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1894" r:id="rId2"/>
    <p:sldId id="1895" r:id="rId3"/>
    <p:sldId id="1896" r:id="rId4"/>
    <p:sldId id="1930" r:id="rId5"/>
    <p:sldId id="1933" r:id="rId6"/>
    <p:sldId id="1931" r:id="rId7"/>
    <p:sldId id="1932" r:id="rId8"/>
    <p:sldId id="1934" r:id="rId9"/>
    <p:sldId id="1939" r:id="rId10"/>
    <p:sldId id="1935" r:id="rId11"/>
    <p:sldId id="1936" r:id="rId12"/>
    <p:sldId id="1938" r:id="rId13"/>
    <p:sldId id="1937" r:id="rId14"/>
    <p:sldId id="1940" r:id="rId15"/>
    <p:sldId id="1897" r:id="rId16"/>
    <p:sldId id="1904" r:id="rId17"/>
    <p:sldId id="1806" r:id="rId18"/>
    <p:sldId id="1909" r:id="rId19"/>
    <p:sldId id="1915" r:id="rId20"/>
    <p:sldId id="1906" r:id="rId21"/>
    <p:sldId id="1907" r:id="rId22"/>
    <p:sldId id="1908" r:id="rId23"/>
    <p:sldId id="1910" r:id="rId24"/>
    <p:sldId id="1911" r:id="rId25"/>
    <p:sldId id="1882" r:id="rId26"/>
    <p:sldId id="34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a:srgbClr val="4472C4"/>
    <a:srgbClr val="FF9999"/>
    <a:srgbClr val="CCFFFF"/>
    <a:srgbClr val="CCFF99"/>
    <a:srgbClr val="E2F0D9"/>
    <a:srgbClr val="FFCC66"/>
    <a:srgbClr val="5B9BD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67861A-930B-492A-A3A6-8FD37A090EAE}" v="13" dt="2021-11-10T00:33:45.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09" autoAdjust="0"/>
    <p:restoredTop sz="94660"/>
  </p:normalViewPr>
  <p:slideViewPr>
    <p:cSldViewPr snapToGrid="0">
      <p:cViewPr varScale="1">
        <p:scale>
          <a:sx n="79" d="100"/>
          <a:sy n="79" d="100"/>
        </p:scale>
        <p:origin x="29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C7501C-14E5-40D3-AED3-789A604A9EB8}"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6B8316AC-6E1A-4257-B3E1-4C4ACAA74A24}">
      <dgm:prSet/>
      <dgm:spPr/>
      <dgm:t>
        <a:bodyPr/>
        <a:lstStyle/>
        <a:p>
          <a:r>
            <a:rPr lang="ja-JP" altLang="en-US" dirty="0"/>
            <a:t>もし一人で全部やるなら不要</a:t>
          </a:r>
          <a:endParaRPr lang="en-US" dirty="0"/>
        </a:p>
      </dgm:t>
    </dgm:pt>
    <dgm:pt modelId="{CADF035B-1F95-40ED-8938-09917FCCEC07}" type="parTrans" cxnId="{A4A75183-D532-49B1-B7DD-5825BE08C1DD}">
      <dgm:prSet/>
      <dgm:spPr/>
      <dgm:t>
        <a:bodyPr/>
        <a:lstStyle/>
        <a:p>
          <a:endParaRPr lang="en-US"/>
        </a:p>
      </dgm:t>
    </dgm:pt>
    <dgm:pt modelId="{7FA4D9AB-7937-49CA-93B5-E2A093A62DBA}" type="sibTrans" cxnId="{A4A75183-D532-49B1-B7DD-5825BE08C1DD}">
      <dgm:prSet/>
      <dgm:spPr/>
      <dgm:t>
        <a:bodyPr/>
        <a:lstStyle/>
        <a:p>
          <a:endParaRPr lang="en-US"/>
        </a:p>
      </dgm:t>
    </dgm:pt>
    <dgm:pt modelId="{F4F70CB2-9B10-49B9-B999-7EFFB7D00A00}">
      <dgm:prSet/>
      <dgm:spPr/>
      <dgm:t>
        <a:bodyPr/>
        <a:lstStyle/>
        <a:p>
          <a:r>
            <a:rPr lang="ja-JP" altLang="en-US" dirty="0"/>
            <a:t>チーム編成の時・設計の時・お金を借りる時・維持・運営の時</a:t>
          </a:r>
          <a:endParaRPr lang="en-US" dirty="0"/>
        </a:p>
      </dgm:t>
    </dgm:pt>
    <dgm:pt modelId="{1064EE1F-BD51-49AD-98A7-F8BB4C07624B}" type="parTrans" cxnId="{B34E8B93-1177-4398-A6D0-998B1BD22B53}">
      <dgm:prSet/>
      <dgm:spPr/>
      <dgm:t>
        <a:bodyPr/>
        <a:lstStyle/>
        <a:p>
          <a:endParaRPr lang="en-US"/>
        </a:p>
      </dgm:t>
    </dgm:pt>
    <dgm:pt modelId="{5E369B67-9614-47C1-9781-ADF942B3D7D3}" type="sibTrans" cxnId="{B34E8B93-1177-4398-A6D0-998B1BD22B53}">
      <dgm:prSet/>
      <dgm:spPr/>
      <dgm:t>
        <a:bodyPr/>
        <a:lstStyle/>
        <a:p>
          <a:endParaRPr lang="en-US"/>
        </a:p>
      </dgm:t>
    </dgm:pt>
    <dgm:pt modelId="{F478E26D-992E-4BF5-A415-139732F09FFD}">
      <dgm:prSet/>
      <dgm:spPr/>
      <dgm:t>
        <a:bodyPr/>
        <a:lstStyle/>
        <a:p>
          <a:r>
            <a:rPr lang="ja-JP" altLang="en-US" dirty="0"/>
            <a:t>自分でない人が、担当の仕事をする時</a:t>
          </a:r>
          <a:endParaRPr lang="en-US" dirty="0"/>
        </a:p>
      </dgm:t>
    </dgm:pt>
    <dgm:pt modelId="{623DD882-7C12-4F58-AF7E-D6F19A938138}" type="parTrans" cxnId="{12152B64-68D4-49C9-A451-2812862D7681}">
      <dgm:prSet/>
      <dgm:spPr/>
      <dgm:t>
        <a:bodyPr/>
        <a:lstStyle/>
        <a:p>
          <a:endParaRPr lang="en-US"/>
        </a:p>
      </dgm:t>
    </dgm:pt>
    <dgm:pt modelId="{388A2BA2-95C3-433F-8E3A-D3B0C829D6E9}" type="sibTrans" cxnId="{12152B64-68D4-49C9-A451-2812862D7681}">
      <dgm:prSet/>
      <dgm:spPr/>
      <dgm:t>
        <a:bodyPr/>
        <a:lstStyle/>
        <a:p>
          <a:endParaRPr lang="en-US"/>
        </a:p>
      </dgm:t>
    </dgm:pt>
    <dgm:pt modelId="{083C178A-9333-4042-A59A-1755283D9218}">
      <dgm:prSet/>
      <dgm:spPr/>
      <dgm:t>
        <a:bodyPr/>
        <a:lstStyle/>
        <a:p>
          <a:r>
            <a:rPr lang="ja-JP" altLang="en-US" dirty="0"/>
            <a:t>チームに人・企業を誘う時：何といって誘いますか？</a:t>
          </a:r>
          <a:endParaRPr lang="en-US" dirty="0"/>
        </a:p>
      </dgm:t>
    </dgm:pt>
    <dgm:pt modelId="{5D84F8A6-EF27-41D0-A28C-61100716E01D}" type="parTrans" cxnId="{8F820012-AB25-47C7-A423-2537DDACD3A6}">
      <dgm:prSet/>
      <dgm:spPr/>
      <dgm:t>
        <a:bodyPr/>
        <a:lstStyle/>
        <a:p>
          <a:endParaRPr lang="en-US"/>
        </a:p>
      </dgm:t>
    </dgm:pt>
    <dgm:pt modelId="{383EA8A8-7BB6-4A72-873B-5E4C31044146}" type="sibTrans" cxnId="{8F820012-AB25-47C7-A423-2537DDACD3A6}">
      <dgm:prSet/>
      <dgm:spPr/>
      <dgm:t>
        <a:bodyPr/>
        <a:lstStyle/>
        <a:p>
          <a:endParaRPr lang="en-US"/>
        </a:p>
      </dgm:t>
    </dgm:pt>
    <dgm:pt modelId="{6AA0F2F4-1C1A-4C4F-9036-32CF8EC3F4DD}">
      <dgm:prSet/>
      <dgm:spPr/>
      <dgm:t>
        <a:bodyPr/>
        <a:lstStyle/>
        <a:p>
          <a:r>
            <a:rPr lang="ja-JP" altLang="en-US" dirty="0"/>
            <a:t>最初から合意する必要はないが常に意識して必要に応じ今のコンセプト</a:t>
          </a:r>
          <a:endParaRPr lang="en-US" dirty="0"/>
        </a:p>
      </dgm:t>
    </dgm:pt>
    <dgm:pt modelId="{137BF1E1-B488-4BC7-981D-F4073427D050}" type="parTrans" cxnId="{24E6EC61-198B-42CC-878E-167FF2FC7237}">
      <dgm:prSet/>
      <dgm:spPr/>
      <dgm:t>
        <a:bodyPr/>
        <a:lstStyle/>
        <a:p>
          <a:endParaRPr lang="en-US"/>
        </a:p>
      </dgm:t>
    </dgm:pt>
    <dgm:pt modelId="{FE887925-1A8A-43F1-98C7-5C4620391DBC}" type="sibTrans" cxnId="{24E6EC61-198B-42CC-878E-167FF2FC7237}">
      <dgm:prSet/>
      <dgm:spPr/>
      <dgm:t>
        <a:bodyPr/>
        <a:lstStyle/>
        <a:p>
          <a:endParaRPr lang="en-US"/>
        </a:p>
      </dgm:t>
    </dgm:pt>
    <dgm:pt modelId="{3EDBB83C-8908-4275-88B6-8E2CEBC11F89}">
      <dgm:prSet/>
      <dgm:spPr/>
      <dgm:t>
        <a:bodyPr/>
        <a:lstStyle/>
        <a:p>
          <a:r>
            <a:rPr lang="ja-JP" altLang="en-US" dirty="0"/>
            <a:t>少なくとも進め方・考えている分担・義務・権利の話は</a:t>
          </a:r>
          <a:endParaRPr lang="en-US" dirty="0"/>
        </a:p>
      </dgm:t>
    </dgm:pt>
    <dgm:pt modelId="{9A87B320-87E5-44DA-996C-2C37E4477F40}" type="parTrans" cxnId="{CA6FD187-1FDC-4FFC-9136-01C8FF2D8432}">
      <dgm:prSet/>
      <dgm:spPr/>
      <dgm:t>
        <a:bodyPr/>
        <a:lstStyle/>
        <a:p>
          <a:endParaRPr lang="en-US"/>
        </a:p>
      </dgm:t>
    </dgm:pt>
    <dgm:pt modelId="{96E86250-4EDB-4D56-BECD-1BADECFB3D28}" type="sibTrans" cxnId="{CA6FD187-1FDC-4FFC-9136-01C8FF2D8432}">
      <dgm:prSet/>
      <dgm:spPr/>
      <dgm:t>
        <a:bodyPr/>
        <a:lstStyle/>
        <a:p>
          <a:endParaRPr lang="en-US"/>
        </a:p>
      </dgm:t>
    </dgm:pt>
    <dgm:pt modelId="{1B42D4A4-B567-4553-A64D-0EA3917C80FC}">
      <dgm:prSet/>
      <dgm:spPr/>
      <dgm:t>
        <a:bodyPr/>
        <a:lstStyle/>
        <a:p>
          <a:r>
            <a:rPr lang="ja-JP" dirty="0"/>
            <a:t>専門によるこだわりがある。</a:t>
          </a:r>
          <a:r>
            <a:rPr lang="ja-JP" altLang="en-US" dirty="0"/>
            <a:t>コンセプトとの齟齬・協調可能？</a:t>
          </a:r>
          <a:endParaRPr lang="en-US" dirty="0"/>
        </a:p>
      </dgm:t>
    </dgm:pt>
    <dgm:pt modelId="{2B99E53A-C1F6-4A3D-80D3-90569ED81A07}" type="parTrans" cxnId="{763F3B04-0B43-4A11-938D-05CC7B1A9DE4}">
      <dgm:prSet/>
      <dgm:spPr/>
      <dgm:t>
        <a:bodyPr/>
        <a:lstStyle/>
        <a:p>
          <a:endParaRPr lang="en-US"/>
        </a:p>
      </dgm:t>
    </dgm:pt>
    <dgm:pt modelId="{1F2E3338-F79D-42F5-9A18-97937E7BE280}" type="sibTrans" cxnId="{763F3B04-0B43-4A11-938D-05CC7B1A9DE4}">
      <dgm:prSet/>
      <dgm:spPr/>
      <dgm:t>
        <a:bodyPr/>
        <a:lstStyle/>
        <a:p>
          <a:endParaRPr lang="en-US"/>
        </a:p>
      </dgm:t>
    </dgm:pt>
    <dgm:pt modelId="{D43B4BE0-9E4E-43A1-9613-50674A15E648}">
      <dgm:prSet/>
      <dgm:spPr/>
      <dgm:t>
        <a:bodyPr/>
        <a:lstStyle/>
        <a:p>
          <a:r>
            <a:rPr lang="ja-JP" dirty="0"/>
            <a:t>自分の専門のところ、きちんとやってくれてるところを選びたい。</a:t>
          </a:r>
          <a:endParaRPr lang="en-US" dirty="0"/>
        </a:p>
      </dgm:t>
    </dgm:pt>
    <dgm:pt modelId="{A263BCF6-FAA3-44B2-BDC9-8CA2B1CC6E8F}" type="parTrans" cxnId="{BA163AEA-55C4-4E9F-B562-29CD1E4851AB}">
      <dgm:prSet/>
      <dgm:spPr/>
      <dgm:t>
        <a:bodyPr/>
        <a:lstStyle/>
        <a:p>
          <a:endParaRPr lang="en-US"/>
        </a:p>
      </dgm:t>
    </dgm:pt>
    <dgm:pt modelId="{39BEDA20-0657-405A-85C8-3D271DD85D20}" type="sibTrans" cxnId="{BA163AEA-55C4-4E9F-B562-29CD1E4851AB}">
      <dgm:prSet/>
      <dgm:spPr/>
      <dgm:t>
        <a:bodyPr/>
        <a:lstStyle/>
        <a:p>
          <a:endParaRPr lang="en-US"/>
        </a:p>
      </dgm:t>
    </dgm:pt>
    <dgm:pt modelId="{12CA2E2D-6DF2-4E85-848F-771F2097A9D2}">
      <dgm:prSet/>
      <dgm:spPr/>
      <dgm:t>
        <a:bodyPr/>
        <a:lstStyle/>
        <a:p>
          <a:r>
            <a:rPr lang="ja-JP" altLang="en-US" dirty="0"/>
            <a:t>チーム編成は成功の</a:t>
          </a:r>
          <a:r>
            <a:rPr lang="en-US" altLang="ja-JP" dirty="0"/>
            <a:t>6</a:t>
          </a:r>
          <a:r>
            <a:rPr lang="ja-JP" altLang="en-US" dirty="0"/>
            <a:t>割：早めに取り掛かり慎重に</a:t>
          </a:r>
          <a:endParaRPr lang="en-US" dirty="0"/>
        </a:p>
      </dgm:t>
    </dgm:pt>
    <dgm:pt modelId="{72F72312-EBAB-4A7E-8580-194432515AD6}" type="parTrans" cxnId="{F00509A2-8090-41B2-9A7A-872AE6329CA6}">
      <dgm:prSet/>
      <dgm:spPr/>
      <dgm:t>
        <a:bodyPr/>
        <a:lstStyle/>
        <a:p>
          <a:endParaRPr lang="en-US"/>
        </a:p>
      </dgm:t>
    </dgm:pt>
    <dgm:pt modelId="{83BD3941-622A-4F04-8E0A-0B5070D44119}" type="sibTrans" cxnId="{F00509A2-8090-41B2-9A7A-872AE6329CA6}">
      <dgm:prSet/>
      <dgm:spPr/>
      <dgm:t>
        <a:bodyPr/>
        <a:lstStyle/>
        <a:p>
          <a:endParaRPr lang="en-US"/>
        </a:p>
      </dgm:t>
    </dgm:pt>
    <dgm:pt modelId="{ABDF668C-EAC5-40EC-855D-F08A1EA666B2}">
      <dgm:prSet/>
      <dgm:spPr/>
      <dgm:t>
        <a:bodyPr/>
        <a:lstStyle/>
        <a:p>
          <a:r>
            <a:rPr lang="ja-JP" altLang="en-US" dirty="0"/>
            <a:t>調査とデータ・情報収集をしっかりと！</a:t>
          </a:r>
          <a:endParaRPr lang="en-US" dirty="0"/>
        </a:p>
      </dgm:t>
    </dgm:pt>
    <dgm:pt modelId="{A0080932-8717-42A0-A3C9-B4C918AE8DDB}" type="parTrans" cxnId="{FF1E3F45-7AB1-49FD-88F1-4107429662E4}">
      <dgm:prSet/>
      <dgm:spPr/>
      <dgm:t>
        <a:bodyPr/>
        <a:lstStyle/>
        <a:p>
          <a:endParaRPr lang="en-US"/>
        </a:p>
      </dgm:t>
    </dgm:pt>
    <dgm:pt modelId="{B15B63FE-7C7B-4BDF-980C-22E44E9336F0}" type="sibTrans" cxnId="{FF1E3F45-7AB1-49FD-88F1-4107429662E4}">
      <dgm:prSet/>
      <dgm:spPr/>
      <dgm:t>
        <a:bodyPr/>
        <a:lstStyle/>
        <a:p>
          <a:endParaRPr lang="en-US"/>
        </a:p>
      </dgm:t>
    </dgm:pt>
    <dgm:pt modelId="{890B18F3-C6D6-412C-8EB3-871540AA8B60}">
      <dgm:prSet/>
      <dgm:spPr/>
      <dgm:t>
        <a:bodyPr/>
        <a:lstStyle/>
        <a:p>
          <a:r>
            <a:rPr lang="ja-JP" altLang="en-US" dirty="0"/>
            <a:t>チームをいい加減に（コンセプトなしに）構築しているチームが多い</a:t>
          </a:r>
          <a:endParaRPr lang="en-US" dirty="0"/>
        </a:p>
      </dgm:t>
    </dgm:pt>
    <dgm:pt modelId="{5606FB1A-BEF4-4E04-B6BA-1B027DDBA77F}" type="parTrans" cxnId="{37A9D731-B3FA-46B1-9913-FED1538FC943}">
      <dgm:prSet/>
      <dgm:spPr/>
      <dgm:t>
        <a:bodyPr/>
        <a:lstStyle/>
        <a:p>
          <a:endParaRPr kumimoji="1" lang="ja-JP" altLang="en-US"/>
        </a:p>
      </dgm:t>
    </dgm:pt>
    <dgm:pt modelId="{7A066943-4BF3-4B95-8B06-BB8ED862D00B}" type="sibTrans" cxnId="{37A9D731-B3FA-46B1-9913-FED1538FC943}">
      <dgm:prSet/>
      <dgm:spPr/>
      <dgm:t>
        <a:bodyPr/>
        <a:lstStyle/>
        <a:p>
          <a:endParaRPr kumimoji="1" lang="ja-JP" altLang="en-US"/>
        </a:p>
      </dgm:t>
    </dgm:pt>
    <dgm:pt modelId="{8252B60D-CF2F-4491-AF59-48CAB1174A87}">
      <dgm:prSet/>
      <dgm:spPr/>
      <dgm:t>
        <a:bodyPr/>
        <a:lstStyle/>
        <a:p>
          <a:r>
            <a:rPr kumimoji="1" lang="ja-JP" altLang="en-US" dirty="0"/>
            <a:t>提案に穴が開く。頼りにしている分野の専門家のはず。なのに。。。。</a:t>
          </a:r>
        </a:p>
      </dgm:t>
    </dgm:pt>
    <dgm:pt modelId="{E0E3D648-1F7A-4B81-8BBE-2AB1318AC5E1}" type="parTrans" cxnId="{D539A78D-8427-475E-9214-CBC848CFBD2A}">
      <dgm:prSet/>
      <dgm:spPr/>
      <dgm:t>
        <a:bodyPr/>
        <a:lstStyle/>
        <a:p>
          <a:endParaRPr kumimoji="1" lang="ja-JP" altLang="en-US"/>
        </a:p>
      </dgm:t>
    </dgm:pt>
    <dgm:pt modelId="{3E2F9C02-F433-4426-8C25-EE90CEED4EEB}" type="sibTrans" cxnId="{D539A78D-8427-475E-9214-CBC848CFBD2A}">
      <dgm:prSet/>
      <dgm:spPr/>
      <dgm:t>
        <a:bodyPr/>
        <a:lstStyle/>
        <a:p>
          <a:endParaRPr kumimoji="1" lang="ja-JP" altLang="en-US"/>
        </a:p>
      </dgm:t>
    </dgm:pt>
    <dgm:pt modelId="{728EDCC1-DB5D-4491-8929-F57F52B63221}">
      <dgm:prSet/>
      <dgm:spPr/>
      <dgm:t>
        <a:bodyPr/>
        <a:lstStyle/>
        <a:p>
          <a:r>
            <a:rPr kumimoji="1" lang="ja-JP" altLang="en-US" dirty="0"/>
            <a:t>後で話が違う！とならない。特にやってもらいたい業務。えぇそんな！はないよう</a:t>
          </a:r>
        </a:p>
      </dgm:t>
    </dgm:pt>
    <dgm:pt modelId="{A7C6110F-60F2-4D83-B9F5-84853A6C399E}" type="parTrans" cxnId="{CCF0AE51-9F5D-44C6-9E76-859777AADA78}">
      <dgm:prSet/>
      <dgm:spPr/>
      <dgm:t>
        <a:bodyPr/>
        <a:lstStyle/>
        <a:p>
          <a:endParaRPr kumimoji="1" lang="ja-JP" altLang="en-US"/>
        </a:p>
      </dgm:t>
    </dgm:pt>
    <dgm:pt modelId="{46B85BB6-2EAA-4FDB-A9DA-B3F72FA88265}" type="sibTrans" cxnId="{CCF0AE51-9F5D-44C6-9E76-859777AADA78}">
      <dgm:prSet/>
      <dgm:spPr/>
      <dgm:t>
        <a:bodyPr/>
        <a:lstStyle/>
        <a:p>
          <a:endParaRPr kumimoji="1" lang="ja-JP" altLang="en-US"/>
        </a:p>
      </dgm:t>
    </dgm:pt>
    <dgm:pt modelId="{0887D843-1E9D-4CDC-B40E-45B485A78A66}">
      <dgm:prSet/>
      <dgm:spPr/>
      <dgm:t>
        <a:bodyPr/>
        <a:lstStyle/>
        <a:p>
          <a:r>
            <a:rPr lang="ja-JP" altLang="en-US" dirty="0"/>
            <a:t>主張もするが柔軟な。。。</a:t>
          </a:r>
          <a:endParaRPr lang="en-US" dirty="0"/>
        </a:p>
      </dgm:t>
    </dgm:pt>
    <dgm:pt modelId="{FC283D7C-DC80-4A70-98C5-96493394DEA9}" type="parTrans" cxnId="{758F6620-4966-488C-A6EB-48D3BCCC8F2B}">
      <dgm:prSet/>
      <dgm:spPr/>
      <dgm:t>
        <a:bodyPr/>
        <a:lstStyle/>
        <a:p>
          <a:endParaRPr kumimoji="1" lang="ja-JP" altLang="en-US"/>
        </a:p>
      </dgm:t>
    </dgm:pt>
    <dgm:pt modelId="{40232DE6-38CD-4DE0-932E-D5D1DEE18197}" type="sibTrans" cxnId="{758F6620-4966-488C-A6EB-48D3BCCC8F2B}">
      <dgm:prSet/>
      <dgm:spPr/>
      <dgm:t>
        <a:bodyPr/>
        <a:lstStyle/>
        <a:p>
          <a:endParaRPr kumimoji="1" lang="ja-JP" altLang="en-US"/>
        </a:p>
      </dgm:t>
    </dgm:pt>
    <dgm:pt modelId="{16AFCEC9-1571-4B5C-840F-A48FF3FFB33D}">
      <dgm:prSet/>
      <dgm:spPr/>
      <dgm:t>
        <a:bodyPr/>
        <a:lstStyle/>
        <a:p>
          <a:r>
            <a:rPr kumimoji="1" lang="ja-JP" altLang="en-US" dirty="0"/>
            <a:t>保留しつつ、他のチームにとられないよう。コンセプトを明確に。</a:t>
          </a:r>
        </a:p>
      </dgm:t>
    </dgm:pt>
    <dgm:pt modelId="{63678A89-75D7-4E69-8737-A3AA9447F90B}" type="parTrans" cxnId="{E6A505A5-4512-4900-916D-900B6D691564}">
      <dgm:prSet/>
      <dgm:spPr/>
      <dgm:t>
        <a:bodyPr/>
        <a:lstStyle/>
        <a:p>
          <a:endParaRPr kumimoji="1" lang="ja-JP" altLang="en-US"/>
        </a:p>
      </dgm:t>
    </dgm:pt>
    <dgm:pt modelId="{D5C448F7-F434-41A0-B044-343B8856E0EA}" type="sibTrans" cxnId="{E6A505A5-4512-4900-916D-900B6D691564}">
      <dgm:prSet/>
      <dgm:spPr/>
      <dgm:t>
        <a:bodyPr/>
        <a:lstStyle/>
        <a:p>
          <a:endParaRPr kumimoji="1" lang="ja-JP" altLang="en-US"/>
        </a:p>
      </dgm:t>
    </dgm:pt>
    <dgm:pt modelId="{D9F96A68-1FE5-4C41-B35F-A62C0F2A9372}">
      <dgm:prSet/>
      <dgm:spPr/>
      <dgm:t>
        <a:bodyPr/>
        <a:lstStyle/>
        <a:p>
          <a:r>
            <a:rPr kumimoji="1" lang="ja-JP" altLang="en-US" dirty="0"/>
            <a:t>最初に来た企業・人・銀行などに飛びつかない</a:t>
          </a:r>
        </a:p>
      </dgm:t>
    </dgm:pt>
    <dgm:pt modelId="{725012E4-A226-4A58-9B02-D8194B4820C7}" type="parTrans" cxnId="{D7F0CDE0-ABE8-4AA2-B2E3-A55C50804291}">
      <dgm:prSet/>
      <dgm:spPr/>
      <dgm:t>
        <a:bodyPr/>
        <a:lstStyle/>
        <a:p>
          <a:endParaRPr kumimoji="1" lang="ja-JP" altLang="en-US"/>
        </a:p>
      </dgm:t>
    </dgm:pt>
    <dgm:pt modelId="{6905F082-8267-40F2-AB5A-927C7511FE0B}" type="sibTrans" cxnId="{D7F0CDE0-ABE8-4AA2-B2E3-A55C50804291}">
      <dgm:prSet/>
      <dgm:spPr/>
      <dgm:t>
        <a:bodyPr/>
        <a:lstStyle/>
        <a:p>
          <a:endParaRPr kumimoji="1" lang="ja-JP" altLang="en-US"/>
        </a:p>
      </dgm:t>
    </dgm:pt>
    <dgm:pt modelId="{F8140FD6-7C61-4F2A-9033-429AC183A5B4}">
      <dgm:prSet/>
      <dgm:spPr/>
      <dgm:t>
        <a:bodyPr/>
        <a:lstStyle/>
        <a:p>
          <a:r>
            <a:rPr kumimoji="1" lang="ja-JP" altLang="en-US" dirty="0"/>
            <a:t>判断（プロジェクトマネージャーにとって重要）するには情報が不可欠。</a:t>
          </a:r>
        </a:p>
      </dgm:t>
    </dgm:pt>
    <dgm:pt modelId="{E843EAAB-184E-4488-92C1-36FEF63C1D60}" type="parTrans" cxnId="{4B3E56EB-28CD-46AA-B7C1-F5D4363B135C}">
      <dgm:prSet/>
      <dgm:spPr/>
      <dgm:t>
        <a:bodyPr/>
        <a:lstStyle/>
        <a:p>
          <a:endParaRPr kumimoji="1" lang="ja-JP" altLang="en-US"/>
        </a:p>
      </dgm:t>
    </dgm:pt>
    <dgm:pt modelId="{AFE353B3-2A59-4C76-AE0D-117E14B4ECEB}" type="sibTrans" cxnId="{4B3E56EB-28CD-46AA-B7C1-F5D4363B135C}">
      <dgm:prSet/>
      <dgm:spPr/>
      <dgm:t>
        <a:bodyPr/>
        <a:lstStyle/>
        <a:p>
          <a:endParaRPr kumimoji="1" lang="ja-JP" altLang="en-US"/>
        </a:p>
      </dgm:t>
    </dgm:pt>
    <dgm:pt modelId="{139521DF-C0CE-4CDD-A016-E10581D113B1}">
      <dgm:prSet/>
      <dgm:spPr/>
      <dgm:t>
        <a:bodyPr/>
        <a:lstStyle/>
        <a:p>
          <a:r>
            <a:rPr kumimoji="1" lang="ja-JP" altLang="en-US" dirty="0"/>
            <a:t>コンセプトに基づき・情報に基づき・スピードに遅れず。</a:t>
          </a:r>
        </a:p>
      </dgm:t>
    </dgm:pt>
    <dgm:pt modelId="{F9B7A8F8-EB7D-40C0-BFE5-F432D32123B8}" type="parTrans" cxnId="{78E8AD52-1D98-467B-ADF1-E0A4FD7CBCE6}">
      <dgm:prSet/>
      <dgm:spPr/>
    </dgm:pt>
    <dgm:pt modelId="{9E20B5F9-C655-4866-A866-8F0828ABF35C}" type="sibTrans" cxnId="{78E8AD52-1D98-467B-ADF1-E0A4FD7CBCE6}">
      <dgm:prSet/>
      <dgm:spPr/>
    </dgm:pt>
    <dgm:pt modelId="{0287FF6D-DB3B-46C0-9154-614B7E6FA374}" type="pres">
      <dgm:prSet presAssocID="{B9C7501C-14E5-40D3-AED3-789A604A9EB8}" presName="linear" presStyleCnt="0">
        <dgm:presLayoutVars>
          <dgm:dir/>
          <dgm:animLvl val="lvl"/>
          <dgm:resizeHandles val="exact"/>
        </dgm:presLayoutVars>
      </dgm:prSet>
      <dgm:spPr/>
    </dgm:pt>
    <dgm:pt modelId="{B9A03B8B-B13F-494D-842E-E898E77086B1}" type="pres">
      <dgm:prSet presAssocID="{6B8316AC-6E1A-4257-B3E1-4C4ACAA74A24}" presName="parentLin" presStyleCnt="0"/>
      <dgm:spPr/>
    </dgm:pt>
    <dgm:pt modelId="{112E2D03-A469-47AF-9CEF-87FE68C530C1}" type="pres">
      <dgm:prSet presAssocID="{6B8316AC-6E1A-4257-B3E1-4C4ACAA74A24}" presName="parentLeftMargin" presStyleLbl="node1" presStyleIdx="0" presStyleCnt="6"/>
      <dgm:spPr/>
    </dgm:pt>
    <dgm:pt modelId="{F962E086-E10A-4BE7-B02A-9368BE6B2471}" type="pres">
      <dgm:prSet presAssocID="{6B8316AC-6E1A-4257-B3E1-4C4ACAA74A24}" presName="parentText" presStyleLbl="node1" presStyleIdx="0" presStyleCnt="6">
        <dgm:presLayoutVars>
          <dgm:chMax val="0"/>
          <dgm:bulletEnabled val="1"/>
        </dgm:presLayoutVars>
      </dgm:prSet>
      <dgm:spPr/>
    </dgm:pt>
    <dgm:pt modelId="{529FA1FA-558E-4B84-ACB5-C07C07E0C18D}" type="pres">
      <dgm:prSet presAssocID="{6B8316AC-6E1A-4257-B3E1-4C4ACAA74A24}" presName="negativeSpace" presStyleCnt="0"/>
      <dgm:spPr/>
    </dgm:pt>
    <dgm:pt modelId="{223E63DD-2992-4F54-9D00-E9B5DBCDEAC5}" type="pres">
      <dgm:prSet presAssocID="{6B8316AC-6E1A-4257-B3E1-4C4ACAA74A24}" presName="childText" presStyleLbl="conFgAcc1" presStyleIdx="0" presStyleCnt="6">
        <dgm:presLayoutVars>
          <dgm:bulletEnabled val="1"/>
        </dgm:presLayoutVars>
      </dgm:prSet>
      <dgm:spPr/>
    </dgm:pt>
    <dgm:pt modelId="{21947954-6058-4D0A-B081-D3025AC3A80E}" type="pres">
      <dgm:prSet presAssocID="{7FA4D9AB-7937-49CA-93B5-E2A093A62DBA}" presName="spaceBetweenRectangles" presStyleCnt="0"/>
      <dgm:spPr/>
    </dgm:pt>
    <dgm:pt modelId="{EF9CD75F-AFC3-4453-A1DB-6F8CC0F2E296}" type="pres">
      <dgm:prSet presAssocID="{083C178A-9333-4042-A59A-1755283D9218}" presName="parentLin" presStyleCnt="0"/>
      <dgm:spPr/>
    </dgm:pt>
    <dgm:pt modelId="{25610452-30BE-4986-8AF9-12AF8D4493B3}" type="pres">
      <dgm:prSet presAssocID="{083C178A-9333-4042-A59A-1755283D9218}" presName="parentLeftMargin" presStyleLbl="node1" presStyleIdx="0" presStyleCnt="6"/>
      <dgm:spPr/>
    </dgm:pt>
    <dgm:pt modelId="{200FBE3D-7758-4C78-8756-70A7496B047E}" type="pres">
      <dgm:prSet presAssocID="{083C178A-9333-4042-A59A-1755283D9218}" presName="parentText" presStyleLbl="node1" presStyleIdx="1" presStyleCnt="6">
        <dgm:presLayoutVars>
          <dgm:chMax val="0"/>
          <dgm:bulletEnabled val="1"/>
        </dgm:presLayoutVars>
      </dgm:prSet>
      <dgm:spPr/>
    </dgm:pt>
    <dgm:pt modelId="{42B9861F-00B0-4207-8F94-DA0D1786B133}" type="pres">
      <dgm:prSet presAssocID="{083C178A-9333-4042-A59A-1755283D9218}" presName="negativeSpace" presStyleCnt="0"/>
      <dgm:spPr/>
    </dgm:pt>
    <dgm:pt modelId="{569B8622-3AAB-4472-81B2-6121DFBFF19F}" type="pres">
      <dgm:prSet presAssocID="{083C178A-9333-4042-A59A-1755283D9218}" presName="childText" presStyleLbl="conFgAcc1" presStyleIdx="1" presStyleCnt="6">
        <dgm:presLayoutVars>
          <dgm:bulletEnabled val="1"/>
        </dgm:presLayoutVars>
      </dgm:prSet>
      <dgm:spPr/>
    </dgm:pt>
    <dgm:pt modelId="{5AB16784-5BCE-4478-B521-A06D214A51B9}" type="pres">
      <dgm:prSet presAssocID="{383EA8A8-7BB6-4A72-873B-5E4C31044146}" presName="spaceBetweenRectangles" presStyleCnt="0"/>
      <dgm:spPr/>
    </dgm:pt>
    <dgm:pt modelId="{E27C0EFB-631F-430A-BCED-1585CC9F3A2D}" type="pres">
      <dgm:prSet presAssocID="{3EDBB83C-8908-4275-88B6-8E2CEBC11F89}" presName="parentLin" presStyleCnt="0"/>
      <dgm:spPr/>
    </dgm:pt>
    <dgm:pt modelId="{78FC0606-0D44-4221-91A4-A41EC1F4C2C1}" type="pres">
      <dgm:prSet presAssocID="{3EDBB83C-8908-4275-88B6-8E2CEBC11F89}" presName="parentLeftMargin" presStyleLbl="node1" presStyleIdx="1" presStyleCnt="6"/>
      <dgm:spPr/>
    </dgm:pt>
    <dgm:pt modelId="{59BD22F8-5DAD-4411-B1CC-45065CAF5A00}" type="pres">
      <dgm:prSet presAssocID="{3EDBB83C-8908-4275-88B6-8E2CEBC11F89}" presName="parentText" presStyleLbl="node1" presStyleIdx="2" presStyleCnt="6" custLinFactNeighborX="-1" custLinFactNeighborY="-51941">
        <dgm:presLayoutVars>
          <dgm:chMax val="0"/>
          <dgm:bulletEnabled val="1"/>
        </dgm:presLayoutVars>
      </dgm:prSet>
      <dgm:spPr/>
    </dgm:pt>
    <dgm:pt modelId="{E28C93F7-E1C2-4059-A094-B575599C3B76}" type="pres">
      <dgm:prSet presAssocID="{3EDBB83C-8908-4275-88B6-8E2CEBC11F89}" presName="negativeSpace" presStyleCnt="0"/>
      <dgm:spPr/>
    </dgm:pt>
    <dgm:pt modelId="{219545D6-2F08-449F-B97A-DE22DA825942}" type="pres">
      <dgm:prSet presAssocID="{3EDBB83C-8908-4275-88B6-8E2CEBC11F89}" presName="childText" presStyleLbl="conFgAcc1" presStyleIdx="2" presStyleCnt="6">
        <dgm:presLayoutVars>
          <dgm:bulletEnabled val="1"/>
        </dgm:presLayoutVars>
      </dgm:prSet>
      <dgm:spPr/>
    </dgm:pt>
    <dgm:pt modelId="{B71F8AEC-9FA9-4E22-B241-C47BBBFE8649}" type="pres">
      <dgm:prSet presAssocID="{96E86250-4EDB-4D56-BECD-1BADECFB3D28}" presName="spaceBetweenRectangles" presStyleCnt="0"/>
      <dgm:spPr/>
    </dgm:pt>
    <dgm:pt modelId="{84A69EF6-0272-48CD-9709-0DC4CC721068}" type="pres">
      <dgm:prSet presAssocID="{1B42D4A4-B567-4553-A64D-0EA3917C80FC}" presName="parentLin" presStyleCnt="0"/>
      <dgm:spPr/>
    </dgm:pt>
    <dgm:pt modelId="{7564842D-7950-45F9-9207-162A3641951D}" type="pres">
      <dgm:prSet presAssocID="{1B42D4A4-B567-4553-A64D-0EA3917C80FC}" presName="parentLeftMargin" presStyleLbl="node1" presStyleIdx="2" presStyleCnt="6"/>
      <dgm:spPr/>
    </dgm:pt>
    <dgm:pt modelId="{D8C45E76-DFD6-4E95-B27E-AB9CB2307DD6}" type="pres">
      <dgm:prSet presAssocID="{1B42D4A4-B567-4553-A64D-0EA3917C80FC}" presName="parentText" presStyleLbl="node1" presStyleIdx="3" presStyleCnt="6">
        <dgm:presLayoutVars>
          <dgm:chMax val="0"/>
          <dgm:bulletEnabled val="1"/>
        </dgm:presLayoutVars>
      </dgm:prSet>
      <dgm:spPr/>
    </dgm:pt>
    <dgm:pt modelId="{506CB578-11E0-435A-A951-64EB4E57D291}" type="pres">
      <dgm:prSet presAssocID="{1B42D4A4-B567-4553-A64D-0EA3917C80FC}" presName="negativeSpace" presStyleCnt="0"/>
      <dgm:spPr/>
    </dgm:pt>
    <dgm:pt modelId="{1EE39692-4D7A-445D-B44C-FD406C62C531}" type="pres">
      <dgm:prSet presAssocID="{1B42D4A4-B567-4553-A64D-0EA3917C80FC}" presName="childText" presStyleLbl="conFgAcc1" presStyleIdx="3" presStyleCnt="6">
        <dgm:presLayoutVars>
          <dgm:bulletEnabled val="1"/>
        </dgm:presLayoutVars>
      </dgm:prSet>
      <dgm:spPr/>
    </dgm:pt>
    <dgm:pt modelId="{AFE63E2C-A403-4DF9-9F66-B4F5454BF906}" type="pres">
      <dgm:prSet presAssocID="{1F2E3338-F79D-42F5-9A18-97937E7BE280}" presName="spaceBetweenRectangles" presStyleCnt="0"/>
      <dgm:spPr/>
    </dgm:pt>
    <dgm:pt modelId="{B254B2D3-371C-416B-88EF-3A166B782869}" type="pres">
      <dgm:prSet presAssocID="{12CA2E2D-6DF2-4E85-848F-771F2097A9D2}" presName="parentLin" presStyleCnt="0"/>
      <dgm:spPr/>
    </dgm:pt>
    <dgm:pt modelId="{1E90C16F-B027-4C2D-98B5-6122615DF699}" type="pres">
      <dgm:prSet presAssocID="{12CA2E2D-6DF2-4E85-848F-771F2097A9D2}" presName="parentLeftMargin" presStyleLbl="node1" presStyleIdx="3" presStyleCnt="6"/>
      <dgm:spPr/>
    </dgm:pt>
    <dgm:pt modelId="{8299837E-970A-4F04-A016-AD9E0C110E93}" type="pres">
      <dgm:prSet presAssocID="{12CA2E2D-6DF2-4E85-848F-771F2097A9D2}" presName="parentText" presStyleLbl="node1" presStyleIdx="4" presStyleCnt="6">
        <dgm:presLayoutVars>
          <dgm:chMax val="0"/>
          <dgm:bulletEnabled val="1"/>
        </dgm:presLayoutVars>
      </dgm:prSet>
      <dgm:spPr/>
    </dgm:pt>
    <dgm:pt modelId="{DC9A8D72-69BA-4B81-829B-D9E92702C7A4}" type="pres">
      <dgm:prSet presAssocID="{12CA2E2D-6DF2-4E85-848F-771F2097A9D2}" presName="negativeSpace" presStyleCnt="0"/>
      <dgm:spPr/>
    </dgm:pt>
    <dgm:pt modelId="{C3DA3F60-67B7-4DA7-ACF2-4A401BB1DE52}" type="pres">
      <dgm:prSet presAssocID="{12CA2E2D-6DF2-4E85-848F-771F2097A9D2}" presName="childText" presStyleLbl="conFgAcc1" presStyleIdx="4" presStyleCnt="6">
        <dgm:presLayoutVars>
          <dgm:bulletEnabled val="1"/>
        </dgm:presLayoutVars>
      </dgm:prSet>
      <dgm:spPr/>
    </dgm:pt>
    <dgm:pt modelId="{C7F7F130-D904-4DB2-BFEE-3377884DAFA8}" type="pres">
      <dgm:prSet presAssocID="{83BD3941-622A-4F04-8E0A-0B5070D44119}" presName="spaceBetweenRectangles" presStyleCnt="0"/>
      <dgm:spPr/>
    </dgm:pt>
    <dgm:pt modelId="{296CF3F1-875C-486E-83FD-05C35C95535F}" type="pres">
      <dgm:prSet presAssocID="{ABDF668C-EAC5-40EC-855D-F08A1EA666B2}" presName="parentLin" presStyleCnt="0"/>
      <dgm:spPr/>
    </dgm:pt>
    <dgm:pt modelId="{A90846F1-E8CA-4B0B-B8CE-D144008E17F1}" type="pres">
      <dgm:prSet presAssocID="{ABDF668C-EAC5-40EC-855D-F08A1EA666B2}" presName="parentLeftMargin" presStyleLbl="node1" presStyleIdx="4" presStyleCnt="6"/>
      <dgm:spPr/>
    </dgm:pt>
    <dgm:pt modelId="{64FA084F-1EBC-4542-9788-3B2D3E1868BD}" type="pres">
      <dgm:prSet presAssocID="{ABDF668C-EAC5-40EC-855D-F08A1EA666B2}" presName="parentText" presStyleLbl="node1" presStyleIdx="5" presStyleCnt="6" custLinFactNeighborY="-6868">
        <dgm:presLayoutVars>
          <dgm:chMax val="0"/>
          <dgm:bulletEnabled val="1"/>
        </dgm:presLayoutVars>
      </dgm:prSet>
      <dgm:spPr/>
    </dgm:pt>
    <dgm:pt modelId="{38B99DB3-0D3E-40D4-9467-7B63E0B8206F}" type="pres">
      <dgm:prSet presAssocID="{ABDF668C-EAC5-40EC-855D-F08A1EA666B2}" presName="negativeSpace" presStyleCnt="0"/>
      <dgm:spPr/>
    </dgm:pt>
    <dgm:pt modelId="{0291FB9A-20FE-44A9-ADDB-3C43D9D9868B}" type="pres">
      <dgm:prSet presAssocID="{ABDF668C-EAC5-40EC-855D-F08A1EA666B2}" presName="childText" presStyleLbl="conFgAcc1" presStyleIdx="5" presStyleCnt="6">
        <dgm:presLayoutVars>
          <dgm:bulletEnabled val="1"/>
        </dgm:presLayoutVars>
      </dgm:prSet>
      <dgm:spPr/>
    </dgm:pt>
  </dgm:ptLst>
  <dgm:cxnLst>
    <dgm:cxn modelId="{9C6F9D02-40BB-4FCA-80E1-E74659B7CD49}" type="presOf" srcId="{728EDCC1-DB5D-4491-8929-F57F52B63221}" destId="{219545D6-2F08-449F-B97A-DE22DA825942}" srcOrd="0" destOrd="0" presId="urn:microsoft.com/office/officeart/2005/8/layout/list1"/>
    <dgm:cxn modelId="{020FA503-E55F-48D6-BA62-EA94453CD837}" type="presOf" srcId="{ABDF668C-EAC5-40EC-855D-F08A1EA666B2}" destId="{A90846F1-E8CA-4B0B-B8CE-D144008E17F1}" srcOrd="0" destOrd="0" presId="urn:microsoft.com/office/officeart/2005/8/layout/list1"/>
    <dgm:cxn modelId="{763F3B04-0B43-4A11-938D-05CC7B1A9DE4}" srcId="{B9C7501C-14E5-40D3-AED3-789A604A9EB8}" destId="{1B42D4A4-B567-4553-A64D-0EA3917C80FC}" srcOrd="3" destOrd="0" parTransId="{2B99E53A-C1F6-4A3D-80D3-90569ED81A07}" sibTransId="{1F2E3338-F79D-42F5-9A18-97937E7BE280}"/>
    <dgm:cxn modelId="{423F9907-E5CC-41C9-B150-4FB418F17417}" type="presOf" srcId="{083C178A-9333-4042-A59A-1755283D9218}" destId="{25610452-30BE-4986-8AF9-12AF8D4493B3}" srcOrd="0" destOrd="0" presId="urn:microsoft.com/office/officeart/2005/8/layout/list1"/>
    <dgm:cxn modelId="{4CE0880C-1B05-4262-AFE1-28C608E36B0F}" type="presOf" srcId="{F4F70CB2-9B10-49B9-B999-7EFFB7D00A00}" destId="{223E63DD-2992-4F54-9D00-E9B5DBCDEAC5}" srcOrd="0" destOrd="0" presId="urn:microsoft.com/office/officeart/2005/8/layout/list1"/>
    <dgm:cxn modelId="{8F820012-AB25-47C7-A423-2537DDACD3A6}" srcId="{B9C7501C-14E5-40D3-AED3-789A604A9EB8}" destId="{083C178A-9333-4042-A59A-1755283D9218}" srcOrd="1" destOrd="0" parTransId="{5D84F8A6-EF27-41D0-A28C-61100716E01D}" sibTransId="{383EA8A8-7BB6-4A72-873B-5E4C31044146}"/>
    <dgm:cxn modelId="{758F6620-4966-488C-A6EB-48D3BCCC8F2B}" srcId="{1B42D4A4-B567-4553-A64D-0EA3917C80FC}" destId="{0887D843-1E9D-4CDC-B40E-45B485A78A66}" srcOrd="1" destOrd="0" parTransId="{FC283D7C-DC80-4A70-98C5-96493394DEA9}" sibTransId="{40232DE6-38CD-4DE0-932E-D5D1DEE18197}"/>
    <dgm:cxn modelId="{37A9D731-B3FA-46B1-9913-FED1538FC943}" srcId="{083C178A-9333-4042-A59A-1755283D9218}" destId="{890B18F3-C6D6-412C-8EB3-871540AA8B60}" srcOrd="0" destOrd="0" parTransId="{5606FB1A-BEF4-4E04-B6BA-1B027DDBA77F}" sibTransId="{7A066943-4BF3-4B95-8B06-BB8ED862D00B}"/>
    <dgm:cxn modelId="{C3256E32-A333-4244-BECB-1D866188ABFC}" type="presOf" srcId="{D9F96A68-1FE5-4C41-B35F-A62C0F2A9372}" destId="{C3DA3F60-67B7-4DA7-ACF2-4A401BB1DE52}" srcOrd="0" destOrd="0" presId="urn:microsoft.com/office/officeart/2005/8/layout/list1"/>
    <dgm:cxn modelId="{0E8A3F3D-9DD1-4798-BBFB-BDA9A5DB834F}" type="presOf" srcId="{1B42D4A4-B567-4553-A64D-0EA3917C80FC}" destId="{7564842D-7950-45F9-9207-162A3641951D}" srcOrd="0" destOrd="0" presId="urn:microsoft.com/office/officeart/2005/8/layout/list1"/>
    <dgm:cxn modelId="{24E6EC61-198B-42CC-878E-167FF2FC7237}" srcId="{083C178A-9333-4042-A59A-1755283D9218}" destId="{6AA0F2F4-1C1A-4C4F-9036-32CF8EC3F4DD}" srcOrd="1" destOrd="0" parTransId="{137BF1E1-B488-4BC7-981D-F4073427D050}" sibTransId="{FE887925-1A8A-43F1-98C7-5C4620391DBC}"/>
    <dgm:cxn modelId="{12152B64-68D4-49C9-A451-2812862D7681}" srcId="{6B8316AC-6E1A-4257-B3E1-4C4ACAA74A24}" destId="{F478E26D-992E-4BF5-A415-139732F09FFD}" srcOrd="1" destOrd="0" parTransId="{623DD882-7C12-4F58-AF7E-D6F19A938138}" sibTransId="{388A2BA2-95C3-433F-8E3A-D3B0C829D6E9}"/>
    <dgm:cxn modelId="{C8F4D964-4E6D-4836-8441-91A6460BCAF8}" type="presOf" srcId="{B9C7501C-14E5-40D3-AED3-789A604A9EB8}" destId="{0287FF6D-DB3B-46C0-9154-614B7E6FA374}" srcOrd="0" destOrd="0" presId="urn:microsoft.com/office/officeart/2005/8/layout/list1"/>
    <dgm:cxn modelId="{FF1E3F45-7AB1-49FD-88F1-4107429662E4}" srcId="{B9C7501C-14E5-40D3-AED3-789A604A9EB8}" destId="{ABDF668C-EAC5-40EC-855D-F08A1EA666B2}" srcOrd="5" destOrd="0" parTransId="{A0080932-8717-42A0-A3C9-B4C918AE8DDB}" sibTransId="{B15B63FE-7C7B-4BDF-980C-22E44E9336F0}"/>
    <dgm:cxn modelId="{86150046-9AD0-4F43-9EB6-CDC10C9C8844}" type="presOf" srcId="{3EDBB83C-8908-4275-88B6-8E2CEBC11F89}" destId="{59BD22F8-5DAD-4411-B1CC-45065CAF5A00}" srcOrd="1" destOrd="0" presId="urn:microsoft.com/office/officeart/2005/8/layout/list1"/>
    <dgm:cxn modelId="{DA5E6C6C-2454-494E-9A89-0492DFB96666}" type="presOf" srcId="{6B8316AC-6E1A-4257-B3E1-4C4ACAA74A24}" destId="{F962E086-E10A-4BE7-B02A-9368BE6B2471}" srcOrd="1" destOrd="0" presId="urn:microsoft.com/office/officeart/2005/8/layout/list1"/>
    <dgm:cxn modelId="{5AA7C46E-449C-47A8-AA42-FB07FDE15671}" type="presOf" srcId="{12CA2E2D-6DF2-4E85-848F-771F2097A9D2}" destId="{1E90C16F-B027-4C2D-98B5-6122615DF699}" srcOrd="0" destOrd="0" presId="urn:microsoft.com/office/officeart/2005/8/layout/list1"/>
    <dgm:cxn modelId="{17847A6F-7062-41CF-9BC6-2ED8B18728EE}" type="presOf" srcId="{3EDBB83C-8908-4275-88B6-8E2CEBC11F89}" destId="{78FC0606-0D44-4221-91A4-A41EC1F4C2C1}" srcOrd="0" destOrd="0" presId="urn:microsoft.com/office/officeart/2005/8/layout/list1"/>
    <dgm:cxn modelId="{BAB94D71-D2F5-43D3-9D3F-2D7A6126AA16}" type="presOf" srcId="{ABDF668C-EAC5-40EC-855D-F08A1EA666B2}" destId="{64FA084F-1EBC-4542-9788-3B2D3E1868BD}" srcOrd="1" destOrd="0" presId="urn:microsoft.com/office/officeart/2005/8/layout/list1"/>
    <dgm:cxn modelId="{CCF0AE51-9F5D-44C6-9E76-859777AADA78}" srcId="{3EDBB83C-8908-4275-88B6-8E2CEBC11F89}" destId="{728EDCC1-DB5D-4491-8929-F57F52B63221}" srcOrd="0" destOrd="0" parTransId="{A7C6110F-60F2-4D83-B9F5-84853A6C399E}" sibTransId="{46B85BB6-2EAA-4FDB-A9DA-B3F72FA88265}"/>
    <dgm:cxn modelId="{78E8AD52-1D98-467B-ADF1-E0A4FD7CBCE6}" srcId="{ABDF668C-EAC5-40EC-855D-F08A1EA666B2}" destId="{139521DF-C0CE-4CDD-A016-E10581D113B1}" srcOrd="1" destOrd="0" parTransId="{F9B7A8F8-EB7D-40C0-BFE5-F432D32123B8}" sibTransId="{9E20B5F9-C655-4866-A866-8F0828ABF35C}"/>
    <dgm:cxn modelId="{2B7FED52-1711-478C-A249-5BC2DA8EF2D3}" type="presOf" srcId="{F478E26D-992E-4BF5-A415-139732F09FFD}" destId="{223E63DD-2992-4F54-9D00-E9B5DBCDEAC5}" srcOrd="0" destOrd="1" presId="urn:microsoft.com/office/officeart/2005/8/layout/list1"/>
    <dgm:cxn modelId="{BEDCBC80-F7B2-4D80-98DF-F41B820FFC3E}" type="presOf" srcId="{083C178A-9333-4042-A59A-1755283D9218}" destId="{200FBE3D-7758-4C78-8756-70A7496B047E}" srcOrd="1" destOrd="0" presId="urn:microsoft.com/office/officeart/2005/8/layout/list1"/>
    <dgm:cxn modelId="{A4A75183-D532-49B1-B7DD-5825BE08C1DD}" srcId="{B9C7501C-14E5-40D3-AED3-789A604A9EB8}" destId="{6B8316AC-6E1A-4257-B3E1-4C4ACAA74A24}" srcOrd="0" destOrd="0" parTransId="{CADF035B-1F95-40ED-8938-09917FCCEC07}" sibTransId="{7FA4D9AB-7937-49CA-93B5-E2A093A62DBA}"/>
    <dgm:cxn modelId="{CA6FD187-1FDC-4FFC-9136-01C8FF2D8432}" srcId="{B9C7501C-14E5-40D3-AED3-789A604A9EB8}" destId="{3EDBB83C-8908-4275-88B6-8E2CEBC11F89}" srcOrd="2" destOrd="0" parTransId="{9A87B320-87E5-44DA-996C-2C37E4477F40}" sibTransId="{96E86250-4EDB-4D56-BECD-1BADECFB3D28}"/>
    <dgm:cxn modelId="{7EA01C8D-8DEA-4D0C-A4AF-B495F685362C}" type="presOf" srcId="{1B42D4A4-B567-4553-A64D-0EA3917C80FC}" destId="{D8C45E76-DFD6-4E95-B27E-AB9CB2307DD6}" srcOrd="1" destOrd="0" presId="urn:microsoft.com/office/officeart/2005/8/layout/list1"/>
    <dgm:cxn modelId="{D539A78D-8427-475E-9214-CBC848CFBD2A}" srcId="{3EDBB83C-8908-4275-88B6-8E2CEBC11F89}" destId="{8252B60D-CF2F-4491-AF59-48CAB1174A87}" srcOrd="1" destOrd="0" parTransId="{E0E3D648-1F7A-4B81-8BBE-2AB1318AC5E1}" sibTransId="{3E2F9C02-F433-4426-8C25-EE90CEED4EEB}"/>
    <dgm:cxn modelId="{B34E8B93-1177-4398-A6D0-998B1BD22B53}" srcId="{6B8316AC-6E1A-4257-B3E1-4C4ACAA74A24}" destId="{F4F70CB2-9B10-49B9-B999-7EFFB7D00A00}" srcOrd="0" destOrd="0" parTransId="{1064EE1F-BD51-49AD-98A7-F8BB4C07624B}" sibTransId="{5E369B67-9614-47C1-9781-ADF942B3D7D3}"/>
    <dgm:cxn modelId="{00812696-BAFB-45EA-9B2A-9E865202A947}" type="presOf" srcId="{0887D843-1E9D-4CDC-B40E-45B485A78A66}" destId="{1EE39692-4D7A-445D-B44C-FD406C62C531}" srcOrd="0" destOrd="1" presId="urn:microsoft.com/office/officeart/2005/8/layout/list1"/>
    <dgm:cxn modelId="{F00509A2-8090-41B2-9A7A-872AE6329CA6}" srcId="{B9C7501C-14E5-40D3-AED3-789A604A9EB8}" destId="{12CA2E2D-6DF2-4E85-848F-771F2097A9D2}" srcOrd="4" destOrd="0" parTransId="{72F72312-EBAB-4A7E-8580-194432515AD6}" sibTransId="{83BD3941-622A-4F04-8E0A-0B5070D44119}"/>
    <dgm:cxn modelId="{E6A505A5-4512-4900-916D-900B6D691564}" srcId="{12CA2E2D-6DF2-4E85-848F-771F2097A9D2}" destId="{16AFCEC9-1571-4B5C-840F-A48FF3FFB33D}" srcOrd="1" destOrd="0" parTransId="{63678A89-75D7-4E69-8737-A3AA9447F90B}" sibTransId="{D5C448F7-F434-41A0-B044-343B8856E0EA}"/>
    <dgm:cxn modelId="{295071AA-99AE-40CC-B7FF-9958B2351AC8}" type="presOf" srcId="{D43B4BE0-9E4E-43A1-9613-50674A15E648}" destId="{1EE39692-4D7A-445D-B44C-FD406C62C531}" srcOrd="0" destOrd="0" presId="urn:microsoft.com/office/officeart/2005/8/layout/list1"/>
    <dgm:cxn modelId="{5061A1B1-A9C3-43BE-BC78-9D9C20F3118A}" type="presOf" srcId="{6B8316AC-6E1A-4257-B3E1-4C4ACAA74A24}" destId="{112E2D03-A469-47AF-9CEF-87FE68C530C1}" srcOrd="0" destOrd="0" presId="urn:microsoft.com/office/officeart/2005/8/layout/list1"/>
    <dgm:cxn modelId="{3356D9C0-7F81-46F2-BED6-AC185C6577FB}" type="presOf" srcId="{12CA2E2D-6DF2-4E85-848F-771F2097A9D2}" destId="{8299837E-970A-4F04-A016-AD9E0C110E93}" srcOrd="1" destOrd="0" presId="urn:microsoft.com/office/officeart/2005/8/layout/list1"/>
    <dgm:cxn modelId="{F901DEC2-5D0F-4A56-A5F9-B1919888822B}" type="presOf" srcId="{6AA0F2F4-1C1A-4C4F-9036-32CF8EC3F4DD}" destId="{569B8622-3AAB-4472-81B2-6121DFBFF19F}" srcOrd="0" destOrd="1" presId="urn:microsoft.com/office/officeart/2005/8/layout/list1"/>
    <dgm:cxn modelId="{3CA1E4CA-A79B-4E27-A1AA-706CCE67A907}" type="presOf" srcId="{8252B60D-CF2F-4491-AF59-48CAB1174A87}" destId="{219545D6-2F08-449F-B97A-DE22DA825942}" srcOrd="0" destOrd="1" presId="urn:microsoft.com/office/officeart/2005/8/layout/list1"/>
    <dgm:cxn modelId="{D16212D7-D536-4FAC-947D-2602CC5069D1}" type="presOf" srcId="{890B18F3-C6D6-412C-8EB3-871540AA8B60}" destId="{569B8622-3AAB-4472-81B2-6121DFBFF19F}" srcOrd="0" destOrd="0" presId="urn:microsoft.com/office/officeart/2005/8/layout/list1"/>
    <dgm:cxn modelId="{56BF7EDD-ED4F-4261-A0AD-C1300F66A65D}" type="presOf" srcId="{F8140FD6-7C61-4F2A-9033-429AC183A5B4}" destId="{0291FB9A-20FE-44A9-ADDB-3C43D9D9868B}" srcOrd="0" destOrd="0" presId="urn:microsoft.com/office/officeart/2005/8/layout/list1"/>
    <dgm:cxn modelId="{D7F0CDE0-ABE8-4AA2-B2E3-A55C50804291}" srcId="{12CA2E2D-6DF2-4E85-848F-771F2097A9D2}" destId="{D9F96A68-1FE5-4C41-B35F-A62C0F2A9372}" srcOrd="0" destOrd="0" parTransId="{725012E4-A226-4A58-9B02-D8194B4820C7}" sibTransId="{6905F082-8267-40F2-AB5A-927C7511FE0B}"/>
    <dgm:cxn modelId="{BA163AEA-55C4-4E9F-B562-29CD1E4851AB}" srcId="{1B42D4A4-B567-4553-A64D-0EA3917C80FC}" destId="{D43B4BE0-9E4E-43A1-9613-50674A15E648}" srcOrd="0" destOrd="0" parTransId="{A263BCF6-FAA3-44B2-BDC9-8CA2B1CC6E8F}" sibTransId="{39BEDA20-0657-405A-85C8-3D271DD85D20}"/>
    <dgm:cxn modelId="{4B3E56EB-28CD-46AA-B7C1-F5D4363B135C}" srcId="{ABDF668C-EAC5-40EC-855D-F08A1EA666B2}" destId="{F8140FD6-7C61-4F2A-9033-429AC183A5B4}" srcOrd="0" destOrd="0" parTransId="{E843EAAB-184E-4488-92C1-36FEF63C1D60}" sibTransId="{AFE353B3-2A59-4C76-AE0D-117E14B4ECEB}"/>
    <dgm:cxn modelId="{CC8A57F0-F018-4BDB-9D99-E2C56671B091}" type="presOf" srcId="{139521DF-C0CE-4CDD-A016-E10581D113B1}" destId="{0291FB9A-20FE-44A9-ADDB-3C43D9D9868B}" srcOrd="0" destOrd="1" presId="urn:microsoft.com/office/officeart/2005/8/layout/list1"/>
    <dgm:cxn modelId="{45151BF4-AD65-47C7-BD24-563A107DF086}" type="presOf" srcId="{16AFCEC9-1571-4B5C-840F-A48FF3FFB33D}" destId="{C3DA3F60-67B7-4DA7-ACF2-4A401BB1DE52}" srcOrd="0" destOrd="1" presId="urn:microsoft.com/office/officeart/2005/8/layout/list1"/>
    <dgm:cxn modelId="{ABA0849E-F7F1-453B-A0D1-E2C0206A9E00}" type="presParOf" srcId="{0287FF6D-DB3B-46C0-9154-614B7E6FA374}" destId="{B9A03B8B-B13F-494D-842E-E898E77086B1}" srcOrd="0" destOrd="0" presId="urn:microsoft.com/office/officeart/2005/8/layout/list1"/>
    <dgm:cxn modelId="{1A9F1025-1D28-4FC1-B247-2221ECDA8E33}" type="presParOf" srcId="{B9A03B8B-B13F-494D-842E-E898E77086B1}" destId="{112E2D03-A469-47AF-9CEF-87FE68C530C1}" srcOrd="0" destOrd="0" presId="urn:microsoft.com/office/officeart/2005/8/layout/list1"/>
    <dgm:cxn modelId="{D33E8CC3-FEED-43AD-B8BE-58B8D1C89E83}" type="presParOf" srcId="{B9A03B8B-B13F-494D-842E-E898E77086B1}" destId="{F962E086-E10A-4BE7-B02A-9368BE6B2471}" srcOrd="1" destOrd="0" presId="urn:microsoft.com/office/officeart/2005/8/layout/list1"/>
    <dgm:cxn modelId="{4AAF9F99-1738-4E9D-9E6D-0CB57CC1140F}" type="presParOf" srcId="{0287FF6D-DB3B-46C0-9154-614B7E6FA374}" destId="{529FA1FA-558E-4B84-ACB5-C07C07E0C18D}" srcOrd="1" destOrd="0" presId="urn:microsoft.com/office/officeart/2005/8/layout/list1"/>
    <dgm:cxn modelId="{2E7E5648-8531-4FE4-88E2-AE7736C79AEB}" type="presParOf" srcId="{0287FF6D-DB3B-46C0-9154-614B7E6FA374}" destId="{223E63DD-2992-4F54-9D00-E9B5DBCDEAC5}" srcOrd="2" destOrd="0" presId="urn:microsoft.com/office/officeart/2005/8/layout/list1"/>
    <dgm:cxn modelId="{A3AF018D-A404-4EF7-A7F2-B4819E7BE968}" type="presParOf" srcId="{0287FF6D-DB3B-46C0-9154-614B7E6FA374}" destId="{21947954-6058-4D0A-B081-D3025AC3A80E}" srcOrd="3" destOrd="0" presId="urn:microsoft.com/office/officeart/2005/8/layout/list1"/>
    <dgm:cxn modelId="{BB57DE4D-6666-49C2-B2C2-5641B0A67501}" type="presParOf" srcId="{0287FF6D-DB3B-46C0-9154-614B7E6FA374}" destId="{EF9CD75F-AFC3-4453-A1DB-6F8CC0F2E296}" srcOrd="4" destOrd="0" presId="urn:microsoft.com/office/officeart/2005/8/layout/list1"/>
    <dgm:cxn modelId="{524B8BEC-31D3-4116-AD26-1878A69D20EB}" type="presParOf" srcId="{EF9CD75F-AFC3-4453-A1DB-6F8CC0F2E296}" destId="{25610452-30BE-4986-8AF9-12AF8D4493B3}" srcOrd="0" destOrd="0" presId="urn:microsoft.com/office/officeart/2005/8/layout/list1"/>
    <dgm:cxn modelId="{E3A0BAFC-52CE-49B8-AEFF-624F989B3F2C}" type="presParOf" srcId="{EF9CD75F-AFC3-4453-A1DB-6F8CC0F2E296}" destId="{200FBE3D-7758-4C78-8756-70A7496B047E}" srcOrd="1" destOrd="0" presId="urn:microsoft.com/office/officeart/2005/8/layout/list1"/>
    <dgm:cxn modelId="{1DFF1F1C-8E2B-4A99-AC8E-7CAF5796EE58}" type="presParOf" srcId="{0287FF6D-DB3B-46C0-9154-614B7E6FA374}" destId="{42B9861F-00B0-4207-8F94-DA0D1786B133}" srcOrd="5" destOrd="0" presId="urn:microsoft.com/office/officeart/2005/8/layout/list1"/>
    <dgm:cxn modelId="{F4DCAC9C-9776-4FDD-8E95-6546A8677B96}" type="presParOf" srcId="{0287FF6D-DB3B-46C0-9154-614B7E6FA374}" destId="{569B8622-3AAB-4472-81B2-6121DFBFF19F}" srcOrd="6" destOrd="0" presId="urn:microsoft.com/office/officeart/2005/8/layout/list1"/>
    <dgm:cxn modelId="{20F1AA8C-1D12-48B1-BA14-1442C6EC47C8}" type="presParOf" srcId="{0287FF6D-DB3B-46C0-9154-614B7E6FA374}" destId="{5AB16784-5BCE-4478-B521-A06D214A51B9}" srcOrd="7" destOrd="0" presId="urn:microsoft.com/office/officeart/2005/8/layout/list1"/>
    <dgm:cxn modelId="{9D965F0F-0C86-420E-9DCB-0B8B845E9E15}" type="presParOf" srcId="{0287FF6D-DB3B-46C0-9154-614B7E6FA374}" destId="{E27C0EFB-631F-430A-BCED-1585CC9F3A2D}" srcOrd="8" destOrd="0" presId="urn:microsoft.com/office/officeart/2005/8/layout/list1"/>
    <dgm:cxn modelId="{329E2B22-959B-438E-8E7E-CE516EE246FC}" type="presParOf" srcId="{E27C0EFB-631F-430A-BCED-1585CC9F3A2D}" destId="{78FC0606-0D44-4221-91A4-A41EC1F4C2C1}" srcOrd="0" destOrd="0" presId="urn:microsoft.com/office/officeart/2005/8/layout/list1"/>
    <dgm:cxn modelId="{6E776D2D-CDDB-467F-98C1-F1C24F7E5B36}" type="presParOf" srcId="{E27C0EFB-631F-430A-BCED-1585CC9F3A2D}" destId="{59BD22F8-5DAD-4411-B1CC-45065CAF5A00}" srcOrd="1" destOrd="0" presId="urn:microsoft.com/office/officeart/2005/8/layout/list1"/>
    <dgm:cxn modelId="{CF9A6644-A29D-45D2-9CDD-7ED50D405887}" type="presParOf" srcId="{0287FF6D-DB3B-46C0-9154-614B7E6FA374}" destId="{E28C93F7-E1C2-4059-A094-B575599C3B76}" srcOrd="9" destOrd="0" presId="urn:microsoft.com/office/officeart/2005/8/layout/list1"/>
    <dgm:cxn modelId="{29421368-2167-4DA5-BEF8-0EC38A9907CE}" type="presParOf" srcId="{0287FF6D-DB3B-46C0-9154-614B7E6FA374}" destId="{219545D6-2F08-449F-B97A-DE22DA825942}" srcOrd="10" destOrd="0" presId="urn:microsoft.com/office/officeart/2005/8/layout/list1"/>
    <dgm:cxn modelId="{EB82D2CE-4770-4B86-BE7D-3219791ECDED}" type="presParOf" srcId="{0287FF6D-DB3B-46C0-9154-614B7E6FA374}" destId="{B71F8AEC-9FA9-4E22-B241-C47BBBFE8649}" srcOrd="11" destOrd="0" presId="urn:microsoft.com/office/officeart/2005/8/layout/list1"/>
    <dgm:cxn modelId="{38976946-188F-4D6B-80A0-6AB6633C279D}" type="presParOf" srcId="{0287FF6D-DB3B-46C0-9154-614B7E6FA374}" destId="{84A69EF6-0272-48CD-9709-0DC4CC721068}" srcOrd="12" destOrd="0" presId="urn:microsoft.com/office/officeart/2005/8/layout/list1"/>
    <dgm:cxn modelId="{CFA50CDE-69FC-435C-AA75-393E1B739869}" type="presParOf" srcId="{84A69EF6-0272-48CD-9709-0DC4CC721068}" destId="{7564842D-7950-45F9-9207-162A3641951D}" srcOrd="0" destOrd="0" presId="urn:microsoft.com/office/officeart/2005/8/layout/list1"/>
    <dgm:cxn modelId="{758D92F6-FE1F-4649-AD83-4D7DB44BDFD8}" type="presParOf" srcId="{84A69EF6-0272-48CD-9709-0DC4CC721068}" destId="{D8C45E76-DFD6-4E95-B27E-AB9CB2307DD6}" srcOrd="1" destOrd="0" presId="urn:microsoft.com/office/officeart/2005/8/layout/list1"/>
    <dgm:cxn modelId="{70FFC280-A417-43D1-8124-A617BA24A6D2}" type="presParOf" srcId="{0287FF6D-DB3B-46C0-9154-614B7E6FA374}" destId="{506CB578-11E0-435A-A951-64EB4E57D291}" srcOrd="13" destOrd="0" presId="urn:microsoft.com/office/officeart/2005/8/layout/list1"/>
    <dgm:cxn modelId="{6E584139-191A-4360-89C5-6859972D0C27}" type="presParOf" srcId="{0287FF6D-DB3B-46C0-9154-614B7E6FA374}" destId="{1EE39692-4D7A-445D-B44C-FD406C62C531}" srcOrd="14" destOrd="0" presId="urn:microsoft.com/office/officeart/2005/8/layout/list1"/>
    <dgm:cxn modelId="{17C60796-1F29-4E37-B5D0-5DB26CC76BBE}" type="presParOf" srcId="{0287FF6D-DB3B-46C0-9154-614B7E6FA374}" destId="{AFE63E2C-A403-4DF9-9F66-B4F5454BF906}" srcOrd="15" destOrd="0" presId="urn:microsoft.com/office/officeart/2005/8/layout/list1"/>
    <dgm:cxn modelId="{54095164-962E-4CF5-8A89-32B8512DD06B}" type="presParOf" srcId="{0287FF6D-DB3B-46C0-9154-614B7E6FA374}" destId="{B254B2D3-371C-416B-88EF-3A166B782869}" srcOrd="16" destOrd="0" presId="urn:microsoft.com/office/officeart/2005/8/layout/list1"/>
    <dgm:cxn modelId="{BAE4B744-8EC8-4633-A7C7-154872023A42}" type="presParOf" srcId="{B254B2D3-371C-416B-88EF-3A166B782869}" destId="{1E90C16F-B027-4C2D-98B5-6122615DF699}" srcOrd="0" destOrd="0" presId="urn:microsoft.com/office/officeart/2005/8/layout/list1"/>
    <dgm:cxn modelId="{54EDDE3D-1D5D-4AE1-B208-13D82C6AFDCE}" type="presParOf" srcId="{B254B2D3-371C-416B-88EF-3A166B782869}" destId="{8299837E-970A-4F04-A016-AD9E0C110E93}" srcOrd="1" destOrd="0" presId="urn:microsoft.com/office/officeart/2005/8/layout/list1"/>
    <dgm:cxn modelId="{9EFA6BAC-5F49-44AC-8499-22AF30BF8640}" type="presParOf" srcId="{0287FF6D-DB3B-46C0-9154-614B7E6FA374}" destId="{DC9A8D72-69BA-4B81-829B-D9E92702C7A4}" srcOrd="17" destOrd="0" presId="urn:microsoft.com/office/officeart/2005/8/layout/list1"/>
    <dgm:cxn modelId="{4559F3FC-6D55-4074-AD5C-D4F162F93239}" type="presParOf" srcId="{0287FF6D-DB3B-46C0-9154-614B7E6FA374}" destId="{C3DA3F60-67B7-4DA7-ACF2-4A401BB1DE52}" srcOrd="18" destOrd="0" presId="urn:microsoft.com/office/officeart/2005/8/layout/list1"/>
    <dgm:cxn modelId="{84DC646C-F481-4C32-9A16-5406595B9C90}" type="presParOf" srcId="{0287FF6D-DB3B-46C0-9154-614B7E6FA374}" destId="{C7F7F130-D904-4DB2-BFEE-3377884DAFA8}" srcOrd="19" destOrd="0" presId="urn:microsoft.com/office/officeart/2005/8/layout/list1"/>
    <dgm:cxn modelId="{5890BC87-9FF8-4BDA-9305-93F5F022E5C6}" type="presParOf" srcId="{0287FF6D-DB3B-46C0-9154-614B7E6FA374}" destId="{296CF3F1-875C-486E-83FD-05C35C95535F}" srcOrd="20" destOrd="0" presId="urn:microsoft.com/office/officeart/2005/8/layout/list1"/>
    <dgm:cxn modelId="{FEE182A5-123D-42BE-949F-9A8771557185}" type="presParOf" srcId="{296CF3F1-875C-486E-83FD-05C35C95535F}" destId="{A90846F1-E8CA-4B0B-B8CE-D144008E17F1}" srcOrd="0" destOrd="0" presId="urn:microsoft.com/office/officeart/2005/8/layout/list1"/>
    <dgm:cxn modelId="{25A2C951-32CC-48D7-894A-86C6B7AE0A0C}" type="presParOf" srcId="{296CF3F1-875C-486E-83FD-05C35C95535F}" destId="{64FA084F-1EBC-4542-9788-3B2D3E1868BD}" srcOrd="1" destOrd="0" presId="urn:microsoft.com/office/officeart/2005/8/layout/list1"/>
    <dgm:cxn modelId="{FDB986FA-DA73-4378-9DDB-9BE333ECAB4F}" type="presParOf" srcId="{0287FF6D-DB3B-46C0-9154-614B7E6FA374}" destId="{38B99DB3-0D3E-40D4-9467-7B63E0B8206F}" srcOrd="21" destOrd="0" presId="urn:microsoft.com/office/officeart/2005/8/layout/list1"/>
    <dgm:cxn modelId="{3B2B2F6B-CFE7-4745-8D16-98C9E669FACA}" type="presParOf" srcId="{0287FF6D-DB3B-46C0-9154-614B7E6FA374}" destId="{0291FB9A-20FE-44A9-ADDB-3C43D9D9868B}"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3E63DD-2992-4F54-9D00-E9B5DBCDEAC5}">
      <dsp:nvSpPr>
        <dsp:cNvPr id="0" name=""/>
        <dsp:cNvSpPr/>
      </dsp:nvSpPr>
      <dsp:spPr>
        <a:xfrm>
          <a:off x="0" y="281438"/>
          <a:ext cx="6263640" cy="694575"/>
        </a:xfrm>
        <a:prstGeom prst="rect">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lang="ja-JP" altLang="en-US" sz="900" kern="1200" dirty="0"/>
            <a:t>チーム編成の時・設計の時・お金を借りる時・維持・運営の時</a:t>
          </a:r>
          <a:endParaRPr lang="en-US" sz="900" kern="1200" dirty="0"/>
        </a:p>
        <a:p>
          <a:pPr marL="57150" lvl="1" indent="-57150" algn="l" defTabSz="400050">
            <a:lnSpc>
              <a:spcPct val="90000"/>
            </a:lnSpc>
            <a:spcBef>
              <a:spcPct val="0"/>
            </a:spcBef>
            <a:spcAft>
              <a:spcPct val="15000"/>
            </a:spcAft>
            <a:buChar char="•"/>
          </a:pPr>
          <a:r>
            <a:rPr lang="ja-JP" altLang="en-US" sz="900" kern="1200" dirty="0"/>
            <a:t>自分でない人が、担当の仕事をする時</a:t>
          </a:r>
          <a:endParaRPr lang="en-US" sz="900" kern="1200" dirty="0"/>
        </a:p>
      </dsp:txBody>
      <dsp:txXfrm>
        <a:off x="0" y="281438"/>
        <a:ext cx="6263640" cy="694575"/>
      </dsp:txXfrm>
    </dsp:sp>
    <dsp:sp modelId="{F962E086-E10A-4BE7-B02A-9368BE6B2471}">
      <dsp:nvSpPr>
        <dsp:cNvPr id="0" name=""/>
        <dsp:cNvSpPr/>
      </dsp:nvSpPr>
      <dsp:spPr>
        <a:xfrm>
          <a:off x="313182" y="148598"/>
          <a:ext cx="4384548" cy="26568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もし一人で全部やるなら不要</a:t>
          </a:r>
          <a:endParaRPr lang="en-US" sz="900" kern="1200" dirty="0"/>
        </a:p>
      </dsp:txBody>
      <dsp:txXfrm>
        <a:off x="326151" y="161567"/>
        <a:ext cx="4358610" cy="239742"/>
      </dsp:txXfrm>
    </dsp:sp>
    <dsp:sp modelId="{569B8622-3AAB-4472-81B2-6121DFBFF19F}">
      <dsp:nvSpPr>
        <dsp:cNvPr id="0" name=""/>
        <dsp:cNvSpPr/>
      </dsp:nvSpPr>
      <dsp:spPr>
        <a:xfrm>
          <a:off x="0" y="1157453"/>
          <a:ext cx="6263640" cy="694575"/>
        </a:xfrm>
        <a:prstGeom prst="rect">
          <a:avLst/>
        </a:prstGeom>
        <a:solidFill>
          <a:schemeClr val="lt1">
            <a:alpha val="90000"/>
            <a:hueOff val="0"/>
            <a:satOff val="0"/>
            <a:lumOff val="0"/>
            <a:alphaOff val="0"/>
          </a:schemeClr>
        </a:solidFill>
        <a:ln w="19050" cap="rnd" cmpd="sng" algn="ctr">
          <a:solidFill>
            <a:schemeClr val="accent5">
              <a:hueOff val="499051"/>
              <a:satOff val="-10098"/>
              <a:lumOff val="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lang="ja-JP" altLang="en-US" sz="900" kern="1200" dirty="0"/>
            <a:t>チームをいい加減に（コンセプトなしに）構築しているチームが多い</a:t>
          </a:r>
          <a:endParaRPr lang="en-US" sz="900" kern="1200" dirty="0"/>
        </a:p>
        <a:p>
          <a:pPr marL="57150" lvl="1" indent="-57150" algn="l" defTabSz="400050">
            <a:lnSpc>
              <a:spcPct val="90000"/>
            </a:lnSpc>
            <a:spcBef>
              <a:spcPct val="0"/>
            </a:spcBef>
            <a:spcAft>
              <a:spcPct val="15000"/>
            </a:spcAft>
            <a:buChar char="•"/>
          </a:pPr>
          <a:r>
            <a:rPr lang="ja-JP" altLang="en-US" sz="900" kern="1200" dirty="0"/>
            <a:t>最初から合意する必要はないが常に意識して必要に応じ今のコンセプト</a:t>
          </a:r>
          <a:endParaRPr lang="en-US" sz="900" kern="1200" dirty="0"/>
        </a:p>
      </dsp:txBody>
      <dsp:txXfrm>
        <a:off x="0" y="1157453"/>
        <a:ext cx="6263640" cy="694575"/>
      </dsp:txXfrm>
    </dsp:sp>
    <dsp:sp modelId="{200FBE3D-7758-4C78-8756-70A7496B047E}">
      <dsp:nvSpPr>
        <dsp:cNvPr id="0" name=""/>
        <dsp:cNvSpPr/>
      </dsp:nvSpPr>
      <dsp:spPr>
        <a:xfrm>
          <a:off x="313182" y="1024613"/>
          <a:ext cx="4384548" cy="265680"/>
        </a:xfrm>
        <a:prstGeom prst="roundRect">
          <a:avLst/>
        </a:prstGeom>
        <a:solidFill>
          <a:schemeClr val="accent5">
            <a:hueOff val="499051"/>
            <a:satOff val="-10098"/>
            <a:lumOff val="31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チームに人・企業を誘う時：何といって誘いますか？</a:t>
          </a:r>
          <a:endParaRPr lang="en-US" sz="900" kern="1200" dirty="0"/>
        </a:p>
      </dsp:txBody>
      <dsp:txXfrm>
        <a:off x="326151" y="1037582"/>
        <a:ext cx="4358610" cy="239742"/>
      </dsp:txXfrm>
    </dsp:sp>
    <dsp:sp modelId="{219545D6-2F08-449F-B97A-DE22DA825942}">
      <dsp:nvSpPr>
        <dsp:cNvPr id="0" name=""/>
        <dsp:cNvSpPr/>
      </dsp:nvSpPr>
      <dsp:spPr>
        <a:xfrm>
          <a:off x="0" y="2033468"/>
          <a:ext cx="6263640" cy="694575"/>
        </a:xfrm>
        <a:prstGeom prst="rect">
          <a:avLst/>
        </a:prstGeom>
        <a:solidFill>
          <a:schemeClr val="lt1">
            <a:alpha val="90000"/>
            <a:hueOff val="0"/>
            <a:satOff val="0"/>
            <a:lumOff val="0"/>
            <a:alphaOff val="0"/>
          </a:schemeClr>
        </a:solidFill>
        <a:ln w="19050" cap="rnd" cmpd="sng" algn="ctr">
          <a:solidFill>
            <a:schemeClr val="accent5">
              <a:hueOff val="998102"/>
              <a:satOff val="-20196"/>
              <a:lumOff val="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kumimoji="1" lang="ja-JP" altLang="en-US" sz="900" kern="1200" dirty="0"/>
            <a:t>後で話が違う！とならない。特にやってもらいたい業務。えぇそんな！はないよう</a:t>
          </a:r>
        </a:p>
        <a:p>
          <a:pPr marL="57150" lvl="1" indent="-57150" algn="l" defTabSz="400050">
            <a:lnSpc>
              <a:spcPct val="90000"/>
            </a:lnSpc>
            <a:spcBef>
              <a:spcPct val="0"/>
            </a:spcBef>
            <a:spcAft>
              <a:spcPct val="15000"/>
            </a:spcAft>
            <a:buChar char="•"/>
          </a:pPr>
          <a:r>
            <a:rPr kumimoji="1" lang="ja-JP" altLang="en-US" sz="900" kern="1200" dirty="0"/>
            <a:t>提案に穴が開く。頼りにしている分野の専門家のはず。なのに。。。。</a:t>
          </a:r>
        </a:p>
      </dsp:txBody>
      <dsp:txXfrm>
        <a:off x="0" y="2033468"/>
        <a:ext cx="6263640" cy="694575"/>
      </dsp:txXfrm>
    </dsp:sp>
    <dsp:sp modelId="{59BD22F8-5DAD-4411-B1CC-45065CAF5A00}">
      <dsp:nvSpPr>
        <dsp:cNvPr id="0" name=""/>
        <dsp:cNvSpPr/>
      </dsp:nvSpPr>
      <dsp:spPr>
        <a:xfrm>
          <a:off x="313178" y="1762632"/>
          <a:ext cx="4384548" cy="265680"/>
        </a:xfrm>
        <a:prstGeom prst="roundRect">
          <a:avLst/>
        </a:prstGeom>
        <a:solidFill>
          <a:schemeClr val="accent5">
            <a:hueOff val="998102"/>
            <a:satOff val="-20196"/>
            <a:lumOff val="62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少なくとも進め方・考えている分担・義務・権利の話は</a:t>
          </a:r>
          <a:endParaRPr lang="en-US" sz="900" kern="1200" dirty="0"/>
        </a:p>
      </dsp:txBody>
      <dsp:txXfrm>
        <a:off x="326147" y="1775601"/>
        <a:ext cx="4358610" cy="239742"/>
      </dsp:txXfrm>
    </dsp:sp>
    <dsp:sp modelId="{1EE39692-4D7A-445D-B44C-FD406C62C531}">
      <dsp:nvSpPr>
        <dsp:cNvPr id="0" name=""/>
        <dsp:cNvSpPr/>
      </dsp:nvSpPr>
      <dsp:spPr>
        <a:xfrm>
          <a:off x="0" y="2909483"/>
          <a:ext cx="6263640" cy="694575"/>
        </a:xfrm>
        <a:prstGeom prst="rect">
          <a:avLst/>
        </a:prstGeom>
        <a:solidFill>
          <a:schemeClr val="lt1">
            <a:alpha val="90000"/>
            <a:hueOff val="0"/>
            <a:satOff val="0"/>
            <a:lumOff val="0"/>
            <a:alphaOff val="0"/>
          </a:schemeClr>
        </a:solidFill>
        <a:ln w="19050" cap="rnd" cmpd="sng" algn="ctr">
          <a:solidFill>
            <a:schemeClr val="accent5">
              <a:hueOff val="1497154"/>
              <a:satOff val="-30293"/>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lang="ja-JP" sz="900" kern="1200" dirty="0"/>
            <a:t>自分の専門のところ、きちんとやってくれてるところを選びたい。</a:t>
          </a:r>
          <a:endParaRPr lang="en-US" sz="900" kern="1200" dirty="0"/>
        </a:p>
        <a:p>
          <a:pPr marL="57150" lvl="1" indent="-57150" algn="l" defTabSz="400050">
            <a:lnSpc>
              <a:spcPct val="90000"/>
            </a:lnSpc>
            <a:spcBef>
              <a:spcPct val="0"/>
            </a:spcBef>
            <a:spcAft>
              <a:spcPct val="15000"/>
            </a:spcAft>
            <a:buChar char="•"/>
          </a:pPr>
          <a:r>
            <a:rPr lang="ja-JP" altLang="en-US" sz="900" kern="1200" dirty="0"/>
            <a:t>主張もするが柔軟な。。。</a:t>
          </a:r>
          <a:endParaRPr lang="en-US" sz="900" kern="1200" dirty="0"/>
        </a:p>
      </dsp:txBody>
      <dsp:txXfrm>
        <a:off x="0" y="2909483"/>
        <a:ext cx="6263640" cy="694575"/>
      </dsp:txXfrm>
    </dsp:sp>
    <dsp:sp modelId="{D8C45E76-DFD6-4E95-B27E-AB9CB2307DD6}">
      <dsp:nvSpPr>
        <dsp:cNvPr id="0" name=""/>
        <dsp:cNvSpPr/>
      </dsp:nvSpPr>
      <dsp:spPr>
        <a:xfrm>
          <a:off x="313182" y="2776643"/>
          <a:ext cx="4384548" cy="265680"/>
        </a:xfrm>
        <a:prstGeom prst="roundRect">
          <a:avLst/>
        </a:prstGeom>
        <a:solidFill>
          <a:schemeClr val="accent5">
            <a:hueOff val="1497154"/>
            <a:satOff val="-30293"/>
            <a:lumOff val="94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sz="900" kern="1200" dirty="0"/>
            <a:t>専門によるこだわりがある。</a:t>
          </a:r>
          <a:r>
            <a:rPr lang="ja-JP" altLang="en-US" sz="900" kern="1200" dirty="0"/>
            <a:t>コンセプトとの齟齬・協調可能？</a:t>
          </a:r>
          <a:endParaRPr lang="en-US" sz="900" kern="1200" dirty="0"/>
        </a:p>
      </dsp:txBody>
      <dsp:txXfrm>
        <a:off x="326151" y="2789612"/>
        <a:ext cx="4358610" cy="239742"/>
      </dsp:txXfrm>
    </dsp:sp>
    <dsp:sp modelId="{C3DA3F60-67B7-4DA7-ACF2-4A401BB1DE52}">
      <dsp:nvSpPr>
        <dsp:cNvPr id="0" name=""/>
        <dsp:cNvSpPr/>
      </dsp:nvSpPr>
      <dsp:spPr>
        <a:xfrm>
          <a:off x="0" y="3785498"/>
          <a:ext cx="6263640" cy="694575"/>
        </a:xfrm>
        <a:prstGeom prst="rect">
          <a:avLst/>
        </a:prstGeom>
        <a:solidFill>
          <a:schemeClr val="lt1">
            <a:alpha val="90000"/>
            <a:hueOff val="0"/>
            <a:satOff val="0"/>
            <a:lumOff val="0"/>
            <a:alphaOff val="0"/>
          </a:schemeClr>
        </a:solidFill>
        <a:ln w="19050" cap="rnd" cmpd="sng" algn="ctr">
          <a:solidFill>
            <a:schemeClr val="accent5">
              <a:hueOff val="1996205"/>
              <a:satOff val="-40391"/>
              <a:lumOff val="12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kumimoji="1" lang="ja-JP" altLang="en-US" sz="900" kern="1200" dirty="0"/>
            <a:t>最初に来た企業・人・銀行などに飛びつかない</a:t>
          </a:r>
        </a:p>
        <a:p>
          <a:pPr marL="57150" lvl="1" indent="-57150" algn="l" defTabSz="400050">
            <a:lnSpc>
              <a:spcPct val="90000"/>
            </a:lnSpc>
            <a:spcBef>
              <a:spcPct val="0"/>
            </a:spcBef>
            <a:spcAft>
              <a:spcPct val="15000"/>
            </a:spcAft>
            <a:buChar char="•"/>
          </a:pPr>
          <a:r>
            <a:rPr kumimoji="1" lang="ja-JP" altLang="en-US" sz="900" kern="1200" dirty="0"/>
            <a:t>保留しつつ、他のチームにとられないよう。コンセプトを明確に。</a:t>
          </a:r>
        </a:p>
      </dsp:txBody>
      <dsp:txXfrm>
        <a:off x="0" y="3785498"/>
        <a:ext cx="6263640" cy="694575"/>
      </dsp:txXfrm>
    </dsp:sp>
    <dsp:sp modelId="{8299837E-970A-4F04-A016-AD9E0C110E93}">
      <dsp:nvSpPr>
        <dsp:cNvPr id="0" name=""/>
        <dsp:cNvSpPr/>
      </dsp:nvSpPr>
      <dsp:spPr>
        <a:xfrm>
          <a:off x="313182" y="3652658"/>
          <a:ext cx="4384548" cy="265680"/>
        </a:xfrm>
        <a:prstGeom prst="roundRect">
          <a:avLst/>
        </a:prstGeom>
        <a:solidFill>
          <a:schemeClr val="accent5">
            <a:hueOff val="1996205"/>
            <a:satOff val="-40391"/>
            <a:lumOff val="125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チーム編成は成功の</a:t>
          </a:r>
          <a:r>
            <a:rPr lang="en-US" altLang="ja-JP" sz="900" kern="1200" dirty="0"/>
            <a:t>6</a:t>
          </a:r>
          <a:r>
            <a:rPr lang="ja-JP" altLang="en-US" sz="900" kern="1200" dirty="0"/>
            <a:t>割：早めに取り掛かり慎重に</a:t>
          </a:r>
          <a:endParaRPr lang="en-US" sz="900" kern="1200" dirty="0"/>
        </a:p>
      </dsp:txBody>
      <dsp:txXfrm>
        <a:off x="326151" y="3665627"/>
        <a:ext cx="4358610" cy="239742"/>
      </dsp:txXfrm>
    </dsp:sp>
    <dsp:sp modelId="{0291FB9A-20FE-44A9-ADDB-3C43D9D9868B}">
      <dsp:nvSpPr>
        <dsp:cNvPr id="0" name=""/>
        <dsp:cNvSpPr/>
      </dsp:nvSpPr>
      <dsp:spPr>
        <a:xfrm>
          <a:off x="0" y="4661513"/>
          <a:ext cx="6263640" cy="694575"/>
        </a:xfrm>
        <a:prstGeom prst="rect">
          <a:avLst/>
        </a:prstGeom>
        <a:solidFill>
          <a:schemeClr val="lt1">
            <a:alpha val="90000"/>
            <a:hueOff val="0"/>
            <a:satOff val="0"/>
            <a:lumOff val="0"/>
            <a:alphaOff val="0"/>
          </a:schemeClr>
        </a:solidFill>
        <a:ln w="19050" cap="rnd" cmpd="sng" algn="ctr">
          <a:solidFill>
            <a:schemeClr val="accent5">
              <a:hueOff val="2495256"/>
              <a:satOff val="-50489"/>
              <a:lumOff val="1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kumimoji="1" lang="ja-JP" altLang="en-US" sz="900" kern="1200" dirty="0"/>
            <a:t>判断（プロジェクトマネージャーにとって重要）するには情報が不可欠。</a:t>
          </a:r>
        </a:p>
        <a:p>
          <a:pPr marL="57150" lvl="1" indent="-57150" algn="l" defTabSz="400050">
            <a:lnSpc>
              <a:spcPct val="90000"/>
            </a:lnSpc>
            <a:spcBef>
              <a:spcPct val="0"/>
            </a:spcBef>
            <a:spcAft>
              <a:spcPct val="15000"/>
            </a:spcAft>
            <a:buChar char="•"/>
          </a:pPr>
          <a:r>
            <a:rPr kumimoji="1" lang="ja-JP" altLang="en-US" sz="900" kern="1200" dirty="0"/>
            <a:t>コンセプトに基づき・情報に基づき・スピードに遅れず。</a:t>
          </a:r>
        </a:p>
      </dsp:txBody>
      <dsp:txXfrm>
        <a:off x="0" y="4661513"/>
        <a:ext cx="6263640" cy="694575"/>
      </dsp:txXfrm>
    </dsp:sp>
    <dsp:sp modelId="{64FA084F-1EBC-4542-9788-3B2D3E1868BD}">
      <dsp:nvSpPr>
        <dsp:cNvPr id="0" name=""/>
        <dsp:cNvSpPr/>
      </dsp:nvSpPr>
      <dsp:spPr>
        <a:xfrm>
          <a:off x="313182" y="4510427"/>
          <a:ext cx="4384548" cy="265680"/>
        </a:xfrm>
        <a:prstGeom prst="roundRect">
          <a:avLst/>
        </a:prstGeom>
        <a:solidFill>
          <a:schemeClr val="accent5">
            <a:hueOff val="2495256"/>
            <a:satOff val="-50489"/>
            <a:lumOff val="1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調査とデータ・情報収集をしっかりと！</a:t>
          </a:r>
          <a:endParaRPr lang="en-US" sz="900" kern="1200" dirty="0"/>
        </a:p>
      </dsp:txBody>
      <dsp:txXfrm>
        <a:off x="326151" y="4523396"/>
        <a:ext cx="4358610" cy="23974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80DF37-9A09-4D4C-A415-9671782230D2}" type="datetimeFigureOut">
              <a:rPr kumimoji="1" lang="ja-JP" altLang="en-US" smtClean="0"/>
              <a:t>2021/12/7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5C8699-273E-4E9C-B5EA-7785870C065A}" type="slidenum">
              <a:rPr kumimoji="1" lang="ja-JP" altLang="en-US" smtClean="0"/>
              <a:t>‹#›</a:t>
            </a:fld>
            <a:endParaRPr kumimoji="1" lang="ja-JP" altLang="en-US"/>
          </a:p>
        </p:txBody>
      </p:sp>
    </p:spTree>
    <p:extLst>
      <p:ext uri="{BB962C8B-B14F-4D97-AF65-F5344CB8AC3E}">
        <p14:creationId xmlns:p14="http://schemas.microsoft.com/office/powerpoint/2010/main" val="2312037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20ED0C2E-D043-4235-9A33-791557908BA7}" type="slidenum">
              <a:rPr lang="en-US" altLang="ja-JP" smtClean="0"/>
              <a:pPr>
                <a:defRPr/>
              </a:pPr>
              <a:t>26</a:t>
            </a:fld>
            <a:endParaRPr lang="en-US" altLang="ja-JP"/>
          </a:p>
        </p:txBody>
      </p:sp>
    </p:spTree>
    <p:extLst>
      <p:ext uri="{BB962C8B-B14F-4D97-AF65-F5344CB8AC3E}">
        <p14:creationId xmlns:p14="http://schemas.microsoft.com/office/powerpoint/2010/main" val="1264741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85FF2A-8E53-4F41-8127-45D98A382F46}" type="datetime1">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12529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68840471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534311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00352182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4191148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401491505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71FD0F-ADFE-4FDB-91E2-FEFFF183E0E8}" type="datetime1">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03841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8DB5F8-F3C6-49B9-A18F-6A72A8742605}" type="datetime1">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186123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787090-0927-4446-BC43-1317A5CFC1AF}" type="datetime1">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42510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73D6A2E-6AD3-4CFA-962B-EC4FF071E679}" type="datetime1">
              <a:rPr kumimoji="1" lang="ja-JP" altLang="en-US" smtClean="0"/>
              <a:t>2021/12/7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9231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7A2EC11-F609-4800-B172-3B0060CE7DDA}" type="datetime1">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104120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C-8C28-43F8-9667-940C428F5C24}" type="datetime1">
              <a:rPr kumimoji="1" lang="ja-JP" altLang="en-US" smtClean="0"/>
              <a:t>2021/12/7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81403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5A1E98E-49C1-4443-A0C2-B6B23D02547D}" type="datetime1">
              <a:rPr kumimoji="1" lang="ja-JP" altLang="en-US" smtClean="0"/>
              <a:t>2021/12/7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132727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F0708-8B1A-4211-9921-4CAF22326716}" type="datetime1">
              <a:rPr kumimoji="1" lang="ja-JP" altLang="en-US" smtClean="0"/>
              <a:t>2021/12/7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594467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F923E8-6F34-44BA-BA6B-F13918573776}" type="datetime1">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818643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49FFA9-AC0E-49AE-8D76-70A67465F9E9}" type="datetime1">
              <a:rPr kumimoji="1" lang="ja-JP" altLang="en-US" smtClean="0"/>
              <a:t>2021/12/7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19641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08ECBA-C932-4754-8DB1-5E75E5352340}" type="datetime1">
              <a:rPr kumimoji="1" lang="ja-JP" altLang="en-US" smtClean="0"/>
              <a:t>2021/12/7</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40915841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ba@image.ocn.ne.jp" TargetMode="External"/><Relationship Id="rId2" Type="http://schemas.openxmlformats.org/officeDocument/2006/relationships/hyperlink" Target="mailto:y.iba.jj2@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mailto:iba@image.ocn.ne.j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4133CC19-36A0-414C-BE86-ED0CE65FBC11}"/>
              </a:ext>
            </a:extLst>
          </p:cNvPr>
          <p:cNvSpPr>
            <a:spLocks noGrp="1"/>
          </p:cNvSpPr>
          <p:nvPr>
            <p:ph type="subTitle" idx="1"/>
          </p:nvPr>
        </p:nvSpPr>
        <p:spPr>
          <a:xfrm>
            <a:off x="2213517" y="4725413"/>
            <a:ext cx="6363355" cy="1360831"/>
          </a:xfrm>
        </p:spPr>
        <p:txBody>
          <a:bodyPr>
            <a:normAutofit fontScale="85000" lnSpcReduction="20000"/>
          </a:bodyPr>
          <a:lstStyle/>
          <a:p>
            <a:pPr algn="r"/>
            <a:r>
              <a:rPr kumimoji="1" lang="en-US" altLang="ja-JP" sz="2000" dirty="0"/>
              <a:t>2021</a:t>
            </a:r>
            <a:r>
              <a:rPr kumimoji="1" lang="ja-JP" altLang="en-US" sz="2000" dirty="0"/>
              <a:t>年</a:t>
            </a:r>
            <a:r>
              <a:rPr kumimoji="1" lang="en-US" altLang="ja-JP" sz="2000" dirty="0"/>
              <a:t>12</a:t>
            </a:r>
            <a:r>
              <a:rPr kumimoji="1" lang="ja-JP" altLang="en-US" sz="2000" dirty="0"/>
              <a:t>月</a:t>
            </a:r>
            <a:r>
              <a:rPr kumimoji="1" lang="en-US" altLang="ja-JP" sz="2000" dirty="0"/>
              <a:t>7</a:t>
            </a:r>
            <a:r>
              <a:rPr kumimoji="1" lang="ja-JP" altLang="en-US" sz="2000" dirty="0"/>
              <a:t>日</a:t>
            </a:r>
            <a:endParaRPr kumimoji="1" lang="en-US" altLang="ja-JP" sz="2000" dirty="0"/>
          </a:p>
          <a:p>
            <a:pPr algn="r"/>
            <a:r>
              <a:rPr lang="ja-JP" altLang="en-US" sz="2000" dirty="0"/>
              <a:t>一般社団法人　国土政策研究会　理事　伊庭　良知</a:t>
            </a:r>
            <a:endParaRPr lang="en-US" altLang="ja-JP" sz="2000" dirty="0"/>
          </a:p>
          <a:p>
            <a:pPr algn="r"/>
            <a:r>
              <a:rPr kumimoji="1" lang="ja-JP" altLang="en-US" sz="2000" dirty="0"/>
              <a:t>連絡・質問：　</a:t>
            </a:r>
            <a:r>
              <a:rPr kumimoji="1" lang="en-US" altLang="ja-JP" sz="2000">
                <a:hlinkClick r:id="rId2"/>
              </a:rPr>
              <a:t>y.iba.jj2@gmail.com</a:t>
            </a:r>
            <a:endParaRPr kumimoji="1" lang="en-US" altLang="ja-JP" sz="2000"/>
          </a:p>
          <a:p>
            <a:pPr algn="r"/>
            <a:r>
              <a:rPr kumimoji="1" lang="en-US" altLang="ja-JP" sz="2000">
                <a:hlinkClick r:id="rId3"/>
              </a:rPr>
              <a:t>iba</a:t>
            </a:r>
            <a:r>
              <a:rPr kumimoji="1" lang="en-US" altLang="ja-JP" sz="2000" dirty="0">
                <a:hlinkClick r:id="rId3"/>
              </a:rPr>
              <a:t>@image.ocn.ne</a:t>
            </a:r>
            <a:r>
              <a:rPr kumimoji="1" lang="en-US" altLang="ja-JP" sz="2000">
                <a:hlinkClick r:id="rId3"/>
              </a:rPr>
              <a:t>.jp</a:t>
            </a:r>
            <a:endParaRPr kumimoji="1" lang="en-US" altLang="ja-JP" sz="2000"/>
          </a:p>
          <a:p>
            <a:pPr algn="r"/>
            <a:endParaRPr kumimoji="1" lang="ja-JP" altLang="en-US" sz="2000" dirty="0"/>
          </a:p>
        </p:txBody>
      </p:sp>
      <p:sp>
        <p:nvSpPr>
          <p:cNvPr id="10" name="タイトル 1">
            <a:extLst>
              <a:ext uri="{FF2B5EF4-FFF2-40B4-BE49-F238E27FC236}">
                <a16:creationId xmlns:a16="http://schemas.microsoft.com/office/drawing/2014/main" id="{DC038741-4E81-43DA-AF1F-740DCA947E03}"/>
              </a:ext>
            </a:extLst>
          </p:cNvPr>
          <p:cNvSpPr txBox="1">
            <a:spLocks/>
          </p:cNvSpPr>
          <p:nvPr/>
        </p:nvSpPr>
        <p:spPr>
          <a:xfrm>
            <a:off x="936701" y="1065018"/>
            <a:ext cx="8588551" cy="183405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r"/>
            <a:r>
              <a:rPr lang="en-US" altLang="ja-JP" sz="3600" dirty="0"/>
              <a:t>PPP</a:t>
            </a:r>
            <a:r>
              <a:rPr lang="ja-JP" altLang="en-US" sz="3600" dirty="0"/>
              <a:t>・</a:t>
            </a:r>
            <a:r>
              <a:rPr lang="en-US" altLang="ja-JP" sz="3600" dirty="0"/>
              <a:t>PFI</a:t>
            </a:r>
            <a:r>
              <a:rPr lang="ja-JP" altLang="en-US" sz="3600" dirty="0"/>
              <a:t>プロジェクトマネージャー養成</a:t>
            </a:r>
            <a:br>
              <a:rPr lang="en-US" altLang="ja-JP" sz="3600" dirty="0"/>
            </a:br>
            <a:r>
              <a:rPr lang="ja-JP" altLang="en-US" sz="3600" dirty="0"/>
              <a:t>専門講座シリーズ　全</a:t>
            </a:r>
            <a:r>
              <a:rPr lang="en-US" altLang="ja-JP" sz="3600" dirty="0"/>
              <a:t>10</a:t>
            </a:r>
            <a:r>
              <a:rPr lang="ja-JP" altLang="en-US" sz="3600" dirty="0"/>
              <a:t>回</a:t>
            </a:r>
            <a:br>
              <a:rPr lang="en-US" altLang="ja-JP" sz="3600" dirty="0"/>
            </a:br>
            <a:r>
              <a:rPr lang="ja-JP" altLang="en-US" sz="3600" dirty="0"/>
              <a:t>第９回プレゼンテーション</a:t>
            </a:r>
          </a:p>
        </p:txBody>
      </p:sp>
    </p:spTree>
    <p:extLst>
      <p:ext uri="{BB962C8B-B14F-4D97-AF65-F5344CB8AC3E}">
        <p14:creationId xmlns:p14="http://schemas.microsoft.com/office/powerpoint/2010/main" val="2752899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44F457B-EF7F-4D4A-A59D-B6C76D228600}"/>
              </a:ext>
            </a:extLst>
          </p:cNvPr>
          <p:cNvSpPr>
            <a:spLocks noGrp="1"/>
          </p:cNvSpPr>
          <p:nvPr>
            <p:ph type="title"/>
          </p:nvPr>
        </p:nvSpPr>
        <p:spPr>
          <a:xfrm>
            <a:off x="677334" y="609600"/>
            <a:ext cx="8596668" cy="479612"/>
          </a:xfrm>
        </p:spPr>
        <p:txBody>
          <a:bodyPr>
            <a:normAutofit fontScale="90000"/>
          </a:bodyPr>
          <a:lstStyle/>
          <a:p>
            <a:r>
              <a:rPr lang="ja-JP" altLang="en-US" dirty="0"/>
              <a:t>提案書の点検の要点</a:t>
            </a:r>
          </a:p>
        </p:txBody>
      </p:sp>
      <p:sp>
        <p:nvSpPr>
          <p:cNvPr id="5" name="コンテンツ プレースホルダー 4">
            <a:extLst>
              <a:ext uri="{FF2B5EF4-FFF2-40B4-BE49-F238E27FC236}">
                <a16:creationId xmlns:a16="http://schemas.microsoft.com/office/drawing/2014/main" id="{160C39C1-0E03-4347-8E94-7415CC965E6F}"/>
              </a:ext>
            </a:extLst>
          </p:cNvPr>
          <p:cNvSpPr>
            <a:spLocks noGrp="1"/>
          </p:cNvSpPr>
          <p:nvPr>
            <p:ph idx="1"/>
          </p:nvPr>
        </p:nvSpPr>
        <p:spPr>
          <a:xfrm>
            <a:off x="677334" y="1324535"/>
            <a:ext cx="11026986" cy="4923865"/>
          </a:xfrm>
        </p:spPr>
        <p:txBody>
          <a:bodyPr>
            <a:normAutofit fontScale="77500" lnSpcReduction="20000"/>
          </a:bodyPr>
          <a:lstStyle/>
          <a:p>
            <a:r>
              <a:rPr lang="ja-JP" altLang="en-US" sz="2800" dirty="0"/>
              <a:t>コンセプトからの論理構成におかしなところはないか</a:t>
            </a:r>
            <a:endParaRPr lang="en-US" altLang="ja-JP" sz="2800" dirty="0"/>
          </a:p>
          <a:p>
            <a:pPr lvl="1"/>
            <a:r>
              <a:rPr lang="ja-JP" altLang="en-US" sz="2600" dirty="0"/>
              <a:t>提案作成時にコンセプトからのコンテンツ構成</a:t>
            </a:r>
            <a:endParaRPr lang="en-US" altLang="ja-JP" sz="2600" dirty="0"/>
          </a:p>
          <a:p>
            <a:pPr lvl="1"/>
            <a:r>
              <a:rPr lang="ja-JP" altLang="en-US" sz="2600" dirty="0"/>
              <a:t>再度新たな目で点検、プレゼンで補えないか</a:t>
            </a:r>
            <a:endParaRPr lang="en-US" altLang="ja-JP" sz="2600" dirty="0"/>
          </a:p>
          <a:p>
            <a:r>
              <a:rPr lang="ja-JP" altLang="en-US" sz="2800" dirty="0"/>
              <a:t>提案内容にもう少し具体的に提示できることはないか</a:t>
            </a:r>
            <a:endParaRPr lang="en-US" altLang="ja-JP" sz="2800" dirty="0"/>
          </a:p>
          <a:p>
            <a:pPr lvl="1"/>
            <a:r>
              <a:rPr lang="ja-JP" altLang="en-US" sz="2600" dirty="0"/>
              <a:t>表現がアバウトな部分がないか：数値で示せないか</a:t>
            </a:r>
            <a:endParaRPr lang="en-US" altLang="ja-JP" sz="2600" dirty="0"/>
          </a:p>
          <a:p>
            <a:r>
              <a:rPr lang="ja-JP" altLang="en-US" sz="2800" dirty="0"/>
              <a:t>やりたいと思いながら、何かの事情でできなかったことはないか</a:t>
            </a:r>
            <a:endParaRPr lang="en-US" altLang="ja-JP" sz="2800" dirty="0"/>
          </a:p>
          <a:p>
            <a:pPr lvl="1"/>
            <a:r>
              <a:rPr lang="ja-JP" altLang="en-US" sz="2400" dirty="0"/>
              <a:t>金額</a:t>
            </a:r>
            <a:endParaRPr lang="en-US" altLang="ja-JP" sz="2400" dirty="0"/>
          </a:p>
          <a:p>
            <a:pPr lvl="1"/>
            <a:r>
              <a:rPr lang="ja-JP" altLang="en-US" sz="2400" dirty="0"/>
              <a:t>敷地の関係</a:t>
            </a:r>
            <a:endParaRPr lang="en-US" altLang="ja-JP" sz="2400" dirty="0"/>
          </a:p>
          <a:p>
            <a:pPr lvl="1"/>
            <a:r>
              <a:rPr lang="ja-JP" altLang="en-US" sz="2400" dirty="0"/>
              <a:t>できるメンバーの確保に失敗した　　とか</a:t>
            </a:r>
            <a:endParaRPr lang="en-US" altLang="ja-JP" sz="2400" dirty="0"/>
          </a:p>
          <a:p>
            <a:r>
              <a:rPr lang="ja-JP" altLang="en-US" sz="2800" dirty="0"/>
              <a:t>図面集と提案に齟齬がないか</a:t>
            </a:r>
            <a:endParaRPr lang="en-US" altLang="ja-JP" sz="2800" dirty="0"/>
          </a:p>
          <a:p>
            <a:r>
              <a:rPr lang="ja-JP" altLang="en-US" sz="2800" dirty="0"/>
              <a:t>図面で表現し忘れたことはないか</a:t>
            </a:r>
            <a:endParaRPr lang="en-US" altLang="ja-JP" sz="2800" dirty="0"/>
          </a:p>
          <a:p>
            <a:r>
              <a:rPr lang="ja-JP" altLang="en-US" sz="2800" dirty="0"/>
              <a:t>審査員分析で押さえた部分：再度点検して</a:t>
            </a:r>
            <a:endParaRPr lang="en-US" altLang="ja-JP" sz="2800" dirty="0"/>
          </a:p>
          <a:p>
            <a:pPr lvl="1"/>
            <a:r>
              <a:rPr lang="ja-JP" altLang="en-US" sz="2600" dirty="0"/>
              <a:t>最終の調整で専門の委員の意見が影響することが多い</a:t>
            </a:r>
          </a:p>
        </p:txBody>
      </p:sp>
      <p:sp>
        <p:nvSpPr>
          <p:cNvPr id="3" name="スライド番号プレースホルダー 2">
            <a:extLst>
              <a:ext uri="{FF2B5EF4-FFF2-40B4-BE49-F238E27FC236}">
                <a16:creationId xmlns:a16="http://schemas.microsoft.com/office/drawing/2014/main" id="{AC554D7C-6A58-4660-9772-6CE3D1814FB8}"/>
              </a:ext>
            </a:extLst>
          </p:cNvPr>
          <p:cNvSpPr>
            <a:spLocks noGrp="1"/>
          </p:cNvSpPr>
          <p:nvPr>
            <p:ph type="sldNum" sz="quarter" idx="12"/>
          </p:nvPr>
        </p:nvSpPr>
        <p:spPr/>
        <p:txBody>
          <a:bodyPr/>
          <a:lstStyle/>
          <a:p>
            <a:fld id="{8CBE0B6B-AA1C-4A08-8C69-36F95E8FD104}" type="slidenum">
              <a:rPr kumimoji="1" lang="ja-JP" altLang="en-US" smtClean="0"/>
              <a:t>10</a:t>
            </a:fld>
            <a:endParaRPr kumimoji="1" lang="ja-JP" altLang="en-US"/>
          </a:p>
        </p:txBody>
      </p:sp>
    </p:spTree>
    <p:extLst>
      <p:ext uri="{BB962C8B-B14F-4D97-AF65-F5344CB8AC3E}">
        <p14:creationId xmlns:p14="http://schemas.microsoft.com/office/powerpoint/2010/main" val="3987686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4C62A5-51E5-4241-AC17-7B813B73673B}"/>
              </a:ext>
            </a:extLst>
          </p:cNvPr>
          <p:cNvSpPr>
            <a:spLocks noGrp="1"/>
          </p:cNvSpPr>
          <p:nvPr>
            <p:ph type="title"/>
          </p:nvPr>
        </p:nvSpPr>
        <p:spPr>
          <a:xfrm>
            <a:off x="677333" y="609600"/>
            <a:ext cx="9321899" cy="638287"/>
          </a:xfrm>
        </p:spPr>
        <p:txBody>
          <a:bodyPr>
            <a:normAutofit fontScale="90000"/>
          </a:bodyPr>
          <a:lstStyle/>
          <a:p>
            <a:r>
              <a:rPr kumimoji="1" lang="ja-JP" altLang="en-US" dirty="0"/>
              <a:t>提案提出からプレゼンまでのスケジュール</a:t>
            </a:r>
          </a:p>
        </p:txBody>
      </p:sp>
      <p:sp>
        <p:nvSpPr>
          <p:cNvPr id="3" name="コンテンツ プレースホルダー 2">
            <a:extLst>
              <a:ext uri="{FF2B5EF4-FFF2-40B4-BE49-F238E27FC236}">
                <a16:creationId xmlns:a16="http://schemas.microsoft.com/office/drawing/2014/main" id="{2CB1EBC4-F88A-435F-BB1A-D04B7B300DE2}"/>
              </a:ext>
            </a:extLst>
          </p:cNvPr>
          <p:cNvSpPr>
            <a:spLocks noGrp="1"/>
          </p:cNvSpPr>
          <p:nvPr>
            <p:ph idx="1"/>
          </p:nvPr>
        </p:nvSpPr>
        <p:spPr>
          <a:xfrm>
            <a:off x="677333" y="1436146"/>
            <a:ext cx="9612355" cy="4812254"/>
          </a:xfrm>
        </p:spPr>
        <p:txBody>
          <a:bodyPr>
            <a:normAutofit fontScale="92500" lnSpcReduction="10000"/>
          </a:bodyPr>
          <a:lstStyle/>
          <a:p>
            <a:r>
              <a:rPr kumimoji="1" lang="en-US" altLang="ja-JP" dirty="0"/>
              <a:t>3</a:t>
            </a:r>
            <a:r>
              <a:rPr kumimoji="1" lang="ja-JP" altLang="en-US" dirty="0"/>
              <a:t>週間ある場合</a:t>
            </a:r>
            <a:endParaRPr kumimoji="1" lang="en-US" altLang="ja-JP" dirty="0"/>
          </a:p>
          <a:p>
            <a:pPr lvl="1"/>
            <a:r>
              <a:rPr lang="ja-JP" altLang="en-US" dirty="0"/>
              <a:t>①提案すぐ（事前にしておくのもよい）プレゼン戦略の立案</a:t>
            </a:r>
            <a:endParaRPr lang="en-US" altLang="ja-JP" dirty="0"/>
          </a:p>
          <a:p>
            <a:pPr lvl="2"/>
            <a:r>
              <a:rPr kumimoji="1" lang="ja-JP" altLang="en-US" dirty="0"/>
              <a:t>プレゼン</a:t>
            </a:r>
            <a:r>
              <a:rPr kumimoji="1" lang="en-US" altLang="ja-JP" dirty="0"/>
              <a:t>20</a:t>
            </a:r>
            <a:r>
              <a:rPr kumimoji="1" lang="ja-JP" altLang="en-US" dirty="0"/>
              <a:t>分の時間割：たとえば事業計画</a:t>
            </a:r>
            <a:r>
              <a:rPr kumimoji="1" lang="en-US" altLang="ja-JP" dirty="0"/>
              <a:t>3</a:t>
            </a:r>
            <a:r>
              <a:rPr kumimoji="1" lang="ja-JP" altLang="en-US" dirty="0"/>
              <a:t>分：設計建設</a:t>
            </a:r>
            <a:r>
              <a:rPr kumimoji="1" lang="en-US" altLang="ja-JP" dirty="0"/>
              <a:t>5</a:t>
            </a:r>
            <a:r>
              <a:rPr kumimoji="1" lang="ja-JP" altLang="en-US" dirty="0"/>
              <a:t>分：維持管理</a:t>
            </a:r>
            <a:r>
              <a:rPr kumimoji="1" lang="en-US" altLang="ja-JP" dirty="0"/>
              <a:t>3</a:t>
            </a:r>
            <a:r>
              <a:rPr kumimoji="1" lang="ja-JP" altLang="en-US" dirty="0"/>
              <a:t>分：運営</a:t>
            </a:r>
            <a:r>
              <a:rPr kumimoji="1" lang="en-US" altLang="ja-JP" dirty="0"/>
              <a:t>6</a:t>
            </a:r>
            <a:r>
              <a:rPr kumimoji="1" lang="ja-JP" altLang="en-US" dirty="0"/>
              <a:t>分：自主事業２分</a:t>
            </a:r>
            <a:endParaRPr kumimoji="1" lang="en-US" altLang="ja-JP" dirty="0"/>
          </a:p>
          <a:p>
            <a:pPr lvl="2"/>
            <a:r>
              <a:rPr lang="ja-JP" altLang="en-US" dirty="0"/>
              <a:t>発表者の設定：一人でやる：それぞれ分担する；など</a:t>
            </a:r>
            <a:endParaRPr lang="en-US" altLang="ja-JP" dirty="0"/>
          </a:p>
          <a:p>
            <a:pPr lvl="1"/>
            <a:r>
              <a:rPr kumimoji="1" lang="ja-JP" altLang="en-US" dirty="0"/>
              <a:t>②その後</a:t>
            </a:r>
            <a:r>
              <a:rPr kumimoji="1" lang="en-US" altLang="ja-JP" dirty="0"/>
              <a:t>1</a:t>
            </a:r>
            <a:r>
              <a:rPr kumimoji="1" lang="ja-JP" altLang="en-US" dirty="0"/>
              <a:t>週間程度で：資料と原稿の作成：提案作成を分担した人：</a:t>
            </a:r>
            <a:r>
              <a:rPr kumimoji="1" lang="en-US" altLang="ja-JP" dirty="0"/>
              <a:t>or </a:t>
            </a:r>
            <a:r>
              <a:rPr kumimoji="1" lang="ja-JP" altLang="en-US" dirty="0"/>
              <a:t>プロジェクトリーダー</a:t>
            </a:r>
            <a:endParaRPr kumimoji="1" lang="en-US" altLang="ja-JP" dirty="0"/>
          </a:p>
          <a:p>
            <a:pPr lvl="2"/>
            <a:r>
              <a:rPr lang="ja-JP" altLang="en-US" dirty="0"/>
              <a:t>動画や模型が許可される場合は、それも準備する</a:t>
            </a:r>
            <a:endParaRPr kumimoji="1" lang="en-US" altLang="ja-JP" dirty="0"/>
          </a:p>
          <a:p>
            <a:pPr lvl="1"/>
            <a:r>
              <a:rPr lang="ja-JP" altLang="en-US" dirty="0"/>
              <a:t>③完成後すぐ：読み合わせ（全員参加で）時間測定・内容修正・話し手の工夫</a:t>
            </a:r>
            <a:endParaRPr lang="en-US" altLang="ja-JP" dirty="0"/>
          </a:p>
          <a:p>
            <a:pPr lvl="1"/>
            <a:r>
              <a:rPr kumimoji="1" lang="ja-JP" altLang="en-US" dirty="0"/>
              <a:t>④３～</a:t>
            </a:r>
            <a:r>
              <a:rPr kumimoji="1" lang="en-US" altLang="ja-JP" dirty="0"/>
              <a:t>4</a:t>
            </a:r>
            <a:r>
              <a:rPr kumimoji="1" lang="ja-JP" altLang="en-US" dirty="0"/>
              <a:t>日で：手直し：発表資料と原稿・動画・模型など</a:t>
            </a:r>
            <a:endParaRPr kumimoji="1" lang="en-US" altLang="ja-JP" dirty="0"/>
          </a:p>
          <a:p>
            <a:pPr lvl="1"/>
            <a:r>
              <a:rPr lang="ja-JP" altLang="en-US" dirty="0"/>
              <a:t>⑤プレゼン前日・前々日：リハーサルを少なくとも５～</a:t>
            </a:r>
            <a:r>
              <a:rPr lang="en-US" altLang="ja-JP" dirty="0"/>
              <a:t>6</a:t>
            </a:r>
            <a:r>
              <a:rPr lang="ja-JP" altLang="en-US" dirty="0"/>
              <a:t>回は繰り返す</a:t>
            </a:r>
            <a:endParaRPr lang="en-US" altLang="ja-JP" dirty="0"/>
          </a:p>
          <a:p>
            <a:pPr lvl="2"/>
            <a:r>
              <a:rPr kumimoji="1" lang="ja-JP" altLang="en-US" dirty="0"/>
              <a:t>その間に発表原稿をみなくても話せるように仕上げていく</a:t>
            </a:r>
            <a:endParaRPr kumimoji="1" lang="en-US" altLang="ja-JP" dirty="0"/>
          </a:p>
          <a:p>
            <a:pPr lvl="2"/>
            <a:r>
              <a:rPr lang="ja-JP" altLang="en-US" dirty="0"/>
              <a:t>手にもっていてもいいが、見なくても話せるように</a:t>
            </a:r>
            <a:endParaRPr lang="en-US" altLang="ja-JP" dirty="0"/>
          </a:p>
          <a:p>
            <a:endParaRPr kumimoji="1" lang="en-US" altLang="ja-JP" dirty="0"/>
          </a:p>
          <a:p>
            <a:r>
              <a:rPr lang="ja-JP" altLang="en-US" dirty="0"/>
              <a:t>提案作成の回に述べたように、プレゼンを意識した提案作成をした場合は、楽に作れる</a:t>
            </a:r>
            <a:endParaRPr lang="en-US" altLang="ja-JP" dirty="0"/>
          </a:p>
          <a:p>
            <a:r>
              <a:rPr lang="ja-JP" altLang="en-US" dirty="0"/>
              <a:t>提案策定前にプレゼンを作成していればもっと楽（できるほど練れてれば。。）アバウトでも</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636D2EB6-7E32-458F-A77E-78CC74A72B35}"/>
              </a:ext>
            </a:extLst>
          </p:cNvPr>
          <p:cNvSpPr>
            <a:spLocks noGrp="1"/>
          </p:cNvSpPr>
          <p:nvPr>
            <p:ph type="sldNum" sz="quarter" idx="12"/>
          </p:nvPr>
        </p:nvSpPr>
        <p:spPr/>
        <p:txBody>
          <a:bodyPr/>
          <a:lstStyle/>
          <a:p>
            <a:fld id="{8CBE0B6B-AA1C-4A08-8C69-36F95E8FD104}" type="slidenum">
              <a:rPr kumimoji="1" lang="ja-JP" altLang="en-US" smtClean="0"/>
              <a:t>11</a:t>
            </a:fld>
            <a:endParaRPr kumimoji="1" lang="ja-JP" altLang="en-US"/>
          </a:p>
        </p:txBody>
      </p:sp>
    </p:spTree>
    <p:extLst>
      <p:ext uri="{BB962C8B-B14F-4D97-AF65-F5344CB8AC3E}">
        <p14:creationId xmlns:p14="http://schemas.microsoft.com/office/powerpoint/2010/main" val="1066598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462204F3-3505-4A95-9A58-119FEC0038A2}"/>
              </a:ext>
            </a:extLst>
          </p:cNvPr>
          <p:cNvSpPr>
            <a:spLocks noGrp="1"/>
          </p:cNvSpPr>
          <p:nvPr>
            <p:ph type="title"/>
          </p:nvPr>
        </p:nvSpPr>
        <p:spPr/>
        <p:txBody>
          <a:bodyPr/>
          <a:lstStyle/>
          <a:p>
            <a:r>
              <a:rPr lang="ja-JP" altLang="en-US" dirty="0"/>
              <a:t>④様々な注意事項</a:t>
            </a:r>
          </a:p>
        </p:txBody>
      </p:sp>
      <p:sp>
        <p:nvSpPr>
          <p:cNvPr id="6" name="テキスト プレースホルダー 5">
            <a:extLst>
              <a:ext uri="{FF2B5EF4-FFF2-40B4-BE49-F238E27FC236}">
                <a16:creationId xmlns:a16="http://schemas.microsoft.com/office/drawing/2014/main" id="{6D08C1E0-A198-42D0-849E-4ADCC0365E06}"/>
              </a:ext>
            </a:extLst>
          </p:cNvPr>
          <p:cNvSpPr>
            <a:spLocks noGrp="1"/>
          </p:cNvSpPr>
          <p:nvPr>
            <p:ph type="body"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CD3CA374-1BBD-4F61-A363-F3922A5F6206}"/>
              </a:ext>
            </a:extLst>
          </p:cNvPr>
          <p:cNvSpPr>
            <a:spLocks noGrp="1"/>
          </p:cNvSpPr>
          <p:nvPr>
            <p:ph type="sldNum" sz="quarter" idx="12"/>
          </p:nvPr>
        </p:nvSpPr>
        <p:spPr/>
        <p:txBody>
          <a:bodyPr/>
          <a:lstStyle/>
          <a:p>
            <a:fld id="{8CBE0B6B-AA1C-4A08-8C69-36F95E8FD104}" type="slidenum">
              <a:rPr kumimoji="1" lang="ja-JP" altLang="en-US" smtClean="0"/>
              <a:t>12</a:t>
            </a:fld>
            <a:endParaRPr kumimoji="1" lang="ja-JP" altLang="en-US"/>
          </a:p>
        </p:txBody>
      </p:sp>
    </p:spTree>
    <p:extLst>
      <p:ext uri="{BB962C8B-B14F-4D97-AF65-F5344CB8AC3E}">
        <p14:creationId xmlns:p14="http://schemas.microsoft.com/office/powerpoint/2010/main" val="3869432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1928E2-A68B-4886-B32C-5ED881252C2E}"/>
              </a:ext>
            </a:extLst>
          </p:cNvPr>
          <p:cNvSpPr>
            <a:spLocks noGrp="1"/>
          </p:cNvSpPr>
          <p:nvPr>
            <p:ph type="title"/>
          </p:nvPr>
        </p:nvSpPr>
        <p:spPr>
          <a:xfrm>
            <a:off x="677334" y="609600"/>
            <a:ext cx="8596668" cy="718969"/>
          </a:xfrm>
        </p:spPr>
        <p:txBody>
          <a:bodyPr/>
          <a:lstStyle/>
          <a:p>
            <a:r>
              <a:rPr kumimoji="1" lang="ja-JP" altLang="en-US" dirty="0"/>
              <a:t>様々な注意事項</a:t>
            </a:r>
          </a:p>
        </p:txBody>
      </p:sp>
      <p:sp>
        <p:nvSpPr>
          <p:cNvPr id="3" name="コンテンツ プレースホルダー 2">
            <a:extLst>
              <a:ext uri="{FF2B5EF4-FFF2-40B4-BE49-F238E27FC236}">
                <a16:creationId xmlns:a16="http://schemas.microsoft.com/office/drawing/2014/main" id="{344BF9A5-A907-452F-A684-CE33B7A7FA7F}"/>
              </a:ext>
            </a:extLst>
          </p:cNvPr>
          <p:cNvSpPr>
            <a:spLocks noGrp="1"/>
          </p:cNvSpPr>
          <p:nvPr>
            <p:ph idx="1"/>
          </p:nvPr>
        </p:nvSpPr>
        <p:spPr>
          <a:xfrm>
            <a:off x="677333" y="1231750"/>
            <a:ext cx="9612355" cy="5088367"/>
          </a:xfrm>
        </p:spPr>
        <p:txBody>
          <a:bodyPr/>
          <a:lstStyle/>
          <a:p>
            <a:r>
              <a:rPr kumimoji="1" lang="ja-JP" altLang="en-US" dirty="0"/>
              <a:t>発表資料は基本提案に記載してあること</a:t>
            </a:r>
            <a:endParaRPr kumimoji="1" lang="en-US" altLang="ja-JP" dirty="0"/>
          </a:p>
          <a:p>
            <a:pPr lvl="1"/>
            <a:r>
              <a:rPr kumimoji="1" lang="ja-JP" altLang="en-US" dirty="0"/>
              <a:t>：新たな提案はしない：記載してあることの深化程度は許される</a:t>
            </a:r>
            <a:endParaRPr kumimoji="1" lang="en-US" altLang="ja-JP" dirty="0"/>
          </a:p>
          <a:p>
            <a:r>
              <a:rPr lang="ja-JP" altLang="en-US" dirty="0"/>
              <a:t>スライド</a:t>
            </a:r>
            <a:r>
              <a:rPr lang="en-US" altLang="ja-JP" dirty="0"/>
              <a:t>1</a:t>
            </a:r>
            <a:r>
              <a:rPr lang="ja-JP" altLang="en-US" dirty="0"/>
              <a:t>枚に記載してあること</a:t>
            </a:r>
            <a:endParaRPr lang="en-US" altLang="ja-JP" dirty="0"/>
          </a:p>
          <a:p>
            <a:pPr lvl="1"/>
            <a:r>
              <a:rPr kumimoji="1" lang="ja-JP" altLang="en-US" dirty="0"/>
              <a:t>審査員が目で追える程度の量にする</a:t>
            </a:r>
            <a:endParaRPr kumimoji="1" lang="en-US" altLang="ja-JP" dirty="0"/>
          </a:p>
          <a:p>
            <a:pPr lvl="1"/>
            <a:r>
              <a:rPr lang="ja-JP" altLang="en-US" dirty="0"/>
              <a:t>あまり盛りだくさんにしない：しゃべることのタイトルだけでいい：あとは話で届ける</a:t>
            </a:r>
            <a:endParaRPr lang="en-US" altLang="ja-JP" dirty="0"/>
          </a:p>
          <a:p>
            <a:r>
              <a:rPr kumimoji="1" lang="ja-JP" altLang="en-US" dirty="0"/>
              <a:t>原稿は、文語体にしない。話す言葉でつくる。</a:t>
            </a:r>
            <a:endParaRPr kumimoji="1" lang="en-US" altLang="ja-JP" dirty="0"/>
          </a:p>
          <a:p>
            <a:pPr lvl="1"/>
            <a:r>
              <a:rPr lang="ja-JP" altLang="en-US" dirty="0"/>
              <a:t>話すときは読まないで、自分の言葉で確信をもって</a:t>
            </a:r>
            <a:endParaRPr lang="en-US" altLang="ja-JP" dirty="0"/>
          </a:p>
          <a:p>
            <a:pPr lvl="1"/>
            <a:r>
              <a:rPr kumimoji="1" lang="ja-JP" altLang="en-US" dirty="0"/>
              <a:t>自分たちが迷っている、あやふやな内容であることは避ける：話す内容はしっかり固めておく</a:t>
            </a:r>
            <a:endParaRPr kumimoji="1" lang="en-US" altLang="ja-JP" dirty="0"/>
          </a:p>
          <a:p>
            <a:r>
              <a:rPr lang="ja-JP" altLang="en-US" dirty="0"/>
              <a:t>質問された場合</a:t>
            </a:r>
            <a:endParaRPr lang="en-US" altLang="ja-JP" dirty="0"/>
          </a:p>
          <a:p>
            <a:pPr lvl="1"/>
            <a:r>
              <a:rPr kumimoji="1" lang="ja-JP" altLang="en-US" dirty="0"/>
              <a:t>回答者をその場で探さない・きょろきょろしない</a:t>
            </a:r>
            <a:endParaRPr kumimoji="1" lang="en-US" altLang="ja-JP" dirty="0"/>
          </a:p>
          <a:p>
            <a:pPr lvl="1"/>
            <a:r>
              <a:rPr lang="ja-JP" altLang="en-US" dirty="0"/>
              <a:t>即時に回答者を指定・答えさせる</a:t>
            </a:r>
            <a:endParaRPr lang="en-US" altLang="ja-JP" dirty="0"/>
          </a:p>
          <a:p>
            <a:pPr lvl="1"/>
            <a:r>
              <a:rPr lang="ja-JP" altLang="en-US" dirty="0"/>
              <a:t>明確に・はっきりと簡潔に回答する・ながながとしゃべると嫌われる</a:t>
            </a:r>
            <a:endParaRPr lang="en-US" altLang="ja-JP" dirty="0"/>
          </a:p>
          <a:p>
            <a:r>
              <a:rPr kumimoji="1" lang="ja-JP" altLang="en-US" dirty="0"/>
              <a:t>語り口は：熱く・やる気を見せる</a:t>
            </a:r>
            <a:endParaRPr kumimoji="1"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7BBDFF80-13E6-42CF-9D53-04AA96AF2E70}"/>
              </a:ext>
            </a:extLst>
          </p:cNvPr>
          <p:cNvSpPr>
            <a:spLocks noGrp="1"/>
          </p:cNvSpPr>
          <p:nvPr>
            <p:ph type="sldNum" sz="quarter" idx="12"/>
          </p:nvPr>
        </p:nvSpPr>
        <p:spPr/>
        <p:txBody>
          <a:bodyPr/>
          <a:lstStyle/>
          <a:p>
            <a:fld id="{8CBE0B6B-AA1C-4A08-8C69-36F95E8FD104}" type="slidenum">
              <a:rPr kumimoji="1" lang="ja-JP" altLang="en-US" smtClean="0"/>
              <a:t>13</a:t>
            </a:fld>
            <a:endParaRPr kumimoji="1" lang="ja-JP" altLang="en-US"/>
          </a:p>
        </p:txBody>
      </p:sp>
    </p:spTree>
    <p:extLst>
      <p:ext uri="{BB962C8B-B14F-4D97-AF65-F5344CB8AC3E}">
        <p14:creationId xmlns:p14="http://schemas.microsoft.com/office/powerpoint/2010/main" val="3057450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9A69D673-AF89-4FF8-944C-51B60FDF7800}"/>
              </a:ext>
            </a:extLst>
          </p:cNvPr>
          <p:cNvSpPr>
            <a:spLocks noGrp="1"/>
          </p:cNvSpPr>
          <p:nvPr>
            <p:ph type="title"/>
          </p:nvPr>
        </p:nvSpPr>
        <p:spPr/>
        <p:txBody>
          <a:bodyPr/>
          <a:lstStyle/>
          <a:p>
            <a:r>
              <a:rPr lang="ja-JP" altLang="en-US" dirty="0"/>
              <a:t>まとめ</a:t>
            </a:r>
            <a:br>
              <a:rPr lang="en-US" altLang="ja-JP" dirty="0"/>
            </a:br>
            <a:r>
              <a:rPr lang="ja-JP" altLang="en-US" dirty="0"/>
              <a:t>提案とプレゼンは一体と意識する</a:t>
            </a:r>
          </a:p>
        </p:txBody>
      </p:sp>
      <p:sp>
        <p:nvSpPr>
          <p:cNvPr id="6" name="テキスト プレースホルダー 5">
            <a:extLst>
              <a:ext uri="{FF2B5EF4-FFF2-40B4-BE49-F238E27FC236}">
                <a16:creationId xmlns:a16="http://schemas.microsoft.com/office/drawing/2014/main" id="{E6EA8323-0418-4BA9-A806-41A9760B944B}"/>
              </a:ext>
            </a:extLst>
          </p:cNvPr>
          <p:cNvSpPr>
            <a:spLocks noGrp="1"/>
          </p:cNvSpPr>
          <p:nvPr>
            <p:ph type="body"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D040AF6F-21F2-41EA-8A7D-DA8089027225}"/>
              </a:ext>
            </a:extLst>
          </p:cNvPr>
          <p:cNvSpPr>
            <a:spLocks noGrp="1"/>
          </p:cNvSpPr>
          <p:nvPr>
            <p:ph type="sldNum" sz="quarter" idx="12"/>
          </p:nvPr>
        </p:nvSpPr>
        <p:spPr/>
        <p:txBody>
          <a:bodyPr/>
          <a:lstStyle/>
          <a:p>
            <a:fld id="{8CBE0B6B-AA1C-4A08-8C69-36F95E8FD104}" type="slidenum">
              <a:rPr kumimoji="1" lang="ja-JP" altLang="en-US" smtClean="0"/>
              <a:t>14</a:t>
            </a:fld>
            <a:endParaRPr kumimoji="1" lang="ja-JP" altLang="en-US"/>
          </a:p>
        </p:txBody>
      </p:sp>
    </p:spTree>
    <p:extLst>
      <p:ext uri="{BB962C8B-B14F-4D97-AF65-F5344CB8AC3E}">
        <p14:creationId xmlns:p14="http://schemas.microsoft.com/office/powerpoint/2010/main" val="3610491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C461FC26-C6E1-41C2-A907-4CF7F5BBAB52}"/>
              </a:ext>
            </a:extLst>
          </p:cNvPr>
          <p:cNvSpPr>
            <a:spLocks noGrp="1"/>
          </p:cNvSpPr>
          <p:nvPr>
            <p:ph type="title"/>
          </p:nvPr>
        </p:nvSpPr>
        <p:spPr>
          <a:xfrm>
            <a:off x="677335" y="510989"/>
            <a:ext cx="9316520" cy="4016460"/>
          </a:xfrm>
        </p:spPr>
        <p:txBody>
          <a:bodyPr>
            <a:normAutofit fontScale="90000"/>
          </a:bodyPr>
          <a:lstStyle/>
          <a:p>
            <a:r>
              <a:rPr lang="ja-JP" altLang="en-US" sz="4000" dirty="0">
                <a:solidFill>
                  <a:srgbClr val="000000"/>
                </a:solidFill>
              </a:rPr>
              <a:t>もう一度：提案作成時の下記の点の見直し</a:t>
            </a:r>
            <a:br>
              <a:rPr lang="en-US" altLang="ja-JP" sz="4000" dirty="0">
                <a:solidFill>
                  <a:srgbClr val="000000"/>
                </a:solidFill>
              </a:rPr>
            </a:br>
            <a:r>
              <a:rPr lang="ja-JP" altLang="en-US" sz="4000" dirty="0">
                <a:solidFill>
                  <a:srgbClr val="000000"/>
                </a:solidFill>
              </a:rPr>
              <a:t>かんかんになってた提案作成作業から</a:t>
            </a:r>
            <a:br>
              <a:rPr lang="en-US" altLang="ja-JP" sz="4000" dirty="0">
                <a:solidFill>
                  <a:srgbClr val="000000"/>
                </a:solidFill>
              </a:rPr>
            </a:br>
            <a:r>
              <a:rPr lang="en-US" altLang="ja-JP" sz="4000" dirty="0">
                <a:solidFill>
                  <a:srgbClr val="000000"/>
                </a:solidFill>
              </a:rPr>
              <a:t>1</a:t>
            </a:r>
            <a:r>
              <a:rPr lang="ja-JP" altLang="en-US" dirty="0">
                <a:solidFill>
                  <a:srgbClr val="000000"/>
                </a:solidFill>
              </a:rPr>
              <a:t>～</a:t>
            </a:r>
            <a:r>
              <a:rPr lang="en-US" altLang="ja-JP" dirty="0">
                <a:solidFill>
                  <a:srgbClr val="000000"/>
                </a:solidFill>
              </a:rPr>
              <a:t>3</a:t>
            </a:r>
            <a:r>
              <a:rPr lang="ja-JP" altLang="en-US" dirty="0">
                <a:solidFill>
                  <a:srgbClr val="000000"/>
                </a:solidFill>
              </a:rPr>
              <a:t>日以上程度あけて</a:t>
            </a:r>
            <a:br>
              <a:rPr lang="en-US" altLang="ja-JP" dirty="0">
                <a:solidFill>
                  <a:srgbClr val="000000"/>
                </a:solidFill>
              </a:rPr>
            </a:br>
            <a:r>
              <a:rPr lang="ja-JP" altLang="en-US" dirty="0">
                <a:solidFill>
                  <a:srgbClr val="000000"/>
                </a:solidFill>
              </a:rPr>
              <a:t>プレゼン資料・原稿を前にリハーサルを</a:t>
            </a:r>
            <a:br>
              <a:rPr lang="en-US" altLang="ja-JP" sz="4000" dirty="0">
                <a:solidFill>
                  <a:srgbClr val="000000"/>
                </a:solidFill>
              </a:rPr>
            </a:br>
            <a:r>
              <a:rPr lang="ja-JP" altLang="en-US" sz="4000" dirty="0">
                <a:solidFill>
                  <a:srgbClr val="000000"/>
                </a:solidFill>
              </a:rPr>
              <a:t>繰り返し行う</a:t>
            </a:r>
            <a:br>
              <a:rPr lang="en-US" altLang="ja-JP" sz="4000" dirty="0">
                <a:solidFill>
                  <a:srgbClr val="000000"/>
                </a:solidFill>
              </a:rPr>
            </a:br>
            <a:br>
              <a:rPr lang="en-US" altLang="ja-JP" sz="4000" dirty="0">
                <a:solidFill>
                  <a:srgbClr val="000000"/>
                </a:solidFill>
              </a:rPr>
            </a:br>
            <a:r>
              <a:rPr lang="ja-JP" altLang="en-US" sz="4000" dirty="0">
                <a:solidFill>
                  <a:srgbClr val="000000"/>
                </a:solidFill>
              </a:rPr>
              <a:t>①</a:t>
            </a:r>
            <a:r>
              <a:rPr kumimoji="1" lang="ja-JP" altLang="en-US" sz="3200" b="0" i="0" u="none" strike="noStrike" kern="1200" cap="none" spc="0" normalizeH="0" baseline="0" noProof="0" dirty="0">
                <a:ln>
                  <a:noFill/>
                </a:ln>
                <a:solidFill>
                  <a:srgbClr val="000000"/>
                </a:solidFill>
                <a:effectLst/>
                <a:uLnTx/>
                <a:uFillTx/>
                <a:latin typeface="游ゴシック" panose="020F0502020204030204"/>
                <a:ea typeface="游ゴシック" panose="020B0400000000000000" pitchFamily="50" charset="-128"/>
                <a:cs typeface="+mn-cs"/>
              </a:rPr>
              <a:t>コンセプト構築への道</a:t>
            </a:r>
            <a:r>
              <a:rPr lang="ja-JP" altLang="en-US" sz="4000" dirty="0">
                <a:solidFill>
                  <a:srgbClr val="000000"/>
                </a:solidFill>
              </a:rPr>
              <a:t>　</a:t>
            </a:r>
            <a:endParaRPr lang="ja-JP" altLang="en-US" sz="4000" dirty="0"/>
          </a:p>
        </p:txBody>
      </p:sp>
      <p:sp>
        <p:nvSpPr>
          <p:cNvPr id="8" name="スライド番号プレースホルダー 7">
            <a:extLst>
              <a:ext uri="{FF2B5EF4-FFF2-40B4-BE49-F238E27FC236}">
                <a16:creationId xmlns:a16="http://schemas.microsoft.com/office/drawing/2014/main" id="{26126C3E-AED2-4463-B006-8C172212400F}"/>
              </a:ext>
            </a:extLst>
          </p:cNvPr>
          <p:cNvSpPr>
            <a:spLocks noGrp="1"/>
          </p:cNvSpPr>
          <p:nvPr>
            <p:ph type="sldNum" sz="quarter" idx="12"/>
          </p:nvPr>
        </p:nvSpPr>
        <p:spPr/>
        <p:txBody>
          <a:bodyPr/>
          <a:lstStyle/>
          <a:p>
            <a:fld id="{8CBE0B6B-AA1C-4A08-8C69-36F95E8FD104}" type="slidenum">
              <a:rPr kumimoji="1" lang="ja-JP" altLang="en-US" smtClean="0"/>
              <a:t>15</a:t>
            </a:fld>
            <a:endParaRPr kumimoji="1" lang="ja-JP" altLang="en-US"/>
          </a:p>
        </p:txBody>
      </p:sp>
    </p:spTree>
    <p:extLst>
      <p:ext uri="{BB962C8B-B14F-4D97-AF65-F5344CB8AC3E}">
        <p14:creationId xmlns:p14="http://schemas.microsoft.com/office/powerpoint/2010/main" val="2989580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4FB9AB18-8BB6-45BD-975B-6BB7CDB434FA}"/>
              </a:ext>
            </a:extLst>
          </p:cNvPr>
          <p:cNvSpPr>
            <a:spLocks noGrp="1"/>
          </p:cNvSpPr>
          <p:nvPr>
            <p:ph type="title"/>
          </p:nvPr>
        </p:nvSpPr>
        <p:spPr>
          <a:xfrm>
            <a:off x="462642" y="203698"/>
            <a:ext cx="4266715" cy="5837664"/>
          </a:xfrm>
          <a:ln>
            <a:solidFill>
              <a:srgbClr val="FF9999"/>
            </a:solidFill>
          </a:ln>
        </p:spPr>
        <p:txBody>
          <a:bodyPr>
            <a:normAutofit fontScale="90000"/>
          </a:bodyPr>
          <a:lstStyle/>
          <a:p>
            <a:r>
              <a:rPr lang="ja-JP" altLang="en-US" sz="6000" b="1" dirty="0">
                <a:solidFill>
                  <a:schemeClr val="accent5"/>
                </a:solidFill>
                <a:latin typeface="メイリオ" panose="020B0604030504040204" pitchFamily="50" charset="-128"/>
                <a:ea typeface="メイリオ" panose="020B0604030504040204" pitchFamily="50" charset="-128"/>
              </a:rPr>
              <a:t>コンセプト</a:t>
            </a:r>
            <a:br>
              <a:rPr lang="en-US" altLang="ja-JP" sz="6000" b="1" dirty="0">
                <a:solidFill>
                  <a:schemeClr val="accent5"/>
                </a:solidFill>
                <a:latin typeface="メイリオ" panose="020B0604030504040204" pitchFamily="50" charset="-128"/>
                <a:ea typeface="メイリオ" panose="020B0604030504040204" pitchFamily="50" charset="-128"/>
              </a:rPr>
            </a:br>
            <a:r>
              <a:rPr lang="ja-JP" altLang="en-US" sz="3600" b="1" dirty="0">
                <a:solidFill>
                  <a:schemeClr val="accent5"/>
                </a:solidFill>
                <a:latin typeface="メイリオ" panose="020B0604030504040204" pitchFamily="50" charset="-128"/>
                <a:ea typeface="メイリオ" panose="020B0604030504040204" pitchFamily="50" charset="-128"/>
              </a:rPr>
              <a:t>チーム構築時期</a:t>
            </a:r>
            <a:br>
              <a:rPr lang="en-US" altLang="ja-JP" sz="3600" b="1" dirty="0">
                <a:solidFill>
                  <a:schemeClr val="accent5"/>
                </a:solidFill>
                <a:latin typeface="メイリオ" panose="020B0604030504040204" pitchFamily="50" charset="-128"/>
                <a:ea typeface="メイリオ" panose="020B0604030504040204" pitchFamily="50" charset="-128"/>
              </a:rPr>
            </a:br>
            <a:br>
              <a:rPr lang="en-US" altLang="ja-JP" sz="60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コンソ</a:t>
            </a:r>
            <a:r>
              <a:rPr lang="en-US" altLang="ja-JP" sz="3200" b="1" dirty="0">
                <a:solidFill>
                  <a:schemeClr val="accent5"/>
                </a:solidFill>
                <a:latin typeface="メイリオ" panose="020B0604030504040204" pitchFamily="50" charset="-128"/>
                <a:ea typeface="メイリオ" panose="020B0604030504040204" pitchFamily="50" charset="-128"/>
              </a:rPr>
              <a:t>―</a:t>
            </a:r>
            <a:r>
              <a:rPr lang="ja-JP" altLang="en-US" sz="3200" b="1" dirty="0">
                <a:solidFill>
                  <a:schemeClr val="accent5"/>
                </a:solidFill>
                <a:latin typeface="メイリオ" panose="020B0604030504040204" pitchFamily="50" charset="-128"/>
                <a:ea typeface="メイリオ" panose="020B0604030504040204" pitchFamily="50" charset="-128"/>
              </a:rPr>
              <a:t>シャムチームを束ねる</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旗のようなもの</a:t>
            </a:r>
            <a:br>
              <a:rPr lang="en-US" altLang="ja-JP" sz="3200" b="1" dirty="0">
                <a:solidFill>
                  <a:schemeClr val="accent5"/>
                </a:solidFill>
                <a:latin typeface="メイリオ" panose="020B0604030504040204" pitchFamily="50" charset="-128"/>
                <a:ea typeface="メイリオ" panose="020B0604030504040204" pitchFamily="50" charset="-128"/>
              </a:rPr>
            </a:b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沢山の企業・人が</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分担して提案策定</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ひとりひとりが</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常に意識しておくもの</a:t>
            </a:r>
            <a:endParaRPr lang="ja-JP" altLang="en-US" sz="6000" b="1" dirty="0">
              <a:solidFill>
                <a:schemeClr val="accent5"/>
              </a:solidFill>
            </a:endParaRPr>
          </a:p>
        </p:txBody>
      </p:sp>
      <p:graphicFrame>
        <p:nvGraphicFramePr>
          <p:cNvPr id="8" name="コンテンツ プレースホルダー 5">
            <a:extLst>
              <a:ext uri="{FF2B5EF4-FFF2-40B4-BE49-F238E27FC236}">
                <a16:creationId xmlns:a16="http://schemas.microsoft.com/office/drawing/2014/main" id="{7EA7F241-B532-4899-B042-B53EB02FC95B}"/>
              </a:ext>
            </a:extLst>
          </p:cNvPr>
          <p:cNvGraphicFramePr>
            <a:graphicFrameLocks noGrp="1"/>
          </p:cNvGraphicFramePr>
          <p:nvPr>
            <p:ph idx="1"/>
            <p:extLst>
              <p:ext uri="{D42A27DB-BD31-4B8C-83A1-F6EECF244321}">
                <p14:modId xmlns:p14="http://schemas.microsoft.com/office/powerpoint/2010/main" val="3865034880"/>
              </p:ext>
            </p:extLst>
          </p:nvPr>
        </p:nvGraphicFramePr>
        <p:xfrm>
          <a:off x="5134765" y="85166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a:extLst>
              <a:ext uri="{FF2B5EF4-FFF2-40B4-BE49-F238E27FC236}">
                <a16:creationId xmlns:a16="http://schemas.microsoft.com/office/drawing/2014/main" id="{6738E27C-9390-4BC3-B2C7-97EDE26A59B3}"/>
              </a:ext>
            </a:extLst>
          </p:cNvPr>
          <p:cNvSpPr>
            <a:spLocks noGrp="1"/>
          </p:cNvSpPr>
          <p:nvPr>
            <p:ph type="sldNum" sz="quarter" idx="12"/>
          </p:nvPr>
        </p:nvSpPr>
        <p:spPr/>
        <p:txBody>
          <a:bodyPr>
            <a:normAutofit/>
          </a:bodyPr>
          <a:lstStyle/>
          <a:p>
            <a:pPr>
              <a:spcAft>
                <a:spcPts val="600"/>
              </a:spcAft>
            </a:pPr>
            <a:fld id="{8CBE0B6B-AA1C-4A08-8C69-36F95E8FD104}" type="slidenum">
              <a:rPr kumimoji="1" lang="ja-JP" altLang="en-US" smtClean="0"/>
              <a:pPr>
                <a:spcAft>
                  <a:spcPts val="600"/>
                </a:spcAft>
              </a:pPr>
              <a:t>16</a:t>
            </a:fld>
            <a:endParaRPr kumimoji="1" lang="ja-JP" altLang="en-US"/>
          </a:p>
        </p:txBody>
      </p:sp>
    </p:spTree>
    <p:extLst>
      <p:ext uri="{BB962C8B-B14F-4D97-AF65-F5344CB8AC3E}">
        <p14:creationId xmlns:p14="http://schemas.microsoft.com/office/powerpoint/2010/main" val="3364415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F24CB38-3B62-4925-A23F-FBF7ED797662}"/>
              </a:ext>
            </a:extLst>
          </p:cNvPr>
          <p:cNvPicPr>
            <a:picLocks noChangeAspect="1"/>
          </p:cNvPicPr>
          <p:nvPr/>
        </p:nvPicPr>
        <p:blipFill>
          <a:blip r:embed="rId2">
            <a:alphaModFix amt="35000"/>
          </a:blip>
          <a:stretch>
            <a:fillRect/>
          </a:stretch>
        </p:blipFill>
        <p:spPr>
          <a:xfrm>
            <a:off x="0" y="126978"/>
            <a:ext cx="11984795" cy="6858000"/>
          </a:xfrm>
          <a:prstGeom prst="rect">
            <a:avLst/>
          </a:prstGeom>
        </p:spPr>
      </p:pic>
      <p:sp>
        <p:nvSpPr>
          <p:cNvPr id="3" name="四角形: 角を丸くする 2">
            <a:extLst>
              <a:ext uri="{FF2B5EF4-FFF2-40B4-BE49-F238E27FC236}">
                <a16:creationId xmlns:a16="http://schemas.microsoft.com/office/drawing/2014/main" id="{2310BF96-5BC7-43A2-BF67-E7EC4F2FE540}"/>
              </a:ext>
            </a:extLst>
          </p:cNvPr>
          <p:cNvSpPr/>
          <p:nvPr/>
        </p:nvSpPr>
        <p:spPr>
          <a:xfrm>
            <a:off x="390293" y="775009"/>
            <a:ext cx="2023946" cy="1502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わかってること</a:t>
            </a:r>
            <a:endParaRPr kumimoji="1" lang="en-US" altLang="ja-JP" dirty="0"/>
          </a:p>
          <a:p>
            <a:pPr algn="ctr"/>
            <a:r>
              <a:rPr lang="ja-JP" altLang="en-US" dirty="0"/>
              <a:t>住宅ですよ</a:t>
            </a:r>
            <a:endParaRPr lang="en-US" altLang="ja-JP" dirty="0"/>
          </a:p>
          <a:p>
            <a:pPr algn="ctr"/>
            <a:r>
              <a:rPr lang="ja-JP" altLang="en-US" dirty="0"/>
              <a:t>公園ですよ</a:t>
            </a:r>
            <a:endParaRPr lang="en-US" altLang="ja-JP" dirty="0"/>
          </a:p>
          <a:p>
            <a:pPr algn="ctr"/>
            <a:r>
              <a:rPr lang="ja-JP" altLang="en-US" dirty="0"/>
              <a:t>道路ですよ</a:t>
            </a:r>
            <a:endParaRPr lang="en-US" altLang="ja-JP" dirty="0"/>
          </a:p>
          <a:p>
            <a:pPr algn="ctr"/>
            <a:r>
              <a:rPr kumimoji="1" lang="ja-JP" altLang="en-US" dirty="0"/>
              <a:t>くらいから</a:t>
            </a:r>
          </a:p>
        </p:txBody>
      </p:sp>
      <p:sp>
        <p:nvSpPr>
          <p:cNvPr id="5" name="四角形: 角を丸くする 4">
            <a:extLst>
              <a:ext uri="{FF2B5EF4-FFF2-40B4-BE49-F238E27FC236}">
                <a16:creationId xmlns:a16="http://schemas.microsoft.com/office/drawing/2014/main" id="{785F0BD8-1739-40FA-B882-A9A371E123BA}"/>
              </a:ext>
            </a:extLst>
          </p:cNvPr>
          <p:cNvSpPr/>
          <p:nvPr/>
        </p:nvSpPr>
        <p:spPr>
          <a:xfrm>
            <a:off x="420959" y="2277636"/>
            <a:ext cx="1962614" cy="223581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住宅</a:t>
            </a:r>
            <a:endParaRPr kumimoji="1" lang="en-US" altLang="ja-JP" dirty="0"/>
          </a:p>
          <a:p>
            <a:pPr algn="ctr"/>
            <a:r>
              <a:rPr lang="ja-JP" altLang="en-US" dirty="0"/>
              <a:t>地優賃</a:t>
            </a:r>
            <a:endParaRPr lang="en-US" altLang="ja-JP" dirty="0"/>
          </a:p>
          <a:p>
            <a:pPr algn="ctr"/>
            <a:r>
              <a:rPr kumimoji="1" lang="ja-JP" altLang="en-US" dirty="0"/>
              <a:t>市営住宅とか</a:t>
            </a:r>
            <a:endParaRPr kumimoji="1" lang="en-US" altLang="ja-JP" dirty="0"/>
          </a:p>
          <a:p>
            <a:pPr algn="ctr"/>
            <a:endParaRPr lang="en-US" altLang="ja-JP" dirty="0"/>
          </a:p>
          <a:p>
            <a:pPr algn="ctr"/>
            <a:r>
              <a:rPr kumimoji="1" lang="ja-JP" altLang="en-US" dirty="0"/>
              <a:t>公園</a:t>
            </a:r>
            <a:endParaRPr kumimoji="1" lang="en-US" altLang="ja-JP" dirty="0"/>
          </a:p>
          <a:p>
            <a:pPr algn="ctr"/>
            <a:r>
              <a:rPr lang="ja-JP" altLang="en-US" dirty="0"/>
              <a:t>スポーツ公園</a:t>
            </a:r>
            <a:endParaRPr lang="en-US" altLang="ja-JP" dirty="0"/>
          </a:p>
          <a:p>
            <a:pPr algn="ctr"/>
            <a:r>
              <a:rPr kumimoji="1" lang="ja-JP" altLang="en-US" dirty="0"/>
              <a:t>世界遺産とか</a:t>
            </a:r>
          </a:p>
        </p:txBody>
      </p:sp>
      <p:sp>
        <p:nvSpPr>
          <p:cNvPr id="6" name="楕円 5">
            <a:extLst>
              <a:ext uri="{FF2B5EF4-FFF2-40B4-BE49-F238E27FC236}">
                <a16:creationId xmlns:a16="http://schemas.microsoft.com/office/drawing/2014/main" id="{81EA3292-8CBC-45C1-BADB-F35A87783C3D}"/>
              </a:ext>
            </a:extLst>
          </p:cNvPr>
          <p:cNvSpPr/>
          <p:nvPr/>
        </p:nvSpPr>
        <p:spPr>
          <a:xfrm>
            <a:off x="156118" y="4460488"/>
            <a:ext cx="3245004" cy="211873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どんな方向で</a:t>
            </a:r>
            <a:endParaRPr kumimoji="1" lang="en-US" altLang="ja-JP" dirty="0"/>
          </a:p>
          <a:p>
            <a:pPr algn="ctr"/>
            <a:r>
              <a:rPr lang="ja-JP" altLang="en-US" dirty="0"/>
              <a:t>どういうチーム運営で　とか</a:t>
            </a:r>
            <a:endParaRPr lang="en-US" altLang="ja-JP" dirty="0"/>
          </a:p>
          <a:p>
            <a:pPr algn="ctr"/>
            <a:endParaRPr kumimoji="1" lang="en-US" altLang="ja-JP" dirty="0"/>
          </a:p>
          <a:p>
            <a:pPr algn="ctr"/>
            <a:r>
              <a:rPr lang="ja-JP" altLang="en-US" dirty="0"/>
              <a:t>できる範囲で</a:t>
            </a:r>
            <a:endParaRPr lang="en-US" altLang="ja-JP" dirty="0"/>
          </a:p>
          <a:p>
            <a:pPr algn="ctr"/>
            <a:r>
              <a:rPr lang="ja-JP" altLang="en-US" dirty="0"/>
              <a:t>構想する</a:t>
            </a:r>
            <a:endParaRPr lang="en-US" altLang="ja-JP" dirty="0"/>
          </a:p>
          <a:p>
            <a:pPr algn="ctr"/>
            <a:r>
              <a:rPr lang="ja-JP" altLang="en-US" dirty="0"/>
              <a:t>コンセプト</a:t>
            </a:r>
            <a:endParaRPr kumimoji="1" lang="ja-JP" altLang="en-US" dirty="0"/>
          </a:p>
        </p:txBody>
      </p:sp>
      <p:sp>
        <p:nvSpPr>
          <p:cNvPr id="7" name="矢印: 右 6">
            <a:extLst>
              <a:ext uri="{FF2B5EF4-FFF2-40B4-BE49-F238E27FC236}">
                <a16:creationId xmlns:a16="http://schemas.microsoft.com/office/drawing/2014/main" id="{227D712B-E827-4A4F-B772-CEE2E66267CE}"/>
              </a:ext>
            </a:extLst>
          </p:cNvPr>
          <p:cNvSpPr/>
          <p:nvPr/>
        </p:nvSpPr>
        <p:spPr>
          <a:xfrm>
            <a:off x="2592659" y="340112"/>
            <a:ext cx="8920975" cy="86422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時間の流れ</a:t>
            </a:r>
          </a:p>
        </p:txBody>
      </p:sp>
      <p:sp>
        <p:nvSpPr>
          <p:cNvPr id="14" name="矢印: 右 13">
            <a:extLst>
              <a:ext uri="{FF2B5EF4-FFF2-40B4-BE49-F238E27FC236}">
                <a16:creationId xmlns:a16="http://schemas.microsoft.com/office/drawing/2014/main" id="{9F35B94A-AECB-4647-8C80-4914074C308A}"/>
              </a:ext>
            </a:extLst>
          </p:cNvPr>
          <p:cNvSpPr/>
          <p:nvPr/>
        </p:nvSpPr>
        <p:spPr>
          <a:xfrm>
            <a:off x="2592658" y="1533292"/>
            <a:ext cx="8920975" cy="86422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情報の深化</a:t>
            </a:r>
          </a:p>
        </p:txBody>
      </p:sp>
      <p:sp>
        <p:nvSpPr>
          <p:cNvPr id="15" name="矢印: 下 14">
            <a:extLst>
              <a:ext uri="{FF2B5EF4-FFF2-40B4-BE49-F238E27FC236}">
                <a16:creationId xmlns:a16="http://schemas.microsoft.com/office/drawing/2014/main" id="{66CD307D-A826-4959-BB71-671B92C175A4}"/>
              </a:ext>
            </a:extLst>
          </p:cNvPr>
          <p:cNvSpPr/>
          <p:nvPr/>
        </p:nvSpPr>
        <p:spPr>
          <a:xfrm rot="1103235">
            <a:off x="2457059" y="2376737"/>
            <a:ext cx="1268628" cy="2358483"/>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基本構想</a:t>
            </a:r>
            <a:endParaRPr kumimoji="1" lang="en-US" altLang="ja-JP" sz="1600" dirty="0"/>
          </a:p>
          <a:p>
            <a:pPr algn="ctr"/>
            <a:endParaRPr kumimoji="1" lang="en-US" altLang="ja-JP" sz="1600" dirty="0"/>
          </a:p>
          <a:p>
            <a:pPr algn="ctr"/>
            <a:r>
              <a:rPr lang="ja-JP" altLang="en-US" sz="1600" dirty="0"/>
              <a:t>実施方針</a:t>
            </a:r>
            <a:endParaRPr lang="en-US" altLang="ja-JP" sz="1600" dirty="0"/>
          </a:p>
          <a:p>
            <a:pPr algn="ctr"/>
            <a:endParaRPr kumimoji="1" lang="en-US" altLang="ja-JP" sz="1600" dirty="0"/>
          </a:p>
          <a:p>
            <a:pPr algn="ctr"/>
            <a:r>
              <a:rPr lang="ja-JP" altLang="en-US" sz="1600" dirty="0"/>
              <a:t>とか</a:t>
            </a:r>
            <a:endParaRPr kumimoji="1" lang="ja-JP" altLang="en-US" sz="1600" dirty="0"/>
          </a:p>
        </p:txBody>
      </p:sp>
      <p:sp>
        <p:nvSpPr>
          <p:cNvPr id="16" name="楕円 15">
            <a:extLst>
              <a:ext uri="{FF2B5EF4-FFF2-40B4-BE49-F238E27FC236}">
                <a16:creationId xmlns:a16="http://schemas.microsoft.com/office/drawing/2014/main" id="{090DEE79-ABB4-4EE1-BC3A-6426EAD22D1D}"/>
              </a:ext>
            </a:extLst>
          </p:cNvPr>
          <p:cNvSpPr/>
          <p:nvPr/>
        </p:nvSpPr>
        <p:spPr>
          <a:xfrm>
            <a:off x="2825559" y="4528430"/>
            <a:ext cx="3010829" cy="211873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a:t>
            </a:r>
            <a:endParaRPr kumimoji="1" lang="en-US" altLang="ja-JP" dirty="0"/>
          </a:p>
          <a:p>
            <a:pPr algn="ctr"/>
            <a:r>
              <a:rPr lang="ja-JP" altLang="en-US" dirty="0"/>
              <a:t>事業に関する</a:t>
            </a:r>
            <a:endParaRPr lang="en-US" altLang="ja-JP" dirty="0"/>
          </a:p>
          <a:p>
            <a:pPr algn="ctr"/>
            <a:r>
              <a:rPr kumimoji="1" lang="ja-JP" altLang="en-US" dirty="0"/>
              <a:t>コンセプト</a:t>
            </a:r>
            <a:endParaRPr kumimoji="1" lang="en-US" altLang="ja-JP" dirty="0"/>
          </a:p>
          <a:p>
            <a:pPr algn="ctr"/>
            <a:r>
              <a:rPr lang="ja-JP" altLang="en-US" dirty="0"/>
              <a:t>なんかが</a:t>
            </a:r>
            <a:endParaRPr lang="en-US" altLang="ja-JP" dirty="0"/>
          </a:p>
          <a:p>
            <a:pPr algn="ctr"/>
            <a:endParaRPr lang="en-US" altLang="ja-JP" dirty="0"/>
          </a:p>
          <a:p>
            <a:pPr algn="ctr"/>
            <a:r>
              <a:rPr lang="ja-JP" altLang="en-US" dirty="0"/>
              <a:t>加わっていく</a:t>
            </a:r>
            <a:endParaRPr lang="en-US" altLang="ja-JP" dirty="0"/>
          </a:p>
          <a:p>
            <a:pPr algn="ctr"/>
            <a:endParaRPr lang="en-US" altLang="ja-JP" dirty="0"/>
          </a:p>
          <a:p>
            <a:pPr algn="ctr"/>
            <a:endParaRPr kumimoji="1" lang="ja-JP" altLang="en-US" dirty="0"/>
          </a:p>
        </p:txBody>
      </p:sp>
      <p:sp>
        <p:nvSpPr>
          <p:cNvPr id="17" name="矢印: 右 16">
            <a:extLst>
              <a:ext uri="{FF2B5EF4-FFF2-40B4-BE49-F238E27FC236}">
                <a16:creationId xmlns:a16="http://schemas.microsoft.com/office/drawing/2014/main" id="{DB1C9C27-7577-4F7F-A881-C71AA4E40D15}"/>
              </a:ext>
            </a:extLst>
          </p:cNvPr>
          <p:cNvSpPr/>
          <p:nvPr/>
        </p:nvSpPr>
        <p:spPr>
          <a:xfrm>
            <a:off x="435827" y="5324708"/>
            <a:ext cx="10287000" cy="570874"/>
          </a:xfrm>
          <a:prstGeom prst="rightArrow">
            <a:avLst/>
          </a:prstGeom>
          <a:solidFill>
            <a:srgbClr val="99FF99">
              <a:alpha val="41961"/>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目論見書案の深化・進化</a:t>
            </a:r>
          </a:p>
        </p:txBody>
      </p:sp>
      <p:sp>
        <p:nvSpPr>
          <p:cNvPr id="18" name="矢印: 下 17">
            <a:extLst>
              <a:ext uri="{FF2B5EF4-FFF2-40B4-BE49-F238E27FC236}">
                <a16:creationId xmlns:a16="http://schemas.microsoft.com/office/drawing/2014/main" id="{795544EF-5135-42C2-A75C-D226F2F770FC}"/>
              </a:ext>
            </a:extLst>
          </p:cNvPr>
          <p:cNvSpPr/>
          <p:nvPr/>
        </p:nvSpPr>
        <p:spPr>
          <a:xfrm rot="1983728">
            <a:off x="5191016" y="2417607"/>
            <a:ext cx="1268628" cy="2542053"/>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募集要項</a:t>
            </a:r>
            <a:endParaRPr kumimoji="1" lang="en-US" altLang="ja-JP" sz="1600" dirty="0"/>
          </a:p>
          <a:p>
            <a:pPr algn="ctr"/>
            <a:endParaRPr lang="en-US" altLang="ja-JP" sz="1600" dirty="0"/>
          </a:p>
          <a:p>
            <a:pPr algn="ctr"/>
            <a:r>
              <a:rPr kumimoji="1" lang="ja-JP" altLang="en-US" sz="1600" dirty="0"/>
              <a:t>対話</a:t>
            </a:r>
            <a:endParaRPr kumimoji="1" lang="en-US" altLang="ja-JP" sz="1600" dirty="0"/>
          </a:p>
          <a:p>
            <a:pPr algn="ctr"/>
            <a:endParaRPr lang="en-US" altLang="ja-JP" sz="1600" dirty="0"/>
          </a:p>
          <a:p>
            <a:pPr algn="ctr"/>
            <a:r>
              <a:rPr kumimoji="1" lang="ja-JP" altLang="en-US" sz="1600" dirty="0"/>
              <a:t>とか</a:t>
            </a:r>
          </a:p>
        </p:txBody>
      </p:sp>
      <p:sp>
        <p:nvSpPr>
          <p:cNvPr id="19" name="楕円 18">
            <a:extLst>
              <a:ext uri="{FF2B5EF4-FFF2-40B4-BE49-F238E27FC236}">
                <a16:creationId xmlns:a16="http://schemas.microsoft.com/office/drawing/2014/main" id="{DC5F4368-03B0-4366-8132-1CDAF34B2ED2}"/>
              </a:ext>
            </a:extLst>
          </p:cNvPr>
          <p:cNvSpPr/>
          <p:nvPr/>
        </p:nvSpPr>
        <p:spPr>
          <a:xfrm>
            <a:off x="6372330" y="3661541"/>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事業計画に関する</a:t>
            </a:r>
            <a:endParaRPr kumimoji="1" lang="en-US" altLang="ja-JP" dirty="0"/>
          </a:p>
          <a:p>
            <a:pPr algn="ctr"/>
            <a:r>
              <a:rPr lang="ja-JP" altLang="en-US" dirty="0"/>
              <a:t>コンセプト</a:t>
            </a:r>
            <a:endParaRPr kumimoji="1" lang="ja-JP" altLang="en-US" dirty="0"/>
          </a:p>
        </p:txBody>
      </p:sp>
      <p:sp>
        <p:nvSpPr>
          <p:cNvPr id="20" name="楕円 19">
            <a:extLst>
              <a:ext uri="{FF2B5EF4-FFF2-40B4-BE49-F238E27FC236}">
                <a16:creationId xmlns:a16="http://schemas.microsoft.com/office/drawing/2014/main" id="{B1BC0853-7503-4898-AAC8-36331DD7C61B}"/>
              </a:ext>
            </a:extLst>
          </p:cNvPr>
          <p:cNvSpPr/>
          <p:nvPr/>
        </p:nvSpPr>
        <p:spPr>
          <a:xfrm>
            <a:off x="6355614" y="4431082"/>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施設計画に関する</a:t>
            </a:r>
            <a:endParaRPr kumimoji="1" lang="en-US" altLang="ja-JP" dirty="0"/>
          </a:p>
          <a:p>
            <a:pPr algn="ctr"/>
            <a:r>
              <a:rPr lang="ja-JP" altLang="en-US" dirty="0"/>
              <a:t>コンセプト</a:t>
            </a:r>
            <a:endParaRPr kumimoji="1" lang="ja-JP" altLang="en-US" dirty="0"/>
          </a:p>
        </p:txBody>
      </p:sp>
      <p:sp>
        <p:nvSpPr>
          <p:cNvPr id="21" name="楕円 20">
            <a:extLst>
              <a:ext uri="{FF2B5EF4-FFF2-40B4-BE49-F238E27FC236}">
                <a16:creationId xmlns:a16="http://schemas.microsoft.com/office/drawing/2014/main" id="{9C3FEC86-185F-48B9-97D9-F7E860B72798}"/>
              </a:ext>
            </a:extLst>
          </p:cNvPr>
          <p:cNvSpPr/>
          <p:nvPr/>
        </p:nvSpPr>
        <p:spPr>
          <a:xfrm>
            <a:off x="6355613" y="5719673"/>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運営計画に関する</a:t>
            </a:r>
            <a:endParaRPr kumimoji="1" lang="en-US" altLang="ja-JP" dirty="0"/>
          </a:p>
          <a:p>
            <a:pPr algn="ctr"/>
            <a:r>
              <a:rPr lang="ja-JP" altLang="en-US" dirty="0"/>
              <a:t>コンセプト</a:t>
            </a:r>
            <a:endParaRPr kumimoji="1" lang="ja-JP" altLang="en-US" dirty="0"/>
          </a:p>
        </p:txBody>
      </p:sp>
      <p:sp>
        <p:nvSpPr>
          <p:cNvPr id="22" name="二等辺三角形 21">
            <a:extLst>
              <a:ext uri="{FF2B5EF4-FFF2-40B4-BE49-F238E27FC236}">
                <a16:creationId xmlns:a16="http://schemas.microsoft.com/office/drawing/2014/main" id="{9CE6C982-C324-422D-B280-E05C48BD73BE}"/>
              </a:ext>
            </a:extLst>
          </p:cNvPr>
          <p:cNvSpPr/>
          <p:nvPr/>
        </p:nvSpPr>
        <p:spPr>
          <a:xfrm rot="15834735">
            <a:off x="4266217" y="3863071"/>
            <a:ext cx="3843843" cy="1554160"/>
          </a:xfrm>
          <a:prstGeom prst="triangle">
            <a:avLst>
              <a:gd name="adj" fmla="val 41130"/>
            </a:avLst>
          </a:prstGeom>
          <a:solidFill>
            <a:srgbClr val="FFFF99">
              <a:alpha val="45882"/>
            </a:srgb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情報に基づく</a:t>
            </a:r>
            <a:endParaRPr kumimoji="1" lang="en-US" altLang="ja-JP" dirty="0"/>
          </a:p>
          <a:p>
            <a:pPr algn="ctr"/>
            <a:r>
              <a:rPr lang="ja-JP" altLang="en-US" dirty="0"/>
              <a:t>コンセプトの深化</a:t>
            </a:r>
            <a:endParaRPr kumimoji="1" lang="ja-JP" altLang="en-US" dirty="0"/>
          </a:p>
        </p:txBody>
      </p:sp>
      <p:sp>
        <p:nvSpPr>
          <p:cNvPr id="23" name="楕円 22">
            <a:extLst>
              <a:ext uri="{FF2B5EF4-FFF2-40B4-BE49-F238E27FC236}">
                <a16:creationId xmlns:a16="http://schemas.microsoft.com/office/drawing/2014/main" id="{51BCFE33-3374-4E41-8AD9-2E87EB7F5074}"/>
              </a:ext>
            </a:extLst>
          </p:cNvPr>
          <p:cNvSpPr/>
          <p:nvPr/>
        </p:nvSpPr>
        <p:spPr>
          <a:xfrm>
            <a:off x="6639632" y="2915430"/>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その他に関する</a:t>
            </a:r>
            <a:endParaRPr kumimoji="1" lang="en-US" altLang="ja-JP" dirty="0"/>
          </a:p>
          <a:p>
            <a:pPr algn="ctr"/>
            <a:r>
              <a:rPr lang="ja-JP" altLang="en-US" dirty="0"/>
              <a:t>コンセプト</a:t>
            </a:r>
            <a:endParaRPr kumimoji="1" lang="ja-JP" altLang="en-US" dirty="0"/>
          </a:p>
        </p:txBody>
      </p:sp>
      <p:sp>
        <p:nvSpPr>
          <p:cNvPr id="24" name="右中かっこ 23">
            <a:extLst>
              <a:ext uri="{FF2B5EF4-FFF2-40B4-BE49-F238E27FC236}">
                <a16:creationId xmlns:a16="http://schemas.microsoft.com/office/drawing/2014/main" id="{140B3324-535B-4935-B74C-8E08922E2553}"/>
              </a:ext>
            </a:extLst>
          </p:cNvPr>
          <p:cNvSpPr/>
          <p:nvPr/>
        </p:nvSpPr>
        <p:spPr>
          <a:xfrm>
            <a:off x="10057818" y="2915430"/>
            <a:ext cx="993041" cy="3485370"/>
          </a:xfrm>
          <a:prstGeom prst="rightBrace">
            <a:avLst>
              <a:gd name="adj1" fmla="val 8333"/>
              <a:gd name="adj2" fmla="val 45201"/>
            </a:avLst>
          </a:prstGeom>
          <a:ln w="762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矢印: 右 24">
            <a:extLst>
              <a:ext uri="{FF2B5EF4-FFF2-40B4-BE49-F238E27FC236}">
                <a16:creationId xmlns:a16="http://schemas.microsoft.com/office/drawing/2014/main" id="{BA6654F0-BDA3-4D0E-BCA1-57BE02C76D8F}"/>
              </a:ext>
            </a:extLst>
          </p:cNvPr>
          <p:cNvSpPr/>
          <p:nvPr/>
        </p:nvSpPr>
        <p:spPr>
          <a:xfrm rot="254601">
            <a:off x="4136609" y="2073537"/>
            <a:ext cx="6876931" cy="997133"/>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コンソ</a:t>
            </a:r>
            <a:r>
              <a:rPr kumimoji="1" lang="en-US" altLang="ja-JP" dirty="0"/>
              <a:t>―</a:t>
            </a:r>
            <a:r>
              <a:rPr kumimoji="1" lang="ja-JP" altLang="en-US" dirty="0"/>
              <a:t>シャム会議運営：提案策定</a:t>
            </a:r>
          </a:p>
        </p:txBody>
      </p:sp>
      <p:sp>
        <p:nvSpPr>
          <p:cNvPr id="26" name="楕円 25">
            <a:extLst>
              <a:ext uri="{FF2B5EF4-FFF2-40B4-BE49-F238E27FC236}">
                <a16:creationId xmlns:a16="http://schemas.microsoft.com/office/drawing/2014/main" id="{AC4E8773-C392-47F6-8D39-0652FCCC0F3D}"/>
              </a:ext>
            </a:extLst>
          </p:cNvPr>
          <p:cNvSpPr/>
          <p:nvPr/>
        </p:nvSpPr>
        <p:spPr>
          <a:xfrm>
            <a:off x="9177655" y="6006624"/>
            <a:ext cx="2423497" cy="64678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提案策定</a:t>
            </a:r>
            <a:endParaRPr kumimoji="1" lang="en-US" altLang="ja-JP" dirty="0"/>
          </a:p>
          <a:p>
            <a:pPr algn="ctr"/>
            <a:r>
              <a:rPr lang="ja-JP" altLang="en-US" dirty="0"/>
              <a:t>コンセプト</a:t>
            </a:r>
            <a:endParaRPr kumimoji="1" lang="ja-JP" altLang="en-US" dirty="0"/>
          </a:p>
        </p:txBody>
      </p:sp>
    </p:spTree>
    <p:extLst>
      <p:ext uri="{BB962C8B-B14F-4D97-AF65-F5344CB8AC3E}">
        <p14:creationId xmlns:p14="http://schemas.microsoft.com/office/powerpoint/2010/main" val="2066333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98DEBA9-56EB-43DA-BD40-AA2CE952768A}"/>
              </a:ext>
            </a:extLst>
          </p:cNvPr>
          <p:cNvSpPr>
            <a:spLocks noGrp="1"/>
          </p:cNvSpPr>
          <p:nvPr>
            <p:ph type="title"/>
          </p:nvPr>
        </p:nvSpPr>
        <p:spPr/>
        <p:txBody>
          <a:bodyPr/>
          <a:lstStyle/>
          <a:p>
            <a:r>
              <a:rPr lang="ja-JP" altLang="en-US" dirty="0"/>
              <a:t>プレゼンテーションを意識するのも</a:t>
            </a:r>
            <a:br>
              <a:rPr lang="en-US" altLang="ja-JP" dirty="0"/>
            </a:br>
            <a:r>
              <a:rPr lang="ja-JP" altLang="en-US" dirty="0"/>
              <a:t>ひとつの方法</a:t>
            </a:r>
          </a:p>
        </p:txBody>
      </p:sp>
      <p:sp>
        <p:nvSpPr>
          <p:cNvPr id="5" name="テキスト プレースホルダー 4">
            <a:extLst>
              <a:ext uri="{FF2B5EF4-FFF2-40B4-BE49-F238E27FC236}">
                <a16:creationId xmlns:a16="http://schemas.microsoft.com/office/drawing/2014/main" id="{C8D47667-5C9E-4094-8EBA-B8E044D56212}"/>
              </a:ext>
            </a:extLst>
          </p:cNvPr>
          <p:cNvSpPr>
            <a:spLocks noGrp="1"/>
          </p:cNvSpPr>
          <p:nvPr>
            <p:ph type="body" idx="1"/>
          </p:nvPr>
        </p:nvSpPr>
        <p:spPr>
          <a:xfrm>
            <a:off x="677335" y="4527448"/>
            <a:ext cx="8596668" cy="1393850"/>
          </a:xfrm>
        </p:spPr>
        <p:txBody>
          <a:bodyPr/>
          <a:lstStyle/>
          <a:p>
            <a:r>
              <a:rPr lang="en-US" altLang="ja-JP" dirty="0"/>
              <a:t>20</a:t>
            </a:r>
            <a:r>
              <a:rPr lang="ja-JP" altLang="en-US" dirty="0"/>
              <a:t>分のプレゼン、</a:t>
            </a:r>
            <a:r>
              <a:rPr lang="en-US" altLang="ja-JP" dirty="0"/>
              <a:t>30</a:t>
            </a:r>
            <a:r>
              <a:rPr lang="ja-JP" altLang="en-US" dirty="0"/>
              <a:t>分の質疑応答</a:t>
            </a:r>
            <a:endParaRPr lang="en-US" altLang="ja-JP" dirty="0"/>
          </a:p>
          <a:p>
            <a:r>
              <a:rPr lang="ja-JP" altLang="en-US" dirty="0"/>
              <a:t>売りのプレゼン</a:t>
            </a:r>
            <a:endParaRPr lang="en-US" altLang="ja-JP" dirty="0"/>
          </a:p>
          <a:p>
            <a:r>
              <a:rPr lang="ja-JP" altLang="en-US" dirty="0"/>
              <a:t>守りの質疑　　質問を得意分野に誘導　　そこを聞きたくなるように誘導</a:t>
            </a:r>
            <a:endParaRPr lang="en-US" altLang="ja-JP" dirty="0"/>
          </a:p>
          <a:p>
            <a:endParaRPr lang="ja-JP" altLang="en-US" dirty="0"/>
          </a:p>
        </p:txBody>
      </p:sp>
      <p:sp>
        <p:nvSpPr>
          <p:cNvPr id="3" name="スライド番号プレースホルダー 2">
            <a:extLst>
              <a:ext uri="{FF2B5EF4-FFF2-40B4-BE49-F238E27FC236}">
                <a16:creationId xmlns:a16="http://schemas.microsoft.com/office/drawing/2014/main" id="{15352197-E333-4ED3-BBFF-BD9503069CC8}"/>
              </a:ext>
            </a:extLst>
          </p:cNvPr>
          <p:cNvSpPr>
            <a:spLocks noGrp="1"/>
          </p:cNvSpPr>
          <p:nvPr>
            <p:ph type="sldNum" sz="quarter" idx="12"/>
          </p:nvPr>
        </p:nvSpPr>
        <p:spPr/>
        <p:txBody>
          <a:bodyPr/>
          <a:lstStyle/>
          <a:p>
            <a:fld id="{8CBE0B6B-AA1C-4A08-8C69-36F95E8FD104}" type="slidenum">
              <a:rPr kumimoji="1" lang="ja-JP" altLang="en-US" smtClean="0"/>
              <a:t>18</a:t>
            </a:fld>
            <a:endParaRPr kumimoji="1" lang="ja-JP" altLang="en-US"/>
          </a:p>
        </p:txBody>
      </p:sp>
    </p:spTree>
    <p:extLst>
      <p:ext uri="{BB962C8B-B14F-4D97-AF65-F5344CB8AC3E}">
        <p14:creationId xmlns:p14="http://schemas.microsoft.com/office/powerpoint/2010/main" val="3540708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a:extLst>
              <a:ext uri="{FF2B5EF4-FFF2-40B4-BE49-F238E27FC236}">
                <a16:creationId xmlns:a16="http://schemas.microsoft.com/office/drawing/2014/main" id="{0A60938D-688D-479F-B2CA-0EC9782FA4FA}"/>
              </a:ext>
            </a:extLst>
          </p:cNvPr>
          <p:cNvPicPr>
            <a:picLocks noChangeAspect="1"/>
          </p:cNvPicPr>
          <p:nvPr/>
        </p:nvPicPr>
        <p:blipFill rotWithShape="1">
          <a:blip r:embed="rId2"/>
          <a:srcRect t="7704" b="459"/>
          <a:stretch/>
        </p:blipFill>
        <p:spPr>
          <a:xfrm>
            <a:off x="8673582" y="198407"/>
            <a:ext cx="3239487" cy="1822212"/>
          </a:xfrm>
          <a:prstGeom prst="rect">
            <a:avLst/>
          </a:prstGeom>
        </p:spPr>
      </p:pic>
      <p:cxnSp>
        <p:nvCxnSpPr>
          <p:cNvPr id="21" name="直線矢印コネクタ 20">
            <a:extLst>
              <a:ext uri="{FF2B5EF4-FFF2-40B4-BE49-F238E27FC236}">
                <a16:creationId xmlns:a16="http://schemas.microsoft.com/office/drawing/2014/main" id="{0BF476EE-5529-4203-8102-0B459E486E1A}"/>
              </a:ext>
            </a:extLst>
          </p:cNvPr>
          <p:cNvCxnSpPr>
            <a:stCxn id="19" idx="3"/>
          </p:cNvCxnSpPr>
          <p:nvPr/>
        </p:nvCxnSpPr>
        <p:spPr>
          <a:xfrm>
            <a:off x="3334214" y="3217125"/>
            <a:ext cx="3288681" cy="1858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 name="タイトル 5">
            <a:extLst>
              <a:ext uri="{FF2B5EF4-FFF2-40B4-BE49-F238E27FC236}">
                <a16:creationId xmlns:a16="http://schemas.microsoft.com/office/drawing/2014/main" id="{93667513-1B48-4516-889D-2762B0A2073F}"/>
              </a:ext>
            </a:extLst>
          </p:cNvPr>
          <p:cNvSpPr>
            <a:spLocks noGrp="1"/>
          </p:cNvSpPr>
          <p:nvPr>
            <p:ph type="title"/>
          </p:nvPr>
        </p:nvSpPr>
        <p:spPr/>
        <p:txBody>
          <a:bodyPr>
            <a:normAutofit/>
          </a:bodyPr>
          <a:lstStyle/>
          <a:p>
            <a:pPr marL="0" marR="0" lvl="0" indent="0" defTabSz="914400" rtl="0" eaLnBrk="1" fontAlgn="auto" latinLnBrk="0" hangingPunct="1">
              <a:lnSpc>
                <a:spcPct val="90000"/>
              </a:lnSpc>
              <a:spcBef>
                <a:spcPts val="1000"/>
              </a:spcBef>
              <a:spcAft>
                <a:spcPts val="0"/>
              </a:spcAft>
              <a:tabLst/>
              <a:defRPr/>
            </a:pPr>
            <a:r>
              <a:rPr lang="ja-JP" altLang="en-US" dirty="0"/>
              <a:t>審査での提案書の取り扱い</a:t>
            </a:r>
            <a:br>
              <a:rPr lang="en-US" altLang="ja-JP" dirty="0"/>
            </a:br>
            <a:r>
              <a:rPr lang="ja-JP" altLang="en-US" dirty="0"/>
              <a:t>について</a:t>
            </a:r>
          </a:p>
        </p:txBody>
      </p:sp>
      <p:sp>
        <p:nvSpPr>
          <p:cNvPr id="8" name="スライド番号プレースホルダー 7">
            <a:extLst>
              <a:ext uri="{FF2B5EF4-FFF2-40B4-BE49-F238E27FC236}">
                <a16:creationId xmlns:a16="http://schemas.microsoft.com/office/drawing/2014/main" id="{26126C3E-AED2-4463-B006-8C172212400F}"/>
              </a:ext>
            </a:extLst>
          </p:cNvPr>
          <p:cNvSpPr>
            <a:spLocks noGrp="1"/>
          </p:cNvSpPr>
          <p:nvPr>
            <p:ph type="sldNum" sz="quarter" idx="12"/>
          </p:nvPr>
        </p:nvSpPr>
        <p:spPr>
          <a:xfrm>
            <a:off x="8610600" y="6363665"/>
            <a:ext cx="2743200" cy="365125"/>
          </a:xfrm>
        </p:spPr>
        <p:txBody>
          <a:bodyPr/>
          <a:lstStyle/>
          <a:p>
            <a:fld id="{8CBE0B6B-AA1C-4A08-8C69-36F95E8FD104}" type="slidenum">
              <a:rPr kumimoji="1" lang="ja-JP" altLang="en-US" smtClean="0"/>
              <a:t>19</a:t>
            </a:fld>
            <a:endParaRPr kumimoji="1" lang="ja-JP" altLang="en-US" dirty="0"/>
          </a:p>
        </p:txBody>
      </p:sp>
      <p:sp>
        <p:nvSpPr>
          <p:cNvPr id="5" name="四角形: 角を丸くする 4">
            <a:extLst>
              <a:ext uri="{FF2B5EF4-FFF2-40B4-BE49-F238E27FC236}">
                <a16:creationId xmlns:a16="http://schemas.microsoft.com/office/drawing/2014/main" id="{B8664AFF-96FF-4A1C-BB59-B8AFB34CA569}"/>
              </a:ext>
            </a:extLst>
          </p:cNvPr>
          <p:cNvSpPr/>
          <p:nvPr/>
        </p:nvSpPr>
        <p:spPr>
          <a:xfrm>
            <a:off x="401444" y="1884555"/>
            <a:ext cx="2196790" cy="50180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提案提出</a:t>
            </a:r>
          </a:p>
        </p:txBody>
      </p:sp>
      <p:sp>
        <p:nvSpPr>
          <p:cNvPr id="9" name="四角形: 角を丸くする 8">
            <a:extLst>
              <a:ext uri="{FF2B5EF4-FFF2-40B4-BE49-F238E27FC236}">
                <a16:creationId xmlns:a16="http://schemas.microsoft.com/office/drawing/2014/main" id="{6D0F0676-22B6-4046-9773-3FA0E842C80D}"/>
              </a:ext>
            </a:extLst>
          </p:cNvPr>
          <p:cNvSpPr/>
          <p:nvPr/>
        </p:nvSpPr>
        <p:spPr>
          <a:xfrm>
            <a:off x="1273098" y="2633546"/>
            <a:ext cx="2334322" cy="3443868"/>
          </a:xfrm>
          <a:prstGeom prst="roundRect">
            <a:avLst/>
          </a:prstGeom>
          <a:solidFill>
            <a:srgbClr val="CCFF99">
              <a:alpha val="47843"/>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副本</a:t>
            </a:r>
            <a:endParaRPr kumimoji="1" lang="en-US" altLang="ja-JP" dirty="0"/>
          </a:p>
          <a:p>
            <a:pPr algn="ctr"/>
            <a:r>
              <a:rPr lang="ja-JP" altLang="en-US" dirty="0"/>
              <a:t>各委員に送付</a:t>
            </a:r>
            <a:endParaRPr lang="en-US" altLang="ja-JP" dirty="0"/>
          </a:p>
          <a:p>
            <a:pPr algn="ctr"/>
            <a:endParaRPr kumimoji="1" lang="en-US" altLang="ja-JP" dirty="0"/>
          </a:p>
          <a:p>
            <a:pPr algn="ctr"/>
            <a:r>
              <a:rPr lang="ja-JP" altLang="en-US" b="1" dirty="0"/>
              <a:t>企業名伏せる</a:t>
            </a:r>
            <a:endParaRPr lang="en-US" altLang="ja-JP" b="1" dirty="0"/>
          </a:p>
          <a:p>
            <a:pPr algn="ctr"/>
            <a:r>
              <a:rPr lang="ja-JP" altLang="en-US" dirty="0"/>
              <a:t>ほぼわかる</a:t>
            </a:r>
            <a:endParaRPr lang="en-US" altLang="ja-JP" dirty="0"/>
          </a:p>
          <a:p>
            <a:pPr algn="ctr"/>
            <a:r>
              <a:rPr kumimoji="1" lang="ja-JP" altLang="en-US" b="1" dirty="0"/>
              <a:t>入札価格は委員に知らせない</a:t>
            </a:r>
            <a:endParaRPr kumimoji="1" lang="en-US" altLang="ja-JP" b="1" dirty="0"/>
          </a:p>
          <a:p>
            <a:pPr algn="ctr"/>
            <a:r>
              <a:rPr lang="ja-JP" altLang="en-US" dirty="0"/>
              <a:t>様式のエクセル</a:t>
            </a:r>
            <a:endParaRPr lang="en-US" altLang="ja-JP" dirty="0"/>
          </a:p>
          <a:p>
            <a:pPr algn="ctr"/>
            <a:r>
              <a:rPr lang="ja-JP" altLang="en-US" dirty="0"/>
              <a:t>副本についてると</a:t>
            </a:r>
            <a:endParaRPr lang="en-US" altLang="ja-JP" dirty="0"/>
          </a:p>
          <a:p>
            <a:pPr algn="ctr"/>
            <a:r>
              <a:rPr lang="ja-JP" altLang="en-US" dirty="0"/>
              <a:t>金額はわかる</a:t>
            </a:r>
            <a:endParaRPr kumimoji="1" lang="ja-JP" altLang="en-US" dirty="0"/>
          </a:p>
        </p:txBody>
      </p:sp>
      <p:sp>
        <p:nvSpPr>
          <p:cNvPr id="10" name="四角形: 角を丸くする 9">
            <a:extLst>
              <a:ext uri="{FF2B5EF4-FFF2-40B4-BE49-F238E27FC236}">
                <a16:creationId xmlns:a16="http://schemas.microsoft.com/office/drawing/2014/main" id="{2EFD7F67-1AE4-4EE0-B34E-7F7210730543}"/>
              </a:ext>
            </a:extLst>
          </p:cNvPr>
          <p:cNvSpPr/>
          <p:nvPr/>
        </p:nvSpPr>
        <p:spPr>
          <a:xfrm>
            <a:off x="6348761" y="2633545"/>
            <a:ext cx="2334322" cy="3443869"/>
          </a:xfrm>
          <a:prstGeom prst="roundRect">
            <a:avLst/>
          </a:prstGeom>
          <a:solidFill>
            <a:srgbClr val="CCFF99">
              <a:alpha val="32941"/>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dirty="0"/>
              <a:t>審査委員会</a:t>
            </a:r>
            <a:endParaRPr kumimoji="1" lang="en-US" altLang="ja-JP" sz="1600" dirty="0"/>
          </a:p>
          <a:p>
            <a:pPr algn="ctr"/>
            <a:r>
              <a:rPr lang="en-US" altLang="ja-JP" sz="1600" dirty="0"/>
              <a:t>1</a:t>
            </a:r>
            <a:r>
              <a:rPr lang="ja-JP" altLang="en-US" sz="1600" dirty="0"/>
              <a:t>回 </a:t>
            </a:r>
            <a:r>
              <a:rPr lang="en-US" altLang="ja-JP" sz="1600" dirty="0"/>
              <a:t>or 2</a:t>
            </a:r>
            <a:r>
              <a:rPr lang="ja-JP" altLang="en-US" sz="1600" dirty="0"/>
              <a:t>回</a:t>
            </a:r>
            <a:endParaRPr lang="en-US" altLang="ja-JP" sz="1600" dirty="0"/>
          </a:p>
          <a:p>
            <a:pPr algn="ctr"/>
            <a:r>
              <a:rPr kumimoji="1" lang="ja-JP" altLang="en-US" sz="1600" dirty="0"/>
              <a:t>仮点数集計</a:t>
            </a:r>
            <a:endParaRPr kumimoji="1" lang="en-US" altLang="ja-JP" sz="1600" dirty="0"/>
          </a:p>
          <a:p>
            <a:pPr algn="ctr"/>
            <a:r>
              <a:rPr lang="ja-JP" altLang="en-US" sz="1600" dirty="0"/>
              <a:t>討議</a:t>
            </a:r>
            <a:endParaRPr lang="en-US" altLang="ja-JP" sz="1600" dirty="0"/>
          </a:p>
          <a:p>
            <a:pPr algn="ctr"/>
            <a:endParaRPr kumimoji="1" lang="en-US" altLang="ja-JP" sz="1600" dirty="0"/>
          </a:p>
          <a:p>
            <a:pPr algn="ctr"/>
            <a:r>
              <a:rPr lang="ja-JP" altLang="en-US" sz="1600" dirty="0"/>
              <a:t>プレゼンテーション</a:t>
            </a:r>
            <a:endParaRPr lang="en-US" altLang="ja-JP" sz="1600" dirty="0"/>
          </a:p>
          <a:p>
            <a:pPr algn="ctr"/>
            <a:endParaRPr kumimoji="1" lang="en-US" altLang="ja-JP" sz="1600" dirty="0"/>
          </a:p>
          <a:p>
            <a:pPr algn="ctr"/>
            <a:r>
              <a:rPr lang="ja-JP" altLang="en-US" sz="1600" dirty="0"/>
              <a:t>仮点数修正</a:t>
            </a:r>
            <a:endParaRPr lang="en-US" altLang="ja-JP" sz="1600" dirty="0"/>
          </a:p>
          <a:p>
            <a:pPr algn="ctr"/>
            <a:r>
              <a:rPr kumimoji="1" lang="ja-JP" altLang="en-US" sz="1600" dirty="0"/>
              <a:t>討議</a:t>
            </a:r>
            <a:endParaRPr kumimoji="1" lang="en-US" altLang="ja-JP" sz="1600" dirty="0"/>
          </a:p>
          <a:p>
            <a:pPr algn="ctr"/>
            <a:r>
              <a:rPr kumimoji="1" lang="ja-JP" altLang="en-US" sz="1600" dirty="0"/>
              <a:t>本点数付け</a:t>
            </a:r>
            <a:endParaRPr kumimoji="1" lang="en-US" altLang="ja-JP" sz="1600" dirty="0"/>
          </a:p>
          <a:p>
            <a:pPr algn="ctr"/>
            <a:r>
              <a:rPr lang="ja-JP" altLang="en-US" sz="1600" dirty="0"/>
              <a:t>決定・答申</a:t>
            </a:r>
            <a:endParaRPr kumimoji="1" lang="ja-JP" altLang="en-US" sz="1600" dirty="0"/>
          </a:p>
        </p:txBody>
      </p:sp>
      <p:sp>
        <p:nvSpPr>
          <p:cNvPr id="7" name="楕円 6">
            <a:extLst>
              <a:ext uri="{FF2B5EF4-FFF2-40B4-BE49-F238E27FC236}">
                <a16:creationId xmlns:a16="http://schemas.microsoft.com/office/drawing/2014/main" id="{7D4F8379-1C00-4A81-867F-C26AC793B1F2}"/>
              </a:ext>
            </a:extLst>
          </p:cNvPr>
          <p:cNvSpPr/>
          <p:nvPr/>
        </p:nvSpPr>
        <p:spPr>
          <a:xfrm>
            <a:off x="3756100" y="4711390"/>
            <a:ext cx="2224668" cy="140505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比較表</a:t>
            </a:r>
            <a:endParaRPr kumimoji="1" lang="en-US" altLang="ja-JP" dirty="0"/>
          </a:p>
          <a:p>
            <a:pPr algn="ctr"/>
            <a:r>
              <a:rPr lang="ja-JP" altLang="en-US" dirty="0"/>
              <a:t>コンサル作成</a:t>
            </a:r>
            <a:endParaRPr lang="en-US" altLang="ja-JP" dirty="0"/>
          </a:p>
          <a:p>
            <a:pPr algn="ctr"/>
            <a:r>
              <a:rPr kumimoji="1" lang="ja-JP" altLang="en-US" dirty="0"/>
              <a:t>委員に送付</a:t>
            </a:r>
          </a:p>
        </p:txBody>
      </p:sp>
      <p:sp>
        <p:nvSpPr>
          <p:cNvPr id="12" name="楕円 11">
            <a:extLst>
              <a:ext uri="{FF2B5EF4-FFF2-40B4-BE49-F238E27FC236}">
                <a16:creationId xmlns:a16="http://schemas.microsoft.com/office/drawing/2014/main" id="{2CAC25BE-FF25-4685-8A84-37B47337CEAE}"/>
              </a:ext>
            </a:extLst>
          </p:cNvPr>
          <p:cNvSpPr/>
          <p:nvPr/>
        </p:nvSpPr>
        <p:spPr>
          <a:xfrm>
            <a:off x="3776547" y="2514598"/>
            <a:ext cx="2224668" cy="1405054"/>
          </a:xfrm>
          <a:prstGeom prst="ellipse">
            <a:avLst/>
          </a:prstGeom>
          <a:solidFill>
            <a:srgbClr val="E2F0D9">
              <a:alpha val="41176"/>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委員</a:t>
            </a:r>
            <a:endParaRPr kumimoji="1" lang="en-US" altLang="ja-JP" dirty="0"/>
          </a:p>
          <a:p>
            <a:pPr algn="ctr"/>
            <a:r>
              <a:rPr lang="ja-JP" altLang="en-US" dirty="0"/>
              <a:t>提案読みつつ</a:t>
            </a:r>
            <a:endParaRPr lang="en-US" altLang="ja-JP" dirty="0"/>
          </a:p>
          <a:p>
            <a:pPr algn="ctr"/>
            <a:r>
              <a:rPr kumimoji="1" lang="ja-JP" altLang="en-US" dirty="0"/>
              <a:t>仮点数</a:t>
            </a:r>
            <a:endParaRPr kumimoji="1" lang="en-US" altLang="ja-JP" dirty="0"/>
          </a:p>
          <a:p>
            <a:pPr algn="ctr"/>
            <a:r>
              <a:rPr lang="ja-JP" altLang="en-US" dirty="0"/>
              <a:t>付け</a:t>
            </a:r>
            <a:endParaRPr kumimoji="1" lang="ja-JP" altLang="en-US" dirty="0"/>
          </a:p>
        </p:txBody>
      </p:sp>
      <p:sp>
        <p:nvSpPr>
          <p:cNvPr id="14" name="四角形: 角を丸くする 13">
            <a:extLst>
              <a:ext uri="{FF2B5EF4-FFF2-40B4-BE49-F238E27FC236}">
                <a16:creationId xmlns:a16="http://schemas.microsoft.com/office/drawing/2014/main" id="{6C7D5FC3-8A82-43A2-8802-6598098CE2CD}"/>
              </a:ext>
            </a:extLst>
          </p:cNvPr>
          <p:cNvSpPr/>
          <p:nvPr/>
        </p:nvSpPr>
        <p:spPr>
          <a:xfrm>
            <a:off x="9004610" y="2586870"/>
            <a:ext cx="2334322" cy="22973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a:t>審査委員会</a:t>
            </a:r>
            <a:endParaRPr kumimoji="1" lang="en-US" altLang="ja-JP" sz="1600" dirty="0"/>
          </a:p>
          <a:p>
            <a:pPr algn="ctr"/>
            <a:r>
              <a:rPr lang="en-US" altLang="ja-JP" sz="1600" dirty="0"/>
              <a:t>2</a:t>
            </a:r>
            <a:r>
              <a:rPr lang="ja-JP" altLang="en-US" sz="1600" dirty="0"/>
              <a:t>回</a:t>
            </a:r>
            <a:endParaRPr lang="en-US" altLang="ja-JP" sz="1600" dirty="0"/>
          </a:p>
          <a:p>
            <a:pPr algn="ctr"/>
            <a:endParaRPr kumimoji="1" lang="en-US" altLang="ja-JP" sz="1600" dirty="0"/>
          </a:p>
          <a:p>
            <a:pPr algn="ctr"/>
            <a:r>
              <a:rPr lang="ja-JP" altLang="en-US" sz="1600" dirty="0"/>
              <a:t>プレゼンテーション</a:t>
            </a:r>
            <a:endParaRPr lang="en-US" altLang="ja-JP" sz="1600" dirty="0"/>
          </a:p>
          <a:p>
            <a:pPr algn="ctr"/>
            <a:endParaRPr kumimoji="1" lang="en-US" altLang="ja-JP" sz="1600" dirty="0"/>
          </a:p>
          <a:p>
            <a:pPr algn="ctr"/>
            <a:r>
              <a:rPr lang="ja-JP" altLang="en-US" sz="1600" dirty="0"/>
              <a:t>仮点数修正</a:t>
            </a:r>
            <a:endParaRPr lang="en-US" altLang="ja-JP" sz="1600" dirty="0"/>
          </a:p>
          <a:p>
            <a:pPr algn="ctr"/>
            <a:r>
              <a:rPr kumimoji="1" lang="ja-JP" altLang="en-US" sz="1600" dirty="0"/>
              <a:t>討議</a:t>
            </a:r>
            <a:endParaRPr kumimoji="1" lang="en-US" altLang="ja-JP" sz="1600" dirty="0"/>
          </a:p>
          <a:p>
            <a:pPr algn="ctr"/>
            <a:r>
              <a:rPr kumimoji="1" lang="ja-JP" altLang="en-US" sz="1600" dirty="0"/>
              <a:t>本点数付け</a:t>
            </a:r>
            <a:endParaRPr kumimoji="1" lang="en-US" altLang="ja-JP" sz="1600" dirty="0"/>
          </a:p>
          <a:p>
            <a:pPr algn="ctr"/>
            <a:r>
              <a:rPr lang="ja-JP" altLang="en-US" sz="1600" dirty="0"/>
              <a:t>決定・答申</a:t>
            </a:r>
            <a:endParaRPr kumimoji="1" lang="ja-JP" altLang="en-US" sz="1600" dirty="0"/>
          </a:p>
        </p:txBody>
      </p:sp>
      <p:sp>
        <p:nvSpPr>
          <p:cNvPr id="11" name="四角形: 角を丸くする 10">
            <a:extLst>
              <a:ext uri="{FF2B5EF4-FFF2-40B4-BE49-F238E27FC236}">
                <a16:creationId xmlns:a16="http://schemas.microsoft.com/office/drawing/2014/main" id="{2DD6A8E3-0C7A-4D44-B330-2410E90B15B6}"/>
              </a:ext>
            </a:extLst>
          </p:cNvPr>
          <p:cNvSpPr/>
          <p:nvPr/>
        </p:nvSpPr>
        <p:spPr>
          <a:xfrm>
            <a:off x="6670289" y="2826621"/>
            <a:ext cx="1834375" cy="1196898"/>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a:extLst>
              <a:ext uri="{FF2B5EF4-FFF2-40B4-BE49-F238E27FC236}">
                <a16:creationId xmlns:a16="http://schemas.microsoft.com/office/drawing/2014/main" id="{18A029BD-BFAF-429B-BB8B-DB02715A6E49}"/>
              </a:ext>
            </a:extLst>
          </p:cNvPr>
          <p:cNvCxnSpPr>
            <a:cxnSpLocks/>
            <a:stCxn id="7" idx="0"/>
          </p:cNvCxnSpPr>
          <p:nvPr/>
        </p:nvCxnSpPr>
        <p:spPr>
          <a:xfrm flipV="1">
            <a:off x="4868434" y="3919652"/>
            <a:ext cx="0" cy="79173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9" name="四角形: 角を丸くする 18">
            <a:extLst>
              <a:ext uri="{FF2B5EF4-FFF2-40B4-BE49-F238E27FC236}">
                <a16:creationId xmlns:a16="http://schemas.microsoft.com/office/drawing/2014/main" id="{6C04F514-0056-4BCF-A285-9FE9BBE727E2}"/>
              </a:ext>
            </a:extLst>
          </p:cNvPr>
          <p:cNvSpPr/>
          <p:nvPr/>
        </p:nvSpPr>
        <p:spPr>
          <a:xfrm>
            <a:off x="1499839" y="2847276"/>
            <a:ext cx="1834375" cy="739698"/>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折線 23">
            <a:extLst>
              <a:ext uri="{FF2B5EF4-FFF2-40B4-BE49-F238E27FC236}">
                <a16:creationId xmlns:a16="http://schemas.microsoft.com/office/drawing/2014/main" id="{D5128BA3-28A1-4A05-B76F-D994A8201FE5}"/>
              </a:ext>
            </a:extLst>
          </p:cNvPr>
          <p:cNvSpPr/>
          <p:nvPr/>
        </p:nvSpPr>
        <p:spPr>
          <a:xfrm rot="10800000" flipH="1">
            <a:off x="925552" y="2386359"/>
            <a:ext cx="347545" cy="2007218"/>
          </a:xfrm>
          <a:prstGeom prst="bentArrow">
            <a:avLst>
              <a:gd name="adj1" fmla="val 25000"/>
              <a:gd name="adj2" fmla="val 31867"/>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四角形: 角を丸くする 24">
            <a:extLst>
              <a:ext uri="{FF2B5EF4-FFF2-40B4-BE49-F238E27FC236}">
                <a16:creationId xmlns:a16="http://schemas.microsoft.com/office/drawing/2014/main" id="{F3026C15-B079-4E27-9D12-C35A46C6AEBE}"/>
              </a:ext>
            </a:extLst>
          </p:cNvPr>
          <p:cNvSpPr/>
          <p:nvPr/>
        </p:nvSpPr>
        <p:spPr>
          <a:xfrm>
            <a:off x="6389649" y="1884556"/>
            <a:ext cx="4949283" cy="501805"/>
          </a:xfrm>
          <a:prstGeom prst="round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最終決定審査委員会（</a:t>
            </a:r>
            <a:r>
              <a:rPr kumimoji="1" lang="en-US" altLang="ja-JP" dirty="0">
                <a:solidFill>
                  <a:schemeClr val="tx1"/>
                </a:solidFill>
              </a:rPr>
              <a:t>1</a:t>
            </a:r>
            <a:r>
              <a:rPr kumimoji="1" lang="ja-JP" altLang="en-US" dirty="0">
                <a:solidFill>
                  <a:schemeClr val="tx1"/>
                </a:solidFill>
              </a:rPr>
              <a:t>回 </a:t>
            </a:r>
            <a:r>
              <a:rPr kumimoji="1" lang="en-US" altLang="ja-JP" dirty="0">
                <a:solidFill>
                  <a:schemeClr val="tx1"/>
                </a:solidFill>
              </a:rPr>
              <a:t>or 2</a:t>
            </a:r>
            <a:r>
              <a:rPr kumimoji="1" lang="ja-JP" altLang="en-US" dirty="0">
                <a:solidFill>
                  <a:schemeClr val="tx1"/>
                </a:solidFill>
              </a:rPr>
              <a:t>回）</a:t>
            </a:r>
          </a:p>
        </p:txBody>
      </p:sp>
      <p:cxnSp>
        <p:nvCxnSpPr>
          <p:cNvPr id="26" name="直線矢印コネクタ 25">
            <a:extLst>
              <a:ext uri="{FF2B5EF4-FFF2-40B4-BE49-F238E27FC236}">
                <a16:creationId xmlns:a16="http://schemas.microsoft.com/office/drawing/2014/main" id="{9A072BE7-0334-4309-976D-4C293F150368}"/>
              </a:ext>
            </a:extLst>
          </p:cNvPr>
          <p:cNvCxnSpPr>
            <a:cxnSpLocks/>
          </p:cNvCxnSpPr>
          <p:nvPr/>
        </p:nvCxnSpPr>
        <p:spPr>
          <a:xfrm>
            <a:off x="8480502" y="3209688"/>
            <a:ext cx="61331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DDB6C1DF-A629-4584-A2F9-B22E3FBAA5CE}"/>
              </a:ext>
            </a:extLst>
          </p:cNvPr>
          <p:cNvSpPr/>
          <p:nvPr/>
        </p:nvSpPr>
        <p:spPr>
          <a:xfrm>
            <a:off x="9004609" y="5073805"/>
            <a:ext cx="2334322" cy="85306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提案書返還</a:t>
            </a:r>
          </a:p>
        </p:txBody>
      </p:sp>
    </p:spTree>
    <p:extLst>
      <p:ext uri="{BB962C8B-B14F-4D97-AF65-F5344CB8AC3E}">
        <p14:creationId xmlns:p14="http://schemas.microsoft.com/office/powerpoint/2010/main" val="11573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6A3CA5-A161-452B-9825-716C53B30358}"/>
              </a:ext>
            </a:extLst>
          </p:cNvPr>
          <p:cNvSpPr>
            <a:spLocks noGrp="1"/>
          </p:cNvSpPr>
          <p:nvPr>
            <p:ph type="title"/>
          </p:nvPr>
        </p:nvSpPr>
        <p:spPr>
          <a:xfrm>
            <a:off x="839788" y="365126"/>
            <a:ext cx="7750875" cy="731838"/>
          </a:xfrm>
        </p:spPr>
        <p:txBody>
          <a:bodyPr/>
          <a:lstStyle/>
          <a:p>
            <a:r>
              <a:rPr kumimoji="1" lang="ja-JP" altLang="en-US" dirty="0"/>
              <a:t>　　　　</a:t>
            </a:r>
            <a:r>
              <a:rPr kumimoji="1" lang="en-US" altLang="ja-JP" dirty="0"/>
              <a:t>10</a:t>
            </a:r>
            <a:r>
              <a:rPr kumimoji="1" lang="ja-JP" altLang="en-US" dirty="0"/>
              <a:t>回の内容</a:t>
            </a:r>
          </a:p>
        </p:txBody>
      </p:sp>
      <p:sp>
        <p:nvSpPr>
          <p:cNvPr id="12" name="コンテンツ プレースホルダー 6">
            <a:extLst>
              <a:ext uri="{FF2B5EF4-FFF2-40B4-BE49-F238E27FC236}">
                <a16:creationId xmlns:a16="http://schemas.microsoft.com/office/drawing/2014/main" id="{873D3D2C-B431-427E-9117-8EEB01E56546}"/>
              </a:ext>
            </a:extLst>
          </p:cNvPr>
          <p:cNvSpPr>
            <a:spLocks noGrp="1"/>
          </p:cNvSpPr>
          <p:nvPr>
            <p:ph sz="half" idx="2"/>
          </p:nvPr>
        </p:nvSpPr>
        <p:spPr>
          <a:xfrm>
            <a:off x="392516" y="1462089"/>
            <a:ext cx="5779684" cy="4727573"/>
          </a:xfrm>
        </p:spPr>
        <p:txBody>
          <a:bodyPr>
            <a:normAutofit/>
          </a:bodyPr>
          <a:lstStyle/>
          <a:p>
            <a:pPr marL="0" indent="0">
              <a:buNone/>
            </a:pPr>
            <a:r>
              <a:rPr lang="ja-JP" altLang="en-US" dirty="0"/>
              <a:t>第</a:t>
            </a:r>
            <a:r>
              <a:rPr lang="en-US" altLang="ja-JP" dirty="0"/>
              <a:t>1</a:t>
            </a:r>
            <a:r>
              <a:rPr lang="ja-JP" altLang="en-US" dirty="0"/>
              <a:t>回　チーム編成の要諦</a:t>
            </a:r>
            <a:endParaRPr lang="en-US" altLang="ja-JP" dirty="0"/>
          </a:p>
          <a:p>
            <a:pPr marL="0" indent="0">
              <a:buNone/>
            </a:pPr>
            <a:endParaRPr lang="en-US" altLang="ja-JP" dirty="0"/>
          </a:p>
          <a:p>
            <a:pPr marL="0" indent="0">
              <a:buNone/>
            </a:pPr>
            <a:r>
              <a:rPr lang="ja-JP" altLang="en-US" dirty="0"/>
              <a:t>第</a:t>
            </a:r>
            <a:r>
              <a:rPr lang="en-US" altLang="ja-JP" dirty="0"/>
              <a:t>2</a:t>
            </a:r>
            <a:r>
              <a:rPr lang="ja-JP" altLang="en-US" dirty="0"/>
              <a:t>回　チーム運営のプロセス　</a:t>
            </a:r>
            <a:endParaRPr lang="en-US" altLang="ja-JP" dirty="0"/>
          </a:p>
          <a:p>
            <a:pPr marL="0" indent="0">
              <a:buNone/>
            </a:pPr>
            <a:endParaRPr lang="en-US" altLang="ja-JP" sz="2400" dirty="0"/>
          </a:p>
          <a:p>
            <a:pPr marL="0" indent="0">
              <a:buNone/>
            </a:pPr>
            <a:r>
              <a:rPr lang="ja-JP" altLang="en-US" dirty="0"/>
              <a:t>第</a:t>
            </a:r>
            <a:r>
              <a:rPr lang="en-US" altLang="ja-JP" dirty="0"/>
              <a:t>3</a:t>
            </a:r>
            <a:r>
              <a:rPr lang="ja-JP" altLang="en-US" dirty="0"/>
              <a:t>回　提案作成の詳細</a:t>
            </a:r>
            <a:endParaRPr lang="en-US" altLang="ja-JP" dirty="0"/>
          </a:p>
          <a:p>
            <a:pPr marL="0" indent="0">
              <a:buNone/>
            </a:pPr>
            <a:endParaRPr lang="en-US" altLang="ja-JP" dirty="0"/>
          </a:p>
          <a:p>
            <a:pPr marL="0" indent="0">
              <a:buNone/>
            </a:pPr>
            <a:r>
              <a:rPr lang="ja-JP" altLang="en-US" dirty="0"/>
              <a:t>第</a:t>
            </a:r>
            <a:r>
              <a:rPr lang="en-US" altLang="ja-JP" dirty="0"/>
              <a:t>4</a:t>
            </a:r>
            <a:r>
              <a:rPr lang="ja-JP" altLang="en-US" dirty="0"/>
              <a:t>回　金融機関の選定・協議</a:t>
            </a:r>
            <a:endParaRPr lang="en-US" altLang="ja-JP" dirty="0"/>
          </a:p>
          <a:p>
            <a:pPr marL="0" indent="0">
              <a:buNone/>
            </a:pPr>
            <a:endParaRPr lang="en-US" altLang="ja-JP" dirty="0"/>
          </a:p>
          <a:p>
            <a:pPr marL="0" indent="0">
              <a:buNone/>
            </a:pPr>
            <a:r>
              <a:rPr lang="ja-JP" altLang="en-US" dirty="0"/>
              <a:t>第</a:t>
            </a:r>
            <a:r>
              <a:rPr lang="en-US" altLang="ja-JP" dirty="0"/>
              <a:t>5</a:t>
            </a:r>
            <a:r>
              <a:rPr lang="ja-JP" altLang="en-US" dirty="0"/>
              <a:t>回　審査委員会と審査</a:t>
            </a:r>
          </a:p>
        </p:txBody>
      </p:sp>
      <p:sp>
        <p:nvSpPr>
          <p:cNvPr id="9" name="コンテンツ プレースホルダー 8">
            <a:extLst>
              <a:ext uri="{FF2B5EF4-FFF2-40B4-BE49-F238E27FC236}">
                <a16:creationId xmlns:a16="http://schemas.microsoft.com/office/drawing/2014/main" id="{2E9C8D53-EF85-4582-82D3-F28C84674C01}"/>
              </a:ext>
            </a:extLst>
          </p:cNvPr>
          <p:cNvSpPr>
            <a:spLocks noGrp="1"/>
          </p:cNvSpPr>
          <p:nvPr>
            <p:ph sz="quarter" idx="4"/>
          </p:nvPr>
        </p:nvSpPr>
        <p:spPr>
          <a:xfrm>
            <a:off x="3980986" y="1539241"/>
            <a:ext cx="6117187" cy="4727574"/>
          </a:xfrm>
        </p:spPr>
        <p:txBody>
          <a:bodyPr>
            <a:normAutofit/>
          </a:bodyPr>
          <a:lstStyle/>
          <a:p>
            <a:pPr marL="0" indent="0">
              <a:buNone/>
            </a:pPr>
            <a:r>
              <a:rPr lang="ja-JP" altLang="en-US" dirty="0">
                <a:solidFill>
                  <a:schemeClr val="tx1"/>
                </a:solidFill>
              </a:rPr>
              <a:t>第</a:t>
            </a:r>
            <a:r>
              <a:rPr lang="en-US" altLang="ja-JP" dirty="0">
                <a:solidFill>
                  <a:schemeClr val="tx1"/>
                </a:solidFill>
              </a:rPr>
              <a:t>6</a:t>
            </a:r>
            <a:r>
              <a:rPr lang="ja-JP" altLang="en-US" dirty="0">
                <a:solidFill>
                  <a:schemeClr val="tx1"/>
                </a:solidFill>
              </a:rPr>
              <a:t>回　提案の方向・コンセプト</a:t>
            </a:r>
            <a:endParaRPr lang="en-US" altLang="ja-JP" dirty="0">
              <a:solidFill>
                <a:schemeClr val="tx1"/>
              </a:solidFill>
            </a:endParaRPr>
          </a:p>
          <a:p>
            <a:pPr marL="0" indent="0">
              <a:buNone/>
            </a:pPr>
            <a:endParaRPr lang="en-US" altLang="ja-JP" dirty="0"/>
          </a:p>
          <a:p>
            <a:pPr marL="0" indent="0">
              <a:buNone/>
            </a:pPr>
            <a:r>
              <a:rPr lang="ja-JP" altLang="en-US" dirty="0"/>
              <a:t>第</a:t>
            </a:r>
            <a:r>
              <a:rPr lang="en-US" altLang="ja-JP" dirty="0"/>
              <a:t>7</a:t>
            </a:r>
            <a:r>
              <a:rPr lang="ja-JP" altLang="en-US" dirty="0"/>
              <a:t>回　提案金額の成り立ち</a:t>
            </a:r>
            <a:endParaRPr lang="en-US" altLang="ja-JP" dirty="0"/>
          </a:p>
          <a:p>
            <a:pPr marL="0" indent="0">
              <a:buNone/>
            </a:pPr>
            <a:endParaRPr lang="en-US" altLang="ja-JP" dirty="0"/>
          </a:p>
          <a:p>
            <a:pPr marL="0" indent="0">
              <a:buNone/>
            </a:pPr>
            <a:r>
              <a:rPr lang="ja-JP" altLang="en-US" dirty="0">
                <a:solidFill>
                  <a:schemeClr val="tx1"/>
                </a:solidFill>
              </a:rPr>
              <a:t>第</a:t>
            </a:r>
            <a:r>
              <a:rPr lang="en-US" altLang="ja-JP" dirty="0">
                <a:solidFill>
                  <a:schemeClr val="tx1"/>
                </a:solidFill>
              </a:rPr>
              <a:t>8</a:t>
            </a:r>
            <a:r>
              <a:rPr lang="ja-JP" altLang="en-US" dirty="0">
                <a:solidFill>
                  <a:schemeClr val="tx1"/>
                </a:solidFill>
              </a:rPr>
              <a:t>回　提案書作成コンセプト</a:t>
            </a:r>
            <a:endParaRPr lang="en-US" altLang="ja-JP" dirty="0">
              <a:solidFill>
                <a:schemeClr val="tx1"/>
              </a:solidFill>
            </a:endParaRPr>
          </a:p>
          <a:p>
            <a:pPr marL="0" indent="0">
              <a:buNone/>
            </a:pPr>
            <a:endParaRPr lang="en-US" altLang="ja-JP" dirty="0"/>
          </a:p>
          <a:p>
            <a:pPr marL="0" indent="0">
              <a:buNone/>
            </a:pPr>
            <a:r>
              <a:rPr lang="ja-JP" altLang="en-US" sz="2800" b="1" dirty="0">
                <a:solidFill>
                  <a:srgbClr val="FF0000"/>
                </a:solidFill>
              </a:rPr>
              <a:t>第</a:t>
            </a:r>
            <a:r>
              <a:rPr lang="en-US" altLang="ja-JP" sz="2800" b="1" dirty="0">
                <a:solidFill>
                  <a:srgbClr val="FF0000"/>
                </a:solidFill>
              </a:rPr>
              <a:t>9</a:t>
            </a:r>
            <a:r>
              <a:rPr lang="ja-JP" altLang="en-US" sz="2800" b="1" dirty="0">
                <a:solidFill>
                  <a:srgbClr val="FF0000"/>
                </a:solidFill>
              </a:rPr>
              <a:t>回　プレゼンテーション</a:t>
            </a:r>
            <a:endParaRPr lang="en-US" altLang="ja-JP" sz="2800" b="1" dirty="0">
              <a:solidFill>
                <a:srgbClr val="FF0000"/>
              </a:solidFill>
            </a:endParaRPr>
          </a:p>
          <a:p>
            <a:pPr marL="0" indent="0">
              <a:buNone/>
            </a:pPr>
            <a:endParaRPr lang="en-US" altLang="ja-JP" dirty="0"/>
          </a:p>
          <a:p>
            <a:pPr marL="0" indent="0">
              <a:buNone/>
            </a:pPr>
            <a:r>
              <a:rPr lang="ja-JP" altLang="en-US" dirty="0"/>
              <a:t>第</a:t>
            </a:r>
            <a:r>
              <a:rPr lang="en-US" altLang="ja-JP" dirty="0"/>
              <a:t>10</a:t>
            </a:r>
            <a:r>
              <a:rPr lang="ja-JP" altLang="en-US" dirty="0"/>
              <a:t>回　</a:t>
            </a:r>
            <a:r>
              <a:rPr lang="en-US" altLang="ja-JP" dirty="0"/>
              <a:t>SPC</a:t>
            </a:r>
            <a:r>
              <a:rPr lang="ja-JP" altLang="en-US" dirty="0"/>
              <a:t>の経営</a:t>
            </a:r>
          </a:p>
        </p:txBody>
      </p:sp>
      <p:sp>
        <p:nvSpPr>
          <p:cNvPr id="11" name="スライド番号プレースホルダー 10">
            <a:extLst>
              <a:ext uri="{FF2B5EF4-FFF2-40B4-BE49-F238E27FC236}">
                <a16:creationId xmlns:a16="http://schemas.microsoft.com/office/drawing/2014/main" id="{F61FBBE1-224D-4819-A7F1-F1DA8D4097DE}"/>
              </a:ext>
            </a:extLst>
          </p:cNvPr>
          <p:cNvSpPr>
            <a:spLocks noGrp="1"/>
          </p:cNvSpPr>
          <p:nvPr>
            <p:ph type="sldNum" sz="quarter" idx="12"/>
          </p:nvPr>
        </p:nvSpPr>
        <p:spPr/>
        <p:txBody>
          <a:bodyPr/>
          <a:lstStyle/>
          <a:p>
            <a:fld id="{8CBE0B6B-AA1C-4A08-8C69-36F95E8FD104}" type="slidenum">
              <a:rPr kumimoji="1" lang="ja-JP" altLang="en-US" smtClean="0"/>
              <a:t>2</a:t>
            </a:fld>
            <a:endParaRPr kumimoji="1" lang="ja-JP" altLang="en-US"/>
          </a:p>
        </p:txBody>
      </p:sp>
    </p:spTree>
    <p:extLst>
      <p:ext uri="{BB962C8B-B14F-4D97-AF65-F5344CB8AC3E}">
        <p14:creationId xmlns:p14="http://schemas.microsoft.com/office/powerpoint/2010/main" val="2903762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その１　事業計画分野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20</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組織図</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金融交渉</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リスク</a:t>
            </a:r>
            <a:endParaRPr kumimoji="1" lang="en-US" altLang="ja-JP" dirty="0">
              <a:solidFill>
                <a:schemeClr val="tx1"/>
              </a:solidFill>
            </a:endParaRPr>
          </a:p>
          <a:p>
            <a:pPr algn="ctr"/>
            <a:r>
              <a:rPr kumimoji="1" lang="ja-JP" altLang="en-US" dirty="0">
                <a:solidFill>
                  <a:schemeClr val="tx1"/>
                </a:solidFill>
              </a:rPr>
              <a:t>分析</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自治体との関係</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事業計画</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提案金額</a:t>
            </a:r>
            <a:endParaRPr kumimoji="1" lang="en-US" altLang="ja-JP" dirty="0">
              <a:solidFill>
                <a:schemeClr val="tx1"/>
              </a:solidFill>
            </a:endParaRPr>
          </a:p>
          <a:p>
            <a:pPr algn="ctr"/>
            <a:r>
              <a:rPr kumimoji="1" lang="ja-JP" altLang="en-US" dirty="0">
                <a:solidFill>
                  <a:schemeClr val="tx1"/>
                </a:solidFill>
              </a:rPr>
              <a:t>と内容</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組織図：組織で何を売りに。。。</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銀行の関与。融資のスキーム。なぜこの銀行か？　等</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本事業のリスク？。分析と対策：回避・移転・補償　等</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3"/>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自治体との関係：自治体の状況：自治体にどう支援できるか</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金額：どの辺をねらう。</a:t>
            </a:r>
            <a:endParaRPr kumimoji="1" lang="en-US" altLang="ja-JP" dirty="0">
              <a:solidFill>
                <a:schemeClr val="tx1"/>
              </a:solidFill>
            </a:endParaRPr>
          </a:p>
          <a:p>
            <a:pPr algn="ctr"/>
            <a:r>
              <a:rPr kumimoji="1" lang="ja-JP" altLang="en-US" dirty="0">
                <a:solidFill>
                  <a:schemeClr val="tx1"/>
                </a:solidFill>
              </a:rPr>
              <a:t>長期収支表の意識・サービス対価はどう計算。どこに現れる</a:t>
            </a:r>
          </a:p>
        </p:txBody>
      </p:sp>
    </p:spTree>
    <p:extLst>
      <p:ext uri="{BB962C8B-B14F-4D97-AF65-F5344CB8AC3E}">
        <p14:creationId xmlns:p14="http://schemas.microsoft.com/office/powerpoint/2010/main" val="2841638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その２　設計建設分野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21</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全体配置</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意匠設計</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設計の売り</a:t>
            </a:r>
            <a:endParaRPr kumimoji="1" lang="en-US" altLang="ja-JP" sz="1400" dirty="0">
              <a:solidFill>
                <a:schemeClr val="tx1"/>
              </a:solidFill>
            </a:endParaRPr>
          </a:p>
          <a:p>
            <a:pPr algn="ctr"/>
            <a:r>
              <a:rPr kumimoji="1" lang="ja-JP" altLang="en-US" sz="1400" dirty="0">
                <a:solidFill>
                  <a:schemeClr val="tx1"/>
                </a:solidFill>
              </a:rPr>
              <a:t>はどこ？</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建設分野</a:t>
            </a:r>
            <a:endParaRPr kumimoji="1" lang="en-US" altLang="ja-JP" sz="1400" dirty="0">
              <a:solidFill>
                <a:schemeClr val="tx1"/>
              </a:solidFill>
            </a:endParaRPr>
          </a:p>
          <a:p>
            <a:pPr algn="ctr"/>
            <a:r>
              <a:rPr kumimoji="1" lang="ja-JP" altLang="en-US" sz="1400" dirty="0">
                <a:solidFill>
                  <a:schemeClr val="tx1"/>
                </a:solidFill>
              </a:rPr>
              <a:t>工程・品質</a:t>
            </a:r>
            <a:endParaRPr kumimoji="1" lang="en-US" altLang="ja-JP" sz="1400" dirty="0">
              <a:solidFill>
                <a:schemeClr val="tx1"/>
              </a:solidFill>
            </a:endParaRPr>
          </a:p>
          <a:p>
            <a:pPr algn="ctr"/>
            <a:r>
              <a:rPr kumimoji="1" lang="ja-JP" altLang="en-US" sz="1400" dirty="0">
                <a:solidFill>
                  <a:schemeClr val="tx1"/>
                </a:solidFill>
              </a:rPr>
              <a:t>環境・安全</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設計・建設</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工程表</a:t>
            </a:r>
            <a:endParaRPr kumimoji="1" lang="en-US" altLang="ja-JP" dirty="0">
              <a:solidFill>
                <a:schemeClr val="tx1"/>
              </a:solidFill>
            </a:endParaRPr>
          </a:p>
          <a:p>
            <a:pPr algn="ctr"/>
            <a:r>
              <a:rPr kumimoji="1" lang="ja-JP" altLang="en-US" dirty="0">
                <a:solidFill>
                  <a:schemeClr val="tx1"/>
                </a:solidFill>
              </a:rPr>
              <a:t>仮設図</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全体配置で何をどう配慮したか：作業するだけでなく、なぜを！</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ひとつひとつの意匠に理由を考えつつ（コンセプトを意識）</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コンセプトと関連してこの設計はどこがすぐれているのか</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建設・施工の項目で書くことを求められるのは</a:t>
            </a:r>
            <a:endParaRPr kumimoji="1" lang="en-US" altLang="ja-JP" dirty="0">
              <a:solidFill>
                <a:schemeClr val="tx1"/>
              </a:solidFill>
            </a:endParaRPr>
          </a:p>
          <a:p>
            <a:pPr algn="ctr"/>
            <a:r>
              <a:rPr kumimoji="1" lang="ja-JP" altLang="en-US" dirty="0">
                <a:solidFill>
                  <a:schemeClr val="tx1"/>
                </a:solidFill>
              </a:rPr>
              <a:t>決まっている。</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工程表はしっかり・現場をよく知ってる人は通常業務の工程表をつくる傾向</a:t>
            </a:r>
            <a:endParaRPr kumimoji="1" lang="en-US" altLang="ja-JP" sz="1400" dirty="0">
              <a:solidFill>
                <a:schemeClr val="tx1"/>
              </a:solidFill>
            </a:endParaRPr>
          </a:p>
          <a:p>
            <a:pPr algn="ctr"/>
            <a:r>
              <a:rPr kumimoji="1" lang="ja-JP" altLang="en-US" sz="1400" dirty="0">
                <a:solidFill>
                  <a:schemeClr val="tx1"/>
                </a:solidFill>
              </a:rPr>
              <a:t>提案に出す工程表・仮設図は、審査員に、我々がいかに優れているか訴える</a:t>
            </a:r>
          </a:p>
        </p:txBody>
      </p:sp>
    </p:spTree>
    <p:extLst>
      <p:ext uri="{BB962C8B-B14F-4D97-AF65-F5344CB8AC3E}">
        <p14:creationId xmlns:p14="http://schemas.microsoft.com/office/powerpoint/2010/main" val="2941540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その３　維持管理分野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22</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維持</a:t>
            </a:r>
            <a:endParaRPr kumimoji="1" lang="en-US" altLang="ja-JP" sz="1400" dirty="0">
              <a:solidFill>
                <a:schemeClr val="tx1"/>
              </a:solidFill>
            </a:endParaRPr>
          </a:p>
          <a:p>
            <a:pPr algn="ctr"/>
            <a:r>
              <a:rPr kumimoji="1" lang="ja-JP" altLang="en-US" sz="1400" dirty="0">
                <a:solidFill>
                  <a:schemeClr val="tx1"/>
                </a:solidFill>
              </a:rPr>
              <a:t>コンセプト</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体制</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点検</a:t>
            </a:r>
            <a:endParaRPr kumimoji="1" lang="en-US" altLang="ja-JP" sz="1400" dirty="0">
              <a:solidFill>
                <a:schemeClr val="tx1"/>
              </a:solidFill>
            </a:endParaRPr>
          </a:p>
          <a:p>
            <a:pPr algn="ctr"/>
            <a:r>
              <a:rPr kumimoji="1" lang="ja-JP" altLang="en-US" sz="1400" dirty="0">
                <a:solidFill>
                  <a:schemeClr val="tx1"/>
                </a:solidFill>
              </a:rPr>
              <a:t>業務分野</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法定点検</a:t>
            </a:r>
            <a:endParaRPr kumimoji="1" lang="en-US" altLang="ja-JP" sz="1400" dirty="0">
              <a:solidFill>
                <a:schemeClr val="tx1"/>
              </a:solidFill>
            </a:endParaRPr>
          </a:p>
          <a:p>
            <a:pPr algn="ctr"/>
            <a:r>
              <a:rPr kumimoji="1" lang="ja-JP" altLang="en-US" sz="1400" dirty="0">
                <a:solidFill>
                  <a:schemeClr val="tx1"/>
                </a:solidFill>
              </a:rPr>
              <a:t>定期点検</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維持管理</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8177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小修繕</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長期の事業：どう維持：先の読めない長期：リスク分析</a:t>
            </a:r>
            <a:endParaRPr kumimoji="1" lang="en-US" altLang="ja-JP" sz="1600" dirty="0">
              <a:solidFill>
                <a:schemeClr val="tx1"/>
              </a:solidFill>
            </a:endParaRPr>
          </a:p>
          <a:p>
            <a:pPr algn="ctr"/>
            <a:r>
              <a:rPr kumimoji="1" lang="ja-JP" altLang="en-US" sz="1600" dirty="0">
                <a:solidFill>
                  <a:schemeClr val="tx1"/>
                </a:solidFill>
              </a:rPr>
              <a:t>リスクを考慮した維持管理計画コンセプト</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点検計画・維持修繕業務計画</a:t>
            </a:r>
            <a:endParaRPr kumimoji="1" lang="en-US" altLang="ja-JP" sz="1400" dirty="0">
              <a:solidFill>
                <a:schemeClr val="tx1"/>
              </a:solidFill>
            </a:endParaRPr>
          </a:p>
          <a:p>
            <a:pPr algn="ctr"/>
            <a:r>
              <a:rPr kumimoji="1" lang="ja-JP" altLang="en-US" sz="1400" dirty="0">
                <a:solidFill>
                  <a:schemeClr val="tx1"/>
                </a:solidFill>
              </a:rPr>
              <a:t>実施部隊・企業との関係：緊急時対応：改善体制・</a:t>
            </a:r>
            <a:r>
              <a:rPr kumimoji="1" lang="en-US" altLang="ja-JP" sz="1400" dirty="0">
                <a:solidFill>
                  <a:schemeClr val="tx1"/>
                </a:solidFill>
              </a:rPr>
              <a:t>PSA</a:t>
            </a:r>
            <a:r>
              <a:rPr kumimoji="1" lang="ja-JP" altLang="en-US" sz="1400" dirty="0">
                <a:solidFill>
                  <a:schemeClr val="tx1"/>
                </a:solidFill>
              </a:rPr>
              <a:t>サイクルとか</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589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建築・外構・設備・電気・警備</a:t>
            </a:r>
            <a:endParaRPr kumimoji="1" lang="en-US" altLang="ja-JP" dirty="0">
              <a:solidFill>
                <a:schemeClr val="tx1"/>
              </a:solidFill>
            </a:endParaRPr>
          </a:p>
          <a:p>
            <a:pPr algn="ctr"/>
            <a:r>
              <a:rPr kumimoji="1" lang="ja-JP" altLang="en-US" dirty="0">
                <a:solidFill>
                  <a:schemeClr val="tx1"/>
                </a:solidFill>
              </a:rPr>
              <a:t>植栽・舗装修繕・警備（安全・安心）</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法定は普通にやる</a:t>
            </a:r>
            <a:endParaRPr kumimoji="1" lang="en-US" altLang="ja-JP" dirty="0">
              <a:solidFill>
                <a:schemeClr val="tx1"/>
              </a:solidFill>
            </a:endParaRPr>
          </a:p>
          <a:p>
            <a:pPr algn="ctr"/>
            <a:r>
              <a:rPr kumimoji="1" lang="ja-JP" altLang="en-US" dirty="0">
                <a:solidFill>
                  <a:schemeClr val="tx1"/>
                </a:solidFill>
              </a:rPr>
              <a:t>定期点検は独自にやる　ので　　差別化ポイント</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8177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小修繕は事業範囲・事業費範囲</a:t>
            </a:r>
            <a:endParaRPr kumimoji="1" lang="en-US" altLang="ja-JP" sz="1400" dirty="0">
              <a:solidFill>
                <a:schemeClr val="tx1"/>
              </a:solidFill>
            </a:endParaRPr>
          </a:p>
          <a:p>
            <a:pPr algn="ctr"/>
            <a:r>
              <a:rPr kumimoji="1" lang="ja-JP" altLang="en-US" sz="1400" dirty="0">
                <a:solidFill>
                  <a:schemeClr val="tx1"/>
                </a:solidFill>
              </a:rPr>
              <a:t>これまでの経験ノウハウ：</a:t>
            </a:r>
            <a:endParaRPr kumimoji="1" lang="en-US" altLang="ja-JP" sz="1400" dirty="0">
              <a:solidFill>
                <a:schemeClr val="tx1"/>
              </a:solidFill>
            </a:endParaRPr>
          </a:p>
          <a:p>
            <a:pPr algn="ctr"/>
            <a:r>
              <a:rPr kumimoji="1" lang="ja-JP" altLang="en-US" sz="1400" dirty="0">
                <a:solidFill>
                  <a:schemeClr val="tx1"/>
                </a:solidFill>
              </a:rPr>
              <a:t>なくてもあるように：ある企業を、なければ情報収集してあるように書く</a:t>
            </a:r>
          </a:p>
        </p:txBody>
      </p:sp>
    </p:spTree>
    <p:extLst>
      <p:ext uri="{BB962C8B-B14F-4D97-AF65-F5344CB8AC3E}">
        <p14:creationId xmlns:p14="http://schemas.microsoft.com/office/powerpoint/2010/main" val="523898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その４　運営分野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23</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運営</a:t>
            </a:r>
            <a:endParaRPr kumimoji="1" lang="en-US" altLang="ja-JP" sz="1400" dirty="0">
              <a:solidFill>
                <a:schemeClr val="tx1"/>
              </a:solidFill>
            </a:endParaRPr>
          </a:p>
          <a:p>
            <a:pPr algn="ctr"/>
            <a:r>
              <a:rPr kumimoji="1" lang="ja-JP" altLang="en-US" sz="1400" dirty="0">
                <a:solidFill>
                  <a:schemeClr val="tx1"/>
                </a:solidFill>
              </a:rPr>
              <a:t>コンセプト</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SPC</a:t>
            </a:r>
            <a:r>
              <a:rPr kumimoji="1" lang="ja-JP" altLang="en-US" sz="1400" dirty="0">
                <a:solidFill>
                  <a:schemeClr val="tx1"/>
                </a:solidFill>
              </a:rPr>
              <a:t>運営</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業務の</a:t>
            </a:r>
            <a:endParaRPr kumimoji="1" lang="en-US" altLang="ja-JP" sz="1400" dirty="0">
              <a:solidFill>
                <a:schemeClr val="tx1"/>
              </a:solidFill>
            </a:endParaRPr>
          </a:p>
          <a:p>
            <a:pPr algn="ctr"/>
            <a:r>
              <a:rPr kumimoji="1" lang="ja-JP" altLang="en-US" sz="1400" dirty="0">
                <a:solidFill>
                  <a:schemeClr val="tx1"/>
                </a:solidFill>
              </a:rPr>
              <a:t>運営</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運営業務</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運営</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運営てなに</a:t>
            </a:r>
            <a:endParaRPr kumimoji="1" lang="en-US" altLang="ja-JP" dirty="0">
              <a:solidFill>
                <a:schemeClr val="tx1"/>
              </a:solidFill>
            </a:endParaRPr>
          </a:p>
          <a:p>
            <a:pPr algn="ctr"/>
            <a:r>
              <a:rPr kumimoji="1" lang="ja-JP" altLang="en-US" dirty="0">
                <a:solidFill>
                  <a:schemeClr val="tx1"/>
                </a:solidFill>
              </a:rPr>
              <a:t>ない事業</a:t>
            </a:r>
            <a:endParaRPr kumimoji="1" lang="en-US" altLang="ja-JP" dirty="0">
              <a:solidFill>
                <a:schemeClr val="tx1"/>
              </a:solidFill>
            </a:endParaRPr>
          </a:p>
          <a:p>
            <a:pPr algn="ctr"/>
            <a:r>
              <a:rPr kumimoji="1" lang="en-US" altLang="ja-JP" dirty="0">
                <a:solidFill>
                  <a:schemeClr val="tx1"/>
                </a:solidFill>
              </a:rPr>
              <a:t>SPC</a:t>
            </a:r>
            <a:r>
              <a:rPr kumimoji="1" lang="ja-JP" altLang="en-US" dirty="0">
                <a:solidFill>
                  <a:schemeClr val="tx1"/>
                </a:solidFill>
              </a:rPr>
              <a:t>運営</a:t>
            </a:r>
            <a:endParaRPr kumimoji="1" lang="en-US" altLang="ja-JP" dirty="0">
              <a:solidFill>
                <a:schemeClr val="tx1"/>
              </a:solidFill>
            </a:endParaRPr>
          </a:p>
          <a:p>
            <a:pPr algn="ctr"/>
            <a:r>
              <a:rPr kumimoji="1" lang="ja-JP" altLang="en-US" dirty="0">
                <a:solidFill>
                  <a:schemeClr val="tx1"/>
                </a:solidFill>
              </a:rPr>
              <a:t>業務運営</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運営</a:t>
            </a:r>
            <a:endParaRPr kumimoji="1" lang="en-US" altLang="ja-JP" dirty="0">
              <a:solidFill>
                <a:schemeClr val="tx1"/>
              </a:solidFill>
            </a:endParaRPr>
          </a:p>
          <a:p>
            <a:pPr algn="ctr"/>
            <a:r>
              <a:rPr kumimoji="1" lang="ja-JP" altLang="en-US" dirty="0">
                <a:solidFill>
                  <a:schemeClr val="tx1"/>
                </a:solidFill>
              </a:rPr>
              <a:t>計画表</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長期の事業：どう運営：先の読めない長期：リスク分析</a:t>
            </a:r>
            <a:endParaRPr kumimoji="1" lang="en-US" altLang="ja-JP" sz="1600" dirty="0">
              <a:solidFill>
                <a:schemeClr val="tx1"/>
              </a:solidFill>
            </a:endParaRPr>
          </a:p>
          <a:p>
            <a:pPr algn="ctr"/>
            <a:r>
              <a:rPr kumimoji="1" lang="ja-JP" altLang="en-US" sz="1600" dirty="0">
                <a:solidFill>
                  <a:schemeClr val="tx1"/>
                </a:solidFill>
              </a:rPr>
              <a:t>リスクを考慮した運営計画コンセプト</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SPC</a:t>
            </a:r>
            <a:r>
              <a:rPr kumimoji="1" lang="ja-JP" altLang="en-US" dirty="0">
                <a:solidFill>
                  <a:schemeClr val="tx1"/>
                </a:solidFill>
              </a:rPr>
              <a:t>はいったい誰がどう運営するかのコンセプト</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589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業務の運営とはなにか明確でない案件が多い</a:t>
            </a:r>
            <a:endParaRPr kumimoji="1" lang="en-US" altLang="ja-JP" dirty="0">
              <a:solidFill>
                <a:schemeClr val="tx1"/>
              </a:solidFill>
            </a:endParaRPr>
          </a:p>
          <a:p>
            <a:pPr algn="ctr"/>
            <a:r>
              <a:rPr kumimoji="1" lang="ja-JP" altLang="en-US" dirty="0">
                <a:solidFill>
                  <a:schemeClr val="tx1"/>
                </a:solidFill>
              </a:rPr>
              <a:t>業務の運営：きちんと明文化しておくと　でコンセプト</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運営の明文化・運営の組織体制・自治体との協力体制</a:t>
            </a:r>
            <a:endParaRPr kumimoji="1" lang="en-US" altLang="ja-JP" dirty="0">
              <a:solidFill>
                <a:schemeClr val="tx1"/>
              </a:solidFill>
            </a:endParaRPr>
          </a:p>
          <a:p>
            <a:pPr algn="ctr"/>
            <a:r>
              <a:rPr kumimoji="1" lang="ja-JP" altLang="en-US" dirty="0">
                <a:solidFill>
                  <a:schemeClr val="tx1"/>
                </a:solidFill>
              </a:rPr>
              <a:t>だれがやるのか：委託契約の意識：見積が必要</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担当する企業が作成：コンセプトや金額を意識してもらう</a:t>
            </a:r>
            <a:endParaRPr kumimoji="1" lang="en-US" altLang="ja-JP" sz="1400" dirty="0">
              <a:solidFill>
                <a:schemeClr val="tx1"/>
              </a:solidFill>
            </a:endParaRPr>
          </a:p>
          <a:p>
            <a:pPr algn="ctr"/>
            <a:r>
              <a:rPr kumimoji="1" lang="ja-JP" altLang="en-US" sz="1400" dirty="0">
                <a:solidFill>
                  <a:schemeClr val="tx1"/>
                </a:solidFill>
              </a:rPr>
              <a:t>プロジェクトマネージャーが気を配って：運営担当企業が</a:t>
            </a:r>
            <a:r>
              <a:rPr kumimoji="1" lang="en-US" altLang="ja-JP" sz="1400" dirty="0">
                <a:solidFill>
                  <a:schemeClr val="tx1"/>
                </a:solidFill>
              </a:rPr>
              <a:t>PFI</a:t>
            </a:r>
            <a:r>
              <a:rPr kumimoji="1" lang="ja-JP" altLang="en-US" sz="1400" dirty="0">
                <a:solidFill>
                  <a:schemeClr val="tx1"/>
                </a:solidFill>
              </a:rPr>
              <a:t>の認識が弱い</a:t>
            </a:r>
            <a:endParaRPr kumimoji="1" lang="en-US" altLang="ja-JP" sz="1400" dirty="0">
              <a:solidFill>
                <a:schemeClr val="tx1"/>
              </a:solidFill>
            </a:endParaRPr>
          </a:p>
        </p:txBody>
      </p:sp>
    </p:spTree>
    <p:extLst>
      <p:ext uri="{BB962C8B-B14F-4D97-AF65-F5344CB8AC3E}">
        <p14:creationId xmlns:p14="http://schemas.microsoft.com/office/powerpoint/2010/main" val="3705398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その５　自主事業分野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24</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自主事業</a:t>
            </a:r>
            <a:endParaRPr kumimoji="1" lang="en-US" altLang="ja-JP" sz="1400" dirty="0">
              <a:solidFill>
                <a:schemeClr val="tx1"/>
              </a:solidFill>
            </a:endParaRPr>
          </a:p>
          <a:p>
            <a:pPr algn="ctr"/>
            <a:r>
              <a:rPr kumimoji="1" lang="ja-JP" altLang="en-US" sz="1400" dirty="0">
                <a:solidFill>
                  <a:schemeClr val="tx1"/>
                </a:solidFill>
              </a:rPr>
              <a:t>コンセプト</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おまかせ</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提案</a:t>
            </a:r>
            <a:endParaRPr kumimoji="1" lang="en-US" altLang="ja-JP" sz="1400" dirty="0">
              <a:solidFill>
                <a:schemeClr val="tx1"/>
              </a:solidFill>
            </a:endParaRPr>
          </a:p>
          <a:p>
            <a:pPr algn="ctr"/>
            <a:r>
              <a:rPr kumimoji="1" lang="ja-JP" altLang="en-US" sz="1400" dirty="0">
                <a:solidFill>
                  <a:schemeClr val="tx1"/>
                </a:solidFill>
              </a:rPr>
              <a:t>できれば</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コンセプト</a:t>
            </a:r>
            <a:endParaRPr kumimoji="1" lang="en-US" altLang="ja-JP" sz="1400" dirty="0">
              <a:solidFill>
                <a:schemeClr val="tx1"/>
              </a:solidFill>
            </a:endParaRPr>
          </a:p>
          <a:p>
            <a:pPr algn="ctr"/>
            <a:r>
              <a:rPr kumimoji="1" lang="ja-JP" altLang="en-US" sz="1400" dirty="0">
                <a:solidFill>
                  <a:schemeClr val="tx1"/>
                </a:solidFill>
              </a:rPr>
              <a:t>は</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自主事業</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r>
              <a:rPr kumimoji="1" lang="ja-JP" altLang="en-US" dirty="0">
                <a:solidFill>
                  <a:schemeClr val="tx1"/>
                </a:solidFill>
              </a:rPr>
              <a:t>個別項目</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自主事業</a:t>
            </a:r>
            <a:endParaRPr kumimoji="1" lang="en-US" altLang="ja-JP" dirty="0">
              <a:solidFill>
                <a:schemeClr val="tx1"/>
              </a:solidFill>
            </a:endParaRPr>
          </a:p>
          <a:p>
            <a:pPr algn="ctr"/>
            <a:r>
              <a:rPr kumimoji="1" lang="ja-JP" altLang="en-US" dirty="0">
                <a:solidFill>
                  <a:schemeClr val="tx1"/>
                </a:solidFill>
              </a:rPr>
              <a:t>必要</a:t>
            </a:r>
            <a:endParaRPr kumimoji="1" lang="en-US" altLang="ja-JP" dirty="0">
              <a:solidFill>
                <a:schemeClr val="tx1"/>
              </a:solidFill>
            </a:endParaRPr>
          </a:p>
          <a:p>
            <a:pPr algn="ctr"/>
            <a:r>
              <a:rPr kumimoji="1" lang="ja-JP" altLang="en-US" dirty="0">
                <a:solidFill>
                  <a:schemeClr val="tx1"/>
                </a:solidFill>
              </a:rPr>
              <a:t>ない事案が</a:t>
            </a:r>
            <a:endParaRPr kumimoji="1" lang="en-US" altLang="ja-JP" dirty="0">
              <a:solidFill>
                <a:schemeClr val="tx1"/>
              </a:solidFill>
            </a:endParaRPr>
          </a:p>
          <a:p>
            <a:pPr algn="ctr"/>
            <a:r>
              <a:rPr kumimoji="1" lang="ja-JP" altLang="en-US" dirty="0">
                <a:solidFill>
                  <a:schemeClr val="tx1"/>
                </a:solidFill>
              </a:rPr>
              <a:t>多い</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担う企業</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設定できないとき</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自主事業は担う企業の確保がすべて</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自主事業を担う企業におまかせ　なので</a:t>
            </a:r>
            <a:endParaRPr kumimoji="1" lang="en-US" altLang="ja-JP" sz="1400" dirty="0">
              <a:solidFill>
                <a:schemeClr val="tx1"/>
              </a:solidFill>
            </a:endParaRPr>
          </a:p>
          <a:p>
            <a:pPr algn="ctr"/>
            <a:r>
              <a:rPr kumimoji="1" lang="ja-JP" altLang="en-US" sz="1400" dirty="0">
                <a:solidFill>
                  <a:schemeClr val="tx1"/>
                </a:solidFill>
              </a:rPr>
              <a:t>この企業とプロジェクトリーダーの話し合いが大切</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589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ほぼ何とかなることは多いが事業コンセプトにより近く</a:t>
            </a:r>
            <a:endParaRPr kumimoji="1" lang="en-US" altLang="ja-JP" dirty="0">
              <a:solidFill>
                <a:schemeClr val="tx1"/>
              </a:solidFill>
            </a:endParaRPr>
          </a:p>
          <a:p>
            <a:pPr algn="ctr"/>
            <a:r>
              <a:rPr kumimoji="1" lang="ja-JP" altLang="en-US" dirty="0">
                <a:solidFill>
                  <a:schemeClr val="tx1"/>
                </a:solidFill>
              </a:rPr>
              <a:t>より自治体に有利な自主事業か、のコンセプト</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より自治体の要求に近い分野：福祉・利便性とか</a:t>
            </a:r>
            <a:endParaRPr kumimoji="1" lang="en-US" altLang="ja-JP" dirty="0">
              <a:solidFill>
                <a:schemeClr val="tx1"/>
              </a:solidFill>
            </a:endParaRPr>
          </a:p>
          <a:p>
            <a:pPr algn="ctr"/>
            <a:r>
              <a:rPr kumimoji="1" lang="ja-JP" altLang="en-US" dirty="0">
                <a:solidFill>
                  <a:schemeClr val="tx1"/>
                </a:solidFill>
              </a:rPr>
              <a:t>自主事業からの自治体の収入はより多く</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できない理由：努力しなかった感がでないように・努力したエビデンス</a:t>
            </a:r>
            <a:endParaRPr kumimoji="1" lang="en-US" altLang="ja-JP" sz="1400" dirty="0">
              <a:solidFill>
                <a:schemeClr val="tx1"/>
              </a:solidFill>
            </a:endParaRPr>
          </a:p>
          <a:p>
            <a:pPr algn="ctr"/>
            <a:r>
              <a:rPr kumimoji="1" lang="ja-JP" altLang="en-US" sz="1400" dirty="0">
                <a:solidFill>
                  <a:schemeClr val="tx1"/>
                </a:solidFill>
              </a:rPr>
              <a:t>どのチームも設定できないような困難な条件だったのか</a:t>
            </a:r>
          </a:p>
        </p:txBody>
      </p:sp>
    </p:spTree>
    <p:extLst>
      <p:ext uri="{BB962C8B-B14F-4D97-AF65-F5344CB8AC3E}">
        <p14:creationId xmlns:p14="http://schemas.microsoft.com/office/powerpoint/2010/main" val="2778078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7F0171-8B61-4832-B91A-F37E054CBA56}"/>
              </a:ext>
            </a:extLst>
          </p:cNvPr>
          <p:cNvSpPr>
            <a:spLocks noGrp="1"/>
          </p:cNvSpPr>
          <p:nvPr>
            <p:ph type="title"/>
          </p:nvPr>
        </p:nvSpPr>
        <p:spPr>
          <a:xfrm>
            <a:off x="915125" y="494995"/>
            <a:ext cx="10361752" cy="526564"/>
          </a:xfrm>
        </p:spPr>
        <p:style>
          <a:lnRef idx="2">
            <a:schemeClr val="accent6"/>
          </a:lnRef>
          <a:fillRef idx="1">
            <a:schemeClr val="lt1"/>
          </a:fillRef>
          <a:effectRef idx="0">
            <a:schemeClr val="accent6"/>
          </a:effectRef>
          <a:fontRef idx="minor">
            <a:schemeClr val="dk1"/>
          </a:fontRef>
        </p:style>
        <p:txBody>
          <a:bodyPr>
            <a:noAutofit/>
          </a:bodyPr>
          <a:lstStyle/>
          <a:p>
            <a:r>
              <a:rPr lang="ja-JP" altLang="en-US" sz="2799" dirty="0"/>
              <a:t>事業のお金の流れと契約の種類：エンド企業受取額１００想定</a:t>
            </a:r>
          </a:p>
        </p:txBody>
      </p:sp>
      <p:sp>
        <p:nvSpPr>
          <p:cNvPr id="3" name="正方形/長方形 2">
            <a:extLst>
              <a:ext uri="{FF2B5EF4-FFF2-40B4-BE49-F238E27FC236}">
                <a16:creationId xmlns:a16="http://schemas.microsoft.com/office/drawing/2014/main" id="{8F6CAF93-3016-463E-93EE-03532D97B6BE}"/>
              </a:ext>
            </a:extLst>
          </p:cNvPr>
          <p:cNvSpPr/>
          <p:nvPr/>
        </p:nvSpPr>
        <p:spPr>
          <a:xfrm>
            <a:off x="7385885" y="1265632"/>
            <a:ext cx="4467264" cy="516989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実際業務遂行（１００）</a:t>
            </a: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ja-JP" altLang="en-US" sz="1799" dirty="0"/>
          </a:p>
        </p:txBody>
      </p:sp>
      <p:sp>
        <p:nvSpPr>
          <p:cNvPr id="4" name="四角形: 角を丸くする 3">
            <a:extLst>
              <a:ext uri="{FF2B5EF4-FFF2-40B4-BE49-F238E27FC236}">
                <a16:creationId xmlns:a16="http://schemas.microsoft.com/office/drawing/2014/main" id="{17120D5A-E567-4CED-9DB0-D21C24BE5D04}"/>
              </a:ext>
            </a:extLst>
          </p:cNvPr>
          <p:cNvSpPr/>
          <p:nvPr/>
        </p:nvSpPr>
        <p:spPr>
          <a:xfrm>
            <a:off x="7576704" y="1567395"/>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設計企業</a:t>
            </a:r>
          </a:p>
        </p:txBody>
      </p:sp>
      <p:sp>
        <p:nvSpPr>
          <p:cNvPr id="5" name="四角形: 角を丸くする 4">
            <a:extLst>
              <a:ext uri="{FF2B5EF4-FFF2-40B4-BE49-F238E27FC236}">
                <a16:creationId xmlns:a16="http://schemas.microsoft.com/office/drawing/2014/main" id="{FFF7894C-616A-41E9-A0DA-92E56C229AD6}"/>
              </a:ext>
            </a:extLst>
          </p:cNvPr>
          <p:cNvSpPr/>
          <p:nvPr/>
        </p:nvSpPr>
        <p:spPr>
          <a:xfrm>
            <a:off x="7576704" y="2023497"/>
            <a:ext cx="1264739" cy="53030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建設企業</a:t>
            </a:r>
            <a:r>
              <a:rPr kumimoji="1" lang="en-US" altLang="ja-JP" sz="1799" dirty="0"/>
              <a:t>JV</a:t>
            </a:r>
            <a:endParaRPr kumimoji="1" lang="ja-JP" altLang="en-US" sz="1799" dirty="0"/>
          </a:p>
        </p:txBody>
      </p:sp>
      <p:sp>
        <p:nvSpPr>
          <p:cNvPr id="6" name="四角形: 角を丸くする 5">
            <a:extLst>
              <a:ext uri="{FF2B5EF4-FFF2-40B4-BE49-F238E27FC236}">
                <a16:creationId xmlns:a16="http://schemas.microsoft.com/office/drawing/2014/main" id="{87228FF7-328F-4BA4-903F-F59D12BC121C}"/>
              </a:ext>
            </a:extLst>
          </p:cNvPr>
          <p:cNvSpPr/>
          <p:nvPr/>
        </p:nvSpPr>
        <p:spPr>
          <a:xfrm>
            <a:off x="9849939" y="1568873"/>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工事監理</a:t>
            </a:r>
          </a:p>
        </p:txBody>
      </p:sp>
      <p:sp>
        <p:nvSpPr>
          <p:cNvPr id="7" name="四角形: 角を丸くする 6">
            <a:extLst>
              <a:ext uri="{FF2B5EF4-FFF2-40B4-BE49-F238E27FC236}">
                <a16:creationId xmlns:a16="http://schemas.microsoft.com/office/drawing/2014/main" id="{667C0574-F453-4F8B-B8A0-B5BBCEF1F81F}"/>
              </a:ext>
            </a:extLst>
          </p:cNvPr>
          <p:cNvSpPr/>
          <p:nvPr/>
        </p:nvSpPr>
        <p:spPr>
          <a:xfrm>
            <a:off x="9840417" y="2056426"/>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内装工事</a:t>
            </a:r>
          </a:p>
        </p:txBody>
      </p:sp>
      <p:sp>
        <p:nvSpPr>
          <p:cNvPr id="8" name="四角形: 角を丸くする 7">
            <a:extLst>
              <a:ext uri="{FF2B5EF4-FFF2-40B4-BE49-F238E27FC236}">
                <a16:creationId xmlns:a16="http://schemas.microsoft.com/office/drawing/2014/main" id="{EC64D0BF-F32E-401B-AAF6-A96CE17192B0}"/>
              </a:ext>
            </a:extLst>
          </p:cNvPr>
          <p:cNvSpPr/>
          <p:nvPr/>
        </p:nvSpPr>
        <p:spPr>
          <a:xfrm>
            <a:off x="9848035" y="2483035"/>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a:t>管工事</a:t>
            </a:r>
            <a:endParaRPr kumimoji="1" lang="ja-JP" altLang="en-US" sz="1799" dirty="0"/>
          </a:p>
        </p:txBody>
      </p:sp>
      <p:sp>
        <p:nvSpPr>
          <p:cNvPr id="9" name="四角形: 角を丸くする 8">
            <a:extLst>
              <a:ext uri="{FF2B5EF4-FFF2-40B4-BE49-F238E27FC236}">
                <a16:creationId xmlns:a16="http://schemas.microsoft.com/office/drawing/2014/main" id="{FC32BD4C-8FC7-4F68-B6A2-516C6E4E9665}"/>
              </a:ext>
            </a:extLst>
          </p:cNvPr>
          <p:cNvSpPr/>
          <p:nvPr/>
        </p:nvSpPr>
        <p:spPr>
          <a:xfrm>
            <a:off x="7585511" y="2635396"/>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電気工事</a:t>
            </a:r>
          </a:p>
        </p:txBody>
      </p:sp>
      <p:sp>
        <p:nvSpPr>
          <p:cNvPr id="10" name="四角形: 角を丸くする 9">
            <a:extLst>
              <a:ext uri="{FF2B5EF4-FFF2-40B4-BE49-F238E27FC236}">
                <a16:creationId xmlns:a16="http://schemas.microsoft.com/office/drawing/2014/main" id="{62B1B866-D367-45CE-9CB3-7E1B47F96D09}"/>
              </a:ext>
            </a:extLst>
          </p:cNvPr>
          <p:cNvSpPr/>
          <p:nvPr/>
        </p:nvSpPr>
        <p:spPr>
          <a:xfrm>
            <a:off x="4572397" y="1257866"/>
            <a:ext cx="733234" cy="242824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3199" dirty="0"/>
              <a:t>S</a:t>
            </a:r>
          </a:p>
          <a:p>
            <a:pPr algn="ctr"/>
            <a:r>
              <a:rPr kumimoji="1" lang="en-US" altLang="ja-JP" sz="3199" dirty="0"/>
              <a:t>P</a:t>
            </a:r>
          </a:p>
          <a:p>
            <a:pPr algn="ctr"/>
            <a:r>
              <a:rPr kumimoji="1" lang="en-US" altLang="ja-JP" sz="3199" dirty="0"/>
              <a:t>C</a:t>
            </a:r>
            <a:endParaRPr kumimoji="1" lang="ja-JP" altLang="en-US" sz="3199" dirty="0"/>
          </a:p>
        </p:txBody>
      </p:sp>
      <p:sp>
        <p:nvSpPr>
          <p:cNvPr id="11" name="四角形: 角を丸くする 10">
            <a:extLst>
              <a:ext uri="{FF2B5EF4-FFF2-40B4-BE49-F238E27FC236}">
                <a16:creationId xmlns:a16="http://schemas.microsoft.com/office/drawing/2014/main" id="{446FAE10-2E61-4E30-894D-D1F6E66286AC}"/>
              </a:ext>
            </a:extLst>
          </p:cNvPr>
          <p:cNvSpPr/>
          <p:nvPr/>
        </p:nvSpPr>
        <p:spPr>
          <a:xfrm>
            <a:off x="1525191" y="1248344"/>
            <a:ext cx="733234" cy="242824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799" dirty="0"/>
              <a:t>自</a:t>
            </a:r>
            <a:endParaRPr kumimoji="1" lang="en-US" altLang="ja-JP" sz="2799" dirty="0"/>
          </a:p>
          <a:p>
            <a:pPr algn="ctr"/>
            <a:r>
              <a:rPr kumimoji="1" lang="ja-JP" altLang="en-US" sz="2799" dirty="0"/>
              <a:t>治</a:t>
            </a:r>
            <a:endParaRPr kumimoji="1" lang="en-US" altLang="ja-JP" sz="2799" dirty="0"/>
          </a:p>
          <a:p>
            <a:pPr algn="ctr"/>
            <a:r>
              <a:rPr kumimoji="1" lang="ja-JP" altLang="en-US" sz="2799" dirty="0"/>
              <a:t>体</a:t>
            </a:r>
          </a:p>
        </p:txBody>
      </p:sp>
      <p:sp>
        <p:nvSpPr>
          <p:cNvPr id="12" name="楕円 11">
            <a:extLst>
              <a:ext uri="{FF2B5EF4-FFF2-40B4-BE49-F238E27FC236}">
                <a16:creationId xmlns:a16="http://schemas.microsoft.com/office/drawing/2014/main" id="{9CE827AB-5E94-4BF3-8A45-BB2C00B8A3D0}"/>
              </a:ext>
            </a:extLst>
          </p:cNvPr>
          <p:cNvSpPr/>
          <p:nvPr/>
        </p:nvSpPr>
        <p:spPr>
          <a:xfrm>
            <a:off x="8850250" y="1505453"/>
            <a:ext cx="597678" cy="47113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５</a:t>
            </a:r>
          </a:p>
        </p:txBody>
      </p:sp>
      <p:sp>
        <p:nvSpPr>
          <p:cNvPr id="13" name="楕円 12">
            <a:extLst>
              <a:ext uri="{FF2B5EF4-FFF2-40B4-BE49-F238E27FC236}">
                <a16:creationId xmlns:a16="http://schemas.microsoft.com/office/drawing/2014/main" id="{33C09EE1-2382-4A83-A26C-824A30FC81D6}"/>
              </a:ext>
            </a:extLst>
          </p:cNvPr>
          <p:cNvSpPr/>
          <p:nvPr/>
        </p:nvSpPr>
        <p:spPr>
          <a:xfrm>
            <a:off x="8850249" y="2048237"/>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53</a:t>
            </a:r>
            <a:endParaRPr kumimoji="1" lang="ja-JP" altLang="en-US" sz="1600" dirty="0"/>
          </a:p>
        </p:txBody>
      </p:sp>
      <p:sp>
        <p:nvSpPr>
          <p:cNvPr id="14" name="楕円 13">
            <a:extLst>
              <a:ext uri="{FF2B5EF4-FFF2-40B4-BE49-F238E27FC236}">
                <a16:creationId xmlns:a16="http://schemas.microsoft.com/office/drawing/2014/main" id="{BC7306EC-33CC-47A2-B5E6-CEBBEEC4C9FC}"/>
              </a:ext>
            </a:extLst>
          </p:cNvPr>
          <p:cNvSpPr/>
          <p:nvPr/>
        </p:nvSpPr>
        <p:spPr>
          <a:xfrm>
            <a:off x="8850249" y="2571975"/>
            <a:ext cx="651529" cy="39819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12</a:t>
            </a:r>
            <a:endParaRPr kumimoji="1" lang="ja-JP" altLang="en-US" sz="1600" dirty="0"/>
          </a:p>
        </p:txBody>
      </p:sp>
      <p:sp>
        <p:nvSpPr>
          <p:cNvPr id="15" name="楕円 14">
            <a:extLst>
              <a:ext uri="{FF2B5EF4-FFF2-40B4-BE49-F238E27FC236}">
                <a16:creationId xmlns:a16="http://schemas.microsoft.com/office/drawing/2014/main" id="{CB04A935-33A4-4A94-98B2-F41E6A4B6E78}"/>
              </a:ext>
            </a:extLst>
          </p:cNvPr>
          <p:cNvSpPr/>
          <p:nvPr/>
        </p:nvSpPr>
        <p:spPr>
          <a:xfrm>
            <a:off x="11131819" y="1514976"/>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２</a:t>
            </a:r>
          </a:p>
        </p:txBody>
      </p:sp>
      <p:sp>
        <p:nvSpPr>
          <p:cNvPr id="16" name="楕円 15">
            <a:extLst>
              <a:ext uri="{FF2B5EF4-FFF2-40B4-BE49-F238E27FC236}">
                <a16:creationId xmlns:a16="http://schemas.microsoft.com/office/drawing/2014/main" id="{15F1EDDB-56AE-4FCE-A62B-E1B517EE9E63}"/>
              </a:ext>
            </a:extLst>
          </p:cNvPr>
          <p:cNvSpPr/>
          <p:nvPr/>
        </p:nvSpPr>
        <p:spPr>
          <a:xfrm>
            <a:off x="11141341" y="1991102"/>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２</a:t>
            </a:r>
          </a:p>
        </p:txBody>
      </p:sp>
      <p:sp>
        <p:nvSpPr>
          <p:cNvPr id="17" name="楕円 16">
            <a:extLst>
              <a:ext uri="{FF2B5EF4-FFF2-40B4-BE49-F238E27FC236}">
                <a16:creationId xmlns:a16="http://schemas.microsoft.com/office/drawing/2014/main" id="{B11BF30C-C1EE-4AD9-B0A5-D23B074E3695}"/>
              </a:ext>
            </a:extLst>
          </p:cNvPr>
          <p:cNvSpPr/>
          <p:nvPr/>
        </p:nvSpPr>
        <p:spPr>
          <a:xfrm>
            <a:off x="11131819" y="2419615"/>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５</a:t>
            </a:r>
          </a:p>
        </p:txBody>
      </p:sp>
      <p:sp>
        <p:nvSpPr>
          <p:cNvPr id="18" name="四角形: 角を丸くする 17">
            <a:extLst>
              <a:ext uri="{FF2B5EF4-FFF2-40B4-BE49-F238E27FC236}">
                <a16:creationId xmlns:a16="http://schemas.microsoft.com/office/drawing/2014/main" id="{AFE74B54-92EB-497F-BC0E-C5F8EE6CA9EA}"/>
              </a:ext>
            </a:extLst>
          </p:cNvPr>
          <p:cNvSpPr/>
          <p:nvPr/>
        </p:nvSpPr>
        <p:spPr>
          <a:xfrm>
            <a:off x="9857557" y="2978206"/>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造園工事</a:t>
            </a:r>
          </a:p>
        </p:txBody>
      </p:sp>
      <p:sp>
        <p:nvSpPr>
          <p:cNvPr id="19" name="楕円 18">
            <a:extLst>
              <a:ext uri="{FF2B5EF4-FFF2-40B4-BE49-F238E27FC236}">
                <a16:creationId xmlns:a16="http://schemas.microsoft.com/office/drawing/2014/main" id="{D9728634-5953-41AF-BC95-45D4234006C5}"/>
              </a:ext>
            </a:extLst>
          </p:cNvPr>
          <p:cNvSpPr/>
          <p:nvPr/>
        </p:nvSpPr>
        <p:spPr>
          <a:xfrm>
            <a:off x="11141341" y="2914786"/>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１</a:t>
            </a:r>
          </a:p>
        </p:txBody>
      </p:sp>
      <p:sp>
        <p:nvSpPr>
          <p:cNvPr id="20" name="四角形: 角を丸くする 19">
            <a:extLst>
              <a:ext uri="{FF2B5EF4-FFF2-40B4-BE49-F238E27FC236}">
                <a16:creationId xmlns:a16="http://schemas.microsoft.com/office/drawing/2014/main" id="{E9DB0EB0-FA1B-41F5-93B5-DD78B5B0591B}"/>
              </a:ext>
            </a:extLst>
          </p:cNvPr>
          <p:cNvSpPr/>
          <p:nvPr/>
        </p:nvSpPr>
        <p:spPr>
          <a:xfrm>
            <a:off x="9876602" y="3416242"/>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土工工事</a:t>
            </a:r>
          </a:p>
        </p:txBody>
      </p:sp>
      <p:sp>
        <p:nvSpPr>
          <p:cNvPr id="21" name="楕円 20">
            <a:extLst>
              <a:ext uri="{FF2B5EF4-FFF2-40B4-BE49-F238E27FC236}">
                <a16:creationId xmlns:a16="http://schemas.microsoft.com/office/drawing/2014/main" id="{726DA6CB-1A98-4EC7-8CD7-FC550810EB94}"/>
              </a:ext>
            </a:extLst>
          </p:cNvPr>
          <p:cNvSpPr/>
          <p:nvPr/>
        </p:nvSpPr>
        <p:spPr>
          <a:xfrm>
            <a:off x="11160386" y="3352822"/>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５</a:t>
            </a:r>
          </a:p>
        </p:txBody>
      </p:sp>
      <p:sp>
        <p:nvSpPr>
          <p:cNvPr id="22" name="四角形: 角を丸くする 21">
            <a:extLst>
              <a:ext uri="{FF2B5EF4-FFF2-40B4-BE49-F238E27FC236}">
                <a16:creationId xmlns:a16="http://schemas.microsoft.com/office/drawing/2014/main" id="{32CC51CC-07EB-4689-89C1-8D7574945757}"/>
              </a:ext>
            </a:extLst>
          </p:cNvPr>
          <p:cNvSpPr/>
          <p:nvPr/>
        </p:nvSpPr>
        <p:spPr>
          <a:xfrm>
            <a:off x="9876602" y="3863801"/>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躯体工事</a:t>
            </a:r>
          </a:p>
        </p:txBody>
      </p:sp>
      <p:sp>
        <p:nvSpPr>
          <p:cNvPr id="23" name="楕円 22">
            <a:extLst>
              <a:ext uri="{FF2B5EF4-FFF2-40B4-BE49-F238E27FC236}">
                <a16:creationId xmlns:a16="http://schemas.microsoft.com/office/drawing/2014/main" id="{E8E57B89-5D6B-4B7F-9A04-4420251D746D}"/>
              </a:ext>
            </a:extLst>
          </p:cNvPr>
          <p:cNvSpPr/>
          <p:nvPr/>
        </p:nvSpPr>
        <p:spPr>
          <a:xfrm>
            <a:off x="11160386" y="3800380"/>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dirty="0"/>
              <a:t>33</a:t>
            </a:r>
            <a:endParaRPr lang="ja-JP" altLang="en-US" sz="1600" dirty="0"/>
          </a:p>
        </p:txBody>
      </p:sp>
      <p:sp>
        <p:nvSpPr>
          <p:cNvPr id="24" name="四角形: 角を丸くする 23">
            <a:extLst>
              <a:ext uri="{FF2B5EF4-FFF2-40B4-BE49-F238E27FC236}">
                <a16:creationId xmlns:a16="http://schemas.microsoft.com/office/drawing/2014/main" id="{9BE5B3C8-1FA0-4734-88D0-E43A00957648}"/>
              </a:ext>
            </a:extLst>
          </p:cNvPr>
          <p:cNvSpPr/>
          <p:nvPr/>
        </p:nvSpPr>
        <p:spPr>
          <a:xfrm>
            <a:off x="7614078" y="4378017"/>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維持管理</a:t>
            </a:r>
          </a:p>
        </p:txBody>
      </p:sp>
      <p:sp>
        <p:nvSpPr>
          <p:cNvPr id="25" name="楕円 24">
            <a:extLst>
              <a:ext uri="{FF2B5EF4-FFF2-40B4-BE49-F238E27FC236}">
                <a16:creationId xmlns:a16="http://schemas.microsoft.com/office/drawing/2014/main" id="{9791920B-43C0-4E60-AD9A-9BAAA18D94CB}"/>
              </a:ext>
            </a:extLst>
          </p:cNvPr>
          <p:cNvSpPr/>
          <p:nvPr/>
        </p:nvSpPr>
        <p:spPr>
          <a:xfrm>
            <a:off x="8878816" y="4314596"/>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20</a:t>
            </a:r>
            <a:endParaRPr kumimoji="1" lang="ja-JP" altLang="en-US" sz="1600" dirty="0"/>
          </a:p>
        </p:txBody>
      </p:sp>
      <p:sp>
        <p:nvSpPr>
          <p:cNvPr id="29" name="四角形: 角を丸くする 28">
            <a:extLst>
              <a:ext uri="{FF2B5EF4-FFF2-40B4-BE49-F238E27FC236}">
                <a16:creationId xmlns:a16="http://schemas.microsoft.com/office/drawing/2014/main" id="{6BB7B086-572A-45C4-8E34-3770493B3004}"/>
              </a:ext>
            </a:extLst>
          </p:cNvPr>
          <p:cNvSpPr/>
          <p:nvPr/>
        </p:nvSpPr>
        <p:spPr>
          <a:xfrm>
            <a:off x="7614078" y="5149341"/>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運営</a:t>
            </a:r>
          </a:p>
        </p:txBody>
      </p:sp>
      <p:sp>
        <p:nvSpPr>
          <p:cNvPr id="30" name="楕円 29">
            <a:extLst>
              <a:ext uri="{FF2B5EF4-FFF2-40B4-BE49-F238E27FC236}">
                <a16:creationId xmlns:a16="http://schemas.microsoft.com/office/drawing/2014/main" id="{7EA33E82-D14C-4847-BEBE-CB25393EBB61}"/>
              </a:ext>
            </a:extLst>
          </p:cNvPr>
          <p:cNvSpPr/>
          <p:nvPr/>
        </p:nvSpPr>
        <p:spPr>
          <a:xfrm>
            <a:off x="8878816" y="5085920"/>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5</a:t>
            </a:r>
            <a:endParaRPr kumimoji="1" lang="ja-JP" altLang="en-US" sz="1600" dirty="0"/>
          </a:p>
        </p:txBody>
      </p:sp>
      <p:sp>
        <p:nvSpPr>
          <p:cNvPr id="31" name="四角形: 角を丸くする 30">
            <a:extLst>
              <a:ext uri="{FF2B5EF4-FFF2-40B4-BE49-F238E27FC236}">
                <a16:creationId xmlns:a16="http://schemas.microsoft.com/office/drawing/2014/main" id="{745389D3-B172-4E18-B2E2-EB4A041660C3}"/>
              </a:ext>
            </a:extLst>
          </p:cNvPr>
          <p:cNvSpPr/>
          <p:nvPr/>
        </p:nvSpPr>
        <p:spPr>
          <a:xfrm>
            <a:off x="7623601" y="5968277"/>
            <a:ext cx="1264739" cy="350577"/>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en-US" altLang="ja-JP" sz="1799" dirty="0"/>
              <a:t>SPC</a:t>
            </a:r>
            <a:r>
              <a:rPr kumimoji="1" lang="ja-JP" altLang="en-US" sz="1799" dirty="0"/>
              <a:t>経営</a:t>
            </a:r>
          </a:p>
        </p:txBody>
      </p:sp>
      <p:sp>
        <p:nvSpPr>
          <p:cNvPr id="32" name="楕円 31">
            <a:extLst>
              <a:ext uri="{FF2B5EF4-FFF2-40B4-BE49-F238E27FC236}">
                <a16:creationId xmlns:a16="http://schemas.microsoft.com/office/drawing/2014/main" id="{5A39EC85-BCFB-4E1C-8FE8-C2DE5835DAD8}"/>
              </a:ext>
            </a:extLst>
          </p:cNvPr>
          <p:cNvSpPr/>
          <p:nvPr/>
        </p:nvSpPr>
        <p:spPr>
          <a:xfrm>
            <a:off x="8888339" y="5904857"/>
            <a:ext cx="597678" cy="434799"/>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600" dirty="0"/>
              <a:t>5</a:t>
            </a:r>
            <a:endParaRPr kumimoji="1" lang="ja-JP" altLang="en-US" sz="1600" dirty="0"/>
          </a:p>
        </p:txBody>
      </p:sp>
      <p:sp>
        <p:nvSpPr>
          <p:cNvPr id="33" name="四角形: 角を丸くする 32">
            <a:extLst>
              <a:ext uri="{FF2B5EF4-FFF2-40B4-BE49-F238E27FC236}">
                <a16:creationId xmlns:a16="http://schemas.microsoft.com/office/drawing/2014/main" id="{FE87AA45-639A-45EA-873D-7F8AC8CC49D1}"/>
              </a:ext>
            </a:extLst>
          </p:cNvPr>
          <p:cNvSpPr/>
          <p:nvPr/>
        </p:nvSpPr>
        <p:spPr>
          <a:xfrm>
            <a:off x="9876602" y="4358972"/>
            <a:ext cx="1264739" cy="35057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警備</a:t>
            </a:r>
          </a:p>
        </p:txBody>
      </p:sp>
      <p:sp>
        <p:nvSpPr>
          <p:cNvPr id="34" name="楕円 33">
            <a:extLst>
              <a:ext uri="{FF2B5EF4-FFF2-40B4-BE49-F238E27FC236}">
                <a16:creationId xmlns:a16="http://schemas.microsoft.com/office/drawing/2014/main" id="{66518DF0-9F38-4D63-BFEB-5508B672C320}"/>
              </a:ext>
            </a:extLst>
          </p:cNvPr>
          <p:cNvSpPr/>
          <p:nvPr/>
        </p:nvSpPr>
        <p:spPr>
          <a:xfrm>
            <a:off x="11160386" y="4295551"/>
            <a:ext cx="597678" cy="471133"/>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t>１</a:t>
            </a:r>
          </a:p>
        </p:txBody>
      </p:sp>
      <p:sp>
        <p:nvSpPr>
          <p:cNvPr id="35" name="四角形: 角を丸くする 34">
            <a:extLst>
              <a:ext uri="{FF2B5EF4-FFF2-40B4-BE49-F238E27FC236}">
                <a16:creationId xmlns:a16="http://schemas.microsoft.com/office/drawing/2014/main" id="{24446A07-4638-4A13-963D-87510A36F384}"/>
              </a:ext>
            </a:extLst>
          </p:cNvPr>
          <p:cNvSpPr/>
          <p:nvPr/>
        </p:nvSpPr>
        <p:spPr>
          <a:xfrm>
            <a:off x="9895647" y="4806530"/>
            <a:ext cx="1264739" cy="35057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法定</a:t>
            </a:r>
          </a:p>
        </p:txBody>
      </p:sp>
      <p:sp>
        <p:nvSpPr>
          <p:cNvPr id="36" name="楕円 35">
            <a:extLst>
              <a:ext uri="{FF2B5EF4-FFF2-40B4-BE49-F238E27FC236}">
                <a16:creationId xmlns:a16="http://schemas.microsoft.com/office/drawing/2014/main" id="{9C7D39A1-3C65-4994-A8AB-A869904EC0A5}"/>
              </a:ext>
            </a:extLst>
          </p:cNvPr>
          <p:cNvSpPr/>
          <p:nvPr/>
        </p:nvSpPr>
        <p:spPr>
          <a:xfrm>
            <a:off x="11179431" y="4743110"/>
            <a:ext cx="597678" cy="471133"/>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t>８</a:t>
            </a:r>
          </a:p>
        </p:txBody>
      </p:sp>
      <p:sp>
        <p:nvSpPr>
          <p:cNvPr id="37" name="正方形/長方形 36">
            <a:extLst>
              <a:ext uri="{FF2B5EF4-FFF2-40B4-BE49-F238E27FC236}">
                <a16:creationId xmlns:a16="http://schemas.microsoft.com/office/drawing/2014/main" id="{D818486D-DB2B-45F7-B129-8361E0238AAC}"/>
              </a:ext>
            </a:extLst>
          </p:cNvPr>
          <p:cNvSpPr/>
          <p:nvPr/>
        </p:nvSpPr>
        <p:spPr>
          <a:xfrm>
            <a:off x="9743682" y="5968277"/>
            <a:ext cx="1588156" cy="8139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各企業１０％</a:t>
            </a:r>
            <a:endParaRPr kumimoji="1" lang="en-US" altLang="ja-JP" sz="1799" dirty="0"/>
          </a:p>
          <a:p>
            <a:pPr algn="ctr"/>
            <a:r>
              <a:rPr kumimoji="1" lang="ja-JP" altLang="en-US" sz="1799" dirty="0"/>
              <a:t>利益として</a:t>
            </a:r>
            <a:endParaRPr kumimoji="1" lang="en-US" altLang="ja-JP" sz="1799" dirty="0"/>
          </a:p>
          <a:p>
            <a:pPr algn="ctr"/>
            <a:r>
              <a:rPr kumimoji="1" lang="ja-JP" altLang="en-US" sz="1799" dirty="0"/>
              <a:t>１０の利益</a:t>
            </a:r>
          </a:p>
        </p:txBody>
      </p:sp>
      <p:cxnSp>
        <p:nvCxnSpPr>
          <p:cNvPr id="38" name="直線矢印コネクタ 37">
            <a:extLst>
              <a:ext uri="{FF2B5EF4-FFF2-40B4-BE49-F238E27FC236}">
                <a16:creationId xmlns:a16="http://schemas.microsoft.com/office/drawing/2014/main" id="{C42A9526-9F52-4EDB-976D-6924ABAFBE48}"/>
              </a:ext>
            </a:extLst>
          </p:cNvPr>
          <p:cNvCxnSpPr>
            <a:cxnSpLocks/>
            <a:stCxn id="11" idx="3"/>
            <a:endCxn id="10" idx="1"/>
          </p:cNvCxnSpPr>
          <p:nvPr/>
        </p:nvCxnSpPr>
        <p:spPr>
          <a:xfrm>
            <a:off x="2258425" y="2462466"/>
            <a:ext cx="2313972" cy="9523"/>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73A9DDBC-0AD7-4160-8946-3D9B5F870BCD}"/>
              </a:ext>
            </a:extLst>
          </p:cNvPr>
          <p:cNvSpPr txBox="1"/>
          <p:nvPr/>
        </p:nvSpPr>
        <p:spPr>
          <a:xfrm>
            <a:off x="2638563" y="1902163"/>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事業契約</a:t>
            </a:r>
          </a:p>
        </p:txBody>
      </p:sp>
      <p:cxnSp>
        <p:nvCxnSpPr>
          <p:cNvPr id="42" name="直線矢印コネクタ 41">
            <a:extLst>
              <a:ext uri="{FF2B5EF4-FFF2-40B4-BE49-F238E27FC236}">
                <a16:creationId xmlns:a16="http://schemas.microsoft.com/office/drawing/2014/main" id="{B7AF9504-22AB-4AA1-9D69-F0F6DD20CE9E}"/>
              </a:ext>
            </a:extLst>
          </p:cNvPr>
          <p:cNvCxnSpPr>
            <a:cxnSpLocks/>
            <a:stCxn id="10" idx="3"/>
          </p:cNvCxnSpPr>
          <p:nvPr/>
        </p:nvCxnSpPr>
        <p:spPr>
          <a:xfrm flipV="1">
            <a:off x="5305631" y="1753037"/>
            <a:ext cx="2234886" cy="71895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47" name="直線矢印コネクタ 46">
            <a:extLst>
              <a:ext uri="{FF2B5EF4-FFF2-40B4-BE49-F238E27FC236}">
                <a16:creationId xmlns:a16="http://schemas.microsoft.com/office/drawing/2014/main" id="{62AD7B91-0565-4AFE-A32D-8B76AAC55C14}"/>
              </a:ext>
            </a:extLst>
          </p:cNvPr>
          <p:cNvCxnSpPr>
            <a:cxnSpLocks/>
            <a:stCxn id="10" idx="3"/>
            <a:endCxn id="5" idx="1"/>
          </p:cNvCxnSpPr>
          <p:nvPr/>
        </p:nvCxnSpPr>
        <p:spPr>
          <a:xfrm flipV="1">
            <a:off x="5305631" y="2288648"/>
            <a:ext cx="2271072" cy="18334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0" name="直線矢印コネクタ 49">
            <a:extLst>
              <a:ext uri="{FF2B5EF4-FFF2-40B4-BE49-F238E27FC236}">
                <a16:creationId xmlns:a16="http://schemas.microsoft.com/office/drawing/2014/main" id="{EB8A7643-B9D8-4FE9-A2A4-16357E4CFE1E}"/>
              </a:ext>
            </a:extLst>
          </p:cNvPr>
          <p:cNvCxnSpPr>
            <a:cxnSpLocks/>
            <a:stCxn id="10" idx="3"/>
            <a:endCxn id="9" idx="1"/>
          </p:cNvCxnSpPr>
          <p:nvPr/>
        </p:nvCxnSpPr>
        <p:spPr>
          <a:xfrm>
            <a:off x="5305632" y="2471987"/>
            <a:ext cx="2279879" cy="338696"/>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3" name="直線矢印コネクタ 52">
            <a:extLst>
              <a:ext uri="{FF2B5EF4-FFF2-40B4-BE49-F238E27FC236}">
                <a16:creationId xmlns:a16="http://schemas.microsoft.com/office/drawing/2014/main" id="{D1BA9DB6-056E-45DC-8394-6310590490EE}"/>
              </a:ext>
            </a:extLst>
          </p:cNvPr>
          <p:cNvCxnSpPr>
            <a:cxnSpLocks/>
            <a:stCxn id="10" idx="3"/>
            <a:endCxn id="24" idx="1"/>
          </p:cNvCxnSpPr>
          <p:nvPr/>
        </p:nvCxnSpPr>
        <p:spPr>
          <a:xfrm>
            <a:off x="5305632" y="2471989"/>
            <a:ext cx="2308447" cy="2081317"/>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4" name="直線矢印コネクタ 53">
            <a:extLst>
              <a:ext uri="{FF2B5EF4-FFF2-40B4-BE49-F238E27FC236}">
                <a16:creationId xmlns:a16="http://schemas.microsoft.com/office/drawing/2014/main" id="{F5A901BD-C5F8-4621-A419-C8E5DE9424D5}"/>
              </a:ext>
            </a:extLst>
          </p:cNvPr>
          <p:cNvCxnSpPr>
            <a:cxnSpLocks/>
            <a:stCxn id="10" idx="3"/>
            <a:endCxn id="29" idx="1"/>
          </p:cNvCxnSpPr>
          <p:nvPr/>
        </p:nvCxnSpPr>
        <p:spPr>
          <a:xfrm>
            <a:off x="5305632" y="2471988"/>
            <a:ext cx="2308447" cy="285264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5" name="直線矢印コネクタ 54">
            <a:extLst>
              <a:ext uri="{FF2B5EF4-FFF2-40B4-BE49-F238E27FC236}">
                <a16:creationId xmlns:a16="http://schemas.microsoft.com/office/drawing/2014/main" id="{7A68C858-34D0-4E13-BD6C-B84F402AE34E}"/>
              </a:ext>
            </a:extLst>
          </p:cNvPr>
          <p:cNvCxnSpPr>
            <a:cxnSpLocks/>
            <a:stCxn id="10" idx="3"/>
            <a:endCxn id="31" idx="1"/>
          </p:cNvCxnSpPr>
          <p:nvPr/>
        </p:nvCxnSpPr>
        <p:spPr>
          <a:xfrm>
            <a:off x="5305632" y="2471987"/>
            <a:ext cx="2317969" cy="3671578"/>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sp>
        <p:nvSpPr>
          <p:cNvPr id="62" name="楕円 61">
            <a:extLst>
              <a:ext uri="{FF2B5EF4-FFF2-40B4-BE49-F238E27FC236}">
                <a16:creationId xmlns:a16="http://schemas.microsoft.com/office/drawing/2014/main" id="{3460C35F-E5FE-4E63-AEED-E66F2DC14AA4}"/>
              </a:ext>
            </a:extLst>
          </p:cNvPr>
          <p:cNvSpPr/>
          <p:nvPr/>
        </p:nvSpPr>
        <p:spPr>
          <a:xfrm>
            <a:off x="7321643" y="3370110"/>
            <a:ext cx="1868655" cy="6079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構成企業</a:t>
            </a:r>
          </a:p>
        </p:txBody>
      </p:sp>
      <p:sp>
        <p:nvSpPr>
          <p:cNvPr id="63" name="楕円 62">
            <a:extLst>
              <a:ext uri="{FF2B5EF4-FFF2-40B4-BE49-F238E27FC236}">
                <a16:creationId xmlns:a16="http://schemas.microsoft.com/office/drawing/2014/main" id="{BF328BE1-F0BF-4206-8B91-40DA1485DF9B}"/>
              </a:ext>
            </a:extLst>
          </p:cNvPr>
          <p:cNvSpPr/>
          <p:nvPr/>
        </p:nvSpPr>
        <p:spPr>
          <a:xfrm>
            <a:off x="9973256" y="5237688"/>
            <a:ext cx="1868655" cy="6079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協力企業</a:t>
            </a:r>
          </a:p>
        </p:txBody>
      </p:sp>
      <p:sp>
        <p:nvSpPr>
          <p:cNvPr id="65" name="テキスト ボックス 64">
            <a:extLst>
              <a:ext uri="{FF2B5EF4-FFF2-40B4-BE49-F238E27FC236}">
                <a16:creationId xmlns:a16="http://schemas.microsoft.com/office/drawing/2014/main" id="{53445260-F137-4A1A-B97A-0B2B0C4D89F3}"/>
              </a:ext>
            </a:extLst>
          </p:cNvPr>
          <p:cNvSpPr txBox="1"/>
          <p:nvPr/>
        </p:nvSpPr>
        <p:spPr>
          <a:xfrm>
            <a:off x="5723093" y="2060849"/>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請負契約</a:t>
            </a:r>
          </a:p>
        </p:txBody>
      </p:sp>
      <p:sp>
        <p:nvSpPr>
          <p:cNvPr id="66" name="テキスト ボックス 65">
            <a:extLst>
              <a:ext uri="{FF2B5EF4-FFF2-40B4-BE49-F238E27FC236}">
                <a16:creationId xmlns:a16="http://schemas.microsoft.com/office/drawing/2014/main" id="{7E314414-2E30-4020-A5B6-80EE857CBC47}"/>
              </a:ext>
            </a:extLst>
          </p:cNvPr>
          <p:cNvSpPr txBox="1"/>
          <p:nvPr/>
        </p:nvSpPr>
        <p:spPr>
          <a:xfrm>
            <a:off x="8700028" y="3030219"/>
            <a:ext cx="1062444" cy="338554"/>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kumimoji="1" lang="ja-JP" altLang="en-US" sz="1600" dirty="0">
                <a:solidFill>
                  <a:schemeClr val="tx1"/>
                </a:solidFill>
              </a:rPr>
              <a:t>請負契約</a:t>
            </a:r>
          </a:p>
        </p:txBody>
      </p:sp>
      <p:sp>
        <p:nvSpPr>
          <p:cNvPr id="67" name="楕円 66">
            <a:extLst>
              <a:ext uri="{FF2B5EF4-FFF2-40B4-BE49-F238E27FC236}">
                <a16:creationId xmlns:a16="http://schemas.microsoft.com/office/drawing/2014/main" id="{B2323A6D-8CC9-4193-98D9-AF4FB8CA378D}"/>
              </a:ext>
            </a:extLst>
          </p:cNvPr>
          <p:cNvSpPr/>
          <p:nvPr/>
        </p:nvSpPr>
        <p:spPr>
          <a:xfrm>
            <a:off x="4845012" y="3597158"/>
            <a:ext cx="1868655" cy="60364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a:t>発注</a:t>
            </a:r>
            <a:r>
              <a:rPr kumimoji="1" lang="en-US" altLang="ja-JP" sz="2400" dirty="0"/>
              <a:t>100</a:t>
            </a:r>
            <a:endParaRPr kumimoji="1" lang="ja-JP" altLang="en-US" sz="2400" dirty="0"/>
          </a:p>
        </p:txBody>
      </p:sp>
      <p:sp>
        <p:nvSpPr>
          <p:cNvPr id="68" name="正方形/長方形 67">
            <a:extLst>
              <a:ext uri="{FF2B5EF4-FFF2-40B4-BE49-F238E27FC236}">
                <a16:creationId xmlns:a16="http://schemas.microsoft.com/office/drawing/2014/main" id="{ABFBE9EA-A1B2-4C57-AF87-E5FF91B9B5A3}"/>
              </a:ext>
            </a:extLst>
          </p:cNvPr>
          <p:cNvSpPr/>
          <p:nvPr/>
        </p:nvSpPr>
        <p:spPr>
          <a:xfrm>
            <a:off x="2505767" y="2579634"/>
            <a:ext cx="1832912" cy="10969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支払いの約束</a:t>
            </a:r>
            <a:endParaRPr kumimoji="1" lang="en-US" altLang="ja-JP" sz="1799" dirty="0"/>
          </a:p>
          <a:p>
            <a:pPr algn="ctr"/>
            <a:r>
              <a:rPr kumimoji="1" lang="ja-JP" altLang="en-US" sz="1799" dirty="0"/>
              <a:t>発注権の委譲</a:t>
            </a:r>
            <a:endParaRPr kumimoji="1" lang="en-US" altLang="ja-JP" sz="1799" dirty="0"/>
          </a:p>
          <a:p>
            <a:pPr algn="ctr"/>
            <a:r>
              <a:rPr kumimoji="1" lang="ja-JP" altLang="en-US" sz="1799" dirty="0"/>
              <a:t>業務遂行の約束</a:t>
            </a:r>
          </a:p>
        </p:txBody>
      </p:sp>
      <p:cxnSp>
        <p:nvCxnSpPr>
          <p:cNvPr id="70" name="コネクタ: 曲線 69">
            <a:extLst>
              <a:ext uri="{FF2B5EF4-FFF2-40B4-BE49-F238E27FC236}">
                <a16:creationId xmlns:a16="http://schemas.microsoft.com/office/drawing/2014/main" id="{CA6A791D-20A6-41EF-A772-0FAB7CD74373}"/>
              </a:ext>
            </a:extLst>
          </p:cNvPr>
          <p:cNvCxnSpPr>
            <a:stCxn id="11" idx="2"/>
            <a:endCxn id="10" idx="2"/>
          </p:cNvCxnSpPr>
          <p:nvPr/>
        </p:nvCxnSpPr>
        <p:spPr>
          <a:xfrm rot="16200000" flipH="1">
            <a:off x="3410652" y="2157743"/>
            <a:ext cx="9523" cy="3047206"/>
          </a:xfrm>
          <a:prstGeom prst="curvedConnector3">
            <a:avLst>
              <a:gd name="adj1" fmla="val 410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0BC48E83-C97E-4187-BB6B-2F60692CE1C8}"/>
              </a:ext>
            </a:extLst>
          </p:cNvPr>
          <p:cNvSpPr txBox="1"/>
          <p:nvPr/>
        </p:nvSpPr>
        <p:spPr>
          <a:xfrm>
            <a:off x="2430291" y="3713635"/>
            <a:ext cx="1877300" cy="40159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1999" dirty="0"/>
              <a:t>発注権の移転</a:t>
            </a:r>
          </a:p>
        </p:txBody>
      </p:sp>
      <p:sp>
        <p:nvSpPr>
          <p:cNvPr id="73" name="楕円 72">
            <a:extLst>
              <a:ext uri="{FF2B5EF4-FFF2-40B4-BE49-F238E27FC236}">
                <a16:creationId xmlns:a16="http://schemas.microsoft.com/office/drawing/2014/main" id="{6AA35C6D-6559-418A-BB9E-4A73543603F1}"/>
              </a:ext>
            </a:extLst>
          </p:cNvPr>
          <p:cNvSpPr/>
          <p:nvPr/>
        </p:nvSpPr>
        <p:spPr>
          <a:xfrm>
            <a:off x="4240866" y="4177133"/>
            <a:ext cx="2042575" cy="55858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金利</a:t>
            </a:r>
            <a:r>
              <a:rPr lang="en-US" altLang="ja-JP" sz="2399" dirty="0"/>
              <a:t>10</a:t>
            </a:r>
            <a:endParaRPr kumimoji="1" lang="ja-JP" altLang="en-US" sz="2399" dirty="0"/>
          </a:p>
        </p:txBody>
      </p:sp>
      <p:sp>
        <p:nvSpPr>
          <p:cNvPr id="74" name="楕円 73">
            <a:extLst>
              <a:ext uri="{FF2B5EF4-FFF2-40B4-BE49-F238E27FC236}">
                <a16:creationId xmlns:a16="http://schemas.microsoft.com/office/drawing/2014/main" id="{4D1E7C26-FCB9-4266-B98C-F5924C49D8DC}"/>
              </a:ext>
            </a:extLst>
          </p:cNvPr>
          <p:cNvSpPr/>
          <p:nvPr/>
        </p:nvSpPr>
        <p:spPr>
          <a:xfrm>
            <a:off x="4253761" y="4769570"/>
            <a:ext cx="1868655" cy="60364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経費２</a:t>
            </a:r>
          </a:p>
        </p:txBody>
      </p:sp>
      <p:sp>
        <p:nvSpPr>
          <p:cNvPr id="75" name="楕円 74">
            <a:extLst>
              <a:ext uri="{FF2B5EF4-FFF2-40B4-BE49-F238E27FC236}">
                <a16:creationId xmlns:a16="http://schemas.microsoft.com/office/drawing/2014/main" id="{D972E663-72E6-4574-88DF-4132E4A739C4}"/>
              </a:ext>
            </a:extLst>
          </p:cNvPr>
          <p:cNvSpPr/>
          <p:nvPr/>
        </p:nvSpPr>
        <p:spPr>
          <a:xfrm>
            <a:off x="4116964" y="5395253"/>
            <a:ext cx="2196976" cy="59948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初期費５</a:t>
            </a:r>
          </a:p>
        </p:txBody>
      </p:sp>
      <p:sp>
        <p:nvSpPr>
          <p:cNvPr id="76" name="楕円 75">
            <a:extLst>
              <a:ext uri="{FF2B5EF4-FFF2-40B4-BE49-F238E27FC236}">
                <a16:creationId xmlns:a16="http://schemas.microsoft.com/office/drawing/2014/main" id="{B5FA6C01-1086-4FBD-BAFC-841B5A3614A1}"/>
              </a:ext>
            </a:extLst>
          </p:cNvPr>
          <p:cNvSpPr/>
          <p:nvPr/>
        </p:nvSpPr>
        <p:spPr>
          <a:xfrm>
            <a:off x="4238525" y="5993706"/>
            <a:ext cx="1868655" cy="60364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利益</a:t>
            </a:r>
            <a:r>
              <a:rPr kumimoji="1" lang="en-US" altLang="ja-JP" sz="2399" dirty="0"/>
              <a:t>3</a:t>
            </a:r>
            <a:endParaRPr kumimoji="1" lang="ja-JP" altLang="en-US" sz="2399" dirty="0"/>
          </a:p>
        </p:txBody>
      </p:sp>
      <p:sp>
        <p:nvSpPr>
          <p:cNvPr id="77" name="左中かっこ 76">
            <a:extLst>
              <a:ext uri="{FF2B5EF4-FFF2-40B4-BE49-F238E27FC236}">
                <a16:creationId xmlns:a16="http://schemas.microsoft.com/office/drawing/2014/main" id="{13D9F006-B63B-414B-83F2-5312F05D1245}"/>
              </a:ext>
            </a:extLst>
          </p:cNvPr>
          <p:cNvSpPr/>
          <p:nvPr/>
        </p:nvSpPr>
        <p:spPr>
          <a:xfrm>
            <a:off x="3897420" y="3823955"/>
            <a:ext cx="310815" cy="2475851"/>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799"/>
          </a:p>
        </p:txBody>
      </p:sp>
      <p:sp>
        <p:nvSpPr>
          <p:cNvPr id="78" name="正方形/長方形 77">
            <a:extLst>
              <a:ext uri="{FF2B5EF4-FFF2-40B4-BE49-F238E27FC236}">
                <a16:creationId xmlns:a16="http://schemas.microsoft.com/office/drawing/2014/main" id="{500BE993-8C15-4C88-8B79-120F4905D175}"/>
              </a:ext>
            </a:extLst>
          </p:cNvPr>
          <p:cNvSpPr/>
          <p:nvPr/>
        </p:nvSpPr>
        <p:spPr>
          <a:xfrm>
            <a:off x="1756957" y="4728593"/>
            <a:ext cx="2079197" cy="79212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799" dirty="0"/>
              <a:t>提案金額</a:t>
            </a:r>
            <a:endParaRPr kumimoji="1" lang="en-US" altLang="ja-JP" sz="1799" dirty="0"/>
          </a:p>
          <a:p>
            <a:pPr algn="ctr"/>
            <a:r>
              <a:rPr kumimoji="1" lang="ja-JP" altLang="en-US" sz="1799" dirty="0"/>
              <a:t>１２</a:t>
            </a:r>
            <a:r>
              <a:rPr kumimoji="1" lang="en-US" altLang="ja-JP" sz="1799" dirty="0"/>
              <a:t>0</a:t>
            </a:r>
          </a:p>
        </p:txBody>
      </p:sp>
      <p:sp>
        <p:nvSpPr>
          <p:cNvPr id="79" name="正方形/長方形 78">
            <a:extLst>
              <a:ext uri="{FF2B5EF4-FFF2-40B4-BE49-F238E27FC236}">
                <a16:creationId xmlns:a16="http://schemas.microsoft.com/office/drawing/2014/main" id="{8625E0F3-34C0-4347-826B-2A44C979A9D0}"/>
              </a:ext>
            </a:extLst>
          </p:cNvPr>
          <p:cNvSpPr/>
          <p:nvPr/>
        </p:nvSpPr>
        <p:spPr>
          <a:xfrm>
            <a:off x="362860" y="3623981"/>
            <a:ext cx="2079197" cy="792126"/>
          </a:xfrm>
          <a:prstGeom prst="rect">
            <a:avLst/>
          </a:prstGeom>
          <a:solidFill>
            <a:srgbClr val="BBDBCD">
              <a:alpha val="40000"/>
            </a:srgbClr>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799" dirty="0"/>
              <a:t>予定価格</a:t>
            </a:r>
            <a:endParaRPr kumimoji="1" lang="en-US" altLang="ja-JP" sz="1799" dirty="0"/>
          </a:p>
          <a:p>
            <a:pPr algn="ctr"/>
            <a:r>
              <a:rPr kumimoji="1" lang="en-US" altLang="ja-JP" sz="1799" dirty="0"/>
              <a:t>130</a:t>
            </a:r>
            <a:r>
              <a:rPr kumimoji="1" lang="ja-JP" altLang="en-US" sz="1799" dirty="0"/>
              <a:t>～</a:t>
            </a:r>
            <a:r>
              <a:rPr kumimoji="1" lang="en-US" altLang="ja-JP" sz="1799" dirty="0"/>
              <a:t>150</a:t>
            </a:r>
            <a:endParaRPr kumimoji="1" lang="ja-JP" altLang="en-US" sz="1799" dirty="0"/>
          </a:p>
        </p:txBody>
      </p:sp>
      <p:sp>
        <p:nvSpPr>
          <p:cNvPr id="80" name="正方形/長方形 79">
            <a:extLst>
              <a:ext uri="{FF2B5EF4-FFF2-40B4-BE49-F238E27FC236}">
                <a16:creationId xmlns:a16="http://schemas.microsoft.com/office/drawing/2014/main" id="{B38C05F1-D21B-40A6-9D30-3F5056FCDD1B}"/>
              </a:ext>
            </a:extLst>
          </p:cNvPr>
          <p:cNvSpPr/>
          <p:nvPr/>
        </p:nvSpPr>
        <p:spPr>
          <a:xfrm>
            <a:off x="484597" y="5853432"/>
            <a:ext cx="3051744" cy="7921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積算時金利・間接職員給与忘れ</a:t>
            </a:r>
            <a:endParaRPr kumimoji="1" lang="en-US" altLang="ja-JP" sz="1600" dirty="0"/>
          </a:p>
          <a:p>
            <a:pPr algn="ctr"/>
            <a:r>
              <a:rPr kumimoji="1" lang="ja-JP" altLang="en-US" sz="1600" dirty="0"/>
              <a:t>公共積算１１０～</a:t>
            </a:r>
            <a:r>
              <a:rPr kumimoji="1" lang="en-US" altLang="ja-JP" sz="1600" dirty="0"/>
              <a:t>120</a:t>
            </a:r>
            <a:endParaRPr kumimoji="1" lang="ja-JP" altLang="en-US" sz="1600" dirty="0"/>
          </a:p>
        </p:txBody>
      </p:sp>
      <p:cxnSp>
        <p:nvCxnSpPr>
          <p:cNvPr id="82" name="直線矢印コネクタ 81">
            <a:extLst>
              <a:ext uri="{FF2B5EF4-FFF2-40B4-BE49-F238E27FC236}">
                <a16:creationId xmlns:a16="http://schemas.microsoft.com/office/drawing/2014/main" id="{8F406656-AEC2-403B-B96C-0E7A8B28BE03}"/>
              </a:ext>
            </a:extLst>
          </p:cNvPr>
          <p:cNvCxnSpPr>
            <a:cxnSpLocks/>
          </p:cNvCxnSpPr>
          <p:nvPr/>
        </p:nvCxnSpPr>
        <p:spPr>
          <a:xfrm flipV="1">
            <a:off x="1013495" y="4416107"/>
            <a:ext cx="0" cy="14373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テキスト ボックス 83">
            <a:extLst>
              <a:ext uri="{FF2B5EF4-FFF2-40B4-BE49-F238E27FC236}">
                <a16:creationId xmlns:a16="http://schemas.microsoft.com/office/drawing/2014/main" id="{5BC5F91A-F66F-4BFE-AC0A-970FBB6C10C4}"/>
              </a:ext>
            </a:extLst>
          </p:cNvPr>
          <p:cNvSpPr txBox="1"/>
          <p:nvPr/>
        </p:nvSpPr>
        <p:spPr>
          <a:xfrm>
            <a:off x="2632959" y="1378716"/>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公共契約</a:t>
            </a:r>
          </a:p>
        </p:txBody>
      </p:sp>
      <p:sp>
        <p:nvSpPr>
          <p:cNvPr id="85" name="テキスト ボックス 84">
            <a:extLst>
              <a:ext uri="{FF2B5EF4-FFF2-40B4-BE49-F238E27FC236}">
                <a16:creationId xmlns:a16="http://schemas.microsoft.com/office/drawing/2014/main" id="{270FC0E3-F0A0-4FDA-AECD-04100A6388D3}"/>
              </a:ext>
            </a:extLst>
          </p:cNvPr>
          <p:cNvSpPr txBox="1"/>
          <p:nvPr/>
        </p:nvSpPr>
        <p:spPr>
          <a:xfrm>
            <a:off x="5375920" y="1556793"/>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err="1">
                <a:solidFill>
                  <a:schemeClr val="tx1"/>
                </a:solidFill>
              </a:rPr>
              <a:t>民民</a:t>
            </a:r>
            <a:r>
              <a:rPr kumimoji="1" lang="ja-JP" altLang="en-US" sz="2399" dirty="0">
                <a:solidFill>
                  <a:schemeClr val="tx1"/>
                </a:solidFill>
              </a:rPr>
              <a:t>契約</a:t>
            </a:r>
          </a:p>
        </p:txBody>
      </p:sp>
      <p:sp>
        <p:nvSpPr>
          <p:cNvPr id="58" name="矢印: U ターン 57">
            <a:extLst>
              <a:ext uri="{FF2B5EF4-FFF2-40B4-BE49-F238E27FC236}">
                <a16:creationId xmlns:a16="http://schemas.microsoft.com/office/drawing/2014/main" id="{47205DCA-7166-4FCD-81EE-67E32E12B530}"/>
              </a:ext>
            </a:extLst>
          </p:cNvPr>
          <p:cNvSpPr/>
          <p:nvPr/>
        </p:nvSpPr>
        <p:spPr>
          <a:xfrm rot="20790256">
            <a:off x="1997908" y="981202"/>
            <a:ext cx="9403165" cy="3239762"/>
          </a:xfrm>
          <a:prstGeom prst="uturnArrow">
            <a:avLst>
              <a:gd name="adj1" fmla="val 12846"/>
              <a:gd name="adj2" fmla="val 25000"/>
              <a:gd name="adj3" fmla="val 48240"/>
              <a:gd name="adj4" fmla="val 25000"/>
              <a:gd name="adj5" fmla="val 100000"/>
            </a:avLst>
          </a:prstGeom>
          <a:solidFill>
            <a:srgbClr val="2DC3A6">
              <a:alpha val="3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正方形/長方形 25">
            <a:extLst>
              <a:ext uri="{FF2B5EF4-FFF2-40B4-BE49-F238E27FC236}">
                <a16:creationId xmlns:a16="http://schemas.microsoft.com/office/drawing/2014/main" id="{FAE1C335-B0CE-4124-BAC9-AF62529E8DF6}"/>
              </a:ext>
            </a:extLst>
          </p:cNvPr>
          <p:cNvSpPr/>
          <p:nvPr/>
        </p:nvSpPr>
        <p:spPr>
          <a:xfrm>
            <a:off x="5849227" y="5804129"/>
            <a:ext cx="1472416" cy="9708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税引き後</a:t>
            </a:r>
            <a:endParaRPr lang="en-US" altLang="ja-JP" dirty="0"/>
          </a:p>
          <a:p>
            <a:pPr algn="ctr"/>
            <a:r>
              <a:rPr kumimoji="1" lang="en-US" altLang="ja-JP" dirty="0"/>
              <a:t>SPC</a:t>
            </a:r>
            <a:r>
              <a:rPr kumimoji="1" lang="ja-JP" altLang="en-US" dirty="0"/>
              <a:t>株主に</a:t>
            </a:r>
            <a:endParaRPr kumimoji="1" lang="en-US" altLang="ja-JP" dirty="0"/>
          </a:p>
          <a:p>
            <a:pPr algn="ctr"/>
            <a:r>
              <a:rPr kumimoji="1" lang="ja-JP" altLang="en-US" dirty="0"/>
              <a:t>配当</a:t>
            </a:r>
          </a:p>
        </p:txBody>
      </p:sp>
      <p:sp>
        <p:nvSpPr>
          <p:cNvPr id="27" name="楕円 26">
            <a:extLst>
              <a:ext uri="{FF2B5EF4-FFF2-40B4-BE49-F238E27FC236}">
                <a16:creationId xmlns:a16="http://schemas.microsoft.com/office/drawing/2014/main" id="{99AE5120-8CF4-4F42-9305-2A0EAD515DF0}"/>
              </a:ext>
            </a:extLst>
          </p:cNvPr>
          <p:cNvSpPr/>
          <p:nvPr/>
        </p:nvSpPr>
        <p:spPr>
          <a:xfrm>
            <a:off x="7359320" y="2145394"/>
            <a:ext cx="3213430" cy="52515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優先融資金利</a:t>
            </a:r>
          </a:p>
        </p:txBody>
      </p:sp>
      <p:cxnSp>
        <p:nvCxnSpPr>
          <p:cNvPr id="39" name="直線矢印コネクタ 38">
            <a:extLst>
              <a:ext uri="{FF2B5EF4-FFF2-40B4-BE49-F238E27FC236}">
                <a16:creationId xmlns:a16="http://schemas.microsoft.com/office/drawing/2014/main" id="{0A097B1A-D703-4B4E-8206-F325147DFEDB}"/>
              </a:ext>
            </a:extLst>
          </p:cNvPr>
          <p:cNvCxnSpPr>
            <a:cxnSpLocks/>
            <a:stCxn id="27" idx="4"/>
            <a:endCxn id="73" idx="0"/>
          </p:cNvCxnSpPr>
          <p:nvPr/>
        </p:nvCxnSpPr>
        <p:spPr>
          <a:xfrm flipH="1">
            <a:off x="5262154" y="2670548"/>
            <a:ext cx="3703881" cy="150658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9" name="楕円 68">
            <a:extLst>
              <a:ext uri="{FF2B5EF4-FFF2-40B4-BE49-F238E27FC236}">
                <a16:creationId xmlns:a16="http://schemas.microsoft.com/office/drawing/2014/main" id="{ED36B02A-1002-4C33-A06E-859DDCDF7496}"/>
              </a:ext>
            </a:extLst>
          </p:cNvPr>
          <p:cNvSpPr/>
          <p:nvPr/>
        </p:nvSpPr>
        <p:spPr>
          <a:xfrm>
            <a:off x="7602607" y="4170535"/>
            <a:ext cx="4033819" cy="156855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アップフロントフィー</a:t>
            </a:r>
            <a:endParaRPr kumimoji="1" lang="en-US" altLang="ja-JP" b="1" dirty="0">
              <a:solidFill>
                <a:srgbClr val="FF0000"/>
              </a:solidFill>
            </a:endParaRPr>
          </a:p>
          <a:p>
            <a:pPr algn="ctr"/>
            <a:r>
              <a:rPr lang="ja-JP" altLang="en-US" b="1" dirty="0">
                <a:solidFill>
                  <a:srgbClr val="FF0000"/>
                </a:solidFill>
              </a:rPr>
              <a:t>アレンジメントフィー</a:t>
            </a:r>
            <a:endParaRPr lang="en-US" altLang="ja-JP" b="1" dirty="0">
              <a:solidFill>
                <a:srgbClr val="FF0000"/>
              </a:solidFill>
            </a:endParaRPr>
          </a:p>
          <a:p>
            <a:pPr algn="ctr"/>
            <a:r>
              <a:rPr kumimoji="1" lang="ja-JP" altLang="en-US" b="1" dirty="0">
                <a:solidFill>
                  <a:srgbClr val="FF0000"/>
                </a:solidFill>
              </a:rPr>
              <a:t>リーガルチェック</a:t>
            </a:r>
            <a:endParaRPr kumimoji="1" lang="en-US" altLang="ja-JP" b="1" dirty="0">
              <a:solidFill>
                <a:srgbClr val="FF0000"/>
              </a:solidFill>
            </a:endParaRPr>
          </a:p>
          <a:p>
            <a:pPr algn="ctr"/>
            <a:r>
              <a:rPr lang="ja-JP" altLang="en-US" b="1" dirty="0">
                <a:solidFill>
                  <a:srgbClr val="FF0000"/>
                </a:solidFill>
              </a:rPr>
              <a:t>建中融資・短期融資</a:t>
            </a:r>
            <a:endParaRPr lang="en-US" altLang="ja-JP" b="1" dirty="0">
              <a:solidFill>
                <a:srgbClr val="FF0000"/>
              </a:solidFill>
            </a:endParaRPr>
          </a:p>
          <a:p>
            <a:pPr algn="ctr"/>
            <a:r>
              <a:rPr kumimoji="1" lang="ja-JP" altLang="en-US" b="1" dirty="0">
                <a:solidFill>
                  <a:srgbClr val="FF0000"/>
                </a:solidFill>
              </a:rPr>
              <a:t>消費税支払融資</a:t>
            </a:r>
          </a:p>
        </p:txBody>
      </p:sp>
      <p:cxnSp>
        <p:nvCxnSpPr>
          <p:cNvPr id="71" name="直線矢印コネクタ 70">
            <a:extLst>
              <a:ext uri="{FF2B5EF4-FFF2-40B4-BE49-F238E27FC236}">
                <a16:creationId xmlns:a16="http://schemas.microsoft.com/office/drawing/2014/main" id="{42856C04-1AAC-4EB1-A45E-401C0256CA48}"/>
              </a:ext>
            </a:extLst>
          </p:cNvPr>
          <p:cNvCxnSpPr>
            <a:cxnSpLocks/>
            <a:stCxn id="69" idx="2"/>
            <a:endCxn id="75" idx="6"/>
          </p:cNvCxnSpPr>
          <p:nvPr/>
        </p:nvCxnSpPr>
        <p:spPr>
          <a:xfrm flipH="1">
            <a:off x="6313940" y="4954813"/>
            <a:ext cx="1288667" cy="74018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1" name="楕円 80">
            <a:extLst>
              <a:ext uri="{FF2B5EF4-FFF2-40B4-BE49-F238E27FC236}">
                <a16:creationId xmlns:a16="http://schemas.microsoft.com/office/drawing/2014/main" id="{ECDAD284-B35C-405F-BE21-40CF166A1AAD}"/>
              </a:ext>
            </a:extLst>
          </p:cNvPr>
          <p:cNvSpPr/>
          <p:nvPr/>
        </p:nvSpPr>
        <p:spPr>
          <a:xfrm>
            <a:off x="7042588" y="3252660"/>
            <a:ext cx="3802456" cy="776261"/>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エージェントフィー</a:t>
            </a:r>
          </a:p>
        </p:txBody>
      </p:sp>
      <p:cxnSp>
        <p:nvCxnSpPr>
          <p:cNvPr id="83" name="直線矢印コネクタ 82">
            <a:extLst>
              <a:ext uri="{FF2B5EF4-FFF2-40B4-BE49-F238E27FC236}">
                <a16:creationId xmlns:a16="http://schemas.microsoft.com/office/drawing/2014/main" id="{ADBD7030-7B1E-4ABB-BAA6-1C699DEFF25B}"/>
              </a:ext>
            </a:extLst>
          </p:cNvPr>
          <p:cNvCxnSpPr>
            <a:cxnSpLocks/>
            <a:stCxn id="81" idx="4"/>
            <a:endCxn id="74" idx="6"/>
          </p:cNvCxnSpPr>
          <p:nvPr/>
        </p:nvCxnSpPr>
        <p:spPr>
          <a:xfrm flipH="1">
            <a:off x="6122416" y="4028921"/>
            <a:ext cx="2821400" cy="10424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788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97001" y="2510899"/>
            <a:ext cx="5846999" cy="994172"/>
          </a:xfrm>
        </p:spPr>
        <p:txBody>
          <a:bodyPr>
            <a:normAutofit fontScale="90000"/>
          </a:bodyPr>
          <a:lstStyle/>
          <a:p>
            <a:pPr algn="ctr"/>
            <a:r>
              <a:rPr kumimoji="1" lang="ja-JP" altLang="en-US" dirty="0"/>
              <a:t>ご清聴　</a:t>
            </a:r>
            <a:br>
              <a:rPr kumimoji="1" lang="en-US" altLang="ja-JP" dirty="0"/>
            </a:br>
            <a:r>
              <a:rPr kumimoji="1" lang="ja-JP" altLang="en-US" dirty="0"/>
              <a:t>ありがとうございました。</a:t>
            </a:r>
          </a:p>
        </p:txBody>
      </p:sp>
      <p:sp>
        <p:nvSpPr>
          <p:cNvPr id="3" name="コンテンツ プレースホルダー 2"/>
          <p:cNvSpPr>
            <a:spLocks noGrp="1"/>
          </p:cNvSpPr>
          <p:nvPr>
            <p:ph idx="1"/>
          </p:nvPr>
        </p:nvSpPr>
        <p:spPr>
          <a:xfrm>
            <a:off x="4185501" y="4347101"/>
            <a:ext cx="6655323" cy="1940577"/>
          </a:xfrm>
        </p:spPr>
        <p:txBody>
          <a:bodyPr>
            <a:noAutofit/>
          </a:bodyPr>
          <a:lstStyle/>
          <a:p>
            <a:endParaRPr lang="en-US" altLang="ja-JP" dirty="0"/>
          </a:p>
          <a:p>
            <a:r>
              <a:rPr lang="ja-JP" altLang="en-US" dirty="0"/>
              <a:t>文責：        伊庭　良知</a:t>
            </a:r>
            <a:endParaRPr lang="en-US" altLang="ja-JP" dirty="0"/>
          </a:p>
          <a:p>
            <a:r>
              <a:rPr kumimoji="1" lang="ja-JP" altLang="en-US" dirty="0"/>
              <a:t>質問：</a:t>
            </a:r>
            <a:r>
              <a:rPr kumimoji="1" lang="en-US" altLang="ja-JP" dirty="0">
                <a:hlinkClick r:id="rId3"/>
              </a:rPr>
              <a:t>iba@image.ocn.ne.jp</a:t>
            </a:r>
            <a:endParaRPr kumimoji="1" lang="en-US" altLang="ja-JP" dirty="0"/>
          </a:p>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E3503048-72AE-44BE-BA19-DE0604AEE975}" type="slidenum">
              <a:rPr lang="en-US" altLang="ja-JP" smtClean="0"/>
              <a:pPr>
                <a:defRPr/>
              </a:pPr>
              <a:t>26</a:t>
            </a:fld>
            <a:endParaRPr lang="en-US" altLang="ja-JP"/>
          </a:p>
        </p:txBody>
      </p:sp>
    </p:spTree>
    <p:extLst>
      <p:ext uri="{BB962C8B-B14F-4D97-AF65-F5344CB8AC3E}">
        <p14:creationId xmlns:p14="http://schemas.microsoft.com/office/powerpoint/2010/main" val="24622223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229AB2A9-0370-4104-91EB-49047464C398}"/>
              </a:ext>
            </a:extLst>
          </p:cNvPr>
          <p:cNvPicPr>
            <a:picLocks noChangeAspect="1"/>
          </p:cNvPicPr>
          <p:nvPr/>
        </p:nvPicPr>
        <p:blipFill rotWithShape="1">
          <a:blip r:embed="rId2"/>
          <a:srcRect t="4212" r="-2" b="1913"/>
          <a:stretch/>
        </p:blipFill>
        <p:spPr>
          <a:xfrm rot="10800000">
            <a:off x="7844164" y="5355017"/>
            <a:ext cx="2432116" cy="1284247"/>
          </a:xfrm>
          <a:prstGeom prst="rect">
            <a:avLst/>
          </a:prstGeom>
        </p:spPr>
      </p:pic>
      <p:sp>
        <p:nvSpPr>
          <p:cNvPr id="17" name="タイトル 1">
            <a:extLst>
              <a:ext uri="{FF2B5EF4-FFF2-40B4-BE49-F238E27FC236}">
                <a16:creationId xmlns:a16="http://schemas.microsoft.com/office/drawing/2014/main" id="{4E028394-9064-438A-B752-9084734CDF6E}"/>
              </a:ext>
            </a:extLst>
          </p:cNvPr>
          <p:cNvSpPr>
            <a:spLocks noGrp="1"/>
          </p:cNvSpPr>
          <p:nvPr>
            <p:ph type="title"/>
          </p:nvPr>
        </p:nvSpPr>
        <p:spPr>
          <a:xfrm>
            <a:off x="262345" y="519818"/>
            <a:ext cx="7571387" cy="669513"/>
          </a:xfrm>
        </p:spPr>
        <p:txBody>
          <a:bodyPr>
            <a:normAutofit fontScale="90000"/>
          </a:bodyPr>
          <a:lstStyle/>
          <a:p>
            <a:r>
              <a:rPr kumimoji="1" lang="ja-JP" altLang="en-US" sz="3600" dirty="0">
                <a:solidFill>
                  <a:srgbClr val="000000"/>
                </a:solidFill>
              </a:rPr>
              <a:t>　</a:t>
            </a:r>
            <a:r>
              <a:rPr kumimoji="1" lang="ja-JP" altLang="en-US" sz="3600" b="1" dirty="0">
                <a:solidFill>
                  <a:srgbClr val="000000"/>
                </a:solidFill>
              </a:rPr>
              <a:t>第９回</a:t>
            </a:r>
            <a:r>
              <a:rPr kumimoji="1" lang="ja-JP" altLang="en-US" sz="4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プレゼンテーション</a:t>
            </a:r>
            <a:endParaRPr kumimoji="1" lang="ja-JP" altLang="en-US" sz="3600" b="1" dirty="0">
              <a:solidFill>
                <a:srgbClr val="000000"/>
              </a:solidFill>
            </a:endParaRPr>
          </a:p>
        </p:txBody>
      </p:sp>
      <p:sp>
        <p:nvSpPr>
          <p:cNvPr id="18" name="コンテンツ プレースホルダー 11">
            <a:extLst>
              <a:ext uri="{FF2B5EF4-FFF2-40B4-BE49-F238E27FC236}">
                <a16:creationId xmlns:a16="http://schemas.microsoft.com/office/drawing/2014/main" id="{EA401342-3572-459D-8A7A-9FB62FF202E5}"/>
              </a:ext>
            </a:extLst>
          </p:cNvPr>
          <p:cNvSpPr>
            <a:spLocks noGrp="1"/>
          </p:cNvSpPr>
          <p:nvPr>
            <p:ph idx="1"/>
          </p:nvPr>
        </p:nvSpPr>
        <p:spPr>
          <a:xfrm>
            <a:off x="881525" y="1270478"/>
            <a:ext cx="9885556" cy="4538106"/>
          </a:xfrm>
        </p:spPr>
        <p:txBody>
          <a:bodyPr anchor="ctr">
            <a:normAutofit/>
          </a:bodyPr>
          <a:lstStyle/>
          <a:p>
            <a:pPr marL="0" indent="0">
              <a:buNone/>
            </a:pPr>
            <a:r>
              <a:rPr lang="ja-JP" altLang="en-US" sz="3200" dirty="0">
                <a:solidFill>
                  <a:srgbClr val="000000"/>
                </a:solidFill>
              </a:rPr>
              <a:t>①　</a:t>
            </a:r>
            <a:r>
              <a:rPr lang="en-US" altLang="ja-JP" sz="3200" dirty="0">
                <a:solidFill>
                  <a:srgbClr val="000000"/>
                </a:solidFill>
              </a:rPr>
              <a:t>	</a:t>
            </a:r>
            <a:r>
              <a:rPr lang="ja-JP" altLang="en-US" sz="3200" dirty="0">
                <a:solidFill>
                  <a:srgbClr val="000000"/>
                </a:solidFill>
              </a:rPr>
              <a:t>プレゼンテーションの概要</a:t>
            </a:r>
            <a:endParaRPr lang="en-US" altLang="ja-JP" sz="3200" dirty="0">
              <a:solidFill>
                <a:srgbClr val="000000"/>
              </a:solidFill>
            </a:endParaRPr>
          </a:p>
          <a:p>
            <a:pPr marL="0" indent="0">
              <a:buNone/>
            </a:pPr>
            <a:r>
              <a:rPr lang="ja-JP" altLang="en-US" sz="3200" dirty="0">
                <a:solidFill>
                  <a:srgbClr val="000000"/>
                </a:solidFill>
              </a:rPr>
              <a:t>②</a:t>
            </a:r>
            <a:r>
              <a:rPr lang="en-US" altLang="ja-JP" sz="3200" dirty="0">
                <a:solidFill>
                  <a:srgbClr val="000000"/>
                </a:solidFill>
              </a:rPr>
              <a:t>		</a:t>
            </a:r>
            <a:r>
              <a:rPr lang="ja-JP" altLang="en-US" sz="3200" dirty="0">
                <a:solidFill>
                  <a:srgbClr val="000000"/>
                </a:solidFill>
              </a:rPr>
              <a:t>プレゼンテーションの狙い</a:t>
            </a:r>
            <a:endParaRPr lang="en-US" altLang="ja-JP" sz="3200" dirty="0">
              <a:solidFill>
                <a:srgbClr val="000000"/>
              </a:solidFill>
            </a:endParaRPr>
          </a:p>
          <a:p>
            <a:pPr marL="0" indent="0">
              <a:buNone/>
            </a:pPr>
            <a:r>
              <a:rPr lang="ja-JP" altLang="en-US" sz="3200" dirty="0">
                <a:solidFill>
                  <a:srgbClr val="000000"/>
                </a:solidFill>
              </a:rPr>
              <a:t>③</a:t>
            </a:r>
            <a:r>
              <a:rPr lang="en-US" altLang="ja-JP" sz="3200" dirty="0">
                <a:solidFill>
                  <a:srgbClr val="000000"/>
                </a:solidFill>
              </a:rPr>
              <a:t>		</a:t>
            </a:r>
            <a:r>
              <a:rPr lang="ja-JP" altLang="en-US" sz="3200" dirty="0">
                <a:solidFill>
                  <a:srgbClr val="000000"/>
                </a:solidFill>
              </a:rPr>
              <a:t>さまざまな注意事項</a:t>
            </a:r>
            <a:endParaRPr lang="en-US" altLang="ja-JP" sz="3200" dirty="0">
              <a:solidFill>
                <a:srgbClr val="000000"/>
              </a:solidFill>
            </a:endParaRPr>
          </a:p>
          <a:p>
            <a:pPr marL="0" indent="0">
              <a:buNone/>
            </a:pPr>
            <a:endParaRPr lang="ja-JP" altLang="en-US" sz="3200" dirty="0">
              <a:solidFill>
                <a:srgbClr val="000000"/>
              </a:solidFill>
            </a:endParaRPr>
          </a:p>
        </p:txBody>
      </p:sp>
      <p:sp>
        <p:nvSpPr>
          <p:cNvPr id="13" name="スライド番号プレースホルダー 12">
            <a:extLst>
              <a:ext uri="{FF2B5EF4-FFF2-40B4-BE49-F238E27FC236}">
                <a16:creationId xmlns:a16="http://schemas.microsoft.com/office/drawing/2014/main" id="{A9357D9E-B621-4B41-BB40-F412839549F7}"/>
              </a:ext>
            </a:extLst>
          </p:cNvPr>
          <p:cNvSpPr>
            <a:spLocks noGrp="1"/>
          </p:cNvSpPr>
          <p:nvPr>
            <p:ph type="sldNum" sz="quarter" idx="12"/>
          </p:nvPr>
        </p:nvSpPr>
        <p:spPr/>
        <p:txBody>
          <a:bodyPr/>
          <a:lstStyle/>
          <a:p>
            <a:fld id="{8CBE0B6B-AA1C-4A08-8C69-36F95E8FD104}" type="slidenum">
              <a:rPr kumimoji="1" lang="ja-JP" altLang="en-US" smtClean="0"/>
              <a:t>3</a:t>
            </a:fld>
            <a:endParaRPr kumimoji="1" lang="ja-JP" altLang="en-US"/>
          </a:p>
        </p:txBody>
      </p:sp>
    </p:spTree>
    <p:extLst>
      <p:ext uri="{BB962C8B-B14F-4D97-AF65-F5344CB8AC3E}">
        <p14:creationId xmlns:p14="http://schemas.microsoft.com/office/powerpoint/2010/main" val="1848747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93E60C-1C3A-4D24-8722-B4593C2DFF01}"/>
              </a:ext>
            </a:extLst>
          </p:cNvPr>
          <p:cNvSpPr>
            <a:spLocks noGrp="1"/>
          </p:cNvSpPr>
          <p:nvPr>
            <p:ph type="title"/>
          </p:nvPr>
        </p:nvSpPr>
        <p:spPr>
          <a:xfrm>
            <a:off x="677334" y="609600"/>
            <a:ext cx="8596668" cy="604603"/>
          </a:xfrm>
        </p:spPr>
        <p:txBody>
          <a:bodyPr>
            <a:normAutofit fontScale="90000"/>
          </a:bodyPr>
          <a:lstStyle/>
          <a:p>
            <a:r>
              <a:rPr kumimoji="1" lang="ja-JP" altLang="en-US" dirty="0"/>
              <a:t>プレゼンテーションの概要</a:t>
            </a:r>
          </a:p>
        </p:txBody>
      </p:sp>
      <p:sp>
        <p:nvSpPr>
          <p:cNvPr id="3" name="コンテンツ プレースホルダー 2">
            <a:extLst>
              <a:ext uri="{FF2B5EF4-FFF2-40B4-BE49-F238E27FC236}">
                <a16:creationId xmlns:a16="http://schemas.microsoft.com/office/drawing/2014/main" id="{52876CF7-0699-4715-9516-BDC3D7B11E6B}"/>
              </a:ext>
            </a:extLst>
          </p:cNvPr>
          <p:cNvSpPr>
            <a:spLocks noGrp="1"/>
          </p:cNvSpPr>
          <p:nvPr>
            <p:ph idx="1"/>
          </p:nvPr>
        </p:nvSpPr>
        <p:spPr>
          <a:xfrm>
            <a:off x="677333" y="1214203"/>
            <a:ext cx="9261145" cy="5267279"/>
          </a:xfrm>
        </p:spPr>
        <p:txBody>
          <a:bodyPr/>
          <a:lstStyle/>
          <a:p>
            <a:r>
              <a:rPr kumimoji="1" lang="ja-JP" altLang="en-US" dirty="0"/>
              <a:t>プレゼンテーション時間：</a:t>
            </a:r>
            <a:r>
              <a:rPr kumimoji="1" lang="en-US" altLang="ja-JP" dirty="0"/>
              <a:t>20</a:t>
            </a:r>
            <a:r>
              <a:rPr kumimoji="1" lang="ja-JP" altLang="en-US" dirty="0"/>
              <a:t>分～</a:t>
            </a:r>
            <a:r>
              <a:rPr kumimoji="1" lang="en-US" altLang="ja-JP" dirty="0"/>
              <a:t>30</a:t>
            </a:r>
            <a:r>
              <a:rPr kumimoji="1" lang="ja-JP" altLang="en-US" dirty="0"/>
              <a:t>分</a:t>
            </a:r>
            <a:endParaRPr kumimoji="1" lang="en-US" altLang="ja-JP" dirty="0"/>
          </a:p>
          <a:p>
            <a:r>
              <a:rPr lang="ja-JP" altLang="en-US" dirty="0"/>
              <a:t>審査委員からの質疑応答：</a:t>
            </a:r>
            <a:r>
              <a:rPr lang="en-US" altLang="ja-JP" dirty="0"/>
              <a:t>30</a:t>
            </a:r>
            <a:r>
              <a:rPr lang="ja-JP" altLang="en-US" dirty="0"/>
              <a:t>分～</a:t>
            </a:r>
            <a:r>
              <a:rPr lang="en-US" altLang="ja-JP" dirty="0"/>
              <a:t>40</a:t>
            </a:r>
            <a:r>
              <a:rPr lang="ja-JP" altLang="en-US" dirty="0"/>
              <a:t>分</a:t>
            </a:r>
            <a:endParaRPr lang="en-US" altLang="ja-JP" dirty="0"/>
          </a:p>
          <a:p>
            <a:r>
              <a:rPr kumimoji="1" lang="ja-JP" altLang="en-US" dirty="0"/>
              <a:t>応募者側出席者数</a:t>
            </a:r>
            <a:r>
              <a:rPr lang="ja-JP" altLang="en-US" dirty="0"/>
              <a:t>　　　：</a:t>
            </a:r>
            <a:r>
              <a:rPr lang="en-US" altLang="ja-JP" dirty="0"/>
              <a:t>5</a:t>
            </a:r>
            <a:r>
              <a:rPr lang="ja-JP" altLang="en-US" dirty="0"/>
              <a:t>人～</a:t>
            </a:r>
            <a:r>
              <a:rPr lang="en-US" altLang="ja-JP" dirty="0"/>
              <a:t>15</a:t>
            </a:r>
            <a:r>
              <a:rPr lang="ja-JP" altLang="en-US" dirty="0"/>
              <a:t>人</a:t>
            </a:r>
            <a:endParaRPr lang="en-US" altLang="ja-JP" dirty="0"/>
          </a:p>
          <a:p>
            <a:r>
              <a:rPr kumimoji="1" lang="ja-JP" altLang="en-US" dirty="0"/>
              <a:t>プレゼンテーション機器：プロジェクター・スクリーン</a:t>
            </a:r>
            <a:endParaRPr kumimoji="1" lang="en-US" altLang="ja-JP" dirty="0"/>
          </a:p>
          <a:p>
            <a:r>
              <a:rPr lang="ja-JP" altLang="en-US" dirty="0"/>
              <a:t>　　　　　　　　　　　：</a:t>
            </a:r>
            <a:r>
              <a:rPr lang="en-US" altLang="ja-JP" dirty="0"/>
              <a:t>PC</a:t>
            </a:r>
            <a:r>
              <a:rPr lang="ja-JP" altLang="en-US" dirty="0"/>
              <a:t>は応募者側が準備</a:t>
            </a:r>
            <a:endParaRPr lang="en-US" altLang="ja-JP" dirty="0"/>
          </a:p>
          <a:p>
            <a:r>
              <a:rPr kumimoji="1" lang="ja-JP" altLang="en-US" dirty="0"/>
              <a:t>持ち込みが許される場合：模型・ソフト的には動画：許されないことも多い</a:t>
            </a:r>
            <a:endParaRPr kumimoji="1" lang="en-US" altLang="ja-JP" dirty="0"/>
          </a:p>
          <a:p>
            <a:endParaRPr lang="en-US" altLang="ja-JP" dirty="0"/>
          </a:p>
          <a:p>
            <a:r>
              <a:rPr kumimoji="1" lang="ja-JP" altLang="en-US" dirty="0"/>
              <a:t>制限　　　　　　　　　：提案書記載の内容の範囲（あらたな提案は許されない）</a:t>
            </a:r>
            <a:endParaRPr kumimoji="1" lang="en-US" altLang="ja-JP" dirty="0"/>
          </a:p>
          <a:p>
            <a:endParaRPr lang="en-US" altLang="ja-JP" dirty="0"/>
          </a:p>
          <a:p>
            <a:r>
              <a:rPr kumimoji="1" lang="ja-JP" altLang="en-US" dirty="0"/>
              <a:t>審査　　　　　　　　　：審査員はすでに提案書を読み、仮点数をつけている</a:t>
            </a:r>
            <a:endParaRPr kumimoji="1" lang="en-US" altLang="ja-JP" dirty="0"/>
          </a:p>
          <a:p>
            <a:r>
              <a:rPr lang="ja-JP" altLang="en-US" dirty="0"/>
              <a:t>　　　　　　　　　　　：この際不明点・あやふやな部分があるまま採点</a:t>
            </a:r>
            <a:endParaRPr lang="en-US" altLang="ja-JP" dirty="0"/>
          </a:p>
          <a:p>
            <a:r>
              <a:rPr kumimoji="1" lang="ja-JP" altLang="en-US" dirty="0"/>
              <a:t>　　　　　　　　　　　：これの払しょく・ここで１ランク程度上げ下げをする</a:t>
            </a:r>
            <a:endParaRPr kumimoji="1" lang="en-US" altLang="ja-JP" dirty="0"/>
          </a:p>
          <a:p>
            <a:r>
              <a:rPr lang="ja-JP" altLang="en-US" dirty="0"/>
              <a:t>　　　　　　　　　　　：その後、審査員同士の議論・協議</a:t>
            </a:r>
            <a:endParaRPr kumimoji="1" lang="ja-JP" altLang="en-US" dirty="0"/>
          </a:p>
        </p:txBody>
      </p:sp>
      <p:sp>
        <p:nvSpPr>
          <p:cNvPr id="4" name="スライド番号プレースホルダー 3">
            <a:extLst>
              <a:ext uri="{FF2B5EF4-FFF2-40B4-BE49-F238E27FC236}">
                <a16:creationId xmlns:a16="http://schemas.microsoft.com/office/drawing/2014/main" id="{7F026725-1366-4C13-A8ED-D42B28B03530}"/>
              </a:ext>
            </a:extLst>
          </p:cNvPr>
          <p:cNvSpPr>
            <a:spLocks noGrp="1"/>
          </p:cNvSpPr>
          <p:nvPr>
            <p:ph type="sldNum" sz="quarter" idx="12"/>
          </p:nvPr>
        </p:nvSpPr>
        <p:spPr/>
        <p:txBody>
          <a:bodyPr/>
          <a:lstStyle/>
          <a:p>
            <a:fld id="{8CBE0B6B-AA1C-4A08-8C69-36F95E8FD104}" type="slidenum">
              <a:rPr kumimoji="1" lang="ja-JP" altLang="en-US" smtClean="0"/>
              <a:t>4</a:t>
            </a:fld>
            <a:endParaRPr kumimoji="1" lang="ja-JP" altLang="en-US"/>
          </a:p>
        </p:txBody>
      </p:sp>
    </p:spTree>
    <p:extLst>
      <p:ext uri="{BB962C8B-B14F-4D97-AF65-F5344CB8AC3E}">
        <p14:creationId xmlns:p14="http://schemas.microsoft.com/office/powerpoint/2010/main" val="860033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C5E656-B977-4EA5-A9FF-87692A6C7064}"/>
              </a:ext>
            </a:extLst>
          </p:cNvPr>
          <p:cNvSpPr>
            <a:spLocks noGrp="1"/>
          </p:cNvSpPr>
          <p:nvPr>
            <p:ph type="title"/>
          </p:nvPr>
        </p:nvSpPr>
        <p:spPr>
          <a:xfrm>
            <a:off x="677334" y="609600"/>
            <a:ext cx="8596668" cy="774492"/>
          </a:xfrm>
        </p:spPr>
        <p:txBody>
          <a:bodyPr/>
          <a:lstStyle/>
          <a:p>
            <a:r>
              <a:rPr kumimoji="1" lang="ja-JP" altLang="en-US" dirty="0"/>
              <a:t>提案提出からプレゼンテーションまで</a:t>
            </a:r>
          </a:p>
        </p:txBody>
      </p:sp>
      <p:sp>
        <p:nvSpPr>
          <p:cNvPr id="3" name="コンテンツ プレースホルダー 2">
            <a:extLst>
              <a:ext uri="{FF2B5EF4-FFF2-40B4-BE49-F238E27FC236}">
                <a16:creationId xmlns:a16="http://schemas.microsoft.com/office/drawing/2014/main" id="{3CCCCB8B-B4A3-4C0F-AE29-5FEAB712A390}"/>
              </a:ext>
            </a:extLst>
          </p:cNvPr>
          <p:cNvSpPr>
            <a:spLocks noGrp="1"/>
          </p:cNvSpPr>
          <p:nvPr>
            <p:ph idx="1"/>
          </p:nvPr>
        </p:nvSpPr>
        <p:spPr>
          <a:xfrm>
            <a:off x="677333" y="1339121"/>
            <a:ext cx="10624919" cy="4909279"/>
          </a:xfrm>
        </p:spPr>
        <p:txBody>
          <a:bodyPr>
            <a:normAutofit fontScale="85000" lnSpcReduction="10000"/>
          </a:bodyPr>
          <a:lstStyle/>
          <a:p>
            <a:r>
              <a:rPr kumimoji="1" lang="ja-JP" altLang="en-US" dirty="0"/>
              <a:t>期間</a:t>
            </a:r>
            <a:r>
              <a:rPr kumimoji="1" lang="en-US" altLang="ja-JP" dirty="0"/>
              <a:t>			</a:t>
            </a:r>
            <a:r>
              <a:rPr kumimoji="1" lang="ja-JP" altLang="en-US" dirty="0"/>
              <a:t>：</a:t>
            </a:r>
            <a:r>
              <a:rPr kumimoji="1" lang="en-US" altLang="ja-JP" dirty="0"/>
              <a:t>3</a:t>
            </a:r>
            <a:r>
              <a:rPr kumimoji="1" lang="ja-JP" altLang="en-US" dirty="0"/>
              <a:t>週間から</a:t>
            </a:r>
            <a:r>
              <a:rPr kumimoji="1" lang="en-US" altLang="ja-JP" dirty="0"/>
              <a:t>6</a:t>
            </a:r>
            <a:r>
              <a:rPr kumimoji="1" lang="ja-JP" altLang="en-US" dirty="0"/>
              <a:t>週間</a:t>
            </a:r>
            <a:r>
              <a:rPr kumimoji="1" lang="en-US" altLang="ja-JP" dirty="0"/>
              <a:t>	</a:t>
            </a:r>
            <a:endParaRPr lang="en-US" altLang="ja-JP" dirty="0"/>
          </a:p>
          <a:p>
            <a:r>
              <a:rPr kumimoji="1" lang="ja-JP" altLang="en-US" dirty="0"/>
              <a:t>短いとき</a:t>
            </a:r>
            <a:r>
              <a:rPr kumimoji="1" lang="en-US" altLang="ja-JP" dirty="0"/>
              <a:t>		</a:t>
            </a:r>
            <a:r>
              <a:rPr kumimoji="1" lang="ja-JP" altLang="en-US" dirty="0"/>
              <a:t>：プレゼンまでに質問が出てこない：審査員の視点がわかりずらい</a:t>
            </a:r>
            <a:endParaRPr kumimoji="1" lang="en-US" altLang="ja-JP" dirty="0"/>
          </a:p>
          <a:p>
            <a:r>
              <a:rPr lang="ja-JP" altLang="en-US" dirty="0"/>
              <a:t>長いとき</a:t>
            </a:r>
            <a:r>
              <a:rPr lang="en-US" altLang="ja-JP" dirty="0"/>
              <a:t>		</a:t>
            </a:r>
            <a:r>
              <a:rPr lang="ja-JP" altLang="en-US" dirty="0"/>
              <a:t>：審査員が丁寧に提案を見ている。質問がプレゼン前に出ることが多い</a:t>
            </a:r>
            <a:endParaRPr lang="en-US" altLang="ja-JP" dirty="0"/>
          </a:p>
          <a:p>
            <a:endParaRPr kumimoji="1" lang="en-US" altLang="ja-JP" dirty="0"/>
          </a:p>
          <a:p>
            <a:r>
              <a:rPr lang="ja-JP" altLang="en-US" dirty="0"/>
              <a:t>多くある応募側の対応</a:t>
            </a:r>
            <a:endParaRPr lang="en-US" altLang="ja-JP" dirty="0"/>
          </a:p>
          <a:p>
            <a:pPr lvl="1"/>
            <a:r>
              <a:rPr kumimoji="1" lang="ja-JP" altLang="en-US" dirty="0"/>
              <a:t>一部の人で準備する</a:t>
            </a:r>
            <a:endParaRPr kumimoji="1" lang="en-US" altLang="ja-JP" dirty="0"/>
          </a:p>
          <a:p>
            <a:pPr lvl="1"/>
            <a:r>
              <a:rPr kumimoji="1" lang="ja-JP" altLang="en-US" dirty="0"/>
              <a:t>質問が出るまで、一旦ほっこりする</a:t>
            </a:r>
            <a:endParaRPr kumimoji="1" lang="en-US" altLang="ja-JP" dirty="0"/>
          </a:p>
          <a:p>
            <a:pPr lvl="1"/>
            <a:r>
              <a:rPr lang="ja-JP" altLang="en-US" dirty="0"/>
              <a:t>応募者の目で、言いたいことを準備する</a:t>
            </a:r>
            <a:endParaRPr lang="en-US" altLang="ja-JP" dirty="0"/>
          </a:p>
          <a:p>
            <a:pPr lvl="1"/>
            <a:endParaRPr kumimoji="1" lang="en-US" altLang="ja-JP" dirty="0"/>
          </a:p>
          <a:p>
            <a:r>
              <a:rPr lang="ja-JP" altLang="en-US" dirty="0"/>
              <a:t>お勧めの対応</a:t>
            </a:r>
            <a:endParaRPr lang="en-US" altLang="ja-JP" dirty="0"/>
          </a:p>
          <a:p>
            <a:pPr lvl="1"/>
            <a:r>
              <a:rPr kumimoji="1" lang="ja-JP" altLang="en-US" dirty="0"/>
              <a:t>審査員の目で：自分たちの提案を再検討する（できれば全員で）</a:t>
            </a:r>
            <a:endParaRPr kumimoji="1" lang="en-US" altLang="ja-JP" dirty="0"/>
          </a:p>
          <a:p>
            <a:pPr lvl="1"/>
            <a:r>
              <a:rPr lang="ja-JP" altLang="en-US" dirty="0"/>
              <a:t>あいまいな点、具体性のない点、はっきり言いたくなくてぼかした点など、どうするか</a:t>
            </a:r>
            <a:endParaRPr lang="en-US" altLang="ja-JP" dirty="0"/>
          </a:p>
          <a:p>
            <a:pPr lvl="1"/>
            <a:r>
              <a:rPr kumimoji="1" lang="ja-JP" altLang="en-US" dirty="0"/>
              <a:t>なにか情報が入ってきたとき：対応の検討をする</a:t>
            </a:r>
            <a:endParaRPr kumimoji="1" lang="en-US" altLang="ja-JP" dirty="0"/>
          </a:p>
          <a:p>
            <a:pPr lvl="1"/>
            <a:r>
              <a:rPr lang="ja-JP" altLang="en-US" dirty="0"/>
              <a:t>この期間の取り組み内容・組織は、早い時期から決定しておくこと</a:t>
            </a:r>
            <a:endParaRPr lang="en-US" altLang="ja-JP" dirty="0"/>
          </a:p>
          <a:p>
            <a:pPr lvl="1"/>
            <a:r>
              <a:rPr kumimoji="1" lang="ja-JP" altLang="en-US" dirty="0"/>
              <a:t>プレゼン後の審査員同士の協議：それぞれの専門の部分：専門の委員の主張に引っ張られることがおおいので意識する</a:t>
            </a:r>
          </a:p>
        </p:txBody>
      </p:sp>
      <p:sp>
        <p:nvSpPr>
          <p:cNvPr id="4" name="スライド番号プレースホルダー 3">
            <a:extLst>
              <a:ext uri="{FF2B5EF4-FFF2-40B4-BE49-F238E27FC236}">
                <a16:creationId xmlns:a16="http://schemas.microsoft.com/office/drawing/2014/main" id="{30624492-6DD4-4C00-8503-8D594C6C2CA5}"/>
              </a:ext>
            </a:extLst>
          </p:cNvPr>
          <p:cNvSpPr>
            <a:spLocks noGrp="1"/>
          </p:cNvSpPr>
          <p:nvPr>
            <p:ph type="sldNum" sz="quarter" idx="12"/>
          </p:nvPr>
        </p:nvSpPr>
        <p:spPr/>
        <p:txBody>
          <a:bodyPr/>
          <a:lstStyle/>
          <a:p>
            <a:fld id="{8CBE0B6B-AA1C-4A08-8C69-36F95E8FD104}" type="slidenum">
              <a:rPr kumimoji="1" lang="ja-JP" altLang="en-US" smtClean="0"/>
              <a:t>5</a:t>
            </a:fld>
            <a:endParaRPr kumimoji="1" lang="ja-JP" altLang="en-US"/>
          </a:p>
        </p:txBody>
      </p:sp>
    </p:spTree>
    <p:extLst>
      <p:ext uri="{BB962C8B-B14F-4D97-AF65-F5344CB8AC3E}">
        <p14:creationId xmlns:p14="http://schemas.microsoft.com/office/powerpoint/2010/main" val="1835304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AE9492B6-0B22-4210-A829-034645EA6678}"/>
              </a:ext>
            </a:extLst>
          </p:cNvPr>
          <p:cNvSpPr>
            <a:spLocks noGrp="1"/>
          </p:cNvSpPr>
          <p:nvPr>
            <p:ph type="title"/>
          </p:nvPr>
        </p:nvSpPr>
        <p:spPr/>
        <p:txBody>
          <a:bodyPr/>
          <a:lstStyle/>
          <a:p>
            <a:r>
              <a:rPr lang="ja-JP" altLang="en-US" dirty="0"/>
              <a:t>②プレゼンテーションの狙い</a:t>
            </a:r>
          </a:p>
        </p:txBody>
      </p:sp>
      <p:sp>
        <p:nvSpPr>
          <p:cNvPr id="6" name="テキスト プレースホルダー 5">
            <a:extLst>
              <a:ext uri="{FF2B5EF4-FFF2-40B4-BE49-F238E27FC236}">
                <a16:creationId xmlns:a16="http://schemas.microsoft.com/office/drawing/2014/main" id="{5B2CE908-8412-452F-8E02-886810DB50E6}"/>
              </a:ext>
            </a:extLst>
          </p:cNvPr>
          <p:cNvSpPr>
            <a:spLocks noGrp="1"/>
          </p:cNvSpPr>
          <p:nvPr>
            <p:ph type="body"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95D14012-90E3-4F0F-9F8E-0DF2DF189B1C}"/>
              </a:ext>
            </a:extLst>
          </p:cNvPr>
          <p:cNvSpPr>
            <a:spLocks noGrp="1"/>
          </p:cNvSpPr>
          <p:nvPr>
            <p:ph type="sldNum" sz="quarter" idx="12"/>
          </p:nvPr>
        </p:nvSpPr>
        <p:spPr/>
        <p:txBody>
          <a:bodyPr/>
          <a:lstStyle/>
          <a:p>
            <a:fld id="{8CBE0B6B-AA1C-4A08-8C69-36F95E8FD104}" type="slidenum">
              <a:rPr kumimoji="1" lang="ja-JP" altLang="en-US" smtClean="0"/>
              <a:t>6</a:t>
            </a:fld>
            <a:endParaRPr kumimoji="1" lang="ja-JP" altLang="en-US"/>
          </a:p>
        </p:txBody>
      </p:sp>
    </p:spTree>
    <p:extLst>
      <p:ext uri="{BB962C8B-B14F-4D97-AF65-F5344CB8AC3E}">
        <p14:creationId xmlns:p14="http://schemas.microsoft.com/office/powerpoint/2010/main" val="3731702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B53703-6CE8-45CF-8077-CCEBDE85D616}"/>
              </a:ext>
            </a:extLst>
          </p:cNvPr>
          <p:cNvSpPr>
            <a:spLocks noGrp="1"/>
          </p:cNvSpPr>
          <p:nvPr>
            <p:ph type="title"/>
          </p:nvPr>
        </p:nvSpPr>
        <p:spPr>
          <a:xfrm>
            <a:off x="758016" y="294806"/>
            <a:ext cx="8596668" cy="587188"/>
          </a:xfrm>
        </p:spPr>
        <p:txBody>
          <a:bodyPr>
            <a:normAutofit fontScale="90000"/>
          </a:bodyPr>
          <a:lstStyle/>
          <a:p>
            <a:r>
              <a:rPr lang="ja-JP" altLang="en-US" dirty="0"/>
              <a:t>何のためにプレゼンテーションを実施するか</a:t>
            </a:r>
          </a:p>
        </p:txBody>
      </p:sp>
      <p:sp>
        <p:nvSpPr>
          <p:cNvPr id="4" name="スライド番号プレースホルダー 3">
            <a:extLst>
              <a:ext uri="{FF2B5EF4-FFF2-40B4-BE49-F238E27FC236}">
                <a16:creationId xmlns:a16="http://schemas.microsoft.com/office/drawing/2014/main" id="{DB25F6BC-C4F7-43EE-BA85-0A221C9A4CCA}"/>
              </a:ext>
            </a:extLst>
          </p:cNvPr>
          <p:cNvSpPr>
            <a:spLocks noGrp="1"/>
          </p:cNvSpPr>
          <p:nvPr>
            <p:ph type="sldNum" sz="quarter" idx="12"/>
          </p:nvPr>
        </p:nvSpPr>
        <p:spPr/>
        <p:txBody>
          <a:bodyPr/>
          <a:lstStyle/>
          <a:p>
            <a:fld id="{8CBE0B6B-AA1C-4A08-8C69-36F95E8FD104}" type="slidenum">
              <a:rPr kumimoji="1" lang="ja-JP" altLang="en-US" smtClean="0"/>
              <a:t>7</a:t>
            </a:fld>
            <a:endParaRPr kumimoji="1" lang="ja-JP" altLang="en-US"/>
          </a:p>
        </p:txBody>
      </p:sp>
      <p:sp>
        <p:nvSpPr>
          <p:cNvPr id="6" name="四角形: 角を丸くする 5">
            <a:extLst>
              <a:ext uri="{FF2B5EF4-FFF2-40B4-BE49-F238E27FC236}">
                <a16:creationId xmlns:a16="http://schemas.microsoft.com/office/drawing/2014/main" id="{89D6D944-F0DA-4EF9-BEF6-066B183DA2B8}"/>
              </a:ext>
            </a:extLst>
          </p:cNvPr>
          <p:cNvSpPr/>
          <p:nvPr/>
        </p:nvSpPr>
        <p:spPr>
          <a:xfrm>
            <a:off x="967144" y="1908748"/>
            <a:ext cx="3080200" cy="46469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審査員の疑問点の払しょく</a:t>
            </a:r>
          </a:p>
        </p:txBody>
      </p:sp>
      <p:sp>
        <p:nvSpPr>
          <p:cNvPr id="7" name="四角形: 角を丸くする 6">
            <a:extLst>
              <a:ext uri="{FF2B5EF4-FFF2-40B4-BE49-F238E27FC236}">
                <a16:creationId xmlns:a16="http://schemas.microsoft.com/office/drawing/2014/main" id="{C370D8D2-8676-45F9-93F8-B3353B9C90F9}"/>
              </a:ext>
            </a:extLst>
          </p:cNvPr>
          <p:cNvSpPr/>
          <p:nvPr/>
        </p:nvSpPr>
        <p:spPr>
          <a:xfrm>
            <a:off x="967144" y="2530840"/>
            <a:ext cx="3080200" cy="46469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応募者の熱意の確認</a:t>
            </a:r>
          </a:p>
        </p:txBody>
      </p:sp>
      <p:sp>
        <p:nvSpPr>
          <p:cNvPr id="8" name="四角形: 角を丸くする 7">
            <a:extLst>
              <a:ext uri="{FF2B5EF4-FFF2-40B4-BE49-F238E27FC236}">
                <a16:creationId xmlns:a16="http://schemas.microsoft.com/office/drawing/2014/main" id="{7D91E613-C8D6-46BC-B3D1-4F99ADEABB33}"/>
              </a:ext>
            </a:extLst>
          </p:cNvPr>
          <p:cNvSpPr/>
          <p:nvPr/>
        </p:nvSpPr>
        <p:spPr>
          <a:xfrm>
            <a:off x="395019" y="1286656"/>
            <a:ext cx="3080200" cy="46469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審査側の目的</a:t>
            </a:r>
          </a:p>
        </p:txBody>
      </p:sp>
      <p:sp>
        <p:nvSpPr>
          <p:cNvPr id="9" name="四角形: 角を丸くする 8">
            <a:extLst>
              <a:ext uri="{FF2B5EF4-FFF2-40B4-BE49-F238E27FC236}">
                <a16:creationId xmlns:a16="http://schemas.microsoft.com/office/drawing/2014/main" id="{592DC816-54BE-4B12-9D69-9ACA3A1A130F}"/>
              </a:ext>
            </a:extLst>
          </p:cNvPr>
          <p:cNvSpPr/>
          <p:nvPr/>
        </p:nvSpPr>
        <p:spPr>
          <a:xfrm>
            <a:off x="395019" y="3400197"/>
            <a:ext cx="3080200" cy="4646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応募側の目的</a:t>
            </a:r>
          </a:p>
        </p:txBody>
      </p:sp>
      <p:sp>
        <p:nvSpPr>
          <p:cNvPr id="10" name="四角形: 角を丸くする 9">
            <a:extLst>
              <a:ext uri="{FF2B5EF4-FFF2-40B4-BE49-F238E27FC236}">
                <a16:creationId xmlns:a16="http://schemas.microsoft.com/office/drawing/2014/main" id="{47FC9B25-D8A6-411F-B47F-14F3F902EB6B}"/>
              </a:ext>
            </a:extLst>
          </p:cNvPr>
          <p:cNvSpPr/>
          <p:nvPr/>
        </p:nvSpPr>
        <p:spPr>
          <a:xfrm>
            <a:off x="967144" y="4164623"/>
            <a:ext cx="3080200" cy="4646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提案の説明不足の改良</a:t>
            </a:r>
          </a:p>
        </p:txBody>
      </p:sp>
      <p:sp>
        <p:nvSpPr>
          <p:cNvPr id="11" name="四角形: 角を丸くする 10">
            <a:extLst>
              <a:ext uri="{FF2B5EF4-FFF2-40B4-BE49-F238E27FC236}">
                <a16:creationId xmlns:a16="http://schemas.microsoft.com/office/drawing/2014/main" id="{F118C5BE-A35E-4A17-953B-8DCA7CE87CF1}"/>
              </a:ext>
            </a:extLst>
          </p:cNvPr>
          <p:cNvSpPr/>
          <p:nvPr/>
        </p:nvSpPr>
        <p:spPr>
          <a:xfrm>
            <a:off x="967144" y="4801632"/>
            <a:ext cx="3080200" cy="4646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具体性不足分の補足</a:t>
            </a:r>
          </a:p>
        </p:txBody>
      </p:sp>
      <p:sp>
        <p:nvSpPr>
          <p:cNvPr id="12" name="四角形: 角を丸くする 11">
            <a:extLst>
              <a:ext uri="{FF2B5EF4-FFF2-40B4-BE49-F238E27FC236}">
                <a16:creationId xmlns:a16="http://schemas.microsoft.com/office/drawing/2014/main" id="{85C02F2B-0D75-4F9C-BF31-516D4AEFFBC4}"/>
              </a:ext>
            </a:extLst>
          </p:cNvPr>
          <p:cNvSpPr/>
          <p:nvPr/>
        </p:nvSpPr>
        <p:spPr>
          <a:xfrm>
            <a:off x="967144" y="5438641"/>
            <a:ext cx="3080200" cy="4646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チーム熱意の伝達</a:t>
            </a:r>
          </a:p>
        </p:txBody>
      </p:sp>
      <p:sp>
        <p:nvSpPr>
          <p:cNvPr id="13" name="四角形: 角を丸くする 12">
            <a:extLst>
              <a:ext uri="{FF2B5EF4-FFF2-40B4-BE49-F238E27FC236}">
                <a16:creationId xmlns:a16="http://schemas.microsoft.com/office/drawing/2014/main" id="{93BB0EB3-9AA5-45BE-A50F-69A2DACBEFAB}"/>
              </a:ext>
            </a:extLst>
          </p:cNvPr>
          <p:cNvSpPr/>
          <p:nvPr/>
        </p:nvSpPr>
        <p:spPr>
          <a:xfrm>
            <a:off x="4789141" y="821961"/>
            <a:ext cx="5356207" cy="46469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提案提出からプレゼンまで何を？</a:t>
            </a:r>
          </a:p>
        </p:txBody>
      </p:sp>
      <p:sp>
        <p:nvSpPr>
          <p:cNvPr id="14" name="四角形: 角を丸くする 13">
            <a:extLst>
              <a:ext uri="{FF2B5EF4-FFF2-40B4-BE49-F238E27FC236}">
                <a16:creationId xmlns:a16="http://schemas.microsoft.com/office/drawing/2014/main" id="{ED610EF3-E8C6-4443-9D27-2F0181B4D62B}"/>
              </a:ext>
            </a:extLst>
          </p:cNvPr>
          <p:cNvSpPr/>
          <p:nvPr/>
        </p:nvSpPr>
        <p:spPr>
          <a:xfrm>
            <a:off x="4884719" y="1908747"/>
            <a:ext cx="5268617" cy="10867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審査員：提案読みながら仮採点</a:t>
            </a:r>
            <a:endParaRPr kumimoji="1" lang="en-US" altLang="ja-JP" dirty="0"/>
          </a:p>
          <a:p>
            <a:pPr algn="ctr"/>
            <a:r>
              <a:rPr kumimoji="1" lang="ja-JP" altLang="en-US" dirty="0"/>
              <a:t>コンサル・事務局：提案の比較表まとめ</a:t>
            </a:r>
            <a:endParaRPr kumimoji="1" lang="en-US" altLang="ja-JP" dirty="0"/>
          </a:p>
          <a:p>
            <a:pPr algn="ctr"/>
            <a:r>
              <a:rPr kumimoji="1" lang="ja-JP" altLang="en-US" dirty="0"/>
              <a:t>両方：疑問点・不明点の質問票作成</a:t>
            </a:r>
          </a:p>
        </p:txBody>
      </p:sp>
      <p:sp>
        <p:nvSpPr>
          <p:cNvPr id="15" name="四角形: 角を丸くする 14">
            <a:extLst>
              <a:ext uri="{FF2B5EF4-FFF2-40B4-BE49-F238E27FC236}">
                <a16:creationId xmlns:a16="http://schemas.microsoft.com/office/drawing/2014/main" id="{86D95795-EAB5-447A-886D-745E8492BD1E}"/>
              </a:ext>
            </a:extLst>
          </p:cNvPr>
          <p:cNvSpPr/>
          <p:nvPr/>
        </p:nvSpPr>
        <p:spPr>
          <a:xfrm>
            <a:off x="4789141" y="4164622"/>
            <a:ext cx="5268617" cy="173871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提案書の再点検（審査の目で）</a:t>
            </a:r>
            <a:endParaRPr kumimoji="1" lang="en-US" altLang="ja-JP" dirty="0"/>
          </a:p>
          <a:p>
            <a:pPr algn="ctr"/>
            <a:r>
              <a:rPr kumimoji="1" lang="ja-JP" altLang="en-US" dirty="0"/>
              <a:t>提案の不備の補強策</a:t>
            </a:r>
            <a:endParaRPr kumimoji="1" lang="en-US" altLang="ja-JP" dirty="0"/>
          </a:p>
          <a:p>
            <a:pPr algn="ctr"/>
            <a:r>
              <a:rPr kumimoji="1" lang="ja-JP" altLang="en-US" dirty="0"/>
              <a:t>質疑があれば質疑対応（回答準備）</a:t>
            </a:r>
            <a:endParaRPr kumimoji="1" lang="en-US" altLang="ja-JP" dirty="0"/>
          </a:p>
          <a:p>
            <a:pPr algn="ctr"/>
            <a:r>
              <a:rPr kumimoji="1" lang="ja-JP" altLang="en-US" dirty="0"/>
              <a:t>情報があれば情報対応</a:t>
            </a:r>
            <a:endParaRPr kumimoji="1" lang="en-US" altLang="ja-JP" dirty="0"/>
          </a:p>
          <a:p>
            <a:pPr algn="ctr"/>
            <a:r>
              <a:rPr kumimoji="1" lang="ja-JP" altLang="en-US" dirty="0"/>
              <a:t>プレゼンのリハーサル（全員で聞き修正）</a:t>
            </a:r>
            <a:endParaRPr kumimoji="1" lang="en-US" altLang="ja-JP" dirty="0"/>
          </a:p>
          <a:p>
            <a:pPr algn="ctr"/>
            <a:r>
              <a:rPr kumimoji="1" lang="ja-JP" altLang="en-US" dirty="0"/>
              <a:t>ここが売りの部分に質問を集中させる</a:t>
            </a:r>
          </a:p>
        </p:txBody>
      </p:sp>
    </p:spTree>
    <p:extLst>
      <p:ext uri="{BB962C8B-B14F-4D97-AF65-F5344CB8AC3E}">
        <p14:creationId xmlns:p14="http://schemas.microsoft.com/office/powerpoint/2010/main" val="409412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D4B53703-6CE8-45CF-8077-CCEBDE85D616}"/>
              </a:ext>
            </a:extLst>
          </p:cNvPr>
          <p:cNvSpPr>
            <a:spLocks noGrp="1"/>
          </p:cNvSpPr>
          <p:nvPr>
            <p:ph type="title"/>
          </p:nvPr>
        </p:nvSpPr>
        <p:spPr>
          <a:xfrm>
            <a:off x="758016" y="294806"/>
            <a:ext cx="8596668" cy="587188"/>
          </a:xfrm>
        </p:spPr>
        <p:txBody>
          <a:bodyPr>
            <a:normAutofit fontScale="90000"/>
          </a:bodyPr>
          <a:lstStyle/>
          <a:p>
            <a:r>
              <a:rPr lang="ja-JP" altLang="en-US" dirty="0"/>
              <a:t>何のためにプレゼンテーションを実施するか</a:t>
            </a:r>
          </a:p>
        </p:txBody>
      </p:sp>
      <p:sp>
        <p:nvSpPr>
          <p:cNvPr id="4" name="スライド番号プレースホルダー 3">
            <a:extLst>
              <a:ext uri="{FF2B5EF4-FFF2-40B4-BE49-F238E27FC236}">
                <a16:creationId xmlns:a16="http://schemas.microsoft.com/office/drawing/2014/main" id="{DB25F6BC-C4F7-43EE-BA85-0A221C9A4CCA}"/>
              </a:ext>
            </a:extLst>
          </p:cNvPr>
          <p:cNvSpPr>
            <a:spLocks noGrp="1"/>
          </p:cNvSpPr>
          <p:nvPr>
            <p:ph type="sldNum" sz="quarter" idx="12"/>
          </p:nvPr>
        </p:nvSpPr>
        <p:spPr/>
        <p:txBody>
          <a:bodyPr/>
          <a:lstStyle/>
          <a:p>
            <a:fld id="{8CBE0B6B-AA1C-4A08-8C69-36F95E8FD104}" type="slidenum">
              <a:rPr kumimoji="1" lang="ja-JP" altLang="en-US" smtClean="0"/>
              <a:t>8</a:t>
            </a:fld>
            <a:endParaRPr kumimoji="1" lang="ja-JP" altLang="en-US"/>
          </a:p>
        </p:txBody>
      </p:sp>
      <p:sp>
        <p:nvSpPr>
          <p:cNvPr id="6" name="四角形: 角を丸くする 5">
            <a:extLst>
              <a:ext uri="{FF2B5EF4-FFF2-40B4-BE49-F238E27FC236}">
                <a16:creationId xmlns:a16="http://schemas.microsoft.com/office/drawing/2014/main" id="{89D6D944-F0DA-4EF9-BEF6-066B183DA2B8}"/>
              </a:ext>
            </a:extLst>
          </p:cNvPr>
          <p:cNvSpPr/>
          <p:nvPr/>
        </p:nvSpPr>
        <p:spPr>
          <a:xfrm>
            <a:off x="967144" y="1908748"/>
            <a:ext cx="3080200" cy="46469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審査員の疑問点の払しょく</a:t>
            </a:r>
          </a:p>
        </p:txBody>
      </p:sp>
      <p:sp>
        <p:nvSpPr>
          <p:cNvPr id="7" name="四角形: 角を丸くする 6">
            <a:extLst>
              <a:ext uri="{FF2B5EF4-FFF2-40B4-BE49-F238E27FC236}">
                <a16:creationId xmlns:a16="http://schemas.microsoft.com/office/drawing/2014/main" id="{C370D8D2-8676-45F9-93F8-B3353B9C90F9}"/>
              </a:ext>
            </a:extLst>
          </p:cNvPr>
          <p:cNvSpPr/>
          <p:nvPr/>
        </p:nvSpPr>
        <p:spPr>
          <a:xfrm>
            <a:off x="967144" y="2530840"/>
            <a:ext cx="3080200" cy="46469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応募者の熱意の確認</a:t>
            </a:r>
          </a:p>
        </p:txBody>
      </p:sp>
      <p:sp>
        <p:nvSpPr>
          <p:cNvPr id="8" name="四角形: 角を丸くする 7">
            <a:extLst>
              <a:ext uri="{FF2B5EF4-FFF2-40B4-BE49-F238E27FC236}">
                <a16:creationId xmlns:a16="http://schemas.microsoft.com/office/drawing/2014/main" id="{7D91E613-C8D6-46BC-B3D1-4F99ADEABB33}"/>
              </a:ext>
            </a:extLst>
          </p:cNvPr>
          <p:cNvSpPr/>
          <p:nvPr/>
        </p:nvSpPr>
        <p:spPr>
          <a:xfrm>
            <a:off x="395019" y="1286656"/>
            <a:ext cx="3080200" cy="46469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審査側の目的</a:t>
            </a:r>
          </a:p>
        </p:txBody>
      </p:sp>
      <p:sp>
        <p:nvSpPr>
          <p:cNvPr id="9" name="四角形: 角を丸くする 8">
            <a:extLst>
              <a:ext uri="{FF2B5EF4-FFF2-40B4-BE49-F238E27FC236}">
                <a16:creationId xmlns:a16="http://schemas.microsoft.com/office/drawing/2014/main" id="{592DC816-54BE-4B12-9D69-9ACA3A1A130F}"/>
              </a:ext>
            </a:extLst>
          </p:cNvPr>
          <p:cNvSpPr/>
          <p:nvPr/>
        </p:nvSpPr>
        <p:spPr>
          <a:xfrm>
            <a:off x="395019" y="3400197"/>
            <a:ext cx="3080200" cy="4646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応募側の目的</a:t>
            </a:r>
          </a:p>
        </p:txBody>
      </p:sp>
      <p:sp>
        <p:nvSpPr>
          <p:cNvPr id="10" name="四角形: 角を丸くする 9">
            <a:extLst>
              <a:ext uri="{FF2B5EF4-FFF2-40B4-BE49-F238E27FC236}">
                <a16:creationId xmlns:a16="http://schemas.microsoft.com/office/drawing/2014/main" id="{47FC9B25-D8A6-411F-B47F-14F3F902EB6B}"/>
              </a:ext>
            </a:extLst>
          </p:cNvPr>
          <p:cNvSpPr/>
          <p:nvPr/>
        </p:nvSpPr>
        <p:spPr>
          <a:xfrm>
            <a:off x="967144" y="4164623"/>
            <a:ext cx="3080200" cy="4646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提案の説明不足の改良</a:t>
            </a:r>
          </a:p>
        </p:txBody>
      </p:sp>
      <p:sp>
        <p:nvSpPr>
          <p:cNvPr id="11" name="四角形: 角を丸くする 10">
            <a:extLst>
              <a:ext uri="{FF2B5EF4-FFF2-40B4-BE49-F238E27FC236}">
                <a16:creationId xmlns:a16="http://schemas.microsoft.com/office/drawing/2014/main" id="{F118C5BE-A35E-4A17-953B-8DCA7CE87CF1}"/>
              </a:ext>
            </a:extLst>
          </p:cNvPr>
          <p:cNvSpPr/>
          <p:nvPr/>
        </p:nvSpPr>
        <p:spPr>
          <a:xfrm>
            <a:off x="967144" y="4801632"/>
            <a:ext cx="3080200" cy="4646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具体性不足分の補足</a:t>
            </a:r>
          </a:p>
        </p:txBody>
      </p:sp>
      <p:sp>
        <p:nvSpPr>
          <p:cNvPr id="12" name="四角形: 角を丸くする 11">
            <a:extLst>
              <a:ext uri="{FF2B5EF4-FFF2-40B4-BE49-F238E27FC236}">
                <a16:creationId xmlns:a16="http://schemas.microsoft.com/office/drawing/2014/main" id="{85C02F2B-0D75-4F9C-BF31-516D4AEFFBC4}"/>
              </a:ext>
            </a:extLst>
          </p:cNvPr>
          <p:cNvSpPr/>
          <p:nvPr/>
        </p:nvSpPr>
        <p:spPr>
          <a:xfrm>
            <a:off x="967144" y="5438641"/>
            <a:ext cx="3080200" cy="4646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チーム熱意の伝達</a:t>
            </a:r>
          </a:p>
        </p:txBody>
      </p:sp>
      <p:sp>
        <p:nvSpPr>
          <p:cNvPr id="13" name="四角形: 角を丸くする 12">
            <a:extLst>
              <a:ext uri="{FF2B5EF4-FFF2-40B4-BE49-F238E27FC236}">
                <a16:creationId xmlns:a16="http://schemas.microsoft.com/office/drawing/2014/main" id="{93BB0EB3-9AA5-45BE-A50F-69A2DACBEFAB}"/>
              </a:ext>
            </a:extLst>
          </p:cNvPr>
          <p:cNvSpPr/>
          <p:nvPr/>
        </p:nvSpPr>
        <p:spPr>
          <a:xfrm>
            <a:off x="4789141" y="821961"/>
            <a:ext cx="5356207" cy="46469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提案提出からプレゼンまで何を？</a:t>
            </a:r>
          </a:p>
        </p:txBody>
      </p:sp>
      <p:sp>
        <p:nvSpPr>
          <p:cNvPr id="14" name="四角形: 角を丸くする 13">
            <a:extLst>
              <a:ext uri="{FF2B5EF4-FFF2-40B4-BE49-F238E27FC236}">
                <a16:creationId xmlns:a16="http://schemas.microsoft.com/office/drawing/2014/main" id="{ED610EF3-E8C6-4443-9D27-2F0181B4D62B}"/>
              </a:ext>
            </a:extLst>
          </p:cNvPr>
          <p:cNvSpPr/>
          <p:nvPr/>
        </p:nvSpPr>
        <p:spPr>
          <a:xfrm>
            <a:off x="4884719" y="1908747"/>
            <a:ext cx="5268617" cy="10867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審査員：提案読みながら仮採点</a:t>
            </a:r>
            <a:endParaRPr kumimoji="1" lang="en-US" altLang="ja-JP" dirty="0"/>
          </a:p>
          <a:p>
            <a:pPr algn="ctr"/>
            <a:r>
              <a:rPr kumimoji="1" lang="ja-JP" altLang="en-US" dirty="0"/>
              <a:t>コンサル・事務局：提案の比較表まとめ</a:t>
            </a:r>
            <a:endParaRPr kumimoji="1" lang="en-US" altLang="ja-JP" dirty="0"/>
          </a:p>
          <a:p>
            <a:pPr algn="ctr"/>
            <a:r>
              <a:rPr kumimoji="1" lang="ja-JP" altLang="en-US" dirty="0"/>
              <a:t>両方：疑問点・不明点の質問票作成</a:t>
            </a:r>
          </a:p>
        </p:txBody>
      </p:sp>
      <p:sp>
        <p:nvSpPr>
          <p:cNvPr id="15" name="四角形: 角を丸くする 14">
            <a:extLst>
              <a:ext uri="{FF2B5EF4-FFF2-40B4-BE49-F238E27FC236}">
                <a16:creationId xmlns:a16="http://schemas.microsoft.com/office/drawing/2014/main" id="{86D95795-EAB5-447A-886D-745E8492BD1E}"/>
              </a:ext>
            </a:extLst>
          </p:cNvPr>
          <p:cNvSpPr/>
          <p:nvPr/>
        </p:nvSpPr>
        <p:spPr>
          <a:xfrm>
            <a:off x="4789141" y="4164622"/>
            <a:ext cx="5268617" cy="173871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提案書の再点検（審査の目で）</a:t>
            </a:r>
            <a:endParaRPr kumimoji="1" lang="en-US" altLang="ja-JP" dirty="0"/>
          </a:p>
          <a:p>
            <a:pPr algn="ctr"/>
            <a:r>
              <a:rPr kumimoji="1" lang="ja-JP" altLang="en-US" dirty="0"/>
              <a:t>提案の不備の補強策</a:t>
            </a:r>
            <a:endParaRPr kumimoji="1" lang="en-US" altLang="ja-JP" dirty="0"/>
          </a:p>
          <a:p>
            <a:pPr algn="ctr"/>
            <a:r>
              <a:rPr kumimoji="1" lang="ja-JP" altLang="en-US" dirty="0"/>
              <a:t>質疑があれば質疑対応（回答準備）</a:t>
            </a:r>
            <a:endParaRPr kumimoji="1" lang="en-US" altLang="ja-JP" dirty="0"/>
          </a:p>
          <a:p>
            <a:pPr algn="ctr"/>
            <a:r>
              <a:rPr kumimoji="1" lang="ja-JP" altLang="en-US" dirty="0"/>
              <a:t>情報があれば情報対応</a:t>
            </a:r>
            <a:endParaRPr kumimoji="1" lang="en-US" altLang="ja-JP" dirty="0"/>
          </a:p>
          <a:p>
            <a:pPr algn="ctr"/>
            <a:r>
              <a:rPr kumimoji="1" lang="ja-JP" altLang="en-US" dirty="0"/>
              <a:t>プレゼンのリハーサル（全員で聞き修正）</a:t>
            </a:r>
            <a:endParaRPr kumimoji="1" lang="en-US" altLang="ja-JP" dirty="0"/>
          </a:p>
          <a:p>
            <a:pPr algn="ctr"/>
            <a:r>
              <a:rPr kumimoji="1" lang="ja-JP" altLang="en-US" dirty="0"/>
              <a:t>ここが売りの部分に質問を集中させる</a:t>
            </a:r>
          </a:p>
        </p:txBody>
      </p:sp>
      <p:sp>
        <p:nvSpPr>
          <p:cNvPr id="2" name="楕円 1">
            <a:extLst>
              <a:ext uri="{FF2B5EF4-FFF2-40B4-BE49-F238E27FC236}">
                <a16:creationId xmlns:a16="http://schemas.microsoft.com/office/drawing/2014/main" id="{9951C224-061C-4DE6-AEB8-783CB21BEF6F}"/>
              </a:ext>
            </a:extLst>
          </p:cNvPr>
          <p:cNvSpPr/>
          <p:nvPr/>
        </p:nvSpPr>
        <p:spPr>
          <a:xfrm>
            <a:off x="6893872" y="2813595"/>
            <a:ext cx="5179807" cy="1392645"/>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３～</a:t>
            </a:r>
            <a:r>
              <a:rPr kumimoji="1" lang="en-US" altLang="ja-JP" dirty="0"/>
              <a:t>4</a:t>
            </a:r>
            <a:r>
              <a:rPr kumimoji="1" lang="ja-JP" altLang="en-US" dirty="0"/>
              <a:t>点の変動がよくある</a:t>
            </a:r>
            <a:endParaRPr kumimoji="1" lang="en-US" altLang="ja-JP" dirty="0"/>
          </a:p>
          <a:p>
            <a:pPr algn="ctr"/>
            <a:r>
              <a:rPr kumimoji="1" lang="ja-JP" altLang="en-US" dirty="0"/>
              <a:t>前後で</a:t>
            </a:r>
            <a:r>
              <a:rPr kumimoji="1" lang="en-US" altLang="ja-JP" dirty="0"/>
              <a:t>5</a:t>
            </a:r>
            <a:r>
              <a:rPr kumimoji="1" lang="ja-JP" altLang="en-US" dirty="0"/>
              <a:t>～</a:t>
            </a:r>
            <a:r>
              <a:rPr kumimoji="1" lang="en-US" altLang="ja-JP" dirty="0"/>
              <a:t>6</a:t>
            </a:r>
            <a:r>
              <a:rPr kumimoji="1" lang="ja-JP" altLang="en-US" dirty="0"/>
              <a:t>点はひっくりかえせる可能性</a:t>
            </a:r>
            <a:endParaRPr kumimoji="1" lang="en-US" altLang="ja-JP" dirty="0"/>
          </a:p>
          <a:p>
            <a:pPr algn="ctr"/>
            <a:r>
              <a:rPr kumimoji="1" lang="ja-JP" altLang="en-US" dirty="0"/>
              <a:t>最後までキチンと</a:t>
            </a:r>
          </a:p>
        </p:txBody>
      </p:sp>
      <p:sp>
        <p:nvSpPr>
          <p:cNvPr id="16" name="楕円 15">
            <a:extLst>
              <a:ext uri="{FF2B5EF4-FFF2-40B4-BE49-F238E27FC236}">
                <a16:creationId xmlns:a16="http://schemas.microsoft.com/office/drawing/2014/main" id="{DF011906-92A8-4555-9B32-CFD83F752B20}"/>
              </a:ext>
            </a:extLst>
          </p:cNvPr>
          <p:cNvSpPr/>
          <p:nvPr/>
        </p:nvSpPr>
        <p:spPr>
          <a:xfrm>
            <a:off x="1457440" y="2846207"/>
            <a:ext cx="5179807" cy="1392645"/>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プレゼンを聞いた後</a:t>
            </a:r>
            <a:endParaRPr kumimoji="1" lang="en-US" altLang="ja-JP" dirty="0"/>
          </a:p>
          <a:p>
            <a:pPr algn="ctr"/>
            <a:r>
              <a:rPr kumimoji="1" lang="ja-JP" altLang="en-US" dirty="0"/>
              <a:t>審査員同士で協議・検討</a:t>
            </a:r>
            <a:endParaRPr kumimoji="1" lang="en-US" altLang="ja-JP" dirty="0"/>
          </a:p>
          <a:p>
            <a:pPr algn="ctr"/>
            <a:r>
              <a:rPr kumimoji="1" lang="ja-JP" altLang="en-US" dirty="0"/>
              <a:t>特に委員間で評価の別れたところ</a:t>
            </a:r>
            <a:endParaRPr kumimoji="1" lang="en-US" altLang="ja-JP" dirty="0"/>
          </a:p>
          <a:p>
            <a:pPr algn="ctr"/>
            <a:r>
              <a:rPr kumimoji="1" lang="ja-JP" altLang="en-US" dirty="0"/>
              <a:t>専門の委員の意見に引っ張られる</a:t>
            </a:r>
          </a:p>
        </p:txBody>
      </p:sp>
    </p:spTree>
    <p:extLst>
      <p:ext uri="{BB962C8B-B14F-4D97-AF65-F5344CB8AC3E}">
        <p14:creationId xmlns:p14="http://schemas.microsoft.com/office/powerpoint/2010/main" val="420756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B22B59-86B8-4108-A1FA-08118AA81452}"/>
              </a:ext>
            </a:extLst>
          </p:cNvPr>
          <p:cNvSpPr>
            <a:spLocks noGrp="1"/>
          </p:cNvSpPr>
          <p:nvPr>
            <p:ph type="title"/>
          </p:nvPr>
        </p:nvSpPr>
        <p:spPr/>
        <p:txBody>
          <a:bodyPr/>
          <a:lstStyle/>
          <a:p>
            <a:r>
              <a:rPr kumimoji="1" lang="ja-JP" altLang="en-US" dirty="0"/>
              <a:t>③プレゼン策定の要点</a:t>
            </a:r>
          </a:p>
        </p:txBody>
      </p:sp>
      <p:sp>
        <p:nvSpPr>
          <p:cNvPr id="4" name="テキスト プレースホルダー 3">
            <a:extLst>
              <a:ext uri="{FF2B5EF4-FFF2-40B4-BE49-F238E27FC236}">
                <a16:creationId xmlns:a16="http://schemas.microsoft.com/office/drawing/2014/main" id="{318F5C8F-AE98-4C80-A968-9AC94AE90813}"/>
              </a:ext>
            </a:extLst>
          </p:cNvPr>
          <p:cNvSpPr>
            <a:spLocks noGrp="1"/>
          </p:cNvSpPr>
          <p:nvPr>
            <p:ph type="body" idx="1"/>
          </p:nvPr>
        </p:nvSpPr>
        <p:spPr/>
        <p:txBody>
          <a:bodyPr/>
          <a:lstStyle/>
          <a:p>
            <a:endParaRPr lang="ja-JP" altLang="en-US" dirty="0"/>
          </a:p>
        </p:txBody>
      </p:sp>
      <p:sp>
        <p:nvSpPr>
          <p:cNvPr id="3" name="スライド番号プレースホルダー 2">
            <a:extLst>
              <a:ext uri="{FF2B5EF4-FFF2-40B4-BE49-F238E27FC236}">
                <a16:creationId xmlns:a16="http://schemas.microsoft.com/office/drawing/2014/main" id="{8D152C03-E361-451D-A5D3-B10B9AED37B0}"/>
              </a:ext>
            </a:extLst>
          </p:cNvPr>
          <p:cNvSpPr>
            <a:spLocks noGrp="1"/>
          </p:cNvSpPr>
          <p:nvPr>
            <p:ph type="sldNum" sz="quarter" idx="12"/>
          </p:nvPr>
        </p:nvSpPr>
        <p:spPr/>
        <p:txBody>
          <a:bodyPr/>
          <a:lstStyle/>
          <a:p>
            <a:fld id="{8CBE0B6B-AA1C-4A08-8C69-36F95E8FD104}" type="slidenum">
              <a:rPr kumimoji="1" lang="ja-JP" altLang="en-US" smtClean="0"/>
              <a:t>9</a:t>
            </a:fld>
            <a:endParaRPr kumimoji="1" lang="ja-JP" altLang="en-US"/>
          </a:p>
        </p:txBody>
      </p:sp>
    </p:spTree>
    <p:extLst>
      <p:ext uri="{BB962C8B-B14F-4D97-AF65-F5344CB8AC3E}">
        <p14:creationId xmlns:p14="http://schemas.microsoft.com/office/powerpoint/2010/main" val="3668002739"/>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TM02900688[[fn=ファセット]]</Template>
  <TotalTime>10774</TotalTime>
  <Words>2842</Words>
  <Application>Microsoft Office PowerPoint</Application>
  <PresentationFormat>ワイド画面</PresentationFormat>
  <Paragraphs>510</Paragraphs>
  <Slides>26</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26</vt:i4>
      </vt:variant>
    </vt:vector>
  </HeadingPairs>
  <TitlesOfParts>
    <vt:vector size="32" baseType="lpstr">
      <vt:lpstr>メイリオ</vt:lpstr>
      <vt:lpstr>游ゴシック</vt:lpstr>
      <vt:lpstr>Arial</vt:lpstr>
      <vt:lpstr>Trebuchet MS</vt:lpstr>
      <vt:lpstr>Wingdings 3</vt:lpstr>
      <vt:lpstr>ファセット</vt:lpstr>
      <vt:lpstr>PowerPoint プレゼンテーション</vt:lpstr>
      <vt:lpstr>　　　　10回の内容</vt:lpstr>
      <vt:lpstr>　第９回プレゼンテーション</vt:lpstr>
      <vt:lpstr>プレゼンテーションの概要</vt:lpstr>
      <vt:lpstr>提案提出からプレゼンテーションまで</vt:lpstr>
      <vt:lpstr>②プレゼンテーションの狙い</vt:lpstr>
      <vt:lpstr>何のためにプレゼンテーションを実施するか</vt:lpstr>
      <vt:lpstr>何のためにプレゼンテーションを実施するか</vt:lpstr>
      <vt:lpstr>③プレゼン策定の要点</vt:lpstr>
      <vt:lpstr>提案書の点検の要点</vt:lpstr>
      <vt:lpstr>提案提出からプレゼンまでのスケジュール</vt:lpstr>
      <vt:lpstr>④様々な注意事項</vt:lpstr>
      <vt:lpstr>様々な注意事項</vt:lpstr>
      <vt:lpstr>まとめ 提案とプレゼンは一体と意識する</vt:lpstr>
      <vt:lpstr>もう一度：提案作成時の下記の点の見直し かんかんになってた提案作成作業から 1～3日以上程度あけて プレゼン資料・原稿を前にリハーサルを 繰り返し行う  ①コンセプト構築への道　</vt:lpstr>
      <vt:lpstr>コンセプト チーム構築時期  コンソ―シャムチームを束ねる 旗のようなもの  沢山の企業・人が 分担して提案策定 ひとりひとりが 常に意識しておくもの</vt:lpstr>
      <vt:lpstr>PowerPoint プレゼンテーション</vt:lpstr>
      <vt:lpstr>プレゼンテーションを意識するのも ひとつの方法</vt:lpstr>
      <vt:lpstr>審査での提案書の取り扱い について</vt:lpstr>
      <vt:lpstr>プレゼンテーションに意識　その１　事業計画分野 各分野担当者がコンセプト→具体的なキーポイント を。発表する。　　 ことを意識して、　提案作成のとき　実行してもらう。</vt:lpstr>
      <vt:lpstr>プレゼンテーションに意識　その２　設計建設分野 各分野担当者がコンセプト→具体的なキーポイント を。発表する。　　 ことを意識して、　提案作成のとき　実行してもらう。</vt:lpstr>
      <vt:lpstr>プレゼンテーションに意識　その３　維持管理分野 各分野担当者がコンセプト→具体的なキーポイント を。発表する。　　 ことを意識して、　提案作成のとき　実行してもらう。</vt:lpstr>
      <vt:lpstr>プレゼンテーションに意識　その４　運営分野 各分野担当者がコンセプト→具体的なキーポイント を。発表する。　　 ことを意識して、　提案作成のとき　実行してもらう。</vt:lpstr>
      <vt:lpstr>プレゼンテーションに意識　その５　自主事業分野 各分野担当者がコンセプト→具体的なキーポイント を。発表する。　　 ことを意識して、　提案作成のとき　実行してもらう。</vt:lpstr>
      <vt:lpstr>事業のお金の流れと契約の種類：エンド企業受取額１００想定</vt:lpstr>
      <vt:lpstr>ご清聴　 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tanuki kazehiki</dc:creator>
  <cp:lastModifiedBy>tanuki kazehiki</cp:lastModifiedBy>
  <cp:revision>40</cp:revision>
  <dcterms:created xsi:type="dcterms:W3CDTF">2021-05-17T04:17:13Z</dcterms:created>
  <dcterms:modified xsi:type="dcterms:W3CDTF">2021-12-07T03:37:46Z</dcterms:modified>
</cp:coreProperties>
</file>