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1894" r:id="rId2"/>
    <p:sldId id="257" r:id="rId3"/>
    <p:sldId id="1905" r:id="rId4"/>
    <p:sldId id="1906" r:id="rId5"/>
    <p:sldId id="1907" r:id="rId6"/>
    <p:sldId id="1908" r:id="rId7"/>
    <p:sldId id="1909" r:id="rId8"/>
    <p:sldId id="1910" r:id="rId9"/>
    <p:sldId id="1911" r:id="rId10"/>
    <p:sldId id="1912" r:id="rId11"/>
    <p:sldId id="658" r:id="rId12"/>
    <p:sldId id="1896" r:id="rId13"/>
    <p:sldId id="1897" r:id="rId14"/>
    <p:sldId id="1904" r:id="rId15"/>
    <p:sldId id="1914" r:id="rId16"/>
    <p:sldId id="1915" r:id="rId17"/>
    <p:sldId id="1806" r:id="rId18"/>
    <p:sldId id="1815" r:id="rId19"/>
    <p:sldId id="1893" r:id="rId20"/>
    <p:sldId id="1899" r:id="rId21"/>
    <p:sldId id="1903" r:id="rId22"/>
    <p:sldId id="1818" r:id="rId23"/>
    <p:sldId id="1883" r:id="rId24"/>
    <p:sldId id="1871" r:id="rId25"/>
    <p:sldId id="1884" r:id="rId26"/>
    <p:sldId id="1873" r:id="rId27"/>
    <p:sldId id="1885" r:id="rId28"/>
    <p:sldId id="1886" r:id="rId29"/>
    <p:sldId id="1887" r:id="rId30"/>
    <p:sldId id="1888" r:id="rId31"/>
    <p:sldId id="1889" r:id="rId32"/>
    <p:sldId id="1890" r:id="rId33"/>
    <p:sldId id="1891" r:id="rId34"/>
    <p:sldId id="1898" r:id="rId35"/>
    <p:sldId id="1850" r:id="rId36"/>
    <p:sldId id="1840" r:id="rId37"/>
    <p:sldId id="1900" r:id="rId38"/>
    <p:sldId id="1880" r:id="rId39"/>
    <p:sldId id="1902" r:id="rId40"/>
    <p:sldId id="1892" r:id="rId41"/>
    <p:sldId id="1901" r:id="rId42"/>
    <p:sldId id="1913" r:id="rId43"/>
    <p:sldId id="1882" r:id="rId44"/>
    <p:sldId id="340" r:id="rId4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99"/>
    <a:srgbClr val="E2F0D9"/>
    <a:srgbClr val="FFCC66"/>
    <a:srgbClr val="FF9999"/>
    <a:srgbClr val="5B9BD5"/>
    <a:srgbClr val="FFFFCC"/>
    <a:srgbClr val="FFCC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autoAdjust="0"/>
    <p:restoredTop sz="94660"/>
  </p:normalViewPr>
  <p:slideViewPr>
    <p:cSldViewPr snapToGrid="0">
      <p:cViewPr varScale="1">
        <p:scale>
          <a:sx n="41" d="100"/>
          <a:sy n="41" d="100"/>
        </p:scale>
        <p:origin x="57" y="10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7501C-14E5-40D3-AED3-789A604A9EB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B8316AC-6E1A-4257-B3E1-4C4ACAA74A24}">
      <dgm:prSet/>
      <dgm:spPr/>
      <dgm:t>
        <a:bodyPr/>
        <a:lstStyle/>
        <a:p>
          <a:r>
            <a:rPr lang="ja-JP"/>
            <a:t>もし完全に審査基準でやるなら、人は不要。</a:t>
          </a:r>
          <a:endParaRPr lang="en-US"/>
        </a:p>
      </dgm:t>
    </dgm:pt>
    <dgm:pt modelId="{CADF035B-1F95-40ED-8938-09917FCCEC07}" type="parTrans" cxnId="{A4A75183-D532-49B1-B7DD-5825BE08C1DD}">
      <dgm:prSet/>
      <dgm:spPr/>
      <dgm:t>
        <a:bodyPr/>
        <a:lstStyle/>
        <a:p>
          <a:endParaRPr lang="en-US"/>
        </a:p>
      </dgm:t>
    </dgm:pt>
    <dgm:pt modelId="{7FA4D9AB-7937-49CA-93B5-E2A093A62DBA}" type="sibTrans" cxnId="{A4A75183-D532-49B1-B7DD-5825BE08C1DD}">
      <dgm:prSet/>
      <dgm:spPr/>
      <dgm:t>
        <a:bodyPr/>
        <a:lstStyle/>
        <a:p>
          <a:endParaRPr lang="en-US"/>
        </a:p>
      </dgm:t>
    </dgm:pt>
    <dgm:pt modelId="{F4F70CB2-9B10-49B9-B999-7EFFB7D00A00}">
      <dgm:prSet/>
      <dgm:spPr/>
      <dgm:t>
        <a:bodyPr/>
        <a:lstStyle/>
        <a:p>
          <a:r>
            <a:rPr lang="ja-JP"/>
            <a:t>人間の恣意的な判断が不要ならだれでもいい！</a:t>
          </a:r>
          <a:endParaRPr lang="en-US"/>
        </a:p>
      </dgm:t>
    </dgm:pt>
    <dgm:pt modelId="{1064EE1F-BD51-49AD-98A7-F8BB4C07624B}" type="parTrans" cxnId="{B34E8B93-1177-4398-A6D0-998B1BD22B53}">
      <dgm:prSet/>
      <dgm:spPr/>
      <dgm:t>
        <a:bodyPr/>
        <a:lstStyle/>
        <a:p>
          <a:endParaRPr lang="en-US"/>
        </a:p>
      </dgm:t>
    </dgm:pt>
    <dgm:pt modelId="{5E369B67-9614-47C1-9781-ADF942B3D7D3}" type="sibTrans" cxnId="{B34E8B93-1177-4398-A6D0-998B1BD22B53}">
      <dgm:prSet/>
      <dgm:spPr/>
      <dgm:t>
        <a:bodyPr/>
        <a:lstStyle/>
        <a:p>
          <a:endParaRPr lang="en-US"/>
        </a:p>
      </dgm:t>
    </dgm:pt>
    <dgm:pt modelId="{F478E26D-992E-4BF5-A415-139732F09FFD}">
      <dgm:prSet/>
      <dgm:spPr/>
      <dgm:t>
        <a:bodyPr/>
        <a:lstStyle/>
        <a:p>
          <a:r>
            <a:rPr lang="ja-JP"/>
            <a:t>審査員を選ぶ、という行為が恣意性を認めている。</a:t>
          </a:r>
          <a:endParaRPr lang="en-US"/>
        </a:p>
      </dgm:t>
    </dgm:pt>
    <dgm:pt modelId="{623DD882-7C12-4F58-AF7E-D6F19A938138}" type="parTrans" cxnId="{12152B64-68D4-49C9-A451-2812862D7681}">
      <dgm:prSet/>
      <dgm:spPr/>
      <dgm:t>
        <a:bodyPr/>
        <a:lstStyle/>
        <a:p>
          <a:endParaRPr lang="en-US"/>
        </a:p>
      </dgm:t>
    </dgm:pt>
    <dgm:pt modelId="{388A2BA2-95C3-433F-8E3A-D3B0C829D6E9}" type="sibTrans" cxnId="{12152B64-68D4-49C9-A451-2812862D7681}">
      <dgm:prSet/>
      <dgm:spPr/>
      <dgm:t>
        <a:bodyPr/>
        <a:lstStyle/>
        <a:p>
          <a:endParaRPr lang="en-US"/>
        </a:p>
      </dgm:t>
    </dgm:pt>
    <dgm:pt modelId="{083C178A-9333-4042-A59A-1755283D9218}">
      <dgm:prSet/>
      <dgm:spPr/>
      <dgm:t>
        <a:bodyPr/>
        <a:lstStyle/>
        <a:p>
          <a:r>
            <a:rPr lang="ja-JP"/>
            <a:t>審査委員ひとりひとりがどこまで、審査する意欲が。</a:t>
          </a:r>
          <a:endParaRPr lang="en-US"/>
        </a:p>
      </dgm:t>
    </dgm:pt>
    <dgm:pt modelId="{5D84F8A6-EF27-41D0-A28C-61100716E01D}" type="parTrans" cxnId="{8F820012-AB25-47C7-A423-2537DDACD3A6}">
      <dgm:prSet/>
      <dgm:spPr/>
      <dgm:t>
        <a:bodyPr/>
        <a:lstStyle/>
        <a:p>
          <a:endParaRPr lang="en-US"/>
        </a:p>
      </dgm:t>
    </dgm:pt>
    <dgm:pt modelId="{383EA8A8-7BB6-4A72-873B-5E4C31044146}" type="sibTrans" cxnId="{8F820012-AB25-47C7-A423-2537DDACD3A6}">
      <dgm:prSet/>
      <dgm:spPr/>
      <dgm:t>
        <a:bodyPr/>
        <a:lstStyle/>
        <a:p>
          <a:endParaRPr lang="en-US"/>
        </a:p>
      </dgm:t>
    </dgm:pt>
    <dgm:pt modelId="{6AA0F2F4-1C1A-4C4F-9036-32CF8EC3F4DD}">
      <dgm:prSet/>
      <dgm:spPr/>
      <dgm:t>
        <a:bodyPr/>
        <a:lstStyle/>
        <a:p>
          <a:r>
            <a:rPr lang="ja-JP"/>
            <a:t>必ず、一番いい企業</a:t>
          </a:r>
          <a:r>
            <a:rPr lang="en-US"/>
            <a:t>G</a:t>
          </a:r>
          <a:r>
            <a:rPr lang="ja-JP"/>
            <a:t>を</a:t>
          </a:r>
          <a:r>
            <a:rPr lang="en-US"/>
            <a:t>1</a:t>
          </a:r>
          <a:r>
            <a:rPr lang="ja-JP"/>
            <a:t>チーム選ぶんだ！の意欲の持ち方</a:t>
          </a:r>
          <a:endParaRPr lang="en-US"/>
        </a:p>
      </dgm:t>
    </dgm:pt>
    <dgm:pt modelId="{137BF1E1-B488-4BC7-981D-F4073427D050}" type="parTrans" cxnId="{24E6EC61-198B-42CC-878E-167FF2FC7237}">
      <dgm:prSet/>
      <dgm:spPr/>
      <dgm:t>
        <a:bodyPr/>
        <a:lstStyle/>
        <a:p>
          <a:endParaRPr lang="en-US"/>
        </a:p>
      </dgm:t>
    </dgm:pt>
    <dgm:pt modelId="{FE887925-1A8A-43F1-98C7-5C4620391DBC}" type="sibTrans" cxnId="{24E6EC61-198B-42CC-878E-167FF2FC7237}">
      <dgm:prSet/>
      <dgm:spPr/>
      <dgm:t>
        <a:bodyPr/>
        <a:lstStyle/>
        <a:p>
          <a:endParaRPr lang="en-US"/>
        </a:p>
      </dgm:t>
    </dgm:pt>
    <dgm:pt modelId="{3EDBB83C-8908-4275-88B6-8E2CEBC11F89}">
      <dgm:prSet/>
      <dgm:spPr/>
      <dgm:t>
        <a:bodyPr/>
        <a:lstStyle/>
        <a:p>
          <a:r>
            <a:rPr lang="ja-JP"/>
            <a:t>わからないことが多いので、適当に、同じ点に、とか。</a:t>
          </a:r>
          <a:endParaRPr lang="en-US"/>
        </a:p>
      </dgm:t>
    </dgm:pt>
    <dgm:pt modelId="{9A87B320-87E5-44DA-996C-2C37E4477F40}" type="parTrans" cxnId="{CA6FD187-1FDC-4FFC-9136-01C8FF2D8432}">
      <dgm:prSet/>
      <dgm:spPr/>
      <dgm:t>
        <a:bodyPr/>
        <a:lstStyle/>
        <a:p>
          <a:endParaRPr lang="en-US"/>
        </a:p>
      </dgm:t>
    </dgm:pt>
    <dgm:pt modelId="{96E86250-4EDB-4D56-BECD-1BADECFB3D28}" type="sibTrans" cxnId="{CA6FD187-1FDC-4FFC-9136-01C8FF2D8432}">
      <dgm:prSet/>
      <dgm:spPr/>
      <dgm:t>
        <a:bodyPr/>
        <a:lstStyle/>
        <a:p>
          <a:endParaRPr lang="en-US"/>
        </a:p>
      </dgm:t>
    </dgm:pt>
    <dgm:pt modelId="{1B42D4A4-B567-4553-A64D-0EA3917C80FC}">
      <dgm:prSet/>
      <dgm:spPr/>
      <dgm:t>
        <a:bodyPr/>
        <a:lstStyle/>
        <a:p>
          <a:r>
            <a:rPr lang="ja-JP"/>
            <a:t>専門によるこだわりがある。</a:t>
          </a:r>
          <a:endParaRPr lang="en-US"/>
        </a:p>
      </dgm:t>
    </dgm:pt>
    <dgm:pt modelId="{2B99E53A-C1F6-4A3D-80D3-90569ED81A07}" type="parTrans" cxnId="{763F3B04-0B43-4A11-938D-05CC7B1A9DE4}">
      <dgm:prSet/>
      <dgm:spPr/>
      <dgm:t>
        <a:bodyPr/>
        <a:lstStyle/>
        <a:p>
          <a:endParaRPr lang="en-US"/>
        </a:p>
      </dgm:t>
    </dgm:pt>
    <dgm:pt modelId="{1F2E3338-F79D-42F5-9A18-97937E7BE280}" type="sibTrans" cxnId="{763F3B04-0B43-4A11-938D-05CC7B1A9DE4}">
      <dgm:prSet/>
      <dgm:spPr/>
      <dgm:t>
        <a:bodyPr/>
        <a:lstStyle/>
        <a:p>
          <a:endParaRPr lang="en-US"/>
        </a:p>
      </dgm:t>
    </dgm:pt>
    <dgm:pt modelId="{D43B4BE0-9E4E-43A1-9613-50674A15E648}">
      <dgm:prSet/>
      <dgm:spPr/>
      <dgm:t>
        <a:bodyPr/>
        <a:lstStyle/>
        <a:p>
          <a:r>
            <a:rPr lang="ja-JP"/>
            <a:t>自分の専門のところ、きちんとやってくれてるところを選びたい。</a:t>
          </a:r>
          <a:endParaRPr lang="en-US"/>
        </a:p>
      </dgm:t>
    </dgm:pt>
    <dgm:pt modelId="{A263BCF6-FAA3-44B2-BDC9-8CA2B1CC6E8F}" type="parTrans" cxnId="{BA163AEA-55C4-4E9F-B562-29CD1E4851AB}">
      <dgm:prSet/>
      <dgm:spPr/>
      <dgm:t>
        <a:bodyPr/>
        <a:lstStyle/>
        <a:p>
          <a:endParaRPr lang="en-US"/>
        </a:p>
      </dgm:t>
    </dgm:pt>
    <dgm:pt modelId="{39BEDA20-0657-405A-85C8-3D271DD85D20}" type="sibTrans" cxnId="{BA163AEA-55C4-4E9F-B562-29CD1E4851AB}">
      <dgm:prSet/>
      <dgm:spPr/>
      <dgm:t>
        <a:bodyPr/>
        <a:lstStyle/>
        <a:p>
          <a:endParaRPr lang="en-US"/>
        </a:p>
      </dgm:t>
    </dgm:pt>
    <dgm:pt modelId="{9EAE7457-E2B0-48F9-BFE4-99069F3DD233}">
      <dgm:prSet/>
      <dgm:spPr/>
      <dgm:t>
        <a:bodyPr/>
        <a:lstStyle/>
        <a:p>
          <a:r>
            <a:rPr lang="ja-JP"/>
            <a:t>その他のところはわからないので、意中の企業が勝つように！</a:t>
          </a:r>
          <a:endParaRPr lang="en-US"/>
        </a:p>
      </dgm:t>
    </dgm:pt>
    <dgm:pt modelId="{9E8D25B4-3925-4621-9412-77C3CB0D68AE}" type="parTrans" cxnId="{49E59952-C343-48E2-A2FB-E43A643C31E7}">
      <dgm:prSet/>
      <dgm:spPr/>
      <dgm:t>
        <a:bodyPr/>
        <a:lstStyle/>
        <a:p>
          <a:endParaRPr lang="en-US"/>
        </a:p>
      </dgm:t>
    </dgm:pt>
    <dgm:pt modelId="{EEB0AB50-F89A-4920-91DD-79CA7D773E63}" type="sibTrans" cxnId="{49E59952-C343-48E2-A2FB-E43A643C31E7}">
      <dgm:prSet/>
      <dgm:spPr/>
      <dgm:t>
        <a:bodyPr/>
        <a:lstStyle/>
        <a:p>
          <a:endParaRPr lang="en-US"/>
        </a:p>
      </dgm:t>
    </dgm:pt>
    <dgm:pt modelId="{2A50D77F-3EA0-4B77-8FFE-D615B1EB81B7}">
      <dgm:prSet/>
      <dgm:spPr/>
      <dgm:t>
        <a:bodyPr/>
        <a:lstStyle/>
        <a:p>
          <a:r>
            <a:rPr lang="ja-JP" dirty="0"/>
            <a:t>防災に配慮しない提案など絶対</a:t>
          </a:r>
          <a:r>
            <a:rPr lang="ja-JP" altLang="en-US" dirty="0"/>
            <a:t>選ばない</a:t>
          </a:r>
          <a:r>
            <a:rPr lang="ja-JP" dirty="0"/>
            <a:t>。</a:t>
          </a:r>
          <a:endParaRPr lang="en-US" dirty="0"/>
        </a:p>
      </dgm:t>
    </dgm:pt>
    <dgm:pt modelId="{C4C64311-CD93-4746-8181-AC66E761196F}" type="parTrans" cxnId="{12B3498A-8C8D-46A1-9AB7-8A6FAA3EE60E}">
      <dgm:prSet/>
      <dgm:spPr/>
      <dgm:t>
        <a:bodyPr/>
        <a:lstStyle/>
        <a:p>
          <a:endParaRPr lang="en-US"/>
        </a:p>
      </dgm:t>
    </dgm:pt>
    <dgm:pt modelId="{9D84C183-B6D5-4C75-B3AD-DE9B54693946}" type="sibTrans" cxnId="{12B3498A-8C8D-46A1-9AB7-8A6FAA3EE60E}">
      <dgm:prSet/>
      <dgm:spPr/>
      <dgm:t>
        <a:bodyPr/>
        <a:lstStyle/>
        <a:p>
          <a:endParaRPr lang="en-US"/>
        </a:p>
      </dgm:t>
    </dgm:pt>
    <dgm:pt modelId="{12CA2E2D-6DF2-4E85-848F-771F2097A9D2}">
      <dgm:prSet/>
      <dgm:spPr/>
      <dgm:t>
        <a:bodyPr/>
        <a:lstStyle/>
        <a:p>
          <a:r>
            <a:rPr lang="ja-JP"/>
            <a:t>大企業が好きな人：選んでおけば間違いない。</a:t>
          </a:r>
          <a:endParaRPr lang="en-US"/>
        </a:p>
      </dgm:t>
    </dgm:pt>
    <dgm:pt modelId="{72F72312-EBAB-4A7E-8580-194432515AD6}" type="parTrans" cxnId="{F00509A2-8090-41B2-9A7A-872AE6329CA6}">
      <dgm:prSet/>
      <dgm:spPr/>
      <dgm:t>
        <a:bodyPr/>
        <a:lstStyle/>
        <a:p>
          <a:endParaRPr lang="en-US"/>
        </a:p>
      </dgm:t>
    </dgm:pt>
    <dgm:pt modelId="{83BD3941-622A-4F04-8E0A-0B5070D44119}" type="sibTrans" cxnId="{F00509A2-8090-41B2-9A7A-872AE6329CA6}">
      <dgm:prSet/>
      <dgm:spPr/>
      <dgm:t>
        <a:bodyPr/>
        <a:lstStyle/>
        <a:p>
          <a:endParaRPr lang="en-US"/>
        </a:p>
      </dgm:t>
    </dgm:pt>
    <dgm:pt modelId="{ABDF668C-EAC5-40EC-855D-F08A1EA666B2}">
      <dgm:prSet/>
      <dgm:spPr/>
      <dgm:t>
        <a:bodyPr/>
        <a:lstStyle/>
        <a:p>
          <a:r>
            <a:rPr lang="ja-JP" dirty="0"/>
            <a:t>地域企業好き：地域の案件は地域が頑張るべきだ。</a:t>
          </a:r>
          <a:endParaRPr lang="en-US" dirty="0"/>
        </a:p>
      </dgm:t>
    </dgm:pt>
    <dgm:pt modelId="{A0080932-8717-42A0-A3C9-B4C918AE8DDB}" type="parTrans" cxnId="{FF1E3F45-7AB1-49FD-88F1-4107429662E4}">
      <dgm:prSet/>
      <dgm:spPr/>
      <dgm:t>
        <a:bodyPr/>
        <a:lstStyle/>
        <a:p>
          <a:endParaRPr lang="en-US"/>
        </a:p>
      </dgm:t>
    </dgm:pt>
    <dgm:pt modelId="{B15B63FE-7C7B-4BDF-980C-22E44E9336F0}" type="sibTrans" cxnId="{FF1E3F45-7AB1-49FD-88F1-4107429662E4}">
      <dgm:prSet/>
      <dgm:spPr/>
      <dgm:t>
        <a:bodyPr/>
        <a:lstStyle/>
        <a:p>
          <a:endParaRPr lang="en-US"/>
        </a:p>
      </dgm:t>
    </dgm:pt>
    <dgm:pt modelId="{D01D33FB-2E09-408F-A42F-4470D804230B}">
      <dgm:prSet/>
      <dgm:spPr/>
      <dgm:t>
        <a:bodyPr/>
        <a:lstStyle/>
        <a:p>
          <a:r>
            <a:rPr lang="ja-JP" altLang="en-US" dirty="0"/>
            <a:t>とにかく財政再建が大切：自治体に収益をもたらしてくれる</a:t>
          </a:r>
          <a:endParaRPr lang="en-US" dirty="0"/>
        </a:p>
      </dgm:t>
    </dgm:pt>
    <dgm:pt modelId="{14D9F8F4-2067-4B85-B2FB-61F39BB22116}" type="parTrans" cxnId="{5AEA558C-FE93-4885-8250-0014EE0F967A}">
      <dgm:prSet/>
      <dgm:spPr/>
      <dgm:t>
        <a:bodyPr/>
        <a:lstStyle/>
        <a:p>
          <a:endParaRPr kumimoji="1" lang="ja-JP" altLang="en-US"/>
        </a:p>
      </dgm:t>
    </dgm:pt>
    <dgm:pt modelId="{E7AB6C45-E45B-43EA-8B22-41E0F7E5C318}" type="sibTrans" cxnId="{5AEA558C-FE93-4885-8250-0014EE0F967A}">
      <dgm:prSet/>
      <dgm:spPr/>
      <dgm:t>
        <a:bodyPr/>
        <a:lstStyle/>
        <a:p>
          <a:endParaRPr kumimoji="1" lang="ja-JP" altLang="en-US"/>
        </a:p>
      </dgm:t>
    </dgm:pt>
    <dgm:pt modelId="{0287FF6D-DB3B-46C0-9154-614B7E6FA374}" type="pres">
      <dgm:prSet presAssocID="{B9C7501C-14E5-40D3-AED3-789A604A9EB8}" presName="linear" presStyleCnt="0">
        <dgm:presLayoutVars>
          <dgm:dir/>
          <dgm:animLvl val="lvl"/>
          <dgm:resizeHandles val="exact"/>
        </dgm:presLayoutVars>
      </dgm:prSet>
      <dgm:spPr/>
    </dgm:pt>
    <dgm:pt modelId="{B9A03B8B-B13F-494D-842E-E898E77086B1}" type="pres">
      <dgm:prSet presAssocID="{6B8316AC-6E1A-4257-B3E1-4C4ACAA74A24}" presName="parentLin" presStyleCnt="0"/>
      <dgm:spPr/>
    </dgm:pt>
    <dgm:pt modelId="{112E2D03-A469-47AF-9CEF-87FE68C530C1}" type="pres">
      <dgm:prSet presAssocID="{6B8316AC-6E1A-4257-B3E1-4C4ACAA74A24}" presName="parentLeftMargin" presStyleLbl="node1" presStyleIdx="0" presStyleCnt="7"/>
      <dgm:spPr/>
    </dgm:pt>
    <dgm:pt modelId="{F962E086-E10A-4BE7-B02A-9368BE6B2471}" type="pres">
      <dgm:prSet presAssocID="{6B8316AC-6E1A-4257-B3E1-4C4ACAA74A24}" presName="parentText" presStyleLbl="node1" presStyleIdx="0" presStyleCnt="7">
        <dgm:presLayoutVars>
          <dgm:chMax val="0"/>
          <dgm:bulletEnabled val="1"/>
        </dgm:presLayoutVars>
      </dgm:prSet>
      <dgm:spPr/>
    </dgm:pt>
    <dgm:pt modelId="{529FA1FA-558E-4B84-ACB5-C07C07E0C18D}" type="pres">
      <dgm:prSet presAssocID="{6B8316AC-6E1A-4257-B3E1-4C4ACAA74A24}" presName="negativeSpace" presStyleCnt="0"/>
      <dgm:spPr/>
    </dgm:pt>
    <dgm:pt modelId="{223E63DD-2992-4F54-9D00-E9B5DBCDEAC5}" type="pres">
      <dgm:prSet presAssocID="{6B8316AC-6E1A-4257-B3E1-4C4ACAA74A24}" presName="childText" presStyleLbl="conFgAcc1" presStyleIdx="0" presStyleCnt="7">
        <dgm:presLayoutVars>
          <dgm:bulletEnabled val="1"/>
        </dgm:presLayoutVars>
      </dgm:prSet>
      <dgm:spPr/>
    </dgm:pt>
    <dgm:pt modelId="{21947954-6058-4D0A-B081-D3025AC3A80E}" type="pres">
      <dgm:prSet presAssocID="{7FA4D9AB-7937-49CA-93B5-E2A093A62DBA}" presName="spaceBetweenRectangles" presStyleCnt="0"/>
      <dgm:spPr/>
    </dgm:pt>
    <dgm:pt modelId="{EF9CD75F-AFC3-4453-A1DB-6F8CC0F2E296}" type="pres">
      <dgm:prSet presAssocID="{083C178A-9333-4042-A59A-1755283D9218}" presName="parentLin" presStyleCnt="0"/>
      <dgm:spPr/>
    </dgm:pt>
    <dgm:pt modelId="{25610452-30BE-4986-8AF9-12AF8D4493B3}" type="pres">
      <dgm:prSet presAssocID="{083C178A-9333-4042-A59A-1755283D9218}" presName="parentLeftMargin" presStyleLbl="node1" presStyleIdx="0" presStyleCnt="7"/>
      <dgm:spPr/>
    </dgm:pt>
    <dgm:pt modelId="{200FBE3D-7758-4C78-8756-70A7496B047E}" type="pres">
      <dgm:prSet presAssocID="{083C178A-9333-4042-A59A-1755283D9218}" presName="parentText" presStyleLbl="node1" presStyleIdx="1" presStyleCnt="7">
        <dgm:presLayoutVars>
          <dgm:chMax val="0"/>
          <dgm:bulletEnabled val="1"/>
        </dgm:presLayoutVars>
      </dgm:prSet>
      <dgm:spPr/>
    </dgm:pt>
    <dgm:pt modelId="{42B9861F-00B0-4207-8F94-DA0D1786B133}" type="pres">
      <dgm:prSet presAssocID="{083C178A-9333-4042-A59A-1755283D9218}" presName="negativeSpace" presStyleCnt="0"/>
      <dgm:spPr/>
    </dgm:pt>
    <dgm:pt modelId="{569B8622-3AAB-4472-81B2-6121DFBFF19F}" type="pres">
      <dgm:prSet presAssocID="{083C178A-9333-4042-A59A-1755283D9218}" presName="childText" presStyleLbl="conFgAcc1" presStyleIdx="1" presStyleCnt="7">
        <dgm:presLayoutVars>
          <dgm:bulletEnabled val="1"/>
        </dgm:presLayoutVars>
      </dgm:prSet>
      <dgm:spPr/>
    </dgm:pt>
    <dgm:pt modelId="{5AB16784-5BCE-4478-B521-A06D214A51B9}" type="pres">
      <dgm:prSet presAssocID="{383EA8A8-7BB6-4A72-873B-5E4C31044146}" presName="spaceBetweenRectangles" presStyleCnt="0"/>
      <dgm:spPr/>
    </dgm:pt>
    <dgm:pt modelId="{E27C0EFB-631F-430A-BCED-1585CC9F3A2D}" type="pres">
      <dgm:prSet presAssocID="{3EDBB83C-8908-4275-88B6-8E2CEBC11F89}" presName="parentLin" presStyleCnt="0"/>
      <dgm:spPr/>
    </dgm:pt>
    <dgm:pt modelId="{78FC0606-0D44-4221-91A4-A41EC1F4C2C1}" type="pres">
      <dgm:prSet presAssocID="{3EDBB83C-8908-4275-88B6-8E2CEBC11F89}" presName="parentLeftMargin" presStyleLbl="node1" presStyleIdx="1" presStyleCnt="7"/>
      <dgm:spPr/>
    </dgm:pt>
    <dgm:pt modelId="{59BD22F8-5DAD-4411-B1CC-45065CAF5A00}" type="pres">
      <dgm:prSet presAssocID="{3EDBB83C-8908-4275-88B6-8E2CEBC11F89}" presName="parentText" presStyleLbl="node1" presStyleIdx="2" presStyleCnt="7">
        <dgm:presLayoutVars>
          <dgm:chMax val="0"/>
          <dgm:bulletEnabled val="1"/>
        </dgm:presLayoutVars>
      </dgm:prSet>
      <dgm:spPr/>
    </dgm:pt>
    <dgm:pt modelId="{E28C93F7-E1C2-4059-A094-B575599C3B76}" type="pres">
      <dgm:prSet presAssocID="{3EDBB83C-8908-4275-88B6-8E2CEBC11F89}" presName="negativeSpace" presStyleCnt="0"/>
      <dgm:spPr/>
    </dgm:pt>
    <dgm:pt modelId="{219545D6-2F08-449F-B97A-DE22DA825942}" type="pres">
      <dgm:prSet presAssocID="{3EDBB83C-8908-4275-88B6-8E2CEBC11F89}" presName="childText" presStyleLbl="conFgAcc1" presStyleIdx="2" presStyleCnt="7">
        <dgm:presLayoutVars>
          <dgm:bulletEnabled val="1"/>
        </dgm:presLayoutVars>
      </dgm:prSet>
      <dgm:spPr/>
    </dgm:pt>
    <dgm:pt modelId="{B71F8AEC-9FA9-4E22-B241-C47BBBFE8649}" type="pres">
      <dgm:prSet presAssocID="{96E86250-4EDB-4D56-BECD-1BADECFB3D28}" presName="spaceBetweenRectangles" presStyleCnt="0"/>
      <dgm:spPr/>
    </dgm:pt>
    <dgm:pt modelId="{84A69EF6-0272-48CD-9709-0DC4CC721068}" type="pres">
      <dgm:prSet presAssocID="{1B42D4A4-B567-4553-A64D-0EA3917C80FC}" presName="parentLin" presStyleCnt="0"/>
      <dgm:spPr/>
    </dgm:pt>
    <dgm:pt modelId="{7564842D-7950-45F9-9207-162A3641951D}" type="pres">
      <dgm:prSet presAssocID="{1B42D4A4-B567-4553-A64D-0EA3917C80FC}" presName="parentLeftMargin" presStyleLbl="node1" presStyleIdx="2" presStyleCnt="7"/>
      <dgm:spPr/>
    </dgm:pt>
    <dgm:pt modelId="{D8C45E76-DFD6-4E95-B27E-AB9CB2307DD6}" type="pres">
      <dgm:prSet presAssocID="{1B42D4A4-B567-4553-A64D-0EA3917C80FC}" presName="parentText" presStyleLbl="node1" presStyleIdx="3" presStyleCnt="7">
        <dgm:presLayoutVars>
          <dgm:chMax val="0"/>
          <dgm:bulletEnabled val="1"/>
        </dgm:presLayoutVars>
      </dgm:prSet>
      <dgm:spPr/>
    </dgm:pt>
    <dgm:pt modelId="{506CB578-11E0-435A-A951-64EB4E57D291}" type="pres">
      <dgm:prSet presAssocID="{1B42D4A4-B567-4553-A64D-0EA3917C80FC}" presName="negativeSpace" presStyleCnt="0"/>
      <dgm:spPr/>
    </dgm:pt>
    <dgm:pt modelId="{1EE39692-4D7A-445D-B44C-FD406C62C531}" type="pres">
      <dgm:prSet presAssocID="{1B42D4A4-B567-4553-A64D-0EA3917C80FC}" presName="childText" presStyleLbl="conFgAcc1" presStyleIdx="3" presStyleCnt="7">
        <dgm:presLayoutVars>
          <dgm:bulletEnabled val="1"/>
        </dgm:presLayoutVars>
      </dgm:prSet>
      <dgm:spPr/>
    </dgm:pt>
    <dgm:pt modelId="{AFE63E2C-A403-4DF9-9F66-B4F5454BF906}" type="pres">
      <dgm:prSet presAssocID="{1F2E3338-F79D-42F5-9A18-97937E7BE280}" presName="spaceBetweenRectangles" presStyleCnt="0"/>
      <dgm:spPr/>
    </dgm:pt>
    <dgm:pt modelId="{B254B2D3-371C-416B-88EF-3A166B782869}" type="pres">
      <dgm:prSet presAssocID="{12CA2E2D-6DF2-4E85-848F-771F2097A9D2}" presName="parentLin" presStyleCnt="0"/>
      <dgm:spPr/>
    </dgm:pt>
    <dgm:pt modelId="{1E90C16F-B027-4C2D-98B5-6122615DF699}" type="pres">
      <dgm:prSet presAssocID="{12CA2E2D-6DF2-4E85-848F-771F2097A9D2}" presName="parentLeftMargin" presStyleLbl="node1" presStyleIdx="3" presStyleCnt="7"/>
      <dgm:spPr/>
    </dgm:pt>
    <dgm:pt modelId="{8299837E-970A-4F04-A016-AD9E0C110E93}" type="pres">
      <dgm:prSet presAssocID="{12CA2E2D-6DF2-4E85-848F-771F2097A9D2}" presName="parentText" presStyleLbl="node1" presStyleIdx="4" presStyleCnt="7">
        <dgm:presLayoutVars>
          <dgm:chMax val="0"/>
          <dgm:bulletEnabled val="1"/>
        </dgm:presLayoutVars>
      </dgm:prSet>
      <dgm:spPr/>
    </dgm:pt>
    <dgm:pt modelId="{DC9A8D72-69BA-4B81-829B-D9E92702C7A4}" type="pres">
      <dgm:prSet presAssocID="{12CA2E2D-6DF2-4E85-848F-771F2097A9D2}" presName="negativeSpace" presStyleCnt="0"/>
      <dgm:spPr/>
    </dgm:pt>
    <dgm:pt modelId="{C3DA3F60-67B7-4DA7-ACF2-4A401BB1DE52}" type="pres">
      <dgm:prSet presAssocID="{12CA2E2D-6DF2-4E85-848F-771F2097A9D2}" presName="childText" presStyleLbl="conFgAcc1" presStyleIdx="4" presStyleCnt="7">
        <dgm:presLayoutVars>
          <dgm:bulletEnabled val="1"/>
        </dgm:presLayoutVars>
      </dgm:prSet>
      <dgm:spPr/>
    </dgm:pt>
    <dgm:pt modelId="{C7F7F130-D904-4DB2-BFEE-3377884DAFA8}" type="pres">
      <dgm:prSet presAssocID="{83BD3941-622A-4F04-8E0A-0B5070D44119}" presName="spaceBetweenRectangles" presStyleCnt="0"/>
      <dgm:spPr/>
    </dgm:pt>
    <dgm:pt modelId="{296CF3F1-875C-486E-83FD-05C35C95535F}" type="pres">
      <dgm:prSet presAssocID="{ABDF668C-EAC5-40EC-855D-F08A1EA666B2}" presName="parentLin" presStyleCnt="0"/>
      <dgm:spPr/>
    </dgm:pt>
    <dgm:pt modelId="{A90846F1-E8CA-4B0B-B8CE-D144008E17F1}" type="pres">
      <dgm:prSet presAssocID="{ABDF668C-EAC5-40EC-855D-F08A1EA666B2}" presName="parentLeftMargin" presStyleLbl="node1" presStyleIdx="4" presStyleCnt="7"/>
      <dgm:spPr/>
    </dgm:pt>
    <dgm:pt modelId="{64FA084F-1EBC-4542-9788-3B2D3E1868BD}" type="pres">
      <dgm:prSet presAssocID="{ABDF668C-EAC5-40EC-855D-F08A1EA666B2}" presName="parentText" presStyleLbl="node1" presStyleIdx="5" presStyleCnt="7">
        <dgm:presLayoutVars>
          <dgm:chMax val="0"/>
          <dgm:bulletEnabled val="1"/>
        </dgm:presLayoutVars>
      </dgm:prSet>
      <dgm:spPr/>
    </dgm:pt>
    <dgm:pt modelId="{38B99DB3-0D3E-40D4-9467-7B63E0B8206F}" type="pres">
      <dgm:prSet presAssocID="{ABDF668C-EAC5-40EC-855D-F08A1EA666B2}" presName="negativeSpace" presStyleCnt="0"/>
      <dgm:spPr/>
    </dgm:pt>
    <dgm:pt modelId="{0291FB9A-20FE-44A9-ADDB-3C43D9D9868B}" type="pres">
      <dgm:prSet presAssocID="{ABDF668C-EAC5-40EC-855D-F08A1EA666B2}" presName="childText" presStyleLbl="conFgAcc1" presStyleIdx="5" presStyleCnt="7">
        <dgm:presLayoutVars>
          <dgm:bulletEnabled val="1"/>
        </dgm:presLayoutVars>
      </dgm:prSet>
      <dgm:spPr/>
    </dgm:pt>
    <dgm:pt modelId="{00ECA6B1-C3B4-4CCD-84DC-7A0A6158F254}" type="pres">
      <dgm:prSet presAssocID="{B15B63FE-7C7B-4BDF-980C-22E44E9336F0}" presName="spaceBetweenRectangles" presStyleCnt="0"/>
      <dgm:spPr/>
    </dgm:pt>
    <dgm:pt modelId="{476D3DC9-E670-4800-9B9A-6E51CAB7813E}" type="pres">
      <dgm:prSet presAssocID="{D01D33FB-2E09-408F-A42F-4470D804230B}" presName="parentLin" presStyleCnt="0"/>
      <dgm:spPr/>
    </dgm:pt>
    <dgm:pt modelId="{C826565B-285C-47F3-ACF9-F631DBB62CEC}" type="pres">
      <dgm:prSet presAssocID="{D01D33FB-2E09-408F-A42F-4470D804230B}" presName="parentLeftMargin" presStyleLbl="node1" presStyleIdx="5" presStyleCnt="7"/>
      <dgm:spPr/>
    </dgm:pt>
    <dgm:pt modelId="{0F38F5F4-ACA6-4156-81EB-37C3B2371324}" type="pres">
      <dgm:prSet presAssocID="{D01D33FB-2E09-408F-A42F-4470D804230B}" presName="parentText" presStyleLbl="node1" presStyleIdx="6" presStyleCnt="7">
        <dgm:presLayoutVars>
          <dgm:chMax val="0"/>
          <dgm:bulletEnabled val="1"/>
        </dgm:presLayoutVars>
      </dgm:prSet>
      <dgm:spPr/>
    </dgm:pt>
    <dgm:pt modelId="{CA900701-EB5A-4E2F-AD2B-CF36596E3581}" type="pres">
      <dgm:prSet presAssocID="{D01D33FB-2E09-408F-A42F-4470D804230B}" presName="negativeSpace" presStyleCnt="0"/>
      <dgm:spPr/>
    </dgm:pt>
    <dgm:pt modelId="{0DDD862E-45CA-4A6F-877D-EA3C331CC237}" type="pres">
      <dgm:prSet presAssocID="{D01D33FB-2E09-408F-A42F-4470D804230B}" presName="childText" presStyleLbl="conFgAcc1" presStyleIdx="6" presStyleCnt="7">
        <dgm:presLayoutVars>
          <dgm:bulletEnabled val="1"/>
        </dgm:presLayoutVars>
      </dgm:prSet>
      <dgm:spPr/>
    </dgm:pt>
  </dgm:ptLst>
  <dgm:cxnLst>
    <dgm:cxn modelId="{020FA503-E55F-48D6-BA62-EA94453CD837}" type="presOf" srcId="{ABDF668C-EAC5-40EC-855D-F08A1EA666B2}" destId="{A90846F1-E8CA-4B0B-B8CE-D144008E17F1}" srcOrd="0" destOrd="0" presId="urn:microsoft.com/office/officeart/2005/8/layout/list1"/>
    <dgm:cxn modelId="{763F3B04-0B43-4A11-938D-05CC7B1A9DE4}" srcId="{B9C7501C-14E5-40D3-AED3-789A604A9EB8}" destId="{1B42D4A4-B567-4553-A64D-0EA3917C80FC}" srcOrd="3" destOrd="0" parTransId="{2B99E53A-C1F6-4A3D-80D3-90569ED81A07}" sibTransId="{1F2E3338-F79D-42F5-9A18-97937E7BE280}"/>
    <dgm:cxn modelId="{423F9907-E5CC-41C9-B150-4FB418F17417}" type="presOf" srcId="{083C178A-9333-4042-A59A-1755283D9218}" destId="{25610452-30BE-4986-8AF9-12AF8D4493B3}" srcOrd="0" destOrd="0" presId="urn:microsoft.com/office/officeart/2005/8/layout/list1"/>
    <dgm:cxn modelId="{4CE0880C-1B05-4262-AFE1-28C608E36B0F}" type="presOf" srcId="{F4F70CB2-9B10-49B9-B999-7EFFB7D00A00}" destId="{223E63DD-2992-4F54-9D00-E9B5DBCDEAC5}" srcOrd="0" destOrd="0" presId="urn:microsoft.com/office/officeart/2005/8/layout/list1"/>
    <dgm:cxn modelId="{447D350D-EA85-4094-BA02-BC98D83191ED}" type="presOf" srcId="{2A50D77F-3EA0-4B77-8FFE-D615B1EB81B7}" destId="{1EE39692-4D7A-445D-B44C-FD406C62C531}" srcOrd="0" destOrd="2" presId="urn:microsoft.com/office/officeart/2005/8/layout/list1"/>
    <dgm:cxn modelId="{8F820012-AB25-47C7-A423-2537DDACD3A6}" srcId="{B9C7501C-14E5-40D3-AED3-789A604A9EB8}" destId="{083C178A-9333-4042-A59A-1755283D9218}" srcOrd="1" destOrd="0" parTransId="{5D84F8A6-EF27-41D0-A28C-61100716E01D}" sibTransId="{383EA8A8-7BB6-4A72-873B-5E4C31044146}"/>
    <dgm:cxn modelId="{0E8A3F3D-9DD1-4798-BBFB-BDA9A5DB834F}" type="presOf" srcId="{1B42D4A4-B567-4553-A64D-0EA3917C80FC}" destId="{7564842D-7950-45F9-9207-162A3641951D}" srcOrd="0" destOrd="0" presId="urn:microsoft.com/office/officeart/2005/8/layout/list1"/>
    <dgm:cxn modelId="{0C602340-0625-4171-8164-114E4EBB8D09}" type="presOf" srcId="{D01D33FB-2E09-408F-A42F-4470D804230B}" destId="{0F38F5F4-ACA6-4156-81EB-37C3B2371324}" srcOrd="1" destOrd="0" presId="urn:microsoft.com/office/officeart/2005/8/layout/list1"/>
    <dgm:cxn modelId="{24E6EC61-198B-42CC-878E-167FF2FC7237}" srcId="{083C178A-9333-4042-A59A-1755283D9218}" destId="{6AA0F2F4-1C1A-4C4F-9036-32CF8EC3F4DD}" srcOrd="0" destOrd="0" parTransId="{137BF1E1-B488-4BC7-981D-F4073427D050}" sibTransId="{FE887925-1A8A-43F1-98C7-5C4620391DBC}"/>
    <dgm:cxn modelId="{12152B64-68D4-49C9-A451-2812862D7681}" srcId="{6B8316AC-6E1A-4257-B3E1-4C4ACAA74A24}" destId="{F478E26D-992E-4BF5-A415-139732F09FFD}" srcOrd="1" destOrd="0" parTransId="{623DD882-7C12-4F58-AF7E-D6F19A938138}" sibTransId="{388A2BA2-95C3-433F-8E3A-D3B0C829D6E9}"/>
    <dgm:cxn modelId="{C8F4D964-4E6D-4836-8441-91A6460BCAF8}" type="presOf" srcId="{B9C7501C-14E5-40D3-AED3-789A604A9EB8}" destId="{0287FF6D-DB3B-46C0-9154-614B7E6FA374}" srcOrd="0" destOrd="0" presId="urn:microsoft.com/office/officeart/2005/8/layout/list1"/>
    <dgm:cxn modelId="{FF1E3F45-7AB1-49FD-88F1-4107429662E4}" srcId="{B9C7501C-14E5-40D3-AED3-789A604A9EB8}" destId="{ABDF668C-EAC5-40EC-855D-F08A1EA666B2}" srcOrd="5" destOrd="0" parTransId="{A0080932-8717-42A0-A3C9-B4C918AE8DDB}" sibTransId="{B15B63FE-7C7B-4BDF-980C-22E44E9336F0}"/>
    <dgm:cxn modelId="{86150046-9AD0-4F43-9EB6-CDC10C9C8844}" type="presOf" srcId="{3EDBB83C-8908-4275-88B6-8E2CEBC11F89}" destId="{59BD22F8-5DAD-4411-B1CC-45065CAF5A00}" srcOrd="1" destOrd="0" presId="urn:microsoft.com/office/officeart/2005/8/layout/list1"/>
    <dgm:cxn modelId="{B485264C-89DD-4B2E-8FBF-CDD66AA26DC4}" type="presOf" srcId="{9EAE7457-E2B0-48F9-BFE4-99069F3DD233}" destId="{1EE39692-4D7A-445D-B44C-FD406C62C531}" srcOrd="0" destOrd="1" presId="urn:microsoft.com/office/officeart/2005/8/layout/list1"/>
    <dgm:cxn modelId="{DA5E6C6C-2454-494E-9A89-0492DFB96666}" type="presOf" srcId="{6B8316AC-6E1A-4257-B3E1-4C4ACAA74A24}" destId="{F962E086-E10A-4BE7-B02A-9368BE6B2471}" srcOrd="1" destOrd="0" presId="urn:microsoft.com/office/officeart/2005/8/layout/list1"/>
    <dgm:cxn modelId="{5AA7C46E-449C-47A8-AA42-FB07FDE15671}" type="presOf" srcId="{12CA2E2D-6DF2-4E85-848F-771F2097A9D2}" destId="{1E90C16F-B027-4C2D-98B5-6122615DF699}" srcOrd="0" destOrd="0" presId="urn:microsoft.com/office/officeart/2005/8/layout/list1"/>
    <dgm:cxn modelId="{17847A6F-7062-41CF-9BC6-2ED8B18728EE}" type="presOf" srcId="{3EDBB83C-8908-4275-88B6-8E2CEBC11F89}" destId="{78FC0606-0D44-4221-91A4-A41EC1F4C2C1}" srcOrd="0" destOrd="0" presId="urn:microsoft.com/office/officeart/2005/8/layout/list1"/>
    <dgm:cxn modelId="{BAB94D71-D2F5-43D3-9D3F-2D7A6126AA16}" type="presOf" srcId="{ABDF668C-EAC5-40EC-855D-F08A1EA666B2}" destId="{64FA084F-1EBC-4542-9788-3B2D3E1868BD}" srcOrd="1" destOrd="0" presId="urn:microsoft.com/office/officeart/2005/8/layout/list1"/>
    <dgm:cxn modelId="{49E59952-C343-48E2-A2FB-E43A643C31E7}" srcId="{1B42D4A4-B567-4553-A64D-0EA3917C80FC}" destId="{9EAE7457-E2B0-48F9-BFE4-99069F3DD233}" srcOrd="1" destOrd="0" parTransId="{9E8D25B4-3925-4621-9412-77C3CB0D68AE}" sibTransId="{EEB0AB50-F89A-4920-91DD-79CA7D773E63}"/>
    <dgm:cxn modelId="{2B7FED52-1711-478C-A249-5BC2DA8EF2D3}" type="presOf" srcId="{F478E26D-992E-4BF5-A415-139732F09FFD}" destId="{223E63DD-2992-4F54-9D00-E9B5DBCDEAC5}" srcOrd="0" destOrd="1" presId="urn:microsoft.com/office/officeart/2005/8/layout/list1"/>
    <dgm:cxn modelId="{38A15075-6EEA-4C3D-BE71-D716F767B405}" type="presOf" srcId="{D01D33FB-2E09-408F-A42F-4470D804230B}" destId="{C826565B-285C-47F3-ACF9-F631DBB62CEC}" srcOrd="0" destOrd="0" presId="urn:microsoft.com/office/officeart/2005/8/layout/list1"/>
    <dgm:cxn modelId="{BEDCBC80-F7B2-4D80-98DF-F41B820FFC3E}" type="presOf" srcId="{083C178A-9333-4042-A59A-1755283D9218}" destId="{200FBE3D-7758-4C78-8756-70A7496B047E}" srcOrd="1" destOrd="0" presId="urn:microsoft.com/office/officeart/2005/8/layout/list1"/>
    <dgm:cxn modelId="{A4A75183-D532-49B1-B7DD-5825BE08C1DD}" srcId="{B9C7501C-14E5-40D3-AED3-789A604A9EB8}" destId="{6B8316AC-6E1A-4257-B3E1-4C4ACAA74A24}" srcOrd="0" destOrd="0" parTransId="{CADF035B-1F95-40ED-8938-09917FCCEC07}" sibTransId="{7FA4D9AB-7937-49CA-93B5-E2A093A62DBA}"/>
    <dgm:cxn modelId="{CA6FD187-1FDC-4FFC-9136-01C8FF2D8432}" srcId="{B9C7501C-14E5-40D3-AED3-789A604A9EB8}" destId="{3EDBB83C-8908-4275-88B6-8E2CEBC11F89}" srcOrd="2" destOrd="0" parTransId="{9A87B320-87E5-44DA-996C-2C37E4477F40}" sibTransId="{96E86250-4EDB-4D56-BECD-1BADECFB3D28}"/>
    <dgm:cxn modelId="{12B3498A-8C8D-46A1-9AB7-8A6FAA3EE60E}" srcId="{1B42D4A4-B567-4553-A64D-0EA3917C80FC}" destId="{2A50D77F-3EA0-4B77-8FFE-D615B1EB81B7}" srcOrd="2" destOrd="0" parTransId="{C4C64311-CD93-4746-8181-AC66E761196F}" sibTransId="{9D84C183-B6D5-4C75-B3AD-DE9B54693946}"/>
    <dgm:cxn modelId="{5AEA558C-FE93-4885-8250-0014EE0F967A}" srcId="{B9C7501C-14E5-40D3-AED3-789A604A9EB8}" destId="{D01D33FB-2E09-408F-A42F-4470D804230B}" srcOrd="6" destOrd="0" parTransId="{14D9F8F4-2067-4B85-B2FB-61F39BB22116}" sibTransId="{E7AB6C45-E45B-43EA-8B22-41E0F7E5C318}"/>
    <dgm:cxn modelId="{7EA01C8D-8DEA-4D0C-A4AF-B495F685362C}" type="presOf" srcId="{1B42D4A4-B567-4553-A64D-0EA3917C80FC}" destId="{D8C45E76-DFD6-4E95-B27E-AB9CB2307DD6}" srcOrd="1" destOrd="0" presId="urn:microsoft.com/office/officeart/2005/8/layout/list1"/>
    <dgm:cxn modelId="{B34E8B93-1177-4398-A6D0-998B1BD22B53}" srcId="{6B8316AC-6E1A-4257-B3E1-4C4ACAA74A24}" destId="{F4F70CB2-9B10-49B9-B999-7EFFB7D00A00}" srcOrd="0" destOrd="0" parTransId="{1064EE1F-BD51-49AD-98A7-F8BB4C07624B}" sibTransId="{5E369B67-9614-47C1-9781-ADF942B3D7D3}"/>
    <dgm:cxn modelId="{F00509A2-8090-41B2-9A7A-872AE6329CA6}" srcId="{B9C7501C-14E5-40D3-AED3-789A604A9EB8}" destId="{12CA2E2D-6DF2-4E85-848F-771F2097A9D2}" srcOrd="4" destOrd="0" parTransId="{72F72312-EBAB-4A7E-8580-194432515AD6}" sibTransId="{83BD3941-622A-4F04-8E0A-0B5070D44119}"/>
    <dgm:cxn modelId="{295071AA-99AE-40CC-B7FF-9958B2351AC8}" type="presOf" srcId="{D43B4BE0-9E4E-43A1-9613-50674A15E648}" destId="{1EE39692-4D7A-445D-B44C-FD406C62C531}" srcOrd="0" destOrd="0" presId="urn:microsoft.com/office/officeart/2005/8/layout/list1"/>
    <dgm:cxn modelId="{5061A1B1-A9C3-43BE-BC78-9D9C20F3118A}" type="presOf" srcId="{6B8316AC-6E1A-4257-B3E1-4C4ACAA74A24}" destId="{112E2D03-A469-47AF-9CEF-87FE68C530C1}" srcOrd="0" destOrd="0" presId="urn:microsoft.com/office/officeart/2005/8/layout/list1"/>
    <dgm:cxn modelId="{3356D9C0-7F81-46F2-BED6-AC185C6577FB}" type="presOf" srcId="{12CA2E2D-6DF2-4E85-848F-771F2097A9D2}" destId="{8299837E-970A-4F04-A016-AD9E0C110E93}" srcOrd="1" destOrd="0" presId="urn:microsoft.com/office/officeart/2005/8/layout/list1"/>
    <dgm:cxn modelId="{F901DEC2-5D0F-4A56-A5F9-B1919888822B}" type="presOf" srcId="{6AA0F2F4-1C1A-4C4F-9036-32CF8EC3F4DD}" destId="{569B8622-3AAB-4472-81B2-6121DFBFF19F}" srcOrd="0" destOrd="0" presId="urn:microsoft.com/office/officeart/2005/8/layout/list1"/>
    <dgm:cxn modelId="{BA163AEA-55C4-4E9F-B562-29CD1E4851AB}" srcId="{1B42D4A4-B567-4553-A64D-0EA3917C80FC}" destId="{D43B4BE0-9E4E-43A1-9613-50674A15E648}" srcOrd="0" destOrd="0" parTransId="{A263BCF6-FAA3-44B2-BDC9-8CA2B1CC6E8F}" sibTransId="{39BEDA20-0657-405A-85C8-3D271DD85D20}"/>
    <dgm:cxn modelId="{ABA0849E-F7F1-453B-A0D1-E2C0206A9E00}" type="presParOf" srcId="{0287FF6D-DB3B-46C0-9154-614B7E6FA374}" destId="{B9A03B8B-B13F-494D-842E-E898E77086B1}" srcOrd="0" destOrd="0" presId="urn:microsoft.com/office/officeart/2005/8/layout/list1"/>
    <dgm:cxn modelId="{1A9F1025-1D28-4FC1-B247-2221ECDA8E33}" type="presParOf" srcId="{B9A03B8B-B13F-494D-842E-E898E77086B1}" destId="{112E2D03-A469-47AF-9CEF-87FE68C530C1}" srcOrd="0" destOrd="0" presId="urn:microsoft.com/office/officeart/2005/8/layout/list1"/>
    <dgm:cxn modelId="{D33E8CC3-FEED-43AD-B8BE-58B8D1C89E83}" type="presParOf" srcId="{B9A03B8B-B13F-494D-842E-E898E77086B1}" destId="{F962E086-E10A-4BE7-B02A-9368BE6B2471}" srcOrd="1" destOrd="0" presId="urn:microsoft.com/office/officeart/2005/8/layout/list1"/>
    <dgm:cxn modelId="{4AAF9F99-1738-4E9D-9E6D-0CB57CC1140F}" type="presParOf" srcId="{0287FF6D-DB3B-46C0-9154-614B7E6FA374}" destId="{529FA1FA-558E-4B84-ACB5-C07C07E0C18D}" srcOrd="1" destOrd="0" presId="urn:microsoft.com/office/officeart/2005/8/layout/list1"/>
    <dgm:cxn modelId="{2E7E5648-8531-4FE4-88E2-AE7736C79AEB}" type="presParOf" srcId="{0287FF6D-DB3B-46C0-9154-614B7E6FA374}" destId="{223E63DD-2992-4F54-9D00-E9B5DBCDEAC5}" srcOrd="2" destOrd="0" presId="urn:microsoft.com/office/officeart/2005/8/layout/list1"/>
    <dgm:cxn modelId="{A3AF018D-A404-4EF7-A7F2-B4819E7BE968}" type="presParOf" srcId="{0287FF6D-DB3B-46C0-9154-614B7E6FA374}" destId="{21947954-6058-4D0A-B081-D3025AC3A80E}" srcOrd="3" destOrd="0" presId="urn:microsoft.com/office/officeart/2005/8/layout/list1"/>
    <dgm:cxn modelId="{BB57DE4D-6666-49C2-B2C2-5641B0A67501}" type="presParOf" srcId="{0287FF6D-DB3B-46C0-9154-614B7E6FA374}" destId="{EF9CD75F-AFC3-4453-A1DB-6F8CC0F2E296}" srcOrd="4" destOrd="0" presId="urn:microsoft.com/office/officeart/2005/8/layout/list1"/>
    <dgm:cxn modelId="{524B8BEC-31D3-4116-AD26-1878A69D20EB}" type="presParOf" srcId="{EF9CD75F-AFC3-4453-A1DB-6F8CC0F2E296}" destId="{25610452-30BE-4986-8AF9-12AF8D4493B3}" srcOrd="0" destOrd="0" presId="urn:microsoft.com/office/officeart/2005/8/layout/list1"/>
    <dgm:cxn modelId="{E3A0BAFC-52CE-49B8-AEFF-624F989B3F2C}" type="presParOf" srcId="{EF9CD75F-AFC3-4453-A1DB-6F8CC0F2E296}" destId="{200FBE3D-7758-4C78-8756-70A7496B047E}" srcOrd="1" destOrd="0" presId="urn:microsoft.com/office/officeart/2005/8/layout/list1"/>
    <dgm:cxn modelId="{1DFF1F1C-8E2B-4A99-AC8E-7CAF5796EE58}" type="presParOf" srcId="{0287FF6D-DB3B-46C0-9154-614B7E6FA374}" destId="{42B9861F-00B0-4207-8F94-DA0D1786B133}" srcOrd="5" destOrd="0" presId="urn:microsoft.com/office/officeart/2005/8/layout/list1"/>
    <dgm:cxn modelId="{F4DCAC9C-9776-4FDD-8E95-6546A8677B96}" type="presParOf" srcId="{0287FF6D-DB3B-46C0-9154-614B7E6FA374}" destId="{569B8622-3AAB-4472-81B2-6121DFBFF19F}" srcOrd="6" destOrd="0" presId="urn:microsoft.com/office/officeart/2005/8/layout/list1"/>
    <dgm:cxn modelId="{20F1AA8C-1D12-48B1-BA14-1442C6EC47C8}" type="presParOf" srcId="{0287FF6D-DB3B-46C0-9154-614B7E6FA374}" destId="{5AB16784-5BCE-4478-B521-A06D214A51B9}" srcOrd="7" destOrd="0" presId="urn:microsoft.com/office/officeart/2005/8/layout/list1"/>
    <dgm:cxn modelId="{9D965F0F-0C86-420E-9DCB-0B8B845E9E15}" type="presParOf" srcId="{0287FF6D-DB3B-46C0-9154-614B7E6FA374}" destId="{E27C0EFB-631F-430A-BCED-1585CC9F3A2D}" srcOrd="8" destOrd="0" presId="urn:microsoft.com/office/officeart/2005/8/layout/list1"/>
    <dgm:cxn modelId="{329E2B22-959B-438E-8E7E-CE516EE246FC}" type="presParOf" srcId="{E27C0EFB-631F-430A-BCED-1585CC9F3A2D}" destId="{78FC0606-0D44-4221-91A4-A41EC1F4C2C1}" srcOrd="0" destOrd="0" presId="urn:microsoft.com/office/officeart/2005/8/layout/list1"/>
    <dgm:cxn modelId="{6E776D2D-CDDB-467F-98C1-F1C24F7E5B36}" type="presParOf" srcId="{E27C0EFB-631F-430A-BCED-1585CC9F3A2D}" destId="{59BD22F8-5DAD-4411-B1CC-45065CAF5A00}" srcOrd="1" destOrd="0" presId="urn:microsoft.com/office/officeart/2005/8/layout/list1"/>
    <dgm:cxn modelId="{CF9A6644-A29D-45D2-9CDD-7ED50D405887}" type="presParOf" srcId="{0287FF6D-DB3B-46C0-9154-614B7E6FA374}" destId="{E28C93F7-E1C2-4059-A094-B575599C3B76}" srcOrd="9" destOrd="0" presId="urn:microsoft.com/office/officeart/2005/8/layout/list1"/>
    <dgm:cxn modelId="{29421368-2167-4DA5-BEF8-0EC38A9907CE}" type="presParOf" srcId="{0287FF6D-DB3B-46C0-9154-614B7E6FA374}" destId="{219545D6-2F08-449F-B97A-DE22DA825942}" srcOrd="10" destOrd="0" presId="urn:microsoft.com/office/officeart/2005/8/layout/list1"/>
    <dgm:cxn modelId="{EB82D2CE-4770-4B86-BE7D-3219791ECDED}" type="presParOf" srcId="{0287FF6D-DB3B-46C0-9154-614B7E6FA374}" destId="{B71F8AEC-9FA9-4E22-B241-C47BBBFE8649}" srcOrd="11" destOrd="0" presId="urn:microsoft.com/office/officeart/2005/8/layout/list1"/>
    <dgm:cxn modelId="{38976946-188F-4D6B-80A0-6AB6633C279D}" type="presParOf" srcId="{0287FF6D-DB3B-46C0-9154-614B7E6FA374}" destId="{84A69EF6-0272-48CD-9709-0DC4CC721068}" srcOrd="12" destOrd="0" presId="urn:microsoft.com/office/officeart/2005/8/layout/list1"/>
    <dgm:cxn modelId="{CFA50CDE-69FC-435C-AA75-393E1B739869}" type="presParOf" srcId="{84A69EF6-0272-48CD-9709-0DC4CC721068}" destId="{7564842D-7950-45F9-9207-162A3641951D}" srcOrd="0" destOrd="0" presId="urn:microsoft.com/office/officeart/2005/8/layout/list1"/>
    <dgm:cxn modelId="{758D92F6-FE1F-4649-AD83-4D7DB44BDFD8}" type="presParOf" srcId="{84A69EF6-0272-48CD-9709-0DC4CC721068}" destId="{D8C45E76-DFD6-4E95-B27E-AB9CB2307DD6}" srcOrd="1" destOrd="0" presId="urn:microsoft.com/office/officeart/2005/8/layout/list1"/>
    <dgm:cxn modelId="{70FFC280-A417-43D1-8124-A617BA24A6D2}" type="presParOf" srcId="{0287FF6D-DB3B-46C0-9154-614B7E6FA374}" destId="{506CB578-11E0-435A-A951-64EB4E57D291}" srcOrd="13" destOrd="0" presId="urn:microsoft.com/office/officeart/2005/8/layout/list1"/>
    <dgm:cxn modelId="{6E584139-191A-4360-89C5-6859972D0C27}" type="presParOf" srcId="{0287FF6D-DB3B-46C0-9154-614B7E6FA374}" destId="{1EE39692-4D7A-445D-B44C-FD406C62C531}" srcOrd="14" destOrd="0" presId="urn:microsoft.com/office/officeart/2005/8/layout/list1"/>
    <dgm:cxn modelId="{17C60796-1F29-4E37-B5D0-5DB26CC76BBE}" type="presParOf" srcId="{0287FF6D-DB3B-46C0-9154-614B7E6FA374}" destId="{AFE63E2C-A403-4DF9-9F66-B4F5454BF906}" srcOrd="15" destOrd="0" presId="urn:microsoft.com/office/officeart/2005/8/layout/list1"/>
    <dgm:cxn modelId="{54095164-962E-4CF5-8A89-32B8512DD06B}" type="presParOf" srcId="{0287FF6D-DB3B-46C0-9154-614B7E6FA374}" destId="{B254B2D3-371C-416B-88EF-3A166B782869}" srcOrd="16" destOrd="0" presId="urn:microsoft.com/office/officeart/2005/8/layout/list1"/>
    <dgm:cxn modelId="{BAE4B744-8EC8-4633-A7C7-154872023A42}" type="presParOf" srcId="{B254B2D3-371C-416B-88EF-3A166B782869}" destId="{1E90C16F-B027-4C2D-98B5-6122615DF699}" srcOrd="0" destOrd="0" presId="urn:microsoft.com/office/officeart/2005/8/layout/list1"/>
    <dgm:cxn modelId="{54EDDE3D-1D5D-4AE1-B208-13D82C6AFDCE}" type="presParOf" srcId="{B254B2D3-371C-416B-88EF-3A166B782869}" destId="{8299837E-970A-4F04-A016-AD9E0C110E93}" srcOrd="1" destOrd="0" presId="urn:microsoft.com/office/officeart/2005/8/layout/list1"/>
    <dgm:cxn modelId="{9EFA6BAC-5F49-44AC-8499-22AF30BF8640}" type="presParOf" srcId="{0287FF6D-DB3B-46C0-9154-614B7E6FA374}" destId="{DC9A8D72-69BA-4B81-829B-D9E92702C7A4}" srcOrd="17" destOrd="0" presId="urn:microsoft.com/office/officeart/2005/8/layout/list1"/>
    <dgm:cxn modelId="{4559F3FC-6D55-4074-AD5C-D4F162F93239}" type="presParOf" srcId="{0287FF6D-DB3B-46C0-9154-614B7E6FA374}" destId="{C3DA3F60-67B7-4DA7-ACF2-4A401BB1DE52}" srcOrd="18" destOrd="0" presId="urn:microsoft.com/office/officeart/2005/8/layout/list1"/>
    <dgm:cxn modelId="{84DC646C-F481-4C32-9A16-5406595B9C90}" type="presParOf" srcId="{0287FF6D-DB3B-46C0-9154-614B7E6FA374}" destId="{C7F7F130-D904-4DB2-BFEE-3377884DAFA8}" srcOrd="19" destOrd="0" presId="urn:microsoft.com/office/officeart/2005/8/layout/list1"/>
    <dgm:cxn modelId="{5890BC87-9FF8-4BDA-9305-93F5F022E5C6}" type="presParOf" srcId="{0287FF6D-DB3B-46C0-9154-614B7E6FA374}" destId="{296CF3F1-875C-486E-83FD-05C35C95535F}" srcOrd="20" destOrd="0" presId="urn:microsoft.com/office/officeart/2005/8/layout/list1"/>
    <dgm:cxn modelId="{FEE182A5-123D-42BE-949F-9A8771557185}" type="presParOf" srcId="{296CF3F1-875C-486E-83FD-05C35C95535F}" destId="{A90846F1-E8CA-4B0B-B8CE-D144008E17F1}" srcOrd="0" destOrd="0" presId="urn:microsoft.com/office/officeart/2005/8/layout/list1"/>
    <dgm:cxn modelId="{25A2C951-32CC-48D7-894A-86C6B7AE0A0C}" type="presParOf" srcId="{296CF3F1-875C-486E-83FD-05C35C95535F}" destId="{64FA084F-1EBC-4542-9788-3B2D3E1868BD}" srcOrd="1" destOrd="0" presId="urn:microsoft.com/office/officeart/2005/8/layout/list1"/>
    <dgm:cxn modelId="{FDB986FA-DA73-4378-9DDB-9BE333ECAB4F}" type="presParOf" srcId="{0287FF6D-DB3B-46C0-9154-614B7E6FA374}" destId="{38B99DB3-0D3E-40D4-9467-7B63E0B8206F}" srcOrd="21" destOrd="0" presId="urn:microsoft.com/office/officeart/2005/8/layout/list1"/>
    <dgm:cxn modelId="{3B2B2F6B-CFE7-4745-8D16-98C9E669FACA}" type="presParOf" srcId="{0287FF6D-DB3B-46C0-9154-614B7E6FA374}" destId="{0291FB9A-20FE-44A9-ADDB-3C43D9D9868B}" srcOrd="22" destOrd="0" presId="urn:microsoft.com/office/officeart/2005/8/layout/list1"/>
    <dgm:cxn modelId="{5E418B55-8E30-4868-A477-DE7E0A0D49CB}" type="presParOf" srcId="{0287FF6D-DB3B-46C0-9154-614B7E6FA374}" destId="{00ECA6B1-C3B4-4CCD-84DC-7A0A6158F254}" srcOrd="23" destOrd="0" presId="urn:microsoft.com/office/officeart/2005/8/layout/list1"/>
    <dgm:cxn modelId="{98870C5B-2F66-4480-8A7B-0E75ED8992E8}" type="presParOf" srcId="{0287FF6D-DB3B-46C0-9154-614B7E6FA374}" destId="{476D3DC9-E670-4800-9B9A-6E51CAB7813E}" srcOrd="24" destOrd="0" presId="urn:microsoft.com/office/officeart/2005/8/layout/list1"/>
    <dgm:cxn modelId="{9BB052F7-CE85-4F86-95C7-7BB9C0C8E8E6}" type="presParOf" srcId="{476D3DC9-E670-4800-9B9A-6E51CAB7813E}" destId="{C826565B-285C-47F3-ACF9-F631DBB62CEC}" srcOrd="0" destOrd="0" presId="urn:microsoft.com/office/officeart/2005/8/layout/list1"/>
    <dgm:cxn modelId="{3BAD5A35-A88B-49C0-A606-A74D255686A8}" type="presParOf" srcId="{476D3DC9-E670-4800-9B9A-6E51CAB7813E}" destId="{0F38F5F4-ACA6-4156-81EB-37C3B2371324}" srcOrd="1" destOrd="0" presId="urn:microsoft.com/office/officeart/2005/8/layout/list1"/>
    <dgm:cxn modelId="{54E23DEA-5F15-450F-974B-3A509AA4284B}" type="presParOf" srcId="{0287FF6D-DB3B-46C0-9154-614B7E6FA374}" destId="{CA900701-EB5A-4E2F-AD2B-CF36596E3581}" srcOrd="25" destOrd="0" presId="urn:microsoft.com/office/officeart/2005/8/layout/list1"/>
    <dgm:cxn modelId="{58741374-6B9A-4CD8-B463-0FFB604BF63A}" type="presParOf" srcId="{0287FF6D-DB3B-46C0-9154-614B7E6FA374}" destId="{0DDD862E-45CA-4A6F-877D-EA3C331CC237}"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審査基準にこたえてないなあ。</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dirty="0"/>
            <a:t>ありきたりの提案で、</a:t>
          </a:r>
          <a:r>
            <a:rPr lang="ja-JP" altLang="en-US" dirty="0"/>
            <a:t>具体性がないなあ</a:t>
          </a:r>
          <a:r>
            <a:rPr lang="ja-JP" dirty="0"/>
            <a:t>。</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一般論で誰でもやるような提案ばかりだな</a:t>
          </a:r>
          <a:r>
            <a:rPr lang="ja-JP" dirty="0"/>
            <a:t>。</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いいこといっぱい書いてあるけど本当にやれるのかな。</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個々の提案いいけど、あちこちの記載に矛盾がみえるな</a:t>
          </a:r>
          <a:r>
            <a:rPr lang="ja-JP" dirty="0"/>
            <a:t>。</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E9B0C2B-4DF9-4348-978A-3B58DA1CADBB}">
      <dgm:prSet/>
      <dgm:spPr/>
      <dgm:t>
        <a:bodyPr/>
        <a:lstStyle/>
        <a:p>
          <a:r>
            <a:rPr lang="ja-JP"/>
            <a:t>熱意が感じられないね。（多くはプレゼンの印象）</a:t>
          </a:r>
          <a:endParaRPr lang="en-US"/>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t>ありきたりの提案で、創意工夫の少ないチームかな。</a:t>
          </a:r>
          <a:endParaRPr lang="en-US"/>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t>誤記やケアレスミスが多く、時間なかったのか、そういうチームかな。</a:t>
          </a:r>
          <a:endParaRPr lang="en-US"/>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t>チームの役割分担や結束が。。。（プレゼンの回答でまごまご）</a:t>
          </a:r>
          <a:endParaRPr lang="en-US"/>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dirty="0"/>
            <a:t>チームの統率が一本化されてないな。</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提案内容：自分の提案理解してないね。質問でどぎまぎ、うろうろ</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ltLang="en-US" dirty="0"/>
            <a:t>情緒的で具体的でないなあ。</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ltLang="en-US" dirty="0"/>
            <a:t>事業に使う金額（施設整備費。維持管理費）安いのに提案金額高い？</a:t>
          </a:r>
          <a:endParaRPr lang="en-US" dirty="0"/>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コンセプトとコンテンツ：整合性ないなあ。コンテンツ作る人の理解？</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主張が強すぎて、自治体の意見聞いてくれなさそう！！職員委員</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一般的でこの地域のことわかってるかなあ・・・</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custScaleX="100098" custScaleY="77729"/>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E63DD-2992-4F54-9D00-E9B5DBCDEAC5}">
      <dsp:nvSpPr>
        <dsp:cNvPr id="0" name=""/>
        <dsp:cNvSpPr/>
      </dsp:nvSpPr>
      <dsp:spPr>
        <a:xfrm>
          <a:off x="0" y="448737"/>
          <a:ext cx="6263640" cy="7796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29108" rIns="486128" bIns="78232" numCol="1" spcCol="1270" anchor="t" anchorCtr="0">
          <a:noAutofit/>
        </a:bodyPr>
        <a:lstStyle/>
        <a:p>
          <a:pPr marL="57150" lvl="1" indent="-57150" algn="l" defTabSz="488950">
            <a:lnSpc>
              <a:spcPct val="90000"/>
            </a:lnSpc>
            <a:spcBef>
              <a:spcPct val="0"/>
            </a:spcBef>
            <a:spcAft>
              <a:spcPct val="15000"/>
            </a:spcAft>
            <a:buChar char="•"/>
          </a:pPr>
          <a:r>
            <a:rPr lang="ja-JP" sz="1100" kern="1200"/>
            <a:t>人間の恣意的な判断が不要ならだれでもいい！</a:t>
          </a:r>
          <a:endParaRPr lang="en-US" sz="1100" kern="1200"/>
        </a:p>
        <a:p>
          <a:pPr marL="57150" lvl="1" indent="-57150" algn="l" defTabSz="488950">
            <a:lnSpc>
              <a:spcPct val="90000"/>
            </a:lnSpc>
            <a:spcBef>
              <a:spcPct val="0"/>
            </a:spcBef>
            <a:spcAft>
              <a:spcPct val="15000"/>
            </a:spcAft>
            <a:buChar char="•"/>
          </a:pPr>
          <a:r>
            <a:rPr lang="ja-JP" sz="1100" kern="1200"/>
            <a:t>審査員を選ぶ、という行為が恣意性を認めている。</a:t>
          </a:r>
          <a:endParaRPr lang="en-US" sz="1100" kern="1200"/>
        </a:p>
      </dsp:txBody>
      <dsp:txXfrm>
        <a:off x="0" y="448737"/>
        <a:ext cx="6263640" cy="779625"/>
      </dsp:txXfrm>
    </dsp:sp>
    <dsp:sp modelId="{F962E086-E10A-4BE7-B02A-9368BE6B2471}">
      <dsp:nvSpPr>
        <dsp:cNvPr id="0" name=""/>
        <dsp:cNvSpPr/>
      </dsp:nvSpPr>
      <dsp:spPr>
        <a:xfrm>
          <a:off x="313182" y="286377"/>
          <a:ext cx="4384548" cy="324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もし完全に審査基準でやるなら、人は不要。</a:t>
          </a:r>
          <a:endParaRPr lang="en-US" sz="1100" kern="1200"/>
        </a:p>
      </dsp:txBody>
      <dsp:txXfrm>
        <a:off x="329034" y="302229"/>
        <a:ext cx="4352844" cy="293016"/>
      </dsp:txXfrm>
    </dsp:sp>
    <dsp:sp modelId="{569B8622-3AAB-4472-81B2-6121DFBFF19F}">
      <dsp:nvSpPr>
        <dsp:cNvPr id="0" name=""/>
        <dsp:cNvSpPr/>
      </dsp:nvSpPr>
      <dsp:spPr>
        <a:xfrm>
          <a:off x="0" y="1450122"/>
          <a:ext cx="6263640" cy="528412"/>
        </a:xfrm>
        <a:prstGeom prst="rect">
          <a:avLst/>
        </a:prstGeom>
        <a:solidFill>
          <a:schemeClr val="lt1">
            <a:alpha val="90000"/>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29108" rIns="486128" bIns="78232" numCol="1" spcCol="1270" anchor="t" anchorCtr="0">
          <a:noAutofit/>
        </a:bodyPr>
        <a:lstStyle/>
        <a:p>
          <a:pPr marL="57150" lvl="1" indent="-57150" algn="l" defTabSz="488950">
            <a:lnSpc>
              <a:spcPct val="90000"/>
            </a:lnSpc>
            <a:spcBef>
              <a:spcPct val="0"/>
            </a:spcBef>
            <a:spcAft>
              <a:spcPct val="15000"/>
            </a:spcAft>
            <a:buChar char="•"/>
          </a:pPr>
          <a:r>
            <a:rPr lang="ja-JP" sz="1100" kern="1200"/>
            <a:t>必ず、一番いい企業</a:t>
          </a:r>
          <a:r>
            <a:rPr lang="en-US" sz="1100" kern="1200"/>
            <a:t>G</a:t>
          </a:r>
          <a:r>
            <a:rPr lang="ja-JP" sz="1100" kern="1200"/>
            <a:t>を</a:t>
          </a:r>
          <a:r>
            <a:rPr lang="en-US" sz="1100" kern="1200"/>
            <a:t>1</a:t>
          </a:r>
          <a:r>
            <a:rPr lang="ja-JP" sz="1100" kern="1200"/>
            <a:t>チーム選ぶんだ！の意欲の持ち方</a:t>
          </a:r>
          <a:endParaRPr lang="en-US" sz="1100" kern="1200"/>
        </a:p>
      </dsp:txBody>
      <dsp:txXfrm>
        <a:off x="0" y="1450122"/>
        <a:ext cx="6263640" cy="528412"/>
      </dsp:txXfrm>
    </dsp:sp>
    <dsp:sp modelId="{200FBE3D-7758-4C78-8756-70A7496B047E}">
      <dsp:nvSpPr>
        <dsp:cNvPr id="0" name=""/>
        <dsp:cNvSpPr/>
      </dsp:nvSpPr>
      <dsp:spPr>
        <a:xfrm>
          <a:off x="313182" y="1287762"/>
          <a:ext cx="4384548" cy="32472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審査委員ひとりひとりがどこまで、審査する意欲が。</a:t>
          </a:r>
          <a:endParaRPr lang="en-US" sz="1100" kern="1200"/>
        </a:p>
      </dsp:txBody>
      <dsp:txXfrm>
        <a:off x="329034" y="1303614"/>
        <a:ext cx="4352844" cy="293016"/>
      </dsp:txXfrm>
    </dsp:sp>
    <dsp:sp modelId="{219545D6-2F08-449F-B97A-DE22DA825942}">
      <dsp:nvSpPr>
        <dsp:cNvPr id="0" name=""/>
        <dsp:cNvSpPr/>
      </dsp:nvSpPr>
      <dsp:spPr>
        <a:xfrm>
          <a:off x="0" y="2200295"/>
          <a:ext cx="6263640" cy="277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D22F8-5DAD-4411-B1CC-45065CAF5A00}">
      <dsp:nvSpPr>
        <dsp:cNvPr id="0" name=""/>
        <dsp:cNvSpPr/>
      </dsp:nvSpPr>
      <dsp:spPr>
        <a:xfrm>
          <a:off x="313182" y="2037935"/>
          <a:ext cx="4384548" cy="3247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わからないことが多いので、適当に、同じ点に、とか。</a:t>
          </a:r>
          <a:endParaRPr lang="en-US" sz="1100" kern="1200"/>
        </a:p>
      </dsp:txBody>
      <dsp:txXfrm>
        <a:off x="329034" y="2053787"/>
        <a:ext cx="4352844" cy="293016"/>
      </dsp:txXfrm>
    </dsp:sp>
    <dsp:sp modelId="{1EE39692-4D7A-445D-B44C-FD406C62C531}">
      <dsp:nvSpPr>
        <dsp:cNvPr id="0" name=""/>
        <dsp:cNvSpPr/>
      </dsp:nvSpPr>
      <dsp:spPr>
        <a:xfrm>
          <a:off x="0" y="2699255"/>
          <a:ext cx="6263640" cy="1022175"/>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29108" rIns="486128" bIns="78232" numCol="1" spcCol="1270" anchor="t" anchorCtr="0">
          <a:noAutofit/>
        </a:bodyPr>
        <a:lstStyle/>
        <a:p>
          <a:pPr marL="57150" lvl="1" indent="-57150" algn="l" defTabSz="488950">
            <a:lnSpc>
              <a:spcPct val="90000"/>
            </a:lnSpc>
            <a:spcBef>
              <a:spcPct val="0"/>
            </a:spcBef>
            <a:spcAft>
              <a:spcPct val="15000"/>
            </a:spcAft>
            <a:buChar char="•"/>
          </a:pPr>
          <a:r>
            <a:rPr lang="ja-JP" sz="1100" kern="1200"/>
            <a:t>自分の専門のところ、きちんとやってくれてるところを選びたい。</a:t>
          </a:r>
          <a:endParaRPr lang="en-US" sz="1100" kern="1200"/>
        </a:p>
        <a:p>
          <a:pPr marL="57150" lvl="1" indent="-57150" algn="l" defTabSz="488950">
            <a:lnSpc>
              <a:spcPct val="90000"/>
            </a:lnSpc>
            <a:spcBef>
              <a:spcPct val="0"/>
            </a:spcBef>
            <a:spcAft>
              <a:spcPct val="15000"/>
            </a:spcAft>
            <a:buChar char="•"/>
          </a:pPr>
          <a:r>
            <a:rPr lang="ja-JP" sz="1100" kern="1200"/>
            <a:t>その他のところはわからないので、意中の企業が勝つように！</a:t>
          </a:r>
          <a:endParaRPr lang="en-US" sz="1100" kern="1200"/>
        </a:p>
        <a:p>
          <a:pPr marL="57150" lvl="1" indent="-57150" algn="l" defTabSz="488950">
            <a:lnSpc>
              <a:spcPct val="90000"/>
            </a:lnSpc>
            <a:spcBef>
              <a:spcPct val="0"/>
            </a:spcBef>
            <a:spcAft>
              <a:spcPct val="15000"/>
            </a:spcAft>
            <a:buChar char="•"/>
          </a:pPr>
          <a:r>
            <a:rPr lang="ja-JP" sz="1100" kern="1200" dirty="0"/>
            <a:t>防災に配慮しない提案など絶対</a:t>
          </a:r>
          <a:r>
            <a:rPr lang="ja-JP" altLang="en-US" sz="1100" kern="1200" dirty="0"/>
            <a:t>選ばない</a:t>
          </a:r>
          <a:r>
            <a:rPr lang="ja-JP" sz="1100" kern="1200" dirty="0"/>
            <a:t>。</a:t>
          </a:r>
          <a:endParaRPr lang="en-US" sz="1100" kern="1200" dirty="0"/>
        </a:p>
      </dsp:txBody>
      <dsp:txXfrm>
        <a:off x="0" y="2699255"/>
        <a:ext cx="6263640" cy="1022175"/>
      </dsp:txXfrm>
    </dsp:sp>
    <dsp:sp modelId="{D8C45E76-DFD6-4E95-B27E-AB9CB2307DD6}">
      <dsp:nvSpPr>
        <dsp:cNvPr id="0" name=""/>
        <dsp:cNvSpPr/>
      </dsp:nvSpPr>
      <dsp:spPr>
        <a:xfrm>
          <a:off x="313182" y="2536895"/>
          <a:ext cx="4384548" cy="3247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専門によるこだわりがある。</a:t>
          </a:r>
          <a:endParaRPr lang="en-US" sz="1100" kern="1200"/>
        </a:p>
      </dsp:txBody>
      <dsp:txXfrm>
        <a:off x="329034" y="2552747"/>
        <a:ext cx="4352844" cy="293016"/>
      </dsp:txXfrm>
    </dsp:sp>
    <dsp:sp modelId="{C3DA3F60-67B7-4DA7-ACF2-4A401BB1DE52}">
      <dsp:nvSpPr>
        <dsp:cNvPr id="0" name=""/>
        <dsp:cNvSpPr/>
      </dsp:nvSpPr>
      <dsp:spPr>
        <a:xfrm>
          <a:off x="0" y="3943190"/>
          <a:ext cx="6263640" cy="277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9837E-970A-4F04-A016-AD9E0C110E93}">
      <dsp:nvSpPr>
        <dsp:cNvPr id="0" name=""/>
        <dsp:cNvSpPr/>
      </dsp:nvSpPr>
      <dsp:spPr>
        <a:xfrm>
          <a:off x="313182" y="3780830"/>
          <a:ext cx="4384548" cy="3247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a:t>大企業が好きな人：選んでおけば間違いない。</a:t>
          </a:r>
          <a:endParaRPr lang="en-US" sz="1100" kern="1200"/>
        </a:p>
      </dsp:txBody>
      <dsp:txXfrm>
        <a:off x="329034" y="3796682"/>
        <a:ext cx="4352844" cy="293016"/>
      </dsp:txXfrm>
    </dsp:sp>
    <dsp:sp modelId="{0291FB9A-20FE-44A9-ADDB-3C43D9D9868B}">
      <dsp:nvSpPr>
        <dsp:cNvPr id="0" name=""/>
        <dsp:cNvSpPr/>
      </dsp:nvSpPr>
      <dsp:spPr>
        <a:xfrm>
          <a:off x="0" y="4442150"/>
          <a:ext cx="6263640" cy="277200"/>
        </a:xfrm>
        <a:prstGeom prst="rect">
          <a:avLst/>
        </a:prstGeom>
        <a:solidFill>
          <a:schemeClr val="lt1">
            <a:alpha val="90000"/>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A084F-1EBC-4542-9788-3B2D3E1868BD}">
      <dsp:nvSpPr>
        <dsp:cNvPr id="0" name=""/>
        <dsp:cNvSpPr/>
      </dsp:nvSpPr>
      <dsp:spPr>
        <a:xfrm>
          <a:off x="313182" y="4279790"/>
          <a:ext cx="4384548" cy="32472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sz="1100" kern="1200" dirty="0"/>
            <a:t>地域企業好き：地域の案件は地域が頑張るべきだ。</a:t>
          </a:r>
          <a:endParaRPr lang="en-US" sz="1100" kern="1200" dirty="0"/>
        </a:p>
      </dsp:txBody>
      <dsp:txXfrm>
        <a:off x="329034" y="4295642"/>
        <a:ext cx="4352844" cy="293016"/>
      </dsp:txXfrm>
    </dsp:sp>
    <dsp:sp modelId="{0DDD862E-45CA-4A6F-877D-EA3C331CC237}">
      <dsp:nvSpPr>
        <dsp:cNvPr id="0" name=""/>
        <dsp:cNvSpPr/>
      </dsp:nvSpPr>
      <dsp:spPr>
        <a:xfrm>
          <a:off x="0" y="4941110"/>
          <a:ext cx="6263640" cy="277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38F5F4-ACA6-4156-81EB-37C3B2371324}">
      <dsp:nvSpPr>
        <dsp:cNvPr id="0" name=""/>
        <dsp:cNvSpPr/>
      </dsp:nvSpPr>
      <dsp:spPr>
        <a:xfrm>
          <a:off x="313182" y="4778750"/>
          <a:ext cx="4384548" cy="3247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88950">
            <a:lnSpc>
              <a:spcPct val="90000"/>
            </a:lnSpc>
            <a:spcBef>
              <a:spcPct val="0"/>
            </a:spcBef>
            <a:spcAft>
              <a:spcPct val="35000"/>
            </a:spcAft>
            <a:buNone/>
          </a:pPr>
          <a:r>
            <a:rPr lang="ja-JP" altLang="en-US" sz="1100" kern="1200" dirty="0"/>
            <a:t>とにかく財政再建が大切：自治体に収益をもたらしてくれる</a:t>
          </a:r>
          <a:endParaRPr lang="en-US" sz="1100" kern="1200" dirty="0"/>
        </a:p>
      </dsp:txBody>
      <dsp:txXfrm>
        <a:off x="329034" y="4794602"/>
        <a:ext cx="4352844"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審査基準にこたえてないなあ。</a:t>
          </a:r>
          <a:endParaRPr lang="en-US" sz="2900" kern="1200" dirty="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dirty="0"/>
            <a:t>ありきたりの提案で、</a:t>
          </a:r>
          <a:r>
            <a:rPr lang="ja-JP" altLang="en-US" sz="2900" kern="1200" dirty="0"/>
            <a:t>具体性がないなあ</a:t>
          </a:r>
          <a:r>
            <a:rPr lang="ja-JP" sz="2900" kern="1200" dirty="0"/>
            <a:t>。</a:t>
          </a:r>
          <a:endParaRPr lang="en-US" sz="2900" kern="1200" dirty="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余白が多く、提案作成に一生懸命さがみえないな。</a:t>
          </a:r>
          <a:endParaRPr lang="en-US" sz="29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一般論で誰でもやるような提案ばかりだな</a:t>
          </a:r>
          <a:r>
            <a:rPr lang="ja-JP" sz="2900" kern="1200" dirty="0"/>
            <a:t>。</a:t>
          </a:r>
          <a:endParaRPr lang="en-US" sz="2900" kern="1200" dirty="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いいこといっぱい書いてあるけど本当にやれるのかな。</a:t>
          </a:r>
          <a:endParaRPr lang="en-US" sz="2900" kern="1200" dirty="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個々の提案いいけど、あちこちの記載に矛盾がみえるな</a:t>
          </a:r>
          <a:r>
            <a:rPr lang="ja-JP" sz="2900" kern="1200" dirty="0"/>
            <a:t>。</a:t>
          </a:r>
          <a:endParaRPr lang="en-US" sz="2900" kern="1200" dirty="0"/>
        </a:p>
      </dsp:txBody>
      <dsp:txXfrm>
        <a:off x="0" y="4082989"/>
        <a:ext cx="10515600" cy="81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熱意が感じられないね。（多くはプレゼンの印象）</a:t>
          </a:r>
          <a:endParaRPr lang="en-US" sz="2600" kern="120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ありきたりの提案で、創意工夫の少ないチームかな。</a:t>
          </a:r>
          <a:endParaRPr lang="en-US" sz="2600" kern="120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余白が多く、提案作成に一生懸命さがみえないな。</a:t>
          </a:r>
          <a:endParaRPr lang="en-US" sz="26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誤記やケアレスミスが多く、時間なかったのか、そういうチームかな。</a:t>
          </a:r>
          <a:endParaRPr lang="en-US" sz="2600" kern="120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チームの役割分担や結束が。。。（プレゼンの回答でまごまご）</a:t>
          </a:r>
          <a:endParaRPr lang="en-US" sz="2600" kern="120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dirty="0"/>
            <a:t>チームの統率が一本化されてないな。</a:t>
          </a:r>
          <a:endParaRPr lang="en-US" sz="2600" kern="1200" dirty="0"/>
        </a:p>
      </dsp:txBody>
      <dsp:txXfrm>
        <a:off x="0" y="4082989"/>
        <a:ext cx="10515600" cy="816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339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3397"/>
          <a:ext cx="10505346" cy="658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提案内容：自分の提案理解してないね。質問でどぎまぎ、うろうろ</a:t>
          </a:r>
          <a:endParaRPr lang="en-US" sz="2400" kern="1200" dirty="0"/>
        </a:p>
      </dsp:txBody>
      <dsp:txXfrm>
        <a:off x="0" y="3397"/>
        <a:ext cx="10505346" cy="658545"/>
      </dsp:txXfrm>
    </dsp:sp>
    <dsp:sp modelId="{B5E0EBDC-E813-4CCB-B007-47486A9F5979}">
      <dsp:nvSpPr>
        <dsp:cNvPr id="0" name=""/>
        <dsp:cNvSpPr/>
      </dsp:nvSpPr>
      <dsp:spPr>
        <a:xfrm>
          <a:off x="0" y="6619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661942"/>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情緒的で具体的でないなあ。</a:t>
          </a:r>
          <a:endParaRPr lang="en-US" sz="2400" kern="1200" dirty="0"/>
        </a:p>
      </dsp:txBody>
      <dsp:txXfrm>
        <a:off x="0" y="661942"/>
        <a:ext cx="10515600" cy="847232"/>
      </dsp:txXfrm>
    </dsp:sp>
    <dsp:sp modelId="{8427DE5C-4E7D-4DA4-A8B3-80E405E78064}">
      <dsp:nvSpPr>
        <dsp:cNvPr id="0" name=""/>
        <dsp:cNvSpPr/>
      </dsp:nvSpPr>
      <dsp:spPr>
        <a:xfrm>
          <a:off x="0" y="150917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509175"/>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事業に使う金額（施設整備費。維持管理費）安いのに提案金額高い？</a:t>
          </a:r>
          <a:endParaRPr lang="en-US" sz="2400" kern="1200" dirty="0"/>
        </a:p>
      </dsp:txBody>
      <dsp:txXfrm>
        <a:off x="0" y="1509175"/>
        <a:ext cx="10515600" cy="847232"/>
      </dsp:txXfrm>
    </dsp:sp>
    <dsp:sp modelId="{5910FA28-7489-4BB1-92A9-23C389A75D41}">
      <dsp:nvSpPr>
        <dsp:cNvPr id="0" name=""/>
        <dsp:cNvSpPr/>
      </dsp:nvSpPr>
      <dsp:spPr>
        <a:xfrm>
          <a:off x="0" y="235640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356407"/>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コンセプトとコンテンツ：整合性ないなあ。コンテンツ作る人の理解？</a:t>
          </a:r>
          <a:endParaRPr lang="en-US" sz="2400" kern="1200" dirty="0"/>
        </a:p>
      </dsp:txBody>
      <dsp:txXfrm>
        <a:off x="0" y="2356407"/>
        <a:ext cx="10515600" cy="847232"/>
      </dsp:txXfrm>
    </dsp:sp>
    <dsp:sp modelId="{7E476EAC-01E3-401C-83CA-6D5C059DB933}">
      <dsp:nvSpPr>
        <dsp:cNvPr id="0" name=""/>
        <dsp:cNvSpPr/>
      </dsp:nvSpPr>
      <dsp:spPr>
        <a:xfrm>
          <a:off x="0" y="3203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03639"/>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主張が強すぎて、自治体の意見聞いてくれなさそう！！職員委員</a:t>
          </a:r>
          <a:endParaRPr lang="en-US" sz="2400" kern="1200" dirty="0"/>
        </a:p>
      </dsp:txBody>
      <dsp:txXfrm>
        <a:off x="0" y="3203639"/>
        <a:ext cx="10515600" cy="847232"/>
      </dsp:txXfrm>
    </dsp:sp>
    <dsp:sp modelId="{E1989253-9106-4F85-9C1C-737EF4C3FDAB}">
      <dsp:nvSpPr>
        <dsp:cNvPr id="0" name=""/>
        <dsp:cNvSpPr/>
      </dsp:nvSpPr>
      <dsp:spPr>
        <a:xfrm>
          <a:off x="0" y="405087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50872"/>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一般的でこの地域のことわかってるかなあ・・・</a:t>
          </a:r>
          <a:endParaRPr lang="en-US" sz="2400" kern="1200" dirty="0"/>
        </a:p>
      </dsp:txBody>
      <dsp:txXfrm>
        <a:off x="0" y="4050872"/>
        <a:ext cx="10515600" cy="8472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2022/4/9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44</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C1EFA-293F-4FB4-9DF8-5F88ABEE6B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7FC779-9C67-4C9A-BDD0-101866220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C031396-8FC9-4899-BE8F-28C4A14E6C68}"/>
              </a:ext>
            </a:extLst>
          </p:cNvPr>
          <p:cNvSpPr>
            <a:spLocks noGrp="1"/>
          </p:cNvSpPr>
          <p:nvPr>
            <p:ph type="dt" sz="half" idx="10"/>
          </p:nvPr>
        </p:nvSpPr>
        <p:spPr/>
        <p:txBody>
          <a:bodyPr/>
          <a:lstStyle/>
          <a:p>
            <a:fld id="{1F85FF2A-8E53-4F41-8127-45D98A382F46}" type="datetime1">
              <a:rPr kumimoji="1" lang="ja-JP" altLang="en-US" smtClean="0"/>
              <a:t>2022/4/9</a:t>
            </a:fld>
            <a:endParaRPr kumimoji="1" lang="ja-JP" altLang="en-US"/>
          </a:p>
        </p:txBody>
      </p:sp>
      <p:sp>
        <p:nvSpPr>
          <p:cNvPr id="5" name="フッター プレースホルダー 4">
            <a:extLst>
              <a:ext uri="{FF2B5EF4-FFF2-40B4-BE49-F238E27FC236}">
                <a16:creationId xmlns:a16="http://schemas.microsoft.com/office/drawing/2014/main" id="{C13500E3-93EE-4774-89AC-91B594E864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673435-2AFE-42BB-B042-0A466CEA8F8C}"/>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5610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A2FED-DC90-4849-BE5B-9A94A65D70C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60DE86-5804-4D51-8840-D2D8D5AB7B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8A0A80-9D7B-4593-BD86-084D44340FD5}"/>
              </a:ext>
            </a:extLst>
          </p:cNvPr>
          <p:cNvSpPr>
            <a:spLocks noGrp="1"/>
          </p:cNvSpPr>
          <p:nvPr>
            <p:ph type="dt" sz="half" idx="10"/>
          </p:nvPr>
        </p:nvSpPr>
        <p:spPr/>
        <p:txBody>
          <a:bodyPr/>
          <a:lstStyle/>
          <a:p>
            <a:fld id="{A571FD0F-ADFE-4FDB-91E2-FEFFF183E0E8}" type="datetime1">
              <a:rPr kumimoji="1" lang="ja-JP" altLang="en-US" smtClean="0"/>
              <a:t>2022/4/9</a:t>
            </a:fld>
            <a:endParaRPr kumimoji="1" lang="ja-JP" altLang="en-US"/>
          </a:p>
        </p:txBody>
      </p:sp>
      <p:sp>
        <p:nvSpPr>
          <p:cNvPr id="5" name="フッター プレースホルダー 4">
            <a:extLst>
              <a:ext uri="{FF2B5EF4-FFF2-40B4-BE49-F238E27FC236}">
                <a16:creationId xmlns:a16="http://schemas.microsoft.com/office/drawing/2014/main" id="{F791DEE3-56E7-4446-820C-1289E8047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308B14-F0F6-4C44-9F17-A6CA0753BF34}"/>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010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2767E7-63F8-4DB6-AFC8-957610F0D1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A44658-4687-46BF-945B-6B0D6A8141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8A0D72-147B-4572-BD02-93C0E8497A77}"/>
              </a:ext>
            </a:extLst>
          </p:cNvPr>
          <p:cNvSpPr>
            <a:spLocks noGrp="1"/>
          </p:cNvSpPr>
          <p:nvPr>
            <p:ph type="dt" sz="half" idx="10"/>
          </p:nvPr>
        </p:nvSpPr>
        <p:spPr/>
        <p:txBody>
          <a:bodyPr/>
          <a:lstStyle/>
          <a:p>
            <a:fld id="{758DB5F8-F3C6-49B9-A18F-6A72A8742605}" type="datetime1">
              <a:rPr kumimoji="1" lang="ja-JP" altLang="en-US" smtClean="0"/>
              <a:t>2022/4/9</a:t>
            </a:fld>
            <a:endParaRPr kumimoji="1" lang="ja-JP" altLang="en-US"/>
          </a:p>
        </p:txBody>
      </p:sp>
      <p:sp>
        <p:nvSpPr>
          <p:cNvPr id="5" name="フッター プレースホルダー 4">
            <a:extLst>
              <a:ext uri="{FF2B5EF4-FFF2-40B4-BE49-F238E27FC236}">
                <a16:creationId xmlns:a16="http://schemas.microsoft.com/office/drawing/2014/main" id="{8A716984-DD00-4A0D-AE6C-902CE2430A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FA970E-1D5D-42D2-ACE3-1271BDC46ADE}"/>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0933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A16C2-922E-4BAB-AE38-05EBCEA5C8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99AF13-21F5-423D-8ED0-1CD4E9BE23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DC9214-CF6F-4CCA-BF61-B56F663010CE}"/>
              </a:ext>
            </a:extLst>
          </p:cNvPr>
          <p:cNvSpPr>
            <a:spLocks noGrp="1"/>
          </p:cNvSpPr>
          <p:nvPr>
            <p:ph type="dt" sz="half" idx="10"/>
          </p:nvPr>
        </p:nvSpPr>
        <p:spPr/>
        <p:txBody>
          <a:bodyPr/>
          <a:lstStyle/>
          <a:p>
            <a:fld id="{C0787090-0927-4446-BC43-1317A5CFC1AF}" type="datetime1">
              <a:rPr kumimoji="1" lang="ja-JP" altLang="en-US" smtClean="0"/>
              <a:t>2022/4/9</a:t>
            </a:fld>
            <a:endParaRPr kumimoji="1" lang="ja-JP" altLang="en-US"/>
          </a:p>
        </p:txBody>
      </p:sp>
      <p:sp>
        <p:nvSpPr>
          <p:cNvPr id="5" name="フッター プレースホルダー 4">
            <a:extLst>
              <a:ext uri="{FF2B5EF4-FFF2-40B4-BE49-F238E27FC236}">
                <a16:creationId xmlns:a16="http://schemas.microsoft.com/office/drawing/2014/main" id="{5134ECA9-6B00-42E9-98F3-2C12E10DAB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1B246F-A5C1-44F1-A667-D7AAC092E6DB}"/>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7853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FEC90-F1A2-41B2-9F06-68CCB024CB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A4ABA5-C6B4-4A2B-8A86-11EC0FA2D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E631E2-4A16-4DFA-BBAF-BB042506179F}"/>
              </a:ext>
            </a:extLst>
          </p:cNvPr>
          <p:cNvSpPr>
            <a:spLocks noGrp="1"/>
          </p:cNvSpPr>
          <p:nvPr>
            <p:ph type="dt" sz="half" idx="10"/>
          </p:nvPr>
        </p:nvSpPr>
        <p:spPr/>
        <p:txBody>
          <a:bodyPr/>
          <a:lstStyle/>
          <a:p>
            <a:fld id="{673D6A2E-6AD3-4CFA-962B-EC4FF071E679}" type="datetime1">
              <a:rPr kumimoji="1" lang="ja-JP" altLang="en-US" smtClean="0"/>
              <a:t>2022/4/9</a:t>
            </a:fld>
            <a:endParaRPr kumimoji="1" lang="ja-JP" altLang="en-US"/>
          </a:p>
        </p:txBody>
      </p:sp>
      <p:sp>
        <p:nvSpPr>
          <p:cNvPr id="5" name="フッター プレースホルダー 4">
            <a:extLst>
              <a:ext uri="{FF2B5EF4-FFF2-40B4-BE49-F238E27FC236}">
                <a16:creationId xmlns:a16="http://schemas.microsoft.com/office/drawing/2014/main" id="{5B3922F4-F86C-4522-AF93-064D2A2A55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6DE5E2-6D13-4000-BB8C-41A2C8A19C03}"/>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1212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9022-BECA-4D88-948A-00ABD56533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E20AC3-A456-4667-B4B5-F8CC06048F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EB188-70B6-489F-AD0C-7E61314A98B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E85C47-9336-4FF2-AC69-513043838773}"/>
              </a:ext>
            </a:extLst>
          </p:cNvPr>
          <p:cNvSpPr>
            <a:spLocks noGrp="1"/>
          </p:cNvSpPr>
          <p:nvPr>
            <p:ph type="dt" sz="half" idx="10"/>
          </p:nvPr>
        </p:nvSpPr>
        <p:spPr/>
        <p:txBody>
          <a:bodyPr/>
          <a:lstStyle/>
          <a:p>
            <a:fld id="{D7A2EC11-F609-4800-B172-3B0060CE7DDA}" type="datetime1">
              <a:rPr kumimoji="1" lang="ja-JP" altLang="en-US" smtClean="0"/>
              <a:t>2022/4/9</a:t>
            </a:fld>
            <a:endParaRPr kumimoji="1" lang="ja-JP" altLang="en-US"/>
          </a:p>
        </p:txBody>
      </p:sp>
      <p:sp>
        <p:nvSpPr>
          <p:cNvPr id="6" name="フッター プレースホルダー 5">
            <a:extLst>
              <a:ext uri="{FF2B5EF4-FFF2-40B4-BE49-F238E27FC236}">
                <a16:creationId xmlns:a16="http://schemas.microsoft.com/office/drawing/2014/main" id="{4FD67B07-217D-4DE9-A11F-B188F51833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DB29AF-98B9-4533-A40C-EE2F653B7620}"/>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5512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4BD0C-3523-43F1-8E03-E05163CBE3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BC529B-7CB6-4F36-8FD6-FA0F43B47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A5284E0-D314-4DA9-B5D6-DDA0C4028F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5599717-2BBB-4669-8CF0-A423B6073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2FAEB9-6728-4DB2-AFA4-3105BAF1967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1E97F94-329F-46C3-9789-E35816CB7F11}"/>
              </a:ext>
            </a:extLst>
          </p:cNvPr>
          <p:cNvSpPr>
            <a:spLocks noGrp="1"/>
          </p:cNvSpPr>
          <p:nvPr>
            <p:ph type="dt" sz="half" idx="10"/>
          </p:nvPr>
        </p:nvSpPr>
        <p:spPr/>
        <p:txBody>
          <a:bodyPr/>
          <a:lstStyle/>
          <a:p>
            <a:fld id="{54AA90BC-8C28-43F8-9667-940C428F5C24}" type="datetime1">
              <a:rPr kumimoji="1" lang="ja-JP" altLang="en-US" smtClean="0"/>
              <a:t>2022/4/9</a:t>
            </a:fld>
            <a:endParaRPr kumimoji="1" lang="ja-JP" altLang="en-US"/>
          </a:p>
        </p:txBody>
      </p:sp>
      <p:sp>
        <p:nvSpPr>
          <p:cNvPr id="8" name="フッター プレースホルダー 7">
            <a:extLst>
              <a:ext uri="{FF2B5EF4-FFF2-40B4-BE49-F238E27FC236}">
                <a16:creationId xmlns:a16="http://schemas.microsoft.com/office/drawing/2014/main" id="{E8A2AD5F-9E9E-402C-B71B-65F8BFC14DD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30D2A0-5429-4156-8533-DA4CC84B88B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73323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25E9F-37A2-457F-B74F-A1DB395200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FB00E3-4D91-4D11-BFFF-AD71EC0F7697}"/>
              </a:ext>
            </a:extLst>
          </p:cNvPr>
          <p:cNvSpPr>
            <a:spLocks noGrp="1"/>
          </p:cNvSpPr>
          <p:nvPr>
            <p:ph type="dt" sz="half" idx="10"/>
          </p:nvPr>
        </p:nvSpPr>
        <p:spPr/>
        <p:txBody>
          <a:bodyPr/>
          <a:lstStyle/>
          <a:p>
            <a:fld id="{75A1E98E-49C1-4443-A0C2-B6B23D02547D}" type="datetime1">
              <a:rPr kumimoji="1" lang="ja-JP" altLang="en-US" smtClean="0"/>
              <a:t>2022/4/9</a:t>
            </a:fld>
            <a:endParaRPr kumimoji="1" lang="ja-JP" altLang="en-US"/>
          </a:p>
        </p:txBody>
      </p:sp>
      <p:sp>
        <p:nvSpPr>
          <p:cNvPr id="4" name="フッター プレースホルダー 3">
            <a:extLst>
              <a:ext uri="{FF2B5EF4-FFF2-40B4-BE49-F238E27FC236}">
                <a16:creationId xmlns:a16="http://schemas.microsoft.com/office/drawing/2014/main" id="{14C56BAD-F9DE-4D0B-B2B0-C784626847B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4014B1-2E3D-4508-9440-73A5A7BB8E2A}"/>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747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49CB00-EC83-40A0-9851-12FEF09159A0}"/>
              </a:ext>
            </a:extLst>
          </p:cNvPr>
          <p:cNvSpPr>
            <a:spLocks noGrp="1"/>
          </p:cNvSpPr>
          <p:nvPr>
            <p:ph type="dt" sz="half" idx="10"/>
          </p:nvPr>
        </p:nvSpPr>
        <p:spPr/>
        <p:txBody>
          <a:bodyPr/>
          <a:lstStyle/>
          <a:p>
            <a:fld id="{F29F0708-8B1A-4211-9921-4CAF22326716}" type="datetime1">
              <a:rPr kumimoji="1" lang="ja-JP" altLang="en-US" smtClean="0"/>
              <a:t>2022/4/9</a:t>
            </a:fld>
            <a:endParaRPr kumimoji="1" lang="ja-JP" altLang="en-US"/>
          </a:p>
        </p:txBody>
      </p:sp>
      <p:sp>
        <p:nvSpPr>
          <p:cNvPr id="3" name="フッター プレースホルダー 2">
            <a:extLst>
              <a:ext uri="{FF2B5EF4-FFF2-40B4-BE49-F238E27FC236}">
                <a16:creationId xmlns:a16="http://schemas.microsoft.com/office/drawing/2014/main" id="{5EF9E8F6-D457-47C3-BD16-F921FCCF52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A4824ED-F2D6-4890-8656-47109F9F389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087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CBAA9-9127-4F09-948F-BE8BF2BA22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9771B5-7E8E-46DA-8F0C-658D75421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C048CB-224D-4D03-872E-C1DBD2958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74CCF3-7D8F-4F9B-85BC-044B68098D74}"/>
              </a:ext>
            </a:extLst>
          </p:cNvPr>
          <p:cNvSpPr>
            <a:spLocks noGrp="1"/>
          </p:cNvSpPr>
          <p:nvPr>
            <p:ph type="dt" sz="half" idx="10"/>
          </p:nvPr>
        </p:nvSpPr>
        <p:spPr/>
        <p:txBody>
          <a:bodyPr/>
          <a:lstStyle/>
          <a:p>
            <a:fld id="{EAF923E8-6F34-44BA-BA6B-F13918573776}" type="datetime1">
              <a:rPr kumimoji="1" lang="ja-JP" altLang="en-US" smtClean="0"/>
              <a:t>2022/4/9</a:t>
            </a:fld>
            <a:endParaRPr kumimoji="1" lang="ja-JP" altLang="en-US"/>
          </a:p>
        </p:txBody>
      </p:sp>
      <p:sp>
        <p:nvSpPr>
          <p:cNvPr id="6" name="フッター プレースホルダー 5">
            <a:extLst>
              <a:ext uri="{FF2B5EF4-FFF2-40B4-BE49-F238E27FC236}">
                <a16:creationId xmlns:a16="http://schemas.microsoft.com/office/drawing/2014/main" id="{45F24380-9168-46F6-91D8-C2FD272C61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2D6787-6C77-48E6-BEC0-83D03E6857C7}"/>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9522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48805-0A4D-4FEF-95BB-4E5B2BB666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1088C94-98D6-453A-9166-C6C3DB266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EBA786-05E5-4E45-80CB-8F836F68C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267735-BE2E-4566-87ED-E5C393F9CAC7}"/>
              </a:ext>
            </a:extLst>
          </p:cNvPr>
          <p:cNvSpPr>
            <a:spLocks noGrp="1"/>
          </p:cNvSpPr>
          <p:nvPr>
            <p:ph type="dt" sz="half" idx="10"/>
          </p:nvPr>
        </p:nvSpPr>
        <p:spPr/>
        <p:txBody>
          <a:bodyPr/>
          <a:lstStyle/>
          <a:p>
            <a:fld id="{CC49FFA9-AC0E-49AE-8D76-70A67465F9E9}" type="datetime1">
              <a:rPr kumimoji="1" lang="ja-JP" altLang="en-US" smtClean="0"/>
              <a:t>2022/4/9</a:t>
            </a:fld>
            <a:endParaRPr kumimoji="1" lang="ja-JP" altLang="en-US"/>
          </a:p>
        </p:txBody>
      </p:sp>
      <p:sp>
        <p:nvSpPr>
          <p:cNvPr id="6" name="フッター プレースホルダー 5">
            <a:extLst>
              <a:ext uri="{FF2B5EF4-FFF2-40B4-BE49-F238E27FC236}">
                <a16:creationId xmlns:a16="http://schemas.microsoft.com/office/drawing/2014/main" id="{42725FA0-0718-408C-83BF-C73A56DC10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848B9F-E782-4158-97CF-0E8B3E0EA42F}"/>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7286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B78EC1-06FF-424E-B37C-114DF513D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E87E63-91BE-4EAA-B61A-C310D9DC6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DE3180-6B99-460B-AB49-91B089804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8ECBA-C932-4754-8DB1-5E75E5352340}" type="datetime1">
              <a:rPr kumimoji="1" lang="ja-JP" altLang="en-US" smtClean="0"/>
              <a:t>2022/4/9</a:t>
            </a:fld>
            <a:endParaRPr kumimoji="1" lang="ja-JP" altLang="en-US"/>
          </a:p>
        </p:txBody>
      </p:sp>
      <p:sp>
        <p:nvSpPr>
          <p:cNvPr id="5" name="フッター プレースホルダー 4">
            <a:extLst>
              <a:ext uri="{FF2B5EF4-FFF2-40B4-BE49-F238E27FC236}">
                <a16:creationId xmlns:a16="http://schemas.microsoft.com/office/drawing/2014/main" id="{E730D3BB-9F9B-477E-9B83-1E90AB56F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0E3794-C52E-43C2-8B47-DAD4287AE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510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srcRect t="7704" b="459"/>
          <a:stretch/>
        </p:blipFill>
        <p:spPr>
          <a:xfrm>
            <a:off x="160492" y="439065"/>
            <a:ext cx="12191980" cy="6857990"/>
          </a:xfrm>
          <a:prstGeom prst="rect">
            <a:avLst/>
          </a:prstGeom>
        </p:spPr>
      </p:pic>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45351" y="5166886"/>
            <a:ext cx="9422261" cy="1360831"/>
          </a:xfrm>
        </p:spPr>
        <p:txBody>
          <a:bodyPr>
            <a:normAutofit/>
          </a:bodyPr>
          <a:lstStyle/>
          <a:p>
            <a:pPr algn="r"/>
            <a:r>
              <a:rPr kumimoji="1" lang="en-US" altLang="ja-JP" sz="2000" dirty="0"/>
              <a:t>2022</a:t>
            </a:r>
            <a:r>
              <a:rPr kumimoji="1" lang="ja-JP" altLang="en-US" sz="2000" dirty="0"/>
              <a:t>年</a:t>
            </a:r>
            <a:r>
              <a:rPr kumimoji="1" lang="en-US" altLang="ja-JP" sz="2000" dirty="0"/>
              <a:t>4</a:t>
            </a:r>
            <a:r>
              <a:rPr kumimoji="1" lang="ja-JP" altLang="en-US" sz="2000" dirty="0"/>
              <a:t>月</a:t>
            </a:r>
            <a:r>
              <a:rPr kumimoji="1" lang="en-US" altLang="ja-JP" sz="2000" dirty="0"/>
              <a:t>19</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lang="en-US" altLang="ja-JP" sz="2000" dirty="0"/>
              <a:t>y.iba.jj2@gmail.com</a:t>
            </a:r>
            <a:endParaRPr kumimoji="1" lang="ja-JP" altLang="en-US" sz="2000" dirty="0"/>
          </a:p>
        </p:txBody>
      </p:sp>
      <p:sp>
        <p:nvSpPr>
          <p:cNvPr id="10" name="タイトル 1">
            <a:extLst>
              <a:ext uri="{FF2B5EF4-FFF2-40B4-BE49-F238E27FC236}">
                <a16:creationId xmlns:a16="http://schemas.microsoft.com/office/drawing/2014/main" id="{DC038741-4E81-43DA-AF1F-740DCA947E03}"/>
              </a:ext>
            </a:extLst>
          </p:cNvPr>
          <p:cNvSpPr txBox="1">
            <a:spLocks/>
          </p:cNvSpPr>
          <p:nvPr/>
        </p:nvSpPr>
        <p:spPr>
          <a:xfrm>
            <a:off x="1873304" y="915102"/>
            <a:ext cx="9938664" cy="136083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4000" dirty="0"/>
              <a:t>PPP</a:t>
            </a:r>
            <a:r>
              <a:rPr lang="ja-JP" altLang="en-US" sz="4000" dirty="0"/>
              <a:t>・</a:t>
            </a:r>
            <a:r>
              <a:rPr lang="en-US" altLang="ja-JP" sz="4000" dirty="0"/>
              <a:t>PFI</a:t>
            </a:r>
            <a:r>
              <a:rPr lang="ja-JP" altLang="en-US" sz="4000" dirty="0"/>
              <a:t>プロジェクトマネージャー養成</a:t>
            </a:r>
            <a:br>
              <a:rPr lang="en-US" altLang="ja-JP" sz="4000" dirty="0"/>
            </a:br>
            <a:r>
              <a:rPr lang="ja-JP" altLang="en-US" sz="4000" dirty="0"/>
              <a:t>第</a:t>
            </a:r>
            <a:r>
              <a:rPr lang="en-US" altLang="ja-JP" sz="4000" dirty="0"/>
              <a:t>2</a:t>
            </a:r>
            <a:r>
              <a:rPr lang="ja-JP" altLang="en-US" sz="4000" dirty="0"/>
              <a:t>期　全</a:t>
            </a:r>
            <a:r>
              <a:rPr lang="en-US" altLang="ja-JP" sz="4000" dirty="0"/>
              <a:t>7</a:t>
            </a:r>
            <a:r>
              <a:rPr lang="ja-JP" altLang="en-US" sz="4000" dirty="0"/>
              <a:t>回</a:t>
            </a:r>
            <a:endParaRPr lang="en-US" altLang="ja-JP" sz="4000" dirty="0"/>
          </a:p>
          <a:p>
            <a:pPr algn="r"/>
            <a:r>
              <a:rPr lang="ja-JP" altLang="en-US" sz="4000" dirty="0"/>
              <a:t>第２回審査委員会と審査の実際　</a:t>
            </a:r>
          </a:p>
        </p:txBody>
      </p:sp>
    </p:spTree>
    <p:extLst>
      <p:ext uri="{BB962C8B-B14F-4D97-AF65-F5344CB8AC3E}">
        <p14:creationId xmlns:p14="http://schemas.microsoft.com/office/powerpoint/2010/main" val="275289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63177"/>
            <a:ext cx="6438880" cy="3621871"/>
          </a:xfrm>
          <a:prstGeom prst="rect">
            <a:avLst/>
          </a:prstGeom>
        </p:spPr>
      </p:pic>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a:xfrm>
            <a:off x="831850" y="1709738"/>
            <a:ext cx="10515600" cy="2852737"/>
          </a:xfrm>
        </p:spPr>
        <p:txBody>
          <a:bodyPr>
            <a:normAutofit/>
          </a:bodyPr>
          <a:lstStyle/>
          <a:p>
            <a:r>
              <a:rPr lang="ja-JP" altLang="en-US" sz="4000" dirty="0">
                <a:solidFill>
                  <a:srgbClr val="000000"/>
                </a:solidFill>
              </a:rPr>
              <a:t>金額入札から提案審査型入札へ</a:t>
            </a:r>
            <a:endParaRPr lang="ja-JP" altLang="en-US" sz="4000" dirty="0"/>
          </a:p>
        </p:txBody>
      </p:sp>
    </p:spTree>
    <p:extLst>
      <p:ext uri="{BB962C8B-B14F-4D97-AF65-F5344CB8AC3E}">
        <p14:creationId xmlns:p14="http://schemas.microsoft.com/office/powerpoint/2010/main" val="3111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BA885-DF7A-439B-91D5-07000D45374A}"/>
              </a:ext>
            </a:extLst>
          </p:cNvPr>
          <p:cNvSpPr>
            <a:spLocks noGrp="1"/>
          </p:cNvSpPr>
          <p:nvPr>
            <p:ph type="title"/>
          </p:nvPr>
        </p:nvSpPr>
        <p:spPr>
          <a:xfrm>
            <a:off x="1209675" y="365125"/>
            <a:ext cx="9029700" cy="473075"/>
          </a:xfrm>
        </p:spPr>
        <p:txBody>
          <a:bodyPr>
            <a:noAutofit/>
          </a:bodyPr>
          <a:lstStyle/>
          <a:p>
            <a:r>
              <a:rPr kumimoji="1" lang="en-US" altLang="ja-JP" sz="3200" dirty="0"/>
              <a:t>PPP/PFI</a:t>
            </a:r>
            <a:r>
              <a:rPr kumimoji="1" lang="ja-JP" altLang="en-US" sz="3200" dirty="0"/>
              <a:t>は発注手法（契約相手先選定）の一つ</a:t>
            </a:r>
          </a:p>
        </p:txBody>
      </p:sp>
      <p:sp>
        <p:nvSpPr>
          <p:cNvPr id="4" name="正方形/長方形 3">
            <a:extLst>
              <a:ext uri="{FF2B5EF4-FFF2-40B4-BE49-F238E27FC236}">
                <a16:creationId xmlns:a16="http://schemas.microsoft.com/office/drawing/2014/main" id="{7E4384E8-7AF7-49DF-8EF4-1F05B762F3BB}"/>
              </a:ext>
            </a:extLst>
          </p:cNvPr>
          <p:cNvSpPr/>
          <p:nvPr/>
        </p:nvSpPr>
        <p:spPr>
          <a:xfrm>
            <a:off x="581025" y="2003425"/>
            <a:ext cx="1828800" cy="18288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公共の発注業務</a:t>
            </a:r>
            <a:endParaRPr kumimoji="1" lang="en-US" altLang="ja-JP" dirty="0"/>
          </a:p>
          <a:p>
            <a:pPr algn="ctr"/>
            <a:endParaRPr kumimoji="1" lang="en-US" altLang="ja-JP" dirty="0"/>
          </a:p>
          <a:p>
            <a:pPr algn="ctr"/>
            <a:r>
              <a:rPr kumimoji="1" lang="ja-JP" altLang="en-US" dirty="0"/>
              <a:t>手法様々</a:t>
            </a:r>
          </a:p>
        </p:txBody>
      </p:sp>
      <p:sp>
        <p:nvSpPr>
          <p:cNvPr id="5" name="四角形: 角を丸くする 4">
            <a:extLst>
              <a:ext uri="{FF2B5EF4-FFF2-40B4-BE49-F238E27FC236}">
                <a16:creationId xmlns:a16="http://schemas.microsoft.com/office/drawing/2014/main" id="{D5B95CD2-1EF7-42C2-B9D9-5F7C66CEE3D4}"/>
              </a:ext>
            </a:extLst>
          </p:cNvPr>
          <p:cNvSpPr/>
          <p:nvPr/>
        </p:nvSpPr>
        <p:spPr>
          <a:xfrm>
            <a:off x="3571875" y="1295400"/>
            <a:ext cx="1828800" cy="61912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随意契約</a:t>
            </a:r>
          </a:p>
        </p:txBody>
      </p:sp>
      <p:sp>
        <p:nvSpPr>
          <p:cNvPr id="6" name="四角形: 角を丸くする 5">
            <a:extLst>
              <a:ext uri="{FF2B5EF4-FFF2-40B4-BE49-F238E27FC236}">
                <a16:creationId xmlns:a16="http://schemas.microsoft.com/office/drawing/2014/main" id="{F65D70B4-8B04-4202-9132-BA982367BF54}"/>
              </a:ext>
            </a:extLst>
          </p:cNvPr>
          <p:cNvSpPr/>
          <p:nvPr/>
        </p:nvSpPr>
        <p:spPr>
          <a:xfrm>
            <a:off x="3571875" y="2076450"/>
            <a:ext cx="1828800" cy="61912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金額入札</a:t>
            </a:r>
          </a:p>
        </p:txBody>
      </p:sp>
      <p:sp>
        <p:nvSpPr>
          <p:cNvPr id="7" name="四角形: 角を丸くする 6">
            <a:extLst>
              <a:ext uri="{FF2B5EF4-FFF2-40B4-BE49-F238E27FC236}">
                <a16:creationId xmlns:a16="http://schemas.microsoft.com/office/drawing/2014/main" id="{F58DA742-EFCA-456A-8C2C-2613648D40EC}"/>
              </a:ext>
            </a:extLst>
          </p:cNvPr>
          <p:cNvSpPr/>
          <p:nvPr/>
        </p:nvSpPr>
        <p:spPr>
          <a:xfrm>
            <a:off x="6477000" y="2857500"/>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総合評価</a:t>
            </a:r>
            <a:endParaRPr kumimoji="1" lang="en-US" altLang="ja-JP" dirty="0"/>
          </a:p>
          <a:p>
            <a:pPr algn="ctr"/>
            <a:r>
              <a:rPr kumimoji="1" lang="ja-JP" altLang="en-US" dirty="0"/>
              <a:t>価格と内容</a:t>
            </a:r>
          </a:p>
        </p:txBody>
      </p:sp>
      <p:sp>
        <p:nvSpPr>
          <p:cNvPr id="8" name="四角形: 角を丸くする 7">
            <a:extLst>
              <a:ext uri="{FF2B5EF4-FFF2-40B4-BE49-F238E27FC236}">
                <a16:creationId xmlns:a16="http://schemas.microsoft.com/office/drawing/2014/main" id="{3B6E4A81-2C8D-480D-99DE-2518BA131B3B}"/>
              </a:ext>
            </a:extLst>
          </p:cNvPr>
          <p:cNvSpPr/>
          <p:nvPr/>
        </p:nvSpPr>
        <p:spPr>
          <a:xfrm>
            <a:off x="3581400" y="284797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提案審査型</a:t>
            </a:r>
            <a:endParaRPr kumimoji="1" lang="en-US" altLang="ja-JP" dirty="0"/>
          </a:p>
          <a:p>
            <a:pPr algn="ctr"/>
            <a:r>
              <a:rPr kumimoji="1" lang="ja-JP" altLang="en-US" dirty="0"/>
              <a:t>入札</a:t>
            </a:r>
          </a:p>
        </p:txBody>
      </p:sp>
      <p:sp>
        <p:nvSpPr>
          <p:cNvPr id="9" name="四角形: 角を丸くする 8">
            <a:extLst>
              <a:ext uri="{FF2B5EF4-FFF2-40B4-BE49-F238E27FC236}">
                <a16:creationId xmlns:a16="http://schemas.microsoft.com/office/drawing/2014/main" id="{1CE7C624-6A32-44C2-9FBF-99C92810439A}"/>
              </a:ext>
            </a:extLst>
          </p:cNvPr>
          <p:cNvSpPr/>
          <p:nvPr/>
        </p:nvSpPr>
        <p:spPr>
          <a:xfrm>
            <a:off x="6477000" y="362902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公募プロポ</a:t>
            </a:r>
            <a:endParaRPr kumimoji="1" lang="en-US" altLang="ja-JP" dirty="0"/>
          </a:p>
          <a:p>
            <a:pPr algn="ctr"/>
            <a:r>
              <a:rPr kumimoji="1" lang="ja-JP" altLang="en-US" dirty="0"/>
              <a:t>価格と内容</a:t>
            </a:r>
          </a:p>
        </p:txBody>
      </p:sp>
      <p:sp>
        <p:nvSpPr>
          <p:cNvPr id="10" name="四角形: 角を丸くする 9">
            <a:extLst>
              <a:ext uri="{FF2B5EF4-FFF2-40B4-BE49-F238E27FC236}">
                <a16:creationId xmlns:a16="http://schemas.microsoft.com/office/drawing/2014/main" id="{31AEA19E-D072-458D-A319-946A6FF0AFFB}"/>
              </a:ext>
            </a:extLst>
          </p:cNvPr>
          <p:cNvSpPr/>
          <p:nvPr/>
        </p:nvSpPr>
        <p:spPr>
          <a:xfrm>
            <a:off x="6496050" y="437197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技術提案交渉方式</a:t>
            </a:r>
          </a:p>
        </p:txBody>
      </p:sp>
      <p:sp>
        <p:nvSpPr>
          <p:cNvPr id="11" name="四角形: 角を丸くする 10">
            <a:extLst>
              <a:ext uri="{FF2B5EF4-FFF2-40B4-BE49-F238E27FC236}">
                <a16:creationId xmlns:a16="http://schemas.microsoft.com/office/drawing/2014/main" id="{7A2F6A99-0AF1-4E8F-9520-7F41F7D1F7C4}"/>
              </a:ext>
            </a:extLst>
          </p:cNvPr>
          <p:cNvSpPr/>
          <p:nvPr/>
        </p:nvSpPr>
        <p:spPr>
          <a:xfrm>
            <a:off x="6515100" y="5124450"/>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契約相手先</a:t>
            </a:r>
            <a:endParaRPr kumimoji="1" lang="en-US" altLang="ja-JP" dirty="0"/>
          </a:p>
          <a:p>
            <a:pPr algn="ctr"/>
            <a:r>
              <a:rPr kumimoji="1" lang="ja-JP" altLang="en-US" dirty="0"/>
              <a:t>適性競争</a:t>
            </a:r>
          </a:p>
        </p:txBody>
      </p:sp>
      <p:sp>
        <p:nvSpPr>
          <p:cNvPr id="12" name="楕円 11">
            <a:extLst>
              <a:ext uri="{FF2B5EF4-FFF2-40B4-BE49-F238E27FC236}">
                <a16:creationId xmlns:a16="http://schemas.microsoft.com/office/drawing/2014/main" id="{FA977B63-74CE-4ED5-A043-D8F0E0D90E43}"/>
              </a:ext>
            </a:extLst>
          </p:cNvPr>
          <p:cNvSpPr/>
          <p:nvPr/>
        </p:nvSpPr>
        <p:spPr>
          <a:xfrm>
            <a:off x="8886824" y="1019175"/>
            <a:ext cx="2847975" cy="1057275"/>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指名と公募</a:t>
            </a:r>
            <a:endParaRPr kumimoji="1" lang="en-US" altLang="ja-JP" dirty="0"/>
          </a:p>
          <a:p>
            <a:pPr algn="ctr"/>
            <a:endParaRPr kumimoji="1" lang="ja-JP" altLang="en-US" dirty="0"/>
          </a:p>
        </p:txBody>
      </p:sp>
      <p:sp>
        <p:nvSpPr>
          <p:cNvPr id="13" name="楕円 12">
            <a:extLst>
              <a:ext uri="{FF2B5EF4-FFF2-40B4-BE49-F238E27FC236}">
                <a16:creationId xmlns:a16="http://schemas.microsoft.com/office/drawing/2014/main" id="{D113C88C-DE55-4D2E-AF39-302E04C7D387}"/>
              </a:ext>
            </a:extLst>
          </p:cNvPr>
          <p:cNvSpPr/>
          <p:nvPr/>
        </p:nvSpPr>
        <p:spPr>
          <a:xfrm>
            <a:off x="8162923" y="2695575"/>
            <a:ext cx="3790951" cy="37973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公民連携といわれている手法の特徴</a:t>
            </a:r>
            <a:endParaRPr kumimoji="1" lang="en-US" altLang="ja-JP" dirty="0"/>
          </a:p>
          <a:p>
            <a:pPr algn="ctr"/>
            <a:endParaRPr kumimoji="1" lang="en-US" altLang="ja-JP" dirty="0"/>
          </a:p>
          <a:p>
            <a:pPr algn="ctr"/>
            <a:r>
              <a:rPr kumimoji="1" lang="ja-JP" altLang="en-US" dirty="0"/>
              <a:t>包括</a:t>
            </a:r>
            <a:endParaRPr kumimoji="1" lang="en-US" altLang="ja-JP" dirty="0"/>
          </a:p>
          <a:p>
            <a:pPr algn="ctr"/>
            <a:r>
              <a:rPr kumimoji="1" lang="ja-JP" altLang="en-US" dirty="0"/>
              <a:t>（チーム応募）</a:t>
            </a:r>
            <a:endParaRPr kumimoji="1" lang="en-US" altLang="ja-JP" dirty="0"/>
          </a:p>
          <a:p>
            <a:pPr algn="ctr"/>
            <a:endParaRPr kumimoji="1" lang="en-US" altLang="ja-JP" dirty="0"/>
          </a:p>
          <a:p>
            <a:pPr algn="ctr"/>
            <a:r>
              <a:rPr kumimoji="1" lang="ja-JP" altLang="en-US" dirty="0"/>
              <a:t>公共事業と民間収益</a:t>
            </a:r>
            <a:endParaRPr kumimoji="1" lang="en-US" altLang="ja-JP" dirty="0"/>
          </a:p>
          <a:p>
            <a:pPr algn="ctr"/>
            <a:r>
              <a:rPr kumimoji="1" lang="ja-JP" altLang="en-US" dirty="0"/>
              <a:t>民間の資金調達</a:t>
            </a:r>
            <a:endParaRPr kumimoji="1" lang="en-US" altLang="ja-JP" dirty="0"/>
          </a:p>
          <a:p>
            <a:pPr algn="ctr"/>
            <a:r>
              <a:rPr kumimoji="1" lang="ja-JP" altLang="en-US" dirty="0"/>
              <a:t>長期契約</a:t>
            </a:r>
            <a:endParaRPr kumimoji="1" lang="en-US" altLang="ja-JP" dirty="0"/>
          </a:p>
          <a:p>
            <a:pPr algn="ctr"/>
            <a:endParaRPr kumimoji="1" lang="en-US" altLang="ja-JP" dirty="0"/>
          </a:p>
          <a:p>
            <a:pPr algn="ctr"/>
            <a:r>
              <a:rPr kumimoji="1" lang="en-US" altLang="ja-JP" dirty="0"/>
              <a:t>PFI</a:t>
            </a:r>
            <a:r>
              <a:rPr kumimoji="1" lang="ja-JP" altLang="en-US" dirty="0"/>
              <a:t>・</a:t>
            </a:r>
            <a:r>
              <a:rPr kumimoji="1" lang="en-US" altLang="ja-JP" dirty="0"/>
              <a:t>DBO</a:t>
            </a:r>
            <a:r>
              <a:rPr kumimoji="1" lang="ja-JP" altLang="en-US" dirty="0"/>
              <a:t>・パーク</a:t>
            </a:r>
            <a:r>
              <a:rPr kumimoji="1" lang="en-US" altLang="ja-JP" dirty="0"/>
              <a:t>PFI</a:t>
            </a:r>
          </a:p>
          <a:p>
            <a:pPr algn="ctr"/>
            <a:r>
              <a:rPr kumimoji="1" lang="ja-JP" altLang="en-US" dirty="0"/>
              <a:t>など</a:t>
            </a:r>
          </a:p>
        </p:txBody>
      </p:sp>
      <p:cxnSp>
        <p:nvCxnSpPr>
          <p:cNvPr id="15" name="直線矢印コネクタ 14">
            <a:extLst>
              <a:ext uri="{FF2B5EF4-FFF2-40B4-BE49-F238E27FC236}">
                <a16:creationId xmlns:a16="http://schemas.microsoft.com/office/drawing/2014/main" id="{8A5E7179-FD62-4296-9593-443A1486C16C}"/>
              </a:ext>
            </a:extLst>
          </p:cNvPr>
          <p:cNvCxnSpPr>
            <a:stCxn id="4" idx="3"/>
          </p:cNvCxnSpPr>
          <p:nvPr/>
        </p:nvCxnSpPr>
        <p:spPr>
          <a:xfrm>
            <a:off x="2409825" y="2917825"/>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8A79A56E-0477-4346-8145-3F99843E26E0}"/>
              </a:ext>
            </a:extLst>
          </p:cNvPr>
          <p:cNvCxnSpPr/>
          <p:nvPr/>
        </p:nvCxnSpPr>
        <p:spPr>
          <a:xfrm>
            <a:off x="2981325" y="1609725"/>
            <a:ext cx="0" cy="154305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C86B86E2-811B-410C-885A-35211C8C1E3E}"/>
              </a:ext>
            </a:extLst>
          </p:cNvPr>
          <p:cNvCxnSpPr/>
          <p:nvPr/>
        </p:nvCxnSpPr>
        <p:spPr>
          <a:xfrm>
            <a:off x="3019425" y="1608137"/>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66917E0C-3A20-4223-8E7F-CADB3BA8FAAE}"/>
              </a:ext>
            </a:extLst>
          </p:cNvPr>
          <p:cNvCxnSpPr/>
          <p:nvPr/>
        </p:nvCxnSpPr>
        <p:spPr>
          <a:xfrm>
            <a:off x="2981325" y="2374900"/>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直線矢印コネクタ 19">
            <a:extLst>
              <a:ext uri="{FF2B5EF4-FFF2-40B4-BE49-F238E27FC236}">
                <a16:creationId xmlns:a16="http://schemas.microsoft.com/office/drawing/2014/main" id="{13F1225F-C2B8-4F2E-9844-A1DAD07A589D}"/>
              </a:ext>
            </a:extLst>
          </p:cNvPr>
          <p:cNvCxnSpPr/>
          <p:nvPr/>
        </p:nvCxnSpPr>
        <p:spPr>
          <a:xfrm>
            <a:off x="2976562" y="3135313"/>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C74DCB96-455E-43B2-88B7-D0365EAD004B}"/>
              </a:ext>
            </a:extLst>
          </p:cNvPr>
          <p:cNvCxnSpPr/>
          <p:nvPr/>
        </p:nvCxnSpPr>
        <p:spPr>
          <a:xfrm>
            <a:off x="5486399" y="3165475"/>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30EC7D28-33FD-485D-877F-B3B9802231AC}"/>
              </a:ext>
            </a:extLst>
          </p:cNvPr>
          <p:cNvCxnSpPr>
            <a:cxnSpLocks/>
          </p:cNvCxnSpPr>
          <p:nvPr/>
        </p:nvCxnSpPr>
        <p:spPr>
          <a:xfrm flipH="1">
            <a:off x="6010274" y="3152775"/>
            <a:ext cx="28575" cy="2281237"/>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F203F1D3-77B1-4009-A9D2-30EC74E84DD9}"/>
              </a:ext>
            </a:extLst>
          </p:cNvPr>
          <p:cNvCxnSpPr/>
          <p:nvPr/>
        </p:nvCxnSpPr>
        <p:spPr>
          <a:xfrm>
            <a:off x="6010274" y="3160712"/>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15CEBA59-5FC6-4594-ACCE-17D770B2D3B4}"/>
              </a:ext>
            </a:extLst>
          </p:cNvPr>
          <p:cNvCxnSpPr>
            <a:cxnSpLocks/>
          </p:cNvCxnSpPr>
          <p:nvPr/>
        </p:nvCxnSpPr>
        <p:spPr>
          <a:xfrm>
            <a:off x="6024561" y="3921125"/>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直線矢印コネクタ 26">
            <a:extLst>
              <a:ext uri="{FF2B5EF4-FFF2-40B4-BE49-F238E27FC236}">
                <a16:creationId xmlns:a16="http://schemas.microsoft.com/office/drawing/2014/main" id="{5F49B462-CE61-46EA-B1D4-64BCF7FE9451}"/>
              </a:ext>
            </a:extLst>
          </p:cNvPr>
          <p:cNvCxnSpPr>
            <a:cxnSpLocks/>
          </p:cNvCxnSpPr>
          <p:nvPr/>
        </p:nvCxnSpPr>
        <p:spPr>
          <a:xfrm>
            <a:off x="6024561" y="4700587"/>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直線矢印コネクタ 27">
            <a:extLst>
              <a:ext uri="{FF2B5EF4-FFF2-40B4-BE49-F238E27FC236}">
                <a16:creationId xmlns:a16="http://schemas.microsoft.com/office/drawing/2014/main" id="{AE323321-2AC8-4B20-B7DC-7A829F16206C}"/>
              </a:ext>
            </a:extLst>
          </p:cNvPr>
          <p:cNvCxnSpPr>
            <a:cxnSpLocks/>
          </p:cNvCxnSpPr>
          <p:nvPr/>
        </p:nvCxnSpPr>
        <p:spPr>
          <a:xfrm>
            <a:off x="6010274" y="5433219"/>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楕円 28">
            <a:extLst>
              <a:ext uri="{FF2B5EF4-FFF2-40B4-BE49-F238E27FC236}">
                <a16:creationId xmlns:a16="http://schemas.microsoft.com/office/drawing/2014/main" id="{06EA9D92-1D4E-4C57-ACAC-9CE57BF32457}"/>
              </a:ext>
            </a:extLst>
          </p:cNvPr>
          <p:cNvSpPr/>
          <p:nvPr/>
        </p:nvSpPr>
        <p:spPr>
          <a:xfrm>
            <a:off x="3333750" y="3476624"/>
            <a:ext cx="2381250" cy="3087687"/>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提案</a:t>
            </a:r>
            <a:endParaRPr kumimoji="1" lang="en-US" altLang="ja-JP" dirty="0"/>
          </a:p>
          <a:p>
            <a:pPr algn="ctr"/>
            <a:r>
              <a:rPr kumimoji="1" lang="ja-JP" altLang="en-US" dirty="0"/>
              <a:t>つくらないと</a:t>
            </a:r>
            <a:endParaRPr kumimoji="1" lang="en-US" altLang="ja-JP" dirty="0"/>
          </a:p>
          <a:p>
            <a:pPr algn="ctr"/>
            <a:endParaRPr kumimoji="1" lang="en-US" altLang="ja-JP" dirty="0"/>
          </a:p>
          <a:p>
            <a:pPr algn="ctr"/>
            <a:r>
              <a:rPr kumimoji="1" lang="ja-JP" altLang="en-US" dirty="0"/>
              <a:t>いろんな業務</a:t>
            </a:r>
            <a:endParaRPr kumimoji="1" lang="en-US" altLang="ja-JP" dirty="0"/>
          </a:p>
          <a:p>
            <a:pPr algn="ctr"/>
            <a:r>
              <a:rPr kumimoji="1" lang="ja-JP" altLang="en-US" dirty="0"/>
              <a:t>チーム編成</a:t>
            </a:r>
            <a:endParaRPr kumimoji="1" lang="en-US" altLang="ja-JP" dirty="0"/>
          </a:p>
          <a:p>
            <a:pPr algn="ctr"/>
            <a:endParaRPr kumimoji="1" lang="en-US" altLang="ja-JP" dirty="0"/>
          </a:p>
          <a:p>
            <a:pPr algn="ctr"/>
            <a:r>
              <a:rPr kumimoji="1" lang="ja-JP" altLang="en-US" dirty="0"/>
              <a:t>ときには</a:t>
            </a:r>
            <a:endParaRPr kumimoji="1" lang="en-US" altLang="ja-JP" dirty="0"/>
          </a:p>
          <a:p>
            <a:pPr algn="ctr"/>
            <a:r>
              <a:rPr kumimoji="1" lang="ja-JP" altLang="en-US" dirty="0"/>
              <a:t>資金調達</a:t>
            </a:r>
            <a:endParaRPr kumimoji="1" lang="en-US" altLang="ja-JP" dirty="0"/>
          </a:p>
          <a:p>
            <a:pPr algn="ctr"/>
            <a:endParaRPr kumimoji="1" lang="en-US" altLang="ja-JP" dirty="0"/>
          </a:p>
          <a:p>
            <a:pPr algn="ctr"/>
            <a:r>
              <a:rPr kumimoji="1" lang="ja-JP" altLang="en-US" dirty="0"/>
              <a:t>契約</a:t>
            </a:r>
            <a:endParaRPr kumimoji="1" lang="en-US" altLang="ja-JP" dirty="0"/>
          </a:p>
          <a:p>
            <a:pPr algn="ctr"/>
            <a:endParaRPr kumimoji="1" lang="ja-JP" altLang="en-US" dirty="0"/>
          </a:p>
        </p:txBody>
      </p:sp>
      <p:sp>
        <p:nvSpPr>
          <p:cNvPr id="3" name="楕円 2">
            <a:extLst>
              <a:ext uri="{FF2B5EF4-FFF2-40B4-BE49-F238E27FC236}">
                <a16:creationId xmlns:a16="http://schemas.microsoft.com/office/drawing/2014/main" id="{7271DF49-1A4D-4487-B6A4-B51DE8A53BF0}"/>
              </a:ext>
            </a:extLst>
          </p:cNvPr>
          <p:cNvSpPr/>
          <p:nvPr/>
        </p:nvSpPr>
        <p:spPr>
          <a:xfrm>
            <a:off x="280988" y="4161559"/>
            <a:ext cx="3300411" cy="1828800"/>
          </a:xfrm>
          <a:prstGeom prst="ellipse">
            <a:avLst/>
          </a:prstGeom>
          <a:effectLst>
            <a:glow rad="228600">
              <a:schemeClr val="accent4">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なので</a:t>
            </a:r>
            <a:endParaRPr kumimoji="1" lang="en-US" altLang="ja-JP" dirty="0"/>
          </a:p>
          <a:p>
            <a:pPr algn="ctr"/>
            <a:r>
              <a:rPr lang="ja-JP" altLang="en-US" dirty="0"/>
              <a:t>提案審査に対応することは</a:t>
            </a:r>
            <a:endParaRPr lang="en-US" altLang="ja-JP" dirty="0"/>
          </a:p>
          <a:p>
            <a:pPr algn="ctr"/>
            <a:endParaRPr kumimoji="1" lang="en-US" altLang="ja-JP" dirty="0"/>
          </a:p>
          <a:p>
            <a:pPr algn="ctr"/>
            <a:r>
              <a:rPr lang="ja-JP" altLang="en-US" dirty="0"/>
              <a:t>今後必要になる</a:t>
            </a:r>
            <a:endParaRPr kumimoji="1" lang="ja-JP" altLang="en-US" dirty="0"/>
          </a:p>
        </p:txBody>
      </p:sp>
    </p:spTree>
    <p:extLst>
      <p:ext uri="{BB962C8B-B14F-4D97-AF65-F5344CB8AC3E}">
        <p14:creationId xmlns:p14="http://schemas.microsoft.com/office/powerpoint/2010/main" val="2623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42491AF-FA8E-4FFD-B4D2-BD11FDDA64CF}"/>
              </a:ext>
            </a:extLst>
          </p:cNvPr>
          <p:cNvPicPr>
            <a:picLocks noChangeAspect="1"/>
          </p:cNvPicPr>
          <p:nvPr/>
        </p:nvPicPr>
        <p:blipFill rotWithShape="1">
          <a:blip r:embed="rId2"/>
          <a:srcRect t="4329" r="-2" b="2030"/>
          <a:stretch/>
        </p:blipFill>
        <p:spPr>
          <a:xfrm>
            <a:off x="7635147" y="136525"/>
            <a:ext cx="3205839" cy="1688581"/>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rotWithShape="1">
          <a:blip r:embed="rId2"/>
          <a:srcRect t="4067" r="2" b="1773"/>
          <a:stretch/>
        </p:blipFill>
        <p:spPr>
          <a:xfrm>
            <a:off x="10039027" y="3201209"/>
            <a:ext cx="1807158" cy="957180"/>
          </a:xfrm>
          <a:prstGeom prst="rect">
            <a:avLst/>
          </a:prstGeom>
        </p:spPr>
      </p:pic>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2"/>
          <a:srcRect t="4212" r="-2" b="1913"/>
          <a:stretch/>
        </p:blipFill>
        <p:spPr>
          <a:xfrm rot="10800000">
            <a:off x="7550084" y="5053934"/>
            <a:ext cx="2432116" cy="1284247"/>
          </a:xfrm>
          <a:prstGeom prst="rect">
            <a:avLst/>
          </a:prstGeom>
        </p:spPr>
      </p:pic>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sp>
        <p:nvSpPr>
          <p:cNvPr id="17" name="タイトル 1">
            <a:extLst>
              <a:ext uri="{FF2B5EF4-FFF2-40B4-BE49-F238E27FC236}">
                <a16:creationId xmlns:a16="http://schemas.microsoft.com/office/drawing/2014/main" id="{4E028394-9064-438A-B752-9084734CDF6E}"/>
              </a:ext>
            </a:extLst>
          </p:cNvPr>
          <p:cNvSpPr>
            <a:spLocks noGrp="1"/>
          </p:cNvSpPr>
          <p:nvPr>
            <p:ph type="title"/>
          </p:nvPr>
        </p:nvSpPr>
        <p:spPr>
          <a:xfrm>
            <a:off x="853495" y="374728"/>
            <a:ext cx="6318649" cy="1225518"/>
          </a:xfrm>
        </p:spPr>
        <p:txBody>
          <a:bodyPr>
            <a:normAutofit fontScale="90000"/>
          </a:bodyPr>
          <a:lstStyle/>
          <a:p>
            <a:r>
              <a:rPr kumimoji="1" lang="ja-JP" altLang="en-US" sz="3600" dirty="0">
                <a:solidFill>
                  <a:srgbClr val="000000"/>
                </a:solidFill>
              </a:rPr>
              <a:t>　</a:t>
            </a:r>
            <a:r>
              <a:rPr kumimoji="1" lang="ja-JP" altLang="en-US" sz="3600" b="1" dirty="0">
                <a:solidFill>
                  <a:srgbClr val="000000"/>
                </a:solidFill>
              </a:rPr>
              <a:t>第２回審査委員会と審査の実際　　　　　　　　　　　　　　　　</a:t>
            </a:r>
            <a:br>
              <a:rPr kumimoji="1" lang="en-US" altLang="ja-JP" sz="3600" b="1" dirty="0">
                <a:solidFill>
                  <a:srgbClr val="000000"/>
                </a:solidFill>
              </a:rPr>
            </a:br>
            <a:r>
              <a:rPr kumimoji="1" lang="ja-JP" altLang="en-US" sz="3600" b="1" dirty="0">
                <a:solidFill>
                  <a:srgbClr val="000000"/>
                </a:solidFill>
              </a:rPr>
              <a:t>　　　　　　目次</a:t>
            </a:r>
          </a:p>
        </p:txBody>
      </p:sp>
      <p:sp>
        <p:nvSpPr>
          <p:cNvPr id="18" name="コンテンツ プレースホルダー 11">
            <a:extLst>
              <a:ext uri="{FF2B5EF4-FFF2-40B4-BE49-F238E27FC236}">
                <a16:creationId xmlns:a16="http://schemas.microsoft.com/office/drawing/2014/main" id="{EA401342-3572-459D-8A7A-9FB62FF202E5}"/>
              </a:ext>
            </a:extLst>
          </p:cNvPr>
          <p:cNvSpPr>
            <a:spLocks noGrp="1"/>
          </p:cNvSpPr>
          <p:nvPr>
            <p:ph idx="1"/>
          </p:nvPr>
        </p:nvSpPr>
        <p:spPr>
          <a:xfrm>
            <a:off x="1351014" y="1645245"/>
            <a:ext cx="8998695" cy="5026288"/>
          </a:xfrm>
        </p:spPr>
        <p:txBody>
          <a:bodyPr anchor="ctr">
            <a:normAutofit lnSpcReduction="10000"/>
          </a:bodyPr>
          <a:lstStyle/>
          <a:p>
            <a:pPr marL="0" indent="0">
              <a:buNone/>
            </a:pPr>
            <a:r>
              <a:rPr lang="ja-JP" altLang="en-US" sz="3200" dirty="0">
                <a:solidFill>
                  <a:srgbClr val="000000"/>
                </a:solidFill>
              </a:rPr>
              <a:t>①　審査委員会について基本認識</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審査はどうあがいても恣意的なもの</a:t>
            </a:r>
            <a:endParaRPr lang="en-US" altLang="ja-JP" sz="3200" dirty="0">
              <a:solidFill>
                <a:srgbClr val="000000"/>
              </a:solidFill>
            </a:endParaRPr>
          </a:p>
          <a:p>
            <a:pPr marL="0" indent="0">
              <a:buNone/>
            </a:pPr>
            <a:r>
              <a:rPr lang="ja-JP" altLang="en-US" sz="3200" dirty="0">
                <a:solidFill>
                  <a:srgbClr val="000000"/>
                </a:solidFill>
              </a:rPr>
              <a:t>②　審査委員：職業と専門分野</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職業や専門による判断の違い</a:t>
            </a:r>
            <a:endParaRPr lang="en-US" altLang="ja-JP" sz="3200" dirty="0">
              <a:solidFill>
                <a:srgbClr val="000000"/>
              </a:solidFill>
            </a:endParaRPr>
          </a:p>
          <a:p>
            <a:pPr marL="0" indent="0">
              <a:buNone/>
            </a:pPr>
            <a:r>
              <a:rPr lang="ja-JP" altLang="en-US" sz="3200" dirty="0">
                <a:solidFill>
                  <a:srgbClr val="000000"/>
                </a:solidFill>
              </a:rPr>
              <a:t>③　審査段階で提案書の取り扱い</a:t>
            </a:r>
            <a:endParaRPr lang="en-US" altLang="ja-JP" sz="3200" dirty="0">
              <a:solidFill>
                <a:srgbClr val="000000"/>
              </a:solidFill>
            </a:endParaRPr>
          </a:p>
          <a:p>
            <a:pPr marL="0" indent="0">
              <a:buNone/>
            </a:pPr>
            <a:r>
              <a:rPr lang="ja-JP" altLang="en-US" sz="3200" dirty="0">
                <a:solidFill>
                  <a:srgbClr val="000000"/>
                </a:solidFill>
              </a:rPr>
              <a:t>④　決定の方法</a:t>
            </a:r>
            <a:endParaRPr lang="en-US" altLang="ja-JP" sz="3200" dirty="0">
              <a:solidFill>
                <a:srgbClr val="000000"/>
              </a:solidFill>
            </a:endParaRPr>
          </a:p>
          <a:p>
            <a:pPr marL="0" indent="0">
              <a:buNone/>
            </a:pPr>
            <a:r>
              <a:rPr lang="ja-JP" altLang="en-US" sz="3200" dirty="0">
                <a:solidFill>
                  <a:srgbClr val="000000"/>
                </a:solidFill>
              </a:rPr>
              <a:t>⑤　審査委員会の生の声</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提案に対し</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提案者に対し</a:t>
            </a:r>
          </a:p>
        </p:txBody>
      </p:sp>
    </p:spTree>
    <p:extLst>
      <p:ext uri="{BB962C8B-B14F-4D97-AF65-F5344CB8AC3E}">
        <p14:creationId xmlns:p14="http://schemas.microsoft.com/office/powerpoint/2010/main" val="184874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385157" y="82177"/>
            <a:ext cx="6438880" cy="3621871"/>
          </a:xfrm>
          <a:prstGeom prst="rect">
            <a:avLst/>
          </a:prstGeom>
        </p:spPr>
      </p:pic>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a:xfrm>
            <a:off x="949614" y="2277679"/>
            <a:ext cx="10515600" cy="2852737"/>
          </a:xfrm>
        </p:spPr>
        <p:txBody>
          <a:bodyPr>
            <a:normAutofit/>
          </a:bodyPr>
          <a:lstStyle/>
          <a:p>
            <a:r>
              <a:rPr lang="ja-JP" altLang="en-US" sz="4000" dirty="0">
                <a:solidFill>
                  <a:srgbClr val="000000"/>
                </a:solidFill>
              </a:rPr>
              <a:t>①　審査委員会について</a:t>
            </a:r>
            <a:br>
              <a:rPr lang="en-US" altLang="ja-JP" sz="4000" dirty="0">
                <a:solidFill>
                  <a:srgbClr val="000000"/>
                </a:solidFill>
              </a:rPr>
            </a:br>
            <a:r>
              <a:rPr lang="en-US" altLang="ja-JP" sz="4000" dirty="0">
                <a:solidFill>
                  <a:srgbClr val="000000"/>
                </a:solidFill>
              </a:rPr>
              <a:t>		</a:t>
            </a:r>
            <a:r>
              <a:rPr lang="ja-JP" altLang="en-US" sz="4000" dirty="0">
                <a:solidFill>
                  <a:srgbClr val="000000"/>
                </a:solidFill>
              </a:rPr>
              <a:t>審査は人間が→恣意的になる</a:t>
            </a:r>
            <a:br>
              <a:rPr lang="en-US" altLang="ja-JP" sz="4000" dirty="0">
                <a:solidFill>
                  <a:srgbClr val="000000"/>
                </a:solidFill>
              </a:rPr>
            </a:br>
            <a:r>
              <a:rPr lang="ja-JP" altLang="en-US" sz="4000" dirty="0">
                <a:solidFill>
                  <a:srgbClr val="000000"/>
                </a:solidFill>
              </a:rPr>
              <a:t>　　　　審査委員について知ることは重要</a:t>
            </a:r>
            <a:br>
              <a:rPr lang="en-US" altLang="ja-JP" sz="4000" dirty="0">
                <a:solidFill>
                  <a:srgbClr val="000000"/>
                </a:solidFill>
              </a:rPr>
            </a:br>
            <a:endParaRPr lang="ja-JP" altLang="en-US" sz="4000" dirty="0"/>
          </a:p>
        </p:txBody>
      </p:sp>
    </p:spTree>
    <p:extLst>
      <p:ext uri="{BB962C8B-B14F-4D97-AF65-F5344CB8AC3E}">
        <p14:creationId xmlns:p14="http://schemas.microsoft.com/office/powerpoint/2010/main" val="298958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FB9AB18-8BB6-45BD-975B-6BB7CDB434FA}"/>
              </a:ext>
            </a:extLst>
          </p:cNvPr>
          <p:cNvSpPr>
            <a:spLocks noGrp="1"/>
          </p:cNvSpPr>
          <p:nvPr>
            <p:ph type="title"/>
          </p:nvPr>
        </p:nvSpPr>
        <p:spPr>
          <a:xfrm>
            <a:off x="524740" y="2065604"/>
            <a:ext cx="4266715" cy="3321102"/>
          </a:xfrm>
        </p:spPr>
        <p:txBody>
          <a:bodyPr>
            <a:normAutofit/>
          </a:bodyPr>
          <a:lstStyle/>
          <a:p>
            <a:r>
              <a:rPr lang="ja-JP" altLang="en-US" sz="6000" b="1" dirty="0">
                <a:solidFill>
                  <a:schemeClr val="accent5"/>
                </a:solidFill>
              </a:rPr>
              <a:t>人間が審査するということ</a:t>
            </a:r>
          </a:p>
        </p:txBody>
      </p:sp>
      <p:sp>
        <p:nvSpPr>
          <p:cNvPr id="4" name="スライド番号プレースホルダー 3">
            <a:extLst>
              <a:ext uri="{FF2B5EF4-FFF2-40B4-BE49-F238E27FC236}">
                <a16:creationId xmlns:a16="http://schemas.microsoft.com/office/drawing/2014/main" id="{6738E27C-9390-4BC3-B2C7-97EDE26A59B3}"/>
              </a:ext>
            </a:extLst>
          </p:cNvPr>
          <p:cNvSpPr>
            <a:spLocks noGrp="1"/>
          </p:cNvSpPr>
          <p:nvPr>
            <p:ph type="sldNum" sz="quarter" idx="12"/>
          </p:nvPr>
        </p:nvSpPr>
        <p:spPr>
          <a:xfrm>
            <a:off x="8610600" y="6307861"/>
            <a:ext cx="2743200" cy="365125"/>
          </a:xfrm>
        </p:spPr>
        <p:txBody>
          <a:bodyPr>
            <a:normAutofit/>
          </a:bodyPr>
          <a:lstStyle/>
          <a:p>
            <a:pPr>
              <a:spcAft>
                <a:spcPts val="600"/>
              </a:spcAft>
            </a:pPr>
            <a:fld id="{8CBE0B6B-AA1C-4A08-8C69-36F95E8FD104}" type="slidenum">
              <a:rPr kumimoji="1" lang="ja-JP" altLang="en-US" smtClean="0"/>
              <a:pPr>
                <a:spcAft>
                  <a:spcPts val="600"/>
                </a:spcAft>
              </a:pPr>
              <a:t>14</a:t>
            </a:fld>
            <a:endParaRPr kumimoji="1" lang="ja-JP" altLang="en-US"/>
          </a:p>
        </p:txBody>
      </p:sp>
      <p:graphicFrame>
        <p:nvGraphicFramePr>
          <p:cNvPr id="8" name="コンテンツ プレースホルダー 5">
            <a:extLst>
              <a:ext uri="{FF2B5EF4-FFF2-40B4-BE49-F238E27FC236}">
                <a16:creationId xmlns:a16="http://schemas.microsoft.com/office/drawing/2014/main" id="{7EA7F241-B532-4899-B042-B53EB02FC95B}"/>
              </a:ext>
            </a:extLst>
          </p:cNvPr>
          <p:cNvGraphicFramePr>
            <a:graphicFrameLocks noGrp="1"/>
          </p:cNvGraphicFramePr>
          <p:nvPr>
            <p:ph idx="1"/>
            <p:extLst>
              <p:ext uri="{D42A27DB-BD31-4B8C-83A1-F6EECF244321}">
                <p14:modId xmlns:p14="http://schemas.microsoft.com/office/powerpoint/2010/main" val="3038364610"/>
              </p:ext>
            </p:extLst>
          </p:nvPr>
        </p:nvGraphicFramePr>
        <p:xfrm>
          <a:off x="5093208" y="571903"/>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図 6">
            <a:extLst>
              <a:ext uri="{FF2B5EF4-FFF2-40B4-BE49-F238E27FC236}">
                <a16:creationId xmlns:a16="http://schemas.microsoft.com/office/drawing/2014/main" id="{C4D5F5C3-5D34-44DC-BADF-A2B3C40D155A}"/>
              </a:ext>
            </a:extLst>
          </p:cNvPr>
          <p:cNvPicPr>
            <a:picLocks noChangeAspect="1"/>
          </p:cNvPicPr>
          <p:nvPr/>
        </p:nvPicPr>
        <p:blipFill>
          <a:blip r:embed="rId7"/>
          <a:stretch>
            <a:fillRect/>
          </a:stretch>
        </p:blipFill>
        <p:spPr>
          <a:xfrm>
            <a:off x="524741" y="282367"/>
            <a:ext cx="3963491" cy="2229464"/>
          </a:xfrm>
          <a:prstGeom prst="rect">
            <a:avLst/>
          </a:prstGeom>
        </p:spPr>
      </p:pic>
    </p:spTree>
    <p:extLst>
      <p:ext uri="{BB962C8B-B14F-4D97-AF65-F5344CB8AC3E}">
        <p14:creationId xmlns:p14="http://schemas.microsoft.com/office/powerpoint/2010/main" val="336441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6" name="Freeform: Shape 15">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1" name="Freeform: Shape 2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タイトル 4">
            <a:extLst>
              <a:ext uri="{FF2B5EF4-FFF2-40B4-BE49-F238E27FC236}">
                <a16:creationId xmlns:a16="http://schemas.microsoft.com/office/drawing/2014/main" id="{45A0685E-DAE5-426E-9898-DE33B46484BF}"/>
              </a:ext>
            </a:extLst>
          </p:cNvPr>
          <p:cNvSpPr>
            <a:spLocks noGrp="1"/>
          </p:cNvSpPr>
          <p:nvPr>
            <p:ph type="title"/>
          </p:nvPr>
        </p:nvSpPr>
        <p:spPr>
          <a:xfrm>
            <a:off x="3215729" y="1764406"/>
            <a:ext cx="6773398" cy="4290029"/>
          </a:xfrm>
        </p:spPr>
        <p:txBody>
          <a:bodyPr vert="horz" lIns="91440" tIns="45720" rIns="91440" bIns="45720" rtlCol="0" anchor="b">
            <a:normAutofit fontScale="90000"/>
          </a:bodyPr>
          <a:lstStyle/>
          <a:p>
            <a:pPr algn="ctr"/>
            <a:r>
              <a:rPr lang="ja-JP" altLang="en-US" sz="4000" kern="1200" dirty="0">
                <a:solidFill>
                  <a:schemeClr val="tx2"/>
                </a:solidFill>
                <a:latin typeface="+mj-lt"/>
                <a:ea typeface="+mj-ea"/>
                <a:cs typeface="+mj-cs"/>
              </a:rPr>
              <a:t>審査員が</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審査するということの意味を</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理解してない場合も！</a:t>
            </a:r>
            <a:br>
              <a:rPr lang="en-US" altLang="ja-JP" sz="4000" kern="1200" dirty="0">
                <a:solidFill>
                  <a:schemeClr val="tx2"/>
                </a:solidFill>
                <a:latin typeface="+mj-lt"/>
                <a:ea typeface="+mj-ea"/>
                <a:cs typeface="+mj-cs"/>
              </a:rPr>
            </a:b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自治体が契約相手先を</a:t>
            </a:r>
            <a:br>
              <a:rPr lang="en-US" altLang="ja-JP" sz="4000" kern="1200" dirty="0">
                <a:solidFill>
                  <a:schemeClr val="tx2"/>
                </a:solidFill>
                <a:latin typeface="+mj-lt"/>
                <a:ea typeface="+mj-ea"/>
                <a:cs typeface="+mj-cs"/>
              </a:rPr>
            </a:br>
            <a:r>
              <a:rPr lang="en-US" altLang="ja-JP" sz="4000" kern="1200" dirty="0">
                <a:solidFill>
                  <a:schemeClr val="tx2"/>
                </a:solidFill>
                <a:latin typeface="+mj-lt"/>
                <a:ea typeface="+mj-ea"/>
                <a:cs typeface="+mj-cs"/>
              </a:rPr>
              <a:t>1</a:t>
            </a:r>
            <a:r>
              <a:rPr lang="ja-JP" altLang="en-US" sz="4000" kern="1200" dirty="0">
                <a:solidFill>
                  <a:schemeClr val="tx2"/>
                </a:solidFill>
                <a:latin typeface="+mj-lt"/>
                <a:ea typeface="+mj-ea"/>
                <a:cs typeface="+mj-cs"/>
              </a:rPr>
              <a:t>社（チーム）だけ</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選ばねばならない</a:t>
            </a:r>
            <a:br>
              <a:rPr lang="en-US" altLang="ja-JP" sz="4000" kern="1200" dirty="0">
                <a:solidFill>
                  <a:schemeClr val="tx2"/>
                </a:solidFill>
                <a:latin typeface="+mj-lt"/>
                <a:ea typeface="+mj-ea"/>
                <a:cs typeface="+mj-cs"/>
              </a:rPr>
            </a:b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どのチームが</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自治体にとって最適か？</a:t>
            </a:r>
            <a:br>
              <a:rPr lang="en-US" altLang="ja-JP" sz="4000" kern="1200" dirty="0">
                <a:solidFill>
                  <a:schemeClr val="tx2"/>
                </a:solidFill>
                <a:latin typeface="+mj-lt"/>
                <a:ea typeface="+mj-ea"/>
                <a:cs typeface="+mj-cs"/>
              </a:rPr>
            </a:br>
            <a:r>
              <a:rPr lang="ja-JP" altLang="en-US" sz="4000" kern="1200" dirty="0">
                <a:solidFill>
                  <a:schemeClr val="tx2"/>
                </a:solidFill>
                <a:latin typeface="+mj-lt"/>
                <a:ea typeface="+mj-ea"/>
                <a:cs typeface="+mj-cs"/>
              </a:rPr>
              <a:t>選ばねばならない！</a:t>
            </a:r>
          </a:p>
        </p:txBody>
      </p:sp>
      <p:sp>
        <p:nvSpPr>
          <p:cNvPr id="4" name="スライド番号プレースホルダー 3">
            <a:extLst>
              <a:ext uri="{FF2B5EF4-FFF2-40B4-BE49-F238E27FC236}">
                <a16:creationId xmlns:a16="http://schemas.microsoft.com/office/drawing/2014/main" id="{AA0F15AF-5A51-42E2-AC53-F5CC30A32C8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BE0B6B-AA1C-4A08-8C69-36F95E8FD104}" type="slidenum">
              <a:rPr kumimoji="1" lang="en-US" altLang="ja-JP" smtClean="0"/>
              <a:pPr>
                <a:spcAft>
                  <a:spcPts val="600"/>
                </a:spcAft>
              </a:pPr>
              <a:t>15</a:t>
            </a:fld>
            <a:endParaRPr kumimoji="1" lang="en-US" altLang="ja-JP"/>
          </a:p>
        </p:txBody>
      </p:sp>
    </p:spTree>
    <p:extLst>
      <p:ext uri="{BB962C8B-B14F-4D97-AF65-F5344CB8AC3E}">
        <p14:creationId xmlns:p14="http://schemas.microsoft.com/office/powerpoint/2010/main" val="107415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479FB-8A38-4874-9D80-3CC457C67C43}"/>
              </a:ext>
            </a:extLst>
          </p:cNvPr>
          <p:cNvSpPr>
            <a:spLocks noGrp="1"/>
          </p:cNvSpPr>
          <p:nvPr>
            <p:ph type="title"/>
          </p:nvPr>
        </p:nvSpPr>
        <p:spPr>
          <a:xfrm>
            <a:off x="900544" y="570923"/>
            <a:ext cx="10453255" cy="454314"/>
          </a:xfrm>
        </p:spPr>
        <p:txBody>
          <a:bodyPr>
            <a:normAutofit fontScale="90000"/>
          </a:bodyPr>
          <a:lstStyle/>
          <a:p>
            <a:r>
              <a:rPr kumimoji="1" lang="ja-JP" altLang="en-US" dirty="0"/>
              <a:t>事業の目的の多様性（例えば文教複合施設）</a:t>
            </a:r>
          </a:p>
        </p:txBody>
      </p:sp>
      <p:sp>
        <p:nvSpPr>
          <p:cNvPr id="3" name="スライド番号プレースホルダー 2">
            <a:extLst>
              <a:ext uri="{FF2B5EF4-FFF2-40B4-BE49-F238E27FC236}">
                <a16:creationId xmlns:a16="http://schemas.microsoft.com/office/drawing/2014/main" id="{17A79C65-D708-49B3-BCFA-6576C5DA77F1}"/>
              </a:ext>
            </a:extLst>
          </p:cNvPr>
          <p:cNvSpPr>
            <a:spLocks noGrp="1"/>
          </p:cNvSpPr>
          <p:nvPr>
            <p:ph type="sldNum" sz="quarter" idx="12"/>
          </p:nvPr>
        </p:nvSpPr>
        <p:spPr/>
        <p:txBody>
          <a:bodyPr/>
          <a:lstStyle/>
          <a:p>
            <a:fld id="{8CBE0B6B-AA1C-4A08-8C69-36F95E8FD104}" type="slidenum">
              <a:rPr kumimoji="1" lang="ja-JP" altLang="en-US" smtClean="0"/>
              <a:t>16</a:t>
            </a:fld>
            <a:endParaRPr kumimoji="1" lang="ja-JP" altLang="en-US"/>
          </a:p>
        </p:txBody>
      </p:sp>
      <p:sp>
        <p:nvSpPr>
          <p:cNvPr id="4" name="四角形: 角を丸くする 3">
            <a:extLst>
              <a:ext uri="{FF2B5EF4-FFF2-40B4-BE49-F238E27FC236}">
                <a16:creationId xmlns:a16="http://schemas.microsoft.com/office/drawing/2014/main" id="{49CD0A2C-86C3-4507-994F-C279F7DD30CB}"/>
              </a:ext>
            </a:extLst>
          </p:cNvPr>
          <p:cNvSpPr/>
          <p:nvPr/>
        </p:nvSpPr>
        <p:spPr>
          <a:xfrm>
            <a:off x="547253" y="1399310"/>
            <a:ext cx="3103419" cy="519545"/>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最高の学びの</a:t>
            </a:r>
            <a:r>
              <a:rPr kumimoji="1" lang="ja-JP" altLang="en-US" dirty="0"/>
              <a:t>場を作りたい</a:t>
            </a:r>
          </a:p>
        </p:txBody>
      </p:sp>
      <p:sp>
        <p:nvSpPr>
          <p:cNvPr id="5" name="四角形: 角を丸くする 4">
            <a:extLst>
              <a:ext uri="{FF2B5EF4-FFF2-40B4-BE49-F238E27FC236}">
                <a16:creationId xmlns:a16="http://schemas.microsoft.com/office/drawing/2014/main" id="{E7629984-2F34-4703-AB5F-06BCDF599FF4}"/>
              </a:ext>
            </a:extLst>
          </p:cNvPr>
          <p:cNvSpPr/>
          <p:nvPr/>
        </p:nvSpPr>
        <p:spPr>
          <a:xfrm>
            <a:off x="4384962" y="1399309"/>
            <a:ext cx="3103419" cy="519545"/>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学校施設担当者：事務局</a:t>
            </a:r>
            <a:endParaRPr kumimoji="1" lang="ja-JP" altLang="en-US" dirty="0"/>
          </a:p>
        </p:txBody>
      </p:sp>
      <p:sp>
        <p:nvSpPr>
          <p:cNvPr id="6" name="四角形: 角を丸くする 5">
            <a:extLst>
              <a:ext uri="{FF2B5EF4-FFF2-40B4-BE49-F238E27FC236}">
                <a16:creationId xmlns:a16="http://schemas.microsoft.com/office/drawing/2014/main" id="{61043C1C-A787-42F8-88D7-34FE8777730A}"/>
              </a:ext>
            </a:extLst>
          </p:cNvPr>
          <p:cNvSpPr/>
          <p:nvPr/>
        </p:nvSpPr>
        <p:spPr>
          <a:xfrm>
            <a:off x="8132617" y="1399308"/>
            <a:ext cx="3103419" cy="519545"/>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とにかく学校の提案命</a:t>
            </a:r>
          </a:p>
        </p:txBody>
      </p:sp>
      <p:sp>
        <p:nvSpPr>
          <p:cNvPr id="7" name="四角形: 角を丸くする 6">
            <a:extLst>
              <a:ext uri="{FF2B5EF4-FFF2-40B4-BE49-F238E27FC236}">
                <a16:creationId xmlns:a16="http://schemas.microsoft.com/office/drawing/2014/main" id="{F6AB7FD1-CE85-47BA-A080-10E4FE142EEA}"/>
              </a:ext>
            </a:extLst>
          </p:cNvPr>
          <p:cNvSpPr/>
          <p:nvPr/>
        </p:nvSpPr>
        <p:spPr>
          <a:xfrm>
            <a:off x="547252" y="2424546"/>
            <a:ext cx="3103419" cy="519545"/>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資産の有効活用</a:t>
            </a:r>
            <a:endParaRPr kumimoji="1" lang="ja-JP" altLang="en-US" dirty="0"/>
          </a:p>
        </p:txBody>
      </p:sp>
      <p:sp>
        <p:nvSpPr>
          <p:cNvPr id="8" name="四角形: 角を丸くする 7">
            <a:extLst>
              <a:ext uri="{FF2B5EF4-FFF2-40B4-BE49-F238E27FC236}">
                <a16:creationId xmlns:a16="http://schemas.microsoft.com/office/drawing/2014/main" id="{31FB530E-D452-4B15-8F57-B1C2D4A4EDB4}"/>
              </a:ext>
            </a:extLst>
          </p:cNvPr>
          <p:cNvSpPr/>
          <p:nvPr/>
        </p:nvSpPr>
        <p:spPr>
          <a:xfrm>
            <a:off x="4384962" y="2424545"/>
            <a:ext cx="3103419" cy="519545"/>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財政担当：財政課</a:t>
            </a:r>
            <a:endParaRPr kumimoji="1" lang="ja-JP" altLang="en-US" dirty="0"/>
          </a:p>
        </p:txBody>
      </p:sp>
      <p:sp>
        <p:nvSpPr>
          <p:cNvPr id="9" name="四角形: 角を丸くする 8">
            <a:extLst>
              <a:ext uri="{FF2B5EF4-FFF2-40B4-BE49-F238E27FC236}">
                <a16:creationId xmlns:a16="http://schemas.microsoft.com/office/drawing/2014/main" id="{D99EBE97-5E5D-4D93-A9AB-1BD35EF247FF}"/>
              </a:ext>
            </a:extLst>
          </p:cNvPr>
          <p:cNvSpPr/>
          <p:nvPr/>
        </p:nvSpPr>
        <p:spPr>
          <a:xfrm>
            <a:off x="547251" y="3539837"/>
            <a:ext cx="3103419" cy="519545"/>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生涯学習との融合</a:t>
            </a:r>
          </a:p>
        </p:txBody>
      </p:sp>
      <p:sp>
        <p:nvSpPr>
          <p:cNvPr id="10" name="四角形: 角を丸くする 9">
            <a:extLst>
              <a:ext uri="{FF2B5EF4-FFF2-40B4-BE49-F238E27FC236}">
                <a16:creationId xmlns:a16="http://schemas.microsoft.com/office/drawing/2014/main" id="{B0BAB879-682B-4567-ACF0-A7C6651866AF}"/>
              </a:ext>
            </a:extLst>
          </p:cNvPr>
          <p:cNvSpPr/>
          <p:nvPr/>
        </p:nvSpPr>
        <p:spPr>
          <a:xfrm>
            <a:off x="4384965" y="3574475"/>
            <a:ext cx="3103419" cy="519545"/>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生涯学習課：</a:t>
            </a:r>
            <a:endParaRPr kumimoji="1" lang="ja-JP" altLang="en-US" dirty="0"/>
          </a:p>
        </p:txBody>
      </p:sp>
      <p:sp>
        <p:nvSpPr>
          <p:cNvPr id="11" name="四角形: 角を丸くする 10">
            <a:extLst>
              <a:ext uri="{FF2B5EF4-FFF2-40B4-BE49-F238E27FC236}">
                <a16:creationId xmlns:a16="http://schemas.microsoft.com/office/drawing/2014/main" id="{76327680-D080-4CED-841B-02932CBA5D34}"/>
              </a:ext>
            </a:extLst>
          </p:cNvPr>
          <p:cNvSpPr/>
          <p:nvPr/>
        </p:nvSpPr>
        <p:spPr>
          <a:xfrm>
            <a:off x="8174182" y="2452256"/>
            <a:ext cx="3103419" cy="519545"/>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自治体にいくら還元</a:t>
            </a:r>
            <a:endParaRPr kumimoji="1" lang="en-US" altLang="ja-JP" dirty="0"/>
          </a:p>
          <a:p>
            <a:pPr algn="ctr"/>
            <a:r>
              <a:rPr lang="ja-JP" altLang="en-US" dirty="0"/>
              <a:t>民間収益の多さが大切</a:t>
            </a:r>
            <a:endParaRPr kumimoji="1" lang="ja-JP" altLang="en-US" dirty="0"/>
          </a:p>
        </p:txBody>
      </p:sp>
      <p:sp>
        <p:nvSpPr>
          <p:cNvPr id="12" name="四角形: 角を丸くする 11">
            <a:extLst>
              <a:ext uri="{FF2B5EF4-FFF2-40B4-BE49-F238E27FC236}">
                <a16:creationId xmlns:a16="http://schemas.microsoft.com/office/drawing/2014/main" id="{803A609E-03FC-491C-A1C4-F868026E7CBB}"/>
              </a:ext>
            </a:extLst>
          </p:cNvPr>
          <p:cNvSpPr/>
          <p:nvPr/>
        </p:nvSpPr>
        <p:spPr>
          <a:xfrm>
            <a:off x="8174182" y="3574474"/>
            <a:ext cx="3103419" cy="519545"/>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何が複合されるか？</a:t>
            </a:r>
            <a:endParaRPr kumimoji="1" lang="en-US" altLang="ja-JP" dirty="0"/>
          </a:p>
          <a:p>
            <a:pPr algn="ctr"/>
            <a:r>
              <a:rPr lang="ja-JP" altLang="en-US" dirty="0"/>
              <a:t>複合施設の良さ</a:t>
            </a:r>
            <a:endParaRPr kumimoji="1" lang="ja-JP" altLang="en-US" dirty="0"/>
          </a:p>
        </p:txBody>
      </p:sp>
      <p:sp>
        <p:nvSpPr>
          <p:cNvPr id="13" name="四角形: 角を丸くする 12">
            <a:extLst>
              <a:ext uri="{FF2B5EF4-FFF2-40B4-BE49-F238E27FC236}">
                <a16:creationId xmlns:a16="http://schemas.microsoft.com/office/drawing/2014/main" id="{0988A1F8-C487-47DD-B6B8-36A98B99FA81}"/>
              </a:ext>
            </a:extLst>
          </p:cNvPr>
          <p:cNvSpPr/>
          <p:nvPr/>
        </p:nvSpPr>
        <p:spPr>
          <a:xfrm>
            <a:off x="547250" y="4655128"/>
            <a:ext cx="3103419" cy="519545"/>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子育て機能との融合</a:t>
            </a:r>
          </a:p>
        </p:txBody>
      </p:sp>
      <p:sp>
        <p:nvSpPr>
          <p:cNvPr id="15" name="四角形: 角を丸くする 14">
            <a:extLst>
              <a:ext uri="{FF2B5EF4-FFF2-40B4-BE49-F238E27FC236}">
                <a16:creationId xmlns:a16="http://schemas.microsoft.com/office/drawing/2014/main" id="{EE7C544E-8F91-468C-B015-E292E02FBA7A}"/>
              </a:ext>
            </a:extLst>
          </p:cNvPr>
          <p:cNvSpPr/>
          <p:nvPr/>
        </p:nvSpPr>
        <p:spPr>
          <a:xfrm>
            <a:off x="4384962" y="4655127"/>
            <a:ext cx="3103419" cy="519545"/>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福祉課：</a:t>
            </a:r>
            <a:endParaRPr kumimoji="1" lang="ja-JP" altLang="en-US" dirty="0"/>
          </a:p>
        </p:txBody>
      </p:sp>
      <p:sp>
        <p:nvSpPr>
          <p:cNvPr id="16" name="四角形: 角を丸くする 15">
            <a:extLst>
              <a:ext uri="{FF2B5EF4-FFF2-40B4-BE49-F238E27FC236}">
                <a16:creationId xmlns:a16="http://schemas.microsoft.com/office/drawing/2014/main" id="{8A01136F-2BB2-4581-B479-5EADEB60A184}"/>
              </a:ext>
            </a:extLst>
          </p:cNvPr>
          <p:cNvSpPr/>
          <p:nvPr/>
        </p:nvSpPr>
        <p:spPr>
          <a:xfrm>
            <a:off x="8132617" y="4655127"/>
            <a:ext cx="3103419" cy="519545"/>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何が複合されるか？</a:t>
            </a:r>
            <a:endParaRPr kumimoji="1" lang="en-US" altLang="ja-JP" dirty="0"/>
          </a:p>
          <a:p>
            <a:pPr algn="ctr"/>
            <a:r>
              <a:rPr lang="ja-JP" altLang="en-US" dirty="0"/>
              <a:t>子育て支援の良さ</a:t>
            </a:r>
            <a:endParaRPr kumimoji="1" lang="ja-JP" altLang="en-US" dirty="0"/>
          </a:p>
        </p:txBody>
      </p:sp>
      <p:sp>
        <p:nvSpPr>
          <p:cNvPr id="17" name="正方形/長方形 16">
            <a:extLst>
              <a:ext uri="{FF2B5EF4-FFF2-40B4-BE49-F238E27FC236}">
                <a16:creationId xmlns:a16="http://schemas.microsoft.com/office/drawing/2014/main" id="{D41943EE-5318-4AD6-AA3E-DF5EF9257021}"/>
              </a:ext>
            </a:extLst>
          </p:cNvPr>
          <p:cNvSpPr/>
          <p:nvPr/>
        </p:nvSpPr>
        <p:spPr>
          <a:xfrm>
            <a:off x="651164" y="5403273"/>
            <a:ext cx="10626437" cy="10321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企画課：とりまとめ</a:t>
            </a:r>
            <a:endParaRPr kumimoji="1" lang="en-US" altLang="ja-JP" dirty="0"/>
          </a:p>
          <a:p>
            <a:pPr algn="ctr"/>
            <a:r>
              <a:rPr lang="ja-JP" altLang="en-US" dirty="0"/>
              <a:t>この自治体の姿はどうか？：縦割り？ガバナンス？首長の指導力？職員の実力？</a:t>
            </a:r>
            <a:endParaRPr lang="en-US" altLang="ja-JP" dirty="0"/>
          </a:p>
          <a:p>
            <a:pPr algn="ctr"/>
            <a:r>
              <a:rPr kumimoji="1" lang="ja-JP" altLang="en-US" dirty="0"/>
              <a:t>審査委員会構成：外部委員の自治体との距離感・どの部門の仕事が多いのか？</a:t>
            </a:r>
          </a:p>
        </p:txBody>
      </p:sp>
    </p:spTree>
    <p:extLst>
      <p:ext uri="{BB962C8B-B14F-4D97-AF65-F5344CB8AC3E}">
        <p14:creationId xmlns:p14="http://schemas.microsoft.com/office/powerpoint/2010/main" val="276754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C7AE722D-F233-46FC-B19E-FEDAF415D14D}"/>
              </a:ext>
            </a:extLst>
          </p:cNvPr>
          <p:cNvPicPr>
            <a:picLocks noChangeAspect="1"/>
          </p:cNvPicPr>
          <p:nvPr/>
        </p:nvPicPr>
        <p:blipFill rotWithShape="1">
          <a:blip r:embed="rId2"/>
          <a:srcRect t="7704" b="459"/>
          <a:stretch/>
        </p:blipFill>
        <p:spPr>
          <a:xfrm>
            <a:off x="8862145" y="727562"/>
            <a:ext cx="2834756" cy="1594551"/>
          </a:xfrm>
          <a:prstGeom prst="rect">
            <a:avLst/>
          </a:prstGeom>
        </p:spPr>
      </p:pic>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r>
              <a:rPr lang="ja-JP" altLang="en-US" sz="4000" dirty="0"/>
              <a:t>（</a:t>
            </a:r>
            <a:r>
              <a:rPr lang="ja-JP" altLang="en-US" sz="2700" dirty="0"/>
              <a:t>自治体は何を目指しているのか？明確に！）</a:t>
            </a:r>
            <a:br>
              <a:rPr lang="en-US" altLang="ja-JP" sz="2700" dirty="0"/>
            </a:br>
            <a:r>
              <a:rPr lang="ja-JP" altLang="en-US" dirty="0"/>
              <a:t>愛知県一宮の例</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8938260" y="1882140"/>
            <a:ext cx="2476500" cy="523220"/>
          </a:xfrm>
          <a:prstGeom prst="rect">
            <a:avLst/>
          </a:prstGeom>
          <a:noFill/>
        </p:spPr>
        <p:txBody>
          <a:bodyPr wrap="square" rtlCol="0">
            <a:spAutoFit/>
          </a:bodyPr>
          <a:lstStyle/>
          <a:p>
            <a:r>
              <a:rPr kumimoji="1" lang="ja-JP" altLang="en-US" sz="2800" dirty="0"/>
              <a:t>建築系</a:t>
            </a:r>
          </a:p>
        </p:txBody>
      </p:sp>
      <p:sp>
        <p:nvSpPr>
          <p:cNvPr id="9" name="テキスト ボックス 8">
            <a:extLst>
              <a:ext uri="{FF2B5EF4-FFF2-40B4-BE49-F238E27FC236}">
                <a16:creationId xmlns:a16="http://schemas.microsoft.com/office/drawing/2014/main" id="{88DDFD7F-ABE6-4B2B-88B0-48A294C06B80}"/>
              </a:ext>
            </a:extLst>
          </p:cNvPr>
          <p:cNvSpPr txBox="1"/>
          <p:nvPr/>
        </p:nvSpPr>
        <p:spPr>
          <a:xfrm>
            <a:off x="8938260" y="2358159"/>
            <a:ext cx="2476500" cy="523220"/>
          </a:xfrm>
          <a:prstGeom prst="rect">
            <a:avLst/>
          </a:prstGeom>
          <a:noFill/>
        </p:spPr>
        <p:txBody>
          <a:bodyPr wrap="square" rtlCol="0">
            <a:spAutoFit/>
          </a:bodyPr>
          <a:lstStyle/>
          <a:p>
            <a:r>
              <a:rPr kumimoji="1" lang="ja-JP" altLang="en-US" sz="2800" dirty="0"/>
              <a:t>栄養系</a:t>
            </a:r>
          </a:p>
        </p:txBody>
      </p:sp>
      <p:sp>
        <p:nvSpPr>
          <p:cNvPr id="10" name="テキスト ボックス 9">
            <a:extLst>
              <a:ext uri="{FF2B5EF4-FFF2-40B4-BE49-F238E27FC236}">
                <a16:creationId xmlns:a16="http://schemas.microsoft.com/office/drawing/2014/main" id="{B14F95E6-110F-4409-A33C-AC5C169C09E9}"/>
              </a:ext>
            </a:extLst>
          </p:cNvPr>
          <p:cNvSpPr txBox="1"/>
          <p:nvPr/>
        </p:nvSpPr>
        <p:spPr>
          <a:xfrm>
            <a:off x="8938260" y="2905780"/>
            <a:ext cx="2476500" cy="523220"/>
          </a:xfrm>
          <a:prstGeom prst="rect">
            <a:avLst/>
          </a:prstGeom>
          <a:noFill/>
        </p:spPr>
        <p:txBody>
          <a:bodyPr wrap="square" rtlCol="0">
            <a:spAutoFit/>
          </a:bodyPr>
          <a:lstStyle/>
          <a:p>
            <a:r>
              <a:rPr kumimoji="1" lang="ja-JP" altLang="en-US" sz="2800" dirty="0"/>
              <a:t>自治体</a:t>
            </a:r>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20" y="4175760"/>
            <a:ext cx="10812780" cy="2246769"/>
          </a:xfrm>
          <a:prstGeom prst="rect">
            <a:avLst/>
          </a:prstGeom>
          <a:noFill/>
          <a:ln w="28575">
            <a:solidFill>
              <a:schemeClr val="tx1"/>
            </a:solidFill>
          </a:ln>
        </p:spPr>
        <p:txBody>
          <a:bodyPr wrap="square" rtlCol="0">
            <a:spAutoFit/>
          </a:bodyPr>
          <a:lstStyle/>
          <a:p>
            <a:r>
              <a:rPr kumimoji="1" lang="ja-JP" altLang="en-US" sz="2000" dirty="0"/>
              <a:t>建築系の審査員が多く、建物にこだわっていることが多い。</a:t>
            </a:r>
            <a:endParaRPr kumimoji="1" lang="en-US" altLang="ja-JP" sz="2000" dirty="0"/>
          </a:p>
          <a:p>
            <a:r>
              <a:rPr kumimoji="1" lang="ja-JP" altLang="en-US" sz="2000" dirty="0"/>
              <a:t>食育とか栄養学とかの審査員がはいっていることもある。（管理栄養士の養成）</a:t>
            </a:r>
            <a:endParaRPr kumimoji="1" lang="en-US" altLang="ja-JP" sz="2000" dirty="0"/>
          </a:p>
          <a:p>
            <a:endParaRPr kumimoji="1" lang="en-US" altLang="ja-JP" sz="2000" dirty="0"/>
          </a:p>
          <a:p>
            <a:r>
              <a:rPr kumimoji="1" lang="ja-JP" altLang="en-US" sz="2000" dirty="0"/>
              <a:t>給食調理に詳しい人が少ない。現場・危機管理（異物混入・食中毒・感染症・労務）</a:t>
            </a:r>
            <a:endParaRPr kumimoji="1" lang="en-US" altLang="ja-JP" sz="2000" dirty="0"/>
          </a:p>
          <a:p>
            <a:r>
              <a:rPr kumimoji="1" lang="en-US" altLang="ja-JP" sz="2000" dirty="0"/>
              <a:t>	</a:t>
            </a:r>
            <a:r>
              <a:rPr kumimoji="1" lang="ja-JP" altLang="en-US" sz="2000" dirty="0"/>
              <a:t>給食調理設備</a:t>
            </a:r>
            <a:endParaRPr kumimoji="1" lang="en-US" altLang="ja-JP" sz="2000" dirty="0"/>
          </a:p>
          <a:p>
            <a:r>
              <a:rPr kumimoji="1" lang="en-US" altLang="ja-JP" sz="2000" dirty="0"/>
              <a:t>	HACCP</a:t>
            </a:r>
            <a:r>
              <a:rPr kumimoji="1" lang="ja-JP" altLang="en-US" sz="2000" dirty="0"/>
              <a:t>の専門家</a:t>
            </a:r>
            <a:endParaRPr kumimoji="1" lang="en-US" altLang="ja-JP" sz="2000" dirty="0"/>
          </a:p>
          <a:p>
            <a:r>
              <a:rPr kumimoji="1" lang="en-US" altLang="ja-JP" sz="2000" dirty="0"/>
              <a:t>	</a:t>
            </a:r>
            <a:r>
              <a:rPr kumimoji="1" lang="ja-JP" altLang="en-US" sz="2000" dirty="0"/>
              <a:t>労働環境・人材派遣</a:t>
            </a:r>
          </a:p>
        </p:txBody>
      </p:sp>
      <p:pic>
        <p:nvPicPr>
          <p:cNvPr id="12" name="図 11" descr="テーブル&#10;&#10;自動的に生成された説明">
            <a:extLst>
              <a:ext uri="{FF2B5EF4-FFF2-40B4-BE49-F238E27FC236}">
                <a16:creationId xmlns:a16="http://schemas.microsoft.com/office/drawing/2014/main" id="{222F4049-B465-4F6F-B319-66A7D3788053}"/>
              </a:ext>
            </a:extLst>
          </p:cNvPr>
          <p:cNvPicPr>
            <a:picLocks noChangeAspect="1"/>
          </p:cNvPicPr>
          <p:nvPr/>
        </p:nvPicPr>
        <p:blipFill>
          <a:blip r:embed="rId3"/>
          <a:stretch>
            <a:fillRect/>
          </a:stretch>
        </p:blipFill>
        <p:spPr>
          <a:xfrm>
            <a:off x="693420" y="1595832"/>
            <a:ext cx="7877175" cy="2047875"/>
          </a:xfrm>
          <a:prstGeom prst="rect">
            <a:avLst/>
          </a:prstGeom>
        </p:spPr>
      </p:pic>
    </p:spTree>
    <p:extLst>
      <p:ext uri="{BB962C8B-B14F-4D97-AF65-F5344CB8AC3E}">
        <p14:creationId xmlns:p14="http://schemas.microsoft.com/office/powerpoint/2010/main" val="206633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r>
              <a:rPr lang="ja-JP" altLang="en-US" sz="4000" dirty="0"/>
              <a:t>（</a:t>
            </a:r>
            <a:r>
              <a:rPr lang="ja-JP" altLang="en-US" sz="2700" dirty="0"/>
              <a:t>自治体は何を目指しているのか？明確に！）</a:t>
            </a:r>
            <a:br>
              <a:rPr lang="en-US" altLang="ja-JP" sz="3100" dirty="0"/>
            </a:br>
            <a:r>
              <a:rPr lang="ja-JP" altLang="en-US" dirty="0"/>
              <a:t>神奈川県平塚市の例</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7668584" y="3150965"/>
            <a:ext cx="2476500" cy="523220"/>
          </a:xfrm>
          <a:prstGeom prst="rect">
            <a:avLst/>
          </a:prstGeom>
          <a:noFill/>
        </p:spPr>
        <p:txBody>
          <a:bodyPr wrap="square" rtlCol="0">
            <a:spAutoFit/>
          </a:bodyPr>
          <a:lstStyle/>
          <a:p>
            <a:r>
              <a:rPr kumimoji="1" lang="ja-JP" altLang="en-US" sz="2800" dirty="0"/>
              <a:t>会計系</a:t>
            </a:r>
          </a:p>
        </p:txBody>
      </p:sp>
      <p:sp>
        <p:nvSpPr>
          <p:cNvPr id="9" name="テキスト ボックス 8">
            <a:extLst>
              <a:ext uri="{FF2B5EF4-FFF2-40B4-BE49-F238E27FC236}">
                <a16:creationId xmlns:a16="http://schemas.microsoft.com/office/drawing/2014/main" id="{88DDFD7F-ABE6-4B2B-88B0-48A294C06B80}"/>
              </a:ext>
            </a:extLst>
          </p:cNvPr>
          <p:cNvSpPr txBox="1"/>
          <p:nvPr/>
        </p:nvSpPr>
        <p:spPr>
          <a:xfrm>
            <a:off x="7668584" y="3506298"/>
            <a:ext cx="2476500" cy="523220"/>
          </a:xfrm>
          <a:prstGeom prst="rect">
            <a:avLst/>
          </a:prstGeom>
          <a:noFill/>
        </p:spPr>
        <p:txBody>
          <a:bodyPr wrap="square" rtlCol="0">
            <a:spAutoFit/>
          </a:bodyPr>
          <a:lstStyle/>
          <a:p>
            <a:r>
              <a:rPr kumimoji="1" lang="ja-JP" altLang="en-US" sz="2800" dirty="0"/>
              <a:t>栄養系</a:t>
            </a:r>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19" y="4175760"/>
            <a:ext cx="11176307" cy="2246769"/>
          </a:xfrm>
          <a:prstGeom prst="rect">
            <a:avLst/>
          </a:prstGeom>
          <a:noFill/>
          <a:ln w="28575">
            <a:solidFill>
              <a:schemeClr val="tx1"/>
            </a:solidFill>
          </a:ln>
        </p:spPr>
        <p:txBody>
          <a:bodyPr wrap="square" rtlCol="0">
            <a:spAutoFit/>
          </a:bodyPr>
          <a:lstStyle/>
          <a:p>
            <a:r>
              <a:rPr kumimoji="1" lang="ja-JP" altLang="en-US" sz="2000" dirty="0"/>
              <a:t>建築系の審査員、法律は公民間の契約について、会計は長期収支（</a:t>
            </a:r>
            <a:r>
              <a:rPr kumimoji="1" lang="en-US" altLang="ja-JP" sz="2000" dirty="0"/>
              <a:t>100%</a:t>
            </a:r>
            <a:r>
              <a:rPr kumimoji="1" lang="ja-JP" altLang="en-US" sz="2000" dirty="0"/>
              <a:t>サービス対価なのに）</a:t>
            </a:r>
            <a:endParaRPr kumimoji="1" lang="en-US" altLang="ja-JP" sz="2000" dirty="0"/>
          </a:p>
          <a:p>
            <a:r>
              <a:rPr kumimoji="1" lang="ja-JP" altLang="en-US" sz="2000" dirty="0"/>
              <a:t>食育とか栄養学とかの審査員がはいっている（管理栄養士の養成系）：食育にはうるさいかも</a:t>
            </a:r>
            <a:endParaRPr kumimoji="1" lang="en-US" altLang="ja-JP" sz="2000" dirty="0"/>
          </a:p>
          <a:p>
            <a:endParaRPr kumimoji="1" lang="en-US" altLang="ja-JP" sz="2000" dirty="0"/>
          </a:p>
          <a:p>
            <a:r>
              <a:rPr kumimoji="1" lang="ja-JP" altLang="en-US" sz="2000" dirty="0"/>
              <a:t>給食調理に詳しい人が少ない。現場・危機管理（異物混入・食中毒・感染症・労務）</a:t>
            </a:r>
            <a:endParaRPr kumimoji="1" lang="en-US" altLang="ja-JP" sz="2000" dirty="0"/>
          </a:p>
          <a:p>
            <a:r>
              <a:rPr kumimoji="1" lang="en-US" altLang="ja-JP" sz="2000" dirty="0"/>
              <a:t>	</a:t>
            </a:r>
            <a:r>
              <a:rPr kumimoji="1" lang="ja-JP" altLang="en-US" sz="2000" dirty="0"/>
              <a:t>給食調理設備</a:t>
            </a:r>
            <a:endParaRPr kumimoji="1" lang="en-US" altLang="ja-JP" sz="2000" dirty="0"/>
          </a:p>
          <a:p>
            <a:r>
              <a:rPr kumimoji="1" lang="en-US" altLang="ja-JP" sz="2000" dirty="0"/>
              <a:t>	HACCP</a:t>
            </a:r>
            <a:r>
              <a:rPr kumimoji="1" lang="ja-JP" altLang="en-US" sz="2000" dirty="0"/>
              <a:t>の専門家</a:t>
            </a:r>
            <a:endParaRPr kumimoji="1" lang="en-US" altLang="ja-JP" sz="2000" dirty="0"/>
          </a:p>
          <a:p>
            <a:r>
              <a:rPr kumimoji="1" lang="en-US" altLang="ja-JP" sz="2000" dirty="0"/>
              <a:t>	</a:t>
            </a:r>
            <a:r>
              <a:rPr kumimoji="1" lang="ja-JP" altLang="en-US" sz="2000" dirty="0"/>
              <a:t>労働環境・人材派遣</a:t>
            </a:r>
          </a:p>
        </p:txBody>
      </p:sp>
      <p:sp>
        <p:nvSpPr>
          <p:cNvPr id="12" name="テキスト ボックス 11">
            <a:extLst>
              <a:ext uri="{FF2B5EF4-FFF2-40B4-BE49-F238E27FC236}">
                <a16:creationId xmlns:a16="http://schemas.microsoft.com/office/drawing/2014/main" id="{BC0DD449-0265-4054-9D7A-36913435AB14}"/>
              </a:ext>
            </a:extLst>
          </p:cNvPr>
          <p:cNvSpPr txBox="1"/>
          <p:nvPr/>
        </p:nvSpPr>
        <p:spPr>
          <a:xfrm>
            <a:off x="7668584" y="2521033"/>
            <a:ext cx="2476500" cy="523220"/>
          </a:xfrm>
          <a:prstGeom prst="rect">
            <a:avLst/>
          </a:prstGeom>
          <a:noFill/>
        </p:spPr>
        <p:txBody>
          <a:bodyPr wrap="square" rtlCol="0">
            <a:spAutoFit/>
          </a:bodyPr>
          <a:lstStyle/>
          <a:p>
            <a:r>
              <a:rPr kumimoji="1" lang="en-US" altLang="ja-JP" sz="2800" dirty="0"/>
              <a:t>PPP</a:t>
            </a:r>
            <a:r>
              <a:rPr kumimoji="1" lang="ja-JP" altLang="en-US" sz="2800" dirty="0"/>
              <a:t>系</a:t>
            </a:r>
          </a:p>
        </p:txBody>
      </p:sp>
      <p:sp>
        <p:nvSpPr>
          <p:cNvPr id="13" name="テキスト ボックス 12">
            <a:extLst>
              <a:ext uri="{FF2B5EF4-FFF2-40B4-BE49-F238E27FC236}">
                <a16:creationId xmlns:a16="http://schemas.microsoft.com/office/drawing/2014/main" id="{FCB2ABC9-6C81-4419-A860-BB874CD1D499}"/>
              </a:ext>
            </a:extLst>
          </p:cNvPr>
          <p:cNvSpPr txBox="1"/>
          <p:nvPr/>
        </p:nvSpPr>
        <p:spPr>
          <a:xfrm>
            <a:off x="7668584" y="2828910"/>
            <a:ext cx="2476500" cy="523220"/>
          </a:xfrm>
          <a:prstGeom prst="rect">
            <a:avLst/>
          </a:prstGeom>
          <a:noFill/>
        </p:spPr>
        <p:txBody>
          <a:bodyPr wrap="square" rtlCol="0">
            <a:spAutoFit/>
          </a:bodyPr>
          <a:lstStyle/>
          <a:p>
            <a:r>
              <a:rPr kumimoji="1" lang="ja-JP" altLang="en-US" sz="2800" dirty="0"/>
              <a:t>法律系</a:t>
            </a:r>
          </a:p>
        </p:txBody>
      </p:sp>
      <p:sp>
        <p:nvSpPr>
          <p:cNvPr id="14" name="テキスト ボックス 13">
            <a:extLst>
              <a:ext uri="{FF2B5EF4-FFF2-40B4-BE49-F238E27FC236}">
                <a16:creationId xmlns:a16="http://schemas.microsoft.com/office/drawing/2014/main" id="{F7E8C76E-2336-44B4-9EA0-BEF778F6907A}"/>
              </a:ext>
            </a:extLst>
          </p:cNvPr>
          <p:cNvSpPr txBox="1"/>
          <p:nvPr/>
        </p:nvSpPr>
        <p:spPr>
          <a:xfrm>
            <a:off x="7668584" y="2165700"/>
            <a:ext cx="2476500" cy="523220"/>
          </a:xfrm>
          <a:prstGeom prst="rect">
            <a:avLst/>
          </a:prstGeom>
          <a:noFill/>
        </p:spPr>
        <p:txBody>
          <a:bodyPr wrap="square" rtlCol="0">
            <a:spAutoFit/>
          </a:bodyPr>
          <a:lstStyle/>
          <a:p>
            <a:r>
              <a:rPr kumimoji="1" lang="ja-JP" altLang="en-US" sz="2800" dirty="0"/>
              <a:t>建築系</a:t>
            </a:r>
          </a:p>
        </p:txBody>
      </p:sp>
      <p:pic>
        <p:nvPicPr>
          <p:cNvPr id="10" name="図 9" descr="テーブル&#10;&#10;自動的に生成された説明">
            <a:extLst>
              <a:ext uri="{FF2B5EF4-FFF2-40B4-BE49-F238E27FC236}">
                <a16:creationId xmlns:a16="http://schemas.microsoft.com/office/drawing/2014/main" id="{E76D9A61-EE8B-4316-A01A-A00FD25C8651}"/>
              </a:ext>
            </a:extLst>
          </p:cNvPr>
          <p:cNvPicPr>
            <a:picLocks noChangeAspect="1"/>
          </p:cNvPicPr>
          <p:nvPr/>
        </p:nvPicPr>
        <p:blipFill>
          <a:blip r:embed="rId2"/>
          <a:stretch>
            <a:fillRect/>
          </a:stretch>
        </p:blipFill>
        <p:spPr>
          <a:xfrm>
            <a:off x="1039772" y="1682012"/>
            <a:ext cx="6467628" cy="2201263"/>
          </a:xfrm>
          <a:prstGeom prst="rect">
            <a:avLst/>
          </a:prstGeom>
        </p:spPr>
      </p:pic>
      <p:pic>
        <p:nvPicPr>
          <p:cNvPr id="15" name="Picture 4">
            <a:extLst>
              <a:ext uri="{FF2B5EF4-FFF2-40B4-BE49-F238E27FC236}">
                <a16:creationId xmlns:a16="http://schemas.microsoft.com/office/drawing/2014/main" id="{178426B0-48C2-40D8-82BC-66150474202F}"/>
              </a:ext>
            </a:extLst>
          </p:cNvPr>
          <p:cNvPicPr>
            <a:picLocks noChangeAspect="1"/>
          </p:cNvPicPr>
          <p:nvPr/>
        </p:nvPicPr>
        <p:blipFill rotWithShape="1">
          <a:blip r:embed="rId3"/>
          <a:srcRect t="7704" b="459"/>
          <a:stretch/>
        </p:blipFill>
        <p:spPr>
          <a:xfrm>
            <a:off x="8816224" y="926482"/>
            <a:ext cx="2834756" cy="1594551"/>
          </a:xfrm>
          <a:prstGeom prst="rect">
            <a:avLst/>
          </a:prstGeom>
        </p:spPr>
      </p:pic>
    </p:spTree>
    <p:extLst>
      <p:ext uri="{BB962C8B-B14F-4D97-AF65-F5344CB8AC3E}">
        <p14:creationId xmlns:p14="http://schemas.microsoft.com/office/powerpoint/2010/main" val="357010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br>
              <a:rPr lang="en-US" altLang="ja-JP" sz="3100" dirty="0"/>
            </a:br>
            <a:r>
              <a:rPr lang="ja-JP" altLang="en-US" dirty="0"/>
              <a:t>住宅　　鳥取県湯梨浜町</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7668583" y="3150965"/>
            <a:ext cx="2852593" cy="523220"/>
          </a:xfrm>
          <a:prstGeom prst="rect">
            <a:avLst/>
          </a:prstGeom>
          <a:noFill/>
        </p:spPr>
        <p:txBody>
          <a:bodyPr wrap="square" rtlCol="0">
            <a:spAutoFit/>
          </a:bodyPr>
          <a:lstStyle/>
          <a:p>
            <a:r>
              <a:rPr kumimoji="1" lang="ja-JP" altLang="en-US" sz="2800" dirty="0"/>
              <a:t>自治体理事者系</a:t>
            </a:r>
          </a:p>
        </p:txBody>
      </p:sp>
      <p:sp>
        <p:nvSpPr>
          <p:cNvPr id="9" name="テキスト ボックス 8">
            <a:extLst>
              <a:ext uri="{FF2B5EF4-FFF2-40B4-BE49-F238E27FC236}">
                <a16:creationId xmlns:a16="http://schemas.microsoft.com/office/drawing/2014/main" id="{88DDFD7F-ABE6-4B2B-88B0-48A294C06B80}"/>
              </a:ext>
            </a:extLst>
          </p:cNvPr>
          <p:cNvSpPr txBox="1"/>
          <p:nvPr/>
        </p:nvSpPr>
        <p:spPr>
          <a:xfrm>
            <a:off x="7668584" y="3506298"/>
            <a:ext cx="2476500" cy="523220"/>
          </a:xfrm>
          <a:prstGeom prst="rect">
            <a:avLst/>
          </a:prstGeom>
          <a:noFill/>
        </p:spPr>
        <p:txBody>
          <a:bodyPr wrap="square" rtlCol="0">
            <a:spAutoFit/>
          </a:bodyPr>
          <a:lstStyle/>
          <a:p>
            <a:r>
              <a:rPr kumimoji="1" lang="ja-JP" altLang="en-US" sz="2800" dirty="0"/>
              <a:t>自治体建設系</a:t>
            </a:r>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19" y="4175760"/>
            <a:ext cx="11176307" cy="1631216"/>
          </a:xfrm>
          <a:prstGeom prst="rect">
            <a:avLst/>
          </a:prstGeom>
          <a:noFill/>
          <a:ln w="28575">
            <a:solidFill>
              <a:schemeClr val="tx1"/>
            </a:solidFill>
          </a:ln>
        </p:spPr>
        <p:txBody>
          <a:bodyPr wrap="square" rtlCol="0">
            <a:spAutoFit/>
          </a:bodyPr>
          <a:lstStyle/>
          <a:p>
            <a:r>
              <a:rPr kumimoji="1" lang="ja-JP" altLang="en-US" sz="2000" dirty="0"/>
              <a:t>建築系の審査員</a:t>
            </a:r>
            <a:r>
              <a:rPr lang="ja-JP" altLang="en-US" sz="2000" dirty="0"/>
              <a:t>が多い。住宅の建設・建築に重点。</a:t>
            </a:r>
            <a:endParaRPr kumimoji="1" lang="en-US" altLang="ja-JP" sz="2000" dirty="0"/>
          </a:p>
          <a:p>
            <a:endParaRPr kumimoji="1" lang="en-US" altLang="ja-JP" sz="2000" dirty="0"/>
          </a:p>
          <a:p>
            <a:r>
              <a:rPr lang="ja-JP" altLang="en-US" sz="2000" dirty="0"/>
              <a:t>住宅案件によくある、入居者サービスやコミュニティ形成とか、街づくりへの貢献は？</a:t>
            </a:r>
            <a:endParaRPr kumimoji="1" lang="en-US" altLang="ja-JP" sz="2000" dirty="0"/>
          </a:p>
          <a:p>
            <a:endParaRPr kumimoji="1" lang="en-US" altLang="ja-JP" sz="2000" dirty="0"/>
          </a:p>
          <a:p>
            <a:r>
              <a:rPr lang="en-US" altLang="ja-JP" sz="2000" dirty="0"/>
              <a:t>PPP</a:t>
            </a:r>
            <a:r>
              <a:rPr lang="ja-JP" altLang="en-US" sz="2000" dirty="0"/>
              <a:t>・</a:t>
            </a:r>
            <a:r>
              <a:rPr lang="en-US" altLang="ja-JP" sz="2000" dirty="0"/>
              <a:t>PFI</a:t>
            </a:r>
            <a:r>
              <a:rPr lang="ja-JP" altLang="en-US" sz="2000" dirty="0"/>
              <a:t>に対象案件の施設整備以外への効果はあんまり考えていない？</a:t>
            </a:r>
            <a:endParaRPr kumimoji="1" lang="ja-JP" altLang="en-US" sz="2000" dirty="0"/>
          </a:p>
        </p:txBody>
      </p:sp>
      <p:sp>
        <p:nvSpPr>
          <p:cNvPr id="12" name="テキスト ボックス 11">
            <a:extLst>
              <a:ext uri="{FF2B5EF4-FFF2-40B4-BE49-F238E27FC236}">
                <a16:creationId xmlns:a16="http://schemas.microsoft.com/office/drawing/2014/main" id="{BC0DD449-0265-4054-9D7A-36913435AB14}"/>
              </a:ext>
            </a:extLst>
          </p:cNvPr>
          <p:cNvSpPr txBox="1"/>
          <p:nvPr/>
        </p:nvSpPr>
        <p:spPr>
          <a:xfrm>
            <a:off x="7668583" y="2521033"/>
            <a:ext cx="3315367" cy="523220"/>
          </a:xfrm>
          <a:prstGeom prst="rect">
            <a:avLst/>
          </a:prstGeom>
          <a:noFill/>
        </p:spPr>
        <p:txBody>
          <a:bodyPr wrap="square" rtlCol="0">
            <a:spAutoFit/>
          </a:bodyPr>
          <a:lstStyle/>
          <a:p>
            <a:r>
              <a:rPr kumimoji="1" lang="ja-JP" altLang="en-US" sz="2800" dirty="0"/>
              <a:t>建築系？景観系？</a:t>
            </a:r>
          </a:p>
        </p:txBody>
      </p:sp>
      <p:sp>
        <p:nvSpPr>
          <p:cNvPr id="13" name="テキスト ボックス 12">
            <a:extLst>
              <a:ext uri="{FF2B5EF4-FFF2-40B4-BE49-F238E27FC236}">
                <a16:creationId xmlns:a16="http://schemas.microsoft.com/office/drawing/2014/main" id="{FCB2ABC9-6C81-4419-A860-BB874CD1D499}"/>
              </a:ext>
            </a:extLst>
          </p:cNvPr>
          <p:cNvSpPr txBox="1"/>
          <p:nvPr/>
        </p:nvSpPr>
        <p:spPr>
          <a:xfrm>
            <a:off x="7668584" y="2828910"/>
            <a:ext cx="2476500" cy="523220"/>
          </a:xfrm>
          <a:prstGeom prst="rect">
            <a:avLst/>
          </a:prstGeom>
          <a:noFill/>
        </p:spPr>
        <p:txBody>
          <a:bodyPr wrap="square" rtlCol="0">
            <a:spAutoFit/>
          </a:bodyPr>
          <a:lstStyle/>
          <a:p>
            <a:r>
              <a:rPr kumimoji="1" lang="ja-JP" altLang="en-US" sz="2800" dirty="0"/>
              <a:t>建築系</a:t>
            </a:r>
          </a:p>
        </p:txBody>
      </p:sp>
      <p:sp>
        <p:nvSpPr>
          <p:cNvPr id="14" name="テキスト ボックス 13">
            <a:extLst>
              <a:ext uri="{FF2B5EF4-FFF2-40B4-BE49-F238E27FC236}">
                <a16:creationId xmlns:a16="http://schemas.microsoft.com/office/drawing/2014/main" id="{F7E8C76E-2336-44B4-9EA0-BEF778F6907A}"/>
              </a:ext>
            </a:extLst>
          </p:cNvPr>
          <p:cNvSpPr txBox="1"/>
          <p:nvPr/>
        </p:nvSpPr>
        <p:spPr>
          <a:xfrm>
            <a:off x="7668584" y="2165700"/>
            <a:ext cx="2476500" cy="523220"/>
          </a:xfrm>
          <a:prstGeom prst="rect">
            <a:avLst/>
          </a:prstGeom>
          <a:noFill/>
        </p:spPr>
        <p:txBody>
          <a:bodyPr wrap="square" rtlCol="0">
            <a:spAutoFit/>
          </a:bodyPr>
          <a:lstStyle/>
          <a:p>
            <a:r>
              <a:rPr kumimoji="1" lang="ja-JP" altLang="en-US" sz="2800" dirty="0"/>
              <a:t>建築系</a:t>
            </a:r>
          </a:p>
        </p:txBody>
      </p:sp>
      <p:pic>
        <p:nvPicPr>
          <p:cNvPr id="2" name="図 1">
            <a:extLst>
              <a:ext uri="{FF2B5EF4-FFF2-40B4-BE49-F238E27FC236}">
                <a16:creationId xmlns:a16="http://schemas.microsoft.com/office/drawing/2014/main" id="{FF57317F-355A-43DB-AFB1-3B1FE87AB9D2}"/>
              </a:ext>
            </a:extLst>
          </p:cNvPr>
          <p:cNvPicPr>
            <a:picLocks noChangeAspect="1"/>
          </p:cNvPicPr>
          <p:nvPr/>
        </p:nvPicPr>
        <p:blipFill>
          <a:blip r:embed="rId2"/>
          <a:stretch>
            <a:fillRect/>
          </a:stretch>
        </p:blipFill>
        <p:spPr>
          <a:xfrm>
            <a:off x="401870" y="1742074"/>
            <a:ext cx="7120745" cy="2249619"/>
          </a:xfrm>
          <a:prstGeom prst="rect">
            <a:avLst/>
          </a:prstGeom>
        </p:spPr>
      </p:pic>
      <p:pic>
        <p:nvPicPr>
          <p:cNvPr id="10" name="Picture 4">
            <a:extLst>
              <a:ext uri="{FF2B5EF4-FFF2-40B4-BE49-F238E27FC236}">
                <a16:creationId xmlns:a16="http://schemas.microsoft.com/office/drawing/2014/main" id="{A9EE5904-5114-42A8-8BA6-D27354866907}"/>
              </a:ext>
            </a:extLst>
          </p:cNvPr>
          <p:cNvPicPr>
            <a:picLocks noChangeAspect="1"/>
          </p:cNvPicPr>
          <p:nvPr/>
        </p:nvPicPr>
        <p:blipFill rotWithShape="1">
          <a:blip r:embed="rId3"/>
          <a:srcRect t="7704" b="459"/>
          <a:stretch/>
        </p:blipFill>
        <p:spPr>
          <a:xfrm>
            <a:off x="8411493" y="340563"/>
            <a:ext cx="3239487" cy="1822212"/>
          </a:xfrm>
          <a:prstGeom prst="rect">
            <a:avLst/>
          </a:prstGeom>
        </p:spPr>
      </p:pic>
    </p:spTree>
    <p:extLst>
      <p:ext uri="{BB962C8B-B14F-4D97-AF65-F5344CB8AC3E}">
        <p14:creationId xmlns:p14="http://schemas.microsoft.com/office/powerpoint/2010/main" val="61167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stretch>
            <a:fillRect/>
          </a:stretch>
        </p:blipFill>
        <p:spPr>
          <a:xfrm rot="10800000">
            <a:off x="8705525" y="0"/>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stretch>
            <a:fillRect/>
          </a:stretch>
        </p:blipFill>
        <p:spPr>
          <a:xfrm>
            <a:off x="5979119" y="4626291"/>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stretch>
            <a:fillRect/>
          </a:stretch>
        </p:blipFill>
        <p:spPr>
          <a:xfrm>
            <a:off x="-115544" y="-1"/>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6" y="1462089"/>
            <a:ext cx="5779684" cy="4727573"/>
          </a:xfrm>
        </p:spPr>
        <p:txBody>
          <a:bodyPr>
            <a:normAutofit/>
          </a:bodyPr>
          <a:lstStyle/>
          <a:p>
            <a:pPr marL="0" indent="0">
              <a:buNone/>
            </a:pPr>
            <a:r>
              <a:rPr lang="ja-JP" altLang="en-US" dirty="0"/>
              <a:t>第</a:t>
            </a:r>
            <a:r>
              <a:rPr lang="en-US" altLang="ja-JP" dirty="0"/>
              <a:t>1</a:t>
            </a:r>
            <a:r>
              <a:rPr lang="ja-JP" altLang="en-US" dirty="0"/>
              <a:t>回　チーム編成と運営の</a:t>
            </a:r>
            <a:endParaRPr lang="en-US" altLang="ja-JP" dirty="0"/>
          </a:p>
          <a:p>
            <a:pPr marL="0" indent="0">
              <a:buNone/>
            </a:pPr>
            <a:r>
              <a:rPr lang="ja-JP" altLang="en-US" dirty="0"/>
              <a:t>　　　プロセス</a:t>
            </a:r>
            <a:endParaRPr lang="en-US" altLang="ja-JP" dirty="0"/>
          </a:p>
          <a:p>
            <a:pPr marL="0" indent="0">
              <a:buNone/>
            </a:pPr>
            <a:endParaRPr lang="en-US" altLang="ja-JP" dirty="0"/>
          </a:p>
          <a:p>
            <a:pPr marL="0" indent="0">
              <a:buNone/>
            </a:pPr>
            <a:r>
              <a:rPr lang="ja-JP" altLang="en-US" sz="3600" b="1" dirty="0">
                <a:solidFill>
                  <a:srgbClr val="FF0000"/>
                </a:solidFill>
              </a:rPr>
              <a:t>第</a:t>
            </a:r>
            <a:r>
              <a:rPr lang="en-US" altLang="ja-JP" sz="3600" b="1" dirty="0">
                <a:solidFill>
                  <a:srgbClr val="FF0000"/>
                </a:solidFill>
              </a:rPr>
              <a:t>2</a:t>
            </a:r>
            <a:r>
              <a:rPr lang="ja-JP" altLang="en-US" sz="3600" b="1" dirty="0">
                <a:solidFill>
                  <a:srgbClr val="FF0000"/>
                </a:solidFill>
              </a:rPr>
              <a:t>回　審査委員会と審査の実際　</a:t>
            </a:r>
            <a:endParaRPr lang="en-US" altLang="ja-JP" sz="3600" b="1" dirty="0">
              <a:solidFill>
                <a:srgbClr val="FF0000"/>
              </a:solidFill>
            </a:endParaRPr>
          </a:p>
          <a:p>
            <a:pPr marL="0" indent="0">
              <a:buNone/>
            </a:pPr>
            <a:endParaRPr lang="en-US" altLang="ja-JP" dirty="0"/>
          </a:p>
          <a:p>
            <a:pPr marL="0" indent="0">
              <a:buNone/>
            </a:pPr>
            <a:r>
              <a:rPr lang="ja-JP" altLang="en-US" dirty="0"/>
              <a:t>第</a:t>
            </a:r>
            <a:r>
              <a:rPr lang="en-US" altLang="ja-JP" dirty="0"/>
              <a:t>3</a:t>
            </a:r>
            <a:r>
              <a:rPr lang="ja-JP" altLang="en-US" dirty="0"/>
              <a:t>回　提案作成の詳細</a:t>
            </a:r>
            <a:endParaRPr lang="en-US" altLang="ja-JP" dirty="0"/>
          </a:p>
          <a:p>
            <a:pPr marL="0" indent="0">
              <a:buNone/>
            </a:pPr>
            <a:endParaRPr lang="en-US" altLang="ja-JP" dirty="0"/>
          </a:p>
          <a:p>
            <a:pPr marL="0" indent="0">
              <a:buNone/>
            </a:pPr>
            <a:r>
              <a:rPr lang="ja-JP" altLang="en-US" dirty="0"/>
              <a:t>第</a:t>
            </a:r>
            <a:r>
              <a:rPr lang="en-US" altLang="ja-JP" dirty="0"/>
              <a:t>4</a:t>
            </a:r>
            <a:r>
              <a:rPr lang="ja-JP" altLang="en-US" dirty="0"/>
              <a:t>回</a:t>
            </a:r>
            <a:r>
              <a:rPr lang="en-US" altLang="ja-JP" dirty="0"/>
              <a:t>	</a:t>
            </a:r>
            <a:r>
              <a:rPr lang="ja-JP" altLang="en-US" dirty="0"/>
              <a:t>　提案金額の成り立ち　</a:t>
            </a:r>
            <a:endParaRPr lang="en-US" altLang="ja-JP" dirty="0"/>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5825705" y="1462089"/>
            <a:ext cx="5779683" cy="4727574"/>
          </a:xfrm>
        </p:spPr>
        <p:txBody>
          <a:bodyPr>
            <a:normAutofit/>
          </a:bodyPr>
          <a:lstStyle/>
          <a:p>
            <a:pPr marL="0" indent="0">
              <a:buNone/>
            </a:pPr>
            <a:endParaRPr lang="en-US" altLang="ja-JP" dirty="0"/>
          </a:p>
          <a:p>
            <a:pPr marL="0" indent="0">
              <a:buNone/>
            </a:pPr>
            <a:r>
              <a:rPr lang="ja-JP" altLang="en-US" dirty="0"/>
              <a:t>第</a:t>
            </a:r>
            <a:r>
              <a:rPr lang="en-US" altLang="ja-JP" dirty="0"/>
              <a:t>5</a:t>
            </a:r>
            <a:r>
              <a:rPr lang="ja-JP" altLang="en-US" dirty="0"/>
              <a:t>回　金融機関の選定と資金調達</a:t>
            </a:r>
          </a:p>
          <a:p>
            <a:pPr marL="0" indent="0">
              <a:buNone/>
            </a:pPr>
            <a:endParaRPr lang="en-US" altLang="ja-JP" dirty="0"/>
          </a:p>
          <a:p>
            <a:pPr marL="0" indent="0">
              <a:buNone/>
            </a:pPr>
            <a:r>
              <a:rPr lang="ja-JP" altLang="en-US" dirty="0"/>
              <a:t>第６回　プレゼンテーション</a:t>
            </a:r>
            <a:endParaRPr lang="en-US" altLang="ja-JP" dirty="0"/>
          </a:p>
          <a:p>
            <a:pPr marL="0" indent="0">
              <a:buNone/>
            </a:pPr>
            <a:endParaRPr lang="en-US" altLang="ja-JP" dirty="0"/>
          </a:p>
          <a:p>
            <a:pPr marL="0" indent="0">
              <a:buNone/>
            </a:pPr>
            <a:r>
              <a:rPr lang="ja-JP" altLang="en-US" dirty="0"/>
              <a:t>第７回　事業契約と</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227534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6D52120-C376-48F3-89C8-0FE0554B62E1}"/>
              </a:ext>
            </a:extLst>
          </p:cNvPr>
          <p:cNvPicPr>
            <a:picLocks noChangeAspect="1"/>
          </p:cNvPicPr>
          <p:nvPr/>
        </p:nvPicPr>
        <p:blipFill>
          <a:blip r:embed="rId2"/>
          <a:stretch>
            <a:fillRect/>
          </a:stretch>
        </p:blipFill>
        <p:spPr>
          <a:xfrm>
            <a:off x="455922" y="2063497"/>
            <a:ext cx="7343775" cy="2038350"/>
          </a:xfrm>
          <a:prstGeom prst="rect">
            <a:avLst/>
          </a:prstGeom>
        </p:spPr>
      </p:pic>
      <p:pic>
        <p:nvPicPr>
          <p:cNvPr id="10" name="Picture 4">
            <a:extLst>
              <a:ext uri="{FF2B5EF4-FFF2-40B4-BE49-F238E27FC236}">
                <a16:creationId xmlns:a16="http://schemas.microsoft.com/office/drawing/2014/main" id="{A9EE5904-5114-42A8-8BA6-D27354866907}"/>
              </a:ext>
            </a:extLst>
          </p:cNvPr>
          <p:cNvPicPr>
            <a:picLocks noChangeAspect="1"/>
          </p:cNvPicPr>
          <p:nvPr/>
        </p:nvPicPr>
        <p:blipFill rotWithShape="1">
          <a:blip r:embed="rId3"/>
          <a:srcRect t="7704" b="459"/>
          <a:stretch/>
        </p:blipFill>
        <p:spPr>
          <a:xfrm>
            <a:off x="8411493" y="340563"/>
            <a:ext cx="3239487" cy="1822212"/>
          </a:xfrm>
          <a:prstGeom prst="rect">
            <a:avLst/>
          </a:prstGeom>
        </p:spPr>
      </p:pic>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br>
              <a:rPr lang="en-US" altLang="ja-JP" sz="3100" dirty="0"/>
            </a:br>
            <a:r>
              <a:rPr lang="ja-JP" altLang="en-US" dirty="0"/>
              <a:t>斎場　　山口県周南地区</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7668583" y="3280853"/>
            <a:ext cx="3203856" cy="523220"/>
          </a:xfrm>
          <a:prstGeom prst="rect">
            <a:avLst/>
          </a:prstGeom>
          <a:noFill/>
        </p:spPr>
        <p:txBody>
          <a:bodyPr wrap="square" rtlCol="0">
            <a:spAutoFit/>
          </a:bodyPr>
          <a:lstStyle/>
          <a:p>
            <a:r>
              <a:rPr kumimoji="1" lang="ja-JP" altLang="en-US" sz="2800" dirty="0"/>
              <a:t>自治体</a:t>
            </a:r>
            <a:r>
              <a:rPr lang="ja-JP" altLang="en-US" sz="2800" dirty="0"/>
              <a:t>関係部署系</a:t>
            </a:r>
            <a:endParaRPr kumimoji="1" lang="ja-JP" altLang="en-US" sz="2800" dirty="0"/>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19" y="4175760"/>
            <a:ext cx="11176307" cy="1323439"/>
          </a:xfrm>
          <a:prstGeom prst="rect">
            <a:avLst/>
          </a:prstGeom>
          <a:noFill/>
          <a:ln w="28575">
            <a:solidFill>
              <a:schemeClr val="tx1"/>
            </a:solidFill>
          </a:ln>
        </p:spPr>
        <p:txBody>
          <a:bodyPr wrap="square" rtlCol="0">
            <a:spAutoFit/>
          </a:bodyPr>
          <a:lstStyle/>
          <a:p>
            <a:r>
              <a:rPr kumimoji="1" lang="en-US" altLang="ja-JP" sz="2000" dirty="0"/>
              <a:t>PPP</a:t>
            </a:r>
            <a:r>
              <a:rPr kumimoji="1" lang="ja-JP" altLang="en-US" sz="2000" dirty="0"/>
              <a:t>・</a:t>
            </a:r>
            <a:r>
              <a:rPr kumimoji="1" lang="en-US" altLang="ja-JP" sz="2000" dirty="0"/>
              <a:t>PFI</a:t>
            </a:r>
            <a:r>
              <a:rPr kumimoji="1" lang="ja-JP" altLang="en-US" sz="2000" dirty="0"/>
              <a:t>の専門家に審査を任せた感・会議を主導する傾向の先生</a:t>
            </a:r>
            <a:endParaRPr kumimoji="1" lang="en-US" altLang="ja-JP" sz="2000" dirty="0"/>
          </a:p>
          <a:p>
            <a:r>
              <a:rPr lang="ja-JP" altLang="en-US" sz="2000" dirty="0"/>
              <a:t>建築系の方は、</a:t>
            </a:r>
            <a:r>
              <a:rPr lang="en-US" altLang="ja-JP" sz="2000" dirty="0"/>
              <a:t>PPP</a:t>
            </a:r>
            <a:r>
              <a:rPr lang="ja-JP" altLang="en-US" sz="2000" dirty="0"/>
              <a:t>・</a:t>
            </a:r>
            <a:r>
              <a:rPr lang="en-US" altLang="ja-JP" sz="2000" dirty="0"/>
              <a:t>PFI</a:t>
            </a:r>
            <a:r>
              <a:rPr lang="ja-JP" altLang="en-US" sz="2000" dirty="0"/>
              <a:t>に詳しくない。</a:t>
            </a:r>
            <a:endParaRPr lang="en-US" altLang="ja-JP" sz="2000" dirty="0"/>
          </a:p>
          <a:p>
            <a:r>
              <a:rPr kumimoji="1" lang="ja-JP" altLang="en-US" sz="2000" dirty="0"/>
              <a:t>自治体の人も同様。職位で人を選んでいる。</a:t>
            </a:r>
            <a:endParaRPr kumimoji="1" lang="en-US" altLang="ja-JP" sz="2000" dirty="0"/>
          </a:p>
          <a:p>
            <a:r>
              <a:rPr lang="ja-JP" altLang="en-US" sz="2000" dirty="0"/>
              <a:t>経験の少ない委員、どれだけ勉強するか？</a:t>
            </a:r>
            <a:endParaRPr kumimoji="1" lang="ja-JP" altLang="en-US" sz="2000" dirty="0"/>
          </a:p>
        </p:txBody>
      </p:sp>
      <p:sp>
        <p:nvSpPr>
          <p:cNvPr id="12" name="テキスト ボックス 11">
            <a:extLst>
              <a:ext uri="{FF2B5EF4-FFF2-40B4-BE49-F238E27FC236}">
                <a16:creationId xmlns:a16="http://schemas.microsoft.com/office/drawing/2014/main" id="{BC0DD449-0265-4054-9D7A-36913435AB14}"/>
              </a:ext>
            </a:extLst>
          </p:cNvPr>
          <p:cNvSpPr txBox="1"/>
          <p:nvPr/>
        </p:nvSpPr>
        <p:spPr>
          <a:xfrm>
            <a:off x="7668583" y="2521033"/>
            <a:ext cx="3315367" cy="523220"/>
          </a:xfrm>
          <a:prstGeom prst="rect">
            <a:avLst/>
          </a:prstGeom>
          <a:noFill/>
        </p:spPr>
        <p:txBody>
          <a:bodyPr wrap="square" rtlCol="0">
            <a:spAutoFit/>
          </a:bodyPr>
          <a:lstStyle/>
          <a:p>
            <a:r>
              <a:rPr kumimoji="1" lang="ja-JP" altLang="en-US" sz="2800" dirty="0"/>
              <a:t>建築系？</a:t>
            </a:r>
          </a:p>
        </p:txBody>
      </p:sp>
      <p:sp>
        <p:nvSpPr>
          <p:cNvPr id="13" name="テキスト ボックス 12">
            <a:extLst>
              <a:ext uri="{FF2B5EF4-FFF2-40B4-BE49-F238E27FC236}">
                <a16:creationId xmlns:a16="http://schemas.microsoft.com/office/drawing/2014/main" id="{FCB2ABC9-6C81-4419-A860-BB874CD1D499}"/>
              </a:ext>
            </a:extLst>
          </p:cNvPr>
          <p:cNvSpPr txBox="1"/>
          <p:nvPr/>
        </p:nvSpPr>
        <p:spPr>
          <a:xfrm>
            <a:off x="7668584" y="2828910"/>
            <a:ext cx="2476500" cy="523220"/>
          </a:xfrm>
          <a:prstGeom prst="rect">
            <a:avLst/>
          </a:prstGeom>
          <a:noFill/>
        </p:spPr>
        <p:txBody>
          <a:bodyPr wrap="square" rtlCol="0">
            <a:spAutoFit/>
          </a:bodyPr>
          <a:lstStyle/>
          <a:p>
            <a:r>
              <a:rPr kumimoji="1" lang="ja-JP" altLang="en-US" sz="2800" dirty="0"/>
              <a:t>建築系</a:t>
            </a:r>
            <a:r>
              <a:rPr kumimoji="1" lang="en-US" altLang="ja-JP" sz="2800" dirty="0"/>
              <a:t>?</a:t>
            </a:r>
            <a:endParaRPr kumimoji="1" lang="ja-JP" altLang="en-US" sz="2800" dirty="0"/>
          </a:p>
        </p:txBody>
      </p:sp>
      <p:sp>
        <p:nvSpPr>
          <p:cNvPr id="14" name="テキスト ボックス 13">
            <a:extLst>
              <a:ext uri="{FF2B5EF4-FFF2-40B4-BE49-F238E27FC236}">
                <a16:creationId xmlns:a16="http://schemas.microsoft.com/office/drawing/2014/main" id="{F7E8C76E-2336-44B4-9EA0-BEF778F6907A}"/>
              </a:ext>
            </a:extLst>
          </p:cNvPr>
          <p:cNvSpPr txBox="1"/>
          <p:nvPr/>
        </p:nvSpPr>
        <p:spPr>
          <a:xfrm>
            <a:off x="7554736" y="2038506"/>
            <a:ext cx="2476500" cy="523220"/>
          </a:xfrm>
          <a:prstGeom prst="rect">
            <a:avLst/>
          </a:prstGeom>
          <a:noFill/>
        </p:spPr>
        <p:txBody>
          <a:bodyPr wrap="square" rtlCol="0">
            <a:spAutoFit/>
          </a:bodyPr>
          <a:lstStyle/>
          <a:p>
            <a:r>
              <a:rPr kumimoji="1" lang="en-US" altLang="ja-JP" sz="2800" dirty="0"/>
              <a:t>PPP/PFI</a:t>
            </a:r>
            <a:r>
              <a:rPr kumimoji="1" lang="ja-JP" altLang="en-US" sz="2800" dirty="0"/>
              <a:t>系</a:t>
            </a:r>
          </a:p>
        </p:txBody>
      </p:sp>
    </p:spTree>
    <p:extLst>
      <p:ext uri="{BB962C8B-B14F-4D97-AF65-F5344CB8AC3E}">
        <p14:creationId xmlns:p14="http://schemas.microsoft.com/office/powerpoint/2010/main" val="1643975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8463B-13AA-4467-BF79-109BD0B4E47D}"/>
              </a:ext>
            </a:extLst>
          </p:cNvPr>
          <p:cNvSpPr>
            <a:spLocks noGrp="1"/>
          </p:cNvSpPr>
          <p:nvPr>
            <p:ph type="title"/>
          </p:nvPr>
        </p:nvSpPr>
        <p:spPr>
          <a:xfrm>
            <a:off x="838200" y="365125"/>
            <a:ext cx="10515600" cy="790677"/>
          </a:xfrm>
        </p:spPr>
        <p:txBody>
          <a:bodyPr/>
          <a:lstStyle/>
          <a:p>
            <a:r>
              <a:rPr kumimoji="1" lang="ja-JP" altLang="en-US" dirty="0"/>
              <a:t>大月市住宅</a:t>
            </a:r>
          </a:p>
        </p:txBody>
      </p:sp>
      <p:sp>
        <p:nvSpPr>
          <p:cNvPr id="3" name="スライド番号プレースホルダー 2">
            <a:extLst>
              <a:ext uri="{FF2B5EF4-FFF2-40B4-BE49-F238E27FC236}">
                <a16:creationId xmlns:a16="http://schemas.microsoft.com/office/drawing/2014/main" id="{71B77A68-8FA1-4983-B984-118B5B105A56}"/>
              </a:ext>
            </a:extLst>
          </p:cNvPr>
          <p:cNvSpPr>
            <a:spLocks noGrp="1"/>
          </p:cNvSpPr>
          <p:nvPr>
            <p:ph type="sldNum" sz="quarter" idx="12"/>
          </p:nvPr>
        </p:nvSpPr>
        <p:spPr/>
        <p:txBody>
          <a:bodyPr/>
          <a:lstStyle/>
          <a:p>
            <a:fld id="{8CBE0B6B-AA1C-4A08-8C69-36F95E8FD104}" type="slidenum">
              <a:rPr kumimoji="1" lang="ja-JP" altLang="en-US" smtClean="0"/>
              <a:t>21</a:t>
            </a:fld>
            <a:endParaRPr kumimoji="1" lang="ja-JP" altLang="en-US"/>
          </a:p>
        </p:txBody>
      </p:sp>
      <p:pic>
        <p:nvPicPr>
          <p:cNvPr id="4" name="図 3">
            <a:extLst>
              <a:ext uri="{FF2B5EF4-FFF2-40B4-BE49-F238E27FC236}">
                <a16:creationId xmlns:a16="http://schemas.microsoft.com/office/drawing/2014/main" id="{A5D2C8F8-D54F-4BA1-886A-72395706DA70}"/>
              </a:ext>
            </a:extLst>
          </p:cNvPr>
          <p:cNvPicPr>
            <a:picLocks noChangeAspect="1"/>
          </p:cNvPicPr>
          <p:nvPr/>
        </p:nvPicPr>
        <p:blipFill>
          <a:blip r:embed="rId2"/>
          <a:stretch>
            <a:fillRect/>
          </a:stretch>
        </p:blipFill>
        <p:spPr>
          <a:xfrm>
            <a:off x="696996" y="1094077"/>
            <a:ext cx="8925318" cy="3572566"/>
          </a:xfrm>
          <a:prstGeom prst="rect">
            <a:avLst/>
          </a:prstGeom>
        </p:spPr>
      </p:pic>
      <p:sp>
        <p:nvSpPr>
          <p:cNvPr id="5" name="正方形/長方形 4">
            <a:extLst>
              <a:ext uri="{FF2B5EF4-FFF2-40B4-BE49-F238E27FC236}">
                <a16:creationId xmlns:a16="http://schemas.microsoft.com/office/drawing/2014/main" id="{9A36B3AE-64EE-4FD0-8A70-046CB90C0579}"/>
              </a:ext>
            </a:extLst>
          </p:cNvPr>
          <p:cNvSpPr/>
          <p:nvPr/>
        </p:nvSpPr>
        <p:spPr>
          <a:xfrm>
            <a:off x="838200" y="4666643"/>
            <a:ext cx="10917326" cy="16897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天神先生はもともと建築士で、東洋大学</a:t>
            </a:r>
            <a:r>
              <a:rPr kumimoji="1" lang="en-US" altLang="ja-JP" dirty="0"/>
              <a:t>PPP</a:t>
            </a:r>
            <a:r>
              <a:rPr kumimoji="1" lang="ja-JP" altLang="en-US" dirty="0"/>
              <a:t>研で勉強。住宅の安全などに興味ありそう。</a:t>
            </a:r>
            <a:endParaRPr kumimoji="1" lang="en-US" altLang="ja-JP" dirty="0"/>
          </a:p>
          <a:p>
            <a:pPr algn="ctr"/>
            <a:r>
              <a:rPr lang="ja-JP" altLang="en-US" dirty="0"/>
              <a:t>世羅さんは、トーマツの</a:t>
            </a:r>
            <a:r>
              <a:rPr lang="en-US" altLang="ja-JP" dirty="0"/>
              <a:t>PPP</a:t>
            </a:r>
            <a:r>
              <a:rPr lang="ja-JP" altLang="en-US" dirty="0"/>
              <a:t>コンサルティング分野の人。自治体のアドバイザーなど多数。</a:t>
            </a:r>
            <a:endParaRPr lang="en-US" altLang="ja-JP" dirty="0"/>
          </a:p>
          <a:p>
            <a:pPr algn="ctr"/>
            <a:r>
              <a:rPr kumimoji="1" lang="ja-JP" altLang="en-US" dirty="0"/>
              <a:t>自治体職員の選定の意味</a:t>
            </a:r>
            <a:endParaRPr kumimoji="1" lang="en-US" altLang="ja-JP" dirty="0"/>
          </a:p>
          <a:p>
            <a:pPr algn="ctr"/>
            <a:r>
              <a:rPr lang="ja-JP" altLang="en-US" dirty="0"/>
              <a:t>教育次長・消防長の参加の意味。。。。</a:t>
            </a:r>
            <a:endParaRPr kumimoji="1" lang="ja-JP" altLang="en-US" dirty="0"/>
          </a:p>
        </p:txBody>
      </p:sp>
    </p:spTree>
    <p:extLst>
      <p:ext uri="{BB962C8B-B14F-4D97-AF65-F5344CB8AC3E}">
        <p14:creationId xmlns:p14="http://schemas.microsoft.com/office/powerpoint/2010/main" val="199091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5E3696-9EE6-481A-9143-9F376FCBF307}"/>
              </a:ext>
            </a:extLst>
          </p:cNvPr>
          <p:cNvSpPr>
            <a:spLocks noGrp="1"/>
          </p:cNvSpPr>
          <p:nvPr>
            <p:ph type="title"/>
          </p:nvPr>
        </p:nvSpPr>
        <p:spPr>
          <a:xfrm>
            <a:off x="838200" y="365126"/>
            <a:ext cx="10515600" cy="45719"/>
          </a:xfrm>
        </p:spPr>
        <p:txBody>
          <a:bodyPr>
            <a:noAutofit/>
          </a:bodyPr>
          <a:lstStyle/>
          <a:p>
            <a:r>
              <a:rPr kumimoji="1" lang="ja-JP" altLang="en-US" sz="2400" dirty="0"/>
              <a:t>事業発注・審査・決定の流れ</a:t>
            </a:r>
          </a:p>
        </p:txBody>
      </p:sp>
      <p:sp>
        <p:nvSpPr>
          <p:cNvPr id="4" name="四角形: 角を丸くする 3">
            <a:extLst>
              <a:ext uri="{FF2B5EF4-FFF2-40B4-BE49-F238E27FC236}">
                <a16:creationId xmlns:a16="http://schemas.microsoft.com/office/drawing/2014/main" id="{B614C72E-BEB0-40CC-906B-44FF6B7258D4}"/>
              </a:ext>
            </a:extLst>
          </p:cNvPr>
          <p:cNvSpPr/>
          <p:nvPr/>
        </p:nvSpPr>
        <p:spPr>
          <a:xfrm>
            <a:off x="564948" y="1368688"/>
            <a:ext cx="465936" cy="49971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事業の発案</a:t>
            </a:r>
          </a:p>
        </p:txBody>
      </p:sp>
      <p:sp>
        <p:nvSpPr>
          <p:cNvPr id="5" name="四角形: 角を丸くする 4">
            <a:extLst>
              <a:ext uri="{FF2B5EF4-FFF2-40B4-BE49-F238E27FC236}">
                <a16:creationId xmlns:a16="http://schemas.microsoft.com/office/drawing/2014/main" id="{983D3C2B-239C-4D4F-9919-230D3A06AF24}"/>
              </a:ext>
            </a:extLst>
          </p:cNvPr>
          <p:cNvSpPr/>
          <p:nvPr/>
        </p:nvSpPr>
        <p:spPr>
          <a:xfrm>
            <a:off x="2458785" y="1368688"/>
            <a:ext cx="465936" cy="49971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実施方針の公表</a:t>
            </a:r>
          </a:p>
        </p:txBody>
      </p:sp>
      <p:sp>
        <p:nvSpPr>
          <p:cNvPr id="6" name="四角形: 角を丸くする 5">
            <a:extLst>
              <a:ext uri="{FF2B5EF4-FFF2-40B4-BE49-F238E27FC236}">
                <a16:creationId xmlns:a16="http://schemas.microsoft.com/office/drawing/2014/main" id="{09DBBFC4-1CE5-4CC1-B176-6AE58820904D}"/>
              </a:ext>
            </a:extLst>
          </p:cNvPr>
          <p:cNvSpPr/>
          <p:nvPr/>
        </p:nvSpPr>
        <p:spPr>
          <a:xfrm>
            <a:off x="4948147" y="1368687"/>
            <a:ext cx="465936" cy="4997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債務負担・公募書類の公表</a:t>
            </a:r>
            <a:endParaRPr kumimoji="1" lang="en-US" altLang="ja-JP" dirty="0"/>
          </a:p>
          <a:p>
            <a:pPr algn="ctr"/>
            <a:endParaRPr kumimoji="1" lang="en-US" altLang="ja-JP" dirty="0"/>
          </a:p>
          <a:p>
            <a:pPr algn="ctr"/>
            <a:r>
              <a:rPr kumimoji="1" lang="en-US" altLang="ja-JP" dirty="0"/>
              <a:t>6</a:t>
            </a:r>
            <a:r>
              <a:rPr kumimoji="1" lang="ja-JP" altLang="en-US" dirty="0"/>
              <a:t>文書</a:t>
            </a:r>
          </a:p>
        </p:txBody>
      </p:sp>
      <p:sp>
        <p:nvSpPr>
          <p:cNvPr id="7" name="楕円 6">
            <a:extLst>
              <a:ext uri="{FF2B5EF4-FFF2-40B4-BE49-F238E27FC236}">
                <a16:creationId xmlns:a16="http://schemas.microsoft.com/office/drawing/2014/main" id="{CFD6F7CC-1070-4128-BDEC-7E623B5FF0B3}"/>
              </a:ext>
            </a:extLst>
          </p:cNvPr>
          <p:cNvSpPr/>
          <p:nvPr/>
        </p:nvSpPr>
        <p:spPr>
          <a:xfrm>
            <a:off x="3145068" y="1418676"/>
            <a:ext cx="1671547" cy="18346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実施方針</a:t>
            </a:r>
            <a:endParaRPr kumimoji="1" lang="en-US" altLang="ja-JP" dirty="0"/>
          </a:p>
          <a:p>
            <a:pPr algn="ctr"/>
            <a:r>
              <a:rPr kumimoji="1" lang="ja-JP" altLang="en-US" dirty="0"/>
              <a:t>説明会</a:t>
            </a:r>
            <a:endParaRPr kumimoji="1" lang="en-US" altLang="ja-JP" dirty="0"/>
          </a:p>
          <a:p>
            <a:pPr algn="ctr"/>
            <a:r>
              <a:rPr kumimoji="1" lang="ja-JP" altLang="en-US" dirty="0"/>
              <a:t>質疑</a:t>
            </a:r>
            <a:endParaRPr kumimoji="1" lang="en-US" altLang="ja-JP" dirty="0"/>
          </a:p>
          <a:p>
            <a:pPr algn="ctr"/>
            <a:r>
              <a:rPr kumimoji="1" lang="ja-JP" altLang="en-US" dirty="0"/>
              <a:t>参加企業の</a:t>
            </a:r>
            <a:endParaRPr kumimoji="1" lang="en-US" altLang="ja-JP" dirty="0"/>
          </a:p>
          <a:p>
            <a:pPr algn="ctr"/>
            <a:r>
              <a:rPr kumimoji="1" lang="ja-JP" altLang="en-US" dirty="0"/>
              <a:t>めど</a:t>
            </a:r>
            <a:endParaRPr kumimoji="1" lang="en-US" altLang="ja-JP" dirty="0"/>
          </a:p>
        </p:txBody>
      </p:sp>
      <p:sp>
        <p:nvSpPr>
          <p:cNvPr id="8" name="楕円 7">
            <a:extLst>
              <a:ext uri="{FF2B5EF4-FFF2-40B4-BE49-F238E27FC236}">
                <a16:creationId xmlns:a16="http://schemas.microsoft.com/office/drawing/2014/main" id="{AA8D756E-AACB-422E-9670-CDAE83A08C77}"/>
              </a:ext>
            </a:extLst>
          </p:cNvPr>
          <p:cNvSpPr/>
          <p:nvPr/>
        </p:nvSpPr>
        <p:spPr>
          <a:xfrm>
            <a:off x="2907249" y="4199249"/>
            <a:ext cx="1938490" cy="21666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勉強会</a:t>
            </a:r>
            <a:endParaRPr kumimoji="1" lang="en-US" altLang="ja-JP" dirty="0"/>
          </a:p>
          <a:p>
            <a:pPr algn="ctr"/>
            <a:r>
              <a:rPr kumimoji="1" lang="ja-JP" altLang="en-US" dirty="0"/>
              <a:t>評価方法</a:t>
            </a:r>
            <a:endParaRPr kumimoji="1" lang="en-US" altLang="ja-JP" dirty="0"/>
          </a:p>
          <a:p>
            <a:pPr algn="ctr"/>
            <a:r>
              <a:rPr kumimoji="1" lang="ja-JP" altLang="en-US" dirty="0"/>
              <a:t>配点</a:t>
            </a:r>
            <a:endParaRPr kumimoji="1" lang="en-US" altLang="ja-JP" dirty="0"/>
          </a:p>
          <a:p>
            <a:pPr algn="ctr"/>
            <a:r>
              <a:rPr kumimoji="1" lang="ja-JP" altLang="en-US" dirty="0"/>
              <a:t>協議・決定</a:t>
            </a:r>
          </a:p>
        </p:txBody>
      </p:sp>
      <p:sp>
        <p:nvSpPr>
          <p:cNvPr id="9" name="楕円 8">
            <a:extLst>
              <a:ext uri="{FF2B5EF4-FFF2-40B4-BE49-F238E27FC236}">
                <a16:creationId xmlns:a16="http://schemas.microsoft.com/office/drawing/2014/main" id="{05550599-F547-49F1-8A93-4195E55A109F}"/>
              </a:ext>
            </a:extLst>
          </p:cNvPr>
          <p:cNvSpPr/>
          <p:nvPr/>
        </p:nvSpPr>
        <p:spPr>
          <a:xfrm>
            <a:off x="3078333" y="3234858"/>
            <a:ext cx="1671547" cy="12648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庁内</a:t>
            </a:r>
            <a:endParaRPr kumimoji="1" lang="en-US" altLang="ja-JP" dirty="0"/>
          </a:p>
          <a:p>
            <a:pPr algn="ctr"/>
            <a:r>
              <a:rPr kumimoji="1" lang="ja-JP" altLang="en-US" dirty="0"/>
              <a:t>議会</a:t>
            </a:r>
            <a:endParaRPr kumimoji="1" lang="en-US" altLang="ja-JP" dirty="0"/>
          </a:p>
          <a:p>
            <a:pPr algn="ctr"/>
            <a:r>
              <a:rPr kumimoji="1" lang="ja-JP" altLang="en-US" dirty="0"/>
              <a:t>コンセンサス</a:t>
            </a:r>
            <a:endParaRPr kumimoji="1" lang="en-US" altLang="ja-JP" dirty="0"/>
          </a:p>
        </p:txBody>
      </p:sp>
      <p:sp>
        <p:nvSpPr>
          <p:cNvPr id="10" name="四角形: 角を丸くする 9">
            <a:extLst>
              <a:ext uri="{FF2B5EF4-FFF2-40B4-BE49-F238E27FC236}">
                <a16:creationId xmlns:a16="http://schemas.microsoft.com/office/drawing/2014/main" id="{E47B4746-BC72-4498-95A2-A51F5DFE0A70}"/>
              </a:ext>
            </a:extLst>
          </p:cNvPr>
          <p:cNvSpPr/>
          <p:nvPr/>
        </p:nvSpPr>
        <p:spPr>
          <a:xfrm>
            <a:off x="7299675" y="1368687"/>
            <a:ext cx="465936" cy="4997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提案提出</a:t>
            </a:r>
            <a:endParaRPr kumimoji="1" lang="en-US" altLang="ja-JP" dirty="0"/>
          </a:p>
        </p:txBody>
      </p:sp>
      <p:sp>
        <p:nvSpPr>
          <p:cNvPr id="11" name="楕円 10">
            <a:extLst>
              <a:ext uri="{FF2B5EF4-FFF2-40B4-BE49-F238E27FC236}">
                <a16:creationId xmlns:a16="http://schemas.microsoft.com/office/drawing/2014/main" id="{4D7C66DB-C9DC-46AE-9444-40DAC4008322}"/>
              </a:ext>
            </a:extLst>
          </p:cNvPr>
          <p:cNvSpPr/>
          <p:nvPr/>
        </p:nvSpPr>
        <p:spPr>
          <a:xfrm>
            <a:off x="5414083" y="3331445"/>
            <a:ext cx="1885592" cy="29574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審査方法</a:t>
            </a:r>
            <a:endParaRPr kumimoji="1" lang="en-US" altLang="ja-JP" dirty="0"/>
          </a:p>
          <a:p>
            <a:pPr algn="ctr"/>
            <a:r>
              <a:rPr kumimoji="1" lang="ja-JP" altLang="en-US" dirty="0"/>
              <a:t>協議・決定</a:t>
            </a:r>
          </a:p>
        </p:txBody>
      </p:sp>
      <p:sp>
        <p:nvSpPr>
          <p:cNvPr id="12" name="楕円 11">
            <a:extLst>
              <a:ext uri="{FF2B5EF4-FFF2-40B4-BE49-F238E27FC236}">
                <a16:creationId xmlns:a16="http://schemas.microsoft.com/office/drawing/2014/main" id="{DD5CC72A-19B5-4826-841A-8AC0B73617A6}"/>
              </a:ext>
            </a:extLst>
          </p:cNvPr>
          <p:cNvSpPr/>
          <p:nvPr/>
        </p:nvSpPr>
        <p:spPr>
          <a:xfrm>
            <a:off x="5547554" y="1400233"/>
            <a:ext cx="1671547" cy="18346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募集要項</a:t>
            </a:r>
            <a:endParaRPr kumimoji="1" lang="en-US" altLang="ja-JP" dirty="0"/>
          </a:p>
          <a:p>
            <a:pPr algn="ctr"/>
            <a:r>
              <a:rPr kumimoji="1" lang="ja-JP" altLang="en-US" dirty="0"/>
              <a:t>説明会</a:t>
            </a:r>
            <a:endParaRPr kumimoji="1" lang="en-US" altLang="ja-JP" dirty="0"/>
          </a:p>
          <a:p>
            <a:pPr algn="ctr"/>
            <a:r>
              <a:rPr kumimoji="1" lang="ja-JP" altLang="en-US" dirty="0"/>
              <a:t>質疑</a:t>
            </a:r>
            <a:endParaRPr kumimoji="1" lang="en-US" altLang="ja-JP" dirty="0"/>
          </a:p>
          <a:p>
            <a:pPr algn="ctr"/>
            <a:r>
              <a:rPr kumimoji="1" lang="ja-JP" altLang="en-US" dirty="0"/>
              <a:t>参加企業</a:t>
            </a:r>
            <a:endParaRPr kumimoji="1" lang="en-US" altLang="ja-JP" dirty="0"/>
          </a:p>
          <a:p>
            <a:pPr algn="ctr"/>
            <a:r>
              <a:rPr kumimoji="1" lang="ja-JP" altLang="en-US" dirty="0"/>
              <a:t>対話</a:t>
            </a:r>
            <a:endParaRPr kumimoji="1" lang="en-US" altLang="ja-JP" dirty="0"/>
          </a:p>
        </p:txBody>
      </p:sp>
      <p:sp>
        <p:nvSpPr>
          <p:cNvPr id="13" name="四角形: 角を丸くする 12">
            <a:extLst>
              <a:ext uri="{FF2B5EF4-FFF2-40B4-BE49-F238E27FC236}">
                <a16:creationId xmlns:a16="http://schemas.microsoft.com/office/drawing/2014/main" id="{2DCFC3D6-44B3-4354-930E-02D194B6AD6B}"/>
              </a:ext>
            </a:extLst>
          </p:cNvPr>
          <p:cNvSpPr/>
          <p:nvPr/>
        </p:nvSpPr>
        <p:spPr>
          <a:xfrm>
            <a:off x="9706779" y="1368687"/>
            <a:ext cx="465936" cy="4997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審査・プレゼン</a:t>
            </a:r>
          </a:p>
        </p:txBody>
      </p:sp>
      <p:sp>
        <p:nvSpPr>
          <p:cNvPr id="14" name="楕円 13">
            <a:extLst>
              <a:ext uri="{FF2B5EF4-FFF2-40B4-BE49-F238E27FC236}">
                <a16:creationId xmlns:a16="http://schemas.microsoft.com/office/drawing/2014/main" id="{BB203BC9-7203-4227-B19B-095F6199AD14}"/>
              </a:ext>
            </a:extLst>
          </p:cNvPr>
          <p:cNvSpPr/>
          <p:nvPr/>
        </p:nvSpPr>
        <p:spPr>
          <a:xfrm>
            <a:off x="7846185" y="3331445"/>
            <a:ext cx="1885592" cy="29574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提案</a:t>
            </a:r>
            <a:endParaRPr kumimoji="1" lang="en-US" altLang="ja-JP" dirty="0"/>
          </a:p>
          <a:p>
            <a:pPr algn="ctr"/>
            <a:r>
              <a:rPr kumimoji="1" lang="ja-JP" altLang="en-US" dirty="0"/>
              <a:t>読み込み</a:t>
            </a:r>
            <a:endParaRPr kumimoji="1" lang="en-US" altLang="ja-JP" dirty="0"/>
          </a:p>
          <a:p>
            <a:pPr algn="ctr"/>
            <a:endParaRPr kumimoji="1" lang="en-US" altLang="ja-JP" dirty="0"/>
          </a:p>
          <a:p>
            <a:pPr algn="ctr"/>
            <a:r>
              <a:rPr kumimoji="1" lang="ja-JP" altLang="en-US" dirty="0"/>
              <a:t>仮点数つけ</a:t>
            </a:r>
            <a:endParaRPr kumimoji="1" lang="en-US" altLang="ja-JP" dirty="0"/>
          </a:p>
          <a:p>
            <a:pPr algn="ctr"/>
            <a:endParaRPr kumimoji="1" lang="en-US" altLang="ja-JP" dirty="0"/>
          </a:p>
          <a:p>
            <a:pPr algn="ctr"/>
            <a:r>
              <a:rPr kumimoji="1" lang="ja-JP" altLang="en-US" dirty="0"/>
              <a:t>討議</a:t>
            </a:r>
          </a:p>
        </p:txBody>
      </p:sp>
      <p:sp>
        <p:nvSpPr>
          <p:cNvPr id="15" name="楕円 14">
            <a:extLst>
              <a:ext uri="{FF2B5EF4-FFF2-40B4-BE49-F238E27FC236}">
                <a16:creationId xmlns:a16="http://schemas.microsoft.com/office/drawing/2014/main" id="{FCD72E9A-0C7F-4358-8BD8-012BDF45C034}"/>
              </a:ext>
            </a:extLst>
          </p:cNvPr>
          <p:cNvSpPr/>
          <p:nvPr/>
        </p:nvSpPr>
        <p:spPr>
          <a:xfrm>
            <a:off x="10147716" y="3092652"/>
            <a:ext cx="1885592" cy="31715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本点数</a:t>
            </a:r>
            <a:endParaRPr kumimoji="1" lang="en-US" altLang="ja-JP" dirty="0"/>
          </a:p>
          <a:p>
            <a:pPr algn="ctr"/>
            <a:endParaRPr kumimoji="1" lang="en-US" altLang="ja-JP" dirty="0"/>
          </a:p>
          <a:p>
            <a:pPr algn="ctr"/>
            <a:r>
              <a:rPr kumimoji="1" lang="ja-JP" altLang="en-US" dirty="0"/>
              <a:t>決定</a:t>
            </a:r>
            <a:endParaRPr kumimoji="1" lang="en-US" altLang="ja-JP" dirty="0"/>
          </a:p>
          <a:p>
            <a:pPr algn="ctr"/>
            <a:endParaRPr kumimoji="1" lang="en-US" altLang="ja-JP" dirty="0"/>
          </a:p>
          <a:p>
            <a:pPr algn="ctr"/>
            <a:r>
              <a:rPr kumimoji="1" lang="ja-JP" altLang="en-US" dirty="0"/>
              <a:t>答申</a:t>
            </a:r>
            <a:endParaRPr kumimoji="1" lang="en-US" altLang="ja-JP" dirty="0"/>
          </a:p>
          <a:p>
            <a:pPr algn="ctr"/>
            <a:endParaRPr kumimoji="1" lang="en-US" altLang="ja-JP" dirty="0"/>
          </a:p>
          <a:p>
            <a:pPr algn="ctr"/>
            <a:r>
              <a:rPr kumimoji="1" lang="ja-JP" altLang="en-US" dirty="0"/>
              <a:t>審査</a:t>
            </a:r>
            <a:endParaRPr kumimoji="1" lang="en-US" altLang="ja-JP" dirty="0"/>
          </a:p>
          <a:p>
            <a:pPr algn="ctr"/>
            <a:r>
              <a:rPr kumimoji="1" lang="ja-JP" altLang="en-US" dirty="0"/>
              <a:t>講評</a:t>
            </a:r>
            <a:endParaRPr kumimoji="1" lang="en-US" altLang="ja-JP" dirty="0"/>
          </a:p>
        </p:txBody>
      </p:sp>
      <p:sp>
        <p:nvSpPr>
          <p:cNvPr id="16" name="矢印: 右 15">
            <a:extLst>
              <a:ext uri="{FF2B5EF4-FFF2-40B4-BE49-F238E27FC236}">
                <a16:creationId xmlns:a16="http://schemas.microsoft.com/office/drawing/2014/main" id="{A1609E99-A7FD-48C7-A4AF-E233CF6B511B}"/>
              </a:ext>
            </a:extLst>
          </p:cNvPr>
          <p:cNvSpPr/>
          <p:nvPr/>
        </p:nvSpPr>
        <p:spPr>
          <a:xfrm>
            <a:off x="2737376" y="425168"/>
            <a:ext cx="2411220" cy="135121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a:t>3</a:t>
            </a:r>
            <a:r>
              <a:rPr kumimoji="1" lang="ja-JP" altLang="en-US" sz="1200" dirty="0"/>
              <a:t>，</a:t>
            </a:r>
            <a:r>
              <a:rPr kumimoji="1" lang="en-US" altLang="ja-JP" sz="1200" dirty="0"/>
              <a:t>4</a:t>
            </a:r>
            <a:r>
              <a:rPr kumimoji="1" lang="ja-JP" altLang="en-US" sz="1200" dirty="0"/>
              <a:t>か月律速要因は</a:t>
            </a:r>
            <a:endParaRPr kumimoji="1" lang="en-US" altLang="ja-JP" sz="1200" dirty="0"/>
          </a:p>
          <a:p>
            <a:pPr algn="ctr"/>
            <a:r>
              <a:rPr kumimoji="1" lang="ja-JP" altLang="en-US" sz="1200" dirty="0"/>
              <a:t>議会スケジュール</a:t>
            </a:r>
            <a:endParaRPr kumimoji="1" lang="en-US" altLang="ja-JP" sz="1200" dirty="0"/>
          </a:p>
          <a:p>
            <a:pPr algn="ctr"/>
            <a:r>
              <a:rPr kumimoji="1" lang="ja-JP" altLang="en-US" sz="1200" dirty="0"/>
              <a:t>庁内の理解・議会の理解</a:t>
            </a:r>
          </a:p>
        </p:txBody>
      </p:sp>
      <p:sp>
        <p:nvSpPr>
          <p:cNvPr id="17" name="矢印: 右 16">
            <a:extLst>
              <a:ext uri="{FF2B5EF4-FFF2-40B4-BE49-F238E27FC236}">
                <a16:creationId xmlns:a16="http://schemas.microsoft.com/office/drawing/2014/main" id="{F5EBCC75-51B5-4253-8823-5C321BDA179C}"/>
              </a:ext>
            </a:extLst>
          </p:cNvPr>
          <p:cNvSpPr/>
          <p:nvPr/>
        </p:nvSpPr>
        <p:spPr>
          <a:xfrm>
            <a:off x="5271879" y="400534"/>
            <a:ext cx="2411220" cy="135121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４～６か月律速要因は</a:t>
            </a:r>
            <a:endParaRPr kumimoji="1" lang="en-US" altLang="ja-JP" sz="1200" dirty="0"/>
          </a:p>
          <a:p>
            <a:pPr algn="ctr"/>
            <a:r>
              <a:rPr kumimoji="1" lang="ja-JP" altLang="en-US" sz="1200" dirty="0"/>
              <a:t>民間の提案作成スピード</a:t>
            </a:r>
            <a:endParaRPr kumimoji="1" lang="en-US" altLang="ja-JP" sz="1200" dirty="0"/>
          </a:p>
          <a:p>
            <a:pPr algn="ctr"/>
            <a:r>
              <a:rPr kumimoji="1" lang="ja-JP" altLang="en-US" sz="1200" dirty="0"/>
              <a:t>チーム編成・提案策定</a:t>
            </a:r>
            <a:endParaRPr kumimoji="1" lang="en-US" altLang="ja-JP" sz="1200" dirty="0"/>
          </a:p>
        </p:txBody>
      </p:sp>
      <p:sp>
        <p:nvSpPr>
          <p:cNvPr id="18" name="矢印: 右 17">
            <a:extLst>
              <a:ext uri="{FF2B5EF4-FFF2-40B4-BE49-F238E27FC236}">
                <a16:creationId xmlns:a16="http://schemas.microsoft.com/office/drawing/2014/main" id="{2175C782-6DE6-4593-B873-B8F158F1D3B8}"/>
              </a:ext>
            </a:extLst>
          </p:cNvPr>
          <p:cNvSpPr/>
          <p:nvPr/>
        </p:nvSpPr>
        <p:spPr>
          <a:xfrm>
            <a:off x="7708101" y="349459"/>
            <a:ext cx="2411220" cy="135121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a:t>1</a:t>
            </a:r>
            <a:r>
              <a:rPr kumimoji="1" lang="ja-JP" altLang="en-US" sz="1200" dirty="0"/>
              <a:t>か月律速要因は</a:t>
            </a:r>
            <a:endParaRPr kumimoji="1" lang="en-US" altLang="ja-JP" sz="1200" dirty="0"/>
          </a:p>
          <a:p>
            <a:pPr algn="ctr"/>
            <a:r>
              <a:rPr kumimoji="1" lang="ja-JP" altLang="en-US" sz="1200" dirty="0"/>
              <a:t>コンサルの能力</a:t>
            </a:r>
            <a:endParaRPr kumimoji="1" lang="en-US" altLang="ja-JP" sz="1200" dirty="0"/>
          </a:p>
          <a:p>
            <a:pPr algn="ctr"/>
            <a:r>
              <a:rPr kumimoji="1" lang="ja-JP" altLang="en-US" sz="1200" dirty="0"/>
              <a:t>審査委員の読み込み速度</a:t>
            </a:r>
            <a:endParaRPr kumimoji="1" lang="en-US" altLang="ja-JP" sz="1200" dirty="0"/>
          </a:p>
        </p:txBody>
      </p:sp>
      <p:sp>
        <p:nvSpPr>
          <p:cNvPr id="19" name="矢印: 右 18">
            <a:extLst>
              <a:ext uri="{FF2B5EF4-FFF2-40B4-BE49-F238E27FC236}">
                <a16:creationId xmlns:a16="http://schemas.microsoft.com/office/drawing/2014/main" id="{5AE496EF-34C9-4C8C-B6E5-87C9BDFE68D5}"/>
              </a:ext>
            </a:extLst>
          </p:cNvPr>
          <p:cNvSpPr/>
          <p:nvPr/>
        </p:nvSpPr>
        <p:spPr>
          <a:xfrm>
            <a:off x="10172715" y="261196"/>
            <a:ext cx="1648615" cy="152774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ja-JP" sz="1200" dirty="0"/>
          </a:p>
          <a:p>
            <a:pPr algn="ctr"/>
            <a:r>
              <a:rPr kumimoji="1" lang="en-US" altLang="ja-JP" sz="1200" dirty="0"/>
              <a:t>1</a:t>
            </a:r>
            <a:r>
              <a:rPr kumimoji="1" lang="ja-JP" altLang="en-US" sz="1200" dirty="0"/>
              <a:t>日・</a:t>
            </a:r>
            <a:r>
              <a:rPr kumimoji="1" lang="en-US" altLang="ja-JP" sz="1200" dirty="0"/>
              <a:t>2</a:t>
            </a:r>
            <a:r>
              <a:rPr kumimoji="1" lang="ja-JP" altLang="en-US" sz="1200" dirty="0"/>
              <a:t>日</a:t>
            </a:r>
            <a:endParaRPr kumimoji="1" lang="en-US" altLang="ja-JP" sz="1200" dirty="0"/>
          </a:p>
          <a:p>
            <a:pPr algn="ctr"/>
            <a:r>
              <a:rPr kumimoji="1" lang="ja-JP" altLang="en-US" sz="1200" dirty="0"/>
              <a:t>律速要因は</a:t>
            </a:r>
            <a:endParaRPr kumimoji="1" lang="en-US" altLang="ja-JP" sz="1200" dirty="0"/>
          </a:p>
          <a:p>
            <a:pPr algn="ctr"/>
            <a:r>
              <a:rPr kumimoji="1" lang="ja-JP" altLang="en-US" sz="1200" dirty="0"/>
              <a:t>自治体決済効率</a:t>
            </a:r>
            <a:endParaRPr kumimoji="1" lang="en-US" altLang="ja-JP" sz="1200" dirty="0"/>
          </a:p>
        </p:txBody>
      </p:sp>
    </p:spTree>
    <p:extLst>
      <p:ext uri="{BB962C8B-B14F-4D97-AF65-F5344CB8AC3E}">
        <p14:creationId xmlns:p14="http://schemas.microsoft.com/office/powerpoint/2010/main" val="1853776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22A3A-8748-433E-9A68-F96E3D7432B0}"/>
              </a:ext>
            </a:extLst>
          </p:cNvPr>
          <p:cNvSpPr>
            <a:spLocks noGrp="1"/>
          </p:cNvSpPr>
          <p:nvPr>
            <p:ph type="title"/>
          </p:nvPr>
        </p:nvSpPr>
        <p:spPr>
          <a:xfrm>
            <a:off x="629982" y="289519"/>
            <a:ext cx="8115300" cy="689056"/>
          </a:xfrm>
        </p:spPr>
        <p:txBody>
          <a:bodyPr>
            <a:noAutofit/>
          </a:bodyPr>
          <a:lstStyle/>
          <a:p>
            <a:r>
              <a:rPr kumimoji="1" lang="ja-JP" altLang="en-US" sz="3200" dirty="0"/>
              <a:t>審査の流れと考えること・アクション</a:t>
            </a:r>
          </a:p>
        </p:txBody>
      </p:sp>
      <p:sp>
        <p:nvSpPr>
          <p:cNvPr id="4" name="スライド番号プレースホルダー 3">
            <a:extLst>
              <a:ext uri="{FF2B5EF4-FFF2-40B4-BE49-F238E27FC236}">
                <a16:creationId xmlns:a16="http://schemas.microsoft.com/office/drawing/2014/main" id="{0C1B180E-92A1-4049-8358-1CD85C54D3A1}"/>
              </a:ext>
            </a:extLst>
          </p:cNvPr>
          <p:cNvSpPr>
            <a:spLocks noGrp="1"/>
          </p:cNvSpPr>
          <p:nvPr>
            <p:ph type="sldNum" sz="quarter" idx="12"/>
          </p:nvPr>
        </p:nvSpPr>
        <p:spPr/>
        <p:txBody>
          <a:bodyPr/>
          <a:lstStyle/>
          <a:p>
            <a:fld id="{8CBE0B6B-AA1C-4A08-8C69-36F95E8FD104}" type="slidenum">
              <a:rPr kumimoji="1" lang="ja-JP" altLang="en-US" smtClean="0"/>
              <a:t>23</a:t>
            </a:fld>
            <a:endParaRPr kumimoji="1" lang="ja-JP" altLang="en-US"/>
          </a:p>
        </p:txBody>
      </p:sp>
      <p:pic>
        <p:nvPicPr>
          <p:cNvPr id="5" name="Picture 4">
            <a:extLst>
              <a:ext uri="{FF2B5EF4-FFF2-40B4-BE49-F238E27FC236}">
                <a16:creationId xmlns:a16="http://schemas.microsoft.com/office/drawing/2014/main" id="{3F0E30B3-B9E9-4A4C-9F8C-4C5B189F7924}"/>
              </a:ext>
            </a:extLst>
          </p:cNvPr>
          <p:cNvPicPr>
            <a:picLocks noChangeAspect="1"/>
          </p:cNvPicPr>
          <p:nvPr/>
        </p:nvPicPr>
        <p:blipFill rotWithShape="1">
          <a:blip r:embed="rId2"/>
          <a:srcRect t="7704" b="459"/>
          <a:stretch/>
        </p:blipFill>
        <p:spPr>
          <a:xfrm>
            <a:off x="8673582" y="198407"/>
            <a:ext cx="3239487" cy="1822212"/>
          </a:xfrm>
          <a:prstGeom prst="rect">
            <a:avLst/>
          </a:prstGeom>
        </p:spPr>
      </p:pic>
      <p:sp>
        <p:nvSpPr>
          <p:cNvPr id="3" name="四角形: 角を丸くする 2">
            <a:extLst>
              <a:ext uri="{FF2B5EF4-FFF2-40B4-BE49-F238E27FC236}">
                <a16:creationId xmlns:a16="http://schemas.microsoft.com/office/drawing/2014/main" id="{AEFB7FE7-CDED-4BDA-9CE4-F313A977B506}"/>
              </a:ext>
            </a:extLst>
          </p:cNvPr>
          <p:cNvSpPr/>
          <p:nvPr/>
        </p:nvSpPr>
        <p:spPr>
          <a:xfrm>
            <a:off x="663959" y="1109513"/>
            <a:ext cx="2061768" cy="4659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審査委員選定</a:t>
            </a:r>
            <a:endParaRPr kumimoji="1" lang="ja-JP" altLang="en-US" dirty="0"/>
          </a:p>
        </p:txBody>
      </p:sp>
      <p:sp>
        <p:nvSpPr>
          <p:cNvPr id="6" name="四角形: 角を丸くする 5">
            <a:extLst>
              <a:ext uri="{FF2B5EF4-FFF2-40B4-BE49-F238E27FC236}">
                <a16:creationId xmlns:a16="http://schemas.microsoft.com/office/drawing/2014/main" id="{8B6CC40B-161A-4648-AC73-F5425BC6324A}"/>
              </a:ext>
            </a:extLst>
          </p:cNvPr>
          <p:cNvSpPr/>
          <p:nvPr/>
        </p:nvSpPr>
        <p:spPr>
          <a:xfrm>
            <a:off x="663959" y="1793423"/>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審査基準・配点</a:t>
            </a:r>
            <a:endParaRPr lang="en-US" altLang="ja-JP" dirty="0"/>
          </a:p>
          <a:p>
            <a:pPr algn="ctr"/>
            <a:r>
              <a:rPr kumimoji="1" lang="ja-JP" altLang="en-US" dirty="0"/>
              <a:t>様式集</a:t>
            </a:r>
          </a:p>
        </p:txBody>
      </p:sp>
      <p:sp>
        <p:nvSpPr>
          <p:cNvPr id="7" name="四角形: 角を丸くする 6">
            <a:extLst>
              <a:ext uri="{FF2B5EF4-FFF2-40B4-BE49-F238E27FC236}">
                <a16:creationId xmlns:a16="http://schemas.microsoft.com/office/drawing/2014/main" id="{04FB652D-A3ED-4BB6-8559-0F219B83D3E9}"/>
              </a:ext>
            </a:extLst>
          </p:cNvPr>
          <p:cNvSpPr/>
          <p:nvPr/>
        </p:nvSpPr>
        <p:spPr>
          <a:xfrm>
            <a:off x="663959" y="2750099"/>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審査の方法</a:t>
            </a:r>
            <a:endParaRPr lang="en-US" altLang="ja-JP" dirty="0"/>
          </a:p>
          <a:p>
            <a:pPr algn="ctr"/>
            <a:r>
              <a:rPr kumimoji="1" lang="ja-JP" altLang="en-US" dirty="0"/>
              <a:t>について協議</a:t>
            </a:r>
          </a:p>
        </p:txBody>
      </p:sp>
      <p:sp>
        <p:nvSpPr>
          <p:cNvPr id="8" name="四角形: 角を丸くする 7">
            <a:extLst>
              <a:ext uri="{FF2B5EF4-FFF2-40B4-BE49-F238E27FC236}">
                <a16:creationId xmlns:a16="http://schemas.microsoft.com/office/drawing/2014/main" id="{AA95E7D2-3A0F-4005-AA5E-13AF42A08954}"/>
              </a:ext>
            </a:extLst>
          </p:cNvPr>
          <p:cNvSpPr/>
          <p:nvPr/>
        </p:nvSpPr>
        <p:spPr>
          <a:xfrm>
            <a:off x="663959" y="3713898"/>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コンサルが</a:t>
            </a:r>
            <a:endParaRPr lang="en-US" altLang="ja-JP" sz="1600" dirty="0"/>
          </a:p>
          <a:p>
            <a:pPr algn="ctr"/>
            <a:r>
              <a:rPr kumimoji="1" lang="ja-JP" altLang="en-US" sz="1600" dirty="0"/>
              <a:t>比較表つくるか？</a:t>
            </a:r>
          </a:p>
        </p:txBody>
      </p:sp>
      <p:sp>
        <p:nvSpPr>
          <p:cNvPr id="9" name="四角形: 角を丸くする 8">
            <a:extLst>
              <a:ext uri="{FF2B5EF4-FFF2-40B4-BE49-F238E27FC236}">
                <a16:creationId xmlns:a16="http://schemas.microsoft.com/office/drawing/2014/main" id="{069F1B9F-29DB-4994-9972-053225A82C69}"/>
              </a:ext>
            </a:extLst>
          </p:cNvPr>
          <p:cNvSpPr/>
          <p:nvPr/>
        </p:nvSpPr>
        <p:spPr>
          <a:xfrm>
            <a:off x="663959" y="4663451"/>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機械的な計算</a:t>
            </a:r>
            <a:endParaRPr lang="en-US" altLang="ja-JP" sz="1600" dirty="0"/>
          </a:p>
          <a:p>
            <a:pPr algn="ctr"/>
            <a:r>
              <a:rPr kumimoji="1" lang="ja-JP" altLang="en-US" sz="1600" dirty="0"/>
              <a:t>協議結果</a:t>
            </a:r>
          </a:p>
        </p:txBody>
      </p:sp>
      <p:cxnSp>
        <p:nvCxnSpPr>
          <p:cNvPr id="11" name="直線コネクタ 10">
            <a:extLst>
              <a:ext uri="{FF2B5EF4-FFF2-40B4-BE49-F238E27FC236}">
                <a16:creationId xmlns:a16="http://schemas.microsoft.com/office/drawing/2014/main" id="{5B0DA02A-440C-4F9C-AD4F-FCF25A68233F}"/>
              </a:ext>
            </a:extLst>
          </p:cNvPr>
          <p:cNvCxnSpPr/>
          <p:nvPr/>
        </p:nvCxnSpPr>
        <p:spPr>
          <a:xfrm>
            <a:off x="524178" y="3634303"/>
            <a:ext cx="1048356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974D6C0D-6EC1-4734-A1DB-FDECE6E472C9}"/>
              </a:ext>
            </a:extLst>
          </p:cNvPr>
          <p:cNvSpPr/>
          <p:nvPr/>
        </p:nvSpPr>
        <p:spPr>
          <a:xfrm>
            <a:off x="3029556" y="1109513"/>
            <a:ext cx="4425426" cy="4659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審査委員の選定でどの程度熟考しているか？</a:t>
            </a:r>
            <a:endParaRPr lang="en-US" altLang="ja-JP" sz="1600" dirty="0"/>
          </a:p>
          <a:p>
            <a:pPr algn="ctr"/>
            <a:r>
              <a:rPr kumimoji="1" lang="ja-JP" altLang="en-US" sz="1600" dirty="0"/>
              <a:t>コンサルが適当にそのへんにいる人？</a:t>
            </a:r>
          </a:p>
        </p:txBody>
      </p:sp>
      <p:sp>
        <p:nvSpPr>
          <p:cNvPr id="13" name="四角形: 角を丸くする 12">
            <a:extLst>
              <a:ext uri="{FF2B5EF4-FFF2-40B4-BE49-F238E27FC236}">
                <a16:creationId xmlns:a16="http://schemas.microsoft.com/office/drawing/2014/main" id="{350B841E-099C-42DF-A3BE-053DC8A3B409}"/>
              </a:ext>
            </a:extLst>
          </p:cNvPr>
          <p:cNvSpPr/>
          <p:nvPr/>
        </p:nvSpPr>
        <p:spPr>
          <a:xfrm>
            <a:off x="3029555" y="1787007"/>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審査委員会が討議・決定しているか？</a:t>
            </a:r>
            <a:endParaRPr kumimoji="1" lang="en-US" altLang="ja-JP" sz="1600" dirty="0"/>
          </a:p>
          <a:p>
            <a:pPr algn="ctr"/>
            <a:r>
              <a:rPr lang="ja-JP" altLang="en-US" sz="1600" dirty="0"/>
              <a:t>お仕着せでやらされているか？</a:t>
            </a:r>
            <a:endParaRPr kumimoji="1" lang="ja-JP" altLang="en-US" sz="1600" dirty="0"/>
          </a:p>
        </p:txBody>
      </p:sp>
      <p:sp>
        <p:nvSpPr>
          <p:cNvPr id="15" name="四角形: 角を丸くする 14">
            <a:extLst>
              <a:ext uri="{FF2B5EF4-FFF2-40B4-BE49-F238E27FC236}">
                <a16:creationId xmlns:a16="http://schemas.microsoft.com/office/drawing/2014/main" id="{7E83935C-EBAC-4FF9-A3E1-4C933AC38664}"/>
              </a:ext>
            </a:extLst>
          </p:cNvPr>
          <p:cNvSpPr/>
          <p:nvPr/>
        </p:nvSpPr>
        <p:spPr>
          <a:xfrm>
            <a:off x="7758808" y="1787006"/>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審査員の勉強会？</a:t>
            </a:r>
            <a:endParaRPr lang="en-US" altLang="ja-JP" dirty="0"/>
          </a:p>
          <a:p>
            <a:pPr algn="ctr"/>
            <a:r>
              <a:rPr kumimoji="1" lang="ja-JP" altLang="en-US" dirty="0"/>
              <a:t>審査員の習熟度（初めて？）</a:t>
            </a:r>
          </a:p>
        </p:txBody>
      </p:sp>
      <p:sp>
        <p:nvSpPr>
          <p:cNvPr id="16" name="四角形: 角を丸くする 15">
            <a:extLst>
              <a:ext uri="{FF2B5EF4-FFF2-40B4-BE49-F238E27FC236}">
                <a16:creationId xmlns:a16="http://schemas.microsoft.com/office/drawing/2014/main" id="{CE0906B7-871A-43D7-A0FA-0BA3970BDF3F}"/>
              </a:ext>
            </a:extLst>
          </p:cNvPr>
          <p:cNvSpPr/>
          <p:nvPr/>
        </p:nvSpPr>
        <p:spPr>
          <a:xfrm>
            <a:off x="3029552" y="2750099"/>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審査委員会の回数？</a:t>
            </a:r>
            <a:endParaRPr kumimoji="1" lang="en-US" altLang="ja-JP" sz="1600" dirty="0"/>
          </a:p>
          <a:p>
            <a:pPr algn="ctr"/>
            <a:r>
              <a:rPr lang="ja-JP" altLang="en-US" sz="1600" dirty="0"/>
              <a:t>役所の会議・会議室チェック</a:t>
            </a:r>
            <a:endParaRPr lang="en-US" altLang="ja-JP" sz="1600" dirty="0"/>
          </a:p>
          <a:p>
            <a:pPr algn="ctr"/>
            <a:r>
              <a:rPr lang="ja-JP" altLang="en-US" sz="1600" dirty="0"/>
              <a:t>やる会議室決まってることが多い</a:t>
            </a:r>
            <a:endParaRPr kumimoji="1" lang="ja-JP" altLang="en-US" sz="1600" dirty="0"/>
          </a:p>
        </p:txBody>
      </p:sp>
      <p:sp>
        <p:nvSpPr>
          <p:cNvPr id="17" name="四角形: 角を丸くする 16">
            <a:extLst>
              <a:ext uri="{FF2B5EF4-FFF2-40B4-BE49-F238E27FC236}">
                <a16:creationId xmlns:a16="http://schemas.microsoft.com/office/drawing/2014/main" id="{30F058C8-540E-4A87-BE66-B41EF2518391}"/>
              </a:ext>
            </a:extLst>
          </p:cNvPr>
          <p:cNvSpPr/>
          <p:nvPr/>
        </p:nvSpPr>
        <p:spPr>
          <a:xfrm>
            <a:off x="7758804" y="2750099"/>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審査が型どおりか？</a:t>
            </a:r>
            <a:endParaRPr kumimoji="1" lang="en-US" altLang="ja-JP" dirty="0"/>
          </a:p>
          <a:p>
            <a:pPr algn="ctr"/>
            <a:r>
              <a:rPr lang="ja-JP" altLang="en-US" dirty="0"/>
              <a:t>本質審議するか？</a:t>
            </a:r>
            <a:endParaRPr kumimoji="1" lang="ja-JP" altLang="en-US" dirty="0"/>
          </a:p>
        </p:txBody>
      </p:sp>
      <p:sp>
        <p:nvSpPr>
          <p:cNvPr id="18" name="四角形: 角を丸くする 17">
            <a:extLst>
              <a:ext uri="{FF2B5EF4-FFF2-40B4-BE49-F238E27FC236}">
                <a16:creationId xmlns:a16="http://schemas.microsoft.com/office/drawing/2014/main" id="{55EEE185-6760-45FC-95DD-463EB16BD47B}"/>
              </a:ext>
            </a:extLst>
          </p:cNvPr>
          <p:cNvSpPr/>
          <p:nvPr/>
        </p:nvSpPr>
        <p:spPr>
          <a:xfrm>
            <a:off x="3029552" y="3714712"/>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大手コンサルだとだいたいつくる</a:t>
            </a:r>
            <a:endParaRPr kumimoji="1" lang="en-US" altLang="ja-JP" sz="1600" dirty="0"/>
          </a:p>
          <a:p>
            <a:pPr algn="ctr"/>
            <a:r>
              <a:rPr lang="ja-JP" altLang="en-US" sz="1600" dirty="0"/>
              <a:t>審査委員会がそれで、提案書はさらっと</a:t>
            </a:r>
            <a:endParaRPr lang="en-US" altLang="ja-JP" sz="1600" dirty="0"/>
          </a:p>
          <a:p>
            <a:pPr algn="ctr"/>
            <a:r>
              <a:rPr kumimoji="1" lang="ja-JP" altLang="en-US" sz="1600" dirty="0"/>
              <a:t>そうでないと丁寧に読む</a:t>
            </a:r>
          </a:p>
        </p:txBody>
      </p:sp>
      <p:sp>
        <p:nvSpPr>
          <p:cNvPr id="19" name="四角形: 角を丸くする 18">
            <a:extLst>
              <a:ext uri="{FF2B5EF4-FFF2-40B4-BE49-F238E27FC236}">
                <a16:creationId xmlns:a16="http://schemas.microsoft.com/office/drawing/2014/main" id="{E39631E1-0F89-4BA7-9EBF-A97F3D6A9B3E}"/>
              </a:ext>
            </a:extLst>
          </p:cNvPr>
          <p:cNvSpPr/>
          <p:nvPr/>
        </p:nvSpPr>
        <p:spPr>
          <a:xfrm>
            <a:off x="3029552" y="4663451"/>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各審査員の得点を機械的に加算平均して決定</a:t>
            </a:r>
            <a:endParaRPr kumimoji="1" lang="en-US" altLang="ja-JP" sz="1600" dirty="0"/>
          </a:p>
          <a:p>
            <a:pPr algn="ctr"/>
            <a:r>
              <a:rPr lang="ja-JP" altLang="en-US" sz="1600" dirty="0"/>
              <a:t>疑問点や委員間で意見の齟齬：議論捨て修正</a:t>
            </a:r>
            <a:endParaRPr lang="en-US" altLang="ja-JP" sz="1600" dirty="0"/>
          </a:p>
          <a:p>
            <a:pPr algn="ctr"/>
            <a:r>
              <a:rPr kumimoji="1" lang="ja-JP" altLang="en-US" sz="1600" dirty="0"/>
              <a:t>最後にランキング点数で！</a:t>
            </a:r>
          </a:p>
        </p:txBody>
      </p:sp>
      <p:sp>
        <p:nvSpPr>
          <p:cNvPr id="20" name="四角形: 角を丸くする 19">
            <a:extLst>
              <a:ext uri="{FF2B5EF4-FFF2-40B4-BE49-F238E27FC236}">
                <a16:creationId xmlns:a16="http://schemas.microsoft.com/office/drawing/2014/main" id="{83CD4BD4-56C0-4491-8CEF-20C6D0D33D1C}"/>
              </a:ext>
            </a:extLst>
          </p:cNvPr>
          <p:cNvSpPr/>
          <p:nvPr/>
        </p:nvSpPr>
        <p:spPr>
          <a:xfrm>
            <a:off x="7758804" y="3713898"/>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提案書のスタイルの決定</a:t>
            </a:r>
            <a:endParaRPr kumimoji="1" lang="en-US" altLang="ja-JP" dirty="0"/>
          </a:p>
          <a:p>
            <a:pPr algn="ctr"/>
            <a:endParaRPr kumimoji="1" lang="ja-JP" altLang="en-US" dirty="0"/>
          </a:p>
        </p:txBody>
      </p:sp>
      <p:sp>
        <p:nvSpPr>
          <p:cNvPr id="21" name="四角形: 角を丸くする 20">
            <a:extLst>
              <a:ext uri="{FF2B5EF4-FFF2-40B4-BE49-F238E27FC236}">
                <a16:creationId xmlns:a16="http://schemas.microsoft.com/office/drawing/2014/main" id="{BA558360-64F6-4CA4-BBF4-1B21505D235A}"/>
              </a:ext>
            </a:extLst>
          </p:cNvPr>
          <p:cNvSpPr/>
          <p:nvPr/>
        </p:nvSpPr>
        <p:spPr>
          <a:xfrm>
            <a:off x="7758808" y="4663609"/>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審査委員がここにやらせたい</a:t>
            </a:r>
            <a:endParaRPr kumimoji="1" lang="en-US" altLang="ja-JP" dirty="0"/>
          </a:p>
          <a:p>
            <a:pPr algn="ctr"/>
            <a:r>
              <a:rPr lang="ja-JP" altLang="en-US" dirty="0"/>
              <a:t>配点で重要点の高いチーム</a:t>
            </a:r>
            <a:endParaRPr kumimoji="1" lang="ja-JP" altLang="en-US" dirty="0"/>
          </a:p>
        </p:txBody>
      </p:sp>
    </p:spTree>
    <p:extLst>
      <p:ext uri="{BB962C8B-B14F-4D97-AF65-F5344CB8AC3E}">
        <p14:creationId xmlns:p14="http://schemas.microsoft.com/office/powerpoint/2010/main" val="87357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838200" y="365125"/>
            <a:ext cx="10515600" cy="956937"/>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審査の仕組みと応募者が気にしなくてはいけない事項と対応</a:t>
            </a:r>
            <a:br>
              <a:rPr kumimoji="1" lang="en-US" altLang="ja-JP" sz="2800" dirty="0"/>
            </a:br>
            <a:r>
              <a:rPr kumimoji="1" lang="ja-JP" altLang="en-US" sz="2800" dirty="0"/>
              <a:t>　　　　　　　　　　　　　　　　　　　　（提案提出前）</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24</a:t>
            </a:fld>
            <a:endParaRPr kumimoji="1" lang="ja-JP" altLang="en-US"/>
          </a:p>
        </p:txBody>
      </p:sp>
      <p:sp>
        <p:nvSpPr>
          <p:cNvPr id="4" name="四角形: 角を丸くする 3">
            <a:extLst>
              <a:ext uri="{FF2B5EF4-FFF2-40B4-BE49-F238E27FC236}">
                <a16:creationId xmlns:a16="http://schemas.microsoft.com/office/drawing/2014/main" id="{FCA37D53-4B6B-4B74-BF7A-C5D6289E8F9D}"/>
              </a:ext>
            </a:extLst>
          </p:cNvPr>
          <p:cNvSpPr/>
          <p:nvPr/>
        </p:nvSpPr>
        <p:spPr>
          <a:xfrm>
            <a:off x="838200" y="1467700"/>
            <a:ext cx="146187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提案提出前</a:t>
            </a:r>
          </a:p>
        </p:txBody>
      </p:sp>
      <p:sp>
        <p:nvSpPr>
          <p:cNvPr id="6" name="四角形: 角を丸くする 5">
            <a:extLst>
              <a:ext uri="{FF2B5EF4-FFF2-40B4-BE49-F238E27FC236}">
                <a16:creationId xmlns:a16="http://schemas.microsoft.com/office/drawing/2014/main" id="{ACD2A898-E0E1-4598-A39F-DFD971803557}"/>
              </a:ext>
            </a:extLst>
          </p:cNvPr>
          <p:cNvSpPr/>
          <p:nvPr/>
        </p:nvSpPr>
        <p:spPr>
          <a:xfrm>
            <a:off x="2545662" y="1467700"/>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提案提出前に審査会は何回？</a:t>
            </a:r>
          </a:p>
        </p:txBody>
      </p:sp>
      <p:sp>
        <p:nvSpPr>
          <p:cNvPr id="7" name="四角形: 角を丸くする 6">
            <a:extLst>
              <a:ext uri="{FF2B5EF4-FFF2-40B4-BE49-F238E27FC236}">
                <a16:creationId xmlns:a16="http://schemas.microsoft.com/office/drawing/2014/main" id="{D62E5A29-2C87-4ACA-B049-1888BE2E2A27}"/>
              </a:ext>
            </a:extLst>
          </p:cNvPr>
          <p:cNvSpPr/>
          <p:nvPr/>
        </p:nvSpPr>
        <p:spPr>
          <a:xfrm>
            <a:off x="3093138" y="1940432"/>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ほとんど開かれていない</a:t>
            </a:r>
          </a:p>
        </p:txBody>
      </p:sp>
      <p:sp>
        <p:nvSpPr>
          <p:cNvPr id="8" name="四角形: 角を丸くする 7">
            <a:extLst>
              <a:ext uri="{FF2B5EF4-FFF2-40B4-BE49-F238E27FC236}">
                <a16:creationId xmlns:a16="http://schemas.microsoft.com/office/drawing/2014/main" id="{562AF8C6-C1B8-44CB-B9A5-1EB1D6841BA9}"/>
              </a:ext>
            </a:extLst>
          </p:cNvPr>
          <p:cNvSpPr/>
          <p:nvPr/>
        </p:nvSpPr>
        <p:spPr>
          <a:xfrm>
            <a:off x="3088287" y="241316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2</a:t>
            </a:r>
            <a:r>
              <a:rPr kumimoji="1" lang="ja-JP" altLang="en-US" dirty="0"/>
              <a:t>，</a:t>
            </a:r>
            <a:r>
              <a:rPr kumimoji="1" lang="en-US" altLang="ja-JP" dirty="0"/>
              <a:t>3</a:t>
            </a:r>
            <a:r>
              <a:rPr kumimoji="1" lang="ja-JP" altLang="en-US" dirty="0"/>
              <a:t>回以上開かれている場合</a:t>
            </a:r>
          </a:p>
        </p:txBody>
      </p:sp>
      <p:sp>
        <p:nvSpPr>
          <p:cNvPr id="9" name="四角形: 角を丸くする 8">
            <a:extLst>
              <a:ext uri="{FF2B5EF4-FFF2-40B4-BE49-F238E27FC236}">
                <a16:creationId xmlns:a16="http://schemas.microsoft.com/office/drawing/2014/main" id="{13E7A18A-2625-4F1E-89AC-9A11D1BC991E}"/>
              </a:ext>
            </a:extLst>
          </p:cNvPr>
          <p:cNvSpPr/>
          <p:nvPr/>
        </p:nvSpPr>
        <p:spPr>
          <a:xfrm>
            <a:off x="2545662" y="2885896"/>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審査員は誰？</a:t>
            </a:r>
          </a:p>
        </p:txBody>
      </p:sp>
      <p:sp>
        <p:nvSpPr>
          <p:cNvPr id="11" name="四角形: 角を丸くする 10">
            <a:extLst>
              <a:ext uri="{FF2B5EF4-FFF2-40B4-BE49-F238E27FC236}">
                <a16:creationId xmlns:a16="http://schemas.microsoft.com/office/drawing/2014/main" id="{EE9F7DAD-215D-4DE7-A65B-7509DBDBACB2}"/>
              </a:ext>
            </a:extLst>
          </p:cNvPr>
          <p:cNvSpPr/>
          <p:nvPr/>
        </p:nvSpPr>
        <p:spPr>
          <a:xfrm>
            <a:off x="3088286" y="343531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はじめての人ばかり</a:t>
            </a:r>
          </a:p>
        </p:txBody>
      </p:sp>
      <p:sp>
        <p:nvSpPr>
          <p:cNvPr id="12" name="四角形: 角を丸くする 11">
            <a:extLst>
              <a:ext uri="{FF2B5EF4-FFF2-40B4-BE49-F238E27FC236}">
                <a16:creationId xmlns:a16="http://schemas.microsoft.com/office/drawing/2014/main" id="{B4B02A99-B633-446B-856F-C3E68BFA1FEF}"/>
              </a:ext>
            </a:extLst>
          </p:cNvPr>
          <p:cNvSpPr/>
          <p:nvPr/>
        </p:nvSpPr>
        <p:spPr>
          <a:xfrm>
            <a:off x="3088285" y="399153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ときどき以上見かける人がいる</a:t>
            </a:r>
          </a:p>
        </p:txBody>
      </p:sp>
      <p:sp>
        <p:nvSpPr>
          <p:cNvPr id="13" name="四角形: 角を丸くする 12">
            <a:extLst>
              <a:ext uri="{FF2B5EF4-FFF2-40B4-BE49-F238E27FC236}">
                <a16:creationId xmlns:a16="http://schemas.microsoft.com/office/drawing/2014/main" id="{438BF2BA-08C1-407F-BBCF-B0B63CB1D110}"/>
              </a:ext>
            </a:extLst>
          </p:cNvPr>
          <p:cNvSpPr/>
          <p:nvPr/>
        </p:nvSpPr>
        <p:spPr>
          <a:xfrm>
            <a:off x="2540809" y="4547752"/>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発注支援コンサルは</a:t>
            </a:r>
            <a:r>
              <a:rPr kumimoji="1" lang="ja-JP" altLang="en-US" dirty="0"/>
              <a:t>誰？</a:t>
            </a:r>
          </a:p>
        </p:txBody>
      </p:sp>
      <p:sp>
        <p:nvSpPr>
          <p:cNvPr id="14" name="四角形: 角を丸くする 13">
            <a:extLst>
              <a:ext uri="{FF2B5EF4-FFF2-40B4-BE49-F238E27FC236}">
                <a16:creationId xmlns:a16="http://schemas.microsoft.com/office/drawing/2014/main" id="{A77215A0-7114-4865-A653-05FC4D3135AE}"/>
              </a:ext>
            </a:extLst>
          </p:cNvPr>
          <p:cNvSpPr/>
          <p:nvPr/>
        </p:nvSpPr>
        <p:spPr>
          <a:xfrm>
            <a:off x="3088285" y="506611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はじめての見るコンサル</a:t>
            </a:r>
          </a:p>
        </p:txBody>
      </p:sp>
      <p:sp>
        <p:nvSpPr>
          <p:cNvPr id="16" name="四角形: 角を丸くする 15">
            <a:extLst>
              <a:ext uri="{FF2B5EF4-FFF2-40B4-BE49-F238E27FC236}">
                <a16:creationId xmlns:a16="http://schemas.microsoft.com/office/drawing/2014/main" id="{07F2949E-D577-41C4-A6E8-8F80238FEECC}"/>
              </a:ext>
            </a:extLst>
          </p:cNvPr>
          <p:cNvSpPr/>
          <p:nvPr/>
        </p:nvSpPr>
        <p:spPr>
          <a:xfrm>
            <a:off x="3088284" y="5607797"/>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いつものコンサル</a:t>
            </a:r>
          </a:p>
        </p:txBody>
      </p:sp>
      <p:sp>
        <p:nvSpPr>
          <p:cNvPr id="15" name="四角形: 角を丸くする 14">
            <a:extLst>
              <a:ext uri="{FF2B5EF4-FFF2-40B4-BE49-F238E27FC236}">
                <a16:creationId xmlns:a16="http://schemas.microsoft.com/office/drawing/2014/main" id="{42CC6F4A-EFCA-4C2E-B3EB-55698C794538}"/>
              </a:ext>
            </a:extLst>
          </p:cNvPr>
          <p:cNvSpPr/>
          <p:nvPr/>
        </p:nvSpPr>
        <p:spPr>
          <a:xfrm>
            <a:off x="7077863" y="1467700"/>
            <a:ext cx="3872611" cy="13415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審査委員のやる気の判断</a:t>
            </a:r>
            <a:endParaRPr kumimoji="1" lang="en-US" altLang="ja-JP" dirty="0"/>
          </a:p>
          <a:p>
            <a:pPr algn="ctr"/>
            <a:r>
              <a:rPr lang="ja-JP" altLang="en-US" dirty="0"/>
              <a:t>コンサル・事務局のいいなり</a:t>
            </a:r>
            <a:endParaRPr lang="en-US" altLang="ja-JP" dirty="0"/>
          </a:p>
          <a:p>
            <a:pPr algn="ctr"/>
            <a:r>
              <a:rPr lang="ja-JP" altLang="en-US" dirty="0"/>
              <a:t>私としてはしっかり選びたい</a:t>
            </a:r>
            <a:endParaRPr lang="en-US" altLang="ja-JP" dirty="0"/>
          </a:p>
          <a:p>
            <a:pPr algn="ctr"/>
            <a:r>
              <a:rPr kumimoji="1" lang="ja-JP" altLang="en-US" dirty="0"/>
              <a:t>だけど忙しいからなあ</a:t>
            </a:r>
          </a:p>
        </p:txBody>
      </p:sp>
      <p:sp>
        <p:nvSpPr>
          <p:cNvPr id="17" name="四角形: 角を丸くする 16">
            <a:extLst>
              <a:ext uri="{FF2B5EF4-FFF2-40B4-BE49-F238E27FC236}">
                <a16:creationId xmlns:a16="http://schemas.microsoft.com/office/drawing/2014/main" id="{A74C138C-68BF-4F06-AC6D-E335878A713A}"/>
              </a:ext>
            </a:extLst>
          </p:cNvPr>
          <p:cNvSpPr/>
          <p:nvPr/>
        </p:nvSpPr>
        <p:spPr>
          <a:xfrm>
            <a:off x="7077863" y="2991727"/>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専門は？</a:t>
            </a:r>
            <a:endParaRPr kumimoji="1" lang="en-US" altLang="ja-JP" dirty="0"/>
          </a:p>
          <a:p>
            <a:pPr algn="ctr"/>
            <a:r>
              <a:rPr lang="ja-JP" altLang="en-US" dirty="0"/>
              <a:t>専門外の部分はどう点をつける？</a:t>
            </a:r>
            <a:endParaRPr lang="en-US" altLang="ja-JP" dirty="0"/>
          </a:p>
          <a:p>
            <a:pPr algn="ctr"/>
            <a:r>
              <a:rPr kumimoji="1" lang="ja-JP" altLang="en-US" dirty="0"/>
              <a:t>はじめての</a:t>
            </a:r>
            <a:r>
              <a:rPr kumimoji="1" lang="en-US" altLang="ja-JP" dirty="0"/>
              <a:t>PFI</a:t>
            </a:r>
            <a:r>
              <a:rPr kumimoji="1" lang="ja-JP" altLang="en-US" dirty="0"/>
              <a:t>：わかるの？</a:t>
            </a:r>
            <a:endParaRPr kumimoji="1" lang="en-US" altLang="ja-JP" dirty="0"/>
          </a:p>
          <a:p>
            <a:pPr algn="ctr"/>
            <a:r>
              <a:rPr lang="ja-JP" altLang="en-US" dirty="0"/>
              <a:t>ベテランさん・会議を主導？</a:t>
            </a:r>
            <a:endParaRPr kumimoji="1" lang="ja-JP" altLang="en-US" dirty="0"/>
          </a:p>
        </p:txBody>
      </p:sp>
      <p:sp>
        <p:nvSpPr>
          <p:cNvPr id="18" name="四角形: 角を丸くする 17">
            <a:extLst>
              <a:ext uri="{FF2B5EF4-FFF2-40B4-BE49-F238E27FC236}">
                <a16:creationId xmlns:a16="http://schemas.microsoft.com/office/drawing/2014/main" id="{BC72FE5B-3913-499C-9613-B8CA495EA964}"/>
              </a:ext>
            </a:extLst>
          </p:cNvPr>
          <p:cNvSpPr/>
          <p:nvPr/>
        </p:nvSpPr>
        <p:spPr>
          <a:xfrm>
            <a:off x="7077863" y="4599242"/>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過去案件の傾向</a:t>
            </a:r>
            <a:endParaRPr kumimoji="1" lang="en-US" altLang="ja-JP" sz="1600" dirty="0"/>
          </a:p>
          <a:p>
            <a:pPr algn="ctr"/>
            <a:r>
              <a:rPr lang="ja-JP" altLang="en-US" sz="1600" dirty="0"/>
              <a:t>審査講評が酷似してたり！</a:t>
            </a:r>
            <a:endParaRPr lang="en-US" altLang="ja-JP" sz="1600" dirty="0"/>
          </a:p>
          <a:p>
            <a:pPr algn="ctr"/>
            <a:r>
              <a:rPr kumimoji="1" lang="ja-JP" altLang="en-US" sz="1600" dirty="0"/>
              <a:t>初めてのコンサルはマネするだけ</a:t>
            </a:r>
            <a:endParaRPr kumimoji="1" lang="en-US" altLang="ja-JP" sz="1600" dirty="0"/>
          </a:p>
          <a:p>
            <a:pPr algn="ctr"/>
            <a:r>
              <a:rPr lang="ja-JP" altLang="en-US" sz="1600" dirty="0"/>
              <a:t>いつものコンサルはいつもどおり</a:t>
            </a:r>
            <a:endParaRPr lang="en-US" altLang="ja-JP" sz="1600" dirty="0"/>
          </a:p>
          <a:p>
            <a:pPr algn="ctr"/>
            <a:r>
              <a:rPr kumimoji="1" lang="ja-JP" altLang="en-US" sz="1600" dirty="0"/>
              <a:t>審査委員会がどこまで頑張れるか？</a:t>
            </a:r>
          </a:p>
        </p:txBody>
      </p:sp>
    </p:spTree>
    <p:extLst>
      <p:ext uri="{BB962C8B-B14F-4D97-AF65-F5344CB8AC3E}">
        <p14:creationId xmlns:p14="http://schemas.microsoft.com/office/powerpoint/2010/main" val="122908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838200" y="365125"/>
            <a:ext cx="10515600" cy="956937"/>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審査の仕組みと応募者が気にしなくてはいけない事項</a:t>
            </a:r>
            <a:br>
              <a:rPr kumimoji="1" lang="en-US" altLang="ja-JP" sz="2800" dirty="0"/>
            </a:br>
            <a:r>
              <a:rPr kumimoji="1" lang="ja-JP" altLang="en-US" sz="2800" dirty="0"/>
              <a:t>　　　　　　　　　　　　　　　　　　　　（提出後）</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25</a:t>
            </a:fld>
            <a:endParaRPr kumimoji="1" lang="ja-JP" altLang="en-US"/>
          </a:p>
        </p:txBody>
      </p:sp>
      <p:sp>
        <p:nvSpPr>
          <p:cNvPr id="4" name="四角形: 角を丸くする 3">
            <a:extLst>
              <a:ext uri="{FF2B5EF4-FFF2-40B4-BE49-F238E27FC236}">
                <a16:creationId xmlns:a16="http://schemas.microsoft.com/office/drawing/2014/main" id="{FCA37D53-4B6B-4B74-BF7A-C5D6289E8F9D}"/>
              </a:ext>
            </a:extLst>
          </p:cNvPr>
          <p:cNvSpPr/>
          <p:nvPr/>
        </p:nvSpPr>
        <p:spPr>
          <a:xfrm>
            <a:off x="838200" y="1467700"/>
            <a:ext cx="146187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提案提出後</a:t>
            </a:r>
          </a:p>
        </p:txBody>
      </p:sp>
      <p:sp>
        <p:nvSpPr>
          <p:cNvPr id="6" name="四角形: 角を丸くする 5">
            <a:extLst>
              <a:ext uri="{FF2B5EF4-FFF2-40B4-BE49-F238E27FC236}">
                <a16:creationId xmlns:a16="http://schemas.microsoft.com/office/drawing/2014/main" id="{ACD2A898-E0E1-4598-A39F-DFD971803557}"/>
              </a:ext>
            </a:extLst>
          </p:cNvPr>
          <p:cNvSpPr/>
          <p:nvPr/>
        </p:nvSpPr>
        <p:spPr>
          <a:xfrm>
            <a:off x="2545662" y="1467700"/>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プレゼンテーション？</a:t>
            </a:r>
          </a:p>
        </p:txBody>
      </p:sp>
      <p:sp>
        <p:nvSpPr>
          <p:cNvPr id="7" name="四角形: 角を丸くする 6">
            <a:extLst>
              <a:ext uri="{FF2B5EF4-FFF2-40B4-BE49-F238E27FC236}">
                <a16:creationId xmlns:a16="http://schemas.microsoft.com/office/drawing/2014/main" id="{D62E5A29-2C87-4ACA-B049-1888BE2E2A27}"/>
              </a:ext>
            </a:extLst>
          </p:cNvPr>
          <p:cNvSpPr/>
          <p:nvPr/>
        </p:nvSpPr>
        <p:spPr>
          <a:xfrm>
            <a:off x="3093138" y="1940432"/>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ほとんど開かれていない</a:t>
            </a:r>
          </a:p>
        </p:txBody>
      </p:sp>
      <p:sp>
        <p:nvSpPr>
          <p:cNvPr id="8" name="四角形: 角を丸くする 7">
            <a:extLst>
              <a:ext uri="{FF2B5EF4-FFF2-40B4-BE49-F238E27FC236}">
                <a16:creationId xmlns:a16="http://schemas.microsoft.com/office/drawing/2014/main" id="{562AF8C6-C1B8-44CB-B9A5-1EB1D6841BA9}"/>
              </a:ext>
            </a:extLst>
          </p:cNvPr>
          <p:cNvSpPr/>
          <p:nvPr/>
        </p:nvSpPr>
        <p:spPr>
          <a:xfrm>
            <a:off x="3088287" y="241316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2</a:t>
            </a:r>
            <a:r>
              <a:rPr kumimoji="1" lang="ja-JP" altLang="en-US" dirty="0"/>
              <a:t>，</a:t>
            </a:r>
            <a:r>
              <a:rPr kumimoji="1" lang="en-US" altLang="ja-JP" dirty="0"/>
              <a:t>3</a:t>
            </a:r>
            <a:r>
              <a:rPr kumimoji="1" lang="ja-JP" altLang="en-US" dirty="0"/>
              <a:t>回以上開かれている場合</a:t>
            </a:r>
          </a:p>
        </p:txBody>
      </p:sp>
      <p:sp>
        <p:nvSpPr>
          <p:cNvPr id="9" name="四角形: 角を丸くする 8">
            <a:extLst>
              <a:ext uri="{FF2B5EF4-FFF2-40B4-BE49-F238E27FC236}">
                <a16:creationId xmlns:a16="http://schemas.microsoft.com/office/drawing/2014/main" id="{13E7A18A-2625-4F1E-89AC-9A11D1BC991E}"/>
              </a:ext>
            </a:extLst>
          </p:cNvPr>
          <p:cNvSpPr/>
          <p:nvPr/>
        </p:nvSpPr>
        <p:spPr>
          <a:xfrm>
            <a:off x="2545662" y="2885896"/>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審査員は誰？</a:t>
            </a:r>
          </a:p>
        </p:txBody>
      </p:sp>
      <p:sp>
        <p:nvSpPr>
          <p:cNvPr id="11" name="四角形: 角を丸くする 10">
            <a:extLst>
              <a:ext uri="{FF2B5EF4-FFF2-40B4-BE49-F238E27FC236}">
                <a16:creationId xmlns:a16="http://schemas.microsoft.com/office/drawing/2014/main" id="{EE9F7DAD-215D-4DE7-A65B-7509DBDBACB2}"/>
              </a:ext>
            </a:extLst>
          </p:cNvPr>
          <p:cNvSpPr/>
          <p:nvPr/>
        </p:nvSpPr>
        <p:spPr>
          <a:xfrm>
            <a:off x="3088286" y="343531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専門はなに？</a:t>
            </a:r>
          </a:p>
        </p:txBody>
      </p:sp>
      <p:sp>
        <p:nvSpPr>
          <p:cNvPr id="12" name="四角形: 角を丸くする 11">
            <a:extLst>
              <a:ext uri="{FF2B5EF4-FFF2-40B4-BE49-F238E27FC236}">
                <a16:creationId xmlns:a16="http://schemas.microsoft.com/office/drawing/2014/main" id="{B4B02A99-B633-446B-856F-C3E68BFA1FEF}"/>
              </a:ext>
            </a:extLst>
          </p:cNvPr>
          <p:cNvSpPr/>
          <p:nvPr/>
        </p:nvSpPr>
        <p:spPr>
          <a:xfrm>
            <a:off x="3088285" y="399153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内部・外部？</a:t>
            </a:r>
          </a:p>
        </p:txBody>
      </p:sp>
      <p:sp>
        <p:nvSpPr>
          <p:cNvPr id="13" name="四角形: 角を丸くする 12">
            <a:extLst>
              <a:ext uri="{FF2B5EF4-FFF2-40B4-BE49-F238E27FC236}">
                <a16:creationId xmlns:a16="http://schemas.microsoft.com/office/drawing/2014/main" id="{438BF2BA-08C1-407F-BBCF-B0B63CB1D110}"/>
              </a:ext>
            </a:extLst>
          </p:cNvPr>
          <p:cNvSpPr/>
          <p:nvPr/>
        </p:nvSpPr>
        <p:spPr>
          <a:xfrm>
            <a:off x="2540809" y="4547752"/>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自治体の体質</a:t>
            </a:r>
            <a:r>
              <a:rPr kumimoji="1" lang="ja-JP" altLang="en-US" dirty="0"/>
              <a:t>？</a:t>
            </a:r>
          </a:p>
        </p:txBody>
      </p:sp>
      <p:sp>
        <p:nvSpPr>
          <p:cNvPr id="14" name="四角形: 角を丸くする 13">
            <a:extLst>
              <a:ext uri="{FF2B5EF4-FFF2-40B4-BE49-F238E27FC236}">
                <a16:creationId xmlns:a16="http://schemas.microsoft.com/office/drawing/2014/main" id="{A77215A0-7114-4865-A653-05FC4D3135AE}"/>
              </a:ext>
            </a:extLst>
          </p:cNvPr>
          <p:cNvSpPr/>
          <p:nvPr/>
        </p:nvSpPr>
        <p:spPr>
          <a:xfrm>
            <a:off x="3088285" y="506611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民間はパートナー</a:t>
            </a:r>
          </a:p>
        </p:txBody>
      </p:sp>
      <p:sp>
        <p:nvSpPr>
          <p:cNvPr id="16" name="四角形: 角を丸くする 15">
            <a:extLst>
              <a:ext uri="{FF2B5EF4-FFF2-40B4-BE49-F238E27FC236}">
                <a16:creationId xmlns:a16="http://schemas.microsoft.com/office/drawing/2014/main" id="{07F2949E-D577-41C4-A6E8-8F80238FEECC}"/>
              </a:ext>
            </a:extLst>
          </p:cNvPr>
          <p:cNvSpPr/>
          <p:nvPr/>
        </p:nvSpPr>
        <p:spPr>
          <a:xfrm>
            <a:off x="3088284" y="5607797"/>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民間は受注業者</a:t>
            </a:r>
          </a:p>
        </p:txBody>
      </p:sp>
      <p:sp>
        <p:nvSpPr>
          <p:cNvPr id="15" name="四角形: 角を丸くする 14">
            <a:extLst>
              <a:ext uri="{FF2B5EF4-FFF2-40B4-BE49-F238E27FC236}">
                <a16:creationId xmlns:a16="http://schemas.microsoft.com/office/drawing/2014/main" id="{42C7F7E2-815F-49B7-8B0E-7957A041863C}"/>
              </a:ext>
            </a:extLst>
          </p:cNvPr>
          <p:cNvSpPr/>
          <p:nvPr/>
        </p:nvSpPr>
        <p:spPr>
          <a:xfrm>
            <a:off x="6949730" y="1481292"/>
            <a:ext cx="3872611" cy="13415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審査委員のやる気の判断</a:t>
            </a:r>
            <a:endParaRPr kumimoji="1" lang="en-US" altLang="ja-JP" dirty="0"/>
          </a:p>
          <a:p>
            <a:pPr algn="ctr"/>
            <a:r>
              <a:rPr lang="ja-JP" altLang="en-US" dirty="0"/>
              <a:t>コンサル・事務局のいいなり</a:t>
            </a:r>
            <a:endParaRPr lang="en-US" altLang="ja-JP" dirty="0"/>
          </a:p>
          <a:p>
            <a:pPr algn="ctr"/>
            <a:r>
              <a:rPr lang="ja-JP" altLang="en-US" dirty="0"/>
              <a:t>私としてはしっかり選びたい</a:t>
            </a:r>
            <a:endParaRPr lang="en-US" altLang="ja-JP" dirty="0"/>
          </a:p>
          <a:p>
            <a:pPr algn="ctr"/>
            <a:r>
              <a:rPr kumimoji="1" lang="ja-JP" altLang="en-US" dirty="0"/>
              <a:t>だけど忙しいからなあ</a:t>
            </a:r>
          </a:p>
        </p:txBody>
      </p:sp>
      <p:sp>
        <p:nvSpPr>
          <p:cNvPr id="17" name="四角形: 角を丸くする 16">
            <a:extLst>
              <a:ext uri="{FF2B5EF4-FFF2-40B4-BE49-F238E27FC236}">
                <a16:creationId xmlns:a16="http://schemas.microsoft.com/office/drawing/2014/main" id="{5EF54ECE-F631-4D6A-B5C6-EACCFE483225}"/>
              </a:ext>
            </a:extLst>
          </p:cNvPr>
          <p:cNvSpPr/>
          <p:nvPr/>
        </p:nvSpPr>
        <p:spPr>
          <a:xfrm>
            <a:off x="6949729" y="2972778"/>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内部委員が多い：現場の声</a:t>
            </a:r>
            <a:endParaRPr kumimoji="1" lang="en-US" altLang="ja-JP" dirty="0"/>
          </a:p>
          <a:p>
            <a:pPr algn="ctr"/>
            <a:r>
              <a:rPr lang="ja-JP" altLang="en-US" dirty="0"/>
              <a:t>理想的な提案を馬鹿にする傾向</a:t>
            </a:r>
            <a:endParaRPr lang="en-US" altLang="ja-JP" dirty="0"/>
          </a:p>
          <a:p>
            <a:pPr algn="ctr"/>
            <a:r>
              <a:rPr kumimoji="1" lang="ja-JP" altLang="en-US" dirty="0"/>
              <a:t>そんな風にできっこない</a:t>
            </a:r>
            <a:endParaRPr kumimoji="1" lang="en-US" altLang="ja-JP" dirty="0"/>
          </a:p>
          <a:p>
            <a:pPr algn="ctr"/>
            <a:r>
              <a:rPr lang="ja-JP" altLang="en-US" dirty="0"/>
              <a:t>外部の</a:t>
            </a:r>
            <a:r>
              <a:rPr lang="en-US" altLang="ja-JP" dirty="0"/>
              <a:t>PPP</a:t>
            </a:r>
            <a:r>
              <a:rPr lang="ja-JP" altLang="en-US" dirty="0"/>
              <a:t>の専門家</a:t>
            </a:r>
            <a:endParaRPr lang="en-US" altLang="ja-JP" dirty="0"/>
          </a:p>
          <a:p>
            <a:pPr algn="ctr"/>
            <a:r>
              <a:rPr kumimoji="1" lang="ja-JP" altLang="en-US" dirty="0"/>
              <a:t>先進的な提案を好む傾向</a:t>
            </a:r>
          </a:p>
        </p:txBody>
      </p:sp>
      <p:sp>
        <p:nvSpPr>
          <p:cNvPr id="18" name="四角形: 角を丸くする 17">
            <a:extLst>
              <a:ext uri="{FF2B5EF4-FFF2-40B4-BE49-F238E27FC236}">
                <a16:creationId xmlns:a16="http://schemas.microsoft.com/office/drawing/2014/main" id="{0749B388-FCB0-483E-90B1-A4E91C55AF50}"/>
              </a:ext>
            </a:extLst>
          </p:cNvPr>
          <p:cNvSpPr/>
          <p:nvPr/>
        </p:nvSpPr>
        <p:spPr>
          <a:xfrm>
            <a:off x="6949729" y="4547752"/>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本気で</a:t>
            </a:r>
            <a:r>
              <a:rPr kumimoji="1" lang="en-US" altLang="ja-JP" dirty="0"/>
              <a:t>PPP</a:t>
            </a:r>
            <a:r>
              <a:rPr kumimoji="1" lang="ja-JP" altLang="en-US" dirty="0"/>
              <a:t>？</a:t>
            </a:r>
            <a:endParaRPr kumimoji="1" lang="en-US" altLang="ja-JP" dirty="0"/>
          </a:p>
          <a:p>
            <a:pPr algn="ctr"/>
            <a:r>
              <a:rPr lang="ja-JP" altLang="en-US" dirty="0"/>
              <a:t>民間の力なんて！下請けしてろ！</a:t>
            </a:r>
            <a:endParaRPr lang="en-US" altLang="ja-JP" dirty="0"/>
          </a:p>
          <a:p>
            <a:pPr algn="ctr"/>
            <a:r>
              <a:rPr kumimoji="1" lang="ja-JP" altLang="en-US" dirty="0"/>
              <a:t>自分たちも変わっていこう！</a:t>
            </a:r>
            <a:endParaRPr kumimoji="1" lang="en-US" altLang="ja-JP" dirty="0"/>
          </a:p>
          <a:p>
            <a:pPr algn="ctr"/>
            <a:r>
              <a:rPr lang="ja-JP" altLang="en-US" dirty="0"/>
              <a:t>いい提案頼むわ。</a:t>
            </a:r>
            <a:endParaRPr lang="en-US" altLang="ja-JP" dirty="0"/>
          </a:p>
          <a:p>
            <a:pPr algn="ctr"/>
            <a:r>
              <a:rPr kumimoji="1" lang="ja-JP" altLang="en-US" dirty="0"/>
              <a:t>出過ぎた提案。サブでいいのに。</a:t>
            </a:r>
          </a:p>
        </p:txBody>
      </p:sp>
    </p:spTree>
    <p:extLst>
      <p:ext uri="{BB962C8B-B14F-4D97-AF65-F5344CB8AC3E}">
        <p14:creationId xmlns:p14="http://schemas.microsoft.com/office/powerpoint/2010/main" val="2675684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CD1BB07F-84B3-41FA-B973-2C4DA452D242}"/>
              </a:ext>
            </a:extLst>
          </p:cNvPr>
          <p:cNvPicPr>
            <a:picLocks noChangeAspect="1"/>
          </p:cNvPicPr>
          <p:nvPr/>
        </p:nvPicPr>
        <p:blipFill rotWithShape="1">
          <a:blip r:embed="rId2"/>
          <a:srcRect t="7704" b="459"/>
          <a:stretch/>
        </p:blipFill>
        <p:spPr>
          <a:xfrm>
            <a:off x="502920" y="457601"/>
            <a:ext cx="6344107" cy="356856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審査委員の職業と専門分野</a:t>
            </a:r>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a:xfrm>
            <a:off x="831850" y="4036173"/>
            <a:ext cx="10515600" cy="2053477"/>
          </a:xfrm>
        </p:spPr>
        <p:txBody>
          <a:bodyPr>
            <a:normAutofit/>
          </a:bodyPr>
          <a:lstStyle/>
          <a:p>
            <a:r>
              <a:rPr lang="ja-JP" altLang="en-US" sz="2000" dirty="0"/>
              <a:t>学識経験者：大学の先生</a:t>
            </a:r>
            <a:endParaRPr lang="en-US" altLang="ja-JP" sz="2000" dirty="0"/>
          </a:p>
          <a:p>
            <a:r>
              <a:rPr lang="ja-JP" altLang="en-US" sz="2000" dirty="0"/>
              <a:t>　　　　　　民間自営業とかコンサル：公認会計士・弁護士・著名コンサル社員</a:t>
            </a:r>
            <a:endParaRPr lang="en-US" altLang="ja-JP" sz="2000" dirty="0"/>
          </a:p>
          <a:p>
            <a:r>
              <a:rPr lang="ja-JP" altLang="en-US" sz="2000" dirty="0"/>
              <a:t>県の職員　：土木事務所職員・関連部局の職員</a:t>
            </a:r>
            <a:endParaRPr lang="en-US" altLang="ja-JP" sz="2000" dirty="0"/>
          </a:p>
          <a:p>
            <a:r>
              <a:rPr lang="ja-JP" altLang="en-US" sz="2000" dirty="0"/>
              <a:t>自治体職員：関連業務従事者・理事者・関連各課長・副長</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26</a:t>
            </a:fld>
            <a:endParaRPr kumimoji="1" lang="ja-JP" altLang="en-US"/>
          </a:p>
        </p:txBody>
      </p:sp>
    </p:spTree>
    <p:extLst>
      <p:ext uri="{BB962C8B-B14F-4D97-AF65-F5344CB8AC3E}">
        <p14:creationId xmlns:p14="http://schemas.microsoft.com/office/powerpoint/2010/main" val="320848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49B041-B181-47E5-BC23-D725E0D9A6CA}"/>
              </a:ext>
            </a:extLst>
          </p:cNvPr>
          <p:cNvPicPr>
            <a:picLocks noChangeAspect="1"/>
          </p:cNvPicPr>
          <p:nvPr/>
        </p:nvPicPr>
        <p:blipFill rotWithShape="1">
          <a:blip r:embed="rId2"/>
          <a:srcRect t="7704" b="459"/>
          <a:stretch/>
        </p:blipFill>
        <p:spPr>
          <a:xfrm>
            <a:off x="8673582" y="198407"/>
            <a:ext cx="3239487" cy="1822212"/>
          </a:xfrm>
          <a:prstGeom prst="rect">
            <a:avLst/>
          </a:prstGeom>
        </p:spPr>
      </p:pic>
      <p:sp>
        <p:nvSpPr>
          <p:cNvPr id="4" name="タイトル 3">
            <a:extLst>
              <a:ext uri="{FF2B5EF4-FFF2-40B4-BE49-F238E27FC236}">
                <a16:creationId xmlns:a16="http://schemas.microsoft.com/office/drawing/2014/main" id="{A18A84EC-B064-4C9D-A8C3-FC130757630B}"/>
              </a:ext>
            </a:extLst>
          </p:cNvPr>
          <p:cNvSpPr>
            <a:spLocks noGrp="1"/>
          </p:cNvSpPr>
          <p:nvPr>
            <p:ph type="title"/>
          </p:nvPr>
        </p:nvSpPr>
        <p:spPr>
          <a:xfrm>
            <a:off x="838200" y="365126"/>
            <a:ext cx="10515600" cy="683232"/>
          </a:xfrm>
        </p:spPr>
        <p:txBody>
          <a:bodyPr>
            <a:normAutofit fontScale="90000"/>
          </a:bodyPr>
          <a:lstStyle/>
          <a:p>
            <a:r>
              <a:rPr lang="ja-JP" altLang="en-US" sz="4400" dirty="0">
                <a:solidFill>
                  <a:srgbClr val="000000"/>
                </a:solidFill>
              </a:rPr>
              <a:t>学識経験者：大学の先生</a:t>
            </a:r>
            <a:endParaRPr lang="ja-JP" altLang="en-US"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588245" y="1048357"/>
            <a:ext cx="11036865" cy="4892331"/>
          </a:xfrm>
        </p:spPr>
        <p:txBody>
          <a:bodyPr>
            <a:normAutofit/>
          </a:bodyPr>
          <a:lstStyle/>
          <a:p>
            <a:r>
              <a:rPr lang="ja-JP" altLang="en-US" sz="2000" dirty="0"/>
              <a:t>審査経験により</a:t>
            </a:r>
            <a:r>
              <a:rPr lang="en-US" altLang="ja-JP" sz="2000" dirty="0"/>
              <a:t>2</a:t>
            </a:r>
            <a:r>
              <a:rPr lang="ja-JP" altLang="en-US" sz="2000" dirty="0"/>
              <a:t>種類</a:t>
            </a:r>
            <a:endParaRPr lang="en-US" altLang="ja-JP" sz="2000" dirty="0"/>
          </a:p>
          <a:p>
            <a:pPr lvl="1"/>
            <a:r>
              <a:rPr lang="ja-JP" altLang="en-US" sz="1600" dirty="0"/>
              <a:t>審査委員の経験豊富か初めてか？</a:t>
            </a:r>
            <a:endParaRPr lang="en-US" altLang="ja-JP" sz="1600" dirty="0"/>
          </a:p>
          <a:p>
            <a:pPr lvl="1"/>
            <a:r>
              <a:rPr lang="ja-JP" altLang="en-US" sz="1600" dirty="0"/>
              <a:t>ベテラン審査員か？：といっても</a:t>
            </a:r>
            <a:r>
              <a:rPr lang="en-US" altLang="ja-JP" sz="1600" dirty="0"/>
              <a:t>PPP</a:t>
            </a:r>
            <a:r>
              <a:rPr lang="ja-JP" altLang="en-US" sz="1600" dirty="0"/>
              <a:t>の専門家ではない場合は、古くからの人は、最近の傾向に疎い。</a:t>
            </a:r>
            <a:endParaRPr lang="en-US" altLang="ja-JP" sz="1600" dirty="0"/>
          </a:p>
          <a:p>
            <a:r>
              <a:rPr lang="ja-JP" altLang="en-US" sz="2000" dirty="0"/>
              <a:t>大体が忙しい</a:t>
            </a:r>
            <a:endParaRPr lang="en-US" altLang="ja-JP" sz="2000" dirty="0"/>
          </a:p>
          <a:p>
            <a:pPr lvl="1"/>
            <a:r>
              <a:rPr lang="ja-JP" altLang="en-US" sz="1600" dirty="0"/>
              <a:t>なので提案を読む時間が少ないが、：コンサルに比較表つくりを求める人も多い</a:t>
            </a:r>
            <a:endParaRPr lang="en-US" altLang="ja-JP" sz="1600" dirty="0"/>
          </a:p>
          <a:p>
            <a:pPr lvl="1"/>
            <a:r>
              <a:rPr lang="ja-JP" altLang="en-US" sz="1600" dirty="0"/>
              <a:t>だいたいは真面目なので、忙しいのに丁寧に読み、特に専門分野は細かいところに気がいく</a:t>
            </a:r>
            <a:endParaRPr lang="en-US" altLang="ja-JP" sz="1600" dirty="0"/>
          </a:p>
          <a:p>
            <a:pPr lvl="1"/>
            <a:r>
              <a:rPr lang="ja-JP" altLang="en-US" sz="1600" dirty="0"/>
              <a:t>自分の専門分野はキチンとみて、差をつける。それ以外の分野はわからないから、全員</a:t>
            </a:r>
            <a:r>
              <a:rPr lang="en-US" altLang="ja-JP" sz="1600" dirty="0"/>
              <a:t>B</a:t>
            </a:r>
            <a:r>
              <a:rPr lang="ja-JP" altLang="en-US" sz="1600" dirty="0"/>
              <a:t>とか。</a:t>
            </a:r>
            <a:endParaRPr lang="en-US" altLang="ja-JP" sz="1600" dirty="0"/>
          </a:p>
          <a:p>
            <a:r>
              <a:rPr lang="ja-JP" altLang="en-US" sz="2000" dirty="0"/>
              <a:t>それまでの経歴</a:t>
            </a:r>
            <a:endParaRPr lang="en-US" altLang="ja-JP" sz="2000" dirty="0"/>
          </a:p>
          <a:p>
            <a:pPr lvl="1"/>
            <a:r>
              <a:rPr lang="ja-JP" altLang="en-US" sz="1600" dirty="0"/>
              <a:t>民間経験がある・象牙の塔一筋</a:t>
            </a:r>
            <a:endParaRPr lang="en-US" altLang="ja-JP" sz="1600" dirty="0"/>
          </a:p>
          <a:p>
            <a:pPr lvl="1"/>
            <a:r>
              <a:rPr lang="ja-JP" altLang="en-US" sz="1600" dirty="0"/>
              <a:t>象牙の塔の人：民間の事情知らない（サラリーマンの事情・稼がねばならない事情）</a:t>
            </a:r>
            <a:endParaRPr lang="en-US" altLang="ja-JP" sz="1600" dirty="0"/>
          </a:p>
          <a:p>
            <a:pPr lvl="1"/>
            <a:r>
              <a:rPr lang="ja-JP" altLang="en-US" sz="1600" dirty="0"/>
              <a:t>なので民間の事情を無視した理想論的な献身を求める傾向</a:t>
            </a:r>
            <a:endParaRPr lang="en-US" altLang="ja-JP" sz="1600" dirty="0"/>
          </a:p>
          <a:p>
            <a:pPr lvl="1"/>
            <a:r>
              <a:rPr lang="ja-JP" altLang="en-US" sz="1600" dirty="0"/>
              <a:t>民間経験があれば、少し違う。（大企業だったか中小企業だったか）（民間でいい思い、いやな思い？）</a:t>
            </a:r>
            <a:endParaRPr lang="en-US" altLang="ja-JP" sz="1600" dirty="0"/>
          </a:p>
          <a:p>
            <a:r>
              <a:rPr lang="ja-JP" altLang="en-US" sz="2000" dirty="0"/>
              <a:t>それまでの発表論文</a:t>
            </a:r>
            <a:endParaRPr lang="en-US" altLang="ja-JP" sz="2000" dirty="0"/>
          </a:p>
          <a:p>
            <a:pPr lvl="1"/>
            <a:r>
              <a:rPr lang="ja-JP" altLang="en-US" sz="1600" dirty="0"/>
              <a:t>大学の先生なので、多かれ少なかれ論文発表：何に興味があり、その分野でどんな意見</a:t>
            </a:r>
            <a:endParaRPr lang="en-US" altLang="ja-JP" sz="1600" dirty="0"/>
          </a:p>
          <a:p>
            <a:pPr lvl="1"/>
            <a:r>
              <a:rPr lang="ja-JP" altLang="en-US" sz="1600" dirty="0"/>
              <a:t>今回の案件にはどう反映されそうか？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27</a:t>
            </a:fld>
            <a:endParaRPr kumimoji="1" lang="ja-JP" altLang="en-US"/>
          </a:p>
        </p:txBody>
      </p:sp>
    </p:spTree>
    <p:extLst>
      <p:ext uri="{BB962C8B-B14F-4D97-AF65-F5344CB8AC3E}">
        <p14:creationId xmlns:p14="http://schemas.microsoft.com/office/powerpoint/2010/main" val="215281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CD9CDA-2B1D-4EFE-BF24-F6DD82238713}"/>
              </a:ext>
            </a:extLst>
          </p:cNvPr>
          <p:cNvPicPr>
            <a:picLocks noChangeAspect="1"/>
          </p:cNvPicPr>
          <p:nvPr/>
        </p:nvPicPr>
        <p:blipFill rotWithShape="1">
          <a:blip r:embed="rId2"/>
          <a:srcRect t="7704" b="459"/>
          <a:stretch/>
        </p:blipFill>
        <p:spPr>
          <a:xfrm>
            <a:off x="8885723" y="0"/>
            <a:ext cx="2986847" cy="1680102"/>
          </a:xfrm>
          <a:prstGeom prst="rect">
            <a:avLst/>
          </a:prstGeom>
        </p:spPr>
      </p:pic>
      <p:sp>
        <p:nvSpPr>
          <p:cNvPr id="9" name="タイトル 8">
            <a:extLst>
              <a:ext uri="{FF2B5EF4-FFF2-40B4-BE49-F238E27FC236}">
                <a16:creationId xmlns:a16="http://schemas.microsoft.com/office/drawing/2014/main" id="{5B7097B1-EE55-4883-A8D2-09635F7DBA0A}"/>
              </a:ext>
            </a:extLst>
          </p:cNvPr>
          <p:cNvSpPr>
            <a:spLocks noGrp="1"/>
          </p:cNvSpPr>
          <p:nvPr>
            <p:ph type="title"/>
          </p:nvPr>
        </p:nvSpPr>
        <p:spPr>
          <a:xfrm>
            <a:off x="838200" y="365125"/>
            <a:ext cx="10515600" cy="724001"/>
          </a:xfrm>
        </p:spPr>
        <p:txBody>
          <a:bodyPr/>
          <a:lstStyle/>
          <a:p>
            <a:r>
              <a:rPr lang="ja-JP" altLang="en-US" sz="4400" dirty="0">
                <a:solidFill>
                  <a:srgbClr val="000000"/>
                </a:solidFill>
              </a:rPr>
              <a:t>学識経験者：民間の識者</a:t>
            </a:r>
            <a:endParaRPr lang="ja-JP" altLang="en-US"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704243" y="1403633"/>
            <a:ext cx="10515600" cy="4819924"/>
          </a:xfrm>
        </p:spPr>
        <p:txBody>
          <a:bodyPr>
            <a:normAutofit/>
          </a:bodyPr>
          <a:lstStyle/>
          <a:p>
            <a:r>
              <a:rPr lang="ja-JP" altLang="en-US" sz="2000" dirty="0"/>
              <a:t>民間の建築士・技術士・弁護士・公認会計士・役所ＯＢの行政書士・税理士・中小企業診断士</a:t>
            </a:r>
            <a:endParaRPr lang="en-US" altLang="ja-JP" sz="2000" dirty="0"/>
          </a:p>
          <a:p>
            <a:r>
              <a:rPr lang="en-US" altLang="ja-JP" sz="2000" dirty="0"/>
              <a:t>PPP</a:t>
            </a:r>
            <a:r>
              <a:rPr lang="ja-JP" altLang="en-US" sz="2000" dirty="0"/>
              <a:t>の専門家（ごくまれに）</a:t>
            </a:r>
            <a:endParaRPr lang="en-US" altLang="ja-JP" sz="2000" dirty="0"/>
          </a:p>
          <a:p>
            <a:pPr lvl="1"/>
            <a:r>
              <a:rPr lang="ja-JP" altLang="en-US" sz="1600" dirty="0"/>
              <a:t>東洋大学ＰＰＰ研究所の特任教授：自治体会計の専門家：公認会計士が多い。</a:t>
            </a:r>
            <a:endParaRPr lang="en-US" altLang="ja-JP" sz="1600" dirty="0"/>
          </a:p>
          <a:p>
            <a:pPr lvl="1"/>
            <a:r>
              <a:rPr lang="ja-JP" altLang="en-US" sz="1600" dirty="0"/>
              <a:t>役所を飛び出して修士をとり、自営で、研究所で教鞭とか。</a:t>
            </a:r>
            <a:endParaRPr lang="en-US" altLang="ja-JP" sz="1600" dirty="0"/>
          </a:p>
          <a:p>
            <a:pPr lvl="1"/>
            <a:r>
              <a:rPr lang="ja-JP" altLang="en-US" sz="1600" dirty="0"/>
              <a:t>地方創生・地方自治の専門家：行政書士・中小企業診断士・司法書士・不動産鑑定士などで個人の興味。</a:t>
            </a:r>
            <a:endParaRPr lang="en-US" altLang="ja-JP" sz="1600" dirty="0"/>
          </a:p>
          <a:p>
            <a:r>
              <a:rPr lang="ja-JP" altLang="en-US" sz="2000" dirty="0"/>
              <a:t>ＰＰＰに詳しくなく（大部分は）</a:t>
            </a:r>
            <a:endParaRPr lang="en-US" altLang="ja-JP" sz="2000" dirty="0"/>
          </a:p>
          <a:p>
            <a:pPr lvl="1"/>
            <a:r>
              <a:rPr lang="ja-JP" altLang="en-US" sz="1600" dirty="0"/>
              <a:t>はじめてＰＰＰ・ＰＦＩ発注の自治体は大部分、審査員はＰＰＰ・ＰＦＩに詳しくない。</a:t>
            </a:r>
            <a:endParaRPr lang="en-US" altLang="ja-JP" sz="1600" dirty="0"/>
          </a:p>
          <a:p>
            <a:pPr lvl="1"/>
            <a:r>
              <a:rPr lang="ja-JP" altLang="en-US" sz="1600" dirty="0"/>
              <a:t>よく自治体の公的な仕事を頼まれてる：公認会計士・弁護士・等。</a:t>
            </a:r>
            <a:endParaRPr lang="en-US" altLang="ja-JP" sz="1600" dirty="0"/>
          </a:p>
          <a:p>
            <a:pPr lvl="1"/>
            <a:r>
              <a:rPr lang="ja-JP" altLang="en-US" sz="1600" dirty="0"/>
              <a:t>はじめてその自治体に足を踏み入れる。</a:t>
            </a:r>
            <a:endParaRPr lang="en-US" altLang="ja-JP" sz="1600" dirty="0"/>
          </a:p>
          <a:p>
            <a:pPr lvl="1"/>
            <a:r>
              <a:rPr lang="ja-JP" altLang="en-US" sz="1600" dirty="0"/>
              <a:t>たとえば、税理士や公認会計士でも、みなし仕入れ　がわからない。　とか。</a:t>
            </a:r>
            <a:endParaRPr lang="en-US" altLang="ja-JP" sz="1600" dirty="0"/>
          </a:p>
          <a:p>
            <a:pPr lvl="1"/>
            <a:r>
              <a:rPr lang="ja-JP" altLang="en-US" sz="1600" dirty="0"/>
              <a:t>建築士でも公営住宅技術基準や公営住宅と地優賃住宅の違いが分かってないとか。</a:t>
            </a:r>
            <a:endParaRPr lang="en-US" altLang="ja-JP" sz="1600" dirty="0"/>
          </a:p>
          <a:p>
            <a:pPr lvl="1"/>
            <a:r>
              <a:rPr lang="ja-JP" altLang="en-US" sz="1600" dirty="0"/>
              <a:t>なので、提案時に少しくどいくらいの説明がいるので、記載の方法や文章に工夫。</a:t>
            </a:r>
            <a:endParaRPr lang="en-US" altLang="ja-JP" sz="1600" dirty="0"/>
          </a:p>
          <a:p>
            <a:r>
              <a:rPr lang="ja-JP" altLang="en-US" sz="2000" dirty="0"/>
              <a:t>結構、論者が多く、意見を言うが、的外れもあるので、提案が誤解されることも。。。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28</a:t>
            </a:fld>
            <a:endParaRPr kumimoji="1" lang="ja-JP" altLang="en-US"/>
          </a:p>
        </p:txBody>
      </p:sp>
    </p:spTree>
    <p:extLst>
      <p:ext uri="{BB962C8B-B14F-4D97-AF65-F5344CB8AC3E}">
        <p14:creationId xmlns:p14="http://schemas.microsoft.com/office/powerpoint/2010/main" val="416006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1E719-E160-47E3-A842-8FB91358CEE5}"/>
              </a:ext>
            </a:extLst>
          </p:cNvPr>
          <p:cNvPicPr>
            <a:picLocks noChangeAspect="1"/>
          </p:cNvPicPr>
          <p:nvPr/>
        </p:nvPicPr>
        <p:blipFill rotWithShape="1">
          <a:blip r:embed="rId2"/>
          <a:srcRect t="7704" b="459"/>
          <a:stretch/>
        </p:blipFill>
        <p:spPr>
          <a:xfrm>
            <a:off x="8610600" y="118427"/>
            <a:ext cx="3239487" cy="1822212"/>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8200" y="365126"/>
            <a:ext cx="10515600" cy="574714"/>
          </a:xfrm>
        </p:spPr>
        <p:txBody>
          <a:bodyPr>
            <a:normAutofit fontScale="90000"/>
          </a:bodyPr>
          <a:lstStyle/>
          <a:p>
            <a:r>
              <a:rPr lang="ja-JP" altLang="en-US" sz="4000" dirty="0">
                <a:solidFill>
                  <a:srgbClr val="000000"/>
                </a:solidFill>
              </a:rPr>
              <a:t>県の職員：土木事務所関係者</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838200" y="1119226"/>
            <a:ext cx="10515600" cy="5057737"/>
          </a:xfrm>
        </p:spPr>
        <p:txBody>
          <a:bodyPr>
            <a:normAutofit/>
          </a:bodyPr>
          <a:lstStyle/>
          <a:p>
            <a:r>
              <a:rPr lang="ja-JP" altLang="en-US" sz="2400" dirty="0"/>
              <a:t>中小自治体に多い：</a:t>
            </a:r>
            <a:endParaRPr lang="en-US" altLang="ja-JP" sz="2400" dirty="0"/>
          </a:p>
          <a:p>
            <a:pPr marL="0" indent="0">
              <a:buNone/>
            </a:pPr>
            <a:r>
              <a:rPr lang="ja-JP" altLang="en-US" sz="2400" dirty="0"/>
              <a:t>　　　　その地域の県の土木事務所の所長さん・建築課長さんだったり</a:t>
            </a:r>
            <a:endParaRPr lang="en-US" altLang="ja-JP" sz="2400" dirty="0"/>
          </a:p>
          <a:p>
            <a:pPr lvl="1"/>
            <a:r>
              <a:rPr lang="ja-JP" altLang="en-US" sz="1800" dirty="0"/>
              <a:t>大体</a:t>
            </a:r>
            <a:r>
              <a:rPr lang="en-US" altLang="ja-JP" sz="1800" dirty="0"/>
              <a:t>PPP/PFI</a:t>
            </a:r>
            <a:r>
              <a:rPr lang="ja-JP" altLang="en-US" sz="1800" dirty="0"/>
              <a:t>は全く知らない。</a:t>
            </a:r>
            <a:endParaRPr lang="en-US" altLang="ja-JP" sz="1800" dirty="0"/>
          </a:p>
          <a:p>
            <a:pPr lvl="1"/>
            <a:r>
              <a:rPr lang="ja-JP" altLang="en-US" sz="1800" dirty="0"/>
              <a:t>交付金の窓口なので、呼んでおくとなにかと、みたいな感じ。</a:t>
            </a:r>
            <a:endParaRPr lang="en-US" altLang="ja-JP" sz="1800" dirty="0"/>
          </a:p>
          <a:p>
            <a:r>
              <a:rPr lang="ja-JP" altLang="en-US" sz="2400" dirty="0"/>
              <a:t>ほとんどの部分の提案内容はわかっていないように見える</a:t>
            </a:r>
            <a:endParaRPr lang="en-US" altLang="ja-JP" sz="2400" dirty="0"/>
          </a:p>
          <a:p>
            <a:r>
              <a:rPr lang="ja-JP" altLang="en-US" sz="2400" dirty="0"/>
              <a:t>自分の専門の細かいところにこだわって審査</a:t>
            </a:r>
            <a:endParaRPr lang="en-US" altLang="ja-JP" sz="2400" dirty="0"/>
          </a:p>
          <a:p>
            <a:pPr lvl="1"/>
            <a:r>
              <a:rPr lang="ja-JP" altLang="en-US" sz="1800" dirty="0"/>
              <a:t>そこがいいと、全般にいい点にする。</a:t>
            </a:r>
            <a:endParaRPr lang="en-US" altLang="ja-JP" sz="1800" dirty="0"/>
          </a:p>
          <a:p>
            <a:pPr lvl="1"/>
            <a:r>
              <a:rPr lang="ja-JP" altLang="en-US" sz="1800" dirty="0"/>
              <a:t>開発許可がどうの、接道がどうの、都市計画許可がどうの、みたいな。</a:t>
            </a:r>
            <a:endParaRPr lang="en-US" altLang="ja-JP" sz="1800" dirty="0"/>
          </a:p>
          <a:p>
            <a:pPr lvl="1"/>
            <a:r>
              <a:rPr lang="ja-JP" altLang="en-US" sz="1800" dirty="0"/>
              <a:t>こうしたことに配慮がいきとどいていると、ほかの部分もいい点をつけがち。</a:t>
            </a:r>
            <a:endParaRPr lang="en-US" altLang="ja-JP" sz="1800" dirty="0"/>
          </a:p>
          <a:p>
            <a:r>
              <a:rPr lang="ja-JP" altLang="en-US" sz="2400" dirty="0"/>
              <a:t>なので、県での職歴・何を中心に歩いてきた人なのか</a:t>
            </a:r>
            <a:endParaRPr lang="en-US" altLang="ja-JP" sz="2400" dirty="0"/>
          </a:p>
          <a:p>
            <a:pPr lvl="1"/>
            <a:r>
              <a:rPr lang="ja-JP" altLang="en-US" sz="1800" dirty="0"/>
              <a:t>財務畑・都市計画畑・下水浄水畑・道路畑・河川畑・街づくり畑・企画畑・教育畑　などなど。</a:t>
            </a:r>
            <a:endParaRPr lang="en-US" altLang="ja-JP" sz="1800" dirty="0"/>
          </a:p>
          <a:p>
            <a:pPr lvl="1"/>
            <a:r>
              <a:rPr lang="ja-JP" altLang="en-US" sz="1800" dirty="0"/>
              <a:t>なにに、ちくっと、来るか？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29</a:t>
            </a:fld>
            <a:endParaRPr kumimoji="1" lang="ja-JP" altLang="en-US"/>
          </a:p>
        </p:txBody>
      </p:sp>
    </p:spTree>
    <p:extLst>
      <p:ext uri="{BB962C8B-B14F-4D97-AF65-F5344CB8AC3E}">
        <p14:creationId xmlns:p14="http://schemas.microsoft.com/office/powerpoint/2010/main" val="234937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CDFD6EBD-A189-423F-ABC9-60A7E592697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pic>
        <p:nvPicPr>
          <p:cNvPr id="10" name="図 9">
            <a:extLst>
              <a:ext uri="{FF2B5EF4-FFF2-40B4-BE49-F238E27FC236}">
                <a16:creationId xmlns:a16="http://schemas.microsoft.com/office/drawing/2014/main" id="{79D25649-16BB-4EF3-829F-3B4AF94431A3}"/>
              </a:ext>
            </a:extLst>
          </p:cNvPr>
          <p:cNvPicPr>
            <a:picLocks noChangeAspect="1"/>
          </p:cNvPicPr>
          <p:nvPr/>
        </p:nvPicPr>
        <p:blipFill>
          <a:blip r:embed="rId2"/>
          <a:stretch>
            <a:fillRect/>
          </a:stretch>
        </p:blipFill>
        <p:spPr>
          <a:xfrm>
            <a:off x="782726" y="0"/>
            <a:ext cx="10475367" cy="6858000"/>
          </a:xfrm>
          <a:prstGeom prst="rect">
            <a:avLst/>
          </a:prstGeom>
        </p:spPr>
      </p:pic>
    </p:spTree>
    <p:extLst>
      <p:ext uri="{BB962C8B-B14F-4D97-AF65-F5344CB8AC3E}">
        <p14:creationId xmlns:p14="http://schemas.microsoft.com/office/powerpoint/2010/main" val="384357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県の職員：関連部局職員</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657923" y="1357274"/>
            <a:ext cx="10900316" cy="4351338"/>
          </a:xfrm>
        </p:spPr>
        <p:txBody>
          <a:bodyPr>
            <a:normAutofit/>
          </a:bodyPr>
          <a:lstStyle/>
          <a:p>
            <a:r>
              <a:rPr lang="ja-JP" altLang="en-US" sz="2000" dirty="0"/>
              <a:t>住宅案件だと住宅局から、下水道案件なら下水道局から　のように</a:t>
            </a:r>
            <a:endParaRPr lang="en-US" altLang="ja-JP" sz="2000" dirty="0"/>
          </a:p>
          <a:p>
            <a:pPr marL="0" indent="0">
              <a:buNone/>
            </a:pPr>
            <a:r>
              <a:rPr lang="ja-JP" altLang="en-US" sz="2000" dirty="0"/>
              <a:t>　交付金や事業認可の当人なので、事業に対して多かれ少なかれ、思い入れがあり</a:t>
            </a:r>
            <a:endParaRPr lang="en-US" altLang="ja-JP" sz="2000" dirty="0"/>
          </a:p>
          <a:p>
            <a:pPr marL="0" indent="0">
              <a:buNone/>
            </a:pPr>
            <a:r>
              <a:rPr lang="ja-JP" altLang="en-US" sz="2000" dirty="0"/>
              <a:t>　一方、市町村に対しては何らかの不満や物足りなさをもっている</a:t>
            </a:r>
            <a:endParaRPr lang="en-US" altLang="ja-JP" sz="2000" dirty="0"/>
          </a:p>
          <a:p>
            <a:r>
              <a:rPr lang="ja-JP" altLang="en-US" sz="2000" dirty="0"/>
              <a:t>また、</a:t>
            </a:r>
            <a:r>
              <a:rPr lang="en-US" altLang="ja-JP" sz="2000" dirty="0"/>
              <a:t>PFI</a:t>
            </a:r>
            <a:r>
              <a:rPr lang="ja-JP" altLang="en-US" sz="2000" dirty="0"/>
              <a:t>でやることに賛成の人、反対の人、両方いる。</a:t>
            </a:r>
            <a:endParaRPr lang="en-US" altLang="ja-JP" sz="2000" dirty="0"/>
          </a:p>
          <a:p>
            <a:r>
              <a:rPr lang="ja-JP" altLang="en-US" sz="2000" dirty="0"/>
              <a:t>市町村から要請があり、誰か出さないといけないので、いやいや、もしくは進んで。</a:t>
            </a:r>
            <a:endParaRPr lang="en-US" altLang="ja-JP" sz="2000" dirty="0"/>
          </a:p>
          <a:p>
            <a:pPr marL="0" indent="0">
              <a:buNone/>
            </a:pPr>
            <a:r>
              <a:rPr lang="ja-JP" altLang="en-US" sz="2000" dirty="0"/>
              <a:t>なので</a:t>
            </a:r>
            <a:endParaRPr lang="en-US" altLang="ja-JP" sz="2000" dirty="0"/>
          </a:p>
          <a:p>
            <a:r>
              <a:rPr lang="ja-JP" altLang="en-US" sz="2000" dirty="0"/>
              <a:t>民間から、市町村の考えているより踏み込んだ提案があると喜ぶか</a:t>
            </a:r>
            <a:endParaRPr lang="en-US" altLang="ja-JP" sz="2000" dirty="0"/>
          </a:p>
          <a:p>
            <a:r>
              <a:rPr lang="ja-JP" altLang="en-US" sz="2000" dirty="0"/>
              <a:t>県の考えてる方向と違う（県が保守的、前向きか）：行政負担が減ってると満足が多いが。</a:t>
            </a:r>
            <a:endParaRPr lang="en-US" altLang="ja-JP" sz="2000" dirty="0"/>
          </a:p>
          <a:p>
            <a:r>
              <a:rPr lang="ja-JP" altLang="en-US" sz="2000" dirty="0"/>
              <a:t>ほらみろ碌な提案ないじゃないかか、ほう、民間がやると違うなか？</a:t>
            </a:r>
            <a:endParaRPr lang="en-US" altLang="ja-JP" sz="2000" dirty="0"/>
          </a:p>
          <a:p>
            <a:endParaRPr lang="ja-JP" altLang="en-US" sz="2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30</a:t>
            </a:fld>
            <a:endParaRPr kumimoji="1" lang="ja-JP" altLang="en-US"/>
          </a:p>
        </p:txBody>
      </p:sp>
      <p:pic>
        <p:nvPicPr>
          <p:cNvPr id="5" name="Picture 4">
            <a:extLst>
              <a:ext uri="{FF2B5EF4-FFF2-40B4-BE49-F238E27FC236}">
                <a16:creationId xmlns:a16="http://schemas.microsoft.com/office/drawing/2014/main" id="{27EB5F80-A465-42A0-927B-0F42F157089D}"/>
              </a:ext>
            </a:extLst>
          </p:cNvPr>
          <p:cNvPicPr>
            <a:picLocks noChangeAspect="1"/>
          </p:cNvPicPr>
          <p:nvPr/>
        </p:nvPicPr>
        <p:blipFill rotWithShape="1">
          <a:blip r:embed="rId2"/>
          <a:srcRect t="7704" b="459"/>
          <a:stretch/>
        </p:blipFill>
        <p:spPr>
          <a:xfrm>
            <a:off x="8689474" y="198409"/>
            <a:ext cx="3223595" cy="1492280"/>
          </a:xfrm>
          <a:prstGeom prst="rect">
            <a:avLst/>
          </a:prstGeom>
        </p:spPr>
      </p:pic>
    </p:spTree>
    <p:extLst>
      <p:ext uri="{BB962C8B-B14F-4D97-AF65-F5344CB8AC3E}">
        <p14:creationId xmlns:p14="http://schemas.microsoft.com/office/powerpoint/2010/main" val="3673321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8200" y="365126"/>
            <a:ext cx="10515600" cy="746822"/>
          </a:xfrm>
        </p:spPr>
        <p:txBody>
          <a:bodyPr>
            <a:normAutofit/>
          </a:bodyPr>
          <a:lstStyle/>
          <a:p>
            <a:r>
              <a:rPr lang="ja-JP" altLang="en-US" sz="4000" dirty="0">
                <a:solidFill>
                  <a:srgbClr val="000000"/>
                </a:solidFill>
              </a:rPr>
              <a:t>自治体職員：副長・理事者</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788019" y="1111946"/>
            <a:ext cx="10515600" cy="5199643"/>
          </a:xfrm>
        </p:spPr>
        <p:txBody>
          <a:bodyPr>
            <a:normAutofit lnSpcReduction="10000"/>
          </a:bodyPr>
          <a:lstStyle/>
          <a:p>
            <a:r>
              <a:rPr lang="ja-JP" altLang="en-US" dirty="0"/>
              <a:t>さまざま</a:t>
            </a:r>
            <a:endParaRPr lang="en-US" altLang="ja-JP" dirty="0"/>
          </a:p>
          <a:p>
            <a:pPr lvl="1"/>
            <a:r>
              <a:rPr lang="ja-JP" altLang="en-US" sz="2000" dirty="0"/>
              <a:t>バランス型</a:t>
            </a:r>
            <a:endParaRPr lang="en-US" altLang="ja-JP" sz="2000" dirty="0"/>
          </a:p>
          <a:p>
            <a:pPr lvl="1"/>
            <a:r>
              <a:rPr lang="ja-JP" altLang="en-US" sz="2000" dirty="0"/>
              <a:t>財政ばかり気になる人</a:t>
            </a:r>
            <a:endParaRPr lang="en-US" altLang="ja-JP" sz="2000" dirty="0"/>
          </a:p>
          <a:p>
            <a:pPr lvl="1"/>
            <a:r>
              <a:rPr lang="ja-JP" altLang="en-US" sz="2000" dirty="0"/>
              <a:t>外部から来て、自治体を変えたい人（国交省・農水省・総務省とか）：腰掛の人</a:t>
            </a:r>
            <a:endParaRPr lang="en-US" altLang="ja-JP" sz="2000" dirty="0"/>
          </a:p>
          <a:p>
            <a:pPr lvl="1"/>
            <a:r>
              <a:rPr lang="ja-JP" altLang="en-US" sz="2000" dirty="0"/>
              <a:t>首長に忠実で、首長の思いの代弁（次の首長）</a:t>
            </a:r>
            <a:endParaRPr lang="en-US" altLang="ja-JP" sz="2000" dirty="0"/>
          </a:p>
          <a:p>
            <a:pPr lvl="1"/>
            <a:r>
              <a:rPr lang="ja-JP" altLang="en-US" sz="2000" dirty="0"/>
              <a:t>議会を気にする人</a:t>
            </a:r>
            <a:endParaRPr lang="en-US" altLang="ja-JP" sz="2000" dirty="0"/>
          </a:p>
          <a:p>
            <a:pPr lvl="1"/>
            <a:r>
              <a:rPr lang="ja-JP" altLang="en-US" sz="2000" dirty="0"/>
              <a:t>ただし、審査委員会の内部委員のトップなので影響力は強い</a:t>
            </a:r>
            <a:endParaRPr lang="en-US" altLang="ja-JP" sz="2000" dirty="0"/>
          </a:p>
          <a:p>
            <a:r>
              <a:rPr lang="ja-JP" altLang="en-US" dirty="0"/>
              <a:t>その人の経歴などの調査でツボを探す。</a:t>
            </a:r>
            <a:endParaRPr lang="en-US" altLang="ja-JP" dirty="0"/>
          </a:p>
          <a:p>
            <a:pPr lvl="1"/>
            <a:r>
              <a:rPr lang="ja-JP" altLang="en-US" sz="2000" dirty="0"/>
              <a:t>何の仕事をやってきた人か？</a:t>
            </a:r>
            <a:endParaRPr lang="en-US" altLang="ja-JP" sz="2000" dirty="0"/>
          </a:p>
          <a:p>
            <a:pPr lvl="1"/>
            <a:r>
              <a:rPr lang="ja-JP" altLang="en-US" sz="2000" dirty="0"/>
              <a:t>議会答弁・職員の評判・交友関係・趣味・奥さん・旦那さん・子ども・出身学校・専門</a:t>
            </a:r>
            <a:endParaRPr lang="en-US" altLang="ja-JP" sz="2000" dirty="0"/>
          </a:p>
          <a:p>
            <a:pPr lvl="1"/>
            <a:r>
              <a:rPr lang="ja-JP" altLang="en-US" sz="2000" dirty="0"/>
              <a:t>新聞のインタビュー記事などの読み込み</a:t>
            </a:r>
            <a:endParaRPr lang="en-US" altLang="ja-JP" sz="2000" dirty="0"/>
          </a:p>
          <a:p>
            <a:r>
              <a:rPr lang="ja-JP" altLang="en-US" dirty="0"/>
              <a:t>指導型か調整型か？</a:t>
            </a:r>
            <a:endParaRPr lang="en-US" altLang="ja-JP" dirty="0"/>
          </a:p>
          <a:p>
            <a:pPr lvl="1"/>
            <a:r>
              <a:rPr lang="ja-JP" altLang="en-US" sz="2000" dirty="0"/>
              <a:t>指導型ならしっかり調査</a:t>
            </a:r>
            <a:endParaRPr lang="en-US" altLang="ja-JP" sz="2000" dirty="0"/>
          </a:p>
          <a:p>
            <a:pPr lvl="1"/>
            <a:r>
              <a:rPr lang="ja-JP" altLang="en-US" sz="2000" dirty="0"/>
              <a:t>調整型なら、審査委員会の手主導はだれが？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31</a:t>
            </a:fld>
            <a:endParaRPr kumimoji="1" lang="ja-JP" altLang="en-US"/>
          </a:p>
        </p:txBody>
      </p:sp>
      <p:pic>
        <p:nvPicPr>
          <p:cNvPr id="5" name="Picture 4">
            <a:extLst>
              <a:ext uri="{FF2B5EF4-FFF2-40B4-BE49-F238E27FC236}">
                <a16:creationId xmlns:a16="http://schemas.microsoft.com/office/drawing/2014/main" id="{A2FC4F1F-BAF8-4716-A3B0-00AF78B7D5CD}"/>
              </a:ext>
            </a:extLst>
          </p:cNvPr>
          <p:cNvPicPr>
            <a:picLocks noChangeAspect="1"/>
          </p:cNvPicPr>
          <p:nvPr/>
        </p:nvPicPr>
        <p:blipFill rotWithShape="1">
          <a:blip r:embed="rId2"/>
          <a:srcRect t="7704" b="459"/>
          <a:stretch/>
        </p:blipFill>
        <p:spPr>
          <a:xfrm>
            <a:off x="8673582" y="198407"/>
            <a:ext cx="3239487" cy="1822212"/>
          </a:xfrm>
          <a:prstGeom prst="rect">
            <a:avLst/>
          </a:prstGeom>
        </p:spPr>
      </p:pic>
    </p:spTree>
    <p:extLst>
      <p:ext uri="{BB962C8B-B14F-4D97-AF65-F5344CB8AC3E}">
        <p14:creationId xmlns:p14="http://schemas.microsoft.com/office/powerpoint/2010/main" val="1688588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474AA4-EBAA-4A00-A935-6CA618047F13}"/>
              </a:ext>
            </a:extLst>
          </p:cNvPr>
          <p:cNvPicPr>
            <a:picLocks noChangeAspect="1"/>
          </p:cNvPicPr>
          <p:nvPr/>
        </p:nvPicPr>
        <p:blipFill rotWithShape="1">
          <a:blip r:embed="rId2"/>
          <a:srcRect t="7704" b="459"/>
          <a:stretch/>
        </p:blipFill>
        <p:spPr>
          <a:xfrm>
            <a:off x="8645854" y="116800"/>
            <a:ext cx="3239487" cy="1822212"/>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自治体職員：関連課長</a:t>
            </a:r>
            <a:br>
              <a:rPr lang="en-US" altLang="ja-JP" sz="4000" dirty="0">
                <a:solidFill>
                  <a:srgbClr val="000000"/>
                </a:solidFill>
              </a:rPr>
            </a:br>
            <a:endParaRPr lang="ja-JP" altLang="en-US" sz="4000" dirty="0"/>
          </a:p>
        </p:txBody>
      </p:sp>
      <p:sp>
        <p:nvSpPr>
          <p:cNvPr id="2" name="コンテンツ プレースホルダー 1">
            <a:extLst>
              <a:ext uri="{FF2B5EF4-FFF2-40B4-BE49-F238E27FC236}">
                <a16:creationId xmlns:a16="http://schemas.microsoft.com/office/drawing/2014/main" id="{CFE27B7A-1187-4CD9-8142-3F78C391A0B5}"/>
              </a:ext>
            </a:extLst>
          </p:cNvPr>
          <p:cNvSpPr>
            <a:spLocks noGrp="1"/>
          </p:cNvSpPr>
          <p:nvPr>
            <p:ph idx="1"/>
          </p:nvPr>
        </p:nvSpPr>
        <p:spPr>
          <a:xfrm>
            <a:off x="373076" y="1847850"/>
            <a:ext cx="11360506" cy="4351338"/>
          </a:xfrm>
        </p:spPr>
        <p:txBody>
          <a:bodyPr>
            <a:normAutofit fontScale="92500" lnSpcReduction="10000"/>
          </a:bodyPr>
          <a:lstStyle/>
          <a:p>
            <a:r>
              <a:rPr lang="ja-JP" altLang="en-US" sz="3200" dirty="0"/>
              <a:t>事業関連課長：発注部署の関連：財務・企画・建設・都市</a:t>
            </a:r>
            <a:endParaRPr lang="en-US" altLang="ja-JP" sz="3200" dirty="0"/>
          </a:p>
          <a:p>
            <a:pPr marL="0" indent="0">
              <a:buNone/>
            </a:pPr>
            <a:r>
              <a:rPr lang="ja-JP" altLang="en-US" sz="3200" dirty="0"/>
              <a:t>　　　　　　　　計画</a:t>
            </a:r>
            <a:endParaRPr lang="en-US" altLang="ja-JP" sz="3200" dirty="0"/>
          </a:p>
          <a:p>
            <a:pPr lvl="1"/>
            <a:r>
              <a:rPr lang="ja-JP" altLang="en-US" sz="2800" dirty="0"/>
              <a:t>事業をこころよく思ってるか？</a:t>
            </a:r>
            <a:endParaRPr lang="en-US" altLang="ja-JP" sz="2800" dirty="0"/>
          </a:p>
          <a:p>
            <a:pPr lvl="1"/>
            <a:r>
              <a:rPr lang="ja-JP" altLang="en-US" sz="2800" dirty="0"/>
              <a:t>自分の部署への影響は当然気にしてる：そこはしっかりツボを！</a:t>
            </a:r>
            <a:endParaRPr lang="en-US" altLang="ja-JP" sz="2800" dirty="0"/>
          </a:p>
          <a:p>
            <a:pPr lvl="1"/>
            <a:r>
              <a:rPr lang="ja-JP" altLang="en-US" sz="2800" dirty="0"/>
              <a:t>その人に経歴</a:t>
            </a:r>
            <a:endParaRPr lang="en-US" altLang="ja-JP" sz="2800" dirty="0"/>
          </a:p>
          <a:p>
            <a:pPr lvl="2"/>
            <a:r>
              <a:rPr lang="ja-JP" altLang="en-US" sz="2400" dirty="0"/>
              <a:t>当該発注部署経験はあるか？下水道・住宅・教育委員会だったり</a:t>
            </a:r>
            <a:endParaRPr lang="en-US" altLang="ja-JP" sz="2400" dirty="0"/>
          </a:p>
          <a:p>
            <a:pPr lvl="2"/>
            <a:r>
              <a:rPr lang="ja-JP" altLang="en-US" sz="2400" dirty="0"/>
              <a:t>あれば、何か持論が、</a:t>
            </a:r>
            <a:endParaRPr lang="en-US" altLang="ja-JP" sz="2400" dirty="0"/>
          </a:p>
          <a:p>
            <a:pPr lvl="2"/>
            <a:r>
              <a:rPr lang="ja-JP" altLang="en-US" sz="2400" dirty="0"/>
              <a:t>なければ、その分野わからないので自分の関心ごとに注力して採点</a:t>
            </a:r>
            <a:endParaRPr lang="en-US" altLang="ja-JP" sz="2400" dirty="0"/>
          </a:p>
          <a:p>
            <a:pPr lvl="1"/>
            <a:r>
              <a:rPr lang="ja-JP" altLang="en-US" sz="2800" dirty="0"/>
              <a:t>その地域の一住民としての意見・考えが反映される場合も</a:t>
            </a:r>
            <a:endParaRPr lang="en-US" altLang="ja-JP" sz="2800" dirty="0"/>
          </a:p>
          <a:p>
            <a:pPr lvl="2"/>
            <a:r>
              <a:rPr lang="ja-JP" altLang="en-US" sz="2400" dirty="0"/>
              <a:t>奥さんの意見も：保育園・学童保育・教育・交通・生活もろもろ</a:t>
            </a:r>
            <a:endParaRPr lang="en-US" altLang="ja-JP" sz="2400" dirty="0"/>
          </a:p>
          <a:p>
            <a:pPr lvl="2"/>
            <a:r>
              <a:rPr lang="ja-JP" altLang="en-US" sz="2400" dirty="0"/>
              <a:t>子ども：給食とか学校とか遊び場とか</a:t>
            </a:r>
            <a:endParaRPr lang="en-US" altLang="ja-JP" sz="2400" dirty="0"/>
          </a:p>
          <a:p>
            <a:pPr lvl="2"/>
            <a:endParaRPr lang="en-US" altLang="ja-JP" sz="2400" dirty="0"/>
          </a:p>
          <a:p>
            <a:endParaRPr lang="ja-JP" altLang="en-US" sz="32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32</a:t>
            </a:fld>
            <a:endParaRPr kumimoji="1" lang="ja-JP" altLang="en-US"/>
          </a:p>
        </p:txBody>
      </p:sp>
    </p:spTree>
    <p:extLst>
      <p:ext uri="{BB962C8B-B14F-4D97-AF65-F5344CB8AC3E}">
        <p14:creationId xmlns:p14="http://schemas.microsoft.com/office/powerpoint/2010/main" val="332858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681771" y="3429000"/>
            <a:ext cx="10515600" cy="2104661"/>
          </a:xfrm>
        </p:spPr>
        <p:txBody>
          <a:bodyPr>
            <a:normAutofit fontScale="90000"/>
          </a:bodyPr>
          <a:lstStyle/>
          <a:p>
            <a:r>
              <a:rPr lang="ja-JP" altLang="en-US" sz="4000" dirty="0">
                <a:solidFill>
                  <a:srgbClr val="000000"/>
                </a:solidFill>
              </a:rPr>
              <a:t>基本</a:t>
            </a:r>
            <a:br>
              <a:rPr lang="en-US" altLang="ja-JP" sz="4000" dirty="0">
                <a:solidFill>
                  <a:srgbClr val="000000"/>
                </a:solidFill>
              </a:rPr>
            </a:br>
            <a:r>
              <a:rPr lang="ja-JP" altLang="en-US" sz="4000" dirty="0">
                <a:solidFill>
                  <a:srgbClr val="000000"/>
                </a:solidFill>
              </a:rPr>
              <a:t>審査員が何をどう考えるか？</a:t>
            </a:r>
            <a:br>
              <a:rPr lang="en-US" altLang="ja-JP" sz="4000" dirty="0">
                <a:solidFill>
                  <a:srgbClr val="000000"/>
                </a:solidFill>
              </a:rPr>
            </a:br>
            <a:r>
              <a:rPr lang="ja-JP" altLang="en-US" sz="4000" dirty="0">
                <a:solidFill>
                  <a:srgbClr val="000000"/>
                </a:solidFill>
              </a:rPr>
              <a:t>どんなに情報収集しても不確かな部分は残る</a:t>
            </a:r>
            <a:br>
              <a:rPr lang="en-US" altLang="ja-JP" sz="4000" dirty="0">
                <a:solidFill>
                  <a:srgbClr val="000000"/>
                </a:solidFill>
              </a:rPr>
            </a:br>
            <a:r>
              <a:rPr lang="ja-JP" altLang="en-US" sz="4000" dirty="0">
                <a:solidFill>
                  <a:srgbClr val="000000"/>
                </a:solidFill>
              </a:rPr>
              <a:t>ではどうする？</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33</a:t>
            </a:fld>
            <a:endParaRPr kumimoji="1" lang="ja-JP" altLang="en-US"/>
          </a:p>
        </p:txBody>
      </p:sp>
      <p:pic>
        <p:nvPicPr>
          <p:cNvPr id="5" name="Picture 4">
            <a:extLst>
              <a:ext uri="{FF2B5EF4-FFF2-40B4-BE49-F238E27FC236}">
                <a16:creationId xmlns:a16="http://schemas.microsoft.com/office/drawing/2014/main" id="{B8D47B6D-B569-4A3C-8023-834AEE83C47C}"/>
              </a:ext>
            </a:extLst>
          </p:cNvPr>
          <p:cNvPicPr>
            <a:picLocks noChangeAspect="1"/>
          </p:cNvPicPr>
          <p:nvPr/>
        </p:nvPicPr>
        <p:blipFill rotWithShape="1">
          <a:blip r:embed="rId2"/>
          <a:srcRect t="7704" b="459"/>
          <a:stretch/>
        </p:blipFill>
        <p:spPr>
          <a:xfrm>
            <a:off x="4540910" y="0"/>
            <a:ext cx="6438880" cy="3621871"/>
          </a:xfrm>
          <a:prstGeom prst="rect">
            <a:avLst/>
          </a:prstGeom>
        </p:spPr>
      </p:pic>
    </p:spTree>
    <p:extLst>
      <p:ext uri="{BB962C8B-B14F-4D97-AF65-F5344CB8AC3E}">
        <p14:creationId xmlns:p14="http://schemas.microsoft.com/office/powerpoint/2010/main" val="712169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5E17101-47A0-4A81-99E1-205BC5B5FC09}"/>
              </a:ext>
            </a:extLst>
          </p:cNvPr>
          <p:cNvSpPr>
            <a:spLocks noGrp="1"/>
          </p:cNvSpPr>
          <p:nvPr>
            <p:ph type="title"/>
          </p:nvPr>
        </p:nvSpPr>
        <p:spPr>
          <a:xfrm>
            <a:off x="838200" y="398580"/>
            <a:ext cx="10515600" cy="958926"/>
          </a:xfrm>
        </p:spPr>
        <p:txBody>
          <a:bodyPr>
            <a:normAutofit/>
          </a:bodyPr>
          <a:lstStyle/>
          <a:p>
            <a:r>
              <a:rPr lang="ja-JP" altLang="en-US" dirty="0"/>
              <a:t>大体明らかになることだけで方向性は？</a:t>
            </a:r>
          </a:p>
        </p:txBody>
      </p:sp>
      <p:sp>
        <p:nvSpPr>
          <p:cNvPr id="4" name="スライド番号プレースホルダー 3">
            <a:extLst>
              <a:ext uri="{FF2B5EF4-FFF2-40B4-BE49-F238E27FC236}">
                <a16:creationId xmlns:a16="http://schemas.microsoft.com/office/drawing/2014/main" id="{3630D0F5-AC09-4E8E-A70D-E5700502461A}"/>
              </a:ext>
            </a:extLst>
          </p:cNvPr>
          <p:cNvSpPr>
            <a:spLocks noGrp="1"/>
          </p:cNvSpPr>
          <p:nvPr>
            <p:ph type="sldNum" sz="quarter" idx="12"/>
          </p:nvPr>
        </p:nvSpPr>
        <p:spPr/>
        <p:txBody>
          <a:bodyPr/>
          <a:lstStyle/>
          <a:p>
            <a:fld id="{8CBE0B6B-AA1C-4A08-8C69-36F95E8FD104}" type="slidenum">
              <a:rPr kumimoji="1" lang="ja-JP" altLang="en-US" smtClean="0"/>
              <a:t>34</a:t>
            </a:fld>
            <a:endParaRPr kumimoji="1" lang="ja-JP" altLang="en-US"/>
          </a:p>
        </p:txBody>
      </p:sp>
      <p:sp>
        <p:nvSpPr>
          <p:cNvPr id="6" name="四角形: 角を丸くする 5">
            <a:extLst>
              <a:ext uri="{FF2B5EF4-FFF2-40B4-BE49-F238E27FC236}">
                <a16:creationId xmlns:a16="http://schemas.microsoft.com/office/drawing/2014/main" id="{CB362D5A-B27A-4338-9286-A79965DFCD29}"/>
              </a:ext>
            </a:extLst>
          </p:cNvPr>
          <p:cNvSpPr/>
          <p:nvPr/>
        </p:nvSpPr>
        <p:spPr>
          <a:xfrm>
            <a:off x="3284035" y="1499838"/>
            <a:ext cx="2235819" cy="8753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審査員の</a:t>
            </a:r>
            <a:endParaRPr kumimoji="1" lang="en-US" altLang="ja-JP" dirty="0"/>
          </a:p>
          <a:p>
            <a:pPr algn="ctr"/>
            <a:r>
              <a:rPr lang="ja-JP" altLang="en-US" dirty="0"/>
              <a:t>メンバーは</a:t>
            </a:r>
            <a:endParaRPr lang="en-US" altLang="ja-JP" dirty="0"/>
          </a:p>
          <a:p>
            <a:pPr algn="ctr"/>
            <a:r>
              <a:rPr kumimoji="1" lang="ja-JP" altLang="en-US" dirty="0"/>
              <a:t>わかる</a:t>
            </a:r>
          </a:p>
        </p:txBody>
      </p:sp>
      <p:sp>
        <p:nvSpPr>
          <p:cNvPr id="7" name="四角形: 角を丸くする 6">
            <a:extLst>
              <a:ext uri="{FF2B5EF4-FFF2-40B4-BE49-F238E27FC236}">
                <a16:creationId xmlns:a16="http://schemas.microsoft.com/office/drawing/2014/main" id="{DAE03132-DDA0-4303-9972-73F651A03B98}"/>
              </a:ext>
            </a:extLst>
          </p:cNvPr>
          <p:cNvSpPr/>
          <p:nvPr/>
        </p:nvSpPr>
        <p:spPr>
          <a:xfrm>
            <a:off x="414454" y="1499838"/>
            <a:ext cx="2235819" cy="8753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コンサルの有無</a:t>
            </a:r>
            <a:endParaRPr kumimoji="1" lang="en-US" altLang="ja-JP" dirty="0"/>
          </a:p>
          <a:p>
            <a:pPr algn="ctr"/>
            <a:r>
              <a:rPr lang="ja-JP" altLang="en-US" dirty="0"/>
              <a:t>どのコンサル</a:t>
            </a:r>
            <a:endParaRPr lang="en-US" altLang="ja-JP" dirty="0"/>
          </a:p>
          <a:p>
            <a:pPr algn="ctr"/>
            <a:r>
              <a:rPr kumimoji="1" lang="ja-JP" altLang="en-US" dirty="0"/>
              <a:t>わかる！</a:t>
            </a:r>
          </a:p>
        </p:txBody>
      </p:sp>
      <p:sp>
        <p:nvSpPr>
          <p:cNvPr id="8" name="正方形/長方形 7">
            <a:extLst>
              <a:ext uri="{FF2B5EF4-FFF2-40B4-BE49-F238E27FC236}">
                <a16:creationId xmlns:a16="http://schemas.microsoft.com/office/drawing/2014/main" id="{9CA11D00-9EC8-4744-8828-EF5D3074FD0C}"/>
              </a:ext>
            </a:extLst>
          </p:cNvPr>
          <p:cNvSpPr/>
          <p:nvPr/>
        </p:nvSpPr>
        <p:spPr>
          <a:xfrm>
            <a:off x="414453" y="2653989"/>
            <a:ext cx="2235819" cy="875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比較表</a:t>
            </a:r>
            <a:endParaRPr kumimoji="1" lang="en-US" altLang="ja-JP" dirty="0"/>
          </a:p>
          <a:p>
            <a:pPr algn="ctr"/>
            <a:r>
              <a:rPr lang="ja-JP" altLang="en-US" dirty="0"/>
              <a:t>つくるか</a:t>
            </a:r>
            <a:endParaRPr lang="en-US" altLang="ja-JP" dirty="0"/>
          </a:p>
          <a:p>
            <a:pPr algn="ctr"/>
            <a:r>
              <a:rPr kumimoji="1" lang="ja-JP" altLang="en-US" dirty="0"/>
              <a:t>想像つく</a:t>
            </a:r>
          </a:p>
        </p:txBody>
      </p:sp>
      <p:sp>
        <p:nvSpPr>
          <p:cNvPr id="9" name="正方形/長方形 8">
            <a:extLst>
              <a:ext uri="{FF2B5EF4-FFF2-40B4-BE49-F238E27FC236}">
                <a16:creationId xmlns:a16="http://schemas.microsoft.com/office/drawing/2014/main" id="{A3501102-ACEA-4839-B53F-1D522904C30E}"/>
              </a:ext>
            </a:extLst>
          </p:cNvPr>
          <p:cNvSpPr/>
          <p:nvPr/>
        </p:nvSpPr>
        <p:spPr>
          <a:xfrm>
            <a:off x="414452" y="4992028"/>
            <a:ext cx="2235819" cy="875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読みやすい提案か</a:t>
            </a:r>
            <a:endParaRPr kumimoji="1" lang="en-US" altLang="ja-JP" dirty="0"/>
          </a:p>
          <a:p>
            <a:pPr algn="ctr"/>
            <a:r>
              <a:rPr lang="ja-JP" altLang="en-US" dirty="0"/>
              <a:t>キーワードいっぱいの提案か決定</a:t>
            </a:r>
            <a:endParaRPr kumimoji="1" lang="ja-JP" altLang="en-US" dirty="0"/>
          </a:p>
        </p:txBody>
      </p:sp>
      <p:sp>
        <p:nvSpPr>
          <p:cNvPr id="10" name="正方形/長方形 9">
            <a:extLst>
              <a:ext uri="{FF2B5EF4-FFF2-40B4-BE49-F238E27FC236}">
                <a16:creationId xmlns:a16="http://schemas.microsoft.com/office/drawing/2014/main" id="{345C18F8-2E07-455A-8413-5015A7F43946}"/>
              </a:ext>
            </a:extLst>
          </p:cNvPr>
          <p:cNvSpPr/>
          <p:nvPr/>
        </p:nvSpPr>
        <p:spPr>
          <a:xfrm>
            <a:off x="3284034" y="2653989"/>
            <a:ext cx="2235819" cy="875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委員情報</a:t>
            </a:r>
            <a:endParaRPr kumimoji="1" lang="en-US" altLang="ja-JP" dirty="0"/>
          </a:p>
          <a:p>
            <a:pPr algn="ctr"/>
            <a:r>
              <a:rPr kumimoji="1" lang="ja-JP" altLang="en-US" dirty="0"/>
              <a:t>で</a:t>
            </a:r>
            <a:endParaRPr kumimoji="1" lang="en-US" altLang="ja-JP" dirty="0"/>
          </a:p>
          <a:p>
            <a:pPr algn="ctr"/>
            <a:r>
              <a:rPr lang="ja-JP" altLang="en-US" dirty="0"/>
              <a:t>委員会の雰囲気</a:t>
            </a:r>
            <a:endParaRPr kumimoji="1" lang="ja-JP" altLang="en-US" dirty="0"/>
          </a:p>
        </p:txBody>
      </p:sp>
      <p:sp>
        <p:nvSpPr>
          <p:cNvPr id="11" name="正方形/長方形 10">
            <a:extLst>
              <a:ext uri="{FF2B5EF4-FFF2-40B4-BE49-F238E27FC236}">
                <a16:creationId xmlns:a16="http://schemas.microsoft.com/office/drawing/2014/main" id="{327A809F-D35D-4205-B905-3E42DDE36624}"/>
              </a:ext>
            </a:extLst>
          </p:cNvPr>
          <p:cNvSpPr/>
          <p:nvPr/>
        </p:nvSpPr>
        <p:spPr>
          <a:xfrm>
            <a:off x="3284034" y="3865754"/>
            <a:ext cx="2235819" cy="875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委員情報</a:t>
            </a:r>
            <a:endParaRPr lang="en-US" altLang="ja-JP" dirty="0"/>
          </a:p>
          <a:p>
            <a:pPr algn="ctr"/>
            <a:r>
              <a:rPr kumimoji="1" lang="ja-JP" altLang="en-US" dirty="0"/>
              <a:t>可能な限り</a:t>
            </a:r>
            <a:endParaRPr kumimoji="1" lang="en-US" altLang="ja-JP" dirty="0"/>
          </a:p>
          <a:p>
            <a:pPr algn="ctr"/>
            <a:r>
              <a:rPr lang="ja-JP" altLang="en-US" dirty="0"/>
              <a:t>だれが主導？</a:t>
            </a:r>
            <a:endParaRPr kumimoji="1" lang="ja-JP" altLang="en-US" dirty="0"/>
          </a:p>
        </p:txBody>
      </p:sp>
      <p:sp>
        <p:nvSpPr>
          <p:cNvPr id="12" name="正方形/長方形 11">
            <a:extLst>
              <a:ext uri="{FF2B5EF4-FFF2-40B4-BE49-F238E27FC236}">
                <a16:creationId xmlns:a16="http://schemas.microsoft.com/office/drawing/2014/main" id="{5374AC03-B31C-4D2F-8DD7-C12F5BCB87C4}"/>
              </a:ext>
            </a:extLst>
          </p:cNvPr>
          <p:cNvSpPr/>
          <p:nvPr/>
        </p:nvSpPr>
        <p:spPr>
          <a:xfrm>
            <a:off x="3284033" y="4992028"/>
            <a:ext cx="2235819" cy="875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誰向きの提案に　するか決定</a:t>
            </a:r>
            <a:endParaRPr kumimoji="1" lang="en-US" altLang="ja-JP" dirty="0"/>
          </a:p>
          <a:p>
            <a:pPr algn="ctr"/>
            <a:r>
              <a:rPr lang="ja-JP" altLang="en-US" dirty="0"/>
              <a:t>それ以外の配慮</a:t>
            </a:r>
            <a:endParaRPr kumimoji="1" lang="ja-JP" altLang="en-US" dirty="0"/>
          </a:p>
        </p:txBody>
      </p:sp>
      <p:sp>
        <p:nvSpPr>
          <p:cNvPr id="13" name="四角形: 角を丸くする 12">
            <a:extLst>
              <a:ext uri="{FF2B5EF4-FFF2-40B4-BE49-F238E27FC236}">
                <a16:creationId xmlns:a16="http://schemas.microsoft.com/office/drawing/2014/main" id="{4F1F3184-00B9-4B59-83D8-5640AF7EA17B}"/>
              </a:ext>
            </a:extLst>
          </p:cNvPr>
          <p:cNvSpPr/>
          <p:nvPr/>
        </p:nvSpPr>
        <p:spPr>
          <a:xfrm>
            <a:off x="6096000" y="1499837"/>
            <a:ext cx="2235819" cy="8753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審査委員会の　　主導性の判断</a:t>
            </a:r>
            <a:endParaRPr kumimoji="1" lang="en-US" altLang="ja-JP" dirty="0"/>
          </a:p>
          <a:p>
            <a:pPr algn="ctr"/>
            <a:r>
              <a:rPr lang="ja-JP" altLang="en-US" dirty="0"/>
              <a:t>大体わかる</a:t>
            </a:r>
            <a:endParaRPr kumimoji="1" lang="ja-JP" altLang="en-US" dirty="0"/>
          </a:p>
        </p:txBody>
      </p:sp>
      <p:sp>
        <p:nvSpPr>
          <p:cNvPr id="14" name="正方形/長方形 13">
            <a:extLst>
              <a:ext uri="{FF2B5EF4-FFF2-40B4-BE49-F238E27FC236}">
                <a16:creationId xmlns:a16="http://schemas.microsoft.com/office/drawing/2014/main" id="{740D4616-001F-4EDC-87F8-9AB0788E78FE}"/>
              </a:ext>
            </a:extLst>
          </p:cNvPr>
          <p:cNvSpPr/>
          <p:nvPr/>
        </p:nvSpPr>
        <p:spPr>
          <a:xfrm>
            <a:off x="6096000" y="2653989"/>
            <a:ext cx="2235819" cy="875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委員会の回数</a:t>
            </a:r>
            <a:endParaRPr kumimoji="1" lang="en-US" altLang="ja-JP" sz="1600" dirty="0"/>
          </a:p>
          <a:p>
            <a:pPr algn="ctr"/>
            <a:r>
              <a:rPr lang="en-US" altLang="ja-JP" sz="1600" dirty="0"/>
              <a:t>3</a:t>
            </a:r>
            <a:r>
              <a:rPr lang="ja-JP" altLang="en-US" sz="1600" dirty="0"/>
              <a:t>回以下：コンサル・</a:t>
            </a:r>
            <a:endParaRPr lang="en-US" altLang="ja-JP" sz="1600" dirty="0"/>
          </a:p>
          <a:p>
            <a:pPr algn="ctr"/>
            <a:r>
              <a:rPr kumimoji="1" lang="ja-JP" altLang="en-US" sz="1600" dirty="0"/>
              <a:t>事務局主導</a:t>
            </a:r>
          </a:p>
        </p:txBody>
      </p:sp>
      <p:sp>
        <p:nvSpPr>
          <p:cNvPr id="15" name="正方形/長方形 14">
            <a:extLst>
              <a:ext uri="{FF2B5EF4-FFF2-40B4-BE49-F238E27FC236}">
                <a16:creationId xmlns:a16="http://schemas.microsoft.com/office/drawing/2014/main" id="{6CA542AC-A7CF-485A-AEAC-CCA25BD2801F}"/>
              </a:ext>
            </a:extLst>
          </p:cNvPr>
          <p:cNvSpPr/>
          <p:nvPr/>
        </p:nvSpPr>
        <p:spPr>
          <a:xfrm>
            <a:off x="6095999" y="3865754"/>
            <a:ext cx="2235819" cy="875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t>コンサル調査</a:t>
            </a:r>
            <a:endParaRPr lang="en-US" altLang="ja-JP" sz="1600" dirty="0"/>
          </a:p>
          <a:p>
            <a:pPr algn="ctr"/>
            <a:r>
              <a:rPr kumimoji="1" lang="ja-JP" altLang="en-US" sz="1600" dirty="0"/>
              <a:t>発注文書の読み込み</a:t>
            </a:r>
          </a:p>
        </p:txBody>
      </p:sp>
      <p:sp>
        <p:nvSpPr>
          <p:cNvPr id="16" name="正方形/長方形 15">
            <a:extLst>
              <a:ext uri="{FF2B5EF4-FFF2-40B4-BE49-F238E27FC236}">
                <a16:creationId xmlns:a16="http://schemas.microsoft.com/office/drawing/2014/main" id="{9417A68F-84DB-4D97-9BE8-A91FF6E21B5C}"/>
              </a:ext>
            </a:extLst>
          </p:cNvPr>
          <p:cNvSpPr/>
          <p:nvPr/>
        </p:nvSpPr>
        <p:spPr>
          <a:xfrm>
            <a:off x="6095999" y="4992028"/>
            <a:ext cx="2235819" cy="875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審査基準の評価項目を必ず埋める</a:t>
            </a:r>
            <a:endParaRPr kumimoji="1" lang="en-US" altLang="ja-JP" dirty="0"/>
          </a:p>
          <a:p>
            <a:pPr algn="ctr"/>
            <a:r>
              <a:rPr lang="ja-JP" altLang="en-US" dirty="0"/>
              <a:t>キーワード準備</a:t>
            </a:r>
            <a:endParaRPr kumimoji="1" lang="ja-JP" altLang="en-US" dirty="0"/>
          </a:p>
        </p:txBody>
      </p:sp>
      <p:sp>
        <p:nvSpPr>
          <p:cNvPr id="17" name="右中かっこ 16">
            <a:extLst>
              <a:ext uri="{FF2B5EF4-FFF2-40B4-BE49-F238E27FC236}">
                <a16:creationId xmlns:a16="http://schemas.microsoft.com/office/drawing/2014/main" id="{81320041-CF26-48C4-AB5F-66599D229BAB}"/>
              </a:ext>
            </a:extLst>
          </p:cNvPr>
          <p:cNvSpPr/>
          <p:nvPr/>
        </p:nvSpPr>
        <p:spPr>
          <a:xfrm>
            <a:off x="8610600" y="1410629"/>
            <a:ext cx="176561" cy="4583151"/>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B52288E-F9D2-4F6F-B1A2-F1110C31FB77}"/>
              </a:ext>
            </a:extLst>
          </p:cNvPr>
          <p:cNvSpPr/>
          <p:nvPr/>
        </p:nvSpPr>
        <p:spPr>
          <a:xfrm>
            <a:off x="8863359" y="1900855"/>
            <a:ext cx="2616820" cy="36026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提案書</a:t>
            </a:r>
            <a:endParaRPr kumimoji="1" lang="en-US" altLang="ja-JP" dirty="0"/>
          </a:p>
          <a:p>
            <a:pPr algn="ctr"/>
            <a:r>
              <a:rPr kumimoji="1" lang="ja-JP" altLang="en-US" dirty="0"/>
              <a:t>提案書の方向性</a:t>
            </a:r>
            <a:endParaRPr kumimoji="1" lang="en-US" altLang="ja-JP" dirty="0"/>
          </a:p>
          <a:p>
            <a:pPr algn="ctr"/>
            <a:r>
              <a:rPr lang="ja-JP" altLang="en-US" dirty="0"/>
              <a:t>キャッチ</a:t>
            </a:r>
            <a:r>
              <a:rPr lang="en-US" altLang="ja-JP" dirty="0"/>
              <a:t>―</a:t>
            </a:r>
            <a:r>
              <a:rPr lang="ja-JP" altLang="en-US" dirty="0"/>
              <a:t>？</a:t>
            </a:r>
            <a:endParaRPr lang="en-US" altLang="ja-JP" dirty="0"/>
          </a:p>
          <a:p>
            <a:pPr algn="ctr"/>
            <a:r>
              <a:rPr kumimoji="1" lang="ja-JP" altLang="en-US" dirty="0"/>
              <a:t>キーワード</a:t>
            </a:r>
            <a:endParaRPr kumimoji="1" lang="en-US" altLang="ja-JP" dirty="0"/>
          </a:p>
          <a:p>
            <a:pPr algn="ctr"/>
            <a:r>
              <a:rPr lang="ja-JP" altLang="en-US" dirty="0"/>
              <a:t>視覚的・文章的</a:t>
            </a:r>
            <a:endParaRPr lang="en-US" altLang="ja-JP" dirty="0"/>
          </a:p>
          <a:p>
            <a:pPr algn="ctr"/>
            <a:endParaRPr lang="en-US" altLang="ja-JP" dirty="0"/>
          </a:p>
          <a:p>
            <a:pPr algn="ctr"/>
            <a:r>
              <a:rPr kumimoji="1" lang="ja-JP" altLang="en-US" dirty="0"/>
              <a:t>コンテンツの方向性</a:t>
            </a:r>
            <a:endParaRPr kumimoji="1" lang="en-US" altLang="ja-JP" dirty="0"/>
          </a:p>
          <a:p>
            <a:pPr algn="ctr"/>
            <a:r>
              <a:rPr lang="ja-JP" altLang="en-US" dirty="0"/>
              <a:t>（第</a:t>
            </a:r>
            <a:r>
              <a:rPr lang="en-US" altLang="ja-JP" dirty="0"/>
              <a:t>8</a:t>
            </a:r>
            <a:r>
              <a:rPr lang="ja-JP" altLang="en-US" dirty="0"/>
              <a:t>回コンセプト）</a:t>
            </a:r>
            <a:endParaRPr lang="en-US" altLang="ja-JP" dirty="0"/>
          </a:p>
          <a:p>
            <a:pPr algn="ctr"/>
            <a:endParaRPr kumimoji="1" lang="en-US" altLang="ja-JP" dirty="0"/>
          </a:p>
          <a:p>
            <a:pPr algn="ctr"/>
            <a:r>
              <a:rPr lang="ja-JP" altLang="en-US" dirty="0"/>
              <a:t>価格・内容</a:t>
            </a:r>
            <a:endParaRPr lang="en-US" altLang="ja-JP" dirty="0"/>
          </a:p>
          <a:p>
            <a:pPr algn="ctr"/>
            <a:endParaRPr lang="en-US" altLang="ja-JP" dirty="0"/>
          </a:p>
          <a:p>
            <a:pPr algn="ctr"/>
            <a:r>
              <a:rPr kumimoji="1" lang="en-US" altLang="ja-JP" dirty="0"/>
              <a:t>1</a:t>
            </a:r>
            <a:r>
              <a:rPr kumimoji="1" lang="ja-JP" altLang="en-US" dirty="0"/>
              <a:t>点はいくら？</a:t>
            </a:r>
            <a:endParaRPr kumimoji="1" lang="en-US" altLang="ja-JP" dirty="0"/>
          </a:p>
          <a:p>
            <a:pPr algn="ctr"/>
            <a:r>
              <a:rPr lang="ja-JP" altLang="en-US" dirty="0"/>
              <a:t>何が喜ばれるか？</a:t>
            </a:r>
            <a:endParaRPr kumimoji="1" lang="ja-JP" altLang="en-US" dirty="0"/>
          </a:p>
        </p:txBody>
      </p:sp>
    </p:spTree>
    <p:extLst>
      <p:ext uri="{BB962C8B-B14F-4D97-AF65-F5344CB8AC3E}">
        <p14:creationId xmlns:p14="http://schemas.microsoft.com/office/powerpoint/2010/main" val="128574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0A60938D-688D-479F-B2CA-0EC9782FA4FA}"/>
              </a:ext>
            </a:extLst>
          </p:cNvPr>
          <p:cNvPicPr>
            <a:picLocks noChangeAspect="1"/>
          </p:cNvPicPr>
          <p:nvPr/>
        </p:nvPicPr>
        <p:blipFill rotWithShape="1">
          <a:blip r:embed="rId2"/>
          <a:srcRect t="7704" b="459"/>
          <a:stretch/>
        </p:blipFill>
        <p:spPr>
          <a:xfrm>
            <a:off x="8673582" y="198407"/>
            <a:ext cx="3239487" cy="1822212"/>
          </a:xfrm>
          <a:prstGeom prst="rect">
            <a:avLst/>
          </a:prstGeom>
        </p:spPr>
      </p:pic>
      <p:cxnSp>
        <p:nvCxnSpPr>
          <p:cNvPr id="21" name="直線矢印コネクタ 20">
            <a:extLst>
              <a:ext uri="{FF2B5EF4-FFF2-40B4-BE49-F238E27FC236}">
                <a16:creationId xmlns:a16="http://schemas.microsoft.com/office/drawing/2014/main" id="{0BF476EE-5529-4203-8102-0B459E486E1A}"/>
              </a:ext>
            </a:extLst>
          </p:cNvPr>
          <p:cNvCxnSpPr>
            <a:stCxn id="19" idx="3"/>
          </p:cNvCxnSpPr>
          <p:nvPr/>
        </p:nvCxnSpPr>
        <p:spPr>
          <a:xfrm>
            <a:off x="3334214" y="3217125"/>
            <a:ext cx="3288681" cy="18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pPr marL="0" marR="0" lvl="0" indent="0" defTabSz="914400" rtl="0" eaLnBrk="1" fontAlgn="auto" latinLnBrk="0" hangingPunct="1">
              <a:lnSpc>
                <a:spcPct val="90000"/>
              </a:lnSpc>
              <a:spcBef>
                <a:spcPts val="1000"/>
              </a:spcBef>
              <a:spcAft>
                <a:spcPts val="0"/>
              </a:spcAft>
              <a:tabLst/>
              <a:defRPr/>
            </a:pPr>
            <a:r>
              <a:rPr lang="ja-JP" altLang="en-US" dirty="0"/>
              <a:t>審査での提案書の取り扱い</a:t>
            </a:r>
            <a:br>
              <a:rPr lang="en-US" altLang="ja-JP" dirty="0"/>
            </a:br>
            <a:r>
              <a:rPr lang="ja-JP" altLang="en-US" dirty="0"/>
              <a:t>について</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a:xfrm>
            <a:off x="8610600" y="6363665"/>
            <a:ext cx="2743200" cy="365125"/>
          </a:xfrm>
        </p:spPr>
        <p:txBody>
          <a:bodyPr/>
          <a:lstStyle/>
          <a:p>
            <a:fld id="{8CBE0B6B-AA1C-4A08-8C69-36F95E8FD104}" type="slidenum">
              <a:rPr kumimoji="1" lang="ja-JP" altLang="en-US" smtClean="0"/>
              <a:t>35</a:t>
            </a:fld>
            <a:endParaRPr kumimoji="1" lang="ja-JP" altLang="en-US" dirty="0"/>
          </a:p>
        </p:txBody>
      </p:sp>
      <p:sp>
        <p:nvSpPr>
          <p:cNvPr id="5" name="四角形: 角を丸くする 4">
            <a:extLst>
              <a:ext uri="{FF2B5EF4-FFF2-40B4-BE49-F238E27FC236}">
                <a16:creationId xmlns:a16="http://schemas.microsoft.com/office/drawing/2014/main" id="{B8664AFF-96FF-4A1C-BB59-B8AFB34CA569}"/>
              </a:ext>
            </a:extLst>
          </p:cNvPr>
          <p:cNvSpPr/>
          <p:nvPr/>
        </p:nvSpPr>
        <p:spPr>
          <a:xfrm>
            <a:off x="401444" y="1884555"/>
            <a:ext cx="2196790" cy="5018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a:t>
            </a:r>
          </a:p>
        </p:txBody>
      </p:sp>
      <p:sp>
        <p:nvSpPr>
          <p:cNvPr id="9" name="四角形: 角を丸くする 8">
            <a:extLst>
              <a:ext uri="{FF2B5EF4-FFF2-40B4-BE49-F238E27FC236}">
                <a16:creationId xmlns:a16="http://schemas.microsoft.com/office/drawing/2014/main" id="{6D0F0676-22B6-4046-9773-3FA0E842C80D}"/>
              </a:ext>
            </a:extLst>
          </p:cNvPr>
          <p:cNvSpPr/>
          <p:nvPr/>
        </p:nvSpPr>
        <p:spPr>
          <a:xfrm>
            <a:off x="1273098" y="2633546"/>
            <a:ext cx="2334322" cy="3443868"/>
          </a:xfrm>
          <a:prstGeom prst="roundRect">
            <a:avLst/>
          </a:prstGeom>
          <a:solidFill>
            <a:srgbClr val="CCFF99">
              <a:alpha val="47843"/>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副本</a:t>
            </a:r>
            <a:endParaRPr kumimoji="1" lang="en-US" altLang="ja-JP" dirty="0"/>
          </a:p>
          <a:p>
            <a:pPr algn="ctr"/>
            <a:r>
              <a:rPr lang="ja-JP" altLang="en-US" dirty="0"/>
              <a:t>各委員に送付</a:t>
            </a:r>
            <a:endParaRPr lang="en-US" altLang="ja-JP" dirty="0"/>
          </a:p>
          <a:p>
            <a:pPr algn="ctr"/>
            <a:endParaRPr kumimoji="1" lang="en-US" altLang="ja-JP" dirty="0"/>
          </a:p>
          <a:p>
            <a:pPr algn="ctr"/>
            <a:r>
              <a:rPr lang="ja-JP" altLang="en-US" b="1" dirty="0"/>
              <a:t>企業名伏せる</a:t>
            </a:r>
            <a:endParaRPr lang="en-US" altLang="ja-JP" b="1" dirty="0"/>
          </a:p>
          <a:p>
            <a:pPr algn="ctr"/>
            <a:r>
              <a:rPr lang="ja-JP" altLang="en-US" dirty="0"/>
              <a:t>ほぼわかる</a:t>
            </a:r>
            <a:endParaRPr lang="en-US" altLang="ja-JP" dirty="0"/>
          </a:p>
          <a:p>
            <a:pPr algn="ctr"/>
            <a:r>
              <a:rPr kumimoji="1" lang="ja-JP" altLang="en-US" b="1" dirty="0"/>
              <a:t>入札価格は委員に知らせない</a:t>
            </a:r>
            <a:endParaRPr kumimoji="1" lang="en-US" altLang="ja-JP" b="1" dirty="0"/>
          </a:p>
          <a:p>
            <a:pPr algn="ctr"/>
            <a:r>
              <a:rPr lang="ja-JP" altLang="en-US" dirty="0"/>
              <a:t>様式のエクセル</a:t>
            </a:r>
            <a:endParaRPr lang="en-US" altLang="ja-JP" dirty="0"/>
          </a:p>
          <a:p>
            <a:pPr algn="ctr"/>
            <a:r>
              <a:rPr lang="ja-JP" altLang="en-US" dirty="0"/>
              <a:t>副本についてると</a:t>
            </a:r>
            <a:endParaRPr lang="en-US" altLang="ja-JP" dirty="0"/>
          </a:p>
          <a:p>
            <a:pPr algn="ctr"/>
            <a:r>
              <a:rPr lang="ja-JP" altLang="en-US" dirty="0"/>
              <a:t>金額はわかる</a:t>
            </a:r>
            <a:endParaRPr kumimoji="1" lang="ja-JP" altLang="en-US" dirty="0"/>
          </a:p>
        </p:txBody>
      </p:sp>
      <p:sp>
        <p:nvSpPr>
          <p:cNvPr id="10" name="四角形: 角を丸くする 9">
            <a:extLst>
              <a:ext uri="{FF2B5EF4-FFF2-40B4-BE49-F238E27FC236}">
                <a16:creationId xmlns:a16="http://schemas.microsoft.com/office/drawing/2014/main" id="{2EFD7F67-1AE4-4EE0-B34E-7F7210730543}"/>
              </a:ext>
            </a:extLst>
          </p:cNvPr>
          <p:cNvSpPr/>
          <p:nvPr/>
        </p:nvSpPr>
        <p:spPr>
          <a:xfrm>
            <a:off x="6348761" y="2633545"/>
            <a:ext cx="2334322" cy="3443869"/>
          </a:xfrm>
          <a:prstGeom prst="roundRect">
            <a:avLst/>
          </a:prstGeom>
          <a:solidFill>
            <a:srgbClr val="CCFF99">
              <a:alpha val="32941"/>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1</a:t>
            </a:r>
            <a:r>
              <a:rPr lang="ja-JP" altLang="en-US" sz="1600" dirty="0"/>
              <a:t>回 </a:t>
            </a:r>
            <a:r>
              <a:rPr lang="en-US" altLang="ja-JP" sz="1600" dirty="0"/>
              <a:t>or 2</a:t>
            </a:r>
            <a:r>
              <a:rPr lang="ja-JP" altLang="en-US" sz="1600" dirty="0"/>
              <a:t>回</a:t>
            </a:r>
            <a:endParaRPr lang="en-US" altLang="ja-JP" sz="1600" dirty="0"/>
          </a:p>
          <a:p>
            <a:pPr algn="ctr"/>
            <a:r>
              <a:rPr kumimoji="1" lang="ja-JP" altLang="en-US" sz="1600" dirty="0"/>
              <a:t>仮点数集計</a:t>
            </a:r>
            <a:endParaRPr kumimoji="1" lang="en-US" altLang="ja-JP" sz="1600" dirty="0"/>
          </a:p>
          <a:p>
            <a:pPr algn="ctr"/>
            <a:r>
              <a:rPr lang="ja-JP" altLang="en-US" sz="1600" dirty="0"/>
              <a:t>討議</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7" name="楕円 6">
            <a:extLst>
              <a:ext uri="{FF2B5EF4-FFF2-40B4-BE49-F238E27FC236}">
                <a16:creationId xmlns:a16="http://schemas.microsoft.com/office/drawing/2014/main" id="{7D4F8379-1C00-4A81-867F-C26AC793B1F2}"/>
              </a:ext>
            </a:extLst>
          </p:cNvPr>
          <p:cNvSpPr/>
          <p:nvPr/>
        </p:nvSpPr>
        <p:spPr>
          <a:xfrm>
            <a:off x="3756100" y="4711390"/>
            <a:ext cx="2224668" cy="14050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比較表</a:t>
            </a:r>
            <a:endParaRPr kumimoji="1" lang="en-US" altLang="ja-JP" dirty="0"/>
          </a:p>
          <a:p>
            <a:pPr algn="ctr"/>
            <a:r>
              <a:rPr lang="ja-JP" altLang="en-US" dirty="0"/>
              <a:t>コンサル作成</a:t>
            </a:r>
            <a:endParaRPr lang="en-US" altLang="ja-JP" dirty="0"/>
          </a:p>
          <a:p>
            <a:pPr algn="ctr"/>
            <a:r>
              <a:rPr kumimoji="1" lang="ja-JP" altLang="en-US" dirty="0"/>
              <a:t>委員に送付</a:t>
            </a:r>
          </a:p>
        </p:txBody>
      </p:sp>
      <p:sp>
        <p:nvSpPr>
          <p:cNvPr id="12" name="楕円 11">
            <a:extLst>
              <a:ext uri="{FF2B5EF4-FFF2-40B4-BE49-F238E27FC236}">
                <a16:creationId xmlns:a16="http://schemas.microsoft.com/office/drawing/2014/main" id="{2CAC25BE-FF25-4685-8A84-37B47337CEAE}"/>
              </a:ext>
            </a:extLst>
          </p:cNvPr>
          <p:cNvSpPr/>
          <p:nvPr/>
        </p:nvSpPr>
        <p:spPr>
          <a:xfrm>
            <a:off x="3776547" y="2514598"/>
            <a:ext cx="2224668" cy="1405054"/>
          </a:xfrm>
          <a:prstGeom prst="ellipse">
            <a:avLst/>
          </a:prstGeom>
          <a:solidFill>
            <a:srgbClr val="E2F0D9">
              <a:alpha val="41176"/>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委員</a:t>
            </a:r>
            <a:endParaRPr kumimoji="1" lang="en-US" altLang="ja-JP" dirty="0"/>
          </a:p>
          <a:p>
            <a:pPr algn="ctr"/>
            <a:r>
              <a:rPr lang="ja-JP" altLang="en-US" dirty="0"/>
              <a:t>提案読みつつ</a:t>
            </a:r>
            <a:endParaRPr lang="en-US" altLang="ja-JP" dirty="0"/>
          </a:p>
          <a:p>
            <a:pPr algn="ctr"/>
            <a:r>
              <a:rPr kumimoji="1" lang="ja-JP" altLang="en-US" dirty="0"/>
              <a:t>仮点数</a:t>
            </a:r>
            <a:endParaRPr kumimoji="1" lang="en-US" altLang="ja-JP" dirty="0"/>
          </a:p>
          <a:p>
            <a:pPr algn="ctr"/>
            <a:r>
              <a:rPr lang="ja-JP" altLang="en-US" dirty="0"/>
              <a:t>付け</a:t>
            </a:r>
            <a:endParaRPr kumimoji="1" lang="ja-JP" altLang="en-US" dirty="0"/>
          </a:p>
        </p:txBody>
      </p:sp>
      <p:sp>
        <p:nvSpPr>
          <p:cNvPr id="14" name="四角形: 角を丸くする 13">
            <a:extLst>
              <a:ext uri="{FF2B5EF4-FFF2-40B4-BE49-F238E27FC236}">
                <a16:creationId xmlns:a16="http://schemas.microsoft.com/office/drawing/2014/main" id="{6C7D5FC3-8A82-43A2-8802-6598098CE2CD}"/>
              </a:ext>
            </a:extLst>
          </p:cNvPr>
          <p:cNvSpPr/>
          <p:nvPr/>
        </p:nvSpPr>
        <p:spPr>
          <a:xfrm>
            <a:off x="9004610" y="2586870"/>
            <a:ext cx="2334322" cy="229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2</a:t>
            </a:r>
            <a:r>
              <a:rPr lang="ja-JP" altLang="en-US" sz="1600" dirty="0"/>
              <a:t>回</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11" name="四角形: 角を丸くする 10">
            <a:extLst>
              <a:ext uri="{FF2B5EF4-FFF2-40B4-BE49-F238E27FC236}">
                <a16:creationId xmlns:a16="http://schemas.microsoft.com/office/drawing/2014/main" id="{2DD6A8E3-0C7A-4D44-B330-2410E90B15B6}"/>
              </a:ext>
            </a:extLst>
          </p:cNvPr>
          <p:cNvSpPr/>
          <p:nvPr/>
        </p:nvSpPr>
        <p:spPr>
          <a:xfrm>
            <a:off x="6670289" y="2826621"/>
            <a:ext cx="1834375" cy="11968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18A029BD-BFAF-429B-BB8B-DB02715A6E49}"/>
              </a:ext>
            </a:extLst>
          </p:cNvPr>
          <p:cNvCxnSpPr>
            <a:cxnSpLocks/>
            <a:stCxn id="7" idx="0"/>
          </p:cNvCxnSpPr>
          <p:nvPr/>
        </p:nvCxnSpPr>
        <p:spPr>
          <a:xfrm flipV="1">
            <a:off x="4868434" y="3919652"/>
            <a:ext cx="0" cy="7917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6C04F514-0056-4BCF-A285-9FE9BBE727E2}"/>
              </a:ext>
            </a:extLst>
          </p:cNvPr>
          <p:cNvSpPr/>
          <p:nvPr/>
        </p:nvSpPr>
        <p:spPr>
          <a:xfrm>
            <a:off x="1499839" y="2847276"/>
            <a:ext cx="1834375" cy="7396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折線 23">
            <a:extLst>
              <a:ext uri="{FF2B5EF4-FFF2-40B4-BE49-F238E27FC236}">
                <a16:creationId xmlns:a16="http://schemas.microsoft.com/office/drawing/2014/main" id="{D5128BA3-28A1-4A05-B76F-D994A8201FE5}"/>
              </a:ext>
            </a:extLst>
          </p:cNvPr>
          <p:cNvSpPr/>
          <p:nvPr/>
        </p:nvSpPr>
        <p:spPr>
          <a:xfrm rot="10800000" flipH="1">
            <a:off x="925552" y="2386359"/>
            <a:ext cx="347545" cy="2007218"/>
          </a:xfrm>
          <a:prstGeom prst="bentArrow">
            <a:avLst>
              <a:gd name="adj1" fmla="val 25000"/>
              <a:gd name="adj2" fmla="val 318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四角形: 角を丸くする 24">
            <a:extLst>
              <a:ext uri="{FF2B5EF4-FFF2-40B4-BE49-F238E27FC236}">
                <a16:creationId xmlns:a16="http://schemas.microsoft.com/office/drawing/2014/main" id="{F3026C15-B079-4E27-9D12-C35A46C6AEBE}"/>
              </a:ext>
            </a:extLst>
          </p:cNvPr>
          <p:cNvSpPr/>
          <p:nvPr/>
        </p:nvSpPr>
        <p:spPr>
          <a:xfrm>
            <a:off x="6389649" y="1884556"/>
            <a:ext cx="4949283" cy="50180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最終決定審査委員会（</a:t>
            </a:r>
            <a:r>
              <a:rPr kumimoji="1" lang="en-US" altLang="ja-JP" dirty="0">
                <a:solidFill>
                  <a:schemeClr val="tx1"/>
                </a:solidFill>
              </a:rPr>
              <a:t>1</a:t>
            </a:r>
            <a:r>
              <a:rPr kumimoji="1" lang="ja-JP" altLang="en-US" dirty="0">
                <a:solidFill>
                  <a:schemeClr val="tx1"/>
                </a:solidFill>
              </a:rPr>
              <a:t>回 </a:t>
            </a:r>
            <a:r>
              <a:rPr kumimoji="1" lang="en-US" altLang="ja-JP" dirty="0">
                <a:solidFill>
                  <a:schemeClr val="tx1"/>
                </a:solidFill>
              </a:rPr>
              <a:t>or 2</a:t>
            </a:r>
            <a:r>
              <a:rPr kumimoji="1" lang="ja-JP" altLang="en-US" dirty="0">
                <a:solidFill>
                  <a:schemeClr val="tx1"/>
                </a:solidFill>
              </a:rPr>
              <a:t>回）</a:t>
            </a:r>
          </a:p>
        </p:txBody>
      </p:sp>
      <p:cxnSp>
        <p:nvCxnSpPr>
          <p:cNvPr id="26" name="直線矢印コネクタ 25">
            <a:extLst>
              <a:ext uri="{FF2B5EF4-FFF2-40B4-BE49-F238E27FC236}">
                <a16:creationId xmlns:a16="http://schemas.microsoft.com/office/drawing/2014/main" id="{9A072BE7-0334-4309-976D-4C293F150368}"/>
              </a:ext>
            </a:extLst>
          </p:cNvPr>
          <p:cNvCxnSpPr>
            <a:cxnSpLocks/>
          </p:cNvCxnSpPr>
          <p:nvPr/>
        </p:nvCxnSpPr>
        <p:spPr>
          <a:xfrm>
            <a:off x="8480502" y="3209688"/>
            <a:ext cx="6133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B6C1DF-A629-4584-A2F9-B22E3FBAA5CE}"/>
              </a:ext>
            </a:extLst>
          </p:cNvPr>
          <p:cNvSpPr/>
          <p:nvPr/>
        </p:nvSpPr>
        <p:spPr>
          <a:xfrm>
            <a:off x="9004609" y="5073805"/>
            <a:ext cx="2334322" cy="8530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提案書返還</a:t>
            </a:r>
          </a:p>
        </p:txBody>
      </p:sp>
    </p:spTree>
    <p:extLst>
      <p:ext uri="{BB962C8B-B14F-4D97-AF65-F5344CB8AC3E}">
        <p14:creationId xmlns:p14="http://schemas.microsoft.com/office/powerpoint/2010/main" val="338750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EC96D51-125F-43B5-9E0C-9B221C42973C}"/>
              </a:ext>
            </a:extLst>
          </p:cNvPr>
          <p:cNvPicPr>
            <a:picLocks noChangeAspect="1"/>
          </p:cNvPicPr>
          <p:nvPr/>
        </p:nvPicPr>
        <p:blipFill>
          <a:blip r:embed="rId2"/>
          <a:stretch>
            <a:fillRect/>
          </a:stretch>
        </p:blipFill>
        <p:spPr>
          <a:xfrm>
            <a:off x="4470056" y="136525"/>
            <a:ext cx="7007493" cy="393264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926048" y="3631726"/>
            <a:ext cx="10724786" cy="2352108"/>
          </a:xfrm>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決定の方法</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①単純に委員の採点を合算・平均化して決定</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②委員採点で各項目で</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位のところに満点、</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75</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％とか</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③上記に加え、判断に差のある部分を協議</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lang="ja-JP" altLang="en-US" sz="3600" dirty="0">
                <a:solidFill>
                  <a:srgbClr val="000000"/>
                </a:solidFill>
                <a:latin typeface="游ゴシック" panose="020F0502020204030204"/>
                <a:ea typeface="游ゴシック" panose="020B0400000000000000" pitchFamily="50" charset="-128"/>
                <a:cs typeface="+mn-cs"/>
              </a:rPr>
              <a:t>④僅差の場合に、</a:t>
            </a:r>
            <a:r>
              <a:rPr lang="en-US" altLang="ja-JP" sz="3600" dirty="0">
                <a:solidFill>
                  <a:srgbClr val="000000"/>
                </a:solidFill>
                <a:latin typeface="游ゴシック" panose="020F0502020204030204"/>
                <a:ea typeface="游ゴシック" panose="020B0400000000000000" pitchFamily="50" charset="-128"/>
                <a:cs typeface="+mn-cs"/>
              </a:rPr>
              <a:t>1</a:t>
            </a:r>
            <a:r>
              <a:rPr lang="ja-JP" altLang="en-US" sz="3600" dirty="0">
                <a:solidFill>
                  <a:srgbClr val="000000"/>
                </a:solidFill>
                <a:latin typeface="游ゴシック" panose="020F0502020204030204"/>
                <a:ea typeface="游ゴシック" panose="020B0400000000000000" pitchFamily="50" charset="-128"/>
                <a:cs typeface="+mn-cs"/>
              </a:rPr>
              <a:t>位投票をする</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⑤僅差でなくとも</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位投票をする</a:t>
            </a:r>
            <a:endParaRPr lang="ja-JP" altLang="en-US" sz="48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36</a:t>
            </a:fld>
            <a:endParaRPr kumimoji="1" lang="ja-JP" altLang="en-US"/>
          </a:p>
        </p:txBody>
      </p:sp>
    </p:spTree>
    <p:extLst>
      <p:ext uri="{BB962C8B-B14F-4D97-AF65-F5344CB8AC3E}">
        <p14:creationId xmlns:p14="http://schemas.microsoft.com/office/powerpoint/2010/main" val="2184136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1CE8C40-21DC-4B1E-929B-1FC3B8DE5241}"/>
              </a:ext>
            </a:extLst>
          </p:cNvPr>
          <p:cNvSpPr>
            <a:spLocks noGrp="1"/>
          </p:cNvSpPr>
          <p:nvPr>
            <p:ph type="sldNum" sz="quarter" idx="12"/>
          </p:nvPr>
        </p:nvSpPr>
        <p:spPr/>
        <p:txBody>
          <a:bodyPr/>
          <a:lstStyle/>
          <a:p>
            <a:fld id="{8CBE0B6B-AA1C-4A08-8C69-36F95E8FD104}" type="slidenum">
              <a:rPr kumimoji="1" lang="ja-JP" altLang="en-US" smtClean="0"/>
              <a:t>37</a:t>
            </a:fld>
            <a:endParaRPr kumimoji="1" lang="ja-JP" altLang="en-US"/>
          </a:p>
        </p:txBody>
      </p:sp>
      <p:pic>
        <p:nvPicPr>
          <p:cNvPr id="6" name="図 5">
            <a:extLst>
              <a:ext uri="{FF2B5EF4-FFF2-40B4-BE49-F238E27FC236}">
                <a16:creationId xmlns:a16="http://schemas.microsoft.com/office/drawing/2014/main" id="{ABB103A7-8A33-4814-8FE2-0AE559822834}"/>
              </a:ext>
            </a:extLst>
          </p:cNvPr>
          <p:cNvPicPr>
            <a:picLocks noChangeAspect="1"/>
          </p:cNvPicPr>
          <p:nvPr/>
        </p:nvPicPr>
        <p:blipFill>
          <a:blip r:embed="rId2"/>
          <a:stretch>
            <a:fillRect/>
          </a:stretch>
        </p:blipFill>
        <p:spPr>
          <a:xfrm>
            <a:off x="6347300" y="783234"/>
            <a:ext cx="5564268" cy="3699555"/>
          </a:xfrm>
          <a:prstGeom prst="rect">
            <a:avLst/>
          </a:prstGeom>
        </p:spPr>
      </p:pic>
      <p:sp>
        <p:nvSpPr>
          <p:cNvPr id="7" name="正方形/長方形 6">
            <a:extLst>
              <a:ext uri="{FF2B5EF4-FFF2-40B4-BE49-F238E27FC236}">
                <a16:creationId xmlns:a16="http://schemas.microsoft.com/office/drawing/2014/main" id="{DB7AA612-6B19-4C90-85AD-1A1B3E7C5320}"/>
              </a:ext>
            </a:extLst>
          </p:cNvPr>
          <p:cNvSpPr/>
          <p:nvPr/>
        </p:nvSpPr>
        <p:spPr>
          <a:xfrm>
            <a:off x="575733" y="4828478"/>
            <a:ext cx="11283589" cy="13046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1</a:t>
            </a:r>
            <a:r>
              <a:rPr kumimoji="1" lang="ja-JP" altLang="en-US" dirty="0"/>
              <a:t>位投票方式をとると</a:t>
            </a:r>
            <a:endParaRPr kumimoji="1" lang="en-US" altLang="ja-JP" dirty="0"/>
          </a:p>
          <a:p>
            <a:pPr algn="ctr"/>
            <a:r>
              <a:rPr kumimoji="1" lang="ja-JP" altLang="en-US" dirty="0"/>
              <a:t>Ａ</a:t>
            </a:r>
            <a:r>
              <a:rPr lang="ja-JP" altLang="en-US" dirty="0"/>
              <a:t>委員が同点ですが、委員のミッションは</a:t>
            </a:r>
            <a:r>
              <a:rPr lang="en-US" altLang="ja-JP" dirty="0"/>
              <a:t>1</a:t>
            </a:r>
            <a:r>
              <a:rPr lang="ja-JP" altLang="en-US" dirty="0"/>
              <a:t>位を選ぶこと、なので、選んでもらう。</a:t>
            </a:r>
            <a:endParaRPr lang="en-US" altLang="ja-JP" dirty="0"/>
          </a:p>
          <a:p>
            <a:pPr algn="ctr"/>
            <a:r>
              <a:rPr kumimoji="1" lang="ja-JP" altLang="en-US" dirty="0"/>
              <a:t>２：１でどちらかに決まる</a:t>
            </a:r>
          </a:p>
        </p:txBody>
      </p:sp>
      <p:pic>
        <p:nvPicPr>
          <p:cNvPr id="8" name="図 7">
            <a:extLst>
              <a:ext uri="{FF2B5EF4-FFF2-40B4-BE49-F238E27FC236}">
                <a16:creationId xmlns:a16="http://schemas.microsoft.com/office/drawing/2014/main" id="{F317D5AB-3699-4047-B8D0-4A8DD3D32F27}"/>
              </a:ext>
            </a:extLst>
          </p:cNvPr>
          <p:cNvPicPr>
            <a:picLocks noChangeAspect="1"/>
          </p:cNvPicPr>
          <p:nvPr/>
        </p:nvPicPr>
        <p:blipFill>
          <a:blip r:embed="rId3"/>
          <a:stretch>
            <a:fillRect/>
          </a:stretch>
        </p:blipFill>
        <p:spPr>
          <a:xfrm>
            <a:off x="417867" y="783234"/>
            <a:ext cx="5396221" cy="3699556"/>
          </a:xfrm>
          <a:prstGeom prst="rect">
            <a:avLst/>
          </a:prstGeom>
        </p:spPr>
      </p:pic>
    </p:spTree>
    <p:extLst>
      <p:ext uri="{BB962C8B-B14F-4D97-AF65-F5344CB8AC3E}">
        <p14:creationId xmlns:p14="http://schemas.microsoft.com/office/powerpoint/2010/main" val="2881507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922020" y="4485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06650" y="1575782"/>
            <a:ext cx="8947150" cy="3467978"/>
          </a:xfrm>
        </p:spPr>
        <p:txBody>
          <a:bodyPr>
            <a:normAutofit/>
          </a:bodyPr>
          <a:lstStyle/>
          <a:p>
            <a:r>
              <a:rPr lang="ja-JP" altLang="en-US" sz="4000" dirty="0">
                <a:solidFill>
                  <a:srgbClr val="000000"/>
                </a:solidFill>
              </a:rPr>
              <a:t>審査委員会でどんな議論が？</a:t>
            </a:r>
            <a:br>
              <a:rPr lang="en-US" altLang="ja-JP" sz="4000" dirty="0">
                <a:solidFill>
                  <a:srgbClr val="000000"/>
                </a:solidFill>
              </a:rPr>
            </a:br>
            <a:br>
              <a:rPr lang="en-US" altLang="ja-JP" sz="4000" dirty="0">
                <a:solidFill>
                  <a:srgbClr val="000000"/>
                </a:solidFill>
              </a:rPr>
            </a:br>
            <a:r>
              <a:rPr lang="ja-JP" altLang="en-US" sz="4000" dirty="0">
                <a:solidFill>
                  <a:srgbClr val="000000"/>
                </a:solidFill>
              </a:rPr>
              <a:t>提案者の提案に対し</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38</a:t>
            </a:fld>
            <a:endParaRPr kumimoji="1" lang="ja-JP" altLang="en-US"/>
          </a:p>
        </p:txBody>
      </p:sp>
    </p:spTree>
    <p:extLst>
      <p:ext uri="{BB962C8B-B14F-4D97-AF65-F5344CB8AC3E}">
        <p14:creationId xmlns:p14="http://schemas.microsoft.com/office/powerpoint/2010/main" val="1258031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6602EA1-B624-453D-B987-A0356703DA30}"/>
              </a:ext>
            </a:extLst>
          </p:cNvPr>
          <p:cNvPicPr>
            <a:picLocks noChangeAspect="1"/>
          </p:cNvPicPr>
          <p:nvPr/>
        </p:nvPicPr>
        <p:blipFill>
          <a:blip r:embed="rId2"/>
          <a:stretch>
            <a:fillRect/>
          </a:stretch>
        </p:blipFill>
        <p:spPr>
          <a:xfrm>
            <a:off x="8690927" y="276679"/>
            <a:ext cx="3237257" cy="1816765"/>
          </a:xfrm>
          <a:prstGeom prst="rect">
            <a:avLst/>
          </a:prstGeom>
        </p:spPr>
      </p:pic>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提案者の提案にたいして</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extLst>
              <p:ext uri="{D42A27DB-BD31-4B8C-83A1-F6EECF244321}">
                <p14:modId xmlns:p14="http://schemas.microsoft.com/office/powerpoint/2010/main" val="1211656471"/>
              </p:ext>
            </p:extLst>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39</a:t>
            </a:fld>
            <a:endParaRPr kumimoji="1" lang="ja-JP" altLang="en-US"/>
          </a:p>
        </p:txBody>
      </p:sp>
    </p:spTree>
    <p:extLst>
      <p:ext uri="{BB962C8B-B14F-4D97-AF65-F5344CB8AC3E}">
        <p14:creationId xmlns:p14="http://schemas.microsoft.com/office/powerpoint/2010/main" val="5444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C10C8CA-B82E-425E-BB1F-3FBEF39FE306}"/>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7535DFA9-F194-4406-9246-F879459594AB}"/>
              </a:ext>
            </a:extLst>
          </p:cNvPr>
          <p:cNvPicPr>
            <a:picLocks noChangeAspect="1"/>
          </p:cNvPicPr>
          <p:nvPr/>
        </p:nvPicPr>
        <p:blipFill>
          <a:blip r:embed="rId2"/>
          <a:stretch>
            <a:fillRect/>
          </a:stretch>
        </p:blipFill>
        <p:spPr>
          <a:xfrm>
            <a:off x="1141171" y="0"/>
            <a:ext cx="9868205" cy="6858000"/>
          </a:xfrm>
          <a:prstGeom prst="rect">
            <a:avLst/>
          </a:prstGeom>
        </p:spPr>
      </p:pic>
    </p:spTree>
    <p:extLst>
      <p:ext uri="{BB962C8B-B14F-4D97-AF65-F5344CB8AC3E}">
        <p14:creationId xmlns:p14="http://schemas.microsoft.com/office/powerpoint/2010/main" val="2475881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922020" y="4485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06650" y="1575782"/>
            <a:ext cx="8947150" cy="3467978"/>
          </a:xfrm>
        </p:spPr>
        <p:txBody>
          <a:bodyPr>
            <a:normAutofit/>
          </a:bodyPr>
          <a:lstStyle/>
          <a:p>
            <a:r>
              <a:rPr lang="ja-JP" altLang="en-US" sz="4000" dirty="0">
                <a:solidFill>
                  <a:srgbClr val="000000"/>
                </a:solidFill>
              </a:rPr>
              <a:t>審査委員会でどんな議論が？</a:t>
            </a:r>
            <a:br>
              <a:rPr lang="en-US" altLang="ja-JP" sz="4000" dirty="0">
                <a:solidFill>
                  <a:srgbClr val="000000"/>
                </a:solidFill>
              </a:rPr>
            </a:br>
            <a:br>
              <a:rPr lang="en-US" altLang="ja-JP" sz="4000" dirty="0">
                <a:solidFill>
                  <a:srgbClr val="000000"/>
                </a:solidFill>
              </a:rPr>
            </a:br>
            <a:r>
              <a:rPr lang="ja-JP" altLang="en-US" sz="4000" dirty="0">
                <a:solidFill>
                  <a:srgbClr val="000000"/>
                </a:solidFill>
              </a:rPr>
              <a:t>提案者そのものに対し</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40</a:t>
            </a:fld>
            <a:endParaRPr kumimoji="1" lang="ja-JP" altLang="en-US"/>
          </a:p>
        </p:txBody>
      </p:sp>
    </p:spTree>
    <p:extLst>
      <p:ext uri="{BB962C8B-B14F-4D97-AF65-F5344CB8AC3E}">
        <p14:creationId xmlns:p14="http://schemas.microsoft.com/office/powerpoint/2010/main" val="72719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6602EA1-B624-453D-B987-A0356703DA30}"/>
              </a:ext>
            </a:extLst>
          </p:cNvPr>
          <p:cNvPicPr>
            <a:picLocks noChangeAspect="1"/>
          </p:cNvPicPr>
          <p:nvPr/>
        </p:nvPicPr>
        <p:blipFill>
          <a:blip r:embed="rId2"/>
          <a:stretch>
            <a:fillRect/>
          </a:stretch>
        </p:blipFill>
        <p:spPr>
          <a:xfrm>
            <a:off x="8690927" y="276679"/>
            <a:ext cx="3237257" cy="1816765"/>
          </a:xfrm>
          <a:prstGeom prst="rect">
            <a:avLst/>
          </a:prstGeom>
        </p:spPr>
      </p:pic>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提案者に対する印象</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41</a:t>
            </a:fld>
            <a:endParaRPr kumimoji="1" lang="ja-JP" altLang="en-US"/>
          </a:p>
        </p:txBody>
      </p:sp>
    </p:spTree>
    <p:extLst>
      <p:ext uri="{BB962C8B-B14F-4D97-AF65-F5344CB8AC3E}">
        <p14:creationId xmlns:p14="http://schemas.microsoft.com/office/powerpoint/2010/main" val="2084564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6602EA1-B624-453D-B987-A0356703DA30}"/>
              </a:ext>
            </a:extLst>
          </p:cNvPr>
          <p:cNvPicPr>
            <a:picLocks noChangeAspect="1"/>
          </p:cNvPicPr>
          <p:nvPr/>
        </p:nvPicPr>
        <p:blipFill>
          <a:blip r:embed="rId2"/>
          <a:stretch>
            <a:fillRect/>
          </a:stretch>
        </p:blipFill>
        <p:spPr>
          <a:xfrm>
            <a:off x="8690927" y="276679"/>
            <a:ext cx="3237257" cy="1816765"/>
          </a:xfrm>
          <a:prstGeom prst="rect">
            <a:avLst/>
          </a:prstGeom>
        </p:spPr>
      </p:pic>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提案者に対する印象</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extLst>
              <p:ext uri="{D42A27DB-BD31-4B8C-83A1-F6EECF244321}">
                <p14:modId xmlns:p14="http://schemas.microsoft.com/office/powerpoint/2010/main" val="911951436"/>
              </p:ext>
            </p:extLst>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42</a:t>
            </a:fld>
            <a:endParaRPr kumimoji="1" lang="ja-JP" altLang="en-US"/>
          </a:p>
        </p:txBody>
      </p:sp>
    </p:spTree>
    <p:extLst>
      <p:ext uri="{BB962C8B-B14F-4D97-AF65-F5344CB8AC3E}">
        <p14:creationId xmlns:p14="http://schemas.microsoft.com/office/powerpoint/2010/main" val="2534076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err="1">
                <a:hlinkClick r:id="rId3"/>
              </a:rPr>
              <a:t>y.</a:t>
            </a:r>
            <a:r>
              <a:rPr kumimoji="1" lang="en-US" altLang="ja-JP" err="1">
                <a:hlinkClick r:id="rId3"/>
              </a:rPr>
              <a:t>iba</a:t>
            </a:r>
            <a:r>
              <a:rPr kumimoji="1" lang="en-US" altLang="ja-JP">
                <a:hlinkClick r:id="rId3"/>
              </a:rPr>
              <a:t>.jj2@gmail.com</a:t>
            </a:r>
            <a:endParaRPr kumimoji="1" lang="en-US" altLang="ja-JP"/>
          </a:p>
          <a:p>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44</a:t>
            </a:fld>
            <a:endParaRPr lang="en-US" altLang="ja-JP"/>
          </a:p>
        </p:txBody>
      </p:sp>
      <p:pic>
        <p:nvPicPr>
          <p:cNvPr id="4" name="図 3">
            <a:extLst>
              <a:ext uri="{FF2B5EF4-FFF2-40B4-BE49-F238E27FC236}">
                <a16:creationId xmlns:a16="http://schemas.microsoft.com/office/drawing/2014/main" id="{7BFA4DFC-FCA9-4F69-82FC-E5E03B091142}"/>
              </a:ext>
            </a:extLst>
          </p:cNvPr>
          <p:cNvPicPr>
            <a:picLocks noChangeAspect="1"/>
          </p:cNvPicPr>
          <p:nvPr/>
        </p:nvPicPr>
        <p:blipFill>
          <a:blip r:embed="rId4"/>
          <a:stretch>
            <a:fillRect/>
          </a:stretch>
        </p:blipFill>
        <p:spPr>
          <a:xfrm>
            <a:off x="8610600" y="694134"/>
            <a:ext cx="3237257" cy="1816765"/>
          </a:xfrm>
          <a:prstGeom prst="rect">
            <a:avLst/>
          </a:prstGeom>
        </p:spPr>
      </p:pic>
      <p:pic>
        <p:nvPicPr>
          <p:cNvPr id="7" name="図 6">
            <a:extLst>
              <a:ext uri="{FF2B5EF4-FFF2-40B4-BE49-F238E27FC236}">
                <a16:creationId xmlns:a16="http://schemas.microsoft.com/office/drawing/2014/main" id="{7308AF0C-237A-4B75-8042-F5B2A54371FB}"/>
              </a:ext>
            </a:extLst>
          </p:cNvPr>
          <p:cNvPicPr>
            <a:picLocks noChangeAspect="1"/>
          </p:cNvPicPr>
          <p:nvPr/>
        </p:nvPicPr>
        <p:blipFill>
          <a:blip r:embed="rId4"/>
          <a:stretch>
            <a:fillRect/>
          </a:stretch>
        </p:blipFill>
        <p:spPr>
          <a:xfrm>
            <a:off x="746619" y="625980"/>
            <a:ext cx="3237257" cy="1816765"/>
          </a:xfrm>
          <a:prstGeom prst="rect">
            <a:avLst/>
          </a:prstGeom>
        </p:spPr>
      </p:pic>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C082D89-F186-4482-88D0-B3EA8DB2A38F}"/>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pic>
        <p:nvPicPr>
          <p:cNvPr id="4" name="図 3">
            <a:extLst>
              <a:ext uri="{FF2B5EF4-FFF2-40B4-BE49-F238E27FC236}">
                <a16:creationId xmlns:a16="http://schemas.microsoft.com/office/drawing/2014/main" id="{70A08916-FC93-4175-9F6A-608EDAD71F9D}"/>
              </a:ext>
            </a:extLst>
          </p:cNvPr>
          <p:cNvPicPr>
            <a:picLocks noChangeAspect="1"/>
          </p:cNvPicPr>
          <p:nvPr/>
        </p:nvPicPr>
        <p:blipFill>
          <a:blip r:embed="rId2"/>
          <a:stretch>
            <a:fillRect/>
          </a:stretch>
        </p:blipFill>
        <p:spPr>
          <a:xfrm>
            <a:off x="1733702" y="186151"/>
            <a:ext cx="8748980" cy="6503824"/>
          </a:xfrm>
          <a:prstGeom prst="rect">
            <a:avLst/>
          </a:prstGeom>
        </p:spPr>
      </p:pic>
    </p:spTree>
    <p:extLst>
      <p:ext uri="{BB962C8B-B14F-4D97-AF65-F5344CB8AC3E}">
        <p14:creationId xmlns:p14="http://schemas.microsoft.com/office/powerpoint/2010/main" val="336924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54AFBB3-8A4D-4989-A089-103AC4451FA6}"/>
              </a:ext>
            </a:extLst>
          </p:cNvPr>
          <p:cNvSpPr>
            <a:spLocks noGrp="1"/>
          </p:cNvSpPr>
          <p:nvPr>
            <p:ph type="sldNum" sz="quarter" idx="12"/>
          </p:nvPr>
        </p:nvSpPr>
        <p:spPr/>
        <p:txBody>
          <a:bodyPr/>
          <a:lstStyle/>
          <a:p>
            <a:fld id="{8CBE0B6B-AA1C-4A08-8C69-36F95E8FD104}"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4E6AA2A5-8762-4CEC-8566-9C411E9198E5}"/>
              </a:ext>
            </a:extLst>
          </p:cNvPr>
          <p:cNvPicPr>
            <a:picLocks noChangeAspect="1"/>
          </p:cNvPicPr>
          <p:nvPr/>
        </p:nvPicPr>
        <p:blipFill>
          <a:blip r:embed="rId2"/>
          <a:stretch>
            <a:fillRect/>
          </a:stretch>
        </p:blipFill>
        <p:spPr>
          <a:xfrm>
            <a:off x="1792224" y="110212"/>
            <a:ext cx="9019641" cy="6594328"/>
          </a:xfrm>
          <a:prstGeom prst="rect">
            <a:avLst/>
          </a:prstGeom>
        </p:spPr>
      </p:pic>
    </p:spTree>
    <p:extLst>
      <p:ext uri="{BB962C8B-B14F-4D97-AF65-F5344CB8AC3E}">
        <p14:creationId xmlns:p14="http://schemas.microsoft.com/office/powerpoint/2010/main" val="384460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B51325-134B-4ED0-A601-E5381A77AA49}"/>
              </a:ext>
            </a:extLst>
          </p:cNvPr>
          <p:cNvSpPr>
            <a:spLocks noGrp="1"/>
          </p:cNvSpPr>
          <p:nvPr>
            <p:ph type="sldNum" sz="quarter" idx="12"/>
          </p:nvPr>
        </p:nvSpPr>
        <p:spPr/>
        <p:txBody>
          <a:bodyPr/>
          <a:lstStyle/>
          <a:p>
            <a:fld id="{8CBE0B6B-AA1C-4A08-8C69-36F95E8FD104}" type="slidenum">
              <a:rPr kumimoji="1" lang="ja-JP" altLang="en-US" smtClean="0"/>
              <a:t>7</a:t>
            </a:fld>
            <a:endParaRPr kumimoji="1" lang="ja-JP" altLang="en-US"/>
          </a:p>
        </p:txBody>
      </p:sp>
      <p:pic>
        <p:nvPicPr>
          <p:cNvPr id="4" name="図 3">
            <a:extLst>
              <a:ext uri="{FF2B5EF4-FFF2-40B4-BE49-F238E27FC236}">
                <a16:creationId xmlns:a16="http://schemas.microsoft.com/office/drawing/2014/main" id="{A9537CC8-74E7-42DB-BE94-BAB41B6E38CC}"/>
              </a:ext>
            </a:extLst>
          </p:cNvPr>
          <p:cNvPicPr>
            <a:picLocks noChangeAspect="1"/>
          </p:cNvPicPr>
          <p:nvPr/>
        </p:nvPicPr>
        <p:blipFill>
          <a:blip r:embed="rId2"/>
          <a:stretch>
            <a:fillRect/>
          </a:stretch>
        </p:blipFill>
        <p:spPr>
          <a:xfrm>
            <a:off x="1858061" y="310842"/>
            <a:ext cx="8551469" cy="6291934"/>
          </a:xfrm>
          <a:prstGeom prst="rect">
            <a:avLst/>
          </a:prstGeom>
        </p:spPr>
      </p:pic>
    </p:spTree>
    <p:extLst>
      <p:ext uri="{BB962C8B-B14F-4D97-AF65-F5344CB8AC3E}">
        <p14:creationId xmlns:p14="http://schemas.microsoft.com/office/powerpoint/2010/main" val="214099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916CE3-FF66-437F-9C7E-653CDD142D58}"/>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pic>
        <p:nvPicPr>
          <p:cNvPr id="4" name="図 3">
            <a:extLst>
              <a:ext uri="{FF2B5EF4-FFF2-40B4-BE49-F238E27FC236}">
                <a16:creationId xmlns:a16="http://schemas.microsoft.com/office/drawing/2014/main" id="{F8A5FA3C-0993-42EC-A5EA-FAB097F38012}"/>
              </a:ext>
            </a:extLst>
          </p:cNvPr>
          <p:cNvPicPr>
            <a:picLocks noChangeAspect="1"/>
          </p:cNvPicPr>
          <p:nvPr/>
        </p:nvPicPr>
        <p:blipFill>
          <a:blip r:embed="rId2"/>
          <a:stretch>
            <a:fillRect/>
          </a:stretch>
        </p:blipFill>
        <p:spPr>
          <a:xfrm>
            <a:off x="1631289" y="152479"/>
            <a:ext cx="8639251" cy="6340095"/>
          </a:xfrm>
          <a:prstGeom prst="rect">
            <a:avLst/>
          </a:prstGeom>
        </p:spPr>
      </p:pic>
    </p:spTree>
    <p:extLst>
      <p:ext uri="{BB962C8B-B14F-4D97-AF65-F5344CB8AC3E}">
        <p14:creationId xmlns:p14="http://schemas.microsoft.com/office/powerpoint/2010/main" val="385175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8A1463-AA33-4476-B4F4-AC6900319106}"/>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pic>
        <p:nvPicPr>
          <p:cNvPr id="4" name="図 3">
            <a:extLst>
              <a:ext uri="{FF2B5EF4-FFF2-40B4-BE49-F238E27FC236}">
                <a16:creationId xmlns:a16="http://schemas.microsoft.com/office/drawing/2014/main" id="{730B4F75-444B-4139-8C04-7AABEDB481F1}"/>
              </a:ext>
            </a:extLst>
          </p:cNvPr>
          <p:cNvPicPr>
            <a:picLocks noChangeAspect="1"/>
          </p:cNvPicPr>
          <p:nvPr/>
        </p:nvPicPr>
        <p:blipFill>
          <a:blip r:embed="rId2"/>
          <a:stretch>
            <a:fillRect/>
          </a:stretch>
        </p:blipFill>
        <p:spPr>
          <a:xfrm>
            <a:off x="1922572" y="277978"/>
            <a:ext cx="8428436" cy="6363638"/>
          </a:xfrm>
          <a:prstGeom prst="rect">
            <a:avLst/>
          </a:prstGeom>
        </p:spPr>
      </p:pic>
    </p:spTree>
    <p:extLst>
      <p:ext uri="{BB962C8B-B14F-4D97-AF65-F5344CB8AC3E}">
        <p14:creationId xmlns:p14="http://schemas.microsoft.com/office/powerpoint/2010/main" val="2672272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6960</TotalTime>
  <Words>3624</Words>
  <Application>Microsoft Office PowerPoint</Application>
  <PresentationFormat>ワイド画面</PresentationFormat>
  <Paragraphs>620</Paragraphs>
  <Slides>44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44</vt:i4>
      </vt:variant>
    </vt:vector>
  </HeadingPairs>
  <TitlesOfParts>
    <vt:vector size="49" baseType="lpstr">
      <vt:lpstr>BIZ UDPゴシック</vt:lpstr>
      <vt:lpstr>游ゴシック</vt:lpstr>
      <vt:lpstr>游ゴシック Light</vt:lpstr>
      <vt:lpstr>Arial</vt:lpstr>
      <vt:lpstr>Office テーマ</vt:lpstr>
      <vt:lpstr>PowerPoint プレゼンテーション</vt:lpstr>
      <vt:lpstr>　　　　　　全７回の内容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金額入札から提案審査型入札へ</vt:lpstr>
      <vt:lpstr>PPP/PFIは発注手法（契約相手先選定）の一つ</vt:lpstr>
      <vt:lpstr>　第２回審査委員会と審査の実際　　　　　　　　　　　　　　　　 　　　　　　目次</vt:lpstr>
      <vt:lpstr>①　審査委員会について   審査は人間が→恣意的になる 　　　　審査委員について知ることは重要 </vt:lpstr>
      <vt:lpstr>人間が審査するということ</vt:lpstr>
      <vt:lpstr>審査員が 審査するということの意味を 理解してない場合も！  自治体が契約相手先を 1社（チーム）だけ 選ばねばならない  どのチームが 自治体にとって最適か？ 選ばねばならない！</vt:lpstr>
      <vt:lpstr>事業の目的の多様性（例えば文教複合施設）</vt:lpstr>
      <vt:lpstr>まず審査員は？（自治体は何を目指しているのか？明確に！） 愛知県一宮の例</vt:lpstr>
      <vt:lpstr>まず審査員は？（自治体は何を目指しているのか？明確に！） 神奈川県平塚市の例</vt:lpstr>
      <vt:lpstr>まず審査員は？ 住宅　　鳥取県湯梨浜町</vt:lpstr>
      <vt:lpstr>まず審査員は？ 斎場　　山口県周南地区</vt:lpstr>
      <vt:lpstr>大月市住宅</vt:lpstr>
      <vt:lpstr>事業発注・審査・決定の流れ</vt:lpstr>
      <vt:lpstr>審査の流れと考えること・アクション</vt:lpstr>
      <vt:lpstr>審査の仕組みと応募者が気にしなくてはいけない事項と対応 　　　　　　　　　　　　　　　　　　　　（提案提出前）</vt:lpstr>
      <vt:lpstr>審査の仕組みと応募者が気にしなくてはいけない事項 　　　　　　　　　　　　　　　　　　　　（提出後）</vt:lpstr>
      <vt:lpstr>審査委員の職業と専門分野 </vt:lpstr>
      <vt:lpstr>学識経験者：大学の先生</vt:lpstr>
      <vt:lpstr>学識経験者：民間の識者</vt:lpstr>
      <vt:lpstr>県の職員：土木事務所関係者</vt:lpstr>
      <vt:lpstr>県の職員：関連部局職員</vt:lpstr>
      <vt:lpstr>自治体職員：副長・理事者</vt:lpstr>
      <vt:lpstr>自治体職員：関連課長 </vt:lpstr>
      <vt:lpstr>基本 審査員が何をどう考えるか？ どんなに情報収集しても不確かな部分は残る ではどうする？</vt:lpstr>
      <vt:lpstr>大体明らかになることだけで方向性は？</vt:lpstr>
      <vt:lpstr>審査での提案書の取り扱い について</vt:lpstr>
      <vt:lpstr>決定の方法 ①単純に委員の採点を合算・平均化して決定 ②委員採点で各項目で1位のところに満点、2位75％とか ③上記に加え、判断に差のある部分を協議 ④僅差の場合に、1位投票をする ⑤僅差でなくとも1位投票をする</vt:lpstr>
      <vt:lpstr>PowerPoint プレゼンテーション</vt:lpstr>
      <vt:lpstr>審査委員会でどんな議論が？  提案者の提案に対し</vt:lpstr>
      <vt:lpstr>提案者の提案にたいして</vt:lpstr>
      <vt:lpstr>審査委員会でどんな議論が？  提案者そのものに対し</vt:lpstr>
      <vt:lpstr>提案者に対する印象</vt:lpstr>
      <vt:lpstr>提案者に対する印象</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27</cp:revision>
  <dcterms:created xsi:type="dcterms:W3CDTF">2021-05-17T04:17:13Z</dcterms:created>
  <dcterms:modified xsi:type="dcterms:W3CDTF">2022-04-09T01:15:15Z</dcterms:modified>
</cp:coreProperties>
</file>