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</p:sldMasterIdLst>
  <p:notesMasterIdLst>
    <p:notesMasterId r:id="rId44"/>
  </p:notesMasterIdLst>
  <p:handoutMasterIdLst>
    <p:handoutMasterId r:id="rId45"/>
  </p:handoutMasterIdLst>
  <p:sldIdLst>
    <p:sldId id="375" r:id="rId2"/>
    <p:sldId id="368" r:id="rId3"/>
    <p:sldId id="329" r:id="rId4"/>
    <p:sldId id="395" r:id="rId5"/>
    <p:sldId id="389" r:id="rId6"/>
    <p:sldId id="391" r:id="rId7"/>
    <p:sldId id="393" r:id="rId8"/>
    <p:sldId id="394" r:id="rId9"/>
    <p:sldId id="390" r:id="rId10"/>
    <p:sldId id="396" r:id="rId11"/>
    <p:sldId id="397" r:id="rId12"/>
    <p:sldId id="1764" r:id="rId13"/>
    <p:sldId id="398" r:id="rId14"/>
    <p:sldId id="1771" r:id="rId15"/>
    <p:sldId id="1775" r:id="rId16"/>
    <p:sldId id="675" r:id="rId17"/>
    <p:sldId id="349" r:id="rId18"/>
    <p:sldId id="674" r:id="rId19"/>
    <p:sldId id="1773" r:id="rId20"/>
    <p:sldId id="676" r:id="rId21"/>
    <p:sldId id="1765" r:id="rId22"/>
    <p:sldId id="1776" r:id="rId23"/>
    <p:sldId id="1777" r:id="rId24"/>
    <p:sldId id="1778" r:id="rId25"/>
    <p:sldId id="1779" r:id="rId26"/>
    <p:sldId id="1780" r:id="rId27"/>
    <p:sldId id="1781" r:id="rId28"/>
    <p:sldId id="1782" r:id="rId29"/>
    <p:sldId id="1783" r:id="rId30"/>
    <p:sldId id="1784" r:id="rId31"/>
    <p:sldId id="260" r:id="rId32"/>
    <p:sldId id="1785" r:id="rId33"/>
    <p:sldId id="1818" r:id="rId34"/>
    <p:sldId id="1819" r:id="rId35"/>
    <p:sldId id="323" r:id="rId36"/>
    <p:sldId id="324" r:id="rId37"/>
    <p:sldId id="325" r:id="rId38"/>
    <p:sldId id="326" r:id="rId39"/>
    <p:sldId id="327" r:id="rId40"/>
    <p:sldId id="328" r:id="rId41"/>
    <p:sldId id="1820" r:id="rId42"/>
    <p:sldId id="1821" r:id="rId4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2626"/>
    <a:srgbClr val="B18A2C"/>
    <a:srgbClr val="616A78"/>
    <a:srgbClr val="D87C1B"/>
    <a:srgbClr val="000000"/>
    <a:srgbClr val="1D7CB8"/>
    <a:srgbClr val="1D7CB9"/>
    <a:srgbClr val="626A78"/>
    <a:srgbClr val="B18B2C"/>
    <a:srgbClr val="DA7C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6" autoAdjust="0"/>
    <p:restoredTop sz="95646"/>
  </p:normalViewPr>
  <p:slideViewPr>
    <p:cSldViewPr snapToGrid="0">
      <p:cViewPr>
        <p:scale>
          <a:sx n="75" d="100"/>
          <a:sy n="75" d="100"/>
        </p:scale>
        <p:origin x="468" y="363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>
        <p:scale>
          <a:sx n="75" d="100"/>
          <a:sy n="75" d="100"/>
        </p:scale>
        <p:origin x="4056" y="4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50" Type="http://schemas.microsoft.com/office/2018/10/relationships/authors" Target="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7E7E9FE6-9923-0861-4416-91D08BEB82A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48789779-552F-2B1F-53A8-6717218B55E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192F41-9132-4C4A-A8E9-383E306E73F2}" type="datetime1">
              <a:rPr kumimoji="1" lang="ja-JP" altLang="en-US" smtClean="0">
                <a:latin typeface="Meiryo UI" panose="020B0604030504040204" pitchFamily="50" charset="-128"/>
                <a:ea typeface="Meiryo UI" panose="020B0604030504040204" pitchFamily="50" charset="-128"/>
              </a:rPr>
              <a:t>2023/12/1</a:t>
            </a:fld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B9250F24-A0B9-1234-19E1-2EDC0416E9C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C263D8E-E797-249F-D12D-3E2A2289D75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9D5955-A161-40F0-A2FE-6136CFAE632A}" type="slidenum">
              <a:rPr kumimoji="1" lang="ja-JP" altLang="en-US" smtClean="0">
                <a:latin typeface="Meiryo UI" panose="020B0604030504040204" pitchFamily="50" charset="-128"/>
                <a:ea typeface="Meiryo UI" panose="020B0604030504040204" pitchFamily="50" charset="-128"/>
              </a:rPr>
              <a:t>‹#›</a:t>
            </a:fld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9991422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ja-JP" sz="12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 dirty="0">
              <a:ea typeface="Meiryo UI" panose="020B0604030504040204" pitchFamily="50" charset="-128"/>
            </a:endParaRP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ja-JP" sz="12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5B7B515F-667E-4FCD-8809-1E60A4E0E924}" type="datetime1">
              <a:rPr lang="ja-JP" altLang="en-US" smtClean="0"/>
              <a:t>2023/12/1</a:t>
            </a:fld>
            <a:endParaRPr lang="en-US" dirty="0">
              <a:ea typeface="Meiryo UI" panose="020B0604030504040204" pitchFamily="50" charset="-128"/>
            </a:endParaRPr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>
            <a:defPPr>
              <a:defRPr lang="ja-JP"/>
            </a:defPPr>
          </a:lstStyle>
          <a:p>
            <a:pPr rtl="0"/>
            <a:endParaRPr lang="ja-JP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lang="ja-JP"/>
            </a:defPPr>
          </a:lstStyle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 rtl="0"/>
            <a:r>
              <a:rPr lang="ja-JP" dirty="0"/>
              <a:t>第 2 レベル</a:t>
            </a:r>
          </a:p>
          <a:p>
            <a:pPr lvl="2" rtl="0"/>
            <a:r>
              <a:rPr lang="ja-JP" dirty="0"/>
              <a:t>第 3 レベル</a:t>
            </a:r>
          </a:p>
          <a:p>
            <a:pPr lvl="3" rtl="0"/>
            <a:r>
              <a:rPr lang="ja-JP" dirty="0"/>
              <a:t>第 4 レベル</a:t>
            </a:r>
          </a:p>
          <a:p>
            <a:pPr lvl="4" rtl="0"/>
            <a:r>
              <a:rPr lang="ja-JP" dirty="0"/>
              <a:t>第 5 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ja-JP" sz="12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 dirty="0">
              <a:ea typeface="Meiryo UI" panose="020B0604030504040204" pitchFamily="50" charset="-128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ja-JP" sz="12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DAF72F06-F6ED-43C1-A86D-15B5F2AFDECD}" type="slidenum">
              <a:rPr lang="en-US" altLang="ja-JP" smtClean="0"/>
              <a:pPr/>
              <a:t>‹#›</a:t>
            </a:fld>
            <a:endParaRPr lang="en-US" altLang="en-US" dirty="0"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3148348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lang="ja-JP"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1pPr>
    <a:lvl2pPr marL="457200" algn="l" defTabSz="914400" rtl="0" eaLnBrk="1" latinLnBrk="0" hangingPunct="1">
      <a:defRPr lang="ja-JP"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2pPr>
    <a:lvl3pPr marL="914400" algn="l" defTabSz="914400" rtl="0" eaLnBrk="1" latinLnBrk="0" hangingPunct="1">
      <a:defRPr lang="ja-JP"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3pPr>
    <a:lvl4pPr marL="1371600" algn="l" defTabSz="914400" rtl="0" eaLnBrk="1" latinLnBrk="0" hangingPunct="1">
      <a:defRPr lang="ja-JP"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4pPr>
    <a:lvl5pPr marL="1828800" algn="l" defTabSz="914400" rtl="0" eaLnBrk="1" latinLnBrk="0" hangingPunct="1">
      <a:defRPr lang="ja-JP"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5pPr>
    <a:lvl6pPr marL="2286000" algn="l" defTabSz="914400" rtl="0" eaLnBrk="1" latinLnBrk="0" hangingPunct="1">
      <a:defRPr lang="ja-JP" sz="1200" kern="1200">
        <a:solidFill>
          <a:schemeClr val="tx1"/>
        </a:solidFill>
        <a:latin typeface="+mn-cs"/>
        <a:ea typeface="+mn-ea"/>
        <a:cs typeface="+mn-cs"/>
      </a:defRPr>
    </a:lvl6pPr>
    <a:lvl7pPr marL="2743200" algn="l" defTabSz="914400" rtl="0" eaLnBrk="1" latinLnBrk="0" hangingPunct="1">
      <a:defRPr lang="ja-JP" sz="1200" kern="1200">
        <a:solidFill>
          <a:schemeClr val="tx1"/>
        </a:solidFill>
        <a:latin typeface="+mn-cs"/>
        <a:ea typeface="+mn-ea"/>
        <a:cs typeface="+mn-cs"/>
      </a:defRPr>
    </a:lvl7pPr>
    <a:lvl8pPr marL="3200400" algn="l" defTabSz="914400" rtl="0" eaLnBrk="1" latinLnBrk="0" hangingPunct="1">
      <a:defRPr lang="ja-JP" sz="1200" kern="1200">
        <a:solidFill>
          <a:schemeClr val="tx1"/>
        </a:solidFill>
        <a:latin typeface="+mn-cs"/>
        <a:ea typeface="+mn-ea"/>
        <a:cs typeface="+mn-cs"/>
      </a:defRPr>
    </a:lvl8pPr>
    <a:lvl9pPr marL="3657600" algn="l" defTabSz="914400" rtl="0" eaLnBrk="1" latinLnBrk="0" hangingPunct="1">
      <a:defRPr lang="ja-JP" sz="1200" kern="1200">
        <a:solidFill>
          <a:schemeClr val="tx1"/>
        </a:solidFill>
        <a:latin typeface="+mn-cs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F72F06-F6ED-43C1-A86D-15B5F2AFDECD}" type="slidenum">
              <a:rPr lang="en-US" altLang="ja-JP" smtClean="0"/>
              <a:pPr/>
              <a:t>1</a:t>
            </a:fld>
            <a:endParaRPr lang="ja-JP" altLang="en-US"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31750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ja-JP"/>
            </a:defPPr>
          </a:lstStyle>
          <a:p>
            <a:pPr rtl="0"/>
            <a:endParaRPr 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ja-JP"/>
            </a:defPPr>
          </a:lstStyle>
          <a:p>
            <a:pPr rtl="0"/>
            <a:fld id="{DAF72F06-F6ED-43C1-A86D-15B5F2AFDECD}" type="slidenum">
              <a:rPr lang="ja-JP" smtClean="0"/>
              <a:t>2</a:t>
            </a:fld>
            <a:endParaRPr lang="ja-JP" dirty="0"/>
          </a:p>
        </p:txBody>
      </p:sp>
    </p:spTree>
    <p:extLst>
      <p:ext uri="{BB962C8B-B14F-4D97-AF65-F5344CB8AC3E}">
        <p14:creationId xmlns:p14="http://schemas.microsoft.com/office/powerpoint/2010/main" val="17281557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F72F06-F6ED-43C1-A86D-15B5F2AFDECD}" type="slidenum">
              <a:rPr lang="en-US" altLang="ja-JP" smtClean="0"/>
              <a:pPr/>
              <a:t>3</a:t>
            </a:fld>
            <a:endParaRPr lang="en-US" altLang="en-US" dirty="0"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656338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30536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altLang="ja-JP" smtClean="0"/>
              <a:pPr/>
              <a:t>35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253748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/>
              <a:t>ウオーター</a:t>
            </a:r>
            <a:r>
              <a:rPr lang="en-US"/>
              <a:t>PPP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BEA90-E6BE-45F4-8D5D-C2E01FE3DBCB}" type="slidenum">
              <a:rPr lang="en-US" altLang="ja-JP" smtClean="0"/>
              <a:pPr/>
              <a:t>‹#›</a:t>
            </a:fld>
            <a:endParaRPr lang="en-US" altLang="en-US" dirty="0">
              <a:ea typeface="Meiryo UI" panose="020B0604030504040204" pitchFamily="50" charset="-128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2764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/>
              <a:t>ウオーター</a:t>
            </a:r>
            <a:r>
              <a:rPr lang="en-US"/>
              <a:t>PPP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BEA90-E6BE-45F4-8D5D-C2E01FE3DBCB}" type="slidenum">
              <a:rPr lang="en-US" altLang="ja-JP" smtClean="0"/>
              <a:pPr/>
              <a:t>‹#›</a:t>
            </a:fld>
            <a:endParaRPr lang="en-US" altLang="en-US" dirty="0"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89926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/>
              <a:t>ウオーター</a:t>
            </a:r>
            <a:r>
              <a:rPr lang="en-US"/>
              <a:t>PPP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BEA90-E6BE-45F4-8D5D-C2E01FE3DBCB}" type="slidenum">
              <a:rPr lang="en-US" altLang="ja-JP" smtClean="0"/>
              <a:pPr/>
              <a:t>‹#›</a:t>
            </a:fld>
            <a:endParaRPr lang="en-US" altLang="en-US" dirty="0"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292716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/>
              <a:t>ウオーター</a:t>
            </a:r>
            <a:r>
              <a:rPr lang="en-US"/>
              <a:t>PPP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BEA90-E6BE-45F4-8D5D-C2E01FE3DBCB}" type="slidenum">
              <a:rPr lang="en-US" altLang="ja-JP" smtClean="0"/>
              <a:pPr/>
              <a:t>‹#›</a:t>
            </a:fld>
            <a:endParaRPr lang="en-US" altLang="en-US" dirty="0">
              <a:ea typeface="Meiryo UI" panose="020B0604030504040204" pitchFamily="50" charset="-12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014195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/>
              <a:t>ウオーター</a:t>
            </a:r>
            <a:r>
              <a:rPr lang="en-US"/>
              <a:t>PPP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BEA90-E6BE-45F4-8D5D-C2E01FE3DBCB}" type="slidenum">
              <a:rPr lang="en-US" altLang="ja-JP" smtClean="0"/>
              <a:pPr/>
              <a:t>‹#›</a:t>
            </a:fld>
            <a:endParaRPr lang="en-US" altLang="en-US" dirty="0"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902512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付きの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/>
              <a:t>ウオーター</a:t>
            </a:r>
            <a:r>
              <a:rPr lang="en-US"/>
              <a:t>PPP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BEA90-E6BE-45F4-8D5D-C2E01FE3DBCB}" type="slidenum">
              <a:rPr lang="en-US" altLang="ja-JP" smtClean="0"/>
              <a:pPr/>
              <a:t>‹#›</a:t>
            </a:fld>
            <a:endParaRPr lang="en-US" altLang="en-US" dirty="0">
              <a:ea typeface="Meiryo UI" panose="020B0604030504040204" pitchFamily="50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182820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または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/>
              <a:t>ウオーター</a:t>
            </a:r>
            <a:r>
              <a:rPr lang="en-US"/>
              <a:t>PPP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BEA90-E6BE-45F4-8D5D-C2E01FE3DBCB}" type="slidenum">
              <a:rPr lang="en-US" altLang="ja-JP" smtClean="0"/>
              <a:pPr/>
              <a:t>‹#›</a:t>
            </a:fld>
            <a:endParaRPr lang="en-US" altLang="en-US" dirty="0"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968153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/>
              <a:t>ウオーター</a:t>
            </a:r>
            <a:r>
              <a:rPr lang="en-US"/>
              <a:t>PPP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BEA90-E6BE-45F4-8D5D-C2E01FE3DBCB}" type="slidenum">
              <a:rPr lang="en-US" altLang="ja-JP" smtClean="0"/>
              <a:pPr/>
              <a:t>‹#›</a:t>
            </a:fld>
            <a:endParaRPr lang="en-US" altLang="en-US" dirty="0"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765565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/>
              <a:t>ウオーター</a:t>
            </a:r>
            <a:r>
              <a:rPr lang="en-US"/>
              <a:t>PPP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BEA90-E6BE-45F4-8D5D-C2E01FE3DBCB}" type="slidenum">
              <a:rPr lang="en-US" altLang="ja-JP" smtClean="0"/>
              <a:pPr/>
              <a:t>‹#›</a:t>
            </a:fld>
            <a:endParaRPr lang="en-US" altLang="en-US" dirty="0"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374185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図プレースホルダー 3">
            <a:extLst>
              <a:ext uri="{FF2B5EF4-FFF2-40B4-BE49-F238E27FC236}">
                <a16:creationId xmlns:a16="http://schemas.microsoft.com/office/drawing/2014/main" id="{461192D4-3DEB-49BB-8F09-91031D57C7D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6224" cy="6858000"/>
          </a:xfrm>
          <a:solidFill>
            <a:schemeClr val="accent1"/>
          </a:solidFill>
        </p:spPr>
        <p:txBody>
          <a:bodyPr tIns="1280160" rtlCol="0" anchor="ctr">
            <a:noAutofit/>
          </a:bodyPr>
          <a:lstStyle>
            <a:lvl1pPr algn="ctr">
              <a:defRPr lang="ja-JP" sz="2000"/>
            </a:lvl1pPr>
          </a:lstStyle>
          <a:p>
            <a:pPr rtl="0"/>
            <a:r>
              <a:rPr lang="ja-JP"/>
              <a:t>クリックしてここに画像を挿入</a:t>
            </a:r>
          </a:p>
          <a:p>
            <a:pPr rtl="0"/>
            <a:endParaRPr lang="ja-JP" dirty="0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9194C4FA-8597-7449-A0F1-38E8A1C6B8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1018" y="1526016"/>
            <a:ext cx="12188952" cy="2031324"/>
          </a:xfrm>
          <a:solidFill>
            <a:schemeClr val="tx1">
              <a:lumMod val="85000"/>
              <a:lumOff val="15000"/>
              <a:alpha val="60000"/>
            </a:schemeClr>
          </a:solidFill>
        </p:spPr>
        <p:txBody>
          <a:bodyPr lIns="868680" tIns="91440" rtlCol="0">
            <a:normAutofit/>
          </a:bodyPr>
          <a:lstStyle>
            <a:lvl1pPr>
              <a:defRPr lang="ja-JP" sz="4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ja-JP"/>
              <a:t>クリックしてマスター タイトルのスタイルを編集</a:t>
            </a:r>
          </a:p>
        </p:txBody>
      </p:sp>
    </p:spTree>
    <p:extLst>
      <p:ext uri="{BB962C8B-B14F-4D97-AF65-F5344CB8AC3E}">
        <p14:creationId xmlns:p14="http://schemas.microsoft.com/office/powerpoint/2010/main" val="16429822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タイトル、サブタイトル、画像、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タイトル 13">
            <a:extLst>
              <a:ext uri="{FF2B5EF4-FFF2-40B4-BE49-F238E27FC236}">
                <a16:creationId xmlns:a16="http://schemas.microsoft.com/office/drawing/2014/main" id="{63C9361F-F5AC-124A-A751-F276961C97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3175" y="528629"/>
            <a:ext cx="10542707" cy="479900"/>
          </a:xfrm>
        </p:spPr>
        <p:txBody>
          <a:bodyPr lIns="0" tIns="0" rIns="0" bIns="0" rtlCol="0" anchor="t">
            <a:noAutofit/>
          </a:bodyPr>
          <a:lstStyle>
            <a:lvl1pPr>
              <a:defRPr lang="ja-JP" sz="3600" b="1">
                <a:solidFill>
                  <a:schemeClr val="accent5"/>
                </a:solidFill>
              </a:defRPr>
            </a:lvl1pPr>
          </a:lstStyle>
          <a:p>
            <a:pPr rtl="0"/>
            <a:r>
              <a:rPr lang="ja-JP"/>
              <a:t>クリックしてマスター タイトルのテキストを編集</a:t>
            </a:r>
            <a:br>
              <a:rPr lang="ja-JP" dirty="0"/>
            </a:br>
            <a:endParaRPr lang="ja-JP" dirty="0"/>
          </a:p>
        </p:txBody>
      </p:sp>
      <p:sp>
        <p:nvSpPr>
          <p:cNvPr id="23" name="テキスト プレースホルダー 11">
            <a:extLst>
              <a:ext uri="{FF2B5EF4-FFF2-40B4-BE49-F238E27FC236}">
                <a16:creationId xmlns:a16="http://schemas.microsoft.com/office/drawing/2014/main" id="{E110C240-E84A-BB4D-911E-3069CAF91AA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3176" y="1018950"/>
            <a:ext cx="10542706" cy="479900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lang="ja-JP" sz="2800" b="1">
                <a:solidFill>
                  <a:schemeClr val="accent6"/>
                </a:solidFill>
              </a:defRPr>
            </a:lvl1pPr>
          </a:lstStyle>
          <a:p>
            <a:pPr lvl="0" rtl="0"/>
            <a:r>
              <a:rPr lang="ja-JP"/>
              <a:t>クリックしてマスター タイトルのテキストを編集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611B2370-69F6-454B-ACB1-3BCDAE4D8D5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33175" y="1963738"/>
            <a:ext cx="7320225" cy="4217987"/>
          </a:xfrm>
          <a:solidFill>
            <a:schemeClr val="accent1"/>
          </a:solidFill>
        </p:spPr>
        <p:txBody>
          <a:bodyPr rtlCol="0" anchor="ctr">
            <a:normAutofit/>
          </a:bodyPr>
          <a:lstStyle>
            <a:lvl1pPr algn="ctr">
              <a:defRPr lang="ja-JP" sz="1600"/>
            </a:lvl1pPr>
          </a:lstStyle>
          <a:p>
            <a:pPr rtl="0"/>
            <a:r>
              <a:rPr lang="ja-JP"/>
              <a:t>クリックしてここに画像を挿入</a:t>
            </a:r>
          </a:p>
        </p:txBody>
      </p:sp>
      <p:sp>
        <p:nvSpPr>
          <p:cNvPr id="12" name="テキスト プレースホルダー 11">
            <a:extLst>
              <a:ext uri="{FF2B5EF4-FFF2-40B4-BE49-F238E27FC236}">
                <a16:creationId xmlns:a16="http://schemas.microsoft.com/office/drawing/2014/main" id="{5485AAEB-729B-0E45-AA2A-8821D226E74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960220" y="3888618"/>
            <a:ext cx="2389094" cy="479900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lang="ja-JP" sz="1600" b="1">
                <a:solidFill>
                  <a:schemeClr val="accent5"/>
                </a:solidFill>
              </a:defRPr>
            </a:lvl1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18" name="テキスト プレースホルダー 11">
            <a:extLst>
              <a:ext uri="{FF2B5EF4-FFF2-40B4-BE49-F238E27FC236}">
                <a16:creationId xmlns:a16="http://schemas.microsoft.com/office/drawing/2014/main" id="{3BA4E48D-7640-4648-AD2A-35EB9295CCF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960220" y="5322378"/>
            <a:ext cx="2389094" cy="859760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lang="ja-JP" sz="1600">
                <a:solidFill>
                  <a:schemeClr val="accent5"/>
                </a:solidFill>
              </a:defRPr>
            </a:lvl1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8612692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/>
              <a:t>ウオーター</a:t>
            </a:r>
            <a:r>
              <a:rPr lang="en-US"/>
              <a:t>PPP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BEA90-E6BE-45F4-8D5D-C2E01FE3DBCB}" type="slidenum">
              <a:rPr lang="en-US" altLang="ja-JP" smtClean="0"/>
              <a:pPr/>
              <a:t>‹#›</a:t>
            </a:fld>
            <a:endParaRPr lang="en-US" altLang="en-US" dirty="0"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213462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34431" y="263586"/>
            <a:ext cx="11523132" cy="356076"/>
          </a:xfrm>
        </p:spPr>
        <p:txBody>
          <a:bodyPr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>
                <a:solidFill>
                  <a:prstClr val="white">
                    <a:lumMod val="50000"/>
                  </a:prstClr>
                </a:solidFill>
              </a:rPr>
              <a:t>Copyright(C) 2018</a:t>
            </a:r>
            <a:r>
              <a:rPr lang="ja-JP" altLang="en-US">
                <a:solidFill>
                  <a:prstClr val="white">
                    <a:lumMod val="50000"/>
                  </a:prstClr>
                </a:solidFill>
              </a:rPr>
              <a:t>　</a:t>
            </a:r>
            <a:r>
              <a:rPr lang="en-US" altLang="ja-JP">
                <a:solidFill>
                  <a:prstClr val="white">
                    <a:lumMod val="50000"/>
                  </a:prstClr>
                </a:solidFill>
              </a:rPr>
              <a:t>ORIENTAL CONSULTANTS All Rights Reserved.</a:t>
            </a:r>
            <a:endParaRPr lang="ja-JP" alt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A283C-841D-4446-993F-39ABBF49B3CB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590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/>
              <a:t>ウオーター</a:t>
            </a:r>
            <a:r>
              <a:rPr lang="en-US"/>
              <a:t>PPP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BEA90-E6BE-45F4-8D5D-C2E01FE3DBCB}" type="slidenum">
              <a:rPr lang="en-US" altLang="ja-JP" smtClean="0"/>
              <a:pPr/>
              <a:t>‹#›</a:t>
            </a:fld>
            <a:endParaRPr lang="en-US" altLang="en-US" dirty="0"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85018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/>
              <a:t>ウオーター</a:t>
            </a:r>
            <a:r>
              <a:rPr lang="en-US"/>
              <a:t>PPP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BEA90-E6BE-45F4-8D5D-C2E01FE3DBCB}" type="slidenum">
              <a:rPr lang="en-US" altLang="ja-JP" smtClean="0"/>
              <a:pPr/>
              <a:t>‹#›</a:t>
            </a:fld>
            <a:endParaRPr lang="en-US" altLang="en-US" dirty="0"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38480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/>
              <a:t>ウオーター</a:t>
            </a:r>
            <a:r>
              <a:rPr lang="en-US"/>
              <a:t>PPP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BEA90-E6BE-45F4-8D5D-C2E01FE3DBCB}" type="slidenum">
              <a:rPr lang="en-US" altLang="ja-JP" smtClean="0"/>
              <a:pPr/>
              <a:t>‹#›</a:t>
            </a:fld>
            <a:endParaRPr lang="en-US" altLang="en-US" dirty="0"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95274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/>
              <a:t>ウオーター</a:t>
            </a:r>
            <a:r>
              <a:rPr lang="en-US"/>
              <a:t>PPP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BEA90-E6BE-45F4-8D5D-C2E01FE3DBCB}" type="slidenum">
              <a:rPr lang="en-US" altLang="ja-JP" smtClean="0"/>
              <a:pPr/>
              <a:t>‹#›</a:t>
            </a:fld>
            <a:endParaRPr lang="en-US" altLang="en-US" dirty="0"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99350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/>
              <a:t>ウオーター</a:t>
            </a:r>
            <a:r>
              <a:rPr lang="en-US"/>
              <a:t>PPP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BEA90-E6BE-45F4-8D5D-C2E01FE3DBCB}" type="slidenum">
              <a:rPr lang="en-US" altLang="ja-JP" smtClean="0"/>
              <a:pPr/>
              <a:t>‹#›</a:t>
            </a:fld>
            <a:endParaRPr lang="en-US" altLang="en-US" dirty="0"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07875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/>
              <a:t>ウオーター</a:t>
            </a:r>
            <a:r>
              <a:rPr lang="en-US"/>
              <a:t>PPP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BEA90-E6BE-45F4-8D5D-C2E01FE3DBCB}" type="slidenum">
              <a:rPr lang="en-US" altLang="ja-JP" smtClean="0"/>
              <a:pPr/>
              <a:t>‹#›</a:t>
            </a:fld>
            <a:endParaRPr lang="en-US" altLang="en-US" dirty="0"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63018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/>
              <a:t>ウオーター</a:t>
            </a:r>
            <a:r>
              <a:rPr lang="en-US"/>
              <a:t>PPP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BEA90-E6BE-45F4-8D5D-C2E01FE3DBCB}" type="slidenum">
              <a:rPr lang="en-US" altLang="ja-JP" smtClean="0"/>
              <a:pPr/>
              <a:t>‹#›</a:t>
            </a:fld>
            <a:endParaRPr lang="en-US" altLang="en-US" dirty="0"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90430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r>
              <a:rPr lang="ja-JP" altLang="en-US"/>
              <a:t>ウオーター</a:t>
            </a:r>
            <a:r>
              <a:rPr lang="en-US"/>
              <a:t>PPP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A52BEA90-E6BE-45F4-8D5D-C2E01FE3DBCB}" type="slidenum">
              <a:rPr lang="en-US" altLang="ja-JP" smtClean="0"/>
              <a:pPr/>
              <a:t>‹#›</a:t>
            </a:fld>
            <a:endParaRPr lang="en-US" altLang="en-US" dirty="0"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150033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  <p:sldLayoutId id="2147483705" r:id="rId17"/>
    <p:sldLayoutId id="2147483706" r:id="rId18"/>
    <p:sldLayoutId id="2147483707" r:id="rId19"/>
    <p:sldLayoutId id="2147483708" r:id="rId20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kumimoji="1"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kumimoji="1"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kumimoji="1"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kumimoji="1"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kumimoji="1"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kumimoji="1"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kumimoji="1"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kumimoji="1"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kumimoji="1"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kumimoji="1"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hyperlink" Target="mailto:y.iba.jj2@gmail.com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smtrc.jp/useful/glossary/detail/n/2005#keyword_discript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プレースホルダー 4" descr="霧に覆われた山&#10;">
            <a:extLst>
              <a:ext uri="{FF2B5EF4-FFF2-40B4-BE49-F238E27FC236}">
                <a16:creationId xmlns:a16="http://schemas.microsoft.com/office/drawing/2014/main" id="{7913F9A8-5859-8441-9D34-EA6DF53BAFA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" b="20"/>
          <a:stretch/>
        </p:blipFill>
        <p:spPr/>
      </p:pic>
      <p:sp>
        <p:nvSpPr>
          <p:cNvPr id="6" name="タイトル 2">
            <a:extLst>
              <a:ext uri="{FF2B5EF4-FFF2-40B4-BE49-F238E27FC236}">
                <a16:creationId xmlns:a16="http://schemas.microsoft.com/office/drawing/2014/main" id="{C60E6CE8-7AB6-B54A-8434-8F730542E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ja-JP"/>
            </a:defPPr>
          </a:lstStyle>
          <a:p>
            <a:pPr algn="ctr" rtl="0"/>
            <a:r>
              <a:rPr lang="ja-JP" altLang="en-US" dirty="0"/>
              <a:t>ウオーター</a:t>
            </a:r>
            <a:r>
              <a:rPr lang="en-US" altLang="ja-JP" dirty="0"/>
              <a:t>PPP</a:t>
            </a:r>
            <a:r>
              <a:rPr lang="ja-JP" altLang="en-US" dirty="0"/>
              <a:t>事業推進の実務</a:t>
            </a:r>
            <a:br>
              <a:rPr lang="en-US" altLang="ja-JP" dirty="0"/>
            </a:br>
            <a:r>
              <a:rPr lang="ja-JP" altLang="en-US" sz="2800" dirty="0"/>
              <a:t>～民間の取り組みについての提言～</a:t>
            </a:r>
            <a:endParaRPr lang="ja-JP" dirty="0"/>
          </a:p>
        </p:txBody>
      </p:sp>
      <p:sp>
        <p:nvSpPr>
          <p:cNvPr id="2" name="タイトル 2">
            <a:extLst>
              <a:ext uri="{FF2B5EF4-FFF2-40B4-BE49-F238E27FC236}">
                <a16:creationId xmlns:a16="http://schemas.microsoft.com/office/drawing/2014/main" id="{B93D2989-3695-9B4F-066A-3EC3EDB17CA8}"/>
              </a:ext>
            </a:extLst>
          </p:cNvPr>
          <p:cNvSpPr txBox="1">
            <a:spLocks/>
          </p:cNvSpPr>
          <p:nvPr/>
        </p:nvSpPr>
        <p:spPr>
          <a:xfrm>
            <a:off x="2998122" y="4618852"/>
            <a:ext cx="8783570" cy="1648945"/>
          </a:xfrm>
          <a:prstGeom prst="rect">
            <a:avLst/>
          </a:prstGeom>
          <a:solidFill>
            <a:schemeClr val="tx1">
              <a:lumMod val="85000"/>
              <a:lumOff val="15000"/>
              <a:alpha val="60000"/>
            </a:schemeClr>
          </a:solidFill>
        </p:spPr>
        <p:txBody>
          <a:bodyPr vert="horz" lIns="868680" tIns="91440" rIns="91440" bIns="45720" rtlCol="0" anchor="ctr">
            <a:normAutofit/>
          </a:bodyPr>
          <a:lstStyle>
            <a:defPPr>
              <a:defRPr lang="ja-JP"/>
            </a:defPPr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lang="ja-JP" sz="4000" b="1" kern="1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 panose="020B0604020202020204" pitchFamily="34" charset="0"/>
              </a:defRPr>
            </a:lvl1pPr>
          </a:lstStyle>
          <a:p>
            <a:pPr algn="ctr"/>
            <a:r>
              <a:rPr lang="en-US" altLang="ja-JP" sz="2400" dirty="0"/>
              <a:t>2023.12.14</a:t>
            </a:r>
          </a:p>
          <a:p>
            <a:pPr algn="ctr"/>
            <a:r>
              <a:rPr lang="ja-JP" altLang="en-US" sz="2400" dirty="0"/>
              <a:t>一般社団法人　国土政策研究会</a:t>
            </a:r>
            <a:endParaRPr lang="en-US" altLang="ja-JP" sz="2400" dirty="0"/>
          </a:p>
          <a:p>
            <a:pPr algn="ctr"/>
            <a:r>
              <a:rPr lang="ja-JP" altLang="en-US" sz="2400" dirty="0"/>
              <a:t>理事　伊庭　良知</a:t>
            </a:r>
            <a:endParaRPr lang="en-US" altLang="ja-JP" sz="2400" dirty="0"/>
          </a:p>
          <a:p>
            <a:pPr algn="ctr"/>
            <a:r>
              <a:rPr lang="en-US" altLang="ja-JP" sz="2400" dirty="0">
                <a:hlinkClick r:id="rId4"/>
              </a:rPr>
              <a:t>y.iba.jj2@gmail.com</a:t>
            </a:r>
            <a:endParaRPr lang="en-US" altLang="ja-JP" sz="2400" dirty="0"/>
          </a:p>
          <a:p>
            <a:pPr algn="ctr"/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0317157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3DFFE8B-AD55-6E74-23EB-2FB517844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21" y="146656"/>
            <a:ext cx="8534400" cy="601137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/>
              <a:t>国の推進方針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040EFE05-E26F-75A8-E2C5-CC7E3DE78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357" y="6143433"/>
            <a:ext cx="7543800" cy="365125"/>
          </a:xfrm>
        </p:spPr>
        <p:txBody>
          <a:bodyPr/>
          <a:lstStyle/>
          <a:p>
            <a:r>
              <a:rPr lang="ja-JP" altLang="en-US" dirty="0"/>
              <a:t>ウオーター</a:t>
            </a:r>
            <a:r>
              <a:rPr lang="en-US" dirty="0"/>
              <a:t>PPP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C7427E1-D7EF-3D52-D141-B8E22D097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BEA90-E6BE-45F4-8D5D-C2E01FE3DBCB}" type="slidenum">
              <a:rPr lang="en-US" altLang="ja-JP" smtClean="0"/>
              <a:pPr/>
              <a:t>10</a:t>
            </a:fld>
            <a:endParaRPr lang="en-US" altLang="en-US" dirty="0">
              <a:ea typeface="Meiryo UI" panose="020B0604030504040204" pitchFamily="50" charset="-128"/>
            </a:endParaRPr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F6B04250-646E-827B-D5EA-FAA32727D21E}"/>
              </a:ext>
            </a:extLst>
          </p:cNvPr>
          <p:cNvSpPr/>
          <p:nvPr/>
        </p:nvSpPr>
        <p:spPr>
          <a:xfrm>
            <a:off x="1228436" y="874848"/>
            <a:ext cx="5200073" cy="45258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令和</a:t>
            </a:r>
            <a:r>
              <a:rPr kumimoji="1" lang="en-US" altLang="ja-JP" dirty="0"/>
              <a:t>5</a:t>
            </a:r>
            <a:r>
              <a:rPr kumimoji="1" lang="ja-JP" altLang="en-US" dirty="0"/>
              <a:t>年度～</a:t>
            </a:r>
            <a:r>
              <a:rPr kumimoji="1" lang="en-US" altLang="ja-JP" dirty="0"/>
              <a:t>8</a:t>
            </a:r>
            <a:r>
              <a:rPr kumimoji="1" lang="ja-JP" altLang="en-US" dirty="0"/>
              <a:t>年度</a:t>
            </a:r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E61D6E68-8E78-988E-35D2-DBB35172DF91}"/>
              </a:ext>
            </a:extLst>
          </p:cNvPr>
          <p:cNvSpPr/>
          <p:nvPr/>
        </p:nvSpPr>
        <p:spPr>
          <a:xfrm>
            <a:off x="1228435" y="1642709"/>
            <a:ext cx="5200073" cy="45258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調査検討</a:t>
            </a: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F9457B82-BA3A-1BB0-4982-D675565D5E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7248" y="1446838"/>
            <a:ext cx="3242520" cy="2571750"/>
          </a:xfrm>
          <a:prstGeom prst="rect">
            <a:avLst/>
          </a:prstGeom>
        </p:spPr>
      </p:pic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ED603E8C-F0D5-5859-53E2-B791E3A7AA23}"/>
              </a:ext>
            </a:extLst>
          </p:cNvPr>
          <p:cNvSpPr/>
          <p:nvPr/>
        </p:nvSpPr>
        <p:spPr>
          <a:xfrm>
            <a:off x="1228435" y="4167143"/>
            <a:ext cx="7814686" cy="45258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10</a:t>
            </a:r>
            <a:r>
              <a:rPr kumimoji="1" lang="ja-JP" altLang="en-US" dirty="0"/>
              <a:t>年事業：官吏・更新一体型</a:t>
            </a:r>
            <a:r>
              <a:rPr kumimoji="1" lang="en-US" altLang="ja-JP" dirty="0"/>
              <a:t>PFI</a:t>
            </a:r>
            <a:r>
              <a:rPr kumimoji="1" lang="ja-JP" altLang="en-US" dirty="0"/>
              <a:t>（レベル</a:t>
            </a:r>
            <a:r>
              <a:rPr kumimoji="1" lang="en-US" altLang="ja-JP" dirty="0"/>
              <a:t>3.5</a:t>
            </a:r>
            <a:r>
              <a:rPr kumimoji="1" lang="ja-JP" altLang="en-US" dirty="0"/>
              <a:t>）</a:t>
            </a:r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94825794-A7E3-153E-F374-5EBF3E469A2A}"/>
              </a:ext>
            </a:extLst>
          </p:cNvPr>
          <p:cNvSpPr/>
          <p:nvPr/>
        </p:nvSpPr>
        <p:spPr>
          <a:xfrm>
            <a:off x="6514088" y="867331"/>
            <a:ext cx="5200073" cy="45258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令和８年度～１５，１６、、２０年度</a:t>
            </a: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218B0CC6-D526-A19D-585F-0E3BAC3C393A}"/>
              </a:ext>
            </a:extLst>
          </p:cNvPr>
          <p:cNvSpPr/>
          <p:nvPr/>
        </p:nvSpPr>
        <p:spPr>
          <a:xfrm>
            <a:off x="8191763" y="2200871"/>
            <a:ext cx="3607150" cy="181771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事業統合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民営化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ウオーター</a:t>
            </a:r>
            <a:r>
              <a:rPr kumimoji="1" lang="en-US" altLang="ja-JP" dirty="0"/>
              <a:t>PPP</a:t>
            </a:r>
            <a:r>
              <a:rPr kumimoji="1" lang="ja-JP" altLang="en-US" dirty="0"/>
              <a:t>：コンセッション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管理・更新一体型</a:t>
            </a:r>
            <a:r>
              <a:rPr kumimoji="1" lang="en-US" altLang="ja-JP" dirty="0"/>
              <a:t>PFI</a:t>
            </a:r>
            <a:r>
              <a:rPr kumimoji="1" lang="ja-JP" altLang="en-US" dirty="0"/>
              <a:t>からコンセッションに移行</a:t>
            </a: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7E6D883F-E3EB-E7E3-814D-933015EBB87D}"/>
              </a:ext>
            </a:extLst>
          </p:cNvPr>
          <p:cNvSpPr/>
          <p:nvPr/>
        </p:nvSpPr>
        <p:spPr>
          <a:xfrm>
            <a:off x="9093550" y="4120419"/>
            <a:ext cx="2713542" cy="5245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コンセッション事業</a:t>
            </a:r>
          </a:p>
        </p:txBody>
      </p:sp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60E2CF7B-E1D7-DD21-FFC0-56A257EAEA51}"/>
              </a:ext>
            </a:extLst>
          </p:cNvPr>
          <p:cNvSpPr/>
          <p:nvPr/>
        </p:nvSpPr>
        <p:spPr>
          <a:xfrm>
            <a:off x="416357" y="4746780"/>
            <a:ext cx="10430319" cy="187473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質疑応答では混乱した回答になっており、まだかくていしたものではなさそう。。</a:t>
            </a:r>
            <a:endParaRPr kumimoji="1" lang="en-US" altLang="ja-JP" dirty="0"/>
          </a:p>
          <a:p>
            <a:r>
              <a:rPr kumimoji="1" lang="ja-JP" altLang="en-US" dirty="0"/>
              <a:t>レベル</a:t>
            </a:r>
            <a:r>
              <a:rPr kumimoji="1" lang="en-US" altLang="ja-JP" dirty="0"/>
              <a:t>3.5</a:t>
            </a:r>
            <a:r>
              <a:rPr kumimoji="1" lang="ja-JP" altLang="en-US" dirty="0"/>
              <a:t>の後の方針：</a:t>
            </a:r>
            <a:r>
              <a:rPr kumimoji="1" lang="en-US" altLang="ja-JP" dirty="0"/>
              <a:t>10</a:t>
            </a:r>
            <a:r>
              <a:rPr kumimoji="1" lang="ja-JP" altLang="en-US" dirty="0"/>
              <a:t>年後、コンセッションへの移行を視野に入れて検討していただきたい。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lang="ja-JP" altLang="en-US" dirty="0"/>
              <a:t>コンセッション方式は、様々な官民連携手法の一つ</a:t>
            </a:r>
            <a:endParaRPr lang="en-US" altLang="ja-JP" dirty="0"/>
          </a:p>
          <a:p>
            <a:r>
              <a:rPr lang="ja-JP" altLang="en-US" dirty="0"/>
              <a:t>水道事業の方向 性：コンセッション方式のみを推進しているわけではない。</a:t>
            </a:r>
            <a:endParaRPr lang="en-US" altLang="ja-JP" dirty="0"/>
          </a:p>
          <a:p>
            <a:r>
              <a:rPr lang="ja-JP" altLang="en-US" dirty="0"/>
              <a:t>官民連携の検討：幅広く検討を行い、各水道事業者等の実状に応じた手法を採用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307198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FA056DB-A3D2-BC8F-8A55-36B58BD523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170" y="320675"/>
            <a:ext cx="8534400" cy="467601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/>
              <a:t>民間としての事業のとらえ方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40D79AC-4138-681C-598D-2E1DF947F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/>
              <a:t>ウオーター</a:t>
            </a:r>
            <a:r>
              <a:rPr lang="en-US"/>
              <a:t>PPP</a:t>
            </a:r>
            <a:endParaRPr 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8F1B0B0-DE6A-5EF8-59C2-F45990099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BEA90-E6BE-45F4-8D5D-C2E01FE3DBCB}" type="slidenum">
              <a:rPr lang="en-US" altLang="ja-JP" smtClean="0"/>
              <a:pPr/>
              <a:t>11</a:t>
            </a:fld>
            <a:endParaRPr lang="en-US" altLang="en-US" dirty="0">
              <a:ea typeface="Meiryo UI" panose="020B0604030504040204" pitchFamily="50" charset="-128"/>
            </a:endParaRPr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98FD625C-D19E-0079-EF13-FED75E0D0BFD}"/>
              </a:ext>
            </a:extLst>
          </p:cNvPr>
          <p:cNvSpPr/>
          <p:nvPr/>
        </p:nvSpPr>
        <p:spPr>
          <a:xfrm>
            <a:off x="684211" y="1324301"/>
            <a:ext cx="3559863" cy="36512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30</a:t>
            </a:r>
            <a:r>
              <a:rPr kumimoji="1" lang="ja-JP" altLang="en-US" dirty="0"/>
              <a:t>年以上にもなる長期事業</a:t>
            </a:r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0B257DFC-B36D-C7CD-6F08-4D7C85E080A8}"/>
              </a:ext>
            </a:extLst>
          </p:cNvPr>
          <p:cNvSpPr/>
          <p:nvPr/>
        </p:nvSpPr>
        <p:spPr>
          <a:xfrm>
            <a:off x="684212" y="1749820"/>
            <a:ext cx="3559864" cy="36512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人口減少：料金収入の低減</a:t>
            </a:r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F7E72F32-BC28-D8D8-459C-32A0AAA39E7F}"/>
              </a:ext>
            </a:extLst>
          </p:cNvPr>
          <p:cNvSpPr/>
          <p:nvPr/>
        </p:nvSpPr>
        <p:spPr>
          <a:xfrm>
            <a:off x="684211" y="2175339"/>
            <a:ext cx="3559865" cy="36512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老朽化による維持・更新費用増</a:t>
            </a:r>
          </a:p>
        </p:txBody>
      </p:sp>
      <p:sp>
        <p:nvSpPr>
          <p:cNvPr id="8" name="右中かっこ 7">
            <a:extLst>
              <a:ext uri="{FF2B5EF4-FFF2-40B4-BE49-F238E27FC236}">
                <a16:creationId xmlns:a16="http://schemas.microsoft.com/office/drawing/2014/main" id="{8F910324-39D9-DF3B-F7F0-AAD57E659C26}"/>
              </a:ext>
            </a:extLst>
          </p:cNvPr>
          <p:cNvSpPr/>
          <p:nvPr/>
        </p:nvSpPr>
        <p:spPr>
          <a:xfrm>
            <a:off x="4433263" y="1324301"/>
            <a:ext cx="239636" cy="1216163"/>
          </a:xfrm>
          <a:prstGeom prst="rightBrace">
            <a:avLst/>
          </a:prstGeom>
          <a:solidFill>
            <a:schemeClr val="accent6">
              <a:lumMod val="75000"/>
            </a:schemeClr>
          </a:solidFill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FDFC2306-F115-C2E8-09E0-7B92372563EA}"/>
              </a:ext>
            </a:extLst>
          </p:cNvPr>
          <p:cNvSpPr/>
          <p:nvPr/>
        </p:nvSpPr>
        <p:spPr>
          <a:xfrm>
            <a:off x="4981903" y="1330607"/>
            <a:ext cx="6280983" cy="12161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この状態で採算の取れる事業になるかどうか？</a:t>
            </a:r>
            <a:endParaRPr kumimoji="1" lang="en-US" altLang="ja-JP" dirty="0"/>
          </a:p>
          <a:p>
            <a:r>
              <a:rPr kumimoji="1" lang="ja-JP" altLang="en-US" dirty="0"/>
              <a:t>料金収入の推移</a:t>
            </a:r>
            <a:endParaRPr kumimoji="1" lang="en-US" altLang="ja-JP" dirty="0"/>
          </a:p>
          <a:p>
            <a:r>
              <a:rPr kumimoji="1" lang="ja-JP" altLang="en-US" dirty="0"/>
              <a:t>施設の状態：更新時期・維持補修の費用動向</a:t>
            </a:r>
            <a:endParaRPr kumimoji="1" lang="en-US" altLang="ja-JP" dirty="0"/>
          </a:p>
          <a:p>
            <a:r>
              <a:rPr kumimoji="1" lang="ja-JP" altLang="en-US" dirty="0"/>
              <a:t>自治体の所有：自治体の投資・繰入金の考え方</a:t>
            </a:r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F8158191-0E80-683E-DC1F-3DA068712FAF}"/>
              </a:ext>
            </a:extLst>
          </p:cNvPr>
          <p:cNvSpPr/>
          <p:nvPr/>
        </p:nvSpPr>
        <p:spPr>
          <a:xfrm>
            <a:off x="2970223" y="908094"/>
            <a:ext cx="5700811" cy="36512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長期的には、コンセッション前提に検討</a:t>
            </a:r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7C5E2A94-948E-69BA-E8DD-51C8514351A1}"/>
              </a:ext>
            </a:extLst>
          </p:cNvPr>
          <p:cNvSpPr/>
          <p:nvPr/>
        </p:nvSpPr>
        <p:spPr>
          <a:xfrm>
            <a:off x="2970223" y="2700102"/>
            <a:ext cx="5700811" cy="36512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検討の際理解しておかなくてはならない事項</a:t>
            </a:r>
          </a:p>
        </p:txBody>
      </p:sp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CB7D951F-F422-4D08-732D-F120A41E2016}"/>
              </a:ext>
            </a:extLst>
          </p:cNvPr>
          <p:cNvSpPr/>
          <p:nvPr/>
        </p:nvSpPr>
        <p:spPr>
          <a:xfrm>
            <a:off x="684211" y="3246437"/>
            <a:ext cx="3559865" cy="179736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コンセッション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ハード所有は自治体</a:t>
            </a: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410F0674-D47C-D708-5B9C-68448F60E137}"/>
              </a:ext>
            </a:extLst>
          </p:cNvPr>
          <p:cNvSpPr/>
          <p:nvPr/>
        </p:nvSpPr>
        <p:spPr>
          <a:xfrm>
            <a:off x="4981903" y="3242313"/>
            <a:ext cx="6280983" cy="18014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更新費用は公金で負担：民間は費用負担なし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公共側のこの費用の調達方針：利用料で賄う（</a:t>
            </a:r>
            <a:r>
              <a:rPr kumimoji="1" lang="en-US" altLang="ja-JP" dirty="0"/>
              <a:t>PFI</a:t>
            </a:r>
            <a:r>
              <a:rPr kumimoji="1" lang="ja-JP" altLang="en-US" dirty="0"/>
              <a:t>等）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一般財源で割賦・一時金負担</a:t>
            </a:r>
            <a:endParaRPr kumimoji="1" lang="en-US" altLang="ja-JP" dirty="0"/>
          </a:p>
          <a:p>
            <a:pPr algn="ctr"/>
            <a:endParaRPr kumimoji="1" lang="en-US" altLang="ja-JP" dirty="0"/>
          </a:p>
          <a:p>
            <a:pPr algn="ctr"/>
            <a:r>
              <a:rPr kumimoji="1" lang="ja-JP" altLang="en-US" dirty="0"/>
              <a:t>地域の変容：ダウンサイジング・新しい技術革新の動向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コンパクトシティ・節水技術・中水利用　等の見通し</a:t>
            </a:r>
          </a:p>
        </p:txBody>
      </p:sp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F507518D-03C5-FD74-4D6F-F34AF731BAD6}"/>
              </a:ext>
            </a:extLst>
          </p:cNvPr>
          <p:cNvSpPr/>
          <p:nvPr/>
        </p:nvSpPr>
        <p:spPr>
          <a:xfrm>
            <a:off x="684211" y="5225009"/>
            <a:ext cx="3559865" cy="109381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コンセッション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配水責任は民間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経営・経営責任は民間</a:t>
            </a:r>
            <a:endParaRPr kumimoji="1" lang="en-US" altLang="ja-JP" dirty="0"/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E518E5F3-8622-FC24-0207-02B06EBA0D75}"/>
              </a:ext>
            </a:extLst>
          </p:cNvPr>
          <p:cNvSpPr/>
          <p:nvPr/>
        </p:nvSpPr>
        <p:spPr>
          <a:xfrm>
            <a:off x="4981902" y="5201312"/>
            <a:ext cx="6280983" cy="11175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自社が提案するにあたって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利用料金で独立採算で利益が上がっていくか？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行政から、ある程度のサービス対価の提供を求めるか？</a:t>
            </a: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2848121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A90DDFEE-97F8-4504-8487-79A0F24A7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9845" y="196518"/>
            <a:ext cx="7972310" cy="552130"/>
          </a:xfrm>
        </p:spPr>
        <p:txBody>
          <a:bodyPr>
            <a:normAutofit fontScale="90000"/>
          </a:bodyPr>
          <a:lstStyle/>
          <a:p>
            <a:pPr algn="ctr"/>
            <a:r>
              <a:rPr lang="ja-JP" altLang="en-US" b="1" dirty="0"/>
              <a:t>公民連携（ＰＰＰ・ＰＦＩ）とは</a:t>
            </a:r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471AA587-3C45-41A9-836C-9F76BBE27F31}"/>
              </a:ext>
            </a:extLst>
          </p:cNvPr>
          <p:cNvSpPr/>
          <p:nvPr/>
        </p:nvSpPr>
        <p:spPr>
          <a:xfrm>
            <a:off x="1394013" y="1392443"/>
            <a:ext cx="2272553" cy="625475"/>
          </a:xfrm>
          <a:prstGeom prst="roundRect">
            <a:avLst/>
          </a:prstGeom>
          <a:ln w="5715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自治体の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公共事業発注</a:t>
            </a:r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C5457E3B-B35D-4C7A-9D82-8B080FB90224}"/>
              </a:ext>
            </a:extLst>
          </p:cNvPr>
          <p:cNvSpPr/>
          <p:nvPr/>
        </p:nvSpPr>
        <p:spPr>
          <a:xfrm>
            <a:off x="1394011" y="2177304"/>
            <a:ext cx="2272553" cy="62547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600" dirty="0"/>
              <a:t>地方自治法に基づく</a:t>
            </a:r>
            <a:endParaRPr lang="en-US" altLang="ja-JP" sz="1600" dirty="0"/>
          </a:p>
          <a:p>
            <a:pPr algn="ctr"/>
            <a:r>
              <a:rPr kumimoji="1" lang="ja-JP" altLang="en-US" sz="1600" dirty="0"/>
              <a:t>様々な規制がじゃま</a:t>
            </a:r>
            <a:endParaRPr kumimoji="1" lang="en-US" altLang="ja-JP" sz="1600" dirty="0"/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CA4E9017-DC57-446D-B4FD-463E2A0B309B}"/>
              </a:ext>
            </a:extLst>
          </p:cNvPr>
          <p:cNvSpPr/>
          <p:nvPr/>
        </p:nvSpPr>
        <p:spPr>
          <a:xfrm>
            <a:off x="750077" y="3136523"/>
            <a:ext cx="3042217" cy="128759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/>
              <a:t>行政財産の多目的利用禁止</a:t>
            </a:r>
            <a:endParaRPr kumimoji="1" lang="en-US" altLang="ja-JP" sz="1600" dirty="0"/>
          </a:p>
          <a:p>
            <a:pPr algn="ctr"/>
            <a:r>
              <a:rPr lang="ja-JP" altLang="en-US" sz="1600" dirty="0"/>
              <a:t>民間収益施設併設禁止</a:t>
            </a:r>
            <a:endParaRPr lang="en-US" altLang="ja-JP" sz="1600" dirty="0"/>
          </a:p>
          <a:p>
            <a:pPr algn="ctr"/>
            <a:r>
              <a:rPr kumimoji="1" lang="ja-JP" altLang="en-US" sz="1600" dirty="0"/>
              <a:t>長期債務負担の禁止</a:t>
            </a:r>
            <a:endParaRPr kumimoji="1" lang="en-US" altLang="ja-JP" sz="1600" dirty="0"/>
          </a:p>
          <a:p>
            <a:pPr algn="ctr"/>
            <a:r>
              <a:rPr lang="ja-JP" altLang="en-US" sz="1600" dirty="0"/>
              <a:t>民間債務の禁止など</a:t>
            </a:r>
            <a:endParaRPr kumimoji="1" lang="ja-JP" altLang="en-US" sz="1600" dirty="0"/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2232564D-A278-4025-BACE-26B7307B4F02}"/>
              </a:ext>
            </a:extLst>
          </p:cNvPr>
          <p:cNvSpPr/>
          <p:nvPr/>
        </p:nvSpPr>
        <p:spPr>
          <a:xfrm>
            <a:off x="2918013" y="4804416"/>
            <a:ext cx="2272553" cy="1176132"/>
          </a:xfrm>
          <a:prstGeom prst="roundRect">
            <a:avLst/>
          </a:prstGeom>
          <a:solidFill>
            <a:srgbClr val="FFFFCC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横持法で規制緩和</a:t>
            </a:r>
            <a:endParaRPr lang="en-US" altLang="ja-JP" dirty="0"/>
          </a:p>
          <a:p>
            <a:pPr algn="ctr"/>
            <a:r>
              <a:rPr kumimoji="1" lang="ja-JP" altLang="en-US" dirty="0"/>
              <a:t>ＰＦＩ法制定</a:t>
            </a:r>
            <a:endParaRPr kumimoji="1" lang="en-US" altLang="ja-JP" dirty="0"/>
          </a:p>
          <a:p>
            <a:pPr algn="ctr"/>
            <a:r>
              <a:rPr lang="ja-JP" altLang="en-US" dirty="0"/>
              <a:t>（</a:t>
            </a:r>
            <a:r>
              <a:rPr lang="en-US" altLang="ja-JP" dirty="0"/>
              <a:t>1999</a:t>
            </a:r>
            <a:r>
              <a:rPr lang="ja-JP" altLang="en-US" dirty="0"/>
              <a:t>年）</a:t>
            </a:r>
            <a:endParaRPr kumimoji="1" lang="en-US" altLang="ja-JP" dirty="0"/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A8C0D8EE-ED08-40A1-94C3-8CAE96A95959}"/>
              </a:ext>
            </a:extLst>
          </p:cNvPr>
          <p:cNvSpPr/>
          <p:nvPr/>
        </p:nvSpPr>
        <p:spPr>
          <a:xfrm>
            <a:off x="4482799" y="2159366"/>
            <a:ext cx="3042218" cy="223333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/>
              <a:t>行政財産の多目的利用可能</a:t>
            </a:r>
            <a:endParaRPr kumimoji="1" lang="en-US" altLang="ja-JP" sz="1600" dirty="0"/>
          </a:p>
          <a:p>
            <a:pPr algn="ctr"/>
            <a:r>
              <a:rPr lang="ja-JP" altLang="en-US" sz="1600" dirty="0"/>
              <a:t>民間収益施設併設可能</a:t>
            </a:r>
            <a:endParaRPr lang="en-US" altLang="ja-JP" sz="1600" dirty="0"/>
          </a:p>
          <a:p>
            <a:pPr algn="ctr"/>
            <a:r>
              <a:rPr kumimoji="1" lang="ja-JP" altLang="en-US" sz="1600" dirty="0"/>
              <a:t>長期債務負担可能</a:t>
            </a:r>
            <a:endParaRPr kumimoji="1" lang="en-US" altLang="ja-JP" sz="1600" dirty="0"/>
          </a:p>
          <a:p>
            <a:pPr algn="ctr"/>
            <a:r>
              <a:rPr lang="ja-JP" altLang="en-US" sz="1600" dirty="0"/>
              <a:t>民間債務可能</a:t>
            </a:r>
            <a:endParaRPr lang="en-US" altLang="ja-JP" sz="1600" dirty="0"/>
          </a:p>
          <a:p>
            <a:pPr algn="ctr"/>
            <a:endParaRPr kumimoji="1" lang="en-US" altLang="ja-JP" sz="1600" dirty="0"/>
          </a:p>
          <a:p>
            <a:pPr algn="ctr"/>
            <a:r>
              <a:rPr kumimoji="1" lang="ja-JP" altLang="en-US" sz="1600" dirty="0"/>
              <a:t>あらたに</a:t>
            </a:r>
            <a:endParaRPr kumimoji="1" lang="en-US" altLang="ja-JP" sz="1600" dirty="0"/>
          </a:p>
          <a:p>
            <a:pPr algn="ctr"/>
            <a:r>
              <a:rPr lang="ja-JP" altLang="en-US" sz="1600" dirty="0"/>
              <a:t>運営権設定可能（</a:t>
            </a:r>
            <a:r>
              <a:rPr lang="en-US" altLang="ja-JP" sz="1600" dirty="0"/>
              <a:t>2013</a:t>
            </a:r>
            <a:r>
              <a:rPr lang="ja-JP" altLang="en-US" sz="1600" dirty="0"/>
              <a:t>年）</a:t>
            </a:r>
            <a:endParaRPr kumimoji="1" lang="ja-JP" altLang="en-US" sz="1600" dirty="0"/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19EAEC79-DFBE-4D7D-985D-AAD955B08B4A}"/>
              </a:ext>
            </a:extLst>
          </p:cNvPr>
          <p:cNvSpPr/>
          <p:nvPr/>
        </p:nvSpPr>
        <p:spPr>
          <a:xfrm>
            <a:off x="6387352" y="4996516"/>
            <a:ext cx="2992422" cy="960160"/>
          </a:xfrm>
          <a:prstGeom prst="roundRect">
            <a:avLst/>
          </a:prstGeom>
          <a:solidFill>
            <a:srgbClr val="CCECFF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ＰＦＩ法による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ＰＦＩ事業を利用して</a:t>
            </a:r>
            <a:endParaRPr kumimoji="1" lang="en-US" altLang="ja-JP" dirty="0"/>
          </a:p>
          <a:p>
            <a:pPr algn="ctr"/>
            <a:r>
              <a:rPr lang="ja-JP" altLang="en-US" dirty="0"/>
              <a:t>行財政改革</a:t>
            </a:r>
            <a:endParaRPr kumimoji="1" lang="en-US" altLang="ja-JP" dirty="0"/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918F2145-ACE6-4F7C-A2A2-7DA1A5CF0CC3}"/>
              </a:ext>
            </a:extLst>
          </p:cNvPr>
          <p:cNvSpPr/>
          <p:nvPr/>
        </p:nvSpPr>
        <p:spPr>
          <a:xfrm>
            <a:off x="7929280" y="4303059"/>
            <a:ext cx="3042217" cy="34182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財政負担の軽減</a:t>
            </a:r>
            <a:endParaRPr kumimoji="1" lang="en-US" altLang="ja-JP" dirty="0"/>
          </a:p>
        </p:txBody>
      </p:sp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DDFA43E0-880E-46BB-AE06-AC4E69AA0BCB}"/>
              </a:ext>
            </a:extLst>
          </p:cNvPr>
          <p:cNvSpPr/>
          <p:nvPr/>
        </p:nvSpPr>
        <p:spPr>
          <a:xfrm>
            <a:off x="7947208" y="3908613"/>
            <a:ext cx="3042218" cy="30591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公民の入札労力軽減</a:t>
            </a:r>
            <a:endParaRPr kumimoji="1" lang="en-US" altLang="ja-JP" dirty="0"/>
          </a:p>
        </p:txBody>
      </p:sp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id="{13B9466C-B807-4126-A1C3-80637F0F974A}"/>
              </a:ext>
            </a:extLst>
          </p:cNvPr>
          <p:cNvSpPr/>
          <p:nvPr/>
        </p:nvSpPr>
        <p:spPr>
          <a:xfrm>
            <a:off x="7956172" y="3465755"/>
            <a:ext cx="3042218" cy="34229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公共事業のスピードアップ</a:t>
            </a:r>
            <a:endParaRPr kumimoji="1" lang="en-US" altLang="ja-JP" dirty="0"/>
          </a:p>
        </p:txBody>
      </p:sp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4BB9FC8B-F46C-4DAB-9038-1B8D47BD905C}"/>
              </a:ext>
            </a:extLst>
          </p:cNvPr>
          <p:cNvSpPr/>
          <p:nvPr/>
        </p:nvSpPr>
        <p:spPr>
          <a:xfrm>
            <a:off x="7958862" y="2995106"/>
            <a:ext cx="3042218" cy="39445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600" dirty="0"/>
              <a:t>公共資産による財政収入増加</a:t>
            </a:r>
            <a:endParaRPr kumimoji="1" lang="en-US" altLang="ja-JP" sz="1600" dirty="0"/>
          </a:p>
        </p:txBody>
      </p:sp>
      <p:sp>
        <p:nvSpPr>
          <p:cNvPr id="16" name="矢印: 上カーブ 15">
            <a:extLst>
              <a:ext uri="{FF2B5EF4-FFF2-40B4-BE49-F238E27FC236}">
                <a16:creationId xmlns:a16="http://schemas.microsoft.com/office/drawing/2014/main" id="{76290D4E-C45F-4C1E-A8EB-75CB34A88201}"/>
              </a:ext>
            </a:extLst>
          </p:cNvPr>
          <p:cNvSpPr/>
          <p:nvPr/>
        </p:nvSpPr>
        <p:spPr>
          <a:xfrm rot="3083184">
            <a:off x="1647474" y="4838768"/>
            <a:ext cx="1359387" cy="619472"/>
          </a:xfrm>
          <a:prstGeom prst="curvedUpArrow">
            <a:avLst>
              <a:gd name="adj1" fmla="val 25000"/>
              <a:gd name="adj2" fmla="val 51249"/>
              <a:gd name="adj3" fmla="val 384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8" name="四角形: 角を丸くする 17">
            <a:extLst>
              <a:ext uri="{FF2B5EF4-FFF2-40B4-BE49-F238E27FC236}">
                <a16:creationId xmlns:a16="http://schemas.microsoft.com/office/drawing/2014/main" id="{EEC31E81-107E-4EEC-AE6F-335A4097E398}"/>
              </a:ext>
            </a:extLst>
          </p:cNvPr>
          <p:cNvSpPr/>
          <p:nvPr/>
        </p:nvSpPr>
        <p:spPr>
          <a:xfrm>
            <a:off x="8320143" y="1017814"/>
            <a:ext cx="2272553" cy="147254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公共事業発注改革</a:t>
            </a:r>
            <a:endParaRPr kumimoji="1" lang="en-US" altLang="ja-JP" dirty="0"/>
          </a:p>
          <a:p>
            <a:pPr algn="ctr"/>
            <a:endParaRPr kumimoji="1" lang="en-US" altLang="ja-JP" dirty="0"/>
          </a:p>
          <a:p>
            <a:pPr algn="ctr"/>
            <a:r>
              <a:rPr lang="ja-JP" altLang="en-US" sz="1400" dirty="0"/>
              <a:t>スピードアップ</a:t>
            </a:r>
            <a:endParaRPr kumimoji="1" lang="en-US" altLang="ja-JP" sz="1400" dirty="0"/>
          </a:p>
          <a:p>
            <a:pPr algn="ctr"/>
            <a:r>
              <a:rPr kumimoji="1" lang="ja-JP" altLang="en-US" sz="1400" dirty="0"/>
              <a:t>縦割り行政の改善</a:t>
            </a:r>
            <a:endParaRPr kumimoji="1" lang="en-US" altLang="ja-JP" sz="1400" dirty="0"/>
          </a:p>
          <a:p>
            <a:pPr algn="ctr"/>
            <a:r>
              <a:rPr lang="ja-JP" altLang="en-US" sz="1400" dirty="0"/>
              <a:t>単年度主義の改革</a:t>
            </a:r>
            <a:endParaRPr lang="en-US" altLang="ja-JP" sz="1400" dirty="0"/>
          </a:p>
          <a:p>
            <a:pPr algn="ctr"/>
            <a:r>
              <a:rPr kumimoji="1" lang="ja-JP" altLang="en-US" sz="1400" dirty="0"/>
              <a:t>等</a:t>
            </a:r>
            <a:endParaRPr kumimoji="1" lang="ja-JP" altLang="en-US" dirty="0"/>
          </a:p>
        </p:txBody>
      </p:sp>
      <p:cxnSp>
        <p:nvCxnSpPr>
          <p:cNvPr id="19" name="直線矢印コネクタ 18">
            <a:extLst>
              <a:ext uri="{FF2B5EF4-FFF2-40B4-BE49-F238E27FC236}">
                <a16:creationId xmlns:a16="http://schemas.microsoft.com/office/drawing/2014/main" id="{EDD49A63-F821-471C-87E7-83A8B71437BE}"/>
              </a:ext>
            </a:extLst>
          </p:cNvPr>
          <p:cNvCxnSpPr>
            <a:cxnSpLocks/>
            <a:stCxn id="9" idx="3"/>
            <a:endCxn id="10" idx="2"/>
          </p:cNvCxnSpPr>
          <p:nvPr/>
        </p:nvCxnSpPr>
        <p:spPr>
          <a:xfrm flipV="1">
            <a:off x="5190566" y="4392701"/>
            <a:ext cx="813342" cy="999781"/>
          </a:xfrm>
          <a:prstGeom prst="straightConnector1">
            <a:avLst/>
          </a:prstGeom>
          <a:ln w="76200">
            <a:solidFill>
              <a:schemeClr val="bg1"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>
            <a:extLst>
              <a:ext uri="{FF2B5EF4-FFF2-40B4-BE49-F238E27FC236}">
                <a16:creationId xmlns:a16="http://schemas.microsoft.com/office/drawing/2014/main" id="{CEE2066C-F34C-48AC-8AF5-585E48030AD5}"/>
              </a:ext>
            </a:extLst>
          </p:cNvPr>
          <p:cNvCxnSpPr>
            <a:cxnSpLocks/>
            <a:stCxn id="10" idx="2"/>
            <a:endCxn id="11" idx="0"/>
          </p:cNvCxnSpPr>
          <p:nvPr/>
        </p:nvCxnSpPr>
        <p:spPr>
          <a:xfrm>
            <a:off x="6003908" y="4392701"/>
            <a:ext cx="1879655" cy="603815"/>
          </a:xfrm>
          <a:prstGeom prst="straightConnector1">
            <a:avLst/>
          </a:prstGeom>
          <a:ln w="76200">
            <a:solidFill>
              <a:schemeClr val="bg1"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矢印: 上カーブ 28">
            <a:extLst>
              <a:ext uri="{FF2B5EF4-FFF2-40B4-BE49-F238E27FC236}">
                <a16:creationId xmlns:a16="http://schemas.microsoft.com/office/drawing/2014/main" id="{8EE6E1BD-6DB9-474B-8F24-3855F38BBBCB}"/>
              </a:ext>
            </a:extLst>
          </p:cNvPr>
          <p:cNvSpPr/>
          <p:nvPr/>
        </p:nvSpPr>
        <p:spPr>
          <a:xfrm rot="18626155">
            <a:off x="9016014" y="4998788"/>
            <a:ext cx="1359387" cy="619472"/>
          </a:xfrm>
          <a:prstGeom prst="curvedUpArrow">
            <a:avLst>
              <a:gd name="adj1" fmla="val 25000"/>
              <a:gd name="adj2" fmla="val 51249"/>
              <a:gd name="adj3" fmla="val 384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cxnSp>
        <p:nvCxnSpPr>
          <p:cNvPr id="30" name="直線矢印コネクタ 29">
            <a:extLst>
              <a:ext uri="{FF2B5EF4-FFF2-40B4-BE49-F238E27FC236}">
                <a16:creationId xmlns:a16="http://schemas.microsoft.com/office/drawing/2014/main" id="{33A6BA2F-2456-4E86-ADD2-D1D675C6F7B1}"/>
              </a:ext>
            </a:extLst>
          </p:cNvPr>
          <p:cNvCxnSpPr>
            <a:cxnSpLocks/>
            <a:stCxn id="5" idx="3"/>
            <a:endCxn id="18" idx="1"/>
          </p:cNvCxnSpPr>
          <p:nvPr/>
        </p:nvCxnSpPr>
        <p:spPr>
          <a:xfrm>
            <a:off x="3666566" y="1705181"/>
            <a:ext cx="4653577" cy="48906"/>
          </a:xfrm>
          <a:prstGeom prst="straightConnector1">
            <a:avLst/>
          </a:prstGeom>
          <a:ln w="76200">
            <a:solidFill>
              <a:schemeClr val="bg1"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矢印: 上下 42">
            <a:extLst>
              <a:ext uri="{FF2B5EF4-FFF2-40B4-BE49-F238E27FC236}">
                <a16:creationId xmlns:a16="http://schemas.microsoft.com/office/drawing/2014/main" id="{1B07A81C-D0CB-4EA7-9501-11AD75A85AB2}"/>
              </a:ext>
            </a:extLst>
          </p:cNvPr>
          <p:cNvSpPr/>
          <p:nvPr/>
        </p:nvSpPr>
        <p:spPr>
          <a:xfrm>
            <a:off x="9270556" y="2483182"/>
            <a:ext cx="414018" cy="588821"/>
          </a:xfrm>
          <a:prstGeom prst="upDownArrow">
            <a:avLst>
              <a:gd name="adj1" fmla="val 30434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085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9685CC8D-19A0-2877-C688-3C0B41938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dirty="0"/>
              <a:t>ウオーター</a:t>
            </a:r>
            <a:r>
              <a:rPr lang="en-US" dirty="0"/>
              <a:t>PPP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78E2A20-1EF0-F4E7-FD29-572893220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BEA90-E6BE-45F4-8D5D-C2E01FE3DBCB}" type="slidenum">
              <a:rPr lang="en-US" altLang="ja-JP" smtClean="0"/>
              <a:pPr/>
              <a:t>13</a:t>
            </a:fld>
            <a:endParaRPr lang="en-US" altLang="en-US" dirty="0">
              <a:ea typeface="Meiryo UI" panose="020B0604030504040204" pitchFamily="50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F9EF9D6F-2B62-53CF-29ED-716C4FD298EE}"/>
              </a:ext>
            </a:extLst>
          </p:cNvPr>
          <p:cNvSpPr/>
          <p:nvPr/>
        </p:nvSpPr>
        <p:spPr>
          <a:xfrm>
            <a:off x="731520" y="609600"/>
            <a:ext cx="10184524" cy="605559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公共の施設を使って、民間がサービス提供して、利益を上げる。</a:t>
            </a:r>
            <a:endParaRPr kumimoji="1" lang="en-US" altLang="ja-JP" dirty="0"/>
          </a:p>
          <a:p>
            <a:pPr algn="ctr"/>
            <a:endParaRPr kumimoji="1" lang="en-US" altLang="ja-JP" dirty="0"/>
          </a:p>
          <a:p>
            <a:r>
              <a:rPr kumimoji="1" lang="ja-JP" altLang="en-US" dirty="0"/>
              <a:t>たとえて言うなら</a:t>
            </a:r>
            <a:endParaRPr kumimoji="1" lang="en-US" altLang="ja-JP" dirty="0"/>
          </a:p>
          <a:p>
            <a:r>
              <a:rPr kumimoji="1" lang="ja-JP" altLang="en-US" dirty="0"/>
              <a:t>　　店舗不動産を所有するおじさんが、カリスマシェフを雇って、フランス料理屋をやる。</a:t>
            </a:r>
            <a:endParaRPr kumimoji="1" lang="en-US" altLang="ja-JP" dirty="0"/>
          </a:p>
          <a:p>
            <a:r>
              <a:rPr kumimoji="1" lang="ja-JP" altLang="en-US" dirty="0"/>
              <a:t>その場合　　</a:t>
            </a:r>
            <a:endParaRPr kumimoji="1" lang="en-US" altLang="ja-JP" dirty="0"/>
          </a:p>
          <a:p>
            <a:r>
              <a:rPr kumimoji="1" lang="ja-JP" altLang="en-US" dirty="0"/>
              <a:t>　　客の入り（店の経営・収入・経理等）はカリスマシェフさんの責任</a:t>
            </a:r>
            <a:endParaRPr kumimoji="1" lang="en-US" altLang="ja-JP" dirty="0"/>
          </a:p>
          <a:p>
            <a:r>
              <a:rPr kumimoji="1" lang="ja-JP" altLang="en-US" dirty="0"/>
              <a:t>　　おじさんは、店舗の家賃と条件によっては利益分配をうける。</a:t>
            </a:r>
            <a:endParaRPr kumimoji="1" lang="en-US" altLang="ja-JP" dirty="0"/>
          </a:p>
          <a:p>
            <a:r>
              <a:rPr kumimoji="1" lang="ja-JP" altLang="en-US" dirty="0"/>
              <a:t>　　厨房機器やテーブル・イス・壁紙・内装・什器の劣化や更新はカリスマシェフさんが実施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（この費用は誰が持つかは契約による。しっかり契約の確認が必要）　　</a:t>
            </a:r>
            <a:endParaRPr kumimoji="1" lang="en-US" altLang="ja-JP" dirty="0"/>
          </a:p>
          <a:p>
            <a:pPr algn="ctr"/>
            <a:endParaRPr kumimoji="1" lang="en-US" altLang="ja-JP" dirty="0"/>
          </a:p>
          <a:p>
            <a:r>
              <a:rPr kumimoji="1" lang="ja-JP" altLang="en-US" dirty="0"/>
              <a:t>で、民間が取り組むにあたって</a:t>
            </a:r>
            <a:endParaRPr kumimoji="1" lang="en-US" altLang="ja-JP" dirty="0"/>
          </a:p>
          <a:p>
            <a:r>
              <a:rPr kumimoji="1" lang="ja-JP" altLang="en-US" dirty="0"/>
              <a:t>　　事業が採算に乗るものか、乗るためにどんな条件が必要か？しっかり確認</a:t>
            </a:r>
            <a:endParaRPr kumimoji="1" lang="en-US" altLang="ja-JP" dirty="0"/>
          </a:p>
          <a:p>
            <a:r>
              <a:rPr kumimoji="1" lang="ja-JP" altLang="en-US" dirty="0"/>
              <a:t>　　ウオーター</a:t>
            </a:r>
            <a:r>
              <a:rPr kumimoji="1" lang="en-US" altLang="ja-JP" dirty="0"/>
              <a:t>PPP</a:t>
            </a:r>
            <a:r>
              <a:rPr kumimoji="1" lang="ja-JP" altLang="en-US" dirty="0"/>
              <a:t>のうち、業務委託・一括委託・指定管理・維持管理・運営一体型</a:t>
            </a:r>
            <a:r>
              <a:rPr kumimoji="1" lang="en-US" altLang="ja-JP" dirty="0"/>
              <a:t>PFI</a:t>
            </a:r>
            <a:r>
              <a:rPr kumimoji="1" lang="ja-JP" altLang="en-US" dirty="0"/>
              <a:t>等は、　</a:t>
            </a:r>
            <a:endParaRPr kumimoji="1" lang="en-US" altLang="ja-JP" dirty="0"/>
          </a:p>
          <a:p>
            <a:r>
              <a:rPr kumimoji="1" lang="ja-JP" altLang="en-US" dirty="0"/>
              <a:t>　　サービス対価型で、公共が支払ってくれる安全な事業（見積間違えないように）</a:t>
            </a:r>
            <a:endParaRPr kumimoji="1" lang="en-US" altLang="ja-JP" dirty="0"/>
          </a:p>
          <a:p>
            <a:pPr algn="ctr"/>
            <a:endParaRPr kumimoji="1" lang="en-US" altLang="ja-JP" dirty="0"/>
          </a:p>
          <a:p>
            <a:r>
              <a:rPr kumimoji="1" lang="ja-JP" altLang="en-US" dirty="0"/>
              <a:t>　　コンセッションは、独立採算（上記の場合も一部独立採算の場合がある：応募条件確認）</a:t>
            </a:r>
            <a:endParaRPr kumimoji="1" lang="en-US" altLang="ja-JP" dirty="0"/>
          </a:p>
          <a:p>
            <a:r>
              <a:rPr kumimoji="1" lang="ja-JP" altLang="en-US" dirty="0"/>
              <a:t>　　長期にわたる採算性のできる限りの確認。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ただし</a:t>
            </a:r>
            <a:endParaRPr kumimoji="1" lang="en-US" altLang="ja-JP" dirty="0"/>
          </a:p>
          <a:p>
            <a:r>
              <a:rPr kumimoji="1" lang="ja-JP" altLang="en-US" dirty="0"/>
              <a:t>　　今まで水道・下水道事業で仕事をしている企業は、取り組んでいかないと仕事がなくなる。</a:t>
            </a:r>
            <a:endParaRPr kumimoji="1" lang="en-US" altLang="ja-JP" dirty="0"/>
          </a:p>
          <a:p>
            <a:r>
              <a:rPr kumimoji="1" lang="ja-JP" altLang="en-US" dirty="0"/>
              <a:t>　　</a:t>
            </a:r>
            <a:r>
              <a:rPr kumimoji="1" lang="en-US" altLang="ja-JP" dirty="0"/>
              <a:t>PPP</a:t>
            </a:r>
            <a:r>
              <a:rPr kumimoji="1" lang="ja-JP" altLang="en-US" dirty="0"/>
              <a:t>（どのような形態の事業でも）応札・落札すれば、仕事は長期安定的に独占。</a:t>
            </a: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B768B04E-D947-C221-EB4C-64B311E12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3484" y="192806"/>
            <a:ext cx="8534400" cy="582858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>
                <a:solidFill>
                  <a:schemeClr val="bg1"/>
                </a:solidFill>
              </a:rPr>
              <a:t>運営権方式：コンセッションの本質</a:t>
            </a:r>
          </a:p>
        </p:txBody>
      </p:sp>
    </p:spTree>
    <p:extLst>
      <p:ext uri="{BB962C8B-B14F-4D97-AF65-F5344CB8AC3E}">
        <p14:creationId xmlns:p14="http://schemas.microsoft.com/office/powerpoint/2010/main" val="37778680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F8826D0-985C-4984-9C10-2B85BB0BB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32402"/>
          </a:xfrm>
        </p:spPr>
        <p:txBody>
          <a:bodyPr>
            <a:normAutofit/>
          </a:bodyPr>
          <a:lstStyle/>
          <a:p>
            <a:r>
              <a:rPr kumimoji="1" lang="en-US" altLang="ja-JP" sz="3200" dirty="0"/>
              <a:t>PPP/PFI</a:t>
            </a:r>
            <a:r>
              <a:rPr kumimoji="1" lang="ja-JP" altLang="en-US" sz="3200" dirty="0"/>
              <a:t>を採用する際大切なキーワードと行政の姿勢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16CFB21-9DDE-4BDE-9181-238482260F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135" y="1136073"/>
            <a:ext cx="11349643" cy="504089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kumimoji="1" lang="ja-JP" altLang="en-US" dirty="0"/>
              <a:t>包括する</a:t>
            </a:r>
            <a:endParaRPr kumimoji="1" lang="en-US" altLang="ja-JP" dirty="0"/>
          </a:p>
          <a:p>
            <a:pPr lvl="1"/>
            <a:r>
              <a:rPr lang="ja-JP" altLang="en-US" dirty="0"/>
              <a:t>時間を包括する：単年度でなく長期の事業をまとめて発注する</a:t>
            </a:r>
            <a:endParaRPr lang="en-US" altLang="ja-JP" dirty="0"/>
          </a:p>
          <a:p>
            <a:pPr lvl="1"/>
            <a:r>
              <a:rPr kumimoji="1" lang="ja-JP" altLang="en-US" dirty="0"/>
              <a:t>施設を包括する：１施設づつの発注でなく、複合化、複数をまとめて事業化する</a:t>
            </a:r>
            <a:endParaRPr kumimoji="1" lang="en-US" altLang="ja-JP" dirty="0"/>
          </a:p>
          <a:p>
            <a:pPr lvl="1"/>
            <a:r>
              <a:rPr lang="ja-JP" altLang="en-US" dirty="0"/>
              <a:t>業務を包括する：業務ごとの分離発注でなく、一括で発注する</a:t>
            </a:r>
            <a:endParaRPr lang="en-US" altLang="ja-JP" dirty="0"/>
          </a:p>
          <a:p>
            <a:pPr lvl="1"/>
            <a:r>
              <a:rPr kumimoji="1" lang="ja-JP" altLang="en-US" dirty="0"/>
              <a:t>地域を包括する：広域で、公共的資産を合理的に整備する</a:t>
            </a:r>
            <a:endParaRPr kumimoji="1" lang="en-US" altLang="ja-JP" dirty="0"/>
          </a:p>
          <a:p>
            <a:r>
              <a:rPr lang="ja-JP" altLang="en-US" dirty="0"/>
              <a:t>事業・手法の評価は（自治体としての）</a:t>
            </a:r>
            <a:endParaRPr lang="en-US" altLang="ja-JP" dirty="0"/>
          </a:p>
          <a:p>
            <a:pPr lvl="1"/>
            <a:r>
              <a:rPr kumimoji="1" lang="ja-JP" altLang="en-US" dirty="0"/>
              <a:t>自治体の財政負担の削減を実現する発注になっているか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自治体収入・歳入が増えるように発注されているか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　　　　　　　　　　　　（交付税・固定資産税・消費税・住民税・交付金・法人税等）</a:t>
            </a:r>
            <a:endParaRPr kumimoji="1" lang="en-US" altLang="ja-JP" dirty="0"/>
          </a:p>
          <a:p>
            <a:pPr lvl="1"/>
            <a:r>
              <a:rPr lang="ja-JP" altLang="en-US" dirty="0"/>
              <a:t>地元企業や地元経済が活性化する発注になっているか</a:t>
            </a:r>
            <a:endParaRPr lang="en-US" altLang="ja-JP" dirty="0"/>
          </a:p>
          <a:p>
            <a:pPr lvl="1"/>
            <a:r>
              <a:rPr kumimoji="1" lang="ja-JP" altLang="en-US" dirty="0"/>
              <a:t>サービスの質が直轄でやるより向上する発注になっているか</a:t>
            </a:r>
            <a:endParaRPr kumimoji="1" lang="en-US" altLang="ja-JP" dirty="0"/>
          </a:p>
          <a:p>
            <a:pPr lvl="1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56537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1D32038B-31EA-49B5-839A-4CEF219286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4463" y="1690688"/>
            <a:ext cx="9251206" cy="4859400"/>
          </a:xfrm>
          <a:prstGeom prst="rect">
            <a:avLst/>
          </a:prstGeom>
        </p:spPr>
      </p:pic>
      <p:sp>
        <p:nvSpPr>
          <p:cNvPr id="3" name="タイトル 1">
            <a:extLst>
              <a:ext uri="{FF2B5EF4-FFF2-40B4-BE49-F238E27FC236}">
                <a16:creationId xmlns:a16="http://schemas.microsoft.com/office/drawing/2014/main" id="{5AD01CCD-AE01-4C56-87A9-0E4EB4530BE2}"/>
              </a:ext>
            </a:extLst>
          </p:cNvPr>
          <p:cNvSpPr txBox="1">
            <a:spLocks/>
          </p:cNvSpPr>
          <p:nvPr/>
        </p:nvSpPr>
        <p:spPr>
          <a:xfrm>
            <a:off x="2324100" y="365125"/>
            <a:ext cx="9029700" cy="1325563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accent1">
                    <a:lumMod val="75000"/>
                  </a:schemeClr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+mj-cs"/>
              </a:defRPr>
            </a:lvl1pPr>
          </a:lstStyle>
          <a:p>
            <a:r>
              <a:rPr lang="en-US" altLang="ja-JP" dirty="0"/>
              <a:t>18</a:t>
            </a:r>
            <a:r>
              <a:rPr lang="ja-JP" altLang="en-US" dirty="0"/>
              <a:t>年</a:t>
            </a:r>
            <a:r>
              <a:rPr lang="en-US" altLang="ja-JP" dirty="0"/>
              <a:t>2</a:t>
            </a:r>
            <a:r>
              <a:rPr lang="ja-JP" altLang="en-US" dirty="0"/>
              <a:t>月実施方針　高知県須崎市</a:t>
            </a:r>
            <a:br>
              <a:rPr lang="en-US" altLang="ja-JP" dirty="0"/>
            </a:br>
            <a:r>
              <a:rPr lang="ja-JP" altLang="en-US" dirty="0"/>
              <a:t>公共下水道等運営事業（混合方式）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A126FF63-4EC5-477A-A5ED-2DF4FCE5640C}"/>
              </a:ext>
            </a:extLst>
          </p:cNvPr>
          <p:cNvSpPr/>
          <p:nvPr/>
        </p:nvSpPr>
        <p:spPr>
          <a:xfrm>
            <a:off x="3808949" y="2333003"/>
            <a:ext cx="7889064" cy="1710966"/>
          </a:xfrm>
          <a:prstGeom prst="rect">
            <a:avLst/>
          </a:prstGeom>
          <a:solidFill>
            <a:srgbClr val="66FFFF">
              <a:alpha val="40000"/>
            </a:srgb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E9C5F74B-85E0-66E1-7FB4-7C75AC48ED29}"/>
              </a:ext>
            </a:extLst>
          </p:cNvPr>
          <p:cNvSpPr/>
          <p:nvPr/>
        </p:nvSpPr>
        <p:spPr>
          <a:xfrm>
            <a:off x="245942" y="2692751"/>
            <a:ext cx="3405351" cy="223870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/>
              <a:t>民間提案からスタート</a:t>
            </a:r>
            <a:endParaRPr kumimoji="1" lang="en-US" altLang="ja-JP" sz="1600" dirty="0"/>
          </a:p>
          <a:p>
            <a:pPr algn="ctr"/>
            <a:r>
              <a:rPr kumimoji="1" lang="ja-JP" altLang="en-US" sz="1600" dirty="0"/>
              <a:t>処理場の建て替え計画</a:t>
            </a:r>
            <a:endParaRPr kumimoji="1" lang="en-US" altLang="ja-JP" sz="1600" dirty="0"/>
          </a:p>
          <a:p>
            <a:pPr algn="ctr"/>
            <a:r>
              <a:rPr kumimoji="1" lang="ja-JP" altLang="en-US" sz="1600" dirty="0"/>
              <a:t>ダウンサイジングを含む提案</a:t>
            </a:r>
            <a:endParaRPr kumimoji="1" lang="en-US" altLang="ja-JP" sz="1600" dirty="0"/>
          </a:p>
          <a:p>
            <a:pPr algn="ctr"/>
            <a:r>
              <a:rPr kumimoji="1" lang="ja-JP" altLang="en-US" sz="1600" dirty="0"/>
              <a:t>複数の施設（省庁横断）</a:t>
            </a:r>
            <a:endParaRPr kumimoji="1" lang="en-US" altLang="ja-JP" sz="1600" dirty="0"/>
          </a:p>
          <a:p>
            <a:pPr algn="ctr"/>
            <a:r>
              <a:rPr kumimoji="1" lang="ja-JP" altLang="en-US" sz="1600" dirty="0"/>
              <a:t>提案企業グループが受注（１者）</a:t>
            </a:r>
            <a:endParaRPr kumimoji="1" lang="en-US" altLang="ja-JP" sz="1600" dirty="0"/>
          </a:p>
          <a:p>
            <a:pPr algn="ctr"/>
            <a:r>
              <a:rPr kumimoji="1" lang="ja-JP" altLang="en-US" sz="1600" dirty="0"/>
              <a:t>複数の方式</a:t>
            </a:r>
            <a:endParaRPr kumimoji="1" lang="en-US" altLang="ja-JP" sz="1600" dirty="0"/>
          </a:p>
          <a:p>
            <a:pPr algn="ctr"/>
            <a:r>
              <a:rPr kumimoji="1" lang="ja-JP" altLang="en-US" sz="1600" dirty="0"/>
              <a:t>運営権・業務委託・包括委託</a:t>
            </a:r>
          </a:p>
        </p:txBody>
      </p:sp>
    </p:spTree>
    <p:extLst>
      <p:ext uri="{BB962C8B-B14F-4D97-AF65-F5344CB8AC3E}">
        <p14:creationId xmlns:p14="http://schemas.microsoft.com/office/powerpoint/2010/main" val="4294498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1147200" y="202487"/>
            <a:ext cx="9901800" cy="438805"/>
          </a:xfrm>
        </p:spPr>
        <p:txBody>
          <a:bodyPr/>
          <a:lstStyle/>
          <a:p>
            <a:r>
              <a:rPr lang="en-US" altLang="ja-JP" sz="2000" dirty="0"/>
              <a:t>【</a:t>
            </a:r>
            <a:r>
              <a:rPr lang="ja-JP" altLang="en-US" sz="2000" dirty="0"/>
              <a:t>包括的民間委託</a:t>
            </a:r>
            <a:r>
              <a:rPr lang="en-US" altLang="ja-JP" sz="2000" dirty="0"/>
              <a:t>】</a:t>
            </a:r>
            <a:r>
              <a:rPr lang="ja-JP" altLang="en-US" sz="2000" dirty="0"/>
              <a:t>かほく市上下水道施設維持管理業務委託（石川県かほく市）</a:t>
            </a:r>
          </a:p>
        </p:txBody>
      </p:sp>
      <p:sp>
        <p:nvSpPr>
          <p:cNvPr id="75" name="テキスト ボックス 74"/>
          <p:cNvSpPr txBox="1">
            <a:spLocks noChangeArrowheads="1"/>
          </p:cNvSpPr>
          <p:nvPr/>
        </p:nvSpPr>
        <p:spPr bwMode="auto">
          <a:xfrm>
            <a:off x="1343472" y="706590"/>
            <a:ext cx="9409458" cy="36933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ja-JP" altLang="en-US" dirty="0">
                <a:solidFill>
                  <a:srgbClr val="000000"/>
                </a:solidFill>
              </a:rPr>
              <a:t> 水道事業・下水道事業・農業集落排水事業の３事業の維持管理を一体で委託。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76" name="テキスト ボックス 75"/>
          <p:cNvSpPr txBox="1"/>
          <p:nvPr/>
        </p:nvSpPr>
        <p:spPr bwMode="auto">
          <a:xfrm>
            <a:off x="1343472" y="1082570"/>
            <a:ext cx="9269400" cy="260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174625" indent="-174625">
              <a:spcBef>
                <a:spcPts val="600"/>
              </a:spcBef>
            </a:pPr>
            <a:r>
              <a:rPr lang="ja-JP" altLang="en-US" sz="1600" b="1" dirty="0"/>
              <a:t>≪事業概要≫</a:t>
            </a:r>
            <a:endParaRPr lang="en-US" altLang="ja-JP" sz="1600" b="1" dirty="0"/>
          </a:p>
          <a:p>
            <a:pPr marL="174625" indent="-174625">
              <a:spcBef>
                <a:spcPts val="600"/>
              </a:spcBef>
            </a:pPr>
            <a:r>
              <a:rPr lang="en-US" altLang="ja-JP" sz="1600" dirty="0"/>
              <a:t>【</a:t>
            </a:r>
            <a:r>
              <a:rPr lang="ja-JP" altLang="en-US" sz="1600" dirty="0"/>
              <a:t>事業期間</a:t>
            </a:r>
            <a:r>
              <a:rPr lang="en-US" altLang="ja-JP" sz="1600" dirty="0"/>
              <a:t>】</a:t>
            </a:r>
            <a:r>
              <a:rPr lang="ja-JP" altLang="en-US" sz="1600" dirty="0"/>
              <a:t>５年３か月（Ｈ２２契約）</a:t>
            </a:r>
            <a:endParaRPr lang="en-US" altLang="ja-JP" sz="1600" dirty="0"/>
          </a:p>
          <a:p>
            <a:pPr marL="174625" indent="-174625">
              <a:spcBef>
                <a:spcPts val="600"/>
              </a:spcBef>
            </a:pPr>
            <a:r>
              <a:rPr lang="en-US" altLang="ja-JP" sz="1600" dirty="0"/>
              <a:t>【</a:t>
            </a:r>
            <a:r>
              <a:rPr lang="ja-JP" altLang="en-US" sz="1600" dirty="0"/>
              <a:t>契約金額</a:t>
            </a:r>
            <a:r>
              <a:rPr lang="en-US" altLang="ja-JP" sz="1600" dirty="0"/>
              <a:t>】</a:t>
            </a:r>
            <a:r>
              <a:rPr lang="ja-JP" altLang="en-US" sz="1600" dirty="0"/>
              <a:t>約８．４億円</a:t>
            </a:r>
            <a:endParaRPr lang="en-US" altLang="ja-JP" sz="1600" dirty="0"/>
          </a:p>
          <a:p>
            <a:pPr marL="174625" indent="-174625">
              <a:spcBef>
                <a:spcPts val="600"/>
              </a:spcBef>
            </a:pPr>
            <a:r>
              <a:rPr lang="en-US" altLang="ja-JP" sz="1600" dirty="0"/>
              <a:t>【</a:t>
            </a:r>
            <a:r>
              <a:rPr lang="ja-JP" altLang="en-US" sz="1600" dirty="0"/>
              <a:t>事業期間</a:t>
            </a:r>
            <a:r>
              <a:rPr lang="en-US" altLang="ja-JP" sz="1600" dirty="0"/>
              <a:t>】</a:t>
            </a:r>
            <a:r>
              <a:rPr lang="ja-JP" altLang="en-US" sz="1600" dirty="0"/>
              <a:t>Ｈ２５～Ｈ３０（５年間）</a:t>
            </a:r>
            <a:endParaRPr lang="en-US" altLang="ja-JP" sz="1600" dirty="0"/>
          </a:p>
          <a:p>
            <a:pPr marL="174625" indent="-174625">
              <a:spcBef>
                <a:spcPts val="600"/>
              </a:spcBef>
            </a:pPr>
            <a:r>
              <a:rPr lang="en-US" altLang="ja-JP" sz="1600" dirty="0"/>
              <a:t>【</a:t>
            </a:r>
            <a:r>
              <a:rPr lang="ja-JP" altLang="en-US" sz="1600" dirty="0"/>
              <a:t>事業者の業務</a:t>
            </a:r>
            <a:r>
              <a:rPr lang="en-US" altLang="ja-JP" sz="1600" dirty="0"/>
              <a:t>】</a:t>
            </a:r>
            <a:r>
              <a:rPr lang="ja-JP" altLang="en-US" sz="1600" dirty="0"/>
              <a:t>　</a:t>
            </a:r>
            <a:endParaRPr lang="en-US" altLang="ja-JP" sz="1600" dirty="0"/>
          </a:p>
          <a:p>
            <a:pPr marL="174625" indent="-174625">
              <a:spcBef>
                <a:spcPts val="600"/>
              </a:spcBef>
            </a:pPr>
            <a:r>
              <a:rPr lang="ja-JP" altLang="en-US" sz="1600" dirty="0"/>
              <a:t>○運転管理（運転監視、水質管理、調達管理、文書管理、保安管理）</a:t>
            </a:r>
          </a:p>
          <a:p>
            <a:pPr marL="174625" indent="-174625">
              <a:spcBef>
                <a:spcPts val="600"/>
              </a:spcBef>
            </a:pPr>
            <a:r>
              <a:rPr lang="ja-JP" altLang="en-US" sz="1600" dirty="0"/>
              <a:t>○保全管理（保守点検・整備、補修、管路調査）</a:t>
            </a:r>
          </a:p>
          <a:p>
            <a:pPr marL="174625" indent="-174625">
              <a:spcBef>
                <a:spcPts val="600"/>
              </a:spcBef>
            </a:pPr>
            <a:r>
              <a:rPr lang="ja-JP" altLang="en-US" sz="1600" dirty="0"/>
              <a:t>○その他（各種清掃、芝生管理、汚泥運搬、見学者対応、地域サービス関連業務 等）</a:t>
            </a:r>
            <a:endParaRPr lang="en-US" altLang="ja-JP" sz="1600" dirty="0"/>
          </a:p>
        </p:txBody>
      </p:sp>
      <p:graphicFrame>
        <p:nvGraphicFramePr>
          <p:cNvPr id="3" name="表 2"/>
          <p:cNvGraphicFramePr>
            <a:graphicFrameLocks noGrp="1"/>
          </p:cNvGraphicFramePr>
          <p:nvPr/>
        </p:nvGraphicFramePr>
        <p:xfrm>
          <a:off x="1562329" y="4068708"/>
          <a:ext cx="8782261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73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148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kumimoji="1" lang="ja-JP" altLang="en-US" sz="1400" b="0" dirty="0">
                          <a:solidFill>
                            <a:schemeClr val="tx1"/>
                          </a:solidFill>
                        </a:rPr>
                        <a:t>事業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b="0" dirty="0">
                          <a:solidFill>
                            <a:schemeClr val="tx1"/>
                          </a:solidFill>
                        </a:rPr>
                        <a:t>対象施設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kumimoji="1" lang="ja-JP" altLang="en-US" sz="1400" b="0" dirty="0">
                          <a:solidFill>
                            <a:schemeClr val="tx1"/>
                          </a:solidFill>
                        </a:rPr>
                        <a:t>①水道事業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b="0" dirty="0">
                          <a:solidFill>
                            <a:schemeClr val="tx1"/>
                          </a:solidFill>
                        </a:rPr>
                        <a:t>浄水施設 </a:t>
                      </a:r>
                      <a:r>
                        <a:rPr kumimoji="1" lang="en-US" altLang="ja-JP" sz="1400" b="0" dirty="0">
                          <a:solidFill>
                            <a:schemeClr val="tx1"/>
                          </a:solidFill>
                        </a:rPr>
                        <a:t>2 </a:t>
                      </a:r>
                      <a:r>
                        <a:rPr kumimoji="1" lang="ja-JP" altLang="en-US" sz="1400" b="0" dirty="0">
                          <a:solidFill>
                            <a:schemeClr val="tx1"/>
                          </a:solidFill>
                        </a:rPr>
                        <a:t>ヶ所・送水施設 </a:t>
                      </a:r>
                      <a:r>
                        <a:rPr kumimoji="1" lang="en-US" altLang="ja-JP" sz="1400" b="0" dirty="0">
                          <a:solidFill>
                            <a:schemeClr val="tx1"/>
                          </a:solidFill>
                        </a:rPr>
                        <a:t>4 </a:t>
                      </a:r>
                      <a:r>
                        <a:rPr kumimoji="1" lang="ja-JP" altLang="en-US" sz="1400" b="0" dirty="0">
                          <a:solidFill>
                            <a:schemeClr val="tx1"/>
                          </a:solidFill>
                        </a:rPr>
                        <a:t>ヶ所・配水施設 </a:t>
                      </a:r>
                      <a:r>
                        <a:rPr kumimoji="1" lang="en-US" altLang="ja-JP" sz="1400" b="0" dirty="0">
                          <a:solidFill>
                            <a:schemeClr val="tx1"/>
                          </a:solidFill>
                        </a:rPr>
                        <a:t>7 </a:t>
                      </a:r>
                      <a:r>
                        <a:rPr kumimoji="1" lang="ja-JP" altLang="en-US" sz="1400" b="0" dirty="0">
                          <a:solidFill>
                            <a:schemeClr val="tx1"/>
                          </a:solidFill>
                        </a:rPr>
                        <a:t>ヶ所・深井戸</a:t>
                      </a:r>
                      <a:r>
                        <a:rPr kumimoji="1" lang="en-US" altLang="ja-JP" sz="1400" b="0" dirty="0">
                          <a:solidFill>
                            <a:schemeClr val="tx1"/>
                          </a:solidFill>
                        </a:rPr>
                        <a:t>11 </a:t>
                      </a:r>
                      <a:r>
                        <a:rPr kumimoji="1" lang="ja-JP" altLang="en-US" sz="1400" b="0" dirty="0">
                          <a:solidFill>
                            <a:schemeClr val="tx1"/>
                          </a:solidFill>
                        </a:rPr>
                        <a:t>ヶ所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kumimoji="1" lang="ja-JP" altLang="en-US" sz="1400" b="0" dirty="0">
                          <a:solidFill>
                            <a:schemeClr val="tx1"/>
                          </a:solidFill>
                        </a:rPr>
                        <a:t>②公共下水道事業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b="0" dirty="0">
                          <a:solidFill>
                            <a:schemeClr val="tx1"/>
                          </a:solidFill>
                        </a:rPr>
                        <a:t>処理場 </a:t>
                      </a:r>
                      <a:r>
                        <a:rPr kumimoji="1" lang="en-US" altLang="ja-JP" sz="1400" b="0" dirty="0">
                          <a:solidFill>
                            <a:schemeClr val="tx1"/>
                          </a:solidFill>
                        </a:rPr>
                        <a:t>2 </a:t>
                      </a:r>
                      <a:r>
                        <a:rPr kumimoji="1" lang="ja-JP" altLang="en-US" sz="1400" b="0" dirty="0">
                          <a:solidFill>
                            <a:schemeClr val="tx1"/>
                          </a:solidFill>
                        </a:rPr>
                        <a:t>ヶ所・ポンプ場 </a:t>
                      </a:r>
                      <a:r>
                        <a:rPr kumimoji="1" lang="en-US" altLang="ja-JP" sz="1400" b="0" dirty="0">
                          <a:solidFill>
                            <a:schemeClr val="tx1"/>
                          </a:solidFill>
                        </a:rPr>
                        <a:t>2 </a:t>
                      </a:r>
                      <a:r>
                        <a:rPr kumimoji="1" lang="ja-JP" altLang="en-US" sz="1400" b="0" dirty="0">
                          <a:solidFill>
                            <a:schemeClr val="tx1"/>
                          </a:solidFill>
                        </a:rPr>
                        <a:t>ヶ所・マンホールポンプ</a:t>
                      </a:r>
                      <a:r>
                        <a:rPr kumimoji="1" lang="en-US" altLang="ja-JP" sz="1400" b="0" dirty="0">
                          <a:solidFill>
                            <a:schemeClr val="tx1"/>
                          </a:solidFill>
                        </a:rPr>
                        <a:t>32 </a:t>
                      </a:r>
                      <a:r>
                        <a:rPr kumimoji="1" lang="ja-JP" altLang="en-US" sz="1400" b="0" dirty="0">
                          <a:solidFill>
                            <a:schemeClr val="tx1"/>
                          </a:solidFill>
                        </a:rPr>
                        <a:t>ヶ所・管路</a:t>
                      </a:r>
                      <a:r>
                        <a:rPr kumimoji="1" lang="en-US" altLang="ja-JP" sz="1400" b="0" dirty="0">
                          <a:solidFill>
                            <a:schemeClr val="tx1"/>
                          </a:solidFill>
                        </a:rPr>
                        <a:t>250km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kumimoji="1" lang="ja-JP" altLang="en-US" sz="1400" b="0" dirty="0">
                          <a:solidFill>
                            <a:schemeClr val="tx1"/>
                          </a:solidFill>
                        </a:rPr>
                        <a:t>③農業集落排水事業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b="0" dirty="0">
                          <a:solidFill>
                            <a:schemeClr val="tx1"/>
                          </a:solidFill>
                        </a:rPr>
                        <a:t>処理場 </a:t>
                      </a:r>
                      <a:r>
                        <a:rPr kumimoji="1" lang="en-US" altLang="ja-JP" sz="1400" b="0" dirty="0">
                          <a:solidFill>
                            <a:schemeClr val="tx1"/>
                          </a:solidFill>
                        </a:rPr>
                        <a:t>15 </a:t>
                      </a:r>
                      <a:r>
                        <a:rPr kumimoji="1" lang="ja-JP" altLang="en-US" sz="1400" b="0" dirty="0">
                          <a:solidFill>
                            <a:schemeClr val="tx1"/>
                          </a:solidFill>
                        </a:rPr>
                        <a:t>ヶ所・マンホールポンプ </a:t>
                      </a:r>
                      <a:r>
                        <a:rPr kumimoji="1" lang="en-US" altLang="ja-JP" sz="1400" b="0" dirty="0">
                          <a:solidFill>
                            <a:schemeClr val="tx1"/>
                          </a:solidFill>
                        </a:rPr>
                        <a:t>46 </a:t>
                      </a:r>
                      <a:r>
                        <a:rPr kumimoji="1" lang="ja-JP" altLang="en-US" sz="1400" b="0" dirty="0">
                          <a:solidFill>
                            <a:schemeClr val="tx1"/>
                          </a:solidFill>
                        </a:rPr>
                        <a:t>ヶ所・管路</a:t>
                      </a:r>
                      <a:r>
                        <a:rPr kumimoji="1" lang="en-US" altLang="ja-JP" sz="1400" b="0" dirty="0">
                          <a:solidFill>
                            <a:schemeClr val="tx1"/>
                          </a:solidFill>
                        </a:rPr>
                        <a:t>50km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正方形/長方形 8"/>
          <p:cNvSpPr/>
          <p:nvPr/>
        </p:nvSpPr>
        <p:spPr>
          <a:xfrm>
            <a:off x="1343472" y="5327097"/>
            <a:ext cx="925069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4625">
              <a:spcBef>
                <a:spcPts val="600"/>
              </a:spcBef>
            </a:pPr>
            <a:r>
              <a:rPr lang="ja-JP" altLang="en-US" sz="1600" b="1" dirty="0"/>
              <a:t>≪効果≫</a:t>
            </a:r>
            <a:endParaRPr lang="en-US" altLang="ja-JP" sz="1600" b="1" dirty="0"/>
          </a:p>
          <a:p>
            <a:pPr marL="174625" indent="-174625">
              <a:spcBef>
                <a:spcPts val="600"/>
              </a:spcBef>
            </a:pPr>
            <a:r>
              <a:rPr lang="ja-JP" altLang="en-US" sz="1600" b="1" dirty="0">
                <a:solidFill>
                  <a:srgbClr val="FF0000"/>
                </a:solidFill>
              </a:rPr>
              <a:t>○５年総額約</a:t>
            </a:r>
            <a:r>
              <a:rPr lang="en-US" altLang="ja-JP" sz="1600" b="1" dirty="0">
                <a:solidFill>
                  <a:srgbClr val="FF0000"/>
                </a:solidFill>
              </a:rPr>
              <a:t>7,500</a:t>
            </a:r>
            <a:r>
              <a:rPr lang="ja-JP" altLang="en-US" sz="1600" b="1" dirty="0">
                <a:solidFill>
                  <a:srgbClr val="FF0000"/>
                </a:solidFill>
              </a:rPr>
              <a:t>万円の委託費の削減</a:t>
            </a:r>
            <a:r>
              <a:rPr lang="ja-JP" altLang="en-US" sz="1600" dirty="0"/>
              <a:t>（契約規模の増大による一般管理費用の削減、複数年契約により薬品等の大量購入が可能に）</a:t>
            </a:r>
            <a:endParaRPr lang="en-US" altLang="ja-JP" sz="1600" dirty="0"/>
          </a:p>
          <a:p>
            <a:pPr marL="174625" indent="-174625">
              <a:spcBef>
                <a:spcPts val="600"/>
              </a:spcBef>
            </a:pPr>
            <a:r>
              <a:rPr lang="ja-JP" altLang="en-US" sz="1600" dirty="0"/>
              <a:t>○民間事業者の提案による手法の導入（赤外線サーもグラフィ、ベアリングモニター、スマートフォンを活用した管理システム）</a:t>
            </a:r>
            <a:endParaRPr lang="en-US" altLang="ja-JP" sz="1600" dirty="0"/>
          </a:p>
        </p:txBody>
      </p:sp>
      <p:sp>
        <p:nvSpPr>
          <p:cNvPr id="2" name="正方形/長方形 1"/>
          <p:cNvSpPr/>
          <p:nvPr/>
        </p:nvSpPr>
        <p:spPr>
          <a:xfrm>
            <a:off x="1343472" y="3683282"/>
            <a:ext cx="14157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 indent="-174625">
              <a:spcBef>
                <a:spcPts val="600"/>
              </a:spcBef>
            </a:pPr>
            <a:r>
              <a:rPr lang="en-US" altLang="ja-JP" sz="1600" dirty="0"/>
              <a:t>【</a:t>
            </a:r>
            <a:r>
              <a:rPr lang="ja-JP" altLang="en-US" sz="1600" dirty="0"/>
              <a:t>対象施設</a:t>
            </a:r>
            <a:r>
              <a:rPr lang="en-US" altLang="ja-JP" sz="1600" dirty="0"/>
              <a:t>】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322CB2-11FF-4572-8202-10E0A9C20920}" type="slidenum">
              <a:rPr lang="en-US" altLang="ja-JP" smtClean="0"/>
              <a:pPr>
                <a:defRPr/>
              </a:pPr>
              <a:t>16</a:t>
            </a:fld>
            <a:endParaRPr lang="en-US" altLang="ja-JP"/>
          </a:p>
        </p:txBody>
      </p:sp>
      <p:sp>
        <p:nvSpPr>
          <p:cNvPr id="10" name="楕円 9">
            <a:extLst>
              <a:ext uri="{FF2B5EF4-FFF2-40B4-BE49-F238E27FC236}">
                <a16:creationId xmlns:a16="http://schemas.microsoft.com/office/drawing/2014/main" id="{C9AA9490-1E97-497E-8749-8AC7E27DB35E}"/>
              </a:ext>
            </a:extLst>
          </p:cNvPr>
          <p:cNvSpPr/>
          <p:nvPr/>
        </p:nvSpPr>
        <p:spPr>
          <a:xfrm rot="10800000" flipV="1">
            <a:off x="8900160" y="1180602"/>
            <a:ext cx="2479040" cy="769379"/>
          </a:xfrm>
          <a:prstGeom prst="ellipse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国交省資料</a:t>
            </a:r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C525032F-CE31-BE8E-E8AC-45099266D2C6}"/>
              </a:ext>
            </a:extLst>
          </p:cNvPr>
          <p:cNvSpPr/>
          <p:nvPr/>
        </p:nvSpPr>
        <p:spPr>
          <a:xfrm>
            <a:off x="8053026" y="2358520"/>
            <a:ext cx="3884624" cy="107047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１００％サービス対価型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見積さえ間違えなければ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リスクはない。</a:t>
            </a:r>
          </a:p>
        </p:txBody>
      </p:sp>
    </p:spTree>
    <p:extLst>
      <p:ext uri="{BB962C8B-B14F-4D97-AF65-F5344CB8AC3E}">
        <p14:creationId xmlns:p14="http://schemas.microsoft.com/office/powerpoint/2010/main" val="4256734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>
            <a:extLst>
              <a:ext uri="{FF2B5EF4-FFF2-40B4-BE49-F238E27FC236}">
                <a16:creationId xmlns:a16="http://schemas.microsoft.com/office/drawing/2014/main" id="{E6CCAE3A-2464-40D7-853B-D7BD6276FF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8105" y="1463040"/>
            <a:ext cx="11556787" cy="510083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400685" indent="0">
              <a:lnSpc>
                <a:spcPct val="110000"/>
              </a:lnSpc>
              <a:spcAft>
                <a:spcPts val="385"/>
              </a:spcAft>
              <a:buNone/>
            </a:pPr>
            <a:r>
              <a:rPr lang="ja-JP" altLang="ja-JP" sz="1800" kern="100" dirty="0">
                <a:solidFill>
                  <a:srgbClr val="000000"/>
                </a:solidFill>
                <a:effectLst/>
                <a:latin typeface="ＭＳ 明朝" panose="02020609040205080304" pitchFamily="17" charset="-128"/>
                <a:ea typeface="ＭＳ 明朝" panose="02020609040205080304" pitchFamily="17" charset="-128"/>
                <a:cs typeface="ＭＳ 明朝" panose="02020609040205080304" pitchFamily="17" charset="-128"/>
              </a:rPr>
              <a:t>ア </a:t>
            </a:r>
            <a:r>
              <a:rPr lang="ja-JP" altLang="ja-JP" sz="1800" kern="1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ＭＳ 明朝" panose="02020609040205080304" pitchFamily="17" charset="-128"/>
                <a:ea typeface="ＭＳ 明朝" panose="02020609040205080304" pitchFamily="17" charset="-128"/>
                <a:cs typeface="ＭＳ 明朝" panose="02020609040205080304" pitchFamily="17" charset="-128"/>
              </a:rPr>
              <a:t>義務事業</a:t>
            </a:r>
            <a:r>
              <a:rPr lang="ja-JP" altLang="ja-JP" sz="1800" kern="100" dirty="0">
                <a:solidFill>
                  <a:srgbClr val="000000"/>
                </a:solidFill>
                <a:effectLst/>
                <a:latin typeface="ＭＳ 明朝" panose="02020609040205080304" pitchFamily="17" charset="-128"/>
                <a:ea typeface="ＭＳ 明朝" panose="02020609040205080304" pitchFamily="17" charset="-128"/>
                <a:cs typeface="ＭＳ 明朝" panose="02020609040205080304" pitchFamily="17" charset="-128"/>
              </a:rPr>
              <a:t> </a:t>
            </a:r>
            <a:r>
              <a:rPr lang="ja-JP" altLang="en-US" sz="1800" kern="100" dirty="0">
                <a:solidFill>
                  <a:srgbClr val="000000"/>
                </a:solidFill>
                <a:effectLst/>
                <a:latin typeface="ＭＳ 明朝" panose="02020609040205080304" pitchFamily="17" charset="-128"/>
                <a:ea typeface="ＭＳ 明朝" panose="02020609040205080304" pitchFamily="17" charset="-128"/>
                <a:cs typeface="ＭＳ 明朝" panose="02020609040205080304" pitchFamily="17" charset="-128"/>
              </a:rPr>
              <a:t>：</a:t>
            </a:r>
            <a:r>
              <a:rPr lang="ja-JP" altLang="ja-JP" sz="1800" kern="100" dirty="0">
                <a:solidFill>
                  <a:srgbClr val="000000"/>
                </a:solidFill>
                <a:effectLst/>
                <a:latin typeface="ＭＳ 明朝" panose="02020609040205080304" pitchFamily="17" charset="-128"/>
                <a:ea typeface="ＭＳ 明朝" panose="02020609040205080304" pitchFamily="17" charset="-128"/>
                <a:cs typeface="ＭＳ 明朝" panose="02020609040205080304" pitchFamily="17" charset="-128"/>
              </a:rPr>
              <a:t>義務事業とは、業務の遂行が運営権者の義務となる事業。</a:t>
            </a:r>
          </a:p>
          <a:p>
            <a:pPr marL="0" indent="0" fontAlgn="base">
              <a:lnSpc>
                <a:spcPct val="110000"/>
              </a:lnSpc>
              <a:spcAft>
                <a:spcPts val="385"/>
              </a:spcAft>
              <a:buClr>
                <a:srgbClr val="000000"/>
              </a:buClr>
              <a:buSzPts val="1050"/>
              <a:buNone/>
            </a:pPr>
            <a:r>
              <a:rPr lang="en-US" altLang="ja-JP" sz="1800" u="none" strike="noStrike" kern="1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ＭＳ 明朝" panose="02020609040205080304" pitchFamily="17" charset="-128"/>
                <a:ea typeface="ＭＳ 明朝" panose="02020609040205080304" pitchFamily="17" charset="-128"/>
                <a:cs typeface="ＭＳ 明朝" panose="02020609040205080304" pitchFamily="17" charset="-128"/>
              </a:rPr>
              <a:t>	</a:t>
            </a:r>
            <a:r>
              <a:rPr lang="ja-JP" altLang="ja-JP" sz="1800" u="none" strike="noStrike" kern="1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ＭＳ 明朝" panose="02020609040205080304" pitchFamily="17" charset="-128"/>
                <a:ea typeface="ＭＳ 明朝" panose="02020609040205080304" pitchFamily="17" charset="-128"/>
                <a:cs typeface="ＭＳ 明朝" panose="02020609040205080304" pitchFamily="17" charset="-128"/>
              </a:rPr>
              <a:t>経営に係る業務 </a:t>
            </a:r>
            <a:r>
              <a:rPr lang="ja-JP" altLang="en-US" sz="1800" kern="1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ＭＳ 明朝" panose="02020609040205080304" pitchFamily="17" charset="-128"/>
                <a:ea typeface="ＭＳ 明朝" panose="02020609040205080304" pitchFamily="17" charset="-128"/>
                <a:cs typeface="ＭＳ 明朝" panose="02020609040205080304" pitchFamily="17" charset="-128"/>
              </a:rPr>
              <a:t> </a:t>
            </a:r>
            <a:r>
              <a:rPr lang="ja-JP" altLang="ja-JP" sz="1800" kern="100" dirty="0">
                <a:solidFill>
                  <a:srgbClr val="000000"/>
                </a:solidFill>
                <a:effectLst/>
                <a:latin typeface="ＭＳ 明朝" panose="02020609040205080304" pitchFamily="17" charset="-128"/>
                <a:ea typeface="ＭＳ 明朝" panose="02020609040205080304" pitchFamily="17" charset="-128"/>
                <a:cs typeface="ＭＳ 明朝" panose="02020609040205080304" pitchFamily="17" charset="-128"/>
              </a:rPr>
              <a:t>・事業計画書の作成、実施体制の確保、財務管理、内部統制、情報公開 託等 </a:t>
            </a:r>
            <a:r>
              <a:rPr lang="ja-JP" altLang="en-US" sz="1800" kern="100" dirty="0">
                <a:solidFill>
                  <a:srgbClr val="000000"/>
                </a:solidFill>
                <a:effectLst/>
                <a:latin typeface="ＭＳ 明朝" panose="02020609040205080304" pitchFamily="17" charset="-128"/>
                <a:ea typeface="ＭＳ 明朝" panose="02020609040205080304" pitchFamily="17" charset="-128"/>
                <a:cs typeface="ＭＳ 明朝" panose="02020609040205080304" pitchFamily="17" charset="-128"/>
              </a:rPr>
              <a:t>　</a:t>
            </a:r>
            <a:endParaRPr lang="en-US" altLang="ja-JP" sz="1800" kern="100" dirty="0">
              <a:solidFill>
                <a:srgbClr val="000000"/>
              </a:solidFill>
              <a:effectLst/>
              <a:latin typeface="ＭＳ 明朝" panose="02020609040205080304" pitchFamily="17" charset="-128"/>
              <a:ea typeface="ＭＳ 明朝" panose="02020609040205080304" pitchFamily="17" charset="-128"/>
              <a:cs typeface="ＭＳ 明朝" panose="02020609040205080304" pitchFamily="17" charset="-128"/>
            </a:endParaRPr>
          </a:p>
          <a:p>
            <a:pPr marL="0" indent="0" fontAlgn="base">
              <a:lnSpc>
                <a:spcPct val="110000"/>
              </a:lnSpc>
              <a:spcAft>
                <a:spcPts val="385"/>
              </a:spcAft>
              <a:buClr>
                <a:srgbClr val="000000"/>
              </a:buClr>
              <a:buSzPts val="1050"/>
              <a:buNone/>
            </a:pPr>
            <a:r>
              <a:rPr lang="ja-JP" altLang="en-US" sz="1800" kern="100" dirty="0">
                <a:solidFill>
                  <a:srgbClr val="000000"/>
                </a:solidFill>
                <a:effectLst/>
                <a:latin typeface="ＭＳ 明朝" panose="02020609040205080304" pitchFamily="17" charset="-128"/>
                <a:ea typeface="ＭＳ 明朝" panose="02020609040205080304" pitchFamily="17" charset="-128"/>
                <a:cs typeface="ＭＳ 明朝" panose="02020609040205080304" pitchFamily="17" charset="-128"/>
              </a:rPr>
              <a:t>    　　　　　　　　　　</a:t>
            </a:r>
            <a:r>
              <a:rPr lang="ja-JP" altLang="ja-JP" sz="1800" kern="100" dirty="0">
                <a:solidFill>
                  <a:srgbClr val="000000"/>
                </a:solidFill>
                <a:effectLst/>
                <a:latin typeface="ＭＳ 明朝" panose="02020609040205080304" pitchFamily="17" charset="-128"/>
                <a:ea typeface="ＭＳ 明朝" panose="02020609040205080304" pitchFamily="17" charset="-128"/>
                <a:cs typeface="ＭＳ 明朝" panose="02020609040205080304" pitchFamily="17" charset="-128"/>
              </a:rPr>
              <a:t>・利用料金の収受・モニタリング</a:t>
            </a:r>
            <a:r>
              <a:rPr lang="ja-JP" altLang="en-US" sz="1800" kern="100" dirty="0">
                <a:solidFill>
                  <a:srgbClr val="000000"/>
                </a:solidFill>
                <a:effectLst/>
                <a:latin typeface="ＭＳ 明朝" panose="02020609040205080304" pitchFamily="17" charset="-128"/>
                <a:ea typeface="ＭＳ 明朝" panose="02020609040205080304" pitchFamily="17" charset="-128"/>
                <a:cs typeface="ＭＳ 明朝" panose="02020609040205080304" pitchFamily="17" charset="-128"/>
              </a:rPr>
              <a:t>・</a:t>
            </a:r>
            <a:r>
              <a:rPr lang="ja-JP" altLang="ja-JP" sz="1800" kern="100" dirty="0">
                <a:solidFill>
                  <a:srgbClr val="000000"/>
                </a:solidFill>
                <a:effectLst/>
                <a:latin typeface="ＭＳ 明朝" panose="02020609040205080304" pitchFamily="17" charset="-128"/>
                <a:ea typeface="ＭＳ 明朝" panose="02020609040205080304" pitchFamily="17" charset="-128"/>
                <a:cs typeface="ＭＳ 明朝" panose="02020609040205080304" pitchFamily="17" charset="-128"/>
              </a:rPr>
              <a:t>危機管理及び技術管理・環境対策及び地域貢献 </a:t>
            </a:r>
          </a:p>
          <a:p>
            <a:pPr marL="0" indent="0" fontAlgn="base">
              <a:lnSpc>
                <a:spcPct val="110000"/>
              </a:lnSpc>
              <a:spcAft>
                <a:spcPts val="385"/>
              </a:spcAft>
              <a:buClr>
                <a:srgbClr val="000000"/>
              </a:buClr>
              <a:buSzPts val="1050"/>
              <a:buNone/>
            </a:pPr>
            <a:r>
              <a:rPr lang="en-US" altLang="ja-JP" sz="1800" u="none" strike="noStrike" kern="1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ＭＳ 明朝" panose="02020609040205080304" pitchFamily="17" charset="-128"/>
                <a:ea typeface="ＭＳ 明朝" panose="02020609040205080304" pitchFamily="17" charset="-128"/>
                <a:cs typeface="ＭＳ 明朝" panose="02020609040205080304" pitchFamily="17" charset="-128"/>
              </a:rPr>
              <a:t>         </a:t>
            </a:r>
            <a:r>
              <a:rPr lang="ja-JP" altLang="ja-JP" sz="1800" u="none" strike="noStrike" kern="1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ＭＳ 明朝" panose="02020609040205080304" pitchFamily="17" charset="-128"/>
                <a:ea typeface="ＭＳ 明朝" panose="02020609040205080304" pitchFamily="17" charset="-128"/>
                <a:cs typeface="ＭＳ 明朝" panose="02020609040205080304" pitchFamily="17" charset="-128"/>
              </a:rPr>
              <a:t>改築に係る企画、調整、実施に関する業務 </a:t>
            </a:r>
            <a:r>
              <a:rPr lang="en-US" altLang="ja-JP" sz="1800" u="none" strike="noStrike" kern="1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ＭＳ 明朝" panose="02020609040205080304" pitchFamily="17" charset="-128"/>
                <a:ea typeface="ＭＳ 明朝" panose="02020609040205080304" pitchFamily="17" charset="-128"/>
                <a:cs typeface="ＭＳ 明朝" panose="02020609040205080304" pitchFamily="17" charset="-128"/>
              </a:rPr>
              <a:t>:</a:t>
            </a:r>
            <a:r>
              <a:rPr lang="ja-JP" altLang="en-US" sz="1800" u="none" strike="noStrike" kern="1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ＭＳ 明朝" panose="02020609040205080304" pitchFamily="17" charset="-128"/>
                <a:ea typeface="ＭＳ 明朝" panose="02020609040205080304" pitchFamily="17" charset="-128"/>
                <a:cs typeface="ＭＳ 明朝" panose="02020609040205080304" pitchFamily="17" charset="-128"/>
              </a:rPr>
              <a:t>　　</a:t>
            </a:r>
            <a:r>
              <a:rPr lang="ja-JP" altLang="ja-JP" sz="1800" kern="100" dirty="0">
                <a:solidFill>
                  <a:srgbClr val="000000"/>
                </a:solidFill>
                <a:effectLst/>
                <a:latin typeface="ＭＳ 明朝" panose="02020609040205080304" pitchFamily="17" charset="-128"/>
                <a:ea typeface="ＭＳ 明朝" panose="02020609040205080304" pitchFamily="17" charset="-128"/>
                <a:cs typeface="ＭＳ 明朝" panose="02020609040205080304" pitchFamily="17" charset="-128"/>
              </a:rPr>
              <a:t>・更新 </a:t>
            </a:r>
            <a:r>
              <a:rPr lang="ja-JP" altLang="en-US" sz="1800" kern="100" dirty="0">
                <a:solidFill>
                  <a:srgbClr val="000000"/>
                </a:solidFill>
                <a:effectLst/>
                <a:latin typeface="ＭＳ 明朝" panose="02020609040205080304" pitchFamily="17" charset="-128"/>
                <a:ea typeface="ＭＳ 明朝" panose="02020609040205080304" pitchFamily="17" charset="-128"/>
                <a:cs typeface="ＭＳ 明朝" panose="02020609040205080304" pitchFamily="17" charset="-128"/>
              </a:rPr>
              <a:t>・</a:t>
            </a:r>
            <a:r>
              <a:rPr lang="ja-JP" altLang="ja-JP" sz="1800" kern="100" dirty="0">
                <a:solidFill>
                  <a:srgbClr val="000000"/>
                </a:solidFill>
                <a:effectLst/>
                <a:latin typeface="ＭＳ 明朝" panose="02020609040205080304" pitchFamily="17" charset="-128"/>
                <a:ea typeface="ＭＳ 明朝" panose="02020609040205080304" pitchFamily="17" charset="-128"/>
                <a:cs typeface="ＭＳ 明朝" panose="02020609040205080304" pitchFamily="17" charset="-128"/>
              </a:rPr>
              <a:t>長寿命化・附設 </a:t>
            </a:r>
          </a:p>
          <a:p>
            <a:pPr marL="0" lvl="0" indent="0" fontAlgn="base">
              <a:lnSpc>
                <a:spcPct val="110000"/>
              </a:lnSpc>
              <a:spcAft>
                <a:spcPts val="385"/>
              </a:spcAft>
              <a:buClr>
                <a:srgbClr val="000000"/>
              </a:buClr>
              <a:buSzPts val="1050"/>
              <a:buNone/>
            </a:pPr>
            <a:r>
              <a:rPr lang="en-US" altLang="ja-JP" sz="1800" u="none" strike="noStrike" kern="1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ＭＳ 明朝" panose="02020609040205080304" pitchFamily="17" charset="-128"/>
                <a:ea typeface="ＭＳ 明朝" panose="02020609040205080304" pitchFamily="17" charset="-128"/>
                <a:cs typeface="ＭＳ 明朝" panose="02020609040205080304" pitchFamily="17" charset="-128"/>
              </a:rPr>
              <a:t>         </a:t>
            </a:r>
            <a:r>
              <a:rPr lang="ja-JP" altLang="ja-JP" sz="1800" u="none" strike="noStrike" kern="1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ＭＳ 明朝" panose="02020609040205080304" pitchFamily="17" charset="-128"/>
                <a:ea typeface="ＭＳ 明朝" panose="02020609040205080304" pitchFamily="17" charset="-128"/>
                <a:cs typeface="ＭＳ 明朝" panose="02020609040205080304" pitchFamily="17" charset="-128"/>
              </a:rPr>
              <a:t>維持管理に係る企画、調整、実施に関する業務 </a:t>
            </a:r>
            <a:r>
              <a:rPr lang="en-US" altLang="ja-JP" sz="1800" u="none" strike="noStrike" kern="1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ＭＳ 明朝" panose="02020609040205080304" pitchFamily="17" charset="-128"/>
                <a:ea typeface="ＭＳ 明朝" panose="02020609040205080304" pitchFamily="17" charset="-128"/>
                <a:cs typeface="ＭＳ 明朝" panose="02020609040205080304" pitchFamily="17" charset="-128"/>
              </a:rPr>
              <a:t>:</a:t>
            </a:r>
            <a:r>
              <a:rPr lang="ja-JP" altLang="ja-JP" sz="1800" kern="100" dirty="0">
                <a:solidFill>
                  <a:srgbClr val="000000"/>
                </a:solidFill>
                <a:effectLst/>
                <a:latin typeface="ＭＳ 明朝" panose="02020609040205080304" pitchFamily="17" charset="-128"/>
                <a:ea typeface="ＭＳ 明朝" panose="02020609040205080304" pitchFamily="17" charset="-128"/>
                <a:cs typeface="ＭＳ 明朝" panose="02020609040205080304" pitchFamily="17" charset="-128"/>
              </a:rPr>
              <a:t>・修繕 ・維持</a:t>
            </a:r>
            <a:endParaRPr lang="en-US" altLang="ja-JP" sz="1800" kern="100" dirty="0">
              <a:solidFill>
                <a:srgbClr val="000000"/>
              </a:solidFill>
              <a:effectLst/>
              <a:latin typeface="ＭＳ 明朝" panose="02020609040205080304" pitchFamily="17" charset="-128"/>
              <a:ea typeface="ＭＳ 明朝" panose="02020609040205080304" pitchFamily="17" charset="-128"/>
              <a:cs typeface="ＭＳ 明朝" panose="02020609040205080304" pitchFamily="17" charset="-128"/>
            </a:endParaRPr>
          </a:p>
          <a:p>
            <a:pPr marL="0" lvl="0" indent="0" fontAlgn="base">
              <a:lnSpc>
                <a:spcPct val="110000"/>
              </a:lnSpc>
              <a:spcAft>
                <a:spcPts val="385"/>
              </a:spcAft>
              <a:buClr>
                <a:srgbClr val="000000"/>
              </a:buClr>
              <a:buSzPts val="1050"/>
              <a:buNone/>
            </a:pPr>
            <a:r>
              <a:rPr lang="en-US" altLang="ja-JP" sz="1800" kern="100" dirty="0">
                <a:solidFill>
                  <a:srgbClr val="000000"/>
                </a:solidFill>
                <a:effectLst/>
                <a:latin typeface="ＭＳ 明朝" panose="02020609040205080304" pitchFamily="17" charset="-128"/>
                <a:ea typeface="ＭＳ 明朝" panose="02020609040205080304" pitchFamily="17" charset="-128"/>
                <a:cs typeface="ＭＳ 明朝" panose="02020609040205080304" pitchFamily="17" charset="-128"/>
              </a:rPr>
              <a:t>     </a:t>
            </a:r>
            <a:r>
              <a:rPr lang="ja-JP" altLang="ja-JP" sz="1800" kern="100" dirty="0">
                <a:solidFill>
                  <a:srgbClr val="000000"/>
                </a:solidFill>
                <a:effectLst/>
                <a:latin typeface="ＭＳ 明朝" panose="02020609040205080304" pitchFamily="17" charset="-128"/>
                <a:ea typeface="ＭＳ 明朝" panose="02020609040205080304" pitchFamily="17" charset="-128"/>
                <a:cs typeface="ＭＳ 明朝" panose="02020609040205080304" pitchFamily="17" charset="-128"/>
              </a:rPr>
              <a:t>イ 附帯事業</a:t>
            </a:r>
            <a:r>
              <a:rPr lang="en-US" altLang="ja-JP" sz="1800" kern="100" dirty="0">
                <a:solidFill>
                  <a:srgbClr val="000000"/>
                </a:solidFill>
                <a:effectLst/>
                <a:latin typeface="ＭＳ 明朝" panose="02020609040205080304" pitchFamily="17" charset="-128"/>
                <a:ea typeface="ＭＳ 明朝" panose="02020609040205080304" pitchFamily="17" charset="-128"/>
                <a:cs typeface="ＭＳ 明朝" panose="02020609040205080304" pitchFamily="17" charset="-128"/>
              </a:rPr>
              <a:t> </a:t>
            </a:r>
            <a:endParaRPr lang="ja-JP" altLang="ja-JP" sz="1800" kern="100" dirty="0">
              <a:solidFill>
                <a:srgbClr val="000000"/>
              </a:solidFill>
              <a:effectLst/>
              <a:latin typeface="ＭＳ 明朝" panose="02020609040205080304" pitchFamily="17" charset="-128"/>
              <a:ea typeface="ＭＳ 明朝" panose="02020609040205080304" pitchFamily="17" charset="-128"/>
              <a:cs typeface="ＭＳ 明朝" panose="02020609040205080304" pitchFamily="17" charset="-128"/>
            </a:endParaRPr>
          </a:p>
          <a:p>
            <a:pPr marL="531495" indent="133985">
              <a:lnSpc>
                <a:spcPct val="139000"/>
              </a:lnSpc>
              <a:spcAft>
                <a:spcPts val="385"/>
              </a:spcAft>
            </a:pPr>
            <a:r>
              <a:rPr lang="ja-JP" altLang="ja-JP" sz="1800" kern="100" dirty="0">
                <a:solidFill>
                  <a:srgbClr val="000000"/>
                </a:solidFill>
                <a:effectLst/>
                <a:latin typeface="ＭＳ 明朝" panose="02020609040205080304" pitchFamily="17" charset="-128"/>
                <a:ea typeface="ＭＳ 明朝" panose="02020609040205080304" pitchFamily="17" charset="-128"/>
                <a:cs typeface="ＭＳ 明朝" panose="02020609040205080304" pitchFamily="17" charset="-128"/>
              </a:rPr>
              <a:t>附帯事業とは、既存の処理工程に捉われない新たな処理工程を導入</a:t>
            </a:r>
            <a:endParaRPr lang="en-US" altLang="ja-JP" sz="1800" kern="100" dirty="0">
              <a:solidFill>
                <a:srgbClr val="000000"/>
              </a:solidFill>
              <a:effectLst/>
              <a:latin typeface="ＭＳ 明朝" panose="02020609040205080304" pitchFamily="17" charset="-128"/>
              <a:ea typeface="ＭＳ 明朝" panose="02020609040205080304" pitchFamily="17" charset="-128"/>
              <a:cs typeface="ＭＳ 明朝" panose="02020609040205080304" pitchFamily="17" charset="-128"/>
            </a:endParaRPr>
          </a:p>
          <a:p>
            <a:pPr marL="531495" indent="133985">
              <a:lnSpc>
                <a:spcPct val="139000"/>
              </a:lnSpc>
              <a:spcAft>
                <a:spcPts val="385"/>
              </a:spcAft>
            </a:pPr>
            <a:r>
              <a:rPr lang="ja-JP" altLang="ja-JP" sz="1800" kern="100" dirty="0">
                <a:solidFill>
                  <a:srgbClr val="000000"/>
                </a:solidFill>
                <a:effectLst/>
                <a:latin typeface="ＭＳ 明朝" panose="02020609040205080304" pitchFamily="17" charset="-128"/>
                <a:ea typeface="ＭＳ 明朝" panose="02020609040205080304" pitchFamily="17" charset="-128"/>
                <a:cs typeface="ＭＳ 明朝" panose="02020609040205080304" pitchFamily="17" charset="-128"/>
              </a:rPr>
              <a:t>義務事業と一体的に行うことにより費用縮減、収益発生、環境負荷低減等の効用が発揮される事業。 </a:t>
            </a:r>
          </a:p>
          <a:p>
            <a:pPr algn="just">
              <a:lnSpc>
                <a:spcPct val="107000"/>
              </a:lnSpc>
            </a:pPr>
            <a:r>
              <a:rPr lang="en-US" altLang="ja-JP" sz="1800" kern="100" dirty="0">
                <a:solidFill>
                  <a:srgbClr val="000000"/>
                </a:solidFill>
                <a:effectLst/>
                <a:latin typeface="ＭＳ 明朝" panose="02020609040205080304" pitchFamily="17" charset="-128"/>
                <a:ea typeface="ＭＳ 明朝" panose="02020609040205080304" pitchFamily="17" charset="-128"/>
                <a:cs typeface="ＭＳ 明朝" panose="02020609040205080304" pitchFamily="17" charset="-128"/>
              </a:rPr>
              <a:t>      </a:t>
            </a:r>
            <a:r>
              <a:rPr lang="ja-JP" altLang="en-US" sz="1800" kern="100" dirty="0">
                <a:solidFill>
                  <a:srgbClr val="000000"/>
                </a:solidFill>
                <a:effectLst/>
                <a:latin typeface="ＭＳ 明朝" panose="02020609040205080304" pitchFamily="17" charset="-128"/>
                <a:ea typeface="ＭＳ 明朝" panose="02020609040205080304" pitchFamily="17" charset="-128"/>
                <a:cs typeface="ＭＳ 明朝" panose="02020609040205080304" pitchFamily="17" charset="-128"/>
              </a:rPr>
              <a:t>　　　　　附帯</a:t>
            </a:r>
            <a:r>
              <a:rPr lang="ja-JP" altLang="ja-JP" sz="1800" kern="100" dirty="0">
                <a:solidFill>
                  <a:srgbClr val="000000"/>
                </a:solidFill>
                <a:effectLst/>
                <a:latin typeface="ＭＳ 明朝" panose="02020609040205080304" pitchFamily="17" charset="-128"/>
                <a:ea typeface="ＭＳ 明朝" panose="02020609040205080304" pitchFamily="17" charset="-128"/>
                <a:cs typeface="ＭＳ 明朝" panose="02020609040205080304" pitchFamily="17" charset="-128"/>
              </a:rPr>
              <a:t>事業の例</a:t>
            </a:r>
            <a:r>
              <a:rPr lang="ja-JP" altLang="en-US" sz="1800" kern="100" dirty="0">
                <a:solidFill>
                  <a:srgbClr val="000000"/>
                </a:solidFill>
                <a:effectLst/>
                <a:latin typeface="ＭＳ 明朝" panose="02020609040205080304" pitchFamily="17" charset="-128"/>
                <a:ea typeface="ＭＳ 明朝" panose="02020609040205080304" pitchFamily="17" charset="-128"/>
                <a:cs typeface="ＭＳ 明朝" panose="02020609040205080304" pitchFamily="17" charset="-128"/>
              </a:rPr>
              <a:t>：</a:t>
            </a:r>
            <a:r>
              <a:rPr lang="ja-JP" altLang="ja-JP" sz="1800" kern="100" dirty="0">
                <a:solidFill>
                  <a:srgbClr val="000000"/>
                </a:solidFill>
                <a:effectLst/>
                <a:latin typeface="ＭＳ 明朝" panose="02020609040205080304" pitchFamily="17" charset="-128"/>
                <a:ea typeface="ＭＳ 明朝" panose="02020609040205080304" pitchFamily="17" charset="-128"/>
                <a:cs typeface="ＭＳ 明朝" panose="02020609040205080304" pitchFamily="17" charset="-128"/>
              </a:rPr>
              <a:t>汚泥処理と一体的に行う消化ガス発電事業や固形燃料化事業など</a:t>
            </a:r>
            <a:endParaRPr lang="en-US" altLang="ja-JP" sz="1800" kern="100" dirty="0">
              <a:solidFill>
                <a:srgbClr val="000000"/>
              </a:solidFill>
              <a:effectLst/>
              <a:latin typeface="ＭＳ 明朝" panose="02020609040205080304" pitchFamily="17" charset="-128"/>
              <a:ea typeface="ＭＳ 明朝" panose="02020609040205080304" pitchFamily="17" charset="-128"/>
              <a:cs typeface="ＭＳ 明朝" panose="02020609040205080304" pitchFamily="17" charset="-128"/>
            </a:endParaRPr>
          </a:p>
          <a:p>
            <a:pPr algn="just">
              <a:lnSpc>
                <a:spcPct val="107000"/>
              </a:lnSpc>
            </a:pPr>
            <a:endParaRPr lang="en-US" altLang="ja-JP" sz="1800" kern="100" dirty="0">
              <a:solidFill>
                <a:srgbClr val="000000"/>
              </a:solidFill>
              <a:latin typeface="ＭＳ 明朝" panose="02020609040205080304" pitchFamily="17" charset="-128"/>
              <a:ea typeface="ＭＳ 明朝" panose="02020609040205080304" pitchFamily="17" charset="-128"/>
              <a:cs typeface="Century" panose="020406040505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ja-JP" altLang="ja-JP" sz="1800" kern="100" dirty="0">
                <a:solidFill>
                  <a:srgbClr val="000000"/>
                </a:solidFill>
                <a:effectLst/>
                <a:latin typeface="ＭＳ 明朝" panose="02020609040205080304" pitchFamily="17" charset="-128"/>
                <a:ea typeface="Century" panose="02040604050505020304" pitchFamily="18" charset="0"/>
                <a:cs typeface="Century" panose="02040604050505020304" pitchFamily="18" charset="0"/>
              </a:rPr>
              <a:t> </a:t>
            </a:r>
            <a:endParaRPr lang="ja-JP" altLang="ja-JP" sz="1800" kern="100" dirty="0">
              <a:solidFill>
                <a:srgbClr val="000000"/>
              </a:solidFill>
              <a:effectLst/>
              <a:latin typeface="ＭＳ 明朝" panose="02020609040205080304" pitchFamily="17" charset="-128"/>
              <a:ea typeface="ＭＳ 明朝" panose="02020609040205080304" pitchFamily="17" charset="-128"/>
              <a:cs typeface="ＭＳ 明朝" panose="02020609040205080304" pitchFamily="17" charset="-128"/>
            </a:endParaRPr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5C590608-B739-4B78-BF5A-DAB086E1A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421817"/>
            <a:ext cx="10058400" cy="1168191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/>
              <a:t>最たるものは運営権事業（</a:t>
            </a:r>
            <a:r>
              <a:rPr kumimoji="1" lang="en-US" altLang="ja-JP" dirty="0"/>
              <a:t>PFI</a:t>
            </a:r>
            <a:r>
              <a:rPr kumimoji="1" lang="ja-JP" altLang="en-US" dirty="0"/>
              <a:t>法第</a:t>
            </a:r>
            <a:r>
              <a:rPr kumimoji="1" lang="en-US" altLang="ja-JP" dirty="0"/>
              <a:t>16</a:t>
            </a:r>
            <a:r>
              <a:rPr kumimoji="1" lang="ja-JP" altLang="en-US" dirty="0"/>
              <a:t>条）</a:t>
            </a:r>
            <a:br>
              <a:rPr kumimoji="1" lang="en-US" altLang="ja-JP" dirty="0"/>
            </a:br>
            <a:r>
              <a:rPr kumimoji="1" lang="ja-JP" altLang="en-US" dirty="0"/>
              <a:t>浜松市下水道事業：運営権の例</a:t>
            </a:r>
          </a:p>
        </p:txBody>
      </p:sp>
    </p:spTree>
    <p:extLst>
      <p:ext uri="{BB962C8B-B14F-4D97-AF65-F5344CB8AC3E}">
        <p14:creationId xmlns:p14="http://schemas.microsoft.com/office/powerpoint/2010/main" val="855078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7181" y="28135"/>
            <a:ext cx="7939294" cy="4762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ja-JP" sz="2400" dirty="0"/>
              <a:t>【</a:t>
            </a:r>
            <a:r>
              <a:rPr lang="ja-JP" altLang="en-US" sz="2400" dirty="0"/>
              <a:t>包括的民間委託</a:t>
            </a:r>
            <a:r>
              <a:rPr lang="en-US" altLang="ja-JP" sz="2400" dirty="0"/>
              <a:t>】</a:t>
            </a:r>
            <a:r>
              <a:rPr lang="ja-JP" altLang="en-US" sz="2400" dirty="0"/>
              <a:t>道路包括的民間委託（東京都府中市）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799" y="1657136"/>
            <a:ext cx="5899898" cy="5103593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7062737" y="6384882"/>
            <a:ext cx="4571684" cy="334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8900" indent="-88900">
              <a:lnSpc>
                <a:spcPct val="150000"/>
              </a:lnSpc>
            </a:pPr>
            <a:r>
              <a:rPr lang="ja-JP" altLang="en-US" sz="1050" dirty="0">
                <a:latin typeface="+mn-ea"/>
              </a:rPr>
              <a:t>出典：「府中市道路等包括管理事業推進方針」（平成</a:t>
            </a:r>
            <a:r>
              <a:rPr lang="en-US" altLang="ja-JP" sz="1050" dirty="0">
                <a:latin typeface="+mn-ea"/>
              </a:rPr>
              <a:t>29</a:t>
            </a:r>
            <a:r>
              <a:rPr lang="ja-JP" altLang="en-US" sz="1050" dirty="0">
                <a:latin typeface="+mn-ea"/>
              </a:rPr>
              <a:t>年</a:t>
            </a:r>
            <a:r>
              <a:rPr lang="en-US" altLang="ja-JP" sz="1050" dirty="0">
                <a:latin typeface="+mn-ea"/>
              </a:rPr>
              <a:t>4</a:t>
            </a:r>
            <a:r>
              <a:rPr lang="ja-JP" altLang="en-US" sz="1050" dirty="0">
                <a:latin typeface="+mn-ea"/>
              </a:rPr>
              <a:t>月府中市）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147181" y="620689"/>
            <a:ext cx="9857275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1600" dirty="0">
                <a:latin typeface="+mn-ea"/>
              </a:rPr>
              <a:t>・平成</a:t>
            </a:r>
            <a:r>
              <a:rPr lang="en-US" altLang="ja-JP" sz="1600" dirty="0">
                <a:latin typeface="+mn-ea"/>
              </a:rPr>
              <a:t>26</a:t>
            </a:r>
            <a:r>
              <a:rPr lang="ja-JP" altLang="en-US" sz="1600" dirty="0">
                <a:latin typeface="+mn-ea"/>
              </a:rPr>
              <a:t>年度から</a:t>
            </a:r>
            <a:r>
              <a:rPr lang="en-US" altLang="ja-JP" sz="1600" dirty="0">
                <a:latin typeface="+mn-ea"/>
              </a:rPr>
              <a:t>3</a:t>
            </a:r>
            <a:r>
              <a:rPr lang="ja-JP" altLang="en-US" sz="1600" dirty="0">
                <a:latin typeface="+mn-ea"/>
              </a:rPr>
              <a:t>年間、けやき並木通りにおいて、包括管理事業を実施。</a:t>
            </a:r>
            <a:endParaRPr lang="en-US" altLang="ja-JP" sz="1600" dirty="0">
              <a:latin typeface="+mn-ea"/>
            </a:endParaRPr>
          </a:p>
          <a:p>
            <a:r>
              <a:rPr lang="ja-JP" altLang="en-US" sz="1600" dirty="0">
                <a:latin typeface="+mn-ea"/>
              </a:rPr>
              <a:t>・受託者は、前田道路・ケイミックス・第一造園共同企業体。</a:t>
            </a:r>
            <a:endParaRPr lang="en-US" altLang="ja-JP" sz="1600" dirty="0">
              <a:latin typeface="+mn-ea"/>
            </a:endParaRPr>
          </a:p>
          <a:p>
            <a:r>
              <a:rPr lang="ja-JP" altLang="en-US" sz="1600" dirty="0">
                <a:latin typeface="+mn-ea"/>
              </a:rPr>
              <a:t>・コスト削減効果として約</a:t>
            </a:r>
            <a:r>
              <a:rPr lang="en-US" altLang="ja-JP" sz="1600" dirty="0">
                <a:latin typeface="+mn-ea"/>
              </a:rPr>
              <a:t>7.4</a:t>
            </a:r>
            <a:r>
              <a:rPr lang="ja-JP" altLang="en-US" sz="1600" dirty="0">
                <a:latin typeface="+mn-ea"/>
              </a:rPr>
              <a:t>％を得ることができたほか、苦情要望件数も減少（</a:t>
            </a:r>
            <a:r>
              <a:rPr lang="en-US" altLang="ja-JP" sz="1600" dirty="0">
                <a:latin typeface="+mn-ea"/>
              </a:rPr>
              <a:t>H25:87</a:t>
            </a:r>
            <a:r>
              <a:rPr lang="ja-JP" altLang="en-US" sz="1600" dirty="0">
                <a:latin typeface="+mn-ea"/>
              </a:rPr>
              <a:t>件⇒</a:t>
            </a:r>
            <a:r>
              <a:rPr lang="en-US" altLang="ja-JP" sz="1600" dirty="0">
                <a:latin typeface="+mn-ea"/>
              </a:rPr>
              <a:t>H28:40</a:t>
            </a:r>
            <a:r>
              <a:rPr lang="ja-JP" altLang="en-US" sz="1600" dirty="0">
                <a:latin typeface="+mn-ea"/>
              </a:rPr>
              <a:t>件）。</a:t>
            </a:r>
            <a:endParaRPr lang="en-US" altLang="ja-JP" sz="1600" dirty="0">
              <a:latin typeface="+mn-ea"/>
            </a:endParaRPr>
          </a:p>
          <a:p>
            <a:r>
              <a:rPr lang="ja-JP" altLang="en-US" sz="1600" dirty="0">
                <a:latin typeface="+mn-ea"/>
              </a:rPr>
              <a:t>・来年度からは、更に区域を広げて事業を実施予定。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583" y="2266254"/>
            <a:ext cx="3643532" cy="2430755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8492532" y="4756842"/>
            <a:ext cx="20882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>
                <a:latin typeface="HGｺﾞｼｯｸM" panose="020B0609000000000000" pitchFamily="49" charset="-128"/>
                <a:ea typeface="HGｺﾞｼｯｸM" panose="020B0609000000000000" pitchFamily="49" charset="-128"/>
              </a:rPr>
              <a:t>けやき並木通り</a:t>
            </a:r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322CB2-11FF-4572-8202-10E0A9C20920}" type="slidenum">
              <a:rPr lang="en-US" altLang="ja-JP" smtClean="0"/>
              <a:pPr>
                <a:defRPr/>
              </a:pPr>
              <a:t>18</a:t>
            </a:fld>
            <a:endParaRPr lang="en-US" altLang="ja-JP"/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73465FE2-393A-4138-A133-C68C5BA5734E}"/>
              </a:ext>
            </a:extLst>
          </p:cNvPr>
          <p:cNvSpPr/>
          <p:nvPr/>
        </p:nvSpPr>
        <p:spPr>
          <a:xfrm rot="10800000" flipV="1">
            <a:off x="8666480" y="205242"/>
            <a:ext cx="2479040" cy="769379"/>
          </a:xfrm>
          <a:prstGeom prst="ellipse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国交省資料</a:t>
            </a:r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3627341D-5312-4778-9D11-713AA2BA79CA}"/>
              </a:ext>
            </a:extLst>
          </p:cNvPr>
          <p:cNvSpPr/>
          <p:nvPr/>
        </p:nvSpPr>
        <p:spPr>
          <a:xfrm>
            <a:off x="7356156" y="5092853"/>
            <a:ext cx="4571684" cy="1186027"/>
          </a:xfrm>
          <a:prstGeom prst="round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こういう一括化公民連携事業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実現までのコンサルティング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実行主体の民間コンソーシャム構築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民間がこの能力を！！</a:t>
            </a:r>
          </a:p>
        </p:txBody>
      </p:sp>
    </p:spTree>
    <p:extLst>
      <p:ext uri="{BB962C8B-B14F-4D97-AF65-F5344CB8AC3E}">
        <p14:creationId xmlns:p14="http://schemas.microsoft.com/office/powerpoint/2010/main" val="4048273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39CB3ED5-D171-45E5-A058-24B2DB9F0D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9883" y="212178"/>
            <a:ext cx="6845112" cy="6362445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62EAF80D-0EF4-4901-A215-F10CAB8FF8D3}"/>
              </a:ext>
            </a:extLst>
          </p:cNvPr>
          <p:cNvSpPr/>
          <p:nvPr/>
        </p:nvSpPr>
        <p:spPr>
          <a:xfrm>
            <a:off x="336332" y="991318"/>
            <a:ext cx="4004440" cy="5548746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dirty="0"/>
              <a:t>県内各所の１７駐在所</a:t>
            </a:r>
            <a:endParaRPr kumimoji="1" lang="en-US" altLang="ja-JP" dirty="0"/>
          </a:p>
          <a:p>
            <a:r>
              <a:rPr kumimoji="1" lang="ja-JP" altLang="en-US" dirty="0"/>
              <a:t>　　地域が散ってる：ＪＶが有効</a:t>
            </a:r>
            <a:endParaRPr kumimoji="1" lang="en-US" altLang="ja-JP" dirty="0"/>
          </a:p>
          <a:p>
            <a:r>
              <a:rPr kumimoji="1" lang="ja-JP" altLang="en-US" dirty="0"/>
              <a:t>　　ＪＶ構築努力・多業種・多地域</a:t>
            </a:r>
            <a:endParaRPr kumimoji="1" lang="en-US" altLang="ja-JP" dirty="0"/>
          </a:p>
          <a:p>
            <a:r>
              <a:rPr kumimoji="1" lang="ja-JP" altLang="en-US" dirty="0"/>
              <a:t>広域・包括・一括・多業務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en-US" altLang="ja-JP" dirty="0"/>
              <a:t>1</a:t>
            </a:r>
            <a:r>
              <a:rPr kumimoji="1" lang="ja-JP" altLang="en-US" dirty="0"/>
              <a:t>回の入札で</a:t>
            </a:r>
            <a:endParaRPr kumimoji="1" lang="en-US" altLang="ja-JP" dirty="0"/>
          </a:p>
          <a:p>
            <a:r>
              <a:rPr kumimoji="1" lang="ja-JP" altLang="en-US" dirty="0"/>
              <a:t>通常だと１７</a:t>
            </a:r>
            <a:r>
              <a:rPr kumimoji="1" lang="en-US" altLang="ja-JP" dirty="0"/>
              <a:t>×</a:t>
            </a:r>
            <a:r>
              <a:rPr kumimoji="1" lang="ja-JP" altLang="en-US" dirty="0"/>
              <a:t>少なくとも</a:t>
            </a:r>
            <a:r>
              <a:rPr kumimoji="1" lang="en-US" altLang="ja-JP" dirty="0"/>
              <a:t>5</a:t>
            </a:r>
            <a:r>
              <a:rPr kumimoji="1" lang="ja-JP" altLang="en-US" dirty="0"/>
              <a:t>回</a:t>
            </a:r>
            <a:endParaRPr kumimoji="1" lang="en-US" altLang="ja-JP" dirty="0"/>
          </a:p>
          <a:p>
            <a:r>
              <a:rPr kumimoji="1" lang="en-US" altLang="ja-JP" dirty="0"/>
              <a:t>		85</a:t>
            </a:r>
            <a:r>
              <a:rPr kumimoji="1" lang="ja-JP" altLang="en-US" dirty="0"/>
              <a:t>回の入札業務</a:t>
            </a:r>
            <a:endParaRPr kumimoji="1" lang="en-US" altLang="ja-JP" dirty="0"/>
          </a:p>
          <a:p>
            <a:r>
              <a:rPr kumimoji="1" lang="ja-JP" altLang="en-US" dirty="0"/>
              <a:t>民間：小さいけれど</a:t>
            </a:r>
            <a:r>
              <a:rPr kumimoji="1" lang="en-US" altLang="ja-JP" dirty="0"/>
              <a:t>17</a:t>
            </a:r>
            <a:r>
              <a:rPr kumimoji="1" lang="ja-JP" altLang="en-US" dirty="0"/>
              <a:t>回のチャンス</a:t>
            </a:r>
            <a:endParaRPr kumimoji="1" lang="en-US" altLang="ja-JP" dirty="0"/>
          </a:p>
          <a:p>
            <a:r>
              <a:rPr kumimoji="1" lang="ja-JP" altLang="en-US" dirty="0"/>
              <a:t>　　　</a:t>
            </a:r>
            <a:r>
              <a:rPr kumimoji="1" lang="en-US" altLang="ja-JP" dirty="0"/>
              <a:t>17</a:t>
            </a:r>
            <a:r>
              <a:rPr kumimoji="1" lang="ja-JP" altLang="en-US" dirty="0"/>
              <a:t>回分の受注が！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１）  解体業務  </a:t>
            </a:r>
          </a:p>
          <a:p>
            <a:r>
              <a:rPr kumimoji="1" lang="ja-JP" altLang="en-US" dirty="0"/>
              <a:t>２）調査・  設計・工事監理業務</a:t>
            </a:r>
            <a:endParaRPr kumimoji="1" lang="en-US" altLang="ja-JP" dirty="0"/>
          </a:p>
          <a:p>
            <a:r>
              <a:rPr kumimoji="1" lang="ja-JP" altLang="en-US" dirty="0"/>
              <a:t>３）  建設業務 </a:t>
            </a:r>
          </a:p>
          <a:p>
            <a:r>
              <a:rPr kumimoji="1" lang="ja-JP" altLang="en-US" dirty="0"/>
              <a:t>４）  維持管理業務 </a:t>
            </a:r>
          </a:p>
          <a:p>
            <a:r>
              <a:rPr kumimoji="1" lang="ja-JP" altLang="en-US" dirty="0"/>
              <a:t>　　　　  建築物修繕業務 </a:t>
            </a:r>
          </a:p>
          <a:p>
            <a:r>
              <a:rPr kumimoji="1" lang="ja-JP" altLang="en-US" dirty="0"/>
              <a:t>　　　　  建築設備修繕・更新業務 </a:t>
            </a:r>
          </a:p>
          <a:p>
            <a:r>
              <a:rPr kumimoji="1" lang="ja-JP" altLang="en-US" dirty="0"/>
              <a:t>　　　　  点検業務（定期点検）</a:t>
            </a:r>
            <a:r>
              <a:rPr kumimoji="1" lang="en-US" altLang="ja-JP" dirty="0"/>
              <a:t>  </a:t>
            </a:r>
          </a:p>
          <a:p>
            <a:r>
              <a:rPr kumimoji="1" lang="ja-JP" altLang="en-US" dirty="0"/>
              <a:t>　　　　</a:t>
            </a:r>
            <a:r>
              <a:rPr kumimoji="1" lang="en-US" altLang="ja-JP" dirty="0"/>
              <a:t>  </a:t>
            </a:r>
            <a:r>
              <a:rPr kumimoji="1" lang="ja-JP" altLang="en-US" dirty="0"/>
              <a:t>外構の修繕業務 </a:t>
            </a:r>
          </a:p>
          <a:p>
            <a:r>
              <a:rPr kumimoji="1" lang="ja-JP" altLang="en-US" dirty="0"/>
              <a:t>　　　　　　　　　　　　　　　　　</a:t>
            </a:r>
          </a:p>
        </p:txBody>
      </p:sp>
      <p:sp>
        <p:nvSpPr>
          <p:cNvPr id="4" name="楕円 3">
            <a:extLst>
              <a:ext uri="{FF2B5EF4-FFF2-40B4-BE49-F238E27FC236}">
                <a16:creationId xmlns:a16="http://schemas.microsoft.com/office/drawing/2014/main" id="{8E5FE1DD-956C-46F4-B10C-8DFB62E51C30}"/>
              </a:ext>
            </a:extLst>
          </p:cNvPr>
          <p:cNvSpPr/>
          <p:nvPr/>
        </p:nvSpPr>
        <p:spPr>
          <a:xfrm>
            <a:off x="8881110" y="182880"/>
            <a:ext cx="2446020" cy="1143000"/>
          </a:xfrm>
          <a:prstGeom prst="ellipse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/>
              <a:t>徳島県県警</a:t>
            </a:r>
            <a:endParaRPr kumimoji="1" lang="en-US" altLang="ja-JP" sz="2400" dirty="0"/>
          </a:p>
          <a:p>
            <a:pPr algn="ctr"/>
            <a:r>
              <a:rPr kumimoji="1" lang="ja-JP" altLang="en-US" sz="2400" dirty="0"/>
              <a:t>駐在所建替</a:t>
            </a:r>
          </a:p>
        </p:txBody>
      </p:sp>
      <p:sp>
        <p:nvSpPr>
          <p:cNvPr id="5" name="楕円 4">
            <a:extLst>
              <a:ext uri="{FF2B5EF4-FFF2-40B4-BE49-F238E27FC236}">
                <a16:creationId xmlns:a16="http://schemas.microsoft.com/office/drawing/2014/main" id="{A4DE0132-10CD-4123-A259-7E43AC15FCD5}"/>
              </a:ext>
            </a:extLst>
          </p:cNvPr>
          <p:cNvSpPr/>
          <p:nvPr/>
        </p:nvSpPr>
        <p:spPr>
          <a:xfrm>
            <a:off x="150558" y="99542"/>
            <a:ext cx="4190214" cy="891776"/>
          </a:xfrm>
          <a:prstGeom prst="ellipse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施設包括・業務包括</a:t>
            </a:r>
          </a:p>
        </p:txBody>
      </p:sp>
    </p:spTree>
    <p:extLst>
      <p:ext uri="{BB962C8B-B14F-4D97-AF65-F5344CB8AC3E}">
        <p14:creationId xmlns:p14="http://schemas.microsoft.com/office/powerpoint/2010/main" val="3079511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7AEFD92-C4A8-C04F-AA2D-B10B39733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538" y="365760"/>
            <a:ext cx="2388967" cy="737062"/>
          </a:xfrm>
        </p:spPr>
        <p:txBody>
          <a:bodyPr rtlCol="0"/>
          <a:lstStyle>
            <a:defPPr>
              <a:defRPr lang="ja-JP"/>
            </a:defPPr>
          </a:lstStyle>
          <a:p>
            <a:pPr rtl="0"/>
            <a:r>
              <a:rPr lang="ja-JP" altLang="en-US" sz="4400" dirty="0">
                <a:solidFill>
                  <a:schemeClr val="bg1"/>
                </a:solidFill>
              </a:rPr>
              <a:t>国の方針</a:t>
            </a:r>
            <a:endParaRPr lang="ja-JP" sz="4400" dirty="0">
              <a:solidFill>
                <a:schemeClr val="bg1"/>
              </a:solidFill>
            </a:endParaRP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9624B5E4-C8FF-5EC2-9459-21383EB258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7343" y="163267"/>
            <a:ext cx="9073662" cy="6236332"/>
          </a:xfrm>
          <a:prstGeom prst="rect">
            <a:avLst/>
          </a:prstGeom>
        </p:spPr>
      </p:pic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6A177B4A-C9E8-0577-FA86-81FB4463D8E3}"/>
              </a:ext>
            </a:extLst>
          </p:cNvPr>
          <p:cNvSpPr/>
          <p:nvPr/>
        </p:nvSpPr>
        <p:spPr>
          <a:xfrm>
            <a:off x="60960" y="1209822"/>
            <a:ext cx="2738511" cy="525428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/>
              <a:t>水道事業における官民連携に関する手引き</a:t>
            </a:r>
            <a:endParaRPr kumimoji="1" lang="en-US" altLang="ja-JP" sz="1600" dirty="0"/>
          </a:p>
          <a:p>
            <a:pPr algn="ctr"/>
            <a:endParaRPr kumimoji="1" lang="en-US" altLang="ja-JP" sz="1600" dirty="0"/>
          </a:p>
          <a:p>
            <a:pPr algn="ctr"/>
            <a:r>
              <a:rPr kumimoji="1" lang="ja-JP" altLang="en-US" sz="1600" dirty="0"/>
              <a:t>ウォーターＰＰＰの概要</a:t>
            </a:r>
            <a:endParaRPr kumimoji="1" lang="en-US" altLang="ja-JP" sz="1600" dirty="0"/>
          </a:p>
          <a:p>
            <a:pPr algn="ctr"/>
            <a:endParaRPr kumimoji="1" lang="en-US" altLang="ja-JP" sz="1600" dirty="0"/>
          </a:p>
          <a:p>
            <a:pPr algn="ctr"/>
            <a:r>
              <a:rPr kumimoji="1" lang="ja-JP" altLang="en-US" sz="1600" dirty="0"/>
              <a:t>総合経済対策におけるウォーターＰＰＰへの支援について</a:t>
            </a:r>
            <a:endParaRPr kumimoji="1" lang="en-US" altLang="ja-JP" sz="1600" dirty="0"/>
          </a:p>
          <a:p>
            <a:pPr algn="ctr"/>
            <a:endParaRPr kumimoji="1" lang="en-US" altLang="ja-JP" sz="1600" dirty="0"/>
          </a:p>
          <a:p>
            <a:pPr algn="ctr"/>
            <a:r>
              <a:rPr kumimoji="1" lang="ja-JP" altLang="en-US" sz="1600" dirty="0"/>
              <a:t>水道事業経営の現状と課題</a:t>
            </a:r>
            <a:endParaRPr kumimoji="1" lang="en-US" altLang="ja-JP" sz="1600" dirty="0"/>
          </a:p>
          <a:p>
            <a:pPr algn="ctr"/>
            <a:endParaRPr kumimoji="1" lang="en-US" altLang="ja-JP" sz="1600" dirty="0"/>
          </a:p>
          <a:p>
            <a:pPr algn="ctr"/>
            <a:r>
              <a:rPr kumimoji="1" lang="ja-JP" altLang="en-US" sz="1600" dirty="0"/>
              <a:t>水道分野におけるウォーター</a:t>
            </a:r>
            <a:r>
              <a:rPr kumimoji="1" lang="en-US" altLang="ja-JP" sz="1600" dirty="0"/>
              <a:t>PPP</a:t>
            </a:r>
            <a:r>
              <a:rPr kumimoji="1" lang="ja-JP" altLang="en-US" sz="1600" dirty="0"/>
              <a:t>（主に管理・更新一体マネジメント方式）に関する</a:t>
            </a:r>
            <a:r>
              <a:rPr kumimoji="1" lang="en-US" altLang="ja-JP" sz="1600" dirty="0"/>
              <a:t>Q</a:t>
            </a:r>
            <a:r>
              <a:rPr kumimoji="1" lang="ja-JP" altLang="en-US" sz="1600" dirty="0"/>
              <a:t>＆</a:t>
            </a:r>
            <a:r>
              <a:rPr kumimoji="1" lang="en-US" altLang="ja-JP" sz="1600" dirty="0"/>
              <a:t>A</a:t>
            </a:r>
          </a:p>
          <a:p>
            <a:pPr algn="ctr"/>
            <a:endParaRPr kumimoji="1" lang="en-US" altLang="ja-JP" sz="1600" dirty="0"/>
          </a:p>
          <a:p>
            <a:pPr algn="ctr"/>
            <a:r>
              <a:rPr kumimoji="1" lang="ja-JP" altLang="en-US" sz="1600" dirty="0"/>
              <a:t>海外水インフラ協議会</a:t>
            </a:r>
            <a:endParaRPr kumimoji="1" lang="en-US" altLang="ja-JP" sz="1600" dirty="0"/>
          </a:p>
          <a:p>
            <a:pPr algn="ctr"/>
            <a:endParaRPr kumimoji="1" lang="en-US" altLang="ja-JP" sz="1600" dirty="0"/>
          </a:p>
          <a:p>
            <a:pPr algn="ctr"/>
            <a:endParaRPr kumimoji="1" lang="ja-JP" altLang="en-US" sz="1600" dirty="0"/>
          </a:p>
        </p:txBody>
      </p:sp>
      <p:sp>
        <p:nvSpPr>
          <p:cNvPr id="16" name="スライド番号プレースホルダー 4">
            <a:extLst>
              <a:ext uri="{FF2B5EF4-FFF2-40B4-BE49-F238E27FC236}">
                <a16:creationId xmlns:a16="http://schemas.microsoft.com/office/drawing/2014/main" id="{C1BA971F-587B-8600-FC1F-F0F8A48B01C1}"/>
              </a:ext>
            </a:extLst>
          </p:cNvPr>
          <p:cNvSpPr txBox="1">
            <a:spLocks/>
          </p:cNvSpPr>
          <p:nvPr/>
        </p:nvSpPr>
        <p:spPr>
          <a:xfrm>
            <a:off x="11603077" y="6336721"/>
            <a:ext cx="343592" cy="43538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>
                <a:solidFill>
                  <a:schemeClr val="bg1"/>
                </a:solidFill>
                <a:ea typeface="Meiryo UI" panose="020B0604030504040204" pitchFamily="50" charset="-128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6917538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38FACF8-449A-436A-89B5-C328E4662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都市公園（</a:t>
            </a:r>
            <a:r>
              <a:rPr kumimoji="1" lang="en-US" altLang="ja-JP" dirty="0"/>
              <a:t>Park-PFI</a:t>
            </a:r>
            <a:r>
              <a:rPr kumimoji="1" lang="ja-JP" altLang="en-US" dirty="0"/>
              <a:t>）もそもそも、民間包括委託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B2654AC2-84BE-47D3-BC7E-DCEE0F9BBF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2869" y="780768"/>
            <a:ext cx="8063600" cy="5813645"/>
          </a:xfrm>
          <a:prstGeom prst="rect">
            <a:avLst/>
          </a:prstGeom>
        </p:spPr>
      </p:pic>
      <p:sp>
        <p:nvSpPr>
          <p:cNvPr id="3" name="楕円 2">
            <a:extLst>
              <a:ext uri="{FF2B5EF4-FFF2-40B4-BE49-F238E27FC236}">
                <a16:creationId xmlns:a16="http://schemas.microsoft.com/office/drawing/2014/main" id="{73A66A89-D1BC-DD7D-BC1D-BECA3DE81721}"/>
              </a:ext>
            </a:extLst>
          </p:cNvPr>
          <p:cNvSpPr/>
          <p:nvPr/>
        </p:nvSpPr>
        <p:spPr>
          <a:xfrm>
            <a:off x="521804" y="2107096"/>
            <a:ext cx="2733261" cy="859734"/>
          </a:xfrm>
          <a:prstGeom prst="ellipse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今ある公有施設で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資産運用</a:t>
            </a:r>
          </a:p>
        </p:txBody>
      </p:sp>
      <p:sp>
        <p:nvSpPr>
          <p:cNvPr id="5" name="楕円 4">
            <a:extLst>
              <a:ext uri="{FF2B5EF4-FFF2-40B4-BE49-F238E27FC236}">
                <a16:creationId xmlns:a16="http://schemas.microsoft.com/office/drawing/2014/main" id="{300F68F1-2375-920B-2C45-0188942C615C}"/>
              </a:ext>
            </a:extLst>
          </p:cNvPr>
          <p:cNvSpPr/>
          <p:nvPr/>
        </p:nvSpPr>
        <p:spPr>
          <a:xfrm>
            <a:off x="296517" y="3814970"/>
            <a:ext cx="2733261" cy="859734"/>
          </a:xfrm>
          <a:prstGeom prst="ellipse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民間の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活用</a:t>
            </a:r>
          </a:p>
        </p:txBody>
      </p:sp>
      <p:sp>
        <p:nvSpPr>
          <p:cNvPr id="6" name="楕円 5">
            <a:extLst>
              <a:ext uri="{FF2B5EF4-FFF2-40B4-BE49-F238E27FC236}">
                <a16:creationId xmlns:a16="http://schemas.microsoft.com/office/drawing/2014/main" id="{A3C5D4B7-113E-78BD-52F2-34F0374C6F83}"/>
              </a:ext>
            </a:extLst>
          </p:cNvPr>
          <p:cNvSpPr/>
          <p:nvPr/>
        </p:nvSpPr>
        <p:spPr>
          <a:xfrm>
            <a:off x="251791" y="5395292"/>
            <a:ext cx="2733261" cy="859734"/>
          </a:xfrm>
          <a:prstGeom prst="ellipse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都市公園の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魅力度向上に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柔軟な発想</a:t>
            </a:r>
          </a:p>
        </p:txBody>
      </p:sp>
    </p:spTree>
    <p:extLst>
      <p:ext uri="{BB962C8B-B14F-4D97-AF65-F5344CB8AC3E}">
        <p14:creationId xmlns:p14="http://schemas.microsoft.com/office/powerpoint/2010/main" val="8582558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107C37E-4F22-F931-F0BA-19026E970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9961" y="3106040"/>
            <a:ext cx="8534400" cy="645920"/>
          </a:xfrm>
        </p:spPr>
        <p:txBody>
          <a:bodyPr/>
          <a:lstStyle/>
          <a:p>
            <a:pPr algn="ctr"/>
            <a:r>
              <a:rPr kumimoji="1" lang="ja-JP" altLang="en-US" dirty="0"/>
              <a:t>浜松市下水道運営権事業を参考に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A4F8F51E-662F-A0C4-4182-B881DBAE7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/>
              <a:t>ウオーター</a:t>
            </a:r>
            <a:r>
              <a:rPr lang="en-US"/>
              <a:t>PPP</a:t>
            </a:r>
            <a:endParaRPr 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7C2016B-85B1-7CB3-E34E-2BC054980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BEA90-E6BE-45F4-8D5D-C2E01FE3DBCB}" type="slidenum">
              <a:rPr lang="en-US" altLang="ja-JP" smtClean="0"/>
              <a:pPr/>
              <a:t>21</a:t>
            </a:fld>
            <a:endParaRPr lang="en-US" altLang="en-US" dirty="0"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405570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8403A775-C09C-1634-053D-6A4A177A3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/>
              <a:t>ウオーター</a:t>
            </a:r>
            <a:r>
              <a:rPr lang="en-US"/>
              <a:t>PPP</a:t>
            </a:r>
            <a:endParaRPr 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6FB9D8F-62CD-73ED-62B3-848957A64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BEA90-E6BE-45F4-8D5D-C2E01FE3DBCB}" type="slidenum">
              <a:rPr lang="en-US" altLang="ja-JP" smtClean="0"/>
              <a:pPr/>
              <a:t>22</a:t>
            </a:fld>
            <a:endParaRPr lang="en-US" altLang="en-US" dirty="0">
              <a:ea typeface="Meiryo UI" panose="020B0604030504040204" pitchFamily="50" charset="-128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E6CE9E0A-6D44-7A5E-5325-3AEB5B5AF9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212" y="318776"/>
            <a:ext cx="10317543" cy="5929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2820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D10F3C76-8D0F-FBF3-FA19-37EE7F108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/>
              <a:t>ウオーター</a:t>
            </a:r>
            <a:r>
              <a:rPr lang="en-US"/>
              <a:t>PPP</a:t>
            </a:r>
            <a:endParaRPr lang="en-US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9684D936-1F1E-89AF-481B-FEC3E19B1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BEA90-E6BE-45F4-8D5D-C2E01FE3DBCB}" type="slidenum">
              <a:rPr lang="en-US" altLang="ja-JP" smtClean="0"/>
              <a:pPr/>
              <a:t>23</a:t>
            </a:fld>
            <a:endParaRPr lang="en-US" altLang="en-US" dirty="0">
              <a:ea typeface="Meiryo UI" panose="020B0604030504040204" pitchFamily="50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6B003EE6-55FC-8AEE-B95E-CC9E9B10E8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992" y="157205"/>
            <a:ext cx="9919849" cy="6380120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7A33F429-1DED-81C3-13BD-5228522045C1}"/>
              </a:ext>
            </a:extLst>
          </p:cNvPr>
          <p:cNvSpPr/>
          <p:nvPr/>
        </p:nvSpPr>
        <p:spPr>
          <a:xfrm>
            <a:off x="2535095" y="781970"/>
            <a:ext cx="2560320" cy="146304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市のすべての下水道事業ではなく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西遠処理区のみを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事業対象</a:t>
            </a:r>
          </a:p>
        </p:txBody>
      </p:sp>
    </p:spTree>
    <p:extLst>
      <p:ext uri="{BB962C8B-B14F-4D97-AF65-F5344CB8AC3E}">
        <p14:creationId xmlns:p14="http://schemas.microsoft.com/office/powerpoint/2010/main" val="3090415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69AD1F70-39A1-0693-82F9-F0E5D398B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/>
              <a:t>ウオーター</a:t>
            </a:r>
            <a:r>
              <a:rPr lang="en-US"/>
              <a:t>PPP</a:t>
            </a:r>
            <a:endParaRPr lang="en-US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DCC8E648-C2B5-55B7-4FDA-FB79EBBE6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BEA90-E6BE-45F4-8D5D-C2E01FE3DBCB}" type="slidenum">
              <a:rPr lang="en-US" altLang="ja-JP" smtClean="0"/>
              <a:pPr/>
              <a:t>24</a:t>
            </a:fld>
            <a:endParaRPr lang="en-US" altLang="en-US" dirty="0">
              <a:ea typeface="Meiryo UI" panose="020B0604030504040204" pitchFamily="50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D18D4BAC-3667-8C85-460B-9BCD0C58B6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361" y="149284"/>
            <a:ext cx="9774621" cy="638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9587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3544D174-F729-0631-704C-3D649768B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/>
              <a:t>ウオーター</a:t>
            </a:r>
            <a:r>
              <a:rPr lang="en-US"/>
              <a:t>PPP</a:t>
            </a:r>
            <a:endParaRPr lang="en-US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20557408-C68B-712B-4098-C2C1B456A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BEA90-E6BE-45F4-8D5D-C2E01FE3DBCB}" type="slidenum">
              <a:rPr lang="en-US" altLang="ja-JP" smtClean="0"/>
              <a:pPr/>
              <a:t>25</a:t>
            </a:fld>
            <a:endParaRPr lang="en-US" altLang="en-US" dirty="0">
              <a:ea typeface="Meiryo UI" panose="020B0604030504040204" pitchFamily="50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72B91AE0-0A74-CDC3-322E-3B8AF35A47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749" y="117191"/>
            <a:ext cx="9705252" cy="638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0292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54AD4D5A-AF73-6A44-635D-357F5D704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/>
              <a:t>ウオーター</a:t>
            </a:r>
            <a:r>
              <a:rPr lang="en-US"/>
              <a:t>PPP</a:t>
            </a:r>
            <a:endParaRPr lang="en-US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70A9714F-1D16-E1CD-4F8D-631979D5F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BEA90-E6BE-45F4-8D5D-C2E01FE3DBCB}" type="slidenum">
              <a:rPr lang="en-US" altLang="ja-JP" smtClean="0"/>
              <a:pPr/>
              <a:t>26</a:t>
            </a:fld>
            <a:endParaRPr lang="en-US" altLang="en-US" dirty="0">
              <a:ea typeface="Meiryo UI" panose="020B0604030504040204" pitchFamily="50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8C54B57F-8F07-55B4-004D-DA17450A2B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2323" y="221444"/>
            <a:ext cx="9497147" cy="6276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7720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17D12E2A-ADB3-0D64-A2E3-18C0B6E94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/>
              <a:t>ウオーター</a:t>
            </a:r>
            <a:r>
              <a:rPr lang="en-US"/>
              <a:t>PPP</a:t>
            </a:r>
            <a:endParaRPr lang="en-US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268B43D8-F37E-B8F9-40A1-6E662C4DA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BEA90-E6BE-45F4-8D5D-C2E01FE3DBCB}" type="slidenum">
              <a:rPr lang="en-US" altLang="ja-JP" smtClean="0"/>
              <a:pPr/>
              <a:t>27</a:t>
            </a:fld>
            <a:endParaRPr lang="en-US" altLang="en-US" dirty="0">
              <a:ea typeface="Meiryo UI" panose="020B0604030504040204" pitchFamily="50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905A8B7E-EF89-3451-B71F-9F2B88616A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7486" y="220717"/>
            <a:ext cx="9679190" cy="63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7569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D8EEB61E-97B8-4BB9-356E-6A83339769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/>
              <a:t>ウオーター</a:t>
            </a:r>
            <a:r>
              <a:rPr lang="en-US"/>
              <a:t>PPP</a:t>
            </a:r>
            <a:endParaRPr lang="en-US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17011C5E-52F2-5D72-E5A2-7816ED60C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BEA90-E6BE-45F4-8D5D-C2E01FE3DBCB}" type="slidenum">
              <a:rPr lang="en-US" altLang="ja-JP" smtClean="0"/>
              <a:pPr/>
              <a:t>28</a:t>
            </a:fld>
            <a:endParaRPr lang="en-US" altLang="en-US" dirty="0">
              <a:ea typeface="Meiryo UI" panose="020B0604030504040204" pitchFamily="50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28CCBE0A-6082-3964-65DB-08E6E74930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997" y="214411"/>
            <a:ext cx="9317024" cy="6340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7919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D93D2024-C6CB-D7B9-6210-D73A08D2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/>
              <a:t>ウオーター</a:t>
            </a:r>
            <a:r>
              <a:rPr lang="en-US"/>
              <a:t>PPP</a:t>
            </a:r>
            <a:endParaRPr lang="en-US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83129278-0019-32BB-47B0-E0689C54A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BEA90-E6BE-45F4-8D5D-C2E01FE3DBCB}" type="slidenum">
              <a:rPr lang="en-US" altLang="ja-JP" smtClean="0"/>
              <a:pPr/>
              <a:t>29</a:t>
            </a:fld>
            <a:endParaRPr lang="en-US" altLang="en-US" dirty="0">
              <a:ea typeface="Meiryo UI" panose="020B0604030504040204" pitchFamily="50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5FDA75F7-AF9E-EAB7-32AC-F907ED3104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654" y="163961"/>
            <a:ext cx="9851328" cy="6313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838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>
            <a:extLst>
              <a:ext uri="{FF2B5EF4-FFF2-40B4-BE49-F238E27FC236}">
                <a16:creationId xmlns:a16="http://schemas.microsoft.com/office/drawing/2014/main" id="{AB86DD66-4C89-CF4F-B2FB-DD3DB9618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ja-JP"/>
            </a:defPPr>
          </a:lstStyle>
          <a:p>
            <a:pPr rtl="0"/>
            <a:r>
              <a:rPr lang="ja-JP" altLang="en-US" dirty="0">
                <a:solidFill>
                  <a:schemeClr val="bg1"/>
                </a:solidFill>
              </a:rPr>
              <a:t>ウオーター</a:t>
            </a:r>
            <a:r>
              <a:rPr lang="en-US" altLang="ja-JP" dirty="0">
                <a:solidFill>
                  <a:schemeClr val="bg1"/>
                </a:solidFill>
              </a:rPr>
              <a:t>PPP</a:t>
            </a:r>
            <a:r>
              <a:rPr lang="ja-JP" altLang="en-US" dirty="0">
                <a:solidFill>
                  <a:schemeClr val="bg1"/>
                </a:solidFill>
              </a:rPr>
              <a:t>のとらえ方の整理</a:t>
            </a:r>
            <a:br>
              <a:rPr lang="en-US" altLang="ja-JP" dirty="0">
                <a:solidFill>
                  <a:schemeClr val="bg1"/>
                </a:solidFill>
              </a:rPr>
            </a:br>
            <a:endParaRPr lang="ja-JP" dirty="0">
              <a:solidFill>
                <a:schemeClr val="bg1"/>
              </a:solidFill>
            </a:endParaRPr>
          </a:p>
        </p:txBody>
      </p:sp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7B4D1AFE-4AC5-DF13-7D8D-E42BEBFBF77D}"/>
              </a:ext>
            </a:extLst>
          </p:cNvPr>
          <p:cNvSpPr/>
          <p:nvPr/>
        </p:nvSpPr>
        <p:spPr>
          <a:xfrm>
            <a:off x="1252451" y="1402080"/>
            <a:ext cx="10379825" cy="68718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3600" dirty="0"/>
              <a:t>１．水道事業の概要：現状と課題</a:t>
            </a:r>
          </a:p>
        </p:txBody>
      </p:sp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id="{D1DC483F-9040-4074-9D73-BEF3769AF9E6}"/>
              </a:ext>
            </a:extLst>
          </p:cNvPr>
          <p:cNvSpPr/>
          <p:nvPr/>
        </p:nvSpPr>
        <p:spPr>
          <a:xfrm>
            <a:off x="1252450" y="2265680"/>
            <a:ext cx="10379825" cy="68718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3600" dirty="0"/>
              <a:t>２．公民連携</a:t>
            </a:r>
            <a:r>
              <a:rPr kumimoji="1" lang="en-US" altLang="ja-JP" sz="3600" dirty="0"/>
              <a:t>:</a:t>
            </a:r>
            <a:r>
              <a:rPr kumimoji="1" lang="ja-JP" altLang="en-US" sz="3600" dirty="0"/>
              <a:t>国の推進方針</a:t>
            </a:r>
          </a:p>
        </p:txBody>
      </p:sp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21660162-0604-18EA-1497-370E6244D902}"/>
              </a:ext>
            </a:extLst>
          </p:cNvPr>
          <p:cNvSpPr/>
          <p:nvPr/>
        </p:nvSpPr>
        <p:spPr>
          <a:xfrm>
            <a:off x="1252450" y="3129280"/>
            <a:ext cx="10379825" cy="68718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3600" dirty="0"/>
              <a:t>３．民間はどのように考えて取り組むか？</a:t>
            </a:r>
          </a:p>
        </p:txBody>
      </p:sp>
    </p:spTree>
    <p:extLst>
      <p:ext uri="{BB962C8B-B14F-4D97-AF65-F5344CB8AC3E}">
        <p14:creationId xmlns:p14="http://schemas.microsoft.com/office/powerpoint/2010/main" val="9720343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966FCAA1-D438-3A76-73D4-F7257074F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/>
              <a:t>ウオーター</a:t>
            </a:r>
            <a:r>
              <a:rPr lang="en-US"/>
              <a:t>PPP</a:t>
            </a:r>
            <a:endParaRPr lang="en-US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C139A538-A770-2EB1-5BD3-616C38A43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BEA90-E6BE-45F4-8D5D-C2E01FE3DBCB}" type="slidenum">
              <a:rPr lang="en-US" altLang="ja-JP" smtClean="0"/>
              <a:pPr/>
              <a:t>30</a:t>
            </a:fld>
            <a:endParaRPr lang="en-US" altLang="en-US" dirty="0">
              <a:ea typeface="Meiryo UI" panose="020B0604030504040204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4DBBBA8-9815-71A3-387E-69EE93DE2B86}"/>
              </a:ext>
            </a:extLst>
          </p:cNvPr>
          <p:cNvSpPr txBox="1"/>
          <p:nvPr/>
        </p:nvSpPr>
        <p:spPr>
          <a:xfrm>
            <a:off x="1904473" y="2490952"/>
            <a:ext cx="79269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/>
              <a:t>民間は何をいつ準備していけばいいのか？</a:t>
            </a:r>
          </a:p>
        </p:txBody>
      </p:sp>
    </p:spTree>
    <p:extLst>
      <p:ext uri="{BB962C8B-B14F-4D97-AF65-F5344CB8AC3E}">
        <p14:creationId xmlns:p14="http://schemas.microsoft.com/office/powerpoint/2010/main" val="23615324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697D5636-6FC8-495C-B6FD-A3ADCA86C251}"/>
              </a:ext>
            </a:extLst>
          </p:cNvPr>
          <p:cNvSpPr/>
          <p:nvPr/>
        </p:nvSpPr>
        <p:spPr>
          <a:xfrm>
            <a:off x="1289063" y="5744619"/>
            <a:ext cx="4171390" cy="9897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/>
              <a:t>でも</a:t>
            </a:r>
            <a:endParaRPr kumimoji="1" lang="en-US" altLang="ja-JP" sz="1400" dirty="0"/>
          </a:p>
          <a:p>
            <a:pPr algn="ctr"/>
            <a:r>
              <a:rPr kumimoji="1" lang="ja-JP" altLang="en-US" sz="1400" dirty="0"/>
              <a:t>確実に必要な企業はわかる。</a:t>
            </a:r>
            <a:endParaRPr kumimoji="1" lang="en-US" altLang="ja-JP" sz="1400" dirty="0"/>
          </a:p>
          <a:p>
            <a:pPr algn="ctr"/>
            <a:r>
              <a:rPr kumimoji="1" lang="ja-JP" altLang="en-US" sz="1400" dirty="0"/>
              <a:t>代表企業・設計・建設・維持管理</a:t>
            </a:r>
            <a:endParaRPr kumimoji="1" lang="en-US" altLang="ja-JP" sz="1400" dirty="0"/>
          </a:p>
          <a:p>
            <a:pPr algn="ctr"/>
            <a:r>
              <a:rPr kumimoji="1" lang="ja-JP" altLang="en-US" sz="1400" dirty="0"/>
              <a:t>給食だったら調理、公園なら造園とか</a:t>
            </a:r>
          </a:p>
        </p:txBody>
      </p:sp>
      <p:sp>
        <p:nvSpPr>
          <p:cNvPr id="3" name="楕円 2">
            <a:extLst>
              <a:ext uri="{FF2B5EF4-FFF2-40B4-BE49-F238E27FC236}">
                <a16:creationId xmlns:a16="http://schemas.microsoft.com/office/drawing/2014/main" id="{B7293748-259F-4F92-9BFD-9F23EC195F65}"/>
              </a:ext>
            </a:extLst>
          </p:cNvPr>
          <p:cNvSpPr/>
          <p:nvPr/>
        </p:nvSpPr>
        <p:spPr>
          <a:xfrm>
            <a:off x="7778197" y="66674"/>
            <a:ext cx="4114800" cy="214314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民間のチームに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何らかの立場で参加</a:t>
            </a:r>
            <a:endParaRPr kumimoji="1" lang="en-US" altLang="ja-JP" dirty="0"/>
          </a:p>
          <a:p>
            <a:pPr algn="ctr"/>
            <a:endParaRPr kumimoji="1" lang="en-US" altLang="ja-JP" dirty="0"/>
          </a:p>
          <a:p>
            <a:pPr algn="ctr"/>
            <a:r>
              <a:rPr kumimoji="1" lang="ja-JP" altLang="en-US" dirty="0"/>
              <a:t>自社の担当する分野で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チーム提案に貢献し</a:t>
            </a:r>
            <a:endParaRPr kumimoji="1" lang="en-US" altLang="ja-JP" dirty="0"/>
          </a:p>
          <a:p>
            <a:pPr algn="ctr"/>
            <a:endParaRPr kumimoji="1" lang="en-US" altLang="ja-JP" dirty="0"/>
          </a:p>
          <a:p>
            <a:pPr algn="ctr"/>
            <a:r>
              <a:rPr kumimoji="1" lang="ja-JP" altLang="en-US" dirty="0"/>
              <a:t>チームを勝利に！！</a:t>
            </a: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0379D7DB-6901-444C-AE57-D4905740A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986" y="266794"/>
            <a:ext cx="6992496" cy="581662"/>
          </a:xfrm>
          <a:solidFill>
            <a:srgbClr val="BDD9EB">
              <a:alpha val="45098"/>
            </a:srgbClr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r"/>
            <a:r>
              <a:rPr kumimoji="1" lang="ja-JP" altLang="en-US" dirty="0"/>
              <a:t>自治体発注の段階と民間の業務の流れ</a:t>
            </a:r>
          </a:p>
        </p:txBody>
      </p:sp>
      <p:cxnSp>
        <p:nvCxnSpPr>
          <p:cNvPr id="4" name="直線矢印コネクタ 3">
            <a:extLst>
              <a:ext uri="{FF2B5EF4-FFF2-40B4-BE49-F238E27FC236}">
                <a16:creationId xmlns:a16="http://schemas.microsoft.com/office/drawing/2014/main" id="{3B98010D-4A35-40CB-A5A9-2E04F6A558C0}"/>
              </a:ext>
            </a:extLst>
          </p:cNvPr>
          <p:cNvCxnSpPr>
            <a:cxnSpLocks/>
          </p:cNvCxnSpPr>
          <p:nvPr/>
        </p:nvCxnSpPr>
        <p:spPr>
          <a:xfrm flipV="1">
            <a:off x="514350" y="6239483"/>
            <a:ext cx="10906125" cy="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CC53336-2C18-4005-B13F-3D51B19F3E9B}"/>
              </a:ext>
            </a:extLst>
          </p:cNvPr>
          <p:cNvSpPr txBox="1"/>
          <p:nvPr/>
        </p:nvSpPr>
        <p:spPr>
          <a:xfrm>
            <a:off x="4910137" y="6239483"/>
            <a:ext cx="2114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時間の流れ</a:t>
            </a:r>
          </a:p>
        </p:txBody>
      </p:sp>
      <p:sp>
        <p:nvSpPr>
          <p:cNvPr id="8" name="雲 7">
            <a:extLst>
              <a:ext uri="{FF2B5EF4-FFF2-40B4-BE49-F238E27FC236}">
                <a16:creationId xmlns:a16="http://schemas.microsoft.com/office/drawing/2014/main" id="{60A51645-C2AF-469C-8E27-61F014C29B6D}"/>
              </a:ext>
            </a:extLst>
          </p:cNvPr>
          <p:cNvSpPr/>
          <p:nvPr/>
        </p:nvSpPr>
        <p:spPr>
          <a:xfrm>
            <a:off x="152401" y="1295400"/>
            <a:ext cx="4419600" cy="2988600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/>
              <a:t>公共側の</a:t>
            </a:r>
            <a:endParaRPr kumimoji="1" lang="en-US" altLang="ja-JP" sz="2800" dirty="0"/>
          </a:p>
          <a:p>
            <a:pPr algn="ctr"/>
            <a:r>
              <a:rPr kumimoji="1" lang="ja-JP" altLang="en-US" sz="2800" dirty="0"/>
              <a:t>混沌</a:t>
            </a:r>
            <a:endParaRPr kumimoji="1" lang="en-US" altLang="ja-JP" sz="2800" dirty="0"/>
          </a:p>
          <a:p>
            <a:pPr algn="ctr"/>
            <a:r>
              <a:rPr kumimoji="1" lang="ja-JP" altLang="en-US" sz="2000" dirty="0"/>
              <a:t>何を、どのように</a:t>
            </a:r>
            <a:endParaRPr kumimoji="1" lang="en-US" altLang="ja-JP" sz="2000" dirty="0"/>
          </a:p>
          <a:p>
            <a:pPr algn="ctr"/>
            <a:endParaRPr kumimoji="1" lang="en-US" altLang="ja-JP" sz="2800" dirty="0"/>
          </a:p>
          <a:p>
            <a:pPr algn="ctr"/>
            <a:endParaRPr kumimoji="1" lang="ja-JP" altLang="en-US" sz="2800" dirty="0"/>
          </a:p>
        </p:txBody>
      </p:sp>
      <p:sp>
        <p:nvSpPr>
          <p:cNvPr id="9" name="雲 8">
            <a:extLst>
              <a:ext uri="{FF2B5EF4-FFF2-40B4-BE49-F238E27FC236}">
                <a16:creationId xmlns:a16="http://schemas.microsoft.com/office/drawing/2014/main" id="{D4E4D698-9DC8-43DB-9A5A-2E701F68EDA2}"/>
              </a:ext>
            </a:extLst>
          </p:cNvPr>
          <p:cNvSpPr/>
          <p:nvPr/>
        </p:nvSpPr>
        <p:spPr>
          <a:xfrm>
            <a:off x="152401" y="3733810"/>
            <a:ext cx="3200398" cy="2316458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/>
              <a:t>民間側の</a:t>
            </a:r>
            <a:endParaRPr kumimoji="1" lang="en-US" altLang="ja-JP" sz="2800" dirty="0"/>
          </a:p>
          <a:p>
            <a:pPr algn="ctr"/>
            <a:r>
              <a:rPr kumimoji="1" lang="ja-JP" altLang="en-US" sz="2800" dirty="0"/>
              <a:t>混沌</a:t>
            </a:r>
            <a:endParaRPr kumimoji="1" lang="en-US" altLang="ja-JP" sz="2800" dirty="0"/>
          </a:p>
          <a:p>
            <a:pPr algn="ctr"/>
            <a:r>
              <a:rPr kumimoji="1" lang="ja-JP" altLang="en-US" sz="2000" dirty="0"/>
              <a:t>誰と組む？</a:t>
            </a:r>
            <a:endParaRPr kumimoji="1" lang="en-US" altLang="ja-JP" sz="2000" dirty="0"/>
          </a:p>
          <a:p>
            <a:pPr algn="ctr"/>
            <a:r>
              <a:rPr kumimoji="1" lang="ja-JP" altLang="en-US" sz="2000" dirty="0"/>
              <a:t>自社立位置？</a:t>
            </a:r>
          </a:p>
        </p:txBody>
      </p:sp>
      <p:sp>
        <p:nvSpPr>
          <p:cNvPr id="10" name="雲 9">
            <a:extLst>
              <a:ext uri="{FF2B5EF4-FFF2-40B4-BE49-F238E27FC236}">
                <a16:creationId xmlns:a16="http://schemas.microsoft.com/office/drawing/2014/main" id="{4755F30E-476D-4B5A-ADD2-1CA34EF9BD45}"/>
              </a:ext>
            </a:extLst>
          </p:cNvPr>
          <p:cNvSpPr/>
          <p:nvPr/>
        </p:nvSpPr>
        <p:spPr>
          <a:xfrm>
            <a:off x="3632199" y="2004710"/>
            <a:ext cx="3886201" cy="1572904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/>
              <a:t>公共側の</a:t>
            </a:r>
            <a:endParaRPr kumimoji="1" lang="en-US" altLang="ja-JP" sz="2800" dirty="0"/>
          </a:p>
          <a:p>
            <a:pPr algn="ctr"/>
            <a:r>
              <a:rPr kumimoji="1" lang="ja-JP" altLang="en-US" sz="2800" dirty="0"/>
              <a:t>ある程度の見通し</a:t>
            </a:r>
          </a:p>
        </p:txBody>
      </p:sp>
      <p:sp>
        <p:nvSpPr>
          <p:cNvPr id="13" name="台形 12">
            <a:extLst>
              <a:ext uri="{FF2B5EF4-FFF2-40B4-BE49-F238E27FC236}">
                <a16:creationId xmlns:a16="http://schemas.microsoft.com/office/drawing/2014/main" id="{BCB5706B-DC50-4CC2-A2D9-36C368CB427A}"/>
              </a:ext>
            </a:extLst>
          </p:cNvPr>
          <p:cNvSpPr/>
          <p:nvPr/>
        </p:nvSpPr>
        <p:spPr>
          <a:xfrm rot="5400000">
            <a:off x="8623454" y="596109"/>
            <a:ext cx="1194741" cy="4114801"/>
          </a:xfrm>
          <a:prstGeom prst="trapezoid">
            <a:avLst>
              <a:gd name="adj" fmla="val 25694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A1A28FC-5BCE-4FAD-BBA7-366029FC3D42}"/>
              </a:ext>
            </a:extLst>
          </p:cNvPr>
          <p:cNvSpPr txBox="1"/>
          <p:nvPr/>
        </p:nvSpPr>
        <p:spPr>
          <a:xfrm>
            <a:off x="8281023" y="2363458"/>
            <a:ext cx="23965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公共側の意図</a:t>
            </a:r>
            <a:endParaRPr kumimoji="1" lang="en-US" altLang="ja-JP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kumimoji="1" lang="ja-JP" alt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ある程度の明確化</a:t>
            </a:r>
          </a:p>
        </p:txBody>
      </p:sp>
      <p:sp>
        <p:nvSpPr>
          <p:cNvPr id="16" name="雲 15">
            <a:extLst>
              <a:ext uri="{FF2B5EF4-FFF2-40B4-BE49-F238E27FC236}">
                <a16:creationId xmlns:a16="http://schemas.microsoft.com/office/drawing/2014/main" id="{9C325B69-5300-41A8-B881-BBD1F4AD2F58}"/>
              </a:ext>
            </a:extLst>
          </p:cNvPr>
          <p:cNvSpPr/>
          <p:nvPr/>
        </p:nvSpPr>
        <p:spPr>
          <a:xfrm>
            <a:off x="2724131" y="4142354"/>
            <a:ext cx="3200397" cy="1390743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/>
              <a:t>民間側の</a:t>
            </a:r>
            <a:endParaRPr kumimoji="1" lang="en-US" altLang="ja-JP" sz="2000" dirty="0"/>
          </a:p>
          <a:p>
            <a:pPr algn="ctr"/>
            <a:r>
              <a:rPr kumimoji="1" lang="ja-JP" altLang="en-US" sz="2000" dirty="0"/>
              <a:t>チーム編成</a:t>
            </a:r>
            <a:endParaRPr kumimoji="1" lang="en-US" altLang="ja-JP" sz="2000" dirty="0"/>
          </a:p>
          <a:p>
            <a:pPr algn="ctr"/>
            <a:r>
              <a:rPr kumimoji="1" lang="ja-JP" altLang="en-US" sz="2000" dirty="0"/>
              <a:t>必要機能想定</a:t>
            </a:r>
          </a:p>
        </p:txBody>
      </p:sp>
      <p:cxnSp>
        <p:nvCxnSpPr>
          <p:cNvPr id="18" name="直線矢印コネクタ 17">
            <a:extLst>
              <a:ext uri="{FF2B5EF4-FFF2-40B4-BE49-F238E27FC236}">
                <a16:creationId xmlns:a16="http://schemas.microsoft.com/office/drawing/2014/main" id="{D889B0B0-8304-4CEA-A622-DD6D2ADECA38}"/>
              </a:ext>
            </a:extLst>
          </p:cNvPr>
          <p:cNvCxnSpPr>
            <a:cxnSpLocks/>
          </p:cNvCxnSpPr>
          <p:nvPr/>
        </p:nvCxnSpPr>
        <p:spPr>
          <a:xfrm>
            <a:off x="5772150" y="1295400"/>
            <a:ext cx="0" cy="4944082"/>
          </a:xfrm>
          <a:prstGeom prst="straightConnector1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E828D2DE-EB1E-4260-8C0A-D68018BAC300}"/>
              </a:ext>
            </a:extLst>
          </p:cNvPr>
          <p:cNvSpPr txBox="1"/>
          <p:nvPr/>
        </p:nvSpPr>
        <p:spPr>
          <a:xfrm>
            <a:off x="4967287" y="5796098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実施方針公表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07C48CCD-80C1-4A40-B662-06E511BF1C78}"/>
              </a:ext>
            </a:extLst>
          </p:cNvPr>
          <p:cNvSpPr txBox="1"/>
          <p:nvPr/>
        </p:nvSpPr>
        <p:spPr>
          <a:xfrm>
            <a:off x="486568" y="3382403"/>
            <a:ext cx="1380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基本計画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010E0BC2-7CC3-4029-94CE-901CC7CEF522}"/>
              </a:ext>
            </a:extLst>
          </p:cNvPr>
          <p:cNvSpPr txBox="1"/>
          <p:nvPr/>
        </p:nvSpPr>
        <p:spPr>
          <a:xfrm>
            <a:off x="1724818" y="3391928"/>
            <a:ext cx="1380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可能性調査</a:t>
            </a:r>
            <a:endParaRPr kumimoji="1" lang="ja-JP" altLang="en-US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E77C0C73-7946-4677-B8D6-4695B149BC13}"/>
              </a:ext>
            </a:extLst>
          </p:cNvPr>
          <p:cNvSpPr txBox="1"/>
          <p:nvPr/>
        </p:nvSpPr>
        <p:spPr>
          <a:xfrm>
            <a:off x="2943226" y="3639580"/>
            <a:ext cx="2927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アドバイザーの募集・決定</a:t>
            </a:r>
            <a:endParaRPr kumimoji="1" lang="ja-JP" altLang="en-US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27" name="直線矢印コネクタ 26">
            <a:extLst>
              <a:ext uri="{FF2B5EF4-FFF2-40B4-BE49-F238E27FC236}">
                <a16:creationId xmlns:a16="http://schemas.microsoft.com/office/drawing/2014/main" id="{1663CBB1-33B9-4141-B461-32EFB54A3455}"/>
              </a:ext>
            </a:extLst>
          </p:cNvPr>
          <p:cNvCxnSpPr>
            <a:cxnSpLocks/>
          </p:cNvCxnSpPr>
          <p:nvPr/>
        </p:nvCxnSpPr>
        <p:spPr>
          <a:xfrm>
            <a:off x="7286625" y="1295400"/>
            <a:ext cx="0" cy="4944082"/>
          </a:xfrm>
          <a:prstGeom prst="straightConnector1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C7BACA36-891A-46AF-95C8-CEB1937455F3}"/>
              </a:ext>
            </a:extLst>
          </p:cNvPr>
          <p:cNvSpPr txBox="1"/>
          <p:nvPr/>
        </p:nvSpPr>
        <p:spPr>
          <a:xfrm>
            <a:off x="6481762" y="5796098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募集要項等公表</a:t>
            </a:r>
          </a:p>
        </p:txBody>
      </p:sp>
      <p:sp>
        <p:nvSpPr>
          <p:cNvPr id="31" name="楕円 30">
            <a:extLst>
              <a:ext uri="{FF2B5EF4-FFF2-40B4-BE49-F238E27FC236}">
                <a16:creationId xmlns:a16="http://schemas.microsoft.com/office/drawing/2014/main" id="{39E4B4B8-BAB7-47C6-BD49-2DB1EEA8C55E}"/>
              </a:ext>
            </a:extLst>
          </p:cNvPr>
          <p:cNvSpPr/>
          <p:nvPr/>
        </p:nvSpPr>
        <p:spPr>
          <a:xfrm>
            <a:off x="5195888" y="4185964"/>
            <a:ext cx="2190750" cy="1351622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チーム確定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企業間協定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締結</a:t>
            </a:r>
          </a:p>
        </p:txBody>
      </p:sp>
      <p:sp>
        <p:nvSpPr>
          <p:cNvPr id="32" name="台形 31">
            <a:extLst>
              <a:ext uri="{FF2B5EF4-FFF2-40B4-BE49-F238E27FC236}">
                <a16:creationId xmlns:a16="http://schemas.microsoft.com/office/drawing/2014/main" id="{D6906759-E5B5-4926-80F9-92D97E3E9DF1}"/>
              </a:ext>
            </a:extLst>
          </p:cNvPr>
          <p:cNvSpPr/>
          <p:nvPr/>
        </p:nvSpPr>
        <p:spPr>
          <a:xfrm rot="5717326">
            <a:off x="9049482" y="2174704"/>
            <a:ext cx="672221" cy="4089981"/>
          </a:xfrm>
          <a:prstGeom prst="trapezoid">
            <a:avLst>
              <a:gd name="adj" fmla="val 500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AB072764-4AAB-4A56-93EA-A8CCA59877C5}"/>
              </a:ext>
            </a:extLst>
          </p:cNvPr>
          <p:cNvSpPr txBox="1"/>
          <p:nvPr/>
        </p:nvSpPr>
        <p:spPr>
          <a:xfrm>
            <a:off x="7410450" y="3892096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提案価格策定</a:t>
            </a:r>
          </a:p>
        </p:txBody>
      </p:sp>
      <p:sp>
        <p:nvSpPr>
          <p:cNvPr id="37" name="台形 36">
            <a:extLst>
              <a:ext uri="{FF2B5EF4-FFF2-40B4-BE49-F238E27FC236}">
                <a16:creationId xmlns:a16="http://schemas.microsoft.com/office/drawing/2014/main" id="{029167CE-17A5-4612-9076-B3F403EF53D9}"/>
              </a:ext>
            </a:extLst>
          </p:cNvPr>
          <p:cNvSpPr/>
          <p:nvPr/>
        </p:nvSpPr>
        <p:spPr>
          <a:xfrm rot="4509531">
            <a:off x="9049482" y="2860504"/>
            <a:ext cx="672221" cy="4089981"/>
          </a:xfrm>
          <a:prstGeom prst="trapezoid">
            <a:avLst>
              <a:gd name="adj" fmla="val 500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CB573F56-B8C5-4B34-85F2-21D29DDB682B}"/>
              </a:ext>
            </a:extLst>
          </p:cNvPr>
          <p:cNvSpPr txBox="1"/>
          <p:nvPr/>
        </p:nvSpPr>
        <p:spPr>
          <a:xfrm>
            <a:off x="7486650" y="5139871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提案内容策定</a:t>
            </a:r>
          </a:p>
        </p:txBody>
      </p:sp>
      <p:sp>
        <p:nvSpPr>
          <p:cNvPr id="39" name="楕円 38">
            <a:extLst>
              <a:ext uri="{FF2B5EF4-FFF2-40B4-BE49-F238E27FC236}">
                <a16:creationId xmlns:a16="http://schemas.microsoft.com/office/drawing/2014/main" id="{140B65FE-4D2A-4FB1-B554-B810031ABCF3}"/>
              </a:ext>
            </a:extLst>
          </p:cNvPr>
          <p:cNvSpPr/>
          <p:nvPr/>
        </p:nvSpPr>
        <p:spPr>
          <a:xfrm>
            <a:off x="11096624" y="3501424"/>
            <a:ext cx="807036" cy="18288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917F34D5-BE8F-41FA-8C9F-6C5505404130}"/>
              </a:ext>
            </a:extLst>
          </p:cNvPr>
          <p:cNvSpPr txBox="1"/>
          <p:nvPr/>
        </p:nvSpPr>
        <p:spPr>
          <a:xfrm>
            <a:off x="11246473" y="4005918"/>
            <a:ext cx="461665" cy="89058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提案書</a:t>
            </a:r>
          </a:p>
        </p:txBody>
      </p:sp>
      <p:sp>
        <p:nvSpPr>
          <p:cNvPr id="41" name="台形 40">
            <a:extLst>
              <a:ext uri="{FF2B5EF4-FFF2-40B4-BE49-F238E27FC236}">
                <a16:creationId xmlns:a16="http://schemas.microsoft.com/office/drawing/2014/main" id="{7A66A467-0FB0-481B-83CA-F150AEFFE077}"/>
              </a:ext>
            </a:extLst>
          </p:cNvPr>
          <p:cNvSpPr/>
          <p:nvPr/>
        </p:nvSpPr>
        <p:spPr>
          <a:xfrm rot="5023661">
            <a:off x="8948270" y="2681744"/>
            <a:ext cx="491141" cy="3827602"/>
          </a:xfrm>
          <a:prstGeom prst="trapezoid">
            <a:avLst>
              <a:gd name="adj" fmla="val 47166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E3B60EC2-B231-4649-B3DE-1AA2EDEEEBE7}"/>
              </a:ext>
            </a:extLst>
          </p:cNvPr>
          <p:cNvSpPr txBox="1"/>
          <p:nvPr/>
        </p:nvSpPr>
        <p:spPr>
          <a:xfrm>
            <a:off x="552449" y="2976562"/>
            <a:ext cx="2967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マスコミ情報・自治体公表</a:t>
            </a: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E78D01CF-075C-4E2B-8965-7AB97317E992}"/>
              </a:ext>
            </a:extLst>
          </p:cNvPr>
          <p:cNvSpPr txBox="1"/>
          <p:nvPr/>
        </p:nvSpPr>
        <p:spPr>
          <a:xfrm>
            <a:off x="7372350" y="4493158"/>
            <a:ext cx="1181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融資交渉</a:t>
            </a:r>
          </a:p>
        </p:txBody>
      </p:sp>
      <p:sp>
        <p:nvSpPr>
          <p:cNvPr id="44" name="楕円 43">
            <a:extLst>
              <a:ext uri="{FF2B5EF4-FFF2-40B4-BE49-F238E27FC236}">
                <a16:creationId xmlns:a16="http://schemas.microsoft.com/office/drawing/2014/main" id="{03159BC5-43AD-4568-ADB9-06FF451AB0E4}"/>
              </a:ext>
            </a:extLst>
          </p:cNvPr>
          <p:cNvSpPr/>
          <p:nvPr/>
        </p:nvSpPr>
        <p:spPr>
          <a:xfrm>
            <a:off x="9825075" y="4056792"/>
            <a:ext cx="1016628" cy="789598"/>
          </a:xfrm>
          <a:prstGeom prst="ellipse">
            <a:avLst/>
          </a:prstGeom>
          <a:solidFill>
            <a:srgbClr val="EBD0BD">
              <a:alpha val="54118"/>
            </a:srgb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融資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確約</a:t>
            </a:r>
          </a:p>
        </p:txBody>
      </p:sp>
      <p:sp>
        <p:nvSpPr>
          <p:cNvPr id="5" name="楕円 4">
            <a:extLst>
              <a:ext uri="{FF2B5EF4-FFF2-40B4-BE49-F238E27FC236}">
                <a16:creationId xmlns:a16="http://schemas.microsoft.com/office/drawing/2014/main" id="{407F6C86-DDB3-400B-951A-85038E43B4C0}"/>
              </a:ext>
            </a:extLst>
          </p:cNvPr>
          <p:cNvSpPr/>
          <p:nvPr/>
        </p:nvSpPr>
        <p:spPr>
          <a:xfrm>
            <a:off x="100486" y="850792"/>
            <a:ext cx="5020152" cy="630699"/>
          </a:xfrm>
          <a:prstGeom prst="ellipse">
            <a:avLst/>
          </a:prstGeom>
          <a:solidFill>
            <a:srgbClr val="5B9BD5">
              <a:alpha val="4902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情報収集段階</a:t>
            </a:r>
          </a:p>
        </p:txBody>
      </p:sp>
      <p:sp>
        <p:nvSpPr>
          <p:cNvPr id="33" name="楕円 32">
            <a:extLst>
              <a:ext uri="{FF2B5EF4-FFF2-40B4-BE49-F238E27FC236}">
                <a16:creationId xmlns:a16="http://schemas.microsoft.com/office/drawing/2014/main" id="{DF96180E-270D-485B-9813-48668072979D}"/>
              </a:ext>
            </a:extLst>
          </p:cNvPr>
          <p:cNvSpPr/>
          <p:nvPr/>
        </p:nvSpPr>
        <p:spPr>
          <a:xfrm>
            <a:off x="3290283" y="899829"/>
            <a:ext cx="3191479" cy="513368"/>
          </a:xfrm>
          <a:prstGeom prst="ellipse">
            <a:avLst/>
          </a:prstGeom>
          <a:solidFill>
            <a:srgbClr val="FFCC00">
              <a:alpha val="41176"/>
            </a:srgb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チーム編成段階</a:t>
            </a:r>
          </a:p>
        </p:txBody>
      </p:sp>
      <p:sp>
        <p:nvSpPr>
          <p:cNvPr id="35" name="楕円 34">
            <a:extLst>
              <a:ext uri="{FF2B5EF4-FFF2-40B4-BE49-F238E27FC236}">
                <a16:creationId xmlns:a16="http://schemas.microsoft.com/office/drawing/2014/main" id="{771C5588-DBB6-41F4-BC28-CEADF603D8F0}"/>
              </a:ext>
            </a:extLst>
          </p:cNvPr>
          <p:cNvSpPr/>
          <p:nvPr/>
        </p:nvSpPr>
        <p:spPr>
          <a:xfrm>
            <a:off x="5565680" y="917057"/>
            <a:ext cx="5335558" cy="454618"/>
          </a:xfrm>
          <a:prstGeom prst="ellipse">
            <a:avLst/>
          </a:prstGeom>
          <a:solidFill>
            <a:srgbClr val="FF7C80">
              <a:alpha val="40000"/>
            </a:srgb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提案策定段階</a:t>
            </a:r>
          </a:p>
        </p:txBody>
      </p:sp>
    </p:spTree>
    <p:extLst>
      <p:ext uri="{BB962C8B-B14F-4D97-AF65-F5344CB8AC3E}">
        <p14:creationId xmlns:p14="http://schemas.microsoft.com/office/powerpoint/2010/main" val="3262402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7F4F5BE-9AFA-E8C9-3B94-4F583C565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320676"/>
            <a:ext cx="8534400" cy="631561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/>
              <a:t>民間事業者準備手順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851FB1B1-29E0-5B18-7874-7E3607CB4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/>
              <a:t>ウオーター</a:t>
            </a:r>
            <a:r>
              <a:rPr lang="en-US"/>
              <a:t>PPP</a:t>
            </a:r>
            <a:endParaRPr 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D46EB1D-C881-FEFE-747D-3A1F000F8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BEA90-E6BE-45F4-8D5D-C2E01FE3DBCB}" type="slidenum">
              <a:rPr lang="en-US" altLang="ja-JP" smtClean="0"/>
              <a:pPr/>
              <a:t>32</a:t>
            </a:fld>
            <a:endParaRPr lang="en-US" altLang="en-US" dirty="0">
              <a:ea typeface="Meiryo UI" panose="020B0604030504040204" pitchFamily="50" charset="-128"/>
            </a:endParaRPr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451F2EC1-4013-2F41-6319-CA5C61AC3B9E}"/>
              </a:ext>
            </a:extLst>
          </p:cNvPr>
          <p:cNvSpPr/>
          <p:nvPr/>
        </p:nvSpPr>
        <p:spPr>
          <a:xfrm>
            <a:off x="592782" y="1021607"/>
            <a:ext cx="11024304" cy="37837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発注予定事業に必要とされる能力、機能の分析（水事業では何ができないといけないか）</a:t>
            </a:r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1DDC8C13-012B-384F-6750-1003FC69E3D2}"/>
              </a:ext>
            </a:extLst>
          </p:cNvPr>
          <p:cNvSpPr/>
          <p:nvPr/>
        </p:nvSpPr>
        <p:spPr>
          <a:xfrm>
            <a:off x="592782" y="1991053"/>
            <a:ext cx="11024304" cy="37837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粗々の自社の立ち位置：事業主体・一部機能充足企業・さらに下請け企業</a:t>
            </a:r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BA9EE24A-B792-95AB-0266-714BE3367A01}"/>
              </a:ext>
            </a:extLst>
          </p:cNvPr>
          <p:cNvSpPr/>
          <p:nvPr/>
        </p:nvSpPr>
        <p:spPr>
          <a:xfrm>
            <a:off x="592784" y="2959452"/>
            <a:ext cx="11024304" cy="37837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事業を実施する組織図のどの箱に入るメンバーの招集・リクルート活動（相手企業へのインセンティブ）</a:t>
            </a:r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C21FF749-9136-F688-EBA8-A8D5A9944252}"/>
              </a:ext>
            </a:extLst>
          </p:cNvPr>
          <p:cNvSpPr/>
          <p:nvPr/>
        </p:nvSpPr>
        <p:spPr>
          <a:xfrm>
            <a:off x="583848" y="4045169"/>
            <a:ext cx="11024304" cy="37837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コンソーシャムのキックオフ：提案構築・提案作成に向けての会議設定・作業スケジュール決定</a:t>
            </a:r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D869A87A-E0C9-9AC0-D27E-6F0ADAB50033}"/>
              </a:ext>
            </a:extLst>
          </p:cNvPr>
          <p:cNvSpPr/>
          <p:nvPr/>
        </p:nvSpPr>
        <p:spPr>
          <a:xfrm>
            <a:off x="592782" y="5054668"/>
            <a:ext cx="11024304" cy="37837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企業間協定書締結・提案策定コンソーシャムチーム予算の分担の決定・提案書策定・提出</a:t>
            </a:r>
          </a:p>
        </p:txBody>
      </p:sp>
      <p:sp>
        <p:nvSpPr>
          <p:cNvPr id="11" name="矢印: 下 10">
            <a:extLst>
              <a:ext uri="{FF2B5EF4-FFF2-40B4-BE49-F238E27FC236}">
                <a16:creationId xmlns:a16="http://schemas.microsoft.com/office/drawing/2014/main" id="{F402BA61-3665-D2DD-0C73-90C46D6CC66C}"/>
              </a:ext>
            </a:extLst>
          </p:cNvPr>
          <p:cNvSpPr/>
          <p:nvPr/>
        </p:nvSpPr>
        <p:spPr>
          <a:xfrm>
            <a:off x="5719730" y="1447671"/>
            <a:ext cx="580171" cy="589234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矢印: 下 11">
            <a:extLst>
              <a:ext uri="{FF2B5EF4-FFF2-40B4-BE49-F238E27FC236}">
                <a16:creationId xmlns:a16="http://schemas.microsoft.com/office/drawing/2014/main" id="{7FD529AC-16F2-7382-A945-449168B9783C}"/>
              </a:ext>
            </a:extLst>
          </p:cNvPr>
          <p:cNvSpPr/>
          <p:nvPr/>
        </p:nvSpPr>
        <p:spPr>
          <a:xfrm>
            <a:off x="5719730" y="2360905"/>
            <a:ext cx="580171" cy="589234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矢印: 下 12">
            <a:extLst>
              <a:ext uri="{FF2B5EF4-FFF2-40B4-BE49-F238E27FC236}">
                <a16:creationId xmlns:a16="http://schemas.microsoft.com/office/drawing/2014/main" id="{8EB92E80-0D7C-EC94-4C7B-DFDD6E9E493D}"/>
              </a:ext>
            </a:extLst>
          </p:cNvPr>
          <p:cNvSpPr/>
          <p:nvPr/>
        </p:nvSpPr>
        <p:spPr>
          <a:xfrm>
            <a:off x="5719730" y="3401623"/>
            <a:ext cx="580171" cy="589234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矢印: 下 13">
            <a:extLst>
              <a:ext uri="{FF2B5EF4-FFF2-40B4-BE49-F238E27FC236}">
                <a16:creationId xmlns:a16="http://schemas.microsoft.com/office/drawing/2014/main" id="{1DCC3F60-71F4-2126-09FA-65E660805F46}"/>
              </a:ext>
            </a:extLst>
          </p:cNvPr>
          <p:cNvSpPr/>
          <p:nvPr/>
        </p:nvSpPr>
        <p:spPr>
          <a:xfrm>
            <a:off x="5719729" y="4465434"/>
            <a:ext cx="580171" cy="589234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70948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D0D57090-E9F9-41A0-A08E-CBE9F7FB8D3B}"/>
              </a:ext>
            </a:extLst>
          </p:cNvPr>
          <p:cNvSpPr/>
          <p:nvPr/>
        </p:nvSpPr>
        <p:spPr>
          <a:xfrm>
            <a:off x="5471573" y="390474"/>
            <a:ext cx="805660" cy="19276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050" dirty="0"/>
              <a:t>自治体</a:t>
            </a:r>
            <a:endParaRPr kumimoji="1" lang="ja-JP" altLang="en-US" sz="1050" dirty="0"/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5F1C0F0B-AF9C-472E-B010-A0489BDBF1DE}"/>
              </a:ext>
            </a:extLst>
          </p:cNvPr>
          <p:cNvSpPr/>
          <p:nvPr/>
        </p:nvSpPr>
        <p:spPr>
          <a:xfrm>
            <a:off x="5471573" y="883920"/>
            <a:ext cx="805660" cy="19276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1050" dirty="0"/>
              <a:t>SPC</a:t>
            </a:r>
            <a:endParaRPr kumimoji="1" lang="ja-JP" altLang="en-US" sz="1050" dirty="0"/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5DD79D00-D4CA-45B9-B02A-12E598D58924}"/>
              </a:ext>
            </a:extLst>
          </p:cNvPr>
          <p:cNvSpPr/>
          <p:nvPr/>
        </p:nvSpPr>
        <p:spPr>
          <a:xfrm>
            <a:off x="2861825" y="583239"/>
            <a:ext cx="1313936" cy="19276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第</a:t>
            </a:r>
            <a:r>
              <a:rPr kumimoji="1" lang="en-US" altLang="ja-JP" sz="1050" dirty="0"/>
              <a:t>3</a:t>
            </a:r>
            <a:r>
              <a:rPr kumimoji="1" lang="ja-JP" altLang="en-US" sz="1050" dirty="0"/>
              <a:t>者監視委員会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D307143B-A568-438F-B93B-C8F7F250DBF9}"/>
              </a:ext>
            </a:extLst>
          </p:cNvPr>
          <p:cNvSpPr/>
          <p:nvPr/>
        </p:nvSpPr>
        <p:spPr>
          <a:xfrm>
            <a:off x="484385" y="929227"/>
            <a:ext cx="2753085" cy="239226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altLang="ja-JP" sz="1050" dirty="0"/>
          </a:p>
          <a:p>
            <a:pPr algn="ctr"/>
            <a:endParaRPr lang="en-US" altLang="ja-JP" sz="1050" dirty="0"/>
          </a:p>
          <a:p>
            <a:pPr algn="ctr"/>
            <a:endParaRPr lang="en-US" altLang="ja-JP" sz="1050" dirty="0"/>
          </a:p>
          <a:p>
            <a:pPr algn="ctr"/>
            <a:endParaRPr lang="en-US" altLang="ja-JP" sz="1050" dirty="0"/>
          </a:p>
          <a:p>
            <a:pPr algn="ctr"/>
            <a:endParaRPr lang="en-US" altLang="ja-JP" sz="1050" dirty="0"/>
          </a:p>
          <a:p>
            <a:pPr algn="ctr"/>
            <a:endParaRPr lang="en-US" altLang="ja-JP" sz="1050" dirty="0"/>
          </a:p>
          <a:p>
            <a:pPr algn="ctr"/>
            <a:endParaRPr lang="en-US" altLang="ja-JP" sz="1050" dirty="0"/>
          </a:p>
          <a:p>
            <a:pPr algn="ctr"/>
            <a:endParaRPr lang="en-US" altLang="ja-JP" sz="1050" dirty="0"/>
          </a:p>
          <a:p>
            <a:pPr algn="ctr"/>
            <a:endParaRPr lang="en-US" altLang="ja-JP" sz="1050" dirty="0"/>
          </a:p>
          <a:p>
            <a:pPr algn="ctr"/>
            <a:endParaRPr lang="en-US" altLang="ja-JP" sz="1050" dirty="0"/>
          </a:p>
          <a:p>
            <a:pPr algn="ctr"/>
            <a:endParaRPr lang="en-US" altLang="ja-JP" sz="1050" dirty="0"/>
          </a:p>
          <a:p>
            <a:pPr algn="ctr"/>
            <a:endParaRPr lang="en-US" altLang="ja-JP" sz="1050" dirty="0"/>
          </a:p>
          <a:p>
            <a:pPr algn="ctr"/>
            <a:endParaRPr lang="en-US" altLang="ja-JP" sz="1050" dirty="0"/>
          </a:p>
          <a:p>
            <a:pPr algn="ctr"/>
            <a:endParaRPr lang="en-US" altLang="ja-JP" sz="1050" dirty="0"/>
          </a:p>
          <a:p>
            <a:pPr algn="ctr"/>
            <a:r>
              <a:rPr lang="ja-JP" altLang="en-US" sz="1050" dirty="0"/>
              <a:t>コンソーシャムチーム</a:t>
            </a:r>
            <a:endParaRPr kumimoji="1" lang="ja-JP" altLang="en-US" sz="1000" dirty="0"/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59A00D09-4DC8-42C7-88EA-6E60D1BC7E63}"/>
              </a:ext>
            </a:extLst>
          </p:cNvPr>
          <p:cNvSpPr/>
          <p:nvPr/>
        </p:nvSpPr>
        <p:spPr>
          <a:xfrm>
            <a:off x="1898001" y="957236"/>
            <a:ext cx="1215905" cy="66808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構成員</a:t>
            </a:r>
            <a:endParaRPr kumimoji="1" lang="en-US" altLang="ja-JP" sz="1050" dirty="0"/>
          </a:p>
          <a:p>
            <a:pPr algn="ctr"/>
            <a:r>
              <a:rPr lang="ja-JP" altLang="en-US" sz="1050" dirty="0"/>
              <a:t>〇〇〇</a:t>
            </a:r>
            <a:endParaRPr lang="en-US" altLang="ja-JP" sz="1050" dirty="0"/>
          </a:p>
          <a:p>
            <a:pPr algn="ctr"/>
            <a:endParaRPr lang="en-US" altLang="ja-JP" sz="1050" dirty="0"/>
          </a:p>
          <a:p>
            <a:pPr algn="ctr"/>
            <a:endParaRPr kumimoji="1" lang="ja-JP" altLang="en-US" sz="1050" dirty="0"/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B0DB0B59-B8B0-44FA-AF71-DD885B7C42B1}"/>
              </a:ext>
            </a:extLst>
          </p:cNvPr>
          <p:cNvSpPr/>
          <p:nvPr/>
        </p:nvSpPr>
        <p:spPr>
          <a:xfrm>
            <a:off x="583240" y="980302"/>
            <a:ext cx="1215906" cy="1083276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構成企業</a:t>
            </a:r>
            <a:endParaRPr kumimoji="1" lang="en-US" altLang="ja-JP" sz="1050" dirty="0"/>
          </a:p>
          <a:p>
            <a:pPr algn="ctr"/>
            <a:endParaRPr lang="en-US" altLang="ja-JP" sz="1050" dirty="0"/>
          </a:p>
          <a:p>
            <a:pPr algn="ctr"/>
            <a:endParaRPr kumimoji="1" lang="en-US" altLang="ja-JP" sz="1050" dirty="0"/>
          </a:p>
          <a:p>
            <a:pPr algn="ctr"/>
            <a:endParaRPr lang="en-US" altLang="ja-JP" sz="1050" dirty="0"/>
          </a:p>
          <a:p>
            <a:pPr algn="ctr"/>
            <a:endParaRPr kumimoji="1" lang="en-US" altLang="ja-JP" sz="1050" dirty="0"/>
          </a:p>
          <a:p>
            <a:pPr algn="ctr"/>
            <a:endParaRPr kumimoji="1" lang="ja-JP" altLang="en-US" sz="1050" dirty="0"/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69BB60A7-A0D2-48B0-92C6-E0AB0FB28423}"/>
              </a:ext>
            </a:extLst>
          </p:cNvPr>
          <p:cNvSpPr/>
          <p:nvPr/>
        </p:nvSpPr>
        <p:spPr>
          <a:xfrm>
            <a:off x="598891" y="2178083"/>
            <a:ext cx="2515015" cy="827079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050" dirty="0"/>
              <a:t>協力企業</a:t>
            </a:r>
            <a:endParaRPr lang="en-US" altLang="ja-JP" sz="1050" dirty="0"/>
          </a:p>
          <a:p>
            <a:pPr algn="ctr"/>
            <a:endParaRPr kumimoji="1" lang="ja-JP" altLang="en-US" sz="1050" dirty="0"/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75D3F34A-BB9A-489F-B417-8E0A13E4D508}"/>
              </a:ext>
            </a:extLst>
          </p:cNvPr>
          <p:cNvSpPr/>
          <p:nvPr/>
        </p:nvSpPr>
        <p:spPr>
          <a:xfrm>
            <a:off x="3370100" y="2028978"/>
            <a:ext cx="3798422" cy="24466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050" dirty="0"/>
              <a:t>特定公園施設事業</a:t>
            </a:r>
            <a:endParaRPr kumimoji="1" lang="ja-JP" altLang="en-US" sz="1050" dirty="0"/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09241303-CA22-4435-BF02-512E1D430281}"/>
              </a:ext>
            </a:extLst>
          </p:cNvPr>
          <p:cNvSpPr/>
          <p:nvPr/>
        </p:nvSpPr>
        <p:spPr>
          <a:xfrm>
            <a:off x="3370101" y="2495239"/>
            <a:ext cx="589004" cy="48202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設計</a:t>
            </a:r>
            <a:endParaRPr kumimoji="1" lang="en-US" altLang="ja-JP" sz="1050" dirty="0"/>
          </a:p>
          <a:p>
            <a:pPr algn="ctr"/>
            <a:r>
              <a:rPr lang="ja-JP" altLang="en-US" sz="1050" dirty="0"/>
              <a:t>工事管理</a:t>
            </a:r>
            <a:endParaRPr kumimoji="1" lang="ja-JP" altLang="en-US" sz="1050" dirty="0"/>
          </a:p>
        </p:txBody>
      </p:sp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id="{1E9FA5EA-F816-4DDA-AE60-CA0BE80C4F20}"/>
              </a:ext>
            </a:extLst>
          </p:cNvPr>
          <p:cNvSpPr/>
          <p:nvPr/>
        </p:nvSpPr>
        <p:spPr>
          <a:xfrm>
            <a:off x="3370100" y="3021635"/>
            <a:ext cx="589004" cy="40736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〇〇設計</a:t>
            </a:r>
          </a:p>
        </p:txBody>
      </p:sp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1F80DBFE-FA3B-4606-9DE6-9D17F940A69D}"/>
              </a:ext>
            </a:extLst>
          </p:cNvPr>
          <p:cNvSpPr/>
          <p:nvPr/>
        </p:nvSpPr>
        <p:spPr>
          <a:xfrm>
            <a:off x="2410392" y="3874255"/>
            <a:ext cx="194412" cy="141443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建築</a:t>
            </a:r>
            <a:endParaRPr kumimoji="1" lang="en-US" altLang="ja-JP" sz="1050" dirty="0"/>
          </a:p>
          <a:p>
            <a:pPr algn="ctr"/>
            <a:endParaRPr lang="en-US" altLang="ja-JP" sz="1050" dirty="0"/>
          </a:p>
          <a:p>
            <a:pPr algn="ctr"/>
            <a:r>
              <a:rPr kumimoji="1" lang="ja-JP" altLang="en-US" sz="1050" dirty="0"/>
              <a:t>〇〇</a:t>
            </a:r>
            <a:endParaRPr kumimoji="1" lang="en-US" altLang="ja-JP" sz="1050" dirty="0"/>
          </a:p>
          <a:p>
            <a:pPr algn="ctr"/>
            <a:r>
              <a:rPr lang="ja-JP" altLang="en-US" sz="1050" dirty="0"/>
              <a:t>設計</a:t>
            </a:r>
            <a:endParaRPr kumimoji="1" lang="ja-JP" altLang="en-US" sz="1050" dirty="0"/>
          </a:p>
        </p:txBody>
      </p:sp>
      <p:sp>
        <p:nvSpPr>
          <p:cNvPr id="16" name="四角形: 角を丸くする 15">
            <a:extLst>
              <a:ext uri="{FF2B5EF4-FFF2-40B4-BE49-F238E27FC236}">
                <a16:creationId xmlns:a16="http://schemas.microsoft.com/office/drawing/2014/main" id="{E4B45CAE-5B5A-488E-AA6F-7FAC7B1B82EC}"/>
              </a:ext>
            </a:extLst>
          </p:cNvPr>
          <p:cNvSpPr/>
          <p:nvPr/>
        </p:nvSpPr>
        <p:spPr>
          <a:xfrm>
            <a:off x="2696245" y="3874255"/>
            <a:ext cx="194412" cy="141443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景観</a:t>
            </a:r>
            <a:endParaRPr kumimoji="1" lang="en-US" altLang="ja-JP" sz="1050" dirty="0"/>
          </a:p>
          <a:p>
            <a:pPr algn="ctr"/>
            <a:endParaRPr lang="en-US" altLang="ja-JP" sz="1050" dirty="0"/>
          </a:p>
          <a:p>
            <a:pPr algn="ctr"/>
            <a:r>
              <a:rPr lang="ja-JP" altLang="en-US" sz="1050" dirty="0"/>
              <a:t>◎◎設計</a:t>
            </a:r>
            <a:endParaRPr kumimoji="1" lang="ja-JP" altLang="en-US" sz="1050" dirty="0"/>
          </a:p>
        </p:txBody>
      </p:sp>
      <p:sp>
        <p:nvSpPr>
          <p:cNvPr id="17" name="四角形: 角を丸くする 16">
            <a:extLst>
              <a:ext uri="{FF2B5EF4-FFF2-40B4-BE49-F238E27FC236}">
                <a16:creationId xmlns:a16="http://schemas.microsoft.com/office/drawing/2014/main" id="{87C17D33-DBCC-4A6C-8F5E-9F31A77D7FE8}"/>
              </a:ext>
            </a:extLst>
          </p:cNvPr>
          <p:cNvSpPr/>
          <p:nvPr/>
        </p:nvSpPr>
        <p:spPr>
          <a:xfrm>
            <a:off x="1525648" y="5395783"/>
            <a:ext cx="194412" cy="141443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構造</a:t>
            </a:r>
            <a:endParaRPr kumimoji="1" lang="en-US" altLang="ja-JP" sz="1050" dirty="0"/>
          </a:p>
          <a:p>
            <a:pPr algn="ctr"/>
            <a:endParaRPr lang="en-US" altLang="ja-JP" sz="1050" dirty="0"/>
          </a:p>
          <a:p>
            <a:pPr algn="ctr"/>
            <a:r>
              <a:rPr kumimoji="1" lang="ja-JP" altLang="en-US" sz="1050" dirty="0"/>
              <a:t>◎◎</a:t>
            </a:r>
            <a:endParaRPr kumimoji="1" lang="en-US" altLang="ja-JP" sz="1050" dirty="0"/>
          </a:p>
          <a:p>
            <a:pPr algn="ctr"/>
            <a:r>
              <a:rPr lang="ja-JP" altLang="en-US" sz="1050" dirty="0"/>
              <a:t>設計</a:t>
            </a:r>
            <a:endParaRPr kumimoji="1" lang="ja-JP" altLang="en-US" sz="1050" dirty="0"/>
          </a:p>
        </p:txBody>
      </p:sp>
      <p:sp>
        <p:nvSpPr>
          <p:cNvPr id="18" name="四角形: 角を丸くする 17">
            <a:extLst>
              <a:ext uri="{FF2B5EF4-FFF2-40B4-BE49-F238E27FC236}">
                <a16:creationId xmlns:a16="http://schemas.microsoft.com/office/drawing/2014/main" id="{A69758E2-84BA-4E22-956A-79F26A12018D}"/>
              </a:ext>
            </a:extLst>
          </p:cNvPr>
          <p:cNvSpPr/>
          <p:nvPr/>
        </p:nvSpPr>
        <p:spPr>
          <a:xfrm>
            <a:off x="1799146" y="5395783"/>
            <a:ext cx="194412" cy="141443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設備</a:t>
            </a:r>
            <a:endParaRPr kumimoji="1" lang="en-US" altLang="ja-JP" sz="1050" dirty="0"/>
          </a:p>
          <a:p>
            <a:pPr algn="ctr"/>
            <a:endParaRPr lang="en-US" altLang="ja-JP" sz="1050" dirty="0"/>
          </a:p>
          <a:p>
            <a:pPr algn="ctr"/>
            <a:r>
              <a:rPr lang="ja-JP" altLang="en-US" sz="1050" dirty="0"/>
              <a:t>◎◎</a:t>
            </a:r>
            <a:endParaRPr kumimoji="1" lang="en-US" altLang="ja-JP" sz="1050" dirty="0"/>
          </a:p>
          <a:p>
            <a:pPr algn="ctr"/>
            <a:r>
              <a:rPr lang="ja-JP" altLang="en-US" sz="1050" dirty="0"/>
              <a:t>設計</a:t>
            </a:r>
            <a:endParaRPr kumimoji="1" lang="ja-JP" altLang="en-US" sz="1050" dirty="0"/>
          </a:p>
        </p:txBody>
      </p:sp>
      <p:sp>
        <p:nvSpPr>
          <p:cNvPr id="19" name="四角形: 角を丸くする 18">
            <a:extLst>
              <a:ext uri="{FF2B5EF4-FFF2-40B4-BE49-F238E27FC236}">
                <a16:creationId xmlns:a16="http://schemas.microsoft.com/office/drawing/2014/main" id="{136D88B4-A335-4563-B40C-988B84E2AC6A}"/>
              </a:ext>
            </a:extLst>
          </p:cNvPr>
          <p:cNvSpPr/>
          <p:nvPr/>
        </p:nvSpPr>
        <p:spPr>
          <a:xfrm>
            <a:off x="2696245" y="5395783"/>
            <a:ext cx="194412" cy="141443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庭園</a:t>
            </a:r>
            <a:endParaRPr kumimoji="1" lang="en-US" altLang="ja-JP" sz="1050" dirty="0"/>
          </a:p>
          <a:p>
            <a:pPr algn="ctr"/>
            <a:endParaRPr lang="en-US" altLang="ja-JP" sz="1050" dirty="0"/>
          </a:p>
          <a:p>
            <a:pPr algn="ctr"/>
            <a:r>
              <a:rPr kumimoji="1" lang="ja-JP" altLang="en-US" sz="1050" dirty="0"/>
              <a:t>◎◎</a:t>
            </a:r>
            <a:r>
              <a:rPr lang="ja-JP" altLang="en-US" sz="1050" dirty="0"/>
              <a:t>設計</a:t>
            </a:r>
            <a:endParaRPr kumimoji="1" lang="ja-JP" altLang="en-US" sz="1050" dirty="0"/>
          </a:p>
        </p:txBody>
      </p:sp>
      <p:sp>
        <p:nvSpPr>
          <p:cNvPr id="20" name="四角形: 角を丸くする 19">
            <a:extLst>
              <a:ext uri="{FF2B5EF4-FFF2-40B4-BE49-F238E27FC236}">
                <a16:creationId xmlns:a16="http://schemas.microsoft.com/office/drawing/2014/main" id="{E5AFD7F3-CF75-4ED0-AF6C-A02A36AC2D02}"/>
              </a:ext>
            </a:extLst>
          </p:cNvPr>
          <p:cNvSpPr/>
          <p:nvPr/>
        </p:nvSpPr>
        <p:spPr>
          <a:xfrm>
            <a:off x="4091736" y="2495239"/>
            <a:ext cx="655028" cy="48202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建設</a:t>
            </a:r>
          </a:p>
        </p:txBody>
      </p:sp>
      <p:sp>
        <p:nvSpPr>
          <p:cNvPr id="21" name="四角形: 角を丸くする 20">
            <a:extLst>
              <a:ext uri="{FF2B5EF4-FFF2-40B4-BE49-F238E27FC236}">
                <a16:creationId xmlns:a16="http://schemas.microsoft.com/office/drawing/2014/main" id="{EEB46874-57E1-4758-A046-71FAB0F1D716}"/>
              </a:ext>
            </a:extLst>
          </p:cNvPr>
          <p:cNvSpPr/>
          <p:nvPr/>
        </p:nvSpPr>
        <p:spPr>
          <a:xfrm>
            <a:off x="4091734" y="3029348"/>
            <a:ext cx="655030" cy="40736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〇〇</a:t>
            </a:r>
            <a:endParaRPr kumimoji="1" lang="en-US" altLang="ja-JP" sz="1050" dirty="0"/>
          </a:p>
          <a:p>
            <a:pPr algn="ctr"/>
            <a:r>
              <a:rPr kumimoji="1" lang="ja-JP" altLang="en-US" sz="1050" dirty="0"/>
              <a:t>建設</a:t>
            </a:r>
          </a:p>
        </p:txBody>
      </p:sp>
      <p:sp>
        <p:nvSpPr>
          <p:cNvPr id="22" name="四角形: 角を丸くする 21">
            <a:extLst>
              <a:ext uri="{FF2B5EF4-FFF2-40B4-BE49-F238E27FC236}">
                <a16:creationId xmlns:a16="http://schemas.microsoft.com/office/drawing/2014/main" id="{338B1488-0F87-4FA2-8C4F-FF36468CAF89}"/>
              </a:ext>
            </a:extLst>
          </p:cNvPr>
          <p:cNvSpPr/>
          <p:nvPr/>
        </p:nvSpPr>
        <p:spPr>
          <a:xfrm>
            <a:off x="3470190" y="3874254"/>
            <a:ext cx="194412" cy="141443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建築</a:t>
            </a:r>
            <a:endParaRPr kumimoji="1" lang="en-US" altLang="ja-JP" sz="1050" dirty="0"/>
          </a:p>
          <a:p>
            <a:pPr algn="ctr"/>
            <a:endParaRPr kumimoji="1" lang="en-US" altLang="ja-JP" sz="1050" dirty="0"/>
          </a:p>
          <a:p>
            <a:pPr algn="ctr"/>
            <a:r>
              <a:rPr kumimoji="1" lang="ja-JP" altLang="en-US" sz="1050" dirty="0"/>
              <a:t>〇〇建設</a:t>
            </a:r>
          </a:p>
        </p:txBody>
      </p:sp>
      <p:sp>
        <p:nvSpPr>
          <p:cNvPr id="23" name="四角形: 角を丸くする 22">
            <a:extLst>
              <a:ext uri="{FF2B5EF4-FFF2-40B4-BE49-F238E27FC236}">
                <a16:creationId xmlns:a16="http://schemas.microsoft.com/office/drawing/2014/main" id="{3DB87622-66D7-4C80-83A1-DDFA6624E5C4}"/>
              </a:ext>
            </a:extLst>
          </p:cNvPr>
          <p:cNvSpPr/>
          <p:nvPr/>
        </p:nvSpPr>
        <p:spPr>
          <a:xfrm>
            <a:off x="4310449" y="3852407"/>
            <a:ext cx="194412" cy="141443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造成</a:t>
            </a:r>
            <a:endParaRPr kumimoji="1" lang="en-US" altLang="ja-JP" sz="1050" dirty="0"/>
          </a:p>
          <a:p>
            <a:pPr algn="ctr"/>
            <a:endParaRPr kumimoji="1" lang="en-US" altLang="ja-JP" sz="1050" dirty="0"/>
          </a:p>
          <a:p>
            <a:pPr algn="ctr"/>
            <a:r>
              <a:rPr lang="ja-JP" altLang="en-US" sz="1050" dirty="0"/>
              <a:t>◎◎建設</a:t>
            </a:r>
            <a:endParaRPr kumimoji="1" lang="en-US" altLang="ja-JP" sz="1050" dirty="0"/>
          </a:p>
        </p:txBody>
      </p:sp>
      <p:sp>
        <p:nvSpPr>
          <p:cNvPr id="24" name="四角形: 角を丸くする 23">
            <a:extLst>
              <a:ext uri="{FF2B5EF4-FFF2-40B4-BE49-F238E27FC236}">
                <a16:creationId xmlns:a16="http://schemas.microsoft.com/office/drawing/2014/main" id="{F2CC46CB-9A2F-4CE6-830D-25381EDC34B8}"/>
              </a:ext>
            </a:extLst>
          </p:cNvPr>
          <p:cNvSpPr/>
          <p:nvPr/>
        </p:nvSpPr>
        <p:spPr>
          <a:xfrm>
            <a:off x="3470190" y="5395783"/>
            <a:ext cx="194412" cy="141443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設備</a:t>
            </a:r>
            <a:endParaRPr kumimoji="1" lang="en-US" altLang="ja-JP" sz="1050" dirty="0"/>
          </a:p>
          <a:p>
            <a:pPr algn="ctr"/>
            <a:endParaRPr lang="en-US" altLang="ja-JP" sz="1050" dirty="0"/>
          </a:p>
          <a:p>
            <a:pPr algn="ctr"/>
            <a:r>
              <a:rPr kumimoji="1" lang="ja-JP" altLang="en-US" sz="1050" dirty="0"/>
              <a:t>◎◎建設</a:t>
            </a:r>
          </a:p>
        </p:txBody>
      </p:sp>
      <p:sp>
        <p:nvSpPr>
          <p:cNvPr id="25" name="四角形: 角を丸くする 24">
            <a:extLst>
              <a:ext uri="{FF2B5EF4-FFF2-40B4-BE49-F238E27FC236}">
                <a16:creationId xmlns:a16="http://schemas.microsoft.com/office/drawing/2014/main" id="{D7D7C696-C3A0-44A6-A0BF-24E25D8E0F95}"/>
              </a:ext>
            </a:extLst>
          </p:cNvPr>
          <p:cNvSpPr/>
          <p:nvPr/>
        </p:nvSpPr>
        <p:spPr>
          <a:xfrm>
            <a:off x="3731819" y="5395782"/>
            <a:ext cx="194412" cy="141443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内装</a:t>
            </a:r>
            <a:endParaRPr kumimoji="1" lang="en-US" altLang="ja-JP" sz="1050" dirty="0"/>
          </a:p>
          <a:p>
            <a:pPr algn="ctr"/>
            <a:endParaRPr lang="en-US" altLang="ja-JP" sz="1050" dirty="0"/>
          </a:p>
          <a:p>
            <a:pPr algn="ctr"/>
            <a:r>
              <a:rPr kumimoji="1" lang="ja-JP" altLang="en-US" sz="1050" dirty="0"/>
              <a:t>◎◎建設</a:t>
            </a:r>
          </a:p>
        </p:txBody>
      </p:sp>
      <p:sp>
        <p:nvSpPr>
          <p:cNvPr id="26" name="四角形: 角を丸くする 25">
            <a:extLst>
              <a:ext uri="{FF2B5EF4-FFF2-40B4-BE49-F238E27FC236}">
                <a16:creationId xmlns:a16="http://schemas.microsoft.com/office/drawing/2014/main" id="{CB43734A-48BB-49EE-876B-480551E7377B}"/>
              </a:ext>
            </a:extLst>
          </p:cNvPr>
          <p:cNvSpPr/>
          <p:nvPr/>
        </p:nvSpPr>
        <p:spPr>
          <a:xfrm>
            <a:off x="2072644" y="5395782"/>
            <a:ext cx="194412" cy="141443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店舗</a:t>
            </a:r>
            <a:endParaRPr kumimoji="1" lang="en-US" altLang="ja-JP" sz="1050" dirty="0"/>
          </a:p>
          <a:p>
            <a:pPr algn="ctr"/>
            <a:endParaRPr lang="en-US" altLang="ja-JP" sz="1050" dirty="0"/>
          </a:p>
          <a:p>
            <a:pPr algn="ctr"/>
            <a:r>
              <a:rPr kumimoji="1" lang="ja-JP" altLang="en-US" sz="1050" dirty="0"/>
              <a:t>○○</a:t>
            </a:r>
            <a:endParaRPr kumimoji="1" lang="en-US" altLang="ja-JP" sz="1050" dirty="0"/>
          </a:p>
          <a:p>
            <a:pPr algn="ctr"/>
            <a:r>
              <a:rPr lang="ja-JP" altLang="en-US" sz="1050" dirty="0"/>
              <a:t>設計</a:t>
            </a:r>
            <a:endParaRPr kumimoji="1" lang="ja-JP" altLang="en-US" sz="1050" dirty="0"/>
          </a:p>
        </p:txBody>
      </p:sp>
      <p:sp>
        <p:nvSpPr>
          <p:cNvPr id="27" name="四角形: 角を丸くする 26">
            <a:extLst>
              <a:ext uri="{FF2B5EF4-FFF2-40B4-BE49-F238E27FC236}">
                <a16:creationId xmlns:a16="http://schemas.microsoft.com/office/drawing/2014/main" id="{9708FA4C-080E-4567-8C23-F5C0DDA73FE7}"/>
              </a:ext>
            </a:extLst>
          </p:cNvPr>
          <p:cNvSpPr/>
          <p:nvPr/>
        </p:nvSpPr>
        <p:spPr>
          <a:xfrm>
            <a:off x="2971266" y="5395782"/>
            <a:ext cx="194412" cy="141443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道路外構</a:t>
            </a:r>
            <a:endParaRPr lang="en-US" altLang="ja-JP" sz="1050" dirty="0"/>
          </a:p>
          <a:p>
            <a:pPr algn="ctr"/>
            <a:r>
              <a:rPr lang="ja-JP" altLang="en-US" sz="1050" dirty="0"/>
              <a:t>○○</a:t>
            </a:r>
            <a:endParaRPr kumimoji="1" lang="en-US" altLang="ja-JP" sz="1050" dirty="0"/>
          </a:p>
          <a:p>
            <a:pPr algn="ctr"/>
            <a:r>
              <a:rPr lang="ja-JP" altLang="en-US" sz="1050" dirty="0"/>
              <a:t>設計</a:t>
            </a:r>
            <a:endParaRPr kumimoji="1" lang="ja-JP" altLang="en-US" sz="1050" dirty="0"/>
          </a:p>
        </p:txBody>
      </p:sp>
      <p:sp>
        <p:nvSpPr>
          <p:cNvPr id="28" name="四角形: 角を丸くする 27">
            <a:extLst>
              <a:ext uri="{FF2B5EF4-FFF2-40B4-BE49-F238E27FC236}">
                <a16:creationId xmlns:a16="http://schemas.microsoft.com/office/drawing/2014/main" id="{62F16FF2-CCDA-4B10-A21A-E1946FF6D76E}"/>
              </a:ext>
            </a:extLst>
          </p:cNvPr>
          <p:cNvSpPr/>
          <p:nvPr/>
        </p:nvSpPr>
        <p:spPr>
          <a:xfrm>
            <a:off x="4879395" y="2495239"/>
            <a:ext cx="655028" cy="48202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建築物</a:t>
            </a:r>
            <a:endParaRPr kumimoji="1" lang="en-US" altLang="ja-JP" sz="1050" dirty="0"/>
          </a:p>
          <a:p>
            <a:pPr algn="ctr"/>
            <a:r>
              <a:rPr lang="ja-JP" altLang="en-US" sz="1050" dirty="0"/>
              <a:t>維持</a:t>
            </a:r>
            <a:endParaRPr lang="en-US" altLang="ja-JP" sz="1050" dirty="0"/>
          </a:p>
          <a:p>
            <a:pPr algn="ctr"/>
            <a:r>
              <a:rPr kumimoji="1" lang="ja-JP" altLang="en-US" sz="1050" dirty="0"/>
              <a:t>管理</a:t>
            </a:r>
          </a:p>
        </p:txBody>
      </p:sp>
      <p:sp>
        <p:nvSpPr>
          <p:cNvPr id="29" name="四角形: 角を丸くする 28">
            <a:extLst>
              <a:ext uri="{FF2B5EF4-FFF2-40B4-BE49-F238E27FC236}">
                <a16:creationId xmlns:a16="http://schemas.microsoft.com/office/drawing/2014/main" id="{1F2336EF-7CA3-4A22-B18C-B5F7E91FE69D}"/>
              </a:ext>
            </a:extLst>
          </p:cNvPr>
          <p:cNvSpPr/>
          <p:nvPr/>
        </p:nvSpPr>
        <p:spPr>
          <a:xfrm>
            <a:off x="5622205" y="2495239"/>
            <a:ext cx="655028" cy="48202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庭園</a:t>
            </a:r>
            <a:endParaRPr kumimoji="1" lang="en-US" altLang="ja-JP" sz="1050" dirty="0"/>
          </a:p>
          <a:p>
            <a:pPr algn="ctr"/>
            <a:r>
              <a:rPr lang="ja-JP" altLang="en-US" sz="1050" dirty="0"/>
              <a:t>維持</a:t>
            </a:r>
            <a:endParaRPr lang="en-US" altLang="ja-JP" sz="1050" dirty="0"/>
          </a:p>
          <a:p>
            <a:pPr algn="ctr"/>
            <a:r>
              <a:rPr kumimoji="1" lang="ja-JP" altLang="en-US" sz="1050" dirty="0"/>
              <a:t>管理</a:t>
            </a:r>
          </a:p>
        </p:txBody>
      </p:sp>
      <p:sp>
        <p:nvSpPr>
          <p:cNvPr id="30" name="四角形: 角を丸くする 29">
            <a:extLst>
              <a:ext uri="{FF2B5EF4-FFF2-40B4-BE49-F238E27FC236}">
                <a16:creationId xmlns:a16="http://schemas.microsoft.com/office/drawing/2014/main" id="{416B0649-5ADC-4368-B8D9-AD9AD06D80A0}"/>
              </a:ext>
            </a:extLst>
          </p:cNvPr>
          <p:cNvSpPr/>
          <p:nvPr/>
        </p:nvSpPr>
        <p:spPr>
          <a:xfrm>
            <a:off x="6365015" y="2495239"/>
            <a:ext cx="655028" cy="48202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運営</a:t>
            </a:r>
          </a:p>
        </p:txBody>
      </p:sp>
      <p:sp>
        <p:nvSpPr>
          <p:cNvPr id="31" name="四角形: 角を丸くする 30">
            <a:extLst>
              <a:ext uri="{FF2B5EF4-FFF2-40B4-BE49-F238E27FC236}">
                <a16:creationId xmlns:a16="http://schemas.microsoft.com/office/drawing/2014/main" id="{84C5D68A-4CF3-45F9-9764-E0EF732D0475}"/>
              </a:ext>
            </a:extLst>
          </p:cNvPr>
          <p:cNvSpPr/>
          <p:nvPr/>
        </p:nvSpPr>
        <p:spPr>
          <a:xfrm>
            <a:off x="7301151" y="2028978"/>
            <a:ext cx="4483277" cy="24466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050" dirty="0"/>
              <a:t>公募対象公園提案事業</a:t>
            </a:r>
            <a:endParaRPr kumimoji="1" lang="ja-JP" altLang="en-US" sz="1050" dirty="0"/>
          </a:p>
        </p:txBody>
      </p:sp>
      <p:sp>
        <p:nvSpPr>
          <p:cNvPr id="32" name="四角形: 角を丸くする 31">
            <a:extLst>
              <a:ext uri="{FF2B5EF4-FFF2-40B4-BE49-F238E27FC236}">
                <a16:creationId xmlns:a16="http://schemas.microsoft.com/office/drawing/2014/main" id="{CCA5F62C-7EC5-48D6-93DE-D74BF27707D7}"/>
              </a:ext>
            </a:extLst>
          </p:cNvPr>
          <p:cNvSpPr/>
          <p:nvPr/>
        </p:nvSpPr>
        <p:spPr>
          <a:xfrm>
            <a:off x="7346828" y="2491654"/>
            <a:ext cx="589004" cy="48202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設計</a:t>
            </a:r>
            <a:endParaRPr kumimoji="1" lang="en-US" altLang="ja-JP" sz="1050" dirty="0"/>
          </a:p>
          <a:p>
            <a:pPr algn="ctr"/>
            <a:r>
              <a:rPr lang="ja-JP" altLang="en-US" sz="1050" dirty="0"/>
              <a:t>工事管理</a:t>
            </a:r>
            <a:endParaRPr kumimoji="1" lang="ja-JP" altLang="en-US" sz="1050" dirty="0"/>
          </a:p>
        </p:txBody>
      </p:sp>
      <p:sp>
        <p:nvSpPr>
          <p:cNvPr id="33" name="四角形: 角を丸くする 32">
            <a:extLst>
              <a:ext uri="{FF2B5EF4-FFF2-40B4-BE49-F238E27FC236}">
                <a16:creationId xmlns:a16="http://schemas.microsoft.com/office/drawing/2014/main" id="{C73B4306-ED1C-4048-91EE-1759D5BED7DB}"/>
              </a:ext>
            </a:extLst>
          </p:cNvPr>
          <p:cNvSpPr/>
          <p:nvPr/>
        </p:nvSpPr>
        <p:spPr>
          <a:xfrm>
            <a:off x="7346827" y="3018050"/>
            <a:ext cx="589004" cy="40736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◎◎設計</a:t>
            </a:r>
          </a:p>
        </p:txBody>
      </p:sp>
      <p:sp>
        <p:nvSpPr>
          <p:cNvPr id="34" name="四角形: 角を丸くする 33">
            <a:extLst>
              <a:ext uri="{FF2B5EF4-FFF2-40B4-BE49-F238E27FC236}">
                <a16:creationId xmlns:a16="http://schemas.microsoft.com/office/drawing/2014/main" id="{3BC4C59C-F148-49A2-BA14-DE87C6DB35BB}"/>
              </a:ext>
            </a:extLst>
          </p:cNvPr>
          <p:cNvSpPr/>
          <p:nvPr/>
        </p:nvSpPr>
        <p:spPr>
          <a:xfrm>
            <a:off x="6387119" y="3870670"/>
            <a:ext cx="194412" cy="141443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建築</a:t>
            </a:r>
            <a:endParaRPr kumimoji="1" lang="en-US" altLang="ja-JP" sz="1050" dirty="0"/>
          </a:p>
          <a:p>
            <a:pPr algn="ctr"/>
            <a:endParaRPr lang="en-US" altLang="ja-JP" sz="1050" dirty="0"/>
          </a:p>
          <a:p>
            <a:pPr algn="ctr"/>
            <a:r>
              <a:rPr kumimoji="1" lang="ja-JP" altLang="en-US" sz="1050" dirty="0"/>
              <a:t>〇〇</a:t>
            </a:r>
            <a:endParaRPr kumimoji="1" lang="en-US" altLang="ja-JP" sz="1050" dirty="0"/>
          </a:p>
          <a:p>
            <a:pPr algn="ctr"/>
            <a:r>
              <a:rPr lang="ja-JP" altLang="en-US" sz="1050" dirty="0"/>
              <a:t>設計</a:t>
            </a:r>
            <a:endParaRPr kumimoji="1" lang="ja-JP" altLang="en-US" sz="1050" dirty="0"/>
          </a:p>
        </p:txBody>
      </p:sp>
      <p:sp>
        <p:nvSpPr>
          <p:cNvPr id="35" name="四角形: 角を丸くする 34">
            <a:extLst>
              <a:ext uri="{FF2B5EF4-FFF2-40B4-BE49-F238E27FC236}">
                <a16:creationId xmlns:a16="http://schemas.microsoft.com/office/drawing/2014/main" id="{9AAC8506-4096-44B1-ADFA-ECDC83642CF3}"/>
              </a:ext>
            </a:extLst>
          </p:cNvPr>
          <p:cNvSpPr/>
          <p:nvPr/>
        </p:nvSpPr>
        <p:spPr>
          <a:xfrm>
            <a:off x="6672972" y="3870670"/>
            <a:ext cx="194412" cy="141443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景観</a:t>
            </a:r>
            <a:endParaRPr kumimoji="1" lang="en-US" altLang="ja-JP" sz="1050" dirty="0"/>
          </a:p>
          <a:p>
            <a:pPr algn="ctr"/>
            <a:endParaRPr lang="en-US" altLang="ja-JP" sz="1050" dirty="0"/>
          </a:p>
          <a:p>
            <a:pPr algn="ctr"/>
            <a:r>
              <a:rPr lang="ja-JP" altLang="en-US" sz="1050" dirty="0"/>
              <a:t>◎◎設計</a:t>
            </a:r>
            <a:endParaRPr kumimoji="1" lang="ja-JP" altLang="en-US" sz="1050" dirty="0"/>
          </a:p>
        </p:txBody>
      </p:sp>
      <p:sp>
        <p:nvSpPr>
          <p:cNvPr id="36" name="四角形: 角を丸くする 35">
            <a:extLst>
              <a:ext uri="{FF2B5EF4-FFF2-40B4-BE49-F238E27FC236}">
                <a16:creationId xmlns:a16="http://schemas.microsoft.com/office/drawing/2014/main" id="{AF1F0531-94C2-4D21-8EC3-3CF97A835557}"/>
              </a:ext>
            </a:extLst>
          </p:cNvPr>
          <p:cNvSpPr/>
          <p:nvPr/>
        </p:nvSpPr>
        <p:spPr>
          <a:xfrm>
            <a:off x="5502375" y="5392198"/>
            <a:ext cx="194412" cy="141443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構造</a:t>
            </a:r>
            <a:endParaRPr kumimoji="1" lang="en-US" altLang="ja-JP" sz="1050" dirty="0"/>
          </a:p>
          <a:p>
            <a:pPr algn="ctr"/>
            <a:endParaRPr lang="en-US" altLang="ja-JP" sz="1050" dirty="0"/>
          </a:p>
          <a:p>
            <a:pPr algn="ctr"/>
            <a:r>
              <a:rPr kumimoji="1" lang="ja-JP" altLang="en-US" sz="1050" dirty="0"/>
              <a:t>◎◎</a:t>
            </a:r>
            <a:endParaRPr kumimoji="1" lang="en-US" altLang="ja-JP" sz="1050" dirty="0"/>
          </a:p>
          <a:p>
            <a:pPr algn="ctr"/>
            <a:r>
              <a:rPr lang="ja-JP" altLang="en-US" sz="1050" dirty="0"/>
              <a:t>設計</a:t>
            </a:r>
            <a:endParaRPr kumimoji="1" lang="ja-JP" altLang="en-US" sz="1050" dirty="0"/>
          </a:p>
        </p:txBody>
      </p:sp>
      <p:sp>
        <p:nvSpPr>
          <p:cNvPr id="37" name="四角形: 角を丸くする 36">
            <a:extLst>
              <a:ext uri="{FF2B5EF4-FFF2-40B4-BE49-F238E27FC236}">
                <a16:creationId xmlns:a16="http://schemas.microsoft.com/office/drawing/2014/main" id="{9A97DE58-8F64-4208-969D-A39BB6A48678}"/>
              </a:ext>
            </a:extLst>
          </p:cNvPr>
          <p:cNvSpPr/>
          <p:nvPr/>
        </p:nvSpPr>
        <p:spPr>
          <a:xfrm>
            <a:off x="5775873" y="5392198"/>
            <a:ext cx="194412" cy="141443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設備</a:t>
            </a:r>
            <a:endParaRPr kumimoji="1" lang="en-US" altLang="ja-JP" sz="1050" dirty="0"/>
          </a:p>
          <a:p>
            <a:pPr algn="ctr"/>
            <a:endParaRPr lang="en-US" altLang="ja-JP" sz="1050" dirty="0"/>
          </a:p>
          <a:p>
            <a:pPr algn="ctr"/>
            <a:r>
              <a:rPr lang="ja-JP" altLang="en-US" sz="1050" dirty="0"/>
              <a:t>◎◎</a:t>
            </a:r>
            <a:endParaRPr kumimoji="1" lang="en-US" altLang="ja-JP" sz="1050" dirty="0"/>
          </a:p>
          <a:p>
            <a:pPr algn="ctr"/>
            <a:r>
              <a:rPr lang="ja-JP" altLang="en-US" sz="1050" dirty="0"/>
              <a:t>設計</a:t>
            </a:r>
            <a:endParaRPr kumimoji="1" lang="ja-JP" altLang="en-US" sz="1050" dirty="0"/>
          </a:p>
        </p:txBody>
      </p:sp>
      <p:sp>
        <p:nvSpPr>
          <p:cNvPr id="38" name="四角形: 角を丸くする 37">
            <a:extLst>
              <a:ext uri="{FF2B5EF4-FFF2-40B4-BE49-F238E27FC236}">
                <a16:creationId xmlns:a16="http://schemas.microsoft.com/office/drawing/2014/main" id="{E08D4D41-2F60-4597-8E1D-7C3DC111571D}"/>
              </a:ext>
            </a:extLst>
          </p:cNvPr>
          <p:cNvSpPr/>
          <p:nvPr/>
        </p:nvSpPr>
        <p:spPr>
          <a:xfrm>
            <a:off x="6672972" y="5392198"/>
            <a:ext cx="194412" cy="141443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庭園</a:t>
            </a:r>
            <a:endParaRPr kumimoji="1" lang="en-US" altLang="ja-JP" sz="1050" dirty="0"/>
          </a:p>
          <a:p>
            <a:pPr algn="ctr"/>
            <a:endParaRPr lang="en-US" altLang="ja-JP" sz="1050" dirty="0"/>
          </a:p>
          <a:p>
            <a:pPr algn="ctr"/>
            <a:r>
              <a:rPr kumimoji="1" lang="ja-JP" altLang="en-US" sz="1050" dirty="0"/>
              <a:t>◎◎</a:t>
            </a:r>
            <a:r>
              <a:rPr lang="ja-JP" altLang="en-US" sz="1050" dirty="0"/>
              <a:t>設計</a:t>
            </a:r>
            <a:endParaRPr kumimoji="1" lang="ja-JP" altLang="en-US" sz="1050" dirty="0"/>
          </a:p>
        </p:txBody>
      </p:sp>
      <p:sp>
        <p:nvSpPr>
          <p:cNvPr id="39" name="四角形: 角を丸くする 38">
            <a:extLst>
              <a:ext uri="{FF2B5EF4-FFF2-40B4-BE49-F238E27FC236}">
                <a16:creationId xmlns:a16="http://schemas.microsoft.com/office/drawing/2014/main" id="{A6BF274D-0C4F-4DBB-85BB-17246070E490}"/>
              </a:ext>
            </a:extLst>
          </p:cNvPr>
          <p:cNvSpPr/>
          <p:nvPr/>
        </p:nvSpPr>
        <p:spPr>
          <a:xfrm>
            <a:off x="8068463" y="2491654"/>
            <a:ext cx="655028" cy="48202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建設</a:t>
            </a:r>
          </a:p>
        </p:txBody>
      </p:sp>
      <p:sp>
        <p:nvSpPr>
          <p:cNvPr id="40" name="四角形: 角を丸くする 39">
            <a:extLst>
              <a:ext uri="{FF2B5EF4-FFF2-40B4-BE49-F238E27FC236}">
                <a16:creationId xmlns:a16="http://schemas.microsoft.com/office/drawing/2014/main" id="{CC618BB6-8CC1-49D6-8C11-7CD7A3D85180}"/>
              </a:ext>
            </a:extLst>
          </p:cNvPr>
          <p:cNvSpPr/>
          <p:nvPr/>
        </p:nvSpPr>
        <p:spPr>
          <a:xfrm>
            <a:off x="8068461" y="3025763"/>
            <a:ext cx="655030" cy="40736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◎◎</a:t>
            </a:r>
            <a:endParaRPr kumimoji="1" lang="en-US" altLang="ja-JP" sz="1050" dirty="0"/>
          </a:p>
          <a:p>
            <a:pPr algn="ctr"/>
            <a:r>
              <a:rPr lang="ja-JP" altLang="en-US" sz="1050" dirty="0"/>
              <a:t>建設</a:t>
            </a:r>
            <a:endParaRPr kumimoji="1" lang="ja-JP" altLang="en-US" sz="1050" dirty="0"/>
          </a:p>
        </p:txBody>
      </p:sp>
      <p:sp>
        <p:nvSpPr>
          <p:cNvPr id="41" name="四角形: 角を丸くする 40">
            <a:extLst>
              <a:ext uri="{FF2B5EF4-FFF2-40B4-BE49-F238E27FC236}">
                <a16:creationId xmlns:a16="http://schemas.microsoft.com/office/drawing/2014/main" id="{D1E40A8B-0AAB-430A-91E8-4427087BEE8F}"/>
              </a:ext>
            </a:extLst>
          </p:cNvPr>
          <p:cNvSpPr/>
          <p:nvPr/>
        </p:nvSpPr>
        <p:spPr>
          <a:xfrm>
            <a:off x="7446917" y="3870669"/>
            <a:ext cx="194412" cy="141443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建築</a:t>
            </a:r>
            <a:endParaRPr kumimoji="1" lang="en-US" altLang="ja-JP" sz="1050" dirty="0"/>
          </a:p>
          <a:p>
            <a:pPr algn="ctr"/>
            <a:endParaRPr kumimoji="1" lang="en-US" altLang="ja-JP" sz="1050" dirty="0"/>
          </a:p>
          <a:p>
            <a:pPr algn="ctr"/>
            <a:r>
              <a:rPr kumimoji="1" lang="ja-JP" altLang="en-US" sz="1050" dirty="0"/>
              <a:t>〇〇建設</a:t>
            </a:r>
          </a:p>
        </p:txBody>
      </p:sp>
      <p:sp>
        <p:nvSpPr>
          <p:cNvPr id="42" name="四角形: 角を丸くする 41">
            <a:extLst>
              <a:ext uri="{FF2B5EF4-FFF2-40B4-BE49-F238E27FC236}">
                <a16:creationId xmlns:a16="http://schemas.microsoft.com/office/drawing/2014/main" id="{D5E6FC82-D347-47A6-A4A3-023F81E95352}"/>
              </a:ext>
            </a:extLst>
          </p:cNvPr>
          <p:cNvSpPr/>
          <p:nvPr/>
        </p:nvSpPr>
        <p:spPr>
          <a:xfrm>
            <a:off x="8287176" y="3848822"/>
            <a:ext cx="194412" cy="141443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造成</a:t>
            </a:r>
            <a:endParaRPr kumimoji="1" lang="en-US" altLang="ja-JP" sz="1050" dirty="0"/>
          </a:p>
          <a:p>
            <a:pPr algn="ctr"/>
            <a:endParaRPr kumimoji="1" lang="en-US" altLang="ja-JP" sz="1050" dirty="0"/>
          </a:p>
          <a:p>
            <a:pPr algn="ctr"/>
            <a:r>
              <a:rPr lang="ja-JP" altLang="en-US" sz="1050" dirty="0"/>
              <a:t>◎◎建設</a:t>
            </a:r>
            <a:endParaRPr kumimoji="1" lang="en-US" altLang="ja-JP" sz="1050" dirty="0"/>
          </a:p>
        </p:txBody>
      </p:sp>
      <p:sp>
        <p:nvSpPr>
          <p:cNvPr id="43" name="四角形: 角を丸くする 42">
            <a:extLst>
              <a:ext uri="{FF2B5EF4-FFF2-40B4-BE49-F238E27FC236}">
                <a16:creationId xmlns:a16="http://schemas.microsoft.com/office/drawing/2014/main" id="{4630B86B-168F-4C58-9E26-E002EDF48C49}"/>
              </a:ext>
            </a:extLst>
          </p:cNvPr>
          <p:cNvSpPr/>
          <p:nvPr/>
        </p:nvSpPr>
        <p:spPr>
          <a:xfrm>
            <a:off x="7446917" y="5392198"/>
            <a:ext cx="194412" cy="141443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設備</a:t>
            </a:r>
            <a:endParaRPr kumimoji="1" lang="en-US" altLang="ja-JP" sz="1050" dirty="0"/>
          </a:p>
          <a:p>
            <a:pPr algn="ctr"/>
            <a:endParaRPr lang="en-US" altLang="ja-JP" sz="1050" dirty="0"/>
          </a:p>
          <a:p>
            <a:pPr algn="ctr"/>
            <a:r>
              <a:rPr kumimoji="1" lang="ja-JP" altLang="en-US" sz="1050" dirty="0"/>
              <a:t>◎◎建設</a:t>
            </a:r>
          </a:p>
        </p:txBody>
      </p:sp>
      <p:sp>
        <p:nvSpPr>
          <p:cNvPr id="44" name="四角形: 角を丸くする 43">
            <a:extLst>
              <a:ext uri="{FF2B5EF4-FFF2-40B4-BE49-F238E27FC236}">
                <a16:creationId xmlns:a16="http://schemas.microsoft.com/office/drawing/2014/main" id="{1DD15B25-8251-4867-A6DA-CF60ED0E040D}"/>
              </a:ext>
            </a:extLst>
          </p:cNvPr>
          <p:cNvSpPr/>
          <p:nvPr/>
        </p:nvSpPr>
        <p:spPr>
          <a:xfrm>
            <a:off x="7708546" y="5392197"/>
            <a:ext cx="194412" cy="141443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内装</a:t>
            </a:r>
            <a:endParaRPr kumimoji="1" lang="en-US" altLang="ja-JP" sz="1050" dirty="0"/>
          </a:p>
          <a:p>
            <a:pPr algn="ctr"/>
            <a:endParaRPr lang="en-US" altLang="ja-JP" sz="1050" dirty="0"/>
          </a:p>
          <a:p>
            <a:pPr algn="ctr"/>
            <a:r>
              <a:rPr kumimoji="1" lang="ja-JP" altLang="en-US" sz="1050" dirty="0"/>
              <a:t>◎◎建設</a:t>
            </a:r>
          </a:p>
        </p:txBody>
      </p:sp>
      <p:sp>
        <p:nvSpPr>
          <p:cNvPr id="45" name="四角形: 角を丸くする 44">
            <a:extLst>
              <a:ext uri="{FF2B5EF4-FFF2-40B4-BE49-F238E27FC236}">
                <a16:creationId xmlns:a16="http://schemas.microsoft.com/office/drawing/2014/main" id="{4A4CB700-16D0-4AB5-9567-AD9C709C265C}"/>
              </a:ext>
            </a:extLst>
          </p:cNvPr>
          <p:cNvSpPr/>
          <p:nvPr/>
        </p:nvSpPr>
        <p:spPr>
          <a:xfrm>
            <a:off x="6049371" y="5392197"/>
            <a:ext cx="194412" cy="141443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店舗</a:t>
            </a:r>
            <a:endParaRPr kumimoji="1" lang="en-US" altLang="ja-JP" sz="1050" dirty="0"/>
          </a:p>
          <a:p>
            <a:pPr algn="ctr"/>
            <a:endParaRPr lang="en-US" altLang="ja-JP" sz="1050" dirty="0"/>
          </a:p>
          <a:p>
            <a:pPr algn="ctr"/>
            <a:r>
              <a:rPr kumimoji="1" lang="ja-JP" altLang="en-US" sz="1050" dirty="0"/>
              <a:t>○○</a:t>
            </a:r>
            <a:endParaRPr kumimoji="1" lang="en-US" altLang="ja-JP" sz="1050" dirty="0"/>
          </a:p>
          <a:p>
            <a:pPr algn="ctr"/>
            <a:r>
              <a:rPr lang="ja-JP" altLang="en-US" sz="1050" dirty="0"/>
              <a:t>設計</a:t>
            </a:r>
            <a:endParaRPr kumimoji="1" lang="ja-JP" altLang="en-US" sz="1050" dirty="0"/>
          </a:p>
        </p:txBody>
      </p:sp>
      <p:sp>
        <p:nvSpPr>
          <p:cNvPr id="46" name="四角形: 角を丸くする 45">
            <a:extLst>
              <a:ext uri="{FF2B5EF4-FFF2-40B4-BE49-F238E27FC236}">
                <a16:creationId xmlns:a16="http://schemas.microsoft.com/office/drawing/2014/main" id="{EA24E782-07ED-44E4-9EB7-9E8A0A7FFDDA}"/>
              </a:ext>
            </a:extLst>
          </p:cNvPr>
          <p:cNvSpPr/>
          <p:nvPr/>
        </p:nvSpPr>
        <p:spPr>
          <a:xfrm>
            <a:off x="6947993" y="5392197"/>
            <a:ext cx="194412" cy="141443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道路外構</a:t>
            </a:r>
            <a:endParaRPr lang="en-US" altLang="ja-JP" sz="1050" dirty="0"/>
          </a:p>
          <a:p>
            <a:pPr algn="ctr"/>
            <a:r>
              <a:rPr lang="ja-JP" altLang="en-US" sz="1050" dirty="0"/>
              <a:t>○○</a:t>
            </a:r>
            <a:endParaRPr kumimoji="1" lang="en-US" altLang="ja-JP" sz="1050" dirty="0"/>
          </a:p>
          <a:p>
            <a:pPr algn="ctr"/>
            <a:r>
              <a:rPr lang="ja-JP" altLang="en-US" sz="1050" dirty="0"/>
              <a:t>設計</a:t>
            </a:r>
            <a:endParaRPr kumimoji="1" lang="ja-JP" altLang="en-US" sz="1050" dirty="0"/>
          </a:p>
        </p:txBody>
      </p:sp>
      <p:sp>
        <p:nvSpPr>
          <p:cNvPr id="47" name="四角形: 角を丸くする 46">
            <a:extLst>
              <a:ext uri="{FF2B5EF4-FFF2-40B4-BE49-F238E27FC236}">
                <a16:creationId xmlns:a16="http://schemas.microsoft.com/office/drawing/2014/main" id="{C1C8E825-35A8-429E-9D96-B34D24311ECC}"/>
              </a:ext>
            </a:extLst>
          </p:cNvPr>
          <p:cNvSpPr/>
          <p:nvPr/>
        </p:nvSpPr>
        <p:spPr>
          <a:xfrm>
            <a:off x="8856122" y="2491654"/>
            <a:ext cx="655028" cy="48202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建築物</a:t>
            </a:r>
            <a:endParaRPr kumimoji="1" lang="en-US" altLang="ja-JP" sz="1050" dirty="0"/>
          </a:p>
          <a:p>
            <a:pPr algn="ctr"/>
            <a:r>
              <a:rPr lang="ja-JP" altLang="en-US" sz="1050" dirty="0"/>
              <a:t>維持</a:t>
            </a:r>
            <a:endParaRPr lang="en-US" altLang="ja-JP" sz="1050" dirty="0"/>
          </a:p>
          <a:p>
            <a:pPr algn="ctr"/>
            <a:r>
              <a:rPr kumimoji="1" lang="ja-JP" altLang="en-US" sz="1050" dirty="0"/>
              <a:t>管理</a:t>
            </a:r>
          </a:p>
        </p:txBody>
      </p:sp>
      <p:sp>
        <p:nvSpPr>
          <p:cNvPr id="48" name="四角形: 角を丸くする 47">
            <a:extLst>
              <a:ext uri="{FF2B5EF4-FFF2-40B4-BE49-F238E27FC236}">
                <a16:creationId xmlns:a16="http://schemas.microsoft.com/office/drawing/2014/main" id="{582BA776-B09B-43C9-8AFD-BFA0FD8E3323}"/>
              </a:ext>
            </a:extLst>
          </p:cNvPr>
          <p:cNvSpPr/>
          <p:nvPr/>
        </p:nvSpPr>
        <p:spPr>
          <a:xfrm>
            <a:off x="9598932" y="2491654"/>
            <a:ext cx="655028" cy="48202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運営</a:t>
            </a:r>
          </a:p>
        </p:txBody>
      </p:sp>
      <p:sp>
        <p:nvSpPr>
          <p:cNvPr id="49" name="四角形: 角を丸くする 48">
            <a:extLst>
              <a:ext uri="{FF2B5EF4-FFF2-40B4-BE49-F238E27FC236}">
                <a16:creationId xmlns:a16="http://schemas.microsoft.com/office/drawing/2014/main" id="{7F0E567F-92A2-48F9-AB8C-10954188127A}"/>
              </a:ext>
            </a:extLst>
          </p:cNvPr>
          <p:cNvSpPr/>
          <p:nvPr/>
        </p:nvSpPr>
        <p:spPr>
          <a:xfrm>
            <a:off x="10341742" y="2491654"/>
            <a:ext cx="655028" cy="48202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施設</a:t>
            </a:r>
            <a:endParaRPr kumimoji="1" lang="en-US" altLang="ja-JP" sz="1050" dirty="0"/>
          </a:p>
          <a:p>
            <a:pPr algn="ctr"/>
            <a:r>
              <a:rPr kumimoji="1" lang="ja-JP" altLang="en-US" sz="1050" dirty="0"/>
              <a:t>運営</a:t>
            </a:r>
          </a:p>
        </p:txBody>
      </p:sp>
      <p:sp>
        <p:nvSpPr>
          <p:cNvPr id="50" name="四角形: 角を丸くする 49">
            <a:extLst>
              <a:ext uri="{FF2B5EF4-FFF2-40B4-BE49-F238E27FC236}">
                <a16:creationId xmlns:a16="http://schemas.microsoft.com/office/drawing/2014/main" id="{7B5EFA0E-85F3-451F-A6F8-E469180DCEAA}"/>
              </a:ext>
            </a:extLst>
          </p:cNvPr>
          <p:cNvSpPr/>
          <p:nvPr/>
        </p:nvSpPr>
        <p:spPr>
          <a:xfrm>
            <a:off x="11129401" y="2491654"/>
            <a:ext cx="655028" cy="48202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施設</a:t>
            </a:r>
            <a:endParaRPr kumimoji="1" lang="en-US" altLang="ja-JP" sz="1050" dirty="0"/>
          </a:p>
          <a:p>
            <a:pPr algn="ctr"/>
            <a:r>
              <a:rPr kumimoji="1" lang="ja-JP" altLang="en-US" sz="1050" dirty="0"/>
              <a:t>保有</a:t>
            </a:r>
          </a:p>
        </p:txBody>
      </p:sp>
      <p:sp>
        <p:nvSpPr>
          <p:cNvPr id="51" name="四角形: 角を丸くする 50">
            <a:extLst>
              <a:ext uri="{FF2B5EF4-FFF2-40B4-BE49-F238E27FC236}">
                <a16:creationId xmlns:a16="http://schemas.microsoft.com/office/drawing/2014/main" id="{5ED53737-DBB9-4F94-9600-F1DC9F182CA1}"/>
              </a:ext>
            </a:extLst>
          </p:cNvPr>
          <p:cNvSpPr/>
          <p:nvPr/>
        </p:nvSpPr>
        <p:spPr>
          <a:xfrm>
            <a:off x="4879394" y="3043337"/>
            <a:ext cx="655030" cy="40736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〇〇</a:t>
            </a:r>
            <a:endParaRPr kumimoji="1" lang="en-US" altLang="ja-JP" sz="1050" dirty="0"/>
          </a:p>
          <a:p>
            <a:pPr algn="ctr"/>
            <a:r>
              <a:rPr lang="ja-JP" altLang="en-US" sz="1050" dirty="0"/>
              <a:t>管理</a:t>
            </a:r>
            <a:endParaRPr kumimoji="1" lang="ja-JP" altLang="en-US" sz="1050" dirty="0"/>
          </a:p>
        </p:txBody>
      </p:sp>
      <p:sp>
        <p:nvSpPr>
          <p:cNvPr id="52" name="四角形: 角を丸くする 51">
            <a:extLst>
              <a:ext uri="{FF2B5EF4-FFF2-40B4-BE49-F238E27FC236}">
                <a16:creationId xmlns:a16="http://schemas.microsoft.com/office/drawing/2014/main" id="{2591FF4A-B402-46F6-85C2-E57B1D9BBFD0}"/>
              </a:ext>
            </a:extLst>
          </p:cNvPr>
          <p:cNvSpPr/>
          <p:nvPr/>
        </p:nvSpPr>
        <p:spPr>
          <a:xfrm>
            <a:off x="5637955" y="3084256"/>
            <a:ext cx="655030" cy="40736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○○</a:t>
            </a:r>
            <a:endParaRPr kumimoji="1" lang="en-US" altLang="ja-JP" sz="1050" dirty="0"/>
          </a:p>
          <a:p>
            <a:pPr algn="ctr"/>
            <a:r>
              <a:rPr kumimoji="1" lang="ja-JP" altLang="en-US" sz="1050" dirty="0"/>
              <a:t>造園</a:t>
            </a:r>
          </a:p>
        </p:txBody>
      </p:sp>
      <p:sp>
        <p:nvSpPr>
          <p:cNvPr id="53" name="四角形: 角を丸くする 52">
            <a:extLst>
              <a:ext uri="{FF2B5EF4-FFF2-40B4-BE49-F238E27FC236}">
                <a16:creationId xmlns:a16="http://schemas.microsoft.com/office/drawing/2014/main" id="{1A8EDFF2-AC13-4C6D-B26D-1E978087F654}"/>
              </a:ext>
            </a:extLst>
          </p:cNvPr>
          <p:cNvSpPr/>
          <p:nvPr/>
        </p:nvSpPr>
        <p:spPr>
          <a:xfrm>
            <a:off x="6365015" y="3073745"/>
            <a:ext cx="655030" cy="40736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◎◎</a:t>
            </a:r>
          </a:p>
        </p:txBody>
      </p:sp>
      <p:sp>
        <p:nvSpPr>
          <p:cNvPr id="54" name="四角形: 角を丸くする 53">
            <a:extLst>
              <a:ext uri="{FF2B5EF4-FFF2-40B4-BE49-F238E27FC236}">
                <a16:creationId xmlns:a16="http://schemas.microsoft.com/office/drawing/2014/main" id="{CD52B9E9-3A9B-43A4-8FBE-36A9AB583841}"/>
              </a:ext>
            </a:extLst>
          </p:cNvPr>
          <p:cNvSpPr/>
          <p:nvPr/>
        </p:nvSpPr>
        <p:spPr>
          <a:xfrm>
            <a:off x="10341738" y="3073744"/>
            <a:ext cx="655030" cy="51178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○○</a:t>
            </a:r>
            <a:endParaRPr kumimoji="1" lang="en-US" altLang="ja-JP" sz="1050" dirty="0"/>
          </a:p>
          <a:p>
            <a:pPr algn="ctr"/>
            <a:r>
              <a:rPr lang="ja-JP" altLang="en-US" sz="1050" dirty="0"/>
              <a:t>産業</a:t>
            </a:r>
            <a:endParaRPr kumimoji="1" lang="ja-JP" altLang="en-US" sz="1050" dirty="0"/>
          </a:p>
        </p:txBody>
      </p:sp>
      <p:sp>
        <p:nvSpPr>
          <p:cNvPr id="55" name="四角形: 角を丸くする 54">
            <a:extLst>
              <a:ext uri="{FF2B5EF4-FFF2-40B4-BE49-F238E27FC236}">
                <a16:creationId xmlns:a16="http://schemas.microsoft.com/office/drawing/2014/main" id="{CEA1C1CD-716C-4A1C-BD1A-7B472839CB9D}"/>
              </a:ext>
            </a:extLst>
          </p:cNvPr>
          <p:cNvSpPr/>
          <p:nvPr/>
        </p:nvSpPr>
        <p:spPr>
          <a:xfrm>
            <a:off x="11129398" y="3084256"/>
            <a:ext cx="655030" cy="50127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○○</a:t>
            </a:r>
            <a:endParaRPr kumimoji="1" lang="en-US" altLang="ja-JP" sz="1050" dirty="0"/>
          </a:p>
          <a:p>
            <a:pPr algn="ctr"/>
            <a:r>
              <a:rPr lang="ja-JP" altLang="en-US" sz="1050" dirty="0"/>
              <a:t>不動産</a:t>
            </a:r>
            <a:endParaRPr kumimoji="1" lang="ja-JP" altLang="en-US" sz="1050" dirty="0"/>
          </a:p>
        </p:txBody>
      </p:sp>
      <p:sp>
        <p:nvSpPr>
          <p:cNvPr id="56" name="四角形: 角を丸くする 55">
            <a:extLst>
              <a:ext uri="{FF2B5EF4-FFF2-40B4-BE49-F238E27FC236}">
                <a16:creationId xmlns:a16="http://schemas.microsoft.com/office/drawing/2014/main" id="{6353B416-C6A8-405E-B317-B76D92FA82D5}"/>
              </a:ext>
            </a:extLst>
          </p:cNvPr>
          <p:cNvSpPr/>
          <p:nvPr/>
        </p:nvSpPr>
        <p:spPr>
          <a:xfrm>
            <a:off x="9684402" y="3848822"/>
            <a:ext cx="194412" cy="141443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スポーツ</a:t>
            </a:r>
            <a:endParaRPr kumimoji="1" lang="en-US" altLang="ja-JP" sz="1050" dirty="0"/>
          </a:p>
          <a:p>
            <a:pPr algn="ctr"/>
            <a:endParaRPr kumimoji="1" lang="en-US" altLang="ja-JP" sz="1050" dirty="0"/>
          </a:p>
          <a:p>
            <a:pPr algn="ctr"/>
            <a:r>
              <a:rPr lang="ja-JP" altLang="en-US" sz="1050" dirty="0"/>
              <a:t>◎◎</a:t>
            </a:r>
            <a:endParaRPr kumimoji="1" lang="en-US" altLang="ja-JP" sz="1050" dirty="0"/>
          </a:p>
        </p:txBody>
      </p:sp>
      <p:sp>
        <p:nvSpPr>
          <p:cNvPr id="57" name="四角形: 角を丸くする 56">
            <a:extLst>
              <a:ext uri="{FF2B5EF4-FFF2-40B4-BE49-F238E27FC236}">
                <a16:creationId xmlns:a16="http://schemas.microsoft.com/office/drawing/2014/main" id="{3872F961-9635-471B-A7AD-C2715093DF9B}"/>
              </a:ext>
            </a:extLst>
          </p:cNvPr>
          <p:cNvSpPr/>
          <p:nvPr/>
        </p:nvSpPr>
        <p:spPr>
          <a:xfrm>
            <a:off x="9948880" y="3848821"/>
            <a:ext cx="194412" cy="141443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イベント</a:t>
            </a:r>
            <a:endParaRPr kumimoji="1" lang="en-US" altLang="ja-JP" sz="1050" dirty="0"/>
          </a:p>
          <a:p>
            <a:pPr algn="ctr"/>
            <a:endParaRPr kumimoji="1" lang="en-US" altLang="ja-JP" sz="1050" dirty="0"/>
          </a:p>
          <a:p>
            <a:pPr algn="ctr"/>
            <a:r>
              <a:rPr lang="ja-JP" altLang="en-US" sz="1050" dirty="0"/>
              <a:t>◎◎</a:t>
            </a:r>
            <a:endParaRPr kumimoji="1" lang="en-US" altLang="ja-JP" sz="1050" dirty="0"/>
          </a:p>
        </p:txBody>
      </p:sp>
      <p:sp>
        <p:nvSpPr>
          <p:cNvPr id="58" name="四角形: 角を丸くする 57">
            <a:extLst>
              <a:ext uri="{FF2B5EF4-FFF2-40B4-BE49-F238E27FC236}">
                <a16:creationId xmlns:a16="http://schemas.microsoft.com/office/drawing/2014/main" id="{50824F7C-BB0D-433B-AFF5-B7D87B587478}"/>
              </a:ext>
            </a:extLst>
          </p:cNvPr>
          <p:cNvSpPr/>
          <p:nvPr/>
        </p:nvSpPr>
        <p:spPr>
          <a:xfrm>
            <a:off x="9948880" y="5340548"/>
            <a:ext cx="194412" cy="141443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1050" dirty="0"/>
              <a:t>IT</a:t>
            </a:r>
          </a:p>
          <a:p>
            <a:pPr algn="ctr"/>
            <a:endParaRPr lang="en-US" altLang="ja-JP" sz="1050" dirty="0"/>
          </a:p>
          <a:p>
            <a:pPr algn="ctr"/>
            <a:r>
              <a:rPr kumimoji="1" lang="ja-JP" altLang="en-US" sz="1050" dirty="0"/>
              <a:t>○○システム</a:t>
            </a:r>
            <a:endParaRPr kumimoji="1" lang="en-US" altLang="ja-JP" sz="1050" dirty="0"/>
          </a:p>
        </p:txBody>
      </p:sp>
      <p:sp>
        <p:nvSpPr>
          <p:cNvPr id="59" name="四角形: 角を丸くする 58">
            <a:extLst>
              <a:ext uri="{FF2B5EF4-FFF2-40B4-BE49-F238E27FC236}">
                <a16:creationId xmlns:a16="http://schemas.microsoft.com/office/drawing/2014/main" id="{FA5D07E0-F36C-43E5-A4E3-14C1EA1D15C9}"/>
              </a:ext>
            </a:extLst>
          </p:cNvPr>
          <p:cNvSpPr/>
          <p:nvPr/>
        </p:nvSpPr>
        <p:spPr>
          <a:xfrm>
            <a:off x="8856117" y="3043337"/>
            <a:ext cx="655030" cy="51178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○○</a:t>
            </a:r>
            <a:endParaRPr kumimoji="1" lang="en-US" altLang="ja-JP" sz="1050" dirty="0"/>
          </a:p>
          <a:p>
            <a:pPr algn="ctr"/>
            <a:r>
              <a:rPr lang="ja-JP" altLang="en-US" sz="1050" dirty="0"/>
              <a:t>産業</a:t>
            </a:r>
            <a:endParaRPr kumimoji="1" lang="ja-JP" altLang="en-US" sz="1050" dirty="0"/>
          </a:p>
        </p:txBody>
      </p:sp>
      <p:sp>
        <p:nvSpPr>
          <p:cNvPr id="60" name="正方形/長方形 59">
            <a:extLst>
              <a:ext uri="{FF2B5EF4-FFF2-40B4-BE49-F238E27FC236}">
                <a16:creationId xmlns:a16="http://schemas.microsoft.com/office/drawing/2014/main" id="{B522E58B-3C06-4407-9259-5AF33B078974}"/>
              </a:ext>
            </a:extLst>
          </p:cNvPr>
          <p:cNvSpPr/>
          <p:nvPr/>
        </p:nvSpPr>
        <p:spPr>
          <a:xfrm>
            <a:off x="9684402" y="690449"/>
            <a:ext cx="2043379" cy="58987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金融機関</a:t>
            </a:r>
          </a:p>
        </p:txBody>
      </p:sp>
      <p:cxnSp>
        <p:nvCxnSpPr>
          <p:cNvPr id="62" name="直線矢印コネクタ 61">
            <a:extLst>
              <a:ext uri="{FF2B5EF4-FFF2-40B4-BE49-F238E27FC236}">
                <a16:creationId xmlns:a16="http://schemas.microsoft.com/office/drawing/2014/main" id="{701EB25C-BB24-482B-A085-AA0753205E9B}"/>
              </a:ext>
            </a:extLst>
          </p:cNvPr>
          <p:cNvCxnSpPr>
            <a:stCxn id="60" idx="1"/>
            <a:endCxn id="5" idx="3"/>
          </p:cNvCxnSpPr>
          <p:nvPr/>
        </p:nvCxnSpPr>
        <p:spPr>
          <a:xfrm flipH="1" flipV="1">
            <a:off x="6277233" y="980303"/>
            <a:ext cx="3407169" cy="50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2F18E52C-6DE7-48D3-AAAC-759E268B753D}"/>
              </a:ext>
            </a:extLst>
          </p:cNvPr>
          <p:cNvSpPr txBox="1"/>
          <p:nvPr/>
        </p:nvSpPr>
        <p:spPr>
          <a:xfrm>
            <a:off x="7301151" y="725062"/>
            <a:ext cx="1493225" cy="250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solidFill>
                  <a:schemeClr val="bg1"/>
                </a:solidFill>
              </a:rPr>
              <a:t>特定公園施設分融資</a:t>
            </a:r>
            <a:endParaRPr kumimoji="1" lang="ja-JP" altLang="en-US" sz="1000" dirty="0">
              <a:solidFill>
                <a:schemeClr val="bg1"/>
              </a:solidFill>
            </a:endParaRPr>
          </a:p>
        </p:txBody>
      </p:sp>
      <p:cxnSp>
        <p:nvCxnSpPr>
          <p:cNvPr id="64" name="直線矢印コネクタ 63">
            <a:extLst>
              <a:ext uri="{FF2B5EF4-FFF2-40B4-BE49-F238E27FC236}">
                <a16:creationId xmlns:a16="http://schemas.microsoft.com/office/drawing/2014/main" id="{1F644D9A-C59C-45F4-A000-2B02B68AB615}"/>
              </a:ext>
            </a:extLst>
          </p:cNvPr>
          <p:cNvCxnSpPr>
            <a:cxnSpLocks/>
            <a:endCxn id="55" idx="0"/>
          </p:cNvCxnSpPr>
          <p:nvPr/>
        </p:nvCxnSpPr>
        <p:spPr>
          <a:xfrm flipH="1">
            <a:off x="11456913" y="1280327"/>
            <a:ext cx="2" cy="18039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A95FC270-F0D6-40CF-9090-7B2B385511DA}"/>
              </a:ext>
            </a:extLst>
          </p:cNvPr>
          <p:cNvSpPr txBox="1"/>
          <p:nvPr/>
        </p:nvSpPr>
        <p:spPr>
          <a:xfrm>
            <a:off x="10597562" y="1632096"/>
            <a:ext cx="1352553" cy="255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solidFill>
                  <a:schemeClr val="bg1"/>
                </a:solidFill>
              </a:rPr>
              <a:t>提案自主事業分融資</a:t>
            </a:r>
            <a:endParaRPr kumimoji="1" lang="ja-JP" altLang="en-US" sz="1000" dirty="0">
              <a:solidFill>
                <a:schemeClr val="bg1"/>
              </a:solidFill>
            </a:endParaRPr>
          </a:p>
        </p:txBody>
      </p:sp>
      <p:cxnSp>
        <p:nvCxnSpPr>
          <p:cNvPr id="69" name="直線矢印コネクタ 68">
            <a:extLst>
              <a:ext uri="{FF2B5EF4-FFF2-40B4-BE49-F238E27FC236}">
                <a16:creationId xmlns:a16="http://schemas.microsoft.com/office/drawing/2014/main" id="{7B266C77-6F0D-4797-AEAC-3C364C2D799D}"/>
              </a:ext>
            </a:extLst>
          </p:cNvPr>
          <p:cNvCxnSpPr>
            <a:cxnSpLocks/>
            <a:stCxn id="5" idx="2"/>
            <a:endCxn id="12" idx="0"/>
          </p:cNvCxnSpPr>
          <p:nvPr/>
        </p:nvCxnSpPr>
        <p:spPr>
          <a:xfrm flipH="1">
            <a:off x="3664603" y="1076685"/>
            <a:ext cx="2209800" cy="14185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線矢印コネクタ 71">
            <a:extLst>
              <a:ext uri="{FF2B5EF4-FFF2-40B4-BE49-F238E27FC236}">
                <a16:creationId xmlns:a16="http://schemas.microsoft.com/office/drawing/2014/main" id="{F4702ADF-21AC-43A1-A642-7C256D61D73D}"/>
              </a:ext>
            </a:extLst>
          </p:cNvPr>
          <p:cNvCxnSpPr>
            <a:cxnSpLocks/>
            <a:stCxn id="5" idx="2"/>
            <a:endCxn id="20" idx="0"/>
          </p:cNvCxnSpPr>
          <p:nvPr/>
        </p:nvCxnSpPr>
        <p:spPr>
          <a:xfrm flipH="1">
            <a:off x="4419250" y="1076685"/>
            <a:ext cx="1455153" cy="14185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線矢印コネクタ 74">
            <a:extLst>
              <a:ext uri="{FF2B5EF4-FFF2-40B4-BE49-F238E27FC236}">
                <a16:creationId xmlns:a16="http://schemas.microsoft.com/office/drawing/2014/main" id="{399B5123-67CC-4742-9BDD-61FCB9A9B32B}"/>
              </a:ext>
            </a:extLst>
          </p:cNvPr>
          <p:cNvCxnSpPr>
            <a:cxnSpLocks/>
            <a:stCxn id="5" idx="2"/>
            <a:endCxn id="28" idx="0"/>
          </p:cNvCxnSpPr>
          <p:nvPr/>
        </p:nvCxnSpPr>
        <p:spPr>
          <a:xfrm flipH="1">
            <a:off x="5206909" y="1076685"/>
            <a:ext cx="667494" cy="14185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線矢印コネクタ 77">
            <a:extLst>
              <a:ext uri="{FF2B5EF4-FFF2-40B4-BE49-F238E27FC236}">
                <a16:creationId xmlns:a16="http://schemas.microsoft.com/office/drawing/2014/main" id="{EDC2148C-C83A-4E04-A616-A777534894EB}"/>
              </a:ext>
            </a:extLst>
          </p:cNvPr>
          <p:cNvCxnSpPr>
            <a:cxnSpLocks/>
            <a:stCxn id="8" idx="3"/>
            <a:endCxn id="5" idx="1"/>
          </p:cNvCxnSpPr>
          <p:nvPr/>
        </p:nvCxnSpPr>
        <p:spPr>
          <a:xfrm flipV="1">
            <a:off x="3113906" y="980303"/>
            <a:ext cx="2357667" cy="3109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テキスト ボックス 80">
            <a:extLst>
              <a:ext uri="{FF2B5EF4-FFF2-40B4-BE49-F238E27FC236}">
                <a16:creationId xmlns:a16="http://schemas.microsoft.com/office/drawing/2014/main" id="{4A4ADE56-8BEB-46E2-B8D1-BA64F448ABDC}"/>
              </a:ext>
            </a:extLst>
          </p:cNvPr>
          <p:cNvSpPr txBox="1"/>
          <p:nvPr/>
        </p:nvSpPr>
        <p:spPr>
          <a:xfrm>
            <a:off x="3697613" y="1076685"/>
            <a:ext cx="11817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50" dirty="0">
                <a:solidFill>
                  <a:schemeClr val="bg1"/>
                </a:solidFill>
              </a:rPr>
              <a:t>出資</a:t>
            </a:r>
            <a:endParaRPr kumimoji="1" lang="ja-JP" altLang="en-US" sz="1050" dirty="0">
              <a:solidFill>
                <a:schemeClr val="bg1"/>
              </a:solidFill>
            </a:endParaRPr>
          </a:p>
        </p:txBody>
      </p:sp>
      <p:cxnSp>
        <p:nvCxnSpPr>
          <p:cNvPr id="82" name="直線矢印コネクタ 81">
            <a:extLst>
              <a:ext uri="{FF2B5EF4-FFF2-40B4-BE49-F238E27FC236}">
                <a16:creationId xmlns:a16="http://schemas.microsoft.com/office/drawing/2014/main" id="{098EFD38-88E0-4623-90BD-03AA05F385C6}"/>
              </a:ext>
            </a:extLst>
          </p:cNvPr>
          <p:cNvCxnSpPr>
            <a:cxnSpLocks/>
            <a:stCxn id="5" idx="2"/>
            <a:endCxn id="29" idx="0"/>
          </p:cNvCxnSpPr>
          <p:nvPr/>
        </p:nvCxnSpPr>
        <p:spPr>
          <a:xfrm>
            <a:off x="5874403" y="1076685"/>
            <a:ext cx="75316" cy="14185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線矢印コネクタ 84">
            <a:extLst>
              <a:ext uri="{FF2B5EF4-FFF2-40B4-BE49-F238E27FC236}">
                <a16:creationId xmlns:a16="http://schemas.microsoft.com/office/drawing/2014/main" id="{A7E83067-085A-4C8C-81AA-2D5FEA4F68CE}"/>
              </a:ext>
            </a:extLst>
          </p:cNvPr>
          <p:cNvCxnSpPr>
            <a:cxnSpLocks/>
            <a:stCxn id="5" idx="2"/>
            <a:endCxn id="30" idx="0"/>
          </p:cNvCxnSpPr>
          <p:nvPr/>
        </p:nvCxnSpPr>
        <p:spPr>
          <a:xfrm>
            <a:off x="5874403" y="1076685"/>
            <a:ext cx="818126" cy="14185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直線矢印コネクタ 87">
            <a:extLst>
              <a:ext uri="{FF2B5EF4-FFF2-40B4-BE49-F238E27FC236}">
                <a16:creationId xmlns:a16="http://schemas.microsoft.com/office/drawing/2014/main" id="{9D9DEF98-9262-4953-8282-9EFA211D6B8B}"/>
              </a:ext>
            </a:extLst>
          </p:cNvPr>
          <p:cNvCxnSpPr>
            <a:cxnSpLocks/>
          </p:cNvCxnSpPr>
          <p:nvPr/>
        </p:nvCxnSpPr>
        <p:spPr>
          <a:xfrm>
            <a:off x="5901321" y="1103208"/>
            <a:ext cx="1766927" cy="141496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線矢印コネクタ 90">
            <a:extLst>
              <a:ext uri="{FF2B5EF4-FFF2-40B4-BE49-F238E27FC236}">
                <a16:creationId xmlns:a16="http://schemas.microsoft.com/office/drawing/2014/main" id="{5A32BC70-5967-4024-870A-226B5FCE4C74}"/>
              </a:ext>
            </a:extLst>
          </p:cNvPr>
          <p:cNvCxnSpPr>
            <a:cxnSpLocks/>
            <a:stCxn id="5" idx="2"/>
            <a:endCxn id="39" idx="0"/>
          </p:cNvCxnSpPr>
          <p:nvPr/>
        </p:nvCxnSpPr>
        <p:spPr>
          <a:xfrm>
            <a:off x="5874403" y="1076685"/>
            <a:ext cx="2521574" cy="141496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線矢印コネクタ 93">
            <a:extLst>
              <a:ext uri="{FF2B5EF4-FFF2-40B4-BE49-F238E27FC236}">
                <a16:creationId xmlns:a16="http://schemas.microsoft.com/office/drawing/2014/main" id="{A5FA3AEF-9665-4F11-81D7-EBCF29858B6F}"/>
              </a:ext>
            </a:extLst>
          </p:cNvPr>
          <p:cNvCxnSpPr>
            <a:cxnSpLocks/>
            <a:stCxn id="5" idx="2"/>
            <a:endCxn id="47" idx="0"/>
          </p:cNvCxnSpPr>
          <p:nvPr/>
        </p:nvCxnSpPr>
        <p:spPr>
          <a:xfrm>
            <a:off x="5874403" y="1076685"/>
            <a:ext cx="3309233" cy="141496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直線矢印コネクタ 102">
            <a:extLst>
              <a:ext uri="{FF2B5EF4-FFF2-40B4-BE49-F238E27FC236}">
                <a16:creationId xmlns:a16="http://schemas.microsoft.com/office/drawing/2014/main" id="{7AE53B77-E165-4970-8DCB-FDF8D01D2D08}"/>
              </a:ext>
            </a:extLst>
          </p:cNvPr>
          <p:cNvCxnSpPr>
            <a:cxnSpLocks/>
            <a:stCxn id="5" idx="2"/>
          </p:cNvCxnSpPr>
          <p:nvPr/>
        </p:nvCxnSpPr>
        <p:spPr>
          <a:xfrm>
            <a:off x="5874403" y="1076685"/>
            <a:ext cx="4081632" cy="142714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直線矢印コネクタ 103">
            <a:extLst>
              <a:ext uri="{FF2B5EF4-FFF2-40B4-BE49-F238E27FC236}">
                <a16:creationId xmlns:a16="http://schemas.microsoft.com/office/drawing/2014/main" id="{C94B826B-8485-4C04-B005-88853A6ADADC}"/>
              </a:ext>
            </a:extLst>
          </p:cNvPr>
          <p:cNvCxnSpPr>
            <a:cxnSpLocks/>
            <a:stCxn id="5" idx="2"/>
          </p:cNvCxnSpPr>
          <p:nvPr/>
        </p:nvCxnSpPr>
        <p:spPr>
          <a:xfrm>
            <a:off x="5874403" y="1076685"/>
            <a:ext cx="4809361" cy="140062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直線矢印コネクタ 104">
            <a:extLst>
              <a:ext uri="{FF2B5EF4-FFF2-40B4-BE49-F238E27FC236}">
                <a16:creationId xmlns:a16="http://schemas.microsoft.com/office/drawing/2014/main" id="{A044FC15-0DDA-42A4-969C-D1BFD60F1830}"/>
              </a:ext>
            </a:extLst>
          </p:cNvPr>
          <p:cNvCxnSpPr>
            <a:cxnSpLocks/>
            <a:stCxn id="5" idx="2"/>
          </p:cNvCxnSpPr>
          <p:nvPr/>
        </p:nvCxnSpPr>
        <p:spPr>
          <a:xfrm>
            <a:off x="5874403" y="1076685"/>
            <a:ext cx="5597020" cy="140062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4959A85F-FB43-413B-897E-1E6F2A220790}"/>
              </a:ext>
            </a:extLst>
          </p:cNvPr>
          <p:cNvSpPr/>
          <p:nvPr/>
        </p:nvSpPr>
        <p:spPr>
          <a:xfrm>
            <a:off x="6476302" y="189178"/>
            <a:ext cx="5308126" cy="3458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仮でもなんでもいい加減でも　組織図想定する。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81FBD14A-2FDB-45ED-802A-EF82C2444A84}"/>
              </a:ext>
            </a:extLst>
          </p:cNvPr>
          <p:cNvSpPr/>
          <p:nvPr/>
        </p:nvSpPr>
        <p:spPr>
          <a:xfrm>
            <a:off x="3000377" y="1296609"/>
            <a:ext cx="5954155" cy="62047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あなたの会社にここに入ってほしい</a:t>
            </a:r>
            <a:endParaRPr kumimoji="1" lang="en-US" altLang="ja-JP" dirty="0"/>
          </a:p>
          <a:p>
            <a:pPr algn="ctr"/>
            <a:r>
              <a:rPr lang="ja-JP" altLang="en-US" dirty="0"/>
              <a:t>ついては、条件協議したい！！</a:t>
            </a:r>
            <a:endParaRPr kumimoji="1" lang="ja-JP" altLang="en-US" dirty="0"/>
          </a:p>
        </p:txBody>
      </p:sp>
      <p:sp>
        <p:nvSpPr>
          <p:cNvPr id="13" name="スライド番号プレースホルダー 12">
            <a:extLst>
              <a:ext uri="{FF2B5EF4-FFF2-40B4-BE49-F238E27FC236}">
                <a16:creationId xmlns:a16="http://schemas.microsoft.com/office/drawing/2014/main" id="{CAE096E2-03D9-4A1E-B3DB-752D89A28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E0B6B-AA1C-4A08-8C69-36F95E8FD104}" type="slidenum">
              <a:rPr kumimoji="1" lang="ja-JP" altLang="en-US" smtClean="0"/>
              <a:t>33</a:t>
            </a:fld>
            <a:endParaRPr kumimoji="1" lang="ja-JP" altLang="en-US"/>
          </a:p>
        </p:txBody>
      </p:sp>
      <p:sp>
        <p:nvSpPr>
          <p:cNvPr id="61" name="四角形: 角を丸くする 60">
            <a:extLst>
              <a:ext uri="{FF2B5EF4-FFF2-40B4-BE49-F238E27FC236}">
                <a16:creationId xmlns:a16="http://schemas.microsoft.com/office/drawing/2014/main" id="{EC90E308-CDE9-42B3-9A70-90A743FD1C4B}"/>
              </a:ext>
            </a:extLst>
          </p:cNvPr>
          <p:cNvSpPr/>
          <p:nvPr/>
        </p:nvSpPr>
        <p:spPr>
          <a:xfrm>
            <a:off x="383474" y="3406263"/>
            <a:ext cx="5380134" cy="57191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水案件だったらどうなるか？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作ってみて下さい。</a:t>
            </a:r>
          </a:p>
        </p:txBody>
      </p:sp>
    </p:spTree>
    <p:extLst>
      <p:ext uri="{BB962C8B-B14F-4D97-AF65-F5344CB8AC3E}">
        <p14:creationId xmlns:p14="http://schemas.microsoft.com/office/powerpoint/2010/main" val="2074942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7AA6A411-FA1E-4241-4D65-2462E5B99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7343" y="320675"/>
            <a:ext cx="3976076" cy="727218"/>
          </a:xfrm>
        </p:spPr>
        <p:txBody>
          <a:bodyPr/>
          <a:lstStyle/>
          <a:p>
            <a:r>
              <a:rPr lang="ja-JP" altLang="en-US" dirty="0"/>
              <a:t>提案作成の手順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74EB3B2C-6CFE-1161-2C92-96B8248C9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28812" y="1152141"/>
            <a:ext cx="8669338" cy="5202621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ja-JP" altLang="en-US" dirty="0"/>
              <a:t>①　提案のコンセプトの作成</a:t>
            </a:r>
            <a:br>
              <a:rPr lang="ja-JP" altLang="en-US" dirty="0"/>
            </a:br>
            <a:r>
              <a:rPr lang="ja-JP" altLang="en-US" dirty="0"/>
              <a:t>		目論見書の作成</a:t>
            </a:r>
            <a:br>
              <a:rPr lang="ja-JP" altLang="en-US" dirty="0"/>
            </a:br>
            <a:r>
              <a:rPr lang="en-US" altLang="ja-JP" dirty="0"/>
              <a:t>			</a:t>
            </a:r>
            <a:r>
              <a:rPr lang="ja-JP" altLang="en-US" dirty="0"/>
              <a:t>その１。類似案件の審査基準の分析</a:t>
            </a:r>
            <a:br>
              <a:rPr lang="ja-JP" altLang="en-US" dirty="0"/>
            </a:br>
            <a:r>
              <a:rPr lang="en-US" altLang="ja-JP" dirty="0"/>
              <a:t>			</a:t>
            </a:r>
            <a:r>
              <a:rPr lang="ja-JP" altLang="en-US" dirty="0"/>
              <a:t>その２。そのうち対象案件の審査基準の検討</a:t>
            </a:r>
            <a:endParaRPr lang="en-US" altLang="ja-JP" dirty="0"/>
          </a:p>
          <a:p>
            <a:r>
              <a:rPr lang="ja-JP" altLang="en-US" dirty="0"/>
              <a:t>②　コンセプトからの論理展開シナリオ</a:t>
            </a:r>
            <a:br>
              <a:rPr lang="ja-JP" altLang="en-US" dirty="0"/>
            </a:br>
            <a:r>
              <a:rPr lang="ja-JP" altLang="en-US" dirty="0"/>
              <a:t>		各項目について作成</a:t>
            </a:r>
            <a:endParaRPr lang="en-US" altLang="ja-JP" dirty="0"/>
          </a:p>
          <a:p>
            <a:r>
              <a:rPr lang="ja-JP" altLang="en-US" dirty="0"/>
              <a:t>③　同種の案件の審査基準・審査講評のまとめ</a:t>
            </a:r>
            <a:br>
              <a:rPr lang="ja-JP" altLang="en-US" dirty="0"/>
            </a:br>
            <a:r>
              <a:rPr lang="ja-JP" altLang="en-US" dirty="0"/>
              <a:t>　　　　　同種案件のデータは可能な限り収集・整理</a:t>
            </a:r>
            <a:br>
              <a:rPr lang="ja-JP" altLang="en-US" dirty="0"/>
            </a:br>
            <a:r>
              <a:rPr lang="ja-JP" altLang="en-US" dirty="0"/>
              <a:t>		  評価されたコンテンツは洗い出し・整理</a:t>
            </a:r>
            <a:endParaRPr lang="en-US" altLang="ja-JP" dirty="0"/>
          </a:p>
          <a:p>
            <a:r>
              <a:rPr lang="ja-JP" altLang="en-US" dirty="0"/>
              <a:t>④　メンバーへのコンテンツ出しの指示</a:t>
            </a:r>
            <a:br>
              <a:rPr lang="ja-JP" altLang="en-US" dirty="0"/>
            </a:br>
            <a:r>
              <a:rPr lang="ja-JP" altLang="en-US" dirty="0"/>
              <a:t>	各コンテンツは担当企業が、</a:t>
            </a:r>
            <a:r>
              <a:rPr lang="en-US" altLang="ja-JP" dirty="0"/>
              <a:t>1</a:t>
            </a:r>
            <a:r>
              <a:rPr lang="ja-JP" altLang="en-US" dirty="0"/>
              <a:t>次情報出しが必要</a:t>
            </a:r>
            <a:br>
              <a:rPr lang="ja-JP" altLang="en-US" dirty="0"/>
            </a:br>
            <a:r>
              <a:rPr lang="ja-JP" altLang="en-US" dirty="0"/>
              <a:t>　　 これまでに話した情報を共有したうえで作成指示出し</a:t>
            </a:r>
            <a:endParaRPr lang="en-US" altLang="ja-JP" dirty="0"/>
          </a:p>
          <a:p>
            <a:r>
              <a:rPr lang="ja-JP" altLang="en-US" dirty="0"/>
              <a:t>⑤　様式の意匠・フォント・項目立ての素案</a:t>
            </a:r>
            <a:endParaRPr lang="en-US" altLang="ja-JP" dirty="0"/>
          </a:p>
          <a:p>
            <a:r>
              <a:rPr lang="ja-JP" altLang="en-US" dirty="0"/>
              <a:t>⑥　様式集と審査基準にあわせ編集</a:t>
            </a:r>
            <a:endParaRPr lang="en-US" altLang="ja-JP" dirty="0"/>
          </a:p>
          <a:p>
            <a:r>
              <a:rPr lang="ja-JP" altLang="en-US" dirty="0"/>
              <a:t>⑦　最後のチェック・読み合わせ</a:t>
            </a:r>
          </a:p>
          <a:p>
            <a:endParaRPr lang="ja-JP" altLang="en-US" dirty="0"/>
          </a:p>
        </p:txBody>
      </p:sp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0357EB3C-83E2-C648-81BB-6ABF32C6C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/>
              <a:t>ウオーター</a:t>
            </a:r>
            <a:r>
              <a:rPr lang="en-US"/>
              <a:t>PPP</a:t>
            </a:r>
            <a:endParaRPr lang="en-US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6E064E90-8DCD-61F8-1BC8-235B98FE8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BEA90-E6BE-45F4-8D5D-C2E01FE3DBCB}" type="slidenum">
              <a:rPr lang="en-US" altLang="ja-JP" smtClean="0"/>
              <a:pPr/>
              <a:t>34</a:t>
            </a:fld>
            <a:endParaRPr lang="en-US" altLang="en-US" dirty="0"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106032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タイトル 12"/>
          <p:cNvSpPr>
            <a:spLocks noGrp="1"/>
          </p:cNvSpPr>
          <p:nvPr>
            <p:ph type="title"/>
          </p:nvPr>
        </p:nvSpPr>
        <p:spPr>
          <a:xfrm>
            <a:off x="1524002" y="381000"/>
            <a:ext cx="9144001" cy="599728"/>
          </a:xfrm>
        </p:spPr>
        <p:txBody>
          <a:bodyPr rtlCol="0">
            <a:normAutofit fontScale="90000"/>
          </a:bodyPr>
          <a:lstStyle/>
          <a:p>
            <a:pPr rtl="0"/>
            <a:r>
              <a:rPr lang="en-US" altLang="ja-JP" dirty="0"/>
              <a:t>SPC</a:t>
            </a:r>
            <a:r>
              <a:rPr lang="ja-JP" altLang="en-US" dirty="0"/>
              <a:t>とは</a:t>
            </a:r>
          </a:p>
        </p:txBody>
      </p:sp>
      <p:sp>
        <p:nvSpPr>
          <p:cNvPr id="14" name="コンテンツ プレースホルダー 13"/>
          <p:cNvSpPr>
            <a:spLocks noGrp="1"/>
          </p:cNvSpPr>
          <p:nvPr>
            <p:ph idx="1"/>
          </p:nvPr>
        </p:nvSpPr>
        <p:spPr>
          <a:xfrm>
            <a:off x="1415481" y="1124745"/>
            <a:ext cx="9242912" cy="489505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/>
          <a:lstStyle/>
          <a:p>
            <a:pPr lvl="0"/>
            <a:r>
              <a:rPr lang="en-US" altLang="ja-JP" dirty="0"/>
              <a:t>SPC</a:t>
            </a:r>
            <a:r>
              <a:rPr lang="ja-JP" altLang="en-US" dirty="0"/>
              <a:t>はビークル（ビークルは多様な意味でつかわれる）</a:t>
            </a:r>
          </a:p>
          <a:p>
            <a:pPr lvl="1" rtl="0"/>
            <a:r>
              <a:rPr lang="ja-JP" altLang="en-US" b="0" i="0" u="sng" dirty="0">
                <a:solidFill>
                  <a:srgbClr val="FF99FF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特定目的会社</a:t>
            </a:r>
            <a:r>
              <a:rPr lang="ja-JP" altLang="en-US" b="0" i="0" dirty="0">
                <a:solidFill>
                  <a:srgbClr val="FF99FF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等の会社組織（</a:t>
            </a:r>
            <a:r>
              <a:rPr lang="en-US" altLang="ja-JP" b="0" i="0" dirty="0">
                <a:solidFill>
                  <a:srgbClr val="FF99FF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PPP</a:t>
            </a:r>
            <a:r>
              <a:rPr lang="ja-JP" altLang="en-US" b="0" i="0" dirty="0">
                <a:solidFill>
                  <a:srgbClr val="FF99FF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・</a:t>
            </a:r>
            <a:r>
              <a:rPr lang="en-US" altLang="ja-JP" b="0" i="0" dirty="0">
                <a:solidFill>
                  <a:srgbClr val="FF99FF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PFI</a:t>
            </a:r>
            <a:r>
              <a:rPr lang="ja-JP" altLang="en-US" b="0" i="0" dirty="0">
                <a:solidFill>
                  <a:srgbClr val="FF99FF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では特別目的会社）</a:t>
            </a:r>
            <a:endParaRPr lang="en-US" altLang="ja-JP" b="0" i="0" dirty="0">
              <a:solidFill>
                <a:srgbClr val="FF99FF"/>
              </a:solidFill>
              <a:effectLst/>
              <a:latin typeface="Meiryo" panose="020B0604030504040204" pitchFamily="50" charset="-128"/>
              <a:ea typeface="Meiryo" panose="020B0604030504040204" pitchFamily="50" charset="-128"/>
            </a:endParaRPr>
          </a:p>
          <a:p>
            <a:pPr lvl="1" rtl="0"/>
            <a:r>
              <a:rPr lang="ja-JP" altLang="en-US" b="0" i="0" u="sng" dirty="0">
                <a:effectLst/>
                <a:latin typeface="Meiryo" panose="020B0604030504040204" pitchFamily="50" charset="-128"/>
                <a:ea typeface="Meiryo" panose="020B0604030504040204" pitchFamily="50" charset="-128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特定目的信託</a:t>
            </a:r>
            <a:r>
              <a:rPr lang="ja-JP" altLang="en-US" b="0" i="0" dirty="0"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等の信託</a:t>
            </a:r>
            <a:endParaRPr lang="en-US" altLang="ja-JP" b="0" i="0" dirty="0">
              <a:effectLst/>
              <a:latin typeface="Meiryo" panose="020B0604030504040204" pitchFamily="50" charset="-128"/>
              <a:ea typeface="Meiryo" panose="020B0604030504040204" pitchFamily="50" charset="-128"/>
            </a:endParaRPr>
          </a:p>
          <a:p>
            <a:pPr lvl="1" rtl="0"/>
            <a:r>
              <a:rPr lang="ja-JP" altLang="en-US" b="0" i="0" dirty="0"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匿名組合等の組合組織など</a:t>
            </a:r>
            <a:endParaRPr lang="en-US" altLang="ja-JP" b="0" i="0" dirty="0">
              <a:effectLst/>
              <a:latin typeface="Meiryo" panose="020B0604030504040204" pitchFamily="50" charset="-128"/>
              <a:ea typeface="Meiryo" panose="020B0604030504040204" pitchFamily="50" charset="-128"/>
            </a:endParaRPr>
          </a:p>
          <a:p>
            <a:r>
              <a:rPr lang="en-US" altLang="ja-JP" dirty="0">
                <a:latin typeface="Meiryo" panose="020B0604030504040204" pitchFamily="50" charset="-128"/>
                <a:ea typeface="Meiryo" panose="020B0604030504040204" pitchFamily="50" charset="-128"/>
              </a:rPr>
              <a:t>PFI</a:t>
            </a:r>
            <a:r>
              <a:rPr lang="ja-JP" altLang="en-US" dirty="0">
                <a:latin typeface="Meiryo" panose="020B0604030504040204" pitchFamily="50" charset="-128"/>
                <a:ea typeface="Meiryo" panose="020B0604030504040204" pitchFamily="50" charset="-128"/>
              </a:rPr>
              <a:t>・</a:t>
            </a:r>
            <a:r>
              <a:rPr lang="en-US" altLang="ja-JP" dirty="0">
                <a:latin typeface="Meiryo" panose="020B0604030504040204" pitchFamily="50" charset="-128"/>
                <a:ea typeface="Meiryo" panose="020B0604030504040204" pitchFamily="50" charset="-128"/>
              </a:rPr>
              <a:t>PPP</a:t>
            </a:r>
            <a:r>
              <a:rPr lang="ja-JP" altLang="en-US" dirty="0">
                <a:latin typeface="Meiryo" panose="020B0604030504040204" pitchFamily="50" charset="-128"/>
                <a:ea typeface="Meiryo" panose="020B0604030504040204" pitchFamily="50" charset="-128"/>
              </a:rPr>
              <a:t>事業においては、：</a:t>
            </a:r>
            <a:r>
              <a:rPr lang="ja-JP" altLang="en-US" sz="3200" b="1" dirty="0">
                <a:solidFill>
                  <a:srgbClr val="FF0000"/>
                </a:solidFill>
                <a:latin typeface="Meiryo" panose="020B0604030504040204" pitchFamily="50" charset="-128"/>
                <a:ea typeface="Meiryo" panose="020B0604030504040204" pitchFamily="50" charset="-128"/>
              </a:rPr>
              <a:t>特別目的会社　</a:t>
            </a:r>
            <a:r>
              <a:rPr lang="ja-JP" altLang="en-US" dirty="0">
                <a:latin typeface="Meiryo" panose="020B0604030504040204" pitchFamily="50" charset="-128"/>
                <a:ea typeface="Meiryo" panose="020B0604030504040204" pitchFamily="50" charset="-128"/>
              </a:rPr>
              <a:t>の　意味</a:t>
            </a:r>
            <a:endParaRPr lang="en-US" altLang="ja-JP" b="0" i="0" dirty="0">
              <a:effectLst/>
              <a:latin typeface="Meiryo" panose="020B0604030504040204" pitchFamily="50" charset="-128"/>
              <a:ea typeface="Meiryo" panose="020B0604030504040204" pitchFamily="50" charset="-128"/>
            </a:endParaRPr>
          </a:p>
          <a:p>
            <a:pPr lvl="1" rtl="0"/>
            <a:r>
              <a:rPr lang="ja-JP" altLang="en-US" b="0" i="0" dirty="0"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その主要な機能</a:t>
            </a:r>
            <a:endParaRPr lang="en-US" altLang="ja-JP" b="0" i="0" dirty="0">
              <a:effectLst/>
              <a:latin typeface="Meiryo" panose="020B0604030504040204" pitchFamily="50" charset="-128"/>
              <a:ea typeface="Meiryo" panose="020B0604030504040204" pitchFamily="50" charset="-128"/>
            </a:endParaRPr>
          </a:p>
          <a:p>
            <a:pPr lvl="2"/>
            <a:r>
              <a:rPr lang="ja-JP" altLang="en-US" b="0" i="0" dirty="0"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リスクを資産・</a:t>
            </a:r>
            <a:r>
              <a:rPr lang="ja-JP" altLang="en-US" b="0" i="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（当該事業）</a:t>
            </a:r>
            <a:r>
              <a:rPr lang="ja-JP" altLang="en-US" b="0" i="0" dirty="0"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の範囲に限定すること（</a:t>
            </a:r>
            <a:r>
              <a:rPr lang="ja-JP" altLang="en-US" b="0" i="0" u="sng" dirty="0">
                <a:effectLst/>
                <a:latin typeface="Meiryo" panose="020B0604030504040204" pitchFamily="50" charset="-128"/>
                <a:ea typeface="Meiryo" panose="020B0604030504040204" pitchFamily="50" charset="-128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倒産隔離</a:t>
            </a:r>
            <a:r>
              <a:rPr lang="ja-JP" altLang="en-US" b="0" i="0" dirty="0"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機能）</a:t>
            </a:r>
            <a:endParaRPr lang="en-US" altLang="ja-JP" b="0" i="0" dirty="0">
              <a:effectLst/>
              <a:latin typeface="Meiryo" panose="020B0604030504040204" pitchFamily="50" charset="-128"/>
              <a:ea typeface="Meiryo" panose="020B0604030504040204" pitchFamily="50" charset="-128"/>
            </a:endParaRPr>
          </a:p>
          <a:p>
            <a:pPr lvl="2"/>
            <a:r>
              <a:rPr lang="ja-JP" altLang="en-US" b="0" i="0" dirty="0"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生じる利益に対する二重課税を回避すること</a:t>
            </a:r>
            <a:endParaRPr lang="en-US" altLang="ja-JP" b="0" i="0" dirty="0">
              <a:effectLst/>
              <a:latin typeface="Meiryo" panose="020B0604030504040204" pitchFamily="50" charset="-128"/>
              <a:ea typeface="Meiryo" panose="020B0604030504040204" pitchFamily="50" charset="-128"/>
            </a:endParaRPr>
          </a:p>
          <a:p>
            <a:pPr lvl="3"/>
            <a:r>
              <a:rPr lang="ja-JP" altLang="en-US" b="0" i="0" dirty="0"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（パススルー機能、</a:t>
            </a:r>
            <a:r>
              <a:rPr lang="ja-JP" altLang="en-US" b="0" i="0" u="sng" dirty="0">
                <a:effectLst/>
                <a:latin typeface="Meiryo" panose="020B0604030504040204" pitchFamily="50" charset="-128"/>
                <a:ea typeface="Meiryo" panose="020B0604030504040204" pitchFamily="50" charset="-128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導管体</a:t>
            </a:r>
            <a:r>
              <a:rPr lang="ja-JP" altLang="en-US" b="0" i="0" dirty="0"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機能などと呼ばれる）</a:t>
            </a:r>
            <a:endParaRPr lang="en-US" altLang="ja-JP" b="0" i="0" dirty="0">
              <a:effectLst/>
              <a:latin typeface="Meiryo" panose="020B0604030504040204" pitchFamily="50" charset="-128"/>
              <a:ea typeface="Meiryo" panose="020B0604030504040204" pitchFamily="50" charset="-128"/>
            </a:endParaRPr>
          </a:p>
          <a:p>
            <a:pPr lvl="3"/>
            <a:r>
              <a:rPr lang="ja-JP" altLang="en-US" dirty="0">
                <a:solidFill>
                  <a:schemeClr val="accent2">
                    <a:lumMod val="40000"/>
                    <a:lumOff val="60000"/>
                  </a:schemeClr>
                </a:solidFill>
                <a:latin typeface="Meiryo" panose="020B0604030504040204" pitchFamily="50" charset="-128"/>
                <a:ea typeface="Meiryo" panose="020B0604030504040204" pitchFamily="50" charset="-128"/>
              </a:rPr>
              <a:t>金融の世界の特定目的会社は、課税免除。</a:t>
            </a:r>
            <a:r>
              <a:rPr lang="en-US" altLang="ja-JP" dirty="0">
                <a:solidFill>
                  <a:schemeClr val="accent2">
                    <a:lumMod val="40000"/>
                    <a:lumOff val="60000"/>
                  </a:schemeClr>
                </a:solidFill>
                <a:latin typeface="Meiryo" panose="020B0604030504040204" pitchFamily="50" charset="-128"/>
                <a:ea typeface="Meiryo" panose="020B0604030504040204" pitchFamily="50" charset="-128"/>
              </a:rPr>
              <a:t>PFI</a:t>
            </a:r>
            <a:r>
              <a:rPr lang="ja-JP" altLang="en-US" dirty="0">
                <a:solidFill>
                  <a:schemeClr val="accent2">
                    <a:lumMod val="40000"/>
                    <a:lumOff val="60000"/>
                  </a:schemeClr>
                </a:solidFill>
                <a:latin typeface="Meiryo" panose="020B0604030504040204" pitchFamily="50" charset="-128"/>
                <a:ea typeface="Meiryo" panose="020B0604030504040204" pitchFamily="50" charset="-128"/>
              </a:rPr>
              <a:t>における特別目的会社は課税。</a:t>
            </a:r>
            <a:endParaRPr lang="en-US" altLang="ja-JP" b="0" i="0" dirty="0"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Meiryo" panose="020B0604030504040204" pitchFamily="50" charset="-128"/>
              <a:ea typeface="Meiryo" panose="020B0604030504040204" pitchFamily="50" charset="-128"/>
            </a:endParaRPr>
          </a:p>
          <a:p>
            <a:pPr lvl="1"/>
            <a:r>
              <a:rPr lang="en-US" altLang="ja-JP" dirty="0">
                <a:solidFill>
                  <a:schemeClr val="accent2">
                    <a:lumMod val="60000"/>
                    <a:lumOff val="40000"/>
                  </a:schemeClr>
                </a:solidFill>
                <a:latin typeface="Meiryo" panose="020B0604030504040204" pitchFamily="50" charset="-128"/>
                <a:ea typeface="Meiryo" panose="020B0604030504040204" pitchFamily="50" charset="-128"/>
              </a:rPr>
              <a:t>PFI</a:t>
            </a:r>
            <a:r>
              <a:rPr lang="ja-JP" altLang="en-US" dirty="0">
                <a:solidFill>
                  <a:schemeClr val="accent2">
                    <a:lumMod val="60000"/>
                    <a:lumOff val="40000"/>
                  </a:schemeClr>
                </a:solidFill>
                <a:latin typeface="Meiryo" panose="020B0604030504040204" pitchFamily="50" charset="-128"/>
                <a:ea typeface="Meiryo" panose="020B0604030504040204" pitchFamily="50" charset="-128"/>
              </a:rPr>
              <a:t>の</a:t>
            </a:r>
            <a:r>
              <a:rPr lang="en-US" altLang="ja-JP" dirty="0">
                <a:solidFill>
                  <a:schemeClr val="accent2">
                    <a:lumMod val="60000"/>
                    <a:lumOff val="40000"/>
                  </a:schemeClr>
                </a:solidFill>
                <a:latin typeface="Meiryo" panose="020B0604030504040204" pitchFamily="50" charset="-128"/>
                <a:ea typeface="Meiryo" panose="020B0604030504040204" pitchFamily="50" charset="-128"/>
              </a:rPr>
              <a:t>SPC</a:t>
            </a:r>
            <a:r>
              <a:rPr lang="ja-JP" altLang="en-US" dirty="0">
                <a:solidFill>
                  <a:schemeClr val="accent2">
                    <a:lumMod val="60000"/>
                    <a:lumOff val="40000"/>
                  </a:schemeClr>
                </a:solidFill>
                <a:latin typeface="Meiryo" panose="020B0604030504040204" pitchFamily="50" charset="-128"/>
                <a:ea typeface="Meiryo" panose="020B0604030504040204" pitchFamily="50" charset="-128"/>
              </a:rPr>
              <a:t>においては　もう一つ重要な機能</a:t>
            </a:r>
            <a:endParaRPr lang="en-US" altLang="ja-JP" dirty="0">
              <a:solidFill>
                <a:schemeClr val="accent2">
                  <a:lumMod val="60000"/>
                  <a:lumOff val="40000"/>
                </a:schemeClr>
              </a:solidFill>
              <a:latin typeface="Meiryo" panose="020B0604030504040204" pitchFamily="50" charset="-128"/>
              <a:ea typeface="Meiryo" panose="020B0604030504040204" pitchFamily="50" charset="-128"/>
            </a:endParaRPr>
          </a:p>
          <a:p>
            <a:pPr lvl="2"/>
            <a:r>
              <a:rPr lang="ja-JP" alt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自治体・金融機関の公共事業受託企業（</a:t>
            </a:r>
            <a:r>
              <a:rPr lang="en-US" altLang="ja-JP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SPC</a:t>
            </a:r>
            <a:r>
              <a:rPr lang="ja-JP" alt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）の事業監査・会計監査業務を軽減する</a:t>
            </a:r>
          </a:p>
        </p:txBody>
      </p:sp>
    </p:spTree>
    <p:extLst>
      <p:ext uri="{BB962C8B-B14F-4D97-AF65-F5344CB8AC3E}">
        <p14:creationId xmlns:p14="http://schemas.microsoft.com/office/powerpoint/2010/main" val="19946944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F7DE102-B1CE-4724-9391-EA836A9D2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2" y="381000"/>
            <a:ext cx="9144001" cy="743744"/>
          </a:xfrm>
        </p:spPr>
        <p:txBody>
          <a:bodyPr/>
          <a:lstStyle/>
          <a:p>
            <a:r>
              <a:rPr kumimoji="1" lang="ja-JP" altLang="en-US" dirty="0"/>
              <a:t>我々が経営する</a:t>
            </a:r>
            <a:r>
              <a:rPr kumimoji="1" lang="en-US" altLang="ja-JP" dirty="0"/>
              <a:t>SPC</a:t>
            </a:r>
            <a:r>
              <a:rPr kumimoji="1" lang="ja-JP" altLang="en-US" dirty="0"/>
              <a:t>の目的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7473058-BA36-4495-9DE7-F4AC9169C3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417" y="1268760"/>
            <a:ext cx="10412783" cy="5303489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kumimoji="1" lang="ja-JP" altLang="en-US" dirty="0"/>
              <a:t>自治体・金融機関の監査（事業・会計）（モニタリング）の簡素化</a:t>
            </a:r>
            <a:endParaRPr kumimoji="1" lang="en-US" altLang="ja-JP" dirty="0"/>
          </a:p>
          <a:p>
            <a:pPr lvl="1"/>
            <a:r>
              <a:rPr lang="ja-JP" altLang="en-US" dirty="0"/>
              <a:t>一般の企業だと、当該事業（当該</a:t>
            </a:r>
            <a:r>
              <a:rPr lang="en-US" altLang="ja-JP" dirty="0"/>
              <a:t>PFI</a:t>
            </a:r>
            <a:r>
              <a:rPr lang="ja-JP" altLang="en-US" dirty="0"/>
              <a:t>事業）以外の事業全般のチェックが必要</a:t>
            </a:r>
            <a:endParaRPr lang="en-US" altLang="ja-JP" dirty="0"/>
          </a:p>
          <a:p>
            <a:pPr lvl="2"/>
            <a:r>
              <a:rPr kumimoji="1" lang="ja-JP" altLang="en-US" dirty="0"/>
              <a:t>当該</a:t>
            </a:r>
            <a:r>
              <a:rPr kumimoji="1" lang="en-US" altLang="ja-JP" dirty="0"/>
              <a:t>PFI</a:t>
            </a:r>
            <a:r>
              <a:rPr kumimoji="1" lang="ja-JP" altLang="en-US" dirty="0"/>
              <a:t>事業以外のリスク・失敗で、契約相手先が倒産の恐れ</a:t>
            </a:r>
            <a:endParaRPr kumimoji="1" lang="en-US" altLang="ja-JP" dirty="0"/>
          </a:p>
          <a:p>
            <a:pPr lvl="2"/>
            <a:r>
              <a:rPr lang="en-US" altLang="ja-JP" dirty="0"/>
              <a:t>SPC</a:t>
            </a:r>
            <a:r>
              <a:rPr lang="ja-JP" altLang="en-US" dirty="0"/>
              <a:t>は、当該</a:t>
            </a:r>
            <a:r>
              <a:rPr lang="en-US" altLang="ja-JP" dirty="0"/>
              <a:t>PFI</a:t>
            </a:r>
            <a:r>
              <a:rPr lang="ja-JP" altLang="en-US" dirty="0"/>
              <a:t>事業以外は、できないので、関係のないことで倒産の恐れなし。</a:t>
            </a:r>
            <a:endParaRPr lang="en-US" altLang="ja-JP" dirty="0"/>
          </a:p>
          <a:p>
            <a:pPr lvl="3"/>
            <a:r>
              <a:rPr kumimoji="1" lang="ja-JP" altLang="en-US" dirty="0"/>
              <a:t>なので、監査（モニタリング）は、当該</a:t>
            </a:r>
            <a:r>
              <a:rPr kumimoji="1" lang="en-US" altLang="ja-JP" dirty="0"/>
              <a:t>PFI</a:t>
            </a:r>
            <a:r>
              <a:rPr kumimoji="1" lang="ja-JP" altLang="en-US" dirty="0"/>
              <a:t>事業のことだけで済む。</a:t>
            </a:r>
            <a:endParaRPr kumimoji="1" lang="en-US" altLang="ja-JP" dirty="0"/>
          </a:p>
          <a:p>
            <a:r>
              <a:rPr lang="ja-JP" altLang="en-US" dirty="0"/>
              <a:t>自治体・収益事業等からの収入、金融機関・委託企業への支出監理</a:t>
            </a:r>
            <a:endParaRPr lang="en-US" altLang="ja-JP" dirty="0"/>
          </a:p>
          <a:p>
            <a:r>
              <a:rPr kumimoji="1" lang="ja-JP" altLang="en-US" dirty="0"/>
              <a:t>委託企業の業務実施状況のモニタリング・自治体への報告</a:t>
            </a:r>
            <a:r>
              <a:rPr kumimoji="1" lang="en-US" altLang="ja-JP" dirty="0"/>
              <a:t>(</a:t>
            </a:r>
            <a:r>
              <a:rPr kumimoji="1" lang="ja-JP" altLang="en-US" dirty="0"/>
              <a:t>セルフモニター</a:t>
            </a:r>
            <a:r>
              <a:rPr kumimoji="1" lang="en-US" altLang="ja-JP" dirty="0"/>
              <a:t>)</a:t>
            </a:r>
          </a:p>
          <a:p>
            <a:r>
              <a:rPr lang="ja-JP" altLang="en-US" dirty="0"/>
              <a:t>出資者への配当</a:t>
            </a:r>
            <a:endParaRPr lang="en-US" altLang="ja-JP" dirty="0"/>
          </a:p>
          <a:p>
            <a:pPr lvl="1"/>
            <a:r>
              <a:rPr kumimoji="1" lang="ja-JP" altLang="en-US" dirty="0"/>
              <a:t>公共事業なので適正な水準である必要。</a:t>
            </a:r>
            <a:r>
              <a:rPr kumimoji="1" lang="en-US" altLang="ja-JP" dirty="0"/>
              <a:t>100%</a:t>
            </a:r>
            <a:r>
              <a:rPr kumimoji="1" lang="ja-JP" altLang="en-US" dirty="0"/>
              <a:t>サービス対価型だと、もらってるのは税金！</a:t>
            </a:r>
            <a:endParaRPr kumimoji="1" lang="en-US" altLang="ja-JP" dirty="0"/>
          </a:p>
          <a:p>
            <a:pPr lvl="1"/>
            <a:r>
              <a:rPr lang="ja-JP" altLang="en-US" dirty="0"/>
              <a:t>剰余金は、違約金以上・銀行返済（元利）の２％～５％くらい</a:t>
            </a:r>
            <a:endParaRPr lang="en-US" altLang="ja-JP" dirty="0"/>
          </a:p>
          <a:p>
            <a:pPr lvl="2"/>
            <a:r>
              <a:rPr kumimoji="1" lang="ja-JP" altLang="en-US" dirty="0"/>
              <a:t>なので、銀行借り入れが多いと、配当増える。１０億（２～５千万）３０億（６～</a:t>
            </a:r>
            <a:r>
              <a:rPr kumimoji="1" lang="en-US" altLang="ja-JP" dirty="0"/>
              <a:t>15</a:t>
            </a:r>
            <a:r>
              <a:rPr kumimoji="1" lang="ja-JP" altLang="en-US" dirty="0"/>
              <a:t>千万）</a:t>
            </a:r>
            <a:endParaRPr kumimoji="1" lang="en-US" altLang="ja-JP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8385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E6B87AB-F160-45C2-B97C-2C6D711BB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3612" y="381000"/>
            <a:ext cx="9134391" cy="671736"/>
          </a:xfrm>
        </p:spPr>
        <p:txBody>
          <a:bodyPr/>
          <a:lstStyle/>
          <a:p>
            <a:r>
              <a:rPr kumimoji="1" lang="en-US" altLang="ja-JP" dirty="0"/>
              <a:t>SPC</a:t>
            </a:r>
            <a:r>
              <a:rPr kumimoji="1" lang="ja-JP" altLang="en-US" dirty="0"/>
              <a:t>に関し提案時に設定した考え方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3FE6568-E8FA-495C-92C5-9E95314C0F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7488" y="1269504"/>
            <a:ext cx="8810864" cy="518383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kumimoji="1" lang="en-US" altLang="ja-JP" dirty="0"/>
              <a:t>SPC</a:t>
            </a:r>
            <a:r>
              <a:rPr kumimoji="1" lang="ja-JP" altLang="en-US" dirty="0"/>
              <a:t>はリスク「０」が望ましい。</a:t>
            </a:r>
            <a:endParaRPr kumimoji="1" lang="en-US" altLang="ja-JP" dirty="0"/>
          </a:p>
          <a:p>
            <a:pPr lvl="1"/>
            <a:r>
              <a:rPr lang="en-US" altLang="ja-JP" dirty="0"/>
              <a:t>SPC</a:t>
            </a:r>
            <a:r>
              <a:rPr lang="ja-JP" altLang="en-US" dirty="0"/>
              <a:t>は投資しない。：回収不能のリスク</a:t>
            </a:r>
            <a:endParaRPr lang="en-US" altLang="ja-JP" dirty="0"/>
          </a:p>
          <a:p>
            <a:pPr lvl="1"/>
            <a:r>
              <a:rPr lang="en-US" altLang="ja-JP" dirty="0"/>
              <a:t>SPC</a:t>
            </a:r>
            <a:r>
              <a:rPr lang="ja-JP" altLang="en-US" dirty="0"/>
              <a:t>は資産を持たない：毀損のリスク</a:t>
            </a:r>
            <a:endParaRPr lang="en-US" altLang="ja-JP" dirty="0"/>
          </a:p>
          <a:p>
            <a:pPr lvl="1"/>
            <a:r>
              <a:rPr kumimoji="1" lang="en-US" altLang="ja-JP" dirty="0"/>
              <a:t>SPC</a:t>
            </a:r>
            <a:r>
              <a:rPr kumimoji="1" lang="ja-JP" altLang="en-US" dirty="0"/>
              <a:t>は業務を自らしない。：失敗のリスク・業務責任　　</a:t>
            </a:r>
            <a:endParaRPr kumimoji="1" lang="en-US" altLang="ja-JP" dirty="0"/>
          </a:p>
          <a:p>
            <a:pPr lvl="1"/>
            <a:r>
              <a:rPr lang="ja-JP" altLang="en-US" dirty="0"/>
              <a:t>　　　　　　　　　　</a:t>
            </a:r>
            <a:r>
              <a:rPr kumimoji="1" lang="ja-JP" altLang="en-US" dirty="0"/>
              <a:t>など　　すべてのリスクを誰かに負ってもらう。</a:t>
            </a:r>
            <a:endParaRPr kumimoji="1" lang="en-US" altLang="ja-JP" dirty="0"/>
          </a:p>
          <a:p>
            <a:r>
              <a:rPr lang="en-US" altLang="ja-JP" dirty="0"/>
              <a:t>SPC</a:t>
            </a:r>
            <a:r>
              <a:rPr lang="ja-JP" altLang="en-US" dirty="0"/>
              <a:t>の仕事</a:t>
            </a:r>
            <a:endParaRPr lang="en-US" altLang="ja-JP" dirty="0"/>
          </a:p>
          <a:p>
            <a:pPr lvl="1"/>
            <a:r>
              <a:rPr kumimoji="1" lang="ja-JP" altLang="en-US" dirty="0"/>
              <a:t>行政からのサービス対価・提案事業からの収入の分配業務</a:t>
            </a:r>
            <a:endParaRPr kumimoji="1" lang="en-US" altLang="ja-JP" dirty="0"/>
          </a:p>
          <a:p>
            <a:pPr lvl="2"/>
            <a:r>
              <a:rPr lang="ja-JP" altLang="en-US" dirty="0"/>
              <a:t>銀行返済・委託業務（アウトソーシング）の支払・出資者への配当</a:t>
            </a:r>
            <a:endParaRPr lang="en-US" altLang="ja-JP" dirty="0"/>
          </a:p>
          <a:p>
            <a:pPr lvl="1"/>
            <a:r>
              <a:rPr lang="ja-JP" altLang="en-US" dirty="0"/>
              <a:t>委託企業の業務監査・委託企業の経営健全性の把握（セルフモニタリング）</a:t>
            </a:r>
            <a:endParaRPr lang="en-US" altLang="ja-JP" dirty="0"/>
          </a:p>
          <a:p>
            <a:pPr lvl="1"/>
            <a:r>
              <a:rPr kumimoji="1" lang="ja-JP" altLang="en-US" dirty="0"/>
              <a:t>自治体への報告・折衝（これらもできるだけ分担企業にアウトソーシング）</a:t>
            </a:r>
            <a:endParaRPr kumimoji="1" lang="en-US" altLang="ja-JP" dirty="0"/>
          </a:p>
          <a:p>
            <a:pPr lvl="1"/>
            <a:r>
              <a:rPr lang="en-US" altLang="ja-JP" dirty="0"/>
              <a:t>2</a:t>
            </a:r>
            <a:r>
              <a:rPr lang="ja-JP" altLang="en-US" dirty="0"/>
              <a:t>重課税となるので、できるだけ課税前に出資企業への業務委託を構築</a:t>
            </a:r>
            <a:endParaRPr lang="en-US" altLang="ja-JP" dirty="0"/>
          </a:p>
          <a:p>
            <a:pPr lvl="2"/>
            <a:r>
              <a:rPr kumimoji="1" lang="ja-JP" altLang="en-US" dirty="0"/>
              <a:t>業務実行で稼いでいただくようなスキーム構築</a:t>
            </a:r>
          </a:p>
        </p:txBody>
      </p:sp>
    </p:spTree>
    <p:extLst>
      <p:ext uri="{BB962C8B-B14F-4D97-AF65-F5344CB8AC3E}">
        <p14:creationId xmlns:p14="http://schemas.microsoft.com/office/powerpoint/2010/main" val="408461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C8B0873-30F9-415F-BF43-76329969A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2" y="381000"/>
            <a:ext cx="9144001" cy="815752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/>
              <a:t>提案時整理しておくこと</a:t>
            </a:r>
            <a:br>
              <a:rPr kumimoji="1" lang="en-US" altLang="ja-JP" dirty="0"/>
            </a:br>
            <a:r>
              <a:rPr kumimoji="1" lang="ja-JP" altLang="en-US" dirty="0"/>
              <a:t>長期収支表の</a:t>
            </a:r>
            <a:r>
              <a:rPr kumimoji="1" lang="en-US" altLang="ja-JP" dirty="0"/>
              <a:t>SPC</a:t>
            </a:r>
            <a:r>
              <a:rPr kumimoji="1" lang="ja-JP" altLang="en-US" dirty="0"/>
              <a:t>の剰余金の考え方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FA52C4F-1872-4EFB-9A3B-AFC3B0E428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2" y="1412777"/>
            <a:ext cx="9134391" cy="4546849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kumimoji="1" lang="ja-JP" altLang="en-US" dirty="0"/>
              <a:t>銀行からの要求</a:t>
            </a:r>
            <a:endParaRPr kumimoji="1" lang="en-US" altLang="ja-JP" dirty="0"/>
          </a:p>
          <a:p>
            <a:pPr lvl="1"/>
            <a:r>
              <a:rPr lang="en-US" altLang="ja-JP" dirty="0"/>
              <a:t>SPC</a:t>
            </a:r>
            <a:r>
              <a:rPr lang="ja-JP" altLang="en-US" dirty="0"/>
              <a:t>の財政健全性維持：</a:t>
            </a:r>
            <a:r>
              <a:rPr lang="en-US" altLang="ja-JP" dirty="0"/>
              <a:t>DSCR</a:t>
            </a:r>
            <a:r>
              <a:rPr lang="ja-JP" altLang="en-US" dirty="0"/>
              <a:t>：</a:t>
            </a:r>
            <a:r>
              <a:rPr lang="en-US" altLang="ja-JP" dirty="0"/>
              <a:t>1.0</a:t>
            </a:r>
            <a:r>
              <a:rPr lang="ja-JP" altLang="en-US" dirty="0"/>
              <a:t>以上できれば</a:t>
            </a:r>
            <a:r>
              <a:rPr lang="en-US" altLang="ja-JP" dirty="0"/>
              <a:t>1.02</a:t>
            </a:r>
            <a:r>
              <a:rPr lang="ja-JP" altLang="en-US" dirty="0"/>
              <a:t>～</a:t>
            </a:r>
            <a:r>
              <a:rPr lang="en-US" altLang="ja-JP" dirty="0"/>
              <a:t>1.05</a:t>
            </a:r>
            <a:r>
              <a:rPr lang="ja-JP" altLang="en-US" dirty="0"/>
              <a:t>くらい</a:t>
            </a:r>
            <a:endParaRPr lang="en-US" altLang="ja-JP" dirty="0"/>
          </a:p>
          <a:p>
            <a:pPr lvl="1"/>
            <a:r>
              <a:rPr kumimoji="1" lang="ja-JP" altLang="en-US" dirty="0"/>
              <a:t>毎年の剰余金積み上げを銀行返済元利合計より</a:t>
            </a:r>
            <a:r>
              <a:rPr kumimoji="1" lang="en-US" altLang="ja-JP" dirty="0"/>
              <a:t>2</a:t>
            </a:r>
            <a:r>
              <a:rPr kumimoji="1" lang="ja-JP" altLang="en-US" dirty="0"/>
              <a:t>～</a:t>
            </a:r>
            <a:r>
              <a:rPr kumimoji="1" lang="en-US" altLang="ja-JP" dirty="0"/>
              <a:t>5</a:t>
            </a:r>
            <a:r>
              <a:rPr kumimoji="1" lang="ja-JP" altLang="en-US" dirty="0"/>
              <a:t>％多めに。</a:t>
            </a:r>
            <a:endParaRPr kumimoji="1" lang="en-US" altLang="ja-JP" dirty="0"/>
          </a:p>
          <a:p>
            <a:pPr lvl="1"/>
            <a:endParaRPr kumimoji="1" lang="en-US" altLang="ja-JP" dirty="0"/>
          </a:p>
          <a:p>
            <a:r>
              <a:rPr lang="ja-JP" altLang="en-US" dirty="0"/>
              <a:t>リスクヘッジからの要求</a:t>
            </a:r>
            <a:endParaRPr lang="en-US" altLang="ja-JP" dirty="0"/>
          </a:p>
          <a:p>
            <a:pPr lvl="1"/>
            <a:r>
              <a:rPr kumimoji="1" lang="ja-JP" altLang="en-US" dirty="0"/>
              <a:t>違約金は少なくとも、手元資金で払えるように。累積剰余金は違約金より多く。</a:t>
            </a:r>
            <a:endParaRPr kumimoji="1" lang="en-US" altLang="ja-JP" dirty="0"/>
          </a:p>
          <a:p>
            <a:pPr lvl="2"/>
            <a:r>
              <a:rPr lang="ja-JP" altLang="en-US" dirty="0"/>
              <a:t>違約金の設定についての事業契約はしっかり読み込むこと</a:t>
            </a:r>
            <a:endParaRPr lang="en-US" altLang="ja-JP" dirty="0"/>
          </a:p>
          <a:p>
            <a:pPr lvl="3"/>
            <a:r>
              <a:rPr kumimoji="1" lang="ja-JP" altLang="en-US" dirty="0"/>
              <a:t>事業費の</a:t>
            </a:r>
            <a:r>
              <a:rPr kumimoji="1" lang="en-US" altLang="ja-JP" dirty="0"/>
              <a:t>10</a:t>
            </a:r>
            <a:r>
              <a:rPr kumimoji="1" lang="ja-JP" altLang="en-US" dirty="0"/>
              <a:t>％みたいなことになってないか？</a:t>
            </a:r>
            <a:endParaRPr kumimoji="1" lang="en-US" altLang="ja-JP" dirty="0"/>
          </a:p>
          <a:p>
            <a:pPr lvl="3"/>
            <a:r>
              <a:rPr lang="ja-JP" altLang="en-US" dirty="0"/>
              <a:t>建設期間中は：建設費の</a:t>
            </a:r>
            <a:r>
              <a:rPr lang="en-US" altLang="ja-JP" dirty="0"/>
              <a:t>5</a:t>
            </a:r>
            <a:r>
              <a:rPr lang="ja-JP" altLang="en-US" dirty="0"/>
              <a:t>％～</a:t>
            </a:r>
            <a:r>
              <a:rPr lang="en-US" altLang="ja-JP" dirty="0"/>
              <a:t>10</a:t>
            </a:r>
            <a:r>
              <a:rPr lang="ja-JP" altLang="en-US" dirty="0"/>
              <a:t>％</a:t>
            </a:r>
            <a:endParaRPr lang="en-US" altLang="ja-JP" dirty="0"/>
          </a:p>
          <a:p>
            <a:pPr lvl="3"/>
            <a:r>
              <a:rPr kumimoji="1" lang="ja-JP" altLang="en-US" dirty="0"/>
              <a:t>維持管理・運営期間中は：年間維持管理・運営費の</a:t>
            </a:r>
            <a:r>
              <a:rPr kumimoji="1" lang="en-US" altLang="ja-JP" dirty="0"/>
              <a:t>5</a:t>
            </a:r>
            <a:r>
              <a:rPr kumimoji="1" lang="ja-JP" altLang="en-US" dirty="0"/>
              <a:t>％～</a:t>
            </a:r>
            <a:r>
              <a:rPr kumimoji="1" lang="en-US" altLang="ja-JP" dirty="0"/>
              <a:t>10</a:t>
            </a:r>
            <a:r>
              <a:rPr kumimoji="1" lang="ja-JP" altLang="en-US" dirty="0"/>
              <a:t>％　　なら　　妥当</a:t>
            </a:r>
            <a:endParaRPr kumimoji="1" lang="en-US" altLang="ja-JP" dirty="0"/>
          </a:p>
          <a:p>
            <a:pPr lvl="4"/>
            <a:r>
              <a:rPr lang="ja-JP" altLang="en-US" dirty="0"/>
              <a:t>期間中の維持管理・運営費の</a:t>
            </a:r>
            <a:r>
              <a:rPr lang="en-US" altLang="ja-JP" dirty="0"/>
              <a:t>10</a:t>
            </a:r>
            <a:r>
              <a:rPr lang="ja-JP" altLang="en-US" dirty="0"/>
              <a:t>％みたいなことになってないか？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57931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C8B0873-30F9-415F-BF43-76329969A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2" y="381000"/>
            <a:ext cx="9144001" cy="815752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/>
              <a:t>提案時整理しておくべきこと</a:t>
            </a:r>
            <a:br>
              <a:rPr kumimoji="1" lang="en-US" altLang="ja-JP" dirty="0"/>
            </a:br>
            <a:r>
              <a:rPr kumimoji="1" lang="en-US" altLang="ja-JP" dirty="0"/>
              <a:t>SPC</a:t>
            </a:r>
            <a:r>
              <a:rPr kumimoji="1" lang="ja-JP" altLang="en-US" dirty="0"/>
              <a:t>の内部統制の充実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FA52C4F-1872-4EFB-9A3B-AFC3B0E428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7448" y="1268760"/>
            <a:ext cx="9602952" cy="504056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kumimoji="1" lang="en-US" altLang="ja-JP" dirty="0"/>
              <a:t>SPC</a:t>
            </a:r>
            <a:r>
              <a:rPr kumimoji="1" lang="ja-JP" altLang="en-US" dirty="0"/>
              <a:t>の自己モニターと第</a:t>
            </a:r>
            <a:r>
              <a:rPr kumimoji="1" lang="en-US" altLang="ja-JP" dirty="0"/>
              <a:t>3</a:t>
            </a:r>
            <a:r>
              <a:rPr kumimoji="1" lang="ja-JP" altLang="en-US" dirty="0"/>
              <a:t>者モニター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リスクのあることをやろうとしてないかの監視</a:t>
            </a:r>
            <a:endParaRPr kumimoji="1" lang="en-US" altLang="ja-JP" dirty="0"/>
          </a:p>
          <a:p>
            <a:pPr lvl="2"/>
            <a:r>
              <a:rPr kumimoji="1" lang="ja-JP" altLang="en-US" dirty="0"/>
              <a:t>メンバーでの監視・第３者組織での監視</a:t>
            </a:r>
            <a:endParaRPr kumimoji="1" lang="en-US" altLang="ja-JP" dirty="0"/>
          </a:p>
          <a:p>
            <a:pPr lvl="1"/>
            <a:r>
              <a:rPr lang="ja-JP" altLang="en-US" dirty="0"/>
              <a:t>銀行とビークルとしての</a:t>
            </a:r>
            <a:r>
              <a:rPr lang="en-US" altLang="ja-JP" dirty="0"/>
              <a:t>SPC</a:t>
            </a:r>
            <a:r>
              <a:rPr lang="ja-JP" altLang="en-US" dirty="0"/>
              <a:t>の協議・協力しての社会性の強い公共事業の推進</a:t>
            </a:r>
            <a:endParaRPr lang="en-US" altLang="ja-JP" dirty="0"/>
          </a:p>
          <a:p>
            <a:pPr lvl="1"/>
            <a:endParaRPr kumimoji="1" lang="en-US" altLang="ja-JP" dirty="0"/>
          </a:p>
          <a:p>
            <a:r>
              <a:rPr lang="ja-JP" altLang="en-US" dirty="0"/>
              <a:t>剰余金の確保と配当・資金の流れ</a:t>
            </a:r>
            <a:endParaRPr lang="en-US" altLang="ja-JP" dirty="0"/>
          </a:p>
          <a:p>
            <a:pPr lvl="1"/>
            <a:r>
              <a:rPr kumimoji="1" lang="ja-JP" altLang="en-US" dirty="0"/>
              <a:t>提案時書くかどうか</a:t>
            </a:r>
            <a:endParaRPr kumimoji="1" lang="en-US" altLang="ja-JP" dirty="0"/>
          </a:p>
          <a:p>
            <a:pPr lvl="2"/>
            <a:r>
              <a:rPr lang="ja-JP" altLang="en-US" dirty="0"/>
              <a:t>必要な累積剰余金の確保</a:t>
            </a:r>
            <a:endParaRPr lang="en-US" altLang="ja-JP" dirty="0"/>
          </a:p>
          <a:p>
            <a:pPr lvl="2"/>
            <a:r>
              <a:rPr kumimoji="1" lang="en-US" altLang="ja-JP" dirty="0"/>
              <a:t>DSCR</a:t>
            </a:r>
            <a:r>
              <a:rPr kumimoji="1" lang="ja-JP" altLang="en-US" dirty="0"/>
              <a:t>の確保</a:t>
            </a:r>
            <a:endParaRPr kumimoji="1" lang="en-US" altLang="ja-JP" dirty="0"/>
          </a:p>
          <a:p>
            <a:pPr lvl="2"/>
            <a:r>
              <a:rPr lang="ja-JP" altLang="en-US" dirty="0"/>
              <a:t>課税前にできるだけ出資者の利益マックス（</a:t>
            </a:r>
            <a:r>
              <a:rPr lang="en-US" altLang="ja-JP" dirty="0"/>
              <a:t>SPC</a:t>
            </a:r>
            <a:r>
              <a:rPr lang="ja-JP" altLang="en-US" dirty="0"/>
              <a:t>で法人税</a:t>
            </a:r>
            <a:r>
              <a:rPr lang="en-US" altLang="ja-JP" dirty="0"/>
              <a:t>MIN</a:t>
            </a:r>
            <a:r>
              <a:rPr lang="ja-JP" altLang="en-US" dirty="0"/>
              <a:t>・出資企業で納税のスキーム）</a:t>
            </a:r>
            <a:endParaRPr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自治体との協業・協力関係の考え方</a:t>
            </a:r>
          </a:p>
        </p:txBody>
      </p:sp>
    </p:spTree>
    <p:extLst>
      <p:ext uri="{BB962C8B-B14F-4D97-AF65-F5344CB8AC3E}">
        <p14:creationId xmlns:p14="http://schemas.microsoft.com/office/powerpoint/2010/main" val="124953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D0C130B0-262E-92F7-31BE-2FB7BD7BA0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4466" y="277090"/>
            <a:ext cx="9145752" cy="6105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76066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C8B0873-30F9-415F-BF43-76329969A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2" y="381000"/>
            <a:ext cx="9144001" cy="815752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/>
              <a:t>落札後の業務の整理</a:t>
            </a:r>
            <a:br>
              <a:rPr kumimoji="1" lang="en-US" altLang="ja-JP" dirty="0"/>
            </a:br>
            <a:r>
              <a:rPr lang="ja-JP" altLang="en-US" dirty="0"/>
              <a:t>事業契約までの流れ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FA52C4F-1872-4EFB-9A3B-AFC3B0E428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8248" y="1339156"/>
            <a:ext cx="9602952" cy="513784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kumimoji="1" lang="en-US" altLang="ja-JP" dirty="0"/>
              <a:t>SPC</a:t>
            </a:r>
            <a:r>
              <a:rPr kumimoji="1" lang="ja-JP" altLang="en-US" dirty="0"/>
              <a:t>の設立手続き（登記：法務局の混み具合：２～３週間）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登記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口座設定・出資金の払い込み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役員の決定</a:t>
            </a:r>
            <a:endParaRPr kumimoji="1" lang="en-US" altLang="ja-JP" dirty="0"/>
          </a:p>
          <a:p>
            <a:pPr lvl="1"/>
            <a:r>
              <a:rPr lang="ja-JP" altLang="en-US" dirty="0"/>
              <a:t>設立前に基本協定（事業契約締結に向けて協調して努力する、という規定）</a:t>
            </a:r>
            <a:endParaRPr lang="en-US" altLang="ja-JP" dirty="0"/>
          </a:p>
          <a:p>
            <a:pPr lvl="1"/>
            <a:r>
              <a:rPr kumimoji="1" lang="ja-JP" altLang="en-US" dirty="0"/>
              <a:t>自治体と民間事業者の協議の場の設定</a:t>
            </a:r>
            <a:endParaRPr kumimoji="1" lang="en-US" altLang="ja-JP" dirty="0"/>
          </a:p>
          <a:p>
            <a:pPr lvl="1"/>
            <a:r>
              <a:rPr kumimoji="1" lang="en-US" altLang="ja-JP" dirty="0"/>
              <a:t>SPC</a:t>
            </a:r>
            <a:r>
              <a:rPr kumimoji="1" lang="ja-JP" altLang="en-US" dirty="0"/>
              <a:t>の経営をアウトソーシングする場合は、</a:t>
            </a:r>
            <a:r>
              <a:rPr kumimoji="1" lang="en-US" altLang="ja-JP" dirty="0"/>
              <a:t>SPC</a:t>
            </a:r>
            <a:r>
              <a:rPr kumimoji="1" lang="ja-JP" altLang="en-US" dirty="0"/>
              <a:t>と受託企業・個人と受委託契約</a:t>
            </a:r>
            <a:endParaRPr kumimoji="1" lang="en-US" altLang="ja-JP" dirty="0"/>
          </a:p>
          <a:p>
            <a:r>
              <a:rPr kumimoji="1" lang="en-US" altLang="ja-JP" dirty="0"/>
              <a:t>SPC</a:t>
            </a:r>
            <a:r>
              <a:rPr kumimoji="1" lang="ja-JP" altLang="en-US" dirty="0"/>
              <a:t>設立後業務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契約に向けての自治体と</a:t>
            </a:r>
            <a:r>
              <a:rPr kumimoji="1" lang="en-US" altLang="ja-JP" dirty="0"/>
              <a:t>SPC</a:t>
            </a:r>
            <a:r>
              <a:rPr kumimoji="1" lang="ja-JP" altLang="en-US" dirty="0"/>
              <a:t>の協議・決定・契約文言の確定</a:t>
            </a:r>
            <a:endParaRPr kumimoji="1" lang="en-US" altLang="ja-JP" dirty="0"/>
          </a:p>
          <a:p>
            <a:pPr lvl="1"/>
            <a:r>
              <a:rPr lang="ja-JP" altLang="en-US" dirty="0"/>
              <a:t>設計業務計画の協議（基本設計・実施設計）</a:t>
            </a:r>
            <a:endParaRPr lang="en-US" altLang="ja-JP" dirty="0"/>
          </a:p>
          <a:p>
            <a:pPr lvl="2"/>
            <a:r>
              <a:rPr lang="ja-JP" altLang="en-US" dirty="0"/>
              <a:t>リスクが少ないので、契約前から基本設計の開始　など　の提案　と実際の業務遂行</a:t>
            </a:r>
            <a:endParaRPr lang="en-US" altLang="ja-JP" dirty="0"/>
          </a:p>
          <a:p>
            <a:pPr lvl="2"/>
            <a:r>
              <a:rPr lang="en-US" altLang="ja-JP" dirty="0"/>
              <a:t>SPC</a:t>
            </a:r>
            <a:r>
              <a:rPr lang="ja-JP" altLang="en-US" dirty="0"/>
              <a:t>と設計企業との請負・受委託契約の締結を急ぐ：発注書・請書などのやりとり</a:t>
            </a:r>
            <a:endParaRPr lang="en-US" altLang="ja-JP" dirty="0"/>
          </a:p>
          <a:p>
            <a:pPr lvl="2"/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662869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8F003FBA-FE29-4060-BC75-06CB81325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/>
              <a:t>ウオーター</a:t>
            </a:r>
            <a:r>
              <a:rPr lang="en-US"/>
              <a:t>PPP</a:t>
            </a:r>
            <a:endParaRPr 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96DA0EF1-5A5E-DC20-3FF7-8941FB80F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BEA90-E6BE-45F4-8D5D-C2E01FE3DBCB}" type="slidenum">
              <a:rPr lang="en-US" altLang="ja-JP" smtClean="0"/>
              <a:pPr/>
              <a:t>41</a:t>
            </a:fld>
            <a:endParaRPr lang="en-US" altLang="en-US" dirty="0">
              <a:ea typeface="Meiryo UI" panose="020B0604030504040204" pitchFamily="50" charset="-128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4ACB0234-F740-2D21-2A79-87AE3CEA81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710" y="1060450"/>
            <a:ext cx="10194990" cy="5111750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0D671CD-C270-85E9-7A11-4021F1E5D8E1}"/>
              </a:ext>
            </a:extLst>
          </p:cNvPr>
          <p:cNvSpPr txBox="1"/>
          <p:nvPr/>
        </p:nvSpPr>
        <p:spPr>
          <a:xfrm>
            <a:off x="4203700" y="433715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/>
              <a:t>リスク分析・管理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5E87B699-F2C8-375C-9D52-54B3E1AA4504}"/>
              </a:ext>
            </a:extLst>
          </p:cNvPr>
          <p:cNvSpPr/>
          <p:nvPr/>
        </p:nvSpPr>
        <p:spPr>
          <a:xfrm>
            <a:off x="6426200" y="1244600"/>
            <a:ext cx="4762500" cy="4851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リスクは発注案件ごとに違う</a:t>
            </a:r>
            <a:endParaRPr kumimoji="1" lang="en-US" altLang="ja-JP" dirty="0"/>
          </a:p>
          <a:p>
            <a:pPr algn="ctr"/>
            <a:endParaRPr kumimoji="1" lang="en-US" altLang="ja-JP" dirty="0"/>
          </a:p>
          <a:p>
            <a:pPr algn="ctr"/>
            <a:r>
              <a:rPr kumimoji="1" lang="ja-JP" altLang="en-US" dirty="0"/>
              <a:t>コンセッションの場合</a:t>
            </a:r>
            <a:endParaRPr kumimoji="1" lang="en-US" altLang="ja-JP" dirty="0"/>
          </a:p>
          <a:p>
            <a:pPr algn="ctr"/>
            <a:endParaRPr kumimoji="1" lang="en-US" altLang="ja-JP" dirty="0"/>
          </a:p>
          <a:p>
            <a:r>
              <a:rPr kumimoji="1" lang="ja-JP" altLang="en-US" dirty="0"/>
              <a:t>長期の収入変動の見誤り</a:t>
            </a:r>
            <a:endParaRPr kumimoji="1" lang="en-US" altLang="ja-JP" dirty="0"/>
          </a:p>
          <a:p>
            <a:r>
              <a:rPr kumimoji="1" lang="en-US" altLang="ja-JP" dirty="0"/>
              <a:t>	</a:t>
            </a:r>
            <a:r>
              <a:rPr kumimoji="1" lang="ja-JP" altLang="en-US" dirty="0"/>
              <a:t>不可抗力発生時の取り扱い</a:t>
            </a:r>
            <a:endParaRPr kumimoji="1" lang="en-US" altLang="ja-JP" dirty="0"/>
          </a:p>
          <a:p>
            <a:r>
              <a:rPr kumimoji="1" lang="ja-JP" altLang="en-US" dirty="0"/>
              <a:t>金利変動・物価変動</a:t>
            </a:r>
            <a:endParaRPr kumimoji="1" lang="en-US" altLang="ja-JP" dirty="0"/>
          </a:p>
          <a:p>
            <a:r>
              <a:rPr kumimoji="1" lang="en-US" altLang="ja-JP" dirty="0"/>
              <a:t>	</a:t>
            </a:r>
            <a:r>
              <a:rPr kumimoji="1" lang="ja-JP" altLang="en-US" dirty="0"/>
              <a:t>変動時の取り扱いに注意</a:t>
            </a:r>
            <a:endParaRPr kumimoji="1" lang="en-US" altLang="ja-JP" dirty="0"/>
          </a:p>
          <a:p>
            <a:r>
              <a:rPr kumimoji="1" lang="ja-JP" altLang="en-US" dirty="0"/>
              <a:t>契約に関する自治体の認識の甘さ</a:t>
            </a:r>
            <a:endParaRPr kumimoji="1" lang="en-US" altLang="ja-JP" dirty="0"/>
          </a:p>
          <a:p>
            <a:r>
              <a:rPr kumimoji="1" lang="en-US" altLang="ja-JP" dirty="0"/>
              <a:t>	</a:t>
            </a:r>
            <a:r>
              <a:rPr kumimoji="1" lang="ja-JP" altLang="en-US" dirty="0"/>
              <a:t>契約順守を自治体に迫る覚悟</a:t>
            </a:r>
            <a:endParaRPr kumimoji="1" lang="en-US" altLang="ja-JP" dirty="0"/>
          </a:p>
          <a:p>
            <a:r>
              <a:rPr kumimoji="1" lang="en-US" altLang="ja-JP" dirty="0"/>
              <a:t>	</a:t>
            </a:r>
            <a:r>
              <a:rPr kumimoji="1" lang="ja-JP" altLang="en-US" dirty="0"/>
              <a:t>一つ一つの議事録確認・承認ルール</a:t>
            </a:r>
            <a:endParaRPr kumimoji="1" lang="en-US" altLang="ja-JP" dirty="0"/>
          </a:p>
          <a:p>
            <a:r>
              <a:rPr kumimoji="1" lang="ja-JP" altLang="en-US" dirty="0"/>
              <a:t>コンソーシャムチーム企業の破綻</a:t>
            </a:r>
            <a:endParaRPr kumimoji="1" lang="en-US" altLang="ja-JP" dirty="0"/>
          </a:p>
          <a:p>
            <a:r>
              <a:rPr kumimoji="1" lang="en-US" altLang="ja-JP" dirty="0"/>
              <a:t>	</a:t>
            </a:r>
            <a:r>
              <a:rPr kumimoji="1" lang="ja-JP" altLang="en-US" dirty="0"/>
              <a:t>バックアップサービサーの確保・契約</a:t>
            </a:r>
            <a:endParaRPr kumimoji="1" lang="en-US" altLang="ja-JP" dirty="0"/>
          </a:p>
          <a:p>
            <a:r>
              <a:rPr kumimoji="1" lang="ja-JP" altLang="en-US" dirty="0"/>
              <a:t>資金余裕の考え方</a:t>
            </a:r>
            <a:endParaRPr kumimoji="1" lang="en-US" altLang="ja-JP" dirty="0"/>
          </a:p>
          <a:p>
            <a:r>
              <a:rPr kumimoji="1" lang="en-US" altLang="ja-JP" dirty="0"/>
              <a:t>	</a:t>
            </a:r>
            <a:r>
              <a:rPr kumimoji="1" lang="ja-JP" altLang="en-US" dirty="0"/>
              <a:t>十分な余裕と</a:t>
            </a:r>
            <a:r>
              <a:rPr kumimoji="1" lang="en-US" altLang="ja-JP" dirty="0"/>
              <a:t>SPC</a:t>
            </a:r>
            <a:r>
              <a:rPr kumimoji="1" lang="ja-JP" altLang="en-US" dirty="0"/>
              <a:t>への支援体制確立</a:t>
            </a:r>
            <a:endParaRPr kumimoji="1" lang="en-US" altLang="ja-JP" dirty="0"/>
          </a:p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8267277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CD04A075-4E2A-FD66-543F-09416C8DB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3961" y="1147400"/>
            <a:ext cx="7259639" cy="2281600"/>
          </a:xfrm>
        </p:spPr>
        <p:txBody>
          <a:bodyPr/>
          <a:lstStyle/>
          <a:p>
            <a:r>
              <a:rPr lang="ja-JP" altLang="en-US" b="1" dirty="0"/>
              <a:t>ご清聴ありがとうございました。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EA89319A-925D-9C87-0F09-5221D5DEE4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60913" y="4196125"/>
            <a:ext cx="5202237" cy="1498600"/>
          </a:xfrm>
        </p:spPr>
        <p:txBody>
          <a:bodyPr/>
          <a:lstStyle/>
          <a:p>
            <a:r>
              <a:rPr lang="ja-JP" altLang="en-US" b="1" dirty="0">
                <a:solidFill>
                  <a:schemeClr val="tx1"/>
                </a:solidFill>
              </a:rPr>
              <a:t>文責：　一般社団法人　国土政策研究会</a:t>
            </a:r>
            <a:endParaRPr lang="en-US" altLang="ja-JP" b="1" dirty="0">
              <a:solidFill>
                <a:schemeClr val="tx1"/>
              </a:solidFill>
            </a:endParaRPr>
          </a:p>
          <a:p>
            <a:r>
              <a:rPr lang="ja-JP" altLang="en-US" b="1" dirty="0">
                <a:solidFill>
                  <a:schemeClr val="tx1"/>
                </a:solidFill>
              </a:rPr>
              <a:t>理事：　　伊庭良知</a:t>
            </a:r>
            <a:endParaRPr lang="en-US" altLang="ja-JP" b="1" dirty="0">
              <a:solidFill>
                <a:schemeClr val="tx1"/>
              </a:solidFill>
            </a:endParaRPr>
          </a:p>
          <a:p>
            <a:r>
              <a:rPr lang="en-US" altLang="ja-JP" b="1" dirty="0">
                <a:solidFill>
                  <a:schemeClr val="tx1"/>
                </a:solidFill>
              </a:rPr>
              <a:t>				y.iba.jj2.@gmail.com</a:t>
            </a:r>
            <a:endParaRPr lang="ja-JP" altLang="en-US" b="1" dirty="0">
              <a:solidFill>
                <a:schemeClr val="tx1"/>
              </a:solidFill>
            </a:endParaRPr>
          </a:p>
        </p:txBody>
      </p:sp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0E0F2AB0-B164-4D6E-1004-A841BE2CC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/>
              <a:t>ウオーター</a:t>
            </a:r>
            <a:r>
              <a:rPr lang="en-US"/>
              <a:t>PPP</a:t>
            </a:r>
            <a:endParaRPr lang="en-US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1F4B380E-1DB0-B26E-7899-94B422002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BEA90-E6BE-45F4-8D5D-C2E01FE3DBCB}" type="slidenum">
              <a:rPr lang="en-US" altLang="ja-JP" smtClean="0"/>
              <a:pPr/>
              <a:t>42</a:t>
            </a:fld>
            <a:endParaRPr lang="en-US" altLang="en-US" dirty="0"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974483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0C888E6-B547-7E8E-70F0-FF0EB5BAC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572" y="153631"/>
            <a:ext cx="8534400" cy="577890"/>
          </a:xfrm>
        </p:spPr>
        <p:txBody>
          <a:bodyPr>
            <a:normAutofit/>
          </a:bodyPr>
          <a:lstStyle/>
          <a:p>
            <a:r>
              <a:rPr kumimoji="1" lang="ja-JP" altLang="en-US" sz="2800" dirty="0">
                <a:solidFill>
                  <a:schemeClr val="bg1"/>
                </a:solidFill>
              </a:rPr>
              <a:t>水道事業の概要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EE259E55-5BB9-CA9D-0F52-94430DA12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/>
              <a:t>ウオーター</a:t>
            </a:r>
            <a:r>
              <a:rPr lang="en-US"/>
              <a:t>PPP</a:t>
            </a:r>
            <a:endParaRPr 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C6FF5335-F49E-3B2B-C97C-BCCC563F9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4939" y="5883275"/>
            <a:ext cx="460601" cy="669925"/>
          </a:xfrm>
        </p:spPr>
        <p:txBody>
          <a:bodyPr/>
          <a:lstStyle/>
          <a:p>
            <a:r>
              <a:rPr lang="en-US" altLang="en-US" dirty="0">
                <a:ea typeface="Meiryo UI" panose="020B0604030504040204" pitchFamily="50" charset="-128"/>
              </a:rPr>
              <a:t>3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22B30C32-7DD3-BEBD-FD3C-0AF31D53A4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9159" y="232757"/>
            <a:ext cx="8868804" cy="6510406"/>
          </a:xfrm>
          <a:prstGeom prst="rect">
            <a:avLst/>
          </a:prstGeom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BC72FF3-84EF-B541-148F-3C790C7F4C05}"/>
              </a:ext>
            </a:extLst>
          </p:cNvPr>
          <p:cNvSpPr/>
          <p:nvPr/>
        </p:nvSpPr>
        <p:spPr>
          <a:xfrm>
            <a:off x="260465" y="1080655"/>
            <a:ext cx="2631117" cy="523147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水道事業　</a:t>
            </a:r>
            <a:r>
              <a:rPr kumimoji="1" lang="en-US" altLang="ja-JP" dirty="0"/>
              <a:t>1263</a:t>
            </a:r>
          </a:p>
          <a:p>
            <a:pPr algn="ctr"/>
            <a:endParaRPr kumimoji="1" lang="en-US" altLang="ja-JP" dirty="0"/>
          </a:p>
          <a:p>
            <a:pPr algn="ctr"/>
            <a:r>
              <a:rPr kumimoji="1" lang="ja-JP" altLang="en-US" dirty="0"/>
              <a:t>簡易水道　　</a:t>
            </a:r>
            <a:r>
              <a:rPr kumimoji="1" lang="en-US" altLang="ja-JP" dirty="0"/>
              <a:t>702 </a:t>
            </a:r>
          </a:p>
          <a:p>
            <a:pPr algn="ctr"/>
            <a:endParaRPr kumimoji="1" lang="en-US" altLang="ja-JP" dirty="0"/>
          </a:p>
          <a:p>
            <a:pPr algn="ctr"/>
            <a:endParaRPr kumimoji="1" lang="en-US" altLang="ja-JP" dirty="0"/>
          </a:p>
          <a:p>
            <a:pPr algn="ctr"/>
            <a:endParaRPr kumimoji="1" lang="en-US" altLang="ja-JP" dirty="0"/>
          </a:p>
          <a:p>
            <a:pPr algn="ctr"/>
            <a:endParaRPr kumimoji="1" lang="en-US" altLang="ja-JP" dirty="0"/>
          </a:p>
          <a:p>
            <a:pPr algn="ctr"/>
            <a:endParaRPr kumimoji="1" lang="en-US" altLang="ja-JP" dirty="0"/>
          </a:p>
          <a:p>
            <a:pPr algn="ctr"/>
            <a:endParaRPr kumimoji="1" lang="en-US" altLang="ja-JP" dirty="0"/>
          </a:p>
          <a:p>
            <a:pPr algn="ctr"/>
            <a:r>
              <a:rPr kumimoji="1" lang="ja-JP" altLang="en-US" dirty="0"/>
              <a:t>水道用水供給事業</a:t>
            </a:r>
          </a:p>
        </p:txBody>
      </p:sp>
    </p:spTree>
    <p:extLst>
      <p:ext uri="{BB962C8B-B14F-4D97-AF65-F5344CB8AC3E}">
        <p14:creationId xmlns:p14="http://schemas.microsoft.com/office/powerpoint/2010/main" val="41851538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12D8CD66-6E34-4232-868C-F61EC84AF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A1EDB24-D25E-4498-9742-07355DA2B1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0E5C3020-0F81-4919-9D1F-B6ED9A8353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3ECD783-8E88-4D10-99BD-C579F0CA2A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9EDE005-2618-4634-B693-DAB7F60138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C4252634-CD2F-416D-80D4-1C184472B0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CE7B2A7-4E56-C479-D547-BB966C95B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ja-JP" altLang="en-US" b="0" i="0" kern="1200">
                <a:solidFill>
                  <a:srgbClr val="FFFFFF"/>
                </a:solidFill>
                <a:effectLst/>
                <a:latin typeface="+mn-lt"/>
                <a:ea typeface="+mn-ea"/>
                <a:cs typeface="+mn-cs"/>
              </a:rPr>
              <a:t>ウオーター</a:t>
            </a:r>
            <a:r>
              <a:rPr lang="en-US" b="0" i="0" kern="1200">
                <a:solidFill>
                  <a:srgbClr val="FFFFFF"/>
                </a:solidFill>
                <a:effectLst/>
                <a:latin typeface="+mn-lt"/>
                <a:ea typeface="+mn-ea"/>
                <a:cs typeface="+mn-cs"/>
              </a:rPr>
              <a:t>PPP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B66EB5B-9E81-3DBE-92B5-F25699CDE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spcAft>
                <a:spcPts val="600"/>
              </a:spcAft>
            </a:pPr>
            <a:fld id="{A52BEA90-E6BE-45F4-8D5D-C2E01FE3DBCB}" type="slidenum">
              <a:rPr lang="en-US" altLang="ja-JP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6</a:t>
            </a:fld>
            <a:endParaRPr lang="en-US" altLang="en-US">
              <a:solidFill>
                <a:srgbClr val="FFFFFF"/>
              </a:solidFill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A0C8FE0A-7F57-EE1A-B4C7-EAFE5A7177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9116" y="206329"/>
            <a:ext cx="9679709" cy="5889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5931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49D041B1-129F-EAB8-A40A-05D4BB688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/>
              <a:t>ウオーター</a:t>
            </a:r>
            <a:r>
              <a:rPr lang="en-US"/>
              <a:t>PPP</a:t>
            </a:r>
            <a:endParaRPr 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3819058-6CCC-8A22-48C3-FD4265B32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BEA90-E6BE-45F4-8D5D-C2E01FE3DBCB}" type="slidenum">
              <a:rPr lang="en-US" altLang="ja-JP" smtClean="0"/>
              <a:pPr/>
              <a:t>7</a:t>
            </a:fld>
            <a:endParaRPr lang="en-US" altLang="en-US" dirty="0">
              <a:ea typeface="Meiryo UI" panose="020B0604030504040204" pitchFamily="50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1C8ABE09-7719-BAB8-B78A-6BEDF92C44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6424" y="387476"/>
            <a:ext cx="8567686" cy="5860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0828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12">
            <a:extLst>
              <a:ext uri="{FF2B5EF4-FFF2-40B4-BE49-F238E27FC236}">
                <a16:creationId xmlns:a16="http://schemas.microsoft.com/office/drawing/2014/main" id="{2103B461-323C-4912-BFFD-C375826620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FBC21318-F4F4-4524-95D1-6B7FE0A788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9FFA8E5-974F-409E-89C6-E185BD9093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C384E2B1-7008-45EE-9F2E-FEF3A08978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D4563410-7FE9-4955-89C6-0FB9326CD3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3AD14C0E-D5DF-4BDC-BD92-642CFF1801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5C6ACA56-9AD4-4EE6-8F38-8C18968ACE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750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E655210-4EEB-44D9-B394-6FB4139BFC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C78F1B49-FDB6-771A-3672-67F8B8EE78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9551" y="643467"/>
            <a:ext cx="9132897" cy="5571066"/>
          </a:xfrm>
          <a:prstGeom prst="rect">
            <a:avLst/>
          </a:prstGeom>
        </p:spPr>
      </p:pic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71AF4C2F-A569-8EF1-3D30-0B6A6C257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4212" y="6426128"/>
            <a:ext cx="7543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ja-JP" altLang="en-US" b="0" i="0" kern="1200">
                <a:solidFill>
                  <a:srgbClr val="FFFFFF"/>
                </a:solidFill>
                <a:effectLst/>
                <a:latin typeface="+mn-lt"/>
                <a:ea typeface="+mn-ea"/>
                <a:cs typeface="+mn-cs"/>
              </a:rPr>
              <a:t>ウオーター</a:t>
            </a:r>
            <a:r>
              <a:rPr lang="en-US" b="0" i="0" kern="1200">
                <a:solidFill>
                  <a:srgbClr val="FFFFFF"/>
                </a:solidFill>
                <a:effectLst/>
                <a:latin typeface="+mn-lt"/>
                <a:ea typeface="+mn-ea"/>
                <a:cs typeface="+mn-cs"/>
              </a:rPr>
              <a:t>PPP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E78AC7C-F0FF-1D92-5FA3-FC6CDB985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7139" y="6400357"/>
            <a:ext cx="1142245" cy="4166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A52BEA90-E6BE-45F4-8D5D-C2E01FE3DBCB}" type="slidenum">
              <a:rPr lang="en-US" altLang="ja-JP" sz="18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8</a:t>
            </a:fld>
            <a:endParaRPr lang="en-US" altLang="en-US"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7241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>
            <a:extLst>
              <a:ext uri="{FF2B5EF4-FFF2-40B4-BE49-F238E27FC236}">
                <a16:creationId xmlns:a16="http://schemas.microsoft.com/office/drawing/2014/main" id="{F0E9BD30-89DA-B26A-0B76-C728BE664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487" y="320676"/>
            <a:ext cx="8534400" cy="672448"/>
          </a:xfrm>
        </p:spPr>
        <p:txBody>
          <a:bodyPr/>
          <a:lstStyle/>
          <a:p>
            <a:r>
              <a:rPr lang="ja-JP" altLang="en-US">
                <a:solidFill>
                  <a:schemeClr val="bg1"/>
                </a:solidFill>
              </a:rPr>
              <a:t>経営状況（平成</a:t>
            </a:r>
            <a:r>
              <a:rPr lang="en-US" altLang="ja-JP">
                <a:solidFill>
                  <a:schemeClr val="bg1"/>
                </a:solidFill>
              </a:rPr>
              <a:t>28</a:t>
            </a:r>
            <a:r>
              <a:rPr lang="ja-JP" altLang="en-US">
                <a:solidFill>
                  <a:schemeClr val="bg1"/>
                </a:solidFill>
              </a:rPr>
              <a:t>年）</a:t>
            </a:r>
            <a:endParaRPr lang="ja-JP" altLang="en-US" dirty="0">
              <a:solidFill>
                <a:schemeClr val="bg1"/>
              </a:solidFill>
            </a:endParaRP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BAA1054C-680F-4631-477B-C1A4346D0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/>
              <a:t>ウオーター</a:t>
            </a:r>
            <a:r>
              <a:rPr lang="en-US"/>
              <a:t>PPP</a:t>
            </a:r>
            <a:endParaRPr 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66A173FD-ED38-A1E1-F15F-A897FA14A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BEA90-E6BE-45F4-8D5D-C2E01FE3DBCB}" type="slidenum">
              <a:rPr lang="en-US" altLang="ja-JP" smtClean="0"/>
              <a:pPr/>
              <a:t>9</a:t>
            </a:fld>
            <a:endParaRPr lang="en-US" altLang="en-US" dirty="0">
              <a:ea typeface="Meiryo UI" panose="020B0604030504040204" pitchFamily="50" charset="-128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02472C94-EDF1-9C66-7A6F-1CED5F2A43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334" y="993124"/>
            <a:ext cx="9241897" cy="4350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764874"/>
      </p:ext>
    </p:extLst>
  </p:cSld>
  <p:clrMapOvr>
    <a:masterClrMapping/>
  </p:clrMapOvr>
</p:sld>
</file>

<file path=ppt/theme/theme1.xml><?xml version="1.0" encoding="utf-8"?>
<a:theme xmlns:a="http://schemas.openxmlformats.org/drawingml/2006/main" name="スライス">
  <a:themeElements>
    <a:clrScheme name="スライス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スライス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スライス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Meiryo UI" panose="020F0302020204030204"/>
        <a:ea typeface=""/>
        <a:cs typeface="Meiryo UI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Meiryo UI" panose="020F0502020204030204"/>
        <a:ea typeface=""/>
        <a:cs typeface="Meiryo UI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TM02900771[[fn=スライス]]</Template>
  <TotalTime>629</TotalTime>
  <Words>3660</Words>
  <Application>Microsoft Office PowerPoint</Application>
  <PresentationFormat>ワイド画面</PresentationFormat>
  <Paragraphs>597</Paragraphs>
  <Slides>42</Slides>
  <Notes>5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42</vt:i4>
      </vt:variant>
    </vt:vector>
  </HeadingPairs>
  <TitlesOfParts>
    <vt:vector size="50" baseType="lpstr">
      <vt:lpstr>HGｺﾞｼｯｸM</vt:lpstr>
      <vt:lpstr>Meiryo UI</vt:lpstr>
      <vt:lpstr>ＭＳ 明朝</vt:lpstr>
      <vt:lpstr>メイリオ</vt:lpstr>
      <vt:lpstr>メイリオ</vt:lpstr>
      <vt:lpstr>Century Gothic</vt:lpstr>
      <vt:lpstr>Wingdings 3</vt:lpstr>
      <vt:lpstr>スライス</vt:lpstr>
      <vt:lpstr>ウオーターPPP事業推進の実務 ～民間の取り組みについての提言～</vt:lpstr>
      <vt:lpstr>国の方針</vt:lpstr>
      <vt:lpstr>ウオーターPPPのとらえ方の整理 </vt:lpstr>
      <vt:lpstr>PowerPoint プレゼンテーション</vt:lpstr>
      <vt:lpstr>水道事業の概要</vt:lpstr>
      <vt:lpstr>PowerPoint プレゼンテーション</vt:lpstr>
      <vt:lpstr>PowerPoint プレゼンテーション</vt:lpstr>
      <vt:lpstr>PowerPoint プレゼンテーション</vt:lpstr>
      <vt:lpstr>経営状況（平成28年）</vt:lpstr>
      <vt:lpstr>国の推進方針</vt:lpstr>
      <vt:lpstr>民間としての事業のとらえ方</vt:lpstr>
      <vt:lpstr>公民連携（ＰＰＰ・ＰＦＩ）とは</vt:lpstr>
      <vt:lpstr>運営権方式：コンセッションの本質</vt:lpstr>
      <vt:lpstr>PPP/PFIを採用する際大切なキーワードと行政の姿勢</vt:lpstr>
      <vt:lpstr>PowerPoint プレゼンテーション</vt:lpstr>
      <vt:lpstr>【包括的民間委託】かほく市上下水道施設維持管理業務委託（石川県かほく市）</vt:lpstr>
      <vt:lpstr>最たるものは運営権事業（PFI法第16条） 浜松市下水道事業：運営権の例</vt:lpstr>
      <vt:lpstr>【包括的民間委託】道路包括的民間委託（東京都府中市）</vt:lpstr>
      <vt:lpstr>PowerPoint プレゼンテーション</vt:lpstr>
      <vt:lpstr>都市公園（Park-PFI）もそもそも、民間包括委託</vt:lpstr>
      <vt:lpstr>浜松市下水道運営権事業を参考に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自治体発注の段階と民間の業務の流れ</vt:lpstr>
      <vt:lpstr>民間事業者準備手順</vt:lpstr>
      <vt:lpstr>PowerPoint プレゼンテーション</vt:lpstr>
      <vt:lpstr>提案作成の手順</vt:lpstr>
      <vt:lpstr>SPCとは</vt:lpstr>
      <vt:lpstr>我々が経営するSPCの目的</vt:lpstr>
      <vt:lpstr>SPCに関し提案時に設定した考え方</vt:lpstr>
      <vt:lpstr>提案時整理しておくこと 長期収支表のSPCの剰余金の考え方</vt:lpstr>
      <vt:lpstr>提案時整理しておくべきこと SPCの内部統制の充実</vt:lpstr>
      <vt:lpstr>落札後の業務の整理 事業契約までの流れ</vt:lpstr>
      <vt:lpstr>PowerPoint プレゼンテーション</vt:lpstr>
      <vt:lpstr>ご清聴ありがとうございました。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ウオーターPPP事業推進の実務 ～民間の取り組みについての提言～</dc:title>
  <dc:creator>良知 伊庭</dc:creator>
  <cp:lastModifiedBy>良知 伊庭</cp:lastModifiedBy>
  <cp:revision>27</cp:revision>
  <dcterms:created xsi:type="dcterms:W3CDTF">2023-11-30T23:22:21Z</dcterms:created>
  <dcterms:modified xsi:type="dcterms:W3CDTF">2023-12-01T09:51:38Z</dcterms:modified>
</cp:coreProperties>
</file>