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72" r:id="rId2"/>
    <p:sldId id="1824" r:id="rId3"/>
    <p:sldId id="1829" r:id="rId4"/>
    <p:sldId id="1795" r:id="rId5"/>
    <p:sldId id="1798" r:id="rId6"/>
    <p:sldId id="262" r:id="rId7"/>
    <p:sldId id="1826" r:id="rId8"/>
    <p:sldId id="1816" r:id="rId9"/>
    <p:sldId id="1828" r:id="rId10"/>
    <p:sldId id="1818" r:id="rId11"/>
    <p:sldId id="1819" r:id="rId12"/>
    <p:sldId id="446" r:id="rId13"/>
    <p:sldId id="273" r:id="rId14"/>
    <p:sldId id="274" r:id="rId15"/>
    <p:sldId id="275" r:id="rId16"/>
    <p:sldId id="276" r:id="rId17"/>
    <p:sldId id="279" r:id="rId18"/>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614BF-8432-4BB2-9C10-30DF52394FC1}" v="18" dt="2024-09-29T07:23:18.727"/>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8" d="100"/>
          <a:sy n="68" d="100"/>
        </p:scale>
        <p:origin x="234"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DA88A-700E-4959-AD05-3C421866BDC6}" type="datetime4">
              <a:rPr kumimoji="1" lang="ja-JP" altLang="en-US" smtClean="0">
                <a:latin typeface="Meiryo UI" panose="020B0604030504040204" pitchFamily="50" charset="-128"/>
                <a:ea typeface="Meiryo UI" panose="020B0604030504040204" pitchFamily="50" charset="-128"/>
              </a:rPr>
              <a:t>2024年10月1日</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2024年10月1日</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93B0CF2-7F87-4E02-A248-870047730F99}"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B83F1C3-4FA3-4491-97F4-43CA9C8BDFDF}" type="slidenum">
              <a:rPr lang="en-US" altLang="ja-JP" smtClean="0"/>
              <a:t>12</a:t>
            </a:fld>
            <a:endParaRPr lang="ja-JP" altLang="en-US"/>
          </a:p>
        </p:txBody>
      </p:sp>
    </p:spTree>
    <p:extLst>
      <p:ext uri="{BB962C8B-B14F-4D97-AF65-F5344CB8AC3E}">
        <p14:creationId xmlns:p14="http://schemas.microsoft.com/office/powerpoint/2010/main" val="363195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3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824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358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845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490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12192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ja-JP" altLang="en-US" noProof="0" dirty="0"/>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rtl="0"/>
            <a:fld id="{E7D9F5B4-D2B9-4671-9B63-0110E6386A4E}" type="datetime4">
              <a:rPr lang="ja-JP" altLang="en-US" smtClean="0"/>
              <a:t>2024年10月1日</a:t>
            </a:fld>
            <a:endParaRPr lang="en-US" dirty="0"/>
          </a:p>
        </p:txBody>
      </p:sp>
      <p:sp>
        <p:nvSpPr>
          <p:cNvPr id="19" name="フッター プレースホルダー 18"/>
          <p:cNvSpPr>
            <a:spLocks noGrp="1"/>
          </p:cNvSpPr>
          <p:nvPr>
            <p:ph type="ftr" sz="quarter" idx="11"/>
          </p:nvPr>
        </p:nvSpPr>
        <p:spPr/>
        <p:txBody>
          <a:bodyPr rtlCol="0"/>
          <a:lstStyle/>
          <a:p>
            <a:pPr rtl="0"/>
            <a:r>
              <a:rPr lang="ja-JP" altLang="en-US" noProof="0" dirty="0"/>
              <a:t>フッターを追加</a:t>
            </a:r>
          </a:p>
        </p:txBody>
      </p:sp>
      <p:sp>
        <p:nvSpPr>
          <p:cNvPr id="27" name="スライド番号プレースホルダー 2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0189D195-22A8-4E03-A4C1-FF558F7B427F}" type="datetime4">
              <a:rPr lang="ja-JP" altLang="en-US" smtClean="0"/>
              <a:t>2024年10月1日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914402"/>
            <a:ext cx="27432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609600" y="914402"/>
            <a:ext cx="80264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A59B777F-2BA6-42C0-83EF-2CC97DD0D6E7}" type="datetime4">
              <a:rPr lang="ja-JP" altLang="en-US" smtClean="0"/>
              <a:t>2024年10月1日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
        <p:nvSpPr>
          <p:cNvPr id="8" name="図プレースホルダー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 name="タイトル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257373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rtl="0"/>
            <a:fld id="{030C11D6-D226-45B1-8AA5-91C501F3B0E7}" type="datetime4">
              <a:rPr lang="ja-JP" altLang="en-US" smtClean="0"/>
              <a:t>2024年10月1日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E5400AA1-06A4-444F-94EA-80BA16484187}" type="datetime4">
              <a:rPr lang="ja-JP" altLang="en-US" smtClean="0"/>
              <a:t>2024年10月1日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rtl="0"/>
            <a:fld id="{7538B790-6ACD-441F-B06D-4917F8B429D2}" type="datetime4">
              <a:rPr lang="ja-JP" altLang="en-US" smtClean="0"/>
              <a:t>2024年10月1日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rtl="0"/>
            <a:fld id="{BA296CEC-F0EC-4499-B406-555829E93D38}" type="datetime4">
              <a:rPr lang="ja-JP" altLang="en-US" smtClean="0"/>
              <a:t>2024年10月1日</a:t>
            </a:fld>
            <a:endParaRPr lang="en-US" dirty="0"/>
          </a:p>
        </p:txBody>
      </p:sp>
      <p:sp>
        <p:nvSpPr>
          <p:cNvPr id="8" name="フッター プレースホルダー 7"/>
          <p:cNvSpPr>
            <a:spLocks noGrp="1"/>
          </p:cNvSpPr>
          <p:nvPr>
            <p:ph type="ftr" sz="quarter" idx="11"/>
          </p:nvPr>
        </p:nvSpPr>
        <p:spPr/>
        <p:txBody>
          <a:bodyPr rtlCol="0"/>
          <a:lstStyle/>
          <a:p>
            <a:pPr rtl="0"/>
            <a:r>
              <a:rPr lang="ja" dirty="0"/>
              <a:t>フッターを追加</a:t>
            </a:r>
            <a:endParaRPr lang="en-US"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rtl="0"/>
            <a:fld id="{7BC8EE4A-0564-4F19-AF56-1B86A81857A1}" type="datetime4">
              <a:rPr lang="ja-JP" altLang="en-US" smtClean="0"/>
              <a:t>2024年10月1日</a:t>
            </a:fld>
            <a:endParaRPr lang="en-US"/>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AAD0A0B1-5389-4168-8C71-456999E01C6A}" type="datetime4">
              <a:rPr lang="ja-JP" altLang="en-US" smtClean="0"/>
              <a:t>2024年10月1日</a:t>
            </a:fld>
            <a:endParaRPr lang="en-US" dirty="0"/>
          </a:p>
        </p:txBody>
      </p:sp>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DFAF4E1-8E5B-454D-966C-37225B9702A6}" type="datetime4">
              <a:rPr lang="ja-JP" altLang="en-US" smtClean="0"/>
              <a:t>2024年10月1日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2" name="タイトル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アイコンをクリックして図を追加</a:t>
            </a:r>
            <a:endParaRPr kumimoji="0" lang="ja-JP" altLang="en-US" noProof="0" dirty="0"/>
          </a:p>
        </p:txBody>
      </p:sp>
      <p:sp>
        <p:nvSpPr>
          <p:cNvPr id="4" name="テキスト プレースホルダー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BA228A8-1DDA-4C9E-B7BB-B3D4A4576159}" type="datetime4">
              <a:rPr lang="ja-JP" altLang="en-US" smtClean="0"/>
              <a:t>2024年10月1日</a:t>
            </a:fld>
            <a:endParaRPr lang="en-US"/>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a:xfrm>
            <a:off x="10769600" y="6356351"/>
            <a:ext cx="812800" cy="365125"/>
          </a:xfrm>
        </p:spPr>
        <p:txBody>
          <a:bodyPr rtlCol="0"/>
          <a:lstStyle/>
          <a:p>
            <a:pPr rtl="0"/>
            <a:fld id="{401CF334-2D5C-4859-84A6-CA7E6E43FAEB}" type="slidenum">
              <a:rPr lang="en-US" altLang="ja-JP" noProof="0" smtClean="0"/>
              <a:t>‹#›</a:t>
            </a:fld>
            <a:endParaRPr lang="ja-JP" altLang="en-US" noProof="0" dirty="0"/>
          </a:p>
        </p:txBody>
      </p:sp>
      <p:sp>
        <p:nvSpPr>
          <p:cNvPr id="10" name="フリーフォーム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11" name="フリーフォーム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9028" y="-7144"/>
            <a:ext cx="12240731"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grpSp>
        </p:grpSp>
      </p:grpSp>
      <p:sp>
        <p:nvSpPr>
          <p:cNvPr id="9" name="タイトル プレースホルダー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609600" y="1935480"/>
            <a:ext cx="109728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196E8732-2B4B-4F0A-8362-53F7A7DF2931}" type="datetime4">
              <a:rPr lang="ja-JP" altLang="en-US" smtClean="0"/>
              <a:t>2024年10月1日</a:t>
            </a:fld>
            <a:endParaRPr lang="en-US" dirty="0"/>
          </a:p>
        </p:txBody>
      </p:sp>
      <p:sp>
        <p:nvSpPr>
          <p:cNvPr id="22" name="フッター プレースホルダー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18" name="スライド番号プレースホルダー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y.iba.jj2@gmail.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96261" y="606056"/>
            <a:ext cx="10468864" cy="1828800"/>
          </a:xfrm>
        </p:spPr>
        <p:txBody>
          <a:bodyPr rtlCol="0"/>
          <a:lstStyle/>
          <a:p>
            <a:pPr rtl="0"/>
            <a:r>
              <a:rPr lang="ja-JP" altLang="en-US" dirty="0">
                <a:latin typeface="Meiryo UI" panose="020B0604030504040204" pitchFamily="50" charset="-128"/>
                <a:ea typeface="Meiryo UI" panose="020B0604030504040204" pitchFamily="50" charset="-128"/>
              </a:rPr>
              <a:t>公民連携と公共調達手法</a:t>
            </a:r>
          </a:p>
        </p:txBody>
      </p:sp>
      <p:sp>
        <p:nvSpPr>
          <p:cNvPr id="5" name="サブタイトル 4"/>
          <p:cNvSpPr>
            <a:spLocks noGrp="1"/>
          </p:cNvSpPr>
          <p:nvPr>
            <p:ph type="subTitle" idx="1"/>
          </p:nvPr>
        </p:nvSpPr>
        <p:spPr>
          <a:xfrm>
            <a:off x="4795284" y="3621941"/>
            <a:ext cx="6426058" cy="1752600"/>
          </a:xfrm>
        </p:spPr>
        <p:txBody>
          <a:bodyPr rtlCol="0">
            <a:normAutofit fontScale="92500" lnSpcReduction="10000"/>
          </a:bodyPr>
          <a:lstStyle/>
          <a:p>
            <a:pPr rtl="0"/>
            <a:r>
              <a:rPr lang="ja-JP" altLang="en-US" b="1" dirty="0">
                <a:latin typeface="ＭＳ 明朝" panose="02020609040205080304" pitchFamily="17" charset="-128"/>
                <a:ea typeface="ＭＳ 明朝" panose="02020609040205080304" pitchFamily="17" charset="-128"/>
              </a:rPr>
              <a:t>２０２４年１０月４日</a:t>
            </a:r>
            <a:endParaRPr lang="en-US" altLang="ja-JP" b="1" dirty="0">
              <a:latin typeface="ＭＳ 明朝" panose="02020609040205080304" pitchFamily="17" charset="-128"/>
              <a:ea typeface="ＭＳ 明朝" panose="02020609040205080304" pitchFamily="17" charset="-128"/>
            </a:endParaRPr>
          </a:p>
          <a:p>
            <a:pPr rtl="0"/>
            <a:r>
              <a:rPr lang="ja-JP" altLang="en-US" b="1" dirty="0"/>
              <a:t>一般社団法人　国土政策研究会</a:t>
            </a:r>
            <a:endParaRPr lang="en-US" altLang="ja-JP" b="1" dirty="0"/>
          </a:p>
          <a:p>
            <a:pPr rtl="0"/>
            <a:r>
              <a:rPr lang="ja-JP" altLang="en-US" b="1" dirty="0">
                <a:latin typeface="ＭＳ 明朝" panose="02020609040205080304" pitchFamily="17" charset="-128"/>
                <a:ea typeface="ＭＳ 明朝" panose="02020609040205080304" pitchFamily="17" charset="-128"/>
              </a:rPr>
              <a:t>理事　伊庭　良知</a:t>
            </a:r>
            <a:endParaRPr lang="en-US" altLang="ja-JP" b="1" dirty="0">
              <a:latin typeface="ＭＳ 明朝" panose="02020609040205080304" pitchFamily="17" charset="-128"/>
              <a:ea typeface="ＭＳ 明朝" panose="02020609040205080304" pitchFamily="17" charset="-128"/>
            </a:endParaRPr>
          </a:p>
          <a:p>
            <a:pPr rtl="0"/>
            <a:r>
              <a:rPr lang="en-US" altLang="ja-JP" b="1" dirty="0">
                <a:hlinkClick r:id="rId3"/>
              </a:rPr>
              <a:t>y.iba.jj2@gmail.com</a:t>
            </a:r>
            <a:endParaRPr lang="en-US" altLang="ja-JP" b="1" dirty="0"/>
          </a:p>
          <a:p>
            <a:pPr rtl="0"/>
            <a:endParaRPr lang="ja-JP" altLang="en-US" b="1" dirty="0">
              <a:latin typeface="ＭＳ 明朝" panose="02020609040205080304" pitchFamily="17" charset="-128"/>
              <a:ea typeface="ＭＳ 明朝" panose="02020609040205080304" pitchFamily="17" charset="-128"/>
            </a:endParaRPr>
          </a:p>
          <a:p>
            <a:pPr rtl="0"/>
            <a:endParaRPr lang="ja-JP" altLang="en-US" b="1"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8AF835-6FBB-970A-C903-3ABB43785542}"/>
              </a:ext>
            </a:extLst>
          </p:cNvPr>
          <p:cNvPicPr>
            <a:picLocks noChangeAspect="1"/>
          </p:cNvPicPr>
          <p:nvPr/>
        </p:nvPicPr>
        <p:blipFill>
          <a:blip r:embed="rId2"/>
          <a:stretch>
            <a:fillRect/>
          </a:stretch>
        </p:blipFill>
        <p:spPr>
          <a:xfrm>
            <a:off x="1778488" y="188640"/>
            <a:ext cx="8782008" cy="6591033"/>
          </a:xfrm>
          <a:prstGeom prst="rect">
            <a:avLst/>
          </a:prstGeom>
        </p:spPr>
      </p:pic>
    </p:spTree>
    <p:extLst>
      <p:ext uri="{BB962C8B-B14F-4D97-AF65-F5344CB8AC3E}">
        <p14:creationId xmlns:p14="http://schemas.microsoft.com/office/powerpoint/2010/main" val="16664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EB90A5C-74CD-AB53-556C-179F5AD06686}"/>
              </a:ext>
            </a:extLst>
          </p:cNvPr>
          <p:cNvPicPr>
            <a:picLocks noChangeAspect="1"/>
          </p:cNvPicPr>
          <p:nvPr/>
        </p:nvPicPr>
        <p:blipFill>
          <a:blip r:embed="rId2"/>
          <a:stretch>
            <a:fillRect/>
          </a:stretch>
        </p:blipFill>
        <p:spPr>
          <a:xfrm>
            <a:off x="1700921" y="116633"/>
            <a:ext cx="8931583" cy="6731318"/>
          </a:xfrm>
          <a:prstGeom prst="rect">
            <a:avLst/>
          </a:prstGeom>
        </p:spPr>
      </p:pic>
    </p:spTree>
    <p:extLst>
      <p:ext uri="{BB962C8B-B14F-4D97-AF65-F5344CB8AC3E}">
        <p14:creationId xmlns:p14="http://schemas.microsoft.com/office/powerpoint/2010/main" val="32174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曲線の抽象画像">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617911" y="3594654"/>
            <a:ext cx="11209653" cy="593033"/>
          </a:xfrm>
        </p:spPr>
      </p:pic>
      <p:sp>
        <p:nvSpPr>
          <p:cNvPr id="4" name="タイトル 3">
            <a:extLst>
              <a:ext uri="{FF2B5EF4-FFF2-40B4-BE49-F238E27FC236}">
                <a16:creationId xmlns:a16="http://schemas.microsoft.com/office/drawing/2014/main" id="{08347D8D-E852-43D5-858E-2D01BE57FA93}"/>
              </a:ext>
            </a:extLst>
          </p:cNvPr>
          <p:cNvSpPr>
            <a:spLocks noGrp="1"/>
          </p:cNvSpPr>
          <p:nvPr>
            <p:ph type="title"/>
          </p:nvPr>
        </p:nvSpPr>
        <p:spPr>
          <a:xfrm>
            <a:off x="617912" y="945575"/>
            <a:ext cx="10527731" cy="2616321"/>
          </a:xfrm>
        </p:spPr>
        <p:txBody>
          <a:bodyPr rtlCol="0" anchor="t" anchorCtr="0">
            <a:normAutofit fontScale="90000"/>
          </a:bodyPr>
          <a:lstStyle/>
          <a:p>
            <a:pPr rtl="0"/>
            <a:r>
              <a:rPr lang="ja-JP" altLang="en-US" dirty="0">
                <a:solidFill>
                  <a:schemeClr val="tx1"/>
                </a:solidFill>
                <a:latin typeface="Meiryo UI" panose="020B0604030504040204" pitchFamily="50" charset="-128"/>
                <a:ea typeface="Meiryo UI" panose="020B0604030504040204" pitchFamily="50" charset="-128"/>
              </a:rPr>
              <a:t>国土交通省</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公共工事の入札契約方式の適用 </a:t>
            </a:r>
            <a:br>
              <a:rPr lang="ja-JP" altLang="en-US"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に関するガイドライン</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rPr>
              <a:t>改正（令和</a:t>
            </a:r>
            <a:r>
              <a:rPr lang="en-US" altLang="ja-JP" dirty="0">
                <a:solidFill>
                  <a:schemeClr val="tx1"/>
                </a:solidFill>
              </a:rPr>
              <a:t>4</a:t>
            </a:r>
            <a:r>
              <a:rPr lang="ja-JP" altLang="en-US" dirty="0">
                <a:solidFill>
                  <a:schemeClr val="tx1"/>
                </a:solidFill>
              </a:rPr>
              <a:t>年</a:t>
            </a:r>
            <a:r>
              <a:rPr lang="en-US" altLang="ja-JP" dirty="0">
                <a:solidFill>
                  <a:schemeClr val="tx1"/>
                </a:solidFill>
              </a:rPr>
              <a:t>3</a:t>
            </a:r>
            <a:r>
              <a:rPr lang="ja-JP" altLang="en-US" dirty="0">
                <a:solidFill>
                  <a:schemeClr val="tx1"/>
                </a:solidFill>
              </a:rPr>
              <a:t>月）</a:t>
            </a:r>
            <a:br>
              <a:rPr lang="en-US" altLang="ja-JP" dirty="0">
                <a:solidFill>
                  <a:schemeClr val="tx1"/>
                </a:solidFill>
              </a:rPr>
            </a:br>
            <a:br>
              <a:rPr lang="en-US" altLang="ja-JP" dirty="0">
                <a:solidFill>
                  <a:schemeClr val="tx1"/>
                </a:solidFill>
              </a:rPr>
            </a:br>
            <a:br>
              <a:rPr lang="en-US" altLang="ja-JP" dirty="0">
                <a:solidFill>
                  <a:schemeClr val="tx1"/>
                </a:solidFill>
              </a:rPr>
            </a:b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8E99A6-1D7B-3BC9-2576-26842978F3D0}"/>
              </a:ext>
            </a:extLst>
          </p:cNvPr>
          <p:cNvSpPr txBox="1"/>
          <p:nvPr/>
        </p:nvSpPr>
        <p:spPr>
          <a:xfrm>
            <a:off x="7068226" y="4040608"/>
            <a:ext cx="4077418" cy="2031325"/>
          </a:xfrm>
          <a:prstGeom prst="rect">
            <a:avLst/>
          </a:prstGeom>
          <a:noFill/>
        </p:spPr>
        <p:txBody>
          <a:bodyPr wrap="square" rtlCol="0">
            <a:spAutoFit/>
          </a:bodyPr>
          <a:lstStyle/>
          <a:p>
            <a:endParaRPr kumimoji="1" lang="en-US" altLang="ja-JP" dirty="0"/>
          </a:p>
          <a:p>
            <a:endParaRPr kumimoji="1" lang="en-US" altLang="ja-JP" dirty="0"/>
          </a:p>
          <a:p>
            <a:r>
              <a:rPr kumimoji="1" lang="ja-JP" altLang="en-US" dirty="0"/>
              <a:t>一般社団法人　国土政策研究会</a:t>
            </a:r>
            <a:endParaRPr kumimoji="1" lang="en-US" altLang="ja-JP" dirty="0"/>
          </a:p>
          <a:p>
            <a:r>
              <a:rPr kumimoji="1" lang="ja-JP" altLang="en-US" dirty="0"/>
              <a:t>理事　伊庭　良知</a:t>
            </a:r>
            <a:endParaRPr kumimoji="1" lang="en-US" altLang="ja-JP" dirty="0"/>
          </a:p>
          <a:p>
            <a:r>
              <a:rPr kumimoji="1" lang="en-US" altLang="ja-JP" dirty="0"/>
              <a:t>090-8102-3434</a:t>
            </a:r>
          </a:p>
          <a:p>
            <a:r>
              <a:rPr kumimoji="1" lang="en-US" altLang="ja-JP" dirty="0">
                <a:hlinkClick r:id="rId4">
                  <a:extLst>
                    <a:ext uri="{A12FA001-AC4F-418D-AE19-62706E023703}">
                      <ahyp:hlinkClr xmlns:ahyp="http://schemas.microsoft.com/office/drawing/2018/hyperlinkcolor" val="tx"/>
                    </a:ext>
                  </a:extLst>
                </a:hlinkClick>
              </a:rPr>
              <a:t>y.iba.jj2@gmail.com</a:t>
            </a:r>
            <a:endParaRPr kumimoji="1" lang="en-US" altLang="ja-JP" dirty="0"/>
          </a:p>
          <a:p>
            <a:endParaRPr kumimoji="1" lang="ja-JP" altLang="en-US" dirty="0"/>
          </a:p>
        </p:txBody>
      </p:sp>
      <p:sp>
        <p:nvSpPr>
          <p:cNvPr id="3" name="テキスト ボックス 2">
            <a:extLst>
              <a:ext uri="{FF2B5EF4-FFF2-40B4-BE49-F238E27FC236}">
                <a16:creationId xmlns:a16="http://schemas.microsoft.com/office/drawing/2014/main" id="{C1F91B28-4B3B-2759-4D4A-FA31E475A9D2}"/>
              </a:ext>
            </a:extLst>
          </p:cNvPr>
          <p:cNvSpPr txBox="1"/>
          <p:nvPr/>
        </p:nvSpPr>
        <p:spPr>
          <a:xfrm>
            <a:off x="4700238" y="1802740"/>
            <a:ext cx="5787483" cy="923330"/>
          </a:xfrm>
          <a:prstGeom prst="rect">
            <a:avLst/>
          </a:prstGeom>
          <a:noFill/>
        </p:spPr>
        <p:txBody>
          <a:bodyPr wrap="square" rtlCol="0">
            <a:spAutoFit/>
          </a:bodyPr>
          <a:lstStyle/>
          <a:p>
            <a:r>
              <a:rPr kumimoji="1" lang="ja-JP" altLang="en-US" dirty="0"/>
              <a:t>本編　　</a:t>
            </a:r>
            <a:r>
              <a:rPr kumimoji="1" lang="en-US" altLang="ja-JP" dirty="0"/>
              <a:t>http:/www.milt.go.jp/tec/content/001475361</a:t>
            </a:r>
            <a:r>
              <a:rPr kumimoji="1" lang="en-US" altLang="ja-JP"/>
              <a:t>.pdf</a:t>
            </a:r>
            <a:endParaRPr kumimoji="1" lang="en-US" altLang="ja-JP" dirty="0"/>
          </a:p>
          <a:p>
            <a:r>
              <a:rPr kumimoji="1" lang="ja-JP" altLang="en-US" dirty="0"/>
              <a:t>事例編</a:t>
            </a:r>
            <a:endParaRPr kumimoji="1" lang="en-US" altLang="ja-JP" dirty="0"/>
          </a:p>
          <a:p>
            <a:r>
              <a:rPr kumimoji="1" lang="en-US" altLang="ja-JP" dirty="0"/>
              <a:t>http:/www.mlit.go.jp/tec/content/001475239.pdf</a:t>
            </a:r>
            <a:endParaRPr kumimoji="1" lang="ja-JP" altLang="en-US" dirty="0"/>
          </a:p>
        </p:txBody>
      </p:sp>
      <p:sp>
        <p:nvSpPr>
          <p:cNvPr id="10" name="正方形/長方形 9">
            <a:extLst>
              <a:ext uri="{FF2B5EF4-FFF2-40B4-BE49-F238E27FC236}">
                <a16:creationId xmlns:a16="http://schemas.microsoft.com/office/drawing/2014/main" id="{9BACE198-7107-8D3F-A72D-0C4D8526DE30}"/>
              </a:ext>
            </a:extLst>
          </p:cNvPr>
          <p:cNvSpPr/>
          <p:nvPr/>
        </p:nvSpPr>
        <p:spPr>
          <a:xfrm>
            <a:off x="549965" y="4565374"/>
            <a:ext cx="6029739" cy="16498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発注者責任懇談会などの過去の資料や議論の方向性も</a:t>
            </a:r>
            <a:endParaRPr kumimoji="1" lang="en-US" altLang="ja-JP" dirty="0"/>
          </a:p>
          <a:p>
            <a:pPr algn="ctr"/>
            <a:r>
              <a:rPr kumimoji="1" lang="ja-JP" altLang="en-US" dirty="0"/>
              <a:t>参考にしてください。</a:t>
            </a:r>
            <a:endParaRPr kumimoji="1" lang="en-US" altLang="ja-JP" dirty="0"/>
          </a:p>
          <a:p>
            <a:pPr algn="ctr"/>
            <a:endParaRPr kumimoji="1" lang="en-US" altLang="ja-JP" dirty="0"/>
          </a:p>
          <a:p>
            <a:pPr algn="ctr"/>
            <a:r>
              <a:rPr kumimoji="1" lang="ja-JP" altLang="en-US" dirty="0"/>
              <a:t>「発注者責任を果たすための具体的施策のあり方」</a:t>
            </a:r>
            <a:endParaRPr kumimoji="1" lang="en-US" altLang="ja-JP" dirty="0"/>
          </a:p>
          <a:p>
            <a:pPr algn="ctr"/>
            <a:r>
              <a:rPr kumimoji="1" lang="ja-JP" altLang="en-US" dirty="0"/>
              <a:t>国土交通省</a:t>
            </a:r>
            <a:r>
              <a:rPr kumimoji="1" lang="en-US" altLang="ja-JP" dirty="0"/>
              <a:t>HP</a:t>
            </a:r>
            <a:endParaRPr kumimoji="1" lang="ja-JP" altLang="en-US" dirty="0"/>
          </a:p>
        </p:txBody>
      </p:sp>
    </p:spTree>
    <p:extLst>
      <p:ext uri="{BB962C8B-B14F-4D97-AF65-F5344CB8AC3E}">
        <p14:creationId xmlns:p14="http://schemas.microsoft.com/office/powerpoint/2010/main" val="155831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9600" y="704088"/>
            <a:ext cx="10972800" cy="683461"/>
          </a:xfrm>
        </p:spPr>
        <p:txBody>
          <a:bodyPr rtlCol="0">
            <a:normAutofit/>
          </a:bodyPr>
          <a:lstStyle/>
          <a:p>
            <a:pPr rtl="0"/>
            <a:r>
              <a:rPr lang="en-US" altLang="ja-JP" sz="4400" dirty="0">
                <a:latin typeface="Meiryo UI" panose="020B0604030504040204" pitchFamily="50" charset="-128"/>
                <a:ea typeface="Meiryo UI" panose="020B0604030504040204" pitchFamily="50" charset="-128"/>
              </a:rPr>
              <a:t>PPP</a:t>
            </a:r>
            <a:r>
              <a:rPr lang="ja-JP" altLang="en-US" sz="4400" dirty="0">
                <a:latin typeface="Meiryo UI" panose="020B0604030504040204" pitchFamily="50" charset="-128"/>
                <a:ea typeface="Meiryo UI" panose="020B0604030504040204" pitchFamily="50" charset="-128"/>
              </a:rPr>
              <a:t>・</a:t>
            </a:r>
            <a:r>
              <a:rPr lang="en-US" altLang="ja-JP" sz="4400" dirty="0">
                <a:latin typeface="Meiryo UI" panose="020B0604030504040204" pitchFamily="50" charset="-128"/>
                <a:ea typeface="Meiryo UI" panose="020B0604030504040204" pitchFamily="50" charset="-128"/>
              </a:rPr>
              <a:t>PFI</a:t>
            </a:r>
            <a:r>
              <a:rPr lang="ja-JP" altLang="en-US" sz="4400" dirty="0">
                <a:latin typeface="Meiryo UI" panose="020B0604030504040204" pitchFamily="50" charset="-128"/>
                <a:ea typeface="Meiryo UI" panose="020B0604030504040204" pitchFamily="50" charset="-128"/>
              </a:rPr>
              <a:t>による入札の一つの特徴</a:t>
            </a:r>
          </a:p>
        </p:txBody>
      </p:sp>
      <p:sp>
        <p:nvSpPr>
          <p:cNvPr id="2" name="コンテンツ プレースホルダー 1"/>
          <p:cNvSpPr>
            <a:spLocks noGrp="1"/>
          </p:cNvSpPr>
          <p:nvPr>
            <p:ph idx="1"/>
          </p:nvPr>
        </p:nvSpPr>
        <p:spPr>
          <a:xfrm>
            <a:off x="609600" y="1446383"/>
            <a:ext cx="10972800" cy="4773664"/>
          </a:xfrm>
        </p:spPr>
        <p:txBody>
          <a:bodyPr rtlCol="0">
            <a:normAutofit fontScale="85000" lnSpcReduction="20000"/>
          </a:bodyPr>
          <a:lstStyle/>
          <a:p>
            <a:pPr rtl="0"/>
            <a:r>
              <a:rPr lang="ja-JP" altLang="en-US" dirty="0">
                <a:latin typeface="ＭＳ 明朝" panose="02020609040205080304" pitchFamily="17" charset="-128"/>
                <a:ea typeface="ＭＳ 明朝" panose="02020609040205080304" pitchFamily="17" charset="-128"/>
              </a:rPr>
              <a:t>民間提案がでてこないと、事業費がはっきりとはわからない</a:t>
            </a:r>
          </a:p>
          <a:p>
            <a:pPr rtl="0"/>
            <a:r>
              <a:rPr lang="ja-JP" altLang="en-US" dirty="0">
                <a:latin typeface="ＭＳ 明朝" panose="02020609040205080304" pitchFamily="17" charset="-128"/>
                <a:ea typeface="ＭＳ 明朝" panose="02020609040205080304" pitchFamily="17" charset="-128"/>
              </a:rPr>
              <a:t>事前に発注側で予定価格を決めることが果たして適切か？</a:t>
            </a:r>
          </a:p>
          <a:p>
            <a:pPr lvl="1"/>
            <a:r>
              <a:rPr lang="ja-JP" altLang="en-US" dirty="0">
                <a:latin typeface="ＭＳ 明朝" panose="02020609040205080304" pitchFamily="17" charset="-128"/>
                <a:ea typeface="ＭＳ 明朝" panose="02020609040205080304" pitchFamily="17" charset="-128"/>
              </a:rPr>
              <a:t>公共側の積算は、公共側の想定・推定の内容による：かってな計画による</a:t>
            </a:r>
            <a:endParaRPr lang="en-US" altLang="ja-JP" dirty="0">
              <a:latin typeface="ＭＳ 明朝" panose="02020609040205080304" pitchFamily="17" charset="-128"/>
              <a:ea typeface="ＭＳ 明朝" panose="02020609040205080304" pitchFamily="17" charset="-128"/>
            </a:endParaRPr>
          </a:p>
          <a:p>
            <a:pPr lvl="1"/>
            <a:r>
              <a:rPr lang="ja-JP" altLang="en-US" dirty="0">
                <a:latin typeface="ＭＳ 明朝" panose="02020609040205080304" pitchFamily="17" charset="-128"/>
                <a:ea typeface="ＭＳ 明朝" panose="02020609040205080304" pitchFamily="17" charset="-128"/>
              </a:rPr>
              <a:t>仕様発注でなく性能発注によるわけだから</a:t>
            </a:r>
            <a:endParaRPr lang="en-US" altLang="ja-JP" dirty="0">
              <a:latin typeface="ＭＳ 明朝" panose="02020609040205080304" pitchFamily="17" charset="-128"/>
              <a:ea typeface="ＭＳ 明朝" panose="02020609040205080304" pitchFamily="17" charset="-128"/>
            </a:endParaRPr>
          </a:p>
          <a:p>
            <a:pPr lvl="1"/>
            <a:r>
              <a:rPr lang="ja-JP" altLang="en-US" dirty="0"/>
              <a:t>民間提案が全く異なるかもしれません</a:t>
            </a:r>
            <a:endParaRPr lang="en-US" altLang="ja-JP" dirty="0"/>
          </a:p>
          <a:p>
            <a:r>
              <a:rPr lang="ja-JP" altLang="en-US" dirty="0">
                <a:latin typeface="ＭＳ 明朝" panose="02020609040205080304" pitchFamily="17" charset="-128"/>
                <a:ea typeface="ＭＳ 明朝" panose="02020609040205080304" pitchFamily="17" charset="-128"/>
              </a:rPr>
              <a:t>事前に発注側で決定する債務負担額とは</a:t>
            </a:r>
            <a:endParaRPr lang="en-US" altLang="ja-JP" dirty="0">
              <a:latin typeface="ＭＳ 明朝" panose="02020609040205080304" pitchFamily="17" charset="-128"/>
              <a:ea typeface="ＭＳ 明朝" panose="02020609040205080304" pitchFamily="17" charset="-128"/>
            </a:endParaRPr>
          </a:p>
          <a:p>
            <a:pPr lvl="1"/>
            <a:r>
              <a:rPr lang="ja-JP" altLang="en-US" dirty="0">
                <a:latin typeface="ＭＳ 明朝" panose="02020609040205080304" pitchFamily="17" charset="-128"/>
                <a:ea typeface="ＭＳ 明朝" panose="02020609040205080304" pitchFamily="17" charset="-128"/>
              </a:rPr>
              <a:t>発注側で負担できる財政負担額の上限を明確にするに過ぎない。（行政と議会が承認）</a:t>
            </a:r>
            <a:endParaRPr lang="en-US" altLang="ja-JP" dirty="0">
              <a:latin typeface="ＭＳ 明朝" panose="02020609040205080304" pitchFamily="17" charset="-128"/>
              <a:ea typeface="ＭＳ 明朝" panose="02020609040205080304" pitchFamily="17" charset="-128"/>
            </a:endParaRPr>
          </a:p>
          <a:p>
            <a:pPr lvl="1"/>
            <a:r>
              <a:rPr lang="ja-JP" altLang="en-US" dirty="0">
                <a:latin typeface="ＭＳ 明朝" panose="02020609040205080304" pitchFamily="17" charset="-128"/>
                <a:ea typeface="ＭＳ 明朝" panose="02020609040205080304" pitchFamily="17" charset="-128"/>
              </a:rPr>
              <a:t>これ以上の金額は、当該事業に財政支出することは不適切とする自治体判断である。</a:t>
            </a:r>
            <a:endParaRPr lang="en-US" altLang="ja-JP" dirty="0">
              <a:latin typeface="ＭＳ 明朝" panose="02020609040205080304" pitchFamily="17" charset="-128"/>
              <a:ea typeface="ＭＳ 明朝" panose="02020609040205080304" pitchFamily="17" charset="-128"/>
            </a:endParaRPr>
          </a:p>
          <a:p>
            <a:pPr rtl="0"/>
            <a:r>
              <a:rPr lang="ja-JP" altLang="en-US" dirty="0">
                <a:latin typeface="ＭＳ 明朝" panose="02020609040205080304" pitchFamily="17" charset="-128"/>
                <a:ea typeface="ＭＳ 明朝" panose="02020609040205080304" pitchFamily="17" charset="-128"/>
              </a:rPr>
              <a:t>提案審査を得て、性能を満たす提案の中から、もっともすぐれていると思われる提案を、最優秀提案として選定</a:t>
            </a:r>
            <a:endParaRPr lang="en-US" altLang="ja-JP" dirty="0">
              <a:latin typeface="ＭＳ 明朝" panose="02020609040205080304" pitchFamily="17" charset="-128"/>
              <a:ea typeface="ＭＳ 明朝" panose="02020609040205080304" pitchFamily="17" charset="-128"/>
            </a:endParaRPr>
          </a:p>
          <a:p>
            <a:pPr rtl="0"/>
            <a:r>
              <a:rPr lang="ja-JP" altLang="en-US" dirty="0">
                <a:latin typeface="ＭＳ 明朝" panose="02020609040205080304" pitchFamily="17" charset="-128"/>
                <a:ea typeface="ＭＳ 明朝" panose="02020609040205080304" pitchFamily="17" charset="-128"/>
              </a:rPr>
              <a:t>最優秀提案者と協議・交渉して、落札者として決定・債務負担承認内での金額確定</a:t>
            </a:r>
          </a:p>
          <a:p>
            <a:pPr rtl="0"/>
            <a:r>
              <a:rPr lang="ja-JP" altLang="en-US" dirty="0">
                <a:latin typeface="ＭＳ 明朝" panose="02020609040205080304" pitchFamily="17" charset="-128"/>
                <a:ea typeface="ＭＳ 明朝" panose="02020609040205080304" pitchFamily="17" charset="-128"/>
              </a:rPr>
              <a:t>事業契約として確定</a:t>
            </a:r>
            <a:r>
              <a:rPr lang="ja-JP" altLang="en-US" dirty="0"/>
              <a:t> </a:t>
            </a:r>
            <a:r>
              <a:rPr lang="ja-JP" altLang="en-US" dirty="0">
                <a:latin typeface="ＭＳ 明朝" panose="02020609040205080304" pitchFamily="17" charset="-128"/>
                <a:ea typeface="ＭＳ 明朝" panose="02020609040205080304" pitchFamily="17" charset="-128"/>
              </a:rPr>
              <a:t>⇒ 行政が仮契約 ⇒ 議会が承認 ⇒ 契約確定</a:t>
            </a:r>
            <a:endParaRPr lang="en-US" altLang="ja-JP" dirty="0">
              <a:latin typeface="ＭＳ 明朝" panose="02020609040205080304" pitchFamily="17" charset="-128"/>
              <a:ea typeface="ＭＳ 明朝" panose="02020609040205080304" pitchFamily="17" charset="-128"/>
            </a:endParaRPr>
          </a:p>
          <a:p>
            <a:pPr rtl="0"/>
            <a:r>
              <a:rPr lang="ja-JP" altLang="en-US" dirty="0"/>
              <a:t>長期にわたるので、契約行為の重さを、発注側・受注側がきちんと認識しなければならない</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9600" y="704088"/>
            <a:ext cx="11074400" cy="395842"/>
          </a:xfrm>
        </p:spPr>
        <p:txBody>
          <a:bodyPr rtlCol="0">
            <a:normAutofit fontScale="90000"/>
          </a:bodyPr>
          <a:lstStyle/>
          <a:p>
            <a:pPr rtl="0"/>
            <a:r>
              <a:rPr lang="ja-JP" altLang="en-US" dirty="0">
                <a:latin typeface="Meiryo UI" panose="020B0604030504040204" pitchFamily="50" charset="-128"/>
                <a:ea typeface="Meiryo UI" panose="020B0604030504040204" pitchFamily="50" charset="-128"/>
              </a:rPr>
              <a:t>今発注中：沖縄東村 </a:t>
            </a:r>
            <a:r>
              <a:rPr lang="ja-JP" altLang="en-US" dirty="0"/>
              <a:t>村有地有効活用事業</a:t>
            </a:r>
            <a:endParaRPr lang="ja-JP" altLang="en-US"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E86C9FD-E199-94A5-9676-24131965A82A}"/>
              </a:ext>
            </a:extLst>
          </p:cNvPr>
          <p:cNvPicPr>
            <a:picLocks noChangeAspect="1"/>
          </p:cNvPicPr>
          <p:nvPr/>
        </p:nvPicPr>
        <p:blipFill>
          <a:blip r:embed="rId3"/>
          <a:stretch>
            <a:fillRect/>
          </a:stretch>
        </p:blipFill>
        <p:spPr>
          <a:xfrm>
            <a:off x="1299202" y="1099930"/>
            <a:ext cx="9807907" cy="5539408"/>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9600" y="704088"/>
            <a:ext cx="10972800" cy="634382"/>
          </a:xfrm>
        </p:spPr>
        <p:txBody>
          <a:bodyPr rtlCol="0">
            <a:normAutofit fontScale="90000"/>
          </a:bodyPr>
          <a:lstStyle/>
          <a:p>
            <a:pPr rtl="0"/>
            <a:r>
              <a:rPr lang="ja-JP" altLang="en-US" dirty="0">
                <a:latin typeface="Meiryo UI" panose="020B0604030504040204" pitchFamily="50" charset="-128"/>
                <a:ea typeface="Meiryo UI" panose="020B0604030504040204" pitchFamily="50" charset="-128"/>
              </a:rPr>
              <a:t>自治体側の検討の希望</a:t>
            </a:r>
          </a:p>
        </p:txBody>
      </p:sp>
      <p:sp>
        <p:nvSpPr>
          <p:cNvPr id="2" name="コンテンツ プレースホルダー 1"/>
          <p:cNvSpPr>
            <a:spLocks noGrp="1"/>
          </p:cNvSpPr>
          <p:nvPr>
            <p:ph idx="1"/>
          </p:nvPr>
        </p:nvSpPr>
        <p:spPr>
          <a:xfrm>
            <a:off x="132522" y="1464365"/>
            <a:ext cx="11860695" cy="4936435"/>
          </a:xfrm>
        </p:spPr>
        <p:txBody>
          <a:bodyPr rtlCol="0">
            <a:normAutofit/>
          </a:bodyPr>
          <a:lstStyle/>
          <a:p>
            <a:pPr rtl="0"/>
            <a:r>
              <a:rPr lang="ja-JP" altLang="en-US" sz="2400" b="1" dirty="0">
                <a:latin typeface="ＭＳ 明朝" panose="02020609040205080304" pitchFamily="17" charset="-128"/>
                <a:ea typeface="ＭＳ 明朝" panose="02020609040205080304" pitchFamily="17" charset="-128"/>
              </a:rPr>
              <a:t>主たる整備の狙い</a:t>
            </a:r>
          </a:p>
          <a:p>
            <a:pPr lvl="1" rtl="0"/>
            <a:r>
              <a:rPr lang="ja-JP" altLang="en-US" dirty="0">
                <a:latin typeface="ＭＳ 明朝" panose="02020609040205080304" pitchFamily="17" charset="-128"/>
                <a:ea typeface="ＭＳ 明朝" panose="02020609040205080304" pitchFamily="17" charset="-128"/>
              </a:rPr>
              <a:t>時代の変遷をえて、現在、あまり利用のない公園・スポーツ施設を有効に！</a:t>
            </a:r>
            <a:endParaRPr lang="en-US" altLang="ja-JP" dirty="0">
              <a:latin typeface="ＭＳ 明朝" panose="02020609040205080304" pitchFamily="17" charset="-128"/>
              <a:ea typeface="ＭＳ 明朝" panose="02020609040205080304" pitchFamily="17" charset="-128"/>
            </a:endParaRPr>
          </a:p>
          <a:p>
            <a:pPr lvl="1" rtl="0"/>
            <a:r>
              <a:rPr lang="ja-JP" altLang="en-US" dirty="0">
                <a:latin typeface="ＭＳ 明朝" panose="02020609040205080304" pitchFamily="17" charset="-128"/>
                <a:ea typeface="ＭＳ 明朝" panose="02020609040205080304" pitchFamily="17" charset="-128"/>
              </a:rPr>
              <a:t>ガソリンスタンドが村内にないので、これだけは行政が負担して整備決定。</a:t>
            </a:r>
            <a:endParaRPr lang="en-US" altLang="ja-JP" dirty="0">
              <a:latin typeface="ＭＳ 明朝" panose="02020609040205080304" pitchFamily="17" charset="-128"/>
              <a:ea typeface="ＭＳ 明朝" panose="02020609040205080304" pitchFamily="17" charset="-128"/>
            </a:endParaRPr>
          </a:p>
          <a:p>
            <a:pPr lvl="1" rtl="0"/>
            <a:r>
              <a:rPr lang="ja-JP" altLang="en-US" dirty="0">
                <a:latin typeface="ＭＳ 明朝" panose="02020609040205080304" pitchFamily="17" charset="-128"/>
                <a:ea typeface="ＭＳ 明朝" panose="02020609040205080304" pitchFamily="17" charset="-128"/>
              </a:rPr>
              <a:t>公民館、道の駅は、現状のままでもまだいいが、もし、民間の提案事業にあわせて、施設目標が同等・あるいはよりレベルが高くなる提案がでてくるなら、行政負担を検討することは、やぶさかでない。</a:t>
            </a:r>
            <a:endParaRPr lang="en-US" altLang="ja-JP" dirty="0">
              <a:latin typeface="ＭＳ 明朝" panose="02020609040205080304" pitchFamily="17" charset="-128"/>
              <a:ea typeface="ＭＳ 明朝" panose="02020609040205080304" pitchFamily="17" charset="-128"/>
            </a:endParaRPr>
          </a:p>
          <a:p>
            <a:pPr lvl="1" rtl="0"/>
            <a:endParaRPr lang="en-US" altLang="ja-JP" dirty="0">
              <a:latin typeface="ＭＳ 明朝" panose="02020609040205080304" pitchFamily="17" charset="-128"/>
              <a:ea typeface="ＭＳ 明朝" panose="02020609040205080304" pitchFamily="17" charset="-128"/>
            </a:endParaRPr>
          </a:p>
          <a:p>
            <a:pPr rtl="0"/>
            <a:r>
              <a:rPr lang="ja-JP" altLang="en-US" sz="2400" b="1" dirty="0">
                <a:latin typeface="ＭＳ 明朝" panose="02020609040205080304" pitchFamily="17" charset="-128"/>
                <a:ea typeface="ＭＳ 明朝" panose="02020609040205080304" pitchFamily="17" charset="-128"/>
              </a:rPr>
              <a:t>最優秀提案が決定されたら、協議・交渉して、財政負担を検討。</a:t>
            </a:r>
            <a:endParaRPr lang="en-US" altLang="ja-JP" sz="2400" b="1" dirty="0">
              <a:latin typeface="ＭＳ 明朝" panose="02020609040205080304" pitchFamily="17" charset="-128"/>
              <a:ea typeface="ＭＳ 明朝" panose="02020609040205080304" pitchFamily="17" charset="-128"/>
            </a:endParaRPr>
          </a:p>
          <a:p>
            <a:pPr lvl="1"/>
            <a:r>
              <a:rPr lang="ja-JP" altLang="en-US" sz="2000" dirty="0"/>
              <a:t>建設単価の変動が激しく、勝手な計画・予定価格で民間が手を挙げてくれるか？</a:t>
            </a:r>
            <a:endParaRPr lang="en-US" altLang="ja-JP" sz="2000" dirty="0"/>
          </a:p>
          <a:p>
            <a:pPr lvl="1"/>
            <a:r>
              <a:rPr lang="ja-JP" altLang="en-US" sz="2000" dirty="0"/>
              <a:t>必須の事業を確実に実施するために、次善の希望事業は、民間に判断をゆだねる。</a:t>
            </a:r>
            <a:endParaRPr lang="en-US" altLang="ja-JP" sz="2000" dirty="0"/>
          </a:p>
          <a:p>
            <a:pPr lvl="1"/>
            <a:r>
              <a:rPr lang="ja-JP" altLang="en-US" sz="2000" dirty="0">
                <a:latin typeface="ＭＳ 明朝" panose="02020609040205080304" pitchFamily="17" charset="-128"/>
                <a:ea typeface="ＭＳ 明朝" panose="02020609040205080304" pitchFamily="17" charset="-128"/>
              </a:rPr>
              <a:t>人口・コミュニティの在り方・観光の将来動向見通しも困難を伴う。</a:t>
            </a:r>
            <a:endParaRPr lang="en-US" altLang="ja-JP" sz="2000" dirty="0">
              <a:latin typeface="ＭＳ 明朝" panose="02020609040205080304" pitchFamily="17" charset="-128"/>
              <a:ea typeface="ＭＳ 明朝" panose="02020609040205080304" pitchFamily="17" charset="-128"/>
            </a:endParaRPr>
          </a:p>
          <a:p>
            <a:pPr marL="0" indent="0" rtl="0">
              <a:buNone/>
            </a:pPr>
            <a:endParaRPr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9600" y="579120"/>
            <a:ext cx="10972800" cy="752723"/>
          </a:xfrm>
        </p:spPr>
        <p:txBody>
          <a:bodyPr rtlCol="0">
            <a:normAutofit/>
          </a:bodyPr>
          <a:lstStyle/>
          <a:p>
            <a:pPr rtl="0"/>
            <a:r>
              <a:rPr lang="ja-JP" altLang="en-US" sz="4500" dirty="0">
                <a:latin typeface="Meiryo UI" panose="020B0604030504040204" pitchFamily="50" charset="-128"/>
                <a:ea typeface="Meiryo UI" panose="020B0604030504040204" pitchFamily="50" charset="-128"/>
              </a:rPr>
              <a:t>自治体の整備目標を明確に</a:t>
            </a:r>
          </a:p>
        </p:txBody>
      </p:sp>
      <p:sp>
        <p:nvSpPr>
          <p:cNvPr id="2" name="コンテンツ プレースホルダー 1"/>
          <p:cNvSpPr>
            <a:spLocks noGrp="1"/>
          </p:cNvSpPr>
          <p:nvPr>
            <p:ph idx="1"/>
          </p:nvPr>
        </p:nvSpPr>
        <p:spPr>
          <a:xfrm>
            <a:off x="775252" y="1470991"/>
            <a:ext cx="10972800" cy="4668741"/>
          </a:xfrm>
        </p:spPr>
        <p:txBody>
          <a:bodyPr rtlCol="0">
            <a:normAutofit/>
          </a:bodyPr>
          <a:lstStyle/>
          <a:p>
            <a:pPr rtl="0"/>
            <a:r>
              <a:rPr lang="ja-JP" altLang="en-US" dirty="0">
                <a:latin typeface="ＭＳ 明朝" panose="02020609040205080304" pitchFamily="17" charset="-128"/>
                <a:ea typeface="ＭＳ 明朝" panose="02020609040205080304" pitchFamily="17" charset="-128"/>
              </a:rPr>
              <a:t>新たな発注の工夫で、自治体目標を達成する。</a:t>
            </a:r>
          </a:p>
          <a:p>
            <a:pPr rtl="0"/>
            <a:r>
              <a:rPr lang="ja-JP" altLang="en-US" dirty="0">
                <a:latin typeface="ＭＳ 明朝" panose="02020609040205080304" pitchFamily="17" charset="-128"/>
                <a:ea typeface="ＭＳ 明朝" panose="02020609040205080304" pitchFamily="17" charset="-128"/>
              </a:rPr>
              <a:t>従来の手法や、紋切り型の発注手法でなく、自治体目標を自治体の状況を十分に考慮して、最も適した発注手法を採用する。。</a:t>
            </a:r>
          </a:p>
          <a:p>
            <a:pPr rtl="0"/>
            <a:r>
              <a:rPr lang="ja-JP" altLang="en-US" dirty="0">
                <a:latin typeface="ＭＳ 明朝" panose="02020609040205080304" pitchFamily="17" charset="-128"/>
                <a:ea typeface="ＭＳ 明朝" panose="02020609040205080304" pitchFamily="17" charset="-128"/>
              </a:rPr>
              <a:t>民間は、適正な利益を確保しつつ、公共の目指す目標を実現する工夫とアイデアをしっかり提案する。</a:t>
            </a:r>
            <a:endParaRPr lang="en-US" altLang="ja-JP" dirty="0">
              <a:latin typeface="ＭＳ 明朝" panose="02020609040205080304" pitchFamily="17" charset="-128"/>
              <a:ea typeface="ＭＳ 明朝" panose="02020609040205080304" pitchFamily="17" charset="-128"/>
            </a:endParaRPr>
          </a:p>
          <a:p>
            <a:pPr lvl="1"/>
            <a:r>
              <a:rPr lang="ja-JP" altLang="en-US" dirty="0"/>
              <a:t>特に実勢の建設コストに関し、行政の情報収集に適切な情報を提供する努力を怠らないように！</a:t>
            </a:r>
            <a:endParaRPr lang="ja-JP" altLang="en-US" dirty="0">
              <a:latin typeface="ＭＳ 明朝" panose="02020609040205080304" pitchFamily="17" charset="-128"/>
              <a:ea typeface="ＭＳ 明朝" panose="02020609040205080304" pitchFamily="17" charset="-128"/>
            </a:endParaRPr>
          </a:p>
          <a:p>
            <a:pPr rtl="0"/>
            <a:r>
              <a:rPr lang="ja-JP" altLang="en-US" dirty="0">
                <a:latin typeface="ＭＳ 明朝" panose="02020609040205080304" pitchFamily="17" charset="-128"/>
                <a:ea typeface="ＭＳ 明朝" panose="02020609040205080304" pitchFamily="17" charset="-128"/>
              </a:rPr>
              <a:t>審査委員会がとても大切</a:t>
            </a:r>
            <a:endParaRPr lang="en-US" altLang="ja-JP" dirty="0">
              <a:latin typeface="ＭＳ 明朝" panose="02020609040205080304" pitchFamily="17" charset="-128"/>
              <a:ea typeface="ＭＳ 明朝" panose="02020609040205080304" pitchFamily="17" charset="-128"/>
            </a:endParaRPr>
          </a:p>
          <a:p>
            <a:pPr lvl="1"/>
            <a:r>
              <a:rPr lang="ja-JP" altLang="en-US" dirty="0"/>
              <a:t>整備内容審査に対応する委員</a:t>
            </a:r>
            <a:endParaRPr lang="en-US" altLang="ja-JP" dirty="0"/>
          </a:p>
          <a:p>
            <a:pPr lvl="1"/>
            <a:r>
              <a:rPr lang="ja-JP" altLang="en-US" dirty="0"/>
              <a:t>発注者決定の手法に関する委員</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638647" y="1203818"/>
            <a:ext cx="7515446" cy="1143000"/>
          </a:xfrm>
        </p:spPr>
        <p:txBody>
          <a:bodyPr rtlCol="0"/>
          <a:lstStyle/>
          <a:p>
            <a:pPr rtl="0"/>
            <a:r>
              <a:rPr lang="ja-JP" altLang="en-US" dirty="0">
                <a:latin typeface="Meiryo UI" panose="020B0604030504040204" pitchFamily="50" charset="-128"/>
                <a:ea typeface="Meiryo UI" panose="020B0604030504040204" pitchFamily="50" charset="-128"/>
              </a:rPr>
              <a:t>ご清聴ありがとうございました。</a:t>
            </a:r>
            <a:endParaRPr lang="ja" dirty="0">
              <a:latin typeface="Meiryo UI" panose="020B0604030504040204" pitchFamily="50" charset="-128"/>
              <a:ea typeface="Meiryo UI" panose="020B0604030504040204" pitchFamily="50" charset="-128"/>
            </a:endParaRPr>
          </a:p>
        </p:txBody>
      </p:sp>
      <p:sp>
        <p:nvSpPr>
          <p:cNvPr id="2" name="コンテンツ プレースホルダー 1"/>
          <p:cNvSpPr>
            <a:spLocks noGrp="1"/>
          </p:cNvSpPr>
          <p:nvPr>
            <p:ph idx="1"/>
          </p:nvPr>
        </p:nvSpPr>
        <p:spPr>
          <a:xfrm>
            <a:off x="5941828" y="2812666"/>
            <a:ext cx="4839586" cy="1855027"/>
          </a:xfrm>
        </p:spPr>
        <p:txBody>
          <a:bodyPr rtlCol="0"/>
          <a:lstStyle/>
          <a:p>
            <a:pPr marL="0" indent="0" rtl="0">
              <a:buNone/>
            </a:pPr>
            <a:r>
              <a:rPr lang="ja-JP" altLang="en-US" dirty="0">
                <a:latin typeface="ＭＳ 明朝" panose="02020609040205080304" pitchFamily="17" charset="-128"/>
                <a:ea typeface="ＭＳ 明朝" panose="02020609040205080304" pitchFamily="17" charset="-128"/>
              </a:rPr>
              <a:t>一般社団法人　国土政策研究会</a:t>
            </a:r>
            <a:endParaRPr lang="en-US" altLang="ja-JP" dirty="0">
              <a:latin typeface="ＭＳ 明朝" panose="02020609040205080304" pitchFamily="17" charset="-128"/>
              <a:ea typeface="ＭＳ 明朝" panose="02020609040205080304" pitchFamily="17" charset="-128"/>
            </a:endParaRPr>
          </a:p>
          <a:p>
            <a:pPr marL="0" indent="0" rtl="0">
              <a:buNone/>
            </a:pPr>
            <a:r>
              <a:rPr lang="ja-JP" altLang="en-US" dirty="0"/>
              <a:t>理事　　伊庭　良知</a:t>
            </a:r>
            <a:endParaRPr lang="en-US" altLang="ja-JP" dirty="0"/>
          </a:p>
          <a:p>
            <a:pPr marL="0" indent="0" rtl="0">
              <a:buNone/>
            </a:pPr>
            <a:r>
              <a:rPr lang="en-US" dirty="0">
                <a:latin typeface="ＭＳ 明朝" panose="02020609040205080304" pitchFamily="17" charset="-128"/>
                <a:ea typeface="ＭＳ 明朝" panose="02020609040205080304" pitchFamily="17" charset="-128"/>
                <a:hlinkClick r:id="rId3"/>
              </a:rPr>
              <a:t>y.iba.jj2@gmail.com</a:t>
            </a:r>
            <a:endParaRPr lang="en-US" dirty="0">
              <a:latin typeface="ＭＳ 明朝" panose="02020609040205080304" pitchFamily="17" charset="-128"/>
              <a:ea typeface="ＭＳ 明朝" panose="02020609040205080304" pitchFamily="17" charset="-128"/>
            </a:endParaRPr>
          </a:p>
          <a:p>
            <a:pPr marL="0" indent="0" rtl="0">
              <a:buNone/>
            </a:pPr>
            <a:endParaRPr 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551AA2-9834-8E4F-5F5F-4F0BF599BA58}"/>
              </a:ext>
            </a:extLst>
          </p:cNvPr>
          <p:cNvSpPr>
            <a:spLocks noGrp="1"/>
          </p:cNvSpPr>
          <p:nvPr>
            <p:ph type="title"/>
          </p:nvPr>
        </p:nvSpPr>
        <p:spPr>
          <a:xfrm>
            <a:off x="1141413" y="618518"/>
            <a:ext cx="9905998" cy="701463"/>
          </a:xfrm>
        </p:spPr>
        <p:txBody>
          <a:bodyPr>
            <a:normAutofit fontScale="90000"/>
          </a:bodyPr>
          <a:lstStyle/>
          <a:p>
            <a:r>
              <a:rPr kumimoji="1" lang="en-US" altLang="ja-JP" dirty="0"/>
              <a:t>PPP</a:t>
            </a:r>
            <a:r>
              <a:rPr kumimoji="1" lang="ja-JP" altLang="en-US" dirty="0"/>
              <a:t>・</a:t>
            </a:r>
            <a:r>
              <a:rPr kumimoji="1" lang="en-US" altLang="ja-JP" dirty="0"/>
              <a:t>PFI</a:t>
            </a:r>
            <a:r>
              <a:rPr kumimoji="1" lang="ja-JP" altLang="en-US" dirty="0"/>
              <a:t>への取り組み：全体像の認識</a:t>
            </a:r>
          </a:p>
        </p:txBody>
      </p:sp>
      <p:sp>
        <p:nvSpPr>
          <p:cNvPr id="4" name="四角形: 角を丸くする 3">
            <a:extLst>
              <a:ext uri="{FF2B5EF4-FFF2-40B4-BE49-F238E27FC236}">
                <a16:creationId xmlns:a16="http://schemas.microsoft.com/office/drawing/2014/main" id="{70B74E12-2F51-73AF-160E-E811A899C8C0}"/>
              </a:ext>
            </a:extLst>
          </p:cNvPr>
          <p:cNvSpPr/>
          <p:nvPr/>
        </p:nvSpPr>
        <p:spPr>
          <a:xfrm>
            <a:off x="1070881" y="1331483"/>
            <a:ext cx="10427110" cy="11529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rPr>
              <a:t>PPP</a:t>
            </a:r>
            <a:r>
              <a:rPr kumimoji="1" lang="ja-JP" altLang="en-US" sz="3200" b="1" dirty="0">
                <a:latin typeface="Meiryo UI" panose="020B0604030504040204" pitchFamily="50" charset="-128"/>
                <a:ea typeface="Meiryo UI" panose="020B0604030504040204" pitchFamily="50" charset="-128"/>
              </a:rPr>
              <a:t>・</a:t>
            </a:r>
            <a:r>
              <a:rPr kumimoji="1" lang="en-US" altLang="ja-JP" sz="3200" b="1" dirty="0">
                <a:latin typeface="Meiryo UI" panose="020B0604030504040204" pitchFamily="50" charset="-128"/>
                <a:ea typeface="Meiryo UI" panose="020B0604030504040204" pitchFamily="50" charset="-128"/>
              </a:rPr>
              <a:t>PFI</a:t>
            </a:r>
            <a:r>
              <a:rPr kumimoji="1" lang="ja-JP" altLang="en-US" sz="3200" b="1" dirty="0">
                <a:latin typeface="Meiryo UI" panose="020B0604030504040204" pitchFamily="50" charset="-128"/>
                <a:ea typeface="Meiryo UI" panose="020B0604030504040204" pitchFamily="50" charset="-128"/>
              </a:rPr>
              <a:t>は、公共調達・入札の１手法である。</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dirty="0"/>
              <a:t>公共事業を生業にしている企業は取り組まないと、一部の公共事業が営業範囲から外れていく。</a:t>
            </a:r>
            <a:endParaRPr kumimoji="1" lang="en-US" altLang="ja-JP" dirty="0"/>
          </a:p>
          <a:p>
            <a:pPr algn="ctr"/>
            <a:r>
              <a:rPr kumimoji="1" lang="ja-JP" altLang="en-US" dirty="0"/>
              <a:t>今まで民間事業しかやっていなかった企業は、新しい営業範囲の拡大・新規事業である。</a:t>
            </a:r>
          </a:p>
        </p:txBody>
      </p:sp>
      <p:sp>
        <p:nvSpPr>
          <p:cNvPr id="5" name="テキスト ボックス 4">
            <a:extLst>
              <a:ext uri="{FF2B5EF4-FFF2-40B4-BE49-F238E27FC236}">
                <a16:creationId xmlns:a16="http://schemas.microsoft.com/office/drawing/2014/main" id="{E993F8D4-B6A6-39C3-E78B-23EAC2D30CDA}"/>
              </a:ext>
            </a:extLst>
          </p:cNvPr>
          <p:cNvSpPr txBox="1"/>
          <p:nvPr/>
        </p:nvSpPr>
        <p:spPr>
          <a:xfrm>
            <a:off x="1570441" y="3105509"/>
            <a:ext cx="430887" cy="3519578"/>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sz="1600" dirty="0"/>
              <a:t>ＰＰＰ・ＰＦＩの基礎知識の習得</a:t>
            </a:r>
          </a:p>
        </p:txBody>
      </p:sp>
      <p:sp>
        <p:nvSpPr>
          <p:cNvPr id="6" name="テキスト ボックス 5">
            <a:extLst>
              <a:ext uri="{FF2B5EF4-FFF2-40B4-BE49-F238E27FC236}">
                <a16:creationId xmlns:a16="http://schemas.microsoft.com/office/drawing/2014/main" id="{B48E9441-9E1C-6CD1-8BD8-A29D22FD6779}"/>
              </a:ext>
            </a:extLst>
          </p:cNvPr>
          <p:cNvSpPr txBox="1"/>
          <p:nvPr/>
        </p:nvSpPr>
        <p:spPr>
          <a:xfrm>
            <a:off x="3106860" y="3105509"/>
            <a:ext cx="430887" cy="3519578"/>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sz="1600" dirty="0"/>
              <a:t>通常時のＰＰＰＰＦＩルーチン業務</a:t>
            </a:r>
          </a:p>
        </p:txBody>
      </p:sp>
      <p:sp>
        <p:nvSpPr>
          <p:cNvPr id="7" name="テキスト ボックス 6">
            <a:extLst>
              <a:ext uri="{FF2B5EF4-FFF2-40B4-BE49-F238E27FC236}">
                <a16:creationId xmlns:a16="http://schemas.microsoft.com/office/drawing/2014/main" id="{C721BC7C-46AC-780F-E215-36B65E27CE62}"/>
              </a:ext>
            </a:extLst>
          </p:cNvPr>
          <p:cNvSpPr txBox="1"/>
          <p:nvPr/>
        </p:nvSpPr>
        <p:spPr>
          <a:xfrm>
            <a:off x="4223409" y="3134264"/>
            <a:ext cx="461665" cy="3519578"/>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kumimoji="1" lang="ja-JP" altLang="en-US" dirty="0"/>
              <a:t>取り組み案件の決定</a:t>
            </a:r>
          </a:p>
        </p:txBody>
      </p:sp>
      <p:sp>
        <p:nvSpPr>
          <p:cNvPr id="8" name="テキスト ボックス 7">
            <a:extLst>
              <a:ext uri="{FF2B5EF4-FFF2-40B4-BE49-F238E27FC236}">
                <a16:creationId xmlns:a16="http://schemas.microsoft.com/office/drawing/2014/main" id="{0A91DC4C-DDEF-AE2B-CED4-B717AF787171}"/>
              </a:ext>
            </a:extLst>
          </p:cNvPr>
          <p:cNvSpPr txBox="1"/>
          <p:nvPr/>
        </p:nvSpPr>
        <p:spPr>
          <a:xfrm>
            <a:off x="6840257" y="3134264"/>
            <a:ext cx="738664" cy="3519578"/>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dirty="0"/>
              <a:t>取り組み案件決定後のプロジェクト業務</a:t>
            </a:r>
          </a:p>
        </p:txBody>
      </p:sp>
      <p:sp>
        <p:nvSpPr>
          <p:cNvPr id="10" name="矢印: 右 9">
            <a:extLst>
              <a:ext uri="{FF2B5EF4-FFF2-40B4-BE49-F238E27FC236}">
                <a16:creationId xmlns:a16="http://schemas.microsoft.com/office/drawing/2014/main" id="{E7533FAD-21E3-BBF1-CB84-E6CBD761C66E}"/>
              </a:ext>
            </a:extLst>
          </p:cNvPr>
          <p:cNvSpPr/>
          <p:nvPr/>
        </p:nvSpPr>
        <p:spPr>
          <a:xfrm>
            <a:off x="1869739" y="2639683"/>
            <a:ext cx="3712176" cy="494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8D045187-C335-CFD3-FB3D-E4CBB58A4552}"/>
              </a:ext>
            </a:extLst>
          </p:cNvPr>
          <p:cNvSpPr/>
          <p:nvPr/>
        </p:nvSpPr>
        <p:spPr>
          <a:xfrm>
            <a:off x="6172786" y="2639683"/>
            <a:ext cx="3712176" cy="49458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7C02FB1-DCFD-65A6-0E8C-8580EAD9C771}"/>
              </a:ext>
            </a:extLst>
          </p:cNvPr>
          <p:cNvSpPr txBox="1"/>
          <p:nvPr/>
        </p:nvSpPr>
        <p:spPr>
          <a:xfrm>
            <a:off x="7884988" y="3134264"/>
            <a:ext cx="738664" cy="3519578"/>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dirty="0"/>
              <a:t>受注企業グループの審査・決定</a:t>
            </a:r>
            <a:endParaRPr kumimoji="1" lang="en-US" altLang="ja-JP" dirty="0"/>
          </a:p>
          <a:p>
            <a:r>
              <a:rPr kumimoji="1" lang="ja-JP" altLang="en-US" dirty="0"/>
              <a:t>総合評価・公募プロポ</a:t>
            </a:r>
          </a:p>
        </p:txBody>
      </p:sp>
      <p:sp>
        <p:nvSpPr>
          <p:cNvPr id="14" name="テキスト ボックス 13">
            <a:extLst>
              <a:ext uri="{FF2B5EF4-FFF2-40B4-BE49-F238E27FC236}">
                <a16:creationId xmlns:a16="http://schemas.microsoft.com/office/drawing/2014/main" id="{8A633A19-C137-DC16-A640-0A8AF29EA6D5}"/>
              </a:ext>
            </a:extLst>
          </p:cNvPr>
          <p:cNvSpPr txBox="1"/>
          <p:nvPr/>
        </p:nvSpPr>
        <p:spPr>
          <a:xfrm>
            <a:off x="5059243" y="3134264"/>
            <a:ext cx="1292662" cy="3519578"/>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kumimoji="1" lang="ja-JP" altLang="en-US" dirty="0"/>
              <a:t>発注文書公表・予定価格の設定</a:t>
            </a:r>
            <a:endParaRPr kumimoji="1" lang="en-US" altLang="ja-JP" dirty="0"/>
          </a:p>
          <a:p>
            <a:r>
              <a:rPr kumimoji="1" lang="ja-JP" altLang="en-US" dirty="0">
                <a:solidFill>
                  <a:srgbClr val="FF0000"/>
                </a:solidFill>
              </a:rPr>
              <a:t>民間提案により整備内容・運営方法が決定されるのにこの時点で予定価格が決まる？</a:t>
            </a:r>
          </a:p>
        </p:txBody>
      </p:sp>
      <p:sp>
        <p:nvSpPr>
          <p:cNvPr id="15" name="テキスト ボックス 14">
            <a:extLst>
              <a:ext uri="{FF2B5EF4-FFF2-40B4-BE49-F238E27FC236}">
                <a16:creationId xmlns:a16="http://schemas.microsoft.com/office/drawing/2014/main" id="{1C3511D9-59AC-4C39-2677-35770FE35AD4}"/>
              </a:ext>
            </a:extLst>
          </p:cNvPr>
          <p:cNvSpPr txBox="1"/>
          <p:nvPr/>
        </p:nvSpPr>
        <p:spPr>
          <a:xfrm>
            <a:off x="8812459" y="3134264"/>
            <a:ext cx="1292662" cy="3519578"/>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dirty="0"/>
              <a:t>民間提案・整備・運営内容</a:t>
            </a:r>
            <a:endParaRPr kumimoji="1" lang="en-US" altLang="ja-JP" dirty="0"/>
          </a:p>
          <a:p>
            <a:r>
              <a:rPr kumimoji="1" lang="ja-JP" altLang="en-US" dirty="0"/>
              <a:t>これに応じた</a:t>
            </a:r>
            <a:r>
              <a:rPr kumimoji="1" lang="ja-JP" altLang="en-US" dirty="0">
                <a:solidFill>
                  <a:srgbClr val="FF0000"/>
                </a:solidFill>
              </a:rPr>
              <a:t>入札価格の提案</a:t>
            </a:r>
            <a:endParaRPr kumimoji="1" lang="en-US" altLang="ja-JP" dirty="0">
              <a:solidFill>
                <a:srgbClr val="FF0000"/>
              </a:solidFill>
            </a:endParaRPr>
          </a:p>
          <a:p>
            <a:r>
              <a:rPr kumimoji="1" lang="ja-JP" altLang="en-US" dirty="0">
                <a:solidFill>
                  <a:srgbClr val="FF0000"/>
                </a:solidFill>
              </a:rPr>
              <a:t>これで事業引き受けます。</a:t>
            </a:r>
            <a:endParaRPr kumimoji="1" lang="en-US" altLang="ja-JP" dirty="0">
              <a:solidFill>
                <a:srgbClr val="FF0000"/>
              </a:solidFill>
            </a:endParaRPr>
          </a:p>
          <a:p>
            <a:r>
              <a:rPr kumimoji="1" lang="ja-JP" altLang="en-US" dirty="0">
                <a:solidFill>
                  <a:srgbClr val="FF0000"/>
                </a:solidFill>
              </a:rPr>
              <a:t>の約束（事業契約）</a:t>
            </a:r>
            <a:endParaRPr kumimoji="1" lang="en-US" altLang="ja-JP" dirty="0">
              <a:solidFill>
                <a:srgbClr val="FF0000"/>
              </a:solidFill>
            </a:endParaRPr>
          </a:p>
        </p:txBody>
      </p:sp>
    </p:spTree>
    <p:extLst>
      <p:ext uri="{BB962C8B-B14F-4D97-AF65-F5344CB8AC3E}">
        <p14:creationId xmlns:p14="http://schemas.microsoft.com/office/powerpoint/2010/main" val="374642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A70C4-81EE-0FBC-0A31-65E68476A3C0}"/>
              </a:ext>
            </a:extLst>
          </p:cNvPr>
          <p:cNvSpPr>
            <a:spLocks noGrp="1"/>
          </p:cNvSpPr>
          <p:nvPr>
            <p:ph type="title"/>
          </p:nvPr>
        </p:nvSpPr>
        <p:spPr/>
        <p:txBody>
          <a:bodyPr/>
          <a:lstStyle/>
          <a:p>
            <a:pPr algn="ctr"/>
            <a:r>
              <a:rPr kumimoji="1" lang="ja-JP" altLang="en-US" dirty="0"/>
              <a:t>公民連携に取り組むことは</a:t>
            </a:r>
          </a:p>
        </p:txBody>
      </p:sp>
      <p:sp>
        <p:nvSpPr>
          <p:cNvPr id="3" name="四角形: 角を丸くする 2">
            <a:extLst>
              <a:ext uri="{FF2B5EF4-FFF2-40B4-BE49-F238E27FC236}">
                <a16:creationId xmlns:a16="http://schemas.microsoft.com/office/drawing/2014/main" id="{C8E347E8-D5BD-2C71-04A8-F442887176F7}"/>
              </a:ext>
            </a:extLst>
          </p:cNvPr>
          <p:cNvSpPr/>
          <p:nvPr/>
        </p:nvSpPr>
        <p:spPr>
          <a:xfrm>
            <a:off x="552893" y="2243470"/>
            <a:ext cx="11100391" cy="17596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dirty="0"/>
              <a:t>公共営業を実施している企業にとっては</a:t>
            </a:r>
            <a:endParaRPr kumimoji="1" lang="en-US" altLang="ja-JP" sz="3200" dirty="0"/>
          </a:p>
          <a:p>
            <a:pPr algn="ctr"/>
            <a:r>
              <a:rPr kumimoji="1" lang="ja-JP" altLang="en-US" sz="3200" dirty="0"/>
              <a:t>自社のマーケットの縮小の防止・拡大</a:t>
            </a:r>
            <a:endParaRPr kumimoji="1" lang="en-US" altLang="ja-JP" sz="3200" dirty="0"/>
          </a:p>
          <a:p>
            <a:pPr algn="ctr"/>
            <a:r>
              <a:rPr kumimoji="1" lang="ja-JP" altLang="en-US" sz="3200" dirty="0"/>
              <a:t>参入企業はまだ少なく、落札可能性は高い</a:t>
            </a:r>
          </a:p>
        </p:txBody>
      </p:sp>
      <p:sp>
        <p:nvSpPr>
          <p:cNvPr id="4" name="四角形: 角を丸くする 3">
            <a:extLst>
              <a:ext uri="{FF2B5EF4-FFF2-40B4-BE49-F238E27FC236}">
                <a16:creationId xmlns:a16="http://schemas.microsoft.com/office/drawing/2014/main" id="{8C9D0094-99AD-DC3B-E395-6F21830BDEBD}"/>
              </a:ext>
            </a:extLst>
          </p:cNvPr>
          <p:cNvSpPr/>
          <p:nvPr/>
        </p:nvSpPr>
        <p:spPr>
          <a:xfrm>
            <a:off x="552892" y="4288465"/>
            <a:ext cx="11100391" cy="1825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dirty="0"/>
              <a:t>民間主体の営業を実施している企業にとっては</a:t>
            </a:r>
            <a:endParaRPr kumimoji="1" lang="en-US" altLang="ja-JP" sz="3200" dirty="0"/>
          </a:p>
          <a:p>
            <a:pPr algn="ctr"/>
            <a:r>
              <a:rPr kumimoji="1" lang="ja-JP" altLang="en-US" sz="3200" dirty="0"/>
              <a:t>新たなマーケットへの参入・新規事業開拓</a:t>
            </a:r>
            <a:endParaRPr kumimoji="1" lang="en-US" altLang="ja-JP" sz="3200" dirty="0"/>
          </a:p>
          <a:p>
            <a:pPr algn="ctr"/>
            <a:r>
              <a:rPr kumimoji="1" lang="ja-JP" altLang="en-US" sz="3200" dirty="0"/>
              <a:t>公共事業実績がなくても参入できる</a:t>
            </a:r>
          </a:p>
        </p:txBody>
      </p:sp>
      <p:sp>
        <p:nvSpPr>
          <p:cNvPr id="5" name="楕円 4">
            <a:extLst>
              <a:ext uri="{FF2B5EF4-FFF2-40B4-BE49-F238E27FC236}">
                <a16:creationId xmlns:a16="http://schemas.microsoft.com/office/drawing/2014/main" id="{68C12EEA-2A46-A7F4-CD06-0601B83AA8F9}"/>
              </a:ext>
            </a:extLst>
          </p:cNvPr>
          <p:cNvSpPr/>
          <p:nvPr/>
        </p:nvSpPr>
        <p:spPr>
          <a:xfrm>
            <a:off x="2887920" y="3390900"/>
            <a:ext cx="6517759" cy="15098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a:t>適正価格での提案・受注が原則</a:t>
            </a:r>
          </a:p>
        </p:txBody>
      </p:sp>
    </p:spTree>
    <p:extLst>
      <p:ext uri="{BB962C8B-B14F-4D97-AF65-F5344CB8AC3E}">
        <p14:creationId xmlns:p14="http://schemas.microsoft.com/office/powerpoint/2010/main" val="19135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089760" y="248694"/>
            <a:ext cx="7625096" cy="1390761"/>
          </a:xfrm>
          <a:ln w="28575"/>
        </p:spPr>
        <p:style>
          <a:lnRef idx="2">
            <a:schemeClr val="accent2"/>
          </a:lnRef>
          <a:fillRef idx="1">
            <a:schemeClr val="lt1"/>
          </a:fillRef>
          <a:effectRef idx="0">
            <a:schemeClr val="accent2"/>
          </a:effectRef>
          <a:fontRef idx="minor">
            <a:schemeClr val="dk1"/>
          </a:fontRef>
        </p:style>
        <p:txBody>
          <a:bodyPr>
            <a:normAutofit/>
          </a:bodyPr>
          <a:lstStyle/>
          <a:p>
            <a:pPr algn="ctr"/>
            <a:r>
              <a:rPr lang="ja-JP" altLang="en-US" sz="3200" dirty="0"/>
              <a:t>公民連携（ＰＰＰ・ＰＦＩ）とは</a:t>
            </a:r>
            <a:br>
              <a:rPr lang="en-US" altLang="ja-JP" sz="3200" dirty="0"/>
            </a:br>
            <a:r>
              <a:rPr lang="ja-JP" altLang="en-US" sz="3200" dirty="0"/>
              <a:t>公共調達改革論議と関連</a:t>
            </a:r>
            <a:br>
              <a:rPr lang="en-US" altLang="ja-JP" sz="3200" dirty="0"/>
            </a:br>
            <a:r>
              <a:rPr lang="ja-JP" altLang="en-US" sz="3200" dirty="0"/>
              <a:t>１９００年代後半ころ</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292413" y="1798844"/>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292411" y="2583705"/>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648477" y="3542924"/>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816413" y="5210817"/>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381199" y="2565767"/>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285752" y="5402917"/>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827680" y="4709460"/>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845608" y="4315014"/>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854572" y="3872156"/>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857262" y="3401507"/>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545874" y="5245169"/>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218543" y="1424215"/>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088966" y="4799102"/>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5902308" y="4799102"/>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8914414" y="5405189"/>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564966" y="2111582"/>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168956" y="2889583"/>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016738" y="4971478"/>
            <a:ext cx="1893193" cy="16526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2145185" y="776177"/>
            <a:ext cx="8825452" cy="767665"/>
          </a:xfrm>
          <a:ln w="28575"/>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ＰＦＩ法は規制緩和法（職員は楽になるのに）</a:t>
            </a:r>
            <a:br>
              <a:rPr kumimoji="1" lang="en-US" altLang="ja-JP" sz="2800" dirty="0"/>
            </a:br>
            <a:r>
              <a:rPr kumimoji="1" lang="ja-JP" altLang="en-US" sz="2800" dirty="0"/>
              <a:t>発注の省力化・公共調達の迅速化・合理化</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884556" y="1774470"/>
            <a:ext cx="9346711" cy="4653503"/>
          </a:xfrm>
        </p:spPr>
        <p:txBody>
          <a:bodyPr>
            <a:normAutofit fontScale="85000" lnSpcReduction="100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a:t>
            </a:r>
            <a:r>
              <a:rPr lang="ja-JP" altLang="en-US" dirty="0"/>
              <a:t>能：学校に公民館をいれたり、ホールをいれたり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1014762" y="2022791"/>
            <a:ext cx="10615960" cy="2486025"/>
          </a:xfrm>
        </p:spPr>
        <p:txBody>
          <a:bodyPr>
            <a:normAutofit fontScale="90000"/>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6</a:t>
            </a:r>
            <a:r>
              <a:rPr lang="ja-JP" altLang="en-US" dirty="0"/>
              <a:t>年改訂版）の内容・重要項目</a:t>
            </a:r>
            <a:endParaRPr kumimoji="1" lang="ja-JP" altLang="en-US" dirty="0"/>
          </a:p>
        </p:txBody>
      </p:sp>
      <p:sp>
        <p:nvSpPr>
          <p:cNvPr id="3" name="テキスト プレースホルダー 2">
            <a:extLst>
              <a:ext uri="{FF2B5EF4-FFF2-40B4-BE49-F238E27FC236}">
                <a16:creationId xmlns:a16="http://schemas.microsoft.com/office/drawing/2014/main" id="{0F435AEE-4EC8-44DC-8E9C-17A7F6446DAA}"/>
              </a:ext>
            </a:extLst>
          </p:cNvPr>
          <p:cNvSpPr>
            <a:spLocks noGrp="1"/>
          </p:cNvSpPr>
          <p:nvPr>
            <p:ph type="body" idx="1"/>
          </p:nvPr>
        </p:nvSpPr>
        <p:spPr>
          <a:xfrm>
            <a:off x="6096000" y="5206727"/>
            <a:ext cx="4411989" cy="580756"/>
          </a:xfrm>
        </p:spPr>
        <p:txBody>
          <a:bodyPr>
            <a:noAutofit/>
          </a:bodyPr>
          <a:lstStyle/>
          <a:p>
            <a:r>
              <a:rPr kumimoji="1" lang="en-US" altLang="ja-JP" sz="2800" dirty="0"/>
              <a:t>202</a:t>
            </a:r>
            <a:r>
              <a:rPr lang="en-US" altLang="ja-JP" sz="2800" dirty="0"/>
              <a:t>4</a:t>
            </a:r>
            <a:r>
              <a:rPr lang="ja-JP" altLang="en-US" sz="2800" dirty="0"/>
              <a:t>年</a:t>
            </a:r>
            <a:r>
              <a:rPr lang="en-US" altLang="ja-JP" sz="2800" dirty="0"/>
              <a:t>6</a:t>
            </a:r>
            <a:r>
              <a:rPr lang="ja-JP" altLang="en-US" sz="2800" dirty="0"/>
              <a:t>月</a:t>
            </a:r>
            <a:r>
              <a:rPr lang="en-US" altLang="ja-JP" sz="2800" dirty="0"/>
              <a:t>4</a:t>
            </a:r>
            <a:r>
              <a:rPr lang="ja-JP" altLang="en-US" sz="2800" dirty="0"/>
              <a:t>日　内閣府公表</a:t>
            </a:r>
            <a:endParaRPr lang="en-US" altLang="ja-JP" sz="2800" dirty="0"/>
          </a:p>
          <a:p>
            <a:endParaRPr kumimoji="1" lang="en-US" altLang="ja-JP" sz="2800" dirty="0"/>
          </a:p>
          <a:p>
            <a:endParaRPr kumimoji="1" lang="ja-JP" altLang="en-US" sz="2800"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A2D77FB-9A47-0921-7982-819FA9BB3B4E}"/>
              </a:ext>
            </a:extLst>
          </p:cNvPr>
          <p:cNvPicPr>
            <a:picLocks noChangeAspect="1"/>
          </p:cNvPicPr>
          <p:nvPr/>
        </p:nvPicPr>
        <p:blipFill>
          <a:blip r:embed="rId2"/>
          <a:stretch>
            <a:fillRect/>
          </a:stretch>
        </p:blipFill>
        <p:spPr>
          <a:xfrm>
            <a:off x="1847529" y="209386"/>
            <a:ext cx="8640959" cy="6548367"/>
          </a:xfrm>
          <a:prstGeom prst="rect">
            <a:avLst/>
          </a:prstGeom>
        </p:spPr>
      </p:pic>
      <p:sp>
        <p:nvSpPr>
          <p:cNvPr id="2" name="四角形: 角を丸くする 1">
            <a:extLst>
              <a:ext uri="{FF2B5EF4-FFF2-40B4-BE49-F238E27FC236}">
                <a16:creationId xmlns:a16="http://schemas.microsoft.com/office/drawing/2014/main" id="{9B1195D1-DD23-DD70-9559-1DB2A05FAACA}"/>
              </a:ext>
            </a:extLst>
          </p:cNvPr>
          <p:cNvSpPr/>
          <p:nvPr/>
        </p:nvSpPr>
        <p:spPr>
          <a:xfrm>
            <a:off x="839416" y="2591720"/>
            <a:ext cx="10873208" cy="86409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令和</a:t>
            </a:r>
            <a:r>
              <a:rPr kumimoji="1" lang="en-US" altLang="ja-JP" sz="2400" dirty="0"/>
              <a:t>4</a:t>
            </a:r>
            <a:r>
              <a:rPr kumimoji="1" lang="ja-JP" altLang="en-US" sz="2400" dirty="0"/>
              <a:t>年・</a:t>
            </a:r>
            <a:r>
              <a:rPr kumimoji="1" lang="en-US" altLang="ja-JP" sz="2400" dirty="0"/>
              <a:t>5</a:t>
            </a:r>
            <a:r>
              <a:rPr kumimoji="1" lang="ja-JP" altLang="en-US" sz="2400" dirty="0"/>
              <a:t>年度で</a:t>
            </a:r>
            <a:r>
              <a:rPr kumimoji="1" lang="en-US" altLang="ja-JP" sz="2400" dirty="0"/>
              <a:t>10</a:t>
            </a:r>
            <a:r>
              <a:rPr kumimoji="1" lang="ja-JP" altLang="en-US" sz="2400" dirty="0"/>
              <a:t>年目標の２５％達成</a:t>
            </a:r>
          </a:p>
        </p:txBody>
      </p:sp>
      <p:sp>
        <p:nvSpPr>
          <p:cNvPr id="3" name="四角形: 角を丸くする 2">
            <a:extLst>
              <a:ext uri="{FF2B5EF4-FFF2-40B4-BE49-F238E27FC236}">
                <a16:creationId xmlns:a16="http://schemas.microsoft.com/office/drawing/2014/main" id="{796E887D-7726-F7AB-39B0-85CDAF89A7B4}"/>
              </a:ext>
            </a:extLst>
          </p:cNvPr>
          <p:cNvSpPr/>
          <p:nvPr/>
        </p:nvSpPr>
        <p:spPr>
          <a:xfrm>
            <a:off x="839416" y="3645024"/>
            <a:ext cx="10873208" cy="122413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必要な更新投資：</a:t>
            </a:r>
            <a:r>
              <a:rPr kumimoji="1" lang="en-US" altLang="ja-JP" sz="2400" dirty="0"/>
              <a:t>2020</a:t>
            </a:r>
            <a:r>
              <a:rPr kumimoji="1" lang="ja-JP" altLang="en-US" sz="2400" dirty="0"/>
              <a:t>年～</a:t>
            </a:r>
            <a:r>
              <a:rPr kumimoji="1" lang="en-US" altLang="ja-JP" sz="2400" dirty="0"/>
              <a:t>30</a:t>
            </a:r>
            <a:r>
              <a:rPr kumimoji="1" lang="ja-JP" altLang="en-US" sz="2400" dirty="0"/>
              <a:t>年：</a:t>
            </a:r>
            <a:r>
              <a:rPr kumimoji="1" lang="en-US" altLang="ja-JP" sz="2400" dirty="0"/>
              <a:t>197</a:t>
            </a:r>
            <a:r>
              <a:rPr kumimoji="1" lang="ja-JP" altLang="en-US" sz="2400" dirty="0"/>
              <a:t>兆円</a:t>
            </a:r>
            <a:endParaRPr kumimoji="1" lang="en-US" altLang="ja-JP" sz="2400" dirty="0"/>
          </a:p>
          <a:p>
            <a:pPr algn="ctr"/>
            <a:r>
              <a:rPr kumimoji="1" lang="ja-JP" altLang="en-US" sz="2400" dirty="0"/>
              <a:t>　　　　　　　　</a:t>
            </a:r>
            <a:r>
              <a:rPr kumimoji="1" lang="en-US" altLang="ja-JP" sz="2400" dirty="0"/>
              <a:t>2030</a:t>
            </a:r>
            <a:r>
              <a:rPr kumimoji="1" lang="ja-JP" altLang="en-US" sz="2400" dirty="0"/>
              <a:t>年～</a:t>
            </a:r>
            <a:r>
              <a:rPr kumimoji="1" lang="en-US" altLang="ja-JP" sz="2400" dirty="0"/>
              <a:t>40</a:t>
            </a:r>
            <a:r>
              <a:rPr kumimoji="1" lang="ja-JP" altLang="en-US" sz="2400" dirty="0"/>
              <a:t>年：</a:t>
            </a:r>
            <a:r>
              <a:rPr kumimoji="1" lang="en-US" altLang="ja-JP" sz="2400" dirty="0"/>
              <a:t>253</a:t>
            </a:r>
            <a:r>
              <a:rPr kumimoji="1" lang="ja-JP" altLang="en-US" sz="2400" dirty="0"/>
              <a:t>兆円</a:t>
            </a:r>
            <a:endParaRPr kumimoji="1" lang="en-US" altLang="ja-JP" sz="2400" dirty="0"/>
          </a:p>
          <a:p>
            <a:pPr algn="ctr"/>
            <a:r>
              <a:rPr kumimoji="1" lang="ja-JP" altLang="en-US" sz="2400" dirty="0"/>
              <a:t>　　　　　　　　</a:t>
            </a:r>
            <a:r>
              <a:rPr kumimoji="1" lang="en-US" altLang="ja-JP" sz="2400" dirty="0"/>
              <a:t>2040</a:t>
            </a:r>
            <a:r>
              <a:rPr kumimoji="1" lang="ja-JP" altLang="en-US" sz="2400" dirty="0"/>
              <a:t>年～</a:t>
            </a:r>
            <a:r>
              <a:rPr kumimoji="1" lang="en-US" altLang="ja-JP" sz="2400" dirty="0"/>
              <a:t>50</a:t>
            </a:r>
            <a:r>
              <a:rPr kumimoji="1" lang="ja-JP" altLang="en-US" sz="2400" dirty="0"/>
              <a:t>年：</a:t>
            </a:r>
            <a:r>
              <a:rPr kumimoji="1" lang="en-US" altLang="ja-JP" sz="2400" dirty="0"/>
              <a:t>357</a:t>
            </a:r>
            <a:r>
              <a:rPr kumimoji="1" lang="ja-JP" altLang="en-US" sz="2400" dirty="0"/>
              <a:t>兆円</a:t>
            </a:r>
          </a:p>
        </p:txBody>
      </p:sp>
    </p:spTree>
    <p:extLst>
      <p:ext uri="{BB962C8B-B14F-4D97-AF65-F5344CB8AC3E}">
        <p14:creationId xmlns:p14="http://schemas.microsoft.com/office/powerpoint/2010/main" val="68894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EB681A-6B48-9C09-B962-62C6C572FA20}"/>
              </a:ext>
            </a:extLst>
          </p:cNvPr>
          <p:cNvPicPr>
            <a:picLocks noChangeAspect="1"/>
          </p:cNvPicPr>
          <p:nvPr/>
        </p:nvPicPr>
        <p:blipFill>
          <a:blip r:embed="rId2"/>
          <a:stretch>
            <a:fillRect/>
          </a:stretch>
        </p:blipFill>
        <p:spPr>
          <a:xfrm>
            <a:off x="1716010" y="116633"/>
            <a:ext cx="8772478" cy="6634187"/>
          </a:xfrm>
          <a:prstGeom prst="rect">
            <a:avLst/>
          </a:prstGeom>
        </p:spPr>
      </p:pic>
      <p:sp>
        <p:nvSpPr>
          <p:cNvPr id="2" name="四角形: 角を丸くする 1">
            <a:extLst>
              <a:ext uri="{FF2B5EF4-FFF2-40B4-BE49-F238E27FC236}">
                <a16:creationId xmlns:a16="http://schemas.microsoft.com/office/drawing/2014/main" id="{5A4E6E38-77AF-ACF1-B867-7060876F7E4D}"/>
              </a:ext>
            </a:extLst>
          </p:cNvPr>
          <p:cNvSpPr/>
          <p:nvPr/>
        </p:nvSpPr>
        <p:spPr>
          <a:xfrm>
            <a:off x="839416" y="184482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分野横断型</a:t>
            </a:r>
            <a:r>
              <a:rPr kumimoji="1" lang="en-US" altLang="ja-JP" dirty="0"/>
              <a:t>PPP</a:t>
            </a:r>
            <a:r>
              <a:rPr kumimoji="1" lang="ja-JP" altLang="en-US" dirty="0"/>
              <a:t>・</a:t>
            </a:r>
            <a:r>
              <a:rPr kumimoji="1" lang="en-US" altLang="ja-JP" dirty="0"/>
              <a:t>PFI</a:t>
            </a:r>
            <a:r>
              <a:rPr kumimoji="1" lang="ja-JP" altLang="en-US" dirty="0"/>
              <a:t>：施設・業務の統合</a:t>
            </a:r>
          </a:p>
        </p:txBody>
      </p:sp>
      <p:sp>
        <p:nvSpPr>
          <p:cNvPr id="4" name="四角形: 角を丸くする 3">
            <a:extLst>
              <a:ext uri="{FF2B5EF4-FFF2-40B4-BE49-F238E27FC236}">
                <a16:creationId xmlns:a16="http://schemas.microsoft.com/office/drawing/2014/main" id="{BBE31F0C-4D0F-D739-8E5A-8CDB6C371E59}"/>
              </a:ext>
            </a:extLst>
          </p:cNvPr>
          <p:cNvSpPr/>
          <p:nvPr/>
        </p:nvSpPr>
        <p:spPr>
          <a:xfrm>
            <a:off x="839416" y="256490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広域型</a:t>
            </a:r>
            <a:r>
              <a:rPr kumimoji="1" lang="en-US" altLang="ja-JP" dirty="0"/>
              <a:t>PPP</a:t>
            </a:r>
            <a:r>
              <a:rPr kumimoji="1" lang="ja-JP" altLang="en-US" dirty="0"/>
              <a:t>・</a:t>
            </a:r>
            <a:r>
              <a:rPr kumimoji="1" lang="en-US" altLang="ja-JP" dirty="0"/>
              <a:t>PFI</a:t>
            </a:r>
            <a:r>
              <a:rPr kumimoji="1" lang="ja-JP" altLang="en-US" dirty="0"/>
              <a:t>：自治体連携</a:t>
            </a:r>
          </a:p>
        </p:txBody>
      </p:sp>
      <p:sp>
        <p:nvSpPr>
          <p:cNvPr id="5" name="四角形: 角を丸くする 4">
            <a:extLst>
              <a:ext uri="{FF2B5EF4-FFF2-40B4-BE49-F238E27FC236}">
                <a16:creationId xmlns:a16="http://schemas.microsoft.com/office/drawing/2014/main" id="{1E6EBD5F-AC3D-B4D0-BD0A-10468749E2D2}"/>
              </a:ext>
            </a:extLst>
          </p:cNvPr>
          <p:cNvSpPr/>
          <p:nvPr/>
        </p:nvSpPr>
        <p:spPr>
          <a:xfrm>
            <a:off x="839416" y="472514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10</a:t>
            </a:r>
            <a:r>
              <a:rPr kumimoji="1" lang="ja-JP" altLang="en-US" dirty="0"/>
              <a:t>年ターゲットの上方修正：事業の加速</a:t>
            </a:r>
            <a:endParaRPr kumimoji="1" lang="en-US" altLang="ja-JP" dirty="0"/>
          </a:p>
          <a:p>
            <a:pPr algn="ctr"/>
            <a:r>
              <a:rPr kumimoji="1" lang="ja-JP" altLang="en-US" dirty="0"/>
              <a:t>案件数：５７５→６５０</a:t>
            </a:r>
          </a:p>
        </p:txBody>
      </p:sp>
      <p:sp>
        <p:nvSpPr>
          <p:cNvPr id="6" name="四角形: 角を丸くする 5">
            <a:extLst>
              <a:ext uri="{FF2B5EF4-FFF2-40B4-BE49-F238E27FC236}">
                <a16:creationId xmlns:a16="http://schemas.microsoft.com/office/drawing/2014/main" id="{A178A52E-362D-342F-FF20-765622B74412}"/>
              </a:ext>
            </a:extLst>
          </p:cNvPr>
          <p:cNvSpPr/>
          <p:nvPr/>
        </p:nvSpPr>
        <p:spPr>
          <a:xfrm>
            <a:off x="839416" y="544522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PPP/PFI</a:t>
            </a:r>
            <a:r>
              <a:rPr kumimoji="1" lang="ja-JP" altLang="en-US" dirty="0"/>
              <a:t>活用領域の拡大</a:t>
            </a:r>
          </a:p>
        </p:txBody>
      </p:sp>
      <p:sp>
        <p:nvSpPr>
          <p:cNvPr id="7" name="四角形: 角を丸くする 6">
            <a:extLst>
              <a:ext uri="{FF2B5EF4-FFF2-40B4-BE49-F238E27FC236}">
                <a16:creationId xmlns:a16="http://schemas.microsoft.com/office/drawing/2014/main" id="{8C26DB4E-43ED-4CD7-6703-8DDE4891BA41}"/>
              </a:ext>
            </a:extLst>
          </p:cNvPr>
          <p:cNvSpPr/>
          <p:nvPr/>
        </p:nvSpPr>
        <p:spPr>
          <a:xfrm>
            <a:off x="6096000" y="256490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適正な予定価格算出の推進</a:t>
            </a:r>
          </a:p>
        </p:txBody>
      </p:sp>
      <p:sp>
        <p:nvSpPr>
          <p:cNvPr id="8" name="四角形: 角を丸くする 7">
            <a:extLst>
              <a:ext uri="{FF2B5EF4-FFF2-40B4-BE49-F238E27FC236}">
                <a16:creationId xmlns:a16="http://schemas.microsoft.com/office/drawing/2014/main" id="{57675578-3ACB-DC98-6E9E-AC978CA5107A}"/>
              </a:ext>
            </a:extLst>
          </p:cNvPr>
          <p:cNvSpPr/>
          <p:nvPr/>
        </p:nvSpPr>
        <p:spPr>
          <a:xfrm>
            <a:off x="6096000" y="1821287"/>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民間事業者の適正な利益環境構築</a:t>
            </a:r>
          </a:p>
        </p:txBody>
      </p:sp>
      <p:sp>
        <p:nvSpPr>
          <p:cNvPr id="9" name="四角形: 角を丸くする 8">
            <a:extLst>
              <a:ext uri="{FF2B5EF4-FFF2-40B4-BE49-F238E27FC236}">
                <a16:creationId xmlns:a16="http://schemas.microsoft.com/office/drawing/2014/main" id="{5D826898-AE5B-2B8C-ED0C-217EC0C46662}"/>
              </a:ext>
            </a:extLst>
          </p:cNvPr>
          <p:cNvSpPr/>
          <p:nvPr/>
        </p:nvSpPr>
        <p:spPr>
          <a:xfrm>
            <a:off x="6096000" y="4701607"/>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ローカル</a:t>
            </a:r>
            <a:r>
              <a:rPr kumimoji="1" lang="en-US" altLang="ja-JP" dirty="0"/>
              <a:t>PFI</a:t>
            </a:r>
            <a:r>
              <a:rPr kumimoji="1" lang="ja-JP" altLang="en-US" dirty="0"/>
              <a:t>形成促進：スモール運営権</a:t>
            </a:r>
          </a:p>
        </p:txBody>
      </p:sp>
      <p:sp>
        <p:nvSpPr>
          <p:cNvPr id="10" name="四角形: 角を丸くする 9">
            <a:extLst>
              <a:ext uri="{FF2B5EF4-FFF2-40B4-BE49-F238E27FC236}">
                <a16:creationId xmlns:a16="http://schemas.microsoft.com/office/drawing/2014/main" id="{8B8CE59A-1621-400B-D947-91951649AB84}"/>
              </a:ext>
            </a:extLst>
          </p:cNvPr>
          <p:cNvSpPr/>
          <p:nvPr/>
        </p:nvSpPr>
        <p:spPr>
          <a:xfrm>
            <a:off x="6096000" y="5445224"/>
            <a:ext cx="5040560"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地域プラットフォームの効果的運営</a:t>
            </a:r>
          </a:p>
        </p:txBody>
      </p:sp>
    </p:spTree>
    <p:extLst>
      <p:ext uri="{BB962C8B-B14F-4D97-AF65-F5344CB8AC3E}">
        <p14:creationId xmlns:p14="http://schemas.microsoft.com/office/powerpoint/2010/main" val="23312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960C2-14B2-5D2B-50F9-C22771A46DE6}"/>
              </a:ext>
            </a:extLst>
          </p:cNvPr>
          <p:cNvSpPr>
            <a:spLocks noGrp="1"/>
          </p:cNvSpPr>
          <p:nvPr>
            <p:ph type="title"/>
          </p:nvPr>
        </p:nvSpPr>
        <p:spPr>
          <a:xfrm>
            <a:off x="1374660" y="708967"/>
            <a:ext cx="9905998" cy="832911"/>
          </a:xfrm>
        </p:spPr>
        <p:txBody>
          <a:bodyPr>
            <a:normAutofit fontScale="90000"/>
          </a:bodyPr>
          <a:lstStyle/>
          <a:p>
            <a:r>
              <a:rPr lang="ja-JP" altLang="en-US" dirty="0"/>
              <a:t>予定価格の適正化：不落不調の防止</a:t>
            </a:r>
          </a:p>
        </p:txBody>
      </p:sp>
      <p:sp>
        <p:nvSpPr>
          <p:cNvPr id="3" name="コンテンツ プレースホルダー 2">
            <a:extLst>
              <a:ext uri="{FF2B5EF4-FFF2-40B4-BE49-F238E27FC236}">
                <a16:creationId xmlns:a16="http://schemas.microsoft.com/office/drawing/2014/main" id="{06C7171D-22A8-408C-CE3A-EE20D3422CE8}"/>
              </a:ext>
            </a:extLst>
          </p:cNvPr>
          <p:cNvSpPr>
            <a:spLocks noGrp="1"/>
          </p:cNvSpPr>
          <p:nvPr>
            <p:ph idx="1"/>
          </p:nvPr>
        </p:nvSpPr>
        <p:spPr>
          <a:xfrm>
            <a:off x="908162" y="1923144"/>
            <a:ext cx="10372496" cy="3993952"/>
          </a:xfrm>
        </p:spPr>
        <p:txBody>
          <a:bodyPr>
            <a:noAutofit/>
          </a:bodyPr>
          <a:lstStyle/>
          <a:p>
            <a:pPr lvl="1"/>
            <a:r>
              <a:rPr lang="ja-JP" altLang="en-US" sz="2400" b="1" dirty="0">
                <a:solidFill>
                  <a:srgbClr val="FF0000"/>
                </a:solidFill>
                <a:latin typeface="Meiryo UI" panose="020B0604030504040204" pitchFamily="50" charset="-128"/>
                <a:ea typeface="Meiryo UI" panose="020B0604030504040204" pitchFamily="50" charset="-128"/>
              </a:rPr>
              <a:t>構想段階からの官民対話、性能発注や民間事業者による提案を推進</a:t>
            </a:r>
            <a:endParaRPr lang="en-US" altLang="ja-JP" sz="2400" b="1" dirty="0">
              <a:solidFill>
                <a:srgbClr val="FF0000"/>
              </a:solidFill>
              <a:latin typeface="Meiryo UI" panose="020B0604030504040204" pitchFamily="50" charset="-128"/>
              <a:ea typeface="Meiryo UI" panose="020B0604030504040204" pitchFamily="50" charset="-128"/>
            </a:endParaRPr>
          </a:p>
          <a:p>
            <a:pPr lvl="1"/>
            <a:r>
              <a:rPr lang="ja-JP" altLang="en-US" sz="2400" dirty="0"/>
              <a:t>費用削減以外の民間事業者が創出する多様な効果を適切に評価</a:t>
            </a:r>
            <a:endParaRPr lang="en-US" altLang="ja-JP" sz="2400" dirty="0"/>
          </a:p>
          <a:p>
            <a:pPr lvl="1"/>
            <a:r>
              <a:rPr lang="ja-JP" altLang="en-US" sz="2400" dirty="0"/>
              <a:t>民間事業者を取り巻く環境や金融市況の把握に努める</a:t>
            </a:r>
            <a:endParaRPr lang="en-US" altLang="ja-JP" b="1" dirty="0">
              <a:solidFill>
                <a:schemeClr val="bg1"/>
              </a:solidFill>
              <a:latin typeface="Meiryo UI" panose="020B0604030504040204" pitchFamily="50" charset="-128"/>
              <a:ea typeface="Meiryo UI" panose="020B0604030504040204" pitchFamily="50" charset="-128"/>
            </a:endParaRPr>
          </a:p>
          <a:p>
            <a:pPr lvl="1"/>
            <a:r>
              <a:rPr lang="ja-JP" altLang="en-US" sz="2400" dirty="0"/>
              <a:t>予定価格に最新の実勢価格や統括管理等に要する費用を適切に反映させる（民間からの情報提供：公共の収集努力：民間の提供努力）</a:t>
            </a:r>
            <a:endParaRPr lang="en-US" altLang="ja-JP" sz="2400" dirty="0"/>
          </a:p>
          <a:p>
            <a:pPr lvl="1"/>
            <a:r>
              <a:rPr lang="ja-JP" altLang="en-US" sz="2400" b="1" dirty="0">
                <a:solidFill>
                  <a:srgbClr val="FF0000"/>
                </a:solidFill>
                <a:latin typeface="Meiryo UI" panose="020B0604030504040204" pitchFamily="50" charset="-128"/>
                <a:ea typeface="Meiryo UI" panose="020B0604030504040204" pitchFamily="50" charset="-128"/>
              </a:rPr>
              <a:t>契約金額改定の基準となる物価指数として</a:t>
            </a:r>
            <a:endParaRPr lang="en-US" altLang="ja-JP" sz="2400" b="1" dirty="0">
              <a:solidFill>
                <a:srgbClr val="FF0000"/>
              </a:solidFill>
              <a:latin typeface="Meiryo UI" panose="020B0604030504040204" pitchFamily="50" charset="-128"/>
              <a:ea typeface="Meiryo UI" panose="020B0604030504040204" pitchFamily="50" charset="-128"/>
            </a:endParaRPr>
          </a:p>
          <a:p>
            <a:pPr lvl="1"/>
            <a:r>
              <a:rPr lang="ja-JP" altLang="en-US" sz="2400" b="1" dirty="0">
                <a:solidFill>
                  <a:srgbClr val="FF0000"/>
                </a:solidFill>
                <a:latin typeface="Meiryo UI" panose="020B0604030504040204" pitchFamily="50" charset="-128"/>
                <a:ea typeface="Meiryo UI" panose="020B0604030504040204" pitchFamily="50" charset="-128"/>
              </a:rPr>
              <a:t>市場価格への感応度が高いものを採用する</a:t>
            </a:r>
            <a:endParaRPr lang="en-US" altLang="ja-JP" sz="2400" b="1" dirty="0">
              <a:solidFill>
                <a:srgbClr val="FF0000"/>
              </a:solidFill>
              <a:latin typeface="Meiryo UI" panose="020B0604030504040204" pitchFamily="50" charset="-128"/>
              <a:ea typeface="Meiryo UI" panose="020B0604030504040204" pitchFamily="50" charset="-128"/>
            </a:endParaRPr>
          </a:p>
          <a:p>
            <a:pPr lvl="2"/>
            <a:r>
              <a:rPr lang="ja-JP" altLang="en-US" b="1" dirty="0">
                <a:solidFill>
                  <a:srgbClr val="FF0000"/>
                </a:solidFill>
                <a:latin typeface="Meiryo UI" panose="020B0604030504040204" pitchFamily="50" charset="-128"/>
                <a:ea typeface="Meiryo UI" panose="020B0604030504040204" pitchFamily="50" charset="-128"/>
              </a:rPr>
              <a:t>民間からのデータ提供や、決定手法提案を積極的に行う・自治体は収集努力を！</a:t>
            </a:r>
            <a:endParaRPr lang="en-US" altLang="ja-JP" b="1" dirty="0">
              <a:solidFill>
                <a:srgbClr val="FF0000"/>
              </a:solidFill>
              <a:latin typeface="Meiryo UI" panose="020B0604030504040204" pitchFamily="50" charset="-128"/>
              <a:ea typeface="Meiryo UI" panose="020B0604030504040204" pitchFamily="50" charset="-128"/>
            </a:endParaRPr>
          </a:p>
          <a:p>
            <a:pPr lvl="1"/>
            <a:r>
              <a:rPr lang="ja-JP" altLang="en-US" sz="2400" b="1" dirty="0">
                <a:solidFill>
                  <a:srgbClr val="FF0000"/>
                </a:solidFill>
              </a:rPr>
              <a:t>物価変動への適切な対応を含め適正な価格の算出を推進</a:t>
            </a:r>
            <a:endParaRPr lang="en-US" altLang="ja-JP" sz="2400" b="1" dirty="0">
              <a:solidFill>
                <a:srgbClr val="FF0000"/>
              </a:solidFill>
            </a:endParaRPr>
          </a:p>
          <a:p>
            <a:pPr marL="0" indent="0">
              <a:buNone/>
            </a:pPr>
            <a:r>
              <a:rPr lang="ja-JP" altLang="en-US" sz="3200" dirty="0"/>
              <a:t> </a:t>
            </a:r>
          </a:p>
        </p:txBody>
      </p:sp>
    </p:spTree>
    <p:extLst>
      <p:ext uri="{BB962C8B-B14F-4D97-AF65-F5344CB8AC3E}">
        <p14:creationId xmlns:p14="http://schemas.microsoft.com/office/powerpoint/2010/main" val="173878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ブレーンストーミングのプレゼンテーション">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ブレーンストーミングのプレゼンテーション</Template>
  <TotalTime>165</TotalTime>
  <Words>1556</Words>
  <Application>Microsoft Office PowerPoint</Application>
  <PresentationFormat>ワイド画面</PresentationFormat>
  <Paragraphs>161</Paragraphs>
  <Slides>17</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Meiryo UI</vt:lpstr>
      <vt:lpstr>ＭＳ 明朝</vt:lpstr>
      <vt:lpstr>Palatino Linotype</vt:lpstr>
      <vt:lpstr>Wingdings 2</vt:lpstr>
      <vt:lpstr>ブレーンストーミングのプレゼンテーション</vt:lpstr>
      <vt:lpstr>公民連携と公共調達手法</vt:lpstr>
      <vt:lpstr>PPP・PFIへの取り組み：全体像の認識</vt:lpstr>
      <vt:lpstr>公民連携に取り組むことは</vt:lpstr>
      <vt:lpstr>公民連携（ＰＰＰ・ＰＦＩ）とは 公共調達改革論議と関連 １９００年代後半ころ</vt:lpstr>
      <vt:lpstr>ＰＦＩ法は規制緩和法（職員は楽になるのに） 発注の省力化・公共調達の迅速化・合理化</vt:lpstr>
      <vt:lpstr>国の取り組み方針 ＰＰＰ／ＰＦＩ推進 アクションプラン （令和6年改訂版）の内容・重要項目</vt:lpstr>
      <vt:lpstr>PowerPoint プレゼンテーション</vt:lpstr>
      <vt:lpstr>PowerPoint プレゼンテーション</vt:lpstr>
      <vt:lpstr>予定価格の適正化：不落不調の防止</vt:lpstr>
      <vt:lpstr>PowerPoint プレゼンテーション</vt:lpstr>
      <vt:lpstr>PowerPoint プレゼンテーション</vt:lpstr>
      <vt:lpstr>国土交通省 公共工事の入札契約方式の適用  に関するガイドライン 改正（令和4年3月）   </vt:lpstr>
      <vt:lpstr>PPP・PFIによる入札の一つの特徴</vt:lpstr>
      <vt:lpstr>今発注中：沖縄東村 村有地有効活用事業</vt:lpstr>
      <vt:lpstr>自治体側の検討の希望</vt:lpstr>
      <vt:lpstr>自治体の整備目標を明確に</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良知 伊庭</dc:creator>
  <cp:lastModifiedBy>ichirou kikuchi</cp:lastModifiedBy>
  <cp:revision>3</cp:revision>
  <dcterms:created xsi:type="dcterms:W3CDTF">2024-09-24T07:32:46Z</dcterms:created>
  <dcterms:modified xsi:type="dcterms:W3CDTF">2024-10-01T00:52:08Z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