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0" r:id="rId4"/>
    <p:sldId id="261" r:id="rId5"/>
    <p:sldId id="262" r:id="rId6"/>
    <p:sldId id="265" r:id="rId7"/>
    <p:sldId id="266" r:id="rId8"/>
    <p:sldId id="267" r:id="rId9"/>
    <p:sldId id="268" r:id="rId10"/>
    <p:sldId id="269" r:id="rId11"/>
    <p:sldId id="270" r:id="rId12"/>
    <p:sldId id="271" r:id="rId13"/>
    <p:sldId id="273" r:id="rId14"/>
    <p:sldId id="274" r:id="rId15"/>
    <p:sldId id="275" r:id="rId16"/>
    <p:sldId id="276" r:id="rId17"/>
    <p:sldId id="277" r:id="rId18"/>
    <p:sldId id="279" r:id="rId19"/>
    <p:sldId id="282" r:id="rId20"/>
    <p:sldId id="283" r:id="rId21"/>
    <p:sldId id="284" r:id="rId22"/>
    <p:sldId id="285" r:id="rId23"/>
    <p:sldId id="286" r:id="rId24"/>
    <p:sldId id="287" r:id="rId25"/>
    <p:sldId id="288" r:id="rId26"/>
    <p:sldId id="292" r:id="rId27"/>
    <p:sldId id="294" r:id="rId28"/>
    <p:sldId id="295" r:id="rId29"/>
    <p:sldId id="296" r:id="rId30"/>
    <p:sldId id="298" r:id="rId31"/>
    <p:sldId id="299" r:id="rId32"/>
    <p:sldId id="300" r:id="rId33"/>
    <p:sldId id="303" r:id="rId34"/>
    <p:sldId id="304" r:id="rId35"/>
    <p:sldId id="305" r:id="rId36"/>
    <p:sldId id="306" r:id="rId37"/>
    <p:sldId id="310" r:id="rId38"/>
    <p:sldId id="308" r:id="rId39"/>
    <p:sldId id="258" r:id="rId40"/>
    <p:sldId id="309"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C715C-740C-4FF3-B484-16309BCA8D3F}" v="57" dt="2025-05-11T19:36:48.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15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芳彦 植野" userId="f73418c7d3ac11cb" providerId="LiveId" clId="{3A6C715C-740C-4FF3-B484-16309BCA8D3F}"/>
    <pc:docChg chg="custSel addSld delSld modSld">
      <pc:chgData name="芳彦 植野" userId="f73418c7d3ac11cb" providerId="LiveId" clId="{3A6C715C-740C-4FF3-B484-16309BCA8D3F}" dt="2025-05-11T19:38:36.836" v="1052" actId="20577"/>
      <pc:docMkLst>
        <pc:docMk/>
      </pc:docMkLst>
      <pc:sldChg chg="modSp mod">
        <pc:chgData name="芳彦 植野" userId="f73418c7d3ac11cb" providerId="LiveId" clId="{3A6C715C-740C-4FF3-B484-16309BCA8D3F}" dt="2025-05-09T02:45:47.602" v="803" actId="1076"/>
        <pc:sldMkLst>
          <pc:docMk/>
          <pc:sldMk cId="4215219934" sldId="257"/>
        </pc:sldMkLst>
        <pc:spChg chg="mod">
          <ac:chgData name="芳彦 植野" userId="f73418c7d3ac11cb" providerId="LiveId" clId="{3A6C715C-740C-4FF3-B484-16309BCA8D3F}" dt="2025-05-09T02:45:47.602" v="803" actId="1076"/>
          <ac:spMkLst>
            <pc:docMk/>
            <pc:sldMk cId="4215219934" sldId="257"/>
            <ac:spMk id="2" creationId="{29990D41-AD35-9DCA-A0C5-BFAA6F7EB2AE}"/>
          </ac:spMkLst>
        </pc:spChg>
        <pc:spChg chg="mod">
          <ac:chgData name="芳彦 植野" userId="f73418c7d3ac11cb" providerId="LiveId" clId="{3A6C715C-740C-4FF3-B484-16309BCA8D3F}" dt="2025-05-09T02:45:36.765" v="802" actId="27636"/>
          <ac:spMkLst>
            <pc:docMk/>
            <pc:sldMk cId="4215219934" sldId="257"/>
            <ac:spMk id="3" creationId="{418F9D74-1B3E-F361-85BB-89C737ADAE1D}"/>
          </ac:spMkLst>
        </pc:spChg>
      </pc:sldChg>
      <pc:sldChg chg="addSp modSp new mod">
        <pc:chgData name="芳彦 植野" userId="f73418c7d3ac11cb" providerId="LiveId" clId="{3A6C715C-740C-4FF3-B484-16309BCA8D3F}" dt="2025-05-11T19:38:36.836" v="1052" actId="20577"/>
        <pc:sldMkLst>
          <pc:docMk/>
          <pc:sldMk cId="3015979223" sldId="258"/>
        </pc:sldMkLst>
        <pc:spChg chg="add mod">
          <ac:chgData name="芳彦 植野" userId="f73418c7d3ac11cb" providerId="LiveId" clId="{3A6C715C-740C-4FF3-B484-16309BCA8D3F}" dt="2025-05-11T19:38:36.836" v="1052" actId="20577"/>
          <ac:spMkLst>
            <pc:docMk/>
            <pc:sldMk cId="3015979223" sldId="258"/>
            <ac:spMk id="2" creationId="{2BCA2616-6818-77B8-8EA9-7B75C743EABB}"/>
          </ac:spMkLst>
        </pc:spChg>
      </pc:sldChg>
      <pc:sldChg chg="addSp modSp new mod">
        <pc:chgData name="芳彦 植野" userId="f73418c7d3ac11cb" providerId="LiveId" clId="{3A6C715C-740C-4FF3-B484-16309BCA8D3F}" dt="2025-05-11T19:36:36.195" v="967" actId="255"/>
        <pc:sldMkLst>
          <pc:docMk/>
          <pc:sldMk cId="983566016" sldId="259"/>
        </pc:sldMkLst>
        <pc:spChg chg="add mod">
          <ac:chgData name="芳彦 植野" userId="f73418c7d3ac11cb" providerId="LiveId" clId="{3A6C715C-740C-4FF3-B484-16309BCA8D3F}" dt="2025-05-11T19:36:36.195" v="967" actId="255"/>
          <ac:spMkLst>
            <pc:docMk/>
            <pc:sldMk cId="983566016" sldId="259"/>
            <ac:spMk id="3" creationId="{2EA13B5C-424D-00B3-963C-2B4B40696982}"/>
          </ac:spMkLst>
        </pc:spChg>
        <pc:picChg chg="add">
          <ac:chgData name="芳彦 植野" userId="f73418c7d3ac11cb" providerId="LiveId" clId="{3A6C715C-740C-4FF3-B484-16309BCA8D3F}" dt="2025-05-03T02:21:37.931" v="111"/>
          <ac:picMkLst>
            <pc:docMk/>
            <pc:sldMk cId="983566016" sldId="259"/>
            <ac:picMk id="2" creationId="{FC8BA3DE-8067-209E-730D-8E5F1BD564A5}"/>
          </ac:picMkLst>
        </pc:picChg>
      </pc:sldChg>
      <pc:sldChg chg="addSp modSp new mod">
        <pc:chgData name="芳彦 植野" userId="f73418c7d3ac11cb" providerId="LiveId" clId="{3A6C715C-740C-4FF3-B484-16309BCA8D3F}" dt="2025-05-11T19:37:08.940" v="1000" actId="6549"/>
        <pc:sldMkLst>
          <pc:docMk/>
          <pc:sldMk cId="1234738426" sldId="260"/>
        </pc:sldMkLst>
        <pc:spChg chg="add mod">
          <ac:chgData name="芳彦 植野" userId="f73418c7d3ac11cb" providerId="LiveId" clId="{3A6C715C-740C-4FF3-B484-16309BCA8D3F}" dt="2025-05-11T19:37:08.940" v="1000" actId="6549"/>
          <ac:spMkLst>
            <pc:docMk/>
            <pc:sldMk cId="1234738426" sldId="260"/>
            <ac:spMk id="3" creationId="{6A137BF8-641C-DA03-DFA3-E508D2ABED4E}"/>
          </ac:spMkLst>
        </pc:spChg>
        <pc:picChg chg="add">
          <ac:chgData name="芳彦 植野" userId="f73418c7d3ac11cb" providerId="LiveId" clId="{3A6C715C-740C-4FF3-B484-16309BCA8D3F}" dt="2025-05-03T08:33:47.317" v="113"/>
          <ac:picMkLst>
            <pc:docMk/>
            <pc:sldMk cId="1234738426" sldId="260"/>
            <ac:picMk id="2" creationId="{458F18F3-1C90-1B4C-E19B-9AFE308DE3A9}"/>
          </ac:picMkLst>
        </pc:picChg>
      </pc:sldChg>
      <pc:sldChg chg="addSp modSp new mod">
        <pc:chgData name="芳彦 植野" userId="f73418c7d3ac11cb" providerId="LiveId" clId="{3A6C715C-740C-4FF3-B484-16309BCA8D3F}" dt="2025-05-10T07:14:24.726" v="936" actId="14100"/>
        <pc:sldMkLst>
          <pc:docMk/>
          <pc:sldMk cId="2928921085" sldId="261"/>
        </pc:sldMkLst>
        <pc:picChg chg="add mod">
          <ac:chgData name="芳彦 植野" userId="f73418c7d3ac11cb" providerId="LiveId" clId="{3A6C715C-740C-4FF3-B484-16309BCA8D3F}" dt="2025-05-03T08:35:48.432" v="120" actId="1076"/>
          <ac:picMkLst>
            <pc:docMk/>
            <pc:sldMk cId="2928921085" sldId="261"/>
            <ac:picMk id="2" creationId="{CCCAEDC4-09A3-74C7-5597-741520E03ADD}"/>
          </ac:picMkLst>
        </pc:picChg>
        <pc:picChg chg="add mod">
          <ac:chgData name="芳彦 植野" userId="f73418c7d3ac11cb" providerId="LiveId" clId="{3A6C715C-740C-4FF3-B484-16309BCA8D3F}" dt="2025-05-10T07:14:24.726" v="936" actId="14100"/>
          <ac:picMkLst>
            <pc:docMk/>
            <pc:sldMk cId="2928921085" sldId="261"/>
            <ac:picMk id="3" creationId="{85EA3629-14D2-18F9-2D4C-04BE0899E791}"/>
          </ac:picMkLst>
        </pc:picChg>
      </pc:sldChg>
      <pc:sldChg chg="modSp add mod">
        <pc:chgData name="芳彦 植野" userId="f73418c7d3ac11cb" providerId="LiveId" clId="{3A6C715C-740C-4FF3-B484-16309BCA8D3F}" dt="2025-05-07T22:48:51.428" v="192" actId="2711"/>
        <pc:sldMkLst>
          <pc:docMk/>
          <pc:sldMk cId="0" sldId="262"/>
        </pc:sldMkLst>
        <pc:spChg chg="mod">
          <ac:chgData name="芳彦 植野" userId="f73418c7d3ac11cb" providerId="LiveId" clId="{3A6C715C-740C-4FF3-B484-16309BCA8D3F}" dt="2025-05-07T22:48:51.428" v="192" actId="2711"/>
          <ac:spMkLst>
            <pc:docMk/>
            <pc:sldMk cId="0" sldId="262"/>
            <ac:spMk id="33" creationId="{00000000-0000-0000-0000-000000000000}"/>
          </ac:spMkLst>
        </pc:spChg>
      </pc:sldChg>
      <pc:sldChg chg="modSp add del">
        <pc:chgData name="芳彦 植野" userId="f73418c7d3ac11cb" providerId="LiveId" clId="{3A6C715C-740C-4FF3-B484-16309BCA8D3F}" dt="2025-05-09T01:11:51.459" v="308" actId="2696"/>
        <pc:sldMkLst>
          <pc:docMk/>
          <pc:sldMk cId="0" sldId="263"/>
        </pc:sldMkLst>
      </pc:sldChg>
      <pc:sldChg chg="modSp add del mod">
        <pc:chgData name="芳彦 植野" userId="f73418c7d3ac11cb" providerId="LiveId" clId="{3A6C715C-740C-4FF3-B484-16309BCA8D3F}" dt="2025-05-09T01:11:54.035" v="309" actId="2696"/>
        <pc:sldMkLst>
          <pc:docMk/>
          <pc:sldMk cId="0" sldId="264"/>
        </pc:sldMkLst>
      </pc:sldChg>
      <pc:sldChg chg="modSp add mod">
        <pc:chgData name="芳彦 植野" userId="f73418c7d3ac11cb" providerId="LiveId" clId="{3A6C715C-740C-4FF3-B484-16309BCA8D3F}" dt="2025-05-08T17:24:09.439" v="221" actId="6549"/>
        <pc:sldMkLst>
          <pc:docMk/>
          <pc:sldMk cId="0" sldId="265"/>
        </pc:sldMkLst>
        <pc:spChg chg="mod">
          <ac:chgData name="芳彦 植野" userId="f73418c7d3ac11cb" providerId="LiveId" clId="{3A6C715C-740C-4FF3-B484-16309BCA8D3F}" dt="2025-05-08T17:24:09.439" v="221" actId="6549"/>
          <ac:spMkLst>
            <pc:docMk/>
            <pc:sldMk cId="0" sldId="265"/>
            <ac:spMk id="3" creationId="{00000000-0000-0000-0000-000000000000}"/>
          </ac:spMkLst>
        </pc:spChg>
      </pc:sldChg>
      <pc:sldChg chg="modSp add mod">
        <pc:chgData name="芳彦 植野" userId="f73418c7d3ac11cb" providerId="LiveId" clId="{3A6C715C-740C-4FF3-B484-16309BCA8D3F}" dt="2025-05-08T17:24:19.730" v="222" actId="21"/>
        <pc:sldMkLst>
          <pc:docMk/>
          <pc:sldMk cId="0" sldId="266"/>
        </pc:sldMkLst>
        <pc:spChg chg="mod">
          <ac:chgData name="芳彦 植野" userId="f73418c7d3ac11cb" providerId="LiveId" clId="{3A6C715C-740C-4FF3-B484-16309BCA8D3F}" dt="2025-05-08T17:24:19.730" v="222" actId="21"/>
          <ac:spMkLst>
            <pc:docMk/>
            <pc:sldMk cId="0" sldId="266"/>
            <ac:spMk id="2" creationId="{00000000-0000-0000-0000-000000000000}"/>
          </ac:spMkLst>
        </pc:spChg>
      </pc:sldChg>
      <pc:sldChg chg="addSp delSp modSp add mod">
        <pc:chgData name="芳彦 植野" userId="f73418c7d3ac11cb" providerId="LiveId" clId="{3A6C715C-740C-4FF3-B484-16309BCA8D3F}" dt="2025-05-08T17:24:36.875" v="223" actId="21"/>
        <pc:sldMkLst>
          <pc:docMk/>
          <pc:sldMk cId="0" sldId="267"/>
        </pc:sldMkLst>
        <pc:spChg chg="mod">
          <ac:chgData name="芳彦 植野" userId="f73418c7d3ac11cb" providerId="LiveId" clId="{3A6C715C-740C-4FF3-B484-16309BCA8D3F}" dt="2025-05-08T17:24:36.875" v="223" actId="21"/>
          <ac:spMkLst>
            <pc:docMk/>
            <pc:sldMk cId="0" sldId="267"/>
            <ac:spMk id="2" creationId="{00000000-0000-0000-0000-000000000000}"/>
          </ac:spMkLst>
        </pc:spChg>
      </pc:sldChg>
      <pc:sldChg chg="modSp add mod">
        <pc:chgData name="芳彦 植野" userId="f73418c7d3ac11cb" providerId="LiveId" clId="{3A6C715C-740C-4FF3-B484-16309BCA8D3F}" dt="2025-05-08T17:24:45.711" v="224" actId="21"/>
        <pc:sldMkLst>
          <pc:docMk/>
          <pc:sldMk cId="0" sldId="268"/>
        </pc:sldMkLst>
        <pc:spChg chg="mod">
          <ac:chgData name="芳彦 植野" userId="f73418c7d3ac11cb" providerId="LiveId" clId="{3A6C715C-740C-4FF3-B484-16309BCA8D3F}" dt="2025-05-08T17:24:45.711" v="224" actId="21"/>
          <ac:spMkLst>
            <pc:docMk/>
            <pc:sldMk cId="0" sldId="268"/>
            <ac:spMk id="2" creationId="{00000000-0000-0000-0000-000000000000}"/>
          </ac:spMkLst>
        </pc:spChg>
      </pc:sldChg>
      <pc:sldChg chg="modSp add mod">
        <pc:chgData name="芳彦 植野" userId="f73418c7d3ac11cb" providerId="LiveId" clId="{3A6C715C-740C-4FF3-B484-16309BCA8D3F}" dt="2025-05-08T17:25:01.056" v="225" actId="21"/>
        <pc:sldMkLst>
          <pc:docMk/>
          <pc:sldMk cId="0" sldId="269"/>
        </pc:sldMkLst>
        <pc:spChg chg="mod">
          <ac:chgData name="芳彦 植野" userId="f73418c7d3ac11cb" providerId="LiveId" clId="{3A6C715C-740C-4FF3-B484-16309BCA8D3F}" dt="2025-05-08T17:25:01.056" v="225" actId="21"/>
          <ac:spMkLst>
            <pc:docMk/>
            <pc:sldMk cId="0" sldId="269"/>
            <ac:spMk id="2" creationId="{00000000-0000-0000-0000-000000000000}"/>
          </ac:spMkLst>
        </pc:spChg>
      </pc:sldChg>
      <pc:sldChg chg="modSp add mod">
        <pc:chgData name="芳彦 植野" userId="f73418c7d3ac11cb" providerId="LiveId" clId="{3A6C715C-740C-4FF3-B484-16309BCA8D3F}" dt="2025-05-08T17:25:11.455" v="226" actId="21"/>
        <pc:sldMkLst>
          <pc:docMk/>
          <pc:sldMk cId="0" sldId="270"/>
        </pc:sldMkLst>
        <pc:spChg chg="mod">
          <ac:chgData name="芳彦 植野" userId="f73418c7d3ac11cb" providerId="LiveId" clId="{3A6C715C-740C-4FF3-B484-16309BCA8D3F}" dt="2025-05-08T17:25:11.455" v="226" actId="21"/>
          <ac:spMkLst>
            <pc:docMk/>
            <pc:sldMk cId="0" sldId="270"/>
            <ac:spMk id="2" creationId="{00000000-0000-0000-0000-000000000000}"/>
          </ac:spMkLst>
        </pc:spChg>
      </pc:sldChg>
      <pc:sldChg chg="modSp add mod">
        <pc:chgData name="芳彦 植野" userId="f73418c7d3ac11cb" providerId="LiveId" clId="{3A6C715C-740C-4FF3-B484-16309BCA8D3F}" dt="2025-05-08T17:25:22.822" v="227" actId="21"/>
        <pc:sldMkLst>
          <pc:docMk/>
          <pc:sldMk cId="0" sldId="271"/>
        </pc:sldMkLst>
        <pc:spChg chg="mod">
          <ac:chgData name="芳彦 植野" userId="f73418c7d3ac11cb" providerId="LiveId" clId="{3A6C715C-740C-4FF3-B484-16309BCA8D3F}" dt="2025-05-08T17:25:22.822" v="227" actId="21"/>
          <ac:spMkLst>
            <pc:docMk/>
            <pc:sldMk cId="0" sldId="271"/>
            <ac:spMk id="2" creationId="{00000000-0000-0000-0000-000000000000}"/>
          </ac:spMkLst>
        </pc:spChg>
      </pc:sldChg>
      <pc:sldChg chg="modSp add del mod">
        <pc:chgData name="芳彦 植野" userId="f73418c7d3ac11cb" providerId="LiveId" clId="{3A6C715C-740C-4FF3-B484-16309BCA8D3F}" dt="2025-05-09T23:50:31.154" v="874" actId="2696"/>
        <pc:sldMkLst>
          <pc:docMk/>
          <pc:sldMk cId="0" sldId="272"/>
        </pc:sldMkLst>
      </pc:sldChg>
      <pc:sldChg chg="modSp add mod">
        <pc:chgData name="芳彦 植野" userId="f73418c7d3ac11cb" providerId="LiveId" clId="{3A6C715C-740C-4FF3-B484-16309BCA8D3F}" dt="2025-05-08T17:25:45.698" v="229" actId="21"/>
        <pc:sldMkLst>
          <pc:docMk/>
          <pc:sldMk cId="0" sldId="273"/>
        </pc:sldMkLst>
        <pc:spChg chg="mod">
          <ac:chgData name="芳彦 植野" userId="f73418c7d3ac11cb" providerId="LiveId" clId="{3A6C715C-740C-4FF3-B484-16309BCA8D3F}" dt="2025-05-08T17:25:45.698" v="229" actId="21"/>
          <ac:spMkLst>
            <pc:docMk/>
            <pc:sldMk cId="0" sldId="273"/>
            <ac:spMk id="2" creationId="{00000000-0000-0000-0000-000000000000}"/>
          </ac:spMkLst>
        </pc:spChg>
      </pc:sldChg>
      <pc:sldChg chg="modSp add mod">
        <pc:chgData name="芳彦 植野" userId="f73418c7d3ac11cb" providerId="LiveId" clId="{3A6C715C-740C-4FF3-B484-16309BCA8D3F}" dt="2025-05-08T17:25:56.442" v="230" actId="21"/>
        <pc:sldMkLst>
          <pc:docMk/>
          <pc:sldMk cId="0" sldId="274"/>
        </pc:sldMkLst>
        <pc:spChg chg="mod">
          <ac:chgData name="芳彦 植野" userId="f73418c7d3ac11cb" providerId="LiveId" clId="{3A6C715C-740C-4FF3-B484-16309BCA8D3F}" dt="2025-05-08T17:25:56.442" v="230" actId="21"/>
          <ac:spMkLst>
            <pc:docMk/>
            <pc:sldMk cId="0" sldId="274"/>
            <ac:spMk id="2" creationId="{00000000-0000-0000-0000-000000000000}"/>
          </ac:spMkLst>
        </pc:spChg>
      </pc:sldChg>
      <pc:sldChg chg="modSp add mod">
        <pc:chgData name="芳彦 植野" userId="f73418c7d3ac11cb" providerId="LiveId" clId="{3A6C715C-740C-4FF3-B484-16309BCA8D3F}" dt="2025-05-08T17:26:06.611" v="231" actId="21"/>
        <pc:sldMkLst>
          <pc:docMk/>
          <pc:sldMk cId="0" sldId="275"/>
        </pc:sldMkLst>
        <pc:spChg chg="mod">
          <ac:chgData name="芳彦 植野" userId="f73418c7d3ac11cb" providerId="LiveId" clId="{3A6C715C-740C-4FF3-B484-16309BCA8D3F}" dt="2025-05-08T17:26:06.611" v="231" actId="21"/>
          <ac:spMkLst>
            <pc:docMk/>
            <pc:sldMk cId="0" sldId="275"/>
            <ac:spMk id="6" creationId="{00000000-0000-0000-0000-000000000000}"/>
          </ac:spMkLst>
        </pc:spChg>
      </pc:sldChg>
      <pc:sldChg chg="modSp add mod">
        <pc:chgData name="芳彦 植野" userId="f73418c7d3ac11cb" providerId="LiveId" clId="{3A6C715C-740C-4FF3-B484-16309BCA8D3F}" dt="2025-05-08T17:26:16.900" v="232" actId="21"/>
        <pc:sldMkLst>
          <pc:docMk/>
          <pc:sldMk cId="0" sldId="276"/>
        </pc:sldMkLst>
        <pc:spChg chg="mod">
          <ac:chgData name="芳彦 植野" userId="f73418c7d3ac11cb" providerId="LiveId" clId="{3A6C715C-740C-4FF3-B484-16309BCA8D3F}" dt="2025-05-08T17:26:16.900" v="232" actId="21"/>
          <ac:spMkLst>
            <pc:docMk/>
            <pc:sldMk cId="0" sldId="276"/>
            <ac:spMk id="11" creationId="{00000000-0000-0000-0000-000000000000}"/>
          </ac:spMkLst>
        </pc:spChg>
      </pc:sldChg>
      <pc:sldChg chg="modSp add mod">
        <pc:chgData name="芳彦 植野" userId="f73418c7d3ac11cb" providerId="LiveId" clId="{3A6C715C-740C-4FF3-B484-16309BCA8D3F}" dt="2025-05-08T17:26:32.977" v="233" actId="21"/>
        <pc:sldMkLst>
          <pc:docMk/>
          <pc:sldMk cId="0" sldId="277"/>
        </pc:sldMkLst>
        <pc:spChg chg="mod">
          <ac:chgData name="芳彦 植野" userId="f73418c7d3ac11cb" providerId="LiveId" clId="{3A6C715C-740C-4FF3-B484-16309BCA8D3F}" dt="2025-05-08T17:26:32.977" v="233" actId="21"/>
          <ac:spMkLst>
            <pc:docMk/>
            <pc:sldMk cId="0" sldId="277"/>
            <ac:spMk id="2" creationId="{00000000-0000-0000-0000-000000000000}"/>
          </ac:spMkLst>
        </pc:spChg>
      </pc:sldChg>
      <pc:sldChg chg="modSp add del mod">
        <pc:chgData name="芳彦 植野" userId="f73418c7d3ac11cb" providerId="LiveId" clId="{3A6C715C-740C-4FF3-B484-16309BCA8D3F}" dt="2025-05-08T17:36:19.449" v="255" actId="2696"/>
        <pc:sldMkLst>
          <pc:docMk/>
          <pc:sldMk cId="0" sldId="278"/>
        </pc:sldMkLst>
      </pc:sldChg>
      <pc:sldChg chg="modSp add mod">
        <pc:chgData name="芳彦 植野" userId="f73418c7d3ac11cb" providerId="LiveId" clId="{3A6C715C-740C-4FF3-B484-16309BCA8D3F}" dt="2025-05-08T17:26:57.129" v="235" actId="21"/>
        <pc:sldMkLst>
          <pc:docMk/>
          <pc:sldMk cId="0" sldId="279"/>
        </pc:sldMkLst>
        <pc:spChg chg="mod">
          <ac:chgData name="芳彦 植野" userId="f73418c7d3ac11cb" providerId="LiveId" clId="{3A6C715C-740C-4FF3-B484-16309BCA8D3F}" dt="2025-05-08T17:26:57.129" v="235" actId="21"/>
          <ac:spMkLst>
            <pc:docMk/>
            <pc:sldMk cId="0" sldId="279"/>
            <ac:spMk id="2" creationId="{00000000-0000-0000-0000-000000000000}"/>
          </ac:spMkLst>
        </pc:spChg>
      </pc:sldChg>
      <pc:sldChg chg="modSp add del mod">
        <pc:chgData name="芳彦 植野" userId="f73418c7d3ac11cb" providerId="LiveId" clId="{3A6C715C-740C-4FF3-B484-16309BCA8D3F}" dt="2025-05-08T17:36:09.991" v="254" actId="2696"/>
        <pc:sldMkLst>
          <pc:docMk/>
          <pc:sldMk cId="0" sldId="280"/>
        </pc:sldMkLst>
      </pc:sldChg>
      <pc:sldChg chg="modSp add del mod">
        <pc:chgData name="芳彦 植野" userId="f73418c7d3ac11cb" providerId="LiveId" clId="{3A6C715C-740C-4FF3-B484-16309BCA8D3F}" dt="2025-05-08T17:36:03.930" v="253" actId="2696"/>
        <pc:sldMkLst>
          <pc:docMk/>
          <pc:sldMk cId="0" sldId="281"/>
        </pc:sldMkLst>
      </pc:sldChg>
      <pc:sldChg chg="modSp add mod">
        <pc:chgData name="芳彦 植野" userId="f73418c7d3ac11cb" providerId="LiveId" clId="{3A6C715C-740C-4FF3-B484-16309BCA8D3F}" dt="2025-05-08T17:27:26.953" v="238" actId="21"/>
        <pc:sldMkLst>
          <pc:docMk/>
          <pc:sldMk cId="0" sldId="282"/>
        </pc:sldMkLst>
        <pc:spChg chg="mod">
          <ac:chgData name="芳彦 植野" userId="f73418c7d3ac11cb" providerId="LiveId" clId="{3A6C715C-740C-4FF3-B484-16309BCA8D3F}" dt="2025-05-08T17:27:26.953" v="238" actId="21"/>
          <ac:spMkLst>
            <pc:docMk/>
            <pc:sldMk cId="0" sldId="282"/>
            <ac:spMk id="2" creationId="{00000000-0000-0000-0000-000000000000}"/>
          </ac:spMkLst>
        </pc:spChg>
      </pc:sldChg>
      <pc:sldChg chg="modSp add mod">
        <pc:chgData name="芳彦 植野" userId="f73418c7d3ac11cb" providerId="LiveId" clId="{3A6C715C-740C-4FF3-B484-16309BCA8D3F}" dt="2025-05-08T17:27:36.074" v="239" actId="21"/>
        <pc:sldMkLst>
          <pc:docMk/>
          <pc:sldMk cId="0" sldId="283"/>
        </pc:sldMkLst>
        <pc:spChg chg="mod">
          <ac:chgData name="芳彦 植野" userId="f73418c7d3ac11cb" providerId="LiveId" clId="{3A6C715C-740C-4FF3-B484-16309BCA8D3F}" dt="2025-05-08T17:27:36.074" v="239" actId="21"/>
          <ac:spMkLst>
            <pc:docMk/>
            <pc:sldMk cId="0" sldId="283"/>
            <ac:spMk id="11" creationId="{00000000-0000-0000-0000-000000000000}"/>
          </ac:spMkLst>
        </pc:spChg>
      </pc:sldChg>
      <pc:sldChg chg="modSp add mod">
        <pc:chgData name="芳彦 植野" userId="f73418c7d3ac11cb" providerId="LiveId" clId="{3A6C715C-740C-4FF3-B484-16309BCA8D3F}" dt="2025-05-08T17:27:48.402" v="240" actId="21"/>
        <pc:sldMkLst>
          <pc:docMk/>
          <pc:sldMk cId="0" sldId="284"/>
        </pc:sldMkLst>
        <pc:spChg chg="mod">
          <ac:chgData name="芳彦 植野" userId="f73418c7d3ac11cb" providerId="LiveId" clId="{3A6C715C-740C-4FF3-B484-16309BCA8D3F}" dt="2025-05-08T17:27:48.402" v="240" actId="21"/>
          <ac:spMkLst>
            <pc:docMk/>
            <pc:sldMk cId="0" sldId="284"/>
            <ac:spMk id="7" creationId="{00000000-0000-0000-0000-000000000000}"/>
          </ac:spMkLst>
        </pc:spChg>
      </pc:sldChg>
      <pc:sldChg chg="modSp add mod">
        <pc:chgData name="芳彦 植野" userId="f73418c7d3ac11cb" providerId="LiveId" clId="{3A6C715C-740C-4FF3-B484-16309BCA8D3F}" dt="2025-05-08T17:27:59.996" v="241" actId="21"/>
        <pc:sldMkLst>
          <pc:docMk/>
          <pc:sldMk cId="0" sldId="285"/>
        </pc:sldMkLst>
        <pc:spChg chg="mod">
          <ac:chgData name="芳彦 植野" userId="f73418c7d3ac11cb" providerId="LiveId" clId="{3A6C715C-740C-4FF3-B484-16309BCA8D3F}" dt="2025-05-08T17:27:59.996" v="241" actId="21"/>
          <ac:spMkLst>
            <pc:docMk/>
            <pc:sldMk cId="0" sldId="285"/>
            <ac:spMk id="32" creationId="{00000000-0000-0000-0000-000000000000}"/>
          </ac:spMkLst>
        </pc:spChg>
      </pc:sldChg>
      <pc:sldChg chg="modSp add mod">
        <pc:chgData name="芳彦 植野" userId="f73418c7d3ac11cb" providerId="LiveId" clId="{3A6C715C-740C-4FF3-B484-16309BCA8D3F}" dt="2025-05-08T17:28:10.393" v="242" actId="21"/>
        <pc:sldMkLst>
          <pc:docMk/>
          <pc:sldMk cId="0" sldId="286"/>
        </pc:sldMkLst>
        <pc:spChg chg="mod">
          <ac:chgData name="芳彦 植野" userId="f73418c7d3ac11cb" providerId="LiveId" clId="{3A6C715C-740C-4FF3-B484-16309BCA8D3F}" dt="2025-05-08T17:28:10.393" v="242" actId="21"/>
          <ac:spMkLst>
            <pc:docMk/>
            <pc:sldMk cId="0" sldId="286"/>
            <ac:spMk id="26" creationId="{00000000-0000-0000-0000-000000000000}"/>
          </ac:spMkLst>
        </pc:spChg>
      </pc:sldChg>
      <pc:sldChg chg="modSp add mod">
        <pc:chgData name="芳彦 植野" userId="f73418c7d3ac11cb" providerId="LiveId" clId="{3A6C715C-740C-4FF3-B484-16309BCA8D3F}" dt="2025-05-08T17:28:19.394" v="243" actId="21"/>
        <pc:sldMkLst>
          <pc:docMk/>
          <pc:sldMk cId="0" sldId="287"/>
        </pc:sldMkLst>
        <pc:spChg chg="mod">
          <ac:chgData name="芳彦 植野" userId="f73418c7d3ac11cb" providerId="LiveId" clId="{3A6C715C-740C-4FF3-B484-16309BCA8D3F}" dt="2025-05-08T17:28:19.394" v="243" actId="21"/>
          <ac:spMkLst>
            <pc:docMk/>
            <pc:sldMk cId="0" sldId="287"/>
            <ac:spMk id="2" creationId="{00000000-0000-0000-0000-000000000000}"/>
          </ac:spMkLst>
        </pc:spChg>
      </pc:sldChg>
      <pc:sldChg chg="modSp add mod">
        <pc:chgData name="芳彦 植野" userId="f73418c7d3ac11cb" providerId="LiveId" clId="{3A6C715C-740C-4FF3-B484-16309BCA8D3F}" dt="2025-05-08T17:28:27.571" v="244" actId="21"/>
        <pc:sldMkLst>
          <pc:docMk/>
          <pc:sldMk cId="0" sldId="288"/>
        </pc:sldMkLst>
        <pc:spChg chg="mod">
          <ac:chgData name="芳彦 植野" userId="f73418c7d3ac11cb" providerId="LiveId" clId="{3A6C715C-740C-4FF3-B484-16309BCA8D3F}" dt="2025-05-08T17:28:27.571" v="244" actId="21"/>
          <ac:spMkLst>
            <pc:docMk/>
            <pc:sldMk cId="0" sldId="288"/>
            <ac:spMk id="3" creationId="{00000000-0000-0000-0000-000000000000}"/>
          </ac:spMkLst>
        </pc:spChg>
      </pc:sldChg>
      <pc:sldChg chg="modSp add del mod">
        <pc:chgData name="芳彦 植野" userId="f73418c7d3ac11cb" providerId="LiveId" clId="{3A6C715C-740C-4FF3-B484-16309BCA8D3F}" dt="2025-05-09T01:12:48.065" v="310" actId="2696"/>
        <pc:sldMkLst>
          <pc:docMk/>
          <pc:sldMk cId="0" sldId="289"/>
        </pc:sldMkLst>
      </pc:sldChg>
      <pc:sldChg chg="modSp add del mod">
        <pc:chgData name="芳彦 植野" userId="f73418c7d3ac11cb" providerId="LiveId" clId="{3A6C715C-740C-4FF3-B484-16309BCA8D3F}" dt="2025-05-09T01:12:52.102" v="311" actId="2696"/>
        <pc:sldMkLst>
          <pc:docMk/>
          <pc:sldMk cId="0" sldId="290"/>
        </pc:sldMkLst>
      </pc:sldChg>
      <pc:sldChg chg="modSp add del mod">
        <pc:chgData name="芳彦 植野" userId="f73418c7d3ac11cb" providerId="LiveId" clId="{3A6C715C-740C-4FF3-B484-16309BCA8D3F}" dt="2025-05-08T17:35:20.576" v="252" actId="2696"/>
        <pc:sldMkLst>
          <pc:docMk/>
          <pc:sldMk cId="0" sldId="291"/>
        </pc:sldMkLst>
      </pc:sldChg>
      <pc:sldChg chg="modSp add mod">
        <pc:chgData name="芳彦 植野" userId="f73418c7d3ac11cb" providerId="LiveId" clId="{3A6C715C-740C-4FF3-B484-16309BCA8D3F}" dt="2025-05-09T01:13:13.441" v="312" actId="113"/>
        <pc:sldMkLst>
          <pc:docMk/>
          <pc:sldMk cId="0" sldId="292"/>
        </pc:sldMkLst>
        <pc:spChg chg="mod">
          <ac:chgData name="芳彦 植野" userId="f73418c7d3ac11cb" providerId="LiveId" clId="{3A6C715C-740C-4FF3-B484-16309BCA8D3F}" dt="2025-05-08T17:29:06.075" v="248" actId="21"/>
          <ac:spMkLst>
            <pc:docMk/>
            <pc:sldMk cId="0" sldId="292"/>
            <ac:spMk id="2" creationId="{00000000-0000-0000-0000-000000000000}"/>
          </ac:spMkLst>
        </pc:spChg>
        <pc:spChg chg="mod">
          <ac:chgData name="芳彦 植野" userId="f73418c7d3ac11cb" providerId="LiveId" clId="{3A6C715C-740C-4FF3-B484-16309BCA8D3F}" dt="2025-05-09T01:13:13.441" v="312" actId="113"/>
          <ac:spMkLst>
            <pc:docMk/>
            <pc:sldMk cId="0" sldId="292"/>
            <ac:spMk id="4" creationId="{00000000-0000-0000-0000-000000000000}"/>
          </ac:spMkLst>
        </pc:spChg>
      </pc:sldChg>
      <pc:sldChg chg="modSp add del mod">
        <pc:chgData name="芳彦 植野" userId="f73418c7d3ac11cb" providerId="LiveId" clId="{3A6C715C-740C-4FF3-B484-16309BCA8D3F}" dt="2025-05-08T17:35:10.163" v="251" actId="2696"/>
        <pc:sldMkLst>
          <pc:docMk/>
          <pc:sldMk cId="0" sldId="293"/>
        </pc:sldMkLst>
      </pc:sldChg>
      <pc:sldChg chg="modSp add mod">
        <pc:chgData name="芳彦 植野" userId="f73418c7d3ac11cb" providerId="LiveId" clId="{3A6C715C-740C-4FF3-B484-16309BCA8D3F}" dt="2025-05-08T17:29:26.505" v="250" actId="21"/>
        <pc:sldMkLst>
          <pc:docMk/>
          <pc:sldMk cId="0" sldId="294"/>
        </pc:sldMkLst>
        <pc:spChg chg="mod">
          <ac:chgData name="芳彦 植野" userId="f73418c7d3ac11cb" providerId="LiveId" clId="{3A6C715C-740C-4FF3-B484-16309BCA8D3F}" dt="2025-05-08T17:29:26.505" v="250" actId="21"/>
          <ac:spMkLst>
            <pc:docMk/>
            <pc:sldMk cId="0" sldId="294"/>
            <ac:spMk id="2" creationId="{00000000-0000-0000-0000-000000000000}"/>
          </ac:spMkLst>
        </pc:spChg>
      </pc:sldChg>
      <pc:sldChg chg="addSp modSp new mod">
        <pc:chgData name="芳彦 植野" userId="f73418c7d3ac11cb" providerId="LiveId" clId="{3A6C715C-740C-4FF3-B484-16309BCA8D3F}" dt="2025-05-09T01:29:06.413" v="769" actId="6549"/>
        <pc:sldMkLst>
          <pc:docMk/>
          <pc:sldMk cId="3660718996" sldId="295"/>
        </pc:sldMkLst>
        <pc:spChg chg="add mod">
          <ac:chgData name="芳彦 植野" userId="f73418c7d3ac11cb" providerId="LiveId" clId="{3A6C715C-740C-4FF3-B484-16309BCA8D3F}" dt="2025-05-09T01:29:06.413" v="769" actId="6549"/>
          <ac:spMkLst>
            <pc:docMk/>
            <pc:sldMk cId="3660718996" sldId="295"/>
            <ac:spMk id="3" creationId="{E641CE85-F36F-44A9-8591-2E4DFE0F8541}"/>
          </ac:spMkLst>
        </pc:spChg>
      </pc:sldChg>
      <pc:sldChg chg="addSp modSp new mod">
        <pc:chgData name="芳彦 植野" userId="f73418c7d3ac11cb" providerId="LiveId" clId="{3A6C715C-740C-4FF3-B484-16309BCA8D3F}" dt="2025-05-09T01:16:04.117" v="489" actId="20577"/>
        <pc:sldMkLst>
          <pc:docMk/>
          <pc:sldMk cId="3117510773" sldId="296"/>
        </pc:sldMkLst>
        <pc:spChg chg="add mod">
          <ac:chgData name="芳彦 植野" userId="f73418c7d3ac11cb" providerId="LiveId" clId="{3A6C715C-740C-4FF3-B484-16309BCA8D3F}" dt="2025-05-09T01:16:04.117" v="489" actId="20577"/>
          <ac:spMkLst>
            <pc:docMk/>
            <pc:sldMk cId="3117510773" sldId="296"/>
            <ac:spMk id="3" creationId="{F15D60FC-2BE2-4B36-A81C-1C6F2116261B}"/>
          </ac:spMkLst>
        </pc:spChg>
      </pc:sldChg>
      <pc:sldChg chg="addSp modSp new del mod">
        <pc:chgData name="芳彦 植野" userId="f73418c7d3ac11cb" providerId="LiveId" clId="{3A6C715C-740C-4FF3-B484-16309BCA8D3F}" dt="2025-05-10T20:04:03.687" v="938" actId="2696"/>
        <pc:sldMkLst>
          <pc:docMk/>
          <pc:sldMk cId="4160051042" sldId="297"/>
        </pc:sldMkLst>
      </pc:sldChg>
      <pc:sldChg chg="modSp add">
        <pc:chgData name="芳彦 植野" userId="f73418c7d3ac11cb" providerId="LiveId" clId="{3A6C715C-740C-4FF3-B484-16309BCA8D3F}" dt="2025-05-09T01:30:18.238" v="770"/>
        <pc:sldMkLst>
          <pc:docMk/>
          <pc:sldMk cId="0" sldId="298"/>
        </pc:sldMkLst>
        <pc:spChg chg="mod">
          <ac:chgData name="芳彦 植野" userId="f73418c7d3ac11cb" providerId="LiveId" clId="{3A6C715C-740C-4FF3-B484-16309BCA8D3F}" dt="2025-05-09T01:30:18.238" v="770"/>
          <ac:spMkLst>
            <pc:docMk/>
            <pc:sldMk cId="0" sldId="298"/>
            <ac:spMk id="30" creationId="{00000000-0000-0000-0000-000000000000}"/>
          </ac:spMkLst>
        </pc:spChg>
      </pc:sldChg>
      <pc:sldChg chg="modSp add">
        <pc:chgData name="芳彦 植野" userId="f73418c7d3ac11cb" providerId="LiveId" clId="{3A6C715C-740C-4FF3-B484-16309BCA8D3F}" dt="2025-05-09T01:30:33.033" v="771"/>
        <pc:sldMkLst>
          <pc:docMk/>
          <pc:sldMk cId="0" sldId="299"/>
        </pc:sldMkLst>
        <pc:spChg chg="mod">
          <ac:chgData name="芳彦 植野" userId="f73418c7d3ac11cb" providerId="LiveId" clId="{3A6C715C-740C-4FF3-B484-16309BCA8D3F}" dt="2025-05-09T01:30:33.033" v="771"/>
          <ac:spMkLst>
            <pc:docMk/>
            <pc:sldMk cId="0" sldId="299"/>
            <ac:spMk id="63" creationId="{00000000-0000-0000-0000-000000000000}"/>
          </ac:spMkLst>
        </pc:spChg>
      </pc:sldChg>
      <pc:sldChg chg="add">
        <pc:chgData name="芳彦 植野" userId="f73418c7d3ac11cb" providerId="LiveId" clId="{3A6C715C-740C-4FF3-B484-16309BCA8D3F}" dt="2025-05-09T01:31:16.318" v="772"/>
        <pc:sldMkLst>
          <pc:docMk/>
          <pc:sldMk cId="0" sldId="300"/>
        </pc:sldMkLst>
      </pc:sldChg>
      <pc:sldChg chg="modSp add del">
        <pc:chgData name="芳彦 植野" userId="f73418c7d3ac11cb" providerId="LiveId" clId="{3A6C715C-740C-4FF3-B484-16309BCA8D3F}" dt="2025-05-09T23:50:54.093" v="876" actId="2696"/>
        <pc:sldMkLst>
          <pc:docMk/>
          <pc:sldMk cId="0" sldId="301"/>
        </pc:sldMkLst>
      </pc:sldChg>
      <pc:sldChg chg="modSp add del">
        <pc:chgData name="芳彦 植野" userId="f73418c7d3ac11cb" providerId="LiveId" clId="{3A6C715C-740C-4FF3-B484-16309BCA8D3F}" dt="2025-05-09T23:50:48.238" v="875" actId="2696"/>
        <pc:sldMkLst>
          <pc:docMk/>
          <pc:sldMk cId="0" sldId="302"/>
        </pc:sldMkLst>
      </pc:sldChg>
      <pc:sldChg chg="modSp add mod">
        <pc:chgData name="芳彦 植野" userId="f73418c7d3ac11cb" providerId="LiveId" clId="{3A6C715C-740C-4FF3-B484-16309BCA8D3F}" dt="2025-05-09T01:40:08.826" v="800" actId="1076"/>
        <pc:sldMkLst>
          <pc:docMk/>
          <pc:sldMk cId="0" sldId="303"/>
        </pc:sldMkLst>
        <pc:spChg chg="mod">
          <ac:chgData name="芳彦 植野" userId="f73418c7d3ac11cb" providerId="LiveId" clId="{3A6C715C-740C-4FF3-B484-16309BCA8D3F}" dt="2025-05-09T01:40:08.826" v="800" actId="1076"/>
          <ac:spMkLst>
            <pc:docMk/>
            <pc:sldMk cId="0" sldId="303"/>
            <ac:spMk id="16" creationId="{00000000-0000-0000-0000-000000000000}"/>
          </ac:spMkLst>
        </pc:spChg>
        <pc:spChg chg="mod">
          <ac:chgData name="芳彦 植野" userId="f73418c7d3ac11cb" providerId="LiveId" clId="{3A6C715C-740C-4FF3-B484-16309BCA8D3F}" dt="2025-05-09T01:32:37.900" v="775"/>
          <ac:spMkLst>
            <pc:docMk/>
            <pc:sldMk cId="0" sldId="303"/>
            <ac:spMk id="125" creationId="{00000000-0000-0000-0000-000000000000}"/>
          </ac:spMkLst>
        </pc:spChg>
      </pc:sldChg>
      <pc:sldChg chg="modSp add">
        <pc:chgData name="芳彦 植野" userId="f73418c7d3ac11cb" providerId="LiveId" clId="{3A6C715C-740C-4FF3-B484-16309BCA8D3F}" dt="2025-05-09T01:32:55.475" v="776"/>
        <pc:sldMkLst>
          <pc:docMk/>
          <pc:sldMk cId="0" sldId="304"/>
        </pc:sldMkLst>
        <pc:spChg chg="mod">
          <ac:chgData name="芳彦 植野" userId="f73418c7d3ac11cb" providerId="LiveId" clId="{3A6C715C-740C-4FF3-B484-16309BCA8D3F}" dt="2025-05-09T01:32:55.475" v="776"/>
          <ac:spMkLst>
            <pc:docMk/>
            <pc:sldMk cId="0" sldId="304"/>
            <ac:spMk id="36" creationId="{00000000-0000-0000-0000-000000000000}"/>
          </ac:spMkLst>
        </pc:spChg>
      </pc:sldChg>
      <pc:sldChg chg="modSp add mod">
        <pc:chgData name="芳彦 植野" userId="f73418c7d3ac11cb" providerId="LiveId" clId="{3A6C715C-740C-4FF3-B484-16309BCA8D3F}" dt="2025-05-09T01:39:33.912" v="796" actId="1076"/>
        <pc:sldMkLst>
          <pc:docMk/>
          <pc:sldMk cId="0" sldId="305"/>
        </pc:sldMkLst>
        <pc:spChg chg="mod">
          <ac:chgData name="芳彦 植野" userId="f73418c7d3ac11cb" providerId="LiveId" clId="{3A6C715C-740C-4FF3-B484-16309BCA8D3F}" dt="2025-05-09T01:39:33.912" v="796" actId="1076"/>
          <ac:spMkLst>
            <pc:docMk/>
            <pc:sldMk cId="0" sldId="305"/>
            <ac:spMk id="7" creationId="{00000000-0000-0000-0000-000000000000}"/>
          </ac:spMkLst>
        </pc:spChg>
      </pc:sldChg>
      <pc:sldChg chg="modSp add mod">
        <pc:chgData name="芳彦 植野" userId="f73418c7d3ac11cb" providerId="LiveId" clId="{3A6C715C-740C-4FF3-B484-16309BCA8D3F}" dt="2025-05-09T01:38:40.344" v="788" actId="20577"/>
        <pc:sldMkLst>
          <pc:docMk/>
          <pc:sldMk cId="0" sldId="306"/>
        </pc:sldMkLst>
        <pc:spChg chg="mod">
          <ac:chgData name="芳彦 植野" userId="f73418c7d3ac11cb" providerId="LiveId" clId="{3A6C715C-740C-4FF3-B484-16309BCA8D3F}" dt="2025-05-09T01:38:40.344" v="788" actId="20577"/>
          <ac:spMkLst>
            <pc:docMk/>
            <pc:sldMk cId="0" sldId="306"/>
            <ac:spMk id="7" creationId="{00000000-0000-0000-0000-000000000000}"/>
          </ac:spMkLst>
        </pc:spChg>
        <pc:spChg chg="mod">
          <ac:chgData name="芳彦 植野" userId="f73418c7d3ac11cb" providerId="LiveId" clId="{3A6C715C-740C-4FF3-B484-16309BCA8D3F}" dt="2025-05-09T01:34:52.270" v="779"/>
          <ac:spMkLst>
            <pc:docMk/>
            <pc:sldMk cId="0" sldId="306"/>
            <ac:spMk id="145" creationId="{00000000-0000-0000-0000-000000000000}"/>
          </ac:spMkLst>
        </pc:spChg>
      </pc:sldChg>
      <pc:sldChg chg="modSp add del mod">
        <pc:chgData name="芳彦 植野" userId="f73418c7d3ac11cb" providerId="LiveId" clId="{3A6C715C-740C-4FF3-B484-16309BCA8D3F}" dt="2025-05-09T23:50:17.857" v="873" actId="2696"/>
        <pc:sldMkLst>
          <pc:docMk/>
          <pc:sldMk cId="0" sldId="307"/>
        </pc:sldMkLst>
      </pc:sldChg>
      <pc:sldChg chg="addSp modSp new mod">
        <pc:chgData name="芳彦 植野" userId="f73418c7d3ac11cb" providerId="LiveId" clId="{3A6C715C-740C-4FF3-B484-16309BCA8D3F}" dt="2025-05-09T23:49:16.311" v="832" actId="14100"/>
        <pc:sldMkLst>
          <pc:docMk/>
          <pc:sldMk cId="2590608286" sldId="308"/>
        </pc:sldMkLst>
        <pc:spChg chg="add mod">
          <ac:chgData name="芳彦 植野" userId="f73418c7d3ac11cb" providerId="LiveId" clId="{3A6C715C-740C-4FF3-B484-16309BCA8D3F}" dt="2025-05-09T23:49:07.572" v="831" actId="1076"/>
          <ac:spMkLst>
            <pc:docMk/>
            <pc:sldMk cId="2590608286" sldId="308"/>
            <ac:spMk id="4" creationId="{36B4B23C-A0A4-89FC-15F1-14627A5CB9DC}"/>
          </ac:spMkLst>
        </pc:spChg>
        <pc:grpChg chg="mod">
          <ac:chgData name="芳彦 植野" userId="f73418c7d3ac11cb" providerId="LiveId" clId="{3A6C715C-740C-4FF3-B484-16309BCA8D3F}" dt="2025-05-09T23:47:48.063" v="822"/>
          <ac:grpSpMkLst>
            <pc:docMk/>
            <pc:sldMk cId="2590608286" sldId="308"/>
            <ac:grpSpMk id="1" creationId="{00000000-0000-0000-0000-000000000000}"/>
          </ac:grpSpMkLst>
        </pc:grpChg>
        <pc:grpChg chg="add mod">
          <ac:chgData name="芳彦 植野" userId="f73418c7d3ac11cb" providerId="LiveId" clId="{3A6C715C-740C-4FF3-B484-16309BCA8D3F}" dt="2025-05-09T23:49:16.311" v="832" actId="14100"/>
          <ac:grpSpMkLst>
            <pc:docMk/>
            <pc:sldMk cId="2590608286" sldId="308"/>
            <ac:grpSpMk id="2" creationId="{F4BF9206-A9E0-F60B-1860-6A52C2D080CF}"/>
          </ac:grpSpMkLst>
        </pc:grpChg>
        <pc:picChg chg="mod">
          <ac:chgData name="芳彦 植野" userId="f73418c7d3ac11cb" providerId="LiveId" clId="{3A6C715C-740C-4FF3-B484-16309BCA8D3F}" dt="2025-05-09T23:49:16.311" v="832" actId="14100"/>
          <ac:picMkLst>
            <pc:docMk/>
            <pc:sldMk cId="2590608286" sldId="308"/>
            <ac:picMk id="1027" creationId="{690D6488-D98D-1D1A-DC12-CF157B8CD2B5}"/>
          </ac:picMkLst>
        </pc:picChg>
        <pc:picChg chg="mod">
          <ac:chgData name="芳彦 植野" userId="f73418c7d3ac11cb" providerId="LiveId" clId="{3A6C715C-740C-4FF3-B484-16309BCA8D3F}" dt="2025-05-09T23:49:16.311" v="832" actId="14100"/>
          <ac:picMkLst>
            <pc:docMk/>
            <pc:sldMk cId="2590608286" sldId="308"/>
            <ac:picMk id="1028" creationId="{23EF2C29-B450-9013-62B6-8E8B19BA003F}"/>
          </ac:picMkLst>
        </pc:picChg>
        <pc:picChg chg="mod">
          <ac:chgData name="芳彦 植野" userId="f73418c7d3ac11cb" providerId="LiveId" clId="{3A6C715C-740C-4FF3-B484-16309BCA8D3F}" dt="2025-05-09T23:49:16.311" v="832" actId="14100"/>
          <ac:picMkLst>
            <pc:docMk/>
            <pc:sldMk cId="2590608286" sldId="308"/>
            <ac:picMk id="1029" creationId="{8698FBA2-93B5-52F0-CFFD-CB715001E1FB}"/>
          </ac:picMkLst>
        </pc:picChg>
        <pc:picChg chg="mod">
          <ac:chgData name="芳彦 植野" userId="f73418c7d3ac11cb" providerId="LiveId" clId="{3A6C715C-740C-4FF3-B484-16309BCA8D3F}" dt="2025-05-09T23:49:16.311" v="832" actId="14100"/>
          <ac:picMkLst>
            <pc:docMk/>
            <pc:sldMk cId="2590608286" sldId="308"/>
            <ac:picMk id="1030" creationId="{E5DEC394-C6BA-AF48-2231-6826EEE3E4E6}"/>
          </ac:picMkLst>
        </pc:picChg>
      </pc:sldChg>
      <pc:sldChg chg="modSp new mod">
        <pc:chgData name="芳彦 植野" userId="f73418c7d3ac11cb" providerId="LiveId" clId="{3A6C715C-740C-4FF3-B484-16309BCA8D3F}" dt="2025-05-09T23:51:52.330" v="935" actId="20577"/>
        <pc:sldMkLst>
          <pc:docMk/>
          <pc:sldMk cId="1209628635" sldId="309"/>
        </pc:sldMkLst>
        <pc:spChg chg="mod">
          <ac:chgData name="芳彦 植野" userId="f73418c7d3ac11cb" providerId="LiveId" clId="{3A6C715C-740C-4FF3-B484-16309BCA8D3F}" dt="2025-05-09T23:51:26.828" v="898" actId="20577"/>
          <ac:spMkLst>
            <pc:docMk/>
            <pc:sldMk cId="1209628635" sldId="309"/>
            <ac:spMk id="2" creationId="{30078565-FBE7-46D4-2C34-15299782890D}"/>
          </ac:spMkLst>
        </pc:spChg>
        <pc:spChg chg="mod">
          <ac:chgData name="芳彦 植野" userId="f73418c7d3ac11cb" providerId="LiveId" clId="{3A6C715C-740C-4FF3-B484-16309BCA8D3F}" dt="2025-05-09T23:51:52.330" v="935" actId="20577"/>
          <ac:spMkLst>
            <pc:docMk/>
            <pc:sldMk cId="1209628635" sldId="309"/>
            <ac:spMk id="3" creationId="{4EC4FCA7-57E7-0298-0199-D7E533679DB4}"/>
          </ac:spMkLst>
        </pc:spChg>
      </pc:sldChg>
      <pc:sldChg chg="add">
        <pc:chgData name="芳彦 植野" userId="f73418c7d3ac11cb" providerId="LiveId" clId="{3A6C715C-740C-4FF3-B484-16309BCA8D3F}" dt="2025-05-10T20:03:59.098" v="937"/>
        <pc:sldMkLst>
          <pc:docMk/>
          <pc:sldMk cId="2693507002" sldId="31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E145F98-7633-47A8-BE89-916B5BCC6847}" type="datetimeFigureOut">
              <a:rPr kumimoji="1" lang="ja-JP" altLang="en-US" smtClean="0"/>
              <a:t>2025/5/12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421187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145F98-7633-47A8-BE89-916B5BCC6847}" type="datetimeFigureOut">
              <a:rPr kumimoji="1" lang="ja-JP" altLang="en-US" smtClean="0"/>
              <a:t>2025/5/12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1741582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145F98-7633-47A8-BE89-916B5BCC6847}" type="datetimeFigureOut">
              <a:rPr kumimoji="1" lang="ja-JP" altLang="en-US" smtClean="0"/>
              <a:t>2025/5/12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278703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145F98-7633-47A8-BE89-916B5BCC6847}" type="datetimeFigureOut">
              <a:rPr kumimoji="1" lang="ja-JP" altLang="en-US" smtClean="0"/>
              <a:t>2025/5/12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302310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E145F98-7633-47A8-BE89-916B5BCC6847}" type="datetimeFigureOut">
              <a:rPr kumimoji="1" lang="ja-JP" altLang="en-US" smtClean="0"/>
              <a:t>2025/5/12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2015101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E145F98-7633-47A8-BE89-916B5BCC6847}" type="datetimeFigureOut">
              <a:rPr kumimoji="1" lang="ja-JP" altLang="en-US" smtClean="0"/>
              <a:t>2025/5/12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328096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E145F98-7633-47A8-BE89-916B5BCC6847}" type="datetimeFigureOut">
              <a:rPr kumimoji="1" lang="ja-JP" altLang="en-US" smtClean="0"/>
              <a:t>2025/5/12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774134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E145F98-7633-47A8-BE89-916B5BCC6847}" type="datetimeFigureOut">
              <a:rPr kumimoji="1" lang="ja-JP" altLang="en-US" smtClean="0"/>
              <a:t>2025/5/12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112032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45F98-7633-47A8-BE89-916B5BCC6847}" type="datetimeFigureOut">
              <a:rPr kumimoji="1" lang="ja-JP" altLang="en-US" smtClean="0"/>
              <a:t>2025/5/12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2320668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E145F98-7633-47A8-BE89-916B5BCC6847}" type="datetimeFigureOut">
              <a:rPr kumimoji="1" lang="ja-JP" altLang="en-US" smtClean="0"/>
              <a:t>2025/5/12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931276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E145F98-7633-47A8-BE89-916B5BCC6847}" type="datetimeFigureOut">
              <a:rPr kumimoji="1" lang="ja-JP" altLang="en-US" smtClean="0"/>
              <a:t>2025/5/12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317690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45F98-7633-47A8-BE89-916B5BCC6847}" type="datetimeFigureOut">
              <a:rPr kumimoji="1" lang="ja-JP" altLang="en-US" smtClean="0"/>
              <a:t>2025/5/12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276A32-D9DE-4A99-8B6E-476CFB3E5B12}" type="slidenum">
              <a:rPr kumimoji="1" lang="ja-JP" altLang="en-US" smtClean="0"/>
              <a:t>‹#›</a:t>
            </a:fld>
            <a:endParaRPr kumimoji="1" lang="ja-JP" altLang="en-US"/>
          </a:p>
        </p:txBody>
      </p:sp>
    </p:spTree>
    <p:extLst>
      <p:ext uri="{BB962C8B-B14F-4D97-AF65-F5344CB8AC3E}">
        <p14:creationId xmlns:p14="http://schemas.microsoft.com/office/powerpoint/2010/main" val="4122355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jp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g"/><Relationship Id="rId7" Type="http://schemas.openxmlformats.org/officeDocument/2006/relationships/image" Target="../media/image69.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jpg"/><Relationship Id="rId5" Type="http://schemas.openxmlformats.org/officeDocument/2006/relationships/image" Target="../media/image67.jpg"/><Relationship Id="rId10" Type="http://schemas.openxmlformats.org/officeDocument/2006/relationships/image" Target="../media/image72.jpg"/><Relationship Id="rId4" Type="http://schemas.openxmlformats.org/officeDocument/2006/relationships/image" Target="../media/image66.jpg"/><Relationship Id="rId9" Type="http://schemas.openxmlformats.org/officeDocument/2006/relationships/image" Target="../media/image7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png"/><Relationship Id="rId7"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png"/><Relationship Id="rId9" Type="http://schemas.openxmlformats.org/officeDocument/2006/relationships/image" Target="../media/image81.jpg"/></Relationships>
</file>

<file path=ppt/slides/_rels/slide2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2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jpg"/><Relationship Id="rId3" Type="http://schemas.openxmlformats.org/officeDocument/2006/relationships/image" Target="../media/image105.png"/><Relationship Id="rId21" Type="http://schemas.openxmlformats.org/officeDocument/2006/relationships/image" Target="../media/image123.png"/><Relationship Id="rId7" Type="http://schemas.openxmlformats.org/officeDocument/2006/relationships/image" Target="../media/image109.jp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2" Type="http://schemas.openxmlformats.org/officeDocument/2006/relationships/image" Target="../media/image104.pn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131.jpg"/><Relationship Id="rId1" Type="http://schemas.openxmlformats.org/officeDocument/2006/relationships/slideLayout" Target="../slideLayouts/slideLayout2.xml"/><Relationship Id="rId6" Type="http://schemas.openxmlformats.org/officeDocument/2006/relationships/image" Target="../media/image108.jpg"/><Relationship Id="rId11" Type="http://schemas.openxmlformats.org/officeDocument/2006/relationships/image" Target="../media/image113.png"/><Relationship Id="rId24" Type="http://schemas.openxmlformats.org/officeDocument/2006/relationships/image" Target="../media/image126.png"/><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130.jp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png"/><Relationship Id="rId27" Type="http://schemas.openxmlformats.org/officeDocument/2006/relationships/image" Target="../media/image129.jpg"/><Relationship Id="rId30" Type="http://schemas.openxmlformats.org/officeDocument/2006/relationships/image" Target="../media/image132.jpg"/></Relationships>
</file>

<file path=ppt/slides/_rels/slide33.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jpg"/><Relationship Id="rId18" Type="http://schemas.openxmlformats.org/officeDocument/2006/relationships/image" Target="../media/image145.png"/><Relationship Id="rId26" Type="http://schemas.openxmlformats.org/officeDocument/2006/relationships/image" Target="../media/image153.png"/><Relationship Id="rId39" Type="http://schemas.openxmlformats.org/officeDocument/2006/relationships/image" Target="../media/image166.jpg"/><Relationship Id="rId3" Type="http://schemas.openxmlformats.org/officeDocument/2006/relationships/image" Target="../media/image105.png"/><Relationship Id="rId21" Type="http://schemas.openxmlformats.org/officeDocument/2006/relationships/image" Target="../media/image148.png"/><Relationship Id="rId34" Type="http://schemas.openxmlformats.org/officeDocument/2006/relationships/image" Target="../media/image161.png"/><Relationship Id="rId42" Type="http://schemas.openxmlformats.org/officeDocument/2006/relationships/image" Target="../media/image169.jpg"/><Relationship Id="rId7" Type="http://schemas.openxmlformats.org/officeDocument/2006/relationships/image" Target="../media/image134.jpg"/><Relationship Id="rId12" Type="http://schemas.openxmlformats.org/officeDocument/2006/relationships/image" Target="../media/image139.png"/><Relationship Id="rId17" Type="http://schemas.openxmlformats.org/officeDocument/2006/relationships/image" Target="../media/image144.png"/><Relationship Id="rId25" Type="http://schemas.openxmlformats.org/officeDocument/2006/relationships/image" Target="../media/image152.png"/><Relationship Id="rId33" Type="http://schemas.openxmlformats.org/officeDocument/2006/relationships/image" Target="../media/image160.png"/><Relationship Id="rId38" Type="http://schemas.openxmlformats.org/officeDocument/2006/relationships/image" Target="../media/image165.png"/><Relationship Id="rId2" Type="http://schemas.openxmlformats.org/officeDocument/2006/relationships/image" Target="../media/image104.png"/><Relationship Id="rId16" Type="http://schemas.openxmlformats.org/officeDocument/2006/relationships/image" Target="../media/image143.png"/><Relationship Id="rId20" Type="http://schemas.openxmlformats.org/officeDocument/2006/relationships/image" Target="../media/image147.png"/><Relationship Id="rId29" Type="http://schemas.openxmlformats.org/officeDocument/2006/relationships/image" Target="../media/image156.png"/><Relationship Id="rId41" Type="http://schemas.openxmlformats.org/officeDocument/2006/relationships/image" Target="../media/image168.jpg"/><Relationship Id="rId1" Type="http://schemas.openxmlformats.org/officeDocument/2006/relationships/slideLayout" Target="../slideLayouts/slideLayout2.xml"/><Relationship Id="rId6" Type="http://schemas.openxmlformats.org/officeDocument/2006/relationships/image" Target="../media/image133.jpg"/><Relationship Id="rId11" Type="http://schemas.openxmlformats.org/officeDocument/2006/relationships/image" Target="../media/image138.jpg"/><Relationship Id="rId24" Type="http://schemas.openxmlformats.org/officeDocument/2006/relationships/image" Target="../media/image151.png"/><Relationship Id="rId32" Type="http://schemas.openxmlformats.org/officeDocument/2006/relationships/image" Target="../media/image159.png"/><Relationship Id="rId37" Type="http://schemas.openxmlformats.org/officeDocument/2006/relationships/image" Target="../media/image164.png"/><Relationship Id="rId40" Type="http://schemas.openxmlformats.org/officeDocument/2006/relationships/image" Target="../media/image167.png"/><Relationship Id="rId5" Type="http://schemas.openxmlformats.org/officeDocument/2006/relationships/image" Target="../media/image107.png"/><Relationship Id="rId15" Type="http://schemas.openxmlformats.org/officeDocument/2006/relationships/image" Target="../media/image142.jpg"/><Relationship Id="rId23" Type="http://schemas.openxmlformats.org/officeDocument/2006/relationships/image" Target="../media/image150.jpg"/><Relationship Id="rId28" Type="http://schemas.openxmlformats.org/officeDocument/2006/relationships/image" Target="../media/image155.png"/><Relationship Id="rId36" Type="http://schemas.openxmlformats.org/officeDocument/2006/relationships/image" Target="../media/image163.png"/><Relationship Id="rId10" Type="http://schemas.openxmlformats.org/officeDocument/2006/relationships/image" Target="../media/image137.png"/><Relationship Id="rId19" Type="http://schemas.openxmlformats.org/officeDocument/2006/relationships/image" Target="../media/image146.png"/><Relationship Id="rId31" Type="http://schemas.openxmlformats.org/officeDocument/2006/relationships/image" Target="../media/image158.png"/><Relationship Id="rId4" Type="http://schemas.openxmlformats.org/officeDocument/2006/relationships/image" Target="../media/image106.png"/><Relationship Id="rId9" Type="http://schemas.openxmlformats.org/officeDocument/2006/relationships/image" Target="../media/image136.jpg"/><Relationship Id="rId14" Type="http://schemas.openxmlformats.org/officeDocument/2006/relationships/image" Target="../media/image141.jpg"/><Relationship Id="rId22" Type="http://schemas.openxmlformats.org/officeDocument/2006/relationships/image" Target="../media/image149.png"/><Relationship Id="rId27" Type="http://schemas.openxmlformats.org/officeDocument/2006/relationships/image" Target="../media/image154.png"/><Relationship Id="rId30" Type="http://schemas.openxmlformats.org/officeDocument/2006/relationships/image" Target="../media/image157.png"/><Relationship Id="rId35" Type="http://schemas.openxmlformats.org/officeDocument/2006/relationships/image" Target="../media/image162.png"/></Relationships>
</file>

<file path=ppt/slides/_rels/slide34.xml.rels><?xml version="1.0" encoding="UTF-8" standalone="yes"?>
<Relationships xmlns="http://schemas.openxmlformats.org/package/2006/relationships"><Relationship Id="rId8" Type="http://schemas.openxmlformats.org/officeDocument/2006/relationships/image" Target="../media/image171.jpg"/><Relationship Id="rId3" Type="http://schemas.openxmlformats.org/officeDocument/2006/relationships/image" Target="../media/image105.png"/><Relationship Id="rId7" Type="http://schemas.openxmlformats.org/officeDocument/2006/relationships/image" Target="../media/image170.jp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33.jpg"/><Relationship Id="rId5" Type="http://schemas.openxmlformats.org/officeDocument/2006/relationships/image" Target="../media/image107.png"/><Relationship Id="rId10" Type="http://schemas.openxmlformats.org/officeDocument/2006/relationships/image" Target="../media/image173.jpg"/><Relationship Id="rId4" Type="http://schemas.openxmlformats.org/officeDocument/2006/relationships/image" Target="../media/image106.png"/><Relationship Id="rId9" Type="http://schemas.openxmlformats.org/officeDocument/2006/relationships/image" Target="../media/image172.jpg"/></Relationships>
</file>

<file path=ppt/slides/_rels/slide35.xml.rels><?xml version="1.0" encoding="UTF-8" standalone="yes"?>
<Relationships xmlns="http://schemas.openxmlformats.org/package/2006/relationships"><Relationship Id="rId8" Type="http://schemas.openxmlformats.org/officeDocument/2006/relationships/image" Target="../media/image180.jpg"/><Relationship Id="rId3" Type="http://schemas.openxmlformats.org/officeDocument/2006/relationships/image" Target="../media/image175.jpg"/><Relationship Id="rId7" Type="http://schemas.openxmlformats.org/officeDocument/2006/relationships/image" Target="../media/image179.jp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jpg"/><Relationship Id="rId11" Type="http://schemas.openxmlformats.org/officeDocument/2006/relationships/image" Target="../media/image183.png"/><Relationship Id="rId5" Type="http://schemas.openxmlformats.org/officeDocument/2006/relationships/image" Target="../media/image177.jpg"/><Relationship Id="rId10" Type="http://schemas.openxmlformats.org/officeDocument/2006/relationships/image" Target="../media/image182.jpg"/><Relationship Id="rId4" Type="http://schemas.openxmlformats.org/officeDocument/2006/relationships/image" Target="../media/image176.jpg"/><Relationship Id="rId9" Type="http://schemas.openxmlformats.org/officeDocument/2006/relationships/image" Target="../media/image181.jpg"/></Relationships>
</file>

<file path=ppt/slides/_rels/slide36.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18" Type="http://schemas.openxmlformats.org/officeDocument/2006/relationships/image" Target="../media/image196.png"/><Relationship Id="rId26" Type="http://schemas.openxmlformats.org/officeDocument/2006/relationships/image" Target="../media/image204.png"/><Relationship Id="rId39" Type="http://schemas.openxmlformats.org/officeDocument/2006/relationships/image" Target="../media/image217.png"/><Relationship Id="rId3" Type="http://schemas.openxmlformats.org/officeDocument/2006/relationships/image" Target="../media/image105.png"/><Relationship Id="rId21" Type="http://schemas.openxmlformats.org/officeDocument/2006/relationships/image" Target="../media/image199.png"/><Relationship Id="rId34" Type="http://schemas.openxmlformats.org/officeDocument/2006/relationships/image" Target="../media/image212.png"/><Relationship Id="rId42" Type="http://schemas.openxmlformats.org/officeDocument/2006/relationships/image" Target="../media/image220.jp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95.png"/><Relationship Id="rId25" Type="http://schemas.openxmlformats.org/officeDocument/2006/relationships/image" Target="../media/image203.png"/><Relationship Id="rId33" Type="http://schemas.openxmlformats.org/officeDocument/2006/relationships/image" Target="../media/image211.png"/><Relationship Id="rId38" Type="http://schemas.openxmlformats.org/officeDocument/2006/relationships/image" Target="../media/image216.png"/><Relationship Id="rId2" Type="http://schemas.openxmlformats.org/officeDocument/2006/relationships/image" Target="../media/image104.png"/><Relationship Id="rId16" Type="http://schemas.openxmlformats.org/officeDocument/2006/relationships/image" Target="../media/image194.png"/><Relationship Id="rId20" Type="http://schemas.openxmlformats.org/officeDocument/2006/relationships/image" Target="../media/image198.png"/><Relationship Id="rId29" Type="http://schemas.openxmlformats.org/officeDocument/2006/relationships/image" Target="../media/image207.png"/><Relationship Id="rId41" Type="http://schemas.openxmlformats.org/officeDocument/2006/relationships/image" Target="../media/image219.jpg"/><Relationship Id="rId1" Type="http://schemas.openxmlformats.org/officeDocument/2006/relationships/slideLayout" Target="../slideLayouts/slideLayout2.xml"/><Relationship Id="rId6" Type="http://schemas.openxmlformats.org/officeDocument/2006/relationships/image" Target="../media/image184.jpg"/><Relationship Id="rId11" Type="http://schemas.openxmlformats.org/officeDocument/2006/relationships/image" Target="../media/image189.png"/><Relationship Id="rId24" Type="http://schemas.openxmlformats.org/officeDocument/2006/relationships/image" Target="../media/image202.png"/><Relationship Id="rId32" Type="http://schemas.openxmlformats.org/officeDocument/2006/relationships/image" Target="../media/image210.png"/><Relationship Id="rId37" Type="http://schemas.openxmlformats.org/officeDocument/2006/relationships/image" Target="../media/image215.jpg"/><Relationship Id="rId40" Type="http://schemas.openxmlformats.org/officeDocument/2006/relationships/image" Target="../media/image218.jpg"/><Relationship Id="rId5" Type="http://schemas.openxmlformats.org/officeDocument/2006/relationships/image" Target="../media/image107.png"/><Relationship Id="rId15" Type="http://schemas.openxmlformats.org/officeDocument/2006/relationships/image" Target="../media/image193.png"/><Relationship Id="rId23" Type="http://schemas.openxmlformats.org/officeDocument/2006/relationships/image" Target="../media/image201.png"/><Relationship Id="rId28" Type="http://schemas.openxmlformats.org/officeDocument/2006/relationships/image" Target="../media/image206.png"/><Relationship Id="rId36" Type="http://schemas.openxmlformats.org/officeDocument/2006/relationships/image" Target="../media/image214.png"/><Relationship Id="rId10" Type="http://schemas.openxmlformats.org/officeDocument/2006/relationships/image" Target="../media/image188.png"/><Relationship Id="rId19" Type="http://schemas.openxmlformats.org/officeDocument/2006/relationships/image" Target="../media/image197.png"/><Relationship Id="rId31" Type="http://schemas.openxmlformats.org/officeDocument/2006/relationships/image" Target="../media/image209.png"/><Relationship Id="rId4" Type="http://schemas.openxmlformats.org/officeDocument/2006/relationships/image" Target="../media/image106.png"/><Relationship Id="rId9" Type="http://schemas.openxmlformats.org/officeDocument/2006/relationships/image" Target="../media/image187.png"/><Relationship Id="rId14" Type="http://schemas.openxmlformats.org/officeDocument/2006/relationships/image" Target="../media/image192.png"/><Relationship Id="rId22" Type="http://schemas.openxmlformats.org/officeDocument/2006/relationships/image" Target="../media/image200.png"/><Relationship Id="rId27" Type="http://schemas.openxmlformats.org/officeDocument/2006/relationships/image" Target="../media/image205.png"/><Relationship Id="rId30" Type="http://schemas.openxmlformats.org/officeDocument/2006/relationships/image" Target="../media/image208.png"/><Relationship Id="rId35" Type="http://schemas.openxmlformats.org/officeDocument/2006/relationships/image" Target="../media/image2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7.xml"/><Relationship Id="rId5" Type="http://schemas.openxmlformats.org/officeDocument/2006/relationships/image" Target="../media/image224.jpeg"/><Relationship Id="rId4" Type="http://schemas.openxmlformats.org/officeDocument/2006/relationships/image" Target="../media/image22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990D41-AD35-9DCA-A0C5-BFAA6F7EB2AE}"/>
              </a:ext>
            </a:extLst>
          </p:cNvPr>
          <p:cNvSpPr>
            <a:spLocks noGrp="1"/>
          </p:cNvSpPr>
          <p:nvPr>
            <p:ph type="ctrTitle"/>
          </p:nvPr>
        </p:nvSpPr>
        <p:spPr>
          <a:xfrm>
            <a:off x="391886" y="295049"/>
            <a:ext cx="7772400" cy="2387600"/>
          </a:xfrm>
        </p:spPr>
        <p:txBody>
          <a:bodyPr/>
          <a:lstStyle/>
          <a:p>
            <a:r>
              <a:rPr lang="ja-JP" altLang="ja-JP" sz="3600" kern="100" dirty="0">
                <a:latin typeface="游明朝" panose="02020400000000000000" pitchFamily="18" charset="-128"/>
                <a:ea typeface="游明朝" panose="02020400000000000000" pitchFamily="18" charset="-128"/>
                <a:cs typeface="Times New Roman" panose="02020603050405020304" pitchFamily="18" charset="0"/>
              </a:rPr>
              <a:t>「インフラ事故　への対応」　　　　　　　　　　　　　第</a:t>
            </a:r>
            <a:r>
              <a:rPr lang="ja-JP" altLang="en-US" sz="3600" kern="100" dirty="0">
                <a:latin typeface="游明朝" panose="02020400000000000000" pitchFamily="18" charset="-128"/>
                <a:ea typeface="游明朝" panose="02020400000000000000" pitchFamily="18" charset="-128"/>
                <a:cs typeface="Times New Roman" panose="02020603050405020304" pitchFamily="18" charset="0"/>
              </a:rPr>
              <a:t>２</a:t>
            </a:r>
            <a:r>
              <a:rPr lang="ja-JP" altLang="ja-JP" sz="3600" kern="100" dirty="0">
                <a:latin typeface="游明朝" panose="02020400000000000000" pitchFamily="18" charset="-128"/>
                <a:ea typeface="游明朝" panose="02020400000000000000" pitchFamily="18" charset="-128"/>
                <a:cs typeface="Times New Roman" panose="02020603050405020304" pitchFamily="18" charset="0"/>
              </a:rPr>
              <a:t>回</a:t>
            </a:r>
            <a:br>
              <a:rPr lang="ja-JP" altLang="ja-JP" sz="1800" kern="100" dirty="0">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dirty="0"/>
          </a:p>
        </p:txBody>
      </p:sp>
      <p:sp>
        <p:nvSpPr>
          <p:cNvPr id="3" name="字幕 2">
            <a:extLst>
              <a:ext uri="{FF2B5EF4-FFF2-40B4-BE49-F238E27FC236}">
                <a16:creationId xmlns:a16="http://schemas.microsoft.com/office/drawing/2014/main" id="{418F9D74-1B3E-F361-85BB-89C737ADAE1D}"/>
              </a:ext>
            </a:extLst>
          </p:cNvPr>
          <p:cNvSpPr>
            <a:spLocks noGrp="1"/>
          </p:cNvSpPr>
          <p:nvPr>
            <p:ph type="subTitle" idx="1"/>
          </p:nvPr>
        </p:nvSpPr>
        <p:spPr>
          <a:xfrm>
            <a:off x="0" y="3602038"/>
            <a:ext cx="9144000" cy="2613705"/>
          </a:xfrm>
        </p:spPr>
        <p:txBody>
          <a:bodyPr>
            <a:normAutofit fontScale="85000" lnSpcReduction="20000"/>
          </a:bodyPr>
          <a:lstStyle/>
          <a:p>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植野ｲﾝﾌﾗﾏﾈｼﾞﾒﾝﾄｵﾌｨｽ</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（富山市　政策アドバイザー）</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植野芳彦</a:t>
            </a:r>
            <a:br>
              <a:rPr lang="ja-JP" altLang="ja-JP" kern="100" dirty="0">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dirty="0"/>
          </a:p>
        </p:txBody>
      </p:sp>
    </p:spTree>
    <p:extLst>
      <p:ext uri="{BB962C8B-B14F-4D97-AF65-F5344CB8AC3E}">
        <p14:creationId xmlns:p14="http://schemas.microsoft.com/office/powerpoint/2010/main" val="4215219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434" y="132021"/>
            <a:ext cx="8459286" cy="864516"/>
          </a:xfrm>
          <a:prstGeom prst="rect">
            <a:avLst/>
          </a:prstGeom>
          <a:solidFill>
            <a:srgbClr val="FFFFCC"/>
          </a:solidFill>
          <a:ln w="32003">
            <a:solidFill>
              <a:srgbClr val="FF9900"/>
            </a:solidFill>
          </a:ln>
        </p:spPr>
        <p:txBody>
          <a:bodyPr vert="horz" wrap="square" lIns="0" tIns="2715" rIns="0" bIns="0" rtlCol="0" anchor="ctr">
            <a:spAutoFit/>
          </a:bodyPr>
          <a:lstStyle/>
          <a:p>
            <a:pPr marL="607061">
              <a:lnSpc>
                <a:spcPct val="100000"/>
              </a:lnSpc>
              <a:spcBef>
                <a:spcPts val="21"/>
              </a:spcBef>
              <a:tabLst>
                <a:tab pos="1764169" algn="l"/>
              </a:tabLst>
            </a:pPr>
            <a:r>
              <a:rPr sz="2800" dirty="0"/>
              <a:t>	</a:t>
            </a:r>
            <a:r>
              <a:rPr sz="2800" spc="-26" dirty="0"/>
              <a:t>陥没箇所の対応状況（下水道のバイパス）について</a:t>
            </a:r>
          </a:p>
        </p:txBody>
      </p:sp>
      <p:grpSp>
        <p:nvGrpSpPr>
          <p:cNvPr id="3" name="object 3"/>
          <p:cNvGrpSpPr/>
          <p:nvPr/>
        </p:nvGrpSpPr>
        <p:grpSpPr>
          <a:xfrm>
            <a:off x="407245" y="1178730"/>
            <a:ext cx="8326253" cy="4387925"/>
            <a:chOff x="476250" y="1149858"/>
            <a:chExt cx="9737090" cy="5131435"/>
          </a:xfrm>
        </p:grpSpPr>
        <p:pic>
          <p:nvPicPr>
            <p:cNvPr id="4" name="object 4"/>
            <p:cNvPicPr/>
            <p:nvPr/>
          </p:nvPicPr>
          <p:blipFill>
            <a:blip r:embed="rId2" cstate="print"/>
            <a:stretch>
              <a:fillRect/>
            </a:stretch>
          </p:blipFill>
          <p:spPr>
            <a:xfrm>
              <a:off x="487679" y="1161288"/>
              <a:ext cx="9715500" cy="5109972"/>
            </a:xfrm>
            <a:prstGeom prst="rect">
              <a:avLst/>
            </a:prstGeom>
          </p:spPr>
        </p:pic>
        <p:sp>
          <p:nvSpPr>
            <p:cNvPr id="5" name="object 5"/>
            <p:cNvSpPr/>
            <p:nvPr/>
          </p:nvSpPr>
          <p:spPr>
            <a:xfrm>
              <a:off x="481583" y="1155192"/>
              <a:ext cx="9726295" cy="5120640"/>
            </a:xfrm>
            <a:custGeom>
              <a:avLst/>
              <a:gdLst/>
              <a:ahLst/>
              <a:cxnLst/>
              <a:rect l="l" t="t" r="r" b="b"/>
              <a:pathLst>
                <a:path w="9726295" h="5120640">
                  <a:moveTo>
                    <a:pt x="0" y="0"/>
                  </a:moveTo>
                  <a:lnTo>
                    <a:pt x="9726168" y="0"/>
                  </a:lnTo>
                  <a:lnTo>
                    <a:pt x="9726168" y="5120640"/>
                  </a:lnTo>
                  <a:lnTo>
                    <a:pt x="0" y="5120640"/>
                  </a:lnTo>
                  <a:lnTo>
                    <a:pt x="0" y="0"/>
                  </a:lnTo>
                  <a:close/>
                </a:path>
              </a:pathLst>
            </a:custGeom>
            <a:ln w="10668">
              <a:solidFill>
                <a:srgbClr val="000000"/>
              </a:solidFill>
            </a:ln>
          </p:spPr>
          <p:txBody>
            <a:bodyPr wrap="square" lIns="0" tIns="0" rIns="0" bIns="0" rtlCol="0"/>
            <a:lstStyle/>
            <a:p>
              <a:endParaRPr sz="1539"/>
            </a:p>
          </p:txBody>
        </p:sp>
      </p:grpSp>
      <p:sp>
        <p:nvSpPr>
          <p:cNvPr id="6" name="object 6"/>
          <p:cNvSpPr txBox="1"/>
          <p:nvPr/>
        </p:nvSpPr>
        <p:spPr>
          <a:xfrm>
            <a:off x="1899606" y="5831313"/>
            <a:ext cx="5337077" cy="214320"/>
          </a:xfrm>
          <a:prstGeom prst="rect">
            <a:avLst/>
          </a:prstGeom>
        </p:spPr>
        <p:txBody>
          <a:bodyPr vert="horz" wrap="square" lIns="0" tIns="10317" rIns="0" bIns="0" rtlCol="0">
            <a:spAutoFit/>
          </a:bodyPr>
          <a:lstStyle/>
          <a:p>
            <a:pPr marL="10860">
              <a:spcBef>
                <a:spcPts val="81"/>
              </a:spcBef>
            </a:pPr>
            <a:r>
              <a:rPr sz="1325" b="1" spc="-34" dirty="0">
                <a:latin typeface="ＭＳ Ｐゴシック"/>
                <a:cs typeface="ＭＳ Ｐゴシック"/>
              </a:rPr>
              <a:t>【第１回埼玉県災害対策本部会議</a:t>
            </a:r>
            <a:r>
              <a:rPr sz="1325" b="1" spc="-17" dirty="0">
                <a:latin typeface="ＭＳ Ｐゴシック"/>
                <a:cs typeface="ＭＳ Ｐゴシック"/>
              </a:rPr>
              <a:t>（</a:t>
            </a:r>
            <a:r>
              <a:rPr sz="1325" b="1" spc="-30" dirty="0">
                <a:latin typeface="ＭＳ Ｐゴシック"/>
                <a:cs typeface="ＭＳ Ｐゴシック"/>
              </a:rPr>
              <a:t>令和７年２月１１日（</a:t>
            </a:r>
            <a:r>
              <a:rPr sz="1325" b="1" spc="-21" dirty="0">
                <a:latin typeface="ＭＳ Ｐゴシック"/>
                <a:cs typeface="ＭＳ Ｐゴシック"/>
              </a:rPr>
              <a:t>火</a:t>
            </a:r>
            <a:r>
              <a:rPr sz="1325" b="1" dirty="0">
                <a:latin typeface="ＭＳ Ｐゴシック"/>
                <a:cs typeface="ＭＳ Ｐゴシック"/>
              </a:rPr>
              <a:t>）</a:t>
            </a:r>
            <a:r>
              <a:rPr sz="1325" b="1" spc="-13" dirty="0">
                <a:latin typeface="ＭＳ Ｐゴシック"/>
                <a:cs typeface="ＭＳ Ｐゴシック"/>
              </a:rPr>
              <a:t> １８時</a:t>
            </a:r>
            <a:r>
              <a:rPr sz="1325" b="1" spc="-996" dirty="0">
                <a:latin typeface="ＭＳ Ｐゴシック"/>
                <a:cs typeface="ＭＳ Ｐゴシック"/>
              </a:rPr>
              <a:t>）</a:t>
            </a:r>
            <a:r>
              <a:rPr sz="1325" b="1" spc="-34" dirty="0">
                <a:latin typeface="ＭＳ Ｐゴシック"/>
                <a:cs typeface="ＭＳ Ｐゴシック"/>
              </a:rPr>
              <a:t>より抜粋】</a:t>
            </a:r>
            <a:endParaRPr sz="1325">
              <a:latin typeface="ＭＳ Ｐゴシック"/>
              <a:cs typeface="ＭＳ Ｐゴシック"/>
            </a:endParaRPr>
          </a:p>
        </p:txBody>
      </p:sp>
      <p:sp>
        <p:nvSpPr>
          <p:cNvPr id="7" name="object 7"/>
          <p:cNvSpPr txBox="1"/>
          <p:nvPr/>
        </p:nvSpPr>
        <p:spPr>
          <a:xfrm>
            <a:off x="8670945" y="6346071"/>
            <a:ext cx="115657" cy="214320"/>
          </a:xfrm>
          <a:prstGeom prst="rect">
            <a:avLst/>
          </a:prstGeom>
        </p:spPr>
        <p:txBody>
          <a:bodyPr vert="horz" wrap="square" lIns="0" tIns="10317" rIns="0" bIns="0" rtlCol="0">
            <a:spAutoFit/>
          </a:bodyPr>
          <a:lstStyle/>
          <a:p>
            <a:pPr marL="10860">
              <a:spcBef>
                <a:spcPts val="81"/>
              </a:spcBef>
            </a:pPr>
            <a:r>
              <a:rPr sz="1325" spc="-43" dirty="0">
                <a:latin typeface="Arial"/>
                <a:cs typeface="Arial"/>
              </a:rPr>
              <a:t>7</a:t>
            </a:r>
            <a:endParaRPr sz="1325">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6620" y="265331"/>
            <a:ext cx="8426706" cy="474202"/>
          </a:xfrm>
          <a:prstGeom prst="rect">
            <a:avLst/>
          </a:prstGeom>
          <a:solidFill>
            <a:srgbClr val="FFFFCC"/>
          </a:solidFill>
          <a:ln w="32003">
            <a:solidFill>
              <a:srgbClr val="FF9900"/>
            </a:solidFill>
          </a:ln>
        </p:spPr>
        <p:txBody>
          <a:bodyPr vert="horz" wrap="square" lIns="0" tIns="42896" rIns="0" bIns="0" rtlCol="0" anchor="ctr">
            <a:spAutoFit/>
          </a:bodyPr>
          <a:lstStyle/>
          <a:p>
            <a:pPr marL="52127" algn="ctr">
              <a:lnSpc>
                <a:spcPct val="100000"/>
              </a:lnSpc>
              <a:spcBef>
                <a:spcPts val="338"/>
              </a:spcBef>
              <a:tabLst>
                <a:tab pos="1352584" algn="l"/>
              </a:tabLst>
            </a:pPr>
            <a:r>
              <a:rPr sz="2800" dirty="0"/>
              <a:t>	</a:t>
            </a:r>
            <a:r>
              <a:rPr sz="2800" spc="-26" dirty="0"/>
              <a:t>緊急点検の結果（概要）</a:t>
            </a:r>
          </a:p>
        </p:txBody>
      </p:sp>
      <p:grpSp>
        <p:nvGrpSpPr>
          <p:cNvPr id="3" name="object 3"/>
          <p:cNvGrpSpPr/>
          <p:nvPr/>
        </p:nvGrpSpPr>
        <p:grpSpPr>
          <a:xfrm>
            <a:off x="5389258" y="4000065"/>
            <a:ext cx="3395334" cy="2322381"/>
            <a:chOff x="6302438" y="4449254"/>
            <a:chExt cx="3970654" cy="2715895"/>
          </a:xfrm>
        </p:grpSpPr>
        <p:pic>
          <p:nvPicPr>
            <p:cNvPr id="4" name="object 4"/>
            <p:cNvPicPr/>
            <p:nvPr/>
          </p:nvPicPr>
          <p:blipFill>
            <a:blip r:embed="rId2" cstate="print"/>
            <a:stretch>
              <a:fillRect/>
            </a:stretch>
          </p:blipFill>
          <p:spPr>
            <a:xfrm>
              <a:off x="6856017" y="4739108"/>
              <a:ext cx="2603643" cy="996483"/>
            </a:xfrm>
            <a:prstGeom prst="rect">
              <a:avLst/>
            </a:prstGeom>
          </p:spPr>
        </p:pic>
        <p:sp>
          <p:nvSpPr>
            <p:cNvPr id="5" name="object 5"/>
            <p:cNvSpPr/>
            <p:nvPr/>
          </p:nvSpPr>
          <p:spPr>
            <a:xfrm>
              <a:off x="6307836" y="4454651"/>
              <a:ext cx="3959860" cy="2705100"/>
            </a:xfrm>
            <a:custGeom>
              <a:avLst/>
              <a:gdLst/>
              <a:ahLst/>
              <a:cxnLst/>
              <a:rect l="l" t="t" r="r" b="b"/>
              <a:pathLst>
                <a:path w="3959859" h="2705100">
                  <a:moveTo>
                    <a:pt x="0" y="0"/>
                  </a:moveTo>
                  <a:lnTo>
                    <a:pt x="3959352" y="0"/>
                  </a:lnTo>
                  <a:lnTo>
                    <a:pt x="3959352" y="2705105"/>
                  </a:lnTo>
                  <a:lnTo>
                    <a:pt x="0" y="2705105"/>
                  </a:lnTo>
                  <a:lnTo>
                    <a:pt x="0" y="0"/>
                  </a:lnTo>
                  <a:close/>
                </a:path>
              </a:pathLst>
            </a:custGeom>
            <a:ln w="10668">
              <a:solidFill>
                <a:srgbClr val="000000"/>
              </a:solidFill>
            </a:ln>
          </p:spPr>
          <p:txBody>
            <a:bodyPr wrap="square" lIns="0" tIns="0" rIns="0" bIns="0" rtlCol="0"/>
            <a:lstStyle/>
            <a:p>
              <a:endParaRPr sz="1539"/>
            </a:p>
          </p:txBody>
        </p:sp>
      </p:grpSp>
      <p:sp>
        <p:nvSpPr>
          <p:cNvPr id="6" name="object 6"/>
          <p:cNvSpPr txBox="1"/>
          <p:nvPr/>
        </p:nvSpPr>
        <p:spPr>
          <a:xfrm>
            <a:off x="5438182" y="4050720"/>
            <a:ext cx="617926" cy="141064"/>
          </a:xfrm>
          <a:prstGeom prst="rect">
            <a:avLst/>
          </a:prstGeom>
        </p:spPr>
        <p:txBody>
          <a:bodyPr vert="horz" wrap="square" lIns="0" tIns="0" rIns="0" bIns="0" rtlCol="0">
            <a:spAutoFit/>
          </a:bodyPr>
          <a:lstStyle/>
          <a:p>
            <a:pPr>
              <a:lnSpc>
                <a:spcPts val="1120"/>
              </a:lnSpc>
            </a:pPr>
            <a:r>
              <a:rPr sz="1112" dirty="0">
                <a:latin typeface="ＭＳ Ｐゴシック"/>
                <a:cs typeface="ＭＳ Ｐゴシック"/>
              </a:rPr>
              <a:t>４．路面</a:t>
            </a:r>
            <a:r>
              <a:rPr sz="1112" spc="-817" dirty="0">
                <a:latin typeface="ＭＳ Ｐゴシック"/>
                <a:cs typeface="ＭＳ Ｐゴシック"/>
              </a:rPr>
              <a:t>下</a:t>
            </a:r>
            <a:endParaRPr sz="1112">
              <a:latin typeface="ＭＳ Ｐゴシック"/>
              <a:cs typeface="ＭＳ Ｐゴシック"/>
            </a:endParaRPr>
          </a:p>
        </p:txBody>
      </p:sp>
      <p:sp>
        <p:nvSpPr>
          <p:cNvPr id="7" name="object 7"/>
          <p:cNvSpPr txBox="1"/>
          <p:nvPr/>
        </p:nvSpPr>
        <p:spPr>
          <a:xfrm>
            <a:off x="6045031" y="4019885"/>
            <a:ext cx="1016483" cy="182651"/>
          </a:xfrm>
          <a:prstGeom prst="rect">
            <a:avLst/>
          </a:prstGeom>
        </p:spPr>
        <p:txBody>
          <a:bodyPr vert="horz" wrap="square" lIns="0" tIns="11403" rIns="0" bIns="0" rtlCol="0">
            <a:spAutoFit/>
          </a:bodyPr>
          <a:lstStyle/>
          <a:p>
            <a:pPr marL="10860">
              <a:spcBef>
                <a:spcPts val="90"/>
              </a:spcBef>
            </a:pPr>
            <a:r>
              <a:rPr sz="1112" spc="-9" dirty="0">
                <a:latin typeface="ＭＳ Ｐゴシック"/>
                <a:cs typeface="ＭＳ Ｐゴシック"/>
              </a:rPr>
              <a:t>空洞調査の方法</a:t>
            </a:r>
            <a:endParaRPr sz="1112">
              <a:latin typeface="ＭＳ Ｐゴシック"/>
              <a:cs typeface="ＭＳ Ｐゴシック"/>
            </a:endParaRPr>
          </a:p>
        </p:txBody>
      </p:sp>
      <p:sp>
        <p:nvSpPr>
          <p:cNvPr id="8" name="object 8"/>
          <p:cNvSpPr/>
          <p:nvPr/>
        </p:nvSpPr>
        <p:spPr>
          <a:xfrm>
            <a:off x="360982" y="1015180"/>
            <a:ext cx="4930375" cy="5319701"/>
          </a:xfrm>
          <a:custGeom>
            <a:avLst/>
            <a:gdLst/>
            <a:ahLst/>
            <a:cxnLst/>
            <a:rect l="l" t="t" r="r" b="b"/>
            <a:pathLst>
              <a:path w="5765800" h="6221095">
                <a:moveTo>
                  <a:pt x="0" y="0"/>
                </a:moveTo>
                <a:lnTo>
                  <a:pt x="5765292" y="0"/>
                </a:lnTo>
                <a:lnTo>
                  <a:pt x="5765292" y="6220973"/>
                </a:lnTo>
                <a:lnTo>
                  <a:pt x="0" y="6220973"/>
                </a:lnTo>
                <a:lnTo>
                  <a:pt x="0" y="0"/>
                </a:lnTo>
                <a:close/>
              </a:path>
            </a:pathLst>
          </a:custGeom>
          <a:ln w="10668">
            <a:solidFill>
              <a:srgbClr val="000000"/>
            </a:solidFill>
          </a:ln>
        </p:spPr>
        <p:txBody>
          <a:bodyPr wrap="square" lIns="0" tIns="0" rIns="0" bIns="0" rtlCol="0"/>
          <a:lstStyle/>
          <a:p>
            <a:endParaRPr sz="1539"/>
          </a:p>
        </p:txBody>
      </p:sp>
      <p:sp>
        <p:nvSpPr>
          <p:cNvPr id="9" name="object 9"/>
          <p:cNvSpPr txBox="1"/>
          <p:nvPr/>
        </p:nvSpPr>
        <p:spPr>
          <a:xfrm>
            <a:off x="394429" y="1030383"/>
            <a:ext cx="4400414" cy="471320"/>
          </a:xfrm>
          <a:prstGeom prst="rect">
            <a:avLst/>
          </a:prstGeom>
        </p:spPr>
        <p:txBody>
          <a:bodyPr vert="horz" wrap="square" lIns="0" tIns="11403" rIns="0" bIns="0" rtlCol="0">
            <a:spAutoFit/>
          </a:bodyPr>
          <a:lstStyle/>
          <a:p>
            <a:pPr marL="10860">
              <a:spcBef>
                <a:spcPts val="90"/>
              </a:spcBef>
            </a:pPr>
            <a:r>
              <a:rPr sz="1112" spc="-4" dirty="0">
                <a:latin typeface="ＭＳ Ｐゴシック"/>
                <a:cs typeface="ＭＳ Ｐゴシック"/>
              </a:rPr>
              <a:t>１．緊急点検・路面下空洞調査の目的</a:t>
            </a:r>
            <a:endParaRPr sz="1112">
              <a:latin typeface="ＭＳ Ｐゴシック"/>
              <a:cs typeface="ＭＳ Ｐゴシック"/>
            </a:endParaRPr>
          </a:p>
          <a:p>
            <a:pPr marL="188959" marR="4344" indent="83077">
              <a:lnSpc>
                <a:spcPct val="100899"/>
              </a:lnSpc>
              <a:spcBef>
                <a:spcPts val="4"/>
              </a:spcBef>
            </a:pPr>
            <a:r>
              <a:rPr sz="983" spc="-21" dirty="0">
                <a:latin typeface="ＭＳ Ｐゴシック"/>
                <a:cs typeface="ＭＳ Ｐゴシック"/>
              </a:rPr>
              <a:t>令和７年１月２８日に発生した埼玉県八潮市の道路陥没事故を踏まえ、下</a:t>
            </a:r>
            <a:r>
              <a:rPr sz="983" dirty="0">
                <a:latin typeface="ＭＳ Ｐゴシック"/>
                <a:cs typeface="ＭＳ Ｐゴシック"/>
              </a:rPr>
              <a:t> </a:t>
            </a:r>
            <a:r>
              <a:rPr sz="983" spc="-17" dirty="0">
                <a:latin typeface="ＭＳ Ｐゴシック"/>
                <a:cs typeface="ＭＳ Ｐゴシック"/>
              </a:rPr>
              <a:t>水道管路に起因する道路陥没を未然に防ぐことを目的とする。</a:t>
            </a:r>
            <a:endParaRPr sz="983">
              <a:latin typeface="ＭＳ Ｐゴシック"/>
              <a:cs typeface="ＭＳ Ｐゴシック"/>
            </a:endParaRPr>
          </a:p>
        </p:txBody>
      </p:sp>
      <p:sp>
        <p:nvSpPr>
          <p:cNvPr id="10" name="object 10"/>
          <p:cNvSpPr/>
          <p:nvPr/>
        </p:nvSpPr>
        <p:spPr>
          <a:xfrm>
            <a:off x="5391268" y="1037334"/>
            <a:ext cx="3387189" cy="2856686"/>
          </a:xfrm>
          <a:custGeom>
            <a:avLst/>
            <a:gdLst/>
            <a:ahLst/>
            <a:cxnLst/>
            <a:rect l="l" t="t" r="r" b="b"/>
            <a:pathLst>
              <a:path w="3961129" h="3340735">
                <a:moveTo>
                  <a:pt x="0" y="0"/>
                </a:moveTo>
                <a:lnTo>
                  <a:pt x="3960876" y="0"/>
                </a:lnTo>
                <a:lnTo>
                  <a:pt x="3960876" y="3340607"/>
                </a:lnTo>
                <a:lnTo>
                  <a:pt x="0" y="3340607"/>
                </a:lnTo>
                <a:lnTo>
                  <a:pt x="0" y="0"/>
                </a:lnTo>
                <a:close/>
              </a:path>
            </a:pathLst>
          </a:custGeom>
          <a:ln w="10668">
            <a:solidFill>
              <a:srgbClr val="000000"/>
            </a:solidFill>
          </a:ln>
        </p:spPr>
        <p:txBody>
          <a:bodyPr wrap="square" lIns="0" tIns="0" rIns="0" bIns="0" rtlCol="0"/>
          <a:lstStyle/>
          <a:p>
            <a:endParaRPr sz="1539"/>
          </a:p>
        </p:txBody>
      </p:sp>
      <p:sp>
        <p:nvSpPr>
          <p:cNvPr id="11" name="object 11"/>
          <p:cNvSpPr txBox="1"/>
          <p:nvPr/>
        </p:nvSpPr>
        <p:spPr>
          <a:xfrm>
            <a:off x="5424715" y="1052537"/>
            <a:ext cx="1207616" cy="182651"/>
          </a:xfrm>
          <a:prstGeom prst="rect">
            <a:avLst/>
          </a:prstGeom>
        </p:spPr>
        <p:txBody>
          <a:bodyPr vert="horz" wrap="square" lIns="0" tIns="11403" rIns="0" bIns="0" rtlCol="0">
            <a:spAutoFit/>
          </a:bodyPr>
          <a:lstStyle/>
          <a:p>
            <a:pPr marL="10860">
              <a:spcBef>
                <a:spcPts val="90"/>
              </a:spcBef>
            </a:pPr>
            <a:r>
              <a:rPr sz="1112" dirty="0">
                <a:latin typeface="ＭＳ Ｐゴシック"/>
                <a:cs typeface="ＭＳ Ｐゴシック"/>
              </a:rPr>
              <a:t>３．緊急点検の方</a:t>
            </a:r>
            <a:r>
              <a:rPr sz="1112" spc="-731" dirty="0">
                <a:latin typeface="ＭＳ Ｐゴシック"/>
                <a:cs typeface="ＭＳ Ｐゴシック"/>
              </a:rPr>
              <a:t>法</a:t>
            </a:r>
            <a:endParaRPr sz="1112">
              <a:latin typeface="ＭＳ Ｐゴシック"/>
              <a:cs typeface="ＭＳ Ｐゴシック"/>
            </a:endParaRPr>
          </a:p>
        </p:txBody>
      </p:sp>
      <p:grpSp>
        <p:nvGrpSpPr>
          <p:cNvPr id="12" name="object 12"/>
          <p:cNvGrpSpPr/>
          <p:nvPr/>
        </p:nvGrpSpPr>
        <p:grpSpPr>
          <a:xfrm>
            <a:off x="260637" y="2516447"/>
            <a:ext cx="5857807" cy="3508277"/>
            <a:chOff x="304800" y="2714244"/>
            <a:chExt cx="6850380" cy="4102735"/>
          </a:xfrm>
        </p:grpSpPr>
        <p:pic>
          <p:nvPicPr>
            <p:cNvPr id="13" name="object 13"/>
            <p:cNvPicPr/>
            <p:nvPr/>
          </p:nvPicPr>
          <p:blipFill>
            <a:blip r:embed="rId3" cstate="print"/>
            <a:stretch>
              <a:fillRect/>
            </a:stretch>
          </p:blipFill>
          <p:spPr>
            <a:xfrm>
              <a:off x="304800" y="2714244"/>
              <a:ext cx="6850380" cy="4102613"/>
            </a:xfrm>
            <a:prstGeom prst="rect">
              <a:avLst/>
            </a:prstGeom>
          </p:spPr>
        </p:pic>
        <p:sp>
          <p:nvSpPr>
            <p:cNvPr id="14" name="object 14"/>
            <p:cNvSpPr/>
            <p:nvPr/>
          </p:nvSpPr>
          <p:spPr>
            <a:xfrm>
              <a:off x="624840" y="5588508"/>
              <a:ext cx="967740" cy="1148080"/>
            </a:xfrm>
            <a:custGeom>
              <a:avLst/>
              <a:gdLst/>
              <a:ahLst/>
              <a:cxnLst/>
              <a:rect l="l" t="t" r="r" b="b"/>
              <a:pathLst>
                <a:path w="967740" h="1148079">
                  <a:moveTo>
                    <a:pt x="0" y="0"/>
                  </a:moveTo>
                  <a:lnTo>
                    <a:pt x="618744" y="0"/>
                  </a:lnTo>
                  <a:lnTo>
                    <a:pt x="967740" y="504443"/>
                  </a:lnTo>
                  <a:lnTo>
                    <a:pt x="967740" y="1147577"/>
                  </a:lnTo>
                </a:path>
              </a:pathLst>
            </a:custGeom>
            <a:ln w="7620">
              <a:solidFill>
                <a:srgbClr val="4D5D5E"/>
              </a:solidFill>
            </a:ln>
          </p:spPr>
          <p:txBody>
            <a:bodyPr wrap="square" lIns="0" tIns="0" rIns="0" bIns="0" rtlCol="0"/>
            <a:lstStyle/>
            <a:p>
              <a:endParaRPr sz="1539"/>
            </a:p>
          </p:txBody>
        </p:sp>
        <p:sp>
          <p:nvSpPr>
            <p:cNvPr id="15" name="object 15"/>
            <p:cNvSpPr/>
            <p:nvPr/>
          </p:nvSpPr>
          <p:spPr>
            <a:xfrm>
              <a:off x="2552700" y="4052316"/>
              <a:ext cx="974090" cy="321945"/>
            </a:xfrm>
            <a:custGeom>
              <a:avLst/>
              <a:gdLst/>
              <a:ahLst/>
              <a:cxnLst/>
              <a:rect l="l" t="t" r="r" b="b"/>
              <a:pathLst>
                <a:path w="974089" h="321945">
                  <a:moveTo>
                    <a:pt x="0" y="0"/>
                  </a:moveTo>
                  <a:lnTo>
                    <a:pt x="161544" y="0"/>
                  </a:lnTo>
                  <a:lnTo>
                    <a:pt x="405383" y="0"/>
                  </a:lnTo>
                  <a:lnTo>
                    <a:pt x="973836" y="0"/>
                  </a:lnTo>
                  <a:lnTo>
                    <a:pt x="973836" y="187452"/>
                  </a:lnTo>
                  <a:lnTo>
                    <a:pt x="973836" y="268224"/>
                  </a:lnTo>
                  <a:lnTo>
                    <a:pt x="973836" y="321564"/>
                  </a:lnTo>
                  <a:lnTo>
                    <a:pt x="405383" y="321564"/>
                  </a:lnTo>
                  <a:lnTo>
                    <a:pt x="362712" y="321564"/>
                  </a:lnTo>
                  <a:lnTo>
                    <a:pt x="161544" y="321564"/>
                  </a:lnTo>
                  <a:lnTo>
                    <a:pt x="0" y="321564"/>
                  </a:lnTo>
                  <a:lnTo>
                    <a:pt x="0" y="268224"/>
                  </a:lnTo>
                  <a:lnTo>
                    <a:pt x="0" y="187452"/>
                  </a:lnTo>
                  <a:lnTo>
                    <a:pt x="0" y="0"/>
                  </a:lnTo>
                  <a:close/>
                </a:path>
              </a:pathLst>
            </a:custGeom>
            <a:ln w="21336">
              <a:solidFill>
                <a:srgbClr val="000000"/>
              </a:solidFill>
            </a:ln>
          </p:spPr>
          <p:txBody>
            <a:bodyPr wrap="square" lIns="0" tIns="0" rIns="0" bIns="0" rtlCol="0"/>
            <a:lstStyle/>
            <a:p>
              <a:endParaRPr sz="1539"/>
            </a:p>
          </p:txBody>
        </p:sp>
      </p:grpSp>
      <p:sp>
        <p:nvSpPr>
          <p:cNvPr id="16" name="object 16"/>
          <p:cNvSpPr txBox="1"/>
          <p:nvPr/>
        </p:nvSpPr>
        <p:spPr>
          <a:xfrm>
            <a:off x="2273620" y="3677148"/>
            <a:ext cx="648876" cy="230370"/>
          </a:xfrm>
          <a:prstGeom prst="rect">
            <a:avLst/>
          </a:prstGeom>
        </p:spPr>
        <p:txBody>
          <a:bodyPr vert="horz" wrap="square" lIns="0" tIns="13575" rIns="0" bIns="0" rtlCol="0">
            <a:spAutoFit/>
          </a:bodyPr>
          <a:lstStyle/>
          <a:p>
            <a:pPr marL="1086" algn="ctr">
              <a:spcBef>
                <a:spcPts val="107"/>
              </a:spcBef>
            </a:pPr>
            <a:r>
              <a:rPr sz="470" spc="-17" dirty="0">
                <a:latin typeface="HG丸ｺﾞｼｯｸM-PRO"/>
                <a:cs typeface="HG丸ｺﾞｼｯｸM-PRO"/>
              </a:rPr>
              <a:t>埼玉県</a:t>
            </a:r>
            <a:endParaRPr sz="470">
              <a:latin typeface="HG丸ｺﾞｼｯｸM-PRO"/>
              <a:cs typeface="HG丸ｺﾞｼｯｸM-PRO"/>
            </a:endParaRPr>
          </a:p>
          <a:p>
            <a:pPr marL="10860" marR="4344" indent="1086" algn="ctr">
              <a:lnSpc>
                <a:spcPct val="105500"/>
              </a:lnSpc>
            </a:pPr>
            <a:r>
              <a:rPr sz="470" spc="17" dirty="0">
                <a:latin typeface="HG丸ｺﾞｼｯｸM-PRO"/>
                <a:cs typeface="HG丸ｺﾞｼｯｸM-PRO"/>
              </a:rPr>
              <a:t>荒川水循環センター</a:t>
            </a:r>
            <a:r>
              <a:rPr sz="470" spc="4" dirty="0">
                <a:latin typeface="HG丸ｺﾞｼｯｸM-PRO"/>
                <a:cs typeface="HG丸ｺﾞｼｯｸM-PRO"/>
              </a:rPr>
              <a:t> </a:t>
            </a:r>
            <a:r>
              <a:rPr sz="470" spc="68" dirty="0">
                <a:latin typeface="HG丸ｺﾞｼｯｸM-PRO"/>
                <a:cs typeface="HG丸ｺﾞｼｯｸM-PRO"/>
              </a:rPr>
              <a:t>管路延長 約</a:t>
            </a:r>
            <a:r>
              <a:rPr sz="470" spc="17" dirty="0">
                <a:latin typeface="HG丸ｺﾞｼｯｸM-PRO"/>
                <a:cs typeface="HG丸ｺﾞｼｯｸM-PRO"/>
              </a:rPr>
              <a:t>４１ｋｍ</a:t>
            </a:r>
            <a:endParaRPr sz="470">
              <a:latin typeface="HG丸ｺﾞｼｯｸM-PRO"/>
              <a:cs typeface="HG丸ｺﾞｼｯｸM-PRO"/>
            </a:endParaRPr>
          </a:p>
        </p:txBody>
      </p:sp>
      <p:grpSp>
        <p:nvGrpSpPr>
          <p:cNvPr id="17" name="object 17"/>
          <p:cNvGrpSpPr/>
          <p:nvPr/>
        </p:nvGrpSpPr>
        <p:grpSpPr>
          <a:xfrm>
            <a:off x="2628410" y="3319099"/>
            <a:ext cx="1088158" cy="2642746"/>
            <a:chOff x="3073780" y="3652901"/>
            <a:chExt cx="1272540" cy="3090545"/>
          </a:xfrm>
        </p:grpSpPr>
        <p:sp>
          <p:nvSpPr>
            <p:cNvPr id="18" name="object 18"/>
            <p:cNvSpPr/>
            <p:nvPr/>
          </p:nvSpPr>
          <p:spPr>
            <a:xfrm>
              <a:off x="3189731" y="5315711"/>
              <a:ext cx="1149350" cy="1420495"/>
            </a:xfrm>
            <a:custGeom>
              <a:avLst/>
              <a:gdLst/>
              <a:ahLst/>
              <a:cxnLst/>
              <a:rect l="l" t="t" r="r" b="b"/>
              <a:pathLst>
                <a:path w="1149350" h="1420495">
                  <a:moveTo>
                    <a:pt x="327659" y="128016"/>
                  </a:moveTo>
                  <a:lnTo>
                    <a:pt x="0" y="1353317"/>
                  </a:lnTo>
                </a:path>
                <a:path w="1149350" h="1420495">
                  <a:moveTo>
                    <a:pt x="903732" y="0"/>
                  </a:moveTo>
                  <a:lnTo>
                    <a:pt x="1149095" y="1420373"/>
                  </a:lnTo>
                </a:path>
              </a:pathLst>
            </a:custGeom>
            <a:ln w="13716">
              <a:solidFill>
                <a:srgbClr val="000000"/>
              </a:solidFill>
            </a:ln>
          </p:spPr>
          <p:txBody>
            <a:bodyPr wrap="square" lIns="0" tIns="0" rIns="0" bIns="0" rtlCol="0"/>
            <a:lstStyle/>
            <a:p>
              <a:endParaRPr sz="1539"/>
            </a:p>
          </p:txBody>
        </p:sp>
        <p:sp>
          <p:nvSpPr>
            <p:cNvPr id="19" name="object 19"/>
            <p:cNvSpPr/>
            <p:nvPr/>
          </p:nvSpPr>
          <p:spPr>
            <a:xfrm>
              <a:off x="3084575" y="3663696"/>
              <a:ext cx="974090" cy="320040"/>
            </a:xfrm>
            <a:custGeom>
              <a:avLst/>
              <a:gdLst/>
              <a:ahLst/>
              <a:cxnLst/>
              <a:rect l="l" t="t" r="r" b="b"/>
              <a:pathLst>
                <a:path w="974089" h="320039">
                  <a:moveTo>
                    <a:pt x="0" y="0"/>
                  </a:moveTo>
                  <a:lnTo>
                    <a:pt x="161544" y="0"/>
                  </a:lnTo>
                  <a:lnTo>
                    <a:pt x="405384" y="0"/>
                  </a:lnTo>
                  <a:lnTo>
                    <a:pt x="973836" y="0"/>
                  </a:lnTo>
                  <a:lnTo>
                    <a:pt x="973836" y="187451"/>
                  </a:lnTo>
                  <a:lnTo>
                    <a:pt x="973836" y="266700"/>
                  </a:lnTo>
                  <a:lnTo>
                    <a:pt x="973836" y="320039"/>
                  </a:lnTo>
                  <a:lnTo>
                    <a:pt x="405384" y="320039"/>
                  </a:lnTo>
                  <a:lnTo>
                    <a:pt x="362712" y="320039"/>
                  </a:lnTo>
                  <a:lnTo>
                    <a:pt x="161544" y="320039"/>
                  </a:lnTo>
                  <a:lnTo>
                    <a:pt x="0" y="320039"/>
                  </a:lnTo>
                  <a:lnTo>
                    <a:pt x="0" y="266700"/>
                  </a:lnTo>
                  <a:lnTo>
                    <a:pt x="0" y="187451"/>
                  </a:lnTo>
                  <a:lnTo>
                    <a:pt x="0" y="0"/>
                  </a:lnTo>
                  <a:close/>
                </a:path>
              </a:pathLst>
            </a:custGeom>
            <a:ln w="21336">
              <a:solidFill>
                <a:srgbClr val="000000"/>
              </a:solidFill>
            </a:ln>
          </p:spPr>
          <p:txBody>
            <a:bodyPr wrap="square" lIns="0" tIns="0" rIns="0" bIns="0" rtlCol="0"/>
            <a:lstStyle/>
            <a:p>
              <a:endParaRPr sz="1539"/>
            </a:p>
          </p:txBody>
        </p:sp>
      </p:grpSp>
      <p:sp>
        <p:nvSpPr>
          <p:cNvPr id="20" name="object 20"/>
          <p:cNvSpPr txBox="1"/>
          <p:nvPr/>
        </p:nvSpPr>
        <p:spPr>
          <a:xfrm>
            <a:off x="2698456" y="3343533"/>
            <a:ext cx="710235" cy="230370"/>
          </a:xfrm>
          <a:prstGeom prst="rect">
            <a:avLst/>
          </a:prstGeom>
        </p:spPr>
        <p:txBody>
          <a:bodyPr vert="horz" wrap="square" lIns="0" tIns="13575" rIns="0" bIns="0" rtlCol="0">
            <a:spAutoFit/>
          </a:bodyPr>
          <a:lstStyle/>
          <a:p>
            <a:pPr algn="ctr">
              <a:spcBef>
                <a:spcPts val="107"/>
              </a:spcBef>
            </a:pPr>
            <a:r>
              <a:rPr sz="470" spc="-17" dirty="0">
                <a:latin typeface="HG丸ｺﾞｼｯｸM-PRO"/>
                <a:cs typeface="HG丸ｺﾞｼｯｸM-PRO"/>
              </a:rPr>
              <a:t>埼玉県</a:t>
            </a:r>
            <a:endParaRPr sz="470">
              <a:latin typeface="HG丸ｺﾞｼｯｸM-PRO"/>
              <a:cs typeface="HG丸ｺﾞｼｯｸM-PRO"/>
            </a:endParaRPr>
          </a:p>
          <a:p>
            <a:pPr marL="10860" marR="4344" algn="ctr">
              <a:lnSpc>
                <a:spcPct val="105500"/>
              </a:lnSpc>
            </a:pPr>
            <a:r>
              <a:rPr sz="470" spc="-4" dirty="0">
                <a:latin typeface="HG丸ｺﾞｼｯｸM-PRO"/>
                <a:cs typeface="HG丸ｺﾞｼｯｸM-PRO"/>
              </a:rPr>
              <a:t>新河岸川水循環センター</a:t>
            </a:r>
            <a:r>
              <a:rPr sz="470" spc="34" dirty="0">
                <a:latin typeface="HG丸ｺﾞｼｯｸM-PRO"/>
                <a:cs typeface="HG丸ｺﾞｼｯｸM-PRO"/>
              </a:rPr>
              <a:t>管路延長  約</a:t>
            </a:r>
            <a:r>
              <a:rPr sz="470" spc="-17" dirty="0">
                <a:latin typeface="HG丸ｺﾞｼｯｸM-PRO"/>
                <a:cs typeface="HG丸ｺﾞｼｯｸM-PRO"/>
              </a:rPr>
              <a:t>４４ｋｍ</a:t>
            </a:r>
            <a:endParaRPr sz="470">
              <a:latin typeface="HG丸ｺﾞｼｯｸM-PRO"/>
              <a:cs typeface="HG丸ｺﾞｼｯｸM-PRO"/>
            </a:endParaRPr>
          </a:p>
        </p:txBody>
      </p:sp>
      <p:grpSp>
        <p:nvGrpSpPr>
          <p:cNvPr id="21" name="object 21"/>
          <p:cNvGrpSpPr/>
          <p:nvPr/>
        </p:nvGrpSpPr>
        <p:grpSpPr>
          <a:xfrm>
            <a:off x="3450177" y="4022165"/>
            <a:ext cx="653220" cy="606523"/>
            <a:chOff x="4034790" y="4475098"/>
            <a:chExt cx="763905" cy="709295"/>
          </a:xfrm>
        </p:grpSpPr>
        <p:pic>
          <p:nvPicPr>
            <p:cNvPr id="22" name="object 22"/>
            <p:cNvPicPr/>
            <p:nvPr/>
          </p:nvPicPr>
          <p:blipFill>
            <a:blip r:embed="rId4" cstate="print"/>
            <a:stretch>
              <a:fillRect/>
            </a:stretch>
          </p:blipFill>
          <p:spPr>
            <a:xfrm>
              <a:off x="4034790" y="5110733"/>
              <a:ext cx="77724" cy="73151"/>
            </a:xfrm>
            <a:prstGeom prst="rect">
              <a:avLst/>
            </a:prstGeom>
          </p:spPr>
        </p:pic>
        <p:sp>
          <p:nvSpPr>
            <p:cNvPr id="23" name="object 23"/>
            <p:cNvSpPr/>
            <p:nvPr/>
          </p:nvSpPr>
          <p:spPr>
            <a:xfrm>
              <a:off x="4191000" y="4482083"/>
              <a:ext cx="600710" cy="643255"/>
            </a:xfrm>
            <a:custGeom>
              <a:avLst/>
              <a:gdLst/>
              <a:ahLst/>
              <a:cxnLst/>
              <a:rect l="l" t="t" r="r" b="b"/>
              <a:pathLst>
                <a:path w="600710" h="643254">
                  <a:moveTo>
                    <a:pt x="600455" y="0"/>
                  </a:moveTo>
                  <a:lnTo>
                    <a:pt x="0" y="643127"/>
                  </a:lnTo>
                </a:path>
              </a:pathLst>
            </a:custGeom>
            <a:ln w="13716">
              <a:solidFill>
                <a:srgbClr val="000000"/>
              </a:solidFill>
            </a:ln>
          </p:spPr>
          <p:txBody>
            <a:bodyPr wrap="square" lIns="0" tIns="0" rIns="0" bIns="0" rtlCol="0"/>
            <a:lstStyle/>
            <a:p>
              <a:endParaRPr sz="1539"/>
            </a:p>
          </p:txBody>
        </p:sp>
      </p:grpSp>
      <p:sp>
        <p:nvSpPr>
          <p:cNvPr id="24" name="object 24"/>
          <p:cNvSpPr txBox="1"/>
          <p:nvPr/>
        </p:nvSpPr>
        <p:spPr>
          <a:xfrm>
            <a:off x="4097206" y="3820931"/>
            <a:ext cx="832951" cy="245722"/>
          </a:xfrm>
          <a:prstGeom prst="rect">
            <a:avLst/>
          </a:prstGeom>
          <a:ln w="21335">
            <a:solidFill>
              <a:srgbClr val="000000"/>
            </a:solidFill>
          </a:ln>
        </p:spPr>
        <p:txBody>
          <a:bodyPr vert="horz" wrap="square" lIns="0" tIns="28779" rIns="0" bIns="0" rtlCol="0">
            <a:spAutoFit/>
          </a:bodyPr>
          <a:lstStyle/>
          <a:p>
            <a:pPr algn="ctr">
              <a:spcBef>
                <a:spcPts val="227"/>
              </a:spcBef>
            </a:pPr>
            <a:r>
              <a:rPr sz="470" spc="-17" dirty="0">
                <a:latin typeface="HG丸ｺﾞｼｯｸM-PRO"/>
                <a:cs typeface="HG丸ｺﾞｼｯｸM-PRO"/>
              </a:rPr>
              <a:t>埼玉県</a:t>
            </a:r>
            <a:endParaRPr sz="470">
              <a:latin typeface="HG丸ｺﾞｼｯｸM-PRO"/>
              <a:cs typeface="HG丸ｺﾞｼｯｸM-PRO"/>
            </a:endParaRPr>
          </a:p>
          <a:p>
            <a:pPr marL="109141" marR="105339" indent="1086" algn="ctr">
              <a:lnSpc>
                <a:spcPct val="105500"/>
              </a:lnSpc>
            </a:pPr>
            <a:r>
              <a:rPr sz="470" spc="17" dirty="0">
                <a:latin typeface="HG丸ｺﾞｼｯｸM-PRO"/>
                <a:cs typeface="HG丸ｺﾞｼｯｸM-PRO"/>
              </a:rPr>
              <a:t>中川水循環センター</a:t>
            </a:r>
            <a:r>
              <a:rPr sz="470" spc="68" dirty="0">
                <a:latin typeface="HG丸ｺﾞｼｯｸM-PRO"/>
                <a:cs typeface="HG丸ｺﾞｼｯｸM-PRO"/>
              </a:rPr>
              <a:t>管路延長 約</a:t>
            </a:r>
            <a:r>
              <a:rPr sz="470" spc="13" dirty="0">
                <a:latin typeface="HG丸ｺﾞｼｯｸM-PRO"/>
                <a:cs typeface="HG丸ｺﾞｼｯｸM-PRO"/>
              </a:rPr>
              <a:t>6１ｋｍ</a:t>
            </a:r>
            <a:endParaRPr sz="470">
              <a:latin typeface="HG丸ｺﾞｼｯｸM-PRO"/>
              <a:cs typeface="HG丸ｺﾞｼｯｸM-PRO"/>
            </a:endParaRPr>
          </a:p>
        </p:txBody>
      </p:sp>
      <p:sp>
        <p:nvSpPr>
          <p:cNvPr id="25" name="object 25"/>
          <p:cNvSpPr txBox="1"/>
          <p:nvPr/>
        </p:nvSpPr>
        <p:spPr>
          <a:xfrm>
            <a:off x="4097206" y="4770953"/>
            <a:ext cx="832951" cy="246819"/>
          </a:xfrm>
          <a:prstGeom prst="rect">
            <a:avLst/>
          </a:prstGeom>
          <a:ln w="21335">
            <a:solidFill>
              <a:srgbClr val="000000"/>
            </a:solidFill>
          </a:ln>
        </p:spPr>
        <p:txBody>
          <a:bodyPr vert="horz" wrap="square" lIns="0" tIns="29865" rIns="0" bIns="0" rtlCol="0">
            <a:spAutoFit/>
          </a:bodyPr>
          <a:lstStyle/>
          <a:p>
            <a:pPr marL="321449">
              <a:spcBef>
                <a:spcPts val="235"/>
              </a:spcBef>
            </a:pPr>
            <a:r>
              <a:rPr sz="470" spc="-17" dirty="0">
                <a:latin typeface="HG丸ｺﾞｼｯｸM-PRO"/>
                <a:cs typeface="HG丸ｺﾞｼｯｸM-PRO"/>
              </a:rPr>
              <a:t>千葉県</a:t>
            </a:r>
            <a:endParaRPr sz="470">
              <a:latin typeface="HG丸ｺﾞｼｯｸM-PRO"/>
              <a:cs typeface="HG丸ｺﾞｼｯｸM-PRO"/>
            </a:endParaRPr>
          </a:p>
          <a:p>
            <a:pPr marL="101539" marR="98281" indent="63530">
              <a:lnSpc>
                <a:spcPct val="105500"/>
              </a:lnSpc>
            </a:pPr>
            <a:r>
              <a:rPr sz="470" spc="17" dirty="0">
                <a:latin typeface="HG丸ｺﾞｼｯｸM-PRO"/>
                <a:cs typeface="HG丸ｺﾞｼｯｸM-PRO"/>
              </a:rPr>
              <a:t>花見川終末処理場</a:t>
            </a:r>
            <a:r>
              <a:rPr sz="470" spc="4" dirty="0">
                <a:latin typeface="HG丸ｺﾞｼｯｸM-PRO"/>
                <a:cs typeface="HG丸ｺﾞｼｯｸM-PRO"/>
              </a:rPr>
              <a:t> </a:t>
            </a:r>
            <a:r>
              <a:rPr sz="470" spc="68" dirty="0">
                <a:latin typeface="HG丸ｺﾞｼｯｸM-PRO"/>
                <a:cs typeface="HG丸ｺﾞｼｯｸM-PRO"/>
              </a:rPr>
              <a:t>管路延長 約</a:t>
            </a:r>
            <a:r>
              <a:rPr sz="470" spc="17" dirty="0">
                <a:latin typeface="HG丸ｺﾞｼｯｸM-PRO"/>
                <a:cs typeface="HG丸ｺﾞｼｯｸM-PRO"/>
              </a:rPr>
              <a:t>３３ｋｍ</a:t>
            </a:r>
            <a:endParaRPr sz="470">
              <a:latin typeface="HG丸ｺﾞｼｯｸM-PRO"/>
              <a:cs typeface="HG丸ｺﾞｼｯｸM-PRO"/>
            </a:endParaRPr>
          </a:p>
        </p:txBody>
      </p:sp>
      <p:sp>
        <p:nvSpPr>
          <p:cNvPr id="26" name="object 26"/>
          <p:cNvSpPr txBox="1"/>
          <p:nvPr/>
        </p:nvSpPr>
        <p:spPr>
          <a:xfrm>
            <a:off x="4097206" y="4296594"/>
            <a:ext cx="832951" cy="246819"/>
          </a:xfrm>
          <a:prstGeom prst="rect">
            <a:avLst/>
          </a:prstGeom>
          <a:ln w="21335">
            <a:solidFill>
              <a:srgbClr val="000000"/>
            </a:solidFill>
          </a:ln>
        </p:spPr>
        <p:txBody>
          <a:bodyPr vert="horz" wrap="square" lIns="0" tIns="29865" rIns="0" bIns="0" rtlCol="0">
            <a:spAutoFit/>
          </a:bodyPr>
          <a:lstStyle/>
          <a:p>
            <a:pPr algn="ctr">
              <a:spcBef>
                <a:spcPts val="235"/>
              </a:spcBef>
            </a:pPr>
            <a:r>
              <a:rPr sz="470" spc="-17" dirty="0">
                <a:latin typeface="HG丸ｺﾞｼｯｸM-PRO"/>
                <a:cs typeface="HG丸ｺﾞｼｯｸM-PRO"/>
              </a:rPr>
              <a:t>千葉県</a:t>
            </a:r>
            <a:endParaRPr sz="470">
              <a:latin typeface="HG丸ｺﾞｼｯｸM-PRO"/>
              <a:cs typeface="HG丸ｺﾞｼｯｸM-PRO"/>
            </a:endParaRPr>
          </a:p>
          <a:p>
            <a:pPr marL="102624" marR="98281" algn="ctr">
              <a:lnSpc>
                <a:spcPct val="105500"/>
              </a:lnSpc>
            </a:pPr>
            <a:r>
              <a:rPr sz="470" spc="-4" dirty="0">
                <a:latin typeface="HG丸ｺﾞｼｯｸM-PRO"/>
                <a:cs typeface="HG丸ｺﾞｼｯｸM-PRO"/>
              </a:rPr>
              <a:t>江戸川第二終末処理場</a:t>
            </a:r>
            <a:r>
              <a:rPr sz="470" spc="34" dirty="0">
                <a:latin typeface="HG丸ｺﾞｼｯｸM-PRO"/>
                <a:cs typeface="HG丸ｺﾞｼｯｸM-PRO"/>
              </a:rPr>
              <a:t>管路延長  約</a:t>
            </a:r>
            <a:r>
              <a:rPr sz="470" spc="-17" dirty="0">
                <a:latin typeface="HG丸ｺﾞｼｯｸM-PRO"/>
                <a:cs typeface="HG丸ｺﾞｼｯｸM-PRO"/>
              </a:rPr>
              <a:t>4３ｋｍ</a:t>
            </a:r>
            <a:endParaRPr sz="470">
              <a:latin typeface="HG丸ｺﾞｼｯｸM-PRO"/>
              <a:cs typeface="HG丸ｺﾞｼｯｸM-PRO"/>
            </a:endParaRPr>
          </a:p>
        </p:txBody>
      </p:sp>
      <p:sp>
        <p:nvSpPr>
          <p:cNvPr id="27" name="object 27"/>
          <p:cNvSpPr/>
          <p:nvPr/>
        </p:nvSpPr>
        <p:spPr>
          <a:xfrm>
            <a:off x="3656731" y="4400848"/>
            <a:ext cx="430050" cy="225885"/>
          </a:xfrm>
          <a:custGeom>
            <a:avLst/>
            <a:gdLst/>
            <a:ahLst/>
            <a:cxnLst/>
            <a:rect l="l" t="t" r="r" b="b"/>
            <a:pathLst>
              <a:path w="502920" h="264160">
                <a:moveTo>
                  <a:pt x="502919" y="0"/>
                </a:moveTo>
                <a:lnTo>
                  <a:pt x="0" y="263651"/>
                </a:lnTo>
              </a:path>
            </a:pathLst>
          </a:custGeom>
          <a:ln w="13716">
            <a:solidFill>
              <a:srgbClr val="000000"/>
            </a:solidFill>
          </a:ln>
        </p:spPr>
        <p:txBody>
          <a:bodyPr wrap="square" lIns="0" tIns="0" rIns="0" bIns="0" rtlCol="0"/>
          <a:lstStyle/>
          <a:p>
            <a:endParaRPr sz="1539"/>
          </a:p>
        </p:txBody>
      </p:sp>
      <p:sp>
        <p:nvSpPr>
          <p:cNvPr id="28" name="object 28"/>
          <p:cNvSpPr txBox="1"/>
          <p:nvPr/>
        </p:nvSpPr>
        <p:spPr>
          <a:xfrm>
            <a:off x="4086782" y="5247917"/>
            <a:ext cx="832951" cy="246819"/>
          </a:xfrm>
          <a:prstGeom prst="rect">
            <a:avLst/>
          </a:prstGeom>
          <a:ln w="21335">
            <a:solidFill>
              <a:srgbClr val="000000"/>
            </a:solidFill>
          </a:ln>
        </p:spPr>
        <p:txBody>
          <a:bodyPr vert="horz" wrap="square" lIns="0" tIns="29865" rIns="0" bIns="0" rtlCol="0">
            <a:spAutoFit/>
          </a:bodyPr>
          <a:lstStyle/>
          <a:p>
            <a:pPr algn="ctr">
              <a:spcBef>
                <a:spcPts val="235"/>
              </a:spcBef>
            </a:pPr>
            <a:r>
              <a:rPr sz="470" spc="-17" dirty="0">
                <a:latin typeface="HG丸ｺﾞｼｯｸM-PRO"/>
                <a:cs typeface="HG丸ｺﾞｼｯｸM-PRO"/>
              </a:rPr>
              <a:t>東京都</a:t>
            </a:r>
            <a:endParaRPr sz="470">
              <a:latin typeface="HG丸ｺﾞｼｯｸM-PRO"/>
              <a:cs typeface="HG丸ｺﾞｼｯｸM-PRO"/>
            </a:endParaRPr>
          </a:p>
          <a:p>
            <a:pPr marL="101539" marR="98281" indent="1086" algn="ctr">
              <a:lnSpc>
                <a:spcPct val="105500"/>
              </a:lnSpc>
            </a:pPr>
            <a:r>
              <a:rPr sz="470" spc="17" dirty="0">
                <a:latin typeface="HG丸ｺﾞｼｯｸM-PRO"/>
                <a:cs typeface="HG丸ｺﾞｼｯｸM-PRO"/>
              </a:rPr>
              <a:t>清瀬水再生センター</a:t>
            </a:r>
            <a:r>
              <a:rPr sz="470" spc="4" dirty="0">
                <a:latin typeface="HG丸ｺﾞｼｯｸM-PRO"/>
                <a:cs typeface="HG丸ｺﾞｼｯｸM-PRO"/>
              </a:rPr>
              <a:t> </a:t>
            </a:r>
            <a:r>
              <a:rPr sz="470" spc="68" dirty="0">
                <a:latin typeface="HG丸ｺﾞｼｯｸM-PRO"/>
                <a:cs typeface="HG丸ｺﾞｼｯｸM-PRO"/>
              </a:rPr>
              <a:t>管路延長 約</a:t>
            </a:r>
            <a:r>
              <a:rPr sz="470" spc="17" dirty="0">
                <a:latin typeface="HG丸ｺﾞｼｯｸM-PRO"/>
                <a:cs typeface="HG丸ｺﾞｼｯｸM-PRO"/>
              </a:rPr>
              <a:t>１９ｋｍ</a:t>
            </a:r>
            <a:endParaRPr sz="470">
              <a:latin typeface="HG丸ｺﾞｼｯｸM-PRO"/>
              <a:cs typeface="HG丸ｺﾞｼｯｸM-PRO"/>
            </a:endParaRPr>
          </a:p>
        </p:txBody>
      </p:sp>
      <p:sp>
        <p:nvSpPr>
          <p:cNvPr id="29" name="object 29"/>
          <p:cNvSpPr/>
          <p:nvPr/>
        </p:nvSpPr>
        <p:spPr>
          <a:xfrm>
            <a:off x="3191495" y="5902120"/>
            <a:ext cx="890508" cy="273668"/>
          </a:xfrm>
          <a:custGeom>
            <a:avLst/>
            <a:gdLst/>
            <a:ahLst/>
            <a:cxnLst/>
            <a:rect l="l" t="t" r="r" b="b"/>
            <a:pathLst>
              <a:path w="1041400" h="320040">
                <a:moveTo>
                  <a:pt x="1040891" y="0"/>
                </a:moveTo>
                <a:lnTo>
                  <a:pt x="0" y="0"/>
                </a:lnTo>
                <a:lnTo>
                  <a:pt x="0" y="320040"/>
                </a:lnTo>
                <a:lnTo>
                  <a:pt x="1040891" y="320040"/>
                </a:lnTo>
                <a:lnTo>
                  <a:pt x="1040891" y="0"/>
                </a:lnTo>
                <a:close/>
              </a:path>
            </a:pathLst>
          </a:custGeom>
          <a:solidFill>
            <a:srgbClr val="FFFFFF"/>
          </a:solidFill>
        </p:spPr>
        <p:txBody>
          <a:bodyPr wrap="square" lIns="0" tIns="0" rIns="0" bIns="0" rtlCol="0"/>
          <a:lstStyle/>
          <a:p>
            <a:endParaRPr sz="1539"/>
          </a:p>
        </p:txBody>
      </p:sp>
      <p:sp>
        <p:nvSpPr>
          <p:cNvPr id="30" name="object 30"/>
          <p:cNvSpPr/>
          <p:nvPr/>
        </p:nvSpPr>
        <p:spPr>
          <a:xfrm>
            <a:off x="2886549" y="3944734"/>
            <a:ext cx="1210874" cy="1425899"/>
          </a:xfrm>
          <a:custGeom>
            <a:avLst/>
            <a:gdLst/>
            <a:ahLst/>
            <a:cxnLst/>
            <a:rect l="l" t="t" r="r" b="b"/>
            <a:pathLst>
              <a:path w="1416050" h="1667510">
                <a:moveTo>
                  <a:pt x="1403603" y="1667256"/>
                </a:moveTo>
                <a:lnTo>
                  <a:pt x="733043" y="842772"/>
                </a:lnTo>
              </a:path>
              <a:path w="1416050" h="1667510">
                <a:moveTo>
                  <a:pt x="938784" y="856488"/>
                </a:moveTo>
                <a:lnTo>
                  <a:pt x="1415795" y="1072895"/>
                </a:lnTo>
              </a:path>
              <a:path w="1416050" h="1667510">
                <a:moveTo>
                  <a:pt x="665988" y="763524"/>
                </a:moveTo>
                <a:lnTo>
                  <a:pt x="0" y="0"/>
                </a:lnTo>
              </a:path>
            </a:pathLst>
          </a:custGeom>
          <a:ln w="13716">
            <a:solidFill>
              <a:srgbClr val="000000"/>
            </a:solidFill>
          </a:ln>
        </p:spPr>
        <p:txBody>
          <a:bodyPr wrap="square" lIns="0" tIns="0" rIns="0" bIns="0" rtlCol="0"/>
          <a:lstStyle/>
          <a:p>
            <a:endParaRPr sz="1539"/>
          </a:p>
        </p:txBody>
      </p:sp>
      <p:sp>
        <p:nvSpPr>
          <p:cNvPr id="31" name="object 31"/>
          <p:cNvSpPr txBox="1"/>
          <p:nvPr/>
        </p:nvSpPr>
        <p:spPr>
          <a:xfrm>
            <a:off x="860100" y="3698432"/>
            <a:ext cx="832951" cy="246819"/>
          </a:xfrm>
          <a:prstGeom prst="rect">
            <a:avLst/>
          </a:prstGeom>
          <a:ln w="21336">
            <a:solidFill>
              <a:srgbClr val="000000"/>
            </a:solidFill>
          </a:ln>
        </p:spPr>
        <p:txBody>
          <a:bodyPr vert="horz" wrap="square" lIns="0" tIns="29865" rIns="0" bIns="0" rtlCol="0">
            <a:spAutoFit/>
          </a:bodyPr>
          <a:lstStyle/>
          <a:p>
            <a:pPr algn="ctr">
              <a:spcBef>
                <a:spcPts val="235"/>
              </a:spcBef>
            </a:pPr>
            <a:r>
              <a:rPr sz="470" spc="-17" dirty="0">
                <a:latin typeface="HG丸ｺﾞｼｯｸM-PRO"/>
                <a:cs typeface="HG丸ｺﾞｼｯｸM-PRO"/>
              </a:rPr>
              <a:t>大阪府</a:t>
            </a:r>
            <a:endParaRPr sz="470">
              <a:latin typeface="HG丸ｺﾞｼｯｸM-PRO"/>
              <a:cs typeface="HG丸ｺﾞｼｯｸM-PRO"/>
            </a:endParaRPr>
          </a:p>
          <a:p>
            <a:pPr marL="101539" marR="98281" indent="1086" algn="ctr">
              <a:lnSpc>
                <a:spcPct val="105500"/>
              </a:lnSpc>
            </a:pPr>
            <a:r>
              <a:rPr sz="470" spc="-4" dirty="0">
                <a:latin typeface="HG丸ｺﾞｼｯｸM-PRO"/>
                <a:cs typeface="HG丸ｺﾞｼｯｸM-PRO"/>
              </a:rPr>
              <a:t>鴻池水みらいセンター</a:t>
            </a:r>
            <a:r>
              <a:rPr sz="470" spc="34" dirty="0">
                <a:latin typeface="HG丸ｺﾞｼｯｸM-PRO"/>
                <a:cs typeface="HG丸ｺﾞｼｯｸM-PRO"/>
              </a:rPr>
              <a:t>管路延長  約</a:t>
            </a:r>
            <a:r>
              <a:rPr sz="470" spc="-17" dirty="0">
                <a:latin typeface="HG丸ｺﾞｼｯｸM-PRO"/>
                <a:cs typeface="HG丸ｺﾞｼｯｸM-PRO"/>
              </a:rPr>
              <a:t>２６ｋｍ</a:t>
            </a:r>
            <a:endParaRPr sz="470">
              <a:latin typeface="HG丸ｺﾞｼｯｸM-PRO"/>
              <a:cs typeface="HG丸ｺﾞｼｯｸM-PRO"/>
            </a:endParaRPr>
          </a:p>
        </p:txBody>
      </p:sp>
      <p:sp>
        <p:nvSpPr>
          <p:cNvPr id="32" name="object 32"/>
          <p:cNvSpPr txBox="1"/>
          <p:nvPr/>
        </p:nvSpPr>
        <p:spPr>
          <a:xfrm>
            <a:off x="1421772" y="5898210"/>
            <a:ext cx="832951" cy="246819"/>
          </a:xfrm>
          <a:prstGeom prst="rect">
            <a:avLst/>
          </a:prstGeom>
          <a:ln w="21336">
            <a:solidFill>
              <a:srgbClr val="000000"/>
            </a:solidFill>
          </a:ln>
        </p:spPr>
        <p:txBody>
          <a:bodyPr vert="horz" wrap="square" lIns="0" tIns="29865" rIns="0" bIns="0" rtlCol="0">
            <a:spAutoFit/>
          </a:bodyPr>
          <a:lstStyle/>
          <a:p>
            <a:pPr algn="ctr">
              <a:spcBef>
                <a:spcPts val="235"/>
              </a:spcBef>
            </a:pPr>
            <a:r>
              <a:rPr sz="470" spc="-17" dirty="0">
                <a:latin typeface="HG丸ｺﾞｼｯｸM-PRO"/>
                <a:cs typeface="HG丸ｺﾞｼｯｸM-PRO"/>
              </a:rPr>
              <a:t>大阪府</a:t>
            </a:r>
            <a:endParaRPr sz="470">
              <a:latin typeface="HG丸ｺﾞｼｯｸM-PRO"/>
              <a:cs typeface="HG丸ｺﾞｼｯｸM-PRO"/>
            </a:endParaRPr>
          </a:p>
          <a:p>
            <a:pPr marL="101539" marR="98281" indent="1086" algn="ctr">
              <a:lnSpc>
                <a:spcPct val="105500"/>
              </a:lnSpc>
            </a:pPr>
            <a:r>
              <a:rPr sz="470" spc="-4" dirty="0">
                <a:latin typeface="HG丸ｺﾞｼｯｸM-PRO"/>
                <a:cs typeface="HG丸ｺﾞｼｯｸM-PRO"/>
              </a:rPr>
              <a:t>川俣水みらいセンター</a:t>
            </a:r>
            <a:r>
              <a:rPr sz="470" spc="34" dirty="0">
                <a:latin typeface="HG丸ｺﾞｼｯｸM-PRO"/>
                <a:cs typeface="HG丸ｺﾞｼｯｸM-PRO"/>
              </a:rPr>
              <a:t>管路延長  約</a:t>
            </a:r>
            <a:r>
              <a:rPr sz="470" spc="-17" dirty="0">
                <a:latin typeface="HG丸ｺﾞｼｯｸM-PRO"/>
                <a:cs typeface="HG丸ｺﾞｼｯｸM-PRO"/>
              </a:rPr>
              <a:t>４４ｋｍ</a:t>
            </a:r>
            <a:endParaRPr sz="470">
              <a:latin typeface="HG丸ｺﾞｼｯｸM-PRO"/>
              <a:cs typeface="HG丸ｺﾞｼｯｸM-PRO"/>
            </a:endParaRPr>
          </a:p>
        </p:txBody>
      </p:sp>
      <p:sp>
        <p:nvSpPr>
          <p:cNvPr id="33" name="object 33"/>
          <p:cNvSpPr/>
          <p:nvPr/>
        </p:nvSpPr>
        <p:spPr>
          <a:xfrm>
            <a:off x="2008204" y="4914302"/>
            <a:ext cx="878562" cy="986618"/>
          </a:xfrm>
          <a:custGeom>
            <a:avLst/>
            <a:gdLst/>
            <a:ahLst/>
            <a:cxnLst/>
            <a:rect l="l" t="t" r="r" b="b"/>
            <a:pathLst>
              <a:path w="1027429" h="1153795">
                <a:moveTo>
                  <a:pt x="0" y="1153673"/>
                </a:moveTo>
                <a:lnTo>
                  <a:pt x="1027176" y="0"/>
                </a:lnTo>
              </a:path>
            </a:pathLst>
          </a:custGeom>
          <a:ln w="13716">
            <a:solidFill>
              <a:srgbClr val="000000"/>
            </a:solidFill>
          </a:ln>
        </p:spPr>
        <p:txBody>
          <a:bodyPr wrap="square" lIns="0" tIns="0" rIns="0" bIns="0" rtlCol="0"/>
          <a:lstStyle/>
          <a:p>
            <a:endParaRPr sz="1539"/>
          </a:p>
        </p:txBody>
      </p:sp>
      <p:sp>
        <p:nvSpPr>
          <p:cNvPr id="34" name="object 34"/>
          <p:cNvSpPr txBox="1"/>
          <p:nvPr/>
        </p:nvSpPr>
        <p:spPr>
          <a:xfrm>
            <a:off x="864009" y="3336148"/>
            <a:ext cx="832951" cy="252021"/>
          </a:xfrm>
          <a:prstGeom prst="rect">
            <a:avLst/>
          </a:prstGeom>
          <a:ln w="21336">
            <a:solidFill>
              <a:srgbClr val="000000"/>
            </a:solidFill>
          </a:ln>
        </p:spPr>
        <p:txBody>
          <a:bodyPr vert="horz" wrap="square" lIns="0" tIns="26064" rIns="0" bIns="0" rtlCol="0">
            <a:spAutoFit/>
          </a:bodyPr>
          <a:lstStyle/>
          <a:p>
            <a:pPr marL="196562" marR="191132" algn="ctr">
              <a:lnSpc>
                <a:spcPct val="105500"/>
              </a:lnSpc>
              <a:spcBef>
                <a:spcPts val="205"/>
              </a:spcBef>
            </a:pPr>
            <a:r>
              <a:rPr sz="470" spc="-9" dirty="0">
                <a:latin typeface="HG丸ｺﾞｼｯｸM-PRO"/>
                <a:cs typeface="HG丸ｺﾞｼｯｸM-PRO"/>
              </a:rPr>
              <a:t>大阪府、兵庫県原田処理場</a:t>
            </a:r>
            <a:endParaRPr sz="470">
              <a:latin typeface="HG丸ｺﾞｼｯｸM-PRO"/>
              <a:cs typeface="HG丸ｺﾞｼｯｸM-PRO"/>
            </a:endParaRPr>
          </a:p>
          <a:p>
            <a:pPr algn="ctr">
              <a:spcBef>
                <a:spcPts val="30"/>
              </a:spcBef>
            </a:pPr>
            <a:r>
              <a:rPr sz="470" spc="34" dirty="0">
                <a:latin typeface="HG丸ｺﾞｼｯｸM-PRO"/>
                <a:cs typeface="HG丸ｺﾞｼｯｸM-PRO"/>
              </a:rPr>
              <a:t>管路延長  約</a:t>
            </a:r>
            <a:r>
              <a:rPr sz="470" spc="-17" dirty="0">
                <a:latin typeface="HG丸ｺﾞｼｯｸM-PRO"/>
                <a:cs typeface="HG丸ｺﾞｼｯｸM-PRO"/>
              </a:rPr>
              <a:t>１６ｋｍ</a:t>
            </a:r>
            <a:endParaRPr sz="470">
              <a:latin typeface="HG丸ｺﾞｼｯｸM-PRO"/>
              <a:cs typeface="HG丸ｺﾞｼｯｸM-PRO"/>
            </a:endParaRPr>
          </a:p>
        </p:txBody>
      </p:sp>
      <p:sp>
        <p:nvSpPr>
          <p:cNvPr id="35" name="object 35"/>
          <p:cNvSpPr/>
          <p:nvPr/>
        </p:nvSpPr>
        <p:spPr>
          <a:xfrm>
            <a:off x="1696744" y="3828750"/>
            <a:ext cx="1204358" cy="1015397"/>
          </a:xfrm>
          <a:custGeom>
            <a:avLst/>
            <a:gdLst/>
            <a:ahLst/>
            <a:cxnLst/>
            <a:rect l="l" t="t" r="r" b="b"/>
            <a:pathLst>
              <a:path w="1408429" h="1187450">
                <a:moveTo>
                  <a:pt x="0" y="0"/>
                </a:moveTo>
                <a:lnTo>
                  <a:pt x="1408176" y="1187196"/>
                </a:lnTo>
              </a:path>
            </a:pathLst>
          </a:custGeom>
          <a:ln w="13716">
            <a:solidFill>
              <a:srgbClr val="000000"/>
            </a:solidFill>
          </a:ln>
        </p:spPr>
        <p:txBody>
          <a:bodyPr wrap="square" lIns="0" tIns="0" rIns="0" bIns="0" rtlCol="0"/>
          <a:lstStyle/>
          <a:p>
            <a:endParaRPr sz="1539"/>
          </a:p>
        </p:txBody>
      </p:sp>
      <p:sp>
        <p:nvSpPr>
          <p:cNvPr id="36" name="object 36"/>
          <p:cNvSpPr txBox="1"/>
          <p:nvPr/>
        </p:nvSpPr>
        <p:spPr>
          <a:xfrm>
            <a:off x="870526" y="4039867"/>
            <a:ext cx="832951" cy="246819"/>
          </a:xfrm>
          <a:prstGeom prst="rect">
            <a:avLst/>
          </a:prstGeom>
          <a:solidFill>
            <a:srgbClr val="FFFFFF"/>
          </a:solidFill>
          <a:ln w="21336">
            <a:solidFill>
              <a:srgbClr val="000000"/>
            </a:solidFill>
          </a:ln>
        </p:spPr>
        <p:txBody>
          <a:bodyPr vert="horz" wrap="square" lIns="0" tIns="29865" rIns="0" bIns="0" rtlCol="0">
            <a:spAutoFit/>
          </a:bodyPr>
          <a:lstStyle/>
          <a:p>
            <a:pPr algn="ctr">
              <a:spcBef>
                <a:spcPts val="235"/>
              </a:spcBef>
            </a:pPr>
            <a:r>
              <a:rPr sz="470" spc="-17" dirty="0">
                <a:latin typeface="HG丸ｺﾞｼｯｸM-PRO"/>
                <a:cs typeface="HG丸ｺﾞｼｯｸM-PRO"/>
              </a:rPr>
              <a:t>兵庫県</a:t>
            </a:r>
            <a:endParaRPr sz="470">
              <a:latin typeface="HG丸ｺﾞｼｯｸM-PRO"/>
              <a:cs typeface="HG丸ｺﾞｼｯｸM-PRO"/>
            </a:endParaRPr>
          </a:p>
          <a:p>
            <a:pPr marL="71131" marR="66245" algn="ctr">
              <a:lnSpc>
                <a:spcPct val="105500"/>
              </a:lnSpc>
            </a:pPr>
            <a:r>
              <a:rPr sz="470" spc="-4" dirty="0">
                <a:latin typeface="HG丸ｺﾞｼｯｸM-PRO"/>
                <a:cs typeface="HG丸ｺﾞｼｯｸM-PRO"/>
              </a:rPr>
              <a:t>武庫川下流浄化センター</a:t>
            </a:r>
            <a:r>
              <a:rPr sz="470" spc="34" dirty="0">
                <a:latin typeface="HG丸ｺﾞｼｯｸM-PRO"/>
                <a:cs typeface="HG丸ｺﾞｼｯｸM-PRO"/>
              </a:rPr>
              <a:t>管路延長  約</a:t>
            </a:r>
            <a:r>
              <a:rPr sz="470" spc="-17" dirty="0">
                <a:latin typeface="HG丸ｺﾞｼｯｸM-PRO"/>
                <a:cs typeface="HG丸ｺﾞｼｯｸM-PRO"/>
              </a:rPr>
              <a:t>１８ｋｍ</a:t>
            </a:r>
            <a:endParaRPr sz="470">
              <a:latin typeface="HG丸ｺﾞｼｯｸM-PRO"/>
              <a:cs typeface="HG丸ｺﾞｼｯｸM-PRO"/>
            </a:endParaRPr>
          </a:p>
        </p:txBody>
      </p:sp>
      <p:graphicFrame>
        <p:nvGraphicFramePr>
          <p:cNvPr id="37" name="object 37"/>
          <p:cNvGraphicFramePr>
            <a:graphicFrameLocks noGrp="1"/>
          </p:cNvGraphicFramePr>
          <p:nvPr/>
        </p:nvGraphicFramePr>
        <p:xfrm>
          <a:off x="2302724" y="5597174"/>
          <a:ext cx="2618311" cy="567427"/>
        </p:xfrm>
        <a:graphic>
          <a:graphicData uri="http://schemas.openxmlformats.org/drawingml/2006/table">
            <a:tbl>
              <a:tblPr firstRow="1" bandRow="1">
                <a:tableStyleId>{2D5ABB26-0587-4C30-8999-92F81FD0307C}</a:tableStyleId>
              </a:tblPr>
              <a:tblGrid>
                <a:gridCol w="832951">
                  <a:extLst>
                    <a:ext uri="{9D8B030D-6E8A-4147-A177-3AD203B41FA5}">
                      <a16:colId xmlns:a16="http://schemas.microsoft.com/office/drawing/2014/main" val="20000"/>
                    </a:ext>
                  </a:extLst>
                </a:gridCol>
                <a:gridCol w="47240">
                  <a:extLst>
                    <a:ext uri="{9D8B030D-6E8A-4147-A177-3AD203B41FA5}">
                      <a16:colId xmlns:a16="http://schemas.microsoft.com/office/drawing/2014/main" val="20001"/>
                    </a:ext>
                  </a:extLst>
                </a:gridCol>
                <a:gridCol w="876933">
                  <a:extLst>
                    <a:ext uri="{9D8B030D-6E8A-4147-A177-3AD203B41FA5}">
                      <a16:colId xmlns:a16="http://schemas.microsoft.com/office/drawing/2014/main" val="20002"/>
                    </a:ext>
                  </a:extLst>
                </a:gridCol>
                <a:gridCol w="861187">
                  <a:extLst>
                    <a:ext uri="{9D8B030D-6E8A-4147-A177-3AD203B41FA5}">
                      <a16:colId xmlns:a16="http://schemas.microsoft.com/office/drawing/2014/main" val="20003"/>
                    </a:ext>
                  </a:extLst>
                </a:gridCol>
              </a:tblGrid>
              <a:tr h="295388">
                <a:tc gridSpan="3">
                  <a:txBody>
                    <a:bodyPr/>
                    <a:lstStyle/>
                    <a:p>
                      <a:pPr>
                        <a:lnSpc>
                          <a:spcPct val="100000"/>
                        </a:lnSpc>
                      </a:pPr>
                      <a:endParaRPr sz="700">
                        <a:latin typeface="Times New Roman"/>
                        <a:cs typeface="Times New Roman"/>
                      </a:endParaRPr>
                    </a:p>
                  </a:txBody>
                  <a:tcPr marL="0" marR="0" marT="0" marB="0">
                    <a:lnR w="28575">
                      <a:solidFill>
                        <a:srgbClr val="000000"/>
                      </a:solidFill>
                      <a:prstDash val="solid"/>
                    </a:lnR>
                    <a:lnB w="28575">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marR="9525" algn="ctr">
                        <a:lnSpc>
                          <a:spcPct val="100000"/>
                        </a:lnSpc>
                        <a:spcBef>
                          <a:spcPts val="265"/>
                        </a:spcBef>
                      </a:pPr>
                      <a:r>
                        <a:rPr sz="500" spc="-15" dirty="0">
                          <a:latin typeface="HG丸ｺﾞｼｯｸM-PRO"/>
                          <a:cs typeface="HG丸ｺﾞｼｯｸM-PRO"/>
                        </a:rPr>
                        <a:t>神奈川県</a:t>
                      </a:r>
                      <a:endParaRPr sz="500">
                        <a:latin typeface="HG丸ｺﾞｼｯｸM-PRO"/>
                        <a:cs typeface="HG丸ｺﾞｼｯｸM-PRO"/>
                      </a:endParaRPr>
                    </a:p>
                    <a:p>
                      <a:pPr marL="19050" marR="28575" algn="ctr">
                        <a:lnSpc>
                          <a:spcPct val="105500"/>
                        </a:lnSpc>
                      </a:pPr>
                      <a:r>
                        <a:rPr sz="500" spc="-5" dirty="0">
                          <a:latin typeface="HG丸ｺﾞｼｯｸM-PRO"/>
                          <a:cs typeface="HG丸ｺﾞｼｯｸM-PRO"/>
                        </a:rPr>
                        <a:t>相模川流域下水道左岸処理場</a:t>
                      </a:r>
                      <a:r>
                        <a:rPr sz="500" spc="40" dirty="0">
                          <a:latin typeface="HG丸ｺﾞｼｯｸM-PRO"/>
                          <a:cs typeface="HG丸ｺﾞｼｯｸM-PRO"/>
                        </a:rPr>
                        <a:t>管路延長  約</a:t>
                      </a:r>
                      <a:r>
                        <a:rPr sz="500" spc="-20" dirty="0">
                          <a:latin typeface="HG丸ｺﾞｼｯｸM-PRO"/>
                          <a:cs typeface="HG丸ｺﾞｼｯｸM-PRO"/>
                        </a:rPr>
                        <a:t>４３ｋｍ</a:t>
                      </a:r>
                      <a:endParaRPr sz="500">
                        <a:latin typeface="HG丸ｺﾞｼｯｸM-PRO"/>
                        <a:cs typeface="HG丸ｺﾞｼｯｸM-PRO"/>
                      </a:endParaRPr>
                    </a:p>
                  </a:txBody>
                  <a:tcPr marL="0" marR="0" marT="28779"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0"/>
                  </a:ext>
                </a:extLst>
              </a:tr>
              <a:tr h="272039">
                <a:tc>
                  <a:txBody>
                    <a:bodyPr/>
                    <a:lstStyle/>
                    <a:p>
                      <a:pPr algn="ctr">
                        <a:lnSpc>
                          <a:spcPct val="100000"/>
                        </a:lnSpc>
                        <a:spcBef>
                          <a:spcPts val="240"/>
                        </a:spcBef>
                      </a:pPr>
                      <a:r>
                        <a:rPr sz="500" spc="-20" dirty="0">
                          <a:latin typeface="HG丸ｺﾞｼｯｸM-PRO"/>
                          <a:cs typeface="HG丸ｺﾞｼｯｸM-PRO"/>
                        </a:rPr>
                        <a:t>奈良県</a:t>
                      </a:r>
                      <a:endParaRPr sz="500">
                        <a:latin typeface="HG丸ｺﾞｼｯｸM-PRO"/>
                        <a:cs typeface="HG丸ｺﾞｼｯｸM-PRO"/>
                      </a:endParaRPr>
                    </a:p>
                    <a:p>
                      <a:pPr algn="ctr">
                        <a:lnSpc>
                          <a:spcPct val="100000"/>
                        </a:lnSpc>
                        <a:spcBef>
                          <a:spcPts val="35"/>
                        </a:spcBef>
                      </a:pPr>
                      <a:r>
                        <a:rPr sz="500" spc="-10" dirty="0">
                          <a:latin typeface="HG丸ｺﾞｼｯｸM-PRO"/>
                          <a:cs typeface="HG丸ｺﾞｼｯｸM-PRO"/>
                        </a:rPr>
                        <a:t>浄化センター</a:t>
                      </a:r>
                      <a:endParaRPr sz="500">
                        <a:latin typeface="HG丸ｺﾞｼｯｸM-PRO"/>
                        <a:cs typeface="HG丸ｺﾞｼｯｸM-PRO"/>
                      </a:endParaRPr>
                    </a:p>
                    <a:p>
                      <a:pPr algn="ctr">
                        <a:lnSpc>
                          <a:spcPct val="100000"/>
                        </a:lnSpc>
                        <a:spcBef>
                          <a:spcPts val="35"/>
                        </a:spcBef>
                      </a:pPr>
                      <a:r>
                        <a:rPr sz="500" spc="40" dirty="0">
                          <a:latin typeface="HG丸ｺﾞｼｯｸM-PRO"/>
                          <a:cs typeface="HG丸ｺﾞｼｯｸM-PRO"/>
                        </a:rPr>
                        <a:t>管路延長  約</a:t>
                      </a:r>
                      <a:r>
                        <a:rPr sz="500" spc="-20" dirty="0">
                          <a:latin typeface="HG丸ｺﾞｼｯｸM-PRO"/>
                          <a:cs typeface="HG丸ｺﾞｼｯｸM-PRO"/>
                        </a:rPr>
                        <a:t>１５ｋｍ</a:t>
                      </a:r>
                      <a:endParaRPr sz="500">
                        <a:latin typeface="HG丸ｺﾞｼｯｸM-PRO"/>
                        <a:cs typeface="HG丸ｺﾞｼｯｸM-PRO"/>
                      </a:endParaRPr>
                    </a:p>
                  </a:txBody>
                  <a:tcPr marL="0" marR="0" marT="26064"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28575">
                      <a:solidFill>
                        <a:srgbClr val="000000"/>
                      </a:solidFill>
                      <a:prstDash val="solid"/>
                    </a:lnL>
                    <a:lnR w="28575">
                      <a:solidFill>
                        <a:srgbClr val="000000"/>
                      </a:solidFill>
                      <a:prstDash val="solid"/>
                    </a:lnR>
                  </a:tcPr>
                </a:tc>
                <a:tc>
                  <a:txBody>
                    <a:bodyPr/>
                    <a:lstStyle/>
                    <a:p>
                      <a:pPr marL="13970" algn="ctr">
                        <a:lnSpc>
                          <a:spcPct val="100000"/>
                        </a:lnSpc>
                        <a:spcBef>
                          <a:spcPts val="265"/>
                        </a:spcBef>
                      </a:pPr>
                      <a:r>
                        <a:rPr sz="500" spc="-15" dirty="0">
                          <a:latin typeface="HG丸ｺﾞｼｯｸM-PRO"/>
                          <a:cs typeface="HG丸ｺﾞｼｯｸM-PRO"/>
                        </a:rPr>
                        <a:t>神奈川県</a:t>
                      </a:r>
                      <a:endParaRPr sz="500">
                        <a:latin typeface="HG丸ｺﾞｼｯｸM-PRO"/>
                        <a:cs typeface="HG丸ｺﾞｼｯｸM-PRO"/>
                      </a:endParaRPr>
                    </a:p>
                    <a:p>
                      <a:pPr marL="43815" marR="21590" algn="ctr">
                        <a:lnSpc>
                          <a:spcPct val="105500"/>
                        </a:lnSpc>
                      </a:pPr>
                      <a:r>
                        <a:rPr sz="500" spc="-5" dirty="0">
                          <a:latin typeface="HG丸ｺﾞｼｯｸM-PRO"/>
                          <a:cs typeface="HG丸ｺﾞｼｯｸM-PRO"/>
                        </a:rPr>
                        <a:t>相模川流域下水道右岸処理場</a:t>
                      </a:r>
                      <a:r>
                        <a:rPr sz="500" spc="40" dirty="0">
                          <a:latin typeface="HG丸ｺﾞｼｯｸM-PRO"/>
                          <a:cs typeface="HG丸ｺﾞｼｯｸM-PRO"/>
                        </a:rPr>
                        <a:t>管路延長  約</a:t>
                      </a:r>
                      <a:r>
                        <a:rPr sz="500" spc="-20" dirty="0">
                          <a:latin typeface="HG丸ｺﾞｼｯｸM-PRO"/>
                          <a:cs typeface="HG丸ｺﾞｼｯｸM-PRO"/>
                        </a:rPr>
                        <a:t>１５ｋｍ</a:t>
                      </a:r>
                      <a:endParaRPr sz="500">
                        <a:latin typeface="HG丸ｺﾞｼｯｸM-PRO"/>
                        <a:cs typeface="HG丸ｺﾞｼｯｸM-PRO"/>
                      </a:endParaRPr>
                    </a:p>
                  </a:txBody>
                  <a:tcPr marL="0" marR="0" marT="28779"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FFFFFF"/>
                    </a:solidFill>
                  </a:tcPr>
                </a:tc>
                <a:tc>
                  <a:txBody>
                    <a:bodyPr/>
                    <a:lstStyle/>
                    <a:p>
                      <a:pPr>
                        <a:lnSpc>
                          <a:spcPct val="100000"/>
                        </a:lnSpc>
                      </a:pPr>
                      <a:endParaRPr sz="700">
                        <a:latin typeface="Times New Roman"/>
                        <a:cs typeface="Times New Roman"/>
                      </a:endParaRPr>
                    </a:p>
                  </a:txBody>
                  <a:tcPr marL="0" marR="0" marT="0" marB="0">
                    <a:lnL w="28575">
                      <a:solidFill>
                        <a:srgbClr val="000000"/>
                      </a:solidFill>
                      <a:prstDash val="solid"/>
                    </a:lnL>
                    <a:lnT w="28575">
                      <a:solidFill>
                        <a:srgbClr val="000000"/>
                      </a:solidFill>
                      <a:prstDash val="solid"/>
                    </a:lnT>
                  </a:tcPr>
                </a:tc>
                <a:extLst>
                  <a:ext uri="{0D108BD9-81ED-4DB2-BD59-A6C34878D82A}">
                    <a16:rowId xmlns:a16="http://schemas.microsoft.com/office/drawing/2014/main" val="10001"/>
                  </a:ext>
                </a:extLst>
              </a:tr>
            </a:tbl>
          </a:graphicData>
        </a:graphic>
      </p:graphicFrame>
      <p:grpSp>
        <p:nvGrpSpPr>
          <p:cNvPr id="38" name="object 38"/>
          <p:cNvGrpSpPr/>
          <p:nvPr/>
        </p:nvGrpSpPr>
        <p:grpSpPr>
          <a:xfrm>
            <a:off x="1690772" y="1472596"/>
            <a:ext cx="5427214" cy="4276612"/>
            <a:chOff x="1977263" y="1493519"/>
            <a:chExt cx="6346825" cy="5001260"/>
          </a:xfrm>
        </p:grpSpPr>
        <p:sp>
          <p:nvSpPr>
            <p:cNvPr id="39" name="object 39"/>
            <p:cNvSpPr/>
            <p:nvPr/>
          </p:nvSpPr>
          <p:spPr>
            <a:xfrm>
              <a:off x="4152900" y="5266943"/>
              <a:ext cx="588645" cy="1221105"/>
            </a:xfrm>
            <a:custGeom>
              <a:avLst/>
              <a:gdLst/>
              <a:ahLst/>
              <a:cxnLst/>
              <a:rect l="l" t="t" r="r" b="b"/>
              <a:pathLst>
                <a:path w="588645" h="1221104">
                  <a:moveTo>
                    <a:pt x="588263" y="1220729"/>
                  </a:moveTo>
                  <a:lnTo>
                    <a:pt x="0" y="0"/>
                  </a:lnTo>
                </a:path>
              </a:pathLst>
            </a:custGeom>
            <a:ln w="13715">
              <a:solidFill>
                <a:srgbClr val="000000"/>
              </a:solidFill>
            </a:ln>
          </p:spPr>
          <p:txBody>
            <a:bodyPr wrap="square" lIns="0" tIns="0" rIns="0" bIns="0" rtlCol="0"/>
            <a:lstStyle/>
            <a:p>
              <a:endParaRPr sz="1539"/>
            </a:p>
          </p:txBody>
        </p:sp>
        <p:pic>
          <p:nvPicPr>
            <p:cNvPr id="40" name="object 40"/>
            <p:cNvPicPr/>
            <p:nvPr/>
          </p:nvPicPr>
          <p:blipFill>
            <a:blip r:embed="rId5" cstate="print"/>
            <a:stretch>
              <a:fillRect/>
            </a:stretch>
          </p:blipFill>
          <p:spPr>
            <a:xfrm>
              <a:off x="4062222" y="5098541"/>
              <a:ext cx="262128" cy="243839"/>
            </a:xfrm>
            <a:prstGeom prst="rect">
              <a:avLst/>
            </a:prstGeom>
          </p:spPr>
        </p:pic>
        <p:pic>
          <p:nvPicPr>
            <p:cNvPr id="41" name="object 41"/>
            <p:cNvPicPr/>
            <p:nvPr/>
          </p:nvPicPr>
          <p:blipFill>
            <a:blip r:embed="rId6" cstate="print"/>
            <a:stretch>
              <a:fillRect/>
            </a:stretch>
          </p:blipFill>
          <p:spPr>
            <a:xfrm>
              <a:off x="3364230" y="5394198"/>
              <a:ext cx="182880" cy="166115"/>
            </a:xfrm>
            <a:prstGeom prst="rect">
              <a:avLst/>
            </a:prstGeom>
          </p:spPr>
        </p:pic>
        <p:sp>
          <p:nvSpPr>
            <p:cNvPr id="42" name="object 42"/>
            <p:cNvSpPr/>
            <p:nvPr/>
          </p:nvSpPr>
          <p:spPr>
            <a:xfrm>
              <a:off x="1984248" y="3846575"/>
              <a:ext cx="2113915" cy="1583690"/>
            </a:xfrm>
            <a:custGeom>
              <a:avLst/>
              <a:gdLst/>
              <a:ahLst/>
              <a:cxnLst/>
              <a:rect l="l" t="t" r="r" b="b"/>
              <a:pathLst>
                <a:path w="2113915" h="1583689">
                  <a:moveTo>
                    <a:pt x="1411224" y="1546860"/>
                  </a:moveTo>
                  <a:lnTo>
                    <a:pt x="4571" y="0"/>
                  </a:lnTo>
                </a:path>
                <a:path w="2113915" h="1583689">
                  <a:moveTo>
                    <a:pt x="2113788" y="1267968"/>
                  </a:moveTo>
                  <a:lnTo>
                    <a:pt x="1813560" y="149351"/>
                  </a:lnTo>
                </a:path>
                <a:path w="2113915" h="1583689">
                  <a:moveTo>
                    <a:pt x="0" y="809244"/>
                  </a:moveTo>
                  <a:lnTo>
                    <a:pt x="1316736" y="1583436"/>
                  </a:lnTo>
                </a:path>
              </a:pathLst>
            </a:custGeom>
            <a:ln w="13716">
              <a:solidFill>
                <a:srgbClr val="000000"/>
              </a:solidFill>
            </a:ln>
          </p:spPr>
          <p:txBody>
            <a:bodyPr wrap="square" lIns="0" tIns="0" rIns="0" bIns="0" rtlCol="0"/>
            <a:lstStyle/>
            <a:p>
              <a:endParaRPr sz="1539"/>
            </a:p>
          </p:txBody>
        </p:sp>
        <p:pic>
          <p:nvPicPr>
            <p:cNvPr id="43" name="object 43"/>
            <p:cNvPicPr/>
            <p:nvPr/>
          </p:nvPicPr>
          <p:blipFill>
            <a:blip r:embed="rId7" cstate="print"/>
            <a:stretch>
              <a:fillRect/>
            </a:stretch>
          </p:blipFill>
          <p:spPr>
            <a:xfrm>
              <a:off x="3284982" y="5415534"/>
              <a:ext cx="77724" cy="73151"/>
            </a:xfrm>
            <a:prstGeom prst="rect">
              <a:avLst/>
            </a:prstGeom>
          </p:spPr>
        </p:pic>
        <p:pic>
          <p:nvPicPr>
            <p:cNvPr id="44" name="object 44"/>
            <p:cNvPicPr/>
            <p:nvPr/>
          </p:nvPicPr>
          <p:blipFill>
            <a:blip r:embed="rId8" cstate="print"/>
            <a:stretch>
              <a:fillRect/>
            </a:stretch>
          </p:blipFill>
          <p:spPr>
            <a:xfrm>
              <a:off x="7014972" y="3788663"/>
              <a:ext cx="426720" cy="377951"/>
            </a:xfrm>
            <a:prstGeom prst="rect">
              <a:avLst/>
            </a:prstGeom>
          </p:spPr>
        </p:pic>
        <p:pic>
          <p:nvPicPr>
            <p:cNvPr id="45" name="object 45"/>
            <p:cNvPicPr/>
            <p:nvPr/>
          </p:nvPicPr>
          <p:blipFill>
            <a:blip r:embed="rId9" cstate="print"/>
            <a:stretch>
              <a:fillRect/>
            </a:stretch>
          </p:blipFill>
          <p:spPr>
            <a:xfrm>
              <a:off x="6544055" y="1493519"/>
              <a:ext cx="1350263" cy="1362456"/>
            </a:xfrm>
            <a:prstGeom prst="rect">
              <a:avLst/>
            </a:prstGeom>
          </p:spPr>
        </p:pic>
        <p:pic>
          <p:nvPicPr>
            <p:cNvPr id="46" name="object 46"/>
            <p:cNvPicPr/>
            <p:nvPr/>
          </p:nvPicPr>
          <p:blipFill>
            <a:blip r:embed="rId10" cstate="print"/>
            <a:stretch>
              <a:fillRect/>
            </a:stretch>
          </p:blipFill>
          <p:spPr>
            <a:xfrm>
              <a:off x="8240267" y="5346191"/>
              <a:ext cx="83820" cy="166116"/>
            </a:xfrm>
            <a:prstGeom prst="rect">
              <a:avLst/>
            </a:prstGeom>
          </p:spPr>
        </p:pic>
      </p:grpSp>
      <p:sp>
        <p:nvSpPr>
          <p:cNvPr id="47" name="object 47"/>
          <p:cNvSpPr txBox="1"/>
          <p:nvPr/>
        </p:nvSpPr>
        <p:spPr>
          <a:xfrm>
            <a:off x="6925983" y="1886574"/>
            <a:ext cx="1538841" cy="343009"/>
          </a:xfrm>
          <a:prstGeom prst="rect">
            <a:avLst/>
          </a:prstGeom>
        </p:spPr>
        <p:txBody>
          <a:bodyPr vert="horz" wrap="square" lIns="0" tIns="10317" rIns="0" bIns="0" rtlCol="0">
            <a:spAutoFit/>
          </a:bodyPr>
          <a:lstStyle/>
          <a:p>
            <a:pPr marL="91222" marR="4344" indent="-80905">
              <a:lnSpc>
                <a:spcPct val="102899"/>
              </a:lnSpc>
              <a:spcBef>
                <a:spcPts val="81"/>
              </a:spcBef>
              <a:buSzPct val="88235"/>
              <a:buChar char="○"/>
              <a:tabLst>
                <a:tab pos="91222" algn="l"/>
                <a:tab pos="105339" algn="l"/>
              </a:tabLst>
            </a:pPr>
            <a:r>
              <a:rPr sz="727" spc="-4" dirty="0">
                <a:latin typeface="ＭＳ Ｐゴシック"/>
                <a:cs typeface="ＭＳ Ｐゴシック"/>
              </a:rPr>
              <a:t>	マンホール蓋及びその周辺状況、</a:t>
            </a:r>
            <a:r>
              <a:rPr sz="727" dirty="0">
                <a:latin typeface="ＭＳ Ｐゴシック"/>
                <a:cs typeface="ＭＳ Ｐゴシック"/>
              </a:rPr>
              <a:t>マンホール内部を目視により異状</a:t>
            </a:r>
            <a:r>
              <a:rPr sz="727" spc="-654" dirty="0">
                <a:latin typeface="ＭＳ Ｐゴシック"/>
                <a:cs typeface="ＭＳ Ｐゴシック"/>
              </a:rPr>
              <a:t>の</a:t>
            </a:r>
            <a:r>
              <a:rPr sz="727" spc="-9" dirty="0">
                <a:latin typeface="ＭＳ Ｐゴシック"/>
                <a:cs typeface="ＭＳ Ｐゴシック"/>
              </a:rPr>
              <a:t>有無を確認する。</a:t>
            </a:r>
            <a:endParaRPr sz="727">
              <a:latin typeface="ＭＳ Ｐゴシック"/>
              <a:cs typeface="ＭＳ Ｐゴシック"/>
            </a:endParaRPr>
          </a:p>
        </p:txBody>
      </p:sp>
      <p:sp>
        <p:nvSpPr>
          <p:cNvPr id="48" name="object 48"/>
          <p:cNvSpPr txBox="1"/>
          <p:nvPr/>
        </p:nvSpPr>
        <p:spPr>
          <a:xfrm>
            <a:off x="6974200" y="3279677"/>
            <a:ext cx="1623005" cy="452575"/>
          </a:xfrm>
          <a:prstGeom prst="rect">
            <a:avLst/>
          </a:prstGeom>
        </p:spPr>
        <p:txBody>
          <a:bodyPr vert="horz" wrap="square" lIns="0" tIns="13032" rIns="0" bIns="0" rtlCol="0">
            <a:spAutoFit/>
          </a:bodyPr>
          <a:lstStyle/>
          <a:p>
            <a:pPr marL="105339" marR="4344" indent="-95023">
              <a:lnSpc>
                <a:spcPct val="100600"/>
              </a:lnSpc>
              <a:spcBef>
                <a:spcPts val="103"/>
              </a:spcBef>
              <a:buSzPct val="88235"/>
              <a:buChar char="○"/>
              <a:tabLst>
                <a:tab pos="118914" algn="l"/>
              </a:tabLst>
            </a:pPr>
            <a:r>
              <a:rPr sz="727" dirty="0">
                <a:latin typeface="ＭＳ Ｐゴシック"/>
                <a:cs typeface="ＭＳ Ｐゴシック"/>
              </a:rPr>
              <a:t>マンホール内に直接入らず、地上等	</a:t>
            </a:r>
            <a:r>
              <a:rPr sz="727" spc="-9" dirty="0">
                <a:latin typeface="ＭＳ Ｐゴシック"/>
                <a:cs typeface="ＭＳ Ｐゴシック"/>
              </a:rPr>
              <a:t>から管口カメラをマンホール内に挿	</a:t>
            </a:r>
            <a:r>
              <a:rPr sz="727" spc="9" dirty="0">
                <a:latin typeface="ＭＳ Ｐゴシック"/>
                <a:cs typeface="ＭＳ Ｐゴシック"/>
              </a:rPr>
              <a:t>入し、管渠内の異状の有無を確認	</a:t>
            </a:r>
            <a:r>
              <a:rPr sz="727" spc="13" dirty="0">
                <a:latin typeface="ＭＳ Ｐゴシック"/>
                <a:cs typeface="ＭＳ Ｐゴシック"/>
              </a:rPr>
              <a:t>する。</a:t>
            </a:r>
            <a:endParaRPr sz="727">
              <a:latin typeface="ＭＳ Ｐゴシック"/>
              <a:cs typeface="ＭＳ Ｐゴシック"/>
            </a:endParaRPr>
          </a:p>
        </p:txBody>
      </p:sp>
      <p:sp>
        <p:nvSpPr>
          <p:cNvPr id="49" name="object 49"/>
          <p:cNvSpPr txBox="1"/>
          <p:nvPr/>
        </p:nvSpPr>
        <p:spPr>
          <a:xfrm>
            <a:off x="6330862" y="2681950"/>
            <a:ext cx="1459565" cy="174341"/>
          </a:xfrm>
          <a:prstGeom prst="rect">
            <a:avLst/>
          </a:prstGeom>
          <a:solidFill>
            <a:srgbClr val="FFFFB3"/>
          </a:solidFill>
        </p:spPr>
        <p:txBody>
          <a:bodyPr vert="horz" wrap="square" lIns="0" tIns="42353" rIns="0" bIns="0" rtlCol="0">
            <a:spAutoFit/>
          </a:bodyPr>
          <a:lstStyle/>
          <a:p>
            <a:pPr marL="225340">
              <a:spcBef>
                <a:spcPts val="333"/>
              </a:spcBef>
            </a:pPr>
            <a:r>
              <a:rPr sz="855" b="1" spc="-4" dirty="0">
                <a:latin typeface="ＭＳ Ｐゴシック"/>
                <a:cs typeface="ＭＳ Ｐゴシック"/>
              </a:rPr>
              <a:t>管口カメラによる点検</a:t>
            </a:r>
            <a:endParaRPr sz="855">
              <a:latin typeface="ＭＳ Ｐゴシック"/>
              <a:cs typeface="ＭＳ Ｐゴシック"/>
            </a:endParaRPr>
          </a:p>
        </p:txBody>
      </p:sp>
      <p:sp>
        <p:nvSpPr>
          <p:cNvPr id="50" name="object 50"/>
          <p:cNvSpPr txBox="1"/>
          <p:nvPr/>
        </p:nvSpPr>
        <p:spPr>
          <a:xfrm>
            <a:off x="6330862" y="1222385"/>
            <a:ext cx="1459565" cy="175986"/>
          </a:xfrm>
          <a:prstGeom prst="rect">
            <a:avLst/>
          </a:prstGeom>
          <a:solidFill>
            <a:srgbClr val="FFFFB3"/>
          </a:solidFill>
        </p:spPr>
        <p:txBody>
          <a:bodyPr vert="horz" wrap="square" lIns="0" tIns="43982" rIns="0" bIns="0" rtlCol="0">
            <a:spAutoFit/>
          </a:bodyPr>
          <a:lstStyle/>
          <a:p>
            <a:pPr marL="247060">
              <a:spcBef>
                <a:spcPts val="346"/>
              </a:spcBef>
            </a:pPr>
            <a:r>
              <a:rPr sz="855" b="1" spc="-9" dirty="0">
                <a:latin typeface="ＭＳ Ｐゴシック"/>
                <a:cs typeface="ＭＳ Ｐゴシック"/>
              </a:rPr>
              <a:t>マンホール目視点検</a:t>
            </a:r>
            <a:endParaRPr sz="855">
              <a:latin typeface="ＭＳ Ｐゴシック"/>
              <a:cs typeface="ＭＳ Ｐゴシック"/>
            </a:endParaRPr>
          </a:p>
        </p:txBody>
      </p:sp>
      <p:sp>
        <p:nvSpPr>
          <p:cNvPr id="51" name="object 51"/>
          <p:cNvSpPr txBox="1"/>
          <p:nvPr/>
        </p:nvSpPr>
        <p:spPr>
          <a:xfrm>
            <a:off x="6187077" y="4861741"/>
            <a:ext cx="901368" cy="111227"/>
          </a:xfrm>
          <a:prstGeom prst="rect">
            <a:avLst/>
          </a:prstGeom>
        </p:spPr>
        <p:txBody>
          <a:bodyPr vert="horz" wrap="square" lIns="0" tIns="12488" rIns="0" bIns="0" rtlCol="0">
            <a:spAutoFit/>
          </a:bodyPr>
          <a:lstStyle/>
          <a:p>
            <a:pPr marL="10860">
              <a:spcBef>
                <a:spcPts val="97"/>
              </a:spcBef>
            </a:pPr>
            <a:r>
              <a:rPr sz="641" dirty="0">
                <a:latin typeface="ＭＳ Ｐゴシック"/>
                <a:cs typeface="ＭＳ Ｐゴシック"/>
              </a:rPr>
              <a:t>探査深度</a:t>
            </a:r>
            <a:r>
              <a:rPr sz="641" dirty="0">
                <a:latin typeface="Arial"/>
                <a:cs typeface="Arial"/>
              </a:rPr>
              <a:t>1.5m</a:t>
            </a:r>
            <a:r>
              <a:rPr sz="641" dirty="0">
                <a:latin typeface="ＭＳ Ｐゴシック"/>
                <a:cs typeface="ＭＳ Ｐゴシック"/>
              </a:rPr>
              <a:t>～</a:t>
            </a:r>
            <a:r>
              <a:rPr sz="641" dirty="0">
                <a:latin typeface="Arial"/>
                <a:cs typeface="Arial"/>
              </a:rPr>
              <a:t>2m</a:t>
            </a:r>
            <a:r>
              <a:rPr sz="641" spc="-21" dirty="0">
                <a:latin typeface="ＭＳ Ｐゴシック"/>
                <a:cs typeface="ＭＳ Ｐゴシック"/>
              </a:rPr>
              <a:t>程度</a:t>
            </a:r>
            <a:endParaRPr sz="641">
              <a:latin typeface="ＭＳ Ｐゴシック"/>
              <a:cs typeface="ＭＳ Ｐゴシック"/>
            </a:endParaRPr>
          </a:p>
        </p:txBody>
      </p:sp>
      <p:grpSp>
        <p:nvGrpSpPr>
          <p:cNvPr id="52" name="object 52"/>
          <p:cNvGrpSpPr/>
          <p:nvPr/>
        </p:nvGrpSpPr>
        <p:grpSpPr>
          <a:xfrm>
            <a:off x="5575016" y="2921737"/>
            <a:ext cx="2742114" cy="3103204"/>
            <a:chOff x="6519671" y="3188208"/>
            <a:chExt cx="3206750" cy="3629025"/>
          </a:xfrm>
        </p:grpSpPr>
        <p:pic>
          <p:nvPicPr>
            <p:cNvPr id="53" name="object 53"/>
            <p:cNvPicPr/>
            <p:nvPr/>
          </p:nvPicPr>
          <p:blipFill>
            <a:blip r:embed="rId11" cstate="print"/>
            <a:stretch>
              <a:fillRect/>
            </a:stretch>
          </p:blipFill>
          <p:spPr>
            <a:xfrm>
              <a:off x="6873239" y="6318509"/>
              <a:ext cx="2852928" cy="498348"/>
            </a:xfrm>
            <a:prstGeom prst="rect">
              <a:avLst/>
            </a:prstGeom>
          </p:spPr>
        </p:pic>
        <p:pic>
          <p:nvPicPr>
            <p:cNvPr id="54" name="object 54"/>
            <p:cNvPicPr/>
            <p:nvPr/>
          </p:nvPicPr>
          <p:blipFill>
            <a:blip r:embed="rId12" cstate="print"/>
            <a:stretch>
              <a:fillRect/>
            </a:stretch>
          </p:blipFill>
          <p:spPr>
            <a:xfrm>
              <a:off x="6519671" y="3188208"/>
              <a:ext cx="1554479" cy="1164335"/>
            </a:xfrm>
            <a:prstGeom prst="rect">
              <a:avLst/>
            </a:prstGeom>
          </p:spPr>
        </p:pic>
        <p:sp>
          <p:nvSpPr>
            <p:cNvPr id="55" name="object 55"/>
            <p:cNvSpPr/>
            <p:nvPr/>
          </p:nvSpPr>
          <p:spPr>
            <a:xfrm>
              <a:off x="8894063" y="4718304"/>
              <a:ext cx="690880" cy="219710"/>
            </a:xfrm>
            <a:custGeom>
              <a:avLst/>
              <a:gdLst/>
              <a:ahLst/>
              <a:cxnLst/>
              <a:rect l="l" t="t" r="r" b="b"/>
              <a:pathLst>
                <a:path w="690879" h="219710">
                  <a:moveTo>
                    <a:pt x="690372" y="0"/>
                  </a:moveTo>
                  <a:lnTo>
                    <a:pt x="0" y="0"/>
                  </a:lnTo>
                  <a:lnTo>
                    <a:pt x="0" y="219455"/>
                  </a:lnTo>
                  <a:lnTo>
                    <a:pt x="690372" y="219455"/>
                  </a:lnTo>
                  <a:lnTo>
                    <a:pt x="690372" y="0"/>
                  </a:lnTo>
                  <a:close/>
                </a:path>
              </a:pathLst>
            </a:custGeom>
            <a:solidFill>
              <a:srgbClr val="FFFFFF"/>
            </a:solidFill>
          </p:spPr>
          <p:txBody>
            <a:bodyPr wrap="square" lIns="0" tIns="0" rIns="0" bIns="0" rtlCol="0"/>
            <a:lstStyle/>
            <a:p>
              <a:endParaRPr sz="1539"/>
            </a:p>
          </p:txBody>
        </p:sp>
      </p:grpSp>
      <p:sp>
        <p:nvSpPr>
          <p:cNvPr id="56" name="object 56"/>
          <p:cNvSpPr txBox="1"/>
          <p:nvPr/>
        </p:nvSpPr>
        <p:spPr>
          <a:xfrm>
            <a:off x="7680525" y="4260974"/>
            <a:ext cx="437651" cy="111227"/>
          </a:xfrm>
          <a:prstGeom prst="rect">
            <a:avLst/>
          </a:prstGeom>
        </p:spPr>
        <p:txBody>
          <a:bodyPr vert="horz" wrap="square" lIns="0" tIns="12488" rIns="0" bIns="0" rtlCol="0">
            <a:spAutoFit/>
          </a:bodyPr>
          <a:lstStyle/>
          <a:p>
            <a:pPr marL="10860">
              <a:spcBef>
                <a:spcPts val="97"/>
              </a:spcBef>
            </a:pPr>
            <a:r>
              <a:rPr sz="641" spc="-9" dirty="0">
                <a:latin typeface="ＭＳ Ｐゴシック"/>
                <a:cs typeface="ＭＳ Ｐゴシック"/>
              </a:rPr>
              <a:t>空洞探査車</a:t>
            </a:r>
            <a:endParaRPr sz="641">
              <a:latin typeface="ＭＳ Ｐゴシック"/>
              <a:cs typeface="ＭＳ Ｐゴシック"/>
            </a:endParaRPr>
          </a:p>
        </p:txBody>
      </p:sp>
      <p:sp>
        <p:nvSpPr>
          <p:cNvPr id="57" name="object 57"/>
          <p:cNvSpPr/>
          <p:nvPr/>
        </p:nvSpPr>
        <p:spPr>
          <a:xfrm>
            <a:off x="7746119" y="4958611"/>
            <a:ext cx="423534" cy="187876"/>
          </a:xfrm>
          <a:custGeom>
            <a:avLst/>
            <a:gdLst/>
            <a:ahLst/>
            <a:cxnLst/>
            <a:rect l="l" t="t" r="r" b="b"/>
            <a:pathLst>
              <a:path w="495300" h="219710">
                <a:moveTo>
                  <a:pt x="495300" y="0"/>
                </a:moveTo>
                <a:lnTo>
                  <a:pt x="0" y="0"/>
                </a:lnTo>
                <a:lnTo>
                  <a:pt x="0" y="219456"/>
                </a:lnTo>
                <a:lnTo>
                  <a:pt x="495300" y="219456"/>
                </a:lnTo>
                <a:lnTo>
                  <a:pt x="495300" y="0"/>
                </a:lnTo>
                <a:close/>
              </a:path>
            </a:pathLst>
          </a:custGeom>
          <a:solidFill>
            <a:srgbClr val="FFFFFF"/>
          </a:solidFill>
        </p:spPr>
        <p:txBody>
          <a:bodyPr wrap="square" lIns="0" tIns="0" rIns="0" bIns="0" rtlCol="0"/>
          <a:lstStyle/>
          <a:p>
            <a:endParaRPr sz="1539"/>
          </a:p>
        </p:txBody>
      </p:sp>
      <p:sp>
        <p:nvSpPr>
          <p:cNvPr id="58" name="object 58"/>
          <p:cNvSpPr txBox="1"/>
          <p:nvPr/>
        </p:nvSpPr>
        <p:spPr>
          <a:xfrm>
            <a:off x="7821270" y="4989454"/>
            <a:ext cx="272039" cy="111227"/>
          </a:xfrm>
          <a:prstGeom prst="rect">
            <a:avLst/>
          </a:prstGeom>
        </p:spPr>
        <p:txBody>
          <a:bodyPr vert="horz" wrap="square" lIns="0" tIns="12488" rIns="0" bIns="0" rtlCol="0">
            <a:spAutoFit/>
          </a:bodyPr>
          <a:lstStyle/>
          <a:p>
            <a:pPr marL="10860">
              <a:spcBef>
                <a:spcPts val="97"/>
              </a:spcBef>
            </a:pPr>
            <a:r>
              <a:rPr sz="641" spc="-17" dirty="0">
                <a:latin typeface="ＭＳ Ｐゴシック"/>
                <a:cs typeface="ＭＳ Ｐゴシック"/>
              </a:rPr>
              <a:t>電磁波</a:t>
            </a:r>
            <a:endParaRPr sz="641">
              <a:latin typeface="ＭＳ Ｐゴシック"/>
              <a:cs typeface="ＭＳ Ｐゴシック"/>
            </a:endParaRPr>
          </a:p>
        </p:txBody>
      </p:sp>
      <p:sp>
        <p:nvSpPr>
          <p:cNvPr id="59" name="object 59"/>
          <p:cNvSpPr txBox="1"/>
          <p:nvPr/>
        </p:nvSpPr>
        <p:spPr>
          <a:xfrm>
            <a:off x="5883437" y="6045035"/>
            <a:ext cx="2603651" cy="227237"/>
          </a:xfrm>
          <a:prstGeom prst="rect">
            <a:avLst/>
          </a:prstGeom>
        </p:spPr>
        <p:txBody>
          <a:bodyPr vert="horz" wrap="square" lIns="0" tIns="9774" rIns="0" bIns="0" rtlCol="0">
            <a:spAutoFit/>
          </a:bodyPr>
          <a:lstStyle/>
          <a:p>
            <a:pPr marL="105339" marR="4344" indent="-95023">
              <a:lnSpc>
                <a:spcPct val="103499"/>
              </a:lnSpc>
              <a:spcBef>
                <a:spcPts val="77"/>
              </a:spcBef>
              <a:buSzPct val="88235"/>
              <a:buChar char="○"/>
              <a:tabLst>
                <a:tab pos="118914" algn="l"/>
              </a:tabLst>
            </a:pPr>
            <a:r>
              <a:rPr sz="727" dirty="0">
                <a:latin typeface="ＭＳ Ｐゴシック"/>
                <a:cs typeface="ＭＳ Ｐゴシック"/>
              </a:rPr>
              <a:t>空洞探査車等により地盤に電磁波を照射して、</a:t>
            </a:r>
            <a:r>
              <a:rPr sz="727" dirty="0">
                <a:latin typeface="Arial"/>
                <a:cs typeface="Arial"/>
              </a:rPr>
              <a:t>1.5m</a:t>
            </a:r>
            <a:r>
              <a:rPr sz="727" dirty="0">
                <a:latin typeface="ＭＳ Ｐゴシック"/>
                <a:cs typeface="ＭＳ Ｐゴシック"/>
              </a:rPr>
              <a:t>～</a:t>
            </a:r>
            <a:r>
              <a:rPr sz="727" dirty="0">
                <a:latin typeface="Arial"/>
                <a:cs typeface="Arial"/>
              </a:rPr>
              <a:t>2m</a:t>
            </a:r>
            <a:r>
              <a:rPr sz="727" spc="-158" dirty="0">
                <a:latin typeface="ＭＳ Ｐゴシック"/>
                <a:cs typeface="ＭＳ Ｐゴシック"/>
              </a:rPr>
              <a:t>程 	</a:t>
            </a:r>
            <a:r>
              <a:rPr sz="727" spc="-4" dirty="0">
                <a:latin typeface="ＭＳ Ｐゴシック"/>
                <a:cs typeface="ＭＳ Ｐゴシック"/>
              </a:rPr>
              <a:t>度までの深さの空洞を検知する。</a:t>
            </a:r>
            <a:endParaRPr sz="727">
              <a:latin typeface="ＭＳ Ｐゴシック"/>
              <a:cs typeface="ＭＳ Ｐゴシック"/>
            </a:endParaRPr>
          </a:p>
        </p:txBody>
      </p:sp>
      <p:sp>
        <p:nvSpPr>
          <p:cNvPr id="60" name="object 60"/>
          <p:cNvSpPr txBox="1"/>
          <p:nvPr/>
        </p:nvSpPr>
        <p:spPr>
          <a:xfrm>
            <a:off x="6831284" y="5793955"/>
            <a:ext cx="333941" cy="89768"/>
          </a:xfrm>
          <a:prstGeom prst="rect">
            <a:avLst/>
          </a:prstGeom>
        </p:spPr>
        <p:txBody>
          <a:bodyPr vert="horz" wrap="square" lIns="0" tIns="0" rIns="0" bIns="0" rtlCol="0">
            <a:spAutoFit/>
          </a:bodyPr>
          <a:lstStyle/>
          <a:p>
            <a:pPr>
              <a:lnSpc>
                <a:spcPts val="658"/>
              </a:lnSpc>
            </a:pPr>
            <a:r>
              <a:rPr sz="641" spc="-13" dirty="0">
                <a:latin typeface="ＭＳ Ｐゴシック"/>
                <a:cs typeface="ＭＳ Ｐゴシック"/>
              </a:rPr>
              <a:t>下水道管</a:t>
            </a:r>
            <a:endParaRPr sz="641">
              <a:latin typeface="ＭＳ Ｐゴシック"/>
              <a:cs typeface="ＭＳ Ｐゴシック"/>
            </a:endParaRPr>
          </a:p>
        </p:txBody>
      </p:sp>
      <p:sp>
        <p:nvSpPr>
          <p:cNvPr id="61" name="object 61"/>
          <p:cNvSpPr txBox="1"/>
          <p:nvPr/>
        </p:nvSpPr>
        <p:spPr>
          <a:xfrm>
            <a:off x="372709" y="1655911"/>
            <a:ext cx="4891280" cy="824750"/>
          </a:xfrm>
          <a:prstGeom prst="rect">
            <a:avLst/>
          </a:prstGeom>
        </p:spPr>
        <p:txBody>
          <a:bodyPr vert="horz" wrap="square" lIns="0" tIns="11403" rIns="0" bIns="0" rtlCol="0">
            <a:spAutoFit/>
          </a:bodyPr>
          <a:lstStyle/>
          <a:p>
            <a:pPr marL="32579">
              <a:spcBef>
                <a:spcPts val="90"/>
              </a:spcBef>
            </a:pPr>
            <a:r>
              <a:rPr sz="1112" spc="-13" dirty="0">
                <a:latin typeface="ＭＳ Ｐゴシック"/>
                <a:cs typeface="ＭＳ Ｐゴシック"/>
              </a:rPr>
              <a:t>２．対象</a:t>
            </a:r>
            <a:endParaRPr sz="1112">
              <a:latin typeface="ＭＳ Ｐゴシック"/>
              <a:cs typeface="ＭＳ Ｐゴシック"/>
            </a:endParaRPr>
          </a:p>
          <a:p>
            <a:pPr marL="294300">
              <a:spcBef>
                <a:spcPts val="9"/>
              </a:spcBef>
            </a:pPr>
            <a:r>
              <a:rPr sz="983" spc="-9" dirty="0">
                <a:latin typeface="ＭＳ Ｐゴシック"/>
                <a:cs typeface="ＭＳ Ｐゴシック"/>
              </a:rPr>
              <a:t>今回の陥没箇所と同様の大規模な下水道管路</a:t>
            </a:r>
            <a:r>
              <a:rPr sz="962" baseline="25925" dirty="0">
                <a:latin typeface="ＭＳ Ｐゴシック"/>
                <a:cs typeface="ＭＳ Ｐゴシック"/>
              </a:rPr>
              <a:t>※</a:t>
            </a:r>
            <a:r>
              <a:rPr sz="983" spc="-9" dirty="0">
                <a:latin typeface="ＭＳ Ｐゴシック"/>
                <a:cs typeface="ＭＳ Ｐゴシック"/>
              </a:rPr>
              <a:t>(延長約</a:t>
            </a:r>
            <a:r>
              <a:rPr sz="983" dirty="0">
                <a:latin typeface="ＭＳ Ｐゴシック"/>
                <a:cs typeface="ＭＳ Ｐゴシック"/>
              </a:rPr>
              <a:t>420km）</a:t>
            </a:r>
            <a:r>
              <a:rPr sz="983" spc="-13" dirty="0">
                <a:latin typeface="ＭＳ Ｐゴシック"/>
                <a:cs typeface="ＭＳ Ｐゴシック"/>
              </a:rPr>
              <a:t>に存在するマンホー</a:t>
            </a:r>
            <a:r>
              <a:rPr sz="983" spc="-43" dirty="0">
                <a:latin typeface="ＭＳ Ｐゴシック"/>
                <a:cs typeface="ＭＳ Ｐゴシック"/>
              </a:rPr>
              <a:t>ル</a:t>
            </a:r>
            <a:endParaRPr sz="983">
              <a:latin typeface="ＭＳ Ｐゴシック"/>
              <a:cs typeface="ＭＳ Ｐゴシック"/>
            </a:endParaRPr>
          </a:p>
          <a:p>
            <a:pPr marL="210679">
              <a:spcBef>
                <a:spcPts val="9"/>
              </a:spcBef>
            </a:pPr>
            <a:r>
              <a:rPr sz="983" dirty="0">
                <a:latin typeface="ＭＳ Ｐゴシック"/>
                <a:cs typeface="ＭＳ Ｐゴシック"/>
              </a:rPr>
              <a:t>（約1,700</a:t>
            </a:r>
            <a:r>
              <a:rPr sz="983" spc="-4" dirty="0">
                <a:latin typeface="ＭＳ Ｐゴシック"/>
                <a:cs typeface="ＭＳ Ｐゴシック"/>
              </a:rPr>
              <a:t>箇所</a:t>
            </a:r>
            <a:r>
              <a:rPr sz="983" dirty="0">
                <a:latin typeface="ＭＳ Ｐゴシック"/>
                <a:cs typeface="ＭＳ Ｐゴシック"/>
              </a:rPr>
              <a:t>）</a:t>
            </a:r>
            <a:r>
              <a:rPr sz="983" spc="-9" dirty="0">
                <a:latin typeface="ＭＳ Ｐゴシック"/>
                <a:cs typeface="ＭＳ Ｐゴシック"/>
              </a:rPr>
              <a:t>および緊急点検対象の下水道管路が埋設されている道路</a:t>
            </a:r>
            <a:r>
              <a:rPr sz="983" dirty="0">
                <a:latin typeface="ＭＳ Ｐゴシック"/>
                <a:cs typeface="ＭＳ Ｐゴシック"/>
              </a:rPr>
              <a:t>（約</a:t>
            </a:r>
            <a:r>
              <a:rPr sz="983" spc="-124" dirty="0">
                <a:latin typeface="ＭＳ Ｐゴシック"/>
                <a:cs typeface="ＭＳ Ｐゴシック"/>
              </a:rPr>
              <a:t>390km）</a:t>
            </a:r>
            <a:endParaRPr sz="983">
              <a:latin typeface="ＭＳ Ｐゴシック"/>
              <a:cs typeface="ＭＳ Ｐゴシック"/>
            </a:endParaRPr>
          </a:p>
          <a:p>
            <a:pPr marL="210679">
              <a:spcBef>
                <a:spcPts val="291"/>
              </a:spcBef>
            </a:pPr>
            <a:r>
              <a:rPr sz="941" spc="30" dirty="0">
                <a:latin typeface="ＭＳ Ｐゴシック"/>
                <a:cs typeface="ＭＳ Ｐゴシック"/>
              </a:rPr>
              <a:t>※  処理水量</a:t>
            </a:r>
            <a:r>
              <a:rPr sz="941" spc="-9" dirty="0">
                <a:latin typeface="ＭＳ Ｐゴシック"/>
                <a:cs typeface="ＭＳ Ｐゴシック"/>
              </a:rPr>
              <a:t>30</a:t>
            </a:r>
            <a:r>
              <a:rPr sz="941" spc="-34" dirty="0">
                <a:latin typeface="ＭＳ Ｐゴシック"/>
                <a:cs typeface="ＭＳ Ｐゴシック"/>
              </a:rPr>
              <a:t>万㎥/日以上の下水処理場に接続する口径</a:t>
            </a:r>
            <a:r>
              <a:rPr sz="941" spc="-17" dirty="0">
                <a:latin typeface="ＭＳ Ｐゴシック"/>
                <a:cs typeface="ＭＳ Ｐゴシック"/>
              </a:rPr>
              <a:t>2m</a:t>
            </a:r>
            <a:r>
              <a:rPr sz="941" spc="-34" dirty="0">
                <a:latin typeface="ＭＳ Ｐゴシック"/>
                <a:cs typeface="ＭＳ Ｐゴシック"/>
              </a:rPr>
              <a:t>以上の流域下水道管路</a:t>
            </a:r>
            <a:endParaRPr sz="941">
              <a:latin typeface="ＭＳ Ｐゴシック"/>
              <a:cs typeface="ＭＳ Ｐゴシック"/>
            </a:endParaRPr>
          </a:p>
          <a:p>
            <a:pPr marL="239458">
              <a:spcBef>
                <a:spcPts val="547"/>
              </a:spcBef>
            </a:pPr>
            <a:r>
              <a:rPr sz="599" dirty="0">
                <a:latin typeface="ＭＳ Ｐゴシック"/>
                <a:cs typeface="ＭＳ Ｐゴシック"/>
              </a:rPr>
              <a:t>参考：埼玉県中川水循環センター  処理水量約61</a:t>
            </a:r>
            <a:r>
              <a:rPr sz="599" spc="4" dirty="0">
                <a:latin typeface="ＭＳ Ｐゴシック"/>
                <a:cs typeface="ＭＳ Ｐゴシック"/>
              </a:rPr>
              <a:t>万㎥/日  陥没箇所の下水道管口径</a:t>
            </a:r>
            <a:r>
              <a:rPr sz="599" spc="-9" dirty="0">
                <a:latin typeface="ＭＳ Ｐゴシック"/>
                <a:cs typeface="ＭＳ Ｐゴシック"/>
              </a:rPr>
              <a:t>4.75m</a:t>
            </a:r>
            <a:endParaRPr sz="599">
              <a:latin typeface="ＭＳ Ｐゴシック"/>
              <a:cs typeface="ＭＳ Ｐゴシック"/>
            </a:endParaRPr>
          </a:p>
        </p:txBody>
      </p:sp>
      <p:pic>
        <p:nvPicPr>
          <p:cNvPr id="62" name="object 62"/>
          <p:cNvPicPr/>
          <p:nvPr/>
        </p:nvPicPr>
        <p:blipFill>
          <a:blip r:embed="rId11" cstate="print"/>
          <a:stretch>
            <a:fillRect/>
          </a:stretch>
        </p:blipFill>
        <p:spPr>
          <a:xfrm>
            <a:off x="5633660" y="5545048"/>
            <a:ext cx="2777083" cy="484784"/>
          </a:xfrm>
          <a:prstGeom prst="rect">
            <a:avLst/>
          </a:prstGeom>
        </p:spPr>
      </p:pic>
      <p:sp>
        <p:nvSpPr>
          <p:cNvPr id="63" name="object 63"/>
          <p:cNvSpPr txBox="1"/>
          <p:nvPr/>
        </p:nvSpPr>
        <p:spPr>
          <a:xfrm>
            <a:off x="6504185" y="5684489"/>
            <a:ext cx="1034944" cy="180946"/>
          </a:xfrm>
          <a:prstGeom prst="rect">
            <a:avLst/>
          </a:prstGeom>
          <a:solidFill>
            <a:srgbClr val="FFFFFF"/>
          </a:solidFill>
        </p:spPr>
        <p:txBody>
          <a:bodyPr vert="horz" wrap="square" lIns="0" tIns="42353" rIns="0" bIns="0" rtlCol="0">
            <a:spAutoFit/>
          </a:bodyPr>
          <a:lstStyle/>
          <a:p>
            <a:pPr marL="84706">
              <a:spcBef>
                <a:spcPts val="333"/>
              </a:spcBef>
            </a:pPr>
            <a:r>
              <a:rPr sz="898" spc="-13" dirty="0">
                <a:latin typeface="ＭＳ Ｐゴシック"/>
                <a:cs typeface="ＭＳ Ｐゴシック"/>
              </a:rPr>
              <a:t>下水道管</a:t>
            </a:r>
            <a:endParaRPr sz="898">
              <a:latin typeface="ＭＳ Ｐゴシック"/>
              <a:cs typeface="ＭＳ Ｐゴシック"/>
            </a:endParaRPr>
          </a:p>
        </p:txBody>
      </p:sp>
      <p:sp>
        <p:nvSpPr>
          <p:cNvPr id="64" name="object 64"/>
          <p:cNvSpPr txBox="1"/>
          <p:nvPr/>
        </p:nvSpPr>
        <p:spPr>
          <a:xfrm>
            <a:off x="8686583" y="6102376"/>
            <a:ext cx="115657" cy="214320"/>
          </a:xfrm>
          <a:prstGeom prst="rect">
            <a:avLst/>
          </a:prstGeom>
        </p:spPr>
        <p:txBody>
          <a:bodyPr vert="horz" wrap="square" lIns="0" tIns="10317" rIns="0" bIns="0" rtlCol="0">
            <a:spAutoFit/>
          </a:bodyPr>
          <a:lstStyle/>
          <a:p>
            <a:pPr marL="10860">
              <a:spcBef>
                <a:spcPts val="81"/>
              </a:spcBef>
            </a:pPr>
            <a:r>
              <a:rPr sz="1325" spc="-43" dirty="0">
                <a:latin typeface="Arial"/>
                <a:cs typeface="Arial"/>
              </a:rPr>
              <a:t>3</a:t>
            </a:r>
            <a:endParaRPr sz="1325">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157" y="365478"/>
            <a:ext cx="8521730" cy="492844"/>
          </a:xfrm>
          <a:prstGeom prst="rect">
            <a:avLst/>
          </a:prstGeom>
          <a:solidFill>
            <a:srgbClr val="FFFFCC"/>
          </a:solidFill>
          <a:ln w="32003">
            <a:solidFill>
              <a:srgbClr val="FF9900"/>
            </a:solidFill>
          </a:ln>
        </p:spPr>
        <p:txBody>
          <a:bodyPr vert="horz" wrap="square" lIns="0" tIns="61358" rIns="0" bIns="0" rtlCol="0" anchor="ctr">
            <a:spAutoFit/>
          </a:bodyPr>
          <a:lstStyle/>
          <a:p>
            <a:pPr marL="66245" algn="ctr">
              <a:lnSpc>
                <a:spcPct val="100000"/>
              </a:lnSpc>
              <a:spcBef>
                <a:spcPts val="483"/>
              </a:spcBef>
              <a:tabLst>
                <a:tab pos="1366702" algn="l"/>
              </a:tabLst>
            </a:pPr>
            <a:r>
              <a:rPr sz="2800" dirty="0"/>
              <a:t>	</a:t>
            </a:r>
            <a:r>
              <a:rPr sz="2800" spc="-26" dirty="0"/>
              <a:t>緊急点検の結果（概要）</a:t>
            </a:r>
          </a:p>
        </p:txBody>
      </p:sp>
      <p:sp>
        <p:nvSpPr>
          <p:cNvPr id="3" name="object 3"/>
          <p:cNvSpPr/>
          <p:nvPr/>
        </p:nvSpPr>
        <p:spPr>
          <a:xfrm>
            <a:off x="360982" y="956536"/>
            <a:ext cx="8451141" cy="2507541"/>
          </a:xfrm>
          <a:custGeom>
            <a:avLst/>
            <a:gdLst/>
            <a:ahLst/>
            <a:cxnLst/>
            <a:rect l="l" t="t" r="r" b="b"/>
            <a:pathLst>
              <a:path w="9883140" h="2932429">
                <a:moveTo>
                  <a:pt x="0" y="0"/>
                </a:moveTo>
                <a:lnTo>
                  <a:pt x="9883140" y="0"/>
                </a:lnTo>
                <a:lnTo>
                  <a:pt x="9883140" y="2932176"/>
                </a:lnTo>
                <a:lnTo>
                  <a:pt x="0" y="2932176"/>
                </a:lnTo>
                <a:lnTo>
                  <a:pt x="0" y="0"/>
                </a:lnTo>
                <a:close/>
              </a:path>
            </a:pathLst>
          </a:custGeom>
          <a:ln w="10668">
            <a:solidFill>
              <a:srgbClr val="000000"/>
            </a:solidFill>
          </a:ln>
        </p:spPr>
        <p:txBody>
          <a:bodyPr wrap="square" lIns="0" tIns="0" rIns="0" bIns="0" rtlCol="0"/>
          <a:lstStyle/>
          <a:p>
            <a:endParaRPr sz="1539"/>
          </a:p>
        </p:txBody>
      </p:sp>
      <p:sp>
        <p:nvSpPr>
          <p:cNvPr id="4" name="object 4"/>
          <p:cNvSpPr txBox="1"/>
          <p:nvPr/>
        </p:nvSpPr>
        <p:spPr>
          <a:xfrm>
            <a:off x="407462" y="991288"/>
            <a:ext cx="8364805" cy="2429010"/>
          </a:xfrm>
          <a:prstGeom prst="rect">
            <a:avLst/>
          </a:prstGeom>
        </p:spPr>
        <p:txBody>
          <a:bodyPr vert="horz" wrap="square" lIns="0" tIns="17919" rIns="0" bIns="0" rtlCol="0">
            <a:spAutoFit/>
          </a:bodyPr>
          <a:lstStyle/>
          <a:p>
            <a:pPr marL="240001" marR="74932" indent="-229684" algn="just">
              <a:lnSpc>
                <a:spcPts val="1736"/>
              </a:lnSpc>
              <a:spcBef>
                <a:spcPts val="141"/>
              </a:spcBef>
              <a:buChar char="○"/>
              <a:tabLst>
                <a:tab pos="240001" algn="l"/>
                <a:tab pos="275295" algn="l"/>
              </a:tabLst>
            </a:pPr>
            <a:r>
              <a:rPr sz="1454" dirty="0">
                <a:latin typeface="ＭＳ Ｐゴシック"/>
                <a:cs typeface="ＭＳ Ｐゴシック"/>
              </a:rPr>
              <a:t>	</a:t>
            </a:r>
            <a:r>
              <a:rPr sz="1454" spc="-21" dirty="0">
                <a:latin typeface="ＭＳ Ｐゴシック"/>
                <a:cs typeface="ＭＳ Ｐゴシック"/>
              </a:rPr>
              <a:t>令和７年１月</a:t>
            </a:r>
            <a:r>
              <a:rPr sz="1454" spc="-4" dirty="0">
                <a:latin typeface="ＭＳ Ｐゴシック"/>
                <a:cs typeface="ＭＳ Ｐゴシック"/>
              </a:rPr>
              <a:t>28</a:t>
            </a:r>
            <a:r>
              <a:rPr sz="1454" spc="-43" dirty="0">
                <a:latin typeface="ＭＳ Ｐゴシック"/>
                <a:cs typeface="ＭＳ Ｐゴシック"/>
              </a:rPr>
              <a:t>日に発生した埼玉県八潮市の道路陥没事故を踏まえ、このような事故を未然に防ぐ</a:t>
            </a:r>
            <a:r>
              <a:rPr sz="1454" spc="-21" dirty="0">
                <a:latin typeface="ＭＳ Ｐゴシック"/>
                <a:cs typeface="ＭＳ Ｐゴシック"/>
              </a:rPr>
              <a:t>ため、陥没箇所と同様の大規模な下水道管路を対象とした緊急点検と、これを補うための路面下空</a:t>
            </a:r>
            <a:r>
              <a:rPr sz="1454" spc="-17" dirty="0">
                <a:latin typeface="ＭＳ Ｐゴシック"/>
                <a:cs typeface="ＭＳ Ｐゴシック"/>
              </a:rPr>
              <a:t>洞調査を要請しました。</a:t>
            </a:r>
            <a:endParaRPr sz="1454">
              <a:latin typeface="ＭＳ Ｐゴシック"/>
              <a:cs typeface="ＭＳ Ｐゴシック"/>
            </a:endParaRPr>
          </a:p>
          <a:p>
            <a:pPr marL="240001" marR="77104" indent="-229684" algn="just">
              <a:lnSpc>
                <a:spcPts val="1736"/>
              </a:lnSpc>
              <a:spcBef>
                <a:spcPts val="868"/>
              </a:spcBef>
              <a:buChar char="○"/>
              <a:tabLst>
                <a:tab pos="240001" algn="l"/>
                <a:tab pos="275295" algn="l"/>
              </a:tabLst>
            </a:pPr>
            <a:r>
              <a:rPr sz="1454" dirty="0">
                <a:latin typeface="ＭＳ Ｐゴシック"/>
                <a:cs typeface="ＭＳ Ｐゴシック"/>
              </a:rPr>
              <a:t>	</a:t>
            </a:r>
            <a:r>
              <a:rPr sz="1454" spc="-17" dirty="0">
                <a:latin typeface="ＭＳ Ｐゴシック"/>
                <a:cs typeface="ＭＳ Ｐゴシック"/>
              </a:rPr>
              <a:t>対象の下水道管路</a:t>
            </a:r>
            <a:r>
              <a:rPr sz="1454" spc="-13" dirty="0">
                <a:latin typeface="ＭＳ Ｐゴシック"/>
                <a:cs typeface="ＭＳ Ｐゴシック"/>
              </a:rPr>
              <a:t>（</a:t>
            </a:r>
            <a:r>
              <a:rPr sz="1454" spc="-17" dirty="0">
                <a:latin typeface="ＭＳ Ｐゴシック"/>
                <a:cs typeface="ＭＳ Ｐゴシック"/>
              </a:rPr>
              <a:t>延長約</a:t>
            </a:r>
            <a:r>
              <a:rPr sz="1454" spc="-9" dirty="0">
                <a:latin typeface="ＭＳ Ｐゴシック"/>
                <a:cs typeface="ＭＳ Ｐゴシック"/>
              </a:rPr>
              <a:t>420km）</a:t>
            </a:r>
            <a:r>
              <a:rPr sz="1454" spc="-26" dirty="0">
                <a:latin typeface="ＭＳ Ｐゴシック"/>
                <a:cs typeface="ＭＳ Ｐゴシック"/>
              </a:rPr>
              <a:t>に存在するマンホール</a:t>
            </a:r>
            <a:r>
              <a:rPr sz="1454" spc="-13" dirty="0">
                <a:latin typeface="ＭＳ Ｐゴシック"/>
                <a:cs typeface="ＭＳ Ｐゴシック"/>
              </a:rPr>
              <a:t>（</a:t>
            </a:r>
            <a:r>
              <a:rPr sz="1454" spc="-17" dirty="0">
                <a:latin typeface="ＭＳ Ｐゴシック"/>
                <a:cs typeface="ＭＳ Ｐゴシック"/>
              </a:rPr>
              <a:t>約1,700箇所</a:t>
            </a:r>
            <a:r>
              <a:rPr sz="1454" spc="-26" dirty="0">
                <a:latin typeface="ＭＳ Ｐゴシック"/>
                <a:cs typeface="ＭＳ Ｐゴシック"/>
              </a:rPr>
              <a:t>）</a:t>
            </a:r>
            <a:r>
              <a:rPr sz="1454" spc="-77" dirty="0">
                <a:latin typeface="ＭＳ Ｐゴシック"/>
                <a:cs typeface="ＭＳ Ｐゴシック"/>
              </a:rPr>
              <a:t>で緊急点検が実施され、</a:t>
            </a:r>
            <a:r>
              <a:rPr sz="1454" u="sng" spc="-26" dirty="0">
                <a:uFill>
                  <a:solidFill>
                    <a:srgbClr val="000000"/>
                  </a:solidFill>
                </a:uFill>
                <a:latin typeface="ＭＳ Ｐゴシック"/>
                <a:cs typeface="ＭＳ Ｐゴシック"/>
              </a:rPr>
              <a:t>管路の腐食などの異状が３箇所で確認されました。</a:t>
            </a:r>
            <a:r>
              <a:rPr sz="1454" spc="-26" dirty="0">
                <a:latin typeface="ＭＳ Ｐゴシック"/>
                <a:cs typeface="ＭＳ Ｐゴシック"/>
              </a:rPr>
              <a:t>これらの箇所については、必要な対策を速やかに実施していただくよう要請しています。なお、路面下空洞調査</a:t>
            </a:r>
            <a:r>
              <a:rPr sz="1454" spc="-13" dirty="0">
                <a:latin typeface="ＭＳ Ｐゴシック"/>
                <a:cs typeface="ＭＳ Ｐゴシック"/>
              </a:rPr>
              <a:t>（</a:t>
            </a:r>
            <a:r>
              <a:rPr sz="1454" spc="-17" dirty="0">
                <a:latin typeface="ＭＳ Ｐゴシック"/>
                <a:cs typeface="ＭＳ Ｐゴシック"/>
              </a:rPr>
              <a:t>約320km）</a:t>
            </a:r>
            <a:r>
              <a:rPr sz="1454" spc="-21" dirty="0">
                <a:latin typeface="ＭＳ Ｐゴシック"/>
                <a:cs typeface="ＭＳ Ｐゴシック"/>
              </a:rPr>
              <a:t>の結果、</a:t>
            </a:r>
            <a:r>
              <a:rPr sz="1454" u="sng" spc="-17" dirty="0">
                <a:uFill>
                  <a:solidFill>
                    <a:srgbClr val="000000"/>
                  </a:solidFill>
                </a:uFill>
                <a:latin typeface="ＭＳ Ｐゴシック"/>
                <a:cs typeface="ＭＳ Ｐゴシック"/>
              </a:rPr>
              <a:t>下水道管路</a:t>
            </a:r>
            <a:r>
              <a:rPr sz="1454" u="sng" spc="-26" dirty="0">
                <a:uFill>
                  <a:solidFill>
                    <a:srgbClr val="000000"/>
                  </a:solidFill>
                </a:uFill>
                <a:latin typeface="ＭＳ Ｐゴシック"/>
                <a:cs typeface="ＭＳ Ｐゴシック"/>
              </a:rPr>
              <a:t>に起因する空洞の可能性がある箇所は、確認されませんでした。</a:t>
            </a:r>
            <a:endParaRPr sz="1454">
              <a:latin typeface="ＭＳ Ｐゴシック"/>
              <a:cs typeface="ＭＳ Ｐゴシック"/>
            </a:endParaRPr>
          </a:p>
          <a:p>
            <a:pPr marL="240001" marR="4344" indent="-229684">
              <a:lnSpc>
                <a:spcPts val="1736"/>
              </a:lnSpc>
              <a:spcBef>
                <a:spcPts val="855"/>
              </a:spcBef>
              <a:buChar char="○"/>
              <a:tabLst>
                <a:tab pos="240001" algn="l"/>
                <a:tab pos="275295" algn="l"/>
              </a:tabLst>
            </a:pPr>
            <a:r>
              <a:rPr sz="1454" dirty="0">
                <a:latin typeface="ＭＳ Ｐゴシック"/>
                <a:cs typeface="ＭＳ Ｐゴシック"/>
              </a:rPr>
              <a:t>	</a:t>
            </a:r>
            <a:r>
              <a:rPr sz="1454" spc="-34" dirty="0">
                <a:latin typeface="ＭＳ Ｐゴシック"/>
                <a:cs typeface="ＭＳ Ｐゴシック"/>
              </a:rPr>
              <a:t>国土交通省としては、有識者委員会を設置し、大規模な下水道の点検手法の見直し等を検討することとしており、今回の緊急点検箇所についても、有識者委員会での議論を踏まえ、必要に応じ更なる点検の実施など対応を検討してまいります。</a:t>
            </a:r>
            <a:endParaRPr sz="1454">
              <a:latin typeface="ＭＳ Ｐゴシック"/>
              <a:cs typeface="ＭＳ Ｐゴシック"/>
            </a:endParaRPr>
          </a:p>
        </p:txBody>
      </p:sp>
      <p:sp>
        <p:nvSpPr>
          <p:cNvPr id="5" name="object 5"/>
          <p:cNvSpPr txBox="1"/>
          <p:nvPr/>
        </p:nvSpPr>
        <p:spPr>
          <a:xfrm>
            <a:off x="1799260" y="6103678"/>
            <a:ext cx="2139392" cy="405818"/>
          </a:xfrm>
          <a:prstGeom prst="rect">
            <a:avLst/>
          </a:prstGeom>
        </p:spPr>
        <p:txBody>
          <a:bodyPr vert="horz" wrap="square" lIns="0" tIns="10860" rIns="0" bIns="0" rtlCol="0">
            <a:spAutoFit/>
          </a:bodyPr>
          <a:lstStyle/>
          <a:p>
            <a:pPr algn="ctr">
              <a:spcBef>
                <a:spcPts val="86"/>
              </a:spcBef>
            </a:pPr>
            <a:r>
              <a:rPr sz="1283" spc="-4" dirty="0">
                <a:latin typeface="ＭＳ Ｐゴシック"/>
                <a:cs typeface="ＭＳ Ｐゴシック"/>
              </a:rPr>
              <a:t>下水道管路の緊急点検の様子</a:t>
            </a:r>
            <a:endParaRPr sz="1283">
              <a:latin typeface="ＭＳ Ｐゴシック"/>
              <a:cs typeface="ＭＳ Ｐゴシック"/>
            </a:endParaRPr>
          </a:p>
          <a:p>
            <a:pPr marL="543" algn="ctr"/>
            <a:r>
              <a:rPr sz="1283" dirty="0">
                <a:latin typeface="ＭＳ Ｐゴシック"/>
                <a:cs typeface="ＭＳ Ｐゴシック"/>
              </a:rPr>
              <a:t>（目視点検</a:t>
            </a:r>
            <a:r>
              <a:rPr sz="1283" spc="-43" dirty="0">
                <a:latin typeface="ＭＳ Ｐゴシック"/>
                <a:cs typeface="ＭＳ Ｐゴシック"/>
              </a:rPr>
              <a:t>）</a:t>
            </a:r>
            <a:endParaRPr sz="1283">
              <a:latin typeface="ＭＳ Ｐゴシック"/>
              <a:cs typeface="ＭＳ Ｐゴシック"/>
            </a:endParaRPr>
          </a:p>
        </p:txBody>
      </p:sp>
      <p:sp>
        <p:nvSpPr>
          <p:cNvPr id="6" name="object 6"/>
          <p:cNvSpPr txBox="1"/>
          <p:nvPr/>
        </p:nvSpPr>
        <p:spPr>
          <a:xfrm>
            <a:off x="5681443" y="6110193"/>
            <a:ext cx="1760926" cy="405818"/>
          </a:xfrm>
          <a:prstGeom prst="rect">
            <a:avLst/>
          </a:prstGeom>
        </p:spPr>
        <p:txBody>
          <a:bodyPr vert="horz" wrap="square" lIns="0" tIns="10860" rIns="0" bIns="0" rtlCol="0">
            <a:spAutoFit/>
          </a:bodyPr>
          <a:lstStyle/>
          <a:p>
            <a:pPr marL="65159">
              <a:spcBef>
                <a:spcPts val="86"/>
              </a:spcBef>
            </a:pPr>
            <a:r>
              <a:rPr sz="1283" spc="-4" dirty="0">
                <a:latin typeface="ＭＳ Ｐゴシック"/>
                <a:cs typeface="ＭＳ Ｐゴシック"/>
              </a:rPr>
              <a:t>路面下空洞調査の様子</a:t>
            </a:r>
            <a:endParaRPr sz="1283">
              <a:latin typeface="ＭＳ Ｐゴシック"/>
              <a:cs typeface="ＭＳ Ｐゴシック"/>
            </a:endParaRPr>
          </a:p>
          <a:p>
            <a:pPr marL="10860"/>
            <a:r>
              <a:rPr sz="1283" dirty="0">
                <a:latin typeface="ＭＳ Ｐゴシック"/>
                <a:cs typeface="ＭＳ Ｐゴシック"/>
              </a:rPr>
              <a:t>（</a:t>
            </a:r>
            <a:r>
              <a:rPr sz="1283" spc="-56" dirty="0">
                <a:latin typeface="ＭＳ Ｐゴシック"/>
                <a:cs typeface="ＭＳ Ｐゴシック"/>
              </a:rPr>
              <a:t>空洞探査車による調査</a:t>
            </a:r>
            <a:r>
              <a:rPr sz="1283" spc="-410" dirty="0">
                <a:latin typeface="ＭＳ Ｐゴシック"/>
                <a:cs typeface="ＭＳ Ｐゴシック"/>
              </a:rPr>
              <a:t> </a:t>
            </a:r>
            <a:r>
              <a:rPr sz="1283" spc="-43" dirty="0">
                <a:latin typeface="ＭＳ Ｐゴシック"/>
                <a:cs typeface="ＭＳ Ｐゴシック"/>
              </a:rPr>
              <a:t>）</a:t>
            </a:r>
            <a:endParaRPr sz="1283">
              <a:latin typeface="ＭＳ Ｐゴシック"/>
              <a:cs typeface="ＭＳ Ｐゴシック"/>
            </a:endParaRPr>
          </a:p>
        </p:txBody>
      </p:sp>
      <p:grpSp>
        <p:nvGrpSpPr>
          <p:cNvPr id="7" name="object 7"/>
          <p:cNvGrpSpPr/>
          <p:nvPr/>
        </p:nvGrpSpPr>
        <p:grpSpPr>
          <a:xfrm>
            <a:off x="625527" y="3545960"/>
            <a:ext cx="3977423" cy="2529804"/>
            <a:chOff x="731519" y="3918203"/>
            <a:chExt cx="4651375" cy="2958465"/>
          </a:xfrm>
        </p:grpSpPr>
        <p:pic>
          <p:nvPicPr>
            <p:cNvPr id="8" name="object 8"/>
            <p:cNvPicPr/>
            <p:nvPr/>
          </p:nvPicPr>
          <p:blipFill>
            <a:blip r:embed="rId2" cstate="print"/>
            <a:stretch>
              <a:fillRect/>
            </a:stretch>
          </p:blipFill>
          <p:spPr>
            <a:xfrm>
              <a:off x="731519" y="3918203"/>
              <a:ext cx="2711196" cy="1924811"/>
            </a:xfrm>
            <a:prstGeom prst="rect">
              <a:avLst/>
            </a:prstGeom>
          </p:spPr>
        </p:pic>
        <p:pic>
          <p:nvPicPr>
            <p:cNvPr id="9" name="object 9"/>
            <p:cNvPicPr/>
            <p:nvPr/>
          </p:nvPicPr>
          <p:blipFill>
            <a:blip r:embed="rId3" cstate="print"/>
            <a:stretch>
              <a:fillRect/>
            </a:stretch>
          </p:blipFill>
          <p:spPr>
            <a:xfrm>
              <a:off x="3127247" y="5199892"/>
              <a:ext cx="2255520" cy="1676400"/>
            </a:xfrm>
            <a:prstGeom prst="rect">
              <a:avLst/>
            </a:prstGeom>
          </p:spPr>
        </p:pic>
      </p:grpSp>
      <p:pic>
        <p:nvPicPr>
          <p:cNvPr id="10" name="object 10"/>
          <p:cNvPicPr/>
          <p:nvPr/>
        </p:nvPicPr>
        <p:blipFill>
          <a:blip r:embed="rId4" cstate="print"/>
          <a:stretch>
            <a:fillRect/>
          </a:stretch>
        </p:blipFill>
        <p:spPr>
          <a:xfrm>
            <a:off x="4802229" y="3575939"/>
            <a:ext cx="3521200" cy="2506020"/>
          </a:xfrm>
          <a:prstGeom prst="rect">
            <a:avLst/>
          </a:prstGeom>
        </p:spPr>
      </p:pic>
      <p:sp>
        <p:nvSpPr>
          <p:cNvPr id="11" name="object 11"/>
          <p:cNvSpPr txBox="1"/>
          <p:nvPr/>
        </p:nvSpPr>
        <p:spPr>
          <a:xfrm>
            <a:off x="8686583" y="6102376"/>
            <a:ext cx="115657" cy="214320"/>
          </a:xfrm>
          <a:prstGeom prst="rect">
            <a:avLst/>
          </a:prstGeom>
        </p:spPr>
        <p:txBody>
          <a:bodyPr vert="horz" wrap="square" lIns="0" tIns="10317" rIns="0" bIns="0" rtlCol="0">
            <a:spAutoFit/>
          </a:bodyPr>
          <a:lstStyle/>
          <a:p>
            <a:pPr marL="10860">
              <a:spcBef>
                <a:spcPts val="81"/>
              </a:spcBef>
            </a:pPr>
            <a:r>
              <a:rPr sz="1325" spc="-43" dirty="0">
                <a:latin typeface="Arial"/>
                <a:cs typeface="Arial"/>
              </a:rPr>
              <a:t>4</a:t>
            </a:r>
            <a:endParaRPr sz="1325">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434" y="435545"/>
            <a:ext cx="8459286" cy="348690"/>
          </a:xfrm>
          <a:prstGeom prst="rect">
            <a:avLst/>
          </a:prstGeom>
          <a:solidFill>
            <a:srgbClr val="FFFFCC"/>
          </a:solidFill>
          <a:ln w="32003">
            <a:solidFill>
              <a:srgbClr val="FF9900"/>
            </a:solidFill>
          </a:ln>
        </p:spPr>
        <p:txBody>
          <a:bodyPr vert="horz" wrap="square" lIns="0" tIns="32580" rIns="0" bIns="0" rtlCol="0" anchor="ctr">
            <a:spAutoFit/>
          </a:bodyPr>
          <a:lstStyle/>
          <a:p>
            <a:pPr marL="72760" algn="ctr">
              <a:lnSpc>
                <a:spcPct val="100000"/>
              </a:lnSpc>
              <a:spcBef>
                <a:spcPts val="257"/>
              </a:spcBef>
              <a:tabLst>
                <a:tab pos="753124" algn="l"/>
              </a:tabLst>
            </a:pPr>
            <a:r>
              <a:rPr sz="1881" dirty="0"/>
              <a:t>	</a:t>
            </a:r>
            <a:r>
              <a:rPr sz="2052" spc="13" dirty="0"/>
              <a:t>埼玉県における管路調査の概要について</a:t>
            </a:r>
            <a:endParaRPr sz="2052" dirty="0"/>
          </a:p>
        </p:txBody>
      </p:sp>
      <p:sp>
        <p:nvSpPr>
          <p:cNvPr id="3" name="object 3"/>
          <p:cNvSpPr txBox="1"/>
          <p:nvPr/>
        </p:nvSpPr>
        <p:spPr>
          <a:xfrm>
            <a:off x="430050" y="869223"/>
            <a:ext cx="8270324" cy="1452143"/>
          </a:xfrm>
          <a:prstGeom prst="rect">
            <a:avLst/>
          </a:prstGeom>
          <a:ln w="32003">
            <a:solidFill>
              <a:srgbClr val="000000"/>
            </a:solidFill>
          </a:ln>
        </p:spPr>
        <p:txBody>
          <a:bodyPr vert="horz" wrap="square" lIns="0" tIns="39638" rIns="0" bIns="0" rtlCol="0">
            <a:spAutoFit/>
          </a:bodyPr>
          <a:lstStyle/>
          <a:p>
            <a:pPr marL="276924" indent="-214480">
              <a:spcBef>
                <a:spcPts val="312"/>
              </a:spcBef>
              <a:buSzPct val="94871"/>
              <a:buChar char="○"/>
              <a:tabLst>
                <a:tab pos="276924" algn="l"/>
              </a:tabLst>
            </a:pPr>
            <a:r>
              <a:rPr sz="1667" b="1" u="sng" spc="-4" dirty="0">
                <a:uFill>
                  <a:solidFill>
                    <a:srgbClr val="000000"/>
                  </a:solidFill>
                </a:uFill>
                <a:latin typeface="ＭＳ Ｐゴシック"/>
                <a:cs typeface="ＭＳ Ｐゴシック"/>
              </a:rPr>
              <a:t>緊急点検前の下水道管路の調査</a:t>
            </a:r>
            <a:endParaRPr sz="1667">
              <a:latin typeface="ＭＳ Ｐゴシック"/>
              <a:cs typeface="ＭＳ Ｐゴシック"/>
            </a:endParaRPr>
          </a:p>
          <a:p>
            <a:pPr marL="444165">
              <a:spcBef>
                <a:spcPts val="17"/>
              </a:spcBef>
            </a:pPr>
            <a:r>
              <a:rPr sz="1496" spc="-9" dirty="0">
                <a:latin typeface="ＭＳ Ｐゴシック"/>
                <a:cs typeface="ＭＳ Ｐゴシック"/>
              </a:rPr>
              <a:t>対象：すべての管路</a:t>
            </a:r>
            <a:endParaRPr sz="1496">
              <a:latin typeface="ＭＳ Ｐゴシック"/>
              <a:cs typeface="ＭＳ Ｐゴシック"/>
            </a:endParaRPr>
          </a:p>
          <a:p>
            <a:pPr marL="444165" marR="891586">
              <a:lnSpc>
                <a:spcPct val="100600"/>
              </a:lnSpc>
            </a:pPr>
            <a:r>
              <a:rPr sz="1496" spc="-9" dirty="0">
                <a:latin typeface="ＭＳ Ｐゴシック"/>
                <a:cs typeface="ＭＳ Ｐゴシック"/>
              </a:rPr>
              <a:t>頻度：５年に</a:t>
            </a:r>
            <a:r>
              <a:rPr sz="1496" dirty="0">
                <a:latin typeface="ＭＳ Ｐゴシック"/>
                <a:cs typeface="ＭＳ Ｐゴシック"/>
              </a:rPr>
              <a:t>1回以上実施（</a:t>
            </a:r>
            <a:r>
              <a:rPr sz="1496" spc="-9" dirty="0">
                <a:latin typeface="ＭＳ Ｐゴシック"/>
                <a:cs typeface="ＭＳ Ｐゴシック"/>
              </a:rPr>
              <a:t>基本は５年に</a:t>
            </a:r>
            <a:r>
              <a:rPr sz="1496" dirty="0">
                <a:latin typeface="ＭＳ Ｐゴシック"/>
                <a:cs typeface="ＭＳ Ｐゴシック"/>
              </a:rPr>
              <a:t>1</a:t>
            </a:r>
            <a:r>
              <a:rPr sz="1496" spc="-4" dirty="0">
                <a:latin typeface="ＭＳ Ｐゴシック"/>
                <a:cs typeface="ＭＳ Ｐゴシック"/>
              </a:rPr>
              <a:t>回。状態が特に悪い箇所は追加調査を</a:t>
            </a:r>
            <a:r>
              <a:rPr sz="1496" spc="-1313" dirty="0">
                <a:latin typeface="ＭＳ Ｐゴシック"/>
                <a:cs typeface="ＭＳ Ｐゴシック"/>
              </a:rPr>
              <a:t>実</a:t>
            </a:r>
            <a:r>
              <a:rPr sz="1496" dirty="0">
                <a:latin typeface="ＭＳ Ｐゴシック"/>
                <a:cs typeface="ＭＳ Ｐゴシック"/>
              </a:rPr>
              <a:t> 施）方法：TV</a:t>
            </a:r>
            <a:r>
              <a:rPr sz="1496" spc="-9" dirty="0">
                <a:latin typeface="ＭＳ Ｐゴシック"/>
                <a:cs typeface="ＭＳ Ｐゴシック"/>
              </a:rPr>
              <a:t>カメラ映像等による目視調査</a:t>
            </a:r>
            <a:endParaRPr sz="1496">
              <a:latin typeface="ＭＳ Ｐゴシック"/>
              <a:cs typeface="ＭＳ Ｐゴシック"/>
            </a:endParaRPr>
          </a:p>
          <a:p>
            <a:pPr marL="952402">
              <a:spcBef>
                <a:spcPts val="21"/>
              </a:spcBef>
            </a:pPr>
            <a:r>
              <a:rPr sz="1496" dirty="0">
                <a:latin typeface="ＭＳ Ｐゴシック"/>
                <a:cs typeface="ＭＳ Ｐゴシック"/>
              </a:rPr>
              <a:t>（</a:t>
            </a:r>
            <a:r>
              <a:rPr sz="1496" spc="-4" dirty="0">
                <a:latin typeface="ＭＳ Ｐゴシック"/>
                <a:cs typeface="ＭＳ Ｐゴシック"/>
              </a:rPr>
              <a:t>目視調査が困難な圧送管は、路面下空洞調査を年１回実施</a:t>
            </a:r>
            <a:r>
              <a:rPr sz="1496" spc="-43" dirty="0">
                <a:latin typeface="ＭＳ Ｐゴシック"/>
                <a:cs typeface="ＭＳ Ｐゴシック"/>
              </a:rPr>
              <a:t>）</a:t>
            </a:r>
            <a:endParaRPr sz="1496">
              <a:latin typeface="ＭＳ Ｐゴシック"/>
              <a:cs typeface="ＭＳ Ｐゴシック"/>
            </a:endParaRPr>
          </a:p>
          <a:p>
            <a:pPr marL="444165">
              <a:spcBef>
                <a:spcPts val="9"/>
              </a:spcBef>
            </a:pPr>
            <a:r>
              <a:rPr sz="1496" spc="-4" dirty="0">
                <a:latin typeface="ＭＳ Ｐゴシック"/>
                <a:cs typeface="ＭＳ Ｐゴシック"/>
              </a:rPr>
              <a:t>判定：スパン単位で緊急度を判定するのではなく、</a:t>
            </a:r>
            <a:r>
              <a:rPr sz="1496" spc="-9" dirty="0">
                <a:latin typeface="ＭＳ Ｐゴシック"/>
                <a:cs typeface="ＭＳ Ｐゴシック"/>
              </a:rPr>
              <a:t>A</a:t>
            </a:r>
            <a:r>
              <a:rPr sz="1496" spc="-13" dirty="0">
                <a:latin typeface="ＭＳ Ｐゴシック"/>
                <a:cs typeface="ＭＳ Ｐゴシック"/>
              </a:rPr>
              <a:t>ランクが見つかったら要対策</a:t>
            </a:r>
            <a:endParaRPr sz="1496">
              <a:latin typeface="ＭＳ Ｐゴシック"/>
              <a:cs typeface="ＭＳ Ｐゴシック"/>
            </a:endParaRPr>
          </a:p>
        </p:txBody>
      </p:sp>
      <p:sp>
        <p:nvSpPr>
          <p:cNvPr id="4" name="object 4"/>
          <p:cNvSpPr txBox="1"/>
          <p:nvPr/>
        </p:nvSpPr>
        <p:spPr>
          <a:xfrm>
            <a:off x="460024" y="2500374"/>
            <a:ext cx="5214361" cy="3599070"/>
          </a:xfrm>
          <a:prstGeom prst="rect">
            <a:avLst/>
          </a:prstGeom>
        </p:spPr>
        <p:txBody>
          <a:bodyPr vert="horz" wrap="square" lIns="0" tIns="11946" rIns="0" bIns="0" rtlCol="0">
            <a:spAutoFit/>
          </a:bodyPr>
          <a:lstStyle/>
          <a:p>
            <a:pPr marL="223168" marR="1946614" indent="-191132">
              <a:lnSpc>
                <a:spcPct val="100699"/>
              </a:lnSpc>
              <a:spcBef>
                <a:spcPts val="94"/>
              </a:spcBef>
              <a:buSzPct val="84615"/>
              <a:buChar char="○"/>
              <a:tabLst>
                <a:tab pos="414300" algn="l"/>
              </a:tabLst>
            </a:pPr>
            <a:r>
              <a:rPr sz="1667" b="1" u="sng" spc="4" dirty="0">
                <a:uFill>
                  <a:solidFill>
                    <a:srgbClr val="000000"/>
                  </a:solidFill>
                </a:uFill>
                <a:latin typeface="ＭＳ Ｐゴシック"/>
                <a:cs typeface="ＭＳ Ｐゴシック"/>
              </a:rPr>
              <a:t>緊急点検の下水道管路の調査</a:t>
            </a:r>
            <a:r>
              <a:rPr sz="1667" b="1" dirty="0">
                <a:latin typeface="ＭＳ Ｐゴシック"/>
                <a:cs typeface="ＭＳ Ｐゴシック"/>
              </a:rPr>
              <a:t> 	</a:t>
            </a:r>
            <a:r>
              <a:rPr sz="1496" spc="-9" dirty="0">
                <a:latin typeface="ＭＳ Ｐゴシック"/>
                <a:cs typeface="ＭＳ Ｐゴシック"/>
              </a:rPr>
              <a:t>対象：３流域処理場の４３０箇所	</a:t>
            </a:r>
            <a:r>
              <a:rPr sz="1475" spc="26" baseline="26570" dirty="0">
                <a:latin typeface="ＭＳ Ｐゴシック"/>
                <a:cs typeface="ＭＳ Ｐゴシック"/>
              </a:rPr>
              <a:t>※</a:t>
            </a:r>
            <a:r>
              <a:rPr sz="1496" spc="-4" dirty="0">
                <a:latin typeface="ＭＳ Ｐゴシック"/>
                <a:cs typeface="ＭＳ Ｐゴシック"/>
              </a:rPr>
              <a:t>方法：人孔からの目視等により	</a:t>
            </a:r>
            <a:r>
              <a:rPr sz="1496" dirty="0">
                <a:latin typeface="ＭＳ Ｐゴシック"/>
                <a:cs typeface="ＭＳ Ｐゴシック"/>
              </a:rPr>
              <a:t>確認</a:t>
            </a:r>
            <a:r>
              <a:rPr sz="1496" spc="-4" dirty="0">
                <a:solidFill>
                  <a:srgbClr val="FF0000"/>
                </a:solidFill>
                <a:latin typeface="ＭＳ Ｐゴシック"/>
                <a:cs typeface="ＭＳ Ｐゴシック"/>
              </a:rPr>
              <a:t>結果：３箇所の異常を確認</a:t>
            </a:r>
            <a:endParaRPr sz="1496">
              <a:latin typeface="ＭＳ Ｐゴシック"/>
              <a:cs typeface="ＭＳ Ｐゴシック"/>
            </a:endParaRPr>
          </a:p>
          <a:p>
            <a:pPr marL="414300">
              <a:spcBef>
                <a:spcPts val="21"/>
              </a:spcBef>
            </a:pPr>
            <a:r>
              <a:rPr sz="1496" spc="-4" dirty="0">
                <a:solidFill>
                  <a:srgbClr val="0000FF"/>
                </a:solidFill>
                <a:latin typeface="ＭＳ Ｐゴシック"/>
                <a:cs typeface="ＭＳ Ｐゴシック"/>
              </a:rPr>
              <a:t>対応：管ずれ</a:t>
            </a:r>
            <a:r>
              <a:rPr sz="1496" dirty="0">
                <a:solidFill>
                  <a:srgbClr val="0000FF"/>
                </a:solidFill>
                <a:latin typeface="ＭＳ Ｐゴシック"/>
                <a:cs typeface="ＭＳ Ｐゴシック"/>
              </a:rPr>
              <a:t>1</a:t>
            </a:r>
            <a:r>
              <a:rPr sz="1496" spc="-9" dirty="0">
                <a:solidFill>
                  <a:srgbClr val="0000FF"/>
                </a:solidFill>
                <a:latin typeface="ＭＳ Ｐゴシック"/>
                <a:cs typeface="ＭＳ Ｐゴシック"/>
              </a:rPr>
              <a:t>箇所について管更生工事を施工中</a:t>
            </a:r>
            <a:endParaRPr sz="1496">
              <a:latin typeface="ＭＳ Ｐゴシック"/>
              <a:cs typeface="ＭＳ Ｐゴシック"/>
            </a:endParaRPr>
          </a:p>
          <a:p>
            <a:pPr marL="878012" marR="93394" indent="-24977">
              <a:lnSpc>
                <a:spcPct val="100600"/>
              </a:lnSpc>
            </a:pPr>
            <a:r>
              <a:rPr sz="1496" spc="-9" dirty="0">
                <a:solidFill>
                  <a:srgbClr val="0000FF"/>
                </a:solidFill>
                <a:latin typeface="ＭＳ Ｐゴシック"/>
                <a:cs typeface="ＭＳ Ｐゴシック"/>
              </a:rPr>
              <a:t>人孔内壁腐食２箇所についてコンクリート断面修</a:t>
            </a:r>
            <a:r>
              <a:rPr sz="1496" spc="-1176" dirty="0">
                <a:solidFill>
                  <a:srgbClr val="0000FF"/>
                </a:solidFill>
                <a:latin typeface="ＭＳ Ｐゴシック"/>
                <a:cs typeface="ＭＳ Ｐゴシック"/>
              </a:rPr>
              <a:t>復</a:t>
            </a:r>
            <a:r>
              <a:rPr sz="1496" dirty="0">
                <a:solidFill>
                  <a:srgbClr val="0000FF"/>
                </a:solidFill>
                <a:latin typeface="ＭＳ Ｐゴシック"/>
                <a:cs typeface="ＭＳ Ｐゴシック"/>
              </a:rPr>
              <a:t> </a:t>
            </a:r>
            <a:r>
              <a:rPr sz="1496" spc="-9" dirty="0">
                <a:solidFill>
                  <a:srgbClr val="0000FF"/>
                </a:solidFill>
                <a:latin typeface="ＭＳ Ｐゴシック"/>
                <a:cs typeface="ＭＳ Ｐゴシック"/>
              </a:rPr>
              <a:t>工事の発注準備中</a:t>
            </a:r>
            <a:endParaRPr sz="1496">
              <a:latin typeface="ＭＳ Ｐゴシック"/>
              <a:cs typeface="ＭＳ Ｐゴシック"/>
            </a:endParaRPr>
          </a:p>
          <a:p>
            <a:pPr marL="223168" marR="1587155" indent="-191132">
              <a:lnSpc>
                <a:spcPct val="100899"/>
              </a:lnSpc>
              <a:spcBef>
                <a:spcPts val="17"/>
              </a:spcBef>
              <a:buSzPct val="84615"/>
              <a:buChar char="○"/>
              <a:tabLst>
                <a:tab pos="414300" algn="l"/>
              </a:tabLst>
            </a:pPr>
            <a:r>
              <a:rPr sz="1667" b="1" u="sng" spc="-26" dirty="0">
                <a:uFill>
                  <a:solidFill>
                    <a:srgbClr val="000000"/>
                  </a:solidFill>
                </a:uFill>
                <a:latin typeface="ＭＳ Ｐゴシック"/>
                <a:cs typeface="ＭＳ Ｐゴシック"/>
              </a:rPr>
              <a:t>緊急点検時における路面下空洞調査	</a:t>
            </a:r>
            <a:r>
              <a:rPr sz="1496" spc="-9" dirty="0">
                <a:latin typeface="ＭＳ Ｐゴシック"/>
                <a:cs typeface="ＭＳ Ｐゴシック"/>
              </a:rPr>
              <a:t>対象：３流域処理場の１４７km</a:t>
            </a:r>
            <a:r>
              <a:rPr sz="1475" spc="-13" baseline="26570" dirty="0">
                <a:latin typeface="ＭＳ Ｐゴシック"/>
                <a:cs typeface="ＭＳ Ｐゴシック"/>
              </a:rPr>
              <a:t>※</a:t>
            </a:r>
            <a:endParaRPr sz="1475" baseline="26570">
              <a:latin typeface="ＭＳ Ｐゴシック"/>
              <a:cs typeface="ＭＳ Ｐゴシック"/>
            </a:endParaRPr>
          </a:p>
          <a:p>
            <a:pPr marL="414300">
              <a:spcBef>
                <a:spcPts val="9"/>
              </a:spcBef>
            </a:pPr>
            <a:r>
              <a:rPr sz="1496" spc="-13" dirty="0">
                <a:latin typeface="ＭＳ Ｐゴシック"/>
                <a:cs typeface="ＭＳ Ｐゴシック"/>
              </a:rPr>
              <a:t>方法：調査車両による路上からの空洞調査を実施</a:t>
            </a:r>
            <a:endParaRPr sz="1496">
              <a:latin typeface="ＭＳ Ｐゴシック"/>
              <a:cs typeface="ＭＳ Ｐゴシック"/>
            </a:endParaRPr>
          </a:p>
          <a:p>
            <a:pPr marL="1043624" marR="45611" indent="-629867">
              <a:lnSpc>
                <a:spcPct val="100600"/>
              </a:lnSpc>
            </a:pPr>
            <a:r>
              <a:rPr sz="1496" dirty="0">
                <a:solidFill>
                  <a:srgbClr val="FF0000"/>
                </a:solidFill>
                <a:latin typeface="ＭＳ Ｐゴシック"/>
                <a:cs typeface="ＭＳ Ｐゴシック"/>
              </a:rPr>
              <a:t>結果：1</a:t>
            </a:r>
            <a:r>
              <a:rPr sz="1496" spc="-9" dirty="0">
                <a:solidFill>
                  <a:srgbClr val="FF0000"/>
                </a:solidFill>
                <a:latin typeface="ＭＳ Ｐゴシック"/>
                <a:cs typeface="ＭＳ Ｐゴシック"/>
              </a:rPr>
              <a:t>)概ね地下１．５m</a:t>
            </a:r>
            <a:r>
              <a:rPr sz="1496" spc="-4" dirty="0">
                <a:solidFill>
                  <a:srgbClr val="FF0000"/>
                </a:solidFill>
                <a:latin typeface="ＭＳ Ｐゴシック"/>
                <a:cs typeface="ＭＳ Ｐゴシック"/>
              </a:rPr>
              <a:t>以上の深さに空洞の可能性が</a:t>
            </a:r>
            <a:r>
              <a:rPr sz="1496" spc="-1133" dirty="0">
                <a:solidFill>
                  <a:srgbClr val="FF0000"/>
                </a:solidFill>
                <a:latin typeface="ＭＳ Ｐゴシック"/>
                <a:cs typeface="ＭＳ Ｐゴシック"/>
              </a:rPr>
              <a:t>確</a:t>
            </a:r>
            <a:r>
              <a:rPr sz="1496" dirty="0">
                <a:solidFill>
                  <a:srgbClr val="FF0000"/>
                </a:solidFill>
                <a:latin typeface="ＭＳ Ｐゴシック"/>
                <a:cs typeface="ＭＳ Ｐゴシック"/>
              </a:rPr>
              <a:t> </a:t>
            </a:r>
            <a:r>
              <a:rPr sz="1496" spc="-9" dirty="0">
                <a:solidFill>
                  <a:srgbClr val="FF0000"/>
                </a:solidFill>
                <a:latin typeface="ＭＳ Ｐゴシック"/>
                <a:cs typeface="ＭＳ Ｐゴシック"/>
              </a:rPr>
              <a:t>認された箇所は無し</a:t>
            </a:r>
            <a:endParaRPr sz="1496">
              <a:latin typeface="ＭＳ Ｐゴシック"/>
              <a:cs typeface="ＭＳ Ｐゴシック"/>
            </a:endParaRPr>
          </a:p>
          <a:p>
            <a:pPr marL="1043624" marR="26063" indent="-121629">
              <a:lnSpc>
                <a:spcPct val="100600"/>
              </a:lnSpc>
              <a:spcBef>
                <a:spcPts val="9"/>
              </a:spcBef>
            </a:pPr>
            <a:r>
              <a:rPr sz="1496" spc="-9" dirty="0">
                <a:solidFill>
                  <a:srgbClr val="FF0000"/>
                </a:solidFill>
                <a:latin typeface="ＭＳ Ｐゴシック"/>
                <a:cs typeface="ＭＳ Ｐゴシック"/>
              </a:rPr>
              <a:t>2)浅い位置で路面陥没の恐れがある空洞が確認さ</a:t>
            </a:r>
            <a:r>
              <a:rPr sz="1496" spc="-1240" dirty="0">
                <a:solidFill>
                  <a:srgbClr val="FF0000"/>
                </a:solidFill>
                <a:latin typeface="ＭＳ Ｐゴシック"/>
                <a:cs typeface="ＭＳ Ｐゴシック"/>
              </a:rPr>
              <a:t>れ</a:t>
            </a:r>
            <a:r>
              <a:rPr sz="1496" spc="-13" dirty="0">
                <a:solidFill>
                  <a:srgbClr val="FF0000"/>
                </a:solidFill>
                <a:latin typeface="ＭＳ Ｐゴシック"/>
                <a:cs typeface="ＭＳ Ｐゴシック"/>
              </a:rPr>
              <a:t>た箇所は２箇所</a:t>
            </a:r>
            <a:endParaRPr sz="1496">
              <a:latin typeface="ＭＳ Ｐゴシック"/>
              <a:cs typeface="ＭＳ Ｐゴシック"/>
            </a:endParaRPr>
          </a:p>
          <a:p>
            <a:pPr marL="414300">
              <a:spcBef>
                <a:spcPts val="13"/>
              </a:spcBef>
            </a:pPr>
            <a:r>
              <a:rPr sz="1496" spc="-4" dirty="0">
                <a:solidFill>
                  <a:srgbClr val="0000FF"/>
                </a:solidFill>
                <a:latin typeface="ＭＳ Ｐゴシック"/>
                <a:cs typeface="ＭＳ Ｐゴシック"/>
              </a:rPr>
              <a:t>対応：砕石埋戻しと再舗装を施工済</a:t>
            </a:r>
            <a:endParaRPr sz="1496">
              <a:latin typeface="ＭＳ Ｐゴシック"/>
              <a:cs typeface="ＭＳ Ｐゴシック"/>
            </a:endParaRPr>
          </a:p>
        </p:txBody>
      </p:sp>
      <p:sp>
        <p:nvSpPr>
          <p:cNvPr id="5" name="object 5"/>
          <p:cNvSpPr txBox="1"/>
          <p:nvPr/>
        </p:nvSpPr>
        <p:spPr>
          <a:xfrm>
            <a:off x="673311" y="6174050"/>
            <a:ext cx="4648019" cy="337046"/>
          </a:xfrm>
          <a:prstGeom prst="rect">
            <a:avLst/>
          </a:prstGeom>
        </p:spPr>
        <p:txBody>
          <a:bodyPr vert="horz" wrap="square" lIns="0" tIns="10317" rIns="0" bIns="0" rtlCol="0">
            <a:spAutoFit/>
          </a:bodyPr>
          <a:lstStyle/>
          <a:p>
            <a:pPr marL="149865" marR="4344" indent="-139548">
              <a:lnSpc>
                <a:spcPct val="101499"/>
              </a:lnSpc>
              <a:spcBef>
                <a:spcPts val="81"/>
              </a:spcBef>
            </a:pPr>
            <a:r>
              <a:rPr sz="1112" dirty="0">
                <a:latin typeface="ＭＳ Ｐゴシック"/>
                <a:cs typeface="ＭＳ Ｐゴシック"/>
              </a:rPr>
              <a:t>※流域下水道管理者が管理する晴天時1日最大処理量300,000m3</a:t>
            </a:r>
            <a:r>
              <a:rPr sz="1112" spc="-68" dirty="0">
                <a:latin typeface="ＭＳ Ｐゴシック"/>
                <a:cs typeface="ＭＳ Ｐゴシック"/>
              </a:rPr>
              <a:t>/日以上の</a:t>
            </a:r>
            <a:r>
              <a:rPr sz="1112" dirty="0">
                <a:latin typeface="ＭＳ Ｐゴシック"/>
                <a:cs typeface="ＭＳ Ｐゴシック"/>
              </a:rPr>
              <a:t>大規模な下水処理場に接続する口径2,000mm</a:t>
            </a:r>
            <a:r>
              <a:rPr sz="1112" spc="-4" dirty="0">
                <a:latin typeface="ＭＳ Ｐゴシック"/>
                <a:cs typeface="ＭＳ Ｐゴシック"/>
              </a:rPr>
              <a:t>以上の下水道管路の合計</a:t>
            </a:r>
            <a:endParaRPr sz="1112">
              <a:latin typeface="ＭＳ Ｐゴシック"/>
              <a:cs typeface="ＭＳ Ｐゴシック"/>
            </a:endParaRPr>
          </a:p>
        </p:txBody>
      </p:sp>
      <p:grpSp>
        <p:nvGrpSpPr>
          <p:cNvPr id="6" name="object 6"/>
          <p:cNvGrpSpPr/>
          <p:nvPr/>
        </p:nvGrpSpPr>
        <p:grpSpPr>
          <a:xfrm>
            <a:off x="418322" y="2461713"/>
            <a:ext cx="8293673" cy="4101225"/>
            <a:chOff x="489204" y="2650236"/>
            <a:chExt cx="9698990" cy="4796155"/>
          </a:xfrm>
        </p:grpSpPr>
        <p:pic>
          <p:nvPicPr>
            <p:cNvPr id="7" name="object 7"/>
            <p:cNvPicPr/>
            <p:nvPr/>
          </p:nvPicPr>
          <p:blipFill>
            <a:blip r:embed="rId2" cstate="print"/>
            <a:stretch>
              <a:fillRect/>
            </a:stretch>
          </p:blipFill>
          <p:spPr>
            <a:xfrm>
              <a:off x="7110984" y="2801112"/>
              <a:ext cx="2724912" cy="1984248"/>
            </a:xfrm>
            <a:prstGeom prst="rect">
              <a:avLst/>
            </a:prstGeom>
          </p:spPr>
        </p:pic>
        <p:pic>
          <p:nvPicPr>
            <p:cNvPr id="8" name="object 8"/>
            <p:cNvPicPr/>
            <p:nvPr/>
          </p:nvPicPr>
          <p:blipFill>
            <a:blip r:embed="rId3" cstate="print"/>
            <a:stretch>
              <a:fillRect/>
            </a:stretch>
          </p:blipFill>
          <p:spPr>
            <a:xfrm>
              <a:off x="7110984" y="5050541"/>
              <a:ext cx="2724912" cy="2069591"/>
            </a:xfrm>
            <a:prstGeom prst="rect">
              <a:avLst/>
            </a:prstGeom>
          </p:spPr>
        </p:pic>
        <p:sp>
          <p:nvSpPr>
            <p:cNvPr id="9" name="object 9"/>
            <p:cNvSpPr/>
            <p:nvPr/>
          </p:nvSpPr>
          <p:spPr>
            <a:xfrm>
              <a:off x="502920" y="2663952"/>
              <a:ext cx="9671685" cy="4768850"/>
            </a:xfrm>
            <a:custGeom>
              <a:avLst/>
              <a:gdLst/>
              <a:ahLst/>
              <a:cxnLst/>
              <a:rect l="l" t="t" r="r" b="b"/>
              <a:pathLst>
                <a:path w="9671685" h="4768850">
                  <a:moveTo>
                    <a:pt x="0" y="0"/>
                  </a:moveTo>
                  <a:lnTo>
                    <a:pt x="9671304" y="0"/>
                  </a:lnTo>
                  <a:lnTo>
                    <a:pt x="9671304" y="4768601"/>
                  </a:lnTo>
                  <a:lnTo>
                    <a:pt x="0" y="4768601"/>
                  </a:lnTo>
                  <a:lnTo>
                    <a:pt x="0" y="0"/>
                  </a:lnTo>
                  <a:close/>
                </a:path>
              </a:pathLst>
            </a:custGeom>
            <a:ln w="27432">
              <a:solidFill>
                <a:srgbClr val="000000"/>
              </a:solidFill>
            </a:ln>
          </p:spPr>
          <p:txBody>
            <a:bodyPr wrap="square" lIns="0" tIns="0" rIns="0" bIns="0" rtlCol="0"/>
            <a:lstStyle/>
            <a:p>
              <a:endParaRPr sz="1539"/>
            </a:p>
          </p:txBody>
        </p:sp>
      </p:grpSp>
      <p:sp>
        <p:nvSpPr>
          <p:cNvPr id="10" name="object 10"/>
          <p:cNvSpPr txBox="1"/>
          <p:nvPr/>
        </p:nvSpPr>
        <p:spPr>
          <a:xfrm>
            <a:off x="6729202" y="4293553"/>
            <a:ext cx="1030600" cy="214320"/>
          </a:xfrm>
          <a:prstGeom prst="rect">
            <a:avLst/>
          </a:prstGeom>
        </p:spPr>
        <p:txBody>
          <a:bodyPr vert="horz" wrap="square" lIns="0" tIns="10317" rIns="0" bIns="0" rtlCol="0">
            <a:spAutoFit/>
          </a:bodyPr>
          <a:lstStyle/>
          <a:p>
            <a:pPr marL="10860">
              <a:spcBef>
                <a:spcPts val="81"/>
              </a:spcBef>
            </a:pPr>
            <a:r>
              <a:rPr sz="1325" spc="-26" dirty="0">
                <a:latin typeface="游ゴシック"/>
                <a:cs typeface="游ゴシック"/>
              </a:rPr>
              <a:t>管ずれ１箇所</a:t>
            </a:r>
            <a:endParaRPr sz="1325">
              <a:latin typeface="游ゴシック"/>
              <a:cs typeface="游ゴシック"/>
            </a:endParaRPr>
          </a:p>
        </p:txBody>
      </p:sp>
      <p:sp>
        <p:nvSpPr>
          <p:cNvPr id="11" name="object 11"/>
          <p:cNvSpPr txBox="1"/>
          <p:nvPr/>
        </p:nvSpPr>
        <p:spPr>
          <a:xfrm>
            <a:off x="6515480" y="6280912"/>
            <a:ext cx="1459565" cy="214320"/>
          </a:xfrm>
          <a:prstGeom prst="rect">
            <a:avLst/>
          </a:prstGeom>
        </p:spPr>
        <p:txBody>
          <a:bodyPr vert="horz" wrap="square" lIns="0" tIns="10317" rIns="0" bIns="0" rtlCol="0">
            <a:spAutoFit/>
          </a:bodyPr>
          <a:lstStyle/>
          <a:p>
            <a:pPr marL="10860">
              <a:spcBef>
                <a:spcPts val="81"/>
              </a:spcBef>
            </a:pPr>
            <a:r>
              <a:rPr sz="1325" spc="-21" dirty="0">
                <a:latin typeface="游ゴシック"/>
                <a:cs typeface="游ゴシック"/>
              </a:rPr>
              <a:t>人孔内壁腐食2</a:t>
            </a:r>
            <a:r>
              <a:rPr sz="1325" spc="-34" dirty="0">
                <a:latin typeface="游ゴシック"/>
                <a:cs typeface="游ゴシック"/>
              </a:rPr>
              <a:t>箇所</a:t>
            </a:r>
            <a:endParaRPr sz="1325">
              <a:latin typeface="游ゴシック"/>
              <a:cs typeface="游ゴシック"/>
            </a:endParaRPr>
          </a:p>
        </p:txBody>
      </p:sp>
      <p:sp>
        <p:nvSpPr>
          <p:cNvPr id="12" name="object 12"/>
          <p:cNvSpPr txBox="1"/>
          <p:nvPr/>
        </p:nvSpPr>
        <p:spPr>
          <a:xfrm>
            <a:off x="8686583" y="6102376"/>
            <a:ext cx="115657" cy="214320"/>
          </a:xfrm>
          <a:prstGeom prst="rect">
            <a:avLst/>
          </a:prstGeom>
        </p:spPr>
        <p:txBody>
          <a:bodyPr vert="horz" wrap="square" lIns="0" tIns="10317" rIns="0" bIns="0" rtlCol="0">
            <a:spAutoFit/>
          </a:bodyPr>
          <a:lstStyle/>
          <a:p>
            <a:pPr marL="10860">
              <a:spcBef>
                <a:spcPts val="81"/>
              </a:spcBef>
            </a:pPr>
            <a:r>
              <a:rPr sz="1325" spc="-43" dirty="0">
                <a:latin typeface="Arial"/>
                <a:cs typeface="Arial"/>
              </a:rPr>
              <a:t>6</a:t>
            </a:r>
            <a:endParaRPr sz="1325">
              <a:latin typeface="Arial"/>
              <a:cs typeface="Arial"/>
            </a:endParaRPr>
          </a:p>
        </p:txBody>
      </p:sp>
      <p:sp>
        <p:nvSpPr>
          <p:cNvPr id="13" name="object 13"/>
          <p:cNvSpPr txBox="1"/>
          <p:nvPr/>
        </p:nvSpPr>
        <p:spPr>
          <a:xfrm>
            <a:off x="6076741" y="2585515"/>
            <a:ext cx="2339213" cy="1748877"/>
          </a:xfrm>
          <a:prstGeom prst="rect">
            <a:avLst/>
          </a:prstGeom>
          <a:ln w="10667">
            <a:solidFill>
              <a:srgbClr val="000000"/>
            </a:solidFill>
          </a:ln>
        </p:spPr>
        <p:txBody>
          <a:bodyPr vert="horz" wrap="square" lIns="0" tIns="0" rIns="0" bIns="0" rtlCol="0">
            <a:spAutoFit/>
          </a:bodyPr>
          <a:lstStyle/>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spcBef>
                <a:spcPts val="607"/>
              </a:spcBef>
            </a:pPr>
            <a:endParaRPr sz="727">
              <a:latin typeface="Times New Roman"/>
              <a:cs typeface="Times New Roman"/>
            </a:endParaRPr>
          </a:p>
          <a:p>
            <a:pPr marL="824800" marR="763442" indent="54299">
              <a:lnSpc>
                <a:spcPct val="103499"/>
              </a:lnSpc>
            </a:pPr>
            <a:r>
              <a:rPr sz="727" spc="-9" dirty="0">
                <a:solidFill>
                  <a:srgbClr val="FFFFFF"/>
                </a:solidFill>
                <a:latin typeface="ＭＳ Ｐゴシック"/>
                <a:cs typeface="ＭＳ Ｐゴシック"/>
              </a:rPr>
              <a:t>推進工法による</a:t>
            </a:r>
            <a:r>
              <a:rPr sz="727" spc="-17" dirty="0">
                <a:solidFill>
                  <a:srgbClr val="FFFFFF"/>
                </a:solidFill>
                <a:latin typeface="ＭＳ Ｐゴシック"/>
                <a:cs typeface="ＭＳ Ｐゴシック"/>
              </a:rPr>
              <a:t>鉄筋コンクリート</a:t>
            </a:r>
            <a:r>
              <a:rPr sz="727" spc="-43" dirty="0">
                <a:solidFill>
                  <a:srgbClr val="FFFFFF"/>
                </a:solidFill>
                <a:latin typeface="ＭＳ Ｐゴシック"/>
                <a:cs typeface="ＭＳ Ｐゴシック"/>
              </a:rPr>
              <a:t>管</a:t>
            </a:r>
            <a:endParaRPr sz="727">
              <a:latin typeface="ＭＳ Ｐゴシック"/>
              <a:cs typeface="ＭＳ Ｐゴシック"/>
            </a:endParaRPr>
          </a:p>
        </p:txBody>
      </p:sp>
      <p:sp>
        <p:nvSpPr>
          <p:cNvPr id="14" name="object 14"/>
          <p:cNvSpPr txBox="1"/>
          <p:nvPr/>
        </p:nvSpPr>
        <p:spPr>
          <a:xfrm>
            <a:off x="6076741" y="4510316"/>
            <a:ext cx="2339213" cy="1774525"/>
          </a:xfrm>
          <a:prstGeom prst="rect">
            <a:avLst/>
          </a:prstGeom>
          <a:ln w="10667">
            <a:solidFill>
              <a:srgbClr val="000000"/>
            </a:solidFill>
          </a:ln>
        </p:spPr>
        <p:txBody>
          <a:bodyPr vert="horz" wrap="square" lIns="0" tIns="0" rIns="0" bIns="0" rtlCol="0">
            <a:spAutoFit/>
          </a:bodyPr>
          <a:lstStyle/>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spcBef>
                <a:spcPts val="834"/>
              </a:spcBef>
            </a:pPr>
            <a:endParaRPr sz="727">
              <a:latin typeface="Times New Roman"/>
              <a:cs typeface="Times New Roman"/>
            </a:endParaRPr>
          </a:p>
          <a:p>
            <a:pPr marL="822085" marR="762899" indent="57014">
              <a:lnSpc>
                <a:spcPct val="103499"/>
              </a:lnSpc>
            </a:pPr>
            <a:r>
              <a:rPr sz="727" spc="-9" dirty="0">
                <a:solidFill>
                  <a:srgbClr val="FFFFFF"/>
                </a:solidFill>
                <a:latin typeface="ＭＳ Ｐゴシック"/>
                <a:cs typeface="ＭＳ Ｐゴシック"/>
              </a:rPr>
              <a:t>開削工法による</a:t>
            </a:r>
            <a:r>
              <a:rPr sz="727" spc="-17" dirty="0">
                <a:solidFill>
                  <a:srgbClr val="FFFFFF"/>
                </a:solidFill>
                <a:latin typeface="ＭＳ Ｐゴシック"/>
                <a:cs typeface="ＭＳ Ｐゴシック"/>
              </a:rPr>
              <a:t>現場打ち大型人孔</a:t>
            </a:r>
            <a:endParaRPr sz="727">
              <a:latin typeface="ＭＳ Ｐゴシック"/>
              <a:cs typeface="ＭＳ Ｐゴシック"/>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4041" y="353433"/>
            <a:ext cx="8459286" cy="434725"/>
          </a:xfrm>
          <a:prstGeom prst="rect">
            <a:avLst/>
          </a:prstGeom>
          <a:solidFill>
            <a:srgbClr val="FFFFCC"/>
          </a:solidFill>
          <a:ln w="32003">
            <a:solidFill>
              <a:srgbClr val="FF9900"/>
            </a:solidFill>
          </a:ln>
        </p:spPr>
        <p:txBody>
          <a:bodyPr vert="horz" wrap="square" lIns="0" tIns="3801" rIns="0" bIns="0" rtlCol="0" anchor="ctr">
            <a:spAutoFit/>
          </a:bodyPr>
          <a:lstStyle/>
          <a:p>
            <a:pPr marL="73303" algn="ctr">
              <a:lnSpc>
                <a:spcPct val="100000"/>
              </a:lnSpc>
              <a:spcBef>
                <a:spcPts val="30"/>
              </a:spcBef>
              <a:tabLst>
                <a:tab pos="1373761" algn="l"/>
              </a:tabLst>
            </a:pPr>
            <a:r>
              <a:rPr sz="2800" dirty="0"/>
              <a:t>	</a:t>
            </a:r>
            <a:r>
              <a:rPr sz="2800" spc="-30" dirty="0"/>
              <a:t>現行の点検・調査等のフロー</a:t>
            </a:r>
          </a:p>
        </p:txBody>
      </p:sp>
      <p:sp>
        <p:nvSpPr>
          <p:cNvPr id="3" name="object 3"/>
          <p:cNvSpPr txBox="1"/>
          <p:nvPr/>
        </p:nvSpPr>
        <p:spPr>
          <a:xfrm>
            <a:off x="446557" y="919612"/>
            <a:ext cx="1722373" cy="214320"/>
          </a:xfrm>
          <a:prstGeom prst="rect">
            <a:avLst/>
          </a:prstGeom>
        </p:spPr>
        <p:txBody>
          <a:bodyPr vert="horz" wrap="square" lIns="0" tIns="10317" rIns="0" bIns="0" rtlCol="0">
            <a:spAutoFit/>
          </a:bodyPr>
          <a:lstStyle/>
          <a:p>
            <a:pPr marL="178643" indent="-168326">
              <a:spcBef>
                <a:spcPts val="81"/>
              </a:spcBef>
              <a:buSzPct val="93548"/>
              <a:buChar char="○"/>
              <a:tabLst>
                <a:tab pos="178643" algn="l"/>
              </a:tabLst>
            </a:pPr>
            <a:r>
              <a:rPr sz="1325" spc="-30" dirty="0">
                <a:latin typeface="ＭＳ Ｐゴシック"/>
                <a:cs typeface="ＭＳ Ｐゴシック"/>
              </a:rPr>
              <a:t>点検・調査等のフロ</a:t>
            </a:r>
            <a:r>
              <a:rPr sz="1325" spc="-1150" dirty="0">
                <a:latin typeface="ＭＳ Ｐゴシック"/>
                <a:cs typeface="ＭＳ Ｐゴシック"/>
              </a:rPr>
              <a:t>ー</a:t>
            </a:r>
            <a:endParaRPr sz="1325">
              <a:latin typeface="ＭＳ Ｐゴシック"/>
              <a:cs typeface="ＭＳ Ｐゴシック"/>
            </a:endParaRPr>
          </a:p>
        </p:txBody>
      </p:sp>
      <p:pic>
        <p:nvPicPr>
          <p:cNvPr id="4" name="object 4"/>
          <p:cNvPicPr/>
          <p:nvPr/>
        </p:nvPicPr>
        <p:blipFill>
          <a:blip r:embed="rId2" cstate="print"/>
          <a:stretch>
            <a:fillRect/>
          </a:stretch>
        </p:blipFill>
        <p:spPr>
          <a:xfrm>
            <a:off x="861403" y="1269300"/>
            <a:ext cx="3437796" cy="4808749"/>
          </a:xfrm>
          <a:prstGeom prst="rect">
            <a:avLst/>
          </a:prstGeom>
        </p:spPr>
      </p:pic>
      <p:pic>
        <p:nvPicPr>
          <p:cNvPr id="5" name="object 5"/>
          <p:cNvPicPr/>
          <p:nvPr/>
        </p:nvPicPr>
        <p:blipFill>
          <a:blip r:embed="rId3" cstate="print"/>
          <a:stretch>
            <a:fillRect/>
          </a:stretch>
        </p:blipFill>
        <p:spPr>
          <a:xfrm>
            <a:off x="5045685" y="3650219"/>
            <a:ext cx="3578784" cy="2982986"/>
          </a:xfrm>
          <a:prstGeom prst="rect">
            <a:avLst/>
          </a:prstGeom>
        </p:spPr>
      </p:pic>
      <p:sp>
        <p:nvSpPr>
          <p:cNvPr id="6" name="object 6"/>
          <p:cNvSpPr txBox="1"/>
          <p:nvPr/>
        </p:nvSpPr>
        <p:spPr>
          <a:xfrm>
            <a:off x="5022467" y="3655428"/>
            <a:ext cx="723266" cy="237867"/>
          </a:xfrm>
          <a:prstGeom prst="rect">
            <a:avLst/>
          </a:prstGeom>
          <a:solidFill>
            <a:srgbClr val="FFCCCC"/>
          </a:solidFill>
        </p:spPr>
        <p:txBody>
          <a:bodyPr vert="horz" wrap="square" lIns="0" tIns="7602" rIns="0" bIns="0" rtlCol="0">
            <a:spAutoFit/>
          </a:bodyPr>
          <a:lstStyle/>
          <a:p>
            <a:pPr marL="168869">
              <a:spcBef>
                <a:spcPts val="60"/>
              </a:spcBef>
            </a:pPr>
            <a:r>
              <a:rPr sz="1496" spc="-21" dirty="0">
                <a:latin typeface="ＭＳ Ｐゴシック"/>
                <a:cs typeface="ＭＳ Ｐゴシック"/>
              </a:rPr>
              <a:t>調査</a:t>
            </a:r>
            <a:endParaRPr sz="1496">
              <a:latin typeface="ＭＳ Ｐゴシック"/>
              <a:cs typeface="ＭＳ Ｐゴシック"/>
            </a:endParaRPr>
          </a:p>
        </p:txBody>
      </p:sp>
      <p:sp>
        <p:nvSpPr>
          <p:cNvPr id="7" name="object 7"/>
          <p:cNvSpPr txBox="1"/>
          <p:nvPr/>
        </p:nvSpPr>
        <p:spPr>
          <a:xfrm>
            <a:off x="8686583" y="6102376"/>
            <a:ext cx="115657" cy="214320"/>
          </a:xfrm>
          <a:prstGeom prst="rect">
            <a:avLst/>
          </a:prstGeom>
        </p:spPr>
        <p:txBody>
          <a:bodyPr vert="horz" wrap="square" lIns="0" tIns="10317" rIns="0" bIns="0" rtlCol="0">
            <a:spAutoFit/>
          </a:bodyPr>
          <a:lstStyle/>
          <a:p>
            <a:pPr marL="10860">
              <a:spcBef>
                <a:spcPts val="81"/>
              </a:spcBef>
            </a:pPr>
            <a:r>
              <a:rPr sz="1325" spc="-43" dirty="0">
                <a:latin typeface="Arial"/>
                <a:cs typeface="Arial"/>
              </a:rPr>
              <a:t>9</a:t>
            </a:r>
            <a:endParaRPr sz="1325">
              <a:latin typeface="Arial"/>
              <a:cs typeface="Arial"/>
            </a:endParaRPr>
          </a:p>
        </p:txBody>
      </p:sp>
      <p:sp>
        <p:nvSpPr>
          <p:cNvPr id="8" name="object 8"/>
          <p:cNvSpPr txBox="1"/>
          <p:nvPr/>
        </p:nvSpPr>
        <p:spPr>
          <a:xfrm>
            <a:off x="6671862" y="1457827"/>
            <a:ext cx="1669159" cy="385877"/>
          </a:xfrm>
          <a:prstGeom prst="rect">
            <a:avLst/>
          </a:prstGeom>
        </p:spPr>
        <p:txBody>
          <a:bodyPr vert="horz" wrap="square" lIns="0" tIns="10860" rIns="0" bIns="0" rtlCol="0">
            <a:spAutoFit/>
          </a:bodyPr>
          <a:lstStyle/>
          <a:p>
            <a:pPr marL="95023" marR="4344" indent="-85249">
              <a:lnSpc>
                <a:spcPct val="99500"/>
              </a:lnSpc>
              <a:spcBef>
                <a:spcPts val="86"/>
              </a:spcBef>
              <a:buSzPct val="89473"/>
              <a:buChar char="○"/>
              <a:tabLst>
                <a:tab pos="95023" algn="l"/>
                <a:tab pos="112942" algn="l"/>
              </a:tabLst>
            </a:pPr>
            <a:r>
              <a:rPr sz="812" spc="-21" dirty="0">
                <a:latin typeface="ＭＳ Ｐゴシック"/>
                <a:cs typeface="ＭＳ Ｐゴシック"/>
              </a:rPr>
              <a:t>	マンホール蓋及びその周辺状況、</a:t>
            </a:r>
            <a:r>
              <a:rPr sz="812" spc="-17" dirty="0">
                <a:latin typeface="ＭＳ Ｐゴシック"/>
                <a:cs typeface="ＭＳ Ｐゴシック"/>
              </a:rPr>
              <a:t>マンホール内部を目視により異状</a:t>
            </a:r>
            <a:r>
              <a:rPr sz="812" spc="-714" dirty="0">
                <a:latin typeface="ＭＳ Ｐゴシック"/>
                <a:cs typeface="ＭＳ Ｐゴシック"/>
              </a:rPr>
              <a:t>の</a:t>
            </a:r>
            <a:r>
              <a:rPr sz="812" spc="-17" dirty="0">
                <a:latin typeface="ＭＳ Ｐゴシック"/>
                <a:cs typeface="ＭＳ Ｐゴシック"/>
              </a:rPr>
              <a:t>有無を確認する。</a:t>
            </a:r>
            <a:endParaRPr sz="812">
              <a:latin typeface="ＭＳ Ｐゴシック"/>
              <a:cs typeface="ＭＳ Ｐゴシック"/>
            </a:endParaRPr>
          </a:p>
        </p:txBody>
      </p:sp>
      <p:sp>
        <p:nvSpPr>
          <p:cNvPr id="9" name="object 9"/>
          <p:cNvSpPr txBox="1"/>
          <p:nvPr/>
        </p:nvSpPr>
        <p:spPr>
          <a:xfrm>
            <a:off x="6723988" y="2965610"/>
            <a:ext cx="1762555" cy="498712"/>
          </a:xfrm>
          <a:prstGeom prst="rect">
            <a:avLst/>
          </a:prstGeom>
        </p:spPr>
        <p:txBody>
          <a:bodyPr vert="horz" wrap="square" lIns="0" tIns="13575" rIns="0" bIns="0" rtlCol="0">
            <a:spAutoFit/>
          </a:bodyPr>
          <a:lstStyle/>
          <a:p>
            <a:pPr marL="113485" marR="4344" indent="-103168">
              <a:lnSpc>
                <a:spcPct val="97400"/>
              </a:lnSpc>
              <a:spcBef>
                <a:spcPts val="107"/>
              </a:spcBef>
              <a:buSzPct val="89473"/>
              <a:buChar char="○"/>
              <a:tabLst>
                <a:tab pos="128145" algn="l"/>
              </a:tabLst>
            </a:pPr>
            <a:r>
              <a:rPr sz="812" spc="-26" dirty="0">
                <a:latin typeface="ＭＳ Ｐゴシック"/>
                <a:cs typeface="ＭＳ Ｐゴシック"/>
              </a:rPr>
              <a:t>マンホール内に直接入らず、地上等	から管口カメラをマンホール内に挿</a:t>
            </a:r>
            <a:r>
              <a:rPr sz="812" spc="-141" dirty="0">
                <a:latin typeface="ＭＳ Ｐゴシック"/>
                <a:cs typeface="ＭＳ Ｐゴシック"/>
              </a:rPr>
              <a:t> 	</a:t>
            </a:r>
            <a:r>
              <a:rPr sz="812" spc="-13" dirty="0">
                <a:latin typeface="ＭＳ Ｐゴシック"/>
                <a:cs typeface="ＭＳ Ｐゴシック"/>
              </a:rPr>
              <a:t>入し、管渠内の異状の有無を確認</a:t>
            </a:r>
            <a:r>
              <a:rPr sz="812" spc="-26" dirty="0">
                <a:latin typeface="ＭＳ Ｐゴシック"/>
                <a:cs typeface="ＭＳ Ｐゴシック"/>
              </a:rPr>
              <a:t>す	る。</a:t>
            </a:r>
            <a:endParaRPr sz="812">
              <a:latin typeface="ＭＳ Ｐゴシック"/>
              <a:cs typeface="ＭＳ Ｐゴシック"/>
            </a:endParaRPr>
          </a:p>
        </p:txBody>
      </p:sp>
      <p:grpSp>
        <p:nvGrpSpPr>
          <p:cNvPr id="10" name="object 10"/>
          <p:cNvGrpSpPr/>
          <p:nvPr/>
        </p:nvGrpSpPr>
        <p:grpSpPr>
          <a:xfrm>
            <a:off x="5011878" y="879486"/>
            <a:ext cx="3575065" cy="2723109"/>
            <a:chOff x="5861113" y="799909"/>
            <a:chExt cx="4180840" cy="3184525"/>
          </a:xfrm>
        </p:grpSpPr>
        <p:pic>
          <p:nvPicPr>
            <p:cNvPr id="11" name="object 11"/>
            <p:cNvPicPr/>
            <p:nvPr/>
          </p:nvPicPr>
          <p:blipFill>
            <a:blip r:embed="rId4" cstate="print"/>
            <a:stretch>
              <a:fillRect/>
            </a:stretch>
          </p:blipFill>
          <p:spPr>
            <a:xfrm>
              <a:off x="6635496" y="3364992"/>
              <a:ext cx="461772" cy="409956"/>
            </a:xfrm>
            <a:prstGeom prst="rect">
              <a:avLst/>
            </a:prstGeom>
          </p:spPr>
        </p:pic>
        <p:pic>
          <p:nvPicPr>
            <p:cNvPr id="12" name="object 12"/>
            <p:cNvPicPr/>
            <p:nvPr/>
          </p:nvPicPr>
          <p:blipFill>
            <a:blip r:embed="rId5" cstate="print"/>
            <a:stretch>
              <a:fillRect/>
            </a:stretch>
          </p:blipFill>
          <p:spPr>
            <a:xfrm>
              <a:off x="6154050" y="994067"/>
              <a:ext cx="1429789" cy="1421609"/>
            </a:xfrm>
            <a:prstGeom prst="rect">
              <a:avLst/>
            </a:prstGeom>
          </p:spPr>
        </p:pic>
        <p:pic>
          <p:nvPicPr>
            <p:cNvPr id="13" name="object 13"/>
            <p:cNvPicPr/>
            <p:nvPr/>
          </p:nvPicPr>
          <p:blipFill>
            <a:blip r:embed="rId6" cstate="print"/>
            <a:stretch>
              <a:fillRect/>
            </a:stretch>
          </p:blipFill>
          <p:spPr>
            <a:xfrm>
              <a:off x="6096000" y="2714244"/>
              <a:ext cx="1682496" cy="1263396"/>
            </a:xfrm>
            <a:prstGeom prst="rect">
              <a:avLst/>
            </a:prstGeom>
          </p:spPr>
        </p:pic>
        <p:sp>
          <p:nvSpPr>
            <p:cNvPr id="14" name="object 14"/>
            <p:cNvSpPr/>
            <p:nvPr/>
          </p:nvSpPr>
          <p:spPr>
            <a:xfrm>
              <a:off x="5873496" y="812292"/>
              <a:ext cx="4156075" cy="3159760"/>
            </a:xfrm>
            <a:custGeom>
              <a:avLst/>
              <a:gdLst/>
              <a:ahLst/>
              <a:cxnLst/>
              <a:rect l="l" t="t" r="r" b="b"/>
              <a:pathLst>
                <a:path w="4156075" h="3159760">
                  <a:moveTo>
                    <a:pt x="0" y="144779"/>
                  </a:moveTo>
                  <a:lnTo>
                    <a:pt x="7290" y="98706"/>
                  </a:lnTo>
                  <a:lnTo>
                    <a:pt x="27602" y="58923"/>
                  </a:lnTo>
                  <a:lnTo>
                    <a:pt x="58594" y="27700"/>
                  </a:lnTo>
                  <a:lnTo>
                    <a:pt x="97926" y="7303"/>
                  </a:lnTo>
                  <a:lnTo>
                    <a:pt x="143255" y="0"/>
                  </a:lnTo>
                  <a:lnTo>
                    <a:pt x="4011168" y="0"/>
                  </a:lnTo>
                  <a:lnTo>
                    <a:pt x="4057241" y="7303"/>
                  </a:lnTo>
                  <a:lnTo>
                    <a:pt x="4097024" y="27700"/>
                  </a:lnTo>
                  <a:lnTo>
                    <a:pt x="4128247" y="58923"/>
                  </a:lnTo>
                  <a:lnTo>
                    <a:pt x="4148644" y="98706"/>
                  </a:lnTo>
                  <a:lnTo>
                    <a:pt x="4155948" y="144779"/>
                  </a:lnTo>
                  <a:lnTo>
                    <a:pt x="4155948" y="3015996"/>
                  </a:lnTo>
                  <a:lnTo>
                    <a:pt x="4148644" y="3061325"/>
                  </a:lnTo>
                  <a:lnTo>
                    <a:pt x="4128247" y="3100657"/>
                  </a:lnTo>
                  <a:lnTo>
                    <a:pt x="4097024" y="3131649"/>
                  </a:lnTo>
                  <a:lnTo>
                    <a:pt x="4057241" y="3151961"/>
                  </a:lnTo>
                  <a:lnTo>
                    <a:pt x="4011168" y="3159252"/>
                  </a:lnTo>
                  <a:lnTo>
                    <a:pt x="143255" y="3159252"/>
                  </a:lnTo>
                  <a:lnTo>
                    <a:pt x="97926" y="3151961"/>
                  </a:lnTo>
                  <a:lnTo>
                    <a:pt x="58594" y="3131649"/>
                  </a:lnTo>
                  <a:lnTo>
                    <a:pt x="27602" y="3100657"/>
                  </a:lnTo>
                  <a:lnTo>
                    <a:pt x="7290" y="3061325"/>
                  </a:lnTo>
                  <a:lnTo>
                    <a:pt x="0" y="3015996"/>
                  </a:lnTo>
                  <a:lnTo>
                    <a:pt x="0" y="144779"/>
                  </a:lnTo>
                  <a:close/>
                </a:path>
              </a:pathLst>
            </a:custGeom>
            <a:ln w="24384">
              <a:solidFill>
                <a:srgbClr val="000000"/>
              </a:solidFill>
            </a:ln>
          </p:spPr>
          <p:txBody>
            <a:bodyPr wrap="square" lIns="0" tIns="0" rIns="0" bIns="0" rtlCol="0"/>
            <a:lstStyle/>
            <a:p>
              <a:endParaRPr sz="1539"/>
            </a:p>
          </p:txBody>
        </p:sp>
        <p:sp>
          <p:nvSpPr>
            <p:cNvPr id="15" name="object 15"/>
            <p:cNvSpPr/>
            <p:nvPr/>
          </p:nvSpPr>
          <p:spPr>
            <a:xfrm>
              <a:off x="7808976" y="976884"/>
              <a:ext cx="1635760" cy="271780"/>
            </a:xfrm>
            <a:custGeom>
              <a:avLst/>
              <a:gdLst/>
              <a:ahLst/>
              <a:cxnLst/>
              <a:rect l="l" t="t" r="r" b="b"/>
              <a:pathLst>
                <a:path w="1635759" h="271780">
                  <a:moveTo>
                    <a:pt x="1591055" y="0"/>
                  </a:moveTo>
                  <a:lnTo>
                    <a:pt x="44196" y="0"/>
                  </a:lnTo>
                  <a:lnTo>
                    <a:pt x="27003" y="3500"/>
                  </a:lnTo>
                  <a:lnTo>
                    <a:pt x="12954" y="13144"/>
                  </a:lnTo>
                  <a:lnTo>
                    <a:pt x="3476" y="27646"/>
                  </a:lnTo>
                  <a:lnTo>
                    <a:pt x="0" y="45720"/>
                  </a:lnTo>
                  <a:lnTo>
                    <a:pt x="0" y="225551"/>
                  </a:lnTo>
                  <a:lnTo>
                    <a:pt x="3476" y="242982"/>
                  </a:lnTo>
                  <a:lnTo>
                    <a:pt x="12953" y="257555"/>
                  </a:lnTo>
                  <a:lnTo>
                    <a:pt x="27003" y="267557"/>
                  </a:lnTo>
                  <a:lnTo>
                    <a:pt x="44196" y="271272"/>
                  </a:lnTo>
                  <a:lnTo>
                    <a:pt x="1591055" y="271272"/>
                  </a:lnTo>
                  <a:lnTo>
                    <a:pt x="1608248" y="267557"/>
                  </a:lnTo>
                  <a:lnTo>
                    <a:pt x="1622298" y="257555"/>
                  </a:lnTo>
                  <a:lnTo>
                    <a:pt x="1631775" y="242982"/>
                  </a:lnTo>
                  <a:lnTo>
                    <a:pt x="1635252" y="225551"/>
                  </a:lnTo>
                  <a:lnTo>
                    <a:pt x="1635252" y="45720"/>
                  </a:lnTo>
                  <a:lnTo>
                    <a:pt x="1631775" y="27646"/>
                  </a:lnTo>
                  <a:lnTo>
                    <a:pt x="1622298" y="13144"/>
                  </a:lnTo>
                  <a:lnTo>
                    <a:pt x="1608248" y="3500"/>
                  </a:lnTo>
                  <a:lnTo>
                    <a:pt x="1591055" y="0"/>
                  </a:lnTo>
                  <a:close/>
                </a:path>
              </a:pathLst>
            </a:custGeom>
            <a:solidFill>
              <a:srgbClr val="D8D8D8"/>
            </a:solidFill>
          </p:spPr>
          <p:txBody>
            <a:bodyPr wrap="square" lIns="0" tIns="0" rIns="0" bIns="0" rtlCol="0"/>
            <a:lstStyle/>
            <a:p>
              <a:endParaRPr sz="1539"/>
            </a:p>
          </p:txBody>
        </p:sp>
        <p:sp>
          <p:nvSpPr>
            <p:cNvPr id="16" name="object 16"/>
            <p:cNvSpPr/>
            <p:nvPr/>
          </p:nvSpPr>
          <p:spPr>
            <a:xfrm>
              <a:off x="7808976" y="976884"/>
              <a:ext cx="1635760" cy="271780"/>
            </a:xfrm>
            <a:custGeom>
              <a:avLst/>
              <a:gdLst/>
              <a:ahLst/>
              <a:cxnLst/>
              <a:rect l="l" t="t" r="r" b="b"/>
              <a:pathLst>
                <a:path w="1635759" h="271780">
                  <a:moveTo>
                    <a:pt x="0" y="45720"/>
                  </a:moveTo>
                  <a:lnTo>
                    <a:pt x="3476" y="27646"/>
                  </a:lnTo>
                  <a:lnTo>
                    <a:pt x="12954" y="13144"/>
                  </a:lnTo>
                  <a:lnTo>
                    <a:pt x="27003" y="3500"/>
                  </a:lnTo>
                  <a:lnTo>
                    <a:pt x="44196" y="0"/>
                  </a:lnTo>
                  <a:lnTo>
                    <a:pt x="1591055" y="0"/>
                  </a:lnTo>
                  <a:lnTo>
                    <a:pt x="1608248" y="3500"/>
                  </a:lnTo>
                  <a:lnTo>
                    <a:pt x="1622298" y="13144"/>
                  </a:lnTo>
                  <a:lnTo>
                    <a:pt x="1631775" y="27646"/>
                  </a:lnTo>
                  <a:lnTo>
                    <a:pt x="1635252" y="45720"/>
                  </a:lnTo>
                  <a:lnTo>
                    <a:pt x="1635252" y="225551"/>
                  </a:lnTo>
                  <a:lnTo>
                    <a:pt x="1631775" y="242982"/>
                  </a:lnTo>
                  <a:lnTo>
                    <a:pt x="1622298" y="257555"/>
                  </a:lnTo>
                  <a:lnTo>
                    <a:pt x="1608248" y="267557"/>
                  </a:lnTo>
                  <a:lnTo>
                    <a:pt x="1591055" y="271272"/>
                  </a:lnTo>
                  <a:lnTo>
                    <a:pt x="44196" y="271272"/>
                  </a:lnTo>
                  <a:lnTo>
                    <a:pt x="27003" y="267557"/>
                  </a:lnTo>
                  <a:lnTo>
                    <a:pt x="12953" y="257555"/>
                  </a:lnTo>
                  <a:lnTo>
                    <a:pt x="3476" y="242982"/>
                  </a:lnTo>
                  <a:lnTo>
                    <a:pt x="0" y="225551"/>
                  </a:lnTo>
                  <a:lnTo>
                    <a:pt x="0" y="45720"/>
                  </a:lnTo>
                  <a:close/>
                </a:path>
              </a:pathLst>
            </a:custGeom>
            <a:ln w="13716">
              <a:solidFill>
                <a:srgbClr val="4D5D5E"/>
              </a:solidFill>
            </a:ln>
          </p:spPr>
          <p:txBody>
            <a:bodyPr wrap="square" lIns="0" tIns="0" rIns="0" bIns="0" rtlCol="0"/>
            <a:lstStyle/>
            <a:p>
              <a:endParaRPr sz="1539"/>
            </a:p>
          </p:txBody>
        </p:sp>
      </p:grpSp>
      <p:sp>
        <p:nvSpPr>
          <p:cNvPr id="17" name="object 17"/>
          <p:cNvSpPr txBox="1"/>
          <p:nvPr/>
        </p:nvSpPr>
        <p:spPr>
          <a:xfrm>
            <a:off x="6845185" y="1061659"/>
            <a:ext cx="1062094" cy="155749"/>
          </a:xfrm>
          <a:prstGeom prst="rect">
            <a:avLst/>
          </a:prstGeom>
        </p:spPr>
        <p:txBody>
          <a:bodyPr vert="horz" wrap="square" lIns="0" tIns="10860" rIns="0" bIns="0" rtlCol="0">
            <a:spAutoFit/>
          </a:bodyPr>
          <a:lstStyle/>
          <a:p>
            <a:pPr marL="10860">
              <a:spcBef>
                <a:spcPts val="86"/>
              </a:spcBef>
            </a:pPr>
            <a:r>
              <a:rPr sz="941" b="1" spc="-47" dirty="0">
                <a:latin typeface="ＭＳ Ｐゴシック"/>
                <a:cs typeface="ＭＳ Ｐゴシック"/>
              </a:rPr>
              <a:t>マンホール目視点検</a:t>
            </a:r>
            <a:endParaRPr sz="941">
              <a:latin typeface="ＭＳ Ｐゴシック"/>
              <a:cs typeface="ＭＳ Ｐゴシック"/>
            </a:endParaRPr>
          </a:p>
        </p:txBody>
      </p:sp>
      <p:grpSp>
        <p:nvGrpSpPr>
          <p:cNvPr id="18" name="object 18"/>
          <p:cNvGrpSpPr/>
          <p:nvPr/>
        </p:nvGrpSpPr>
        <p:grpSpPr>
          <a:xfrm>
            <a:off x="6642975" y="2438907"/>
            <a:ext cx="1411781" cy="243804"/>
            <a:chOff x="7768590" y="2623566"/>
            <a:chExt cx="1651000" cy="285115"/>
          </a:xfrm>
        </p:grpSpPr>
        <p:sp>
          <p:nvSpPr>
            <p:cNvPr id="19" name="object 19"/>
            <p:cNvSpPr/>
            <p:nvPr/>
          </p:nvSpPr>
          <p:spPr>
            <a:xfrm>
              <a:off x="7775448" y="2630424"/>
              <a:ext cx="1637030" cy="271780"/>
            </a:xfrm>
            <a:custGeom>
              <a:avLst/>
              <a:gdLst/>
              <a:ahLst/>
              <a:cxnLst/>
              <a:rect l="l" t="t" r="r" b="b"/>
              <a:pathLst>
                <a:path w="1637029" h="271780">
                  <a:moveTo>
                    <a:pt x="1591055" y="0"/>
                  </a:moveTo>
                  <a:lnTo>
                    <a:pt x="45720" y="0"/>
                  </a:lnTo>
                  <a:lnTo>
                    <a:pt x="28289" y="3500"/>
                  </a:lnTo>
                  <a:lnTo>
                    <a:pt x="13716" y="13144"/>
                  </a:lnTo>
                  <a:lnTo>
                    <a:pt x="3714" y="27646"/>
                  </a:lnTo>
                  <a:lnTo>
                    <a:pt x="0" y="45720"/>
                  </a:lnTo>
                  <a:lnTo>
                    <a:pt x="0" y="225551"/>
                  </a:lnTo>
                  <a:lnTo>
                    <a:pt x="3714" y="242982"/>
                  </a:lnTo>
                  <a:lnTo>
                    <a:pt x="13715" y="257555"/>
                  </a:lnTo>
                  <a:lnTo>
                    <a:pt x="28289" y="267557"/>
                  </a:lnTo>
                  <a:lnTo>
                    <a:pt x="45720" y="271272"/>
                  </a:lnTo>
                  <a:lnTo>
                    <a:pt x="1591055" y="271272"/>
                  </a:lnTo>
                  <a:lnTo>
                    <a:pt x="1609129" y="267557"/>
                  </a:lnTo>
                  <a:lnTo>
                    <a:pt x="1623631" y="257555"/>
                  </a:lnTo>
                  <a:lnTo>
                    <a:pt x="1633275" y="242982"/>
                  </a:lnTo>
                  <a:lnTo>
                    <a:pt x="1636776" y="225551"/>
                  </a:lnTo>
                  <a:lnTo>
                    <a:pt x="1636776" y="45720"/>
                  </a:lnTo>
                  <a:lnTo>
                    <a:pt x="1633275" y="27646"/>
                  </a:lnTo>
                  <a:lnTo>
                    <a:pt x="1623631" y="13144"/>
                  </a:lnTo>
                  <a:lnTo>
                    <a:pt x="1609129" y="3500"/>
                  </a:lnTo>
                  <a:lnTo>
                    <a:pt x="1591055" y="0"/>
                  </a:lnTo>
                  <a:close/>
                </a:path>
              </a:pathLst>
            </a:custGeom>
            <a:solidFill>
              <a:srgbClr val="D8D8D8"/>
            </a:solidFill>
          </p:spPr>
          <p:txBody>
            <a:bodyPr wrap="square" lIns="0" tIns="0" rIns="0" bIns="0" rtlCol="0"/>
            <a:lstStyle/>
            <a:p>
              <a:endParaRPr sz="1539"/>
            </a:p>
          </p:txBody>
        </p:sp>
        <p:sp>
          <p:nvSpPr>
            <p:cNvPr id="20" name="object 20"/>
            <p:cNvSpPr/>
            <p:nvPr/>
          </p:nvSpPr>
          <p:spPr>
            <a:xfrm>
              <a:off x="7775448" y="2630424"/>
              <a:ext cx="1637030" cy="271780"/>
            </a:xfrm>
            <a:custGeom>
              <a:avLst/>
              <a:gdLst/>
              <a:ahLst/>
              <a:cxnLst/>
              <a:rect l="l" t="t" r="r" b="b"/>
              <a:pathLst>
                <a:path w="1637029" h="271780">
                  <a:moveTo>
                    <a:pt x="0" y="45720"/>
                  </a:moveTo>
                  <a:lnTo>
                    <a:pt x="3714" y="27646"/>
                  </a:lnTo>
                  <a:lnTo>
                    <a:pt x="13716" y="13144"/>
                  </a:lnTo>
                  <a:lnTo>
                    <a:pt x="28289" y="3500"/>
                  </a:lnTo>
                  <a:lnTo>
                    <a:pt x="45720" y="0"/>
                  </a:lnTo>
                  <a:lnTo>
                    <a:pt x="1591055" y="0"/>
                  </a:lnTo>
                  <a:lnTo>
                    <a:pt x="1609129" y="3500"/>
                  </a:lnTo>
                  <a:lnTo>
                    <a:pt x="1623631" y="13144"/>
                  </a:lnTo>
                  <a:lnTo>
                    <a:pt x="1633275" y="27646"/>
                  </a:lnTo>
                  <a:lnTo>
                    <a:pt x="1636776" y="45720"/>
                  </a:lnTo>
                  <a:lnTo>
                    <a:pt x="1636776" y="225551"/>
                  </a:lnTo>
                  <a:lnTo>
                    <a:pt x="1633275" y="242982"/>
                  </a:lnTo>
                  <a:lnTo>
                    <a:pt x="1623631" y="257555"/>
                  </a:lnTo>
                  <a:lnTo>
                    <a:pt x="1609129" y="267557"/>
                  </a:lnTo>
                  <a:lnTo>
                    <a:pt x="1591055" y="271272"/>
                  </a:lnTo>
                  <a:lnTo>
                    <a:pt x="45720" y="271272"/>
                  </a:lnTo>
                  <a:lnTo>
                    <a:pt x="28289" y="267557"/>
                  </a:lnTo>
                  <a:lnTo>
                    <a:pt x="13715" y="257555"/>
                  </a:lnTo>
                  <a:lnTo>
                    <a:pt x="3714" y="242982"/>
                  </a:lnTo>
                  <a:lnTo>
                    <a:pt x="0" y="225551"/>
                  </a:lnTo>
                  <a:lnTo>
                    <a:pt x="0" y="45720"/>
                  </a:lnTo>
                  <a:close/>
                </a:path>
              </a:pathLst>
            </a:custGeom>
            <a:ln w="13716">
              <a:solidFill>
                <a:srgbClr val="4D5D5E"/>
              </a:solidFill>
            </a:ln>
          </p:spPr>
          <p:txBody>
            <a:bodyPr wrap="square" lIns="0" tIns="0" rIns="0" bIns="0" rtlCol="0"/>
            <a:lstStyle/>
            <a:p>
              <a:endParaRPr sz="1539"/>
            </a:p>
          </p:txBody>
        </p:sp>
      </p:grpSp>
      <p:sp>
        <p:nvSpPr>
          <p:cNvPr id="21" name="object 21"/>
          <p:cNvSpPr txBox="1"/>
          <p:nvPr/>
        </p:nvSpPr>
        <p:spPr>
          <a:xfrm>
            <a:off x="6794361" y="2475613"/>
            <a:ext cx="1107705" cy="156298"/>
          </a:xfrm>
          <a:prstGeom prst="rect">
            <a:avLst/>
          </a:prstGeom>
        </p:spPr>
        <p:txBody>
          <a:bodyPr vert="horz" wrap="square" lIns="0" tIns="11403" rIns="0" bIns="0" rtlCol="0">
            <a:spAutoFit/>
          </a:bodyPr>
          <a:lstStyle/>
          <a:p>
            <a:pPr marL="10860">
              <a:spcBef>
                <a:spcPts val="90"/>
              </a:spcBef>
            </a:pPr>
            <a:r>
              <a:rPr sz="941" b="1" spc="-9" dirty="0">
                <a:latin typeface="ＭＳ Ｐゴシック"/>
                <a:cs typeface="ＭＳ Ｐゴシック"/>
              </a:rPr>
              <a:t>管口カメラによる点</a:t>
            </a:r>
            <a:r>
              <a:rPr sz="941" b="1" spc="-876" dirty="0">
                <a:latin typeface="ＭＳ Ｐゴシック"/>
                <a:cs typeface="ＭＳ Ｐゴシック"/>
              </a:rPr>
              <a:t>検</a:t>
            </a:r>
            <a:endParaRPr sz="941">
              <a:latin typeface="ＭＳ Ｐゴシック"/>
              <a:cs typeface="ＭＳ Ｐゴシック"/>
            </a:endParaRPr>
          </a:p>
        </p:txBody>
      </p:sp>
      <p:sp>
        <p:nvSpPr>
          <p:cNvPr id="22" name="object 22"/>
          <p:cNvSpPr txBox="1"/>
          <p:nvPr/>
        </p:nvSpPr>
        <p:spPr>
          <a:xfrm>
            <a:off x="4974249" y="813186"/>
            <a:ext cx="723266" cy="237867"/>
          </a:xfrm>
          <a:prstGeom prst="rect">
            <a:avLst/>
          </a:prstGeom>
          <a:solidFill>
            <a:srgbClr val="FFFFCC"/>
          </a:solidFill>
        </p:spPr>
        <p:txBody>
          <a:bodyPr vert="horz" wrap="square" lIns="0" tIns="7602" rIns="0" bIns="0" rtlCol="0">
            <a:spAutoFit/>
          </a:bodyPr>
          <a:lstStyle/>
          <a:p>
            <a:pPr marL="168869">
              <a:spcBef>
                <a:spcPts val="60"/>
              </a:spcBef>
            </a:pPr>
            <a:r>
              <a:rPr sz="1496" spc="-21" dirty="0">
                <a:latin typeface="ＭＳ Ｐゴシック"/>
                <a:cs typeface="ＭＳ Ｐゴシック"/>
              </a:rPr>
              <a:t>点検</a:t>
            </a:r>
            <a:endParaRPr sz="1496">
              <a:latin typeface="ＭＳ Ｐゴシック"/>
              <a:cs typeface="ＭＳ Ｐゴシック"/>
            </a:endParaRPr>
          </a:p>
        </p:txBody>
      </p:sp>
      <p:sp>
        <p:nvSpPr>
          <p:cNvPr id="23" name="object 23"/>
          <p:cNvSpPr txBox="1"/>
          <p:nvPr/>
        </p:nvSpPr>
        <p:spPr>
          <a:xfrm>
            <a:off x="442647" y="6331736"/>
            <a:ext cx="4402043" cy="125598"/>
          </a:xfrm>
          <a:prstGeom prst="rect">
            <a:avLst/>
          </a:prstGeom>
        </p:spPr>
        <p:txBody>
          <a:bodyPr vert="horz" wrap="square" lIns="0" tIns="13575" rIns="0" bIns="0" rtlCol="0">
            <a:spAutoFit/>
          </a:bodyPr>
          <a:lstStyle/>
          <a:p>
            <a:pPr marL="10860">
              <a:spcBef>
                <a:spcPts val="107"/>
              </a:spcBef>
            </a:pPr>
            <a:r>
              <a:rPr sz="727" dirty="0">
                <a:latin typeface="ＭＳ Ｐゴシック"/>
                <a:cs typeface="ＭＳ Ｐゴシック"/>
              </a:rPr>
              <a:t>出典：下水道管路施設ストックマネジメントの手引き（</a:t>
            </a:r>
            <a:r>
              <a:rPr sz="727" dirty="0">
                <a:latin typeface="Arial"/>
                <a:cs typeface="Arial"/>
              </a:rPr>
              <a:t>2016</a:t>
            </a:r>
            <a:r>
              <a:rPr sz="727" spc="51" dirty="0">
                <a:latin typeface="ＭＳ Ｐゴシック"/>
                <a:cs typeface="ＭＳ Ｐゴシック"/>
              </a:rPr>
              <a:t>年版  公益社団法人  日本下水道協会</a:t>
            </a:r>
            <a:r>
              <a:rPr sz="727" dirty="0">
                <a:latin typeface="ＭＳ Ｐゴシック"/>
                <a:cs typeface="ＭＳ Ｐゴシック"/>
              </a:rPr>
              <a:t>）</a:t>
            </a:r>
            <a:r>
              <a:rPr sz="727" spc="-517" dirty="0">
                <a:latin typeface="ＭＳ Ｐゴシック"/>
                <a:cs typeface="ＭＳ Ｐゴシック"/>
              </a:rPr>
              <a:t>を</a:t>
            </a:r>
            <a:r>
              <a:rPr sz="727" spc="-13" dirty="0">
                <a:latin typeface="ＭＳ Ｐゴシック"/>
                <a:cs typeface="ＭＳ Ｐゴシック"/>
              </a:rPr>
              <a:t>基に作成</a:t>
            </a:r>
            <a:endParaRPr sz="727">
              <a:latin typeface="ＭＳ Ｐゴシック"/>
              <a:cs typeface="ＭＳ Ｐゴシック"/>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12228" y="725873"/>
            <a:ext cx="7395563" cy="2154596"/>
            <a:chOff x="1066800" y="620268"/>
            <a:chExt cx="8648700" cy="2519680"/>
          </a:xfrm>
        </p:grpSpPr>
        <p:pic>
          <p:nvPicPr>
            <p:cNvPr id="3" name="object 3"/>
            <p:cNvPicPr/>
            <p:nvPr/>
          </p:nvPicPr>
          <p:blipFill>
            <a:blip r:embed="rId2" cstate="print"/>
            <a:stretch>
              <a:fillRect/>
            </a:stretch>
          </p:blipFill>
          <p:spPr>
            <a:xfrm>
              <a:off x="1066800" y="620268"/>
              <a:ext cx="8648700" cy="2519172"/>
            </a:xfrm>
            <a:prstGeom prst="rect">
              <a:avLst/>
            </a:prstGeom>
          </p:spPr>
        </p:pic>
        <p:pic>
          <p:nvPicPr>
            <p:cNvPr id="4" name="object 4"/>
            <p:cNvPicPr/>
            <p:nvPr/>
          </p:nvPicPr>
          <p:blipFill>
            <a:blip r:embed="rId3" cstate="print"/>
            <a:stretch>
              <a:fillRect/>
            </a:stretch>
          </p:blipFill>
          <p:spPr>
            <a:xfrm>
              <a:off x="6972300" y="836676"/>
              <a:ext cx="2531363" cy="1723643"/>
            </a:xfrm>
            <a:prstGeom prst="rect">
              <a:avLst/>
            </a:prstGeom>
          </p:spPr>
        </p:pic>
      </p:grpSp>
      <p:sp>
        <p:nvSpPr>
          <p:cNvPr id="5" name="object 5"/>
          <p:cNvSpPr txBox="1"/>
          <p:nvPr/>
        </p:nvSpPr>
        <p:spPr>
          <a:xfrm>
            <a:off x="1117695" y="2891329"/>
            <a:ext cx="2695417" cy="472445"/>
          </a:xfrm>
          <a:prstGeom prst="rect">
            <a:avLst/>
          </a:prstGeom>
        </p:spPr>
        <p:txBody>
          <a:bodyPr vert="horz" wrap="square" lIns="0" tIns="11946" rIns="0" bIns="0" rtlCol="0">
            <a:spAutoFit/>
          </a:bodyPr>
          <a:lstStyle/>
          <a:p>
            <a:pPr marL="201992" indent="-191132">
              <a:spcBef>
                <a:spcPts val="94"/>
              </a:spcBef>
              <a:buSzPct val="94285"/>
              <a:buChar char="○"/>
              <a:tabLst>
                <a:tab pos="201992" algn="l"/>
              </a:tabLst>
            </a:pPr>
            <a:r>
              <a:rPr sz="1496" spc="-4" dirty="0">
                <a:latin typeface="ＭＳ Ｐゴシック"/>
                <a:cs typeface="ＭＳ Ｐゴシック"/>
              </a:rPr>
              <a:t>テレビカメラ調査機器</a:t>
            </a:r>
            <a:r>
              <a:rPr sz="1496" spc="4" dirty="0">
                <a:latin typeface="ＭＳ Ｐゴシック"/>
                <a:cs typeface="ＭＳ Ｐゴシック"/>
              </a:rPr>
              <a:t>（</a:t>
            </a:r>
            <a:r>
              <a:rPr sz="1496" dirty="0">
                <a:latin typeface="ＭＳ Ｐゴシック"/>
                <a:cs typeface="ＭＳ Ｐゴシック"/>
              </a:rPr>
              <a:t>大口</a:t>
            </a:r>
            <a:r>
              <a:rPr sz="1496" spc="-1530" dirty="0">
                <a:latin typeface="ＭＳ Ｐゴシック"/>
                <a:cs typeface="ＭＳ Ｐゴシック"/>
              </a:rPr>
              <a:t>径</a:t>
            </a:r>
            <a:r>
              <a:rPr sz="1496" dirty="0">
                <a:latin typeface="ＭＳ Ｐゴシック"/>
                <a:cs typeface="ＭＳ Ｐゴシック"/>
              </a:rPr>
              <a:t>                            ）</a:t>
            </a:r>
            <a:endParaRPr sz="1496">
              <a:latin typeface="ＭＳ Ｐゴシック"/>
              <a:cs typeface="ＭＳ Ｐゴシック"/>
            </a:endParaRPr>
          </a:p>
        </p:txBody>
      </p:sp>
      <p:sp>
        <p:nvSpPr>
          <p:cNvPr id="6" name="object 6"/>
          <p:cNvSpPr txBox="1">
            <a:spLocks noGrp="1"/>
          </p:cNvSpPr>
          <p:nvPr>
            <p:ph type="title"/>
          </p:nvPr>
        </p:nvSpPr>
        <p:spPr>
          <a:xfrm>
            <a:off x="341434" y="283061"/>
            <a:ext cx="8459286" cy="434725"/>
          </a:xfrm>
          <a:prstGeom prst="rect">
            <a:avLst/>
          </a:prstGeom>
          <a:solidFill>
            <a:srgbClr val="FFFFCC"/>
          </a:solidFill>
          <a:ln w="32003">
            <a:solidFill>
              <a:srgbClr val="FF9900"/>
            </a:solidFill>
          </a:ln>
        </p:spPr>
        <p:txBody>
          <a:bodyPr vert="horz" wrap="square" lIns="0" tIns="3801" rIns="0" bIns="0" rtlCol="0" anchor="ctr">
            <a:spAutoFit/>
          </a:bodyPr>
          <a:lstStyle/>
          <a:p>
            <a:pPr marL="71674" algn="ctr">
              <a:lnSpc>
                <a:spcPct val="100000"/>
              </a:lnSpc>
              <a:spcBef>
                <a:spcPts val="30"/>
              </a:spcBef>
              <a:tabLst>
                <a:tab pos="1372132" algn="l"/>
              </a:tabLst>
            </a:pPr>
            <a:r>
              <a:rPr sz="2800" spc="-26" dirty="0" err="1"/>
              <a:t>管路内の点検・調査の技術</a:t>
            </a:r>
            <a:endParaRPr sz="2800" spc="-26" dirty="0"/>
          </a:p>
        </p:txBody>
      </p:sp>
      <p:sp>
        <p:nvSpPr>
          <p:cNvPr id="7" name="object 7"/>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10</a:t>
            </a:r>
            <a:endParaRPr sz="1325">
              <a:latin typeface="Arial"/>
              <a:cs typeface="Arial"/>
            </a:endParaRPr>
          </a:p>
        </p:txBody>
      </p:sp>
      <p:sp>
        <p:nvSpPr>
          <p:cNvPr id="8" name="object 8"/>
          <p:cNvSpPr txBox="1"/>
          <p:nvPr/>
        </p:nvSpPr>
        <p:spPr>
          <a:xfrm>
            <a:off x="2254071" y="6430778"/>
            <a:ext cx="4626299" cy="141992"/>
          </a:xfrm>
          <a:prstGeom prst="rect">
            <a:avLst/>
          </a:prstGeom>
        </p:spPr>
        <p:txBody>
          <a:bodyPr vert="horz" wrap="square" lIns="0" tIns="10317" rIns="0" bIns="0" rtlCol="0">
            <a:spAutoFit/>
          </a:bodyPr>
          <a:lstStyle/>
          <a:p>
            <a:pPr marL="10860">
              <a:spcBef>
                <a:spcPts val="81"/>
              </a:spcBef>
            </a:pPr>
            <a:r>
              <a:rPr sz="855" spc="-17" dirty="0">
                <a:latin typeface="ＭＳ Ｐゴシック"/>
                <a:cs typeface="ＭＳ Ｐゴシック"/>
              </a:rPr>
              <a:t>出典：下水道管路調査機器カタログ</a:t>
            </a:r>
            <a:r>
              <a:rPr sz="855" spc="-9" dirty="0">
                <a:latin typeface="ＭＳ Ｐゴシック"/>
                <a:cs typeface="ＭＳ Ｐゴシック"/>
              </a:rPr>
              <a:t>（</a:t>
            </a:r>
            <a:r>
              <a:rPr sz="855" spc="-21" dirty="0">
                <a:latin typeface="ＭＳ Ｐゴシック"/>
                <a:cs typeface="ＭＳ Ｐゴシック"/>
              </a:rPr>
              <a:t>令和６年７月、国土交通省国土技術政策総合研究所</a:t>
            </a:r>
            <a:r>
              <a:rPr sz="855" spc="-17" dirty="0">
                <a:latin typeface="ＭＳ Ｐゴシック"/>
                <a:cs typeface="ＭＳ Ｐゴシック"/>
              </a:rPr>
              <a:t>）</a:t>
            </a:r>
            <a:r>
              <a:rPr sz="855" spc="-21" dirty="0">
                <a:latin typeface="ＭＳ Ｐゴシック"/>
                <a:cs typeface="ＭＳ Ｐゴシック"/>
              </a:rPr>
              <a:t>を基</a:t>
            </a:r>
            <a:r>
              <a:rPr sz="855" spc="-26" dirty="0">
                <a:latin typeface="ＭＳ Ｐゴシック"/>
                <a:cs typeface="ＭＳ Ｐゴシック"/>
              </a:rPr>
              <a:t>に作成</a:t>
            </a:r>
            <a:endParaRPr sz="855">
              <a:latin typeface="ＭＳ Ｐゴシック"/>
              <a:cs typeface="ＭＳ Ｐゴシック"/>
            </a:endParaRPr>
          </a:p>
        </p:txBody>
      </p:sp>
      <p:sp>
        <p:nvSpPr>
          <p:cNvPr id="9" name="object 9"/>
          <p:cNvSpPr txBox="1"/>
          <p:nvPr/>
        </p:nvSpPr>
        <p:spPr>
          <a:xfrm>
            <a:off x="6080217" y="2414363"/>
            <a:ext cx="1899932" cy="162226"/>
          </a:xfrm>
          <a:prstGeom prst="rect">
            <a:avLst/>
          </a:prstGeom>
        </p:spPr>
        <p:txBody>
          <a:bodyPr vert="horz" wrap="square" lIns="0" tIns="10860" rIns="0" bIns="0" rtlCol="0">
            <a:spAutoFit/>
          </a:bodyPr>
          <a:lstStyle/>
          <a:p>
            <a:pPr marL="10860">
              <a:spcBef>
                <a:spcPts val="86"/>
              </a:spcBef>
            </a:pPr>
            <a:r>
              <a:rPr sz="983" spc="-4" dirty="0">
                <a:latin typeface="ＭＳ Ｐゴシック"/>
                <a:cs typeface="ＭＳ Ｐゴシック"/>
              </a:rPr>
              <a:t>大口径管路の潜行目視調査の様子</a:t>
            </a:r>
            <a:endParaRPr sz="983">
              <a:latin typeface="ＭＳ Ｐゴシック"/>
              <a:cs typeface="ＭＳ Ｐゴシック"/>
            </a:endParaRPr>
          </a:p>
        </p:txBody>
      </p:sp>
      <p:pic>
        <p:nvPicPr>
          <p:cNvPr id="10" name="object 10"/>
          <p:cNvPicPr/>
          <p:nvPr/>
        </p:nvPicPr>
        <p:blipFill>
          <a:blip r:embed="rId4" cstate="print"/>
          <a:stretch>
            <a:fillRect/>
          </a:stretch>
        </p:blipFill>
        <p:spPr>
          <a:xfrm>
            <a:off x="1264088" y="3141974"/>
            <a:ext cx="6613653" cy="324493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80223" y="4239906"/>
          <a:ext cx="7939641" cy="1778280"/>
        </p:xfrm>
        <a:graphic>
          <a:graphicData uri="http://schemas.openxmlformats.org/drawingml/2006/table">
            <a:tbl>
              <a:tblPr firstRow="1" bandRow="1">
                <a:tableStyleId>{2D5ABB26-0587-4C30-8999-92F81FD0307C}</a:tableStyleId>
              </a:tblPr>
              <a:tblGrid>
                <a:gridCol w="935577">
                  <a:extLst>
                    <a:ext uri="{9D8B030D-6E8A-4147-A177-3AD203B41FA5}">
                      <a16:colId xmlns:a16="http://schemas.microsoft.com/office/drawing/2014/main" val="20000"/>
                    </a:ext>
                  </a:extLst>
                </a:gridCol>
                <a:gridCol w="896480">
                  <a:extLst>
                    <a:ext uri="{9D8B030D-6E8A-4147-A177-3AD203B41FA5}">
                      <a16:colId xmlns:a16="http://schemas.microsoft.com/office/drawing/2014/main" val="20001"/>
                    </a:ext>
                  </a:extLst>
                </a:gridCol>
                <a:gridCol w="3532712">
                  <a:extLst>
                    <a:ext uri="{9D8B030D-6E8A-4147-A177-3AD203B41FA5}">
                      <a16:colId xmlns:a16="http://schemas.microsoft.com/office/drawing/2014/main" val="20002"/>
                    </a:ext>
                  </a:extLst>
                </a:gridCol>
                <a:gridCol w="2574872">
                  <a:extLst>
                    <a:ext uri="{9D8B030D-6E8A-4147-A177-3AD203B41FA5}">
                      <a16:colId xmlns:a16="http://schemas.microsoft.com/office/drawing/2014/main" val="20003"/>
                    </a:ext>
                  </a:extLst>
                </a:gridCol>
              </a:tblGrid>
              <a:tr h="290501">
                <a:tc>
                  <a:txBody>
                    <a:bodyPr/>
                    <a:lstStyle/>
                    <a:p>
                      <a:pPr algn="ctr">
                        <a:lnSpc>
                          <a:spcPct val="100000"/>
                        </a:lnSpc>
                        <a:spcBef>
                          <a:spcPts val="390"/>
                        </a:spcBef>
                      </a:pPr>
                      <a:r>
                        <a:rPr sz="1100" b="1" spc="-20" dirty="0">
                          <a:latin typeface="ＭＳ Ｐゴシック"/>
                          <a:cs typeface="ＭＳ Ｐゴシック"/>
                        </a:rPr>
                        <a:t>緊急度</a:t>
                      </a:r>
                      <a:endParaRPr sz="1100">
                        <a:latin typeface="ＭＳ Ｐゴシック"/>
                        <a:cs typeface="ＭＳ Ｐゴシック"/>
                      </a:endParaRPr>
                    </a:p>
                  </a:txBody>
                  <a:tcPr marL="0" marR="0" marT="4235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tc>
                  <a:txBody>
                    <a:bodyPr/>
                    <a:lstStyle/>
                    <a:p>
                      <a:pPr algn="ctr">
                        <a:lnSpc>
                          <a:spcPct val="100000"/>
                        </a:lnSpc>
                        <a:spcBef>
                          <a:spcPts val="390"/>
                        </a:spcBef>
                      </a:pPr>
                      <a:r>
                        <a:rPr sz="1100" b="1" spc="-25" dirty="0">
                          <a:latin typeface="ＭＳ Ｐゴシック"/>
                          <a:cs typeface="ＭＳ Ｐゴシック"/>
                        </a:rPr>
                        <a:t>区分</a:t>
                      </a:r>
                      <a:endParaRPr sz="1100">
                        <a:latin typeface="ＭＳ Ｐゴシック"/>
                        <a:cs typeface="ＭＳ Ｐゴシック"/>
                      </a:endParaRPr>
                    </a:p>
                  </a:txBody>
                  <a:tcPr marL="0" marR="0" marT="4235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tc>
                  <a:txBody>
                    <a:bodyPr/>
                    <a:lstStyle/>
                    <a:p>
                      <a:pPr algn="ctr">
                        <a:lnSpc>
                          <a:spcPct val="100000"/>
                        </a:lnSpc>
                        <a:spcBef>
                          <a:spcPts val="390"/>
                        </a:spcBef>
                      </a:pPr>
                      <a:r>
                        <a:rPr sz="1100" b="1" spc="-10" dirty="0">
                          <a:latin typeface="ＭＳ Ｐゴシック"/>
                          <a:cs typeface="ＭＳ Ｐゴシック"/>
                        </a:rPr>
                        <a:t>対応の基準</a:t>
                      </a:r>
                      <a:endParaRPr sz="1100">
                        <a:latin typeface="ＭＳ Ｐゴシック"/>
                        <a:cs typeface="ＭＳ Ｐゴシック"/>
                      </a:endParaRPr>
                    </a:p>
                  </a:txBody>
                  <a:tcPr marL="0" marR="0" marT="4235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tc>
                  <a:txBody>
                    <a:bodyPr/>
                    <a:lstStyle/>
                    <a:p>
                      <a:pPr algn="ctr">
                        <a:lnSpc>
                          <a:spcPct val="100000"/>
                        </a:lnSpc>
                        <a:spcBef>
                          <a:spcPts val="390"/>
                        </a:spcBef>
                      </a:pPr>
                      <a:r>
                        <a:rPr sz="1100" b="1" spc="-25" dirty="0">
                          <a:latin typeface="ＭＳ Ｐゴシック"/>
                          <a:cs typeface="ＭＳ Ｐゴシック"/>
                        </a:rPr>
                        <a:t>区分</a:t>
                      </a:r>
                      <a:endParaRPr sz="1100">
                        <a:latin typeface="ＭＳ Ｐゴシック"/>
                        <a:cs typeface="ＭＳ Ｐゴシック"/>
                      </a:endParaRPr>
                    </a:p>
                  </a:txBody>
                  <a:tcPr marL="0" marR="0" marT="4235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0"/>
                  </a:ext>
                </a:extLst>
              </a:tr>
              <a:tr h="299732">
                <a:tc>
                  <a:txBody>
                    <a:bodyPr/>
                    <a:lstStyle/>
                    <a:p>
                      <a:pPr algn="ctr">
                        <a:lnSpc>
                          <a:spcPct val="100000"/>
                        </a:lnSpc>
                        <a:spcBef>
                          <a:spcPts val="595"/>
                        </a:spcBef>
                      </a:pPr>
                      <a:r>
                        <a:rPr sz="1100" b="1" spc="-50" dirty="0">
                          <a:latin typeface="ＭＳ ゴシック"/>
                          <a:cs typeface="ＭＳ ゴシック"/>
                        </a:rPr>
                        <a:t>Ⅰ</a:t>
                      </a:r>
                      <a:endParaRPr sz="1100">
                        <a:latin typeface="ＭＳ ゴシック"/>
                        <a:cs typeface="ＭＳ ゴシック"/>
                      </a:endParaRPr>
                    </a:p>
                  </a:txBody>
                  <a:tcPr marL="0" marR="0" marT="6461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95"/>
                        </a:spcBef>
                      </a:pPr>
                      <a:r>
                        <a:rPr sz="1100" spc="-25" dirty="0">
                          <a:latin typeface="ＭＳ Ｐゴシック"/>
                          <a:cs typeface="ＭＳ Ｐゴシック"/>
                        </a:rPr>
                        <a:t>重度</a:t>
                      </a:r>
                      <a:endParaRPr sz="1100">
                        <a:latin typeface="ＭＳ Ｐゴシック"/>
                        <a:cs typeface="ＭＳ Ｐゴシック"/>
                      </a:endParaRPr>
                    </a:p>
                  </a:txBody>
                  <a:tcPr marL="0" marR="0" marT="6461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0330">
                        <a:lnSpc>
                          <a:spcPct val="100000"/>
                        </a:lnSpc>
                        <a:spcBef>
                          <a:spcPts val="645"/>
                        </a:spcBef>
                      </a:pPr>
                      <a:r>
                        <a:rPr sz="1000" spc="-10" dirty="0">
                          <a:latin typeface="ＭＳ Ｐゴシック"/>
                          <a:cs typeface="ＭＳ Ｐゴシック"/>
                        </a:rPr>
                        <a:t>速やかに措置が必要</a:t>
                      </a:r>
                      <a:endParaRPr sz="1000">
                        <a:latin typeface="ＭＳ Ｐゴシック"/>
                        <a:cs typeface="ＭＳ Ｐゴシック"/>
                      </a:endParaRPr>
                    </a:p>
                  </a:txBody>
                  <a:tcPr marL="0" marR="0" marT="7004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0330">
                        <a:lnSpc>
                          <a:spcPct val="100000"/>
                        </a:lnSpc>
                        <a:spcBef>
                          <a:spcPts val="645"/>
                        </a:spcBef>
                      </a:pPr>
                      <a:r>
                        <a:rPr sz="1000" spc="-5" dirty="0">
                          <a:latin typeface="ＭＳ Ｐゴシック"/>
                          <a:cs typeface="ＭＳ Ｐゴシック"/>
                        </a:rPr>
                        <a:t>ランク</a:t>
                      </a:r>
                      <a:r>
                        <a:rPr sz="1000" dirty="0">
                          <a:latin typeface="Arial"/>
                          <a:cs typeface="Arial"/>
                        </a:rPr>
                        <a:t>A</a:t>
                      </a:r>
                      <a:r>
                        <a:rPr sz="1000" spc="-15" dirty="0">
                          <a:latin typeface="ＭＳ Ｐゴシック"/>
                          <a:cs typeface="ＭＳ Ｐゴシック"/>
                        </a:rPr>
                        <a:t>が２項目以上</a:t>
                      </a:r>
                      <a:endParaRPr sz="1000">
                        <a:latin typeface="ＭＳ Ｐゴシック"/>
                        <a:cs typeface="ＭＳ Ｐゴシック"/>
                      </a:endParaRPr>
                    </a:p>
                  </a:txBody>
                  <a:tcPr marL="0" marR="0" marT="7004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DCDEF"/>
                    </a:solidFill>
                  </a:tcPr>
                </a:tc>
                <a:extLst>
                  <a:ext uri="{0D108BD9-81ED-4DB2-BD59-A6C34878D82A}">
                    <a16:rowId xmlns:a16="http://schemas.microsoft.com/office/drawing/2014/main" val="10001"/>
                  </a:ext>
                </a:extLst>
              </a:tr>
              <a:tr h="402357">
                <a:tc>
                  <a:txBody>
                    <a:bodyPr/>
                    <a:lstStyle/>
                    <a:p>
                      <a:pPr algn="ctr">
                        <a:lnSpc>
                          <a:spcPct val="100000"/>
                        </a:lnSpc>
                        <a:spcBef>
                          <a:spcPts val="1065"/>
                        </a:spcBef>
                      </a:pPr>
                      <a:r>
                        <a:rPr sz="1100" b="1" spc="-50" dirty="0">
                          <a:latin typeface="ＭＳ ゴシック"/>
                          <a:cs typeface="ＭＳ ゴシック"/>
                        </a:rPr>
                        <a:t>Ⅱ</a:t>
                      </a:r>
                      <a:endParaRPr sz="1100">
                        <a:latin typeface="ＭＳ ゴシック"/>
                        <a:cs typeface="ＭＳ ゴシック"/>
                      </a:endParaRPr>
                    </a:p>
                  </a:txBody>
                  <a:tcPr marL="0" marR="0" marT="115657"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1065"/>
                        </a:spcBef>
                      </a:pPr>
                      <a:r>
                        <a:rPr sz="1100" spc="-25" dirty="0">
                          <a:latin typeface="ＭＳ Ｐゴシック"/>
                          <a:cs typeface="ＭＳ Ｐゴシック"/>
                        </a:rPr>
                        <a:t>中度</a:t>
                      </a:r>
                      <a:endParaRPr sz="1100">
                        <a:latin typeface="ＭＳ Ｐゴシック"/>
                        <a:cs typeface="ＭＳ Ｐゴシック"/>
                      </a:endParaRPr>
                    </a:p>
                  </a:txBody>
                  <a:tcPr marL="0" marR="0" marT="115657"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0330">
                        <a:lnSpc>
                          <a:spcPct val="100000"/>
                        </a:lnSpc>
                        <a:spcBef>
                          <a:spcPts val="1125"/>
                        </a:spcBef>
                      </a:pPr>
                      <a:r>
                        <a:rPr sz="1000" spc="-10" dirty="0">
                          <a:latin typeface="ＭＳ Ｐゴシック"/>
                          <a:cs typeface="ＭＳ Ｐゴシック"/>
                        </a:rPr>
                        <a:t>簡易な対応により必要な措置を</a:t>
                      </a:r>
                      <a:r>
                        <a:rPr sz="1000" dirty="0">
                          <a:latin typeface="Arial"/>
                          <a:cs typeface="Arial"/>
                        </a:rPr>
                        <a:t>5</a:t>
                      </a:r>
                      <a:r>
                        <a:rPr sz="1000" spc="-15" dirty="0">
                          <a:latin typeface="ＭＳ Ｐゴシック"/>
                          <a:cs typeface="ＭＳ Ｐゴシック"/>
                        </a:rPr>
                        <a:t>年未満まで延長できる</a:t>
                      </a:r>
                      <a:endParaRPr sz="1000">
                        <a:latin typeface="ＭＳ Ｐゴシック"/>
                        <a:cs typeface="ＭＳ Ｐゴシック"/>
                      </a:endParaRPr>
                    </a:p>
                  </a:txBody>
                  <a:tcPr marL="0" marR="0" marT="12217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0330" marR="1366520">
                        <a:lnSpc>
                          <a:spcPct val="100800"/>
                        </a:lnSpc>
                        <a:spcBef>
                          <a:spcPts val="384"/>
                        </a:spcBef>
                      </a:pPr>
                      <a:r>
                        <a:rPr sz="1000" spc="-5" dirty="0">
                          <a:latin typeface="ＭＳ Ｐゴシック"/>
                          <a:cs typeface="ＭＳ Ｐゴシック"/>
                        </a:rPr>
                        <a:t>ランク</a:t>
                      </a:r>
                      <a:r>
                        <a:rPr sz="1000" dirty="0">
                          <a:latin typeface="Arial"/>
                          <a:cs typeface="Arial"/>
                        </a:rPr>
                        <a:t>A</a:t>
                      </a:r>
                      <a:r>
                        <a:rPr sz="1000" spc="-10" dirty="0">
                          <a:latin typeface="ＭＳ Ｐゴシック"/>
                          <a:cs typeface="ＭＳ Ｐゴシック"/>
                        </a:rPr>
                        <a:t>が１項目もし</a:t>
                      </a:r>
                      <a:r>
                        <a:rPr sz="1000" spc="-865" dirty="0">
                          <a:latin typeface="ＭＳ Ｐゴシック"/>
                          <a:cs typeface="ＭＳ Ｐゴシック"/>
                        </a:rPr>
                        <a:t>く</a:t>
                      </a:r>
                      <a:r>
                        <a:rPr sz="1000" spc="-5" dirty="0">
                          <a:latin typeface="ＭＳ Ｐゴシック"/>
                          <a:cs typeface="ＭＳ Ｐゴシック"/>
                        </a:rPr>
                        <a:t>はランク</a:t>
                      </a:r>
                      <a:r>
                        <a:rPr sz="1000" dirty="0">
                          <a:latin typeface="Arial"/>
                          <a:cs typeface="Arial"/>
                        </a:rPr>
                        <a:t>B</a:t>
                      </a:r>
                      <a:r>
                        <a:rPr sz="1000" spc="-15" dirty="0">
                          <a:latin typeface="ＭＳ Ｐゴシック"/>
                          <a:cs typeface="ＭＳ Ｐゴシック"/>
                        </a:rPr>
                        <a:t>が２項目以</a:t>
                      </a:r>
                      <a:r>
                        <a:rPr sz="1000" spc="-50" dirty="0">
                          <a:latin typeface="ＭＳ Ｐゴシック"/>
                          <a:cs typeface="ＭＳ Ｐゴシック"/>
                        </a:rPr>
                        <a:t>上</a:t>
                      </a:r>
                      <a:endParaRPr sz="1000">
                        <a:latin typeface="ＭＳ Ｐゴシック"/>
                        <a:cs typeface="ＭＳ Ｐゴシック"/>
                      </a:endParaRPr>
                    </a:p>
                  </a:txBody>
                  <a:tcPr marL="0" marR="0" marT="4181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DCDEF"/>
                    </a:solidFill>
                  </a:tcPr>
                </a:tc>
                <a:extLst>
                  <a:ext uri="{0D108BD9-81ED-4DB2-BD59-A6C34878D82A}">
                    <a16:rowId xmlns:a16="http://schemas.microsoft.com/office/drawing/2014/main" val="10002"/>
                  </a:ext>
                </a:extLst>
              </a:tr>
              <a:tr h="402357">
                <a:tc>
                  <a:txBody>
                    <a:bodyPr/>
                    <a:lstStyle/>
                    <a:p>
                      <a:pPr algn="ctr">
                        <a:lnSpc>
                          <a:spcPct val="100000"/>
                        </a:lnSpc>
                        <a:spcBef>
                          <a:spcPts val="1060"/>
                        </a:spcBef>
                      </a:pPr>
                      <a:r>
                        <a:rPr sz="1100" b="1" spc="-50" dirty="0">
                          <a:latin typeface="ＭＳ ゴシック"/>
                          <a:cs typeface="ＭＳ ゴシック"/>
                        </a:rPr>
                        <a:t>Ⅲ</a:t>
                      </a:r>
                      <a:endParaRPr sz="1100">
                        <a:latin typeface="ＭＳ ゴシック"/>
                        <a:cs typeface="ＭＳ ゴシック"/>
                      </a:endParaRPr>
                    </a:p>
                  </a:txBody>
                  <a:tcPr marL="0" marR="0" marT="11511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1060"/>
                        </a:spcBef>
                      </a:pPr>
                      <a:r>
                        <a:rPr sz="1100" spc="-25" dirty="0">
                          <a:latin typeface="ＭＳ Ｐゴシック"/>
                          <a:cs typeface="ＭＳ Ｐゴシック"/>
                        </a:rPr>
                        <a:t>軽度</a:t>
                      </a:r>
                      <a:endParaRPr sz="1100">
                        <a:latin typeface="ＭＳ Ｐゴシック"/>
                        <a:cs typeface="ＭＳ Ｐゴシック"/>
                      </a:endParaRPr>
                    </a:p>
                  </a:txBody>
                  <a:tcPr marL="0" marR="0" marT="11511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0330">
                        <a:lnSpc>
                          <a:spcPct val="100000"/>
                        </a:lnSpc>
                        <a:spcBef>
                          <a:spcPts val="1115"/>
                        </a:spcBef>
                      </a:pPr>
                      <a:r>
                        <a:rPr sz="1000" spc="-10" dirty="0">
                          <a:latin typeface="ＭＳ Ｐゴシック"/>
                          <a:cs typeface="ＭＳ Ｐゴシック"/>
                        </a:rPr>
                        <a:t>簡易な対応により必要な措置を</a:t>
                      </a:r>
                      <a:r>
                        <a:rPr sz="1000" dirty="0">
                          <a:latin typeface="Arial"/>
                          <a:cs typeface="Arial"/>
                        </a:rPr>
                        <a:t>5</a:t>
                      </a:r>
                      <a:r>
                        <a:rPr sz="1000" spc="-10" dirty="0">
                          <a:latin typeface="ＭＳ Ｐゴシック"/>
                          <a:cs typeface="ＭＳ Ｐゴシック"/>
                        </a:rPr>
                        <a:t>年以上に延長できる</a:t>
                      </a:r>
                      <a:endParaRPr sz="1000">
                        <a:latin typeface="ＭＳ Ｐゴシック"/>
                        <a:cs typeface="ＭＳ Ｐゴシック"/>
                      </a:endParaRPr>
                    </a:p>
                  </a:txBody>
                  <a:tcPr marL="0" marR="0" marT="121087"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0330" marR="1366520">
                        <a:lnSpc>
                          <a:spcPct val="100800"/>
                        </a:lnSpc>
                        <a:spcBef>
                          <a:spcPts val="384"/>
                        </a:spcBef>
                      </a:pPr>
                      <a:r>
                        <a:rPr sz="1000" spc="-5" dirty="0">
                          <a:latin typeface="ＭＳ Ｐゴシック"/>
                          <a:cs typeface="ＭＳ Ｐゴシック"/>
                        </a:rPr>
                        <a:t>ランク</a:t>
                      </a:r>
                      <a:r>
                        <a:rPr sz="1000" dirty="0">
                          <a:latin typeface="Arial"/>
                          <a:cs typeface="Arial"/>
                        </a:rPr>
                        <a:t>B</a:t>
                      </a:r>
                      <a:r>
                        <a:rPr sz="1000" spc="-10" dirty="0">
                          <a:latin typeface="ＭＳ Ｐゴシック"/>
                          <a:cs typeface="ＭＳ Ｐゴシック"/>
                        </a:rPr>
                        <a:t>が１項目もし</a:t>
                      </a:r>
                      <a:r>
                        <a:rPr sz="1000" spc="-865" dirty="0">
                          <a:latin typeface="ＭＳ Ｐゴシック"/>
                          <a:cs typeface="ＭＳ Ｐゴシック"/>
                        </a:rPr>
                        <a:t>く</a:t>
                      </a:r>
                      <a:r>
                        <a:rPr sz="1000" spc="-5" dirty="0">
                          <a:latin typeface="ＭＳ Ｐゴシック"/>
                          <a:cs typeface="ＭＳ Ｐゴシック"/>
                        </a:rPr>
                        <a:t>はランク</a:t>
                      </a:r>
                      <a:r>
                        <a:rPr sz="1000" dirty="0">
                          <a:latin typeface="Arial"/>
                          <a:cs typeface="Arial"/>
                        </a:rPr>
                        <a:t>C</a:t>
                      </a:r>
                      <a:r>
                        <a:rPr sz="1000" spc="-20" dirty="0">
                          <a:latin typeface="ＭＳ Ｐゴシック"/>
                          <a:cs typeface="ＭＳ Ｐゴシック"/>
                        </a:rPr>
                        <a:t>がある</a:t>
                      </a:r>
                      <a:endParaRPr sz="1000">
                        <a:latin typeface="ＭＳ Ｐゴシック"/>
                        <a:cs typeface="ＭＳ Ｐゴシック"/>
                      </a:endParaRPr>
                    </a:p>
                  </a:txBody>
                  <a:tcPr marL="0" marR="0" marT="4181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DCDEF"/>
                    </a:solidFill>
                  </a:tcPr>
                </a:tc>
                <a:extLst>
                  <a:ext uri="{0D108BD9-81ED-4DB2-BD59-A6C34878D82A}">
                    <a16:rowId xmlns:a16="http://schemas.microsoft.com/office/drawing/2014/main" val="10003"/>
                  </a:ext>
                </a:extLst>
              </a:tr>
              <a:tr h="299189">
                <a:tc>
                  <a:txBody>
                    <a:bodyPr/>
                    <a:lstStyle/>
                    <a:p>
                      <a:pPr algn="ctr">
                        <a:lnSpc>
                          <a:spcPct val="100000"/>
                        </a:lnSpc>
                        <a:spcBef>
                          <a:spcPts val="700"/>
                        </a:spcBef>
                      </a:pPr>
                      <a:r>
                        <a:rPr sz="900" b="1" spc="-20" dirty="0">
                          <a:latin typeface="ＭＳ Ｐゴシック"/>
                          <a:cs typeface="ＭＳ Ｐゴシック"/>
                        </a:rPr>
                        <a:t>劣化なし</a:t>
                      </a:r>
                      <a:endParaRPr sz="900">
                        <a:latin typeface="ＭＳ Ｐゴシック"/>
                        <a:cs typeface="ＭＳ Ｐゴシック"/>
                      </a:endParaRPr>
                    </a:p>
                  </a:txBody>
                  <a:tcPr marL="0" marR="0" marT="7601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585"/>
                        </a:spcBef>
                      </a:pPr>
                      <a:r>
                        <a:rPr sz="1100" spc="-50" dirty="0">
                          <a:latin typeface="ＭＳ Ｐゴシック"/>
                          <a:cs typeface="ＭＳ Ｐゴシック"/>
                        </a:rPr>
                        <a:t>－</a:t>
                      </a:r>
                      <a:endParaRPr sz="1100">
                        <a:latin typeface="ＭＳ Ｐゴシック"/>
                        <a:cs typeface="ＭＳ Ｐゴシック"/>
                      </a:endParaRPr>
                    </a:p>
                  </a:txBody>
                  <a:tcPr marL="0" marR="0" marT="6353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05"/>
                        </a:spcBef>
                      </a:pPr>
                      <a:r>
                        <a:rPr sz="1300" spc="-50" dirty="0">
                          <a:latin typeface="Arial"/>
                          <a:cs typeface="Arial"/>
                        </a:rPr>
                        <a:t>-</a:t>
                      </a:r>
                      <a:endParaRPr sz="1300">
                        <a:latin typeface="Arial"/>
                        <a:cs typeface="Arial"/>
                      </a:endParaRPr>
                    </a:p>
                  </a:txBody>
                  <a:tcPr marL="0" marR="0" marT="4398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00330">
                        <a:lnSpc>
                          <a:spcPct val="100000"/>
                        </a:lnSpc>
                        <a:spcBef>
                          <a:spcPts val="645"/>
                        </a:spcBef>
                      </a:pPr>
                      <a:r>
                        <a:rPr sz="1000" spc="-5" dirty="0">
                          <a:latin typeface="ＭＳ Ｐゴシック"/>
                          <a:cs typeface="ＭＳ Ｐゴシック"/>
                        </a:rPr>
                        <a:t>ランク</a:t>
                      </a:r>
                      <a:r>
                        <a:rPr sz="1000" dirty="0">
                          <a:latin typeface="Arial"/>
                          <a:cs typeface="Arial"/>
                        </a:rPr>
                        <a:t>C</a:t>
                      </a:r>
                      <a:r>
                        <a:rPr sz="1000" spc="-20" dirty="0">
                          <a:latin typeface="ＭＳ Ｐゴシック"/>
                          <a:cs typeface="ＭＳ Ｐゴシック"/>
                        </a:rPr>
                        <a:t>もなし</a:t>
                      </a:r>
                      <a:endParaRPr sz="1000">
                        <a:latin typeface="ＭＳ Ｐゴシック"/>
                        <a:cs typeface="ＭＳ Ｐゴシック"/>
                      </a:endParaRPr>
                    </a:p>
                  </a:txBody>
                  <a:tcPr marL="0" marR="0" marT="7004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DCDEF"/>
                    </a:solidFill>
                  </a:tcPr>
                </a:tc>
                <a:extLst>
                  <a:ext uri="{0D108BD9-81ED-4DB2-BD59-A6C34878D82A}">
                    <a16:rowId xmlns:a16="http://schemas.microsoft.com/office/drawing/2014/main" val="10004"/>
                  </a:ext>
                </a:extLst>
              </a:tr>
            </a:tbl>
          </a:graphicData>
        </a:graphic>
      </p:graphicFrame>
      <p:sp>
        <p:nvSpPr>
          <p:cNvPr id="3" name="object 3"/>
          <p:cNvSpPr txBox="1"/>
          <p:nvPr/>
        </p:nvSpPr>
        <p:spPr>
          <a:xfrm>
            <a:off x="537781" y="3975576"/>
            <a:ext cx="1868438" cy="214320"/>
          </a:xfrm>
          <a:prstGeom prst="rect">
            <a:avLst/>
          </a:prstGeom>
        </p:spPr>
        <p:txBody>
          <a:bodyPr vert="horz" wrap="square" lIns="0" tIns="10317" rIns="0" bIns="0" rtlCol="0">
            <a:spAutoFit/>
          </a:bodyPr>
          <a:lstStyle/>
          <a:p>
            <a:pPr marL="178643" indent="-168326">
              <a:spcBef>
                <a:spcPts val="81"/>
              </a:spcBef>
              <a:buSzPct val="93548"/>
              <a:buChar char="○"/>
              <a:tabLst>
                <a:tab pos="178643" algn="l"/>
              </a:tabLst>
            </a:pPr>
            <a:r>
              <a:rPr sz="1325" spc="-34" dirty="0">
                <a:latin typeface="ＭＳ Ｐゴシック"/>
                <a:cs typeface="ＭＳ Ｐゴシック"/>
              </a:rPr>
              <a:t>管路の緊急度の判定例</a:t>
            </a:r>
            <a:endParaRPr sz="1325">
              <a:latin typeface="ＭＳ Ｐゴシック"/>
              <a:cs typeface="ＭＳ Ｐゴシック"/>
            </a:endParaRPr>
          </a:p>
        </p:txBody>
      </p:sp>
      <p:sp>
        <p:nvSpPr>
          <p:cNvPr id="4" name="object 4"/>
          <p:cNvSpPr txBox="1"/>
          <p:nvPr/>
        </p:nvSpPr>
        <p:spPr>
          <a:xfrm>
            <a:off x="559934" y="1203707"/>
            <a:ext cx="1639295" cy="214320"/>
          </a:xfrm>
          <a:prstGeom prst="rect">
            <a:avLst/>
          </a:prstGeom>
        </p:spPr>
        <p:txBody>
          <a:bodyPr vert="horz" wrap="square" lIns="0" tIns="10317" rIns="0" bIns="0" rtlCol="0">
            <a:spAutoFit/>
          </a:bodyPr>
          <a:lstStyle/>
          <a:p>
            <a:pPr marL="178643" indent="-168326">
              <a:spcBef>
                <a:spcPts val="81"/>
              </a:spcBef>
              <a:buSzPct val="93548"/>
              <a:buChar char="○"/>
              <a:tabLst>
                <a:tab pos="178643" algn="l"/>
              </a:tabLst>
            </a:pPr>
            <a:r>
              <a:rPr sz="1325" spc="-81" dirty="0">
                <a:latin typeface="ＭＳ Ｐゴシック"/>
                <a:cs typeface="ＭＳ Ｐゴシック"/>
              </a:rPr>
              <a:t>緊急度の判定フロー</a:t>
            </a:r>
            <a:endParaRPr sz="1325">
              <a:latin typeface="ＭＳ Ｐゴシック"/>
              <a:cs typeface="ＭＳ Ｐゴシック"/>
            </a:endParaRPr>
          </a:p>
        </p:txBody>
      </p:sp>
      <p:grpSp>
        <p:nvGrpSpPr>
          <p:cNvPr id="5" name="object 5"/>
          <p:cNvGrpSpPr/>
          <p:nvPr/>
        </p:nvGrpSpPr>
        <p:grpSpPr>
          <a:xfrm>
            <a:off x="1484325" y="1421772"/>
            <a:ext cx="5678076" cy="2814875"/>
            <a:chOff x="1735835" y="1434083"/>
            <a:chExt cx="6640195" cy="3291840"/>
          </a:xfrm>
        </p:grpSpPr>
        <p:pic>
          <p:nvPicPr>
            <p:cNvPr id="6" name="object 6"/>
            <p:cNvPicPr/>
            <p:nvPr/>
          </p:nvPicPr>
          <p:blipFill>
            <a:blip r:embed="rId2" cstate="print"/>
            <a:stretch>
              <a:fillRect/>
            </a:stretch>
          </p:blipFill>
          <p:spPr>
            <a:xfrm>
              <a:off x="1735835" y="1434083"/>
              <a:ext cx="6632448" cy="2661167"/>
            </a:xfrm>
            <a:prstGeom prst="rect">
              <a:avLst/>
            </a:prstGeom>
          </p:spPr>
        </p:pic>
        <p:sp>
          <p:nvSpPr>
            <p:cNvPr id="7" name="object 7"/>
            <p:cNvSpPr/>
            <p:nvPr/>
          </p:nvSpPr>
          <p:spPr>
            <a:xfrm>
              <a:off x="8281416" y="4347972"/>
              <a:ext cx="94615" cy="378460"/>
            </a:xfrm>
            <a:custGeom>
              <a:avLst/>
              <a:gdLst/>
              <a:ahLst/>
              <a:cxnLst/>
              <a:rect l="l" t="t" r="r" b="b"/>
              <a:pathLst>
                <a:path w="94615" h="378460">
                  <a:moveTo>
                    <a:pt x="64007" y="0"/>
                  </a:moveTo>
                  <a:lnTo>
                    <a:pt x="32003" y="0"/>
                  </a:lnTo>
                  <a:lnTo>
                    <a:pt x="32003" y="32004"/>
                  </a:lnTo>
                  <a:lnTo>
                    <a:pt x="64007" y="32004"/>
                  </a:lnTo>
                  <a:lnTo>
                    <a:pt x="64007" y="0"/>
                  </a:lnTo>
                  <a:close/>
                </a:path>
                <a:path w="94615" h="378460">
                  <a:moveTo>
                    <a:pt x="64007" y="64007"/>
                  </a:moveTo>
                  <a:lnTo>
                    <a:pt x="32003" y="64007"/>
                  </a:lnTo>
                  <a:lnTo>
                    <a:pt x="32003" y="94487"/>
                  </a:lnTo>
                  <a:lnTo>
                    <a:pt x="64007" y="94487"/>
                  </a:lnTo>
                  <a:lnTo>
                    <a:pt x="64007" y="64007"/>
                  </a:lnTo>
                  <a:close/>
                </a:path>
                <a:path w="94615" h="378460">
                  <a:moveTo>
                    <a:pt x="64007" y="126492"/>
                  </a:moveTo>
                  <a:lnTo>
                    <a:pt x="32003" y="126492"/>
                  </a:lnTo>
                  <a:lnTo>
                    <a:pt x="32003" y="158495"/>
                  </a:lnTo>
                  <a:lnTo>
                    <a:pt x="64007" y="158495"/>
                  </a:lnTo>
                  <a:lnTo>
                    <a:pt x="64007" y="126492"/>
                  </a:lnTo>
                  <a:close/>
                </a:path>
                <a:path w="94615" h="378460">
                  <a:moveTo>
                    <a:pt x="64007" y="188975"/>
                  </a:moveTo>
                  <a:lnTo>
                    <a:pt x="32003" y="188975"/>
                  </a:lnTo>
                  <a:lnTo>
                    <a:pt x="32003" y="220980"/>
                  </a:lnTo>
                  <a:lnTo>
                    <a:pt x="64007" y="220980"/>
                  </a:lnTo>
                  <a:lnTo>
                    <a:pt x="64007" y="188975"/>
                  </a:lnTo>
                  <a:close/>
                </a:path>
                <a:path w="94615" h="378460">
                  <a:moveTo>
                    <a:pt x="94487" y="283463"/>
                  </a:moveTo>
                  <a:lnTo>
                    <a:pt x="0" y="283463"/>
                  </a:lnTo>
                  <a:lnTo>
                    <a:pt x="47243" y="377951"/>
                  </a:lnTo>
                  <a:lnTo>
                    <a:pt x="94487" y="283463"/>
                  </a:lnTo>
                  <a:close/>
                </a:path>
                <a:path w="94615" h="378460">
                  <a:moveTo>
                    <a:pt x="64007" y="252983"/>
                  </a:moveTo>
                  <a:lnTo>
                    <a:pt x="32003" y="252983"/>
                  </a:lnTo>
                  <a:lnTo>
                    <a:pt x="32003" y="283463"/>
                  </a:lnTo>
                  <a:lnTo>
                    <a:pt x="64007" y="283463"/>
                  </a:lnTo>
                  <a:lnTo>
                    <a:pt x="64007" y="252983"/>
                  </a:lnTo>
                  <a:close/>
                </a:path>
              </a:pathLst>
            </a:custGeom>
            <a:solidFill>
              <a:srgbClr val="6B6BCF"/>
            </a:solidFill>
          </p:spPr>
          <p:txBody>
            <a:bodyPr wrap="square" lIns="0" tIns="0" rIns="0" bIns="0" rtlCol="0"/>
            <a:lstStyle/>
            <a:p>
              <a:endParaRPr sz="1539"/>
            </a:p>
          </p:txBody>
        </p:sp>
        <p:sp>
          <p:nvSpPr>
            <p:cNvPr id="8" name="object 8"/>
            <p:cNvSpPr/>
            <p:nvPr/>
          </p:nvSpPr>
          <p:spPr>
            <a:xfrm>
              <a:off x="5084064" y="4348733"/>
              <a:ext cx="3244850" cy="0"/>
            </a:xfrm>
            <a:custGeom>
              <a:avLst/>
              <a:gdLst/>
              <a:ahLst/>
              <a:cxnLst/>
              <a:rect l="l" t="t" r="r" b="b"/>
              <a:pathLst>
                <a:path w="3244850">
                  <a:moveTo>
                    <a:pt x="0" y="0"/>
                  </a:moveTo>
                  <a:lnTo>
                    <a:pt x="3244595" y="0"/>
                  </a:lnTo>
                </a:path>
              </a:pathLst>
            </a:custGeom>
            <a:ln w="32004">
              <a:solidFill>
                <a:srgbClr val="6B6BCF"/>
              </a:solidFill>
              <a:prstDash val="sysDot"/>
            </a:ln>
          </p:spPr>
          <p:txBody>
            <a:bodyPr wrap="square" lIns="0" tIns="0" rIns="0" bIns="0" rtlCol="0"/>
            <a:lstStyle/>
            <a:p>
              <a:endParaRPr sz="1539"/>
            </a:p>
          </p:txBody>
        </p:sp>
        <p:sp>
          <p:nvSpPr>
            <p:cNvPr id="9" name="object 9"/>
            <p:cNvSpPr/>
            <p:nvPr/>
          </p:nvSpPr>
          <p:spPr>
            <a:xfrm>
              <a:off x="5035296" y="4059935"/>
              <a:ext cx="32384" cy="304800"/>
            </a:xfrm>
            <a:custGeom>
              <a:avLst/>
              <a:gdLst/>
              <a:ahLst/>
              <a:cxnLst/>
              <a:rect l="l" t="t" r="r" b="b"/>
              <a:pathLst>
                <a:path w="32385" h="304800">
                  <a:moveTo>
                    <a:pt x="32004" y="251460"/>
                  </a:moveTo>
                  <a:lnTo>
                    <a:pt x="0" y="251460"/>
                  </a:lnTo>
                  <a:lnTo>
                    <a:pt x="0" y="283464"/>
                  </a:lnTo>
                  <a:lnTo>
                    <a:pt x="15240" y="283464"/>
                  </a:lnTo>
                  <a:lnTo>
                    <a:pt x="15240" y="304800"/>
                  </a:lnTo>
                  <a:lnTo>
                    <a:pt x="18288" y="304800"/>
                  </a:lnTo>
                  <a:lnTo>
                    <a:pt x="18288" y="283464"/>
                  </a:lnTo>
                  <a:lnTo>
                    <a:pt x="32004" y="283464"/>
                  </a:lnTo>
                  <a:lnTo>
                    <a:pt x="32004" y="251460"/>
                  </a:lnTo>
                  <a:close/>
                </a:path>
                <a:path w="32385" h="304800">
                  <a:moveTo>
                    <a:pt x="32004" y="188976"/>
                  </a:moveTo>
                  <a:lnTo>
                    <a:pt x="0" y="188976"/>
                  </a:lnTo>
                  <a:lnTo>
                    <a:pt x="0" y="219468"/>
                  </a:lnTo>
                  <a:lnTo>
                    <a:pt x="32004" y="219468"/>
                  </a:lnTo>
                  <a:lnTo>
                    <a:pt x="32004" y="188976"/>
                  </a:lnTo>
                  <a:close/>
                </a:path>
                <a:path w="32385" h="304800">
                  <a:moveTo>
                    <a:pt x="32004" y="124968"/>
                  </a:moveTo>
                  <a:lnTo>
                    <a:pt x="0" y="124968"/>
                  </a:lnTo>
                  <a:lnTo>
                    <a:pt x="0" y="156972"/>
                  </a:lnTo>
                  <a:lnTo>
                    <a:pt x="32004" y="156972"/>
                  </a:lnTo>
                  <a:lnTo>
                    <a:pt x="32004" y="124968"/>
                  </a:lnTo>
                  <a:close/>
                </a:path>
                <a:path w="32385" h="304800">
                  <a:moveTo>
                    <a:pt x="32004" y="62484"/>
                  </a:moveTo>
                  <a:lnTo>
                    <a:pt x="0" y="62484"/>
                  </a:lnTo>
                  <a:lnTo>
                    <a:pt x="0" y="94488"/>
                  </a:lnTo>
                  <a:lnTo>
                    <a:pt x="32004" y="94488"/>
                  </a:lnTo>
                  <a:lnTo>
                    <a:pt x="32004" y="62484"/>
                  </a:lnTo>
                  <a:close/>
                </a:path>
                <a:path w="32385" h="304800">
                  <a:moveTo>
                    <a:pt x="32004" y="0"/>
                  </a:moveTo>
                  <a:lnTo>
                    <a:pt x="0" y="0"/>
                  </a:lnTo>
                  <a:lnTo>
                    <a:pt x="0" y="30480"/>
                  </a:lnTo>
                  <a:lnTo>
                    <a:pt x="32004" y="30480"/>
                  </a:lnTo>
                  <a:lnTo>
                    <a:pt x="32004" y="0"/>
                  </a:lnTo>
                  <a:close/>
                </a:path>
              </a:pathLst>
            </a:custGeom>
            <a:solidFill>
              <a:srgbClr val="6B6BCF"/>
            </a:solidFill>
          </p:spPr>
          <p:txBody>
            <a:bodyPr wrap="square" lIns="0" tIns="0" rIns="0" bIns="0" rtlCol="0"/>
            <a:lstStyle/>
            <a:p>
              <a:endParaRPr sz="1539"/>
            </a:p>
          </p:txBody>
        </p:sp>
      </p:grpSp>
      <p:sp>
        <p:nvSpPr>
          <p:cNvPr id="10" name="object 10"/>
          <p:cNvSpPr txBox="1"/>
          <p:nvPr/>
        </p:nvSpPr>
        <p:spPr>
          <a:xfrm>
            <a:off x="316673" y="796244"/>
            <a:ext cx="8508698" cy="299825"/>
          </a:xfrm>
          <a:prstGeom prst="rect">
            <a:avLst/>
          </a:prstGeom>
          <a:ln w="10667">
            <a:solidFill>
              <a:srgbClr val="000000"/>
            </a:solidFill>
          </a:ln>
        </p:spPr>
        <p:txBody>
          <a:bodyPr vert="horz" wrap="square" lIns="0" tIns="68960" rIns="0" bIns="0" rtlCol="0">
            <a:spAutoFit/>
          </a:bodyPr>
          <a:lstStyle/>
          <a:p>
            <a:pPr marL="284526" indent="-191132">
              <a:spcBef>
                <a:spcPts val="543"/>
              </a:spcBef>
              <a:buSzPct val="94285"/>
              <a:buChar char="○"/>
              <a:tabLst>
                <a:tab pos="284526" algn="l"/>
              </a:tabLst>
            </a:pPr>
            <a:r>
              <a:rPr sz="1496" spc="-17" dirty="0">
                <a:latin typeface="ＭＳ Ｐゴシック"/>
                <a:cs typeface="ＭＳ Ｐゴシック"/>
              </a:rPr>
              <a:t>調査結果に基づき、「腐食」、「たるみ」、「破損等」を診断し総合的に評価</a:t>
            </a:r>
            <a:endParaRPr sz="1496">
              <a:latin typeface="ＭＳ Ｐゴシック"/>
              <a:cs typeface="ＭＳ Ｐゴシック"/>
            </a:endParaRPr>
          </a:p>
        </p:txBody>
      </p:sp>
      <p:sp>
        <p:nvSpPr>
          <p:cNvPr id="11" name="object 11"/>
          <p:cNvSpPr txBox="1">
            <a:spLocks noGrp="1"/>
          </p:cNvSpPr>
          <p:nvPr>
            <p:ph type="title"/>
          </p:nvPr>
        </p:nvSpPr>
        <p:spPr>
          <a:xfrm>
            <a:off x="341434" y="323696"/>
            <a:ext cx="8459286" cy="350847"/>
          </a:xfrm>
          <a:prstGeom prst="rect">
            <a:avLst/>
          </a:prstGeom>
          <a:solidFill>
            <a:srgbClr val="FFFFCC"/>
          </a:solidFill>
          <a:ln w="32003">
            <a:solidFill>
              <a:srgbClr val="FF9900"/>
            </a:solidFill>
          </a:ln>
        </p:spPr>
        <p:txBody>
          <a:bodyPr vert="horz" wrap="square" lIns="0" tIns="60815" rIns="0" bIns="0" rtlCol="0" anchor="ctr">
            <a:spAutoFit/>
          </a:bodyPr>
          <a:lstStyle/>
          <a:p>
            <a:pPr marL="72217" algn="ctr">
              <a:lnSpc>
                <a:spcPct val="100000"/>
              </a:lnSpc>
              <a:spcBef>
                <a:spcPts val="479"/>
              </a:spcBef>
              <a:tabLst>
                <a:tab pos="1155480" algn="l"/>
              </a:tabLst>
            </a:pPr>
            <a:r>
              <a:rPr sz="1881" dirty="0"/>
              <a:t>	</a:t>
            </a:r>
            <a:r>
              <a:rPr sz="1881" spc="-13" dirty="0"/>
              <a:t>下水道管路の調査結果に基づく緊急度の判定フロー</a:t>
            </a:r>
            <a:endParaRPr sz="1881" dirty="0"/>
          </a:p>
        </p:txBody>
      </p:sp>
      <p:sp>
        <p:nvSpPr>
          <p:cNvPr id="12" name="object 12"/>
          <p:cNvSpPr txBox="1"/>
          <p:nvPr/>
        </p:nvSpPr>
        <p:spPr>
          <a:xfrm>
            <a:off x="4645413" y="5985089"/>
            <a:ext cx="3866109" cy="125598"/>
          </a:xfrm>
          <a:prstGeom prst="rect">
            <a:avLst/>
          </a:prstGeom>
        </p:spPr>
        <p:txBody>
          <a:bodyPr vert="horz" wrap="square" lIns="0" tIns="13575" rIns="0" bIns="0" rtlCol="0">
            <a:spAutoFit/>
          </a:bodyPr>
          <a:lstStyle/>
          <a:p>
            <a:pPr marL="10860">
              <a:spcBef>
                <a:spcPts val="107"/>
              </a:spcBef>
            </a:pPr>
            <a:r>
              <a:rPr sz="727" spc="26" dirty="0">
                <a:latin typeface="ＭＳ Ｐゴシック"/>
                <a:cs typeface="ＭＳ Ｐゴシック"/>
              </a:rPr>
              <a:t>出典：下水道維持管理指針  実務編  </a:t>
            </a:r>
            <a:r>
              <a:rPr sz="727" dirty="0">
                <a:latin typeface="ＭＳ Ｐゴシック"/>
                <a:cs typeface="ＭＳ Ｐゴシック"/>
              </a:rPr>
              <a:t>（</a:t>
            </a:r>
            <a:r>
              <a:rPr sz="727" dirty="0">
                <a:latin typeface="Arial"/>
                <a:cs typeface="Arial"/>
              </a:rPr>
              <a:t>2014</a:t>
            </a:r>
            <a:r>
              <a:rPr sz="727" dirty="0">
                <a:latin typeface="ＭＳ Ｐゴシック"/>
                <a:cs typeface="ＭＳ Ｐゴシック"/>
              </a:rPr>
              <a:t>年版  公益社団法人  日本下水道協会）</a:t>
            </a:r>
            <a:r>
              <a:rPr sz="727" spc="-94" dirty="0">
                <a:latin typeface="ＭＳ Ｐゴシック"/>
                <a:cs typeface="ＭＳ Ｐゴシック"/>
              </a:rPr>
              <a:t>を基</a:t>
            </a:r>
            <a:r>
              <a:rPr sz="727" spc="-17" dirty="0">
                <a:latin typeface="ＭＳ Ｐゴシック"/>
                <a:cs typeface="ＭＳ Ｐゴシック"/>
              </a:rPr>
              <a:t>に作成</a:t>
            </a:r>
            <a:endParaRPr sz="727">
              <a:latin typeface="ＭＳ Ｐゴシック"/>
              <a:cs typeface="ＭＳ Ｐゴシック"/>
            </a:endParaRPr>
          </a:p>
        </p:txBody>
      </p:sp>
      <p:sp>
        <p:nvSpPr>
          <p:cNvPr id="13" name="object 13"/>
          <p:cNvSpPr txBox="1"/>
          <p:nvPr/>
        </p:nvSpPr>
        <p:spPr>
          <a:xfrm>
            <a:off x="537780" y="6183173"/>
            <a:ext cx="6550666" cy="214320"/>
          </a:xfrm>
          <a:prstGeom prst="rect">
            <a:avLst/>
          </a:prstGeom>
        </p:spPr>
        <p:txBody>
          <a:bodyPr vert="horz" wrap="square" lIns="0" tIns="10317" rIns="0" bIns="0" rtlCol="0">
            <a:spAutoFit/>
          </a:bodyPr>
          <a:lstStyle/>
          <a:p>
            <a:pPr marL="10860">
              <a:spcBef>
                <a:spcPts val="81"/>
              </a:spcBef>
            </a:pPr>
            <a:r>
              <a:rPr sz="1325" spc="-9" dirty="0">
                <a:latin typeface="ＭＳ ゴシック"/>
                <a:cs typeface="ＭＳ ゴシック"/>
              </a:rPr>
              <a:t>※</a:t>
            </a:r>
            <a:r>
              <a:rPr sz="1325" spc="-30" dirty="0">
                <a:latin typeface="ＭＳ Ｐゴシック"/>
                <a:cs typeface="ＭＳ Ｐゴシック"/>
              </a:rPr>
              <a:t>腐食による不具合が確認された場合は、上記緊急度の判定と別に腐食対策の検討を行</a:t>
            </a:r>
            <a:r>
              <a:rPr sz="1325" spc="-1308" dirty="0">
                <a:latin typeface="ＭＳ Ｐゴシック"/>
                <a:cs typeface="ＭＳ Ｐゴシック"/>
              </a:rPr>
              <a:t>う</a:t>
            </a:r>
            <a:r>
              <a:rPr sz="1325" dirty="0">
                <a:latin typeface="ＭＳ Ｐゴシック"/>
                <a:cs typeface="ＭＳ Ｐゴシック"/>
              </a:rPr>
              <a:t>。</a:t>
            </a:r>
            <a:endParaRPr sz="1325">
              <a:latin typeface="ＭＳ Ｐゴシック"/>
              <a:cs typeface="ＭＳ Ｐゴシック"/>
            </a:endParaRPr>
          </a:p>
        </p:txBody>
      </p:sp>
      <p:sp>
        <p:nvSpPr>
          <p:cNvPr id="14" name="object 14"/>
          <p:cNvSpPr txBox="1"/>
          <p:nvPr/>
        </p:nvSpPr>
        <p:spPr>
          <a:xfrm>
            <a:off x="4306585" y="6454235"/>
            <a:ext cx="4402043" cy="125598"/>
          </a:xfrm>
          <a:prstGeom prst="rect">
            <a:avLst/>
          </a:prstGeom>
        </p:spPr>
        <p:txBody>
          <a:bodyPr vert="horz" wrap="square" lIns="0" tIns="13575" rIns="0" bIns="0" rtlCol="0">
            <a:spAutoFit/>
          </a:bodyPr>
          <a:lstStyle/>
          <a:p>
            <a:pPr marL="10860">
              <a:spcBef>
                <a:spcPts val="107"/>
              </a:spcBef>
            </a:pPr>
            <a:r>
              <a:rPr sz="727" dirty="0">
                <a:latin typeface="ＭＳ Ｐゴシック"/>
                <a:cs typeface="ＭＳ Ｐゴシック"/>
              </a:rPr>
              <a:t>出典：下水道管路施設ストックマネジメントの手引き（</a:t>
            </a:r>
            <a:r>
              <a:rPr sz="727" dirty="0">
                <a:latin typeface="Arial"/>
                <a:cs typeface="Arial"/>
              </a:rPr>
              <a:t>2016</a:t>
            </a:r>
            <a:r>
              <a:rPr sz="727" spc="51" dirty="0">
                <a:latin typeface="ＭＳ Ｐゴシック"/>
                <a:cs typeface="ＭＳ Ｐゴシック"/>
              </a:rPr>
              <a:t>年版  公益社団法人  日本下水道協会</a:t>
            </a:r>
            <a:r>
              <a:rPr sz="727" dirty="0">
                <a:latin typeface="ＭＳ Ｐゴシック"/>
                <a:cs typeface="ＭＳ Ｐゴシック"/>
              </a:rPr>
              <a:t>）</a:t>
            </a:r>
            <a:r>
              <a:rPr sz="727" spc="-517" dirty="0">
                <a:latin typeface="ＭＳ Ｐゴシック"/>
                <a:cs typeface="ＭＳ Ｐゴシック"/>
              </a:rPr>
              <a:t>を</a:t>
            </a:r>
            <a:r>
              <a:rPr sz="727" spc="-13" dirty="0">
                <a:latin typeface="ＭＳ Ｐゴシック"/>
                <a:cs typeface="ＭＳ Ｐゴシック"/>
              </a:rPr>
              <a:t>基に作成</a:t>
            </a:r>
            <a:endParaRPr sz="727">
              <a:latin typeface="ＭＳ Ｐゴシック"/>
              <a:cs typeface="ＭＳ Ｐゴシック"/>
            </a:endParaRPr>
          </a:p>
        </p:txBody>
      </p:sp>
      <p:sp>
        <p:nvSpPr>
          <p:cNvPr id="15" name="object 15"/>
          <p:cNvSpPr txBox="1"/>
          <p:nvPr/>
        </p:nvSpPr>
        <p:spPr>
          <a:xfrm>
            <a:off x="8605786" y="6102376"/>
            <a:ext cx="196020" cy="214320"/>
          </a:xfrm>
          <a:prstGeom prst="rect">
            <a:avLst/>
          </a:prstGeom>
        </p:spPr>
        <p:txBody>
          <a:bodyPr vert="horz" wrap="square" lIns="0" tIns="10317" rIns="0" bIns="0" rtlCol="0">
            <a:spAutoFit/>
          </a:bodyPr>
          <a:lstStyle/>
          <a:p>
            <a:pPr marL="10860">
              <a:spcBef>
                <a:spcPts val="81"/>
              </a:spcBef>
            </a:pPr>
            <a:r>
              <a:rPr sz="1325" spc="-30" dirty="0">
                <a:latin typeface="Arial"/>
                <a:cs typeface="Arial"/>
              </a:rPr>
              <a:t>11</a:t>
            </a:r>
            <a:endParaRPr sz="1325">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434" y="312188"/>
            <a:ext cx="8459286" cy="463785"/>
          </a:xfrm>
          <a:prstGeom prst="rect">
            <a:avLst/>
          </a:prstGeom>
          <a:solidFill>
            <a:srgbClr val="FFFFCC"/>
          </a:solidFill>
          <a:ln w="32003">
            <a:solidFill>
              <a:srgbClr val="FF9900"/>
            </a:solidFill>
          </a:ln>
        </p:spPr>
        <p:txBody>
          <a:bodyPr vert="horz" wrap="square" lIns="0" tIns="32580" rIns="0" bIns="0" rtlCol="0" anchor="ctr">
            <a:spAutoFit/>
          </a:bodyPr>
          <a:lstStyle/>
          <a:p>
            <a:pPr marL="71674" algn="ctr">
              <a:lnSpc>
                <a:spcPct val="100000"/>
              </a:lnSpc>
              <a:spcBef>
                <a:spcPts val="257"/>
              </a:spcBef>
              <a:tabLst>
                <a:tab pos="2233312" algn="l"/>
              </a:tabLst>
            </a:pPr>
            <a:r>
              <a:rPr sz="2800" spc="-26" dirty="0"/>
              <a:t>【</a:t>
            </a:r>
            <a:r>
              <a:rPr sz="2800" spc="-26" dirty="0" err="1"/>
              <a:t>参考</a:t>
            </a:r>
            <a:r>
              <a:rPr sz="2800" spc="-26" dirty="0"/>
              <a:t>】</a:t>
            </a:r>
            <a:r>
              <a:rPr sz="2800" dirty="0"/>
              <a:t>	</a:t>
            </a:r>
            <a:r>
              <a:rPr sz="2800" spc="-26" dirty="0"/>
              <a:t>下水道管路の</a:t>
            </a:r>
            <a:r>
              <a:rPr sz="2800" spc="-21" dirty="0"/>
              <a:t>ス</a:t>
            </a:r>
            <a:r>
              <a:rPr sz="2800" spc="-26" dirty="0"/>
              <a:t>パン</a:t>
            </a:r>
            <a:r>
              <a:rPr sz="2800" spc="-34" dirty="0"/>
              <a:t>と</a:t>
            </a:r>
            <a:r>
              <a:rPr sz="2800" spc="-26" dirty="0"/>
              <a:t>管</a:t>
            </a:r>
          </a:p>
        </p:txBody>
      </p:sp>
      <p:sp>
        <p:nvSpPr>
          <p:cNvPr id="3" name="object 3"/>
          <p:cNvSpPr txBox="1"/>
          <p:nvPr/>
        </p:nvSpPr>
        <p:spPr>
          <a:xfrm>
            <a:off x="553853" y="917441"/>
            <a:ext cx="7885886" cy="731974"/>
          </a:xfrm>
          <a:prstGeom prst="rect">
            <a:avLst/>
          </a:prstGeom>
          <a:ln w="10667">
            <a:solidFill>
              <a:srgbClr val="000000"/>
            </a:solidFill>
          </a:ln>
        </p:spPr>
        <p:txBody>
          <a:bodyPr vert="horz" wrap="square" lIns="0" tIns="39095" rIns="0" bIns="0" rtlCol="0">
            <a:spAutoFit/>
          </a:bodyPr>
          <a:lstStyle/>
          <a:p>
            <a:pPr marL="370861" indent="-287784">
              <a:lnSpc>
                <a:spcPts val="2715"/>
              </a:lnSpc>
              <a:spcBef>
                <a:spcPts val="308"/>
              </a:spcBef>
              <a:buSzPct val="96226"/>
              <a:buChar char="○"/>
              <a:tabLst>
                <a:tab pos="370861" algn="l"/>
              </a:tabLst>
            </a:pPr>
            <a:r>
              <a:rPr sz="2266" spc="-34" dirty="0">
                <a:latin typeface="ＭＳ Ｐゴシック"/>
                <a:cs typeface="ＭＳ Ｐゴシック"/>
              </a:rPr>
              <a:t>「腐食」、「たるみ」：スパン全体</a:t>
            </a:r>
            <a:r>
              <a:rPr sz="2266" spc="-30" dirty="0">
                <a:latin typeface="ＭＳ Ｐゴシック"/>
                <a:cs typeface="ＭＳ Ｐゴシック"/>
              </a:rPr>
              <a:t>（マンホール間）で評</a:t>
            </a:r>
            <a:r>
              <a:rPr sz="2266" spc="-1933" dirty="0">
                <a:latin typeface="ＭＳ Ｐゴシック"/>
                <a:cs typeface="ＭＳ Ｐゴシック"/>
              </a:rPr>
              <a:t>価</a:t>
            </a:r>
            <a:endParaRPr sz="2266">
              <a:latin typeface="ＭＳ Ｐゴシック"/>
              <a:cs typeface="ＭＳ Ｐゴシック"/>
            </a:endParaRPr>
          </a:p>
          <a:p>
            <a:pPr marL="370861" indent="-287784">
              <a:lnSpc>
                <a:spcPts val="2715"/>
              </a:lnSpc>
              <a:buSzPct val="96226"/>
              <a:buChar char="○"/>
              <a:tabLst>
                <a:tab pos="370861" algn="l"/>
              </a:tabLst>
            </a:pPr>
            <a:r>
              <a:rPr sz="2266" spc="-38" dirty="0">
                <a:latin typeface="ＭＳ Ｐゴシック"/>
                <a:cs typeface="ＭＳ Ｐゴシック"/>
              </a:rPr>
              <a:t>「破損、クラック等」：管１本毎に診断しスパン全体で評</a:t>
            </a:r>
            <a:r>
              <a:rPr sz="2266" spc="-1907" dirty="0">
                <a:latin typeface="ＭＳ Ｐゴシック"/>
                <a:cs typeface="ＭＳ Ｐゴシック"/>
              </a:rPr>
              <a:t>価</a:t>
            </a:r>
            <a:endParaRPr sz="2266">
              <a:latin typeface="ＭＳ Ｐゴシック"/>
              <a:cs typeface="ＭＳ Ｐゴシック"/>
            </a:endParaRPr>
          </a:p>
        </p:txBody>
      </p:sp>
      <p:grpSp>
        <p:nvGrpSpPr>
          <p:cNvPr id="4" name="object 4"/>
          <p:cNvGrpSpPr/>
          <p:nvPr/>
        </p:nvGrpSpPr>
        <p:grpSpPr>
          <a:xfrm>
            <a:off x="1322731" y="2603759"/>
            <a:ext cx="6496367" cy="2314779"/>
            <a:chOff x="1546860" y="2816351"/>
            <a:chExt cx="7597140" cy="2707005"/>
          </a:xfrm>
        </p:grpSpPr>
        <p:sp>
          <p:nvSpPr>
            <p:cNvPr id="5" name="object 5"/>
            <p:cNvSpPr/>
            <p:nvPr/>
          </p:nvSpPr>
          <p:spPr>
            <a:xfrm>
              <a:off x="1546860" y="3128771"/>
              <a:ext cx="7597140" cy="2394585"/>
            </a:xfrm>
            <a:custGeom>
              <a:avLst/>
              <a:gdLst/>
              <a:ahLst/>
              <a:cxnLst/>
              <a:rect l="l" t="t" r="r" b="b"/>
              <a:pathLst>
                <a:path w="7597140" h="2394585">
                  <a:moveTo>
                    <a:pt x="7597140" y="0"/>
                  </a:moveTo>
                  <a:lnTo>
                    <a:pt x="0" y="0"/>
                  </a:lnTo>
                  <a:lnTo>
                    <a:pt x="0" y="2394204"/>
                  </a:lnTo>
                  <a:lnTo>
                    <a:pt x="7597140" y="2394204"/>
                  </a:lnTo>
                  <a:lnTo>
                    <a:pt x="7597140" y="0"/>
                  </a:lnTo>
                  <a:close/>
                </a:path>
              </a:pathLst>
            </a:custGeom>
            <a:solidFill>
              <a:srgbClr val="993300"/>
            </a:solidFill>
          </p:spPr>
          <p:txBody>
            <a:bodyPr wrap="square" lIns="0" tIns="0" rIns="0" bIns="0" rtlCol="0"/>
            <a:lstStyle/>
            <a:p>
              <a:endParaRPr sz="1539"/>
            </a:p>
          </p:txBody>
        </p:sp>
        <p:sp>
          <p:nvSpPr>
            <p:cNvPr id="6" name="object 6"/>
            <p:cNvSpPr/>
            <p:nvPr/>
          </p:nvSpPr>
          <p:spPr>
            <a:xfrm>
              <a:off x="1546860" y="2816351"/>
              <a:ext cx="7597140" cy="312420"/>
            </a:xfrm>
            <a:custGeom>
              <a:avLst/>
              <a:gdLst/>
              <a:ahLst/>
              <a:cxnLst/>
              <a:rect l="l" t="t" r="r" b="b"/>
              <a:pathLst>
                <a:path w="7597140" h="312419">
                  <a:moveTo>
                    <a:pt x="158496" y="0"/>
                  </a:moveTo>
                  <a:lnTo>
                    <a:pt x="0" y="0"/>
                  </a:lnTo>
                  <a:lnTo>
                    <a:pt x="0" y="312420"/>
                  </a:lnTo>
                  <a:lnTo>
                    <a:pt x="158496" y="312420"/>
                  </a:lnTo>
                  <a:lnTo>
                    <a:pt x="158496" y="0"/>
                  </a:lnTo>
                  <a:close/>
                </a:path>
                <a:path w="7597140" h="312419">
                  <a:moveTo>
                    <a:pt x="6452616" y="0"/>
                  </a:moveTo>
                  <a:lnTo>
                    <a:pt x="1095743" y="0"/>
                  </a:lnTo>
                  <a:lnTo>
                    <a:pt x="1095743" y="312420"/>
                  </a:lnTo>
                  <a:lnTo>
                    <a:pt x="6452616" y="312420"/>
                  </a:lnTo>
                  <a:lnTo>
                    <a:pt x="6452616" y="0"/>
                  </a:lnTo>
                  <a:close/>
                </a:path>
                <a:path w="7597140" h="312419">
                  <a:moveTo>
                    <a:pt x="7597140" y="0"/>
                  </a:moveTo>
                  <a:lnTo>
                    <a:pt x="7388352" y="0"/>
                  </a:lnTo>
                  <a:lnTo>
                    <a:pt x="7388352" y="312420"/>
                  </a:lnTo>
                  <a:lnTo>
                    <a:pt x="7597140" y="312420"/>
                  </a:lnTo>
                  <a:lnTo>
                    <a:pt x="7597140" y="0"/>
                  </a:lnTo>
                  <a:close/>
                </a:path>
              </a:pathLst>
            </a:custGeom>
            <a:solidFill>
              <a:srgbClr val="A5A5A5"/>
            </a:solidFill>
          </p:spPr>
          <p:txBody>
            <a:bodyPr wrap="square" lIns="0" tIns="0" rIns="0" bIns="0" rtlCol="0"/>
            <a:lstStyle/>
            <a:p>
              <a:endParaRPr sz="1539"/>
            </a:p>
          </p:txBody>
        </p:sp>
        <p:sp>
          <p:nvSpPr>
            <p:cNvPr id="7" name="object 7"/>
            <p:cNvSpPr/>
            <p:nvPr/>
          </p:nvSpPr>
          <p:spPr>
            <a:xfrm>
              <a:off x="1705356" y="2816351"/>
              <a:ext cx="7230109" cy="312420"/>
            </a:xfrm>
            <a:custGeom>
              <a:avLst/>
              <a:gdLst/>
              <a:ahLst/>
              <a:cxnLst/>
              <a:rect l="l" t="t" r="r" b="b"/>
              <a:pathLst>
                <a:path w="7230109" h="312419">
                  <a:moveTo>
                    <a:pt x="937247" y="0"/>
                  </a:moveTo>
                  <a:lnTo>
                    <a:pt x="0" y="0"/>
                  </a:lnTo>
                  <a:lnTo>
                    <a:pt x="0" y="312420"/>
                  </a:lnTo>
                  <a:lnTo>
                    <a:pt x="937247" y="312420"/>
                  </a:lnTo>
                  <a:lnTo>
                    <a:pt x="937247" y="0"/>
                  </a:lnTo>
                  <a:close/>
                </a:path>
                <a:path w="7230109" h="312419">
                  <a:moveTo>
                    <a:pt x="7229856" y="0"/>
                  </a:moveTo>
                  <a:lnTo>
                    <a:pt x="6294120" y="0"/>
                  </a:lnTo>
                  <a:lnTo>
                    <a:pt x="6294120" y="301752"/>
                  </a:lnTo>
                  <a:lnTo>
                    <a:pt x="7229856" y="301752"/>
                  </a:lnTo>
                  <a:lnTo>
                    <a:pt x="7229856" y="0"/>
                  </a:lnTo>
                  <a:close/>
                </a:path>
              </a:pathLst>
            </a:custGeom>
            <a:solidFill>
              <a:srgbClr val="262626"/>
            </a:solidFill>
          </p:spPr>
          <p:txBody>
            <a:bodyPr wrap="square" lIns="0" tIns="0" rIns="0" bIns="0" rtlCol="0"/>
            <a:lstStyle/>
            <a:p>
              <a:endParaRPr sz="1539"/>
            </a:p>
          </p:txBody>
        </p:sp>
        <p:sp>
          <p:nvSpPr>
            <p:cNvPr id="8" name="object 8"/>
            <p:cNvSpPr/>
            <p:nvPr/>
          </p:nvSpPr>
          <p:spPr>
            <a:xfrm>
              <a:off x="1705356" y="3128771"/>
              <a:ext cx="937260" cy="1873250"/>
            </a:xfrm>
            <a:custGeom>
              <a:avLst/>
              <a:gdLst/>
              <a:ahLst/>
              <a:cxnLst/>
              <a:rect l="l" t="t" r="r" b="b"/>
              <a:pathLst>
                <a:path w="937260" h="1873250">
                  <a:moveTo>
                    <a:pt x="0" y="0"/>
                  </a:moveTo>
                  <a:lnTo>
                    <a:pt x="937260" y="0"/>
                  </a:lnTo>
                  <a:lnTo>
                    <a:pt x="937260" y="1872995"/>
                  </a:lnTo>
                  <a:lnTo>
                    <a:pt x="0" y="1872995"/>
                  </a:lnTo>
                  <a:lnTo>
                    <a:pt x="0" y="0"/>
                  </a:lnTo>
                  <a:close/>
                </a:path>
              </a:pathLst>
            </a:custGeom>
            <a:ln w="27432">
              <a:solidFill>
                <a:srgbClr val="000000"/>
              </a:solidFill>
            </a:ln>
          </p:spPr>
          <p:txBody>
            <a:bodyPr wrap="square" lIns="0" tIns="0" rIns="0" bIns="0" rtlCol="0"/>
            <a:lstStyle/>
            <a:p>
              <a:endParaRPr sz="1539"/>
            </a:p>
          </p:txBody>
        </p:sp>
      </p:grpSp>
      <p:sp>
        <p:nvSpPr>
          <p:cNvPr id="9" name="object 9"/>
          <p:cNvSpPr txBox="1"/>
          <p:nvPr/>
        </p:nvSpPr>
        <p:spPr>
          <a:xfrm>
            <a:off x="1807142" y="3191495"/>
            <a:ext cx="153888" cy="992048"/>
          </a:xfrm>
          <a:prstGeom prst="rect">
            <a:avLst/>
          </a:prstGeom>
        </p:spPr>
        <p:txBody>
          <a:bodyPr vert="vert" wrap="square" lIns="0" tIns="0" rIns="0" bIns="0" rtlCol="0">
            <a:spAutoFit/>
          </a:bodyPr>
          <a:lstStyle/>
          <a:p>
            <a:pPr>
              <a:lnSpc>
                <a:spcPts val="1180"/>
              </a:lnSpc>
            </a:pPr>
            <a:r>
              <a:rPr sz="1667" spc="-137" dirty="0">
                <a:latin typeface="HGP教科書体"/>
                <a:cs typeface="HGP教科書体"/>
              </a:rPr>
              <a:t>マンホール</a:t>
            </a:r>
            <a:endParaRPr sz="1667">
              <a:latin typeface="HGP教科書体"/>
              <a:cs typeface="HGP教科書体"/>
            </a:endParaRPr>
          </a:p>
        </p:txBody>
      </p:sp>
      <p:grpSp>
        <p:nvGrpSpPr>
          <p:cNvPr id="10" name="object 10"/>
          <p:cNvGrpSpPr/>
          <p:nvPr/>
        </p:nvGrpSpPr>
        <p:grpSpPr>
          <a:xfrm>
            <a:off x="6828461" y="2849843"/>
            <a:ext cx="824263" cy="1990612"/>
            <a:chOff x="7985506" y="3104133"/>
            <a:chExt cx="963930" cy="2327910"/>
          </a:xfrm>
        </p:grpSpPr>
        <p:sp>
          <p:nvSpPr>
            <p:cNvPr id="11" name="object 11"/>
            <p:cNvSpPr/>
            <p:nvPr/>
          </p:nvSpPr>
          <p:spPr>
            <a:xfrm>
              <a:off x="7999476" y="3118103"/>
              <a:ext cx="935990" cy="2299970"/>
            </a:xfrm>
            <a:custGeom>
              <a:avLst/>
              <a:gdLst/>
              <a:ahLst/>
              <a:cxnLst/>
              <a:rect l="l" t="t" r="r" b="b"/>
              <a:pathLst>
                <a:path w="935990" h="2299970">
                  <a:moveTo>
                    <a:pt x="935735" y="0"/>
                  </a:moveTo>
                  <a:lnTo>
                    <a:pt x="0" y="0"/>
                  </a:lnTo>
                  <a:lnTo>
                    <a:pt x="0" y="2299716"/>
                  </a:lnTo>
                  <a:lnTo>
                    <a:pt x="935735" y="2299716"/>
                  </a:lnTo>
                  <a:lnTo>
                    <a:pt x="935735" y="0"/>
                  </a:lnTo>
                  <a:close/>
                </a:path>
              </a:pathLst>
            </a:custGeom>
            <a:solidFill>
              <a:srgbClr val="FFFFFF"/>
            </a:solidFill>
          </p:spPr>
          <p:txBody>
            <a:bodyPr wrap="square" lIns="0" tIns="0" rIns="0" bIns="0" rtlCol="0"/>
            <a:lstStyle/>
            <a:p>
              <a:endParaRPr sz="1539"/>
            </a:p>
          </p:txBody>
        </p:sp>
        <p:sp>
          <p:nvSpPr>
            <p:cNvPr id="12" name="object 12"/>
            <p:cNvSpPr/>
            <p:nvPr/>
          </p:nvSpPr>
          <p:spPr>
            <a:xfrm>
              <a:off x="7999476" y="3118103"/>
              <a:ext cx="935990" cy="2299970"/>
            </a:xfrm>
            <a:custGeom>
              <a:avLst/>
              <a:gdLst/>
              <a:ahLst/>
              <a:cxnLst/>
              <a:rect l="l" t="t" r="r" b="b"/>
              <a:pathLst>
                <a:path w="935990" h="2299970">
                  <a:moveTo>
                    <a:pt x="0" y="0"/>
                  </a:moveTo>
                  <a:lnTo>
                    <a:pt x="935735" y="0"/>
                  </a:lnTo>
                  <a:lnTo>
                    <a:pt x="935735" y="2299716"/>
                  </a:lnTo>
                  <a:lnTo>
                    <a:pt x="0" y="2299716"/>
                  </a:lnTo>
                  <a:lnTo>
                    <a:pt x="0" y="0"/>
                  </a:lnTo>
                  <a:close/>
                </a:path>
              </a:pathLst>
            </a:custGeom>
            <a:ln w="27431">
              <a:solidFill>
                <a:srgbClr val="000000"/>
              </a:solidFill>
            </a:ln>
          </p:spPr>
          <p:txBody>
            <a:bodyPr wrap="square" lIns="0" tIns="0" rIns="0" bIns="0" rtlCol="0"/>
            <a:lstStyle/>
            <a:p>
              <a:endParaRPr sz="1539"/>
            </a:p>
          </p:txBody>
        </p:sp>
      </p:grpSp>
      <p:sp>
        <p:nvSpPr>
          <p:cNvPr id="13" name="object 13"/>
          <p:cNvSpPr txBox="1"/>
          <p:nvPr/>
        </p:nvSpPr>
        <p:spPr>
          <a:xfrm>
            <a:off x="7164815" y="3353958"/>
            <a:ext cx="189219" cy="1013768"/>
          </a:xfrm>
          <a:prstGeom prst="rect">
            <a:avLst/>
          </a:prstGeom>
        </p:spPr>
        <p:txBody>
          <a:bodyPr vert="eaVert" wrap="square" lIns="0" tIns="0" rIns="0" bIns="0" rtlCol="0">
            <a:spAutoFit/>
          </a:bodyPr>
          <a:lstStyle/>
          <a:p>
            <a:pPr marL="10860">
              <a:lnSpc>
                <a:spcPct val="65000"/>
              </a:lnSpc>
            </a:pPr>
            <a:r>
              <a:rPr sz="1667" spc="-329" dirty="0">
                <a:latin typeface="HGP教科書体"/>
                <a:cs typeface="HGP教科書体"/>
              </a:rPr>
              <a:t>マ</a:t>
            </a:r>
            <a:r>
              <a:rPr sz="1667" spc="-269" dirty="0">
                <a:latin typeface="HGP教科書体"/>
                <a:cs typeface="HGP教科書体"/>
              </a:rPr>
              <a:t>ン</a:t>
            </a:r>
            <a:r>
              <a:rPr sz="1667" spc="-64" dirty="0">
                <a:latin typeface="HGP教科書体"/>
                <a:cs typeface="HGP教科書体"/>
              </a:rPr>
              <a:t>ホ</a:t>
            </a:r>
            <a:r>
              <a:rPr sz="1667" dirty="0">
                <a:latin typeface="HGP教科書体"/>
                <a:cs typeface="HGP教科書体"/>
              </a:rPr>
              <a:t>ール</a:t>
            </a:r>
            <a:endParaRPr sz="1667">
              <a:latin typeface="HGP教科書体"/>
              <a:cs typeface="HGP教科書体"/>
            </a:endParaRPr>
          </a:p>
        </p:txBody>
      </p:sp>
      <p:grpSp>
        <p:nvGrpSpPr>
          <p:cNvPr id="14" name="object 14"/>
          <p:cNvGrpSpPr/>
          <p:nvPr/>
        </p:nvGrpSpPr>
        <p:grpSpPr>
          <a:xfrm>
            <a:off x="1446315" y="2858965"/>
            <a:ext cx="5446219" cy="1924367"/>
            <a:chOff x="1691385" y="3114801"/>
            <a:chExt cx="6369050" cy="2250440"/>
          </a:xfrm>
        </p:grpSpPr>
        <p:sp>
          <p:nvSpPr>
            <p:cNvPr id="15" name="object 15"/>
            <p:cNvSpPr/>
            <p:nvPr/>
          </p:nvSpPr>
          <p:spPr>
            <a:xfrm>
              <a:off x="7003720" y="4773167"/>
              <a:ext cx="1042669" cy="577850"/>
            </a:xfrm>
            <a:custGeom>
              <a:avLst/>
              <a:gdLst/>
              <a:ahLst/>
              <a:cxnLst/>
              <a:rect l="l" t="t" r="r" b="b"/>
              <a:pathLst>
                <a:path w="1042670" h="577850">
                  <a:moveTo>
                    <a:pt x="1042581" y="253923"/>
                  </a:moveTo>
                  <a:lnTo>
                    <a:pt x="1040231" y="191350"/>
                  </a:lnTo>
                  <a:lnTo>
                    <a:pt x="1033462" y="137922"/>
                  </a:lnTo>
                  <a:lnTo>
                    <a:pt x="1022896" y="96189"/>
                  </a:lnTo>
                  <a:lnTo>
                    <a:pt x="992708" y="57912"/>
                  </a:lnTo>
                  <a:lnTo>
                    <a:pt x="100977" y="1066"/>
                  </a:lnTo>
                  <a:lnTo>
                    <a:pt x="100977" y="445960"/>
                  </a:lnTo>
                  <a:lnTo>
                    <a:pt x="85356" y="485825"/>
                  </a:lnTo>
                  <a:lnTo>
                    <a:pt x="100977" y="445960"/>
                  </a:lnTo>
                  <a:lnTo>
                    <a:pt x="100977" y="1066"/>
                  </a:lnTo>
                  <a:lnTo>
                    <a:pt x="48844" y="32854"/>
                  </a:lnTo>
                  <a:lnTo>
                    <a:pt x="32969" y="72580"/>
                  </a:lnTo>
                  <a:lnTo>
                    <a:pt x="19380" y="124637"/>
                  </a:lnTo>
                  <a:lnTo>
                    <a:pt x="8839" y="186588"/>
                  </a:lnTo>
                  <a:lnTo>
                    <a:pt x="2108" y="256032"/>
                  </a:lnTo>
                  <a:lnTo>
                    <a:pt x="0" y="325094"/>
                  </a:lnTo>
                  <a:lnTo>
                    <a:pt x="2552" y="387388"/>
                  </a:lnTo>
                  <a:lnTo>
                    <a:pt x="9347" y="440436"/>
                  </a:lnTo>
                  <a:lnTo>
                    <a:pt x="19939" y="481812"/>
                  </a:lnTo>
                  <a:lnTo>
                    <a:pt x="50876" y="519684"/>
                  </a:lnTo>
                  <a:lnTo>
                    <a:pt x="959180" y="577596"/>
                  </a:lnTo>
                  <a:lnTo>
                    <a:pt x="976693" y="569760"/>
                  </a:lnTo>
                  <a:lnTo>
                    <a:pt x="1009269" y="505206"/>
                  </a:lnTo>
                  <a:lnTo>
                    <a:pt x="1022731" y="453428"/>
                  </a:lnTo>
                  <a:lnTo>
                    <a:pt x="1033221" y="391896"/>
                  </a:lnTo>
                  <a:lnTo>
                    <a:pt x="1039952" y="323088"/>
                  </a:lnTo>
                  <a:lnTo>
                    <a:pt x="1042581" y="253923"/>
                  </a:lnTo>
                  <a:close/>
                </a:path>
              </a:pathLst>
            </a:custGeom>
            <a:solidFill>
              <a:srgbClr val="FFFFFF"/>
            </a:solidFill>
          </p:spPr>
          <p:txBody>
            <a:bodyPr wrap="square" lIns="0" tIns="0" rIns="0" bIns="0" rtlCol="0"/>
            <a:lstStyle/>
            <a:p>
              <a:endParaRPr sz="1539"/>
            </a:p>
          </p:txBody>
        </p:sp>
        <p:sp>
          <p:nvSpPr>
            <p:cNvPr id="16" name="object 16"/>
            <p:cNvSpPr/>
            <p:nvPr/>
          </p:nvSpPr>
          <p:spPr>
            <a:xfrm>
              <a:off x="7003725" y="4773167"/>
              <a:ext cx="1042669" cy="577850"/>
            </a:xfrm>
            <a:custGeom>
              <a:avLst/>
              <a:gdLst/>
              <a:ahLst/>
              <a:cxnLst/>
              <a:rect l="l" t="t" r="r" b="b"/>
              <a:pathLst>
                <a:path w="1042670" h="577850">
                  <a:moveTo>
                    <a:pt x="84398" y="0"/>
                  </a:moveTo>
                  <a:lnTo>
                    <a:pt x="114257" y="37196"/>
                  </a:lnTo>
                  <a:lnTo>
                    <a:pt x="124594" y="78676"/>
                  </a:lnTo>
                  <a:lnTo>
                    <a:pt x="131247" y="131967"/>
                  </a:lnTo>
                  <a:lnTo>
                    <a:pt x="133752" y="194486"/>
                  </a:lnTo>
                  <a:lnTo>
                    <a:pt x="131642" y="263652"/>
                  </a:lnTo>
                  <a:lnTo>
                    <a:pt x="124918" y="332464"/>
                  </a:lnTo>
                  <a:lnTo>
                    <a:pt x="114426" y="394038"/>
                  </a:lnTo>
                  <a:lnTo>
                    <a:pt x="100972" y="445960"/>
                  </a:lnTo>
                  <a:lnTo>
                    <a:pt x="85358" y="485817"/>
                  </a:lnTo>
                  <a:lnTo>
                    <a:pt x="50870" y="519684"/>
                  </a:lnTo>
                  <a:lnTo>
                    <a:pt x="19939" y="481809"/>
                  </a:lnTo>
                  <a:lnTo>
                    <a:pt x="9341" y="440436"/>
                  </a:lnTo>
                  <a:lnTo>
                    <a:pt x="2554" y="387378"/>
                  </a:lnTo>
                  <a:lnTo>
                    <a:pt x="0" y="325091"/>
                  </a:lnTo>
                  <a:lnTo>
                    <a:pt x="2102" y="256032"/>
                  </a:lnTo>
                  <a:lnTo>
                    <a:pt x="8833" y="186584"/>
                  </a:lnTo>
                  <a:lnTo>
                    <a:pt x="19374" y="124629"/>
                  </a:lnTo>
                  <a:lnTo>
                    <a:pt x="32963" y="72580"/>
                  </a:lnTo>
                  <a:lnTo>
                    <a:pt x="48838" y="32850"/>
                  </a:lnTo>
                  <a:lnTo>
                    <a:pt x="84398" y="0"/>
                  </a:lnTo>
                  <a:lnTo>
                    <a:pt x="992702" y="57912"/>
                  </a:lnTo>
                  <a:lnTo>
                    <a:pt x="1022900" y="96181"/>
                  </a:lnTo>
                  <a:lnTo>
                    <a:pt x="1033469" y="137922"/>
                  </a:lnTo>
                  <a:lnTo>
                    <a:pt x="1040228" y="191346"/>
                  </a:lnTo>
                  <a:lnTo>
                    <a:pt x="1042585" y="253915"/>
                  </a:lnTo>
                  <a:lnTo>
                    <a:pt x="1039946" y="323088"/>
                  </a:lnTo>
                  <a:lnTo>
                    <a:pt x="1033222" y="391893"/>
                  </a:lnTo>
                  <a:lnTo>
                    <a:pt x="1022730" y="453418"/>
                  </a:lnTo>
                  <a:lnTo>
                    <a:pt x="1009276" y="505206"/>
                  </a:lnTo>
                  <a:lnTo>
                    <a:pt x="993662" y="544801"/>
                  </a:lnTo>
                  <a:lnTo>
                    <a:pt x="959174" y="577596"/>
                  </a:lnTo>
                  <a:lnTo>
                    <a:pt x="50870" y="519684"/>
                  </a:lnTo>
                </a:path>
              </a:pathLst>
            </a:custGeom>
            <a:ln w="27432">
              <a:solidFill>
                <a:srgbClr val="4D5D5E"/>
              </a:solidFill>
            </a:ln>
          </p:spPr>
          <p:txBody>
            <a:bodyPr wrap="square" lIns="0" tIns="0" rIns="0" bIns="0" rtlCol="0"/>
            <a:lstStyle/>
            <a:p>
              <a:endParaRPr sz="1539"/>
            </a:p>
          </p:txBody>
        </p:sp>
        <p:sp>
          <p:nvSpPr>
            <p:cNvPr id="17" name="object 17"/>
            <p:cNvSpPr/>
            <p:nvPr/>
          </p:nvSpPr>
          <p:spPr>
            <a:xfrm>
              <a:off x="1705355" y="3128771"/>
              <a:ext cx="937260" cy="1873250"/>
            </a:xfrm>
            <a:custGeom>
              <a:avLst/>
              <a:gdLst/>
              <a:ahLst/>
              <a:cxnLst/>
              <a:rect l="l" t="t" r="r" b="b"/>
              <a:pathLst>
                <a:path w="937260" h="1873250">
                  <a:moveTo>
                    <a:pt x="937259" y="0"/>
                  </a:moveTo>
                  <a:lnTo>
                    <a:pt x="0" y="0"/>
                  </a:lnTo>
                  <a:lnTo>
                    <a:pt x="0" y="1872995"/>
                  </a:lnTo>
                  <a:lnTo>
                    <a:pt x="937259" y="1872995"/>
                  </a:lnTo>
                  <a:lnTo>
                    <a:pt x="937259" y="0"/>
                  </a:lnTo>
                  <a:close/>
                </a:path>
              </a:pathLst>
            </a:custGeom>
            <a:solidFill>
              <a:srgbClr val="FFFFFF"/>
            </a:solidFill>
          </p:spPr>
          <p:txBody>
            <a:bodyPr wrap="square" lIns="0" tIns="0" rIns="0" bIns="0" rtlCol="0"/>
            <a:lstStyle/>
            <a:p>
              <a:endParaRPr sz="1539"/>
            </a:p>
          </p:txBody>
        </p:sp>
        <p:sp>
          <p:nvSpPr>
            <p:cNvPr id="18" name="object 18"/>
            <p:cNvSpPr/>
            <p:nvPr/>
          </p:nvSpPr>
          <p:spPr>
            <a:xfrm>
              <a:off x="1705355" y="3128771"/>
              <a:ext cx="937260" cy="1873250"/>
            </a:xfrm>
            <a:custGeom>
              <a:avLst/>
              <a:gdLst/>
              <a:ahLst/>
              <a:cxnLst/>
              <a:rect l="l" t="t" r="r" b="b"/>
              <a:pathLst>
                <a:path w="937260" h="1873250">
                  <a:moveTo>
                    <a:pt x="0" y="0"/>
                  </a:moveTo>
                  <a:lnTo>
                    <a:pt x="937260" y="0"/>
                  </a:lnTo>
                  <a:lnTo>
                    <a:pt x="937260" y="1872995"/>
                  </a:lnTo>
                  <a:lnTo>
                    <a:pt x="0" y="1872995"/>
                  </a:lnTo>
                  <a:lnTo>
                    <a:pt x="0" y="0"/>
                  </a:lnTo>
                  <a:close/>
                </a:path>
              </a:pathLst>
            </a:custGeom>
            <a:ln w="27432">
              <a:solidFill>
                <a:srgbClr val="000000"/>
              </a:solidFill>
            </a:ln>
          </p:spPr>
          <p:txBody>
            <a:bodyPr wrap="square" lIns="0" tIns="0" rIns="0" bIns="0" rtlCol="0"/>
            <a:lstStyle/>
            <a:p>
              <a:endParaRPr sz="1539"/>
            </a:p>
          </p:txBody>
        </p:sp>
      </p:grpSp>
      <p:sp>
        <p:nvSpPr>
          <p:cNvPr id="19" name="object 19"/>
          <p:cNvSpPr txBox="1"/>
          <p:nvPr/>
        </p:nvSpPr>
        <p:spPr>
          <a:xfrm>
            <a:off x="1782671" y="3180635"/>
            <a:ext cx="189219" cy="1013768"/>
          </a:xfrm>
          <a:prstGeom prst="rect">
            <a:avLst/>
          </a:prstGeom>
        </p:spPr>
        <p:txBody>
          <a:bodyPr vert="eaVert" wrap="square" lIns="0" tIns="0" rIns="0" bIns="0" rtlCol="0">
            <a:spAutoFit/>
          </a:bodyPr>
          <a:lstStyle/>
          <a:p>
            <a:pPr marL="10860">
              <a:lnSpc>
                <a:spcPct val="65000"/>
              </a:lnSpc>
            </a:pPr>
            <a:r>
              <a:rPr sz="1667" spc="-329" dirty="0">
                <a:latin typeface="HGP教科書体"/>
                <a:cs typeface="HGP教科書体"/>
              </a:rPr>
              <a:t>マ</a:t>
            </a:r>
            <a:r>
              <a:rPr sz="1667" spc="-269" dirty="0">
                <a:latin typeface="HGP教科書体"/>
                <a:cs typeface="HGP教科書体"/>
              </a:rPr>
              <a:t>ン</a:t>
            </a:r>
            <a:r>
              <a:rPr sz="1667" spc="-64" dirty="0">
                <a:latin typeface="HGP教科書体"/>
                <a:cs typeface="HGP教科書体"/>
              </a:rPr>
              <a:t>ホ</a:t>
            </a:r>
            <a:r>
              <a:rPr sz="1667" dirty="0">
                <a:latin typeface="HGP教科書体"/>
                <a:cs typeface="HGP教科書体"/>
              </a:rPr>
              <a:t>ール</a:t>
            </a:r>
            <a:endParaRPr sz="1667">
              <a:latin typeface="HGP教科書体"/>
              <a:cs typeface="HGP教科書体"/>
            </a:endParaRPr>
          </a:p>
        </p:txBody>
      </p:sp>
      <p:grpSp>
        <p:nvGrpSpPr>
          <p:cNvPr id="20" name="object 20"/>
          <p:cNvGrpSpPr/>
          <p:nvPr/>
        </p:nvGrpSpPr>
        <p:grpSpPr>
          <a:xfrm>
            <a:off x="1469990" y="4020102"/>
            <a:ext cx="6169485" cy="815032"/>
            <a:chOff x="1719072" y="4472685"/>
            <a:chExt cx="7214870" cy="953135"/>
          </a:xfrm>
        </p:grpSpPr>
        <p:sp>
          <p:nvSpPr>
            <p:cNvPr id="21" name="object 21"/>
            <p:cNvSpPr/>
            <p:nvPr/>
          </p:nvSpPr>
          <p:spPr>
            <a:xfrm>
              <a:off x="6106084" y="4706111"/>
              <a:ext cx="1042669" cy="577850"/>
            </a:xfrm>
            <a:custGeom>
              <a:avLst/>
              <a:gdLst/>
              <a:ahLst/>
              <a:cxnLst/>
              <a:rect l="l" t="t" r="r" b="b"/>
              <a:pathLst>
                <a:path w="1042670" h="577850">
                  <a:moveTo>
                    <a:pt x="1042060" y="252514"/>
                  </a:moveTo>
                  <a:lnTo>
                    <a:pt x="1039545" y="190220"/>
                  </a:lnTo>
                  <a:lnTo>
                    <a:pt x="1032903" y="137160"/>
                  </a:lnTo>
                  <a:lnTo>
                    <a:pt x="1022565" y="95796"/>
                  </a:lnTo>
                  <a:lnTo>
                    <a:pt x="992708" y="57912"/>
                  </a:lnTo>
                  <a:lnTo>
                    <a:pt x="84404" y="0"/>
                  </a:lnTo>
                  <a:lnTo>
                    <a:pt x="66243" y="7848"/>
                  </a:lnTo>
                  <a:lnTo>
                    <a:pt x="32969" y="72390"/>
                  </a:lnTo>
                  <a:lnTo>
                    <a:pt x="19380" y="124180"/>
                  </a:lnTo>
                  <a:lnTo>
                    <a:pt x="8839" y="185712"/>
                  </a:lnTo>
                  <a:lnTo>
                    <a:pt x="2108" y="254508"/>
                  </a:lnTo>
                  <a:lnTo>
                    <a:pt x="0" y="323684"/>
                  </a:lnTo>
                  <a:lnTo>
                    <a:pt x="2552" y="386194"/>
                  </a:lnTo>
                  <a:lnTo>
                    <a:pt x="9347" y="439483"/>
                  </a:lnTo>
                  <a:lnTo>
                    <a:pt x="19939" y="480974"/>
                  </a:lnTo>
                  <a:lnTo>
                    <a:pt x="50876" y="518160"/>
                  </a:lnTo>
                  <a:lnTo>
                    <a:pt x="959180" y="577596"/>
                  </a:lnTo>
                  <a:lnTo>
                    <a:pt x="976693" y="569112"/>
                  </a:lnTo>
                  <a:lnTo>
                    <a:pt x="1009281" y="503872"/>
                  </a:lnTo>
                  <a:lnTo>
                    <a:pt x="1022731" y="451954"/>
                  </a:lnTo>
                  <a:lnTo>
                    <a:pt x="1033221" y="390385"/>
                  </a:lnTo>
                  <a:lnTo>
                    <a:pt x="1039952" y="321564"/>
                  </a:lnTo>
                  <a:lnTo>
                    <a:pt x="1042060" y="252514"/>
                  </a:lnTo>
                  <a:close/>
                </a:path>
              </a:pathLst>
            </a:custGeom>
            <a:solidFill>
              <a:srgbClr val="FFFFFF"/>
            </a:solidFill>
          </p:spPr>
          <p:txBody>
            <a:bodyPr wrap="square" lIns="0" tIns="0" rIns="0" bIns="0" rtlCol="0"/>
            <a:lstStyle/>
            <a:p>
              <a:endParaRPr sz="1539"/>
            </a:p>
          </p:txBody>
        </p:sp>
        <p:sp>
          <p:nvSpPr>
            <p:cNvPr id="22" name="object 22"/>
            <p:cNvSpPr/>
            <p:nvPr/>
          </p:nvSpPr>
          <p:spPr>
            <a:xfrm>
              <a:off x="6106089" y="4706111"/>
              <a:ext cx="1042669" cy="577850"/>
            </a:xfrm>
            <a:custGeom>
              <a:avLst/>
              <a:gdLst/>
              <a:ahLst/>
              <a:cxnLst/>
              <a:rect l="l" t="t" r="r" b="b"/>
              <a:pathLst>
                <a:path w="1042670" h="577850">
                  <a:moveTo>
                    <a:pt x="84398" y="0"/>
                  </a:moveTo>
                  <a:lnTo>
                    <a:pt x="114257" y="37196"/>
                  </a:lnTo>
                  <a:lnTo>
                    <a:pt x="124594" y="78676"/>
                  </a:lnTo>
                  <a:lnTo>
                    <a:pt x="131247" y="131967"/>
                  </a:lnTo>
                  <a:lnTo>
                    <a:pt x="133752" y="194486"/>
                  </a:lnTo>
                  <a:lnTo>
                    <a:pt x="131642" y="263652"/>
                  </a:lnTo>
                  <a:lnTo>
                    <a:pt x="124918" y="332457"/>
                  </a:lnTo>
                  <a:lnTo>
                    <a:pt x="114426" y="393982"/>
                  </a:lnTo>
                  <a:lnTo>
                    <a:pt x="100972" y="445770"/>
                  </a:lnTo>
                  <a:lnTo>
                    <a:pt x="85358" y="485365"/>
                  </a:lnTo>
                  <a:lnTo>
                    <a:pt x="50870" y="518160"/>
                  </a:lnTo>
                  <a:lnTo>
                    <a:pt x="19938" y="480963"/>
                  </a:lnTo>
                  <a:lnTo>
                    <a:pt x="9341" y="439483"/>
                  </a:lnTo>
                  <a:lnTo>
                    <a:pt x="2554" y="386192"/>
                  </a:lnTo>
                  <a:lnTo>
                    <a:pt x="0" y="323673"/>
                  </a:lnTo>
                  <a:lnTo>
                    <a:pt x="2102" y="254508"/>
                  </a:lnTo>
                  <a:lnTo>
                    <a:pt x="8833" y="185702"/>
                  </a:lnTo>
                  <a:lnTo>
                    <a:pt x="19374" y="124177"/>
                  </a:lnTo>
                  <a:lnTo>
                    <a:pt x="32963" y="72390"/>
                  </a:lnTo>
                  <a:lnTo>
                    <a:pt x="48838" y="32794"/>
                  </a:lnTo>
                  <a:lnTo>
                    <a:pt x="84398" y="0"/>
                  </a:lnTo>
                  <a:lnTo>
                    <a:pt x="992702" y="57912"/>
                  </a:lnTo>
                  <a:lnTo>
                    <a:pt x="1022561" y="95786"/>
                  </a:lnTo>
                  <a:lnTo>
                    <a:pt x="1032898" y="137160"/>
                  </a:lnTo>
                  <a:lnTo>
                    <a:pt x="1039551" y="190217"/>
                  </a:lnTo>
                  <a:lnTo>
                    <a:pt x="1042056" y="252504"/>
                  </a:lnTo>
                  <a:lnTo>
                    <a:pt x="1039946" y="321564"/>
                  </a:lnTo>
                  <a:lnTo>
                    <a:pt x="1033222" y="390376"/>
                  </a:lnTo>
                  <a:lnTo>
                    <a:pt x="1022730" y="451950"/>
                  </a:lnTo>
                  <a:lnTo>
                    <a:pt x="1009276" y="503872"/>
                  </a:lnTo>
                  <a:lnTo>
                    <a:pt x="993662" y="543729"/>
                  </a:lnTo>
                  <a:lnTo>
                    <a:pt x="959174" y="577596"/>
                  </a:lnTo>
                  <a:lnTo>
                    <a:pt x="50870" y="518160"/>
                  </a:lnTo>
                </a:path>
              </a:pathLst>
            </a:custGeom>
            <a:ln w="27432">
              <a:solidFill>
                <a:srgbClr val="4D5D5E"/>
              </a:solidFill>
            </a:ln>
          </p:spPr>
          <p:txBody>
            <a:bodyPr wrap="square" lIns="0" tIns="0" rIns="0" bIns="0" rtlCol="0"/>
            <a:lstStyle/>
            <a:p>
              <a:endParaRPr sz="1539"/>
            </a:p>
          </p:txBody>
        </p:sp>
        <p:sp>
          <p:nvSpPr>
            <p:cNvPr id="23" name="object 23"/>
            <p:cNvSpPr/>
            <p:nvPr/>
          </p:nvSpPr>
          <p:spPr>
            <a:xfrm>
              <a:off x="5234355" y="4654295"/>
              <a:ext cx="1043940" cy="577850"/>
            </a:xfrm>
            <a:custGeom>
              <a:avLst/>
              <a:gdLst/>
              <a:ahLst/>
              <a:cxnLst/>
              <a:rect l="l" t="t" r="r" b="b"/>
              <a:pathLst>
                <a:path w="1043939" h="577850">
                  <a:moveTo>
                    <a:pt x="1043571" y="253923"/>
                  </a:moveTo>
                  <a:lnTo>
                    <a:pt x="1041019" y="191414"/>
                  </a:lnTo>
                  <a:lnTo>
                    <a:pt x="1034237" y="138112"/>
                  </a:lnTo>
                  <a:lnTo>
                    <a:pt x="1023632" y="96634"/>
                  </a:lnTo>
                  <a:lnTo>
                    <a:pt x="992708" y="59436"/>
                  </a:lnTo>
                  <a:lnTo>
                    <a:pt x="101168" y="1104"/>
                  </a:lnTo>
                  <a:lnTo>
                    <a:pt x="101168" y="445960"/>
                  </a:lnTo>
                  <a:lnTo>
                    <a:pt x="85420" y="485825"/>
                  </a:lnTo>
                  <a:lnTo>
                    <a:pt x="101168" y="445960"/>
                  </a:lnTo>
                  <a:lnTo>
                    <a:pt x="101168" y="1104"/>
                  </a:lnTo>
                  <a:lnTo>
                    <a:pt x="48844" y="33197"/>
                  </a:lnTo>
                  <a:lnTo>
                    <a:pt x="32969" y="73152"/>
                  </a:lnTo>
                  <a:lnTo>
                    <a:pt x="19380" y="125310"/>
                  </a:lnTo>
                  <a:lnTo>
                    <a:pt x="8839" y="187121"/>
                  </a:lnTo>
                  <a:lnTo>
                    <a:pt x="2108" y="256032"/>
                  </a:lnTo>
                  <a:lnTo>
                    <a:pt x="0" y="325094"/>
                  </a:lnTo>
                  <a:lnTo>
                    <a:pt x="2552" y="387388"/>
                  </a:lnTo>
                  <a:lnTo>
                    <a:pt x="9347" y="440436"/>
                  </a:lnTo>
                  <a:lnTo>
                    <a:pt x="19939" y="481812"/>
                  </a:lnTo>
                  <a:lnTo>
                    <a:pt x="50876" y="519684"/>
                  </a:lnTo>
                  <a:lnTo>
                    <a:pt x="959180" y="577596"/>
                  </a:lnTo>
                  <a:lnTo>
                    <a:pt x="977341" y="569760"/>
                  </a:lnTo>
                  <a:lnTo>
                    <a:pt x="1010615" y="505206"/>
                  </a:lnTo>
                  <a:lnTo>
                    <a:pt x="1024204" y="453428"/>
                  </a:lnTo>
                  <a:lnTo>
                    <a:pt x="1034745" y="391896"/>
                  </a:lnTo>
                  <a:lnTo>
                    <a:pt x="1041476" y="323088"/>
                  </a:lnTo>
                  <a:lnTo>
                    <a:pt x="1043571" y="253923"/>
                  </a:lnTo>
                  <a:close/>
                </a:path>
              </a:pathLst>
            </a:custGeom>
            <a:solidFill>
              <a:srgbClr val="FFFFFF"/>
            </a:solidFill>
          </p:spPr>
          <p:txBody>
            <a:bodyPr wrap="square" lIns="0" tIns="0" rIns="0" bIns="0" rtlCol="0"/>
            <a:lstStyle/>
            <a:p>
              <a:endParaRPr sz="1539"/>
            </a:p>
          </p:txBody>
        </p:sp>
        <p:sp>
          <p:nvSpPr>
            <p:cNvPr id="24" name="object 24"/>
            <p:cNvSpPr/>
            <p:nvPr/>
          </p:nvSpPr>
          <p:spPr>
            <a:xfrm>
              <a:off x="5234361" y="4654295"/>
              <a:ext cx="1043940" cy="577850"/>
            </a:xfrm>
            <a:custGeom>
              <a:avLst/>
              <a:gdLst/>
              <a:ahLst/>
              <a:cxnLst/>
              <a:rect l="l" t="t" r="r" b="b"/>
              <a:pathLst>
                <a:path w="1043939" h="577850">
                  <a:moveTo>
                    <a:pt x="84398" y="0"/>
                  </a:moveTo>
                  <a:lnTo>
                    <a:pt x="114652" y="37874"/>
                  </a:lnTo>
                  <a:lnTo>
                    <a:pt x="125356" y="79248"/>
                  </a:lnTo>
                  <a:lnTo>
                    <a:pt x="132376" y="132305"/>
                  </a:lnTo>
                  <a:lnTo>
                    <a:pt x="135163" y="194592"/>
                  </a:lnTo>
                  <a:lnTo>
                    <a:pt x="133166" y="263651"/>
                  </a:lnTo>
                  <a:lnTo>
                    <a:pt x="125800" y="332464"/>
                  </a:lnTo>
                  <a:lnTo>
                    <a:pt x="114878" y="394038"/>
                  </a:lnTo>
                  <a:lnTo>
                    <a:pt x="101162" y="445960"/>
                  </a:lnTo>
                  <a:lnTo>
                    <a:pt x="85414" y="485817"/>
                  </a:lnTo>
                  <a:lnTo>
                    <a:pt x="50870" y="519683"/>
                  </a:lnTo>
                  <a:lnTo>
                    <a:pt x="19938" y="481809"/>
                  </a:lnTo>
                  <a:lnTo>
                    <a:pt x="9341" y="440436"/>
                  </a:lnTo>
                  <a:lnTo>
                    <a:pt x="2554" y="387378"/>
                  </a:lnTo>
                  <a:lnTo>
                    <a:pt x="0" y="325091"/>
                  </a:lnTo>
                  <a:lnTo>
                    <a:pt x="2102" y="256031"/>
                  </a:lnTo>
                  <a:lnTo>
                    <a:pt x="8833" y="187113"/>
                  </a:lnTo>
                  <a:lnTo>
                    <a:pt x="19374" y="125306"/>
                  </a:lnTo>
                  <a:lnTo>
                    <a:pt x="32963" y="73151"/>
                  </a:lnTo>
                  <a:lnTo>
                    <a:pt x="48838" y="33189"/>
                  </a:lnTo>
                  <a:lnTo>
                    <a:pt x="84398" y="0"/>
                  </a:lnTo>
                  <a:lnTo>
                    <a:pt x="992702" y="59435"/>
                  </a:lnTo>
                  <a:lnTo>
                    <a:pt x="1023634" y="96632"/>
                  </a:lnTo>
                  <a:lnTo>
                    <a:pt x="1034231" y="138112"/>
                  </a:lnTo>
                  <a:lnTo>
                    <a:pt x="1041018" y="191403"/>
                  </a:lnTo>
                  <a:lnTo>
                    <a:pt x="1043573" y="253922"/>
                  </a:lnTo>
                  <a:lnTo>
                    <a:pt x="1041470" y="323088"/>
                  </a:lnTo>
                  <a:lnTo>
                    <a:pt x="1034739" y="391893"/>
                  </a:lnTo>
                  <a:lnTo>
                    <a:pt x="1024198" y="453418"/>
                  </a:lnTo>
                  <a:lnTo>
                    <a:pt x="1010609" y="505206"/>
                  </a:lnTo>
                  <a:lnTo>
                    <a:pt x="994734" y="544801"/>
                  </a:lnTo>
                  <a:lnTo>
                    <a:pt x="959174" y="577595"/>
                  </a:lnTo>
                  <a:lnTo>
                    <a:pt x="50870" y="519683"/>
                  </a:lnTo>
                </a:path>
              </a:pathLst>
            </a:custGeom>
            <a:ln w="27431">
              <a:solidFill>
                <a:srgbClr val="4D5D5E"/>
              </a:solidFill>
            </a:ln>
          </p:spPr>
          <p:txBody>
            <a:bodyPr wrap="square" lIns="0" tIns="0" rIns="0" bIns="0" rtlCol="0"/>
            <a:lstStyle/>
            <a:p>
              <a:endParaRPr sz="1539"/>
            </a:p>
          </p:txBody>
        </p:sp>
        <p:sp>
          <p:nvSpPr>
            <p:cNvPr id="25" name="object 25"/>
            <p:cNvSpPr/>
            <p:nvPr/>
          </p:nvSpPr>
          <p:spPr>
            <a:xfrm>
              <a:off x="4316895" y="4605527"/>
              <a:ext cx="1042669" cy="577850"/>
            </a:xfrm>
            <a:custGeom>
              <a:avLst/>
              <a:gdLst/>
              <a:ahLst/>
              <a:cxnLst/>
              <a:rect l="l" t="t" r="r" b="b"/>
              <a:pathLst>
                <a:path w="1042670" h="577850">
                  <a:moveTo>
                    <a:pt x="1042073" y="252514"/>
                  </a:moveTo>
                  <a:lnTo>
                    <a:pt x="1039558" y="190220"/>
                  </a:lnTo>
                  <a:lnTo>
                    <a:pt x="1032903" y="137172"/>
                  </a:lnTo>
                  <a:lnTo>
                    <a:pt x="1022578" y="95796"/>
                  </a:lnTo>
                  <a:lnTo>
                    <a:pt x="992720" y="57912"/>
                  </a:lnTo>
                  <a:lnTo>
                    <a:pt x="124421" y="2654"/>
                  </a:lnTo>
                  <a:lnTo>
                    <a:pt x="124421" y="78676"/>
                  </a:lnTo>
                  <a:lnTo>
                    <a:pt x="113817" y="37198"/>
                  </a:lnTo>
                  <a:lnTo>
                    <a:pt x="124421" y="78676"/>
                  </a:lnTo>
                  <a:lnTo>
                    <a:pt x="124421" y="2654"/>
                  </a:lnTo>
                  <a:lnTo>
                    <a:pt x="82892" y="0"/>
                  </a:lnTo>
                  <a:lnTo>
                    <a:pt x="48399" y="32804"/>
                  </a:lnTo>
                  <a:lnTo>
                    <a:pt x="32791" y="72390"/>
                  </a:lnTo>
                  <a:lnTo>
                    <a:pt x="19329" y="124180"/>
                  </a:lnTo>
                  <a:lnTo>
                    <a:pt x="8839" y="185712"/>
                  </a:lnTo>
                  <a:lnTo>
                    <a:pt x="2120" y="254508"/>
                  </a:lnTo>
                  <a:lnTo>
                    <a:pt x="0" y="323684"/>
                  </a:lnTo>
                  <a:lnTo>
                    <a:pt x="2514" y="386194"/>
                  </a:lnTo>
                  <a:lnTo>
                    <a:pt x="9169" y="439496"/>
                  </a:lnTo>
                  <a:lnTo>
                    <a:pt x="19494" y="480974"/>
                  </a:lnTo>
                  <a:lnTo>
                    <a:pt x="49364" y="518160"/>
                  </a:lnTo>
                  <a:lnTo>
                    <a:pt x="957668" y="577596"/>
                  </a:lnTo>
                  <a:lnTo>
                    <a:pt x="975829" y="569112"/>
                  </a:lnTo>
                  <a:lnTo>
                    <a:pt x="1009103" y="503872"/>
                  </a:lnTo>
                  <a:lnTo>
                    <a:pt x="1022692" y="451954"/>
                  </a:lnTo>
                  <a:lnTo>
                    <a:pt x="1033233" y="390385"/>
                  </a:lnTo>
                  <a:lnTo>
                    <a:pt x="1039964" y="321564"/>
                  </a:lnTo>
                  <a:lnTo>
                    <a:pt x="1042073" y="252514"/>
                  </a:lnTo>
                  <a:close/>
                </a:path>
              </a:pathLst>
            </a:custGeom>
            <a:solidFill>
              <a:srgbClr val="FFFFFF"/>
            </a:solidFill>
          </p:spPr>
          <p:txBody>
            <a:bodyPr wrap="square" lIns="0" tIns="0" rIns="0" bIns="0" rtlCol="0"/>
            <a:lstStyle/>
            <a:p>
              <a:endParaRPr sz="1539"/>
            </a:p>
          </p:txBody>
        </p:sp>
        <p:sp>
          <p:nvSpPr>
            <p:cNvPr id="26" name="object 26"/>
            <p:cNvSpPr/>
            <p:nvPr/>
          </p:nvSpPr>
          <p:spPr>
            <a:xfrm>
              <a:off x="4316906" y="4605527"/>
              <a:ext cx="1042669" cy="577850"/>
            </a:xfrm>
            <a:custGeom>
              <a:avLst/>
              <a:gdLst/>
              <a:ahLst/>
              <a:cxnLst/>
              <a:rect l="l" t="t" r="r" b="b"/>
              <a:pathLst>
                <a:path w="1042670" h="577850">
                  <a:moveTo>
                    <a:pt x="82881" y="0"/>
                  </a:moveTo>
                  <a:lnTo>
                    <a:pt x="113813" y="37196"/>
                  </a:lnTo>
                  <a:lnTo>
                    <a:pt x="124410" y="78676"/>
                  </a:lnTo>
                  <a:lnTo>
                    <a:pt x="131198" y="131967"/>
                  </a:lnTo>
                  <a:lnTo>
                    <a:pt x="133752" y="194486"/>
                  </a:lnTo>
                  <a:lnTo>
                    <a:pt x="131649" y="263651"/>
                  </a:lnTo>
                  <a:lnTo>
                    <a:pt x="124918" y="332457"/>
                  </a:lnTo>
                  <a:lnTo>
                    <a:pt x="114377" y="393982"/>
                  </a:lnTo>
                  <a:lnTo>
                    <a:pt x="100788" y="445769"/>
                  </a:lnTo>
                  <a:lnTo>
                    <a:pt x="84913" y="485365"/>
                  </a:lnTo>
                  <a:lnTo>
                    <a:pt x="49353" y="518159"/>
                  </a:lnTo>
                  <a:lnTo>
                    <a:pt x="19494" y="480963"/>
                  </a:lnTo>
                  <a:lnTo>
                    <a:pt x="9158" y="439483"/>
                  </a:lnTo>
                  <a:lnTo>
                    <a:pt x="2504" y="386192"/>
                  </a:lnTo>
                  <a:lnTo>
                    <a:pt x="0" y="323673"/>
                  </a:lnTo>
                  <a:lnTo>
                    <a:pt x="2109" y="254507"/>
                  </a:lnTo>
                  <a:lnTo>
                    <a:pt x="8833" y="185702"/>
                  </a:lnTo>
                  <a:lnTo>
                    <a:pt x="19325" y="124177"/>
                  </a:lnTo>
                  <a:lnTo>
                    <a:pt x="32780" y="72389"/>
                  </a:lnTo>
                  <a:lnTo>
                    <a:pt x="48394" y="32794"/>
                  </a:lnTo>
                  <a:lnTo>
                    <a:pt x="82881" y="0"/>
                  </a:lnTo>
                  <a:lnTo>
                    <a:pt x="992709" y="57911"/>
                  </a:lnTo>
                  <a:lnTo>
                    <a:pt x="1022568" y="95786"/>
                  </a:lnTo>
                  <a:lnTo>
                    <a:pt x="1032905" y="137159"/>
                  </a:lnTo>
                  <a:lnTo>
                    <a:pt x="1039558" y="190217"/>
                  </a:lnTo>
                  <a:lnTo>
                    <a:pt x="1042063" y="252504"/>
                  </a:lnTo>
                  <a:lnTo>
                    <a:pt x="1039953" y="321563"/>
                  </a:lnTo>
                  <a:lnTo>
                    <a:pt x="1033222" y="390376"/>
                  </a:lnTo>
                  <a:lnTo>
                    <a:pt x="1022681" y="451950"/>
                  </a:lnTo>
                  <a:lnTo>
                    <a:pt x="1009092" y="503872"/>
                  </a:lnTo>
                  <a:lnTo>
                    <a:pt x="993217" y="543729"/>
                  </a:lnTo>
                  <a:lnTo>
                    <a:pt x="957657" y="577595"/>
                  </a:lnTo>
                  <a:lnTo>
                    <a:pt x="49353" y="518159"/>
                  </a:lnTo>
                </a:path>
              </a:pathLst>
            </a:custGeom>
            <a:ln w="27432">
              <a:solidFill>
                <a:srgbClr val="4D5D5E"/>
              </a:solidFill>
            </a:ln>
          </p:spPr>
          <p:txBody>
            <a:bodyPr wrap="square" lIns="0" tIns="0" rIns="0" bIns="0" rtlCol="0"/>
            <a:lstStyle/>
            <a:p>
              <a:endParaRPr sz="1539"/>
            </a:p>
          </p:txBody>
        </p:sp>
        <p:sp>
          <p:nvSpPr>
            <p:cNvPr id="27" name="object 27"/>
            <p:cNvSpPr/>
            <p:nvPr/>
          </p:nvSpPr>
          <p:spPr>
            <a:xfrm>
              <a:off x="3418738" y="4536947"/>
              <a:ext cx="1042669" cy="577850"/>
            </a:xfrm>
            <a:custGeom>
              <a:avLst/>
              <a:gdLst/>
              <a:ahLst/>
              <a:cxnLst/>
              <a:rect l="l" t="t" r="r" b="b"/>
              <a:pathLst>
                <a:path w="1042670" h="577850">
                  <a:moveTo>
                    <a:pt x="1042581" y="253923"/>
                  </a:moveTo>
                  <a:lnTo>
                    <a:pt x="1040028" y="191414"/>
                  </a:lnTo>
                  <a:lnTo>
                    <a:pt x="1033233" y="138125"/>
                  </a:lnTo>
                  <a:lnTo>
                    <a:pt x="1022642" y="96634"/>
                  </a:lnTo>
                  <a:lnTo>
                    <a:pt x="991717" y="59436"/>
                  </a:lnTo>
                  <a:lnTo>
                    <a:pt x="83413" y="0"/>
                  </a:lnTo>
                  <a:lnTo>
                    <a:pt x="65887" y="8496"/>
                  </a:lnTo>
                  <a:lnTo>
                    <a:pt x="33312" y="73723"/>
                  </a:lnTo>
                  <a:lnTo>
                    <a:pt x="19850" y="125653"/>
                  </a:lnTo>
                  <a:lnTo>
                    <a:pt x="9359" y="187223"/>
                  </a:lnTo>
                  <a:lnTo>
                    <a:pt x="2641" y="256032"/>
                  </a:lnTo>
                  <a:lnTo>
                    <a:pt x="0" y="325094"/>
                  </a:lnTo>
                  <a:lnTo>
                    <a:pt x="2349" y="387388"/>
                  </a:lnTo>
                  <a:lnTo>
                    <a:pt x="9105" y="440436"/>
                  </a:lnTo>
                  <a:lnTo>
                    <a:pt x="19685" y="481812"/>
                  </a:lnTo>
                  <a:lnTo>
                    <a:pt x="49885" y="519684"/>
                  </a:lnTo>
                  <a:lnTo>
                    <a:pt x="958189" y="577596"/>
                  </a:lnTo>
                  <a:lnTo>
                    <a:pt x="976350" y="569760"/>
                  </a:lnTo>
                  <a:lnTo>
                    <a:pt x="1009624" y="505206"/>
                  </a:lnTo>
                  <a:lnTo>
                    <a:pt x="1023213" y="453428"/>
                  </a:lnTo>
                  <a:lnTo>
                    <a:pt x="1033754" y="391896"/>
                  </a:lnTo>
                  <a:lnTo>
                    <a:pt x="1040485" y="323088"/>
                  </a:lnTo>
                  <a:lnTo>
                    <a:pt x="1042581" y="253923"/>
                  </a:lnTo>
                  <a:close/>
                </a:path>
              </a:pathLst>
            </a:custGeom>
            <a:solidFill>
              <a:srgbClr val="FFFFFF"/>
            </a:solidFill>
          </p:spPr>
          <p:txBody>
            <a:bodyPr wrap="square" lIns="0" tIns="0" rIns="0" bIns="0" rtlCol="0"/>
            <a:lstStyle/>
            <a:p>
              <a:endParaRPr sz="1539"/>
            </a:p>
          </p:txBody>
        </p:sp>
        <p:sp>
          <p:nvSpPr>
            <p:cNvPr id="28" name="object 28"/>
            <p:cNvSpPr/>
            <p:nvPr/>
          </p:nvSpPr>
          <p:spPr>
            <a:xfrm>
              <a:off x="3418741" y="4536947"/>
              <a:ext cx="1042669" cy="577850"/>
            </a:xfrm>
            <a:custGeom>
              <a:avLst/>
              <a:gdLst/>
              <a:ahLst/>
              <a:cxnLst/>
              <a:rect l="l" t="t" r="r" b="b"/>
              <a:pathLst>
                <a:path w="1042670" h="577850">
                  <a:moveTo>
                    <a:pt x="83410" y="0"/>
                  </a:moveTo>
                  <a:lnTo>
                    <a:pt x="114342" y="37874"/>
                  </a:lnTo>
                  <a:lnTo>
                    <a:pt x="124939" y="79247"/>
                  </a:lnTo>
                  <a:lnTo>
                    <a:pt x="131727" y="132305"/>
                  </a:lnTo>
                  <a:lnTo>
                    <a:pt x="134281" y="194592"/>
                  </a:lnTo>
                  <a:lnTo>
                    <a:pt x="132178" y="263651"/>
                  </a:lnTo>
                  <a:lnTo>
                    <a:pt x="125447" y="332464"/>
                  </a:lnTo>
                  <a:lnTo>
                    <a:pt x="114906" y="394038"/>
                  </a:lnTo>
                  <a:lnTo>
                    <a:pt x="101317" y="445960"/>
                  </a:lnTo>
                  <a:lnTo>
                    <a:pt x="85442" y="485817"/>
                  </a:lnTo>
                  <a:lnTo>
                    <a:pt x="49882" y="519683"/>
                  </a:lnTo>
                  <a:lnTo>
                    <a:pt x="19685" y="481809"/>
                  </a:lnTo>
                  <a:lnTo>
                    <a:pt x="9115" y="440435"/>
                  </a:lnTo>
                  <a:lnTo>
                    <a:pt x="2356" y="387378"/>
                  </a:lnTo>
                  <a:lnTo>
                    <a:pt x="0" y="325091"/>
                  </a:lnTo>
                  <a:lnTo>
                    <a:pt x="2638" y="256031"/>
                  </a:lnTo>
                  <a:lnTo>
                    <a:pt x="9362" y="187219"/>
                  </a:lnTo>
                  <a:lnTo>
                    <a:pt x="19854" y="125645"/>
                  </a:lnTo>
                  <a:lnTo>
                    <a:pt x="33309" y="73723"/>
                  </a:lnTo>
                  <a:lnTo>
                    <a:pt x="48923" y="33866"/>
                  </a:lnTo>
                  <a:lnTo>
                    <a:pt x="83410" y="0"/>
                  </a:lnTo>
                  <a:lnTo>
                    <a:pt x="991714" y="59436"/>
                  </a:lnTo>
                  <a:lnTo>
                    <a:pt x="1022646" y="96632"/>
                  </a:lnTo>
                  <a:lnTo>
                    <a:pt x="1033243" y="138112"/>
                  </a:lnTo>
                  <a:lnTo>
                    <a:pt x="1040031" y="191403"/>
                  </a:lnTo>
                  <a:lnTo>
                    <a:pt x="1042585" y="253922"/>
                  </a:lnTo>
                  <a:lnTo>
                    <a:pt x="1040482" y="323088"/>
                  </a:lnTo>
                  <a:lnTo>
                    <a:pt x="1033751" y="391893"/>
                  </a:lnTo>
                  <a:lnTo>
                    <a:pt x="1023210" y="453418"/>
                  </a:lnTo>
                  <a:lnTo>
                    <a:pt x="1009621" y="505206"/>
                  </a:lnTo>
                  <a:lnTo>
                    <a:pt x="993746" y="544801"/>
                  </a:lnTo>
                  <a:lnTo>
                    <a:pt x="958186" y="577595"/>
                  </a:lnTo>
                  <a:lnTo>
                    <a:pt x="49882" y="519683"/>
                  </a:lnTo>
                </a:path>
              </a:pathLst>
            </a:custGeom>
            <a:ln w="27432">
              <a:solidFill>
                <a:srgbClr val="4D5D5E"/>
              </a:solidFill>
            </a:ln>
          </p:spPr>
          <p:txBody>
            <a:bodyPr wrap="square" lIns="0" tIns="0" rIns="0" bIns="0" rtlCol="0"/>
            <a:lstStyle/>
            <a:p>
              <a:endParaRPr sz="1539"/>
            </a:p>
          </p:txBody>
        </p:sp>
        <p:sp>
          <p:nvSpPr>
            <p:cNvPr id="29" name="object 29"/>
            <p:cNvSpPr/>
            <p:nvPr/>
          </p:nvSpPr>
          <p:spPr>
            <a:xfrm>
              <a:off x="2547543" y="4486655"/>
              <a:ext cx="1042669" cy="577850"/>
            </a:xfrm>
            <a:custGeom>
              <a:avLst/>
              <a:gdLst/>
              <a:ahLst/>
              <a:cxnLst/>
              <a:rect l="l" t="t" r="r" b="b"/>
              <a:pathLst>
                <a:path w="1042670" h="577850">
                  <a:moveTo>
                    <a:pt x="1042060" y="252514"/>
                  </a:moveTo>
                  <a:lnTo>
                    <a:pt x="1039545" y="190220"/>
                  </a:lnTo>
                  <a:lnTo>
                    <a:pt x="1032891" y="137160"/>
                  </a:lnTo>
                  <a:lnTo>
                    <a:pt x="1022565" y="95796"/>
                  </a:lnTo>
                  <a:lnTo>
                    <a:pt x="992708" y="57912"/>
                  </a:lnTo>
                  <a:lnTo>
                    <a:pt x="84404" y="0"/>
                  </a:lnTo>
                  <a:lnTo>
                    <a:pt x="66243" y="7848"/>
                  </a:lnTo>
                  <a:lnTo>
                    <a:pt x="32969" y="72390"/>
                  </a:lnTo>
                  <a:lnTo>
                    <a:pt x="19380" y="124180"/>
                  </a:lnTo>
                  <a:lnTo>
                    <a:pt x="8839" y="185712"/>
                  </a:lnTo>
                  <a:lnTo>
                    <a:pt x="2108" y="254508"/>
                  </a:lnTo>
                  <a:lnTo>
                    <a:pt x="0" y="323684"/>
                  </a:lnTo>
                  <a:lnTo>
                    <a:pt x="2552" y="386194"/>
                  </a:lnTo>
                  <a:lnTo>
                    <a:pt x="9334" y="439483"/>
                  </a:lnTo>
                  <a:lnTo>
                    <a:pt x="19939" y="480974"/>
                  </a:lnTo>
                  <a:lnTo>
                    <a:pt x="50876" y="518160"/>
                  </a:lnTo>
                  <a:lnTo>
                    <a:pt x="959180" y="577596"/>
                  </a:lnTo>
                  <a:lnTo>
                    <a:pt x="976693" y="569112"/>
                  </a:lnTo>
                  <a:lnTo>
                    <a:pt x="1009281" y="503872"/>
                  </a:lnTo>
                  <a:lnTo>
                    <a:pt x="1022731" y="451954"/>
                  </a:lnTo>
                  <a:lnTo>
                    <a:pt x="1033221" y="390385"/>
                  </a:lnTo>
                  <a:lnTo>
                    <a:pt x="1039952" y="321564"/>
                  </a:lnTo>
                  <a:lnTo>
                    <a:pt x="1042060" y="252514"/>
                  </a:lnTo>
                  <a:close/>
                </a:path>
              </a:pathLst>
            </a:custGeom>
            <a:solidFill>
              <a:srgbClr val="FFFFFF"/>
            </a:solidFill>
          </p:spPr>
          <p:txBody>
            <a:bodyPr wrap="square" lIns="0" tIns="0" rIns="0" bIns="0" rtlCol="0"/>
            <a:lstStyle/>
            <a:p>
              <a:endParaRPr sz="1539"/>
            </a:p>
          </p:txBody>
        </p:sp>
        <p:sp>
          <p:nvSpPr>
            <p:cNvPr id="30" name="object 30"/>
            <p:cNvSpPr/>
            <p:nvPr/>
          </p:nvSpPr>
          <p:spPr>
            <a:xfrm>
              <a:off x="2547549" y="4486655"/>
              <a:ext cx="1042669" cy="577850"/>
            </a:xfrm>
            <a:custGeom>
              <a:avLst/>
              <a:gdLst/>
              <a:ahLst/>
              <a:cxnLst/>
              <a:rect l="l" t="t" r="r" b="b"/>
              <a:pathLst>
                <a:path w="1042670" h="577850">
                  <a:moveTo>
                    <a:pt x="84398" y="0"/>
                  </a:moveTo>
                  <a:lnTo>
                    <a:pt x="114257" y="37196"/>
                  </a:lnTo>
                  <a:lnTo>
                    <a:pt x="124594" y="78676"/>
                  </a:lnTo>
                  <a:lnTo>
                    <a:pt x="131247" y="131967"/>
                  </a:lnTo>
                  <a:lnTo>
                    <a:pt x="133752" y="194486"/>
                  </a:lnTo>
                  <a:lnTo>
                    <a:pt x="131642" y="263651"/>
                  </a:lnTo>
                  <a:lnTo>
                    <a:pt x="124918" y="332457"/>
                  </a:lnTo>
                  <a:lnTo>
                    <a:pt x="114427" y="393982"/>
                  </a:lnTo>
                  <a:lnTo>
                    <a:pt x="100972" y="445769"/>
                  </a:lnTo>
                  <a:lnTo>
                    <a:pt x="85358" y="485365"/>
                  </a:lnTo>
                  <a:lnTo>
                    <a:pt x="50870" y="518159"/>
                  </a:lnTo>
                  <a:lnTo>
                    <a:pt x="19938" y="480963"/>
                  </a:lnTo>
                  <a:lnTo>
                    <a:pt x="9341" y="439483"/>
                  </a:lnTo>
                  <a:lnTo>
                    <a:pt x="2554" y="386192"/>
                  </a:lnTo>
                  <a:lnTo>
                    <a:pt x="0" y="323673"/>
                  </a:lnTo>
                  <a:lnTo>
                    <a:pt x="2102" y="254507"/>
                  </a:lnTo>
                  <a:lnTo>
                    <a:pt x="8833" y="185702"/>
                  </a:lnTo>
                  <a:lnTo>
                    <a:pt x="19374" y="124177"/>
                  </a:lnTo>
                  <a:lnTo>
                    <a:pt x="32963" y="72389"/>
                  </a:lnTo>
                  <a:lnTo>
                    <a:pt x="48838" y="32794"/>
                  </a:lnTo>
                  <a:lnTo>
                    <a:pt x="84398" y="0"/>
                  </a:lnTo>
                  <a:lnTo>
                    <a:pt x="992702" y="57911"/>
                  </a:lnTo>
                  <a:lnTo>
                    <a:pt x="1022561" y="95786"/>
                  </a:lnTo>
                  <a:lnTo>
                    <a:pt x="1032898" y="137159"/>
                  </a:lnTo>
                  <a:lnTo>
                    <a:pt x="1039551" y="190217"/>
                  </a:lnTo>
                  <a:lnTo>
                    <a:pt x="1042056" y="252504"/>
                  </a:lnTo>
                  <a:lnTo>
                    <a:pt x="1039946" y="321563"/>
                  </a:lnTo>
                  <a:lnTo>
                    <a:pt x="1033222" y="390376"/>
                  </a:lnTo>
                  <a:lnTo>
                    <a:pt x="1022731" y="451950"/>
                  </a:lnTo>
                  <a:lnTo>
                    <a:pt x="1009276" y="503872"/>
                  </a:lnTo>
                  <a:lnTo>
                    <a:pt x="993662" y="543729"/>
                  </a:lnTo>
                  <a:lnTo>
                    <a:pt x="959174" y="577595"/>
                  </a:lnTo>
                  <a:lnTo>
                    <a:pt x="50870" y="518159"/>
                  </a:lnTo>
                </a:path>
              </a:pathLst>
            </a:custGeom>
            <a:ln w="27432">
              <a:solidFill>
                <a:srgbClr val="4D5D5E"/>
              </a:solidFill>
            </a:ln>
          </p:spPr>
          <p:txBody>
            <a:bodyPr wrap="square" lIns="0" tIns="0" rIns="0" bIns="0" rtlCol="0"/>
            <a:lstStyle/>
            <a:p>
              <a:endParaRPr sz="1539"/>
            </a:p>
          </p:txBody>
        </p:sp>
        <p:sp>
          <p:nvSpPr>
            <p:cNvPr id="31" name="object 31"/>
            <p:cNvSpPr/>
            <p:nvPr/>
          </p:nvSpPr>
          <p:spPr>
            <a:xfrm>
              <a:off x="3826764" y="4748783"/>
              <a:ext cx="1780539" cy="155575"/>
            </a:xfrm>
            <a:custGeom>
              <a:avLst/>
              <a:gdLst/>
              <a:ahLst/>
              <a:cxnLst/>
              <a:rect l="l" t="t" r="r" b="b"/>
              <a:pathLst>
                <a:path w="1780539" h="155575">
                  <a:moveTo>
                    <a:pt x="1697736" y="71627"/>
                  </a:moveTo>
                  <a:lnTo>
                    <a:pt x="1695954" y="104295"/>
                  </a:lnTo>
                  <a:lnTo>
                    <a:pt x="1709927" y="105156"/>
                  </a:lnTo>
                  <a:lnTo>
                    <a:pt x="1708468" y="124135"/>
                  </a:lnTo>
                  <a:lnTo>
                    <a:pt x="1708403" y="124968"/>
                  </a:lnTo>
                  <a:lnTo>
                    <a:pt x="1694826" y="124968"/>
                  </a:lnTo>
                  <a:lnTo>
                    <a:pt x="1693164" y="155447"/>
                  </a:lnTo>
                  <a:lnTo>
                    <a:pt x="1765553" y="124968"/>
                  </a:lnTo>
                  <a:lnTo>
                    <a:pt x="1708403" y="124968"/>
                  </a:lnTo>
                  <a:lnTo>
                    <a:pt x="1694871" y="124135"/>
                  </a:lnTo>
                  <a:lnTo>
                    <a:pt x="1767532" y="124135"/>
                  </a:lnTo>
                  <a:lnTo>
                    <a:pt x="1780032" y="118871"/>
                  </a:lnTo>
                  <a:lnTo>
                    <a:pt x="1697736" y="71627"/>
                  </a:lnTo>
                  <a:close/>
                </a:path>
                <a:path w="1780539" h="155575">
                  <a:moveTo>
                    <a:pt x="1695954" y="104295"/>
                  </a:moveTo>
                  <a:lnTo>
                    <a:pt x="1694871" y="124135"/>
                  </a:lnTo>
                  <a:lnTo>
                    <a:pt x="1708403" y="124968"/>
                  </a:lnTo>
                  <a:lnTo>
                    <a:pt x="1709927" y="105156"/>
                  </a:lnTo>
                  <a:lnTo>
                    <a:pt x="1695954" y="104295"/>
                  </a:lnTo>
                  <a:close/>
                </a:path>
                <a:path w="1780539" h="155575">
                  <a:moveTo>
                    <a:pt x="1524" y="0"/>
                  </a:moveTo>
                  <a:lnTo>
                    <a:pt x="0" y="19812"/>
                  </a:lnTo>
                  <a:lnTo>
                    <a:pt x="1694871" y="124135"/>
                  </a:lnTo>
                  <a:lnTo>
                    <a:pt x="1695907" y="105156"/>
                  </a:lnTo>
                  <a:lnTo>
                    <a:pt x="1695954" y="104295"/>
                  </a:lnTo>
                  <a:lnTo>
                    <a:pt x="1524" y="0"/>
                  </a:lnTo>
                  <a:close/>
                </a:path>
              </a:pathLst>
            </a:custGeom>
            <a:solidFill>
              <a:srgbClr val="000000"/>
            </a:solidFill>
          </p:spPr>
          <p:txBody>
            <a:bodyPr wrap="square" lIns="0" tIns="0" rIns="0" bIns="0" rtlCol="0"/>
            <a:lstStyle/>
            <a:p>
              <a:endParaRPr sz="1539"/>
            </a:p>
          </p:txBody>
        </p:sp>
        <p:pic>
          <p:nvPicPr>
            <p:cNvPr id="32" name="object 32"/>
            <p:cNvPicPr/>
            <p:nvPr/>
          </p:nvPicPr>
          <p:blipFill>
            <a:blip r:embed="rId2" cstate="print"/>
            <a:stretch>
              <a:fillRect/>
            </a:stretch>
          </p:blipFill>
          <p:spPr>
            <a:xfrm>
              <a:off x="1719072" y="4817363"/>
              <a:ext cx="7214616" cy="608076"/>
            </a:xfrm>
            <a:prstGeom prst="rect">
              <a:avLst/>
            </a:prstGeom>
          </p:spPr>
        </p:pic>
      </p:grpSp>
      <p:sp>
        <p:nvSpPr>
          <p:cNvPr id="33" name="object 33"/>
          <p:cNvSpPr/>
          <p:nvPr/>
        </p:nvSpPr>
        <p:spPr>
          <a:xfrm>
            <a:off x="1812727" y="2171102"/>
            <a:ext cx="5293638" cy="71675"/>
          </a:xfrm>
          <a:custGeom>
            <a:avLst/>
            <a:gdLst/>
            <a:ahLst/>
            <a:cxnLst/>
            <a:rect l="l" t="t" r="r" b="b"/>
            <a:pathLst>
              <a:path w="6190615" h="83819">
                <a:moveTo>
                  <a:pt x="83820" y="0"/>
                </a:moveTo>
                <a:lnTo>
                  <a:pt x="0" y="42672"/>
                </a:lnTo>
                <a:lnTo>
                  <a:pt x="83820" y="83820"/>
                </a:lnTo>
                <a:lnTo>
                  <a:pt x="83820" y="51815"/>
                </a:lnTo>
                <a:lnTo>
                  <a:pt x="70104" y="51815"/>
                </a:lnTo>
                <a:lnTo>
                  <a:pt x="70104" y="33527"/>
                </a:lnTo>
                <a:lnTo>
                  <a:pt x="83820" y="33527"/>
                </a:lnTo>
                <a:lnTo>
                  <a:pt x="83820" y="0"/>
                </a:lnTo>
                <a:close/>
              </a:path>
              <a:path w="6190615" h="83819">
                <a:moveTo>
                  <a:pt x="6106668" y="0"/>
                </a:moveTo>
                <a:lnTo>
                  <a:pt x="6106668" y="83820"/>
                </a:lnTo>
                <a:lnTo>
                  <a:pt x="6171861" y="51815"/>
                </a:lnTo>
                <a:lnTo>
                  <a:pt x="6120384" y="51815"/>
                </a:lnTo>
                <a:lnTo>
                  <a:pt x="6120384" y="33527"/>
                </a:lnTo>
                <a:lnTo>
                  <a:pt x="6172526" y="33527"/>
                </a:lnTo>
                <a:lnTo>
                  <a:pt x="6106668" y="0"/>
                </a:lnTo>
                <a:close/>
              </a:path>
              <a:path w="6190615" h="83819">
                <a:moveTo>
                  <a:pt x="83820" y="33527"/>
                </a:moveTo>
                <a:lnTo>
                  <a:pt x="70104" y="33527"/>
                </a:lnTo>
                <a:lnTo>
                  <a:pt x="70104" y="51815"/>
                </a:lnTo>
                <a:lnTo>
                  <a:pt x="83820" y="51815"/>
                </a:lnTo>
                <a:lnTo>
                  <a:pt x="83820" y="33527"/>
                </a:lnTo>
                <a:close/>
              </a:path>
              <a:path w="6190615" h="83819">
                <a:moveTo>
                  <a:pt x="6106668" y="33527"/>
                </a:moveTo>
                <a:lnTo>
                  <a:pt x="83820" y="33527"/>
                </a:lnTo>
                <a:lnTo>
                  <a:pt x="83820" y="51815"/>
                </a:lnTo>
                <a:lnTo>
                  <a:pt x="6106668" y="51815"/>
                </a:lnTo>
                <a:lnTo>
                  <a:pt x="6106668" y="33527"/>
                </a:lnTo>
                <a:close/>
              </a:path>
              <a:path w="6190615" h="83819">
                <a:moveTo>
                  <a:pt x="6172526" y="33527"/>
                </a:moveTo>
                <a:lnTo>
                  <a:pt x="6120384" y="33527"/>
                </a:lnTo>
                <a:lnTo>
                  <a:pt x="6120384" y="51815"/>
                </a:lnTo>
                <a:lnTo>
                  <a:pt x="6171861" y="51815"/>
                </a:lnTo>
                <a:lnTo>
                  <a:pt x="6190488" y="42672"/>
                </a:lnTo>
                <a:lnTo>
                  <a:pt x="6172526" y="33527"/>
                </a:lnTo>
                <a:close/>
              </a:path>
            </a:pathLst>
          </a:custGeom>
          <a:solidFill>
            <a:srgbClr val="000000"/>
          </a:solidFill>
        </p:spPr>
        <p:txBody>
          <a:bodyPr wrap="square" lIns="0" tIns="0" rIns="0" bIns="0" rtlCol="0"/>
          <a:lstStyle/>
          <a:p>
            <a:endParaRPr sz="1539"/>
          </a:p>
        </p:txBody>
      </p:sp>
      <p:sp>
        <p:nvSpPr>
          <p:cNvPr id="34" name="object 34"/>
          <p:cNvSpPr txBox="1"/>
          <p:nvPr/>
        </p:nvSpPr>
        <p:spPr>
          <a:xfrm>
            <a:off x="4262277" y="1824022"/>
            <a:ext cx="616840" cy="270801"/>
          </a:xfrm>
          <a:prstGeom prst="rect">
            <a:avLst/>
          </a:prstGeom>
        </p:spPr>
        <p:txBody>
          <a:bodyPr vert="horz" wrap="square" lIns="0" tIns="14118" rIns="0" bIns="0" rtlCol="0">
            <a:spAutoFit/>
          </a:bodyPr>
          <a:lstStyle/>
          <a:p>
            <a:pPr marL="10860">
              <a:spcBef>
                <a:spcPts val="111"/>
              </a:spcBef>
            </a:pPr>
            <a:r>
              <a:rPr sz="1667" spc="-128" dirty="0">
                <a:latin typeface="ＭＳ Ｐゴシック"/>
                <a:cs typeface="ＭＳ Ｐゴシック"/>
              </a:rPr>
              <a:t>スパン</a:t>
            </a:r>
            <a:endParaRPr sz="1667">
              <a:latin typeface="ＭＳ Ｐゴシック"/>
              <a:cs typeface="ＭＳ Ｐゴシック"/>
            </a:endParaRPr>
          </a:p>
        </p:txBody>
      </p:sp>
      <p:sp>
        <p:nvSpPr>
          <p:cNvPr id="35" name="object 35"/>
          <p:cNvSpPr txBox="1"/>
          <p:nvPr/>
        </p:nvSpPr>
        <p:spPr>
          <a:xfrm>
            <a:off x="3896083" y="5674931"/>
            <a:ext cx="571771" cy="270801"/>
          </a:xfrm>
          <a:prstGeom prst="rect">
            <a:avLst/>
          </a:prstGeom>
        </p:spPr>
        <p:txBody>
          <a:bodyPr vert="horz" wrap="square" lIns="0" tIns="14118" rIns="0" bIns="0" rtlCol="0">
            <a:spAutoFit/>
          </a:bodyPr>
          <a:lstStyle/>
          <a:p>
            <a:pPr marL="10860">
              <a:spcBef>
                <a:spcPts val="111"/>
              </a:spcBef>
            </a:pPr>
            <a:r>
              <a:rPr sz="1667" dirty="0">
                <a:latin typeface="ＭＳ Ｐゴシック"/>
                <a:cs typeface="ＭＳ Ｐゴシック"/>
              </a:rPr>
              <a:t>管</a:t>
            </a:r>
            <a:r>
              <a:rPr sz="1667" dirty="0">
                <a:latin typeface="Arial"/>
                <a:cs typeface="Arial"/>
              </a:rPr>
              <a:t>1</a:t>
            </a:r>
            <a:r>
              <a:rPr sz="1667" spc="-43" dirty="0">
                <a:latin typeface="ＭＳ Ｐゴシック"/>
                <a:cs typeface="ＭＳ Ｐゴシック"/>
              </a:rPr>
              <a:t>本</a:t>
            </a:r>
            <a:endParaRPr sz="1667">
              <a:latin typeface="ＭＳ Ｐゴシック"/>
              <a:cs typeface="ＭＳ Ｐゴシック"/>
            </a:endParaRPr>
          </a:p>
        </p:txBody>
      </p:sp>
      <p:grpSp>
        <p:nvGrpSpPr>
          <p:cNvPr id="36" name="object 36"/>
          <p:cNvGrpSpPr/>
          <p:nvPr/>
        </p:nvGrpSpPr>
        <p:grpSpPr>
          <a:xfrm>
            <a:off x="3696629" y="4571565"/>
            <a:ext cx="914943" cy="1109334"/>
            <a:chOff x="4323002" y="5117591"/>
            <a:chExt cx="1069975" cy="1297305"/>
          </a:xfrm>
        </p:grpSpPr>
        <p:sp>
          <p:nvSpPr>
            <p:cNvPr id="37" name="object 37"/>
            <p:cNvSpPr/>
            <p:nvPr/>
          </p:nvSpPr>
          <p:spPr>
            <a:xfrm>
              <a:off x="4336718" y="5823203"/>
              <a:ext cx="1042669" cy="577850"/>
            </a:xfrm>
            <a:custGeom>
              <a:avLst/>
              <a:gdLst/>
              <a:ahLst/>
              <a:cxnLst/>
              <a:rect l="l" t="t" r="r" b="b"/>
              <a:pathLst>
                <a:path w="1042670" h="577850">
                  <a:moveTo>
                    <a:pt x="82881" y="0"/>
                  </a:moveTo>
                  <a:lnTo>
                    <a:pt x="113813" y="37196"/>
                  </a:lnTo>
                  <a:lnTo>
                    <a:pt x="124410" y="78676"/>
                  </a:lnTo>
                  <a:lnTo>
                    <a:pt x="131198" y="131967"/>
                  </a:lnTo>
                  <a:lnTo>
                    <a:pt x="133752" y="194486"/>
                  </a:lnTo>
                  <a:lnTo>
                    <a:pt x="131649" y="263651"/>
                  </a:lnTo>
                  <a:lnTo>
                    <a:pt x="124918" y="332458"/>
                  </a:lnTo>
                  <a:lnTo>
                    <a:pt x="114377" y="393983"/>
                  </a:lnTo>
                  <a:lnTo>
                    <a:pt x="100788" y="445772"/>
                  </a:lnTo>
                  <a:lnTo>
                    <a:pt x="84913" y="485369"/>
                  </a:lnTo>
                  <a:lnTo>
                    <a:pt x="49353" y="518165"/>
                  </a:lnTo>
                  <a:lnTo>
                    <a:pt x="19494" y="480966"/>
                  </a:lnTo>
                  <a:lnTo>
                    <a:pt x="9158" y="439486"/>
                  </a:lnTo>
                  <a:lnTo>
                    <a:pt x="2504" y="386194"/>
                  </a:lnTo>
                  <a:lnTo>
                    <a:pt x="0" y="323673"/>
                  </a:lnTo>
                  <a:lnTo>
                    <a:pt x="2109" y="254507"/>
                  </a:lnTo>
                  <a:lnTo>
                    <a:pt x="8833" y="185702"/>
                  </a:lnTo>
                  <a:lnTo>
                    <a:pt x="19325" y="124177"/>
                  </a:lnTo>
                  <a:lnTo>
                    <a:pt x="32780" y="72389"/>
                  </a:lnTo>
                  <a:lnTo>
                    <a:pt x="48394" y="32794"/>
                  </a:lnTo>
                  <a:lnTo>
                    <a:pt x="82881" y="0"/>
                  </a:lnTo>
                  <a:lnTo>
                    <a:pt x="992709" y="57911"/>
                  </a:lnTo>
                  <a:lnTo>
                    <a:pt x="1022568" y="95786"/>
                  </a:lnTo>
                  <a:lnTo>
                    <a:pt x="1032905" y="137159"/>
                  </a:lnTo>
                  <a:lnTo>
                    <a:pt x="1039558" y="190217"/>
                  </a:lnTo>
                  <a:lnTo>
                    <a:pt x="1042063" y="252504"/>
                  </a:lnTo>
                  <a:lnTo>
                    <a:pt x="1039953" y="321563"/>
                  </a:lnTo>
                  <a:lnTo>
                    <a:pt x="1033229" y="390377"/>
                  </a:lnTo>
                  <a:lnTo>
                    <a:pt x="1022738" y="451951"/>
                  </a:lnTo>
                  <a:lnTo>
                    <a:pt x="1009283" y="503875"/>
                  </a:lnTo>
                  <a:lnTo>
                    <a:pt x="993669" y="543733"/>
                  </a:lnTo>
                  <a:lnTo>
                    <a:pt x="959181" y="577601"/>
                  </a:lnTo>
                  <a:lnTo>
                    <a:pt x="49353" y="518165"/>
                  </a:lnTo>
                </a:path>
              </a:pathLst>
            </a:custGeom>
            <a:ln w="27432">
              <a:solidFill>
                <a:srgbClr val="4D5D5E"/>
              </a:solidFill>
            </a:ln>
          </p:spPr>
          <p:txBody>
            <a:bodyPr wrap="square" lIns="0" tIns="0" rIns="0" bIns="0" rtlCol="0"/>
            <a:lstStyle/>
            <a:p>
              <a:endParaRPr sz="1539"/>
            </a:p>
          </p:txBody>
        </p:sp>
        <p:sp>
          <p:nvSpPr>
            <p:cNvPr id="38" name="object 38"/>
            <p:cNvSpPr/>
            <p:nvPr/>
          </p:nvSpPr>
          <p:spPr>
            <a:xfrm>
              <a:off x="4392930" y="5117591"/>
              <a:ext cx="0" cy="701040"/>
            </a:xfrm>
            <a:custGeom>
              <a:avLst/>
              <a:gdLst/>
              <a:ahLst/>
              <a:cxnLst/>
              <a:rect l="l" t="t" r="r" b="b"/>
              <a:pathLst>
                <a:path h="701039">
                  <a:moveTo>
                    <a:pt x="0" y="0"/>
                  </a:moveTo>
                  <a:lnTo>
                    <a:pt x="0" y="701040"/>
                  </a:lnTo>
                </a:path>
              </a:pathLst>
            </a:custGeom>
            <a:ln w="13715">
              <a:solidFill>
                <a:srgbClr val="000000"/>
              </a:solidFill>
              <a:prstDash val="sysDashDot"/>
            </a:ln>
          </p:spPr>
          <p:txBody>
            <a:bodyPr wrap="square" lIns="0" tIns="0" rIns="0" bIns="0" rtlCol="0"/>
            <a:lstStyle/>
            <a:p>
              <a:endParaRPr sz="1539"/>
            </a:p>
          </p:txBody>
        </p:sp>
        <p:sp>
          <p:nvSpPr>
            <p:cNvPr id="39" name="object 39"/>
            <p:cNvSpPr/>
            <p:nvPr/>
          </p:nvSpPr>
          <p:spPr>
            <a:xfrm>
              <a:off x="5319522" y="5187695"/>
              <a:ext cx="0" cy="631190"/>
            </a:xfrm>
            <a:custGeom>
              <a:avLst/>
              <a:gdLst/>
              <a:ahLst/>
              <a:cxnLst/>
              <a:rect l="l" t="t" r="r" b="b"/>
              <a:pathLst>
                <a:path h="631189">
                  <a:moveTo>
                    <a:pt x="0" y="0"/>
                  </a:moveTo>
                  <a:lnTo>
                    <a:pt x="0" y="630935"/>
                  </a:lnTo>
                </a:path>
              </a:pathLst>
            </a:custGeom>
            <a:ln w="13715">
              <a:solidFill>
                <a:srgbClr val="000000"/>
              </a:solidFill>
              <a:prstDash val="sysDash"/>
            </a:ln>
          </p:spPr>
          <p:txBody>
            <a:bodyPr wrap="square" lIns="0" tIns="0" rIns="0" bIns="0" rtlCol="0"/>
            <a:lstStyle/>
            <a:p>
              <a:endParaRPr sz="1539"/>
            </a:p>
          </p:txBody>
        </p:sp>
      </p:grpSp>
      <p:sp>
        <p:nvSpPr>
          <p:cNvPr id="40" name="object 40"/>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13</a:t>
            </a:r>
            <a:endParaRPr sz="1325">
              <a:latin typeface="Arial"/>
              <a:cs typeface="Arial"/>
            </a:endParaRPr>
          </a:p>
        </p:txBody>
      </p:sp>
      <p:sp>
        <p:nvSpPr>
          <p:cNvPr id="41" name="object 41"/>
          <p:cNvSpPr txBox="1"/>
          <p:nvPr/>
        </p:nvSpPr>
        <p:spPr>
          <a:xfrm>
            <a:off x="1657215" y="6158411"/>
            <a:ext cx="5458707" cy="270801"/>
          </a:xfrm>
          <a:prstGeom prst="rect">
            <a:avLst/>
          </a:prstGeom>
        </p:spPr>
        <p:txBody>
          <a:bodyPr vert="horz" wrap="square" lIns="0" tIns="14118" rIns="0" bIns="0" rtlCol="0">
            <a:spAutoFit/>
          </a:bodyPr>
          <a:lstStyle/>
          <a:p>
            <a:pPr marL="10860">
              <a:spcBef>
                <a:spcPts val="111"/>
              </a:spcBef>
            </a:pPr>
            <a:r>
              <a:rPr sz="1667" dirty="0">
                <a:latin typeface="ＭＳ ゴシック"/>
                <a:cs typeface="ＭＳ ゴシック"/>
              </a:rPr>
              <a:t>※</a:t>
            </a:r>
            <a:r>
              <a:rPr sz="1667" dirty="0">
                <a:latin typeface="Arial"/>
                <a:cs typeface="Arial"/>
              </a:rPr>
              <a:t>1</a:t>
            </a:r>
            <a:r>
              <a:rPr sz="1667" spc="-21" dirty="0">
                <a:latin typeface="ＭＳ Ｐゴシック"/>
                <a:cs typeface="ＭＳ Ｐゴシック"/>
              </a:rPr>
              <a:t>スパンに複数の鉄筋コンクリート管を布設したものを想定</a:t>
            </a:r>
            <a:endParaRPr sz="1667">
              <a:latin typeface="ＭＳ Ｐゴシック"/>
              <a:cs typeface="ＭＳ Ｐゴシック"/>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4041" y="435532"/>
            <a:ext cx="8459286" cy="434725"/>
          </a:xfrm>
          <a:prstGeom prst="rect">
            <a:avLst/>
          </a:prstGeom>
          <a:solidFill>
            <a:srgbClr val="FFFFCC"/>
          </a:solidFill>
          <a:ln w="32003">
            <a:solidFill>
              <a:srgbClr val="FF9900"/>
            </a:solidFill>
          </a:ln>
        </p:spPr>
        <p:txBody>
          <a:bodyPr vert="horz" wrap="square" lIns="0" tIns="3801" rIns="0" bIns="0" rtlCol="0" anchor="ctr">
            <a:spAutoFit/>
          </a:bodyPr>
          <a:lstStyle/>
          <a:p>
            <a:pPr marL="72760" algn="ctr">
              <a:lnSpc>
                <a:spcPct val="100000"/>
              </a:lnSpc>
              <a:spcBef>
                <a:spcPts val="30"/>
              </a:spcBef>
              <a:tabLst>
                <a:tab pos="1373218" algn="l"/>
              </a:tabLst>
            </a:pPr>
            <a:r>
              <a:rPr sz="2800" spc="-30" dirty="0" err="1"/>
              <a:t>下水道管路の腐食と道路陥没のメカニズム</a:t>
            </a:r>
            <a:endParaRPr sz="2800" spc="-30" dirty="0"/>
          </a:p>
        </p:txBody>
      </p:sp>
      <p:pic>
        <p:nvPicPr>
          <p:cNvPr id="3" name="object 3"/>
          <p:cNvPicPr/>
          <p:nvPr/>
        </p:nvPicPr>
        <p:blipFill>
          <a:blip r:embed="rId2" cstate="print"/>
          <a:stretch>
            <a:fillRect/>
          </a:stretch>
        </p:blipFill>
        <p:spPr>
          <a:xfrm>
            <a:off x="1110659" y="3785289"/>
            <a:ext cx="3127417" cy="2531110"/>
          </a:xfrm>
          <a:prstGeom prst="rect">
            <a:avLst/>
          </a:prstGeom>
        </p:spPr>
      </p:pic>
      <p:pic>
        <p:nvPicPr>
          <p:cNvPr id="4" name="object 4"/>
          <p:cNvPicPr/>
          <p:nvPr/>
        </p:nvPicPr>
        <p:blipFill>
          <a:blip r:embed="rId3" cstate="print"/>
          <a:stretch>
            <a:fillRect/>
          </a:stretch>
        </p:blipFill>
        <p:spPr>
          <a:xfrm>
            <a:off x="4974007" y="3213185"/>
            <a:ext cx="3525123" cy="3099549"/>
          </a:xfrm>
          <a:prstGeom prst="rect">
            <a:avLst/>
          </a:prstGeom>
        </p:spPr>
      </p:pic>
      <p:sp>
        <p:nvSpPr>
          <p:cNvPr id="5" name="object 5"/>
          <p:cNvSpPr txBox="1"/>
          <p:nvPr/>
        </p:nvSpPr>
        <p:spPr>
          <a:xfrm>
            <a:off x="490866" y="2734947"/>
            <a:ext cx="1741921" cy="527345"/>
          </a:xfrm>
          <a:prstGeom prst="rect">
            <a:avLst/>
          </a:prstGeom>
        </p:spPr>
        <p:txBody>
          <a:bodyPr vert="horz" wrap="square" lIns="0" tIns="14118" rIns="0" bIns="0" rtlCol="0">
            <a:spAutoFit/>
          </a:bodyPr>
          <a:lstStyle/>
          <a:p>
            <a:pPr marL="10860">
              <a:spcBef>
                <a:spcPts val="111"/>
              </a:spcBef>
            </a:pPr>
            <a:r>
              <a:rPr sz="1667" b="1" spc="-9" dirty="0">
                <a:latin typeface="游ゴシック"/>
                <a:cs typeface="游ゴシック"/>
              </a:rPr>
              <a:t>下水道管路</a:t>
            </a:r>
            <a:endParaRPr sz="1667">
              <a:latin typeface="游ゴシック"/>
              <a:cs typeface="游ゴシック"/>
            </a:endParaRPr>
          </a:p>
          <a:p>
            <a:pPr marL="10860">
              <a:spcBef>
                <a:spcPts val="38"/>
              </a:spcBef>
            </a:pPr>
            <a:r>
              <a:rPr sz="1667" b="1" spc="-9" dirty="0">
                <a:latin typeface="游ゴシック"/>
                <a:cs typeface="游ゴシック"/>
              </a:rPr>
              <a:t>腐食のメカニズム</a:t>
            </a:r>
            <a:endParaRPr sz="1667">
              <a:latin typeface="游ゴシック"/>
              <a:cs typeface="游ゴシック"/>
            </a:endParaRPr>
          </a:p>
        </p:txBody>
      </p:sp>
      <p:sp>
        <p:nvSpPr>
          <p:cNvPr id="6" name="object 6"/>
          <p:cNvSpPr txBox="1"/>
          <p:nvPr/>
        </p:nvSpPr>
        <p:spPr>
          <a:xfrm>
            <a:off x="5074159" y="2734947"/>
            <a:ext cx="2171971" cy="526800"/>
          </a:xfrm>
          <a:prstGeom prst="rect">
            <a:avLst/>
          </a:prstGeom>
        </p:spPr>
        <p:txBody>
          <a:bodyPr vert="horz" wrap="square" lIns="0" tIns="8688" rIns="0" bIns="0" rtlCol="0">
            <a:spAutoFit/>
          </a:bodyPr>
          <a:lstStyle/>
          <a:p>
            <a:pPr marL="10860" marR="4344">
              <a:lnSpc>
                <a:spcPct val="102099"/>
              </a:lnSpc>
              <a:spcBef>
                <a:spcPts val="68"/>
              </a:spcBef>
            </a:pPr>
            <a:r>
              <a:rPr sz="1667" b="1" spc="-4" dirty="0">
                <a:latin typeface="游ゴシック"/>
                <a:cs typeface="游ゴシック"/>
              </a:rPr>
              <a:t>下水道管路に起因する道路陥没のメカニズム</a:t>
            </a:r>
            <a:endParaRPr sz="1667">
              <a:latin typeface="游ゴシック"/>
              <a:cs typeface="游ゴシック"/>
            </a:endParaRPr>
          </a:p>
        </p:txBody>
      </p:sp>
      <p:sp>
        <p:nvSpPr>
          <p:cNvPr id="7" name="object 7"/>
          <p:cNvSpPr txBox="1"/>
          <p:nvPr/>
        </p:nvSpPr>
        <p:spPr>
          <a:xfrm>
            <a:off x="1988223" y="3463426"/>
            <a:ext cx="1096846" cy="270801"/>
          </a:xfrm>
          <a:prstGeom prst="rect">
            <a:avLst/>
          </a:prstGeom>
        </p:spPr>
        <p:txBody>
          <a:bodyPr vert="horz" wrap="square" lIns="0" tIns="14118" rIns="0" bIns="0" rtlCol="0">
            <a:spAutoFit/>
          </a:bodyPr>
          <a:lstStyle/>
          <a:p>
            <a:pPr marL="10860">
              <a:spcBef>
                <a:spcPts val="111"/>
              </a:spcBef>
            </a:pPr>
            <a:r>
              <a:rPr sz="1667" spc="-9" dirty="0">
                <a:latin typeface="ＭＳ Ｐゴシック"/>
                <a:cs typeface="ＭＳ Ｐゴシック"/>
              </a:rPr>
              <a:t>硫酸が生成</a:t>
            </a:r>
            <a:endParaRPr sz="1667">
              <a:latin typeface="ＭＳ Ｐゴシック"/>
              <a:cs typeface="ＭＳ Ｐゴシック"/>
            </a:endParaRPr>
          </a:p>
        </p:txBody>
      </p:sp>
      <p:grpSp>
        <p:nvGrpSpPr>
          <p:cNvPr id="8" name="object 8"/>
          <p:cNvGrpSpPr/>
          <p:nvPr/>
        </p:nvGrpSpPr>
        <p:grpSpPr>
          <a:xfrm>
            <a:off x="1372795" y="3684098"/>
            <a:ext cx="2942478" cy="2679670"/>
            <a:chOff x="1605407" y="4079747"/>
            <a:chExt cx="3441065" cy="3133725"/>
          </a:xfrm>
        </p:grpSpPr>
        <p:sp>
          <p:nvSpPr>
            <p:cNvPr id="9" name="object 9"/>
            <p:cNvSpPr/>
            <p:nvPr/>
          </p:nvSpPr>
          <p:spPr>
            <a:xfrm>
              <a:off x="2337816" y="4079747"/>
              <a:ext cx="1257300" cy="414655"/>
            </a:xfrm>
            <a:custGeom>
              <a:avLst/>
              <a:gdLst/>
              <a:ahLst/>
              <a:cxnLst/>
              <a:rect l="l" t="t" r="r" b="b"/>
              <a:pathLst>
                <a:path w="1257300" h="414654">
                  <a:moveTo>
                    <a:pt x="1257300" y="32004"/>
                  </a:moveTo>
                  <a:lnTo>
                    <a:pt x="309918" y="32004"/>
                  </a:lnTo>
                  <a:lnTo>
                    <a:pt x="294132" y="0"/>
                  </a:lnTo>
                  <a:lnTo>
                    <a:pt x="284988" y="4572"/>
                  </a:lnTo>
                  <a:lnTo>
                    <a:pt x="298513" y="32004"/>
                  </a:lnTo>
                  <a:lnTo>
                    <a:pt x="0" y="32004"/>
                  </a:lnTo>
                  <a:lnTo>
                    <a:pt x="0" y="44196"/>
                  </a:lnTo>
                  <a:lnTo>
                    <a:pt x="304533" y="44196"/>
                  </a:lnTo>
                  <a:lnTo>
                    <a:pt x="451332" y="341693"/>
                  </a:lnTo>
                  <a:lnTo>
                    <a:pt x="419100" y="358140"/>
                  </a:lnTo>
                  <a:lnTo>
                    <a:pt x="493776" y="414528"/>
                  </a:lnTo>
                  <a:lnTo>
                    <a:pt x="493776" y="353568"/>
                  </a:lnTo>
                  <a:lnTo>
                    <a:pt x="493776" y="320040"/>
                  </a:lnTo>
                  <a:lnTo>
                    <a:pt x="460438" y="337045"/>
                  </a:lnTo>
                  <a:lnTo>
                    <a:pt x="315937" y="44196"/>
                  </a:lnTo>
                  <a:lnTo>
                    <a:pt x="1257300" y="44196"/>
                  </a:lnTo>
                  <a:lnTo>
                    <a:pt x="1257300" y="32004"/>
                  </a:lnTo>
                  <a:close/>
                </a:path>
              </a:pathLst>
            </a:custGeom>
            <a:solidFill>
              <a:srgbClr val="000000"/>
            </a:solidFill>
          </p:spPr>
          <p:txBody>
            <a:bodyPr wrap="square" lIns="0" tIns="0" rIns="0" bIns="0" rtlCol="0"/>
            <a:lstStyle/>
            <a:p>
              <a:endParaRPr sz="1539"/>
            </a:p>
          </p:txBody>
        </p:sp>
        <p:sp>
          <p:nvSpPr>
            <p:cNvPr id="10" name="object 10"/>
            <p:cNvSpPr/>
            <p:nvPr/>
          </p:nvSpPr>
          <p:spPr>
            <a:xfrm>
              <a:off x="1612392" y="4401311"/>
              <a:ext cx="2615565" cy="2659380"/>
            </a:xfrm>
            <a:custGeom>
              <a:avLst/>
              <a:gdLst/>
              <a:ahLst/>
              <a:cxnLst/>
              <a:rect l="l" t="t" r="r" b="b"/>
              <a:pathLst>
                <a:path w="2615565" h="2659379">
                  <a:moveTo>
                    <a:pt x="0" y="1328928"/>
                  </a:moveTo>
                  <a:lnTo>
                    <a:pt x="862" y="1280169"/>
                  </a:lnTo>
                  <a:lnTo>
                    <a:pt x="3428" y="1231856"/>
                  </a:lnTo>
                  <a:lnTo>
                    <a:pt x="7670" y="1184018"/>
                  </a:lnTo>
                  <a:lnTo>
                    <a:pt x="13557" y="1136685"/>
                  </a:lnTo>
                  <a:lnTo>
                    <a:pt x="21060" y="1089887"/>
                  </a:lnTo>
                  <a:lnTo>
                    <a:pt x="30149" y="1043655"/>
                  </a:lnTo>
                  <a:lnTo>
                    <a:pt x="40795" y="998017"/>
                  </a:lnTo>
                  <a:lnTo>
                    <a:pt x="52969" y="953003"/>
                  </a:lnTo>
                  <a:lnTo>
                    <a:pt x="66641" y="908645"/>
                  </a:lnTo>
                  <a:lnTo>
                    <a:pt x="81781" y="864971"/>
                  </a:lnTo>
                  <a:lnTo>
                    <a:pt x="98360" y="822011"/>
                  </a:lnTo>
                  <a:lnTo>
                    <a:pt x="116349" y="779796"/>
                  </a:lnTo>
                  <a:lnTo>
                    <a:pt x="135718" y="738355"/>
                  </a:lnTo>
                  <a:lnTo>
                    <a:pt x="156437" y="697719"/>
                  </a:lnTo>
                  <a:lnTo>
                    <a:pt x="178477" y="657916"/>
                  </a:lnTo>
                  <a:lnTo>
                    <a:pt x="201808" y="618977"/>
                  </a:lnTo>
                  <a:lnTo>
                    <a:pt x="226402" y="580932"/>
                  </a:lnTo>
                  <a:lnTo>
                    <a:pt x="252228" y="543811"/>
                  </a:lnTo>
                  <a:lnTo>
                    <a:pt x="279256" y="507644"/>
                  </a:lnTo>
                  <a:lnTo>
                    <a:pt x="307459" y="472460"/>
                  </a:lnTo>
                  <a:lnTo>
                    <a:pt x="336805" y="438290"/>
                  </a:lnTo>
                  <a:lnTo>
                    <a:pt x="367265" y="405163"/>
                  </a:lnTo>
                  <a:lnTo>
                    <a:pt x="398811" y="373110"/>
                  </a:lnTo>
                  <a:lnTo>
                    <a:pt x="431412" y="342159"/>
                  </a:lnTo>
                  <a:lnTo>
                    <a:pt x="465039" y="312342"/>
                  </a:lnTo>
                  <a:lnTo>
                    <a:pt x="499662" y="283688"/>
                  </a:lnTo>
                  <a:lnTo>
                    <a:pt x="535253" y="256227"/>
                  </a:lnTo>
                  <a:lnTo>
                    <a:pt x="571780" y="229988"/>
                  </a:lnTo>
                  <a:lnTo>
                    <a:pt x="609216" y="205002"/>
                  </a:lnTo>
                  <a:lnTo>
                    <a:pt x="647530" y="181299"/>
                  </a:lnTo>
                  <a:lnTo>
                    <a:pt x="686693" y="158908"/>
                  </a:lnTo>
                  <a:lnTo>
                    <a:pt x="726676" y="137860"/>
                  </a:lnTo>
                  <a:lnTo>
                    <a:pt x="767448" y="118184"/>
                  </a:lnTo>
                  <a:lnTo>
                    <a:pt x="808981" y="99911"/>
                  </a:lnTo>
                  <a:lnTo>
                    <a:pt x="851244" y="83069"/>
                  </a:lnTo>
                  <a:lnTo>
                    <a:pt x="894210" y="67689"/>
                  </a:lnTo>
                  <a:lnTo>
                    <a:pt x="937847" y="53802"/>
                  </a:lnTo>
                  <a:lnTo>
                    <a:pt x="982126" y="41436"/>
                  </a:lnTo>
                  <a:lnTo>
                    <a:pt x="1027018" y="30622"/>
                  </a:lnTo>
                  <a:lnTo>
                    <a:pt x="1072494" y="21390"/>
                  </a:lnTo>
                  <a:lnTo>
                    <a:pt x="1118524" y="13769"/>
                  </a:lnTo>
                  <a:lnTo>
                    <a:pt x="1165078" y="7790"/>
                  </a:lnTo>
                  <a:lnTo>
                    <a:pt x="1212127" y="3482"/>
                  </a:lnTo>
                  <a:lnTo>
                    <a:pt x="1259641" y="875"/>
                  </a:lnTo>
                  <a:lnTo>
                    <a:pt x="1307592" y="0"/>
                  </a:lnTo>
                  <a:lnTo>
                    <a:pt x="1355445" y="875"/>
                  </a:lnTo>
                  <a:lnTo>
                    <a:pt x="1402871" y="3482"/>
                  </a:lnTo>
                  <a:lnTo>
                    <a:pt x="1449840" y="7790"/>
                  </a:lnTo>
                  <a:lnTo>
                    <a:pt x="1496322" y="13769"/>
                  </a:lnTo>
                  <a:lnTo>
                    <a:pt x="1542288" y="21390"/>
                  </a:lnTo>
                  <a:lnTo>
                    <a:pt x="1587707" y="30622"/>
                  </a:lnTo>
                  <a:lnTo>
                    <a:pt x="1632550" y="41436"/>
                  </a:lnTo>
                  <a:lnTo>
                    <a:pt x="1676787" y="53802"/>
                  </a:lnTo>
                  <a:lnTo>
                    <a:pt x="1720388" y="67689"/>
                  </a:lnTo>
                  <a:lnTo>
                    <a:pt x="1763324" y="83069"/>
                  </a:lnTo>
                  <a:lnTo>
                    <a:pt x="1805564" y="99911"/>
                  </a:lnTo>
                  <a:lnTo>
                    <a:pt x="1847079" y="118184"/>
                  </a:lnTo>
                  <a:lnTo>
                    <a:pt x="1887839" y="137860"/>
                  </a:lnTo>
                  <a:lnTo>
                    <a:pt x="1927815" y="158908"/>
                  </a:lnTo>
                  <a:lnTo>
                    <a:pt x="1966976" y="181299"/>
                  </a:lnTo>
                  <a:lnTo>
                    <a:pt x="2005292" y="205002"/>
                  </a:lnTo>
                  <a:lnTo>
                    <a:pt x="2042734" y="229988"/>
                  </a:lnTo>
                  <a:lnTo>
                    <a:pt x="2079272" y="256227"/>
                  </a:lnTo>
                  <a:lnTo>
                    <a:pt x="2114876" y="283688"/>
                  </a:lnTo>
                  <a:lnTo>
                    <a:pt x="2149517" y="312342"/>
                  </a:lnTo>
                  <a:lnTo>
                    <a:pt x="2183164" y="342159"/>
                  </a:lnTo>
                  <a:lnTo>
                    <a:pt x="2215788" y="373110"/>
                  </a:lnTo>
                  <a:lnTo>
                    <a:pt x="2247359" y="405163"/>
                  </a:lnTo>
                  <a:lnTo>
                    <a:pt x="2277847" y="438290"/>
                  </a:lnTo>
                  <a:lnTo>
                    <a:pt x="2307223" y="472460"/>
                  </a:lnTo>
                  <a:lnTo>
                    <a:pt x="2335456" y="507644"/>
                  </a:lnTo>
                  <a:lnTo>
                    <a:pt x="2362516" y="543811"/>
                  </a:lnTo>
                  <a:lnTo>
                    <a:pt x="2388375" y="580932"/>
                  </a:lnTo>
                  <a:lnTo>
                    <a:pt x="2413002" y="618977"/>
                  </a:lnTo>
                  <a:lnTo>
                    <a:pt x="2436368" y="657916"/>
                  </a:lnTo>
                  <a:lnTo>
                    <a:pt x="2458441" y="697719"/>
                  </a:lnTo>
                  <a:lnTo>
                    <a:pt x="2479194" y="738355"/>
                  </a:lnTo>
                  <a:lnTo>
                    <a:pt x="2498595" y="779796"/>
                  </a:lnTo>
                  <a:lnTo>
                    <a:pt x="2516616" y="822011"/>
                  </a:lnTo>
                  <a:lnTo>
                    <a:pt x="2533226" y="864971"/>
                  </a:lnTo>
                  <a:lnTo>
                    <a:pt x="2548396" y="908645"/>
                  </a:lnTo>
                  <a:lnTo>
                    <a:pt x="2562095" y="953003"/>
                  </a:lnTo>
                  <a:lnTo>
                    <a:pt x="2574294" y="998017"/>
                  </a:lnTo>
                  <a:lnTo>
                    <a:pt x="2584964" y="1043655"/>
                  </a:lnTo>
                  <a:lnTo>
                    <a:pt x="2594073" y="1089887"/>
                  </a:lnTo>
                  <a:lnTo>
                    <a:pt x="2601593" y="1136685"/>
                  </a:lnTo>
                  <a:lnTo>
                    <a:pt x="2607494" y="1184018"/>
                  </a:lnTo>
                  <a:lnTo>
                    <a:pt x="2611746" y="1231856"/>
                  </a:lnTo>
                  <a:lnTo>
                    <a:pt x="2614319" y="1280169"/>
                  </a:lnTo>
                  <a:lnTo>
                    <a:pt x="2615184" y="1328928"/>
                  </a:lnTo>
                  <a:lnTo>
                    <a:pt x="2614319" y="1377689"/>
                  </a:lnTo>
                  <a:lnTo>
                    <a:pt x="2611746" y="1426009"/>
                  </a:lnTo>
                  <a:lnTo>
                    <a:pt x="2607494" y="1473857"/>
                  </a:lnTo>
                  <a:lnTo>
                    <a:pt x="2601593" y="1521205"/>
                  </a:lnTo>
                  <a:lnTo>
                    <a:pt x="2594073" y="1568021"/>
                  </a:lnTo>
                  <a:lnTo>
                    <a:pt x="2584964" y="1614276"/>
                  </a:lnTo>
                  <a:lnTo>
                    <a:pt x="2574294" y="1659940"/>
                  </a:lnTo>
                  <a:lnTo>
                    <a:pt x="2562095" y="1704981"/>
                  </a:lnTo>
                  <a:lnTo>
                    <a:pt x="2548396" y="1749371"/>
                  </a:lnTo>
                  <a:lnTo>
                    <a:pt x="2533226" y="1793079"/>
                  </a:lnTo>
                  <a:lnTo>
                    <a:pt x="2516616" y="1836075"/>
                  </a:lnTo>
                  <a:lnTo>
                    <a:pt x="2498595" y="1878329"/>
                  </a:lnTo>
                  <a:lnTo>
                    <a:pt x="2479194" y="1919811"/>
                  </a:lnTo>
                  <a:lnTo>
                    <a:pt x="2458441" y="1960491"/>
                  </a:lnTo>
                  <a:lnTo>
                    <a:pt x="2436368" y="2000338"/>
                  </a:lnTo>
                  <a:lnTo>
                    <a:pt x="2413002" y="2039322"/>
                  </a:lnTo>
                  <a:lnTo>
                    <a:pt x="2388375" y="2077415"/>
                  </a:lnTo>
                  <a:lnTo>
                    <a:pt x="2362516" y="2114584"/>
                  </a:lnTo>
                  <a:lnTo>
                    <a:pt x="2335456" y="2150801"/>
                  </a:lnTo>
                  <a:lnTo>
                    <a:pt x="2307223" y="2186034"/>
                  </a:lnTo>
                  <a:lnTo>
                    <a:pt x="2277847" y="2220255"/>
                  </a:lnTo>
                  <a:lnTo>
                    <a:pt x="2247359" y="2253433"/>
                  </a:lnTo>
                  <a:lnTo>
                    <a:pt x="2215788" y="2285537"/>
                  </a:lnTo>
                  <a:lnTo>
                    <a:pt x="2183164" y="2316538"/>
                  </a:lnTo>
                  <a:lnTo>
                    <a:pt x="2149517" y="2346406"/>
                  </a:lnTo>
                  <a:lnTo>
                    <a:pt x="2114876" y="2375110"/>
                  </a:lnTo>
                  <a:lnTo>
                    <a:pt x="2079272" y="2402621"/>
                  </a:lnTo>
                  <a:lnTo>
                    <a:pt x="2042734" y="2428908"/>
                  </a:lnTo>
                  <a:lnTo>
                    <a:pt x="2005292" y="2453941"/>
                  </a:lnTo>
                  <a:lnTo>
                    <a:pt x="1966976" y="2477690"/>
                  </a:lnTo>
                  <a:lnTo>
                    <a:pt x="1927815" y="2500125"/>
                  </a:lnTo>
                  <a:lnTo>
                    <a:pt x="1887839" y="2521216"/>
                  </a:lnTo>
                  <a:lnTo>
                    <a:pt x="1847079" y="2540932"/>
                  </a:lnTo>
                  <a:lnTo>
                    <a:pt x="1805564" y="2559245"/>
                  </a:lnTo>
                  <a:lnTo>
                    <a:pt x="1763324" y="2576123"/>
                  </a:lnTo>
                  <a:lnTo>
                    <a:pt x="1720388" y="2591536"/>
                  </a:lnTo>
                  <a:lnTo>
                    <a:pt x="1676787" y="2605455"/>
                  </a:lnTo>
                  <a:lnTo>
                    <a:pt x="1632550" y="2617849"/>
                  </a:lnTo>
                  <a:lnTo>
                    <a:pt x="1587707" y="2628688"/>
                  </a:lnTo>
                  <a:lnTo>
                    <a:pt x="1542288" y="2637942"/>
                  </a:lnTo>
                  <a:lnTo>
                    <a:pt x="1496322" y="2645581"/>
                  </a:lnTo>
                  <a:lnTo>
                    <a:pt x="1449840" y="2651575"/>
                  </a:lnTo>
                  <a:lnTo>
                    <a:pt x="1402871" y="2655894"/>
                  </a:lnTo>
                  <a:lnTo>
                    <a:pt x="1355445" y="2658507"/>
                  </a:lnTo>
                  <a:lnTo>
                    <a:pt x="1307592" y="2659385"/>
                  </a:lnTo>
                  <a:lnTo>
                    <a:pt x="1259641" y="2658507"/>
                  </a:lnTo>
                  <a:lnTo>
                    <a:pt x="1212127" y="2655894"/>
                  </a:lnTo>
                  <a:lnTo>
                    <a:pt x="1165078" y="2651575"/>
                  </a:lnTo>
                  <a:lnTo>
                    <a:pt x="1118524" y="2645581"/>
                  </a:lnTo>
                  <a:lnTo>
                    <a:pt x="1072494" y="2637942"/>
                  </a:lnTo>
                  <a:lnTo>
                    <a:pt x="1027018" y="2628688"/>
                  </a:lnTo>
                  <a:lnTo>
                    <a:pt x="982126" y="2617849"/>
                  </a:lnTo>
                  <a:lnTo>
                    <a:pt x="937847" y="2605455"/>
                  </a:lnTo>
                  <a:lnTo>
                    <a:pt x="894210" y="2591536"/>
                  </a:lnTo>
                  <a:lnTo>
                    <a:pt x="851244" y="2576123"/>
                  </a:lnTo>
                  <a:lnTo>
                    <a:pt x="808981" y="2559245"/>
                  </a:lnTo>
                  <a:lnTo>
                    <a:pt x="767448" y="2540932"/>
                  </a:lnTo>
                  <a:lnTo>
                    <a:pt x="726676" y="2521216"/>
                  </a:lnTo>
                  <a:lnTo>
                    <a:pt x="686693" y="2500125"/>
                  </a:lnTo>
                  <a:lnTo>
                    <a:pt x="647530" y="2477690"/>
                  </a:lnTo>
                  <a:lnTo>
                    <a:pt x="609216" y="2453941"/>
                  </a:lnTo>
                  <a:lnTo>
                    <a:pt x="571780" y="2428908"/>
                  </a:lnTo>
                  <a:lnTo>
                    <a:pt x="535253" y="2402621"/>
                  </a:lnTo>
                  <a:lnTo>
                    <a:pt x="499662" y="2375110"/>
                  </a:lnTo>
                  <a:lnTo>
                    <a:pt x="465039" y="2346406"/>
                  </a:lnTo>
                  <a:lnTo>
                    <a:pt x="431412" y="2316538"/>
                  </a:lnTo>
                  <a:lnTo>
                    <a:pt x="398811" y="2285537"/>
                  </a:lnTo>
                  <a:lnTo>
                    <a:pt x="367265" y="2253433"/>
                  </a:lnTo>
                  <a:lnTo>
                    <a:pt x="336805" y="2220255"/>
                  </a:lnTo>
                  <a:lnTo>
                    <a:pt x="307459" y="2186034"/>
                  </a:lnTo>
                  <a:lnTo>
                    <a:pt x="279256" y="2150801"/>
                  </a:lnTo>
                  <a:lnTo>
                    <a:pt x="252228" y="2114584"/>
                  </a:lnTo>
                  <a:lnTo>
                    <a:pt x="226402" y="2077415"/>
                  </a:lnTo>
                  <a:lnTo>
                    <a:pt x="201808" y="2039322"/>
                  </a:lnTo>
                  <a:lnTo>
                    <a:pt x="178477" y="2000338"/>
                  </a:lnTo>
                  <a:lnTo>
                    <a:pt x="156437" y="1960491"/>
                  </a:lnTo>
                  <a:lnTo>
                    <a:pt x="135718" y="1919811"/>
                  </a:lnTo>
                  <a:lnTo>
                    <a:pt x="116349" y="1878329"/>
                  </a:lnTo>
                  <a:lnTo>
                    <a:pt x="98360" y="1836075"/>
                  </a:lnTo>
                  <a:lnTo>
                    <a:pt x="81781" y="1793079"/>
                  </a:lnTo>
                  <a:lnTo>
                    <a:pt x="66641" y="1749371"/>
                  </a:lnTo>
                  <a:lnTo>
                    <a:pt x="52969" y="1704981"/>
                  </a:lnTo>
                  <a:lnTo>
                    <a:pt x="40795" y="1659940"/>
                  </a:lnTo>
                  <a:lnTo>
                    <a:pt x="30149" y="1614276"/>
                  </a:lnTo>
                  <a:lnTo>
                    <a:pt x="21060" y="1568021"/>
                  </a:lnTo>
                  <a:lnTo>
                    <a:pt x="13557" y="1521205"/>
                  </a:lnTo>
                  <a:lnTo>
                    <a:pt x="7670" y="1473857"/>
                  </a:lnTo>
                  <a:lnTo>
                    <a:pt x="3428" y="1426009"/>
                  </a:lnTo>
                  <a:lnTo>
                    <a:pt x="862" y="1377689"/>
                  </a:lnTo>
                  <a:lnTo>
                    <a:pt x="0" y="1328928"/>
                  </a:lnTo>
                </a:path>
              </a:pathLst>
            </a:custGeom>
            <a:ln w="13715">
              <a:solidFill>
                <a:srgbClr val="000000"/>
              </a:solidFill>
            </a:ln>
          </p:spPr>
          <p:txBody>
            <a:bodyPr wrap="square" lIns="0" tIns="0" rIns="0" bIns="0" rtlCol="0"/>
            <a:lstStyle/>
            <a:p>
              <a:endParaRPr sz="1539"/>
            </a:p>
          </p:txBody>
        </p:sp>
        <p:sp>
          <p:nvSpPr>
            <p:cNvPr id="11" name="object 11"/>
            <p:cNvSpPr/>
            <p:nvPr/>
          </p:nvSpPr>
          <p:spPr>
            <a:xfrm>
              <a:off x="3968496" y="6688840"/>
              <a:ext cx="1064260" cy="510540"/>
            </a:xfrm>
            <a:custGeom>
              <a:avLst/>
              <a:gdLst/>
              <a:ahLst/>
              <a:cxnLst/>
              <a:rect l="l" t="t" r="r" b="b"/>
              <a:pathLst>
                <a:path w="1064260" h="510540">
                  <a:moveTo>
                    <a:pt x="1063752" y="0"/>
                  </a:moveTo>
                  <a:lnTo>
                    <a:pt x="0" y="0"/>
                  </a:lnTo>
                  <a:lnTo>
                    <a:pt x="0" y="510539"/>
                  </a:lnTo>
                  <a:lnTo>
                    <a:pt x="1063752" y="510539"/>
                  </a:lnTo>
                  <a:lnTo>
                    <a:pt x="1063752" y="0"/>
                  </a:lnTo>
                  <a:close/>
                </a:path>
              </a:pathLst>
            </a:custGeom>
            <a:solidFill>
              <a:srgbClr val="FFFFFF"/>
            </a:solidFill>
          </p:spPr>
          <p:txBody>
            <a:bodyPr wrap="square" lIns="0" tIns="0" rIns="0" bIns="0" rtlCol="0"/>
            <a:lstStyle/>
            <a:p>
              <a:endParaRPr sz="1539"/>
            </a:p>
          </p:txBody>
        </p:sp>
        <p:sp>
          <p:nvSpPr>
            <p:cNvPr id="12" name="object 12"/>
            <p:cNvSpPr/>
            <p:nvPr/>
          </p:nvSpPr>
          <p:spPr>
            <a:xfrm>
              <a:off x="3968496" y="6688840"/>
              <a:ext cx="1064260" cy="510540"/>
            </a:xfrm>
            <a:custGeom>
              <a:avLst/>
              <a:gdLst/>
              <a:ahLst/>
              <a:cxnLst/>
              <a:rect l="l" t="t" r="r" b="b"/>
              <a:pathLst>
                <a:path w="1064260" h="510540">
                  <a:moveTo>
                    <a:pt x="0" y="0"/>
                  </a:moveTo>
                  <a:lnTo>
                    <a:pt x="1063752" y="0"/>
                  </a:lnTo>
                  <a:lnTo>
                    <a:pt x="1063752" y="510539"/>
                  </a:lnTo>
                  <a:lnTo>
                    <a:pt x="0" y="510539"/>
                  </a:lnTo>
                  <a:lnTo>
                    <a:pt x="0" y="0"/>
                  </a:lnTo>
                  <a:close/>
                </a:path>
              </a:pathLst>
            </a:custGeom>
            <a:ln w="27431">
              <a:solidFill>
                <a:srgbClr val="FFFFFF"/>
              </a:solidFill>
            </a:ln>
          </p:spPr>
          <p:txBody>
            <a:bodyPr wrap="square" lIns="0" tIns="0" rIns="0" bIns="0" rtlCol="0"/>
            <a:lstStyle/>
            <a:p>
              <a:endParaRPr sz="1539"/>
            </a:p>
          </p:txBody>
        </p:sp>
      </p:grpSp>
      <p:sp>
        <p:nvSpPr>
          <p:cNvPr id="13" name="object 13"/>
          <p:cNvSpPr txBox="1"/>
          <p:nvPr/>
        </p:nvSpPr>
        <p:spPr>
          <a:xfrm>
            <a:off x="5024638" y="6366922"/>
            <a:ext cx="3493616" cy="275671"/>
          </a:xfrm>
          <a:prstGeom prst="rect">
            <a:avLst/>
          </a:prstGeom>
        </p:spPr>
        <p:txBody>
          <a:bodyPr vert="horz" wrap="square" lIns="0" tIns="19005" rIns="0" bIns="0" rtlCol="0">
            <a:spAutoFit/>
          </a:bodyPr>
          <a:lstStyle/>
          <a:p>
            <a:pPr marL="10860" marR="4344">
              <a:lnSpc>
                <a:spcPts val="1009"/>
              </a:lnSpc>
              <a:spcBef>
                <a:spcPts val="150"/>
              </a:spcBef>
            </a:pPr>
            <a:r>
              <a:rPr sz="855" dirty="0">
                <a:latin typeface="ＭＳ Ｐゴシック"/>
                <a:cs typeface="ＭＳ Ｐゴシック"/>
              </a:rPr>
              <a:t>出典：佐藤真理、道路陥没未然防止のための地盤内空洞・ゆるみの探</a:t>
            </a:r>
            <a:r>
              <a:rPr sz="855" spc="-628" dirty="0">
                <a:latin typeface="ＭＳ Ｐゴシック"/>
                <a:cs typeface="ＭＳ Ｐゴシック"/>
              </a:rPr>
              <a:t>知</a:t>
            </a:r>
            <a:r>
              <a:rPr sz="855" spc="13" dirty="0">
                <a:latin typeface="ＭＳ Ｐゴシック"/>
                <a:cs typeface="ＭＳ Ｐゴシック"/>
              </a:rPr>
              <a:t>に関する基礎的検討、東京大学、 </a:t>
            </a:r>
            <a:r>
              <a:rPr sz="855" spc="-17" dirty="0">
                <a:latin typeface="Arial"/>
                <a:cs typeface="Arial"/>
              </a:rPr>
              <a:t>2009</a:t>
            </a:r>
            <a:endParaRPr sz="855">
              <a:latin typeface="Arial"/>
              <a:cs typeface="Arial"/>
            </a:endParaRPr>
          </a:p>
        </p:txBody>
      </p:sp>
      <p:sp>
        <p:nvSpPr>
          <p:cNvPr id="14" name="object 14"/>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15</a:t>
            </a:r>
            <a:endParaRPr sz="1325">
              <a:latin typeface="Arial"/>
              <a:cs typeface="Arial"/>
            </a:endParaRPr>
          </a:p>
        </p:txBody>
      </p:sp>
      <p:sp>
        <p:nvSpPr>
          <p:cNvPr id="15" name="object 15"/>
          <p:cNvSpPr txBox="1"/>
          <p:nvPr/>
        </p:nvSpPr>
        <p:spPr>
          <a:xfrm>
            <a:off x="341434" y="917441"/>
            <a:ext cx="8459286" cy="1463237"/>
          </a:xfrm>
          <a:prstGeom prst="rect">
            <a:avLst/>
          </a:prstGeom>
          <a:ln w="10667">
            <a:solidFill>
              <a:srgbClr val="000000"/>
            </a:solidFill>
          </a:ln>
        </p:spPr>
        <p:txBody>
          <a:bodyPr vert="horz" wrap="square" lIns="0" tIns="77105" rIns="0" bIns="0" rtlCol="0">
            <a:spAutoFit/>
          </a:bodyPr>
          <a:lstStyle/>
          <a:p>
            <a:pPr marL="384436" marR="173213" indent="-298644">
              <a:lnSpc>
                <a:spcPct val="101099"/>
              </a:lnSpc>
              <a:spcBef>
                <a:spcPts val="607"/>
              </a:spcBef>
              <a:buFont typeface="Arial"/>
              <a:buAutoNum type="arabicPeriod"/>
              <a:tabLst>
                <a:tab pos="384436" algn="l"/>
              </a:tabLst>
            </a:pPr>
            <a:r>
              <a:rPr sz="1496" dirty="0">
                <a:latin typeface="ＭＳ Ｐゴシック"/>
                <a:cs typeface="ＭＳ Ｐゴシック"/>
              </a:rPr>
              <a:t>下水が長期間酸素の無い状態</a:t>
            </a:r>
            <a:r>
              <a:rPr sz="1496" spc="4" dirty="0">
                <a:latin typeface="ＭＳ Ｐゴシック"/>
                <a:cs typeface="ＭＳ Ｐゴシック"/>
              </a:rPr>
              <a:t>（</a:t>
            </a:r>
            <a:r>
              <a:rPr sz="1496" dirty="0">
                <a:latin typeface="ＭＳ Ｐゴシック"/>
                <a:cs typeface="ＭＳ Ｐゴシック"/>
              </a:rPr>
              <a:t>嫌気状態</a:t>
            </a:r>
            <a:r>
              <a:rPr sz="1496" spc="4" dirty="0">
                <a:latin typeface="ＭＳ Ｐゴシック"/>
                <a:cs typeface="ＭＳ Ｐゴシック"/>
              </a:rPr>
              <a:t>）</a:t>
            </a:r>
            <a:r>
              <a:rPr sz="1496" spc="-9" dirty="0">
                <a:latin typeface="ＭＳ Ｐゴシック"/>
                <a:cs typeface="ＭＳ Ｐゴシック"/>
              </a:rPr>
              <a:t>に置かれると、嫌気性細菌が繁殖し、硫化水素</a:t>
            </a:r>
            <a:r>
              <a:rPr sz="1496" spc="-727" dirty="0">
                <a:latin typeface="ＭＳ Ｐゴシック"/>
                <a:cs typeface="ＭＳ Ｐゴシック"/>
              </a:rPr>
              <a:t>（</a:t>
            </a:r>
            <a:r>
              <a:rPr sz="1496" spc="-727" dirty="0">
                <a:latin typeface="Arial"/>
                <a:cs typeface="Arial"/>
              </a:rPr>
              <a:t>H</a:t>
            </a:r>
            <a:r>
              <a:rPr sz="1475" spc="-1090" baseline="-21739" dirty="0">
                <a:latin typeface="Arial"/>
                <a:cs typeface="Arial"/>
              </a:rPr>
              <a:t>2</a:t>
            </a:r>
            <a:r>
              <a:rPr sz="1496" spc="-727" dirty="0">
                <a:latin typeface="Arial"/>
                <a:cs typeface="Arial"/>
              </a:rPr>
              <a:t>S</a:t>
            </a:r>
            <a:r>
              <a:rPr sz="1496" spc="-727" dirty="0">
                <a:latin typeface="ＭＳ Ｐゴシック"/>
                <a:cs typeface="ＭＳ Ｐゴシック"/>
              </a:rPr>
              <a:t>）</a:t>
            </a:r>
            <a:r>
              <a:rPr sz="1496" dirty="0">
                <a:latin typeface="ＭＳ Ｐゴシック"/>
                <a:cs typeface="ＭＳ Ｐゴシック"/>
              </a:rPr>
              <a:t>を生成。</a:t>
            </a:r>
            <a:endParaRPr sz="1496">
              <a:latin typeface="ＭＳ Ｐゴシック"/>
              <a:cs typeface="ＭＳ Ｐゴシック"/>
            </a:endParaRPr>
          </a:p>
          <a:p>
            <a:pPr marL="384436" marR="105339" indent="-298644">
              <a:lnSpc>
                <a:spcPts val="1736"/>
              </a:lnSpc>
              <a:spcBef>
                <a:spcPts val="188"/>
              </a:spcBef>
              <a:buFont typeface="Arial"/>
              <a:buAutoNum type="arabicPeriod"/>
              <a:tabLst>
                <a:tab pos="384436" algn="l"/>
              </a:tabLst>
            </a:pPr>
            <a:r>
              <a:rPr sz="1496" spc="-26" dirty="0">
                <a:latin typeface="ＭＳ Ｐゴシック"/>
                <a:cs typeface="ＭＳ Ｐゴシック"/>
              </a:rPr>
              <a:t>落差・段差のある箇所や圧送管吐き出し先の下流部など、下水が攪拌される箇所で、水中の硫</a:t>
            </a:r>
            <a:r>
              <a:rPr sz="1496" spc="-13" dirty="0">
                <a:latin typeface="ＭＳ Ｐゴシック"/>
                <a:cs typeface="ＭＳ Ｐゴシック"/>
              </a:rPr>
              <a:t>化水素が気相部に拡散し、好気性細菌により硫酸が生成され、管を腐食させる。</a:t>
            </a:r>
            <a:endParaRPr sz="1496">
              <a:latin typeface="ＭＳ Ｐゴシック"/>
              <a:cs typeface="ＭＳ Ｐゴシック"/>
            </a:endParaRPr>
          </a:p>
          <a:p>
            <a:pPr marL="383893" indent="-298101">
              <a:lnSpc>
                <a:spcPts val="1757"/>
              </a:lnSpc>
              <a:buFont typeface="Arial"/>
              <a:buAutoNum type="arabicPeriod"/>
              <a:tabLst>
                <a:tab pos="383893" algn="l"/>
              </a:tabLst>
            </a:pPr>
            <a:r>
              <a:rPr sz="1496" spc="-13" dirty="0">
                <a:latin typeface="ＭＳ Ｐゴシック"/>
                <a:cs typeface="ＭＳ Ｐゴシック"/>
              </a:rPr>
              <a:t>降雨が地表から浸透し下水道管破損部に流入する過程で土砂が水とともに流れ出していく。</a:t>
            </a:r>
            <a:endParaRPr sz="1496">
              <a:latin typeface="ＭＳ Ｐゴシック"/>
              <a:cs typeface="ＭＳ Ｐゴシック"/>
            </a:endParaRPr>
          </a:p>
          <a:p>
            <a:pPr marL="383893" indent="-298101">
              <a:spcBef>
                <a:spcPts val="21"/>
              </a:spcBef>
              <a:buFont typeface="Arial"/>
              <a:buAutoNum type="arabicPeriod"/>
              <a:tabLst>
                <a:tab pos="383893" algn="l"/>
              </a:tabLst>
            </a:pPr>
            <a:r>
              <a:rPr sz="1496" spc="-13" dirty="0">
                <a:latin typeface="ＭＳ Ｐゴシック"/>
                <a:cs typeface="ＭＳ Ｐゴシック"/>
              </a:rPr>
              <a:t>下水道破損部から少しずつ空洞が拡大していく。</a:t>
            </a:r>
            <a:endParaRPr sz="1496">
              <a:latin typeface="ＭＳ Ｐゴシック"/>
              <a:cs typeface="ＭＳ Ｐゴシック"/>
            </a:endParaRPr>
          </a:p>
          <a:p>
            <a:pPr marL="383893" indent="-298101">
              <a:spcBef>
                <a:spcPts val="9"/>
              </a:spcBef>
              <a:buFont typeface="Arial"/>
              <a:buAutoNum type="arabicPeriod"/>
              <a:tabLst>
                <a:tab pos="383893" algn="l"/>
              </a:tabLst>
            </a:pPr>
            <a:r>
              <a:rPr sz="1496" spc="-13" dirty="0">
                <a:latin typeface="ＭＳ Ｐゴシック"/>
                <a:cs typeface="ＭＳ Ｐゴシック"/>
              </a:rPr>
              <a:t>加重に耐えられなくなることで道路陥没が発生する。</a:t>
            </a:r>
            <a:endParaRPr sz="1496">
              <a:latin typeface="ＭＳ Ｐゴシック"/>
              <a:cs typeface="ＭＳ Ｐゴシック"/>
            </a:endParaRPr>
          </a:p>
        </p:txBody>
      </p:sp>
      <p:sp>
        <p:nvSpPr>
          <p:cNvPr id="16" name="object 16"/>
          <p:cNvSpPr txBox="1"/>
          <p:nvPr/>
        </p:nvSpPr>
        <p:spPr>
          <a:xfrm>
            <a:off x="3391751" y="5595437"/>
            <a:ext cx="1158747" cy="549774"/>
          </a:xfrm>
          <a:prstGeom prst="rect">
            <a:avLst/>
          </a:prstGeom>
        </p:spPr>
        <p:txBody>
          <a:bodyPr vert="horz" wrap="square" lIns="0" tIns="11946" rIns="0" bIns="0" rtlCol="0">
            <a:spAutoFit/>
          </a:bodyPr>
          <a:lstStyle/>
          <a:p>
            <a:pPr marL="410498">
              <a:spcBef>
                <a:spcPts val="94"/>
              </a:spcBef>
            </a:pPr>
            <a:r>
              <a:rPr sz="1026" dirty="0">
                <a:latin typeface="Arial"/>
                <a:cs typeface="Arial"/>
              </a:rPr>
              <a:t>2</a:t>
            </a:r>
            <a:r>
              <a:rPr sz="1026" spc="-17" dirty="0">
                <a:latin typeface="ＭＳ Ｐゴシック"/>
                <a:cs typeface="ＭＳ Ｐゴシック"/>
              </a:rPr>
              <a:t>次覆工</a:t>
            </a:r>
            <a:endParaRPr sz="1026">
              <a:latin typeface="ＭＳ Ｐゴシック"/>
              <a:cs typeface="ＭＳ Ｐゴシック"/>
            </a:endParaRPr>
          </a:p>
          <a:p>
            <a:pPr>
              <a:spcBef>
                <a:spcPts val="453"/>
              </a:spcBef>
            </a:pPr>
            <a:endParaRPr sz="1026">
              <a:latin typeface="ＭＳ Ｐゴシック"/>
              <a:cs typeface="ＭＳ Ｐゴシック"/>
            </a:endParaRPr>
          </a:p>
          <a:p>
            <a:pPr marL="10860"/>
            <a:r>
              <a:rPr sz="1026" dirty="0">
                <a:latin typeface="Arial"/>
                <a:cs typeface="Arial"/>
              </a:rPr>
              <a:t>1</a:t>
            </a:r>
            <a:r>
              <a:rPr sz="1026" dirty="0">
                <a:latin typeface="ＭＳ Ｐゴシック"/>
                <a:cs typeface="ＭＳ Ｐゴシック"/>
              </a:rPr>
              <a:t>次覆工（</a:t>
            </a:r>
            <a:r>
              <a:rPr sz="1026" spc="-9" dirty="0">
                <a:latin typeface="ＭＳ Ｐゴシック"/>
                <a:cs typeface="ＭＳ Ｐゴシック"/>
              </a:rPr>
              <a:t>セグメン</a:t>
            </a:r>
            <a:r>
              <a:rPr sz="1026" spc="-936" dirty="0">
                <a:latin typeface="ＭＳ Ｐゴシック"/>
                <a:cs typeface="ＭＳ Ｐゴシック"/>
              </a:rPr>
              <a:t>ト</a:t>
            </a:r>
            <a:r>
              <a:rPr sz="1026" spc="-43" dirty="0">
                <a:latin typeface="ＭＳ Ｐゴシック"/>
                <a:cs typeface="ＭＳ Ｐゴシック"/>
              </a:rPr>
              <a:t>）</a:t>
            </a:r>
            <a:endParaRPr sz="1026">
              <a:latin typeface="ＭＳ Ｐゴシック"/>
              <a:cs typeface="ＭＳ Ｐゴシック"/>
            </a:endParaRPr>
          </a:p>
        </p:txBody>
      </p:sp>
      <p:sp>
        <p:nvSpPr>
          <p:cNvPr id="17" name="object 17"/>
          <p:cNvSpPr/>
          <p:nvPr/>
        </p:nvSpPr>
        <p:spPr>
          <a:xfrm>
            <a:off x="3393489" y="5555468"/>
            <a:ext cx="360004" cy="115114"/>
          </a:xfrm>
          <a:custGeom>
            <a:avLst/>
            <a:gdLst/>
            <a:ahLst/>
            <a:cxnLst/>
            <a:rect l="l" t="t" r="r" b="b"/>
            <a:pathLst>
              <a:path w="421004" h="134620">
                <a:moveTo>
                  <a:pt x="54665" y="22033"/>
                </a:moveTo>
                <a:lnTo>
                  <a:pt x="52004" y="31346"/>
                </a:lnTo>
                <a:lnTo>
                  <a:pt x="417575" y="134117"/>
                </a:lnTo>
                <a:lnTo>
                  <a:pt x="420624" y="123449"/>
                </a:lnTo>
                <a:lnTo>
                  <a:pt x="54665" y="22033"/>
                </a:lnTo>
                <a:close/>
              </a:path>
              <a:path w="421004" h="134620">
                <a:moveTo>
                  <a:pt x="60959" y="0"/>
                </a:moveTo>
                <a:lnTo>
                  <a:pt x="0" y="12192"/>
                </a:lnTo>
                <a:lnTo>
                  <a:pt x="45719" y="53345"/>
                </a:lnTo>
                <a:lnTo>
                  <a:pt x="52004" y="31346"/>
                </a:lnTo>
                <a:lnTo>
                  <a:pt x="38100" y="27437"/>
                </a:lnTo>
                <a:lnTo>
                  <a:pt x="41148" y="18288"/>
                </a:lnTo>
                <a:lnTo>
                  <a:pt x="55735" y="18288"/>
                </a:lnTo>
                <a:lnTo>
                  <a:pt x="60959" y="0"/>
                </a:lnTo>
                <a:close/>
              </a:path>
              <a:path w="421004" h="134620">
                <a:moveTo>
                  <a:pt x="41148" y="18288"/>
                </a:moveTo>
                <a:lnTo>
                  <a:pt x="38100" y="27437"/>
                </a:lnTo>
                <a:lnTo>
                  <a:pt x="52004" y="31346"/>
                </a:lnTo>
                <a:lnTo>
                  <a:pt x="54665" y="22033"/>
                </a:lnTo>
                <a:lnTo>
                  <a:pt x="41148" y="18288"/>
                </a:lnTo>
                <a:close/>
              </a:path>
              <a:path w="421004" h="134620">
                <a:moveTo>
                  <a:pt x="55735" y="18288"/>
                </a:moveTo>
                <a:lnTo>
                  <a:pt x="41148" y="18288"/>
                </a:lnTo>
                <a:lnTo>
                  <a:pt x="54665" y="22033"/>
                </a:lnTo>
                <a:lnTo>
                  <a:pt x="55735" y="18288"/>
                </a:lnTo>
                <a:close/>
              </a:path>
            </a:pathLst>
          </a:custGeom>
          <a:solidFill>
            <a:srgbClr val="000000"/>
          </a:solidFill>
        </p:spPr>
        <p:txBody>
          <a:bodyPr wrap="square" lIns="0" tIns="0" rIns="0" bIns="0" rtlCol="0"/>
          <a:lstStyle/>
          <a:p>
            <a:endParaRPr sz="1539"/>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434" y="164407"/>
            <a:ext cx="8459286" cy="679850"/>
          </a:xfrm>
          <a:prstGeom prst="rect">
            <a:avLst/>
          </a:prstGeom>
          <a:solidFill>
            <a:srgbClr val="FFFFCC"/>
          </a:solidFill>
          <a:ln w="32003">
            <a:solidFill>
              <a:srgbClr val="FF9900"/>
            </a:solidFill>
          </a:ln>
        </p:spPr>
        <p:txBody>
          <a:bodyPr vert="horz" wrap="square" lIns="0" tIns="2715" rIns="0" bIns="0" rtlCol="0" anchor="ctr">
            <a:spAutoFit/>
          </a:bodyPr>
          <a:lstStyle/>
          <a:p>
            <a:pPr marL="72760" algn="ctr">
              <a:lnSpc>
                <a:spcPct val="100000"/>
              </a:lnSpc>
              <a:spcBef>
                <a:spcPts val="21"/>
              </a:spcBef>
              <a:tabLst>
                <a:tab pos="1569780" algn="l"/>
              </a:tabLst>
            </a:pPr>
            <a:r>
              <a:rPr dirty="0"/>
              <a:t>	</a:t>
            </a:r>
            <a:r>
              <a:rPr spc="-26" dirty="0"/>
              <a:t>空洞調査の技術</a:t>
            </a:r>
          </a:p>
        </p:txBody>
      </p:sp>
      <p:pic>
        <p:nvPicPr>
          <p:cNvPr id="3" name="object 3"/>
          <p:cNvPicPr/>
          <p:nvPr/>
        </p:nvPicPr>
        <p:blipFill>
          <a:blip r:embed="rId2" cstate="print"/>
          <a:stretch>
            <a:fillRect/>
          </a:stretch>
        </p:blipFill>
        <p:spPr>
          <a:xfrm>
            <a:off x="4725812" y="2880033"/>
            <a:ext cx="3141502" cy="2370490"/>
          </a:xfrm>
          <a:prstGeom prst="rect">
            <a:avLst/>
          </a:prstGeom>
        </p:spPr>
      </p:pic>
      <p:sp>
        <p:nvSpPr>
          <p:cNvPr id="4" name="object 4"/>
          <p:cNvSpPr txBox="1"/>
          <p:nvPr/>
        </p:nvSpPr>
        <p:spPr>
          <a:xfrm>
            <a:off x="1330116" y="5196658"/>
            <a:ext cx="2066088" cy="472445"/>
          </a:xfrm>
          <a:prstGeom prst="rect">
            <a:avLst/>
          </a:prstGeom>
        </p:spPr>
        <p:txBody>
          <a:bodyPr vert="horz" wrap="square" lIns="0" tIns="11946" rIns="0" bIns="0" rtlCol="0">
            <a:spAutoFit/>
          </a:bodyPr>
          <a:lstStyle/>
          <a:p>
            <a:pPr marL="74389">
              <a:spcBef>
                <a:spcPts val="94"/>
              </a:spcBef>
            </a:pPr>
            <a:r>
              <a:rPr sz="1496" spc="-4" dirty="0">
                <a:latin typeface="ＭＳ Ｐゴシック"/>
                <a:cs typeface="ＭＳ Ｐゴシック"/>
              </a:rPr>
              <a:t>路面下空洞調査の様子</a:t>
            </a:r>
            <a:endParaRPr sz="1496">
              <a:latin typeface="ＭＳ Ｐゴシック"/>
              <a:cs typeface="ＭＳ Ｐゴシック"/>
            </a:endParaRPr>
          </a:p>
          <a:p>
            <a:pPr marL="10860">
              <a:spcBef>
                <a:spcPts val="21"/>
              </a:spcBef>
            </a:pPr>
            <a:r>
              <a:rPr sz="1496" dirty="0">
                <a:latin typeface="ＭＳ Ｐゴシック"/>
                <a:cs typeface="ＭＳ Ｐゴシック"/>
              </a:rPr>
              <a:t>（</a:t>
            </a:r>
            <a:r>
              <a:rPr sz="1496" spc="-56" dirty="0">
                <a:latin typeface="ＭＳ Ｐゴシック"/>
                <a:cs typeface="ＭＳ Ｐゴシック"/>
              </a:rPr>
              <a:t>空洞探査車による調査</a:t>
            </a:r>
            <a:r>
              <a:rPr sz="1496" spc="-496" dirty="0">
                <a:latin typeface="ＭＳ Ｐゴシック"/>
                <a:cs typeface="ＭＳ Ｐゴシック"/>
              </a:rPr>
              <a:t> </a:t>
            </a:r>
            <a:r>
              <a:rPr sz="1496" spc="-43" dirty="0">
                <a:latin typeface="ＭＳ Ｐゴシック"/>
                <a:cs typeface="ＭＳ Ｐゴシック"/>
              </a:rPr>
              <a:t>）</a:t>
            </a:r>
            <a:endParaRPr sz="1496">
              <a:latin typeface="ＭＳ Ｐゴシック"/>
              <a:cs typeface="ＭＳ Ｐゴシック"/>
            </a:endParaRPr>
          </a:p>
        </p:txBody>
      </p:sp>
      <p:pic>
        <p:nvPicPr>
          <p:cNvPr id="5" name="object 5"/>
          <p:cNvPicPr/>
          <p:nvPr/>
        </p:nvPicPr>
        <p:blipFill>
          <a:blip r:embed="rId3" cstate="print"/>
          <a:stretch>
            <a:fillRect/>
          </a:stretch>
        </p:blipFill>
        <p:spPr>
          <a:xfrm>
            <a:off x="933078" y="2885247"/>
            <a:ext cx="3108091" cy="2211501"/>
          </a:xfrm>
          <a:prstGeom prst="rect">
            <a:avLst/>
          </a:prstGeom>
        </p:spPr>
      </p:pic>
      <p:sp>
        <p:nvSpPr>
          <p:cNvPr id="6" name="object 6"/>
          <p:cNvSpPr txBox="1"/>
          <p:nvPr/>
        </p:nvSpPr>
        <p:spPr>
          <a:xfrm>
            <a:off x="4962520" y="5212297"/>
            <a:ext cx="3100489" cy="1116519"/>
          </a:xfrm>
          <a:prstGeom prst="rect">
            <a:avLst/>
          </a:prstGeom>
        </p:spPr>
        <p:txBody>
          <a:bodyPr vert="horz" wrap="square" lIns="0" tIns="9774" rIns="0" bIns="0" rtlCol="0">
            <a:spAutoFit/>
          </a:bodyPr>
          <a:lstStyle/>
          <a:p>
            <a:pPr marL="490862" marR="642355" indent="-301359">
              <a:lnSpc>
                <a:spcPct val="101099"/>
              </a:lnSpc>
              <a:spcBef>
                <a:spcPts val="77"/>
              </a:spcBef>
            </a:pPr>
            <a:r>
              <a:rPr sz="1496" spc="-34" dirty="0">
                <a:latin typeface="ＭＳ Ｐゴシック"/>
                <a:cs typeface="ＭＳ Ｐゴシック"/>
              </a:rPr>
              <a:t>管路内から管路背面の地盤</a:t>
            </a:r>
            <a:r>
              <a:rPr sz="1496" dirty="0">
                <a:latin typeface="ＭＳ Ｐゴシック"/>
                <a:cs typeface="ＭＳ Ｐゴシック"/>
              </a:rPr>
              <a:t>の空洞調査の様子</a:t>
            </a:r>
            <a:r>
              <a:rPr sz="1475" spc="-64" baseline="26570" dirty="0">
                <a:latin typeface="ＭＳ ゴシック"/>
                <a:cs typeface="ＭＳ ゴシック"/>
              </a:rPr>
              <a:t>※</a:t>
            </a:r>
            <a:endParaRPr sz="1475" baseline="26570">
              <a:latin typeface="ＭＳ ゴシック"/>
              <a:cs typeface="ＭＳ ゴシック"/>
            </a:endParaRPr>
          </a:p>
          <a:p>
            <a:pPr marL="32579">
              <a:spcBef>
                <a:spcPts val="1030"/>
              </a:spcBef>
            </a:pPr>
            <a:r>
              <a:rPr sz="1112" dirty="0">
                <a:latin typeface="ＭＳ ゴシック"/>
                <a:cs typeface="ＭＳ ゴシック"/>
              </a:rPr>
              <a:t>※</a:t>
            </a:r>
            <a:r>
              <a:rPr sz="1112" dirty="0">
                <a:latin typeface="Arial"/>
                <a:cs typeface="Arial"/>
              </a:rPr>
              <a:t>W</a:t>
            </a:r>
            <a:r>
              <a:rPr sz="1112" spc="-9" dirty="0">
                <a:latin typeface="ＭＳ Ｐゴシック"/>
                <a:cs typeface="ＭＳ Ｐゴシック"/>
              </a:rPr>
              <a:t>社の場合の適用条件</a:t>
            </a:r>
            <a:endParaRPr sz="1112">
              <a:latin typeface="ＭＳ Ｐゴシック"/>
              <a:cs typeface="ＭＳ Ｐゴシック"/>
            </a:endParaRPr>
          </a:p>
          <a:p>
            <a:pPr marL="127602">
              <a:spcBef>
                <a:spcPts val="21"/>
              </a:spcBef>
            </a:pPr>
            <a:r>
              <a:rPr sz="1112" dirty="0">
                <a:latin typeface="ＭＳ Ｐゴシック"/>
                <a:cs typeface="ＭＳ Ｐゴシック"/>
              </a:rPr>
              <a:t>・管径２～５</a:t>
            </a:r>
            <a:r>
              <a:rPr sz="1112" dirty="0">
                <a:latin typeface="Arial"/>
                <a:cs typeface="Arial"/>
              </a:rPr>
              <a:t>m</a:t>
            </a:r>
            <a:r>
              <a:rPr sz="1112" dirty="0">
                <a:latin typeface="ＭＳ Ｐゴシック"/>
                <a:cs typeface="ＭＳ Ｐゴシック"/>
              </a:rPr>
              <a:t>（</a:t>
            </a:r>
            <a:r>
              <a:rPr sz="1112" spc="-4" dirty="0">
                <a:latin typeface="ＭＳ Ｐゴシック"/>
                <a:cs typeface="ＭＳ Ｐゴシック"/>
              </a:rPr>
              <a:t>台車等仮設材の搬入可否も影</a:t>
            </a:r>
            <a:r>
              <a:rPr sz="1112" spc="-43" dirty="0">
                <a:latin typeface="ＭＳ Ｐゴシック"/>
                <a:cs typeface="ＭＳ Ｐゴシック"/>
              </a:rPr>
              <a:t> </a:t>
            </a:r>
            <a:r>
              <a:rPr sz="1112" dirty="0">
                <a:latin typeface="ＭＳ Ｐゴシック"/>
                <a:cs typeface="ＭＳ Ｐゴシック"/>
              </a:rPr>
              <a:t>響</a:t>
            </a:r>
            <a:r>
              <a:rPr sz="1112" spc="-43" dirty="0">
                <a:latin typeface="ＭＳ Ｐゴシック"/>
                <a:cs typeface="ＭＳ Ｐゴシック"/>
              </a:rPr>
              <a:t>）</a:t>
            </a:r>
            <a:endParaRPr sz="1112">
              <a:latin typeface="ＭＳ Ｐゴシック"/>
              <a:cs typeface="ＭＳ Ｐゴシック"/>
            </a:endParaRPr>
          </a:p>
          <a:p>
            <a:pPr marL="127602">
              <a:spcBef>
                <a:spcPts val="30"/>
              </a:spcBef>
            </a:pPr>
            <a:r>
              <a:rPr sz="1112" dirty="0">
                <a:latin typeface="ＭＳ Ｐゴシック"/>
                <a:cs typeface="ＭＳ Ｐゴシック"/>
              </a:rPr>
              <a:t>・水深</a:t>
            </a:r>
            <a:r>
              <a:rPr sz="1112" spc="-9" dirty="0">
                <a:latin typeface="Arial"/>
                <a:cs typeface="Arial"/>
              </a:rPr>
              <a:t>30</a:t>
            </a:r>
            <a:r>
              <a:rPr sz="1112" spc="-9" dirty="0">
                <a:latin typeface="ＭＳ Ｐゴシック"/>
                <a:cs typeface="ＭＳ Ｐゴシック"/>
              </a:rPr>
              <a:t>～</a:t>
            </a:r>
            <a:r>
              <a:rPr sz="1112" spc="-9" dirty="0">
                <a:latin typeface="Arial"/>
                <a:cs typeface="Arial"/>
              </a:rPr>
              <a:t>40cm</a:t>
            </a:r>
            <a:endParaRPr sz="1112">
              <a:latin typeface="Arial"/>
              <a:cs typeface="Arial"/>
            </a:endParaRPr>
          </a:p>
        </p:txBody>
      </p:sp>
      <p:sp>
        <p:nvSpPr>
          <p:cNvPr id="7" name="object 7"/>
          <p:cNvSpPr txBox="1"/>
          <p:nvPr/>
        </p:nvSpPr>
        <p:spPr>
          <a:xfrm>
            <a:off x="2625914" y="1278423"/>
            <a:ext cx="1493773" cy="312470"/>
          </a:xfrm>
          <a:prstGeom prst="rect">
            <a:avLst/>
          </a:prstGeom>
          <a:ln w="10668">
            <a:solidFill>
              <a:srgbClr val="000000"/>
            </a:solidFill>
          </a:ln>
        </p:spPr>
        <p:txBody>
          <a:bodyPr vert="horz" wrap="square" lIns="0" tIns="55384" rIns="0" bIns="0" rtlCol="0">
            <a:spAutoFit/>
          </a:bodyPr>
          <a:lstStyle/>
          <a:p>
            <a:pPr marL="314933">
              <a:spcBef>
                <a:spcPts val="435"/>
              </a:spcBef>
            </a:pPr>
            <a:r>
              <a:rPr sz="1667" spc="-13" dirty="0">
                <a:latin typeface="ＭＳ Ｐゴシック"/>
                <a:cs typeface="ＭＳ Ｐゴシック"/>
              </a:rPr>
              <a:t>電磁探査</a:t>
            </a:r>
            <a:endParaRPr sz="1667">
              <a:latin typeface="ＭＳ Ｐゴシック"/>
              <a:cs typeface="ＭＳ Ｐゴシック"/>
            </a:endParaRPr>
          </a:p>
        </p:txBody>
      </p:sp>
      <p:sp>
        <p:nvSpPr>
          <p:cNvPr id="8" name="object 8"/>
          <p:cNvSpPr txBox="1"/>
          <p:nvPr/>
        </p:nvSpPr>
        <p:spPr>
          <a:xfrm>
            <a:off x="4657576" y="1278422"/>
            <a:ext cx="1858665" cy="287250"/>
          </a:xfrm>
          <a:prstGeom prst="rect">
            <a:avLst/>
          </a:prstGeom>
          <a:ln w="10667">
            <a:solidFill>
              <a:srgbClr val="000000"/>
            </a:solidFill>
          </a:ln>
        </p:spPr>
        <p:txBody>
          <a:bodyPr vert="horz" wrap="square" lIns="0" tIns="30408" rIns="0" bIns="0" rtlCol="0">
            <a:spAutoFit/>
          </a:bodyPr>
          <a:lstStyle/>
          <a:p>
            <a:pPr marL="282354">
              <a:spcBef>
                <a:spcPts val="239"/>
              </a:spcBef>
            </a:pPr>
            <a:r>
              <a:rPr sz="1667" spc="-9" dirty="0">
                <a:latin typeface="ＭＳ Ｐゴシック"/>
                <a:cs typeface="ＭＳ Ｐゴシック"/>
              </a:rPr>
              <a:t>路面下の調査</a:t>
            </a:r>
            <a:endParaRPr sz="1667">
              <a:latin typeface="ＭＳ Ｐゴシック"/>
              <a:cs typeface="ＭＳ Ｐゴシック"/>
            </a:endParaRPr>
          </a:p>
        </p:txBody>
      </p:sp>
      <p:sp>
        <p:nvSpPr>
          <p:cNvPr id="9" name="object 9"/>
          <p:cNvSpPr/>
          <p:nvPr/>
        </p:nvSpPr>
        <p:spPr>
          <a:xfrm>
            <a:off x="4119361" y="1443926"/>
            <a:ext cx="555482" cy="11946"/>
          </a:xfrm>
          <a:custGeom>
            <a:avLst/>
            <a:gdLst/>
            <a:ahLst/>
            <a:cxnLst/>
            <a:rect l="l" t="t" r="r" b="b"/>
            <a:pathLst>
              <a:path w="649604" h="13969">
                <a:moveTo>
                  <a:pt x="0" y="13715"/>
                </a:moveTo>
                <a:lnTo>
                  <a:pt x="649224" y="0"/>
                </a:lnTo>
              </a:path>
            </a:pathLst>
          </a:custGeom>
          <a:ln w="10668">
            <a:solidFill>
              <a:srgbClr val="000000"/>
            </a:solidFill>
          </a:ln>
        </p:spPr>
        <p:txBody>
          <a:bodyPr wrap="square" lIns="0" tIns="0" rIns="0" bIns="0" rtlCol="0"/>
          <a:lstStyle/>
          <a:p>
            <a:endParaRPr sz="1539"/>
          </a:p>
        </p:txBody>
      </p:sp>
      <p:sp>
        <p:nvSpPr>
          <p:cNvPr id="10" name="object 10"/>
          <p:cNvSpPr txBox="1"/>
          <p:nvPr/>
        </p:nvSpPr>
        <p:spPr>
          <a:xfrm>
            <a:off x="4657576" y="1781451"/>
            <a:ext cx="1858665" cy="299312"/>
          </a:xfrm>
          <a:prstGeom prst="rect">
            <a:avLst/>
          </a:prstGeom>
          <a:ln w="10667">
            <a:solidFill>
              <a:srgbClr val="000000"/>
            </a:solidFill>
          </a:ln>
        </p:spPr>
        <p:txBody>
          <a:bodyPr vert="horz" wrap="square" lIns="0" tIns="42353" rIns="0" bIns="0" rtlCol="0">
            <a:spAutoFit/>
          </a:bodyPr>
          <a:lstStyle/>
          <a:p>
            <a:pPr marL="174299">
              <a:spcBef>
                <a:spcPts val="333"/>
              </a:spcBef>
            </a:pPr>
            <a:r>
              <a:rPr sz="1667" spc="-9" dirty="0">
                <a:latin typeface="ＭＳ Ｐゴシック"/>
                <a:cs typeface="ＭＳ Ｐゴシック"/>
              </a:rPr>
              <a:t>管路背面の調査</a:t>
            </a:r>
            <a:endParaRPr sz="1667">
              <a:latin typeface="ＭＳ Ｐゴシック"/>
              <a:cs typeface="ＭＳ Ｐゴシック"/>
            </a:endParaRPr>
          </a:p>
        </p:txBody>
      </p:sp>
      <p:sp>
        <p:nvSpPr>
          <p:cNvPr id="11" name="object 11"/>
          <p:cNvSpPr/>
          <p:nvPr/>
        </p:nvSpPr>
        <p:spPr>
          <a:xfrm>
            <a:off x="4396939" y="1440017"/>
            <a:ext cx="260637" cy="516386"/>
          </a:xfrm>
          <a:custGeom>
            <a:avLst/>
            <a:gdLst/>
            <a:ahLst/>
            <a:cxnLst/>
            <a:rect l="l" t="t" r="r" b="b"/>
            <a:pathLst>
              <a:path w="304800" h="603885">
                <a:moveTo>
                  <a:pt x="9144" y="603503"/>
                </a:moveTo>
                <a:lnTo>
                  <a:pt x="304800" y="603503"/>
                </a:lnTo>
              </a:path>
              <a:path w="304800" h="603885">
                <a:moveTo>
                  <a:pt x="9144" y="603503"/>
                </a:moveTo>
                <a:lnTo>
                  <a:pt x="0" y="0"/>
                </a:lnTo>
              </a:path>
            </a:pathLst>
          </a:custGeom>
          <a:ln w="10668">
            <a:solidFill>
              <a:srgbClr val="000000"/>
            </a:solidFill>
          </a:ln>
        </p:spPr>
        <p:txBody>
          <a:bodyPr wrap="square" lIns="0" tIns="0" rIns="0" bIns="0" rtlCol="0"/>
          <a:lstStyle/>
          <a:p>
            <a:endParaRPr sz="1539"/>
          </a:p>
        </p:txBody>
      </p:sp>
      <p:sp>
        <p:nvSpPr>
          <p:cNvPr id="12" name="object 12"/>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18</a:t>
            </a:r>
            <a:endParaRPr sz="1325">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C8BA3DE-8067-209E-730D-8E5F1BD564A5}"/>
              </a:ext>
            </a:extLst>
          </p:cNvPr>
          <p:cNvPicPr>
            <a:picLocks noChangeAspect="1"/>
          </p:cNvPicPr>
          <p:nvPr/>
        </p:nvPicPr>
        <p:blipFill>
          <a:blip r:embed="rId2"/>
          <a:stretch>
            <a:fillRect/>
          </a:stretch>
        </p:blipFill>
        <p:spPr>
          <a:xfrm>
            <a:off x="1943100" y="1524000"/>
            <a:ext cx="5257800" cy="3810000"/>
          </a:xfrm>
          <a:prstGeom prst="rect">
            <a:avLst/>
          </a:prstGeom>
        </p:spPr>
      </p:pic>
      <p:sp>
        <p:nvSpPr>
          <p:cNvPr id="3" name="テキスト ボックス 2">
            <a:extLst>
              <a:ext uri="{FF2B5EF4-FFF2-40B4-BE49-F238E27FC236}">
                <a16:creationId xmlns:a16="http://schemas.microsoft.com/office/drawing/2014/main" id="{2EA13B5C-424D-00B3-963C-2B4B40696982}"/>
              </a:ext>
            </a:extLst>
          </p:cNvPr>
          <p:cNvSpPr txBox="1"/>
          <p:nvPr/>
        </p:nvSpPr>
        <p:spPr>
          <a:xfrm>
            <a:off x="511629" y="696686"/>
            <a:ext cx="3775393" cy="523220"/>
          </a:xfrm>
          <a:prstGeom prst="rect">
            <a:avLst/>
          </a:prstGeom>
          <a:noFill/>
        </p:spPr>
        <p:txBody>
          <a:bodyPr wrap="none" rtlCol="0">
            <a:spAutoFit/>
          </a:bodyPr>
          <a:lstStyle/>
          <a:p>
            <a:r>
              <a:rPr kumimoji="1" lang="ja-JP" altLang="en-US" sz="2800" dirty="0"/>
              <a:t>最近もあった風車事故</a:t>
            </a:r>
          </a:p>
        </p:txBody>
      </p:sp>
    </p:spTree>
    <p:extLst>
      <p:ext uri="{BB962C8B-B14F-4D97-AF65-F5344CB8AC3E}">
        <p14:creationId xmlns:p14="http://schemas.microsoft.com/office/powerpoint/2010/main" val="983566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9705" y="961749"/>
            <a:ext cx="8535848" cy="1634170"/>
          </a:xfrm>
          <a:prstGeom prst="rect">
            <a:avLst/>
          </a:prstGeom>
          <a:ln w="32003">
            <a:solidFill>
              <a:srgbClr val="000000"/>
            </a:solidFill>
          </a:ln>
        </p:spPr>
        <p:txBody>
          <a:bodyPr vert="horz" wrap="square" lIns="0" tIns="43439" rIns="0" bIns="0" rtlCol="0">
            <a:spAutoFit/>
          </a:bodyPr>
          <a:lstStyle/>
          <a:p>
            <a:pPr marL="84163">
              <a:spcBef>
                <a:spcPts val="342"/>
              </a:spcBef>
              <a:tabLst>
                <a:tab pos="442536" algn="l"/>
              </a:tabLst>
            </a:pPr>
            <a:r>
              <a:rPr sz="1667" spc="-43" dirty="0">
                <a:latin typeface="ＭＳ Ｐゴシック"/>
                <a:cs typeface="ＭＳ Ｐゴシック"/>
              </a:rPr>
              <a:t>〇</a:t>
            </a:r>
            <a:r>
              <a:rPr sz="1667" dirty="0">
                <a:latin typeface="ＭＳ Ｐゴシック"/>
                <a:cs typeface="ＭＳ Ｐゴシック"/>
              </a:rPr>
              <a:t>	道路トンネルでは、近接目視を基本とした定期点検を支援する技術として、</a:t>
            </a:r>
            <a:r>
              <a:rPr sz="1667" dirty="0">
                <a:latin typeface="Arial"/>
                <a:cs typeface="Arial"/>
              </a:rPr>
              <a:t>2019</a:t>
            </a:r>
            <a:r>
              <a:rPr sz="1667" dirty="0">
                <a:latin typeface="ＭＳ Ｐゴシック"/>
                <a:cs typeface="ＭＳ Ｐゴシック"/>
              </a:rPr>
              <a:t>年</a:t>
            </a:r>
            <a:r>
              <a:rPr sz="1667" spc="-1112" dirty="0">
                <a:latin typeface="ＭＳ Ｐゴシック"/>
                <a:cs typeface="ＭＳ Ｐゴシック"/>
              </a:rPr>
              <a:t>度</a:t>
            </a:r>
            <a:r>
              <a:rPr sz="1667" dirty="0">
                <a:latin typeface="ＭＳ Ｐゴシック"/>
                <a:cs typeface="ＭＳ Ｐゴシック"/>
              </a:rPr>
              <a:t>より</a:t>
            </a:r>
            <a:r>
              <a:rPr sz="1667" spc="-43" dirty="0">
                <a:latin typeface="ＭＳ Ｐゴシック"/>
                <a:cs typeface="ＭＳ Ｐゴシック"/>
              </a:rPr>
              <a:t>、</a:t>
            </a:r>
            <a:endParaRPr sz="1667">
              <a:latin typeface="ＭＳ Ｐゴシック"/>
              <a:cs typeface="ＭＳ Ｐゴシック"/>
            </a:endParaRPr>
          </a:p>
          <a:p>
            <a:pPr marL="255205" marR="26063">
              <a:spcBef>
                <a:spcPts val="43"/>
              </a:spcBef>
            </a:pPr>
            <a:r>
              <a:rPr sz="1667" dirty="0">
                <a:latin typeface="ＭＳ Ｐゴシック"/>
                <a:cs typeface="ＭＳ Ｐゴシック"/>
              </a:rPr>
              <a:t>「</a:t>
            </a:r>
            <a:r>
              <a:rPr sz="1667" b="1" dirty="0">
                <a:solidFill>
                  <a:srgbClr val="FF0000"/>
                </a:solidFill>
                <a:latin typeface="ＭＳ Ｐゴシック"/>
                <a:cs typeface="ＭＳ Ｐゴシック"/>
              </a:rPr>
              <a:t>点検支援技術</a:t>
            </a:r>
            <a:r>
              <a:rPr sz="1667" spc="-9" dirty="0">
                <a:latin typeface="ＭＳ Ｐゴシック"/>
                <a:cs typeface="ＭＳ Ｐゴシック"/>
              </a:rPr>
              <a:t>」を活用している。</a:t>
            </a:r>
            <a:endParaRPr sz="1667">
              <a:latin typeface="ＭＳ Ｐゴシック"/>
              <a:cs typeface="ＭＳ Ｐゴシック"/>
            </a:endParaRPr>
          </a:p>
          <a:p>
            <a:pPr marL="255205" marR="175928" indent="-171041">
              <a:lnSpc>
                <a:spcPts val="1950"/>
              </a:lnSpc>
              <a:spcBef>
                <a:spcPts val="217"/>
              </a:spcBef>
              <a:tabLst>
                <a:tab pos="442536" algn="l"/>
              </a:tabLst>
            </a:pPr>
            <a:r>
              <a:rPr sz="1667" spc="13" dirty="0">
                <a:latin typeface="ＭＳ Ｐゴシック"/>
                <a:cs typeface="ＭＳ Ｐゴシック"/>
              </a:rPr>
              <a:t>〇</a:t>
            </a:r>
            <a:r>
              <a:rPr sz="1667" dirty="0">
                <a:latin typeface="ＭＳ Ｐゴシック"/>
                <a:cs typeface="ＭＳ Ｐゴシック"/>
              </a:rPr>
              <a:t>	</a:t>
            </a:r>
            <a:r>
              <a:rPr sz="1667" spc="13" dirty="0">
                <a:latin typeface="ＭＳ Ｐゴシック"/>
                <a:cs typeface="ＭＳ Ｐゴシック"/>
              </a:rPr>
              <a:t>道路管理者の</a:t>
            </a:r>
            <a:r>
              <a:rPr sz="1667" spc="9" dirty="0">
                <a:latin typeface="ＭＳ Ｐゴシック"/>
                <a:cs typeface="ＭＳ Ｐゴシック"/>
              </a:rPr>
              <a:t>ニ</a:t>
            </a:r>
            <a:r>
              <a:rPr sz="1667" spc="17" dirty="0">
                <a:latin typeface="ＭＳ Ｐゴシック"/>
                <a:cs typeface="ＭＳ Ｐゴシック"/>
              </a:rPr>
              <a:t>ー</a:t>
            </a:r>
            <a:r>
              <a:rPr sz="1667" spc="9" dirty="0">
                <a:latin typeface="ＭＳ Ｐゴシック"/>
                <a:cs typeface="ＭＳ Ｐゴシック"/>
              </a:rPr>
              <a:t>ズに</a:t>
            </a:r>
            <a:r>
              <a:rPr sz="1667" spc="13" dirty="0">
                <a:latin typeface="ＭＳ Ｐゴシック"/>
                <a:cs typeface="ＭＳ Ｐゴシック"/>
              </a:rPr>
              <a:t>基づ</a:t>
            </a:r>
            <a:r>
              <a:rPr sz="1667" spc="9" dirty="0">
                <a:latin typeface="ＭＳ Ｐゴシック"/>
                <a:cs typeface="ＭＳ Ｐゴシック"/>
              </a:rPr>
              <a:t>き</a:t>
            </a:r>
            <a:r>
              <a:rPr sz="1667" spc="13" dirty="0">
                <a:latin typeface="ＭＳ Ｐゴシック"/>
                <a:cs typeface="ＭＳ Ｐゴシック"/>
              </a:rPr>
              <a:t>技</a:t>
            </a:r>
            <a:r>
              <a:rPr sz="1667" spc="21" dirty="0">
                <a:latin typeface="ＭＳ Ｐゴシック"/>
                <a:cs typeface="ＭＳ Ｐゴシック"/>
              </a:rPr>
              <a:t>術</a:t>
            </a:r>
            <a:r>
              <a:rPr sz="1667" spc="13" dirty="0">
                <a:latin typeface="ＭＳ Ｐゴシック"/>
                <a:cs typeface="ＭＳ Ｐゴシック"/>
              </a:rPr>
              <a:t>検証</a:t>
            </a:r>
            <a:r>
              <a:rPr sz="1667" spc="9" dirty="0">
                <a:latin typeface="ＭＳ Ｐゴシック"/>
                <a:cs typeface="ＭＳ Ｐゴシック"/>
              </a:rPr>
              <a:t>を</a:t>
            </a:r>
            <a:r>
              <a:rPr sz="1667" spc="13" dirty="0">
                <a:latin typeface="ＭＳ Ｐゴシック"/>
                <a:cs typeface="ＭＳ Ｐゴシック"/>
              </a:rPr>
              <a:t>行い</a:t>
            </a:r>
            <a:r>
              <a:rPr sz="1667" spc="26" dirty="0">
                <a:latin typeface="ＭＳ Ｐゴシック"/>
                <a:cs typeface="ＭＳ Ｐゴシック"/>
              </a:rPr>
              <a:t>、</a:t>
            </a:r>
            <a:r>
              <a:rPr sz="1667" spc="13" dirty="0">
                <a:latin typeface="ＭＳ Ｐゴシック"/>
                <a:cs typeface="ＭＳ Ｐゴシック"/>
              </a:rPr>
              <a:t>性能等</a:t>
            </a:r>
            <a:r>
              <a:rPr sz="1667" spc="9" dirty="0">
                <a:latin typeface="ＭＳ Ｐゴシック"/>
                <a:cs typeface="ＭＳ Ｐゴシック"/>
              </a:rPr>
              <a:t>を</a:t>
            </a:r>
            <a:r>
              <a:rPr sz="1667" spc="13" dirty="0">
                <a:latin typeface="ＭＳ Ｐゴシック"/>
                <a:cs typeface="ＭＳ Ｐゴシック"/>
              </a:rPr>
              <a:t>ま</a:t>
            </a:r>
            <a:r>
              <a:rPr sz="1667" spc="9" dirty="0">
                <a:latin typeface="ＭＳ Ｐゴシック"/>
                <a:cs typeface="ＭＳ Ｐゴシック"/>
              </a:rPr>
              <a:t>と</a:t>
            </a:r>
            <a:r>
              <a:rPr sz="1667" spc="21" dirty="0">
                <a:latin typeface="ＭＳ Ｐゴシック"/>
                <a:cs typeface="ＭＳ Ｐゴシック"/>
              </a:rPr>
              <a:t>め</a:t>
            </a:r>
            <a:r>
              <a:rPr sz="1667" spc="9" dirty="0">
                <a:latin typeface="ＭＳ Ｐゴシック"/>
                <a:cs typeface="ＭＳ Ｐゴシック"/>
              </a:rPr>
              <a:t>た</a:t>
            </a:r>
            <a:r>
              <a:rPr sz="1667" spc="17" dirty="0">
                <a:latin typeface="ＭＳ Ｐゴシック"/>
                <a:cs typeface="ＭＳ Ｐゴシック"/>
              </a:rPr>
              <a:t>「</a:t>
            </a:r>
            <a:r>
              <a:rPr sz="1667" b="1" spc="9" dirty="0">
                <a:solidFill>
                  <a:srgbClr val="FF0000"/>
                </a:solidFill>
                <a:latin typeface="ＭＳ Ｐゴシック"/>
                <a:cs typeface="ＭＳ Ｐゴシック"/>
              </a:rPr>
              <a:t>点</a:t>
            </a:r>
            <a:r>
              <a:rPr sz="1667" b="1" spc="17" dirty="0">
                <a:solidFill>
                  <a:srgbClr val="FF0000"/>
                </a:solidFill>
                <a:latin typeface="ＭＳ Ｐゴシック"/>
                <a:cs typeface="ＭＳ Ｐゴシック"/>
              </a:rPr>
              <a:t>検</a:t>
            </a:r>
            <a:r>
              <a:rPr sz="1667" b="1" spc="9" dirty="0">
                <a:solidFill>
                  <a:srgbClr val="FF0000"/>
                </a:solidFill>
                <a:latin typeface="ＭＳ Ｐゴシック"/>
                <a:cs typeface="ＭＳ Ｐゴシック"/>
              </a:rPr>
              <a:t>支援</a:t>
            </a:r>
            <a:r>
              <a:rPr sz="1667" b="1" spc="21" dirty="0">
                <a:solidFill>
                  <a:srgbClr val="FF0000"/>
                </a:solidFill>
                <a:latin typeface="ＭＳ Ｐゴシック"/>
                <a:cs typeface="ＭＳ Ｐゴシック"/>
              </a:rPr>
              <a:t>カ</a:t>
            </a:r>
            <a:r>
              <a:rPr sz="1667" b="1" spc="30" dirty="0">
                <a:solidFill>
                  <a:srgbClr val="FF0000"/>
                </a:solidFill>
                <a:latin typeface="ＭＳ Ｐゴシック"/>
                <a:cs typeface="ＭＳ Ｐゴシック"/>
              </a:rPr>
              <a:t>タ</a:t>
            </a:r>
            <a:r>
              <a:rPr sz="1667" b="1" spc="-402" dirty="0">
                <a:solidFill>
                  <a:srgbClr val="FF0000"/>
                </a:solidFill>
                <a:latin typeface="ＭＳ Ｐゴシック"/>
                <a:cs typeface="ＭＳ Ｐゴシック"/>
              </a:rPr>
              <a:t>ロ</a:t>
            </a:r>
            <a:r>
              <a:rPr sz="1667" b="1" spc="17" dirty="0">
                <a:solidFill>
                  <a:srgbClr val="FF0000"/>
                </a:solidFill>
                <a:latin typeface="ＭＳ Ｐゴシック"/>
                <a:cs typeface="ＭＳ Ｐゴシック"/>
              </a:rPr>
              <a:t>グ</a:t>
            </a:r>
            <a:r>
              <a:rPr sz="1667" spc="17" dirty="0">
                <a:latin typeface="ＭＳ Ｐゴシック"/>
                <a:cs typeface="ＭＳ Ｐゴシック"/>
              </a:rPr>
              <a:t>」</a:t>
            </a:r>
            <a:r>
              <a:rPr sz="1667" spc="13" dirty="0">
                <a:latin typeface="ＭＳ Ｐゴシック"/>
                <a:cs typeface="ＭＳ Ｐゴシック"/>
              </a:rPr>
              <a:t>を作成</a:t>
            </a:r>
            <a:r>
              <a:rPr sz="1667" spc="17" dirty="0">
                <a:latin typeface="ＭＳ Ｐゴシック"/>
                <a:cs typeface="ＭＳ Ｐゴシック"/>
              </a:rPr>
              <a:t>、</a:t>
            </a:r>
            <a:r>
              <a:rPr sz="1667" spc="13" dirty="0">
                <a:latin typeface="ＭＳ Ｐゴシック"/>
                <a:cs typeface="ＭＳ Ｐゴシック"/>
              </a:rPr>
              <a:t>公表</a:t>
            </a:r>
            <a:r>
              <a:rPr sz="1667" spc="9" dirty="0">
                <a:latin typeface="ＭＳ Ｐゴシック"/>
                <a:cs typeface="ＭＳ Ｐゴシック"/>
              </a:rPr>
              <a:t>し</a:t>
            </a:r>
            <a:r>
              <a:rPr sz="1667" spc="13" dirty="0">
                <a:latin typeface="ＭＳ Ｐゴシック"/>
                <a:cs typeface="ＭＳ Ｐゴシック"/>
              </a:rPr>
              <a:t>てい</a:t>
            </a:r>
            <a:r>
              <a:rPr sz="1667" spc="4" dirty="0">
                <a:latin typeface="ＭＳ Ｐゴシック"/>
                <a:cs typeface="ＭＳ Ｐゴシック"/>
              </a:rPr>
              <a:t>る</a:t>
            </a:r>
            <a:r>
              <a:rPr sz="1667" spc="17" dirty="0">
                <a:latin typeface="ＭＳ Ｐゴシック"/>
                <a:cs typeface="ＭＳ Ｐゴシック"/>
              </a:rPr>
              <a:t>。（</a:t>
            </a:r>
            <a:r>
              <a:rPr sz="1667" spc="13" dirty="0">
                <a:latin typeface="ＭＳ Ｐゴシック"/>
                <a:cs typeface="ＭＳ Ｐゴシック"/>
              </a:rPr>
              <a:t>現在</a:t>
            </a:r>
            <a:r>
              <a:rPr sz="1667" spc="17" dirty="0">
                <a:latin typeface="ＭＳ Ｐゴシック"/>
                <a:cs typeface="ＭＳ Ｐゴシック"/>
              </a:rPr>
              <a:t>、</a:t>
            </a:r>
            <a:r>
              <a:rPr sz="1667" spc="13" dirty="0">
                <a:latin typeface="ＭＳ Ｐゴシック"/>
                <a:cs typeface="ＭＳ Ｐゴシック"/>
              </a:rPr>
              <a:t>ト</a:t>
            </a:r>
            <a:r>
              <a:rPr sz="1667" spc="4" dirty="0">
                <a:latin typeface="ＭＳ Ｐゴシック"/>
                <a:cs typeface="ＭＳ Ｐゴシック"/>
              </a:rPr>
              <a:t>ン</a:t>
            </a:r>
            <a:r>
              <a:rPr sz="1667" spc="9" dirty="0">
                <a:latin typeface="ＭＳ Ｐゴシック"/>
                <a:cs typeface="ＭＳ Ｐゴシック"/>
              </a:rPr>
              <a:t>ネ</a:t>
            </a:r>
            <a:r>
              <a:rPr sz="1667" spc="13" dirty="0">
                <a:latin typeface="ＭＳ Ｐゴシック"/>
                <a:cs typeface="ＭＳ Ｐゴシック"/>
              </a:rPr>
              <a:t>ル及</a:t>
            </a:r>
            <a:r>
              <a:rPr sz="1667" spc="17" dirty="0">
                <a:latin typeface="ＭＳ Ｐゴシック"/>
                <a:cs typeface="ＭＳ Ｐゴシック"/>
              </a:rPr>
              <a:t>び</a:t>
            </a:r>
            <a:r>
              <a:rPr sz="1667" spc="13" dirty="0">
                <a:latin typeface="ＭＳ Ｐゴシック"/>
                <a:cs typeface="ＭＳ Ｐゴシック"/>
              </a:rPr>
              <a:t>橋梁</a:t>
            </a:r>
            <a:r>
              <a:rPr sz="1667" spc="17" dirty="0">
                <a:latin typeface="ＭＳ Ｐゴシック"/>
                <a:cs typeface="ＭＳ Ｐゴシック"/>
              </a:rPr>
              <a:t>、</a:t>
            </a:r>
            <a:r>
              <a:rPr sz="1667" spc="13" dirty="0">
                <a:latin typeface="ＭＳ Ｐゴシック"/>
                <a:cs typeface="ＭＳ Ｐゴシック"/>
              </a:rPr>
              <a:t>舗装</a:t>
            </a:r>
            <a:r>
              <a:rPr sz="1667" spc="17" dirty="0">
                <a:latin typeface="ＭＳ Ｐゴシック"/>
                <a:cs typeface="ＭＳ Ｐゴシック"/>
              </a:rPr>
              <a:t>、</a:t>
            </a:r>
            <a:r>
              <a:rPr sz="1667" spc="13" dirty="0">
                <a:latin typeface="ＭＳ Ｐゴシック"/>
                <a:cs typeface="ＭＳ Ｐゴシック"/>
              </a:rPr>
              <a:t>土工含め</a:t>
            </a:r>
            <a:r>
              <a:rPr sz="1667" spc="17" dirty="0">
                <a:latin typeface="ＭＳ Ｐゴシック"/>
                <a:cs typeface="ＭＳ Ｐゴシック"/>
              </a:rPr>
              <a:t>、</a:t>
            </a:r>
            <a:r>
              <a:rPr sz="1667" b="1" spc="21" dirty="0">
                <a:solidFill>
                  <a:srgbClr val="FF0000"/>
                </a:solidFill>
                <a:latin typeface="ＭＳ Ｐゴシック"/>
                <a:cs typeface="ＭＳ Ｐゴシック"/>
              </a:rPr>
              <a:t>３２１</a:t>
            </a:r>
            <a:r>
              <a:rPr sz="1667" b="1" spc="9" dirty="0">
                <a:solidFill>
                  <a:srgbClr val="FF0000"/>
                </a:solidFill>
                <a:latin typeface="ＭＳ Ｐゴシック"/>
                <a:cs typeface="ＭＳ Ｐゴシック"/>
              </a:rPr>
              <a:t>技術</a:t>
            </a:r>
            <a:r>
              <a:rPr sz="1667" spc="13" dirty="0">
                <a:latin typeface="ＭＳ Ｐゴシック"/>
                <a:cs typeface="ＭＳ Ｐゴシック"/>
              </a:rPr>
              <a:t>掲</a:t>
            </a:r>
            <a:r>
              <a:rPr sz="1667" spc="21" dirty="0">
                <a:latin typeface="ＭＳ Ｐゴシック"/>
                <a:cs typeface="ＭＳ Ｐゴシック"/>
              </a:rPr>
              <a:t>載</a:t>
            </a:r>
            <a:r>
              <a:rPr sz="1667" spc="13" dirty="0">
                <a:latin typeface="ＭＳ Ｐゴシック"/>
                <a:cs typeface="ＭＳ Ｐゴシック"/>
              </a:rPr>
              <a:t>中）</a:t>
            </a:r>
            <a:endParaRPr sz="1667">
              <a:latin typeface="ＭＳ Ｐゴシック"/>
              <a:cs typeface="ＭＳ Ｐゴシック"/>
            </a:endParaRPr>
          </a:p>
          <a:p>
            <a:pPr marL="255205" marR="127602" indent="-171041">
              <a:lnSpc>
                <a:spcPts val="1950"/>
              </a:lnSpc>
              <a:spcBef>
                <a:spcPts val="174"/>
              </a:spcBef>
              <a:tabLst>
                <a:tab pos="442536" algn="l"/>
              </a:tabLst>
            </a:pPr>
            <a:r>
              <a:rPr sz="1667" spc="13" dirty="0">
                <a:latin typeface="ＭＳ Ｐゴシック"/>
                <a:cs typeface="ＭＳ Ｐゴシック"/>
              </a:rPr>
              <a:t>〇</a:t>
            </a:r>
            <a:r>
              <a:rPr sz="1667" dirty="0">
                <a:latin typeface="ＭＳ Ｐゴシック"/>
                <a:cs typeface="ＭＳ Ｐゴシック"/>
              </a:rPr>
              <a:t>	</a:t>
            </a:r>
            <a:r>
              <a:rPr sz="1667" u="sng" spc="13" dirty="0">
                <a:uFill>
                  <a:solidFill>
                    <a:srgbClr val="000000"/>
                  </a:solidFill>
                </a:uFill>
                <a:latin typeface="ＭＳ Ｐゴシック"/>
                <a:cs typeface="ＭＳ Ｐゴシック"/>
              </a:rPr>
              <a:t>走行</a:t>
            </a:r>
            <a:r>
              <a:rPr sz="1667" u="sng" spc="9" dirty="0">
                <a:uFill>
                  <a:solidFill>
                    <a:srgbClr val="000000"/>
                  </a:solidFill>
                </a:uFill>
                <a:latin typeface="ＭＳ Ｐゴシック"/>
                <a:cs typeface="ＭＳ Ｐゴシック"/>
              </a:rPr>
              <a:t>し</a:t>
            </a:r>
            <a:r>
              <a:rPr sz="1667" u="sng" spc="13" dirty="0">
                <a:uFill>
                  <a:solidFill>
                    <a:srgbClr val="000000"/>
                  </a:solidFill>
                </a:uFill>
                <a:latin typeface="ＭＳ Ｐゴシック"/>
                <a:cs typeface="ＭＳ Ｐゴシック"/>
              </a:rPr>
              <a:t>ながら</a:t>
            </a:r>
            <a:r>
              <a:rPr sz="1667" u="sng" spc="4" dirty="0">
                <a:uFill>
                  <a:solidFill>
                    <a:srgbClr val="000000"/>
                  </a:solidFill>
                </a:uFill>
                <a:latin typeface="ＭＳ Ｐゴシック"/>
                <a:cs typeface="ＭＳ Ｐゴシック"/>
              </a:rPr>
              <a:t>コン</a:t>
            </a:r>
            <a:r>
              <a:rPr sz="1667" u="sng" spc="13" dirty="0">
                <a:uFill>
                  <a:solidFill>
                    <a:srgbClr val="000000"/>
                  </a:solidFill>
                </a:uFill>
                <a:latin typeface="ＭＳ Ｐゴシック"/>
                <a:cs typeface="ＭＳ Ｐゴシック"/>
              </a:rPr>
              <a:t>ク</a:t>
            </a:r>
            <a:r>
              <a:rPr sz="1667" u="sng" spc="9" dirty="0">
                <a:uFill>
                  <a:solidFill>
                    <a:srgbClr val="000000"/>
                  </a:solidFill>
                </a:uFill>
                <a:latin typeface="ＭＳ Ｐゴシック"/>
                <a:cs typeface="ＭＳ Ｐゴシック"/>
              </a:rPr>
              <a:t>リ</a:t>
            </a:r>
            <a:r>
              <a:rPr sz="1667" u="sng" spc="17" dirty="0">
                <a:uFill>
                  <a:solidFill>
                    <a:srgbClr val="000000"/>
                  </a:solidFill>
                </a:uFill>
                <a:latin typeface="ＭＳ Ｐゴシック"/>
                <a:cs typeface="ＭＳ Ｐゴシック"/>
              </a:rPr>
              <a:t>ー</a:t>
            </a:r>
            <a:r>
              <a:rPr sz="1667" u="sng" spc="13" dirty="0">
                <a:uFill>
                  <a:solidFill>
                    <a:srgbClr val="000000"/>
                  </a:solidFill>
                </a:uFill>
                <a:latin typeface="ＭＳ Ｐゴシック"/>
                <a:cs typeface="ＭＳ Ｐゴシック"/>
              </a:rPr>
              <a:t>トの</a:t>
            </a:r>
            <a:r>
              <a:rPr sz="1667" u="sng" spc="17" dirty="0">
                <a:uFill>
                  <a:solidFill>
                    <a:srgbClr val="000000"/>
                  </a:solidFill>
                </a:uFill>
                <a:latin typeface="ＭＳ Ｐゴシック"/>
                <a:cs typeface="ＭＳ Ｐゴシック"/>
              </a:rPr>
              <a:t>ひび</a:t>
            </a:r>
            <a:r>
              <a:rPr sz="1667" u="sng" spc="13" dirty="0">
                <a:uFill>
                  <a:solidFill>
                    <a:srgbClr val="000000"/>
                  </a:solidFill>
                </a:uFill>
                <a:latin typeface="ＭＳ Ｐゴシック"/>
                <a:cs typeface="ＭＳ Ｐゴシック"/>
              </a:rPr>
              <a:t>割れや漏水等</a:t>
            </a:r>
            <a:r>
              <a:rPr sz="1667" u="sng" spc="9" dirty="0">
                <a:uFill>
                  <a:solidFill>
                    <a:srgbClr val="000000"/>
                  </a:solidFill>
                </a:uFill>
                <a:latin typeface="ＭＳ Ｐゴシック"/>
                <a:cs typeface="ＭＳ Ｐゴシック"/>
              </a:rPr>
              <a:t>を</a:t>
            </a:r>
            <a:r>
              <a:rPr sz="1667" u="sng" spc="13" dirty="0">
                <a:uFill>
                  <a:solidFill>
                    <a:srgbClr val="000000"/>
                  </a:solidFill>
                </a:uFill>
                <a:latin typeface="ＭＳ Ｐゴシック"/>
                <a:cs typeface="ＭＳ Ｐゴシック"/>
              </a:rPr>
              <a:t>把握</a:t>
            </a:r>
            <a:r>
              <a:rPr sz="1667" spc="17" dirty="0">
                <a:latin typeface="ＭＳ Ｐゴシック"/>
                <a:cs typeface="ＭＳ Ｐゴシック"/>
              </a:rPr>
              <a:t>す</a:t>
            </a:r>
            <a:r>
              <a:rPr sz="1667" spc="4" dirty="0">
                <a:latin typeface="ＭＳ Ｐゴシック"/>
                <a:cs typeface="ＭＳ Ｐゴシック"/>
              </a:rPr>
              <a:t>る</a:t>
            </a:r>
            <a:r>
              <a:rPr sz="1667" spc="13" dirty="0">
                <a:latin typeface="ＭＳ Ｐゴシック"/>
                <a:cs typeface="ＭＳ Ｐゴシック"/>
              </a:rPr>
              <a:t>画像計測技術</a:t>
            </a:r>
            <a:r>
              <a:rPr sz="1667" spc="17" dirty="0">
                <a:latin typeface="ＭＳ Ｐゴシック"/>
                <a:cs typeface="ＭＳ Ｐゴシック"/>
              </a:rPr>
              <a:t>、</a:t>
            </a:r>
            <a:r>
              <a:rPr sz="1667" u="sng" spc="13" dirty="0">
                <a:uFill>
                  <a:solidFill>
                    <a:srgbClr val="000000"/>
                  </a:solidFill>
                </a:uFill>
                <a:latin typeface="ＭＳ Ｐゴシック"/>
                <a:cs typeface="ＭＳ Ｐゴシック"/>
              </a:rPr>
              <a:t>ト</a:t>
            </a:r>
            <a:r>
              <a:rPr sz="1667" u="sng" spc="4" dirty="0">
                <a:uFill>
                  <a:solidFill>
                    <a:srgbClr val="000000"/>
                  </a:solidFill>
                </a:uFill>
                <a:latin typeface="ＭＳ Ｐゴシック"/>
                <a:cs typeface="ＭＳ Ｐゴシック"/>
              </a:rPr>
              <a:t>ン</a:t>
            </a:r>
            <a:r>
              <a:rPr sz="1667" u="sng" spc="9" dirty="0">
                <a:uFill>
                  <a:solidFill>
                    <a:srgbClr val="000000"/>
                  </a:solidFill>
                </a:uFill>
                <a:latin typeface="ＭＳ Ｐゴシック"/>
                <a:cs typeface="ＭＳ Ｐゴシック"/>
              </a:rPr>
              <a:t>ネ</a:t>
            </a:r>
            <a:r>
              <a:rPr sz="1667" u="sng" spc="21" dirty="0">
                <a:uFill>
                  <a:solidFill>
                    <a:srgbClr val="000000"/>
                  </a:solidFill>
                </a:uFill>
                <a:latin typeface="ＭＳ Ｐゴシック"/>
                <a:cs typeface="ＭＳ Ｐゴシック"/>
              </a:rPr>
              <a:t>ル</a:t>
            </a:r>
            <a:r>
              <a:rPr sz="1667" u="sng" spc="-1667" dirty="0">
                <a:uFill>
                  <a:solidFill>
                    <a:srgbClr val="000000"/>
                  </a:solidFill>
                </a:uFill>
                <a:latin typeface="ＭＳ Ｐゴシック"/>
                <a:cs typeface="ＭＳ Ｐゴシック"/>
              </a:rPr>
              <a:t>内</a:t>
            </a:r>
            <a:r>
              <a:rPr sz="1667" u="sng" spc="13" dirty="0">
                <a:uFill>
                  <a:solidFill>
                    <a:srgbClr val="000000"/>
                  </a:solidFill>
                </a:uFill>
                <a:latin typeface="ＭＳ Ｐゴシック"/>
                <a:cs typeface="ＭＳ Ｐゴシック"/>
              </a:rPr>
              <a:t>部の変形</a:t>
            </a:r>
            <a:r>
              <a:rPr sz="1667" u="sng" spc="9" dirty="0">
                <a:uFill>
                  <a:solidFill>
                    <a:srgbClr val="000000"/>
                  </a:solidFill>
                </a:uFill>
                <a:latin typeface="ＭＳ Ｐゴシック"/>
                <a:cs typeface="ＭＳ Ｐゴシック"/>
              </a:rPr>
              <a:t>を</a:t>
            </a:r>
            <a:r>
              <a:rPr sz="1667" u="sng" spc="9" dirty="0">
                <a:uFill>
                  <a:solidFill>
                    <a:srgbClr val="000000"/>
                  </a:solidFill>
                </a:uFill>
                <a:latin typeface="Arial"/>
                <a:cs typeface="Arial"/>
              </a:rPr>
              <a:t>3</a:t>
            </a:r>
            <a:r>
              <a:rPr sz="1667" u="sng" spc="13" dirty="0">
                <a:uFill>
                  <a:solidFill>
                    <a:srgbClr val="000000"/>
                  </a:solidFill>
                </a:uFill>
                <a:latin typeface="ＭＳ Ｐゴシック"/>
                <a:cs typeface="ＭＳ Ｐゴシック"/>
              </a:rPr>
              <a:t>次元計測</a:t>
            </a:r>
            <a:r>
              <a:rPr sz="1667" spc="17" dirty="0">
                <a:latin typeface="ＭＳ Ｐゴシック"/>
                <a:cs typeface="ＭＳ Ｐゴシック"/>
              </a:rPr>
              <a:t>す</a:t>
            </a:r>
            <a:r>
              <a:rPr sz="1667" spc="4" dirty="0">
                <a:latin typeface="ＭＳ Ｐゴシック"/>
                <a:cs typeface="ＭＳ Ｐゴシック"/>
              </a:rPr>
              <a:t>る</a:t>
            </a:r>
            <a:r>
              <a:rPr sz="1667" spc="9" dirty="0">
                <a:latin typeface="ＭＳ Ｐゴシック"/>
                <a:cs typeface="ＭＳ Ｐゴシック"/>
              </a:rPr>
              <a:t>モニタリ</a:t>
            </a:r>
            <a:r>
              <a:rPr sz="1667" spc="4" dirty="0">
                <a:latin typeface="ＭＳ Ｐゴシック"/>
                <a:cs typeface="ＭＳ Ｐゴシック"/>
              </a:rPr>
              <a:t>ン</a:t>
            </a:r>
            <a:r>
              <a:rPr sz="1667" spc="9" dirty="0">
                <a:latin typeface="ＭＳ Ｐゴシック"/>
                <a:cs typeface="ＭＳ Ｐゴシック"/>
              </a:rPr>
              <a:t>グ</a:t>
            </a:r>
            <a:r>
              <a:rPr sz="1667" spc="13" dirty="0">
                <a:latin typeface="ＭＳ Ｐゴシック"/>
                <a:cs typeface="ＭＳ Ｐゴシック"/>
              </a:rPr>
              <a:t>技術</a:t>
            </a:r>
            <a:r>
              <a:rPr sz="1667" spc="17" dirty="0">
                <a:latin typeface="ＭＳ Ｐゴシック"/>
                <a:cs typeface="ＭＳ Ｐゴシック"/>
              </a:rPr>
              <a:t>、</a:t>
            </a:r>
            <a:r>
              <a:rPr sz="1667" u="sng" spc="13" dirty="0">
                <a:uFill>
                  <a:solidFill>
                    <a:srgbClr val="000000"/>
                  </a:solidFill>
                </a:uFill>
                <a:latin typeface="ＭＳ Ｐゴシック"/>
                <a:cs typeface="ＭＳ Ｐゴシック"/>
              </a:rPr>
              <a:t>う</a:t>
            </a:r>
            <a:r>
              <a:rPr sz="1667" u="sng" spc="9" dirty="0">
                <a:uFill>
                  <a:solidFill>
                    <a:srgbClr val="000000"/>
                  </a:solidFill>
                </a:uFill>
                <a:latin typeface="ＭＳ Ｐゴシック"/>
                <a:cs typeface="ＭＳ Ｐゴシック"/>
              </a:rPr>
              <a:t>き</a:t>
            </a:r>
            <a:r>
              <a:rPr sz="1667" u="sng" spc="13" dirty="0">
                <a:uFill>
                  <a:solidFill>
                    <a:srgbClr val="000000"/>
                  </a:solidFill>
                </a:uFill>
                <a:latin typeface="ＭＳ Ｐゴシック"/>
                <a:cs typeface="ＭＳ Ｐゴシック"/>
              </a:rPr>
              <a:t>や背</a:t>
            </a:r>
            <a:r>
              <a:rPr sz="1667" u="sng" spc="21" dirty="0">
                <a:uFill>
                  <a:solidFill>
                    <a:srgbClr val="000000"/>
                  </a:solidFill>
                </a:uFill>
                <a:latin typeface="ＭＳ Ｐゴシック"/>
                <a:cs typeface="ＭＳ Ｐゴシック"/>
              </a:rPr>
              <a:t>面</a:t>
            </a:r>
            <a:r>
              <a:rPr sz="1667" u="sng" spc="13" dirty="0">
                <a:uFill>
                  <a:solidFill>
                    <a:srgbClr val="000000"/>
                  </a:solidFill>
                </a:uFill>
                <a:latin typeface="ＭＳ Ｐゴシック"/>
                <a:cs typeface="ＭＳ Ｐゴシック"/>
              </a:rPr>
              <a:t>空洞</a:t>
            </a:r>
            <a:r>
              <a:rPr sz="1667" u="sng" spc="9" dirty="0">
                <a:uFill>
                  <a:solidFill>
                    <a:srgbClr val="000000"/>
                  </a:solidFill>
                </a:uFill>
                <a:latin typeface="ＭＳ Ｐゴシック"/>
                <a:cs typeface="ＭＳ Ｐゴシック"/>
              </a:rPr>
              <a:t>を</a:t>
            </a:r>
            <a:r>
              <a:rPr sz="1667" u="sng" spc="21" dirty="0">
                <a:uFill>
                  <a:solidFill>
                    <a:srgbClr val="000000"/>
                  </a:solidFill>
                </a:uFill>
                <a:latin typeface="ＭＳ Ｐゴシック"/>
                <a:cs typeface="ＭＳ Ｐゴシック"/>
              </a:rPr>
              <a:t>把</a:t>
            </a:r>
            <a:r>
              <a:rPr sz="1667" u="sng" spc="13" dirty="0">
                <a:uFill>
                  <a:solidFill>
                    <a:srgbClr val="000000"/>
                  </a:solidFill>
                </a:uFill>
                <a:latin typeface="ＭＳ Ｐゴシック"/>
                <a:cs typeface="ＭＳ Ｐゴシック"/>
              </a:rPr>
              <a:t>握</a:t>
            </a:r>
            <a:r>
              <a:rPr sz="1667" spc="17" dirty="0">
                <a:latin typeface="ＭＳ Ｐゴシック"/>
                <a:cs typeface="ＭＳ Ｐゴシック"/>
              </a:rPr>
              <a:t>す</a:t>
            </a:r>
            <a:r>
              <a:rPr sz="1667" spc="4" dirty="0">
                <a:latin typeface="ＭＳ Ｐゴシック"/>
                <a:cs typeface="ＭＳ Ｐゴシック"/>
              </a:rPr>
              <a:t>る</a:t>
            </a:r>
            <a:r>
              <a:rPr sz="1667" spc="13" dirty="0">
                <a:latin typeface="ＭＳ Ｐゴシック"/>
                <a:cs typeface="ＭＳ Ｐゴシック"/>
              </a:rPr>
              <a:t>非破壊技</a:t>
            </a:r>
            <a:r>
              <a:rPr sz="1667" spc="21" dirty="0">
                <a:latin typeface="ＭＳ Ｐゴシック"/>
                <a:cs typeface="ＭＳ Ｐゴシック"/>
              </a:rPr>
              <a:t>術</a:t>
            </a:r>
            <a:r>
              <a:rPr sz="1667" spc="13" dirty="0">
                <a:latin typeface="ＭＳ Ｐゴシック"/>
                <a:cs typeface="ＭＳ Ｐゴシック"/>
              </a:rPr>
              <a:t>等</a:t>
            </a:r>
            <a:r>
              <a:rPr sz="1667" spc="9" dirty="0">
                <a:latin typeface="ＭＳ Ｐゴシック"/>
                <a:cs typeface="ＭＳ Ｐゴシック"/>
              </a:rPr>
              <a:t>を</a:t>
            </a:r>
            <a:r>
              <a:rPr sz="1667" spc="13" dirty="0">
                <a:latin typeface="ＭＳ Ｐゴシック"/>
                <a:cs typeface="ＭＳ Ｐゴシック"/>
              </a:rPr>
              <a:t>掲載</a:t>
            </a:r>
            <a:endParaRPr sz="1667">
              <a:latin typeface="ＭＳ Ｐゴシック"/>
              <a:cs typeface="ＭＳ Ｐゴシック"/>
            </a:endParaRPr>
          </a:p>
        </p:txBody>
      </p:sp>
      <p:sp>
        <p:nvSpPr>
          <p:cNvPr id="3" name="object 3"/>
          <p:cNvSpPr txBox="1"/>
          <p:nvPr/>
        </p:nvSpPr>
        <p:spPr>
          <a:xfrm>
            <a:off x="403987" y="2953012"/>
            <a:ext cx="4886936" cy="244475"/>
          </a:xfrm>
          <a:prstGeom prst="rect">
            <a:avLst/>
          </a:prstGeom>
          <a:ln w="3175">
            <a:solidFill>
              <a:srgbClr val="000000"/>
            </a:solidFill>
          </a:ln>
        </p:spPr>
        <p:txBody>
          <a:bodyPr vert="horz" wrap="square" lIns="0" tIns="40181" rIns="0" bIns="0" rtlCol="0">
            <a:spAutoFit/>
          </a:bodyPr>
          <a:lstStyle/>
          <a:p>
            <a:pPr marL="123258">
              <a:spcBef>
                <a:spcPts val="316"/>
              </a:spcBef>
            </a:pPr>
            <a:r>
              <a:rPr sz="1325" b="1" spc="-34" dirty="0">
                <a:latin typeface="ＭＳ Ｐゴシック"/>
                <a:cs typeface="ＭＳ Ｐゴシック"/>
              </a:rPr>
              <a:t>走行しながら「画像」、「レーザ」</a:t>
            </a:r>
            <a:r>
              <a:rPr sz="1325" b="1" spc="-26" dirty="0">
                <a:latin typeface="ＭＳ Ｐゴシック"/>
                <a:cs typeface="ＭＳ Ｐゴシック"/>
              </a:rPr>
              <a:t>（３</a:t>
            </a:r>
            <a:r>
              <a:rPr sz="1325" b="1" spc="-26" dirty="0">
                <a:latin typeface="Arial"/>
                <a:cs typeface="Arial"/>
              </a:rPr>
              <a:t>D</a:t>
            </a:r>
            <a:r>
              <a:rPr sz="1325" b="1" spc="-30" dirty="0">
                <a:latin typeface="ＭＳ Ｐゴシック"/>
                <a:cs typeface="ＭＳ Ｐゴシック"/>
              </a:rPr>
              <a:t>形状）</a:t>
            </a:r>
            <a:r>
              <a:rPr sz="1325" b="1" spc="-21" dirty="0">
                <a:latin typeface="ＭＳ Ｐゴシック"/>
                <a:cs typeface="ＭＳ Ｐゴシック"/>
              </a:rPr>
              <a:t>、「レーダ」</a:t>
            </a:r>
            <a:r>
              <a:rPr sz="1325" b="1" spc="-509" dirty="0">
                <a:latin typeface="ＭＳ Ｐゴシック"/>
                <a:cs typeface="ＭＳ Ｐゴシック"/>
              </a:rPr>
              <a:t>（</a:t>
            </a:r>
            <a:r>
              <a:rPr sz="1325" b="1" spc="-30" dirty="0">
                <a:latin typeface="ＭＳ Ｐゴシック"/>
                <a:cs typeface="ＭＳ Ｐゴシック"/>
              </a:rPr>
              <a:t>空洞）</a:t>
            </a:r>
            <a:r>
              <a:rPr sz="1325" b="1" spc="-34" dirty="0">
                <a:latin typeface="ＭＳ Ｐゴシック"/>
                <a:cs typeface="ＭＳ Ｐゴシック"/>
              </a:rPr>
              <a:t>を計測</a:t>
            </a:r>
            <a:endParaRPr sz="1325">
              <a:latin typeface="ＭＳ Ｐゴシック"/>
              <a:cs typeface="ＭＳ Ｐゴシック"/>
            </a:endParaRPr>
          </a:p>
        </p:txBody>
      </p:sp>
      <p:sp>
        <p:nvSpPr>
          <p:cNvPr id="4" name="object 4"/>
          <p:cNvSpPr txBox="1"/>
          <p:nvPr/>
        </p:nvSpPr>
        <p:spPr>
          <a:xfrm>
            <a:off x="413977" y="2668483"/>
            <a:ext cx="3429000" cy="270801"/>
          </a:xfrm>
          <a:prstGeom prst="rect">
            <a:avLst/>
          </a:prstGeom>
        </p:spPr>
        <p:txBody>
          <a:bodyPr vert="horz" wrap="square" lIns="0" tIns="14118" rIns="0" bIns="0" rtlCol="0">
            <a:spAutoFit/>
          </a:bodyPr>
          <a:lstStyle/>
          <a:p>
            <a:pPr marL="10860">
              <a:spcBef>
                <a:spcPts val="111"/>
              </a:spcBef>
              <a:tabLst>
                <a:tab pos="368689" algn="l"/>
                <a:tab pos="3211234" algn="l"/>
              </a:tabLst>
            </a:pPr>
            <a:r>
              <a:rPr sz="1667" b="1" spc="13" dirty="0">
                <a:latin typeface="Arial"/>
                <a:cs typeface="Arial"/>
              </a:rPr>
              <a:t>―</a:t>
            </a:r>
            <a:r>
              <a:rPr sz="1667" b="1" dirty="0">
                <a:latin typeface="Arial"/>
                <a:cs typeface="Arial"/>
              </a:rPr>
              <a:t>	</a:t>
            </a:r>
            <a:r>
              <a:rPr sz="1667" b="1" spc="13" dirty="0">
                <a:latin typeface="ＭＳ Ｐゴシック"/>
                <a:cs typeface="ＭＳ Ｐゴシック"/>
              </a:rPr>
              <a:t>「</a:t>
            </a:r>
            <a:r>
              <a:rPr sz="1667" b="1" spc="9" dirty="0">
                <a:latin typeface="ＭＳ Ｐゴシック"/>
                <a:cs typeface="ＭＳ Ｐゴシック"/>
              </a:rPr>
              <a:t>ト</a:t>
            </a:r>
            <a:r>
              <a:rPr sz="1667" b="1" spc="17" dirty="0">
                <a:latin typeface="ＭＳ Ｐゴシック"/>
                <a:cs typeface="ＭＳ Ｐゴシック"/>
              </a:rPr>
              <a:t>ン</a:t>
            </a:r>
            <a:r>
              <a:rPr sz="1667" b="1" spc="4" dirty="0">
                <a:latin typeface="ＭＳ Ｐゴシック"/>
                <a:cs typeface="ＭＳ Ｐゴシック"/>
              </a:rPr>
              <a:t>ネ</a:t>
            </a:r>
            <a:r>
              <a:rPr sz="1667" b="1" spc="9" dirty="0">
                <a:latin typeface="ＭＳ Ｐゴシック"/>
                <a:cs typeface="ＭＳ Ｐゴシック"/>
              </a:rPr>
              <a:t>ル点検支援技術</a:t>
            </a:r>
            <a:r>
              <a:rPr sz="1667" b="1" spc="13" dirty="0">
                <a:latin typeface="ＭＳ Ｐゴシック"/>
                <a:cs typeface="ＭＳ Ｐゴシック"/>
              </a:rPr>
              <a:t>」</a:t>
            </a:r>
            <a:r>
              <a:rPr sz="1667" b="1" spc="9" dirty="0">
                <a:latin typeface="ＭＳ Ｐゴシック"/>
                <a:cs typeface="ＭＳ Ｐゴシック"/>
              </a:rPr>
              <a:t>の</a:t>
            </a:r>
            <a:r>
              <a:rPr sz="1667" b="1" dirty="0">
                <a:latin typeface="ＭＳ Ｐゴシック"/>
                <a:cs typeface="ＭＳ Ｐゴシック"/>
              </a:rPr>
              <a:t>例	</a:t>
            </a:r>
            <a:r>
              <a:rPr sz="1667" b="1" spc="-1274" dirty="0">
                <a:latin typeface="ＭＳ Ｐゴシック"/>
                <a:cs typeface="ＭＳ Ｐゴシック"/>
              </a:rPr>
              <a:t>ー</a:t>
            </a:r>
            <a:endParaRPr sz="1667">
              <a:latin typeface="ＭＳ Ｐゴシック"/>
              <a:cs typeface="ＭＳ Ｐゴシック"/>
            </a:endParaRPr>
          </a:p>
        </p:txBody>
      </p:sp>
      <p:sp>
        <p:nvSpPr>
          <p:cNvPr id="5" name="object 5"/>
          <p:cNvSpPr txBox="1"/>
          <p:nvPr/>
        </p:nvSpPr>
        <p:spPr>
          <a:xfrm>
            <a:off x="5995944" y="2953012"/>
            <a:ext cx="2226271" cy="244475"/>
          </a:xfrm>
          <a:prstGeom prst="rect">
            <a:avLst/>
          </a:prstGeom>
          <a:ln w="3175">
            <a:solidFill>
              <a:srgbClr val="000000"/>
            </a:solidFill>
          </a:ln>
        </p:spPr>
        <p:txBody>
          <a:bodyPr vert="horz" wrap="square" lIns="0" tIns="40181" rIns="0" bIns="0" rtlCol="0">
            <a:spAutoFit/>
          </a:bodyPr>
          <a:lstStyle/>
          <a:p>
            <a:pPr marL="104254">
              <a:spcBef>
                <a:spcPts val="316"/>
              </a:spcBef>
            </a:pPr>
            <a:r>
              <a:rPr sz="1325" b="1" spc="-38" dirty="0">
                <a:latin typeface="ＭＳ Ｐゴシック"/>
                <a:cs typeface="ＭＳ Ｐゴシック"/>
              </a:rPr>
              <a:t>接触型電磁波覆工背面調査</a:t>
            </a:r>
            <a:endParaRPr sz="1325">
              <a:latin typeface="ＭＳ Ｐゴシック"/>
              <a:cs typeface="ＭＳ Ｐゴシック"/>
            </a:endParaRPr>
          </a:p>
        </p:txBody>
      </p:sp>
      <p:grpSp>
        <p:nvGrpSpPr>
          <p:cNvPr id="6" name="object 6"/>
          <p:cNvGrpSpPr/>
          <p:nvPr/>
        </p:nvGrpSpPr>
        <p:grpSpPr>
          <a:xfrm>
            <a:off x="5694909" y="3293143"/>
            <a:ext cx="3084743" cy="2945193"/>
            <a:chOff x="6659880" y="3622547"/>
            <a:chExt cx="3607435" cy="3444240"/>
          </a:xfrm>
        </p:grpSpPr>
        <p:pic>
          <p:nvPicPr>
            <p:cNvPr id="7" name="object 7"/>
            <p:cNvPicPr/>
            <p:nvPr/>
          </p:nvPicPr>
          <p:blipFill>
            <a:blip r:embed="rId2" cstate="print"/>
            <a:stretch>
              <a:fillRect/>
            </a:stretch>
          </p:blipFill>
          <p:spPr>
            <a:xfrm>
              <a:off x="6659880" y="4114804"/>
              <a:ext cx="2261616" cy="2951988"/>
            </a:xfrm>
            <a:prstGeom prst="rect">
              <a:avLst/>
            </a:prstGeom>
          </p:spPr>
        </p:pic>
        <p:pic>
          <p:nvPicPr>
            <p:cNvPr id="8" name="object 8"/>
            <p:cNvPicPr/>
            <p:nvPr/>
          </p:nvPicPr>
          <p:blipFill>
            <a:blip r:embed="rId3" cstate="print"/>
            <a:stretch>
              <a:fillRect/>
            </a:stretch>
          </p:blipFill>
          <p:spPr>
            <a:xfrm>
              <a:off x="8564880" y="3622547"/>
              <a:ext cx="1702307" cy="1984248"/>
            </a:xfrm>
            <a:prstGeom prst="rect">
              <a:avLst/>
            </a:prstGeom>
          </p:spPr>
        </p:pic>
      </p:grpSp>
      <p:sp>
        <p:nvSpPr>
          <p:cNvPr id="9" name="object 9"/>
          <p:cNvSpPr txBox="1"/>
          <p:nvPr/>
        </p:nvSpPr>
        <p:spPr>
          <a:xfrm>
            <a:off x="7700073" y="5152351"/>
            <a:ext cx="738470" cy="184296"/>
          </a:xfrm>
          <a:prstGeom prst="rect">
            <a:avLst/>
          </a:prstGeom>
        </p:spPr>
        <p:txBody>
          <a:bodyPr vert="horz" wrap="square" lIns="0" tIns="13032" rIns="0" bIns="0" rtlCol="0">
            <a:spAutoFit/>
          </a:bodyPr>
          <a:lstStyle/>
          <a:p>
            <a:pPr marL="10860">
              <a:spcBef>
                <a:spcPts val="103"/>
              </a:spcBef>
            </a:pPr>
            <a:r>
              <a:rPr sz="1112" spc="9" dirty="0">
                <a:latin typeface="ＭＳ Ｐゴシック"/>
                <a:cs typeface="ＭＳ Ｐゴシック"/>
              </a:rPr>
              <a:t>（計測原理</a:t>
            </a:r>
            <a:r>
              <a:rPr sz="1112" spc="-1077" dirty="0">
                <a:latin typeface="ＭＳ Ｐゴシック"/>
                <a:cs typeface="ＭＳ Ｐゴシック"/>
              </a:rPr>
              <a:t>）</a:t>
            </a:r>
            <a:endParaRPr sz="1112">
              <a:latin typeface="ＭＳ Ｐゴシック"/>
              <a:cs typeface="ＭＳ Ｐゴシック"/>
            </a:endParaRPr>
          </a:p>
        </p:txBody>
      </p:sp>
      <p:pic>
        <p:nvPicPr>
          <p:cNvPr id="10" name="object 10"/>
          <p:cNvPicPr/>
          <p:nvPr/>
        </p:nvPicPr>
        <p:blipFill>
          <a:blip r:embed="rId4" cstate="print"/>
          <a:stretch>
            <a:fillRect/>
          </a:stretch>
        </p:blipFill>
        <p:spPr>
          <a:xfrm>
            <a:off x="424837" y="3298356"/>
            <a:ext cx="4872601" cy="3347881"/>
          </a:xfrm>
          <a:prstGeom prst="rect">
            <a:avLst/>
          </a:prstGeom>
        </p:spPr>
      </p:pic>
      <p:sp>
        <p:nvSpPr>
          <p:cNvPr id="11" name="object 11"/>
          <p:cNvSpPr txBox="1">
            <a:spLocks noGrp="1"/>
          </p:cNvSpPr>
          <p:nvPr>
            <p:ph type="title"/>
          </p:nvPr>
        </p:nvSpPr>
        <p:spPr>
          <a:xfrm>
            <a:off x="341434" y="252332"/>
            <a:ext cx="8459286" cy="433629"/>
          </a:xfrm>
          <a:prstGeom prst="rect">
            <a:avLst/>
          </a:prstGeom>
          <a:solidFill>
            <a:srgbClr val="FFFFCC"/>
          </a:solidFill>
          <a:ln w="32003">
            <a:solidFill>
              <a:srgbClr val="FF9900"/>
            </a:solidFill>
          </a:ln>
        </p:spPr>
        <p:txBody>
          <a:bodyPr vert="horz" wrap="square" lIns="0" tIns="2715" rIns="0" bIns="0" rtlCol="0" anchor="ctr">
            <a:spAutoFit/>
          </a:bodyPr>
          <a:lstStyle/>
          <a:p>
            <a:pPr marL="71674" algn="ctr">
              <a:lnSpc>
                <a:spcPct val="100000"/>
              </a:lnSpc>
              <a:spcBef>
                <a:spcPts val="21"/>
              </a:spcBef>
              <a:tabLst>
                <a:tab pos="2429874" algn="l"/>
              </a:tabLst>
            </a:pPr>
            <a:r>
              <a:rPr sz="2800" spc="-26" dirty="0"/>
              <a:t>【</a:t>
            </a:r>
            <a:r>
              <a:rPr sz="2800" spc="-26" dirty="0" err="1"/>
              <a:t>参考</a:t>
            </a:r>
            <a:r>
              <a:rPr sz="2800" spc="-26" dirty="0"/>
              <a:t>】</a:t>
            </a:r>
            <a:r>
              <a:rPr sz="2800" dirty="0"/>
              <a:t>	</a:t>
            </a:r>
            <a:r>
              <a:rPr sz="2800" spc="-26" dirty="0"/>
              <a:t>空洞調査の技術</a:t>
            </a:r>
          </a:p>
        </p:txBody>
      </p:sp>
      <p:sp>
        <p:nvSpPr>
          <p:cNvPr id="12" name="object 12"/>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19</a:t>
            </a:r>
            <a:endParaRPr sz="1325">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1859" y="931776"/>
            <a:ext cx="8448969" cy="478764"/>
          </a:xfrm>
          <a:prstGeom prst="rect">
            <a:avLst/>
          </a:prstGeom>
          <a:ln w="10667">
            <a:solidFill>
              <a:srgbClr val="000000"/>
            </a:solidFill>
          </a:ln>
        </p:spPr>
        <p:txBody>
          <a:bodyPr vert="horz" wrap="square" lIns="0" tIns="39095" rIns="0" bIns="0" rtlCol="0">
            <a:spAutoFit/>
          </a:bodyPr>
          <a:lstStyle/>
          <a:p>
            <a:pPr marL="323078" marR="117286" indent="-237286">
              <a:lnSpc>
                <a:spcPct val="101099"/>
              </a:lnSpc>
              <a:spcBef>
                <a:spcPts val="308"/>
              </a:spcBef>
              <a:buChar char="○"/>
              <a:tabLst>
                <a:tab pos="323078" algn="l"/>
                <a:tab pos="367059" algn="l"/>
              </a:tabLst>
            </a:pPr>
            <a:r>
              <a:rPr sz="1496" dirty="0">
                <a:latin typeface="ＭＳ Ｐゴシック"/>
                <a:cs typeface="ＭＳ Ｐゴシック"/>
              </a:rPr>
              <a:t>	</a:t>
            </a:r>
            <a:r>
              <a:rPr sz="1496" spc="-9" dirty="0">
                <a:latin typeface="ＭＳ Ｐゴシック"/>
                <a:cs typeface="ＭＳ Ｐゴシック"/>
              </a:rPr>
              <a:t>点検・調査結果に基づき対策が必要な箇所については、</a:t>
            </a:r>
            <a:r>
              <a:rPr sz="1496" b="1" u="sng" spc="-51" dirty="0">
                <a:uFill>
                  <a:solidFill>
                    <a:srgbClr val="000000"/>
                  </a:solidFill>
                </a:uFill>
                <a:latin typeface="ＭＳ Ｐゴシック"/>
                <a:cs typeface="ＭＳ Ｐゴシック"/>
              </a:rPr>
              <a:t>既存の施設を新たに取替える等「改築</a:t>
            </a:r>
            <a:r>
              <a:rPr sz="1496" b="1" u="sng" spc="-9" dirty="0">
                <a:uFill>
                  <a:solidFill>
                    <a:srgbClr val="000000"/>
                  </a:solidFill>
                </a:uFill>
                <a:latin typeface="ＭＳ Ｐゴシック"/>
                <a:cs typeface="ＭＳ Ｐゴシック"/>
              </a:rPr>
              <a:t>」</a:t>
            </a:r>
            <a:r>
              <a:rPr sz="1496" spc="-9" dirty="0">
                <a:latin typeface="ＭＳ Ｐゴシック"/>
                <a:cs typeface="ＭＳ Ｐゴシック"/>
              </a:rPr>
              <a:t>、または、部分的に補修する</a:t>
            </a:r>
            <a:r>
              <a:rPr sz="1496" b="1" u="sng" spc="-9" dirty="0">
                <a:uFill>
                  <a:solidFill>
                    <a:srgbClr val="000000"/>
                  </a:solidFill>
                </a:uFill>
                <a:latin typeface="ＭＳ Ｐゴシック"/>
                <a:cs typeface="ＭＳ Ｐゴシック"/>
              </a:rPr>
              <a:t>「修繕」</a:t>
            </a:r>
            <a:r>
              <a:rPr sz="1496" spc="-13" dirty="0">
                <a:latin typeface="ＭＳ Ｐゴシック"/>
                <a:cs typeface="ＭＳ Ｐゴシック"/>
              </a:rPr>
              <a:t>によって対策を行う</a:t>
            </a:r>
            <a:endParaRPr sz="1496">
              <a:latin typeface="ＭＳ Ｐゴシック"/>
              <a:cs typeface="ＭＳ Ｐゴシック"/>
            </a:endParaRPr>
          </a:p>
        </p:txBody>
      </p:sp>
      <p:sp>
        <p:nvSpPr>
          <p:cNvPr id="3" name="object 3"/>
          <p:cNvSpPr txBox="1"/>
          <p:nvPr/>
        </p:nvSpPr>
        <p:spPr>
          <a:xfrm>
            <a:off x="6267006" y="3193667"/>
            <a:ext cx="1320559" cy="197925"/>
          </a:xfrm>
          <a:prstGeom prst="rect">
            <a:avLst/>
          </a:prstGeom>
        </p:spPr>
        <p:txBody>
          <a:bodyPr vert="horz" wrap="square" lIns="0" tIns="13575" rIns="0" bIns="0" rtlCol="0">
            <a:spAutoFit/>
          </a:bodyPr>
          <a:lstStyle/>
          <a:p>
            <a:pPr marL="32579">
              <a:spcBef>
                <a:spcPts val="107"/>
              </a:spcBef>
            </a:pPr>
            <a:r>
              <a:rPr sz="1197" dirty="0">
                <a:latin typeface="ＭＳ Ｐゴシック"/>
                <a:cs typeface="ＭＳ Ｐゴシック"/>
              </a:rPr>
              <a:t>修繕工法の分類</a:t>
            </a:r>
            <a:r>
              <a:rPr sz="1219" spc="-32" baseline="26315" dirty="0">
                <a:latin typeface="ＭＳ Ｐゴシック"/>
                <a:cs typeface="ＭＳ Ｐゴシック"/>
              </a:rPr>
              <a:t>※２</a:t>
            </a:r>
            <a:endParaRPr sz="1219" baseline="26315">
              <a:latin typeface="ＭＳ Ｐゴシック"/>
              <a:cs typeface="ＭＳ Ｐゴシック"/>
            </a:endParaRPr>
          </a:p>
        </p:txBody>
      </p:sp>
      <p:sp>
        <p:nvSpPr>
          <p:cNvPr id="4" name="object 4"/>
          <p:cNvSpPr txBox="1"/>
          <p:nvPr/>
        </p:nvSpPr>
        <p:spPr>
          <a:xfrm>
            <a:off x="2035572" y="3193667"/>
            <a:ext cx="1320559" cy="197925"/>
          </a:xfrm>
          <a:prstGeom prst="rect">
            <a:avLst/>
          </a:prstGeom>
        </p:spPr>
        <p:txBody>
          <a:bodyPr vert="horz" wrap="square" lIns="0" tIns="13575" rIns="0" bIns="0" rtlCol="0">
            <a:spAutoFit/>
          </a:bodyPr>
          <a:lstStyle/>
          <a:p>
            <a:pPr marL="32579">
              <a:spcBef>
                <a:spcPts val="107"/>
              </a:spcBef>
            </a:pPr>
            <a:r>
              <a:rPr sz="1197" dirty="0">
                <a:latin typeface="ＭＳ Ｐゴシック"/>
                <a:cs typeface="ＭＳ Ｐゴシック"/>
              </a:rPr>
              <a:t>改築工法の分類</a:t>
            </a:r>
            <a:r>
              <a:rPr sz="1219" spc="-32" baseline="26315" dirty="0">
                <a:latin typeface="ＭＳ Ｐゴシック"/>
                <a:cs typeface="ＭＳ Ｐゴシック"/>
              </a:rPr>
              <a:t>※２</a:t>
            </a:r>
            <a:endParaRPr sz="1219" baseline="26315">
              <a:latin typeface="ＭＳ Ｐゴシック"/>
              <a:cs typeface="ＭＳ Ｐゴシック"/>
            </a:endParaRPr>
          </a:p>
        </p:txBody>
      </p:sp>
      <p:pic>
        <p:nvPicPr>
          <p:cNvPr id="5" name="object 5"/>
          <p:cNvPicPr/>
          <p:nvPr/>
        </p:nvPicPr>
        <p:blipFill>
          <a:blip r:embed="rId2" cstate="print"/>
          <a:stretch>
            <a:fillRect/>
          </a:stretch>
        </p:blipFill>
        <p:spPr>
          <a:xfrm>
            <a:off x="565581" y="3397397"/>
            <a:ext cx="4260105" cy="2439563"/>
          </a:xfrm>
          <a:prstGeom prst="rect">
            <a:avLst/>
          </a:prstGeom>
        </p:spPr>
      </p:pic>
      <p:pic>
        <p:nvPicPr>
          <p:cNvPr id="6" name="object 6"/>
          <p:cNvPicPr/>
          <p:nvPr/>
        </p:nvPicPr>
        <p:blipFill>
          <a:blip r:embed="rId3" cstate="print"/>
          <a:stretch>
            <a:fillRect/>
          </a:stretch>
        </p:blipFill>
        <p:spPr>
          <a:xfrm>
            <a:off x="5482255" y="3444089"/>
            <a:ext cx="2918062" cy="2417618"/>
          </a:xfrm>
          <a:prstGeom prst="rect">
            <a:avLst/>
          </a:prstGeom>
        </p:spPr>
      </p:pic>
      <p:sp>
        <p:nvSpPr>
          <p:cNvPr id="7" name="object 7"/>
          <p:cNvSpPr txBox="1">
            <a:spLocks noGrp="1"/>
          </p:cNvSpPr>
          <p:nvPr>
            <p:ph type="title"/>
          </p:nvPr>
        </p:nvSpPr>
        <p:spPr>
          <a:xfrm>
            <a:off x="341434" y="283061"/>
            <a:ext cx="8459286" cy="434725"/>
          </a:xfrm>
          <a:prstGeom prst="rect">
            <a:avLst/>
          </a:prstGeom>
          <a:solidFill>
            <a:srgbClr val="FFFFCC"/>
          </a:solidFill>
          <a:ln w="32003">
            <a:solidFill>
              <a:srgbClr val="FF9900"/>
            </a:solidFill>
          </a:ln>
        </p:spPr>
        <p:txBody>
          <a:bodyPr vert="horz" wrap="square" lIns="0" tIns="3801" rIns="0" bIns="0" rtlCol="0" anchor="ctr">
            <a:spAutoFit/>
          </a:bodyPr>
          <a:lstStyle/>
          <a:p>
            <a:pPr marL="71674" algn="ctr">
              <a:lnSpc>
                <a:spcPct val="100000"/>
              </a:lnSpc>
              <a:spcBef>
                <a:spcPts val="30"/>
              </a:spcBef>
              <a:tabLst>
                <a:tab pos="1372132" algn="l"/>
              </a:tabLst>
            </a:pPr>
            <a:r>
              <a:rPr sz="2800" dirty="0"/>
              <a:t>	</a:t>
            </a:r>
            <a:r>
              <a:rPr sz="2800" spc="-26" dirty="0"/>
              <a:t>老朽化対策（改築・修繕）の技術</a:t>
            </a:r>
          </a:p>
        </p:txBody>
      </p:sp>
      <p:sp>
        <p:nvSpPr>
          <p:cNvPr id="8" name="object 8"/>
          <p:cNvSpPr txBox="1"/>
          <p:nvPr/>
        </p:nvSpPr>
        <p:spPr>
          <a:xfrm>
            <a:off x="4910394" y="1580760"/>
            <a:ext cx="3703754" cy="1199073"/>
          </a:xfrm>
          <a:prstGeom prst="rect">
            <a:avLst/>
          </a:prstGeom>
          <a:ln w="10667">
            <a:solidFill>
              <a:srgbClr val="000000"/>
            </a:solidFill>
          </a:ln>
        </p:spPr>
        <p:txBody>
          <a:bodyPr vert="horz" wrap="square" lIns="0" tIns="41810" rIns="0" bIns="0" rtlCol="0">
            <a:spAutoFit/>
          </a:bodyPr>
          <a:lstStyle/>
          <a:p>
            <a:pPr marL="85792">
              <a:spcBef>
                <a:spcPts val="329"/>
              </a:spcBef>
            </a:pPr>
            <a:r>
              <a:rPr sz="1496" b="1" spc="-17" dirty="0">
                <a:latin typeface="ＭＳ Ｐゴシック"/>
                <a:cs typeface="ＭＳ Ｐゴシック"/>
              </a:rPr>
              <a:t>「修繕」</a:t>
            </a:r>
            <a:endParaRPr sz="1496">
              <a:latin typeface="ＭＳ Ｐゴシック"/>
              <a:cs typeface="ＭＳ Ｐゴシック"/>
            </a:endParaRPr>
          </a:p>
          <a:p>
            <a:pPr marL="355657" marR="147150" indent="-269865">
              <a:lnSpc>
                <a:spcPct val="98600"/>
              </a:lnSpc>
              <a:spcBef>
                <a:spcPts val="115"/>
              </a:spcBef>
              <a:buFont typeface="Arial"/>
              <a:buChar char="•"/>
              <a:tabLst>
                <a:tab pos="355657" algn="l"/>
              </a:tabLst>
            </a:pPr>
            <a:r>
              <a:rPr sz="1496" spc="-38" dirty="0">
                <a:latin typeface="ＭＳ Ｐゴシック"/>
                <a:cs typeface="ＭＳ Ｐゴシック"/>
              </a:rPr>
              <a:t>老朽化した施設または故障もしくは毀</a:t>
            </a:r>
            <a:r>
              <a:rPr sz="1496" spc="-573" dirty="0">
                <a:latin typeface="ＭＳ Ｐゴシック"/>
                <a:cs typeface="ＭＳ Ｐゴシック"/>
              </a:rPr>
              <a:t> </a:t>
            </a:r>
            <a:r>
              <a:rPr sz="1496" spc="-4" dirty="0">
                <a:latin typeface="ＭＳ Ｐゴシック"/>
                <a:cs typeface="ＭＳ Ｐゴシック"/>
              </a:rPr>
              <a:t>損した施設を修理して下水道の機能</a:t>
            </a:r>
            <a:r>
              <a:rPr sz="1496" spc="-9" dirty="0">
                <a:latin typeface="ＭＳ Ｐゴシック"/>
                <a:cs typeface="ＭＳ Ｐゴシック"/>
              </a:rPr>
              <a:t>を維持すること</a:t>
            </a:r>
            <a:r>
              <a:rPr sz="1475" baseline="26570" dirty="0">
                <a:latin typeface="ＭＳ ゴシック"/>
                <a:cs typeface="ＭＳ ゴシック"/>
              </a:rPr>
              <a:t>※</a:t>
            </a:r>
            <a:r>
              <a:rPr sz="1475" baseline="26570" dirty="0">
                <a:latin typeface="ＭＳ Ｐゴシック"/>
                <a:cs typeface="ＭＳ Ｐゴシック"/>
              </a:rPr>
              <a:t>１</a:t>
            </a:r>
            <a:r>
              <a:rPr sz="1496" spc="-43" dirty="0">
                <a:latin typeface="ＭＳ Ｐゴシック"/>
                <a:cs typeface="ＭＳ Ｐゴシック"/>
              </a:rPr>
              <a:t>。</a:t>
            </a:r>
            <a:endParaRPr sz="1496">
              <a:latin typeface="ＭＳ Ｐゴシック"/>
              <a:cs typeface="ＭＳ Ｐゴシック"/>
            </a:endParaRPr>
          </a:p>
          <a:p>
            <a:pPr marL="355657" indent="-269865">
              <a:spcBef>
                <a:spcPts val="13"/>
              </a:spcBef>
              <a:buFont typeface="Arial"/>
              <a:buChar char="•"/>
              <a:tabLst>
                <a:tab pos="355657" algn="l"/>
              </a:tabLst>
            </a:pPr>
            <a:r>
              <a:rPr sz="1496" spc="-4" dirty="0">
                <a:latin typeface="ＭＳ Ｐゴシック"/>
                <a:cs typeface="ＭＳ Ｐゴシック"/>
              </a:rPr>
              <a:t>会計上は、維持管理費として計上</a:t>
            </a:r>
            <a:endParaRPr sz="1496">
              <a:latin typeface="ＭＳ Ｐゴシック"/>
              <a:cs typeface="ＭＳ Ｐゴシック"/>
            </a:endParaRPr>
          </a:p>
        </p:txBody>
      </p:sp>
      <p:sp>
        <p:nvSpPr>
          <p:cNvPr id="9" name="object 9"/>
          <p:cNvSpPr txBox="1"/>
          <p:nvPr/>
        </p:nvSpPr>
        <p:spPr>
          <a:xfrm>
            <a:off x="839249" y="1575549"/>
            <a:ext cx="3712985" cy="1189264"/>
          </a:xfrm>
          <a:prstGeom prst="rect">
            <a:avLst/>
          </a:prstGeom>
          <a:ln w="10668">
            <a:solidFill>
              <a:srgbClr val="000000"/>
            </a:solidFill>
          </a:ln>
        </p:spPr>
        <p:txBody>
          <a:bodyPr vert="horz" wrap="square" lIns="0" tIns="41810" rIns="0" bIns="0" rtlCol="0">
            <a:spAutoFit/>
          </a:bodyPr>
          <a:lstStyle/>
          <a:p>
            <a:pPr marL="85792">
              <a:spcBef>
                <a:spcPts val="329"/>
              </a:spcBef>
            </a:pPr>
            <a:r>
              <a:rPr sz="1496" b="1" spc="-17" dirty="0">
                <a:latin typeface="ＭＳ Ｐゴシック"/>
                <a:cs typeface="ＭＳ Ｐゴシック"/>
              </a:rPr>
              <a:t>「改築」</a:t>
            </a:r>
            <a:endParaRPr sz="1496">
              <a:latin typeface="ＭＳ Ｐゴシック"/>
              <a:cs typeface="ＭＳ Ｐゴシック"/>
            </a:endParaRPr>
          </a:p>
          <a:p>
            <a:pPr marL="355657" marR="127059" indent="-269865">
              <a:lnSpc>
                <a:spcPct val="71400"/>
              </a:lnSpc>
              <a:spcBef>
                <a:spcPts val="607"/>
              </a:spcBef>
              <a:buFont typeface="Arial"/>
              <a:buChar char="•"/>
              <a:tabLst>
                <a:tab pos="355657" algn="l"/>
              </a:tabLst>
            </a:pPr>
            <a:r>
              <a:rPr sz="1496" spc="-26" dirty="0">
                <a:latin typeface="ＭＳ Ｐゴシック"/>
                <a:cs typeface="ＭＳ Ｐゴシック"/>
              </a:rPr>
              <a:t>既存の施設を新しい施設に取り替える</a:t>
            </a:r>
            <a:r>
              <a:rPr sz="1496" dirty="0">
                <a:latin typeface="ＭＳ Ｐゴシック"/>
                <a:cs typeface="ＭＳ Ｐゴシック"/>
              </a:rPr>
              <a:t>こ</a:t>
            </a:r>
            <a:r>
              <a:rPr sz="2245" baseline="-17460" dirty="0">
                <a:latin typeface="ＭＳ Ｐゴシック"/>
                <a:cs typeface="ＭＳ Ｐゴシック"/>
              </a:rPr>
              <a:t>と</a:t>
            </a:r>
            <a:r>
              <a:rPr sz="983" dirty="0">
                <a:latin typeface="ＭＳ ゴシック"/>
                <a:cs typeface="ＭＳ ゴシック"/>
              </a:rPr>
              <a:t>※</a:t>
            </a:r>
            <a:r>
              <a:rPr sz="983" dirty="0">
                <a:latin typeface="ＭＳ Ｐゴシック"/>
                <a:cs typeface="ＭＳ Ｐゴシック"/>
              </a:rPr>
              <a:t>１</a:t>
            </a:r>
            <a:r>
              <a:rPr sz="2245" spc="-64" baseline="-17460" dirty="0">
                <a:latin typeface="ＭＳ Ｐゴシック"/>
                <a:cs typeface="ＭＳ Ｐゴシック"/>
              </a:rPr>
              <a:t>。</a:t>
            </a:r>
            <a:endParaRPr sz="2245" baseline="-17460">
              <a:latin typeface="ＭＳ Ｐゴシック"/>
              <a:cs typeface="ＭＳ Ｐゴシック"/>
            </a:endParaRPr>
          </a:p>
          <a:p>
            <a:pPr marL="355657" marR="182987" indent="-269865">
              <a:lnSpc>
                <a:spcPts val="1736"/>
              </a:lnSpc>
              <a:spcBef>
                <a:spcPts val="641"/>
              </a:spcBef>
              <a:buFont typeface="Arial"/>
              <a:buChar char="•"/>
              <a:tabLst>
                <a:tab pos="355657" algn="l"/>
              </a:tabLst>
            </a:pPr>
            <a:r>
              <a:rPr sz="1496" spc="-51" dirty="0">
                <a:latin typeface="ＭＳ Ｐゴシック"/>
                <a:cs typeface="ＭＳ Ｐゴシック"/>
              </a:rPr>
              <a:t>会計上は、資本費として計上し、国庫</a:t>
            </a:r>
            <a:r>
              <a:rPr sz="1496" dirty="0">
                <a:latin typeface="ＭＳ Ｐゴシック"/>
                <a:cs typeface="ＭＳ Ｐゴシック"/>
              </a:rPr>
              <a:t> </a:t>
            </a:r>
            <a:r>
              <a:rPr sz="1496" spc="-9" dirty="0">
                <a:latin typeface="ＭＳ Ｐゴシック"/>
                <a:cs typeface="ＭＳ Ｐゴシック"/>
              </a:rPr>
              <a:t>補助の対象</a:t>
            </a:r>
            <a:endParaRPr sz="1496">
              <a:latin typeface="ＭＳ Ｐゴシック"/>
              <a:cs typeface="ＭＳ Ｐゴシック"/>
            </a:endParaRPr>
          </a:p>
        </p:txBody>
      </p:sp>
      <p:sp>
        <p:nvSpPr>
          <p:cNvPr id="10" name="object 10"/>
          <p:cNvSpPr txBox="1"/>
          <p:nvPr/>
        </p:nvSpPr>
        <p:spPr>
          <a:xfrm>
            <a:off x="1074691" y="6209236"/>
            <a:ext cx="5701425" cy="327790"/>
          </a:xfrm>
          <a:prstGeom prst="rect">
            <a:avLst/>
          </a:prstGeom>
        </p:spPr>
        <p:txBody>
          <a:bodyPr vert="horz" wrap="square" lIns="0" tIns="11946" rIns="0" bIns="0" rtlCol="0">
            <a:spAutoFit/>
          </a:bodyPr>
          <a:lstStyle/>
          <a:p>
            <a:pPr marL="10860">
              <a:spcBef>
                <a:spcPts val="94"/>
              </a:spcBef>
              <a:tabLst>
                <a:tab pos="2657386" algn="l"/>
              </a:tabLst>
            </a:pPr>
            <a:r>
              <a:rPr sz="1026" spc="9" dirty="0">
                <a:latin typeface="ＭＳ ゴシック"/>
                <a:cs typeface="ＭＳ ゴシック"/>
              </a:rPr>
              <a:t>※</a:t>
            </a:r>
            <a:r>
              <a:rPr sz="1026" spc="9" dirty="0">
                <a:latin typeface="ＭＳ Ｐゴシック"/>
                <a:cs typeface="ＭＳ Ｐゴシック"/>
              </a:rPr>
              <a:t>１</a:t>
            </a:r>
            <a:r>
              <a:rPr sz="1026" spc="552" dirty="0">
                <a:latin typeface="ＭＳ Ｐゴシック"/>
                <a:cs typeface="ＭＳ Ｐゴシック"/>
              </a:rPr>
              <a:t> </a:t>
            </a:r>
            <a:r>
              <a:rPr sz="1026" spc="9" dirty="0">
                <a:latin typeface="ＭＳ Ｐゴシック"/>
                <a:cs typeface="ＭＳ Ｐゴシック"/>
              </a:rPr>
              <a:t>出典</a:t>
            </a:r>
            <a:r>
              <a:rPr sz="1026" spc="13" dirty="0">
                <a:latin typeface="ＭＳ Ｐゴシック"/>
                <a:cs typeface="ＭＳ Ｐゴシック"/>
              </a:rPr>
              <a:t>：</a:t>
            </a:r>
            <a:r>
              <a:rPr sz="1026" spc="9" dirty="0">
                <a:latin typeface="ＭＳ Ｐゴシック"/>
                <a:cs typeface="ＭＳ Ｐゴシック"/>
              </a:rPr>
              <a:t>下水道法逐条解説</a:t>
            </a:r>
            <a:r>
              <a:rPr sz="1026" spc="564" dirty="0">
                <a:latin typeface="ＭＳ Ｐゴシック"/>
                <a:cs typeface="ＭＳ Ｐゴシック"/>
              </a:rPr>
              <a:t> </a:t>
            </a:r>
            <a:r>
              <a:rPr sz="1026" spc="9" dirty="0">
                <a:latin typeface="ＭＳ Ｐゴシック"/>
                <a:cs typeface="ＭＳ Ｐゴシック"/>
              </a:rPr>
              <a:t>第</a:t>
            </a:r>
            <a:r>
              <a:rPr sz="1026" spc="-4" dirty="0">
                <a:latin typeface="ＭＳ Ｐゴシック"/>
                <a:cs typeface="ＭＳ Ｐゴシック"/>
              </a:rPr>
              <a:t>５</a:t>
            </a:r>
            <a:r>
              <a:rPr sz="1026" spc="9" dirty="0">
                <a:latin typeface="ＭＳ Ｐゴシック"/>
                <a:cs typeface="ＭＳ Ｐゴシック"/>
              </a:rPr>
              <a:t>次改訂版</a:t>
            </a:r>
            <a:r>
              <a:rPr sz="1026" dirty="0">
                <a:latin typeface="ＭＳ Ｐゴシック"/>
                <a:cs typeface="ＭＳ Ｐゴシック"/>
              </a:rPr>
              <a:t>	</a:t>
            </a:r>
            <a:r>
              <a:rPr sz="1026" spc="13" dirty="0">
                <a:latin typeface="ＭＳ Ｐゴシック"/>
                <a:cs typeface="ＭＳ Ｐゴシック"/>
              </a:rPr>
              <a:t>（</a:t>
            </a:r>
            <a:r>
              <a:rPr sz="1026" spc="9" dirty="0">
                <a:latin typeface="ＭＳ Ｐゴシック"/>
                <a:cs typeface="ＭＳ Ｐゴシック"/>
              </a:rPr>
              <a:t>下水道法令研究会</a:t>
            </a:r>
            <a:r>
              <a:rPr sz="1026" spc="564" dirty="0">
                <a:latin typeface="ＭＳ Ｐゴシック"/>
                <a:cs typeface="ＭＳ Ｐゴシック"/>
              </a:rPr>
              <a:t> </a:t>
            </a:r>
            <a:r>
              <a:rPr sz="1026" spc="9" dirty="0">
                <a:latin typeface="ＭＳ Ｐゴシック"/>
                <a:cs typeface="ＭＳ Ｐゴシック"/>
              </a:rPr>
              <a:t>令和</a:t>
            </a:r>
            <a:r>
              <a:rPr sz="1026" spc="-4" dirty="0">
                <a:latin typeface="ＭＳ Ｐゴシック"/>
                <a:cs typeface="ＭＳ Ｐゴシック"/>
              </a:rPr>
              <a:t>４</a:t>
            </a:r>
            <a:r>
              <a:rPr sz="1026" spc="9" dirty="0">
                <a:latin typeface="ＭＳ Ｐゴシック"/>
                <a:cs typeface="ＭＳ Ｐゴシック"/>
              </a:rPr>
              <a:t>年</a:t>
            </a:r>
            <a:r>
              <a:rPr sz="1026" dirty="0">
                <a:latin typeface="Arial"/>
                <a:cs typeface="Arial"/>
              </a:rPr>
              <a:t>12</a:t>
            </a:r>
            <a:r>
              <a:rPr sz="1026" spc="9" dirty="0">
                <a:latin typeface="ＭＳ Ｐゴシック"/>
                <a:cs typeface="ＭＳ Ｐゴシック"/>
              </a:rPr>
              <a:t>月）</a:t>
            </a:r>
            <a:r>
              <a:rPr sz="1026" spc="569" dirty="0">
                <a:latin typeface="ＭＳ Ｐゴシック"/>
                <a:cs typeface="ＭＳ Ｐゴシック"/>
              </a:rPr>
              <a:t> </a:t>
            </a:r>
            <a:r>
              <a:rPr sz="1026" spc="4" dirty="0">
                <a:latin typeface="ＭＳ Ｐゴシック"/>
                <a:cs typeface="ＭＳ Ｐゴシック"/>
              </a:rPr>
              <a:t>を</a:t>
            </a:r>
            <a:r>
              <a:rPr sz="1026" spc="9" dirty="0">
                <a:latin typeface="ＭＳ Ｐゴシック"/>
                <a:cs typeface="ＭＳ Ｐゴシック"/>
              </a:rPr>
              <a:t>基</a:t>
            </a:r>
            <a:r>
              <a:rPr sz="1026" spc="4" dirty="0">
                <a:latin typeface="ＭＳ Ｐゴシック"/>
                <a:cs typeface="ＭＳ Ｐゴシック"/>
              </a:rPr>
              <a:t>に</a:t>
            </a:r>
            <a:r>
              <a:rPr sz="1026" spc="9" dirty="0">
                <a:latin typeface="ＭＳ Ｐゴシック"/>
                <a:cs typeface="ＭＳ Ｐゴシック"/>
              </a:rPr>
              <a:t>作成</a:t>
            </a:r>
            <a:endParaRPr sz="1026">
              <a:latin typeface="ＭＳ Ｐゴシック"/>
              <a:cs typeface="ＭＳ Ｐゴシック"/>
            </a:endParaRPr>
          </a:p>
          <a:p>
            <a:pPr marL="10860">
              <a:spcBef>
                <a:spcPts val="9"/>
              </a:spcBef>
            </a:pPr>
            <a:r>
              <a:rPr sz="1026" dirty="0">
                <a:latin typeface="ＭＳ ゴシック"/>
                <a:cs typeface="ＭＳ ゴシック"/>
              </a:rPr>
              <a:t>※</a:t>
            </a:r>
            <a:r>
              <a:rPr sz="1026" dirty="0">
                <a:latin typeface="ＭＳ Ｐゴシック"/>
                <a:cs typeface="ＭＳ Ｐゴシック"/>
              </a:rPr>
              <a:t>２  出典：下水道維持管理指針  実務編  （</a:t>
            </a:r>
            <a:r>
              <a:rPr sz="1026" dirty="0">
                <a:latin typeface="Arial"/>
                <a:cs typeface="Arial"/>
              </a:rPr>
              <a:t>2014</a:t>
            </a:r>
            <a:r>
              <a:rPr sz="1026" dirty="0">
                <a:latin typeface="ＭＳ Ｐゴシック"/>
                <a:cs typeface="ＭＳ Ｐゴシック"/>
              </a:rPr>
              <a:t>年版  公益社団法人  日本下水道協会）</a:t>
            </a:r>
            <a:r>
              <a:rPr sz="1026" spc="-111" dirty="0">
                <a:latin typeface="ＭＳ Ｐゴシック"/>
                <a:cs typeface="ＭＳ Ｐゴシック"/>
              </a:rPr>
              <a:t>  を</a:t>
            </a:r>
            <a:r>
              <a:rPr sz="1026" spc="-13" dirty="0">
                <a:latin typeface="ＭＳ Ｐゴシック"/>
                <a:cs typeface="ＭＳ Ｐゴシック"/>
              </a:rPr>
              <a:t>基に作成</a:t>
            </a:r>
            <a:endParaRPr sz="1026">
              <a:latin typeface="ＭＳ Ｐゴシック"/>
              <a:cs typeface="ＭＳ Ｐゴシック"/>
            </a:endParaRPr>
          </a:p>
        </p:txBody>
      </p:sp>
      <p:sp>
        <p:nvSpPr>
          <p:cNvPr id="11" name="object 11"/>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20</a:t>
            </a:r>
            <a:endParaRPr sz="1325">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77271" y="1653088"/>
          <a:ext cx="8457111" cy="3568356"/>
        </p:xfrm>
        <a:graphic>
          <a:graphicData uri="http://schemas.openxmlformats.org/drawingml/2006/table">
            <a:tbl>
              <a:tblPr firstRow="1" bandRow="1">
                <a:tableStyleId>{2D5ABB26-0587-4C30-8999-92F81FD0307C}</a:tableStyleId>
              </a:tblPr>
              <a:tblGrid>
                <a:gridCol w="313850">
                  <a:extLst>
                    <a:ext uri="{9D8B030D-6E8A-4147-A177-3AD203B41FA5}">
                      <a16:colId xmlns:a16="http://schemas.microsoft.com/office/drawing/2014/main" val="20000"/>
                    </a:ext>
                  </a:extLst>
                </a:gridCol>
                <a:gridCol w="626614">
                  <a:extLst>
                    <a:ext uri="{9D8B030D-6E8A-4147-A177-3AD203B41FA5}">
                      <a16:colId xmlns:a16="http://schemas.microsoft.com/office/drawing/2014/main" val="20001"/>
                    </a:ext>
                  </a:extLst>
                </a:gridCol>
                <a:gridCol w="1503546">
                  <a:extLst>
                    <a:ext uri="{9D8B030D-6E8A-4147-A177-3AD203B41FA5}">
                      <a16:colId xmlns:a16="http://schemas.microsoft.com/office/drawing/2014/main" val="20002"/>
                    </a:ext>
                  </a:extLst>
                </a:gridCol>
                <a:gridCol w="1503547">
                  <a:extLst>
                    <a:ext uri="{9D8B030D-6E8A-4147-A177-3AD203B41FA5}">
                      <a16:colId xmlns:a16="http://schemas.microsoft.com/office/drawing/2014/main" val="20003"/>
                    </a:ext>
                  </a:extLst>
                </a:gridCol>
                <a:gridCol w="1564905">
                  <a:extLst>
                    <a:ext uri="{9D8B030D-6E8A-4147-A177-3AD203B41FA5}">
                      <a16:colId xmlns:a16="http://schemas.microsoft.com/office/drawing/2014/main" val="20004"/>
                    </a:ext>
                  </a:extLst>
                </a:gridCol>
                <a:gridCol w="1503546">
                  <a:extLst>
                    <a:ext uri="{9D8B030D-6E8A-4147-A177-3AD203B41FA5}">
                      <a16:colId xmlns:a16="http://schemas.microsoft.com/office/drawing/2014/main" val="20005"/>
                    </a:ext>
                  </a:extLst>
                </a:gridCol>
                <a:gridCol w="1441103">
                  <a:extLst>
                    <a:ext uri="{9D8B030D-6E8A-4147-A177-3AD203B41FA5}">
                      <a16:colId xmlns:a16="http://schemas.microsoft.com/office/drawing/2014/main" val="20006"/>
                    </a:ext>
                  </a:extLst>
                </a:gridCol>
              </a:tblGrid>
              <a:tr h="451770">
                <a:tc gridSpan="2">
                  <a:txBody>
                    <a:bodyPr/>
                    <a:lstStyle/>
                    <a:p>
                      <a:pPr marL="182245">
                        <a:lnSpc>
                          <a:spcPct val="100000"/>
                        </a:lnSpc>
                        <a:spcBef>
                          <a:spcPts val="1225"/>
                        </a:spcBef>
                      </a:pPr>
                      <a:r>
                        <a:rPr sz="1200" b="1" spc="-15" dirty="0">
                          <a:latin typeface="ＭＳ Ｐゴシック"/>
                          <a:cs typeface="ＭＳ Ｐゴシック"/>
                        </a:rPr>
                        <a:t>工法分類</a:t>
                      </a:r>
                      <a:endParaRPr sz="1200">
                        <a:latin typeface="ＭＳ Ｐゴシック"/>
                        <a:cs typeface="ＭＳ Ｐゴシック"/>
                      </a:endParaRPr>
                    </a:p>
                  </a:txBody>
                  <a:tcPr marL="0" marR="0" marT="13303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hMerge="1">
                  <a:txBody>
                    <a:bodyPr/>
                    <a:lstStyle/>
                    <a:p>
                      <a:endParaRPr/>
                    </a:p>
                  </a:txBody>
                  <a:tcPr marL="0" marR="0" marT="0" marB="0"/>
                </a:tc>
                <a:tc>
                  <a:txBody>
                    <a:bodyPr/>
                    <a:lstStyle/>
                    <a:p>
                      <a:pPr marL="284480">
                        <a:lnSpc>
                          <a:spcPct val="100000"/>
                        </a:lnSpc>
                        <a:spcBef>
                          <a:spcPts val="445"/>
                        </a:spcBef>
                      </a:pPr>
                      <a:r>
                        <a:rPr sz="1200" b="1" spc="-10" dirty="0">
                          <a:latin typeface="ＭＳ Ｐゴシック"/>
                          <a:cs typeface="ＭＳ Ｐゴシック"/>
                        </a:rPr>
                        <a:t>反転・形成工法</a:t>
                      </a:r>
                      <a:endParaRPr sz="1200">
                        <a:latin typeface="ＭＳ Ｐゴシック"/>
                        <a:cs typeface="ＭＳ Ｐゴシック"/>
                      </a:endParaRPr>
                    </a:p>
                    <a:p>
                      <a:pPr marL="286385">
                        <a:lnSpc>
                          <a:spcPct val="100000"/>
                        </a:lnSpc>
                        <a:spcBef>
                          <a:spcPts val="35"/>
                        </a:spcBef>
                      </a:pPr>
                      <a:r>
                        <a:rPr sz="1200" b="1" dirty="0">
                          <a:latin typeface="ＭＳ Ｐゴシック"/>
                          <a:cs typeface="ＭＳ Ｐゴシック"/>
                        </a:rPr>
                        <a:t>（熱硬化タイプ</a:t>
                      </a:r>
                      <a:r>
                        <a:rPr sz="1200" b="1" spc="-5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marL="284480">
                        <a:lnSpc>
                          <a:spcPct val="100000"/>
                        </a:lnSpc>
                        <a:spcBef>
                          <a:spcPts val="445"/>
                        </a:spcBef>
                      </a:pPr>
                      <a:r>
                        <a:rPr sz="1200" b="1" spc="-10" dirty="0">
                          <a:latin typeface="ＭＳ Ｐゴシック"/>
                          <a:cs typeface="ＭＳ Ｐゴシック"/>
                        </a:rPr>
                        <a:t>反転・形成工法</a:t>
                      </a:r>
                      <a:endParaRPr sz="1200">
                        <a:latin typeface="ＭＳ Ｐゴシック"/>
                        <a:cs typeface="ＭＳ Ｐゴシック"/>
                      </a:endParaRPr>
                    </a:p>
                    <a:p>
                      <a:pPr marL="286385">
                        <a:lnSpc>
                          <a:spcPct val="100000"/>
                        </a:lnSpc>
                        <a:spcBef>
                          <a:spcPts val="35"/>
                        </a:spcBef>
                      </a:pPr>
                      <a:r>
                        <a:rPr sz="1200" b="1" dirty="0">
                          <a:latin typeface="ＭＳ Ｐゴシック"/>
                          <a:cs typeface="ＭＳ Ｐゴシック"/>
                        </a:rPr>
                        <a:t>（光硬化タイプ</a:t>
                      </a:r>
                      <a:r>
                        <a:rPr sz="1200" b="1" spc="-5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b="1" spc="-15" dirty="0">
                          <a:latin typeface="ＭＳ Ｐゴシック"/>
                          <a:cs typeface="ＭＳ Ｐゴシック"/>
                        </a:rPr>
                        <a:t>形成工法</a:t>
                      </a:r>
                      <a:endParaRPr sz="1200">
                        <a:latin typeface="ＭＳ Ｐゴシック"/>
                        <a:cs typeface="ＭＳ Ｐゴシック"/>
                      </a:endParaRPr>
                    </a:p>
                    <a:p>
                      <a:pPr algn="ctr">
                        <a:lnSpc>
                          <a:spcPct val="100000"/>
                        </a:lnSpc>
                        <a:spcBef>
                          <a:spcPts val="35"/>
                        </a:spcBef>
                      </a:pPr>
                      <a:r>
                        <a:rPr sz="1200" b="1" dirty="0">
                          <a:latin typeface="ＭＳ Ｐゴシック"/>
                          <a:cs typeface="ＭＳ Ｐゴシック"/>
                        </a:rPr>
                        <a:t>（熱形成タイプ</a:t>
                      </a:r>
                      <a:r>
                        <a:rPr sz="1200" b="1" spc="-5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b="1" spc="-15" dirty="0">
                          <a:latin typeface="ＭＳ Ｐゴシック"/>
                          <a:cs typeface="ＭＳ Ｐゴシック"/>
                        </a:rPr>
                        <a:t>製管工法</a:t>
                      </a:r>
                      <a:endParaRPr sz="1200">
                        <a:latin typeface="ＭＳ Ｐゴシック"/>
                        <a:cs typeface="ＭＳ Ｐゴシック"/>
                      </a:endParaRPr>
                    </a:p>
                    <a:p>
                      <a:pPr algn="ctr">
                        <a:lnSpc>
                          <a:spcPct val="100000"/>
                        </a:lnSpc>
                        <a:spcBef>
                          <a:spcPts val="35"/>
                        </a:spcBef>
                      </a:pPr>
                      <a:r>
                        <a:rPr sz="1200" b="1" dirty="0">
                          <a:latin typeface="ＭＳ Ｐゴシック"/>
                          <a:cs typeface="ＭＳ Ｐゴシック"/>
                        </a:rPr>
                        <a:t>（かん合製管タイプ</a:t>
                      </a:r>
                      <a:r>
                        <a:rPr sz="1200" b="1" spc="-56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marR="217804" algn="r">
                        <a:lnSpc>
                          <a:spcPct val="100000"/>
                        </a:lnSpc>
                        <a:spcBef>
                          <a:spcPts val="1300"/>
                        </a:spcBef>
                      </a:pPr>
                      <a:r>
                        <a:rPr sz="1200" b="1" dirty="0">
                          <a:latin typeface="ＭＳ Ｐゴシック"/>
                          <a:cs typeface="ＭＳ Ｐゴシック"/>
                        </a:rPr>
                        <a:t>さや（鞘）</a:t>
                      </a:r>
                      <a:r>
                        <a:rPr sz="1200" b="1" spc="-20" dirty="0">
                          <a:latin typeface="ＭＳ Ｐゴシック"/>
                          <a:cs typeface="ＭＳ Ｐゴシック"/>
                        </a:rPr>
                        <a:t>管工法</a:t>
                      </a:r>
                      <a:endParaRPr sz="1200">
                        <a:latin typeface="ＭＳ Ｐゴシック"/>
                        <a:cs typeface="ＭＳ Ｐゴシック"/>
                      </a:endParaRPr>
                    </a:p>
                  </a:txBody>
                  <a:tcPr marL="0" marR="0" marT="14117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extLst>
                  <a:ext uri="{0D108BD9-81ED-4DB2-BD59-A6C34878D82A}">
                    <a16:rowId xmlns:a16="http://schemas.microsoft.com/office/drawing/2014/main" val="10000"/>
                  </a:ext>
                </a:extLst>
              </a:tr>
              <a:tr h="207423">
                <a:tc gridSpan="2">
                  <a:txBody>
                    <a:bodyPr/>
                    <a:lstStyle/>
                    <a:p>
                      <a:pPr>
                        <a:lnSpc>
                          <a:spcPct val="100000"/>
                        </a:lnSpc>
                      </a:pPr>
                      <a:endParaRPr sz="11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solidFill>
                      <a:srgbClr val="CCEBFF"/>
                    </a:solidFill>
                  </a:tcPr>
                </a:tc>
                <a:tc hMerge="1">
                  <a:txBody>
                    <a:bodyPr/>
                    <a:lstStyle/>
                    <a:p>
                      <a:endParaRPr/>
                    </a:p>
                  </a:txBody>
                  <a:tcPr marL="0" marR="0" marT="0" marB="0"/>
                </a:tc>
                <a:tc>
                  <a:txBody>
                    <a:bodyPr/>
                    <a:lstStyle/>
                    <a:p>
                      <a:pPr marL="92710">
                        <a:lnSpc>
                          <a:spcPts val="1390"/>
                        </a:lnSpc>
                        <a:spcBef>
                          <a:spcPts val="420"/>
                        </a:spcBef>
                      </a:pPr>
                      <a:r>
                        <a:rPr sz="1000" spc="-5" dirty="0">
                          <a:latin typeface="ＭＳ Ｐゴシック"/>
                          <a:cs typeface="ＭＳ Ｐゴシック"/>
                        </a:rPr>
                        <a:t>更生材を反転又は引込</a:t>
                      </a:r>
                      <a:endParaRPr sz="1000">
                        <a:latin typeface="ＭＳ Ｐゴシック"/>
                        <a:cs typeface="ＭＳ Ｐゴシック"/>
                      </a:endParaRPr>
                    </a:p>
                  </a:txBody>
                  <a:tcPr marL="0" marR="0" marT="45611" marB="0">
                    <a:lnL w="19050">
                      <a:solidFill>
                        <a:srgbClr val="000000"/>
                      </a:solidFill>
                      <a:prstDash val="solid"/>
                    </a:lnL>
                    <a:lnR w="19050">
                      <a:solidFill>
                        <a:srgbClr val="000000"/>
                      </a:solidFill>
                      <a:prstDash val="solid"/>
                    </a:lnR>
                    <a:lnT w="19050">
                      <a:solidFill>
                        <a:srgbClr val="000000"/>
                      </a:solidFill>
                      <a:prstDash val="solid"/>
                    </a:lnT>
                  </a:tcPr>
                </a:tc>
                <a:tc>
                  <a:txBody>
                    <a:bodyPr/>
                    <a:lstStyle/>
                    <a:p>
                      <a:pPr marL="92710">
                        <a:lnSpc>
                          <a:spcPts val="1390"/>
                        </a:lnSpc>
                        <a:spcBef>
                          <a:spcPts val="420"/>
                        </a:spcBef>
                      </a:pPr>
                      <a:r>
                        <a:rPr sz="1000" spc="-5" dirty="0">
                          <a:latin typeface="ＭＳ Ｐゴシック"/>
                          <a:cs typeface="ＭＳ Ｐゴシック"/>
                        </a:rPr>
                        <a:t>更生材を反転又は引込</a:t>
                      </a:r>
                      <a:endParaRPr sz="1000">
                        <a:latin typeface="ＭＳ Ｐゴシック"/>
                        <a:cs typeface="ＭＳ Ｐゴシック"/>
                      </a:endParaRPr>
                    </a:p>
                  </a:txBody>
                  <a:tcPr marL="0" marR="0" marT="45611" marB="0">
                    <a:lnL w="19050">
                      <a:solidFill>
                        <a:srgbClr val="000000"/>
                      </a:solidFill>
                      <a:prstDash val="solid"/>
                    </a:lnL>
                    <a:lnR w="19050">
                      <a:solidFill>
                        <a:srgbClr val="000000"/>
                      </a:solidFill>
                      <a:prstDash val="solid"/>
                    </a:lnR>
                    <a:lnT w="19050">
                      <a:solidFill>
                        <a:srgbClr val="000000"/>
                      </a:solidFill>
                      <a:prstDash val="solid"/>
                    </a:lnT>
                  </a:tcPr>
                </a:tc>
                <a:tc>
                  <a:txBody>
                    <a:bodyPr/>
                    <a:lstStyle/>
                    <a:p>
                      <a:pPr marL="90805">
                        <a:lnSpc>
                          <a:spcPts val="1390"/>
                        </a:lnSpc>
                        <a:spcBef>
                          <a:spcPts val="420"/>
                        </a:spcBef>
                      </a:pPr>
                      <a:r>
                        <a:rPr sz="1000" spc="-15" dirty="0">
                          <a:latin typeface="ＭＳ Ｐゴシック"/>
                          <a:cs typeface="ＭＳ Ｐゴシック"/>
                        </a:rPr>
                        <a:t>蒸気で軟化させた更生材</a:t>
                      </a:r>
                      <a:endParaRPr sz="1000">
                        <a:latin typeface="ＭＳ Ｐゴシック"/>
                        <a:cs typeface="ＭＳ Ｐゴシック"/>
                      </a:endParaRPr>
                    </a:p>
                  </a:txBody>
                  <a:tcPr marL="0" marR="0" marT="45611" marB="0">
                    <a:lnL w="19050">
                      <a:solidFill>
                        <a:srgbClr val="000000"/>
                      </a:solidFill>
                      <a:prstDash val="solid"/>
                    </a:lnL>
                    <a:lnR w="19050">
                      <a:solidFill>
                        <a:srgbClr val="000000"/>
                      </a:solidFill>
                      <a:prstDash val="solid"/>
                    </a:lnR>
                    <a:lnT w="19050">
                      <a:solidFill>
                        <a:srgbClr val="000000"/>
                      </a:solidFill>
                      <a:prstDash val="solid"/>
                    </a:lnT>
                  </a:tcPr>
                </a:tc>
                <a:tc>
                  <a:txBody>
                    <a:bodyPr/>
                    <a:lstStyle/>
                    <a:p>
                      <a:pPr marL="92710">
                        <a:lnSpc>
                          <a:spcPts val="1390"/>
                        </a:lnSpc>
                        <a:spcBef>
                          <a:spcPts val="420"/>
                        </a:spcBef>
                      </a:pPr>
                      <a:r>
                        <a:rPr sz="1000" spc="-15" dirty="0">
                          <a:latin typeface="ＭＳ Ｐゴシック"/>
                          <a:cs typeface="ＭＳ Ｐゴシック"/>
                        </a:rPr>
                        <a:t>表面部材となる更生材</a:t>
                      </a:r>
                      <a:endParaRPr sz="1000">
                        <a:latin typeface="ＭＳ Ｐゴシック"/>
                        <a:cs typeface="ＭＳ Ｐゴシック"/>
                      </a:endParaRPr>
                    </a:p>
                  </a:txBody>
                  <a:tcPr marL="0" marR="0" marT="45611" marB="0">
                    <a:lnL w="19050">
                      <a:solidFill>
                        <a:srgbClr val="000000"/>
                      </a:solidFill>
                      <a:prstDash val="solid"/>
                    </a:lnL>
                    <a:lnR w="19050">
                      <a:solidFill>
                        <a:srgbClr val="000000"/>
                      </a:solidFill>
                      <a:prstDash val="solid"/>
                    </a:lnR>
                    <a:lnT w="19050">
                      <a:solidFill>
                        <a:srgbClr val="000000"/>
                      </a:solidFill>
                      <a:prstDash val="solid"/>
                    </a:lnT>
                  </a:tcPr>
                </a:tc>
                <a:tc>
                  <a:txBody>
                    <a:bodyPr/>
                    <a:lstStyle/>
                    <a:p>
                      <a:pPr marL="92710">
                        <a:lnSpc>
                          <a:spcPts val="1390"/>
                        </a:lnSpc>
                        <a:spcBef>
                          <a:spcPts val="420"/>
                        </a:spcBef>
                      </a:pPr>
                      <a:r>
                        <a:rPr sz="1000" spc="-15" dirty="0">
                          <a:latin typeface="ＭＳ Ｐゴシック"/>
                          <a:cs typeface="ＭＳ Ｐゴシック"/>
                        </a:rPr>
                        <a:t>既設管きょより小さな</a:t>
                      </a:r>
                      <a:endParaRPr sz="1000">
                        <a:latin typeface="ＭＳ Ｐゴシック"/>
                        <a:cs typeface="ＭＳ Ｐゴシック"/>
                      </a:endParaRPr>
                    </a:p>
                  </a:txBody>
                  <a:tcPr marL="0" marR="0" marT="45611" marB="0">
                    <a:lnL w="19050">
                      <a:solidFill>
                        <a:srgbClr val="000000"/>
                      </a:solidFill>
                      <a:prstDash val="solid"/>
                    </a:lnL>
                    <a:lnR w="19050">
                      <a:solidFill>
                        <a:srgbClr val="000000"/>
                      </a:solidFill>
                      <a:prstDash val="solid"/>
                    </a:lnR>
                    <a:lnT w="19050">
                      <a:solidFill>
                        <a:srgbClr val="000000"/>
                      </a:solidFill>
                      <a:prstDash val="solid"/>
                    </a:lnT>
                  </a:tcPr>
                </a:tc>
                <a:extLst>
                  <a:ext uri="{0D108BD9-81ED-4DB2-BD59-A6C34878D82A}">
                    <a16:rowId xmlns:a16="http://schemas.microsoft.com/office/drawing/2014/main" val="10001"/>
                  </a:ext>
                </a:extLst>
              </a:tr>
              <a:tr h="158011">
                <a:tc gridSpan="2">
                  <a:txBody>
                    <a:bodyPr/>
                    <a:lstStyle/>
                    <a:p>
                      <a:pPr>
                        <a:lnSpc>
                          <a:spcPct val="100000"/>
                        </a:lnSpc>
                      </a:pPr>
                      <a:endParaRPr sz="900">
                        <a:latin typeface="Times New Roman"/>
                        <a:cs typeface="Times New Roman"/>
                      </a:endParaRPr>
                    </a:p>
                  </a:txBody>
                  <a:tcPr marL="0" marR="0" marT="0" marB="0">
                    <a:lnL w="19050">
                      <a:solidFill>
                        <a:srgbClr val="000000"/>
                      </a:solidFill>
                      <a:prstDash val="solid"/>
                    </a:lnL>
                    <a:lnR w="19050">
                      <a:solidFill>
                        <a:srgbClr val="000000"/>
                      </a:solidFill>
                      <a:prstDash val="solid"/>
                    </a:lnR>
                    <a:solidFill>
                      <a:srgbClr val="CCEBFF"/>
                    </a:solidFill>
                  </a:tcPr>
                </a:tc>
                <a:tc hMerge="1">
                  <a:txBody>
                    <a:bodyPr/>
                    <a:lstStyle/>
                    <a:p>
                      <a:endParaRPr/>
                    </a:p>
                  </a:txBody>
                  <a:tcPr marL="0" marR="0" marT="0" marB="0"/>
                </a:tc>
                <a:tc>
                  <a:txBody>
                    <a:bodyPr/>
                    <a:lstStyle/>
                    <a:p>
                      <a:pPr marL="92710">
                        <a:lnSpc>
                          <a:spcPts val="1360"/>
                        </a:lnSpc>
                      </a:pPr>
                      <a:r>
                        <a:rPr sz="1000" spc="-15" dirty="0">
                          <a:latin typeface="ＭＳ Ｐゴシック"/>
                          <a:cs typeface="ＭＳ Ｐゴシック"/>
                        </a:rPr>
                        <a:t>方式で挿入し、空気圧</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2710">
                        <a:lnSpc>
                          <a:spcPts val="1360"/>
                        </a:lnSpc>
                      </a:pPr>
                      <a:r>
                        <a:rPr sz="1000" spc="-15" dirty="0">
                          <a:latin typeface="ＭＳ Ｐゴシック"/>
                          <a:cs typeface="ＭＳ Ｐゴシック"/>
                        </a:rPr>
                        <a:t>方式で挿入し、空気圧</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0805">
                        <a:lnSpc>
                          <a:spcPts val="1360"/>
                        </a:lnSpc>
                      </a:pPr>
                      <a:r>
                        <a:rPr sz="1000" spc="-15" dirty="0">
                          <a:latin typeface="ＭＳ Ｐゴシック"/>
                          <a:cs typeface="ＭＳ Ｐゴシック"/>
                        </a:rPr>
                        <a:t>を引込方式で挿入し、加</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2710">
                        <a:lnSpc>
                          <a:spcPts val="1360"/>
                        </a:lnSpc>
                      </a:pPr>
                      <a:r>
                        <a:rPr sz="1000" spc="-15" dirty="0">
                          <a:latin typeface="ＭＳ Ｐゴシック"/>
                          <a:cs typeface="ＭＳ Ｐゴシック"/>
                        </a:rPr>
                        <a:t>をかん合させながら製</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2710">
                        <a:lnSpc>
                          <a:spcPts val="1360"/>
                        </a:lnSpc>
                      </a:pPr>
                      <a:r>
                        <a:rPr sz="1000" spc="-15" dirty="0">
                          <a:latin typeface="ＭＳ Ｐゴシック"/>
                          <a:cs typeface="ＭＳ Ｐゴシック"/>
                        </a:rPr>
                        <a:t>管径で製作された管</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extLst>
                  <a:ext uri="{0D108BD9-81ED-4DB2-BD59-A6C34878D82A}">
                    <a16:rowId xmlns:a16="http://schemas.microsoft.com/office/drawing/2014/main" val="10002"/>
                  </a:ext>
                </a:extLst>
              </a:tr>
              <a:tr h="316022">
                <a:tc gridSpan="2">
                  <a:txBody>
                    <a:bodyPr/>
                    <a:lstStyle/>
                    <a:p>
                      <a:pPr marL="365125">
                        <a:lnSpc>
                          <a:spcPct val="100000"/>
                        </a:lnSpc>
                        <a:spcBef>
                          <a:spcPts val="725"/>
                        </a:spcBef>
                      </a:pPr>
                      <a:r>
                        <a:rPr sz="1200" b="1" spc="-25" dirty="0">
                          <a:latin typeface="ＭＳ Ｐゴシック"/>
                          <a:cs typeface="ＭＳ Ｐゴシック"/>
                        </a:rPr>
                        <a:t>概要</a:t>
                      </a:r>
                      <a:endParaRPr sz="1200">
                        <a:latin typeface="ＭＳ Ｐゴシック"/>
                        <a:cs typeface="ＭＳ Ｐゴシック"/>
                      </a:endParaRPr>
                    </a:p>
                  </a:txBody>
                  <a:tcPr marL="0" marR="0" marT="78734" marB="0">
                    <a:lnL w="19050">
                      <a:solidFill>
                        <a:srgbClr val="000000"/>
                      </a:solidFill>
                      <a:prstDash val="solid"/>
                    </a:lnL>
                    <a:lnR w="19050">
                      <a:solidFill>
                        <a:srgbClr val="000000"/>
                      </a:solidFill>
                      <a:prstDash val="solid"/>
                    </a:lnR>
                    <a:solidFill>
                      <a:srgbClr val="CCEBFF"/>
                    </a:solidFill>
                  </a:tcPr>
                </a:tc>
                <a:tc hMerge="1">
                  <a:txBody>
                    <a:bodyPr/>
                    <a:lstStyle/>
                    <a:p>
                      <a:endParaRPr/>
                    </a:p>
                  </a:txBody>
                  <a:tcPr marL="0" marR="0" marT="0" marB="0"/>
                </a:tc>
                <a:tc>
                  <a:txBody>
                    <a:bodyPr/>
                    <a:lstStyle/>
                    <a:p>
                      <a:pPr marL="92710" marR="200025">
                        <a:lnSpc>
                          <a:spcPts val="1450"/>
                        </a:lnSpc>
                      </a:pPr>
                      <a:r>
                        <a:rPr sz="1000" spc="-5" dirty="0">
                          <a:latin typeface="ＭＳ Ｐゴシック"/>
                          <a:cs typeface="ＭＳ Ｐゴシック"/>
                        </a:rPr>
                        <a:t>や水圧等で既設管き</a:t>
                      </a:r>
                      <a:r>
                        <a:rPr sz="1000" spc="-710" dirty="0">
                          <a:latin typeface="ＭＳ Ｐゴシック"/>
                          <a:cs typeface="ＭＳ Ｐゴシック"/>
                        </a:rPr>
                        <a:t>ょ</a:t>
                      </a:r>
                      <a:r>
                        <a:rPr sz="1000" spc="-10" dirty="0">
                          <a:latin typeface="ＭＳ Ｐゴシック"/>
                          <a:cs typeface="ＭＳ Ｐゴシック"/>
                        </a:rPr>
                        <a:t>内面に密着させ、温</a:t>
                      </a:r>
                      <a:r>
                        <a:rPr sz="1000" spc="-695" dirty="0">
                          <a:latin typeface="ＭＳ Ｐゴシック"/>
                          <a:cs typeface="ＭＳ Ｐゴシック"/>
                        </a:rPr>
                        <a:t>水</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2710" marR="111760">
                        <a:lnSpc>
                          <a:spcPts val="1450"/>
                        </a:lnSpc>
                      </a:pPr>
                      <a:r>
                        <a:rPr sz="1000" spc="-5" dirty="0">
                          <a:latin typeface="ＭＳ Ｐゴシック"/>
                          <a:cs typeface="ＭＳ Ｐゴシック"/>
                        </a:rPr>
                        <a:t>で既設管きょ内面に密着させ、紫外線を照射</a:t>
                      </a:r>
                      <a:r>
                        <a:rPr sz="1000" spc="-1160" dirty="0">
                          <a:latin typeface="ＭＳ Ｐゴシック"/>
                          <a:cs typeface="ＭＳ Ｐゴシック"/>
                        </a:rPr>
                        <a:t>し</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0805" marR="86360">
                        <a:lnSpc>
                          <a:spcPts val="1450"/>
                        </a:lnSpc>
                      </a:pPr>
                      <a:r>
                        <a:rPr sz="1000" spc="-45" dirty="0">
                          <a:latin typeface="ＭＳ Ｐゴシック"/>
                          <a:cs typeface="ＭＳ Ｐゴシック"/>
                        </a:rPr>
                        <a:t>熱状態のまま空気圧で拡</a:t>
                      </a:r>
                      <a:r>
                        <a:rPr sz="1000" spc="-50" dirty="0">
                          <a:latin typeface="ＭＳ Ｐゴシック"/>
                          <a:cs typeface="ＭＳ Ｐゴシック"/>
                        </a:rPr>
                        <a:t>張させ、冷却養生するこ</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2710" marR="156845">
                        <a:lnSpc>
                          <a:spcPts val="1450"/>
                        </a:lnSpc>
                      </a:pPr>
                      <a:r>
                        <a:rPr sz="1000" spc="-45" dirty="0">
                          <a:latin typeface="ＭＳ Ｐゴシック"/>
                          <a:cs typeface="ＭＳ Ｐゴシック"/>
                        </a:rPr>
                        <a:t>管し、既設管きょとの</a:t>
                      </a:r>
                      <a:r>
                        <a:rPr sz="1000" spc="-330" dirty="0">
                          <a:latin typeface="ＭＳ Ｐゴシック"/>
                          <a:cs typeface="ＭＳ Ｐゴシック"/>
                        </a:rPr>
                        <a:t> </a:t>
                      </a:r>
                      <a:r>
                        <a:rPr sz="1000" spc="-10" dirty="0">
                          <a:latin typeface="ＭＳ Ｐゴシック"/>
                          <a:cs typeface="ＭＳ Ｐゴシック"/>
                        </a:rPr>
                        <a:t>間隙にモルタル充て</a:t>
                      </a:r>
                      <a:r>
                        <a:rPr sz="1000" spc="-25" dirty="0">
                          <a:latin typeface="ＭＳ Ｐゴシック"/>
                          <a:cs typeface="ＭＳ Ｐゴシック"/>
                        </a:rPr>
                        <a:t>んさ</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2710" marR="126364">
                        <a:lnSpc>
                          <a:spcPts val="1450"/>
                        </a:lnSpc>
                      </a:pPr>
                      <a:r>
                        <a:rPr sz="1000" spc="-80" dirty="0">
                          <a:latin typeface="ＭＳ Ｐゴシック"/>
                          <a:cs typeface="ＭＳ Ｐゴシック"/>
                        </a:rPr>
                        <a:t>きょを牽引挿入し、間</a:t>
                      </a:r>
                      <a:r>
                        <a:rPr sz="1000" spc="-5" dirty="0">
                          <a:latin typeface="ＭＳ Ｐゴシック"/>
                          <a:cs typeface="ＭＳ Ｐゴシック"/>
                        </a:rPr>
                        <a:t>げきに充てん材を注</a:t>
                      </a:r>
                      <a:r>
                        <a:rPr sz="1000" spc="-690" dirty="0">
                          <a:latin typeface="ＭＳ Ｐゴシック"/>
                          <a:cs typeface="ＭＳ Ｐゴシック"/>
                        </a:rPr>
                        <a:t>入</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extLst>
                  <a:ext uri="{0D108BD9-81ED-4DB2-BD59-A6C34878D82A}">
                    <a16:rowId xmlns:a16="http://schemas.microsoft.com/office/drawing/2014/main" val="10003"/>
                  </a:ext>
                </a:extLst>
              </a:tr>
              <a:tr h="157468">
                <a:tc gridSpan="2">
                  <a:txBody>
                    <a:bodyPr/>
                    <a:lstStyle/>
                    <a:p>
                      <a:pPr>
                        <a:lnSpc>
                          <a:spcPct val="100000"/>
                        </a:lnSpc>
                      </a:pPr>
                      <a:endParaRPr sz="900">
                        <a:latin typeface="Times New Roman"/>
                        <a:cs typeface="Times New Roman"/>
                      </a:endParaRPr>
                    </a:p>
                  </a:txBody>
                  <a:tcPr marL="0" marR="0" marT="0" marB="0">
                    <a:lnL w="19050">
                      <a:solidFill>
                        <a:srgbClr val="000000"/>
                      </a:solidFill>
                      <a:prstDash val="solid"/>
                    </a:lnL>
                    <a:lnR w="19050">
                      <a:solidFill>
                        <a:srgbClr val="000000"/>
                      </a:solidFill>
                      <a:prstDash val="solid"/>
                    </a:lnR>
                    <a:solidFill>
                      <a:srgbClr val="CCEBFF"/>
                    </a:solidFill>
                  </a:tcPr>
                </a:tc>
                <a:tc hMerge="1">
                  <a:txBody>
                    <a:bodyPr/>
                    <a:lstStyle/>
                    <a:p>
                      <a:endParaRPr/>
                    </a:p>
                  </a:txBody>
                  <a:tcPr marL="0" marR="0" marT="0" marB="0"/>
                </a:tc>
                <a:tc>
                  <a:txBody>
                    <a:bodyPr/>
                    <a:lstStyle/>
                    <a:p>
                      <a:pPr marL="92710">
                        <a:lnSpc>
                          <a:spcPts val="1350"/>
                        </a:lnSpc>
                      </a:pPr>
                      <a:r>
                        <a:rPr sz="1000" spc="-15" dirty="0">
                          <a:latin typeface="ＭＳ Ｐゴシック"/>
                          <a:cs typeface="ＭＳ Ｐゴシック"/>
                        </a:rPr>
                        <a:t>や蒸気等で硬化させ更</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2710">
                        <a:lnSpc>
                          <a:spcPts val="1350"/>
                        </a:lnSpc>
                      </a:pPr>
                      <a:r>
                        <a:rPr sz="1000" spc="-15" dirty="0">
                          <a:latin typeface="ＭＳ Ｐゴシック"/>
                          <a:cs typeface="ＭＳ Ｐゴシック"/>
                        </a:rPr>
                        <a:t>て硬化させ更生管を構</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0805">
                        <a:lnSpc>
                          <a:spcPts val="1350"/>
                        </a:lnSpc>
                      </a:pPr>
                      <a:r>
                        <a:rPr sz="1000" spc="-15" dirty="0">
                          <a:latin typeface="ＭＳ Ｐゴシック"/>
                          <a:cs typeface="ＭＳ Ｐゴシック"/>
                        </a:rPr>
                        <a:t>とにより、硬化させ更生</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2710">
                        <a:lnSpc>
                          <a:spcPts val="1350"/>
                        </a:lnSpc>
                      </a:pPr>
                      <a:r>
                        <a:rPr sz="1000" spc="-10" dirty="0">
                          <a:latin typeface="ＭＳ Ｐゴシック"/>
                          <a:cs typeface="ＭＳ Ｐゴシック"/>
                        </a:rPr>
                        <a:t>せ、更生管を構築する</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tc>
                  <a:txBody>
                    <a:bodyPr/>
                    <a:lstStyle/>
                    <a:p>
                      <a:pPr marL="92710">
                        <a:lnSpc>
                          <a:spcPts val="1350"/>
                        </a:lnSpc>
                      </a:pPr>
                      <a:r>
                        <a:rPr sz="1000" spc="-15" dirty="0">
                          <a:latin typeface="ＭＳ Ｐゴシック"/>
                          <a:cs typeface="ＭＳ Ｐゴシック"/>
                        </a:rPr>
                        <a:t>することで管を構築す</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tcPr>
                </a:tc>
                <a:extLst>
                  <a:ext uri="{0D108BD9-81ED-4DB2-BD59-A6C34878D82A}">
                    <a16:rowId xmlns:a16="http://schemas.microsoft.com/office/drawing/2014/main" val="10004"/>
                  </a:ext>
                </a:extLst>
              </a:tr>
              <a:tr h="218283">
                <a:tc gridSpan="2">
                  <a:txBody>
                    <a:bodyPr/>
                    <a:lstStyle/>
                    <a:p>
                      <a:pPr>
                        <a:lnSpc>
                          <a:spcPct val="100000"/>
                        </a:lnSpc>
                      </a:pPr>
                      <a:endParaRPr sz="1100">
                        <a:latin typeface="Times New Roman"/>
                        <a:cs typeface="Times New Roman"/>
                      </a:endParaRPr>
                    </a:p>
                  </a:txBody>
                  <a:tcPr marL="0" marR="0" marT="0" marB="0">
                    <a:lnL w="19050">
                      <a:solidFill>
                        <a:srgbClr val="000000"/>
                      </a:solidFill>
                      <a:prstDash val="solid"/>
                    </a:lnL>
                    <a:lnR w="19050">
                      <a:solidFill>
                        <a:srgbClr val="000000"/>
                      </a:solidFill>
                      <a:prstDash val="solid"/>
                    </a:lnR>
                    <a:lnB w="19050">
                      <a:solidFill>
                        <a:srgbClr val="000000"/>
                      </a:solidFill>
                      <a:prstDash val="solid"/>
                    </a:lnB>
                    <a:solidFill>
                      <a:srgbClr val="CCEBFF"/>
                    </a:solidFill>
                  </a:tcPr>
                </a:tc>
                <a:tc hMerge="1">
                  <a:txBody>
                    <a:bodyPr/>
                    <a:lstStyle/>
                    <a:p>
                      <a:endParaRPr/>
                    </a:p>
                  </a:txBody>
                  <a:tcPr marL="0" marR="0" marT="0" marB="0"/>
                </a:tc>
                <a:tc>
                  <a:txBody>
                    <a:bodyPr/>
                    <a:lstStyle/>
                    <a:p>
                      <a:pPr marL="92710">
                        <a:lnSpc>
                          <a:spcPts val="1400"/>
                        </a:lnSpc>
                      </a:pPr>
                      <a:r>
                        <a:rPr sz="1000" spc="-10" dirty="0">
                          <a:latin typeface="ＭＳ Ｐゴシック"/>
                          <a:cs typeface="ＭＳ Ｐゴシック"/>
                        </a:rPr>
                        <a:t>生管を構築する方式</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lnB w="19050">
                      <a:solidFill>
                        <a:srgbClr val="000000"/>
                      </a:solidFill>
                      <a:prstDash val="solid"/>
                    </a:lnB>
                  </a:tcPr>
                </a:tc>
                <a:tc>
                  <a:txBody>
                    <a:bodyPr/>
                    <a:lstStyle/>
                    <a:p>
                      <a:pPr marL="92710">
                        <a:lnSpc>
                          <a:spcPts val="1400"/>
                        </a:lnSpc>
                      </a:pPr>
                      <a:r>
                        <a:rPr sz="1000" spc="-15" dirty="0">
                          <a:latin typeface="ＭＳ Ｐゴシック"/>
                          <a:cs typeface="ＭＳ Ｐゴシック"/>
                        </a:rPr>
                        <a:t>築する方式</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lnB w="19050">
                      <a:solidFill>
                        <a:srgbClr val="000000"/>
                      </a:solidFill>
                      <a:prstDash val="solid"/>
                    </a:lnB>
                  </a:tcPr>
                </a:tc>
                <a:tc>
                  <a:txBody>
                    <a:bodyPr/>
                    <a:lstStyle/>
                    <a:p>
                      <a:pPr marL="90805">
                        <a:lnSpc>
                          <a:spcPts val="1400"/>
                        </a:lnSpc>
                      </a:pPr>
                      <a:r>
                        <a:rPr sz="1000" spc="-15" dirty="0">
                          <a:latin typeface="ＭＳ Ｐゴシック"/>
                          <a:cs typeface="ＭＳ Ｐゴシック"/>
                        </a:rPr>
                        <a:t>管を構築する方式</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lnB w="19050">
                      <a:solidFill>
                        <a:srgbClr val="000000"/>
                      </a:solidFill>
                      <a:prstDash val="solid"/>
                    </a:lnB>
                  </a:tcPr>
                </a:tc>
                <a:tc>
                  <a:txBody>
                    <a:bodyPr/>
                    <a:lstStyle/>
                    <a:p>
                      <a:pPr marL="92710">
                        <a:lnSpc>
                          <a:spcPts val="1400"/>
                        </a:lnSpc>
                      </a:pPr>
                      <a:r>
                        <a:rPr sz="1000" spc="-25" dirty="0">
                          <a:latin typeface="ＭＳ Ｐゴシック"/>
                          <a:cs typeface="ＭＳ Ｐゴシック"/>
                        </a:rPr>
                        <a:t>方式</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lnB w="19050">
                      <a:solidFill>
                        <a:srgbClr val="000000"/>
                      </a:solidFill>
                      <a:prstDash val="solid"/>
                    </a:lnB>
                  </a:tcPr>
                </a:tc>
                <a:tc>
                  <a:txBody>
                    <a:bodyPr/>
                    <a:lstStyle/>
                    <a:p>
                      <a:pPr marL="92710">
                        <a:lnSpc>
                          <a:spcPts val="1400"/>
                        </a:lnSpc>
                      </a:pPr>
                      <a:r>
                        <a:rPr sz="1000" spc="-20" dirty="0">
                          <a:latin typeface="ＭＳ Ｐゴシック"/>
                          <a:cs typeface="ＭＳ Ｐゴシック"/>
                        </a:rPr>
                        <a:t>る方式</a:t>
                      </a:r>
                      <a:endParaRPr sz="10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lnB w="19050">
                      <a:solidFill>
                        <a:srgbClr val="000000"/>
                      </a:solidFill>
                      <a:prstDash val="solid"/>
                    </a:lnB>
                  </a:tcPr>
                </a:tc>
                <a:extLst>
                  <a:ext uri="{0D108BD9-81ED-4DB2-BD59-A6C34878D82A}">
                    <a16:rowId xmlns:a16="http://schemas.microsoft.com/office/drawing/2014/main" val="10005"/>
                  </a:ext>
                </a:extLst>
              </a:tr>
              <a:tr h="453399">
                <a:tc rowSpan="5">
                  <a:txBody>
                    <a:bodyPr/>
                    <a:lstStyle/>
                    <a:p>
                      <a:pPr marL="657860">
                        <a:lnSpc>
                          <a:spcPct val="100000"/>
                        </a:lnSpc>
                        <a:spcBef>
                          <a:spcPts val="40"/>
                        </a:spcBef>
                      </a:pPr>
                      <a:r>
                        <a:rPr sz="1200" b="1" spc="-10" dirty="0">
                          <a:latin typeface="HGP教科書体"/>
                          <a:cs typeface="HGP教科書体"/>
                        </a:rPr>
                        <a:t>適用条件例</a:t>
                      </a:r>
                      <a:endParaRPr sz="1200">
                        <a:latin typeface="HGP教科書体"/>
                        <a:cs typeface="HGP教科書体"/>
                      </a:endParaRPr>
                    </a:p>
                  </a:txBody>
                  <a:tcPr marL="0" marR="0" marT="4344"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1310"/>
                        </a:spcBef>
                      </a:pPr>
                      <a:r>
                        <a:rPr sz="1200" b="1" spc="-25" dirty="0">
                          <a:latin typeface="ＭＳ Ｐゴシック"/>
                          <a:cs typeface="ＭＳ Ｐゴシック"/>
                        </a:rPr>
                        <a:t>管種</a:t>
                      </a:r>
                      <a:endParaRPr sz="1200">
                        <a:latin typeface="ＭＳ Ｐゴシック"/>
                        <a:cs typeface="ＭＳ Ｐゴシック"/>
                      </a:endParaRPr>
                    </a:p>
                  </a:txBody>
                  <a:tcPr marL="0" marR="0" marT="1422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marL="286385" marR="280035" indent="2540">
                        <a:lnSpc>
                          <a:spcPct val="102099"/>
                        </a:lnSpc>
                        <a:spcBef>
                          <a:spcPts val="409"/>
                        </a:spcBef>
                      </a:pPr>
                      <a:r>
                        <a:rPr sz="1200" spc="-105" dirty="0">
                          <a:latin typeface="ＭＳ Ｐゴシック"/>
                          <a:cs typeface="ＭＳ Ｐゴシック"/>
                        </a:rPr>
                        <a:t>コンクリート管</a:t>
                      </a:r>
                      <a:r>
                        <a:rPr sz="1200" spc="-10" dirty="0">
                          <a:latin typeface="ＭＳ Ｐゴシック"/>
                          <a:cs typeface="ＭＳ Ｐゴシック"/>
                        </a:rPr>
                        <a:t>、塩ビ管、陶</a:t>
                      </a:r>
                      <a:r>
                        <a:rPr sz="1200" spc="-25" dirty="0">
                          <a:latin typeface="ＭＳ Ｐゴシック"/>
                          <a:cs typeface="ＭＳ Ｐゴシック"/>
                        </a:rPr>
                        <a:t>管等</a:t>
                      </a:r>
                      <a:endParaRPr sz="1200">
                        <a:latin typeface="ＭＳ Ｐゴシック"/>
                        <a:cs typeface="ＭＳ Ｐゴシック"/>
                      </a:endParaRPr>
                    </a:p>
                  </a:txBody>
                  <a:tcPr marL="0" marR="0" marT="445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286385" marR="280035" indent="2540">
                        <a:lnSpc>
                          <a:spcPct val="102099"/>
                        </a:lnSpc>
                        <a:spcBef>
                          <a:spcPts val="409"/>
                        </a:spcBef>
                      </a:pPr>
                      <a:r>
                        <a:rPr sz="1200" spc="-105" dirty="0">
                          <a:latin typeface="ＭＳ Ｐゴシック"/>
                          <a:cs typeface="ＭＳ Ｐゴシック"/>
                        </a:rPr>
                        <a:t>コンクリート管</a:t>
                      </a:r>
                      <a:r>
                        <a:rPr sz="1200" spc="-10" dirty="0">
                          <a:latin typeface="ＭＳ Ｐゴシック"/>
                          <a:cs typeface="ＭＳ Ｐゴシック"/>
                        </a:rPr>
                        <a:t>、塩ビ管、陶</a:t>
                      </a:r>
                      <a:r>
                        <a:rPr sz="1200" spc="-25" dirty="0">
                          <a:latin typeface="ＭＳ Ｐゴシック"/>
                          <a:cs typeface="ＭＳ Ｐゴシック"/>
                        </a:rPr>
                        <a:t>管等</a:t>
                      </a:r>
                      <a:endParaRPr sz="1200">
                        <a:latin typeface="ＭＳ Ｐゴシック"/>
                        <a:cs typeface="ＭＳ Ｐゴシック"/>
                      </a:endParaRPr>
                    </a:p>
                  </a:txBody>
                  <a:tcPr marL="0" marR="0" marT="445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21310" marR="316865" indent="4445">
                        <a:lnSpc>
                          <a:spcPct val="102099"/>
                        </a:lnSpc>
                        <a:spcBef>
                          <a:spcPts val="409"/>
                        </a:spcBef>
                      </a:pPr>
                      <a:r>
                        <a:rPr sz="1200" spc="-110" dirty="0">
                          <a:latin typeface="ＭＳ Ｐゴシック"/>
                          <a:cs typeface="ＭＳ Ｐゴシック"/>
                        </a:rPr>
                        <a:t>コンクリート管</a:t>
                      </a:r>
                      <a:r>
                        <a:rPr sz="1200" spc="-10" dirty="0">
                          <a:latin typeface="ＭＳ Ｐゴシック"/>
                          <a:cs typeface="ＭＳ Ｐゴシック"/>
                        </a:rPr>
                        <a:t>、塩ビ管、陶</a:t>
                      </a:r>
                      <a:r>
                        <a:rPr sz="1200" spc="-25" dirty="0">
                          <a:latin typeface="ＭＳ Ｐゴシック"/>
                          <a:cs typeface="ＭＳ Ｐゴシック"/>
                        </a:rPr>
                        <a:t>管等</a:t>
                      </a:r>
                      <a:endParaRPr sz="1200">
                        <a:latin typeface="ＭＳ Ｐゴシック"/>
                        <a:cs typeface="ＭＳ Ｐゴシック"/>
                      </a:endParaRPr>
                    </a:p>
                  </a:txBody>
                  <a:tcPr marL="0" marR="0" marT="445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606425" marR="284480" indent="-317500">
                        <a:lnSpc>
                          <a:spcPct val="102099"/>
                        </a:lnSpc>
                        <a:spcBef>
                          <a:spcPts val="409"/>
                        </a:spcBef>
                      </a:pPr>
                      <a:r>
                        <a:rPr sz="1200" spc="-110" dirty="0">
                          <a:latin typeface="ＭＳ Ｐゴシック"/>
                          <a:cs typeface="ＭＳ Ｐゴシック"/>
                        </a:rPr>
                        <a:t>コンクリート管</a:t>
                      </a:r>
                      <a:r>
                        <a:rPr sz="1200" spc="-15" dirty="0">
                          <a:latin typeface="ＭＳ Ｐゴシック"/>
                          <a:cs typeface="ＭＳ Ｐゴシック"/>
                        </a:rPr>
                        <a:t>、陶管等</a:t>
                      </a:r>
                      <a:endParaRPr sz="1200">
                        <a:latin typeface="ＭＳ Ｐゴシック"/>
                        <a:cs typeface="ＭＳ Ｐゴシック"/>
                      </a:endParaRPr>
                    </a:p>
                  </a:txBody>
                  <a:tcPr marL="0" marR="0" marT="445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R="217804" algn="r">
                        <a:lnSpc>
                          <a:spcPct val="100000"/>
                        </a:lnSpc>
                        <a:spcBef>
                          <a:spcPts val="1310"/>
                        </a:spcBef>
                      </a:pPr>
                      <a:r>
                        <a:rPr sz="1200" spc="-10" dirty="0">
                          <a:latin typeface="ＭＳ Ｐゴシック"/>
                          <a:cs typeface="ＭＳ Ｐゴシック"/>
                        </a:rPr>
                        <a:t>コンクリート管等</a:t>
                      </a:r>
                      <a:endParaRPr sz="1200">
                        <a:latin typeface="ＭＳ Ｐゴシック"/>
                        <a:cs typeface="ＭＳ Ｐゴシック"/>
                      </a:endParaRPr>
                    </a:p>
                  </a:txBody>
                  <a:tcPr marL="0" marR="0" marT="1422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6"/>
                  </a:ext>
                </a:extLst>
              </a:tr>
              <a:tr h="451770">
                <a:tc vMerge="1">
                  <a:txBody>
                    <a:bodyPr/>
                    <a:lstStyle/>
                    <a:p>
                      <a:endParaRPr/>
                    </a:p>
                  </a:txBody>
                  <a:tcPr marL="0" marR="0" marT="508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1300"/>
                        </a:spcBef>
                      </a:pPr>
                      <a:r>
                        <a:rPr sz="1200" b="1" spc="-25" dirty="0">
                          <a:latin typeface="ＭＳ Ｐゴシック"/>
                          <a:cs typeface="ＭＳ Ｐゴシック"/>
                        </a:rPr>
                        <a:t>形状</a:t>
                      </a:r>
                      <a:endParaRPr sz="1200">
                        <a:latin typeface="ＭＳ Ｐゴシック"/>
                        <a:cs typeface="ＭＳ Ｐゴシック"/>
                      </a:endParaRPr>
                    </a:p>
                  </a:txBody>
                  <a:tcPr marL="0" marR="0" marT="14117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marL="332105" marR="54610" indent="-271780">
                        <a:lnSpc>
                          <a:spcPct val="102099"/>
                        </a:lnSpc>
                        <a:spcBef>
                          <a:spcPts val="409"/>
                        </a:spcBef>
                      </a:pPr>
                      <a:r>
                        <a:rPr sz="1200" spc="20" dirty="0">
                          <a:latin typeface="ＭＳ Ｐゴシック"/>
                          <a:cs typeface="ＭＳ Ｐゴシック"/>
                        </a:rPr>
                        <a:t>円形、楕円形、卵形</a:t>
                      </a:r>
                      <a:r>
                        <a:rPr sz="1200" spc="-1400" dirty="0">
                          <a:latin typeface="ＭＳ Ｐゴシック"/>
                          <a:cs typeface="ＭＳ Ｐゴシック"/>
                        </a:rPr>
                        <a:t>、</a:t>
                      </a:r>
                      <a:r>
                        <a:rPr sz="1200" spc="20" dirty="0">
                          <a:latin typeface="ＭＳ Ｐゴシック"/>
                          <a:cs typeface="ＭＳ Ｐゴシック"/>
                        </a:rPr>
                        <a:t>矩形、馬蹄形</a:t>
                      </a:r>
                      <a:endParaRPr sz="1200">
                        <a:latin typeface="ＭＳ Ｐゴシック"/>
                        <a:cs typeface="ＭＳ Ｐゴシック"/>
                      </a:endParaRPr>
                    </a:p>
                  </a:txBody>
                  <a:tcPr marL="0" marR="0" marT="445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1300"/>
                        </a:spcBef>
                      </a:pPr>
                      <a:r>
                        <a:rPr sz="1200" spc="-25" dirty="0">
                          <a:latin typeface="ＭＳ Ｐゴシック"/>
                          <a:cs typeface="ＭＳ Ｐゴシック"/>
                        </a:rPr>
                        <a:t>円形</a:t>
                      </a:r>
                      <a:endParaRPr sz="1200">
                        <a:latin typeface="ＭＳ Ｐゴシック"/>
                        <a:cs typeface="ＭＳ Ｐゴシック"/>
                      </a:endParaRPr>
                    </a:p>
                  </a:txBody>
                  <a:tcPr marL="0" marR="0" marT="14117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1300"/>
                        </a:spcBef>
                      </a:pPr>
                      <a:r>
                        <a:rPr sz="1200" spc="-25" dirty="0">
                          <a:latin typeface="ＭＳ Ｐゴシック"/>
                          <a:cs typeface="ＭＳ Ｐゴシック"/>
                        </a:rPr>
                        <a:t>円形</a:t>
                      </a:r>
                      <a:endParaRPr sz="1200">
                        <a:latin typeface="ＭＳ Ｐゴシック"/>
                        <a:cs typeface="ＭＳ Ｐゴシック"/>
                      </a:endParaRPr>
                    </a:p>
                  </a:txBody>
                  <a:tcPr marL="0" marR="0" marT="14117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80975" marR="54610" indent="-120650">
                        <a:lnSpc>
                          <a:spcPct val="102099"/>
                        </a:lnSpc>
                        <a:spcBef>
                          <a:spcPts val="409"/>
                        </a:spcBef>
                      </a:pPr>
                      <a:r>
                        <a:rPr sz="1200" spc="20" dirty="0">
                          <a:latin typeface="ＭＳ Ｐゴシック"/>
                          <a:cs typeface="ＭＳ Ｐゴシック"/>
                        </a:rPr>
                        <a:t>円形、矩形、馬蹄形</a:t>
                      </a:r>
                      <a:r>
                        <a:rPr sz="1200" spc="-1400" dirty="0">
                          <a:latin typeface="ＭＳ Ｐゴシック"/>
                          <a:cs typeface="ＭＳ Ｐゴシック"/>
                        </a:rPr>
                        <a:t>、</a:t>
                      </a:r>
                      <a:r>
                        <a:rPr sz="1200" spc="20" dirty="0">
                          <a:latin typeface="ＭＳ Ｐゴシック"/>
                          <a:cs typeface="ＭＳ Ｐゴシック"/>
                        </a:rPr>
                        <a:t>台形、卵形、門形</a:t>
                      </a:r>
                      <a:endParaRPr sz="1200">
                        <a:latin typeface="ＭＳ Ｐゴシック"/>
                        <a:cs typeface="ＭＳ Ｐゴシック"/>
                      </a:endParaRPr>
                    </a:p>
                  </a:txBody>
                  <a:tcPr marL="0" marR="0" marT="445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478155" marR="353060" indent="-120650">
                        <a:lnSpc>
                          <a:spcPct val="102099"/>
                        </a:lnSpc>
                        <a:spcBef>
                          <a:spcPts val="409"/>
                        </a:spcBef>
                      </a:pPr>
                      <a:r>
                        <a:rPr sz="1200" dirty="0">
                          <a:latin typeface="ＭＳ Ｐゴシック"/>
                          <a:cs typeface="ＭＳ Ｐゴシック"/>
                        </a:rPr>
                        <a:t>円形、矩形</a:t>
                      </a:r>
                      <a:r>
                        <a:rPr sz="1200" spc="-1030" dirty="0">
                          <a:latin typeface="ＭＳ Ｐゴシック"/>
                          <a:cs typeface="ＭＳ Ｐゴシック"/>
                        </a:rPr>
                        <a:t>、</a:t>
                      </a:r>
                      <a:r>
                        <a:rPr sz="1200" spc="-15" dirty="0">
                          <a:latin typeface="ＭＳ Ｐゴシック"/>
                          <a:cs typeface="ＭＳ Ｐゴシック"/>
                        </a:rPr>
                        <a:t>馬蹄形等</a:t>
                      </a:r>
                      <a:endParaRPr sz="1200">
                        <a:latin typeface="ＭＳ Ｐゴシック"/>
                        <a:cs typeface="ＭＳ Ｐゴシック"/>
                      </a:endParaRPr>
                    </a:p>
                  </a:txBody>
                  <a:tcPr marL="0" marR="0" marT="445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7"/>
                  </a:ext>
                </a:extLst>
              </a:tr>
              <a:tr h="453399">
                <a:tc vMerge="1">
                  <a:txBody>
                    <a:bodyPr/>
                    <a:lstStyle/>
                    <a:p>
                      <a:endParaRPr/>
                    </a:p>
                  </a:txBody>
                  <a:tcPr marL="0" marR="0" marT="508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1310"/>
                        </a:spcBef>
                      </a:pPr>
                      <a:r>
                        <a:rPr sz="1200" b="1" spc="-25" dirty="0">
                          <a:latin typeface="ＭＳ Ｐゴシック"/>
                          <a:cs typeface="ＭＳ Ｐゴシック"/>
                        </a:rPr>
                        <a:t>管径</a:t>
                      </a:r>
                      <a:endParaRPr sz="1200">
                        <a:latin typeface="ＭＳ Ｐゴシック"/>
                        <a:cs typeface="ＭＳ Ｐゴシック"/>
                      </a:endParaRPr>
                    </a:p>
                  </a:txBody>
                  <a:tcPr marL="0" marR="0" marT="1422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marL="286385">
                        <a:lnSpc>
                          <a:spcPct val="100000"/>
                        </a:lnSpc>
                        <a:spcBef>
                          <a:spcPts val="1310"/>
                        </a:spcBef>
                      </a:pPr>
                      <a:r>
                        <a:rPr sz="1200" spc="-10" dirty="0">
                          <a:latin typeface="ＭＳ Ｐゴシック"/>
                          <a:cs typeface="ＭＳ Ｐゴシック"/>
                        </a:rPr>
                        <a:t>φ150～φ2100</a:t>
                      </a:r>
                      <a:endParaRPr sz="1200">
                        <a:latin typeface="ＭＳ Ｐゴシック"/>
                        <a:cs typeface="ＭＳ Ｐゴシック"/>
                      </a:endParaRPr>
                    </a:p>
                  </a:txBody>
                  <a:tcPr marL="0" marR="0" marT="1422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286385">
                        <a:lnSpc>
                          <a:spcPct val="100000"/>
                        </a:lnSpc>
                        <a:spcBef>
                          <a:spcPts val="1310"/>
                        </a:spcBef>
                      </a:pPr>
                      <a:r>
                        <a:rPr sz="1200" spc="-10" dirty="0">
                          <a:latin typeface="ＭＳ Ｐゴシック"/>
                          <a:cs typeface="ＭＳ Ｐゴシック"/>
                        </a:rPr>
                        <a:t>φ150～φ1000</a:t>
                      </a:r>
                      <a:endParaRPr sz="1200">
                        <a:latin typeface="ＭＳ Ｐゴシック"/>
                        <a:cs typeface="ＭＳ Ｐゴシック"/>
                      </a:endParaRPr>
                    </a:p>
                  </a:txBody>
                  <a:tcPr marL="0" marR="0" marT="1422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367030">
                        <a:lnSpc>
                          <a:spcPct val="100000"/>
                        </a:lnSpc>
                        <a:spcBef>
                          <a:spcPts val="1310"/>
                        </a:spcBef>
                      </a:pPr>
                      <a:r>
                        <a:rPr sz="1200" spc="-10" dirty="0">
                          <a:latin typeface="ＭＳ Ｐゴシック"/>
                          <a:cs typeface="ＭＳ Ｐゴシック"/>
                        </a:rPr>
                        <a:t>φ150～φ450</a:t>
                      </a:r>
                      <a:endParaRPr sz="1200">
                        <a:latin typeface="ＭＳ Ｐゴシック"/>
                        <a:cs typeface="ＭＳ Ｐゴシック"/>
                      </a:endParaRPr>
                    </a:p>
                  </a:txBody>
                  <a:tcPr marL="0" marR="0" marT="1422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286385">
                        <a:lnSpc>
                          <a:spcPct val="100000"/>
                        </a:lnSpc>
                        <a:spcBef>
                          <a:spcPts val="1310"/>
                        </a:spcBef>
                      </a:pPr>
                      <a:r>
                        <a:rPr sz="1200" spc="-10" dirty="0">
                          <a:latin typeface="ＭＳ Ｐゴシック"/>
                          <a:cs typeface="ＭＳ Ｐゴシック"/>
                        </a:rPr>
                        <a:t>φ450～φ5000</a:t>
                      </a:r>
                      <a:endParaRPr sz="1200">
                        <a:latin typeface="ＭＳ Ｐゴシック"/>
                        <a:cs typeface="ＭＳ Ｐゴシック"/>
                      </a:endParaRPr>
                    </a:p>
                  </a:txBody>
                  <a:tcPr marL="0" marR="0" marT="1422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20" dirty="0">
                          <a:latin typeface="ＭＳ Ｐゴシック"/>
                          <a:cs typeface="ＭＳ Ｐゴシック"/>
                        </a:rPr>
                        <a:t>円形 </a:t>
                      </a:r>
                      <a:r>
                        <a:rPr sz="1200" spc="-10" dirty="0">
                          <a:latin typeface="ＭＳ Ｐゴシック"/>
                          <a:cs typeface="ＭＳ Ｐゴシック"/>
                        </a:rPr>
                        <a:t>φ700～</a:t>
                      </a:r>
                      <a:endParaRPr sz="1200">
                        <a:latin typeface="ＭＳ Ｐゴシック"/>
                        <a:cs typeface="ＭＳ Ｐゴシック"/>
                      </a:endParaRPr>
                    </a:p>
                    <a:p>
                      <a:pPr algn="ctr">
                        <a:lnSpc>
                          <a:spcPct val="100000"/>
                        </a:lnSpc>
                        <a:spcBef>
                          <a:spcPts val="40"/>
                        </a:spcBef>
                      </a:pPr>
                      <a:r>
                        <a:rPr sz="1200" dirty="0">
                          <a:latin typeface="ＭＳ Ｐゴシック"/>
                          <a:cs typeface="ＭＳ Ｐゴシック"/>
                        </a:rPr>
                        <a:t>（最大：特に無し</a:t>
                      </a:r>
                      <a:r>
                        <a:rPr sz="1200" spc="-6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8"/>
                  </a:ext>
                </a:extLst>
              </a:tr>
              <a:tr h="265524">
                <a:tc vMerge="1">
                  <a:txBody>
                    <a:bodyPr/>
                    <a:lstStyle/>
                    <a:p>
                      <a:endParaRPr/>
                    </a:p>
                  </a:txBody>
                  <a:tcPr marL="0" marR="0" marT="508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b="1" spc="-25" dirty="0">
                          <a:latin typeface="ＭＳ Ｐゴシック"/>
                          <a:cs typeface="ＭＳ Ｐゴシック"/>
                        </a:rPr>
                        <a:t>流速</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spc="-5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5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5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523875">
                        <a:lnSpc>
                          <a:spcPct val="100000"/>
                        </a:lnSpc>
                        <a:spcBef>
                          <a:spcPts val="445"/>
                        </a:spcBef>
                      </a:pPr>
                      <a:r>
                        <a:rPr sz="1200" spc="-10" dirty="0">
                          <a:latin typeface="ＭＳ Ｐゴシック"/>
                          <a:cs typeface="ＭＳ Ｐゴシック"/>
                        </a:rPr>
                        <a:t>～1.0m/s</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487045">
                        <a:lnSpc>
                          <a:spcPct val="100000"/>
                        </a:lnSpc>
                        <a:spcBef>
                          <a:spcPts val="445"/>
                        </a:spcBef>
                      </a:pPr>
                      <a:r>
                        <a:rPr sz="1200" spc="-10" dirty="0">
                          <a:latin typeface="ＭＳ Ｐゴシック"/>
                          <a:cs typeface="ＭＳ Ｐゴシック"/>
                        </a:rPr>
                        <a:t>～1.0m/s</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9"/>
                  </a:ext>
                </a:extLst>
              </a:tr>
              <a:tr h="266610">
                <a:tc vMerge="1">
                  <a:txBody>
                    <a:bodyPr/>
                    <a:lstStyle/>
                    <a:p>
                      <a:endParaRPr/>
                    </a:p>
                  </a:txBody>
                  <a:tcPr marL="0" marR="0" marT="508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b="1" spc="-25" dirty="0">
                          <a:latin typeface="ＭＳ Ｐゴシック"/>
                          <a:cs typeface="ＭＳ Ｐゴシック"/>
                        </a:rPr>
                        <a:t>水深</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spc="-5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5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5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20" dirty="0">
                          <a:latin typeface="ＭＳ Ｐゴシック"/>
                          <a:cs typeface="ＭＳ Ｐゴシック"/>
                        </a:rPr>
                        <a:t>～30%</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10" dirty="0">
                          <a:latin typeface="ＭＳ Ｐゴシック"/>
                          <a:cs typeface="ＭＳ Ｐゴシック"/>
                        </a:rPr>
                        <a:t>～0.2m</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10"/>
                  </a:ext>
                </a:extLst>
              </a:tr>
            </a:tbl>
          </a:graphicData>
        </a:graphic>
      </p:graphicFrame>
      <p:grpSp>
        <p:nvGrpSpPr>
          <p:cNvPr id="3" name="object 3"/>
          <p:cNvGrpSpPr/>
          <p:nvPr/>
        </p:nvGrpSpPr>
        <p:grpSpPr>
          <a:xfrm>
            <a:off x="7071070" y="5382150"/>
            <a:ext cx="1741378" cy="1277119"/>
            <a:chOff x="8269223" y="6065525"/>
            <a:chExt cx="2036445" cy="1493520"/>
          </a:xfrm>
        </p:grpSpPr>
        <p:pic>
          <p:nvPicPr>
            <p:cNvPr id="4" name="object 4"/>
            <p:cNvPicPr/>
            <p:nvPr/>
          </p:nvPicPr>
          <p:blipFill>
            <a:blip r:embed="rId2" cstate="print"/>
            <a:stretch>
              <a:fillRect/>
            </a:stretch>
          </p:blipFill>
          <p:spPr>
            <a:xfrm>
              <a:off x="8526779" y="6065525"/>
              <a:ext cx="1778507" cy="1395298"/>
            </a:xfrm>
            <a:prstGeom prst="rect">
              <a:avLst/>
            </a:prstGeom>
          </p:spPr>
        </p:pic>
        <p:sp>
          <p:nvSpPr>
            <p:cNvPr id="5" name="object 5"/>
            <p:cNvSpPr/>
            <p:nvPr/>
          </p:nvSpPr>
          <p:spPr>
            <a:xfrm>
              <a:off x="8269223" y="6473956"/>
              <a:ext cx="172720" cy="585470"/>
            </a:xfrm>
            <a:custGeom>
              <a:avLst/>
              <a:gdLst/>
              <a:ahLst/>
              <a:cxnLst/>
              <a:rect l="l" t="t" r="r" b="b"/>
              <a:pathLst>
                <a:path w="172720" h="585470">
                  <a:moveTo>
                    <a:pt x="86868" y="0"/>
                  </a:moveTo>
                  <a:lnTo>
                    <a:pt x="86868" y="146304"/>
                  </a:lnTo>
                  <a:lnTo>
                    <a:pt x="0" y="146304"/>
                  </a:lnTo>
                  <a:lnTo>
                    <a:pt x="0" y="438912"/>
                  </a:lnTo>
                  <a:lnTo>
                    <a:pt x="86868" y="438912"/>
                  </a:lnTo>
                  <a:lnTo>
                    <a:pt x="86868" y="585216"/>
                  </a:lnTo>
                  <a:lnTo>
                    <a:pt x="172211" y="292608"/>
                  </a:lnTo>
                  <a:lnTo>
                    <a:pt x="86868" y="0"/>
                  </a:lnTo>
                  <a:close/>
                </a:path>
              </a:pathLst>
            </a:custGeom>
            <a:solidFill>
              <a:srgbClr val="FFBF00"/>
            </a:solidFill>
          </p:spPr>
          <p:txBody>
            <a:bodyPr wrap="square" lIns="0" tIns="0" rIns="0" bIns="0" rtlCol="0"/>
            <a:lstStyle/>
            <a:p>
              <a:endParaRPr sz="1539"/>
            </a:p>
          </p:txBody>
        </p:sp>
        <p:pic>
          <p:nvPicPr>
            <p:cNvPr id="6" name="object 6"/>
            <p:cNvPicPr/>
            <p:nvPr/>
          </p:nvPicPr>
          <p:blipFill>
            <a:blip r:embed="rId3" cstate="print"/>
            <a:stretch>
              <a:fillRect/>
            </a:stretch>
          </p:blipFill>
          <p:spPr>
            <a:xfrm>
              <a:off x="8418575" y="7008881"/>
              <a:ext cx="1321307" cy="550164"/>
            </a:xfrm>
            <a:prstGeom prst="rect">
              <a:avLst/>
            </a:prstGeom>
          </p:spPr>
        </p:pic>
      </p:grpSp>
      <p:grpSp>
        <p:nvGrpSpPr>
          <p:cNvPr id="7" name="object 7"/>
          <p:cNvGrpSpPr/>
          <p:nvPr/>
        </p:nvGrpSpPr>
        <p:grpSpPr>
          <a:xfrm>
            <a:off x="5301349" y="5382150"/>
            <a:ext cx="1719658" cy="1277119"/>
            <a:chOff x="6199632" y="6065525"/>
            <a:chExt cx="2011045" cy="1493520"/>
          </a:xfrm>
        </p:grpSpPr>
        <p:pic>
          <p:nvPicPr>
            <p:cNvPr id="8" name="object 8"/>
            <p:cNvPicPr/>
            <p:nvPr/>
          </p:nvPicPr>
          <p:blipFill>
            <a:blip r:embed="rId4" cstate="print"/>
            <a:stretch>
              <a:fillRect/>
            </a:stretch>
          </p:blipFill>
          <p:spPr>
            <a:xfrm>
              <a:off x="6348984" y="6065525"/>
              <a:ext cx="1861221" cy="1395298"/>
            </a:xfrm>
            <a:prstGeom prst="rect">
              <a:avLst/>
            </a:prstGeom>
          </p:spPr>
        </p:pic>
        <p:pic>
          <p:nvPicPr>
            <p:cNvPr id="9" name="object 9"/>
            <p:cNvPicPr/>
            <p:nvPr/>
          </p:nvPicPr>
          <p:blipFill>
            <a:blip r:embed="rId5" cstate="print"/>
            <a:stretch>
              <a:fillRect/>
            </a:stretch>
          </p:blipFill>
          <p:spPr>
            <a:xfrm>
              <a:off x="6199632" y="7025645"/>
              <a:ext cx="1321308" cy="533400"/>
            </a:xfrm>
            <a:prstGeom prst="rect">
              <a:avLst/>
            </a:prstGeom>
          </p:spPr>
        </p:pic>
      </p:grpSp>
      <p:sp>
        <p:nvSpPr>
          <p:cNvPr id="10" name="object 10"/>
          <p:cNvSpPr txBox="1"/>
          <p:nvPr/>
        </p:nvSpPr>
        <p:spPr>
          <a:xfrm>
            <a:off x="5510726" y="6370830"/>
            <a:ext cx="487065" cy="197925"/>
          </a:xfrm>
          <a:prstGeom prst="rect">
            <a:avLst/>
          </a:prstGeom>
        </p:spPr>
        <p:txBody>
          <a:bodyPr vert="horz" wrap="square" lIns="0" tIns="13575" rIns="0" bIns="0" rtlCol="0">
            <a:spAutoFit/>
          </a:bodyPr>
          <a:lstStyle/>
          <a:p>
            <a:pPr marL="10860">
              <a:spcBef>
                <a:spcPts val="107"/>
              </a:spcBef>
            </a:pPr>
            <a:r>
              <a:rPr sz="1197" b="1" spc="-17" dirty="0">
                <a:latin typeface="Meiryo UI"/>
                <a:cs typeface="Meiryo UI"/>
              </a:rPr>
              <a:t>更生前</a:t>
            </a:r>
            <a:endParaRPr sz="1197">
              <a:latin typeface="Meiryo UI"/>
              <a:cs typeface="Meiryo UI"/>
            </a:endParaRPr>
          </a:p>
        </p:txBody>
      </p:sp>
      <p:sp>
        <p:nvSpPr>
          <p:cNvPr id="11" name="object 11"/>
          <p:cNvSpPr txBox="1"/>
          <p:nvPr/>
        </p:nvSpPr>
        <p:spPr>
          <a:xfrm>
            <a:off x="7408160" y="6355192"/>
            <a:ext cx="487065" cy="197925"/>
          </a:xfrm>
          <a:prstGeom prst="rect">
            <a:avLst/>
          </a:prstGeom>
        </p:spPr>
        <p:txBody>
          <a:bodyPr vert="horz" wrap="square" lIns="0" tIns="13575" rIns="0" bIns="0" rtlCol="0">
            <a:spAutoFit/>
          </a:bodyPr>
          <a:lstStyle/>
          <a:p>
            <a:pPr marL="10860">
              <a:spcBef>
                <a:spcPts val="107"/>
              </a:spcBef>
            </a:pPr>
            <a:r>
              <a:rPr sz="1197" b="1" spc="-17" dirty="0">
                <a:latin typeface="Meiryo UI"/>
                <a:cs typeface="Meiryo UI"/>
              </a:rPr>
              <a:t>更生後</a:t>
            </a:r>
            <a:endParaRPr sz="1197">
              <a:latin typeface="Meiryo UI"/>
              <a:cs typeface="Meiryo UI"/>
            </a:endParaRPr>
          </a:p>
        </p:txBody>
      </p:sp>
      <p:sp>
        <p:nvSpPr>
          <p:cNvPr id="12" name="object 12"/>
          <p:cNvSpPr txBox="1"/>
          <p:nvPr/>
        </p:nvSpPr>
        <p:spPr>
          <a:xfrm>
            <a:off x="4172357" y="1396577"/>
            <a:ext cx="792227" cy="242254"/>
          </a:xfrm>
          <a:prstGeom prst="rect">
            <a:avLst/>
          </a:prstGeom>
        </p:spPr>
        <p:txBody>
          <a:bodyPr vert="horz" wrap="square" lIns="0" tIns="11946" rIns="0" bIns="0" rtlCol="0">
            <a:spAutoFit/>
          </a:bodyPr>
          <a:lstStyle/>
          <a:p>
            <a:pPr marL="10860">
              <a:spcBef>
                <a:spcPts val="94"/>
              </a:spcBef>
            </a:pPr>
            <a:r>
              <a:rPr sz="1496" b="1" spc="-13" dirty="0">
                <a:latin typeface="ＭＳ Ｐゴシック"/>
                <a:cs typeface="ＭＳ Ｐゴシック"/>
              </a:rPr>
              <a:t>更生工法</a:t>
            </a:r>
            <a:endParaRPr sz="1496">
              <a:latin typeface="ＭＳ Ｐゴシック"/>
              <a:cs typeface="ＭＳ Ｐゴシック"/>
            </a:endParaRPr>
          </a:p>
        </p:txBody>
      </p:sp>
      <p:grpSp>
        <p:nvGrpSpPr>
          <p:cNvPr id="13" name="object 13"/>
          <p:cNvGrpSpPr/>
          <p:nvPr/>
        </p:nvGrpSpPr>
        <p:grpSpPr>
          <a:xfrm>
            <a:off x="286699" y="5172338"/>
            <a:ext cx="4990105" cy="1337391"/>
            <a:chOff x="335279" y="5820161"/>
            <a:chExt cx="5835650" cy="1564005"/>
          </a:xfrm>
        </p:grpSpPr>
        <p:pic>
          <p:nvPicPr>
            <p:cNvPr id="14" name="object 14"/>
            <p:cNvPicPr/>
            <p:nvPr/>
          </p:nvPicPr>
          <p:blipFill>
            <a:blip r:embed="rId6" cstate="print"/>
            <a:stretch>
              <a:fillRect/>
            </a:stretch>
          </p:blipFill>
          <p:spPr>
            <a:xfrm>
              <a:off x="821435" y="5820161"/>
              <a:ext cx="5349240" cy="1563623"/>
            </a:xfrm>
            <a:prstGeom prst="rect">
              <a:avLst/>
            </a:prstGeom>
          </p:spPr>
        </p:pic>
        <p:pic>
          <p:nvPicPr>
            <p:cNvPr id="15" name="object 15"/>
            <p:cNvPicPr/>
            <p:nvPr/>
          </p:nvPicPr>
          <p:blipFill>
            <a:blip r:embed="rId7" cstate="print"/>
            <a:stretch>
              <a:fillRect/>
            </a:stretch>
          </p:blipFill>
          <p:spPr>
            <a:xfrm>
              <a:off x="335279" y="6342893"/>
              <a:ext cx="1869948" cy="640080"/>
            </a:xfrm>
            <a:prstGeom prst="rect">
              <a:avLst/>
            </a:prstGeom>
          </p:spPr>
        </p:pic>
      </p:grpSp>
      <p:sp>
        <p:nvSpPr>
          <p:cNvPr id="16" name="object 16"/>
          <p:cNvSpPr txBox="1"/>
          <p:nvPr/>
        </p:nvSpPr>
        <p:spPr>
          <a:xfrm>
            <a:off x="496079" y="5788309"/>
            <a:ext cx="1093045" cy="197925"/>
          </a:xfrm>
          <a:prstGeom prst="rect">
            <a:avLst/>
          </a:prstGeom>
        </p:spPr>
        <p:txBody>
          <a:bodyPr vert="horz" wrap="square" lIns="0" tIns="13575" rIns="0" bIns="0" rtlCol="0">
            <a:spAutoFit/>
          </a:bodyPr>
          <a:lstStyle/>
          <a:p>
            <a:pPr marL="10860">
              <a:spcBef>
                <a:spcPts val="107"/>
              </a:spcBef>
            </a:pPr>
            <a:r>
              <a:rPr sz="1197" b="1" spc="-9" dirty="0">
                <a:latin typeface="Meiryo UI"/>
                <a:cs typeface="Meiryo UI"/>
              </a:rPr>
              <a:t>更生工法の一例</a:t>
            </a:r>
            <a:endParaRPr sz="1197">
              <a:latin typeface="Meiryo UI"/>
              <a:cs typeface="Meiryo UI"/>
            </a:endParaRPr>
          </a:p>
        </p:txBody>
      </p:sp>
      <p:sp>
        <p:nvSpPr>
          <p:cNvPr id="17" name="object 17"/>
          <p:cNvSpPr txBox="1"/>
          <p:nvPr/>
        </p:nvSpPr>
        <p:spPr>
          <a:xfrm>
            <a:off x="4240123" y="6518091"/>
            <a:ext cx="957839" cy="117895"/>
          </a:xfrm>
          <a:prstGeom prst="rect">
            <a:avLst/>
          </a:prstGeom>
        </p:spPr>
        <p:txBody>
          <a:bodyPr vert="horz" wrap="square" lIns="0" tIns="12488" rIns="0" bIns="0" rtlCol="0">
            <a:spAutoFit/>
          </a:bodyPr>
          <a:lstStyle/>
          <a:p>
            <a:pPr marL="10860">
              <a:spcBef>
                <a:spcPts val="97"/>
              </a:spcBef>
            </a:pPr>
            <a:r>
              <a:rPr sz="684" b="1" dirty="0">
                <a:latin typeface="ＭＳ Ｐゴシック"/>
                <a:cs typeface="ＭＳ Ｐゴシック"/>
              </a:rPr>
              <a:t>出典：日本</a:t>
            </a:r>
            <a:r>
              <a:rPr sz="684" b="1" dirty="0">
                <a:latin typeface="Arial"/>
                <a:cs typeface="Arial"/>
              </a:rPr>
              <a:t>SPR</a:t>
            </a:r>
            <a:r>
              <a:rPr sz="684" b="1" spc="-81" dirty="0">
                <a:latin typeface="ＭＳ Ｐゴシック"/>
                <a:cs typeface="ＭＳ Ｐゴシック"/>
              </a:rPr>
              <a:t>工法協会</a:t>
            </a:r>
            <a:endParaRPr sz="684">
              <a:latin typeface="ＭＳ Ｐゴシック"/>
              <a:cs typeface="ＭＳ Ｐゴシック"/>
            </a:endParaRPr>
          </a:p>
        </p:txBody>
      </p:sp>
      <p:sp>
        <p:nvSpPr>
          <p:cNvPr id="18" name="object 18"/>
          <p:cNvSpPr/>
          <p:nvPr/>
        </p:nvSpPr>
        <p:spPr>
          <a:xfrm>
            <a:off x="420927" y="5212732"/>
            <a:ext cx="1027343" cy="219369"/>
          </a:xfrm>
          <a:custGeom>
            <a:avLst/>
            <a:gdLst/>
            <a:ahLst/>
            <a:cxnLst/>
            <a:rect l="l" t="t" r="r" b="b"/>
            <a:pathLst>
              <a:path w="1201420" h="256539">
                <a:moveTo>
                  <a:pt x="1200912" y="0"/>
                </a:moveTo>
                <a:lnTo>
                  <a:pt x="0" y="0"/>
                </a:lnTo>
                <a:lnTo>
                  <a:pt x="0" y="256032"/>
                </a:lnTo>
                <a:lnTo>
                  <a:pt x="1200912" y="256032"/>
                </a:lnTo>
                <a:lnTo>
                  <a:pt x="1200912" y="0"/>
                </a:lnTo>
                <a:close/>
              </a:path>
            </a:pathLst>
          </a:custGeom>
          <a:solidFill>
            <a:srgbClr val="FFFFFF"/>
          </a:solidFill>
        </p:spPr>
        <p:txBody>
          <a:bodyPr wrap="square" lIns="0" tIns="0" rIns="0" bIns="0" rtlCol="0"/>
          <a:lstStyle/>
          <a:p>
            <a:endParaRPr sz="1539"/>
          </a:p>
        </p:txBody>
      </p:sp>
      <p:sp>
        <p:nvSpPr>
          <p:cNvPr id="19" name="object 19"/>
          <p:cNvSpPr txBox="1"/>
          <p:nvPr/>
        </p:nvSpPr>
        <p:spPr>
          <a:xfrm>
            <a:off x="420927" y="5212732"/>
            <a:ext cx="1027343" cy="210570"/>
          </a:xfrm>
          <a:prstGeom prst="rect">
            <a:avLst/>
          </a:prstGeom>
          <a:ln w="10667">
            <a:solidFill>
              <a:srgbClr val="000000"/>
            </a:solidFill>
          </a:ln>
        </p:spPr>
        <p:txBody>
          <a:bodyPr vert="horz" wrap="square" lIns="0" tIns="0" rIns="0" bIns="0" rtlCol="0">
            <a:spAutoFit/>
          </a:bodyPr>
          <a:lstStyle/>
          <a:p>
            <a:pPr algn="ctr">
              <a:lnSpc>
                <a:spcPct val="100000"/>
              </a:lnSpc>
            </a:pPr>
            <a:r>
              <a:rPr sz="684" spc="-17" dirty="0">
                <a:latin typeface="ＭＳ Ｐゴシック"/>
                <a:cs typeface="ＭＳ Ｐゴシック"/>
              </a:rPr>
              <a:t>内巻き</a:t>
            </a:r>
            <a:endParaRPr sz="684">
              <a:latin typeface="ＭＳ Ｐゴシック"/>
              <a:cs typeface="ＭＳ Ｐゴシック"/>
            </a:endParaRPr>
          </a:p>
          <a:p>
            <a:pPr algn="ctr">
              <a:spcBef>
                <a:spcPts val="34"/>
              </a:spcBef>
            </a:pPr>
            <a:r>
              <a:rPr sz="684" spc="-9" dirty="0">
                <a:latin typeface="ＭＳ Ｐゴシック"/>
                <a:cs typeface="ＭＳ Ｐゴシック"/>
              </a:rPr>
              <a:t>プロファイルドラム</a:t>
            </a:r>
            <a:endParaRPr sz="684">
              <a:latin typeface="ＭＳ Ｐゴシック"/>
              <a:cs typeface="ＭＳ Ｐゴシック"/>
            </a:endParaRPr>
          </a:p>
        </p:txBody>
      </p:sp>
      <p:grpSp>
        <p:nvGrpSpPr>
          <p:cNvPr id="20" name="object 20"/>
          <p:cNvGrpSpPr/>
          <p:nvPr/>
        </p:nvGrpSpPr>
        <p:grpSpPr>
          <a:xfrm>
            <a:off x="2696882" y="5794552"/>
            <a:ext cx="447426" cy="134662"/>
            <a:chOff x="3153854" y="6547807"/>
            <a:chExt cx="523240" cy="157480"/>
          </a:xfrm>
        </p:grpSpPr>
        <p:sp>
          <p:nvSpPr>
            <p:cNvPr id="21" name="object 21"/>
            <p:cNvSpPr/>
            <p:nvPr/>
          </p:nvSpPr>
          <p:spPr>
            <a:xfrm>
              <a:off x="3159252" y="6553204"/>
              <a:ext cx="512445" cy="146685"/>
            </a:xfrm>
            <a:custGeom>
              <a:avLst/>
              <a:gdLst/>
              <a:ahLst/>
              <a:cxnLst/>
              <a:rect l="l" t="t" r="r" b="b"/>
              <a:pathLst>
                <a:path w="512445" h="146684">
                  <a:moveTo>
                    <a:pt x="512063" y="0"/>
                  </a:moveTo>
                  <a:lnTo>
                    <a:pt x="0" y="0"/>
                  </a:lnTo>
                  <a:lnTo>
                    <a:pt x="0" y="146303"/>
                  </a:lnTo>
                  <a:lnTo>
                    <a:pt x="512063" y="146303"/>
                  </a:lnTo>
                  <a:lnTo>
                    <a:pt x="512063" y="0"/>
                  </a:lnTo>
                  <a:close/>
                </a:path>
              </a:pathLst>
            </a:custGeom>
            <a:solidFill>
              <a:srgbClr val="FFFFFF"/>
            </a:solidFill>
          </p:spPr>
          <p:txBody>
            <a:bodyPr wrap="square" lIns="0" tIns="0" rIns="0" bIns="0" rtlCol="0"/>
            <a:lstStyle/>
            <a:p>
              <a:endParaRPr sz="1539"/>
            </a:p>
          </p:txBody>
        </p:sp>
        <p:sp>
          <p:nvSpPr>
            <p:cNvPr id="22" name="object 22"/>
            <p:cNvSpPr/>
            <p:nvPr/>
          </p:nvSpPr>
          <p:spPr>
            <a:xfrm>
              <a:off x="3159252" y="6553204"/>
              <a:ext cx="512445" cy="146685"/>
            </a:xfrm>
            <a:custGeom>
              <a:avLst/>
              <a:gdLst/>
              <a:ahLst/>
              <a:cxnLst/>
              <a:rect l="l" t="t" r="r" b="b"/>
              <a:pathLst>
                <a:path w="512445" h="146684">
                  <a:moveTo>
                    <a:pt x="0" y="0"/>
                  </a:moveTo>
                  <a:lnTo>
                    <a:pt x="512063" y="0"/>
                  </a:lnTo>
                  <a:lnTo>
                    <a:pt x="512063" y="146303"/>
                  </a:lnTo>
                  <a:lnTo>
                    <a:pt x="0" y="146303"/>
                  </a:lnTo>
                  <a:lnTo>
                    <a:pt x="0" y="0"/>
                  </a:lnTo>
                  <a:close/>
                </a:path>
              </a:pathLst>
            </a:custGeom>
            <a:ln w="10668">
              <a:solidFill>
                <a:srgbClr val="000000"/>
              </a:solidFill>
            </a:ln>
          </p:spPr>
          <p:txBody>
            <a:bodyPr wrap="square" lIns="0" tIns="0" rIns="0" bIns="0" rtlCol="0"/>
            <a:lstStyle/>
            <a:p>
              <a:endParaRPr sz="1539"/>
            </a:p>
          </p:txBody>
        </p:sp>
      </p:grpSp>
      <p:sp>
        <p:nvSpPr>
          <p:cNvPr id="23" name="object 23"/>
          <p:cNvSpPr txBox="1"/>
          <p:nvPr/>
        </p:nvSpPr>
        <p:spPr>
          <a:xfrm>
            <a:off x="2776648" y="5793521"/>
            <a:ext cx="287786" cy="117895"/>
          </a:xfrm>
          <a:prstGeom prst="rect">
            <a:avLst/>
          </a:prstGeom>
        </p:spPr>
        <p:txBody>
          <a:bodyPr vert="horz" wrap="square" lIns="0" tIns="12488" rIns="0" bIns="0" rtlCol="0">
            <a:spAutoFit/>
          </a:bodyPr>
          <a:lstStyle/>
          <a:p>
            <a:pPr marL="10860">
              <a:spcBef>
                <a:spcPts val="97"/>
              </a:spcBef>
            </a:pPr>
            <a:r>
              <a:rPr sz="684" spc="-17" dirty="0">
                <a:latin typeface="ＭＳ Ｐゴシック"/>
                <a:cs typeface="ＭＳ Ｐゴシック"/>
              </a:rPr>
              <a:t>既設管</a:t>
            </a:r>
            <a:endParaRPr sz="684">
              <a:latin typeface="ＭＳ Ｐゴシック"/>
              <a:cs typeface="ＭＳ Ｐゴシック"/>
            </a:endParaRPr>
          </a:p>
        </p:txBody>
      </p:sp>
      <p:sp>
        <p:nvSpPr>
          <p:cNvPr id="24" name="object 24"/>
          <p:cNvSpPr txBox="1"/>
          <p:nvPr/>
        </p:nvSpPr>
        <p:spPr>
          <a:xfrm>
            <a:off x="2826603" y="5992690"/>
            <a:ext cx="461544" cy="106382"/>
          </a:xfrm>
          <a:prstGeom prst="rect">
            <a:avLst/>
          </a:prstGeom>
          <a:solidFill>
            <a:srgbClr val="FFFFFF"/>
          </a:solidFill>
          <a:ln w="10668">
            <a:solidFill>
              <a:srgbClr val="000000"/>
            </a:solidFill>
          </a:ln>
        </p:spPr>
        <p:txBody>
          <a:bodyPr vert="horz" wrap="square" lIns="0" tIns="1086" rIns="0" bIns="0" rtlCol="0">
            <a:spAutoFit/>
          </a:bodyPr>
          <a:lstStyle/>
          <a:p>
            <a:pPr marL="85792">
              <a:spcBef>
                <a:spcPts val="9"/>
              </a:spcBef>
            </a:pPr>
            <a:r>
              <a:rPr sz="684" spc="-17" dirty="0">
                <a:latin typeface="ＭＳ Ｐゴシック"/>
                <a:cs typeface="ＭＳ Ｐゴシック"/>
              </a:rPr>
              <a:t>更生管</a:t>
            </a:r>
            <a:endParaRPr sz="684">
              <a:latin typeface="ＭＳ Ｐゴシック"/>
              <a:cs typeface="ＭＳ Ｐゴシック"/>
            </a:endParaRPr>
          </a:p>
        </p:txBody>
      </p:sp>
      <p:sp>
        <p:nvSpPr>
          <p:cNvPr id="25" name="object 25"/>
          <p:cNvSpPr txBox="1"/>
          <p:nvPr/>
        </p:nvSpPr>
        <p:spPr>
          <a:xfrm>
            <a:off x="3287930" y="5779620"/>
            <a:ext cx="532133" cy="216726"/>
          </a:xfrm>
          <a:prstGeom prst="rect">
            <a:avLst/>
          </a:prstGeom>
          <a:solidFill>
            <a:srgbClr val="FFFFFF"/>
          </a:solidFill>
          <a:ln w="10668">
            <a:solidFill>
              <a:srgbClr val="000000"/>
            </a:solidFill>
          </a:ln>
        </p:spPr>
        <p:txBody>
          <a:bodyPr vert="horz" wrap="square" lIns="0" tIns="0" rIns="0" bIns="0" rtlCol="0">
            <a:spAutoFit/>
          </a:bodyPr>
          <a:lstStyle/>
          <a:p>
            <a:pPr marL="86878" marR="83077" indent="43982">
              <a:lnSpc>
                <a:spcPts val="855"/>
              </a:lnSpc>
            </a:pPr>
            <a:r>
              <a:rPr sz="684" spc="-17" dirty="0">
                <a:latin typeface="ＭＳ Ｐゴシック"/>
                <a:cs typeface="ＭＳ Ｐゴシック"/>
              </a:rPr>
              <a:t>自走式</a:t>
            </a:r>
            <a:r>
              <a:rPr sz="684" spc="-13" dirty="0">
                <a:latin typeface="ＭＳ Ｐゴシック"/>
                <a:cs typeface="ＭＳ Ｐゴシック"/>
              </a:rPr>
              <a:t>製造管機</a:t>
            </a:r>
            <a:endParaRPr sz="684">
              <a:latin typeface="ＭＳ Ｐゴシック"/>
              <a:cs typeface="ＭＳ Ｐゴシック"/>
            </a:endParaRPr>
          </a:p>
        </p:txBody>
      </p:sp>
      <p:grpSp>
        <p:nvGrpSpPr>
          <p:cNvPr id="26" name="object 26"/>
          <p:cNvGrpSpPr/>
          <p:nvPr/>
        </p:nvGrpSpPr>
        <p:grpSpPr>
          <a:xfrm>
            <a:off x="3852859" y="5937957"/>
            <a:ext cx="636388" cy="135748"/>
            <a:chOff x="4505705" y="6715511"/>
            <a:chExt cx="744220" cy="158750"/>
          </a:xfrm>
        </p:grpSpPr>
        <p:sp>
          <p:nvSpPr>
            <p:cNvPr id="27" name="object 27"/>
            <p:cNvSpPr/>
            <p:nvPr/>
          </p:nvSpPr>
          <p:spPr>
            <a:xfrm>
              <a:off x="4511039" y="6720845"/>
              <a:ext cx="733425" cy="147955"/>
            </a:xfrm>
            <a:custGeom>
              <a:avLst/>
              <a:gdLst/>
              <a:ahLst/>
              <a:cxnLst/>
              <a:rect l="l" t="t" r="r" b="b"/>
              <a:pathLst>
                <a:path w="733425" h="147954">
                  <a:moveTo>
                    <a:pt x="733043" y="0"/>
                  </a:moveTo>
                  <a:lnTo>
                    <a:pt x="0" y="0"/>
                  </a:lnTo>
                  <a:lnTo>
                    <a:pt x="0" y="147828"/>
                  </a:lnTo>
                  <a:lnTo>
                    <a:pt x="733043" y="147828"/>
                  </a:lnTo>
                  <a:lnTo>
                    <a:pt x="733043" y="0"/>
                  </a:lnTo>
                  <a:close/>
                </a:path>
              </a:pathLst>
            </a:custGeom>
            <a:solidFill>
              <a:srgbClr val="FFFFFF"/>
            </a:solidFill>
          </p:spPr>
          <p:txBody>
            <a:bodyPr wrap="square" lIns="0" tIns="0" rIns="0" bIns="0" rtlCol="0"/>
            <a:lstStyle/>
            <a:p>
              <a:endParaRPr sz="1539"/>
            </a:p>
          </p:txBody>
        </p:sp>
        <p:sp>
          <p:nvSpPr>
            <p:cNvPr id="28" name="object 28"/>
            <p:cNvSpPr/>
            <p:nvPr/>
          </p:nvSpPr>
          <p:spPr>
            <a:xfrm>
              <a:off x="4511039" y="6720845"/>
              <a:ext cx="733425" cy="147955"/>
            </a:xfrm>
            <a:custGeom>
              <a:avLst/>
              <a:gdLst/>
              <a:ahLst/>
              <a:cxnLst/>
              <a:rect l="l" t="t" r="r" b="b"/>
              <a:pathLst>
                <a:path w="733425" h="147954">
                  <a:moveTo>
                    <a:pt x="0" y="0"/>
                  </a:moveTo>
                  <a:lnTo>
                    <a:pt x="733044" y="0"/>
                  </a:lnTo>
                  <a:lnTo>
                    <a:pt x="733044" y="147828"/>
                  </a:lnTo>
                  <a:lnTo>
                    <a:pt x="0" y="147828"/>
                  </a:lnTo>
                  <a:lnTo>
                    <a:pt x="0" y="0"/>
                  </a:lnTo>
                  <a:close/>
                </a:path>
              </a:pathLst>
            </a:custGeom>
            <a:ln w="10668">
              <a:solidFill>
                <a:srgbClr val="000000"/>
              </a:solidFill>
            </a:ln>
          </p:spPr>
          <p:txBody>
            <a:bodyPr wrap="square" lIns="0" tIns="0" rIns="0" bIns="0" rtlCol="0"/>
            <a:lstStyle/>
            <a:p>
              <a:endParaRPr sz="1539"/>
            </a:p>
          </p:txBody>
        </p:sp>
      </p:grpSp>
      <p:sp>
        <p:nvSpPr>
          <p:cNvPr id="29" name="object 29"/>
          <p:cNvSpPr txBox="1"/>
          <p:nvPr/>
        </p:nvSpPr>
        <p:spPr>
          <a:xfrm>
            <a:off x="3954726" y="5883440"/>
            <a:ext cx="430050" cy="117895"/>
          </a:xfrm>
          <a:prstGeom prst="rect">
            <a:avLst/>
          </a:prstGeom>
        </p:spPr>
        <p:txBody>
          <a:bodyPr vert="horz" wrap="square" lIns="0" tIns="12488" rIns="0" bIns="0" rtlCol="0">
            <a:spAutoFit/>
          </a:bodyPr>
          <a:lstStyle/>
          <a:p>
            <a:pPr marL="10860">
              <a:spcBef>
                <a:spcPts val="97"/>
              </a:spcBef>
            </a:pPr>
            <a:r>
              <a:rPr sz="684" spc="-56" dirty="0">
                <a:latin typeface="ＭＳ Ｐゴシック"/>
                <a:cs typeface="ＭＳ Ｐゴシック"/>
              </a:rPr>
              <a:t>油圧ユニッ</a:t>
            </a:r>
            <a:endParaRPr sz="684">
              <a:latin typeface="ＭＳ Ｐゴシック"/>
              <a:cs typeface="ＭＳ Ｐゴシック"/>
            </a:endParaRPr>
          </a:p>
        </p:txBody>
      </p:sp>
      <p:sp>
        <p:nvSpPr>
          <p:cNvPr id="30" name="object 30"/>
          <p:cNvSpPr txBox="1"/>
          <p:nvPr/>
        </p:nvSpPr>
        <p:spPr>
          <a:xfrm>
            <a:off x="4130655" y="5991605"/>
            <a:ext cx="79277" cy="117895"/>
          </a:xfrm>
          <a:prstGeom prst="rect">
            <a:avLst/>
          </a:prstGeom>
        </p:spPr>
        <p:txBody>
          <a:bodyPr vert="horz" wrap="square" lIns="0" tIns="12488" rIns="0" bIns="0" rtlCol="0">
            <a:spAutoFit/>
          </a:bodyPr>
          <a:lstStyle/>
          <a:p>
            <a:pPr marL="10860">
              <a:spcBef>
                <a:spcPts val="97"/>
              </a:spcBef>
            </a:pPr>
            <a:r>
              <a:rPr sz="684" spc="-188" dirty="0">
                <a:latin typeface="ＭＳ Ｐゴシック"/>
                <a:cs typeface="ＭＳ Ｐゴシック"/>
              </a:rPr>
              <a:t>ト</a:t>
            </a:r>
            <a:endParaRPr sz="684">
              <a:latin typeface="ＭＳ Ｐゴシック"/>
              <a:cs typeface="ＭＳ Ｐゴシック"/>
            </a:endParaRPr>
          </a:p>
        </p:txBody>
      </p:sp>
      <p:sp>
        <p:nvSpPr>
          <p:cNvPr id="31" name="object 31"/>
          <p:cNvSpPr txBox="1"/>
          <p:nvPr/>
        </p:nvSpPr>
        <p:spPr>
          <a:xfrm>
            <a:off x="4855659" y="5469459"/>
            <a:ext cx="438195" cy="111865"/>
          </a:xfrm>
          <a:prstGeom prst="rect">
            <a:avLst/>
          </a:prstGeom>
          <a:solidFill>
            <a:srgbClr val="AFD6B8"/>
          </a:solidFill>
          <a:ln w="10668">
            <a:solidFill>
              <a:srgbClr val="000000"/>
            </a:solidFill>
          </a:ln>
        </p:spPr>
        <p:txBody>
          <a:bodyPr vert="horz" wrap="square" lIns="0" tIns="6516" rIns="0" bIns="0" rtlCol="0">
            <a:spAutoFit/>
          </a:bodyPr>
          <a:lstStyle/>
          <a:p>
            <a:pPr marL="85792">
              <a:spcBef>
                <a:spcPts val="51"/>
              </a:spcBef>
            </a:pPr>
            <a:r>
              <a:rPr sz="684" spc="-17" dirty="0">
                <a:latin typeface="ＭＳ Ｐゴシック"/>
                <a:cs typeface="ＭＳ Ｐゴシック"/>
              </a:rPr>
              <a:t>電源車</a:t>
            </a:r>
            <a:endParaRPr sz="684">
              <a:latin typeface="ＭＳ Ｐゴシック"/>
              <a:cs typeface="ＭＳ Ｐゴシック"/>
            </a:endParaRPr>
          </a:p>
        </p:txBody>
      </p:sp>
      <p:sp>
        <p:nvSpPr>
          <p:cNvPr id="32" name="object 32"/>
          <p:cNvSpPr txBox="1">
            <a:spLocks noGrp="1"/>
          </p:cNvSpPr>
          <p:nvPr>
            <p:ph type="title"/>
          </p:nvPr>
        </p:nvSpPr>
        <p:spPr>
          <a:xfrm>
            <a:off x="341434" y="235390"/>
            <a:ext cx="8459286" cy="433629"/>
          </a:xfrm>
          <a:prstGeom prst="rect">
            <a:avLst/>
          </a:prstGeom>
          <a:solidFill>
            <a:srgbClr val="FFFFCC"/>
          </a:solidFill>
          <a:ln w="32003">
            <a:solidFill>
              <a:srgbClr val="FF9900"/>
            </a:solidFill>
          </a:ln>
        </p:spPr>
        <p:txBody>
          <a:bodyPr vert="horz" wrap="square" lIns="0" tIns="2715" rIns="0" bIns="0" rtlCol="0" anchor="ctr">
            <a:spAutoFit/>
          </a:bodyPr>
          <a:lstStyle/>
          <a:p>
            <a:pPr marL="71674" algn="ctr">
              <a:lnSpc>
                <a:spcPct val="100000"/>
              </a:lnSpc>
              <a:spcBef>
                <a:spcPts val="21"/>
              </a:spcBef>
              <a:tabLst>
                <a:tab pos="1372132" algn="l"/>
              </a:tabLst>
            </a:pPr>
            <a:r>
              <a:rPr sz="2800" dirty="0"/>
              <a:t>	</a:t>
            </a:r>
            <a:r>
              <a:rPr sz="2800" spc="-26" dirty="0"/>
              <a:t>改築の技術</a:t>
            </a:r>
          </a:p>
        </p:txBody>
      </p:sp>
      <p:sp>
        <p:nvSpPr>
          <p:cNvPr id="33" name="object 33"/>
          <p:cNvSpPr txBox="1"/>
          <p:nvPr/>
        </p:nvSpPr>
        <p:spPr>
          <a:xfrm>
            <a:off x="383135" y="689383"/>
            <a:ext cx="8375665" cy="653199"/>
          </a:xfrm>
          <a:prstGeom prst="rect">
            <a:avLst/>
          </a:prstGeom>
          <a:ln w="10667">
            <a:solidFill>
              <a:srgbClr val="000000"/>
            </a:solidFill>
          </a:ln>
        </p:spPr>
        <p:txBody>
          <a:bodyPr vert="horz" wrap="square" lIns="0" tIns="38552" rIns="0" bIns="0" rtlCol="0">
            <a:spAutoFit/>
          </a:bodyPr>
          <a:lstStyle/>
          <a:p>
            <a:pPr marL="355657" indent="-269865">
              <a:spcBef>
                <a:spcPts val="304"/>
              </a:spcBef>
              <a:buFont typeface="Arial"/>
              <a:buChar char="•"/>
              <a:tabLst>
                <a:tab pos="355657" algn="l"/>
              </a:tabLst>
            </a:pPr>
            <a:r>
              <a:rPr sz="1325" spc="-38" dirty="0">
                <a:latin typeface="ＭＳ Ｐゴシック"/>
                <a:cs typeface="ＭＳ Ｐゴシック"/>
              </a:rPr>
              <a:t>下水道を供用しながら施工可能な更生工法の技術開発・導入を進めてきた。</a:t>
            </a:r>
            <a:endParaRPr sz="1325">
              <a:latin typeface="ＭＳ Ｐゴシック"/>
              <a:cs typeface="ＭＳ Ｐゴシック"/>
            </a:endParaRPr>
          </a:p>
          <a:p>
            <a:pPr marL="355657" marR="152037" indent="-269865">
              <a:lnSpc>
                <a:spcPts val="1522"/>
              </a:lnSpc>
              <a:spcBef>
                <a:spcPts val="171"/>
              </a:spcBef>
              <a:buFont typeface="Arial"/>
              <a:buChar char="•"/>
              <a:tabLst>
                <a:tab pos="355657" algn="l"/>
              </a:tabLst>
            </a:pPr>
            <a:r>
              <a:rPr sz="1325" spc="-34" dirty="0">
                <a:latin typeface="ＭＳ Ｐゴシック"/>
                <a:cs typeface="ＭＳ Ｐゴシック"/>
              </a:rPr>
              <a:t>一方で、大口径管路のうち、常に水位が高い箇所や流速の早い箇所等の施工条件が厳しい場合は、</a:t>
            </a:r>
            <a:r>
              <a:rPr sz="1325" b="1" u="sng" spc="-34" dirty="0">
                <a:uFill>
                  <a:solidFill>
                    <a:srgbClr val="000000"/>
                  </a:solidFill>
                </a:uFill>
                <a:latin typeface="ＭＳ Ｐゴシック"/>
                <a:cs typeface="ＭＳ Ｐゴシック"/>
              </a:rPr>
              <a:t>大規模な下水の切り回し等、長期の準備期間が必要</a:t>
            </a:r>
            <a:r>
              <a:rPr sz="1325" spc="-30" dirty="0">
                <a:latin typeface="ＭＳ Ｐゴシック"/>
                <a:cs typeface="ＭＳ Ｐゴシック"/>
              </a:rPr>
              <a:t>となる。</a:t>
            </a:r>
            <a:endParaRPr sz="1325">
              <a:latin typeface="ＭＳ Ｐゴシック"/>
              <a:cs typeface="ＭＳ Ｐゴシック"/>
            </a:endParaRPr>
          </a:p>
        </p:txBody>
      </p:sp>
      <p:sp>
        <p:nvSpPr>
          <p:cNvPr id="34" name="object 34"/>
          <p:cNvSpPr txBox="1"/>
          <p:nvPr/>
        </p:nvSpPr>
        <p:spPr>
          <a:xfrm>
            <a:off x="2677606" y="5127591"/>
            <a:ext cx="5929482" cy="144734"/>
          </a:xfrm>
          <a:prstGeom prst="rect">
            <a:avLst/>
          </a:prstGeom>
        </p:spPr>
        <p:txBody>
          <a:bodyPr vert="horz" wrap="square" lIns="0" tIns="13032" rIns="0" bIns="0" rtlCol="0">
            <a:spAutoFit/>
          </a:bodyPr>
          <a:lstStyle/>
          <a:p>
            <a:pPr marL="10860">
              <a:spcBef>
                <a:spcPts val="103"/>
              </a:spcBef>
            </a:pPr>
            <a:r>
              <a:rPr sz="855" spc="4" dirty="0">
                <a:latin typeface="ＭＳ Ｐゴシック"/>
                <a:cs typeface="ＭＳ Ｐゴシック"/>
              </a:rPr>
              <a:t>出典：下水道管路を対象とした総合マネジメントに関する研究</a:t>
            </a:r>
            <a:r>
              <a:rPr sz="855" spc="21" dirty="0">
                <a:latin typeface="ＭＳ Ｐゴシック"/>
                <a:cs typeface="ＭＳ Ｐゴシック"/>
              </a:rPr>
              <a:t>（</a:t>
            </a:r>
            <a:r>
              <a:rPr sz="855" spc="4" dirty="0">
                <a:latin typeface="ＭＳ Ｐゴシック"/>
                <a:cs typeface="ＭＳ Ｐゴシック"/>
              </a:rPr>
              <a:t>令和４年３月、国土交通省国土技術政策総合研究所</a:t>
            </a:r>
            <a:r>
              <a:rPr sz="855" spc="9" dirty="0">
                <a:latin typeface="ＭＳ Ｐゴシック"/>
                <a:cs typeface="ＭＳ Ｐゴシック"/>
              </a:rPr>
              <a:t>）</a:t>
            </a:r>
            <a:r>
              <a:rPr sz="855" spc="-462" dirty="0">
                <a:latin typeface="ＭＳ Ｐゴシック"/>
                <a:cs typeface="ＭＳ Ｐゴシック"/>
              </a:rPr>
              <a:t>を</a:t>
            </a:r>
            <a:r>
              <a:rPr sz="855" spc="9" dirty="0">
                <a:latin typeface="ＭＳ Ｐゴシック"/>
                <a:cs typeface="ＭＳ Ｐゴシック"/>
              </a:rPr>
              <a:t>基に作成</a:t>
            </a:r>
            <a:endParaRPr sz="855">
              <a:latin typeface="ＭＳ Ｐゴシック"/>
              <a:cs typeface="ＭＳ Ｐゴシック"/>
            </a:endParaRPr>
          </a:p>
        </p:txBody>
      </p:sp>
      <p:sp>
        <p:nvSpPr>
          <p:cNvPr id="35" name="object 35"/>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21</a:t>
            </a:r>
            <a:endParaRPr sz="1325">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80223" y="1328595"/>
          <a:ext cx="8154667" cy="2971950"/>
        </p:xfrm>
        <a:graphic>
          <a:graphicData uri="http://schemas.openxmlformats.org/drawingml/2006/table">
            <a:tbl>
              <a:tblPr firstRow="1" bandRow="1">
                <a:tableStyleId>{2D5ABB26-0587-4C30-8999-92F81FD0307C}</a:tableStyleId>
              </a:tblPr>
              <a:tblGrid>
                <a:gridCol w="639646">
                  <a:extLst>
                    <a:ext uri="{9D8B030D-6E8A-4147-A177-3AD203B41FA5}">
                      <a16:colId xmlns:a16="http://schemas.microsoft.com/office/drawing/2014/main" val="20000"/>
                    </a:ext>
                  </a:extLst>
                </a:gridCol>
                <a:gridCol w="810145">
                  <a:extLst>
                    <a:ext uri="{9D8B030D-6E8A-4147-A177-3AD203B41FA5}">
                      <a16:colId xmlns:a16="http://schemas.microsoft.com/office/drawing/2014/main" val="20001"/>
                    </a:ext>
                  </a:extLst>
                </a:gridCol>
                <a:gridCol w="2062286">
                  <a:extLst>
                    <a:ext uri="{9D8B030D-6E8A-4147-A177-3AD203B41FA5}">
                      <a16:colId xmlns:a16="http://schemas.microsoft.com/office/drawing/2014/main" val="20002"/>
                    </a:ext>
                  </a:extLst>
                </a:gridCol>
                <a:gridCol w="2321838">
                  <a:extLst>
                    <a:ext uri="{9D8B030D-6E8A-4147-A177-3AD203B41FA5}">
                      <a16:colId xmlns:a16="http://schemas.microsoft.com/office/drawing/2014/main" val="20003"/>
                    </a:ext>
                  </a:extLst>
                </a:gridCol>
                <a:gridCol w="2320752">
                  <a:extLst>
                    <a:ext uri="{9D8B030D-6E8A-4147-A177-3AD203B41FA5}">
                      <a16:colId xmlns:a16="http://schemas.microsoft.com/office/drawing/2014/main" val="20004"/>
                    </a:ext>
                  </a:extLst>
                </a:gridCol>
              </a:tblGrid>
              <a:tr h="450684">
                <a:tc gridSpan="2">
                  <a:txBody>
                    <a:bodyPr/>
                    <a:lstStyle/>
                    <a:p>
                      <a:pPr marL="481330">
                        <a:lnSpc>
                          <a:spcPct val="100000"/>
                        </a:lnSpc>
                        <a:spcBef>
                          <a:spcPts val="1285"/>
                        </a:spcBef>
                      </a:pPr>
                      <a:r>
                        <a:rPr sz="1200" b="1" spc="-15" dirty="0">
                          <a:latin typeface="ＭＳ Ｐゴシック"/>
                          <a:cs typeface="ＭＳ Ｐゴシック"/>
                        </a:rPr>
                        <a:t>工法分類</a:t>
                      </a:r>
                      <a:endParaRPr sz="1200">
                        <a:latin typeface="ＭＳ Ｐゴシック"/>
                        <a:cs typeface="ＭＳ Ｐゴシック"/>
                      </a:endParaRPr>
                    </a:p>
                  </a:txBody>
                  <a:tcPr marL="0" marR="0" marT="13954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hMerge="1">
                  <a:txBody>
                    <a:bodyPr/>
                    <a:lstStyle/>
                    <a:p>
                      <a:endParaRPr/>
                    </a:p>
                  </a:txBody>
                  <a:tcPr marL="0" marR="0" marT="0" marB="0"/>
                </a:tc>
                <a:tc>
                  <a:txBody>
                    <a:bodyPr/>
                    <a:lstStyle/>
                    <a:p>
                      <a:pPr algn="ctr">
                        <a:lnSpc>
                          <a:spcPct val="100000"/>
                        </a:lnSpc>
                        <a:spcBef>
                          <a:spcPts val="1285"/>
                        </a:spcBef>
                      </a:pPr>
                      <a:r>
                        <a:rPr sz="1200" b="1" spc="-10" dirty="0">
                          <a:latin typeface="ＭＳ Ｐゴシック"/>
                          <a:cs typeface="ＭＳ Ｐゴシック"/>
                        </a:rPr>
                        <a:t>内面補強工法</a:t>
                      </a:r>
                      <a:endParaRPr sz="1200">
                        <a:latin typeface="ＭＳ Ｐゴシック"/>
                        <a:cs typeface="ＭＳ Ｐゴシック"/>
                      </a:endParaRPr>
                    </a:p>
                  </a:txBody>
                  <a:tcPr marL="0" marR="0" marT="13954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1285"/>
                        </a:spcBef>
                      </a:pPr>
                      <a:r>
                        <a:rPr sz="1200" b="1" spc="-10" dirty="0">
                          <a:latin typeface="ＭＳ Ｐゴシック"/>
                          <a:cs typeface="ＭＳ Ｐゴシック"/>
                        </a:rPr>
                        <a:t>ライニング工法</a:t>
                      </a:r>
                      <a:endParaRPr sz="1200">
                        <a:latin typeface="ＭＳ Ｐゴシック"/>
                        <a:cs typeface="ＭＳ Ｐゴシック"/>
                      </a:endParaRPr>
                    </a:p>
                  </a:txBody>
                  <a:tcPr marL="0" marR="0" marT="13954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1285"/>
                        </a:spcBef>
                      </a:pPr>
                      <a:r>
                        <a:rPr sz="1200" b="1" spc="-15" dirty="0">
                          <a:latin typeface="ＭＳ Ｐゴシック"/>
                          <a:cs typeface="ＭＳ Ｐゴシック"/>
                        </a:rPr>
                        <a:t>止水工法</a:t>
                      </a:r>
                      <a:endParaRPr sz="1200">
                        <a:latin typeface="ＭＳ Ｐゴシック"/>
                        <a:cs typeface="ＭＳ Ｐゴシック"/>
                      </a:endParaRPr>
                    </a:p>
                  </a:txBody>
                  <a:tcPr marL="0" marR="0" marT="13954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extLst>
                  <a:ext uri="{0D108BD9-81ED-4DB2-BD59-A6C34878D82A}">
                    <a16:rowId xmlns:a16="http://schemas.microsoft.com/office/drawing/2014/main" val="10000"/>
                  </a:ext>
                </a:extLst>
              </a:tr>
              <a:tr h="874219">
                <a:tc gridSpan="2">
                  <a:txBody>
                    <a:bodyPr/>
                    <a:lstStyle/>
                    <a:p>
                      <a:pPr>
                        <a:lnSpc>
                          <a:spcPct val="100000"/>
                        </a:lnSpc>
                      </a:pPr>
                      <a:endParaRPr sz="1200">
                        <a:latin typeface="Times New Roman"/>
                        <a:cs typeface="Times New Roman"/>
                      </a:endParaRPr>
                    </a:p>
                    <a:p>
                      <a:pPr>
                        <a:lnSpc>
                          <a:spcPct val="100000"/>
                        </a:lnSpc>
                        <a:spcBef>
                          <a:spcPts val="20"/>
                        </a:spcBef>
                      </a:pPr>
                      <a:endParaRPr sz="1200">
                        <a:latin typeface="Times New Roman"/>
                        <a:cs typeface="Times New Roman"/>
                      </a:endParaRPr>
                    </a:p>
                    <a:p>
                      <a:pPr algn="ctr">
                        <a:lnSpc>
                          <a:spcPct val="100000"/>
                        </a:lnSpc>
                        <a:spcBef>
                          <a:spcPts val="5"/>
                        </a:spcBef>
                      </a:pPr>
                      <a:r>
                        <a:rPr sz="1200" b="1" spc="-25" dirty="0">
                          <a:latin typeface="ＭＳ Ｐゴシック"/>
                          <a:cs typeface="ＭＳ Ｐゴシック"/>
                        </a:rPr>
                        <a:t>概要</a:t>
                      </a:r>
                      <a:endParaRPr sz="12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hMerge="1">
                  <a:txBody>
                    <a:bodyPr/>
                    <a:lstStyle/>
                    <a:p>
                      <a:endParaRPr/>
                    </a:p>
                  </a:txBody>
                  <a:tcPr marL="0" marR="0" marT="0" marB="0"/>
                </a:tc>
                <a:tc>
                  <a:txBody>
                    <a:bodyPr/>
                    <a:lstStyle/>
                    <a:p>
                      <a:pPr marL="92710" marR="128905" algn="just">
                        <a:lnSpc>
                          <a:spcPct val="101099"/>
                        </a:lnSpc>
                        <a:spcBef>
                          <a:spcPts val="405"/>
                        </a:spcBef>
                      </a:pPr>
                      <a:r>
                        <a:rPr sz="1000" spc="-10" dirty="0">
                          <a:latin typeface="ＭＳ Ｐゴシック"/>
                          <a:cs typeface="ＭＳ Ｐゴシック"/>
                        </a:rPr>
                        <a:t>補修剤を機械により管渠内に引</a:t>
                      </a:r>
                      <a:r>
                        <a:rPr sz="1000" spc="-1050" dirty="0">
                          <a:latin typeface="ＭＳ Ｐゴシック"/>
                          <a:cs typeface="ＭＳ Ｐゴシック"/>
                        </a:rPr>
                        <a:t>き</a:t>
                      </a:r>
                      <a:r>
                        <a:rPr sz="1000" spc="-10" dirty="0">
                          <a:latin typeface="ＭＳ Ｐゴシック"/>
                          <a:cs typeface="ＭＳ Ｐゴシック"/>
                        </a:rPr>
                        <a:t>込み、加圧して管渠内面に圧着</a:t>
                      </a:r>
                      <a:r>
                        <a:rPr sz="1000" spc="-1040" dirty="0">
                          <a:latin typeface="ＭＳ Ｐゴシック"/>
                          <a:cs typeface="ＭＳ Ｐゴシック"/>
                        </a:rPr>
                        <a:t>さ</a:t>
                      </a:r>
                      <a:r>
                        <a:rPr sz="1000" spc="-10" dirty="0">
                          <a:latin typeface="ＭＳ Ｐゴシック"/>
                          <a:cs typeface="ＭＳ Ｐゴシック"/>
                        </a:rPr>
                        <a:t>せ、常温又は熱や光により硬化</a:t>
                      </a:r>
                      <a:r>
                        <a:rPr sz="1000" spc="-1045" dirty="0">
                          <a:latin typeface="ＭＳ Ｐゴシック"/>
                          <a:cs typeface="ＭＳ Ｐゴシック"/>
                        </a:rPr>
                        <a:t>さ</a:t>
                      </a:r>
                      <a:r>
                        <a:rPr sz="1000" spc="-20" dirty="0">
                          <a:latin typeface="ＭＳ Ｐゴシック"/>
                          <a:cs typeface="ＭＳ Ｐゴシック"/>
                        </a:rPr>
                        <a:t>せる工法</a:t>
                      </a:r>
                      <a:endParaRPr sz="1000">
                        <a:latin typeface="ＭＳ Ｐゴシック"/>
                        <a:cs typeface="ＭＳ Ｐゴシック"/>
                      </a:endParaRPr>
                    </a:p>
                  </a:txBody>
                  <a:tcPr marL="0" marR="0" marT="4398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92710" marR="184150">
                        <a:lnSpc>
                          <a:spcPct val="100800"/>
                        </a:lnSpc>
                        <a:spcBef>
                          <a:spcPts val="405"/>
                        </a:spcBef>
                      </a:pPr>
                      <a:r>
                        <a:rPr sz="1000" spc="-25" dirty="0">
                          <a:latin typeface="ＭＳ Ｐゴシック"/>
                          <a:cs typeface="ＭＳ Ｐゴシック"/>
                        </a:rPr>
                        <a:t>構造物の内面に被覆材を塗布又は設</a:t>
                      </a:r>
                      <a:r>
                        <a:rPr sz="1000" spc="-15" dirty="0">
                          <a:latin typeface="ＭＳ Ｐゴシック"/>
                          <a:cs typeface="ＭＳ Ｐゴシック"/>
                        </a:rPr>
                        <a:t>置する工法</a:t>
                      </a:r>
                      <a:endParaRPr sz="1000">
                        <a:latin typeface="ＭＳ Ｐゴシック"/>
                        <a:cs typeface="ＭＳ Ｐゴシック"/>
                      </a:endParaRPr>
                    </a:p>
                  </a:txBody>
                  <a:tcPr marL="0" marR="0" marT="4398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91440" marR="154940">
                        <a:lnSpc>
                          <a:spcPct val="100800"/>
                        </a:lnSpc>
                        <a:spcBef>
                          <a:spcPts val="405"/>
                        </a:spcBef>
                      </a:pPr>
                      <a:r>
                        <a:rPr sz="1000" spc="-10" dirty="0">
                          <a:latin typeface="ＭＳ Ｐゴシック"/>
                          <a:cs typeface="ＭＳ Ｐゴシック"/>
                        </a:rPr>
                        <a:t>止水材の注入シーリング材やコーキ</a:t>
                      </a:r>
                      <a:r>
                        <a:rPr sz="1000" spc="-1235" dirty="0">
                          <a:latin typeface="ＭＳ Ｐゴシック"/>
                          <a:cs typeface="ＭＳ Ｐゴシック"/>
                        </a:rPr>
                        <a:t>ン</a:t>
                      </a:r>
                      <a:r>
                        <a:rPr sz="1000" spc="-5" dirty="0">
                          <a:latin typeface="ＭＳ Ｐゴシック"/>
                          <a:cs typeface="ＭＳ Ｐゴシック"/>
                        </a:rPr>
                        <a:t>グ材の充填等により止水する工法</a:t>
                      </a:r>
                      <a:endParaRPr sz="1000">
                        <a:latin typeface="ＭＳ Ｐゴシック"/>
                        <a:cs typeface="ＭＳ Ｐゴシック"/>
                      </a:endParaRPr>
                    </a:p>
                  </a:txBody>
                  <a:tcPr marL="0" marR="0" marT="4398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453399">
                <a:tc rowSpan="5">
                  <a:txBody>
                    <a:bodyPr/>
                    <a:lstStyle/>
                    <a:p>
                      <a:pPr marL="438784">
                        <a:lnSpc>
                          <a:spcPct val="100000"/>
                        </a:lnSpc>
                        <a:spcBef>
                          <a:spcPts val="1540"/>
                        </a:spcBef>
                      </a:pPr>
                      <a:r>
                        <a:rPr sz="1200" b="1" spc="-10" dirty="0">
                          <a:latin typeface="HGP教科書体"/>
                          <a:cs typeface="HGP教科書体"/>
                        </a:rPr>
                        <a:t>適用条件例</a:t>
                      </a:r>
                      <a:endParaRPr sz="1200">
                        <a:latin typeface="HGP教科書体"/>
                        <a:cs typeface="HGP教科書体"/>
                      </a:endParaRPr>
                    </a:p>
                  </a:txBody>
                  <a:tcPr marL="0" marR="0" marT="167242"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1310"/>
                        </a:spcBef>
                      </a:pPr>
                      <a:r>
                        <a:rPr sz="1200" b="1" spc="-25" dirty="0">
                          <a:latin typeface="ＭＳ Ｐゴシック"/>
                          <a:cs typeface="ＭＳ Ｐゴシック"/>
                        </a:rPr>
                        <a:t>管種</a:t>
                      </a:r>
                      <a:endParaRPr sz="1200">
                        <a:latin typeface="ＭＳ Ｐゴシック"/>
                        <a:cs typeface="ＭＳ Ｐゴシック"/>
                      </a:endParaRPr>
                    </a:p>
                  </a:txBody>
                  <a:tcPr marL="0" marR="0" marT="14226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marL="614045" marR="606425" indent="2540">
                        <a:lnSpc>
                          <a:spcPct val="102099"/>
                        </a:lnSpc>
                        <a:spcBef>
                          <a:spcPts val="409"/>
                        </a:spcBef>
                      </a:pPr>
                      <a:r>
                        <a:rPr sz="1200" spc="-105" dirty="0">
                          <a:latin typeface="ＭＳ Ｐゴシック"/>
                          <a:cs typeface="ＭＳ Ｐゴシック"/>
                        </a:rPr>
                        <a:t>コンクリート管</a:t>
                      </a:r>
                      <a:r>
                        <a:rPr sz="1200" spc="-10" dirty="0">
                          <a:latin typeface="ＭＳ Ｐゴシック"/>
                          <a:cs typeface="ＭＳ Ｐゴシック"/>
                        </a:rPr>
                        <a:t>、塩ビ管、陶</a:t>
                      </a:r>
                      <a:r>
                        <a:rPr sz="1200" spc="-25" dirty="0">
                          <a:latin typeface="ＭＳ Ｐゴシック"/>
                          <a:cs typeface="ＭＳ Ｐゴシック"/>
                        </a:rPr>
                        <a:t>管等</a:t>
                      </a:r>
                      <a:endParaRPr sz="1200">
                        <a:latin typeface="ＭＳ Ｐゴシック"/>
                        <a:cs typeface="ＭＳ Ｐゴシック"/>
                      </a:endParaRPr>
                    </a:p>
                  </a:txBody>
                  <a:tcPr marL="0" marR="0" marT="445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842644" marR="763270" indent="-74930">
                        <a:lnSpc>
                          <a:spcPct val="102099"/>
                        </a:lnSpc>
                        <a:spcBef>
                          <a:spcPts val="409"/>
                        </a:spcBef>
                      </a:pPr>
                      <a:r>
                        <a:rPr sz="1200" spc="-110" dirty="0">
                          <a:latin typeface="ＭＳ Ｐゴシック"/>
                          <a:cs typeface="ＭＳ Ｐゴシック"/>
                        </a:rPr>
                        <a:t>コンクリート管</a:t>
                      </a:r>
                      <a:r>
                        <a:rPr sz="1200" spc="-10" dirty="0">
                          <a:latin typeface="ＭＳ Ｐゴシック"/>
                          <a:cs typeface="ＭＳ Ｐゴシック"/>
                        </a:rPr>
                        <a:t>、陶管、鋳鉄</a:t>
                      </a:r>
                      <a:r>
                        <a:rPr sz="1200" spc="-50" dirty="0">
                          <a:latin typeface="ＭＳ Ｐゴシック"/>
                          <a:cs typeface="ＭＳ Ｐゴシック"/>
                        </a:rPr>
                        <a:t>管</a:t>
                      </a:r>
                      <a:endParaRPr sz="1200">
                        <a:latin typeface="ＭＳ Ｐゴシック"/>
                        <a:cs typeface="ＭＳ Ｐゴシック"/>
                      </a:endParaRPr>
                    </a:p>
                  </a:txBody>
                  <a:tcPr marL="0" marR="0" marT="445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763270" marR="758825" indent="4445">
                        <a:lnSpc>
                          <a:spcPct val="102099"/>
                        </a:lnSpc>
                        <a:spcBef>
                          <a:spcPts val="409"/>
                        </a:spcBef>
                      </a:pPr>
                      <a:r>
                        <a:rPr sz="1200" spc="-110" dirty="0">
                          <a:latin typeface="ＭＳ Ｐゴシック"/>
                          <a:cs typeface="ＭＳ Ｐゴシック"/>
                        </a:rPr>
                        <a:t>コンクリート管</a:t>
                      </a:r>
                      <a:r>
                        <a:rPr sz="1200" spc="-10" dirty="0">
                          <a:latin typeface="ＭＳ Ｐゴシック"/>
                          <a:cs typeface="ＭＳ Ｐゴシック"/>
                        </a:rPr>
                        <a:t>、塩ビ管、陶</a:t>
                      </a:r>
                      <a:r>
                        <a:rPr sz="1200" spc="-25" dirty="0">
                          <a:latin typeface="ＭＳ Ｐゴシック"/>
                          <a:cs typeface="ＭＳ Ｐゴシック"/>
                        </a:rPr>
                        <a:t>管等</a:t>
                      </a:r>
                      <a:endParaRPr sz="1200">
                        <a:latin typeface="ＭＳ Ｐゴシック"/>
                        <a:cs typeface="ＭＳ Ｐゴシック"/>
                      </a:endParaRPr>
                    </a:p>
                  </a:txBody>
                  <a:tcPr marL="0" marR="0" marT="445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265524">
                <a:tc vMerge="1">
                  <a:txBody>
                    <a:bodyPr/>
                    <a:lstStyle/>
                    <a:p>
                      <a:endParaRPr/>
                    </a:p>
                  </a:txBody>
                  <a:tcPr marL="0" marR="0" marT="19558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b="1" spc="-25" dirty="0">
                          <a:latin typeface="ＭＳ Ｐゴシック"/>
                          <a:cs typeface="ＭＳ Ｐゴシック"/>
                        </a:rPr>
                        <a:t>形状</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spc="-10" dirty="0">
                          <a:latin typeface="ＭＳ Ｐゴシック"/>
                          <a:cs typeface="ＭＳ Ｐゴシック"/>
                        </a:rPr>
                        <a:t>円形、卵形、馬蹄形</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25" dirty="0">
                          <a:latin typeface="ＭＳ Ｐゴシック"/>
                          <a:cs typeface="ＭＳ Ｐゴシック"/>
                        </a:rPr>
                        <a:t>不問</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25" dirty="0">
                          <a:latin typeface="ＭＳ Ｐゴシック"/>
                          <a:cs typeface="ＭＳ Ｐゴシック"/>
                        </a:rPr>
                        <a:t>不問</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265524">
                <a:tc vMerge="1">
                  <a:txBody>
                    <a:bodyPr/>
                    <a:lstStyle/>
                    <a:p>
                      <a:endParaRPr/>
                    </a:p>
                  </a:txBody>
                  <a:tcPr marL="0" marR="0" marT="19558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b="1" spc="-25" dirty="0">
                          <a:latin typeface="ＭＳ Ｐゴシック"/>
                          <a:cs typeface="ＭＳ Ｐゴシック"/>
                        </a:rPr>
                        <a:t>管径</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spc="-10" dirty="0">
                          <a:latin typeface="ＭＳ Ｐゴシック"/>
                          <a:cs typeface="ＭＳ Ｐゴシック"/>
                        </a:rPr>
                        <a:t>φ100～φ2.000</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dirty="0">
                          <a:latin typeface="ＭＳ Ｐゴシック"/>
                          <a:cs typeface="ＭＳ Ｐゴシック"/>
                        </a:rPr>
                        <a:t>φ800～（最大：不問</a:t>
                      </a:r>
                      <a:r>
                        <a:rPr sz="1200" spc="-5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dirty="0">
                          <a:latin typeface="ＭＳ Ｐゴシック"/>
                          <a:cs typeface="ＭＳ Ｐゴシック"/>
                        </a:rPr>
                        <a:t>φ100～（最大：不問</a:t>
                      </a:r>
                      <a:r>
                        <a:rPr sz="1200" spc="-50" dirty="0">
                          <a:latin typeface="ＭＳ Ｐゴシック"/>
                          <a:cs typeface="ＭＳ Ｐゴシック"/>
                        </a:rPr>
                        <a:t>）</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267152">
                <a:tc vMerge="1">
                  <a:txBody>
                    <a:bodyPr/>
                    <a:lstStyle/>
                    <a:p>
                      <a:endParaRPr/>
                    </a:p>
                  </a:txBody>
                  <a:tcPr marL="0" marR="0" marT="19558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b="1" spc="-25" dirty="0">
                          <a:latin typeface="ＭＳ Ｐゴシック"/>
                          <a:cs typeface="ＭＳ Ｐゴシック"/>
                        </a:rPr>
                        <a:t>流速</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spc="-10" dirty="0">
                          <a:latin typeface="ＭＳ Ｐゴシック"/>
                          <a:cs typeface="ＭＳ Ｐゴシック"/>
                        </a:rPr>
                        <a:t>～0.5m/s</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10" dirty="0">
                          <a:latin typeface="ＭＳ Ｐゴシック"/>
                          <a:cs typeface="ＭＳ Ｐゴシック"/>
                        </a:rPr>
                        <a:t>0.6m/s</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10" dirty="0">
                          <a:latin typeface="ＭＳ Ｐゴシック"/>
                          <a:cs typeface="ＭＳ Ｐゴシック"/>
                        </a:rPr>
                        <a:t>～1.8m/s</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r h="265524">
                <a:tc vMerge="1">
                  <a:txBody>
                    <a:bodyPr/>
                    <a:lstStyle/>
                    <a:p>
                      <a:endParaRPr/>
                    </a:p>
                  </a:txBody>
                  <a:tcPr marL="0" marR="0" marT="19558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b="1" spc="-25" dirty="0">
                          <a:latin typeface="ＭＳ Ｐゴシック"/>
                          <a:cs typeface="ＭＳ Ｐゴシック"/>
                        </a:rPr>
                        <a:t>水深</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45"/>
                        </a:spcBef>
                      </a:pPr>
                      <a:r>
                        <a:rPr sz="1200" dirty="0">
                          <a:latin typeface="ＭＳ Ｐゴシック"/>
                          <a:cs typeface="ＭＳ Ｐゴシック"/>
                        </a:rPr>
                        <a:t>管径の</a:t>
                      </a:r>
                      <a:r>
                        <a:rPr sz="1200" spc="-25" dirty="0">
                          <a:latin typeface="ＭＳ Ｐゴシック"/>
                          <a:cs typeface="ＭＳ Ｐゴシック"/>
                        </a:rPr>
                        <a:t>10%</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10" dirty="0">
                          <a:latin typeface="ＭＳ Ｐゴシック"/>
                          <a:cs typeface="ＭＳ Ｐゴシック"/>
                        </a:rPr>
                        <a:t>～0.3m</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algn="ctr">
                        <a:lnSpc>
                          <a:spcPct val="100000"/>
                        </a:lnSpc>
                        <a:spcBef>
                          <a:spcPts val="445"/>
                        </a:spcBef>
                      </a:pPr>
                      <a:r>
                        <a:rPr sz="1200" spc="-10" dirty="0">
                          <a:latin typeface="ＭＳ Ｐゴシック"/>
                          <a:cs typeface="ＭＳ Ｐゴシック"/>
                        </a:rPr>
                        <a:t>～0.3m</a:t>
                      </a:r>
                      <a:endParaRPr sz="1200">
                        <a:latin typeface="ＭＳ Ｐゴシック"/>
                        <a:cs typeface="ＭＳ Ｐゴシック"/>
                      </a:endParaRPr>
                    </a:p>
                  </a:txBody>
                  <a:tcPr marL="0" marR="0" marT="4832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6"/>
                  </a:ext>
                </a:extLst>
              </a:tr>
            </a:tbl>
          </a:graphicData>
        </a:graphic>
      </p:graphicFrame>
      <p:grpSp>
        <p:nvGrpSpPr>
          <p:cNvPr id="3" name="object 3"/>
          <p:cNvGrpSpPr/>
          <p:nvPr/>
        </p:nvGrpSpPr>
        <p:grpSpPr>
          <a:xfrm>
            <a:off x="6578467" y="4721436"/>
            <a:ext cx="2051427" cy="1936856"/>
            <a:chOff x="7693152" y="5292857"/>
            <a:chExt cx="2399030" cy="2265045"/>
          </a:xfrm>
        </p:grpSpPr>
        <p:pic>
          <p:nvPicPr>
            <p:cNvPr id="4" name="object 4"/>
            <p:cNvPicPr/>
            <p:nvPr/>
          </p:nvPicPr>
          <p:blipFill>
            <a:blip r:embed="rId2" cstate="print"/>
            <a:stretch>
              <a:fillRect/>
            </a:stretch>
          </p:blipFill>
          <p:spPr>
            <a:xfrm>
              <a:off x="7693152" y="5292857"/>
              <a:ext cx="2398776" cy="1831848"/>
            </a:xfrm>
            <a:prstGeom prst="rect">
              <a:avLst/>
            </a:prstGeom>
          </p:spPr>
        </p:pic>
        <p:pic>
          <p:nvPicPr>
            <p:cNvPr id="5" name="object 5"/>
            <p:cNvPicPr/>
            <p:nvPr/>
          </p:nvPicPr>
          <p:blipFill>
            <a:blip r:embed="rId3" cstate="print"/>
            <a:stretch>
              <a:fillRect/>
            </a:stretch>
          </p:blipFill>
          <p:spPr>
            <a:xfrm>
              <a:off x="8077200" y="6966209"/>
              <a:ext cx="1630679" cy="591312"/>
            </a:xfrm>
            <a:prstGeom prst="rect">
              <a:avLst/>
            </a:prstGeom>
          </p:spPr>
        </p:pic>
      </p:grpSp>
      <p:grpSp>
        <p:nvGrpSpPr>
          <p:cNvPr id="6" name="object 6"/>
          <p:cNvGrpSpPr/>
          <p:nvPr/>
        </p:nvGrpSpPr>
        <p:grpSpPr>
          <a:xfrm>
            <a:off x="4056808" y="4734467"/>
            <a:ext cx="2097038" cy="1924910"/>
            <a:chOff x="4744211" y="5308096"/>
            <a:chExt cx="2452370" cy="2251075"/>
          </a:xfrm>
        </p:grpSpPr>
        <p:pic>
          <p:nvPicPr>
            <p:cNvPr id="7" name="object 7"/>
            <p:cNvPicPr/>
            <p:nvPr/>
          </p:nvPicPr>
          <p:blipFill>
            <a:blip r:embed="rId4" cstate="print"/>
            <a:stretch>
              <a:fillRect/>
            </a:stretch>
          </p:blipFill>
          <p:spPr>
            <a:xfrm>
              <a:off x="4744211" y="5308096"/>
              <a:ext cx="2452116" cy="1840992"/>
            </a:xfrm>
            <a:prstGeom prst="rect">
              <a:avLst/>
            </a:prstGeom>
          </p:spPr>
        </p:pic>
        <p:pic>
          <p:nvPicPr>
            <p:cNvPr id="8" name="object 8"/>
            <p:cNvPicPr/>
            <p:nvPr/>
          </p:nvPicPr>
          <p:blipFill>
            <a:blip r:embed="rId5" cstate="print"/>
            <a:stretch>
              <a:fillRect/>
            </a:stretch>
          </p:blipFill>
          <p:spPr>
            <a:xfrm>
              <a:off x="5155691" y="6987544"/>
              <a:ext cx="1633727" cy="571500"/>
            </a:xfrm>
            <a:prstGeom prst="rect">
              <a:avLst/>
            </a:prstGeom>
          </p:spPr>
        </p:pic>
      </p:grpSp>
      <p:grpSp>
        <p:nvGrpSpPr>
          <p:cNvPr id="9" name="object 9"/>
          <p:cNvGrpSpPr/>
          <p:nvPr/>
        </p:nvGrpSpPr>
        <p:grpSpPr>
          <a:xfrm>
            <a:off x="1768418" y="4780727"/>
            <a:ext cx="1615947" cy="1878755"/>
            <a:chOff x="2068067" y="5362194"/>
            <a:chExt cx="1889760" cy="2197100"/>
          </a:xfrm>
        </p:grpSpPr>
        <p:pic>
          <p:nvPicPr>
            <p:cNvPr id="10" name="object 10"/>
            <p:cNvPicPr/>
            <p:nvPr/>
          </p:nvPicPr>
          <p:blipFill>
            <a:blip r:embed="rId6" cstate="print"/>
            <a:stretch>
              <a:fillRect/>
            </a:stretch>
          </p:blipFill>
          <p:spPr>
            <a:xfrm>
              <a:off x="2118359" y="5362194"/>
              <a:ext cx="1789176" cy="592074"/>
            </a:xfrm>
            <a:prstGeom prst="rect">
              <a:avLst/>
            </a:prstGeom>
          </p:spPr>
        </p:pic>
        <p:pic>
          <p:nvPicPr>
            <p:cNvPr id="11" name="object 11"/>
            <p:cNvPicPr/>
            <p:nvPr/>
          </p:nvPicPr>
          <p:blipFill>
            <a:blip r:embed="rId7" cstate="print"/>
            <a:stretch>
              <a:fillRect/>
            </a:stretch>
          </p:blipFill>
          <p:spPr>
            <a:xfrm>
              <a:off x="2068067" y="5954268"/>
              <a:ext cx="1889759" cy="420629"/>
            </a:xfrm>
            <a:prstGeom prst="rect">
              <a:avLst/>
            </a:prstGeom>
          </p:spPr>
        </p:pic>
        <p:pic>
          <p:nvPicPr>
            <p:cNvPr id="12" name="object 12"/>
            <p:cNvPicPr/>
            <p:nvPr/>
          </p:nvPicPr>
          <p:blipFill>
            <a:blip r:embed="rId8" cstate="print"/>
            <a:stretch>
              <a:fillRect/>
            </a:stretch>
          </p:blipFill>
          <p:spPr>
            <a:xfrm>
              <a:off x="2080259" y="6374897"/>
              <a:ext cx="1865376" cy="731519"/>
            </a:xfrm>
            <a:prstGeom prst="rect">
              <a:avLst/>
            </a:prstGeom>
          </p:spPr>
        </p:pic>
        <p:pic>
          <p:nvPicPr>
            <p:cNvPr id="13" name="object 13"/>
            <p:cNvPicPr/>
            <p:nvPr/>
          </p:nvPicPr>
          <p:blipFill>
            <a:blip r:embed="rId9" cstate="print"/>
            <a:stretch>
              <a:fillRect/>
            </a:stretch>
          </p:blipFill>
          <p:spPr>
            <a:xfrm>
              <a:off x="2101595" y="6987545"/>
              <a:ext cx="1632204" cy="571500"/>
            </a:xfrm>
            <a:prstGeom prst="rect">
              <a:avLst/>
            </a:prstGeom>
          </p:spPr>
        </p:pic>
      </p:grpSp>
      <p:sp>
        <p:nvSpPr>
          <p:cNvPr id="14" name="object 14"/>
          <p:cNvSpPr txBox="1"/>
          <p:nvPr/>
        </p:nvSpPr>
        <p:spPr>
          <a:xfrm>
            <a:off x="4730119" y="6338251"/>
            <a:ext cx="753130" cy="157393"/>
          </a:xfrm>
          <a:prstGeom prst="rect">
            <a:avLst/>
          </a:prstGeom>
        </p:spPr>
        <p:txBody>
          <a:bodyPr vert="horz" wrap="square" lIns="0" tIns="12488" rIns="0" bIns="0" rtlCol="0">
            <a:spAutoFit/>
          </a:bodyPr>
          <a:lstStyle/>
          <a:p>
            <a:pPr marL="10860">
              <a:spcBef>
                <a:spcPts val="97"/>
              </a:spcBef>
            </a:pPr>
            <a:r>
              <a:rPr sz="941" b="1" spc="-9" dirty="0">
                <a:latin typeface="Meiryo UI"/>
                <a:cs typeface="Meiryo UI"/>
              </a:rPr>
              <a:t>ライニング工法</a:t>
            </a:r>
            <a:endParaRPr sz="941">
              <a:latin typeface="Meiryo UI"/>
              <a:cs typeface="Meiryo UI"/>
            </a:endParaRPr>
          </a:p>
        </p:txBody>
      </p:sp>
      <p:sp>
        <p:nvSpPr>
          <p:cNvPr id="15" name="object 15"/>
          <p:cNvSpPr txBox="1"/>
          <p:nvPr/>
        </p:nvSpPr>
        <p:spPr>
          <a:xfrm>
            <a:off x="2119843" y="6338251"/>
            <a:ext cx="749330" cy="157393"/>
          </a:xfrm>
          <a:prstGeom prst="rect">
            <a:avLst/>
          </a:prstGeom>
        </p:spPr>
        <p:txBody>
          <a:bodyPr vert="horz" wrap="square" lIns="0" tIns="12488" rIns="0" bIns="0" rtlCol="0">
            <a:spAutoFit/>
          </a:bodyPr>
          <a:lstStyle/>
          <a:p>
            <a:pPr marL="10860">
              <a:spcBef>
                <a:spcPts val="97"/>
              </a:spcBef>
            </a:pPr>
            <a:r>
              <a:rPr sz="941" b="1" spc="-9" dirty="0">
                <a:latin typeface="Meiryo UI"/>
                <a:cs typeface="Meiryo UI"/>
              </a:rPr>
              <a:t>内面補強工法</a:t>
            </a:r>
            <a:endParaRPr sz="941">
              <a:latin typeface="Meiryo UI"/>
              <a:cs typeface="Meiryo UI"/>
            </a:endParaRPr>
          </a:p>
        </p:txBody>
      </p:sp>
      <p:sp>
        <p:nvSpPr>
          <p:cNvPr id="16" name="object 16"/>
          <p:cNvSpPr txBox="1"/>
          <p:nvPr/>
        </p:nvSpPr>
        <p:spPr>
          <a:xfrm>
            <a:off x="7349518" y="6320006"/>
            <a:ext cx="506612" cy="157393"/>
          </a:xfrm>
          <a:prstGeom prst="rect">
            <a:avLst/>
          </a:prstGeom>
        </p:spPr>
        <p:txBody>
          <a:bodyPr vert="horz" wrap="square" lIns="0" tIns="12488" rIns="0" bIns="0" rtlCol="0">
            <a:spAutoFit/>
          </a:bodyPr>
          <a:lstStyle/>
          <a:p>
            <a:pPr marL="10860">
              <a:spcBef>
                <a:spcPts val="97"/>
              </a:spcBef>
            </a:pPr>
            <a:r>
              <a:rPr sz="941" b="1" spc="-13" dirty="0">
                <a:latin typeface="Meiryo UI"/>
                <a:cs typeface="Meiryo UI"/>
              </a:rPr>
              <a:t>止水工法</a:t>
            </a:r>
            <a:endParaRPr sz="941">
              <a:latin typeface="Meiryo UI"/>
              <a:cs typeface="Meiryo UI"/>
            </a:endParaRPr>
          </a:p>
        </p:txBody>
      </p:sp>
      <p:sp>
        <p:nvSpPr>
          <p:cNvPr id="17" name="object 17"/>
          <p:cNvSpPr txBox="1"/>
          <p:nvPr/>
        </p:nvSpPr>
        <p:spPr>
          <a:xfrm>
            <a:off x="3264038" y="996500"/>
            <a:ext cx="2432608" cy="300953"/>
          </a:xfrm>
          <a:prstGeom prst="rect">
            <a:avLst/>
          </a:prstGeom>
        </p:spPr>
        <p:txBody>
          <a:bodyPr vert="horz" wrap="square" lIns="0" tIns="11403" rIns="0" bIns="0" rtlCol="0">
            <a:spAutoFit/>
          </a:bodyPr>
          <a:lstStyle/>
          <a:p>
            <a:pPr marL="10860">
              <a:spcBef>
                <a:spcPts val="90"/>
              </a:spcBef>
            </a:pPr>
            <a:r>
              <a:rPr sz="1881" b="1" spc="-17" dirty="0">
                <a:latin typeface="ＭＳ Ｐゴシック"/>
                <a:cs typeface="ＭＳ Ｐゴシック"/>
              </a:rPr>
              <a:t>修繕工法（大口径管路</a:t>
            </a:r>
            <a:r>
              <a:rPr sz="1881" b="1" spc="-1757" dirty="0">
                <a:latin typeface="ＭＳ Ｐゴシック"/>
                <a:cs typeface="ＭＳ Ｐゴシック"/>
              </a:rPr>
              <a:t>）</a:t>
            </a:r>
            <a:endParaRPr sz="1881">
              <a:latin typeface="ＭＳ Ｐゴシック"/>
              <a:cs typeface="ＭＳ Ｐゴシック"/>
            </a:endParaRPr>
          </a:p>
        </p:txBody>
      </p:sp>
      <p:sp>
        <p:nvSpPr>
          <p:cNvPr id="18" name="object 18"/>
          <p:cNvSpPr txBox="1"/>
          <p:nvPr/>
        </p:nvSpPr>
        <p:spPr>
          <a:xfrm>
            <a:off x="572965" y="4211452"/>
            <a:ext cx="5929482" cy="144734"/>
          </a:xfrm>
          <a:prstGeom prst="rect">
            <a:avLst/>
          </a:prstGeom>
        </p:spPr>
        <p:txBody>
          <a:bodyPr vert="horz" wrap="square" lIns="0" tIns="13032" rIns="0" bIns="0" rtlCol="0">
            <a:spAutoFit/>
          </a:bodyPr>
          <a:lstStyle/>
          <a:p>
            <a:pPr marL="10860">
              <a:spcBef>
                <a:spcPts val="103"/>
              </a:spcBef>
            </a:pPr>
            <a:r>
              <a:rPr sz="855" spc="4" dirty="0">
                <a:latin typeface="ＭＳ Ｐゴシック"/>
                <a:cs typeface="ＭＳ Ｐゴシック"/>
              </a:rPr>
              <a:t>出典：下水道管路を対象とした総合マネジメントに関する研究</a:t>
            </a:r>
            <a:r>
              <a:rPr sz="855" spc="21" dirty="0">
                <a:latin typeface="ＭＳ Ｐゴシック"/>
                <a:cs typeface="ＭＳ Ｐゴシック"/>
              </a:rPr>
              <a:t>（</a:t>
            </a:r>
            <a:r>
              <a:rPr sz="855" spc="4" dirty="0">
                <a:latin typeface="ＭＳ Ｐゴシック"/>
                <a:cs typeface="ＭＳ Ｐゴシック"/>
              </a:rPr>
              <a:t>令和４年３月、国土交通省国土技術政策総合研究所</a:t>
            </a:r>
            <a:r>
              <a:rPr sz="855" spc="9" dirty="0">
                <a:latin typeface="ＭＳ Ｐゴシック"/>
                <a:cs typeface="ＭＳ Ｐゴシック"/>
              </a:rPr>
              <a:t>）</a:t>
            </a:r>
            <a:r>
              <a:rPr sz="855" spc="-462" dirty="0">
                <a:latin typeface="ＭＳ Ｐゴシック"/>
                <a:cs typeface="ＭＳ Ｐゴシック"/>
              </a:rPr>
              <a:t>を</a:t>
            </a:r>
            <a:r>
              <a:rPr sz="855" spc="9" dirty="0">
                <a:latin typeface="ＭＳ Ｐゴシック"/>
                <a:cs typeface="ＭＳ Ｐゴシック"/>
              </a:rPr>
              <a:t>基に作成</a:t>
            </a:r>
            <a:endParaRPr sz="855">
              <a:latin typeface="ＭＳ Ｐゴシック"/>
              <a:cs typeface="ＭＳ Ｐゴシック"/>
            </a:endParaRPr>
          </a:p>
        </p:txBody>
      </p:sp>
      <p:grpSp>
        <p:nvGrpSpPr>
          <p:cNvPr id="19" name="object 19"/>
          <p:cNvGrpSpPr/>
          <p:nvPr/>
        </p:nvGrpSpPr>
        <p:grpSpPr>
          <a:xfrm>
            <a:off x="1523420" y="4739680"/>
            <a:ext cx="2082921" cy="1612145"/>
            <a:chOff x="1781555" y="5314193"/>
            <a:chExt cx="2435860" cy="1885314"/>
          </a:xfrm>
        </p:grpSpPr>
        <p:pic>
          <p:nvPicPr>
            <p:cNvPr id="20" name="object 20"/>
            <p:cNvPicPr/>
            <p:nvPr/>
          </p:nvPicPr>
          <p:blipFill>
            <a:blip r:embed="rId10" cstate="print"/>
            <a:stretch>
              <a:fillRect/>
            </a:stretch>
          </p:blipFill>
          <p:spPr>
            <a:xfrm>
              <a:off x="1781555" y="5314193"/>
              <a:ext cx="2421636" cy="1831848"/>
            </a:xfrm>
            <a:prstGeom prst="rect">
              <a:avLst/>
            </a:prstGeom>
          </p:spPr>
        </p:pic>
        <p:pic>
          <p:nvPicPr>
            <p:cNvPr id="21" name="object 21"/>
            <p:cNvPicPr/>
            <p:nvPr/>
          </p:nvPicPr>
          <p:blipFill>
            <a:blip r:embed="rId11" cstate="print"/>
            <a:stretch>
              <a:fillRect/>
            </a:stretch>
          </p:blipFill>
          <p:spPr>
            <a:xfrm>
              <a:off x="2994659" y="6867149"/>
              <a:ext cx="1222248" cy="332231"/>
            </a:xfrm>
            <a:prstGeom prst="rect">
              <a:avLst/>
            </a:prstGeom>
          </p:spPr>
        </p:pic>
      </p:grpSp>
      <p:sp>
        <p:nvSpPr>
          <p:cNvPr id="22" name="object 22"/>
          <p:cNvSpPr txBox="1"/>
          <p:nvPr/>
        </p:nvSpPr>
        <p:spPr>
          <a:xfrm>
            <a:off x="2651543" y="6136258"/>
            <a:ext cx="864988" cy="117895"/>
          </a:xfrm>
          <a:prstGeom prst="rect">
            <a:avLst/>
          </a:prstGeom>
        </p:spPr>
        <p:txBody>
          <a:bodyPr vert="horz" wrap="square" lIns="0" tIns="12488" rIns="0" bIns="0" rtlCol="0">
            <a:spAutoFit/>
          </a:bodyPr>
          <a:lstStyle/>
          <a:p>
            <a:pPr marL="10860">
              <a:spcBef>
                <a:spcPts val="97"/>
              </a:spcBef>
            </a:pPr>
            <a:r>
              <a:rPr sz="684" b="1" spc="-34" dirty="0">
                <a:solidFill>
                  <a:srgbClr val="FFFFFF"/>
                </a:solidFill>
                <a:latin typeface="ＭＳ Ｐゴシック"/>
                <a:cs typeface="ＭＳ Ｐゴシック"/>
              </a:rPr>
              <a:t>出典：光硬化工法協会</a:t>
            </a:r>
            <a:endParaRPr sz="684">
              <a:latin typeface="ＭＳ Ｐゴシック"/>
              <a:cs typeface="ＭＳ Ｐゴシック"/>
            </a:endParaRPr>
          </a:p>
        </p:txBody>
      </p:sp>
      <p:sp>
        <p:nvSpPr>
          <p:cNvPr id="23" name="object 23"/>
          <p:cNvSpPr txBox="1"/>
          <p:nvPr/>
        </p:nvSpPr>
        <p:spPr>
          <a:xfrm>
            <a:off x="6581074" y="4721432"/>
            <a:ext cx="500639" cy="341654"/>
          </a:xfrm>
          <a:prstGeom prst="rect">
            <a:avLst/>
          </a:prstGeom>
          <a:solidFill>
            <a:srgbClr val="000000"/>
          </a:solidFill>
        </p:spPr>
        <p:txBody>
          <a:bodyPr vert="horz" wrap="square" lIns="0" tIns="51584" rIns="0" bIns="0" rtlCol="0">
            <a:spAutoFit/>
          </a:bodyPr>
          <a:lstStyle/>
          <a:p>
            <a:pPr>
              <a:spcBef>
                <a:spcPts val="406"/>
              </a:spcBef>
            </a:pPr>
            <a:endParaRPr sz="941">
              <a:latin typeface="Times New Roman"/>
              <a:cs typeface="Times New Roman"/>
            </a:endParaRPr>
          </a:p>
          <a:p>
            <a:pPr marL="127602">
              <a:spcBef>
                <a:spcPts val="4"/>
              </a:spcBef>
            </a:pPr>
            <a:r>
              <a:rPr sz="941" spc="-21" dirty="0">
                <a:solidFill>
                  <a:srgbClr val="FFFFFF"/>
                </a:solidFill>
                <a:latin typeface="Meiryo UI"/>
                <a:cs typeface="Meiryo UI"/>
              </a:rPr>
              <a:t>止水</a:t>
            </a:r>
            <a:endParaRPr sz="941">
              <a:latin typeface="Meiryo UI"/>
              <a:cs typeface="Meiryo UI"/>
            </a:endParaRPr>
          </a:p>
        </p:txBody>
      </p:sp>
      <p:sp>
        <p:nvSpPr>
          <p:cNvPr id="24" name="object 24"/>
          <p:cNvSpPr txBox="1"/>
          <p:nvPr/>
        </p:nvSpPr>
        <p:spPr>
          <a:xfrm>
            <a:off x="1529937" y="4739677"/>
            <a:ext cx="500639" cy="332881"/>
          </a:xfrm>
          <a:prstGeom prst="rect">
            <a:avLst/>
          </a:prstGeom>
          <a:solidFill>
            <a:srgbClr val="000000"/>
          </a:solidFill>
        </p:spPr>
        <p:txBody>
          <a:bodyPr vert="horz" wrap="square" lIns="0" tIns="42896" rIns="0" bIns="0" rtlCol="0">
            <a:spAutoFit/>
          </a:bodyPr>
          <a:lstStyle/>
          <a:p>
            <a:pPr>
              <a:spcBef>
                <a:spcPts val="338"/>
              </a:spcBef>
            </a:pPr>
            <a:endParaRPr sz="941">
              <a:latin typeface="Times New Roman"/>
              <a:cs typeface="Times New Roman"/>
            </a:endParaRPr>
          </a:p>
          <a:p>
            <a:pPr marL="127602"/>
            <a:r>
              <a:rPr sz="941" spc="-21" dirty="0">
                <a:solidFill>
                  <a:srgbClr val="FFFFFF"/>
                </a:solidFill>
                <a:latin typeface="Meiryo UI"/>
                <a:cs typeface="Meiryo UI"/>
              </a:rPr>
              <a:t>補強</a:t>
            </a:r>
            <a:endParaRPr sz="941">
              <a:latin typeface="Meiryo UI"/>
              <a:cs typeface="Meiryo UI"/>
            </a:endParaRPr>
          </a:p>
        </p:txBody>
      </p:sp>
      <p:sp>
        <p:nvSpPr>
          <p:cNvPr id="25" name="object 25"/>
          <p:cNvSpPr txBox="1"/>
          <p:nvPr/>
        </p:nvSpPr>
        <p:spPr>
          <a:xfrm>
            <a:off x="4062021" y="4739677"/>
            <a:ext cx="501725" cy="332881"/>
          </a:xfrm>
          <a:prstGeom prst="rect">
            <a:avLst/>
          </a:prstGeom>
          <a:solidFill>
            <a:srgbClr val="000000"/>
          </a:solidFill>
        </p:spPr>
        <p:txBody>
          <a:bodyPr vert="horz" wrap="square" lIns="0" tIns="42896" rIns="0" bIns="0" rtlCol="0">
            <a:spAutoFit/>
          </a:bodyPr>
          <a:lstStyle/>
          <a:p>
            <a:pPr>
              <a:spcBef>
                <a:spcPts val="338"/>
              </a:spcBef>
            </a:pPr>
            <a:endParaRPr sz="941">
              <a:latin typeface="Times New Roman"/>
              <a:cs typeface="Times New Roman"/>
            </a:endParaRPr>
          </a:p>
          <a:p>
            <a:pPr marL="128688"/>
            <a:r>
              <a:rPr sz="941" spc="-21" dirty="0">
                <a:solidFill>
                  <a:srgbClr val="FFFFFF"/>
                </a:solidFill>
                <a:latin typeface="Meiryo UI"/>
                <a:cs typeface="Meiryo UI"/>
              </a:rPr>
              <a:t>防食</a:t>
            </a:r>
            <a:endParaRPr sz="941">
              <a:latin typeface="Meiryo UI"/>
              <a:cs typeface="Meiryo UI"/>
            </a:endParaRPr>
          </a:p>
        </p:txBody>
      </p:sp>
      <p:sp>
        <p:nvSpPr>
          <p:cNvPr id="26" name="object 26"/>
          <p:cNvSpPr txBox="1">
            <a:spLocks noGrp="1"/>
          </p:cNvSpPr>
          <p:nvPr>
            <p:ph type="title"/>
          </p:nvPr>
        </p:nvSpPr>
        <p:spPr>
          <a:xfrm>
            <a:off x="341434" y="283061"/>
            <a:ext cx="8459286" cy="434725"/>
          </a:xfrm>
          <a:prstGeom prst="rect">
            <a:avLst/>
          </a:prstGeom>
          <a:solidFill>
            <a:srgbClr val="FFFFCC"/>
          </a:solidFill>
          <a:ln w="32003">
            <a:solidFill>
              <a:srgbClr val="FF9900"/>
            </a:solidFill>
          </a:ln>
        </p:spPr>
        <p:txBody>
          <a:bodyPr vert="horz" wrap="square" lIns="0" tIns="3801" rIns="0" bIns="0" rtlCol="0" anchor="ctr">
            <a:spAutoFit/>
          </a:bodyPr>
          <a:lstStyle/>
          <a:p>
            <a:pPr marL="71674" algn="ctr">
              <a:lnSpc>
                <a:spcPct val="100000"/>
              </a:lnSpc>
              <a:spcBef>
                <a:spcPts val="30"/>
              </a:spcBef>
              <a:tabLst>
                <a:tab pos="1372132" algn="l"/>
              </a:tabLst>
            </a:pPr>
            <a:r>
              <a:rPr sz="2800" dirty="0"/>
              <a:t>	</a:t>
            </a:r>
            <a:r>
              <a:rPr sz="2800" spc="-26" dirty="0"/>
              <a:t>修繕の技術</a:t>
            </a:r>
          </a:p>
        </p:txBody>
      </p:sp>
      <p:sp>
        <p:nvSpPr>
          <p:cNvPr id="27" name="object 27"/>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22</a:t>
            </a:r>
            <a:endParaRPr sz="1325">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434" y="283608"/>
            <a:ext cx="8459286" cy="433629"/>
          </a:xfrm>
          <a:prstGeom prst="rect">
            <a:avLst/>
          </a:prstGeom>
          <a:solidFill>
            <a:srgbClr val="FFFFCC"/>
          </a:solidFill>
          <a:ln w="32003">
            <a:solidFill>
              <a:srgbClr val="FF9900"/>
            </a:solidFill>
          </a:ln>
        </p:spPr>
        <p:txBody>
          <a:bodyPr vert="horz" wrap="square" lIns="0" tIns="2715" rIns="0" bIns="0" rtlCol="0" anchor="ctr">
            <a:spAutoFit/>
          </a:bodyPr>
          <a:lstStyle/>
          <a:p>
            <a:pPr marL="71674" algn="ctr">
              <a:lnSpc>
                <a:spcPct val="100000"/>
              </a:lnSpc>
              <a:spcBef>
                <a:spcPts val="21"/>
              </a:spcBef>
              <a:tabLst>
                <a:tab pos="889958" algn="l"/>
              </a:tabLst>
            </a:pPr>
            <a:r>
              <a:rPr sz="2800" spc="-26" dirty="0" err="1"/>
              <a:t>腐食対策の技術</a:t>
            </a:r>
            <a:endParaRPr sz="2800" spc="-26" dirty="0"/>
          </a:p>
        </p:txBody>
      </p:sp>
      <p:sp>
        <p:nvSpPr>
          <p:cNvPr id="3" name="object 3"/>
          <p:cNvSpPr/>
          <p:nvPr/>
        </p:nvSpPr>
        <p:spPr>
          <a:xfrm>
            <a:off x="921350" y="1744962"/>
            <a:ext cx="1493773" cy="349687"/>
          </a:xfrm>
          <a:custGeom>
            <a:avLst/>
            <a:gdLst/>
            <a:ahLst/>
            <a:cxnLst/>
            <a:rect l="l" t="t" r="r" b="b"/>
            <a:pathLst>
              <a:path w="1746885" h="408939">
                <a:moveTo>
                  <a:pt x="0" y="0"/>
                </a:moveTo>
                <a:lnTo>
                  <a:pt x="1746504" y="0"/>
                </a:lnTo>
                <a:lnTo>
                  <a:pt x="1746504" y="408432"/>
                </a:lnTo>
                <a:lnTo>
                  <a:pt x="0" y="408432"/>
                </a:lnTo>
                <a:lnTo>
                  <a:pt x="0" y="0"/>
                </a:lnTo>
                <a:close/>
              </a:path>
            </a:pathLst>
          </a:custGeom>
          <a:ln w="10668">
            <a:solidFill>
              <a:srgbClr val="000000"/>
            </a:solidFill>
          </a:ln>
        </p:spPr>
        <p:txBody>
          <a:bodyPr wrap="square" lIns="0" tIns="0" rIns="0" bIns="0" rtlCol="0"/>
          <a:lstStyle/>
          <a:p>
            <a:endParaRPr sz="1539"/>
          </a:p>
        </p:txBody>
      </p:sp>
      <p:sp>
        <p:nvSpPr>
          <p:cNvPr id="4" name="object 4"/>
          <p:cNvSpPr txBox="1"/>
          <p:nvPr/>
        </p:nvSpPr>
        <p:spPr>
          <a:xfrm>
            <a:off x="925912" y="1773197"/>
            <a:ext cx="1484542" cy="270801"/>
          </a:xfrm>
          <a:prstGeom prst="rect">
            <a:avLst/>
          </a:prstGeom>
        </p:spPr>
        <p:txBody>
          <a:bodyPr vert="horz" wrap="square" lIns="0" tIns="14118" rIns="0" bIns="0" rtlCol="0">
            <a:spAutoFit/>
          </a:bodyPr>
          <a:lstStyle/>
          <a:p>
            <a:pPr marL="310589">
              <a:spcBef>
                <a:spcPts val="111"/>
              </a:spcBef>
            </a:pPr>
            <a:r>
              <a:rPr sz="1667" spc="-13" dirty="0">
                <a:latin typeface="ＭＳ Ｐゴシック"/>
                <a:cs typeface="ＭＳ Ｐゴシック"/>
              </a:rPr>
              <a:t>腐食対策</a:t>
            </a:r>
            <a:endParaRPr sz="1667">
              <a:latin typeface="ＭＳ Ｐゴシック"/>
              <a:cs typeface="ＭＳ Ｐゴシック"/>
            </a:endParaRPr>
          </a:p>
        </p:txBody>
      </p:sp>
      <p:sp>
        <p:nvSpPr>
          <p:cNvPr id="5" name="object 5"/>
          <p:cNvSpPr txBox="1"/>
          <p:nvPr/>
        </p:nvSpPr>
        <p:spPr>
          <a:xfrm>
            <a:off x="2863093" y="1737794"/>
            <a:ext cx="1493773" cy="294378"/>
          </a:xfrm>
          <a:prstGeom prst="rect">
            <a:avLst/>
          </a:prstGeom>
          <a:ln w="10668">
            <a:solidFill>
              <a:srgbClr val="000000"/>
            </a:solidFill>
          </a:ln>
        </p:spPr>
        <p:txBody>
          <a:bodyPr vert="horz" wrap="square" lIns="0" tIns="37467" rIns="0" bIns="0" rtlCol="0">
            <a:spAutoFit/>
          </a:bodyPr>
          <a:lstStyle/>
          <a:p>
            <a:pPr algn="ctr">
              <a:spcBef>
                <a:spcPts val="295"/>
              </a:spcBef>
            </a:pPr>
            <a:r>
              <a:rPr sz="1667" spc="-21" dirty="0">
                <a:latin typeface="ＭＳ Ｐゴシック"/>
                <a:cs typeface="ＭＳ Ｐゴシック"/>
              </a:rPr>
              <a:t>防食</a:t>
            </a:r>
            <a:endParaRPr sz="1667">
              <a:latin typeface="ＭＳ Ｐゴシック"/>
              <a:cs typeface="ＭＳ Ｐゴシック"/>
            </a:endParaRPr>
          </a:p>
        </p:txBody>
      </p:sp>
      <p:sp>
        <p:nvSpPr>
          <p:cNvPr id="6" name="object 6"/>
          <p:cNvSpPr/>
          <p:nvPr/>
        </p:nvSpPr>
        <p:spPr>
          <a:xfrm>
            <a:off x="4353934" y="1902646"/>
            <a:ext cx="311678" cy="0"/>
          </a:xfrm>
          <a:custGeom>
            <a:avLst/>
            <a:gdLst/>
            <a:ahLst/>
            <a:cxnLst/>
            <a:rect l="l" t="t" r="r" b="b"/>
            <a:pathLst>
              <a:path w="364489">
                <a:moveTo>
                  <a:pt x="0" y="0"/>
                </a:moveTo>
                <a:lnTo>
                  <a:pt x="364236" y="0"/>
                </a:lnTo>
              </a:path>
            </a:pathLst>
          </a:custGeom>
          <a:ln w="10668">
            <a:solidFill>
              <a:srgbClr val="000000"/>
            </a:solidFill>
          </a:ln>
        </p:spPr>
        <p:txBody>
          <a:bodyPr wrap="square" lIns="0" tIns="0" rIns="0" bIns="0" rtlCol="0"/>
          <a:lstStyle/>
          <a:p>
            <a:endParaRPr sz="1539"/>
          </a:p>
        </p:txBody>
      </p:sp>
      <p:sp>
        <p:nvSpPr>
          <p:cNvPr id="7" name="object 7"/>
          <p:cNvSpPr/>
          <p:nvPr/>
        </p:nvSpPr>
        <p:spPr>
          <a:xfrm>
            <a:off x="2414798" y="1919588"/>
            <a:ext cx="458829" cy="535934"/>
          </a:xfrm>
          <a:custGeom>
            <a:avLst/>
            <a:gdLst/>
            <a:ahLst/>
            <a:cxnLst/>
            <a:rect l="l" t="t" r="r" b="b"/>
            <a:pathLst>
              <a:path w="536575" h="626744">
                <a:moveTo>
                  <a:pt x="0" y="0"/>
                </a:moveTo>
                <a:lnTo>
                  <a:pt x="536448" y="0"/>
                </a:lnTo>
              </a:path>
              <a:path w="536575" h="626744">
                <a:moveTo>
                  <a:pt x="268223" y="626363"/>
                </a:moveTo>
                <a:lnTo>
                  <a:pt x="498348" y="626363"/>
                </a:lnTo>
              </a:path>
              <a:path w="536575" h="626744">
                <a:moveTo>
                  <a:pt x="268223" y="626363"/>
                </a:moveTo>
                <a:lnTo>
                  <a:pt x="268223" y="13716"/>
                </a:lnTo>
              </a:path>
            </a:pathLst>
          </a:custGeom>
          <a:ln w="10668">
            <a:solidFill>
              <a:srgbClr val="000000"/>
            </a:solidFill>
          </a:ln>
        </p:spPr>
        <p:txBody>
          <a:bodyPr wrap="square" lIns="0" tIns="0" rIns="0" bIns="0" rtlCol="0"/>
          <a:lstStyle/>
          <a:p>
            <a:endParaRPr sz="1539"/>
          </a:p>
        </p:txBody>
      </p:sp>
      <p:sp>
        <p:nvSpPr>
          <p:cNvPr id="8" name="object 8"/>
          <p:cNvSpPr txBox="1"/>
          <p:nvPr/>
        </p:nvSpPr>
        <p:spPr>
          <a:xfrm>
            <a:off x="4665395" y="1737795"/>
            <a:ext cx="3095059" cy="289443"/>
          </a:xfrm>
          <a:prstGeom prst="rect">
            <a:avLst/>
          </a:prstGeom>
          <a:ln w="10667">
            <a:solidFill>
              <a:srgbClr val="000000"/>
            </a:solidFill>
          </a:ln>
        </p:spPr>
        <p:txBody>
          <a:bodyPr vert="horz" wrap="square" lIns="0" tIns="32580" rIns="0" bIns="0" rtlCol="0">
            <a:spAutoFit/>
          </a:bodyPr>
          <a:lstStyle/>
          <a:p>
            <a:pPr marL="540274">
              <a:spcBef>
                <a:spcPts val="257"/>
              </a:spcBef>
            </a:pPr>
            <a:r>
              <a:rPr sz="1667" dirty="0">
                <a:latin typeface="ＭＳ Ｐゴシック"/>
                <a:cs typeface="ＭＳ Ｐゴシック"/>
              </a:rPr>
              <a:t>ライニング工法（再掲</a:t>
            </a:r>
            <a:r>
              <a:rPr sz="1667" spc="-43" dirty="0">
                <a:latin typeface="ＭＳ Ｐゴシック"/>
                <a:cs typeface="ＭＳ Ｐゴシック"/>
              </a:rPr>
              <a:t>）</a:t>
            </a:r>
            <a:endParaRPr sz="1667">
              <a:latin typeface="ＭＳ Ｐゴシック"/>
              <a:cs typeface="ＭＳ Ｐゴシック"/>
            </a:endParaRPr>
          </a:p>
        </p:txBody>
      </p:sp>
      <p:graphicFrame>
        <p:nvGraphicFramePr>
          <p:cNvPr id="9" name="object 9"/>
          <p:cNvGraphicFramePr>
            <a:graphicFrameLocks noGrp="1"/>
          </p:cNvGraphicFramePr>
          <p:nvPr/>
        </p:nvGraphicFramePr>
        <p:xfrm>
          <a:off x="435914" y="3258608"/>
          <a:ext cx="4128917" cy="2493574"/>
        </p:xfrm>
        <a:graphic>
          <a:graphicData uri="http://schemas.openxmlformats.org/drawingml/2006/table">
            <a:tbl>
              <a:tblPr firstRow="1" bandRow="1">
                <a:tableStyleId>{2D5ABB26-0587-4C30-8999-92F81FD0307C}</a:tableStyleId>
              </a:tblPr>
              <a:tblGrid>
                <a:gridCol w="676569">
                  <a:extLst>
                    <a:ext uri="{9D8B030D-6E8A-4147-A177-3AD203B41FA5}">
                      <a16:colId xmlns:a16="http://schemas.microsoft.com/office/drawing/2014/main" val="20000"/>
                    </a:ext>
                  </a:extLst>
                </a:gridCol>
                <a:gridCol w="856299">
                  <a:extLst>
                    <a:ext uri="{9D8B030D-6E8A-4147-A177-3AD203B41FA5}">
                      <a16:colId xmlns:a16="http://schemas.microsoft.com/office/drawing/2014/main" val="20001"/>
                    </a:ext>
                  </a:extLst>
                </a:gridCol>
                <a:gridCol w="2596049">
                  <a:extLst>
                    <a:ext uri="{9D8B030D-6E8A-4147-A177-3AD203B41FA5}">
                      <a16:colId xmlns:a16="http://schemas.microsoft.com/office/drawing/2014/main" val="20002"/>
                    </a:ext>
                  </a:extLst>
                </a:gridCol>
              </a:tblGrid>
              <a:tr h="453399">
                <a:tc gridSpan="2">
                  <a:txBody>
                    <a:bodyPr/>
                    <a:lstStyle/>
                    <a:p>
                      <a:pPr algn="ctr">
                        <a:lnSpc>
                          <a:spcPct val="100000"/>
                        </a:lnSpc>
                        <a:spcBef>
                          <a:spcPts val="1300"/>
                        </a:spcBef>
                      </a:pPr>
                      <a:r>
                        <a:rPr sz="1200" b="1" spc="-25" dirty="0">
                          <a:latin typeface="ＭＳ Ｐゴシック"/>
                          <a:cs typeface="ＭＳ Ｐゴシック"/>
                        </a:rPr>
                        <a:t>分類</a:t>
                      </a:r>
                      <a:endParaRPr sz="1200">
                        <a:latin typeface="ＭＳ Ｐゴシック"/>
                        <a:cs typeface="ＭＳ Ｐゴシック"/>
                      </a:endParaRPr>
                    </a:p>
                  </a:txBody>
                  <a:tcPr marL="0" marR="0" marT="14117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hMerge="1">
                  <a:txBody>
                    <a:bodyPr/>
                    <a:lstStyle/>
                    <a:p>
                      <a:endParaRPr/>
                    </a:p>
                  </a:txBody>
                  <a:tcPr marL="0" marR="0" marT="0" marB="0"/>
                </a:tc>
                <a:tc>
                  <a:txBody>
                    <a:bodyPr/>
                    <a:lstStyle/>
                    <a:p>
                      <a:pPr marR="635" algn="ctr">
                        <a:lnSpc>
                          <a:spcPct val="100000"/>
                        </a:lnSpc>
                        <a:spcBef>
                          <a:spcPts val="434"/>
                        </a:spcBef>
                      </a:pPr>
                      <a:r>
                        <a:rPr sz="1200" b="1" spc="-25" dirty="0">
                          <a:latin typeface="ＭＳ Ｐゴシック"/>
                          <a:cs typeface="ＭＳ Ｐゴシック"/>
                        </a:rPr>
                        <a:t>防食</a:t>
                      </a:r>
                      <a:endParaRPr sz="1200">
                        <a:latin typeface="ＭＳ Ｐゴシック"/>
                        <a:cs typeface="ＭＳ Ｐゴシック"/>
                      </a:endParaRPr>
                    </a:p>
                    <a:p>
                      <a:pPr algn="ctr">
                        <a:lnSpc>
                          <a:spcPct val="100000"/>
                        </a:lnSpc>
                        <a:spcBef>
                          <a:spcPts val="35"/>
                        </a:spcBef>
                      </a:pPr>
                      <a:r>
                        <a:rPr sz="1200" b="1" dirty="0">
                          <a:latin typeface="ＭＳ Ｐゴシック"/>
                          <a:cs typeface="ＭＳ Ｐゴシック"/>
                        </a:rPr>
                        <a:t>ライニング工法（再掲</a:t>
                      </a:r>
                      <a:r>
                        <a:rPr sz="1200" b="1" spc="-50" dirty="0">
                          <a:latin typeface="ＭＳ Ｐゴシック"/>
                          <a:cs typeface="ＭＳ Ｐゴシック"/>
                        </a:rPr>
                        <a:t>）</a:t>
                      </a:r>
                      <a:endParaRPr sz="1200">
                        <a:latin typeface="ＭＳ Ｐゴシック"/>
                        <a:cs typeface="ＭＳ Ｐゴシック"/>
                      </a:endParaRPr>
                    </a:p>
                  </a:txBody>
                  <a:tcPr marL="0" marR="0" marT="472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extLst>
                  <a:ext uri="{0D108BD9-81ED-4DB2-BD59-A6C34878D82A}">
                    <a16:rowId xmlns:a16="http://schemas.microsoft.com/office/drawing/2014/main" val="10000"/>
                  </a:ext>
                </a:extLst>
              </a:tr>
              <a:tr h="394756">
                <a:tc gridSpan="2">
                  <a:txBody>
                    <a:bodyPr/>
                    <a:lstStyle/>
                    <a:p>
                      <a:pPr algn="ctr">
                        <a:lnSpc>
                          <a:spcPct val="100000"/>
                        </a:lnSpc>
                        <a:spcBef>
                          <a:spcPts val="1025"/>
                        </a:spcBef>
                      </a:pPr>
                      <a:r>
                        <a:rPr sz="1200" b="1" spc="-25" dirty="0">
                          <a:latin typeface="ＭＳ Ｐゴシック"/>
                          <a:cs typeface="ＭＳ Ｐゴシック"/>
                        </a:rPr>
                        <a:t>概要</a:t>
                      </a:r>
                      <a:endParaRPr sz="1200">
                        <a:latin typeface="ＭＳ Ｐゴシック"/>
                        <a:cs typeface="ＭＳ Ｐゴシック"/>
                      </a:endParaRPr>
                    </a:p>
                  </a:txBody>
                  <a:tcPr marL="0" marR="0" marT="11131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hMerge="1">
                  <a:txBody>
                    <a:bodyPr/>
                    <a:lstStyle/>
                    <a:p>
                      <a:endParaRPr/>
                    </a:p>
                  </a:txBody>
                  <a:tcPr marL="0" marR="0" marT="0" marB="0"/>
                </a:tc>
                <a:tc>
                  <a:txBody>
                    <a:bodyPr/>
                    <a:lstStyle/>
                    <a:p>
                      <a:pPr marL="90805" marR="203835">
                        <a:lnSpc>
                          <a:spcPct val="100800"/>
                        </a:lnSpc>
                        <a:spcBef>
                          <a:spcPts val="395"/>
                        </a:spcBef>
                      </a:pPr>
                      <a:r>
                        <a:rPr sz="1000" spc="-25" dirty="0">
                          <a:latin typeface="ＭＳ Ｐゴシック"/>
                          <a:cs typeface="ＭＳ Ｐゴシック"/>
                        </a:rPr>
                        <a:t>構造物の内面に被覆材を塗布又は設置す</a:t>
                      </a:r>
                      <a:r>
                        <a:rPr sz="1000" spc="-20" dirty="0">
                          <a:latin typeface="ＭＳ Ｐゴシック"/>
                          <a:cs typeface="ＭＳ Ｐゴシック"/>
                        </a:rPr>
                        <a:t>る工法</a:t>
                      </a:r>
                      <a:endParaRPr sz="1000">
                        <a:latin typeface="ＭＳ Ｐゴシック"/>
                        <a:cs typeface="ＭＳ Ｐゴシック"/>
                      </a:endParaRPr>
                    </a:p>
                  </a:txBody>
                  <a:tcPr marL="0" marR="0" marT="4289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453399">
                <a:tc rowSpan="5">
                  <a:txBody>
                    <a:bodyPr/>
                    <a:lstStyle/>
                    <a:p>
                      <a:pPr>
                        <a:lnSpc>
                          <a:spcPct val="100000"/>
                        </a:lnSpc>
                        <a:spcBef>
                          <a:spcPts val="100"/>
                        </a:spcBef>
                      </a:pPr>
                      <a:endParaRPr sz="1200">
                        <a:latin typeface="Times New Roman"/>
                        <a:cs typeface="Times New Roman"/>
                      </a:endParaRPr>
                    </a:p>
                    <a:p>
                      <a:pPr marL="438784">
                        <a:lnSpc>
                          <a:spcPct val="100000"/>
                        </a:lnSpc>
                      </a:pPr>
                      <a:r>
                        <a:rPr sz="1200" b="1" spc="-10" dirty="0">
                          <a:latin typeface="HGP教科書体"/>
                          <a:cs typeface="HGP教科書体"/>
                        </a:rPr>
                        <a:t>適用条件例</a:t>
                      </a:r>
                      <a:endParaRPr sz="1200">
                        <a:latin typeface="HGP教科書体"/>
                        <a:cs typeface="HGP教科書体"/>
                      </a:endParaRPr>
                    </a:p>
                  </a:txBody>
                  <a:tcPr marL="0" marR="0" marT="1086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1300"/>
                        </a:spcBef>
                      </a:pPr>
                      <a:r>
                        <a:rPr sz="1200" b="1" spc="-25" dirty="0">
                          <a:latin typeface="ＭＳ Ｐゴシック"/>
                          <a:cs typeface="ＭＳ Ｐゴシック"/>
                        </a:rPr>
                        <a:t>管種</a:t>
                      </a:r>
                      <a:endParaRPr sz="1200">
                        <a:latin typeface="ＭＳ Ｐゴシック"/>
                        <a:cs typeface="ＭＳ Ｐゴシック"/>
                      </a:endParaRPr>
                    </a:p>
                  </a:txBody>
                  <a:tcPr marL="0" marR="0" marT="14117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marL="1000760" marR="924560" indent="-74930">
                        <a:lnSpc>
                          <a:spcPct val="102099"/>
                        </a:lnSpc>
                        <a:spcBef>
                          <a:spcPts val="400"/>
                        </a:spcBef>
                      </a:pPr>
                      <a:r>
                        <a:rPr sz="1200" spc="-110" dirty="0">
                          <a:latin typeface="ＭＳ Ｐゴシック"/>
                          <a:cs typeface="ＭＳ Ｐゴシック"/>
                        </a:rPr>
                        <a:t>コンクリート管</a:t>
                      </a:r>
                      <a:r>
                        <a:rPr sz="1200" spc="-10" dirty="0">
                          <a:latin typeface="ＭＳ Ｐゴシック"/>
                          <a:cs typeface="ＭＳ Ｐゴシック"/>
                        </a:rPr>
                        <a:t>、陶管、鋳鉄</a:t>
                      </a:r>
                      <a:r>
                        <a:rPr sz="1200" spc="-50" dirty="0">
                          <a:latin typeface="ＭＳ Ｐゴシック"/>
                          <a:cs typeface="ＭＳ Ｐゴシック"/>
                        </a:rPr>
                        <a:t>管</a:t>
                      </a:r>
                      <a:endParaRPr sz="1200">
                        <a:latin typeface="ＭＳ Ｐゴシック"/>
                        <a:cs typeface="ＭＳ Ｐゴシック"/>
                      </a:endParaRPr>
                    </a:p>
                  </a:txBody>
                  <a:tcPr marL="0" marR="0" marT="4343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265524">
                <a:tc vMerge="1">
                  <a:txBody>
                    <a:bodyPr/>
                    <a:lstStyle/>
                    <a:p>
                      <a:endParaRPr/>
                    </a:p>
                  </a:txBody>
                  <a:tcPr marL="0" marR="0" marT="1270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34"/>
                        </a:spcBef>
                      </a:pPr>
                      <a:r>
                        <a:rPr sz="1200" b="1" spc="-25" dirty="0">
                          <a:latin typeface="ＭＳ Ｐゴシック"/>
                          <a:cs typeface="ＭＳ Ｐゴシック"/>
                        </a:rPr>
                        <a:t>形状</a:t>
                      </a:r>
                      <a:endParaRPr sz="1200">
                        <a:latin typeface="ＭＳ Ｐゴシック"/>
                        <a:cs typeface="ＭＳ Ｐゴシック"/>
                      </a:endParaRPr>
                    </a:p>
                  </a:txBody>
                  <a:tcPr marL="0" marR="0" marT="472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34"/>
                        </a:spcBef>
                      </a:pPr>
                      <a:r>
                        <a:rPr sz="1200" spc="-25" dirty="0">
                          <a:latin typeface="ＭＳ Ｐゴシック"/>
                          <a:cs typeface="ＭＳ Ｐゴシック"/>
                        </a:rPr>
                        <a:t>不問</a:t>
                      </a:r>
                      <a:endParaRPr sz="1200">
                        <a:latin typeface="ＭＳ Ｐゴシック"/>
                        <a:cs typeface="ＭＳ Ｐゴシック"/>
                      </a:endParaRPr>
                    </a:p>
                  </a:txBody>
                  <a:tcPr marL="0" marR="0" marT="472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266610">
                <a:tc vMerge="1">
                  <a:txBody>
                    <a:bodyPr/>
                    <a:lstStyle/>
                    <a:p>
                      <a:endParaRPr/>
                    </a:p>
                  </a:txBody>
                  <a:tcPr marL="0" marR="0" marT="1270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34"/>
                        </a:spcBef>
                      </a:pPr>
                      <a:r>
                        <a:rPr sz="1200" b="1" spc="-25" dirty="0">
                          <a:latin typeface="ＭＳ Ｐゴシック"/>
                          <a:cs typeface="ＭＳ Ｐゴシック"/>
                        </a:rPr>
                        <a:t>管径</a:t>
                      </a:r>
                      <a:endParaRPr sz="1200">
                        <a:latin typeface="ＭＳ Ｐゴシック"/>
                        <a:cs typeface="ＭＳ Ｐゴシック"/>
                      </a:endParaRPr>
                    </a:p>
                  </a:txBody>
                  <a:tcPr marL="0" marR="0" marT="472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34"/>
                        </a:spcBef>
                      </a:pPr>
                      <a:r>
                        <a:rPr sz="1200" dirty="0">
                          <a:latin typeface="ＭＳ Ｐゴシック"/>
                          <a:cs typeface="ＭＳ Ｐゴシック"/>
                        </a:rPr>
                        <a:t>φ800～（最大：不問</a:t>
                      </a:r>
                      <a:r>
                        <a:rPr sz="1200" spc="-50" dirty="0">
                          <a:latin typeface="ＭＳ Ｐゴシック"/>
                          <a:cs typeface="ＭＳ Ｐゴシック"/>
                        </a:rPr>
                        <a:t>）</a:t>
                      </a:r>
                      <a:endParaRPr sz="1200">
                        <a:latin typeface="ＭＳ Ｐゴシック"/>
                        <a:cs typeface="ＭＳ Ｐゴシック"/>
                      </a:endParaRPr>
                    </a:p>
                  </a:txBody>
                  <a:tcPr marL="0" marR="0" marT="472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265524">
                <a:tc vMerge="1">
                  <a:txBody>
                    <a:bodyPr/>
                    <a:lstStyle/>
                    <a:p>
                      <a:endParaRPr/>
                    </a:p>
                  </a:txBody>
                  <a:tcPr marL="0" marR="0" marT="1270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34"/>
                        </a:spcBef>
                      </a:pPr>
                      <a:r>
                        <a:rPr sz="1200" b="1" spc="-25" dirty="0">
                          <a:latin typeface="ＭＳ Ｐゴシック"/>
                          <a:cs typeface="ＭＳ Ｐゴシック"/>
                        </a:rPr>
                        <a:t>流速</a:t>
                      </a:r>
                      <a:endParaRPr sz="1200">
                        <a:latin typeface="ＭＳ Ｐゴシック"/>
                        <a:cs typeface="ＭＳ Ｐゴシック"/>
                      </a:endParaRPr>
                    </a:p>
                  </a:txBody>
                  <a:tcPr marL="0" marR="0" marT="472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34"/>
                        </a:spcBef>
                      </a:pPr>
                      <a:r>
                        <a:rPr sz="1200" spc="-10" dirty="0">
                          <a:latin typeface="ＭＳ Ｐゴシック"/>
                          <a:cs typeface="ＭＳ Ｐゴシック"/>
                        </a:rPr>
                        <a:t>0.6m/s</a:t>
                      </a:r>
                      <a:endParaRPr sz="1200">
                        <a:latin typeface="ＭＳ Ｐゴシック"/>
                        <a:cs typeface="ＭＳ Ｐゴシック"/>
                      </a:endParaRPr>
                    </a:p>
                  </a:txBody>
                  <a:tcPr marL="0" marR="0" marT="472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r h="265524">
                <a:tc vMerge="1">
                  <a:txBody>
                    <a:bodyPr/>
                    <a:lstStyle/>
                    <a:p>
                      <a:endParaRPr/>
                    </a:p>
                  </a:txBody>
                  <a:tcPr marL="0" marR="0" marT="12700" marB="0" vert="vert">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34"/>
                        </a:spcBef>
                      </a:pPr>
                      <a:r>
                        <a:rPr sz="1200" b="1" spc="-25" dirty="0">
                          <a:latin typeface="ＭＳ Ｐゴシック"/>
                          <a:cs typeface="ＭＳ Ｐゴシック"/>
                        </a:rPr>
                        <a:t>水深</a:t>
                      </a:r>
                      <a:endParaRPr sz="1200">
                        <a:latin typeface="ＭＳ Ｐゴシック"/>
                        <a:cs typeface="ＭＳ Ｐゴシック"/>
                      </a:endParaRPr>
                    </a:p>
                  </a:txBody>
                  <a:tcPr marL="0" marR="0" marT="472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434"/>
                        </a:spcBef>
                      </a:pPr>
                      <a:r>
                        <a:rPr sz="1200" spc="-10" dirty="0">
                          <a:latin typeface="ＭＳ Ｐゴシック"/>
                          <a:cs typeface="ＭＳ Ｐゴシック"/>
                        </a:rPr>
                        <a:t>～0.3m</a:t>
                      </a:r>
                      <a:endParaRPr sz="1200">
                        <a:latin typeface="ＭＳ Ｐゴシック"/>
                        <a:cs typeface="ＭＳ Ｐゴシック"/>
                      </a:endParaRPr>
                    </a:p>
                  </a:txBody>
                  <a:tcPr marL="0" marR="0" marT="472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6"/>
                  </a:ext>
                </a:extLst>
              </a:tr>
            </a:tbl>
          </a:graphicData>
        </a:graphic>
      </p:graphicFrame>
      <p:sp>
        <p:nvSpPr>
          <p:cNvPr id="10" name="object 10"/>
          <p:cNvSpPr txBox="1"/>
          <p:nvPr/>
        </p:nvSpPr>
        <p:spPr>
          <a:xfrm>
            <a:off x="2581170" y="6270485"/>
            <a:ext cx="5929482" cy="337495"/>
          </a:xfrm>
          <a:prstGeom prst="rect">
            <a:avLst/>
          </a:prstGeom>
        </p:spPr>
        <p:txBody>
          <a:bodyPr vert="horz" wrap="square" lIns="0" tIns="10317" rIns="0" bIns="0" rtlCol="0">
            <a:spAutoFit/>
          </a:bodyPr>
          <a:lstStyle/>
          <a:p>
            <a:pPr marL="10860" marR="4344">
              <a:lnSpc>
                <a:spcPct val="134000"/>
              </a:lnSpc>
              <a:spcBef>
                <a:spcPts val="81"/>
              </a:spcBef>
            </a:pPr>
            <a:r>
              <a:rPr sz="855" spc="4" dirty="0">
                <a:latin typeface="ＭＳ Ｐゴシック"/>
                <a:cs typeface="ＭＳ Ｐゴシック"/>
              </a:rPr>
              <a:t>出典：下水道管路を対象とした総合マネジメントに関する研究</a:t>
            </a:r>
            <a:r>
              <a:rPr sz="855" spc="21" dirty="0">
                <a:latin typeface="ＭＳ Ｐゴシック"/>
                <a:cs typeface="ＭＳ Ｐゴシック"/>
              </a:rPr>
              <a:t>（</a:t>
            </a:r>
            <a:r>
              <a:rPr sz="855" spc="4" dirty="0">
                <a:latin typeface="ＭＳ Ｐゴシック"/>
                <a:cs typeface="ＭＳ Ｐゴシック"/>
              </a:rPr>
              <a:t>令和４年３月、国土交通省国土技術政策総合研究所</a:t>
            </a:r>
            <a:r>
              <a:rPr sz="855" spc="9" dirty="0">
                <a:latin typeface="ＭＳ Ｐゴシック"/>
                <a:cs typeface="ＭＳ Ｐゴシック"/>
              </a:rPr>
              <a:t>）</a:t>
            </a:r>
            <a:r>
              <a:rPr sz="855" spc="-539" dirty="0">
                <a:latin typeface="ＭＳ Ｐゴシック"/>
                <a:cs typeface="ＭＳ Ｐゴシック"/>
              </a:rPr>
              <a:t>を</a:t>
            </a:r>
            <a:r>
              <a:rPr sz="855" dirty="0">
                <a:latin typeface="ＭＳ Ｐゴシック"/>
                <a:cs typeface="ＭＳ Ｐゴシック"/>
              </a:rPr>
              <a:t>基に作成出典：下水道管路施設ストックマネジメントの手引き</a:t>
            </a:r>
            <a:r>
              <a:rPr sz="855" spc="9" dirty="0">
                <a:latin typeface="ＭＳ Ｐゴシック"/>
                <a:cs typeface="ＭＳ Ｐゴシック"/>
              </a:rPr>
              <a:t>（2016</a:t>
            </a:r>
            <a:r>
              <a:rPr sz="855" spc="21" dirty="0">
                <a:latin typeface="ＭＳ Ｐゴシック"/>
                <a:cs typeface="ＭＳ Ｐゴシック"/>
              </a:rPr>
              <a:t>年版、公益社団法人 日本下水道協会）</a:t>
            </a:r>
            <a:r>
              <a:rPr sz="855" spc="13" dirty="0">
                <a:latin typeface="ＭＳ Ｐゴシック"/>
                <a:cs typeface="ＭＳ Ｐゴシック"/>
              </a:rPr>
              <a:t>を基に作</a:t>
            </a:r>
            <a:r>
              <a:rPr sz="855" spc="17" dirty="0">
                <a:latin typeface="ＭＳ Ｐゴシック"/>
                <a:cs typeface="ＭＳ Ｐゴシック"/>
              </a:rPr>
              <a:t>成</a:t>
            </a:r>
            <a:endParaRPr sz="855">
              <a:latin typeface="ＭＳ Ｐゴシック"/>
              <a:cs typeface="ＭＳ Ｐゴシック"/>
            </a:endParaRPr>
          </a:p>
        </p:txBody>
      </p:sp>
      <p:sp>
        <p:nvSpPr>
          <p:cNvPr id="11" name="object 11"/>
          <p:cNvSpPr txBox="1"/>
          <p:nvPr/>
        </p:nvSpPr>
        <p:spPr>
          <a:xfrm>
            <a:off x="432657" y="926562"/>
            <a:ext cx="8447340" cy="269668"/>
          </a:xfrm>
          <a:prstGeom prst="rect">
            <a:avLst/>
          </a:prstGeom>
          <a:ln w="10667">
            <a:solidFill>
              <a:srgbClr val="000000"/>
            </a:solidFill>
          </a:ln>
        </p:spPr>
        <p:txBody>
          <a:bodyPr vert="horz" wrap="square" lIns="0" tIns="39095" rIns="0" bIns="0" rtlCol="0">
            <a:spAutoFit/>
          </a:bodyPr>
          <a:lstStyle/>
          <a:p>
            <a:pPr marL="365431" indent="-281268">
              <a:spcBef>
                <a:spcPts val="308"/>
              </a:spcBef>
              <a:buChar char="○"/>
              <a:tabLst>
                <a:tab pos="365431" algn="l"/>
              </a:tabLst>
            </a:pPr>
            <a:r>
              <a:rPr sz="1496" spc="-13" dirty="0">
                <a:latin typeface="ＭＳ Ｐゴシック"/>
                <a:cs typeface="ＭＳ Ｐゴシック"/>
              </a:rPr>
              <a:t>点検・調査結果に基づき腐食による不具合がある場合は、腐食対策を行う。</a:t>
            </a:r>
            <a:endParaRPr sz="1496">
              <a:latin typeface="ＭＳ Ｐゴシック"/>
              <a:cs typeface="ＭＳ Ｐゴシック"/>
            </a:endParaRPr>
          </a:p>
        </p:txBody>
      </p:sp>
      <p:sp>
        <p:nvSpPr>
          <p:cNvPr id="12" name="object 12"/>
          <p:cNvSpPr txBox="1"/>
          <p:nvPr/>
        </p:nvSpPr>
        <p:spPr>
          <a:xfrm>
            <a:off x="763230" y="1323600"/>
            <a:ext cx="2203465" cy="214320"/>
          </a:xfrm>
          <a:prstGeom prst="rect">
            <a:avLst/>
          </a:prstGeom>
        </p:spPr>
        <p:txBody>
          <a:bodyPr vert="horz" wrap="square" lIns="0" tIns="10317" rIns="0" bIns="0" rtlCol="0">
            <a:spAutoFit/>
          </a:bodyPr>
          <a:lstStyle/>
          <a:p>
            <a:pPr marL="10860">
              <a:spcBef>
                <a:spcPts val="81"/>
              </a:spcBef>
            </a:pPr>
            <a:r>
              <a:rPr sz="1325" b="1" spc="-21" dirty="0">
                <a:latin typeface="ＭＳ Ｐゴシック"/>
                <a:cs typeface="ＭＳ Ｐゴシック"/>
              </a:rPr>
              <a:t>腐食対策</a:t>
            </a:r>
            <a:r>
              <a:rPr sz="1325" b="1" spc="-30" dirty="0">
                <a:latin typeface="ＭＳ Ｐゴシック"/>
                <a:cs typeface="ＭＳ Ｐゴシック"/>
              </a:rPr>
              <a:t>（</a:t>
            </a:r>
            <a:r>
              <a:rPr sz="1325" b="1" spc="-34" dirty="0">
                <a:latin typeface="ＭＳ Ｐゴシック"/>
                <a:cs typeface="ＭＳ Ｐゴシック"/>
              </a:rPr>
              <a:t>大口径管路</a:t>
            </a:r>
            <a:r>
              <a:rPr sz="1325" b="1" spc="-30" dirty="0">
                <a:latin typeface="ＭＳ Ｐゴシック"/>
                <a:cs typeface="ＭＳ Ｐゴシック"/>
              </a:rPr>
              <a:t>）の概</a:t>
            </a:r>
            <a:r>
              <a:rPr sz="1325" b="1" spc="-1321" dirty="0">
                <a:latin typeface="ＭＳ Ｐゴシック"/>
                <a:cs typeface="ＭＳ Ｐゴシック"/>
              </a:rPr>
              <a:t>要</a:t>
            </a:r>
            <a:endParaRPr sz="1325">
              <a:latin typeface="ＭＳ Ｐゴシック"/>
              <a:cs typeface="ＭＳ Ｐゴシック"/>
            </a:endParaRPr>
          </a:p>
        </p:txBody>
      </p:sp>
      <p:sp>
        <p:nvSpPr>
          <p:cNvPr id="13" name="object 13"/>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23</a:t>
            </a:r>
            <a:endParaRPr sz="1325">
              <a:latin typeface="Arial"/>
              <a:cs typeface="Arial"/>
            </a:endParaRPr>
          </a:p>
        </p:txBody>
      </p:sp>
      <p:graphicFrame>
        <p:nvGraphicFramePr>
          <p:cNvPr id="14" name="object 14"/>
          <p:cNvGraphicFramePr>
            <a:graphicFrameLocks noGrp="1"/>
          </p:cNvGraphicFramePr>
          <p:nvPr/>
        </p:nvGraphicFramePr>
        <p:xfrm>
          <a:off x="2863745" y="2257764"/>
          <a:ext cx="4891823" cy="347516"/>
        </p:xfrm>
        <a:graphic>
          <a:graphicData uri="http://schemas.openxmlformats.org/drawingml/2006/table">
            <a:tbl>
              <a:tblPr firstRow="1" bandRow="1">
                <a:tableStyleId>{2D5ABB26-0587-4C30-8999-92F81FD0307C}</a:tableStyleId>
              </a:tblPr>
              <a:tblGrid>
                <a:gridCol w="1493230">
                  <a:extLst>
                    <a:ext uri="{9D8B030D-6E8A-4147-A177-3AD203B41FA5}">
                      <a16:colId xmlns:a16="http://schemas.microsoft.com/office/drawing/2014/main" val="20000"/>
                    </a:ext>
                  </a:extLst>
                </a:gridCol>
                <a:gridCol w="316565">
                  <a:extLst>
                    <a:ext uri="{9D8B030D-6E8A-4147-A177-3AD203B41FA5}">
                      <a16:colId xmlns:a16="http://schemas.microsoft.com/office/drawing/2014/main" val="20001"/>
                    </a:ext>
                  </a:extLst>
                </a:gridCol>
                <a:gridCol w="3082028">
                  <a:extLst>
                    <a:ext uri="{9D8B030D-6E8A-4147-A177-3AD203B41FA5}">
                      <a16:colId xmlns:a16="http://schemas.microsoft.com/office/drawing/2014/main" val="20002"/>
                    </a:ext>
                  </a:extLst>
                </a:gridCol>
              </a:tblGrid>
              <a:tr h="182989">
                <a:tc rowSpan="2">
                  <a:txBody>
                    <a:bodyPr/>
                    <a:lstStyle/>
                    <a:p>
                      <a:pPr marL="243204">
                        <a:lnSpc>
                          <a:spcPct val="100000"/>
                        </a:lnSpc>
                        <a:spcBef>
                          <a:spcPts val="465"/>
                        </a:spcBef>
                      </a:pPr>
                      <a:r>
                        <a:rPr sz="1700" spc="-10" dirty="0">
                          <a:latin typeface="ＭＳ Ｐゴシック"/>
                          <a:cs typeface="ＭＳ Ｐゴシック"/>
                        </a:rPr>
                        <a:t>発生源対策</a:t>
                      </a:r>
                      <a:endParaRPr sz="1700">
                        <a:latin typeface="ＭＳ Ｐゴシック"/>
                        <a:cs typeface="ＭＳ Ｐゴシック"/>
                      </a:endParaRPr>
                    </a:p>
                  </a:txBody>
                  <a:tcPr marL="0" marR="0" marT="5049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B w="12700">
                      <a:solidFill>
                        <a:srgbClr val="000000"/>
                      </a:solidFill>
                      <a:prstDash val="solid"/>
                    </a:lnB>
                  </a:tcPr>
                </a:tc>
                <a:tc rowSpan="2">
                  <a:txBody>
                    <a:bodyPr/>
                    <a:lstStyle/>
                    <a:p>
                      <a:pPr marL="302895">
                        <a:lnSpc>
                          <a:spcPct val="100000"/>
                        </a:lnSpc>
                        <a:spcBef>
                          <a:spcPts val="285"/>
                        </a:spcBef>
                      </a:pPr>
                      <a:r>
                        <a:rPr sz="1700" spc="-5" dirty="0">
                          <a:latin typeface="ＭＳ Ｐゴシック"/>
                          <a:cs typeface="ＭＳ Ｐゴシック"/>
                        </a:rPr>
                        <a:t>下水での硫化物生成の抑制</a:t>
                      </a:r>
                      <a:endParaRPr sz="1700">
                        <a:latin typeface="ＭＳ Ｐゴシック"/>
                        <a:cs typeface="ＭＳ Ｐゴシック"/>
                      </a:endParaRPr>
                    </a:p>
                  </a:txBody>
                  <a:tcPr marL="0" marR="0" marT="309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64527">
                <a:tc vMerge="1">
                  <a:txBody>
                    <a:bodyPr/>
                    <a:lstStyle/>
                    <a:p>
                      <a:endParaRPr/>
                    </a:p>
                  </a:txBody>
                  <a:tcPr marL="0" marR="0" marT="590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vMerge="1">
                  <a:txBody>
                    <a:bodyPr/>
                    <a:lstStyle/>
                    <a:p>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bl>
          </a:graphicData>
        </a:graphic>
      </p:graphicFrame>
      <p:graphicFrame>
        <p:nvGraphicFramePr>
          <p:cNvPr id="15" name="object 15"/>
          <p:cNvGraphicFramePr>
            <a:graphicFrameLocks noGrp="1"/>
          </p:cNvGraphicFramePr>
          <p:nvPr/>
        </p:nvGraphicFramePr>
        <p:xfrm>
          <a:off x="4806789" y="3274247"/>
          <a:ext cx="3762941" cy="2350073"/>
        </p:xfrm>
        <a:graphic>
          <a:graphicData uri="http://schemas.openxmlformats.org/drawingml/2006/table">
            <a:tbl>
              <a:tblPr firstRow="1" bandRow="1">
                <a:tableStyleId>{2D5ABB26-0587-4C30-8999-92F81FD0307C}</a:tableStyleId>
              </a:tblPr>
              <a:tblGrid>
                <a:gridCol w="852499">
                  <a:extLst>
                    <a:ext uri="{9D8B030D-6E8A-4147-A177-3AD203B41FA5}">
                      <a16:colId xmlns:a16="http://schemas.microsoft.com/office/drawing/2014/main" val="20000"/>
                    </a:ext>
                  </a:extLst>
                </a:gridCol>
                <a:gridCol w="2910442">
                  <a:extLst>
                    <a:ext uri="{9D8B030D-6E8A-4147-A177-3AD203B41FA5}">
                      <a16:colId xmlns:a16="http://schemas.microsoft.com/office/drawing/2014/main" val="20001"/>
                    </a:ext>
                  </a:extLst>
                </a:gridCol>
              </a:tblGrid>
              <a:tr h="501182">
                <a:tc>
                  <a:txBody>
                    <a:bodyPr/>
                    <a:lstStyle/>
                    <a:p>
                      <a:pPr algn="ctr">
                        <a:lnSpc>
                          <a:spcPct val="100000"/>
                        </a:lnSpc>
                        <a:spcBef>
                          <a:spcPts val="1525"/>
                        </a:spcBef>
                      </a:pPr>
                      <a:r>
                        <a:rPr sz="1200" b="1" spc="-25" dirty="0">
                          <a:latin typeface="ＭＳ Ｐゴシック"/>
                          <a:cs typeface="ＭＳ Ｐゴシック"/>
                        </a:rPr>
                        <a:t>分類</a:t>
                      </a:r>
                      <a:endParaRPr sz="1200">
                        <a:latin typeface="ＭＳ Ｐゴシック"/>
                        <a:cs typeface="ＭＳ Ｐゴシック"/>
                      </a:endParaRPr>
                    </a:p>
                  </a:txBody>
                  <a:tcPr marL="0" marR="0" marT="16561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algn="ctr">
                        <a:lnSpc>
                          <a:spcPct val="100000"/>
                        </a:lnSpc>
                        <a:spcBef>
                          <a:spcPts val="660"/>
                        </a:spcBef>
                      </a:pPr>
                      <a:r>
                        <a:rPr sz="1200" b="1" spc="-10" dirty="0">
                          <a:latin typeface="ＭＳ Ｐゴシック"/>
                          <a:cs typeface="ＭＳ Ｐゴシック"/>
                        </a:rPr>
                        <a:t>発生源対策</a:t>
                      </a:r>
                      <a:endParaRPr sz="1200">
                        <a:latin typeface="ＭＳ Ｐゴシック"/>
                        <a:cs typeface="ＭＳ Ｐゴシック"/>
                      </a:endParaRPr>
                    </a:p>
                    <a:p>
                      <a:pPr algn="ctr">
                        <a:lnSpc>
                          <a:spcPct val="100000"/>
                        </a:lnSpc>
                        <a:spcBef>
                          <a:spcPts val="40"/>
                        </a:spcBef>
                      </a:pPr>
                      <a:r>
                        <a:rPr sz="1200" b="1" spc="-5" dirty="0">
                          <a:latin typeface="ＭＳ Ｐゴシック"/>
                          <a:cs typeface="ＭＳ Ｐゴシック"/>
                        </a:rPr>
                        <a:t>下水での硫化物生成の抑制</a:t>
                      </a:r>
                      <a:endParaRPr sz="1200">
                        <a:latin typeface="ＭＳ Ｐゴシック"/>
                        <a:cs typeface="ＭＳ Ｐゴシック"/>
                      </a:endParaRPr>
                    </a:p>
                  </a:txBody>
                  <a:tcPr marL="0" marR="0" marT="716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extLst>
                  <a:ext uri="{0D108BD9-81ED-4DB2-BD59-A6C34878D82A}">
                    <a16:rowId xmlns:a16="http://schemas.microsoft.com/office/drawing/2014/main" val="10000"/>
                  </a:ext>
                </a:extLst>
              </a:tr>
              <a:tr h="1848891">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1290"/>
                        </a:spcBef>
                      </a:pPr>
                      <a:endParaRPr sz="1200">
                        <a:latin typeface="Times New Roman"/>
                        <a:cs typeface="Times New Roman"/>
                      </a:endParaRPr>
                    </a:p>
                    <a:p>
                      <a:pPr algn="ctr">
                        <a:lnSpc>
                          <a:spcPct val="100000"/>
                        </a:lnSpc>
                      </a:pPr>
                      <a:r>
                        <a:rPr sz="1200" b="1" spc="-25" dirty="0">
                          <a:latin typeface="ＭＳ Ｐゴシック"/>
                          <a:cs typeface="ＭＳ Ｐゴシック"/>
                        </a:rPr>
                        <a:t>概要</a:t>
                      </a:r>
                      <a:endParaRPr sz="12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CCEBFF"/>
                    </a:solidFill>
                  </a:tcPr>
                </a:tc>
                <a:tc>
                  <a:txBody>
                    <a:bodyPr/>
                    <a:lstStyle/>
                    <a:p>
                      <a:pPr marL="92710" marR="209550">
                        <a:lnSpc>
                          <a:spcPct val="100800"/>
                        </a:lnSpc>
                        <a:spcBef>
                          <a:spcPts val="395"/>
                        </a:spcBef>
                      </a:pPr>
                      <a:r>
                        <a:rPr sz="1000" spc="-10" dirty="0">
                          <a:latin typeface="ＭＳ Ｐゴシック"/>
                          <a:cs typeface="ＭＳ Ｐゴシック"/>
                        </a:rPr>
                        <a:t>当該管路の上流にあるポンプ場等から硝酸塩</a:t>
                      </a:r>
                      <a:r>
                        <a:rPr sz="1000" spc="-1145" dirty="0">
                          <a:latin typeface="ＭＳ Ｐゴシック"/>
                          <a:cs typeface="ＭＳ Ｐゴシック"/>
                        </a:rPr>
                        <a:t>を</a:t>
                      </a:r>
                      <a:r>
                        <a:rPr sz="1000" spc="-15" dirty="0">
                          <a:latin typeface="ＭＳ Ｐゴシック"/>
                          <a:cs typeface="ＭＳ Ｐゴシック"/>
                        </a:rPr>
                        <a:t>注入し、硫化物の生成を防止する。</a:t>
                      </a:r>
                      <a:endParaRPr sz="1000">
                        <a:latin typeface="ＭＳ Ｐゴシック"/>
                        <a:cs typeface="ＭＳ Ｐゴシック"/>
                      </a:endParaRPr>
                    </a:p>
                    <a:p>
                      <a:pPr>
                        <a:lnSpc>
                          <a:spcPct val="100000"/>
                        </a:lnSpc>
                        <a:spcBef>
                          <a:spcPts val="85"/>
                        </a:spcBef>
                      </a:pPr>
                      <a:endParaRPr sz="1000">
                        <a:latin typeface="Times New Roman"/>
                        <a:cs typeface="Times New Roman"/>
                      </a:endParaRPr>
                    </a:p>
                    <a:p>
                      <a:pPr marL="92710" marR="189865">
                        <a:lnSpc>
                          <a:spcPct val="100800"/>
                        </a:lnSpc>
                      </a:pPr>
                      <a:r>
                        <a:rPr sz="1000" spc="-10" dirty="0">
                          <a:latin typeface="ＭＳ Ｐゴシック"/>
                          <a:cs typeface="ＭＳ Ｐゴシック"/>
                        </a:rPr>
                        <a:t>空気や酸素を注入し、好気性条件とすること</a:t>
                      </a:r>
                      <a:r>
                        <a:rPr sz="1000" spc="-950" dirty="0">
                          <a:latin typeface="ＭＳ Ｐゴシック"/>
                          <a:cs typeface="ＭＳ Ｐゴシック"/>
                        </a:rPr>
                        <a:t>に</a:t>
                      </a:r>
                      <a:r>
                        <a:rPr sz="1000" spc="-15" dirty="0">
                          <a:latin typeface="ＭＳ Ｐゴシック"/>
                          <a:cs typeface="ＭＳ Ｐゴシック"/>
                        </a:rPr>
                        <a:t>より、硫化水素の生成を防止する。</a:t>
                      </a:r>
                      <a:endParaRPr sz="1000">
                        <a:latin typeface="ＭＳ Ｐゴシック"/>
                        <a:cs typeface="ＭＳ Ｐゴシック"/>
                      </a:endParaRPr>
                    </a:p>
                  </a:txBody>
                  <a:tcPr marL="0" marR="0" marT="4289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35028" y="2647839"/>
            <a:ext cx="3241487" cy="2076299"/>
          </a:xfrm>
          <a:prstGeom prst="rect">
            <a:avLst/>
          </a:prstGeom>
        </p:spPr>
      </p:pic>
      <p:sp>
        <p:nvSpPr>
          <p:cNvPr id="3" name="object 3"/>
          <p:cNvSpPr txBox="1">
            <a:spLocks noGrp="1"/>
          </p:cNvSpPr>
          <p:nvPr>
            <p:ph type="title"/>
          </p:nvPr>
        </p:nvSpPr>
        <p:spPr>
          <a:xfrm>
            <a:off x="260637" y="494267"/>
            <a:ext cx="8597206" cy="399681"/>
          </a:xfrm>
          <a:prstGeom prst="rect">
            <a:avLst/>
          </a:prstGeom>
          <a:solidFill>
            <a:srgbClr val="FFFFCC"/>
          </a:solidFill>
          <a:ln w="32003">
            <a:solidFill>
              <a:srgbClr val="FF9900"/>
            </a:solidFill>
          </a:ln>
        </p:spPr>
        <p:txBody>
          <a:bodyPr vert="horz" wrap="square" lIns="0" tIns="83078" rIns="0" bIns="0" rtlCol="0" anchor="ctr">
            <a:spAutoFit/>
          </a:bodyPr>
          <a:lstStyle/>
          <a:p>
            <a:pPr algn="ctr">
              <a:lnSpc>
                <a:spcPct val="100000"/>
              </a:lnSpc>
              <a:spcBef>
                <a:spcPts val="654"/>
              </a:spcBef>
              <a:tabLst>
                <a:tab pos="755297" algn="l"/>
              </a:tabLst>
            </a:pPr>
            <a:r>
              <a:rPr sz="2052" dirty="0"/>
              <a:t>	</a:t>
            </a:r>
            <a:r>
              <a:rPr sz="2052" spc="13" dirty="0"/>
              <a:t>下水道管路に起因する道路陥没件数</a:t>
            </a:r>
            <a:endParaRPr sz="2052" dirty="0"/>
          </a:p>
        </p:txBody>
      </p:sp>
      <p:grpSp>
        <p:nvGrpSpPr>
          <p:cNvPr id="4" name="object 4"/>
          <p:cNvGrpSpPr/>
          <p:nvPr/>
        </p:nvGrpSpPr>
        <p:grpSpPr>
          <a:xfrm>
            <a:off x="441779" y="4838718"/>
            <a:ext cx="92852" cy="92852"/>
            <a:chOff x="516636" y="5430011"/>
            <a:chExt cx="108585" cy="108585"/>
          </a:xfrm>
        </p:grpSpPr>
        <p:pic>
          <p:nvPicPr>
            <p:cNvPr id="5" name="object 5"/>
            <p:cNvPicPr/>
            <p:nvPr/>
          </p:nvPicPr>
          <p:blipFill>
            <a:blip r:embed="rId3" cstate="print"/>
            <a:stretch>
              <a:fillRect/>
            </a:stretch>
          </p:blipFill>
          <p:spPr>
            <a:xfrm>
              <a:off x="516636" y="5430011"/>
              <a:ext cx="108204" cy="108204"/>
            </a:xfrm>
            <a:prstGeom prst="rect">
              <a:avLst/>
            </a:prstGeom>
          </p:spPr>
        </p:pic>
        <p:pic>
          <p:nvPicPr>
            <p:cNvPr id="6" name="object 6"/>
            <p:cNvPicPr/>
            <p:nvPr/>
          </p:nvPicPr>
          <p:blipFill>
            <a:blip r:embed="rId3" cstate="print"/>
            <a:stretch>
              <a:fillRect/>
            </a:stretch>
          </p:blipFill>
          <p:spPr>
            <a:xfrm>
              <a:off x="516636" y="5430011"/>
              <a:ext cx="108204" cy="108204"/>
            </a:xfrm>
            <a:prstGeom prst="rect">
              <a:avLst/>
            </a:prstGeom>
          </p:spPr>
        </p:pic>
      </p:grpSp>
      <p:pic>
        <p:nvPicPr>
          <p:cNvPr id="7" name="object 7"/>
          <p:cNvPicPr/>
          <p:nvPr/>
        </p:nvPicPr>
        <p:blipFill>
          <a:blip r:embed="rId4" cstate="print"/>
          <a:stretch>
            <a:fillRect/>
          </a:stretch>
        </p:blipFill>
        <p:spPr>
          <a:xfrm>
            <a:off x="351859" y="2040784"/>
            <a:ext cx="8427684" cy="301034"/>
          </a:xfrm>
          <a:prstGeom prst="rect">
            <a:avLst/>
          </a:prstGeom>
        </p:spPr>
      </p:pic>
      <p:sp>
        <p:nvSpPr>
          <p:cNvPr id="8" name="object 8"/>
          <p:cNvSpPr txBox="1"/>
          <p:nvPr/>
        </p:nvSpPr>
        <p:spPr>
          <a:xfrm>
            <a:off x="351860" y="2040784"/>
            <a:ext cx="8427792" cy="263690"/>
          </a:xfrm>
          <a:prstGeom prst="rect">
            <a:avLst/>
          </a:prstGeom>
          <a:ln w="10667">
            <a:solidFill>
              <a:srgbClr val="282889"/>
            </a:solidFill>
          </a:ln>
        </p:spPr>
        <p:txBody>
          <a:bodyPr vert="horz" wrap="square" lIns="0" tIns="52669" rIns="0" bIns="0" rtlCol="0">
            <a:spAutoFit/>
          </a:bodyPr>
          <a:lstStyle/>
          <a:p>
            <a:pPr marR="2172" algn="ctr">
              <a:spcBef>
                <a:spcPts val="414"/>
              </a:spcBef>
            </a:pPr>
            <a:r>
              <a:rPr sz="1368" b="1" spc="-4" dirty="0">
                <a:latin typeface="ＭＳ Ｐゴシック"/>
                <a:cs typeface="ＭＳ Ｐゴシック"/>
              </a:rPr>
              <a:t>管路施設に起因する道路陥没の状況</a:t>
            </a:r>
            <a:endParaRPr sz="1368">
              <a:latin typeface="ＭＳ Ｐゴシック"/>
              <a:cs typeface="ＭＳ Ｐゴシック"/>
            </a:endParaRPr>
          </a:p>
        </p:txBody>
      </p:sp>
      <p:sp>
        <p:nvSpPr>
          <p:cNvPr id="9" name="object 9"/>
          <p:cNvSpPr txBox="1"/>
          <p:nvPr/>
        </p:nvSpPr>
        <p:spPr>
          <a:xfrm>
            <a:off x="351860" y="985207"/>
            <a:ext cx="8437023" cy="898345"/>
          </a:xfrm>
          <a:prstGeom prst="rect">
            <a:avLst/>
          </a:prstGeom>
          <a:ln w="7619">
            <a:solidFill>
              <a:srgbClr val="000000"/>
            </a:solidFill>
          </a:ln>
        </p:spPr>
        <p:txBody>
          <a:bodyPr vert="horz" wrap="square" lIns="0" tIns="51584" rIns="0" bIns="0" rtlCol="0">
            <a:spAutoFit/>
          </a:bodyPr>
          <a:lstStyle/>
          <a:p>
            <a:pPr marL="85792">
              <a:spcBef>
                <a:spcPts val="406"/>
              </a:spcBef>
            </a:pPr>
            <a:r>
              <a:rPr sz="1368" dirty="0">
                <a:latin typeface="ＭＳ Ｐゴシック"/>
                <a:cs typeface="ＭＳ Ｐゴシック"/>
              </a:rPr>
              <a:t>〇  下水道管路に起因する道路陥没は、令和4年度で約2,600</a:t>
            </a:r>
            <a:r>
              <a:rPr sz="1368" spc="-13" dirty="0">
                <a:latin typeface="ＭＳ Ｐゴシック"/>
                <a:cs typeface="ＭＳ Ｐゴシック"/>
              </a:rPr>
              <a:t>件発生。</a:t>
            </a:r>
            <a:endParaRPr sz="1368">
              <a:latin typeface="ＭＳ Ｐゴシック"/>
              <a:cs typeface="ＭＳ Ｐゴシック"/>
            </a:endParaRPr>
          </a:p>
          <a:p>
            <a:pPr marL="85792" marR="2296841">
              <a:lnSpc>
                <a:spcPct val="101299"/>
              </a:lnSpc>
              <a:spcBef>
                <a:spcPts val="9"/>
              </a:spcBef>
            </a:pPr>
            <a:r>
              <a:rPr sz="1368" spc="26" dirty="0">
                <a:latin typeface="ＭＳ Ｐゴシック"/>
                <a:cs typeface="ＭＳ Ｐゴシック"/>
              </a:rPr>
              <a:t>〇 そのうち約９割が、</a:t>
            </a:r>
            <a:r>
              <a:rPr sz="1368" dirty="0">
                <a:latin typeface="ＭＳ Ｐゴシック"/>
                <a:cs typeface="ＭＳ Ｐゴシック"/>
              </a:rPr>
              <a:t>50</a:t>
            </a:r>
            <a:r>
              <a:rPr sz="1368" spc="-21" dirty="0">
                <a:latin typeface="ＭＳ Ｐゴシック"/>
                <a:cs typeface="ＭＳ Ｐゴシック"/>
              </a:rPr>
              <a:t>㎝以下の浅い陥没であり、規模の小さいものがほとんど。〇  全体の２％が深さ</a:t>
            </a:r>
            <a:r>
              <a:rPr sz="1368" dirty="0">
                <a:latin typeface="ＭＳ Ｐゴシック"/>
                <a:cs typeface="ＭＳ Ｐゴシック"/>
              </a:rPr>
              <a:t>100</a:t>
            </a:r>
            <a:r>
              <a:rPr sz="1368" spc="-9" dirty="0">
                <a:latin typeface="ＭＳ Ｐゴシック"/>
                <a:cs typeface="ＭＳ Ｐゴシック"/>
              </a:rPr>
              <a:t>㎝を超える陥没。</a:t>
            </a:r>
            <a:endParaRPr sz="1368">
              <a:latin typeface="ＭＳ Ｐゴシック"/>
              <a:cs typeface="ＭＳ Ｐゴシック"/>
            </a:endParaRPr>
          </a:p>
          <a:p>
            <a:pPr marL="85792">
              <a:spcBef>
                <a:spcPts val="30"/>
              </a:spcBef>
            </a:pPr>
            <a:r>
              <a:rPr sz="1368" spc="-13" dirty="0">
                <a:latin typeface="ＭＳ Ｐゴシック"/>
                <a:cs typeface="ＭＳ Ｐゴシック"/>
              </a:rPr>
              <a:t>〇  布設後</a:t>
            </a:r>
            <a:r>
              <a:rPr sz="1368" dirty="0">
                <a:latin typeface="ＭＳ Ｐゴシック"/>
                <a:cs typeface="ＭＳ Ｐゴシック"/>
              </a:rPr>
              <a:t>40</a:t>
            </a:r>
            <a:r>
              <a:rPr sz="1368" spc="-4" dirty="0">
                <a:latin typeface="ＭＳ Ｐゴシック"/>
                <a:cs typeface="ＭＳ Ｐゴシック"/>
              </a:rPr>
              <a:t>年を経過すると陥没箇所数が急増する傾向。</a:t>
            </a:r>
            <a:endParaRPr sz="1368">
              <a:latin typeface="ＭＳ Ｐゴシック"/>
              <a:cs typeface="ＭＳ Ｐゴシック"/>
            </a:endParaRPr>
          </a:p>
        </p:txBody>
      </p:sp>
      <p:sp>
        <p:nvSpPr>
          <p:cNvPr id="10" name="object 10"/>
          <p:cNvSpPr txBox="1"/>
          <p:nvPr/>
        </p:nvSpPr>
        <p:spPr>
          <a:xfrm>
            <a:off x="566449" y="4799188"/>
            <a:ext cx="1700654" cy="171571"/>
          </a:xfrm>
          <a:prstGeom prst="rect">
            <a:avLst/>
          </a:prstGeom>
        </p:spPr>
        <p:txBody>
          <a:bodyPr vert="horz" wrap="square" lIns="0" tIns="13575" rIns="0" bIns="0" rtlCol="0">
            <a:spAutoFit/>
          </a:bodyPr>
          <a:lstStyle/>
          <a:p>
            <a:pPr marL="10860">
              <a:spcBef>
                <a:spcPts val="107"/>
              </a:spcBef>
            </a:pPr>
            <a:r>
              <a:rPr sz="1026" spc="-30" dirty="0">
                <a:latin typeface="ＭＳ Ｐゴシック"/>
                <a:cs typeface="ＭＳ Ｐゴシック"/>
              </a:rPr>
              <a:t>管路施設に起因した陥没事故</a:t>
            </a:r>
            <a:endParaRPr sz="1026">
              <a:latin typeface="ＭＳ Ｐゴシック"/>
              <a:cs typeface="ＭＳ Ｐゴシック"/>
            </a:endParaRPr>
          </a:p>
        </p:txBody>
      </p:sp>
      <p:sp>
        <p:nvSpPr>
          <p:cNvPr id="11" name="object 11"/>
          <p:cNvSpPr/>
          <p:nvPr/>
        </p:nvSpPr>
        <p:spPr>
          <a:xfrm>
            <a:off x="450902" y="2479957"/>
            <a:ext cx="92852" cy="92852"/>
          </a:xfrm>
          <a:custGeom>
            <a:avLst/>
            <a:gdLst/>
            <a:ahLst/>
            <a:cxnLst/>
            <a:rect l="l" t="t" r="r" b="b"/>
            <a:pathLst>
              <a:path w="108584" h="108585">
                <a:moveTo>
                  <a:pt x="108203" y="0"/>
                </a:moveTo>
                <a:lnTo>
                  <a:pt x="0" y="0"/>
                </a:lnTo>
                <a:lnTo>
                  <a:pt x="0" y="108203"/>
                </a:lnTo>
                <a:lnTo>
                  <a:pt x="108203" y="108203"/>
                </a:lnTo>
                <a:lnTo>
                  <a:pt x="108203" y="0"/>
                </a:lnTo>
                <a:close/>
              </a:path>
            </a:pathLst>
          </a:custGeom>
          <a:solidFill>
            <a:srgbClr val="000000"/>
          </a:solidFill>
        </p:spPr>
        <p:txBody>
          <a:bodyPr wrap="square" lIns="0" tIns="0" rIns="0" bIns="0" rtlCol="0"/>
          <a:lstStyle/>
          <a:p>
            <a:endParaRPr sz="1539"/>
          </a:p>
        </p:txBody>
      </p:sp>
      <p:sp>
        <p:nvSpPr>
          <p:cNvPr id="12" name="object 12"/>
          <p:cNvSpPr txBox="1"/>
          <p:nvPr/>
        </p:nvSpPr>
        <p:spPr>
          <a:xfrm>
            <a:off x="575573" y="2440426"/>
            <a:ext cx="3103747" cy="171571"/>
          </a:xfrm>
          <a:prstGeom prst="rect">
            <a:avLst/>
          </a:prstGeom>
        </p:spPr>
        <p:txBody>
          <a:bodyPr vert="horz" wrap="square" lIns="0" tIns="13575" rIns="0" bIns="0" rtlCol="0">
            <a:spAutoFit/>
          </a:bodyPr>
          <a:lstStyle/>
          <a:p>
            <a:pPr marL="10860">
              <a:spcBef>
                <a:spcPts val="107"/>
              </a:spcBef>
            </a:pPr>
            <a:r>
              <a:rPr sz="1026" dirty="0">
                <a:latin typeface="ＭＳ Ｐゴシック"/>
                <a:cs typeface="ＭＳ Ｐゴシック"/>
              </a:rPr>
              <a:t>管路施設に起因した道路陥没件数の推移（令和</a:t>
            </a:r>
            <a:r>
              <a:rPr sz="1026" dirty="0">
                <a:latin typeface="Arial"/>
                <a:cs typeface="Arial"/>
              </a:rPr>
              <a:t>4</a:t>
            </a:r>
            <a:r>
              <a:rPr sz="1026" spc="-174" dirty="0">
                <a:latin typeface="ＭＳ Ｐゴシック"/>
                <a:cs typeface="ＭＳ Ｐゴシック"/>
              </a:rPr>
              <a:t>年度</a:t>
            </a:r>
            <a:r>
              <a:rPr sz="1026" spc="-43" dirty="0">
                <a:latin typeface="ＭＳ Ｐゴシック"/>
                <a:cs typeface="ＭＳ Ｐゴシック"/>
              </a:rPr>
              <a:t> ）</a:t>
            </a:r>
            <a:endParaRPr sz="1026">
              <a:latin typeface="ＭＳ Ｐゴシック"/>
              <a:cs typeface="ＭＳ Ｐゴシック"/>
            </a:endParaRPr>
          </a:p>
        </p:txBody>
      </p:sp>
      <p:sp>
        <p:nvSpPr>
          <p:cNvPr id="13" name="object 13"/>
          <p:cNvSpPr/>
          <p:nvPr/>
        </p:nvSpPr>
        <p:spPr>
          <a:xfrm>
            <a:off x="4033351" y="2503415"/>
            <a:ext cx="92852" cy="92852"/>
          </a:xfrm>
          <a:custGeom>
            <a:avLst/>
            <a:gdLst/>
            <a:ahLst/>
            <a:cxnLst/>
            <a:rect l="l" t="t" r="r" b="b"/>
            <a:pathLst>
              <a:path w="108585" h="108585">
                <a:moveTo>
                  <a:pt x="108204" y="0"/>
                </a:moveTo>
                <a:lnTo>
                  <a:pt x="0" y="0"/>
                </a:lnTo>
                <a:lnTo>
                  <a:pt x="0" y="108203"/>
                </a:lnTo>
                <a:lnTo>
                  <a:pt x="108204" y="108203"/>
                </a:lnTo>
                <a:lnTo>
                  <a:pt x="108204" y="0"/>
                </a:lnTo>
                <a:close/>
              </a:path>
            </a:pathLst>
          </a:custGeom>
          <a:solidFill>
            <a:srgbClr val="000000"/>
          </a:solidFill>
        </p:spPr>
        <p:txBody>
          <a:bodyPr wrap="square" lIns="0" tIns="0" rIns="0" bIns="0" rtlCol="0"/>
          <a:lstStyle/>
          <a:p>
            <a:endParaRPr sz="1539"/>
          </a:p>
        </p:txBody>
      </p:sp>
      <p:sp>
        <p:nvSpPr>
          <p:cNvPr id="14" name="object 14"/>
          <p:cNvSpPr txBox="1"/>
          <p:nvPr/>
        </p:nvSpPr>
        <p:spPr>
          <a:xfrm>
            <a:off x="4158022" y="2463884"/>
            <a:ext cx="1526896" cy="171571"/>
          </a:xfrm>
          <a:prstGeom prst="rect">
            <a:avLst/>
          </a:prstGeom>
        </p:spPr>
        <p:txBody>
          <a:bodyPr vert="horz" wrap="square" lIns="0" tIns="13575" rIns="0" bIns="0" rtlCol="0">
            <a:spAutoFit/>
          </a:bodyPr>
          <a:lstStyle/>
          <a:p>
            <a:pPr marL="10860">
              <a:spcBef>
                <a:spcPts val="107"/>
              </a:spcBef>
            </a:pPr>
            <a:r>
              <a:rPr sz="1026" dirty="0">
                <a:latin typeface="ＭＳ Ｐゴシック"/>
                <a:cs typeface="ＭＳ Ｐゴシック"/>
              </a:rPr>
              <a:t>道路陥没深さ（令和</a:t>
            </a:r>
            <a:r>
              <a:rPr sz="1026" dirty="0">
                <a:latin typeface="Arial"/>
                <a:cs typeface="Arial"/>
              </a:rPr>
              <a:t>4</a:t>
            </a:r>
            <a:r>
              <a:rPr sz="1026" spc="-86" dirty="0">
                <a:latin typeface="ＭＳ Ｐゴシック"/>
                <a:cs typeface="ＭＳ Ｐゴシック"/>
              </a:rPr>
              <a:t>年度</a:t>
            </a:r>
            <a:r>
              <a:rPr sz="1026" spc="-167" dirty="0">
                <a:latin typeface="ＭＳ Ｐゴシック"/>
                <a:cs typeface="ＭＳ Ｐゴシック"/>
              </a:rPr>
              <a:t> </a:t>
            </a:r>
            <a:r>
              <a:rPr sz="1026" spc="-43" dirty="0">
                <a:latin typeface="ＭＳ Ｐゴシック"/>
                <a:cs typeface="ＭＳ Ｐゴシック"/>
              </a:rPr>
              <a:t>）</a:t>
            </a:r>
            <a:endParaRPr sz="1026">
              <a:latin typeface="ＭＳ Ｐゴシック"/>
              <a:cs typeface="ＭＳ Ｐゴシック"/>
            </a:endParaRPr>
          </a:p>
        </p:txBody>
      </p:sp>
      <p:grpSp>
        <p:nvGrpSpPr>
          <p:cNvPr id="15" name="object 15"/>
          <p:cNvGrpSpPr/>
          <p:nvPr/>
        </p:nvGrpSpPr>
        <p:grpSpPr>
          <a:xfrm>
            <a:off x="6639066" y="3194752"/>
            <a:ext cx="1669703" cy="1217390"/>
            <a:chOff x="7764018" y="3507485"/>
            <a:chExt cx="1952625" cy="1423670"/>
          </a:xfrm>
        </p:grpSpPr>
        <p:pic>
          <p:nvPicPr>
            <p:cNvPr id="16" name="object 16"/>
            <p:cNvPicPr/>
            <p:nvPr/>
          </p:nvPicPr>
          <p:blipFill>
            <a:blip r:embed="rId5" cstate="print"/>
            <a:stretch>
              <a:fillRect/>
            </a:stretch>
          </p:blipFill>
          <p:spPr>
            <a:xfrm>
              <a:off x="7775448" y="3518915"/>
              <a:ext cx="1930907" cy="1402080"/>
            </a:xfrm>
            <a:prstGeom prst="rect">
              <a:avLst/>
            </a:prstGeom>
          </p:spPr>
        </p:pic>
        <p:sp>
          <p:nvSpPr>
            <p:cNvPr id="17" name="object 17"/>
            <p:cNvSpPr/>
            <p:nvPr/>
          </p:nvSpPr>
          <p:spPr>
            <a:xfrm>
              <a:off x="7769352" y="3512819"/>
              <a:ext cx="1941830" cy="1412875"/>
            </a:xfrm>
            <a:custGeom>
              <a:avLst/>
              <a:gdLst/>
              <a:ahLst/>
              <a:cxnLst/>
              <a:rect l="l" t="t" r="r" b="b"/>
              <a:pathLst>
                <a:path w="1941829" h="1412875">
                  <a:moveTo>
                    <a:pt x="0" y="0"/>
                  </a:moveTo>
                  <a:lnTo>
                    <a:pt x="1941576" y="0"/>
                  </a:lnTo>
                  <a:lnTo>
                    <a:pt x="1941576" y="1412747"/>
                  </a:lnTo>
                  <a:lnTo>
                    <a:pt x="0" y="1412747"/>
                  </a:lnTo>
                  <a:lnTo>
                    <a:pt x="0" y="0"/>
                  </a:lnTo>
                  <a:close/>
                </a:path>
              </a:pathLst>
            </a:custGeom>
            <a:ln w="10668">
              <a:solidFill>
                <a:srgbClr val="000000"/>
              </a:solidFill>
            </a:ln>
          </p:spPr>
          <p:txBody>
            <a:bodyPr wrap="square" lIns="0" tIns="0" rIns="0" bIns="0" rtlCol="0"/>
            <a:lstStyle/>
            <a:p>
              <a:endParaRPr sz="1539"/>
            </a:p>
          </p:txBody>
        </p:sp>
      </p:grpSp>
      <p:grpSp>
        <p:nvGrpSpPr>
          <p:cNvPr id="18" name="object 18"/>
          <p:cNvGrpSpPr/>
          <p:nvPr/>
        </p:nvGrpSpPr>
        <p:grpSpPr>
          <a:xfrm>
            <a:off x="4290730" y="2833771"/>
            <a:ext cx="1223906" cy="1422097"/>
            <a:chOff x="5017770" y="3085338"/>
            <a:chExt cx="1431290" cy="1663064"/>
          </a:xfrm>
        </p:grpSpPr>
        <p:sp>
          <p:nvSpPr>
            <p:cNvPr id="19" name="object 19"/>
            <p:cNvSpPr/>
            <p:nvPr/>
          </p:nvSpPr>
          <p:spPr>
            <a:xfrm>
              <a:off x="5102352" y="3398520"/>
              <a:ext cx="1341120" cy="1344295"/>
            </a:xfrm>
            <a:custGeom>
              <a:avLst/>
              <a:gdLst/>
              <a:ahLst/>
              <a:cxnLst/>
              <a:rect l="l" t="t" r="r" b="b"/>
              <a:pathLst>
                <a:path w="1341120" h="1344295">
                  <a:moveTo>
                    <a:pt x="670560" y="0"/>
                  </a:moveTo>
                  <a:lnTo>
                    <a:pt x="670560" y="672084"/>
                  </a:lnTo>
                  <a:lnTo>
                    <a:pt x="144780" y="254507"/>
                  </a:lnTo>
                  <a:lnTo>
                    <a:pt x="114929" y="295168"/>
                  </a:lnTo>
                  <a:lnTo>
                    <a:pt x="88402" y="337761"/>
                  </a:lnTo>
                  <a:lnTo>
                    <a:pt x="65249" y="382072"/>
                  </a:lnTo>
                  <a:lnTo>
                    <a:pt x="45521" y="427888"/>
                  </a:lnTo>
                  <a:lnTo>
                    <a:pt x="29267" y="474996"/>
                  </a:lnTo>
                  <a:lnTo>
                    <a:pt x="16538" y="523183"/>
                  </a:lnTo>
                  <a:lnTo>
                    <a:pt x="7383" y="572235"/>
                  </a:lnTo>
                  <a:lnTo>
                    <a:pt x="1854" y="621940"/>
                  </a:lnTo>
                  <a:lnTo>
                    <a:pt x="0" y="672084"/>
                  </a:lnTo>
                  <a:lnTo>
                    <a:pt x="1683" y="719980"/>
                  </a:lnTo>
                  <a:lnTo>
                    <a:pt x="6659" y="766983"/>
                  </a:lnTo>
                  <a:lnTo>
                    <a:pt x="14812" y="812978"/>
                  </a:lnTo>
                  <a:lnTo>
                    <a:pt x="26031" y="857851"/>
                  </a:lnTo>
                  <a:lnTo>
                    <a:pt x="40201" y="901486"/>
                  </a:lnTo>
                  <a:lnTo>
                    <a:pt x="57208" y="943768"/>
                  </a:lnTo>
                  <a:lnTo>
                    <a:pt x="76940" y="984582"/>
                  </a:lnTo>
                  <a:lnTo>
                    <a:pt x="99283" y="1023814"/>
                  </a:lnTo>
                  <a:lnTo>
                    <a:pt x="124123" y="1061348"/>
                  </a:lnTo>
                  <a:lnTo>
                    <a:pt x="151347" y="1097069"/>
                  </a:lnTo>
                  <a:lnTo>
                    <a:pt x="180842" y="1130862"/>
                  </a:lnTo>
                  <a:lnTo>
                    <a:pt x="212493" y="1162613"/>
                  </a:lnTo>
                  <a:lnTo>
                    <a:pt x="246188" y="1192206"/>
                  </a:lnTo>
                  <a:lnTo>
                    <a:pt x="281813" y="1219526"/>
                  </a:lnTo>
                  <a:lnTo>
                    <a:pt x="319254" y="1244459"/>
                  </a:lnTo>
                  <a:lnTo>
                    <a:pt x="358398" y="1266889"/>
                  </a:lnTo>
                  <a:lnTo>
                    <a:pt x="399132" y="1286702"/>
                  </a:lnTo>
                  <a:lnTo>
                    <a:pt x="441342" y="1303782"/>
                  </a:lnTo>
                  <a:lnTo>
                    <a:pt x="484914" y="1318014"/>
                  </a:lnTo>
                  <a:lnTo>
                    <a:pt x="529736" y="1329284"/>
                  </a:lnTo>
                  <a:lnTo>
                    <a:pt x="575693" y="1337476"/>
                  </a:lnTo>
                  <a:lnTo>
                    <a:pt x="622672" y="1342475"/>
                  </a:lnTo>
                  <a:lnTo>
                    <a:pt x="670560" y="1344167"/>
                  </a:lnTo>
                  <a:lnTo>
                    <a:pt x="718447" y="1342475"/>
                  </a:lnTo>
                  <a:lnTo>
                    <a:pt x="765426" y="1337476"/>
                  </a:lnTo>
                  <a:lnTo>
                    <a:pt x="811383" y="1329284"/>
                  </a:lnTo>
                  <a:lnTo>
                    <a:pt x="856205" y="1318014"/>
                  </a:lnTo>
                  <a:lnTo>
                    <a:pt x="899777" y="1303782"/>
                  </a:lnTo>
                  <a:lnTo>
                    <a:pt x="941987" y="1286702"/>
                  </a:lnTo>
                  <a:lnTo>
                    <a:pt x="982721" y="1266889"/>
                  </a:lnTo>
                  <a:lnTo>
                    <a:pt x="1021865" y="1244459"/>
                  </a:lnTo>
                  <a:lnTo>
                    <a:pt x="1059306" y="1219526"/>
                  </a:lnTo>
                  <a:lnTo>
                    <a:pt x="1094931" y="1192206"/>
                  </a:lnTo>
                  <a:lnTo>
                    <a:pt x="1128626" y="1162613"/>
                  </a:lnTo>
                  <a:lnTo>
                    <a:pt x="1160277" y="1130862"/>
                  </a:lnTo>
                  <a:lnTo>
                    <a:pt x="1189772" y="1097069"/>
                  </a:lnTo>
                  <a:lnTo>
                    <a:pt x="1216996" y="1061348"/>
                  </a:lnTo>
                  <a:lnTo>
                    <a:pt x="1241836" y="1023814"/>
                  </a:lnTo>
                  <a:lnTo>
                    <a:pt x="1264179" y="984582"/>
                  </a:lnTo>
                  <a:lnTo>
                    <a:pt x="1283911" y="943768"/>
                  </a:lnTo>
                  <a:lnTo>
                    <a:pt x="1300918" y="901486"/>
                  </a:lnTo>
                  <a:lnTo>
                    <a:pt x="1315088" y="857851"/>
                  </a:lnTo>
                  <a:lnTo>
                    <a:pt x="1326307" y="812978"/>
                  </a:lnTo>
                  <a:lnTo>
                    <a:pt x="1334460" y="766983"/>
                  </a:lnTo>
                  <a:lnTo>
                    <a:pt x="1339436" y="719980"/>
                  </a:lnTo>
                  <a:lnTo>
                    <a:pt x="1341120" y="672084"/>
                  </a:lnTo>
                  <a:lnTo>
                    <a:pt x="1339436" y="624187"/>
                  </a:lnTo>
                  <a:lnTo>
                    <a:pt x="1334460" y="577184"/>
                  </a:lnTo>
                  <a:lnTo>
                    <a:pt x="1326307" y="531189"/>
                  </a:lnTo>
                  <a:lnTo>
                    <a:pt x="1315088" y="486316"/>
                  </a:lnTo>
                  <a:lnTo>
                    <a:pt x="1300918" y="442681"/>
                  </a:lnTo>
                  <a:lnTo>
                    <a:pt x="1283911" y="400399"/>
                  </a:lnTo>
                  <a:lnTo>
                    <a:pt x="1264179" y="359585"/>
                  </a:lnTo>
                  <a:lnTo>
                    <a:pt x="1241836" y="320353"/>
                  </a:lnTo>
                  <a:lnTo>
                    <a:pt x="1216996" y="282819"/>
                  </a:lnTo>
                  <a:lnTo>
                    <a:pt x="1189772" y="247098"/>
                  </a:lnTo>
                  <a:lnTo>
                    <a:pt x="1160277" y="213305"/>
                  </a:lnTo>
                  <a:lnTo>
                    <a:pt x="1128626" y="181554"/>
                  </a:lnTo>
                  <a:lnTo>
                    <a:pt x="1094931" y="151961"/>
                  </a:lnTo>
                  <a:lnTo>
                    <a:pt x="1059306" y="124641"/>
                  </a:lnTo>
                  <a:lnTo>
                    <a:pt x="1021865" y="99708"/>
                  </a:lnTo>
                  <a:lnTo>
                    <a:pt x="982721" y="77278"/>
                  </a:lnTo>
                  <a:lnTo>
                    <a:pt x="941987" y="57465"/>
                  </a:lnTo>
                  <a:lnTo>
                    <a:pt x="899777" y="40385"/>
                  </a:lnTo>
                  <a:lnTo>
                    <a:pt x="856205" y="26153"/>
                  </a:lnTo>
                  <a:lnTo>
                    <a:pt x="811383" y="14883"/>
                  </a:lnTo>
                  <a:lnTo>
                    <a:pt x="765426" y="6691"/>
                  </a:lnTo>
                  <a:lnTo>
                    <a:pt x="718447" y="1692"/>
                  </a:lnTo>
                  <a:lnTo>
                    <a:pt x="670560" y="0"/>
                  </a:lnTo>
                  <a:close/>
                </a:path>
              </a:pathLst>
            </a:custGeom>
            <a:solidFill>
              <a:srgbClr val="91CF4F"/>
            </a:solidFill>
          </p:spPr>
          <p:txBody>
            <a:bodyPr wrap="square" lIns="0" tIns="0" rIns="0" bIns="0" rtlCol="0"/>
            <a:lstStyle/>
            <a:p>
              <a:endParaRPr sz="1539"/>
            </a:p>
          </p:txBody>
        </p:sp>
        <p:sp>
          <p:nvSpPr>
            <p:cNvPr id="20" name="object 20"/>
            <p:cNvSpPr/>
            <p:nvPr/>
          </p:nvSpPr>
          <p:spPr>
            <a:xfrm>
              <a:off x="5102352" y="3398520"/>
              <a:ext cx="1341120" cy="1344295"/>
            </a:xfrm>
            <a:custGeom>
              <a:avLst/>
              <a:gdLst/>
              <a:ahLst/>
              <a:cxnLst/>
              <a:rect l="l" t="t" r="r" b="b"/>
              <a:pathLst>
                <a:path w="1341120" h="1344295">
                  <a:moveTo>
                    <a:pt x="670560" y="0"/>
                  </a:moveTo>
                  <a:lnTo>
                    <a:pt x="718447" y="1692"/>
                  </a:lnTo>
                  <a:lnTo>
                    <a:pt x="765426" y="6691"/>
                  </a:lnTo>
                  <a:lnTo>
                    <a:pt x="811383" y="14883"/>
                  </a:lnTo>
                  <a:lnTo>
                    <a:pt x="856205" y="26153"/>
                  </a:lnTo>
                  <a:lnTo>
                    <a:pt x="899777" y="40385"/>
                  </a:lnTo>
                  <a:lnTo>
                    <a:pt x="941987" y="57465"/>
                  </a:lnTo>
                  <a:lnTo>
                    <a:pt x="982721" y="77278"/>
                  </a:lnTo>
                  <a:lnTo>
                    <a:pt x="1021865" y="99708"/>
                  </a:lnTo>
                  <a:lnTo>
                    <a:pt x="1059306" y="124641"/>
                  </a:lnTo>
                  <a:lnTo>
                    <a:pt x="1094931" y="151961"/>
                  </a:lnTo>
                  <a:lnTo>
                    <a:pt x="1128626" y="181554"/>
                  </a:lnTo>
                  <a:lnTo>
                    <a:pt x="1160277" y="213305"/>
                  </a:lnTo>
                  <a:lnTo>
                    <a:pt x="1189772" y="247098"/>
                  </a:lnTo>
                  <a:lnTo>
                    <a:pt x="1216996" y="282819"/>
                  </a:lnTo>
                  <a:lnTo>
                    <a:pt x="1241836" y="320353"/>
                  </a:lnTo>
                  <a:lnTo>
                    <a:pt x="1264179" y="359585"/>
                  </a:lnTo>
                  <a:lnTo>
                    <a:pt x="1283911" y="400399"/>
                  </a:lnTo>
                  <a:lnTo>
                    <a:pt x="1300918" y="442681"/>
                  </a:lnTo>
                  <a:lnTo>
                    <a:pt x="1315088" y="486316"/>
                  </a:lnTo>
                  <a:lnTo>
                    <a:pt x="1326307" y="531189"/>
                  </a:lnTo>
                  <a:lnTo>
                    <a:pt x="1334460" y="577184"/>
                  </a:lnTo>
                  <a:lnTo>
                    <a:pt x="1339436" y="624187"/>
                  </a:lnTo>
                  <a:lnTo>
                    <a:pt x="1341120" y="672084"/>
                  </a:lnTo>
                  <a:lnTo>
                    <a:pt x="1339436" y="719980"/>
                  </a:lnTo>
                  <a:lnTo>
                    <a:pt x="1334460" y="766983"/>
                  </a:lnTo>
                  <a:lnTo>
                    <a:pt x="1326307" y="812978"/>
                  </a:lnTo>
                  <a:lnTo>
                    <a:pt x="1315088" y="857851"/>
                  </a:lnTo>
                  <a:lnTo>
                    <a:pt x="1300918" y="901486"/>
                  </a:lnTo>
                  <a:lnTo>
                    <a:pt x="1283911" y="943768"/>
                  </a:lnTo>
                  <a:lnTo>
                    <a:pt x="1264179" y="984582"/>
                  </a:lnTo>
                  <a:lnTo>
                    <a:pt x="1241836" y="1023814"/>
                  </a:lnTo>
                  <a:lnTo>
                    <a:pt x="1216996" y="1061348"/>
                  </a:lnTo>
                  <a:lnTo>
                    <a:pt x="1189772" y="1097069"/>
                  </a:lnTo>
                  <a:lnTo>
                    <a:pt x="1160277" y="1130862"/>
                  </a:lnTo>
                  <a:lnTo>
                    <a:pt x="1128626" y="1162613"/>
                  </a:lnTo>
                  <a:lnTo>
                    <a:pt x="1094931" y="1192206"/>
                  </a:lnTo>
                  <a:lnTo>
                    <a:pt x="1059306" y="1219526"/>
                  </a:lnTo>
                  <a:lnTo>
                    <a:pt x="1021865" y="1244459"/>
                  </a:lnTo>
                  <a:lnTo>
                    <a:pt x="982721" y="1266889"/>
                  </a:lnTo>
                  <a:lnTo>
                    <a:pt x="941987" y="1286702"/>
                  </a:lnTo>
                  <a:lnTo>
                    <a:pt x="899777" y="1303782"/>
                  </a:lnTo>
                  <a:lnTo>
                    <a:pt x="856205" y="1318014"/>
                  </a:lnTo>
                  <a:lnTo>
                    <a:pt x="811383" y="1329284"/>
                  </a:lnTo>
                  <a:lnTo>
                    <a:pt x="765426" y="1337476"/>
                  </a:lnTo>
                  <a:lnTo>
                    <a:pt x="718447" y="1342475"/>
                  </a:lnTo>
                  <a:lnTo>
                    <a:pt x="670560" y="1344167"/>
                  </a:lnTo>
                  <a:lnTo>
                    <a:pt x="622672" y="1342475"/>
                  </a:lnTo>
                  <a:lnTo>
                    <a:pt x="575693" y="1337476"/>
                  </a:lnTo>
                  <a:lnTo>
                    <a:pt x="529736" y="1329284"/>
                  </a:lnTo>
                  <a:lnTo>
                    <a:pt x="484914" y="1318014"/>
                  </a:lnTo>
                  <a:lnTo>
                    <a:pt x="441342" y="1303782"/>
                  </a:lnTo>
                  <a:lnTo>
                    <a:pt x="399132" y="1286702"/>
                  </a:lnTo>
                  <a:lnTo>
                    <a:pt x="358398" y="1266889"/>
                  </a:lnTo>
                  <a:lnTo>
                    <a:pt x="319254" y="1244459"/>
                  </a:lnTo>
                  <a:lnTo>
                    <a:pt x="281813" y="1219526"/>
                  </a:lnTo>
                  <a:lnTo>
                    <a:pt x="246188" y="1192206"/>
                  </a:lnTo>
                  <a:lnTo>
                    <a:pt x="212493" y="1162613"/>
                  </a:lnTo>
                  <a:lnTo>
                    <a:pt x="180842" y="1130862"/>
                  </a:lnTo>
                  <a:lnTo>
                    <a:pt x="151347" y="1097069"/>
                  </a:lnTo>
                  <a:lnTo>
                    <a:pt x="124123" y="1061348"/>
                  </a:lnTo>
                  <a:lnTo>
                    <a:pt x="99283" y="1023814"/>
                  </a:lnTo>
                  <a:lnTo>
                    <a:pt x="76940" y="984582"/>
                  </a:lnTo>
                  <a:lnTo>
                    <a:pt x="57208" y="943768"/>
                  </a:lnTo>
                  <a:lnTo>
                    <a:pt x="40201" y="901486"/>
                  </a:lnTo>
                  <a:lnTo>
                    <a:pt x="26031" y="857851"/>
                  </a:lnTo>
                  <a:lnTo>
                    <a:pt x="14812" y="812978"/>
                  </a:lnTo>
                  <a:lnTo>
                    <a:pt x="6659" y="766983"/>
                  </a:lnTo>
                  <a:lnTo>
                    <a:pt x="1683" y="719980"/>
                  </a:lnTo>
                  <a:lnTo>
                    <a:pt x="0" y="672084"/>
                  </a:lnTo>
                  <a:lnTo>
                    <a:pt x="1854" y="621940"/>
                  </a:lnTo>
                  <a:lnTo>
                    <a:pt x="7383" y="572235"/>
                  </a:lnTo>
                  <a:lnTo>
                    <a:pt x="16538" y="523183"/>
                  </a:lnTo>
                  <a:lnTo>
                    <a:pt x="29267" y="474996"/>
                  </a:lnTo>
                  <a:lnTo>
                    <a:pt x="45521" y="427888"/>
                  </a:lnTo>
                  <a:lnTo>
                    <a:pt x="65249" y="382072"/>
                  </a:lnTo>
                  <a:lnTo>
                    <a:pt x="88402" y="337761"/>
                  </a:lnTo>
                  <a:lnTo>
                    <a:pt x="114929" y="295168"/>
                  </a:lnTo>
                  <a:lnTo>
                    <a:pt x="144780" y="254507"/>
                  </a:lnTo>
                  <a:lnTo>
                    <a:pt x="670560" y="672084"/>
                  </a:lnTo>
                  <a:lnTo>
                    <a:pt x="670560" y="0"/>
                  </a:lnTo>
                  <a:close/>
                </a:path>
              </a:pathLst>
            </a:custGeom>
            <a:ln w="10668">
              <a:solidFill>
                <a:srgbClr val="000000"/>
              </a:solidFill>
            </a:ln>
          </p:spPr>
          <p:txBody>
            <a:bodyPr wrap="square" lIns="0" tIns="0" rIns="0" bIns="0" rtlCol="0"/>
            <a:lstStyle/>
            <a:p>
              <a:endParaRPr sz="1539"/>
            </a:p>
          </p:txBody>
        </p:sp>
        <p:sp>
          <p:nvSpPr>
            <p:cNvPr id="21" name="object 21"/>
            <p:cNvSpPr/>
            <p:nvPr/>
          </p:nvSpPr>
          <p:spPr>
            <a:xfrm>
              <a:off x="5152644" y="3230880"/>
              <a:ext cx="525780" cy="662940"/>
            </a:xfrm>
            <a:custGeom>
              <a:avLst/>
              <a:gdLst/>
              <a:ahLst/>
              <a:cxnLst/>
              <a:rect l="l" t="t" r="r" b="b"/>
              <a:pathLst>
                <a:path w="525779" h="662939">
                  <a:moveTo>
                    <a:pt x="416051" y="0"/>
                  </a:moveTo>
                  <a:lnTo>
                    <a:pt x="367204" y="9627"/>
                  </a:lnTo>
                  <a:lnTo>
                    <a:pt x="319527" y="22884"/>
                  </a:lnTo>
                  <a:lnTo>
                    <a:pt x="273186" y="39652"/>
                  </a:lnTo>
                  <a:lnTo>
                    <a:pt x="228343" y="59813"/>
                  </a:lnTo>
                  <a:lnTo>
                    <a:pt x="185165" y="83248"/>
                  </a:lnTo>
                  <a:lnTo>
                    <a:pt x="143816" y="109837"/>
                  </a:lnTo>
                  <a:lnTo>
                    <a:pt x="104461" y="139462"/>
                  </a:lnTo>
                  <a:lnTo>
                    <a:pt x="67263" y="172004"/>
                  </a:lnTo>
                  <a:lnTo>
                    <a:pt x="32388" y="207344"/>
                  </a:lnTo>
                  <a:lnTo>
                    <a:pt x="0" y="245363"/>
                  </a:lnTo>
                  <a:lnTo>
                    <a:pt x="525779" y="662939"/>
                  </a:lnTo>
                  <a:lnTo>
                    <a:pt x="416051" y="0"/>
                  </a:lnTo>
                  <a:close/>
                </a:path>
              </a:pathLst>
            </a:custGeom>
            <a:solidFill>
              <a:srgbClr val="FFFF00"/>
            </a:solidFill>
          </p:spPr>
          <p:txBody>
            <a:bodyPr wrap="square" lIns="0" tIns="0" rIns="0" bIns="0" rtlCol="0"/>
            <a:lstStyle/>
            <a:p>
              <a:endParaRPr sz="1539"/>
            </a:p>
          </p:txBody>
        </p:sp>
        <p:sp>
          <p:nvSpPr>
            <p:cNvPr id="22" name="object 22"/>
            <p:cNvSpPr/>
            <p:nvPr/>
          </p:nvSpPr>
          <p:spPr>
            <a:xfrm>
              <a:off x="5152644" y="3230880"/>
              <a:ext cx="525780" cy="662940"/>
            </a:xfrm>
            <a:custGeom>
              <a:avLst/>
              <a:gdLst/>
              <a:ahLst/>
              <a:cxnLst/>
              <a:rect l="l" t="t" r="r" b="b"/>
              <a:pathLst>
                <a:path w="525779" h="662939">
                  <a:moveTo>
                    <a:pt x="0" y="245363"/>
                  </a:moveTo>
                  <a:lnTo>
                    <a:pt x="32388" y="207344"/>
                  </a:lnTo>
                  <a:lnTo>
                    <a:pt x="67263" y="172004"/>
                  </a:lnTo>
                  <a:lnTo>
                    <a:pt x="104461" y="139462"/>
                  </a:lnTo>
                  <a:lnTo>
                    <a:pt x="143816" y="109837"/>
                  </a:lnTo>
                  <a:lnTo>
                    <a:pt x="185165" y="83248"/>
                  </a:lnTo>
                  <a:lnTo>
                    <a:pt x="228343" y="59813"/>
                  </a:lnTo>
                  <a:lnTo>
                    <a:pt x="273186" y="39652"/>
                  </a:lnTo>
                  <a:lnTo>
                    <a:pt x="319527" y="22884"/>
                  </a:lnTo>
                  <a:lnTo>
                    <a:pt x="367204" y="9627"/>
                  </a:lnTo>
                  <a:lnTo>
                    <a:pt x="416051" y="0"/>
                  </a:lnTo>
                  <a:lnTo>
                    <a:pt x="525779" y="662939"/>
                  </a:lnTo>
                  <a:lnTo>
                    <a:pt x="0" y="245363"/>
                  </a:lnTo>
                  <a:close/>
                </a:path>
              </a:pathLst>
            </a:custGeom>
            <a:ln w="10668">
              <a:solidFill>
                <a:srgbClr val="000000"/>
              </a:solidFill>
            </a:ln>
          </p:spPr>
          <p:txBody>
            <a:bodyPr wrap="square" lIns="0" tIns="0" rIns="0" bIns="0" rtlCol="0"/>
            <a:lstStyle/>
            <a:p>
              <a:endParaRPr sz="1539"/>
            </a:p>
          </p:txBody>
        </p:sp>
        <p:sp>
          <p:nvSpPr>
            <p:cNvPr id="23" name="object 23"/>
            <p:cNvSpPr/>
            <p:nvPr/>
          </p:nvSpPr>
          <p:spPr>
            <a:xfrm>
              <a:off x="5611368" y="3208020"/>
              <a:ext cx="109855" cy="672465"/>
            </a:xfrm>
            <a:custGeom>
              <a:avLst/>
              <a:gdLst/>
              <a:ahLst/>
              <a:cxnLst/>
              <a:rect l="l" t="t" r="r" b="b"/>
              <a:pathLst>
                <a:path w="109854" h="672464">
                  <a:moveTo>
                    <a:pt x="109728" y="0"/>
                  </a:moveTo>
                  <a:lnTo>
                    <a:pt x="82296" y="571"/>
                  </a:lnTo>
                  <a:lnTo>
                    <a:pt x="54864" y="2286"/>
                  </a:lnTo>
                  <a:lnTo>
                    <a:pt x="27432" y="5143"/>
                  </a:lnTo>
                  <a:lnTo>
                    <a:pt x="0" y="9143"/>
                  </a:lnTo>
                  <a:lnTo>
                    <a:pt x="109728" y="672084"/>
                  </a:lnTo>
                  <a:lnTo>
                    <a:pt x="109728" y="0"/>
                  </a:lnTo>
                  <a:close/>
                </a:path>
              </a:pathLst>
            </a:custGeom>
            <a:solidFill>
              <a:srgbClr val="FF0000"/>
            </a:solidFill>
          </p:spPr>
          <p:txBody>
            <a:bodyPr wrap="square" lIns="0" tIns="0" rIns="0" bIns="0" rtlCol="0"/>
            <a:lstStyle/>
            <a:p>
              <a:endParaRPr sz="1539"/>
            </a:p>
          </p:txBody>
        </p:sp>
        <p:sp>
          <p:nvSpPr>
            <p:cNvPr id="24" name="object 24"/>
            <p:cNvSpPr/>
            <p:nvPr/>
          </p:nvSpPr>
          <p:spPr>
            <a:xfrm>
              <a:off x="5023104" y="3090672"/>
              <a:ext cx="841375" cy="789940"/>
            </a:xfrm>
            <a:custGeom>
              <a:avLst/>
              <a:gdLst/>
              <a:ahLst/>
              <a:cxnLst/>
              <a:rect l="l" t="t" r="r" b="b"/>
              <a:pathLst>
                <a:path w="841375" h="789939">
                  <a:moveTo>
                    <a:pt x="588263" y="126491"/>
                  </a:moveTo>
                  <a:lnTo>
                    <a:pt x="615696" y="122491"/>
                  </a:lnTo>
                  <a:lnTo>
                    <a:pt x="643128" y="119634"/>
                  </a:lnTo>
                  <a:lnTo>
                    <a:pt x="670560" y="117919"/>
                  </a:lnTo>
                  <a:lnTo>
                    <a:pt x="697992" y="117348"/>
                  </a:lnTo>
                  <a:lnTo>
                    <a:pt x="697992" y="789432"/>
                  </a:lnTo>
                  <a:lnTo>
                    <a:pt x="588263" y="126491"/>
                  </a:lnTo>
                  <a:close/>
                </a:path>
                <a:path w="841375" h="789939">
                  <a:moveTo>
                    <a:pt x="315468" y="219455"/>
                  </a:moveTo>
                  <a:lnTo>
                    <a:pt x="70104" y="9143"/>
                  </a:lnTo>
                  <a:lnTo>
                    <a:pt x="0" y="9143"/>
                  </a:lnTo>
                </a:path>
                <a:path w="841375" h="789939">
                  <a:moveTo>
                    <a:pt x="640080" y="123443"/>
                  </a:moveTo>
                  <a:lnTo>
                    <a:pt x="780288" y="0"/>
                  </a:lnTo>
                  <a:lnTo>
                    <a:pt x="841248" y="0"/>
                  </a:lnTo>
                </a:path>
              </a:pathLst>
            </a:custGeom>
            <a:ln w="10668">
              <a:solidFill>
                <a:srgbClr val="000000"/>
              </a:solidFill>
            </a:ln>
          </p:spPr>
          <p:txBody>
            <a:bodyPr wrap="square" lIns="0" tIns="0" rIns="0" bIns="0" rtlCol="0"/>
            <a:lstStyle/>
            <a:p>
              <a:endParaRPr sz="1539"/>
            </a:p>
          </p:txBody>
        </p:sp>
      </p:grpSp>
      <p:sp>
        <p:nvSpPr>
          <p:cNvPr id="25" name="object 25"/>
          <p:cNvSpPr txBox="1"/>
          <p:nvPr/>
        </p:nvSpPr>
        <p:spPr>
          <a:xfrm>
            <a:off x="4822644" y="3803985"/>
            <a:ext cx="486522" cy="257752"/>
          </a:xfrm>
          <a:prstGeom prst="rect">
            <a:avLst/>
          </a:prstGeom>
        </p:spPr>
        <p:txBody>
          <a:bodyPr vert="horz" wrap="square" lIns="0" tIns="8688" rIns="0" bIns="0" rtlCol="0">
            <a:spAutoFit/>
          </a:bodyPr>
          <a:lstStyle/>
          <a:p>
            <a:pPr marL="136833" marR="4344" indent="-126516">
              <a:lnSpc>
                <a:spcPct val="103200"/>
              </a:lnSpc>
              <a:spcBef>
                <a:spcPts val="68"/>
              </a:spcBef>
            </a:pPr>
            <a:r>
              <a:rPr sz="812" dirty="0">
                <a:latin typeface="Arial"/>
                <a:cs typeface="Arial"/>
              </a:rPr>
              <a:t>50cm</a:t>
            </a:r>
            <a:r>
              <a:rPr sz="812" spc="-21" dirty="0">
                <a:latin typeface="ＭＳ Ｐゴシック"/>
                <a:cs typeface="ＭＳ Ｐゴシック"/>
              </a:rPr>
              <a:t>以下</a:t>
            </a:r>
            <a:r>
              <a:rPr sz="812" spc="-43" dirty="0">
                <a:latin typeface="ＭＳ Ｐゴシック"/>
                <a:cs typeface="ＭＳ Ｐゴシック"/>
              </a:rPr>
              <a:t> </a:t>
            </a:r>
            <a:r>
              <a:rPr sz="812" spc="-21" dirty="0">
                <a:latin typeface="Arial"/>
                <a:cs typeface="Arial"/>
              </a:rPr>
              <a:t>86%</a:t>
            </a:r>
            <a:endParaRPr sz="812">
              <a:latin typeface="Arial"/>
              <a:cs typeface="Arial"/>
            </a:endParaRPr>
          </a:p>
        </p:txBody>
      </p:sp>
      <p:sp>
        <p:nvSpPr>
          <p:cNvPr id="26" name="object 26"/>
          <p:cNvSpPr txBox="1"/>
          <p:nvPr/>
        </p:nvSpPr>
        <p:spPr>
          <a:xfrm>
            <a:off x="3811375" y="2714524"/>
            <a:ext cx="566885" cy="262550"/>
          </a:xfrm>
          <a:prstGeom prst="rect">
            <a:avLst/>
          </a:prstGeom>
        </p:spPr>
        <p:txBody>
          <a:bodyPr vert="horz" wrap="square" lIns="0" tIns="12488" rIns="0" bIns="0" rtlCol="0">
            <a:spAutoFit/>
          </a:bodyPr>
          <a:lstStyle/>
          <a:p>
            <a:pPr algn="ctr">
              <a:spcBef>
                <a:spcPts val="97"/>
              </a:spcBef>
            </a:pPr>
            <a:r>
              <a:rPr sz="812" spc="-9" dirty="0">
                <a:latin typeface="Arial"/>
                <a:cs typeface="Arial"/>
              </a:rPr>
              <a:t>50</a:t>
            </a:r>
            <a:r>
              <a:rPr sz="812" spc="-9" dirty="0">
                <a:latin typeface="ＭＳ Ｐゴシック"/>
                <a:cs typeface="ＭＳ Ｐゴシック"/>
              </a:rPr>
              <a:t>～</a:t>
            </a:r>
            <a:r>
              <a:rPr sz="812" spc="-9" dirty="0">
                <a:latin typeface="Arial"/>
                <a:cs typeface="Arial"/>
              </a:rPr>
              <a:t>100cm</a:t>
            </a:r>
            <a:endParaRPr sz="812">
              <a:latin typeface="Arial"/>
              <a:cs typeface="Arial"/>
            </a:endParaRPr>
          </a:p>
          <a:p>
            <a:pPr algn="ctr">
              <a:spcBef>
                <a:spcPts val="34"/>
              </a:spcBef>
            </a:pPr>
            <a:r>
              <a:rPr sz="812" spc="-21" dirty="0">
                <a:latin typeface="Arial"/>
                <a:cs typeface="Arial"/>
              </a:rPr>
              <a:t>12%</a:t>
            </a:r>
            <a:endParaRPr sz="812">
              <a:latin typeface="Arial"/>
              <a:cs typeface="Arial"/>
            </a:endParaRPr>
          </a:p>
        </p:txBody>
      </p:sp>
      <p:sp>
        <p:nvSpPr>
          <p:cNvPr id="27" name="object 27"/>
          <p:cNvSpPr txBox="1"/>
          <p:nvPr/>
        </p:nvSpPr>
        <p:spPr>
          <a:xfrm>
            <a:off x="5184931" y="2678035"/>
            <a:ext cx="442539" cy="257752"/>
          </a:xfrm>
          <a:prstGeom prst="rect">
            <a:avLst/>
          </a:prstGeom>
        </p:spPr>
        <p:txBody>
          <a:bodyPr vert="horz" wrap="square" lIns="0" tIns="8688" rIns="0" bIns="0" rtlCol="0">
            <a:spAutoFit/>
          </a:bodyPr>
          <a:lstStyle/>
          <a:p>
            <a:pPr marL="146064" marR="4344" indent="-135747">
              <a:lnSpc>
                <a:spcPct val="103200"/>
              </a:lnSpc>
              <a:spcBef>
                <a:spcPts val="68"/>
              </a:spcBef>
            </a:pPr>
            <a:r>
              <a:rPr sz="812" dirty="0">
                <a:latin typeface="Arial"/>
                <a:cs typeface="Arial"/>
              </a:rPr>
              <a:t>100cm</a:t>
            </a:r>
            <a:r>
              <a:rPr sz="812" spc="-43" dirty="0">
                <a:latin typeface="ＭＳ Ｐゴシック"/>
                <a:cs typeface="ＭＳ Ｐゴシック"/>
              </a:rPr>
              <a:t>超 </a:t>
            </a:r>
            <a:r>
              <a:rPr sz="812" spc="-21" dirty="0">
                <a:latin typeface="Arial"/>
                <a:cs typeface="Arial"/>
              </a:rPr>
              <a:t>2%</a:t>
            </a:r>
            <a:endParaRPr sz="812">
              <a:latin typeface="Arial"/>
              <a:cs typeface="Arial"/>
            </a:endParaRPr>
          </a:p>
        </p:txBody>
      </p:sp>
      <p:sp>
        <p:nvSpPr>
          <p:cNvPr id="28" name="object 28"/>
          <p:cNvSpPr txBox="1"/>
          <p:nvPr/>
        </p:nvSpPr>
        <p:spPr>
          <a:xfrm>
            <a:off x="3863503" y="4444201"/>
            <a:ext cx="1887986" cy="356334"/>
          </a:xfrm>
          <a:prstGeom prst="rect">
            <a:avLst/>
          </a:prstGeom>
        </p:spPr>
        <p:txBody>
          <a:bodyPr vert="horz" wrap="square" lIns="0" tIns="19005" rIns="0" bIns="0" rtlCol="0">
            <a:spAutoFit/>
          </a:bodyPr>
          <a:lstStyle/>
          <a:p>
            <a:pPr marL="10860">
              <a:spcBef>
                <a:spcPts val="150"/>
              </a:spcBef>
            </a:pPr>
            <a:r>
              <a:rPr sz="727" spc="-9" dirty="0">
                <a:latin typeface="ＭＳ ゴシック"/>
                <a:cs typeface="ＭＳ ゴシック"/>
              </a:rPr>
              <a:t>出典：令和４年度</a:t>
            </a:r>
            <a:endParaRPr sz="727">
              <a:latin typeface="ＭＳ ゴシック"/>
              <a:cs typeface="ＭＳ ゴシック"/>
            </a:endParaRPr>
          </a:p>
          <a:p>
            <a:pPr marL="10860" marR="4344">
              <a:lnSpc>
                <a:spcPct val="107100"/>
              </a:lnSpc>
              <a:spcBef>
                <a:spcPts val="13"/>
              </a:spcBef>
            </a:pPr>
            <a:r>
              <a:rPr sz="727" spc="30" dirty="0">
                <a:latin typeface="ＭＳ ゴシック"/>
                <a:cs typeface="ＭＳ ゴシック"/>
              </a:rPr>
              <a:t>下水道管路メンテナンス年報  </a:t>
            </a:r>
            <a:r>
              <a:rPr sz="727" dirty="0">
                <a:latin typeface="ＭＳ 明朝"/>
                <a:cs typeface="ＭＳ 明朝"/>
              </a:rPr>
              <a:t>令和6年3</a:t>
            </a:r>
            <a:r>
              <a:rPr sz="727" spc="-43" dirty="0">
                <a:latin typeface="ＭＳ 明朝"/>
                <a:cs typeface="ＭＳ 明朝"/>
              </a:rPr>
              <a:t>月</a:t>
            </a:r>
            <a:r>
              <a:rPr sz="727" dirty="0">
                <a:latin typeface="ＭＳ 明朝"/>
                <a:cs typeface="ＭＳ 明朝"/>
              </a:rPr>
              <a:t>国土交通省 水管理・国土保全局  下水道部</a:t>
            </a:r>
            <a:endParaRPr sz="727">
              <a:latin typeface="ＭＳ 明朝"/>
              <a:cs typeface="ＭＳ 明朝"/>
            </a:endParaRPr>
          </a:p>
        </p:txBody>
      </p:sp>
      <p:grpSp>
        <p:nvGrpSpPr>
          <p:cNvPr id="29" name="object 29"/>
          <p:cNvGrpSpPr/>
          <p:nvPr/>
        </p:nvGrpSpPr>
        <p:grpSpPr>
          <a:xfrm>
            <a:off x="675700" y="5045272"/>
            <a:ext cx="1934141" cy="1270603"/>
            <a:chOff x="790194" y="5671565"/>
            <a:chExt cx="2261870" cy="1485900"/>
          </a:xfrm>
        </p:grpSpPr>
        <p:pic>
          <p:nvPicPr>
            <p:cNvPr id="30" name="object 30"/>
            <p:cNvPicPr/>
            <p:nvPr/>
          </p:nvPicPr>
          <p:blipFill>
            <a:blip r:embed="rId6" cstate="print"/>
            <a:stretch>
              <a:fillRect/>
            </a:stretch>
          </p:blipFill>
          <p:spPr>
            <a:xfrm>
              <a:off x="795528" y="5678428"/>
              <a:ext cx="2252472" cy="1470659"/>
            </a:xfrm>
            <a:prstGeom prst="rect">
              <a:avLst/>
            </a:prstGeom>
          </p:spPr>
        </p:pic>
        <p:sp>
          <p:nvSpPr>
            <p:cNvPr id="31" name="object 31"/>
            <p:cNvSpPr/>
            <p:nvPr/>
          </p:nvSpPr>
          <p:spPr>
            <a:xfrm>
              <a:off x="795528" y="5676899"/>
              <a:ext cx="2251075" cy="1475740"/>
            </a:xfrm>
            <a:custGeom>
              <a:avLst/>
              <a:gdLst/>
              <a:ahLst/>
              <a:cxnLst/>
              <a:rect l="l" t="t" r="r" b="b"/>
              <a:pathLst>
                <a:path w="2251075" h="1475740">
                  <a:moveTo>
                    <a:pt x="0" y="0"/>
                  </a:moveTo>
                  <a:lnTo>
                    <a:pt x="2250948" y="0"/>
                  </a:lnTo>
                  <a:lnTo>
                    <a:pt x="2250948" y="1475237"/>
                  </a:lnTo>
                  <a:lnTo>
                    <a:pt x="0" y="1475237"/>
                  </a:lnTo>
                  <a:lnTo>
                    <a:pt x="0" y="0"/>
                  </a:lnTo>
                  <a:close/>
                </a:path>
              </a:pathLst>
            </a:custGeom>
            <a:ln w="10668">
              <a:solidFill>
                <a:srgbClr val="000000"/>
              </a:solidFill>
            </a:ln>
          </p:spPr>
          <p:txBody>
            <a:bodyPr wrap="square" lIns="0" tIns="0" rIns="0" bIns="0" rtlCol="0"/>
            <a:lstStyle/>
            <a:p>
              <a:endParaRPr sz="1539"/>
            </a:p>
          </p:txBody>
        </p:sp>
      </p:grpSp>
      <p:grpSp>
        <p:nvGrpSpPr>
          <p:cNvPr id="32" name="object 32"/>
          <p:cNvGrpSpPr/>
          <p:nvPr/>
        </p:nvGrpSpPr>
        <p:grpSpPr>
          <a:xfrm>
            <a:off x="2923691" y="5045272"/>
            <a:ext cx="1687622" cy="1270603"/>
            <a:chOff x="3419094" y="5671565"/>
            <a:chExt cx="1973580" cy="1485900"/>
          </a:xfrm>
        </p:grpSpPr>
        <p:pic>
          <p:nvPicPr>
            <p:cNvPr id="33" name="object 33"/>
            <p:cNvPicPr/>
            <p:nvPr/>
          </p:nvPicPr>
          <p:blipFill>
            <a:blip r:embed="rId7" cstate="print"/>
            <a:stretch>
              <a:fillRect/>
            </a:stretch>
          </p:blipFill>
          <p:spPr>
            <a:xfrm>
              <a:off x="3422904" y="5678428"/>
              <a:ext cx="1965960" cy="1470659"/>
            </a:xfrm>
            <a:prstGeom prst="rect">
              <a:avLst/>
            </a:prstGeom>
          </p:spPr>
        </p:pic>
        <p:sp>
          <p:nvSpPr>
            <p:cNvPr id="34" name="object 34"/>
            <p:cNvSpPr/>
            <p:nvPr/>
          </p:nvSpPr>
          <p:spPr>
            <a:xfrm>
              <a:off x="3424428" y="5676899"/>
              <a:ext cx="1963420" cy="1475740"/>
            </a:xfrm>
            <a:custGeom>
              <a:avLst/>
              <a:gdLst/>
              <a:ahLst/>
              <a:cxnLst/>
              <a:rect l="l" t="t" r="r" b="b"/>
              <a:pathLst>
                <a:path w="1963420" h="1475740">
                  <a:moveTo>
                    <a:pt x="0" y="0"/>
                  </a:moveTo>
                  <a:lnTo>
                    <a:pt x="1962912" y="0"/>
                  </a:lnTo>
                  <a:lnTo>
                    <a:pt x="1962912" y="1475237"/>
                  </a:lnTo>
                  <a:lnTo>
                    <a:pt x="0" y="1475237"/>
                  </a:lnTo>
                  <a:lnTo>
                    <a:pt x="0" y="0"/>
                  </a:lnTo>
                  <a:close/>
                </a:path>
              </a:pathLst>
            </a:custGeom>
            <a:ln w="10668">
              <a:solidFill>
                <a:srgbClr val="000000"/>
              </a:solidFill>
            </a:ln>
          </p:spPr>
          <p:txBody>
            <a:bodyPr wrap="square" lIns="0" tIns="0" rIns="0" bIns="0" rtlCol="0"/>
            <a:lstStyle/>
            <a:p>
              <a:endParaRPr sz="1539"/>
            </a:p>
          </p:txBody>
        </p:sp>
      </p:grpSp>
      <p:sp>
        <p:nvSpPr>
          <p:cNvPr id="35" name="object 35"/>
          <p:cNvSpPr txBox="1"/>
          <p:nvPr/>
        </p:nvSpPr>
        <p:spPr>
          <a:xfrm>
            <a:off x="1201100" y="6365618"/>
            <a:ext cx="881820" cy="184296"/>
          </a:xfrm>
          <a:prstGeom prst="rect">
            <a:avLst/>
          </a:prstGeom>
        </p:spPr>
        <p:txBody>
          <a:bodyPr vert="horz" wrap="square" lIns="0" tIns="13032" rIns="0" bIns="0" rtlCol="0">
            <a:spAutoFit/>
          </a:bodyPr>
          <a:lstStyle/>
          <a:p>
            <a:pPr marL="10860">
              <a:spcBef>
                <a:spcPts val="103"/>
              </a:spcBef>
            </a:pPr>
            <a:r>
              <a:rPr sz="1112" spc="-9" dirty="0">
                <a:latin typeface="ＭＳ Ｐゴシック"/>
                <a:cs typeface="ＭＳ Ｐゴシック"/>
              </a:rPr>
              <a:t>石川県金沢市</a:t>
            </a:r>
            <a:endParaRPr sz="1112">
              <a:latin typeface="ＭＳ Ｐゴシック"/>
              <a:cs typeface="ＭＳ Ｐゴシック"/>
            </a:endParaRPr>
          </a:p>
        </p:txBody>
      </p:sp>
      <p:sp>
        <p:nvSpPr>
          <p:cNvPr id="36" name="object 36"/>
          <p:cNvSpPr txBox="1"/>
          <p:nvPr/>
        </p:nvSpPr>
        <p:spPr>
          <a:xfrm>
            <a:off x="3325289" y="6365618"/>
            <a:ext cx="881820" cy="184296"/>
          </a:xfrm>
          <a:prstGeom prst="rect">
            <a:avLst/>
          </a:prstGeom>
        </p:spPr>
        <p:txBody>
          <a:bodyPr vert="horz" wrap="square" lIns="0" tIns="13032" rIns="0" bIns="0" rtlCol="0">
            <a:spAutoFit/>
          </a:bodyPr>
          <a:lstStyle/>
          <a:p>
            <a:pPr marL="10860">
              <a:spcBef>
                <a:spcPts val="103"/>
              </a:spcBef>
            </a:pPr>
            <a:r>
              <a:rPr sz="1112" spc="-9" dirty="0">
                <a:latin typeface="ＭＳ Ｐゴシック"/>
                <a:cs typeface="ＭＳ Ｐゴシック"/>
              </a:rPr>
              <a:t>千葉県千葉市</a:t>
            </a:r>
            <a:endParaRPr sz="1112">
              <a:latin typeface="ＭＳ Ｐゴシック"/>
              <a:cs typeface="ＭＳ Ｐゴシック"/>
            </a:endParaRPr>
          </a:p>
        </p:txBody>
      </p:sp>
      <p:grpSp>
        <p:nvGrpSpPr>
          <p:cNvPr id="37" name="object 37"/>
          <p:cNvGrpSpPr/>
          <p:nvPr/>
        </p:nvGrpSpPr>
        <p:grpSpPr>
          <a:xfrm>
            <a:off x="6553055" y="5046576"/>
            <a:ext cx="1334676" cy="1252685"/>
            <a:chOff x="7663433" y="5673090"/>
            <a:chExt cx="1560830" cy="1464945"/>
          </a:xfrm>
        </p:grpSpPr>
        <p:pic>
          <p:nvPicPr>
            <p:cNvPr id="38" name="object 38"/>
            <p:cNvPicPr/>
            <p:nvPr/>
          </p:nvPicPr>
          <p:blipFill>
            <a:blip r:embed="rId8" cstate="print"/>
            <a:stretch>
              <a:fillRect/>
            </a:stretch>
          </p:blipFill>
          <p:spPr>
            <a:xfrm>
              <a:off x="7674863" y="5683001"/>
              <a:ext cx="1537716" cy="1443228"/>
            </a:xfrm>
            <a:prstGeom prst="rect">
              <a:avLst/>
            </a:prstGeom>
          </p:spPr>
        </p:pic>
        <p:sp>
          <p:nvSpPr>
            <p:cNvPr id="39" name="object 39"/>
            <p:cNvSpPr/>
            <p:nvPr/>
          </p:nvSpPr>
          <p:spPr>
            <a:xfrm>
              <a:off x="7668767" y="5678424"/>
              <a:ext cx="1550035" cy="1454150"/>
            </a:xfrm>
            <a:custGeom>
              <a:avLst/>
              <a:gdLst/>
              <a:ahLst/>
              <a:cxnLst/>
              <a:rect l="l" t="t" r="r" b="b"/>
              <a:pathLst>
                <a:path w="1550034" h="1454150">
                  <a:moveTo>
                    <a:pt x="0" y="0"/>
                  </a:moveTo>
                  <a:lnTo>
                    <a:pt x="1549907" y="0"/>
                  </a:lnTo>
                  <a:lnTo>
                    <a:pt x="1549907" y="1453901"/>
                  </a:lnTo>
                  <a:lnTo>
                    <a:pt x="0" y="1453901"/>
                  </a:lnTo>
                  <a:lnTo>
                    <a:pt x="0" y="0"/>
                  </a:lnTo>
                  <a:close/>
                </a:path>
              </a:pathLst>
            </a:custGeom>
            <a:ln w="10667">
              <a:solidFill>
                <a:srgbClr val="000000"/>
              </a:solidFill>
            </a:ln>
          </p:spPr>
          <p:txBody>
            <a:bodyPr wrap="square" lIns="0" tIns="0" rIns="0" bIns="0" rtlCol="0"/>
            <a:lstStyle/>
            <a:p>
              <a:endParaRPr sz="1539"/>
            </a:p>
          </p:txBody>
        </p:sp>
      </p:grpSp>
      <p:sp>
        <p:nvSpPr>
          <p:cNvPr id="40" name="object 40"/>
          <p:cNvSpPr txBox="1"/>
          <p:nvPr/>
        </p:nvSpPr>
        <p:spPr>
          <a:xfrm>
            <a:off x="6778723" y="6365618"/>
            <a:ext cx="881820" cy="184296"/>
          </a:xfrm>
          <a:prstGeom prst="rect">
            <a:avLst/>
          </a:prstGeom>
        </p:spPr>
        <p:txBody>
          <a:bodyPr vert="horz" wrap="square" lIns="0" tIns="13032" rIns="0" bIns="0" rtlCol="0">
            <a:spAutoFit/>
          </a:bodyPr>
          <a:lstStyle/>
          <a:p>
            <a:pPr marL="10860">
              <a:spcBef>
                <a:spcPts val="103"/>
              </a:spcBef>
            </a:pPr>
            <a:r>
              <a:rPr sz="1112" spc="-9" dirty="0">
                <a:latin typeface="ＭＳ Ｐゴシック"/>
                <a:cs typeface="ＭＳ Ｐゴシック"/>
              </a:rPr>
              <a:t>茨城県水戸市</a:t>
            </a:r>
            <a:endParaRPr sz="1112">
              <a:latin typeface="ＭＳ Ｐゴシック"/>
              <a:cs typeface="ＭＳ Ｐゴシック"/>
            </a:endParaRPr>
          </a:p>
        </p:txBody>
      </p:sp>
      <p:grpSp>
        <p:nvGrpSpPr>
          <p:cNvPr id="41" name="object 41"/>
          <p:cNvGrpSpPr/>
          <p:nvPr/>
        </p:nvGrpSpPr>
        <p:grpSpPr>
          <a:xfrm>
            <a:off x="4744889" y="5017259"/>
            <a:ext cx="1670789" cy="1285264"/>
            <a:chOff x="5548884" y="5638805"/>
            <a:chExt cx="1953895" cy="1503045"/>
          </a:xfrm>
        </p:grpSpPr>
        <p:pic>
          <p:nvPicPr>
            <p:cNvPr id="42" name="object 42"/>
            <p:cNvPicPr/>
            <p:nvPr/>
          </p:nvPicPr>
          <p:blipFill>
            <a:blip r:embed="rId9" cstate="print"/>
            <a:stretch>
              <a:fillRect/>
            </a:stretch>
          </p:blipFill>
          <p:spPr>
            <a:xfrm>
              <a:off x="5548884" y="5638805"/>
              <a:ext cx="1953767" cy="1502664"/>
            </a:xfrm>
            <a:prstGeom prst="rect">
              <a:avLst/>
            </a:prstGeom>
          </p:spPr>
        </p:pic>
        <p:sp>
          <p:nvSpPr>
            <p:cNvPr id="43" name="object 43"/>
            <p:cNvSpPr/>
            <p:nvPr/>
          </p:nvSpPr>
          <p:spPr>
            <a:xfrm>
              <a:off x="6217920" y="6797044"/>
              <a:ext cx="239395" cy="158750"/>
            </a:xfrm>
            <a:custGeom>
              <a:avLst/>
              <a:gdLst/>
              <a:ahLst/>
              <a:cxnLst/>
              <a:rect l="l" t="t" r="r" b="b"/>
              <a:pathLst>
                <a:path w="239395" h="158750">
                  <a:moveTo>
                    <a:pt x="239267" y="0"/>
                  </a:moveTo>
                  <a:lnTo>
                    <a:pt x="0" y="0"/>
                  </a:lnTo>
                  <a:lnTo>
                    <a:pt x="0" y="158496"/>
                  </a:lnTo>
                  <a:lnTo>
                    <a:pt x="239267" y="158496"/>
                  </a:lnTo>
                  <a:lnTo>
                    <a:pt x="239267" y="0"/>
                  </a:lnTo>
                  <a:close/>
                </a:path>
              </a:pathLst>
            </a:custGeom>
            <a:solidFill>
              <a:srgbClr val="000000"/>
            </a:solidFill>
          </p:spPr>
          <p:txBody>
            <a:bodyPr wrap="square" lIns="0" tIns="0" rIns="0" bIns="0" rtlCol="0"/>
            <a:lstStyle/>
            <a:p>
              <a:endParaRPr sz="1539"/>
            </a:p>
          </p:txBody>
        </p:sp>
      </p:grpSp>
      <p:sp>
        <p:nvSpPr>
          <p:cNvPr id="44" name="object 44"/>
          <p:cNvSpPr txBox="1"/>
          <p:nvPr/>
        </p:nvSpPr>
        <p:spPr>
          <a:xfrm>
            <a:off x="5138015" y="6365618"/>
            <a:ext cx="881820" cy="184296"/>
          </a:xfrm>
          <a:prstGeom prst="rect">
            <a:avLst/>
          </a:prstGeom>
        </p:spPr>
        <p:txBody>
          <a:bodyPr vert="horz" wrap="square" lIns="0" tIns="13032" rIns="0" bIns="0" rtlCol="0">
            <a:spAutoFit/>
          </a:bodyPr>
          <a:lstStyle/>
          <a:p>
            <a:pPr marL="10860">
              <a:spcBef>
                <a:spcPts val="103"/>
              </a:spcBef>
            </a:pPr>
            <a:r>
              <a:rPr sz="1112" spc="-9" dirty="0">
                <a:latin typeface="ＭＳ Ｐゴシック"/>
                <a:cs typeface="ＭＳ Ｐゴシック"/>
              </a:rPr>
              <a:t>愛知県岡崎市</a:t>
            </a:r>
            <a:endParaRPr sz="1112">
              <a:latin typeface="ＭＳ Ｐゴシック"/>
              <a:cs typeface="ＭＳ Ｐゴシック"/>
            </a:endParaRPr>
          </a:p>
        </p:txBody>
      </p:sp>
      <p:sp>
        <p:nvSpPr>
          <p:cNvPr id="45" name="object 45"/>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24</a:t>
            </a:r>
            <a:endParaRPr sz="1325">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763" y="315576"/>
            <a:ext cx="8561912" cy="470364"/>
          </a:xfrm>
          <a:prstGeom prst="rect">
            <a:avLst/>
          </a:prstGeom>
          <a:solidFill>
            <a:srgbClr val="FFFFCC"/>
          </a:solidFill>
          <a:ln w="32003">
            <a:solidFill>
              <a:srgbClr val="FF9900"/>
            </a:solidFill>
          </a:ln>
        </p:spPr>
        <p:txBody>
          <a:bodyPr vert="horz" wrap="square" lIns="0" tIns="39095" rIns="0" bIns="0" rtlCol="0" anchor="ctr">
            <a:spAutoFit/>
          </a:bodyPr>
          <a:lstStyle/>
          <a:p>
            <a:pPr marL="72760" algn="ctr">
              <a:lnSpc>
                <a:spcPct val="100000"/>
              </a:lnSpc>
              <a:spcBef>
                <a:spcPts val="308"/>
              </a:spcBef>
              <a:tabLst>
                <a:tab pos="891044" algn="l"/>
              </a:tabLst>
            </a:pPr>
            <a:r>
              <a:rPr sz="2800" dirty="0"/>
              <a:t>	</a:t>
            </a:r>
            <a:r>
              <a:rPr sz="2800" spc="-26" dirty="0"/>
              <a:t>財政的支援</a:t>
            </a:r>
          </a:p>
        </p:txBody>
      </p:sp>
      <p:pic>
        <p:nvPicPr>
          <p:cNvPr id="3" name="object 3"/>
          <p:cNvPicPr/>
          <p:nvPr/>
        </p:nvPicPr>
        <p:blipFill>
          <a:blip r:embed="rId2" cstate="print"/>
          <a:stretch>
            <a:fillRect/>
          </a:stretch>
        </p:blipFill>
        <p:spPr>
          <a:xfrm>
            <a:off x="383135" y="1034727"/>
            <a:ext cx="102951" cy="102951"/>
          </a:xfrm>
          <a:prstGeom prst="rect">
            <a:avLst/>
          </a:prstGeom>
        </p:spPr>
      </p:pic>
      <p:sp>
        <p:nvSpPr>
          <p:cNvPr id="4" name="object 4"/>
          <p:cNvSpPr txBox="1"/>
          <p:nvPr/>
        </p:nvSpPr>
        <p:spPr>
          <a:xfrm>
            <a:off x="282791" y="923957"/>
            <a:ext cx="8558111" cy="935156"/>
          </a:xfrm>
          <a:prstGeom prst="rect">
            <a:avLst/>
          </a:prstGeom>
          <a:ln w="10667">
            <a:solidFill>
              <a:srgbClr val="000000"/>
            </a:solidFill>
          </a:ln>
        </p:spPr>
        <p:txBody>
          <a:bodyPr vert="horz" wrap="square" lIns="0" tIns="52669" rIns="0" bIns="0" rtlCol="0">
            <a:spAutoFit/>
          </a:bodyPr>
          <a:lstStyle/>
          <a:p>
            <a:pPr marL="333395">
              <a:spcBef>
                <a:spcPts val="414"/>
              </a:spcBef>
            </a:pPr>
            <a:r>
              <a:rPr sz="1368" b="1" spc="-4" dirty="0">
                <a:latin typeface="ＭＳ Ｐゴシック"/>
                <a:cs typeface="ＭＳ Ｐゴシック"/>
              </a:rPr>
              <a:t>「下水道ストックマネジメント支援事業</a:t>
            </a:r>
            <a:r>
              <a:rPr sz="1368" spc="-4" dirty="0">
                <a:latin typeface="ＭＳ Ｐゴシック"/>
                <a:cs typeface="ＭＳ Ｐゴシック"/>
              </a:rPr>
              <a:t>」</a:t>
            </a:r>
            <a:endParaRPr sz="1368" dirty="0">
              <a:latin typeface="ＭＳ Ｐゴシック"/>
              <a:cs typeface="ＭＳ Ｐゴシック"/>
            </a:endParaRPr>
          </a:p>
          <a:p>
            <a:pPr marL="85792" marR="154752" indent="117286">
              <a:lnSpc>
                <a:spcPct val="101899"/>
              </a:lnSpc>
              <a:spcBef>
                <a:spcPts val="371"/>
              </a:spcBef>
            </a:pPr>
            <a:r>
              <a:rPr sz="1368" dirty="0">
                <a:latin typeface="ＭＳ Ｐゴシック"/>
                <a:cs typeface="ＭＳ Ｐゴシック"/>
              </a:rPr>
              <a:t>下水道施設全体を一体的に捉え、日常生活や社会活動に重大な影響を及ぼす事故発生や機能停止を未然</a:t>
            </a:r>
            <a:r>
              <a:rPr sz="1368" spc="-791" dirty="0">
                <a:latin typeface="ＭＳ Ｐゴシック"/>
                <a:cs typeface="ＭＳ Ｐゴシック"/>
              </a:rPr>
              <a:t>に</a:t>
            </a:r>
            <a:r>
              <a:rPr sz="1368" dirty="0">
                <a:latin typeface="ＭＳ Ｐゴシック"/>
                <a:cs typeface="ＭＳ Ｐゴシック"/>
              </a:rPr>
              <a:t>防止し、計画的な点検・調査及び修繕・改築を行うことにより持続的な下水道機能の確保とライフサイク</a:t>
            </a:r>
            <a:r>
              <a:rPr sz="1368" spc="-1240" dirty="0">
                <a:latin typeface="ＭＳ Ｐゴシック"/>
                <a:cs typeface="ＭＳ Ｐゴシック"/>
              </a:rPr>
              <a:t>ル</a:t>
            </a:r>
            <a:r>
              <a:rPr sz="1368" spc="-4" dirty="0">
                <a:latin typeface="ＭＳ Ｐゴシック"/>
                <a:cs typeface="ＭＳ Ｐゴシック"/>
              </a:rPr>
              <a:t>コストの低減を図ることを目的とした事業制度</a:t>
            </a:r>
            <a:endParaRPr sz="1368" dirty="0">
              <a:latin typeface="ＭＳ Ｐゴシック"/>
              <a:cs typeface="ＭＳ Ｐゴシック"/>
            </a:endParaRPr>
          </a:p>
        </p:txBody>
      </p:sp>
      <p:grpSp>
        <p:nvGrpSpPr>
          <p:cNvPr id="5" name="object 5"/>
          <p:cNvGrpSpPr/>
          <p:nvPr/>
        </p:nvGrpSpPr>
        <p:grpSpPr>
          <a:xfrm>
            <a:off x="332094" y="2032748"/>
            <a:ext cx="8514671" cy="3905748"/>
            <a:chOff x="388365" y="2148586"/>
            <a:chExt cx="9957435" cy="4567555"/>
          </a:xfrm>
        </p:grpSpPr>
        <p:sp>
          <p:nvSpPr>
            <p:cNvPr id="6" name="object 6"/>
            <p:cNvSpPr/>
            <p:nvPr/>
          </p:nvSpPr>
          <p:spPr>
            <a:xfrm>
              <a:off x="402335" y="2273808"/>
              <a:ext cx="9936480" cy="4434840"/>
            </a:xfrm>
            <a:custGeom>
              <a:avLst/>
              <a:gdLst/>
              <a:ahLst/>
              <a:cxnLst/>
              <a:rect l="l" t="t" r="r" b="b"/>
              <a:pathLst>
                <a:path w="9936480" h="4434840">
                  <a:moveTo>
                    <a:pt x="0" y="0"/>
                  </a:moveTo>
                  <a:lnTo>
                    <a:pt x="9936480" y="0"/>
                  </a:lnTo>
                  <a:lnTo>
                    <a:pt x="9936480" y="4434845"/>
                  </a:lnTo>
                  <a:lnTo>
                    <a:pt x="0" y="4434845"/>
                  </a:lnTo>
                  <a:lnTo>
                    <a:pt x="0" y="0"/>
                  </a:lnTo>
                  <a:close/>
                </a:path>
              </a:pathLst>
            </a:custGeom>
            <a:ln w="13716">
              <a:solidFill>
                <a:srgbClr val="000000"/>
              </a:solidFill>
            </a:ln>
          </p:spPr>
          <p:txBody>
            <a:bodyPr wrap="square" lIns="0" tIns="0" rIns="0" bIns="0" rtlCol="0"/>
            <a:lstStyle/>
            <a:p>
              <a:endParaRPr sz="1539"/>
            </a:p>
          </p:txBody>
        </p:sp>
        <p:sp>
          <p:nvSpPr>
            <p:cNvPr id="7" name="object 7"/>
            <p:cNvSpPr/>
            <p:nvPr/>
          </p:nvSpPr>
          <p:spPr>
            <a:xfrm>
              <a:off x="402335" y="2162556"/>
              <a:ext cx="1454150" cy="352425"/>
            </a:xfrm>
            <a:custGeom>
              <a:avLst/>
              <a:gdLst/>
              <a:ahLst/>
              <a:cxnLst/>
              <a:rect l="l" t="t" r="r" b="b"/>
              <a:pathLst>
                <a:path w="1454150" h="352425">
                  <a:moveTo>
                    <a:pt x="1453895" y="0"/>
                  </a:moveTo>
                  <a:lnTo>
                    <a:pt x="0" y="0"/>
                  </a:lnTo>
                  <a:lnTo>
                    <a:pt x="0" y="352043"/>
                  </a:lnTo>
                  <a:lnTo>
                    <a:pt x="1453895" y="352043"/>
                  </a:lnTo>
                  <a:lnTo>
                    <a:pt x="1453895" y="0"/>
                  </a:lnTo>
                  <a:close/>
                </a:path>
              </a:pathLst>
            </a:custGeom>
            <a:solidFill>
              <a:srgbClr val="2D2D89"/>
            </a:solidFill>
          </p:spPr>
          <p:txBody>
            <a:bodyPr wrap="square" lIns="0" tIns="0" rIns="0" bIns="0" rtlCol="0"/>
            <a:lstStyle/>
            <a:p>
              <a:endParaRPr sz="1539"/>
            </a:p>
          </p:txBody>
        </p:sp>
        <p:sp>
          <p:nvSpPr>
            <p:cNvPr id="8" name="object 8"/>
            <p:cNvSpPr/>
            <p:nvPr/>
          </p:nvSpPr>
          <p:spPr>
            <a:xfrm>
              <a:off x="402335" y="2162556"/>
              <a:ext cx="1454150" cy="352425"/>
            </a:xfrm>
            <a:custGeom>
              <a:avLst/>
              <a:gdLst/>
              <a:ahLst/>
              <a:cxnLst/>
              <a:rect l="l" t="t" r="r" b="b"/>
              <a:pathLst>
                <a:path w="1454150" h="352425">
                  <a:moveTo>
                    <a:pt x="0" y="0"/>
                  </a:moveTo>
                  <a:lnTo>
                    <a:pt x="1453895" y="0"/>
                  </a:lnTo>
                  <a:lnTo>
                    <a:pt x="1453895" y="352043"/>
                  </a:lnTo>
                  <a:lnTo>
                    <a:pt x="0" y="352043"/>
                  </a:lnTo>
                  <a:lnTo>
                    <a:pt x="0" y="0"/>
                  </a:lnTo>
                  <a:close/>
                </a:path>
              </a:pathLst>
            </a:custGeom>
            <a:ln w="27432">
              <a:solidFill>
                <a:srgbClr val="1D1D64"/>
              </a:solidFill>
            </a:ln>
          </p:spPr>
          <p:txBody>
            <a:bodyPr wrap="square" lIns="0" tIns="0" rIns="0" bIns="0" rtlCol="0"/>
            <a:lstStyle/>
            <a:p>
              <a:endParaRPr sz="1539"/>
            </a:p>
          </p:txBody>
        </p:sp>
      </p:grpSp>
      <p:sp>
        <p:nvSpPr>
          <p:cNvPr id="9" name="object 9"/>
          <p:cNvSpPr txBox="1"/>
          <p:nvPr/>
        </p:nvSpPr>
        <p:spPr>
          <a:xfrm>
            <a:off x="419190" y="2083354"/>
            <a:ext cx="1085443" cy="224763"/>
          </a:xfrm>
          <a:prstGeom prst="rect">
            <a:avLst/>
          </a:prstGeom>
        </p:spPr>
        <p:txBody>
          <a:bodyPr vert="horz" wrap="square" lIns="0" tIns="14118" rIns="0" bIns="0" rtlCol="0">
            <a:spAutoFit/>
          </a:bodyPr>
          <a:lstStyle/>
          <a:p>
            <a:pPr marL="10860">
              <a:spcBef>
                <a:spcPts val="111"/>
              </a:spcBef>
            </a:pPr>
            <a:r>
              <a:rPr sz="1368" spc="-9" dirty="0">
                <a:solidFill>
                  <a:srgbClr val="FFFFFF"/>
                </a:solidFill>
                <a:latin typeface="ＭＳ Ｐゴシック"/>
                <a:cs typeface="ＭＳ Ｐゴシック"/>
              </a:rPr>
              <a:t>交付対象事業</a:t>
            </a:r>
            <a:endParaRPr sz="1368">
              <a:latin typeface="ＭＳ Ｐゴシック"/>
              <a:cs typeface="ＭＳ Ｐゴシック"/>
            </a:endParaRPr>
          </a:p>
        </p:txBody>
      </p:sp>
      <p:sp>
        <p:nvSpPr>
          <p:cNvPr id="10" name="object 10"/>
          <p:cNvSpPr txBox="1"/>
          <p:nvPr/>
        </p:nvSpPr>
        <p:spPr>
          <a:xfrm>
            <a:off x="489563" y="2487341"/>
            <a:ext cx="3370899" cy="941468"/>
          </a:xfrm>
          <a:prstGeom prst="rect">
            <a:avLst/>
          </a:prstGeom>
        </p:spPr>
        <p:txBody>
          <a:bodyPr vert="horz" wrap="square" lIns="0" tIns="14661" rIns="0" bIns="0" rtlCol="0">
            <a:spAutoFit/>
          </a:bodyPr>
          <a:lstStyle/>
          <a:p>
            <a:pPr marL="208508" marR="4344" indent="-198191" algn="just">
              <a:lnSpc>
                <a:spcPct val="98900"/>
              </a:lnSpc>
              <a:spcBef>
                <a:spcPts val="115"/>
              </a:spcBef>
            </a:pPr>
            <a:r>
              <a:rPr sz="1496" dirty="0">
                <a:latin typeface="ＭＳ Ｐゴシック"/>
                <a:cs typeface="ＭＳ Ｐゴシック"/>
              </a:rPr>
              <a:t>①施設の計画的な改築を行うために必</a:t>
            </a:r>
            <a:r>
              <a:rPr sz="1496" spc="-1069" dirty="0">
                <a:latin typeface="ＭＳ Ｐゴシック"/>
                <a:cs typeface="ＭＳ Ｐゴシック"/>
              </a:rPr>
              <a:t>要</a:t>
            </a:r>
            <a:r>
              <a:rPr sz="1496" dirty="0">
                <a:latin typeface="ＭＳ Ｐゴシック"/>
                <a:cs typeface="ＭＳ Ｐゴシック"/>
              </a:rPr>
              <a:t>な点検・調査及び本結果に基づく「</a:t>
            </a:r>
            <a:r>
              <a:rPr sz="1496" spc="-1005" dirty="0">
                <a:latin typeface="ＭＳ Ｐゴシック"/>
                <a:cs typeface="ＭＳ Ｐゴシック"/>
              </a:rPr>
              <a:t>下</a:t>
            </a:r>
            <a:r>
              <a:rPr sz="1496" spc="-13" dirty="0">
                <a:latin typeface="ＭＳ Ｐゴシック"/>
                <a:cs typeface="ＭＳ Ｐゴシック"/>
              </a:rPr>
              <a:t>水道ストックマネジメント計画」の</a:t>
            </a:r>
            <a:r>
              <a:rPr sz="1496" spc="-21" dirty="0">
                <a:latin typeface="ＭＳ Ｐゴシック"/>
                <a:cs typeface="ＭＳ Ｐゴシック"/>
              </a:rPr>
              <a:t>策定</a:t>
            </a:r>
            <a:endParaRPr sz="1496">
              <a:latin typeface="ＭＳ Ｐゴシック"/>
              <a:cs typeface="ＭＳ Ｐゴシック"/>
            </a:endParaRPr>
          </a:p>
          <a:p>
            <a:pPr marL="10860">
              <a:spcBef>
                <a:spcPts val="81"/>
              </a:spcBef>
            </a:pPr>
            <a:r>
              <a:rPr sz="1496" dirty="0">
                <a:latin typeface="ＭＳ Ｐゴシック"/>
                <a:cs typeface="ＭＳ Ｐゴシック"/>
              </a:rPr>
              <a:t>②「下水道ストックマネジメント計画</a:t>
            </a:r>
            <a:r>
              <a:rPr sz="1496" spc="-1390" dirty="0">
                <a:latin typeface="ＭＳ Ｐゴシック"/>
                <a:cs typeface="ＭＳ Ｐゴシック"/>
              </a:rPr>
              <a:t>」</a:t>
            </a:r>
            <a:r>
              <a:rPr sz="1496" spc="-21" dirty="0">
                <a:latin typeface="ＭＳ Ｐゴシック"/>
                <a:cs typeface="ＭＳ Ｐゴシック"/>
              </a:rPr>
              <a:t>に基</a:t>
            </a:r>
            <a:endParaRPr sz="1496">
              <a:latin typeface="ＭＳ Ｐゴシック"/>
              <a:cs typeface="ＭＳ Ｐゴシック"/>
            </a:endParaRPr>
          </a:p>
        </p:txBody>
      </p:sp>
      <p:sp>
        <p:nvSpPr>
          <p:cNvPr id="11" name="object 11"/>
          <p:cNvSpPr txBox="1"/>
          <p:nvPr/>
        </p:nvSpPr>
        <p:spPr>
          <a:xfrm>
            <a:off x="687646" y="3396963"/>
            <a:ext cx="1450334" cy="242254"/>
          </a:xfrm>
          <a:prstGeom prst="rect">
            <a:avLst/>
          </a:prstGeom>
        </p:spPr>
        <p:txBody>
          <a:bodyPr vert="horz" wrap="square" lIns="0" tIns="11946" rIns="0" bIns="0" rtlCol="0">
            <a:spAutoFit/>
          </a:bodyPr>
          <a:lstStyle/>
          <a:p>
            <a:pPr marL="10860">
              <a:spcBef>
                <a:spcPts val="94"/>
              </a:spcBef>
            </a:pPr>
            <a:r>
              <a:rPr sz="1496" spc="-103" dirty="0">
                <a:latin typeface="ＭＳ Ｐゴシック"/>
                <a:cs typeface="ＭＳ Ｐゴシック"/>
              </a:rPr>
              <a:t>づく計画的な改築</a:t>
            </a:r>
            <a:endParaRPr sz="1496">
              <a:latin typeface="ＭＳ Ｐゴシック"/>
              <a:cs typeface="ＭＳ Ｐゴシック"/>
            </a:endParaRPr>
          </a:p>
        </p:txBody>
      </p:sp>
      <p:grpSp>
        <p:nvGrpSpPr>
          <p:cNvPr id="12" name="object 12"/>
          <p:cNvGrpSpPr/>
          <p:nvPr/>
        </p:nvGrpSpPr>
        <p:grpSpPr>
          <a:xfrm>
            <a:off x="4373265" y="2233438"/>
            <a:ext cx="4252720" cy="2204551"/>
            <a:chOff x="5114290" y="2383282"/>
            <a:chExt cx="4973320" cy="2578100"/>
          </a:xfrm>
        </p:grpSpPr>
        <p:sp>
          <p:nvSpPr>
            <p:cNvPr id="13" name="object 13"/>
            <p:cNvSpPr/>
            <p:nvPr/>
          </p:nvSpPr>
          <p:spPr>
            <a:xfrm>
              <a:off x="5128260" y="2397252"/>
              <a:ext cx="4945380" cy="2550160"/>
            </a:xfrm>
            <a:custGeom>
              <a:avLst/>
              <a:gdLst/>
              <a:ahLst/>
              <a:cxnLst/>
              <a:rect l="l" t="t" r="r" b="b"/>
              <a:pathLst>
                <a:path w="4945380" h="2550160">
                  <a:moveTo>
                    <a:pt x="4771644" y="0"/>
                  </a:moveTo>
                  <a:lnTo>
                    <a:pt x="173736" y="0"/>
                  </a:lnTo>
                  <a:lnTo>
                    <a:pt x="127529" y="6194"/>
                  </a:lnTo>
                  <a:lnTo>
                    <a:pt x="86021" y="23650"/>
                  </a:lnTo>
                  <a:lnTo>
                    <a:pt x="50863" y="50673"/>
                  </a:lnTo>
                  <a:lnTo>
                    <a:pt x="23706" y="85569"/>
                  </a:lnTo>
                  <a:lnTo>
                    <a:pt x="6201" y="126647"/>
                  </a:lnTo>
                  <a:lnTo>
                    <a:pt x="0" y="172212"/>
                  </a:lnTo>
                  <a:lnTo>
                    <a:pt x="0" y="2377440"/>
                  </a:lnTo>
                  <a:lnTo>
                    <a:pt x="6201" y="2423004"/>
                  </a:lnTo>
                  <a:lnTo>
                    <a:pt x="23706" y="2464082"/>
                  </a:lnTo>
                  <a:lnTo>
                    <a:pt x="50863" y="2498979"/>
                  </a:lnTo>
                  <a:lnTo>
                    <a:pt x="86021" y="2526001"/>
                  </a:lnTo>
                  <a:lnTo>
                    <a:pt x="127529" y="2543457"/>
                  </a:lnTo>
                  <a:lnTo>
                    <a:pt x="173736" y="2549652"/>
                  </a:lnTo>
                  <a:lnTo>
                    <a:pt x="4771644" y="2549652"/>
                  </a:lnTo>
                  <a:lnTo>
                    <a:pt x="4817850" y="2543457"/>
                  </a:lnTo>
                  <a:lnTo>
                    <a:pt x="4859358" y="2526001"/>
                  </a:lnTo>
                  <a:lnTo>
                    <a:pt x="4894516" y="2498979"/>
                  </a:lnTo>
                  <a:lnTo>
                    <a:pt x="4921673" y="2464082"/>
                  </a:lnTo>
                  <a:lnTo>
                    <a:pt x="4939178" y="2423004"/>
                  </a:lnTo>
                  <a:lnTo>
                    <a:pt x="4945380" y="2377440"/>
                  </a:lnTo>
                  <a:lnTo>
                    <a:pt x="4945380" y="172212"/>
                  </a:lnTo>
                  <a:lnTo>
                    <a:pt x="4939178" y="126647"/>
                  </a:lnTo>
                  <a:lnTo>
                    <a:pt x="4921673" y="85569"/>
                  </a:lnTo>
                  <a:lnTo>
                    <a:pt x="4894516" y="50673"/>
                  </a:lnTo>
                  <a:lnTo>
                    <a:pt x="4859358" y="23650"/>
                  </a:lnTo>
                  <a:lnTo>
                    <a:pt x="4817850" y="6194"/>
                  </a:lnTo>
                  <a:lnTo>
                    <a:pt x="4771644" y="0"/>
                  </a:lnTo>
                  <a:close/>
                </a:path>
              </a:pathLst>
            </a:custGeom>
            <a:solidFill>
              <a:srgbClr val="FFFF99"/>
            </a:solidFill>
          </p:spPr>
          <p:txBody>
            <a:bodyPr wrap="square" lIns="0" tIns="0" rIns="0" bIns="0" rtlCol="0"/>
            <a:lstStyle/>
            <a:p>
              <a:endParaRPr sz="1539"/>
            </a:p>
          </p:txBody>
        </p:sp>
        <p:sp>
          <p:nvSpPr>
            <p:cNvPr id="14" name="object 14"/>
            <p:cNvSpPr/>
            <p:nvPr/>
          </p:nvSpPr>
          <p:spPr>
            <a:xfrm>
              <a:off x="5128260" y="2397252"/>
              <a:ext cx="4945380" cy="2550160"/>
            </a:xfrm>
            <a:custGeom>
              <a:avLst/>
              <a:gdLst/>
              <a:ahLst/>
              <a:cxnLst/>
              <a:rect l="l" t="t" r="r" b="b"/>
              <a:pathLst>
                <a:path w="4945380" h="2550160">
                  <a:moveTo>
                    <a:pt x="0" y="172212"/>
                  </a:moveTo>
                  <a:lnTo>
                    <a:pt x="6201" y="126647"/>
                  </a:lnTo>
                  <a:lnTo>
                    <a:pt x="23706" y="85569"/>
                  </a:lnTo>
                  <a:lnTo>
                    <a:pt x="50863" y="50673"/>
                  </a:lnTo>
                  <a:lnTo>
                    <a:pt x="86021" y="23650"/>
                  </a:lnTo>
                  <a:lnTo>
                    <a:pt x="127529" y="6194"/>
                  </a:lnTo>
                  <a:lnTo>
                    <a:pt x="173736" y="0"/>
                  </a:lnTo>
                  <a:lnTo>
                    <a:pt x="4771644" y="0"/>
                  </a:lnTo>
                  <a:lnTo>
                    <a:pt x="4817850" y="6194"/>
                  </a:lnTo>
                  <a:lnTo>
                    <a:pt x="4859358" y="23650"/>
                  </a:lnTo>
                  <a:lnTo>
                    <a:pt x="4894516" y="50673"/>
                  </a:lnTo>
                  <a:lnTo>
                    <a:pt x="4921673" y="85569"/>
                  </a:lnTo>
                  <a:lnTo>
                    <a:pt x="4939178" y="126647"/>
                  </a:lnTo>
                  <a:lnTo>
                    <a:pt x="4945380" y="172212"/>
                  </a:lnTo>
                  <a:lnTo>
                    <a:pt x="4945380" y="2377440"/>
                  </a:lnTo>
                  <a:lnTo>
                    <a:pt x="4939178" y="2423004"/>
                  </a:lnTo>
                  <a:lnTo>
                    <a:pt x="4921673" y="2464082"/>
                  </a:lnTo>
                  <a:lnTo>
                    <a:pt x="4894516" y="2498979"/>
                  </a:lnTo>
                  <a:lnTo>
                    <a:pt x="4859358" y="2526001"/>
                  </a:lnTo>
                  <a:lnTo>
                    <a:pt x="4817850" y="2543457"/>
                  </a:lnTo>
                  <a:lnTo>
                    <a:pt x="4771644" y="2549652"/>
                  </a:lnTo>
                  <a:lnTo>
                    <a:pt x="173736" y="2549652"/>
                  </a:lnTo>
                  <a:lnTo>
                    <a:pt x="127529" y="2543457"/>
                  </a:lnTo>
                  <a:lnTo>
                    <a:pt x="86021" y="2526001"/>
                  </a:lnTo>
                  <a:lnTo>
                    <a:pt x="50863" y="2498979"/>
                  </a:lnTo>
                  <a:lnTo>
                    <a:pt x="23706" y="2464082"/>
                  </a:lnTo>
                  <a:lnTo>
                    <a:pt x="6201" y="2423004"/>
                  </a:lnTo>
                  <a:lnTo>
                    <a:pt x="0" y="2377440"/>
                  </a:lnTo>
                  <a:lnTo>
                    <a:pt x="0" y="172212"/>
                  </a:lnTo>
                  <a:close/>
                </a:path>
              </a:pathLst>
            </a:custGeom>
            <a:ln w="27432">
              <a:solidFill>
                <a:srgbClr val="89A3A7"/>
              </a:solidFill>
            </a:ln>
          </p:spPr>
          <p:txBody>
            <a:bodyPr wrap="square" lIns="0" tIns="0" rIns="0" bIns="0" rtlCol="0"/>
            <a:lstStyle/>
            <a:p>
              <a:endParaRPr sz="1539"/>
            </a:p>
          </p:txBody>
        </p:sp>
        <p:sp>
          <p:nvSpPr>
            <p:cNvPr id="15" name="object 15"/>
            <p:cNvSpPr/>
            <p:nvPr/>
          </p:nvSpPr>
          <p:spPr>
            <a:xfrm>
              <a:off x="6190488" y="3712464"/>
              <a:ext cx="780415" cy="231775"/>
            </a:xfrm>
            <a:custGeom>
              <a:avLst/>
              <a:gdLst/>
              <a:ahLst/>
              <a:cxnLst/>
              <a:rect l="l" t="t" r="r" b="b"/>
              <a:pathLst>
                <a:path w="780415" h="231775">
                  <a:moveTo>
                    <a:pt x="585215" y="0"/>
                  </a:moveTo>
                  <a:lnTo>
                    <a:pt x="195072" y="0"/>
                  </a:lnTo>
                  <a:lnTo>
                    <a:pt x="195072" y="115824"/>
                  </a:lnTo>
                  <a:lnTo>
                    <a:pt x="0" y="115824"/>
                  </a:lnTo>
                  <a:lnTo>
                    <a:pt x="390143" y="231648"/>
                  </a:lnTo>
                  <a:lnTo>
                    <a:pt x="780288" y="115824"/>
                  </a:lnTo>
                  <a:lnTo>
                    <a:pt x="585215" y="115824"/>
                  </a:lnTo>
                  <a:lnTo>
                    <a:pt x="585215" y="0"/>
                  </a:lnTo>
                  <a:close/>
                </a:path>
              </a:pathLst>
            </a:custGeom>
            <a:solidFill>
              <a:srgbClr val="0000CC"/>
            </a:solidFill>
          </p:spPr>
          <p:txBody>
            <a:bodyPr wrap="square" lIns="0" tIns="0" rIns="0" bIns="0" rtlCol="0"/>
            <a:lstStyle/>
            <a:p>
              <a:endParaRPr sz="1539"/>
            </a:p>
          </p:txBody>
        </p:sp>
        <p:sp>
          <p:nvSpPr>
            <p:cNvPr id="16" name="object 16"/>
            <p:cNvSpPr/>
            <p:nvPr/>
          </p:nvSpPr>
          <p:spPr>
            <a:xfrm>
              <a:off x="6190488" y="3712464"/>
              <a:ext cx="780415" cy="231775"/>
            </a:xfrm>
            <a:custGeom>
              <a:avLst/>
              <a:gdLst/>
              <a:ahLst/>
              <a:cxnLst/>
              <a:rect l="l" t="t" r="r" b="b"/>
              <a:pathLst>
                <a:path w="780415" h="231775">
                  <a:moveTo>
                    <a:pt x="0" y="115824"/>
                  </a:moveTo>
                  <a:lnTo>
                    <a:pt x="195072" y="115824"/>
                  </a:lnTo>
                  <a:lnTo>
                    <a:pt x="195072" y="0"/>
                  </a:lnTo>
                  <a:lnTo>
                    <a:pt x="585215" y="0"/>
                  </a:lnTo>
                  <a:lnTo>
                    <a:pt x="585215" y="115824"/>
                  </a:lnTo>
                  <a:lnTo>
                    <a:pt x="780288" y="115824"/>
                  </a:lnTo>
                  <a:lnTo>
                    <a:pt x="390143" y="231648"/>
                  </a:lnTo>
                  <a:lnTo>
                    <a:pt x="0" y="115824"/>
                  </a:lnTo>
                  <a:close/>
                </a:path>
              </a:pathLst>
            </a:custGeom>
            <a:ln w="27432">
              <a:solidFill>
                <a:srgbClr val="89A3A7"/>
              </a:solidFill>
            </a:ln>
          </p:spPr>
          <p:txBody>
            <a:bodyPr wrap="square" lIns="0" tIns="0" rIns="0" bIns="0" rtlCol="0"/>
            <a:lstStyle/>
            <a:p>
              <a:endParaRPr sz="1539"/>
            </a:p>
          </p:txBody>
        </p:sp>
        <p:sp>
          <p:nvSpPr>
            <p:cNvPr id="17" name="object 17"/>
            <p:cNvSpPr/>
            <p:nvPr/>
          </p:nvSpPr>
          <p:spPr>
            <a:xfrm>
              <a:off x="5292852" y="2447544"/>
              <a:ext cx="2680970" cy="1201420"/>
            </a:xfrm>
            <a:custGeom>
              <a:avLst/>
              <a:gdLst/>
              <a:ahLst/>
              <a:cxnLst/>
              <a:rect l="l" t="t" r="r" b="b"/>
              <a:pathLst>
                <a:path w="2680970" h="1201420">
                  <a:moveTo>
                    <a:pt x="2680716" y="0"/>
                  </a:moveTo>
                  <a:lnTo>
                    <a:pt x="0" y="0"/>
                  </a:lnTo>
                  <a:lnTo>
                    <a:pt x="0" y="1200912"/>
                  </a:lnTo>
                  <a:lnTo>
                    <a:pt x="2680716" y="1200912"/>
                  </a:lnTo>
                  <a:lnTo>
                    <a:pt x="2680716" y="0"/>
                  </a:lnTo>
                  <a:close/>
                </a:path>
              </a:pathLst>
            </a:custGeom>
            <a:solidFill>
              <a:srgbClr val="EFFFFF"/>
            </a:solidFill>
          </p:spPr>
          <p:txBody>
            <a:bodyPr wrap="square" lIns="0" tIns="0" rIns="0" bIns="0" rtlCol="0"/>
            <a:lstStyle/>
            <a:p>
              <a:endParaRPr sz="1539"/>
            </a:p>
          </p:txBody>
        </p:sp>
        <p:sp>
          <p:nvSpPr>
            <p:cNvPr id="18" name="object 18"/>
            <p:cNvSpPr/>
            <p:nvPr/>
          </p:nvSpPr>
          <p:spPr>
            <a:xfrm>
              <a:off x="5292852" y="2447544"/>
              <a:ext cx="2680970" cy="1201420"/>
            </a:xfrm>
            <a:custGeom>
              <a:avLst/>
              <a:gdLst/>
              <a:ahLst/>
              <a:cxnLst/>
              <a:rect l="l" t="t" r="r" b="b"/>
              <a:pathLst>
                <a:path w="2680970" h="1201420">
                  <a:moveTo>
                    <a:pt x="0" y="0"/>
                  </a:moveTo>
                  <a:lnTo>
                    <a:pt x="2680716" y="0"/>
                  </a:lnTo>
                  <a:lnTo>
                    <a:pt x="2680716" y="1200912"/>
                  </a:lnTo>
                  <a:lnTo>
                    <a:pt x="0" y="1200912"/>
                  </a:lnTo>
                  <a:lnTo>
                    <a:pt x="0" y="0"/>
                  </a:lnTo>
                  <a:close/>
                </a:path>
              </a:pathLst>
            </a:custGeom>
            <a:ln w="10668">
              <a:solidFill>
                <a:srgbClr val="000000"/>
              </a:solidFill>
            </a:ln>
          </p:spPr>
          <p:txBody>
            <a:bodyPr wrap="square" lIns="0" tIns="0" rIns="0" bIns="0" rtlCol="0"/>
            <a:lstStyle/>
            <a:p>
              <a:endParaRPr sz="1539"/>
            </a:p>
          </p:txBody>
        </p:sp>
      </p:grpSp>
      <p:sp>
        <p:nvSpPr>
          <p:cNvPr id="19" name="object 19"/>
          <p:cNvSpPr txBox="1"/>
          <p:nvPr/>
        </p:nvSpPr>
        <p:spPr>
          <a:xfrm>
            <a:off x="4597195" y="2299683"/>
            <a:ext cx="2194234" cy="1014853"/>
          </a:xfrm>
          <a:prstGeom prst="rect">
            <a:avLst/>
          </a:prstGeom>
        </p:spPr>
        <p:txBody>
          <a:bodyPr vert="horz" wrap="square" lIns="0" tIns="9231" rIns="0" bIns="0" rtlCol="0">
            <a:spAutoFit/>
          </a:bodyPr>
          <a:lstStyle/>
          <a:p>
            <a:pPr marL="848691" marR="4344" indent="-838374">
              <a:lnSpc>
                <a:spcPct val="102000"/>
              </a:lnSpc>
              <a:spcBef>
                <a:spcPts val="73"/>
              </a:spcBef>
            </a:pPr>
            <a:r>
              <a:rPr sz="1283" b="1" spc="-4" dirty="0">
                <a:solidFill>
                  <a:srgbClr val="FF0000"/>
                </a:solidFill>
                <a:latin typeface="ＭＳ Ｐゴシック"/>
                <a:cs typeface="ＭＳ Ｐゴシック"/>
              </a:rPr>
              <a:t>下水道ストックマネジメント</a:t>
            </a:r>
            <a:r>
              <a:rPr sz="1283" b="1" spc="-1193" dirty="0">
                <a:solidFill>
                  <a:srgbClr val="FF0000"/>
                </a:solidFill>
                <a:latin typeface="ＭＳ Ｐゴシック"/>
                <a:cs typeface="ＭＳ Ｐゴシック"/>
              </a:rPr>
              <a:t>計</a:t>
            </a:r>
            <a:r>
              <a:rPr sz="1283" b="1" dirty="0">
                <a:solidFill>
                  <a:srgbClr val="FF0000"/>
                </a:solidFill>
                <a:latin typeface="ＭＳ Ｐゴシック"/>
                <a:cs typeface="ＭＳ Ｐゴシック"/>
              </a:rPr>
              <a:t>画</a:t>
            </a:r>
            <a:r>
              <a:rPr sz="1283" spc="-17" dirty="0">
                <a:latin typeface="ＭＳ Ｐゴシック"/>
                <a:cs typeface="ＭＳ Ｐゴシック"/>
              </a:rPr>
              <a:t>の策定</a:t>
            </a:r>
            <a:endParaRPr sz="1283">
              <a:latin typeface="ＭＳ Ｐゴシック"/>
              <a:cs typeface="ＭＳ Ｐゴシック"/>
            </a:endParaRPr>
          </a:p>
          <a:p>
            <a:pPr marL="233485" marR="58643" indent="-92851">
              <a:lnSpc>
                <a:spcPts val="1573"/>
              </a:lnSpc>
              <a:spcBef>
                <a:spcPts val="47"/>
              </a:spcBef>
            </a:pPr>
            <a:r>
              <a:rPr sz="1283" spc="13" dirty="0">
                <a:latin typeface="ＭＳ Ｐゴシック"/>
                <a:cs typeface="ＭＳ Ｐゴシック"/>
              </a:rPr>
              <a:t>・施設全体の維持管理・改</a:t>
            </a:r>
            <a:r>
              <a:rPr sz="1283" spc="-1283" dirty="0">
                <a:latin typeface="ＭＳ Ｐゴシック"/>
                <a:cs typeface="ＭＳ Ｐゴシック"/>
              </a:rPr>
              <a:t>築</a:t>
            </a:r>
            <a:r>
              <a:rPr sz="1283" spc="9" dirty="0">
                <a:latin typeface="ＭＳ Ｐゴシック"/>
                <a:cs typeface="ＭＳ Ｐゴシック"/>
              </a:rPr>
              <a:t>関する事項</a:t>
            </a:r>
            <a:endParaRPr sz="1283">
              <a:latin typeface="ＭＳ Ｐゴシック"/>
              <a:cs typeface="ＭＳ Ｐゴシック"/>
            </a:endParaRPr>
          </a:p>
          <a:p>
            <a:pPr marL="141177">
              <a:lnSpc>
                <a:spcPts val="1496"/>
              </a:lnSpc>
            </a:pPr>
            <a:r>
              <a:rPr sz="1283" dirty="0">
                <a:latin typeface="ＭＳ Ｐゴシック"/>
                <a:cs typeface="ＭＳ Ｐゴシック"/>
              </a:rPr>
              <a:t>・施設毎の改築に関する事</a:t>
            </a:r>
            <a:r>
              <a:rPr sz="1283" spc="-855" dirty="0">
                <a:latin typeface="ＭＳ Ｐゴシック"/>
                <a:cs typeface="ＭＳ Ｐゴシック"/>
              </a:rPr>
              <a:t>項</a:t>
            </a:r>
            <a:endParaRPr sz="1283">
              <a:latin typeface="ＭＳ Ｐゴシック"/>
              <a:cs typeface="ＭＳ Ｐゴシック"/>
            </a:endParaRPr>
          </a:p>
        </p:txBody>
      </p:sp>
      <p:grpSp>
        <p:nvGrpSpPr>
          <p:cNvPr id="20" name="object 20"/>
          <p:cNvGrpSpPr/>
          <p:nvPr/>
        </p:nvGrpSpPr>
        <p:grpSpPr>
          <a:xfrm>
            <a:off x="4581285" y="2285077"/>
            <a:ext cx="3891630" cy="1031143"/>
            <a:chOff x="5357558" y="2443670"/>
            <a:chExt cx="4551045" cy="1205865"/>
          </a:xfrm>
        </p:grpSpPr>
        <p:sp>
          <p:nvSpPr>
            <p:cNvPr id="21" name="object 21"/>
            <p:cNvSpPr/>
            <p:nvPr/>
          </p:nvSpPr>
          <p:spPr>
            <a:xfrm>
              <a:off x="5362956" y="2953512"/>
              <a:ext cx="116205" cy="611505"/>
            </a:xfrm>
            <a:custGeom>
              <a:avLst/>
              <a:gdLst/>
              <a:ahLst/>
              <a:cxnLst/>
              <a:rect l="l" t="t" r="r" b="b"/>
              <a:pathLst>
                <a:path w="116204" h="611504">
                  <a:moveTo>
                    <a:pt x="115824" y="611124"/>
                  </a:moveTo>
                  <a:lnTo>
                    <a:pt x="93273" y="610076"/>
                  </a:lnTo>
                  <a:lnTo>
                    <a:pt x="74866" y="607313"/>
                  </a:lnTo>
                  <a:lnTo>
                    <a:pt x="62460" y="603408"/>
                  </a:lnTo>
                  <a:lnTo>
                    <a:pt x="57912" y="598932"/>
                  </a:lnTo>
                  <a:lnTo>
                    <a:pt x="57912" y="316992"/>
                  </a:lnTo>
                  <a:lnTo>
                    <a:pt x="53363" y="311634"/>
                  </a:lnTo>
                  <a:lnTo>
                    <a:pt x="40957" y="307276"/>
                  </a:lnTo>
                  <a:lnTo>
                    <a:pt x="22550" y="304347"/>
                  </a:lnTo>
                  <a:lnTo>
                    <a:pt x="0" y="303275"/>
                  </a:lnTo>
                  <a:lnTo>
                    <a:pt x="22550" y="302442"/>
                  </a:lnTo>
                  <a:lnTo>
                    <a:pt x="40957" y="300037"/>
                  </a:lnTo>
                  <a:lnTo>
                    <a:pt x="53363" y="296203"/>
                  </a:lnTo>
                  <a:lnTo>
                    <a:pt x="57912" y="291084"/>
                  </a:lnTo>
                  <a:lnTo>
                    <a:pt x="57912" y="12192"/>
                  </a:lnTo>
                  <a:lnTo>
                    <a:pt x="62460" y="7715"/>
                  </a:lnTo>
                  <a:lnTo>
                    <a:pt x="74866" y="3810"/>
                  </a:lnTo>
                  <a:lnTo>
                    <a:pt x="93273" y="1047"/>
                  </a:lnTo>
                  <a:lnTo>
                    <a:pt x="115824" y="0"/>
                  </a:lnTo>
                </a:path>
              </a:pathLst>
            </a:custGeom>
            <a:ln w="10668">
              <a:solidFill>
                <a:srgbClr val="000000"/>
              </a:solidFill>
            </a:ln>
          </p:spPr>
          <p:txBody>
            <a:bodyPr wrap="square" lIns="0" tIns="0" rIns="0" bIns="0" rtlCol="0"/>
            <a:lstStyle/>
            <a:p>
              <a:endParaRPr sz="1539"/>
            </a:p>
          </p:txBody>
        </p:sp>
        <p:sp>
          <p:nvSpPr>
            <p:cNvPr id="22" name="object 22"/>
            <p:cNvSpPr/>
            <p:nvPr/>
          </p:nvSpPr>
          <p:spPr>
            <a:xfrm>
              <a:off x="8436864" y="2449068"/>
              <a:ext cx="1466215" cy="1195070"/>
            </a:xfrm>
            <a:custGeom>
              <a:avLst/>
              <a:gdLst/>
              <a:ahLst/>
              <a:cxnLst/>
              <a:rect l="l" t="t" r="r" b="b"/>
              <a:pathLst>
                <a:path w="1466215" h="1195070">
                  <a:moveTo>
                    <a:pt x="1466087" y="0"/>
                  </a:moveTo>
                  <a:lnTo>
                    <a:pt x="0" y="0"/>
                  </a:lnTo>
                  <a:lnTo>
                    <a:pt x="0" y="1194815"/>
                  </a:lnTo>
                  <a:lnTo>
                    <a:pt x="1466087" y="1194815"/>
                  </a:lnTo>
                  <a:lnTo>
                    <a:pt x="1466087" y="0"/>
                  </a:lnTo>
                  <a:close/>
                </a:path>
              </a:pathLst>
            </a:custGeom>
            <a:solidFill>
              <a:srgbClr val="EFFFFF"/>
            </a:solidFill>
          </p:spPr>
          <p:txBody>
            <a:bodyPr wrap="square" lIns="0" tIns="0" rIns="0" bIns="0" rtlCol="0"/>
            <a:lstStyle/>
            <a:p>
              <a:endParaRPr sz="1539"/>
            </a:p>
          </p:txBody>
        </p:sp>
        <p:sp>
          <p:nvSpPr>
            <p:cNvPr id="23" name="object 23"/>
            <p:cNvSpPr/>
            <p:nvPr/>
          </p:nvSpPr>
          <p:spPr>
            <a:xfrm>
              <a:off x="8436864" y="2449068"/>
              <a:ext cx="1466215" cy="1195070"/>
            </a:xfrm>
            <a:custGeom>
              <a:avLst/>
              <a:gdLst/>
              <a:ahLst/>
              <a:cxnLst/>
              <a:rect l="l" t="t" r="r" b="b"/>
              <a:pathLst>
                <a:path w="1466215" h="1195070">
                  <a:moveTo>
                    <a:pt x="0" y="0"/>
                  </a:moveTo>
                  <a:lnTo>
                    <a:pt x="1466087" y="0"/>
                  </a:lnTo>
                  <a:lnTo>
                    <a:pt x="1466087" y="1194815"/>
                  </a:lnTo>
                  <a:lnTo>
                    <a:pt x="0" y="1194815"/>
                  </a:lnTo>
                  <a:lnTo>
                    <a:pt x="0" y="0"/>
                  </a:lnTo>
                  <a:close/>
                </a:path>
              </a:pathLst>
            </a:custGeom>
            <a:ln w="10668">
              <a:solidFill>
                <a:srgbClr val="000000"/>
              </a:solidFill>
            </a:ln>
          </p:spPr>
          <p:txBody>
            <a:bodyPr wrap="square" lIns="0" tIns="0" rIns="0" bIns="0" rtlCol="0"/>
            <a:lstStyle/>
            <a:p>
              <a:endParaRPr sz="1539"/>
            </a:p>
          </p:txBody>
        </p:sp>
      </p:grpSp>
      <p:sp>
        <p:nvSpPr>
          <p:cNvPr id="24" name="object 24"/>
          <p:cNvSpPr txBox="1"/>
          <p:nvPr/>
        </p:nvSpPr>
        <p:spPr>
          <a:xfrm>
            <a:off x="7315634" y="2596809"/>
            <a:ext cx="1096846" cy="389553"/>
          </a:xfrm>
          <a:prstGeom prst="rect">
            <a:avLst/>
          </a:prstGeom>
        </p:spPr>
        <p:txBody>
          <a:bodyPr vert="horz" wrap="square" lIns="0" tIns="9231" rIns="0" bIns="0" rtlCol="0">
            <a:spAutoFit/>
          </a:bodyPr>
          <a:lstStyle/>
          <a:p>
            <a:pPr marL="174842" marR="4344" indent="-164526">
              <a:lnSpc>
                <a:spcPct val="102000"/>
              </a:lnSpc>
              <a:spcBef>
                <a:spcPts val="73"/>
              </a:spcBef>
            </a:pPr>
            <a:r>
              <a:rPr sz="1283" spc="-107" dirty="0">
                <a:latin typeface="ＭＳ Ｐゴシック"/>
                <a:cs typeface="ＭＳ Ｐゴシック"/>
              </a:rPr>
              <a:t>同計画に基づく</a:t>
            </a:r>
            <a:r>
              <a:rPr sz="1283" spc="-9" dirty="0">
                <a:latin typeface="ＭＳ Ｐゴシック"/>
                <a:cs typeface="ＭＳ Ｐゴシック"/>
              </a:rPr>
              <a:t>点検・調査</a:t>
            </a:r>
            <a:endParaRPr sz="1283">
              <a:latin typeface="ＭＳ Ｐゴシック"/>
              <a:cs typeface="ＭＳ Ｐゴシック"/>
            </a:endParaRPr>
          </a:p>
        </p:txBody>
      </p:sp>
      <p:sp>
        <p:nvSpPr>
          <p:cNvPr id="25" name="object 25"/>
          <p:cNvSpPr txBox="1"/>
          <p:nvPr/>
        </p:nvSpPr>
        <p:spPr>
          <a:xfrm>
            <a:off x="4525954" y="3569418"/>
            <a:ext cx="2292516" cy="267060"/>
          </a:xfrm>
          <a:prstGeom prst="rect">
            <a:avLst/>
          </a:prstGeom>
          <a:solidFill>
            <a:srgbClr val="EFFFFF"/>
          </a:solidFill>
          <a:ln w="10667">
            <a:solidFill>
              <a:srgbClr val="000000"/>
            </a:solidFill>
          </a:ln>
        </p:spPr>
        <p:txBody>
          <a:bodyPr vert="horz" wrap="square" lIns="0" tIns="68960" rIns="0" bIns="0" rtlCol="0">
            <a:spAutoFit/>
          </a:bodyPr>
          <a:lstStyle/>
          <a:p>
            <a:pPr marL="464798">
              <a:spcBef>
                <a:spcPts val="543"/>
              </a:spcBef>
            </a:pPr>
            <a:r>
              <a:rPr sz="1283" spc="-9" dirty="0">
                <a:latin typeface="ＭＳ Ｐゴシック"/>
                <a:cs typeface="ＭＳ Ｐゴシック"/>
              </a:rPr>
              <a:t>同計画に基づく改築</a:t>
            </a:r>
            <a:endParaRPr sz="1283">
              <a:latin typeface="ＭＳ Ｐゴシック"/>
              <a:cs typeface="ＭＳ Ｐゴシック"/>
            </a:endParaRPr>
          </a:p>
        </p:txBody>
      </p:sp>
      <p:sp>
        <p:nvSpPr>
          <p:cNvPr id="26" name="object 26"/>
          <p:cNvSpPr txBox="1"/>
          <p:nvPr/>
        </p:nvSpPr>
        <p:spPr>
          <a:xfrm>
            <a:off x="6446411" y="3348746"/>
            <a:ext cx="1835859" cy="211134"/>
          </a:xfrm>
          <a:prstGeom prst="rect">
            <a:avLst/>
          </a:prstGeom>
        </p:spPr>
        <p:txBody>
          <a:bodyPr vert="horz" wrap="square" lIns="0" tIns="13575" rIns="0" bIns="0" rtlCol="0">
            <a:spAutoFit/>
          </a:bodyPr>
          <a:lstStyle/>
          <a:p>
            <a:pPr marL="10860">
              <a:spcBef>
                <a:spcPts val="107"/>
              </a:spcBef>
            </a:pPr>
            <a:r>
              <a:rPr sz="1283" b="1" spc="-4" dirty="0">
                <a:latin typeface="ＭＳ Ｐゴシック"/>
                <a:cs typeface="ＭＳ Ｐゴシック"/>
              </a:rPr>
              <a:t>リスク評価・優先順位付</a:t>
            </a:r>
            <a:r>
              <a:rPr sz="1283" b="1" spc="-43" dirty="0">
                <a:latin typeface="ＭＳ Ｐゴシック"/>
                <a:cs typeface="ＭＳ Ｐゴシック"/>
              </a:rPr>
              <a:t>け</a:t>
            </a:r>
            <a:endParaRPr sz="1283">
              <a:latin typeface="ＭＳ Ｐゴシック"/>
              <a:cs typeface="ＭＳ Ｐゴシック"/>
            </a:endParaRPr>
          </a:p>
        </p:txBody>
      </p:sp>
      <p:sp>
        <p:nvSpPr>
          <p:cNvPr id="27" name="object 27"/>
          <p:cNvSpPr txBox="1"/>
          <p:nvPr/>
        </p:nvSpPr>
        <p:spPr>
          <a:xfrm>
            <a:off x="5121074" y="3931007"/>
            <a:ext cx="2799128" cy="672971"/>
          </a:xfrm>
          <a:prstGeom prst="rect">
            <a:avLst/>
          </a:prstGeom>
        </p:spPr>
        <p:txBody>
          <a:bodyPr vert="horz" wrap="square" lIns="0" tIns="10317" rIns="0" bIns="0" rtlCol="0">
            <a:spAutoFit/>
          </a:bodyPr>
          <a:lstStyle/>
          <a:p>
            <a:pPr marL="10860" marR="4344" indent="-543" algn="ctr">
              <a:lnSpc>
                <a:spcPct val="111400"/>
              </a:lnSpc>
              <a:spcBef>
                <a:spcPts val="81"/>
              </a:spcBef>
            </a:pPr>
            <a:r>
              <a:rPr sz="1197" b="1" spc="-13" dirty="0">
                <a:latin typeface="ＭＳ Ｐゴシック"/>
                <a:cs typeface="ＭＳ Ｐゴシック"/>
              </a:rPr>
              <a:t>施設全体の維持管理・改築を最適化する</a:t>
            </a:r>
            <a:r>
              <a:rPr sz="1197" b="1" spc="-4" dirty="0">
                <a:latin typeface="ＭＳ Ｐゴシック"/>
                <a:cs typeface="ＭＳ Ｐゴシック"/>
              </a:rPr>
              <a:t>ストックマネジメントの取組を一体的に</a:t>
            </a:r>
            <a:r>
              <a:rPr sz="1197" b="1" spc="-21" dirty="0">
                <a:latin typeface="ＭＳ Ｐゴシック"/>
                <a:cs typeface="ＭＳ Ｐゴシック"/>
              </a:rPr>
              <a:t>支援</a:t>
            </a:r>
            <a:endParaRPr sz="1197">
              <a:latin typeface="ＭＳ Ｐゴシック"/>
              <a:cs typeface="ＭＳ Ｐゴシック"/>
            </a:endParaRPr>
          </a:p>
          <a:p>
            <a:pPr marR="40724" algn="ctr">
              <a:spcBef>
                <a:spcPts val="932"/>
              </a:spcBef>
            </a:pPr>
            <a:r>
              <a:rPr sz="898" spc="-4" dirty="0">
                <a:latin typeface="HGPｺﾞｼｯｸM"/>
                <a:cs typeface="HGPｺﾞｼｯｸM"/>
              </a:rPr>
              <a:t>下水道ストックマネジメント支援制度のイメージ</a:t>
            </a:r>
            <a:endParaRPr sz="898">
              <a:latin typeface="HGPｺﾞｼｯｸM"/>
              <a:cs typeface="HGPｺﾞｼｯｸM"/>
            </a:endParaRPr>
          </a:p>
        </p:txBody>
      </p:sp>
      <p:sp>
        <p:nvSpPr>
          <p:cNvPr id="28" name="object 28"/>
          <p:cNvSpPr txBox="1"/>
          <p:nvPr/>
        </p:nvSpPr>
        <p:spPr>
          <a:xfrm>
            <a:off x="6901221" y="3648478"/>
            <a:ext cx="1602915" cy="211134"/>
          </a:xfrm>
          <a:prstGeom prst="rect">
            <a:avLst/>
          </a:prstGeom>
        </p:spPr>
        <p:txBody>
          <a:bodyPr vert="horz" wrap="square" lIns="0" tIns="13575" rIns="0" bIns="0" rtlCol="0">
            <a:spAutoFit/>
          </a:bodyPr>
          <a:lstStyle/>
          <a:p>
            <a:pPr marL="10860">
              <a:spcBef>
                <a:spcPts val="107"/>
              </a:spcBef>
            </a:pPr>
            <a:r>
              <a:rPr sz="1283" b="1" dirty="0">
                <a:latin typeface="ＭＳ Ｐゴシック"/>
                <a:cs typeface="ＭＳ Ｐゴシック"/>
              </a:rPr>
              <a:t>事業費の</a:t>
            </a:r>
            <a:r>
              <a:rPr sz="1283" b="1" u="sng" spc="-107" dirty="0">
                <a:solidFill>
                  <a:srgbClr val="FF0000"/>
                </a:solidFill>
                <a:uFill>
                  <a:solidFill>
                    <a:srgbClr val="FF0000"/>
                  </a:solidFill>
                </a:uFill>
                <a:latin typeface="ＭＳ Ｐゴシック"/>
                <a:cs typeface="ＭＳ Ｐゴシック"/>
              </a:rPr>
              <a:t>平準化・削減</a:t>
            </a:r>
            <a:endParaRPr sz="1283">
              <a:latin typeface="ＭＳ Ｐゴシック"/>
              <a:cs typeface="ＭＳ Ｐゴシック"/>
            </a:endParaRPr>
          </a:p>
        </p:txBody>
      </p:sp>
      <p:grpSp>
        <p:nvGrpSpPr>
          <p:cNvPr id="29" name="object 29"/>
          <p:cNvGrpSpPr/>
          <p:nvPr/>
        </p:nvGrpSpPr>
        <p:grpSpPr>
          <a:xfrm>
            <a:off x="424837" y="2565966"/>
            <a:ext cx="7746336" cy="3178680"/>
            <a:chOff x="496823" y="2772155"/>
            <a:chExt cx="9058910" cy="3717290"/>
          </a:xfrm>
        </p:grpSpPr>
        <p:sp>
          <p:nvSpPr>
            <p:cNvPr id="30" name="object 30"/>
            <p:cNvSpPr/>
            <p:nvPr/>
          </p:nvSpPr>
          <p:spPr>
            <a:xfrm>
              <a:off x="8005571" y="2785871"/>
              <a:ext cx="382905" cy="281940"/>
            </a:xfrm>
            <a:custGeom>
              <a:avLst/>
              <a:gdLst/>
              <a:ahLst/>
              <a:cxnLst/>
              <a:rect l="l" t="t" r="r" b="b"/>
              <a:pathLst>
                <a:path w="382904" h="281939">
                  <a:moveTo>
                    <a:pt x="242316" y="0"/>
                  </a:moveTo>
                  <a:lnTo>
                    <a:pt x="242316" y="70103"/>
                  </a:lnTo>
                  <a:lnTo>
                    <a:pt x="0" y="70103"/>
                  </a:lnTo>
                  <a:lnTo>
                    <a:pt x="0" y="210312"/>
                  </a:lnTo>
                  <a:lnTo>
                    <a:pt x="242316" y="210312"/>
                  </a:lnTo>
                  <a:lnTo>
                    <a:pt x="242316" y="281939"/>
                  </a:lnTo>
                  <a:lnTo>
                    <a:pt x="382524" y="140208"/>
                  </a:lnTo>
                  <a:lnTo>
                    <a:pt x="242316" y="0"/>
                  </a:lnTo>
                  <a:close/>
                </a:path>
              </a:pathLst>
            </a:custGeom>
            <a:solidFill>
              <a:srgbClr val="0000CC"/>
            </a:solidFill>
          </p:spPr>
          <p:txBody>
            <a:bodyPr wrap="square" lIns="0" tIns="0" rIns="0" bIns="0" rtlCol="0"/>
            <a:lstStyle/>
            <a:p>
              <a:endParaRPr sz="1539"/>
            </a:p>
          </p:txBody>
        </p:sp>
        <p:sp>
          <p:nvSpPr>
            <p:cNvPr id="31" name="object 31"/>
            <p:cNvSpPr/>
            <p:nvPr/>
          </p:nvSpPr>
          <p:spPr>
            <a:xfrm>
              <a:off x="8005571" y="2785871"/>
              <a:ext cx="382905" cy="281940"/>
            </a:xfrm>
            <a:custGeom>
              <a:avLst/>
              <a:gdLst/>
              <a:ahLst/>
              <a:cxnLst/>
              <a:rect l="l" t="t" r="r" b="b"/>
              <a:pathLst>
                <a:path w="382904" h="281939">
                  <a:moveTo>
                    <a:pt x="242316" y="281939"/>
                  </a:moveTo>
                  <a:lnTo>
                    <a:pt x="242316" y="210312"/>
                  </a:lnTo>
                  <a:lnTo>
                    <a:pt x="0" y="210312"/>
                  </a:lnTo>
                  <a:lnTo>
                    <a:pt x="0" y="70103"/>
                  </a:lnTo>
                  <a:lnTo>
                    <a:pt x="242316" y="70103"/>
                  </a:lnTo>
                  <a:lnTo>
                    <a:pt x="242316" y="0"/>
                  </a:lnTo>
                  <a:lnTo>
                    <a:pt x="382524" y="140208"/>
                  </a:lnTo>
                  <a:lnTo>
                    <a:pt x="242316" y="281939"/>
                  </a:lnTo>
                  <a:close/>
                </a:path>
              </a:pathLst>
            </a:custGeom>
            <a:ln w="27432">
              <a:solidFill>
                <a:srgbClr val="89A3A7"/>
              </a:solidFill>
            </a:ln>
          </p:spPr>
          <p:txBody>
            <a:bodyPr wrap="square" lIns="0" tIns="0" rIns="0" bIns="0" rtlCol="0"/>
            <a:lstStyle/>
            <a:p>
              <a:endParaRPr sz="1539"/>
            </a:p>
          </p:txBody>
        </p:sp>
        <p:sp>
          <p:nvSpPr>
            <p:cNvPr id="32" name="object 32"/>
            <p:cNvSpPr/>
            <p:nvPr/>
          </p:nvSpPr>
          <p:spPr>
            <a:xfrm>
              <a:off x="8005571" y="3153155"/>
              <a:ext cx="382905" cy="280670"/>
            </a:xfrm>
            <a:custGeom>
              <a:avLst/>
              <a:gdLst/>
              <a:ahLst/>
              <a:cxnLst/>
              <a:rect l="l" t="t" r="r" b="b"/>
              <a:pathLst>
                <a:path w="382904" h="280670">
                  <a:moveTo>
                    <a:pt x="141731" y="0"/>
                  </a:moveTo>
                  <a:lnTo>
                    <a:pt x="0" y="140207"/>
                  </a:lnTo>
                  <a:lnTo>
                    <a:pt x="141731" y="280415"/>
                  </a:lnTo>
                  <a:lnTo>
                    <a:pt x="141731" y="210312"/>
                  </a:lnTo>
                  <a:lnTo>
                    <a:pt x="382524" y="210312"/>
                  </a:lnTo>
                  <a:lnTo>
                    <a:pt x="382524" y="70103"/>
                  </a:lnTo>
                  <a:lnTo>
                    <a:pt x="141731" y="70103"/>
                  </a:lnTo>
                  <a:lnTo>
                    <a:pt x="141731" y="0"/>
                  </a:lnTo>
                  <a:close/>
                </a:path>
              </a:pathLst>
            </a:custGeom>
            <a:solidFill>
              <a:srgbClr val="0000CC"/>
            </a:solidFill>
          </p:spPr>
          <p:txBody>
            <a:bodyPr wrap="square" lIns="0" tIns="0" rIns="0" bIns="0" rtlCol="0"/>
            <a:lstStyle/>
            <a:p>
              <a:endParaRPr sz="1539"/>
            </a:p>
          </p:txBody>
        </p:sp>
        <p:sp>
          <p:nvSpPr>
            <p:cNvPr id="33" name="object 33"/>
            <p:cNvSpPr/>
            <p:nvPr/>
          </p:nvSpPr>
          <p:spPr>
            <a:xfrm>
              <a:off x="8005571" y="3153155"/>
              <a:ext cx="382905" cy="280670"/>
            </a:xfrm>
            <a:custGeom>
              <a:avLst/>
              <a:gdLst/>
              <a:ahLst/>
              <a:cxnLst/>
              <a:rect l="l" t="t" r="r" b="b"/>
              <a:pathLst>
                <a:path w="382904" h="280670">
                  <a:moveTo>
                    <a:pt x="141731" y="280415"/>
                  </a:moveTo>
                  <a:lnTo>
                    <a:pt x="141731" y="210312"/>
                  </a:lnTo>
                  <a:lnTo>
                    <a:pt x="382524" y="210312"/>
                  </a:lnTo>
                  <a:lnTo>
                    <a:pt x="382524" y="70103"/>
                  </a:lnTo>
                  <a:lnTo>
                    <a:pt x="141731" y="70103"/>
                  </a:lnTo>
                  <a:lnTo>
                    <a:pt x="141731" y="0"/>
                  </a:lnTo>
                  <a:lnTo>
                    <a:pt x="0" y="140207"/>
                  </a:lnTo>
                  <a:lnTo>
                    <a:pt x="141731" y="280415"/>
                  </a:lnTo>
                  <a:close/>
                </a:path>
              </a:pathLst>
            </a:custGeom>
            <a:ln w="27432">
              <a:solidFill>
                <a:srgbClr val="89A3A7"/>
              </a:solidFill>
            </a:ln>
          </p:spPr>
          <p:txBody>
            <a:bodyPr wrap="square" lIns="0" tIns="0" rIns="0" bIns="0" rtlCol="0"/>
            <a:lstStyle/>
            <a:p>
              <a:endParaRPr sz="1539"/>
            </a:p>
          </p:txBody>
        </p:sp>
        <p:pic>
          <p:nvPicPr>
            <p:cNvPr id="34" name="object 34"/>
            <p:cNvPicPr/>
            <p:nvPr/>
          </p:nvPicPr>
          <p:blipFill>
            <a:blip r:embed="rId3" cstate="print"/>
            <a:stretch>
              <a:fillRect/>
            </a:stretch>
          </p:blipFill>
          <p:spPr>
            <a:xfrm>
              <a:off x="496823" y="4754885"/>
              <a:ext cx="4421968" cy="1729592"/>
            </a:xfrm>
            <a:prstGeom prst="rect">
              <a:avLst/>
            </a:prstGeom>
          </p:spPr>
        </p:pic>
        <p:pic>
          <p:nvPicPr>
            <p:cNvPr id="35" name="object 35"/>
            <p:cNvPicPr/>
            <p:nvPr/>
          </p:nvPicPr>
          <p:blipFill>
            <a:blip r:embed="rId4" cstate="print"/>
            <a:stretch>
              <a:fillRect/>
            </a:stretch>
          </p:blipFill>
          <p:spPr>
            <a:xfrm>
              <a:off x="5934456" y="5279141"/>
              <a:ext cx="1786127" cy="1210055"/>
            </a:xfrm>
            <a:prstGeom prst="rect">
              <a:avLst/>
            </a:prstGeom>
          </p:spPr>
        </p:pic>
        <p:pic>
          <p:nvPicPr>
            <p:cNvPr id="36" name="object 36"/>
            <p:cNvPicPr/>
            <p:nvPr/>
          </p:nvPicPr>
          <p:blipFill>
            <a:blip r:embed="rId5" cstate="print"/>
            <a:stretch>
              <a:fillRect/>
            </a:stretch>
          </p:blipFill>
          <p:spPr>
            <a:xfrm>
              <a:off x="7775447" y="5280665"/>
              <a:ext cx="1780031" cy="1208531"/>
            </a:xfrm>
            <a:prstGeom prst="rect">
              <a:avLst/>
            </a:prstGeom>
          </p:spPr>
        </p:pic>
      </p:grpSp>
      <p:sp>
        <p:nvSpPr>
          <p:cNvPr id="37" name="object 37"/>
          <p:cNvSpPr txBox="1"/>
          <p:nvPr/>
        </p:nvSpPr>
        <p:spPr>
          <a:xfrm>
            <a:off x="1975191" y="5742697"/>
            <a:ext cx="999107" cy="150789"/>
          </a:xfrm>
          <a:prstGeom prst="rect">
            <a:avLst/>
          </a:prstGeom>
        </p:spPr>
        <p:txBody>
          <a:bodyPr vert="horz" wrap="square" lIns="0" tIns="12488" rIns="0" bIns="0" rtlCol="0">
            <a:spAutoFit/>
          </a:bodyPr>
          <a:lstStyle/>
          <a:p>
            <a:pPr marL="10860">
              <a:spcBef>
                <a:spcPts val="97"/>
              </a:spcBef>
            </a:pPr>
            <a:r>
              <a:rPr sz="898" dirty="0">
                <a:latin typeface="HGPｺﾞｼｯｸM"/>
                <a:cs typeface="HGPｺﾞｼｯｸM"/>
              </a:rPr>
              <a:t>計画的な点検・調</a:t>
            </a:r>
            <a:r>
              <a:rPr sz="898" spc="-522" dirty="0">
                <a:latin typeface="HGPｺﾞｼｯｸM"/>
                <a:cs typeface="HGPｺﾞｼｯｸM"/>
              </a:rPr>
              <a:t>査</a:t>
            </a:r>
            <a:endParaRPr sz="898">
              <a:latin typeface="HGPｺﾞｼｯｸM"/>
              <a:cs typeface="HGPｺﾞｼｯｸM"/>
            </a:endParaRPr>
          </a:p>
        </p:txBody>
      </p:sp>
      <p:sp>
        <p:nvSpPr>
          <p:cNvPr id="38" name="object 38"/>
          <p:cNvSpPr txBox="1"/>
          <p:nvPr/>
        </p:nvSpPr>
        <p:spPr>
          <a:xfrm>
            <a:off x="5736177" y="5759638"/>
            <a:ext cx="1917308" cy="150789"/>
          </a:xfrm>
          <a:prstGeom prst="rect">
            <a:avLst/>
          </a:prstGeom>
        </p:spPr>
        <p:txBody>
          <a:bodyPr vert="horz" wrap="square" lIns="0" tIns="12488" rIns="0" bIns="0" rtlCol="0">
            <a:spAutoFit/>
          </a:bodyPr>
          <a:lstStyle/>
          <a:p>
            <a:pPr marL="10860">
              <a:spcBef>
                <a:spcPts val="97"/>
              </a:spcBef>
            </a:pPr>
            <a:r>
              <a:rPr sz="898" dirty="0">
                <a:latin typeface="HGPｺﾞｼｯｸM"/>
                <a:cs typeface="HGPｺﾞｼｯｸM"/>
              </a:rPr>
              <a:t>計画的な改築・更新（管路の更生工</a:t>
            </a:r>
            <a:r>
              <a:rPr sz="898" spc="-620" dirty="0">
                <a:latin typeface="HGPｺﾞｼｯｸM"/>
                <a:cs typeface="HGPｺﾞｼｯｸM"/>
              </a:rPr>
              <a:t>法</a:t>
            </a:r>
            <a:r>
              <a:rPr sz="898" spc="-43" dirty="0">
                <a:latin typeface="HGPｺﾞｼｯｸM"/>
                <a:cs typeface="HGPｺﾞｼｯｸM"/>
              </a:rPr>
              <a:t> ）</a:t>
            </a:r>
            <a:endParaRPr sz="898">
              <a:latin typeface="HGPｺﾞｼｯｸM"/>
              <a:cs typeface="HGPｺﾞｼｯｸM"/>
            </a:endParaRPr>
          </a:p>
        </p:txBody>
      </p:sp>
      <p:sp>
        <p:nvSpPr>
          <p:cNvPr id="39" name="object 39"/>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28</a:t>
            </a:r>
            <a:endParaRPr sz="1325">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3614" y="257841"/>
            <a:ext cx="8475033" cy="495586"/>
          </a:xfrm>
          <a:prstGeom prst="rect">
            <a:avLst/>
          </a:prstGeom>
          <a:solidFill>
            <a:srgbClr val="FFFFCC"/>
          </a:solidFill>
          <a:ln w="32003">
            <a:solidFill>
              <a:srgbClr val="FF9900"/>
            </a:solidFill>
          </a:ln>
        </p:spPr>
        <p:txBody>
          <a:bodyPr vert="horz" wrap="square" lIns="0" tIns="64073" rIns="0" bIns="0" rtlCol="0" anchor="ctr">
            <a:spAutoFit/>
          </a:bodyPr>
          <a:lstStyle/>
          <a:p>
            <a:pPr marR="543" algn="ctr">
              <a:lnSpc>
                <a:spcPct val="100000"/>
              </a:lnSpc>
              <a:spcBef>
                <a:spcPts val="505"/>
              </a:spcBef>
              <a:tabLst>
                <a:tab pos="818283" algn="l"/>
              </a:tabLst>
            </a:pPr>
            <a:r>
              <a:rPr sz="2800" dirty="0"/>
              <a:t>	</a:t>
            </a:r>
            <a:r>
              <a:rPr sz="2800" spc="-26" dirty="0"/>
              <a:t>技術開発</a:t>
            </a:r>
          </a:p>
        </p:txBody>
      </p:sp>
      <p:pic>
        <p:nvPicPr>
          <p:cNvPr id="3" name="object 3"/>
          <p:cNvPicPr/>
          <p:nvPr/>
        </p:nvPicPr>
        <p:blipFill>
          <a:blip r:embed="rId2" cstate="print"/>
          <a:stretch>
            <a:fillRect/>
          </a:stretch>
        </p:blipFill>
        <p:spPr>
          <a:xfrm>
            <a:off x="463933" y="1378767"/>
            <a:ext cx="104255" cy="104254"/>
          </a:xfrm>
          <a:prstGeom prst="rect">
            <a:avLst/>
          </a:prstGeom>
        </p:spPr>
      </p:pic>
      <p:sp>
        <p:nvSpPr>
          <p:cNvPr id="4" name="object 4"/>
          <p:cNvSpPr txBox="1"/>
          <p:nvPr/>
        </p:nvSpPr>
        <p:spPr>
          <a:xfrm>
            <a:off x="362285" y="1266694"/>
            <a:ext cx="8400643" cy="872364"/>
          </a:xfrm>
          <a:prstGeom prst="rect">
            <a:avLst/>
          </a:prstGeom>
          <a:ln w="10667">
            <a:solidFill>
              <a:srgbClr val="000000"/>
            </a:solidFill>
          </a:ln>
        </p:spPr>
        <p:txBody>
          <a:bodyPr vert="horz" wrap="square" lIns="0" tIns="49412" rIns="0" bIns="0" rtlCol="0">
            <a:spAutoFit/>
          </a:bodyPr>
          <a:lstStyle/>
          <a:p>
            <a:pPr marL="209594" marR="83077" indent="10317" algn="just">
              <a:lnSpc>
                <a:spcPct val="100299"/>
              </a:lnSpc>
              <a:spcBef>
                <a:spcPts val="389"/>
              </a:spcBef>
            </a:pPr>
            <a:r>
              <a:rPr sz="1411" spc="-17" dirty="0">
                <a:latin typeface="ＭＳ Ｐゴシック"/>
                <a:cs typeface="ＭＳ Ｐゴシック"/>
              </a:rPr>
              <a:t>下水道における革新的な技術について、国が主体となって、</a:t>
            </a:r>
            <a:r>
              <a:rPr sz="1411" u="sng" spc="-13" dirty="0">
                <a:uFill>
                  <a:solidFill>
                    <a:srgbClr val="000000"/>
                  </a:solidFill>
                </a:uFill>
                <a:latin typeface="ＭＳ Ｐゴシック"/>
                <a:cs typeface="ＭＳ Ｐゴシック"/>
              </a:rPr>
              <a:t>地方公共団体のフィールドに実規模レベ</a:t>
            </a:r>
            <a:r>
              <a:rPr sz="1411" u="sng" spc="4" dirty="0">
                <a:uFill>
                  <a:solidFill>
                    <a:srgbClr val="000000"/>
                  </a:solidFill>
                </a:uFill>
                <a:latin typeface="ＭＳ Ｐゴシック"/>
                <a:cs typeface="ＭＳ Ｐゴシック"/>
              </a:rPr>
              <a:t>ルの施設を設置して技術的な検証を行い、ガイドラインを作成・公表</a:t>
            </a:r>
            <a:r>
              <a:rPr sz="1411" spc="4" dirty="0">
                <a:latin typeface="ＭＳ Ｐゴシック"/>
                <a:cs typeface="ＭＳ Ｐゴシック"/>
              </a:rPr>
              <a:t>し、全国展開を図るため、平</a:t>
            </a:r>
            <a:r>
              <a:rPr sz="1411" spc="17" dirty="0">
                <a:latin typeface="ＭＳ Ｐゴシック"/>
                <a:cs typeface="ＭＳ Ｐゴシック"/>
              </a:rPr>
              <a:t>成</a:t>
            </a:r>
            <a:r>
              <a:rPr sz="1411" spc="-13" dirty="0">
                <a:latin typeface="ＭＳ Ｐゴシック"/>
                <a:cs typeface="ＭＳ Ｐゴシック"/>
              </a:rPr>
              <a:t>2</a:t>
            </a:r>
            <a:r>
              <a:rPr sz="1411" spc="17" dirty="0">
                <a:latin typeface="ＭＳ Ｐゴシック"/>
                <a:cs typeface="ＭＳ Ｐゴシック"/>
              </a:rPr>
              <a:t>3</a:t>
            </a:r>
            <a:r>
              <a:rPr sz="1411" dirty="0">
                <a:latin typeface="ＭＳ Ｐゴシック"/>
                <a:cs typeface="ＭＳ Ｐゴシック"/>
              </a:rPr>
              <a:t>年度より下水道革新的技術実証事業（</a:t>
            </a:r>
            <a:r>
              <a:rPr sz="1411" spc="-13" dirty="0">
                <a:latin typeface="ＭＳ Ｐゴシック"/>
                <a:cs typeface="ＭＳ Ｐゴシック"/>
              </a:rPr>
              <a:t>B</a:t>
            </a:r>
            <a:r>
              <a:rPr sz="1411" dirty="0">
                <a:latin typeface="ＭＳ Ｐゴシック"/>
                <a:cs typeface="ＭＳ Ｐゴシック"/>
              </a:rPr>
              <a:t>-</a:t>
            </a:r>
            <a:r>
              <a:rPr sz="1411" spc="-13" dirty="0">
                <a:latin typeface="ＭＳ Ｐゴシック"/>
                <a:cs typeface="ＭＳ Ｐゴシック"/>
              </a:rPr>
              <a:t>DASHプロジェクト</a:t>
            </a:r>
            <a:r>
              <a:rPr sz="1411" dirty="0">
                <a:latin typeface="ＭＳ Ｐゴシック"/>
                <a:cs typeface="ＭＳ Ｐゴシック"/>
              </a:rPr>
              <a:t>）</a:t>
            </a:r>
            <a:r>
              <a:rPr sz="1411" spc="-13" dirty="0">
                <a:latin typeface="ＭＳ Ｐゴシック"/>
                <a:cs typeface="ＭＳ Ｐゴシック"/>
              </a:rPr>
              <a:t>を実施しているところ。</a:t>
            </a:r>
            <a:endParaRPr sz="1411">
              <a:latin typeface="ＭＳ Ｐゴシック"/>
              <a:cs typeface="ＭＳ Ｐゴシック"/>
            </a:endParaRPr>
          </a:p>
          <a:p>
            <a:pPr marL="2287068"/>
            <a:r>
              <a:rPr sz="1112" spc="17" dirty="0">
                <a:latin typeface="ＭＳ Ｐゴシック"/>
                <a:cs typeface="ＭＳ Ｐゴシック"/>
              </a:rPr>
              <a:t>※ </a:t>
            </a:r>
            <a:r>
              <a:rPr sz="1112" dirty="0">
                <a:latin typeface="ＭＳ Ｐゴシック"/>
                <a:cs typeface="ＭＳ Ｐゴシック"/>
              </a:rPr>
              <a:t>B-</a:t>
            </a:r>
            <a:r>
              <a:rPr sz="1112" spc="-9" dirty="0">
                <a:latin typeface="ＭＳ Ｐゴシック"/>
                <a:cs typeface="ＭＳ Ｐゴシック"/>
              </a:rPr>
              <a:t>DASH</a:t>
            </a:r>
            <a:r>
              <a:rPr sz="1112" dirty="0">
                <a:latin typeface="ＭＳ Ｐゴシック"/>
                <a:cs typeface="ＭＳ Ｐゴシック"/>
              </a:rPr>
              <a:t>プロジェクト（</a:t>
            </a:r>
            <a:r>
              <a:rPr sz="1112" spc="38" dirty="0">
                <a:latin typeface="ＭＳ Ｐゴシック"/>
                <a:cs typeface="ＭＳ Ｐゴシック"/>
              </a:rPr>
              <a:t> </a:t>
            </a:r>
            <a:r>
              <a:rPr sz="1112" dirty="0">
                <a:latin typeface="ＭＳ Ｐゴシック"/>
                <a:cs typeface="ＭＳ Ｐゴシック"/>
              </a:rPr>
              <a:t>Breakthrough</a:t>
            </a:r>
            <a:r>
              <a:rPr sz="1112" spc="38" dirty="0">
                <a:latin typeface="ＭＳ Ｐゴシック"/>
                <a:cs typeface="ＭＳ Ｐゴシック"/>
              </a:rPr>
              <a:t> </a:t>
            </a:r>
            <a:r>
              <a:rPr sz="1112" dirty="0">
                <a:latin typeface="ＭＳ Ｐゴシック"/>
                <a:cs typeface="ＭＳ Ｐゴシック"/>
              </a:rPr>
              <a:t>by</a:t>
            </a:r>
            <a:r>
              <a:rPr sz="1112" spc="34" dirty="0">
                <a:latin typeface="ＭＳ Ｐゴシック"/>
                <a:cs typeface="ＭＳ Ｐゴシック"/>
              </a:rPr>
              <a:t> </a:t>
            </a:r>
            <a:r>
              <a:rPr sz="1112" dirty="0">
                <a:latin typeface="ＭＳ Ｐゴシック"/>
                <a:cs typeface="ＭＳ Ｐゴシック"/>
              </a:rPr>
              <a:t>Dynamic</a:t>
            </a:r>
            <a:r>
              <a:rPr sz="1112" spc="60" dirty="0">
                <a:latin typeface="ＭＳ Ｐゴシック"/>
                <a:cs typeface="ＭＳ Ｐゴシック"/>
              </a:rPr>
              <a:t> </a:t>
            </a:r>
            <a:r>
              <a:rPr sz="1112" dirty="0">
                <a:latin typeface="ＭＳ Ｐゴシック"/>
                <a:cs typeface="ＭＳ Ｐゴシック"/>
              </a:rPr>
              <a:t>Approach</a:t>
            </a:r>
            <a:r>
              <a:rPr sz="1112" spc="38" dirty="0">
                <a:latin typeface="ＭＳ Ｐゴシック"/>
                <a:cs typeface="ＭＳ Ｐゴシック"/>
              </a:rPr>
              <a:t> </a:t>
            </a:r>
            <a:r>
              <a:rPr sz="1112" dirty="0">
                <a:latin typeface="ＭＳ Ｐゴシック"/>
                <a:cs typeface="ＭＳ Ｐゴシック"/>
              </a:rPr>
              <a:t>in</a:t>
            </a:r>
            <a:r>
              <a:rPr sz="1112" spc="26" dirty="0">
                <a:latin typeface="ＭＳ Ｐゴシック"/>
                <a:cs typeface="ＭＳ Ｐゴシック"/>
              </a:rPr>
              <a:t> </a:t>
            </a:r>
            <a:r>
              <a:rPr sz="1112" dirty="0">
                <a:latin typeface="ＭＳ Ｐゴシック"/>
                <a:cs typeface="ＭＳ Ｐゴシック"/>
              </a:rPr>
              <a:t>Sewage</a:t>
            </a:r>
            <a:r>
              <a:rPr sz="1112" spc="47" dirty="0">
                <a:latin typeface="ＭＳ Ｐゴシック"/>
                <a:cs typeface="ＭＳ Ｐゴシック"/>
              </a:rPr>
              <a:t> </a:t>
            </a:r>
            <a:r>
              <a:rPr sz="1112" dirty="0">
                <a:latin typeface="ＭＳ Ｐゴシック"/>
                <a:cs typeface="ＭＳ Ｐゴシック"/>
              </a:rPr>
              <a:t>High</a:t>
            </a:r>
            <a:r>
              <a:rPr sz="1112" spc="38" dirty="0">
                <a:latin typeface="ＭＳ Ｐゴシック"/>
                <a:cs typeface="ＭＳ Ｐゴシック"/>
              </a:rPr>
              <a:t> </a:t>
            </a:r>
            <a:r>
              <a:rPr sz="1112" dirty="0">
                <a:latin typeface="ＭＳ Ｐゴシック"/>
                <a:cs typeface="ＭＳ Ｐゴシック"/>
              </a:rPr>
              <a:t>Technology</a:t>
            </a:r>
            <a:r>
              <a:rPr sz="1112" spc="43" dirty="0">
                <a:latin typeface="ＭＳ Ｐゴシック"/>
                <a:cs typeface="ＭＳ Ｐゴシック"/>
              </a:rPr>
              <a:t> </a:t>
            </a:r>
            <a:r>
              <a:rPr sz="1112" spc="-466" dirty="0">
                <a:latin typeface="ＭＳ Ｐゴシック"/>
                <a:cs typeface="ＭＳ Ｐゴシック"/>
              </a:rPr>
              <a:t>Project）</a:t>
            </a:r>
            <a:endParaRPr sz="1112">
              <a:latin typeface="ＭＳ Ｐゴシック"/>
              <a:cs typeface="ＭＳ Ｐゴシック"/>
            </a:endParaRPr>
          </a:p>
        </p:txBody>
      </p:sp>
      <p:sp>
        <p:nvSpPr>
          <p:cNvPr id="5" name="object 5"/>
          <p:cNvSpPr txBox="1"/>
          <p:nvPr/>
        </p:nvSpPr>
        <p:spPr>
          <a:xfrm>
            <a:off x="453073" y="2749282"/>
            <a:ext cx="1782103" cy="214320"/>
          </a:xfrm>
          <a:prstGeom prst="rect">
            <a:avLst/>
          </a:prstGeom>
        </p:spPr>
        <p:txBody>
          <a:bodyPr vert="horz" wrap="square" lIns="0" tIns="10317" rIns="0" bIns="0" rtlCol="0">
            <a:spAutoFit/>
          </a:bodyPr>
          <a:lstStyle/>
          <a:p>
            <a:pPr marL="10860">
              <a:spcBef>
                <a:spcPts val="81"/>
              </a:spcBef>
            </a:pPr>
            <a:r>
              <a:rPr sz="1325" spc="-94" dirty="0">
                <a:latin typeface="ＭＳ Ｐゴシック"/>
                <a:cs typeface="ＭＳ Ｐゴシック"/>
              </a:rPr>
              <a:t>【記載している技術の例</a:t>
            </a:r>
            <a:r>
              <a:rPr sz="1325" spc="-43" dirty="0">
                <a:latin typeface="ＭＳ Ｐゴシック"/>
                <a:cs typeface="ＭＳ Ｐゴシック"/>
              </a:rPr>
              <a:t> 】</a:t>
            </a:r>
            <a:endParaRPr sz="1325">
              <a:latin typeface="ＭＳ Ｐゴシック"/>
              <a:cs typeface="ＭＳ Ｐゴシック"/>
            </a:endParaRPr>
          </a:p>
        </p:txBody>
      </p:sp>
      <p:pic>
        <p:nvPicPr>
          <p:cNvPr id="6" name="object 6"/>
          <p:cNvPicPr/>
          <p:nvPr/>
        </p:nvPicPr>
        <p:blipFill>
          <a:blip r:embed="rId3" cstate="print"/>
          <a:stretch>
            <a:fillRect/>
          </a:stretch>
        </p:blipFill>
        <p:spPr>
          <a:xfrm>
            <a:off x="6512411" y="4439948"/>
            <a:ext cx="1877427" cy="1421423"/>
          </a:xfrm>
          <a:prstGeom prst="rect">
            <a:avLst/>
          </a:prstGeom>
        </p:spPr>
      </p:pic>
      <p:grpSp>
        <p:nvGrpSpPr>
          <p:cNvPr id="7" name="object 7"/>
          <p:cNvGrpSpPr/>
          <p:nvPr/>
        </p:nvGrpSpPr>
        <p:grpSpPr>
          <a:xfrm>
            <a:off x="456114" y="4080270"/>
            <a:ext cx="5793734" cy="1784818"/>
            <a:chOff x="533400" y="4543049"/>
            <a:chExt cx="6775450" cy="2087245"/>
          </a:xfrm>
        </p:grpSpPr>
        <p:pic>
          <p:nvPicPr>
            <p:cNvPr id="8" name="object 8"/>
            <p:cNvPicPr/>
            <p:nvPr/>
          </p:nvPicPr>
          <p:blipFill>
            <a:blip r:embed="rId4" cstate="print"/>
            <a:stretch>
              <a:fillRect/>
            </a:stretch>
          </p:blipFill>
          <p:spPr>
            <a:xfrm>
              <a:off x="5014907" y="4934717"/>
              <a:ext cx="2293551" cy="1695389"/>
            </a:xfrm>
            <a:prstGeom prst="rect">
              <a:avLst/>
            </a:prstGeom>
          </p:spPr>
        </p:pic>
        <p:pic>
          <p:nvPicPr>
            <p:cNvPr id="9" name="object 9"/>
            <p:cNvPicPr/>
            <p:nvPr/>
          </p:nvPicPr>
          <p:blipFill>
            <a:blip r:embed="rId5" cstate="print"/>
            <a:stretch>
              <a:fillRect/>
            </a:stretch>
          </p:blipFill>
          <p:spPr>
            <a:xfrm>
              <a:off x="533400" y="4543049"/>
              <a:ext cx="4648200" cy="1965960"/>
            </a:xfrm>
            <a:prstGeom prst="rect">
              <a:avLst/>
            </a:prstGeom>
          </p:spPr>
        </p:pic>
      </p:grpSp>
      <p:sp>
        <p:nvSpPr>
          <p:cNvPr id="10" name="object 10"/>
          <p:cNvSpPr txBox="1"/>
          <p:nvPr/>
        </p:nvSpPr>
        <p:spPr>
          <a:xfrm>
            <a:off x="446991" y="2980380"/>
            <a:ext cx="8248062" cy="1410274"/>
          </a:xfrm>
          <a:prstGeom prst="rect">
            <a:avLst/>
          </a:prstGeom>
          <a:ln w="13715">
            <a:solidFill>
              <a:srgbClr val="000000"/>
            </a:solidFill>
          </a:ln>
        </p:spPr>
        <p:txBody>
          <a:bodyPr vert="horz" wrap="square" lIns="0" tIns="77105" rIns="0" bIns="0" rtlCol="0">
            <a:spAutoFit/>
          </a:bodyPr>
          <a:lstStyle/>
          <a:p>
            <a:pPr marL="508237" marR="127602" indent="-422445">
              <a:lnSpc>
                <a:spcPts val="1522"/>
              </a:lnSpc>
              <a:spcBef>
                <a:spcPts val="607"/>
              </a:spcBef>
            </a:pPr>
            <a:r>
              <a:rPr sz="1325" spc="-21" dirty="0">
                <a:latin typeface="HGPｺﾞｼｯｸM"/>
                <a:cs typeface="HGPｺﾞｼｯｸM"/>
              </a:rPr>
              <a:t>概要：・</a:t>
            </a:r>
            <a:r>
              <a:rPr sz="1325" spc="-34" dirty="0">
                <a:latin typeface="ＭＳ Ｐゴシック"/>
                <a:cs typeface="ＭＳ Ｐゴシック"/>
              </a:rPr>
              <a:t>管口カメラで大きな異常を発見</a:t>
            </a:r>
            <a:r>
              <a:rPr sz="1325" spc="-30" dirty="0">
                <a:latin typeface="ＭＳ Ｐゴシック"/>
                <a:cs typeface="ＭＳ Ｐゴシック"/>
              </a:rPr>
              <a:t>（スクリーニング）</a:t>
            </a:r>
            <a:r>
              <a:rPr sz="1325" spc="-38" dirty="0">
                <a:latin typeface="ＭＳ Ｐゴシック"/>
                <a:cs typeface="ＭＳ Ｐゴシック"/>
              </a:rPr>
              <a:t>した後、異常箇所について展開広角カメラにより詳細な調査診断を行うことにより、日進量を向上させるとともに、調査コストを削減。</a:t>
            </a:r>
            <a:endParaRPr sz="1325">
              <a:latin typeface="ＭＳ Ｐゴシック"/>
              <a:cs typeface="ＭＳ Ｐゴシック"/>
            </a:endParaRPr>
          </a:p>
          <a:p>
            <a:pPr marL="508237" marR="210679" indent="-87421">
              <a:lnSpc>
                <a:spcPts val="1522"/>
              </a:lnSpc>
              <a:spcBef>
                <a:spcPts val="115"/>
              </a:spcBef>
            </a:pPr>
            <a:r>
              <a:rPr sz="1325" spc="-34" dirty="0">
                <a:latin typeface="ＭＳ Ｐゴシック"/>
                <a:cs typeface="ＭＳ Ｐゴシック"/>
              </a:rPr>
              <a:t>・必要に応じて、管勾配を計測する傾斜計測や耐荷力を把握するための管路形状プロファイリングに</a:t>
            </a:r>
            <a:r>
              <a:rPr sz="1325" spc="-850" dirty="0">
                <a:latin typeface="ＭＳ Ｐゴシック"/>
                <a:cs typeface="ＭＳ Ｐゴシック"/>
              </a:rPr>
              <a:t>よ</a:t>
            </a:r>
            <a:r>
              <a:rPr sz="1325" spc="-38" dirty="0">
                <a:latin typeface="ＭＳ Ｐゴシック"/>
                <a:cs typeface="ＭＳ Ｐゴシック"/>
              </a:rPr>
              <a:t>る調査を追加で実施することにより、調査精度の向上や効率的な改築・修繕工法の選定が可能。</a:t>
            </a:r>
            <a:endParaRPr sz="1325">
              <a:latin typeface="ＭＳ Ｐゴシック"/>
              <a:cs typeface="ＭＳ Ｐゴシック"/>
            </a:endParaRPr>
          </a:p>
          <a:p>
            <a:pPr>
              <a:spcBef>
                <a:spcPts val="257"/>
              </a:spcBef>
            </a:pPr>
            <a:endParaRPr sz="1325">
              <a:latin typeface="ＭＳ Ｐゴシック"/>
              <a:cs typeface="ＭＳ Ｐゴシック"/>
            </a:endParaRPr>
          </a:p>
          <a:p>
            <a:pPr marL="5162735">
              <a:lnSpc>
                <a:spcPts val="1334"/>
              </a:lnSpc>
            </a:pPr>
            <a:r>
              <a:rPr sz="1112" spc="-4" dirty="0">
                <a:latin typeface="ＭＳ Ｐゴシック"/>
                <a:cs typeface="ＭＳ Ｐゴシック"/>
              </a:rPr>
              <a:t>実証を踏まえた導入効果も記載</a:t>
            </a:r>
            <a:endParaRPr sz="1112">
              <a:latin typeface="ＭＳ Ｐゴシック"/>
              <a:cs typeface="ＭＳ Ｐゴシック"/>
            </a:endParaRPr>
          </a:p>
          <a:p>
            <a:pPr marL="1691409">
              <a:lnSpc>
                <a:spcPts val="1129"/>
              </a:lnSpc>
            </a:pPr>
            <a:r>
              <a:rPr sz="941" dirty="0">
                <a:latin typeface="ＭＳ Ｐゴシック"/>
                <a:cs typeface="ＭＳ Ｐゴシック"/>
              </a:rPr>
              <a:t>360°</a:t>
            </a:r>
            <a:r>
              <a:rPr sz="941" spc="-17" dirty="0">
                <a:latin typeface="ＭＳ Ｐゴシック"/>
                <a:cs typeface="ＭＳ Ｐゴシック"/>
              </a:rPr>
              <a:t>撮影可能になり、検査速度が向上</a:t>
            </a:r>
            <a:endParaRPr sz="941">
              <a:latin typeface="ＭＳ Ｐゴシック"/>
              <a:cs typeface="ＭＳ Ｐゴシック"/>
            </a:endParaRPr>
          </a:p>
        </p:txBody>
      </p:sp>
      <p:sp>
        <p:nvSpPr>
          <p:cNvPr id="11" name="object 11"/>
          <p:cNvSpPr txBox="1"/>
          <p:nvPr/>
        </p:nvSpPr>
        <p:spPr>
          <a:xfrm>
            <a:off x="8592753" y="6102376"/>
            <a:ext cx="209052" cy="214320"/>
          </a:xfrm>
          <a:prstGeom prst="rect">
            <a:avLst/>
          </a:prstGeom>
        </p:spPr>
        <p:txBody>
          <a:bodyPr vert="horz" wrap="square" lIns="0" tIns="10317" rIns="0" bIns="0" rtlCol="0">
            <a:spAutoFit/>
          </a:bodyPr>
          <a:lstStyle/>
          <a:p>
            <a:pPr marL="10860">
              <a:spcBef>
                <a:spcPts val="81"/>
              </a:spcBef>
            </a:pPr>
            <a:r>
              <a:rPr sz="1325" spc="-21" dirty="0">
                <a:latin typeface="Arial"/>
                <a:cs typeface="Arial"/>
              </a:rPr>
              <a:t>30</a:t>
            </a:r>
            <a:endParaRPr sz="1325">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641CE85-F36F-44A9-8591-2E4DFE0F8541}"/>
              </a:ext>
            </a:extLst>
          </p:cNvPr>
          <p:cNvSpPr txBox="1"/>
          <p:nvPr/>
        </p:nvSpPr>
        <p:spPr>
          <a:xfrm>
            <a:off x="500743" y="197346"/>
            <a:ext cx="8142514" cy="5970865"/>
          </a:xfrm>
          <a:prstGeom prst="rect">
            <a:avLst/>
          </a:prstGeom>
          <a:noFill/>
        </p:spPr>
        <p:txBody>
          <a:bodyPr wrap="square">
            <a:spAutoFit/>
          </a:bodyPr>
          <a:lstStyle/>
          <a:p>
            <a:r>
              <a:rPr lang="ja-JP" altLang="en-US" sz="2800" b="0" i="0" dirty="0">
                <a:solidFill>
                  <a:srgbClr val="000000"/>
                </a:solidFill>
                <a:effectLst/>
                <a:latin typeface="Courier New" panose="02070309020205020404" pitchFamily="49" charset="0"/>
              </a:rPr>
              <a:t>本日の課題</a:t>
            </a:r>
            <a:endParaRPr lang="en-US" altLang="ja-JP" sz="2800" b="0" i="0" dirty="0">
              <a:solidFill>
                <a:srgbClr val="000000"/>
              </a:solidFill>
              <a:effectLst/>
              <a:latin typeface="Courier New" panose="02070309020205020404" pitchFamily="49" charset="0"/>
            </a:endParaRPr>
          </a:p>
          <a:p>
            <a:r>
              <a:rPr lang="ja-JP" altLang="en-US" sz="2800" b="0" i="0" dirty="0">
                <a:solidFill>
                  <a:srgbClr val="000000"/>
                </a:solidFill>
                <a:effectLst/>
                <a:latin typeface="Courier New" panose="02070309020205020404" pitchFamily="49" charset="0"/>
              </a:rPr>
              <a:t>１）新技術はどこまで？　・・有効な予防技術は　</a:t>
            </a:r>
            <a:br>
              <a:rPr lang="ja-JP" altLang="en-US" sz="2800" dirty="0"/>
            </a:br>
            <a:br>
              <a:rPr lang="ja-JP" altLang="en-US" sz="2800" dirty="0"/>
            </a:br>
            <a:r>
              <a:rPr lang="ja-JP" altLang="en-US" sz="2800" dirty="0"/>
              <a:t>①</a:t>
            </a:r>
            <a:r>
              <a:rPr lang="ja-JP" altLang="en-US" sz="2800" b="0" i="0" dirty="0">
                <a:solidFill>
                  <a:srgbClr val="000000"/>
                </a:solidFill>
                <a:effectLst/>
                <a:latin typeface="Courier New" panose="02070309020205020404" pitchFamily="49" charset="0"/>
              </a:rPr>
              <a:t>対処可能な新技術はあるのか？</a:t>
            </a:r>
            <a:endParaRPr lang="en-US" altLang="ja-JP" sz="2800" b="0" i="0" dirty="0">
              <a:solidFill>
                <a:srgbClr val="000000"/>
              </a:solidFill>
              <a:effectLst/>
              <a:latin typeface="Courier New" panose="02070309020205020404" pitchFamily="49" charset="0"/>
            </a:endParaRPr>
          </a:p>
          <a:p>
            <a:endParaRPr lang="en-US" altLang="ja-JP" sz="2800" dirty="0">
              <a:solidFill>
                <a:srgbClr val="000000"/>
              </a:solidFill>
              <a:latin typeface="Courier New" panose="02070309020205020404" pitchFamily="49" charset="0"/>
            </a:endParaRPr>
          </a:p>
          <a:p>
            <a:r>
              <a:rPr lang="ja-JP" altLang="en-US" sz="2800" dirty="0">
                <a:solidFill>
                  <a:srgbClr val="000000"/>
                </a:solidFill>
                <a:latin typeface="Courier New" panose="02070309020205020404" pitchFamily="49" charset="0"/>
              </a:rPr>
              <a:t>⇒現状ではない</a:t>
            </a:r>
            <a:br>
              <a:rPr lang="ja-JP" altLang="en-US" sz="2800" dirty="0"/>
            </a:br>
            <a:br>
              <a:rPr lang="ja-JP" altLang="en-US" sz="2800" dirty="0"/>
            </a:br>
            <a:r>
              <a:rPr lang="ja-JP" altLang="en-US" sz="2800" dirty="0"/>
              <a:t>②</a:t>
            </a:r>
            <a:r>
              <a:rPr lang="ja-JP" altLang="en-US" sz="2800" b="0" i="0" dirty="0">
                <a:solidFill>
                  <a:srgbClr val="000000"/>
                </a:solidFill>
                <a:effectLst/>
                <a:latin typeface="Courier New" panose="02070309020205020404" pitchFamily="49" charset="0"/>
              </a:rPr>
              <a:t>建設</a:t>
            </a:r>
            <a:r>
              <a:rPr lang="en-US" altLang="ja-JP" sz="2800" b="0" i="0" dirty="0">
                <a:solidFill>
                  <a:srgbClr val="000000"/>
                </a:solidFill>
                <a:effectLst/>
                <a:latin typeface="Courier New" panose="02070309020205020404" pitchFamily="49" charset="0"/>
              </a:rPr>
              <a:t>DX</a:t>
            </a:r>
            <a:r>
              <a:rPr lang="ja-JP" altLang="en-US" sz="2800" b="0" i="0" dirty="0">
                <a:solidFill>
                  <a:srgbClr val="000000"/>
                </a:solidFill>
                <a:effectLst/>
                <a:latin typeface="Courier New" panose="02070309020205020404" pitchFamily="49" charset="0"/>
              </a:rPr>
              <a:t>の活用</a:t>
            </a:r>
            <a:br>
              <a:rPr lang="ja-JP" altLang="en-US" sz="2800" dirty="0"/>
            </a:br>
            <a:br>
              <a:rPr lang="ja-JP" altLang="en-US" dirty="0"/>
            </a:br>
            <a:r>
              <a:rPr lang="ja-JP" altLang="en-US" sz="2800" dirty="0"/>
              <a:t>⇒あまり進んでいない。苦情はよく聞く。</a:t>
            </a:r>
            <a:endParaRPr lang="en-US" altLang="ja-JP" sz="2800" dirty="0"/>
          </a:p>
          <a:p>
            <a:r>
              <a:rPr lang="ja-JP" altLang="en-US" sz="2800" dirty="0"/>
              <a:t>　特にインフラメンテナンス分野は遅れている</a:t>
            </a:r>
            <a:endParaRPr lang="en-US" altLang="ja-JP" sz="2800" dirty="0"/>
          </a:p>
          <a:p>
            <a:endParaRPr lang="en-US" altLang="ja-JP" sz="2800" dirty="0"/>
          </a:p>
          <a:p>
            <a:r>
              <a:rPr lang="ja-JP" altLang="en-US" sz="2800" dirty="0"/>
              <a:t>⇒これから先、設計時にデータをしっかり作成しておけば有効である。</a:t>
            </a:r>
          </a:p>
        </p:txBody>
      </p:sp>
    </p:spTree>
    <p:extLst>
      <p:ext uri="{BB962C8B-B14F-4D97-AF65-F5344CB8AC3E}">
        <p14:creationId xmlns:p14="http://schemas.microsoft.com/office/powerpoint/2010/main" val="3660718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15D60FC-2BE2-4B36-A81C-1C6F2116261B}"/>
              </a:ext>
            </a:extLst>
          </p:cNvPr>
          <p:cNvSpPr txBox="1"/>
          <p:nvPr/>
        </p:nvSpPr>
        <p:spPr>
          <a:xfrm>
            <a:off x="838199" y="567622"/>
            <a:ext cx="7598230" cy="4647426"/>
          </a:xfrm>
          <a:prstGeom prst="rect">
            <a:avLst/>
          </a:prstGeom>
          <a:noFill/>
        </p:spPr>
        <p:txBody>
          <a:bodyPr wrap="square">
            <a:spAutoFit/>
          </a:bodyPr>
          <a:lstStyle/>
          <a:p>
            <a:r>
              <a:rPr lang="ja-JP" altLang="en-US" sz="2800" b="0" i="0" dirty="0">
                <a:solidFill>
                  <a:srgbClr val="000000"/>
                </a:solidFill>
                <a:effectLst/>
                <a:latin typeface="Courier New" panose="02070309020205020404" pitchFamily="49" charset="0"/>
              </a:rPr>
              <a:t>２）今後の事故対策とさらなる課題</a:t>
            </a:r>
            <a:endParaRPr lang="en-US" altLang="ja-JP" sz="2800" b="0" i="0" dirty="0">
              <a:solidFill>
                <a:srgbClr val="000000"/>
              </a:solidFill>
              <a:effectLst/>
              <a:latin typeface="Courier New" panose="02070309020205020404" pitchFamily="49" charset="0"/>
            </a:endParaRPr>
          </a:p>
          <a:p>
            <a:r>
              <a:rPr lang="ja-JP" altLang="en-US" sz="2800" dirty="0">
                <a:solidFill>
                  <a:srgbClr val="000000"/>
                </a:solidFill>
                <a:latin typeface="Courier New" panose="02070309020205020404" pitchFamily="49" charset="0"/>
              </a:rPr>
              <a:t>　　　</a:t>
            </a:r>
            <a:r>
              <a:rPr lang="ja-JP" altLang="en-US" sz="2800" b="0" i="0" dirty="0">
                <a:solidFill>
                  <a:srgbClr val="000000"/>
                </a:solidFill>
                <a:effectLst/>
                <a:latin typeface="Courier New" panose="02070309020205020404" pitchFamily="49" charset="0"/>
              </a:rPr>
              <a:t>・・人材、財政</a:t>
            </a:r>
            <a:endParaRPr lang="en-US" altLang="ja-JP" sz="2800" b="0" i="0" dirty="0">
              <a:solidFill>
                <a:srgbClr val="000000"/>
              </a:solidFill>
              <a:effectLst/>
              <a:latin typeface="Courier New" panose="02070309020205020404" pitchFamily="49" charset="0"/>
            </a:endParaRPr>
          </a:p>
          <a:p>
            <a:endParaRPr lang="en-US" altLang="ja-JP" sz="2800" dirty="0">
              <a:solidFill>
                <a:srgbClr val="000000"/>
              </a:solidFill>
              <a:latin typeface="Courier New" panose="02070309020205020404" pitchFamily="49" charset="0"/>
            </a:endParaRPr>
          </a:p>
          <a:p>
            <a:r>
              <a:rPr lang="ja-JP" altLang="en-US" sz="2800" dirty="0">
                <a:solidFill>
                  <a:srgbClr val="000000"/>
                </a:solidFill>
                <a:latin typeface="Courier New" panose="02070309020205020404" pitchFamily="49" charset="0"/>
              </a:rPr>
              <a:t>現在問題になっているのは技術者、ゼロの自治体。</a:t>
            </a:r>
            <a:br>
              <a:rPr lang="ja-JP" altLang="en-US" sz="2800" dirty="0"/>
            </a:br>
            <a:br>
              <a:rPr lang="ja-JP" altLang="en-US" sz="2800" dirty="0"/>
            </a:br>
            <a:r>
              <a:rPr lang="ja-JP" altLang="en-US" sz="2800" b="0" i="0" dirty="0">
                <a:solidFill>
                  <a:srgbClr val="000000"/>
                </a:solidFill>
                <a:effectLst/>
                <a:latin typeface="Courier New" panose="02070309020205020404" pitchFamily="49" charset="0"/>
              </a:rPr>
              <a:t>今後インフラ事故を起こさないために</a:t>
            </a:r>
            <a:br>
              <a:rPr lang="ja-JP" altLang="en-US" dirty="0"/>
            </a:br>
            <a:endParaRPr lang="en-US" altLang="ja-JP" dirty="0"/>
          </a:p>
          <a:p>
            <a:r>
              <a:rPr lang="ja-JP" altLang="en-US" sz="2800" dirty="0"/>
              <a:t>定期点検のみでは解決しない</a:t>
            </a:r>
            <a:endParaRPr lang="en-US" altLang="ja-JP" sz="2800" dirty="0"/>
          </a:p>
          <a:p>
            <a:endParaRPr lang="en-US" altLang="ja-JP" dirty="0"/>
          </a:p>
          <a:p>
            <a:endParaRPr lang="en-US" altLang="ja-JP" dirty="0"/>
          </a:p>
          <a:p>
            <a:endParaRPr lang="ja-JP" altLang="en-US" dirty="0"/>
          </a:p>
        </p:txBody>
      </p:sp>
    </p:spTree>
    <p:extLst>
      <p:ext uri="{BB962C8B-B14F-4D97-AF65-F5344CB8AC3E}">
        <p14:creationId xmlns:p14="http://schemas.microsoft.com/office/powerpoint/2010/main" val="3117510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58F18F3-1C90-1B4C-E19B-9AFE308DE3A9}"/>
              </a:ext>
            </a:extLst>
          </p:cNvPr>
          <p:cNvPicPr>
            <a:picLocks noChangeAspect="1"/>
          </p:cNvPicPr>
          <p:nvPr/>
        </p:nvPicPr>
        <p:blipFill>
          <a:blip r:embed="rId2"/>
          <a:stretch>
            <a:fillRect/>
          </a:stretch>
        </p:blipFill>
        <p:spPr>
          <a:xfrm>
            <a:off x="19050" y="1166812"/>
            <a:ext cx="9105900" cy="4524375"/>
          </a:xfrm>
          <a:prstGeom prst="rect">
            <a:avLst/>
          </a:prstGeom>
        </p:spPr>
      </p:pic>
      <p:sp>
        <p:nvSpPr>
          <p:cNvPr id="3" name="テキスト ボックス 2">
            <a:extLst>
              <a:ext uri="{FF2B5EF4-FFF2-40B4-BE49-F238E27FC236}">
                <a16:creationId xmlns:a16="http://schemas.microsoft.com/office/drawing/2014/main" id="{6A137BF8-641C-DA03-DFA3-E508D2ABED4E}"/>
              </a:ext>
            </a:extLst>
          </p:cNvPr>
          <p:cNvSpPr txBox="1"/>
          <p:nvPr/>
        </p:nvSpPr>
        <p:spPr>
          <a:xfrm>
            <a:off x="326572" y="250372"/>
            <a:ext cx="2698175" cy="523220"/>
          </a:xfrm>
          <a:prstGeom prst="rect">
            <a:avLst/>
          </a:prstGeom>
          <a:noFill/>
        </p:spPr>
        <p:txBody>
          <a:bodyPr wrap="none" rtlCol="0">
            <a:spAutoFit/>
          </a:bodyPr>
          <a:lstStyle/>
          <a:p>
            <a:r>
              <a:rPr kumimoji="1" lang="ja-JP" altLang="en-US" sz="2800" dirty="0"/>
              <a:t>この問題点は？</a:t>
            </a:r>
          </a:p>
        </p:txBody>
      </p:sp>
    </p:spTree>
    <p:extLst>
      <p:ext uri="{BB962C8B-B14F-4D97-AF65-F5344CB8AC3E}">
        <p14:creationId xmlns:p14="http://schemas.microsoft.com/office/powerpoint/2010/main" val="1234738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80071" y="5796561"/>
            <a:ext cx="6606050" cy="692316"/>
          </a:xfrm>
          <a:custGeom>
            <a:avLst/>
            <a:gdLst/>
            <a:ahLst/>
            <a:cxnLst/>
            <a:rect l="l" t="t" r="r" b="b"/>
            <a:pathLst>
              <a:path w="7725409" h="809625">
                <a:moveTo>
                  <a:pt x="0" y="32003"/>
                </a:moveTo>
                <a:lnTo>
                  <a:pt x="2428" y="19288"/>
                </a:lnTo>
                <a:lnTo>
                  <a:pt x="9143" y="9143"/>
                </a:lnTo>
                <a:lnTo>
                  <a:pt x="19288" y="2428"/>
                </a:lnTo>
                <a:lnTo>
                  <a:pt x="32003" y="0"/>
                </a:lnTo>
                <a:lnTo>
                  <a:pt x="7693152" y="0"/>
                </a:lnTo>
                <a:lnTo>
                  <a:pt x="7705224" y="2428"/>
                </a:lnTo>
                <a:lnTo>
                  <a:pt x="7715440" y="9143"/>
                </a:lnTo>
                <a:lnTo>
                  <a:pt x="7722512" y="19288"/>
                </a:lnTo>
                <a:lnTo>
                  <a:pt x="7725156" y="32003"/>
                </a:lnTo>
                <a:lnTo>
                  <a:pt x="7725156" y="777239"/>
                </a:lnTo>
                <a:lnTo>
                  <a:pt x="7722512" y="789312"/>
                </a:lnTo>
                <a:lnTo>
                  <a:pt x="7715440" y="799528"/>
                </a:lnTo>
                <a:lnTo>
                  <a:pt x="7705224" y="806600"/>
                </a:lnTo>
                <a:lnTo>
                  <a:pt x="7693152" y="809243"/>
                </a:lnTo>
                <a:lnTo>
                  <a:pt x="32003" y="809243"/>
                </a:lnTo>
                <a:lnTo>
                  <a:pt x="19288" y="806600"/>
                </a:lnTo>
                <a:lnTo>
                  <a:pt x="9143" y="799528"/>
                </a:lnTo>
                <a:lnTo>
                  <a:pt x="2428" y="789312"/>
                </a:lnTo>
                <a:lnTo>
                  <a:pt x="0" y="777239"/>
                </a:lnTo>
                <a:lnTo>
                  <a:pt x="0" y="32003"/>
                </a:lnTo>
                <a:close/>
              </a:path>
            </a:pathLst>
          </a:custGeom>
          <a:ln w="62484">
            <a:solidFill>
              <a:srgbClr val="FF0000"/>
            </a:solidFill>
          </a:ln>
        </p:spPr>
        <p:txBody>
          <a:bodyPr wrap="square" lIns="0" tIns="0" rIns="0" bIns="0" rtlCol="0"/>
          <a:lstStyle/>
          <a:p>
            <a:endParaRPr sz="1539"/>
          </a:p>
        </p:txBody>
      </p:sp>
      <p:grpSp>
        <p:nvGrpSpPr>
          <p:cNvPr id="3" name="object 3"/>
          <p:cNvGrpSpPr/>
          <p:nvPr/>
        </p:nvGrpSpPr>
        <p:grpSpPr>
          <a:xfrm>
            <a:off x="394647" y="1007143"/>
            <a:ext cx="8284985" cy="4125117"/>
            <a:chOff x="461518" y="949197"/>
            <a:chExt cx="9688830" cy="4824095"/>
          </a:xfrm>
        </p:grpSpPr>
        <p:sp>
          <p:nvSpPr>
            <p:cNvPr id="4" name="object 4"/>
            <p:cNvSpPr/>
            <p:nvPr/>
          </p:nvSpPr>
          <p:spPr>
            <a:xfrm>
              <a:off x="475488" y="963167"/>
              <a:ext cx="9660890" cy="4796155"/>
            </a:xfrm>
            <a:custGeom>
              <a:avLst/>
              <a:gdLst/>
              <a:ahLst/>
              <a:cxnLst/>
              <a:rect l="l" t="t" r="r" b="b"/>
              <a:pathLst>
                <a:path w="9660890" h="4796155">
                  <a:moveTo>
                    <a:pt x="9471660" y="0"/>
                  </a:moveTo>
                  <a:lnTo>
                    <a:pt x="188976" y="0"/>
                  </a:lnTo>
                  <a:lnTo>
                    <a:pt x="138994" y="6695"/>
                  </a:lnTo>
                  <a:lnTo>
                    <a:pt x="93923" y="25625"/>
                  </a:lnTo>
                  <a:lnTo>
                    <a:pt x="55626" y="55054"/>
                  </a:lnTo>
                  <a:lnTo>
                    <a:pt x="25964" y="93246"/>
                  </a:lnTo>
                  <a:lnTo>
                    <a:pt x="6801" y="138465"/>
                  </a:lnTo>
                  <a:lnTo>
                    <a:pt x="0" y="188976"/>
                  </a:lnTo>
                  <a:lnTo>
                    <a:pt x="0" y="4608576"/>
                  </a:lnTo>
                  <a:lnTo>
                    <a:pt x="6801" y="4658444"/>
                  </a:lnTo>
                  <a:lnTo>
                    <a:pt x="25964" y="4703233"/>
                  </a:lnTo>
                  <a:lnTo>
                    <a:pt x="55625" y="4741164"/>
                  </a:lnTo>
                  <a:lnTo>
                    <a:pt x="93923" y="4770458"/>
                  </a:lnTo>
                  <a:lnTo>
                    <a:pt x="138994" y="4789339"/>
                  </a:lnTo>
                  <a:lnTo>
                    <a:pt x="188976" y="4796028"/>
                  </a:lnTo>
                  <a:lnTo>
                    <a:pt x="9471660" y="4796028"/>
                  </a:lnTo>
                  <a:lnTo>
                    <a:pt x="9521641" y="4789339"/>
                  </a:lnTo>
                  <a:lnTo>
                    <a:pt x="9566712" y="4770458"/>
                  </a:lnTo>
                  <a:lnTo>
                    <a:pt x="9605010" y="4741164"/>
                  </a:lnTo>
                  <a:lnTo>
                    <a:pt x="9634671" y="4703233"/>
                  </a:lnTo>
                  <a:lnTo>
                    <a:pt x="9653834" y="4658444"/>
                  </a:lnTo>
                  <a:lnTo>
                    <a:pt x="9660636" y="4608576"/>
                  </a:lnTo>
                  <a:lnTo>
                    <a:pt x="9660636" y="188976"/>
                  </a:lnTo>
                  <a:lnTo>
                    <a:pt x="9653834" y="138465"/>
                  </a:lnTo>
                  <a:lnTo>
                    <a:pt x="9634671" y="93246"/>
                  </a:lnTo>
                  <a:lnTo>
                    <a:pt x="9605010" y="55054"/>
                  </a:lnTo>
                  <a:lnTo>
                    <a:pt x="9566712" y="25625"/>
                  </a:lnTo>
                  <a:lnTo>
                    <a:pt x="9521641" y="6695"/>
                  </a:lnTo>
                  <a:lnTo>
                    <a:pt x="9471660" y="0"/>
                  </a:lnTo>
                  <a:close/>
                </a:path>
              </a:pathLst>
            </a:custGeom>
            <a:solidFill>
              <a:srgbClr val="FFFFCC"/>
            </a:solidFill>
          </p:spPr>
          <p:txBody>
            <a:bodyPr wrap="square" lIns="0" tIns="0" rIns="0" bIns="0" rtlCol="0"/>
            <a:lstStyle/>
            <a:p>
              <a:endParaRPr sz="1539"/>
            </a:p>
          </p:txBody>
        </p:sp>
        <p:sp>
          <p:nvSpPr>
            <p:cNvPr id="5" name="object 5"/>
            <p:cNvSpPr/>
            <p:nvPr/>
          </p:nvSpPr>
          <p:spPr>
            <a:xfrm>
              <a:off x="475488" y="963167"/>
              <a:ext cx="9660890" cy="4796155"/>
            </a:xfrm>
            <a:custGeom>
              <a:avLst/>
              <a:gdLst/>
              <a:ahLst/>
              <a:cxnLst/>
              <a:rect l="l" t="t" r="r" b="b"/>
              <a:pathLst>
                <a:path w="9660890" h="4796155">
                  <a:moveTo>
                    <a:pt x="0" y="188976"/>
                  </a:moveTo>
                  <a:lnTo>
                    <a:pt x="6801" y="138465"/>
                  </a:lnTo>
                  <a:lnTo>
                    <a:pt x="25964" y="93246"/>
                  </a:lnTo>
                  <a:lnTo>
                    <a:pt x="55626" y="55054"/>
                  </a:lnTo>
                  <a:lnTo>
                    <a:pt x="93923" y="25625"/>
                  </a:lnTo>
                  <a:lnTo>
                    <a:pt x="138994" y="6695"/>
                  </a:lnTo>
                  <a:lnTo>
                    <a:pt x="188976" y="0"/>
                  </a:lnTo>
                  <a:lnTo>
                    <a:pt x="9471660" y="0"/>
                  </a:lnTo>
                  <a:lnTo>
                    <a:pt x="9521641" y="6695"/>
                  </a:lnTo>
                  <a:lnTo>
                    <a:pt x="9566712" y="25625"/>
                  </a:lnTo>
                  <a:lnTo>
                    <a:pt x="9605010" y="55054"/>
                  </a:lnTo>
                  <a:lnTo>
                    <a:pt x="9634671" y="93246"/>
                  </a:lnTo>
                  <a:lnTo>
                    <a:pt x="9653834" y="138465"/>
                  </a:lnTo>
                  <a:lnTo>
                    <a:pt x="9660636" y="188976"/>
                  </a:lnTo>
                  <a:lnTo>
                    <a:pt x="9660636" y="4608576"/>
                  </a:lnTo>
                  <a:lnTo>
                    <a:pt x="9653834" y="4658444"/>
                  </a:lnTo>
                  <a:lnTo>
                    <a:pt x="9634671" y="4703233"/>
                  </a:lnTo>
                  <a:lnTo>
                    <a:pt x="9605010" y="4741164"/>
                  </a:lnTo>
                  <a:lnTo>
                    <a:pt x="9566712" y="4770458"/>
                  </a:lnTo>
                  <a:lnTo>
                    <a:pt x="9521641" y="4789339"/>
                  </a:lnTo>
                  <a:lnTo>
                    <a:pt x="9471660" y="4796028"/>
                  </a:lnTo>
                  <a:lnTo>
                    <a:pt x="188976" y="4796028"/>
                  </a:lnTo>
                  <a:lnTo>
                    <a:pt x="138994" y="4789339"/>
                  </a:lnTo>
                  <a:lnTo>
                    <a:pt x="93923" y="4770458"/>
                  </a:lnTo>
                  <a:lnTo>
                    <a:pt x="55625" y="4741164"/>
                  </a:lnTo>
                  <a:lnTo>
                    <a:pt x="25964" y="4703233"/>
                  </a:lnTo>
                  <a:lnTo>
                    <a:pt x="6801" y="4658444"/>
                  </a:lnTo>
                  <a:lnTo>
                    <a:pt x="0" y="4608576"/>
                  </a:lnTo>
                  <a:lnTo>
                    <a:pt x="0" y="188976"/>
                  </a:lnTo>
                  <a:close/>
                </a:path>
              </a:pathLst>
            </a:custGeom>
            <a:ln w="27432">
              <a:solidFill>
                <a:srgbClr val="000000"/>
              </a:solidFill>
            </a:ln>
          </p:spPr>
          <p:txBody>
            <a:bodyPr wrap="square" lIns="0" tIns="0" rIns="0" bIns="0" rtlCol="0"/>
            <a:lstStyle/>
            <a:p>
              <a:endParaRPr sz="1539"/>
            </a:p>
          </p:txBody>
        </p:sp>
      </p:grpSp>
      <p:sp>
        <p:nvSpPr>
          <p:cNvPr id="6" name="object 6"/>
          <p:cNvSpPr txBox="1">
            <a:spLocks noGrp="1"/>
          </p:cNvSpPr>
          <p:nvPr>
            <p:ph type="title"/>
          </p:nvPr>
        </p:nvSpPr>
        <p:spPr>
          <a:xfrm>
            <a:off x="2650239" y="282157"/>
            <a:ext cx="3515879" cy="358555"/>
          </a:xfrm>
          <a:prstGeom prst="rect">
            <a:avLst/>
          </a:prstGeom>
        </p:spPr>
        <p:txBody>
          <a:bodyPr vert="horz" wrap="square" lIns="0" tIns="9774" rIns="0" bIns="0" rtlCol="0" anchor="ctr">
            <a:spAutoFit/>
          </a:bodyPr>
          <a:lstStyle/>
          <a:p>
            <a:pPr marL="10860">
              <a:lnSpc>
                <a:spcPct val="100000"/>
              </a:lnSpc>
              <a:spcBef>
                <a:spcPts val="77"/>
              </a:spcBef>
            </a:pPr>
            <a:r>
              <a:rPr sz="2266" spc="-34" dirty="0"/>
              <a:t>インフラ分野の</a:t>
            </a:r>
            <a:r>
              <a:rPr sz="2266" spc="-21" dirty="0"/>
              <a:t>DX</a:t>
            </a:r>
            <a:r>
              <a:rPr sz="2266" spc="-34" dirty="0"/>
              <a:t>で目指す</a:t>
            </a:r>
            <a:r>
              <a:rPr sz="2266" spc="-1856" dirty="0"/>
              <a:t>姿</a:t>
            </a:r>
            <a:endParaRPr sz="2266"/>
          </a:p>
        </p:txBody>
      </p:sp>
      <p:sp>
        <p:nvSpPr>
          <p:cNvPr id="7" name="object 7"/>
          <p:cNvSpPr txBox="1"/>
          <p:nvPr/>
        </p:nvSpPr>
        <p:spPr>
          <a:xfrm>
            <a:off x="1539928" y="5970754"/>
            <a:ext cx="6227585" cy="455896"/>
          </a:xfrm>
          <a:prstGeom prst="rect">
            <a:avLst/>
          </a:prstGeom>
        </p:spPr>
        <p:txBody>
          <a:bodyPr vert="horz" wrap="square" lIns="0" tIns="10860" rIns="0" bIns="0" rtlCol="0">
            <a:spAutoFit/>
          </a:bodyPr>
          <a:lstStyle/>
          <a:p>
            <a:pPr marL="10860" marR="4344">
              <a:lnSpc>
                <a:spcPct val="100600"/>
              </a:lnSpc>
              <a:spcBef>
                <a:spcPts val="86"/>
              </a:spcBef>
            </a:pPr>
            <a:r>
              <a:rPr sz="1496" b="1" dirty="0">
                <a:solidFill>
                  <a:srgbClr val="FF0000"/>
                </a:solidFill>
                <a:latin typeface="Meiryo UI"/>
                <a:cs typeface="Meiryo UI"/>
              </a:rPr>
              <a:t>デジタル技術</a:t>
            </a:r>
            <a:r>
              <a:rPr sz="1496" b="1" dirty="0">
                <a:latin typeface="Meiryo UI"/>
                <a:cs typeface="Meiryo UI"/>
              </a:rPr>
              <a:t>と</a:t>
            </a:r>
            <a:r>
              <a:rPr sz="1496" b="1" dirty="0">
                <a:solidFill>
                  <a:srgbClr val="FF0000"/>
                </a:solidFill>
                <a:latin typeface="Meiryo UI"/>
                <a:cs typeface="Meiryo UI"/>
              </a:rPr>
              <a:t>データの力</a:t>
            </a:r>
            <a:r>
              <a:rPr sz="1496" b="1" dirty="0">
                <a:latin typeface="Meiryo UI"/>
                <a:cs typeface="Meiryo UI"/>
              </a:rPr>
              <a:t>により、</a:t>
            </a:r>
            <a:r>
              <a:rPr sz="1496" b="1" spc="-13" dirty="0">
                <a:solidFill>
                  <a:srgbClr val="FF0000"/>
                </a:solidFill>
                <a:latin typeface="Meiryo UI"/>
                <a:cs typeface="Meiryo UI"/>
              </a:rPr>
              <a:t>インフラの生産性を高めるとともに、新たな価値</a:t>
            </a:r>
            <a:r>
              <a:rPr sz="1496" b="1" dirty="0">
                <a:solidFill>
                  <a:srgbClr val="FF0000"/>
                </a:solidFill>
                <a:latin typeface="Meiryo UI"/>
                <a:cs typeface="Meiryo UI"/>
              </a:rPr>
              <a:t>を創出</a:t>
            </a:r>
            <a:r>
              <a:rPr sz="1496" b="1" spc="-9" dirty="0">
                <a:latin typeface="Meiryo UI"/>
                <a:cs typeface="Meiryo UI"/>
              </a:rPr>
              <a:t>するためには、絶え間ない</a:t>
            </a:r>
            <a:r>
              <a:rPr sz="1496" b="1" dirty="0">
                <a:solidFill>
                  <a:srgbClr val="FF0000"/>
                </a:solidFill>
                <a:latin typeface="Meiryo UI"/>
                <a:cs typeface="Meiryo UI"/>
              </a:rPr>
              <a:t>業務変革</a:t>
            </a:r>
            <a:r>
              <a:rPr sz="1496" b="1" spc="-13" dirty="0">
                <a:latin typeface="Meiryo UI"/>
                <a:cs typeface="Meiryo UI"/>
              </a:rPr>
              <a:t>を組織的に実施することが必要</a:t>
            </a:r>
            <a:endParaRPr sz="1496">
              <a:latin typeface="Meiryo UI"/>
              <a:cs typeface="Meiryo UI"/>
            </a:endParaRPr>
          </a:p>
        </p:txBody>
      </p:sp>
      <p:sp>
        <p:nvSpPr>
          <p:cNvPr id="8" name="object 8"/>
          <p:cNvSpPr/>
          <p:nvPr/>
        </p:nvSpPr>
        <p:spPr>
          <a:xfrm>
            <a:off x="3448221" y="5621935"/>
            <a:ext cx="2381024" cy="354574"/>
          </a:xfrm>
          <a:custGeom>
            <a:avLst/>
            <a:gdLst/>
            <a:ahLst/>
            <a:cxnLst/>
            <a:rect l="l" t="t" r="r" b="b"/>
            <a:pathLst>
              <a:path w="2784475" h="414654">
                <a:moveTo>
                  <a:pt x="2784348" y="0"/>
                </a:moveTo>
                <a:lnTo>
                  <a:pt x="0" y="0"/>
                </a:lnTo>
                <a:lnTo>
                  <a:pt x="0" y="414527"/>
                </a:lnTo>
                <a:lnTo>
                  <a:pt x="2784348" y="414527"/>
                </a:lnTo>
                <a:lnTo>
                  <a:pt x="2784348" y="0"/>
                </a:lnTo>
                <a:close/>
              </a:path>
            </a:pathLst>
          </a:custGeom>
          <a:solidFill>
            <a:srgbClr val="FF0000"/>
          </a:solidFill>
        </p:spPr>
        <p:txBody>
          <a:bodyPr wrap="square" lIns="0" tIns="0" rIns="0" bIns="0" rtlCol="0"/>
          <a:lstStyle/>
          <a:p>
            <a:endParaRPr sz="1539"/>
          </a:p>
        </p:txBody>
      </p:sp>
      <p:sp>
        <p:nvSpPr>
          <p:cNvPr id="9" name="object 9"/>
          <p:cNvSpPr txBox="1"/>
          <p:nvPr/>
        </p:nvSpPr>
        <p:spPr>
          <a:xfrm>
            <a:off x="532567" y="5277661"/>
            <a:ext cx="8031951" cy="657755"/>
          </a:xfrm>
          <a:prstGeom prst="rect">
            <a:avLst/>
          </a:prstGeom>
        </p:spPr>
        <p:txBody>
          <a:bodyPr vert="horz" wrap="square" lIns="0" tIns="86879" rIns="0" bIns="0" rtlCol="0">
            <a:spAutoFit/>
          </a:bodyPr>
          <a:lstStyle/>
          <a:p>
            <a:pPr marL="10860">
              <a:spcBef>
                <a:spcPts val="684"/>
              </a:spcBef>
            </a:pPr>
            <a:r>
              <a:rPr sz="1368" spc="-9" dirty="0">
                <a:latin typeface="Meiryo UI"/>
                <a:cs typeface="Meiryo UI"/>
              </a:rPr>
              <a:t>国土交通省に関連する分野における</a:t>
            </a:r>
            <a:r>
              <a:rPr sz="1368" dirty="0">
                <a:latin typeface="Meiryo UI"/>
                <a:cs typeface="Meiryo UI"/>
              </a:rPr>
              <a:t>Society5.0</a:t>
            </a:r>
            <a:r>
              <a:rPr sz="1368" spc="-13" dirty="0">
                <a:latin typeface="Meiryo UI"/>
                <a:cs typeface="Meiryo UI"/>
              </a:rPr>
              <a:t>の具体例とも言える、上記の「将来の社会イメージ」を実現すべく、</a:t>
            </a:r>
            <a:endParaRPr sz="1368">
              <a:latin typeface="Meiryo UI"/>
              <a:cs typeface="Meiryo UI"/>
            </a:endParaRPr>
          </a:p>
          <a:p>
            <a:pPr marL="178099" algn="ctr">
              <a:spcBef>
                <a:spcPts val="714"/>
              </a:spcBef>
            </a:pPr>
            <a:r>
              <a:rPr sz="1753" b="1" spc="-34" dirty="0">
                <a:solidFill>
                  <a:srgbClr val="FFFFFF"/>
                </a:solidFill>
                <a:latin typeface="Meiryo UI"/>
                <a:cs typeface="Meiryo UI"/>
              </a:rPr>
              <a:t>変革し続ける組織</a:t>
            </a:r>
            <a:endParaRPr sz="1753">
              <a:latin typeface="Meiryo UI"/>
              <a:cs typeface="Meiryo UI"/>
            </a:endParaRPr>
          </a:p>
        </p:txBody>
      </p:sp>
      <p:sp>
        <p:nvSpPr>
          <p:cNvPr id="10" name="object 10"/>
          <p:cNvSpPr txBox="1"/>
          <p:nvPr/>
        </p:nvSpPr>
        <p:spPr>
          <a:xfrm>
            <a:off x="923956" y="936988"/>
            <a:ext cx="7191398" cy="281237"/>
          </a:xfrm>
          <a:prstGeom prst="rect">
            <a:avLst/>
          </a:prstGeom>
          <a:solidFill>
            <a:srgbClr val="FFBF00"/>
          </a:solidFill>
        </p:spPr>
        <p:txBody>
          <a:bodyPr vert="horz" wrap="square" lIns="0" tIns="70046" rIns="0" bIns="0" rtlCol="0">
            <a:spAutoFit/>
          </a:bodyPr>
          <a:lstStyle/>
          <a:p>
            <a:pPr marL="122172">
              <a:spcBef>
                <a:spcPts val="552"/>
              </a:spcBef>
            </a:pPr>
            <a:r>
              <a:rPr sz="1368" dirty="0">
                <a:latin typeface="Meiryo UI"/>
                <a:cs typeface="Meiryo UI"/>
              </a:rPr>
              <a:t>実現を目指す20～30</a:t>
            </a:r>
            <a:r>
              <a:rPr sz="1368" spc="-9" dirty="0">
                <a:latin typeface="Meiryo UI"/>
                <a:cs typeface="Meiryo UI"/>
              </a:rPr>
              <a:t>年後の将来の社会イメージの例</a:t>
            </a:r>
            <a:r>
              <a:rPr sz="1368" dirty="0">
                <a:latin typeface="Meiryo UI"/>
                <a:cs typeface="Meiryo UI"/>
              </a:rPr>
              <a:t>（第５期  国土交通省技術基本計画より</a:t>
            </a:r>
            <a:r>
              <a:rPr sz="1368" spc="-43" dirty="0">
                <a:latin typeface="Meiryo UI"/>
                <a:cs typeface="Meiryo UI"/>
              </a:rPr>
              <a:t>）</a:t>
            </a:r>
            <a:endParaRPr sz="1368">
              <a:latin typeface="Meiryo UI"/>
              <a:cs typeface="Meiryo UI"/>
            </a:endParaRPr>
          </a:p>
        </p:txBody>
      </p:sp>
      <p:pic>
        <p:nvPicPr>
          <p:cNvPr id="11" name="object 11"/>
          <p:cNvPicPr/>
          <p:nvPr/>
        </p:nvPicPr>
        <p:blipFill>
          <a:blip r:embed="rId2" cstate="print"/>
          <a:stretch>
            <a:fillRect/>
          </a:stretch>
        </p:blipFill>
        <p:spPr>
          <a:xfrm>
            <a:off x="529092" y="1365736"/>
            <a:ext cx="2274054" cy="1612037"/>
          </a:xfrm>
          <a:prstGeom prst="rect">
            <a:avLst/>
          </a:prstGeom>
        </p:spPr>
      </p:pic>
      <p:sp>
        <p:nvSpPr>
          <p:cNvPr id="12" name="object 12"/>
          <p:cNvSpPr txBox="1"/>
          <p:nvPr/>
        </p:nvSpPr>
        <p:spPr>
          <a:xfrm>
            <a:off x="1087724" y="2991674"/>
            <a:ext cx="1107705" cy="171571"/>
          </a:xfrm>
          <a:prstGeom prst="rect">
            <a:avLst/>
          </a:prstGeom>
        </p:spPr>
        <p:txBody>
          <a:bodyPr vert="horz" wrap="square" lIns="0" tIns="13575" rIns="0" bIns="0" rtlCol="0">
            <a:spAutoFit/>
          </a:bodyPr>
          <a:lstStyle/>
          <a:p>
            <a:pPr marL="10860">
              <a:spcBef>
                <a:spcPts val="107"/>
              </a:spcBef>
            </a:pPr>
            <a:r>
              <a:rPr sz="1026" dirty="0">
                <a:latin typeface="ＭＳ Ｐゴシック"/>
                <a:cs typeface="ＭＳ Ｐゴシック"/>
              </a:rPr>
              <a:t>①国土、防災・減</a:t>
            </a:r>
            <a:r>
              <a:rPr sz="1026" spc="-855" dirty="0">
                <a:latin typeface="ＭＳ Ｐゴシック"/>
                <a:cs typeface="ＭＳ Ｐゴシック"/>
              </a:rPr>
              <a:t>災</a:t>
            </a:r>
            <a:endParaRPr sz="1026">
              <a:latin typeface="ＭＳ Ｐゴシック"/>
              <a:cs typeface="ＭＳ Ｐゴシック"/>
            </a:endParaRPr>
          </a:p>
        </p:txBody>
      </p:sp>
      <p:pic>
        <p:nvPicPr>
          <p:cNvPr id="13" name="object 13"/>
          <p:cNvPicPr/>
          <p:nvPr/>
        </p:nvPicPr>
        <p:blipFill>
          <a:blip r:embed="rId3" cstate="print"/>
          <a:stretch>
            <a:fillRect/>
          </a:stretch>
        </p:blipFill>
        <p:spPr>
          <a:xfrm>
            <a:off x="3403914" y="1386587"/>
            <a:ext cx="2263629" cy="1613340"/>
          </a:xfrm>
          <a:prstGeom prst="rect">
            <a:avLst/>
          </a:prstGeom>
        </p:spPr>
      </p:pic>
      <p:sp>
        <p:nvSpPr>
          <p:cNvPr id="14" name="object 14"/>
          <p:cNvSpPr txBox="1"/>
          <p:nvPr/>
        </p:nvSpPr>
        <p:spPr>
          <a:xfrm>
            <a:off x="3746215" y="3013828"/>
            <a:ext cx="1545358" cy="171571"/>
          </a:xfrm>
          <a:prstGeom prst="rect">
            <a:avLst/>
          </a:prstGeom>
        </p:spPr>
        <p:txBody>
          <a:bodyPr vert="horz" wrap="square" lIns="0" tIns="13575" rIns="0" bIns="0" rtlCol="0">
            <a:spAutoFit/>
          </a:bodyPr>
          <a:lstStyle/>
          <a:p>
            <a:pPr marL="10860">
              <a:spcBef>
                <a:spcPts val="107"/>
              </a:spcBef>
            </a:pPr>
            <a:r>
              <a:rPr sz="1026" spc="-47" dirty="0">
                <a:latin typeface="ＭＳ Ｐゴシック"/>
                <a:cs typeface="ＭＳ Ｐゴシック"/>
              </a:rPr>
              <a:t>②交通インフラ、人流・物</a:t>
            </a:r>
            <a:r>
              <a:rPr sz="1026" spc="-43" dirty="0">
                <a:latin typeface="ＭＳ Ｐゴシック"/>
                <a:cs typeface="ＭＳ Ｐゴシック"/>
              </a:rPr>
              <a:t> 流</a:t>
            </a:r>
            <a:endParaRPr sz="1026">
              <a:latin typeface="ＭＳ Ｐゴシック"/>
              <a:cs typeface="ＭＳ Ｐゴシック"/>
            </a:endParaRPr>
          </a:p>
        </p:txBody>
      </p:sp>
      <p:pic>
        <p:nvPicPr>
          <p:cNvPr id="15" name="object 15"/>
          <p:cNvPicPr/>
          <p:nvPr/>
        </p:nvPicPr>
        <p:blipFill>
          <a:blip r:embed="rId4" cstate="print"/>
          <a:stretch>
            <a:fillRect/>
          </a:stretch>
        </p:blipFill>
        <p:spPr>
          <a:xfrm>
            <a:off x="6338681" y="1406134"/>
            <a:ext cx="2247990" cy="1593793"/>
          </a:xfrm>
          <a:prstGeom prst="rect">
            <a:avLst/>
          </a:prstGeom>
        </p:spPr>
      </p:pic>
      <p:sp>
        <p:nvSpPr>
          <p:cNvPr id="16" name="object 16"/>
          <p:cNvSpPr txBox="1"/>
          <p:nvPr/>
        </p:nvSpPr>
        <p:spPr>
          <a:xfrm>
            <a:off x="6927286" y="3013828"/>
            <a:ext cx="1068610" cy="171571"/>
          </a:xfrm>
          <a:prstGeom prst="rect">
            <a:avLst/>
          </a:prstGeom>
        </p:spPr>
        <p:txBody>
          <a:bodyPr vert="horz" wrap="square" lIns="0" tIns="13575" rIns="0" bIns="0" rtlCol="0">
            <a:spAutoFit/>
          </a:bodyPr>
          <a:lstStyle/>
          <a:p>
            <a:pPr marL="10860">
              <a:spcBef>
                <a:spcPts val="107"/>
              </a:spcBef>
            </a:pPr>
            <a:r>
              <a:rPr sz="1026" spc="-9" dirty="0">
                <a:latin typeface="ＭＳ Ｐゴシック"/>
                <a:cs typeface="ＭＳ Ｐゴシック"/>
              </a:rPr>
              <a:t>③くらし、まちづ</a:t>
            </a:r>
            <a:r>
              <a:rPr sz="1026" spc="-21" dirty="0">
                <a:latin typeface="ＭＳ Ｐゴシック"/>
                <a:cs typeface="ＭＳ Ｐゴシック"/>
              </a:rPr>
              <a:t>くり</a:t>
            </a:r>
            <a:endParaRPr sz="1026">
              <a:latin typeface="ＭＳ Ｐゴシック"/>
              <a:cs typeface="ＭＳ Ｐゴシック"/>
            </a:endParaRPr>
          </a:p>
        </p:txBody>
      </p:sp>
      <p:pic>
        <p:nvPicPr>
          <p:cNvPr id="17" name="object 17"/>
          <p:cNvPicPr/>
          <p:nvPr/>
        </p:nvPicPr>
        <p:blipFill>
          <a:blip r:embed="rId5" cstate="print"/>
          <a:stretch>
            <a:fillRect/>
          </a:stretch>
        </p:blipFill>
        <p:spPr>
          <a:xfrm>
            <a:off x="521274" y="3290537"/>
            <a:ext cx="2271447" cy="1605521"/>
          </a:xfrm>
          <a:prstGeom prst="rect">
            <a:avLst/>
          </a:prstGeom>
        </p:spPr>
      </p:pic>
      <p:sp>
        <p:nvSpPr>
          <p:cNvPr id="18" name="object 18"/>
          <p:cNvSpPr txBox="1"/>
          <p:nvPr/>
        </p:nvSpPr>
        <p:spPr>
          <a:xfrm>
            <a:off x="1341844" y="4883895"/>
            <a:ext cx="420819" cy="171571"/>
          </a:xfrm>
          <a:prstGeom prst="rect">
            <a:avLst/>
          </a:prstGeom>
        </p:spPr>
        <p:txBody>
          <a:bodyPr vert="horz" wrap="square" lIns="0" tIns="13575" rIns="0" bIns="0" rtlCol="0">
            <a:spAutoFit/>
          </a:bodyPr>
          <a:lstStyle/>
          <a:p>
            <a:pPr marL="10860">
              <a:spcBef>
                <a:spcPts val="107"/>
              </a:spcBef>
            </a:pPr>
            <a:r>
              <a:rPr sz="1026" spc="-17" dirty="0">
                <a:latin typeface="ＭＳ Ｐゴシック"/>
                <a:cs typeface="ＭＳ Ｐゴシック"/>
              </a:rPr>
              <a:t>④海洋</a:t>
            </a:r>
            <a:endParaRPr sz="1026">
              <a:latin typeface="ＭＳ Ｐゴシック"/>
              <a:cs typeface="ＭＳ Ｐゴシック"/>
            </a:endParaRPr>
          </a:p>
        </p:txBody>
      </p:sp>
      <p:pic>
        <p:nvPicPr>
          <p:cNvPr id="19" name="object 19"/>
          <p:cNvPicPr/>
          <p:nvPr/>
        </p:nvPicPr>
        <p:blipFill>
          <a:blip r:embed="rId6" cstate="print"/>
          <a:stretch>
            <a:fillRect/>
          </a:stretch>
        </p:blipFill>
        <p:spPr>
          <a:xfrm>
            <a:off x="6210969" y="3230591"/>
            <a:ext cx="2324878" cy="1619856"/>
          </a:xfrm>
          <a:prstGeom prst="rect">
            <a:avLst/>
          </a:prstGeom>
        </p:spPr>
      </p:pic>
      <p:sp>
        <p:nvSpPr>
          <p:cNvPr id="20" name="object 20"/>
          <p:cNvSpPr txBox="1"/>
          <p:nvPr/>
        </p:nvSpPr>
        <p:spPr>
          <a:xfrm>
            <a:off x="4242728" y="4853921"/>
            <a:ext cx="686343" cy="171571"/>
          </a:xfrm>
          <a:prstGeom prst="rect">
            <a:avLst/>
          </a:prstGeom>
        </p:spPr>
        <p:txBody>
          <a:bodyPr vert="horz" wrap="square" lIns="0" tIns="13575" rIns="0" bIns="0" rtlCol="0">
            <a:spAutoFit/>
          </a:bodyPr>
          <a:lstStyle/>
          <a:p>
            <a:pPr marL="10860">
              <a:spcBef>
                <a:spcPts val="107"/>
              </a:spcBef>
            </a:pPr>
            <a:r>
              <a:rPr sz="1026" spc="-9" dirty="0">
                <a:latin typeface="ＭＳ Ｐゴシック"/>
                <a:cs typeface="ＭＳ Ｐゴシック"/>
              </a:rPr>
              <a:t>⑤建設現場</a:t>
            </a:r>
            <a:endParaRPr sz="1026">
              <a:latin typeface="ＭＳ Ｐゴシック"/>
              <a:cs typeface="ＭＳ Ｐゴシック"/>
            </a:endParaRPr>
          </a:p>
        </p:txBody>
      </p:sp>
      <p:sp>
        <p:nvSpPr>
          <p:cNvPr id="21" name="object 21"/>
          <p:cNvSpPr txBox="1"/>
          <p:nvPr/>
        </p:nvSpPr>
        <p:spPr>
          <a:xfrm>
            <a:off x="6998960" y="4883895"/>
            <a:ext cx="923631" cy="171571"/>
          </a:xfrm>
          <a:prstGeom prst="rect">
            <a:avLst/>
          </a:prstGeom>
        </p:spPr>
        <p:txBody>
          <a:bodyPr vert="horz" wrap="square" lIns="0" tIns="13575" rIns="0" bIns="0" rtlCol="0">
            <a:spAutoFit/>
          </a:bodyPr>
          <a:lstStyle/>
          <a:p>
            <a:pPr marL="10860">
              <a:spcBef>
                <a:spcPts val="107"/>
              </a:spcBef>
            </a:pPr>
            <a:r>
              <a:rPr sz="1026" spc="-26" dirty="0">
                <a:latin typeface="ＭＳ Ｐゴシック"/>
                <a:cs typeface="ＭＳ Ｐゴシック"/>
              </a:rPr>
              <a:t>⑥サイバー空間</a:t>
            </a:r>
            <a:endParaRPr sz="1026">
              <a:latin typeface="ＭＳ Ｐゴシック"/>
              <a:cs typeface="ＭＳ Ｐゴシック"/>
            </a:endParaRPr>
          </a:p>
        </p:txBody>
      </p:sp>
      <p:grpSp>
        <p:nvGrpSpPr>
          <p:cNvPr id="22" name="object 22"/>
          <p:cNvGrpSpPr/>
          <p:nvPr/>
        </p:nvGrpSpPr>
        <p:grpSpPr>
          <a:xfrm>
            <a:off x="3263170" y="3205830"/>
            <a:ext cx="2615597" cy="1870067"/>
            <a:chOff x="3816096" y="3520440"/>
            <a:chExt cx="3058795" cy="2186940"/>
          </a:xfrm>
        </p:grpSpPr>
        <p:pic>
          <p:nvPicPr>
            <p:cNvPr id="23" name="object 23"/>
            <p:cNvPicPr/>
            <p:nvPr/>
          </p:nvPicPr>
          <p:blipFill>
            <a:blip r:embed="rId7" cstate="print"/>
            <a:stretch>
              <a:fillRect/>
            </a:stretch>
          </p:blipFill>
          <p:spPr>
            <a:xfrm>
              <a:off x="4032504" y="3581400"/>
              <a:ext cx="2703576" cy="1885188"/>
            </a:xfrm>
            <a:prstGeom prst="rect">
              <a:avLst/>
            </a:prstGeom>
          </p:spPr>
        </p:pic>
        <p:sp>
          <p:nvSpPr>
            <p:cNvPr id="24" name="object 24"/>
            <p:cNvSpPr/>
            <p:nvPr/>
          </p:nvSpPr>
          <p:spPr>
            <a:xfrm>
              <a:off x="3837432" y="3541776"/>
              <a:ext cx="3016250" cy="2144395"/>
            </a:xfrm>
            <a:custGeom>
              <a:avLst/>
              <a:gdLst/>
              <a:ahLst/>
              <a:cxnLst/>
              <a:rect l="l" t="t" r="r" b="b"/>
              <a:pathLst>
                <a:path w="3016250" h="2144395">
                  <a:moveTo>
                    <a:pt x="0" y="204216"/>
                  </a:moveTo>
                  <a:lnTo>
                    <a:pt x="5389" y="157394"/>
                  </a:lnTo>
                  <a:lnTo>
                    <a:pt x="20722" y="114411"/>
                  </a:lnTo>
                  <a:lnTo>
                    <a:pt x="44746" y="76493"/>
                  </a:lnTo>
                  <a:lnTo>
                    <a:pt x="76208" y="44866"/>
                  </a:lnTo>
                  <a:lnTo>
                    <a:pt x="113855" y="20758"/>
                  </a:lnTo>
                  <a:lnTo>
                    <a:pt x="156434" y="5393"/>
                  </a:lnTo>
                  <a:lnTo>
                    <a:pt x="202691" y="0"/>
                  </a:lnTo>
                  <a:lnTo>
                    <a:pt x="2813303" y="0"/>
                  </a:lnTo>
                  <a:lnTo>
                    <a:pt x="2859561" y="5393"/>
                  </a:lnTo>
                  <a:lnTo>
                    <a:pt x="2902140" y="20758"/>
                  </a:lnTo>
                  <a:lnTo>
                    <a:pt x="2939787" y="44866"/>
                  </a:lnTo>
                  <a:lnTo>
                    <a:pt x="2971249" y="76493"/>
                  </a:lnTo>
                  <a:lnTo>
                    <a:pt x="2995273" y="114411"/>
                  </a:lnTo>
                  <a:lnTo>
                    <a:pt x="3010606" y="157394"/>
                  </a:lnTo>
                  <a:lnTo>
                    <a:pt x="3015995" y="204216"/>
                  </a:lnTo>
                  <a:lnTo>
                    <a:pt x="3015995" y="1940052"/>
                  </a:lnTo>
                  <a:lnTo>
                    <a:pt x="3010606" y="1986873"/>
                  </a:lnTo>
                  <a:lnTo>
                    <a:pt x="2995273" y="2029856"/>
                  </a:lnTo>
                  <a:lnTo>
                    <a:pt x="2971249" y="2067774"/>
                  </a:lnTo>
                  <a:lnTo>
                    <a:pt x="2939787" y="2099401"/>
                  </a:lnTo>
                  <a:lnTo>
                    <a:pt x="2902140" y="2123509"/>
                  </a:lnTo>
                  <a:lnTo>
                    <a:pt x="2859561" y="2138874"/>
                  </a:lnTo>
                  <a:lnTo>
                    <a:pt x="2813303" y="2144268"/>
                  </a:lnTo>
                  <a:lnTo>
                    <a:pt x="202691" y="2144268"/>
                  </a:lnTo>
                  <a:lnTo>
                    <a:pt x="156434" y="2138874"/>
                  </a:lnTo>
                  <a:lnTo>
                    <a:pt x="113855" y="2123509"/>
                  </a:lnTo>
                  <a:lnTo>
                    <a:pt x="76208" y="2099401"/>
                  </a:lnTo>
                  <a:lnTo>
                    <a:pt x="44746" y="2067774"/>
                  </a:lnTo>
                  <a:lnTo>
                    <a:pt x="20722" y="2029856"/>
                  </a:lnTo>
                  <a:lnTo>
                    <a:pt x="5389" y="1986873"/>
                  </a:lnTo>
                  <a:lnTo>
                    <a:pt x="0" y="1940052"/>
                  </a:lnTo>
                  <a:lnTo>
                    <a:pt x="0" y="204216"/>
                  </a:lnTo>
                  <a:close/>
                </a:path>
              </a:pathLst>
            </a:custGeom>
            <a:ln w="42672">
              <a:solidFill>
                <a:srgbClr val="FF0000"/>
              </a:solidFill>
            </a:ln>
          </p:spPr>
          <p:txBody>
            <a:bodyPr wrap="square" lIns="0" tIns="0" rIns="0" bIns="0" rtlCol="0"/>
            <a:lstStyle/>
            <a:p>
              <a:endParaRPr sz="1539"/>
            </a:p>
          </p:txBody>
        </p:sp>
      </p:grpSp>
      <p:grpSp>
        <p:nvGrpSpPr>
          <p:cNvPr id="25" name="object 25"/>
          <p:cNvGrpSpPr/>
          <p:nvPr/>
        </p:nvGrpSpPr>
        <p:grpSpPr>
          <a:xfrm>
            <a:off x="289959" y="190917"/>
            <a:ext cx="2249619" cy="572314"/>
            <a:chOff x="339090" y="-5333"/>
            <a:chExt cx="2630805" cy="669290"/>
          </a:xfrm>
        </p:grpSpPr>
        <p:sp>
          <p:nvSpPr>
            <p:cNvPr id="26" name="object 26"/>
            <p:cNvSpPr/>
            <p:nvPr/>
          </p:nvSpPr>
          <p:spPr>
            <a:xfrm>
              <a:off x="344424" y="0"/>
              <a:ext cx="2620010" cy="658495"/>
            </a:xfrm>
            <a:custGeom>
              <a:avLst/>
              <a:gdLst/>
              <a:ahLst/>
              <a:cxnLst/>
              <a:rect l="l" t="t" r="r" b="b"/>
              <a:pathLst>
                <a:path w="2620010" h="658495">
                  <a:moveTo>
                    <a:pt x="2510028" y="0"/>
                  </a:moveTo>
                  <a:lnTo>
                    <a:pt x="109727" y="0"/>
                  </a:lnTo>
                  <a:lnTo>
                    <a:pt x="66865" y="8786"/>
                  </a:lnTo>
                  <a:lnTo>
                    <a:pt x="32003" y="32575"/>
                  </a:lnTo>
                  <a:lnTo>
                    <a:pt x="8572" y="67508"/>
                  </a:lnTo>
                  <a:lnTo>
                    <a:pt x="0" y="109727"/>
                  </a:lnTo>
                  <a:lnTo>
                    <a:pt x="0" y="548639"/>
                  </a:lnTo>
                  <a:lnTo>
                    <a:pt x="8572" y="591502"/>
                  </a:lnTo>
                  <a:lnTo>
                    <a:pt x="32003" y="626363"/>
                  </a:lnTo>
                  <a:lnTo>
                    <a:pt x="66865" y="649795"/>
                  </a:lnTo>
                  <a:lnTo>
                    <a:pt x="109727" y="658367"/>
                  </a:lnTo>
                  <a:lnTo>
                    <a:pt x="2510028" y="658367"/>
                  </a:lnTo>
                  <a:lnTo>
                    <a:pt x="2552890" y="649795"/>
                  </a:lnTo>
                  <a:lnTo>
                    <a:pt x="2587752" y="626363"/>
                  </a:lnTo>
                  <a:lnTo>
                    <a:pt x="2611183" y="591502"/>
                  </a:lnTo>
                  <a:lnTo>
                    <a:pt x="2619756" y="548639"/>
                  </a:lnTo>
                  <a:lnTo>
                    <a:pt x="2619756" y="109727"/>
                  </a:lnTo>
                  <a:lnTo>
                    <a:pt x="2611183" y="67508"/>
                  </a:lnTo>
                  <a:lnTo>
                    <a:pt x="2587752" y="32575"/>
                  </a:lnTo>
                  <a:lnTo>
                    <a:pt x="2552890" y="8786"/>
                  </a:lnTo>
                  <a:lnTo>
                    <a:pt x="2510028" y="0"/>
                  </a:lnTo>
                  <a:close/>
                </a:path>
              </a:pathLst>
            </a:custGeom>
            <a:solidFill>
              <a:srgbClr val="FFFF99"/>
            </a:solidFill>
          </p:spPr>
          <p:txBody>
            <a:bodyPr wrap="square" lIns="0" tIns="0" rIns="0" bIns="0" rtlCol="0"/>
            <a:lstStyle/>
            <a:p>
              <a:endParaRPr sz="1539"/>
            </a:p>
          </p:txBody>
        </p:sp>
        <p:sp>
          <p:nvSpPr>
            <p:cNvPr id="27" name="object 27"/>
            <p:cNvSpPr/>
            <p:nvPr/>
          </p:nvSpPr>
          <p:spPr>
            <a:xfrm>
              <a:off x="344424" y="0"/>
              <a:ext cx="2620010" cy="658495"/>
            </a:xfrm>
            <a:custGeom>
              <a:avLst/>
              <a:gdLst/>
              <a:ahLst/>
              <a:cxnLst/>
              <a:rect l="l" t="t" r="r" b="b"/>
              <a:pathLst>
                <a:path w="2620010" h="658495">
                  <a:moveTo>
                    <a:pt x="0" y="109727"/>
                  </a:moveTo>
                  <a:lnTo>
                    <a:pt x="8572" y="67508"/>
                  </a:lnTo>
                  <a:lnTo>
                    <a:pt x="32003" y="32575"/>
                  </a:lnTo>
                  <a:lnTo>
                    <a:pt x="66865" y="8786"/>
                  </a:lnTo>
                  <a:lnTo>
                    <a:pt x="109727" y="0"/>
                  </a:lnTo>
                  <a:lnTo>
                    <a:pt x="2510028" y="0"/>
                  </a:lnTo>
                  <a:lnTo>
                    <a:pt x="2552890" y="8786"/>
                  </a:lnTo>
                  <a:lnTo>
                    <a:pt x="2587752" y="32575"/>
                  </a:lnTo>
                  <a:lnTo>
                    <a:pt x="2611183" y="67508"/>
                  </a:lnTo>
                  <a:lnTo>
                    <a:pt x="2619756" y="109727"/>
                  </a:lnTo>
                  <a:lnTo>
                    <a:pt x="2619756" y="548639"/>
                  </a:lnTo>
                  <a:lnTo>
                    <a:pt x="2611183" y="591502"/>
                  </a:lnTo>
                  <a:lnTo>
                    <a:pt x="2587752" y="626363"/>
                  </a:lnTo>
                  <a:lnTo>
                    <a:pt x="2552890" y="649795"/>
                  </a:lnTo>
                  <a:lnTo>
                    <a:pt x="2510028" y="658367"/>
                  </a:lnTo>
                  <a:lnTo>
                    <a:pt x="109727" y="658367"/>
                  </a:lnTo>
                  <a:lnTo>
                    <a:pt x="66865" y="649795"/>
                  </a:lnTo>
                  <a:lnTo>
                    <a:pt x="32003" y="626363"/>
                  </a:lnTo>
                  <a:lnTo>
                    <a:pt x="8572" y="591502"/>
                  </a:lnTo>
                  <a:lnTo>
                    <a:pt x="0" y="548639"/>
                  </a:lnTo>
                  <a:lnTo>
                    <a:pt x="0" y="109727"/>
                  </a:lnTo>
                  <a:close/>
                </a:path>
              </a:pathLst>
            </a:custGeom>
            <a:ln w="10667">
              <a:solidFill>
                <a:srgbClr val="000000"/>
              </a:solidFill>
            </a:ln>
          </p:spPr>
          <p:txBody>
            <a:bodyPr wrap="square" lIns="0" tIns="0" rIns="0" bIns="0" rtlCol="0"/>
            <a:lstStyle/>
            <a:p>
              <a:endParaRPr sz="1539"/>
            </a:p>
          </p:txBody>
        </p:sp>
      </p:grpSp>
      <p:sp>
        <p:nvSpPr>
          <p:cNvPr id="28" name="object 28"/>
          <p:cNvSpPr txBox="1"/>
          <p:nvPr/>
        </p:nvSpPr>
        <p:spPr>
          <a:xfrm>
            <a:off x="415281" y="208075"/>
            <a:ext cx="1994956" cy="529528"/>
          </a:xfrm>
          <a:prstGeom prst="rect">
            <a:avLst/>
          </a:prstGeom>
        </p:spPr>
        <p:txBody>
          <a:bodyPr vert="horz" wrap="square" lIns="0" tIns="9231" rIns="0" bIns="0" rtlCol="0">
            <a:spAutoFit/>
          </a:bodyPr>
          <a:lstStyle/>
          <a:p>
            <a:pPr marL="10860" marR="4344" algn="ctr">
              <a:lnSpc>
                <a:spcPct val="102299"/>
              </a:lnSpc>
              <a:spcBef>
                <a:spcPts val="73"/>
              </a:spcBef>
            </a:pPr>
            <a:r>
              <a:rPr sz="1112" spc="-4" dirty="0">
                <a:latin typeface="Meiryo UI"/>
                <a:cs typeface="Meiryo UI"/>
              </a:rPr>
              <a:t>インフラ分野の</a:t>
            </a:r>
            <a:r>
              <a:rPr sz="1112" dirty="0">
                <a:latin typeface="Meiryo UI"/>
                <a:cs typeface="Meiryo UI"/>
              </a:rPr>
              <a:t>DX</a:t>
            </a:r>
            <a:r>
              <a:rPr sz="1112" spc="-9" dirty="0">
                <a:latin typeface="Meiryo UI"/>
                <a:cs typeface="Meiryo UI"/>
              </a:rPr>
              <a:t>アクションプラン２</a:t>
            </a:r>
            <a:r>
              <a:rPr sz="1112" spc="-4" dirty="0">
                <a:latin typeface="Meiryo UI"/>
                <a:cs typeface="Meiryo UI"/>
              </a:rPr>
              <a:t>インフラ分野の</a:t>
            </a:r>
            <a:r>
              <a:rPr sz="1112" dirty="0">
                <a:latin typeface="Meiryo UI"/>
                <a:cs typeface="Meiryo UI"/>
              </a:rPr>
              <a:t>DX</a:t>
            </a:r>
            <a:r>
              <a:rPr sz="1112" spc="-43" dirty="0">
                <a:latin typeface="Meiryo UI"/>
                <a:cs typeface="Meiryo UI"/>
              </a:rPr>
              <a:t>の</a:t>
            </a:r>
            <a:endParaRPr sz="1112">
              <a:latin typeface="Meiryo UI"/>
              <a:cs typeface="Meiryo UI"/>
            </a:endParaRPr>
          </a:p>
          <a:p>
            <a:pPr algn="ctr">
              <a:spcBef>
                <a:spcPts val="17"/>
              </a:spcBef>
            </a:pPr>
            <a:r>
              <a:rPr sz="1112" spc="-9" dirty="0">
                <a:latin typeface="Meiryo UI"/>
                <a:cs typeface="Meiryo UI"/>
              </a:rPr>
              <a:t>目指すべき将来像</a:t>
            </a:r>
            <a:endParaRPr sz="1112">
              <a:latin typeface="Meiryo UI"/>
              <a:cs typeface="Meiryo UI"/>
            </a:endParaRPr>
          </a:p>
        </p:txBody>
      </p:sp>
      <p:sp>
        <p:nvSpPr>
          <p:cNvPr id="30" name="object 30"/>
          <p:cNvSpPr txBox="1">
            <a:spLocks noGrp="1"/>
          </p:cNvSpPr>
          <p:nvPr>
            <p:ph type="sldNum" sz="quarter" idx="7"/>
          </p:nvPr>
        </p:nvSpPr>
        <p:spPr>
          <a:xfrm>
            <a:off x="10133076" y="7217495"/>
            <a:ext cx="198754" cy="247015"/>
          </a:xfrm>
          <a:prstGeom prst="rect">
            <a:avLst/>
          </a:prstGeom>
        </p:spPr>
        <p:txBody>
          <a:bodyPr vert="horz" wrap="square" lIns="0" tIns="0" rIns="0" bIns="0" rtlCol="0">
            <a:spAutoFit/>
          </a:bodyPr>
          <a:lstStyle>
            <a:defPPr>
              <a:defRPr kern="0"/>
            </a:defPPr>
            <a:lvl1pPr>
              <a:defRPr sz="1550" b="0" i="0">
                <a:solidFill>
                  <a:schemeClr val="tx1"/>
                </a:solidFill>
                <a:latin typeface="Arial"/>
                <a:cs typeface="Arial"/>
              </a:defRPr>
            </a:lvl1pPr>
          </a:lstStyle>
          <a:p>
            <a:pPr marL="32579">
              <a:lnSpc>
                <a:spcPts val="1548"/>
              </a:lnSpc>
            </a:pPr>
            <a:fld id="{81D60167-4931-47E6-BA6A-407CBD079E47}" type="slidenum">
              <a:rPr lang="en-US" altLang="ja-JP" spc="-50" smtClean="0"/>
              <a:pPr marL="38100">
                <a:lnSpc>
                  <a:spcPts val="1810"/>
                </a:lnSpc>
              </a:pPr>
              <a:t>30</a:t>
            </a:fld>
            <a:endParaRPr spc="-43" dirty="0"/>
          </a:p>
        </p:txBody>
      </p:sp>
      <p:sp>
        <p:nvSpPr>
          <p:cNvPr id="29" name="object 29"/>
          <p:cNvSpPr txBox="1"/>
          <p:nvPr/>
        </p:nvSpPr>
        <p:spPr>
          <a:xfrm>
            <a:off x="3418249" y="5164513"/>
            <a:ext cx="2302833" cy="205184"/>
          </a:xfrm>
          <a:prstGeom prst="rect">
            <a:avLst/>
          </a:prstGeom>
          <a:solidFill>
            <a:srgbClr val="FFFF00"/>
          </a:solidFill>
        </p:spPr>
        <p:txBody>
          <a:bodyPr vert="horz" wrap="square" lIns="0" tIns="0" rIns="0" bIns="0" rtlCol="0">
            <a:spAutoFit/>
          </a:bodyPr>
          <a:lstStyle/>
          <a:p>
            <a:pPr marL="52127">
              <a:lnSpc>
                <a:spcPts val="1633"/>
              </a:lnSpc>
            </a:pPr>
            <a:r>
              <a:rPr sz="1496" spc="-9" dirty="0">
                <a:latin typeface="Arial"/>
                <a:cs typeface="Arial"/>
              </a:rPr>
              <a:t>i-</a:t>
            </a:r>
            <a:r>
              <a:rPr sz="1496" dirty="0">
                <a:latin typeface="Arial"/>
                <a:cs typeface="Arial"/>
              </a:rPr>
              <a:t>Construction</a:t>
            </a:r>
            <a:r>
              <a:rPr sz="1496" spc="-4" dirty="0">
                <a:latin typeface="Arial"/>
                <a:cs typeface="Arial"/>
              </a:rPr>
              <a:t> </a:t>
            </a:r>
            <a:r>
              <a:rPr sz="1496" dirty="0">
                <a:latin typeface="Arial"/>
                <a:cs typeface="Arial"/>
              </a:rPr>
              <a:t>2.0</a:t>
            </a:r>
            <a:r>
              <a:rPr sz="1496" spc="-13" dirty="0">
                <a:latin typeface="ＭＳ Ｐゴシック"/>
                <a:cs typeface="ＭＳ Ｐゴシック"/>
              </a:rPr>
              <a:t>で具体化</a:t>
            </a:r>
            <a:endParaRPr sz="1496">
              <a:latin typeface="ＭＳ Ｐゴシック"/>
              <a:cs typeface="ＭＳ Ｐゴシック"/>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0999" y="228926"/>
            <a:ext cx="5328389" cy="307621"/>
          </a:xfrm>
          <a:prstGeom prst="rect">
            <a:avLst/>
          </a:prstGeom>
        </p:spPr>
        <p:txBody>
          <a:bodyPr vert="horz" wrap="square" lIns="0" tIns="11403" rIns="0" bIns="0" rtlCol="0">
            <a:spAutoFit/>
          </a:bodyPr>
          <a:lstStyle/>
          <a:p>
            <a:pPr marL="10860">
              <a:spcBef>
                <a:spcPts val="90"/>
              </a:spcBef>
            </a:pPr>
            <a:r>
              <a:rPr sz="1924" spc="-9" dirty="0">
                <a:solidFill>
                  <a:srgbClr val="0070BF"/>
                </a:solidFill>
                <a:latin typeface="HGP創英角ｺﾞｼｯｸUB"/>
                <a:cs typeface="HGP創英角ｺﾞｼｯｸUB"/>
              </a:rPr>
              <a:t>i-</a:t>
            </a:r>
            <a:r>
              <a:rPr sz="1924" dirty="0">
                <a:solidFill>
                  <a:srgbClr val="0070BF"/>
                </a:solidFill>
                <a:latin typeface="HGP創英角ｺﾞｼｯｸUB"/>
                <a:cs typeface="HGP創英角ｺﾞｼｯｸUB"/>
              </a:rPr>
              <a:t>Construction</a:t>
            </a:r>
            <a:r>
              <a:rPr sz="1924" spc="-4" dirty="0">
                <a:solidFill>
                  <a:srgbClr val="0070BF"/>
                </a:solidFill>
                <a:latin typeface="HGP創英角ｺﾞｼｯｸUB"/>
                <a:cs typeface="HGP創英角ｺﾞｼｯｸUB"/>
              </a:rPr>
              <a:t> </a:t>
            </a:r>
            <a:r>
              <a:rPr sz="1924" dirty="0">
                <a:solidFill>
                  <a:srgbClr val="0070BF"/>
                </a:solidFill>
                <a:latin typeface="HGP創英角ｺﾞｼｯｸUB"/>
                <a:cs typeface="HGP創英角ｺﾞｼｯｸUB"/>
              </a:rPr>
              <a:t>2.0</a:t>
            </a:r>
            <a:r>
              <a:rPr sz="1924" spc="-17" dirty="0">
                <a:solidFill>
                  <a:srgbClr val="0070BF"/>
                </a:solidFill>
                <a:latin typeface="HGP創英角ｺﾞｼｯｸUB"/>
                <a:cs typeface="HGP創英角ｺﾞｼｯｸUB"/>
              </a:rPr>
              <a:t> </a:t>
            </a:r>
            <a:r>
              <a:rPr sz="1924" dirty="0">
                <a:solidFill>
                  <a:srgbClr val="0070BF"/>
                </a:solidFill>
                <a:latin typeface="HGP創英角ｺﾞｼｯｸUB"/>
                <a:cs typeface="HGP創英角ｺﾞｼｯｸUB"/>
              </a:rPr>
              <a:t>（</a:t>
            </a:r>
            <a:r>
              <a:rPr sz="1924" spc="-13" dirty="0">
                <a:solidFill>
                  <a:srgbClr val="0070BF"/>
                </a:solidFill>
                <a:latin typeface="HGP創英角ｺﾞｼｯｸUB"/>
                <a:cs typeface="HGP創英角ｺﾞｼｯｸUB"/>
              </a:rPr>
              <a:t>建設現場のオートメーシ</a:t>
            </a:r>
            <a:r>
              <a:rPr sz="1924" spc="-1594" dirty="0">
                <a:solidFill>
                  <a:srgbClr val="0070BF"/>
                </a:solidFill>
                <a:latin typeface="HGP創英角ｺﾞｼｯｸUB"/>
                <a:cs typeface="HGP創英角ｺﾞｼｯｸUB"/>
              </a:rPr>
              <a:t>ョ</a:t>
            </a:r>
            <a:r>
              <a:rPr sz="1924" spc="-4" dirty="0">
                <a:solidFill>
                  <a:srgbClr val="0070BF"/>
                </a:solidFill>
                <a:latin typeface="HGP創英角ｺﾞｼｯｸUB"/>
                <a:cs typeface="HGP創英角ｺﾞｼｯｸUB"/>
              </a:rPr>
              <a:t>ン化</a:t>
            </a:r>
            <a:r>
              <a:rPr sz="1924" spc="-43" dirty="0">
                <a:solidFill>
                  <a:srgbClr val="0070BF"/>
                </a:solidFill>
                <a:latin typeface="HGP創英角ｺﾞｼｯｸUB"/>
                <a:cs typeface="HGP創英角ｺﾞｼｯｸUB"/>
              </a:rPr>
              <a:t>）</a:t>
            </a:r>
            <a:endParaRPr sz="1924">
              <a:latin typeface="HGP創英角ｺﾞｼｯｸUB"/>
              <a:cs typeface="HGP創英角ｺﾞｼｯｸUB"/>
            </a:endParaRPr>
          </a:p>
        </p:txBody>
      </p:sp>
      <p:sp>
        <p:nvSpPr>
          <p:cNvPr id="3" name="object 3"/>
          <p:cNvSpPr txBox="1">
            <a:spLocks noGrp="1"/>
          </p:cNvSpPr>
          <p:nvPr>
            <p:ph type="title"/>
          </p:nvPr>
        </p:nvSpPr>
        <p:spPr>
          <a:xfrm>
            <a:off x="2028622" y="1010489"/>
            <a:ext cx="5073725" cy="385457"/>
          </a:xfrm>
          <a:prstGeom prst="rect">
            <a:avLst/>
          </a:prstGeom>
        </p:spPr>
        <p:txBody>
          <a:bodyPr vert="horz" wrap="square" lIns="0" tIns="10317" rIns="0" bIns="0" rtlCol="0" anchor="ctr">
            <a:spAutoFit/>
          </a:bodyPr>
          <a:lstStyle/>
          <a:p>
            <a:pPr marL="10860">
              <a:lnSpc>
                <a:spcPct val="100000"/>
              </a:lnSpc>
              <a:spcBef>
                <a:spcPts val="81"/>
              </a:spcBef>
            </a:pPr>
            <a:r>
              <a:rPr sz="2437" b="1" spc="-30" dirty="0">
                <a:solidFill>
                  <a:srgbClr val="000000"/>
                </a:solidFill>
                <a:latin typeface="HGP創英角ｺﾞｼｯｸUB"/>
                <a:cs typeface="HGP創英角ｺﾞｼｯｸUB"/>
              </a:rPr>
              <a:t>建設現場のオートメーション化</a:t>
            </a:r>
            <a:r>
              <a:rPr sz="1753" spc="-325" dirty="0">
                <a:solidFill>
                  <a:srgbClr val="000000"/>
                </a:solidFill>
              </a:rPr>
              <a:t>の実現に</a:t>
            </a:r>
            <a:r>
              <a:rPr sz="1753" spc="-34" dirty="0">
                <a:solidFill>
                  <a:srgbClr val="000000"/>
                </a:solidFill>
              </a:rPr>
              <a:t>向け</a:t>
            </a:r>
            <a:endParaRPr sz="1753">
              <a:latin typeface="HGP創英角ｺﾞｼｯｸUB"/>
              <a:cs typeface="HGP創英角ｺﾞｼｯｸUB"/>
            </a:endParaRPr>
          </a:p>
        </p:txBody>
      </p:sp>
      <p:pic>
        <p:nvPicPr>
          <p:cNvPr id="4" name="object 4"/>
          <p:cNvPicPr/>
          <p:nvPr/>
        </p:nvPicPr>
        <p:blipFill>
          <a:blip r:embed="rId2" cstate="print"/>
          <a:stretch>
            <a:fillRect/>
          </a:stretch>
        </p:blipFill>
        <p:spPr>
          <a:xfrm>
            <a:off x="2683818" y="1454351"/>
            <a:ext cx="2256787" cy="229360"/>
          </a:xfrm>
          <a:prstGeom prst="rect">
            <a:avLst/>
          </a:prstGeom>
        </p:spPr>
      </p:pic>
      <p:pic>
        <p:nvPicPr>
          <p:cNvPr id="5" name="object 5"/>
          <p:cNvPicPr/>
          <p:nvPr/>
        </p:nvPicPr>
        <p:blipFill>
          <a:blip r:embed="rId3" cstate="print"/>
          <a:stretch>
            <a:fillRect/>
          </a:stretch>
        </p:blipFill>
        <p:spPr>
          <a:xfrm>
            <a:off x="5055133" y="1464777"/>
            <a:ext cx="152548" cy="212419"/>
          </a:xfrm>
          <a:prstGeom prst="rect">
            <a:avLst/>
          </a:prstGeom>
        </p:spPr>
      </p:pic>
      <p:grpSp>
        <p:nvGrpSpPr>
          <p:cNvPr id="6" name="object 6"/>
          <p:cNvGrpSpPr/>
          <p:nvPr/>
        </p:nvGrpSpPr>
        <p:grpSpPr>
          <a:xfrm>
            <a:off x="5246940" y="1464777"/>
            <a:ext cx="256836" cy="219369"/>
            <a:chOff x="6136004" y="1484375"/>
            <a:chExt cx="300355" cy="256540"/>
          </a:xfrm>
        </p:grpSpPr>
        <p:pic>
          <p:nvPicPr>
            <p:cNvPr id="7" name="object 7"/>
            <p:cNvPicPr/>
            <p:nvPr/>
          </p:nvPicPr>
          <p:blipFill>
            <a:blip r:embed="rId4" cstate="print"/>
            <a:stretch>
              <a:fillRect/>
            </a:stretch>
          </p:blipFill>
          <p:spPr>
            <a:xfrm>
              <a:off x="6136004" y="1668779"/>
              <a:ext cx="72199" cy="71627"/>
            </a:xfrm>
            <a:prstGeom prst="rect">
              <a:avLst/>
            </a:prstGeom>
          </p:spPr>
        </p:pic>
        <p:sp>
          <p:nvSpPr>
            <p:cNvPr id="8" name="object 8"/>
            <p:cNvSpPr/>
            <p:nvPr/>
          </p:nvSpPr>
          <p:spPr>
            <a:xfrm>
              <a:off x="6250965" y="1484375"/>
              <a:ext cx="185420" cy="254635"/>
            </a:xfrm>
            <a:custGeom>
              <a:avLst/>
              <a:gdLst/>
              <a:ahLst/>
              <a:cxnLst/>
              <a:rect l="l" t="t" r="r" b="b"/>
              <a:pathLst>
                <a:path w="185420" h="254635">
                  <a:moveTo>
                    <a:pt x="96774" y="0"/>
                  </a:moveTo>
                  <a:lnTo>
                    <a:pt x="54694" y="8015"/>
                  </a:lnTo>
                  <a:lnTo>
                    <a:pt x="24396" y="31813"/>
                  </a:lnTo>
                  <a:lnTo>
                    <a:pt x="6126" y="72035"/>
                  </a:lnTo>
                  <a:lnTo>
                    <a:pt x="0" y="129260"/>
                  </a:lnTo>
                  <a:lnTo>
                    <a:pt x="1230" y="156703"/>
                  </a:lnTo>
                  <a:lnTo>
                    <a:pt x="12017" y="206409"/>
                  </a:lnTo>
                  <a:lnTo>
                    <a:pt x="49556" y="246887"/>
                  </a:lnTo>
                  <a:lnTo>
                    <a:pt x="91351" y="254508"/>
                  </a:lnTo>
                  <a:lnTo>
                    <a:pt x="112206" y="252608"/>
                  </a:lnTo>
                  <a:lnTo>
                    <a:pt x="113154" y="252608"/>
                  </a:lnTo>
                  <a:lnTo>
                    <a:pt x="132665" y="246414"/>
                  </a:lnTo>
                  <a:lnTo>
                    <a:pt x="148760" y="236270"/>
                  </a:lnTo>
                  <a:lnTo>
                    <a:pt x="161836" y="222034"/>
                  </a:lnTo>
                  <a:lnTo>
                    <a:pt x="169870" y="207365"/>
                  </a:lnTo>
                  <a:lnTo>
                    <a:pt x="85915" y="207365"/>
                  </a:lnTo>
                  <a:lnTo>
                    <a:pt x="80492" y="204889"/>
                  </a:lnTo>
                  <a:lnTo>
                    <a:pt x="76492" y="199936"/>
                  </a:lnTo>
                  <a:lnTo>
                    <a:pt x="72491" y="195072"/>
                  </a:lnTo>
                  <a:lnTo>
                    <a:pt x="69728" y="187432"/>
                  </a:lnTo>
                  <a:lnTo>
                    <a:pt x="65239" y="144657"/>
                  </a:lnTo>
                  <a:lnTo>
                    <a:pt x="65221" y="116420"/>
                  </a:lnTo>
                  <a:lnTo>
                    <a:pt x="65701" y="103358"/>
                  </a:lnTo>
                  <a:lnTo>
                    <a:pt x="66473" y="92312"/>
                  </a:lnTo>
                  <a:lnTo>
                    <a:pt x="66503" y="91887"/>
                  </a:lnTo>
                  <a:lnTo>
                    <a:pt x="80403" y="50101"/>
                  </a:lnTo>
                  <a:lnTo>
                    <a:pt x="86017" y="47345"/>
                  </a:lnTo>
                  <a:lnTo>
                    <a:pt x="173355" y="47345"/>
                  </a:lnTo>
                  <a:lnTo>
                    <a:pt x="173000" y="46229"/>
                  </a:lnTo>
                  <a:lnTo>
                    <a:pt x="163639" y="29438"/>
                  </a:lnTo>
                  <a:lnTo>
                    <a:pt x="151480" y="16612"/>
                  </a:lnTo>
                  <a:lnTo>
                    <a:pt x="136283" y="7432"/>
                  </a:lnTo>
                  <a:lnTo>
                    <a:pt x="118048" y="1895"/>
                  </a:lnTo>
                  <a:lnTo>
                    <a:pt x="96774" y="0"/>
                  </a:lnTo>
                  <a:close/>
                </a:path>
                <a:path w="185420" h="254635">
                  <a:moveTo>
                    <a:pt x="173355" y="47345"/>
                  </a:moveTo>
                  <a:lnTo>
                    <a:pt x="100406" y="47345"/>
                  </a:lnTo>
                  <a:lnTo>
                    <a:pt x="106019" y="49822"/>
                  </a:lnTo>
                  <a:lnTo>
                    <a:pt x="114020" y="59728"/>
                  </a:lnTo>
                  <a:lnTo>
                    <a:pt x="120103" y="97742"/>
                  </a:lnTo>
                  <a:lnTo>
                    <a:pt x="120543" y="109697"/>
                  </a:lnTo>
                  <a:lnTo>
                    <a:pt x="120543" y="137607"/>
                  </a:lnTo>
                  <a:lnTo>
                    <a:pt x="116926" y="180127"/>
                  </a:lnTo>
                  <a:lnTo>
                    <a:pt x="100304" y="207365"/>
                  </a:lnTo>
                  <a:lnTo>
                    <a:pt x="169870" y="207365"/>
                  </a:lnTo>
                  <a:lnTo>
                    <a:pt x="171961" y="203547"/>
                  </a:lnTo>
                  <a:lnTo>
                    <a:pt x="179192" y="180657"/>
                  </a:lnTo>
                  <a:lnTo>
                    <a:pt x="183529" y="153357"/>
                  </a:lnTo>
                  <a:lnTo>
                    <a:pt x="184906" y="123164"/>
                  </a:lnTo>
                  <a:lnTo>
                    <a:pt x="184975" y="121640"/>
                  </a:lnTo>
                  <a:lnTo>
                    <a:pt x="183650" y="92312"/>
                  </a:lnTo>
                  <a:lnTo>
                    <a:pt x="179736" y="67627"/>
                  </a:lnTo>
                  <a:lnTo>
                    <a:pt x="179665" y="67181"/>
                  </a:lnTo>
                  <a:lnTo>
                    <a:pt x="173355" y="47345"/>
                  </a:lnTo>
                  <a:close/>
                </a:path>
              </a:pathLst>
            </a:custGeom>
            <a:solidFill>
              <a:srgbClr val="FF0000"/>
            </a:solidFill>
          </p:spPr>
          <p:txBody>
            <a:bodyPr wrap="square" lIns="0" tIns="0" rIns="0" bIns="0" rtlCol="0"/>
            <a:lstStyle/>
            <a:p>
              <a:endParaRPr sz="1539"/>
            </a:p>
          </p:txBody>
        </p:sp>
      </p:grpSp>
      <p:sp>
        <p:nvSpPr>
          <p:cNvPr id="9" name="object 9"/>
          <p:cNvSpPr txBox="1"/>
          <p:nvPr/>
        </p:nvSpPr>
        <p:spPr>
          <a:xfrm>
            <a:off x="834905" y="1298444"/>
            <a:ext cx="7460722" cy="824723"/>
          </a:xfrm>
          <a:prstGeom prst="rect">
            <a:avLst/>
          </a:prstGeom>
        </p:spPr>
        <p:txBody>
          <a:bodyPr vert="horz" wrap="square" lIns="0" tIns="155839" rIns="0" bIns="0" rtlCol="0">
            <a:spAutoFit/>
          </a:bodyPr>
          <a:lstStyle/>
          <a:p>
            <a:pPr marL="4772326">
              <a:spcBef>
                <a:spcPts val="1227"/>
              </a:spcBef>
            </a:pPr>
            <a:r>
              <a:rPr sz="1753" spc="-30" dirty="0">
                <a:latin typeface="HGP創英角ｺﾞｼｯｸUB"/>
                <a:cs typeface="HGP創英角ｺﾞｼｯｸUB"/>
              </a:rPr>
              <a:t>を開始！</a:t>
            </a:r>
            <a:endParaRPr sz="1753">
              <a:latin typeface="HGP創英角ｺﾞｼｯｸUB"/>
              <a:cs typeface="HGP創英角ｺﾞｼｯｸUB"/>
            </a:endParaRPr>
          </a:p>
          <a:p>
            <a:pPr marL="10860">
              <a:spcBef>
                <a:spcPts val="1142"/>
              </a:spcBef>
            </a:pPr>
            <a:r>
              <a:rPr sz="1667" dirty="0">
                <a:latin typeface="HGP創英角ｺﾞｼｯｸUB"/>
                <a:cs typeface="HGP創英角ｺﾞｼｯｸUB"/>
              </a:rPr>
              <a:t>～①</a:t>
            </a:r>
            <a:r>
              <a:rPr sz="1667" spc="-21" dirty="0">
                <a:latin typeface="HGP創英角ｺﾞｼｯｸUB"/>
                <a:cs typeface="HGP創英角ｺﾞｼｯｸUB"/>
              </a:rPr>
              <a:t>施工②データ連携③施工管理を３本柱としてオートメーション化の取組を</a:t>
            </a:r>
            <a:r>
              <a:rPr sz="1667" dirty="0">
                <a:latin typeface="HGP創英角ｺﾞｼｯｸUB"/>
                <a:cs typeface="HGP創英角ｺﾞｼｯｸUB"/>
              </a:rPr>
              <a:t>推進</a:t>
            </a:r>
            <a:r>
              <a:rPr sz="1667" spc="-43" dirty="0">
                <a:latin typeface="HGP創英角ｺﾞｼｯｸUB"/>
                <a:cs typeface="HGP創英角ｺﾞｼｯｸUB"/>
              </a:rPr>
              <a:t>～</a:t>
            </a:r>
            <a:endParaRPr sz="1667">
              <a:latin typeface="HGP創英角ｺﾞｼｯｸUB"/>
              <a:cs typeface="HGP創英角ｺﾞｼｯｸUB"/>
            </a:endParaRPr>
          </a:p>
        </p:txBody>
      </p:sp>
      <p:grpSp>
        <p:nvGrpSpPr>
          <p:cNvPr id="10" name="object 10"/>
          <p:cNvGrpSpPr/>
          <p:nvPr/>
        </p:nvGrpSpPr>
        <p:grpSpPr>
          <a:xfrm>
            <a:off x="5556772" y="2466930"/>
            <a:ext cx="2959854" cy="3621762"/>
            <a:chOff x="6498335" y="2656337"/>
            <a:chExt cx="3461385" cy="4235450"/>
          </a:xfrm>
        </p:grpSpPr>
        <p:sp>
          <p:nvSpPr>
            <p:cNvPr id="11" name="object 11"/>
            <p:cNvSpPr/>
            <p:nvPr/>
          </p:nvSpPr>
          <p:spPr>
            <a:xfrm>
              <a:off x="6498335" y="2656337"/>
              <a:ext cx="3461385" cy="4235450"/>
            </a:xfrm>
            <a:custGeom>
              <a:avLst/>
              <a:gdLst/>
              <a:ahLst/>
              <a:cxnLst/>
              <a:rect l="l" t="t" r="r" b="b"/>
              <a:pathLst>
                <a:path w="3461384" h="4235450">
                  <a:moveTo>
                    <a:pt x="3461004" y="0"/>
                  </a:moveTo>
                  <a:lnTo>
                    <a:pt x="0" y="0"/>
                  </a:lnTo>
                  <a:lnTo>
                    <a:pt x="0" y="4235196"/>
                  </a:lnTo>
                  <a:lnTo>
                    <a:pt x="3461004" y="4235196"/>
                  </a:lnTo>
                  <a:lnTo>
                    <a:pt x="3461004" y="0"/>
                  </a:lnTo>
                  <a:close/>
                </a:path>
              </a:pathLst>
            </a:custGeom>
            <a:solidFill>
              <a:srgbClr val="F0F9F9"/>
            </a:solidFill>
          </p:spPr>
          <p:txBody>
            <a:bodyPr wrap="square" lIns="0" tIns="0" rIns="0" bIns="0" rtlCol="0"/>
            <a:lstStyle/>
            <a:p>
              <a:endParaRPr sz="1539"/>
            </a:p>
          </p:txBody>
        </p:sp>
        <p:pic>
          <p:nvPicPr>
            <p:cNvPr id="12" name="object 12"/>
            <p:cNvPicPr/>
            <p:nvPr/>
          </p:nvPicPr>
          <p:blipFill>
            <a:blip r:embed="rId5" cstate="print"/>
            <a:stretch>
              <a:fillRect/>
            </a:stretch>
          </p:blipFill>
          <p:spPr>
            <a:xfrm>
              <a:off x="7141933" y="2796540"/>
              <a:ext cx="152882" cy="211836"/>
            </a:xfrm>
            <a:prstGeom prst="rect">
              <a:avLst/>
            </a:prstGeom>
          </p:spPr>
        </p:pic>
        <p:pic>
          <p:nvPicPr>
            <p:cNvPr id="13" name="object 13"/>
            <p:cNvPicPr/>
            <p:nvPr/>
          </p:nvPicPr>
          <p:blipFill>
            <a:blip r:embed="rId6" cstate="print"/>
            <a:stretch>
              <a:fillRect/>
            </a:stretch>
          </p:blipFill>
          <p:spPr>
            <a:xfrm>
              <a:off x="7323302" y="2796540"/>
              <a:ext cx="158394" cy="216408"/>
            </a:xfrm>
            <a:prstGeom prst="rect">
              <a:avLst/>
            </a:prstGeom>
          </p:spPr>
        </p:pic>
        <p:pic>
          <p:nvPicPr>
            <p:cNvPr id="14" name="object 14"/>
            <p:cNvPicPr/>
            <p:nvPr/>
          </p:nvPicPr>
          <p:blipFill>
            <a:blip r:embed="rId7" cstate="print"/>
            <a:stretch>
              <a:fillRect/>
            </a:stretch>
          </p:blipFill>
          <p:spPr>
            <a:xfrm>
              <a:off x="7505801" y="2796540"/>
              <a:ext cx="160870" cy="211836"/>
            </a:xfrm>
            <a:prstGeom prst="rect">
              <a:avLst/>
            </a:prstGeom>
          </p:spPr>
        </p:pic>
        <p:pic>
          <p:nvPicPr>
            <p:cNvPr id="15" name="object 15"/>
            <p:cNvPicPr/>
            <p:nvPr/>
          </p:nvPicPr>
          <p:blipFill>
            <a:blip r:embed="rId8" cstate="print"/>
            <a:stretch>
              <a:fillRect/>
            </a:stretch>
          </p:blipFill>
          <p:spPr>
            <a:xfrm>
              <a:off x="7692110" y="2796540"/>
              <a:ext cx="158394" cy="216408"/>
            </a:xfrm>
            <a:prstGeom prst="rect">
              <a:avLst/>
            </a:prstGeom>
          </p:spPr>
        </p:pic>
      </p:grpSp>
      <p:sp>
        <p:nvSpPr>
          <p:cNvPr id="16" name="object 16"/>
          <p:cNvSpPr txBox="1"/>
          <p:nvPr/>
        </p:nvSpPr>
        <p:spPr>
          <a:xfrm>
            <a:off x="5556772" y="2466930"/>
            <a:ext cx="2959854" cy="3570226"/>
          </a:xfrm>
          <a:prstGeom prst="rect">
            <a:avLst/>
          </a:prstGeom>
        </p:spPr>
        <p:txBody>
          <a:bodyPr vert="horz" wrap="square" lIns="0" tIns="34752" rIns="0" bIns="0" rtlCol="0">
            <a:spAutoFit/>
          </a:bodyPr>
          <a:lstStyle/>
          <a:p>
            <a:pPr marL="707514" marR="532672" indent="459911">
              <a:lnSpc>
                <a:spcPct val="101699"/>
              </a:lnSpc>
              <a:spcBef>
                <a:spcPts val="274"/>
              </a:spcBef>
            </a:pPr>
            <a:r>
              <a:rPr sz="2052" spc="-124" dirty="0">
                <a:latin typeface="ＭＳ Ｐゴシック"/>
                <a:cs typeface="ＭＳ Ｐゴシック"/>
              </a:rPr>
              <a:t>年度までに</a:t>
            </a:r>
            <a:r>
              <a:rPr sz="2052" spc="-9" dirty="0">
                <a:latin typeface="ＭＳ Ｐゴシック"/>
                <a:cs typeface="ＭＳ Ｐゴシック"/>
              </a:rPr>
              <a:t>実現する目標</a:t>
            </a:r>
            <a:endParaRPr sz="2052">
              <a:latin typeface="ＭＳ Ｐゴシック"/>
              <a:cs typeface="ＭＳ Ｐゴシック"/>
            </a:endParaRPr>
          </a:p>
          <a:p>
            <a:pPr marL="85792">
              <a:spcBef>
                <a:spcPts val="1236"/>
              </a:spcBef>
            </a:pPr>
            <a:r>
              <a:rPr sz="1753" spc="-34" dirty="0">
                <a:latin typeface="Microsoft JhengHei"/>
                <a:cs typeface="Microsoft JhengHei"/>
              </a:rPr>
              <a:t>省人化</a:t>
            </a:r>
            <a:endParaRPr sz="1753">
              <a:latin typeface="Microsoft JhengHei"/>
              <a:cs typeface="Microsoft JhengHei"/>
            </a:endParaRPr>
          </a:p>
          <a:p>
            <a:pPr marL="239458" marR="101539" indent="-77104">
              <a:lnSpc>
                <a:spcPts val="1599"/>
              </a:lnSpc>
              <a:spcBef>
                <a:spcPts val="637"/>
              </a:spcBef>
            </a:pPr>
            <a:r>
              <a:rPr sz="1368" dirty="0">
                <a:latin typeface="ＭＳ Ｐゴシック"/>
                <a:cs typeface="ＭＳ Ｐゴシック"/>
              </a:rPr>
              <a:t>・持続可能なインフラ整備・維持</a:t>
            </a:r>
            <a:r>
              <a:rPr sz="1368" spc="-1133" dirty="0">
                <a:latin typeface="ＭＳ Ｐゴシック"/>
                <a:cs typeface="ＭＳ Ｐゴシック"/>
              </a:rPr>
              <a:t>管</a:t>
            </a:r>
            <a:r>
              <a:rPr sz="1368" spc="-9" dirty="0">
                <a:latin typeface="ＭＳ Ｐゴシック"/>
                <a:cs typeface="ＭＳ Ｐゴシック"/>
              </a:rPr>
              <a:t>理体制の構築</a:t>
            </a:r>
            <a:endParaRPr sz="1368">
              <a:latin typeface="ＭＳ Ｐゴシック"/>
              <a:cs typeface="ＭＳ Ｐゴシック"/>
            </a:endParaRPr>
          </a:p>
          <a:p>
            <a:pPr marL="212309" marR="390409" indent="-49954">
              <a:lnSpc>
                <a:spcPct val="101899"/>
              </a:lnSpc>
              <a:spcBef>
                <a:spcPts val="363"/>
              </a:spcBef>
            </a:pPr>
            <a:r>
              <a:rPr sz="1368" spc="17" dirty="0">
                <a:latin typeface="ＭＳ Ｐゴシック"/>
                <a:cs typeface="ＭＳ Ｐゴシック"/>
              </a:rPr>
              <a:t>・少なくとも</a:t>
            </a:r>
            <a:r>
              <a:rPr sz="1368" b="1" spc="21" dirty="0">
                <a:solidFill>
                  <a:srgbClr val="FF0000"/>
                </a:solidFill>
                <a:latin typeface="ＭＳ Ｐゴシック"/>
                <a:cs typeface="ＭＳ Ｐゴシック"/>
              </a:rPr>
              <a:t>省人化</a:t>
            </a:r>
            <a:r>
              <a:rPr sz="1368" b="1" spc="13" dirty="0">
                <a:solidFill>
                  <a:srgbClr val="FF0000"/>
                </a:solidFill>
                <a:latin typeface="Arial"/>
                <a:cs typeface="Arial"/>
              </a:rPr>
              <a:t>3</a:t>
            </a:r>
            <a:r>
              <a:rPr sz="1368" b="1" spc="9" dirty="0">
                <a:solidFill>
                  <a:srgbClr val="FF0000"/>
                </a:solidFill>
                <a:latin typeface="ＭＳ Ｐゴシック"/>
                <a:cs typeface="ＭＳ Ｐゴシック"/>
              </a:rPr>
              <a:t>割、すな</a:t>
            </a:r>
            <a:r>
              <a:rPr sz="1368" b="1" spc="-1347" dirty="0">
                <a:solidFill>
                  <a:srgbClr val="FF0000"/>
                </a:solidFill>
                <a:latin typeface="ＭＳ Ｐゴシック"/>
                <a:cs typeface="ＭＳ Ｐゴシック"/>
              </a:rPr>
              <a:t>わ</a:t>
            </a:r>
            <a:r>
              <a:rPr sz="1368" b="1" spc="17" dirty="0">
                <a:solidFill>
                  <a:srgbClr val="FF0000"/>
                </a:solidFill>
                <a:latin typeface="ＭＳ Ｐゴシック"/>
                <a:cs typeface="ＭＳ Ｐゴシック"/>
              </a:rPr>
              <a:t>ち生産性</a:t>
            </a:r>
            <a:r>
              <a:rPr sz="1368" b="1" spc="9" dirty="0">
                <a:solidFill>
                  <a:srgbClr val="FF0000"/>
                </a:solidFill>
                <a:latin typeface="Arial"/>
                <a:cs typeface="Arial"/>
              </a:rPr>
              <a:t>1.5</a:t>
            </a:r>
            <a:r>
              <a:rPr sz="1368" b="1" spc="21" dirty="0">
                <a:solidFill>
                  <a:srgbClr val="FF0000"/>
                </a:solidFill>
                <a:latin typeface="ＭＳ Ｐゴシック"/>
                <a:cs typeface="ＭＳ Ｐゴシック"/>
              </a:rPr>
              <a:t>倍</a:t>
            </a:r>
            <a:r>
              <a:rPr sz="1368" spc="17" dirty="0">
                <a:latin typeface="ＭＳ Ｐゴシック"/>
                <a:cs typeface="ＭＳ Ｐゴシック"/>
              </a:rPr>
              <a:t>を実現</a:t>
            </a:r>
            <a:endParaRPr sz="1368">
              <a:latin typeface="ＭＳ Ｐゴシック"/>
              <a:cs typeface="ＭＳ Ｐゴシック"/>
            </a:endParaRPr>
          </a:p>
          <a:p>
            <a:pPr marL="85792">
              <a:spcBef>
                <a:spcPts val="1615"/>
              </a:spcBef>
            </a:pPr>
            <a:r>
              <a:rPr sz="1753" spc="-30" dirty="0">
                <a:latin typeface="Microsoft JhengHei"/>
                <a:cs typeface="Microsoft JhengHei"/>
              </a:rPr>
              <a:t>安全確保</a:t>
            </a:r>
            <a:endParaRPr sz="1753">
              <a:latin typeface="Microsoft JhengHei"/>
              <a:cs typeface="Microsoft JhengHei"/>
            </a:endParaRPr>
          </a:p>
          <a:p>
            <a:pPr marL="85792">
              <a:spcBef>
                <a:spcPts val="487"/>
              </a:spcBef>
            </a:pPr>
            <a:r>
              <a:rPr sz="1368" dirty="0">
                <a:latin typeface="ＭＳ Ｐゴシック"/>
                <a:cs typeface="ＭＳ Ｐゴシック"/>
              </a:rPr>
              <a:t>・建設現場の</a:t>
            </a:r>
            <a:r>
              <a:rPr sz="1368" b="1" spc="-9" dirty="0">
                <a:solidFill>
                  <a:srgbClr val="FF0000"/>
                </a:solidFill>
                <a:latin typeface="ＭＳ Ｐゴシック"/>
                <a:cs typeface="ＭＳ Ｐゴシック"/>
              </a:rPr>
              <a:t>死亡事故を削減</a:t>
            </a:r>
            <a:endParaRPr sz="1368">
              <a:latin typeface="ＭＳ Ｐゴシック"/>
              <a:cs typeface="ＭＳ Ｐゴシック"/>
            </a:endParaRPr>
          </a:p>
          <a:p>
            <a:pPr marL="85792">
              <a:spcBef>
                <a:spcPts val="1608"/>
              </a:spcBef>
            </a:pPr>
            <a:r>
              <a:rPr sz="1753" spc="-269" dirty="0">
                <a:latin typeface="Microsoft JhengHei"/>
                <a:cs typeface="Microsoft JhengHei"/>
              </a:rPr>
              <a:t>働き方改革・新３Ｋ</a:t>
            </a:r>
            <a:endParaRPr sz="1753">
              <a:latin typeface="Microsoft JhengHei"/>
              <a:cs typeface="Microsoft JhengHei"/>
            </a:endParaRPr>
          </a:p>
          <a:p>
            <a:pPr marL="85792">
              <a:spcBef>
                <a:spcPts val="487"/>
              </a:spcBef>
            </a:pPr>
            <a:r>
              <a:rPr sz="1368" dirty="0">
                <a:latin typeface="ＭＳ Ｐゴシック"/>
                <a:cs typeface="ＭＳ Ｐゴシック"/>
              </a:rPr>
              <a:t>・屋外作業の</a:t>
            </a:r>
            <a:r>
              <a:rPr sz="1368" b="1" spc="-4" dirty="0">
                <a:solidFill>
                  <a:srgbClr val="FF0000"/>
                </a:solidFill>
                <a:latin typeface="ＭＳ Ｐゴシック"/>
                <a:cs typeface="ＭＳ Ｐゴシック"/>
              </a:rPr>
              <a:t>リモート化・オフサイ</a:t>
            </a:r>
            <a:r>
              <a:rPr sz="1368" b="1" spc="-1086" dirty="0">
                <a:solidFill>
                  <a:srgbClr val="FF0000"/>
                </a:solidFill>
                <a:latin typeface="ＭＳ Ｐゴシック"/>
                <a:cs typeface="ＭＳ Ｐゴシック"/>
              </a:rPr>
              <a:t>ト</a:t>
            </a:r>
            <a:r>
              <a:rPr sz="1368" b="1" spc="-43" dirty="0">
                <a:solidFill>
                  <a:srgbClr val="FF0000"/>
                </a:solidFill>
                <a:latin typeface="ＭＳ Ｐゴシック"/>
                <a:cs typeface="ＭＳ Ｐゴシック"/>
              </a:rPr>
              <a:t>化</a:t>
            </a:r>
            <a:endParaRPr sz="1368">
              <a:latin typeface="ＭＳ Ｐゴシック"/>
              <a:cs typeface="ＭＳ Ｐゴシック"/>
            </a:endParaRPr>
          </a:p>
        </p:txBody>
      </p:sp>
      <p:sp>
        <p:nvSpPr>
          <p:cNvPr id="17" name="object 17"/>
          <p:cNvSpPr txBox="1"/>
          <p:nvPr/>
        </p:nvSpPr>
        <p:spPr>
          <a:xfrm>
            <a:off x="1343148" y="6093252"/>
            <a:ext cx="3730904" cy="224763"/>
          </a:xfrm>
          <a:prstGeom prst="rect">
            <a:avLst/>
          </a:prstGeom>
        </p:spPr>
        <p:txBody>
          <a:bodyPr vert="horz" wrap="square" lIns="0" tIns="14118" rIns="0" bIns="0" rtlCol="0">
            <a:spAutoFit/>
          </a:bodyPr>
          <a:lstStyle/>
          <a:p>
            <a:pPr marL="10860">
              <a:spcBef>
                <a:spcPts val="111"/>
              </a:spcBef>
            </a:pPr>
            <a:r>
              <a:rPr sz="1368" dirty="0">
                <a:latin typeface="Arial"/>
                <a:cs typeface="Arial"/>
              </a:rPr>
              <a:t>i-Construction 2.0</a:t>
            </a:r>
            <a:r>
              <a:rPr sz="1368" dirty="0">
                <a:latin typeface="ＭＳ Ｐゴシック"/>
                <a:cs typeface="ＭＳ Ｐゴシック"/>
              </a:rPr>
              <a:t>で実現を目指す社会（イメー</a:t>
            </a:r>
            <a:r>
              <a:rPr sz="1368" spc="-1137" dirty="0">
                <a:latin typeface="ＭＳ Ｐゴシック"/>
                <a:cs typeface="ＭＳ Ｐゴシック"/>
              </a:rPr>
              <a:t>ジ</a:t>
            </a:r>
            <a:r>
              <a:rPr sz="1368" spc="-43" dirty="0">
                <a:latin typeface="ＭＳ Ｐゴシック"/>
                <a:cs typeface="ＭＳ Ｐゴシック"/>
              </a:rPr>
              <a:t>）</a:t>
            </a:r>
            <a:endParaRPr sz="1368">
              <a:latin typeface="ＭＳ Ｐゴシック"/>
              <a:cs typeface="ＭＳ Ｐゴシック"/>
            </a:endParaRPr>
          </a:p>
        </p:txBody>
      </p:sp>
      <p:grpSp>
        <p:nvGrpSpPr>
          <p:cNvPr id="18" name="object 18"/>
          <p:cNvGrpSpPr/>
          <p:nvPr/>
        </p:nvGrpSpPr>
        <p:grpSpPr>
          <a:xfrm>
            <a:off x="678959" y="2485169"/>
            <a:ext cx="4824492" cy="3538142"/>
            <a:chOff x="794004" y="2677667"/>
            <a:chExt cx="5641975" cy="4137660"/>
          </a:xfrm>
        </p:grpSpPr>
        <p:pic>
          <p:nvPicPr>
            <p:cNvPr id="19" name="object 19"/>
            <p:cNvPicPr/>
            <p:nvPr/>
          </p:nvPicPr>
          <p:blipFill>
            <a:blip r:embed="rId9" cstate="print"/>
            <a:stretch>
              <a:fillRect/>
            </a:stretch>
          </p:blipFill>
          <p:spPr>
            <a:xfrm>
              <a:off x="794004" y="2677667"/>
              <a:ext cx="5641848" cy="4137665"/>
            </a:xfrm>
            <a:prstGeom prst="rect">
              <a:avLst/>
            </a:prstGeom>
          </p:spPr>
        </p:pic>
        <p:sp>
          <p:nvSpPr>
            <p:cNvPr id="20" name="object 20"/>
            <p:cNvSpPr/>
            <p:nvPr/>
          </p:nvSpPr>
          <p:spPr>
            <a:xfrm>
              <a:off x="1758695" y="2857499"/>
              <a:ext cx="1039494" cy="402590"/>
            </a:xfrm>
            <a:custGeom>
              <a:avLst/>
              <a:gdLst/>
              <a:ahLst/>
              <a:cxnLst/>
              <a:rect l="l" t="t" r="r" b="b"/>
              <a:pathLst>
                <a:path w="1039494" h="402589">
                  <a:moveTo>
                    <a:pt x="972312" y="0"/>
                  </a:moveTo>
                  <a:lnTo>
                    <a:pt x="67056" y="0"/>
                  </a:lnTo>
                  <a:lnTo>
                    <a:pt x="40505" y="5334"/>
                  </a:lnTo>
                  <a:lnTo>
                    <a:pt x="19240" y="19812"/>
                  </a:lnTo>
                  <a:lnTo>
                    <a:pt x="5119" y="41148"/>
                  </a:lnTo>
                  <a:lnTo>
                    <a:pt x="0" y="67056"/>
                  </a:lnTo>
                  <a:lnTo>
                    <a:pt x="0" y="335280"/>
                  </a:lnTo>
                  <a:lnTo>
                    <a:pt x="5119" y="361188"/>
                  </a:lnTo>
                  <a:lnTo>
                    <a:pt x="19240" y="382524"/>
                  </a:lnTo>
                  <a:lnTo>
                    <a:pt x="40505" y="397001"/>
                  </a:lnTo>
                  <a:lnTo>
                    <a:pt x="67056" y="402336"/>
                  </a:lnTo>
                  <a:lnTo>
                    <a:pt x="972312" y="402336"/>
                  </a:lnTo>
                  <a:lnTo>
                    <a:pt x="998219" y="397002"/>
                  </a:lnTo>
                  <a:lnTo>
                    <a:pt x="1019556" y="382524"/>
                  </a:lnTo>
                  <a:lnTo>
                    <a:pt x="1034034" y="361188"/>
                  </a:lnTo>
                  <a:lnTo>
                    <a:pt x="1039368" y="335280"/>
                  </a:lnTo>
                  <a:lnTo>
                    <a:pt x="1039368" y="67056"/>
                  </a:lnTo>
                  <a:lnTo>
                    <a:pt x="1034034" y="41148"/>
                  </a:lnTo>
                  <a:lnTo>
                    <a:pt x="1019556" y="19812"/>
                  </a:lnTo>
                  <a:lnTo>
                    <a:pt x="998219" y="5334"/>
                  </a:lnTo>
                  <a:lnTo>
                    <a:pt x="972312" y="0"/>
                  </a:lnTo>
                  <a:close/>
                </a:path>
              </a:pathLst>
            </a:custGeom>
            <a:solidFill>
              <a:srgbClr val="FFFFFF"/>
            </a:solidFill>
          </p:spPr>
          <p:txBody>
            <a:bodyPr wrap="square" lIns="0" tIns="0" rIns="0" bIns="0" rtlCol="0"/>
            <a:lstStyle/>
            <a:p>
              <a:endParaRPr sz="1539"/>
            </a:p>
          </p:txBody>
        </p:sp>
        <p:sp>
          <p:nvSpPr>
            <p:cNvPr id="21" name="object 21"/>
            <p:cNvSpPr/>
            <p:nvPr/>
          </p:nvSpPr>
          <p:spPr>
            <a:xfrm>
              <a:off x="1758695" y="2857499"/>
              <a:ext cx="1039494" cy="402590"/>
            </a:xfrm>
            <a:custGeom>
              <a:avLst/>
              <a:gdLst/>
              <a:ahLst/>
              <a:cxnLst/>
              <a:rect l="l" t="t" r="r" b="b"/>
              <a:pathLst>
                <a:path w="1039494" h="402589">
                  <a:moveTo>
                    <a:pt x="0" y="67056"/>
                  </a:moveTo>
                  <a:lnTo>
                    <a:pt x="5119" y="41148"/>
                  </a:lnTo>
                  <a:lnTo>
                    <a:pt x="19240" y="19812"/>
                  </a:lnTo>
                  <a:lnTo>
                    <a:pt x="40505" y="5334"/>
                  </a:lnTo>
                  <a:lnTo>
                    <a:pt x="67056" y="0"/>
                  </a:lnTo>
                  <a:lnTo>
                    <a:pt x="972312" y="0"/>
                  </a:lnTo>
                  <a:lnTo>
                    <a:pt x="998219" y="5334"/>
                  </a:lnTo>
                  <a:lnTo>
                    <a:pt x="1019556" y="19812"/>
                  </a:lnTo>
                  <a:lnTo>
                    <a:pt x="1034034" y="41148"/>
                  </a:lnTo>
                  <a:lnTo>
                    <a:pt x="1039368" y="67056"/>
                  </a:lnTo>
                  <a:lnTo>
                    <a:pt x="1039368" y="335280"/>
                  </a:lnTo>
                  <a:lnTo>
                    <a:pt x="1034034" y="361188"/>
                  </a:lnTo>
                  <a:lnTo>
                    <a:pt x="1019556" y="382524"/>
                  </a:lnTo>
                  <a:lnTo>
                    <a:pt x="998219" y="397002"/>
                  </a:lnTo>
                  <a:lnTo>
                    <a:pt x="972312" y="402336"/>
                  </a:lnTo>
                  <a:lnTo>
                    <a:pt x="67056" y="402336"/>
                  </a:lnTo>
                  <a:lnTo>
                    <a:pt x="40505" y="397001"/>
                  </a:lnTo>
                  <a:lnTo>
                    <a:pt x="19240" y="382524"/>
                  </a:lnTo>
                  <a:lnTo>
                    <a:pt x="5119" y="361188"/>
                  </a:lnTo>
                  <a:lnTo>
                    <a:pt x="0" y="335280"/>
                  </a:lnTo>
                  <a:lnTo>
                    <a:pt x="0" y="67056"/>
                  </a:lnTo>
                  <a:close/>
                </a:path>
              </a:pathLst>
            </a:custGeom>
            <a:ln w="21336">
              <a:solidFill>
                <a:srgbClr val="0070BF"/>
              </a:solidFill>
            </a:ln>
          </p:spPr>
          <p:txBody>
            <a:bodyPr wrap="square" lIns="0" tIns="0" rIns="0" bIns="0" rtlCol="0"/>
            <a:lstStyle/>
            <a:p>
              <a:endParaRPr sz="1539"/>
            </a:p>
          </p:txBody>
        </p:sp>
      </p:grpSp>
      <p:sp>
        <p:nvSpPr>
          <p:cNvPr id="22" name="object 22"/>
          <p:cNvSpPr txBox="1"/>
          <p:nvPr/>
        </p:nvSpPr>
        <p:spPr>
          <a:xfrm>
            <a:off x="1623331" y="2660665"/>
            <a:ext cx="647790" cy="279915"/>
          </a:xfrm>
          <a:prstGeom prst="rect">
            <a:avLst/>
          </a:prstGeom>
        </p:spPr>
        <p:txBody>
          <a:bodyPr vert="horz" wrap="square" lIns="0" tIns="10317" rIns="0" bIns="0" rtlCol="0">
            <a:spAutoFit/>
          </a:bodyPr>
          <a:lstStyle/>
          <a:p>
            <a:pPr marL="91222" marR="4344" indent="-80905">
              <a:lnSpc>
                <a:spcPct val="101899"/>
              </a:lnSpc>
              <a:spcBef>
                <a:spcPts val="81"/>
              </a:spcBef>
            </a:pPr>
            <a:r>
              <a:rPr sz="898" b="1" spc="-9" dirty="0">
                <a:latin typeface="Meiryo UI"/>
                <a:cs typeface="Meiryo UI"/>
              </a:rPr>
              <a:t>遠隔・自動で</a:t>
            </a:r>
            <a:r>
              <a:rPr sz="898" b="1" spc="-13" dirty="0">
                <a:latin typeface="Meiryo UI"/>
                <a:cs typeface="Meiryo UI"/>
              </a:rPr>
              <a:t>完成検査</a:t>
            </a:r>
            <a:endParaRPr sz="898">
              <a:latin typeface="Meiryo UI"/>
              <a:cs typeface="Meiryo UI"/>
            </a:endParaRPr>
          </a:p>
        </p:txBody>
      </p:sp>
      <p:grpSp>
        <p:nvGrpSpPr>
          <p:cNvPr id="23" name="object 23"/>
          <p:cNvGrpSpPr/>
          <p:nvPr/>
        </p:nvGrpSpPr>
        <p:grpSpPr>
          <a:xfrm>
            <a:off x="1034618" y="2603352"/>
            <a:ext cx="1772872" cy="1061551"/>
            <a:chOff x="1209928" y="2815875"/>
            <a:chExt cx="2073275" cy="1241425"/>
          </a:xfrm>
        </p:grpSpPr>
        <p:sp>
          <p:nvSpPr>
            <p:cNvPr id="24" name="object 24"/>
            <p:cNvSpPr/>
            <p:nvPr/>
          </p:nvSpPr>
          <p:spPr>
            <a:xfrm>
              <a:off x="2795015" y="2815875"/>
              <a:ext cx="488315" cy="248920"/>
            </a:xfrm>
            <a:custGeom>
              <a:avLst/>
              <a:gdLst/>
              <a:ahLst/>
              <a:cxnLst/>
              <a:rect l="l" t="t" r="r" b="b"/>
              <a:pathLst>
                <a:path w="488314" h="248919">
                  <a:moveTo>
                    <a:pt x="406782" y="52176"/>
                  </a:moveTo>
                  <a:lnTo>
                    <a:pt x="0" y="236696"/>
                  </a:lnTo>
                  <a:lnTo>
                    <a:pt x="6095" y="248888"/>
                  </a:lnTo>
                  <a:lnTo>
                    <a:pt x="411974" y="64778"/>
                  </a:lnTo>
                  <a:lnTo>
                    <a:pt x="408431" y="59912"/>
                  </a:lnTo>
                  <a:lnTo>
                    <a:pt x="406782" y="52176"/>
                  </a:lnTo>
                  <a:close/>
                </a:path>
                <a:path w="488314" h="248919">
                  <a:moveTo>
                    <a:pt x="486940" y="35528"/>
                  </a:moveTo>
                  <a:lnTo>
                    <a:pt x="443483" y="35528"/>
                  </a:lnTo>
                  <a:lnTo>
                    <a:pt x="449579" y="47720"/>
                  </a:lnTo>
                  <a:lnTo>
                    <a:pt x="411974" y="64778"/>
                  </a:lnTo>
                  <a:lnTo>
                    <a:pt x="417861" y="72866"/>
                  </a:lnTo>
                  <a:lnTo>
                    <a:pt x="431292" y="81248"/>
                  </a:lnTo>
                  <a:lnTo>
                    <a:pt x="447008" y="83915"/>
                  </a:lnTo>
                  <a:lnTo>
                    <a:pt x="463295" y="79724"/>
                  </a:lnTo>
                  <a:lnTo>
                    <a:pt x="476916" y="70294"/>
                  </a:lnTo>
                  <a:lnTo>
                    <a:pt x="485394" y="56864"/>
                  </a:lnTo>
                  <a:lnTo>
                    <a:pt x="488156" y="41147"/>
                  </a:lnTo>
                  <a:lnTo>
                    <a:pt x="486940" y="35528"/>
                  </a:lnTo>
                  <a:close/>
                </a:path>
                <a:path w="488314" h="248919">
                  <a:moveTo>
                    <a:pt x="443483" y="35528"/>
                  </a:moveTo>
                  <a:lnTo>
                    <a:pt x="406782" y="52176"/>
                  </a:lnTo>
                  <a:lnTo>
                    <a:pt x="408431" y="59912"/>
                  </a:lnTo>
                  <a:lnTo>
                    <a:pt x="411974" y="64778"/>
                  </a:lnTo>
                  <a:lnTo>
                    <a:pt x="449579" y="47720"/>
                  </a:lnTo>
                  <a:lnTo>
                    <a:pt x="443483" y="35528"/>
                  </a:lnTo>
                  <a:close/>
                </a:path>
                <a:path w="488314" h="248919">
                  <a:moveTo>
                    <a:pt x="445412" y="0"/>
                  </a:moveTo>
                  <a:lnTo>
                    <a:pt x="429767" y="3524"/>
                  </a:lnTo>
                  <a:lnTo>
                    <a:pt x="416147" y="13192"/>
                  </a:lnTo>
                  <a:lnTo>
                    <a:pt x="407669" y="27146"/>
                  </a:lnTo>
                  <a:lnTo>
                    <a:pt x="404907" y="43386"/>
                  </a:lnTo>
                  <a:lnTo>
                    <a:pt x="406782" y="52176"/>
                  </a:lnTo>
                  <a:lnTo>
                    <a:pt x="443483" y="35528"/>
                  </a:lnTo>
                  <a:lnTo>
                    <a:pt x="486940" y="35528"/>
                  </a:lnTo>
                  <a:lnTo>
                    <a:pt x="484631" y="24860"/>
                  </a:lnTo>
                  <a:lnTo>
                    <a:pt x="474987" y="11239"/>
                  </a:lnTo>
                  <a:lnTo>
                    <a:pt x="461200" y="2762"/>
                  </a:lnTo>
                  <a:lnTo>
                    <a:pt x="445412" y="0"/>
                  </a:lnTo>
                  <a:close/>
                </a:path>
              </a:pathLst>
            </a:custGeom>
            <a:solidFill>
              <a:srgbClr val="0070BF"/>
            </a:solidFill>
          </p:spPr>
          <p:txBody>
            <a:bodyPr wrap="square" lIns="0" tIns="0" rIns="0" bIns="0" rtlCol="0"/>
            <a:lstStyle/>
            <a:p>
              <a:endParaRPr sz="1539"/>
            </a:p>
          </p:txBody>
        </p:sp>
        <p:sp>
          <p:nvSpPr>
            <p:cNvPr id="25" name="object 25"/>
            <p:cNvSpPr/>
            <p:nvPr/>
          </p:nvSpPr>
          <p:spPr>
            <a:xfrm>
              <a:off x="1220723" y="3645408"/>
              <a:ext cx="1490980" cy="401320"/>
            </a:xfrm>
            <a:custGeom>
              <a:avLst/>
              <a:gdLst/>
              <a:ahLst/>
              <a:cxnLst/>
              <a:rect l="l" t="t" r="r" b="b"/>
              <a:pathLst>
                <a:path w="1490980" h="401320">
                  <a:moveTo>
                    <a:pt x="1423415" y="0"/>
                  </a:moveTo>
                  <a:lnTo>
                    <a:pt x="65531" y="0"/>
                  </a:lnTo>
                  <a:lnTo>
                    <a:pt x="39862" y="5119"/>
                  </a:lnTo>
                  <a:lnTo>
                    <a:pt x="19050" y="19240"/>
                  </a:lnTo>
                  <a:lnTo>
                    <a:pt x="5095" y="40505"/>
                  </a:lnTo>
                  <a:lnTo>
                    <a:pt x="0" y="67055"/>
                  </a:lnTo>
                  <a:lnTo>
                    <a:pt x="0" y="333755"/>
                  </a:lnTo>
                  <a:lnTo>
                    <a:pt x="5095" y="360306"/>
                  </a:lnTo>
                  <a:lnTo>
                    <a:pt x="19050" y="381571"/>
                  </a:lnTo>
                  <a:lnTo>
                    <a:pt x="39862" y="395692"/>
                  </a:lnTo>
                  <a:lnTo>
                    <a:pt x="65531" y="400812"/>
                  </a:lnTo>
                  <a:lnTo>
                    <a:pt x="1423415" y="400812"/>
                  </a:lnTo>
                  <a:lnTo>
                    <a:pt x="1449324" y="395692"/>
                  </a:lnTo>
                  <a:lnTo>
                    <a:pt x="1470660" y="381571"/>
                  </a:lnTo>
                  <a:lnTo>
                    <a:pt x="1485138" y="360306"/>
                  </a:lnTo>
                  <a:lnTo>
                    <a:pt x="1490471" y="333755"/>
                  </a:lnTo>
                  <a:lnTo>
                    <a:pt x="1490471" y="67055"/>
                  </a:lnTo>
                  <a:lnTo>
                    <a:pt x="1485138" y="40505"/>
                  </a:lnTo>
                  <a:lnTo>
                    <a:pt x="1470660" y="19240"/>
                  </a:lnTo>
                  <a:lnTo>
                    <a:pt x="1449324" y="5119"/>
                  </a:lnTo>
                  <a:lnTo>
                    <a:pt x="1423415" y="0"/>
                  </a:lnTo>
                  <a:close/>
                </a:path>
              </a:pathLst>
            </a:custGeom>
            <a:solidFill>
              <a:srgbClr val="FFFFFF"/>
            </a:solidFill>
          </p:spPr>
          <p:txBody>
            <a:bodyPr wrap="square" lIns="0" tIns="0" rIns="0" bIns="0" rtlCol="0"/>
            <a:lstStyle/>
            <a:p>
              <a:endParaRPr sz="1539"/>
            </a:p>
          </p:txBody>
        </p:sp>
        <p:sp>
          <p:nvSpPr>
            <p:cNvPr id="26" name="object 26"/>
            <p:cNvSpPr/>
            <p:nvPr/>
          </p:nvSpPr>
          <p:spPr>
            <a:xfrm>
              <a:off x="1220723" y="3645408"/>
              <a:ext cx="1490980" cy="401320"/>
            </a:xfrm>
            <a:custGeom>
              <a:avLst/>
              <a:gdLst/>
              <a:ahLst/>
              <a:cxnLst/>
              <a:rect l="l" t="t" r="r" b="b"/>
              <a:pathLst>
                <a:path w="1490980" h="401320">
                  <a:moveTo>
                    <a:pt x="0" y="67055"/>
                  </a:moveTo>
                  <a:lnTo>
                    <a:pt x="5095" y="40505"/>
                  </a:lnTo>
                  <a:lnTo>
                    <a:pt x="19050" y="19240"/>
                  </a:lnTo>
                  <a:lnTo>
                    <a:pt x="39862" y="5119"/>
                  </a:lnTo>
                  <a:lnTo>
                    <a:pt x="65531" y="0"/>
                  </a:lnTo>
                  <a:lnTo>
                    <a:pt x="1423415" y="0"/>
                  </a:lnTo>
                  <a:lnTo>
                    <a:pt x="1449324" y="5119"/>
                  </a:lnTo>
                  <a:lnTo>
                    <a:pt x="1470660" y="19240"/>
                  </a:lnTo>
                  <a:lnTo>
                    <a:pt x="1485138" y="40505"/>
                  </a:lnTo>
                  <a:lnTo>
                    <a:pt x="1490471" y="67055"/>
                  </a:lnTo>
                  <a:lnTo>
                    <a:pt x="1490471" y="333755"/>
                  </a:lnTo>
                  <a:lnTo>
                    <a:pt x="1485138" y="360306"/>
                  </a:lnTo>
                  <a:lnTo>
                    <a:pt x="1470660" y="381571"/>
                  </a:lnTo>
                  <a:lnTo>
                    <a:pt x="1449324" y="395692"/>
                  </a:lnTo>
                  <a:lnTo>
                    <a:pt x="1423415" y="400812"/>
                  </a:lnTo>
                  <a:lnTo>
                    <a:pt x="65531" y="400812"/>
                  </a:lnTo>
                  <a:lnTo>
                    <a:pt x="39862" y="395692"/>
                  </a:lnTo>
                  <a:lnTo>
                    <a:pt x="19050" y="381571"/>
                  </a:lnTo>
                  <a:lnTo>
                    <a:pt x="5095" y="360306"/>
                  </a:lnTo>
                  <a:lnTo>
                    <a:pt x="0" y="333755"/>
                  </a:lnTo>
                  <a:lnTo>
                    <a:pt x="0" y="67055"/>
                  </a:lnTo>
                  <a:close/>
                </a:path>
              </a:pathLst>
            </a:custGeom>
            <a:ln w="21336">
              <a:solidFill>
                <a:srgbClr val="0070BF"/>
              </a:solidFill>
            </a:ln>
          </p:spPr>
          <p:txBody>
            <a:bodyPr wrap="square" lIns="0" tIns="0" rIns="0" bIns="0" rtlCol="0"/>
            <a:lstStyle/>
            <a:p>
              <a:endParaRPr sz="1539"/>
            </a:p>
          </p:txBody>
        </p:sp>
      </p:grpSp>
      <p:sp>
        <p:nvSpPr>
          <p:cNvPr id="27" name="object 27"/>
          <p:cNvSpPr txBox="1"/>
          <p:nvPr/>
        </p:nvSpPr>
        <p:spPr>
          <a:xfrm>
            <a:off x="1055150" y="3333107"/>
            <a:ext cx="1252142" cy="279915"/>
          </a:xfrm>
          <a:prstGeom prst="rect">
            <a:avLst/>
          </a:prstGeom>
        </p:spPr>
        <p:txBody>
          <a:bodyPr vert="horz" wrap="square" lIns="0" tIns="10317" rIns="0" bIns="0" rtlCol="0">
            <a:spAutoFit/>
          </a:bodyPr>
          <a:lstStyle/>
          <a:p>
            <a:pPr marL="90136" marR="142263">
              <a:lnSpc>
                <a:spcPct val="101899"/>
              </a:lnSpc>
              <a:spcBef>
                <a:spcPts val="81"/>
              </a:spcBef>
            </a:pPr>
            <a:r>
              <a:rPr sz="898" b="1" dirty="0">
                <a:latin typeface="Meiryo UI"/>
                <a:cs typeface="Meiryo UI"/>
              </a:rPr>
              <a:t>ICT</a:t>
            </a:r>
            <a:r>
              <a:rPr sz="898" b="1" spc="-9" dirty="0">
                <a:latin typeface="Meiryo UI"/>
                <a:cs typeface="Meiryo UI"/>
              </a:rPr>
              <a:t>技術で建設現場を効率的に管理</a:t>
            </a:r>
            <a:endParaRPr sz="898">
              <a:latin typeface="Meiryo UI"/>
              <a:cs typeface="Meiryo UI"/>
            </a:endParaRPr>
          </a:p>
        </p:txBody>
      </p:sp>
      <p:grpSp>
        <p:nvGrpSpPr>
          <p:cNvPr id="28" name="object 28"/>
          <p:cNvGrpSpPr/>
          <p:nvPr/>
        </p:nvGrpSpPr>
        <p:grpSpPr>
          <a:xfrm>
            <a:off x="2313150" y="3111512"/>
            <a:ext cx="1269517" cy="739555"/>
            <a:chOff x="2705100" y="3410140"/>
            <a:chExt cx="1484630" cy="864869"/>
          </a:xfrm>
        </p:grpSpPr>
        <p:sp>
          <p:nvSpPr>
            <p:cNvPr id="29" name="object 29"/>
            <p:cNvSpPr/>
            <p:nvPr/>
          </p:nvSpPr>
          <p:spPr>
            <a:xfrm>
              <a:off x="2705100" y="3410140"/>
              <a:ext cx="419734" cy="441325"/>
            </a:xfrm>
            <a:custGeom>
              <a:avLst/>
              <a:gdLst/>
              <a:ahLst/>
              <a:cxnLst/>
              <a:rect l="l" t="t" r="r" b="b"/>
              <a:pathLst>
                <a:path w="419735" h="441325">
                  <a:moveTo>
                    <a:pt x="344535" y="66035"/>
                  </a:moveTo>
                  <a:lnTo>
                    <a:pt x="0" y="430339"/>
                  </a:lnTo>
                  <a:lnTo>
                    <a:pt x="10668" y="441007"/>
                  </a:lnTo>
                  <a:lnTo>
                    <a:pt x="354631" y="75898"/>
                  </a:lnTo>
                  <a:lnTo>
                    <a:pt x="348995" y="72199"/>
                  </a:lnTo>
                  <a:lnTo>
                    <a:pt x="344535" y="66035"/>
                  </a:lnTo>
                  <a:close/>
                </a:path>
                <a:path w="419735" h="441325">
                  <a:moveTo>
                    <a:pt x="418869" y="37147"/>
                  </a:moveTo>
                  <a:lnTo>
                    <a:pt x="371856" y="37147"/>
                  </a:lnTo>
                  <a:lnTo>
                    <a:pt x="382524" y="46291"/>
                  </a:lnTo>
                  <a:lnTo>
                    <a:pt x="354631" y="75898"/>
                  </a:lnTo>
                  <a:lnTo>
                    <a:pt x="362997" y="81391"/>
                  </a:lnTo>
                  <a:lnTo>
                    <a:pt x="378714" y="84010"/>
                  </a:lnTo>
                  <a:lnTo>
                    <a:pt x="394430" y="80343"/>
                  </a:lnTo>
                  <a:lnTo>
                    <a:pt x="408431" y="70675"/>
                  </a:lnTo>
                  <a:lnTo>
                    <a:pt x="416980" y="56673"/>
                  </a:lnTo>
                  <a:lnTo>
                    <a:pt x="419671" y="40957"/>
                  </a:lnTo>
                  <a:lnTo>
                    <a:pt x="418869" y="37147"/>
                  </a:lnTo>
                  <a:close/>
                </a:path>
                <a:path w="419735" h="441325">
                  <a:moveTo>
                    <a:pt x="371856" y="37147"/>
                  </a:moveTo>
                  <a:lnTo>
                    <a:pt x="344535" y="66035"/>
                  </a:lnTo>
                  <a:lnTo>
                    <a:pt x="348995" y="72199"/>
                  </a:lnTo>
                  <a:lnTo>
                    <a:pt x="354631" y="75898"/>
                  </a:lnTo>
                  <a:lnTo>
                    <a:pt x="382524" y="46291"/>
                  </a:lnTo>
                  <a:lnTo>
                    <a:pt x="371856" y="37147"/>
                  </a:lnTo>
                  <a:close/>
                </a:path>
                <a:path w="419735" h="441325">
                  <a:moveTo>
                    <a:pt x="376618" y="0"/>
                  </a:moveTo>
                  <a:lnTo>
                    <a:pt x="360830" y="3309"/>
                  </a:lnTo>
                  <a:lnTo>
                    <a:pt x="347472" y="12763"/>
                  </a:lnTo>
                  <a:lnTo>
                    <a:pt x="338280" y="26979"/>
                  </a:lnTo>
                  <a:lnTo>
                    <a:pt x="335660" y="43053"/>
                  </a:lnTo>
                  <a:lnTo>
                    <a:pt x="339328" y="58840"/>
                  </a:lnTo>
                  <a:lnTo>
                    <a:pt x="344535" y="66035"/>
                  </a:lnTo>
                  <a:lnTo>
                    <a:pt x="371856" y="37147"/>
                  </a:lnTo>
                  <a:lnTo>
                    <a:pt x="418869" y="37147"/>
                  </a:lnTo>
                  <a:lnTo>
                    <a:pt x="416361" y="25241"/>
                  </a:lnTo>
                  <a:lnTo>
                    <a:pt x="406907" y="11239"/>
                  </a:lnTo>
                  <a:lnTo>
                    <a:pt x="392691" y="2690"/>
                  </a:lnTo>
                  <a:lnTo>
                    <a:pt x="376618" y="0"/>
                  </a:lnTo>
                  <a:close/>
                </a:path>
              </a:pathLst>
            </a:custGeom>
            <a:solidFill>
              <a:srgbClr val="0070BF"/>
            </a:solidFill>
          </p:spPr>
          <p:txBody>
            <a:bodyPr wrap="square" lIns="0" tIns="0" rIns="0" bIns="0" rtlCol="0"/>
            <a:lstStyle/>
            <a:p>
              <a:endParaRPr sz="1539"/>
            </a:p>
          </p:txBody>
        </p:sp>
        <p:sp>
          <p:nvSpPr>
            <p:cNvPr id="30" name="object 30"/>
            <p:cNvSpPr/>
            <p:nvPr/>
          </p:nvSpPr>
          <p:spPr>
            <a:xfrm>
              <a:off x="2895600" y="3863340"/>
              <a:ext cx="1283335" cy="401320"/>
            </a:xfrm>
            <a:custGeom>
              <a:avLst/>
              <a:gdLst/>
              <a:ahLst/>
              <a:cxnLst/>
              <a:rect l="l" t="t" r="r" b="b"/>
              <a:pathLst>
                <a:path w="1283335" h="401320">
                  <a:moveTo>
                    <a:pt x="1217676" y="0"/>
                  </a:moveTo>
                  <a:lnTo>
                    <a:pt x="67056" y="0"/>
                  </a:lnTo>
                  <a:lnTo>
                    <a:pt x="41148" y="5119"/>
                  </a:lnTo>
                  <a:lnTo>
                    <a:pt x="19812" y="19240"/>
                  </a:lnTo>
                  <a:lnTo>
                    <a:pt x="5333" y="40505"/>
                  </a:lnTo>
                  <a:lnTo>
                    <a:pt x="0" y="67056"/>
                  </a:lnTo>
                  <a:lnTo>
                    <a:pt x="0" y="333756"/>
                  </a:lnTo>
                  <a:lnTo>
                    <a:pt x="5333" y="360306"/>
                  </a:lnTo>
                  <a:lnTo>
                    <a:pt x="19812" y="381571"/>
                  </a:lnTo>
                  <a:lnTo>
                    <a:pt x="41148" y="395692"/>
                  </a:lnTo>
                  <a:lnTo>
                    <a:pt x="67056" y="400812"/>
                  </a:lnTo>
                  <a:lnTo>
                    <a:pt x="1217676" y="400812"/>
                  </a:lnTo>
                  <a:lnTo>
                    <a:pt x="1243345" y="395692"/>
                  </a:lnTo>
                  <a:lnTo>
                    <a:pt x="1264158" y="381571"/>
                  </a:lnTo>
                  <a:lnTo>
                    <a:pt x="1278112" y="360306"/>
                  </a:lnTo>
                  <a:lnTo>
                    <a:pt x="1283208" y="333756"/>
                  </a:lnTo>
                  <a:lnTo>
                    <a:pt x="1283208" y="67056"/>
                  </a:lnTo>
                  <a:lnTo>
                    <a:pt x="1278112" y="40505"/>
                  </a:lnTo>
                  <a:lnTo>
                    <a:pt x="1264158" y="19240"/>
                  </a:lnTo>
                  <a:lnTo>
                    <a:pt x="1243345" y="5119"/>
                  </a:lnTo>
                  <a:lnTo>
                    <a:pt x="1217676" y="0"/>
                  </a:lnTo>
                  <a:close/>
                </a:path>
              </a:pathLst>
            </a:custGeom>
            <a:solidFill>
              <a:srgbClr val="FFFFFF"/>
            </a:solidFill>
          </p:spPr>
          <p:txBody>
            <a:bodyPr wrap="square" lIns="0" tIns="0" rIns="0" bIns="0" rtlCol="0"/>
            <a:lstStyle/>
            <a:p>
              <a:endParaRPr sz="1539"/>
            </a:p>
          </p:txBody>
        </p:sp>
        <p:sp>
          <p:nvSpPr>
            <p:cNvPr id="31" name="object 31"/>
            <p:cNvSpPr/>
            <p:nvPr/>
          </p:nvSpPr>
          <p:spPr>
            <a:xfrm>
              <a:off x="2895600" y="3863340"/>
              <a:ext cx="1283335" cy="401320"/>
            </a:xfrm>
            <a:custGeom>
              <a:avLst/>
              <a:gdLst/>
              <a:ahLst/>
              <a:cxnLst/>
              <a:rect l="l" t="t" r="r" b="b"/>
              <a:pathLst>
                <a:path w="1283335" h="401320">
                  <a:moveTo>
                    <a:pt x="0" y="67056"/>
                  </a:moveTo>
                  <a:lnTo>
                    <a:pt x="5333" y="40505"/>
                  </a:lnTo>
                  <a:lnTo>
                    <a:pt x="19812" y="19240"/>
                  </a:lnTo>
                  <a:lnTo>
                    <a:pt x="41148" y="5119"/>
                  </a:lnTo>
                  <a:lnTo>
                    <a:pt x="67056" y="0"/>
                  </a:lnTo>
                  <a:lnTo>
                    <a:pt x="1217676" y="0"/>
                  </a:lnTo>
                  <a:lnTo>
                    <a:pt x="1243345" y="5119"/>
                  </a:lnTo>
                  <a:lnTo>
                    <a:pt x="1264158" y="19240"/>
                  </a:lnTo>
                  <a:lnTo>
                    <a:pt x="1278112" y="40505"/>
                  </a:lnTo>
                  <a:lnTo>
                    <a:pt x="1283208" y="67056"/>
                  </a:lnTo>
                  <a:lnTo>
                    <a:pt x="1283208" y="333756"/>
                  </a:lnTo>
                  <a:lnTo>
                    <a:pt x="1278112" y="360306"/>
                  </a:lnTo>
                  <a:lnTo>
                    <a:pt x="1264158" y="381571"/>
                  </a:lnTo>
                  <a:lnTo>
                    <a:pt x="1243345" y="395692"/>
                  </a:lnTo>
                  <a:lnTo>
                    <a:pt x="1217676" y="400812"/>
                  </a:lnTo>
                  <a:lnTo>
                    <a:pt x="67056" y="400812"/>
                  </a:lnTo>
                  <a:lnTo>
                    <a:pt x="41148" y="395692"/>
                  </a:lnTo>
                  <a:lnTo>
                    <a:pt x="19812" y="381571"/>
                  </a:lnTo>
                  <a:lnTo>
                    <a:pt x="5333" y="360306"/>
                  </a:lnTo>
                  <a:lnTo>
                    <a:pt x="0" y="333756"/>
                  </a:lnTo>
                  <a:lnTo>
                    <a:pt x="0" y="67056"/>
                  </a:lnTo>
                  <a:close/>
                </a:path>
              </a:pathLst>
            </a:custGeom>
            <a:ln w="21336">
              <a:solidFill>
                <a:srgbClr val="0070BF"/>
              </a:solidFill>
            </a:ln>
          </p:spPr>
          <p:txBody>
            <a:bodyPr wrap="square" lIns="0" tIns="0" rIns="0" bIns="0" rtlCol="0"/>
            <a:lstStyle/>
            <a:p>
              <a:endParaRPr sz="1539"/>
            </a:p>
          </p:txBody>
        </p:sp>
      </p:grpSp>
      <p:sp>
        <p:nvSpPr>
          <p:cNvPr id="32" name="object 32"/>
          <p:cNvSpPr txBox="1"/>
          <p:nvPr/>
        </p:nvSpPr>
        <p:spPr>
          <a:xfrm>
            <a:off x="2568138" y="3519462"/>
            <a:ext cx="894308" cy="279915"/>
          </a:xfrm>
          <a:prstGeom prst="rect">
            <a:avLst/>
          </a:prstGeom>
        </p:spPr>
        <p:txBody>
          <a:bodyPr vert="horz" wrap="square" lIns="0" tIns="10317" rIns="0" bIns="0" rtlCol="0">
            <a:spAutoFit/>
          </a:bodyPr>
          <a:lstStyle/>
          <a:p>
            <a:pPr marL="10860" marR="4344">
              <a:lnSpc>
                <a:spcPct val="101899"/>
              </a:lnSpc>
              <a:spcBef>
                <a:spcPts val="81"/>
              </a:spcBef>
            </a:pPr>
            <a:r>
              <a:rPr sz="898" b="1" dirty="0">
                <a:latin typeface="Meiryo UI"/>
                <a:cs typeface="Meiryo UI"/>
              </a:rPr>
              <a:t>AI</a:t>
            </a:r>
            <a:r>
              <a:rPr sz="898" b="1" spc="-9" dirty="0">
                <a:latin typeface="Meiryo UI"/>
                <a:cs typeface="Meiryo UI"/>
              </a:rPr>
              <a:t>が工程・安全を</a:t>
            </a:r>
            <a:r>
              <a:rPr sz="898" b="1" spc="-13" dirty="0">
                <a:latin typeface="Meiryo UI"/>
                <a:cs typeface="Meiryo UI"/>
              </a:rPr>
              <a:t>コントロール</a:t>
            </a:r>
            <a:endParaRPr sz="898">
              <a:latin typeface="Meiryo UI"/>
              <a:cs typeface="Meiryo UI"/>
            </a:endParaRPr>
          </a:p>
        </p:txBody>
      </p:sp>
      <p:grpSp>
        <p:nvGrpSpPr>
          <p:cNvPr id="33" name="object 33"/>
          <p:cNvGrpSpPr/>
          <p:nvPr/>
        </p:nvGrpSpPr>
        <p:grpSpPr>
          <a:xfrm>
            <a:off x="1052863" y="3015891"/>
            <a:ext cx="2314779" cy="1722916"/>
            <a:chOff x="1231264" y="3298316"/>
            <a:chExt cx="2707005" cy="2014855"/>
          </a:xfrm>
        </p:grpSpPr>
        <p:sp>
          <p:nvSpPr>
            <p:cNvPr id="34" name="object 34"/>
            <p:cNvSpPr/>
            <p:nvPr/>
          </p:nvSpPr>
          <p:spPr>
            <a:xfrm>
              <a:off x="3531107" y="3298316"/>
              <a:ext cx="407034" cy="568325"/>
            </a:xfrm>
            <a:custGeom>
              <a:avLst/>
              <a:gdLst/>
              <a:ahLst/>
              <a:cxnLst/>
              <a:rect l="l" t="t" r="r" b="b"/>
              <a:pathLst>
                <a:path w="407035" h="568325">
                  <a:moveTo>
                    <a:pt x="336696" y="71099"/>
                  </a:moveTo>
                  <a:lnTo>
                    <a:pt x="0" y="560451"/>
                  </a:lnTo>
                  <a:lnTo>
                    <a:pt x="12191" y="568071"/>
                  </a:lnTo>
                  <a:lnTo>
                    <a:pt x="348677" y="79027"/>
                  </a:lnTo>
                  <a:lnTo>
                    <a:pt x="341375" y="75819"/>
                  </a:lnTo>
                  <a:lnTo>
                    <a:pt x="336696" y="71099"/>
                  </a:lnTo>
                  <a:close/>
                </a:path>
                <a:path w="407035" h="568325">
                  <a:moveTo>
                    <a:pt x="406745" y="37719"/>
                  </a:moveTo>
                  <a:lnTo>
                    <a:pt x="359663" y="37719"/>
                  </a:lnTo>
                  <a:lnTo>
                    <a:pt x="371855" y="45339"/>
                  </a:lnTo>
                  <a:lnTo>
                    <a:pt x="348677" y="79027"/>
                  </a:lnTo>
                  <a:lnTo>
                    <a:pt x="357092" y="82724"/>
                  </a:lnTo>
                  <a:lnTo>
                    <a:pt x="373379" y="83058"/>
                  </a:lnTo>
                  <a:lnTo>
                    <a:pt x="388524" y="77104"/>
                  </a:lnTo>
                  <a:lnTo>
                    <a:pt x="400812" y="65151"/>
                  </a:lnTo>
                  <a:lnTo>
                    <a:pt x="406836" y="50101"/>
                  </a:lnTo>
                  <a:lnTo>
                    <a:pt x="406745" y="37719"/>
                  </a:lnTo>
                  <a:close/>
                </a:path>
                <a:path w="407035" h="568325">
                  <a:moveTo>
                    <a:pt x="359663" y="37719"/>
                  </a:moveTo>
                  <a:lnTo>
                    <a:pt x="336696" y="71099"/>
                  </a:lnTo>
                  <a:lnTo>
                    <a:pt x="341375" y="75819"/>
                  </a:lnTo>
                  <a:lnTo>
                    <a:pt x="348677" y="79027"/>
                  </a:lnTo>
                  <a:lnTo>
                    <a:pt x="371855" y="45339"/>
                  </a:lnTo>
                  <a:lnTo>
                    <a:pt x="359663" y="37719"/>
                  </a:lnTo>
                  <a:close/>
                </a:path>
                <a:path w="407035" h="568325">
                  <a:moveTo>
                    <a:pt x="357949" y="0"/>
                  </a:moveTo>
                  <a:lnTo>
                    <a:pt x="342971" y="5953"/>
                  </a:lnTo>
                  <a:lnTo>
                    <a:pt x="330707" y="17907"/>
                  </a:lnTo>
                  <a:lnTo>
                    <a:pt x="324016" y="33599"/>
                  </a:lnTo>
                  <a:lnTo>
                    <a:pt x="324040" y="49720"/>
                  </a:lnTo>
                  <a:lnTo>
                    <a:pt x="330065" y="64412"/>
                  </a:lnTo>
                  <a:lnTo>
                    <a:pt x="336696" y="71099"/>
                  </a:lnTo>
                  <a:lnTo>
                    <a:pt x="359663" y="37719"/>
                  </a:lnTo>
                  <a:lnTo>
                    <a:pt x="406745" y="37719"/>
                  </a:lnTo>
                  <a:lnTo>
                    <a:pt x="406717" y="33909"/>
                  </a:lnTo>
                  <a:lnTo>
                    <a:pt x="400597" y="18859"/>
                  </a:lnTo>
                  <a:lnTo>
                    <a:pt x="388619" y="7239"/>
                  </a:lnTo>
                  <a:lnTo>
                    <a:pt x="373784" y="333"/>
                  </a:lnTo>
                  <a:lnTo>
                    <a:pt x="357949" y="0"/>
                  </a:lnTo>
                  <a:close/>
                </a:path>
              </a:pathLst>
            </a:custGeom>
            <a:solidFill>
              <a:srgbClr val="0070BF"/>
            </a:solidFill>
          </p:spPr>
          <p:txBody>
            <a:bodyPr wrap="square" lIns="0" tIns="0" rIns="0" bIns="0" rtlCol="0"/>
            <a:lstStyle/>
            <a:p>
              <a:endParaRPr sz="1539"/>
            </a:p>
          </p:txBody>
        </p:sp>
        <p:sp>
          <p:nvSpPr>
            <p:cNvPr id="35" name="object 35"/>
            <p:cNvSpPr/>
            <p:nvPr/>
          </p:nvSpPr>
          <p:spPr>
            <a:xfrm>
              <a:off x="1242059" y="4899659"/>
              <a:ext cx="980440" cy="402590"/>
            </a:xfrm>
            <a:custGeom>
              <a:avLst/>
              <a:gdLst/>
              <a:ahLst/>
              <a:cxnLst/>
              <a:rect l="l" t="t" r="r" b="b"/>
              <a:pathLst>
                <a:path w="980439" h="402589">
                  <a:moveTo>
                    <a:pt x="912876" y="0"/>
                  </a:moveTo>
                  <a:lnTo>
                    <a:pt x="67056" y="0"/>
                  </a:lnTo>
                  <a:lnTo>
                    <a:pt x="41148" y="5333"/>
                  </a:lnTo>
                  <a:lnTo>
                    <a:pt x="19812" y="19812"/>
                  </a:lnTo>
                  <a:lnTo>
                    <a:pt x="5334" y="41148"/>
                  </a:lnTo>
                  <a:lnTo>
                    <a:pt x="0" y="67056"/>
                  </a:lnTo>
                  <a:lnTo>
                    <a:pt x="0" y="335280"/>
                  </a:lnTo>
                  <a:lnTo>
                    <a:pt x="5334" y="361188"/>
                  </a:lnTo>
                  <a:lnTo>
                    <a:pt x="19812" y="382524"/>
                  </a:lnTo>
                  <a:lnTo>
                    <a:pt x="41148" y="397002"/>
                  </a:lnTo>
                  <a:lnTo>
                    <a:pt x="67056" y="402336"/>
                  </a:lnTo>
                  <a:lnTo>
                    <a:pt x="912876" y="402336"/>
                  </a:lnTo>
                  <a:lnTo>
                    <a:pt x="938784" y="397002"/>
                  </a:lnTo>
                  <a:lnTo>
                    <a:pt x="960120" y="382524"/>
                  </a:lnTo>
                  <a:lnTo>
                    <a:pt x="974598" y="361188"/>
                  </a:lnTo>
                  <a:lnTo>
                    <a:pt x="979932" y="335280"/>
                  </a:lnTo>
                  <a:lnTo>
                    <a:pt x="979932" y="67056"/>
                  </a:lnTo>
                  <a:lnTo>
                    <a:pt x="974598" y="41148"/>
                  </a:lnTo>
                  <a:lnTo>
                    <a:pt x="960120" y="19812"/>
                  </a:lnTo>
                  <a:lnTo>
                    <a:pt x="938784" y="5333"/>
                  </a:lnTo>
                  <a:lnTo>
                    <a:pt x="912876" y="0"/>
                  </a:lnTo>
                  <a:close/>
                </a:path>
              </a:pathLst>
            </a:custGeom>
            <a:solidFill>
              <a:srgbClr val="FFFFFF"/>
            </a:solidFill>
          </p:spPr>
          <p:txBody>
            <a:bodyPr wrap="square" lIns="0" tIns="0" rIns="0" bIns="0" rtlCol="0"/>
            <a:lstStyle/>
            <a:p>
              <a:endParaRPr sz="1539"/>
            </a:p>
          </p:txBody>
        </p:sp>
        <p:sp>
          <p:nvSpPr>
            <p:cNvPr id="36" name="object 36"/>
            <p:cNvSpPr/>
            <p:nvPr/>
          </p:nvSpPr>
          <p:spPr>
            <a:xfrm>
              <a:off x="1242059" y="4899659"/>
              <a:ext cx="980440" cy="402590"/>
            </a:xfrm>
            <a:custGeom>
              <a:avLst/>
              <a:gdLst/>
              <a:ahLst/>
              <a:cxnLst/>
              <a:rect l="l" t="t" r="r" b="b"/>
              <a:pathLst>
                <a:path w="980439" h="402589">
                  <a:moveTo>
                    <a:pt x="0" y="67056"/>
                  </a:moveTo>
                  <a:lnTo>
                    <a:pt x="5334" y="41148"/>
                  </a:lnTo>
                  <a:lnTo>
                    <a:pt x="19812" y="19812"/>
                  </a:lnTo>
                  <a:lnTo>
                    <a:pt x="41148" y="5333"/>
                  </a:lnTo>
                  <a:lnTo>
                    <a:pt x="67056" y="0"/>
                  </a:lnTo>
                  <a:lnTo>
                    <a:pt x="912876" y="0"/>
                  </a:lnTo>
                  <a:lnTo>
                    <a:pt x="938784" y="5333"/>
                  </a:lnTo>
                  <a:lnTo>
                    <a:pt x="960120" y="19812"/>
                  </a:lnTo>
                  <a:lnTo>
                    <a:pt x="974598" y="41148"/>
                  </a:lnTo>
                  <a:lnTo>
                    <a:pt x="979932" y="67056"/>
                  </a:lnTo>
                  <a:lnTo>
                    <a:pt x="979932" y="335280"/>
                  </a:lnTo>
                  <a:lnTo>
                    <a:pt x="974598" y="361188"/>
                  </a:lnTo>
                  <a:lnTo>
                    <a:pt x="960120" y="382524"/>
                  </a:lnTo>
                  <a:lnTo>
                    <a:pt x="938784" y="397002"/>
                  </a:lnTo>
                  <a:lnTo>
                    <a:pt x="912876" y="402336"/>
                  </a:lnTo>
                  <a:lnTo>
                    <a:pt x="67056" y="402336"/>
                  </a:lnTo>
                  <a:lnTo>
                    <a:pt x="41148" y="397002"/>
                  </a:lnTo>
                  <a:lnTo>
                    <a:pt x="19812" y="382524"/>
                  </a:lnTo>
                  <a:lnTo>
                    <a:pt x="5334" y="361188"/>
                  </a:lnTo>
                  <a:lnTo>
                    <a:pt x="0" y="335280"/>
                  </a:lnTo>
                  <a:lnTo>
                    <a:pt x="0" y="67056"/>
                  </a:lnTo>
                  <a:close/>
                </a:path>
              </a:pathLst>
            </a:custGeom>
            <a:ln w="21336">
              <a:solidFill>
                <a:srgbClr val="0070BF"/>
              </a:solidFill>
            </a:ln>
          </p:spPr>
          <p:txBody>
            <a:bodyPr wrap="square" lIns="0" tIns="0" rIns="0" bIns="0" rtlCol="0"/>
            <a:lstStyle/>
            <a:p>
              <a:endParaRPr sz="1539"/>
            </a:p>
          </p:txBody>
        </p:sp>
      </p:grpSp>
      <p:sp>
        <p:nvSpPr>
          <p:cNvPr id="37" name="object 37"/>
          <p:cNvSpPr txBox="1"/>
          <p:nvPr/>
        </p:nvSpPr>
        <p:spPr>
          <a:xfrm>
            <a:off x="1154185" y="4406929"/>
            <a:ext cx="601636" cy="279915"/>
          </a:xfrm>
          <a:prstGeom prst="rect">
            <a:avLst/>
          </a:prstGeom>
        </p:spPr>
        <p:txBody>
          <a:bodyPr vert="horz" wrap="square" lIns="0" tIns="10317" rIns="0" bIns="0" rtlCol="0">
            <a:spAutoFit/>
          </a:bodyPr>
          <a:lstStyle/>
          <a:p>
            <a:pPr marL="10860" marR="4344">
              <a:lnSpc>
                <a:spcPct val="101899"/>
              </a:lnSpc>
              <a:spcBef>
                <a:spcPts val="81"/>
              </a:spcBef>
            </a:pPr>
            <a:r>
              <a:rPr sz="898" b="1" spc="-9" dirty="0">
                <a:latin typeface="Meiryo UI"/>
                <a:cs typeface="Meiryo UI"/>
              </a:rPr>
              <a:t>建設現場の完全無人化</a:t>
            </a:r>
            <a:endParaRPr sz="898">
              <a:latin typeface="Meiryo UI"/>
              <a:cs typeface="Meiryo UI"/>
            </a:endParaRPr>
          </a:p>
        </p:txBody>
      </p:sp>
      <p:grpSp>
        <p:nvGrpSpPr>
          <p:cNvPr id="38" name="object 38"/>
          <p:cNvGrpSpPr/>
          <p:nvPr/>
        </p:nvGrpSpPr>
        <p:grpSpPr>
          <a:xfrm>
            <a:off x="1847804" y="5267356"/>
            <a:ext cx="1247798" cy="362719"/>
            <a:chOff x="2160904" y="5931280"/>
            <a:chExt cx="1459230" cy="424180"/>
          </a:xfrm>
        </p:grpSpPr>
        <p:sp>
          <p:nvSpPr>
            <p:cNvPr id="39" name="object 39"/>
            <p:cNvSpPr/>
            <p:nvPr/>
          </p:nvSpPr>
          <p:spPr>
            <a:xfrm>
              <a:off x="2171699" y="5942075"/>
              <a:ext cx="1437640" cy="402590"/>
            </a:xfrm>
            <a:custGeom>
              <a:avLst/>
              <a:gdLst/>
              <a:ahLst/>
              <a:cxnLst/>
              <a:rect l="l" t="t" r="r" b="b"/>
              <a:pathLst>
                <a:path w="1437639" h="402589">
                  <a:moveTo>
                    <a:pt x="1370076" y="0"/>
                  </a:moveTo>
                  <a:lnTo>
                    <a:pt x="67056" y="0"/>
                  </a:lnTo>
                  <a:lnTo>
                    <a:pt x="41148" y="5334"/>
                  </a:lnTo>
                  <a:lnTo>
                    <a:pt x="19812" y="19812"/>
                  </a:lnTo>
                  <a:lnTo>
                    <a:pt x="5333" y="41148"/>
                  </a:lnTo>
                  <a:lnTo>
                    <a:pt x="0" y="67056"/>
                  </a:lnTo>
                  <a:lnTo>
                    <a:pt x="0" y="335280"/>
                  </a:lnTo>
                  <a:lnTo>
                    <a:pt x="5333" y="361190"/>
                  </a:lnTo>
                  <a:lnTo>
                    <a:pt x="19812" y="382528"/>
                  </a:lnTo>
                  <a:lnTo>
                    <a:pt x="41148" y="397007"/>
                  </a:lnTo>
                  <a:lnTo>
                    <a:pt x="67056" y="402341"/>
                  </a:lnTo>
                  <a:lnTo>
                    <a:pt x="1370076" y="402341"/>
                  </a:lnTo>
                  <a:lnTo>
                    <a:pt x="1395984" y="397007"/>
                  </a:lnTo>
                  <a:lnTo>
                    <a:pt x="1417320" y="382528"/>
                  </a:lnTo>
                  <a:lnTo>
                    <a:pt x="1431798" y="361190"/>
                  </a:lnTo>
                  <a:lnTo>
                    <a:pt x="1437132" y="335280"/>
                  </a:lnTo>
                  <a:lnTo>
                    <a:pt x="1437132" y="67056"/>
                  </a:lnTo>
                  <a:lnTo>
                    <a:pt x="1431798" y="41148"/>
                  </a:lnTo>
                  <a:lnTo>
                    <a:pt x="1417320" y="19812"/>
                  </a:lnTo>
                  <a:lnTo>
                    <a:pt x="1395984" y="5334"/>
                  </a:lnTo>
                  <a:lnTo>
                    <a:pt x="1370076" y="0"/>
                  </a:lnTo>
                  <a:close/>
                </a:path>
              </a:pathLst>
            </a:custGeom>
            <a:solidFill>
              <a:srgbClr val="FFFFFF"/>
            </a:solidFill>
          </p:spPr>
          <p:txBody>
            <a:bodyPr wrap="square" lIns="0" tIns="0" rIns="0" bIns="0" rtlCol="0"/>
            <a:lstStyle/>
            <a:p>
              <a:endParaRPr sz="1539"/>
            </a:p>
          </p:txBody>
        </p:sp>
        <p:sp>
          <p:nvSpPr>
            <p:cNvPr id="40" name="object 40"/>
            <p:cNvSpPr/>
            <p:nvPr/>
          </p:nvSpPr>
          <p:spPr>
            <a:xfrm>
              <a:off x="2171699" y="5942075"/>
              <a:ext cx="1437640" cy="402590"/>
            </a:xfrm>
            <a:custGeom>
              <a:avLst/>
              <a:gdLst/>
              <a:ahLst/>
              <a:cxnLst/>
              <a:rect l="l" t="t" r="r" b="b"/>
              <a:pathLst>
                <a:path w="1437639" h="402589">
                  <a:moveTo>
                    <a:pt x="0" y="67056"/>
                  </a:moveTo>
                  <a:lnTo>
                    <a:pt x="5333" y="41148"/>
                  </a:lnTo>
                  <a:lnTo>
                    <a:pt x="19812" y="19812"/>
                  </a:lnTo>
                  <a:lnTo>
                    <a:pt x="41148" y="5334"/>
                  </a:lnTo>
                  <a:lnTo>
                    <a:pt x="67056" y="0"/>
                  </a:lnTo>
                  <a:lnTo>
                    <a:pt x="1370076" y="0"/>
                  </a:lnTo>
                  <a:lnTo>
                    <a:pt x="1395984" y="5334"/>
                  </a:lnTo>
                  <a:lnTo>
                    <a:pt x="1417320" y="19812"/>
                  </a:lnTo>
                  <a:lnTo>
                    <a:pt x="1431798" y="41148"/>
                  </a:lnTo>
                  <a:lnTo>
                    <a:pt x="1437132" y="67056"/>
                  </a:lnTo>
                  <a:lnTo>
                    <a:pt x="1437132" y="335280"/>
                  </a:lnTo>
                  <a:lnTo>
                    <a:pt x="1431798" y="361190"/>
                  </a:lnTo>
                  <a:lnTo>
                    <a:pt x="1417320" y="382528"/>
                  </a:lnTo>
                  <a:lnTo>
                    <a:pt x="1395984" y="397007"/>
                  </a:lnTo>
                  <a:lnTo>
                    <a:pt x="1370076" y="402341"/>
                  </a:lnTo>
                  <a:lnTo>
                    <a:pt x="67056" y="402341"/>
                  </a:lnTo>
                  <a:lnTo>
                    <a:pt x="41148" y="397007"/>
                  </a:lnTo>
                  <a:lnTo>
                    <a:pt x="19812" y="382528"/>
                  </a:lnTo>
                  <a:lnTo>
                    <a:pt x="5333" y="361190"/>
                  </a:lnTo>
                  <a:lnTo>
                    <a:pt x="0" y="335280"/>
                  </a:lnTo>
                  <a:lnTo>
                    <a:pt x="0" y="67056"/>
                  </a:lnTo>
                  <a:close/>
                </a:path>
              </a:pathLst>
            </a:custGeom>
            <a:ln w="21336">
              <a:solidFill>
                <a:srgbClr val="0070BF"/>
              </a:solidFill>
            </a:ln>
          </p:spPr>
          <p:txBody>
            <a:bodyPr wrap="square" lIns="0" tIns="0" rIns="0" bIns="0" rtlCol="0"/>
            <a:lstStyle/>
            <a:p>
              <a:endParaRPr sz="1539"/>
            </a:p>
          </p:txBody>
        </p:sp>
      </p:grpSp>
      <p:sp>
        <p:nvSpPr>
          <p:cNvPr id="41" name="object 41"/>
          <p:cNvSpPr txBox="1"/>
          <p:nvPr/>
        </p:nvSpPr>
        <p:spPr>
          <a:xfrm>
            <a:off x="1868439" y="5298307"/>
            <a:ext cx="1206530" cy="288968"/>
          </a:xfrm>
          <a:prstGeom prst="rect">
            <a:avLst/>
          </a:prstGeom>
        </p:spPr>
        <p:txBody>
          <a:bodyPr vert="horz" wrap="square" lIns="0" tIns="12488" rIns="0" bIns="0" rtlCol="0">
            <a:spAutoFit/>
          </a:bodyPr>
          <a:lstStyle/>
          <a:p>
            <a:pPr marL="90136">
              <a:spcBef>
                <a:spcPts val="97"/>
              </a:spcBef>
            </a:pPr>
            <a:r>
              <a:rPr sz="898" b="1" spc="-13" dirty="0">
                <a:latin typeface="Meiryo UI"/>
                <a:cs typeface="Meiryo UI"/>
              </a:rPr>
              <a:t>非接触で</a:t>
            </a:r>
            <a:endParaRPr sz="898">
              <a:latin typeface="Meiryo UI"/>
              <a:cs typeface="Meiryo UI"/>
            </a:endParaRPr>
          </a:p>
          <a:p>
            <a:pPr marL="90136">
              <a:spcBef>
                <a:spcPts val="21"/>
              </a:spcBef>
            </a:pPr>
            <a:r>
              <a:rPr sz="898" b="1" spc="-9" dirty="0">
                <a:latin typeface="Meiryo UI"/>
                <a:cs typeface="Meiryo UI"/>
              </a:rPr>
              <a:t>地質の調査が可能に</a:t>
            </a:r>
            <a:endParaRPr sz="898">
              <a:latin typeface="Meiryo UI"/>
              <a:cs typeface="Meiryo UI"/>
            </a:endParaRPr>
          </a:p>
        </p:txBody>
      </p:sp>
      <p:grpSp>
        <p:nvGrpSpPr>
          <p:cNvPr id="42" name="object 42"/>
          <p:cNvGrpSpPr/>
          <p:nvPr/>
        </p:nvGrpSpPr>
        <p:grpSpPr>
          <a:xfrm>
            <a:off x="1936530" y="5058955"/>
            <a:ext cx="2370707" cy="376837"/>
            <a:chOff x="2264664" y="5687567"/>
            <a:chExt cx="2772410" cy="440690"/>
          </a:xfrm>
        </p:grpSpPr>
        <p:sp>
          <p:nvSpPr>
            <p:cNvPr id="43" name="object 43"/>
            <p:cNvSpPr/>
            <p:nvPr/>
          </p:nvSpPr>
          <p:spPr>
            <a:xfrm>
              <a:off x="2264664" y="5687567"/>
              <a:ext cx="85725" cy="254635"/>
            </a:xfrm>
            <a:custGeom>
              <a:avLst/>
              <a:gdLst/>
              <a:ahLst/>
              <a:cxnLst/>
              <a:rect l="l" t="t" r="r" b="b"/>
              <a:pathLst>
                <a:path w="85725" h="254635">
                  <a:moveTo>
                    <a:pt x="35052" y="82207"/>
                  </a:moveTo>
                  <a:lnTo>
                    <a:pt x="35052" y="254508"/>
                  </a:lnTo>
                  <a:lnTo>
                    <a:pt x="50292" y="254508"/>
                  </a:lnTo>
                  <a:lnTo>
                    <a:pt x="50292" y="83820"/>
                  </a:lnTo>
                  <a:lnTo>
                    <a:pt x="42672" y="83820"/>
                  </a:lnTo>
                  <a:lnTo>
                    <a:pt x="35052" y="82207"/>
                  </a:lnTo>
                  <a:close/>
                </a:path>
                <a:path w="85725" h="254635">
                  <a:moveTo>
                    <a:pt x="50292" y="41148"/>
                  </a:moveTo>
                  <a:lnTo>
                    <a:pt x="35052" y="41148"/>
                  </a:lnTo>
                  <a:lnTo>
                    <a:pt x="35052" y="82207"/>
                  </a:lnTo>
                  <a:lnTo>
                    <a:pt x="42672" y="83820"/>
                  </a:lnTo>
                  <a:lnTo>
                    <a:pt x="50291" y="82207"/>
                  </a:lnTo>
                  <a:lnTo>
                    <a:pt x="50292" y="41148"/>
                  </a:lnTo>
                  <a:close/>
                </a:path>
                <a:path w="85725" h="254635">
                  <a:moveTo>
                    <a:pt x="50292" y="82207"/>
                  </a:moveTo>
                  <a:lnTo>
                    <a:pt x="42672" y="83820"/>
                  </a:lnTo>
                  <a:lnTo>
                    <a:pt x="50292" y="83820"/>
                  </a:lnTo>
                  <a:lnTo>
                    <a:pt x="50292" y="82207"/>
                  </a:lnTo>
                  <a:close/>
                </a:path>
                <a:path w="85725" h="254635">
                  <a:moveTo>
                    <a:pt x="42672" y="0"/>
                  </a:moveTo>
                  <a:lnTo>
                    <a:pt x="26360" y="3214"/>
                  </a:lnTo>
                  <a:lnTo>
                    <a:pt x="12763" y="12001"/>
                  </a:lnTo>
                  <a:lnTo>
                    <a:pt x="3452" y="25074"/>
                  </a:lnTo>
                  <a:lnTo>
                    <a:pt x="0" y="41148"/>
                  </a:lnTo>
                  <a:lnTo>
                    <a:pt x="3452" y="57459"/>
                  </a:lnTo>
                  <a:lnTo>
                    <a:pt x="12763" y="71056"/>
                  </a:lnTo>
                  <a:lnTo>
                    <a:pt x="26360" y="80367"/>
                  </a:lnTo>
                  <a:lnTo>
                    <a:pt x="35052" y="82207"/>
                  </a:lnTo>
                  <a:lnTo>
                    <a:pt x="35052" y="41148"/>
                  </a:lnTo>
                  <a:lnTo>
                    <a:pt x="85343" y="41148"/>
                  </a:lnTo>
                  <a:lnTo>
                    <a:pt x="81891" y="25074"/>
                  </a:lnTo>
                  <a:lnTo>
                    <a:pt x="72580" y="12001"/>
                  </a:lnTo>
                  <a:lnTo>
                    <a:pt x="58983" y="3214"/>
                  </a:lnTo>
                  <a:lnTo>
                    <a:pt x="42672" y="0"/>
                  </a:lnTo>
                  <a:close/>
                </a:path>
                <a:path w="85725" h="254635">
                  <a:moveTo>
                    <a:pt x="85343" y="41148"/>
                  </a:moveTo>
                  <a:lnTo>
                    <a:pt x="50292" y="41148"/>
                  </a:lnTo>
                  <a:lnTo>
                    <a:pt x="50292" y="82207"/>
                  </a:lnTo>
                  <a:lnTo>
                    <a:pt x="58983" y="80367"/>
                  </a:lnTo>
                  <a:lnTo>
                    <a:pt x="72580" y="71056"/>
                  </a:lnTo>
                  <a:lnTo>
                    <a:pt x="81891" y="57459"/>
                  </a:lnTo>
                  <a:lnTo>
                    <a:pt x="85343" y="41148"/>
                  </a:lnTo>
                  <a:close/>
                </a:path>
              </a:pathLst>
            </a:custGeom>
            <a:solidFill>
              <a:srgbClr val="0070BF"/>
            </a:solidFill>
          </p:spPr>
          <p:txBody>
            <a:bodyPr wrap="square" lIns="0" tIns="0" rIns="0" bIns="0" rtlCol="0"/>
            <a:lstStyle/>
            <a:p>
              <a:endParaRPr sz="1539"/>
            </a:p>
          </p:txBody>
        </p:sp>
        <p:sp>
          <p:nvSpPr>
            <p:cNvPr id="44" name="object 44"/>
            <p:cNvSpPr/>
            <p:nvPr/>
          </p:nvSpPr>
          <p:spPr>
            <a:xfrm>
              <a:off x="3742944" y="5714999"/>
              <a:ext cx="1283335" cy="402590"/>
            </a:xfrm>
            <a:custGeom>
              <a:avLst/>
              <a:gdLst/>
              <a:ahLst/>
              <a:cxnLst/>
              <a:rect l="l" t="t" r="r" b="b"/>
              <a:pathLst>
                <a:path w="1283335" h="402589">
                  <a:moveTo>
                    <a:pt x="1216152" y="0"/>
                  </a:moveTo>
                  <a:lnTo>
                    <a:pt x="65531" y="0"/>
                  </a:lnTo>
                  <a:lnTo>
                    <a:pt x="39862" y="5333"/>
                  </a:lnTo>
                  <a:lnTo>
                    <a:pt x="19050" y="19812"/>
                  </a:lnTo>
                  <a:lnTo>
                    <a:pt x="5095" y="41148"/>
                  </a:lnTo>
                  <a:lnTo>
                    <a:pt x="0" y="67056"/>
                  </a:lnTo>
                  <a:lnTo>
                    <a:pt x="0" y="335280"/>
                  </a:lnTo>
                  <a:lnTo>
                    <a:pt x="5095" y="361188"/>
                  </a:lnTo>
                  <a:lnTo>
                    <a:pt x="19049" y="382524"/>
                  </a:lnTo>
                  <a:lnTo>
                    <a:pt x="39862" y="397002"/>
                  </a:lnTo>
                  <a:lnTo>
                    <a:pt x="65531" y="402336"/>
                  </a:lnTo>
                  <a:lnTo>
                    <a:pt x="1216152" y="402336"/>
                  </a:lnTo>
                  <a:lnTo>
                    <a:pt x="1242059" y="397002"/>
                  </a:lnTo>
                  <a:lnTo>
                    <a:pt x="1263395" y="382524"/>
                  </a:lnTo>
                  <a:lnTo>
                    <a:pt x="1277873" y="361188"/>
                  </a:lnTo>
                  <a:lnTo>
                    <a:pt x="1283207" y="335280"/>
                  </a:lnTo>
                  <a:lnTo>
                    <a:pt x="1283207" y="67056"/>
                  </a:lnTo>
                  <a:lnTo>
                    <a:pt x="1277874" y="41148"/>
                  </a:lnTo>
                  <a:lnTo>
                    <a:pt x="1263396" y="19812"/>
                  </a:lnTo>
                  <a:lnTo>
                    <a:pt x="1242060" y="5333"/>
                  </a:lnTo>
                  <a:lnTo>
                    <a:pt x="1216152" y="0"/>
                  </a:lnTo>
                  <a:close/>
                </a:path>
              </a:pathLst>
            </a:custGeom>
            <a:solidFill>
              <a:srgbClr val="FFFFFF"/>
            </a:solidFill>
          </p:spPr>
          <p:txBody>
            <a:bodyPr wrap="square" lIns="0" tIns="0" rIns="0" bIns="0" rtlCol="0"/>
            <a:lstStyle/>
            <a:p>
              <a:endParaRPr sz="1539"/>
            </a:p>
          </p:txBody>
        </p:sp>
        <p:sp>
          <p:nvSpPr>
            <p:cNvPr id="45" name="object 45"/>
            <p:cNvSpPr/>
            <p:nvPr/>
          </p:nvSpPr>
          <p:spPr>
            <a:xfrm>
              <a:off x="3742944" y="5714999"/>
              <a:ext cx="1283335" cy="402590"/>
            </a:xfrm>
            <a:custGeom>
              <a:avLst/>
              <a:gdLst/>
              <a:ahLst/>
              <a:cxnLst/>
              <a:rect l="l" t="t" r="r" b="b"/>
              <a:pathLst>
                <a:path w="1283335" h="402589">
                  <a:moveTo>
                    <a:pt x="0" y="67056"/>
                  </a:moveTo>
                  <a:lnTo>
                    <a:pt x="5095" y="41148"/>
                  </a:lnTo>
                  <a:lnTo>
                    <a:pt x="19050" y="19812"/>
                  </a:lnTo>
                  <a:lnTo>
                    <a:pt x="39862" y="5333"/>
                  </a:lnTo>
                  <a:lnTo>
                    <a:pt x="65531" y="0"/>
                  </a:lnTo>
                  <a:lnTo>
                    <a:pt x="1216152" y="0"/>
                  </a:lnTo>
                  <a:lnTo>
                    <a:pt x="1242060" y="5333"/>
                  </a:lnTo>
                  <a:lnTo>
                    <a:pt x="1263396" y="19812"/>
                  </a:lnTo>
                  <a:lnTo>
                    <a:pt x="1277874" y="41148"/>
                  </a:lnTo>
                  <a:lnTo>
                    <a:pt x="1283207" y="67056"/>
                  </a:lnTo>
                  <a:lnTo>
                    <a:pt x="1283207" y="335280"/>
                  </a:lnTo>
                  <a:lnTo>
                    <a:pt x="1277873" y="361188"/>
                  </a:lnTo>
                  <a:lnTo>
                    <a:pt x="1263395" y="382524"/>
                  </a:lnTo>
                  <a:lnTo>
                    <a:pt x="1242059" y="397002"/>
                  </a:lnTo>
                  <a:lnTo>
                    <a:pt x="1216152" y="402336"/>
                  </a:lnTo>
                  <a:lnTo>
                    <a:pt x="65531" y="402336"/>
                  </a:lnTo>
                  <a:lnTo>
                    <a:pt x="39862" y="397002"/>
                  </a:lnTo>
                  <a:lnTo>
                    <a:pt x="19049" y="382524"/>
                  </a:lnTo>
                  <a:lnTo>
                    <a:pt x="5095" y="361188"/>
                  </a:lnTo>
                  <a:lnTo>
                    <a:pt x="0" y="335280"/>
                  </a:lnTo>
                  <a:lnTo>
                    <a:pt x="0" y="67056"/>
                  </a:lnTo>
                  <a:close/>
                </a:path>
              </a:pathLst>
            </a:custGeom>
            <a:ln w="21336">
              <a:solidFill>
                <a:srgbClr val="0070BF"/>
              </a:solidFill>
            </a:ln>
          </p:spPr>
          <p:txBody>
            <a:bodyPr wrap="square" lIns="0" tIns="0" rIns="0" bIns="0" rtlCol="0"/>
            <a:lstStyle/>
            <a:p>
              <a:endParaRPr sz="1539"/>
            </a:p>
          </p:txBody>
        </p:sp>
      </p:grpSp>
      <p:sp>
        <p:nvSpPr>
          <p:cNvPr id="46" name="object 46"/>
          <p:cNvSpPr txBox="1"/>
          <p:nvPr/>
        </p:nvSpPr>
        <p:spPr>
          <a:xfrm>
            <a:off x="3291405" y="5104133"/>
            <a:ext cx="865531" cy="279915"/>
          </a:xfrm>
          <a:prstGeom prst="rect">
            <a:avLst/>
          </a:prstGeom>
        </p:spPr>
        <p:txBody>
          <a:bodyPr vert="horz" wrap="square" lIns="0" tIns="10317" rIns="0" bIns="0" rtlCol="0">
            <a:spAutoFit/>
          </a:bodyPr>
          <a:lstStyle/>
          <a:p>
            <a:pPr marL="10860" marR="4344">
              <a:lnSpc>
                <a:spcPct val="101899"/>
              </a:lnSpc>
              <a:spcBef>
                <a:spcPts val="81"/>
              </a:spcBef>
            </a:pPr>
            <a:r>
              <a:rPr sz="898" b="1" spc="-9" dirty="0">
                <a:latin typeface="Meiryo UI"/>
                <a:cs typeface="Meiryo UI"/>
              </a:rPr>
              <a:t>ロボットに最適化された作業環境に</a:t>
            </a:r>
            <a:endParaRPr sz="898">
              <a:latin typeface="Meiryo UI"/>
              <a:cs typeface="Meiryo UI"/>
            </a:endParaRPr>
          </a:p>
        </p:txBody>
      </p:sp>
      <p:grpSp>
        <p:nvGrpSpPr>
          <p:cNvPr id="47" name="object 47"/>
          <p:cNvGrpSpPr/>
          <p:nvPr/>
        </p:nvGrpSpPr>
        <p:grpSpPr>
          <a:xfrm>
            <a:off x="3360801" y="3107983"/>
            <a:ext cx="1298296" cy="1990069"/>
            <a:chOff x="3930269" y="3406013"/>
            <a:chExt cx="1518285" cy="2327275"/>
          </a:xfrm>
        </p:grpSpPr>
        <p:sp>
          <p:nvSpPr>
            <p:cNvPr id="48" name="object 48"/>
            <p:cNvSpPr/>
            <p:nvPr/>
          </p:nvSpPr>
          <p:spPr>
            <a:xfrm>
              <a:off x="4005072" y="5303901"/>
              <a:ext cx="314325" cy="429895"/>
            </a:xfrm>
            <a:custGeom>
              <a:avLst/>
              <a:gdLst/>
              <a:ahLst/>
              <a:cxnLst/>
              <a:rect l="l" t="t" r="r" b="b"/>
              <a:pathLst>
                <a:path w="314325" h="429895">
                  <a:moveTo>
                    <a:pt x="70258" y="70859"/>
                  </a:moveTo>
                  <a:lnTo>
                    <a:pt x="65531" y="75819"/>
                  </a:lnTo>
                  <a:lnTo>
                    <a:pt x="58396" y="78954"/>
                  </a:lnTo>
                  <a:lnTo>
                    <a:pt x="301751" y="429387"/>
                  </a:lnTo>
                  <a:lnTo>
                    <a:pt x="313943" y="421767"/>
                  </a:lnTo>
                  <a:lnTo>
                    <a:pt x="70258" y="70859"/>
                  </a:lnTo>
                  <a:close/>
                </a:path>
                <a:path w="314325" h="429895">
                  <a:moveTo>
                    <a:pt x="48577" y="0"/>
                  </a:moveTo>
                  <a:lnTo>
                    <a:pt x="32456" y="333"/>
                  </a:lnTo>
                  <a:lnTo>
                    <a:pt x="16763" y="7239"/>
                  </a:lnTo>
                  <a:lnTo>
                    <a:pt x="5667" y="19502"/>
                  </a:lnTo>
                  <a:lnTo>
                    <a:pt x="0" y="34480"/>
                  </a:lnTo>
                  <a:lnTo>
                    <a:pt x="47" y="50315"/>
                  </a:lnTo>
                  <a:lnTo>
                    <a:pt x="6095" y="65151"/>
                  </a:lnTo>
                  <a:lnTo>
                    <a:pt x="18383" y="77104"/>
                  </a:lnTo>
                  <a:lnTo>
                    <a:pt x="33527" y="83058"/>
                  </a:lnTo>
                  <a:lnTo>
                    <a:pt x="49815" y="82724"/>
                  </a:lnTo>
                  <a:lnTo>
                    <a:pt x="58396" y="78954"/>
                  </a:lnTo>
                  <a:lnTo>
                    <a:pt x="35051" y="45339"/>
                  </a:lnTo>
                  <a:lnTo>
                    <a:pt x="47243" y="37719"/>
                  </a:lnTo>
                  <a:lnTo>
                    <a:pt x="81752" y="37719"/>
                  </a:lnTo>
                  <a:lnTo>
                    <a:pt x="81652" y="34480"/>
                  </a:lnTo>
                  <a:lnTo>
                    <a:pt x="81605" y="32956"/>
                  </a:lnTo>
                  <a:lnTo>
                    <a:pt x="74675" y="17907"/>
                  </a:lnTo>
                  <a:lnTo>
                    <a:pt x="63269" y="5953"/>
                  </a:lnTo>
                  <a:lnTo>
                    <a:pt x="48577" y="0"/>
                  </a:lnTo>
                  <a:close/>
                </a:path>
                <a:path w="314325" h="429895">
                  <a:moveTo>
                    <a:pt x="47243" y="37719"/>
                  </a:moveTo>
                  <a:lnTo>
                    <a:pt x="35051" y="45339"/>
                  </a:lnTo>
                  <a:lnTo>
                    <a:pt x="58396" y="78954"/>
                  </a:lnTo>
                  <a:lnTo>
                    <a:pt x="65531" y="75819"/>
                  </a:lnTo>
                  <a:lnTo>
                    <a:pt x="70258" y="70859"/>
                  </a:lnTo>
                  <a:lnTo>
                    <a:pt x="47243" y="37719"/>
                  </a:lnTo>
                  <a:close/>
                </a:path>
                <a:path w="314325" h="429895">
                  <a:moveTo>
                    <a:pt x="81752" y="37719"/>
                  </a:moveTo>
                  <a:lnTo>
                    <a:pt x="47243" y="37719"/>
                  </a:lnTo>
                  <a:lnTo>
                    <a:pt x="70258" y="70859"/>
                  </a:lnTo>
                  <a:lnTo>
                    <a:pt x="76604" y="64198"/>
                  </a:lnTo>
                  <a:lnTo>
                    <a:pt x="82105" y="49149"/>
                  </a:lnTo>
                  <a:lnTo>
                    <a:pt x="81752" y="37719"/>
                  </a:lnTo>
                  <a:close/>
                </a:path>
              </a:pathLst>
            </a:custGeom>
            <a:solidFill>
              <a:srgbClr val="0070BF"/>
            </a:solidFill>
          </p:spPr>
          <p:txBody>
            <a:bodyPr wrap="square" lIns="0" tIns="0" rIns="0" bIns="0" rtlCol="0"/>
            <a:lstStyle/>
            <a:p>
              <a:endParaRPr sz="1539"/>
            </a:p>
          </p:txBody>
        </p:sp>
        <p:sp>
          <p:nvSpPr>
            <p:cNvPr id="49" name="object 49"/>
            <p:cNvSpPr/>
            <p:nvPr/>
          </p:nvSpPr>
          <p:spPr>
            <a:xfrm>
              <a:off x="3941064" y="3416808"/>
              <a:ext cx="1496695" cy="402590"/>
            </a:xfrm>
            <a:custGeom>
              <a:avLst/>
              <a:gdLst/>
              <a:ahLst/>
              <a:cxnLst/>
              <a:rect l="l" t="t" r="r" b="b"/>
              <a:pathLst>
                <a:path w="1496695" h="402589">
                  <a:moveTo>
                    <a:pt x="1429512" y="0"/>
                  </a:moveTo>
                  <a:lnTo>
                    <a:pt x="67056" y="0"/>
                  </a:lnTo>
                  <a:lnTo>
                    <a:pt x="41148" y="5333"/>
                  </a:lnTo>
                  <a:lnTo>
                    <a:pt x="19812" y="19811"/>
                  </a:lnTo>
                  <a:lnTo>
                    <a:pt x="5334" y="41147"/>
                  </a:lnTo>
                  <a:lnTo>
                    <a:pt x="0" y="67055"/>
                  </a:lnTo>
                  <a:lnTo>
                    <a:pt x="0" y="335279"/>
                  </a:lnTo>
                  <a:lnTo>
                    <a:pt x="5334" y="361188"/>
                  </a:lnTo>
                  <a:lnTo>
                    <a:pt x="19812" y="382524"/>
                  </a:lnTo>
                  <a:lnTo>
                    <a:pt x="41148" y="397001"/>
                  </a:lnTo>
                  <a:lnTo>
                    <a:pt x="67056" y="402336"/>
                  </a:lnTo>
                  <a:lnTo>
                    <a:pt x="1429512" y="402336"/>
                  </a:lnTo>
                  <a:lnTo>
                    <a:pt x="1455420" y="397001"/>
                  </a:lnTo>
                  <a:lnTo>
                    <a:pt x="1476756" y="382524"/>
                  </a:lnTo>
                  <a:lnTo>
                    <a:pt x="1491234" y="361188"/>
                  </a:lnTo>
                  <a:lnTo>
                    <a:pt x="1496568" y="335279"/>
                  </a:lnTo>
                  <a:lnTo>
                    <a:pt x="1496568" y="67055"/>
                  </a:lnTo>
                  <a:lnTo>
                    <a:pt x="1491234" y="41148"/>
                  </a:lnTo>
                  <a:lnTo>
                    <a:pt x="1476756" y="19812"/>
                  </a:lnTo>
                  <a:lnTo>
                    <a:pt x="1455420" y="5334"/>
                  </a:lnTo>
                  <a:lnTo>
                    <a:pt x="1429512" y="0"/>
                  </a:lnTo>
                  <a:close/>
                </a:path>
              </a:pathLst>
            </a:custGeom>
            <a:solidFill>
              <a:srgbClr val="FFFFFF"/>
            </a:solidFill>
          </p:spPr>
          <p:txBody>
            <a:bodyPr wrap="square" lIns="0" tIns="0" rIns="0" bIns="0" rtlCol="0"/>
            <a:lstStyle/>
            <a:p>
              <a:endParaRPr sz="1539"/>
            </a:p>
          </p:txBody>
        </p:sp>
        <p:sp>
          <p:nvSpPr>
            <p:cNvPr id="50" name="object 50"/>
            <p:cNvSpPr/>
            <p:nvPr/>
          </p:nvSpPr>
          <p:spPr>
            <a:xfrm>
              <a:off x="3941064" y="3416808"/>
              <a:ext cx="1496695" cy="402590"/>
            </a:xfrm>
            <a:custGeom>
              <a:avLst/>
              <a:gdLst/>
              <a:ahLst/>
              <a:cxnLst/>
              <a:rect l="l" t="t" r="r" b="b"/>
              <a:pathLst>
                <a:path w="1496695" h="402589">
                  <a:moveTo>
                    <a:pt x="0" y="67055"/>
                  </a:moveTo>
                  <a:lnTo>
                    <a:pt x="5334" y="41147"/>
                  </a:lnTo>
                  <a:lnTo>
                    <a:pt x="19812" y="19811"/>
                  </a:lnTo>
                  <a:lnTo>
                    <a:pt x="41148" y="5333"/>
                  </a:lnTo>
                  <a:lnTo>
                    <a:pt x="67056" y="0"/>
                  </a:lnTo>
                  <a:lnTo>
                    <a:pt x="1429512" y="0"/>
                  </a:lnTo>
                  <a:lnTo>
                    <a:pt x="1455420" y="5334"/>
                  </a:lnTo>
                  <a:lnTo>
                    <a:pt x="1476756" y="19812"/>
                  </a:lnTo>
                  <a:lnTo>
                    <a:pt x="1491234" y="41148"/>
                  </a:lnTo>
                  <a:lnTo>
                    <a:pt x="1496568" y="67055"/>
                  </a:lnTo>
                  <a:lnTo>
                    <a:pt x="1496568" y="335279"/>
                  </a:lnTo>
                  <a:lnTo>
                    <a:pt x="1491234" y="361188"/>
                  </a:lnTo>
                  <a:lnTo>
                    <a:pt x="1476756" y="382524"/>
                  </a:lnTo>
                  <a:lnTo>
                    <a:pt x="1455420" y="397001"/>
                  </a:lnTo>
                  <a:lnTo>
                    <a:pt x="1429512" y="402336"/>
                  </a:lnTo>
                  <a:lnTo>
                    <a:pt x="67056" y="402336"/>
                  </a:lnTo>
                  <a:lnTo>
                    <a:pt x="41148" y="397001"/>
                  </a:lnTo>
                  <a:lnTo>
                    <a:pt x="19812" y="382524"/>
                  </a:lnTo>
                  <a:lnTo>
                    <a:pt x="5334" y="361188"/>
                  </a:lnTo>
                  <a:lnTo>
                    <a:pt x="0" y="335279"/>
                  </a:lnTo>
                  <a:lnTo>
                    <a:pt x="0" y="67055"/>
                  </a:lnTo>
                  <a:close/>
                </a:path>
              </a:pathLst>
            </a:custGeom>
            <a:ln w="21336">
              <a:solidFill>
                <a:srgbClr val="0070BF"/>
              </a:solidFill>
            </a:ln>
          </p:spPr>
          <p:txBody>
            <a:bodyPr wrap="square" lIns="0" tIns="0" rIns="0" bIns="0" rtlCol="0"/>
            <a:lstStyle/>
            <a:p>
              <a:endParaRPr sz="1539"/>
            </a:p>
          </p:txBody>
        </p:sp>
      </p:grpSp>
      <p:sp>
        <p:nvSpPr>
          <p:cNvPr id="51" name="object 51"/>
          <p:cNvSpPr txBox="1"/>
          <p:nvPr/>
        </p:nvSpPr>
        <p:spPr>
          <a:xfrm>
            <a:off x="3381433" y="3138933"/>
            <a:ext cx="1257029" cy="279915"/>
          </a:xfrm>
          <a:prstGeom prst="rect">
            <a:avLst/>
          </a:prstGeom>
        </p:spPr>
        <p:txBody>
          <a:bodyPr vert="horz" wrap="square" lIns="0" tIns="10317" rIns="0" bIns="0" rtlCol="0">
            <a:spAutoFit/>
          </a:bodyPr>
          <a:lstStyle/>
          <a:p>
            <a:pPr marL="91222" marR="96109">
              <a:lnSpc>
                <a:spcPct val="101899"/>
              </a:lnSpc>
              <a:spcBef>
                <a:spcPts val="81"/>
              </a:spcBef>
            </a:pPr>
            <a:r>
              <a:rPr sz="898" b="1" spc="-4" dirty="0">
                <a:latin typeface="Meiryo UI"/>
                <a:cs typeface="Meiryo UI"/>
              </a:rPr>
              <a:t>誰でも遠隔でロボット・</a:t>
            </a:r>
            <a:r>
              <a:rPr sz="898" b="1" spc="-9" dirty="0">
                <a:latin typeface="Meiryo UI"/>
                <a:cs typeface="Meiryo UI"/>
              </a:rPr>
              <a:t>建機を操作できる</a:t>
            </a:r>
            <a:endParaRPr sz="898">
              <a:latin typeface="Meiryo UI"/>
              <a:cs typeface="Meiryo UI"/>
            </a:endParaRPr>
          </a:p>
        </p:txBody>
      </p:sp>
      <p:grpSp>
        <p:nvGrpSpPr>
          <p:cNvPr id="52" name="object 52"/>
          <p:cNvGrpSpPr/>
          <p:nvPr/>
        </p:nvGrpSpPr>
        <p:grpSpPr>
          <a:xfrm>
            <a:off x="3773610" y="3458648"/>
            <a:ext cx="949695" cy="980102"/>
            <a:chOff x="4413027" y="3816096"/>
            <a:chExt cx="1110615" cy="1146175"/>
          </a:xfrm>
        </p:grpSpPr>
        <p:sp>
          <p:nvSpPr>
            <p:cNvPr id="53" name="object 53"/>
            <p:cNvSpPr/>
            <p:nvPr/>
          </p:nvSpPr>
          <p:spPr>
            <a:xfrm>
              <a:off x="4413027" y="3816096"/>
              <a:ext cx="282575" cy="578485"/>
            </a:xfrm>
            <a:custGeom>
              <a:avLst/>
              <a:gdLst/>
              <a:ahLst/>
              <a:cxnLst/>
              <a:rect l="l" t="t" r="r" b="b"/>
              <a:pathLst>
                <a:path w="282575" h="578485">
                  <a:moveTo>
                    <a:pt x="42100" y="493299"/>
                  </a:moveTo>
                  <a:lnTo>
                    <a:pt x="26384" y="496062"/>
                  </a:lnTo>
                  <a:lnTo>
                    <a:pt x="12953" y="504539"/>
                  </a:lnTo>
                  <a:lnTo>
                    <a:pt x="3524" y="518159"/>
                  </a:lnTo>
                  <a:lnTo>
                    <a:pt x="0" y="534685"/>
                  </a:lnTo>
                  <a:lnTo>
                    <a:pt x="2762" y="550926"/>
                  </a:lnTo>
                  <a:lnTo>
                    <a:pt x="11239" y="564880"/>
                  </a:lnTo>
                  <a:lnTo>
                    <a:pt x="24860" y="574547"/>
                  </a:lnTo>
                  <a:lnTo>
                    <a:pt x="41148" y="577857"/>
                  </a:lnTo>
                  <a:lnTo>
                    <a:pt x="56864" y="574738"/>
                  </a:lnTo>
                  <a:lnTo>
                    <a:pt x="70294" y="566189"/>
                  </a:lnTo>
                  <a:lnTo>
                    <a:pt x="79724" y="553212"/>
                  </a:lnTo>
                  <a:lnTo>
                    <a:pt x="83567" y="537971"/>
                  </a:lnTo>
                  <a:lnTo>
                    <a:pt x="47720" y="537971"/>
                  </a:lnTo>
                  <a:lnTo>
                    <a:pt x="35528" y="533400"/>
                  </a:lnTo>
                  <a:lnTo>
                    <a:pt x="52209" y="495487"/>
                  </a:lnTo>
                  <a:lnTo>
                    <a:pt x="42100" y="493299"/>
                  </a:lnTo>
                  <a:close/>
                </a:path>
                <a:path w="282575" h="578485">
                  <a:moveTo>
                    <a:pt x="52209" y="495487"/>
                  </a:moveTo>
                  <a:lnTo>
                    <a:pt x="35528" y="533400"/>
                  </a:lnTo>
                  <a:lnTo>
                    <a:pt x="47720" y="537971"/>
                  </a:lnTo>
                  <a:lnTo>
                    <a:pt x="64112" y="500823"/>
                  </a:lnTo>
                  <a:lnTo>
                    <a:pt x="58388" y="496824"/>
                  </a:lnTo>
                  <a:lnTo>
                    <a:pt x="52209" y="495487"/>
                  </a:lnTo>
                  <a:close/>
                </a:path>
                <a:path w="282575" h="578485">
                  <a:moveTo>
                    <a:pt x="64112" y="500823"/>
                  </a:moveTo>
                  <a:lnTo>
                    <a:pt x="47720" y="537971"/>
                  </a:lnTo>
                  <a:lnTo>
                    <a:pt x="83567" y="537971"/>
                  </a:lnTo>
                  <a:lnTo>
                    <a:pt x="83891" y="536686"/>
                  </a:lnTo>
                  <a:lnTo>
                    <a:pt x="81057" y="520445"/>
                  </a:lnTo>
                  <a:lnTo>
                    <a:pt x="72223" y="506491"/>
                  </a:lnTo>
                  <a:lnTo>
                    <a:pt x="64112" y="500823"/>
                  </a:lnTo>
                  <a:close/>
                </a:path>
                <a:path w="282575" h="578485">
                  <a:moveTo>
                    <a:pt x="270224" y="0"/>
                  </a:moveTo>
                  <a:lnTo>
                    <a:pt x="52209" y="495487"/>
                  </a:lnTo>
                  <a:lnTo>
                    <a:pt x="58388" y="496824"/>
                  </a:lnTo>
                  <a:lnTo>
                    <a:pt x="64112" y="500823"/>
                  </a:lnTo>
                  <a:lnTo>
                    <a:pt x="282416" y="6096"/>
                  </a:lnTo>
                  <a:lnTo>
                    <a:pt x="270224" y="0"/>
                  </a:lnTo>
                  <a:close/>
                </a:path>
              </a:pathLst>
            </a:custGeom>
            <a:solidFill>
              <a:srgbClr val="0070BF"/>
            </a:solidFill>
          </p:spPr>
          <p:txBody>
            <a:bodyPr wrap="square" lIns="0" tIns="0" rIns="0" bIns="0" rtlCol="0"/>
            <a:lstStyle/>
            <a:p>
              <a:endParaRPr sz="1539"/>
            </a:p>
          </p:txBody>
        </p:sp>
        <p:sp>
          <p:nvSpPr>
            <p:cNvPr id="54" name="object 54"/>
            <p:cNvSpPr/>
            <p:nvPr/>
          </p:nvSpPr>
          <p:spPr>
            <a:xfrm>
              <a:off x="4668012" y="4663440"/>
              <a:ext cx="844550" cy="288290"/>
            </a:xfrm>
            <a:custGeom>
              <a:avLst/>
              <a:gdLst/>
              <a:ahLst/>
              <a:cxnLst/>
              <a:rect l="l" t="t" r="r" b="b"/>
              <a:pathLst>
                <a:path w="844550" h="288289">
                  <a:moveTo>
                    <a:pt x="795527" y="0"/>
                  </a:moveTo>
                  <a:lnTo>
                    <a:pt x="48767" y="0"/>
                  </a:lnTo>
                  <a:lnTo>
                    <a:pt x="30218" y="3762"/>
                  </a:lnTo>
                  <a:lnTo>
                    <a:pt x="14668" y="14097"/>
                  </a:lnTo>
                  <a:lnTo>
                    <a:pt x="3976" y="29575"/>
                  </a:lnTo>
                  <a:lnTo>
                    <a:pt x="0" y="48768"/>
                  </a:lnTo>
                  <a:lnTo>
                    <a:pt x="0" y="239268"/>
                  </a:lnTo>
                  <a:lnTo>
                    <a:pt x="3976" y="258460"/>
                  </a:lnTo>
                  <a:lnTo>
                    <a:pt x="14668" y="273939"/>
                  </a:lnTo>
                  <a:lnTo>
                    <a:pt x="30218" y="284273"/>
                  </a:lnTo>
                  <a:lnTo>
                    <a:pt x="48767" y="288036"/>
                  </a:lnTo>
                  <a:lnTo>
                    <a:pt x="795527" y="288036"/>
                  </a:lnTo>
                  <a:lnTo>
                    <a:pt x="814720" y="284273"/>
                  </a:lnTo>
                  <a:lnTo>
                    <a:pt x="830199" y="273939"/>
                  </a:lnTo>
                  <a:lnTo>
                    <a:pt x="840533" y="258460"/>
                  </a:lnTo>
                  <a:lnTo>
                    <a:pt x="844296" y="239268"/>
                  </a:lnTo>
                  <a:lnTo>
                    <a:pt x="844296" y="48768"/>
                  </a:lnTo>
                  <a:lnTo>
                    <a:pt x="840533" y="29575"/>
                  </a:lnTo>
                  <a:lnTo>
                    <a:pt x="830199" y="14097"/>
                  </a:lnTo>
                  <a:lnTo>
                    <a:pt x="814720" y="3762"/>
                  </a:lnTo>
                  <a:lnTo>
                    <a:pt x="795527" y="0"/>
                  </a:lnTo>
                  <a:close/>
                </a:path>
              </a:pathLst>
            </a:custGeom>
            <a:solidFill>
              <a:srgbClr val="FFFFFF"/>
            </a:solidFill>
          </p:spPr>
          <p:txBody>
            <a:bodyPr wrap="square" lIns="0" tIns="0" rIns="0" bIns="0" rtlCol="0"/>
            <a:lstStyle/>
            <a:p>
              <a:endParaRPr sz="1539"/>
            </a:p>
          </p:txBody>
        </p:sp>
        <p:sp>
          <p:nvSpPr>
            <p:cNvPr id="55" name="object 55"/>
            <p:cNvSpPr/>
            <p:nvPr/>
          </p:nvSpPr>
          <p:spPr>
            <a:xfrm>
              <a:off x="4668012" y="4663440"/>
              <a:ext cx="844550" cy="288290"/>
            </a:xfrm>
            <a:custGeom>
              <a:avLst/>
              <a:gdLst/>
              <a:ahLst/>
              <a:cxnLst/>
              <a:rect l="l" t="t" r="r" b="b"/>
              <a:pathLst>
                <a:path w="844550" h="288289">
                  <a:moveTo>
                    <a:pt x="0" y="48768"/>
                  </a:moveTo>
                  <a:lnTo>
                    <a:pt x="3976" y="29575"/>
                  </a:lnTo>
                  <a:lnTo>
                    <a:pt x="14668" y="14097"/>
                  </a:lnTo>
                  <a:lnTo>
                    <a:pt x="30218" y="3762"/>
                  </a:lnTo>
                  <a:lnTo>
                    <a:pt x="48767" y="0"/>
                  </a:lnTo>
                  <a:lnTo>
                    <a:pt x="795527" y="0"/>
                  </a:lnTo>
                  <a:lnTo>
                    <a:pt x="814720" y="3762"/>
                  </a:lnTo>
                  <a:lnTo>
                    <a:pt x="830199" y="14097"/>
                  </a:lnTo>
                  <a:lnTo>
                    <a:pt x="840533" y="29575"/>
                  </a:lnTo>
                  <a:lnTo>
                    <a:pt x="844296" y="48768"/>
                  </a:lnTo>
                  <a:lnTo>
                    <a:pt x="844296" y="239268"/>
                  </a:lnTo>
                  <a:lnTo>
                    <a:pt x="840533" y="258460"/>
                  </a:lnTo>
                  <a:lnTo>
                    <a:pt x="830199" y="273939"/>
                  </a:lnTo>
                  <a:lnTo>
                    <a:pt x="814720" y="284273"/>
                  </a:lnTo>
                  <a:lnTo>
                    <a:pt x="795527" y="288036"/>
                  </a:lnTo>
                  <a:lnTo>
                    <a:pt x="48767" y="288036"/>
                  </a:lnTo>
                  <a:lnTo>
                    <a:pt x="30218" y="284273"/>
                  </a:lnTo>
                  <a:lnTo>
                    <a:pt x="14668" y="273939"/>
                  </a:lnTo>
                  <a:lnTo>
                    <a:pt x="3976" y="258460"/>
                  </a:lnTo>
                  <a:lnTo>
                    <a:pt x="0" y="239268"/>
                  </a:lnTo>
                  <a:lnTo>
                    <a:pt x="0" y="48768"/>
                  </a:lnTo>
                  <a:close/>
                </a:path>
              </a:pathLst>
            </a:custGeom>
            <a:ln w="21336">
              <a:solidFill>
                <a:srgbClr val="0070BF"/>
              </a:solidFill>
            </a:ln>
          </p:spPr>
          <p:txBody>
            <a:bodyPr wrap="square" lIns="0" tIns="0" rIns="0" bIns="0" rtlCol="0"/>
            <a:lstStyle/>
            <a:p>
              <a:endParaRPr sz="1539"/>
            </a:p>
          </p:txBody>
        </p:sp>
      </p:grpSp>
      <p:sp>
        <p:nvSpPr>
          <p:cNvPr id="56" name="object 56"/>
          <p:cNvSpPr txBox="1"/>
          <p:nvPr/>
        </p:nvSpPr>
        <p:spPr>
          <a:xfrm>
            <a:off x="4078527" y="4215363"/>
            <a:ext cx="509327" cy="164919"/>
          </a:xfrm>
          <a:prstGeom prst="rect">
            <a:avLst/>
          </a:prstGeom>
        </p:spPr>
        <p:txBody>
          <a:bodyPr vert="horz" wrap="square" lIns="0" tIns="10860" rIns="0" bIns="0" rtlCol="0">
            <a:spAutoFit/>
          </a:bodyPr>
          <a:lstStyle/>
          <a:p>
            <a:pPr marL="10860" marR="4344">
              <a:lnSpc>
                <a:spcPct val="101699"/>
              </a:lnSpc>
              <a:spcBef>
                <a:spcPts val="86"/>
              </a:spcBef>
            </a:pPr>
            <a:r>
              <a:rPr sz="513" b="1" spc="-9" dirty="0">
                <a:latin typeface="Meiryo UI"/>
                <a:cs typeface="Meiryo UI"/>
              </a:rPr>
              <a:t>危険な場所でも自動で作業できる</a:t>
            </a:r>
            <a:endParaRPr sz="513">
              <a:latin typeface="Meiryo UI"/>
              <a:cs typeface="Meiryo UI"/>
            </a:endParaRPr>
          </a:p>
        </p:txBody>
      </p:sp>
      <p:grpSp>
        <p:nvGrpSpPr>
          <p:cNvPr id="57" name="object 57"/>
          <p:cNvGrpSpPr/>
          <p:nvPr/>
        </p:nvGrpSpPr>
        <p:grpSpPr>
          <a:xfrm>
            <a:off x="4326459" y="3440667"/>
            <a:ext cx="1117479" cy="1778845"/>
            <a:chOff x="5059553" y="3795069"/>
            <a:chExt cx="1306830" cy="2080260"/>
          </a:xfrm>
        </p:grpSpPr>
        <p:sp>
          <p:nvSpPr>
            <p:cNvPr id="58" name="object 58"/>
            <p:cNvSpPr/>
            <p:nvPr/>
          </p:nvSpPr>
          <p:spPr>
            <a:xfrm>
              <a:off x="5084064" y="3795069"/>
              <a:ext cx="551815" cy="873125"/>
            </a:xfrm>
            <a:custGeom>
              <a:avLst/>
              <a:gdLst/>
              <a:ahLst/>
              <a:cxnLst/>
              <a:rect l="l" t="t" r="r" b="b"/>
              <a:pathLst>
                <a:path w="551814" h="873125">
                  <a:moveTo>
                    <a:pt x="482970" y="73017"/>
                  </a:moveTo>
                  <a:lnTo>
                    <a:pt x="0" y="865322"/>
                  </a:lnTo>
                  <a:lnTo>
                    <a:pt x="12191" y="872942"/>
                  </a:lnTo>
                  <a:lnTo>
                    <a:pt x="495452" y="80162"/>
                  </a:lnTo>
                  <a:lnTo>
                    <a:pt x="487680" y="77414"/>
                  </a:lnTo>
                  <a:lnTo>
                    <a:pt x="482970" y="73017"/>
                  </a:lnTo>
                  <a:close/>
                </a:path>
                <a:path w="551814" h="873125">
                  <a:moveTo>
                    <a:pt x="551010" y="37790"/>
                  </a:moveTo>
                  <a:lnTo>
                    <a:pt x="504444" y="37790"/>
                  </a:lnTo>
                  <a:lnTo>
                    <a:pt x="516636" y="45410"/>
                  </a:lnTo>
                  <a:lnTo>
                    <a:pt x="495452" y="80162"/>
                  </a:lnTo>
                  <a:lnTo>
                    <a:pt x="503372" y="82962"/>
                  </a:lnTo>
                  <a:lnTo>
                    <a:pt x="519493" y="81795"/>
                  </a:lnTo>
                  <a:lnTo>
                    <a:pt x="534185" y="74628"/>
                  </a:lnTo>
                  <a:lnTo>
                    <a:pt x="545591" y="62174"/>
                  </a:lnTo>
                  <a:lnTo>
                    <a:pt x="551378" y="46720"/>
                  </a:lnTo>
                  <a:lnTo>
                    <a:pt x="551010" y="37790"/>
                  </a:lnTo>
                  <a:close/>
                </a:path>
                <a:path w="551814" h="873125">
                  <a:moveTo>
                    <a:pt x="504444" y="37790"/>
                  </a:moveTo>
                  <a:lnTo>
                    <a:pt x="482970" y="73017"/>
                  </a:lnTo>
                  <a:lnTo>
                    <a:pt x="487680" y="77414"/>
                  </a:lnTo>
                  <a:lnTo>
                    <a:pt x="495452" y="80162"/>
                  </a:lnTo>
                  <a:lnTo>
                    <a:pt x="516636" y="45410"/>
                  </a:lnTo>
                  <a:lnTo>
                    <a:pt x="504444" y="37790"/>
                  </a:lnTo>
                  <a:close/>
                </a:path>
                <a:path w="551814" h="873125">
                  <a:moveTo>
                    <a:pt x="516183" y="0"/>
                  </a:moveTo>
                  <a:lnTo>
                    <a:pt x="500062" y="642"/>
                  </a:lnTo>
                  <a:lnTo>
                    <a:pt x="485370" y="7286"/>
                  </a:lnTo>
                  <a:lnTo>
                    <a:pt x="473963" y="19502"/>
                  </a:lnTo>
                  <a:lnTo>
                    <a:pt x="468177" y="35194"/>
                  </a:lnTo>
                  <a:lnTo>
                    <a:pt x="468820" y="51315"/>
                  </a:lnTo>
                  <a:lnTo>
                    <a:pt x="475464" y="66008"/>
                  </a:lnTo>
                  <a:lnTo>
                    <a:pt x="482970" y="73017"/>
                  </a:lnTo>
                  <a:lnTo>
                    <a:pt x="504444" y="37790"/>
                  </a:lnTo>
                  <a:lnTo>
                    <a:pt x="551010" y="37790"/>
                  </a:lnTo>
                  <a:lnTo>
                    <a:pt x="550735" y="31122"/>
                  </a:lnTo>
                  <a:lnTo>
                    <a:pt x="544091" y="16954"/>
                  </a:lnTo>
                  <a:lnTo>
                    <a:pt x="531876" y="5786"/>
                  </a:lnTo>
                  <a:lnTo>
                    <a:pt x="516183" y="0"/>
                  </a:lnTo>
                  <a:close/>
                </a:path>
              </a:pathLst>
            </a:custGeom>
            <a:solidFill>
              <a:srgbClr val="0070BF"/>
            </a:solidFill>
          </p:spPr>
          <p:txBody>
            <a:bodyPr wrap="square" lIns="0" tIns="0" rIns="0" bIns="0" rtlCol="0"/>
            <a:lstStyle/>
            <a:p>
              <a:endParaRPr sz="1539"/>
            </a:p>
          </p:txBody>
        </p:sp>
        <p:sp>
          <p:nvSpPr>
            <p:cNvPr id="59" name="object 59"/>
            <p:cNvSpPr/>
            <p:nvPr/>
          </p:nvSpPr>
          <p:spPr>
            <a:xfrm>
              <a:off x="5070348" y="5462016"/>
              <a:ext cx="1285240" cy="402590"/>
            </a:xfrm>
            <a:custGeom>
              <a:avLst/>
              <a:gdLst/>
              <a:ahLst/>
              <a:cxnLst/>
              <a:rect l="l" t="t" r="r" b="b"/>
              <a:pathLst>
                <a:path w="1285239" h="402589">
                  <a:moveTo>
                    <a:pt x="1217676" y="0"/>
                  </a:moveTo>
                  <a:lnTo>
                    <a:pt x="67055" y="0"/>
                  </a:lnTo>
                  <a:lnTo>
                    <a:pt x="41148" y="5334"/>
                  </a:lnTo>
                  <a:lnTo>
                    <a:pt x="19812" y="19812"/>
                  </a:lnTo>
                  <a:lnTo>
                    <a:pt x="5334" y="41148"/>
                  </a:lnTo>
                  <a:lnTo>
                    <a:pt x="0" y="67056"/>
                  </a:lnTo>
                  <a:lnTo>
                    <a:pt x="0" y="335280"/>
                  </a:lnTo>
                  <a:lnTo>
                    <a:pt x="5333" y="361188"/>
                  </a:lnTo>
                  <a:lnTo>
                    <a:pt x="19811" y="382524"/>
                  </a:lnTo>
                  <a:lnTo>
                    <a:pt x="41147" y="397002"/>
                  </a:lnTo>
                  <a:lnTo>
                    <a:pt x="67055" y="402336"/>
                  </a:lnTo>
                  <a:lnTo>
                    <a:pt x="1217676" y="402336"/>
                  </a:lnTo>
                  <a:lnTo>
                    <a:pt x="1243583" y="397002"/>
                  </a:lnTo>
                  <a:lnTo>
                    <a:pt x="1264919" y="382524"/>
                  </a:lnTo>
                  <a:lnTo>
                    <a:pt x="1279397" y="361188"/>
                  </a:lnTo>
                  <a:lnTo>
                    <a:pt x="1284731" y="335280"/>
                  </a:lnTo>
                  <a:lnTo>
                    <a:pt x="1284731" y="67056"/>
                  </a:lnTo>
                  <a:lnTo>
                    <a:pt x="1279398" y="41148"/>
                  </a:lnTo>
                  <a:lnTo>
                    <a:pt x="1264920" y="19812"/>
                  </a:lnTo>
                  <a:lnTo>
                    <a:pt x="1243584" y="5334"/>
                  </a:lnTo>
                  <a:lnTo>
                    <a:pt x="1217676" y="0"/>
                  </a:lnTo>
                  <a:close/>
                </a:path>
              </a:pathLst>
            </a:custGeom>
            <a:solidFill>
              <a:srgbClr val="FFFFFF"/>
            </a:solidFill>
          </p:spPr>
          <p:txBody>
            <a:bodyPr wrap="square" lIns="0" tIns="0" rIns="0" bIns="0" rtlCol="0"/>
            <a:lstStyle/>
            <a:p>
              <a:endParaRPr sz="1539"/>
            </a:p>
          </p:txBody>
        </p:sp>
        <p:sp>
          <p:nvSpPr>
            <p:cNvPr id="60" name="object 60"/>
            <p:cNvSpPr/>
            <p:nvPr/>
          </p:nvSpPr>
          <p:spPr>
            <a:xfrm>
              <a:off x="5070348" y="5462016"/>
              <a:ext cx="1285240" cy="402590"/>
            </a:xfrm>
            <a:custGeom>
              <a:avLst/>
              <a:gdLst/>
              <a:ahLst/>
              <a:cxnLst/>
              <a:rect l="l" t="t" r="r" b="b"/>
              <a:pathLst>
                <a:path w="1285239" h="402589">
                  <a:moveTo>
                    <a:pt x="0" y="67056"/>
                  </a:moveTo>
                  <a:lnTo>
                    <a:pt x="5334" y="41148"/>
                  </a:lnTo>
                  <a:lnTo>
                    <a:pt x="19812" y="19812"/>
                  </a:lnTo>
                  <a:lnTo>
                    <a:pt x="41148" y="5334"/>
                  </a:lnTo>
                  <a:lnTo>
                    <a:pt x="67055" y="0"/>
                  </a:lnTo>
                  <a:lnTo>
                    <a:pt x="1217676" y="0"/>
                  </a:lnTo>
                  <a:lnTo>
                    <a:pt x="1243584" y="5334"/>
                  </a:lnTo>
                  <a:lnTo>
                    <a:pt x="1264920" y="19812"/>
                  </a:lnTo>
                  <a:lnTo>
                    <a:pt x="1279398" y="41148"/>
                  </a:lnTo>
                  <a:lnTo>
                    <a:pt x="1284731" y="67056"/>
                  </a:lnTo>
                  <a:lnTo>
                    <a:pt x="1284731" y="335280"/>
                  </a:lnTo>
                  <a:lnTo>
                    <a:pt x="1279397" y="361188"/>
                  </a:lnTo>
                  <a:lnTo>
                    <a:pt x="1264919" y="382524"/>
                  </a:lnTo>
                  <a:lnTo>
                    <a:pt x="1243583" y="397002"/>
                  </a:lnTo>
                  <a:lnTo>
                    <a:pt x="1217676" y="402336"/>
                  </a:lnTo>
                  <a:lnTo>
                    <a:pt x="67055" y="402336"/>
                  </a:lnTo>
                  <a:lnTo>
                    <a:pt x="41147" y="397002"/>
                  </a:lnTo>
                  <a:lnTo>
                    <a:pt x="19811" y="382524"/>
                  </a:lnTo>
                  <a:lnTo>
                    <a:pt x="5333" y="361188"/>
                  </a:lnTo>
                  <a:lnTo>
                    <a:pt x="0" y="335280"/>
                  </a:lnTo>
                  <a:lnTo>
                    <a:pt x="0" y="67056"/>
                  </a:lnTo>
                  <a:close/>
                </a:path>
              </a:pathLst>
            </a:custGeom>
            <a:ln w="21336">
              <a:solidFill>
                <a:srgbClr val="0070BF"/>
              </a:solidFill>
            </a:ln>
          </p:spPr>
          <p:txBody>
            <a:bodyPr wrap="square" lIns="0" tIns="0" rIns="0" bIns="0" rtlCol="0"/>
            <a:lstStyle/>
            <a:p>
              <a:endParaRPr sz="1539"/>
            </a:p>
          </p:txBody>
        </p:sp>
      </p:grpSp>
      <p:sp>
        <p:nvSpPr>
          <p:cNvPr id="61" name="object 61"/>
          <p:cNvSpPr txBox="1"/>
          <p:nvPr/>
        </p:nvSpPr>
        <p:spPr>
          <a:xfrm>
            <a:off x="4427781" y="4886500"/>
            <a:ext cx="872589" cy="279915"/>
          </a:xfrm>
          <a:prstGeom prst="rect">
            <a:avLst/>
          </a:prstGeom>
        </p:spPr>
        <p:txBody>
          <a:bodyPr vert="horz" wrap="square" lIns="0" tIns="10317" rIns="0" bIns="0" rtlCol="0">
            <a:spAutoFit/>
          </a:bodyPr>
          <a:lstStyle/>
          <a:p>
            <a:pPr marL="10860" marR="4344">
              <a:lnSpc>
                <a:spcPct val="101899"/>
              </a:lnSpc>
              <a:spcBef>
                <a:spcPts val="81"/>
              </a:spcBef>
            </a:pPr>
            <a:r>
              <a:rPr sz="898" b="1" spc="-9" dirty="0">
                <a:latin typeface="Meiryo UI"/>
                <a:cs typeface="Meiryo UI"/>
              </a:rPr>
              <a:t>無人で道路・橋ができあがる</a:t>
            </a:r>
            <a:endParaRPr sz="898">
              <a:latin typeface="Meiryo UI"/>
              <a:cs typeface="Meiryo UI"/>
            </a:endParaRPr>
          </a:p>
        </p:txBody>
      </p:sp>
      <p:sp>
        <p:nvSpPr>
          <p:cNvPr id="62" name="object 62"/>
          <p:cNvSpPr/>
          <p:nvPr/>
        </p:nvSpPr>
        <p:spPr>
          <a:xfrm>
            <a:off x="4746742" y="5207518"/>
            <a:ext cx="144436" cy="301361"/>
          </a:xfrm>
          <a:custGeom>
            <a:avLst/>
            <a:gdLst/>
            <a:ahLst/>
            <a:cxnLst/>
            <a:rect l="l" t="t" r="r" b="b"/>
            <a:pathLst>
              <a:path w="168910" h="352425">
                <a:moveTo>
                  <a:pt x="40981" y="268866"/>
                </a:moveTo>
                <a:lnTo>
                  <a:pt x="25265" y="272605"/>
                </a:lnTo>
                <a:lnTo>
                  <a:pt x="11834" y="281773"/>
                </a:lnTo>
                <a:lnTo>
                  <a:pt x="2405" y="295655"/>
                </a:lnTo>
                <a:lnTo>
                  <a:pt x="0" y="311919"/>
                </a:lnTo>
                <a:lnTo>
                  <a:pt x="3738" y="327469"/>
                </a:lnTo>
                <a:lnTo>
                  <a:pt x="12906" y="340447"/>
                </a:lnTo>
                <a:lnTo>
                  <a:pt x="26789" y="348995"/>
                </a:lnTo>
                <a:lnTo>
                  <a:pt x="43076" y="352282"/>
                </a:lnTo>
                <a:lnTo>
                  <a:pt x="58793" y="348995"/>
                </a:lnTo>
                <a:lnTo>
                  <a:pt x="72223" y="339994"/>
                </a:lnTo>
                <a:lnTo>
                  <a:pt x="81653" y="326135"/>
                </a:lnTo>
                <a:lnTo>
                  <a:pt x="83678" y="312419"/>
                </a:lnTo>
                <a:lnTo>
                  <a:pt x="48125" y="312419"/>
                </a:lnTo>
                <a:lnTo>
                  <a:pt x="35933" y="307847"/>
                </a:lnTo>
                <a:lnTo>
                  <a:pt x="50445" y="270264"/>
                </a:lnTo>
                <a:lnTo>
                  <a:pt x="40981" y="268866"/>
                </a:lnTo>
                <a:close/>
              </a:path>
              <a:path w="168910" h="352425">
                <a:moveTo>
                  <a:pt x="50445" y="270264"/>
                </a:moveTo>
                <a:lnTo>
                  <a:pt x="35933" y="307847"/>
                </a:lnTo>
                <a:lnTo>
                  <a:pt x="48125" y="312419"/>
                </a:lnTo>
                <a:lnTo>
                  <a:pt x="62759" y="275001"/>
                </a:lnTo>
                <a:lnTo>
                  <a:pt x="57269" y="271271"/>
                </a:lnTo>
                <a:lnTo>
                  <a:pt x="50445" y="270264"/>
                </a:lnTo>
                <a:close/>
              </a:path>
              <a:path w="168910" h="352425">
                <a:moveTo>
                  <a:pt x="62759" y="275001"/>
                </a:moveTo>
                <a:lnTo>
                  <a:pt x="48125" y="312419"/>
                </a:lnTo>
                <a:lnTo>
                  <a:pt x="83678" y="312419"/>
                </a:lnTo>
                <a:lnTo>
                  <a:pt x="84058" y="309848"/>
                </a:lnTo>
                <a:lnTo>
                  <a:pt x="80319" y="294131"/>
                </a:lnTo>
                <a:lnTo>
                  <a:pt x="71151" y="280701"/>
                </a:lnTo>
                <a:lnTo>
                  <a:pt x="62759" y="275001"/>
                </a:lnTo>
                <a:close/>
              </a:path>
              <a:path w="168910" h="352425">
                <a:moveTo>
                  <a:pt x="154805" y="0"/>
                </a:moveTo>
                <a:lnTo>
                  <a:pt x="50445" y="270264"/>
                </a:lnTo>
                <a:lnTo>
                  <a:pt x="57269" y="271271"/>
                </a:lnTo>
                <a:lnTo>
                  <a:pt x="62759" y="275001"/>
                </a:lnTo>
                <a:lnTo>
                  <a:pt x="168521" y="4571"/>
                </a:lnTo>
                <a:lnTo>
                  <a:pt x="154805" y="0"/>
                </a:lnTo>
                <a:close/>
              </a:path>
            </a:pathLst>
          </a:custGeom>
          <a:solidFill>
            <a:srgbClr val="0070BF"/>
          </a:solidFill>
        </p:spPr>
        <p:txBody>
          <a:bodyPr wrap="square" lIns="0" tIns="0" rIns="0" bIns="0" rtlCol="0"/>
          <a:lstStyle/>
          <a:p>
            <a:endParaRPr sz="1539"/>
          </a:p>
        </p:txBody>
      </p:sp>
      <p:sp>
        <p:nvSpPr>
          <p:cNvPr id="63" name="object 63"/>
          <p:cNvSpPr txBox="1">
            <a:spLocks noGrp="1"/>
          </p:cNvSpPr>
          <p:nvPr>
            <p:ph type="sldNum" sz="quarter" idx="7"/>
          </p:nvPr>
        </p:nvSpPr>
        <p:spPr>
          <a:xfrm>
            <a:off x="10133076" y="7217495"/>
            <a:ext cx="198754" cy="247015"/>
          </a:xfrm>
          <a:prstGeom prst="rect">
            <a:avLst/>
          </a:prstGeom>
        </p:spPr>
        <p:txBody>
          <a:bodyPr vert="horz" wrap="square" lIns="0" tIns="0" rIns="0" bIns="0" rtlCol="0">
            <a:spAutoFit/>
          </a:bodyPr>
          <a:lstStyle>
            <a:defPPr>
              <a:defRPr kern="0"/>
            </a:defPPr>
            <a:lvl1pPr>
              <a:defRPr sz="1550" b="0" i="0">
                <a:solidFill>
                  <a:schemeClr val="tx1"/>
                </a:solidFill>
                <a:latin typeface="Arial"/>
                <a:cs typeface="Arial"/>
              </a:defRPr>
            </a:lvl1pPr>
          </a:lstStyle>
          <a:p>
            <a:pPr marL="32579">
              <a:lnSpc>
                <a:spcPts val="1548"/>
              </a:lnSpc>
            </a:pPr>
            <a:fld id="{81D60167-4931-47E6-BA6A-407CBD079E47}" type="slidenum">
              <a:rPr lang="en-US" altLang="ja-JP" spc="-50" smtClean="0"/>
              <a:pPr marL="38100">
                <a:lnSpc>
                  <a:spcPts val="1810"/>
                </a:lnSpc>
              </a:pPr>
              <a:t>31</a:t>
            </a:fld>
            <a:endParaRPr spc="-43"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60714" y="495209"/>
            <a:ext cx="7819097" cy="468060"/>
            <a:chOff x="772668" y="350520"/>
            <a:chExt cx="9144000" cy="547370"/>
          </a:xfrm>
        </p:grpSpPr>
        <p:pic>
          <p:nvPicPr>
            <p:cNvPr id="3" name="object 3"/>
            <p:cNvPicPr/>
            <p:nvPr/>
          </p:nvPicPr>
          <p:blipFill>
            <a:blip r:embed="rId2" cstate="print"/>
            <a:stretch>
              <a:fillRect/>
            </a:stretch>
          </p:blipFill>
          <p:spPr>
            <a:xfrm>
              <a:off x="772668" y="827532"/>
              <a:ext cx="9144000" cy="70103"/>
            </a:xfrm>
            <a:prstGeom prst="rect">
              <a:avLst/>
            </a:prstGeom>
          </p:spPr>
        </p:pic>
        <p:pic>
          <p:nvPicPr>
            <p:cNvPr id="4" name="object 4"/>
            <p:cNvPicPr/>
            <p:nvPr/>
          </p:nvPicPr>
          <p:blipFill>
            <a:blip r:embed="rId3" cstate="print"/>
            <a:stretch>
              <a:fillRect/>
            </a:stretch>
          </p:blipFill>
          <p:spPr>
            <a:xfrm>
              <a:off x="6894576" y="350520"/>
              <a:ext cx="3022092" cy="505968"/>
            </a:xfrm>
            <a:prstGeom prst="rect">
              <a:avLst/>
            </a:prstGeom>
          </p:spPr>
        </p:pic>
        <p:pic>
          <p:nvPicPr>
            <p:cNvPr id="5" name="object 5"/>
            <p:cNvPicPr/>
            <p:nvPr/>
          </p:nvPicPr>
          <p:blipFill>
            <a:blip r:embed="rId4" cstate="print"/>
            <a:stretch>
              <a:fillRect/>
            </a:stretch>
          </p:blipFill>
          <p:spPr>
            <a:xfrm>
              <a:off x="2429256" y="350520"/>
              <a:ext cx="4562856" cy="505968"/>
            </a:xfrm>
            <a:prstGeom prst="rect">
              <a:avLst/>
            </a:prstGeom>
          </p:spPr>
        </p:pic>
        <p:pic>
          <p:nvPicPr>
            <p:cNvPr id="6" name="object 6"/>
            <p:cNvPicPr/>
            <p:nvPr/>
          </p:nvPicPr>
          <p:blipFill>
            <a:blip r:embed="rId5" cstate="print"/>
            <a:stretch>
              <a:fillRect/>
            </a:stretch>
          </p:blipFill>
          <p:spPr>
            <a:xfrm>
              <a:off x="772668" y="350520"/>
              <a:ext cx="2843784" cy="505968"/>
            </a:xfrm>
            <a:prstGeom prst="rect">
              <a:avLst/>
            </a:prstGeom>
          </p:spPr>
        </p:pic>
        <p:pic>
          <p:nvPicPr>
            <p:cNvPr id="7" name="object 7"/>
            <p:cNvPicPr/>
            <p:nvPr/>
          </p:nvPicPr>
          <p:blipFill>
            <a:blip r:embed="rId6" cstate="print"/>
            <a:stretch>
              <a:fillRect/>
            </a:stretch>
          </p:blipFill>
          <p:spPr>
            <a:xfrm>
              <a:off x="8362187" y="350520"/>
              <a:ext cx="1554479" cy="336803"/>
            </a:xfrm>
            <a:prstGeom prst="rect">
              <a:avLst/>
            </a:prstGeom>
          </p:spPr>
        </p:pic>
      </p:grpSp>
      <p:sp>
        <p:nvSpPr>
          <p:cNvPr id="8" name="object 8"/>
          <p:cNvSpPr/>
          <p:nvPr/>
        </p:nvSpPr>
        <p:spPr>
          <a:xfrm>
            <a:off x="694596" y="1163743"/>
            <a:ext cx="7738734" cy="1553503"/>
          </a:xfrm>
          <a:custGeom>
            <a:avLst/>
            <a:gdLst/>
            <a:ahLst/>
            <a:cxnLst/>
            <a:rect l="l" t="t" r="r" b="b"/>
            <a:pathLst>
              <a:path w="9050020" h="1816735">
                <a:moveTo>
                  <a:pt x="9044940" y="0"/>
                </a:moveTo>
                <a:lnTo>
                  <a:pt x="3048" y="0"/>
                </a:lnTo>
                <a:lnTo>
                  <a:pt x="0" y="4572"/>
                </a:lnTo>
                <a:lnTo>
                  <a:pt x="0" y="1812036"/>
                </a:lnTo>
                <a:lnTo>
                  <a:pt x="3048" y="1816607"/>
                </a:lnTo>
                <a:lnTo>
                  <a:pt x="9044940" y="1816607"/>
                </a:lnTo>
                <a:lnTo>
                  <a:pt x="9049512" y="1812036"/>
                </a:lnTo>
                <a:lnTo>
                  <a:pt x="9049512" y="1807464"/>
                </a:lnTo>
                <a:lnTo>
                  <a:pt x="18288" y="1807464"/>
                </a:lnTo>
                <a:lnTo>
                  <a:pt x="9144" y="1796795"/>
                </a:lnTo>
                <a:lnTo>
                  <a:pt x="18288" y="1796795"/>
                </a:lnTo>
                <a:lnTo>
                  <a:pt x="18288" y="18287"/>
                </a:lnTo>
                <a:lnTo>
                  <a:pt x="9144" y="18287"/>
                </a:lnTo>
                <a:lnTo>
                  <a:pt x="18288" y="9143"/>
                </a:lnTo>
                <a:lnTo>
                  <a:pt x="9049512" y="9143"/>
                </a:lnTo>
                <a:lnTo>
                  <a:pt x="9049512" y="4572"/>
                </a:lnTo>
                <a:lnTo>
                  <a:pt x="9044940" y="0"/>
                </a:lnTo>
                <a:close/>
              </a:path>
              <a:path w="9050020" h="1816735">
                <a:moveTo>
                  <a:pt x="18288" y="1796795"/>
                </a:moveTo>
                <a:lnTo>
                  <a:pt x="9144" y="1796795"/>
                </a:lnTo>
                <a:lnTo>
                  <a:pt x="18288" y="1807464"/>
                </a:lnTo>
                <a:lnTo>
                  <a:pt x="18288" y="1796795"/>
                </a:lnTo>
                <a:close/>
              </a:path>
              <a:path w="9050020" h="1816735">
                <a:moveTo>
                  <a:pt x="9029700" y="1796795"/>
                </a:moveTo>
                <a:lnTo>
                  <a:pt x="18288" y="1796795"/>
                </a:lnTo>
                <a:lnTo>
                  <a:pt x="18288" y="1807464"/>
                </a:lnTo>
                <a:lnTo>
                  <a:pt x="9029700" y="1807464"/>
                </a:lnTo>
                <a:lnTo>
                  <a:pt x="9029700" y="1796795"/>
                </a:lnTo>
                <a:close/>
              </a:path>
              <a:path w="9050020" h="1816735">
                <a:moveTo>
                  <a:pt x="9029700" y="9143"/>
                </a:moveTo>
                <a:lnTo>
                  <a:pt x="9029700" y="1807464"/>
                </a:lnTo>
                <a:lnTo>
                  <a:pt x="9038843" y="1796795"/>
                </a:lnTo>
                <a:lnTo>
                  <a:pt x="9049512" y="1796795"/>
                </a:lnTo>
                <a:lnTo>
                  <a:pt x="9049512" y="18287"/>
                </a:lnTo>
                <a:lnTo>
                  <a:pt x="9038843" y="18287"/>
                </a:lnTo>
                <a:lnTo>
                  <a:pt x="9029700" y="9143"/>
                </a:lnTo>
                <a:close/>
              </a:path>
              <a:path w="9050020" h="1816735">
                <a:moveTo>
                  <a:pt x="9049512" y="1796795"/>
                </a:moveTo>
                <a:lnTo>
                  <a:pt x="9038843" y="1796795"/>
                </a:lnTo>
                <a:lnTo>
                  <a:pt x="9029700" y="1807464"/>
                </a:lnTo>
                <a:lnTo>
                  <a:pt x="9049512" y="1807464"/>
                </a:lnTo>
                <a:lnTo>
                  <a:pt x="9049512" y="1796795"/>
                </a:lnTo>
                <a:close/>
              </a:path>
              <a:path w="9050020" h="1816735">
                <a:moveTo>
                  <a:pt x="18288" y="9143"/>
                </a:moveTo>
                <a:lnTo>
                  <a:pt x="9144" y="18287"/>
                </a:lnTo>
                <a:lnTo>
                  <a:pt x="18288" y="18287"/>
                </a:lnTo>
                <a:lnTo>
                  <a:pt x="18288" y="9143"/>
                </a:lnTo>
                <a:close/>
              </a:path>
              <a:path w="9050020" h="1816735">
                <a:moveTo>
                  <a:pt x="9029700" y="9143"/>
                </a:moveTo>
                <a:lnTo>
                  <a:pt x="18288" y="9143"/>
                </a:lnTo>
                <a:lnTo>
                  <a:pt x="18288" y="18287"/>
                </a:lnTo>
                <a:lnTo>
                  <a:pt x="9029700" y="18287"/>
                </a:lnTo>
                <a:lnTo>
                  <a:pt x="9029700" y="9143"/>
                </a:lnTo>
                <a:close/>
              </a:path>
              <a:path w="9050020" h="1816735">
                <a:moveTo>
                  <a:pt x="9049512" y="9143"/>
                </a:moveTo>
                <a:lnTo>
                  <a:pt x="9029700" y="9143"/>
                </a:lnTo>
                <a:lnTo>
                  <a:pt x="9038843" y="18287"/>
                </a:lnTo>
                <a:lnTo>
                  <a:pt x="9049512" y="18287"/>
                </a:lnTo>
                <a:lnTo>
                  <a:pt x="9049512" y="9143"/>
                </a:lnTo>
                <a:close/>
              </a:path>
            </a:pathLst>
          </a:custGeom>
          <a:solidFill>
            <a:srgbClr val="000000"/>
          </a:solidFill>
        </p:spPr>
        <p:txBody>
          <a:bodyPr wrap="square" lIns="0" tIns="0" rIns="0" bIns="0" rtlCol="0"/>
          <a:lstStyle/>
          <a:p>
            <a:endParaRPr sz="1539"/>
          </a:p>
        </p:txBody>
      </p:sp>
      <p:sp>
        <p:nvSpPr>
          <p:cNvPr id="9" name="object 9"/>
          <p:cNvSpPr txBox="1"/>
          <p:nvPr/>
        </p:nvSpPr>
        <p:spPr>
          <a:xfrm>
            <a:off x="769746" y="1205010"/>
            <a:ext cx="7580181" cy="1467354"/>
          </a:xfrm>
          <a:prstGeom prst="rect">
            <a:avLst/>
          </a:prstGeom>
        </p:spPr>
        <p:txBody>
          <a:bodyPr vert="horz" wrap="square" lIns="0" tIns="26064" rIns="0" bIns="0" rtlCol="0">
            <a:spAutoFit/>
          </a:bodyPr>
          <a:lstStyle/>
          <a:p>
            <a:pPr marL="181358" marR="4344" indent="-171041">
              <a:lnSpc>
                <a:spcPts val="1633"/>
              </a:lnSpc>
              <a:spcBef>
                <a:spcPts val="205"/>
              </a:spcBef>
              <a:buSzPct val="93939"/>
              <a:buChar char="○"/>
              <a:tabLst>
                <a:tab pos="181358" algn="l"/>
                <a:tab pos="191132" algn="l"/>
              </a:tabLst>
            </a:pPr>
            <a:r>
              <a:rPr sz="1411" dirty="0">
                <a:latin typeface="ＭＳ Ｐゴシック"/>
                <a:cs typeface="ＭＳ Ｐゴシック"/>
              </a:rPr>
              <a:t>	</a:t>
            </a:r>
            <a:r>
              <a:rPr sz="1411" spc="-17" dirty="0">
                <a:latin typeface="ＭＳ Ｐゴシック"/>
                <a:cs typeface="ＭＳ Ｐゴシック"/>
              </a:rPr>
              <a:t>新型コロナウイルス感染症対策を契機とした非接触・リモート型の働き方への転換と抜本的</a:t>
            </a:r>
            <a:r>
              <a:rPr sz="1411" spc="-4" dirty="0">
                <a:latin typeface="ＭＳ Ｐゴシック"/>
                <a:cs typeface="ＭＳ Ｐゴシック"/>
              </a:rPr>
              <a:t>な生産性や安全性向上を図るため、５</a:t>
            </a:r>
            <a:r>
              <a:rPr sz="1411" spc="-4" dirty="0">
                <a:latin typeface="Arial"/>
                <a:cs typeface="Arial"/>
              </a:rPr>
              <a:t>G</a:t>
            </a:r>
            <a:r>
              <a:rPr sz="1411" spc="-9" dirty="0">
                <a:latin typeface="ＭＳ Ｐゴシック"/>
                <a:cs typeface="ＭＳ Ｐゴシック"/>
              </a:rPr>
              <a:t>等基幹テクノロジーを活用したインフラ分野の</a:t>
            </a:r>
            <a:r>
              <a:rPr sz="1411" spc="4" dirty="0">
                <a:latin typeface="Arial"/>
                <a:cs typeface="Arial"/>
              </a:rPr>
              <a:t>DX</a:t>
            </a:r>
            <a:r>
              <a:rPr sz="1411" dirty="0">
                <a:latin typeface="ＭＳ Ｐゴシック"/>
                <a:cs typeface="ＭＳ Ｐゴシック"/>
              </a:rPr>
              <a:t>を強力に推進。</a:t>
            </a:r>
            <a:endParaRPr sz="1411">
              <a:latin typeface="ＭＳ Ｐゴシック"/>
              <a:cs typeface="ＭＳ Ｐゴシック"/>
            </a:endParaRPr>
          </a:p>
          <a:p>
            <a:pPr marL="191674" indent="-180814">
              <a:lnSpc>
                <a:spcPts val="1667"/>
              </a:lnSpc>
              <a:buSzPct val="93939"/>
              <a:buChar char="○"/>
              <a:tabLst>
                <a:tab pos="191674" algn="l"/>
              </a:tabLst>
            </a:pPr>
            <a:r>
              <a:rPr sz="1411" spc="-9" dirty="0">
                <a:latin typeface="ＭＳ Ｐゴシック"/>
                <a:cs typeface="ＭＳ Ｐゴシック"/>
              </a:rPr>
              <a:t>インフラのデジタル化を進め、</a:t>
            </a:r>
            <a:r>
              <a:rPr sz="1411" dirty="0">
                <a:latin typeface="Arial"/>
                <a:cs typeface="Arial"/>
              </a:rPr>
              <a:t>2023</a:t>
            </a:r>
            <a:r>
              <a:rPr sz="1411" spc="-30" dirty="0">
                <a:latin typeface="ＭＳ Ｐゴシック"/>
                <a:cs typeface="ＭＳ Ｐゴシック"/>
              </a:rPr>
              <a:t>年度までに小規模なものを除く全ての公共工事について</a:t>
            </a:r>
            <a:r>
              <a:rPr sz="1411" spc="-43" dirty="0">
                <a:latin typeface="ＭＳ Ｐゴシック"/>
                <a:cs typeface="ＭＳ Ｐゴシック"/>
              </a:rPr>
              <a:t>、</a:t>
            </a:r>
            <a:endParaRPr sz="1411">
              <a:latin typeface="ＭＳ Ｐゴシック"/>
              <a:cs typeface="ＭＳ Ｐゴシック"/>
            </a:endParaRPr>
          </a:p>
          <a:p>
            <a:pPr marL="181358">
              <a:spcBef>
                <a:spcPts val="9"/>
              </a:spcBef>
            </a:pPr>
            <a:r>
              <a:rPr sz="1411" dirty="0">
                <a:latin typeface="Arial"/>
                <a:cs typeface="Arial"/>
              </a:rPr>
              <a:t>BIM/CIM</a:t>
            </a:r>
            <a:r>
              <a:rPr sz="1411" dirty="0">
                <a:latin typeface="ＭＳ ゴシック"/>
                <a:cs typeface="ＭＳ ゴシック"/>
              </a:rPr>
              <a:t>※</a:t>
            </a:r>
            <a:r>
              <a:rPr sz="1411" spc="-4" dirty="0">
                <a:latin typeface="ＭＳ Ｐゴシック"/>
                <a:cs typeface="ＭＳ Ｐゴシック"/>
              </a:rPr>
              <a:t>活用への転換を実現。</a:t>
            </a:r>
            <a:endParaRPr sz="1411">
              <a:latin typeface="ＭＳ Ｐゴシック"/>
              <a:cs typeface="ＭＳ Ｐゴシック"/>
            </a:endParaRPr>
          </a:p>
          <a:p>
            <a:pPr marL="181358" marR="33122" indent="-171041">
              <a:lnSpc>
                <a:spcPct val="100600"/>
              </a:lnSpc>
              <a:buSzPct val="93939"/>
              <a:buChar char="○"/>
              <a:tabLst>
                <a:tab pos="181358" algn="l"/>
                <a:tab pos="191132" algn="l"/>
              </a:tabLst>
            </a:pPr>
            <a:r>
              <a:rPr sz="1411" dirty="0">
                <a:latin typeface="ＭＳ Ｐゴシック"/>
                <a:cs typeface="ＭＳ Ｐゴシック"/>
              </a:rPr>
              <a:t>	</a:t>
            </a:r>
            <a:r>
              <a:rPr sz="1411" spc="-9" dirty="0">
                <a:latin typeface="ＭＳ Ｐゴシック"/>
                <a:cs typeface="ＭＳ Ｐゴシック"/>
              </a:rPr>
              <a:t>現場、研究所と連携した推進体制を構築し、</a:t>
            </a:r>
            <a:r>
              <a:rPr sz="1411" dirty="0">
                <a:latin typeface="Arial"/>
                <a:cs typeface="Arial"/>
              </a:rPr>
              <a:t>DX</a:t>
            </a:r>
            <a:r>
              <a:rPr sz="1411" spc="-9" dirty="0">
                <a:latin typeface="ＭＳ Ｐゴシック"/>
                <a:cs typeface="ＭＳ Ｐゴシック"/>
              </a:rPr>
              <a:t>推進のための環境整備や実験フィールド整</a:t>
            </a:r>
            <a:r>
              <a:rPr sz="1411" spc="-1030" dirty="0">
                <a:latin typeface="ＭＳ Ｐゴシック"/>
                <a:cs typeface="ＭＳ Ｐゴシック"/>
              </a:rPr>
              <a:t>備</a:t>
            </a:r>
            <a:r>
              <a:rPr sz="1411" spc="-9" dirty="0">
                <a:latin typeface="ＭＳ Ｐゴシック"/>
                <a:cs typeface="ＭＳ Ｐゴシック"/>
              </a:rPr>
              <a:t>等を行い、</a:t>
            </a:r>
            <a:r>
              <a:rPr sz="1411" dirty="0">
                <a:latin typeface="Arial"/>
                <a:cs typeface="Arial"/>
              </a:rPr>
              <a:t>3</a:t>
            </a:r>
            <a:r>
              <a:rPr sz="1411" spc="-13" dirty="0">
                <a:latin typeface="ＭＳ Ｐゴシック"/>
                <a:cs typeface="ＭＳ Ｐゴシック"/>
              </a:rPr>
              <a:t>次元データ等を活用した新技術の開発や導入促進、これらを活用する人材育成を実施。</a:t>
            </a:r>
            <a:endParaRPr sz="1411">
              <a:latin typeface="ＭＳ Ｐゴシック"/>
              <a:cs typeface="ＭＳ Ｐゴシック"/>
            </a:endParaRPr>
          </a:p>
          <a:p>
            <a:pPr marL="4481827">
              <a:spcBef>
                <a:spcPts val="333"/>
              </a:spcBef>
            </a:pPr>
            <a:r>
              <a:rPr sz="770" dirty="0">
                <a:latin typeface="ＭＳ Ｐゴシック"/>
                <a:cs typeface="ＭＳ Ｐゴシック"/>
              </a:rPr>
              <a:t>※BIM/CIM（Building/</a:t>
            </a:r>
            <a:r>
              <a:rPr sz="770" spc="97" dirty="0">
                <a:latin typeface="ＭＳ Ｐゴシック"/>
                <a:cs typeface="ＭＳ Ｐゴシック"/>
              </a:rPr>
              <a:t> </a:t>
            </a:r>
            <a:r>
              <a:rPr sz="770" dirty="0">
                <a:latin typeface="ＭＳ Ｐゴシック"/>
                <a:cs typeface="ＭＳ Ｐゴシック"/>
              </a:rPr>
              <a:t>Construction</a:t>
            </a:r>
            <a:r>
              <a:rPr sz="770" spc="60" dirty="0">
                <a:latin typeface="ＭＳ Ｐゴシック"/>
                <a:cs typeface="ＭＳ Ｐゴシック"/>
              </a:rPr>
              <a:t> </a:t>
            </a:r>
            <a:r>
              <a:rPr sz="770" dirty="0">
                <a:latin typeface="ＭＳ Ｐゴシック"/>
                <a:cs typeface="ＭＳ Ｐゴシック"/>
              </a:rPr>
              <a:t>Information</a:t>
            </a:r>
            <a:r>
              <a:rPr sz="770" spc="64" dirty="0">
                <a:latin typeface="ＭＳ Ｐゴシック"/>
                <a:cs typeface="ＭＳ Ｐゴシック"/>
              </a:rPr>
              <a:t> </a:t>
            </a:r>
            <a:r>
              <a:rPr sz="770" dirty="0">
                <a:latin typeface="ＭＳ Ｐゴシック"/>
                <a:cs typeface="ＭＳ Ｐゴシック"/>
              </a:rPr>
              <a:t>Modeling,</a:t>
            </a:r>
            <a:r>
              <a:rPr sz="770" spc="90" dirty="0">
                <a:latin typeface="ＭＳ Ｐゴシック"/>
                <a:cs typeface="ＭＳ Ｐゴシック"/>
              </a:rPr>
              <a:t> </a:t>
            </a:r>
            <a:r>
              <a:rPr sz="770" spc="-201" dirty="0">
                <a:latin typeface="ＭＳ Ｐゴシック"/>
                <a:cs typeface="ＭＳ Ｐゴシック"/>
              </a:rPr>
              <a:t>Management）</a:t>
            </a:r>
            <a:endParaRPr sz="770">
              <a:latin typeface="ＭＳ Ｐゴシック"/>
              <a:cs typeface="ＭＳ Ｐゴシック"/>
            </a:endParaRPr>
          </a:p>
        </p:txBody>
      </p:sp>
      <p:sp>
        <p:nvSpPr>
          <p:cNvPr id="10" name="object 10"/>
          <p:cNvSpPr txBox="1">
            <a:spLocks noGrp="1"/>
          </p:cNvSpPr>
          <p:nvPr>
            <p:ph type="title"/>
          </p:nvPr>
        </p:nvSpPr>
        <p:spPr>
          <a:xfrm>
            <a:off x="729348" y="476879"/>
            <a:ext cx="5190469" cy="349861"/>
          </a:xfrm>
          <a:prstGeom prst="rect">
            <a:avLst/>
          </a:prstGeom>
        </p:spPr>
        <p:txBody>
          <a:bodyPr vert="horz" wrap="square" lIns="0" tIns="14118" rIns="0" bIns="0" rtlCol="0" anchor="ctr">
            <a:spAutoFit/>
          </a:bodyPr>
          <a:lstStyle/>
          <a:p>
            <a:pPr marL="10860">
              <a:lnSpc>
                <a:spcPct val="100000"/>
              </a:lnSpc>
              <a:spcBef>
                <a:spcPts val="111"/>
              </a:spcBef>
            </a:pPr>
            <a:r>
              <a:rPr sz="2181" dirty="0">
                <a:solidFill>
                  <a:srgbClr val="3F87C8"/>
                </a:solidFill>
                <a:latin typeface="HGP創英角ｺﾞｼｯｸUB"/>
                <a:cs typeface="HGP創英角ｺﾞｼｯｸUB"/>
              </a:rPr>
              <a:t>インフラ分野の</a:t>
            </a:r>
            <a:r>
              <a:rPr sz="2181" dirty="0">
                <a:solidFill>
                  <a:srgbClr val="3F87C8"/>
                </a:solidFill>
                <a:latin typeface="Arial Black"/>
                <a:cs typeface="Arial Black"/>
              </a:rPr>
              <a:t>DX</a:t>
            </a:r>
            <a:r>
              <a:rPr sz="1411" dirty="0">
                <a:solidFill>
                  <a:srgbClr val="3F87C8"/>
                </a:solidFill>
                <a:latin typeface="HGP創英角ｺﾞｼｯｸUB"/>
                <a:cs typeface="HGP創英角ｺﾞｼｯｸUB"/>
              </a:rPr>
              <a:t>（ﾃﾞｼﾞﾀﾙ･ﾄﾗﾝｽﾌｫｰﾒｰｼｮﾝ）</a:t>
            </a:r>
            <a:r>
              <a:rPr sz="2181" spc="-363" dirty="0">
                <a:solidFill>
                  <a:srgbClr val="3F87C8"/>
                </a:solidFill>
                <a:latin typeface="HGP創英角ｺﾞｼｯｸUB"/>
                <a:cs typeface="HGP創英角ｺﾞｼｯｸUB"/>
              </a:rPr>
              <a:t>の推進</a:t>
            </a:r>
            <a:endParaRPr sz="2181">
              <a:latin typeface="HGP創英角ｺﾞｼｯｸUB"/>
              <a:cs typeface="HGP創英角ｺﾞｼｯｸUB"/>
            </a:endParaRPr>
          </a:p>
        </p:txBody>
      </p:sp>
      <p:sp>
        <p:nvSpPr>
          <p:cNvPr id="11" name="object 11"/>
          <p:cNvSpPr txBox="1"/>
          <p:nvPr/>
        </p:nvSpPr>
        <p:spPr>
          <a:xfrm>
            <a:off x="3729275" y="2764920"/>
            <a:ext cx="1701739" cy="156298"/>
          </a:xfrm>
          <a:prstGeom prst="rect">
            <a:avLst/>
          </a:prstGeom>
        </p:spPr>
        <p:txBody>
          <a:bodyPr vert="horz" wrap="square" lIns="0" tIns="11403" rIns="0" bIns="0" rtlCol="0">
            <a:spAutoFit/>
          </a:bodyPr>
          <a:lstStyle/>
          <a:p>
            <a:pPr marL="10860">
              <a:spcBef>
                <a:spcPts val="90"/>
              </a:spcBef>
            </a:pPr>
            <a:r>
              <a:rPr sz="941" b="1" spc="-13" dirty="0">
                <a:latin typeface="Meiryo UI"/>
                <a:cs typeface="Meiryo UI"/>
              </a:rPr>
              <a:t>インフラ</a:t>
            </a:r>
            <a:r>
              <a:rPr sz="941" b="1" spc="-9" dirty="0">
                <a:latin typeface="Meiryo UI"/>
                <a:cs typeface="Meiryo UI"/>
              </a:rPr>
              <a:t>DX</a:t>
            </a:r>
            <a:r>
              <a:rPr sz="941" b="1" spc="-13" dirty="0">
                <a:latin typeface="Meiryo UI"/>
                <a:cs typeface="Meiryo UI"/>
              </a:rPr>
              <a:t>を推進する体制の整備</a:t>
            </a:r>
            <a:endParaRPr sz="941">
              <a:latin typeface="Meiryo UI"/>
              <a:cs typeface="Meiryo UI"/>
            </a:endParaRPr>
          </a:p>
        </p:txBody>
      </p:sp>
      <p:sp>
        <p:nvSpPr>
          <p:cNvPr id="12" name="object 12"/>
          <p:cNvSpPr txBox="1"/>
          <p:nvPr/>
        </p:nvSpPr>
        <p:spPr>
          <a:xfrm>
            <a:off x="778869" y="4601104"/>
            <a:ext cx="1893416" cy="673840"/>
          </a:xfrm>
          <a:prstGeom prst="rect">
            <a:avLst/>
          </a:prstGeom>
        </p:spPr>
        <p:txBody>
          <a:bodyPr vert="horz" wrap="square" lIns="0" tIns="10860" rIns="0" bIns="0" rtlCol="0">
            <a:spAutoFit/>
          </a:bodyPr>
          <a:lstStyle/>
          <a:p>
            <a:pPr marL="10860" marR="85249">
              <a:spcBef>
                <a:spcPts val="86"/>
              </a:spcBef>
            </a:pPr>
            <a:r>
              <a:rPr sz="941" b="1" spc="-68" dirty="0">
                <a:latin typeface="Meiryo UI"/>
                <a:cs typeface="Meiryo UI"/>
              </a:rPr>
              <a:t>インフラのデジタル化推進と</a:t>
            </a:r>
            <a:r>
              <a:rPr sz="941" b="1" spc="-38" dirty="0">
                <a:latin typeface="Meiryo UI"/>
                <a:cs typeface="Meiryo UI"/>
              </a:rPr>
              <a:t>BIM/CIM</a:t>
            </a:r>
            <a:r>
              <a:rPr sz="941" b="1" spc="-56" dirty="0">
                <a:latin typeface="Meiryo UI"/>
                <a:cs typeface="Meiryo UI"/>
              </a:rPr>
              <a:t>活用への転換</a:t>
            </a:r>
            <a:endParaRPr sz="941">
              <a:latin typeface="Meiryo UI"/>
              <a:cs typeface="Meiryo UI"/>
            </a:endParaRPr>
          </a:p>
          <a:p>
            <a:pPr marL="106969" marR="4344" indent="-70589" algn="just">
              <a:lnSpc>
                <a:spcPts val="992"/>
              </a:lnSpc>
              <a:spcBef>
                <a:spcPts val="4"/>
              </a:spcBef>
            </a:pPr>
            <a:r>
              <a:rPr sz="812" dirty="0">
                <a:latin typeface="Meiryo UI"/>
                <a:cs typeface="Meiryo UI"/>
              </a:rPr>
              <a:t>・対象とする構造物等の形状を3</a:t>
            </a:r>
            <a:r>
              <a:rPr sz="812" spc="-9" dirty="0">
                <a:latin typeface="Meiryo UI"/>
                <a:cs typeface="Meiryo UI"/>
              </a:rPr>
              <a:t> 次元で表</a:t>
            </a:r>
            <a:r>
              <a:rPr sz="812" dirty="0">
                <a:latin typeface="Meiryo UI"/>
                <a:cs typeface="Meiryo UI"/>
              </a:rPr>
              <a:t>現した「</a:t>
            </a:r>
            <a:r>
              <a:rPr sz="812" b="1" u="sng" dirty="0">
                <a:uFill>
                  <a:solidFill>
                    <a:srgbClr val="000000"/>
                  </a:solidFill>
                </a:uFill>
                <a:latin typeface="Meiryo UI"/>
                <a:cs typeface="Meiryo UI"/>
              </a:rPr>
              <a:t>3 次元モデル</a:t>
            </a:r>
            <a:r>
              <a:rPr sz="812" dirty="0">
                <a:latin typeface="Meiryo UI"/>
                <a:cs typeface="Meiryo UI"/>
              </a:rPr>
              <a:t>」と「</a:t>
            </a:r>
            <a:r>
              <a:rPr sz="812" b="1" u="sng" dirty="0">
                <a:uFill>
                  <a:solidFill>
                    <a:srgbClr val="000000"/>
                  </a:solidFill>
                </a:uFill>
                <a:latin typeface="Meiryo UI"/>
                <a:cs typeface="Meiryo UI"/>
              </a:rPr>
              <a:t>属性情報</a:t>
            </a:r>
            <a:r>
              <a:rPr sz="812" spc="-17" dirty="0">
                <a:latin typeface="Meiryo UI"/>
                <a:cs typeface="Meiryo UI"/>
              </a:rPr>
              <a:t>」等を</a:t>
            </a:r>
            <a:r>
              <a:rPr sz="812" dirty="0">
                <a:latin typeface="Meiryo UI"/>
                <a:cs typeface="Meiryo UI"/>
              </a:rPr>
              <a:t>組み合わせたBIM/CIM</a:t>
            </a:r>
            <a:r>
              <a:rPr sz="812" spc="-9" dirty="0">
                <a:latin typeface="Meiryo UI"/>
                <a:cs typeface="Meiryo UI"/>
              </a:rPr>
              <a:t>モデルの活用拡大</a:t>
            </a:r>
            <a:endParaRPr sz="812">
              <a:latin typeface="Meiryo UI"/>
              <a:cs typeface="Meiryo UI"/>
            </a:endParaRPr>
          </a:p>
        </p:txBody>
      </p:sp>
      <p:pic>
        <p:nvPicPr>
          <p:cNvPr id="13" name="object 13"/>
          <p:cNvPicPr/>
          <p:nvPr/>
        </p:nvPicPr>
        <p:blipFill>
          <a:blip r:embed="rId7" cstate="print"/>
          <a:stretch>
            <a:fillRect/>
          </a:stretch>
        </p:blipFill>
        <p:spPr>
          <a:xfrm>
            <a:off x="1211959" y="5285714"/>
            <a:ext cx="1028211" cy="813186"/>
          </a:xfrm>
          <a:prstGeom prst="rect">
            <a:avLst/>
          </a:prstGeom>
        </p:spPr>
      </p:pic>
      <p:grpSp>
        <p:nvGrpSpPr>
          <p:cNvPr id="14" name="object 14"/>
          <p:cNvGrpSpPr/>
          <p:nvPr/>
        </p:nvGrpSpPr>
        <p:grpSpPr>
          <a:xfrm>
            <a:off x="2926948" y="3018605"/>
            <a:ext cx="3375244" cy="2907184"/>
            <a:chOff x="3422903" y="3301491"/>
            <a:chExt cx="3947160" cy="3399790"/>
          </a:xfrm>
        </p:grpSpPr>
        <p:pic>
          <p:nvPicPr>
            <p:cNvPr id="15" name="object 15"/>
            <p:cNvPicPr/>
            <p:nvPr/>
          </p:nvPicPr>
          <p:blipFill>
            <a:blip r:embed="rId8" cstate="print"/>
            <a:stretch>
              <a:fillRect/>
            </a:stretch>
          </p:blipFill>
          <p:spPr>
            <a:xfrm>
              <a:off x="3422903" y="3470660"/>
              <a:ext cx="3947160" cy="3230371"/>
            </a:xfrm>
            <a:prstGeom prst="rect">
              <a:avLst/>
            </a:prstGeom>
          </p:spPr>
        </p:pic>
        <p:pic>
          <p:nvPicPr>
            <p:cNvPr id="16" name="object 16"/>
            <p:cNvPicPr/>
            <p:nvPr/>
          </p:nvPicPr>
          <p:blipFill>
            <a:blip r:embed="rId9" cstate="print"/>
            <a:stretch>
              <a:fillRect/>
            </a:stretch>
          </p:blipFill>
          <p:spPr>
            <a:xfrm>
              <a:off x="4480559" y="3301491"/>
              <a:ext cx="1830324" cy="1392428"/>
            </a:xfrm>
            <a:prstGeom prst="rect">
              <a:avLst/>
            </a:prstGeom>
          </p:spPr>
        </p:pic>
        <p:pic>
          <p:nvPicPr>
            <p:cNvPr id="17" name="object 17"/>
            <p:cNvPicPr/>
            <p:nvPr/>
          </p:nvPicPr>
          <p:blipFill>
            <a:blip r:embed="rId10" cstate="print"/>
            <a:stretch>
              <a:fillRect/>
            </a:stretch>
          </p:blipFill>
          <p:spPr>
            <a:xfrm>
              <a:off x="3503675" y="4670043"/>
              <a:ext cx="1853183" cy="618236"/>
            </a:xfrm>
            <a:prstGeom prst="rect">
              <a:avLst/>
            </a:prstGeom>
          </p:spPr>
        </p:pic>
        <p:pic>
          <p:nvPicPr>
            <p:cNvPr id="18" name="object 18"/>
            <p:cNvPicPr/>
            <p:nvPr/>
          </p:nvPicPr>
          <p:blipFill>
            <a:blip r:embed="rId11" cstate="print"/>
            <a:stretch>
              <a:fillRect/>
            </a:stretch>
          </p:blipFill>
          <p:spPr>
            <a:xfrm>
              <a:off x="3488435" y="5288279"/>
              <a:ext cx="1882139" cy="303275"/>
            </a:xfrm>
            <a:prstGeom prst="rect">
              <a:avLst/>
            </a:prstGeom>
          </p:spPr>
        </p:pic>
        <p:pic>
          <p:nvPicPr>
            <p:cNvPr id="19" name="object 19"/>
            <p:cNvPicPr/>
            <p:nvPr/>
          </p:nvPicPr>
          <p:blipFill>
            <a:blip r:embed="rId12" cstate="print"/>
            <a:stretch>
              <a:fillRect/>
            </a:stretch>
          </p:blipFill>
          <p:spPr>
            <a:xfrm>
              <a:off x="3517391" y="5592571"/>
              <a:ext cx="1825752" cy="340360"/>
            </a:xfrm>
            <a:prstGeom prst="rect">
              <a:avLst/>
            </a:prstGeom>
          </p:spPr>
        </p:pic>
        <p:pic>
          <p:nvPicPr>
            <p:cNvPr id="20" name="object 20"/>
            <p:cNvPicPr/>
            <p:nvPr/>
          </p:nvPicPr>
          <p:blipFill>
            <a:blip r:embed="rId13" cstate="print"/>
            <a:stretch>
              <a:fillRect/>
            </a:stretch>
          </p:blipFill>
          <p:spPr>
            <a:xfrm>
              <a:off x="3756659" y="5933439"/>
              <a:ext cx="1345691" cy="223519"/>
            </a:xfrm>
            <a:prstGeom prst="rect">
              <a:avLst/>
            </a:prstGeom>
          </p:spPr>
        </p:pic>
      </p:grpSp>
      <p:sp>
        <p:nvSpPr>
          <p:cNvPr id="21" name="object 21"/>
          <p:cNvSpPr txBox="1"/>
          <p:nvPr/>
        </p:nvSpPr>
        <p:spPr>
          <a:xfrm>
            <a:off x="3047711" y="4293553"/>
            <a:ext cx="1484000" cy="1011247"/>
          </a:xfrm>
          <a:prstGeom prst="rect">
            <a:avLst/>
          </a:prstGeom>
        </p:spPr>
        <p:txBody>
          <a:bodyPr vert="horz" wrap="square" lIns="0" tIns="11946" rIns="0" bIns="0" rtlCol="0">
            <a:spAutoFit/>
          </a:bodyPr>
          <a:lstStyle/>
          <a:p>
            <a:pPr marL="249232" marR="234571" indent="-1629" algn="ctr">
              <a:lnSpc>
                <a:spcPct val="100899"/>
              </a:lnSpc>
              <a:spcBef>
                <a:spcPts val="94"/>
              </a:spcBef>
            </a:pPr>
            <a:r>
              <a:rPr sz="1240" spc="-9" dirty="0">
                <a:latin typeface="Meiryo UI"/>
                <a:cs typeface="Meiryo UI"/>
              </a:rPr>
              <a:t>地方整備局</a:t>
            </a:r>
            <a:r>
              <a:rPr sz="1240" spc="428" dirty="0">
                <a:latin typeface="Meiryo UI"/>
                <a:cs typeface="Meiryo UI"/>
              </a:rPr>
              <a:t> </a:t>
            </a:r>
            <a:r>
              <a:rPr sz="1240" spc="-9" dirty="0">
                <a:latin typeface="Meiryo UI"/>
                <a:cs typeface="Meiryo UI"/>
              </a:rPr>
              <a:t>技術事務所等</a:t>
            </a:r>
            <a:r>
              <a:rPr sz="1112" spc="-26" dirty="0">
                <a:solidFill>
                  <a:srgbClr val="FF0000"/>
                </a:solidFill>
                <a:latin typeface="Meiryo UI"/>
                <a:cs typeface="Meiryo UI"/>
              </a:rPr>
              <a:t>人材育成センター</a:t>
            </a:r>
            <a:endParaRPr sz="1112">
              <a:latin typeface="Meiryo UI"/>
              <a:cs typeface="Meiryo UI"/>
            </a:endParaRPr>
          </a:p>
          <a:p>
            <a:pPr marL="10860">
              <a:spcBef>
                <a:spcPts val="17"/>
              </a:spcBef>
            </a:pPr>
            <a:r>
              <a:rPr sz="684" dirty="0">
                <a:latin typeface="ＭＳ Ｐゴシック"/>
                <a:cs typeface="ＭＳ Ｐゴシック"/>
              </a:rPr>
              <a:t>・</a:t>
            </a:r>
            <a:r>
              <a:rPr sz="684" dirty="0">
                <a:latin typeface="Arial"/>
                <a:cs typeface="Arial"/>
              </a:rPr>
              <a:t>BIM/CIM</a:t>
            </a:r>
            <a:r>
              <a:rPr sz="684" spc="-9" dirty="0">
                <a:latin typeface="ＭＳ Ｐゴシック"/>
                <a:cs typeface="ＭＳ Ｐゴシック"/>
              </a:rPr>
              <a:t>研修の実施</a:t>
            </a:r>
            <a:endParaRPr sz="684">
              <a:latin typeface="ＭＳ Ｐゴシック"/>
              <a:cs typeface="ＭＳ Ｐゴシック"/>
            </a:endParaRPr>
          </a:p>
          <a:p>
            <a:pPr marL="10860">
              <a:spcBef>
                <a:spcPts val="30"/>
              </a:spcBef>
            </a:pPr>
            <a:r>
              <a:rPr sz="684" dirty="0">
                <a:latin typeface="ＭＳ Ｐゴシック"/>
                <a:cs typeface="ＭＳ Ｐゴシック"/>
              </a:rPr>
              <a:t>・</a:t>
            </a:r>
            <a:r>
              <a:rPr sz="684" dirty="0">
                <a:latin typeface="Arial"/>
                <a:cs typeface="Arial"/>
              </a:rPr>
              <a:t>BIM/CIM</a:t>
            </a:r>
            <a:r>
              <a:rPr sz="684" dirty="0">
                <a:latin typeface="ＭＳ Ｐゴシック"/>
                <a:cs typeface="ＭＳ Ｐゴシック"/>
              </a:rPr>
              <a:t>効果実感プログラムの実</a:t>
            </a:r>
            <a:r>
              <a:rPr sz="684" spc="-389" dirty="0">
                <a:latin typeface="ＭＳ Ｐゴシック"/>
                <a:cs typeface="ＭＳ Ｐゴシック"/>
              </a:rPr>
              <a:t>施</a:t>
            </a:r>
            <a:endParaRPr sz="684">
              <a:latin typeface="ＭＳ Ｐゴシック"/>
              <a:cs typeface="ＭＳ Ｐゴシック"/>
            </a:endParaRPr>
          </a:p>
          <a:p>
            <a:pPr marL="10860">
              <a:spcBef>
                <a:spcPts val="30"/>
              </a:spcBef>
            </a:pPr>
            <a:r>
              <a:rPr sz="684" dirty="0">
                <a:latin typeface="ＭＳ Ｐゴシック"/>
                <a:cs typeface="ＭＳ Ｐゴシック"/>
              </a:rPr>
              <a:t>・公共工事の非接触・リモート化の</a:t>
            </a:r>
            <a:r>
              <a:rPr sz="684" spc="-479" dirty="0">
                <a:latin typeface="ＭＳ Ｐゴシック"/>
                <a:cs typeface="ＭＳ Ｐゴシック"/>
              </a:rPr>
              <a:t>推</a:t>
            </a:r>
            <a:r>
              <a:rPr sz="684" spc="-43" dirty="0">
                <a:latin typeface="ＭＳ Ｐゴシック"/>
                <a:cs typeface="ＭＳ Ｐゴシック"/>
              </a:rPr>
              <a:t> 進</a:t>
            </a:r>
            <a:endParaRPr sz="684">
              <a:latin typeface="ＭＳ Ｐゴシック"/>
              <a:cs typeface="ＭＳ Ｐゴシック"/>
            </a:endParaRPr>
          </a:p>
          <a:p>
            <a:pPr marL="10860">
              <a:spcBef>
                <a:spcPts val="17"/>
              </a:spcBef>
            </a:pPr>
            <a:r>
              <a:rPr sz="684" spc="17" dirty="0">
                <a:latin typeface="ＭＳ Ｐゴシック"/>
                <a:cs typeface="ＭＳ Ｐゴシック"/>
              </a:rPr>
              <a:t>・新技術の現場実証  </a:t>
            </a:r>
            <a:r>
              <a:rPr sz="812" spc="-43" dirty="0">
                <a:latin typeface="ＭＳ Ｐゴシック"/>
                <a:cs typeface="ＭＳ Ｐゴシック"/>
              </a:rPr>
              <a:t>等</a:t>
            </a:r>
            <a:endParaRPr sz="812">
              <a:latin typeface="ＭＳ Ｐゴシック"/>
              <a:cs typeface="ＭＳ Ｐゴシック"/>
            </a:endParaRPr>
          </a:p>
        </p:txBody>
      </p:sp>
      <p:sp>
        <p:nvSpPr>
          <p:cNvPr id="22" name="object 22"/>
          <p:cNvSpPr txBox="1"/>
          <p:nvPr/>
        </p:nvSpPr>
        <p:spPr>
          <a:xfrm>
            <a:off x="3972970" y="3174119"/>
            <a:ext cx="1314586" cy="809631"/>
          </a:xfrm>
          <a:prstGeom prst="rect">
            <a:avLst/>
          </a:prstGeom>
        </p:spPr>
        <p:txBody>
          <a:bodyPr vert="horz" wrap="square" lIns="0" tIns="13575" rIns="0" bIns="0" rtlCol="0">
            <a:spAutoFit/>
          </a:bodyPr>
          <a:lstStyle/>
          <a:p>
            <a:pPr marR="24434" algn="ctr">
              <a:spcBef>
                <a:spcPts val="107"/>
              </a:spcBef>
            </a:pPr>
            <a:r>
              <a:rPr sz="1240" spc="-9" dirty="0">
                <a:latin typeface="Meiryo UI"/>
                <a:cs typeface="Meiryo UI"/>
              </a:rPr>
              <a:t>国土交通本省</a:t>
            </a:r>
            <a:endParaRPr sz="1240">
              <a:latin typeface="Meiryo UI"/>
              <a:cs typeface="Meiryo UI"/>
            </a:endParaRPr>
          </a:p>
          <a:p>
            <a:pPr marR="24434" algn="ctr">
              <a:spcBef>
                <a:spcPts val="4"/>
              </a:spcBef>
            </a:pPr>
            <a:r>
              <a:rPr sz="1112" spc="-26" dirty="0">
                <a:solidFill>
                  <a:srgbClr val="FF0000"/>
                </a:solidFill>
                <a:latin typeface="Meiryo UI"/>
                <a:cs typeface="Meiryo UI"/>
              </a:rPr>
              <a:t>推進本部</a:t>
            </a:r>
            <a:endParaRPr sz="1112">
              <a:latin typeface="Meiryo UI"/>
              <a:cs typeface="Meiryo UI"/>
            </a:endParaRPr>
          </a:p>
          <a:p>
            <a:pPr marL="10860">
              <a:spcBef>
                <a:spcPts val="9"/>
              </a:spcBef>
            </a:pPr>
            <a:r>
              <a:rPr sz="684" spc="-4" dirty="0">
                <a:latin typeface="ＭＳ Ｐゴシック"/>
                <a:cs typeface="ＭＳ Ｐゴシック"/>
              </a:rPr>
              <a:t>・データ利活用施策の推進</a:t>
            </a:r>
            <a:endParaRPr sz="684">
              <a:latin typeface="ＭＳ Ｐゴシック"/>
              <a:cs typeface="ＭＳ Ｐゴシック"/>
            </a:endParaRPr>
          </a:p>
          <a:p>
            <a:pPr marL="10860">
              <a:spcBef>
                <a:spcPts val="30"/>
              </a:spcBef>
            </a:pPr>
            <a:r>
              <a:rPr sz="684" dirty="0">
                <a:latin typeface="ＭＳ Ｐゴシック"/>
                <a:cs typeface="ＭＳ Ｐゴシック"/>
              </a:rPr>
              <a:t>・</a:t>
            </a:r>
            <a:r>
              <a:rPr sz="684" dirty="0">
                <a:latin typeface="Arial"/>
                <a:cs typeface="Arial"/>
              </a:rPr>
              <a:t>BIM/CIM</a:t>
            </a:r>
            <a:r>
              <a:rPr sz="684" spc="-34" dirty="0">
                <a:latin typeface="ＭＳ Ｐゴシック"/>
                <a:cs typeface="ＭＳ Ｐゴシック"/>
              </a:rPr>
              <a:t>推進の実施方針の策定</a:t>
            </a:r>
            <a:endParaRPr sz="684">
              <a:latin typeface="ＭＳ Ｐゴシック"/>
              <a:cs typeface="ＭＳ Ｐゴシック"/>
            </a:endParaRPr>
          </a:p>
          <a:p>
            <a:pPr marL="93937" marR="40724" indent="-83620">
              <a:spcBef>
                <a:spcPts val="60"/>
              </a:spcBef>
            </a:pPr>
            <a:r>
              <a:rPr sz="684" spc="9" dirty="0">
                <a:latin typeface="ＭＳ Ｐゴシック"/>
                <a:cs typeface="ＭＳ Ｐゴシック"/>
              </a:rPr>
              <a:t>・オープンイノベーションの司</a:t>
            </a:r>
            <a:r>
              <a:rPr sz="684" spc="-684" dirty="0">
                <a:latin typeface="ＭＳ Ｐゴシック"/>
                <a:cs typeface="ＭＳ Ｐゴシック"/>
              </a:rPr>
              <a:t>令</a:t>
            </a:r>
            <a:r>
              <a:rPr sz="684" spc="9" dirty="0">
                <a:latin typeface="ＭＳ Ｐゴシック"/>
                <a:cs typeface="ＭＳ Ｐゴシック"/>
              </a:rPr>
              <a:t>                          </a:t>
            </a:r>
            <a:r>
              <a:rPr sz="684" spc="86" dirty="0">
                <a:latin typeface="ＭＳ Ｐゴシック"/>
                <a:cs typeface="ＭＳ Ｐゴシック"/>
              </a:rPr>
              <a:t>塔機能 等</a:t>
            </a:r>
            <a:endParaRPr sz="684">
              <a:latin typeface="ＭＳ Ｐゴシック"/>
              <a:cs typeface="ＭＳ Ｐゴシック"/>
            </a:endParaRPr>
          </a:p>
        </p:txBody>
      </p:sp>
      <p:grpSp>
        <p:nvGrpSpPr>
          <p:cNvPr id="23" name="object 23"/>
          <p:cNvGrpSpPr/>
          <p:nvPr/>
        </p:nvGrpSpPr>
        <p:grpSpPr>
          <a:xfrm>
            <a:off x="4700580" y="4183651"/>
            <a:ext cx="1589883" cy="1282006"/>
            <a:chOff x="5497067" y="4663947"/>
            <a:chExt cx="1859280" cy="1499235"/>
          </a:xfrm>
        </p:grpSpPr>
        <p:pic>
          <p:nvPicPr>
            <p:cNvPr id="24" name="object 24"/>
            <p:cNvPicPr/>
            <p:nvPr/>
          </p:nvPicPr>
          <p:blipFill>
            <a:blip r:embed="rId14" cstate="print"/>
            <a:stretch>
              <a:fillRect/>
            </a:stretch>
          </p:blipFill>
          <p:spPr>
            <a:xfrm>
              <a:off x="5512307" y="4663947"/>
              <a:ext cx="1830324" cy="621283"/>
            </a:xfrm>
            <a:prstGeom prst="rect">
              <a:avLst/>
            </a:prstGeom>
          </p:spPr>
        </p:pic>
        <p:pic>
          <p:nvPicPr>
            <p:cNvPr id="25" name="object 25"/>
            <p:cNvPicPr/>
            <p:nvPr/>
          </p:nvPicPr>
          <p:blipFill>
            <a:blip r:embed="rId15" cstate="print"/>
            <a:stretch>
              <a:fillRect/>
            </a:stretch>
          </p:blipFill>
          <p:spPr>
            <a:xfrm>
              <a:off x="5497067" y="5285231"/>
              <a:ext cx="1859280" cy="288035"/>
            </a:xfrm>
            <a:prstGeom prst="rect">
              <a:avLst/>
            </a:prstGeom>
          </p:spPr>
        </p:pic>
        <p:pic>
          <p:nvPicPr>
            <p:cNvPr id="26" name="object 26"/>
            <p:cNvPicPr/>
            <p:nvPr/>
          </p:nvPicPr>
          <p:blipFill>
            <a:blip r:embed="rId16" cstate="print"/>
            <a:stretch>
              <a:fillRect/>
            </a:stretch>
          </p:blipFill>
          <p:spPr>
            <a:xfrm>
              <a:off x="5519927" y="5573521"/>
              <a:ext cx="1815083" cy="359410"/>
            </a:xfrm>
            <a:prstGeom prst="rect">
              <a:avLst/>
            </a:prstGeom>
          </p:spPr>
        </p:pic>
        <p:pic>
          <p:nvPicPr>
            <p:cNvPr id="27" name="object 27"/>
            <p:cNvPicPr/>
            <p:nvPr/>
          </p:nvPicPr>
          <p:blipFill>
            <a:blip r:embed="rId17" cstate="print"/>
            <a:stretch>
              <a:fillRect/>
            </a:stretch>
          </p:blipFill>
          <p:spPr>
            <a:xfrm>
              <a:off x="5757671" y="5933185"/>
              <a:ext cx="1339596" cy="229870"/>
            </a:xfrm>
            <a:prstGeom prst="rect">
              <a:avLst/>
            </a:prstGeom>
          </p:spPr>
        </p:pic>
      </p:grpSp>
      <p:sp>
        <p:nvSpPr>
          <p:cNvPr id="28" name="object 28"/>
          <p:cNvSpPr txBox="1"/>
          <p:nvPr/>
        </p:nvSpPr>
        <p:spPr>
          <a:xfrm>
            <a:off x="4792673" y="4336558"/>
            <a:ext cx="1511691" cy="932805"/>
          </a:xfrm>
          <a:prstGeom prst="rect">
            <a:avLst/>
          </a:prstGeom>
        </p:spPr>
        <p:txBody>
          <a:bodyPr vert="horz" wrap="square" lIns="0" tIns="13575" rIns="0" bIns="0" rtlCol="0">
            <a:spAutoFit/>
          </a:bodyPr>
          <a:lstStyle/>
          <a:p>
            <a:pPr marL="17919" algn="ctr">
              <a:spcBef>
                <a:spcPts val="107"/>
              </a:spcBef>
            </a:pPr>
            <a:r>
              <a:rPr sz="1240" spc="-9" dirty="0">
                <a:latin typeface="Meiryo UI"/>
                <a:cs typeface="Meiryo UI"/>
              </a:rPr>
              <a:t>国総研、土研、建研</a:t>
            </a:r>
            <a:endParaRPr sz="1240">
              <a:latin typeface="Meiryo UI"/>
              <a:cs typeface="Meiryo UI"/>
            </a:endParaRPr>
          </a:p>
          <a:p>
            <a:pPr marL="16833" algn="ctr">
              <a:spcBef>
                <a:spcPts val="13"/>
              </a:spcBef>
            </a:pPr>
            <a:r>
              <a:rPr sz="941" spc="-13" dirty="0">
                <a:solidFill>
                  <a:srgbClr val="FF0000"/>
                </a:solidFill>
                <a:latin typeface="Meiryo UI"/>
                <a:cs typeface="Meiryo UI"/>
              </a:rPr>
              <a:t>データセンター、</a:t>
            </a:r>
            <a:endParaRPr sz="941">
              <a:latin typeface="Meiryo UI"/>
              <a:cs typeface="Meiryo UI"/>
            </a:endParaRPr>
          </a:p>
          <a:p>
            <a:pPr marL="16833" algn="ctr">
              <a:spcBef>
                <a:spcPts val="9"/>
              </a:spcBef>
            </a:pPr>
            <a:r>
              <a:rPr sz="941" spc="-21" dirty="0">
                <a:solidFill>
                  <a:srgbClr val="FF0000"/>
                </a:solidFill>
                <a:latin typeface="Meiryo UI"/>
                <a:cs typeface="Meiryo UI"/>
              </a:rPr>
              <a:t>ロボティクス実験フィールド</a:t>
            </a:r>
            <a:endParaRPr sz="941">
              <a:latin typeface="Meiryo UI"/>
              <a:cs typeface="Meiryo UI"/>
            </a:endParaRPr>
          </a:p>
          <a:p>
            <a:pPr marL="10860">
              <a:spcBef>
                <a:spcPts val="9"/>
              </a:spcBef>
            </a:pPr>
            <a:r>
              <a:rPr sz="684" dirty="0">
                <a:latin typeface="ＭＳ Ｐゴシック"/>
                <a:cs typeface="ＭＳ Ｐゴシック"/>
              </a:rPr>
              <a:t>・直轄</a:t>
            </a:r>
            <a:r>
              <a:rPr sz="684" dirty="0">
                <a:latin typeface="Arial"/>
                <a:cs typeface="Arial"/>
              </a:rPr>
              <a:t>BIM/CIM</a:t>
            </a:r>
            <a:r>
              <a:rPr sz="684" spc="-9" dirty="0">
                <a:latin typeface="ＭＳ Ｐゴシック"/>
                <a:cs typeface="ＭＳ Ｐゴシック"/>
              </a:rPr>
              <a:t>データの一元管理・分</a:t>
            </a:r>
            <a:r>
              <a:rPr sz="684" spc="-64" dirty="0">
                <a:latin typeface="ＭＳ Ｐゴシック"/>
                <a:cs typeface="ＭＳ Ｐゴシック"/>
              </a:rPr>
              <a:t> </a:t>
            </a:r>
            <a:r>
              <a:rPr sz="684" spc="-43" dirty="0">
                <a:latin typeface="ＭＳ Ｐゴシック"/>
                <a:cs typeface="ＭＳ Ｐゴシック"/>
              </a:rPr>
              <a:t>析</a:t>
            </a:r>
            <a:endParaRPr sz="684">
              <a:latin typeface="ＭＳ Ｐゴシック"/>
              <a:cs typeface="ＭＳ Ｐゴシック"/>
            </a:endParaRPr>
          </a:p>
          <a:p>
            <a:pPr marL="67874" marR="65159" indent="-57557">
              <a:lnSpc>
                <a:spcPts val="864"/>
              </a:lnSpc>
              <a:spcBef>
                <a:spcPts val="26"/>
              </a:spcBef>
            </a:pPr>
            <a:r>
              <a:rPr sz="684" dirty="0">
                <a:latin typeface="ＭＳ Ｐゴシック"/>
                <a:cs typeface="ＭＳ Ｐゴシック"/>
              </a:rPr>
              <a:t>・３次元データや５</a:t>
            </a:r>
            <a:r>
              <a:rPr sz="684" dirty="0">
                <a:latin typeface="Arial"/>
                <a:cs typeface="Arial"/>
              </a:rPr>
              <a:t>G</a:t>
            </a:r>
            <a:r>
              <a:rPr sz="684" dirty="0">
                <a:latin typeface="ＭＳ Ｐゴシック"/>
                <a:cs typeface="ＭＳ Ｐゴシック"/>
              </a:rPr>
              <a:t>等を活用した</a:t>
            </a:r>
            <a:r>
              <a:rPr sz="684" spc="-646" dirty="0">
                <a:latin typeface="ＭＳ Ｐゴシック"/>
                <a:cs typeface="ＭＳ Ｐゴシック"/>
              </a:rPr>
              <a:t>新</a:t>
            </a:r>
            <a:r>
              <a:rPr sz="684" dirty="0">
                <a:latin typeface="ＭＳ Ｐゴシック"/>
                <a:cs typeface="ＭＳ Ｐゴシック"/>
              </a:rPr>
              <a:t> </a:t>
            </a:r>
            <a:r>
              <a:rPr sz="684" spc="-9" dirty="0">
                <a:latin typeface="ＭＳ Ｐゴシック"/>
                <a:cs typeface="ＭＳ Ｐゴシック"/>
              </a:rPr>
              <a:t>技術の研究開発</a:t>
            </a:r>
            <a:endParaRPr sz="684">
              <a:latin typeface="ＭＳ Ｐゴシック"/>
              <a:cs typeface="ＭＳ Ｐゴシック"/>
            </a:endParaRPr>
          </a:p>
          <a:p>
            <a:pPr marL="10860">
              <a:lnSpc>
                <a:spcPts val="812"/>
              </a:lnSpc>
            </a:pPr>
            <a:r>
              <a:rPr sz="684" spc="9" dirty="0">
                <a:latin typeface="ＭＳ Ｐゴシック"/>
                <a:cs typeface="ＭＳ Ｐゴシック"/>
              </a:rPr>
              <a:t>・海外動向の研究  等</a:t>
            </a:r>
            <a:endParaRPr sz="684">
              <a:latin typeface="ＭＳ Ｐゴシック"/>
              <a:cs typeface="ＭＳ Ｐゴシック"/>
            </a:endParaRPr>
          </a:p>
        </p:txBody>
      </p:sp>
      <p:sp>
        <p:nvSpPr>
          <p:cNvPr id="29" name="object 29"/>
          <p:cNvSpPr/>
          <p:nvPr/>
        </p:nvSpPr>
        <p:spPr>
          <a:xfrm>
            <a:off x="4270529" y="4085044"/>
            <a:ext cx="697203" cy="564713"/>
          </a:xfrm>
          <a:custGeom>
            <a:avLst/>
            <a:gdLst/>
            <a:ahLst/>
            <a:cxnLst/>
            <a:rect l="l" t="t" r="r" b="b"/>
            <a:pathLst>
              <a:path w="815339" h="660400">
                <a:moveTo>
                  <a:pt x="525780" y="487679"/>
                </a:moveTo>
                <a:lnTo>
                  <a:pt x="428243" y="487679"/>
                </a:lnTo>
                <a:lnTo>
                  <a:pt x="440436" y="488949"/>
                </a:lnTo>
                <a:lnTo>
                  <a:pt x="452627" y="491489"/>
                </a:lnTo>
                <a:lnTo>
                  <a:pt x="466343" y="495299"/>
                </a:lnTo>
                <a:lnTo>
                  <a:pt x="478536" y="497839"/>
                </a:lnTo>
                <a:lnTo>
                  <a:pt x="492251" y="502919"/>
                </a:lnTo>
                <a:lnTo>
                  <a:pt x="507491" y="507999"/>
                </a:lnTo>
                <a:lnTo>
                  <a:pt x="521207" y="514349"/>
                </a:lnTo>
                <a:lnTo>
                  <a:pt x="536448" y="520699"/>
                </a:lnTo>
                <a:lnTo>
                  <a:pt x="566927" y="534669"/>
                </a:lnTo>
                <a:lnTo>
                  <a:pt x="595884" y="549909"/>
                </a:lnTo>
                <a:lnTo>
                  <a:pt x="626363" y="566419"/>
                </a:lnTo>
                <a:lnTo>
                  <a:pt x="655319" y="582929"/>
                </a:lnTo>
                <a:lnTo>
                  <a:pt x="682751" y="598169"/>
                </a:lnTo>
                <a:lnTo>
                  <a:pt x="694943" y="608329"/>
                </a:lnTo>
                <a:lnTo>
                  <a:pt x="707136" y="615949"/>
                </a:lnTo>
                <a:lnTo>
                  <a:pt x="719327" y="621029"/>
                </a:lnTo>
                <a:lnTo>
                  <a:pt x="731519" y="628649"/>
                </a:lnTo>
                <a:lnTo>
                  <a:pt x="742188" y="634999"/>
                </a:lnTo>
                <a:lnTo>
                  <a:pt x="751331" y="641349"/>
                </a:lnTo>
                <a:lnTo>
                  <a:pt x="769619" y="650239"/>
                </a:lnTo>
                <a:lnTo>
                  <a:pt x="777239" y="654049"/>
                </a:lnTo>
                <a:lnTo>
                  <a:pt x="789431" y="659129"/>
                </a:lnTo>
                <a:lnTo>
                  <a:pt x="794003" y="660399"/>
                </a:lnTo>
                <a:lnTo>
                  <a:pt x="806196" y="660399"/>
                </a:lnTo>
                <a:lnTo>
                  <a:pt x="815339" y="651509"/>
                </a:lnTo>
                <a:lnTo>
                  <a:pt x="790955" y="651509"/>
                </a:lnTo>
                <a:lnTo>
                  <a:pt x="789431" y="648969"/>
                </a:lnTo>
                <a:lnTo>
                  <a:pt x="778763" y="640079"/>
                </a:lnTo>
                <a:lnTo>
                  <a:pt x="771143" y="634999"/>
                </a:lnTo>
                <a:lnTo>
                  <a:pt x="762000" y="628649"/>
                </a:lnTo>
                <a:lnTo>
                  <a:pt x="752855" y="621029"/>
                </a:lnTo>
                <a:lnTo>
                  <a:pt x="742188" y="613409"/>
                </a:lnTo>
                <a:lnTo>
                  <a:pt x="717803" y="598169"/>
                </a:lnTo>
                <a:lnTo>
                  <a:pt x="676655" y="571499"/>
                </a:lnTo>
                <a:lnTo>
                  <a:pt x="647700" y="551179"/>
                </a:lnTo>
                <a:lnTo>
                  <a:pt x="635290" y="541927"/>
                </a:lnTo>
                <a:lnTo>
                  <a:pt x="608076" y="528319"/>
                </a:lnTo>
                <a:lnTo>
                  <a:pt x="577596" y="511809"/>
                </a:lnTo>
                <a:lnTo>
                  <a:pt x="547115" y="497839"/>
                </a:lnTo>
                <a:lnTo>
                  <a:pt x="531876" y="490219"/>
                </a:lnTo>
                <a:lnTo>
                  <a:pt x="525780" y="487679"/>
                </a:lnTo>
                <a:close/>
              </a:path>
              <a:path w="815339" h="660400">
                <a:moveTo>
                  <a:pt x="789431" y="648969"/>
                </a:moveTo>
                <a:lnTo>
                  <a:pt x="790955" y="651509"/>
                </a:lnTo>
                <a:lnTo>
                  <a:pt x="790701" y="650239"/>
                </a:lnTo>
                <a:lnTo>
                  <a:pt x="790651" y="649985"/>
                </a:lnTo>
                <a:lnTo>
                  <a:pt x="789431" y="648969"/>
                </a:lnTo>
                <a:close/>
              </a:path>
              <a:path w="815339" h="660400">
                <a:moveTo>
                  <a:pt x="799490" y="635380"/>
                </a:moveTo>
                <a:lnTo>
                  <a:pt x="794257" y="638651"/>
                </a:lnTo>
                <a:lnTo>
                  <a:pt x="789986" y="646660"/>
                </a:lnTo>
                <a:lnTo>
                  <a:pt x="790651" y="649985"/>
                </a:lnTo>
                <a:lnTo>
                  <a:pt x="790955" y="650239"/>
                </a:lnTo>
                <a:lnTo>
                  <a:pt x="790701" y="650239"/>
                </a:lnTo>
                <a:lnTo>
                  <a:pt x="790955" y="651509"/>
                </a:lnTo>
                <a:lnTo>
                  <a:pt x="815339" y="651509"/>
                </a:lnTo>
                <a:lnTo>
                  <a:pt x="815339" y="650239"/>
                </a:lnTo>
                <a:lnTo>
                  <a:pt x="790955" y="650239"/>
                </a:lnTo>
                <a:lnTo>
                  <a:pt x="790651" y="649985"/>
                </a:lnTo>
                <a:lnTo>
                  <a:pt x="815339" y="649985"/>
                </a:lnTo>
                <a:lnTo>
                  <a:pt x="815339" y="642619"/>
                </a:lnTo>
                <a:lnTo>
                  <a:pt x="813815" y="641349"/>
                </a:lnTo>
                <a:lnTo>
                  <a:pt x="813688" y="638651"/>
                </a:lnTo>
                <a:lnTo>
                  <a:pt x="811783" y="636269"/>
                </a:lnTo>
                <a:lnTo>
                  <a:pt x="801624" y="636269"/>
                </a:lnTo>
                <a:lnTo>
                  <a:pt x="799490" y="635380"/>
                </a:lnTo>
                <a:close/>
              </a:path>
              <a:path w="815339" h="660400">
                <a:moveTo>
                  <a:pt x="635290" y="541927"/>
                </a:moveTo>
                <a:lnTo>
                  <a:pt x="647700" y="551179"/>
                </a:lnTo>
                <a:lnTo>
                  <a:pt x="676655" y="571499"/>
                </a:lnTo>
                <a:lnTo>
                  <a:pt x="717803" y="598169"/>
                </a:lnTo>
                <a:lnTo>
                  <a:pt x="742188" y="613409"/>
                </a:lnTo>
                <a:lnTo>
                  <a:pt x="752855" y="621029"/>
                </a:lnTo>
                <a:lnTo>
                  <a:pt x="762000" y="628649"/>
                </a:lnTo>
                <a:lnTo>
                  <a:pt x="771143" y="634999"/>
                </a:lnTo>
                <a:lnTo>
                  <a:pt x="778763" y="640079"/>
                </a:lnTo>
                <a:lnTo>
                  <a:pt x="790651" y="649985"/>
                </a:lnTo>
                <a:lnTo>
                  <a:pt x="790193" y="647699"/>
                </a:lnTo>
                <a:lnTo>
                  <a:pt x="789431" y="647699"/>
                </a:lnTo>
                <a:lnTo>
                  <a:pt x="789431" y="643889"/>
                </a:lnTo>
                <a:lnTo>
                  <a:pt x="791463" y="643889"/>
                </a:lnTo>
                <a:lnTo>
                  <a:pt x="794173" y="638809"/>
                </a:lnTo>
                <a:lnTo>
                  <a:pt x="794099" y="638651"/>
                </a:lnTo>
                <a:lnTo>
                  <a:pt x="795527" y="636269"/>
                </a:lnTo>
                <a:lnTo>
                  <a:pt x="797051" y="636269"/>
                </a:lnTo>
                <a:lnTo>
                  <a:pt x="799185" y="635380"/>
                </a:lnTo>
                <a:lnTo>
                  <a:pt x="799490" y="635380"/>
                </a:lnTo>
                <a:lnTo>
                  <a:pt x="798576" y="634999"/>
                </a:lnTo>
                <a:lnTo>
                  <a:pt x="794003" y="633729"/>
                </a:lnTo>
                <a:lnTo>
                  <a:pt x="787907" y="632459"/>
                </a:lnTo>
                <a:lnTo>
                  <a:pt x="781812" y="627379"/>
                </a:lnTo>
                <a:lnTo>
                  <a:pt x="774191" y="624839"/>
                </a:lnTo>
                <a:lnTo>
                  <a:pt x="765048" y="618489"/>
                </a:lnTo>
                <a:lnTo>
                  <a:pt x="754379" y="613409"/>
                </a:lnTo>
                <a:lnTo>
                  <a:pt x="743712" y="605789"/>
                </a:lnTo>
                <a:lnTo>
                  <a:pt x="733043" y="600709"/>
                </a:lnTo>
                <a:lnTo>
                  <a:pt x="708660" y="584199"/>
                </a:lnTo>
                <a:lnTo>
                  <a:pt x="694943" y="577849"/>
                </a:lnTo>
                <a:lnTo>
                  <a:pt x="667512" y="560069"/>
                </a:lnTo>
                <a:lnTo>
                  <a:pt x="638555" y="543559"/>
                </a:lnTo>
                <a:lnTo>
                  <a:pt x="635290" y="541927"/>
                </a:lnTo>
                <a:close/>
              </a:path>
              <a:path w="815339" h="660400">
                <a:moveTo>
                  <a:pt x="789431" y="643889"/>
                </a:moveTo>
                <a:lnTo>
                  <a:pt x="789431" y="647699"/>
                </a:lnTo>
                <a:lnTo>
                  <a:pt x="789986" y="646660"/>
                </a:lnTo>
                <a:lnTo>
                  <a:pt x="789431" y="643889"/>
                </a:lnTo>
                <a:close/>
              </a:path>
              <a:path w="815339" h="660400">
                <a:moveTo>
                  <a:pt x="789986" y="646660"/>
                </a:moveTo>
                <a:lnTo>
                  <a:pt x="789431" y="647699"/>
                </a:lnTo>
                <a:lnTo>
                  <a:pt x="790193" y="647699"/>
                </a:lnTo>
                <a:lnTo>
                  <a:pt x="789986" y="646660"/>
                </a:lnTo>
                <a:close/>
              </a:path>
              <a:path w="815339" h="660400">
                <a:moveTo>
                  <a:pt x="791463" y="643889"/>
                </a:moveTo>
                <a:lnTo>
                  <a:pt x="789431" y="643889"/>
                </a:lnTo>
                <a:lnTo>
                  <a:pt x="789986" y="646660"/>
                </a:lnTo>
                <a:lnTo>
                  <a:pt x="791463" y="643889"/>
                </a:lnTo>
                <a:close/>
              </a:path>
              <a:path w="815339" h="660400">
                <a:moveTo>
                  <a:pt x="795527" y="636269"/>
                </a:moveTo>
                <a:lnTo>
                  <a:pt x="794099" y="638651"/>
                </a:lnTo>
                <a:lnTo>
                  <a:pt x="794003" y="638809"/>
                </a:lnTo>
                <a:lnTo>
                  <a:pt x="794257" y="638651"/>
                </a:lnTo>
                <a:lnTo>
                  <a:pt x="795527" y="636269"/>
                </a:lnTo>
                <a:close/>
              </a:path>
              <a:path w="815339" h="660400">
                <a:moveTo>
                  <a:pt x="794257" y="638651"/>
                </a:moveTo>
                <a:lnTo>
                  <a:pt x="794003" y="638809"/>
                </a:lnTo>
                <a:lnTo>
                  <a:pt x="794173" y="638809"/>
                </a:lnTo>
                <a:lnTo>
                  <a:pt x="794257" y="638651"/>
                </a:lnTo>
                <a:close/>
              </a:path>
              <a:path w="815339" h="660400">
                <a:moveTo>
                  <a:pt x="800100" y="634999"/>
                </a:moveTo>
                <a:lnTo>
                  <a:pt x="797051" y="636269"/>
                </a:lnTo>
                <a:lnTo>
                  <a:pt x="795527" y="636269"/>
                </a:lnTo>
                <a:lnTo>
                  <a:pt x="794257" y="638651"/>
                </a:lnTo>
                <a:lnTo>
                  <a:pt x="800100" y="634999"/>
                </a:lnTo>
                <a:close/>
              </a:path>
              <a:path w="815339" h="660400">
                <a:moveTo>
                  <a:pt x="810767" y="634999"/>
                </a:moveTo>
                <a:lnTo>
                  <a:pt x="800100" y="634999"/>
                </a:lnTo>
                <a:lnTo>
                  <a:pt x="799490" y="635380"/>
                </a:lnTo>
                <a:lnTo>
                  <a:pt x="801624" y="636269"/>
                </a:lnTo>
                <a:lnTo>
                  <a:pt x="811783" y="636269"/>
                </a:lnTo>
                <a:lnTo>
                  <a:pt x="810767" y="634999"/>
                </a:lnTo>
                <a:close/>
              </a:path>
              <a:path w="815339" h="660400">
                <a:moveTo>
                  <a:pt x="455675" y="17779"/>
                </a:moveTo>
                <a:lnTo>
                  <a:pt x="451103" y="17779"/>
                </a:lnTo>
                <a:lnTo>
                  <a:pt x="449579" y="22859"/>
                </a:lnTo>
                <a:lnTo>
                  <a:pt x="449579" y="25399"/>
                </a:lnTo>
                <a:lnTo>
                  <a:pt x="446531" y="40639"/>
                </a:lnTo>
                <a:lnTo>
                  <a:pt x="445007" y="50799"/>
                </a:lnTo>
                <a:lnTo>
                  <a:pt x="443484" y="63499"/>
                </a:lnTo>
                <a:lnTo>
                  <a:pt x="441960" y="77469"/>
                </a:lnTo>
                <a:lnTo>
                  <a:pt x="440483" y="92236"/>
                </a:lnTo>
                <a:lnTo>
                  <a:pt x="477012" y="368299"/>
                </a:lnTo>
                <a:lnTo>
                  <a:pt x="478536" y="380999"/>
                </a:lnTo>
                <a:lnTo>
                  <a:pt x="504443" y="427989"/>
                </a:lnTo>
                <a:lnTo>
                  <a:pt x="525779" y="450849"/>
                </a:lnTo>
                <a:lnTo>
                  <a:pt x="536448" y="463549"/>
                </a:lnTo>
                <a:lnTo>
                  <a:pt x="548639" y="474979"/>
                </a:lnTo>
                <a:lnTo>
                  <a:pt x="562355" y="486409"/>
                </a:lnTo>
                <a:lnTo>
                  <a:pt x="574548" y="497839"/>
                </a:lnTo>
                <a:lnTo>
                  <a:pt x="589788" y="507999"/>
                </a:lnTo>
                <a:lnTo>
                  <a:pt x="635290" y="541927"/>
                </a:lnTo>
                <a:lnTo>
                  <a:pt x="638555" y="543559"/>
                </a:lnTo>
                <a:lnTo>
                  <a:pt x="667512" y="560069"/>
                </a:lnTo>
                <a:lnTo>
                  <a:pt x="694943" y="577849"/>
                </a:lnTo>
                <a:lnTo>
                  <a:pt x="708660" y="584199"/>
                </a:lnTo>
                <a:lnTo>
                  <a:pt x="733043" y="600709"/>
                </a:lnTo>
                <a:lnTo>
                  <a:pt x="743712" y="605789"/>
                </a:lnTo>
                <a:lnTo>
                  <a:pt x="754379" y="613409"/>
                </a:lnTo>
                <a:lnTo>
                  <a:pt x="765048" y="618489"/>
                </a:lnTo>
                <a:lnTo>
                  <a:pt x="774191" y="624839"/>
                </a:lnTo>
                <a:lnTo>
                  <a:pt x="781812" y="627379"/>
                </a:lnTo>
                <a:lnTo>
                  <a:pt x="787907" y="632459"/>
                </a:lnTo>
                <a:lnTo>
                  <a:pt x="794003" y="633729"/>
                </a:lnTo>
                <a:lnTo>
                  <a:pt x="798576" y="634999"/>
                </a:lnTo>
                <a:lnTo>
                  <a:pt x="799490" y="635380"/>
                </a:lnTo>
                <a:lnTo>
                  <a:pt x="799185" y="635380"/>
                </a:lnTo>
                <a:lnTo>
                  <a:pt x="800100" y="634999"/>
                </a:lnTo>
                <a:lnTo>
                  <a:pt x="810767" y="634999"/>
                </a:lnTo>
                <a:lnTo>
                  <a:pt x="810767" y="633729"/>
                </a:lnTo>
                <a:lnTo>
                  <a:pt x="809243" y="633729"/>
                </a:lnTo>
                <a:lnTo>
                  <a:pt x="800100" y="624839"/>
                </a:lnTo>
                <a:lnTo>
                  <a:pt x="786384" y="613409"/>
                </a:lnTo>
                <a:lnTo>
                  <a:pt x="777239" y="608329"/>
                </a:lnTo>
                <a:lnTo>
                  <a:pt x="766572" y="600709"/>
                </a:lnTo>
                <a:lnTo>
                  <a:pt x="755903" y="594359"/>
                </a:lnTo>
                <a:lnTo>
                  <a:pt x="743712" y="584199"/>
                </a:lnTo>
                <a:lnTo>
                  <a:pt x="731519" y="577849"/>
                </a:lnTo>
                <a:lnTo>
                  <a:pt x="632460" y="510539"/>
                </a:lnTo>
                <a:lnTo>
                  <a:pt x="591312" y="478789"/>
                </a:lnTo>
                <a:lnTo>
                  <a:pt x="577596" y="466089"/>
                </a:lnTo>
                <a:lnTo>
                  <a:pt x="553212" y="444499"/>
                </a:lnTo>
                <a:lnTo>
                  <a:pt x="542543" y="434339"/>
                </a:lnTo>
                <a:lnTo>
                  <a:pt x="533400" y="421639"/>
                </a:lnTo>
                <a:lnTo>
                  <a:pt x="524255" y="411479"/>
                </a:lnTo>
                <a:lnTo>
                  <a:pt x="516636" y="400049"/>
                </a:lnTo>
                <a:lnTo>
                  <a:pt x="510539" y="391159"/>
                </a:lnTo>
                <a:lnTo>
                  <a:pt x="505967" y="380999"/>
                </a:lnTo>
                <a:lnTo>
                  <a:pt x="502919" y="372109"/>
                </a:lnTo>
                <a:lnTo>
                  <a:pt x="501396" y="361949"/>
                </a:lnTo>
                <a:lnTo>
                  <a:pt x="458724" y="31749"/>
                </a:lnTo>
                <a:lnTo>
                  <a:pt x="457200" y="25399"/>
                </a:lnTo>
                <a:lnTo>
                  <a:pt x="457200" y="22859"/>
                </a:lnTo>
                <a:lnTo>
                  <a:pt x="455675" y="17779"/>
                </a:lnTo>
                <a:close/>
              </a:path>
              <a:path w="815339" h="660400">
                <a:moveTo>
                  <a:pt x="454151" y="8889"/>
                </a:moveTo>
                <a:lnTo>
                  <a:pt x="426719" y="8889"/>
                </a:lnTo>
                <a:lnTo>
                  <a:pt x="426719" y="12699"/>
                </a:lnTo>
                <a:lnTo>
                  <a:pt x="423672" y="19049"/>
                </a:lnTo>
                <a:lnTo>
                  <a:pt x="417575" y="60959"/>
                </a:lnTo>
                <a:lnTo>
                  <a:pt x="413003" y="105409"/>
                </a:lnTo>
                <a:lnTo>
                  <a:pt x="409955" y="121919"/>
                </a:lnTo>
                <a:lnTo>
                  <a:pt x="408431" y="138429"/>
                </a:lnTo>
                <a:lnTo>
                  <a:pt x="405384" y="156209"/>
                </a:lnTo>
                <a:lnTo>
                  <a:pt x="403860" y="175259"/>
                </a:lnTo>
                <a:lnTo>
                  <a:pt x="397763" y="212089"/>
                </a:lnTo>
                <a:lnTo>
                  <a:pt x="390143" y="250189"/>
                </a:lnTo>
                <a:lnTo>
                  <a:pt x="384048" y="285749"/>
                </a:lnTo>
                <a:lnTo>
                  <a:pt x="374903" y="320039"/>
                </a:lnTo>
                <a:lnTo>
                  <a:pt x="370331" y="335279"/>
                </a:lnTo>
                <a:lnTo>
                  <a:pt x="364236" y="349249"/>
                </a:lnTo>
                <a:lnTo>
                  <a:pt x="359663" y="361949"/>
                </a:lnTo>
                <a:lnTo>
                  <a:pt x="348996" y="383539"/>
                </a:lnTo>
                <a:lnTo>
                  <a:pt x="342900" y="392429"/>
                </a:lnTo>
                <a:lnTo>
                  <a:pt x="327660" y="407669"/>
                </a:lnTo>
                <a:lnTo>
                  <a:pt x="318515" y="415289"/>
                </a:lnTo>
                <a:lnTo>
                  <a:pt x="309372" y="425449"/>
                </a:lnTo>
                <a:lnTo>
                  <a:pt x="298703" y="431799"/>
                </a:lnTo>
                <a:lnTo>
                  <a:pt x="262127" y="455929"/>
                </a:lnTo>
                <a:lnTo>
                  <a:pt x="233172" y="469899"/>
                </a:lnTo>
                <a:lnTo>
                  <a:pt x="205739" y="483869"/>
                </a:lnTo>
                <a:lnTo>
                  <a:pt x="175260" y="497839"/>
                </a:lnTo>
                <a:lnTo>
                  <a:pt x="146303" y="511809"/>
                </a:lnTo>
                <a:lnTo>
                  <a:pt x="118872" y="521969"/>
                </a:lnTo>
                <a:lnTo>
                  <a:pt x="91439" y="534669"/>
                </a:lnTo>
                <a:lnTo>
                  <a:pt x="67055" y="543559"/>
                </a:lnTo>
                <a:lnTo>
                  <a:pt x="56387" y="548639"/>
                </a:lnTo>
                <a:lnTo>
                  <a:pt x="47243" y="552449"/>
                </a:lnTo>
                <a:lnTo>
                  <a:pt x="36575" y="556259"/>
                </a:lnTo>
                <a:lnTo>
                  <a:pt x="28955" y="560069"/>
                </a:lnTo>
                <a:lnTo>
                  <a:pt x="10667" y="570229"/>
                </a:lnTo>
                <a:lnTo>
                  <a:pt x="7619" y="572769"/>
                </a:lnTo>
                <a:lnTo>
                  <a:pt x="6096" y="572769"/>
                </a:lnTo>
                <a:lnTo>
                  <a:pt x="4572" y="574039"/>
                </a:lnTo>
                <a:lnTo>
                  <a:pt x="4572" y="575309"/>
                </a:lnTo>
                <a:lnTo>
                  <a:pt x="0" y="582929"/>
                </a:lnTo>
                <a:lnTo>
                  <a:pt x="1524" y="588009"/>
                </a:lnTo>
                <a:lnTo>
                  <a:pt x="1524" y="589279"/>
                </a:lnTo>
                <a:lnTo>
                  <a:pt x="3048" y="593089"/>
                </a:lnTo>
                <a:lnTo>
                  <a:pt x="6096" y="595629"/>
                </a:lnTo>
                <a:lnTo>
                  <a:pt x="9143" y="596899"/>
                </a:lnTo>
                <a:lnTo>
                  <a:pt x="10667" y="598169"/>
                </a:lnTo>
                <a:lnTo>
                  <a:pt x="25907" y="598169"/>
                </a:lnTo>
                <a:lnTo>
                  <a:pt x="33527" y="595629"/>
                </a:lnTo>
                <a:lnTo>
                  <a:pt x="41148" y="594359"/>
                </a:lnTo>
                <a:lnTo>
                  <a:pt x="44805" y="593089"/>
                </a:lnTo>
                <a:lnTo>
                  <a:pt x="22860" y="593089"/>
                </a:lnTo>
                <a:lnTo>
                  <a:pt x="24384" y="590549"/>
                </a:lnTo>
                <a:lnTo>
                  <a:pt x="25717" y="581659"/>
                </a:lnTo>
                <a:lnTo>
                  <a:pt x="25742" y="581494"/>
                </a:lnTo>
                <a:lnTo>
                  <a:pt x="18287" y="574039"/>
                </a:lnTo>
                <a:lnTo>
                  <a:pt x="16763" y="574039"/>
                </a:lnTo>
                <a:lnTo>
                  <a:pt x="21336" y="572769"/>
                </a:lnTo>
                <a:lnTo>
                  <a:pt x="33527" y="570229"/>
                </a:lnTo>
                <a:lnTo>
                  <a:pt x="42672" y="566419"/>
                </a:lnTo>
                <a:lnTo>
                  <a:pt x="50291" y="563879"/>
                </a:lnTo>
                <a:lnTo>
                  <a:pt x="60960" y="560069"/>
                </a:lnTo>
                <a:lnTo>
                  <a:pt x="97536" y="546099"/>
                </a:lnTo>
                <a:lnTo>
                  <a:pt x="111251" y="541019"/>
                </a:lnTo>
                <a:lnTo>
                  <a:pt x="126491" y="535939"/>
                </a:lnTo>
                <a:lnTo>
                  <a:pt x="141731" y="529589"/>
                </a:lnTo>
                <a:lnTo>
                  <a:pt x="172212" y="519429"/>
                </a:lnTo>
                <a:lnTo>
                  <a:pt x="205739" y="506729"/>
                </a:lnTo>
                <a:lnTo>
                  <a:pt x="230885" y="499109"/>
                </a:lnTo>
                <a:lnTo>
                  <a:pt x="274319" y="476249"/>
                </a:lnTo>
                <a:lnTo>
                  <a:pt x="313943" y="452119"/>
                </a:lnTo>
                <a:lnTo>
                  <a:pt x="355091" y="417829"/>
                </a:lnTo>
                <a:lnTo>
                  <a:pt x="376427" y="384809"/>
                </a:lnTo>
                <a:lnTo>
                  <a:pt x="394715" y="342899"/>
                </a:lnTo>
                <a:lnTo>
                  <a:pt x="408431" y="290829"/>
                </a:lnTo>
                <a:lnTo>
                  <a:pt x="428243" y="177799"/>
                </a:lnTo>
                <a:lnTo>
                  <a:pt x="431291" y="160019"/>
                </a:lnTo>
                <a:lnTo>
                  <a:pt x="432815" y="140969"/>
                </a:lnTo>
                <a:lnTo>
                  <a:pt x="435863" y="124459"/>
                </a:lnTo>
                <a:lnTo>
                  <a:pt x="437388" y="107949"/>
                </a:lnTo>
                <a:lnTo>
                  <a:pt x="440438" y="92695"/>
                </a:lnTo>
                <a:lnTo>
                  <a:pt x="440483" y="92236"/>
                </a:lnTo>
                <a:lnTo>
                  <a:pt x="432815" y="34289"/>
                </a:lnTo>
                <a:lnTo>
                  <a:pt x="432815" y="30479"/>
                </a:lnTo>
                <a:lnTo>
                  <a:pt x="431291" y="25399"/>
                </a:lnTo>
                <a:lnTo>
                  <a:pt x="431291" y="21589"/>
                </a:lnTo>
                <a:lnTo>
                  <a:pt x="429767" y="19049"/>
                </a:lnTo>
                <a:lnTo>
                  <a:pt x="429767" y="17779"/>
                </a:lnTo>
                <a:lnTo>
                  <a:pt x="455675" y="17779"/>
                </a:lnTo>
                <a:lnTo>
                  <a:pt x="455675" y="15239"/>
                </a:lnTo>
                <a:lnTo>
                  <a:pt x="454151" y="11429"/>
                </a:lnTo>
                <a:lnTo>
                  <a:pt x="454151" y="8889"/>
                </a:lnTo>
                <a:close/>
              </a:path>
              <a:path w="815339" h="660400">
                <a:moveTo>
                  <a:pt x="416051" y="461009"/>
                </a:moveTo>
                <a:lnTo>
                  <a:pt x="402336" y="463549"/>
                </a:lnTo>
                <a:lnTo>
                  <a:pt x="387096" y="463549"/>
                </a:lnTo>
                <a:lnTo>
                  <a:pt x="371855" y="464819"/>
                </a:lnTo>
                <a:lnTo>
                  <a:pt x="356615" y="467359"/>
                </a:lnTo>
                <a:lnTo>
                  <a:pt x="339851" y="469899"/>
                </a:lnTo>
                <a:lnTo>
                  <a:pt x="307848" y="478789"/>
                </a:lnTo>
                <a:lnTo>
                  <a:pt x="274319" y="486409"/>
                </a:lnTo>
                <a:lnTo>
                  <a:pt x="239267" y="496569"/>
                </a:lnTo>
                <a:lnTo>
                  <a:pt x="230885" y="499109"/>
                </a:lnTo>
                <a:lnTo>
                  <a:pt x="216407" y="506729"/>
                </a:lnTo>
                <a:lnTo>
                  <a:pt x="185927" y="520699"/>
                </a:lnTo>
                <a:lnTo>
                  <a:pt x="156972" y="534669"/>
                </a:lnTo>
                <a:lnTo>
                  <a:pt x="128015" y="546099"/>
                </a:lnTo>
                <a:lnTo>
                  <a:pt x="114300" y="551179"/>
                </a:lnTo>
                <a:lnTo>
                  <a:pt x="102107" y="557529"/>
                </a:lnTo>
                <a:lnTo>
                  <a:pt x="88391" y="562609"/>
                </a:lnTo>
                <a:lnTo>
                  <a:pt x="56387" y="575309"/>
                </a:lnTo>
                <a:lnTo>
                  <a:pt x="47243" y="580389"/>
                </a:lnTo>
                <a:lnTo>
                  <a:pt x="39624" y="582929"/>
                </a:lnTo>
                <a:lnTo>
                  <a:pt x="25230" y="590126"/>
                </a:lnTo>
                <a:lnTo>
                  <a:pt x="22860" y="593089"/>
                </a:lnTo>
                <a:lnTo>
                  <a:pt x="44805" y="593089"/>
                </a:lnTo>
                <a:lnTo>
                  <a:pt x="59436" y="588009"/>
                </a:lnTo>
                <a:lnTo>
                  <a:pt x="70103" y="582929"/>
                </a:lnTo>
                <a:lnTo>
                  <a:pt x="80772" y="580389"/>
                </a:lnTo>
                <a:lnTo>
                  <a:pt x="94487" y="575309"/>
                </a:lnTo>
                <a:lnTo>
                  <a:pt x="106679" y="570229"/>
                </a:lnTo>
                <a:lnTo>
                  <a:pt x="120396" y="565149"/>
                </a:lnTo>
                <a:lnTo>
                  <a:pt x="135636" y="560069"/>
                </a:lnTo>
                <a:lnTo>
                  <a:pt x="149351" y="554989"/>
                </a:lnTo>
                <a:lnTo>
                  <a:pt x="213360" y="532129"/>
                </a:lnTo>
                <a:lnTo>
                  <a:pt x="280415" y="510539"/>
                </a:lnTo>
                <a:lnTo>
                  <a:pt x="313943" y="502919"/>
                </a:lnTo>
                <a:lnTo>
                  <a:pt x="345948" y="495299"/>
                </a:lnTo>
                <a:lnTo>
                  <a:pt x="361188" y="491489"/>
                </a:lnTo>
                <a:lnTo>
                  <a:pt x="403860" y="487679"/>
                </a:lnTo>
                <a:lnTo>
                  <a:pt x="525780" y="487679"/>
                </a:lnTo>
                <a:lnTo>
                  <a:pt x="516636" y="483869"/>
                </a:lnTo>
                <a:lnTo>
                  <a:pt x="501396" y="480059"/>
                </a:lnTo>
                <a:lnTo>
                  <a:pt x="486155" y="473709"/>
                </a:lnTo>
                <a:lnTo>
                  <a:pt x="470915" y="469899"/>
                </a:lnTo>
                <a:lnTo>
                  <a:pt x="457200" y="466089"/>
                </a:lnTo>
                <a:lnTo>
                  <a:pt x="416051" y="461009"/>
                </a:lnTo>
                <a:close/>
              </a:path>
              <a:path w="815339" h="660400">
                <a:moveTo>
                  <a:pt x="47243" y="580389"/>
                </a:moveTo>
                <a:lnTo>
                  <a:pt x="25907" y="580389"/>
                </a:lnTo>
                <a:lnTo>
                  <a:pt x="25907" y="581659"/>
                </a:lnTo>
                <a:lnTo>
                  <a:pt x="25717" y="581659"/>
                </a:lnTo>
                <a:lnTo>
                  <a:pt x="24574" y="589279"/>
                </a:lnTo>
                <a:lnTo>
                  <a:pt x="24447" y="590126"/>
                </a:lnTo>
                <a:lnTo>
                  <a:pt x="24384" y="590549"/>
                </a:lnTo>
                <a:lnTo>
                  <a:pt x="25907" y="589279"/>
                </a:lnTo>
                <a:lnTo>
                  <a:pt x="26924" y="589279"/>
                </a:lnTo>
                <a:lnTo>
                  <a:pt x="39624" y="582929"/>
                </a:lnTo>
                <a:lnTo>
                  <a:pt x="43433" y="581659"/>
                </a:lnTo>
                <a:lnTo>
                  <a:pt x="25907" y="581659"/>
                </a:lnTo>
                <a:lnTo>
                  <a:pt x="25742" y="581494"/>
                </a:lnTo>
                <a:lnTo>
                  <a:pt x="43930" y="581494"/>
                </a:lnTo>
                <a:lnTo>
                  <a:pt x="47243" y="580389"/>
                </a:lnTo>
                <a:close/>
              </a:path>
              <a:path w="815339" h="660400">
                <a:moveTo>
                  <a:pt x="25907" y="589279"/>
                </a:moveTo>
                <a:lnTo>
                  <a:pt x="24384" y="590549"/>
                </a:lnTo>
                <a:lnTo>
                  <a:pt x="25230" y="590126"/>
                </a:lnTo>
                <a:lnTo>
                  <a:pt x="25907" y="589279"/>
                </a:lnTo>
                <a:close/>
              </a:path>
              <a:path w="815339" h="660400">
                <a:moveTo>
                  <a:pt x="26924" y="589279"/>
                </a:moveTo>
                <a:lnTo>
                  <a:pt x="25907" y="589279"/>
                </a:lnTo>
                <a:lnTo>
                  <a:pt x="25230" y="590126"/>
                </a:lnTo>
                <a:lnTo>
                  <a:pt x="26924" y="589279"/>
                </a:lnTo>
                <a:close/>
              </a:path>
              <a:path w="815339" h="660400">
                <a:moveTo>
                  <a:pt x="25907" y="580389"/>
                </a:moveTo>
                <a:lnTo>
                  <a:pt x="25742" y="581494"/>
                </a:lnTo>
                <a:lnTo>
                  <a:pt x="25907" y="581659"/>
                </a:lnTo>
                <a:lnTo>
                  <a:pt x="25907" y="580389"/>
                </a:lnTo>
                <a:close/>
              </a:path>
              <a:path w="815339" h="660400">
                <a:moveTo>
                  <a:pt x="230885" y="499109"/>
                </a:moveTo>
                <a:lnTo>
                  <a:pt x="205739" y="506729"/>
                </a:lnTo>
                <a:lnTo>
                  <a:pt x="172212" y="519429"/>
                </a:lnTo>
                <a:lnTo>
                  <a:pt x="141731" y="529589"/>
                </a:lnTo>
                <a:lnTo>
                  <a:pt x="126491" y="535939"/>
                </a:lnTo>
                <a:lnTo>
                  <a:pt x="111251" y="541019"/>
                </a:lnTo>
                <a:lnTo>
                  <a:pt x="97536" y="546099"/>
                </a:lnTo>
                <a:lnTo>
                  <a:pt x="60960" y="560069"/>
                </a:lnTo>
                <a:lnTo>
                  <a:pt x="50291" y="563879"/>
                </a:lnTo>
                <a:lnTo>
                  <a:pt x="42672" y="566419"/>
                </a:lnTo>
                <a:lnTo>
                  <a:pt x="33527" y="570229"/>
                </a:lnTo>
                <a:lnTo>
                  <a:pt x="21336" y="572769"/>
                </a:lnTo>
                <a:lnTo>
                  <a:pt x="16763" y="574039"/>
                </a:lnTo>
                <a:lnTo>
                  <a:pt x="18287" y="574039"/>
                </a:lnTo>
                <a:lnTo>
                  <a:pt x="25742" y="581494"/>
                </a:lnTo>
                <a:lnTo>
                  <a:pt x="25907" y="580389"/>
                </a:lnTo>
                <a:lnTo>
                  <a:pt x="47243" y="580389"/>
                </a:lnTo>
                <a:lnTo>
                  <a:pt x="56387" y="575309"/>
                </a:lnTo>
                <a:lnTo>
                  <a:pt x="88391" y="562609"/>
                </a:lnTo>
                <a:lnTo>
                  <a:pt x="102107" y="557529"/>
                </a:lnTo>
                <a:lnTo>
                  <a:pt x="114300" y="551179"/>
                </a:lnTo>
                <a:lnTo>
                  <a:pt x="128015" y="546099"/>
                </a:lnTo>
                <a:lnTo>
                  <a:pt x="156972" y="534669"/>
                </a:lnTo>
                <a:lnTo>
                  <a:pt x="185927" y="520699"/>
                </a:lnTo>
                <a:lnTo>
                  <a:pt x="216407" y="506729"/>
                </a:lnTo>
                <a:lnTo>
                  <a:pt x="230885" y="499109"/>
                </a:lnTo>
                <a:close/>
              </a:path>
              <a:path w="815339" h="660400">
                <a:moveTo>
                  <a:pt x="431291" y="21589"/>
                </a:moveTo>
                <a:lnTo>
                  <a:pt x="431291" y="25399"/>
                </a:lnTo>
                <a:lnTo>
                  <a:pt x="432815" y="30479"/>
                </a:lnTo>
                <a:lnTo>
                  <a:pt x="432815" y="34289"/>
                </a:lnTo>
                <a:lnTo>
                  <a:pt x="440483" y="92236"/>
                </a:lnTo>
                <a:lnTo>
                  <a:pt x="441960" y="77469"/>
                </a:lnTo>
                <a:lnTo>
                  <a:pt x="443484" y="63499"/>
                </a:lnTo>
                <a:lnTo>
                  <a:pt x="445007" y="50799"/>
                </a:lnTo>
                <a:lnTo>
                  <a:pt x="446531" y="40639"/>
                </a:lnTo>
                <a:lnTo>
                  <a:pt x="449579" y="25399"/>
                </a:lnTo>
                <a:lnTo>
                  <a:pt x="449579" y="24129"/>
                </a:lnTo>
                <a:lnTo>
                  <a:pt x="435863" y="24129"/>
                </a:lnTo>
                <a:lnTo>
                  <a:pt x="431291" y="21589"/>
                </a:lnTo>
                <a:close/>
              </a:path>
              <a:path w="815339" h="660400">
                <a:moveTo>
                  <a:pt x="451103" y="17779"/>
                </a:moveTo>
                <a:lnTo>
                  <a:pt x="429767" y="17779"/>
                </a:lnTo>
                <a:lnTo>
                  <a:pt x="431291" y="21589"/>
                </a:lnTo>
                <a:lnTo>
                  <a:pt x="435863" y="24129"/>
                </a:lnTo>
                <a:lnTo>
                  <a:pt x="445007" y="24129"/>
                </a:lnTo>
                <a:lnTo>
                  <a:pt x="449579" y="21589"/>
                </a:lnTo>
                <a:lnTo>
                  <a:pt x="451103" y="17779"/>
                </a:lnTo>
                <a:close/>
              </a:path>
              <a:path w="815339" h="660400">
                <a:moveTo>
                  <a:pt x="451103" y="17779"/>
                </a:moveTo>
                <a:lnTo>
                  <a:pt x="449579" y="21589"/>
                </a:lnTo>
                <a:lnTo>
                  <a:pt x="445007" y="24129"/>
                </a:lnTo>
                <a:lnTo>
                  <a:pt x="449579" y="24129"/>
                </a:lnTo>
                <a:lnTo>
                  <a:pt x="449579" y="22859"/>
                </a:lnTo>
                <a:lnTo>
                  <a:pt x="451103" y="17779"/>
                </a:lnTo>
                <a:close/>
              </a:path>
              <a:path w="815339" h="660400">
                <a:moveTo>
                  <a:pt x="429767" y="17779"/>
                </a:moveTo>
                <a:lnTo>
                  <a:pt x="429767" y="19049"/>
                </a:lnTo>
                <a:lnTo>
                  <a:pt x="431291" y="21589"/>
                </a:lnTo>
                <a:lnTo>
                  <a:pt x="429767" y="17779"/>
                </a:lnTo>
                <a:close/>
              </a:path>
              <a:path w="815339" h="660400">
                <a:moveTo>
                  <a:pt x="441960" y="0"/>
                </a:moveTo>
                <a:lnTo>
                  <a:pt x="438912" y="0"/>
                </a:lnTo>
                <a:lnTo>
                  <a:pt x="434339" y="1269"/>
                </a:lnTo>
                <a:lnTo>
                  <a:pt x="428243" y="7619"/>
                </a:lnTo>
                <a:lnTo>
                  <a:pt x="428243" y="8889"/>
                </a:lnTo>
                <a:lnTo>
                  <a:pt x="452627" y="8889"/>
                </a:lnTo>
                <a:lnTo>
                  <a:pt x="452627" y="7619"/>
                </a:lnTo>
                <a:lnTo>
                  <a:pt x="446531" y="1269"/>
                </a:lnTo>
                <a:lnTo>
                  <a:pt x="445007" y="1269"/>
                </a:lnTo>
                <a:lnTo>
                  <a:pt x="441960" y="0"/>
                </a:lnTo>
                <a:close/>
              </a:path>
            </a:pathLst>
          </a:custGeom>
          <a:solidFill>
            <a:srgbClr val="FFCC66"/>
          </a:solidFill>
        </p:spPr>
        <p:txBody>
          <a:bodyPr wrap="square" lIns="0" tIns="0" rIns="0" bIns="0" rtlCol="0"/>
          <a:lstStyle/>
          <a:p>
            <a:endParaRPr sz="1539"/>
          </a:p>
        </p:txBody>
      </p:sp>
      <p:sp>
        <p:nvSpPr>
          <p:cNvPr id="30" name="object 30"/>
          <p:cNvSpPr txBox="1"/>
          <p:nvPr/>
        </p:nvSpPr>
        <p:spPr>
          <a:xfrm>
            <a:off x="4500760" y="5346525"/>
            <a:ext cx="423534" cy="253882"/>
          </a:xfrm>
          <a:prstGeom prst="rect">
            <a:avLst/>
          </a:prstGeom>
        </p:spPr>
        <p:txBody>
          <a:bodyPr vert="horz" wrap="square" lIns="0" tIns="10317" rIns="0" bIns="0" rtlCol="0">
            <a:spAutoFit/>
          </a:bodyPr>
          <a:lstStyle/>
          <a:p>
            <a:pPr marL="10860">
              <a:spcBef>
                <a:spcPts val="81"/>
              </a:spcBef>
            </a:pPr>
            <a:r>
              <a:rPr sz="1582" spc="-34" dirty="0">
                <a:solidFill>
                  <a:srgbClr val="FF0000"/>
                </a:solidFill>
                <a:latin typeface="ＭＳ Ｐゴシック"/>
                <a:cs typeface="ＭＳ Ｐゴシック"/>
              </a:rPr>
              <a:t>連携</a:t>
            </a:r>
            <a:endParaRPr sz="1582">
              <a:latin typeface="ＭＳ Ｐゴシック"/>
              <a:cs typeface="ＭＳ Ｐゴシック"/>
            </a:endParaRPr>
          </a:p>
        </p:txBody>
      </p:sp>
      <p:grpSp>
        <p:nvGrpSpPr>
          <p:cNvPr id="31" name="object 31"/>
          <p:cNvGrpSpPr/>
          <p:nvPr/>
        </p:nvGrpSpPr>
        <p:grpSpPr>
          <a:xfrm>
            <a:off x="3972101" y="5662333"/>
            <a:ext cx="630958" cy="390955"/>
            <a:chOff x="4645152" y="6393184"/>
            <a:chExt cx="737870" cy="457200"/>
          </a:xfrm>
        </p:grpSpPr>
        <p:pic>
          <p:nvPicPr>
            <p:cNvPr id="32" name="object 32"/>
            <p:cNvPicPr/>
            <p:nvPr/>
          </p:nvPicPr>
          <p:blipFill>
            <a:blip r:embed="rId18" cstate="print"/>
            <a:stretch>
              <a:fillRect/>
            </a:stretch>
          </p:blipFill>
          <p:spPr>
            <a:xfrm>
              <a:off x="4657344" y="6513580"/>
              <a:ext cx="605027" cy="324612"/>
            </a:xfrm>
            <a:prstGeom prst="rect">
              <a:avLst/>
            </a:prstGeom>
          </p:spPr>
        </p:pic>
        <p:pic>
          <p:nvPicPr>
            <p:cNvPr id="33" name="object 33"/>
            <p:cNvPicPr/>
            <p:nvPr/>
          </p:nvPicPr>
          <p:blipFill>
            <a:blip r:embed="rId19" cstate="print"/>
            <a:stretch>
              <a:fillRect/>
            </a:stretch>
          </p:blipFill>
          <p:spPr>
            <a:xfrm>
              <a:off x="5262372" y="6408424"/>
              <a:ext cx="108204" cy="429768"/>
            </a:xfrm>
            <a:prstGeom prst="rect">
              <a:avLst/>
            </a:prstGeom>
          </p:spPr>
        </p:pic>
        <p:pic>
          <p:nvPicPr>
            <p:cNvPr id="34" name="object 34"/>
            <p:cNvPicPr/>
            <p:nvPr/>
          </p:nvPicPr>
          <p:blipFill>
            <a:blip r:embed="rId20" cstate="print"/>
            <a:stretch>
              <a:fillRect/>
            </a:stretch>
          </p:blipFill>
          <p:spPr>
            <a:xfrm>
              <a:off x="4660392" y="6406900"/>
              <a:ext cx="710184" cy="106680"/>
            </a:xfrm>
            <a:prstGeom prst="rect">
              <a:avLst/>
            </a:prstGeom>
          </p:spPr>
        </p:pic>
        <p:sp>
          <p:nvSpPr>
            <p:cNvPr id="35" name="object 35"/>
            <p:cNvSpPr/>
            <p:nvPr/>
          </p:nvSpPr>
          <p:spPr>
            <a:xfrm>
              <a:off x="4645152" y="6393184"/>
              <a:ext cx="737870" cy="457200"/>
            </a:xfrm>
            <a:custGeom>
              <a:avLst/>
              <a:gdLst/>
              <a:ahLst/>
              <a:cxnLst/>
              <a:rect l="l" t="t" r="r" b="b"/>
              <a:pathLst>
                <a:path w="737870" h="457200">
                  <a:moveTo>
                    <a:pt x="737615" y="0"/>
                  </a:moveTo>
                  <a:lnTo>
                    <a:pt x="114300" y="0"/>
                  </a:lnTo>
                  <a:lnTo>
                    <a:pt x="0" y="115824"/>
                  </a:lnTo>
                  <a:lnTo>
                    <a:pt x="0" y="457200"/>
                  </a:lnTo>
                  <a:lnTo>
                    <a:pt x="621792" y="457200"/>
                  </a:lnTo>
                  <a:lnTo>
                    <a:pt x="633984" y="445008"/>
                  </a:lnTo>
                  <a:lnTo>
                    <a:pt x="24384" y="445008"/>
                  </a:lnTo>
                  <a:lnTo>
                    <a:pt x="12192" y="431292"/>
                  </a:lnTo>
                  <a:lnTo>
                    <a:pt x="24384" y="431292"/>
                  </a:lnTo>
                  <a:lnTo>
                    <a:pt x="24384" y="134112"/>
                  </a:lnTo>
                  <a:lnTo>
                    <a:pt x="12192" y="134112"/>
                  </a:lnTo>
                  <a:lnTo>
                    <a:pt x="12192" y="108204"/>
                  </a:lnTo>
                  <a:lnTo>
                    <a:pt x="42976" y="108204"/>
                  </a:lnTo>
                  <a:lnTo>
                    <a:pt x="126448" y="25908"/>
                  </a:lnTo>
                  <a:lnTo>
                    <a:pt x="120396" y="25908"/>
                  </a:lnTo>
                  <a:lnTo>
                    <a:pt x="129539" y="22860"/>
                  </a:lnTo>
                  <a:lnTo>
                    <a:pt x="697992" y="22860"/>
                  </a:lnTo>
                  <a:lnTo>
                    <a:pt x="716280" y="4572"/>
                  </a:lnTo>
                  <a:lnTo>
                    <a:pt x="737615" y="4572"/>
                  </a:lnTo>
                  <a:lnTo>
                    <a:pt x="737615" y="0"/>
                  </a:lnTo>
                  <a:close/>
                </a:path>
                <a:path w="737870" h="457200">
                  <a:moveTo>
                    <a:pt x="24384" y="431292"/>
                  </a:moveTo>
                  <a:lnTo>
                    <a:pt x="12192" y="431292"/>
                  </a:lnTo>
                  <a:lnTo>
                    <a:pt x="24384" y="445008"/>
                  </a:lnTo>
                  <a:lnTo>
                    <a:pt x="24384" y="431292"/>
                  </a:lnTo>
                  <a:close/>
                </a:path>
                <a:path w="737870" h="457200">
                  <a:moveTo>
                    <a:pt x="605027" y="431292"/>
                  </a:moveTo>
                  <a:lnTo>
                    <a:pt x="24384" y="431292"/>
                  </a:lnTo>
                  <a:lnTo>
                    <a:pt x="24384" y="445008"/>
                  </a:lnTo>
                  <a:lnTo>
                    <a:pt x="605027" y="445008"/>
                  </a:lnTo>
                  <a:lnTo>
                    <a:pt x="605027" y="431292"/>
                  </a:lnTo>
                  <a:close/>
                </a:path>
                <a:path w="737870" h="457200">
                  <a:moveTo>
                    <a:pt x="629412" y="120396"/>
                  </a:moveTo>
                  <a:lnTo>
                    <a:pt x="605027" y="120396"/>
                  </a:lnTo>
                  <a:lnTo>
                    <a:pt x="605027" y="445008"/>
                  </a:lnTo>
                  <a:lnTo>
                    <a:pt x="629412" y="445008"/>
                  </a:lnTo>
                  <a:lnTo>
                    <a:pt x="629412" y="435864"/>
                  </a:lnTo>
                  <a:lnTo>
                    <a:pt x="608076" y="435864"/>
                  </a:lnTo>
                  <a:lnTo>
                    <a:pt x="629412" y="414528"/>
                  </a:lnTo>
                  <a:lnTo>
                    <a:pt x="629412" y="134112"/>
                  </a:lnTo>
                  <a:lnTo>
                    <a:pt x="621792" y="134112"/>
                  </a:lnTo>
                  <a:lnTo>
                    <a:pt x="629412" y="126594"/>
                  </a:lnTo>
                  <a:lnTo>
                    <a:pt x="629412" y="120396"/>
                  </a:lnTo>
                  <a:close/>
                </a:path>
                <a:path w="737870" h="457200">
                  <a:moveTo>
                    <a:pt x="711708" y="332232"/>
                  </a:moveTo>
                  <a:lnTo>
                    <a:pt x="629412" y="414528"/>
                  </a:lnTo>
                  <a:lnTo>
                    <a:pt x="629412" y="445008"/>
                  </a:lnTo>
                  <a:lnTo>
                    <a:pt x="633984" y="445008"/>
                  </a:lnTo>
                  <a:lnTo>
                    <a:pt x="737615" y="341376"/>
                  </a:lnTo>
                  <a:lnTo>
                    <a:pt x="737615" y="336804"/>
                  </a:lnTo>
                  <a:lnTo>
                    <a:pt x="711708" y="336804"/>
                  </a:lnTo>
                  <a:lnTo>
                    <a:pt x="711708" y="332232"/>
                  </a:lnTo>
                  <a:close/>
                </a:path>
                <a:path w="737870" h="457200">
                  <a:moveTo>
                    <a:pt x="629412" y="414528"/>
                  </a:moveTo>
                  <a:lnTo>
                    <a:pt x="608076" y="435864"/>
                  </a:lnTo>
                  <a:lnTo>
                    <a:pt x="617220" y="431292"/>
                  </a:lnTo>
                  <a:lnTo>
                    <a:pt x="629412" y="431292"/>
                  </a:lnTo>
                  <a:lnTo>
                    <a:pt x="629412" y="414528"/>
                  </a:lnTo>
                  <a:close/>
                </a:path>
                <a:path w="737870" h="457200">
                  <a:moveTo>
                    <a:pt x="629412" y="431292"/>
                  </a:moveTo>
                  <a:lnTo>
                    <a:pt x="617220" y="431292"/>
                  </a:lnTo>
                  <a:lnTo>
                    <a:pt x="608076" y="435864"/>
                  </a:lnTo>
                  <a:lnTo>
                    <a:pt x="629412" y="435864"/>
                  </a:lnTo>
                  <a:lnTo>
                    <a:pt x="629412" y="431292"/>
                  </a:lnTo>
                  <a:close/>
                </a:path>
                <a:path w="737870" h="457200">
                  <a:moveTo>
                    <a:pt x="716280" y="327660"/>
                  </a:moveTo>
                  <a:lnTo>
                    <a:pt x="711708" y="332232"/>
                  </a:lnTo>
                  <a:lnTo>
                    <a:pt x="711708" y="336804"/>
                  </a:lnTo>
                  <a:lnTo>
                    <a:pt x="716280" y="327660"/>
                  </a:lnTo>
                  <a:close/>
                </a:path>
                <a:path w="737870" h="457200">
                  <a:moveTo>
                    <a:pt x="737615" y="327660"/>
                  </a:moveTo>
                  <a:lnTo>
                    <a:pt x="716280" y="327660"/>
                  </a:lnTo>
                  <a:lnTo>
                    <a:pt x="711708" y="336804"/>
                  </a:lnTo>
                  <a:lnTo>
                    <a:pt x="737615" y="336804"/>
                  </a:lnTo>
                  <a:lnTo>
                    <a:pt x="737615" y="327660"/>
                  </a:lnTo>
                  <a:close/>
                </a:path>
                <a:path w="737870" h="457200">
                  <a:moveTo>
                    <a:pt x="737615" y="4572"/>
                  </a:moveTo>
                  <a:lnTo>
                    <a:pt x="716280" y="4572"/>
                  </a:lnTo>
                  <a:lnTo>
                    <a:pt x="734568" y="22860"/>
                  </a:lnTo>
                  <a:lnTo>
                    <a:pt x="711708" y="45411"/>
                  </a:lnTo>
                  <a:lnTo>
                    <a:pt x="711708" y="332232"/>
                  </a:lnTo>
                  <a:lnTo>
                    <a:pt x="716280" y="327660"/>
                  </a:lnTo>
                  <a:lnTo>
                    <a:pt x="737615" y="327660"/>
                  </a:lnTo>
                  <a:lnTo>
                    <a:pt x="737615" y="4572"/>
                  </a:lnTo>
                  <a:close/>
                </a:path>
                <a:path w="737870" h="457200">
                  <a:moveTo>
                    <a:pt x="42976" y="108204"/>
                  </a:moveTo>
                  <a:lnTo>
                    <a:pt x="12192" y="108204"/>
                  </a:lnTo>
                  <a:lnTo>
                    <a:pt x="12192" y="134112"/>
                  </a:lnTo>
                  <a:lnTo>
                    <a:pt x="24384" y="134112"/>
                  </a:lnTo>
                  <a:lnTo>
                    <a:pt x="24384" y="129540"/>
                  </a:lnTo>
                  <a:lnTo>
                    <a:pt x="21336" y="129540"/>
                  </a:lnTo>
                  <a:lnTo>
                    <a:pt x="24384" y="120396"/>
                  </a:lnTo>
                  <a:lnTo>
                    <a:pt x="30610" y="120396"/>
                  </a:lnTo>
                  <a:lnTo>
                    <a:pt x="42976" y="108204"/>
                  </a:lnTo>
                  <a:close/>
                </a:path>
                <a:path w="737870" h="457200">
                  <a:moveTo>
                    <a:pt x="612648" y="108204"/>
                  </a:moveTo>
                  <a:lnTo>
                    <a:pt x="42976" y="108204"/>
                  </a:lnTo>
                  <a:lnTo>
                    <a:pt x="24384" y="126594"/>
                  </a:lnTo>
                  <a:lnTo>
                    <a:pt x="24384" y="134112"/>
                  </a:lnTo>
                  <a:lnTo>
                    <a:pt x="605027" y="134112"/>
                  </a:lnTo>
                  <a:lnTo>
                    <a:pt x="605027" y="120396"/>
                  </a:lnTo>
                  <a:lnTo>
                    <a:pt x="635695" y="120396"/>
                  </a:lnTo>
                  <a:lnTo>
                    <a:pt x="643420" y="112776"/>
                  </a:lnTo>
                  <a:lnTo>
                    <a:pt x="608076" y="112776"/>
                  </a:lnTo>
                  <a:lnTo>
                    <a:pt x="612648" y="108204"/>
                  </a:lnTo>
                  <a:close/>
                </a:path>
                <a:path w="737870" h="457200">
                  <a:moveTo>
                    <a:pt x="629412" y="126594"/>
                  </a:moveTo>
                  <a:lnTo>
                    <a:pt x="621792" y="134112"/>
                  </a:lnTo>
                  <a:lnTo>
                    <a:pt x="629412" y="134112"/>
                  </a:lnTo>
                  <a:lnTo>
                    <a:pt x="629412" y="126594"/>
                  </a:lnTo>
                  <a:close/>
                </a:path>
                <a:path w="737870" h="457200">
                  <a:moveTo>
                    <a:pt x="24384" y="120396"/>
                  </a:moveTo>
                  <a:lnTo>
                    <a:pt x="21336" y="129540"/>
                  </a:lnTo>
                  <a:lnTo>
                    <a:pt x="24323" y="126594"/>
                  </a:lnTo>
                  <a:lnTo>
                    <a:pt x="24384" y="120396"/>
                  </a:lnTo>
                  <a:close/>
                </a:path>
                <a:path w="737870" h="457200">
                  <a:moveTo>
                    <a:pt x="24384" y="126594"/>
                  </a:moveTo>
                  <a:lnTo>
                    <a:pt x="21336" y="129540"/>
                  </a:lnTo>
                  <a:lnTo>
                    <a:pt x="24384" y="129540"/>
                  </a:lnTo>
                  <a:lnTo>
                    <a:pt x="24384" y="126594"/>
                  </a:lnTo>
                  <a:close/>
                </a:path>
                <a:path w="737870" h="457200">
                  <a:moveTo>
                    <a:pt x="30610" y="120396"/>
                  </a:moveTo>
                  <a:lnTo>
                    <a:pt x="24384" y="120396"/>
                  </a:lnTo>
                  <a:lnTo>
                    <a:pt x="24384" y="126594"/>
                  </a:lnTo>
                  <a:lnTo>
                    <a:pt x="30610" y="120396"/>
                  </a:lnTo>
                  <a:close/>
                </a:path>
                <a:path w="737870" h="457200">
                  <a:moveTo>
                    <a:pt x="635695" y="120396"/>
                  </a:moveTo>
                  <a:lnTo>
                    <a:pt x="629412" y="120396"/>
                  </a:lnTo>
                  <a:lnTo>
                    <a:pt x="629412" y="126594"/>
                  </a:lnTo>
                  <a:lnTo>
                    <a:pt x="635695" y="120396"/>
                  </a:lnTo>
                  <a:close/>
                </a:path>
                <a:path w="737870" h="457200">
                  <a:moveTo>
                    <a:pt x="716280" y="4572"/>
                  </a:moveTo>
                  <a:lnTo>
                    <a:pt x="608076" y="112776"/>
                  </a:lnTo>
                  <a:lnTo>
                    <a:pt x="617220" y="108204"/>
                  </a:lnTo>
                  <a:lnTo>
                    <a:pt x="648054" y="108204"/>
                  </a:lnTo>
                  <a:lnTo>
                    <a:pt x="711708" y="45411"/>
                  </a:lnTo>
                  <a:lnTo>
                    <a:pt x="711708" y="13716"/>
                  </a:lnTo>
                  <a:lnTo>
                    <a:pt x="725424" y="13716"/>
                  </a:lnTo>
                  <a:lnTo>
                    <a:pt x="716280" y="4572"/>
                  </a:lnTo>
                  <a:close/>
                </a:path>
                <a:path w="737870" h="457200">
                  <a:moveTo>
                    <a:pt x="648054" y="108204"/>
                  </a:moveTo>
                  <a:lnTo>
                    <a:pt x="617220" y="108204"/>
                  </a:lnTo>
                  <a:lnTo>
                    <a:pt x="608076" y="112776"/>
                  </a:lnTo>
                  <a:lnTo>
                    <a:pt x="643420" y="112776"/>
                  </a:lnTo>
                  <a:lnTo>
                    <a:pt x="648054" y="108204"/>
                  </a:lnTo>
                  <a:close/>
                </a:path>
                <a:path w="737870" h="457200">
                  <a:moveTo>
                    <a:pt x="711708" y="13716"/>
                  </a:moveTo>
                  <a:lnTo>
                    <a:pt x="711708" y="45411"/>
                  </a:lnTo>
                  <a:lnTo>
                    <a:pt x="731478" y="25908"/>
                  </a:lnTo>
                  <a:lnTo>
                    <a:pt x="725424" y="25908"/>
                  </a:lnTo>
                  <a:lnTo>
                    <a:pt x="711708" y="13716"/>
                  </a:lnTo>
                  <a:close/>
                </a:path>
                <a:path w="737870" h="457200">
                  <a:moveTo>
                    <a:pt x="129539" y="22860"/>
                  </a:moveTo>
                  <a:lnTo>
                    <a:pt x="120396" y="25908"/>
                  </a:lnTo>
                  <a:lnTo>
                    <a:pt x="126448" y="25908"/>
                  </a:lnTo>
                  <a:lnTo>
                    <a:pt x="129539" y="22860"/>
                  </a:lnTo>
                  <a:close/>
                </a:path>
                <a:path w="737870" h="457200">
                  <a:moveTo>
                    <a:pt x="697992" y="22860"/>
                  </a:moveTo>
                  <a:lnTo>
                    <a:pt x="129539" y="22860"/>
                  </a:lnTo>
                  <a:lnTo>
                    <a:pt x="126448" y="25908"/>
                  </a:lnTo>
                  <a:lnTo>
                    <a:pt x="694944" y="25908"/>
                  </a:lnTo>
                  <a:lnTo>
                    <a:pt x="697992" y="22860"/>
                  </a:lnTo>
                  <a:close/>
                </a:path>
                <a:path w="737870" h="457200">
                  <a:moveTo>
                    <a:pt x="725424" y="13716"/>
                  </a:moveTo>
                  <a:lnTo>
                    <a:pt x="711708" y="13716"/>
                  </a:lnTo>
                  <a:lnTo>
                    <a:pt x="725424" y="25908"/>
                  </a:lnTo>
                  <a:lnTo>
                    <a:pt x="731478" y="25908"/>
                  </a:lnTo>
                  <a:lnTo>
                    <a:pt x="734568" y="22860"/>
                  </a:lnTo>
                  <a:lnTo>
                    <a:pt x="725424" y="13716"/>
                  </a:lnTo>
                  <a:close/>
                </a:path>
              </a:pathLst>
            </a:custGeom>
            <a:solidFill>
              <a:srgbClr val="262626"/>
            </a:solidFill>
          </p:spPr>
          <p:txBody>
            <a:bodyPr wrap="square" lIns="0" tIns="0" rIns="0" bIns="0" rtlCol="0"/>
            <a:lstStyle/>
            <a:p>
              <a:endParaRPr sz="1539"/>
            </a:p>
          </p:txBody>
        </p:sp>
      </p:grpSp>
      <p:sp>
        <p:nvSpPr>
          <p:cNvPr id="36" name="object 36"/>
          <p:cNvSpPr txBox="1"/>
          <p:nvPr/>
        </p:nvSpPr>
        <p:spPr>
          <a:xfrm>
            <a:off x="4139778" y="5681447"/>
            <a:ext cx="203079" cy="425795"/>
          </a:xfrm>
          <a:prstGeom prst="rect">
            <a:avLst/>
          </a:prstGeom>
        </p:spPr>
        <p:txBody>
          <a:bodyPr vert="horz" wrap="square" lIns="0" tIns="11403" rIns="0" bIns="0" rtlCol="0">
            <a:spAutoFit/>
          </a:bodyPr>
          <a:lstStyle/>
          <a:p>
            <a:pPr marL="10860" marR="4344">
              <a:lnSpc>
                <a:spcPct val="100600"/>
              </a:lnSpc>
              <a:spcBef>
                <a:spcPts val="90"/>
              </a:spcBef>
            </a:pPr>
            <a:r>
              <a:rPr sz="1411" spc="-43" dirty="0">
                <a:latin typeface="HGPｺﾞｼｯｸM"/>
                <a:cs typeface="HGPｺﾞｼｯｸM"/>
              </a:rPr>
              <a:t>企業</a:t>
            </a:r>
            <a:endParaRPr sz="1411">
              <a:latin typeface="HGPｺﾞｼｯｸM"/>
              <a:cs typeface="HGPｺﾞｼｯｸM"/>
            </a:endParaRPr>
          </a:p>
        </p:txBody>
      </p:sp>
      <p:grpSp>
        <p:nvGrpSpPr>
          <p:cNvPr id="37" name="object 37"/>
          <p:cNvGrpSpPr/>
          <p:nvPr/>
        </p:nvGrpSpPr>
        <p:grpSpPr>
          <a:xfrm>
            <a:off x="4811351" y="5649302"/>
            <a:ext cx="632044" cy="390955"/>
            <a:chOff x="5626608" y="6377945"/>
            <a:chExt cx="739140" cy="457200"/>
          </a:xfrm>
        </p:grpSpPr>
        <p:pic>
          <p:nvPicPr>
            <p:cNvPr id="38" name="object 38"/>
            <p:cNvPicPr/>
            <p:nvPr/>
          </p:nvPicPr>
          <p:blipFill>
            <a:blip r:embed="rId21" cstate="print"/>
            <a:stretch>
              <a:fillRect/>
            </a:stretch>
          </p:blipFill>
          <p:spPr>
            <a:xfrm>
              <a:off x="5640324" y="6498341"/>
              <a:ext cx="603503" cy="323088"/>
            </a:xfrm>
            <a:prstGeom prst="rect">
              <a:avLst/>
            </a:prstGeom>
          </p:spPr>
        </p:pic>
        <p:pic>
          <p:nvPicPr>
            <p:cNvPr id="39" name="object 39"/>
            <p:cNvPicPr/>
            <p:nvPr/>
          </p:nvPicPr>
          <p:blipFill>
            <a:blip r:embed="rId22" cstate="print"/>
            <a:stretch>
              <a:fillRect/>
            </a:stretch>
          </p:blipFill>
          <p:spPr>
            <a:xfrm>
              <a:off x="6243828" y="6391661"/>
              <a:ext cx="108204" cy="429768"/>
            </a:xfrm>
            <a:prstGeom prst="rect">
              <a:avLst/>
            </a:prstGeom>
          </p:spPr>
        </p:pic>
        <p:pic>
          <p:nvPicPr>
            <p:cNvPr id="40" name="object 40"/>
            <p:cNvPicPr/>
            <p:nvPr/>
          </p:nvPicPr>
          <p:blipFill>
            <a:blip r:embed="rId23" cstate="print"/>
            <a:stretch>
              <a:fillRect/>
            </a:stretch>
          </p:blipFill>
          <p:spPr>
            <a:xfrm>
              <a:off x="5641848" y="6390264"/>
              <a:ext cx="710183" cy="108077"/>
            </a:xfrm>
            <a:prstGeom prst="rect">
              <a:avLst/>
            </a:prstGeom>
          </p:spPr>
        </p:pic>
        <p:sp>
          <p:nvSpPr>
            <p:cNvPr id="41" name="object 41"/>
            <p:cNvSpPr/>
            <p:nvPr/>
          </p:nvSpPr>
          <p:spPr>
            <a:xfrm>
              <a:off x="5626608" y="6377945"/>
              <a:ext cx="739140" cy="457200"/>
            </a:xfrm>
            <a:custGeom>
              <a:avLst/>
              <a:gdLst/>
              <a:ahLst/>
              <a:cxnLst/>
              <a:rect l="l" t="t" r="r" b="b"/>
              <a:pathLst>
                <a:path w="739139" h="457200">
                  <a:moveTo>
                    <a:pt x="739139" y="0"/>
                  </a:moveTo>
                  <a:lnTo>
                    <a:pt x="115824" y="0"/>
                  </a:lnTo>
                  <a:lnTo>
                    <a:pt x="0" y="114300"/>
                  </a:lnTo>
                  <a:lnTo>
                    <a:pt x="0" y="457200"/>
                  </a:lnTo>
                  <a:lnTo>
                    <a:pt x="623315" y="457200"/>
                  </a:lnTo>
                  <a:lnTo>
                    <a:pt x="637031" y="443484"/>
                  </a:lnTo>
                  <a:lnTo>
                    <a:pt x="25907" y="443484"/>
                  </a:lnTo>
                  <a:lnTo>
                    <a:pt x="13715" y="431292"/>
                  </a:lnTo>
                  <a:lnTo>
                    <a:pt x="25907" y="431292"/>
                  </a:lnTo>
                  <a:lnTo>
                    <a:pt x="25907" y="132588"/>
                  </a:lnTo>
                  <a:lnTo>
                    <a:pt x="13715" y="132588"/>
                  </a:lnTo>
                  <a:lnTo>
                    <a:pt x="13715" y="108204"/>
                  </a:lnTo>
                  <a:lnTo>
                    <a:pt x="42672" y="108204"/>
                  </a:lnTo>
                  <a:lnTo>
                    <a:pt x="126491" y="24384"/>
                  </a:lnTo>
                  <a:lnTo>
                    <a:pt x="120395" y="24384"/>
                  </a:lnTo>
                  <a:lnTo>
                    <a:pt x="129539" y="21336"/>
                  </a:lnTo>
                  <a:lnTo>
                    <a:pt x="698249" y="21336"/>
                  </a:lnTo>
                  <a:lnTo>
                    <a:pt x="716279" y="3048"/>
                  </a:lnTo>
                  <a:lnTo>
                    <a:pt x="739139" y="3048"/>
                  </a:lnTo>
                  <a:lnTo>
                    <a:pt x="739139" y="0"/>
                  </a:lnTo>
                  <a:close/>
                </a:path>
                <a:path w="739139" h="457200">
                  <a:moveTo>
                    <a:pt x="25907" y="431292"/>
                  </a:moveTo>
                  <a:lnTo>
                    <a:pt x="13715" y="431292"/>
                  </a:lnTo>
                  <a:lnTo>
                    <a:pt x="25907" y="443484"/>
                  </a:lnTo>
                  <a:lnTo>
                    <a:pt x="25907" y="431292"/>
                  </a:lnTo>
                  <a:close/>
                </a:path>
                <a:path w="739139" h="457200">
                  <a:moveTo>
                    <a:pt x="605027" y="431292"/>
                  </a:moveTo>
                  <a:lnTo>
                    <a:pt x="25907" y="431292"/>
                  </a:lnTo>
                  <a:lnTo>
                    <a:pt x="25907" y="443484"/>
                  </a:lnTo>
                  <a:lnTo>
                    <a:pt x="605027" y="443484"/>
                  </a:lnTo>
                  <a:lnTo>
                    <a:pt x="605027" y="431292"/>
                  </a:lnTo>
                  <a:close/>
                </a:path>
                <a:path w="739139" h="457200">
                  <a:moveTo>
                    <a:pt x="630936" y="120396"/>
                  </a:moveTo>
                  <a:lnTo>
                    <a:pt x="605027" y="120396"/>
                  </a:lnTo>
                  <a:lnTo>
                    <a:pt x="605027" y="443484"/>
                  </a:lnTo>
                  <a:lnTo>
                    <a:pt x="630936" y="443484"/>
                  </a:lnTo>
                  <a:lnTo>
                    <a:pt x="630936" y="434340"/>
                  </a:lnTo>
                  <a:lnTo>
                    <a:pt x="609600" y="434340"/>
                  </a:lnTo>
                  <a:lnTo>
                    <a:pt x="630936" y="413003"/>
                  </a:lnTo>
                  <a:lnTo>
                    <a:pt x="630936" y="132588"/>
                  </a:lnTo>
                  <a:lnTo>
                    <a:pt x="623315" y="132588"/>
                  </a:lnTo>
                  <a:lnTo>
                    <a:pt x="630935" y="124968"/>
                  </a:lnTo>
                  <a:lnTo>
                    <a:pt x="630936" y="120396"/>
                  </a:lnTo>
                  <a:close/>
                </a:path>
                <a:path w="739139" h="457200">
                  <a:moveTo>
                    <a:pt x="713231" y="330708"/>
                  </a:moveTo>
                  <a:lnTo>
                    <a:pt x="630936" y="413003"/>
                  </a:lnTo>
                  <a:lnTo>
                    <a:pt x="630936" y="443484"/>
                  </a:lnTo>
                  <a:lnTo>
                    <a:pt x="637031" y="443484"/>
                  </a:lnTo>
                  <a:lnTo>
                    <a:pt x="739139" y="341376"/>
                  </a:lnTo>
                  <a:lnTo>
                    <a:pt x="739139" y="335280"/>
                  </a:lnTo>
                  <a:lnTo>
                    <a:pt x="713231" y="335280"/>
                  </a:lnTo>
                  <a:lnTo>
                    <a:pt x="713231" y="330708"/>
                  </a:lnTo>
                  <a:close/>
                </a:path>
                <a:path w="739139" h="457200">
                  <a:moveTo>
                    <a:pt x="630936" y="413003"/>
                  </a:moveTo>
                  <a:lnTo>
                    <a:pt x="609600" y="434340"/>
                  </a:lnTo>
                  <a:lnTo>
                    <a:pt x="617219" y="431292"/>
                  </a:lnTo>
                  <a:lnTo>
                    <a:pt x="630936" y="431292"/>
                  </a:lnTo>
                  <a:lnTo>
                    <a:pt x="630936" y="413003"/>
                  </a:lnTo>
                  <a:close/>
                </a:path>
                <a:path w="739139" h="457200">
                  <a:moveTo>
                    <a:pt x="630936" y="431292"/>
                  </a:moveTo>
                  <a:lnTo>
                    <a:pt x="617219" y="431292"/>
                  </a:lnTo>
                  <a:lnTo>
                    <a:pt x="609600" y="434340"/>
                  </a:lnTo>
                  <a:lnTo>
                    <a:pt x="630936" y="434340"/>
                  </a:lnTo>
                  <a:lnTo>
                    <a:pt x="630936" y="431292"/>
                  </a:lnTo>
                  <a:close/>
                </a:path>
                <a:path w="739139" h="457200">
                  <a:moveTo>
                    <a:pt x="716279" y="327660"/>
                  </a:moveTo>
                  <a:lnTo>
                    <a:pt x="713231" y="330708"/>
                  </a:lnTo>
                  <a:lnTo>
                    <a:pt x="713231" y="335280"/>
                  </a:lnTo>
                  <a:lnTo>
                    <a:pt x="716279" y="327660"/>
                  </a:lnTo>
                  <a:close/>
                </a:path>
                <a:path w="739139" h="457200">
                  <a:moveTo>
                    <a:pt x="739139" y="327660"/>
                  </a:moveTo>
                  <a:lnTo>
                    <a:pt x="716279" y="327660"/>
                  </a:lnTo>
                  <a:lnTo>
                    <a:pt x="713231" y="335280"/>
                  </a:lnTo>
                  <a:lnTo>
                    <a:pt x="739139" y="335280"/>
                  </a:lnTo>
                  <a:lnTo>
                    <a:pt x="739139" y="327660"/>
                  </a:lnTo>
                  <a:close/>
                </a:path>
                <a:path w="739139" h="457200">
                  <a:moveTo>
                    <a:pt x="739139" y="3048"/>
                  </a:moveTo>
                  <a:lnTo>
                    <a:pt x="716279" y="3048"/>
                  </a:lnTo>
                  <a:lnTo>
                    <a:pt x="734567" y="21336"/>
                  </a:lnTo>
                  <a:lnTo>
                    <a:pt x="713231" y="42672"/>
                  </a:lnTo>
                  <a:lnTo>
                    <a:pt x="713231" y="330708"/>
                  </a:lnTo>
                  <a:lnTo>
                    <a:pt x="716279" y="327660"/>
                  </a:lnTo>
                  <a:lnTo>
                    <a:pt x="739139" y="327660"/>
                  </a:lnTo>
                  <a:lnTo>
                    <a:pt x="739139" y="3048"/>
                  </a:lnTo>
                  <a:close/>
                </a:path>
                <a:path w="739139" h="457200">
                  <a:moveTo>
                    <a:pt x="42672" y="108204"/>
                  </a:moveTo>
                  <a:lnTo>
                    <a:pt x="13715" y="108204"/>
                  </a:lnTo>
                  <a:lnTo>
                    <a:pt x="13715" y="132588"/>
                  </a:lnTo>
                  <a:lnTo>
                    <a:pt x="25907" y="132588"/>
                  </a:lnTo>
                  <a:lnTo>
                    <a:pt x="25907" y="129540"/>
                  </a:lnTo>
                  <a:lnTo>
                    <a:pt x="21336" y="129540"/>
                  </a:lnTo>
                  <a:lnTo>
                    <a:pt x="25907" y="120396"/>
                  </a:lnTo>
                  <a:lnTo>
                    <a:pt x="30480" y="120396"/>
                  </a:lnTo>
                  <a:lnTo>
                    <a:pt x="42672" y="108204"/>
                  </a:lnTo>
                  <a:close/>
                </a:path>
                <a:path w="739139" h="457200">
                  <a:moveTo>
                    <a:pt x="612605" y="108204"/>
                  </a:moveTo>
                  <a:lnTo>
                    <a:pt x="42672" y="108204"/>
                  </a:lnTo>
                  <a:lnTo>
                    <a:pt x="25907" y="124968"/>
                  </a:lnTo>
                  <a:lnTo>
                    <a:pt x="25907" y="132588"/>
                  </a:lnTo>
                  <a:lnTo>
                    <a:pt x="605027" y="132588"/>
                  </a:lnTo>
                  <a:lnTo>
                    <a:pt x="605027" y="120396"/>
                  </a:lnTo>
                  <a:lnTo>
                    <a:pt x="635507" y="120396"/>
                  </a:lnTo>
                  <a:lnTo>
                    <a:pt x="644651" y="111252"/>
                  </a:lnTo>
                  <a:lnTo>
                    <a:pt x="609600" y="111252"/>
                  </a:lnTo>
                  <a:lnTo>
                    <a:pt x="612605" y="108204"/>
                  </a:lnTo>
                  <a:close/>
                </a:path>
                <a:path w="739139" h="457200">
                  <a:moveTo>
                    <a:pt x="630936" y="124968"/>
                  </a:moveTo>
                  <a:lnTo>
                    <a:pt x="623315" y="132588"/>
                  </a:lnTo>
                  <a:lnTo>
                    <a:pt x="630936" y="132588"/>
                  </a:lnTo>
                  <a:lnTo>
                    <a:pt x="630936" y="124968"/>
                  </a:lnTo>
                  <a:close/>
                </a:path>
                <a:path w="739139" h="457200">
                  <a:moveTo>
                    <a:pt x="25907" y="120396"/>
                  </a:moveTo>
                  <a:lnTo>
                    <a:pt x="21336" y="129540"/>
                  </a:lnTo>
                  <a:lnTo>
                    <a:pt x="25907" y="124968"/>
                  </a:lnTo>
                  <a:lnTo>
                    <a:pt x="25907" y="120396"/>
                  </a:lnTo>
                  <a:close/>
                </a:path>
                <a:path w="739139" h="457200">
                  <a:moveTo>
                    <a:pt x="25907" y="124968"/>
                  </a:moveTo>
                  <a:lnTo>
                    <a:pt x="21336" y="129540"/>
                  </a:lnTo>
                  <a:lnTo>
                    <a:pt x="25907" y="129540"/>
                  </a:lnTo>
                  <a:lnTo>
                    <a:pt x="25907" y="124968"/>
                  </a:lnTo>
                  <a:close/>
                </a:path>
                <a:path w="739139" h="457200">
                  <a:moveTo>
                    <a:pt x="30480" y="120396"/>
                  </a:moveTo>
                  <a:lnTo>
                    <a:pt x="25907" y="120396"/>
                  </a:lnTo>
                  <a:lnTo>
                    <a:pt x="25907" y="124968"/>
                  </a:lnTo>
                  <a:lnTo>
                    <a:pt x="30480" y="120396"/>
                  </a:lnTo>
                  <a:close/>
                </a:path>
                <a:path w="739139" h="457200">
                  <a:moveTo>
                    <a:pt x="635507" y="120396"/>
                  </a:moveTo>
                  <a:lnTo>
                    <a:pt x="630936" y="120396"/>
                  </a:lnTo>
                  <a:lnTo>
                    <a:pt x="630936" y="124968"/>
                  </a:lnTo>
                  <a:lnTo>
                    <a:pt x="635507" y="120396"/>
                  </a:lnTo>
                  <a:close/>
                </a:path>
                <a:path w="739139" h="457200">
                  <a:moveTo>
                    <a:pt x="716279" y="3048"/>
                  </a:moveTo>
                  <a:lnTo>
                    <a:pt x="609600" y="111252"/>
                  </a:lnTo>
                  <a:lnTo>
                    <a:pt x="617219" y="108204"/>
                  </a:lnTo>
                  <a:lnTo>
                    <a:pt x="647700" y="108204"/>
                  </a:lnTo>
                  <a:lnTo>
                    <a:pt x="713231" y="42672"/>
                  </a:lnTo>
                  <a:lnTo>
                    <a:pt x="713231" y="12192"/>
                  </a:lnTo>
                  <a:lnTo>
                    <a:pt x="725423" y="12192"/>
                  </a:lnTo>
                  <a:lnTo>
                    <a:pt x="716279" y="3048"/>
                  </a:lnTo>
                  <a:close/>
                </a:path>
                <a:path w="739139" h="457200">
                  <a:moveTo>
                    <a:pt x="647700" y="108204"/>
                  </a:moveTo>
                  <a:lnTo>
                    <a:pt x="617219" y="108204"/>
                  </a:lnTo>
                  <a:lnTo>
                    <a:pt x="609600" y="111252"/>
                  </a:lnTo>
                  <a:lnTo>
                    <a:pt x="644651" y="111252"/>
                  </a:lnTo>
                  <a:lnTo>
                    <a:pt x="647700" y="108204"/>
                  </a:lnTo>
                  <a:close/>
                </a:path>
                <a:path w="739139" h="457200">
                  <a:moveTo>
                    <a:pt x="713231" y="12192"/>
                  </a:moveTo>
                  <a:lnTo>
                    <a:pt x="713231" y="42672"/>
                  </a:lnTo>
                  <a:lnTo>
                    <a:pt x="731519" y="24384"/>
                  </a:lnTo>
                  <a:lnTo>
                    <a:pt x="725424" y="24384"/>
                  </a:lnTo>
                  <a:lnTo>
                    <a:pt x="713231" y="12192"/>
                  </a:lnTo>
                  <a:close/>
                </a:path>
                <a:path w="739139" h="457200">
                  <a:moveTo>
                    <a:pt x="129539" y="21336"/>
                  </a:moveTo>
                  <a:lnTo>
                    <a:pt x="120395" y="24384"/>
                  </a:lnTo>
                  <a:lnTo>
                    <a:pt x="126491" y="24384"/>
                  </a:lnTo>
                  <a:lnTo>
                    <a:pt x="129539" y="21336"/>
                  </a:lnTo>
                  <a:close/>
                </a:path>
                <a:path w="739139" h="457200">
                  <a:moveTo>
                    <a:pt x="698249" y="21336"/>
                  </a:moveTo>
                  <a:lnTo>
                    <a:pt x="129539" y="21336"/>
                  </a:lnTo>
                  <a:lnTo>
                    <a:pt x="126491" y="24384"/>
                  </a:lnTo>
                  <a:lnTo>
                    <a:pt x="695244" y="24384"/>
                  </a:lnTo>
                  <a:lnTo>
                    <a:pt x="698249" y="21336"/>
                  </a:lnTo>
                  <a:close/>
                </a:path>
                <a:path w="739139" h="457200">
                  <a:moveTo>
                    <a:pt x="725423" y="12192"/>
                  </a:moveTo>
                  <a:lnTo>
                    <a:pt x="713231" y="12192"/>
                  </a:lnTo>
                  <a:lnTo>
                    <a:pt x="725424" y="24384"/>
                  </a:lnTo>
                  <a:lnTo>
                    <a:pt x="731519" y="24384"/>
                  </a:lnTo>
                  <a:lnTo>
                    <a:pt x="734567" y="21336"/>
                  </a:lnTo>
                  <a:lnTo>
                    <a:pt x="725423" y="12192"/>
                  </a:lnTo>
                  <a:close/>
                </a:path>
              </a:pathLst>
            </a:custGeom>
            <a:solidFill>
              <a:srgbClr val="262626"/>
            </a:solidFill>
          </p:spPr>
          <p:txBody>
            <a:bodyPr wrap="square" lIns="0" tIns="0" rIns="0" bIns="0" rtlCol="0"/>
            <a:lstStyle/>
            <a:p>
              <a:endParaRPr sz="1539"/>
            </a:p>
          </p:txBody>
        </p:sp>
      </p:grpSp>
      <p:sp>
        <p:nvSpPr>
          <p:cNvPr id="42" name="object 42"/>
          <p:cNvSpPr txBox="1"/>
          <p:nvPr/>
        </p:nvSpPr>
        <p:spPr>
          <a:xfrm>
            <a:off x="4979028" y="5667111"/>
            <a:ext cx="203079" cy="425795"/>
          </a:xfrm>
          <a:prstGeom prst="rect">
            <a:avLst/>
          </a:prstGeom>
        </p:spPr>
        <p:txBody>
          <a:bodyPr vert="horz" wrap="square" lIns="0" tIns="11403" rIns="0" bIns="0" rtlCol="0">
            <a:spAutoFit/>
          </a:bodyPr>
          <a:lstStyle/>
          <a:p>
            <a:pPr marL="10860" marR="4344">
              <a:lnSpc>
                <a:spcPct val="100600"/>
              </a:lnSpc>
              <a:spcBef>
                <a:spcPts val="90"/>
              </a:spcBef>
            </a:pPr>
            <a:r>
              <a:rPr sz="1411" spc="-43" dirty="0">
                <a:latin typeface="HGPｺﾞｼｯｸM"/>
                <a:cs typeface="HGPｺﾞｼｯｸM"/>
              </a:rPr>
              <a:t>大学</a:t>
            </a:r>
            <a:endParaRPr sz="1411">
              <a:latin typeface="HGPｺﾞｼｯｸM"/>
              <a:cs typeface="HGPｺﾞｼｯｸM"/>
            </a:endParaRPr>
          </a:p>
        </p:txBody>
      </p:sp>
      <p:sp>
        <p:nvSpPr>
          <p:cNvPr id="43" name="object 43"/>
          <p:cNvSpPr/>
          <p:nvPr/>
        </p:nvSpPr>
        <p:spPr>
          <a:xfrm>
            <a:off x="4359039" y="4417790"/>
            <a:ext cx="733583" cy="1299382"/>
          </a:xfrm>
          <a:custGeom>
            <a:avLst/>
            <a:gdLst/>
            <a:ahLst/>
            <a:cxnLst/>
            <a:rect l="l" t="t" r="r" b="b"/>
            <a:pathLst>
              <a:path w="857885" h="1519554">
                <a:moveTo>
                  <a:pt x="857872" y="1495412"/>
                </a:moveTo>
                <a:lnTo>
                  <a:pt x="856615" y="1485912"/>
                </a:lnTo>
                <a:lnTo>
                  <a:pt x="851369" y="1476883"/>
                </a:lnTo>
                <a:lnTo>
                  <a:pt x="843267" y="1470863"/>
                </a:lnTo>
                <a:lnTo>
                  <a:pt x="833640" y="1468589"/>
                </a:lnTo>
                <a:lnTo>
                  <a:pt x="332879" y="50253"/>
                </a:lnTo>
                <a:lnTo>
                  <a:pt x="330796" y="44361"/>
                </a:lnTo>
                <a:lnTo>
                  <a:pt x="331317" y="43815"/>
                </a:lnTo>
                <a:lnTo>
                  <a:pt x="331457" y="43675"/>
                </a:lnTo>
                <a:lnTo>
                  <a:pt x="335216" y="39801"/>
                </a:lnTo>
                <a:lnTo>
                  <a:pt x="335915" y="37769"/>
                </a:lnTo>
                <a:lnTo>
                  <a:pt x="337108" y="36195"/>
                </a:lnTo>
                <a:lnTo>
                  <a:pt x="339712" y="26911"/>
                </a:lnTo>
                <a:lnTo>
                  <a:pt x="339204" y="22860"/>
                </a:lnTo>
                <a:lnTo>
                  <a:pt x="338455" y="16764"/>
                </a:lnTo>
                <a:lnTo>
                  <a:pt x="333235" y="7962"/>
                </a:lnTo>
                <a:lnTo>
                  <a:pt x="328117" y="4305"/>
                </a:lnTo>
                <a:lnTo>
                  <a:pt x="327888" y="4140"/>
                </a:lnTo>
                <a:lnTo>
                  <a:pt x="325310" y="2286"/>
                </a:lnTo>
                <a:lnTo>
                  <a:pt x="321970" y="1498"/>
                </a:lnTo>
                <a:lnTo>
                  <a:pt x="318643" y="0"/>
                </a:lnTo>
                <a:lnTo>
                  <a:pt x="316268" y="139"/>
                </a:lnTo>
                <a:lnTo>
                  <a:pt x="315950" y="50"/>
                </a:lnTo>
                <a:lnTo>
                  <a:pt x="315010" y="203"/>
                </a:lnTo>
                <a:lnTo>
                  <a:pt x="308749" y="533"/>
                </a:lnTo>
                <a:lnTo>
                  <a:pt x="306451" y="1524"/>
                </a:lnTo>
                <a:lnTo>
                  <a:pt x="300164" y="4191"/>
                </a:lnTo>
                <a:lnTo>
                  <a:pt x="297840" y="6489"/>
                </a:lnTo>
                <a:lnTo>
                  <a:pt x="297395" y="6743"/>
                </a:lnTo>
                <a:lnTo>
                  <a:pt x="296760" y="7556"/>
                </a:lnTo>
                <a:lnTo>
                  <a:pt x="293560" y="10718"/>
                </a:lnTo>
                <a:lnTo>
                  <a:pt x="292671" y="12788"/>
                </a:lnTo>
                <a:lnTo>
                  <a:pt x="291211" y="14668"/>
                </a:lnTo>
                <a:lnTo>
                  <a:pt x="289687" y="19799"/>
                </a:lnTo>
                <a:lnTo>
                  <a:pt x="288442" y="24028"/>
                </a:lnTo>
                <a:lnTo>
                  <a:pt x="289687" y="33528"/>
                </a:lnTo>
                <a:lnTo>
                  <a:pt x="294919" y="42341"/>
                </a:lnTo>
                <a:lnTo>
                  <a:pt x="299707" y="45694"/>
                </a:lnTo>
                <a:lnTo>
                  <a:pt x="300228" y="46228"/>
                </a:lnTo>
                <a:lnTo>
                  <a:pt x="300253" y="46075"/>
                </a:lnTo>
                <a:lnTo>
                  <a:pt x="300304" y="46228"/>
                </a:lnTo>
                <a:lnTo>
                  <a:pt x="300139" y="46672"/>
                </a:lnTo>
                <a:lnTo>
                  <a:pt x="19951" y="1443240"/>
                </a:lnTo>
                <a:lnTo>
                  <a:pt x="19545" y="1443240"/>
                </a:lnTo>
                <a:lnTo>
                  <a:pt x="10782" y="1446860"/>
                </a:lnTo>
                <a:lnTo>
                  <a:pt x="4025" y="1453743"/>
                </a:lnTo>
                <a:lnTo>
                  <a:pt x="127" y="1463052"/>
                </a:lnTo>
                <a:lnTo>
                  <a:pt x="0" y="1473174"/>
                </a:lnTo>
                <a:lnTo>
                  <a:pt x="3746" y="1482293"/>
                </a:lnTo>
                <a:lnTo>
                  <a:pt x="10617" y="1489417"/>
                </a:lnTo>
                <a:lnTo>
                  <a:pt x="20205" y="1493647"/>
                </a:lnTo>
                <a:lnTo>
                  <a:pt x="30048" y="1493647"/>
                </a:lnTo>
                <a:lnTo>
                  <a:pt x="39166" y="1489913"/>
                </a:lnTo>
                <a:lnTo>
                  <a:pt x="46291" y="1483029"/>
                </a:lnTo>
                <a:lnTo>
                  <a:pt x="50419" y="1473720"/>
                </a:lnTo>
                <a:lnTo>
                  <a:pt x="50253" y="1470672"/>
                </a:lnTo>
                <a:lnTo>
                  <a:pt x="49885" y="1463598"/>
                </a:lnTo>
                <a:lnTo>
                  <a:pt x="46228" y="1454480"/>
                </a:lnTo>
                <a:lnTo>
                  <a:pt x="39700" y="1447355"/>
                </a:lnTo>
                <a:lnTo>
                  <a:pt x="38595" y="1446860"/>
                </a:lnTo>
                <a:lnTo>
                  <a:pt x="38430" y="1446860"/>
                </a:lnTo>
                <a:lnTo>
                  <a:pt x="39154" y="1443240"/>
                </a:lnTo>
                <a:lnTo>
                  <a:pt x="316382" y="61417"/>
                </a:lnTo>
                <a:lnTo>
                  <a:pt x="815555" y="1475270"/>
                </a:lnTo>
                <a:lnTo>
                  <a:pt x="814908" y="1475676"/>
                </a:lnTo>
                <a:lnTo>
                  <a:pt x="809180" y="1483245"/>
                </a:lnTo>
                <a:lnTo>
                  <a:pt x="806577" y="1492529"/>
                </a:lnTo>
                <a:lnTo>
                  <a:pt x="807847" y="1502676"/>
                </a:lnTo>
                <a:lnTo>
                  <a:pt x="813079" y="1510842"/>
                </a:lnTo>
                <a:lnTo>
                  <a:pt x="821182" y="1516583"/>
                </a:lnTo>
                <a:lnTo>
                  <a:pt x="830986" y="1519174"/>
                </a:lnTo>
                <a:lnTo>
                  <a:pt x="841375" y="1517916"/>
                </a:lnTo>
                <a:lnTo>
                  <a:pt x="849541" y="1512697"/>
                </a:lnTo>
                <a:lnTo>
                  <a:pt x="855281" y="1504772"/>
                </a:lnTo>
                <a:lnTo>
                  <a:pt x="857542" y="1496580"/>
                </a:lnTo>
                <a:lnTo>
                  <a:pt x="857872" y="1495412"/>
                </a:lnTo>
                <a:close/>
              </a:path>
            </a:pathLst>
          </a:custGeom>
          <a:solidFill>
            <a:srgbClr val="FF0000"/>
          </a:solidFill>
        </p:spPr>
        <p:txBody>
          <a:bodyPr wrap="square" lIns="0" tIns="0" rIns="0" bIns="0" rtlCol="0"/>
          <a:lstStyle/>
          <a:p>
            <a:endParaRPr sz="1539"/>
          </a:p>
        </p:txBody>
      </p:sp>
      <p:grpSp>
        <p:nvGrpSpPr>
          <p:cNvPr id="44" name="object 44"/>
          <p:cNvGrpSpPr/>
          <p:nvPr/>
        </p:nvGrpSpPr>
        <p:grpSpPr>
          <a:xfrm>
            <a:off x="1084247" y="3390881"/>
            <a:ext cx="1281463" cy="698831"/>
            <a:chOff x="1267967" y="3736847"/>
            <a:chExt cx="1498600" cy="817244"/>
          </a:xfrm>
        </p:grpSpPr>
        <p:pic>
          <p:nvPicPr>
            <p:cNvPr id="45" name="object 45"/>
            <p:cNvPicPr/>
            <p:nvPr/>
          </p:nvPicPr>
          <p:blipFill>
            <a:blip r:embed="rId24" cstate="print"/>
            <a:stretch>
              <a:fillRect/>
            </a:stretch>
          </p:blipFill>
          <p:spPr>
            <a:xfrm>
              <a:off x="1280159" y="3749039"/>
              <a:ext cx="1472184" cy="792480"/>
            </a:xfrm>
            <a:prstGeom prst="rect">
              <a:avLst/>
            </a:prstGeom>
          </p:spPr>
        </p:pic>
        <p:sp>
          <p:nvSpPr>
            <p:cNvPr id="46" name="object 46"/>
            <p:cNvSpPr/>
            <p:nvPr/>
          </p:nvSpPr>
          <p:spPr>
            <a:xfrm>
              <a:off x="1267967" y="3736847"/>
              <a:ext cx="1498600" cy="817244"/>
            </a:xfrm>
            <a:custGeom>
              <a:avLst/>
              <a:gdLst/>
              <a:ahLst/>
              <a:cxnLst/>
              <a:rect l="l" t="t" r="r" b="b"/>
              <a:pathLst>
                <a:path w="1498600" h="817245">
                  <a:moveTo>
                    <a:pt x="1472183" y="813816"/>
                  </a:moveTo>
                  <a:lnTo>
                    <a:pt x="25907" y="813816"/>
                  </a:lnTo>
                  <a:lnTo>
                    <a:pt x="32003" y="815339"/>
                  </a:lnTo>
                  <a:lnTo>
                    <a:pt x="32003" y="816863"/>
                  </a:lnTo>
                  <a:lnTo>
                    <a:pt x="1464564" y="816863"/>
                  </a:lnTo>
                  <a:lnTo>
                    <a:pt x="1466088" y="815339"/>
                  </a:lnTo>
                  <a:lnTo>
                    <a:pt x="1472183" y="813816"/>
                  </a:lnTo>
                  <a:close/>
                </a:path>
                <a:path w="1498600" h="817245">
                  <a:moveTo>
                    <a:pt x="1478280" y="810768"/>
                  </a:moveTo>
                  <a:lnTo>
                    <a:pt x="19812" y="810768"/>
                  </a:lnTo>
                  <a:lnTo>
                    <a:pt x="24384" y="813816"/>
                  </a:lnTo>
                  <a:lnTo>
                    <a:pt x="1473708" y="813816"/>
                  </a:lnTo>
                  <a:lnTo>
                    <a:pt x="1478280" y="810768"/>
                  </a:lnTo>
                  <a:close/>
                </a:path>
                <a:path w="1498600" h="817245">
                  <a:moveTo>
                    <a:pt x="1479804" y="809244"/>
                  </a:moveTo>
                  <a:lnTo>
                    <a:pt x="18287" y="809244"/>
                  </a:lnTo>
                  <a:lnTo>
                    <a:pt x="18287" y="810768"/>
                  </a:lnTo>
                  <a:lnTo>
                    <a:pt x="1479804" y="810768"/>
                  </a:lnTo>
                  <a:lnTo>
                    <a:pt x="1479804" y="809244"/>
                  </a:lnTo>
                  <a:close/>
                </a:path>
                <a:path w="1498600" h="817245">
                  <a:moveTo>
                    <a:pt x="1485900" y="804672"/>
                  </a:moveTo>
                  <a:lnTo>
                    <a:pt x="12191" y="804672"/>
                  </a:lnTo>
                  <a:lnTo>
                    <a:pt x="12191" y="806195"/>
                  </a:lnTo>
                  <a:lnTo>
                    <a:pt x="16763" y="809244"/>
                  </a:lnTo>
                  <a:lnTo>
                    <a:pt x="1481327" y="809244"/>
                  </a:lnTo>
                  <a:lnTo>
                    <a:pt x="1485900" y="804672"/>
                  </a:lnTo>
                  <a:close/>
                </a:path>
                <a:path w="1498600" h="817245">
                  <a:moveTo>
                    <a:pt x="1490471" y="798576"/>
                  </a:moveTo>
                  <a:lnTo>
                    <a:pt x="7619" y="798576"/>
                  </a:lnTo>
                  <a:lnTo>
                    <a:pt x="7619" y="800100"/>
                  </a:lnTo>
                  <a:lnTo>
                    <a:pt x="10668" y="804672"/>
                  </a:lnTo>
                  <a:lnTo>
                    <a:pt x="1487424" y="804672"/>
                  </a:lnTo>
                  <a:lnTo>
                    <a:pt x="1490471" y="800100"/>
                  </a:lnTo>
                  <a:lnTo>
                    <a:pt x="1490471" y="798576"/>
                  </a:lnTo>
                  <a:close/>
                </a:path>
                <a:path w="1498600" h="817245">
                  <a:moveTo>
                    <a:pt x="28955" y="30480"/>
                  </a:moveTo>
                  <a:lnTo>
                    <a:pt x="27431" y="32003"/>
                  </a:lnTo>
                  <a:lnTo>
                    <a:pt x="0" y="32003"/>
                  </a:lnTo>
                  <a:lnTo>
                    <a:pt x="0" y="784860"/>
                  </a:lnTo>
                  <a:lnTo>
                    <a:pt x="1523" y="784860"/>
                  </a:lnTo>
                  <a:lnTo>
                    <a:pt x="3047" y="790956"/>
                  </a:lnTo>
                  <a:lnTo>
                    <a:pt x="3047" y="792480"/>
                  </a:lnTo>
                  <a:lnTo>
                    <a:pt x="6095" y="798576"/>
                  </a:lnTo>
                  <a:lnTo>
                    <a:pt x="1491995" y="798576"/>
                  </a:lnTo>
                  <a:lnTo>
                    <a:pt x="1493520" y="792480"/>
                  </a:lnTo>
                  <a:lnTo>
                    <a:pt x="39623" y="792480"/>
                  </a:lnTo>
                  <a:lnTo>
                    <a:pt x="30479" y="787907"/>
                  </a:lnTo>
                  <a:lnTo>
                    <a:pt x="28956" y="786383"/>
                  </a:lnTo>
                  <a:lnTo>
                    <a:pt x="25907" y="780288"/>
                  </a:lnTo>
                  <a:lnTo>
                    <a:pt x="25907" y="36575"/>
                  </a:lnTo>
                  <a:lnTo>
                    <a:pt x="26669" y="36575"/>
                  </a:lnTo>
                  <a:lnTo>
                    <a:pt x="27050" y="35051"/>
                  </a:lnTo>
                  <a:lnTo>
                    <a:pt x="25907" y="35051"/>
                  </a:lnTo>
                  <a:lnTo>
                    <a:pt x="28955" y="30480"/>
                  </a:lnTo>
                  <a:close/>
                </a:path>
                <a:path w="1498600" h="817245">
                  <a:moveTo>
                    <a:pt x="36575" y="790956"/>
                  </a:moveTo>
                  <a:lnTo>
                    <a:pt x="39623" y="792480"/>
                  </a:lnTo>
                  <a:lnTo>
                    <a:pt x="41147" y="792480"/>
                  </a:lnTo>
                  <a:lnTo>
                    <a:pt x="36575" y="790956"/>
                  </a:lnTo>
                  <a:close/>
                </a:path>
                <a:path w="1498600" h="817245">
                  <a:moveTo>
                    <a:pt x="1461515" y="790956"/>
                  </a:moveTo>
                  <a:lnTo>
                    <a:pt x="1455420" y="792480"/>
                  </a:lnTo>
                  <a:lnTo>
                    <a:pt x="1458468" y="792480"/>
                  </a:lnTo>
                  <a:lnTo>
                    <a:pt x="1461515" y="790956"/>
                  </a:lnTo>
                  <a:close/>
                </a:path>
                <a:path w="1498600" h="817245">
                  <a:moveTo>
                    <a:pt x="1468221" y="786993"/>
                  </a:moveTo>
                  <a:lnTo>
                    <a:pt x="1464563" y="789432"/>
                  </a:lnTo>
                  <a:lnTo>
                    <a:pt x="1458468" y="792480"/>
                  </a:lnTo>
                  <a:lnTo>
                    <a:pt x="1495044" y="792480"/>
                  </a:lnTo>
                  <a:lnTo>
                    <a:pt x="1495044" y="790956"/>
                  </a:lnTo>
                  <a:lnTo>
                    <a:pt x="1495806" y="787907"/>
                  </a:lnTo>
                  <a:lnTo>
                    <a:pt x="1467612" y="787907"/>
                  </a:lnTo>
                  <a:lnTo>
                    <a:pt x="1468221" y="786993"/>
                  </a:lnTo>
                  <a:close/>
                </a:path>
                <a:path w="1498600" h="817245">
                  <a:moveTo>
                    <a:pt x="1466088" y="787907"/>
                  </a:moveTo>
                  <a:lnTo>
                    <a:pt x="1461515" y="790956"/>
                  </a:lnTo>
                  <a:lnTo>
                    <a:pt x="1464563" y="789432"/>
                  </a:lnTo>
                  <a:lnTo>
                    <a:pt x="1466088" y="787907"/>
                  </a:lnTo>
                  <a:close/>
                </a:path>
                <a:path w="1498600" h="817245">
                  <a:moveTo>
                    <a:pt x="29870" y="786993"/>
                  </a:moveTo>
                  <a:lnTo>
                    <a:pt x="30479" y="787907"/>
                  </a:lnTo>
                  <a:lnTo>
                    <a:pt x="33528" y="789432"/>
                  </a:lnTo>
                  <a:lnTo>
                    <a:pt x="29870" y="786993"/>
                  </a:lnTo>
                  <a:close/>
                </a:path>
                <a:path w="1498600" h="817245">
                  <a:moveTo>
                    <a:pt x="28956" y="786383"/>
                  </a:moveTo>
                  <a:lnTo>
                    <a:pt x="30479" y="787907"/>
                  </a:lnTo>
                  <a:lnTo>
                    <a:pt x="29870" y="786993"/>
                  </a:lnTo>
                  <a:lnTo>
                    <a:pt x="28956" y="786383"/>
                  </a:lnTo>
                  <a:close/>
                </a:path>
                <a:path w="1498600" h="817245">
                  <a:moveTo>
                    <a:pt x="1469136" y="786383"/>
                  </a:moveTo>
                  <a:lnTo>
                    <a:pt x="1468221" y="786993"/>
                  </a:lnTo>
                  <a:lnTo>
                    <a:pt x="1467612" y="787907"/>
                  </a:lnTo>
                  <a:lnTo>
                    <a:pt x="1469136" y="786383"/>
                  </a:lnTo>
                  <a:close/>
                </a:path>
                <a:path w="1498600" h="817245">
                  <a:moveTo>
                    <a:pt x="1497330" y="36575"/>
                  </a:moveTo>
                  <a:lnTo>
                    <a:pt x="1472183" y="36575"/>
                  </a:lnTo>
                  <a:lnTo>
                    <a:pt x="1472183" y="780288"/>
                  </a:lnTo>
                  <a:lnTo>
                    <a:pt x="1469136" y="786383"/>
                  </a:lnTo>
                  <a:lnTo>
                    <a:pt x="1467612" y="787907"/>
                  </a:lnTo>
                  <a:lnTo>
                    <a:pt x="1495806" y="787907"/>
                  </a:lnTo>
                  <a:lnTo>
                    <a:pt x="1496568" y="784860"/>
                  </a:lnTo>
                  <a:lnTo>
                    <a:pt x="1496568" y="783336"/>
                  </a:lnTo>
                  <a:lnTo>
                    <a:pt x="1498092" y="775716"/>
                  </a:lnTo>
                  <a:lnTo>
                    <a:pt x="1498092" y="39624"/>
                  </a:lnTo>
                  <a:lnTo>
                    <a:pt x="1497330" y="36575"/>
                  </a:lnTo>
                  <a:close/>
                </a:path>
                <a:path w="1498600" h="817245">
                  <a:moveTo>
                    <a:pt x="27432" y="783336"/>
                  </a:moveTo>
                  <a:lnTo>
                    <a:pt x="28956" y="786383"/>
                  </a:lnTo>
                  <a:lnTo>
                    <a:pt x="29870" y="786993"/>
                  </a:lnTo>
                  <a:lnTo>
                    <a:pt x="27432" y="783336"/>
                  </a:lnTo>
                  <a:close/>
                </a:path>
                <a:path w="1498600" h="817245">
                  <a:moveTo>
                    <a:pt x="1470659" y="783336"/>
                  </a:moveTo>
                  <a:lnTo>
                    <a:pt x="1468221" y="786993"/>
                  </a:lnTo>
                  <a:lnTo>
                    <a:pt x="1469136" y="786383"/>
                  </a:lnTo>
                  <a:lnTo>
                    <a:pt x="1470659" y="783336"/>
                  </a:lnTo>
                  <a:close/>
                </a:path>
                <a:path w="1498600" h="817245">
                  <a:moveTo>
                    <a:pt x="25907" y="777239"/>
                  </a:moveTo>
                  <a:lnTo>
                    <a:pt x="25907" y="780288"/>
                  </a:lnTo>
                  <a:lnTo>
                    <a:pt x="27432" y="783336"/>
                  </a:lnTo>
                  <a:lnTo>
                    <a:pt x="25907" y="777239"/>
                  </a:lnTo>
                  <a:close/>
                </a:path>
                <a:path w="1498600" h="817245">
                  <a:moveTo>
                    <a:pt x="1472183" y="777239"/>
                  </a:moveTo>
                  <a:lnTo>
                    <a:pt x="1470659" y="783336"/>
                  </a:lnTo>
                  <a:lnTo>
                    <a:pt x="1472183" y="780288"/>
                  </a:lnTo>
                  <a:lnTo>
                    <a:pt x="1472183" y="777239"/>
                  </a:lnTo>
                  <a:close/>
                </a:path>
                <a:path w="1498600" h="817245">
                  <a:moveTo>
                    <a:pt x="26669" y="36575"/>
                  </a:moveTo>
                  <a:lnTo>
                    <a:pt x="25907" y="36575"/>
                  </a:lnTo>
                  <a:lnTo>
                    <a:pt x="25907" y="39624"/>
                  </a:lnTo>
                  <a:lnTo>
                    <a:pt x="26669" y="36575"/>
                  </a:lnTo>
                  <a:close/>
                </a:path>
                <a:path w="1498600" h="817245">
                  <a:moveTo>
                    <a:pt x="1470659" y="33527"/>
                  </a:moveTo>
                  <a:lnTo>
                    <a:pt x="1472183" y="39624"/>
                  </a:lnTo>
                  <a:lnTo>
                    <a:pt x="1472183" y="36575"/>
                  </a:lnTo>
                  <a:lnTo>
                    <a:pt x="1497330" y="36575"/>
                  </a:lnTo>
                  <a:lnTo>
                    <a:pt x="1496949" y="35051"/>
                  </a:lnTo>
                  <a:lnTo>
                    <a:pt x="1472183" y="35051"/>
                  </a:lnTo>
                  <a:lnTo>
                    <a:pt x="1470659" y="33527"/>
                  </a:lnTo>
                  <a:close/>
                </a:path>
                <a:path w="1498600" h="817245">
                  <a:moveTo>
                    <a:pt x="27431" y="33527"/>
                  </a:moveTo>
                  <a:lnTo>
                    <a:pt x="25907" y="35051"/>
                  </a:lnTo>
                  <a:lnTo>
                    <a:pt x="27050" y="35051"/>
                  </a:lnTo>
                  <a:lnTo>
                    <a:pt x="27431" y="33527"/>
                  </a:lnTo>
                  <a:close/>
                </a:path>
                <a:path w="1498600" h="817245">
                  <a:moveTo>
                    <a:pt x="1469136" y="30480"/>
                  </a:moveTo>
                  <a:lnTo>
                    <a:pt x="1472183" y="35051"/>
                  </a:lnTo>
                  <a:lnTo>
                    <a:pt x="1496949" y="35051"/>
                  </a:lnTo>
                  <a:lnTo>
                    <a:pt x="1496568" y="33527"/>
                  </a:lnTo>
                  <a:lnTo>
                    <a:pt x="1496568" y="32003"/>
                  </a:lnTo>
                  <a:lnTo>
                    <a:pt x="1470659" y="32003"/>
                  </a:lnTo>
                  <a:lnTo>
                    <a:pt x="1469136" y="30480"/>
                  </a:lnTo>
                  <a:close/>
                </a:path>
                <a:path w="1498600" h="817245">
                  <a:moveTo>
                    <a:pt x="1487424" y="12191"/>
                  </a:moveTo>
                  <a:lnTo>
                    <a:pt x="10668" y="12191"/>
                  </a:lnTo>
                  <a:lnTo>
                    <a:pt x="7619" y="16763"/>
                  </a:lnTo>
                  <a:lnTo>
                    <a:pt x="6095" y="18287"/>
                  </a:lnTo>
                  <a:lnTo>
                    <a:pt x="3047" y="22860"/>
                  </a:lnTo>
                  <a:lnTo>
                    <a:pt x="3047" y="25908"/>
                  </a:lnTo>
                  <a:lnTo>
                    <a:pt x="1523" y="32003"/>
                  </a:lnTo>
                  <a:lnTo>
                    <a:pt x="27431" y="32003"/>
                  </a:lnTo>
                  <a:lnTo>
                    <a:pt x="30479" y="28956"/>
                  </a:lnTo>
                  <a:lnTo>
                    <a:pt x="31241" y="28956"/>
                  </a:lnTo>
                  <a:lnTo>
                    <a:pt x="33528" y="27432"/>
                  </a:lnTo>
                  <a:lnTo>
                    <a:pt x="34289" y="27432"/>
                  </a:lnTo>
                  <a:lnTo>
                    <a:pt x="36575" y="25908"/>
                  </a:lnTo>
                  <a:lnTo>
                    <a:pt x="33528" y="25908"/>
                  </a:lnTo>
                  <a:lnTo>
                    <a:pt x="39623" y="24384"/>
                  </a:lnTo>
                  <a:lnTo>
                    <a:pt x="1495044" y="24384"/>
                  </a:lnTo>
                  <a:lnTo>
                    <a:pt x="1493520" y="22860"/>
                  </a:lnTo>
                  <a:lnTo>
                    <a:pt x="1491995" y="18287"/>
                  </a:lnTo>
                  <a:lnTo>
                    <a:pt x="1490471" y="18287"/>
                  </a:lnTo>
                  <a:lnTo>
                    <a:pt x="1490471" y="16763"/>
                  </a:lnTo>
                  <a:lnTo>
                    <a:pt x="1487424" y="12191"/>
                  </a:lnTo>
                  <a:close/>
                </a:path>
                <a:path w="1498600" h="817245">
                  <a:moveTo>
                    <a:pt x="1495806" y="28956"/>
                  </a:moveTo>
                  <a:lnTo>
                    <a:pt x="1467612" y="28956"/>
                  </a:lnTo>
                  <a:lnTo>
                    <a:pt x="1470659" y="32003"/>
                  </a:lnTo>
                  <a:lnTo>
                    <a:pt x="1496568" y="32003"/>
                  </a:lnTo>
                  <a:lnTo>
                    <a:pt x="1495806" y="28956"/>
                  </a:lnTo>
                  <a:close/>
                </a:path>
                <a:path w="1498600" h="817245">
                  <a:moveTo>
                    <a:pt x="31241" y="28956"/>
                  </a:moveTo>
                  <a:lnTo>
                    <a:pt x="30479" y="28956"/>
                  </a:lnTo>
                  <a:lnTo>
                    <a:pt x="28955" y="30480"/>
                  </a:lnTo>
                  <a:lnTo>
                    <a:pt x="31241" y="28956"/>
                  </a:lnTo>
                  <a:close/>
                </a:path>
                <a:path w="1498600" h="817245">
                  <a:moveTo>
                    <a:pt x="1495425" y="27432"/>
                  </a:moveTo>
                  <a:lnTo>
                    <a:pt x="1464564" y="27432"/>
                  </a:lnTo>
                  <a:lnTo>
                    <a:pt x="1469136" y="30480"/>
                  </a:lnTo>
                  <a:lnTo>
                    <a:pt x="1467612" y="28956"/>
                  </a:lnTo>
                  <a:lnTo>
                    <a:pt x="1495806" y="28956"/>
                  </a:lnTo>
                  <a:lnTo>
                    <a:pt x="1495425" y="27432"/>
                  </a:lnTo>
                  <a:close/>
                </a:path>
                <a:path w="1498600" h="817245">
                  <a:moveTo>
                    <a:pt x="34289" y="27432"/>
                  </a:moveTo>
                  <a:lnTo>
                    <a:pt x="33528" y="27432"/>
                  </a:lnTo>
                  <a:lnTo>
                    <a:pt x="32003" y="28956"/>
                  </a:lnTo>
                  <a:lnTo>
                    <a:pt x="34289" y="27432"/>
                  </a:lnTo>
                  <a:close/>
                </a:path>
                <a:path w="1498600" h="817245">
                  <a:moveTo>
                    <a:pt x="1495044" y="24384"/>
                  </a:moveTo>
                  <a:lnTo>
                    <a:pt x="1458468" y="24384"/>
                  </a:lnTo>
                  <a:lnTo>
                    <a:pt x="1464564" y="25908"/>
                  </a:lnTo>
                  <a:lnTo>
                    <a:pt x="1461515" y="25908"/>
                  </a:lnTo>
                  <a:lnTo>
                    <a:pt x="1466088" y="28956"/>
                  </a:lnTo>
                  <a:lnTo>
                    <a:pt x="1464564" y="27432"/>
                  </a:lnTo>
                  <a:lnTo>
                    <a:pt x="1495425" y="27432"/>
                  </a:lnTo>
                  <a:lnTo>
                    <a:pt x="1495044" y="25908"/>
                  </a:lnTo>
                  <a:lnTo>
                    <a:pt x="1495044" y="24384"/>
                  </a:lnTo>
                  <a:close/>
                </a:path>
                <a:path w="1498600" h="817245">
                  <a:moveTo>
                    <a:pt x="42671" y="24384"/>
                  </a:moveTo>
                  <a:lnTo>
                    <a:pt x="39623" y="24384"/>
                  </a:lnTo>
                  <a:lnTo>
                    <a:pt x="36575" y="25908"/>
                  </a:lnTo>
                  <a:lnTo>
                    <a:pt x="42671" y="24384"/>
                  </a:lnTo>
                  <a:close/>
                </a:path>
                <a:path w="1498600" h="817245">
                  <a:moveTo>
                    <a:pt x="1458468" y="24384"/>
                  </a:moveTo>
                  <a:lnTo>
                    <a:pt x="1456944" y="24384"/>
                  </a:lnTo>
                  <a:lnTo>
                    <a:pt x="1461515" y="25908"/>
                  </a:lnTo>
                  <a:lnTo>
                    <a:pt x="1458468" y="24384"/>
                  </a:lnTo>
                  <a:close/>
                </a:path>
                <a:path w="1498600" h="817245">
                  <a:moveTo>
                    <a:pt x="1485900" y="10667"/>
                  </a:moveTo>
                  <a:lnTo>
                    <a:pt x="12191" y="10667"/>
                  </a:lnTo>
                  <a:lnTo>
                    <a:pt x="12191" y="12191"/>
                  </a:lnTo>
                  <a:lnTo>
                    <a:pt x="1485900" y="12191"/>
                  </a:lnTo>
                  <a:lnTo>
                    <a:pt x="1485900" y="10667"/>
                  </a:lnTo>
                  <a:close/>
                </a:path>
                <a:path w="1498600" h="817245">
                  <a:moveTo>
                    <a:pt x="1479804" y="6096"/>
                  </a:moveTo>
                  <a:lnTo>
                    <a:pt x="18287" y="6096"/>
                  </a:lnTo>
                  <a:lnTo>
                    <a:pt x="13715" y="10667"/>
                  </a:lnTo>
                  <a:lnTo>
                    <a:pt x="1484376" y="10667"/>
                  </a:lnTo>
                  <a:lnTo>
                    <a:pt x="1479804" y="7620"/>
                  </a:lnTo>
                  <a:lnTo>
                    <a:pt x="1479804" y="6096"/>
                  </a:lnTo>
                  <a:close/>
                </a:path>
                <a:path w="1498600" h="817245">
                  <a:moveTo>
                    <a:pt x="1473708" y="3048"/>
                  </a:moveTo>
                  <a:lnTo>
                    <a:pt x="24384" y="3048"/>
                  </a:lnTo>
                  <a:lnTo>
                    <a:pt x="19812" y="6096"/>
                  </a:lnTo>
                  <a:lnTo>
                    <a:pt x="1478280" y="6096"/>
                  </a:lnTo>
                  <a:lnTo>
                    <a:pt x="1473708" y="3048"/>
                  </a:lnTo>
                  <a:close/>
                </a:path>
                <a:path w="1498600" h="817245">
                  <a:moveTo>
                    <a:pt x="1466088" y="0"/>
                  </a:moveTo>
                  <a:lnTo>
                    <a:pt x="32003" y="0"/>
                  </a:lnTo>
                  <a:lnTo>
                    <a:pt x="25907" y="3048"/>
                  </a:lnTo>
                  <a:lnTo>
                    <a:pt x="1472183" y="3048"/>
                  </a:lnTo>
                  <a:lnTo>
                    <a:pt x="1466088" y="0"/>
                  </a:lnTo>
                  <a:close/>
                </a:path>
              </a:pathLst>
            </a:custGeom>
            <a:solidFill>
              <a:srgbClr val="0070BF"/>
            </a:solidFill>
          </p:spPr>
          <p:txBody>
            <a:bodyPr wrap="square" lIns="0" tIns="0" rIns="0" bIns="0" rtlCol="0"/>
            <a:lstStyle/>
            <a:p>
              <a:endParaRPr sz="1539"/>
            </a:p>
          </p:txBody>
        </p:sp>
        <p:pic>
          <p:nvPicPr>
            <p:cNvPr id="47" name="object 47"/>
            <p:cNvPicPr/>
            <p:nvPr/>
          </p:nvPicPr>
          <p:blipFill>
            <a:blip r:embed="rId25" cstate="print"/>
            <a:stretch>
              <a:fillRect/>
            </a:stretch>
          </p:blipFill>
          <p:spPr>
            <a:xfrm>
              <a:off x="1357883" y="3970019"/>
              <a:ext cx="675131" cy="403859"/>
            </a:xfrm>
            <a:prstGeom prst="rect">
              <a:avLst/>
            </a:prstGeom>
          </p:spPr>
        </p:pic>
        <p:sp>
          <p:nvSpPr>
            <p:cNvPr id="48" name="object 48"/>
            <p:cNvSpPr/>
            <p:nvPr/>
          </p:nvSpPr>
          <p:spPr>
            <a:xfrm>
              <a:off x="1362456" y="3971543"/>
              <a:ext cx="669290" cy="520065"/>
            </a:xfrm>
            <a:custGeom>
              <a:avLst/>
              <a:gdLst/>
              <a:ahLst/>
              <a:cxnLst/>
              <a:rect l="l" t="t" r="r" b="b"/>
              <a:pathLst>
                <a:path w="669289" h="520064">
                  <a:moveTo>
                    <a:pt x="472440" y="403860"/>
                  </a:moveTo>
                  <a:lnTo>
                    <a:pt x="470916" y="402336"/>
                  </a:lnTo>
                  <a:lnTo>
                    <a:pt x="86868" y="402336"/>
                  </a:lnTo>
                  <a:lnTo>
                    <a:pt x="85344" y="403860"/>
                  </a:lnTo>
                  <a:lnTo>
                    <a:pt x="85344" y="518160"/>
                  </a:lnTo>
                  <a:lnTo>
                    <a:pt x="86868" y="519684"/>
                  </a:lnTo>
                  <a:lnTo>
                    <a:pt x="470916" y="519684"/>
                  </a:lnTo>
                  <a:lnTo>
                    <a:pt x="472440" y="518160"/>
                  </a:lnTo>
                  <a:lnTo>
                    <a:pt x="472440" y="516636"/>
                  </a:lnTo>
                  <a:lnTo>
                    <a:pt x="472440" y="405384"/>
                  </a:lnTo>
                  <a:lnTo>
                    <a:pt x="472440" y="403860"/>
                  </a:lnTo>
                  <a:close/>
                </a:path>
                <a:path w="669289" h="520064">
                  <a:moveTo>
                    <a:pt x="669036" y="0"/>
                  </a:moveTo>
                  <a:lnTo>
                    <a:pt x="665988" y="0"/>
                  </a:lnTo>
                  <a:lnTo>
                    <a:pt x="665988" y="3048"/>
                  </a:lnTo>
                  <a:lnTo>
                    <a:pt x="665988" y="396240"/>
                  </a:lnTo>
                  <a:lnTo>
                    <a:pt x="3048" y="396240"/>
                  </a:lnTo>
                  <a:lnTo>
                    <a:pt x="3048" y="3048"/>
                  </a:lnTo>
                  <a:lnTo>
                    <a:pt x="665988" y="3048"/>
                  </a:lnTo>
                  <a:lnTo>
                    <a:pt x="665988" y="0"/>
                  </a:lnTo>
                  <a:lnTo>
                    <a:pt x="0" y="0"/>
                  </a:lnTo>
                  <a:lnTo>
                    <a:pt x="0" y="399288"/>
                  </a:lnTo>
                  <a:lnTo>
                    <a:pt x="669036" y="399288"/>
                  </a:lnTo>
                  <a:lnTo>
                    <a:pt x="669036" y="397764"/>
                  </a:lnTo>
                  <a:lnTo>
                    <a:pt x="669036" y="396240"/>
                  </a:lnTo>
                  <a:lnTo>
                    <a:pt x="669036" y="3048"/>
                  </a:lnTo>
                  <a:lnTo>
                    <a:pt x="669036" y="1524"/>
                  </a:lnTo>
                  <a:lnTo>
                    <a:pt x="669036" y="0"/>
                  </a:lnTo>
                  <a:close/>
                </a:path>
              </a:pathLst>
            </a:custGeom>
            <a:solidFill>
              <a:srgbClr val="000000"/>
            </a:solidFill>
          </p:spPr>
          <p:txBody>
            <a:bodyPr wrap="square" lIns="0" tIns="0" rIns="0" bIns="0" rtlCol="0"/>
            <a:lstStyle/>
            <a:p>
              <a:endParaRPr sz="1539"/>
            </a:p>
          </p:txBody>
        </p:sp>
      </p:grpSp>
      <p:sp>
        <p:nvSpPr>
          <p:cNvPr id="49" name="object 49"/>
          <p:cNvSpPr txBox="1"/>
          <p:nvPr/>
        </p:nvSpPr>
        <p:spPr>
          <a:xfrm>
            <a:off x="1239327" y="3936915"/>
            <a:ext cx="328511" cy="93231"/>
          </a:xfrm>
          <a:prstGeom prst="rect">
            <a:avLst/>
          </a:prstGeom>
        </p:spPr>
        <p:txBody>
          <a:bodyPr vert="horz" wrap="square" lIns="0" tIns="0" rIns="0" bIns="0" rtlCol="0">
            <a:spAutoFit/>
          </a:bodyPr>
          <a:lstStyle/>
          <a:p>
            <a:pPr marL="2172">
              <a:lnSpc>
                <a:spcPts val="764"/>
              </a:lnSpc>
            </a:pPr>
            <a:r>
              <a:rPr sz="641" spc="-17" dirty="0">
                <a:solidFill>
                  <a:srgbClr val="FFFFFF"/>
                </a:solidFill>
                <a:latin typeface="Meiryo UI"/>
                <a:cs typeface="Meiryo UI"/>
              </a:rPr>
              <a:t>仮設計画</a:t>
            </a:r>
            <a:endParaRPr sz="641">
              <a:latin typeface="Meiryo UI"/>
              <a:cs typeface="Meiryo UI"/>
            </a:endParaRPr>
          </a:p>
        </p:txBody>
      </p:sp>
      <p:grpSp>
        <p:nvGrpSpPr>
          <p:cNvPr id="50" name="object 50"/>
          <p:cNvGrpSpPr/>
          <p:nvPr/>
        </p:nvGrpSpPr>
        <p:grpSpPr>
          <a:xfrm>
            <a:off x="1757994" y="3557689"/>
            <a:ext cx="545165" cy="475662"/>
            <a:chOff x="2055876" y="3931920"/>
            <a:chExt cx="637540" cy="556260"/>
          </a:xfrm>
        </p:grpSpPr>
        <p:pic>
          <p:nvPicPr>
            <p:cNvPr id="51" name="object 51"/>
            <p:cNvPicPr/>
            <p:nvPr/>
          </p:nvPicPr>
          <p:blipFill>
            <a:blip r:embed="rId26" cstate="print"/>
            <a:stretch>
              <a:fillRect/>
            </a:stretch>
          </p:blipFill>
          <p:spPr>
            <a:xfrm>
              <a:off x="2055876" y="3931920"/>
              <a:ext cx="637032" cy="426719"/>
            </a:xfrm>
            <a:prstGeom prst="rect">
              <a:avLst/>
            </a:prstGeom>
          </p:spPr>
        </p:pic>
        <p:sp>
          <p:nvSpPr>
            <p:cNvPr id="52" name="object 52"/>
            <p:cNvSpPr/>
            <p:nvPr/>
          </p:nvSpPr>
          <p:spPr>
            <a:xfrm>
              <a:off x="2171700" y="4370831"/>
              <a:ext cx="434340" cy="117475"/>
            </a:xfrm>
            <a:custGeom>
              <a:avLst/>
              <a:gdLst/>
              <a:ahLst/>
              <a:cxnLst/>
              <a:rect l="l" t="t" r="r" b="b"/>
              <a:pathLst>
                <a:path w="434339" h="117475">
                  <a:moveTo>
                    <a:pt x="434340" y="1524"/>
                  </a:moveTo>
                  <a:lnTo>
                    <a:pt x="432816" y="0"/>
                  </a:lnTo>
                  <a:lnTo>
                    <a:pt x="1524" y="0"/>
                  </a:lnTo>
                  <a:lnTo>
                    <a:pt x="0" y="1524"/>
                  </a:lnTo>
                  <a:lnTo>
                    <a:pt x="0" y="115824"/>
                  </a:lnTo>
                  <a:lnTo>
                    <a:pt x="1524" y="117348"/>
                  </a:lnTo>
                  <a:lnTo>
                    <a:pt x="432816" y="117348"/>
                  </a:lnTo>
                  <a:lnTo>
                    <a:pt x="434340" y="115824"/>
                  </a:lnTo>
                  <a:lnTo>
                    <a:pt x="434340" y="114300"/>
                  </a:lnTo>
                  <a:lnTo>
                    <a:pt x="434340" y="3048"/>
                  </a:lnTo>
                  <a:lnTo>
                    <a:pt x="434340" y="1524"/>
                  </a:lnTo>
                  <a:close/>
                </a:path>
              </a:pathLst>
            </a:custGeom>
            <a:solidFill>
              <a:srgbClr val="000000"/>
            </a:solidFill>
          </p:spPr>
          <p:txBody>
            <a:bodyPr wrap="square" lIns="0" tIns="0" rIns="0" bIns="0" rtlCol="0"/>
            <a:lstStyle/>
            <a:p>
              <a:endParaRPr sz="1539"/>
            </a:p>
          </p:txBody>
        </p:sp>
      </p:grpSp>
      <p:sp>
        <p:nvSpPr>
          <p:cNvPr id="53" name="object 53"/>
          <p:cNvSpPr txBox="1"/>
          <p:nvPr/>
        </p:nvSpPr>
        <p:spPr>
          <a:xfrm>
            <a:off x="1858338" y="3934309"/>
            <a:ext cx="369235" cy="93231"/>
          </a:xfrm>
          <a:prstGeom prst="rect">
            <a:avLst/>
          </a:prstGeom>
        </p:spPr>
        <p:txBody>
          <a:bodyPr vert="horz" wrap="square" lIns="0" tIns="0" rIns="0" bIns="0" rtlCol="0">
            <a:spAutoFit/>
          </a:bodyPr>
          <a:lstStyle/>
          <a:p>
            <a:pPr marL="21720">
              <a:lnSpc>
                <a:spcPts val="764"/>
              </a:lnSpc>
            </a:pPr>
            <a:r>
              <a:rPr sz="641" spc="-17" dirty="0">
                <a:solidFill>
                  <a:srgbClr val="FFFFFF"/>
                </a:solidFill>
                <a:latin typeface="Meiryo UI"/>
                <a:cs typeface="Meiryo UI"/>
              </a:rPr>
              <a:t>干渉確認</a:t>
            </a:r>
            <a:endParaRPr sz="641">
              <a:latin typeface="Meiryo UI"/>
              <a:cs typeface="Meiryo UI"/>
            </a:endParaRPr>
          </a:p>
        </p:txBody>
      </p:sp>
      <p:sp>
        <p:nvSpPr>
          <p:cNvPr id="54" name="object 54"/>
          <p:cNvSpPr txBox="1"/>
          <p:nvPr/>
        </p:nvSpPr>
        <p:spPr>
          <a:xfrm>
            <a:off x="778869" y="2775345"/>
            <a:ext cx="1973236" cy="902336"/>
          </a:xfrm>
          <a:prstGeom prst="rect">
            <a:avLst/>
          </a:prstGeom>
        </p:spPr>
        <p:txBody>
          <a:bodyPr vert="horz" wrap="square" lIns="0" tIns="11403" rIns="0" bIns="0" rtlCol="0">
            <a:spAutoFit/>
          </a:bodyPr>
          <a:lstStyle/>
          <a:p>
            <a:pPr marL="18462" marR="133575">
              <a:spcBef>
                <a:spcPts val="90"/>
              </a:spcBef>
            </a:pPr>
            <a:r>
              <a:rPr sz="941" b="1" spc="-56" dirty="0">
                <a:latin typeface="Meiryo UI"/>
                <a:cs typeface="Meiryo UI"/>
              </a:rPr>
              <a:t>公共事業を「現場・実地」から「非接触・</a:t>
            </a:r>
            <a:r>
              <a:rPr sz="941" b="1" spc="-64" dirty="0">
                <a:latin typeface="Meiryo UI"/>
                <a:cs typeface="Meiryo UI"/>
              </a:rPr>
              <a:t>リモート」に転換</a:t>
            </a:r>
            <a:endParaRPr sz="941">
              <a:latin typeface="Meiryo UI"/>
              <a:cs typeface="Meiryo UI"/>
            </a:endParaRPr>
          </a:p>
          <a:p>
            <a:pPr marL="78190" marR="4344" indent="-67874">
              <a:lnSpc>
                <a:spcPct val="102099"/>
              </a:lnSpc>
              <a:spcBef>
                <a:spcPts val="231"/>
              </a:spcBef>
            </a:pPr>
            <a:r>
              <a:rPr sz="812" spc="-9" dirty="0">
                <a:latin typeface="Meiryo UI"/>
                <a:cs typeface="Meiryo UI"/>
              </a:rPr>
              <a:t>・発注者・受注者間のやりとりを「非接触・リモー</a:t>
            </a:r>
            <a:r>
              <a:rPr sz="812" dirty="0">
                <a:latin typeface="Meiryo UI"/>
                <a:cs typeface="Meiryo UI"/>
              </a:rPr>
              <a:t>ト」方式に転換するためのICT</a:t>
            </a:r>
            <a:r>
              <a:rPr sz="812" spc="-9" dirty="0">
                <a:latin typeface="Meiryo UI"/>
                <a:cs typeface="Meiryo UI"/>
              </a:rPr>
              <a:t>環境を整備</a:t>
            </a:r>
            <a:endParaRPr sz="812">
              <a:latin typeface="Meiryo UI"/>
              <a:cs typeface="Meiryo UI"/>
            </a:endParaRPr>
          </a:p>
          <a:p>
            <a:pPr marL="878555" marR="598373" indent="-383349">
              <a:lnSpc>
                <a:spcPct val="102099"/>
              </a:lnSpc>
              <a:spcBef>
                <a:spcPts val="594"/>
              </a:spcBef>
            </a:pPr>
            <a:r>
              <a:rPr sz="812" b="1" dirty="0">
                <a:latin typeface="Meiryo UI"/>
                <a:cs typeface="Meiryo UI"/>
              </a:rPr>
              <a:t>3D</a:t>
            </a:r>
            <a:r>
              <a:rPr sz="812" b="1" spc="-9" dirty="0">
                <a:latin typeface="Meiryo UI"/>
                <a:cs typeface="Meiryo UI"/>
              </a:rPr>
              <a:t>共有環境での検</a:t>
            </a:r>
            <a:r>
              <a:rPr sz="812" b="1" spc="-43" dirty="0">
                <a:latin typeface="Meiryo UI"/>
                <a:cs typeface="Meiryo UI"/>
              </a:rPr>
              <a:t>証</a:t>
            </a:r>
            <a:endParaRPr sz="812">
              <a:latin typeface="Meiryo UI"/>
              <a:cs typeface="Meiryo UI"/>
            </a:endParaRPr>
          </a:p>
        </p:txBody>
      </p:sp>
      <p:grpSp>
        <p:nvGrpSpPr>
          <p:cNvPr id="55" name="object 55"/>
          <p:cNvGrpSpPr/>
          <p:nvPr/>
        </p:nvGrpSpPr>
        <p:grpSpPr>
          <a:xfrm>
            <a:off x="1154619" y="4226222"/>
            <a:ext cx="1166349" cy="328511"/>
            <a:chOff x="1350263" y="4713732"/>
            <a:chExt cx="1363980" cy="384175"/>
          </a:xfrm>
        </p:grpSpPr>
        <p:pic>
          <p:nvPicPr>
            <p:cNvPr id="56" name="object 56"/>
            <p:cNvPicPr/>
            <p:nvPr/>
          </p:nvPicPr>
          <p:blipFill>
            <a:blip r:embed="rId27" cstate="print"/>
            <a:stretch>
              <a:fillRect/>
            </a:stretch>
          </p:blipFill>
          <p:spPr>
            <a:xfrm>
              <a:off x="2255519" y="4713732"/>
              <a:ext cx="458724" cy="384048"/>
            </a:xfrm>
            <a:prstGeom prst="rect">
              <a:avLst/>
            </a:prstGeom>
          </p:spPr>
        </p:pic>
        <p:pic>
          <p:nvPicPr>
            <p:cNvPr id="57" name="object 57"/>
            <p:cNvPicPr/>
            <p:nvPr/>
          </p:nvPicPr>
          <p:blipFill>
            <a:blip r:embed="rId28" cstate="print"/>
            <a:stretch>
              <a:fillRect/>
            </a:stretch>
          </p:blipFill>
          <p:spPr>
            <a:xfrm>
              <a:off x="1350263" y="4722876"/>
              <a:ext cx="499872" cy="367284"/>
            </a:xfrm>
            <a:prstGeom prst="rect">
              <a:avLst/>
            </a:prstGeom>
          </p:spPr>
        </p:pic>
      </p:grpSp>
      <p:sp>
        <p:nvSpPr>
          <p:cNvPr id="58" name="object 58"/>
          <p:cNvSpPr txBox="1"/>
          <p:nvPr/>
        </p:nvSpPr>
        <p:spPr>
          <a:xfrm>
            <a:off x="1322296" y="4111107"/>
            <a:ext cx="264438" cy="108486"/>
          </a:xfrm>
          <a:prstGeom prst="rect">
            <a:avLst/>
          </a:prstGeom>
        </p:spPr>
        <p:txBody>
          <a:bodyPr vert="horz" wrap="square" lIns="0" tIns="9774" rIns="0" bIns="0" rtlCol="0">
            <a:spAutoFit/>
          </a:bodyPr>
          <a:lstStyle/>
          <a:p>
            <a:pPr marL="10860">
              <a:spcBef>
                <a:spcPts val="77"/>
              </a:spcBef>
            </a:pPr>
            <a:r>
              <a:rPr sz="641" spc="-21" dirty="0">
                <a:latin typeface="Meiryo UI"/>
                <a:cs typeface="Meiryo UI"/>
              </a:rPr>
              <a:t>受注者</a:t>
            </a:r>
            <a:endParaRPr sz="641">
              <a:latin typeface="Meiryo UI"/>
              <a:cs typeface="Meiryo UI"/>
            </a:endParaRPr>
          </a:p>
        </p:txBody>
      </p:sp>
      <p:sp>
        <p:nvSpPr>
          <p:cNvPr id="59" name="object 59"/>
          <p:cNvSpPr txBox="1"/>
          <p:nvPr/>
        </p:nvSpPr>
        <p:spPr>
          <a:xfrm>
            <a:off x="1969977" y="4105895"/>
            <a:ext cx="264438" cy="108486"/>
          </a:xfrm>
          <a:prstGeom prst="rect">
            <a:avLst/>
          </a:prstGeom>
        </p:spPr>
        <p:txBody>
          <a:bodyPr vert="horz" wrap="square" lIns="0" tIns="9774" rIns="0" bIns="0" rtlCol="0">
            <a:spAutoFit/>
          </a:bodyPr>
          <a:lstStyle/>
          <a:p>
            <a:pPr marL="10860">
              <a:spcBef>
                <a:spcPts val="77"/>
              </a:spcBef>
            </a:pPr>
            <a:r>
              <a:rPr sz="641" spc="-21" dirty="0">
                <a:latin typeface="Meiryo UI"/>
                <a:cs typeface="Meiryo UI"/>
              </a:rPr>
              <a:t>発注者</a:t>
            </a:r>
            <a:endParaRPr sz="641">
              <a:latin typeface="Meiryo UI"/>
              <a:cs typeface="Meiryo UI"/>
            </a:endParaRPr>
          </a:p>
        </p:txBody>
      </p:sp>
      <p:sp>
        <p:nvSpPr>
          <p:cNvPr id="60" name="object 60"/>
          <p:cNvSpPr/>
          <p:nvPr/>
        </p:nvSpPr>
        <p:spPr>
          <a:xfrm>
            <a:off x="1597701" y="4330477"/>
            <a:ext cx="318194" cy="120001"/>
          </a:xfrm>
          <a:custGeom>
            <a:avLst/>
            <a:gdLst/>
            <a:ahLst/>
            <a:cxnLst/>
            <a:rect l="l" t="t" r="r" b="b"/>
            <a:pathLst>
              <a:path w="372110" h="140335">
                <a:moveTo>
                  <a:pt x="301751" y="0"/>
                </a:moveTo>
                <a:lnTo>
                  <a:pt x="301751" y="35051"/>
                </a:lnTo>
                <a:lnTo>
                  <a:pt x="70103" y="35051"/>
                </a:lnTo>
                <a:lnTo>
                  <a:pt x="70103" y="0"/>
                </a:lnTo>
                <a:lnTo>
                  <a:pt x="0" y="70103"/>
                </a:lnTo>
                <a:lnTo>
                  <a:pt x="70103" y="140207"/>
                </a:lnTo>
                <a:lnTo>
                  <a:pt x="70103" y="105155"/>
                </a:lnTo>
                <a:lnTo>
                  <a:pt x="301751" y="105155"/>
                </a:lnTo>
                <a:lnTo>
                  <a:pt x="301751" y="140207"/>
                </a:lnTo>
                <a:lnTo>
                  <a:pt x="371856" y="70103"/>
                </a:lnTo>
                <a:lnTo>
                  <a:pt x="301751" y="0"/>
                </a:lnTo>
                <a:close/>
              </a:path>
            </a:pathLst>
          </a:custGeom>
          <a:solidFill>
            <a:srgbClr val="FFBF00"/>
          </a:solidFill>
        </p:spPr>
        <p:txBody>
          <a:bodyPr wrap="square" lIns="0" tIns="0" rIns="0" bIns="0" rtlCol="0"/>
          <a:lstStyle/>
          <a:p>
            <a:endParaRPr sz="1539"/>
          </a:p>
        </p:txBody>
      </p:sp>
      <p:sp>
        <p:nvSpPr>
          <p:cNvPr id="61" name="object 61"/>
          <p:cNvSpPr txBox="1"/>
          <p:nvPr/>
        </p:nvSpPr>
        <p:spPr>
          <a:xfrm>
            <a:off x="6452927" y="4728817"/>
            <a:ext cx="1883099" cy="525787"/>
          </a:xfrm>
          <a:prstGeom prst="rect">
            <a:avLst/>
          </a:prstGeom>
        </p:spPr>
        <p:txBody>
          <a:bodyPr vert="horz" wrap="square" lIns="0" tIns="10860" rIns="0" bIns="0" rtlCol="0">
            <a:spAutoFit/>
          </a:bodyPr>
          <a:lstStyle/>
          <a:p>
            <a:pPr marL="10860" marR="4344">
              <a:spcBef>
                <a:spcPts val="86"/>
              </a:spcBef>
            </a:pPr>
            <a:r>
              <a:rPr sz="941" b="1" spc="-13" dirty="0">
                <a:latin typeface="Meiryo UI"/>
                <a:cs typeface="Meiryo UI"/>
              </a:rPr>
              <a:t>リアルデータを活用した技術開発の推</a:t>
            </a:r>
            <a:r>
              <a:rPr sz="941" b="1" spc="-586" dirty="0">
                <a:latin typeface="Meiryo UI"/>
                <a:cs typeface="Meiryo UI"/>
              </a:rPr>
              <a:t>進</a:t>
            </a:r>
            <a:r>
              <a:rPr sz="812" spc="13" dirty="0">
                <a:latin typeface="Meiryo UI"/>
                <a:cs typeface="Meiryo UI"/>
              </a:rPr>
              <a:t>・ 熟練技能労働者の動きのリアルデータ等</a:t>
            </a:r>
            <a:endParaRPr sz="812">
              <a:latin typeface="Meiryo UI"/>
              <a:cs typeface="Meiryo UI"/>
            </a:endParaRPr>
          </a:p>
          <a:p>
            <a:pPr marL="127602" marR="4344">
              <a:lnSpc>
                <a:spcPts val="992"/>
              </a:lnSpc>
              <a:spcBef>
                <a:spcPts val="17"/>
              </a:spcBef>
            </a:pPr>
            <a:r>
              <a:rPr sz="812" spc="34" dirty="0">
                <a:latin typeface="Meiryo UI"/>
                <a:cs typeface="Meiryo UI"/>
              </a:rPr>
              <a:t>を取得し、民間と連携し、省人化・高度</a:t>
            </a:r>
            <a:r>
              <a:rPr sz="812" spc="-9" dirty="0">
                <a:latin typeface="Meiryo UI"/>
                <a:cs typeface="Meiryo UI"/>
              </a:rPr>
              <a:t>化技術を開発</a:t>
            </a:r>
            <a:endParaRPr sz="812">
              <a:latin typeface="Meiryo UI"/>
              <a:cs typeface="Meiryo UI"/>
            </a:endParaRPr>
          </a:p>
        </p:txBody>
      </p:sp>
      <p:pic>
        <p:nvPicPr>
          <p:cNvPr id="62" name="object 62"/>
          <p:cNvPicPr/>
          <p:nvPr/>
        </p:nvPicPr>
        <p:blipFill>
          <a:blip r:embed="rId29" cstate="print"/>
          <a:stretch>
            <a:fillRect/>
          </a:stretch>
        </p:blipFill>
        <p:spPr>
          <a:xfrm>
            <a:off x="6957693" y="5330023"/>
            <a:ext cx="1076429" cy="764968"/>
          </a:xfrm>
          <a:prstGeom prst="rect">
            <a:avLst/>
          </a:prstGeom>
        </p:spPr>
      </p:pic>
      <p:pic>
        <p:nvPicPr>
          <p:cNvPr id="63" name="object 63"/>
          <p:cNvPicPr/>
          <p:nvPr/>
        </p:nvPicPr>
        <p:blipFill>
          <a:blip r:embed="rId30" cstate="print"/>
          <a:stretch>
            <a:fillRect/>
          </a:stretch>
        </p:blipFill>
        <p:spPr>
          <a:xfrm>
            <a:off x="6556312" y="3423461"/>
            <a:ext cx="1821251" cy="1145497"/>
          </a:xfrm>
          <a:prstGeom prst="rect">
            <a:avLst/>
          </a:prstGeom>
        </p:spPr>
      </p:pic>
      <p:sp>
        <p:nvSpPr>
          <p:cNvPr id="64" name="object 64"/>
          <p:cNvSpPr txBox="1"/>
          <p:nvPr/>
        </p:nvSpPr>
        <p:spPr>
          <a:xfrm>
            <a:off x="6416438" y="2772739"/>
            <a:ext cx="1969978" cy="723569"/>
          </a:xfrm>
          <a:prstGeom prst="rect">
            <a:avLst/>
          </a:prstGeom>
        </p:spPr>
        <p:txBody>
          <a:bodyPr vert="horz" wrap="square" lIns="0" tIns="11403" rIns="0" bIns="0" rtlCol="0">
            <a:spAutoFit/>
          </a:bodyPr>
          <a:lstStyle/>
          <a:p>
            <a:pPr marL="52127" marR="4344">
              <a:spcBef>
                <a:spcPts val="90"/>
              </a:spcBef>
            </a:pPr>
            <a:r>
              <a:rPr sz="941" b="1" spc="-9" dirty="0">
                <a:latin typeface="Meiryo UI"/>
                <a:cs typeface="Meiryo UI"/>
              </a:rPr>
              <a:t>5G</a:t>
            </a:r>
            <a:r>
              <a:rPr sz="941" b="1" spc="-13" dirty="0">
                <a:latin typeface="Meiryo UI"/>
                <a:cs typeface="Meiryo UI"/>
              </a:rPr>
              <a:t>等を活用した無人化施工技術開発</a:t>
            </a:r>
            <a:r>
              <a:rPr sz="941" b="1" spc="-17" dirty="0">
                <a:latin typeface="Meiryo UI"/>
                <a:cs typeface="Meiryo UI"/>
              </a:rPr>
              <a:t>の加速化</a:t>
            </a:r>
            <a:endParaRPr sz="941">
              <a:latin typeface="Meiryo UI"/>
              <a:cs typeface="Meiryo UI"/>
            </a:endParaRPr>
          </a:p>
          <a:p>
            <a:pPr marL="82534" marR="6516" indent="-71674" algn="just">
              <a:lnSpc>
                <a:spcPct val="102099"/>
              </a:lnSpc>
              <a:spcBef>
                <a:spcPts val="402"/>
              </a:spcBef>
            </a:pPr>
            <a:r>
              <a:rPr sz="812" spc="-4" dirty="0">
                <a:latin typeface="Meiryo UI"/>
                <a:cs typeface="Meiryo UI"/>
              </a:rPr>
              <a:t>・実験フィールド、現場との連携のもと、無人化施工技術の高度化のための技術開発・研究</a:t>
            </a:r>
            <a:r>
              <a:rPr sz="812" spc="-13" dirty="0">
                <a:latin typeface="Meiryo UI"/>
                <a:cs typeface="Meiryo UI"/>
              </a:rPr>
              <a:t>を加速化</a:t>
            </a:r>
            <a:endParaRPr sz="812">
              <a:latin typeface="Meiryo UI"/>
              <a:cs typeface="Meiryo UI"/>
            </a:endParaRPr>
          </a:p>
        </p:txBody>
      </p:sp>
      <p:sp>
        <p:nvSpPr>
          <p:cNvPr id="65" name="object 65"/>
          <p:cNvSpPr txBox="1"/>
          <p:nvPr/>
        </p:nvSpPr>
        <p:spPr>
          <a:xfrm>
            <a:off x="8302143" y="6000727"/>
            <a:ext cx="111314" cy="204529"/>
          </a:xfrm>
          <a:prstGeom prst="rect">
            <a:avLst/>
          </a:prstGeom>
        </p:spPr>
        <p:txBody>
          <a:bodyPr vert="horz" wrap="square" lIns="0" tIns="13575" rIns="0" bIns="0" rtlCol="0">
            <a:spAutoFit/>
          </a:bodyPr>
          <a:lstStyle/>
          <a:p>
            <a:pPr marL="10860">
              <a:spcBef>
                <a:spcPts val="107"/>
              </a:spcBef>
            </a:pPr>
            <a:r>
              <a:rPr sz="1240" spc="-43" dirty="0">
                <a:latin typeface="Arial"/>
                <a:cs typeface="Arial"/>
              </a:rPr>
              <a:t>2</a:t>
            </a:r>
            <a:endParaRPr sz="124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60714" y="495209"/>
            <a:ext cx="7819097" cy="468060"/>
            <a:chOff x="772668" y="350520"/>
            <a:chExt cx="9144000" cy="547370"/>
          </a:xfrm>
        </p:grpSpPr>
        <p:pic>
          <p:nvPicPr>
            <p:cNvPr id="3" name="object 3"/>
            <p:cNvPicPr/>
            <p:nvPr/>
          </p:nvPicPr>
          <p:blipFill>
            <a:blip r:embed="rId2" cstate="print"/>
            <a:stretch>
              <a:fillRect/>
            </a:stretch>
          </p:blipFill>
          <p:spPr>
            <a:xfrm>
              <a:off x="772668" y="827532"/>
              <a:ext cx="9144000" cy="70103"/>
            </a:xfrm>
            <a:prstGeom prst="rect">
              <a:avLst/>
            </a:prstGeom>
          </p:spPr>
        </p:pic>
        <p:pic>
          <p:nvPicPr>
            <p:cNvPr id="4" name="object 4"/>
            <p:cNvPicPr/>
            <p:nvPr/>
          </p:nvPicPr>
          <p:blipFill>
            <a:blip r:embed="rId3" cstate="print"/>
            <a:stretch>
              <a:fillRect/>
            </a:stretch>
          </p:blipFill>
          <p:spPr>
            <a:xfrm>
              <a:off x="6894576" y="350520"/>
              <a:ext cx="3022092" cy="505968"/>
            </a:xfrm>
            <a:prstGeom prst="rect">
              <a:avLst/>
            </a:prstGeom>
          </p:spPr>
        </p:pic>
        <p:pic>
          <p:nvPicPr>
            <p:cNvPr id="5" name="object 5"/>
            <p:cNvPicPr/>
            <p:nvPr/>
          </p:nvPicPr>
          <p:blipFill>
            <a:blip r:embed="rId4" cstate="print"/>
            <a:stretch>
              <a:fillRect/>
            </a:stretch>
          </p:blipFill>
          <p:spPr>
            <a:xfrm>
              <a:off x="2429256" y="350520"/>
              <a:ext cx="4562856" cy="505968"/>
            </a:xfrm>
            <a:prstGeom prst="rect">
              <a:avLst/>
            </a:prstGeom>
          </p:spPr>
        </p:pic>
        <p:pic>
          <p:nvPicPr>
            <p:cNvPr id="6" name="object 6"/>
            <p:cNvPicPr/>
            <p:nvPr/>
          </p:nvPicPr>
          <p:blipFill>
            <a:blip r:embed="rId5" cstate="print"/>
            <a:stretch>
              <a:fillRect/>
            </a:stretch>
          </p:blipFill>
          <p:spPr>
            <a:xfrm>
              <a:off x="772668" y="350520"/>
              <a:ext cx="2843784" cy="505968"/>
            </a:xfrm>
            <a:prstGeom prst="rect">
              <a:avLst/>
            </a:prstGeom>
          </p:spPr>
        </p:pic>
        <p:pic>
          <p:nvPicPr>
            <p:cNvPr id="7" name="object 7"/>
            <p:cNvPicPr/>
            <p:nvPr/>
          </p:nvPicPr>
          <p:blipFill>
            <a:blip r:embed="rId6" cstate="print"/>
            <a:stretch>
              <a:fillRect/>
            </a:stretch>
          </p:blipFill>
          <p:spPr>
            <a:xfrm>
              <a:off x="8362187" y="350520"/>
              <a:ext cx="1554479" cy="336803"/>
            </a:xfrm>
            <a:prstGeom prst="rect">
              <a:avLst/>
            </a:prstGeom>
          </p:spPr>
        </p:pic>
      </p:grpSp>
      <p:sp>
        <p:nvSpPr>
          <p:cNvPr id="8" name="object 8"/>
          <p:cNvSpPr/>
          <p:nvPr/>
        </p:nvSpPr>
        <p:spPr>
          <a:xfrm>
            <a:off x="2765354" y="3012963"/>
            <a:ext cx="3543571" cy="3159132"/>
          </a:xfrm>
          <a:custGeom>
            <a:avLst/>
            <a:gdLst/>
            <a:ahLst/>
            <a:cxnLst/>
            <a:rect l="l" t="t" r="r" b="b"/>
            <a:pathLst>
              <a:path w="4144009" h="3694429">
                <a:moveTo>
                  <a:pt x="4143755" y="0"/>
                </a:moveTo>
                <a:lnTo>
                  <a:pt x="0" y="0"/>
                </a:lnTo>
                <a:lnTo>
                  <a:pt x="0" y="3694176"/>
                </a:lnTo>
                <a:lnTo>
                  <a:pt x="4143755" y="3694176"/>
                </a:lnTo>
                <a:lnTo>
                  <a:pt x="4143755" y="0"/>
                </a:lnTo>
                <a:close/>
              </a:path>
            </a:pathLst>
          </a:custGeom>
          <a:solidFill>
            <a:srgbClr val="FF99FF"/>
          </a:solidFill>
        </p:spPr>
        <p:txBody>
          <a:bodyPr wrap="square" lIns="0" tIns="0" rIns="0" bIns="0" rtlCol="0"/>
          <a:lstStyle/>
          <a:p>
            <a:endParaRPr sz="1539"/>
          </a:p>
        </p:txBody>
      </p:sp>
      <p:sp>
        <p:nvSpPr>
          <p:cNvPr id="9" name="object 9"/>
          <p:cNvSpPr txBox="1"/>
          <p:nvPr/>
        </p:nvSpPr>
        <p:spPr>
          <a:xfrm>
            <a:off x="2832685" y="3037285"/>
            <a:ext cx="3266102" cy="2623989"/>
          </a:xfrm>
          <a:prstGeom prst="rect">
            <a:avLst/>
          </a:prstGeom>
        </p:spPr>
        <p:txBody>
          <a:bodyPr vert="horz" wrap="square" lIns="0" tIns="10860" rIns="0" bIns="0" rtlCol="0">
            <a:spAutoFit/>
          </a:bodyPr>
          <a:lstStyle/>
          <a:p>
            <a:pPr marL="10860">
              <a:spcBef>
                <a:spcPts val="86"/>
              </a:spcBef>
            </a:pPr>
            <a:r>
              <a:rPr sz="1539" spc="-56" dirty="0">
                <a:latin typeface="ＭＳ Ｐゴシック"/>
                <a:cs typeface="ＭＳ Ｐゴシック"/>
              </a:rPr>
              <a:t>以下のシステム・ソフトの改善を検討</a:t>
            </a:r>
            <a:endParaRPr sz="1539">
              <a:latin typeface="ＭＳ Ｐゴシック"/>
              <a:cs typeface="ＭＳ Ｐゴシック"/>
            </a:endParaRPr>
          </a:p>
          <a:p>
            <a:pPr marL="141177"/>
            <a:r>
              <a:rPr sz="1539" spc="-13" dirty="0">
                <a:latin typeface="ＭＳ Ｐゴシック"/>
                <a:cs typeface="ＭＳ Ｐゴシック"/>
              </a:rPr>
              <a:t>・情報共有システム</a:t>
            </a:r>
            <a:endParaRPr sz="1539">
              <a:latin typeface="ＭＳ Ｐゴシック"/>
              <a:cs typeface="ＭＳ Ｐゴシック"/>
            </a:endParaRPr>
          </a:p>
          <a:p>
            <a:pPr marL="141177"/>
            <a:r>
              <a:rPr sz="1539" spc="-13" dirty="0">
                <a:latin typeface="ＭＳ Ｐゴシック"/>
                <a:cs typeface="ＭＳ Ｐゴシック"/>
              </a:rPr>
              <a:t>・施工管理ソフト</a:t>
            </a:r>
            <a:endParaRPr sz="1539">
              <a:latin typeface="ＭＳ Ｐゴシック"/>
              <a:cs typeface="ＭＳ Ｐゴシック"/>
            </a:endParaRPr>
          </a:p>
          <a:p>
            <a:pPr marL="10860" marR="92851" indent="130317"/>
            <a:r>
              <a:rPr sz="1539" dirty="0">
                <a:latin typeface="ＭＳ Ｐゴシック"/>
                <a:cs typeface="ＭＳ Ｐゴシック"/>
              </a:rPr>
              <a:t>・</a:t>
            </a:r>
            <a:r>
              <a:rPr sz="1539" spc="-9" dirty="0">
                <a:latin typeface="Arial"/>
                <a:cs typeface="Arial"/>
              </a:rPr>
              <a:t>i-</a:t>
            </a:r>
            <a:r>
              <a:rPr sz="1539" spc="-17" dirty="0">
                <a:latin typeface="Arial"/>
                <a:cs typeface="Arial"/>
              </a:rPr>
              <a:t>Con</a:t>
            </a:r>
            <a:r>
              <a:rPr sz="1539" spc="-13" dirty="0">
                <a:latin typeface="ＭＳ Ｐゴシック"/>
                <a:cs typeface="ＭＳ Ｐゴシック"/>
              </a:rPr>
              <a:t>関連ソフト</a:t>
            </a:r>
            <a:r>
              <a:rPr sz="1539" spc="-9" dirty="0">
                <a:latin typeface="ＭＳ Ｐゴシック"/>
                <a:cs typeface="ＭＳ Ｐゴシック"/>
              </a:rPr>
              <a:t>（</a:t>
            </a:r>
            <a:r>
              <a:rPr sz="1539" spc="-9" dirty="0">
                <a:latin typeface="Arial"/>
                <a:cs typeface="Arial"/>
              </a:rPr>
              <a:t>BIM/CIM</a:t>
            </a:r>
            <a:r>
              <a:rPr sz="1539" spc="-21" dirty="0">
                <a:latin typeface="ＭＳ Ｐゴシック"/>
                <a:cs typeface="ＭＳ Ｐゴシック"/>
              </a:rPr>
              <a:t>、</a:t>
            </a:r>
            <a:r>
              <a:rPr sz="1539" spc="-21" dirty="0">
                <a:latin typeface="Arial"/>
                <a:cs typeface="Arial"/>
              </a:rPr>
              <a:t>3D</a:t>
            </a:r>
            <a:r>
              <a:rPr sz="1539" spc="-21" dirty="0">
                <a:latin typeface="ＭＳ Ｐゴシック"/>
                <a:cs typeface="ＭＳ Ｐゴシック"/>
              </a:rPr>
              <a:t>点群等</a:t>
            </a:r>
            <a:r>
              <a:rPr sz="1539" spc="-43" dirty="0">
                <a:latin typeface="ＭＳ Ｐゴシック"/>
                <a:cs typeface="ＭＳ Ｐゴシック"/>
              </a:rPr>
              <a:t>）</a:t>
            </a:r>
            <a:endParaRPr sz="1539">
              <a:latin typeface="ＭＳ Ｐゴシック"/>
              <a:cs typeface="ＭＳ Ｐゴシック"/>
            </a:endParaRPr>
          </a:p>
          <a:p>
            <a:pPr marL="141177"/>
            <a:r>
              <a:rPr sz="1539" spc="-17" dirty="0">
                <a:latin typeface="ＭＳ Ｐゴシック"/>
                <a:cs typeface="ＭＳ Ｐゴシック"/>
              </a:rPr>
              <a:t>・その他</a:t>
            </a:r>
            <a:endParaRPr sz="1539">
              <a:latin typeface="ＭＳ Ｐゴシック"/>
              <a:cs typeface="ＭＳ Ｐゴシック"/>
            </a:endParaRPr>
          </a:p>
          <a:p>
            <a:pPr marL="10860" marR="4344">
              <a:lnSpc>
                <a:spcPts val="1762"/>
              </a:lnSpc>
              <a:spcBef>
                <a:spcPts val="209"/>
              </a:spcBef>
            </a:pPr>
            <a:r>
              <a:rPr sz="1539" spc="-64" dirty="0">
                <a:latin typeface="ＭＳ Ｐゴシック"/>
                <a:cs typeface="ＭＳ Ｐゴシック"/>
              </a:rPr>
              <a:t>これらの改善により、以下の機能を持</a:t>
            </a:r>
            <a:r>
              <a:rPr sz="1539" spc="-26" dirty="0">
                <a:latin typeface="ＭＳ Ｐゴシック"/>
                <a:cs typeface="ＭＳ Ｐゴシック"/>
              </a:rPr>
              <a:t>たせる</a:t>
            </a:r>
            <a:endParaRPr sz="1539">
              <a:latin typeface="ＭＳ Ｐゴシック"/>
              <a:cs typeface="ＭＳ Ｐゴシック"/>
            </a:endParaRPr>
          </a:p>
          <a:p>
            <a:pPr marL="141177">
              <a:lnSpc>
                <a:spcPts val="1804"/>
              </a:lnSpc>
            </a:pPr>
            <a:r>
              <a:rPr sz="1539" spc="-9" dirty="0">
                <a:latin typeface="ＭＳ Ｐゴシック"/>
                <a:cs typeface="ＭＳ Ｐゴシック"/>
              </a:rPr>
              <a:t>・遠隔臨場</a:t>
            </a:r>
            <a:endParaRPr sz="1539">
              <a:latin typeface="ＭＳ Ｐゴシック"/>
              <a:cs typeface="ＭＳ Ｐゴシック"/>
            </a:endParaRPr>
          </a:p>
          <a:p>
            <a:pPr marL="141177"/>
            <a:r>
              <a:rPr sz="1539" spc="-13" dirty="0">
                <a:latin typeface="ＭＳ Ｐゴシック"/>
                <a:cs typeface="ＭＳ Ｐゴシック"/>
              </a:rPr>
              <a:t>・デジタルデータの蓄積</a:t>
            </a:r>
            <a:endParaRPr sz="1539">
              <a:latin typeface="ＭＳ Ｐゴシック"/>
              <a:cs typeface="ＭＳ Ｐゴシック"/>
            </a:endParaRPr>
          </a:p>
          <a:p>
            <a:pPr marL="141177"/>
            <a:r>
              <a:rPr sz="1539" spc="-17" dirty="0">
                <a:latin typeface="ＭＳ Ｐゴシック"/>
                <a:cs typeface="ＭＳ Ｐゴシック"/>
              </a:rPr>
              <a:t>・デジタルデータのビューワー</a:t>
            </a:r>
            <a:endParaRPr sz="1539">
              <a:latin typeface="ＭＳ Ｐゴシック"/>
              <a:cs typeface="ＭＳ Ｐゴシック"/>
            </a:endParaRPr>
          </a:p>
        </p:txBody>
      </p:sp>
      <p:grpSp>
        <p:nvGrpSpPr>
          <p:cNvPr id="10" name="object 10"/>
          <p:cNvGrpSpPr/>
          <p:nvPr/>
        </p:nvGrpSpPr>
        <p:grpSpPr>
          <a:xfrm>
            <a:off x="781910" y="1219778"/>
            <a:ext cx="7528596" cy="4865216"/>
            <a:chOff x="914400" y="1197863"/>
            <a:chExt cx="8804275" cy="5689600"/>
          </a:xfrm>
        </p:grpSpPr>
        <p:sp>
          <p:nvSpPr>
            <p:cNvPr id="11" name="object 11"/>
            <p:cNvSpPr/>
            <p:nvPr/>
          </p:nvSpPr>
          <p:spPr>
            <a:xfrm>
              <a:off x="7572756" y="1299971"/>
              <a:ext cx="2072639" cy="5527675"/>
            </a:xfrm>
            <a:custGeom>
              <a:avLst/>
              <a:gdLst/>
              <a:ahLst/>
              <a:cxnLst/>
              <a:rect l="l" t="t" r="r" b="b"/>
              <a:pathLst>
                <a:path w="2072640" h="5527675">
                  <a:moveTo>
                    <a:pt x="2065020" y="4660392"/>
                  </a:moveTo>
                  <a:lnTo>
                    <a:pt x="2058809" y="4614837"/>
                  </a:lnTo>
                  <a:lnTo>
                    <a:pt x="2041309" y="4573752"/>
                  </a:lnTo>
                  <a:lnTo>
                    <a:pt x="2014156" y="4538853"/>
                  </a:lnTo>
                  <a:lnTo>
                    <a:pt x="1978990" y="4511840"/>
                  </a:lnTo>
                  <a:lnTo>
                    <a:pt x="1937486" y="4494377"/>
                  </a:lnTo>
                  <a:lnTo>
                    <a:pt x="1891284" y="4488180"/>
                  </a:lnTo>
                  <a:lnTo>
                    <a:pt x="173736" y="4488180"/>
                  </a:lnTo>
                  <a:lnTo>
                    <a:pt x="127520" y="4494377"/>
                  </a:lnTo>
                  <a:lnTo>
                    <a:pt x="86017" y="4511840"/>
                  </a:lnTo>
                  <a:lnTo>
                    <a:pt x="50863" y="4538865"/>
                  </a:lnTo>
                  <a:lnTo>
                    <a:pt x="23698" y="4573752"/>
                  </a:lnTo>
                  <a:lnTo>
                    <a:pt x="6197" y="4614837"/>
                  </a:lnTo>
                  <a:lnTo>
                    <a:pt x="0" y="4660392"/>
                  </a:lnTo>
                  <a:lnTo>
                    <a:pt x="0" y="5353824"/>
                  </a:lnTo>
                  <a:lnTo>
                    <a:pt x="6197" y="5400027"/>
                  </a:lnTo>
                  <a:lnTo>
                    <a:pt x="23698" y="5441543"/>
                  </a:lnTo>
                  <a:lnTo>
                    <a:pt x="50863" y="5476697"/>
                  </a:lnTo>
                  <a:lnTo>
                    <a:pt x="86017" y="5503850"/>
                  </a:lnTo>
                  <a:lnTo>
                    <a:pt x="127520" y="5521363"/>
                  </a:lnTo>
                  <a:lnTo>
                    <a:pt x="173736" y="5527560"/>
                  </a:lnTo>
                  <a:lnTo>
                    <a:pt x="1891284" y="5527560"/>
                  </a:lnTo>
                  <a:lnTo>
                    <a:pt x="1937486" y="5521363"/>
                  </a:lnTo>
                  <a:lnTo>
                    <a:pt x="1978990" y="5503850"/>
                  </a:lnTo>
                  <a:lnTo>
                    <a:pt x="2014156" y="5476697"/>
                  </a:lnTo>
                  <a:lnTo>
                    <a:pt x="2041309" y="5441543"/>
                  </a:lnTo>
                  <a:lnTo>
                    <a:pt x="2058809" y="5400027"/>
                  </a:lnTo>
                  <a:lnTo>
                    <a:pt x="2065020" y="5353824"/>
                  </a:lnTo>
                  <a:lnTo>
                    <a:pt x="2065020" y="4660392"/>
                  </a:lnTo>
                  <a:close/>
                </a:path>
                <a:path w="2072640" h="5527675">
                  <a:moveTo>
                    <a:pt x="2072640" y="342900"/>
                  </a:moveTo>
                  <a:lnTo>
                    <a:pt x="2069490" y="296456"/>
                  </a:lnTo>
                  <a:lnTo>
                    <a:pt x="2060346" y="251891"/>
                  </a:lnTo>
                  <a:lnTo>
                    <a:pt x="2045601" y="209600"/>
                  </a:lnTo>
                  <a:lnTo>
                    <a:pt x="2025675" y="170014"/>
                  </a:lnTo>
                  <a:lnTo>
                    <a:pt x="2000948" y="133540"/>
                  </a:lnTo>
                  <a:lnTo>
                    <a:pt x="1971865" y="100584"/>
                  </a:lnTo>
                  <a:lnTo>
                    <a:pt x="1938794" y="71577"/>
                  </a:lnTo>
                  <a:lnTo>
                    <a:pt x="1902167" y="46913"/>
                  </a:lnTo>
                  <a:lnTo>
                    <a:pt x="1862391" y="27012"/>
                  </a:lnTo>
                  <a:lnTo>
                    <a:pt x="1819871" y="12280"/>
                  </a:lnTo>
                  <a:lnTo>
                    <a:pt x="1775002" y="3149"/>
                  </a:lnTo>
                  <a:lnTo>
                    <a:pt x="1728216" y="0"/>
                  </a:lnTo>
                  <a:lnTo>
                    <a:pt x="352044" y="0"/>
                  </a:lnTo>
                  <a:lnTo>
                    <a:pt x="305244" y="3149"/>
                  </a:lnTo>
                  <a:lnTo>
                    <a:pt x="260375" y="12280"/>
                  </a:lnTo>
                  <a:lnTo>
                    <a:pt x="217855" y="27012"/>
                  </a:lnTo>
                  <a:lnTo>
                    <a:pt x="178079" y="46913"/>
                  </a:lnTo>
                  <a:lnTo>
                    <a:pt x="141452" y="71577"/>
                  </a:lnTo>
                  <a:lnTo>
                    <a:pt x="108394" y="100584"/>
                  </a:lnTo>
                  <a:lnTo>
                    <a:pt x="79298" y="133540"/>
                  </a:lnTo>
                  <a:lnTo>
                    <a:pt x="54571" y="170014"/>
                  </a:lnTo>
                  <a:lnTo>
                    <a:pt x="34645" y="209600"/>
                  </a:lnTo>
                  <a:lnTo>
                    <a:pt x="19900" y="251891"/>
                  </a:lnTo>
                  <a:lnTo>
                    <a:pt x="10756" y="296456"/>
                  </a:lnTo>
                  <a:lnTo>
                    <a:pt x="7620" y="342900"/>
                  </a:lnTo>
                  <a:lnTo>
                    <a:pt x="7620" y="3881628"/>
                  </a:lnTo>
                  <a:lnTo>
                    <a:pt x="10756" y="3928427"/>
                  </a:lnTo>
                  <a:lnTo>
                    <a:pt x="19900" y="3973296"/>
                  </a:lnTo>
                  <a:lnTo>
                    <a:pt x="34645" y="4015816"/>
                  </a:lnTo>
                  <a:lnTo>
                    <a:pt x="54571" y="4055592"/>
                  </a:lnTo>
                  <a:lnTo>
                    <a:pt x="79298" y="4092219"/>
                  </a:lnTo>
                  <a:lnTo>
                    <a:pt x="108381" y="4125277"/>
                  </a:lnTo>
                  <a:lnTo>
                    <a:pt x="141452" y="4154373"/>
                  </a:lnTo>
                  <a:lnTo>
                    <a:pt x="178079" y="4179100"/>
                  </a:lnTo>
                  <a:lnTo>
                    <a:pt x="217855" y="4199026"/>
                  </a:lnTo>
                  <a:lnTo>
                    <a:pt x="260375" y="4213771"/>
                  </a:lnTo>
                  <a:lnTo>
                    <a:pt x="305244" y="4222915"/>
                  </a:lnTo>
                  <a:lnTo>
                    <a:pt x="352044" y="4226052"/>
                  </a:lnTo>
                  <a:lnTo>
                    <a:pt x="1728216" y="4226052"/>
                  </a:lnTo>
                  <a:lnTo>
                    <a:pt x="1775002" y="4222915"/>
                  </a:lnTo>
                  <a:lnTo>
                    <a:pt x="1819871" y="4213771"/>
                  </a:lnTo>
                  <a:lnTo>
                    <a:pt x="1862391" y="4199026"/>
                  </a:lnTo>
                  <a:lnTo>
                    <a:pt x="1902167" y="4179100"/>
                  </a:lnTo>
                  <a:lnTo>
                    <a:pt x="1938794" y="4154373"/>
                  </a:lnTo>
                  <a:lnTo>
                    <a:pt x="1971865" y="4125277"/>
                  </a:lnTo>
                  <a:lnTo>
                    <a:pt x="2000948" y="4092219"/>
                  </a:lnTo>
                  <a:lnTo>
                    <a:pt x="2025675" y="4055592"/>
                  </a:lnTo>
                  <a:lnTo>
                    <a:pt x="2045601" y="4015816"/>
                  </a:lnTo>
                  <a:lnTo>
                    <a:pt x="2060346" y="3973296"/>
                  </a:lnTo>
                  <a:lnTo>
                    <a:pt x="2069490" y="3928427"/>
                  </a:lnTo>
                  <a:lnTo>
                    <a:pt x="2072640" y="3881628"/>
                  </a:lnTo>
                  <a:lnTo>
                    <a:pt x="2072640" y="342900"/>
                  </a:lnTo>
                  <a:close/>
                </a:path>
              </a:pathLst>
            </a:custGeom>
            <a:solidFill>
              <a:srgbClr val="F2F2F2"/>
            </a:solidFill>
          </p:spPr>
          <p:txBody>
            <a:bodyPr wrap="square" lIns="0" tIns="0" rIns="0" bIns="0" rtlCol="0"/>
            <a:lstStyle/>
            <a:p>
              <a:endParaRPr sz="1539"/>
            </a:p>
          </p:txBody>
        </p:sp>
        <p:sp>
          <p:nvSpPr>
            <p:cNvPr id="12" name="object 12"/>
            <p:cNvSpPr/>
            <p:nvPr/>
          </p:nvSpPr>
          <p:spPr>
            <a:xfrm>
              <a:off x="7496556" y="1197863"/>
              <a:ext cx="2222500" cy="5689600"/>
            </a:xfrm>
            <a:custGeom>
              <a:avLst/>
              <a:gdLst/>
              <a:ahLst/>
              <a:cxnLst/>
              <a:rect l="l" t="t" r="r" b="b"/>
              <a:pathLst>
                <a:path w="2222500" h="5689600">
                  <a:moveTo>
                    <a:pt x="2221992" y="0"/>
                  </a:moveTo>
                  <a:lnTo>
                    <a:pt x="0" y="0"/>
                  </a:lnTo>
                  <a:lnTo>
                    <a:pt x="0" y="5689097"/>
                  </a:lnTo>
                  <a:lnTo>
                    <a:pt x="2221992" y="5689097"/>
                  </a:lnTo>
                  <a:lnTo>
                    <a:pt x="2221992" y="5675381"/>
                  </a:lnTo>
                  <a:lnTo>
                    <a:pt x="25908" y="5675381"/>
                  </a:lnTo>
                  <a:lnTo>
                    <a:pt x="13716" y="5663189"/>
                  </a:lnTo>
                  <a:lnTo>
                    <a:pt x="25908" y="5663189"/>
                  </a:lnTo>
                  <a:lnTo>
                    <a:pt x="25908" y="24384"/>
                  </a:lnTo>
                  <a:lnTo>
                    <a:pt x="13715" y="24384"/>
                  </a:lnTo>
                  <a:lnTo>
                    <a:pt x="25908" y="12192"/>
                  </a:lnTo>
                  <a:lnTo>
                    <a:pt x="2221992" y="12192"/>
                  </a:lnTo>
                  <a:lnTo>
                    <a:pt x="2221992" y="0"/>
                  </a:lnTo>
                  <a:close/>
                </a:path>
                <a:path w="2222500" h="5689600">
                  <a:moveTo>
                    <a:pt x="25908" y="5663189"/>
                  </a:moveTo>
                  <a:lnTo>
                    <a:pt x="13716" y="5663189"/>
                  </a:lnTo>
                  <a:lnTo>
                    <a:pt x="25908" y="5675381"/>
                  </a:lnTo>
                  <a:lnTo>
                    <a:pt x="25908" y="5663189"/>
                  </a:lnTo>
                  <a:close/>
                </a:path>
                <a:path w="2222500" h="5689600">
                  <a:moveTo>
                    <a:pt x="2197608" y="5663189"/>
                  </a:moveTo>
                  <a:lnTo>
                    <a:pt x="25908" y="5663189"/>
                  </a:lnTo>
                  <a:lnTo>
                    <a:pt x="25908" y="5675381"/>
                  </a:lnTo>
                  <a:lnTo>
                    <a:pt x="2197608" y="5675381"/>
                  </a:lnTo>
                  <a:lnTo>
                    <a:pt x="2197608" y="5663189"/>
                  </a:lnTo>
                  <a:close/>
                </a:path>
                <a:path w="2222500" h="5689600">
                  <a:moveTo>
                    <a:pt x="2197608" y="12192"/>
                  </a:moveTo>
                  <a:lnTo>
                    <a:pt x="2197608" y="5675381"/>
                  </a:lnTo>
                  <a:lnTo>
                    <a:pt x="2209800" y="5663189"/>
                  </a:lnTo>
                  <a:lnTo>
                    <a:pt x="2221992" y="5663189"/>
                  </a:lnTo>
                  <a:lnTo>
                    <a:pt x="2221992" y="24384"/>
                  </a:lnTo>
                  <a:lnTo>
                    <a:pt x="2209800" y="24384"/>
                  </a:lnTo>
                  <a:lnTo>
                    <a:pt x="2197608" y="12192"/>
                  </a:lnTo>
                  <a:close/>
                </a:path>
                <a:path w="2222500" h="5689600">
                  <a:moveTo>
                    <a:pt x="2221992" y="5663189"/>
                  </a:moveTo>
                  <a:lnTo>
                    <a:pt x="2209800" y="5663189"/>
                  </a:lnTo>
                  <a:lnTo>
                    <a:pt x="2197608" y="5675381"/>
                  </a:lnTo>
                  <a:lnTo>
                    <a:pt x="2221992" y="5675381"/>
                  </a:lnTo>
                  <a:lnTo>
                    <a:pt x="2221992" y="5663189"/>
                  </a:lnTo>
                  <a:close/>
                </a:path>
                <a:path w="2222500" h="5689600">
                  <a:moveTo>
                    <a:pt x="25908" y="12192"/>
                  </a:moveTo>
                  <a:lnTo>
                    <a:pt x="13715" y="24384"/>
                  </a:lnTo>
                  <a:lnTo>
                    <a:pt x="25908" y="24384"/>
                  </a:lnTo>
                  <a:lnTo>
                    <a:pt x="25908" y="12192"/>
                  </a:lnTo>
                  <a:close/>
                </a:path>
                <a:path w="2222500" h="5689600">
                  <a:moveTo>
                    <a:pt x="2197608" y="12192"/>
                  </a:moveTo>
                  <a:lnTo>
                    <a:pt x="25908" y="12192"/>
                  </a:lnTo>
                  <a:lnTo>
                    <a:pt x="25908" y="24384"/>
                  </a:lnTo>
                  <a:lnTo>
                    <a:pt x="2197608" y="24384"/>
                  </a:lnTo>
                  <a:lnTo>
                    <a:pt x="2197608" y="12192"/>
                  </a:lnTo>
                  <a:close/>
                </a:path>
                <a:path w="2222500" h="5689600">
                  <a:moveTo>
                    <a:pt x="2221992" y="12192"/>
                  </a:moveTo>
                  <a:lnTo>
                    <a:pt x="2197608" y="12192"/>
                  </a:lnTo>
                  <a:lnTo>
                    <a:pt x="2209800" y="24384"/>
                  </a:lnTo>
                  <a:lnTo>
                    <a:pt x="2221992" y="24384"/>
                  </a:lnTo>
                  <a:lnTo>
                    <a:pt x="2221992" y="12192"/>
                  </a:lnTo>
                  <a:close/>
                </a:path>
              </a:pathLst>
            </a:custGeom>
            <a:solidFill>
              <a:srgbClr val="00AF4F"/>
            </a:solidFill>
          </p:spPr>
          <p:txBody>
            <a:bodyPr wrap="square" lIns="0" tIns="0" rIns="0" bIns="0" rtlCol="0"/>
            <a:lstStyle/>
            <a:p>
              <a:endParaRPr sz="1539"/>
            </a:p>
          </p:txBody>
        </p:sp>
        <p:sp>
          <p:nvSpPr>
            <p:cNvPr id="13" name="object 13"/>
            <p:cNvSpPr/>
            <p:nvPr/>
          </p:nvSpPr>
          <p:spPr>
            <a:xfrm>
              <a:off x="914400" y="1197863"/>
              <a:ext cx="2150745" cy="5681980"/>
            </a:xfrm>
            <a:custGeom>
              <a:avLst/>
              <a:gdLst/>
              <a:ahLst/>
              <a:cxnLst/>
              <a:rect l="l" t="t" r="r" b="b"/>
              <a:pathLst>
                <a:path w="2150745" h="5681980">
                  <a:moveTo>
                    <a:pt x="2150364" y="0"/>
                  </a:moveTo>
                  <a:lnTo>
                    <a:pt x="0" y="0"/>
                  </a:lnTo>
                  <a:lnTo>
                    <a:pt x="0" y="5681477"/>
                  </a:lnTo>
                  <a:lnTo>
                    <a:pt x="2150364" y="5681477"/>
                  </a:lnTo>
                  <a:lnTo>
                    <a:pt x="2150364" y="5667761"/>
                  </a:lnTo>
                  <a:lnTo>
                    <a:pt x="25908" y="5667761"/>
                  </a:lnTo>
                  <a:lnTo>
                    <a:pt x="12191" y="5655569"/>
                  </a:lnTo>
                  <a:lnTo>
                    <a:pt x="25908" y="5655569"/>
                  </a:lnTo>
                  <a:lnTo>
                    <a:pt x="25908" y="24384"/>
                  </a:lnTo>
                  <a:lnTo>
                    <a:pt x="12191" y="24384"/>
                  </a:lnTo>
                  <a:lnTo>
                    <a:pt x="25908" y="12192"/>
                  </a:lnTo>
                  <a:lnTo>
                    <a:pt x="2150364" y="12192"/>
                  </a:lnTo>
                  <a:lnTo>
                    <a:pt x="2150364" y="0"/>
                  </a:lnTo>
                  <a:close/>
                </a:path>
                <a:path w="2150745" h="5681980">
                  <a:moveTo>
                    <a:pt x="25908" y="5655569"/>
                  </a:moveTo>
                  <a:lnTo>
                    <a:pt x="12191" y="5655569"/>
                  </a:lnTo>
                  <a:lnTo>
                    <a:pt x="25908" y="5667761"/>
                  </a:lnTo>
                  <a:lnTo>
                    <a:pt x="25908" y="5655569"/>
                  </a:lnTo>
                  <a:close/>
                </a:path>
                <a:path w="2150745" h="5681980">
                  <a:moveTo>
                    <a:pt x="2124456" y="5655569"/>
                  </a:moveTo>
                  <a:lnTo>
                    <a:pt x="25908" y="5655569"/>
                  </a:lnTo>
                  <a:lnTo>
                    <a:pt x="25908" y="5667761"/>
                  </a:lnTo>
                  <a:lnTo>
                    <a:pt x="2124456" y="5667761"/>
                  </a:lnTo>
                  <a:lnTo>
                    <a:pt x="2124456" y="5655569"/>
                  </a:lnTo>
                  <a:close/>
                </a:path>
                <a:path w="2150745" h="5681980">
                  <a:moveTo>
                    <a:pt x="2124456" y="12192"/>
                  </a:moveTo>
                  <a:lnTo>
                    <a:pt x="2124456" y="5667761"/>
                  </a:lnTo>
                  <a:lnTo>
                    <a:pt x="2138172" y="5655569"/>
                  </a:lnTo>
                  <a:lnTo>
                    <a:pt x="2150364" y="5655569"/>
                  </a:lnTo>
                  <a:lnTo>
                    <a:pt x="2150364" y="24384"/>
                  </a:lnTo>
                  <a:lnTo>
                    <a:pt x="2138172" y="24384"/>
                  </a:lnTo>
                  <a:lnTo>
                    <a:pt x="2124456" y="12192"/>
                  </a:lnTo>
                  <a:close/>
                </a:path>
                <a:path w="2150745" h="5681980">
                  <a:moveTo>
                    <a:pt x="2150364" y="5655569"/>
                  </a:moveTo>
                  <a:lnTo>
                    <a:pt x="2138172" y="5655569"/>
                  </a:lnTo>
                  <a:lnTo>
                    <a:pt x="2124456" y="5667761"/>
                  </a:lnTo>
                  <a:lnTo>
                    <a:pt x="2150364" y="5667761"/>
                  </a:lnTo>
                  <a:lnTo>
                    <a:pt x="2150364" y="5655569"/>
                  </a:lnTo>
                  <a:close/>
                </a:path>
                <a:path w="2150745" h="5681980">
                  <a:moveTo>
                    <a:pt x="25908" y="12192"/>
                  </a:moveTo>
                  <a:lnTo>
                    <a:pt x="12191" y="24384"/>
                  </a:lnTo>
                  <a:lnTo>
                    <a:pt x="25908" y="24384"/>
                  </a:lnTo>
                  <a:lnTo>
                    <a:pt x="25908" y="12192"/>
                  </a:lnTo>
                  <a:close/>
                </a:path>
                <a:path w="2150745" h="5681980">
                  <a:moveTo>
                    <a:pt x="2124456" y="12192"/>
                  </a:moveTo>
                  <a:lnTo>
                    <a:pt x="25908" y="12192"/>
                  </a:lnTo>
                  <a:lnTo>
                    <a:pt x="25908" y="24384"/>
                  </a:lnTo>
                  <a:lnTo>
                    <a:pt x="2124456" y="24384"/>
                  </a:lnTo>
                  <a:lnTo>
                    <a:pt x="2124456" y="12192"/>
                  </a:lnTo>
                  <a:close/>
                </a:path>
                <a:path w="2150745" h="5681980">
                  <a:moveTo>
                    <a:pt x="2150364" y="12192"/>
                  </a:moveTo>
                  <a:lnTo>
                    <a:pt x="2124456" y="12192"/>
                  </a:lnTo>
                  <a:lnTo>
                    <a:pt x="2138172" y="24384"/>
                  </a:lnTo>
                  <a:lnTo>
                    <a:pt x="2150364" y="24384"/>
                  </a:lnTo>
                  <a:lnTo>
                    <a:pt x="2150364" y="12192"/>
                  </a:lnTo>
                  <a:close/>
                </a:path>
              </a:pathLst>
            </a:custGeom>
            <a:solidFill>
              <a:srgbClr val="FFBF00"/>
            </a:solidFill>
          </p:spPr>
          <p:txBody>
            <a:bodyPr wrap="square" lIns="0" tIns="0" rIns="0" bIns="0" rtlCol="0"/>
            <a:lstStyle/>
            <a:p>
              <a:endParaRPr sz="1539"/>
            </a:p>
          </p:txBody>
        </p:sp>
        <p:pic>
          <p:nvPicPr>
            <p:cNvPr id="14" name="object 14"/>
            <p:cNvPicPr/>
            <p:nvPr/>
          </p:nvPicPr>
          <p:blipFill>
            <a:blip r:embed="rId7" cstate="print"/>
            <a:stretch>
              <a:fillRect/>
            </a:stretch>
          </p:blipFill>
          <p:spPr>
            <a:xfrm>
              <a:off x="1220724" y="4239768"/>
              <a:ext cx="874776" cy="778764"/>
            </a:xfrm>
            <a:prstGeom prst="rect">
              <a:avLst/>
            </a:prstGeom>
          </p:spPr>
        </p:pic>
        <p:pic>
          <p:nvPicPr>
            <p:cNvPr id="15" name="object 15"/>
            <p:cNvPicPr/>
            <p:nvPr/>
          </p:nvPicPr>
          <p:blipFill>
            <a:blip r:embed="rId8" cstate="print"/>
            <a:stretch>
              <a:fillRect/>
            </a:stretch>
          </p:blipFill>
          <p:spPr>
            <a:xfrm>
              <a:off x="1156715" y="4640579"/>
              <a:ext cx="1255776" cy="611124"/>
            </a:xfrm>
            <a:prstGeom prst="rect">
              <a:avLst/>
            </a:prstGeom>
          </p:spPr>
        </p:pic>
      </p:grpSp>
      <p:sp>
        <p:nvSpPr>
          <p:cNvPr id="16" name="object 16"/>
          <p:cNvSpPr txBox="1">
            <a:spLocks noGrp="1"/>
          </p:cNvSpPr>
          <p:nvPr>
            <p:ph type="title"/>
          </p:nvPr>
        </p:nvSpPr>
        <p:spPr>
          <a:xfrm>
            <a:off x="118177" y="124355"/>
            <a:ext cx="8806542" cy="444046"/>
          </a:xfrm>
          <a:prstGeom prst="rect">
            <a:avLst/>
          </a:prstGeom>
        </p:spPr>
        <p:txBody>
          <a:bodyPr vert="horz" wrap="square" lIns="0" tIns="13032" rIns="0" bIns="0" rtlCol="0" anchor="ctr">
            <a:spAutoFit/>
          </a:bodyPr>
          <a:lstStyle/>
          <a:p>
            <a:pPr marL="10860">
              <a:lnSpc>
                <a:spcPct val="100000"/>
              </a:lnSpc>
              <a:spcBef>
                <a:spcPts val="103"/>
              </a:spcBef>
            </a:pPr>
            <a:r>
              <a:rPr sz="2800" spc="-13" dirty="0">
                <a:solidFill>
                  <a:srgbClr val="3F87C8"/>
                </a:solidFill>
                <a:latin typeface="HGP創英角ｺﾞｼｯｸUB"/>
                <a:cs typeface="HGP創英角ｺﾞｼｯｸUB"/>
              </a:rPr>
              <a:t>インフラデータの活用促進に向けたシステム整備</a:t>
            </a:r>
            <a:r>
              <a:rPr sz="2800" dirty="0">
                <a:solidFill>
                  <a:srgbClr val="3F87C8"/>
                </a:solidFill>
                <a:latin typeface="HGP創英角ｺﾞｼｯｸUB"/>
                <a:cs typeface="HGP創英角ｺﾞｼｯｸUB"/>
              </a:rPr>
              <a:t>（</a:t>
            </a:r>
            <a:r>
              <a:rPr sz="2800" spc="-470" dirty="0">
                <a:solidFill>
                  <a:srgbClr val="3F87C8"/>
                </a:solidFill>
                <a:latin typeface="HGP創英角ｺﾞｼｯｸUB"/>
                <a:cs typeface="HGP創英角ｺﾞｼｯｸUB"/>
              </a:rPr>
              <a:t>イメー</a:t>
            </a:r>
            <a:r>
              <a:rPr sz="2800" dirty="0">
                <a:solidFill>
                  <a:srgbClr val="3F87C8"/>
                </a:solidFill>
                <a:latin typeface="HGP創英角ｺﾞｼｯｸUB"/>
                <a:cs typeface="HGP創英角ｺﾞｼｯｸUB"/>
              </a:rPr>
              <a:t>ジ図</a:t>
            </a:r>
            <a:r>
              <a:rPr sz="2800" spc="-43" dirty="0">
                <a:solidFill>
                  <a:srgbClr val="3F87C8"/>
                </a:solidFill>
                <a:latin typeface="HGP創英角ｺﾞｼｯｸUB"/>
                <a:cs typeface="HGP創英角ｺﾞｼｯｸUB"/>
              </a:rPr>
              <a:t>）</a:t>
            </a:r>
          </a:p>
        </p:txBody>
      </p:sp>
      <p:sp>
        <p:nvSpPr>
          <p:cNvPr id="17" name="object 17"/>
          <p:cNvSpPr txBox="1"/>
          <p:nvPr/>
        </p:nvSpPr>
        <p:spPr>
          <a:xfrm>
            <a:off x="1129425" y="4534641"/>
            <a:ext cx="711864" cy="108486"/>
          </a:xfrm>
          <a:prstGeom prst="rect">
            <a:avLst/>
          </a:prstGeom>
        </p:spPr>
        <p:txBody>
          <a:bodyPr vert="horz" wrap="square" lIns="0" tIns="9774" rIns="0" bIns="0" rtlCol="0">
            <a:spAutoFit/>
          </a:bodyPr>
          <a:lstStyle/>
          <a:p>
            <a:pPr marL="10860">
              <a:spcBef>
                <a:spcPts val="77"/>
              </a:spcBef>
            </a:pPr>
            <a:r>
              <a:rPr sz="641" b="1" spc="-56" dirty="0">
                <a:solidFill>
                  <a:srgbClr val="BF4F4D"/>
                </a:solidFill>
                <a:latin typeface="ＭＳ Ｐゴシック"/>
                <a:cs typeface="ＭＳ Ｐゴシック"/>
              </a:rPr>
              <a:t>トータルステーショ</a:t>
            </a:r>
            <a:r>
              <a:rPr sz="641" b="1" spc="-43" dirty="0">
                <a:solidFill>
                  <a:srgbClr val="BF4F4D"/>
                </a:solidFill>
                <a:latin typeface="ＭＳ Ｐゴシック"/>
                <a:cs typeface="ＭＳ Ｐゴシック"/>
              </a:rPr>
              <a:t>ン</a:t>
            </a:r>
            <a:endParaRPr sz="641">
              <a:latin typeface="ＭＳ Ｐゴシック"/>
              <a:cs typeface="ＭＳ Ｐゴシック"/>
            </a:endParaRPr>
          </a:p>
        </p:txBody>
      </p:sp>
      <p:grpSp>
        <p:nvGrpSpPr>
          <p:cNvPr id="18" name="object 18"/>
          <p:cNvGrpSpPr/>
          <p:nvPr/>
        </p:nvGrpSpPr>
        <p:grpSpPr>
          <a:xfrm>
            <a:off x="857494" y="3659337"/>
            <a:ext cx="1115850" cy="810688"/>
            <a:chOff x="1002791" y="4050791"/>
            <a:chExt cx="1304925" cy="948055"/>
          </a:xfrm>
        </p:grpSpPr>
        <p:pic>
          <p:nvPicPr>
            <p:cNvPr id="19" name="object 19"/>
            <p:cNvPicPr/>
            <p:nvPr/>
          </p:nvPicPr>
          <p:blipFill>
            <a:blip r:embed="rId9" cstate="print"/>
            <a:stretch>
              <a:fillRect/>
            </a:stretch>
          </p:blipFill>
          <p:spPr>
            <a:xfrm>
              <a:off x="1641347" y="4614671"/>
              <a:ext cx="416051" cy="384048"/>
            </a:xfrm>
            <a:prstGeom prst="rect">
              <a:avLst/>
            </a:prstGeom>
          </p:spPr>
        </p:pic>
        <p:pic>
          <p:nvPicPr>
            <p:cNvPr id="20" name="object 20"/>
            <p:cNvPicPr/>
            <p:nvPr/>
          </p:nvPicPr>
          <p:blipFill>
            <a:blip r:embed="rId10" cstate="print"/>
            <a:stretch>
              <a:fillRect/>
            </a:stretch>
          </p:blipFill>
          <p:spPr>
            <a:xfrm>
              <a:off x="1223771" y="4050791"/>
              <a:ext cx="1083564" cy="812291"/>
            </a:xfrm>
            <a:prstGeom prst="rect">
              <a:avLst/>
            </a:prstGeom>
          </p:spPr>
        </p:pic>
        <p:pic>
          <p:nvPicPr>
            <p:cNvPr id="21" name="object 21"/>
            <p:cNvPicPr/>
            <p:nvPr/>
          </p:nvPicPr>
          <p:blipFill>
            <a:blip r:embed="rId11" cstate="print"/>
            <a:stretch>
              <a:fillRect/>
            </a:stretch>
          </p:blipFill>
          <p:spPr>
            <a:xfrm>
              <a:off x="1819655" y="4506467"/>
              <a:ext cx="242316" cy="225551"/>
            </a:xfrm>
            <a:prstGeom prst="rect">
              <a:avLst/>
            </a:prstGeom>
          </p:spPr>
        </p:pic>
        <p:sp>
          <p:nvSpPr>
            <p:cNvPr id="22" name="object 22"/>
            <p:cNvSpPr/>
            <p:nvPr/>
          </p:nvSpPr>
          <p:spPr>
            <a:xfrm>
              <a:off x="1002791" y="4232147"/>
              <a:ext cx="673735" cy="216535"/>
            </a:xfrm>
            <a:custGeom>
              <a:avLst/>
              <a:gdLst/>
              <a:ahLst/>
              <a:cxnLst/>
              <a:rect l="l" t="t" r="r" b="b"/>
              <a:pathLst>
                <a:path w="673735" h="216535">
                  <a:moveTo>
                    <a:pt x="9144" y="207263"/>
                  </a:moveTo>
                  <a:lnTo>
                    <a:pt x="4571" y="207263"/>
                  </a:lnTo>
                  <a:lnTo>
                    <a:pt x="4571" y="216407"/>
                  </a:lnTo>
                  <a:lnTo>
                    <a:pt x="30480" y="216407"/>
                  </a:lnTo>
                  <a:lnTo>
                    <a:pt x="30480" y="211836"/>
                  </a:lnTo>
                  <a:lnTo>
                    <a:pt x="9144" y="211836"/>
                  </a:lnTo>
                  <a:lnTo>
                    <a:pt x="9144" y="207263"/>
                  </a:lnTo>
                  <a:close/>
                </a:path>
                <a:path w="673735" h="216535">
                  <a:moveTo>
                    <a:pt x="9144" y="182880"/>
                  </a:moveTo>
                  <a:lnTo>
                    <a:pt x="0" y="182880"/>
                  </a:lnTo>
                  <a:lnTo>
                    <a:pt x="0" y="211836"/>
                  </a:lnTo>
                  <a:lnTo>
                    <a:pt x="4571" y="211836"/>
                  </a:lnTo>
                  <a:lnTo>
                    <a:pt x="4571" y="207263"/>
                  </a:lnTo>
                  <a:lnTo>
                    <a:pt x="9144" y="207263"/>
                  </a:lnTo>
                  <a:lnTo>
                    <a:pt x="9144" y="182880"/>
                  </a:lnTo>
                  <a:close/>
                </a:path>
                <a:path w="673735" h="216535">
                  <a:moveTo>
                    <a:pt x="30480" y="207263"/>
                  </a:moveTo>
                  <a:lnTo>
                    <a:pt x="9144" y="207263"/>
                  </a:lnTo>
                  <a:lnTo>
                    <a:pt x="9144" y="211836"/>
                  </a:lnTo>
                  <a:lnTo>
                    <a:pt x="30480" y="211836"/>
                  </a:lnTo>
                  <a:lnTo>
                    <a:pt x="30480" y="207263"/>
                  </a:lnTo>
                  <a:close/>
                </a:path>
                <a:path w="673735" h="216535">
                  <a:moveTo>
                    <a:pt x="9144" y="144780"/>
                  </a:moveTo>
                  <a:lnTo>
                    <a:pt x="0" y="144780"/>
                  </a:lnTo>
                  <a:lnTo>
                    <a:pt x="0" y="173736"/>
                  </a:lnTo>
                  <a:lnTo>
                    <a:pt x="9144" y="173736"/>
                  </a:lnTo>
                  <a:lnTo>
                    <a:pt x="9144" y="144780"/>
                  </a:lnTo>
                  <a:close/>
                </a:path>
                <a:path w="673735" h="216535">
                  <a:moveTo>
                    <a:pt x="9144" y="106680"/>
                  </a:moveTo>
                  <a:lnTo>
                    <a:pt x="0" y="106680"/>
                  </a:lnTo>
                  <a:lnTo>
                    <a:pt x="0" y="135636"/>
                  </a:lnTo>
                  <a:lnTo>
                    <a:pt x="9144" y="135636"/>
                  </a:lnTo>
                  <a:lnTo>
                    <a:pt x="9144" y="106680"/>
                  </a:lnTo>
                  <a:close/>
                </a:path>
                <a:path w="673735" h="216535">
                  <a:moveTo>
                    <a:pt x="9144" y="68579"/>
                  </a:moveTo>
                  <a:lnTo>
                    <a:pt x="0" y="68579"/>
                  </a:lnTo>
                  <a:lnTo>
                    <a:pt x="0" y="97536"/>
                  </a:lnTo>
                  <a:lnTo>
                    <a:pt x="9144" y="97536"/>
                  </a:lnTo>
                  <a:lnTo>
                    <a:pt x="9144" y="68579"/>
                  </a:lnTo>
                  <a:close/>
                </a:path>
                <a:path w="673735" h="216535">
                  <a:moveTo>
                    <a:pt x="9144" y="30479"/>
                  </a:moveTo>
                  <a:lnTo>
                    <a:pt x="0" y="30479"/>
                  </a:lnTo>
                  <a:lnTo>
                    <a:pt x="0" y="59436"/>
                  </a:lnTo>
                  <a:lnTo>
                    <a:pt x="9144" y="59436"/>
                  </a:lnTo>
                  <a:lnTo>
                    <a:pt x="9144" y="30479"/>
                  </a:lnTo>
                  <a:close/>
                </a:path>
                <a:path w="673735" h="216535">
                  <a:moveTo>
                    <a:pt x="18288" y="0"/>
                  </a:moveTo>
                  <a:lnTo>
                    <a:pt x="0" y="0"/>
                  </a:lnTo>
                  <a:lnTo>
                    <a:pt x="0" y="21336"/>
                  </a:lnTo>
                  <a:lnTo>
                    <a:pt x="9144" y="21336"/>
                  </a:lnTo>
                  <a:lnTo>
                    <a:pt x="9144" y="10667"/>
                  </a:lnTo>
                  <a:lnTo>
                    <a:pt x="4571" y="10667"/>
                  </a:lnTo>
                  <a:lnTo>
                    <a:pt x="9144" y="6096"/>
                  </a:lnTo>
                  <a:lnTo>
                    <a:pt x="18288" y="6096"/>
                  </a:lnTo>
                  <a:lnTo>
                    <a:pt x="18288" y="0"/>
                  </a:lnTo>
                  <a:close/>
                </a:path>
                <a:path w="673735" h="216535">
                  <a:moveTo>
                    <a:pt x="9144" y="6096"/>
                  </a:moveTo>
                  <a:lnTo>
                    <a:pt x="4571" y="10667"/>
                  </a:lnTo>
                  <a:lnTo>
                    <a:pt x="9144" y="10667"/>
                  </a:lnTo>
                  <a:lnTo>
                    <a:pt x="9144" y="6096"/>
                  </a:lnTo>
                  <a:close/>
                </a:path>
                <a:path w="673735" h="216535">
                  <a:moveTo>
                    <a:pt x="18288" y="6096"/>
                  </a:moveTo>
                  <a:lnTo>
                    <a:pt x="9144" y="6096"/>
                  </a:lnTo>
                  <a:lnTo>
                    <a:pt x="9144" y="10667"/>
                  </a:lnTo>
                  <a:lnTo>
                    <a:pt x="18288" y="10667"/>
                  </a:lnTo>
                  <a:lnTo>
                    <a:pt x="18288" y="6096"/>
                  </a:lnTo>
                  <a:close/>
                </a:path>
                <a:path w="673735" h="216535">
                  <a:moveTo>
                    <a:pt x="56388" y="0"/>
                  </a:moveTo>
                  <a:lnTo>
                    <a:pt x="27432" y="0"/>
                  </a:lnTo>
                  <a:lnTo>
                    <a:pt x="27432" y="10667"/>
                  </a:lnTo>
                  <a:lnTo>
                    <a:pt x="56388" y="10667"/>
                  </a:lnTo>
                  <a:lnTo>
                    <a:pt x="56388" y="0"/>
                  </a:lnTo>
                  <a:close/>
                </a:path>
                <a:path w="673735" h="216535">
                  <a:moveTo>
                    <a:pt x="94488" y="0"/>
                  </a:moveTo>
                  <a:lnTo>
                    <a:pt x="65532" y="0"/>
                  </a:lnTo>
                  <a:lnTo>
                    <a:pt x="65532" y="10667"/>
                  </a:lnTo>
                  <a:lnTo>
                    <a:pt x="94488" y="10667"/>
                  </a:lnTo>
                  <a:lnTo>
                    <a:pt x="94488" y="0"/>
                  </a:lnTo>
                  <a:close/>
                </a:path>
                <a:path w="673735" h="216535">
                  <a:moveTo>
                    <a:pt x="132588" y="0"/>
                  </a:moveTo>
                  <a:lnTo>
                    <a:pt x="103632" y="0"/>
                  </a:lnTo>
                  <a:lnTo>
                    <a:pt x="103632" y="10667"/>
                  </a:lnTo>
                  <a:lnTo>
                    <a:pt x="132588" y="10667"/>
                  </a:lnTo>
                  <a:lnTo>
                    <a:pt x="132588" y="0"/>
                  </a:lnTo>
                  <a:close/>
                </a:path>
                <a:path w="673735" h="216535">
                  <a:moveTo>
                    <a:pt x="170688" y="0"/>
                  </a:moveTo>
                  <a:lnTo>
                    <a:pt x="141732" y="0"/>
                  </a:lnTo>
                  <a:lnTo>
                    <a:pt x="141732" y="10667"/>
                  </a:lnTo>
                  <a:lnTo>
                    <a:pt x="170688" y="10667"/>
                  </a:lnTo>
                  <a:lnTo>
                    <a:pt x="170688" y="0"/>
                  </a:lnTo>
                  <a:close/>
                </a:path>
                <a:path w="673735" h="216535">
                  <a:moveTo>
                    <a:pt x="208788" y="0"/>
                  </a:moveTo>
                  <a:lnTo>
                    <a:pt x="179832" y="0"/>
                  </a:lnTo>
                  <a:lnTo>
                    <a:pt x="179832" y="10667"/>
                  </a:lnTo>
                  <a:lnTo>
                    <a:pt x="208788" y="10667"/>
                  </a:lnTo>
                  <a:lnTo>
                    <a:pt x="208788" y="0"/>
                  </a:lnTo>
                  <a:close/>
                </a:path>
                <a:path w="673735" h="216535">
                  <a:moveTo>
                    <a:pt x="246888" y="0"/>
                  </a:moveTo>
                  <a:lnTo>
                    <a:pt x="217932" y="0"/>
                  </a:lnTo>
                  <a:lnTo>
                    <a:pt x="217932" y="10667"/>
                  </a:lnTo>
                  <a:lnTo>
                    <a:pt x="246888" y="10667"/>
                  </a:lnTo>
                  <a:lnTo>
                    <a:pt x="246888" y="0"/>
                  </a:lnTo>
                  <a:close/>
                </a:path>
                <a:path w="673735" h="216535">
                  <a:moveTo>
                    <a:pt x="284988" y="0"/>
                  </a:moveTo>
                  <a:lnTo>
                    <a:pt x="256032" y="0"/>
                  </a:lnTo>
                  <a:lnTo>
                    <a:pt x="256032" y="10667"/>
                  </a:lnTo>
                  <a:lnTo>
                    <a:pt x="284988" y="10667"/>
                  </a:lnTo>
                  <a:lnTo>
                    <a:pt x="284988" y="0"/>
                  </a:lnTo>
                  <a:close/>
                </a:path>
                <a:path w="673735" h="216535">
                  <a:moveTo>
                    <a:pt x="323088" y="0"/>
                  </a:moveTo>
                  <a:lnTo>
                    <a:pt x="294132" y="0"/>
                  </a:lnTo>
                  <a:lnTo>
                    <a:pt x="294132" y="10667"/>
                  </a:lnTo>
                  <a:lnTo>
                    <a:pt x="323088" y="10667"/>
                  </a:lnTo>
                  <a:lnTo>
                    <a:pt x="323088" y="0"/>
                  </a:lnTo>
                  <a:close/>
                </a:path>
                <a:path w="673735" h="216535">
                  <a:moveTo>
                    <a:pt x="361188" y="0"/>
                  </a:moveTo>
                  <a:lnTo>
                    <a:pt x="332232" y="0"/>
                  </a:lnTo>
                  <a:lnTo>
                    <a:pt x="332232" y="10667"/>
                  </a:lnTo>
                  <a:lnTo>
                    <a:pt x="361188" y="10667"/>
                  </a:lnTo>
                  <a:lnTo>
                    <a:pt x="361188" y="0"/>
                  </a:lnTo>
                  <a:close/>
                </a:path>
                <a:path w="673735" h="216535">
                  <a:moveTo>
                    <a:pt x="399288" y="0"/>
                  </a:moveTo>
                  <a:lnTo>
                    <a:pt x="370332" y="0"/>
                  </a:lnTo>
                  <a:lnTo>
                    <a:pt x="370332" y="10667"/>
                  </a:lnTo>
                  <a:lnTo>
                    <a:pt x="399288" y="10667"/>
                  </a:lnTo>
                  <a:lnTo>
                    <a:pt x="399288" y="0"/>
                  </a:lnTo>
                  <a:close/>
                </a:path>
                <a:path w="673735" h="216535">
                  <a:moveTo>
                    <a:pt x="437388" y="0"/>
                  </a:moveTo>
                  <a:lnTo>
                    <a:pt x="408432" y="0"/>
                  </a:lnTo>
                  <a:lnTo>
                    <a:pt x="408432" y="10667"/>
                  </a:lnTo>
                  <a:lnTo>
                    <a:pt x="437388" y="10667"/>
                  </a:lnTo>
                  <a:lnTo>
                    <a:pt x="437388" y="0"/>
                  </a:lnTo>
                  <a:close/>
                </a:path>
                <a:path w="673735" h="216535">
                  <a:moveTo>
                    <a:pt x="475488" y="0"/>
                  </a:moveTo>
                  <a:lnTo>
                    <a:pt x="446532" y="0"/>
                  </a:lnTo>
                  <a:lnTo>
                    <a:pt x="446532" y="10667"/>
                  </a:lnTo>
                  <a:lnTo>
                    <a:pt x="475488" y="10667"/>
                  </a:lnTo>
                  <a:lnTo>
                    <a:pt x="475488" y="0"/>
                  </a:lnTo>
                  <a:close/>
                </a:path>
                <a:path w="673735" h="216535">
                  <a:moveTo>
                    <a:pt x="513588" y="0"/>
                  </a:moveTo>
                  <a:lnTo>
                    <a:pt x="484632" y="0"/>
                  </a:lnTo>
                  <a:lnTo>
                    <a:pt x="484632" y="10667"/>
                  </a:lnTo>
                  <a:lnTo>
                    <a:pt x="513588" y="10667"/>
                  </a:lnTo>
                  <a:lnTo>
                    <a:pt x="513588" y="0"/>
                  </a:lnTo>
                  <a:close/>
                </a:path>
                <a:path w="673735" h="216535">
                  <a:moveTo>
                    <a:pt x="551688" y="0"/>
                  </a:moveTo>
                  <a:lnTo>
                    <a:pt x="522732" y="0"/>
                  </a:lnTo>
                  <a:lnTo>
                    <a:pt x="522732" y="10667"/>
                  </a:lnTo>
                  <a:lnTo>
                    <a:pt x="551688" y="10667"/>
                  </a:lnTo>
                  <a:lnTo>
                    <a:pt x="551688" y="0"/>
                  </a:lnTo>
                  <a:close/>
                </a:path>
                <a:path w="673735" h="216535">
                  <a:moveTo>
                    <a:pt x="589788" y="0"/>
                  </a:moveTo>
                  <a:lnTo>
                    <a:pt x="560832" y="0"/>
                  </a:lnTo>
                  <a:lnTo>
                    <a:pt x="560832" y="10667"/>
                  </a:lnTo>
                  <a:lnTo>
                    <a:pt x="589788" y="10667"/>
                  </a:lnTo>
                  <a:lnTo>
                    <a:pt x="589788" y="0"/>
                  </a:lnTo>
                  <a:close/>
                </a:path>
                <a:path w="673735" h="216535">
                  <a:moveTo>
                    <a:pt x="627888" y="0"/>
                  </a:moveTo>
                  <a:lnTo>
                    <a:pt x="598932" y="0"/>
                  </a:lnTo>
                  <a:lnTo>
                    <a:pt x="598932" y="10667"/>
                  </a:lnTo>
                  <a:lnTo>
                    <a:pt x="627888" y="10667"/>
                  </a:lnTo>
                  <a:lnTo>
                    <a:pt x="627888" y="0"/>
                  </a:lnTo>
                  <a:close/>
                </a:path>
                <a:path w="673735" h="216535">
                  <a:moveTo>
                    <a:pt x="665988" y="0"/>
                  </a:moveTo>
                  <a:lnTo>
                    <a:pt x="637032" y="0"/>
                  </a:lnTo>
                  <a:lnTo>
                    <a:pt x="637032" y="10667"/>
                  </a:lnTo>
                  <a:lnTo>
                    <a:pt x="665988" y="10667"/>
                  </a:lnTo>
                  <a:lnTo>
                    <a:pt x="665988" y="0"/>
                  </a:lnTo>
                  <a:close/>
                </a:path>
                <a:path w="673735" h="216535">
                  <a:moveTo>
                    <a:pt x="673608" y="12191"/>
                  </a:moveTo>
                  <a:lnTo>
                    <a:pt x="664464" y="12191"/>
                  </a:lnTo>
                  <a:lnTo>
                    <a:pt x="664464" y="39624"/>
                  </a:lnTo>
                  <a:lnTo>
                    <a:pt x="673608" y="39624"/>
                  </a:lnTo>
                  <a:lnTo>
                    <a:pt x="673608" y="12191"/>
                  </a:lnTo>
                  <a:close/>
                </a:path>
                <a:path w="673735" h="216535">
                  <a:moveTo>
                    <a:pt x="673608" y="50291"/>
                  </a:moveTo>
                  <a:lnTo>
                    <a:pt x="664464" y="50291"/>
                  </a:lnTo>
                  <a:lnTo>
                    <a:pt x="664464" y="77724"/>
                  </a:lnTo>
                  <a:lnTo>
                    <a:pt x="673608" y="77724"/>
                  </a:lnTo>
                  <a:lnTo>
                    <a:pt x="673608" y="50291"/>
                  </a:lnTo>
                  <a:close/>
                </a:path>
                <a:path w="673735" h="216535">
                  <a:moveTo>
                    <a:pt x="673608" y="88392"/>
                  </a:moveTo>
                  <a:lnTo>
                    <a:pt x="664464" y="88392"/>
                  </a:lnTo>
                  <a:lnTo>
                    <a:pt x="664464" y="115824"/>
                  </a:lnTo>
                  <a:lnTo>
                    <a:pt x="673608" y="115824"/>
                  </a:lnTo>
                  <a:lnTo>
                    <a:pt x="673608" y="88392"/>
                  </a:lnTo>
                  <a:close/>
                </a:path>
                <a:path w="673735" h="216535">
                  <a:moveTo>
                    <a:pt x="673608" y="126492"/>
                  </a:moveTo>
                  <a:lnTo>
                    <a:pt x="664464" y="126492"/>
                  </a:lnTo>
                  <a:lnTo>
                    <a:pt x="664464" y="153924"/>
                  </a:lnTo>
                  <a:lnTo>
                    <a:pt x="673608" y="153924"/>
                  </a:lnTo>
                  <a:lnTo>
                    <a:pt x="673608" y="126492"/>
                  </a:lnTo>
                  <a:close/>
                </a:path>
                <a:path w="673735" h="216535">
                  <a:moveTo>
                    <a:pt x="673608" y="164592"/>
                  </a:moveTo>
                  <a:lnTo>
                    <a:pt x="664464" y="164592"/>
                  </a:lnTo>
                  <a:lnTo>
                    <a:pt x="664464" y="192024"/>
                  </a:lnTo>
                  <a:lnTo>
                    <a:pt x="673608" y="192024"/>
                  </a:lnTo>
                  <a:lnTo>
                    <a:pt x="673608" y="164592"/>
                  </a:lnTo>
                  <a:close/>
                </a:path>
                <a:path w="673735" h="216535">
                  <a:moveTo>
                    <a:pt x="664464" y="207263"/>
                  </a:moveTo>
                  <a:lnTo>
                    <a:pt x="650747" y="207263"/>
                  </a:lnTo>
                  <a:lnTo>
                    <a:pt x="650747" y="216407"/>
                  </a:lnTo>
                  <a:lnTo>
                    <a:pt x="673608" y="216407"/>
                  </a:lnTo>
                  <a:lnTo>
                    <a:pt x="673608" y="211836"/>
                  </a:lnTo>
                  <a:lnTo>
                    <a:pt x="664464" y="211836"/>
                  </a:lnTo>
                  <a:lnTo>
                    <a:pt x="664464" y="207263"/>
                  </a:lnTo>
                  <a:close/>
                </a:path>
                <a:path w="673735" h="216535">
                  <a:moveTo>
                    <a:pt x="673608" y="202692"/>
                  </a:moveTo>
                  <a:lnTo>
                    <a:pt x="664464" y="202692"/>
                  </a:lnTo>
                  <a:lnTo>
                    <a:pt x="664464" y="211836"/>
                  </a:lnTo>
                  <a:lnTo>
                    <a:pt x="669035" y="207263"/>
                  </a:lnTo>
                  <a:lnTo>
                    <a:pt x="673608" y="207263"/>
                  </a:lnTo>
                  <a:lnTo>
                    <a:pt x="673608" y="202692"/>
                  </a:lnTo>
                  <a:close/>
                </a:path>
                <a:path w="673735" h="216535">
                  <a:moveTo>
                    <a:pt x="673608" y="207263"/>
                  </a:moveTo>
                  <a:lnTo>
                    <a:pt x="669035" y="207263"/>
                  </a:lnTo>
                  <a:lnTo>
                    <a:pt x="664464" y="211836"/>
                  </a:lnTo>
                  <a:lnTo>
                    <a:pt x="673608" y="211836"/>
                  </a:lnTo>
                  <a:lnTo>
                    <a:pt x="673608" y="207263"/>
                  </a:lnTo>
                  <a:close/>
                </a:path>
                <a:path w="673735" h="216535">
                  <a:moveTo>
                    <a:pt x="640080" y="207263"/>
                  </a:moveTo>
                  <a:lnTo>
                    <a:pt x="612648" y="207263"/>
                  </a:lnTo>
                  <a:lnTo>
                    <a:pt x="612648" y="216407"/>
                  </a:lnTo>
                  <a:lnTo>
                    <a:pt x="640080" y="216407"/>
                  </a:lnTo>
                  <a:lnTo>
                    <a:pt x="640080" y="207263"/>
                  </a:lnTo>
                  <a:close/>
                </a:path>
                <a:path w="673735" h="216535">
                  <a:moveTo>
                    <a:pt x="601980" y="207263"/>
                  </a:moveTo>
                  <a:lnTo>
                    <a:pt x="574548" y="207263"/>
                  </a:lnTo>
                  <a:lnTo>
                    <a:pt x="574548" y="216407"/>
                  </a:lnTo>
                  <a:lnTo>
                    <a:pt x="601980" y="216407"/>
                  </a:lnTo>
                  <a:lnTo>
                    <a:pt x="601980" y="207263"/>
                  </a:lnTo>
                  <a:close/>
                </a:path>
                <a:path w="673735" h="216535">
                  <a:moveTo>
                    <a:pt x="563880" y="207263"/>
                  </a:moveTo>
                  <a:lnTo>
                    <a:pt x="536448" y="207263"/>
                  </a:lnTo>
                  <a:lnTo>
                    <a:pt x="536448" y="216407"/>
                  </a:lnTo>
                  <a:lnTo>
                    <a:pt x="563880" y="216407"/>
                  </a:lnTo>
                  <a:lnTo>
                    <a:pt x="563880" y="207263"/>
                  </a:lnTo>
                  <a:close/>
                </a:path>
                <a:path w="673735" h="216535">
                  <a:moveTo>
                    <a:pt x="525780" y="207263"/>
                  </a:moveTo>
                  <a:lnTo>
                    <a:pt x="498348" y="207263"/>
                  </a:lnTo>
                  <a:lnTo>
                    <a:pt x="498348" y="216407"/>
                  </a:lnTo>
                  <a:lnTo>
                    <a:pt x="525780" y="216407"/>
                  </a:lnTo>
                  <a:lnTo>
                    <a:pt x="525780" y="207263"/>
                  </a:lnTo>
                  <a:close/>
                </a:path>
                <a:path w="673735" h="216535">
                  <a:moveTo>
                    <a:pt x="487680" y="207263"/>
                  </a:moveTo>
                  <a:lnTo>
                    <a:pt x="460248" y="207263"/>
                  </a:lnTo>
                  <a:lnTo>
                    <a:pt x="460248" y="216407"/>
                  </a:lnTo>
                  <a:lnTo>
                    <a:pt x="487680" y="216407"/>
                  </a:lnTo>
                  <a:lnTo>
                    <a:pt x="487680" y="207263"/>
                  </a:lnTo>
                  <a:close/>
                </a:path>
                <a:path w="673735" h="216535">
                  <a:moveTo>
                    <a:pt x="449580" y="207263"/>
                  </a:moveTo>
                  <a:lnTo>
                    <a:pt x="422148" y="207263"/>
                  </a:lnTo>
                  <a:lnTo>
                    <a:pt x="422148" y="216407"/>
                  </a:lnTo>
                  <a:lnTo>
                    <a:pt x="449580" y="216407"/>
                  </a:lnTo>
                  <a:lnTo>
                    <a:pt x="449580" y="207263"/>
                  </a:lnTo>
                  <a:close/>
                </a:path>
                <a:path w="673735" h="216535">
                  <a:moveTo>
                    <a:pt x="411480" y="207263"/>
                  </a:moveTo>
                  <a:lnTo>
                    <a:pt x="384048" y="207263"/>
                  </a:lnTo>
                  <a:lnTo>
                    <a:pt x="384048" y="216407"/>
                  </a:lnTo>
                  <a:lnTo>
                    <a:pt x="411480" y="216407"/>
                  </a:lnTo>
                  <a:lnTo>
                    <a:pt x="411480" y="207263"/>
                  </a:lnTo>
                  <a:close/>
                </a:path>
                <a:path w="673735" h="216535">
                  <a:moveTo>
                    <a:pt x="373380" y="207263"/>
                  </a:moveTo>
                  <a:lnTo>
                    <a:pt x="345948" y="207263"/>
                  </a:lnTo>
                  <a:lnTo>
                    <a:pt x="345948" y="216407"/>
                  </a:lnTo>
                  <a:lnTo>
                    <a:pt x="373380" y="216407"/>
                  </a:lnTo>
                  <a:lnTo>
                    <a:pt x="373380" y="207263"/>
                  </a:lnTo>
                  <a:close/>
                </a:path>
                <a:path w="673735" h="216535">
                  <a:moveTo>
                    <a:pt x="335280" y="207263"/>
                  </a:moveTo>
                  <a:lnTo>
                    <a:pt x="307848" y="207263"/>
                  </a:lnTo>
                  <a:lnTo>
                    <a:pt x="307848" y="216407"/>
                  </a:lnTo>
                  <a:lnTo>
                    <a:pt x="335280" y="216407"/>
                  </a:lnTo>
                  <a:lnTo>
                    <a:pt x="335280" y="207263"/>
                  </a:lnTo>
                  <a:close/>
                </a:path>
                <a:path w="673735" h="216535">
                  <a:moveTo>
                    <a:pt x="297180" y="207263"/>
                  </a:moveTo>
                  <a:lnTo>
                    <a:pt x="269748" y="207263"/>
                  </a:lnTo>
                  <a:lnTo>
                    <a:pt x="269748" y="216407"/>
                  </a:lnTo>
                  <a:lnTo>
                    <a:pt x="297180" y="216407"/>
                  </a:lnTo>
                  <a:lnTo>
                    <a:pt x="297180" y="207263"/>
                  </a:lnTo>
                  <a:close/>
                </a:path>
                <a:path w="673735" h="216535">
                  <a:moveTo>
                    <a:pt x="259080" y="207263"/>
                  </a:moveTo>
                  <a:lnTo>
                    <a:pt x="231648" y="207263"/>
                  </a:lnTo>
                  <a:lnTo>
                    <a:pt x="231648" y="216407"/>
                  </a:lnTo>
                  <a:lnTo>
                    <a:pt x="259080" y="216407"/>
                  </a:lnTo>
                  <a:lnTo>
                    <a:pt x="259080" y="207263"/>
                  </a:lnTo>
                  <a:close/>
                </a:path>
                <a:path w="673735" h="216535">
                  <a:moveTo>
                    <a:pt x="220980" y="207263"/>
                  </a:moveTo>
                  <a:lnTo>
                    <a:pt x="193548" y="207263"/>
                  </a:lnTo>
                  <a:lnTo>
                    <a:pt x="193548" y="216407"/>
                  </a:lnTo>
                  <a:lnTo>
                    <a:pt x="220980" y="216407"/>
                  </a:lnTo>
                  <a:lnTo>
                    <a:pt x="220980" y="207263"/>
                  </a:lnTo>
                  <a:close/>
                </a:path>
                <a:path w="673735" h="216535">
                  <a:moveTo>
                    <a:pt x="182880" y="207263"/>
                  </a:moveTo>
                  <a:lnTo>
                    <a:pt x="155448" y="207263"/>
                  </a:lnTo>
                  <a:lnTo>
                    <a:pt x="155448" y="216407"/>
                  </a:lnTo>
                  <a:lnTo>
                    <a:pt x="182880" y="216407"/>
                  </a:lnTo>
                  <a:lnTo>
                    <a:pt x="182880" y="207263"/>
                  </a:lnTo>
                  <a:close/>
                </a:path>
                <a:path w="673735" h="216535">
                  <a:moveTo>
                    <a:pt x="144780" y="207263"/>
                  </a:moveTo>
                  <a:lnTo>
                    <a:pt x="117348" y="207263"/>
                  </a:lnTo>
                  <a:lnTo>
                    <a:pt x="117348" y="216407"/>
                  </a:lnTo>
                  <a:lnTo>
                    <a:pt x="144780" y="216407"/>
                  </a:lnTo>
                  <a:lnTo>
                    <a:pt x="144780" y="207263"/>
                  </a:lnTo>
                  <a:close/>
                </a:path>
                <a:path w="673735" h="216535">
                  <a:moveTo>
                    <a:pt x="106680" y="207263"/>
                  </a:moveTo>
                  <a:lnTo>
                    <a:pt x="79248" y="207263"/>
                  </a:lnTo>
                  <a:lnTo>
                    <a:pt x="79248" y="216407"/>
                  </a:lnTo>
                  <a:lnTo>
                    <a:pt x="106680" y="216407"/>
                  </a:lnTo>
                  <a:lnTo>
                    <a:pt x="106680" y="207263"/>
                  </a:lnTo>
                  <a:close/>
                </a:path>
                <a:path w="673735" h="216535">
                  <a:moveTo>
                    <a:pt x="68580" y="207263"/>
                  </a:moveTo>
                  <a:lnTo>
                    <a:pt x="41148" y="207263"/>
                  </a:lnTo>
                  <a:lnTo>
                    <a:pt x="41148" y="216407"/>
                  </a:lnTo>
                  <a:lnTo>
                    <a:pt x="68580" y="216407"/>
                  </a:lnTo>
                  <a:lnTo>
                    <a:pt x="68580" y="207263"/>
                  </a:lnTo>
                  <a:close/>
                </a:path>
              </a:pathLst>
            </a:custGeom>
            <a:solidFill>
              <a:srgbClr val="000000"/>
            </a:solidFill>
          </p:spPr>
          <p:txBody>
            <a:bodyPr wrap="square" lIns="0" tIns="0" rIns="0" bIns="0" rtlCol="0"/>
            <a:lstStyle/>
            <a:p>
              <a:endParaRPr sz="1539"/>
            </a:p>
          </p:txBody>
        </p:sp>
      </p:grpSp>
      <p:sp>
        <p:nvSpPr>
          <p:cNvPr id="23" name="object 23"/>
          <p:cNvSpPr txBox="1"/>
          <p:nvPr/>
        </p:nvSpPr>
        <p:spPr>
          <a:xfrm>
            <a:off x="933948" y="3608831"/>
            <a:ext cx="758018" cy="348458"/>
          </a:xfrm>
          <a:prstGeom prst="rect">
            <a:avLst/>
          </a:prstGeom>
        </p:spPr>
        <p:txBody>
          <a:bodyPr vert="horz" wrap="square" lIns="0" tIns="79277" rIns="0" bIns="0" rtlCol="0">
            <a:spAutoFit/>
          </a:bodyPr>
          <a:lstStyle/>
          <a:p>
            <a:pPr marL="113485">
              <a:spcBef>
                <a:spcPts val="624"/>
              </a:spcBef>
            </a:pPr>
            <a:r>
              <a:rPr sz="770" b="1" dirty="0">
                <a:solidFill>
                  <a:srgbClr val="BF4F4D"/>
                </a:solidFill>
                <a:latin typeface="ＭＳ Ｐゴシック"/>
                <a:cs typeface="ＭＳ Ｐゴシック"/>
              </a:rPr>
              <a:t>施工管理ソフ</a:t>
            </a:r>
            <a:r>
              <a:rPr sz="770" b="1" spc="-569" dirty="0">
                <a:solidFill>
                  <a:srgbClr val="BF4F4D"/>
                </a:solidFill>
                <a:latin typeface="ＭＳ Ｐゴシック"/>
                <a:cs typeface="ＭＳ Ｐゴシック"/>
              </a:rPr>
              <a:t>ト</a:t>
            </a:r>
            <a:endParaRPr sz="770">
              <a:latin typeface="ＭＳ Ｐゴシック"/>
              <a:cs typeface="ＭＳ Ｐゴシック"/>
            </a:endParaRPr>
          </a:p>
          <a:p>
            <a:pPr marL="10860">
              <a:spcBef>
                <a:spcPts val="414"/>
              </a:spcBef>
            </a:pPr>
            <a:r>
              <a:rPr sz="641" b="1" spc="-17" dirty="0">
                <a:solidFill>
                  <a:srgbClr val="BF4F4D"/>
                </a:solidFill>
                <a:latin typeface="ＭＳ Ｐゴシック"/>
                <a:cs typeface="ＭＳ Ｐゴシック"/>
              </a:rPr>
              <a:t>電子小黒板</a:t>
            </a:r>
            <a:endParaRPr sz="641">
              <a:latin typeface="ＭＳ Ｐゴシック"/>
              <a:cs typeface="ＭＳ Ｐゴシック"/>
            </a:endParaRPr>
          </a:p>
        </p:txBody>
      </p:sp>
      <p:grpSp>
        <p:nvGrpSpPr>
          <p:cNvPr id="24" name="object 24"/>
          <p:cNvGrpSpPr/>
          <p:nvPr/>
        </p:nvGrpSpPr>
        <p:grpSpPr>
          <a:xfrm>
            <a:off x="970871" y="1162439"/>
            <a:ext cx="7492216" cy="4409102"/>
            <a:chOff x="1135380" y="1130808"/>
            <a:chExt cx="8761730" cy="5156200"/>
          </a:xfrm>
        </p:grpSpPr>
        <p:pic>
          <p:nvPicPr>
            <p:cNvPr id="25" name="object 25"/>
            <p:cNvPicPr/>
            <p:nvPr/>
          </p:nvPicPr>
          <p:blipFill>
            <a:blip r:embed="rId12" cstate="print"/>
            <a:stretch>
              <a:fillRect/>
            </a:stretch>
          </p:blipFill>
          <p:spPr>
            <a:xfrm>
              <a:off x="1135380" y="4421123"/>
              <a:ext cx="216407" cy="192024"/>
            </a:xfrm>
            <a:prstGeom prst="rect">
              <a:avLst/>
            </a:prstGeom>
          </p:spPr>
        </p:pic>
        <p:pic>
          <p:nvPicPr>
            <p:cNvPr id="26" name="object 26"/>
            <p:cNvPicPr/>
            <p:nvPr/>
          </p:nvPicPr>
          <p:blipFill>
            <a:blip r:embed="rId13" cstate="print"/>
            <a:stretch>
              <a:fillRect/>
            </a:stretch>
          </p:blipFill>
          <p:spPr>
            <a:xfrm>
              <a:off x="1176528" y="5762243"/>
              <a:ext cx="751332" cy="524255"/>
            </a:xfrm>
            <a:prstGeom prst="rect">
              <a:avLst/>
            </a:prstGeom>
          </p:spPr>
        </p:pic>
        <p:sp>
          <p:nvSpPr>
            <p:cNvPr id="27" name="object 27"/>
            <p:cNvSpPr/>
            <p:nvPr/>
          </p:nvSpPr>
          <p:spPr>
            <a:xfrm>
              <a:off x="9221723" y="1141476"/>
              <a:ext cx="664845" cy="332740"/>
            </a:xfrm>
            <a:custGeom>
              <a:avLst/>
              <a:gdLst/>
              <a:ahLst/>
              <a:cxnLst/>
              <a:rect l="l" t="t" r="r" b="b"/>
              <a:pathLst>
                <a:path w="664845" h="332740">
                  <a:moveTo>
                    <a:pt x="332231" y="0"/>
                  </a:moveTo>
                  <a:lnTo>
                    <a:pt x="272271" y="2686"/>
                  </a:lnTo>
                  <a:lnTo>
                    <a:pt x="215935" y="10427"/>
                  </a:lnTo>
                  <a:lnTo>
                    <a:pt x="164140" y="22747"/>
                  </a:lnTo>
                  <a:lnTo>
                    <a:pt x="117801" y="39168"/>
                  </a:lnTo>
                  <a:lnTo>
                    <a:pt x="77834" y="59214"/>
                  </a:lnTo>
                  <a:lnTo>
                    <a:pt x="45155" y="82408"/>
                  </a:lnTo>
                  <a:lnTo>
                    <a:pt x="5322" y="136336"/>
                  </a:lnTo>
                  <a:lnTo>
                    <a:pt x="0" y="166116"/>
                  </a:lnTo>
                  <a:lnTo>
                    <a:pt x="5322" y="195895"/>
                  </a:lnTo>
                  <a:lnTo>
                    <a:pt x="45155" y="249823"/>
                  </a:lnTo>
                  <a:lnTo>
                    <a:pt x="77834" y="273017"/>
                  </a:lnTo>
                  <a:lnTo>
                    <a:pt x="117801" y="293063"/>
                  </a:lnTo>
                  <a:lnTo>
                    <a:pt x="164140" y="309484"/>
                  </a:lnTo>
                  <a:lnTo>
                    <a:pt x="215935" y="321804"/>
                  </a:lnTo>
                  <a:lnTo>
                    <a:pt x="272271" y="329545"/>
                  </a:lnTo>
                  <a:lnTo>
                    <a:pt x="332231" y="332232"/>
                  </a:lnTo>
                  <a:lnTo>
                    <a:pt x="392192" y="329545"/>
                  </a:lnTo>
                  <a:lnTo>
                    <a:pt x="448528" y="321804"/>
                  </a:lnTo>
                  <a:lnTo>
                    <a:pt x="500323" y="309484"/>
                  </a:lnTo>
                  <a:lnTo>
                    <a:pt x="546662" y="293063"/>
                  </a:lnTo>
                  <a:lnTo>
                    <a:pt x="586629" y="273017"/>
                  </a:lnTo>
                  <a:lnTo>
                    <a:pt x="619308" y="249823"/>
                  </a:lnTo>
                  <a:lnTo>
                    <a:pt x="659141" y="195895"/>
                  </a:lnTo>
                  <a:lnTo>
                    <a:pt x="664464" y="166116"/>
                  </a:lnTo>
                  <a:lnTo>
                    <a:pt x="659141" y="136336"/>
                  </a:lnTo>
                  <a:lnTo>
                    <a:pt x="619308" y="82408"/>
                  </a:lnTo>
                  <a:lnTo>
                    <a:pt x="586629" y="59214"/>
                  </a:lnTo>
                  <a:lnTo>
                    <a:pt x="546662" y="39168"/>
                  </a:lnTo>
                  <a:lnTo>
                    <a:pt x="500323" y="22747"/>
                  </a:lnTo>
                  <a:lnTo>
                    <a:pt x="448528" y="10427"/>
                  </a:lnTo>
                  <a:lnTo>
                    <a:pt x="392192" y="2686"/>
                  </a:lnTo>
                  <a:lnTo>
                    <a:pt x="332231" y="0"/>
                  </a:lnTo>
                  <a:close/>
                </a:path>
              </a:pathLst>
            </a:custGeom>
            <a:solidFill>
              <a:srgbClr val="FFFFFF"/>
            </a:solidFill>
          </p:spPr>
          <p:txBody>
            <a:bodyPr wrap="square" lIns="0" tIns="0" rIns="0" bIns="0" rtlCol="0"/>
            <a:lstStyle/>
            <a:p>
              <a:endParaRPr sz="1539"/>
            </a:p>
          </p:txBody>
        </p:sp>
        <p:sp>
          <p:nvSpPr>
            <p:cNvPr id="28" name="object 28"/>
            <p:cNvSpPr/>
            <p:nvPr/>
          </p:nvSpPr>
          <p:spPr>
            <a:xfrm>
              <a:off x="9211056" y="1130808"/>
              <a:ext cx="685800" cy="352425"/>
            </a:xfrm>
            <a:custGeom>
              <a:avLst/>
              <a:gdLst/>
              <a:ahLst/>
              <a:cxnLst/>
              <a:rect l="l" t="t" r="r" b="b"/>
              <a:pathLst>
                <a:path w="685800" h="352425">
                  <a:moveTo>
                    <a:pt x="342900" y="0"/>
                  </a:moveTo>
                  <a:lnTo>
                    <a:pt x="242316" y="7619"/>
                  </a:lnTo>
                  <a:lnTo>
                    <a:pt x="181355" y="21336"/>
                  </a:lnTo>
                  <a:lnTo>
                    <a:pt x="128016" y="39624"/>
                  </a:lnTo>
                  <a:lnTo>
                    <a:pt x="91440" y="56387"/>
                  </a:lnTo>
                  <a:lnTo>
                    <a:pt x="51816" y="83819"/>
                  </a:lnTo>
                  <a:lnTo>
                    <a:pt x="44196" y="89915"/>
                  </a:lnTo>
                  <a:lnTo>
                    <a:pt x="16764" y="121919"/>
                  </a:lnTo>
                  <a:lnTo>
                    <a:pt x="0" y="176784"/>
                  </a:lnTo>
                  <a:lnTo>
                    <a:pt x="1524" y="185927"/>
                  </a:lnTo>
                  <a:lnTo>
                    <a:pt x="3048" y="196596"/>
                  </a:lnTo>
                  <a:lnTo>
                    <a:pt x="4572" y="205739"/>
                  </a:lnTo>
                  <a:lnTo>
                    <a:pt x="9144" y="214884"/>
                  </a:lnTo>
                  <a:lnTo>
                    <a:pt x="12192" y="222503"/>
                  </a:lnTo>
                  <a:lnTo>
                    <a:pt x="16764" y="231648"/>
                  </a:lnTo>
                  <a:lnTo>
                    <a:pt x="22860" y="239267"/>
                  </a:lnTo>
                  <a:lnTo>
                    <a:pt x="28955" y="248412"/>
                  </a:lnTo>
                  <a:lnTo>
                    <a:pt x="44196" y="263651"/>
                  </a:lnTo>
                  <a:lnTo>
                    <a:pt x="53340" y="269748"/>
                  </a:lnTo>
                  <a:lnTo>
                    <a:pt x="60960" y="277367"/>
                  </a:lnTo>
                  <a:lnTo>
                    <a:pt x="71627" y="284988"/>
                  </a:lnTo>
                  <a:lnTo>
                    <a:pt x="80772" y="291084"/>
                  </a:lnTo>
                  <a:lnTo>
                    <a:pt x="92964" y="297179"/>
                  </a:lnTo>
                  <a:lnTo>
                    <a:pt x="103632" y="303275"/>
                  </a:lnTo>
                  <a:lnTo>
                    <a:pt x="153924" y="323088"/>
                  </a:lnTo>
                  <a:lnTo>
                    <a:pt x="211836" y="339851"/>
                  </a:lnTo>
                  <a:lnTo>
                    <a:pt x="275844" y="348996"/>
                  </a:lnTo>
                  <a:lnTo>
                    <a:pt x="309372" y="352043"/>
                  </a:lnTo>
                  <a:lnTo>
                    <a:pt x="377951" y="352043"/>
                  </a:lnTo>
                  <a:lnTo>
                    <a:pt x="411479" y="348996"/>
                  </a:lnTo>
                  <a:lnTo>
                    <a:pt x="473964" y="339851"/>
                  </a:lnTo>
                  <a:lnTo>
                    <a:pt x="498348" y="333755"/>
                  </a:lnTo>
                  <a:lnTo>
                    <a:pt x="342900" y="333755"/>
                  </a:lnTo>
                  <a:lnTo>
                    <a:pt x="277368" y="330707"/>
                  </a:lnTo>
                  <a:lnTo>
                    <a:pt x="214884" y="320039"/>
                  </a:lnTo>
                  <a:lnTo>
                    <a:pt x="134112" y="295655"/>
                  </a:lnTo>
                  <a:lnTo>
                    <a:pt x="111251" y="284988"/>
                  </a:lnTo>
                  <a:lnTo>
                    <a:pt x="100584" y="280415"/>
                  </a:lnTo>
                  <a:lnTo>
                    <a:pt x="91440" y="274319"/>
                  </a:lnTo>
                  <a:lnTo>
                    <a:pt x="80772" y="268224"/>
                  </a:lnTo>
                  <a:lnTo>
                    <a:pt x="73151" y="262127"/>
                  </a:lnTo>
                  <a:lnTo>
                    <a:pt x="64008" y="256031"/>
                  </a:lnTo>
                  <a:lnTo>
                    <a:pt x="50292" y="242315"/>
                  </a:lnTo>
                  <a:lnTo>
                    <a:pt x="44196" y="234696"/>
                  </a:lnTo>
                  <a:lnTo>
                    <a:pt x="38100" y="228600"/>
                  </a:lnTo>
                  <a:lnTo>
                    <a:pt x="28955" y="213360"/>
                  </a:lnTo>
                  <a:lnTo>
                    <a:pt x="22860" y="198119"/>
                  </a:lnTo>
                  <a:lnTo>
                    <a:pt x="21336" y="192024"/>
                  </a:lnTo>
                  <a:lnTo>
                    <a:pt x="19812" y="184403"/>
                  </a:lnTo>
                  <a:lnTo>
                    <a:pt x="19812" y="169163"/>
                  </a:lnTo>
                  <a:lnTo>
                    <a:pt x="22860" y="153924"/>
                  </a:lnTo>
                  <a:lnTo>
                    <a:pt x="28955" y="138684"/>
                  </a:lnTo>
                  <a:lnTo>
                    <a:pt x="33527" y="132587"/>
                  </a:lnTo>
                  <a:lnTo>
                    <a:pt x="38100" y="124967"/>
                  </a:lnTo>
                  <a:lnTo>
                    <a:pt x="44196" y="117348"/>
                  </a:lnTo>
                  <a:lnTo>
                    <a:pt x="50292" y="111251"/>
                  </a:lnTo>
                  <a:lnTo>
                    <a:pt x="56388" y="103631"/>
                  </a:lnTo>
                  <a:lnTo>
                    <a:pt x="91440" y="79248"/>
                  </a:lnTo>
                  <a:lnTo>
                    <a:pt x="135636" y="56387"/>
                  </a:lnTo>
                  <a:lnTo>
                    <a:pt x="187451" y="39624"/>
                  </a:lnTo>
                  <a:lnTo>
                    <a:pt x="245364" y="27431"/>
                  </a:lnTo>
                  <a:lnTo>
                    <a:pt x="342900" y="19812"/>
                  </a:lnTo>
                  <a:lnTo>
                    <a:pt x="498348" y="19812"/>
                  </a:lnTo>
                  <a:lnTo>
                    <a:pt x="473964" y="13715"/>
                  </a:lnTo>
                  <a:lnTo>
                    <a:pt x="443484" y="7619"/>
                  </a:lnTo>
                  <a:lnTo>
                    <a:pt x="377951" y="1524"/>
                  </a:lnTo>
                  <a:lnTo>
                    <a:pt x="342900" y="0"/>
                  </a:lnTo>
                  <a:close/>
                </a:path>
                <a:path w="685800" h="352425">
                  <a:moveTo>
                    <a:pt x="498348" y="19812"/>
                  </a:moveTo>
                  <a:lnTo>
                    <a:pt x="342900" y="19812"/>
                  </a:lnTo>
                  <a:lnTo>
                    <a:pt x="409955" y="22860"/>
                  </a:lnTo>
                  <a:lnTo>
                    <a:pt x="470916" y="32003"/>
                  </a:lnTo>
                  <a:lnTo>
                    <a:pt x="499872" y="39624"/>
                  </a:lnTo>
                  <a:lnTo>
                    <a:pt x="525779" y="47243"/>
                  </a:lnTo>
                  <a:lnTo>
                    <a:pt x="551688" y="57912"/>
                  </a:lnTo>
                  <a:lnTo>
                    <a:pt x="574548" y="67055"/>
                  </a:lnTo>
                  <a:lnTo>
                    <a:pt x="585216" y="73151"/>
                  </a:lnTo>
                  <a:lnTo>
                    <a:pt x="594360" y="79248"/>
                  </a:lnTo>
                  <a:lnTo>
                    <a:pt x="605027" y="85343"/>
                  </a:lnTo>
                  <a:lnTo>
                    <a:pt x="612648" y="91439"/>
                  </a:lnTo>
                  <a:lnTo>
                    <a:pt x="621792" y="97536"/>
                  </a:lnTo>
                  <a:lnTo>
                    <a:pt x="643127" y="118872"/>
                  </a:lnTo>
                  <a:lnTo>
                    <a:pt x="647700" y="124967"/>
                  </a:lnTo>
                  <a:lnTo>
                    <a:pt x="656844" y="140207"/>
                  </a:lnTo>
                  <a:lnTo>
                    <a:pt x="659892" y="147827"/>
                  </a:lnTo>
                  <a:lnTo>
                    <a:pt x="662940" y="153924"/>
                  </a:lnTo>
                  <a:lnTo>
                    <a:pt x="665988" y="169163"/>
                  </a:lnTo>
                  <a:lnTo>
                    <a:pt x="665988" y="184403"/>
                  </a:lnTo>
                  <a:lnTo>
                    <a:pt x="662940" y="199643"/>
                  </a:lnTo>
                  <a:lnTo>
                    <a:pt x="656844" y="214884"/>
                  </a:lnTo>
                  <a:lnTo>
                    <a:pt x="652272" y="220979"/>
                  </a:lnTo>
                  <a:lnTo>
                    <a:pt x="647700" y="228600"/>
                  </a:lnTo>
                  <a:lnTo>
                    <a:pt x="594360" y="274319"/>
                  </a:lnTo>
                  <a:lnTo>
                    <a:pt x="573024" y="284988"/>
                  </a:lnTo>
                  <a:lnTo>
                    <a:pt x="550164" y="295655"/>
                  </a:lnTo>
                  <a:lnTo>
                    <a:pt x="498348" y="313943"/>
                  </a:lnTo>
                  <a:lnTo>
                    <a:pt x="440436" y="326136"/>
                  </a:lnTo>
                  <a:lnTo>
                    <a:pt x="342900" y="333755"/>
                  </a:lnTo>
                  <a:lnTo>
                    <a:pt x="498348" y="333755"/>
                  </a:lnTo>
                  <a:lnTo>
                    <a:pt x="557784" y="313943"/>
                  </a:lnTo>
                  <a:lnTo>
                    <a:pt x="594360" y="297179"/>
                  </a:lnTo>
                  <a:lnTo>
                    <a:pt x="615696" y="283463"/>
                  </a:lnTo>
                  <a:lnTo>
                    <a:pt x="624840" y="277367"/>
                  </a:lnTo>
                  <a:lnTo>
                    <a:pt x="656844" y="246887"/>
                  </a:lnTo>
                  <a:lnTo>
                    <a:pt x="678179" y="213360"/>
                  </a:lnTo>
                  <a:lnTo>
                    <a:pt x="685800" y="176784"/>
                  </a:lnTo>
                  <a:lnTo>
                    <a:pt x="684276" y="166115"/>
                  </a:lnTo>
                  <a:lnTo>
                    <a:pt x="681227" y="147827"/>
                  </a:lnTo>
                  <a:lnTo>
                    <a:pt x="678179" y="138684"/>
                  </a:lnTo>
                  <a:lnTo>
                    <a:pt x="673608" y="131063"/>
                  </a:lnTo>
                  <a:lnTo>
                    <a:pt x="669036" y="121919"/>
                  </a:lnTo>
                  <a:lnTo>
                    <a:pt x="662940" y="114300"/>
                  </a:lnTo>
                  <a:lnTo>
                    <a:pt x="656844" y="105155"/>
                  </a:lnTo>
                  <a:lnTo>
                    <a:pt x="633984" y="82296"/>
                  </a:lnTo>
                  <a:lnTo>
                    <a:pt x="624840" y="76200"/>
                  </a:lnTo>
                  <a:lnTo>
                    <a:pt x="614172" y="68579"/>
                  </a:lnTo>
                  <a:lnTo>
                    <a:pt x="605027" y="62484"/>
                  </a:lnTo>
                  <a:lnTo>
                    <a:pt x="592836" y="56387"/>
                  </a:lnTo>
                  <a:lnTo>
                    <a:pt x="582168" y="50291"/>
                  </a:lnTo>
                  <a:lnTo>
                    <a:pt x="557784" y="39624"/>
                  </a:lnTo>
                  <a:lnTo>
                    <a:pt x="531876" y="28955"/>
                  </a:lnTo>
                  <a:lnTo>
                    <a:pt x="504444" y="21336"/>
                  </a:lnTo>
                  <a:lnTo>
                    <a:pt x="498348" y="19812"/>
                  </a:lnTo>
                  <a:close/>
                </a:path>
              </a:pathLst>
            </a:custGeom>
            <a:solidFill>
              <a:srgbClr val="008000"/>
            </a:solidFill>
          </p:spPr>
          <p:txBody>
            <a:bodyPr wrap="square" lIns="0" tIns="0" rIns="0" bIns="0" rtlCol="0"/>
            <a:lstStyle/>
            <a:p>
              <a:endParaRPr sz="1539"/>
            </a:p>
          </p:txBody>
        </p:sp>
      </p:grpSp>
      <p:sp>
        <p:nvSpPr>
          <p:cNvPr id="29" name="object 29"/>
          <p:cNvSpPr txBox="1"/>
          <p:nvPr/>
        </p:nvSpPr>
        <p:spPr>
          <a:xfrm>
            <a:off x="7946375" y="1214132"/>
            <a:ext cx="446883" cy="181555"/>
          </a:xfrm>
          <a:prstGeom prst="rect">
            <a:avLst/>
          </a:prstGeom>
        </p:spPr>
        <p:txBody>
          <a:bodyPr vert="horz" wrap="square" lIns="0" tIns="10317" rIns="0" bIns="0" rtlCol="0">
            <a:spAutoFit/>
          </a:bodyPr>
          <a:lstStyle/>
          <a:p>
            <a:pPr marL="10860">
              <a:spcBef>
                <a:spcPts val="81"/>
              </a:spcBef>
            </a:pPr>
            <a:r>
              <a:rPr sz="1112" b="1" spc="-26" dirty="0">
                <a:solidFill>
                  <a:srgbClr val="008000"/>
                </a:solidFill>
                <a:latin typeface="ＭＳ Ｐゴシック"/>
                <a:cs typeface="ＭＳ Ｐゴシック"/>
              </a:rPr>
              <a:t>発注者</a:t>
            </a:r>
            <a:endParaRPr sz="1112">
              <a:latin typeface="ＭＳ Ｐゴシック"/>
              <a:cs typeface="ＭＳ Ｐゴシック"/>
            </a:endParaRPr>
          </a:p>
        </p:txBody>
      </p:sp>
      <p:grpSp>
        <p:nvGrpSpPr>
          <p:cNvPr id="30" name="object 30"/>
          <p:cNvGrpSpPr/>
          <p:nvPr/>
        </p:nvGrpSpPr>
        <p:grpSpPr>
          <a:xfrm>
            <a:off x="669837" y="1172865"/>
            <a:ext cx="1122366" cy="1299382"/>
            <a:chOff x="783336" y="1143000"/>
            <a:chExt cx="1312545" cy="1519555"/>
          </a:xfrm>
        </p:grpSpPr>
        <p:sp>
          <p:nvSpPr>
            <p:cNvPr id="31" name="object 31"/>
            <p:cNvSpPr/>
            <p:nvPr/>
          </p:nvSpPr>
          <p:spPr>
            <a:xfrm>
              <a:off x="792480" y="1152144"/>
              <a:ext cx="666115" cy="334010"/>
            </a:xfrm>
            <a:custGeom>
              <a:avLst/>
              <a:gdLst/>
              <a:ahLst/>
              <a:cxnLst/>
              <a:rect l="l" t="t" r="r" b="b"/>
              <a:pathLst>
                <a:path w="666115" h="334009">
                  <a:moveTo>
                    <a:pt x="332232" y="0"/>
                  </a:moveTo>
                  <a:lnTo>
                    <a:pt x="272672" y="2688"/>
                  </a:lnTo>
                  <a:lnTo>
                    <a:pt x="216550" y="10444"/>
                  </a:lnTo>
                  <a:lnTo>
                    <a:pt x="164817" y="22803"/>
                  </a:lnTo>
                  <a:lnTo>
                    <a:pt x="118428" y="39302"/>
                  </a:lnTo>
                  <a:lnTo>
                    <a:pt x="78336" y="59475"/>
                  </a:lnTo>
                  <a:lnTo>
                    <a:pt x="45494" y="82860"/>
                  </a:lnTo>
                  <a:lnTo>
                    <a:pt x="5372" y="137406"/>
                  </a:lnTo>
                  <a:lnTo>
                    <a:pt x="0" y="167639"/>
                  </a:lnTo>
                  <a:lnTo>
                    <a:pt x="5372" y="197419"/>
                  </a:lnTo>
                  <a:lnTo>
                    <a:pt x="45494" y="251347"/>
                  </a:lnTo>
                  <a:lnTo>
                    <a:pt x="78336" y="274541"/>
                  </a:lnTo>
                  <a:lnTo>
                    <a:pt x="118428" y="294587"/>
                  </a:lnTo>
                  <a:lnTo>
                    <a:pt x="164817" y="311008"/>
                  </a:lnTo>
                  <a:lnTo>
                    <a:pt x="216550" y="323328"/>
                  </a:lnTo>
                  <a:lnTo>
                    <a:pt x="272672" y="331069"/>
                  </a:lnTo>
                  <a:lnTo>
                    <a:pt x="332232" y="333755"/>
                  </a:lnTo>
                  <a:lnTo>
                    <a:pt x="392244" y="331069"/>
                  </a:lnTo>
                  <a:lnTo>
                    <a:pt x="448720" y="323328"/>
                  </a:lnTo>
                  <a:lnTo>
                    <a:pt x="500718" y="311008"/>
                  </a:lnTo>
                  <a:lnTo>
                    <a:pt x="547297" y="294587"/>
                  </a:lnTo>
                  <a:lnTo>
                    <a:pt x="587517" y="274541"/>
                  </a:lnTo>
                  <a:lnTo>
                    <a:pt x="620437" y="251347"/>
                  </a:lnTo>
                  <a:lnTo>
                    <a:pt x="660613" y="197419"/>
                  </a:lnTo>
                  <a:lnTo>
                    <a:pt x="665988" y="167639"/>
                  </a:lnTo>
                  <a:lnTo>
                    <a:pt x="660613" y="137406"/>
                  </a:lnTo>
                  <a:lnTo>
                    <a:pt x="620437" y="82860"/>
                  </a:lnTo>
                  <a:lnTo>
                    <a:pt x="587517" y="59475"/>
                  </a:lnTo>
                  <a:lnTo>
                    <a:pt x="547297" y="39302"/>
                  </a:lnTo>
                  <a:lnTo>
                    <a:pt x="500718" y="22803"/>
                  </a:lnTo>
                  <a:lnTo>
                    <a:pt x="448720" y="10444"/>
                  </a:lnTo>
                  <a:lnTo>
                    <a:pt x="392244" y="2688"/>
                  </a:lnTo>
                  <a:lnTo>
                    <a:pt x="332232" y="0"/>
                  </a:lnTo>
                  <a:close/>
                </a:path>
              </a:pathLst>
            </a:custGeom>
            <a:solidFill>
              <a:srgbClr val="FFFFFF"/>
            </a:solidFill>
          </p:spPr>
          <p:txBody>
            <a:bodyPr wrap="square" lIns="0" tIns="0" rIns="0" bIns="0" rtlCol="0"/>
            <a:lstStyle/>
            <a:p>
              <a:endParaRPr sz="1539"/>
            </a:p>
          </p:txBody>
        </p:sp>
        <p:sp>
          <p:nvSpPr>
            <p:cNvPr id="32" name="object 32"/>
            <p:cNvSpPr/>
            <p:nvPr/>
          </p:nvSpPr>
          <p:spPr>
            <a:xfrm>
              <a:off x="783336" y="1143000"/>
              <a:ext cx="684530" cy="352425"/>
            </a:xfrm>
            <a:custGeom>
              <a:avLst/>
              <a:gdLst/>
              <a:ahLst/>
              <a:cxnLst/>
              <a:rect l="l" t="t" r="r" b="b"/>
              <a:pathLst>
                <a:path w="684530" h="352425">
                  <a:moveTo>
                    <a:pt x="341376" y="0"/>
                  </a:moveTo>
                  <a:lnTo>
                    <a:pt x="272795" y="3048"/>
                  </a:lnTo>
                  <a:lnTo>
                    <a:pt x="210311" y="13715"/>
                  </a:lnTo>
                  <a:lnTo>
                    <a:pt x="152400" y="28956"/>
                  </a:lnTo>
                  <a:lnTo>
                    <a:pt x="102107" y="50292"/>
                  </a:lnTo>
                  <a:lnTo>
                    <a:pt x="59436" y="76200"/>
                  </a:lnTo>
                  <a:lnTo>
                    <a:pt x="50292" y="82296"/>
                  </a:lnTo>
                  <a:lnTo>
                    <a:pt x="27432" y="105156"/>
                  </a:lnTo>
                  <a:lnTo>
                    <a:pt x="21335" y="114300"/>
                  </a:lnTo>
                  <a:lnTo>
                    <a:pt x="15240" y="121920"/>
                  </a:lnTo>
                  <a:lnTo>
                    <a:pt x="10668" y="131063"/>
                  </a:lnTo>
                  <a:lnTo>
                    <a:pt x="7620" y="138684"/>
                  </a:lnTo>
                  <a:lnTo>
                    <a:pt x="3048" y="147827"/>
                  </a:lnTo>
                  <a:lnTo>
                    <a:pt x="1523" y="158496"/>
                  </a:lnTo>
                  <a:lnTo>
                    <a:pt x="0" y="167639"/>
                  </a:lnTo>
                  <a:lnTo>
                    <a:pt x="0" y="185927"/>
                  </a:lnTo>
                  <a:lnTo>
                    <a:pt x="1523" y="195072"/>
                  </a:lnTo>
                  <a:lnTo>
                    <a:pt x="10668" y="222504"/>
                  </a:lnTo>
                  <a:lnTo>
                    <a:pt x="16764" y="231648"/>
                  </a:lnTo>
                  <a:lnTo>
                    <a:pt x="21335" y="239268"/>
                  </a:lnTo>
                  <a:lnTo>
                    <a:pt x="28956" y="246887"/>
                  </a:lnTo>
                  <a:lnTo>
                    <a:pt x="35051" y="254508"/>
                  </a:lnTo>
                  <a:lnTo>
                    <a:pt x="42672" y="262127"/>
                  </a:lnTo>
                  <a:lnTo>
                    <a:pt x="60960" y="277368"/>
                  </a:lnTo>
                  <a:lnTo>
                    <a:pt x="70104" y="283463"/>
                  </a:lnTo>
                  <a:lnTo>
                    <a:pt x="80772" y="289560"/>
                  </a:lnTo>
                  <a:lnTo>
                    <a:pt x="91439" y="297180"/>
                  </a:lnTo>
                  <a:lnTo>
                    <a:pt x="126492" y="313944"/>
                  </a:lnTo>
                  <a:lnTo>
                    <a:pt x="181355" y="332232"/>
                  </a:lnTo>
                  <a:lnTo>
                    <a:pt x="242316" y="344424"/>
                  </a:lnTo>
                  <a:lnTo>
                    <a:pt x="341376" y="352044"/>
                  </a:lnTo>
                  <a:lnTo>
                    <a:pt x="409955" y="348996"/>
                  </a:lnTo>
                  <a:lnTo>
                    <a:pt x="441960" y="344424"/>
                  </a:lnTo>
                  <a:lnTo>
                    <a:pt x="473964" y="338327"/>
                  </a:lnTo>
                  <a:lnTo>
                    <a:pt x="502920" y="332232"/>
                  </a:lnTo>
                  <a:lnTo>
                    <a:pt x="307848" y="332232"/>
                  </a:lnTo>
                  <a:lnTo>
                    <a:pt x="243839" y="326136"/>
                  </a:lnTo>
                  <a:lnTo>
                    <a:pt x="158495" y="304800"/>
                  </a:lnTo>
                  <a:lnTo>
                    <a:pt x="109727" y="284988"/>
                  </a:lnTo>
                  <a:lnTo>
                    <a:pt x="100583" y="278892"/>
                  </a:lnTo>
                  <a:lnTo>
                    <a:pt x="89916" y="274320"/>
                  </a:lnTo>
                  <a:lnTo>
                    <a:pt x="71627" y="262127"/>
                  </a:lnTo>
                  <a:lnTo>
                    <a:pt x="62483" y="254508"/>
                  </a:lnTo>
                  <a:lnTo>
                    <a:pt x="54864" y="248412"/>
                  </a:lnTo>
                  <a:lnTo>
                    <a:pt x="48767" y="240792"/>
                  </a:lnTo>
                  <a:lnTo>
                    <a:pt x="42672" y="234696"/>
                  </a:lnTo>
                  <a:lnTo>
                    <a:pt x="36576" y="227075"/>
                  </a:lnTo>
                  <a:lnTo>
                    <a:pt x="32004" y="220980"/>
                  </a:lnTo>
                  <a:lnTo>
                    <a:pt x="27432" y="213360"/>
                  </a:lnTo>
                  <a:lnTo>
                    <a:pt x="21335" y="198120"/>
                  </a:lnTo>
                  <a:lnTo>
                    <a:pt x="18287" y="182880"/>
                  </a:lnTo>
                  <a:lnTo>
                    <a:pt x="18287" y="175260"/>
                  </a:lnTo>
                  <a:lnTo>
                    <a:pt x="19812" y="167639"/>
                  </a:lnTo>
                  <a:lnTo>
                    <a:pt x="19812" y="160020"/>
                  </a:lnTo>
                  <a:lnTo>
                    <a:pt x="22859" y="153924"/>
                  </a:lnTo>
                  <a:lnTo>
                    <a:pt x="24384" y="146304"/>
                  </a:lnTo>
                  <a:lnTo>
                    <a:pt x="28956" y="138684"/>
                  </a:lnTo>
                  <a:lnTo>
                    <a:pt x="32004" y="131063"/>
                  </a:lnTo>
                  <a:lnTo>
                    <a:pt x="36576" y="124968"/>
                  </a:lnTo>
                  <a:lnTo>
                    <a:pt x="48767" y="109727"/>
                  </a:lnTo>
                  <a:lnTo>
                    <a:pt x="64007" y="97536"/>
                  </a:lnTo>
                  <a:lnTo>
                    <a:pt x="71627" y="89915"/>
                  </a:lnTo>
                  <a:lnTo>
                    <a:pt x="89916" y="77724"/>
                  </a:lnTo>
                  <a:lnTo>
                    <a:pt x="100583" y="73151"/>
                  </a:lnTo>
                  <a:lnTo>
                    <a:pt x="111251" y="67056"/>
                  </a:lnTo>
                  <a:lnTo>
                    <a:pt x="158495" y="47244"/>
                  </a:lnTo>
                  <a:lnTo>
                    <a:pt x="214883" y="32004"/>
                  </a:lnTo>
                  <a:lnTo>
                    <a:pt x="307848" y="19812"/>
                  </a:lnTo>
                  <a:lnTo>
                    <a:pt x="496823" y="19812"/>
                  </a:lnTo>
                  <a:lnTo>
                    <a:pt x="472439" y="13715"/>
                  </a:lnTo>
                  <a:lnTo>
                    <a:pt x="441960" y="7620"/>
                  </a:lnTo>
                  <a:lnTo>
                    <a:pt x="409955" y="3048"/>
                  </a:lnTo>
                  <a:lnTo>
                    <a:pt x="341376" y="0"/>
                  </a:lnTo>
                  <a:close/>
                </a:path>
                <a:path w="684530" h="352425">
                  <a:moveTo>
                    <a:pt x="496823" y="19812"/>
                  </a:moveTo>
                  <a:lnTo>
                    <a:pt x="374904" y="19812"/>
                  </a:lnTo>
                  <a:lnTo>
                    <a:pt x="408432" y="22860"/>
                  </a:lnTo>
                  <a:lnTo>
                    <a:pt x="469392" y="32004"/>
                  </a:lnTo>
                  <a:lnTo>
                    <a:pt x="525780" y="47244"/>
                  </a:lnTo>
                  <a:lnTo>
                    <a:pt x="573024" y="67056"/>
                  </a:lnTo>
                  <a:lnTo>
                    <a:pt x="612648" y="91439"/>
                  </a:lnTo>
                  <a:lnTo>
                    <a:pt x="641604" y="117348"/>
                  </a:lnTo>
                  <a:lnTo>
                    <a:pt x="646176" y="124968"/>
                  </a:lnTo>
                  <a:lnTo>
                    <a:pt x="652272" y="132587"/>
                  </a:lnTo>
                  <a:lnTo>
                    <a:pt x="655320" y="138684"/>
                  </a:lnTo>
                  <a:lnTo>
                    <a:pt x="661416" y="153924"/>
                  </a:lnTo>
                  <a:lnTo>
                    <a:pt x="664464" y="169163"/>
                  </a:lnTo>
                  <a:lnTo>
                    <a:pt x="664464" y="184404"/>
                  </a:lnTo>
                  <a:lnTo>
                    <a:pt x="661416" y="199644"/>
                  </a:lnTo>
                  <a:lnTo>
                    <a:pt x="658368" y="205739"/>
                  </a:lnTo>
                  <a:lnTo>
                    <a:pt x="655320" y="213360"/>
                  </a:lnTo>
                  <a:lnTo>
                    <a:pt x="646176" y="228600"/>
                  </a:lnTo>
                  <a:lnTo>
                    <a:pt x="640080" y="234696"/>
                  </a:lnTo>
                  <a:lnTo>
                    <a:pt x="633983" y="242315"/>
                  </a:lnTo>
                  <a:lnTo>
                    <a:pt x="627888" y="248412"/>
                  </a:lnTo>
                  <a:lnTo>
                    <a:pt x="620268" y="254508"/>
                  </a:lnTo>
                  <a:lnTo>
                    <a:pt x="611124" y="262127"/>
                  </a:lnTo>
                  <a:lnTo>
                    <a:pt x="603504" y="268224"/>
                  </a:lnTo>
                  <a:lnTo>
                    <a:pt x="592836" y="274320"/>
                  </a:lnTo>
                  <a:lnTo>
                    <a:pt x="583692" y="280415"/>
                  </a:lnTo>
                  <a:lnTo>
                    <a:pt x="573024" y="284988"/>
                  </a:lnTo>
                  <a:lnTo>
                    <a:pt x="550164" y="295656"/>
                  </a:lnTo>
                  <a:lnTo>
                    <a:pt x="498348" y="313944"/>
                  </a:lnTo>
                  <a:lnTo>
                    <a:pt x="469392" y="320039"/>
                  </a:lnTo>
                  <a:lnTo>
                    <a:pt x="438911" y="326136"/>
                  </a:lnTo>
                  <a:lnTo>
                    <a:pt x="374904" y="332232"/>
                  </a:lnTo>
                  <a:lnTo>
                    <a:pt x="502920" y="332232"/>
                  </a:lnTo>
                  <a:lnTo>
                    <a:pt x="557783" y="312420"/>
                  </a:lnTo>
                  <a:lnTo>
                    <a:pt x="592836" y="295656"/>
                  </a:lnTo>
                  <a:lnTo>
                    <a:pt x="641604" y="262127"/>
                  </a:lnTo>
                  <a:lnTo>
                    <a:pt x="667511" y="230124"/>
                  </a:lnTo>
                  <a:lnTo>
                    <a:pt x="672083" y="220980"/>
                  </a:lnTo>
                  <a:lnTo>
                    <a:pt x="676655" y="213360"/>
                  </a:lnTo>
                  <a:lnTo>
                    <a:pt x="682752" y="195072"/>
                  </a:lnTo>
                  <a:lnTo>
                    <a:pt x="682752" y="185927"/>
                  </a:lnTo>
                  <a:lnTo>
                    <a:pt x="684276" y="175260"/>
                  </a:lnTo>
                  <a:lnTo>
                    <a:pt x="672083" y="129539"/>
                  </a:lnTo>
                  <a:lnTo>
                    <a:pt x="632460" y="82296"/>
                  </a:lnTo>
                  <a:lnTo>
                    <a:pt x="592836" y="56387"/>
                  </a:lnTo>
                  <a:lnTo>
                    <a:pt x="556260" y="39624"/>
                  </a:lnTo>
                  <a:lnTo>
                    <a:pt x="502920" y="21336"/>
                  </a:lnTo>
                  <a:lnTo>
                    <a:pt x="496823" y="19812"/>
                  </a:lnTo>
                  <a:close/>
                </a:path>
              </a:pathLst>
            </a:custGeom>
            <a:solidFill>
              <a:srgbClr val="FFBF00"/>
            </a:solidFill>
          </p:spPr>
          <p:txBody>
            <a:bodyPr wrap="square" lIns="0" tIns="0" rIns="0" bIns="0" rtlCol="0"/>
            <a:lstStyle/>
            <a:p>
              <a:endParaRPr sz="1539"/>
            </a:p>
          </p:txBody>
        </p:sp>
        <p:pic>
          <p:nvPicPr>
            <p:cNvPr id="33" name="object 33"/>
            <p:cNvPicPr/>
            <p:nvPr/>
          </p:nvPicPr>
          <p:blipFill>
            <a:blip r:embed="rId14" cstate="print"/>
            <a:stretch>
              <a:fillRect/>
            </a:stretch>
          </p:blipFill>
          <p:spPr>
            <a:xfrm>
              <a:off x="1054608" y="1775459"/>
              <a:ext cx="1040891" cy="886967"/>
            </a:xfrm>
            <a:prstGeom prst="rect">
              <a:avLst/>
            </a:prstGeom>
          </p:spPr>
        </p:pic>
      </p:grpSp>
      <p:sp>
        <p:nvSpPr>
          <p:cNvPr id="34" name="object 34"/>
          <p:cNvSpPr txBox="1"/>
          <p:nvPr/>
        </p:nvSpPr>
        <p:spPr>
          <a:xfrm>
            <a:off x="987378" y="1594661"/>
            <a:ext cx="695574" cy="132202"/>
          </a:xfrm>
          <a:prstGeom prst="rect">
            <a:avLst/>
          </a:prstGeom>
        </p:spPr>
        <p:txBody>
          <a:bodyPr vert="horz" wrap="square" lIns="0" tIns="13575" rIns="0" bIns="0" rtlCol="0">
            <a:spAutoFit/>
          </a:bodyPr>
          <a:lstStyle/>
          <a:p>
            <a:pPr marL="10860">
              <a:spcBef>
                <a:spcPts val="107"/>
              </a:spcBef>
            </a:pPr>
            <a:r>
              <a:rPr sz="770" b="1" spc="-26" dirty="0">
                <a:solidFill>
                  <a:srgbClr val="BF4F4D"/>
                </a:solidFill>
                <a:latin typeface="ＭＳ Ｐゴシック"/>
                <a:cs typeface="ＭＳ Ｐゴシック"/>
              </a:rPr>
              <a:t>による遠隔臨場</a:t>
            </a:r>
            <a:endParaRPr sz="770">
              <a:latin typeface="ＭＳ Ｐゴシック"/>
              <a:cs typeface="ＭＳ Ｐゴシック"/>
            </a:endParaRPr>
          </a:p>
        </p:txBody>
      </p:sp>
      <p:sp>
        <p:nvSpPr>
          <p:cNvPr id="35" name="object 35"/>
          <p:cNvSpPr txBox="1"/>
          <p:nvPr/>
        </p:nvSpPr>
        <p:spPr>
          <a:xfrm>
            <a:off x="1001712" y="4831768"/>
            <a:ext cx="979559" cy="244540"/>
          </a:xfrm>
          <a:prstGeom prst="rect">
            <a:avLst/>
          </a:prstGeom>
        </p:spPr>
        <p:txBody>
          <a:bodyPr vert="horz" wrap="square" lIns="0" tIns="13575" rIns="0" bIns="0" rtlCol="0">
            <a:spAutoFit/>
          </a:bodyPr>
          <a:lstStyle/>
          <a:p>
            <a:pPr marL="1629" algn="ctr">
              <a:lnSpc>
                <a:spcPts val="894"/>
              </a:lnSpc>
              <a:spcBef>
                <a:spcPts val="107"/>
              </a:spcBef>
            </a:pPr>
            <a:r>
              <a:rPr sz="770" b="1" dirty="0">
                <a:solidFill>
                  <a:srgbClr val="BF4F4D"/>
                </a:solidFill>
                <a:latin typeface="ＭＳ Ｐゴシック"/>
                <a:cs typeface="ＭＳ Ｐゴシック"/>
              </a:rPr>
              <a:t>３</a:t>
            </a:r>
            <a:r>
              <a:rPr sz="770" b="1" dirty="0">
                <a:solidFill>
                  <a:srgbClr val="BF4F4D"/>
                </a:solidFill>
                <a:latin typeface="Arial"/>
                <a:cs typeface="Arial"/>
              </a:rPr>
              <a:t>D</a:t>
            </a:r>
            <a:r>
              <a:rPr sz="770" b="1" spc="-9" dirty="0">
                <a:solidFill>
                  <a:srgbClr val="BF4F4D"/>
                </a:solidFill>
                <a:latin typeface="ＭＳ Ｐゴシック"/>
                <a:cs typeface="ＭＳ Ｐゴシック"/>
              </a:rPr>
              <a:t>点群測量・</a:t>
            </a:r>
            <a:endParaRPr sz="770">
              <a:latin typeface="ＭＳ Ｐゴシック"/>
              <a:cs typeface="ＭＳ Ｐゴシック"/>
            </a:endParaRPr>
          </a:p>
          <a:p>
            <a:pPr algn="ctr">
              <a:lnSpc>
                <a:spcPts val="894"/>
              </a:lnSpc>
            </a:pPr>
            <a:r>
              <a:rPr sz="770" b="1" spc="-30" dirty="0">
                <a:solidFill>
                  <a:srgbClr val="BF4F4D"/>
                </a:solidFill>
                <a:latin typeface="ＭＳ Ｐゴシック"/>
                <a:cs typeface="ＭＳ Ｐゴシック"/>
              </a:rPr>
              <a:t>出来形管理・品質管理</a:t>
            </a:r>
            <a:endParaRPr sz="770">
              <a:latin typeface="ＭＳ Ｐゴシック"/>
              <a:cs typeface="ＭＳ Ｐゴシック"/>
            </a:endParaRPr>
          </a:p>
        </p:txBody>
      </p:sp>
      <p:grpSp>
        <p:nvGrpSpPr>
          <p:cNvPr id="36" name="object 36"/>
          <p:cNvGrpSpPr/>
          <p:nvPr/>
        </p:nvGrpSpPr>
        <p:grpSpPr>
          <a:xfrm>
            <a:off x="847069" y="2624611"/>
            <a:ext cx="1239653" cy="3337777"/>
            <a:chOff x="990600" y="2840736"/>
            <a:chExt cx="1449705" cy="3903345"/>
          </a:xfrm>
        </p:grpSpPr>
        <p:pic>
          <p:nvPicPr>
            <p:cNvPr id="37" name="object 37"/>
            <p:cNvPicPr/>
            <p:nvPr/>
          </p:nvPicPr>
          <p:blipFill>
            <a:blip r:embed="rId15" cstate="print"/>
            <a:stretch>
              <a:fillRect/>
            </a:stretch>
          </p:blipFill>
          <p:spPr>
            <a:xfrm>
              <a:off x="990600" y="6103625"/>
              <a:ext cx="1449324" cy="640080"/>
            </a:xfrm>
            <a:prstGeom prst="rect">
              <a:avLst/>
            </a:prstGeom>
          </p:spPr>
        </p:pic>
        <p:pic>
          <p:nvPicPr>
            <p:cNvPr id="38" name="object 38"/>
            <p:cNvPicPr/>
            <p:nvPr/>
          </p:nvPicPr>
          <p:blipFill>
            <a:blip r:embed="rId16" cstate="print"/>
            <a:stretch>
              <a:fillRect/>
            </a:stretch>
          </p:blipFill>
          <p:spPr>
            <a:xfrm>
              <a:off x="1569719" y="2963672"/>
              <a:ext cx="187452" cy="172720"/>
            </a:xfrm>
            <a:prstGeom prst="rect">
              <a:avLst/>
            </a:prstGeom>
          </p:spPr>
        </p:pic>
        <p:pic>
          <p:nvPicPr>
            <p:cNvPr id="39" name="object 39"/>
            <p:cNvPicPr/>
            <p:nvPr/>
          </p:nvPicPr>
          <p:blipFill>
            <a:blip r:embed="rId17" cstate="print"/>
            <a:stretch>
              <a:fillRect/>
            </a:stretch>
          </p:blipFill>
          <p:spPr>
            <a:xfrm>
              <a:off x="1566672" y="2956560"/>
              <a:ext cx="193547" cy="192024"/>
            </a:xfrm>
            <a:prstGeom prst="rect">
              <a:avLst/>
            </a:prstGeom>
          </p:spPr>
        </p:pic>
        <p:sp>
          <p:nvSpPr>
            <p:cNvPr id="40" name="object 40"/>
            <p:cNvSpPr/>
            <p:nvPr/>
          </p:nvSpPr>
          <p:spPr>
            <a:xfrm>
              <a:off x="1674876" y="3110484"/>
              <a:ext cx="307975" cy="58419"/>
            </a:xfrm>
            <a:custGeom>
              <a:avLst/>
              <a:gdLst/>
              <a:ahLst/>
              <a:cxnLst/>
              <a:rect l="l" t="t" r="r" b="b"/>
              <a:pathLst>
                <a:path w="307975" h="58419">
                  <a:moveTo>
                    <a:pt x="307848" y="0"/>
                  </a:moveTo>
                  <a:lnTo>
                    <a:pt x="160019" y="0"/>
                  </a:lnTo>
                  <a:lnTo>
                    <a:pt x="0" y="57912"/>
                  </a:lnTo>
                  <a:lnTo>
                    <a:pt x="146304" y="57912"/>
                  </a:lnTo>
                  <a:lnTo>
                    <a:pt x="307848" y="0"/>
                  </a:lnTo>
                  <a:close/>
                </a:path>
              </a:pathLst>
            </a:custGeom>
            <a:solidFill>
              <a:srgbClr val="FFCC66"/>
            </a:solidFill>
          </p:spPr>
          <p:txBody>
            <a:bodyPr wrap="square" lIns="0" tIns="0" rIns="0" bIns="0" rtlCol="0"/>
            <a:lstStyle/>
            <a:p>
              <a:endParaRPr sz="1539"/>
            </a:p>
          </p:txBody>
        </p:sp>
        <p:sp>
          <p:nvSpPr>
            <p:cNvPr id="41" name="object 41"/>
            <p:cNvSpPr/>
            <p:nvPr/>
          </p:nvSpPr>
          <p:spPr>
            <a:xfrm>
              <a:off x="1620012" y="3101340"/>
              <a:ext cx="417830" cy="76200"/>
            </a:xfrm>
            <a:custGeom>
              <a:avLst/>
              <a:gdLst/>
              <a:ahLst/>
              <a:cxnLst/>
              <a:rect l="l" t="t" r="r" b="b"/>
              <a:pathLst>
                <a:path w="417830" h="76200">
                  <a:moveTo>
                    <a:pt x="54898" y="56593"/>
                  </a:moveTo>
                  <a:lnTo>
                    <a:pt x="0" y="76200"/>
                  </a:lnTo>
                  <a:lnTo>
                    <a:pt x="202692" y="76200"/>
                  </a:lnTo>
                  <a:lnTo>
                    <a:pt x="206989" y="74675"/>
                  </a:lnTo>
                  <a:lnTo>
                    <a:pt x="57912" y="74675"/>
                  </a:lnTo>
                  <a:lnTo>
                    <a:pt x="54898" y="56593"/>
                  </a:lnTo>
                  <a:close/>
                </a:path>
                <a:path w="417830" h="76200">
                  <a:moveTo>
                    <a:pt x="359663" y="0"/>
                  </a:moveTo>
                  <a:lnTo>
                    <a:pt x="213360" y="0"/>
                  </a:lnTo>
                  <a:lnTo>
                    <a:pt x="54898" y="56593"/>
                  </a:lnTo>
                  <a:lnTo>
                    <a:pt x="57912" y="74675"/>
                  </a:lnTo>
                  <a:lnTo>
                    <a:pt x="217931" y="18287"/>
                  </a:lnTo>
                  <a:lnTo>
                    <a:pt x="308650" y="18287"/>
                  </a:lnTo>
                  <a:lnTo>
                    <a:pt x="359663" y="0"/>
                  </a:lnTo>
                  <a:close/>
                </a:path>
                <a:path w="417830" h="76200">
                  <a:moveTo>
                    <a:pt x="201168" y="56387"/>
                  </a:moveTo>
                  <a:lnTo>
                    <a:pt x="109810" y="56387"/>
                  </a:lnTo>
                  <a:lnTo>
                    <a:pt x="57912" y="74675"/>
                  </a:lnTo>
                  <a:lnTo>
                    <a:pt x="206989" y="74675"/>
                  </a:lnTo>
                  <a:lnTo>
                    <a:pt x="254264" y="57912"/>
                  </a:lnTo>
                  <a:lnTo>
                    <a:pt x="198119" y="57912"/>
                  </a:lnTo>
                  <a:lnTo>
                    <a:pt x="201168" y="56387"/>
                  </a:lnTo>
                  <a:close/>
                </a:path>
                <a:path w="417830" h="76200">
                  <a:moveTo>
                    <a:pt x="359663" y="0"/>
                  </a:moveTo>
                  <a:lnTo>
                    <a:pt x="198119" y="57912"/>
                  </a:lnTo>
                  <a:lnTo>
                    <a:pt x="254264" y="57912"/>
                  </a:lnTo>
                  <a:lnTo>
                    <a:pt x="366003" y="18287"/>
                  </a:lnTo>
                  <a:lnTo>
                    <a:pt x="362712" y="18287"/>
                  </a:lnTo>
                  <a:lnTo>
                    <a:pt x="359663" y="0"/>
                  </a:lnTo>
                  <a:close/>
                </a:path>
                <a:path w="417830" h="76200">
                  <a:moveTo>
                    <a:pt x="55473" y="56387"/>
                  </a:moveTo>
                  <a:lnTo>
                    <a:pt x="54863" y="56387"/>
                  </a:lnTo>
                  <a:lnTo>
                    <a:pt x="54898" y="56593"/>
                  </a:lnTo>
                  <a:lnTo>
                    <a:pt x="55473" y="56387"/>
                  </a:lnTo>
                  <a:close/>
                </a:path>
                <a:path w="417830" h="76200">
                  <a:moveTo>
                    <a:pt x="417575" y="0"/>
                  </a:moveTo>
                  <a:lnTo>
                    <a:pt x="359663" y="0"/>
                  </a:lnTo>
                  <a:lnTo>
                    <a:pt x="362712" y="18287"/>
                  </a:lnTo>
                  <a:lnTo>
                    <a:pt x="366003" y="18287"/>
                  </a:lnTo>
                  <a:lnTo>
                    <a:pt x="417575" y="0"/>
                  </a:lnTo>
                  <a:close/>
                </a:path>
              </a:pathLst>
            </a:custGeom>
            <a:solidFill>
              <a:srgbClr val="000000"/>
            </a:solidFill>
          </p:spPr>
          <p:txBody>
            <a:bodyPr wrap="square" lIns="0" tIns="0" rIns="0" bIns="0" rtlCol="0"/>
            <a:lstStyle/>
            <a:p>
              <a:endParaRPr sz="1539"/>
            </a:p>
          </p:txBody>
        </p:sp>
        <p:sp>
          <p:nvSpPr>
            <p:cNvPr id="42" name="object 42"/>
            <p:cNvSpPr/>
            <p:nvPr/>
          </p:nvSpPr>
          <p:spPr>
            <a:xfrm>
              <a:off x="1674876" y="2877311"/>
              <a:ext cx="408940" cy="597535"/>
            </a:xfrm>
            <a:custGeom>
              <a:avLst/>
              <a:gdLst/>
              <a:ahLst/>
              <a:cxnLst/>
              <a:rect l="l" t="t" r="r" b="b"/>
              <a:pathLst>
                <a:path w="408939" h="597535">
                  <a:moveTo>
                    <a:pt x="408432" y="97536"/>
                  </a:moveTo>
                  <a:lnTo>
                    <a:pt x="379476" y="97536"/>
                  </a:lnTo>
                  <a:lnTo>
                    <a:pt x="379476" y="0"/>
                  </a:lnTo>
                  <a:lnTo>
                    <a:pt x="370332" y="0"/>
                  </a:lnTo>
                  <a:lnTo>
                    <a:pt x="370332" y="496824"/>
                  </a:lnTo>
                  <a:lnTo>
                    <a:pt x="359664" y="496824"/>
                  </a:lnTo>
                  <a:lnTo>
                    <a:pt x="359664" y="472948"/>
                  </a:lnTo>
                  <a:lnTo>
                    <a:pt x="370332" y="469176"/>
                  </a:lnTo>
                  <a:lnTo>
                    <a:pt x="370332" y="455676"/>
                  </a:lnTo>
                  <a:lnTo>
                    <a:pt x="359664" y="455676"/>
                  </a:lnTo>
                  <a:lnTo>
                    <a:pt x="359664" y="433324"/>
                  </a:lnTo>
                  <a:lnTo>
                    <a:pt x="370332" y="429552"/>
                  </a:lnTo>
                  <a:lnTo>
                    <a:pt x="370332" y="416052"/>
                  </a:lnTo>
                  <a:lnTo>
                    <a:pt x="359664" y="416052"/>
                  </a:lnTo>
                  <a:lnTo>
                    <a:pt x="359664" y="393700"/>
                  </a:lnTo>
                  <a:lnTo>
                    <a:pt x="370332" y="389928"/>
                  </a:lnTo>
                  <a:lnTo>
                    <a:pt x="370332" y="376428"/>
                  </a:lnTo>
                  <a:lnTo>
                    <a:pt x="359664" y="376428"/>
                  </a:lnTo>
                  <a:lnTo>
                    <a:pt x="359664" y="353936"/>
                  </a:lnTo>
                  <a:lnTo>
                    <a:pt x="370332" y="350189"/>
                  </a:lnTo>
                  <a:lnTo>
                    <a:pt x="370332" y="336804"/>
                  </a:lnTo>
                  <a:lnTo>
                    <a:pt x="359664" y="336804"/>
                  </a:lnTo>
                  <a:lnTo>
                    <a:pt x="359664" y="314452"/>
                  </a:lnTo>
                  <a:lnTo>
                    <a:pt x="370332" y="310680"/>
                  </a:lnTo>
                  <a:lnTo>
                    <a:pt x="370332" y="297180"/>
                  </a:lnTo>
                  <a:lnTo>
                    <a:pt x="359664" y="297180"/>
                  </a:lnTo>
                  <a:lnTo>
                    <a:pt x="359664" y="274828"/>
                  </a:lnTo>
                  <a:lnTo>
                    <a:pt x="370332" y="271056"/>
                  </a:lnTo>
                  <a:lnTo>
                    <a:pt x="370332" y="257556"/>
                  </a:lnTo>
                  <a:lnTo>
                    <a:pt x="359664" y="257556"/>
                  </a:lnTo>
                  <a:lnTo>
                    <a:pt x="359664" y="235064"/>
                  </a:lnTo>
                  <a:lnTo>
                    <a:pt x="370332" y="231317"/>
                  </a:lnTo>
                  <a:lnTo>
                    <a:pt x="370332" y="217932"/>
                  </a:lnTo>
                  <a:lnTo>
                    <a:pt x="359664" y="217932"/>
                  </a:lnTo>
                  <a:lnTo>
                    <a:pt x="359664" y="194068"/>
                  </a:lnTo>
                  <a:lnTo>
                    <a:pt x="370332" y="190284"/>
                  </a:lnTo>
                  <a:lnTo>
                    <a:pt x="370332" y="176784"/>
                  </a:lnTo>
                  <a:lnTo>
                    <a:pt x="359664" y="176784"/>
                  </a:lnTo>
                  <a:lnTo>
                    <a:pt x="359664" y="154444"/>
                  </a:lnTo>
                  <a:lnTo>
                    <a:pt x="370332" y="150660"/>
                  </a:lnTo>
                  <a:lnTo>
                    <a:pt x="370332" y="137160"/>
                  </a:lnTo>
                  <a:lnTo>
                    <a:pt x="359664" y="137160"/>
                  </a:lnTo>
                  <a:lnTo>
                    <a:pt x="359664" y="115176"/>
                  </a:lnTo>
                  <a:lnTo>
                    <a:pt x="370332" y="111328"/>
                  </a:lnTo>
                  <a:lnTo>
                    <a:pt x="370332" y="97536"/>
                  </a:lnTo>
                  <a:lnTo>
                    <a:pt x="359664" y="97536"/>
                  </a:lnTo>
                  <a:lnTo>
                    <a:pt x="359664" y="10668"/>
                  </a:lnTo>
                  <a:lnTo>
                    <a:pt x="348996" y="10668"/>
                  </a:lnTo>
                  <a:lnTo>
                    <a:pt x="348996" y="507657"/>
                  </a:lnTo>
                  <a:lnTo>
                    <a:pt x="263652" y="537972"/>
                  </a:lnTo>
                  <a:lnTo>
                    <a:pt x="252984" y="537972"/>
                  </a:lnTo>
                  <a:lnTo>
                    <a:pt x="252984" y="507492"/>
                  </a:lnTo>
                  <a:lnTo>
                    <a:pt x="262128" y="507492"/>
                  </a:lnTo>
                  <a:lnTo>
                    <a:pt x="266420" y="505968"/>
                  </a:lnTo>
                  <a:lnTo>
                    <a:pt x="348996" y="505968"/>
                  </a:lnTo>
                  <a:lnTo>
                    <a:pt x="348996" y="496824"/>
                  </a:lnTo>
                  <a:lnTo>
                    <a:pt x="292252" y="496824"/>
                  </a:lnTo>
                  <a:lnTo>
                    <a:pt x="348996" y="476732"/>
                  </a:lnTo>
                  <a:lnTo>
                    <a:pt x="348996" y="466623"/>
                  </a:lnTo>
                  <a:lnTo>
                    <a:pt x="264845" y="496824"/>
                  </a:lnTo>
                  <a:lnTo>
                    <a:pt x="252984" y="496824"/>
                  </a:lnTo>
                  <a:lnTo>
                    <a:pt x="252984" y="467868"/>
                  </a:lnTo>
                  <a:lnTo>
                    <a:pt x="262128" y="467868"/>
                  </a:lnTo>
                  <a:lnTo>
                    <a:pt x="270725" y="464820"/>
                  </a:lnTo>
                  <a:lnTo>
                    <a:pt x="348996" y="464820"/>
                  </a:lnTo>
                  <a:lnTo>
                    <a:pt x="348996" y="455676"/>
                  </a:lnTo>
                  <a:lnTo>
                    <a:pt x="296557" y="455676"/>
                  </a:lnTo>
                  <a:lnTo>
                    <a:pt x="348996" y="437108"/>
                  </a:lnTo>
                  <a:lnTo>
                    <a:pt x="348996" y="426999"/>
                  </a:lnTo>
                  <a:lnTo>
                    <a:pt x="269087" y="455676"/>
                  </a:lnTo>
                  <a:lnTo>
                    <a:pt x="252984" y="455676"/>
                  </a:lnTo>
                  <a:lnTo>
                    <a:pt x="252984" y="428244"/>
                  </a:lnTo>
                  <a:lnTo>
                    <a:pt x="262128" y="428244"/>
                  </a:lnTo>
                  <a:lnTo>
                    <a:pt x="270725" y="425196"/>
                  </a:lnTo>
                  <a:lnTo>
                    <a:pt x="348996" y="425196"/>
                  </a:lnTo>
                  <a:lnTo>
                    <a:pt x="348996" y="416052"/>
                  </a:lnTo>
                  <a:lnTo>
                    <a:pt x="296545" y="416052"/>
                  </a:lnTo>
                  <a:lnTo>
                    <a:pt x="348996" y="397484"/>
                  </a:lnTo>
                  <a:lnTo>
                    <a:pt x="348996" y="387375"/>
                  </a:lnTo>
                  <a:lnTo>
                    <a:pt x="269087" y="416052"/>
                  </a:lnTo>
                  <a:lnTo>
                    <a:pt x="252984" y="416052"/>
                  </a:lnTo>
                  <a:lnTo>
                    <a:pt x="252984" y="387096"/>
                  </a:lnTo>
                  <a:lnTo>
                    <a:pt x="265176" y="387096"/>
                  </a:lnTo>
                  <a:lnTo>
                    <a:pt x="269506" y="385572"/>
                  </a:lnTo>
                  <a:lnTo>
                    <a:pt x="348996" y="385572"/>
                  </a:lnTo>
                  <a:lnTo>
                    <a:pt x="348996" y="376428"/>
                  </a:lnTo>
                  <a:lnTo>
                    <a:pt x="295554" y="376428"/>
                  </a:lnTo>
                  <a:lnTo>
                    <a:pt x="348996" y="357670"/>
                  </a:lnTo>
                  <a:lnTo>
                    <a:pt x="348996" y="347637"/>
                  </a:lnTo>
                  <a:lnTo>
                    <a:pt x="267931" y="376428"/>
                  </a:lnTo>
                  <a:lnTo>
                    <a:pt x="252984" y="376428"/>
                  </a:lnTo>
                  <a:lnTo>
                    <a:pt x="252984" y="348996"/>
                  </a:lnTo>
                  <a:lnTo>
                    <a:pt x="262128" y="348996"/>
                  </a:lnTo>
                  <a:lnTo>
                    <a:pt x="270725" y="345948"/>
                  </a:lnTo>
                  <a:lnTo>
                    <a:pt x="348996" y="345948"/>
                  </a:lnTo>
                  <a:lnTo>
                    <a:pt x="348996" y="336804"/>
                  </a:lnTo>
                  <a:lnTo>
                    <a:pt x="296557" y="336804"/>
                  </a:lnTo>
                  <a:lnTo>
                    <a:pt x="348996" y="318236"/>
                  </a:lnTo>
                  <a:lnTo>
                    <a:pt x="348996" y="308127"/>
                  </a:lnTo>
                  <a:lnTo>
                    <a:pt x="269087" y="336804"/>
                  </a:lnTo>
                  <a:lnTo>
                    <a:pt x="252984" y="336804"/>
                  </a:lnTo>
                  <a:lnTo>
                    <a:pt x="252984" y="309372"/>
                  </a:lnTo>
                  <a:lnTo>
                    <a:pt x="262128" y="309372"/>
                  </a:lnTo>
                  <a:lnTo>
                    <a:pt x="270725" y="306324"/>
                  </a:lnTo>
                  <a:lnTo>
                    <a:pt x="348996" y="306324"/>
                  </a:lnTo>
                  <a:lnTo>
                    <a:pt x="348996" y="297180"/>
                  </a:lnTo>
                  <a:lnTo>
                    <a:pt x="296545" y="297180"/>
                  </a:lnTo>
                  <a:lnTo>
                    <a:pt x="348996" y="278612"/>
                  </a:lnTo>
                  <a:lnTo>
                    <a:pt x="348996" y="268503"/>
                  </a:lnTo>
                  <a:lnTo>
                    <a:pt x="269087" y="297180"/>
                  </a:lnTo>
                  <a:lnTo>
                    <a:pt x="252984" y="297180"/>
                  </a:lnTo>
                  <a:lnTo>
                    <a:pt x="252984" y="268224"/>
                  </a:lnTo>
                  <a:lnTo>
                    <a:pt x="265176" y="268224"/>
                  </a:lnTo>
                  <a:lnTo>
                    <a:pt x="269506" y="266700"/>
                  </a:lnTo>
                  <a:lnTo>
                    <a:pt x="348996" y="266700"/>
                  </a:lnTo>
                  <a:lnTo>
                    <a:pt x="348996" y="257556"/>
                  </a:lnTo>
                  <a:lnTo>
                    <a:pt x="295554" y="257556"/>
                  </a:lnTo>
                  <a:lnTo>
                    <a:pt x="348996" y="238798"/>
                  </a:lnTo>
                  <a:lnTo>
                    <a:pt x="348996" y="228765"/>
                  </a:lnTo>
                  <a:lnTo>
                    <a:pt x="267931" y="257556"/>
                  </a:lnTo>
                  <a:lnTo>
                    <a:pt x="252984" y="257556"/>
                  </a:lnTo>
                  <a:lnTo>
                    <a:pt x="252984" y="228600"/>
                  </a:lnTo>
                  <a:lnTo>
                    <a:pt x="262128" y="228600"/>
                  </a:lnTo>
                  <a:lnTo>
                    <a:pt x="266420" y="227076"/>
                  </a:lnTo>
                  <a:lnTo>
                    <a:pt x="348996" y="227076"/>
                  </a:lnTo>
                  <a:lnTo>
                    <a:pt x="348996" y="217932"/>
                  </a:lnTo>
                  <a:lnTo>
                    <a:pt x="292252" y="217932"/>
                  </a:lnTo>
                  <a:lnTo>
                    <a:pt x="348996" y="197840"/>
                  </a:lnTo>
                  <a:lnTo>
                    <a:pt x="348996" y="187731"/>
                  </a:lnTo>
                  <a:lnTo>
                    <a:pt x="264845" y="217932"/>
                  </a:lnTo>
                  <a:lnTo>
                    <a:pt x="252984" y="217932"/>
                  </a:lnTo>
                  <a:lnTo>
                    <a:pt x="252984" y="188976"/>
                  </a:lnTo>
                  <a:lnTo>
                    <a:pt x="262128" y="188976"/>
                  </a:lnTo>
                  <a:lnTo>
                    <a:pt x="266420" y="187452"/>
                  </a:lnTo>
                  <a:lnTo>
                    <a:pt x="348996" y="187452"/>
                  </a:lnTo>
                  <a:lnTo>
                    <a:pt x="348996" y="176784"/>
                  </a:lnTo>
                  <a:lnTo>
                    <a:pt x="296557" y="176784"/>
                  </a:lnTo>
                  <a:lnTo>
                    <a:pt x="348996" y="158216"/>
                  </a:lnTo>
                  <a:lnTo>
                    <a:pt x="348996" y="148107"/>
                  </a:lnTo>
                  <a:lnTo>
                    <a:pt x="269087" y="176784"/>
                  </a:lnTo>
                  <a:lnTo>
                    <a:pt x="252984" y="176784"/>
                  </a:lnTo>
                  <a:lnTo>
                    <a:pt x="252984" y="149352"/>
                  </a:lnTo>
                  <a:lnTo>
                    <a:pt x="265176" y="149352"/>
                  </a:lnTo>
                  <a:lnTo>
                    <a:pt x="269379" y="147828"/>
                  </a:lnTo>
                  <a:lnTo>
                    <a:pt x="348996" y="147828"/>
                  </a:lnTo>
                  <a:lnTo>
                    <a:pt x="348996" y="137160"/>
                  </a:lnTo>
                  <a:lnTo>
                    <a:pt x="298869" y="137160"/>
                  </a:lnTo>
                  <a:lnTo>
                    <a:pt x="348996" y="119037"/>
                  </a:lnTo>
                  <a:lnTo>
                    <a:pt x="348996" y="109499"/>
                  </a:lnTo>
                  <a:lnTo>
                    <a:pt x="268097" y="137160"/>
                  </a:lnTo>
                  <a:lnTo>
                    <a:pt x="252984" y="137160"/>
                  </a:lnTo>
                  <a:lnTo>
                    <a:pt x="252984" y="108204"/>
                  </a:lnTo>
                  <a:lnTo>
                    <a:pt x="348996" y="108204"/>
                  </a:lnTo>
                  <a:lnTo>
                    <a:pt x="348996" y="97536"/>
                  </a:lnTo>
                  <a:lnTo>
                    <a:pt x="252984" y="97536"/>
                  </a:lnTo>
                  <a:lnTo>
                    <a:pt x="252984" y="0"/>
                  </a:lnTo>
                  <a:lnTo>
                    <a:pt x="243840" y="0"/>
                  </a:lnTo>
                  <a:lnTo>
                    <a:pt x="243840" y="537972"/>
                  </a:lnTo>
                  <a:lnTo>
                    <a:pt x="239268" y="537972"/>
                  </a:lnTo>
                  <a:lnTo>
                    <a:pt x="239268" y="507492"/>
                  </a:lnTo>
                  <a:lnTo>
                    <a:pt x="243840" y="507492"/>
                  </a:lnTo>
                  <a:lnTo>
                    <a:pt x="243840" y="496824"/>
                  </a:lnTo>
                  <a:lnTo>
                    <a:pt x="239268" y="496824"/>
                  </a:lnTo>
                  <a:lnTo>
                    <a:pt x="239268" y="467868"/>
                  </a:lnTo>
                  <a:lnTo>
                    <a:pt x="243840" y="467868"/>
                  </a:lnTo>
                  <a:lnTo>
                    <a:pt x="243840" y="455676"/>
                  </a:lnTo>
                  <a:lnTo>
                    <a:pt x="239268" y="455676"/>
                  </a:lnTo>
                  <a:lnTo>
                    <a:pt x="239268" y="428244"/>
                  </a:lnTo>
                  <a:lnTo>
                    <a:pt x="243840" y="428244"/>
                  </a:lnTo>
                  <a:lnTo>
                    <a:pt x="243840" y="416052"/>
                  </a:lnTo>
                  <a:lnTo>
                    <a:pt x="239268" y="416052"/>
                  </a:lnTo>
                  <a:lnTo>
                    <a:pt x="239268" y="387096"/>
                  </a:lnTo>
                  <a:lnTo>
                    <a:pt x="243840" y="387096"/>
                  </a:lnTo>
                  <a:lnTo>
                    <a:pt x="243840" y="376428"/>
                  </a:lnTo>
                  <a:lnTo>
                    <a:pt x="239268" y="376428"/>
                  </a:lnTo>
                  <a:lnTo>
                    <a:pt x="239268" y="348996"/>
                  </a:lnTo>
                  <a:lnTo>
                    <a:pt x="243840" y="348996"/>
                  </a:lnTo>
                  <a:lnTo>
                    <a:pt x="243840" y="336804"/>
                  </a:lnTo>
                  <a:lnTo>
                    <a:pt x="239268" y="336804"/>
                  </a:lnTo>
                  <a:lnTo>
                    <a:pt x="239268" y="309372"/>
                  </a:lnTo>
                  <a:lnTo>
                    <a:pt x="243840" y="309372"/>
                  </a:lnTo>
                  <a:lnTo>
                    <a:pt x="243840" y="297180"/>
                  </a:lnTo>
                  <a:lnTo>
                    <a:pt x="239268" y="297180"/>
                  </a:lnTo>
                  <a:lnTo>
                    <a:pt x="239268" y="268224"/>
                  </a:lnTo>
                  <a:lnTo>
                    <a:pt x="243840" y="268224"/>
                  </a:lnTo>
                  <a:lnTo>
                    <a:pt x="243840" y="257556"/>
                  </a:lnTo>
                  <a:lnTo>
                    <a:pt x="239268" y="257556"/>
                  </a:lnTo>
                  <a:lnTo>
                    <a:pt x="239268" y="228600"/>
                  </a:lnTo>
                  <a:lnTo>
                    <a:pt x="243840" y="228600"/>
                  </a:lnTo>
                  <a:lnTo>
                    <a:pt x="243840" y="217932"/>
                  </a:lnTo>
                  <a:lnTo>
                    <a:pt x="239268" y="217932"/>
                  </a:lnTo>
                  <a:lnTo>
                    <a:pt x="239268" y="188976"/>
                  </a:lnTo>
                  <a:lnTo>
                    <a:pt x="243840" y="188976"/>
                  </a:lnTo>
                  <a:lnTo>
                    <a:pt x="243840" y="176784"/>
                  </a:lnTo>
                  <a:lnTo>
                    <a:pt x="239268" y="176784"/>
                  </a:lnTo>
                  <a:lnTo>
                    <a:pt x="239268" y="149352"/>
                  </a:lnTo>
                  <a:lnTo>
                    <a:pt x="243840" y="149352"/>
                  </a:lnTo>
                  <a:lnTo>
                    <a:pt x="243840" y="137160"/>
                  </a:lnTo>
                  <a:lnTo>
                    <a:pt x="239268" y="137160"/>
                  </a:lnTo>
                  <a:lnTo>
                    <a:pt x="239268" y="108204"/>
                  </a:lnTo>
                  <a:lnTo>
                    <a:pt x="243840" y="108204"/>
                  </a:lnTo>
                  <a:lnTo>
                    <a:pt x="243840" y="97536"/>
                  </a:lnTo>
                  <a:lnTo>
                    <a:pt x="239268" y="97536"/>
                  </a:lnTo>
                  <a:lnTo>
                    <a:pt x="239268" y="19812"/>
                  </a:lnTo>
                  <a:lnTo>
                    <a:pt x="230124" y="19812"/>
                  </a:lnTo>
                  <a:lnTo>
                    <a:pt x="230124" y="537972"/>
                  </a:lnTo>
                  <a:lnTo>
                    <a:pt x="224028" y="537972"/>
                  </a:lnTo>
                  <a:lnTo>
                    <a:pt x="224028" y="507492"/>
                  </a:lnTo>
                  <a:lnTo>
                    <a:pt x="230124" y="507492"/>
                  </a:lnTo>
                  <a:lnTo>
                    <a:pt x="230124" y="496824"/>
                  </a:lnTo>
                  <a:lnTo>
                    <a:pt x="224028" y="496824"/>
                  </a:lnTo>
                  <a:lnTo>
                    <a:pt x="224028" y="467868"/>
                  </a:lnTo>
                  <a:lnTo>
                    <a:pt x="230124" y="467868"/>
                  </a:lnTo>
                  <a:lnTo>
                    <a:pt x="230124" y="455676"/>
                  </a:lnTo>
                  <a:lnTo>
                    <a:pt x="224028" y="455676"/>
                  </a:lnTo>
                  <a:lnTo>
                    <a:pt x="224028" y="428244"/>
                  </a:lnTo>
                  <a:lnTo>
                    <a:pt x="230124" y="428244"/>
                  </a:lnTo>
                  <a:lnTo>
                    <a:pt x="230124" y="416052"/>
                  </a:lnTo>
                  <a:lnTo>
                    <a:pt x="224028" y="416052"/>
                  </a:lnTo>
                  <a:lnTo>
                    <a:pt x="224028" y="387096"/>
                  </a:lnTo>
                  <a:lnTo>
                    <a:pt x="230124" y="387096"/>
                  </a:lnTo>
                  <a:lnTo>
                    <a:pt x="230124" y="376428"/>
                  </a:lnTo>
                  <a:lnTo>
                    <a:pt x="224028" y="376428"/>
                  </a:lnTo>
                  <a:lnTo>
                    <a:pt x="224028" y="348996"/>
                  </a:lnTo>
                  <a:lnTo>
                    <a:pt x="230124" y="348996"/>
                  </a:lnTo>
                  <a:lnTo>
                    <a:pt x="230124" y="336804"/>
                  </a:lnTo>
                  <a:lnTo>
                    <a:pt x="224028" y="336804"/>
                  </a:lnTo>
                  <a:lnTo>
                    <a:pt x="224028" y="309372"/>
                  </a:lnTo>
                  <a:lnTo>
                    <a:pt x="230124" y="309372"/>
                  </a:lnTo>
                  <a:lnTo>
                    <a:pt x="230124" y="297180"/>
                  </a:lnTo>
                  <a:lnTo>
                    <a:pt x="224028" y="297180"/>
                  </a:lnTo>
                  <a:lnTo>
                    <a:pt x="224028" y="268224"/>
                  </a:lnTo>
                  <a:lnTo>
                    <a:pt x="230124" y="268224"/>
                  </a:lnTo>
                  <a:lnTo>
                    <a:pt x="230124" y="257556"/>
                  </a:lnTo>
                  <a:lnTo>
                    <a:pt x="224028" y="257556"/>
                  </a:lnTo>
                  <a:lnTo>
                    <a:pt x="224028" y="228600"/>
                  </a:lnTo>
                  <a:lnTo>
                    <a:pt x="230124" y="228600"/>
                  </a:lnTo>
                  <a:lnTo>
                    <a:pt x="230124" y="217932"/>
                  </a:lnTo>
                  <a:lnTo>
                    <a:pt x="224028" y="217932"/>
                  </a:lnTo>
                  <a:lnTo>
                    <a:pt x="224028" y="188976"/>
                  </a:lnTo>
                  <a:lnTo>
                    <a:pt x="230124" y="188976"/>
                  </a:lnTo>
                  <a:lnTo>
                    <a:pt x="230124" y="176784"/>
                  </a:lnTo>
                  <a:lnTo>
                    <a:pt x="224028" y="176784"/>
                  </a:lnTo>
                  <a:lnTo>
                    <a:pt x="224028" y="149352"/>
                  </a:lnTo>
                  <a:lnTo>
                    <a:pt x="230124" y="149352"/>
                  </a:lnTo>
                  <a:lnTo>
                    <a:pt x="230124" y="137160"/>
                  </a:lnTo>
                  <a:lnTo>
                    <a:pt x="224028" y="137160"/>
                  </a:lnTo>
                  <a:lnTo>
                    <a:pt x="224028" y="108204"/>
                  </a:lnTo>
                  <a:lnTo>
                    <a:pt x="230124" y="108204"/>
                  </a:lnTo>
                  <a:lnTo>
                    <a:pt x="230124" y="97536"/>
                  </a:lnTo>
                  <a:lnTo>
                    <a:pt x="224028" y="97536"/>
                  </a:lnTo>
                  <a:lnTo>
                    <a:pt x="224028" y="0"/>
                  </a:lnTo>
                  <a:lnTo>
                    <a:pt x="214884" y="0"/>
                  </a:lnTo>
                  <a:lnTo>
                    <a:pt x="214884" y="25908"/>
                  </a:lnTo>
                  <a:lnTo>
                    <a:pt x="207264" y="25908"/>
                  </a:lnTo>
                  <a:lnTo>
                    <a:pt x="207264" y="97536"/>
                  </a:lnTo>
                  <a:lnTo>
                    <a:pt x="207264" y="537972"/>
                  </a:lnTo>
                  <a:lnTo>
                    <a:pt x="196583" y="537972"/>
                  </a:lnTo>
                  <a:lnTo>
                    <a:pt x="196583" y="507492"/>
                  </a:lnTo>
                  <a:lnTo>
                    <a:pt x="207264" y="507492"/>
                  </a:lnTo>
                  <a:lnTo>
                    <a:pt x="207264" y="496824"/>
                  </a:lnTo>
                  <a:lnTo>
                    <a:pt x="196583" y="496824"/>
                  </a:lnTo>
                  <a:lnTo>
                    <a:pt x="196583" y="467868"/>
                  </a:lnTo>
                  <a:lnTo>
                    <a:pt x="207264" y="467868"/>
                  </a:lnTo>
                  <a:lnTo>
                    <a:pt x="207264" y="455676"/>
                  </a:lnTo>
                  <a:lnTo>
                    <a:pt x="196583" y="455676"/>
                  </a:lnTo>
                  <a:lnTo>
                    <a:pt x="196583" y="428244"/>
                  </a:lnTo>
                  <a:lnTo>
                    <a:pt x="207264" y="428244"/>
                  </a:lnTo>
                  <a:lnTo>
                    <a:pt x="207264" y="416052"/>
                  </a:lnTo>
                  <a:lnTo>
                    <a:pt x="196583" y="416052"/>
                  </a:lnTo>
                  <a:lnTo>
                    <a:pt x="196583" y="387096"/>
                  </a:lnTo>
                  <a:lnTo>
                    <a:pt x="207264" y="387096"/>
                  </a:lnTo>
                  <a:lnTo>
                    <a:pt x="207264" y="376428"/>
                  </a:lnTo>
                  <a:lnTo>
                    <a:pt x="196583" y="376428"/>
                  </a:lnTo>
                  <a:lnTo>
                    <a:pt x="196583" y="348996"/>
                  </a:lnTo>
                  <a:lnTo>
                    <a:pt x="207264" y="348996"/>
                  </a:lnTo>
                  <a:lnTo>
                    <a:pt x="207264" y="336804"/>
                  </a:lnTo>
                  <a:lnTo>
                    <a:pt x="196583" y="336804"/>
                  </a:lnTo>
                  <a:lnTo>
                    <a:pt x="196583" y="309372"/>
                  </a:lnTo>
                  <a:lnTo>
                    <a:pt x="207264" y="309372"/>
                  </a:lnTo>
                  <a:lnTo>
                    <a:pt x="207264" y="297180"/>
                  </a:lnTo>
                  <a:lnTo>
                    <a:pt x="196583" y="297180"/>
                  </a:lnTo>
                  <a:lnTo>
                    <a:pt x="196583" y="268224"/>
                  </a:lnTo>
                  <a:lnTo>
                    <a:pt x="207264" y="268224"/>
                  </a:lnTo>
                  <a:lnTo>
                    <a:pt x="207264" y="257556"/>
                  </a:lnTo>
                  <a:lnTo>
                    <a:pt x="196583" y="257556"/>
                  </a:lnTo>
                  <a:lnTo>
                    <a:pt x="196583" y="228600"/>
                  </a:lnTo>
                  <a:lnTo>
                    <a:pt x="207264" y="228600"/>
                  </a:lnTo>
                  <a:lnTo>
                    <a:pt x="207264" y="217932"/>
                  </a:lnTo>
                  <a:lnTo>
                    <a:pt x="196583" y="217932"/>
                  </a:lnTo>
                  <a:lnTo>
                    <a:pt x="196583" y="188976"/>
                  </a:lnTo>
                  <a:lnTo>
                    <a:pt x="207264" y="188976"/>
                  </a:lnTo>
                  <a:lnTo>
                    <a:pt x="207264" y="176784"/>
                  </a:lnTo>
                  <a:lnTo>
                    <a:pt x="196583" y="176784"/>
                  </a:lnTo>
                  <a:lnTo>
                    <a:pt x="196583" y="149352"/>
                  </a:lnTo>
                  <a:lnTo>
                    <a:pt x="207264" y="149352"/>
                  </a:lnTo>
                  <a:lnTo>
                    <a:pt x="207264" y="137160"/>
                  </a:lnTo>
                  <a:lnTo>
                    <a:pt x="196583" y="137160"/>
                  </a:lnTo>
                  <a:lnTo>
                    <a:pt x="196583" y="108204"/>
                  </a:lnTo>
                  <a:lnTo>
                    <a:pt x="207264" y="108204"/>
                  </a:lnTo>
                  <a:lnTo>
                    <a:pt x="207264" y="97536"/>
                  </a:lnTo>
                  <a:lnTo>
                    <a:pt x="196583" y="97536"/>
                  </a:lnTo>
                  <a:lnTo>
                    <a:pt x="196583" y="36576"/>
                  </a:lnTo>
                  <a:lnTo>
                    <a:pt x="196583" y="0"/>
                  </a:lnTo>
                  <a:lnTo>
                    <a:pt x="187452" y="0"/>
                  </a:lnTo>
                  <a:lnTo>
                    <a:pt x="187452" y="36576"/>
                  </a:lnTo>
                  <a:lnTo>
                    <a:pt x="187452" y="97536"/>
                  </a:lnTo>
                  <a:lnTo>
                    <a:pt x="187452" y="537972"/>
                  </a:lnTo>
                  <a:lnTo>
                    <a:pt x="175260" y="537972"/>
                  </a:lnTo>
                  <a:lnTo>
                    <a:pt x="175260" y="507492"/>
                  </a:lnTo>
                  <a:lnTo>
                    <a:pt x="187452" y="507492"/>
                  </a:lnTo>
                  <a:lnTo>
                    <a:pt x="187452" y="496824"/>
                  </a:lnTo>
                  <a:lnTo>
                    <a:pt x="175260" y="496824"/>
                  </a:lnTo>
                  <a:lnTo>
                    <a:pt x="175260" y="467868"/>
                  </a:lnTo>
                  <a:lnTo>
                    <a:pt x="187452" y="467868"/>
                  </a:lnTo>
                  <a:lnTo>
                    <a:pt x="187452" y="455676"/>
                  </a:lnTo>
                  <a:lnTo>
                    <a:pt x="175260" y="455676"/>
                  </a:lnTo>
                  <a:lnTo>
                    <a:pt x="175260" y="428244"/>
                  </a:lnTo>
                  <a:lnTo>
                    <a:pt x="187452" y="428244"/>
                  </a:lnTo>
                  <a:lnTo>
                    <a:pt x="187452" y="416052"/>
                  </a:lnTo>
                  <a:lnTo>
                    <a:pt x="175260" y="416052"/>
                  </a:lnTo>
                  <a:lnTo>
                    <a:pt x="175260" y="387096"/>
                  </a:lnTo>
                  <a:lnTo>
                    <a:pt x="187452" y="387096"/>
                  </a:lnTo>
                  <a:lnTo>
                    <a:pt x="187452" y="376428"/>
                  </a:lnTo>
                  <a:lnTo>
                    <a:pt x="175260" y="376428"/>
                  </a:lnTo>
                  <a:lnTo>
                    <a:pt x="175260" y="348996"/>
                  </a:lnTo>
                  <a:lnTo>
                    <a:pt x="187452" y="348996"/>
                  </a:lnTo>
                  <a:lnTo>
                    <a:pt x="187452" y="336804"/>
                  </a:lnTo>
                  <a:lnTo>
                    <a:pt x="175260" y="336804"/>
                  </a:lnTo>
                  <a:lnTo>
                    <a:pt x="175260" y="309372"/>
                  </a:lnTo>
                  <a:lnTo>
                    <a:pt x="187452" y="309372"/>
                  </a:lnTo>
                  <a:lnTo>
                    <a:pt x="187452" y="297180"/>
                  </a:lnTo>
                  <a:lnTo>
                    <a:pt x="175260" y="297180"/>
                  </a:lnTo>
                  <a:lnTo>
                    <a:pt x="175260" y="268224"/>
                  </a:lnTo>
                  <a:lnTo>
                    <a:pt x="187452" y="268224"/>
                  </a:lnTo>
                  <a:lnTo>
                    <a:pt x="187452" y="257556"/>
                  </a:lnTo>
                  <a:lnTo>
                    <a:pt x="175260" y="257556"/>
                  </a:lnTo>
                  <a:lnTo>
                    <a:pt x="175260" y="228600"/>
                  </a:lnTo>
                  <a:lnTo>
                    <a:pt x="187452" y="228600"/>
                  </a:lnTo>
                  <a:lnTo>
                    <a:pt x="187452" y="217932"/>
                  </a:lnTo>
                  <a:lnTo>
                    <a:pt x="175260" y="217932"/>
                  </a:lnTo>
                  <a:lnTo>
                    <a:pt x="175260" y="188976"/>
                  </a:lnTo>
                  <a:lnTo>
                    <a:pt x="187452" y="188976"/>
                  </a:lnTo>
                  <a:lnTo>
                    <a:pt x="187452" y="176784"/>
                  </a:lnTo>
                  <a:lnTo>
                    <a:pt x="175260" y="176784"/>
                  </a:lnTo>
                  <a:lnTo>
                    <a:pt x="175260" y="149352"/>
                  </a:lnTo>
                  <a:lnTo>
                    <a:pt x="187452" y="149352"/>
                  </a:lnTo>
                  <a:lnTo>
                    <a:pt x="187452" y="137160"/>
                  </a:lnTo>
                  <a:lnTo>
                    <a:pt x="175260" y="137160"/>
                  </a:lnTo>
                  <a:lnTo>
                    <a:pt x="175260" y="108204"/>
                  </a:lnTo>
                  <a:lnTo>
                    <a:pt x="187452" y="108204"/>
                  </a:lnTo>
                  <a:lnTo>
                    <a:pt x="187452" y="97536"/>
                  </a:lnTo>
                  <a:lnTo>
                    <a:pt x="175260" y="97536"/>
                  </a:lnTo>
                  <a:lnTo>
                    <a:pt x="175260" y="45720"/>
                  </a:lnTo>
                  <a:lnTo>
                    <a:pt x="170688" y="45720"/>
                  </a:lnTo>
                  <a:lnTo>
                    <a:pt x="170688" y="0"/>
                  </a:lnTo>
                  <a:lnTo>
                    <a:pt x="160020" y="0"/>
                  </a:lnTo>
                  <a:lnTo>
                    <a:pt x="160020" y="97536"/>
                  </a:lnTo>
                  <a:lnTo>
                    <a:pt x="160020" y="108204"/>
                  </a:lnTo>
                  <a:lnTo>
                    <a:pt x="160020" y="537972"/>
                  </a:lnTo>
                  <a:lnTo>
                    <a:pt x="147828" y="537972"/>
                  </a:lnTo>
                  <a:lnTo>
                    <a:pt x="147828" y="507492"/>
                  </a:lnTo>
                  <a:lnTo>
                    <a:pt x="160020" y="507492"/>
                  </a:lnTo>
                  <a:lnTo>
                    <a:pt x="160020" y="496824"/>
                  </a:lnTo>
                  <a:lnTo>
                    <a:pt x="147828" y="496824"/>
                  </a:lnTo>
                  <a:lnTo>
                    <a:pt x="147828" y="467868"/>
                  </a:lnTo>
                  <a:lnTo>
                    <a:pt x="160020" y="467868"/>
                  </a:lnTo>
                  <a:lnTo>
                    <a:pt x="160020" y="455676"/>
                  </a:lnTo>
                  <a:lnTo>
                    <a:pt x="147828" y="455676"/>
                  </a:lnTo>
                  <a:lnTo>
                    <a:pt x="147828" y="428244"/>
                  </a:lnTo>
                  <a:lnTo>
                    <a:pt x="160020" y="428244"/>
                  </a:lnTo>
                  <a:lnTo>
                    <a:pt x="160020" y="416052"/>
                  </a:lnTo>
                  <a:lnTo>
                    <a:pt x="147828" y="416052"/>
                  </a:lnTo>
                  <a:lnTo>
                    <a:pt x="147828" y="387096"/>
                  </a:lnTo>
                  <a:lnTo>
                    <a:pt x="160020" y="387096"/>
                  </a:lnTo>
                  <a:lnTo>
                    <a:pt x="160020" y="376428"/>
                  </a:lnTo>
                  <a:lnTo>
                    <a:pt x="147828" y="376428"/>
                  </a:lnTo>
                  <a:lnTo>
                    <a:pt x="147828" y="348996"/>
                  </a:lnTo>
                  <a:lnTo>
                    <a:pt x="160020" y="348996"/>
                  </a:lnTo>
                  <a:lnTo>
                    <a:pt x="160020" y="336804"/>
                  </a:lnTo>
                  <a:lnTo>
                    <a:pt x="147828" y="336804"/>
                  </a:lnTo>
                  <a:lnTo>
                    <a:pt x="147828" y="309372"/>
                  </a:lnTo>
                  <a:lnTo>
                    <a:pt x="160020" y="309372"/>
                  </a:lnTo>
                  <a:lnTo>
                    <a:pt x="160020" y="297180"/>
                  </a:lnTo>
                  <a:lnTo>
                    <a:pt x="147828" y="297180"/>
                  </a:lnTo>
                  <a:lnTo>
                    <a:pt x="147828" y="268224"/>
                  </a:lnTo>
                  <a:lnTo>
                    <a:pt x="160020" y="268224"/>
                  </a:lnTo>
                  <a:lnTo>
                    <a:pt x="160020" y="257556"/>
                  </a:lnTo>
                  <a:lnTo>
                    <a:pt x="147828" y="257556"/>
                  </a:lnTo>
                  <a:lnTo>
                    <a:pt x="147828" y="228600"/>
                  </a:lnTo>
                  <a:lnTo>
                    <a:pt x="160020" y="228600"/>
                  </a:lnTo>
                  <a:lnTo>
                    <a:pt x="160020" y="217932"/>
                  </a:lnTo>
                  <a:lnTo>
                    <a:pt x="147828" y="217932"/>
                  </a:lnTo>
                  <a:lnTo>
                    <a:pt x="147828" y="188976"/>
                  </a:lnTo>
                  <a:lnTo>
                    <a:pt x="160020" y="188976"/>
                  </a:lnTo>
                  <a:lnTo>
                    <a:pt x="160020" y="176784"/>
                  </a:lnTo>
                  <a:lnTo>
                    <a:pt x="147828" y="176784"/>
                  </a:lnTo>
                  <a:lnTo>
                    <a:pt x="147828" y="149352"/>
                  </a:lnTo>
                  <a:lnTo>
                    <a:pt x="160020" y="149352"/>
                  </a:lnTo>
                  <a:lnTo>
                    <a:pt x="160020" y="137160"/>
                  </a:lnTo>
                  <a:lnTo>
                    <a:pt x="147828" y="137160"/>
                  </a:lnTo>
                  <a:lnTo>
                    <a:pt x="147828" y="108204"/>
                  </a:lnTo>
                  <a:lnTo>
                    <a:pt x="160020" y="108204"/>
                  </a:lnTo>
                  <a:lnTo>
                    <a:pt x="160020" y="97536"/>
                  </a:lnTo>
                  <a:lnTo>
                    <a:pt x="147828" y="97536"/>
                  </a:lnTo>
                  <a:lnTo>
                    <a:pt x="147828" y="45720"/>
                  </a:lnTo>
                  <a:lnTo>
                    <a:pt x="141732" y="45720"/>
                  </a:lnTo>
                  <a:lnTo>
                    <a:pt x="141732" y="0"/>
                  </a:lnTo>
                  <a:lnTo>
                    <a:pt x="132588" y="0"/>
                  </a:lnTo>
                  <a:lnTo>
                    <a:pt x="132588" y="101396"/>
                  </a:lnTo>
                  <a:lnTo>
                    <a:pt x="132588" y="111023"/>
                  </a:lnTo>
                  <a:lnTo>
                    <a:pt x="132588" y="537972"/>
                  </a:lnTo>
                  <a:lnTo>
                    <a:pt x="121920" y="537972"/>
                  </a:lnTo>
                  <a:lnTo>
                    <a:pt x="121920" y="514096"/>
                  </a:lnTo>
                  <a:lnTo>
                    <a:pt x="132588" y="510311"/>
                  </a:lnTo>
                  <a:lnTo>
                    <a:pt x="132588" y="498348"/>
                  </a:lnTo>
                  <a:lnTo>
                    <a:pt x="121920" y="498348"/>
                  </a:lnTo>
                  <a:lnTo>
                    <a:pt x="121920" y="474129"/>
                  </a:lnTo>
                  <a:lnTo>
                    <a:pt x="132588" y="470293"/>
                  </a:lnTo>
                  <a:lnTo>
                    <a:pt x="132588" y="458724"/>
                  </a:lnTo>
                  <a:lnTo>
                    <a:pt x="121920" y="458724"/>
                  </a:lnTo>
                  <a:lnTo>
                    <a:pt x="121920" y="434505"/>
                  </a:lnTo>
                  <a:lnTo>
                    <a:pt x="132588" y="430669"/>
                  </a:lnTo>
                  <a:lnTo>
                    <a:pt x="132588" y="419100"/>
                  </a:lnTo>
                  <a:lnTo>
                    <a:pt x="121920" y="419100"/>
                  </a:lnTo>
                  <a:lnTo>
                    <a:pt x="121920" y="394881"/>
                  </a:lnTo>
                  <a:lnTo>
                    <a:pt x="132588" y="391045"/>
                  </a:lnTo>
                  <a:lnTo>
                    <a:pt x="132588" y="377952"/>
                  </a:lnTo>
                  <a:lnTo>
                    <a:pt x="121920" y="377952"/>
                  </a:lnTo>
                  <a:lnTo>
                    <a:pt x="121920" y="354076"/>
                  </a:lnTo>
                  <a:lnTo>
                    <a:pt x="132588" y="350291"/>
                  </a:lnTo>
                  <a:lnTo>
                    <a:pt x="132588" y="339852"/>
                  </a:lnTo>
                  <a:lnTo>
                    <a:pt x="121920" y="339852"/>
                  </a:lnTo>
                  <a:lnTo>
                    <a:pt x="121920" y="315633"/>
                  </a:lnTo>
                  <a:lnTo>
                    <a:pt x="132588" y="311797"/>
                  </a:lnTo>
                  <a:lnTo>
                    <a:pt x="132588" y="300228"/>
                  </a:lnTo>
                  <a:lnTo>
                    <a:pt x="121920" y="300228"/>
                  </a:lnTo>
                  <a:lnTo>
                    <a:pt x="121920" y="276009"/>
                  </a:lnTo>
                  <a:lnTo>
                    <a:pt x="132588" y="272173"/>
                  </a:lnTo>
                  <a:lnTo>
                    <a:pt x="132588" y="259080"/>
                  </a:lnTo>
                  <a:lnTo>
                    <a:pt x="121920" y="259080"/>
                  </a:lnTo>
                  <a:lnTo>
                    <a:pt x="121920" y="235204"/>
                  </a:lnTo>
                  <a:lnTo>
                    <a:pt x="132588" y="231419"/>
                  </a:lnTo>
                  <a:lnTo>
                    <a:pt x="132588" y="219456"/>
                  </a:lnTo>
                  <a:lnTo>
                    <a:pt x="121920" y="219456"/>
                  </a:lnTo>
                  <a:lnTo>
                    <a:pt x="121920" y="195237"/>
                  </a:lnTo>
                  <a:lnTo>
                    <a:pt x="132588" y="191401"/>
                  </a:lnTo>
                  <a:lnTo>
                    <a:pt x="132588" y="179832"/>
                  </a:lnTo>
                  <a:lnTo>
                    <a:pt x="121920" y="179832"/>
                  </a:lnTo>
                  <a:lnTo>
                    <a:pt x="121920" y="155613"/>
                  </a:lnTo>
                  <a:lnTo>
                    <a:pt x="132588" y="151777"/>
                  </a:lnTo>
                  <a:lnTo>
                    <a:pt x="132588" y="138684"/>
                  </a:lnTo>
                  <a:lnTo>
                    <a:pt x="121920" y="138684"/>
                  </a:lnTo>
                  <a:lnTo>
                    <a:pt x="121920" y="114808"/>
                  </a:lnTo>
                  <a:lnTo>
                    <a:pt x="132588" y="111023"/>
                  </a:lnTo>
                  <a:lnTo>
                    <a:pt x="132588" y="101396"/>
                  </a:lnTo>
                  <a:lnTo>
                    <a:pt x="121920" y="105257"/>
                  </a:lnTo>
                  <a:lnTo>
                    <a:pt x="121920" y="10668"/>
                  </a:lnTo>
                  <a:lnTo>
                    <a:pt x="112776" y="10668"/>
                  </a:lnTo>
                  <a:lnTo>
                    <a:pt x="112776" y="45720"/>
                  </a:lnTo>
                  <a:lnTo>
                    <a:pt x="111252" y="45720"/>
                  </a:lnTo>
                  <a:lnTo>
                    <a:pt x="111252" y="109118"/>
                  </a:lnTo>
                  <a:lnTo>
                    <a:pt x="111252" y="537972"/>
                  </a:lnTo>
                  <a:lnTo>
                    <a:pt x="100584" y="537972"/>
                  </a:lnTo>
                  <a:lnTo>
                    <a:pt x="100584" y="521677"/>
                  </a:lnTo>
                  <a:lnTo>
                    <a:pt x="111252" y="517880"/>
                  </a:lnTo>
                  <a:lnTo>
                    <a:pt x="111252" y="508063"/>
                  </a:lnTo>
                  <a:lnTo>
                    <a:pt x="100584" y="511810"/>
                  </a:lnTo>
                  <a:lnTo>
                    <a:pt x="100584" y="507492"/>
                  </a:lnTo>
                  <a:lnTo>
                    <a:pt x="111252" y="507492"/>
                  </a:lnTo>
                  <a:lnTo>
                    <a:pt x="111252" y="498348"/>
                  </a:lnTo>
                  <a:lnTo>
                    <a:pt x="100584" y="498348"/>
                  </a:lnTo>
                  <a:lnTo>
                    <a:pt x="100584" y="481787"/>
                  </a:lnTo>
                  <a:lnTo>
                    <a:pt x="111252" y="477951"/>
                  </a:lnTo>
                  <a:lnTo>
                    <a:pt x="111252" y="468096"/>
                  </a:lnTo>
                  <a:lnTo>
                    <a:pt x="100584" y="471868"/>
                  </a:lnTo>
                  <a:lnTo>
                    <a:pt x="100584" y="467868"/>
                  </a:lnTo>
                  <a:lnTo>
                    <a:pt x="111252" y="467868"/>
                  </a:lnTo>
                  <a:lnTo>
                    <a:pt x="111252" y="458724"/>
                  </a:lnTo>
                  <a:lnTo>
                    <a:pt x="100584" y="458724"/>
                  </a:lnTo>
                  <a:lnTo>
                    <a:pt x="100584" y="442163"/>
                  </a:lnTo>
                  <a:lnTo>
                    <a:pt x="111252" y="438327"/>
                  </a:lnTo>
                  <a:lnTo>
                    <a:pt x="111252" y="428472"/>
                  </a:lnTo>
                  <a:lnTo>
                    <a:pt x="100584" y="432244"/>
                  </a:lnTo>
                  <a:lnTo>
                    <a:pt x="100584" y="428244"/>
                  </a:lnTo>
                  <a:lnTo>
                    <a:pt x="111252" y="428244"/>
                  </a:lnTo>
                  <a:lnTo>
                    <a:pt x="111252" y="419100"/>
                  </a:lnTo>
                  <a:lnTo>
                    <a:pt x="100584" y="419100"/>
                  </a:lnTo>
                  <a:lnTo>
                    <a:pt x="100584" y="402539"/>
                  </a:lnTo>
                  <a:lnTo>
                    <a:pt x="111252" y="398703"/>
                  </a:lnTo>
                  <a:lnTo>
                    <a:pt x="111252" y="388848"/>
                  </a:lnTo>
                  <a:lnTo>
                    <a:pt x="100584" y="392620"/>
                  </a:lnTo>
                  <a:lnTo>
                    <a:pt x="100584" y="387096"/>
                  </a:lnTo>
                  <a:lnTo>
                    <a:pt x="111252" y="387096"/>
                  </a:lnTo>
                  <a:lnTo>
                    <a:pt x="111252" y="377952"/>
                  </a:lnTo>
                  <a:lnTo>
                    <a:pt x="100584" y="377952"/>
                  </a:lnTo>
                  <a:lnTo>
                    <a:pt x="100584" y="361657"/>
                  </a:lnTo>
                  <a:lnTo>
                    <a:pt x="111252" y="357860"/>
                  </a:lnTo>
                  <a:lnTo>
                    <a:pt x="111252" y="339852"/>
                  </a:lnTo>
                  <a:lnTo>
                    <a:pt x="108521" y="339852"/>
                  </a:lnTo>
                  <a:lnTo>
                    <a:pt x="108521" y="348996"/>
                  </a:lnTo>
                  <a:lnTo>
                    <a:pt x="100584" y="351790"/>
                  </a:lnTo>
                  <a:lnTo>
                    <a:pt x="100584" y="348996"/>
                  </a:lnTo>
                  <a:lnTo>
                    <a:pt x="108521" y="348996"/>
                  </a:lnTo>
                  <a:lnTo>
                    <a:pt x="108521" y="339852"/>
                  </a:lnTo>
                  <a:lnTo>
                    <a:pt x="100584" y="339852"/>
                  </a:lnTo>
                  <a:lnTo>
                    <a:pt x="100584" y="323291"/>
                  </a:lnTo>
                  <a:lnTo>
                    <a:pt x="111252" y="319455"/>
                  </a:lnTo>
                  <a:lnTo>
                    <a:pt x="111252" y="309600"/>
                  </a:lnTo>
                  <a:lnTo>
                    <a:pt x="100584" y="313372"/>
                  </a:lnTo>
                  <a:lnTo>
                    <a:pt x="100584" y="309372"/>
                  </a:lnTo>
                  <a:lnTo>
                    <a:pt x="111252" y="309372"/>
                  </a:lnTo>
                  <a:lnTo>
                    <a:pt x="111252" y="300228"/>
                  </a:lnTo>
                  <a:lnTo>
                    <a:pt x="100584" y="300228"/>
                  </a:lnTo>
                  <a:lnTo>
                    <a:pt x="100584" y="283667"/>
                  </a:lnTo>
                  <a:lnTo>
                    <a:pt x="111252" y="279831"/>
                  </a:lnTo>
                  <a:lnTo>
                    <a:pt x="111252" y="269976"/>
                  </a:lnTo>
                  <a:lnTo>
                    <a:pt x="100584" y="273748"/>
                  </a:lnTo>
                  <a:lnTo>
                    <a:pt x="100584" y="268224"/>
                  </a:lnTo>
                  <a:lnTo>
                    <a:pt x="111252" y="268224"/>
                  </a:lnTo>
                  <a:lnTo>
                    <a:pt x="111252" y="259080"/>
                  </a:lnTo>
                  <a:lnTo>
                    <a:pt x="100584" y="259080"/>
                  </a:lnTo>
                  <a:lnTo>
                    <a:pt x="100584" y="242785"/>
                  </a:lnTo>
                  <a:lnTo>
                    <a:pt x="111252" y="238988"/>
                  </a:lnTo>
                  <a:lnTo>
                    <a:pt x="111252" y="229171"/>
                  </a:lnTo>
                  <a:lnTo>
                    <a:pt x="100584" y="232918"/>
                  </a:lnTo>
                  <a:lnTo>
                    <a:pt x="100584" y="228600"/>
                  </a:lnTo>
                  <a:lnTo>
                    <a:pt x="111252" y="228600"/>
                  </a:lnTo>
                  <a:lnTo>
                    <a:pt x="111252" y="219456"/>
                  </a:lnTo>
                  <a:lnTo>
                    <a:pt x="100584" y="219456"/>
                  </a:lnTo>
                  <a:lnTo>
                    <a:pt x="100584" y="202895"/>
                  </a:lnTo>
                  <a:lnTo>
                    <a:pt x="111252" y="199059"/>
                  </a:lnTo>
                  <a:lnTo>
                    <a:pt x="111252" y="189204"/>
                  </a:lnTo>
                  <a:lnTo>
                    <a:pt x="100584" y="192976"/>
                  </a:lnTo>
                  <a:lnTo>
                    <a:pt x="100584" y="188976"/>
                  </a:lnTo>
                  <a:lnTo>
                    <a:pt x="111252" y="188976"/>
                  </a:lnTo>
                  <a:lnTo>
                    <a:pt x="111252" y="179832"/>
                  </a:lnTo>
                  <a:lnTo>
                    <a:pt x="100584" y="179832"/>
                  </a:lnTo>
                  <a:lnTo>
                    <a:pt x="100584" y="163271"/>
                  </a:lnTo>
                  <a:lnTo>
                    <a:pt x="111252" y="159435"/>
                  </a:lnTo>
                  <a:lnTo>
                    <a:pt x="111252" y="149580"/>
                  </a:lnTo>
                  <a:lnTo>
                    <a:pt x="100584" y="153352"/>
                  </a:lnTo>
                  <a:lnTo>
                    <a:pt x="100584" y="149352"/>
                  </a:lnTo>
                  <a:lnTo>
                    <a:pt x="111252" y="149352"/>
                  </a:lnTo>
                  <a:lnTo>
                    <a:pt x="111252" y="138684"/>
                  </a:lnTo>
                  <a:lnTo>
                    <a:pt x="100584" y="138684"/>
                  </a:lnTo>
                  <a:lnTo>
                    <a:pt x="100584" y="122389"/>
                  </a:lnTo>
                  <a:lnTo>
                    <a:pt x="111252" y="118592"/>
                  </a:lnTo>
                  <a:lnTo>
                    <a:pt x="111252" y="109118"/>
                  </a:lnTo>
                  <a:lnTo>
                    <a:pt x="100584" y="112979"/>
                  </a:lnTo>
                  <a:lnTo>
                    <a:pt x="100584" y="19812"/>
                  </a:lnTo>
                  <a:lnTo>
                    <a:pt x="91440" y="19812"/>
                  </a:lnTo>
                  <a:lnTo>
                    <a:pt x="91440" y="45720"/>
                  </a:lnTo>
                  <a:lnTo>
                    <a:pt x="83820" y="45720"/>
                  </a:lnTo>
                  <a:lnTo>
                    <a:pt x="83820" y="119049"/>
                  </a:lnTo>
                  <a:lnTo>
                    <a:pt x="83820" y="537972"/>
                  </a:lnTo>
                  <a:lnTo>
                    <a:pt x="79248" y="537972"/>
                  </a:lnTo>
                  <a:lnTo>
                    <a:pt x="79248" y="529247"/>
                  </a:lnTo>
                  <a:lnTo>
                    <a:pt x="83820" y="527634"/>
                  </a:lnTo>
                  <a:lnTo>
                    <a:pt x="83820" y="517690"/>
                  </a:lnTo>
                  <a:lnTo>
                    <a:pt x="79248" y="519303"/>
                  </a:lnTo>
                  <a:lnTo>
                    <a:pt x="79248" y="507492"/>
                  </a:lnTo>
                  <a:lnTo>
                    <a:pt x="83820" y="507492"/>
                  </a:lnTo>
                  <a:lnTo>
                    <a:pt x="83820" y="498348"/>
                  </a:lnTo>
                  <a:lnTo>
                    <a:pt x="79248" y="498348"/>
                  </a:lnTo>
                  <a:lnTo>
                    <a:pt x="79248" y="489445"/>
                  </a:lnTo>
                  <a:lnTo>
                    <a:pt x="83820" y="487807"/>
                  </a:lnTo>
                  <a:lnTo>
                    <a:pt x="83820" y="477812"/>
                  </a:lnTo>
                  <a:lnTo>
                    <a:pt x="79248" y="479425"/>
                  </a:lnTo>
                  <a:lnTo>
                    <a:pt x="79248" y="467868"/>
                  </a:lnTo>
                  <a:lnTo>
                    <a:pt x="83820" y="467868"/>
                  </a:lnTo>
                  <a:lnTo>
                    <a:pt x="83820" y="458724"/>
                  </a:lnTo>
                  <a:lnTo>
                    <a:pt x="79248" y="458724"/>
                  </a:lnTo>
                  <a:lnTo>
                    <a:pt x="79248" y="449821"/>
                  </a:lnTo>
                  <a:lnTo>
                    <a:pt x="83820" y="448183"/>
                  </a:lnTo>
                  <a:lnTo>
                    <a:pt x="83820" y="438188"/>
                  </a:lnTo>
                  <a:lnTo>
                    <a:pt x="79248" y="439801"/>
                  </a:lnTo>
                  <a:lnTo>
                    <a:pt x="79248" y="428244"/>
                  </a:lnTo>
                  <a:lnTo>
                    <a:pt x="83820" y="428244"/>
                  </a:lnTo>
                  <a:lnTo>
                    <a:pt x="83820" y="419100"/>
                  </a:lnTo>
                  <a:lnTo>
                    <a:pt x="79248" y="419100"/>
                  </a:lnTo>
                  <a:lnTo>
                    <a:pt x="79248" y="410197"/>
                  </a:lnTo>
                  <a:lnTo>
                    <a:pt x="83820" y="408559"/>
                  </a:lnTo>
                  <a:lnTo>
                    <a:pt x="83820" y="398564"/>
                  </a:lnTo>
                  <a:lnTo>
                    <a:pt x="79248" y="400177"/>
                  </a:lnTo>
                  <a:lnTo>
                    <a:pt x="79248" y="387096"/>
                  </a:lnTo>
                  <a:lnTo>
                    <a:pt x="83820" y="387096"/>
                  </a:lnTo>
                  <a:lnTo>
                    <a:pt x="83820" y="377952"/>
                  </a:lnTo>
                  <a:lnTo>
                    <a:pt x="79248" y="377952"/>
                  </a:lnTo>
                  <a:lnTo>
                    <a:pt x="79248" y="369227"/>
                  </a:lnTo>
                  <a:lnTo>
                    <a:pt x="83820" y="367614"/>
                  </a:lnTo>
                  <a:lnTo>
                    <a:pt x="83820" y="357670"/>
                  </a:lnTo>
                  <a:lnTo>
                    <a:pt x="79248" y="359283"/>
                  </a:lnTo>
                  <a:lnTo>
                    <a:pt x="79248" y="348996"/>
                  </a:lnTo>
                  <a:lnTo>
                    <a:pt x="83820" y="348996"/>
                  </a:lnTo>
                  <a:lnTo>
                    <a:pt x="83820" y="339852"/>
                  </a:lnTo>
                  <a:lnTo>
                    <a:pt x="79248" y="339852"/>
                  </a:lnTo>
                  <a:lnTo>
                    <a:pt x="79248" y="330949"/>
                  </a:lnTo>
                  <a:lnTo>
                    <a:pt x="83820" y="329311"/>
                  </a:lnTo>
                  <a:lnTo>
                    <a:pt x="83820" y="319316"/>
                  </a:lnTo>
                  <a:lnTo>
                    <a:pt x="79248" y="320929"/>
                  </a:lnTo>
                  <a:lnTo>
                    <a:pt x="79248" y="309372"/>
                  </a:lnTo>
                  <a:lnTo>
                    <a:pt x="83820" y="309372"/>
                  </a:lnTo>
                  <a:lnTo>
                    <a:pt x="83820" y="300228"/>
                  </a:lnTo>
                  <a:lnTo>
                    <a:pt x="79248" y="300228"/>
                  </a:lnTo>
                  <a:lnTo>
                    <a:pt x="79248" y="291325"/>
                  </a:lnTo>
                  <a:lnTo>
                    <a:pt x="83820" y="289687"/>
                  </a:lnTo>
                  <a:lnTo>
                    <a:pt x="83820" y="279692"/>
                  </a:lnTo>
                  <a:lnTo>
                    <a:pt x="79248" y="281305"/>
                  </a:lnTo>
                  <a:lnTo>
                    <a:pt x="79248" y="268224"/>
                  </a:lnTo>
                  <a:lnTo>
                    <a:pt x="83820" y="268224"/>
                  </a:lnTo>
                  <a:lnTo>
                    <a:pt x="83820" y="259080"/>
                  </a:lnTo>
                  <a:lnTo>
                    <a:pt x="79248" y="259080"/>
                  </a:lnTo>
                  <a:lnTo>
                    <a:pt x="79248" y="250355"/>
                  </a:lnTo>
                  <a:lnTo>
                    <a:pt x="83820" y="248742"/>
                  </a:lnTo>
                  <a:lnTo>
                    <a:pt x="83820" y="238798"/>
                  </a:lnTo>
                  <a:lnTo>
                    <a:pt x="79248" y="240411"/>
                  </a:lnTo>
                  <a:lnTo>
                    <a:pt x="79248" y="228600"/>
                  </a:lnTo>
                  <a:lnTo>
                    <a:pt x="83820" y="228600"/>
                  </a:lnTo>
                  <a:lnTo>
                    <a:pt x="83820" y="219456"/>
                  </a:lnTo>
                  <a:lnTo>
                    <a:pt x="79248" y="219456"/>
                  </a:lnTo>
                  <a:lnTo>
                    <a:pt x="79248" y="210553"/>
                  </a:lnTo>
                  <a:lnTo>
                    <a:pt x="83820" y="208915"/>
                  </a:lnTo>
                  <a:lnTo>
                    <a:pt x="83820" y="198920"/>
                  </a:lnTo>
                  <a:lnTo>
                    <a:pt x="79248" y="200533"/>
                  </a:lnTo>
                  <a:lnTo>
                    <a:pt x="79248" y="188976"/>
                  </a:lnTo>
                  <a:lnTo>
                    <a:pt x="83820" y="188976"/>
                  </a:lnTo>
                  <a:lnTo>
                    <a:pt x="83820" y="179832"/>
                  </a:lnTo>
                  <a:lnTo>
                    <a:pt x="79248" y="179832"/>
                  </a:lnTo>
                  <a:lnTo>
                    <a:pt x="79248" y="170929"/>
                  </a:lnTo>
                  <a:lnTo>
                    <a:pt x="83820" y="169291"/>
                  </a:lnTo>
                  <a:lnTo>
                    <a:pt x="83820" y="159296"/>
                  </a:lnTo>
                  <a:lnTo>
                    <a:pt x="79248" y="160909"/>
                  </a:lnTo>
                  <a:lnTo>
                    <a:pt x="79248" y="149352"/>
                  </a:lnTo>
                  <a:lnTo>
                    <a:pt x="83820" y="149352"/>
                  </a:lnTo>
                  <a:lnTo>
                    <a:pt x="83820" y="138684"/>
                  </a:lnTo>
                  <a:lnTo>
                    <a:pt x="79248" y="138684"/>
                  </a:lnTo>
                  <a:lnTo>
                    <a:pt x="79248" y="129971"/>
                  </a:lnTo>
                  <a:lnTo>
                    <a:pt x="83820" y="128346"/>
                  </a:lnTo>
                  <a:lnTo>
                    <a:pt x="83820" y="119049"/>
                  </a:lnTo>
                  <a:lnTo>
                    <a:pt x="79248" y="120700"/>
                  </a:lnTo>
                  <a:lnTo>
                    <a:pt x="79248" y="25908"/>
                  </a:lnTo>
                  <a:lnTo>
                    <a:pt x="70104" y="25908"/>
                  </a:lnTo>
                  <a:lnTo>
                    <a:pt x="70104" y="537972"/>
                  </a:lnTo>
                  <a:lnTo>
                    <a:pt x="65532" y="537972"/>
                  </a:lnTo>
                  <a:lnTo>
                    <a:pt x="65532" y="534123"/>
                  </a:lnTo>
                  <a:lnTo>
                    <a:pt x="70104" y="532498"/>
                  </a:lnTo>
                  <a:lnTo>
                    <a:pt x="70104" y="522516"/>
                  </a:lnTo>
                  <a:lnTo>
                    <a:pt x="65532" y="524116"/>
                  </a:lnTo>
                  <a:lnTo>
                    <a:pt x="65532" y="507492"/>
                  </a:lnTo>
                  <a:lnTo>
                    <a:pt x="70104" y="507492"/>
                  </a:lnTo>
                  <a:lnTo>
                    <a:pt x="70104" y="498348"/>
                  </a:lnTo>
                  <a:lnTo>
                    <a:pt x="65532" y="498348"/>
                  </a:lnTo>
                  <a:lnTo>
                    <a:pt x="65532" y="494360"/>
                  </a:lnTo>
                  <a:lnTo>
                    <a:pt x="70104" y="492721"/>
                  </a:lnTo>
                  <a:lnTo>
                    <a:pt x="70104" y="482663"/>
                  </a:lnTo>
                  <a:lnTo>
                    <a:pt x="65532" y="484289"/>
                  </a:lnTo>
                  <a:lnTo>
                    <a:pt x="65532" y="467868"/>
                  </a:lnTo>
                  <a:lnTo>
                    <a:pt x="70104" y="467868"/>
                  </a:lnTo>
                  <a:lnTo>
                    <a:pt x="70104" y="458724"/>
                  </a:lnTo>
                  <a:lnTo>
                    <a:pt x="65532" y="458724"/>
                  </a:lnTo>
                  <a:lnTo>
                    <a:pt x="65532" y="454736"/>
                  </a:lnTo>
                  <a:lnTo>
                    <a:pt x="70104" y="453097"/>
                  </a:lnTo>
                  <a:lnTo>
                    <a:pt x="70104" y="443039"/>
                  </a:lnTo>
                  <a:lnTo>
                    <a:pt x="65532" y="444665"/>
                  </a:lnTo>
                  <a:lnTo>
                    <a:pt x="65532" y="428244"/>
                  </a:lnTo>
                  <a:lnTo>
                    <a:pt x="70104" y="428244"/>
                  </a:lnTo>
                  <a:lnTo>
                    <a:pt x="70104" y="419100"/>
                  </a:lnTo>
                  <a:lnTo>
                    <a:pt x="65532" y="419100"/>
                  </a:lnTo>
                  <a:lnTo>
                    <a:pt x="65532" y="415112"/>
                  </a:lnTo>
                  <a:lnTo>
                    <a:pt x="70104" y="413473"/>
                  </a:lnTo>
                  <a:lnTo>
                    <a:pt x="70104" y="403415"/>
                  </a:lnTo>
                  <a:lnTo>
                    <a:pt x="65532" y="405041"/>
                  </a:lnTo>
                  <a:lnTo>
                    <a:pt x="65532" y="387096"/>
                  </a:lnTo>
                  <a:lnTo>
                    <a:pt x="70104" y="387096"/>
                  </a:lnTo>
                  <a:lnTo>
                    <a:pt x="70104" y="377952"/>
                  </a:lnTo>
                  <a:lnTo>
                    <a:pt x="65532" y="377952"/>
                  </a:lnTo>
                  <a:lnTo>
                    <a:pt x="65532" y="374103"/>
                  </a:lnTo>
                  <a:lnTo>
                    <a:pt x="70104" y="372478"/>
                  </a:lnTo>
                  <a:lnTo>
                    <a:pt x="70104" y="362496"/>
                  </a:lnTo>
                  <a:lnTo>
                    <a:pt x="65532" y="364096"/>
                  </a:lnTo>
                  <a:lnTo>
                    <a:pt x="65532" y="348996"/>
                  </a:lnTo>
                  <a:lnTo>
                    <a:pt x="70104" y="348996"/>
                  </a:lnTo>
                  <a:lnTo>
                    <a:pt x="70104" y="339852"/>
                  </a:lnTo>
                  <a:lnTo>
                    <a:pt x="65532" y="339852"/>
                  </a:lnTo>
                  <a:lnTo>
                    <a:pt x="65532" y="335864"/>
                  </a:lnTo>
                  <a:lnTo>
                    <a:pt x="70104" y="334225"/>
                  </a:lnTo>
                  <a:lnTo>
                    <a:pt x="70104" y="324167"/>
                  </a:lnTo>
                  <a:lnTo>
                    <a:pt x="65532" y="325793"/>
                  </a:lnTo>
                  <a:lnTo>
                    <a:pt x="65532" y="309372"/>
                  </a:lnTo>
                  <a:lnTo>
                    <a:pt x="70104" y="309372"/>
                  </a:lnTo>
                  <a:lnTo>
                    <a:pt x="70104" y="300228"/>
                  </a:lnTo>
                  <a:lnTo>
                    <a:pt x="65532" y="300228"/>
                  </a:lnTo>
                  <a:lnTo>
                    <a:pt x="65532" y="296240"/>
                  </a:lnTo>
                  <a:lnTo>
                    <a:pt x="70104" y="294601"/>
                  </a:lnTo>
                  <a:lnTo>
                    <a:pt x="70104" y="284543"/>
                  </a:lnTo>
                  <a:lnTo>
                    <a:pt x="65532" y="286169"/>
                  </a:lnTo>
                  <a:lnTo>
                    <a:pt x="65532" y="268224"/>
                  </a:lnTo>
                  <a:lnTo>
                    <a:pt x="70104" y="268224"/>
                  </a:lnTo>
                  <a:lnTo>
                    <a:pt x="70104" y="259080"/>
                  </a:lnTo>
                  <a:lnTo>
                    <a:pt x="65532" y="259080"/>
                  </a:lnTo>
                  <a:lnTo>
                    <a:pt x="65532" y="255231"/>
                  </a:lnTo>
                  <a:lnTo>
                    <a:pt x="70104" y="253606"/>
                  </a:lnTo>
                  <a:lnTo>
                    <a:pt x="70104" y="243624"/>
                  </a:lnTo>
                  <a:lnTo>
                    <a:pt x="65532" y="245224"/>
                  </a:lnTo>
                  <a:lnTo>
                    <a:pt x="65532" y="228600"/>
                  </a:lnTo>
                  <a:lnTo>
                    <a:pt x="70104" y="228600"/>
                  </a:lnTo>
                  <a:lnTo>
                    <a:pt x="70104" y="219456"/>
                  </a:lnTo>
                  <a:lnTo>
                    <a:pt x="65532" y="219456"/>
                  </a:lnTo>
                  <a:lnTo>
                    <a:pt x="65532" y="215468"/>
                  </a:lnTo>
                  <a:lnTo>
                    <a:pt x="70104" y="213829"/>
                  </a:lnTo>
                  <a:lnTo>
                    <a:pt x="70104" y="203771"/>
                  </a:lnTo>
                  <a:lnTo>
                    <a:pt x="65532" y="205397"/>
                  </a:lnTo>
                  <a:lnTo>
                    <a:pt x="65532" y="188976"/>
                  </a:lnTo>
                  <a:lnTo>
                    <a:pt x="70104" y="188976"/>
                  </a:lnTo>
                  <a:lnTo>
                    <a:pt x="70104" y="179832"/>
                  </a:lnTo>
                  <a:lnTo>
                    <a:pt x="65532" y="179832"/>
                  </a:lnTo>
                  <a:lnTo>
                    <a:pt x="65532" y="175844"/>
                  </a:lnTo>
                  <a:lnTo>
                    <a:pt x="70104" y="174205"/>
                  </a:lnTo>
                  <a:lnTo>
                    <a:pt x="70104" y="164147"/>
                  </a:lnTo>
                  <a:lnTo>
                    <a:pt x="65532" y="165773"/>
                  </a:lnTo>
                  <a:lnTo>
                    <a:pt x="65532" y="149352"/>
                  </a:lnTo>
                  <a:lnTo>
                    <a:pt x="70104" y="149352"/>
                  </a:lnTo>
                  <a:lnTo>
                    <a:pt x="70104" y="138684"/>
                  </a:lnTo>
                  <a:lnTo>
                    <a:pt x="65532" y="138684"/>
                  </a:lnTo>
                  <a:lnTo>
                    <a:pt x="65532" y="134835"/>
                  </a:lnTo>
                  <a:lnTo>
                    <a:pt x="70104" y="133210"/>
                  </a:lnTo>
                  <a:lnTo>
                    <a:pt x="70104" y="124002"/>
                  </a:lnTo>
                  <a:lnTo>
                    <a:pt x="65532" y="125653"/>
                  </a:lnTo>
                  <a:lnTo>
                    <a:pt x="65532" y="45720"/>
                  </a:lnTo>
                  <a:lnTo>
                    <a:pt x="59436" y="45720"/>
                  </a:lnTo>
                  <a:lnTo>
                    <a:pt x="59436" y="36576"/>
                  </a:lnTo>
                  <a:lnTo>
                    <a:pt x="48768" y="36576"/>
                  </a:lnTo>
                  <a:lnTo>
                    <a:pt x="48768" y="131724"/>
                  </a:lnTo>
                  <a:lnTo>
                    <a:pt x="48768" y="149352"/>
                  </a:lnTo>
                  <a:lnTo>
                    <a:pt x="48768" y="529996"/>
                  </a:lnTo>
                  <a:lnTo>
                    <a:pt x="38100" y="533742"/>
                  </a:lnTo>
                  <a:lnTo>
                    <a:pt x="38100" y="507492"/>
                  </a:lnTo>
                  <a:lnTo>
                    <a:pt x="48768" y="507492"/>
                  </a:lnTo>
                  <a:lnTo>
                    <a:pt x="48768" y="490220"/>
                  </a:lnTo>
                  <a:lnTo>
                    <a:pt x="38100" y="494004"/>
                  </a:lnTo>
                  <a:lnTo>
                    <a:pt x="38100" y="467868"/>
                  </a:lnTo>
                  <a:lnTo>
                    <a:pt x="48768" y="467868"/>
                  </a:lnTo>
                  <a:lnTo>
                    <a:pt x="48768" y="450596"/>
                  </a:lnTo>
                  <a:lnTo>
                    <a:pt x="38100" y="454380"/>
                  </a:lnTo>
                  <a:lnTo>
                    <a:pt x="38100" y="428244"/>
                  </a:lnTo>
                  <a:lnTo>
                    <a:pt x="48768" y="428244"/>
                  </a:lnTo>
                  <a:lnTo>
                    <a:pt x="48768" y="410972"/>
                  </a:lnTo>
                  <a:lnTo>
                    <a:pt x="38100" y="414756"/>
                  </a:lnTo>
                  <a:lnTo>
                    <a:pt x="38100" y="387096"/>
                  </a:lnTo>
                  <a:lnTo>
                    <a:pt x="48768" y="387096"/>
                  </a:lnTo>
                  <a:lnTo>
                    <a:pt x="48768" y="369976"/>
                  </a:lnTo>
                  <a:lnTo>
                    <a:pt x="38100" y="373722"/>
                  </a:lnTo>
                  <a:lnTo>
                    <a:pt x="38100" y="348996"/>
                  </a:lnTo>
                  <a:lnTo>
                    <a:pt x="48768" y="348996"/>
                  </a:lnTo>
                  <a:lnTo>
                    <a:pt x="48768" y="331724"/>
                  </a:lnTo>
                  <a:lnTo>
                    <a:pt x="38100" y="335508"/>
                  </a:lnTo>
                  <a:lnTo>
                    <a:pt x="38100" y="309372"/>
                  </a:lnTo>
                  <a:lnTo>
                    <a:pt x="48768" y="309372"/>
                  </a:lnTo>
                  <a:lnTo>
                    <a:pt x="48768" y="292100"/>
                  </a:lnTo>
                  <a:lnTo>
                    <a:pt x="38100" y="295884"/>
                  </a:lnTo>
                  <a:lnTo>
                    <a:pt x="38100" y="268224"/>
                  </a:lnTo>
                  <a:lnTo>
                    <a:pt x="48768" y="268224"/>
                  </a:lnTo>
                  <a:lnTo>
                    <a:pt x="48768" y="251104"/>
                  </a:lnTo>
                  <a:lnTo>
                    <a:pt x="38100" y="254850"/>
                  </a:lnTo>
                  <a:lnTo>
                    <a:pt x="38100" y="228600"/>
                  </a:lnTo>
                  <a:lnTo>
                    <a:pt x="48768" y="228600"/>
                  </a:lnTo>
                  <a:lnTo>
                    <a:pt x="48768" y="211328"/>
                  </a:lnTo>
                  <a:lnTo>
                    <a:pt x="38100" y="215112"/>
                  </a:lnTo>
                  <a:lnTo>
                    <a:pt x="38100" y="188976"/>
                  </a:lnTo>
                  <a:lnTo>
                    <a:pt x="48768" y="188976"/>
                  </a:lnTo>
                  <a:lnTo>
                    <a:pt x="48768" y="171704"/>
                  </a:lnTo>
                  <a:lnTo>
                    <a:pt x="38100" y="175488"/>
                  </a:lnTo>
                  <a:lnTo>
                    <a:pt x="38100" y="149352"/>
                  </a:lnTo>
                  <a:lnTo>
                    <a:pt x="48768" y="149352"/>
                  </a:lnTo>
                  <a:lnTo>
                    <a:pt x="48768" y="131724"/>
                  </a:lnTo>
                  <a:lnTo>
                    <a:pt x="38100" y="135585"/>
                  </a:lnTo>
                  <a:lnTo>
                    <a:pt x="38100" y="45720"/>
                  </a:lnTo>
                  <a:lnTo>
                    <a:pt x="28956" y="45720"/>
                  </a:lnTo>
                  <a:lnTo>
                    <a:pt x="28956" y="138684"/>
                  </a:lnTo>
                  <a:lnTo>
                    <a:pt x="27432" y="138684"/>
                  </a:lnTo>
                  <a:lnTo>
                    <a:pt x="27546" y="139395"/>
                  </a:lnTo>
                  <a:lnTo>
                    <a:pt x="0" y="149352"/>
                  </a:lnTo>
                  <a:lnTo>
                    <a:pt x="28956" y="149352"/>
                  </a:lnTo>
                  <a:lnTo>
                    <a:pt x="28956" y="178727"/>
                  </a:lnTo>
                  <a:lnTo>
                    <a:pt x="0" y="188976"/>
                  </a:lnTo>
                  <a:lnTo>
                    <a:pt x="28956" y="188976"/>
                  </a:lnTo>
                  <a:lnTo>
                    <a:pt x="28956" y="218351"/>
                  </a:lnTo>
                  <a:lnTo>
                    <a:pt x="0" y="228600"/>
                  </a:lnTo>
                  <a:lnTo>
                    <a:pt x="28956" y="228600"/>
                  </a:lnTo>
                  <a:lnTo>
                    <a:pt x="28956" y="258064"/>
                  </a:lnTo>
                  <a:lnTo>
                    <a:pt x="0" y="268224"/>
                  </a:lnTo>
                  <a:lnTo>
                    <a:pt x="28956" y="268224"/>
                  </a:lnTo>
                  <a:lnTo>
                    <a:pt x="28956" y="299123"/>
                  </a:lnTo>
                  <a:lnTo>
                    <a:pt x="0" y="309372"/>
                  </a:lnTo>
                  <a:lnTo>
                    <a:pt x="28956" y="309372"/>
                  </a:lnTo>
                  <a:lnTo>
                    <a:pt x="28956" y="338747"/>
                  </a:lnTo>
                  <a:lnTo>
                    <a:pt x="0" y="348996"/>
                  </a:lnTo>
                  <a:lnTo>
                    <a:pt x="28956" y="348996"/>
                  </a:lnTo>
                  <a:lnTo>
                    <a:pt x="28956" y="376936"/>
                  </a:lnTo>
                  <a:lnTo>
                    <a:pt x="0" y="387096"/>
                  </a:lnTo>
                  <a:lnTo>
                    <a:pt x="28956" y="387096"/>
                  </a:lnTo>
                  <a:lnTo>
                    <a:pt x="28956" y="417995"/>
                  </a:lnTo>
                  <a:lnTo>
                    <a:pt x="0" y="428244"/>
                  </a:lnTo>
                  <a:lnTo>
                    <a:pt x="28956" y="428244"/>
                  </a:lnTo>
                  <a:lnTo>
                    <a:pt x="28956" y="457619"/>
                  </a:lnTo>
                  <a:lnTo>
                    <a:pt x="0" y="467868"/>
                  </a:lnTo>
                  <a:lnTo>
                    <a:pt x="28956" y="467868"/>
                  </a:lnTo>
                  <a:lnTo>
                    <a:pt x="28956" y="497243"/>
                  </a:lnTo>
                  <a:lnTo>
                    <a:pt x="0" y="507492"/>
                  </a:lnTo>
                  <a:lnTo>
                    <a:pt x="28956" y="507492"/>
                  </a:lnTo>
                  <a:lnTo>
                    <a:pt x="28956" y="536956"/>
                  </a:lnTo>
                  <a:lnTo>
                    <a:pt x="0" y="547116"/>
                  </a:lnTo>
                  <a:lnTo>
                    <a:pt x="28956" y="547116"/>
                  </a:lnTo>
                  <a:lnTo>
                    <a:pt x="28956" y="597408"/>
                  </a:lnTo>
                  <a:lnTo>
                    <a:pt x="38100" y="597408"/>
                  </a:lnTo>
                  <a:lnTo>
                    <a:pt x="38100" y="547116"/>
                  </a:lnTo>
                  <a:lnTo>
                    <a:pt x="48768" y="547116"/>
                  </a:lnTo>
                  <a:lnTo>
                    <a:pt x="48768" y="589788"/>
                  </a:lnTo>
                  <a:lnTo>
                    <a:pt x="56388" y="589788"/>
                  </a:lnTo>
                  <a:lnTo>
                    <a:pt x="56388" y="597408"/>
                  </a:lnTo>
                  <a:lnTo>
                    <a:pt x="65532" y="597408"/>
                  </a:lnTo>
                  <a:lnTo>
                    <a:pt x="65532" y="547116"/>
                  </a:lnTo>
                  <a:lnTo>
                    <a:pt x="70104" y="547116"/>
                  </a:lnTo>
                  <a:lnTo>
                    <a:pt x="70104" y="580644"/>
                  </a:lnTo>
                  <a:lnTo>
                    <a:pt x="79248" y="580644"/>
                  </a:lnTo>
                  <a:lnTo>
                    <a:pt x="79248" y="547116"/>
                  </a:lnTo>
                  <a:lnTo>
                    <a:pt x="83820" y="547116"/>
                  </a:lnTo>
                  <a:lnTo>
                    <a:pt x="83820" y="597408"/>
                  </a:lnTo>
                  <a:lnTo>
                    <a:pt x="94488" y="597408"/>
                  </a:lnTo>
                  <a:lnTo>
                    <a:pt x="94488" y="571500"/>
                  </a:lnTo>
                  <a:lnTo>
                    <a:pt x="100584" y="571500"/>
                  </a:lnTo>
                  <a:lnTo>
                    <a:pt x="100584" y="547116"/>
                  </a:lnTo>
                  <a:lnTo>
                    <a:pt x="111252" y="547116"/>
                  </a:lnTo>
                  <a:lnTo>
                    <a:pt x="111252" y="597408"/>
                  </a:lnTo>
                  <a:lnTo>
                    <a:pt x="120383" y="597408"/>
                  </a:lnTo>
                  <a:lnTo>
                    <a:pt x="120383" y="565404"/>
                  </a:lnTo>
                  <a:lnTo>
                    <a:pt x="121920" y="565404"/>
                  </a:lnTo>
                  <a:lnTo>
                    <a:pt x="121920" y="547116"/>
                  </a:lnTo>
                  <a:lnTo>
                    <a:pt x="132588" y="547116"/>
                  </a:lnTo>
                  <a:lnTo>
                    <a:pt x="132588" y="554736"/>
                  </a:lnTo>
                  <a:lnTo>
                    <a:pt x="138684" y="554736"/>
                  </a:lnTo>
                  <a:lnTo>
                    <a:pt x="138684" y="597408"/>
                  </a:lnTo>
                  <a:lnTo>
                    <a:pt x="147828" y="597408"/>
                  </a:lnTo>
                  <a:lnTo>
                    <a:pt x="147828" y="547116"/>
                  </a:lnTo>
                  <a:lnTo>
                    <a:pt x="160020" y="547116"/>
                  </a:lnTo>
                  <a:lnTo>
                    <a:pt x="160020" y="554736"/>
                  </a:lnTo>
                  <a:lnTo>
                    <a:pt x="166116" y="554736"/>
                  </a:lnTo>
                  <a:lnTo>
                    <a:pt x="166116" y="597408"/>
                  </a:lnTo>
                  <a:lnTo>
                    <a:pt x="175260" y="597408"/>
                  </a:lnTo>
                  <a:lnTo>
                    <a:pt x="175260" y="547116"/>
                  </a:lnTo>
                  <a:lnTo>
                    <a:pt x="187452" y="547116"/>
                  </a:lnTo>
                  <a:lnTo>
                    <a:pt x="187452" y="554736"/>
                  </a:lnTo>
                  <a:lnTo>
                    <a:pt x="187452" y="589788"/>
                  </a:lnTo>
                  <a:lnTo>
                    <a:pt x="196583" y="589788"/>
                  </a:lnTo>
                  <a:lnTo>
                    <a:pt x="196583" y="554736"/>
                  </a:lnTo>
                  <a:lnTo>
                    <a:pt x="196583" y="547116"/>
                  </a:lnTo>
                  <a:lnTo>
                    <a:pt x="207264" y="547116"/>
                  </a:lnTo>
                  <a:lnTo>
                    <a:pt x="207264" y="580644"/>
                  </a:lnTo>
                  <a:lnTo>
                    <a:pt x="216408" y="580644"/>
                  </a:lnTo>
                  <a:lnTo>
                    <a:pt x="216408" y="554736"/>
                  </a:lnTo>
                  <a:lnTo>
                    <a:pt x="224028" y="554736"/>
                  </a:lnTo>
                  <a:lnTo>
                    <a:pt x="224028" y="547116"/>
                  </a:lnTo>
                  <a:lnTo>
                    <a:pt x="230124" y="547116"/>
                  </a:lnTo>
                  <a:lnTo>
                    <a:pt x="230124" y="571500"/>
                  </a:lnTo>
                  <a:lnTo>
                    <a:pt x="239268" y="571500"/>
                  </a:lnTo>
                  <a:lnTo>
                    <a:pt x="239268" y="547116"/>
                  </a:lnTo>
                  <a:lnTo>
                    <a:pt x="243840" y="547116"/>
                  </a:lnTo>
                  <a:lnTo>
                    <a:pt x="243840" y="554736"/>
                  </a:lnTo>
                  <a:lnTo>
                    <a:pt x="252984" y="554736"/>
                  </a:lnTo>
                  <a:lnTo>
                    <a:pt x="252984" y="547116"/>
                  </a:lnTo>
                  <a:lnTo>
                    <a:pt x="265176" y="547116"/>
                  </a:lnTo>
                  <a:lnTo>
                    <a:pt x="348996" y="517690"/>
                  </a:lnTo>
                  <a:lnTo>
                    <a:pt x="348996" y="565404"/>
                  </a:lnTo>
                  <a:lnTo>
                    <a:pt x="359664" y="565404"/>
                  </a:lnTo>
                  <a:lnTo>
                    <a:pt x="359664" y="513956"/>
                  </a:lnTo>
                  <a:lnTo>
                    <a:pt x="370332" y="510209"/>
                  </a:lnTo>
                  <a:lnTo>
                    <a:pt x="370332" y="554736"/>
                  </a:lnTo>
                  <a:lnTo>
                    <a:pt x="379476" y="554736"/>
                  </a:lnTo>
                  <a:lnTo>
                    <a:pt x="379476" y="506996"/>
                  </a:lnTo>
                  <a:lnTo>
                    <a:pt x="382384" y="505968"/>
                  </a:lnTo>
                  <a:lnTo>
                    <a:pt x="408432" y="496824"/>
                  </a:lnTo>
                  <a:lnTo>
                    <a:pt x="379476" y="496824"/>
                  </a:lnTo>
                  <a:lnTo>
                    <a:pt x="379476" y="465937"/>
                  </a:lnTo>
                  <a:lnTo>
                    <a:pt x="382612" y="464820"/>
                  </a:lnTo>
                  <a:lnTo>
                    <a:pt x="408432" y="455676"/>
                  </a:lnTo>
                  <a:lnTo>
                    <a:pt x="379476" y="455676"/>
                  </a:lnTo>
                  <a:lnTo>
                    <a:pt x="379476" y="426313"/>
                  </a:lnTo>
                  <a:lnTo>
                    <a:pt x="382612" y="425196"/>
                  </a:lnTo>
                  <a:lnTo>
                    <a:pt x="408432" y="416052"/>
                  </a:lnTo>
                  <a:lnTo>
                    <a:pt x="379476" y="416052"/>
                  </a:lnTo>
                  <a:lnTo>
                    <a:pt x="379476" y="386689"/>
                  </a:lnTo>
                  <a:lnTo>
                    <a:pt x="382612" y="385572"/>
                  </a:lnTo>
                  <a:lnTo>
                    <a:pt x="408432" y="376428"/>
                  </a:lnTo>
                  <a:lnTo>
                    <a:pt x="379476" y="376428"/>
                  </a:lnTo>
                  <a:lnTo>
                    <a:pt x="379476" y="346976"/>
                  </a:lnTo>
                  <a:lnTo>
                    <a:pt x="382384" y="345948"/>
                  </a:lnTo>
                  <a:lnTo>
                    <a:pt x="408432" y="336804"/>
                  </a:lnTo>
                  <a:lnTo>
                    <a:pt x="379476" y="336804"/>
                  </a:lnTo>
                  <a:lnTo>
                    <a:pt x="379476" y="307441"/>
                  </a:lnTo>
                  <a:lnTo>
                    <a:pt x="382612" y="306324"/>
                  </a:lnTo>
                  <a:lnTo>
                    <a:pt x="408432" y="297180"/>
                  </a:lnTo>
                  <a:lnTo>
                    <a:pt x="379476" y="297180"/>
                  </a:lnTo>
                  <a:lnTo>
                    <a:pt x="379476" y="267817"/>
                  </a:lnTo>
                  <a:lnTo>
                    <a:pt x="382612" y="266700"/>
                  </a:lnTo>
                  <a:lnTo>
                    <a:pt x="408432" y="257556"/>
                  </a:lnTo>
                  <a:lnTo>
                    <a:pt x="379476" y="257556"/>
                  </a:lnTo>
                  <a:lnTo>
                    <a:pt x="379476" y="228104"/>
                  </a:lnTo>
                  <a:lnTo>
                    <a:pt x="382384" y="227076"/>
                  </a:lnTo>
                  <a:lnTo>
                    <a:pt x="408432" y="217932"/>
                  </a:lnTo>
                  <a:lnTo>
                    <a:pt x="379476" y="217932"/>
                  </a:lnTo>
                  <a:lnTo>
                    <a:pt x="379476" y="187452"/>
                  </a:lnTo>
                  <a:lnTo>
                    <a:pt x="381000" y="187452"/>
                  </a:lnTo>
                  <a:lnTo>
                    <a:pt x="380860" y="186550"/>
                  </a:lnTo>
                  <a:lnTo>
                    <a:pt x="408432" y="176784"/>
                  </a:lnTo>
                  <a:lnTo>
                    <a:pt x="379476" y="176784"/>
                  </a:lnTo>
                  <a:lnTo>
                    <a:pt x="379476" y="147828"/>
                  </a:lnTo>
                  <a:lnTo>
                    <a:pt x="381000" y="147828"/>
                  </a:lnTo>
                  <a:lnTo>
                    <a:pt x="380860" y="146926"/>
                  </a:lnTo>
                  <a:lnTo>
                    <a:pt x="408432" y="137160"/>
                  </a:lnTo>
                  <a:lnTo>
                    <a:pt x="379476" y="137160"/>
                  </a:lnTo>
                  <a:lnTo>
                    <a:pt x="379476" y="108204"/>
                  </a:lnTo>
                  <a:lnTo>
                    <a:pt x="381000" y="108204"/>
                  </a:lnTo>
                  <a:lnTo>
                    <a:pt x="380873" y="107505"/>
                  </a:lnTo>
                  <a:lnTo>
                    <a:pt x="404215" y="99060"/>
                  </a:lnTo>
                  <a:lnTo>
                    <a:pt x="408432" y="97536"/>
                  </a:lnTo>
                  <a:close/>
                </a:path>
              </a:pathLst>
            </a:custGeom>
            <a:solidFill>
              <a:srgbClr val="595959"/>
            </a:solidFill>
          </p:spPr>
          <p:txBody>
            <a:bodyPr wrap="square" lIns="0" tIns="0" rIns="0" bIns="0" rtlCol="0"/>
            <a:lstStyle/>
            <a:p>
              <a:endParaRPr sz="1539"/>
            </a:p>
          </p:txBody>
        </p:sp>
        <p:pic>
          <p:nvPicPr>
            <p:cNvPr id="43" name="object 43"/>
            <p:cNvPicPr/>
            <p:nvPr/>
          </p:nvPicPr>
          <p:blipFill>
            <a:blip r:embed="rId18" cstate="print"/>
            <a:stretch>
              <a:fillRect/>
            </a:stretch>
          </p:blipFill>
          <p:spPr>
            <a:xfrm>
              <a:off x="1976627" y="3406648"/>
              <a:ext cx="198120" cy="193039"/>
            </a:xfrm>
            <a:prstGeom prst="rect">
              <a:avLst/>
            </a:prstGeom>
          </p:spPr>
        </p:pic>
        <p:pic>
          <p:nvPicPr>
            <p:cNvPr id="44" name="object 44"/>
            <p:cNvPicPr/>
            <p:nvPr/>
          </p:nvPicPr>
          <p:blipFill>
            <a:blip r:embed="rId19" cstate="print"/>
            <a:stretch>
              <a:fillRect/>
            </a:stretch>
          </p:blipFill>
          <p:spPr>
            <a:xfrm>
              <a:off x="1967483" y="3390900"/>
              <a:ext cx="216408" cy="224027"/>
            </a:xfrm>
            <a:prstGeom prst="rect">
              <a:avLst/>
            </a:prstGeom>
          </p:spPr>
        </p:pic>
        <p:pic>
          <p:nvPicPr>
            <p:cNvPr id="45" name="object 45"/>
            <p:cNvPicPr/>
            <p:nvPr/>
          </p:nvPicPr>
          <p:blipFill>
            <a:blip r:embed="rId20" cstate="print"/>
            <a:stretch>
              <a:fillRect/>
            </a:stretch>
          </p:blipFill>
          <p:spPr>
            <a:xfrm>
              <a:off x="1470659" y="3496056"/>
              <a:ext cx="505967" cy="103632"/>
            </a:xfrm>
            <a:prstGeom prst="rect">
              <a:avLst/>
            </a:prstGeom>
          </p:spPr>
        </p:pic>
        <p:sp>
          <p:nvSpPr>
            <p:cNvPr id="46" name="object 46"/>
            <p:cNvSpPr/>
            <p:nvPr/>
          </p:nvSpPr>
          <p:spPr>
            <a:xfrm>
              <a:off x="1461516" y="3486912"/>
              <a:ext cx="524510" cy="121920"/>
            </a:xfrm>
            <a:custGeom>
              <a:avLst/>
              <a:gdLst/>
              <a:ahLst/>
              <a:cxnLst/>
              <a:rect l="l" t="t" r="r" b="b"/>
              <a:pathLst>
                <a:path w="524510" h="121920">
                  <a:moveTo>
                    <a:pt x="524256" y="0"/>
                  </a:moveTo>
                  <a:lnTo>
                    <a:pt x="0" y="0"/>
                  </a:lnTo>
                  <a:lnTo>
                    <a:pt x="0" y="121920"/>
                  </a:lnTo>
                  <a:lnTo>
                    <a:pt x="524256" y="121920"/>
                  </a:lnTo>
                  <a:lnTo>
                    <a:pt x="524256" y="112775"/>
                  </a:lnTo>
                  <a:lnTo>
                    <a:pt x="18287" y="112775"/>
                  </a:lnTo>
                  <a:lnTo>
                    <a:pt x="9143" y="103632"/>
                  </a:lnTo>
                  <a:lnTo>
                    <a:pt x="18287" y="103632"/>
                  </a:lnTo>
                  <a:lnTo>
                    <a:pt x="18287" y="18287"/>
                  </a:lnTo>
                  <a:lnTo>
                    <a:pt x="9143" y="18287"/>
                  </a:lnTo>
                  <a:lnTo>
                    <a:pt x="18287" y="9144"/>
                  </a:lnTo>
                  <a:lnTo>
                    <a:pt x="524256" y="9144"/>
                  </a:lnTo>
                  <a:lnTo>
                    <a:pt x="524256" y="0"/>
                  </a:lnTo>
                  <a:close/>
                </a:path>
                <a:path w="524510" h="121920">
                  <a:moveTo>
                    <a:pt x="18287" y="103632"/>
                  </a:moveTo>
                  <a:lnTo>
                    <a:pt x="9143" y="103632"/>
                  </a:lnTo>
                  <a:lnTo>
                    <a:pt x="18287" y="112775"/>
                  </a:lnTo>
                  <a:lnTo>
                    <a:pt x="18287" y="103632"/>
                  </a:lnTo>
                  <a:close/>
                </a:path>
                <a:path w="524510" h="121920">
                  <a:moveTo>
                    <a:pt x="505967" y="103632"/>
                  </a:moveTo>
                  <a:lnTo>
                    <a:pt x="18287" y="103632"/>
                  </a:lnTo>
                  <a:lnTo>
                    <a:pt x="18287" y="112775"/>
                  </a:lnTo>
                  <a:lnTo>
                    <a:pt x="505967" y="112775"/>
                  </a:lnTo>
                  <a:lnTo>
                    <a:pt x="505967" y="103632"/>
                  </a:lnTo>
                  <a:close/>
                </a:path>
                <a:path w="524510" h="121920">
                  <a:moveTo>
                    <a:pt x="505967" y="9144"/>
                  </a:moveTo>
                  <a:lnTo>
                    <a:pt x="505967" y="112775"/>
                  </a:lnTo>
                  <a:lnTo>
                    <a:pt x="515111" y="103632"/>
                  </a:lnTo>
                  <a:lnTo>
                    <a:pt x="524256" y="103632"/>
                  </a:lnTo>
                  <a:lnTo>
                    <a:pt x="524256" y="18287"/>
                  </a:lnTo>
                  <a:lnTo>
                    <a:pt x="515111" y="18287"/>
                  </a:lnTo>
                  <a:lnTo>
                    <a:pt x="505967" y="9144"/>
                  </a:lnTo>
                  <a:close/>
                </a:path>
                <a:path w="524510" h="121920">
                  <a:moveTo>
                    <a:pt x="524256" y="103632"/>
                  </a:moveTo>
                  <a:lnTo>
                    <a:pt x="515111" y="103632"/>
                  </a:lnTo>
                  <a:lnTo>
                    <a:pt x="505967" y="112775"/>
                  </a:lnTo>
                  <a:lnTo>
                    <a:pt x="524256" y="112775"/>
                  </a:lnTo>
                  <a:lnTo>
                    <a:pt x="524256" y="103632"/>
                  </a:lnTo>
                  <a:close/>
                </a:path>
                <a:path w="524510" h="121920">
                  <a:moveTo>
                    <a:pt x="18287" y="9144"/>
                  </a:moveTo>
                  <a:lnTo>
                    <a:pt x="9143" y="18287"/>
                  </a:lnTo>
                  <a:lnTo>
                    <a:pt x="18287" y="18287"/>
                  </a:lnTo>
                  <a:lnTo>
                    <a:pt x="18287" y="9144"/>
                  </a:lnTo>
                  <a:close/>
                </a:path>
                <a:path w="524510" h="121920">
                  <a:moveTo>
                    <a:pt x="505967" y="9144"/>
                  </a:moveTo>
                  <a:lnTo>
                    <a:pt x="18287" y="9144"/>
                  </a:lnTo>
                  <a:lnTo>
                    <a:pt x="18287" y="18287"/>
                  </a:lnTo>
                  <a:lnTo>
                    <a:pt x="505967" y="18287"/>
                  </a:lnTo>
                  <a:lnTo>
                    <a:pt x="505967" y="9144"/>
                  </a:lnTo>
                  <a:close/>
                </a:path>
                <a:path w="524510" h="121920">
                  <a:moveTo>
                    <a:pt x="524256" y="9144"/>
                  </a:moveTo>
                  <a:lnTo>
                    <a:pt x="505967" y="9144"/>
                  </a:lnTo>
                  <a:lnTo>
                    <a:pt x="515111" y="18287"/>
                  </a:lnTo>
                  <a:lnTo>
                    <a:pt x="524256" y="18287"/>
                  </a:lnTo>
                  <a:lnTo>
                    <a:pt x="524256" y="9144"/>
                  </a:lnTo>
                  <a:close/>
                </a:path>
              </a:pathLst>
            </a:custGeom>
            <a:solidFill>
              <a:srgbClr val="000000"/>
            </a:solidFill>
          </p:spPr>
          <p:txBody>
            <a:bodyPr wrap="square" lIns="0" tIns="0" rIns="0" bIns="0" rtlCol="0"/>
            <a:lstStyle/>
            <a:p>
              <a:endParaRPr sz="1539"/>
            </a:p>
          </p:txBody>
        </p:sp>
        <p:pic>
          <p:nvPicPr>
            <p:cNvPr id="47" name="object 47"/>
            <p:cNvPicPr/>
            <p:nvPr/>
          </p:nvPicPr>
          <p:blipFill>
            <a:blip r:embed="rId21" cstate="print"/>
            <a:stretch>
              <a:fillRect/>
            </a:stretch>
          </p:blipFill>
          <p:spPr>
            <a:xfrm>
              <a:off x="1475231" y="3403092"/>
              <a:ext cx="699516" cy="92963"/>
            </a:xfrm>
            <a:prstGeom prst="rect">
              <a:avLst/>
            </a:prstGeom>
          </p:spPr>
        </p:pic>
        <p:pic>
          <p:nvPicPr>
            <p:cNvPr id="48" name="object 48"/>
            <p:cNvPicPr/>
            <p:nvPr/>
          </p:nvPicPr>
          <p:blipFill>
            <a:blip r:embed="rId22" cstate="print"/>
            <a:stretch>
              <a:fillRect/>
            </a:stretch>
          </p:blipFill>
          <p:spPr>
            <a:xfrm>
              <a:off x="1043939" y="2840736"/>
              <a:ext cx="1187196" cy="685800"/>
            </a:xfrm>
            <a:prstGeom prst="rect">
              <a:avLst/>
            </a:prstGeom>
          </p:spPr>
        </p:pic>
      </p:grpSp>
      <p:sp>
        <p:nvSpPr>
          <p:cNvPr id="49" name="object 49"/>
          <p:cNvSpPr txBox="1"/>
          <p:nvPr/>
        </p:nvSpPr>
        <p:spPr>
          <a:xfrm>
            <a:off x="965223" y="2658059"/>
            <a:ext cx="425706" cy="108486"/>
          </a:xfrm>
          <a:prstGeom prst="rect">
            <a:avLst/>
          </a:prstGeom>
        </p:spPr>
        <p:txBody>
          <a:bodyPr vert="horz" wrap="square" lIns="0" tIns="9774" rIns="0" bIns="0" rtlCol="0">
            <a:spAutoFit/>
          </a:bodyPr>
          <a:lstStyle/>
          <a:p>
            <a:pPr marL="10860">
              <a:spcBef>
                <a:spcPts val="77"/>
              </a:spcBef>
            </a:pPr>
            <a:r>
              <a:rPr sz="641" b="1" spc="-17" dirty="0">
                <a:solidFill>
                  <a:srgbClr val="BF4F4D"/>
                </a:solidFill>
                <a:latin typeface="ＭＳ Ｐゴシック"/>
                <a:cs typeface="ＭＳ Ｐゴシック"/>
              </a:rPr>
              <a:t>電子小黒板</a:t>
            </a:r>
            <a:endParaRPr sz="641">
              <a:latin typeface="ＭＳ Ｐゴシック"/>
              <a:cs typeface="ＭＳ Ｐゴシック"/>
            </a:endParaRPr>
          </a:p>
        </p:txBody>
      </p:sp>
      <p:sp>
        <p:nvSpPr>
          <p:cNvPr id="50" name="object 50"/>
          <p:cNvSpPr txBox="1"/>
          <p:nvPr/>
        </p:nvSpPr>
        <p:spPr>
          <a:xfrm>
            <a:off x="818399" y="3299659"/>
            <a:ext cx="1041460" cy="150245"/>
          </a:xfrm>
          <a:prstGeom prst="rect">
            <a:avLst/>
          </a:prstGeom>
          <a:solidFill>
            <a:srgbClr val="D8D8D8"/>
          </a:solidFill>
        </p:spPr>
        <p:txBody>
          <a:bodyPr vert="horz" wrap="square" lIns="0" tIns="44525" rIns="0" bIns="0" rtlCol="0">
            <a:spAutoFit/>
          </a:bodyPr>
          <a:lstStyle/>
          <a:p>
            <a:pPr marL="93394">
              <a:spcBef>
                <a:spcPts val="350"/>
              </a:spcBef>
            </a:pPr>
            <a:r>
              <a:rPr sz="684" spc="-4" dirty="0">
                <a:latin typeface="ＭＳ Ｐゴシック"/>
                <a:cs typeface="ＭＳ Ｐゴシック"/>
              </a:rPr>
              <a:t>不可視部の録画・撮影</a:t>
            </a:r>
            <a:endParaRPr sz="684">
              <a:latin typeface="ＭＳ Ｐゴシック"/>
              <a:cs typeface="ＭＳ Ｐゴシック"/>
            </a:endParaRPr>
          </a:p>
        </p:txBody>
      </p:sp>
      <p:grpSp>
        <p:nvGrpSpPr>
          <p:cNvPr id="51" name="object 51"/>
          <p:cNvGrpSpPr/>
          <p:nvPr/>
        </p:nvGrpSpPr>
        <p:grpSpPr>
          <a:xfrm>
            <a:off x="2197167" y="2959528"/>
            <a:ext cx="5465766" cy="2324010"/>
            <a:chOff x="2569464" y="3232404"/>
            <a:chExt cx="6391910" cy="2717800"/>
          </a:xfrm>
        </p:grpSpPr>
        <p:sp>
          <p:nvSpPr>
            <p:cNvPr id="52" name="object 52"/>
            <p:cNvSpPr/>
            <p:nvPr/>
          </p:nvSpPr>
          <p:spPr>
            <a:xfrm>
              <a:off x="8214360" y="5570220"/>
              <a:ext cx="646430" cy="163195"/>
            </a:xfrm>
            <a:custGeom>
              <a:avLst/>
              <a:gdLst/>
              <a:ahLst/>
              <a:cxnLst/>
              <a:rect l="l" t="t" r="r" b="b"/>
              <a:pathLst>
                <a:path w="646429" h="163195">
                  <a:moveTo>
                    <a:pt x="484632" y="0"/>
                  </a:moveTo>
                  <a:lnTo>
                    <a:pt x="161544" y="0"/>
                  </a:lnTo>
                  <a:lnTo>
                    <a:pt x="161544" y="82295"/>
                  </a:lnTo>
                  <a:lnTo>
                    <a:pt x="0" y="82295"/>
                  </a:lnTo>
                  <a:lnTo>
                    <a:pt x="323088" y="163067"/>
                  </a:lnTo>
                  <a:lnTo>
                    <a:pt x="646176" y="82295"/>
                  </a:lnTo>
                  <a:lnTo>
                    <a:pt x="484632" y="82295"/>
                  </a:lnTo>
                  <a:lnTo>
                    <a:pt x="484632" y="0"/>
                  </a:lnTo>
                  <a:close/>
                </a:path>
              </a:pathLst>
            </a:custGeom>
            <a:solidFill>
              <a:srgbClr val="D8D8D8"/>
            </a:solidFill>
          </p:spPr>
          <p:txBody>
            <a:bodyPr wrap="square" lIns="0" tIns="0" rIns="0" bIns="0" rtlCol="0"/>
            <a:lstStyle/>
            <a:p>
              <a:endParaRPr sz="1539"/>
            </a:p>
          </p:txBody>
        </p:sp>
        <p:sp>
          <p:nvSpPr>
            <p:cNvPr id="53" name="object 53"/>
            <p:cNvSpPr/>
            <p:nvPr/>
          </p:nvSpPr>
          <p:spPr>
            <a:xfrm>
              <a:off x="8113776" y="5558027"/>
              <a:ext cx="847725" cy="189230"/>
            </a:xfrm>
            <a:custGeom>
              <a:avLst/>
              <a:gdLst/>
              <a:ahLst/>
              <a:cxnLst/>
              <a:rect l="l" t="t" r="r" b="b"/>
              <a:pathLst>
                <a:path w="847725" h="189229">
                  <a:moveTo>
                    <a:pt x="103631" y="82295"/>
                  </a:moveTo>
                  <a:lnTo>
                    <a:pt x="0" y="82295"/>
                  </a:lnTo>
                  <a:lnTo>
                    <a:pt x="423672" y="188975"/>
                  </a:lnTo>
                  <a:lnTo>
                    <a:pt x="526563" y="163067"/>
                  </a:lnTo>
                  <a:lnTo>
                    <a:pt x="420624" y="163067"/>
                  </a:lnTo>
                  <a:lnTo>
                    <a:pt x="423672" y="162305"/>
                  </a:lnTo>
                  <a:lnTo>
                    <a:pt x="201168" y="106679"/>
                  </a:lnTo>
                  <a:lnTo>
                    <a:pt x="100583" y="106679"/>
                  </a:lnTo>
                  <a:lnTo>
                    <a:pt x="103631" y="82295"/>
                  </a:lnTo>
                  <a:close/>
                </a:path>
                <a:path w="847725" h="189229">
                  <a:moveTo>
                    <a:pt x="423672" y="162305"/>
                  </a:moveTo>
                  <a:lnTo>
                    <a:pt x="420624" y="163067"/>
                  </a:lnTo>
                  <a:lnTo>
                    <a:pt x="426720" y="163067"/>
                  </a:lnTo>
                  <a:lnTo>
                    <a:pt x="423672" y="162305"/>
                  </a:lnTo>
                  <a:close/>
                </a:path>
                <a:path w="847725" h="189229">
                  <a:moveTo>
                    <a:pt x="743712" y="82295"/>
                  </a:moveTo>
                  <a:lnTo>
                    <a:pt x="423672" y="162305"/>
                  </a:lnTo>
                  <a:lnTo>
                    <a:pt x="426720" y="163067"/>
                  </a:lnTo>
                  <a:lnTo>
                    <a:pt x="526563" y="163067"/>
                  </a:lnTo>
                  <a:lnTo>
                    <a:pt x="750504" y="106679"/>
                  </a:lnTo>
                  <a:lnTo>
                    <a:pt x="746759" y="106679"/>
                  </a:lnTo>
                  <a:lnTo>
                    <a:pt x="743712" y="82295"/>
                  </a:lnTo>
                  <a:close/>
                </a:path>
                <a:path w="847725" h="189229">
                  <a:moveTo>
                    <a:pt x="103631" y="82295"/>
                  </a:moveTo>
                  <a:lnTo>
                    <a:pt x="100583" y="106679"/>
                  </a:lnTo>
                  <a:lnTo>
                    <a:pt x="201168" y="106679"/>
                  </a:lnTo>
                  <a:lnTo>
                    <a:pt x="103631" y="82295"/>
                  </a:lnTo>
                  <a:close/>
                </a:path>
                <a:path w="847725" h="189229">
                  <a:moveTo>
                    <a:pt x="249935" y="82295"/>
                  </a:moveTo>
                  <a:lnTo>
                    <a:pt x="103631" y="82295"/>
                  </a:lnTo>
                  <a:lnTo>
                    <a:pt x="201168" y="106679"/>
                  </a:lnTo>
                  <a:lnTo>
                    <a:pt x="275844" y="106679"/>
                  </a:lnTo>
                  <a:lnTo>
                    <a:pt x="275844" y="94487"/>
                  </a:lnTo>
                  <a:lnTo>
                    <a:pt x="249935" y="94487"/>
                  </a:lnTo>
                  <a:lnTo>
                    <a:pt x="249935" y="82295"/>
                  </a:lnTo>
                  <a:close/>
                </a:path>
                <a:path w="847725" h="189229">
                  <a:moveTo>
                    <a:pt x="573024" y="12191"/>
                  </a:moveTo>
                  <a:lnTo>
                    <a:pt x="573024" y="106679"/>
                  </a:lnTo>
                  <a:lnTo>
                    <a:pt x="646176" y="106679"/>
                  </a:lnTo>
                  <a:lnTo>
                    <a:pt x="694944" y="94487"/>
                  </a:lnTo>
                  <a:lnTo>
                    <a:pt x="598931" y="94487"/>
                  </a:lnTo>
                  <a:lnTo>
                    <a:pt x="585216" y="82295"/>
                  </a:lnTo>
                  <a:lnTo>
                    <a:pt x="598931" y="82295"/>
                  </a:lnTo>
                  <a:lnTo>
                    <a:pt x="598931" y="25907"/>
                  </a:lnTo>
                  <a:lnTo>
                    <a:pt x="585216" y="25907"/>
                  </a:lnTo>
                  <a:lnTo>
                    <a:pt x="573024" y="12191"/>
                  </a:lnTo>
                  <a:close/>
                </a:path>
                <a:path w="847725" h="189229">
                  <a:moveTo>
                    <a:pt x="847344" y="82295"/>
                  </a:moveTo>
                  <a:lnTo>
                    <a:pt x="743712" y="82295"/>
                  </a:lnTo>
                  <a:lnTo>
                    <a:pt x="746759" y="106679"/>
                  </a:lnTo>
                  <a:lnTo>
                    <a:pt x="750504" y="106679"/>
                  </a:lnTo>
                  <a:lnTo>
                    <a:pt x="847344" y="82295"/>
                  </a:lnTo>
                  <a:close/>
                </a:path>
                <a:path w="847725" h="189229">
                  <a:moveTo>
                    <a:pt x="598931" y="0"/>
                  </a:moveTo>
                  <a:lnTo>
                    <a:pt x="249935" y="0"/>
                  </a:lnTo>
                  <a:lnTo>
                    <a:pt x="249935" y="94487"/>
                  </a:lnTo>
                  <a:lnTo>
                    <a:pt x="262127" y="82295"/>
                  </a:lnTo>
                  <a:lnTo>
                    <a:pt x="275844" y="82295"/>
                  </a:lnTo>
                  <a:lnTo>
                    <a:pt x="275844" y="25907"/>
                  </a:lnTo>
                  <a:lnTo>
                    <a:pt x="262127" y="25907"/>
                  </a:lnTo>
                  <a:lnTo>
                    <a:pt x="275844" y="12191"/>
                  </a:lnTo>
                  <a:lnTo>
                    <a:pt x="598931" y="12191"/>
                  </a:lnTo>
                  <a:lnTo>
                    <a:pt x="598931" y="0"/>
                  </a:lnTo>
                  <a:close/>
                </a:path>
                <a:path w="847725" h="189229">
                  <a:moveTo>
                    <a:pt x="275844" y="82295"/>
                  </a:moveTo>
                  <a:lnTo>
                    <a:pt x="262127" y="82295"/>
                  </a:lnTo>
                  <a:lnTo>
                    <a:pt x="249935" y="94487"/>
                  </a:lnTo>
                  <a:lnTo>
                    <a:pt x="275844" y="94487"/>
                  </a:lnTo>
                  <a:lnTo>
                    <a:pt x="275844" y="82295"/>
                  </a:lnTo>
                  <a:close/>
                </a:path>
                <a:path w="847725" h="189229">
                  <a:moveTo>
                    <a:pt x="598931" y="82295"/>
                  </a:moveTo>
                  <a:lnTo>
                    <a:pt x="585216" y="82295"/>
                  </a:lnTo>
                  <a:lnTo>
                    <a:pt x="598931" y="94487"/>
                  </a:lnTo>
                  <a:lnTo>
                    <a:pt x="598931" y="82295"/>
                  </a:lnTo>
                  <a:close/>
                </a:path>
                <a:path w="847725" h="189229">
                  <a:moveTo>
                    <a:pt x="743712" y="82295"/>
                  </a:moveTo>
                  <a:lnTo>
                    <a:pt x="598931" y="82295"/>
                  </a:lnTo>
                  <a:lnTo>
                    <a:pt x="598931" y="94487"/>
                  </a:lnTo>
                  <a:lnTo>
                    <a:pt x="694944" y="94487"/>
                  </a:lnTo>
                  <a:lnTo>
                    <a:pt x="743712" y="82295"/>
                  </a:lnTo>
                  <a:close/>
                </a:path>
                <a:path w="847725" h="189229">
                  <a:moveTo>
                    <a:pt x="275844" y="12191"/>
                  </a:moveTo>
                  <a:lnTo>
                    <a:pt x="262127" y="25907"/>
                  </a:lnTo>
                  <a:lnTo>
                    <a:pt x="275844" y="25907"/>
                  </a:lnTo>
                  <a:lnTo>
                    <a:pt x="275844" y="12191"/>
                  </a:lnTo>
                  <a:close/>
                </a:path>
                <a:path w="847725" h="189229">
                  <a:moveTo>
                    <a:pt x="573024" y="12191"/>
                  </a:moveTo>
                  <a:lnTo>
                    <a:pt x="275844" y="12191"/>
                  </a:lnTo>
                  <a:lnTo>
                    <a:pt x="275844" y="25907"/>
                  </a:lnTo>
                  <a:lnTo>
                    <a:pt x="573024" y="25907"/>
                  </a:lnTo>
                  <a:lnTo>
                    <a:pt x="573024" y="12191"/>
                  </a:lnTo>
                  <a:close/>
                </a:path>
                <a:path w="847725" h="189229">
                  <a:moveTo>
                    <a:pt x="598931" y="12191"/>
                  </a:moveTo>
                  <a:lnTo>
                    <a:pt x="573024" y="12191"/>
                  </a:lnTo>
                  <a:lnTo>
                    <a:pt x="585216" y="25907"/>
                  </a:lnTo>
                  <a:lnTo>
                    <a:pt x="598931" y="25907"/>
                  </a:lnTo>
                  <a:lnTo>
                    <a:pt x="598931" y="12191"/>
                  </a:lnTo>
                  <a:close/>
                </a:path>
              </a:pathLst>
            </a:custGeom>
            <a:solidFill>
              <a:srgbClr val="A3A3DF"/>
            </a:solidFill>
          </p:spPr>
          <p:txBody>
            <a:bodyPr wrap="square" lIns="0" tIns="0" rIns="0" bIns="0" rtlCol="0"/>
            <a:lstStyle/>
            <a:p>
              <a:endParaRPr sz="1539"/>
            </a:p>
          </p:txBody>
        </p:sp>
        <p:sp>
          <p:nvSpPr>
            <p:cNvPr id="54" name="object 54"/>
            <p:cNvSpPr/>
            <p:nvPr/>
          </p:nvSpPr>
          <p:spPr>
            <a:xfrm>
              <a:off x="2581656" y="3331464"/>
              <a:ext cx="660400" cy="2519680"/>
            </a:xfrm>
            <a:custGeom>
              <a:avLst/>
              <a:gdLst/>
              <a:ahLst/>
              <a:cxnLst/>
              <a:rect l="l" t="t" r="r" b="b"/>
              <a:pathLst>
                <a:path w="660400" h="2519679">
                  <a:moveTo>
                    <a:pt x="329183" y="0"/>
                  </a:moveTo>
                  <a:lnTo>
                    <a:pt x="329183" y="629412"/>
                  </a:lnTo>
                  <a:lnTo>
                    <a:pt x="0" y="629412"/>
                  </a:lnTo>
                  <a:lnTo>
                    <a:pt x="0" y="1889760"/>
                  </a:lnTo>
                  <a:lnTo>
                    <a:pt x="329183" y="1889760"/>
                  </a:lnTo>
                  <a:lnTo>
                    <a:pt x="329183" y="2519172"/>
                  </a:lnTo>
                  <a:lnTo>
                    <a:pt x="659892" y="1260348"/>
                  </a:lnTo>
                  <a:lnTo>
                    <a:pt x="329183" y="0"/>
                  </a:lnTo>
                  <a:close/>
                </a:path>
              </a:pathLst>
            </a:custGeom>
            <a:solidFill>
              <a:srgbClr val="BADFE2"/>
            </a:solidFill>
          </p:spPr>
          <p:txBody>
            <a:bodyPr wrap="square" lIns="0" tIns="0" rIns="0" bIns="0" rtlCol="0"/>
            <a:lstStyle/>
            <a:p>
              <a:endParaRPr sz="1539"/>
            </a:p>
          </p:txBody>
        </p:sp>
        <p:sp>
          <p:nvSpPr>
            <p:cNvPr id="55" name="object 55"/>
            <p:cNvSpPr/>
            <p:nvPr/>
          </p:nvSpPr>
          <p:spPr>
            <a:xfrm>
              <a:off x="2569464" y="3232404"/>
              <a:ext cx="684530" cy="2717800"/>
            </a:xfrm>
            <a:custGeom>
              <a:avLst/>
              <a:gdLst/>
              <a:ahLst/>
              <a:cxnLst/>
              <a:rect l="l" t="t" r="r" b="b"/>
              <a:pathLst>
                <a:path w="684529" h="2717800">
                  <a:moveTo>
                    <a:pt x="329184" y="2615183"/>
                  </a:moveTo>
                  <a:lnTo>
                    <a:pt x="329184" y="2717291"/>
                  </a:lnTo>
                  <a:lnTo>
                    <a:pt x="355088" y="2618231"/>
                  </a:lnTo>
                  <a:lnTo>
                    <a:pt x="329184" y="2615183"/>
                  </a:lnTo>
                  <a:close/>
                </a:path>
                <a:path w="684529" h="2717800">
                  <a:moveTo>
                    <a:pt x="355092" y="2516566"/>
                  </a:moveTo>
                  <a:lnTo>
                    <a:pt x="329184" y="2615183"/>
                  </a:lnTo>
                  <a:lnTo>
                    <a:pt x="355092" y="2618231"/>
                  </a:lnTo>
                  <a:lnTo>
                    <a:pt x="355092" y="2516566"/>
                  </a:lnTo>
                  <a:close/>
                </a:path>
                <a:path w="684529" h="2717800">
                  <a:moveTo>
                    <a:pt x="659092" y="1359407"/>
                  </a:moveTo>
                  <a:lnTo>
                    <a:pt x="355092" y="2516566"/>
                  </a:lnTo>
                  <a:lnTo>
                    <a:pt x="355092" y="2618231"/>
                  </a:lnTo>
                  <a:lnTo>
                    <a:pt x="683478" y="1362455"/>
                  </a:lnTo>
                  <a:lnTo>
                    <a:pt x="659892" y="1362455"/>
                  </a:lnTo>
                  <a:lnTo>
                    <a:pt x="659092" y="1359407"/>
                  </a:lnTo>
                  <a:close/>
                </a:path>
                <a:path w="684529" h="2717800">
                  <a:moveTo>
                    <a:pt x="329184" y="1988819"/>
                  </a:moveTo>
                  <a:lnTo>
                    <a:pt x="329184" y="2615183"/>
                  </a:lnTo>
                  <a:lnTo>
                    <a:pt x="355092" y="2516566"/>
                  </a:lnTo>
                  <a:lnTo>
                    <a:pt x="355092" y="2001011"/>
                  </a:lnTo>
                  <a:lnTo>
                    <a:pt x="341375" y="2001011"/>
                  </a:lnTo>
                  <a:lnTo>
                    <a:pt x="329184" y="1988819"/>
                  </a:lnTo>
                  <a:close/>
                </a:path>
                <a:path w="684529" h="2717800">
                  <a:moveTo>
                    <a:pt x="329184" y="716279"/>
                  </a:moveTo>
                  <a:lnTo>
                    <a:pt x="0" y="716279"/>
                  </a:lnTo>
                  <a:lnTo>
                    <a:pt x="0" y="2001011"/>
                  </a:lnTo>
                  <a:lnTo>
                    <a:pt x="329184" y="2001011"/>
                  </a:lnTo>
                  <a:lnTo>
                    <a:pt x="329184" y="1988819"/>
                  </a:lnTo>
                  <a:lnTo>
                    <a:pt x="24384" y="1988819"/>
                  </a:lnTo>
                  <a:lnTo>
                    <a:pt x="12192" y="1976627"/>
                  </a:lnTo>
                  <a:lnTo>
                    <a:pt x="24384" y="1976627"/>
                  </a:lnTo>
                  <a:lnTo>
                    <a:pt x="24384" y="742188"/>
                  </a:lnTo>
                  <a:lnTo>
                    <a:pt x="12192" y="742188"/>
                  </a:lnTo>
                  <a:lnTo>
                    <a:pt x="24384" y="728471"/>
                  </a:lnTo>
                  <a:lnTo>
                    <a:pt x="329184" y="728471"/>
                  </a:lnTo>
                  <a:lnTo>
                    <a:pt x="329184" y="716279"/>
                  </a:lnTo>
                  <a:close/>
                </a:path>
                <a:path w="684529" h="2717800">
                  <a:moveTo>
                    <a:pt x="355092" y="1976627"/>
                  </a:moveTo>
                  <a:lnTo>
                    <a:pt x="24384" y="1976627"/>
                  </a:lnTo>
                  <a:lnTo>
                    <a:pt x="24384" y="1988819"/>
                  </a:lnTo>
                  <a:lnTo>
                    <a:pt x="329184" y="1988819"/>
                  </a:lnTo>
                  <a:lnTo>
                    <a:pt x="341375" y="2001011"/>
                  </a:lnTo>
                  <a:lnTo>
                    <a:pt x="355092" y="2001011"/>
                  </a:lnTo>
                  <a:lnTo>
                    <a:pt x="355092" y="1976627"/>
                  </a:lnTo>
                  <a:close/>
                </a:path>
                <a:path w="684529" h="2717800">
                  <a:moveTo>
                    <a:pt x="24384" y="1976627"/>
                  </a:moveTo>
                  <a:lnTo>
                    <a:pt x="12192" y="1976627"/>
                  </a:lnTo>
                  <a:lnTo>
                    <a:pt x="24384" y="1988819"/>
                  </a:lnTo>
                  <a:lnTo>
                    <a:pt x="24384" y="1976627"/>
                  </a:lnTo>
                  <a:close/>
                </a:path>
                <a:path w="684529" h="2717800">
                  <a:moveTo>
                    <a:pt x="659892" y="1356359"/>
                  </a:moveTo>
                  <a:lnTo>
                    <a:pt x="659092" y="1359407"/>
                  </a:lnTo>
                  <a:lnTo>
                    <a:pt x="659892" y="1362455"/>
                  </a:lnTo>
                  <a:lnTo>
                    <a:pt x="659892" y="1356359"/>
                  </a:lnTo>
                  <a:close/>
                </a:path>
                <a:path w="684529" h="2717800">
                  <a:moveTo>
                    <a:pt x="683479" y="1356359"/>
                  </a:moveTo>
                  <a:lnTo>
                    <a:pt x="659892" y="1356359"/>
                  </a:lnTo>
                  <a:lnTo>
                    <a:pt x="659892" y="1362455"/>
                  </a:lnTo>
                  <a:lnTo>
                    <a:pt x="683478" y="1362455"/>
                  </a:lnTo>
                  <a:lnTo>
                    <a:pt x="684276" y="1359407"/>
                  </a:lnTo>
                  <a:lnTo>
                    <a:pt x="683479" y="1356359"/>
                  </a:lnTo>
                  <a:close/>
                </a:path>
                <a:path w="684529" h="2717800">
                  <a:moveTo>
                    <a:pt x="355092" y="99184"/>
                  </a:moveTo>
                  <a:lnTo>
                    <a:pt x="355092" y="200844"/>
                  </a:lnTo>
                  <a:lnTo>
                    <a:pt x="659092" y="1359407"/>
                  </a:lnTo>
                  <a:lnTo>
                    <a:pt x="659892" y="1356359"/>
                  </a:lnTo>
                  <a:lnTo>
                    <a:pt x="683479" y="1356359"/>
                  </a:lnTo>
                  <a:lnTo>
                    <a:pt x="355092" y="99184"/>
                  </a:lnTo>
                  <a:close/>
                </a:path>
                <a:path w="684529" h="2717800">
                  <a:moveTo>
                    <a:pt x="24384" y="728471"/>
                  </a:moveTo>
                  <a:lnTo>
                    <a:pt x="12192" y="742188"/>
                  </a:lnTo>
                  <a:lnTo>
                    <a:pt x="24384" y="742188"/>
                  </a:lnTo>
                  <a:lnTo>
                    <a:pt x="24384" y="728471"/>
                  </a:lnTo>
                  <a:close/>
                </a:path>
                <a:path w="684529" h="2717800">
                  <a:moveTo>
                    <a:pt x="355092" y="716279"/>
                  </a:moveTo>
                  <a:lnTo>
                    <a:pt x="341375" y="716279"/>
                  </a:lnTo>
                  <a:lnTo>
                    <a:pt x="329184" y="728471"/>
                  </a:lnTo>
                  <a:lnTo>
                    <a:pt x="24384" y="728471"/>
                  </a:lnTo>
                  <a:lnTo>
                    <a:pt x="24384" y="742188"/>
                  </a:lnTo>
                  <a:lnTo>
                    <a:pt x="355092" y="742188"/>
                  </a:lnTo>
                  <a:lnTo>
                    <a:pt x="355092" y="716279"/>
                  </a:lnTo>
                  <a:close/>
                </a:path>
                <a:path w="684529" h="2717800">
                  <a:moveTo>
                    <a:pt x="329184" y="102107"/>
                  </a:moveTo>
                  <a:lnTo>
                    <a:pt x="329184" y="728471"/>
                  </a:lnTo>
                  <a:lnTo>
                    <a:pt x="341375" y="716279"/>
                  </a:lnTo>
                  <a:lnTo>
                    <a:pt x="355092" y="716279"/>
                  </a:lnTo>
                  <a:lnTo>
                    <a:pt x="355092" y="200844"/>
                  </a:lnTo>
                  <a:lnTo>
                    <a:pt x="329184" y="102107"/>
                  </a:lnTo>
                  <a:close/>
                </a:path>
                <a:path w="684529" h="2717800">
                  <a:moveTo>
                    <a:pt x="355092" y="99184"/>
                  </a:moveTo>
                  <a:lnTo>
                    <a:pt x="354035" y="99184"/>
                  </a:lnTo>
                  <a:lnTo>
                    <a:pt x="329184" y="102107"/>
                  </a:lnTo>
                  <a:lnTo>
                    <a:pt x="355092" y="200844"/>
                  </a:lnTo>
                  <a:lnTo>
                    <a:pt x="355092" y="99184"/>
                  </a:lnTo>
                  <a:close/>
                </a:path>
                <a:path w="684529" h="2717800">
                  <a:moveTo>
                    <a:pt x="329184" y="0"/>
                  </a:moveTo>
                  <a:lnTo>
                    <a:pt x="329184" y="102107"/>
                  </a:lnTo>
                  <a:lnTo>
                    <a:pt x="354035" y="99184"/>
                  </a:lnTo>
                  <a:lnTo>
                    <a:pt x="355092" y="99184"/>
                  </a:lnTo>
                  <a:lnTo>
                    <a:pt x="329184" y="0"/>
                  </a:lnTo>
                  <a:close/>
                </a:path>
              </a:pathLst>
            </a:custGeom>
            <a:solidFill>
              <a:srgbClr val="87A3A5"/>
            </a:solidFill>
          </p:spPr>
          <p:txBody>
            <a:bodyPr wrap="square" lIns="0" tIns="0" rIns="0" bIns="0" rtlCol="0"/>
            <a:lstStyle/>
            <a:p>
              <a:endParaRPr sz="1539"/>
            </a:p>
          </p:txBody>
        </p:sp>
      </p:grpSp>
      <p:sp>
        <p:nvSpPr>
          <p:cNvPr id="56" name="object 56"/>
          <p:cNvSpPr txBox="1"/>
          <p:nvPr/>
        </p:nvSpPr>
        <p:spPr>
          <a:xfrm>
            <a:off x="2244950" y="3944300"/>
            <a:ext cx="405072" cy="251061"/>
          </a:xfrm>
          <a:prstGeom prst="rect">
            <a:avLst/>
          </a:prstGeom>
        </p:spPr>
        <p:txBody>
          <a:bodyPr vert="horz" wrap="square" lIns="0" tIns="10317" rIns="0" bIns="0" rtlCol="0">
            <a:spAutoFit/>
          </a:bodyPr>
          <a:lstStyle/>
          <a:p>
            <a:pPr marL="60272" marR="4344" indent="-49954">
              <a:lnSpc>
                <a:spcPct val="102099"/>
              </a:lnSpc>
              <a:spcBef>
                <a:spcPts val="81"/>
              </a:spcBef>
            </a:pPr>
            <a:r>
              <a:rPr sz="812" spc="-94" dirty="0">
                <a:solidFill>
                  <a:srgbClr val="0000FF"/>
                </a:solidFill>
                <a:latin typeface="ＭＳ Ｐゴシック"/>
                <a:cs typeface="ＭＳ Ｐゴシック"/>
              </a:rPr>
              <a:t>デジタル</a:t>
            </a:r>
            <a:r>
              <a:rPr sz="812" spc="-17" dirty="0">
                <a:solidFill>
                  <a:srgbClr val="0000FF"/>
                </a:solidFill>
                <a:latin typeface="ＭＳ Ｐゴシック"/>
                <a:cs typeface="ＭＳ Ｐゴシック"/>
              </a:rPr>
              <a:t>データ</a:t>
            </a:r>
            <a:endParaRPr sz="812">
              <a:latin typeface="ＭＳ Ｐゴシック"/>
              <a:cs typeface="ＭＳ Ｐゴシック"/>
            </a:endParaRPr>
          </a:p>
        </p:txBody>
      </p:sp>
      <p:pic>
        <p:nvPicPr>
          <p:cNvPr id="57" name="object 57"/>
          <p:cNvPicPr/>
          <p:nvPr/>
        </p:nvPicPr>
        <p:blipFill>
          <a:blip r:embed="rId23" cstate="print"/>
          <a:stretch>
            <a:fillRect/>
          </a:stretch>
        </p:blipFill>
        <p:spPr>
          <a:xfrm>
            <a:off x="7445083" y="4205370"/>
            <a:ext cx="562975" cy="719357"/>
          </a:xfrm>
          <a:prstGeom prst="rect">
            <a:avLst/>
          </a:prstGeom>
        </p:spPr>
      </p:pic>
      <p:sp>
        <p:nvSpPr>
          <p:cNvPr id="58" name="object 58"/>
          <p:cNvSpPr txBox="1"/>
          <p:nvPr/>
        </p:nvSpPr>
        <p:spPr>
          <a:xfrm>
            <a:off x="7220502" y="4009459"/>
            <a:ext cx="879648" cy="254409"/>
          </a:xfrm>
          <a:prstGeom prst="rect">
            <a:avLst/>
          </a:prstGeom>
        </p:spPr>
        <p:txBody>
          <a:bodyPr vert="horz" wrap="square" lIns="0" tIns="23349" rIns="0" bIns="0" rtlCol="0">
            <a:spAutoFit/>
          </a:bodyPr>
          <a:lstStyle/>
          <a:p>
            <a:pPr marL="254119" marR="4344" indent="-243802">
              <a:lnSpc>
                <a:spcPts val="864"/>
              </a:lnSpc>
              <a:spcBef>
                <a:spcPts val="184"/>
              </a:spcBef>
            </a:pPr>
            <a:r>
              <a:rPr sz="770" b="1" dirty="0">
                <a:solidFill>
                  <a:srgbClr val="BF4F4D"/>
                </a:solidFill>
                <a:latin typeface="ＭＳ Ｐゴシック"/>
                <a:cs typeface="ＭＳ Ｐゴシック"/>
              </a:rPr>
              <a:t>電子納品・保管管</a:t>
            </a:r>
            <a:r>
              <a:rPr sz="770" b="1" spc="-449" dirty="0">
                <a:solidFill>
                  <a:srgbClr val="BF4F4D"/>
                </a:solidFill>
                <a:latin typeface="ＭＳ Ｐゴシック"/>
                <a:cs typeface="ＭＳ Ｐゴシック"/>
              </a:rPr>
              <a:t>理</a:t>
            </a:r>
            <a:r>
              <a:rPr sz="770" b="1" spc="-13" dirty="0">
                <a:solidFill>
                  <a:srgbClr val="BF4F4D"/>
                </a:solidFill>
                <a:latin typeface="ＭＳ Ｐゴシック"/>
                <a:cs typeface="ＭＳ Ｐゴシック"/>
              </a:rPr>
              <a:t>システム</a:t>
            </a:r>
            <a:endParaRPr sz="770">
              <a:latin typeface="ＭＳ Ｐゴシック"/>
              <a:cs typeface="ＭＳ Ｐゴシック"/>
            </a:endParaRPr>
          </a:p>
        </p:txBody>
      </p:sp>
      <p:grpSp>
        <p:nvGrpSpPr>
          <p:cNvPr id="59" name="object 59"/>
          <p:cNvGrpSpPr/>
          <p:nvPr/>
        </p:nvGrpSpPr>
        <p:grpSpPr>
          <a:xfrm>
            <a:off x="6255278" y="4327870"/>
            <a:ext cx="1019198" cy="1668074"/>
            <a:chOff x="7315200" y="4832603"/>
            <a:chExt cx="1191895" cy="1950720"/>
          </a:xfrm>
        </p:grpSpPr>
        <p:pic>
          <p:nvPicPr>
            <p:cNvPr id="60" name="object 60"/>
            <p:cNvPicPr/>
            <p:nvPr/>
          </p:nvPicPr>
          <p:blipFill>
            <a:blip r:embed="rId24" cstate="print"/>
            <a:stretch>
              <a:fillRect/>
            </a:stretch>
          </p:blipFill>
          <p:spPr>
            <a:xfrm>
              <a:off x="7601711" y="6246971"/>
              <a:ext cx="905256" cy="533309"/>
            </a:xfrm>
            <a:prstGeom prst="rect">
              <a:avLst/>
            </a:prstGeom>
          </p:spPr>
        </p:pic>
        <p:sp>
          <p:nvSpPr>
            <p:cNvPr id="61" name="object 61"/>
            <p:cNvSpPr/>
            <p:nvPr/>
          </p:nvSpPr>
          <p:spPr>
            <a:xfrm>
              <a:off x="8154924" y="6560824"/>
              <a:ext cx="207645" cy="30480"/>
            </a:xfrm>
            <a:custGeom>
              <a:avLst/>
              <a:gdLst/>
              <a:ahLst/>
              <a:cxnLst/>
              <a:rect l="l" t="t" r="r" b="b"/>
              <a:pathLst>
                <a:path w="207645" h="30479">
                  <a:moveTo>
                    <a:pt x="36575" y="0"/>
                  </a:moveTo>
                  <a:lnTo>
                    <a:pt x="0" y="0"/>
                  </a:lnTo>
                  <a:lnTo>
                    <a:pt x="0" y="4572"/>
                  </a:lnTo>
                  <a:lnTo>
                    <a:pt x="3048" y="7620"/>
                  </a:lnTo>
                  <a:lnTo>
                    <a:pt x="3048" y="9144"/>
                  </a:lnTo>
                  <a:lnTo>
                    <a:pt x="4572" y="10668"/>
                  </a:lnTo>
                  <a:lnTo>
                    <a:pt x="9144" y="13716"/>
                  </a:lnTo>
                  <a:lnTo>
                    <a:pt x="10668" y="15240"/>
                  </a:lnTo>
                  <a:lnTo>
                    <a:pt x="13716" y="15240"/>
                  </a:lnTo>
                  <a:lnTo>
                    <a:pt x="24383" y="19812"/>
                  </a:lnTo>
                  <a:lnTo>
                    <a:pt x="32003" y="21336"/>
                  </a:lnTo>
                  <a:lnTo>
                    <a:pt x="42672" y="24384"/>
                  </a:lnTo>
                  <a:lnTo>
                    <a:pt x="51816" y="27432"/>
                  </a:lnTo>
                  <a:lnTo>
                    <a:pt x="62483" y="27432"/>
                  </a:lnTo>
                  <a:lnTo>
                    <a:pt x="73151" y="28956"/>
                  </a:lnTo>
                  <a:lnTo>
                    <a:pt x="94487" y="28956"/>
                  </a:lnTo>
                  <a:lnTo>
                    <a:pt x="105155" y="30480"/>
                  </a:lnTo>
                  <a:lnTo>
                    <a:pt x="115824" y="30480"/>
                  </a:lnTo>
                  <a:lnTo>
                    <a:pt x="126492" y="28956"/>
                  </a:lnTo>
                  <a:lnTo>
                    <a:pt x="156972" y="28956"/>
                  </a:lnTo>
                  <a:lnTo>
                    <a:pt x="167640" y="27432"/>
                  </a:lnTo>
                  <a:lnTo>
                    <a:pt x="178307" y="27432"/>
                  </a:lnTo>
                  <a:lnTo>
                    <a:pt x="187451" y="22860"/>
                  </a:lnTo>
                  <a:lnTo>
                    <a:pt x="192024" y="22860"/>
                  </a:lnTo>
                  <a:lnTo>
                    <a:pt x="193548" y="21336"/>
                  </a:lnTo>
                  <a:lnTo>
                    <a:pt x="202692" y="16764"/>
                  </a:lnTo>
                  <a:lnTo>
                    <a:pt x="204216" y="15240"/>
                  </a:lnTo>
                  <a:lnTo>
                    <a:pt x="207264" y="10668"/>
                  </a:lnTo>
                  <a:lnTo>
                    <a:pt x="193548" y="9144"/>
                  </a:lnTo>
                  <a:lnTo>
                    <a:pt x="167640" y="9144"/>
                  </a:lnTo>
                  <a:lnTo>
                    <a:pt x="155448" y="7620"/>
                  </a:lnTo>
                  <a:lnTo>
                    <a:pt x="129540" y="7620"/>
                  </a:lnTo>
                  <a:lnTo>
                    <a:pt x="115824" y="4572"/>
                  </a:lnTo>
                  <a:lnTo>
                    <a:pt x="103631" y="4572"/>
                  </a:lnTo>
                  <a:lnTo>
                    <a:pt x="89916" y="3048"/>
                  </a:lnTo>
                  <a:lnTo>
                    <a:pt x="76200" y="3048"/>
                  </a:lnTo>
                  <a:lnTo>
                    <a:pt x="62483" y="1524"/>
                  </a:lnTo>
                  <a:lnTo>
                    <a:pt x="50292" y="1524"/>
                  </a:lnTo>
                  <a:lnTo>
                    <a:pt x="36575" y="0"/>
                  </a:lnTo>
                  <a:close/>
                </a:path>
              </a:pathLst>
            </a:custGeom>
            <a:solidFill>
              <a:srgbClr val="FFF9CF"/>
            </a:solidFill>
          </p:spPr>
          <p:txBody>
            <a:bodyPr wrap="square" lIns="0" tIns="0" rIns="0" bIns="0" rtlCol="0"/>
            <a:lstStyle/>
            <a:p>
              <a:endParaRPr sz="1539"/>
            </a:p>
          </p:txBody>
        </p:sp>
        <p:pic>
          <p:nvPicPr>
            <p:cNvPr id="62" name="object 62"/>
            <p:cNvPicPr/>
            <p:nvPr/>
          </p:nvPicPr>
          <p:blipFill>
            <a:blip r:embed="rId25" cstate="print"/>
            <a:stretch>
              <a:fillRect/>
            </a:stretch>
          </p:blipFill>
          <p:spPr>
            <a:xfrm>
              <a:off x="7789163" y="6606544"/>
              <a:ext cx="131064" cy="53339"/>
            </a:xfrm>
            <a:prstGeom prst="rect">
              <a:avLst/>
            </a:prstGeom>
          </p:spPr>
        </p:pic>
        <p:sp>
          <p:nvSpPr>
            <p:cNvPr id="63" name="object 63"/>
            <p:cNvSpPr/>
            <p:nvPr/>
          </p:nvSpPr>
          <p:spPr>
            <a:xfrm>
              <a:off x="8069580" y="6565396"/>
              <a:ext cx="379730" cy="139065"/>
            </a:xfrm>
            <a:custGeom>
              <a:avLst/>
              <a:gdLst/>
              <a:ahLst/>
              <a:cxnLst/>
              <a:rect l="l" t="t" r="r" b="b"/>
              <a:pathLst>
                <a:path w="379729" h="139065">
                  <a:moveTo>
                    <a:pt x="309372" y="15240"/>
                  </a:moveTo>
                  <a:lnTo>
                    <a:pt x="298703" y="15240"/>
                  </a:lnTo>
                  <a:lnTo>
                    <a:pt x="294131" y="18288"/>
                  </a:lnTo>
                  <a:lnTo>
                    <a:pt x="289560" y="19812"/>
                  </a:lnTo>
                  <a:lnTo>
                    <a:pt x="288036" y="22860"/>
                  </a:lnTo>
                  <a:lnTo>
                    <a:pt x="278892" y="25908"/>
                  </a:lnTo>
                  <a:lnTo>
                    <a:pt x="274320" y="25908"/>
                  </a:lnTo>
                  <a:lnTo>
                    <a:pt x="266700" y="30480"/>
                  </a:lnTo>
                  <a:lnTo>
                    <a:pt x="252984" y="32004"/>
                  </a:lnTo>
                  <a:lnTo>
                    <a:pt x="242316" y="32004"/>
                  </a:lnTo>
                  <a:lnTo>
                    <a:pt x="230124" y="35052"/>
                  </a:lnTo>
                  <a:lnTo>
                    <a:pt x="371855" y="35052"/>
                  </a:lnTo>
                  <a:lnTo>
                    <a:pt x="371855" y="39624"/>
                  </a:lnTo>
                  <a:lnTo>
                    <a:pt x="362712" y="39624"/>
                  </a:lnTo>
                  <a:lnTo>
                    <a:pt x="353568" y="42672"/>
                  </a:lnTo>
                  <a:lnTo>
                    <a:pt x="345948" y="42672"/>
                  </a:lnTo>
                  <a:lnTo>
                    <a:pt x="336803" y="44196"/>
                  </a:lnTo>
                  <a:lnTo>
                    <a:pt x="329184" y="44196"/>
                  </a:lnTo>
                  <a:lnTo>
                    <a:pt x="320040" y="45720"/>
                  </a:lnTo>
                  <a:lnTo>
                    <a:pt x="303275" y="45720"/>
                  </a:lnTo>
                  <a:lnTo>
                    <a:pt x="294131" y="48768"/>
                  </a:lnTo>
                  <a:lnTo>
                    <a:pt x="288036" y="50292"/>
                  </a:lnTo>
                  <a:lnTo>
                    <a:pt x="277368" y="50292"/>
                  </a:lnTo>
                  <a:lnTo>
                    <a:pt x="268224" y="51816"/>
                  </a:lnTo>
                  <a:lnTo>
                    <a:pt x="262127" y="51816"/>
                  </a:lnTo>
                  <a:lnTo>
                    <a:pt x="252984" y="54864"/>
                  </a:lnTo>
                  <a:lnTo>
                    <a:pt x="245364" y="54864"/>
                  </a:lnTo>
                  <a:lnTo>
                    <a:pt x="236220" y="56388"/>
                  </a:lnTo>
                  <a:lnTo>
                    <a:pt x="227075" y="56388"/>
                  </a:lnTo>
                  <a:lnTo>
                    <a:pt x="224027" y="57912"/>
                  </a:lnTo>
                  <a:lnTo>
                    <a:pt x="211836" y="57912"/>
                  </a:lnTo>
                  <a:lnTo>
                    <a:pt x="208788" y="59436"/>
                  </a:lnTo>
                  <a:lnTo>
                    <a:pt x="371855" y="59436"/>
                  </a:lnTo>
                  <a:lnTo>
                    <a:pt x="371855" y="65532"/>
                  </a:lnTo>
                  <a:lnTo>
                    <a:pt x="367284" y="68580"/>
                  </a:lnTo>
                  <a:lnTo>
                    <a:pt x="365760" y="70104"/>
                  </a:lnTo>
                  <a:lnTo>
                    <a:pt x="361188" y="70104"/>
                  </a:lnTo>
                  <a:lnTo>
                    <a:pt x="356616" y="71628"/>
                  </a:lnTo>
                  <a:lnTo>
                    <a:pt x="336803" y="71628"/>
                  </a:lnTo>
                  <a:lnTo>
                    <a:pt x="329184" y="74676"/>
                  </a:lnTo>
                  <a:lnTo>
                    <a:pt x="321564" y="74676"/>
                  </a:lnTo>
                  <a:lnTo>
                    <a:pt x="298703" y="79248"/>
                  </a:lnTo>
                  <a:lnTo>
                    <a:pt x="292608" y="79248"/>
                  </a:lnTo>
                  <a:lnTo>
                    <a:pt x="283464" y="82296"/>
                  </a:lnTo>
                  <a:lnTo>
                    <a:pt x="277368" y="82296"/>
                  </a:lnTo>
                  <a:lnTo>
                    <a:pt x="268224" y="83820"/>
                  </a:lnTo>
                  <a:lnTo>
                    <a:pt x="262127" y="85344"/>
                  </a:lnTo>
                  <a:lnTo>
                    <a:pt x="252984" y="88392"/>
                  </a:lnTo>
                  <a:lnTo>
                    <a:pt x="246888" y="88392"/>
                  </a:lnTo>
                  <a:lnTo>
                    <a:pt x="240792" y="89916"/>
                  </a:lnTo>
                  <a:lnTo>
                    <a:pt x="193548" y="97536"/>
                  </a:lnTo>
                  <a:lnTo>
                    <a:pt x="187533" y="138136"/>
                  </a:lnTo>
                  <a:lnTo>
                    <a:pt x="187451" y="138684"/>
                  </a:lnTo>
                  <a:lnTo>
                    <a:pt x="206644" y="138136"/>
                  </a:lnTo>
                  <a:lnTo>
                    <a:pt x="225551" y="136588"/>
                  </a:lnTo>
                  <a:lnTo>
                    <a:pt x="244459" y="134183"/>
                  </a:lnTo>
                  <a:lnTo>
                    <a:pt x="263651" y="131064"/>
                  </a:lnTo>
                  <a:lnTo>
                    <a:pt x="288036" y="123444"/>
                  </a:lnTo>
                  <a:lnTo>
                    <a:pt x="309372" y="123444"/>
                  </a:lnTo>
                  <a:lnTo>
                    <a:pt x="313944" y="121920"/>
                  </a:lnTo>
                  <a:lnTo>
                    <a:pt x="326136" y="121920"/>
                  </a:lnTo>
                  <a:lnTo>
                    <a:pt x="330708" y="118872"/>
                  </a:lnTo>
                  <a:lnTo>
                    <a:pt x="352044" y="118872"/>
                  </a:lnTo>
                  <a:lnTo>
                    <a:pt x="356616" y="117348"/>
                  </a:lnTo>
                  <a:lnTo>
                    <a:pt x="365760" y="117348"/>
                  </a:lnTo>
                  <a:lnTo>
                    <a:pt x="368808" y="115824"/>
                  </a:lnTo>
                  <a:lnTo>
                    <a:pt x="371855" y="112776"/>
                  </a:lnTo>
                  <a:lnTo>
                    <a:pt x="377951" y="96012"/>
                  </a:lnTo>
                  <a:lnTo>
                    <a:pt x="379241" y="79248"/>
                  </a:lnTo>
                  <a:lnTo>
                    <a:pt x="379358" y="77724"/>
                  </a:lnTo>
                  <a:lnTo>
                    <a:pt x="379475" y="36576"/>
                  </a:lnTo>
                  <a:lnTo>
                    <a:pt x="371855" y="32004"/>
                  </a:lnTo>
                  <a:lnTo>
                    <a:pt x="356616" y="24384"/>
                  </a:lnTo>
                  <a:lnTo>
                    <a:pt x="347472" y="24384"/>
                  </a:lnTo>
                  <a:lnTo>
                    <a:pt x="342900" y="22860"/>
                  </a:lnTo>
                  <a:lnTo>
                    <a:pt x="336803" y="22860"/>
                  </a:lnTo>
                  <a:lnTo>
                    <a:pt x="335279" y="19812"/>
                  </a:lnTo>
                  <a:lnTo>
                    <a:pt x="330708" y="19812"/>
                  </a:lnTo>
                  <a:lnTo>
                    <a:pt x="324612" y="18288"/>
                  </a:lnTo>
                  <a:lnTo>
                    <a:pt x="321564" y="18288"/>
                  </a:lnTo>
                  <a:lnTo>
                    <a:pt x="315468" y="16764"/>
                  </a:lnTo>
                  <a:lnTo>
                    <a:pt x="310896" y="16764"/>
                  </a:lnTo>
                  <a:lnTo>
                    <a:pt x="309372" y="15240"/>
                  </a:lnTo>
                  <a:close/>
                </a:path>
                <a:path w="379729" h="139065">
                  <a:moveTo>
                    <a:pt x="95504" y="39624"/>
                  </a:moveTo>
                  <a:lnTo>
                    <a:pt x="73151" y="39624"/>
                  </a:lnTo>
                  <a:lnTo>
                    <a:pt x="85344" y="45720"/>
                  </a:lnTo>
                  <a:lnTo>
                    <a:pt x="89916" y="50292"/>
                  </a:lnTo>
                  <a:lnTo>
                    <a:pt x="92964" y="54864"/>
                  </a:lnTo>
                  <a:lnTo>
                    <a:pt x="96012" y="57912"/>
                  </a:lnTo>
                  <a:lnTo>
                    <a:pt x="99060" y="62484"/>
                  </a:lnTo>
                  <a:lnTo>
                    <a:pt x="99060" y="64008"/>
                  </a:lnTo>
                  <a:lnTo>
                    <a:pt x="96012" y="68580"/>
                  </a:lnTo>
                  <a:lnTo>
                    <a:pt x="99060" y="71628"/>
                  </a:lnTo>
                  <a:lnTo>
                    <a:pt x="99060" y="76200"/>
                  </a:lnTo>
                  <a:lnTo>
                    <a:pt x="103631" y="77724"/>
                  </a:lnTo>
                  <a:lnTo>
                    <a:pt x="105155" y="82296"/>
                  </a:lnTo>
                  <a:lnTo>
                    <a:pt x="117348" y="82296"/>
                  </a:lnTo>
                  <a:lnTo>
                    <a:pt x="121920" y="83820"/>
                  </a:lnTo>
                  <a:lnTo>
                    <a:pt x="126492" y="83820"/>
                  </a:lnTo>
                  <a:lnTo>
                    <a:pt x="131064" y="85344"/>
                  </a:lnTo>
                  <a:lnTo>
                    <a:pt x="132588" y="85344"/>
                  </a:lnTo>
                  <a:lnTo>
                    <a:pt x="137160" y="88392"/>
                  </a:lnTo>
                  <a:lnTo>
                    <a:pt x="141731" y="88392"/>
                  </a:lnTo>
                  <a:lnTo>
                    <a:pt x="146303" y="89916"/>
                  </a:lnTo>
                  <a:lnTo>
                    <a:pt x="147827" y="89916"/>
                  </a:lnTo>
                  <a:lnTo>
                    <a:pt x="156972" y="92964"/>
                  </a:lnTo>
                  <a:lnTo>
                    <a:pt x="161544" y="92964"/>
                  </a:lnTo>
                  <a:lnTo>
                    <a:pt x="164592" y="96012"/>
                  </a:lnTo>
                  <a:lnTo>
                    <a:pt x="169164" y="96012"/>
                  </a:lnTo>
                  <a:lnTo>
                    <a:pt x="173736" y="102108"/>
                  </a:lnTo>
                  <a:lnTo>
                    <a:pt x="178308" y="112776"/>
                  </a:lnTo>
                  <a:lnTo>
                    <a:pt x="178308" y="131064"/>
                  </a:lnTo>
                  <a:lnTo>
                    <a:pt x="182879" y="103632"/>
                  </a:lnTo>
                  <a:lnTo>
                    <a:pt x="182879" y="91440"/>
                  </a:lnTo>
                  <a:lnTo>
                    <a:pt x="187451" y="59436"/>
                  </a:lnTo>
                  <a:lnTo>
                    <a:pt x="164592" y="56388"/>
                  </a:lnTo>
                  <a:lnTo>
                    <a:pt x="153924" y="51816"/>
                  </a:lnTo>
                  <a:lnTo>
                    <a:pt x="132588" y="48768"/>
                  </a:lnTo>
                  <a:lnTo>
                    <a:pt x="120396" y="45720"/>
                  </a:lnTo>
                  <a:lnTo>
                    <a:pt x="109727" y="42672"/>
                  </a:lnTo>
                  <a:lnTo>
                    <a:pt x="95504" y="39624"/>
                  </a:lnTo>
                  <a:close/>
                </a:path>
                <a:path w="379729" h="139065">
                  <a:moveTo>
                    <a:pt x="298703" y="123444"/>
                  </a:moveTo>
                  <a:lnTo>
                    <a:pt x="288036" y="123444"/>
                  </a:lnTo>
                  <a:lnTo>
                    <a:pt x="292608" y="124968"/>
                  </a:lnTo>
                  <a:lnTo>
                    <a:pt x="298703" y="123444"/>
                  </a:lnTo>
                  <a:close/>
                </a:path>
                <a:path w="379729" h="139065">
                  <a:moveTo>
                    <a:pt x="371855" y="59436"/>
                  </a:moveTo>
                  <a:lnTo>
                    <a:pt x="198120" y="59436"/>
                  </a:lnTo>
                  <a:lnTo>
                    <a:pt x="195072" y="68580"/>
                  </a:lnTo>
                  <a:lnTo>
                    <a:pt x="195072" y="74676"/>
                  </a:lnTo>
                  <a:lnTo>
                    <a:pt x="193548" y="82296"/>
                  </a:lnTo>
                  <a:lnTo>
                    <a:pt x="195072" y="88392"/>
                  </a:lnTo>
                  <a:lnTo>
                    <a:pt x="199644" y="85344"/>
                  </a:lnTo>
                  <a:lnTo>
                    <a:pt x="201168" y="83820"/>
                  </a:lnTo>
                  <a:lnTo>
                    <a:pt x="220979" y="83820"/>
                  </a:lnTo>
                  <a:lnTo>
                    <a:pt x="225551" y="82296"/>
                  </a:lnTo>
                  <a:lnTo>
                    <a:pt x="234696" y="82296"/>
                  </a:lnTo>
                  <a:lnTo>
                    <a:pt x="240792" y="79248"/>
                  </a:lnTo>
                  <a:lnTo>
                    <a:pt x="256031" y="79248"/>
                  </a:lnTo>
                  <a:lnTo>
                    <a:pt x="271272" y="76200"/>
                  </a:lnTo>
                  <a:lnTo>
                    <a:pt x="277368" y="76200"/>
                  </a:lnTo>
                  <a:lnTo>
                    <a:pt x="284988" y="74676"/>
                  </a:lnTo>
                  <a:lnTo>
                    <a:pt x="292608" y="74676"/>
                  </a:lnTo>
                  <a:lnTo>
                    <a:pt x="300227" y="71628"/>
                  </a:lnTo>
                  <a:lnTo>
                    <a:pt x="306324" y="70104"/>
                  </a:lnTo>
                  <a:lnTo>
                    <a:pt x="315468" y="70104"/>
                  </a:lnTo>
                  <a:lnTo>
                    <a:pt x="321564" y="68580"/>
                  </a:lnTo>
                  <a:lnTo>
                    <a:pt x="329184" y="68580"/>
                  </a:lnTo>
                  <a:lnTo>
                    <a:pt x="336803" y="65532"/>
                  </a:lnTo>
                  <a:lnTo>
                    <a:pt x="342900" y="65532"/>
                  </a:lnTo>
                  <a:lnTo>
                    <a:pt x="347472" y="64008"/>
                  </a:lnTo>
                  <a:lnTo>
                    <a:pt x="356616" y="64008"/>
                  </a:lnTo>
                  <a:lnTo>
                    <a:pt x="361188" y="62484"/>
                  </a:lnTo>
                  <a:lnTo>
                    <a:pt x="367284" y="62484"/>
                  </a:lnTo>
                  <a:lnTo>
                    <a:pt x="371855" y="59436"/>
                  </a:lnTo>
                  <a:close/>
                </a:path>
                <a:path w="379729" h="139065">
                  <a:moveTo>
                    <a:pt x="220979" y="83820"/>
                  </a:moveTo>
                  <a:lnTo>
                    <a:pt x="205740" y="83820"/>
                  </a:lnTo>
                  <a:lnTo>
                    <a:pt x="210312" y="85344"/>
                  </a:lnTo>
                  <a:lnTo>
                    <a:pt x="219455" y="85344"/>
                  </a:lnTo>
                  <a:lnTo>
                    <a:pt x="220979" y="83820"/>
                  </a:lnTo>
                  <a:close/>
                </a:path>
                <a:path w="379729" h="139065">
                  <a:moveTo>
                    <a:pt x="352044" y="70104"/>
                  </a:moveTo>
                  <a:lnTo>
                    <a:pt x="342900" y="71628"/>
                  </a:lnTo>
                  <a:lnTo>
                    <a:pt x="353568" y="71628"/>
                  </a:lnTo>
                  <a:lnTo>
                    <a:pt x="352044" y="70104"/>
                  </a:lnTo>
                  <a:close/>
                </a:path>
                <a:path w="379729" h="139065">
                  <a:moveTo>
                    <a:pt x="87249" y="15240"/>
                  </a:moveTo>
                  <a:lnTo>
                    <a:pt x="21336" y="15240"/>
                  </a:lnTo>
                  <a:lnTo>
                    <a:pt x="22860" y="16764"/>
                  </a:lnTo>
                  <a:lnTo>
                    <a:pt x="27431" y="16764"/>
                  </a:lnTo>
                  <a:lnTo>
                    <a:pt x="30479" y="18288"/>
                  </a:lnTo>
                  <a:lnTo>
                    <a:pt x="33527" y="18288"/>
                  </a:lnTo>
                  <a:lnTo>
                    <a:pt x="45720" y="19812"/>
                  </a:lnTo>
                  <a:lnTo>
                    <a:pt x="53340" y="22860"/>
                  </a:lnTo>
                  <a:lnTo>
                    <a:pt x="64008" y="24384"/>
                  </a:lnTo>
                  <a:lnTo>
                    <a:pt x="73151" y="25908"/>
                  </a:lnTo>
                  <a:lnTo>
                    <a:pt x="83820" y="30480"/>
                  </a:lnTo>
                  <a:lnTo>
                    <a:pt x="92964" y="32004"/>
                  </a:lnTo>
                  <a:lnTo>
                    <a:pt x="103631" y="35052"/>
                  </a:lnTo>
                  <a:lnTo>
                    <a:pt x="111251" y="36576"/>
                  </a:lnTo>
                  <a:lnTo>
                    <a:pt x="121920" y="38100"/>
                  </a:lnTo>
                  <a:lnTo>
                    <a:pt x="131064" y="39624"/>
                  </a:lnTo>
                  <a:lnTo>
                    <a:pt x="141731" y="42672"/>
                  </a:lnTo>
                  <a:lnTo>
                    <a:pt x="150875" y="44196"/>
                  </a:lnTo>
                  <a:lnTo>
                    <a:pt x="161544" y="45720"/>
                  </a:lnTo>
                  <a:lnTo>
                    <a:pt x="169164" y="50292"/>
                  </a:lnTo>
                  <a:lnTo>
                    <a:pt x="190500" y="54864"/>
                  </a:lnTo>
                  <a:lnTo>
                    <a:pt x="195072" y="54864"/>
                  </a:lnTo>
                  <a:lnTo>
                    <a:pt x="201168" y="51816"/>
                  </a:lnTo>
                  <a:lnTo>
                    <a:pt x="214884" y="51816"/>
                  </a:lnTo>
                  <a:lnTo>
                    <a:pt x="220979" y="50292"/>
                  </a:lnTo>
                  <a:lnTo>
                    <a:pt x="227075" y="50292"/>
                  </a:lnTo>
                  <a:lnTo>
                    <a:pt x="234696" y="48768"/>
                  </a:lnTo>
                  <a:lnTo>
                    <a:pt x="240792" y="48768"/>
                  </a:lnTo>
                  <a:lnTo>
                    <a:pt x="246888" y="45720"/>
                  </a:lnTo>
                  <a:lnTo>
                    <a:pt x="252984" y="45720"/>
                  </a:lnTo>
                  <a:lnTo>
                    <a:pt x="262127" y="44196"/>
                  </a:lnTo>
                  <a:lnTo>
                    <a:pt x="266700" y="44196"/>
                  </a:lnTo>
                  <a:lnTo>
                    <a:pt x="274320" y="42672"/>
                  </a:lnTo>
                  <a:lnTo>
                    <a:pt x="292608" y="42672"/>
                  </a:lnTo>
                  <a:lnTo>
                    <a:pt x="298703" y="39624"/>
                  </a:lnTo>
                  <a:lnTo>
                    <a:pt x="306324" y="39624"/>
                  </a:lnTo>
                  <a:lnTo>
                    <a:pt x="310896" y="38100"/>
                  </a:lnTo>
                  <a:lnTo>
                    <a:pt x="326136" y="38100"/>
                  </a:lnTo>
                  <a:lnTo>
                    <a:pt x="330708" y="36576"/>
                  </a:lnTo>
                  <a:lnTo>
                    <a:pt x="356616" y="36576"/>
                  </a:lnTo>
                  <a:lnTo>
                    <a:pt x="361188" y="35052"/>
                  </a:lnTo>
                  <a:lnTo>
                    <a:pt x="169164" y="35052"/>
                  </a:lnTo>
                  <a:lnTo>
                    <a:pt x="158496" y="32004"/>
                  </a:lnTo>
                  <a:lnTo>
                    <a:pt x="146303" y="30480"/>
                  </a:lnTo>
                  <a:lnTo>
                    <a:pt x="135636" y="30480"/>
                  </a:lnTo>
                  <a:lnTo>
                    <a:pt x="124968" y="25908"/>
                  </a:lnTo>
                  <a:lnTo>
                    <a:pt x="111251" y="24384"/>
                  </a:lnTo>
                  <a:lnTo>
                    <a:pt x="87249" y="15240"/>
                  </a:lnTo>
                  <a:close/>
                </a:path>
                <a:path w="379729" h="139065">
                  <a:moveTo>
                    <a:pt x="66675" y="35052"/>
                  </a:moveTo>
                  <a:lnTo>
                    <a:pt x="16764" y="35052"/>
                  </a:lnTo>
                  <a:lnTo>
                    <a:pt x="21336" y="36576"/>
                  </a:lnTo>
                  <a:lnTo>
                    <a:pt x="22860" y="36576"/>
                  </a:lnTo>
                  <a:lnTo>
                    <a:pt x="22860" y="38100"/>
                  </a:lnTo>
                  <a:lnTo>
                    <a:pt x="27431" y="42672"/>
                  </a:lnTo>
                  <a:lnTo>
                    <a:pt x="27431" y="44196"/>
                  </a:lnTo>
                  <a:lnTo>
                    <a:pt x="30479" y="45720"/>
                  </a:lnTo>
                  <a:lnTo>
                    <a:pt x="30479" y="50292"/>
                  </a:lnTo>
                  <a:lnTo>
                    <a:pt x="38100" y="48768"/>
                  </a:lnTo>
                  <a:lnTo>
                    <a:pt x="42672" y="44196"/>
                  </a:lnTo>
                  <a:lnTo>
                    <a:pt x="51816" y="42672"/>
                  </a:lnTo>
                  <a:lnTo>
                    <a:pt x="57912" y="39624"/>
                  </a:lnTo>
                  <a:lnTo>
                    <a:pt x="95504" y="39624"/>
                  </a:lnTo>
                  <a:lnTo>
                    <a:pt x="88392" y="38100"/>
                  </a:lnTo>
                  <a:lnTo>
                    <a:pt x="74675" y="36576"/>
                  </a:lnTo>
                  <a:lnTo>
                    <a:pt x="66675" y="35052"/>
                  </a:lnTo>
                  <a:close/>
                </a:path>
                <a:path w="379729" h="139065">
                  <a:moveTo>
                    <a:pt x="74675" y="0"/>
                  </a:moveTo>
                  <a:lnTo>
                    <a:pt x="67055" y="0"/>
                  </a:lnTo>
                  <a:lnTo>
                    <a:pt x="62484" y="3048"/>
                  </a:lnTo>
                  <a:lnTo>
                    <a:pt x="47244" y="3048"/>
                  </a:lnTo>
                  <a:lnTo>
                    <a:pt x="42672" y="4572"/>
                  </a:lnTo>
                  <a:lnTo>
                    <a:pt x="33527" y="4572"/>
                  </a:lnTo>
                  <a:lnTo>
                    <a:pt x="30479" y="6096"/>
                  </a:lnTo>
                  <a:lnTo>
                    <a:pt x="25908" y="6096"/>
                  </a:lnTo>
                  <a:lnTo>
                    <a:pt x="21336" y="9144"/>
                  </a:lnTo>
                  <a:lnTo>
                    <a:pt x="12192" y="9144"/>
                  </a:lnTo>
                  <a:lnTo>
                    <a:pt x="9144" y="10668"/>
                  </a:lnTo>
                  <a:lnTo>
                    <a:pt x="4572" y="10668"/>
                  </a:lnTo>
                  <a:lnTo>
                    <a:pt x="1524" y="16764"/>
                  </a:lnTo>
                  <a:lnTo>
                    <a:pt x="0" y="25908"/>
                  </a:lnTo>
                  <a:lnTo>
                    <a:pt x="0" y="42672"/>
                  </a:lnTo>
                  <a:lnTo>
                    <a:pt x="1524" y="38100"/>
                  </a:lnTo>
                  <a:lnTo>
                    <a:pt x="6096" y="35052"/>
                  </a:lnTo>
                  <a:lnTo>
                    <a:pt x="66675" y="35052"/>
                  </a:lnTo>
                  <a:lnTo>
                    <a:pt x="42672" y="30480"/>
                  </a:lnTo>
                  <a:lnTo>
                    <a:pt x="30479" y="25908"/>
                  </a:lnTo>
                  <a:lnTo>
                    <a:pt x="9144" y="22860"/>
                  </a:lnTo>
                  <a:lnTo>
                    <a:pt x="9144" y="19812"/>
                  </a:lnTo>
                  <a:lnTo>
                    <a:pt x="6096" y="18288"/>
                  </a:lnTo>
                  <a:lnTo>
                    <a:pt x="6096" y="15240"/>
                  </a:lnTo>
                  <a:lnTo>
                    <a:pt x="87249" y="15240"/>
                  </a:lnTo>
                  <a:lnTo>
                    <a:pt x="79248" y="12192"/>
                  </a:lnTo>
                  <a:lnTo>
                    <a:pt x="74675" y="0"/>
                  </a:lnTo>
                  <a:close/>
                </a:path>
              </a:pathLst>
            </a:custGeom>
            <a:solidFill>
              <a:srgbClr val="FFF9CF"/>
            </a:solidFill>
          </p:spPr>
          <p:txBody>
            <a:bodyPr wrap="square" lIns="0" tIns="0" rIns="0" bIns="0" rtlCol="0"/>
            <a:lstStyle/>
            <a:p>
              <a:endParaRPr sz="1539"/>
            </a:p>
          </p:txBody>
        </p:sp>
        <p:sp>
          <p:nvSpPr>
            <p:cNvPr id="64" name="object 64"/>
            <p:cNvSpPr/>
            <p:nvPr/>
          </p:nvSpPr>
          <p:spPr>
            <a:xfrm>
              <a:off x="7944612" y="6569976"/>
              <a:ext cx="224154" cy="123825"/>
            </a:xfrm>
            <a:custGeom>
              <a:avLst/>
              <a:gdLst/>
              <a:ahLst/>
              <a:cxnLst/>
              <a:rect l="l" t="t" r="r" b="b"/>
              <a:pathLst>
                <a:path w="224154" h="123825">
                  <a:moveTo>
                    <a:pt x="82296" y="21336"/>
                  </a:moveTo>
                  <a:lnTo>
                    <a:pt x="71628" y="10668"/>
                  </a:lnTo>
                  <a:lnTo>
                    <a:pt x="64008" y="7620"/>
                  </a:lnTo>
                  <a:lnTo>
                    <a:pt x="60960" y="6096"/>
                  </a:lnTo>
                  <a:lnTo>
                    <a:pt x="53340" y="4572"/>
                  </a:lnTo>
                  <a:lnTo>
                    <a:pt x="47244" y="0"/>
                  </a:lnTo>
                  <a:lnTo>
                    <a:pt x="42672" y="0"/>
                  </a:lnTo>
                  <a:lnTo>
                    <a:pt x="3048" y="41148"/>
                  </a:lnTo>
                  <a:lnTo>
                    <a:pt x="0" y="50292"/>
                  </a:lnTo>
                  <a:lnTo>
                    <a:pt x="4572" y="53340"/>
                  </a:lnTo>
                  <a:lnTo>
                    <a:pt x="4572" y="54864"/>
                  </a:lnTo>
                  <a:lnTo>
                    <a:pt x="6096" y="54864"/>
                  </a:lnTo>
                  <a:lnTo>
                    <a:pt x="10668" y="59436"/>
                  </a:lnTo>
                  <a:lnTo>
                    <a:pt x="15240" y="59436"/>
                  </a:lnTo>
                  <a:lnTo>
                    <a:pt x="19812" y="57912"/>
                  </a:lnTo>
                  <a:lnTo>
                    <a:pt x="21336" y="57912"/>
                  </a:lnTo>
                  <a:lnTo>
                    <a:pt x="25908" y="54864"/>
                  </a:lnTo>
                  <a:lnTo>
                    <a:pt x="27432" y="53340"/>
                  </a:lnTo>
                  <a:lnTo>
                    <a:pt x="32004" y="51816"/>
                  </a:lnTo>
                  <a:lnTo>
                    <a:pt x="35052" y="47244"/>
                  </a:lnTo>
                  <a:lnTo>
                    <a:pt x="36576" y="45720"/>
                  </a:lnTo>
                  <a:lnTo>
                    <a:pt x="41148" y="45720"/>
                  </a:lnTo>
                  <a:lnTo>
                    <a:pt x="47244" y="51816"/>
                  </a:lnTo>
                  <a:lnTo>
                    <a:pt x="56388" y="54864"/>
                  </a:lnTo>
                  <a:lnTo>
                    <a:pt x="57912" y="57912"/>
                  </a:lnTo>
                  <a:lnTo>
                    <a:pt x="62484" y="59436"/>
                  </a:lnTo>
                  <a:lnTo>
                    <a:pt x="67056" y="57912"/>
                  </a:lnTo>
                  <a:lnTo>
                    <a:pt x="68580" y="53340"/>
                  </a:lnTo>
                  <a:lnTo>
                    <a:pt x="67056" y="50292"/>
                  </a:lnTo>
                  <a:lnTo>
                    <a:pt x="67056" y="45720"/>
                  </a:lnTo>
                  <a:lnTo>
                    <a:pt x="60960" y="39624"/>
                  </a:lnTo>
                  <a:lnTo>
                    <a:pt x="57912" y="35052"/>
                  </a:lnTo>
                  <a:lnTo>
                    <a:pt x="56388" y="33528"/>
                  </a:lnTo>
                  <a:lnTo>
                    <a:pt x="51816" y="32004"/>
                  </a:lnTo>
                  <a:lnTo>
                    <a:pt x="45720" y="32004"/>
                  </a:lnTo>
                  <a:lnTo>
                    <a:pt x="42672" y="30480"/>
                  </a:lnTo>
                  <a:lnTo>
                    <a:pt x="42672" y="24384"/>
                  </a:lnTo>
                  <a:lnTo>
                    <a:pt x="45720" y="24384"/>
                  </a:lnTo>
                  <a:lnTo>
                    <a:pt x="50292" y="21336"/>
                  </a:lnTo>
                  <a:lnTo>
                    <a:pt x="56388" y="24384"/>
                  </a:lnTo>
                  <a:lnTo>
                    <a:pt x="60960" y="25908"/>
                  </a:lnTo>
                  <a:lnTo>
                    <a:pt x="67056" y="27432"/>
                  </a:lnTo>
                  <a:lnTo>
                    <a:pt x="71628" y="30480"/>
                  </a:lnTo>
                  <a:lnTo>
                    <a:pt x="76200" y="30480"/>
                  </a:lnTo>
                  <a:lnTo>
                    <a:pt x="79248" y="27432"/>
                  </a:lnTo>
                  <a:lnTo>
                    <a:pt x="82296" y="21336"/>
                  </a:lnTo>
                  <a:close/>
                </a:path>
                <a:path w="224154" h="123825">
                  <a:moveTo>
                    <a:pt x="92964" y="39624"/>
                  </a:moveTo>
                  <a:lnTo>
                    <a:pt x="89916" y="38100"/>
                  </a:lnTo>
                  <a:lnTo>
                    <a:pt x="89916" y="35052"/>
                  </a:lnTo>
                  <a:lnTo>
                    <a:pt x="88392" y="33528"/>
                  </a:lnTo>
                  <a:lnTo>
                    <a:pt x="86868" y="35052"/>
                  </a:lnTo>
                  <a:lnTo>
                    <a:pt x="83820" y="35052"/>
                  </a:lnTo>
                  <a:lnTo>
                    <a:pt x="82296" y="38100"/>
                  </a:lnTo>
                  <a:lnTo>
                    <a:pt x="71628" y="38100"/>
                  </a:lnTo>
                  <a:lnTo>
                    <a:pt x="71628" y="41148"/>
                  </a:lnTo>
                  <a:lnTo>
                    <a:pt x="73152" y="44196"/>
                  </a:lnTo>
                  <a:lnTo>
                    <a:pt x="79248" y="50292"/>
                  </a:lnTo>
                  <a:lnTo>
                    <a:pt x="83820" y="50292"/>
                  </a:lnTo>
                  <a:lnTo>
                    <a:pt x="86868" y="47244"/>
                  </a:lnTo>
                  <a:lnTo>
                    <a:pt x="88392" y="47244"/>
                  </a:lnTo>
                  <a:lnTo>
                    <a:pt x="92964" y="44196"/>
                  </a:lnTo>
                  <a:lnTo>
                    <a:pt x="92964" y="39624"/>
                  </a:lnTo>
                  <a:close/>
                </a:path>
                <a:path w="224154" h="123825">
                  <a:moveTo>
                    <a:pt x="103632" y="18288"/>
                  </a:moveTo>
                  <a:lnTo>
                    <a:pt x="99060" y="13716"/>
                  </a:lnTo>
                  <a:lnTo>
                    <a:pt x="94488" y="12192"/>
                  </a:lnTo>
                  <a:lnTo>
                    <a:pt x="92964" y="10668"/>
                  </a:lnTo>
                  <a:lnTo>
                    <a:pt x="83820" y="10668"/>
                  </a:lnTo>
                  <a:lnTo>
                    <a:pt x="88392" y="12192"/>
                  </a:lnTo>
                  <a:lnTo>
                    <a:pt x="89916" y="13716"/>
                  </a:lnTo>
                  <a:lnTo>
                    <a:pt x="89916" y="18288"/>
                  </a:lnTo>
                  <a:lnTo>
                    <a:pt x="92964" y="21336"/>
                  </a:lnTo>
                  <a:lnTo>
                    <a:pt x="92964" y="24384"/>
                  </a:lnTo>
                  <a:lnTo>
                    <a:pt x="94488" y="25908"/>
                  </a:lnTo>
                  <a:lnTo>
                    <a:pt x="97536" y="25908"/>
                  </a:lnTo>
                  <a:lnTo>
                    <a:pt x="100584" y="24384"/>
                  </a:lnTo>
                  <a:lnTo>
                    <a:pt x="103632" y="19812"/>
                  </a:lnTo>
                  <a:lnTo>
                    <a:pt x="103632" y="18288"/>
                  </a:lnTo>
                  <a:close/>
                </a:path>
                <a:path w="224154" h="123825">
                  <a:moveTo>
                    <a:pt x="224028" y="85344"/>
                  </a:moveTo>
                  <a:lnTo>
                    <a:pt x="220980" y="80772"/>
                  </a:lnTo>
                  <a:lnTo>
                    <a:pt x="219456" y="79248"/>
                  </a:lnTo>
                  <a:lnTo>
                    <a:pt x="217932" y="74676"/>
                  </a:lnTo>
                  <a:lnTo>
                    <a:pt x="214884" y="74676"/>
                  </a:lnTo>
                  <a:lnTo>
                    <a:pt x="213360" y="71628"/>
                  </a:lnTo>
                  <a:lnTo>
                    <a:pt x="210312" y="70104"/>
                  </a:lnTo>
                  <a:lnTo>
                    <a:pt x="205740" y="70104"/>
                  </a:lnTo>
                  <a:lnTo>
                    <a:pt x="204216" y="67056"/>
                  </a:lnTo>
                  <a:lnTo>
                    <a:pt x="198120" y="67056"/>
                  </a:lnTo>
                  <a:lnTo>
                    <a:pt x="195072" y="65532"/>
                  </a:lnTo>
                  <a:lnTo>
                    <a:pt x="193548" y="65532"/>
                  </a:lnTo>
                  <a:lnTo>
                    <a:pt x="192024" y="64008"/>
                  </a:lnTo>
                  <a:lnTo>
                    <a:pt x="188976" y="59436"/>
                  </a:lnTo>
                  <a:lnTo>
                    <a:pt x="193548" y="59436"/>
                  </a:lnTo>
                  <a:lnTo>
                    <a:pt x="195072" y="57912"/>
                  </a:lnTo>
                  <a:lnTo>
                    <a:pt x="199644" y="57912"/>
                  </a:lnTo>
                  <a:lnTo>
                    <a:pt x="204216" y="59436"/>
                  </a:lnTo>
                  <a:lnTo>
                    <a:pt x="210312" y="59436"/>
                  </a:lnTo>
                  <a:lnTo>
                    <a:pt x="213360" y="60960"/>
                  </a:lnTo>
                  <a:lnTo>
                    <a:pt x="213360" y="54864"/>
                  </a:lnTo>
                  <a:lnTo>
                    <a:pt x="193548" y="45720"/>
                  </a:lnTo>
                  <a:lnTo>
                    <a:pt x="176784" y="45720"/>
                  </a:lnTo>
                  <a:lnTo>
                    <a:pt x="147828" y="59436"/>
                  </a:lnTo>
                  <a:lnTo>
                    <a:pt x="146304" y="57912"/>
                  </a:lnTo>
                  <a:lnTo>
                    <a:pt x="146304" y="53340"/>
                  </a:lnTo>
                  <a:lnTo>
                    <a:pt x="147828" y="51816"/>
                  </a:lnTo>
                  <a:lnTo>
                    <a:pt x="147828" y="47244"/>
                  </a:lnTo>
                  <a:lnTo>
                    <a:pt x="146304" y="44196"/>
                  </a:lnTo>
                  <a:lnTo>
                    <a:pt x="146304" y="41148"/>
                  </a:lnTo>
                  <a:lnTo>
                    <a:pt x="141732" y="38100"/>
                  </a:lnTo>
                  <a:lnTo>
                    <a:pt x="137160" y="38100"/>
                  </a:lnTo>
                  <a:lnTo>
                    <a:pt x="135636" y="39624"/>
                  </a:lnTo>
                  <a:lnTo>
                    <a:pt x="131064" y="41148"/>
                  </a:lnTo>
                  <a:lnTo>
                    <a:pt x="131064" y="44196"/>
                  </a:lnTo>
                  <a:lnTo>
                    <a:pt x="129540" y="47244"/>
                  </a:lnTo>
                  <a:lnTo>
                    <a:pt x="134112" y="65532"/>
                  </a:lnTo>
                  <a:lnTo>
                    <a:pt x="131064" y="71628"/>
                  </a:lnTo>
                  <a:lnTo>
                    <a:pt x="114300" y="86868"/>
                  </a:lnTo>
                  <a:lnTo>
                    <a:pt x="109728" y="92964"/>
                  </a:lnTo>
                  <a:lnTo>
                    <a:pt x="109728" y="99060"/>
                  </a:lnTo>
                  <a:lnTo>
                    <a:pt x="111252" y="105156"/>
                  </a:lnTo>
                  <a:lnTo>
                    <a:pt x="120396" y="108204"/>
                  </a:lnTo>
                  <a:lnTo>
                    <a:pt x="126492" y="111252"/>
                  </a:lnTo>
                  <a:lnTo>
                    <a:pt x="131064" y="112776"/>
                  </a:lnTo>
                  <a:lnTo>
                    <a:pt x="152400" y="112776"/>
                  </a:lnTo>
                  <a:lnTo>
                    <a:pt x="166116" y="108204"/>
                  </a:lnTo>
                  <a:lnTo>
                    <a:pt x="170688" y="105156"/>
                  </a:lnTo>
                  <a:lnTo>
                    <a:pt x="172212" y="105156"/>
                  </a:lnTo>
                  <a:lnTo>
                    <a:pt x="172212" y="103632"/>
                  </a:lnTo>
                  <a:lnTo>
                    <a:pt x="173736" y="103632"/>
                  </a:lnTo>
                  <a:lnTo>
                    <a:pt x="173736" y="100584"/>
                  </a:lnTo>
                  <a:lnTo>
                    <a:pt x="176784" y="99060"/>
                  </a:lnTo>
                  <a:lnTo>
                    <a:pt x="181356" y="99060"/>
                  </a:lnTo>
                  <a:lnTo>
                    <a:pt x="182880" y="100584"/>
                  </a:lnTo>
                  <a:lnTo>
                    <a:pt x="188976" y="112776"/>
                  </a:lnTo>
                  <a:lnTo>
                    <a:pt x="188976" y="114300"/>
                  </a:lnTo>
                  <a:lnTo>
                    <a:pt x="192024" y="118872"/>
                  </a:lnTo>
                  <a:lnTo>
                    <a:pt x="195072" y="120396"/>
                  </a:lnTo>
                  <a:lnTo>
                    <a:pt x="198120" y="123444"/>
                  </a:lnTo>
                  <a:lnTo>
                    <a:pt x="199644" y="118872"/>
                  </a:lnTo>
                  <a:lnTo>
                    <a:pt x="199644" y="111252"/>
                  </a:lnTo>
                  <a:lnTo>
                    <a:pt x="198120" y="106680"/>
                  </a:lnTo>
                  <a:lnTo>
                    <a:pt x="198120" y="105156"/>
                  </a:lnTo>
                  <a:lnTo>
                    <a:pt x="195072" y="103632"/>
                  </a:lnTo>
                  <a:lnTo>
                    <a:pt x="193548" y="99060"/>
                  </a:lnTo>
                  <a:lnTo>
                    <a:pt x="192024" y="99060"/>
                  </a:lnTo>
                  <a:lnTo>
                    <a:pt x="192024" y="97536"/>
                  </a:lnTo>
                  <a:lnTo>
                    <a:pt x="188976" y="97536"/>
                  </a:lnTo>
                  <a:lnTo>
                    <a:pt x="188976" y="91440"/>
                  </a:lnTo>
                  <a:lnTo>
                    <a:pt x="192024" y="91440"/>
                  </a:lnTo>
                  <a:lnTo>
                    <a:pt x="199644" y="94488"/>
                  </a:lnTo>
                  <a:lnTo>
                    <a:pt x="202692" y="99060"/>
                  </a:lnTo>
                  <a:lnTo>
                    <a:pt x="204216" y="100584"/>
                  </a:lnTo>
                  <a:lnTo>
                    <a:pt x="205740" y="106680"/>
                  </a:lnTo>
                  <a:lnTo>
                    <a:pt x="208788" y="111252"/>
                  </a:lnTo>
                  <a:lnTo>
                    <a:pt x="208788" y="114300"/>
                  </a:lnTo>
                  <a:lnTo>
                    <a:pt x="210312" y="118872"/>
                  </a:lnTo>
                  <a:lnTo>
                    <a:pt x="214884" y="118872"/>
                  </a:lnTo>
                  <a:lnTo>
                    <a:pt x="217932" y="114300"/>
                  </a:lnTo>
                  <a:lnTo>
                    <a:pt x="217932" y="112776"/>
                  </a:lnTo>
                  <a:lnTo>
                    <a:pt x="219456" y="106680"/>
                  </a:lnTo>
                  <a:lnTo>
                    <a:pt x="217932" y="100584"/>
                  </a:lnTo>
                  <a:lnTo>
                    <a:pt x="205740" y="88392"/>
                  </a:lnTo>
                  <a:lnTo>
                    <a:pt x="199644" y="85344"/>
                  </a:lnTo>
                  <a:lnTo>
                    <a:pt x="195072" y="79248"/>
                  </a:lnTo>
                  <a:lnTo>
                    <a:pt x="193548" y="74676"/>
                  </a:lnTo>
                  <a:lnTo>
                    <a:pt x="195072" y="73152"/>
                  </a:lnTo>
                  <a:lnTo>
                    <a:pt x="198120" y="73152"/>
                  </a:lnTo>
                  <a:lnTo>
                    <a:pt x="199644" y="74676"/>
                  </a:lnTo>
                  <a:lnTo>
                    <a:pt x="202692" y="74676"/>
                  </a:lnTo>
                  <a:lnTo>
                    <a:pt x="224028" y="91440"/>
                  </a:lnTo>
                  <a:lnTo>
                    <a:pt x="224028" y="85344"/>
                  </a:lnTo>
                  <a:close/>
                </a:path>
              </a:pathLst>
            </a:custGeom>
            <a:solidFill>
              <a:srgbClr val="FBC1B5"/>
            </a:solidFill>
          </p:spPr>
          <p:txBody>
            <a:bodyPr wrap="square" lIns="0" tIns="0" rIns="0" bIns="0" rtlCol="0"/>
            <a:lstStyle/>
            <a:p>
              <a:endParaRPr sz="1539"/>
            </a:p>
          </p:txBody>
        </p:sp>
        <p:sp>
          <p:nvSpPr>
            <p:cNvPr id="65" name="object 65"/>
            <p:cNvSpPr/>
            <p:nvPr/>
          </p:nvSpPr>
          <p:spPr>
            <a:xfrm>
              <a:off x="7635240" y="6614164"/>
              <a:ext cx="165100" cy="166370"/>
            </a:xfrm>
            <a:custGeom>
              <a:avLst/>
              <a:gdLst/>
              <a:ahLst/>
              <a:cxnLst/>
              <a:rect l="l" t="t" r="r" b="b"/>
              <a:pathLst>
                <a:path w="165100" h="166370">
                  <a:moveTo>
                    <a:pt x="53339" y="0"/>
                  </a:moveTo>
                  <a:lnTo>
                    <a:pt x="15239" y="0"/>
                  </a:lnTo>
                  <a:lnTo>
                    <a:pt x="6095" y="3047"/>
                  </a:lnTo>
                  <a:lnTo>
                    <a:pt x="3048" y="7619"/>
                  </a:lnTo>
                  <a:lnTo>
                    <a:pt x="0" y="7619"/>
                  </a:lnTo>
                  <a:lnTo>
                    <a:pt x="4571" y="9143"/>
                  </a:lnTo>
                  <a:lnTo>
                    <a:pt x="28955" y="9143"/>
                  </a:lnTo>
                  <a:lnTo>
                    <a:pt x="35051" y="10667"/>
                  </a:lnTo>
                  <a:lnTo>
                    <a:pt x="47243" y="10667"/>
                  </a:lnTo>
                  <a:lnTo>
                    <a:pt x="51815" y="13715"/>
                  </a:lnTo>
                  <a:lnTo>
                    <a:pt x="60959" y="13715"/>
                  </a:lnTo>
                  <a:lnTo>
                    <a:pt x="65531" y="15239"/>
                  </a:lnTo>
                  <a:lnTo>
                    <a:pt x="71627" y="16763"/>
                  </a:lnTo>
                  <a:lnTo>
                    <a:pt x="77724" y="16763"/>
                  </a:lnTo>
                  <a:lnTo>
                    <a:pt x="83819" y="19811"/>
                  </a:lnTo>
                  <a:lnTo>
                    <a:pt x="114300" y="56387"/>
                  </a:lnTo>
                  <a:lnTo>
                    <a:pt x="120395" y="79247"/>
                  </a:lnTo>
                  <a:lnTo>
                    <a:pt x="124967" y="92963"/>
                  </a:lnTo>
                  <a:lnTo>
                    <a:pt x="129539" y="108203"/>
                  </a:lnTo>
                  <a:lnTo>
                    <a:pt x="134111" y="166115"/>
                  </a:lnTo>
                  <a:lnTo>
                    <a:pt x="164591" y="166115"/>
                  </a:lnTo>
                  <a:lnTo>
                    <a:pt x="164591" y="132587"/>
                  </a:lnTo>
                  <a:lnTo>
                    <a:pt x="160019" y="109727"/>
                  </a:lnTo>
                  <a:lnTo>
                    <a:pt x="155448" y="94487"/>
                  </a:lnTo>
                  <a:lnTo>
                    <a:pt x="152400" y="80771"/>
                  </a:lnTo>
                  <a:lnTo>
                    <a:pt x="135635" y="36575"/>
                  </a:lnTo>
                  <a:lnTo>
                    <a:pt x="105155" y="13715"/>
                  </a:lnTo>
                  <a:lnTo>
                    <a:pt x="100583" y="10667"/>
                  </a:lnTo>
                  <a:lnTo>
                    <a:pt x="88391" y="7619"/>
                  </a:lnTo>
                  <a:lnTo>
                    <a:pt x="83819" y="6095"/>
                  </a:lnTo>
                  <a:lnTo>
                    <a:pt x="77724" y="6095"/>
                  </a:lnTo>
                  <a:lnTo>
                    <a:pt x="65531" y="1523"/>
                  </a:lnTo>
                  <a:lnTo>
                    <a:pt x="60959" y="1523"/>
                  </a:lnTo>
                  <a:lnTo>
                    <a:pt x="53339" y="0"/>
                  </a:lnTo>
                  <a:close/>
                </a:path>
              </a:pathLst>
            </a:custGeom>
            <a:solidFill>
              <a:srgbClr val="800000"/>
            </a:solidFill>
          </p:spPr>
          <p:txBody>
            <a:bodyPr wrap="square" lIns="0" tIns="0" rIns="0" bIns="0" rtlCol="0"/>
            <a:lstStyle/>
            <a:p>
              <a:endParaRPr sz="1539"/>
            </a:p>
          </p:txBody>
        </p:sp>
        <p:pic>
          <p:nvPicPr>
            <p:cNvPr id="66" name="object 66"/>
            <p:cNvPicPr/>
            <p:nvPr/>
          </p:nvPicPr>
          <p:blipFill>
            <a:blip r:embed="rId26" cstate="print"/>
            <a:stretch>
              <a:fillRect/>
            </a:stretch>
          </p:blipFill>
          <p:spPr>
            <a:xfrm>
              <a:off x="7911083" y="6617212"/>
              <a:ext cx="48768" cy="41148"/>
            </a:xfrm>
            <a:prstGeom prst="rect">
              <a:avLst/>
            </a:prstGeom>
          </p:spPr>
        </p:pic>
        <p:pic>
          <p:nvPicPr>
            <p:cNvPr id="67" name="object 67"/>
            <p:cNvPicPr/>
            <p:nvPr/>
          </p:nvPicPr>
          <p:blipFill>
            <a:blip r:embed="rId27" cstate="print"/>
            <a:stretch>
              <a:fillRect/>
            </a:stretch>
          </p:blipFill>
          <p:spPr>
            <a:xfrm>
              <a:off x="7601711" y="6303268"/>
              <a:ext cx="897636" cy="480060"/>
            </a:xfrm>
            <a:prstGeom prst="rect">
              <a:avLst/>
            </a:prstGeom>
          </p:spPr>
        </p:pic>
        <p:sp>
          <p:nvSpPr>
            <p:cNvPr id="68" name="object 68"/>
            <p:cNvSpPr/>
            <p:nvPr/>
          </p:nvSpPr>
          <p:spPr>
            <a:xfrm>
              <a:off x="7327391" y="4863083"/>
              <a:ext cx="1129665" cy="597535"/>
            </a:xfrm>
            <a:custGeom>
              <a:avLst/>
              <a:gdLst/>
              <a:ahLst/>
              <a:cxnLst/>
              <a:rect l="l" t="t" r="r" b="b"/>
              <a:pathLst>
                <a:path w="1129665" h="597535">
                  <a:moveTo>
                    <a:pt x="830579" y="0"/>
                  </a:moveTo>
                  <a:lnTo>
                    <a:pt x="830579" y="149351"/>
                  </a:lnTo>
                  <a:lnTo>
                    <a:pt x="0" y="149351"/>
                  </a:lnTo>
                  <a:lnTo>
                    <a:pt x="0" y="448056"/>
                  </a:lnTo>
                  <a:lnTo>
                    <a:pt x="830579" y="448056"/>
                  </a:lnTo>
                  <a:lnTo>
                    <a:pt x="830579" y="597407"/>
                  </a:lnTo>
                  <a:lnTo>
                    <a:pt x="1129283" y="298703"/>
                  </a:lnTo>
                  <a:lnTo>
                    <a:pt x="830579" y="0"/>
                  </a:lnTo>
                  <a:close/>
                </a:path>
              </a:pathLst>
            </a:custGeom>
            <a:solidFill>
              <a:srgbClr val="BADFE2"/>
            </a:solidFill>
          </p:spPr>
          <p:txBody>
            <a:bodyPr wrap="square" lIns="0" tIns="0" rIns="0" bIns="0" rtlCol="0"/>
            <a:lstStyle/>
            <a:p>
              <a:endParaRPr sz="1539"/>
            </a:p>
          </p:txBody>
        </p:sp>
        <p:sp>
          <p:nvSpPr>
            <p:cNvPr id="69" name="object 69"/>
            <p:cNvSpPr/>
            <p:nvPr/>
          </p:nvSpPr>
          <p:spPr>
            <a:xfrm>
              <a:off x="7315200" y="4832603"/>
              <a:ext cx="1160145" cy="658495"/>
            </a:xfrm>
            <a:custGeom>
              <a:avLst/>
              <a:gdLst/>
              <a:ahLst/>
              <a:cxnLst/>
              <a:rect l="l" t="t" r="r" b="b"/>
              <a:pathLst>
                <a:path w="1160145" h="658495">
                  <a:moveTo>
                    <a:pt x="829055" y="478535"/>
                  </a:moveTo>
                  <a:lnTo>
                    <a:pt x="829055" y="658367"/>
                  </a:lnTo>
                  <a:lnTo>
                    <a:pt x="859677" y="627887"/>
                  </a:lnTo>
                  <a:lnTo>
                    <a:pt x="854964" y="627887"/>
                  </a:lnTo>
                  <a:lnTo>
                    <a:pt x="833627" y="618743"/>
                  </a:lnTo>
                  <a:lnTo>
                    <a:pt x="854964" y="597407"/>
                  </a:lnTo>
                  <a:lnTo>
                    <a:pt x="854964" y="492251"/>
                  </a:lnTo>
                  <a:lnTo>
                    <a:pt x="842772" y="492251"/>
                  </a:lnTo>
                  <a:lnTo>
                    <a:pt x="829055" y="478535"/>
                  </a:lnTo>
                  <a:close/>
                </a:path>
                <a:path w="1160145" h="658495">
                  <a:moveTo>
                    <a:pt x="854964" y="597407"/>
                  </a:moveTo>
                  <a:lnTo>
                    <a:pt x="833627" y="618743"/>
                  </a:lnTo>
                  <a:lnTo>
                    <a:pt x="854964" y="627887"/>
                  </a:lnTo>
                  <a:lnTo>
                    <a:pt x="854964" y="597407"/>
                  </a:lnTo>
                  <a:close/>
                </a:path>
                <a:path w="1160145" h="658495">
                  <a:moveTo>
                    <a:pt x="1123187" y="329183"/>
                  </a:moveTo>
                  <a:lnTo>
                    <a:pt x="854964" y="597407"/>
                  </a:lnTo>
                  <a:lnTo>
                    <a:pt x="854964" y="627887"/>
                  </a:lnTo>
                  <a:lnTo>
                    <a:pt x="859677" y="627887"/>
                  </a:lnTo>
                  <a:lnTo>
                    <a:pt x="1150577" y="338327"/>
                  </a:lnTo>
                  <a:lnTo>
                    <a:pt x="1132331" y="338327"/>
                  </a:lnTo>
                  <a:lnTo>
                    <a:pt x="1123187" y="329183"/>
                  </a:lnTo>
                  <a:close/>
                </a:path>
                <a:path w="1160145" h="658495">
                  <a:moveTo>
                    <a:pt x="829055" y="167639"/>
                  </a:moveTo>
                  <a:lnTo>
                    <a:pt x="0" y="167639"/>
                  </a:lnTo>
                  <a:lnTo>
                    <a:pt x="0" y="492251"/>
                  </a:lnTo>
                  <a:lnTo>
                    <a:pt x="829055" y="492251"/>
                  </a:lnTo>
                  <a:lnTo>
                    <a:pt x="829055" y="478535"/>
                  </a:lnTo>
                  <a:lnTo>
                    <a:pt x="25907" y="478535"/>
                  </a:lnTo>
                  <a:lnTo>
                    <a:pt x="12192" y="466343"/>
                  </a:lnTo>
                  <a:lnTo>
                    <a:pt x="25907" y="466343"/>
                  </a:lnTo>
                  <a:lnTo>
                    <a:pt x="25907" y="192023"/>
                  </a:lnTo>
                  <a:lnTo>
                    <a:pt x="12192" y="192023"/>
                  </a:lnTo>
                  <a:lnTo>
                    <a:pt x="25907" y="179831"/>
                  </a:lnTo>
                  <a:lnTo>
                    <a:pt x="829055" y="179831"/>
                  </a:lnTo>
                  <a:lnTo>
                    <a:pt x="829055" y="167639"/>
                  </a:lnTo>
                  <a:close/>
                </a:path>
                <a:path w="1160145" h="658495">
                  <a:moveTo>
                    <a:pt x="854964" y="466343"/>
                  </a:moveTo>
                  <a:lnTo>
                    <a:pt x="25907" y="466343"/>
                  </a:lnTo>
                  <a:lnTo>
                    <a:pt x="25907" y="478535"/>
                  </a:lnTo>
                  <a:lnTo>
                    <a:pt x="829055" y="478535"/>
                  </a:lnTo>
                  <a:lnTo>
                    <a:pt x="842772" y="492251"/>
                  </a:lnTo>
                  <a:lnTo>
                    <a:pt x="854964" y="492251"/>
                  </a:lnTo>
                  <a:lnTo>
                    <a:pt x="854964" y="466343"/>
                  </a:lnTo>
                  <a:close/>
                </a:path>
                <a:path w="1160145" h="658495">
                  <a:moveTo>
                    <a:pt x="25907" y="466343"/>
                  </a:moveTo>
                  <a:lnTo>
                    <a:pt x="12192" y="466343"/>
                  </a:lnTo>
                  <a:lnTo>
                    <a:pt x="25907" y="478535"/>
                  </a:lnTo>
                  <a:lnTo>
                    <a:pt x="25907" y="466343"/>
                  </a:lnTo>
                  <a:close/>
                </a:path>
                <a:path w="1160145" h="658495">
                  <a:moveTo>
                    <a:pt x="1132331" y="320039"/>
                  </a:moveTo>
                  <a:lnTo>
                    <a:pt x="1123187" y="329183"/>
                  </a:lnTo>
                  <a:lnTo>
                    <a:pt x="1132331" y="338327"/>
                  </a:lnTo>
                  <a:lnTo>
                    <a:pt x="1132331" y="320039"/>
                  </a:lnTo>
                  <a:close/>
                </a:path>
                <a:path w="1160145" h="658495">
                  <a:moveTo>
                    <a:pt x="1150577" y="320039"/>
                  </a:moveTo>
                  <a:lnTo>
                    <a:pt x="1132331" y="320039"/>
                  </a:lnTo>
                  <a:lnTo>
                    <a:pt x="1132331" y="338327"/>
                  </a:lnTo>
                  <a:lnTo>
                    <a:pt x="1150577" y="338327"/>
                  </a:lnTo>
                  <a:lnTo>
                    <a:pt x="1159764" y="329183"/>
                  </a:lnTo>
                  <a:lnTo>
                    <a:pt x="1150577" y="320039"/>
                  </a:lnTo>
                  <a:close/>
                </a:path>
                <a:path w="1160145" h="658495">
                  <a:moveTo>
                    <a:pt x="859677" y="30479"/>
                  </a:moveTo>
                  <a:lnTo>
                    <a:pt x="854964" y="30479"/>
                  </a:lnTo>
                  <a:lnTo>
                    <a:pt x="854964" y="60960"/>
                  </a:lnTo>
                  <a:lnTo>
                    <a:pt x="1123187" y="329183"/>
                  </a:lnTo>
                  <a:lnTo>
                    <a:pt x="1132331" y="320039"/>
                  </a:lnTo>
                  <a:lnTo>
                    <a:pt x="1150577" y="320039"/>
                  </a:lnTo>
                  <a:lnTo>
                    <a:pt x="859677" y="30479"/>
                  </a:lnTo>
                  <a:close/>
                </a:path>
                <a:path w="1160145" h="658495">
                  <a:moveTo>
                    <a:pt x="25907" y="179831"/>
                  </a:moveTo>
                  <a:lnTo>
                    <a:pt x="12192" y="192023"/>
                  </a:lnTo>
                  <a:lnTo>
                    <a:pt x="25907" y="192023"/>
                  </a:lnTo>
                  <a:lnTo>
                    <a:pt x="25907" y="179831"/>
                  </a:lnTo>
                  <a:close/>
                </a:path>
                <a:path w="1160145" h="658495">
                  <a:moveTo>
                    <a:pt x="854964" y="167639"/>
                  </a:moveTo>
                  <a:lnTo>
                    <a:pt x="842772" y="167639"/>
                  </a:lnTo>
                  <a:lnTo>
                    <a:pt x="829055" y="179831"/>
                  </a:lnTo>
                  <a:lnTo>
                    <a:pt x="25907" y="179831"/>
                  </a:lnTo>
                  <a:lnTo>
                    <a:pt x="25907" y="192023"/>
                  </a:lnTo>
                  <a:lnTo>
                    <a:pt x="854964" y="192023"/>
                  </a:lnTo>
                  <a:lnTo>
                    <a:pt x="854964" y="167639"/>
                  </a:lnTo>
                  <a:close/>
                </a:path>
                <a:path w="1160145" h="658495">
                  <a:moveTo>
                    <a:pt x="829055" y="0"/>
                  </a:moveTo>
                  <a:lnTo>
                    <a:pt x="829055" y="179831"/>
                  </a:lnTo>
                  <a:lnTo>
                    <a:pt x="842772" y="167639"/>
                  </a:lnTo>
                  <a:lnTo>
                    <a:pt x="854964" y="167639"/>
                  </a:lnTo>
                  <a:lnTo>
                    <a:pt x="854964" y="60960"/>
                  </a:lnTo>
                  <a:lnTo>
                    <a:pt x="833627" y="39623"/>
                  </a:lnTo>
                  <a:lnTo>
                    <a:pt x="854964" y="30479"/>
                  </a:lnTo>
                  <a:lnTo>
                    <a:pt x="859677" y="30479"/>
                  </a:lnTo>
                  <a:lnTo>
                    <a:pt x="829055" y="0"/>
                  </a:lnTo>
                  <a:close/>
                </a:path>
                <a:path w="1160145" h="658495">
                  <a:moveTo>
                    <a:pt x="854964" y="30479"/>
                  </a:moveTo>
                  <a:lnTo>
                    <a:pt x="833627" y="39623"/>
                  </a:lnTo>
                  <a:lnTo>
                    <a:pt x="854964" y="60960"/>
                  </a:lnTo>
                  <a:lnTo>
                    <a:pt x="854964" y="30479"/>
                  </a:lnTo>
                  <a:close/>
                </a:path>
              </a:pathLst>
            </a:custGeom>
            <a:solidFill>
              <a:srgbClr val="87A3A5"/>
            </a:solidFill>
          </p:spPr>
          <p:txBody>
            <a:bodyPr wrap="square" lIns="0" tIns="0" rIns="0" bIns="0" rtlCol="0"/>
            <a:lstStyle/>
            <a:p>
              <a:endParaRPr sz="1539"/>
            </a:p>
          </p:txBody>
        </p:sp>
      </p:grpSp>
      <p:sp>
        <p:nvSpPr>
          <p:cNvPr id="70" name="object 70"/>
          <p:cNvSpPr txBox="1"/>
          <p:nvPr/>
        </p:nvSpPr>
        <p:spPr>
          <a:xfrm>
            <a:off x="6424257" y="4466877"/>
            <a:ext cx="456657" cy="254409"/>
          </a:xfrm>
          <a:prstGeom prst="rect">
            <a:avLst/>
          </a:prstGeom>
        </p:spPr>
        <p:txBody>
          <a:bodyPr vert="horz" wrap="square" lIns="0" tIns="23349" rIns="0" bIns="0" rtlCol="0">
            <a:spAutoFit/>
          </a:bodyPr>
          <a:lstStyle/>
          <a:p>
            <a:pPr marL="24977" marR="4344" indent="-14661">
              <a:lnSpc>
                <a:spcPts val="864"/>
              </a:lnSpc>
              <a:spcBef>
                <a:spcPts val="184"/>
              </a:spcBef>
            </a:pPr>
            <a:r>
              <a:rPr sz="770" b="1" dirty="0">
                <a:solidFill>
                  <a:srgbClr val="BF4F4D"/>
                </a:solidFill>
                <a:latin typeface="ＭＳ Ｐゴシック"/>
                <a:cs typeface="ＭＳ Ｐゴシック"/>
              </a:rPr>
              <a:t>オンライ</a:t>
            </a:r>
            <a:r>
              <a:rPr sz="770" b="1" spc="-586" dirty="0">
                <a:solidFill>
                  <a:srgbClr val="BF4F4D"/>
                </a:solidFill>
                <a:latin typeface="ＭＳ Ｐゴシック"/>
                <a:cs typeface="ＭＳ Ｐゴシック"/>
              </a:rPr>
              <a:t>ン</a:t>
            </a:r>
            <a:r>
              <a:rPr sz="770" b="1" spc="-13" dirty="0">
                <a:solidFill>
                  <a:srgbClr val="BF4F4D"/>
                </a:solidFill>
                <a:latin typeface="ＭＳ Ｐゴシック"/>
                <a:cs typeface="ＭＳ Ｐゴシック"/>
              </a:rPr>
              <a:t>電子納品</a:t>
            </a:r>
            <a:endParaRPr sz="770">
              <a:latin typeface="ＭＳ Ｐゴシック"/>
              <a:cs typeface="ＭＳ Ｐゴシック"/>
            </a:endParaRPr>
          </a:p>
        </p:txBody>
      </p:sp>
      <p:sp>
        <p:nvSpPr>
          <p:cNvPr id="71" name="object 71"/>
          <p:cNvSpPr txBox="1"/>
          <p:nvPr/>
        </p:nvSpPr>
        <p:spPr>
          <a:xfrm>
            <a:off x="7333879" y="5187536"/>
            <a:ext cx="909513" cy="668827"/>
          </a:xfrm>
          <a:prstGeom prst="rect">
            <a:avLst/>
          </a:prstGeom>
        </p:spPr>
        <p:txBody>
          <a:bodyPr vert="horz" wrap="square" lIns="0" tIns="19548" rIns="0" bIns="0" rtlCol="0">
            <a:spAutoFit/>
          </a:bodyPr>
          <a:lstStyle/>
          <a:p>
            <a:pPr marL="197104" marR="526156" indent="-60272">
              <a:lnSpc>
                <a:spcPts val="1095"/>
              </a:lnSpc>
              <a:spcBef>
                <a:spcPts val="154"/>
              </a:spcBef>
            </a:pPr>
            <a:r>
              <a:rPr sz="941" u="sng" spc="-21" dirty="0">
                <a:solidFill>
                  <a:srgbClr val="0000FF"/>
                </a:solidFill>
                <a:uFill>
                  <a:solidFill>
                    <a:srgbClr val="0000FF"/>
                  </a:solidFill>
                </a:uFill>
                <a:latin typeface="ＭＳ Ｐゴシック"/>
                <a:cs typeface="ＭＳ Ｐゴシック"/>
              </a:rPr>
              <a:t>施工</a:t>
            </a:r>
            <a:r>
              <a:rPr sz="941" u="sng" spc="-43" dirty="0">
                <a:solidFill>
                  <a:srgbClr val="0000FF"/>
                </a:solidFill>
                <a:uFill>
                  <a:solidFill>
                    <a:srgbClr val="0000FF"/>
                  </a:solidFill>
                </a:uFill>
                <a:latin typeface="ＭＳ Ｐゴシック"/>
                <a:cs typeface="ＭＳ Ｐゴシック"/>
              </a:rPr>
              <a:t>後</a:t>
            </a:r>
            <a:endParaRPr sz="941">
              <a:latin typeface="ＭＳ Ｐゴシック"/>
              <a:cs typeface="ＭＳ Ｐゴシック"/>
            </a:endParaRPr>
          </a:p>
          <a:p>
            <a:pPr marL="10860">
              <a:spcBef>
                <a:spcPts val="9"/>
              </a:spcBef>
            </a:pPr>
            <a:r>
              <a:rPr sz="812" dirty="0">
                <a:solidFill>
                  <a:srgbClr val="0000FF"/>
                </a:solidFill>
                <a:latin typeface="ＭＳ Ｐゴシック"/>
                <a:cs typeface="ＭＳ Ｐゴシック"/>
              </a:rPr>
              <a:t>・維持管理への</a:t>
            </a:r>
            <a:r>
              <a:rPr sz="770" spc="-201" dirty="0">
                <a:solidFill>
                  <a:srgbClr val="0000FF"/>
                </a:solidFill>
                <a:latin typeface="ＭＳ Ｐゴシック"/>
                <a:cs typeface="ＭＳ Ｐゴシック"/>
              </a:rPr>
              <a:t>活用</a:t>
            </a:r>
            <a:endParaRPr sz="770">
              <a:latin typeface="ＭＳ Ｐゴシック"/>
              <a:cs typeface="ＭＳ Ｐゴシック"/>
            </a:endParaRPr>
          </a:p>
          <a:p>
            <a:pPr marL="79819" marR="181358" indent="-69503">
              <a:lnSpc>
                <a:spcPts val="992"/>
              </a:lnSpc>
              <a:spcBef>
                <a:spcPts val="30"/>
              </a:spcBef>
            </a:pPr>
            <a:r>
              <a:rPr sz="812" spc="-43" dirty="0">
                <a:solidFill>
                  <a:srgbClr val="0000FF"/>
                </a:solidFill>
                <a:latin typeface="ＭＳ Ｐゴシック"/>
                <a:cs typeface="ＭＳ Ｐゴシック"/>
              </a:rPr>
              <a:t>・ビッグデータ</a:t>
            </a:r>
            <a:r>
              <a:rPr sz="812" spc="-9" dirty="0">
                <a:solidFill>
                  <a:srgbClr val="0000FF"/>
                </a:solidFill>
                <a:latin typeface="ＭＳ Ｐゴシック"/>
                <a:cs typeface="ＭＳ Ｐゴシック"/>
              </a:rPr>
              <a:t>の分析・活用</a:t>
            </a:r>
            <a:endParaRPr sz="812">
              <a:latin typeface="ＭＳ Ｐゴシック"/>
              <a:cs typeface="ＭＳ Ｐゴシック"/>
            </a:endParaRPr>
          </a:p>
        </p:txBody>
      </p:sp>
      <p:sp>
        <p:nvSpPr>
          <p:cNvPr id="72" name="object 72"/>
          <p:cNvSpPr txBox="1"/>
          <p:nvPr/>
        </p:nvSpPr>
        <p:spPr>
          <a:xfrm>
            <a:off x="6441198" y="2969520"/>
            <a:ext cx="561455" cy="216273"/>
          </a:xfrm>
          <a:prstGeom prst="rect">
            <a:avLst/>
          </a:prstGeom>
        </p:spPr>
        <p:txBody>
          <a:bodyPr vert="horz" wrap="square" lIns="0" tIns="9774" rIns="0" bIns="0" rtlCol="0">
            <a:spAutoFit/>
          </a:bodyPr>
          <a:lstStyle/>
          <a:p>
            <a:pPr marL="100453" marR="4344" indent="-90136">
              <a:lnSpc>
                <a:spcPct val="103699"/>
              </a:lnSpc>
              <a:spcBef>
                <a:spcPts val="77"/>
              </a:spcBef>
            </a:pPr>
            <a:r>
              <a:rPr sz="684" spc="-9" dirty="0">
                <a:latin typeface="ＭＳ Ｐゴシック"/>
                <a:cs typeface="ＭＳ Ｐゴシック"/>
              </a:rPr>
              <a:t>立会内容等の</a:t>
            </a:r>
            <a:r>
              <a:rPr sz="684" spc="-13" dirty="0">
                <a:latin typeface="ＭＳ Ｐゴシック"/>
                <a:cs typeface="ＭＳ Ｐゴシック"/>
              </a:rPr>
              <a:t>確認依頼</a:t>
            </a:r>
            <a:endParaRPr sz="684">
              <a:latin typeface="ＭＳ Ｐゴシック"/>
              <a:cs typeface="ＭＳ Ｐゴシック"/>
            </a:endParaRPr>
          </a:p>
        </p:txBody>
      </p:sp>
      <p:sp>
        <p:nvSpPr>
          <p:cNvPr id="73" name="object 73"/>
          <p:cNvSpPr txBox="1"/>
          <p:nvPr/>
        </p:nvSpPr>
        <p:spPr>
          <a:xfrm>
            <a:off x="6656223" y="3454304"/>
            <a:ext cx="332312" cy="118993"/>
          </a:xfrm>
          <a:prstGeom prst="rect">
            <a:avLst/>
          </a:prstGeom>
        </p:spPr>
        <p:txBody>
          <a:bodyPr vert="horz" wrap="square" lIns="0" tIns="13575" rIns="0" bIns="0" rtlCol="0">
            <a:spAutoFit/>
          </a:bodyPr>
          <a:lstStyle/>
          <a:p>
            <a:pPr marL="10860">
              <a:spcBef>
                <a:spcPts val="107"/>
              </a:spcBef>
            </a:pPr>
            <a:r>
              <a:rPr sz="684" dirty="0">
                <a:latin typeface="ＭＳ Ｐゴシック"/>
                <a:cs typeface="ＭＳ Ｐゴシック"/>
              </a:rPr>
              <a:t>確認</a:t>
            </a:r>
            <a:r>
              <a:rPr sz="684" spc="-21" dirty="0">
                <a:latin typeface="Arial"/>
                <a:cs typeface="Arial"/>
              </a:rPr>
              <a:t>OK</a:t>
            </a:r>
            <a:endParaRPr sz="684">
              <a:latin typeface="Arial"/>
              <a:cs typeface="Arial"/>
            </a:endParaRPr>
          </a:p>
        </p:txBody>
      </p:sp>
      <p:sp>
        <p:nvSpPr>
          <p:cNvPr id="74" name="object 74"/>
          <p:cNvSpPr/>
          <p:nvPr/>
        </p:nvSpPr>
        <p:spPr>
          <a:xfrm>
            <a:off x="7490695" y="1751477"/>
            <a:ext cx="630958" cy="213939"/>
          </a:xfrm>
          <a:custGeom>
            <a:avLst/>
            <a:gdLst/>
            <a:ahLst/>
            <a:cxnLst/>
            <a:rect l="l" t="t" r="r" b="b"/>
            <a:pathLst>
              <a:path w="737870" h="250189">
                <a:moveTo>
                  <a:pt x="734568" y="0"/>
                </a:moveTo>
                <a:lnTo>
                  <a:pt x="1524" y="0"/>
                </a:lnTo>
                <a:lnTo>
                  <a:pt x="0" y="1524"/>
                </a:lnTo>
                <a:lnTo>
                  <a:pt x="0" y="248412"/>
                </a:lnTo>
                <a:lnTo>
                  <a:pt x="1524" y="249936"/>
                </a:lnTo>
                <a:lnTo>
                  <a:pt x="734568" y="249936"/>
                </a:lnTo>
                <a:lnTo>
                  <a:pt x="737616" y="248412"/>
                </a:lnTo>
                <a:lnTo>
                  <a:pt x="737616" y="245363"/>
                </a:lnTo>
                <a:lnTo>
                  <a:pt x="9144" y="245363"/>
                </a:lnTo>
                <a:lnTo>
                  <a:pt x="4572" y="240791"/>
                </a:lnTo>
                <a:lnTo>
                  <a:pt x="9144" y="240791"/>
                </a:lnTo>
                <a:lnTo>
                  <a:pt x="9144" y="9143"/>
                </a:lnTo>
                <a:lnTo>
                  <a:pt x="4572" y="9143"/>
                </a:lnTo>
                <a:lnTo>
                  <a:pt x="9144" y="4571"/>
                </a:lnTo>
                <a:lnTo>
                  <a:pt x="737616" y="4571"/>
                </a:lnTo>
                <a:lnTo>
                  <a:pt x="737616" y="1524"/>
                </a:lnTo>
                <a:lnTo>
                  <a:pt x="734568" y="0"/>
                </a:lnTo>
                <a:close/>
              </a:path>
              <a:path w="737870" h="250189">
                <a:moveTo>
                  <a:pt x="9144" y="240791"/>
                </a:moveTo>
                <a:lnTo>
                  <a:pt x="4572" y="240791"/>
                </a:lnTo>
                <a:lnTo>
                  <a:pt x="9144" y="245363"/>
                </a:lnTo>
                <a:lnTo>
                  <a:pt x="9144" y="240791"/>
                </a:lnTo>
                <a:close/>
              </a:path>
              <a:path w="737870" h="250189">
                <a:moveTo>
                  <a:pt x="726948" y="240791"/>
                </a:moveTo>
                <a:lnTo>
                  <a:pt x="9144" y="240791"/>
                </a:lnTo>
                <a:lnTo>
                  <a:pt x="9144" y="245363"/>
                </a:lnTo>
                <a:lnTo>
                  <a:pt x="726948" y="245363"/>
                </a:lnTo>
                <a:lnTo>
                  <a:pt x="726948" y="240791"/>
                </a:lnTo>
                <a:close/>
              </a:path>
              <a:path w="737870" h="250189">
                <a:moveTo>
                  <a:pt x="726948" y="4571"/>
                </a:moveTo>
                <a:lnTo>
                  <a:pt x="726948" y="245363"/>
                </a:lnTo>
                <a:lnTo>
                  <a:pt x="733044" y="240791"/>
                </a:lnTo>
                <a:lnTo>
                  <a:pt x="737616" y="240791"/>
                </a:lnTo>
                <a:lnTo>
                  <a:pt x="737616" y="9143"/>
                </a:lnTo>
                <a:lnTo>
                  <a:pt x="733044" y="9143"/>
                </a:lnTo>
                <a:lnTo>
                  <a:pt x="726948" y="4571"/>
                </a:lnTo>
                <a:close/>
              </a:path>
              <a:path w="737870" h="250189">
                <a:moveTo>
                  <a:pt x="737616" y="240791"/>
                </a:moveTo>
                <a:lnTo>
                  <a:pt x="733044" y="240791"/>
                </a:lnTo>
                <a:lnTo>
                  <a:pt x="726948" y="245363"/>
                </a:lnTo>
                <a:lnTo>
                  <a:pt x="737616" y="245363"/>
                </a:lnTo>
                <a:lnTo>
                  <a:pt x="737616" y="240791"/>
                </a:lnTo>
                <a:close/>
              </a:path>
              <a:path w="737870" h="250189">
                <a:moveTo>
                  <a:pt x="9144" y="4571"/>
                </a:moveTo>
                <a:lnTo>
                  <a:pt x="4572" y="9143"/>
                </a:lnTo>
                <a:lnTo>
                  <a:pt x="9144" y="9143"/>
                </a:lnTo>
                <a:lnTo>
                  <a:pt x="9144" y="4571"/>
                </a:lnTo>
                <a:close/>
              </a:path>
              <a:path w="737870" h="250189">
                <a:moveTo>
                  <a:pt x="726948" y="4571"/>
                </a:moveTo>
                <a:lnTo>
                  <a:pt x="9144" y="4571"/>
                </a:lnTo>
                <a:lnTo>
                  <a:pt x="9144" y="9143"/>
                </a:lnTo>
                <a:lnTo>
                  <a:pt x="726948" y="9143"/>
                </a:lnTo>
                <a:lnTo>
                  <a:pt x="726948" y="4571"/>
                </a:lnTo>
                <a:close/>
              </a:path>
              <a:path w="737870" h="250189">
                <a:moveTo>
                  <a:pt x="737616" y="4571"/>
                </a:moveTo>
                <a:lnTo>
                  <a:pt x="726948" y="4571"/>
                </a:lnTo>
                <a:lnTo>
                  <a:pt x="733044" y="9143"/>
                </a:lnTo>
                <a:lnTo>
                  <a:pt x="737616" y="9143"/>
                </a:lnTo>
                <a:lnTo>
                  <a:pt x="737616" y="4571"/>
                </a:lnTo>
                <a:close/>
              </a:path>
            </a:pathLst>
          </a:custGeom>
          <a:solidFill>
            <a:srgbClr val="000000"/>
          </a:solidFill>
        </p:spPr>
        <p:txBody>
          <a:bodyPr wrap="square" lIns="0" tIns="0" rIns="0" bIns="0" rtlCol="0"/>
          <a:lstStyle/>
          <a:p>
            <a:endParaRPr sz="1539"/>
          </a:p>
        </p:txBody>
      </p:sp>
      <p:sp>
        <p:nvSpPr>
          <p:cNvPr id="75" name="object 75"/>
          <p:cNvSpPr txBox="1"/>
          <p:nvPr/>
        </p:nvSpPr>
        <p:spPr>
          <a:xfrm>
            <a:off x="7584089" y="1779714"/>
            <a:ext cx="444168" cy="138130"/>
          </a:xfrm>
          <a:prstGeom prst="rect">
            <a:avLst/>
          </a:prstGeom>
        </p:spPr>
        <p:txBody>
          <a:bodyPr vert="horz" wrap="square" lIns="0" tIns="13032" rIns="0" bIns="0" rtlCol="0">
            <a:spAutoFit/>
          </a:bodyPr>
          <a:lstStyle/>
          <a:p>
            <a:pPr marL="10860">
              <a:spcBef>
                <a:spcPts val="103"/>
              </a:spcBef>
            </a:pPr>
            <a:r>
              <a:rPr sz="812" spc="-13" dirty="0">
                <a:latin typeface="ＭＳ Ｐゴシック"/>
                <a:cs typeface="ＭＳ Ｐゴシック"/>
              </a:rPr>
              <a:t>監督職員</a:t>
            </a:r>
            <a:endParaRPr sz="812">
              <a:latin typeface="ＭＳ Ｐゴシック"/>
              <a:cs typeface="ＭＳ Ｐゴシック"/>
            </a:endParaRPr>
          </a:p>
        </p:txBody>
      </p:sp>
      <p:grpSp>
        <p:nvGrpSpPr>
          <p:cNvPr id="76" name="object 76"/>
          <p:cNvGrpSpPr/>
          <p:nvPr/>
        </p:nvGrpSpPr>
        <p:grpSpPr>
          <a:xfrm>
            <a:off x="6136688" y="2992107"/>
            <a:ext cx="1360740" cy="453942"/>
            <a:chOff x="7176516" y="3270503"/>
            <a:chExt cx="1591310" cy="530860"/>
          </a:xfrm>
        </p:grpSpPr>
        <p:sp>
          <p:nvSpPr>
            <p:cNvPr id="77" name="object 77"/>
            <p:cNvSpPr/>
            <p:nvPr/>
          </p:nvSpPr>
          <p:spPr>
            <a:xfrm>
              <a:off x="7176516" y="3270503"/>
              <a:ext cx="1591310" cy="530860"/>
            </a:xfrm>
            <a:custGeom>
              <a:avLst/>
              <a:gdLst/>
              <a:ahLst/>
              <a:cxnLst/>
              <a:rect l="l" t="t" r="r" b="b"/>
              <a:pathLst>
                <a:path w="1591309" h="530860">
                  <a:moveTo>
                    <a:pt x="1456944" y="76200"/>
                  </a:moveTo>
                  <a:lnTo>
                    <a:pt x="1446936" y="64008"/>
                  </a:lnTo>
                  <a:lnTo>
                    <a:pt x="1394460" y="0"/>
                  </a:lnTo>
                  <a:lnTo>
                    <a:pt x="1330452" y="76200"/>
                  </a:lnTo>
                  <a:lnTo>
                    <a:pt x="1385316" y="76200"/>
                  </a:lnTo>
                  <a:lnTo>
                    <a:pt x="1385316" y="298704"/>
                  </a:lnTo>
                  <a:lnTo>
                    <a:pt x="0" y="298704"/>
                  </a:lnTo>
                  <a:lnTo>
                    <a:pt x="0" y="316992"/>
                  </a:lnTo>
                  <a:lnTo>
                    <a:pt x="1399032" y="316992"/>
                  </a:lnTo>
                  <a:lnTo>
                    <a:pt x="1403604" y="312420"/>
                  </a:lnTo>
                  <a:lnTo>
                    <a:pt x="1403604" y="307848"/>
                  </a:lnTo>
                  <a:lnTo>
                    <a:pt x="1403604" y="298704"/>
                  </a:lnTo>
                  <a:lnTo>
                    <a:pt x="1403604" y="76200"/>
                  </a:lnTo>
                  <a:lnTo>
                    <a:pt x="1456944" y="76200"/>
                  </a:lnTo>
                  <a:close/>
                </a:path>
                <a:path w="1591309" h="530860">
                  <a:moveTo>
                    <a:pt x="1591056" y="0"/>
                  </a:moveTo>
                  <a:lnTo>
                    <a:pt x="1572768" y="0"/>
                  </a:lnTo>
                  <a:lnTo>
                    <a:pt x="1572768" y="457200"/>
                  </a:lnTo>
                  <a:lnTo>
                    <a:pt x="76200" y="457200"/>
                  </a:lnTo>
                  <a:lnTo>
                    <a:pt x="76200" y="403860"/>
                  </a:lnTo>
                  <a:lnTo>
                    <a:pt x="0" y="467868"/>
                  </a:lnTo>
                  <a:lnTo>
                    <a:pt x="76200" y="530352"/>
                  </a:lnTo>
                  <a:lnTo>
                    <a:pt x="76200" y="477012"/>
                  </a:lnTo>
                  <a:lnTo>
                    <a:pt x="1586484" y="477012"/>
                  </a:lnTo>
                  <a:lnTo>
                    <a:pt x="1591056" y="472440"/>
                  </a:lnTo>
                  <a:lnTo>
                    <a:pt x="1591056" y="467868"/>
                  </a:lnTo>
                  <a:lnTo>
                    <a:pt x="1591056" y="457200"/>
                  </a:lnTo>
                  <a:lnTo>
                    <a:pt x="1591056" y="0"/>
                  </a:lnTo>
                  <a:close/>
                </a:path>
              </a:pathLst>
            </a:custGeom>
            <a:solidFill>
              <a:srgbClr val="000000"/>
            </a:solidFill>
          </p:spPr>
          <p:txBody>
            <a:bodyPr wrap="square" lIns="0" tIns="0" rIns="0" bIns="0" rtlCol="0"/>
            <a:lstStyle/>
            <a:p>
              <a:endParaRPr sz="1539"/>
            </a:p>
          </p:txBody>
        </p:sp>
        <p:sp>
          <p:nvSpPr>
            <p:cNvPr id="78" name="object 78"/>
            <p:cNvSpPr/>
            <p:nvPr/>
          </p:nvSpPr>
          <p:spPr>
            <a:xfrm>
              <a:off x="7647432" y="3473195"/>
              <a:ext cx="931544" cy="325120"/>
            </a:xfrm>
            <a:custGeom>
              <a:avLst/>
              <a:gdLst/>
              <a:ahLst/>
              <a:cxnLst/>
              <a:rect l="l" t="t" r="r" b="b"/>
              <a:pathLst>
                <a:path w="931545" h="325120">
                  <a:moveTo>
                    <a:pt x="637032" y="0"/>
                  </a:moveTo>
                  <a:lnTo>
                    <a:pt x="493775" y="64008"/>
                  </a:lnTo>
                  <a:lnTo>
                    <a:pt x="419100" y="27431"/>
                  </a:lnTo>
                  <a:lnTo>
                    <a:pt x="368808" y="96012"/>
                  </a:lnTo>
                  <a:lnTo>
                    <a:pt x="193548" y="53339"/>
                  </a:lnTo>
                  <a:lnTo>
                    <a:pt x="231648" y="117348"/>
                  </a:lnTo>
                  <a:lnTo>
                    <a:pt x="50292" y="123443"/>
                  </a:lnTo>
                  <a:lnTo>
                    <a:pt x="169164" y="173736"/>
                  </a:lnTo>
                  <a:lnTo>
                    <a:pt x="0" y="193548"/>
                  </a:lnTo>
                  <a:lnTo>
                    <a:pt x="143256" y="230124"/>
                  </a:lnTo>
                  <a:lnTo>
                    <a:pt x="54864" y="268224"/>
                  </a:lnTo>
                  <a:lnTo>
                    <a:pt x="207264" y="274319"/>
                  </a:lnTo>
                  <a:lnTo>
                    <a:pt x="211836" y="324612"/>
                  </a:lnTo>
                  <a:lnTo>
                    <a:pt x="324612" y="272796"/>
                  </a:lnTo>
                  <a:lnTo>
                    <a:pt x="374903" y="295655"/>
                  </a:lnTo>
                  <a:lnTo>
                    <a:pt x="425196" y="260603"/>
                  </a:lnTo>
                  <a:lnTo>
                    <a:pt x="499872" y="283463"/>
                  </a:lnTo>
                  <a:lnTo>
                    <a:pt x="524256" y="239267"/>
                  </a:lnTo>
                  <a:lnTo>
                    <a:pt x="643127" y="260603"/>
                  </a:lnTo>
                  <a:lnTo>
                    <a:pt x="630936" y="214884"/>
                  </a:lnTo>
                  <a:lnTo>
                    <a:pt x="813816" y="234696"/>
                  </a:lnTo>
                  <a:lnTo>
                    <a:pt x="705612" y="184403"/>
                  </a:lnTo>
                  <a:lnTo>
                    <a:pt x="786384" y="169163"/>
                  </a:lnTo>
                  <a:lnTo>
                    <a:pt x="731520" y="140208"/>
                  </a:lnTo>
                  <a:lnTo>
                    <a:pt x="931164" y="99060"/>
                  </a:lnTo>
                  <a:lnTo>
                    <a:pt x="705612" y="97536"/>
                  </a:lnTo>
                  <a:lnTo>
                    <a:pt x="775716" y="47243"/>
                  </a:lnTo>
                  <a:lnTo>
                    <a:pt x="626364" y="86867"/>
                  </a:lnTo>
                  <a:lnTo>
                    <a:pt x="637032" y="0"/>
                  </a:lnTo>
                  <a:close/>
                </a:path>
              </a:pathLst>
            </a:custGeom>
            <a:solidFill>
              <a:srgbClr val="FFE2C4"/>
            </a:solidFill>
          </p:spPr>
          <p:txBody>
            <a:bodyPr wrap="square" lIns="0" tIns="0" rIns="0" bIns="0" rtlCol="0"/>
            <a:lstStyle/>
            <a:p>
              <a:endParaRPr sz="1539"/>
            </a:p>
          </p:txBody>
        </p:sp>
      </p:grpSp>
      <p:sp>
        <p:nvSpPr>
          <p:cNvPr id="79" name="object 79"/>
          <p:cNvSpPr txBox="1"/>
          <p:nvPr/>
        </p:nvSpPr>
        <p:spPr>
          <a:xfrm>
            <a:off x="6666650" y="3252311"/>
            <a:ext cx="490323" cy="118993"/>
          </a:xfrm>
          <a:prstGeom prst="rect">
            <a:avLst/>
          </a:prstGeom>
        </p:spPr>
        <p:txBody>
          <a:bodyPr vert="horz" wrap="square" lIns="0" tIns="13575" rIns="0" bIns="0" rtlCol="0">
            <a:spAutoFit/>
          </a:bodyPr>
          <a:lstStyle/>
          <a:p>
            <a:pPr marL="10860">
              <a:spcBef>
                <a:spcPts val="107"/>
              </a:spcBef>
            </a:pPr>
            <a:r>
              <a:rPr sz="684" dirty="0">
                <a:solidFill>
                  <a:srgbClr val="FF0000"/>
                </a:solidFill>
                <a:latin typeface="ＭＳ Ｐゴシック"/>
                <a:cs typeface="ＭＳ Ｐゴシック"/>
              </a:rPr>
              <a:t>リアルタイ</a:t>
            </a:r>
            <a:r>
              <a:rPr sz="684" spc="-522" dirty="0">
                <a:solidFill>
                  <a:srgbClr val="FF0000"/>
                </a:solidFill>
                <a:latin typeface="ＭＳ Ｐゴシック"/>
                <a:cs typeface="ＭＳ Ｐゴシック"/>
              </a:rPr>
              <a:t>ム</a:t>
            </a:r>
            <a:endParaRPr sz="684">
              <a:latin typeface="ＭＳ Ｐゴシック"/>
              <a:cs typeface="ＭＳ Ｐゴシック"/>
            </a:endParaRPr>
          </a:p>
        </p:txBody>
      </p:sp>
      <p:sp>
        <p:nvSpPr>
          <p:cNvPr id="80" name="object 80"/>
          <p:cNvSpPr/>
          <p:nvPr/>
        </p:nvSpPr>
        <p:spPr>
          <a:xfrm>
            <a:off x="6545888" y="5190577"/>
            <a:ext cx="630958" cy="343171"/>
          </a:xfrm>
          <a:custGeom>
            <a:avLst/>
            <a:gdLst/>
            <a:ahLst/>
            <a:cxnLst/>
            <a:rect l="l" t="t" r="r" b="b"/>
            <a:pathLst>
              <a:path w="737870" h="401320">
                <a:moveTo>
                  <a:pt x="734568" y="0"/>
                </a:moveTo>
                <a:lnTo>
                  <a:pt x="1524" y="0"/>
                </a:lnTo>
                <a:lnTo>
                  <a:pt x="0" y="3048"/>
                </a:lnTo>
                <a:lnTo>
                  <a:pt x="0" y="397764"/>
                </a:lnTo>
                <a:lnTo>
                  <a:pt x="1524" y="400812"/>
                </a:lnTo>
                <a:lnTo>
                  <a:pt x="734568" y="400812"/>
                </a:lnTo>
                <a:lnTo>
                  <a:pt x="737616" y="397764"/>
                </a:lnTo>
                <a:lnTo>
                  <a:pt x="737616" y="396240"/>
                </a:lnTo>
                <a:lnTo>
                  <a:pt x="9144" y="396240"/>
                </a:lnTo>
                <a:lnTo>
                  <a:pt x="4572" y="390144"/>
                </a:lnTo>
                <a:lnTo>
                  <a:pt x="9144" y="390144"/>
                </a:lnTo>
                <a:lnTo>
                  <a:pt x="9144" y="9144"/>
                </a:lnTo>
                <a:lnTo>
                  <a:pt x="4572" y="9144"/>
                </a:lnTo>
                <a:lnTo>
                  <a:pt x="9144" y="4572"/>
                </a:lnTo>
                <a:lnTo>
                  <a:pt x="737616" y="4572"/>
                </a:lnTo>
                <a:lnTo>
                  <a:pt x="737616" y="3048"/>
                </a:lnTo>
                <a:lnTo>
                  <a:pt x="734568" y="0"/>
                </a:lnTo>
                <a:close/>
              </a:path>
              <a:path w="737870" h="401320">
                <a:moveTo>
                  <a:pt x="9144" y="390144"/>
                </a:moveTo>
                <a:lnTo>
                  <a:pt x="4572" y="390144"/>
                </a:lnTo>
                <a:lnTo>
                  <a:pt x="9144" y="396240"/>
                </a:lnTo>
                <a:lnTo>
                  <a:pt x="9144" y="390144"/>
                </a:lnTo>
                <a:close/>
              </a:path>
              <a:path w="737870" h="401320">
                <a:moveTo>
                  <a:pt x="726948" y="390144"/>
                </a:moveTo>
                <a:lnTo>
                  <a:pt x="9144" y="390144"/>
                </a:lnTo>
                <a:lnTo>
                  <a:pt x="9144" y="396240"/>
                </a:lnTo>
                <a:lnTo>
                  <a:pt x="726948" y="396240"/>
                </a:lnTo>
                <a:lnTo>
                  <a:pt x="726948" y="390144"/>
                </a:lnTo>
                <a:close/>
              </a:path>
              <a:path w="737870" h="401320">
                <a:moveTo>
                  <a:pt x="726948" y="4572"/>
                </a:moveTo>
                <a:lnTo>
                  <a:pt x="726948" y="396240"/>
                </a:lnTo>
                <a:lnTo>
                  <a:pt x="733044" y="390144"/>
                </a:lnTo>
                <a:lnTo>
                  <a:pt x="737616" y="390144"/>
                </a:lnTo>
                <a:lnTo>
                  <a:pt x="737616" y="9144"/>
                </a:lnTo>
                <a:lnTo>
                  <a:pt x="733044" y="9144"/>
                </a:lnTo>
                <a:lnTo>
                  <a:pt x="726948" y="4572"/>
                </a:lnTo>
                <a:close/>
              </a:path>
              <a:path w="737870" h="401320">
                <a:moveTo>
                  <a:pt x="737616" y="390144"/>
                </a:moveTo>
                <a:lnTo>
                  <a:pt x="733044" y="390144"/>
                </a:lnTo>
                <a:lnTo>
                  <a:pt x="726948" y="396240"/>
                </a:lnTo>
                <a:lnTo>
                  <a:pt x="737616" y="396240"/>
                </a:lnTo>
                <a:lnTo>
                  <a:pt x="737616" y="390144"/>
                </a:lnTo>
                <a:close/>
              </a:path>
              <a:path w="737870" h="401320">
                <a:moveTo>
                  <a:pt x="9144" y="4572"/>
                </a:moveTo>
                <a:lnTo>
                  <a:pt x="4572" y="9144"/>
                </a:lnTo>
                <a:lnTo>
                  <a:pt x="9144" y="9144"/>
                </a:lnTo>
                <a:lnTo>
                  <a:pt x="9144" y="4572"/>
                </a:lnTo>
                <a:close/>
              </a:path>
              <a:path w="737870" h="401320">
                <a:moveTo>
                  <a:pt x="726948" y="4572"/>
                </a:moveTo>
                <a:lnTo>
                  <a:pt x="9144" y="4572"/>
                </a:lnTo>
                <a:lnTo>
                  <a:pt x="9144" y="9144"/>
                </a:lnTo>
                <a:lnTo>
                  <a:pt x="726948" y="9144"/>
                </a:lnTo>
                <a:lnTo>
                  <a:pt x="726948" y="4572"/>
                </a:lnTo>
                <a:close/>
              </a:path>
              <a:path w="737870" h="401320">
                <a:moveTo>
                  <a:pt x="737616" y="4572"/>
                </a:moveTo>
                <a:lnTo>
                  <a:pt x="726948" y="4572"/>
                </a:lnTo>
                <a:lnTo>
                  <a:pt x="733044" y="9144"/>
                </a:lnTo>
                <a:lnTo>
                  <a:pt x="737616" y="9144"/>
                </a:lnTo>
                <a:lnTo>
                  <a:pt x="737616" y="4572"/>
                </a:lnTo>
                <a:close/>
              </a:path>
            </a:pathLst>
          </a:custGeom>
          <a:solidFill>
            <a:srgbClr val="000000"/>
          </a:solidFill>
        </p:spPr>
        <p:txBody>
          <a:bodyPr wrap="square" lIns="0" tIns="0" rIns="0" bIns="0" rtlCol="0"/>
          <a:lstStyle/>
          <a:p>
            <a:endParaRPr sz="1539"/>
          </a:p>
        </p:txBody>
      </p:sp>
      <p:sp>
        <p:nvSpPr>
          <p:cNvPr id="81" name="object 81"/>
          <p:cNvSpPr txBox="1"/>
          <p:nvPr/>
        </p:nvSpPr>
        <p:spPr>
          <a:xfrm>
            <a:off x="6692713" y="5220116"/>
            <a:ext cx="338828" cy="251061"/>
          </a:xfrm>
          <a:prstGeom prst="rect">
            <a:avLst/>
          </a:prstGeom>
        </p:spPr>
        <p:txBody>
          <a:bodyPr vert="horz" wrap="square" lIns="0" tIns="10317" rIns="0" bIns="0" rtlCol="0">
            <a:spAutoFit/>
          </a:bodyPr>
          <a:lstStyle/>
          <a:p>
            <a:pPr marL="10860" marR="4344" indent="52127">
              <a:lnSpc>
                <a:spcPct val="102099"/>
              </a:lnSpc>
              <a:spcBef>
                <a:spcPts val="81"/>
              </a:spcBef>
            </a:pPr>
            <a:r>
              <a:rPr sz="812" spc="-21" dirty="0">
                <a:latin typeface="ＭＳ Ｐゴシック"/>
                <a:cs typeface="ＭＳ Ｐゴシック"/>
              </a:rPr>
              <a:t>職員</a:t>
            </a:r>
            <a:r>
              <a:rPr sz="812" spc="-17" dirty="0">
                <a:latin typeface="ＭＳ Ｐゴシック"/>
                <a:cs typeface="ＭＳ Ｐゴシック"/>
              </a:rPr>
              <a:t>研究者</a:t>
            </a:r>
            <a:endParaRPr sz="812">
              <a:latin typeface="ＭＳ Ｐゴシック"/>
              <a:cs typeface="ＭＳ Ｐゴシック"/>
            </a:endParaRPr>
          </a:p>
        </p:txBody>
      </p:sp>
      <p:grpSp>
        <p:nvGrpSpPr>
          <p:cNvPr id="82" name="object 82"/>
          <p:cNvGrpSpPr/>
          <p:nvPr/>
        </p:nvGrpSpPr>
        <p:grpSpPr>
          <a:xfrm>
            <a:off x="6207059" y="3338755"/>
            <a:ext cx="1965634" cy="572314"/>
            <a:chOff x="7258811" y="3675888"/>
            <a:chExt cx="2298700" cy="669290"/>
          </a:xfrm>
        </p:grpSpPr>
        <p:sp>
          <p:nvSpPr>
            <p:cNvPr id="83" name="object 83"/>
            <p:cNvSpPr/>
            <p:nvPr/>
          </p:nvSpPr>
          <p:spPr>
            <a:xfrm>
              <a:off x="7258811" y="4209288"/>
              <a:ext cx="1499870" cy="127000"/>
            </a:xfrm>
            <a:custGeom>
              <a:avLst/>
              <a:gdLst/>
              <a:ahLst/>
              <a:cxnLst/>
              <a:rect l="l" t="t" r="r" b="b"/>
              <a:pathLst>
                <a:path w="1499870" h="127000">
                  <a:moveTo>
                    <a:pt x="76200" y="0"/>
                  </a:moveTo>
                  <a:lnTo>
                    <a:pt x="0" y="64008"/>
                  </a:lnTo>
                  <a:lnTo>
                    <a:pt x="76200" y="126492"/>
                  </a:lnTo>
                  <a:lnTo>
                    <a:pt x="76200" y="73151"/>
                  </a:lnTo>
                  <a:lnTo>
                    <a:pt x="64008" y="73151"/>
                  </a:lnTo>
                  <a:lnTo>
                    <a:pt x="64008" y="53339"/>
                  </a:lnTo>
                  <a:lnTo>
                    <a:pt x="76200" y="53339"/>
                  </a:lnTo>
                  <a:lnTo>
                    <a:pt x="76200" y="0"/>
                  </a:lnTo>
                  <a:close/>
                </a:path>
                <a:path w="1499870" h="127000">
                  <a:moveTo>
                    <a:pt x="1423416" y="0"/>
                  </a:moveTo>
                  <a:lnTo>
                    <a:pt x="1423416" y="126492"/>
                  </a:lnTo>
                  <a:lnTo>
                    <a:pt x="1488464" y="73151"/>
                  </a:lnTo>
                  <a:lnTo>
                    <a:pt x="1435608" y="73151"/>
                  </a:lnTo>
                  <a:lnTo>
                    <a:pt x="1435608" y="53339"/>
                  </a:lnTo>
                  <a:lnTo>
                    <a:pt x="1486916" y="53339"/>
                  </a:lnTo>
                  <a:lnTo>
                    <a:pt x="1423416" y="0"/>
                  </a:lnTo>
                  <a:close/>
                </a:path>
                <a:path w="1499870" h="127000">
                  <a:moveTo>
                    <a:pt x="76200" y="53339"/>
                  </a:moveTo>
                  <a:lnTo>
                    <a:pt x="64008" y="53339"/>
                  </a:lnTo>
                  <a:lnTo>
                    <a:pt x="64008" y="73151"/>
                  </a:lnTo>
                  <a:lnTo>
                    <a:pt x="76200" y="73151"/>
                  </a:lnTo>
                  <a:lnTo>
                    <a:pt x="76200" y="53339"/>
                  </a:lnTo>
                  <a:close/>
                </a:path>
                <a:path w="1499870" h="127000">
                  <a:moveTo>
                    <a:pt x="1423416" y="53339"/>
                  </a:moveTo>
                  <a:lnTo>
                    <a:pt x="76200" y="53339"/>
                  </a:lnTo>
                  <a:lnTo>
                    <a:pt x="76200" y="73151"/>
                  </a:lnTo>
                  <a:lnTo>
                    <a:pt x="1423416" y="73151"/>
                  </a:lnTo>
                  <a:lnTo>
                    <a:pt x="1423416" y="53339"/>
                  </a:lnTo>
                  <a:close/>
                </a:path>
                <a:path w="1499870" h="127000">
                  <a:moveTo>
                    <a:pt x="1486916" y="53339"/>
                  </a:moveTo>
                  <a:lnTo>
                    <a:pt x="1435608" y="53339"/>
                  </a:lnTo>
                  <a:lnTo>
                    <a:pt x="1435608" y="73151"/>
                  </a:lnTo>
                  <a:lnTo>
                    <a:pt x="1488464" y="73151"/>
                  </a:lnTo>
                  <a:lnTo>
                    <a:pt x="1499616" y="64008"/>
                  </a:lnTo>
                  <a:lnTo>
                    <a:pt x="1486916" y="53339"/>
                  </a:lnTo>
                  <a:close/>
                </a:path>
              </a:pathLst>
            </a:custGeom>
            <a:solidFill>
              <a:srgbClr val="000000"/>
            </a:solidFill>
          </p:spPr>
          <p:txBody>
            <a:bodyPr wrap="square" lIns="0" tIns="0" rIns="0" bIns="0" rtlCol="0"/>
            <a:lstStyle/>
            <a:p>
              <a:endParaRPr sz="1539"/>
            </a:p>
          </p:txBody>
        </p:sp>
        <p:pic>
          <p:nvPicPr>
            <p:cNvPr id="84" name="object 84"/>
            <p:cNvPicPr/>
            <p:nvPr/>
          </p:nvPicPr>
          <p:blipFill>
            <a:blip r:embed="rId28" cstate="print"/>
            <a:stretch>
              <a:fillRect/>
            </a:stretch>
          </p:blipFill>
          <p:spPr>
            <a:xfrm>
              <a:off x="8820911" y="3675888"/>
              <a:ext cx="736092" cy="669036"/>
            </a:xfrm>
            <a:prstGeom prst="rect">
              <a:avLst/>
            </a:prstGeom>
          </p:spPr>
        </p:pic>
      </p:grpSp>
      <p:sp>
        <p:nvSpPr>
          <p:cNvPr id="85" name="object 85"/>
          <p:cNvSpPr txBox="1"/>
          <p:nvPr/>
        </p:nvSpPr>
        <p:spPr>
          <a:xfrm>
            <a:off x="7692254" y="3368294"/>
            <a:ext cx="338828" cy="138130"/>
          </a:xfrm>
          <a:prstGeom prst="rect">
            <a:avLst/>
          </a:prstGeom>
        </p:spPr>
        <p:txBody>
          <a:bodyPr vert="horz" wrap="square" lIns="0" tIns="13032" rIns="0" bIns="0" rtlCol="0">
            <a:spAutoFit/>
          </a:bodyPr>
          <a:lstStyle/>
          <a:p>
            <a:pPr marL="10860">
              <a:spcBef>
                <a:spcPts val="103"/>
              </a:spcBef>
            </a:pPr>
            <a:r>
              <a:rPr sz="812" spc="-17" dirty="0">
                <a:latin typeface="ＭＳ Ｐゴシック"/>
                <a:cs typeface="ＭＳ Ｐゴシック"/>
              </a:rPr>
              <a:t>検査官</a:t>
            </a:r>
            <a:endParaRPr sz="812">
              <a:latin typeface="ＭＳ Ｐゴシック"/>
              <a:cs typeface="ＭＳ Ｐゴシック"/>
            </a:endParaRPr>
          </a:p>
        </p:txBody>
      </p:sp>
      <p:grpSp>
        <p:nvGrpSpPr>
          <p:cNvPr id="86" name="object 86"/>
          <p:cNvGrpSpPr/>
          <p:nvPr/>
        </p:nvGrpSpPr>
        <p:grpSpPr>
          <a:xfrm>
            <a:off x="6492458" y="1283635"/>
            <a:ext cx="1680019" cy="2630257"/>
            <a:chOff x="7592568" y="1272540"/>
            <a:chExt cx="1964689" cy="3075940"/>
          </a:xfrm>
        </p:grpSpPr>
        <p:pic>
          <p:nvPicPr>
            <p:cNvPr id="87" name="object 87"/>
            <p:cNvPicPr/>
            <p:nvPr/>
          </p:nvPicPr>
          <p:blipFill>
            <a:blip r:embed="rId29" cstate="print"/>
            <a:stretch>
              <a:fillRect/>
            </a:stretch>
          </p:blipFill>
          <p:spPr>
            <a:xfrm>
              <a:off x="9380220" y="4120896"/>
              <a:ext cx="103631" cy="30479"/>
            </a:xfrm>
            <a:prstGeom prst="rect">
              <a:avLst/>
            </a:prstGeom>
          </p:spPr>
        </p:pic>
        <p:pic>
          <p:nvPicPr>
            <p:cNvPr id="88" name="object 88"/>
            <p:cNvPicPr/>
            <p:nvPr/>
          </p:nvPicPr>
          <p:blipFill>
            <a:blip r:embed="rId30" cstate="print"/>
            <a:stretch>
              <a:fillRect/>
            </a:stretch>
          </p:blipFill>
          <p:spPr>
            <a:xfrm>
              <a:off x="9310116" y="4316984"/>
              <a:ext cx="79248" cy="26669"/>
            </a:xfrm>
            <a:prstGeom prst="rect">
              <a:avLst/>
            </a:prstGeom>
          </p:spPr>
        </p:pic>
        <p:sp>
          <p:nvSpPr>
            <p:cNvPr id="89" name="object 89"/>
            <p:cNvSpPr/>
            <p:nvPr/>
          </p:nvSpPr>
          <p:spPr>
            <a:xfrm>
              <a:off x="8939784" y="4166616"/>
              <a:ext cx="167640" cy="26034"/>
            </a:xfrm>
            <a:custGeom>
              <a:avLst/>
              <a:gdLst/>
              <a:ahLst/>
              <a:cxnLst/>
              <a:rect l="l" t="t" r="r" b="b"/>
              <a:pathLst>
                <a:path w="167640" h="26035">
                  <a:moveTo>
                    <a:pt x="167640" y="0"/>
                  </a:moveTo>
                  <a:lnTo>
                    <a:pt x="137160" y="0"/>
                  </a:lnTo>
                  <a:lnTo>
                    <a:pt x="126492" y="1524"/>
                  </a:lnTo>
                  <a:lnTo>
                    <a:pt x="115824" y="1524"/>
                  </a:lnTo>
                  <a:lnTo>
                    <a:pt x="105156" y="3048"/>
                  </a:lnTo>
                  <a:lnTo>
                    <a:pt x="92964" y="3048"/>
                  </a:lnTo>
                  <a:lnTo>
                    <a:pt x="83820" y="4572"/>
                  </a:lnTo>
                  <a:lnTo>
                    <a:pt x="73151" y="4572"/>
                  </a:lnTo>
                  <a:lnTo>
                    <a:pt x="62484" y="6096"/>
                  </a:lnTo>
                  <a:lnTo>
                    <a:pt x="41148" y="6096"/>
                  </a:lnTo>
                  <a:lnTo>
                    <a:pt x="30480" y="7620"/>
                  </a:lnTo>
                  <a:lnTo>
                    <a:pt x="9144" y="7620"/>
                  </a:lnTo>
                  <a:lnTo>
                    <a:pt x="0" y="9144"/>
                  </a:lnTo>
                  <a:lnTo>
                    <a:pt x="1524" y="12192"/>
                  </a:lnTo>
                  <a:lnTo>
                    <a:pt x="3048" y="13716"/>
                  </a:lnTo>
                  <a:lnTo>
                    <a:pt x="12192" y="18288"/>
                  </a:lnTo>
                  <a:lnTo>
                    <a:pt x="15240" y="18288"/>
                  </a:lnTo>
                  <a:lnTo>
                    <a:pt x="21336" y="21336"/>
                  </a:lnTo>
                  <a:lnTo>
                    <a:pt x="30480" y="21336"/>
                  </a:lnTo>
                  <a:lnTo>
                    <a:pt x="39624" y="22860"/>
                  </a:lnTo>
                  <a:lnTo>
                    <a:pt x="64008" y="22860"/>
                  </a:lnTo>
                  <a:lnTo>
                    <a:pt x="73151" y="25908"/>
                  </a:lnTo>
                  <a:lnTo>
                    <a:pt x="80772" y="25908"/>
                  </a:lnTo>
                  <a:lnTo>
                    <a:pt x="89916" y="22860"/>
                  </a:lnTo>
                  <a:lnTo>
                    <a:pt x="108204" y="22860"/>
                  </a:lnTo>
                  <a:lnTo>
                    <a:pt x="115824" y="21336"/>
                  </a:lnTo>
                  <a:lnTo>
                    <a:pt x="124968" y="21336"/>
                  </a:lnTo>
                  <a:lnTo>
                    <a:pt x="132588" y="19812"/>
                  </a:lnTo>
                  <a:lnTo>
                    <a:pt x="140208" y="16764"/>
                  </a:lnTo>
                  <a:lnTo>
                    <a:pt x="147827" y="15240"/>
                  </a:lnTo>
                  <a:lnTo>
                    <a:pt x="156972" y="12192"/>
                  </a:lnTo>
                  <a:lnTo>
                    <a:pt x="158496" y="12192"/>
                  </a:lnTo>
                  <a:lnTo>
                    <a:pt x="160020" y="10668"/>
                  </a:lnTo>
                  <a:lnTo>
                    <a:pt x="163068" y="9144"/>
                  </a:lnTo>
                  <a:lnTo>
                    <a:pt x="164592" y="7620"/>
                  </a:lnTo>
                  <a:lnTo>
                    <a:pt x="164592" y="6096"/>
                  </a:lnTo>
                  <a:lnTo>
                    <a:pt x="167640" y="4572"/>
                  </a:lnTo>
                  <a:lnTo>
                    <a:pt x="167640" y="0"/>
                  </a:lnTo>
                  <a:close/>
                </a:path>
              </a:pathLst>
            </a:custGeom>
            <a:solidFill>
              <a:srgbClr val="FFF9CF"/>
            </a:solidFill>
          </p:spPr>
          <p:txBody>
            <a:bodyPr wrap="square" lIns="0" tIns="0" rIns="0" bIns="0" rtlCol="0"/>
            <a:lstStyle/>
            <a:p>
              <a:endParaRPr sz="1539"/>
            </a:p>
          </p:txBody>
        </p:sp>
        <p:pic>
          <p:nvPicPr>
            <p:cNvPr id="90" name="object 90"/>
            <p:cNvPicPr/>
            <p:nvPr/>
          </p:nvPicPr>
          <p:blipFill>
            <a:blip r:embed="rId31" cstate="print"/>
            <a:stretch>
              <a:fillRect/>
            </a:stretch>
          </p:blipFill>
          <p:spPr>
            <a:xfrm>
              <a:off x="9297924" y="4195825"/>
              <a:ext cx="106679" cy="53340"/>
            </a:xfrm>
            <a:prstGeom prst="rect">
              <a:avLst/>
            </a:prstGeom>
          </p:spPr>
        </p:pic>
        <p:pic>
          <p:nvPicPr>
            <p:cNvPr id="91" name="object 91"/>
            <p:cNvPicPr/>
            <p:nvPr/>
          </p:nvPicPr>
          <p:blipFill>
            <a:blip r:embed="rId32" cstate="print"/>
            <a:stretch>
              <a:fillRect/>
            </a:stretch>
          </p:blipFill>
          <p:spPr>
            <a:xfrm>
              <a:off x="8868156" y="4171188"/>
              <a:ext cx="437387" cy="112775"/>
            </a:xfrm>
            <a:prstGeom prst="rect">
              <a:avLst/>
            </a:prstGeom>
          </p:spPr>
        </p:pic>
        <p:sp>
          <p:nvSpPr>
            <p:cNvPr id="92" name="object 92"/>
            <p:cNvSpPr/>
            <p:nvPr/>
          </p:nvSpPr>
          <p:spPr>
            <a:xfrm>
              <a:off x="9395460" y="4209288"/>
              <a:ext cx="134620" cy="135890"/>
            </a:xfrm>
            <a:custGeom>
              <a:avLst/>
              <a:gdLst/>
              <a:ahLst/>
              <a:cxnLst/>
              <a:rect l="l" t="t" r="r" b="b"/>
              <a:pathLst>
                <a:path w="134620" h="135889">
                  <a:moveTo>
                    <a:pt x="121920" y="0"/>
                  </a:moveTo>
                  <a:lnTo>
                    <a:pt x="89916" y="0"/>
                  </a:lnTo>
                  <a:lnTo>
                    <a:pt x="85344" y="1524"/>
                  </a:lnTo>
                  <a:lnTo>
                    <a:pt x="82296" y="1524"/>
                  </a:lnTo>
                  <a:lnTo>
                    <a:pt x="71628" y="4572"/>
                  </a:lnTo>
                  <a:lnTo>
                    <a:pt x="65532" y="4572"/>
                  </a:lnTo>
                  <a:lnTo>
                    <a:pt x="62484" y="6096"/>
                  </a:lnTo>
                  <a:lnTo>
                    <a:pt x="51816" y="9144"/>
                  </a:lnTo>
                  <a:lnTo>
                    <a:pt x="48768" y="12192"/>
                  </a:lnTo>
                  <a:lnTo>
                    <a:pt x="42672" y="13716"/>
                  </a:lnTo>
                  <a:lnTo>
                    <a:pt x="16764" y="42672"/>
                  </a:lnTo>
                  <a:lnTo>
                    <a:pt x="10668" y="65532"/>
                  </a:lnTo>
                  <a:lnTo>
                    <a:pt x="0" y="108204"/>
                  </a:lnTo>
                  <a:lnTo>
                    <a:pt x="0" y="135636"/>
                  </a:lnTo>
                  <a:lnTo>
                    <a:pt x="24384" y="135636"/>
                  </a:lnTo>
                  <a:lnTo>
                    <a:pt x="28956" y="88392"/>
                  </a:lnTo>
                  <a:lnTo>
                    <a:pt x="32004" y="76200"/>
                  </a:lnTo>
                  <a:lnTo>
                    <a:pt x="36575" y="64008"/>
                  </a:lnTo>
                  <a:lnTo>
                    <a:pt x="39624" y="51816"/>
                  </a:lnTo>
                  <a:lnTo>
                    <a:pt x="41148" y="47244"/>
                  </a:lnTo>
                  <a:lnTo>
                    <a:pt x="65532" y="16763"/>
                  </a:lnTo>
                  <a:lnTo>
                    <a:pt x="71628" y="15239"/>
                  </a:lnTo>
                  <a:lnTo>
                    <a:pt x="76200" y="15239"/>
                  </a:lnTo>
                  <a:lnTo>
                    <a:pt x="82296" y="13716"/>
                  </a:lnTo>
                  <a:lnTo>
                    <a:pt x="85344" y="12192"/>
                  </a:lnTo>
                  <a:lnTo>
                    <a:pt x="91440" y="12192"/>
                  </a:lnTo>
                  <a:lnTo>
                    <a:pt x="96012" y="9144"/>
                  </a:lnTo>
                  <a:lnTo>
                    <a:pt x="106680" y="9144"/>
                  </a:lnTo>
                  <a:lnTo>
                    <a:pt x="111251" y="7620"/>
                  </a:lnTo>
                  <a:lnTo>
                    <a:pt x="131064" y="7620"/>
                  </a:lnTo>
                  <a:lnTo>
                    <a:pt x="134112" y="6096"/>
                  </a:lnTo>
                  <a:lnTo>
                    <a:pt x="132588" y="6096"/>
                  </a:lnTo>
                  <a:lnTo>
                    <a:pt x="128016" y="3048"/>
                  </a:lnTo>
                  <a:lnTo>
                    <a:pt x="121920" y="0"/>
                  </a:lnTo>
                  <a:close/>
                </a:path>
              </a:pathLst>
            </a:custGeom>
            <a:solidFill>
              <a:srgbClr val="800000"/>
            </a:solidFill>
          </p:spPr>
          <p:txBody>
            <a:bodyPr wrap="square" lIns="0" tIns="0" rIns="0" bIns="0" rtlCol="0"/>
            <a:lstStyle/>
            <a:p>
              <a:endParaRPr sz="1539"/>
            </a:p>
          </p:txBody>
        </p:sp>
        <p:pic>
          <p:nvPicPr>
            <p:cNvPr id="93" name="object 93"/>
            <p:cNvPicPr/>
            <p:nvPr/>
          </p:nvPicPr>
          <p:blipFill>
            <a:blip r:embed="rId33" cstate="print"/>
            <a:stretch>
              <a:fillRect/>
            </a:stretch>
          </p:blipFill>
          <p:spPr>
            <a:xfrm>
              <a:off x="8827008" y="3957066"/>
              <a:ext cx="729996" cy="390906"/>
            </a:xfrm>
            <a:prstGeom prst="rect">
              <a:avLst/>
            </a:prstGeom>
          </p:spPr>
        </p:pic>
        <p:pic>
          <p:nvPicPr>
            <p:cNvPr id="94" name="object 94"/>
            <p:cNvPicPr/>
            <p:nvPr/>
          </p:nvPicPr>
          <p:blipFill>
            <a:blip r:embed="rId34" cstate="print"/>
            <a:stretch>
              <a:fillRect/>
            </a:stretch>
          </p:blipFill>
          <p:spPr>
            <a:xfrm>
              <a:off x="8478012" y="2061972"/>
              <a:ext cx="1045464" cy="1734312"/>
            </a:xfrm>
            <a:prstGeom prst="rect">
              <a:avLst/>
            </a:prstGeom>
          </p:spPr>
        </p:pic>
        <p:sp>
          <p:nvSpPr>
            <p:cNvPr id="95" name="object 95"/>
            <p:cNvSpPr/>
            <p:nvPr/>
          </p:nvSpPr>
          <p:spPr>
            <a:xfrm>
              <a:off x="8639556" y="2449068"/>
              <a:ext cx="227329" cy="35560"/>
            </a:xfrm>
            <a:custGeom>
              <a:avLst/>
              <a:gdLst/>
              <a:ahLst/>
              <a:cxnLst/>
              <a:rect l="l" t="t" r="r" b="b"/>
              <a:pathLst>
                <a:path w="227329" h="35560">
                  <a:moveTo>
                    <a:pt x="227075" y="0"/>
                  </a:moveTo>
                  <a:lnTo>
                    <a:pt x="187451" y="0"/>
                  </a:lnTo>
                  <a:lnTo>
                    <a:pt x="173736" y="1524"/>
                  </a:lnTo>
                  <a:lnTo>
                    <a:pt x="158496" y="1524"/>
                  </a:lnTo>
                  <a:lnTo>
                    <a:pt x="144779" y="4571"/>
                  </a:lnTo>
                  <a:lnTo>
                    <a:pt x="128016" y="4571"/>
                  </a:lnTo>
                  <a:lnTo>
                    <a:pt x="114300" y="6095"/>
                  </a:lnTo>
                  <a:lnTo>
                    <a:pt x="99060" y="6095"/>
                  </a:lnTo>
                  <a:lnTo>
                    <a:pt x="85344" y="7619"/>
                  </a:lnTo>
                  <a:lnTo>
                    <a:pt x="56388" y="7619"/>
                  </a:lnTo>
                  <a:lnTo>
                    <a:pt x="42672" y="10667"/>
                  </a:lnTo>
                  <a:lnTo>
                    <a:pt x="13716" y="10667"/>
                  </a:lnTo>
                  <a:lnTo>
                    <a:pt x="0" y="12191"/>
                  </a:lnTo>
                  <a:lnTo>
                    <a:pt x="3048" y="16763"/>
                  </a:lnTo>
                  <a:lnTo>
                    <a:pt x="4572" y="19812"/>
                  </a:lnTo>
                  <a:lnTo>
                    <a:pt x="13716" y="22859"/>
                  </a:lnTo>
                  <a:lnTo>
                    <a:pt x="16764" y="25907"/>
                  </a:lnTo>
                  <a:lnTo>
                    <a:pt x="21336" y="25907"/>
                  </a:lnTo>
                  <a:lnTo>
                    <a:pt x="30479" y="30479"/>
                  </a:lnTo>
                  <a:lnTo>
                    <a:pt x="42672" y="30479"/>
                  </a:lnTo>
                  <a:lnTo>
                    <a:pt x="54864" y="32003"/>
                  </a:lnTo>
                  <a:lnTo>
                    <a:pt x="88392" y="32003"/>
                  </a:lnTo>
                  <a:lnTo>
                    <a:pt x="99060" y="35051"/>
                  </a:lnTo>
                  <a:lnTo>
                    <a:pt x="111251" y="35051"/>
                  </a:lnTo>
                  <a:lnTo>
                    <a:pt x="123444" y="32003"/>
                  </a:lnTo>
                  <a:lnTo>
                    <a:pt x="146303" y="32003"/>
                  </a:lnTo>
                  <a:lnTo>
                    <a:pt x="158496" y="30479"/>
                  </a:lnTo>
                  <a:lnTo>
                    <a:pt x="170688" y="30479"/>
                  </a:lnTo>
                  <a:lnTo>
                    <a:pt x="179832" y="27431"/>
                  </a:lnTo>
                  <a:lnTo>
                    <a:pt x="192024" y="22859"/>
                  </a:lnTo>
                  <a:lnTo>
                    <a:pt x="201168" y="21336"/>
                  </a:lnTo>
                  <a:lnTo>
                    <a:pt x="213360" y="16763"/>
                  </a:lnTo>
                  <a:lnTo>
                    <a:pt x="216408" y="16763"/>
                  </a:lnTo>
                  <a:lnTo>
                    <a:pt x="217932" y="15239"/>
                  </a:lnTo>
                  <a:lnTo>
                    <a:pt x="222503" y="12191"/>
                  </a:lnTo>
                  <a:lnTo>
                    <a:pt x="225551" y="10667"/>
                  </a:lnTo>
                  <a:lnTo>
                    <a:pt x="225551" y="7619"/>
                  </a:lnTo>
                  <a:lnTo>
                    <a:pt x="227075" y="6095"/>
                  </a:lnTo>
                  <a:lnTo>
                    <a:pt x="227075" y="0"/>
                  </a:lnTo>
                  <a:close/>
                </a:path>
              </a:pathLst>
            </a:custGeom>
            <a:solidFill>
              <a:srgbClr val="FFF9CF"/>
            </a:solidFill>
          </p:spPr>
          <p:txBody>
            <a:bodyPr wrap="square" lIns="0" tIns="0" rIns="0" bIns="0" rtlCol="0"/>
            <a:lstStyle/>
            <a:p>
              <a:endParaRPr sz="1539"/>
            </a:p>
          </p:txBody>
        </p:sp>
        <p:pic>
          <p:nvPicPr>
            <p:cNvPr id="96" name="object 96"/>
            <p:cNvPicPr/>
            <p:nvPr/>
          </p:nvPicPr>
          <p:blipFill>
            <a:blip r:embed="rId35" cstate="print"/>
            <a:stretch>
              <a:fillRect/>
            </a:stretch>
          </p:blipFill>
          <p:spPr>
            <a:xfrm>
              <a:off x="9134856" y="2514854"/>
              <a:ext cx="137160" cy="29210"/>
            </a:xfrm>
            <a:prstGeom prst="rect">
              <a:avLst/>
            </a:prstGeom>
          </p:spPr>
        </p:pic>
        <p:sp>
          <p:nvSpPr>
            <p:cNvPr id="97" name="object 97"/>
            <p:cNvSpPr/>
            <p:nvPr/>
          </p:nvSpPr>
          <p:spPr>
            <a:xfrm>
              <a:off x="8542020" y="2455164"/>
              <a:ext cx="421005" cy="152400"/>
            </a:xfrm>
            <a:custGeom>
              <a:avLst/>
              <a:gdLst/>
              <a:ahLst/>
              <a:cxnLst/>
              <a:rect l="l" t="t" r="r" b="b"/>
              <a:pathLst>
                <a:path w="421004" h="152400">
                  <a:moveTo>
                    <a:pt x="89915" y="15240"/>
                  </a:moveTo>
                  <a:lnTo>
                    <a:pt x="79248" y="15240"/>
                  </a:lnTo>
                  <a:lnTo>
                    <a:pt x="76200" y="16763"/>
                  </a:lnTo>
                  <a:lnTo>
                    <a:pt x="71627" y="16763"/>
                  </a:lnTo>
                  <a:lnTo>
                    <a:pt x="64007" y="19812"/>
                  </a:lnTo>
                  <a:lnTo>
                    <a:pt x="62483" y="19812"/>
                  </a:lnTo>
                  <a:lnTo>
                    <a:pt x="54863" y="21336"/>
                  </a:lnTo>
                  <a:lnTo>
                    <a:pt x="50291" y="21336"/>
                  </a:lnTo>
                  <a:lnTo>
                    <a:pt x="47244" y="24384"/>
                  </a:lnTo>
                  <a:lnTo>
                    <a:pt x="41148" y="24384"/>
                  </a:lnTo>
                  <a:lnTo>
                    <a:pt x="36575" y="25908"/>
                  </a:lnTo>
                  <a:lnTo>
                    <a:pt x="25907" y="25908"/>
                  </a:lnTo>
                  <a:lnTo>
                    <a:pt x="12191" y="33528"/>
                  </a:lnTo>
                  <a:lnTo>
                    <a:pt x="0" y="39624"/>
                  </a:lnTo>
                  <a:lnTo>
                    <a:pt x="0" y="82296"/>
                  </a:lnTo>
                  <a:lnTo>
                    <a:pt x="3048" y="105156"/>
                  </a:lnTo>
                  <a:lnTo>
                    <a:pt x="9144" y="124968"/>
                  </a:lnTo>
                  <a:lnTo>
                    <a:pt x="12191" y="126492"/>
                  </a:lnTo>
                  <a:lnTo>
                    <a:pt x="16763" y="129540"/>
                  </a:lnTo>
                  <a:lnTo>
                    <a:pt x="25907" y="129540"/>
                  </a:lnTo>
                  <a:lnTo>
                    <a:pt x="30479" y="131063"/>
                  </a:lnTo>
                  <a:lnTo>
                    <a:pt x="54863" y="131063"/>
                  </a:lnTo>
                  <a:lnTo>
                    <a:pt x="59435" y="132587"/>
                  </a:lnTo>
                  <a:lnTo>
                    <a:pt x="73151" y="132587"/>
                  </a:lnTo>
                  <a:lnTo>
                    <a:pt x="79248" y="135636"/>
                  </a:lnTo>
                  <a:lnTo>
                    <a:pt x="102107" y="135636"/>
                  </a:lnTo>
                  <a:lnTo>
                    <a:pt x="129539" y="143256"/>
                  </a:lnTo>
                  <a:lnTo>
                    <a:pt x="150137" y="147256"/>
                  </a:lnTo>
                  <a:lnTo>
                    <a:pt x="170878" y="150113"/>
                  </a:lnTo>
                  <a:lnTo>
                    <a:pt x="191904" y="151828"/>
                  </a:lnTo>
                  <a:lnTo>
                    <a:pt x="213359" y="152400"/>
                  </a:lnTo>
                  <a:lnTo>
                    <a:pt x="207263" y="106680"/>
                  </a:lnTo>
                  <a:lnTo>
                    <a:pt x="153924" y="99060"/>
                  </a:lnTo>
                  <a:lnTo>
                    <a:pt x="147827" y="96012"/>
                  </a:lnTo>
                  <a:lnTo>
                    <a:pt x="140207" y="96012"/>
                  </a:lnTo>
                  <a:lnTo>
                    <a:pt x="131063" y="94487"/>
                  </a:lnTo>
                  <a:lnTo>
                    <a:pt x="123444" y="91440"/>
                  </a:lnTo>
                  <a:lnTo>
                    <a:pt x="114300" y="89916"/>
                  </a:lnTo>
                  <a:lnTo>
                    <a:pt x="106679" y="89916"/>
                  </a:lnTo>
                  <a:lnTo>
                    <a:pt x="97535" y="86868"/>
                  </a:lnTo>
                  <a:lnTo>
                    <a:pt x="89915" y="86868"/>
                  </a:lnTo>
                  <a:lnTo>
                    <a:pt x="80772" y="85344"/>
                  </a:lnTo>
                  <a:lnTo>
                    <a:pt x="73151" y="82296"/>
                  </a:lnTo>
                  <a:lnTo>
                    <a:pt x="64007" y="80772"/>
                  </a:lnTo>
                  <a:lnTo>
                    <a:pt x="57911" y="80772"/>
                  </a:lnTo>
                  <a:lnTo>
                    <a:pt x="47244" y="79248"/>
                  </a:lnTo>
                  <a:lnTo>
                    <a:pt x="25907" y="79248"/>
                  </a:lnTo>
                  <a:lnTo>
                    <a:pt x="21335" y="76200"/>
                  </a:lnTo>
                  <a:lnTo>
                    <a:pt x="16763" y="76200"/>
                  </a:lnTo>
                  <a:lnTo>
                    <a:pt x="15239" y="74675"/>
                  </a:lnTo>
                  <a:lnTo>
                    <a:pt x="9144" y="71628"/>
                  </a:lnTo>
                  <a:lnTo>
                    <a:pt x="9144" y="65532"/>
                  </a:lnTo>
                  <a:lnTo>
                    <a:pt x="190500" y="65532"/>
                  </a:lnTo>
                  <a:lnTo>
                    <a:pt x="185927" y="64008"/>
                  </a:lnTo>
                  <a:lnTo>
                    <a:pt x="173735" y="64008"/>
                  </a:lnTo>
                  <a:lnTo>
                    <a:pt x="169163" y="60960"/>
                  </a:lnTo>
                  <a:lnTo>
                    <a:pt x="158496" y="60960"/>
                  </a:lnTo>
                  <a:lnTo>
                    <a:pt x="149351" y="59436"/>
                  </a:lnTo>
                  <a:lnTo>
                    <a:pt x="140207" y="59436"/>
                  </a:lnTo>
                  <a:lnTo>
                    <a:pt x="131063" y="56387"/>
                  </a:lnTo>
                  <a:lnTo>
                    <a:pt x="123444" y="56387"/>
                  </a:lnTo>
                  <a:lnTo>
                    <a:pt x="114300" y="54863"/>
                  </a:lnTo>
                  <a:lnTo>
                    <a:pt x="102107" y="54863"/>
                  </a:lnTo>
                  <a:lnTo>
                    <a:pt x="94487" y="51816"/>
                  </a:lnTo>
                  <a:lnTo>
                    <a:pt x="85344" y="50292"/>
                  </a:lnTo>
                  <a:lnTo>
                    <a:pt x="67055" y="50292"/>
                  </a:lnTo>
                  <a:lnTo>
                    <a:pt x="57911" y="48768"/>
                  </a:lnTo>
                  <a:lnTo>
                    <a:pt x="47244" y="48768"/>
                  </a:lnTo>
                  <a:lnTo>
                    <a:pt x="38100" y="45720"/>
                  </a:lnTo>
                  <a:lnTo>
                    <a:pt x="28955" y="45720"/>
                  </a:lnTo>
                  <a:lnTo>
                    <a:pt x="19811" y="44196"/>
                  </a:lnTo>
                  <a:lnTo>
                    <a:pt x="9144" y="44196"/>
                  </a:lnTo>
                  <a:lnTo>
                    <a:pt x="9144" y="36575"/>
                  </a:lnTo>
                  <a:lnTo>
                    <a:pt x="166115" y="36575"/>
                  </a:lnTo>
                  <a:lnTo>
                    <a:pt x="152400" y="35051"/>
                  </a:lnTo>
                  <a:lnTo>
                    <a:pt x="140207" y="35051"/>
                  </a:lnTo>
                  <a:lnTo>
                    <a:pt x="126491" y="33528"/>
                  </a:lnTo>
                  <a:lnTo>
                    <a:pt x="115824" y="28956"/>
                  </a:lnTo>
                  <a:lnTo>
                    <a:pt x="111251" y="28956"/>
                  </a:lnTo>
                  <a:lnTo>
                    <a:pt x="102107" y="24384"/>
                  </a:lnTo>
                  <a:lnTo>
                    <a:pt x="100583" y="21336"/>
                  </a:lnTo>
                  <a:lnTo>
                    <a:pt x="94487" y="19812"/>
                  </a:lnTo>
                  <a:lnTo>
                    <a:pt x="89915" y="15240"/>
                  </a:lnTo>
                  <a:close/>
                </a:path>
                <a:path w="421004" h="152400">
                  <a:moveTo>
                    <a:pt x="416814" y="15240"/>
                  </a:moveTo>
                  <a:lnTo>
                    <a:pt x="413003" y="15240"/>
                  </a:lnTo>
                  <a:lnTo>
                    <a:pt x="413003" y="19812"/>
                  </a:lnTo>
                  <a:lnTo>
                    <a:pt x="409955" y="21336"/>
                  </a:lnTo>
                  <a:lnTo>
                    <a:pt x="409955" y="24384"/>
                  </a:lnTo>
                  <a:lnTo>
                    <a:pt x="387096" y="28956"/>
                  </a:lnTo>
                  <a:lnTo>
                    <a:pt x="371855" y="33528"/>
                  </a:lnTo>
                  <a:lnTo>
                    <a:pt x="336803" y="39624"/>
                  </a:lnTo>
                  <a:lnTo>
                    <a:pt x="323087" y="41148"/>
                  </a:lnTo>
                  <a:lnTo>
                    <a:pt x="298703" y="45720"/>
                  </a:lnTo>
                  <a:lnTo>
                    <a:pt x="286511" y="50292"/>
                  </a:lnTo>
                  <a:lnTo>
                    <a:pt x="272796" y="51816"/>
                  </a:lnTo>
                  <a:lnTo>
                    <a:pt x="249935" y="56387"/>
                  </a:lnTo>
                  <a:lnTo>
                    <a:pt x="237744" y="60960"/>
                  </a:lnTo>
                  <a:lnTo>
                    <a:pt x="213359" y="65532"/>
                  </a:lnTo>
                  <a:lnTo>
                    <a:pt x="217931" y="100584"/>
                  </a:lnTo>
                  <a:lnTo>
                    <a:pt x="217931" y="112775"/>
                  </a:lnTo>
                  <a:lnTo>
                    <a:pt x="224027" y="143256"/>
                  </a:lnTo>
                  <a:lnTo>
                    <a:pt x="222630" y="126492"/>
                  </a:lnTo>
                  <a:lnTo>
                    <a:pt x="222503" y="124968"/>
                  </a:lnTo>
                  <a:lnTo>
                    <a:pt x="228600" y="111251"/>
                  </a:lnTo>
                  <a:lnTo>
                    <a:pt x="233172" y="105156"/>
                  </a:lnTo>
                  <a:lnTo>
                    <a:pt x="237744" y="105156"/>
                  </a:lnTo>
                  <a:lnTo>
                    <a:pt x="242315" y="102108"/>
                  </a:lnTo>
                  <a:lnTo>
                    <a:pt x="246887" y="102108"/>
                  </a:lnTo>
                  <a:lnTo>
                    <a:pt x="256031" y="99060"/>
                  </a:lnTo>
                  <a:lnTo>
                    <a:pt x="259079" y="99060"/>
                  </a:lnTo>
                  <a:lnTo>
                    <a:pt x="263651" y="96012"/>
                  </a:lnTo>
                  <a:lnTo>
                    <a:pt x="268224" y="96012"/>
                  </a:lnTo>
                  <a:lnTo>
                    <a:pt x="272796" y="94487"/>
                  </a:lnTo>
                  <a:lnTo>
                    <a:pt x="275844" y="94487"/>
                  </a:lnTo>
                  <a:lnTo>
                    <a:pt x="280415" y="91440"/>
                  </a:lnTo>
                  <a:lnTo>
                    <a:pt x="284987" y="91440"/>
                  </a:lnTo>
                  <a:lnTo>
                    <a:pt x="289559" y="89916"/>
                  </a:lnTo>
                  <a:lnTo>
                    <a:pt x="303275" y="89916"/>
                  </a:lnTo>
                  <a:lnTo>
                    <a:pt x="306324" y="85344"/>
                  </a:lnTo>
                  <a:lnTo>
                    <a:pt x="310896" y="82296"/>
                  </a:lnTo>
                  <a:lnTo>
                    <a:pt x="310896" y="79248"/>
                  </a:lnTo>
                  <a:lnTo>
                    <a:pt x="313944" y="74675"/>
                  </a:lnTo>
                  <a:lnTo>
                    <a:pt x="310896" y="70104"/>
                  </a:lnTo>
                  <a:lnTo>
                    <a:pt x="310896" y="67056"/>
                  </a:lnTo>
                  <a:lnTo>
                    <a:pt x="318515" y="59436"/>
                  </a:lnTo>
                  <a:lnTo>
                    <a:pt x="320039" y="54863"/>
                  </a:lnTo>
                  <a:lnTo>
                    <a:pt x="324611" y="50292"/>
                  </a:lnTo>
                  <a:lnTo>
                    <a:pt x="332231" y="45720"/>
                  </a:lnTo>
                  <a:lnTo>
                    <a:pt x="339851" y="44196"/>
                  </a:lnTo>
                  <a:lnTo>
                    <a:pt x="390144" y="44196"/>
                  </a:lnTo>
                  <a:lnTo>
                    <a:pt x="393191" y="41148"/>
                  </a:lnTo>
                  <a:lnTo>
                    <a:pt x="393191" y="39624"/>
                  </a:lnTo>
                  <a:lnTo>
                    <a:pt x="396239" y="39624"/>
                  </a:lnTo>
                  <a:lnTo>
                    <a:pt x="400811" y="36575"/>
                  </a:lnTo>
                  <a:lnTo>
                    <a:pt x="420624" y="36575"/>
                  </a:lnTo>
                  <a:lnTo>
                    <a:pt x="420624" y="28956"/>
                  </a:lnTo>
                  <a:lnTo>
                    <a:pt x="417575" y="16763"/>
                  </a:lnTo>
                  <a:lnTo>
                    <a:pt x="416814" y="15240"/>
                  </a:lnTo>
                  <a:close/>
                </a:path>
                <a:path w="421004" h="152400">
                  <a:moveTo>
                    <a:pt x="102107" y="135636"/>
                  </a:moveTo>
                  <a:lnTo>
                    <a:pt x="89915" y="135636"/>
                  </a:lnTo>
                  <a:lnTo>
                    <a:pt x="97535" y="137160"/>
                  </a:lnTo>
                  <a:lnTo>
                    <a:pt x="102107" y="135636"/>
                  </a:lnTo>
                  <a:close/>
                </a:path>
                <a:path w="421004" h="152400">
                  <a:moveTo>
                    <a:pt x="206501" y="91440"/>
                  </a:moveTo>
                  <a:lnTo>
                    <a:pt x="196596" y="91440"/>
                  </a:lnTo>
                  <a:lnTo>
                    <a:pt x="199644" y="94487"/>
                  </a:lnTo>
                  <a:lnTo>
                    <a:pt x="204215" y="96012"/>
                  </a:lnTo>
                  <a:lnTo>
                    <a:pt x="206501" y="91440"/>
                  </a:lnTo>
                  <a:close/>
                </a:path>
                <a:path w="421004" h="152400">
                  <a:moveTo>
                    <a:pt x="201168" y="65532"/>
                  </a:moveTo>
                  <a:lnTo>
                    <a:pt x="9144" y="65532"/>
                  </a:lnTo>
                  <a:lnTo>
                    <a:pt x="15239" y="67056"/>
                  </a:lnTo>
                  <a:lnTo>
                    <a:pt x="21335" y="67056"/>
                  </a:lnTo>
                  <a:lnTo>
                    <a:pt x="25907" y="70104"/>
                  </a:lnTo>
                  <a:lnTo>
                    <a:pt x="36575" y="70104"/>
                  </a:lnTo>
                  <a:lnTo>
                    <a:pt x="41148" y="71628"/>
                  </a:lnTo>
                  <a:lnTo>
                    <a:pt x="47244" y="71628"/>
                  </a:lnTo>
                  <a:lnTo>
                    <a:pt x="57911" y="74675"/>
                  </a:lnTo>
                  <a:lnTo>
                    <a:pt x="64007" y="74675"/>
                  </a:lnTo>
                  <a:lnTo>
                    <a:pt x="71627" y="76200"/>
                  </a:lnTo>
                  <a:lnTo>
                    <a:pt x="80772" y="76200"/>
                  </a:lnTo>
                  <a:lnTo>
                    <a:pt x="88391" y="79248"/>
                  </a:lnTo>
                  <a:lnTo>
                    <a:pt x="97535" y="80772"/>
                  </a:lnTo>
                  <a:lnTo>
                    <a:pt x="105155" y="80772"/>
                  </a:lnTo>
                  <a:lnTo>
                    <a:pt x="114300" y="82296"/>
                  </a:lnTo>
                  <a:lnTo>
                    <a:pt x="121920" y="82296"/>
                  </a:lnTo>
                  <a:lnTo>
                    <a:pt x="128015" y="85344"/>
                  </a:lnTo>
                  <a:lnTo>
                    <a:pt x="137159" y="86868"/>
                  </a:lnTo>
                  <a:lnTo>
                    <a:pt x="153924" y="86868"/>
                  </a:lnTo>
                  <a:lnTo>
                    <a:pt x="161544" y="89916"/>
                  </a:lnTo>
                  <a:lnTo>
                    <a:pt x="170687" y="89916"/>
                  </a:lnTo>
                  <a:lnTo>
                    <a:pt x="175259" y="91440"/>
                  </a:lnTo>
                  <a:lnTo>
                    <a:pt x="178307" y="94487"/>
                  </a:lnTo>
                  <a:lnTo>
                    <a:pt x="187451" y="94487"/>
                  </a:lnTo>
                  <a:lnTo>
                    <a:pt x="192024" y="91440"/>
                  </a:lnTo>
                  <a:lnTo>
                    <a:pt x="206501" y="91440"/>
                  </a:lnTo>
                  <a:lnTo>
                    <a:pt x="207263" y="89916"/>
                  </a:lnTo>
                  <a:lnTo>
                    <a:pt x="204215" y="80772"/>
                  </a:lnTo>
                  <a:lnTo>
                    <a:pt x="204215" y="74675"/>
                  </a:lnTo>
                  <a:lnTo>
                    <a:pt x="201168" y="65532"/>
                  </a:lnTo>
                  <a:close/>
                </a:path>
                <a:path w="421004" h="152400">
                  <a:moveTo>
                    <a:pt x="30479" y="76200"/>
                  </a:moveTo>
                  <a:lnTo>
                    <a:pt x="28955" y="79248"/>
                  </a:lnTo>
                  <a:lnTo>
                    <a:pt x="41148" y="79248"/>
                  </a:lnTo>
                  <a:lnTo>
                    <a:pt x="30479" y="76200"/>
                  </a:lnTo>
                  <a:close/>
                </a:path>
                <a:path w="421004" h="152400">
                  <a:moveTo>
                    <a:pt x="345948" y="0"/>
                  </a:moveTo>
                  <a:lnTo>
                    <a:pt x="336803" y="0"/>
                  </a:lnTo>
                  <a:lnTo>
                    <a:pt x="332231" y="13716"/>
                  </a:lnTo>
                  <a:lnTo>
                    <a:pt x="297179" y="25908"/>
                  </a:lnTo>
                  <a:lnTo>
                    <a:pt x="281939" y="28956"/>
                  </a:lnTo>
                  <a:lnTo>
                    <a:pt x="271272" y="33528"/>
                  </a:lnTo>
                  <a:lnTo>
                    <a:pt x="259079" y="33528"/>
                  </a:lnTo>
                  <a:lnTo>
                    <a:pt x="243839" y="35051"/>
                  </a:lnTo>
                  <a:lnTo>
                    <a:pt x="233172" y="36575"/>
                  </a:lnTo>
                  <a:lnTo>
                    <a:pt x="21335" y="36575"/>
                  </a:lnTo>
                  <a:lnTo>
                    <a:pt x="25907" y="39624"/>
                  </a:lnTo>
                  <a:lnTo>
                    <a:pt x="54863" y="39624"/>
                  </a:lnTo>
                  <a:lnTo>
                    <a:pt x="59435" y="41148"/>
                  </a:lnTo>
                  <a:lnTo>
                    <a:pt x="76200" y="41148"/>
                  </a:lnTo>
                  <a:lnTo>
                    <a:pt x="80772" y="44196"/>
                  </a:lnTo>
                  <a:lnTo>
                    <a:pt x="89915" y="44196"/>
                  </a:lnTo>
                  <a:lnTo>
                    <a:pt x="97535" y="45720"/>
                  </a:lnTo>
                  <a:lnTo>
                    <a:pt x="115824" y="45720"/>
                  </a:lnTo>
                  <a:lnTo>
                    <a:pt x="126491" y="48768"/>
                  </a:lnTo>
                  <a:lnTo>
                    <a:pt x="131063" y="48768"/>
                  </a:lnTo>
                  <a:lnTo>
                    <a:pt x="140207" y="50292"/>
                  </a:lnTo>
                  <a:lnTo>
                    <a:pt x="147827" y="50292"/>
                  </a:lnTo>
                  <a:lnTo>
                    <a:pt x="153924" y="51816"/>
                  </a:lnTo>
                  <a:lnTo>
                    <a:pt x="161544" y="51816"/>
                  </a:lnTo>
                  <a:lnTo>
                    <a:pt x="169163" y="54863"/>
                  </a:lnTo>
                  <a:lnTo>
                    <a:pt x="175259" y="54863"/>
                  </a:lnTo>
                  <a:lnTo>
                    <a:pt x="182879" y="56387"/>
                  </a:lnTo>
                  <a:lnTo>
                    <a:pt x="196596" y="56387"/>
                  </a:lnTo>
                  <a:lnTo>
                    <a:pt x="204215" y="59436"/>
                  </a:lnTo>
                  <a:lnTo>
                    <a:pt x="208787" y="59436"/>
                  </a:lnTo>
                  <a:lnTo>
                    <a:pt x="233172" y="54863"/>
                  </a:lnTo>
                  <a:lnTo>
                    <a:pt x="242315" y="50292"/>
                  </a:lnTo>
                  <a:lnTo>
                    <a:pt x="254507" y="48768"/>
                  </a:lnTo>
                  <a:lnTo>
                    <a:pt x="263651" y="45720"/>
                  </a:lnTo>
                  <a:lnTo>
                    <a:pt x="275844" y="44196"/>
                  </a:lnTo>
                  <a:lnTo>
                    <a:pt x="284987" y="41148"/>
                  </a:lnTo>
                  <a:lnTo>
                    <a:pt x="297179" y="39624"/>
                  </a:lnTo>
                  <a:lnTo>
                    <a:pt x="306324" y="36575"/>
                  </a:lnTo>
                  <a:lnTo>
                    <a:pt x="318515" y="35051"/>
                  </a:lnTo>
                  <a:lnTo>
                    <a:pt x="327659" y="33528"/>
                  </a:lnTo>
                  <a:lnTo>
                    <a:pt x="339851" y="28956"/>
                  </a:lnTo>
                  <a:lnTo>
                    <a:pt x="348996" y="25908"/>
                  </a:lnTo>
                  <a:lnTo>
                    <a:pt x="361187" y="24384"/>
                  </a:lnTo>
                  <a:lnTo>
                    <a:pt x="370331" y="21336"/>
                  </a:lnTo>
                  <a:lnTo>
                    <a:pt x="382524" y="19812"/>
                  </a:lnTo>
                  <a:lnTo>
                    <a:pt x="387096" y="19812"/>
                  </a:lnTo>
                  <a:lnTo>
                    <a:pt x="388620" y="16763"/>
                  </a:lnTo>
                  <a:lnTo>
                    <a:pt x="393191" y="16763"/>
                  </a:lnTo>
                  <a:lnTo>
                    <a:pt x="396239" y="15240"/>
                  </a:lnTo>
                  <a:lnTo>
                    <a:pt x="416814" y="15240"/>
                  </a:lnTo>
                  <a:lnTo>
                    <a:pt x="414527" y="10668"/>
                  </a:lnTo>
                  <a:lnTo>
                    <a:pt x="409955" y="10668"/>
                  </a:lnTo>
                  <a:lnTo>
                    <a:pt x="405383" y="9144"/>
                  </a:lnTo>
                  <a:lnTo>
                    <a:pt x="396239" y="9144"/>
                  </a:lnTo>
                  <a:lnTo>
                    <a:pt x="391668" y="6096"/>
                  </a:lnTo>
                  <a:lnTo>
                    <a:pt x="387096" y="6096"/>
                  </a:lnTo>
                  <a:lnTo>
                    <a:pt x="382524" y="4572"/>
                  </a:lnTo>
                  <a:lnTo>
                    <a:pt x="371855" y="4572"/>
                  </a:lnTo>
                  <a:lnTo>
                    <a:pt x="367283" y="1524"/>
                  </a:lnTo>
                  <a:lnTo>
                    <a:pt x="350520" y="1524"/>
                  </a:lnTo>
                  <a:lnTo>
                    <a:pt x="345948" y="0"/>
                  </a:lnTo>
                  <a:close/>
                </a:path>
                <a:path w="421004" h="152400">
                  <a:moveTo>
                    <a:pt x="390144" y="44196"/>
                  </a:moveTo>
                  <a:lnTo>
                    <a:pt x="356615" y="44196"/>
                  </a:lnTo>
                  <a:lnTo>
                    <a:pt x="362711" y="45720"/>
                  </a:lnTo>
                  <a:lnTo>
                    <a:pt x="371855" y="48768"/>
                  </a:lnTo>
                  <a:lnTo>
                    <a:pt x="377951" y="51816"/>
                  </a:lnTo>
                  <a:lnTo>
                    <a:pt x="387096" y="54863"/>
                  </a:lnTo>
                  <a:lnTo>
                    <a:pt x="387096" y="50292"/>
                  </a:lnTo>
                  <a:lnTo>
                    <a:pt x="388620" y="48768"/>
                  </a:lnTo>
                  <a:lnTo>
                    <a:pt x="388620" y="45720"/>
                  </a:lnTo>
                  <a:lnTo>
                    <a:pt x="390144" y="44196"/>
                  </a:lnTo>
                  <a:close/>
                </a:path>
                <a:path w="421004" h="152400">
                  <a:moveTo>
                    <a:pt x="420624" y="36575"/>
                  </a:moveTo>
                  <a:lnTo>
                    <a:pt x="413003" y="36575"/>
                  </a:lnTo>
                  <a:lnTo>
                    <a:pt x="417575" y="41148"/>
                  </a:lnTo>
                  <a:lnTo>
                    <a:pt x="420624" y="45720"/>
                  </a:lnTo>
                  <a:lnTo>
                    <a:pt x="420624" y="36575"/>
                  </a:lnTo>
                  <a:close/>
                </a:path>
              </a:pathLst>
            </a:custGeom>
            <a:solidFill>
              <a:srgbClr val="FFF9CF"/>
            </a:solidFill>
          </p:spPr>
          <p:txBody>
            <a:bodyPr wrap="square" lIns="0" tIns="0" rIns="0" bIns="0" rtlCol="0"/>
            <a:lstStyle/>
            <a:p>
              <a:endParaRPr sz="1539"/>
            </a:p>
          </p:txBody>
        </p:sp>
        <p:sp>
          <p:nvSpPr>
            <p:cNvPr id="98" name="object 98"/>
            <p:cNvSpPr/>
            <p:nvPr/>
          </p:nvSpPr>
          <p:spPr>
            <a:xfrm>
              <a:off x="8852916" y="2459735"/>
              <a:ext cx="247015" cy="135890"/>
            </a:xfrm>
            <a:custGeom>
              <a:avLst/>
              <a:gdLst/>
              <a:ahLst/>
              <a:cxnLst/>
              <a:rect l="l" t="t" r="r" b="b"/>
              <a:pathLst>
                <a:path w="247015" h="135889">
                  <a:moveTo>
                    <a:pt x="124968" y="102108"/>
                  </a:moveTo>
                  <a:lnTo>
                    <a:pt x="120396" y="96012"/>
                  </a:lnTo>
                  <a:lnTo>
                    <a:pt x="102108" y="77724"/>
                  </a:lnTo>
                  <a:lnTo>
                    <a:pt x="99060" y="71628"/>
                  </a:lnTo>
                  <a:lnTo>
                    <a:pt x="103632" y="51816"/>
                  </a:lnTo>
                  <a:lnTo>
                    <a:pt x="102108" y="47244"/>
                  </a:lnTo>
                  <a:lnTo>
                    <a:pt x="102108" y="45720"/>
                  </a:lnTo>
                  <a:lnTo>
                    <a:pt x="97536" y="44196"/>
                  </a:lnTo>
                  <a:lnTo>
                    <a:pt x="94488" y="41148"/>
                  </a:lnTo>
                  <a:lnTo>
                    <a:pt x="89916" y="41148"/>
                  </a:lnTo>
                  <a:lnTo>
                    <a:pt x="85344" y="45720"/>
                  </a:lnTo>
                  <a:lnTo>
                    <a:pt x="85344" y="47244"/>
                  </a:lnTo>
                  <a:lnTo>
                    <a:pt x="82296" y="51816"/>
                  </a:lnTo>
                  <a:lnTo>
                    <a:pt x="82296" y="56388"/>
                  </a:lnTo>
                  <a:lnTo>
                    <a:pt x="85344" y="59436"/>
                  </a:lnTo>
                  <a:lnTo>
                    <a:pt x="85344" y="62484"/>
                  </a:lnTo>
                  <a:lnTo>
                    <a:pt x="82296" y="65532"/>
                  </a:lnTo>
                  <a:lnTo>
                    <a:pt x="51816" y="50292"/>
                  </a:lnTo>
                  <a:lnTo>
                    <a:pt x="33528" y="50292"/>
                  </a:lnTo>
                  <a:lnTo>
                    <a:pt x="13716" y="59436"/>
                  </a:lnTo>
                  <a:lnTo>
                    <a:pt x="12192" y="60960"/>
                  </a:lnTo>
                  <a:lnTo>
                    <a:pt x="12192" y="67056"/>
                  </a:lnTo>
                  <a:lnTo>
                    <a:pt x="13716" y="65532"/>
                  </a:lnTo>
                  <a:lnTo>
                    <a:pt x="21336" y="65532"/>
                  </a:lnTo>
                  <a:lnTo>
                    <a:pt x="25908" y="62484"/>
                  </a:lnTo>
                  <a:lnTo>
                    <a:pt x="30480" y="62484"/>
                  </a:lnTo>
                  <a:lnTo>
                    <a:pt x="33528" y="65532"/>
                  </a:lnTo>
                  <a:lnTo>
                    <a:pt x="38100" y="65532"/>
                  </a:lnTo>
                  <a:lnTo>
                    <a:pt x="35052" y="70104"/>
                  </a:lnTo>
                  <a:lnTo>
                    <a:pt x="33528" y="71628"/>
                  </a:lnTo>
                  <a:lnTo>
                    <a:pt x="30480" y="71628"/>
                  </a:lnTo>
                  <a:lnTo>
                    <a:pt x="28956" y="74676"/>
                  </a:lnTo>
                  <a:lnTo>
                    <a:pt x="21336" y="74676"/>
                  </a:lnTo>
                  <a:lnTo>
                    <a:pt x="18288" y="76200"/>
                  </a:lnTo>
                  <a:lnTo>
                    <a:pt x="13716" y="76200"/>
                  </a:lnTo>
                  <a:lnTo>
                    <a:pt x="12192" y="77724"/>
                  </a:lnTo>
                  <a:lnTo>
                    <a:pt x="9144" y="82296"/>
                  </a:lnTo>
                  <a:lnTo>
                    <a:pt x="7620" y="82296"/>
                  </a:lnTo>
                  <a:lnTo>
                    <a:pt x="4572" y="86868"/>
                  </a:lnTo>
                  <a:lnTo>
                    <a:pt x="3048" y="89916"/>
                  </a:lnTo>
                  <a:lnTo>
                    <a:pt x="0" y="94488"/>
                  </a:lnTo>
                  <a:lnTo>
                    <a:pt x="0" y="100584"/>
                  </a:lnTo>
                  <a:lnTo>
                    <a:pt x="24384" y="82296"/>
                  </a:lnTo>
                  <a:lnTo>
                    <a:pt x="25908" y="82296"/>
                  </a:lnTo>
                  <a:lnTo>
                    <a:pt x="28956" y="80772"/>
                  </a:lnTo>
                  <a:lnTo>
                    <a:pt x="30480" y="80772"/>
                  </a:lnTo>
                  <a:lnTo>
                    <a:pt x="33528" y="82296"/>
                  </a:lnTo>
                  <a:lnTo>
                    <a:pt x="30480" y="86868"/>
                  </a:lnTo>
                  <a:lnTo>
                    <a:pt x="25908" y="94488"/>
                  </a:lnTo>
                  <a:lnTo>
                    <a:pt x="18288" y="97536"/>
                  </a:lnTo>
                  <a:lnTo>
                    <a:pt x="9144" y="106680"/>
                  </a:lnTo>
                  <a:lnTo>
                    <a:pt x="7620" y="111252"/>
                  </a:lnTo>
                  <a:lnTo>
                    <a:pt x="4572" y="117348"/>
                  </a:lnTo>
                  <a:lnTo>
                    <a:pt x="7620" y="124968"/>
                  </a:lnTo>
                  <a:lnTo>
                    <a:pt x="7620" y="126492"/>
                  </a:lnTo>
                  <a:lnTo>
                    <a:pt x="9144" y="131064"/>
                  </a:lnTo>
                  <a:lnTo>
                    <a:pt x="13716" y="131064"/>
                  </a:lnTo>
                  <a:lnTo>
                    <a:pt x="16764" y="126492"/>
                  </a:lnTo>
                  <a:lnTo>
                    <a:pt x="16764" y="121920"/>
                  </a:lnTo>
                  <a:lnTo>
                    <a:pt x="18288" y="117348"/>
                  </a:lnTo>
                  <a:lnTo>
                    <a:pt x="21336" y="111252"/>
                  </a:lnTo>
                  <a:lnTo>
                    <a:pt x="24384" y="109728"/>
                  </a:lnTo>
                  <a:lnTo>
                    <a:pt x="25908" y="105156"/>
                  </a:lnTo>
                  <a:lnTo>
                    <a:pt x="35052" y="100584"/>
                  </a:lnTo>
                  <a:lnTo>
                    <a:pt x="38100" y="100584"/>
                  </a:lnTo>
                  <a:lnTo>
                    <a:pt x="38100" y="106680"/>
                  </a:lnTo>
                  <a:lnTo>
                    <a:pt x="35052" y="106680"/>
                  </a:lnTo>
                  <a:lnTo>
                    <a:pt x="35052" y="109728"/>
                  </a:lnTo>
                  <a:lnTo>
                    <a:pt x="33528" y="109728"/>
                  </a:lnTo>
                  <a:lnTo>
                    <a:pt x="30480" y="112776"/>
                  </a:lnTo>
                  <a:lnTo>
                    <a:pt x="28956" y="115824"/>
                  </a:lnTo>
                  <a:lnTo>
                    <a:pt x="28956" y="117348"/>
                  </a:lnTo>
                  <a:lnTo>
                    <a:pt x="25908" y="121920"/>
                  </a:lnTo>
                  <a:lnTo>
                    <a:pt x="25908" y="131064"/>
                  </a:lnTo>
                  <a:lnTo>
                    <a:pt x="28956" y="135636"/>
                  </a:lnTo>
                  <a:lnTo>
                    <a:pt x="30480" y="132588"/>
                  </a:lnTo>
                  <a:lnTo>
                    <a:pt x="35052" y="131064"/>
                  </a:lnTo>
                  <a:lnTo>
                    <a:pt x="38100" y="126492"/>
                  </a:lnTo>
                  <a:lnTo>
                    <a:pt x="38100" y="124968"/>
                  </a:lnTo>
                  <a:lnTo>
                    <a:pt x="45720" y="111252"/>
                  </a:lnTo>
                  <a:lnTo>
                    <a:pt x="47244" y="109728"/>
                  </a:lnTo>
                  <a:lnTo>
                    <a:pt x="51816" y="109728"/>
                  </a:lnTo>
                  <a:lnTo>
                    <a:pt x="54864" y="111252"/>
                  </a:lnTo>
                  <a:lnTo>
                    <a:pt x="54864" y="112776"/>
                  </a:lnTo>
                  <a:lnTo>
                    <a:pt x="56388" y="112776"/>
                  </a:lnTo>
                  <a:lnTo>
                    <a:pt x="56388" y="115824"/>
                  </a:lnTo>
                  <a:lnTo>
                    <a:pt x="59436" y="115824"/>
                  </a:lnTo>
                  <a:lnTo>
                    <a:pt x="64008" y="120396"/>
                  </a:lnTo>
                  <a:lnTo>
                    <a:pt x="73152" y="121920"/>
                  </a:lnTo>
                  <a:lnTo>
                    <a:pt x="77724" y="124968"/>
                  </a:lnTo>
                  <a:lnTo>
                    <a:pt x="102108" y="124968"/>
                  </a:lnTo>
                  <a:lnTo>
                    <a:pt x="106680" y="121920"/>
                  </a:lnTo>
                  <a:lnTo>
                    <a:pt x="114300" y="120396"/>
                  </a:lnTo>
                  <a:lnTo>
                    <a:pt x="123444" y="115824"/>
                  </a:lnTo>
                  <a:lnTo>
                    <a:pt x="124968" y="109728"/>
                  </a:lnTo>
                  <a:lnTo>
                    <a:pt x="124968" y="102108"/>
                  </a:lnTo>
                  <a:close/>
                </a:path>
                <a:path w="247015" h="135889">
                  <a:moveTo>
                    <a:pt x="153924" y="10668"/>
                  </a:moveTo>
                  <a:lnTo>
                    <a:pt x="144780" y="10668"/>
                  </a:lnTo>
                  <a:lnTo>
                    <a:pt x="141732" y="12192"/>
                  </a:lnTo>
                  <a:lnTo>
                    <a:pt x="137160" y="15240"/>
                  </a:lnTo>
                  <a:lnTo>
                    <a:pt x="132588" y="19812"/>
                  </a:lnTo>
                  <a:lnTo>
                    <a:pt x="132588" y="21336"/>
                  </a:lnTo>
                  <a:lnTo>
                    <a:pt x="135636" y="25908"/>
                  </a:lnTo>
                  <a:lnTo>
                    <a:pt x="140208" y="28956"/>
                  </a:lnTo>
                  <a:lnTo>
                    <a:pt x="141732" y="28956"/>
                  </a:lnTo>
                  <a:lnTo>
                    <a:pt x="144780" y="25908"/>
                  </a:lnTo>
                  <a:lnTo>
                    <a:pt x="144780" y="24384"/>
                  </a:lnTo>
                  <a:lnTo>
                    <a:pt x="146304" y="19812"/>
                  </a:lnTo>
                  <a:lnTo>
                    <a:pt x="146304" y="15240"/>
                  </a:lnTo>
                  <a:lnTo>
                    <a:pt x="149352" y="12192"/>
                  </a:lnTo>
                  <a:lnTo>
                    <a:pt x="153924" y="10668"/>
                  </a:lnTo>
                  <a:close/>
                </a:path>
                <a:path w="247015" h="135889">
                  <a:moveTo>
                    <a:pt x="167640" y="41148"/>
                  </a:moveTo>
                  <a:lnTo>
                    <a:pt x="156972" y="41148"/>
                  </a:lnTo>
                  <a:lnTo>
                    <a:pt x="153924" y="39624"/>
                  </a:lnTo>
                  <a:lnTo>
                    <a:pt x="152400" y="39624"/>
                  </a:lnTo>
                  <a:lnTo>
                    <a:pt x="149352" y="36576"/>
                  </a:lnTo>
                  <a:lnTo>
                    <a:pt x="146304" y="39624"/>
                  </a:lnTo>
                  <a:lnTo>
                    <a:pt x="146304" y="41148"/>
                  </a:lnTo>
                  <a:lnTo>
                    <a:pt x="144780" y="44196"/>
                  </a:lnTo>
                  <a:lnTo>
                    <a:pt x="144780" y="47244"/>
                  </a:lnTo>
                  <a:lnTo>
                    <a:pt x="149352" y="51816"/>
                  </a:lnTo>
                  <a:lnTo>
                    <a:pt x="152400" y="51816"/>
                  </a:lnTo>
                  <a:lnTo>
                    <a:pt x="153924" y="54864"/>
                  </a:lnTo>
                  <a:lnTo>
                    <a:pt x="158496" y="54864"/>
                  </a:lnTo>
                  <a:lnTo>
                    <a:pt x="163068" y="51816"/>
                  </a:lnTo>
                  <a:lnTo>
                    <a:pt x="166116" y="47244"/>
                  </a:lnTo>
                  <a:lnTo>
                    <a:pt x="167640" y="45720"/>
                  </a:lnTo>
                  <a:lnTo>
                    <a:pt x="167640" y="41148"/>
                  </a:lnTo>
                  <a:close/>
                </a:path>
                <a:path w="247015" h="135889">
                  <a:moveTo>
                    <a:pt x="246888" y="54864"/>
                  </a:moveTo>
                  <a:lnTo>
                    <a:pt x="230124" y="19812"/>
                  </a:lnTo>
                  <a:lnTo>
                    <a:pt x="199644" y="0"/>
                  </a:lnTo>
                  <a:lnTo>
                    <a:pt x="195072" y="0"/>
                  </a:lnTo>
                  <a:lnTo>
                    <a:pt x="187452" y="4572"/>
                  </a:lnTo>
                  <a:lnTo>
                    <a:pt x="179832" y="6096"/>
                  </a:lnTo>
                  <a:lnTo>
                    <a:pt x="175260" y="9144"/>
                  </a:lnTo>
                  <a:lnTo>
                    <a:pt x="167640" y="10668"/>
                  </a:lnTo>
                  <a:lnTo>
                    <a:pt x="158496" y="19812"/>
                  </a:lnTo>
                  <a:lnTo>
                    <a:pt x="156972" y="24384"/>
                  </a:lnTo>
                  <a:lnTo>
                    <a:pt x="158496" y="30480"/>
                  </a:lnTo>
                  <a:lnTo>
                    <a:pt x="163068" y="32004"/>
                  </a:lnTo>
                  <a:lnTo>
                    <a:pt x="167640" y="32004"/>
                  </a:lnTo>
                  <a:lnTo>
                    <a:pt x="179832" y="28956"/>
                  </a:lnTo>
                  <a:lnTo>
                    <a:pt x="184404" y="25908"/>
                  </a:lnTo>
                  <a:lnTo>
                    <a:pt x="192024" y="24384"/>
                  </a:lnTo>
                  <a:lnTo>
                    <a:pt x="196596" y="25908"/>
                  </a:lnTo>
                  <a:lnTo>
                    <a:pt x="199644" y="25908"/>
                  </a:lnTo>
                  <a:lnTo>
                    <a:pt x="199644" y="32004"/>
                  </a:lnTo>
                  <a:lnTo>
                    <a:pt x="196596" y="35052"/>
                  </a:lnTo>
                  <a:lnTo>
                    <a:pt x="188976" y="35052"/>
                  </a:lnTo>
                  <a:lnTo>
                    <a:pt x="184404" y="36576"/>
                  </a:lnTo>
                  <a:lnTo>
                    <a:pt x="182880" y="39624"/>
                  </a:lnTo>
                  <a:lnTo>
                    <a:pt x="179832" y="44196"/>
                  </a:lnTo>
                  <a:lnTo>
                    <a:pt x="173736" y="50292"/>
                  </a:lnTo>
                  <a:lnTo>
                    <a:pt x="173736" y="54864"/>
                  </a:lnTo>
                  <a:lnTo>
                    <a:pt x="170688" y="59436"/>
                  </a:lnTo>
                  <a:lnTo>
                    <a:pt x="173736" y="62484"/>
                  </a:lnTo>
                  <a:lnTo>
                    <a:pt x="178308" y="65532"/>
                  </a:lnTo>
                  <a:lnTo>
                    <a:pt x="182880" y="62484"/>
                  </a:lnTo>
                  <a:lnTo>
                    <a:pt x="184404" y="60960"/>
                  </a:lnTo>
                  <a:lnTo>
                    <a:pt x="195072" y="56388"/>
                  </a:lnTo>
                  <a:lnTo>
                    <a:pt x="201168" y="50292"/>
                  </a:lnTo>
                  <a:lnTo>
                    <a:pt x="205740" y="50292"/>
                  </a:lnTo>
                  <a:lnTo>
                    <a:pt x="208788" y="51816"/>
                  </a:lnTo>
                  <a:lnTo>
                    <a:pt x="210312" y="56388"/>
                  </a:lnTo>
                  <a:lnTo>
                    <a:pt x="216408" y="59436"/>
                  </a:lnTo>
                  <a:lnTo>
                    <a:pt x="217932" y="60960"/>
                  </a:lnTo>
                  <a:lnTo>
                    <a:pt x="222504" y="62484"/>
                  </a:lnTo>
                  <a:lnTo>
                    <a:pt x="225552" y="62484"/>
                  </a:lnTo>
                  <a:lnTo>
                    <a:pt x="230124" y="65532"/>
                  </a:lnTo>
                  <a:lnTo>
                    <a:pt x="234696" y="65532"/>
                  </a:lnTo>
                  <a:lnTo>
                    <a:pt x="239268" y="60960"/>
                  </a:lnTo>
                  <a:lnTo>
                    <a:pt x="242316" y="60960"/>
                  </a:lnTo>
                  <a:lnTo>
                    <a:pt x="242316" y="59436"/>
                  </a:lnTo>
                  <a:lnTo>
                    <a:pt x="246888" y="54864"/>
                  </a:lnTo>
                  <a:close/>
                </a:path>
              </a:pathLst>
            </a:custGeom>
            <a:solidFill>
              <a:srgbClr val="FBC1B5"/>
            </a:solidFill>
          </p:spPr>
          <p:txBody>
            <a:bodyPr wrap="square" lIns="0" tIns="0" rIns="0" bIns="0" rtlCol="0"/>
            <a:lstStyle/>
            <a:p>
              <a:endParaRPr sz="1539"/>
            </a:p>
          </p:txBody>
        </p:sp>
        <p:sp>
          <p:nvSpPr>
            <p:cNvPr id="99" name="object 99"/>
            <p:cNvSpPr/>
            <p:nvPr/>
          </p:nvSpPr>
          <p:spPr>
            <a:xfrm>
              <a:off x="9259824" y="2506980"/>
              <a:ext cx="181610" cy="184785"/>
            </a:xfrm>
            <a:custGeom>
              <a:avLst/>
              <a:gdLst/>
              <a:ahLst/>
              <a:cxnLst/>
              <a:rect l="l" t="t" r="r" b="b"/>
              <a:pathLst>
                <a:path w="181609" h="184785">
                  <a:moveTo>
                    <a:pt x="164592" y="0"/>
                  </a:moveTo>
                  <a:lnTo>
                    <a:pt x="121920" y="0"/>
                  </a:lnTo>
                  <a:lnTo>
                    <a:pt x="114300" y="3047"/>
                  </a:lnTo>
                  <a:lnTo>
                    <a:pt x="109727" y="3047"/>
                  </a:lnTo>
                  <a:lnTo>
                    <a:pt x="96011" y="7619"/>
                  </a:lnTo>
                  <a:lnTo>
                    <a:pt x="88392" y="7619"/>
                  </a:lnTo>
                  <a:lnTo>
                    <a:pt x="70103" y="13715"/>
                  </a:lnTo>
                  <a:lnTo>
                    <a:pt x="32003" y="42671"/>
                  </a:lnTo>
                  <a:lnTo>
                    <a:pt x="12192" y="89915"/>
                  </a:lnTo>
                  <a:lnTo>
                    <a:pt x="10668" y="105155"/>
                  </a:lnTo>
                  <a:lnTo>
                    <a:pt x="0" y="147827"/>
                  </a:lnTo>
                  <a:lnTo>
                    <a:pt x="0" y="184403"/>
                  </a:lnTo>
                  <a:lnTo>
                    <a:pt x="33527" y="184403"/>
                  </a:lnTo>
                  <a:lnTo>
                    <a:pt x="38100" y="120395"/>
                  </a:lnTo>
                  <a:lnTo>
                    <a:pt x="42672" y="103631"/>
                  </a:lnTo>
                  <a:lnTo>
                    <a:pt x="48768" y="88391"/>
                  </a:lnTo>
                  <a:lnTo>
                    <a:pt x="53340" y="70103"/>
                  </a:lnTo>
                  <a:lnTo>
                    <a:pt x="59435" y="47243"/>
                  </a:lnTo>
                  <a:lnTo>
                    <a:pt x="70103" y="33527"/>
                  </a:lnTo>
                  <a:lnTo>
                    <a:pt x="83820" y="24383"/>
                  </a:lnTo>
                  <a:lnTo>
                    <a:pt x="88392" y="22859"/>
                  </a:lnTo>
                  <a:lnTo>
                    <a:pt x="96011" y="19812"/>
                  </a:lnTo>
                  <a:lnTo>
                    <a:pt x="102107" y="19812"/>
                  </a:lnTo>
                  <a:lnTo>
                    <a:pt x="109727" y="18287"/>
                  </a:lnTo>
                  <a:lnTo>
                    <a:pt x="114300" y="15239"/>
                  </a:lnTo>
                  <a:lnTo>
                    <a:pt x="123444" y="15239"/>
                  </a:lnTo>
                  <a:lnTo>
                    <a:pt x="128016" y="13715"/>
                  </a:lnTo>
                  <a:lnTo>
                    <a:pt x="143255" y="13715"/>
                  </a:lnTo>
                  <a:lnTo>
                    <a:pt x="149351" y="12191"/>
                  </a:lnTo>
                  <a:lnTo>
                    <a:pt x="176783" y="12191"/>
                  </a:lnTo>
                  <a:lnTo>
                    <a:pt x="181355" y="9143"/>
                  </a:lnTo>
                  <a:lnTo>
                    <a:pt x="178307" y="9143"/>
                  </a:lnTo>
                  <a:lnTo>
                    <a:pt x="173735" y="4571"/>
                  </a:lnTo>
                  <a:lnTo>
                    <a:pt x="164592" y="0"/>
                  </a:lnTo>
                  <a:close/>
                </a:path>
              </a:pathLst>
            </a:custGeom>
            <a:solidFill>
              <a:srgbClr val="800000"/>
            </a:solidFill>
          </p:spPr>
          <p:txBody>
            <a:bodyPr wrap="square" lIns="0" tIns="0" rIns="0" bIns="0" rtlCol="0"/>
            <a:lstStyle/>
            <a:p>
              <a:endParaRPr sz="1539"/>
            </a:p>
          </p:txBody>
        </p:sp>
        <p:pic>
          <p:nvPicPr>
            <p:cNvPr id="100" name="object 100"/>
            <p:cNvPicPr/>
            <p:nvPr/>
          </p:nvPicPr>
          <p:blipFill>
            <a:blip r:embed="rId36" cstate="print"/>
            <a:stretch>
              <a:fillRect/>
            </a:stretch>
          </p:blipFill>
          <p:spPr>
            <a:xfrm>
              <a:off x="9083040" y="2511552"/>
              <a:ext cx="54863" cy="45720"/>
            </a:xfrm>
            <a:prstGeom prst="rect">
              <a:avLst/>
            </a:prstGeom>
          </p:spPr>
        </p:pic>
        <p:pic>
          <p:nvPicPr>
            <p:cNvPr id="101" name="object 101"/>
            <p:cNvPicPr/>
            <p:nvPr/>
          </p:nvPicPr>
          <p:blipFill>
            <a:blip r:embed="rId37" cstate="print"/>
            <a:stretch>
              <a:fillRect/>
            </a:stretch>
          </p:blipFill>
          <p:spPr>
            <a:xfrm>
              <a:off x="8487156" y="2438400"/>
              <a:ext cx="990600" cy="257556"/>
            </a:xfrm>
            <a:prstGeom prst="rect">
              <a:avLst/>
            </a:prstGeom>
          </p:spPr>
        </p:pic>
        <p:pic>
          <p:nvPicPr>
            <p:cNvPr id="102" name="object 102"/>
            <p:cNvPicPr/>
            <p:nvPr/>
          </p:nvPicPr>
          <p:blipFill>
            <a:blip r:embed="rId38" cstate="print"/>
            <a:stretch>
              <a:fillRect/>
            </a:stretch>
          </p:blipFill>
          <p:spPr>
            <a:xfrm>
              <a:off x="9174480" y="2164080"/>
              <a:ext cx="184403" cy="210312"/>
            </a:xfrm>
            <a:prstGeom prst="rect">
              <a:avLst/>
            </a:prstGeom>
          </p:spPr>
        </p:pic>
        <p:pic>
          <p:nvPicPr>
            <p:cNvPr id="103" name="object 103"/>
            <p:cNvPicPr/>
            <p:nvPr/>
          </p:nvPicPr>
          <p:blipFill>
            <a:blip r:embed="rId39" cstate="print"/>
            <a:stretch>
              <a:fillRect/>
            </a:stretch>
          </p:blipFill>
          <p:spPr>
            <a:xfrm>
              <a:off x="7592568" y="1272540"/>
              <a:ext cx="329183" cy="420624"/>
            </a:xfrm>
            <a:prstGeom prst="rect">
              <a:avLst/>
            </a:prstGeom>
          </p:spPr>
        </p:pic>
      </p:grpSp>
      <p:sp>
        <p:nvSpPr>
          <p:cNvPr id="104" name="object 104"/>
          <p:cNvSpPr txBox="1"/>
          <p:nvPr/>
        </p:nvSpPr>
        <p:spPr>
          <a:xfrm>
            <a:off x="6666650" y="3694090"/>
            <a:ext cx="552224" cy="118993"/>
          </a:xfrm>
          <a:prstGeom prst="rect">
            <a:avLst/>
          </a:prstGeom>
        </p:spPr>
        <p:txBody>
          <a:bodyPr vert="horz" wrap="square" lIns="0" tIns="13575" rIns="0" bIns="0" rtlCol="0">
            <a:spAutoFit/>
          </a:bodyPr>
          <a:lstStyle/>
          <a:p>
            <a:pPr marL="10860">
              <a:spcBef>
                <a:spcPts val="107"/>
              </a:spcBef>
            </a:pPr>
            <a:r>
              <a:rPr sz="684" spc="-9" dirty="0">
                <a:latin typeface="ＭＳ Ｐゴシック"/>
                <a:cs typeface="ＭＳ Ｐゴシック"/>
              </a:rPr>
              <a:t>検査での活用</a:t>
            </a:r>
            <a:endParaRPr sz="684">
              <a:latin typeface="ＭＳ Ｐゴシック"/>
              <a:cs typeface="ＭＳ Ｐゴシック"/>
            </a:endParaRPr>
          </a:p>
        </p:txBody>
      </p:sp>
      <p:sp>
        <p:nvSpPr>
          <p:cNvPr id="105" name="object 105"/>
          <p:cNvSpPr txBox="1"/>
          <p:nvPr/>
        </p:nvSpPr>
        <p:spPr>
          <a:xfrm>
            <a:off x="1065569" y="2476916"/>
            <a:ext cx="527789" cy="132202"/>
          </a:xfrm>
          <a:prstGeom prst="rect">
            <a:avLst/>
          </a:prstGeom>
        </p:spPr>
        <p:txBody>
          <a:bodyPr vert="horz" wrap="square" lIns="0" tIns="13575" rIns="0" bIns="0" rtlCol="0">
            <a:spAutoFit/>
          </a:bodyPr>
          <a:lstStyle/>
          <a:p>
            <a:pPr marL="10860">
              <a:spcBef>
                <a:spcPts val="107"/>
              </a:spcBef>
            </a:pPr>
            <a:r>
              <a:rPr sz="770" b="1" spc="-9" dirty="0">
                <a:solidFill>
                  <a:srgbClr val="BF4F4D"/>
                </a:solidFill>
                <a:latin typeface="ＭＳ Ｐゴシック"/>
                <a:cs typeface="ＭＳ Ｐゴシック"/>
              </a:rPr>
              <a:t>施工記録等</a:t>
            </a:r>
            <a:endParaRPr sz="770">
              <a:latin typeface="ＭＳ Ｐゴシック"/>
              <a:cs typeface="ＭＳ Ｐゴシック"/>
            </a:endParaRPr>
          </a:p>
        </p:txBody>
      </p:sp>
      <p:sp>
        <p:nvSpPr>
          <p:cNvPr id="106" name="object 106"/>
          <p:cNvSpPr txBox="1"/>
          <p:nvPr/>
        </p:nvSpPr>
        <p:spPr>
          <a:xfrm>
            <a:off x="6742235" y="1317083"/>
            <a:ext cx="427335" cy="254409"/>
          </a:xfrm>
          <a:prstGeom prst="rect">
            <a:avLst/>
          </a:prstGeom>
        </p:spPr>
        <p:txBody>
          <a:bodyPr vert="horz" wrap="square" lIns="0" tIns="23349" rIns="0" bIns="0" rtlCol="0">
            <a:spAutoFit/>
          </a:bodyPr>
          <a:lstStyle/>
          <a:p>
            <a:pPr marL="27692" marR="4344" indent="-17376">
              <a:lnSpc>
                <a:spcPts val="864"/>
              </a:lnSpc>
              <a:spcBef>
                <a:spcPts val="184"/>
              </a:spcBef>
            </a:pPr>
            <a:r>
              <a:rPr sz="770" b="1" spc="-13" dirty="0">
                <a:solidFill>
                  <a:srgbClr val="BF4F4D"/>
                </a:solidFill>
                <a:latin typeface="ＭＳ Ｐゴシック"/>
                <a:cs typeface="ＭＳ Ｐゴシック"/>
              </a:rPr>
              <a:t>電子契約</a:t>
            </a:r>
            <a:r>
              <a:rPr sz="770" b="1" spc="-30" dirty="0">
                <a:solidFill>
                  <a:srgbClr val="BF4F4D"/>
                </a:solidFill>
                <a:latin typeface="ＭＳ Ｐゴシック"/>
                <a:cs typeface="ＭＳ Ｐゴシック"/>
              </a:rPr>
              <a:t>システム</a:t>
            </a:r>
            <a:endParaRPr sz="770">
              <a:latin typeface="ＭＳ Ｐゴシック"/>
              <a:cs typeface="ＭＳ Ｐゴシック"/>
            </a:endParaRPr>
          </a:p>
        </p:txBody>
      </p:sp>
      <p:grpSp>
        <p:nvGrpSpPr>
          <p:cNvPr id="107" name="object 107"/>
          <p:cNvGrpSpPr/>
          <p:nvPr/>
        </p:nvGrpSpPr>
        <p:grpSpPr>
          <a:xfrm>
            <a:off x="2066848" y="1789269"/>
            <a:ext cx="6181431" cy="1385718"/>
            <a:chOff x="2417064" y="1863851"/>
            <a:chExt cx="7228840" cy="1620520"/>
          </a:xfrm>
        </p:grpSpPr>
        <p:pic>
          <p:nvPicPr>
            <p:cNvPr id="108" name="object 108"/>
            <p:cNvPicPr/>
            <p:nvPr/>
          </p:nvPicPr>
          <p:blipFill>
            <a:blip r:embed="rId40" cstate="print"/>
            <a:stretch>
              <a:fillRect/>
            </a:stretch>
          </p:blipFill>
          <p:spPr>
            <a:xfrm>
              <a:off x="2417064" y="1863851"/>
              <a:ext cx="348996" cy="868680"/>
            </a:xfrm>
            <a:prstGeom prst="rect">
              <a:avLst/>
            </a:prstGeom>
          </p:spPr>
        </p:pic>
        <p:pic>
          <p:nvPicPr>
            <p:cNvPr id="109" name="object 109"/>
            <p:cNvPicPr/>
            <p:nvPr/>
          </p:nvPicPr>
          <p:blipFill>
            <a:blip r:embed="rId41" cstate="print"/>
            <a:stretch>
              <a:fillRect/>
            </a:stretch>
          </p:blipFill>
          <p:spPr>
            <a:xfrm>
              <a:off x="7687055" y="1962911"/>
              <a:ext cx="435864" cy="787908"/>
            </a:xfrm>
            <a:prstGeom prst="rect">
              <a:avLst/>
            </a:prstGeom>
          </p:spPr>
        </p:pic>
        <p:sp>
          <p:nvSpPr>
            <p:cNvPr id="110" name="object 110"/>
            <p:cNvSpPr/>
            <p:nvPr/>
          </p:nvSpPr>
          <p:spPr>
            <a:xfrm>
              <a:off x="7696200" y="2148839"/>
              <a:ext cx="303530" cy="120650"/>
            </a:xfrm>
            <a:custGeom>
              <a:avLst/>
              <a:gdLst/>
              <a:ahLst/>
              <a:cxnLst/>
              <a:rect l="l" t="t" r="r" b="b"/>
              <a:pathLst>
                <a:path w="303529" h="120650">
                  <a:moveTo>
                    <a:pt x="33527" y="0"/>
                  </a:moveTo>
                  <a:lnTo>
                    <a:pt x="0" y="24384"/>
                  </a:lnTo>
                  <a:lnTo>
                    <a:pt x="1524" y="99060"/>
                  </a:lnTo>
                  <a:lnTo>
                    <a:pt x="22859" y="120396"/>
                  </a:lnTo>
                  <a:lnTo>
                    <a:pt x="303275" y="120396"/>
                  </a:lnTo>
                  <a:lnTo>
                    <a:pt x="303275" y="4572"/>
                  </a:lnTo>
                  <a:lnTo>
                    <a:pt x="33527" y="0"/>
                  </a:lnTo>
                  <a:close/>
                </a:path>
              </a:pathLst>
            </a:custGeom>
            <a:solidFill>
              <a:srgbClr val="F2F2F2"/>
            </a:solidFill>
          </p:spPr>
          <p:txBody>
            <a:bodyPr wrap="square" lIns="0" tIns="0" rIns="0" bIns="0" rtlCol="0"/>
            <a:lstStyle/>
            <a:p>
              <a:endParaRPr sz="1539"/>
            </a:p>
          </p:txBody>
        </p:sp>
        <p:sp>
          <p:nvSpPr>
            <p:cNvPr id="111" name="object 111"/>
            <p:cNvSpPr/>
            <p:nvPr/>
          </p:nvSpPr>
          <p:spPr>
            <a:xfrm>
              <a:off x="7693152" y="2165603"/>
              <a:ext cx="256540" cy="85725"/>
            </a:xfrm>
            <a:custGeom>
              <a:avLst/>
              <a:gdLst/>
              <a:ahLst/>
              <a:cxnLst/>
              <a:rect l="l" t="t" r="r" b="b"/>
              <a:pathLst>
                <a:path w="256540" h="85725">
                  <a:moveTo>
                    <a:pt x="249936" y="0"/>
                  </a:moveTo>
                  <a:lnTo>
                    <a:pt x="6096" y="0"/>
                  </a:lnTo>
                  <a:lnTo>
                    <a:pt x="0" y="6095"/>
                  </a:lnTo>
                  <a:lnTo>
                    <a:pt x="0" y="15239"/>
                  </a:lnTo>
                  <a:lnTo>
                    <a:pt x="0" y="79247"/>
                  </a:lnTo>
                  <a:lnTo>
                    <a:pt x="6096" y="85343"/>
                  </a:lnTo>
                  <a:lnTo>
                    <a:pt x="249936" y="85343"/>
                  </a:lnTo>
                  <a:lnTo>
                    <a:pt x="256031" y="79247"/>
                  </a:lnTo>
                  <a:lnTo>
                    <a:pt x="256031" y="6095"/>
                  </a:lnTo>
                  <a:lnTo>
                    <a:pt x="249936" y="0"/>
                  </a:lnTo>
                  <a:close/>
                </a:path>
              </a:pathLst>
            </a:custGeom>
            <a:solidFill>
              <a:srgbClr val="D8D8D8"/>
            </a:solidFill>
          </p:spPr>
          <p:txBody>
            <a:bodyPr wrap="square" lIns="0" tIns="0" rIns="0" bIns="0" rtlCol="0"/>
            <a:lstStyle/>
            <a:p>
              <a:endParaRPr sz="1539"/>
            </a:p>
          </p:txBody>
        </p:sp>
        <p:sp>
          <p:nvSpPr>
            <p:cNvPr id="112" name="object 112"/>
            <p:cNvSpPr/>
            <p:nvPr/>
          </p:nvSpPr>
          <p:spPr>
            <a:xfrm>
              <a:off x="7688580" y="2144267"/>
              <a:ext cx="352425" cy="134620"/>
            </a:xfrm>
            <a:custGeom>
              <a:avLst/>
              <a:gdLst/>
              <a:ahLst/>
              <a:cxnLst/>
              <a:rect l="l" t="t" r="r" b="b"/>
              <a:pathLst>
                <a:path w="352425" h="134619">
                  <a:moveTo>
                    <a:pt x="352044" y="68580"/>
                  </a:moveTo>
                  <a:lnTo>
                    <a:pt x="348996" y="59436"/>
                  </a:lnTo>
                  <a:lnTo>
                    <a:pt x="315468" y="71107"/>
                  </a:lnTo>
                  <a:lnTo>
                    <a:pt x="315468" y="4572"/>
                  </a:lnTo>
                  <a:lnTo>
                    <a:pt x="315455" y="0"/>
                  </a:lnTo>
                  <a:lnTo>
                    <a:pt x="309372" y="0"/>
                  </a:lnTo>
                  <a:lnTo>
                    <a:pt x="306324" y="0"/>
                  </a:lnTo>
                  <a:lnTo>
                    <a:pt x="306324" y="11493"/>
                  </a:lnTo>
                  <a:lnTo>
                    <a:pt x="306324" y="120294"/>
                  </a:lnTo>
                  <a:lnTo>
                    <a:pt x="289090" y="115214"/>
                  </a:lnTo>
                  <a:lnTo>
                    <a:pt x="289090" y="124968"/>
                  </a:lnTo>
                  <a:lnTo>
                    <a:pt x="29337" y="124968"/>
                  </a:lnTo>
                  <a:lnTo>
                    <a:pt x="19050" y="111252"/>
                  </a:lnTo>
                  <a:lnTo>
                    <a:pt x="247396" y="111252"/>
                  </a:lnTo>
                  <a:lnTo>
                    <a:pt x="246888" y="112776"/>
                  </a:lnTo>
                  <a:lnTo>
                    <a:pt x="289090" y="124968"/>
                  </a:lnTo>
                  <a:lnTo>
                    <a:pt x="289090" y="115214"/>
                  </a:lnTo>
                  <a:lnTo>
                    <a:pt x="260248" y="106680"/>
                  </a:lnTo>
                  <a:lnTo>
                    <a:pt x="260604" y="106680"/>
                  </a:lnTo>
                  <a:lnTo>
                    <a:pt x="260604" y="105156"/>
                  </a:lnTo>
                  <a:lnTo>
                    <a:pt x="262623" y="102108"/>
                  </a:lnTo>
                  <a:lnTo>
                    <a:pt x="263652" y="100584"/>
                  </a:lnTo>
                  <a:lnTo>
                    <a:pt x="265176" y="100584"/>
                  </a:lnTo>
                  <a:lnTo>
                    <a:pt x="265176" y="99060"/>
                  </a:lnTo>
                  <a:lnTo>
                    <a:pt x="265176" y="97536"/>
                  </a:lnTo>
                  <a:lnTo>
                    <a:pt x="265176" y="96012"/>
                  </a:lnTo>
                  <a:lnTo>
                    <a:pt x="266700" y="92964"/>
                  </a:lnTo>
                  <a:lnTo>
                    <a:pt x="266700" y="35052"/>
                  </a:lnTo>
                  <a:lnTo>
                    <a:pt x="265176" y="32004"/>
                  </a:lnTo>
                  <a:lnTo>
                    <a:pt x="265176" y="30480"/>
                  </a:lnTo>
                  <a:lnTo>
                    <a:pt x="265176" y="28956"/>
                  </a:lnTo>
                  <a:lnTo>
                    <a:pt x="263982" y="27774"/>
                  </a:lnTo>
                  <a:lnTo>
                    <a:pt x="306324" y="11493"/>
                  </a:lnTo>
                  <a:lnTo>
                    <a:pt x="306324" y="0"/>
                  </a:lnTo>
                  <a:lnTo>
                    <a:pt x="285597" y="0"/>
                  </a:lnTo>
                  <a:lnTo>
                    <a:pt x="285597" y="9144"/>
                  </a:lnTo>
                  <a:lnTo>
                    <a:pt x="257175" y="20078"/>
                  </a:lnTo>
                  <a:lnTo>
                    <a:pt x="256032" y="19316"/>
                  </a:lnTo>
                  <a:lnTo>
                    <a:pt x="256032" y="33528"/>
                  </a:lnTo>
                  <a:lnTo>
                    <a:pt x="256032" y="96012"/>
                  </a:lnTo>
                  <a:lnTo>
                    <a:pt x="253593" y="99669"/>
                  </a:lnTo>
                  <a:lnTo>
                    <a:pt x="249936" y="102108"/>
                  </a:lnTo>
                  <a:lnTo>
                    <a:pt x="15240" y="102108"/>
                  </a:lnTo>
                  <a:lnTo>
                    <a:pt x="12954" y="100584"/>
                  </a:lnTo>
                  <a:lnTo>
                    <a:pt x="11582" y="99669"/>
                  </a:lnTo>
                  <a:lnTo>
                    <a:pt x="11176" y="99060"/>
                  </a:lnTo>
                  <a:lnTo>
                    <a:pt x="9144" y="96012"/>
                  </a:lnTo>
                  <a:lnTo>
                    <a:pt x="10668" y="97536"/>
                  </a:lnTo>
                  <a:lnTo>
                    <a:pt x="9144" y="94488"/>
                  </a:lnTo>
                  <a:lnTo>
                    <a:pt x="9144" y="35052"/>
                  </a:lnTo>
                  <a:lnTo>
                    <a:pt x="10668" y="32004"/>
                  </a:lnTo>
                  <a:lnTo>
                    <a:pt x="9144" y="33528"/>
                  </a:lnTo>
                  <a:lnTo>
                    <a:pt x="11176" y="30480"/>
                  </a:lnTo>
                  <a:lnTo>
                    <a:pt x="11582" y="29870"/>
                  </a:lnTo>
                  <a:lnTo>
                    <a:pt x="12954" y="28956"/>
                  </a:lnTo>
                  <a:lnTo>
                    <a:pt x="15240" y="27432"/>
                  </a:lnTo>
                  <a:lnTo>
                    <a:pt x="16764" y="25908"/>
                  </a:lnTo>
                  <a:lnTo>
                    <a:pt x="16764" y="27432"/>
                  </a:lnTo>
                  <a:lnTo>
                    <a:pt x="19812" y="25908"/>
                  </a:lnTo>
                  <a:lnTo>
                    <a:pt x="246888" y="25908"/>
                  </a:lnTo>
                  <a:lnTo>
                    <a:pt x="249936" y="27432"/>
                  </a:lnTo>
                  <a:lnTo>
                    <a:pt x="248412" y="25908"/>
                  </a:lnTo>
                  <a:lnTo>
                    <a:pt x="251460" y="27432"/>
                  </a:lnTo>
                  <a:lnTo>
                    <a:pt x="249936" y="27432"/>
                  </a:lnTo>
                  <a:lnTo>
                    <a:pt x="251891" y="28740"/>
                  </a:lnTo>
                  <a:lnTo>
                    <a:pt x="252984" y="32004"/>
                  </a:lnTo>
                  <a:lnTo>
                    <a:pt x="254596" y="31394"/>
                  </a:lnTo>
                  <a:lnTo>
                    <a:pt x="256032" y="33528"/>
                  </a:lnTo>
                  <a:lnTo>
                    <a:pt x="256032" y="19316"/>
                  </a:lnTo>
                  <a:lnTo>
                    <a:pt x="254508" y="18288"/>
                  </a:lnTo>
                  <a:lnTo>
                    <a:pt x="251460" y="16764"/>
                  </a:lnTo>
                  <a:lnTo>
                    <a:pt x="25146" y="16764"/>
                  </a:lnTo>
                  <a:lnTo>
                    <a:pt x="32004" y="12192"/>
                  </a:lnTo>
                  <a:lnTo>
                    <a:pt x="30480" y="9144"/>
                  </a:lnTo>
                  <a:lnTo>
                    <a:pt x="285597" y="9144"/>
                  </a:lnTo>
                  <a:lnTo>
                    <a:pt x="285597" y="0"/>
                  </a:lnTo>
                  <a:lnTo>
                    <a:pt x="27432" y="0"/>
                  </a:lnTo>
                  <a:lnTo>
                    <a:pt x="27432" y="3048"/>
                  </a:lnTo>
                  <a:lnTo>
                    <a:pt x="7620" y="16764"/>
                  </a:lnTo>
                  <a:lnTo>
                    <a:pt x="9474" y="19088"/>
                  </a:lnTo>
                  <a:lnTo>
                    <a:pt x="6096" y="21336"/>
                  </a:lnTo>
                  <a:lnTo>
                    <a:pt x="6096" y="22860"/>
                  </a:lnTo>
                  <a:lnTo>
                    <a:pt x="4572" y="22860"/>
                  </a:lnTo>
                  <a:lnTo>
                    <a:pt x="1524" y="27432"/>
                  </a:lnTo>
                  <a:lnTo>
                    <a:pt x="1524" y="28956"/>
                  </a:lnTo>
                  <a:lnTo>
                    <a:pt x="0" y="32004"/>
                  </a:lnTo>
                  <a:lnTo>
                    <a:pt x="0" y="97536"/>
                  </a:lnTo>
                  <a:lnTo>
                    <a:pt x="1524" y="100584"/>
                  </a:lnTo>
                  <a:lnTo>
                    <a:pt x="4572" y="105156"/>
                  </a:lnTo>
                  <a:lnTo>
                    <a:pt x="4572" y="106680"/>
                  </a:lnTo>
                  <a:lnTo>
                    <a:pt x="22860" y="132588"/>
                  </a:lnTo>
                  <a:lnTo>
                    <a:pt x="27432" y="128930"/>
                  </a:lnTo>
                  <a:lnTo>
                    <a:pt x="27432" y="134112"/>
                  </a:lnTo>
                  <a:lnTo>
                    <a:pt x="315455" y="134112"/>
                  </a:lnTo>
                  <a:lnTo>
                    <a:pt x="315455" y="132588"/>
                  </a:lnTo>
                  <a:lnTo>
                    <a:pt x="316992" y="123444"/>
                  </a:lnTo>
                  <a:lnTo>
                    <a:pt x="315468" y="122999"/>
                  </a:lnTo>
                  <a:lnTo>
                    <a:pt x="315468" y="74676"/>
                  </a:lnTo>
                  <a:lnTo>
                    <a:pt x="318516" y="80772"/>
                  </a:lnTo>
                  <a:lnTo>
                    <a:pt x="352044" y="68580"/>
                  </a:lnTo>
                  <a:close/>
                </a:path>
              </a:pathLst>
            </a:custGeom>
            <a:solidFill>
              <a:srgbClr val="000000"/>
            </a:solidFill>
          </p:spPr>
          <p:txBody>
            <a:bodyPr wrap="square" lIns="0" tIns="0" rIns="0" bIns="0" rtlCol="0"/>
            <a:lstStyle/>
            <a:p>
              <a:endParaRPr sz="1539"/>
            </a:p>
          </p:txBody>
        </p:sp>
        <p:sp>
          <p:nvSpPr>
            <p:cNvPr id="113" name="object 113"/>
            <p:cNvSpPr/>
            <p:nvPr/>
          </p:nvSpPr>
          <p:spPr>
            <a:xfrm>
              <a:off x="8883396" y="2743199"/>
              <a:ext cx="762000" cy="741045"/>
            </a:xfrm>
            <a:custGeom>
              <a:avLst/>
              <a:gdLst/>
              <a:ahLst/>
              <a:cxnLst/>
              <a:rect l="l" t="t" r="r" b="b"/>
              <a:pathLst>
                <a:path w="762000" h="741045">
                  <a:moveTo>
                    <a:pt x="0" y="0"/>
                  </a:moveTo>
                  <a:lnTo>
                    <a:pt x="170687" y="88392"/>
                  </a:lnTo>
                  <a:lnTo>
                    <a:pt x="51815" y="88392"/>
                  </a:lnTo>
                  <a:lnTo>
                    <a:pt x="51815" y="740663"/>
                  </a:lnTo>
                  <a:lnTo>
                    <a:pt x="762000" y="740663"/>
                  </a:lnTo>
                  <a:lnTo>
                    <a:pt x="762000" y="88392"/>
                  </a:lnTo>
                  <a:lnTo>
                    <a:pt x="347472" y="88392"/>
                  </a:lnTo>
                  <a:lnTo>
                    <a:pt x="0" y="0"/>
                  </a:lnTo>
                  <a:close/>
                </a:path>
              </a:pathLst>
            </a:custGeom>
            <a:solidFill>
              <a:srgbClr val="FFFF00"/>
            </a:solidFill>
          </p:spPr>
          <p:txBody>
            <a:bodyPr wrap="square" lIns="0" tIns="0" rIns="0" bIns="0" rtlCol="0"/>
            <a:lstStyle/>
            <a:p>
              <a:endParaRPr sz="1539"/>
            </a:p>
          </p:txBody>
        </p:sp>
        <p:pic>
          <p:nvPicPr>
            <p:cNvPr id="114" name="object 114"/>
            <p:cNvPicPr/>
            <p:nvPr/>
          </p:nvPicPr>
          <p:blipFill>
            <a:blip r:embed="rId42" cstate="print"/>
            <a:stretch>
              <a:fillRect/>
            </a:stretch>
          </p:blipFill>
          <p:spPr>
            <a:xfrm>
              <a:off x="9014459" y="2814827"/>
              <a:ext cx="624840" cy="432815"/>
            </a:xfrm>
            <a:prstGeom prst="rect">
              <a:avLst/>
            </a:prstGeom>
          </p:spPr>
        </p:pic>
      </p:grpSp>
      <p:sp>
        <p:nvSpPr>
          <p:cNvPr id="115" name="object 115"/>
          <p:cNvSpPr txBox="1"/>
          <p:nvPr/>
        </p:nvSpPr>
        <p:spPr>
          <a:xfrm>
            <a:off x="716751" y="1224558"/>
            <a:ext cx="1916765" cy="389817"/>
          </a:xfrm>
          <a:prstGeom prst="rect">
            <a:avLst/>
          </a:prstGeom>
        </p:spPr>
        <p:txBody>
          <a:bodyPr vert="horz" wrap="square" lIns="0" tIns="10317" rIns="0" bIns="0" rtlCol="0">
            <a:spAutoFit/>
          </a:bodyPr>
          <a:lstStyle/>
          <a:p>
            <a:pPr marL="32579">
              <a:spcBef>
                <a:spcPts val="81"/>
              </a:spcBef>
            </a:pPr>
            <a:r>
              <a:rPr sz="1112" b="1" spc="-26" dirty="0">
                <a:solidFill>
                  <a:srgbClr val="FFBF00"/>
                </a:solidFill>
                <a:latin typeface="ＭＳ Ｐゴシック"/>
                <a:cs typeface="ＭＳ Ｐゴシック"/>
              </a:rPr>
              <a:t>受注者</a:t>
            </a:r>
            <a:endParaRPr sz="1112">
              <a:latin typeface="ＭＳ Ｐゴシック"/>
              <a:cs typeface="ＭＳ Ｐゴシック"/>
            </a:endParaRPr>
          </a:p>
          <a:p>
            <a:pPr marL="181901">
              <a:spcBef>
                <a:spcPts val="740"/>
              </a:spcBef>
            </a:pPr>
            <a:r>
              <a:rPr sz="770" b="1" spc="38" dirty="0">
                <a:solidFill>
                  <a:srgbClr val="BF4F4D"/>
                </a:solidFill>
                <a:latin typeface="ＭＳ Ｐゴシック"/>
                <a:cs typeface="ＭＳ Ｐゴシック"/>
              </a:rPr>
              <a:t>ウェアラブルカメラ等 </a:t>
            </a:r>
            <a:r>
              <a:rPr sz="1154" b="1" baseline="-6172" dirty="0">
                <a:solidFill>
                  <a:srgbClr val="BF4F4D"/>
                </a:solidFill>
                <a:latin typeface="Arial"/>
                <a:cs typeface="Arial"/>
              </a:rPr>
              <a:t>360</a:t>
            </a:r>
            <a:r>
              <a:rPr sz="1154" b="1" spc="-83" baseline="-6172" dirty="0">
                <a:solidFill>
                  <a:srgbClr val="BF4F4D"/>
                </a:solidFill>
                <a:latin typeface="ＭＳ Ｐゴシック"/>
                <a:cs typeface="ＭＳ Ｐゴシック"/>
              </a:rPr>
              <a:t>°カメラに</a:t>
            </a:r>
            <a:r>
              <a:rPr sz="1154" b="1" spc="-32" baseline="-6172" dirty="0">
                <a:solidFill>
                  <a:srgbClr val="BF4F4D"/>
                </a:solidFill>
                <a:latin typeface="ＭＳ Ｐゴシック"/>
                <a:cs typeface="ＭＳ Ｐゴシック"/>
              </a:rPr>
              <a:t>よる</a:t>
            </a:r>
            <a:endParaRPr sz="1154" baseline="-6172">
              <a:latin typeface="ＭＳ Ｐゴシック"/>
              <a:cs typeface="ＭＳ Ｐゴシック"/>
            </a:endParaRPr>
          </a:p>
        </p:txBody>
      </p:sp>
      <p:sp>
        <p:nvSpPr>
          <p:cNvPr id="116" name="object 116"/>
          <p:cNvSpPr txBox="1"/>
          <p:nvPr/>
        </p:nvSpPr>
        <p:spPr>
          <a:xfrm>
            <a:off x="1998648" y="1606389"/>
            <a:ext cx="427335" cy="132202"/>
          </a:xfrm>
          <a:prstGeom prst="rect">
            <a:avLst/>
          </a:prstGeom>
        </p:spPr>
        <p:txBody>
          <a:bodyPr vert="horz" wrap="square" lIns="0" tIns="13575" rIns="0" bIns="0" rtlCol="0">
            <a:spAutoFit/>
          </a:bodyPr>
          <a:lstStyle/>
          <a:p>
            <a:pPr marL="10860">
              <a:spcBef>
                <a:spcPts val="107"/>
              </a:spcBef>
            </a:pPr>
            <a:r>
              <a:rPr sz="770" b="1" spc="-13" dirty="0">
                <a:solidFill>
                  <a:srgbClr val="BF4F4D"/>
                </a:solidFill>
                <a:latin typeface="ＭＳ Ｐゴシック"/>
                <a:cs typeface="ＭＳ Ｐゴシック"/>
              </a:rPr>
              <a:t>常時監視</a:t>
            </a:r>
            <a:endParaRPr sz="770">
              <a:latin typeface="ＭＳ Ｐゴシック"/>
              <a:cs typeface="ＭＳ Ｐゴシック"/>
            </a:endParaRPr>
          </a:p>
        </p:txBody>
      </p:sp>
      <p:sp>
        <p:nvSpPr>
          <p:cNvPr id="117" name="object 117"/>
          <p:cNvSpPr txBox="1"/>
          <p:nvPr/>
        </p:nvSpPr>
        <p:spPr>
          <a:xfrm>
            <a:off x="7644471" y="2996886"/>
            <a:ext cx="654306" cy="138130"/>
          </a:xfrm>
          <a:prstGeom prst="rect">
            <a:avLst/>
          </a:prstGeom>
        </p:spPr>
        <p:txBody>
          <a:bodyPr vert="horz" wrap="square" lIns="0" tIns="13032" rIns="0" bIns="0" rtlCol="0">
            <a:spAutoFit/>
          </a:bodyPr>
          <a:lstStyle/>
          <a:p>
            <a:pPr marL="32579">
              <a:spcBef>
                <a:spcPts val="103"/>
              </a:spcBef>
            </a:pPr>
            <a:r>
              <a:rPr sz="812" spc="-252" dirty="0">
                <a:solidFill>
                  <a:srgbClr val="0000FF"/>
                </a:solidFill>
                <a:latin typeface="ＭＳ Ｐゴシック"/>
                <a:cs typeface="ＭＳ Ｐゴシック"/>
              </a:rPr>
              <a:t>ビュ</a:t>
            </a:r>
            <a:r>
              <a:rPr sz="1026" spc="-288" baseline="-27777" dirty="0">
                <a:latin typeface="ＭＳ Ｐゴシック"/>
                <a:cs typeface="ＭＳ Ｐゴシック"/>
              </a:rPr>
              <a:t>現</a:t>
            </a:r>
            <a:r>
              <a:rPr sz="812" spc="-581" dirty="0">
                <a:solidFill>
                  <a:srgbClr val="0000FF"/>
                </a:solidFill>
                <a:latin typeface="ＭＳ Ｐゴシック"/>
                <a:cs typeface="ＭＳ Ｐゴシック"/>
              </a:rPr>
              <a:t>ー</a:t>
            </a:r>
            <a:r>
              <a:rPr sz="1026" spc="-153" baseline="-27777" dirty="0">
                <a:latin typeface="ＭＳ Ｐゴシック"/>
                <a:cs typeface="ＭＳ Ｐゴシック"/>
              </a:rPr>
              <a:t>場</a:t>
            </a:r>
            <a:r>
              <a:rPr sz="812" spc="-26" dirty="0">
                <a:solidFill>
                  <a:srgbClr val="0000FF"/>
                </a:solidFill>
                <a:latin typeface="ＭＳ Ｐゴシック"/>
                <a:cs typeface="ＭＳ Ｐゴシック"/>
              </a:rPr>
              <a:t>ワ機能</a:t>
            </a:r>
            <a:endParaRPr sz="812">
              <a:latin typeface="ＭＳ Ｐゴシック"/>
              <a:cs typeface="ＭＳ Ｐゴシック"/>
            </a:endParaRPr>
          </a:p>
        </p:txBody>
      </p:sp>
      <p:sp>
        <p:nvSpPr>
          <p:cNvPr id="118" name="object 118"/>
          <p:cNvSpPr/>
          <p:nvPr/>
        </p:nvSpPr>
        <p:spPr>
          <a:xfrm>
            <a:off x="7202692" y="2665008"/>
            <a:ext cx="510956" cy="255750"/>
          </a:xfrm>
          <a:custGeom>
            <a:avLst/>
            <a:gdLst/>
            <a:ahLst/>
            <a:cxnLst/>
            <a:rect l="l" t="t" r="r" b="b"/>
            <a:pathLst>
              <a:path w="597534" h="299085">
                <a:moveTo>
                  <a:pt x="298703" y="0"/>
                </a:moveTo>
                <a:lnTo>
                  <a:pt x="238613" y="3042"/>
                </a:lnTo>
                <a:lnTo>
                  <a:pt x="182594" y="11763"/>
                </a:lnTo>
                <a:lnTo>
                  <a:pt x="131861" y="25556"/>
                </a:lnTo>
                <a:lnTo>
                  <a:pt x="87629" y="43814"/>
                </a:lnTo>
                <a:lnTo>
                  <a:pt x="51113" y="65930"/>
                </a:lnTo>
                <a:lnTo>
                  <a:pt x="6084" y="119306"/>
                </a:lnTo>
                <a:lnTo>
                  <a:pt x="0" y="149351"/>
                </a:lnTo>
                <a:lnTo>
                  <a:pt x="6084" y="179397"/>
                </a:lnTo>
                <a:lnTo>
                  <a:pt x="51113" y="232773"/>
                </a:lnTo>
                <a:lnTo>
                  <a:pt x="87629" y="254888"/>
                </a:lnTo>
                <a:lnTo>
                  <a:pt x="131861" y="273147"/>
                </a:lnTo>
                <a:lnTo>
                  <a:pt x="182594" y="286940"/>
                </a:lnTo>
                <a:lnTo>
                  <a:pt x="238613" y="295661"/>
                </a:lnTo>
                <a:lnTo>
                  <a:pt x="298703" y="298703"/>
                </a:lnTo>
                <a:lnTo>
                  <a:pt x="358794" y="295661"/>
                </a:lnTo>
                <a:lnTo>
                  <a:pt x="414813" y="286940"/>
                </a:lnTo>
                <a:lnTo>
                  <a:pt x="465546" y="273147"/>
                </a:lnTo>
                <a:lnTo>
                  <a:pt x="509777" y="254888"/>
                </a:lnTo>
                <a:lnTo>
                  <a:pt x="546294" y="232773"/>
                </a:lnTo>
                <a:lnTo>
                  <a:pt x="591323" y="179397"/>
                </a:lnTo>
                <a:lnTo>
                  <a:pt x="597407" y="149351"/>
                </a:lnTo>
                <a:lnTo>
                  <a:pt x="591323" y="119306"/>
                </a:lnTo>
                <a:lnTo>
                  <a:pt x="546294" y="65930"/>
                </a:lnTo>
                <a:lnTo>
                  <a:pt x="509777" y="43814"/>
                </a:lnTo>
                <a:lnTo>
                  <a:pt x="465546" y="25556"/>
                </a:lnTo>
                <a:lnTo>
                  <a:pt x="414813" y="11763"/>
                </a:lnTo>
                <a:lnTo>
                  <a:pt x="358794" y="3042"/>
                </a:lnTo>
                <a:lnTo>
                  <a:pt x="298703" y="0"/>
                </a:lnTo>
                <a:close/>
              </a:path>
            </a:pathLst>
          </a:custGeom>
          <a:solidFill>
            <a:srgbClr val="808080"/>
          </a:solidFill>
        </p:spPr>
        <p:txBody>
          <a:bodyPr wrap="square" lIns="0" tIns="0" rIns="0" bIns="0" rtlCol="0"/>
          <a:lstStyle/>
          <a:p>
            <a:endParaRPr sz="1539"/>
          </a:p>
        </p:txBody>
      </p:sp>
      <p:sp>
        <p:nvSpPr>
          <p:cNvPr id="119" name="object 119"/>
          <p:cNvSpPr txBox="1"/>
          <p:nvPr/>
        </p:nvSpPr>
        <p:spPr>
          <a:xfrm>
            <a:off x="7346911" y="2719309"/>
            <a:ext cx="222627" cy="132202"/>
          </a:xfrm>
          <a:prstGeom prst="rect">
            <a:avLst/>
          </a:prstGeom>
        </p:spPr>
        <p:txBody>
          <a:bodyPr vert="horz" wrap="square" lIns="0" tIns="13575" rIns="0" bIns="0" rtlCol="0">
            <a:spAutoFit/>
          </a:bodyPr>
          <a:lstStyle/>
          <a:p>
            <a:pPr marL="10860">
              <a:spcBef>
                <a:spcPts val="107"/>
              </a:spcBef>
            </a:pPr>
            <a:r>
              <a:rPr sz="770" spc="-21" dirty="0">
                <a:solidFill>
                  <a:srgbClr val="FFFFFF"/>
                </a:solidFill>
                <a:latin typeface="ＭＳ Ｐゴシック"/>
                <a:cs typeface="ＭＳ Ｐゴシック"/>
              </a:rPr>
              <a:t>確認</a:t>
            </a:r>
            <a:endParaRPr sz="770">
              <a:latin typeface="ＭＳ Ｐゴシック"/>
              <a:cs typeface="ＭＳ Ｐゴシック"/>
            </a:endParaRPr>
          </a:p>
        </p:txBody>
      </p:sp>
      <p:sp>
        <p:nvSpPr>
          <p:cNvPr id="120" name="object 120"/>
          <p:cNvSpPr txBox="1"/>
          <p:nvPr/>
        </p:nvSpPr>
        <p:spPr>
          <a:xfrm>
            <a:off x="6937711" y="1765378"/>
            <a:ext cx="549509" cy="138130"/>
          </a:xfrm>
          <a:prstGeom prst="rect">
            <a:avLst/>
          </a:prstGeom>
        </p:spPr>
        <p:txBody>
          <a:bodyPr vert="horz" wrap="square" lIns="0" tIns="13032" rIns="0" bIns="0" rtlCol="0">
            <a:spAutoFit/>
          </a:bodyPr>
          <a:lstStyle/>
          <a:p>
            <a:pPr marL="10860">
              <a:spcBef>
                <a:spcPts val="103"/>
              </a:spcBef>
            </a:pPr>
            <a:r>
              <a:rPr sz="812" spc="-9" dirty="0">
                <a:latin typeface="ＭＳ Ｐゴシック"/>
                <a:cs typeface="ＭＳ Ｐゴシック"/>
              </a:rPr>
              <a:t>双方向通信</a:t>
            </a:r>
            <a:endParaRPr sz="812">
              <a:latin typeface="ＭＳ Ｐゴシック"/>
              <a:cs typeface="ＭＳ Ｐゴシック"/>
            </a:endParaRPr>
          </a:p>
        </p:txBody>
      </p:sp>
      <p:sp>
        <p:nvSpPr>
          <p:cNvPr id="121" name="object 121"/>
          <p:cNvSpPr txBox="1"/>
          <p:nvPr/>
        </p:nvSpPr>
        <p:spPr>
          <a:xfrm>
            <a:off x="6486810" y="2519920"/>
            <a:ext cx="788969" cy="254409"/>
          </a:xfrm>
          <a:prstGeom prst="rect">
            <a:avLst/>
          </a:prstGeom>
        </p:spPr>
        <p:txBody>
          <a:bodyPr vert="horz" wrap="square" lIns="0" tIns="23349" rIns="0" bIns="0" rtlCol="0">
            <a:spAutoFit/>
          </a:bodyPr>
          <a:lstStyle/>
          <a:p>
            <a:pPr marL="40724" marR="4344" indent="-30407">
              <a:lnSpc>
                <a:spcPts val="864"/>
              </a:lnSpc>
              <a:spcBef>
                <a:spcPts val="184"/>
              </a:spcBef>
            </a:pPr>
            <a:r>
              <a:rPr sz="770" b="1" dirty="0">
                <a:solidFill>
                  <a:srgbClr val="BF4F4D"/>
                </a:solidFill>
                <a:latin typeface="Arial"/>
                <a:cs typeface="Arial"/>
              </a:rPr>
              <a:t>VR</a:t>
            </a:r>
            <a:r>
              <a:rPr sz="770" b="1" dirty="0">
                <a:solidFill>
                  <a:srgbClr val="BF4F4D"/>
                </a:solidFill>
                <a:latin typeface="ＭＳ Ｐゴシック"/>
                <a:cs typeface="ＭＳ Ｐゴシック"/>
              </a:rPr>
              <a:t>スコープによ</a:t>
            </a:r>
            <a:r>
              <a:rPr sz="770" b="1" spc="-663" dirty="0">
                <a:solidFill>
                  <a:srgbClr val="BF4F4D"/>
                </a:solidFill>
                <a:latin typeface="ＭＳ Ｐゴシック"/>
                <a:cs typeface="ＭＳ Ｐゴシック"/>
              </a:rPr>
              <a:t>る</a:t>
            </a:r>
            <a:r>
              <a:rPr sz="770" b="1" dirty="0">
                <a:solidFill>
                  <a:srgbClr val="BF4F4D"/>
                </a:solidFill>
                <a:latin typeface="ＭＳ Ｐゴシック"/>
                <a:cs typeface="ＭＳ Ｐゴシック"/>
              </a:rPr>
              <a:t>現場確認（随時</a:t>
            </a:r>
            <a:r>
              <a:rPr sz="770" b="1" spc="-616" dirty="0">
                <a:solidFill>
                  <a:srgbClr val="BF4F4D"/>
                </a:solidFill>
                <a:latin typeface="ＭＳ Ｐゴシック"/>
                <a:cs typeface="ＭＳ Ｐゴシック"/>
              </a:rPr>
              <a:t>）</a:t>
            </a:r>
            <a:endParaRPr sz="770">
              <a:latin typeface="ＭＳ Ｐゴシック"/>
              <a:cs typeface="ＭＳ Ｐゴシック"/>
            </a:endParaRPr>
          </a:p>
        </p:txBody>
      </p:sp>
      <p:sp>
        <p:nvSpPr>
          <p:cNvPr id="122" name="object 122"/>
          <p:cNvSpPr txBox="1"/>
          <p:nvPr/>
        </p:nvSpPr>
        <p:spPr>
          <a:xfrm>
            <a:off x="7402947" y="1343147"/>
            <a:ext cx="261723" cy="301867"/>
          </a:xfrm>
          <a:prstGeom prst="rect">
            <a:avLst/>
          </a:prstGeom>
        </p:spPr>
        <p:txBody>
          <a:bodyPr vert="horz" wrap="square" lIns="0" tIns="19548" rIns="0" bIns="0" rtlCol="0">
            <a:spAutoFit/>
          </a:bodyPr>
          <a:lstStyle/>
          <a:p>
            <a:pPr marL="70589" marR="4344" indent="-60272">
              <a:lnSpc>
                <a:spcPts val="1095"/>
              </a:lnSpc>
              <a:spcBef>
                <a:spcPts val="154"/>
              </a:spcBef>
            </a:pPr>
            <a:r>
              <a:rPr sz="941" u="sng" spc="-21" dirty="0">
                <a:solidFill>
                  <a:srgbClr val="0000FF"/>
                </a:solidFill>
                <a:uFill>
                  <a:solidFill>
                    <a:srgbClr val="0000FF"/>
                  </a:solidFill>
                </a:uFill>
                <a:latin typeface="ＭＳ Ｐゴシック"/>
                <a:cs typeface="ＭＳ Ｐゴシック"/>
              </a:rPr>
              <a:t>施工</a:t>
            </a:r>
            <a:r>
              <a:rPr sz="941" u="sng" spc="-43" dirty="0">
                <a:solidFill>
                  <a:srgbClr val="0000FF"/>
                </a:solidFill>
                <a:uFill>
                  <a:solidFill>
                    <a:srgbClr val="0000FF"/>
                  </a:solidFill>
                </a:uFill>
                <a:latin typeface="ＭＳ Ｐゴシック"/>
                <a:cs typeface="ＭＳ Ｐゴシック"/>
              </a:rPr>
              <a:t>中</a:t>
            </a:r>
            <a:endParaRPr sz="941">
              <a:latin typeface="ＭＳ Ｐゴシック"/>
              <a:cs typeface="ＭＳ Ｐゴシック"/>
            </a:endParaRPr>
          </a:p>
        </p:txBody>
      </p:sp>
      <p:sp>
        <p:nvSpPr>
          <p:cNvPr id="123" name="object 123"/>
          <p:cNvSpPr/>
          <p:nvPr/>
        </p:nvSpPr>
        <p:spPr>
          <a:xfrm>
            <a:off x="2668918" y="1236720"/>
            <a:ext cx="3716786" cy="1107705"/>
          </a:xfrm>
          <a:custGeom>
            <a:avLst/>
            <a:gdLst/>
            <a:ahLst/>
            <a:cxnLst/>
            <a:rect l="l" t="t" r="r" b="b"/>
            <a:pathLst>
              <a:path w="4346575" h="1295400">
                <a:moveTo>
                  <a:pt x="4346448" y="0"/>
                </a:moveTo>
                <a:lnTo>
                  <a:pt x="0" y="0"/>
                </a:lnTo>
                <a:lnTo>
                  <a:pt x="0" y="1295400"/>
                </a:lnTo>
                <a:lnTo>
                  <a:pt x="4346448" y="1295400"/>
                </a:lnTo>
                <a:lnTo>
                  <a:pt x="4346448" y="1290828"/>
                </a:lnTo>
                <a:lnTo>
                  <a:pt x="9143" y="1290828"/>
                </a:lnTo>
                <a:lnTo>
                  <a:pt x="4572" y="1286256"/>
                </a:lnTo>
                <a:lnTo>
                  <a:pt x="9143" y="1286256"/>
                </a:lnTo>
                <a:lnTo>
                  <a:pt x="9143" y="10668"/>
                </a:lnTo>
                <a:lnTo>
                  <a:pt x="4572" y="10668"/>
                </a:lnTo>
                <a:lnTo>
                  <a:pt x="9143" y="6096"/>
                </a:lnTo>
                <a:lnTo>
                  <a:pt x="4346448" y="6096"/>
                </a:lnTo>
                <a:lnTo>
                  <a:pt x="4346448" y="0"/>
                </a:lnTo>
                <a:close/>
              </a:path>
              <a:path w="4346575" h="1295400">
                <a:moveTo>
                  <a:pt x="9143" y="1286256"/>
                </a:moveTo>
                <a:lnTo>
                  <a:pt x="4572" y="1286256"/>
                </a:lnTo>
                <a:lnTo>
                  <a:pt x="9143" y="1290828"/>
                </a:lnTo>
                <a:lnTo>
                  <a:pt x="9143" y="1286256"/>
                </a:lnTo>
                <a:close/>
              </a:path>
              <a:path w="4346575" h="1295400">
                <a:moveTo>
                  <a:pt x="4337304" y="1286256"/>
                </a:moveTo>
                <a:lnTo>
                  <a:pt x="9143" y="1286256"/>
                </a:lnTo>
                <a:lnTo>
                  <a:pt x="9143" y="1290828"/>
                </a:lnTo>
                <a:lnTo>
                  <a:pt x="4337304" y="1290828"/>
                </a:lnTo>
                <a:lnTo>
                  <a:pt x="4337304" y="1286256"/>
                </a:lnTo>
                <a:close/>
              </a:path>
              <a:path w="4346575" h="1295400">
                <a:moveTo>
                  <a:pt x="4337304" y="6096"/>
                </a:moveTo>
                <a:lnTo>
                  <a:pt x="4337304" y="1290828"/>
                </a:lnTo>
                <a:lnTo>
                  <a:pt x="4341876" y="1286256"/>
                </a:lnTo>
                <a:lnTo>
                  <a:pt x="4346448" y="1286256"/>
                </a:lnTo>
                <a:lnTo>
                  <a:pt x="4346448" y="10668"/>
                </a:lnTo>
                <a:lnTo>
                  <a:pt x="4341876" y="10668"/>
                </a:lnTo>
                <a:lnTo>
                  <a:pt x="4337304" y="6096"/>
                </a:lnTo>
                <a:close/>
              </a:path>
              <a:path w="4346575" h="1295400">
                <a:moveTo>
                  <a:pt x="4346448" y="1286256"/>
                </a:moveTo>
                <a:lnTo>
                  <a:pt x="4341876" y="1286256"/>
                </a:lnTo>
                <a:lnTo>
                  <a:pt x="4337304" y="1290828"/>
                </a:lnTo>
                <a:lnTo>
                  <a:pt x="4346448" y="1290828"/>
                </a:lnTo>
                <a:lnTo>
                  <a:pt x="4346448" y="1286256"/>
                </a:lnTo>
                <a:close/>
              </a:path>
              <a:path w="4346575" h="1295400">
                <a:moveTo>
                  <a:pt x="9143" y="6096"/>
                </a:moveTo>
                <a:lnTo>
                  <a:pt x="4572" y="10668"/>
                </a:lnTo>
                <a:lnTo>
                  <a:pt x="9143" y="10668"/>
                </a:lnTo>
                <a:lnTo>
                  <a:pt x="9143" y="6096"/>
                </a:lnTo>
                <a:close/>
              </a:path>
              <a:path w="4346575" h="1295400">
                <a:moveTo>
                  <a:pt x="4337304" y="6096"/>
                </a:moveTo>
                <a:lnTo>
                  <a:pt x="9143" y="6096"/>
                </a:lnTo>
                <a:lnTo>
                  <a:pt x="9143" y="10668"/>
                </a:lnTo>
                <a:lnTo>
                  <a:pt x="4337304" y="10668"/>
                </a:lnTo>
                <a:lnTo>
                  <a:pt x="4337304" y="6096"/>
                </a:lnTo>
                <a:close/>
              </a:path>
              <a:path w="4346575" h="1295400">
                <a:moveTo>
                  <a:pt x="4346448" y="6096"/>
                </a:moveTo>
                <a:lnTo>
                  <a:pt x="4337304" y="6096"/>
                </a:lnTo>
                <a:lnTo>
                  <a:pt x="4341876" y="10668"/>
                </a:lnTo>
                <a:lnTo>
                  <a:pt x="4346448" y="10668"/>
                </a:lnTo>
                <a:lnTo>
                  <a:pt x="4346448" y="6096"/>
                </a:lnTo>
                <a:close/>
              </a:path>
            </a:pathLst>
          </a:custGeom>
          <a:solidFill>
            <a:srgbClr val="000000"/>
          </a:solidFill>
        </p:spPr>
        <p:txBody>
          <a:bodyPr wrap="square" lIns="0" tIns="0" rIns="0" bIns="0" rtlCol="0"/>
          <a:lstStyle/>
          <a:p>
            <a:endParaRPr sz="1539"/>
          </a:p>
        </p:txBody>
      </p:sp>
      <p:sp>
        <p:nvSpPr>
          <p:cNvPr id="124" name="object 124"/>
          <p:cNvSpPr txBox="1"/>
          <p:nvPr/>
        </p:nvSpPr>
        <p:spPr>
          <a:xfrm>
            <a:off x="2740160" y="1272776"/>
            <a:ext cx="3562576" cy="1017271"/>
          </a:xfrm>
          <a:prstGeom prst="rect">
            <a:avLst/>
          </a:prstGeom>
        </p:spPr>
        <p:txBody>
          <a:bodyPr vert="horz" wrap="square" lIns="0" tIns="16833" rIns="0" bIns="0" rtlCol="0">
            <a:spAutoFit/>
          </a:bodyPr>
          <a:lstStyle/>
          <a:p>
            <a:pPr marL="10860" marR="4344">
              <a:lnSpc>
                <a:spcPts val="1325"/>
              </a:lnSpc>
              <a:spcBef>
                <a:spcPts val="133"/>
              </a:spcBef>
            </a:pPr>
            <a:r>
              <a:rPr sz="1112" spc="-34" dirty="0">
                <a:latin typeface="ＭＳ Ｐゴシック"/>
                <a:cs typeface="ＭＳ Ｐゴシック"/>
              </a:rPr>
              <a:t>・施工管理・品質管理から納品までをオンラインで実施</a:t>
            </a:r>
            <a:r>
              <a:rPr sz="1112" spc="-850" dirty="0">
                <a:latin typeface="ＭＳ Ｐゴシック"/>
                <a:cs typeface="ＭＳ Ｐゴシック"/>
              </a:rPr>
              <a:t>す</a:t>
            </a:r>
            <a:r>
              <a:rPr sz="1112" spc="-34" dirty="0">
                <a:latin typeface="ＭＳ Ｐゴシック"/>
                <a:cs typeface="ＭＳ Ｐゴシック"/>
              </a:rPr>
              <a:t>ることにより、受発注者の負担減</a:t>
            </a:r>
            <a:endParaRPr sz="1112">
              <a:latin typeface="ＭＳ Ｐゴシック"/>
              <a:cs typeface="ＭＳ Ｐゴシック"/>
            </a:endParaRPr>
          </a:p>
          <a:p>
            <a:pPr marL="10860">
              <a:lnSpc>
                <a:spcPts val="1278"/>
              </a:lnSpc>
            </a:pPr>
            <a:r>
              <a:rPr sz="1112" spc="-17" dirty="0">
                <a:latin typeface="ＭＳ Ｐゴシック"/>
                <a:cs typeface="ＭＳ Ｐゴシック"/>
              </a:rPr>
              <a:t>・</a:t>
            </a:r>
            <a:r>
              <a:rPr sz="1112" spc="-9" dirty="0">
                <a:latin typeface="ＭＳ Ｐゴシック"/>
                <a:cs typeface="ＭＳ Ｐゴシック"/>
              </a:rPr>
              <a:t>ICT</a:t>
            </a:r>
            <a:r>
              <a:rPr sz="1112" spc="-38" dirty="0">
                <a:latin typeface="ＭＳ Ｐゴシック"/>
                <a:cs typeface="ＭＳ Ｐゴシック"/>
              </a:rPr>
              <a:t>により現場確認を効率化する一方で、必要な確認を</a:t>
            </a:r>
            <a:r>
              <a:rPr sz="1112" spc="-43" dirty="0">
                <a:latin typeface="ＭＳ Ｐゴシック"/>
                <a:cs typeface="ＭＳ Ｐゴシック"/>
              </a:rPr>
              <a:t>適</a:t>
            </a:r>
            <a:endParaRPr sz="1112">
              <a:latin typeface="ＭＳ Ｐゴシック"/>
              <a:cs typeface="ＭＳ Ｐゴシック"/>
            </a:endParaRPr>
          </a:p>
          <a:p>
            <a:pPr marL="10860">
              <a:lnSpc>
                <a:spcPts val="1330"/>
              </a:lnSpc>
            </a:pPr>
            <a:r>
              <a:rPr sz="1112" spc="-34" dirty="0">
                <a:latin typeface="ＭＳ Ｐゴシック"/>
                <a:cs typeface="ＭＳ Ｐゴシック"/>
              </a:rPr>
              <a:t>切に実施することで、工事の適正な品質を確保</a:t>
            </a:r>
            <a:endParaRPr sz="1112">
              <a:latin typeface="ＭＳ Ｐゴシック"/>
              <a:cs typeface="ＭＳ Ｐゴシック"/>
            </a:endParaRPr>
          </a:p>
          <a:p>
            <a:pPr marL="10860" marR="18462">
              <a:lnSpc>
                <a:spcPts val="1325"/>
              </a:lnSpc>
              <a:spcBef>
                <a:spcPts val="47"/>
              </a:spcBef>
            </a:pPr>
            <a:r>
              <a:rPr sz="1112" spc="-34" dirty="0">
                <a:latin typeface="ＭＳ Ｐゴシック"/>
                <a:cs typeface="ＭＳ Ｐゴシック"/>
              </a:rPr>
              <a:t>・測定データの内、利活用ができる生データを選定して</a:t>
            </a:r>
            <a:r>
              <a:rPr sz="1112" spc="-945" dirty="0">
                <a:latin typeface="ＭＳ Ｐゴシック"/>
                <a:cs typeface="ＭＳ Ｐゴシック"/>
              </a:rPr>
              <a:t>納</a:t>
            </a:r>
            <a:r>
              <a:rPr sz="1112" spc="-38" dirty="0">
                <a:latin typeface="ＭＳ Ｐゴシック"/>
                <a:cs typeface="ＭＳ Ｐゴシック"/>
              </a:rPr>
              <a:t>品・蓄積し、将来的な維持管理等に活用</a:t>
            </a:r>
            <a:endParaRPr sz="1112">
              <a:latin typeface="ＭＳ Ｐゴシック"/>
              <a:cs typeface="ＭＳ Ｐゴシック"/>
            </a:endParaRPr>
          </a:p>
        </p:txBody>
      </p:sp>
      <p:sp>
        <p:nvSpPr>
          <p:cNvPr id="125" name="object 125"/>
          <p:cNvSpPr txBox="1">
            <a:spLocks noGrp="1"/>
          </p:cNvSpPr>
          <p:nvPr>
            <p:ph type="sldNum" sz="quarter" idx="7"/>
          </p:nvPr>
        </p:nvSpPr>
        <p:spPr>
          <a:xfrm>
            <a:off x="9604247" y="6731581"/>
            <a:ext cx="275590" cy="360201"/>
          </a:xfrm>
          <a:prstGeom prst="rect">
            <a:avLst/>
          </a:prstGeom>
        </p:spPr>
        <p:txBody>
          <a:bodyPr vert="horz" wrap="square" lIns="0" tIns="0" rIns="0" bIns="0" rtlCol="0">
            <a:spAutoFit/>
          </a:bodyPr>
          <a:lstStyle>
            <a:defPPr>
              <a:defRPr kern="0"/>
            </a:defPPr>
            <a:lvl1pPr>
              <a:defRPr sz="1300" b="0" i="0">
                <a:solidFill>
                  <a:schemeClr val="tx1"/>
                </a:solidFill>
                <a:latin typeface="Arial"/>
                <a:cs typeface="Arial"/>
              </a:defRPr>
            </a:lvl1pPr>
          </a:lstStyle>
          <a:p>
            <a:pPr marL="116839">
              <a:spcBef>
                <a:spcPts val="334"/>
              </a:spcBef>
            </a:pPr>
            <a:fld id="{81D60167-4931-47E6-BA6A-407CBD079E47}" type="slidenum">
              <a:rPr lang="en-US" altLang="ja-JP" sz="1450" spc="-50" smtClean="0"/>
              <a:pPr marL="116839">
                <a:spcBef>
                  <a:spcPts val="334"/>
                </a:spcBef>
              </a:pPr>
              <a:t>33</a:t>
            </a:fld>
            <a:endParaRPr sz="124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60714" y="495209"/>
            <a:ext cx="7819097" cy="468060"/>
            <a:chOff x="772668" y="350520"/>
            <a:chExt cx="9144000" cy="547370"/>
          </a:xfrm>
        </p:grpSpPr>
        <p:pic>
          <p:nvPicPr>
            <p:cNvPr id="3" name="object 3"/>
            <p:cNvPicPr/>
            <p:nvPr/>
          </p:nvPicPr>
          <p:blipFill>
            <a:blip r:embed="rId2" cstate="print"/>
            <a:stretch>
              <a:fillRect/>
            </a:stretch>
          </p:blipFill>
          <p:spPr>
            <a:xfrm>
              <a:off x="772668" y="827532"/>
              <a:ext cx="9144000" cy="70103"/>
            </a:xfrm>
            <a:prstGeom prst="rect">
              <a:avLst/>
            </a:prstGeom>
          </p:spPr>
        </p:pic>
        <p:pic>
          <p:nvPicPr>
            <p:cNvPr id="4" name="object 4"/>
            <p:cNvPicPr/>
            <p:nvPr/>
          </p:nvPicPr>
          <p:blipFill>
            <a:blip r:embed="rId3" cstate="print"/>
            <a:stretch>
              <a:fillRect/>
            </a:stretch>
          </p:blipFill>
          <p:spPr>
            <a:xfrm>
              <a:off x="6894576" y="350520"/>
              <a:ext cx="3022092" cy="505968"/>
            </a:xfrm>
            <a:prstGeom prst="rect">
              <a:avLst/>
            </a:prstGeom>
          </p:spPr>
        </p:pic>
        <p:pic>
          <p:nvPicPr>
            <p:cNvPr id="5" name="object 5"/>
            <p:cNvPicPr/>
            <p:nvPr/>
          </p:nvPicPr>
          <p:blipFill>
            <a:blip r:embed="rId4" cstate="print"/>
            <a:stretch>
              <a:fillRect/>
            </a:stretch>
          </p:blipFill>
          <p:spPr>
            <a:xfrm>
              <a:off x="2429256" y="350520"/>
              <a:ext cx="4562856" cy="505968"/>
            </a:xfrm>
            <a:prstGeom prst="rect">
              <a:avLst/>
            </a:prstGeom>
          </p:spPr>
        </p:pic>
        <p:pic>
          <p:nvPicPr>
            <p:cNvPr id="6" name="object 6"/>
            <p:cNvPicPr/>
            <p:nvPr/>
          </p:nvPicPr>
          <p:blipFill>
            <a:blip r:embed="rId5" cstate="print"/>
            <a:stretch>
              <a:fillRect/>
            </a:stretch>
          </p:blipFill>
          <p:spPr>
            <a:xfrm>
              <a:off x="772668" y="350520"/>
              <a:ext cx="2843784" cy="505968"/>
            </a:xfrm>
            <a:prstGeom prst="rect">
              <a:avLst/>
            </a:prstGeom>
          </p:spPr>
        </p:pic>
        <p:pic>
          <p:nvPicPr>
            <p:cNvPr id="7" name="object 7"/>
            <p:cNvPicPr/>
            <p:nvPr/>
          </p:nvPicPr>
          <p:blipFill>
            <a:blip r:embed="rId6" cstate="print"/>
            <a:stretch>
              <a:fillRect/>
            </a:stretch>
          </p:blipFill>
          <p:spPr>
            <a:xfrm>
              <a:off x="8362187" y="350520"/>
              <a:ext cx="1554479" cy="336803"/>
            </a:xfrm>
            <a:prstGeom prst="rect">
              <a:avLst/>
            </a:prstGeom>
          </p:spPr>
        </p:pic>
      </p:grpSp>
      <p:sp>
        <p:nvSpPr>
          <p:cNvPr id="8" name="object 8"/>
          <p:cNvSpPr txBox="1">
            <a:spLocks noGrp="1"/>
          </p:cNvSpPr>
          <p:nvPr>
            <p:ph type="title"/>
          </p:nvPr>
        </p:nvSpPr>
        <p:spPr>
          <a:xfrm>
            <a:off x="729348" y="556274"/>
            <a:ext cx="6553381" cy="313678"/>
          </a:xfrm>
          <a:prstGeom prst="rect">
            <a:avLst/>
          </a:prstGeom>
        </p:spPr>
        <p:txBody>
          <a:bodyPr vert="horz" wrap="square" lIns="0" tIns="10860" rIns="0" bIns="0" rtlCol="0" anchor="ctr">
            <a:spAutoFit/>
          </a:bodyPr>
          <a:lstStyle/>
          <a:p>
            <a:pPr marL="10860">
              <a:lnSpc>
                <a:spcPct val="100000"/>
              </a:lnSpc>
              <a:spcBef>
                <a:spcPts val="86"/>
              </a:spcBef>
            </a:pPr>
            <a:r>
              <a:rPr sz="1967" b="1" spc="-26" dirty="0">
                <a:solidFill>
                  <a:srgbClr val="0070BF"/>
                </a:solidFill>
                <a:latin typeface="ＭＳ Ｐゴシック"/>
                <a:cs typeface="ＭＳ Ｐゴシック"/>
              </a:rPr>
              <a:t>オープンイノベーションによる建設現場への新技術実装を</a:t>
            </a:r>
            <a:r>
              <a:rPr sz="1967" b="1" spc="-1672" dirty="0">
                <a:solidFill>
                  <a:srgbClr val="0070BF"/>
                </a:solidFill>
                <a:latin typeface="ＭＳ Ｐゴシック"/>
                <a:cs typeface="ＭＳ Ｐゴシック"/>
              </a:rPr>
              <a:t>加</a:t>
            </a:r>
            <a:r>
              <a:rPr sz="1967" b="1" spc="-43" dirty="0">
                <a:solidFill>
                  <a:srgbClr val="0070BF"/>
                </a:solidFill>
                <a:latin typeface="ＭＳ Ｐゴシック"/>
                <a:cs typeface="ＭＳ Ｐゴシック"/>
              </a:rPr>
              <a:t>速</a:t>
            </a:r>
            <a:endParaRPr sz="1967">
              <a:latin typeface="ＭＳ Ｐゴシック"/>
              <a:cs typeface="ＭＳ Ｐゴシック"/>
            </a:endParaRPr>
          </a:p>
        </p:txBody>
      </p:sp>
      <p:grpSp>
        <p:nvGrpSpPr>
          <p:cNvPr id="9" name="object 9"/>
          <p:cNvGrpSpPr/>
          <p:nvPr/>
        </p:nvGrpSpPr>
        <p:grpSpPr>
          <a:xfrm>
            <a:off x="703719" y="982600"/>
            <a:ext cx="7737105" cy="904626"/>
            <a:chOff x="822960" y="920496"/>
            <a:chExt cx="9048115" cy="1057910"/>
          </a:xfrm>
        </p:grpSpPr>
        <p:sp>
          <p:nvSpPr>
            <p:cNvPr id="10" name="object 10"/>
            <p:cNvSpPr/>
            <p:nvPr/>
          </p:nvSpPr>
          <p:spPr>
            <a:xfrm>
              <a:off x="829056" y="926592"/>
              <a:ext cx="9036050" cy="1045844"/>
            </a:xfrm>
            <a:custGeom>
              <a:avLst/>
              <a:gdLst/>
              <a:ahLst/>
              <a:cxnLst/>
              <a:rect l="l" t="t" r="r" b="b"/>
              <a:pathLst>
                <a:path w="9036050" h="1045844">
                  <a:moveTo>
                    <a:pt x="8926068" y="0"/>
                  </a:moveTo>
                  <a:lnTo>
                    <a:pt x="109728" y="0"/>
                  </a:lnTo>
                  <a:lnTo>
                    <a:pt x="66865" y="8810"/>
                  </a:lnTo>
                  <a:lnTo>
                    <a:pt x="32003" y="32766"/>
                  </a:lnTo>
                  <a:lnTo>
                    <a:pt x="8572" y="68151"/>
                  </a:lnTo>
                  <a:lnTo>
                    <a:pt x="0" y="111251"/>
                  </a:lnTo>
                  <a:lnTo>
                    <a:pt x="0" y="934212"/>
                  </a:lnTo>
                  <a:lnTo>
                    <a:pt x="8572" y="977312"/>
                  </a:lnTo>
                  <a:lnTo>
                    <a:pt x="32003" y="1012698"/>
                  </a:lnTo>
                  <a:lnTo>
                    <a:pt x="66865" y="1036653"/>
                  </a:lnTo>
                  <a:lnTo>
                    <a:pt x="109728" y="1045464"/>
                  </a:lnTo>
                  <a:lnTo>
                    <a:pt x="8926068" y="1045464"/>
                  </a:lnTo>
                  <a:lnTo>
                    <a:pt x="8968930" y="1036653"/>
                  </a:lnTo>
                  <a:lnTo>
                    <a:pt x="9003792" y="1012698"/>
                  </a:lnTo>
                  <a:lnTo>
                    <a:pt x="9027223" y="977312"/>
                  </a:lnTo>
                  <a:lnTo>
                    <a:pt x="9035796" y="934212"/>
                  </a:lnTo>
                  <a:lnTo>
                    <a:pt x="9035796" y="111251"/>
                  </a:lnTo>
                  <a:lnTo>
                    <a:pt x="9027223" y="68151"/>
                  </a:lnTo>
                  <a:lnTo>
                    <a:pt x="9003792" y="32766"/>
                  </a:lnTo>
                  <a:lnTo>
                    <a:pt x="8968930" y="8810"/>
                  </a:lnTo>
                  <a:lnTo>
                    <a:pt x="8926068" y="0"/>
                  </a:lnTo>
                  <a:close/>
                </a:path>
              </a:pathLst>
            </a:custGeom>
            <a:solidFill>
              <a:srgbClr val="FFFF99"/>
            </a:solidFill>
          </p:spPr>
          <p:txBody>
            <a:bodyPr wrap="square" lIns="0" tIns="0" rIns="0" bIns="0" rtlCol="0"/>
            <a:lstStyle/>
            <a:p>
              <a:endParaRPr sz="1539"/>
            </a:p>
          </p:txBody>
        </p:sp>
        <p:sp>
          <p:nvSpPr>
            <p:cNvPr id="11" name="object 11"/>
            <p:cNvSpPr/>
            <p:nvPr/>
          </p:nvSpPr>
          <p:spPr>
            <a:xfrm>
              <a:off x="822960" y="920496"/>
              <a:ext cx="9048115" cy="1057910"/>
            </a:xfrm>
            <a:custGeom>
              <a:avLst/>
              <a:gdLst/>
              <a:ahLst/>
              <a:cxnLst/>
              <a:rect l="l" t="t" r="r" b="b"/>
              <a:pathLst>
                <a:path w="9048115" h="1057910">
                  <a:moveTo>
                    <a:pt x="8932164" y="0"/>
                  </a:moveTo>
                  <a:lnTo>
                    <a:pt x="115824" y="0"/>
                  </a:lnTo>
                  <a:lnTo>
                    <a:pt x="103631" y="1524"/>
                  </a:lnTo>
                  <a:lnTo>
                    <a:pt x="92964" y="3048"/>
                  </a:lnTo>
                  <a:lnTo>
                    <a:pt x="80772" y="6096"/>
                  </a:lnTo>
                  <a:lnTo>
                    <a:pt x="70103" y="9144"/>
                  </a:lnTo>
                  <a:lnTo>
                    <a:pt x="60959" y="15240"/>
                  </a:lnTo>
                  <a:lnTo>
                    <a:pt x="50292" y="21336"/>
                  </a:lnTo>
                  <a:lnTo>
                    <a:pt x="19812" y="51816"/>
                  </a:lnTo>
                  <a:lnTo>
                    <a:pt x="1524" y="94488"/>
                  </a:lnTo>
                  <a:lnTo>
                    <a:pt x="0" y="105156"/>
                  </a:lnTo>
                  <a:lnTo>
                    <a:pt x="0" y="952500"/>
                  </a:lnTo>
                  <a:lnTo>
                    <a:pt x="13715" y="996696"/>
                  </a:lnTo>
                  <a:lnTo>
                    <a:pt x="42671" y="1031748"/>
                  </a:lnTo>
                  <a:lnTo>
                    <a:pt x="82296" y="1053084"/>
                  </a:lnTo>
                  <a:lnTo>
                    <a:pt x="105156" y="1057656"/>
                  </a:lnTo>
                  <a:lnTo>
                    <a:pt x="8944356" y="1057656"/>
                  </a:lnTo>
                  <a:lnTo>
                    <a:pt x="8955024" y="1056132"/>
                  </a:lnTo>
                  <a:lnTo>
                    <a:pt x="8967216" y="1053084"/>
                  </a:lnTo>
                  <a:lnTo>
                    <a:pt x="8977884" y="1048512"/>
                  </a:lnTo>
                  <a:lnTo>
                    <a:pt x="8983980" y="1045464"/>
                  </a:lnTo>
                  <a:lnTo>
                    <a:pt x="117348" y="1045464"/>
                  </a:lnTo>
                  <a:lnTo>
                    <a:pt x="105156" y="1043940"/>
                  </a:lnTo>
                  <a:lnTo>
                    <a:pt x="96012" y="1042416"/>
                  </a:lnTo>
                  <a:lnTo>
                    <a:pt x="85343" y="1040892"/>
                  </a:lnTo>
                  <a:lnTo>
                    <a:pt x="57912" y="1027176"/>
                  </a:lnTo>
                  <a:lnTo>
                    <a:pt x="42671" y="1014984"/>
                  </a:lnTo>
                  <a:lnTo>
                    <a:pt x="36576" y="1007364"/>
                  </a:lnTo>
                  <a:lnTo>
                    <a:pt x="30480" y="998220"/>
                  </a:lnTo>
                  <a:lnTo>
                    <a:pt x="24384" y="990600"/>
                  </a:lnTo>
                  <a:lnTo>
                    <a:pt x="19812" y="981456"/>
                  </a:lnTo>
                  <a:lnTo>
                    <a:pt x="16764" y="972312"/>
                  </a:lnTo>
                  <a:lnTo>
                    <a:pt x="13715" y="961644"/>
                  </a:lnTo>
                  <a:lnTo>
                    <a:pt x="12192" y="950976"/>
                  </a:lnTo>
                  <a:lnTo>
                    <a:pt x="12192" y="106680"/>
                  </a:lnTo>
                  <a:lnTo>
                    <a:pt x="24384" y="67056"/>
                  </a:lnTo>
                  <a:lnTo>
                    <a:pt x="30480" y="59436"/>
                  </a:lnTo>
                  <a:lnTo>
                    <a:pt x="36576" y="50292"/>
                  </a:lnTo>
                  <a:lnTo>
                    <a:pt x="76200" y="21336"/>
                  </a:lnTo>
                  <a:lnTo>
                    <a:pt x="106680" y="13716"/>
                  </a:lnTo>
                  <a:lnTo>
                    <a:pt x="8987028" y="13716"/>
                  </a:lnTo>
                  <a:lnTo>
                    <a:pt x="8976360" y="9144"/>
                  </a:lnTo>
                  <a:lnTo>
                    <a:pt x="8955024" y="3048"/>
                  </a:lnTo>
                  <a:lnTo>
                    <a:pt x="8942832" y="1524"/>
                  </a:lnTo>
                  <a:lnTo>
                    <a:pt x="8932164" y="0"/>
                  </a:lnTo>
                  <a:close/>
                </a:path>
                <a:path w="9048115" h="1057910">
                  <a:moveTo>
                    <a:pt x="8987028" y="13716"/>
                  </a:moveTo>
                  <a:lnTo>
                    <a:pt x="8942832" y="13716"/>
                  </a:lnTo>
                  <a:lnTo>
                    <a:pt x="8953500" y="15240"/>
                  </a:lnTo>
                  <a:lnTo>
                    <a:pt x="8962644" y="18288"/>
                  </a:lnTo>
                  <a:lnTo>
                    <a:pt x="8997696" y="36575"/>
                  </a:lnTo>
                  <a:lnTo>
                    <a:pt x="9028176" y="77724"/>
                  </a:lnTo>
                  <a:lnTo>
                    <a:pt x="9035796" y="106680"/>
                  </a:lnTo>
                  <a:lnTo>
                    <a:pt x="9035796" y="952500"/>
                  </a:lnTo>
                  <a:lnTo>
                    <a:pt x="9023604" y="990600"/>
                  </a:lnTo>
                  <a:lnTo>
                    <a:pt x="8990076" y="1027176"/>
                  </a:lnTo>
                  <a:lnTo>
                    <a:pt x="8930640" y="1045464"/>
                  </a:lnTo>
                  <a:lnTo>
                    <a:pt x="8983980" y="1045464"/>
                  </a:lnTo>
                  <a:lnTo>
                    <a:pt x="8987028" y="1043940"/>
                  </a:lnTo>
                  <a:lnTo>
                    <a:pt x="8997696" y="1037844"/>
                  </a:lnTo>
                  <a:lnTo>
                    <a:pt x="9006840" y="1030224"/>
                  </a:lnTo>
                  <a:lnTo>
                    <a:pt x="9014460" y="1024128"/>
                  </a:lnTo>
                  <a:lnTo>
                    <a:pt x="9029700" y="1005840"/>
                  </a:lnTo>
                  <a:lnTo>
                    <a:pt x="9034272" y="996696"/>
                  </a:lnTo>
                  <a:lnTo>
                    <a:pt x="9040368" y="986028"/>
                  </a:lnTo>
                  <a:lnTo>
                    <a:pt x="9046464" y="964692"/>
                  </a:lnTo>
                  <a:lnTo>
                    <a:pt x="9047988" y="952500"/>
                  </a:lnTo>
                  <a:lnTo>
                    <a:pt x="9047988" y="105156"/>
                  </a:lnTo>
                  <a:lnTo>
                    <a:pt x="9034272" y="60960"/>
                  </a:lnTo>
                  <a:lnTo>
                    <a:pt x="9005316" y="27432"/>
                  </a:lnTo>
                  <a:lnTo>
                    <a:pt x="8997696" y="19812"/>
                  </a:lnTo>
                  <a:lnTo>
                    <a:pt x="8987028" y="13716"/>
                  </a:lnTo>
                  <a:close/>
                </a:path>
              </a:pathLst>
            </a:custGeom>
            <a:solidFill>
              <a:srgbClr val="000000"/>
            </a:solidFill>
          </p:spPr>
          <p:txBody>
            <a:bodyPr wrap="square" lIns="0" tIns="0" rIns="0" bIns="0" rtlCol="0"/>
            <a:lstStyle/>
            <a:p>
              <a:endParaRPr sz="1539"/>
            </a:p>
          </p:txBody>
        </p:sp>
      </p:grpSp>
      <p:sp>
        <p:nvSpPr>
          <p:cNvPr id="12" name="object 12"/>
          <p:cNvSpPr txBox="1"/>
          <p:nvPr/>
        </p:nvSpPr>
        <p:spPr>
          <a:xfrm>
            <a:off x="804933" y="1049930"/>
            <a:ext cx="7456378" cy="1192572"/>
          </a:xfrm>
          <a:prstGeom prst="rect">
            <a:avLst/>
          </a:prstGeom>
        </p:spPr>
        <p:txBody>
          <a:bodyPr vert="horz" wrap="square" lIns="0" tIns="10860" rIns="0" bIns="0" rtlCol="0">
            <a:spAutoFit/>
          </a:bodyPr>
          <a:lstStyle/>
          <a:p>
            <a:pPr marL="236200" marR="63530" indent="-225883">
              <a:spcBef>
                <a:spcPts val="86"/>
              </a:spcBef>
              <a:buChar char="○"/>
              <a:tabLst>
                <a:tab pos="236200" algn="l"/>
                <a:tab pos="273666" algn="l"/>
              </a:tabLst>
            </a:pPr>
            <a:r>
              <a:rPr sz="1539" dirty="0">
                <a:latin typeface="ＭＳ Ｐゴシック"/>
                <a:cs typeface="ＭＳ Ｐゴシック"/>
              </a:rPr>
              <a:t>	</a:t>
            </a:r>
            <a:r>
              <a:rPr sz="1539" spc="-26" dirty="0">
                <a:latin typeface="ＭＳ Ｐゴシック"/>
                <a:cs typeface="ＭＳ Ｐゴシック"/>
              </a:rPr>
              <a:t>ベンチャー企業や大学と連携して開発した革新的技術によるオープンイノベーシ</a:t>
            </a:r>
            <a:r>
              <a:rPr sz="1539" spc="-996" dirty="0">
                <a:latin typeface="ＭＳ Ｐゴシック"/>
                <a:cs typeface="ＭＳ Ｐゴシック"/>
              </a:rPr>
              <a:t>ョ</a:t>
            </a:r>
            <a:r>
              <a:rPr sz="1539" spc="-30" dirty="0">
                <a:latin typeface="ＭＳ Ｐゴシック"/>
                <a:cs typeface="ＭＳ Ｐゴシック"/>
              </a:rPr>
              <a:t>ンを促進。フィールドでの試行・検証や技術開発を行い、新技術の現場実装を加</a:t>
            </a:r>
            <a:r>
              <a:rPr sz="1539" spc="-21" dirty="0">
                <a:latin typeface="ＭＳ Ｐゴシック"/>
                <a:cs typeface="ＭＳ Ｐゴシック"/>
              </a:rPr>
              <a:t>速。</a:t>
            </a:r>
            <a:endParaRPr sz="1539">
              <a:latin typeface="ＭＳ Ｐゴシック"/>
              <a:cs typeface="ＭＳ Ｐゴシック"/>
            </a:endParaRPr>
          </a:p>
          <a:p>
            <a:pPr marL="2152949">
              <a:spcBef>
                <a:spcPts val="607"/>
              </a:spcBef>
            </a:pPr>
            <a:r>
              <a:rPr sz="1197" spc="-30" dirty="0">
                <a:latin typeface="ＭＳ Ｐゴシック"/>
                <a:cs typeface="ＭＳ Ｐゴシック"/>
              </a:rPr>
              <a:t>※より多くのベンチャー企業参入を促すため、試行や技術開発に必要な実費を</a:t>
            </a:r>
            <a:r>
              <a:rPr sz="1197" spc="-21" dirty="0">
                <a:latin typeface="ＭＳ Ｐゴシック"/>
                <a:cs typeface="ＭＳ Ｐゴシック"/>
              </a:rPr>
              <a:t>計上</a:t>
            </a:r>
            <a:endParaRPr sz="1197">
              <a:latin typeface="ＭＳ Ｐゴシック"/>
              <a:cs typeface="ＭＳ Ｐゴシック"/>
            </a:endParaRPr>
          </a:p>
          <a:p>
            <a:pPr>
              <a:spcBef>
                <a:spcPts val="184"/>
              </a:spcBef>
            </a:pPr>
            <a:endParaRPr sz="1197">
              <a:latin typeface="ＭＳ Ｐゴシック"/>
              <a:cs typeface="ＭＳ Ｐゴシック"/>
            </a:endParaRPr>
          </a:p>
          <a:p>
            <a:pPr marL="1298286">
              <a:tabLst>
                <a:tab pos="5798031" algn="l"/>
              </a:tabLst>
            </a:pPr>
            <a:r>
              <a:rPr sz="1539" dirty="0">
                <a:solidFill>
                  <a:srgbClr val="333399"/>
                </a:solidFill>
                <a:latin typeface="ＭＳ Ｐゴシック"/>
                <a:cs typeface="ＭＳ Ｐゴシック"/>
              </a:rPr>
              <a:t>【</a:t>
            </a:r>
            <a:r>
              <a:rPr sz="1539" spc="-21" dirty="0">
                <a:solidFill>
                  <a:srgbClr val="333399"/>
                </a:solidFill>
                <a:latin typeface="ＭＳ Ｐゴシック"/>
                <a:cs typeface="ＭＳ Ｐゴシック"/>
              </a:rPr>
              <a:t>フィ</a:t>
            </a:r>
            <a:r>
              <a:rPr sz="1539" spc="-9" dirty="0">
                <a:solidFill>
                  <a:srgbClr val="333399"/>
                </a:solidFill>
                <a:latin typeface="ＭＳ Ｐゴシック"/>
                <a:cs typeface="ＭＳ Ｐゴシック"/>
              </a:rPr>
              <a:t>ー</a:t>
            </a:r>
            <a:r>
              <a:rPr sz="1539" dirty="0">
                <a:solidFill>
                  <a:srgbClr val="333399"/>
                </a:solidFill>
                <a:latin typeface="ＭＳ Ｐゴシック"/>
                <a:cs typeface="ＭＳ Ｐゴシック"/>
              </a:rPr>
              <a:t>ル</a:t>
            </a:r>
            <a:r>
              <a:rPr sz="1539" spc="-26" dirty="0">
                <a:solidFill>
                  <a:srgbClr val="333399"/>
                </a:solidFill>
                <a:latin typeface="ＭＳ Ｐゴシック"/>
                <a:cs typeface="ＭＳ Ｐゴシック"/>
              </a:rPr>
              <a:t>ドで</a:t>
            </a:r>
            <a:r>
              <a:rPr sz="1539" dirty="0">
                <a:solidFill>
                  <a:srgbClr val="333399"/>
                </a:solidFill>
                <a:latin typeface="ＭＳ Ｐゴシック"/>
                <a:cs typeface="ＭＳ Ｐゴシック"/>
              </a:rPr>
              <a:t>の試行・検証</a:t>
            </a:r>
            <a:r>
              <a:rPr sz="1539" spc="-43" dirty="0">
                <a:solidFill>
                  <a:srgbClr val="333399"/>
                </a:solidFill>
                <a:latin typeface="ＭＳ Ｐゴシック"/>
                <a:cs typeface="ＭＳ Ｐゴシック"/>
              </a:rPr>
              <a:t>】</a:t>
            </a:r>
            <a:r>
              <a:rPr sz="1539" dirty="0">
                <a:solidFill>
                  <a:srgbClr val="333399"/>
                </a:solidFill>
                <a:latin typeface="ＭＳ Ｐゴシック"/>
                <a:cs typeface="ＭＳ Ｐゴシック"/>
              </a:rPr>
              <a:t>	【技術開発</a:t>
            </a:r>
            <a:r>
              <a:rPr sz="1539" spc="-43" dirty="0">
                <a:solidFill>
                  <a:srgbClr val="333399"/>
                </a:solidFill>
                <a:latin typeface="ＭＳ Ｐゴシック"/>
                <a:cs typeface="ＭＳ Ｐゴシック"/>
              </a:rPr>
              <a:t>】</a:t>
            </a:r>
            <a:endParaRPr sz="1539">
              <a:latin typeface="ＭＳ Ｐゴシック"/>
              <a:cs typeface="ＭＳ Ｐゴシック"/>
            </a:endParaRPr>
          </a:p>
        </p:txBody>
      </p:sp>
      <p:sp>
        <p:nvSpPr>
          <p:cNvPr id="13" name="object 13"/>
          <p:cNvSpPr txBox="1"/>
          <p:nvPr/>
        </p:nvSpPr>
        <p:spPr>
          <a:xfrm>
            <a:off x="1371816" y="2480825"/>
            <a:ext cx="1062094" cy="220925"/>
          </a:xfrm>
          <a:prstGeom prst="rect">
            <a:avLst/>
          </a:prstGeom>
        </p:spPr>
        <p:txBody>
          <a:bodyPr vert="horz" wrap="square" lIns="0" tIns="10317" rIns="0" bIns="0" rtlCol="0">
            <a:spAutoFit/>
          </a:bodyPr>
          <a:lstStyle/>
          <a:p>
            <a:pPr marL="10860">
              <a:spcBef>
                <a:spcPts val="81"/>
              </a:spcBef>
            </a:pPr>
            <a:r>
              <a:rPr sz="1368" spc="-26" dirty="0">
                <a:latin typeface="HGP創英角ｺﾞｼｯｸUB"/>
                <a:cs typeface="HGP創英角ｺﾞｼｯｸUB"/>
              </a:rPr>
              <a:t>実施概要事例</a:t>
            </a:r>
            <a:endParaRPr sz="1368">
              <a:latin typeface="HGP創英角ｺﾞｼｯｸUB"/>
              <a:cs typeface="HGP創英角ｺﾞｼｯｸUB"/>
            </a:endParaRPr>
          </a:p>
        </p:txBody>
      </p:sp>
      <p:sp>
        <p:nvSpPr>
          <p:cNvPr id="14" name="object 14"/>
          <p:cNvSpPr txBox="1"/>
          <p:nvPr/>
        </p:nvSpPr>
        <p:spPr>
          <a:xfrm>
            <a:off x="1083814" y="2952578"/>
            <a:ext cx="1532326" cy="924947"/>
          </a:xfrm>
          <a:prstGeom prst="rect">
            <a:avLst/>
          </a:prstGeom>
        </p:spPr>
        <p:txBody>
          <a:bodyPr vert="horz" wrap="square" lIns="0" tIns="13032" rIns="0" bIns="0" rtlCol="0">
            <a:spAutoFit/>
          </a:bodyPr>
          <a:lstStyle/>
          <a:p>
            <a:pPr marL="10860" marR="4344">
              <a:lnSpc>
                <a:spcPct val="99100"/>
              </a:lnSpc>
              <a:spcBef>
                <a:spcPts val="103"/>
              </a:spcBef>
            </a:pPr>
            <a:r>
              <a:rPr sz="1197" spc="-13" dirty="0">
                <a:latin typeface="ＭＳ Ｐゴシック"/>
                <a:cs typeface="ＭＳ Ｐゴシック"/>
              </a:rPr>
              <a:t>衛星測位が困難な環境</a:t>
            </a:r>
            <a:r>
              <a:rPr sz="1197" spc="-21" dirty="0">
                <a:latin typeface="ＭＳ Ｐゴシック"/>
                <a:cs typeface="ＭＳ Ｐゴシック"/>
              </a:rPr>
              <a:t>下において、移動体を用いて３次元計測を実施するための技術の試</a:t>
            </a:r>
            <a:r>
              <a:rPr sz="1197" spc="-17" dirty="0">
                <a:latin typeface="ＭＳ Ｐゴシック"/>
                <a:cs typeface="ＭＳ Ｐゴシック"/>
              </a:rPr>
              <a:t>行を実施</a:t>
            </a:r>
            <a:endParaRPr sz="1197">
              <a:latin typeface="ＭＳ Ｐゴシック"/>
              <a:cs typeface="ＭＳ Ｐゴシック"/>
            </a:endParaRPr>
          </a:p>
        </p:txBody>
      </p:sp>
      <p:grpSp>
        <p:nvGrpSpPr>
          <p:cNvPr id="15" name="object 15"/>
          <p:cNvGrpSpPr/>
          <p:nvPr/>
        </p:nvGrpSpPr>
        <p:grpSpPr>
          <a:xfrm>
            <a:off x="1068610" y="4486859"/>
            <a:ext cx="4547022" cy="1709884"/>
            <a:chOff x="1249680" y="5018532"/>
            <a:chExt cx="5317490" cy="1999614"/>
          </a:xfrm>
        </p:grpSpPr>
        <p:pic>
          <p:nvPicPr>
            <p:cNvPr id="16" name="object 16"/>
            <p:cNvPicPr/>
            <p:nvPr/>
          </p:nvPicPr>
          <p:blipFill>
            <a:blip r:embed="rId7" cstate="print"/>
            <a:stretch>
              <a:fillRect/>
            </a:stretch>
          </p:blipFill>
          <p:spPr>
            <a:xfrm>
              <a:off x="4285487" y="5251709"/>
              <a:ext cx="1999488" cy="1357884"/>
            </a:xfrm>
            <a:prstGeom prst="rect">
              <a:avLst/>
            </a:prstGeom>
          </p:spPr>
        </p:pic>
        <p:pic>
          <p:nvPicPr>
            <p:cNvPr id="17" name="object 17"/>
            <p:cNvPicPr/>
            <p:nvPr/>
          </p:nvPicPr>
          <p:blipFill>
            <a:blip r:embed="rId8" cstate="print"/>
            <a:stretch>
              <a:fillRect/>
            </a:stretch>
          </p:blipFill>
          <p:spPr>
            <a:xfrm>
              <a:off x="5618988" y="5239512"/>
              <a:ext cx="589788" cy="431292"/>
            </a:xfrm>
            <a:prstGeom prst="rect">
              <a:avLst/>
            </a:prstGeom>
          </p:spPr>
        </p:pic>
        <p:sp>
          <p:nvSpPr>
            <p:cNvPr id="18" name="object 18"/>
            <p:cNvSpPr/>
            <p:nvPr/>
          </p:nvSpPr>
          <p:spPr>
            <a:xfrm>
              <a:off x="5204460" y="5352287"/>
              <a:ext cx="570230" cy="668020"/>
            </a:xfrm>
            <a:custGeom>
              <a:avLst/>
              <a:gdLst/>
              <a:ahLst/>
              <a:cxnLst/>
              <a:rect l="l" t="t" r="r" b="b"/>
              <a:pathLst>
                <a:path w="570229" h="668020">
                  <a:moveTo>
                    <a:pt x="416052" y="9144"/>
                  </a:moveTo>
                  <a:lnTo>
                    <a:pt x="413004" y="0"/>
                  </a:lnTo>
                  <a:lnTo>
                    <a:pt x="70472" y="123494"/>
                  </a:lnTo>
                  <a:lnTo>
                    <a:pt x="59436" y="92964"/>
                  </a:lnTo>
                  <a:lnTo>
                    <a:pt x="0" y="153924"/>
                  </a:lnTo>
                  <a:lnTo>
                    <a:pt x="85344" y="164592"/>
                  </a:lnTo>
                  <a:lnTo>
                    <a:pt x="75412" y="137160"/>
                  </a:lnTo>
                  <a:lnTo>
                    <a:pt x="73748" y="132549"/>
                  </a:lnTo>
                  <a:lnTo>
                    <a:pt x="416052" y="9144"/>
                  </a:lnTo>
                  <a:close/>
                </a:path>
                <a:path w="570229" h="668020">
                  <a:moveTo>
                    <a:pt x="569976" y="321564"/>
                  </a:moveTo>
                  <a:lnTo>
                    <a:pt x="562356" y="316992"/>
                  </a:lnTo>
                  <a:lnTo>
                    <a:pt x="441210" y="595769"/>
                  </a:lnTo>
                  <a:lnTo>
                    <a:pt x="409956" y="582168"/>
                  </a:lnTo>
                  <a:lnTo>
                    <a:pt x="414528" y="667512"/>
                  </a:lnTo>
                  <a:lnTo>
                    <a:pt x="480060" y="612648"/>
                  </a:lnTo>
                  <a:lnTo>
                    <a:pt x="476554" y="611124"/>
                  </a:lnTo>
                  <a:lnTo>
                    <a:pt x="448754" y="599046"/>
                  </a:lnTo>
                  <a:lnTo>
                    <a:pt x="569976" y="321564"/>
                  </a:lnTo>
                  <a:close/>
                </a:path>
              </a:pathLst>
            </a:custGeom>
            <a:solidFill>
              <a:srgbClr val="B5DBDF"/>
            </a:solidFill>
          </p:spPr>
          <p:txBody>
            <a:bodyPr wrap="square" lIns="0" tIns="0" rIns="0" bIns="0" rtlCol="0"/>
            <a:lstStyle/>
            <a:p>
              <a:endParaRPr sz="1539"/>
            </a:p>
          </p:txBody>
        </p:sp>
        <p:sp>
          <p:nvSpPr>
            <p:cNvPr id="19" name="object 19"/>
            <p:cNvSpPr/>
            <p:nvPr/>
          </p:nvSpPr>
          <p:spPr>
            <a:xfrm>
              <a:off x="1249680" y="5018532"/>
              <a:ext cx="5317490" cy="1964689"/>
            </a:xfrm>
            <a:custGeom>
              <a:avLst/>
              <a:gdLst/>
              <a:ahLst/>
              <a:cxnLst/>
              <a:rect l="l" t="t" r="r" b="b"/>
              <a:pathLst>
                <a:path w="5317490" h="1964690">
                  <a:moveTo>
                    <a:pt x="5073396" y="0"/>
                  </a:moveTo>
                  <a:lnTo>
                    <a:pt x="242315" y="0"/>
                  </a:lnTo>
                  <a:lnTo>
                    <a:pt x="228600" y="3047"/>
                  </a:lnTo>
                  <a:lnTo>
                    <a:pt x="216407" y="4571"/>
                  </a:lnTo>
                  <a:lnTo>
                    <a:pt x="202691" y="7619"/>
                  </a:lnTo>
                  <a:lnTo>
                    <a:pt x="190500" y="12191"/>
                  </a:lnTo>
                  <a:lnTo>
                    <a:pt x="176783" y="15239"/>
                  </a:lnTo>
                  <a:lnTo>
                    <a:pt x="164591" y="21335"/>
                  </a:lnTo>
                  <a:lnTo>
                    <a:pt x="141731" y="32003"/>
                  </a:lnTo>
                  <a:lnTo>
                    <a:pt x="118872" y="45719"/>
                  </a:lnTo>
                  <a:lnTo>
                    <a:pt x="60959" y="97535"/>
                  </a:lnTo>
                  <a:lnTo>
                    <a:pt x="32003" y="141731"/>
                  </a:lnTo>
                  <a:lnTo>
                    <a:pt x="21335" y="164591"/>
                  </a:lnTo>
                  <a:lnTo>
                    <a:pt x="15239" y="176783"/>
                  </a:lnTo>
                  <a:lnTo>
                    <a:pt x="12191" y="190499"/>
                  </a:lnTo>
                  <a:lnTo>
                    <a:pt x="7619" y="202691"/>
                  </a:lnTo>
                  <a:lnTo>
                    <a:pt x="4571" y="216407"/>
                  </a:lnTo>
                  <a:lnTo>
                    <a:pt x="3047" y="228599"/>
                  </a:lnTo>
                  <a:lnTo>
                    <a:pt x="0" y="242315"/>
                  </a:lnTo>
                  <a:lnTo>
                    <a:pt x="0" y="1708409"/>
                  </a:lnTo>
                  <a:lnTo>
                    <a:pt x="3047" y="1735841"/>
                  </a:lnTo>
                  <a:lnTo>
                    <a:pt x="4571" y="1748033"/>
                  </a:lnTo>
                  <a:lnTo>
                    <a:pt x="7619" y="1761749"/>
                  </a:lnTo>
                  <a:lnTo>
                    <a:pt x="12191" y="1773941"/>
                  </a:lnTo>
                  <a:lnTo>
                    <a:pt x="15239" y="1787657"/>
                  </a:lnTo>
                  <a:lnTo>
                    <a:pt x="21335" y="1799849"/>
                  </a:lnTo>
                  <a:lnTo>
                    <a:pt x="32003" y="1822709"/>
                  </a:lnTo>
                  <a:lnTo>
                    <a:pt x="45719" y="1845569"/>
                  </a:lnTo>
                  <a:lnTo>
                    <a:pt x="97535" y="1903481"/>
                  </a:lnTo>
                  <a:lnTo>
                    <a:pt x="141731" y="1932437"/>
                  </a:lnTo>
                  <a:lnTo>
                    <a:pt x="176783" y="1947677"/>
                  </a:lnTo>
                  <a:lnTo>
                    <a:pt x="190500" y="1952249"/>
                  </a:lnTo>
                  <a:lnTo>
                    <a:pt x="202691" y="1956821"/>
                  </a:lnTo>
                  <a:lnTo>
                    <a:pt x="216407" y="1959869"/>
                  </a:lnTo>
                  <a:lnTo>
                    <a:pt x="228600" y="1961393"/>
                  </a:lnTo>
                  <a:lnTo>
                    <a:pt x="256031" y="1964441"/>
                  </a:lnTo>
                  <a:lnTo>
                    <a:pt x="5059680" y="1964441"/>
                  </a:lnTo>
                  <a:lnTo>
                    <a:pt x="5100828" y="1959869"/>
                  </a:lnTo>
                  <a:lnTo>
                    <a:pt x="5113020" y="1956821"/>
                  </a:lnTo>
                  <a:lnTo>
                    <a:pt x="5117592" y="1955297"/>
                  </a:lnTo>
                  <a:lnTo>
                    <a:pt x="257556" y="1955297"/>
                  </a:lnTo>
                  <a:lnTo>
                    <a:pt x="230123" y="1952249"/>
                  </a:lnTo>
                  <a:lnTo>
                    <a:pt x="217931" y="1949201"/>
                  </a:lnTo>
                  <a:lnTo>
                    <a:pt x="204215" y="1947677"/>
                  </a:lnTo>
                  <a:lnTo>
                    <a:pt x="192023" y="1943105"/>
                  </a:lnTo>
                  <a:lnTo>
                    <a:pt x="179831" y="1940057"/>
                  </a:lnTo>
                  <a:lnTo>
                    <a:pt x="169163" y="1933961"/>
                  </a:lnTo>
                  <a:lnTo>
                    <a:pt x="146303" y="1923293"/>
                  </a:lnTo>
                  <a:lnTo>
                    <a:pt x="103631" y="1895861"/>
                  </a:lnTo>
                  <a:lnTo>
                    <a:pt x="68579" y="1859285"/>
                  </a:lnTo>
                  <a:lnTo>
                    <a:pt x="41147" y="1818137"/>
                  </a:lnTo>
                  <a:lnTo>
                    <a:pt x="24383" y="1783085"/>
                  </a:lnTo>
                  <a:lnTo>
                    <a:pt x="21335" y="1770893"/>
                  </a:lnTo>
                  <a:lnTo>
                    <a:pt x="16763" y="1758701"/>
                  </a:lnTo>
                  <a:lnTo>
                    <a:pt x="13715" y="1746509"/>
                  </a:lnTo>
                  <a:lnTo>
                    <a:pt x="12191" y="1732793"/>
                  </a:lnTo>
                  <a:lnTo>
                    <a:pt x="10667" y="1720601"/>
                  </a:lnTo>
                  <a:lnTo>
                    <a:pt x="9143" y="1706885"/>
                  </a:lnTo>
                  <a:lnTo>
                    <a:pt x="9143" y="257555"/>
                  </a:lnTo>
                  <a:lnTo>
                    <a:pt x="12191" y="230123"/>
                  </a:lnTo>
                  <a:lnTo>
                    <a:pt x="13715" y="217931"/>
                  </a:lnTo>
                  <a:lnTo>
                    <a:pt x="16763" y="204215"/>
                  </a:lnTo>
                  <a:lnTo>
                    <a:pt x="21335" y="192023"/>
                  </a:lnTo>
                  <a:lnTo>
                    <a:pt x="24383" y="179831"/>
                  </a:lnTo>
                  <a:lnTo>
                    <a:pt x="41147" y="144779"/>
                  </a:lnTo>
                  <a:lnTo>
                    <a:pt x="68579" y="103631"/>
                  </a:lnTo>
                  <a:lnTo>
                    <a:pt x="103631" y="68579"/>
                  </a:lnTo>
                  <a:lnTo>
                    <a:pt x="146303" y="39623"/>
                  </a:lnTo>
                  <a:lnTo>
                    <a:pt x="181356" y="24383"/>
                  </a:lnTo>
                  <a:lnTo>
                    <a:pt x="193547" y="21335"/>
                  </a:lnTo>
                  <a:lnTo>
                    <a:pt x="205739" y="16763"/>
                  </a:lnTo>
                  <a:lnTo>
                    <a:pt x="217931" y="13715"/>
                  </a:lnTo>
                  <a:lnTo>
                    <a:pt x="230123" y="12191"/>
                  </a:lnTo>
                  <a:lnTo>
                    <a:pt x="257556" y="9143"/>
                  </a:lnTo>
                  <a:lnTo>
                    <a:pt x="5117592" y="9143"/>
                  </a:lnTo>
                  <a:lnTo>
                    <a:pt x="5113020" y="7619"/>
                  </a:lnTo>
                  <a:lnTo>
                    <a:pt x="5099304" y="4571"/>
                  </a:lnTo>
                  <a:lnTo>
                    <a:pt x="5087111" y="3047"/>
                  </a:lnTo>
                  <a:lnTo>
                    <a:pt x="5073396" y="0"/>
                  </a:lnTo>
                  <a:close/>
                </a:path>
                <a:path w="5317490" h="1964690">
                  <a:moveTo>
                    <a:pt x="5117592" y="9143"/>
                  </a:moveTo>
                  <a:lnTo>
                    <a:pt x="5059680" y="9143"/>
                  </a:lnTo>
                  <a:lnTo>
                    <a:pt x="5071872" y="10667"/>
                  </a:lnTo>
                  <a:lnTo>
                    <a:pt x="5085587" y="12191"/>
                  </a:lnTo>
                  <a:lnTo>
                    <a:pt x="5097780" y="13715"/>
                  </a:lnTo>
                  <a:lnTo>
                    <a:pt x="5111496" y="16763"/>
                  </a:lnTo>
                  <a:lnTo>
                    <a:pt x="5123687" y="21335"/>
                  </a:lnTo>
                  <a:lnTo>
                    <a:pt x="5135880" y="24383"/>
                  </a:lnTo>
                  <a:lnTo>
                    <a:pt x="5170932" y="41147"/>
                  </a:lnTo>
                  <a:lnTo>
                    <a:pt x="5212080" y="68579"/>
                  </a:lnTo>
                  <a:lnTo>
                    <a:pt x="5247132" y="103631"/>
                  </a:lnTo>
                  <a:lnTo>
                    <a:pt x="5276088" y="146303"/>
                  </a:lnTo>
                  <a:lnTo>
                    <a:pt x="5291328" y="181355"/>
                  </a:lnTo>
                  <a:lnTo>
                    <a:pt x="5295900" y="192023"/>
                  </a:lnTo>
                  <a:lnTo>
                    <a:pt x="5298948" y="205739"/>
                  </a:lnTo>
                  <a:lnTo>
                    <a:pt x="5301996" y="217931"/>
                  </a:lnTo>
                  <a:lnTo>
                    <a:pt x="5303520" y="230123"/>
                  </a:lnTo>
                  <a:lnTo>
                    <a:pt x="5306568" y="257555"/>
                  </a:lnTo>
                  <a:lnTo>
                    <a:pt x="5306568" y="1706885"/>
                  </a:lnTo>
                  <a:lnTo>
                    <a:pt x="5301996" y="1746509"/>
                  </a:lnTo>
                  <a:lnTo>
                    <a:pt x="5286756" y="1795277"/>
                  </a:lnTo>
                  <a:lnTo>
                    <a:pt x="5262372" y="1839473"/>
                  </a:lnTo>
                  <a:lnTo>
                    <a:pt x="5230368" y="1879097"/>
                  </a:lnTo>
                  <a:lnTo>
                    <a:pt x="5192268" y="1911101"/>
                  </a:lnTo>
                  <a:lnTo>
                    <a:pt x="5146548" y="1935485"/>
                  </a:lnTo>
                  <a:lnTo>
                    <a:pt x="5123687" y="1943105"/>
                  </a:lnTo>
                  <a:lnTo>
                    <a:pt x="5109972" y="1947677"/>
                  </a:lnTo>
                  <a:lnTo>
                    <a:pt x="5097780" y="1950725"/>
                  </a:lnTo>
                  <a:lnTo>
                    <a:pt x="5085587" y="1952249"/>
                  </a:lnTo>
                  <a:lnTo>
                    <a:pt x="5058156" y="1955297"/>
                  </a:lnTo>
                  <a:lnTo>
                    <a:pt x="5117592" y="1955297"/>
                  </a:lnTo>
                  <a:lnTo>
                    <a:pt x="5175504" y="1932437"/>
                  </a:lnTo>
                  <a:lnTo>
                    <a:pt x="5218176" y="1901957"/>
                  </a:lnTo>
                  <a:lnTo>
                    <a:pt x="5254752" y="1865381"/>
                  </a:lnTo>
                  <a:lnTo>
                    <a:pt x="5283708" y="1822709"/>
                  </a:lnTo>
                  <a:lnTo>
                    <a:pt x="5300472" y="1786133"/>
                  </a:lnTo>
                  <a:lnTo>
                    <a:pt x="5305044" y="1773941"/>
                  </a:lnTo>
                  <a:lnTo>
                    <a:pt x="5308092" y="1761749"/>
                  </a:lnTo>
                  <a:lnTo>
                    <a:pt x="5314188" y="1734317"/>
                  </a:lnTo>
                  <a:lnTo>
                    <a:pt x="5315712" y="1720601"/>
                  </a:lnTo>
                  <a:lnTo>
                    <a:pt x="5315712" y="1706885"/>
                  </a:lnTo>
                  <a:lnTo>
                    <a:pt x="5317236" y="1693169"/>
                  </a:lnTo>
                  <a:lnTo>
                    <a:pt x="5317236" y="269747"/>
                  </a:lnTo>
                  <a:lnTo>
                    <a:pt x="5315712" y="256031"/>
                  </a:lnTo>
                  <a:lnTo>
                    <a:pt x="5315712" y="242315"/>
                  </a:lnTo>
                  <a:lnTo>
                    <a:pt x="5312664" y="228599"/>
                  </a:lnTo>
                  <a:lnTo>
                    <a:pt x="5311140" y="216407"/>
                  </a:lnTo>
                  <a:lnTo>
                    <a:pt x="5308092" y="202691"/>
                  </a:lnTo>
                  <a:lnTo>
                    <a:pt x="5303520" y="188975"/>
                  </a:lnTo>
                  <a:lnTo>
                    <a:pt x="5300472" y="176783"/>
                  </a:lnTo>
                  <a:lnTo>
                    <a:pt x="5294376" y="164591"/>
                  </a:lnTo>
                  <a:lnTo>
                    <a:pt x="5269992" y="118871"/>
                  </a:lnTo>
                  <a:lnTo>
                    <a:pt x="5218176" y="60959"/>
                  </a:lnTo>
                  <a:lnTo>
                    <a:pt x="5173980" y="32003"/>
                  </a:lnTo>
                  <a:lnTo>
                    <a:pt x="5151120" y="21335"/>
                  </a:lnTo>
                  <a:lnTo>
                    <a:pt x="5138928" y="15239"/>
                  </a:lnTo>
                  <a:lnTo>
                    <a:pt x="5126735" y="12191"/>
                  </a:lnTo>
                  <a:lnTo>
                    <a:pt x="5117592" y="9143"/>
                  </a:lnTo>
                  <a:close/>
                </a:path>
              </a:pathLst>
            </a:custGeom>
            <a:solidFill>
              <a:srgbClr val="000000"/>
            </a:solidFill>
          </p:spPr>
          <p:txBody>
            <a:bodyPr wrap="square" lIns="0" tIns="0" rIns="0" bIns="0" rtlCol="0"/>
            <a:lstStyle/>
            <a:p>
              <a:endParaRPr sz="1539"/>
            </a:p>
          </p:txBody>
        </p:sp>
        <p:pic>
          <p:nvPicPr>
            <p:cNvPr id="20" name="object 20"/>
            <p:cNvPicPr/>
            <p:nvPr/>
          </p:nvPicPr>
          <p:blipFill>
            <a:blip r:embed="rId9" cstate="print"/>
            <a:stretch>
              <a:fillRect/>
            </a:stretch>
          </p:blipFill>
          <p:spPr>
            <a:xfrm>
              <a:off x="1687068" y="5225801"/>
              <a:ext cx="4472939" cy="1792224"/>
            </a:xfrm>
            <a:prstGeom prst="rect">
              <a:avLst/>
            </a:prstGeom>
          </p:spPr>
        </p:pic>
      </p:grpSp>
      <p:sp>
        <p:nvSpPr>
          <p:cNvPr id="21" name="object 21"/>
          <p:cNvSpPr txBox="1"/>
          <p:nvPr/>
        </p:nvSpPr>
        <p:spPr>
          <a:xfrm>
            <a:off x="1139850" y="4178872"/>
            <a:ext cx="1282006" cy="247826"/>
          </a:xfrm>
          <a:prstGeom prst="rect">
            <a:avLst/>
          </a:prstGeom>
        </p:spPr>
        <p:txBody>
          <a:bodyPr vert="horz" wrap="square" lIns="0" tIns="10860" rIns="0" bIns="0" rtlCol="0">
            <a:spAutoFit/>
          </a:bodyPr>
          <a:lstStyle/>
          <a:p>
            <a:pPr marL="10860">
              <a:spcBef>
                <a:spcPts val="86"/>
              </a:spcBef>
            </a:pPr>
            <a:r>
              <a:rPr sz="1539" b="1" spc="-133" dirty="0">
                <a:latin typeface="ＭＳ Ｐゴシック"/>
                <a:cs typeface="ＭＳ Ｐゴシック"/>
              </a:rPr>
              <a:t>技術のイメージ</a:t>
            </a:r>
            <a:endParaRPr sz="1539">
              <a:latin typeface="ＭＳ Ｐゴシック"/>
              <a:cs typeface="ＭＳ Ｐゴシック"/>
            </a:endParaRPr>
          </a:p>
        </p:txBody>
      </p:sp>
      <p:sp>
        <p:nvSpPr>
          <p:cNvPr id="22" name="object 22"/>
          <p:cNvSpPr txBox="1"/>
          <p:nvPr/>
        </p:nvSpPr>
        <p:spPr>
          <a:xfrm>
            <a:off x="3161086" y="2360896"/>
            <a:ext cx="2388083" cy="1951770"/>
          </a:xfrm>
          <a:prstGeom prst="rect">
            <a:avLst/>
          </a:prstGeom>
        </p:spPr>
        <p:txBody>
          <a:bodyPr vert="horz" wrap="square" lIns="0" tIns="114571" rIns="0" bIns="0" rtlCol="0">
            <a:spAutoFit/>
          </a:bodyPr>
          <a:lstStyle/>
          <a:p>
            <a:pPr marL="319277">
              <a:spcBef>
                <a:spcPts val="902"/>
              </a:spcBef>
            </a:pPr>
            <a:r>
              <a:rPr sz="1368" spc="-21" dirty="0">
                <a:latin typeface="HGP創英角ｺﾞｼｯｸUB"/>
                <a:cs typeface="HGP創英角ｺﾞｼｯｸUB"/>
              </a:rPr>
              <a:t>令和</a:t>
            </a:r>
            <a:r>
              <a:rPr sz="1368" spc="-9" dirty="0">
                <a:latin typeface="HGP創英角ｺﾞｼｯｸUB"/>
                <a:cs typeface="HGP創英角ｺﾞｼｯｸUB"/>
              </a:rPr>
              <a:t>2</a:t>
            </a:r>
            <a:r>
              <a:rPr sz="1368" spc="-30" dirty="0">
                <a:latin typeface="HGP創英角ｺﾞｼｯｸUB"/>
                <a:cs typeface="HGP創英角ｺﾞｼｯｸUB"/>
              </a:rPr>
              <a:t>年度の成果</a:t>
            </a:r>
            <a:endParaRPr sz="1368">
              <a:latin typeface="HGP創英角ｺﾞｼｯｸUB"/>
              <a:cs typeface="HGP創英角ｺﾞｼｯｸUB"/>
            </a:endParaRPr>
          </a:p>
          <a:p>
            <a:pPr marL="164526" marR="68417" indent="-154209">
              <a:lnSpc>
                <a:spcPct val="98800"/>
              </a:lnSpc>
              <a:spcBef>
                <a:spcPts val="744"/>
              </a:spcBef>
            </a:pPr>
            <a:r>
              <a:rPr sz="1197" spc="-17" dirty="0">
                <a:latin typeface="ＭＳ Ｐゴシック"/>
                <a:cs typeface="ＭＳ Ｐゴシック"/>
              </a:rPr>
              <a:t>①移動する計測器の位置特定により、構造物の詳細位置と点群デ</a:t>
            </a:r>
            <a:r>
              <a:rPr sz="1197" spc="-1150" dirty="0">
                <a:latin typeface="ＭＳ Ｐゴシック"/>
                <a:cs typeface="ＭＳ Ｐゴシック"/>
              </a:rPr>
              <a:t>ー</a:t>
            </a:r>
            <a:r>
              <a:rPr sz="1197" spc="-13" dirty="0">
                <a:latin typeface="ＭＳ Ｐゴシック"/>
                <a:cs typeface="ＭＳ Ｐゴシック"/>
              </a:rPr>
              <a:t>タを取得し、点検や緊急時対応</a:t>
            </a:r>
            <a:r>
              <a:rPr sz="1197" spc="-1146" dirty="0">
                <a:latin typeface="ＭＳ Ｐゴシック"/>
                <a:cs typeface="ＭＳ Ｐゴシック"/>
              </a:rPr>
              <a:t>を</a:t>
            </a:r>
            <a:r>
              <a:rPr sz="1197" spc="-13" dirty="0">
                <a:latin typeface="ＭＳ Ｐゴシック"/>
                <a:cs typeface="ＭＳ Ｐゴシック"/>
              </a:rPr>
              <a:t>迅速化。</a:t>
            </a:r>
            <a:endParaRPr sz="1197">
              <a:latin typeface="ＭＳ Ｐゴシック"/>
              <a:cs typeface="ＭＳ Ｐゴシック"/>
            </a:endParaRPr>
          </a:p>
          <a:p>
            <a:pPr marL="164526" marR="4344" indent="-154209">
              <a:lnSpc>
                <a:spcPct val="98800"/>
              </a:lnSpc>
              <a:spcBef>
                <a:spcPts val="581"/>
              </a:spcBef>
            </a:pPr>
            <a:r>
              <a:rPr sz="1197" spc="-60" dirty="0">
                <a:latin typeface="ＭＳ Ｐゴシック"/>
                <a:cs typeface="ＭＳ Ｐゴシック"/>
              </a:rPr>
              <a:t>②カメラの画像等により障害物を避</a:t>
            </a:r>
            <a:r>
              <a:rPr sz="1197" spc="-21" dirty="0">
                <a:latin typeface="ＭＳ Ｐゴシック"/>
                <a:cs typeface="ＭＳ Ｐゴシック"/>
              </a:rPr>
              <a:t>けながら飛行できる</a:t>
            </a:r>
            <a:r>
              <a:rPr sz="1197" spc="-47" dirty="0">
                <a:latin typeface="Arial"/>
                <a:cs typeface="Arial"/>
              </a:rPr>
              <a:t>UAV</a:t>
            </a:r>
            <a:r>
              <a:rPr sz="1197" spc="-150" dirty="0">
                <a:latin typeface="ＭＳ Ｐゴシック"/>
                <a:cs typeface="ＭＳ Ｐゴシック"/>
              </a:rPr>
              <a:t>を活用し</a:t>
            </a:r>
            <a:r>
              <a:rPr sz="1197" spc="-17" dirty="0">
                <a:latin typeface="ＭＳ Ｐゴシック"/>
                <a:cs typeface="ＭＳ Ｐゴシック"/>
              </a:rPr>
              <a:t>、構造物などの３次元点群データを取得し、工事検査を迅速化</a:t>
            </a:r>
            <a:r>
              <a:rPr sz="1197" spc="-43" dirty="0">
                <a:latin typeface="ＭＳ Ｐゴシック"/>
                <a:cs typeface="ＭＳ Ｐゴシック"/>
              </a:rPr>
              <a:t>。</a:t>
            </a:r>
            <a:endParaRPr sz="1197">
              <a:latin typeface="ＭＳ Ｐゴシック"/>
              <a:cs typeface="ＭＳ Ｐゴシック"/>
            </a:endParaRPr>
          </a:p>
        </p:txBody>
      </p:sp>
      <p:sp>
        <p:nvSpPr>
          <p:cNvPr id="23" name="object 23"/>
          <p:cNvSpPr/>
          <p:nvPr/>
        </p:nvSpPr>
        <p:spPr>
          <a:xfrm>
            <a:off x="5786131" y="2397857"/>
            <a:ext cx="2610710" cy="3846019"/>
          </a:xfrm>
          <a:custGeom>
            <a:avLst/>
            <a:gdLst/>
            <a:ahLst/>
            <a:cxnLst/>
            <a:rect l="l" t="t" r="r" b="b"/>
            <a:pathLst>
              <a:path w="3053079" h="4497705">
                <a:moveTo>
                  <a:pt x="3048000" y="0"/>
                </a:moveTo>
                <a:lnTo>
                  <a:pt x="4572" y="0"/>
                </a:lnTo>
                <a:lnTo>
                  <a:pt x="0" y="4572"/>
                </a:lnTo>
                <a:lnTo>
                  <a:pt x="0" y="4492757"/>
                </a:lnTo>
                <a:lnTo>
                  <a:pt x="4572" y="4497329"/>
                </a:lnTo>
                <a:lnTo>
                  <a:pt x="3048000" y="4497329"/>
                </a:lnTo>
                <a:lnTo>
                  <a:pt x="3052572" y="4492757"/>
                </a:lnTo>
                <a:lnTo>
                  <a:pt x="3052572" y="4488185"/>
                </a:lnTo>
                <a:lnTo>
                  <a:pt x="19812" y="4488185"/>
                </a:lnTo>
                <a:lnTo>
                  <a:pt x="10668" y="4479041"/>
                </a:lnTo>
                <a:lnTo>
                  <a:pt x="19812" y="4479041"/>
                </a:lnTo>
                <a:lnTo>
                  <a:pt x="19812" y="18287"/>
                </a:lnTo>
                <a:lnTo>
                  <a:pt x="10668" y="18287"/>
                </a:lnTo>
                <a:lnTo>
                  <a:pt x="19812" y="9144"/>
                </a:lnTo>
                <a:lnTo>
                  <a:pt x="3052572" y="9144"/>
                </a:lnTo>
                <a:lnTo>
                  <a:pt x="3052572" y="4572"/>
                </a:lnTo>
                <a:lnTo>
                  <a:pt x="3048000" y="0"/>
                </a:lnTo>
                <a:close/>
              </a:path>
              <a:path w="3053079" h="4497705">
                <a:moveTo>
                  <a:pt x="19812" y="4479041"/>
                </a:moveTo>
                <a:lnTo>
                  <a:pt x="10668" y="4479041"/>
                </a:lnTo>
                <a:lnTo>
                  <a:pt x="19812" y="4488185"/>
                </a:lnTo>
                <a:lnTo>
                  <a:pt x="19812" y="4479041"/>
                </a:lnTo>
                <a:close/>
              </a:path>
              <a:path w="3053079" h="4497705">
                <a:moveTo>
                  <a:pt x="3034284" y="4479041"/>
                </a:moveTo>
                <a:lnTo>
                  <a:pt x="19812" y="4479041"/>
                </a:lnTo>
                <a:lnTo>
                  <a:pt x="19812" y="4488185"/>
                </a:lnTo>
                <a:lnTo>
                  <a:pt x="3034284" y="4488185"/>
                </a:lnTo>
                <a:lnTo>
                  <a:pt x="3034284" y="4479041"/>
                </a:lnTo>
                <a:close/>
              </a:path>
              <a:path w="3053079" h="4497705">
                <a:moveTo>
                  <a:pt x="3034284" y="9144"/>
                </a:moveTo>
                <a:lnTo>
                  <a:pt x="3034284" y="4488185"/>
                </a:lnTo>
                <a:lnTo>
                  <a:pt x="3043428" y="4479041"/>
                </a:lnTo>
                <a:lnTo>
                  <a:pt x="3052572" y="4479041"/>
                </a:lnTo>
                <a:lnTo>
                  <a:pt x="3052572" y="18287"/>
                </a:lnTo>
                <a:lnTo>
                  <a:pt x="3043428" y="18287"/>
                </a:lnTo>
                <a:lnTo>
                  <a:pt x="3034284" y="9144"/>
                </a:lnTo>
                <a:close/>
              </a:path>
              <a:path w="3053079" h="4497705">
                <a:moveTo>
                  <a:pt x="3052572" y="4479041"/>
                </a:moveTo>
                <a:lnTo>
                  <a:pt x="3043428" y="4479041"/>
                </a:lnTo>
                <a:lnTo>
                  <a:pt x="3034284" y="4488185"/>
                </a:lnTo>
                <a:lnTo>
                  <a:pt x="3052572" y="4488185"/>
                </a:lnTo>
                <a:lnTo>
                  <a:pt x="3052572" y="4479041"/>
                </a:lnTo>
                <a:close/>
              </a:path>
              <a:path w="3053079" h="4497705">
                <a:moveTo>
                  <a:pt x="19812" y="9144"/>
                </a:moveTo>
                <a:lnTo>
                  <a:pt x="10668" y="18287"/>
                </a:lnTo>
                <a:lnTo>
                  <a:pt x="19812" y="18287"/>
                </a:lnTo>
                <a:lnTo>
                  <a:pt x="19812" y="9144"/>
                </a:lnTo>
                <a:close/>
              </a:path>
              <a:path w="3053079" h="4497705">
                <a:moveTo>
                  <a:pt x="3034284" y="9144"/>
                </a:moveTo>
                <a:lnTo>
                  <a:pt x="19812" y="9144"/>
                </a:lnTo>
                <a:lnTo>
                  <a:pt x="19812" y="18287"/>
                </a:lnTo>
                <a:lnTo>
                  <a:pt x="3034284" y="18287"/>
                </a:lnTo>
                <a:lnTo>
                  <a:pt x="3034284" y="9144"/>
                </a:lnTo>
                <a:close/>
              </a:path>
              <a:path w="3053079" h="4497705">
                <a:moveTo>
                  <a:pt x="3052572" y="9144"/>
                </a:moveTo>
                <a:lnTo>
                  <a:pt x="3034284" y="9144"/>
                </a:lnTo>
                <a:lnTo>
                  <a:pt x="3043428" y="18287"/>
                </a:lnTo>
                <a:lnTo>
                  <a:pt x="3052572" y="18287"/>
                </a:lnTo>
                <a:lnTo>
                  <a:pt x="3052572" y="9144"/>
                </a:lnTo>
                <a:close/>
              </a:path>
            </a:pathLst>
          </a:custGeom>
          <a:solidFill>
            <a:srgbClr val="333399"/>
          </a:solidFill>
        </p:spPr>
        <p:txBody>
          <a:bodyPr wrap="square" lIns="0" tIns="0" rIns="0" bIns="0" rtlCol="0"/>
          <a:lstStyle/>
          <a:p>
            <a:endParaRPr sz="1539"/>
          </a:p>
        </p:txBody>
      </p:sp>
      <p:sp>
        <p:nvSpPr>
          <p:cNvPr id="24" name="object 24"/>
          <p:cNvSpPr txBox="1"/>
          <p:nvPr/>
        </p:nvSpPr>
        <p:spPr>
          <a:xfrm>
            <a:off x="5917319" y="2530347"/>
            <a:ext cx="2320752" cy="932600"/>
          </a:xfrm>
          <a:prstGeom prst="rect">
            <a:avLst/>
          </a:prstGeom>
        </p:spPr>
        <p:txBody>
          <a:bodyPr vert="horz" wrap="square" lIns="0" tIns="11403" rIns="0" bIns="0" rtlCol="0">
            <a:spAutoFit/>
          </a:bodyPr>
          <a:lstStyle/>
          <a:p>
            <a:pPr marL="162354" marR="4344" indent="-152037">
              <a:spcBef>
                <a:spcPts val="90"/>
              </a:spcBef>
              <a:buSzPct val="92857"/>
              <a:buChar char="■"/>
              <a:tabLst>
                <a:tab pos="169412" algn="l"/>
              </a:tabLst>
            </a:pPr>
            <a:r>
              <a:rPr sz="1197" dirty="0">
                <a:latin typeface="ＭＳ Ｐゴシック"/>
                <a:cs typeface="ＭＳ Ｐゴシック"/>
              </a:rPr>
              <a:t>検討</a:t>
            </a:r>
            <a:r>
              <a:rPr sz="1197" spc="13" dirty="0">
                <a:latin typeface="Arial"/>
                <a:cs typeface="Arial"/>
              </a:rPr>
              <a:t>W</a:t>
            </a:r>
            <a:r>
              <a:rPr sz="1197" spc="-4" dirty="0">
                <a:latin typeface="Arial"/>
                <a:cs typeface="Arial"/>
              </a:rPr>
              <a:t>G</a:t>
            </a:r>
            <a:r>
              <a:rPr sz="1197" spc="-13" dirty="0">
                <a:latin typeface="ＭＳ Ｐゴシック"/>
                <a:cs typeface="ＭＳ Ｐゴシック"/>
              </a:rPr>
              <a:t>を組織し、学の有識者</a:t>
            </a:r>
            <a:r>
              <a:rPr sz="1197" spc="-770" dirty="0">
                <a:latin typeface="ＭＳ Ｐゴシック"/>
                <a:cs typeface="ＭＳ Ｐゴシック"/>
              </a:rPr>
              <a:t>か	</a:t>
            </a:r>
            <a:r>
              <a:rPr sz="1197" spc="-13" dirty="0">
                <a:latin typeface="ＭＳ Ｐゴシック"/>
                <a:cs typeface="ＭＳ Ｐゴシック"/>
              </a:rPr>
              <a:t>らの助言を受けながら要素技術	をもつベンチャー企業とともに</a:t>
            </a:r>
            <a:r>
              <a:rPr sz="1197" spc="-1159" dirty="0">
                <a:latin typeface="ＭＳ Ｐゴシック"/>
                <a:cs typeface="ＭＳ Ｐゴシック"/>
              </a:rPr>
              <a:t>、	</a:t>
            </a:r>
            <a:r>
              <a:rPr sz="1197" spc="13" dirty="0">
                <a:latin typeface="ＭＳ Ｐゴシック"/>
                <a:cs typeface="ＭＳ Ｐゴシック"/>
              </a:rPr>
              <a:t>堤防除草作業の自動化技術開	</a:t>
            </a:r>
            <a:r>
              <a:rPr sz="1197" spc="-4" dirty="0">
                <a:latin typeface="ＭＳ Ｐゴシック"/>
                <a:cs typeface="ＭＳ Ｐゴシック"/>
              </a:rPr>
              <a:t>発を実施</a:t>
            </a:r>
            <a:endParaRPr sz="1197">
              <a:latin typeface="ＭＳ Ｐゴシック"/>
              <a:cs typeface="ＭＳ Ｐゴシック"/>
            </a:endParaRPr>
          </a:p>
        </p:txBody>
      </p:sp>
      <p:grpSp>
        <p:nvGrpSpPr>
          <p:cNvPr id="25" name="object 25"/>
          <p:cNvGrpSpPr/>
          <p:nvPr/>
        </p:nvGrpSpPr>
        <p:grpSpPr>
          <a:xfrm>
            <a:off x="6233124" y="4511623"/>
            <a:ext cx="1794591" cy="1483457"/>
            <a:chOff x="7289292" y="5047493"/>
            <a:chExt cx="2098675" cy="1734820"/>
          </a:xfrm>
        </p:grpSpPr>
        <p:pic>
          <p:nvPicPr>
            <p:cNvPr id="26" name="object 26"/>
            <p:cNvPicPr/>
            <p:nvPr/>
          </p:nvPicPr>
          <p:blipFill>
            <a:blip r:embed="rId10" cstate="print"/>
            <a:stretch>
              <a:fillRect/>
            </a:stretch>
          </p:blipFill>
          <p:spPr>
            <a:xfrm>
              <a:off x="7289292" y="5047493"/>
              <a:ext cx="2098548" cy="1443228"/>
            </a:xfrm>
            <a:prstGeom prst="rect">
              <a:avLst/>
            </a:prstGeom>
          </p:spPr>
        </p:pic>
        <p:sp>
          <p:nvSpPr>
            <p:cNvPr id="27" name="object 27"/>
            <p:cNvSpPr/>
            <p:nvPr/>
          </p:nvSpPr>
          <p:spPr>
            <a:xfrm>
              <a:off x="7525512" y="6548633"/>
              <a:ext cx="1626235" cy="228600"/>
            </a:xfrm>
            <a:custGeom>
              <a:avLst/>
              <a:gdLst/>
              <a:ahLst/>
              <a:cxnLst/>
              <a:rect l="l" t="t" r="r" b="b"/>
              <a:pathLst>
                <a:path w="1626234" h="228600">
                  <a:moveTo>
                    <a:pt x="1626107" y="0"/>
                  </a:moveTo>
                  <a:lnTo>
                    <a:pt x="0" y="0"/>
                  </a:lnTo>
                  <a:lnTo>
                    <a:pt x="0" y="228599"/>
                  </a:lnTo>
                  <a:lnTo>
                    <a:pt x="1626107" y="228599"/>
                  </a:lnTo>
                  <a:lnTo>
                    <a:pt x="1626107" y="0"/>
                  </a:lnTo>
                  <a:close/>
                </a:path>
              </a:pathLst>
            </a:custGeom>
            <a:solidFill>
              <a:srgbClr val="FFFFFF"/>
            </a:solidFill>
          </p:spPr>
          <p:txBody>
            <a:bodyPr wrap="square" lIns="0" tIns="0" rIns="0" bIns="0" rtlCol="0"/>
            <a:lstStyle/>
            <a:p>
              <a:endParaRPr sz="1539"/>
            </a:p>
          </p:txBody>
        </p:sp>
        <p:sp>
          <p:nvSpPr>
            <p:cNvPr id="28" name="object 28"/>
            <p:cNvSpPr/>
            <p:nvPr/>
          </p:nvSpPr>
          <p:spPr>
            <a:xfrm>
              <a:off x="7519416" y="6544061"/>
              <a:ext cx="1637030" cy="238125"/>
            </a:xfrm>
            <a:custGeom>
              <a:avLst/>
              <a:gdLst/>
              <a:ahLst/>
              <a:cxnLst/>
              <a:rect l="l" t="t" r="r" b="b"/>
              <a:pathLst>
                <a:path w="1637029" h="238125">
                  <a:moveTo>
                    <a:pt x="1633727" y="0"/>
                  </a:moveTo>
                  <a:lnTo>
                    <a:pt x="3048" y="0"/>
                  </a:lnTo>
                  <a:lnTo>
                    <a:pt x="0" y="1523"/>
                  </a:lnTo>
                  <a:lnTo>
                    <a:pt x="0" y="236219"/>
                  </a:lnTo>
                  <a:lnTo>
                    <a:pt x="3048" y="237743"/>
                  </a:lnTo>
                  <a:lnTo>
                    <a:pt x="1633727" y="237743"/>
                  </a:lnTo>
                  <a:lnTo>
                    <a:pt x="1636776" y="236219"/>
                  </a:lnTo>
                  <a:lnTo>
                    <a:pt x="1636776" y="233171"/>
                  </a:lnTo>
                  <a:lnTo>
                    <a:pt x="10667" y="233171"/>
                  </a:lnTo>
                  <a:lnTo>
                    <a:pt x="6095" y="228599"/>
                  </a:lnTo>
                  <a:lnTo>
                    <a:pt x="10667" y="228599"/>
                  </a:lnTo>
                  <a:lnTo>
                    <a:pt x="10667" y="9143"/>
                  </a:lnTo>
                  <a:lnTo>
                    <a:pt x="6095" y="9143"/>
                  </a:lnTo>
                  <a:lnTo>
                    <a:pt x="10667" y="4571"/>
                  </a:lnTo>
                  <a:lnTo>
                    <a:pt x="1636776" y="4571"/>
                  </a:lnTo>
                  <a:lnTo>
                    <a:pt x="1636776" y="1523"/>
                  </a:lnTo>
                  <a:lnTo>
                    <a:pt x="1633727" y="0"/>
                  </a:lnTo>
                  <a:close/>
                </a:path>
                <a:path w="1637029" h="238125">
                  <a:moveTo>
                    <a:pt x="10667" y="228599"/>
                  </a:moveTo>
                  <a:lnTo>
                    <a:pt x="6095" y="228599"/>
                  </a:lnTo>
                  <a:lnTo>
                    <a:pt x="10667" y="233171"/>
                  </a:lnTo>
                  <a:lnTo>
                    <a:pt x="10667" y="228599"/>
                  </a:lnTo>
                  <a:close/>
                </a:path>
                <a:path w="1637029" h="238125">
                  <a:moveTo>
                    <a:pt x="1627631" y="228599"/>
                  </a:moveTo>
                  <a:lnTo>
                    <a:pt x="10667" y="228599"/>
                  </a:lnTo>
                  <a:lnTo>
                    <a:pt x="10667" y="233171"/>
                  </a:lnTo>
                  <a:lnTo>
                    <a:pt x="1627631" y="233171"/>
                  </a:lnTo>
                  <a:lnTo>
                    <a:pt x="1627631" y="228599"/>
                  </a:lnTo>
                  <a:close/>
                </a:path>
                <a:path w="1637029" h="238125">
                  <a:moveTo>
                    <a:pt x="1627631" y="4571"/>
                  </a:moveTo>
                  <a:lnTo>
                    <a:pt x="1627631" y="233171"/>
                  </a:lnTo>
                  <a:lnTo>
                    <a:pt x="1632203" y="228599"/>
                  </a:lnTo>
                  <a:lnTo>
                    <a:pt x="1636776" y="228599"/>
                  </a:lnTo>
                  <a:lnTo>
                    <a:pt x="1636776" y="9143"/>
                  </a:lnTo>
                  <a:lnTo>
                    <a:pt x="1632203" y="9143"/>
                  </a:lnTo>
                  <a:lnTo>
                    <a:pt x="1627631" y="4571"/>
                  </a:lnTo>
                  <a:close/>
                </a:path>
                <a:path w="1637029" h="238125">
                  <a:moveTo>
                    <a:pt x="1636776" y="228599"/>
                  </a:moveTo>
                  <a:lnTo>
                    <a:pt x="1632203" y="228599"/>
                  </a:lnTo>
                  <a:lnTo>
                    <a:pt x="1627631" y="233171"/>
                  </a:lnTo>
                  <a:lnTo>
                    <a:pt x="1636776" y="233171"/>
                  </a:lnTo>
                  <a:lnTo>
                    <a:pt x="1636776" y="228599"/>
                  </a:lnTo>
                  <a:close/>
                </a:path>
                <a:path w="1637029" h="238125">
                  <a:moveTo>
                    <a:pt x="10667" y="4571"/>
                  </a:moveTo>
                  <a:lnTo>
                    <a:pt x="6095" y="9143"/>
                  </a:lnTo>
                  <a:lnTo>
                    <a:pt x="10667" y="9143"/>
                  </a:lnTo>
                  <a:lnTo>
                    <a:pt x="10667" y="4571"/>
                  </a:lnTo>
                  <a:close/>
                </a:path>
                <a:path w="1637029" h="238125">
                  <a:moveTo>
                    <a:pt x="1627631" y="4571"/>
                  </a:moveTo>
                  <a:lnTo>
                    <a:pt x="10667" y="4571"/>
                  </a:lnTo>
                  <a:lnTo>
                    <a:pt x="10667" y="9143"/>
                  </a:lnTo>
                  <a:lnTo>
                    <a:pt x="1627631" y="9143"/>
                  </a:lnTo>
                  <a:lnTo>
                    <a:pt x="1627631" y="4571"/>
                  </a:lnTo>
                  <a:close/>
                </a:path>
                <a:path w="1637029" h="238125">
                  <a:moveTo>
                    <a:pt x="1636776" y="4571"/>
                  </a:moveTo>
                  <a:lnTo>
                    <a:pt x="1627631" y="4571"/>
                  </a:lnTo>
                  <a:lnTo>
                    <a:pt x="1632203" y="9143"/>
                  </a:lnTo>
                  <a:lnTo>
                    <a:pt x="1636776" y="9143"/>
                  </a:lnTo>
                  <a:lnTo>
                    <a:pt x="1636776" y="4571"/>
                  </a:lnTo>
                  <a:close/>
                </a:path>
              </a:pathLst>
            </a:custGeom>
            <a:solidFill>
              <a:srgbClr val="000000"/>
            </a:solidFill>
          </p:spPr>
          <p:txBody>
            <a:bodyPr wrap="square" lIns="0" tIns="0" rIns="0" bIns="0" rtlCol="0"/>
            <a:lstStyle/>
            <a:p>
              <a:endParaRPr sz="1539"/>
            </a:p>
          </p:txBody>
        </p:sp>
      </p:grpSp>
      <p:sp>
        <p:nvSpPr>
          <p:cNvPr id="29" name="object 29"/>
          <p:cNvSpPr txBox="1"/>
          <p:nvPr/>
        </p:nvSpPr>
        <p:spPr>
          <a:xfrm>
            <a:off x="6435117" y="5795258"/>
            <a:ext cx="1390605" cy="169378"/>
          </a:xfrm>
          <a:prstGeom prst="rect">
            <a:avLst/>
          </a:prstGeom>
        </p:spPr>
        <p:txBody>
          <a:bodyPr vert="horz" wrap="square" lIns="0" tIns="11403" rIns="0" bIns="0" rtlCol="0">
            <a:spAutoFit/>
          </a:bodyPr>
          <a:lstStyle/>
          <a:p>
            <a:pPr marL="42896">
              <a:spcBef>
                <a:spcPts val="90"/>
              </a:spcBef>
            </a:pPr>
            <a:r>
              <a:rPr sz="1026" spc="-4" dirty="0">
                <a:latin typeface="メイリオ"/>
                <a:cs typeface="メイリオ"/>
              </a:rPr>
              <a:t>堤防除草作業の自動化</a:t>
            </a:r>
            <a:endParaRPr sz="1026">
              <a:latin typeface="メイリオ"/>
              <a:cs typeface="メイリオ"/>
            </a:endParaRPr>
          </a:p>
        </p:txBody>
      </p:sp>
      <p:sp>
        <p:nvSpPr>
          <p:cNvPr id="30" name="object 30"/>
          <p:cNvSpPr txBox="1"/>
          <p:nvPr/>
        </p:nvSpPr>
        <p:spPr>
          <a:xfrm>
            <a:off x="5919925" y="3708424"/>
            <a:ext cx="2282742" cy="381552"/>
          </a:xfrm>
          <a:prstGeom prst="rect">
            <a:avLst/>
          </a:prstGeom>
        </p:spPr>
        <p:txBody>
          <a:bodyPr vert="horz" wrap="square" lIns="0" tIns="22262" rIns="0" bIns="0" rtlCol="0">
            <a:spAutoFit/>
          </a:bodyPr>
          <a:lstStyle/>
          <a:p>
            <a:pPr marL="162354" marR="4344" indent="-152037">
              <a:lnSpc>
                <a:spcPts val="1385"/>
              </a:lnSpc>
              <a:spcBef>
                <a:spcPts val="174"/>
              </a:spcBef>
              <a:buSzPct val="92857"/>
              <a:buChar char="■"/>
              <a:tabLst>
                <a:tab pos="164526" algn="l"/>
              </a:tabLst>
            </a:pPr>
            <a:r>
              <a:rPr sz="1197" spc="-34" dirty="0">
                <a:latin typeface="ＭＳ Ｐゴシック"/>
                <a:cs typeface="ＭＳ Ｐゴシック"/>
              </a:rPr>
              <a:t>あわせて自動除草機械の安全性	</a:t>
            </a:r>
            <a:r>
              <a:rPr sz="1197" spc="-17" dirty="0">
                <a:latin typeface="ＭＳ Ｐゴシック"/>
                <a:cs typeface="ＭＳ Ｐゴシック"/>
              </a:rPr>
              <a:t>を検証</a:t>
            </a:r>
            <a:endParaRPr sz="1197">
              <a:latin typeface="ＭＳ Ｐゴシック"/>
              <a:cs typeface="ＭＳ Ｐゴシック"/>
            </a:endParaRPr>
          </a:p>
        </p:txBody>
      </p:sp>
      <p:sp>
        <p:nvSpPr>
          <p:cNvPr id="31" name="object 31"/>
          <p:cNvSpPr txBox="1"/>
          <p:nvPr/>
        </p:nvSpPr>
        <p:spPr>
          <a:xfrm>
            <a:off x="1640272" y="5901685"/>
            <a:ext cx="3515879" cy="181555"/>
          </a:xfrm>
          <a:prstGeom prst="rect">
            <a:avLst/>
          </a:prstGeom>
        </p:spPr>
        <p:txBody>
          <a:bodyPr vert="horz" wrap="square" lIns="0" tIns="10317" rIns="0" bIns="0" rtlCol="0">
            <a:spAutoFit/>
          </a:bodyPr>
          <a:lstStyle/>
          <a:p>
            <a:pPr marL="10860">
              <a:spcBef>
                <a:spcPts val="81"/>
              </a:spcBef>
            </a:pPr>
            <a:r>
              <a:rPr sz="1112" spc="-30" dirty="0">
                <a:latin typeface="ＭＳ Ｐゴシック"/>
                <a:cs typeface="ＭＳ Ｐゴシック"/>
              </a:rPr>
              <a:t>衛星補足が困難なトンネル内や山間部で詳細データを取</a:t>
            </a:r>
            <a:r>
              <a:rPr sz="1112" spc="-43" dirty="0">
                <a:latin typeface="ＭＳ Ｐゴシック"/>
                <a:cs typeface="ＭＳ Ｐゴシック"/>
              </a:rPr>
              <a:t> 得</a:t>
            </a:r>
            <a:endParaRPr sz="1112">
              <a:latin typeface="ＭＳ Ｐゴシック"/>
              <a:cs typeface="ＭＳ Ｐゴシック"/>
            </a:endParaRPr>
          </a:p>
        </p:txBody>
      </p:sp>
      <p:grpSp>
        <p:nvGrpSpPr>
          <p:cNvPr id="32" name="object 32"/>
          <p:cNvGrpSpPr/>
          <p:nvPr/>
        </p:nvGrpSpPr>
        <p:grpSpPr>
          <a:xfrm>
            <a:off x="771484" y="2390038"/>
            <a:ext cx="4926031" cy="3846019"/>
            <a:chOff x="902208" y="2566416"/>
            <a:chExt cx="5760720" cy="4497705"/>
          </a:xfrm>
        </p:grpSpPr>
        <p:sp>
          <p:nvSpPr>
            <p:cNvPr id="33" name="object 33"/>
            <p:cNvSpPr/>
            <p:nvPr/>
          </p:nvSpPr>
          <p:spPr>
            <a:xfrm>
              <a:off x="902208" y="2566416"/>
              <a:ext cx="5760720" cy="4497705"/>
            </a:xfrm>
            <a:custGeom>
              <a:avLst/>
              <a:gdLst/>
              <a:ahLst/>
              <a:cxnLst/>
              <a:rect l="l" t="t" r="r" b="b"/>
              <a:pathLst>
                <a:path w="5760720" h="4497705">
                  <a:moveTo>
                    <a:pt x="5756147" y="0"/>
                  </a:moveTo>
                  <a:lnTo>
                    <a:pt x="4571" y="0"/>
                  </a:lnTo>
                  <a:lnTo>
                    <a:pt x="0" y="3048"/>
                  </a:lnTo>
                  <a:lnTo>
                    <a:pt x="0" y="4492757"/>
                  </a:lnTo>
                  <a:lnTo>
                    <a:pt x="4571" y="4497329"/>
                  </a:lnTo>
                  <a:lnTo>
                    <a:pt x="5756147" y="4497329"/>
                  </a:lnTo>
                  <a:lnTo>
                    <a:pt x="5760720" y="4492757"/>
                  </a:lnTo>
                  <a:lnTo>
                    <a:pt x="5760720" y="4488185"/>
                  </a:lnTo>
                  <a:lnTo>
                    <a:pt x="19811" y="4488185"/>
                  </a:lnTo>
                  <a:lnTo>
                    <a:pt x="9143" y="4477517"/>
                  </a:lnTo>
                  <a:lnTo>
                    <a:pt x="19811" y="4477517"/>
                  </a:lnTo>
                  <a:lnTo>
                    <a:pt x="19811" y="18288"/>
                  </a:lnTo>
                  <a:lnTo>
                    <a:pt x="9143" y="18288"/>
                  </a:lnTo>
                  <a:lnTo>
                    <a:pt x="19811" y="9144"/>
                  </a:lnTo>
                  <a:lnTo>
                    <a:pt x="5760720" y="9144"/>
                  </a:lnTo>
                  <a:lnTo>
                    <a:pt x="5760720" y="3048"/>
                  </a:lnTo>
                  <a:lnTo>
                    <a:pt x="5756147" y="0"/>
                  </a:lnTo>
                  <a:close/>
                </a:path>
                <a:path w="5760720" h="4497705">
                  <a:moveTo>
                    <a:pt x="19811" y="4477517"/>
                  </a:moveTo>
                  <a:lnTo>
                    <a:pt x="9143" y="4477517"/>
                  </a:lnTo>
                  <a:lnTo>
                    <a:pt x="19811" y="4488185"/>
                  </a:lnTo>
                  <a:lnTo>
                    <a:pt x="19811" y="4477517"/>
                  </a:lnTo>
                  <a:close/>
                </a:path>
                <a:path w="5760720" h="4497705">
                  <a:moveTo>
                    <a:pt x="5740908" y="4477517"/>
                  </a:moveTo>
                  <a:lnTo>
                    <a:pt x="19811" y="4477517"/>
                  </a:lnTo>
                  <a:lnTo>
                    <a:pt x="19811" y="4488185"/>
                  </a:lnTo>
                  <a:lnTo>
                    <a:pt x="5740908" y="4488185"/>
                  </a:lnTo>
                  <a:lnTo>
                    <a:pt x="5740908" y="4477517"/>
                  </a:lnTo>
                  <a:close/>
                </a:path>
                <a:path w="5760720" h="4497705">
                  <a:moveTo>
                    <a:pt x="5740908" y="9144"/>
                  </a:moveTo>
                  <a:lnTo>
                    <a:pt x="5740908" y="4488185"/>
                  </a:lnTo>
                  <a:lnTo>
                    <a:pt x="5750051" y="4477517"/>
                  </a:lnTo>
                  <a:lnTo>
                    <a:pt x="5760720" y="4477517"/>
                  </a:lnTo>
                  <a:lnTo>
                    <a:pt x="5760720" y="18288"/>
                  </a:lnTo>
                  <a:lnTo>
                    <a:pt x="5750051" y="18288"/>
                  </a:lnTo>
                  <a:lnTo>
                    <a:pt x="5740908" y="9144"/>
                  </a:lnTo>
                  <a:close/>
                </a:path>
                <a:path w="5760720" h="4497705">
                  <a:moveTo>
                    <a:pt x="5760720" y="4477517"/>
                  </a:moveTo>
                  <a:lnTo>
                    <a:pt x="5750051" y="4477517"/>
                  </a:lnTo>
                  <a:lnTo>
                    <a:pt x="5740908" y="4488185"/>
                  </a:lnTo>
                  <a:lnTo>
                    <a:pt x="5760720" y="4488185"/>
                  </a:lnTo>
                  <a:lnTo>
                    <a:pt x="5760720" y="4477517"/>
                  </a:lnTo>
                  <a:close/>
                </a:path>
                <a:path w="5760720" h="4497705">
                  <a:moveTo>
                    <a:pt x="19811" y="9144"/>
                  </a:moveTo>
                  <a:lnTo>
                    <a:pt x="9143" y="18288"/>
                  </a:lnTo>
                  <a:lnTo>
                    <a:pt x="19811" y="18288"/>
                  </a:lnTo>
                  <a:lnTo>
                    <a:pt x="19811" y="9144"/>
                  </a:lnTo>
                  <a:close/>
                </a:path>
                <a:path w="5760720" h="4497705">
                  <a:moveTo>
                    <a:pt x="5740908" y="9144"/>
                  </a:moveTo>
                  <a:lnTo>
                    <a:pt x="19811" y="9144"/>
                  </a:lnTo>
                  <a:lnTo>
                    <a:pt x="19811" y="18288"/>
                  </a:lnTo>
                  <a:lnTo>
                    <a:pt x="5740908" y="18288"/>
                  </a:lnTo>
                  <a:lnTo>
                    <a:pt x="5740908" y="9144"/>
                  </a:lnTo>
                  <a:close/>
                </a:path>
                <a:path w="5760720" h="4497705">
                  <a:moveTo>
                    <a:pt x="5760720" y="9144"/>
                  </a:moveTo>
                  <a:lnTo>
                    <a:pt x="5740908" y="9144"/>
                  </a:lnTo>
                  <a:lnTo>
                    <a:pt x="5750051" y="18288"/>
                  </a:lnTo>
                  <a:lnTo>
                    <a:pt x="5760720" y="18288"/>
                  </a:lnTo>
                  <a:lnTo>
                    <a:pt x="5760720" y="9144"/>
                  </a:lnTo>
                  <a:close/>
                </a:path>
              </a:pathLst>
            </a:custGeom>
            <a:solidFill>
              <a:srgbClr val="333399"/>
            </a:solidFill>
          </p:spPr>
          <p:txBody>
            <a:bodyPr wrap="square" lIns="0" tIns="0" rIns="0" bIns="0" rtlCol="0"/>
            <a:lstStyle/>
            <a:p>
              <a:endParaRPr sz="1539"/>
            </a:p>
          </p:txBody>
        </p:sp>
        <p:sp>
          <p:nvSpPr>
            <p:cNvPr id="34" name="object 34"/>
            <p:cNvSpPr/>
            <p:nvPr/>
          </p:nvSpPr>
          <p:spPr>
            <a:xfrm>
              <a:off x="3262884" y="3031236"/>
              <a:ext cx="210820" cy="1655445"/>
            </a:xfrm>
            <a:custGeom>
              <a:avLst/>
              <a:gdLst/>
              <a:ahLst/>
              <a:cxnLst/>
              <a:rect l="l" t="t" r="r" b="b"/>
              <a:pathLst>
                <a:path w="210820" h="1655445">
                  <a:moveTo>
                    <a:pt x="0" y="0"/>
                  </a:moveTo>
                  <a:lnTo>
                    <a:pt x="0" y="1655064"/>
                  </a:lnTo>
                  <a:lnTo>
                    <a:pt x="210312" y="827532"/>
                  </a:lnTo>
                  <a:lnTo>
                    <a:pt x="0" y="0"/>
                  </a:lnTo>
                  <a:close/>
                </a:path>
              </a:pathLst>
            </a:custGeom>
            <a:solidFill>
              <a:srgbClr val="BADFE2"/>
            </a:solidFill>
          </p:spPr>
          <p:txBody>
            <a:bodyPr wrap="square" lIns="0" tIns="0" rIns="0" bIns="0" rtlCol="0"/>
            <a:lstStyle/>
            <a:p>
              <a:endParaRPr sz="1539"/>
            </a:p>
          </p:txBody>
        </p:sp>
        <p:sp>
          <p:nvSpPr>
            <p:cNvPr id="35" name="object 35"/>
            <p:cNvSpPr/>
            <p:nvPr/>
          </p:nvSpPr>
          <p:spPr>
            <a:xfrm>
              <a:off x="3249168" y="3017520"/>
              <a:ext cx="236220" cy="1682750"/>
            </a:xfrm>
            <a:custGeom>
              <a:avLst/>
              <a:gdLst/>
              <a:ahLst/>
              <a:cxnLst/>
              <a:rect l="l" t="t" r="r" b="b"/>
              <a:pathLst>
                <a:path w="236220" h="1682750">
                  <a:moveTo>
                    <a:pt x="18287" y="0"/>
                  </a:moveTo>
                  <a:lnTo>
                    <a:pt x="12192" y="0"/>
                  </a:lnTo>
                  <a:lnTo>
                    <a:pt x="6095" y="1524"/>
                  </a:lnTo>
                  <a:lnTo>
                    <a:pt x="0" y="7619"/>
                  </a:lnTo>
                  <a:lnTo>
                    <a:pt x="0" y="1676400"/>
                  </a:lnTo>
                  <a:lnTo>
                    <a:pt x="6095" y="1680971"/>
                  </a:lnTo>
                  <a:lnTo>
                    <a:pt x="12192" y="1682495"/>
                  </a:lnTo>
                  <a:lnTo>
                    <a:pt x="18287" y="1682495"/>
                  </a:lnTo>
                  <a:lnTo>
                    <a:pt x="24383" y="1679447"/>
                  </a:lnTo>
                  <a:lnTo>
                    <a:pt x="27067" y="1668779"/>
                  </a:lnTo>
                  <a:lnTo>
                    <a:pt x="25907" y="1668779"/>
                  </a:lnTo>
                  <a:lnTo>
                    <a:pt x="1524" y="1665732"/>
                  </a:lnTo>
                  <a:lnTo>
                    <a:pt x="25907" y="1569786"/>
                  </a:lnTo>
                  <a:lnTo>
                    <a:pt x="25907" y="112709"/>
                  </a:lnTo>
                  <a:lnTo>
                    <a:pt x="1524" y="16763"/>
                  </a:lnTo>
                  <a:lnTo>
                    <a:pt x="25907" y="13715"/>
                  </a:lnTo>
                  <a:lnTo>
                    <a:pt x="26682" y="13715"/>
                  </a:lnTo>
                  <a:lnTo>
                    <a:pt x="24383" y="4572"/>
                  </a:lnTo>
                  <a:lnTo>
                    <a:pt x="18287" y="0"/>
                  </a:lnTo>
                  <a:close/>
                </a:path>
                <a:path w="236220" h="1682750">
                  <a:moveTo>
                    <a:pt x="25907" y="1569786"/>
                  </a:moveTo>
                  <a:lnTo>
                    <a:pt x="1524" y="1665732"/>
                  </a:lnTo>
                  <a:lnTo>
                    <a:pt x="25907" y="1668779"/>
                  </a:lnTo>
                  <a:lnTo>
                    <a:pt x="25907" y="1569786"/>
                  </a:lnTo>
                  <a:close/>
                </a:path>
                <a:path w="236220" h="1682750">
                  <a:moveTo>
                    <a:pt x="211061" y="841247"/>
                  </a:moveTo>
                  <a:lnTo>
                    <a:pt x="25907" y="1569786"/>
                  </a:lnTo>
                  <a:lnTo>
                    <a:pt x="25907" y="1668779"/>
                  </a:lnTo>
                  <a:lnTo>
                    <a:pt x="27067" y="1668779"/>
                  </a:lnTo>
                  <a:lnTo>
                    <a:pt x="236219" y="844295"/>
                  </a:lnTo>
                  <a:lnTo>
                    <a:pt x="211835" y="844295"/>
                  </a:lnTo>
                  <a:lnTo>
                    <a:pt x="211061" y="841247"/>
                  </a:lnTo>
                  <a:close/>
                </a:path>
                <a:path w="236220" h="1682750">
                  <a:moveTo>
                    <a:pt x="211835" y="838200"/>
                  </a:moveTo>
                  <a:lnTo>
                    <a:pt x="211061" y="841247"/>
                  </a:lnTo>
                  <a:lnTo>
                    <a:pt x="211835" y="844295"/>
                  </a:lnTo>
                  <a:lnTo>
                    <a:pt x="211835" y="838200"/>
                  </a:lnTo>
                  <a:close/>
                </a:path>
                <a:path w="236220" h="1682750">
                  <a:moveTo>
                    <a:pt x="236219" y="838200"/>
                  </a:moveTo>
                  <a:lnTo>
                    <a:pt x="211835" y="838200"/>
                  </a:lnTo>
                  <a:lnTo>
                    <a:pt x="211835" y="844295"/>
                  </a:lnTo>
                  <a:lnTo>
                    <a:pt x="236219" y="844295"/>
                  </a:lnTo>
                  <a:lnTo>
                    <a:pt x="236219" y="838200"/>
                  </a:lnTo>
                  <a:close/>
                </a:path>
                <a:path w="236220" h="1682750">
                  <a:moveTo>
                    <a:pt x="26682" y="13715"/>
                  </a:moveTo>
                  <a:lnTo>
                    <a:pt x="25907" y="13715"/>
                  </a:lnTo>
                  <a:lnTo>
                    <a:pt x="25907" y="112709"/>
                  </a:lnTo>
                  <a:lnTo>
                    <a:pt x="211061" y="841247"/>
                  </a:lnTo>
                  <a:lnTo>
                    <a:pt x="211835" y="838200"/>
                  </a:lnTo>
                  <a:lnTo>
                    <a:pt x="236219" y="838200"/>
                  </a:lnTo>
                  <a:lnTo>
                    <a:pt x="26682" y="13715"/>
                  </a:lnTo>
                  <a:close/>
                </a:path>
                <a:path w="236220" h="1682750">
                  <a:moveTo>
                    <a:pt x="25907" y="13715"/>
                  </a:moveTo>
                  <a:lnTo>
                    <a:pt x="1524" y="16763"/>
                  </a:lnTo>
                  <a:lnTo>
                    <a:pt x="25907" y="112709"/>
                  </a:lnTo>
                  <a:lnTo>
                    <a:pt x="25907" y="13715"/>
                  </a:lnTo>
                  <a:close/>
                </a:path>
              </a:pathLst>
            </a:custGeom>
            <a:solidFill>
              <a:srgbClr val="89A3A7"/>
            </a:solidFill>
          </p:spPr>
          <p:txBody>
            <a:bodyPr wrap="square" lIns="0" tIns="0" rIns="0" bIns="0" rtlCol="0"/>
            <a:lstStyle/>
            <a:p>
              <a:endParaRPr sz="1539"/>
            </a:p>
          </p:txBody>
        </p:sp>
      </p:grpSp>
      <p:sp>
        <p:nvSpPr>
          <p:cNvPr id="36" name="object 36"/>
          <p:cNvSpPr txBox="1">
            <a:spLocks noGrp="1"/>
          </p:cNvSpPr>
          <p:nvPr>
            <p:ph type="sldNum" sz="quarter" idx="7"/>
          </p:nvPr>
        </p:nvSpPr>
        <p:spPr>
          <a:xfrm>
            <a:off x="9604247" y="6731581"/>
            <a:ext cx="275590" cy="360201"/>
          </a:xfrm>
          <a:prstGeom prst="rect">
            <a:avLst/>
          </a:prstGeom>
        </p:spPr>
        <p:txBody>
          <a:bodyPr vert="horz" wrap="square" lIns="0" tIns="0" rIns="0" bIns="0" rtlCol="0">
            <a:spAutoFit/>
          </a:bodyPr>
          <a:lstStyle>
            <a:defPPr>
              <a:defRPr kern="0"/>
            </a:defPPr>
            <a:lvl1pPr>
              <a:defRPr sz="1300" b="0" i="0">
                <a:solidFill>
                  <a:schemeClr val="tx1"/>
                </a:solidFill>
                <a:latin typeface="Arial"/>
                <a:cs typeface="Arial"/>
              </a:defRPr>
            </a:lvl1pPr>
          </a:lstStyle>
          <a:p>
            <a:pPr marL="116839">
              <a:spcBef>
                <a:spcPts val="334"/>
              </a:spcBef>
            </a:pPr>
            <a:fld id="{81D60167-4931-47E6-BA6A-407CBD079E47}" type="slidenum">
              <a:rPr lang="en-US" altLang="ja-JP" sz="1450" spc="-50" smtClean="0"/>
              <a:pPr marL="116839">
                <a:spcBef>
                  <a:spcPts val="334"/>
                </a:spcBef>
              </a:pPr>
              <a:t>34</a:t>
            </a:fld>
            <a:endParaRPr sz="124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3266" y="1180684"/>
            <a:ext cx="7695295" cy="1181010"/>
          </a:xfrm>
          <a:custGeom>
            <a:avLst/>
            <a:gdLst/>
            <a:ahLst/>
            <a:cxnLst/>
            <a:rect l="l" t="t" r="r" b="b"/>
            <a:pathLst>
              <a:path w="8999220" h="1381125">
                <a:moveTo>
                  <a:pt x="8997696" y="0"/>
                </a:moveTo>
                <a:lnTo>
                  <a:pt x="1524" y="0"/>
                </a:lnTo>
                <a:lnTo>
                  <a:pt x="0" y="1524"/>
                </a:lnTo>
                <a:lnTo>
                  <a:pt x="0" y="1379219"/>
                </a:lnTo>
                <a:lnTo>
                  <a:pt x="1524" y="1380743"/>
                </a:lnTo>
                <a:lnTo>
                  <a:pt x="8997696" y="1380743"/>
                </a:lnTo>
                <a:lnTo>
                  <a:pt x="8999220" y="1379219"/>
                </a:lnTo>
                <a:lnTo>
                  <a:pt x="8999220" y="1376171"/>
                </a:lnTo>
                <a:lnTo>
                  <a:pt x="9143" y="1376171"/>
                </a:lnTo>
                <a:lnTo>
                  <a:pt x="4571" y="1371600"/>
                </a:lnTo>
                <a:lnTo>
                  <a:pt x="9143" y="1371600"/>
                </a:lnTo>
                <a:lnTo>
                  <a:pt x="9143" y="9143"/>
                </a:lnTo>
                <a:lnTo>
                  <a:pt x="4571" y="9143"/>
                </a:lnTo>
                <a:lnTo>
                  <a:pt x="9143" y="4571"/>
                </a:lnTo>
                <a:lnTo>
                  <a:pt x="8999220" y="4571"/>
                </a:lnTo>
                <a:lnTo>
                  <a:pt x="8999220" y="1524"/>
                </a:lnTo>
                <a:lnTo>
                  <a:pt x="8997696" y="0"/>
                </a:lnTo>
                <a:close/>
              </a:path>
              <a:path w="8999220" h="1381125">
                <a:moveTo>
                  <a:pt x="9143" y="1371600"/>
                </a:moveTo>
                <a:lnTo>
                  <a:pt x="4571" y="1371600"/>
                </a:lnTo>
                <a:lnTo>
                  <a:pt x="9143" y="1376171"/>
                </a:lnTo>
                <a:lnTo>
                  <a:pt x="9143" y="1371600"/>
                </a:lnTo>
                <a:close/>
              </a:path>
              <a:path w="8999220" h="1381125">
                <a:moveTo>
                  <a:pt x="8990076" y="1371600"/>
                </a:moveTo>
                <a:lnTo>
                  <a:pt x="9143" y="1371600"/>
                </a:lnTo>
                <a:lnTo>
                  <a:pt x="9143" y="1376171"/>
                </a:lnTo>
                <a:lnTo>
                  <a:pt x="8990076" y="1376171"/>
                </a:lnTo>
                <a:lnTo>
                  <a:pt x="8990076" y="1371600"/>
                </a:lnTo>
                <a:close/>
              </a:path>
              <a:path w="8999220" h="1381125">
                <a:moveTo>
                  <a:pt x="8990076" y="4571"/>
                </a:moveTo>
                <a:lnTo>
                  <a:pt x="8990076" y="1376171"/>
                </a:lnTo>
                <a:lnTo>
                  <a:pt x="8994648" y="1371600"/>
                </a:lnTo>
                <a:lnTo>
                  <a:pt x="8999220" y="1371600"/>
                </a:lnTo>
                <a:lnTo>
                  <a:pt x="8999220" y="9143"/>
                </a:lnTo>
                <a:lnTo>
                  <a:pt x="8994648" y="9143"/>
                </a:lnTo>
                <a:lnTo>
                  <a:pt x="8990076" y="4571"/>
                </a:lnTo>
                <a:close/>
              </a:path>
              <a:path w="8999220" h="1381125">
                <a:moveTo>
                  <a:pt x="8999220" y="1371600"/>
                </a:moveTo>
                <a:lnTo>
                  <a:pt x="8994648" y="1371600"/>
                </a:lnTo>
                <a:lnTo>
                  <a:pt x="8990076" y="1376171"/>
                </a:lnTo>
                <a:lnTo>
                  <a:pt x="8999220" y="1376171"/>
                </a:lnTo>
                <a:lnTo>
                  <a:pt x="8999220" y="1371600"/>
                </a:lnTo>
                <a:close/>
              </a:path>
              <a:path w="8999220" h="1381125">
                <a:moveTo>
                  <a:pt x="9143" y="4571"/>
                </a:moveTo>
                <a:lnTo>
                  <a:pt x="4571" y="9143"/>
                </a:lnTo>
                <a:lnTo>
                  <a:pt x="9143" y="9143"/>
                </a:lnTo>
                <a:lnTo>
                  <a:pt x="9143" y="4571"/>
                </a:lnTo>
                <a:close/>
              </a:path>
              <a:path w="8999220" h="1381125">
                <a:moveTo>
                  <a:pt x="8990076" y="4571"/>
                </a:moveTo>
                <a:lnTo>
                  <a:pt x="9143" y="4571"/>
                </a:lnTo>
                <a:lnTo>
                  <a:pt x="9143" y="9143"/>
                </a:lnTo>
                <a:lnTo>
                  <a:pt x="8990076" y="9143"/>
                </a:lnTo>
                <a:lnTo>
                  <a:pt x="8990076" y="4571"/>
                </a:lnTo>
                <a:close/>
              </a:path>
              <a:path w="8999220" h="1381125">
                <a:moveTo>
                  <a:pt x="8999220" y="4571"/>
                </a:moveTo>
                <a:lnTo>
                  <a:pt x="8990076" y="4571"/>
                </a:lnTo>
                <a:lnTo>
                  <a:pt x="8994648" y="9143"/>
                </a:lnTo>
                <a:lnTo>
                  <a:pt x="8999220" y="9143"/>
                </a:lnTo>
                <a:lnTo>
                  <a:pt x="8999220" y="4571"/>
                </a:lnTo>
                <a:close/>
              </a:path>
            </a:pathLst>
          </a:custGeom>
          <a:solidFill>
            <a:srgbClr val="000000"/>
          </a:solidFill>
        </p:spPr>
        <p:txBody>
          <a:bodyPr wrap="square" lIns="0" tIns="0" rIns="0" bIns="0" rtlCol="0"/>
          <a:lstStyle/>
          <a:p>
            <a:endParaRPr sz="1539"/>
          </a:p>
        </p:txBody>
      </p:sp>
      <p:sp>
        <p:nvSpPr>
          <p:cNvPr id="3" name="object 3"/>
          <p:cNvSpPr txBox="1"/>
          <p:nvPr/>
        </p:nvSpPr>
        <p:spPr>
          <a:xfrm>
            <a:off x="794508" y="1218041"/>
            <a:ext cx="7553574" cy="1302958"/>
          </a:xfrm>
          <a:prstGeom prst="rect">
            <a:avLst/>
          </a:prstGeom>
        </p:spPr>
        <p:txBody>
          <a:bodyPr vert="horz" wrap="square" lIns="0" tIns="11403" rIns="0" bIns="0" rtlCol="0">
            <a:spAutoFit/>
          </a:bodyPr>
          <a:lstStyle/>
          <a:p>
            <a:pPr marL="191132" marR="4344" indent="-180814">
              <a:lnSpc>
                <a:spcPct val="100600"/>
              </a:lnSpc>
              <a:spcBef>
                <a:spcPts val="90"/>
              </a:spcBef>
              <a:buSzPct val="93939"/>
              <a:buChar char="○"/>
              <a:tabLst>
                <a:tab pos="210137" algn="l"/>
              </a:tabLst>
            </a:pPr>
            <a:r>
              <a:rPr sz="1411" spc="-26" dirty="0">
                <a:latin typeface="ＭＳ Ｐゴシック"/>
                <a:cs typeface="ＭＳ Ｐゴシック"/>
              </a:rPr>
              <a:t>ダムの洪水吐や堤体等の点検は、細部の変状状況の把握のため、総合点検時は双眼鏡等によ	</a:t>
            </a:r>
            <a:r>
              <a:rPr sz="1411" dirty="0">
                <a:latin typeface="ＭＳ Ｐゴシック"/>
                <a:cs typeface="ＭＳ Ｐゴシック"/>
              </a:rPr>
              <a:t>る目視点検の補足調査として</a:t>
            </a:r>
            <a:r>
              <a:rPr sz="1411" spc="-9" dirty="0">
                <a:latin typeface="ＭＳ Ｐゴシック"/>
                <a:cs typeface="ＭＳ Ｐゴシック"/>
              </a:rPr>
              <a:t>UAVを活用しており、今後も日常の巡視、点検を補助するツー</a:t>
            </a:r>
            <a:r>
              <a:rPr sz="1411" spc="-1304" dirty="0">
                <a:latin typeface="ＭＳ Ｐゴシック"/>
                <a:cs typeface="ＭＳ Ｐゴシック"/>
              </a:rPr>
              <a:t>ル	</a:t>
            </a:r>
            <a:r>
              <a:rPr sz="1411" spc="-4" dirty="0">
                <a:latin typeface="ＭＳ Ｐゴシック"/>
                <a:cs typeface="ＭＳ Ｐゴシック"/>
              </a:rPr>
              <a:t>としてドローンを活用。</a:t>
            </a:r>
            <a:endParaRPr sz="1411">
              <a:latin typeface="ＭＳ Ｐゴシック"/>
              <a:cs typeface="ＭＳ Ｐゴシック"/>
            </a:endParaRPr>
          </a:p>
          <a:p>
            <a:pPr marL="191132" marR="77647" indent="-180814">
              <a:lnSpc>
                <a:spcPct val="100600"/>
              </a:lnSpc>
              <a:spcBef>
                <a:spcPts val="9"/>
              </a:spcBef>
              <a:buSzPct val="93939"/>
              <a:buChar char="○"/>
              <a:tabLst>
                <a:tab pos="210137" algn="l"/>
              </a:tabLst>
            </a:pPr>
            <a:r>
              <a:rPr sz="1411" spc="-9" dirty="0">
                <a:latin typeface="ＭＳ Ｐゴシック"/>
                <a:cs typeface="ＭＳ Ｐゴシック"/>
              </a:rPr>
              <a:t>少子高齢化等による労働力不足が懸念されるなか、老朽化に伴い増加が予想されるダムの</a:t>
            </a:r>
            <a:r>
              <a:rPr sz="1411" spc="-1047" dirty="0">
                <a:latin typeface="ＭＳ Ｐゴシック"/>
                <a:cs typeface="ＭＳ Ｐゴシック"/>
              </a:rPr>
              <a:t>施	</a:t>
            </a:r>
            <a:r>
              <a:rPr sz="1411" spc="-13" dirty="0">
                <a:latin typeface="ＭＳ Ｐゴシック"/>
                <a:cs typeface="ＭＳ Ｐゴシック"/>
              </a:rPr>
              <a:t>設点検を、より安全かつ効果的・効率的に実施するため、水中維持管理用ロボットの導入	を促進。</a:t>
            </a:r>
            <a:endParaRPr sz="1411">
              <a:latin typeface="ＭＳ Ｐゴシック"/>
              <a:cs typeface="ＭＳ Ｐゴシック"/>
            </a:endParaRPr>
          </a:p>
        </p:txBody>
      </p:sp>
      <p:grpSp>
        <p:nvGrpSpPr>
          <p:cNvPr id="4" name="object 4"/>
          <p:cNvGrpSpPr/>
          <p:nvPr/>
        </p:nvGrpSpPr>
        <p:grpSpPr>
          <a:xfrm>
            <a:off x="660714" y="718054"/>
            <a:ext cx="7819097" cy="408331"/>
            <a:chOff x="772668" y="611124"/>
            <a:chExt cx="9144000" cy="477520"/>
          </a:xfrm>
        </p:grpSpPr>
        <p:sp>
          <p:nvSpPr>
            <p:cNvPr id="5" name="object 5"/>
            <p:cNvSpPr/>
            <p:nvPr/>
          </p:nvSpPr>
          <p:spPr>
            <a:xfrm>
              <a:off x="772668" y="624840"/>
              <a:ext cx="9144000" cy="449580"/>
            </a:xfrm>
            <a:custGeom>
              <a:avLst/>
              <a:gdLst/>
              <a:ahLst/>
              <a:cxnLst/>
              <a:rect l="l" t="t" r="r" b="b"/>
              <a:pathLst>
                <a:path w="9144000" h="449580">
                  <a:moveTo>
                    <a:pt x="9144000" y="0"/>
                  </a:moveTo>
                  <a:lnTo>
                    <a:pt x="0" y="0"/>
                  </a:lnTo>
                  <a:lnTo>
                    <a:pt x="0" y="449580"/>
                  </a:lnTo>
                  <a:lnTo>
                    <a:pt x="9144000" y="449580"/>
                  </a:lnTo>
                  <a:lnTo>
                    <a:pt x="9144000" y="0"/>
                  </a:lnTo>
                  <a:close/>
                </a:path>
              </a:pathLst>
            </a:custGeom>
            <a:solidFill>
              <a:srgbClr val="FFFFCC"/>
            </a:solidFill>
          </p:spPr>
          <p:txBody>
            <a:bodyPr wrap="square" lIns="0" tIns="0" rIns="0" bIns="0" rtlCol="0"/>
            <a:lstStyle/>
            <a:p>
              <a:endParaRPr sz="1539"/>
            </a:p>
          </p:txBody>
        </p:sp>
        <p:sp>
          <p:nvSpPr>
            <p:cNvPr id="6" name="object 6"/>
            <p:cNvSpPr/>
            <p:nvPr/>
          </p:nvSpPr>
          <p:spPr>
            <a:xfrm>
              <a:off x="772668" y="611124"/>
              <a:ext cx="9144000" cy="477520"/>
            </a:xfrm>
            <a:custGeom>
              <a:avLst/>
              <a:gdLst/>
              <a:ahLst/>
              <a:cxnLst/>
              <a:rect l="l" t="t" r="r" b="b"/>
              <a:pathLst>
                <a:path w="9144000" h="477519">
                  <a:moveTo>
                    <a:pt x="0" y="448056"/>
                  </a:moveTo>
                  <a:lnTo>
                    <a:pt x="0" y="477011"/>
                  </a:lnTo>
                  <a:lnTo>
                    <a:pt x="9144000" y="477011"/>
                  </a:lnTo>
                  <a:lnTo>
                    <a:pt x="9144000" y="463295"/>
                  </a:lnTo>
                  <a:lnTo>
                    <a:pt x="15239" y="463295"/>
                  </a:lnTo>
                  <a:lnTo>
                    <a:pt x="0" y="448056"/>
                  </a:lnTo>
                  <a:close/>
                </a:path>
                <a:path w="9144000" h="477519">
                  <a:moveTo>
                    <a:pt x="15239" y="13715"/>
                  </a:moveTo>
                  <a:lnTo>
                    <a:pt x="0" y="28955"/>
                  </a:lnTo>
                  <a:lnTo>
                    <a:pt x="0" y="448056"/>
                  </a:lnTo>
                  <a:lnTo>
                    <a:pt x="15239" y="463295"/>
                  </a:lnTo>
                  <a:lnTo>
                    <a:pt x="15239" y="13715"/>
                  </a:lnTo>
                  <a:close/>
                </a:path>
                <a:path w="9144000" h="477519">
                  <a:moveTo>
                    <a:pt x="9130284" y="448056"/>
                  </a:moveTo>
                  <a:lnTo>
                    <a:pt x="15239" y="448056"/>
                  </a:lnTo>
                  <a:lnTo>
                    <a:pt x="15239" y="463295"/>
                  </a:lnTo>
                  <a:lnTo>
                    <a:pt x="9130284" y="463295"/>
                  </a:lnTo>
                  <a:lnTo>
                    <a:pt x="9130284" y="448056"/>
                  </a:lnTo>
                  <a:close/>
                </a:path>
                <a:path w="9144000" h="477519">
                  <a:moveTo>
                    <a:pt x="9130284" y="13715"/>
                  </a:moveTo>
                  <a:lnTo>
                    <a:pt x="9130284" y="463295"/>
                  </a:lnTo>
                  <a:lnTo>
                    <a:pt x="9144000" y="448056"/>
                  </a:lnTo>
                  <a:lnTo>
                    <a:pt x="9144000" y="28955"/>
                  </a:lnTo>
                  <a:lnTo>
                    <a:pt x="9130284" y="13715"/>
                  </a:lnTo>
                  <a:close/>
                </a:path>
                <a:path w="9144000" h="477519">
                  <a:moveTo>
                    <a:pt x="9144000" y="448056"/>
                  </a:moveTo>
                  <a:lnTo>
                    <a:pt x="9130284" y="463295"/>
                  </a:lnTo>
                  <a:lnTo>
                    <a:pt x="9144000" y="463295"/>
                  </a:lnTo>
                  <a:lnTo>
                    <a:pt x="9144000" y="448056"/>
                  </a:lnTo>
                  <a:close/>
                </a:path>
                <a:path w="9144000" h="477519">
                  <a:moveTo>
                    <a:pt x="9144000" y="0"/>
                  </a:moveTo>
                  <a:lnTo>
                    <a:pt x="0" y="0"/>
                  </a:lnTo>
                  <a:lnTo>
                    <a:pt x="0" y="28955"/>
                  </a:lnTo>
                  <a:lnTo>
                    <a:pt x="15239" y="13715"/>
                  </a:lnTo>
                  <a:lnTo>
                    <a:pt x="9144000" y="13715"/>
                  </a:lnTo>
                  <a:lnTo>
                    <a:pt x="9144000" y="0"/>
                  </a:lnTo>
                  <a:close/>
                </a:path>
                <a:path w="9144000" h="477519">
                  <a:moveTo>
                    <a:pt x="9130284" y="13715"/>
                  </a:moveTo>
                  <a:lnTo>
                    <a:pt x="15239" y="13715"/>
                  </a:lnTo>
                  <a:lnTo>
                    <a:pt x="15239" y="28955"/>
                  </a:lnTo>
                  <a:lnTo>
                    <a:pt x="9130284" y="28955"/>
                  </a:lnTo>
                  <a:lnTo>
                    <a:pt x="9130284" y="13715"/>
                  </a:lnTo>
                  <a:close/>
                </a:path>
                <a:path w="9144000" h="477519">
                  <a:moveTo>
                    <a:pt x="9144000" y="13715"/>
                  </a:moveTo>
                  <a:lnTo>
                    <a:pt x="9130284" y="13715"/>
                  </a:lnTo>
                  <a:lnTo>
                    <a:pt x="9144000" y="28955"/>
                  </a:lnTo>
                  <a:lnTo>
                    <a:pt x="9144000" y="13715"/>
                  </a:lnTo>
                  <a:close/>
                </a:path>
              </a:pathLst>
            </a:custGeom>
            <a:solidFill>
              <a:srgbClr val="FFBF00"/>
            </a:solidFill>
          </p:spPr>
          <p:txBody>
            <a:bodyPr wrap="square" lIns="0" tIns="0" rIns="0" bIns="0" rtlCol="0"/>
            <a:lstStyle/>
            <a:p>
              <a:endParaRPr sz="1539"/>
            </a:p>
          </p:txBody>
        </p:sp>
      </p:grpSp>
      <p:sp>
        <p:nvSpPr>
          <p:cNvPr id="7" name="object 7"/>
          <p:cNvSpPr txBox="1">
            <a:spLocks noGrp="1"/>
          </p:cNvSpPr>
          <p:nvPr>
            <p:ph type="title"/>
          </p:nvPr>
        </p:nvSpPr>
        <p:spPr>
          <a:xfrm>
            <a:off x="444475" y="548675"/>
            <a:ext cx="8073037" cy="486812"/>
          </a:xfrm>
          <a:prstGeom prst="rect">
            <a:avLst/>
          </a:prstGeom>
        </p:spPr>
        <p:txBody>
          <a:bodyPr vert="horz" wrap="square" lIns="0" tIns="55384" rIns="0" bIns="0" rtlCol="0" anchor="ctr">
            <a:spAutoFit/>
          </a:bodyPr>
          <a:lstStyle/>
          <a:p>
            <a:pPr marL="4887" algn="ctr">
              <a:lnSpc>
                <a:spcPct val="100000"/>
              </a:lnSpc>
              <a:spcBef>
                <a:spcPts val="435"/>
              </a:spcBef>
            </a:pPr>
            <a:r>
              <a:rPr sz="2800" spc="-17" dirty="0"/>
              <a:t>ドローンや水中カメラによる予防保全の高度化</a:t>
            </a:r>
          </a:p>
        </p:txBody>
      </p:sp>
      <p:grpSp>
        <p:nvGrpSpPr>
          <p:cNvPr id="8" name="object 8"/>
          <p:cNvGrpSpPr/>
          <p:nvPr/>
        </p:nvGrpSpPr>
        <p:grpSpPr>
          <a:xfrm>
            <a:off x="721963" y="2572483"/>
            <a:ext cx="3818326" cy="3534341"/>
            <a:chOff x="844296" y="2779776"/>
            <a:chExt cx="4465320" cy="4133215"/>
          </a:xfrm>
        </p:grpSpPr>
        <p:sp>
          <p:nvSpPr>
            <p:cNvPr id="9" name="object 9"/>
            <p:cNvSpPr/>
            <p:nvPr/>
          </p:nvSpPr>
          <p:spPr>
            <a:xfrm>
              <a:off x="844296" y="2779776"/>
              <a:ext cx="4465320" cy="4133215"/>
            </a:xfrm>
            <a:custGeom>
              <a:avLst/>
              <a:gdLst/>
              <a:ahLst/>
              <a:cxnLst/>
              <a:rect l="l" t="t" r="r" b="b"/>
              <a:pathLst>
                <a:path w="4465320" h="4133215">
                  <a:moveTo>
                    <a:pt x="4462271" y="0"/>
                  </a:moveTo>
                  <a:lnTo>
                    <a:pt x="3047" y="0"/>
                  </a:lnTo>
                  <a:lnTo>
                    <a:pt x="0" y="3048"/>
                  </a:lnTo>
                  <a:lnTo>
                    <a:pt x="0" y="4130045"/>
                  </a:lnTo>
                  <a:lnTo>
                    <a:pt x="3047" y="4133093"/>
                  </a:lnTo>
                  <a:lnTo>
                    <a:pt x="4462271" y="4133093"/>
                  </a:lnTo>
                  <a:lnTo>
                    <a:pt x="4465320" y="4130045"/>
                  </a:lnTo>
                  <a:lnTo>
                    <a:pt x="4465320" y="4126997"/>
                  </a:lnTo>
                  <a:lnTo>
                    <a:pt x="12191" y="4126997"/>
                  </a:lnTo>
                  <a:lnTo>
                    <a:pt x="6096" y="4120901"/>
                  </a:lnTo>
                  <a:lnTo>
                    <a:pt x="12191" y="4120901"/>
                  </a:lnTo>
                  <a:lnTo>
                    <a:pt x="12191" y="12192"/>
                  </a:lnTo>
                  <a:lnTo>
                    <a:pt x="6095" y="12192"/>
                  </a:lnTo>
                  <a:lnTo>
                    <a:pt x="12191" y="6096"/>
                  </a:lnTo>
                  <a:lnTo>
                    <a:pt x="4465320" y="6096"/>
                  </a:lnTo>
                  <a:lnTo>
                    <a:pt x="4465320" y="3048"/>
                  </a:lnTo>
                  <a:lnTo>
                    <a:pt x="4462271" y="0"/>
                  </a:lnTo>
                  <a:close/>
                </a:path>
                <a:path w="4465320" h="4133215">
                  <a:moveTo>
                    <a:pt x="12191" y="4120901"/>
                  </a:moveTo>
                  <a:lnTo>
                    <a:pt x="6096" y="4120901"/>
                  </a:lnTo>
                  <a:lnTo>
                    <a:pt x="12191" y="4126997"/>
                  </a:lnTo>
                  <a:lnTo>
                    <a:pt x="12191" y="4120901"/>
                  </a:lnTo>
                  <a:close/>
                </a:path>
                <a:path w="4465320" h="4133215">
                  <a:moveTo>
                    <a:pt x="4453128" y="4120901"/>
                  </a:moveTo>
                  <a:lnTo>
                    <a:pt x="12191" y="4120901"/>
                  </a:lnTo>
                  <a:lnTo>
                    <a:pt x="12191" y="4126997"/>
                  </a:lnTo>
                  <a:lnTo>
                    <a:pt x="4453128" y="4126997"/>
                  </a:lnTo>
                  <a:lnTo>
                    <a:pt x="4453128" y="4120901"/>
                  </a:lnTo>
                  <a:close/>
                </a:path>
                <a:path w="4465320" h="4133215">
                  <a:moveTo>
                    <a:pt x="4453128" y="6096"/>
                  </a:moveTo>
                  <a:lnTo>
                    <a:pt x="4453128" y="4126997"/>
                  </a:lnTo>
                  <a:lnTo>
                    <a:pt x="4459224" y="4120901"/>
                  </a:lnTo>
                  <a:lnTo>
                    <a:pt x="4465320" y="4120901"/>
                  </a:lnTo>
                  <a:lnTo>
                    <a:pt x="4465320" y="12192"/>
                  </a:lnTo>
                  <a:lnTo>
                    <a:pt x="4459224" y="12192"/>
                  </a:lnTo>
                  <a:lnTo>
                    <a:pt x="4453128" y="6096"/>
                  </a:lnTo>
                  <a:close/>
                </a:path>
                <a:path w="4465320" h="4133215">
                  <a:moveTo>
                    <a:pt x="4465320" y="4120901"/>
                  </a:moveTo>
                  <a:lnTo>
                    <a:pt x="4459224" y="4120901"/>
                  </a:lnTo>
                  <a:lnTo>
                    <a:pt x="4453128" y="4126997"/>
                  </a:lnTo>
                  <a:lnTo>
                    <a:pt x="4465320" y="4126997"/>
                  </a:lnTo>
                  <a:lnTo>
                    <a:pt x="4465320" y="4120901"/>
                  </a:lnTo>
                  <a:close/>
                </a:path>
                <a:path w="4465320" h="4133215">
                  <a:moveTo>
                    <a:pt x="12191" y="6096"/>
                  </a:moveTo>
                  <a:lnTo>
                    <a:pt x="6095" y="12192"/>
                  </a:lnTo>
                  <a:lnTo>
                    <a:pt x="12191" y="12192"/>
                  </a:lnTo>
                  <a:lnTo>
                    <a:pt x="12191" y="6096"/>
                  </a:lnTo>
                  <a:close/>
                </a:path>
                <a:path w="4465320" h="4133215">
                  <a:moveTo>
                    <a:pt x="4453128" y="6096"/>
                  </a:moveTo>
                  <a:lnTo>
                    <a:pt x="12191" y="6096"/>
                  </a:lnTo>
                  <a:lnTo>
                    <a:pt x="12191" y="12192"/>
                  </a:lnTo>
                  <a:lnTo>
                    <a:pt x="4453128" y="12192"/>
                  </a:lnTo>
                  <a:lnTo>
                    <a:pt x="4453128" y="6096"/>
                  </a:lnTo>
                  <a:close/>
                </a:path>
                <a:path w="4465320" h="4133215">
                  <a:moveTo>
                    <a:pt x="4465320" y="6096"/>
                  </a:moveTo>
                  <a:lnTo>
                    <a:pt x="4453128" y="6096"/>
                  </a:lnTo>
                  <a:lnTo>
                    <a:pt x="4459224" y="12192"/>
                  </a:lnTo>
                  <a:lnTo>
                    <a:pt x="4465320" y="12192"/>
                  </a:lnTo>
                  <a:lnTo>
                    <a:pt x="4465320" y="6096"/>
                  </a:lnTo>
                  <a:close/>
                </a:path>
              </a:pathLst>
            </a:custGeom>
            <a:solidFill>
              <a:srgbClr val="000000"/>
            </a:solidFill>
          </p:spPr>
          <p:txBody>
            <a:bodyPr wrap="square" lIns="0" tIns="0" rIns="0" bIns="0" rtlCol="0"/>
            <a:lstStyle/>
            <a:p>
              <a:endParaRPr sz="1539"/>
            </a:p>
          </p:txBody>
        </p:sp>
        <p:pic>
          <p:nvPicPr>
            <p:cNvPr id="10" name="object 10"/>
            <p:cNvPicPr/>
            <p:nvPr/>
          </p:nvPicPr>
          <p:blipFill>
            <a:blip r:embed="rId2" cstate="print"/>
            <a:stretch>
              <a:fillRect/>
            </a:stretch>
          </p:blipFill>
          <p:spPr>
            <a:xfrm>
              <a:off x="850392" y="2785872"/>
              <a:ext cx="1743456" cy="320039"/>
            </a:xfrm>
            <a:prstGeom prst="rect">
              <a:avLst/>
            </a:prstGeom>
          </p:spPr>
        </p:pic>
      </p:grpSp>
      <p:sp>
        <p:nvSpPr>
          <p:cNvPr id="11" name="object 11"/>
          <p:cNvSpPr txBox="1"/>
          <p:nvPr/>
        </p:nvSpPr>
        <p:spPr>
          <a:xfrm>
            <a:off x="950889" y="2603325"/>
            <a:ext cx="1046347" cy="204529"/>
          </a:xfrm>
          <a:prstGeom prst="rect">
            <a:avLst/>
          </a:prstGeom>
        </p:spPr>
        <p:txBody>
          <a:bodyPr vert="horz" wrap="square" lIns="0" tIns="13575" rIns="0" bIns="0" rtlCol="0">
            <a:spAutoFit/>
          </a:bodyPr>
          <a:lstStyle/>
          <a:p>
            <a:pPr marL="10860">
              <a:spcBef>
                <a:spcPts val="107"/>
              </a:spcBef>
            </a:pPr>
            <a:r>
              <a:rPr sz="1240" dirty="0">
                <a:solidFill>
                  <a:srgbClr val="FFFFFF"/>
                </a:solidFill>
                <a:latin typeface="ＭＳ Ｐゴシック"/>
                <a:cs typeface="ＭＳ Ｐゴシック"/>
              </a:rPr>
              <a:t>ドローンの活</a:t>
            </a:r>
            <a:r>
              <a:rPr sz="1240" spc="-761" dirty="0">
                <a:solidFill>
                  <a:srgbClr val="FFFFFF"/>
                </a:solidFill>
                <a:latin typeface="ＭＳ Ｐゴシック"/>
                <a:cs typeface="ＭＳ Ｐゴシック"/>
              </a:rPr>
              <a:t>用</a:t>
            </a:r>
            <a:endParaRPr sz="1240">
              <a:latin typeface="ＭＳ Ｐゴシック"/>
              <a:cs typeface="ＭＳ Ｐゴシック"/>
            </a:endParaRPr>
          </a:p>
        </p:txBody>
      </p:sp>
      <p:grpSp>
        <p:nvGrpSpPr>
          <p:cNvPr id="12" name="object 12"/>
          <p:cNvGrpSpPr/>
          <p:nvPr/>
        </p:nvGrpSpPr>
        <p:grpSpPr>
          <a:xfrm>
            <a:off x="806670" y="2718440"/>
            <a:ext cx="3533255" cy="1820655"/>
            <a:chOff x="943355" y="2950464"/>
            <a:chExt cx="4131945" cy="2129155"/>
          </a:xfrm>
        </p:grpSpPr>
        <p:pic>
          <p:nvPicPr>
            <p:cNvPr id="13" name="object 13"/>
            <p:cNvPicPr/>
            <p:nvPr/>
          </p:nvPicPr>
          <p:blipFill>
            <a:blip r:embed="rId3" cstate="print"/>
            <a:stretch>
              <a:fillRect/>
            </a:stretch>
          </p:blipFill>
          <p:spPr>
            <a:xfrm>
              <a:off x="943355" y="3828288"/>
              <a:ext cx="1894332" cy="1251204"/>
            </a:xfrm>
            <a:prstGeom prst="rect">
              <a:avLst/>
            </a:prstGeom>
          </p:spPr>
        </p:pic>
        <p:pic>
          <p:nvPicPr>
            <p:cNvPr id="14" name="object 14"/>
            <p:cNvPicPr/>
            <p:nvPr/>
          </p:nvPicPr>
          <p:blipFill>
            <a:blip r:embed="rId4" cstate="print"/>
            <a:stretch>
              <a:fillRect/>
            </a:stretch>
          </p:blipFill>
          <p:spPr>
            <a:xfrm>
              <a:off x="3080004" y="3058668"/>
              <a:ext cx="1994916" cy="1295400"/>
            </a:xfrm>
            <a:prstGeom prst="rect">
              <a:avLst/>
            </a:prstGeom>
          </p:spPr>
        </p:pic>
        <p:sp>
          <p:nvSpPr>
            <p:cNvPr id="15" name="object 15"/>
            <p:cNvSpPr/>
            <p:nvPr/>
          </p:nvSpPr>
          <p:spPr>
            <a:xfrm>
              <a:off x="3855720" y="4401312"/>
              <a:ext cx="394970" cy="205740"/>
            </a:xfrm>
            <a:custGeom>
              <a:avLst/>
              <a:gdLst/>
              <a:ahLst/>
              <a:cxnLst/>
              <a:rect l="l" t="t" r="r" b="b"/>
              <a:pathLst>
                <a:path w="394970" h="205739">
                  <a:moveTo>
                    <a:pt x="295655" y="0"/>
                  </a:moveTo>
                  <a:lnTo>
                    <a:pt x="97535" y="0"/>
                  </a:lnTo>
                  <a:lnTo>
                    <a:pt x="97535" y="102108"/>
                  </a:lnTo>
                  <a:lnTo>
                    <a:pt x="0" y="102108"/>
                  </a:lnTo>
                  <a:lnTo>
                    <a:pt x="196595" y="205740"/>
                  </a:lnTo>
                  <a:lnTo>
                    <a:pt x="394715" y="102108"/>
                  </a:lnTo>
                  <a:lnTo>
                    <a:pt x="295655" y="102108"/>
                  </a:lnTo>
                  <a:lnTo>
                    <a:pt x="295655" y="0"/>
                  </a:lnTo>
                  <a:close/>
                </a:path>
              </a:pathLst>
            </a:custGeom>
            <a:solidFill>
              <a:srgbClr val="FFFFFF"/>
            </a:solidFill>
          </p:spPr>
          <p:txBody>
            <a:bodyPr wrap="square" lIns="0" tIns="0" rIns="0" bIns="0" rtlCol="0"/>
            <a:lstStyle/>
            <a:p>
              <a:endParaRPr sz="1539"/>
            </a:p>
          </p:txBody>
        </p:sp>
        <p:sp>
          <p:nvSpPr>
            <p:cNvPr id="16" name="object 16"/>
            <p:cNvSpPr/>
            <p:nvPr/>
          </p:nvSpPr>
          <p:spPr>
            <a:xfrm>
              <a:off x="3802379" y="4389120"/>
              <a:ext cx="500380" cy="231775"/>
            </a:xfrm>
            <a:custGeom>
              <a:avLst/>
              <a:gdLst/>
              <a:ahLst/>
              <a:cxnLst/>
              <a:rect l="l" t="t" r="r" b="b"/>
              <a:pathLst>
                <a:path w="500379" h="231775">
                  <a:moveTo>
                    <a:pt x="138684" y="102107"/>
                  </a:moveTo>
                  <a:lnTo>
                    <a:pt x="0" y="102107"/>
                  </a:lnTo>
                  <a:lnTo>
                    <a:pt x="249936" y="231647"/>
                  </a:lnTo>
                  <a:lnTo>
                    <a:pt x="299923" y="205739"/>
                  </a:lnTo>
                  <a:lnTo>
                    <a:pt x="245364" y="205739"/>
                  </a:lnTo>
                  <a:lnTo>
                    <a:pt x="250677" y="202980"/>
                  </a:lnTo>
                  <a:lnTo>
                    <a:pt x="105224" y="128015"/>
                  </a:lnTo>
                  <a:lnTo>
                    <a:pt x="53340" y="128015"/>
                  </a:lnTo>
                  <a:lnTo>
                    <a:pt x="57912" y="103631"/>
                  </a:lnTo>
                  <a:lnTo>
                    <a:pt x="138684" y="103631"/>
                  </a:lnTo>
                  <a:lnTo>
                    <a:pt x="138684" y="102107"/>
                  </a:lnTo>
                  <a:close/>
                </a:path>
                <a:path w="500379" h="231775">
                  <a:moveTo>
                    <a:pt x="250677" y="202980"/>
                  </a:moveTo>
                  <a:lnTo>
                    <a:pt x="245364" y="205739"/>
                  </a:lnTo>
                  <a:lnTo>
                    <a:pt x="256032" y="205739"/>
                  </a:lnTo>
                  <a:lnTo>
                    <a:pt x="250677" y="202980"/>
                  </a:lnTo>
                  <a:close/>
                </a:path>
                <a:path w="500379" h="231775">
                  <a:moveTo>
                    <a:pt x="441960" y="103631"/>
                  </a:moveTo>
                  <a:lnTo>
                    <a:pt x="250677" y="202980"/>
                  </a:lnTo>
                  <a:lnTo>
                    <a:pt x="256032" y="205739"/>
                  </a:lnTo>
                  <a:lnTo>
                    <a:pt x="299923" y="205739"/>
                  </a:lnTo>
                  <a:lnTo>
                    <a:pt x="449884" y="128015"/>
                  </a:lnTo>
                  <a:lnTo>
                    <a:pt x="448056" y="128015"/>
                  </a:lnTo>
                  <a:lnTo>
                    <a:pt x="441960" y="103631"/>
                  </a:lnTo>
                  <a:close/>
                </a:path>
                <a:path w="500379" h="231775">
                  <a:moveTo>
                    <a:pt x="57912" y="103631"/>
                  </a:moveTo>
                  <a:lnTo>
                    <a:pt x="53340" y="128015"/>
                  </a:lnTo>
                  <a:lnTo>
                    <a:pt x="105224" y="128015"/>
                  </a:lnTo>
                  <a:lnTo>
                    <a:pt x="57912" y="103631"/>
                  </a:lnTo>
                  <a:close/>
                </a:path>
                <a:path w="500379" h="231775">
                  <a:moveTo>
                    <a:pt x="138684" y="103631"/>
                  </a:moveTo>
                  <a:lnTo>
                    <a:pt x="57912" y="103631"/>
                  </a:lnTo>
                  <a:lnTo>
                    <a:pt x="105224" y="128015"/>
                  </a:lnTo>
                  <a:lnTo>
                    <a:pt x="164592" y="128015"/>
                  </a:lnTo>
                  <a:lnTo>
                    <a:pt x="164592" y="114300"/>
                  </a:lnTo>
                  <a:lnTo>
                    <a:pt x="138684" y="114300"/>
                  </a:lnTo>
                  <a:lnTo>
                    <a:pt x="138684" y="103631"/>
                  </a:lnTo>
                  <a:close/>
                </a:path>
                <a:path w="500379" h="231775">
                  <a:moveTo>
                    <a:pt x="336804" y="12191"/>
                  </a:moveTo>
                  <a:lnTo>
                    <a:pt x="336804" y="128015"/>
                  </a:lnTo>
                  <a:lnTo>
                    <a:pt x="395011" y="128015"/>
                  </a:lnTo>
                  <a:lnTo>
                    <a:pt x="421420" y="114300"/>
                  </a:lnTo>
                  <a:lnTo>
                    <a:pt x="362712" y="114300"/>
                  </a:lnTo>
                  <a:lnTo>
                    <a:pt x="348996" y="102107"/>
                  </a:lnTo>
                  <a:lnTo>
                    <a:pt x="362712" y="102107"/>
                  </a:lnTo>
                  <a:lnTo>
                    <a:pt x="362712" y="25907"/>
                  </a:lnTo>
                  <a:lnTo>
                    <a:pt x="348996" y="25907"/>
                  </a:lnTo>
                  <a:lnTo>
                    <a:pt x="336804" y="12191"/>
                  </a:lnTo>
                  <a:close/>
                </a:path>
                <a:path w="500379" h="231775">
                  <a:moveTo>
                    <a:pt x="496931" y="103631"/>
                  </a:moveTo>
                  <a:lnTo>
                    <a:pt x="441960" y="103631"/>
                  </a:lnTo>
                  <a:lnTo>
                    <a:pt x="448056" y="128015"/>
                  </a:lnTo>
                  <a:lnTo>
                    <a:pt x="449884" y="128015"/>
                  </a:lnTo>
                  <a:lnTo>
                    <a:pt x="496931" y="103631"/>
                  </a:lnTo>
                  <a:close/>
                </a:path>
                <a:path w="500379" h="231775">
                  <a:moveTo>
                    <a:pt x="362712" y="0"/>
                  </a:moveTo>
                  <a:lnTo>
                    <a:pt x="138684" y="0"/>
                  </a:lnTo>
                  <a:lnTo>
                    <a:pt x="138684" y="114300"/>
                  </a:lnTo>
                  <a:lnTo>
                    <a:pt x="150875" y="102107"/>
                  </a:lnTo>
                  <a:lnTo>
                    <a:pt x="164592" y="102107"/>
                  </a:lnTo>
                  <a:lnTo>
                    <a:pt x="164592" y="25907"/>
                  </a:lnTo>
                  <a:lnTo>
                    <a:pt x="150875" y="25907"/>
                  </a:lnTo>
                  <a:lnTo>
                    <a:pt x="164592" y="12191"/>
                  </a:lnTo>
                  <a:lnTo>
                    <a:pt x="362712" y="12191"/>
                  </a:lnTo>
                  <a:lnTo>
                    <a:pt x="362712" y="0"/>
                  </a:lnTo>
                  <a:close/>
                </a:path>
                <a:path w="500379" h="231775">
                  <a:moveTo>
                    <a:pt x="164592" y="102107"/>
                  </a:moveTo>
                  <a:lnTo>
                    <a:pt x="150875" y="102107"/>
                  </a:lnTo>
                  <a:lnTo>
                    <a:pt x="138684" y="114300"/>
                  </a:lnTo>
                  <a:lnTo>
                    <a:pt x="164592" y="114300"/>
                  </a:lnTo>
                  <a:lnTo>
                    <a:pt x="164592" y="102107"/>
                  </a:lnTo>
                  <a:close/>
                </a:path>
                <a:path w="500379" h="231775">
                  <a:moveTo>
                    <a:pt x="362712" y="102107"/>
                  </a:moveTo>
                  <a:lnTo>
                    <a:pt x="348996" y="102107"/>
                  </a:lnTo>
                  <a:lnTo>
                    <a:pt x="362712" y="114300"/>
                  </a:lnTo>
                  <a:lnTo>
                    <a:pt x="362712" y="102107"/>
                  </a:lnTo>
                  <a:close/>
                </a:path>
                <a:path w="500379" h="231775">
                  <a:moveTo>
                    <a:pt x="499872" y="102107"/>
                  </a:moveTo>
                  <a:lnTo>
                    <a:pt x="362712" y="102107"/>
                  </a:lnTo>
                  <a:lnTo>
                    <a:pt x="362712" y="114300"/>
                  </a:lnTo>
                  <a:lnTo>
                    <a:pt x="421420" y="114300"/>
                  </a:lnTo>
                  <a:lnTo>
                    <a:pt x="441960" y="103631"/>
                  </a:lnTo>
                  <a:lnTo>
                    <a:pt x="496931" y="103631"/>
                  </a:lnTo>
                  <a:lnTo>
                    <a:pt x="499872" y="102107"/>
                  </a:lnTo>
                  <a:close/>
                </a:path>
                <a:path w="500379" h="231775">
                  <a:moveTo>
                    <a:pt x="164592" y="12191"/>
                  </a:moveTo>
                  <a:lnTo>
                    <a:pt x="150875" y="25907"/>
                  </a:lnTo>
                  <a:lnTo>
                    <a:pt x="164592" y="25907"/>
                  </a:lnTo>
                  <a:lnTo>
                    <a:pt x="164592" y="12191"/>
                  </a:lnTo>
                  <a:close/>
                </a:path>
                <a:path w="500379" h="231775">
                  <a:moveTo>
                    <a:pt x="336804" y="12191"/>
                  </a:moveTo>
                  <a:lnTo>
                    <a:pt x="164592" y="12191"/>
                  </a:lnTo>
                  <a:lnTo>
                    <a:pt x="164592" y="25907"/>
                  </a:lnTo>
                  <a:lnTo>
                    <a:pt x="336804" y="25907"/>
                  </a:lnTo>
                  <a:lnTo>
                    <a:pt x="336804" y="12191"/>
                  </a:lnTo>
                  <a:close/>
                </a:path>
                <a:path w="500379" h="231775">
                  <a:moveTo>
                    <a:pt x="362712" y="12191"/>
                  </a:moveTo>
                  <a:lnTo>
                    <a:pt x="336804" y="12191"/>
                  </a:lnTo>
                  <a:lnTo>
                    <a:pt x="348996" y="25907"/>
                  </a:lnTo>
                  <a:lnTo>
                    <a:pt x="362712" y="25907"/>
                  </a:lnTo>
                  <a:lnTo>
                    <a:pt x="362712" y="12191"/>
                  </a:lnTo>
                  <a:close/>
                </a:path>
              </a:pathLst>
            </a:custGeom>
            <a:solidFill>
              <a:srgbClr val="000000"/>
            </a:solidFill>
          </p:spPr>
          <p:txBody>
            <a:bodyPr wrap="square" lIns="0" tIns="0" rIns="0" bIns="0" rtlCol="0"/>
            <a:lstStyle/>
            <a:p>
              <a:endParaRPr sz="1539"/>
            </a:p>
          </p:txBody>
        </p:sp>
        <p:sp>
          <p:nvSpPr>
            <p:cNvPr id="17" name="object 17"/>
            <p:cNvSpPr/>
            <p:nvPr/>
          </p:nvSpPr>
          <p:spPr>
            <a:xfrm>
              <a:off x="3073907" y="2951988"/>
              <a:ext cx="1391920" cy="220979"/>
            </a:xfrm>
            <a:custGeom>
              <a:avLst/>
              <a:gdLst/>
              <a:ahLst/>
              <a:cxnLst/>
              <a:rect l="l" t="t" r="r" b="b"/>
              <a:pathLst>
                <a:path w="1391920" h="220980">
                  <a:moveTo>
                    <a:pt x="1391412" y="0"/>
                  </a:moveTo>
                  <a:lnTo>
                    <a:pt x="0" y="0"/>
                  </a:lnTo>
                  <a:lnTo>
                    <a:pt x="0" y="220979"/>
                  </a:lnTo>
                  <a:lnTo>
                    <a:pt x="1391412" y="220979"/>
                  </a:lnTo>
                  <a:lnTo>
                    <a:pt x="1391412" y="0"/>
                  </a:lnTo>
                  <a:close/>
                </a:path>
              </a:pathLst>
            </a:custGeom>
            <a:solidFill>
              <a:srgbClr val="FFFFFF"/>
            </a:solidFill>
          </p:spPr>
          <p:txBody>
            <a:bodyPr wrap="square" lIns="0" tIns="0" rIns="0" bIns="0" rtlCol="0"/>
            <a:lstStyle/>
            <a:p>
              <a:endParaRPr sz="1539"/>
            </a:p>
          </p:txBody>
        </p:sp>
        <p:sp>
          <p:nvSpPr>
            <p:cNvPr id="18" name="object 18"/>
            <p:cNvSpPr/>
            <p:nvPr/>
          </p:nvSpPr>
          <p:spPr>
            <a:xfrm>
              <a:off x="3072383" y="2950464"/>
              <a:ext cx="1394460" cy="224154"/>
            </a:xfrm>
            <a:custGeom>
              <a:avLst/>
              <a:gdLst/>
              <a:ahLst/>
              <a:cxnLst/>
              <a:rect l="l" t="t" r="r" b="b"/>
              <a:pathLst>
                <a:path w="1394460" h="224155">
                  <a:moveTo>
                    <a:pt x="1394460" y="0"/>
                  </a:moveTo>
                  <a:lnTo>
                    <a:pt x="0" y="0"/>
                  </a:lnTo>
                  <a:lnTo>
                    <a:pt x="0" y="222504"/>
                  </a:lnTo>
                  <a:lnTo>
                    <a:pt x="1524" y="224028"/>
                  </a:lnTo>
                  <a:lnTo>
                    <a:pt x="1392936" y="224028"/>
                  </a:lnTo>
                  <a:lnTo>
                    <a:pt x="1394460" y="222504"/>
                  </a:lnTo>
                  <a:lnTo>
                    <a:pt x="4572" y="222504"/>
                  </a:lnTo>
                  <a:lnTo>
                    <a:pt x="1524" y="219456"/>
                  </a:lnTo>
                  <a:lnTo>
                    <a:pt x="4572" y="219456"/>
                  </a:lnTo>
                  <a:lnTo>
                    <a:pt x="4572" y="3048"/>
                  </a:lnTo>
                  <a:lnTo>
                    <a:pt x="1524" y="3048"/>
                  </a:lnTo>
                  <a:lnTo>
                    <a:pt x="4572" y="1524"/>
                  </a:lnTo>
                  <a:lnTo>
                    <a:pt x="1394460" y="1524"/>
                  </a:lnTo>
                  <a:lnTo>
                    <a:pt x="1394460" y="0"/>
                  </a:lnTo>
                  <a:close/>
                </a:path>
                <a:path w="1394460" h="224155">
                  <a:moveTo>
                    <a:pt x="4572" y="219456"/>
                  </a:moveTo>
                  <a:lnTo>
                    <a:pt x="1524" y="219456"/>
                  </a:lnTo>
                  <a:lnTo>
                    <a:pt x="4572" y="222504"/>
                  </a:lnTo>
                  <a:lnTo>
                    <a:pt x="4572" y="219456"/>
                  </a:lnTo>
                  <a:close/>
                </a:path>
                <a:path w="1394460" h="224155">
                  <a:moveTo>
                    <a:pt x="1391412" y="219456"/>
                  </a:moveTo>
                  <a:lnTo>
                    <a:pt x="4572" y="219456"/>
                  </a:lnTo>
                  <a:lnTo>
                    <a:pt x="4572" y="222504"/>
                  </a:lnTo>
                  <a:lnTo>
                    <a:pt x="1391412" y="222504"/>
                  </a:lnTo>
                  <a:lnTo>
                    <a:pt x="1391412" y="219456"/>
                  </a:lnTo>
                  <a:close/>
                </a:path>
                <a:path w="1394460" h="224155">
                  <a:moveTo>
                    <a:pt x="1391412" y="1524"/>
                  </a:moveTo>
                  <a:lnTo>
                    <a:pt x="1391412" y="222504"/>
                  </a:lnTo>
                  <a:lnTo>
                    <a:pt x="1392936" y="219456"/>
                  </a:lnTo>
                  <a:lnTo>
                    <a:pt x="1394460" y="219456"/>
                  </a:lnTo>
                  <a:lnTo>
                    <a:pt x="1394460" y="3048"/>
                  </a:lnTo>
                  <a:lnTo>
                    <a:pt x="1392936" y="3048"/>
                  </a:lnTo>
                  <a:lnTo>
                    <a:pt x="1391412" y="1524"/>
                  </a:lnTo>
                  <a:close/>
                </a:path>
                <a:path w="1394460" h="224155">
                  <a:moveTo>
                    <a:pt x="1394460" y="219456"/>
                  </a:moveTo>
                  <a:lnTo>
                    <a:pt x="1392936" y="219456"/>
                  </a:lnTo>
                  <a:lnTo>
                    <a:pt x="1391412" y="222504"/>
                  </a:lnTo>
                  <a:lnTo>
                    <a:pt x="1394460" y="222504"/>
                  </a:lnTo>
                  <a:lnTo>
                    <a:pt x="1394460" y="219456"/>
                  </a:lnTo>
                  <a:close/>
                </a:path>
                <a:path w="1394460" h="224155">
                  <a:moveTo>
                    <a:pt x="4572" y="1524"/>
                  </a:moveTo>
                  <a:lnTo>
                    <a:pt x="1524" y="3048"/>
                  </a:lnTo>
                  <a:lnTo>
                    <a:pt x="4572" y="3048"/>
                  </a:lnTo>
                  <a:lnTo>
                    <a:pt x="4572" y="1524"/>
                  </a:lnTo>
                  <a:close/>
                </a:path>
                <a:path w="1394460" h="224155">
                  <a:moveTo>
                    <a:pt x="1391412" y="1524"/>
                  </a:moveTo>
                  <a:lnTo>
                    <a:pt x="4572" y="1524"/>
                  </a:lnTo>
                  <a:lnTo>
                    <a:pt x="4572" y="3048"/>
                  </a:lnTo>
                  <a:lnTo>
                    <a:pt x="1391412" y="3048"/>
                  </a:lnTo>
                  <a:lnTo>
                    <a:pt x="1391412" y="1524"/>
                  </a:lnTo>
                  <a:close/>
                </a:path>
                <a:path w="1394460" h="224155">
                  <a:moveTo>
                    <a:pt x="1394460" y="1524"/>
                  </a:moveTo>
                  <a:lnTo>
                    <a:pt x="1391412" y="1524"/>
                  </a:lnTo>
                  <a:lnTo>
                    <a:pt x="1392936" y="3048"/>
                  </a:lnTo>
                  <a:lnTo>
                    <a:pt x="1394460" y="3048"/>
                  </a:lnTo>
                  <a:lnTo>
                    <a:pt x="1394460" y="1524"/>
                  </a:lnTo>
                  <a:close/>
                </a:path>
              </a:pathLst>
            </a:custGeom>
            <a:solidFill>
              <a:srgbClr val="000000"/>
            </a:solidFill>
          </p:spPr>
          <p:txBody>
            <a:bodyPr wrap="square" lIns="0" tIns="0" rIns="0" bIns="0" rtlCol="0"/>
            <a:lstStyle/>
            <a:p>
              <a:endParaRPr sz="1539"/>
            </a:p>
          </p:txBody>
        </p:sp>
      </p:grpSp>
      <p:sp>
        <p:nvSpPr>
          <p:cNvPr id="19" name="object 19"/>
          <p:cNvSpPr txBox="1"/>
          <p:nvPr/>
        </p:nvSpPr>
        <p:spPr>
          <a:xfrm>
            <a:off x="2628519" y="2719743"/>
            <a:ext cx="1190240" cy="146407"/>
          </a:xfrm>
          <a:prstGeom prst="rect">
            <a:avLst/>
          </a:prstGeom>
        </p:spPr>
        <p:txBody>
          <a:bodyPr vert="horz" wrap="square" lIns="0" tIns="40724" rIns="0" bIns="0" rtlCol="0">
            <a:spAutoFit/>
          </a:bodyPr>
          <a:lstStyle/>
          <a:p>
            <a:pPr marL="381721">
              <a:spcBef>
                <a:spcPts val="321"/>
              </a:spcBef>
            </a:pPr>
            <a:r>
              <a:rPr sz="684" spc="-9" dirty="0">
                <a:latin typeface="ＭＳ Ｐゴシック"/>
                <a:cs typeface="ＭＳ Ｐゴシック"/>
              </a:rPr>
              <a:t>オルソ画像</a:t>
            </a:r>
            <a:endParaRPr sz="684">
              <a:latin typeface="ＭＳ Ｐゴシック"/>
              <a:cs typeface="ＭＳ Ｐゴシック"/>
            </a:endParaRPr>
          </a:p>
        </p:txBody>
      </p:sp>
      <p:grpSp>
        <p:nvGrpSpPr>
          <p:cNvPr id="20" name="object 20"/>
          <p:cNvGrpSpPr/>
          <p:nvPr/>
        </p:nvGrpSpPr>
        <p:grpSpPr>
          <a:xfrm>
            <a:off x="2628519" y="4172791"/>
            <a:ext cx="1715314" cy="1003451"/>
            <a:chOff x="3073907" y="4651247"/>
            <a:chExt cx="2005964" cy="1173480"/>
          </a:xfrm>
        </p:grpSpPr>
        <p:pic>
          <p:nvPicPr>
            <p:cNvPr id="21" name="object 21"/>
            <p:cNvPicPr/>
            <p:nvPr/>
          </p:nvPicPr>
          <p:blipFill>
            <a:blip r:embed="rId5" cstate="print"/>
            <a:stretch>
              <a:fillRect/>
            </a:stretch>
          </p:blipFill>
          <p:spPr>
            <a:xfrm>
              <a:off x="3073907" y="4838699"/>
              <a:ext cx="2005583" cy="986028"/>
            </a:xfrm>
            <a:prstGeom prst="rect">
              <a:avLst/>
            </a:prstGeom>
          </p:spPr>
        </p:pic>
        <p:sp>
          <p:nvSpPr>
            <p:cNvPr id="22" name="object 22"/>
            <p:cNvSpPr/>
            <p:nvPr/>
          </p:nvSpPr>
          <p:spPr>
            <a:xfrm>
              <a:off x="3086099" y="4652771"/>
              <a:ext cx="1391920" cy="219710"/>
            </a:xfrm>
            <a:custGeom>
              <a:avLst/>
              <a:gdLst/>
              <a:ahLst/>
              <a:cxnLst/>
              <a:rect l="l" t="t" r="r" b="b"/>
              <a:pathLst>
                <a:path w="1391920" h="219710">
                  <a:moveTo>
                    <a:pt x="1391412" y="0"/>
                  </a:moveTo>
                  <a:lnTo>
                    <a:pt x="0" y="0"/>
                  </a:lnTo>
                  <a:lnTo>
                    <a:pt x="0" y="219456"/>
                  </a:lnTo>
                  <a:lnTo>
                    <a:pt x="1391412" y="219456"/>
                  </a:lnTo>
                  <a:lnTo>
                    <a:pt x="1391412" y="0"/>
                  </a:lnTo>
                  <a:close/>
                </a:path>
              </a:pathLst>
            </a:custGeom>
            <a:solidFill>
              <a:srgbClr val="FFFFFF"/>
            </a:solidFill>
          </p:spPr>
          <p:txBody>
            <a:bodyPr wrap="square" lIns="0" tIns="0" rIns="0" bIns="0" rtlCol="0"/>
            <a:lstStyle/>
            <a:p>
              <a:endParaRPr sz="1539"/>
            </a:p>
          </p:txBody>
        </p:sp>
        <p:sp>
          <p:nvSpPr>
            <p:cNvPr id="23" name="object 23"/>
            <p:cNvSpPr/>
            <p:nvPr/>
          </p:nvSpPr>
          <p:spPr>
            <a:xfrm>
              <a:off x="3084575" y="4651247"/>
              <a:ext cx="1394460" cy="222885"/>
            </a:xfrm>
            <a:custGeom>
              <a:avLst/>
              <a:gdLst/>
              <a:ahLst/>
              <a:cxnLst/>
              <a:rect l="l" t="t" r="r" b="b"/>
              <a:pathLst>
                <a:path w="1394460" h="222885">
                  <a:moveTo>
                    <a:pt x="1394460" y="0"/>
                  </a:moveTo>
                  <a:lnTo>
                    <a:pt x="0" y="0"/>
                  </a:lnTo>
                  <a:lnTo>
                    <a:pt x="0" y="222504"/>
                  </a:lnTo>
                  <a:lnTo>
                    <a:pt x="1394460" y="222504"/>
                  </a:lnTo>
                  <a:lnTo>
                    <a:pt x="1394460" y="220980"/>
                  </a:lnTo>
                  <a:lnTo>
                    <a:pt x="4572" y="220980"/>
                  </a:lnTo>
                  <a:lnTo>
                    <a:pt x="1524" y="219456"/>
                  </a:lnTo>
                  <a:lnTo>
                    <a:pt x="4572" y="219456"/>
                  </a:lnTo>
                  <a:lnTo>
                    <a:pt x="4572" y="3048"/>
                  </a:lnTo>
                  <a:lnTo>
                    <a:pt x="1524" y="3048"/>
                  </a:lnTo>
                  <a:lnTo>
                    <a:pt x="4572" y="1524"/>
                  </a:lnTo>
                  <a:lnTo>
                    <a:pt x="1394460" y="1524"/>
                  </a:lnTo>
                  <a:lnTo>
                    <a:pt x="1394460" y="0"/>
                  </a:lnTo>
                  <a:close/>
                </a:path>
                <a:path w="1394460" h="222885">
                  <a:moveTo>
                    <a:pt x="4572" y="219456"/>
                  </a:moveTo>
                  <a:lnTo>
                    <a:pt x="1524" y="219456"/>
                  </a:lnTo>
                  <a:lnTo>
                    <a:pt x="4572" y="220980"/>
                  </a:lnTo>
                  <a:lnTo>
                    <a:pt x="4572" y="219456"/>
                  </a:lnTo>
                  <a:close/>
                </a:path>
                <a:path w="1394460" h="222885">
                  <a:moveTo>
                    <a:pt x="1391412" y="219456"/>
                  </a:moveTo>
                  <a:lnTo>
                    <a:pt x="4572" y="219456"/>
                  </a:lnTo>
                  <a:lnTo>
                    <a:pt x="4572" y="220980"/>
                  </a:lnTo>
                  <a:lnTo>
                    <a:pt x="1391412" y="220980"/>
                  </a:lnTo>
                  <a:lnTo>
                    <a:pt x="1391412" y="219456"/>
                  </a:lnTo>
                  <a:close/>
                </a:path>
                <a:path w="1394460" h="222885">
                  <a:moveTo>
                    <a:pt x="1391412" y="1524"/>
                  </a:moveTo>
                  <a:lnTo>
                    <a:pt x="1391412" y="220980"/>
                  </a:lnTo>
                  <a:lnTo>
                    <a:pt x="1392936" y="219456"/>
                  </a:lnTo>
                  <a:lnTo>
                    <a:pt x="1394460" y="219456"/>
                  </a:lnTo>
                  <a:lnTo>
                    <a:pt x="1394460" y="3048"/>
                  </a:lnTo>
                  <a:lnTo>
                    <a:pt x="1392936" y="3048"/>
                  </a:lnTo>
                  <a:lnTo>
                    <a:pt x="1391412" y="1524"/>
                  </a:lnTo>
                  <a:close/>
                </a:path>
                <a:path w="1394460" h="222885">
                  <a:moveTo>
                    <a:pt x="1394460" y="219456"/>
                  </a:moveTo>
                  <a:lnTo>
                    <a:pt x="1392936" y="219456"/>
                  </a:lnTo>
                  <a:lnTo>
                    <a:pt x="1391412" y="220980"/>
                  </a:lnTo>
                  <a:lnTo>
                    <a:pt x="1394460" y="220980"/>
                  </a:lnTo>
                  <a:lnTo>
                    <a:pt x="1394460" y="219456"/>
                  </a:lnTo>
                  <a:close/>
                </a:path>
                <a:path w="1394460" h="222885">
                  <a:moveTo>
                    <a:pt x="4572" y="1524"/>
                  </a:moveTo>
                  <a:lnTo>
                    <a:pt x="1524" y="3048"/>
                  </a:lnTo>
                  <a:lnTo>
                    <a:pt x="4572" y="3048"/>
                  </a:lnTo>
                  <a:lnTo>
                    <a:pt x="4572" y="1524"/>
                  </a:lnTo>
                  <a:close/>
                </a:path>
                <a:path w="1394460" h="222885">
                  <a:moveTo>
                    <a:pt x="1391412" y="1524"/>
                  </a:moveTo>
                  <a:lnTo>
                    <a:pt x="4572" y="1524"/>
                  </a:lnTo>
                  <a:lnTo>
                    <a:pt x="4572" y="3048"/>
                  </a:lnTo>
                  <a:lnTo>
                    <a:pt x="1391412" y="3048"/>
                  </a:lnTo>
                  <a:lnTo>
                    <a:pt x="1391412" y="1524"/>
                  </a:lnTo>
                  <a:close/>
                </a:path>
                <a:path w="1394460" h="222885">
                  <a:moveTo>
                    <a:pt x="1394460" y="1524"/>
                  </a:moveTo>
                  <a:lnTo>
                    <a:pt x="1391412" y="1524"/>
                  </a:lnTo>
                  <a:lnTo>
                    <a:pt x="1392936" y="3048"/>
                  </a:lnTo>
                  <a:lnTo>
                    <a:pt x="1394460" y="3048"/>
                  </a:lnTo>
                  <a:lnTo>
                    <a:pt x="1394460" y="1524"/>
                  </a:lnTo>
                  <a:close/>
                </a:path>
              </a:pathLst>
            </a:custGeom>
            <a:solidFill>
              <a:srgbClr val="000000"/>
            </a:solidFill>
          </p:spPr>
          <p:txBody>
            <a:bodyPr wrap="square" lIns="0" tIns="0" rIns="0" bIns="0" rtlCol="0"/>
            <a:lstStyle/>
            <a:p>
              <a:endParaRPr sz="1539"/>
            </a:p>
          </p:txBody>
        </p:sp>
      </p:grpSp>
      <p:sp>
        <p:nvSpPr>
          <p:cNvPr id="24" name="object 24"/>
          <p:cNvSpPr txBox="1"/>
          <p:nvPr/>
        </p:nvSpPr>
        <p:spPr>
          <a:xfrm>
            <a:off x="2638946" y="4174095"/>
            <a:ext cx="1190240" cy="144762"/>
          </a:xfrm>
          <a:prstGeom prst="rect">
            <a:avLst/>
          </a:prstGeom>
        </p:spPr>
        <p:txBody>
          <a:bodyPr vert="horz" wrap="square" lIns="0" tIns="39095" rIns="0" bIns="0" rtlCol="0">
            <a:spAutoFit/>
          </a:bodyPr>
          <a:lstStyle/>
          <a:p>
            <a:pPr marL="280182">
              <a:spcBef>
                <a:spcPts val="308"/>
              </a:spcBef>
            </a:pPr>
            <a:r>
              <a:rPr sz="684" spc="-9" dirty="0">
                <a:latin typeface="ＭＳ Ｐゴシック"/>
                <a:cs typeface="ＭＳ Ｐゴシック"/>
              </a:rPr>
              <a:t>変状箇所の抽出</a:t>
            </a:r>
            <a:endParaRPr sz="684">
              <a:latin typeface="ＭＳ Ｐゴシック"/>
              <a:cs typeface="ＭＳ Ｐゴシック"/>
            </a:endParaRPr>
          </a:p>
        </p:txBody>
      </p:sp>
      <p:sp>
        <p:nvSpPr>
          <p:cNvPr id="25" name="object 25"/>
          <p:cNvSpPr txBox="1"/>
          <p:nvPr/>
        </p:nvSpPr>
        <p:spPr>
          <a:xfrm>
            <a:off x="1311871" y="4554189"/>
            <a:ext cx="619012" cy="144734"/>
          </a:xfrm>
          <a:prstGeom prst="rect">
            <a:avLst/>
          </a:prstGeom>
        </p:spPr>
        <p:txBody>
          <a:bodyPr vert="horz" wrap="square" lIns="0" tIns="13032" rIns="0" bIns="0" rtlCol="0">
            <a:spAutoFit/>
          </a:bodyPr>
          <a:lstStyle/>
          <a:p>
            <a:pPr marL="10860">
              <a:spcBef>
                <a:spcPts val="103"/>
              </a:spcBef>
            </a:pPr>
            <a:r>
              <a:rPr sz="855" spc="-86" dirty="0">
                <a:latin typeface="ＭＳ Ｐゴシック"/>
                <a:cs typeface="ＭＳ Ｐゴシック"/>
              </a:rPr>
              <a:t>ドローンの例</a:t>
            </a:r>
            <a:endParaRPr sz="855">
              <a:latin typeface="ＭＳ Ｐゴシック"/>
              <a:cs typeface="ＭＳ Ｐゴシック"/>
            </a:endParaRPr>
          </a:p>
        </p:txBody>
      </p:sp>
      <p:sp>
        <p:nvSpPr>
          <p:cNvPr id="26" name="object 26"/>
          <p:cNvSpPr/>
          <p:nvPr/>
        </p:nvSpPr>
        <p:spPr>
          <a:xfrm>
            <a:off x="2873519" y="5439485"/>
            <a:ext cx="1227707" cy="403987"/>
          </a:xfrm>
          <a:custGeom>
            <a:avLst/>
            <a:gdLst/>
            <a:ahLst/>
            <a:cxnLst/>
            <a:rect l="l" t="t" r="r" b="b"/>
            <a:pathLst>
              <a:path w="1435735" h="472440">
                <a:moveTo>
                  <a:pt x="1432559" y="0"/>
                </a:moveTo>
                <a:lnTo>
                  <a:pt x="1524" y="0"/>
                </a:lnTo>
                <a:lnTo>
                  <a:pt x="0" y="3048"/>
                </a:lnTo>
                <a:lnTo>
                  <a:pt x="0" y="469397"/>
                </a:lnTo>
                <a:lnTo>
                  <a:pt x="1524" y="472445"/>
                </a:lnTo>
                <a:lnTo>
                  <a:pt x="1432559" y="472445"/>
                </a:lnTo>
                <a:lnTo>
                  <a:pt x="1435607" y="469397"/>
                </a:lnTo>
                <a:lnTo>
                  <a:pt x="1435607" y="464825"/>
                </a:lnTo>
                <a:lnTo>
                  <a:pt x="12191" y="464825"/>
                </a:lnTo>
                <a:lnTo>
                  <a:pt x="6095" y="458729"/>
                </a:lnTo>
                <a:lnTo>
                  <a:pt x="12191" y="458729"/>
                </a:lnTo>
                <a:lnTo>
                  <a:pt x="12191" y="12192"/>
                </a:lnTo>
                <a:lnTo>
                  <a:pt x="6095" y="12192"/>
                </a:lnTo>
                <a:lnTo>
                  <a:pt x="12191" y="6096"/>
                </a:lnTo>
                <a:lnTo>
                  <a:pt x="1435607" y="6096"/>
                </a:lnTo>
                <a:lnTo>
                  <a:pt x="1435607" y="3048"/>
                </a:lnTo>
                <a:lnTo>
                  <a:pt x="1432559" y="0"/>
                </a:lnTo>
                <a:close/>
              </a:path>
              <a:path w="1435735" h="472440">
                <a:moveTo>
                  <a:pt x="12191" y="458729"/>
                </a:moveTo>
                <a:lnTo>
                  <a:pt x="6095" y="458729"/>
                </a:lnTo>
                <a:lnTo>
                  <a:pt x="12191" y="464825"/>
                </a:lnTo>
                <a:lnTo>
                  <a:pt x="12191" y="458729"/>
                </a:lnTo>
                <a:close/>
              </a:path>
              <a:path w="1435735" h="472440">
                <a:moveTo>
                  <a:pt x="1421891" y="458729"/>
                </a:moveTo>
                <a:lnTo>
                  <a:pt x="12191" y="458729"/>
                </a:lnTo>
                <a:lnTo>
                  <a:pt x="12191" y="464825"/>
                </a:lnTo>
                <a:lnTo>
                  <a:pt x="1421891" y="464825"/>
                </a:lnTo>
                <a:lnTo>
                  <a:pt x="1421891" y="458729"/>
                </a:lnTo>
                <a:close/>
              </a:path>
              <a:path w="1435735" h="472440">
                <a:moveTo>
                  <a:pt x="1421891" y="6096"/>
                </a:moveTo>
                <a:lnTo>
                  <a:pt x="1421891" y="464825"/>
                </a:lnTo>
                <a:lnTo>
                  <a:pt x="1429512" y="458729"/>
                </a:lnTo>
                <a:lnTo>
                  <a:pt x="1435607" y="458729"/>
                </a:lnTo>
                <a:lnTo>
                  <a:pt x="1435607" y="12192"/>
                </a:lnTo>
                <a:lnTo>
                  <a:pt x="1429512" y="12192"/>
                </a:lnTo>
                <a:lnTo>
                  <a:pt x="1421891" y="6096"/>
                </a:lnTo>
                <a:close/>
              </a:path>
              <a:path w="1435735" h="472440">
                <a:moveTo>
                  <a:pt x="1435607" y="458729"/>
                </a:moveTo>
                <a:lnTo>
                  <a:pt x="1429512" y="458729"/>
                </a:lnTo>
                <a:lnTo>
                  <a:pt x="1421891" y="464825"/>
                </a:lnTo>
                <a:lnTo>
                  <a:pt x="1435607" y="464825"/>
                </a:lnTo>
                <a:lnTo>
                  <a:pt x="1435607" y="458729"/>
                </a:lnTo>
                <a:close/>
              </a:path>
              <a:path w="1435735" h="472440">
                <a:moveTo>
                  <a:pt x="12191" y="6096"/>
                </a:moveTo>
                <a:lnTo>
                  <a:pt x="6095" y="12192"/>
                </a:lnTo>
                <a:lnTo>
                  <a:pt x="12191" y="12192"/>
                </a:lnTo>
                <a:lnTo>
                  <a:pt x="12191" y="6096"/>
                </a:lnTo>
                <a:close/>
              </a:path>
              <a:path w="1435735" h="472440">
                <a:moveTo>
                  <a:pt x="1421891" y="6096"/>
                </a:moveTo>
                <a:lnTo>
                  <a:pt x="12191" y="6096"/>
                </a:lnTo>
                <a:lnTo>
                  <a:pt x="12191" y="12192"/>
                </a:lnTo>
                <a:lnTo>
                  <a:pt x="1421891" y="12192"/>
                </a:lnTo>
                <a:lnTo>
                  <a:pt x="1421891" y="6096"/>
                </a:lnTo>
                <a:close/>
              </a:path>
              <a:path w="1435735" h="472440">
                <a:moveTo>
                  <a:pt x="1435607" y="6096"/>
                </a:moveTo>
                <a:lnTo>
                  <a:pt x="1421891" y="6096"/>
                </a:lnTo>
                <a:lnTo>
                  <a:pt x="1429512" y="12192"/>
                </a:lnTo>
                <a:lnTo>
                  <a:pt x="1435607" y="12192"/>
                </a:lnTo>
                <a:lnTo>
                  <a:pt x="1435607" y="6096"/>
                </a:lnTo>
                <a:close/>
              </a:path>
            </a:pathLst>
          </a:custGeom>
          <a:solidFill>
            <a:srgbClr val="000000"/>
          </a:solidFill>
        </p:spPr>
        <p:txBody>
          <a:bodyPr wrap="square" lIns="0" tIns="0" rIns="0" bIns="0" rtlCol="0"/>
          <a:lstStyle/>
          <a:p>
            <a:endParaRPr sz="1539"/>
          </a:p>
        </p:txBody>
      </p:sp>
      <p:sp>
        <p:nvSpPr>
          <p:cNvPr id="27" name="object 27"/>
          <p:cNvSpPr txBox="1"/>
          <p:nvPr/>
        </p:nvSpPr>
        <p:spPr>
          <a:xfrm>
            <a:off x="3024253" y="5453391"/>
            <a:ext cx="925260" cy="322798"/>
          </a:xfrm>
          <a:prstGeom prst="rect">
            <a:avLst/>
          </a:prstGeom>
        </p:spPr>
        <p:txBody>
          <a:bodyPr vert="horz" wrap="square" lIns="0" tIns="8145" rIns="0" bIns="0" rtlCol="0">
            <a:spAutoFit/>
          </a:bodyPr>
          <a:lstStyle/>
          <a:p>
            <a:pPr marL="10860" marR="4344" indent="65159">
              <a:lnSpc>
                <a:spcPct val="104299"/>
              </a:lnSpc>
              <a:spcBef>
                <a:spcPts val="64"/>
              </a:spcBef>
            </a:pPr>
            <a:r>
              <a:rPr sz="983" spc="-9" dirty="0">
                <a:latin typeface="メイリオ"/>
                <a:cs typeface="メイリオ"/>
              </a:rPr>
              <a:t>劣化マップ・劣化台帳の作成</a:t>
            </a:r>
            <a:endParaRPr sz="983">
              <a:latin typeface="メイリオ"/>
              <a:cs typeface="メイリオ"/>
            </a:endParaRPr>
          </a:p>
        </p:txBody>
      </p:sp>
      <p:sp>
        <p:nvSpPr>
          <p:cNvPr id="28" name="object 28"/>
          <p:cNvSpPr txBox="1"/>
          <p:nvPr/>
        </p:nvSpPr>
        <p:spPr>
          <a:xfrm>
            <a:off x="866183" y="2904361"/>
            <a:ext cx="1599114" cy="484557"/>
          </a:xfrm>
          <a:prstGeom prst="rect">
            <a:avLst/>
          </a:prstGeom>
        </p:spPr>
        <p:txBody>
          <a:bodyPr vert="horz" wrap="square" lIns="0" tIns="10860" rIns="0" bIns="0" rtlCol="0">
            <a:spAutoFit/>
          </a:bodyPr>
          <a:lstStyle/>
          <a:p>
            <a:pPr marL="10860" marR="4344">
              <a:spcBef>
                <a:spcPts val="86"/>
              </a:spcBef>
            </a:pPr>
            <a:r>
              <a:rPr sz="1026" spc="-13" dirty="0">
                <a:latin typeface="ＭＳ Ｐゴシック"/>
                <a:cs typeface="ＭＳ Ｐゴシック"/>
              </a:rPr>
              <a:t>管理施設の状態監視として</a:t>
            </a:r>
            <a:r>
              <a:rPr sz="1026" spc="-992" dirty="0">
                <a:latin typeface="ＭＳ Ｐゴシック"/>
                <a:cs typeface="ＭＳ Ｐゴシック"/>
              </a:rPr>
              <a:t>、</a:t>
            </a:r>
            <a:r>
              <a:rPr sz="1026" spc="-9" dirty="0">
                <a:latin typeface="ＭＳ Ｐゴシック"/>
                <a:cs typeface="ＭＳ Ｐゴシック"/>
              </a:rPr>
              <a:t>定期点検及び総合点検等</a:t>
            </a:r>
            <a:r>
              <a:rPr sz="1026" spc="-43" dirty="0">
                <a:latin typeface="ＭＳ Ｐゴシック"/>
                <a:cs typeface="ＭＳ Ｐゴシック"/>
              </a:rPr>
              <a:t> </a:t>
            </a:r>
            <a:r>
              <a:rPr sz="1026" spc="-26" dirty="0">
                <a:latin typeface="ＭＳ Ｐゴシック"/>
                <a:cs typeface="ＭＳ Ｐゴシック"/>
              </a:rPr>
              <a:t>にドローンを活用</a:t>
            </a:r>
            <a:endParaRPr sz="1026">
              <a:latin typeface="ＭＳ Ｐゴシック"/>
              <a:cs typeface="ＭＳ Ｐゴシック"/>
            </a:endParaRPr>
          </a:p>
        </p:txBody>
      </p:sp>
      <p:sp>
        <p:nvSpPr>
          <p:cNvPr id="29" name="object 29"/>
          <p:cNvSpPr txBox="1"/>
          <p:nvPr/>
        </p:nvSpPr>
        <p:spPr>
          <a:xfrm>
            <a:off x="2492554" y="5855651"/>
            <a:ext cx="1988440" cy="185941"/>
          </a:xfrm>
          <a:prstGeom prst="rect">
            <a:avLst/>
          </a:prstGeom>
        </p:spPr>
        <p:txBody>
          <a:bodyPr vert="horz" wrap="square" lIns="0" tIns="14661" rIns="0" bIns="0" rtlCol="0">
            <a:spAutoFit/>
          </a:bodyPr>
          <a:lstStyle/>
          <a:p>
            <a:pPr marL="10860">
              <a:spcBef>
                <a:spcPts val="115"/>
              </a:spcBef>
            </a:pPr>
            <a:r>
              <a:rPr sz="1112" i="1" spc="-30" dirty="0">
                <a:solidFill>
                  <a:srgbClr val="FF0000"/>
                </a:solidFill>
                <a:latin typeface="ＭＳ Ｐゴシック"/>
                <a:cs typeface="ＭＳ Ｐゴシック"/>
              </a:rPr>
              <a:t>適切な維持管理を行うことが可</a:t>
            </a:r>
            <a:r>
              <a:rPr sz="1112" i="1" spc="-1060" dirty="0">
                <a:solidFill>
                  <a:srgbClr val="FF0000"/>
                </a:solidFill>
                <a:latin typeface="ＭＳ Ｐゴシック"/>
                <a:cs typeface="ＭＳ Ｐゴシック"/>
              </a:rPr>
              <a:t>能</a:t>
            </a:r>
            <a:endParaRPr sz="1112">
              <a:latin typeface="ＭＳ Ｐゴシック"/>
              <a:cs typeface="ＭＳ Ｐゴシック"/>
            </a:endParaRPr>
          </a:p>
        </p:txBody>
      </p:sp>
      <p:sp>
        <p:nvSpPr>
          <p:cNvPr id="30" name="object 30"/>
          <p:cNvSpPr/>
          <p:nvPr/>
        </p:nvSpPr>
        <p:spPr>
          <a:xfrm>
            <a:off x="4601539" y="2572483"/>
            <a:ext cx="3818326" cy="3534341"/>
          </a:xfrm>
          <a:custGeom>
            <a:avLst/>
            <a:gdLst/>
            <a:ahLst/>
            <a:cxnLst/>
            <a:rect l="l" t="t" r="r" b="b"/>
            <a:pathLst>
              <a:path w="4465320" h="4133215">
                <a:moveTo>
                  <a:pt x="4462272" y="0"/>
                </a:moveTo>
                <a:lnTo>
                  <a:pt x="3047" y="0"/>
                </a:lnTo>
                <a:lnTo>
                  <a:pt x="0" y="3048"/>
                </a:lnTo>
                <a:lnTo>
                  <a:pt x="0" y="4130045"/>
                </a:lnTo>
                <a:lnTo>
                  <a:pt x="3047" y="4133093"/>
                </a:lnTo>
                <a:lnTo>
                  <a:pt x="4462272" y="4133093"/>
                </a:lnTo>
                <a:lnTo>
                  <a:pt x="4465320" y="4130045"/>
                </a:lnTo>
                <a:lnTo>
                  <a:pt x="4465320" y="4126997"/>
                </a:lnTo>
                <a:lnTo>
                  <a:pt x="12191" y="4126997"/>
                </a:lnTo>
                <a:lnTo>
                  <a:pt x="6095" y="4120901"/>
                </a:lnTo>
                <a:lnTo>
                  <a:pt x="12191" y="4120901"/>
                </a:lnTo>
                <a:lnTo>
                  <a:pt x="12191" y="12192"/>
                </a:lnTo>
                <a:lnTo>
                  <a:pt x="6095" y="12192"/>
                </a:lnTo>
                <a:lnTo>
                  <a:pt x="12191" y="6096"/>
                </a:lnTo>
                <a:lnTo>
                  <a:pt x="4465320" y="6096"/>
                </a:lnTo>
                <a:lnTo>
                  <a:pt x="4465320" y="3048"/>
                </a:lnTo>
                <a:lnTo>
                  <a:pt x="4462272" y="0"/>
                </a:lnTo>
                <a:close/>
              </a:path>
              <a:path w="4465320" h="4133215">
                <a:moveTo>
                  <a:pt x="12191" y="4120901"/>
                </a:moveTo>
                <a:lnTo>
                  <a:pt x="6095" y="4120901"/>
                </a:lnTo>
                <a:lnTo>
                  <a:pt x="12191" y="4126997"/>
                </a:lnTo>
                <a:lnTo>
                  <a:pt x="12191" y="4120901"/>
                </a:lnTo>
                <a:close/>
              </a:path>
              <a:path w="4465320" h="4133215">
                <a:moveTo>
                  <a:pt x="4453128" y="4120901"/>
                </a:moveTo>
                <a:lnTo>
                  <a:pt x="12191" y="4120901"/>
                </a:lnTo>
                <a:lnTo>
                  <a:pt x="12191" y="4126997"/>
                </a:lnTo>
                <a:lnTo>
                  <a:pt x="4453128" y="4126997"/>
                </a:lnTo>
                <a:lnTo>
                  <a:pt x="4453128" y="4120901"/>
                </a:lnTo>
                <a:close/>
              </a:path>
              <a:path w="4465320" h="4133215">
                <a:moveTo>
                  <a:pt x="4453128" y="6096"/>
                </a:moveTo>
                <a:lnTo>
                  <a:pt x="4453128" y="4126997"/>
                </a:lnTo>
                <a:lnTo>
                  <a:pt x="4459224" y="4120901"/>
                </a:lnTo>
                <a:lnTo>
                  <a:pt x="4465320" y="4120901"/>
                </a:lnTo>
                <a:lnTo>
                  <a:pt x="4465320" y="12192"/>
                </a:lnTo>
                <a:lnTo>
                  <a:pt x="4459224" y="12192"/>
                </a:lnTo>
                <a:lnTo>
                  <a:pt x="4453128" y="6096"/>
                </a:lnTo>
                <a:close/>
              </a:path>
              <a:path w="4465320" h="4133215">
                <a:moveTo>
                  <a:pt x="4465320" y="4120901"/>
                </a:moveTo>
                <a:lnTo>
                  <a:pt x="4459224" y="4120901"/>
                </a:lnTo>
                <a:lnTo>
                  <a:pt x="4453128" y="4126997"/>
                </a:lnTo>
                <a:lnTo>
                  <a:pt x="4465320" y="4126997"/>
                </a:lnTo>
                <a:lnTo>
                  <a:pt x="4465320" y="4120901"/>
                </a:lnTo>
                <a:close/>
              </a:path>
              <a:path w="4465320" h="4133215">
                <a:moveTo>
                  <a:pt x="12191" y="6096"/>
                </a:moveTo>
                <a:lnTo>
                  <a:pt x="6095" y="12192"/>
                </a:lnTo>
                <a:lnTo>
                  <a:pt x="12191" y="12192"/>
                </a:lnTo>
                <a:lnTo>
                  <a:pt x="12191" y="6096"/>
                </a:lnTo>
                <a:close/>
              </a:path>
              <a:path w="4465320" h="4133215">
                <a:moveTo>
                  <a:pt x="4453128" y="6096"/>
                </a:moveTo>
                <a:lnTo>
                  <a:pt x="12191" y="6096"/>
                </a:lnTo>
                <a:lnTo>
                  <a:pt x="12191" y="12192"/>
                </a:lnTo>
                <a:lnTo>
                  <a:pt x="4453128" y="12192"/>
                </a:lnTo>
                <a:lnTo>
                  <a:pt x="4453128" y="6096"/>
                </a:lnTo>
                <a:close/>
              </a:path>
              <a:path w="4465320" h="4133215">
                <a:moveTo>
                  <a:pt x="4465320" y="6096"/>
                </a:moveTo>
                <a:lnTo>
                  <a:pt x="4453128" y="6096"/>
                </a:lnTo>
                <a:lnTo>
                  <a:pt x="4459224" y="12192"/>
                </a:lnTo>
                <a:lnTo>
                  <a:pt x="4465320" y="12192"/>
                </a:lnTo>
                <a:lnTo>
                  <a:pt x="4465320" y="6096"/>
                </a:lnTo>
                <a:close/>
              </a:path>
            </a:pathLst>
          </a:custGeom>
          <a:solidFill>
            <a:srgbClr val="000000"/>
          </a:solidFill>
        </p:spPr>
        <p:txBody>
          <a:bodyPr wrap="square" lIns="0" tIns="0" rIns="0" bIns="0" rtlCol="0"/>
          <a:lstStyle/>
          <a:p>
            <a:endParaRPr sz="1539"/>
          </a:p>
        </p:txBody>
      </p:sp>
      <p:grpSp>
        <p:nvGrpSpPr>
          <p:cNvPr id="31" name="object 31"/>
          <p:cNvGrpSpPr/>
          <p:nvPr/>
        </p:nvGrpSpPr>
        <p:grpSpPr>
          <a:xfrm>
            <a:off x="807973" y="4767046"/>
            <a:ext cx="2885464" cy="1080556"/>
            <a:chOff x="944880" y="5346196"/>
            <a:chExt cx="3374390" cy="1263650"/>
          </a:xfrm>
        </p:grpSpPr>
        <p:sp>
          <p:nvSpPr>
            <p:cNvPr id="32" name="object 32"/>
            <p:cNvSpPr/>
            <p:nvPr/>
          </p:nvSpPr>
          <p:spPr>
            <a:xfrm>
              <a:off x="3880103" y="5841491"/>
              <a:ext cx="394970" cy="250190"/>
            </a:xfrm>
            <a:custGeom>
              <a:avLst/>
              <a:gdLst/>
              <a:ahLst/>
              <a:cxnLst/>
              <a:rect l="l" t="t" r="r" b="b"/>
              <a:pathLst>
                <a:path w="394970" h="250189">
                  <a:moveTo>
                    <a:pt x="295656" y="0"/>
                  </a:moveTo>
                  <a:lnTo>
                    <a:pt x="99060" y="0"/>
                  </a:lnTo>
                  <a:lnTo>
                    <a:pt x="99060" y="124968"/>
                  </a:lnTo>
                  <a:lnTo>
                    <a:pt x="0" y="124968"/>
                  </a:lnTo>
                  <a:lnTo>
                    <a:pt x="198120" y="249936"/>
                  </a:lnTo>
                  <a:lnTo>
                    <a:pt x="394716" y="124968"/>
                  </a:lnTo>
                  <a:lnTo>
                    <a:pt x="295656" y="124968"/>
                  </a:lnTo>
                  <a:lnTo>
                    <a:pt x="295656" y="0"/>
                  </a:lnTo>
                  <a:close/>
                </a:path>
              </a:pathLst>
            </a:custGeom>
            <a:solidFill>
              <a:srgbClr val="FFFFFF"/>
            </a:solidFill>
          </p:spPr>
          <p:txBody>
            <a:bodyPr wrap="square" lIns="0" tIns="0" rIns="0" bIns="0" rtlCol="0"/>
            <a:lstStyle/>
            <a:p>
              <a:endParaRPr sz="1539"/>
            </a:p>
          </p:txBody>
        </p:sp>
        <p:sp>
          <p:nvSpPr>
            <p:cNvPr id="33" name="object 33"/>
            <p:cNvSpPr/>
            <p:nvPr/>
          </p:nvSpPr>
          <p:spPr>
            <a:xfrm>
              <a:off x="3835908" y="5827775"/>
              <a:ext cx="483234" cy="279400"/>
            </a:xfrm>
            <a:custGeom>
              <a:avLst/>
              <a:gdLst/>
              <a:ahLst/>
              <a:cxnLst/>
              <a:rect l="l" t="t" r="r" b="b"/>
              <a:pathLst>
                <a:path w="483235" h="279400">
                  <a:moveTo>
                    <a:pt x="129539" y="126491"/>
                  </a:moveTo>
                  <a:lnTo>
                    <a:pt x="0" y="126491"/>
                  </a:lnTo>
                  <a:lnTo>
                    <a:pt x="242315" y="278891"/>
                  </a:lnTo>
                  <a:lnTo>
                    <a:pt x="283250" y="252983"/>
                  </a:lnTo>
                  <a:lnTo>
                    <a:pt x="234695" y="252983"/>
                  </a:lnTo>
                  <a:lnTo>
                    <a:pt x="241553" y="248658"/>
                  </a:lnTo>
                  <a:lnTo>
                    <a:pt x="86533" y="150875"/>
                  </a:lnTo>
                  <a:lnTo>
                    <a:pt x="44195" y="150875"/>
                  </a:lnTo>
                  <a:lnTo>
                    <a:pt x="50291" y="128015"/>
                  </a:lnTo>
                  <a:lnTo>
                    <a:pt x="129539" y="128015"/>
                  </a:lnTo>
                  <a:lnTo>
                    <a:pt x="129539" y="126491"/>
                  </a:lnTo>
                  <a:close/>
                </a:path>
                <a:path w="483235" h="279400">
                  <a:moveTo>
                    <a:pt x="241553" y="248658"/>
                  </a:moveTo>
                  <a:lnTo>
                    <a:pt x="234695" y="252983"/>
                  </a:lnTo>
                  <a:lnTo>
                    <a:pt x="248412" y="252983"/>
                  </a:lnTo>
                  <a:lnTo>
                    <a:pt x="241553" y="248658"/>
                  </a:lnTo>
                  <a:close/>
                </a:path>
                <a:path w="483235" h="279400">
                  <a:moveTo>
                    <a:pt x="432815" y="128015"/>
                  </a:moveTo>
                  <a:lnTo>
                    <a:pt x="241553" y="248658"/>
                  </a:lnTo>
                  <a:lnTo>
                    <a:pt x="248412" y="252983"/>
                  </a:lnTo>
                  <a:lnTo>
                    <a:pt x="283250" y="252983"/>
                  </a:lnTo>
                  <a:lnTo>
                    <a:pt x="444581" y="150875"/>
                  </a:lnTo>
                  <a:lnTo>
                    <a:pt x="438912" y="150875"/>
                  </a:lnTo>
                  <a:lnTo>
                    <a:pt x="432815" y="128015"/>
                  </a:lnTo>
                  <a:close/>
                </a:path>
                <a:path w="483235" h="279400">
                  <a:moveTo>
                    <a:pt x="50291" y="128015"/>
                  </a:moveTo>
                  <a:lnTo>
                    <a:pt x="44195" y="150875"/>
                  </a:lnTo>
                  <a:lnTo>
                    <a:pt x="86533" y="150875"/>
                  </a:lnTo>
                  <a:lnTo>
                    <a:pt x="50291" y="128015"/>
                  </a:lnTo>
                  <a:close/>
                </a:path>
                <a:path w="483235" h="279400">
                  <a:moveTo>
                    <a:pt x="129539" y="128015"/>
                  </a:moveTo>
                  <a:lnTo>
                    <a:pt x="50291" y="128015"/>
                  </a:lnTo>
                  <a:lnTo>
                    <a:pt x="86533" y="150875"/>
                  </a:lnTo>
                  <a:lnTo>
                    <a:pt x="155447" y="150875"/>
                  </a:lnTo>
                  <a:lnTo>
                    <a:pt x="155447" y="138683"/>
                  </a:lnTo>
                  <a:lnTo>
                    <a:pt x="129539" y="138683"/>
                  </a:lnTo>
                  <a:lnTo>
                    <a:pt x="129539" y="128015"/>
                  </a:lnTo>
                  <a:close/>
                </a:path>
                <a:path w="483235" h="279400">
                  <a:moveTo>
                    <a:pt x="327659" y="13715"/>
                  </a:moveTo>
                  <a:lnTo>
                    <a:pt x="327659" y="150875"/>
                  </a:lnTo>
                  <a:lnTo>
                    <a:pt x="396574" y="150875"/>
                  </a:lnTo>
                  <a:lnTo>
                    <a:pt x="415903" y="138683"/>
                  </a:lnTo>
                  <a:lnTo>
                    <a:pt x="353567" y="138683"/>
                  </a:lnTo>
                  <a:lnTo>
                    <a:pt x="339851" y="126491"/>
                  </a:lnTo>
                  <a:lnTo>
                    <a:pt x="353567" y="126491"/>
                  </a:lnTo>
                  <a:lnTo>
                    <a:pt x="353567" y="25907"/>
                  </a:lnTo>
                  <a:lnTo>
                    <a:pt x="339851" y="25907"/>
                  </a:lnTo>
                  <a:lnTo>
                    <a:pt x="327659" y="13715"/>
                  </a:lnTo>
                  <a:close/>
                </a:path>
                <a:path w="483235" h="279400">
                  <a:moveTo>
                    <a:pt x="480700" y="128015"/>
                  </a:moveTo>
                  <a:lnTo>
                    <a:pt x="432815" y="128015"/>
                  </a:lnTo>
                  <a:lnTo>
                    <a:pt x="438912" y="150875"/>
                  </a:lnTo>
                  <a:lnTo>
                    <a:pt x="444581" y="150875"/>
                  </a:lnTo>
                  <a:lnTo>
                    <a:pt x="480700" y="128015"/>
                  </a:lnTo>
                  <a:close/>
                </a:path>
                <a:path w="483235" h="279400">
                  <a:moveTo>
                    <a:pt x="353567" y="0"/>
                  </a:moveTo>
                  <a:lnTo>
                    <a:pt x="129539" y="0"/>
                  </a:lnTo>
                  <a:lnTo>
                    <a:pt x="129539" y="138683"/>
                  </a:lnTo>
                  <a:lnTo>
                    <a:pt x="143255" y="126491"/>
                  </a:lnTo>
                  <a:lnTo>
                    <a:pt x="155447" y="126491"/>
                  </a:lnTo>
                  <a:lnTo>
                    <a:pt x="155447" y="25907"/>
                  </a:lnTo>
                  <a:lnTo>
                    <a:pt x="143255" y="25907"/>
                  </a:lnTo>
                  <a:lnTo>
                    <a:pt x="155447" y="13715"/>
                  </a:lnTo>
                  <a:lnTo>
                    <a:pt x="353567" y="13715"/>
                  </a:lnTo>
                  <a:lnTo>
                    <a:pt x="353567" y="0"/>
                  </a:lnTo>
                  <a:close/>
                </a:path>
                <a:path w="483235" h="279400">
                  <a:moveTo>
                    <a:pt x="155447" y="126491"/>
                  </a:moveTo>
                  <a:lnTo>
                    <a:pt x="143255" y="126491"/>
                  </a:lnTo>
                  <a:lnTo>
                    <a:pt x="129539" y="138683"/>
                  </a:lnTo>
                  <a:lnTo>
                    <a:pt x="155447" y="138683"/>
                  </a:lnTo>
                  <a:lnTo>
                    <a:pt x="155447" y="126491"/>
                  </a:lnTo>
                  <a:close/>
                </a:path>
                <a:path w="483235" h="279400">
                  <a:moveTo>
                    <a:pt x="353567" y="126491"/>
                  </a:moveTo>
                  <a:lnTo>
                    <a:pt x="339851" y="126491"/>
                  </a:lnTo>
                  <a:lnTo>
                    <a:pt x="353567" y="138683"/>
                  </a:lnTo>
                  <a:lnTo>
                    <a:pt x="353567" y="126491"/>
                  </a:lnTo>
                  <a:close/>
                </a:path>
                <a:path w="483235" h="279400">
                  <a:moveTo>
                    <a:pt x="483107" y="126491"/>
                  </a:moveTo>
                  <a:lnTo>
                    <a:pt x="353567" y="126491"/>
                  </a:lnTo>
                  <a:lnTo>
                    <a:pt x="353567" y="138683"/>
                  </a:lnTo>
                  <a:lnTo>
                    <a:pt x="415903" y="138683"/>
                  </a:lnTo>
                  <a:lnTo>
                    <a:pt x="432815" y="128015"/>
                  </a:lnTo>
                  <a:lnTo>
                    <a:pt x="480700" y="128015"/>
                  </a:lnTo>
                  <a:lnTo>
                    <a:pt x="483107" y="126491"/>
                  </a:lnTo>
                  <a:close/>
                </a:path>
                <a:path w="483235" h="279400">
                  <a:moveTo>
                    <a:pt x="155447" y="13715"/>
                  </a:moveTo>
                  <a:lnTo>
                    <a:pt x="143255" y="25907"/>
                  </a:lnTo>
                  <a:lnTo>
                    <a:pt x="155447" y="25907"/>
                  </a:lnTo>
                  <a:lnTo>
                    <a:pt x="155447" y="13715"/>
                  </a:lnTo>
                  <a:close/>
                </a:path>
                <a:path w="483235" h="279400">
                  <a:moveTo>
                    <a:pt x="327659" y="13715"/>
                  </a:moveTo>
                  <a:lnTo>
                    <a:pt x="155447" y="13715"/>
                  </a:lnTo>
                  <a:lnTo>
                    <a:pt x="155447" y="25907"/>
                  </a:lnTo>
                  <a:lnTo>
                    <a:pt x="327659" y="25907"/>
                  </a:lnTo>
                  <a:lnTo>
                    <a:pt x="327659" y="13715"/>
                  </a:lnTo>
                  <a:close/>
                </a:path>
                <a:path w="483235" h="279400">
                  <a:moveTo>
                    <a:pt x="353567" y="13715"/>
                  </a:moveTo>
                  <a:lnTo>
                    <a:pt x="327659" y="13715"/>
                  </a:lnTo>
                  <a:lnTo>
                    <a:pt x="339851" y="25907"/>
                  </a:lnTo>
                  <a:lnTo>
                    <a:pt x="353567" y="25907"/>
                  </a:lnTo>
                  <a:lnTo>
                    <a:pt x="353567" y="13715"/>
                  </a:lnTo>
                  <a:close/>
                </a:path>
              </a:pathLst>
            </a:custGeom>
            <a:solidFill>
              <a:srgbClr val="000000"/>
            </a:solidFill>
          </p:spPr>
          <p:txBody>
            <a:bodyPr wrap="square" lIns="0" tIns="0" rIns="0" bIns="0" rtlCol="0"/>
            <a:lstStyle/>
            <a:p>
              <a:endParaRPr sz="1539"/>
            </a:p>
          </p:txBody>
        </p:sp>
        <p:pic>
          <p:nvPicPr>
            <p:cNvPr id="34" name="object 34"/>
            <p:cNvPicPr/>
            <p:nvPr/>
          </p:nvPicPr>
          <p:blipFill>
            <a:blip r:embed="rId6" cstate="print"/>
            <a:stretch>
              <a:fillRect/>
            </a:stretch>
          </p:blipFill>
          <p:spPr>
            <a:xfrm>
              <a:off x="944880" y="5346196"/>
              <a:ext cx="1892808" cy="1263396"/>
            </a:xfrm>
            <a:prstGeom prst="rect">
              <a:avLst/>
            </a:prstGeom>
          </p:spPr>
        </p:pic>
        <p:sp>
          <p:nvSpPr>
            <p:cNvPr id="35" name="object 35"/>
            <p:cNvSpPr/>
            <p:nvPr/>
          </p:nvSpPr>
          <p:spPr>
            <a:xfrm>
              <a:off x="1389888" y="5654039"/>
              <a:ext cx="751840" cy="751840"/>
            </a:xfrm>
            <a:custGeom>
              <a:avLst/>
              <a:gdLst/>
              <a:ahLst/>
              <a:cxnLst/>
              <a:rect l="l" t="t" r="r" b="b"/>
              <a:pathLst>
                <a:path w="751839" h="751839">
                  <a:moveTo>
                    <a:pt x="394716" y="0"/>
                  </a:moveTo>
                  <a:lnTo>
                    <a:pt x="355092" y="0"/>
                  </a:lnTo>
                  <a:lnTo>
                    <a:pt x="336804" y="1524"/>
                  </a:lnTo>
                  <a:lnTo>
                    <a:pt x="298704" y="7620"/>
                  </a:lnTo>
                  <a:lnTo>
                    <a:pt x="228600" y="28956"/>
                  </a:lnTo>
                  <a:lnTo>
                    <a:pt x="164592" y="64008"/>
                  </a:lnTo>
                  <a:lnTo>
                    <a:pt x="121920" y="97536"/>
                  </a:lnTo>
                  <a:lnTo>
                    <a:pt x="85343" y="137160"/>
                  </a:lnTo>
                  <a:lnTo>
                    <a:pt x="73152" y="150876"/>
                  </a:lnTo>
                  <a:lnTo>
                    <a:pt x="64008" y="166116"/>
                  </a:lnTo>
                  <a:lnTo>
                    <a:pt x="53340" y="181356"/>
                  </a:lnTo>
                  <a:lnTo>
                    <a:pt x="44196" y="196596"/>
                  </a:lnTo>
                  <a:lnTo>
                    <a:pt x="21336" y="246888"/>
                  </a:lnTo>
                  <a:lnTo>
                    <a:pt x="16764" y="263652"/>
                  </a:lnTo>
                  <a:lnTo>
                    <a:pt x="10668" y="281940"/>
                  </a:lnTo>
                  <a:lnTo>
                    <a:pt x="1524" y="336804"/>
                  </a:lnTo>
                  <a:lnTo>
                    <a:pt x="0" y="394716"/>
                  </a:lnTo>
                  <a:lnTo>
                    <a:pt x="1289" y="411480"/>
                  </a:lnTo>
                  <a:lnTo>
                    <a:pt x="3048" y="432816"/>
                  </a:lnTo>
                  <a:lnTo>
                    <a:pt x="7620" y="451104"/>
                  </a:lnTo>
                  <a:lnTo>
                    <a:pt x="10668" y="469392"/>
                  </a:lnTo>
                  <a:lnTo>
                    <a:pt x="28956" y="521208"/>
                  </a:lnTo>
                  <a:lnTo>
                    <a:pt x="53340" y="569976"/>
                  </a:lnTo>
                  <a:lnTo>
                    <a:pt x="85343" y="614172"/>
                  </a:lnTo>
                  <a:lnTo>
                    <a:pt x="121920" y="653801"/>
                  </a:lnTo>
                  <a:lnTo>
                    <a:pt x="150875" y="676661"/>
                  </a:lnTo>
                  <a:lnTo>
                    <a:pt x="164592" y="687329"/>
                  </a:lnTo>
                  <a:lnTo>
                    <a:pt x="179831" y="696473"/>
                  </a:lnTo>
                  <a:lnTo>
                    <a:pt x="196596" y="705617"/>
                  </a:lnTo>
                  <a:lnTo>
                    <a:pt x="211836" y="714761"/>
                  </a:lnTo>
                  <a:lnTo>
                    <a:pt x="263651" y="734573"/>
                  </a:lnTo>
                  <a:lnTo>
                    <a:pt x="336804" y="749813"/>
                  </a:lnTo>
                  <a:lnTo>
                    <a:pt x="356616" y="749813"/>
                  </a:lnTo>
                  <a:lnTo>
                    <a:pt x="374904" y="751337"/>
                  </a:lnTo>
                  <a:lnTo>
                    <a:pt x="432816" y="746765"/>
                  </a:lnTo>
                  <a:lnTo>
                    <a:pt x="487680" y="734573"/>
                  </a:lnTo>
                  <a:lnTo>
                    <a:pt x="511149" y="725429"/>
                  </a:lnTo>
                  <a:lnTo>
                    <a:pt x="356616" y="725429"/>
                  </a:lnTo>
                  <a:lnTo>
                    <a:pt x="338328" y="723905"/>
                  </a:lnTo>
                  <a:lnTo>
                    <a:pt x="321563" y="720857"/>
                  </a:lnTo>
                  <a:lnTo>
                    <a:pt x="303275" y="717809"/>
                  </a:lnTo>
                  <a:lnTo>
                    <a:pt x="286512" y="714761"/>
                  </a:lnTo>
                  <a:lnTo>
                    <a:pt x="237744" y="697997"/>
                  </a:lnTo>
                  <a:lnTo>
                    <a:pt x="193548" y="675137"/>
                  </a:lnTo>
                  <a:lnTo>
                    <a:pt x="164592" y="655325"/>
                  </a:lnTo>
                  <a:lnTo>
                    <a:pt x="152400" y="646181"/>
                  </a:lnTo>
                  <a:lnTo>
                    <a:pt x="138684" y="633984"/>
                  </a:lnTo>
                  <a:lnTo>
                    <a:pt x="126492" y="623316"/>
                  </a:lnTo>
                  <a:lnTo>
                    <a:pt x="115824" y="611124"/>
                  </a:lnTo>
                  <a:lnTo>
                    <a:pt x="105156" y="597408"/>
                  </a:lnTo>
                  <a:lnTo>
                    <a:pt x="94487" y="585216"/>
                  </a:lnTo>
                  <a:lnTo>
                    <a:pt x="83820" y="571500"/>
                  </a:lnTo>
                  <a:lnTo>
                    <a:pt x="51815" y="512064"/>
                  </a:lnTo>
                  <a:lnTo>
                    <a:pt x="35052" y="463296"/>
                  </a:lnTo>
                  <a:lnTo>
                    <a:pt x="32003" y="445008"/>
                  </a:lnTo>
                  <a:lnTo>
                    <a:pt x="25908" y="411480"/>
                  </a:lnTo>
                  <a:lnTo>
                    <a:pt x="24384" y="393192"/>
                  </a:lnTo>
                  <a:lnTo>
                    <a:pt x="24384" y="374904"/>
                  </a:lnTo>
                  <a:lnTo>
                    <a:pt x="25908" y="356616"/>
                  </a:lnTo>
                  <a:lnTo>
                    <a:pt x="25908" y="339852"/>
                  </a:lnTo>
                  <a:lnTo>
                    <a:pt x="28956" y="321564"/>
                  </a:lnTo>
                  <a:lnTo>
                    <a:pt x="35052" y="288036"/>
                  </a:lnTo>
                  <a:lnTo>
                    <a:pt x="41148" y="271272"/>
                  </a:lnTo>
                  <a:lnTo>
                    <a:pt x="45720" y="254508"/>
                  </a:lnTo>
                  <a:lnTo>
                    <a:pt x="67056" y="208788"/>
                  </a:lnTo>
                  <a:lnTo>
                    <a:pt x="94487" y="166116"/>
                  </a:lnTo>
                  <a:lnTo>
                    <a:pt x="140208" y="115824"/>
                  </a:lnTo>
                  <a:lnTo>
                    <a:pt x="193548" y="76200"/>
                  </a:lnTo>
                  <a:lnTo>
                    <a:pt x="239268" y="51816"/>
                  </a:lnTo>
                  <a:lnTo>
                    <a:pt x="304800" y="32004"/>
                  </a:lnTo>
                  <a:lnTo>
                    <a:pt x="374904" y="24384"/>
                  </a:lnTo>
                  <a:lnTo>
                    <a:pt x="508635" y="24384"/>
                  </a:lnTo>
                  <a:lnTo>
                    <a:pt x="504444" y="22860"/>
                  </a:lnTo>
                  <a:lnTo>
                    <a:pt x="486156" y="16764"/>
                  </a:lnTo>
                  <a:lnTo>
                    <a:pt x="449580" y="7620"/>
                  </a:lnTo>
                  <a:lnTo>
                    <a:pt x="413004" y="1524"/>
                  </a:lnTo>
                  <a:lnTo>
                    <a:pt x="394716" y="0"/>
                  </a:lnTo>
                  <a:close/>
                </a:path>
                <a:path w="751839" h="751839">
                  <a:moveTo>
                    <a:pt x="508635" y="24384"/>
                  </a:moveTo>
                  <a:lnTo>
                    <a:pt x="374904" y="24384"/>
                  </a:lnTo>
                  <a:lnTo>
                    <a:pt x="428244" y="28956"/>
                  </a:lnTo>
                  <a:lnTo>
                    <a:pt x="446531" y="32004"/>
                  </a:lnTo>
                  <a:lnTo>
                    <a:pt x="480060" y="41148"/>
                  </a:lnTo>
                  <a:lnTo>
                    <a:pt x="495300" y="45720"/>
                  </a:lnTo>
                  <a:lnTo>
                    <a:pt x="512063" y="53340"/>
                  </a:lnTo>
                  <a:lnTo>
                    <a:pt x="527304" y="59436"/>
                  </a:lnTo>
                  <a:lnTo>
                    <a:pt x="542544" y="67056"/>
                  </a:lnTo>
                  <a:lnTo>
                    <a:pt x="556260" y="76200"/>
                  </a:lnTo>
                  <a:lnTo>
                    <a:pt x="571500" y="85344"/>
                  </a:lnTo>
                  <a:lnTo>
                    <a:pt x="585216" y="94488"/>
                  </a:lnTo>
                  <a:lnTo>
                    <a:pt x="597407" y="105156"/>
                  </a:lnTo>
                  <a:lnTo>
                    <a:pt x="611124" y="115824"/>
                  </a:lnTo>
                  <a:lnTo>
                    <a:pt x="644651" y="152400"/>
                  </a:lnTo>
                  <a:lnTo>
                    <a:pt x="675132" y="193548"/>
                  </a:lnTo>
                  <a:lnTo>
                    <a:pt x="697992" y="239268"/>
                  </a:lnTo>
                  <a:lnTo>
                    <a:pt x="714756" y="288036"/>
                  </a:lnTo>
                  <a:lnTo>
                    <a:pt x="723900" y="339852"/>
                  </a:lnTo>
                  <a:lnTo>
                    <a:pt x="725297" y="356616"/>
                  </a:lnTo>
                  <a:lnTo>
                    <a:pt x="725297" y="394716"/>
                  </a:lnTo>
                  <a:lnTo>
                    <a:pt x="723900" y="411480"/>
                  </a:lnTo>
                  <a:lnTo>
                    <a:pt x="720851" y="429768"/>
                  </a:lnTo>
                  <a:lnTo>
                    <a:pt x="714756" y="463296"/>
                  </a:lnTo>
                  <a:lnTo>
                    <a:pt x="708660" y="480060"/>
                  </a:lnTo>
                  <a:lnTo>
                    <a:pt x="704088" y="496824"/>
                  </a:lnTo>
                  <a:lnTo>
                    <a:pt x="682751" y="542544"/>
                  </a:lnTo>
                  <a:lnTo>
                    <a:pt x="655319" y="585216"/>
                  </a:lnTo>
                  <a:lnTo>
                    <a:pt x="609600" y="635508"/>
                  </a:lnTo>
                  <a:lnTo>
                    <a:pt x="556260" y="675137"/>
                  </a:lnTo>
                  <a:lnTo>
                    <a:pt x="541019" y="682757"/>
                  </a:lnTo>
                  <a:lnTo>
                    <a:pt x="525780" y="691901"/>
                  </a:lnTo>
                  <a:lnTo>
                    <a:pt x="478536" y="710189"/>
                  </a:lnTo>
                  <a:lnTo>
                    <a:pt x="428244" y="722381"/>
                  </a:lnTo>
                  <a:lnTo>
                    <a:pt x="393192" y="725429"/>
                  </a:lnTo>
                  <a:lnTo>
                    <a:pt x="511149" y="725429"/>
                  </a:lnTo>
                  <a:lnTo>
                    <a:pt x="554736" y="705617"/>
                  </a:lnTo>
                  <a:lnTo>
                    <a:pt x="585216" y="687329"/>
                  </a:lnTo>
                  <a:lnTo>
                    <a:pt x="600456" y="676661"/>
                  </a:lnTo>
                  <a:lnTo>
                    <a:pt x="614172" y="664469"/>
                  </a:lnTo>
                  <a:lnTo>
                    <a:pt x="627888" y="653801"/>
                  </a:lnTo>
                  <a:lnTo>
                    <a:pt x="640080" y="640085"/>
                  </a:lnTo>
                  <a:lnTo>
                    <a:pt x="653795" y="627888"/>
                  </a:lnTo>
                  <a:lnTo>
                    <a:pt x="664463" y="614172"/>
                  </a:lnTo>
                  <a:lnTo>
                    <a:pt x="676656" y="600456"/>
                  </a:lnTo>
                  <a:lnTo>
                    <a:pt x="685800" y="585216"/>
                  </a:lnTo>
                  <a:lnTo>
                    <a:pt x="696468" y="569976"/>
                  </a:lnTo>
                  <a:lnTo>
                    <a:pt x="728472" y="504444"/>
                  </a:lnTo>
                  <a:lnTo>
                    <a:pt x="743712" y="451104"/>
                  </a:lnTo>
                  <a:lnTo>
                    <a:pt x="748166" y="414528"/>
                  </a:lnTo>
                  <a:lnTo>
                    <a:pt x="749807" y="394716"/>
                  </a:lnTo>
                  <a:lnTo>
                    <a:pt x="751214" y="376428"/>
                  </a:lnTo>
                  <a:lnTo>
                    <a:pt x="751332" y="374904"/>
                  </a:lnTo>
                  <a:lnTo>
                    <a:pt x="750042" y="358140"/>
                  </a:lnTo>
                  <a:lnTo>
                    <a:pt x="746760" y="318516"/>
                  </a:lnTo>
                  <a:lnTo>
                    <a:pt x="742188" y="298704"/>
                  </a:lnTo>
                  <a:lnTo>
                    <a:pt x="739139" y="281940"/>
                  </a:lnTo>
                  <a:lnTo>
                    <a:pt x="726948" y="245364"/>
                  </a:lnTo>
                  <a:lnTo>
                    <a:pt x="705612" y="196596"/>
                  </a:lnTo>
                  <a:lnTo>
                    <a:pt x="675132" y="150876"/>
                  </a:lnTo>
                  <a:lnTo>
                    <a:pt x="664463" y="135636"/>
                  </a:lnTo>
                  <a:lnTo>
                    <a:pt x="652272" y="121920"/>
                  </a:lnTo>
                  <a:lnTo>
                    <a:pt x="627888" y="97536"/>
                  </a:lnTo>
                  <a:lnTo>
                    <a:pt x="614172" y="85344"/>
                  </a:lnTo>
                  <a:lnTo>
                    <a:pt x="598932" y="74676"/>
                  </a:lnTo>
                  <a:lnTo>
                    <a:pt x="585216" y="64008"/>
                  </a:lnTo>
                  <a:lnTo>
                    <a:pt x="569976" y="53340"/>
                  </a:lnTo>
                  <a:lnTo>
                    <a:pt x="553212" y="44196"/>
                  </a:lnTo>
                  <a:lnTo>
                    <a:pt x="537972" y="36576"/>
                  </a:lnTo>
                  <a:lnTo>
                    <a:pt x="521207" y="28956"/>
                  </a:lnTo>
                  <a:lnTo>
                    <a:pt x="508635" y="24384"/>
                  </a:lnTo>
                  <a:close/>
                </a:path>
              </a:pathLst>
            </a:custGeom>
            <a:solidFill>
              <a:srgbClr val="FF0000"/>
            </a:solidFill>
          </p:spPr>
          <p:txBody>
            <a:bodyPr wrap="square" lIns="0" tIns="0" rIns="0" bIns="0" rtlCol="0"/>
            <a:lstStyle/>
            <a:p>
              <a:endParaRPr sz="1539"/>
            </a:p>
          </p:txBody>
        </p:sp>
      </p:grpSp>
      <p:sp>
        <p:nvSpPr>
          <p:cNvPr id="36" name="object 36"/>
          <p:cNvSpPr txBox="1"/>
          <p:nvPr/>
        </p:nvSpPr>
        <p:spPr>
          <a:xfrm>
            <a:off x="1266259" y="5850861"/>
            <a:ext cx="575572" cy="144734"/>
          </a:xfrm>
          <a:prstGeom prst="rect">
            <a:avLst/>
          </a:prstGeom>
        </p:spPr>
        <p:txBody>
          <a:bodyPr vert="horz" wrap="square" lIns="0" tIns="13032" rIns="0" bIns="0" rtlCol="0">
            <a:spAutoFit/>
          </a:bodyPr>
          <a:lstStyle/>
          <a:p>
            <a:pPr marL="10860">
              <a:spcBef>
                <a:spcPts val="103"/>
              </a:spcBef>
            </a:pPr>
            <a:r>
              <a:rPr sz="855" spc="-9" dirty="0">
                <a:latin typeface="ＭＳ Ｐゴシック"/>
                <a:cs typeface="ＭＳ Ｐゴシック"/>
              </a:rPr>
              <a:t>洪水吐施設</a:t>
            </a:r>
            <a:endParaRPr sz="855">
              <a:latin typeface="ＭＳ Ｐゴシック"/>
              <a:cs typeface="ＭＳ Ｐゴシック"/>
            </a:endParaRPr>
          </a:p>
        </p:txBody>
      </p:sp>
      <p:sp>
        <p:nvSpPr>
          <p:cNvPr id="37" name="object 37"/>
          <p:cNvSpPr txBox="1"/>
          <p:nvPr/>
        </p:nvSpPr>
        <p:spPr>
          <a:xfrm>
            <a:off x="4679295" y="2904361"/>
            <a:ext cx="3643482" cy="484557"/>
          </a:xfrm>
          <a:prstGeom prst="rect">
            <a:avLst/>
          </a:prstGeom>
        </p:spPr>
        <p:txBody>
          <a:bodyPr vert="horz" wrap="square" lIns="0" tIns="10860" rIns="0" bIns="0" rtlCol="0">
            <a:spAutoFit/>
          </a:bodyPr>
          <a:lstStyle/>
          <a:p>
            <a:pPr marL="10860" marR="4344">
              <a:spcBef>
                <a:spcPts val="86"/>
              </a:spcBef>
            </a:pPr>
            <a:r>
              <a:rPr sz="1026" spc="-26" dirty="0">
                <a:latin typeface="ＭＳ Ｐゴシック"/>
                <a:cs typeface="ＭＳ Ｐゴシック"/>
              </a:rPr>
              <a:t>ダムの堤体等のコンクリート構造物の「損傷等」やゲート設備</a:t>
            </a:r>
            <a:r>
              <a:rPr sz="1026" dirty="0">
                <a:latin typeface="ＭＳ Ｐゴシック"/>
                <a:cs typeface="ＭＳ Ｐゴシック"/>
              </a:rPr>
              <a:t>                                                       </a:t>
            </a:r>
            <a:r>
              <a:rPr sz="1026" spc="-21" dirty="0">
                <a:latin typeface="ＭＳ Ｐゴシック"/>
                <a:cs typeface="ＭＳ Ｐゴシック"/>
              </a:rPr>
              <a:t>の「腐食、損傷、変形」等について水中維持管理用ロボット</a:t>
            </a:r>
            <a:r>
              <a:rPr sz="1026" spc="-13" dirty="0">
                <a:latin typeface="ＭＳ Ｐゴシック"/>
                <a:cs typeface="ＭＳ Ｐゴシック"/>
              </a:rPr>
              <a:t>を活用した概査を実施。</a:t>
            </a:r>
            <a:endParaRPr sz="1026">
              <a:latin typeface="ＭＳ Ｐゴシック"/>
              <a:cs typeface="ＭＳ Ｐゴシック"/>
            </a:endParaRPr>
          </a:p>
        </p:txBody>
      </p:sp>
      <p:grpSp>
        <p:nvGrpSpPr>
          <p:cNvPr id="38" name="object 38"/>
          <p:cNvGrpSpPr/>
          <p:nvPr/>
        </p:nvGrpSpPr>
        <p:grpSpPr>
          <a:xfrm>
            <a:off x="4978158" y="3380456"/>
            <a:ext cx="2993519" cy="1018112"/>
            <a:chOff x="5821679" y="3724655"/>
            <a:chExt cx="3500754" cy="1190625"/>
          </a:xfrm>
        </p:grpSpPr>
        <p:pic>
          <p:nvPicPr>
            <p:cNvPr id="39" name="object 39"/>
            <p:cNvPicPr/>
            <p:nvPr/>
          </p:nvPicPr>
          <p:blipFill>
            <a:blip r:embed="rId7" cstate="print"/>
            <a:stretch>
              <a:fillRect/>
            </a:stretch>
          </p:blipFill>
          <p:spPr>
            <a:xfrm>
              <a:off x="7609331" y="3724655"/>
              <a:ext cx="1712976" cy="1173479"/>
            </a:xfrm>
            <a:prstGeom prst="rect">
              <a:avLst/>
            </a:prstGeom>
          </p:spPr>
        </p:pic>
        <p:pic>
          <p:nvPicPr>
            <p:cNvPr id="40" name="object 40"/>
            <p:cNvPicPr/>
            <p:nvPr/>
          </p:nvPicPr>
          <p:blipFill>
            <a:blip r:embed="rId8" cstate="print"/>
            <a:stretch>
              <a:fillRect/>
            </a:stretch>
          </p:blipFill>
          <p:spPr>
            <a:xfrm>
              <a:off x="5821679" y="3741419"/>
              <a:ext cx="1548383" cy="1173480"/>
            </a:xfrm>
            <a:prstGeom prst="rect">
              <a:avLst/>
            </a:prstGeom>
          </p:spPr>
        </p:pic>
      </p:grpSp>
      <p:sp>
        <p:nvSpPr>
          <p:cNvPr id="41" name="object 41"/>
          <p:cNvSpPr txBox="1"/>
          <p:nvPr/>
        </p:nvSpPr>
        <p:spPr>
          <a:xfrm>
            <a:off x="5212297" y="4378261"/>
            <a:ext cx="2411974" cy="144734"/>
          </a:xfrm>
          <a:prstGeom prst="rect">
            <a:avLst/>
          </a:prstGeom>
        </p:spPr>
        <p:txBody>
          <a:bodyPr vert="horz" wrap="square" lIns="0" tIns="13032" rIns="0" bIns="0" rtlCol="0">
            <a:spAutoFit/>
          </a:bodyPr>
          <a:lstStyle/>
          <a:p>
            <a:pPr marL="10860">
              <a:spcBef>
                <a:spcPts val="103"/>
              </a:spcBef>
              <a:tabLst>
                <a:tab pos="1671861" algn="l"/>
              </a:tabLst>
            </a:pPr>
            <a:r>
              <a:rPr sz="855" dirty="0">
                <a:latin typeface="ＭＳ Ｐゴシック"/>
                <a:cs typeface="ＭＳ Ｐゴシック"/>
              </a:rPr>
              <a:t>コンクリート構造</a:t>
            </a:r>
            <a:r>
              <a:rPr sz="855" spc="-43" dirty="0">
                <a:latin typeface="ＭＳ Ｐゴシック"/>
                <a:cs typeface="ＭＳ Ｐゴシック"/>
              </a:rPr>
              <a:t>物</a:t>
            </a:r>
            <a:r>
              <a:rPr sz="855" dirty="0">
                <a:latin typeface="ＭＳ Ｐゴシック"/>
                <a:cs typeface="ＭＳ Ｐゴシック"/>
              </a:rPr>
              <a:t>	取水ゲート設</a:t>
            </a:r>
            <a:r>
              <a:rPr sz="855" spc="-342" dirty="0">
                <a:latin typeface="ＭＳ Ｐゴシック"/>
                <a:cs typeface="ＭＳ Ｐゴシック"/>
              </a:rPr>
              <a:t>備</a:t>
            </a:r>
            <a:endParaRPr sz="855">
              <a:latin typeface="ＭＳ Ｐゴシック"/>
              <a:cs typeface="ＭＳ Ｐゴシック"/>
            </a:endParaRPr>
          </a:p>
        </p:txBody>
      </p:sp>
      <p:grpSp>
        <p:nvGrpSpPr>
          <p:cNvPr id="42" name="object 42"/>
          <p:cNvGrpSpPr/>
          <p:nvPr/>
        </p:nvGrpSpPr>
        <p:grpSpPr>
          <a:xfrm>
            <a:off x="5098051" y="4929944"/>
            <a:ext cx="2476048" cy="1028429"/>
            <a:chOff x="5961888" y="5536696"/>
            <a:chExt cx="2895600" cy="1202690"/>
          </a:xfrm>
        </p:grpSpPr>
        <p:pic>
          <p:nvPicPr>
            <p:cNvPr id="43" name="object 43"/>
            <p:cNvPicPr/>
            <p:nvPr/>
          </p:nvPicPr>
          <p:blipFill>
            <a:blip r:embed="rId9" cstate="print"/>
            <a:stretch>
              <a:fillRect/>
            </a:stretch>
          </p:blipFill>
          <p:spPr>
            <a:xfrm>
              <a:off x="7825739" y="5536696"/>
              <a:ext cx="1031748" cy="1202436"/>
            </a:xfrm>
            <a:prstGeom prst="rect">
              <a:avLst/>
            </a:prstGeom>
          </p:spPr>
        </p:pic>
        <p:pic>
          <p:nvPicPr>
            <p:cNvPr id="44" name="object 44"/>
            <p:cNvPicPr/>
            <p:nvPr/>
          </p:nvPicPr>
          <p:blipFill>
            <a:blip r:embed="rId10" cstate="print"/>
            <a:stretch>
              <a:fillRect/>
            </a:stretch>
          </p:blipFill>
          <p:spPr>
            <a:xfrm>
              <a:off x="5961888" y="5544316"/>
              <a:ext cx="1589532" cy="1191767"/>
            </a:xfrm>
            <a:prstGeom prst="rect">
              <a:avLst/>
            </a:prstGeom>
          </p:spPr>
        </p:pic>
      </p:grpSp>
      <p:sp>
        <p:nvSpPr>
          <p:cNvPr id="45" name="object 45"/>
          <p:cNvSpPr txBox="1"/>
          <p:nvPr/>
        </p:nvSpPr>
        <p:spPr>
          <a:xfrm>
            <a:off x="5535486" y="4581557"/>
            <a:ext cx="2397857" cy="300533"/>
          </a:xfrm>
          <a:prstGeom prst="rect">
            <a:avLst/>
          </a:prstGeom>
        </p:spPr>
        <p:txBody>
          <a:bodyPr vert="horz" wrap="square" lIns="0" tIns="10860" rIns="0" bIns="0" rtlCol="0">
            <a:spAutoFit/>
          </a:bodyPr>
          <a:lstStyle/>
          <a:p>
            <a:pPr marL="10860">
              <a:spcBef>
                <a:spcPts val="86"/>
              </a:spcBef>
            </a:pPr>
            <a:r>
              <a:rPr sz="941" spc="-13" dirty="0">
                <a:latin typeface="ＭＳ Ｐゴシック"/>
                <a:cs typeface="ＭＳ Ｐゴシック"/>
              </a:rPr>
              <a:t>・丸山ダム・横山ダムで水中点検ロボットを</a:t>
            </a:r>
            <a:r>
              <a:rPr sz="941" spc="-21" dirty="0">
                <a:latin typeface="ＭＳ Ｐゴシック"/>
                <a:cs typeface="ＭＳ Ｐゴシック"/>
              </a:rPr>
              <a:t>導入</a:t>
            </a:r>
            <a:endParaRPr sz="941">
              <a:latin typeface="ＭＳ Ｐゴシック"/>
              <a:cs typeface="ＭＳ Ｐゴシック"/>
            </a:endParaRPr>
          </a:p>
          <a:p>
            <a:pPr marL="10860">
              <a:spcBef>
                <a:spcPts val="13"/>
              </a:spcBef>
            </a:pPr>
            <a:r>
              <a:rPr sz="941" spc="-4" dirty="0">
                <a:latin typeface="ＭＳ Ｐゴシック"/>
                <a:cs typeface="ＭＳ Ｐゴシック"/>
              </a:rPr>
              <a:t>・放流設備の調査を試験的に実施</a:t>
            </a:r>
            <a:endParaRPr sz="941">
              <a:latin typeface="ＭＳ Ｐゴシック"/>
              <a:cs typeface="ＭＳ Ｐゴシック"/>
            </a:endParaRPr>
          </a:p>
        </p:txBody>
      </p:sp>
      <p:sp>
        <p:nvSpPr>
          <p:cNvPr id="46" name="object 46"/>
          <p:cNvSpPr txBox="1"/>
          <p:nvPr/>
        </p:nvSpPr>
        <p:spPr>
          <a:xfrm>
            <a:off x="6863430" y="5959026"/>
            <a:ext cx="596749" cy="144734"/>
          </a:xfrm>
          <a:prstGeom prst="rect">
            <a:avLst/>
          </a:prstGeom>
        </p:spPr>
        <p:txBody>
          <a:bodyPr vert="horz" wrap="square" lIns="0" tIns="13032" rIns="0" bIns="0" rtlCol="0">
            <a:spAutoFit/>
          </a:bodyPr>
          <a:lstStyle/>
          <a:p>
            <a:pPr marL="10860">
              <a:spcBef>
                <a:spcPts val="103"/>
              </a:spcBef>
            </a:pPr>
            <a:r>
              <a:rPr sz="855" dirty="0">
                <a:latin typeface="ＭＳ Ｐゴシック"/>
                <a:cs typeface="ＭＳ Ｐゴシック"/>
              </a:rPr>
              <a:t>水中ロボッ</a:t>
            </a:r>
            <a:r>
              <a:rPr sz="855" spc="-680" dirty="0">
                <a:latin typeface="ＭＳ Ｐゴシック"/>
                <a:cs typeface="ＭＳ Ｐゴシック"/>
              </a:rPr>
              <a:t>ト</a:t>
            </a:r>
            <a:endParaRPr sz="855">
              <a:latin typeface="ＭＳ Ｐゴシック"/>
              <a:cs typeface="ＭＳ Ｐゴシック"/>
            </a:endParaRPr>
          </a:p>
        </p:txBody>
      </p:sp>
      <p:sp>
        <p:nvSpPr>
          <p:cNvPr id="47" name="object 47"/>
          <p:cNvSpPr txBox="1"/>
          <p:nvPr/>
        </p:nvSpPr>
        <p:spPr>
          <a:xfrm>
            <a:off x="5346525" y="5959026"/>
            <a:ext cx="818289" cy="144734"/>
          </a:xfrm>
          <a:prstGeom prst="rect">
            <a:avLst/>
          </a:prstGeom>
        </p:spPr>
        <p:txBody>
          <a:bodyPr vert="horz" wrap="square" lIns="0" tIns="13032" rIns="0" bIns="0" rtlCol="0">
            <a:spAutoFit/>
          </a:bodyPr>
          <a:lstStyle/>
          <a:p>
            <a:pPr marL="10860">
              <a:spcBef>
                <a:spcPts val="103"/>
              </a:spcBef>
            </a:pPr>
            <a:r>
              <a:rPr sz="855" dirty="0">
                <a:latin typeface="ＭＳ Ｐゴシック"/>
                <a:cs typeface="ＭＳ Ｐゴシック"/>
              </a:rPr>
              <a:t>ロボット操作状</a:t>
            </a:r>
            <a:r>
              <a:rPr sz="855" spc="-671" dirty="0">
                <a:latin typeface="ＭＳ Ｐゴシック"/>
                <a:cs typeface="ＭＳ Ｐゴシック"/>
              </a:rPr>
              <a:t>況</a:t>
            </a:r>
            <a:endParaRPr sz="855">
              <a:latin typeface="ＭＳ Ｐゴシック"/>
              <a:cs typeface="ＭＳ Ｐゴシック"/>
            </a:endParaRPr>
          </a:p>
        </p:txBody>
      </p:sp>
      <p:pic>
        <p:nvPicPr>
          <p:cNvPr id="48" name="object 48"/>
          <p:cNvPicPr/>
          <p:nvPr/>
        </p:nvPicPr>
        <p:blipFill>
          <a:blip r:embed="rId2" cstate="print"/>
          <a:stretch>
            <a:fillRect/>
          </a:stretch>
        </p:blipFill>
        <p:spPr>
          <a:xfrm>
            <a:off x="4622390" y="2577696"/>
            <a:ext cx="1490840" cy="273668"/>
          </a:xfrm>
          <a:prstGeom prst="rect">
            <a:avLst/>
          </a:prstGeom>
        </p:spPr>
      </p:pic>
      <p:sp>
        <p:nvSpPr>
          <p:cNvPr id="49" name="object 49"/>
          <p:cNvSpPr txBox="1"/>
          <p:nvPr/>
        </p:nvSpPr>
        <p:spPr>
          <a:xfrm>
            <a:off x="4769215" y="2603325"/>
            <a:ext cx="1198928" cy="204529"/>
          </a:xfrm>
          <a:prstGeom prst="rect">
            <a:avLst/>
          </a:prstGeom>
        </p:spPr>
        <p:txBody>
          <a:bodyPr vert="horz" wrap="square" lIns="0" tIns="13575" rIns="0" bIns="0" rtlCol="0">
            <a:spAutoFit/>
          </a:bodyPr>
          <a:lstStyle/>
          <a:p>
            <a:pPr marL="10860">
              <a:spcBef>
                <a:spcPts val="107"/>
              </a:spcBef>
            </a:pPr>
            <a:r>
              <a:rPr sz="1240" dirty="0">
                <a:solidFill>
                  <a:srgbClr val="FFFFFF"/>
                </a:solidFill>
                <a:latin typeface="ＭＳ Ｐゴシック"/>
                <a:cs typeface="ＭＳ Ｐゴシック"/>
              </a:rPr>
              <a:t>水中カメラの活</a:t>
            </a:r>
            <a:r>
              <a:rPr sz="1240" spc="-804" dirty="0">
                <a:solidFill>
                  <a:srgbClr val="FFFFFF"/>
                </a:solidFill>
                <a:latin typeface="ＭＳ Ｐゴシック"/>
                <a:cs typeface="ＭＳ Ｐゴシック"/>
              </a:rPr>
              <a:t>用</a:t>
            </a:r>
            <a:endParaRPr sz="1240">
              <a:latin typeface="ＭＳ Ｐゴシック"/>
              <a:cs typeface="ＭＳ Ｐゴシック"/>
            </a:endParaRPr>
          </a:p>
        </p:txBody>
      </p:sp>
      <p:pic>
        <p:nvPicPr>
          <p:cNvPr id="50" name="object 50"/>
          <p:cNvPicPr/>
          <p:nvPr/>
        </p:nvPicPr>
        <p:blipFill>
          <a:blip r:embed="rId11" cstate="print"/>
          <a:stretch>
            <a:fillRect/>
          </a:stretch>
        </p:blipFill>
        <p:spPr>
          <a:xfrm>
            <a:off x="4707097" y="4555927"/>
            <a:ext cx="761058" cy="315369"/>
          </a:xfrm>
          <a:prstGeom prst="rect">
            <a:avLst/>
          </a:prstGeom>
        </p:spPr>
      </p:pic>
      <p:sp>
        <p:nvSpPr>
          <p:cNvPr id="51" name="object 51"/>
          <p:cNvSpPr txBox="1"/>
          <p:nvPr/>
        </p:nvSpPr>
        <p:spPr>
          <a:xfrm>
            <a:off x="4898231" y="4628472"/>
            <a:ext cx="381724" cy="155749"/>
          </a:xfrm>
          <a:prstGeom prst="rect">
            <a:avLst/>
          </a:prstGeom>
        </p:spPr>
        <p:txBody>
          <a:bodyPr vert="horz" wrap="square" lIns="0" tIns="10860" rIns="0" bIns="0" rtlCol="0">
            <a:spAutoFit/>
          </a:bodyPr>
          <a:lstStyle/>
          <a:p>
            <a:pPr marL="10860">
              <a:spcBef>
                <a:spcPts val="86"/>
              </a:spcBef>
            </a:pPr>
            <a:r>
              <a:rPr sz="941" spc="-17" dirty="0">
                <a:solidFill>
                  <a:srgbClr val="FFFFFF"/>
                </a:solidFill>
                <a:latin typeface="ＭＳ Ｐゴシック"/>
                <a:cs typeface="ＭＳ Ｐゴシック"/>
              </a:rPr>
              <a:t>実施例</a:t>
            </a:r>
            <a:endParaRPr sz="941">
              <a:latin typeface="ＭＳ Ｐゴシック"/>
              <a:cs typeface="ＭＳ Ｐゴシック"/>
            </a:endParaRPr>
          </a:p>
        </p:txBody>
      </p:sp>
      <p:sp>
        <p:nvSpPr>
          <p:cNvPr id="52" name="object 52"/>
          <p:cNvSpPr txBox="1"/>
          <p:nvPr/>
        </p:nvSpPr>
        <p:spPr>
          <a:xfrm>
            <a:off x="8247411" y="6002030"/>
            <a:ext cx="165613" cy="166064"/>
          </a:xfrm>
          <a:prstGeom prst="rect">
            <a:avLst/>
          </a:prstGeom>
        </p:spPr>
        <p:txBody>
          <a:bodyPr vert="horz" wrap="square" lIns="0" tIns="14661" rIns="0" bIns="0" rtlCol="0">
            <a:spAutoFit/>
          </a:bodyPr>
          <a:lstStyle/>
          <a:p>
            <a:pPr marL="10860">
              <a:spcBef>
                <a:spcPts val="115"/>
              </a:spcBef>
            </a:pPr>
            <a:r>
              <a:rPr sz="983" spc="-21" dirty="0">
                <a:latin typeface="Arial"/>
                <a:cs typeface="Arial"/>
              </a:rPr>
              <a:t>15</a:t>
            </a:r>
            <a:endParaRPr sz="983">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60714" y="495210"/>
            <a:ext cx="7819097" cy="351859"/>
            <a:chOff x="772668" y="350520"/>
            <a:chExt cx="9144000" cy="411480"/>
          </a:xfrm>
        </p:grpSpPr>
        <p:pic>
          <p:nvPicPr>
            <p:cNvPr id="3" name="object 3"/>
            <p:cNvPicPr/>
            <p:nvPr/>
          </p:nvPicPr>
          <p:blipFill>
            <a:blip r:embed="rId2" cstate="print"/>
            <a:stretch>
              <a:fillRect/>
            </a:stretch>
          </p:blipFill>
          <p:spPr>
            <a:xfrm>
              <a:off x="772668" y="710184"/>
              <a:ext cx="9144000" cy="51816"/>
            </a:xfrm>
            <a:prstGeom prst="rect">
              <a:avLst/>
            </a:prstGeom>
          </p:spPr>
        </p:pic>
        <p:pic>
          <p:nvPicPr>
            <p:cNvPr id="4" name="object 4"/>
            <p:cNvPicPr/>
            <p:nvPr/>
          </p:nvPicPr>
          <p:blipFill>
            <a:blip r:embed="rId3" cstate="print"/>
            <a:stretch>
              <a:fillRect/>
            </a:stretch>
          </p:blipFill>
          <p:spPr>
            <a:xfrm>
              <a:off x="6894576" y="350520"/>
              <a:ext cx="3022092" cy="381000"/>
            </a:xfrm>
            <a:prstGeom prst="rect">
              <a:avLst/>
            </a:prstGeom>
          </p:spPr>
        </p:pic>
        <p:pic>
          <p:nvPicPr>
            <p:cNvPr id="5" name="object 5"/>
            <p:cNvPicPr/>
            <p:nvPr/>
          </p:nvPicPr>
          <p:blipFill>
            <a:blip r:embed="rId4" cstate="print"/>
            <a:stretch>
              <a:fillRect/>
            </a:stretch>
          </p:blipFill>
          <p:spPr>
            <a:xfrm>
              <a:off x="2429256" y="350520"/>
              <a:ext cx="4562856" cy="381000"/>
            </a:xfrm>
            <a:prstGeom prst="rect">
              <a:avLst/>
            </a:prstGeom>
          </p:spPr>
        </p:pic>
        <p:pic>
          <p:nvPicPr>
            <p:cNvPr id="6" name="object 6"/>
            <p:cNvPicPr/>
            <p:nvPr/>
          </p:nvPicPr>
          <p:blipFill>
            <a:blip r:embed="rId5" cstate="print"/>
            <a:stretch>
              <a:fillRect/>
            </a:stretch>
          </p:blipFill>
          <p:spPr>
            <a:xfrm>
              <a:off x="772668" y="350520"/>
              <a:ext cx="2843784" cy="381000"/>
            </a:xfrm>
            <a:prstGeom prst="rect">
              <a:avLst/>
            </a:prstGeom>
          </p:spPr>
        </p:pic>
      </p:grpSp>
      <p:sp>
        <p:nvSpPr>
          <p:cNvPr id="7" name="object 7"/>
          <p:cNvSpPr txBox="1">
            <a:spLocks noGrp="1"/>
          </p:cNvSpPr>
          <p:nvPr>
            <p:ph type="title"/>
          </p:nvPr>
        </p:nvSpPr>
        <p:spPr>
          <a:xfrm>
            <a:off x="326572" y="420500"/>
            <a:ext cx="8599714" cy="444046"/>
          </a:xfrm>
          <a:prstGeom prst="rect">
            <a:avLst/>
          </a:prstGeom>
        </p:spPr>
        <p:txBody>
          <a:bodyPr vert="horz" wrap="square" lIns="0" tIns="13032" rIns="0" bIns="0" rtlCol="0" anchor="ctr">
            <a:spAutoFit/>
          </a:bodyPr>
          <a:lstStyle/>
          <a:p>
            <a:pPr marL="10860">
              <a:lnSpc>
                <a:spcPct val="100000"/>
              </a:lnSpc>
              <a:spcBef>
                <a:spcPts val="103"/>
              </a:spcBef>
            </a:pPr>
            <a:r>
              <a:rPr sz="2800" spc="-17" dirty="0" err="1">
                <a:solidFill>
                  <a:srgbClr val="3F87C8"/>
                </a:solidFill>
                <a:latin typeface="HGP創英角ｺﾞｼｯｸUB"/>
                <a:cs typeface="HGP創英角ｺﾞｼｯｸUB"/>
              </a:rPr>
              <a:t>道路分野におけるデジタルデータを活用した点検の効</a:t>
            </a:r>
            <a:r>
              <a:rPr sz="2800" spc="-1753" dirty="0" err="1">
                <a:solidFill>
                  <a:srgbClr val="3F87C8"/>
                </a:solidFill>
                <a:latin typeface="HGP創英角ｺﾞｼｯｸUB"/>
                <a:cs typeface="HGP創英角ｺﾞｼｯｸUB"/>
              </a:rPr>
              <a:t>率</a:t>
            </a:r>
            <a:r>
              <a:rPr lang="ja-JP" altLang="en-US" sz="2800" spc="-1753" dirty="0">
                <a:solidFill>
                  <a:srgbClr val="3F87C8"/>
                </a:solidFill>
                <a:latin typeface="HGP創英角ｺﾞｼｯｸUB"/>
                <a:cs typeface="HGP創英角ｺﾞｼｯｸUB"/>
              </a:rPr>
              <a:t>　　</a:t>
            </a:r>
            <a:r>
              <a:rPr sz="2800" spc="-43" dirty="0">
                <a:solidFill>
                  <a:srgbClr val="3F87C8"/>
                </a:solidFill>
                <a:latin typeface="HGP創英角ｺﾞｼｯｸUB"/>
                <a:cs typeface="HGP創英角ｺﾞｼｯｸUB"/>
              </a:rPr>
              <a:t>化</a:t>
            </a:r>
          </a:p>
        </p:txBody>
      </p:sp>
      <p:grpSp>
        <p:nvGrpSpPr>
          <p:cNvPr id="8" name="object 8"/>
          <p:cNvGrpSpPr/>
          <p:nvPr/>
        </p:nvGrpSpPr>
        <p:grpSpPr>
          <a:xfrm>
            <a:off x="741510" y="2039481"/>
            <a:ext cx="7661629" cy="1361826"/>
            <a:chOff x="867155" y="2156460"/>
            <a:chExt cx="8959850" cy="1592580"/>
          </a:xfrm>
        </p:grpSpPr>
        <p:sp>
          <p:nvSpPr>
            <p:cNvPr id="9" name="object 9"/>
            <p:cNvSpPr/>
            <p:nvPr/>
          </p:nvSpPr>
          <p:spPr>
            <a:xfrm>
              <a:off x="867155" y="2156460"/>
              <a:ext cx="8959850" cy="1592580"/>
            </a:xfrm>
            <a:custGeom>
              <a:avLst/>
              <a:gdLst/>
              <a:ahLst/>
              <a:cxnLst/>
              <a:rect l="l" t="t" r="r" b="b"/>
              <a:pathLst>
                <a:path w="8959850" h="1592579">
                  <a:moveTo>
                    <a:pt x="8956548" y="0"/>
                  </a:moveTo>
                  <a:lnTo>
                    <a:pt x="3047" y="0"/>
                  </a:lnTo>
                  <a:lnTo>
                    <a:pt x="0" y="3048"/>
                  </a:lnTo>
                  <a:lnTo>
                    <a:pt x="0" y="1589532"/>
                  </a:lnTo>
                  <a:lnTo>
                    <a:pt x="3047" y="1592579"/>
                  </a:lnTo>
                  <a:lnTo>
                    <a:pt x="8956548" y="1592579"/>
                  </a:lnTo>
                  <a:lnTo>
                    <a:pt x="8959596" y="1589532"/>
                  </a:lnTo>
                  <a:lnTo>
                    <a:pt x="8959596" y="1586484"/>
                  </a:lnTo>
                  <a:lnTo>
                    <a:pt x="12191" y="1586484"/>
                  </a:lnTo>
                  <a:lnTo>
                    <a:pt x="6096" y="1580388"/>
                  </a:lnTo>
                  <a:lnTo>
                    <a:pt x="12191" y="1580388"/>
                  </a:lnTo>
                  <a:lnTo>
                    <a:pt x="12191" y="12191"/>
                  </a:lnTo>
                  <a:lnTo>
                    <a:pt x="6096" y="12191"/>
                  </a:lnTo>
                  <a:lnTo>
                    <a:pt x="12191" y="6096"/>
                  </a:lnTo>
                  <a:lnTo>
                    <a:pt x="8959596" y="6096"/>
                  </a:lnTo>
                  <a:lnTo>
                    <a:pt x="8959596" y="3048"/>
                  </a:lnTo>
                  <a:lnTo>
                    <a:pt x="8956548" y="0"/>
                  </a:lnTo>
                  <a:close/>
                </a:path>
                <a:path w="8959850" h="1592579">
                  <a:moveTo>
                    <a:pt x="12191" y="1580388"/>
                  </a:moveTo>
                  <a:lnTo>
                    <a:pt x="6096" y="1580388"/>
                  </a:lnTo>
                  <a:lnTo>
                    <a:pt x="12191" y="1586484"/>
                  </a:lnTo>
                  <a:lnTo>
                    <a:pt x="12191" y="1580388"/>
                  </a:lnTo>
                  <a:close/>
                </a:path>
                <a:path w="8959850" h="1592579">
                  <a:moveTo>
                    <a:pt x="8945880" y="1580388"/>
                  </a:moveTo>
                  <a:lnTo>
                    <a:pt x="12191" y="1580388"/>
                  </a:lnTo>
                  <a:lnTo>
                    <a:pt x="12191" y="1586484"/>
                  </a:lnTo>
                  <a:lnTo>
                    <a:pt x="8945880" y="1586484"/>
                  </a:lnTo>
                  <a:lnTo>
                    <a:pt x="8945880" y="1580388"/>
                  </a:lnTo>
                  <a:close/>
                </a:path>
                <a:path w="8959850" h="1592579">
                  <a:moveTo>
                    <a:pt x="8945880" y="6096"/>
                  </a:moveTo>
                  <a:lnTo>
                    <a:pt x="8945880" y="1586484"/>
                  </a:lnTo>
                  <a:lnTo>
                    <a:pt x="8953500" y="1580388"/>
                  </a:lnTo>
                  <a:lnTo>
                    <a:pt x="8959596" y="1580388"/>
                  </a:lnTo>
                  <a:lnTo>
                    <a:pt x="8959596" y="12191"/>
                  </a:lnTo>
                  <a:lnTo>
                    <a:pt x="8953500" y="12191"/>
                  </a:lnTo>
                  <a:lnTo>
                    <a:pt x="8945880" y="6096"/>
                  </a:lnTo>
                  <a:close/>
                </a:path>
                <a:path w="8959850" h="1592579">
                  <a:moveTo>
                    <a:pt x="8959596" y="1580388"/>
                  </a:moveTo>
                  <a:lnTo>
                    <a:pt x="8953500" y="1580388"/>
                  </a:lnTo>
                  <a:lnTo>
                    <a:pt x="8945880" y="1586484"/>
                  </a:lnTo>
                  <a:lnTo>
                    <a:pt x="8959596" y="1586484"/>
                  </a:lnTo>
                  <a:lnTo>
                    <a:pt x="8959596" y="1580388"/>
                  </a:lnTo>
                  <a:close/>
                </a:path>
                <a:path w="8959850" h="1592579">
                  <a:moveTo>
                    <a:pt x="12191" y="6096"/>
                  </a:moveTo>
                  <a:lnTo>
                    <a:pt x="6096" y="12191"/>
                  </a:lnTo>
                  <a:lnTo>
                    <a:pt x="12191" y="12191"/>
                  </a:lnTo>
                  <a:lnTo>
                    <a:pt x="12191" y="6096"/>
                  </a:lnTo>
                  <a:close/>
                </a:path>
                <a:path w="8959850" h="1592579">
                  <a:moveTo>
                    <a:pt x="8945880" y="6096"/>
                  </a:moveTo>
                  <a:lnTo>
                    <a:pt x="12191" y="6096"/>
                  </a:lnTo>
                  <a:lnTo>
                    <a:pt x="12191" y="12191"/>
                  </a:lnTo>
                  <a:lnTo>
                    <a:pt x="8945880" y="12191"/>
                  </a:lnTo>
                  <a:lnTo>
                    <a:pt x="8945880" y="6096"/>
                  </a:lnTo>
                  <a:close/>
                </a:path>
                <a:path w="8959850" h="1592579">
                  <a:moveTo>
                    <a:pt x="8959596" y="6096"/>
                  </a:moveTo>
                  <a:lnTo>
                    <a:pt x="8945880" y="6096"/>
                  </a:lnTo>
                  <a:lnTo>
                    <a:pt x="8953500" y="12191"/>
                  </a:lnTo>
                  <a:lnTo>
                    <a:pt x="8959596" y="12191"/>
                  </a:lnTo>
                  <a:lnTo>
                    <a:pt x="8959596" y="6096"/>
                  </a:lnTo>
                  <a:close/>
                </a:path>
              </a:pathLst>
            </a:custGeom>
            <a:solidFill>
              <a:srgbClr val="0070BF"/>
            </a:solidFill>
          </p:spPr>
          <p:txBody>
            <a:bodyPr wrap="square" lIns="0" tIns="0" rIns="0" bIns="0" rtlCol="0"/>
            <a:lstStyle/>
            <a:p>
              <a:endParaRPr sz="1539"/>
            </a:p>
          </p:txBody>
        </p:sp>
        <p:sp>
          <p:nvSpPr>
            <p:cNvPr id="10" name="object 10"/>
            <p:cNvSpPr/>
            <p:nvPr/>
          </p:nvSpPr>
          <p:spPr>
            <a:xfrm>
              <a:off x="1626107" y="2284476"/>
              <a:ext cx="1068705" cy="958850"/>
            </a:xfrm>
            <a:custGeom>
              <a:avLst/>
              <a:gdLst/>
              <a:ahLst/>
              <a:cxnLst/>
              <a:rect l="l" t="t" r="r" b="b"/>
              <a:pathLst>
                <a:path w="1068705" h="958850">
                  <a:moveTo>
                    <a:pt x="922019" y="0"/>
                  </a:moveTo>
                  <a:lnTo>
                    <a:pt x="146304" y="0"/>
                  </a:lnTo>
                  <a:lnTo>
                    <a:pt x="129540" y="3048"/>
                  </a:lnTo>
                  <a:lnTo>
                    <a:pt x="71628" y="27432"/>
                  </a:lnTo>
                  <a:lnTo>
                    <a:pt x="36575" y="59436"/>
                  </a:lnTo>
                  <a:lnTo>
                    <a:pt x="12192" y="99060"/>
                  </a:lnTo>
                  <a:lnTo>
                    <a:pt x="0" y="146304"/>
                  </a:lnTo>
                  <a:lnTo>
                    <a:pt x="0" y="812292"/>
                  </a:lnTo>
                  <a:lnTo>
                    <a:pt x="12192" y="859536"/>
                  </a:lnTo>
                  <a:lnTo>
                    <a:pt x="36575" y="899160"/>
                  </a:lnTo>
                  <a:lnTo>
                    <a:pt x="71628" y="931163"/>
                  </a:lnTo>
                  <a:lnTo>
                    <a:pt x="114300" y="950976"/>
                  </a:lnTo>
                  <a:lnTo>
                    <a:pt x="163068" y="958596"/>
                  </a:lnTo>
                  <a:lnTo>
                    <a:pt x="905256" y="958596"/>
                  </a:lnTo>
                  <a:lnTo>
                    <a:pt x="938784" y="955548"/>
                  </a:lnTo>
                  <a:lnTo>
                    <a:pt x="954024" y="950976"/>
                  </a:lnTo>
                  <a:lnTo>
                    <a:pt x="957834" y="949451"/>
                  </a:lnTo>
                  <a:lnTo>
                    <a:pt x="163068" y="949451"/>
                  </a:lnTo>
                  <a:lnTo>
                    <a:pt x="146304" y="947928"/>
                  </a:lnTo>
                  <a:lnTo>
                    <a:pt x="131064" y="944880"/>
                  </a:lnTo>
                  <a:lnTo>
                    <a:pt x="117348" y="941832"/>
                  </a:lnTo>
                  <a:lnTo>
                    <a:pt x="102108" y="937260"/>
                  </a:lnTo>
                  <a:lnTo>
                    <a:pt x="89916" y="929639"/>
                  </a:lnTo>
                  <a:lnTo>
                    <a:pt x="76200" y="922020"/>
                  </a:lnTo>
                  <a:lnTo>
                    <a:pt x="65531" y="912876"/>
                  </a:lnTo>
                  <a:lnTo>
                    <a:pt x="53340" y="903732"/>
                  </a:lnTo>
                  <a:lnTo>
                    <a:pt x="44196" y="893063"/>
                  </a:lnTo>
                  <a:lnTo>
                    <a:pt x="15240" y="841248"/>
                  </a:lnTo>
                  <a:lnTo>
                    <a:pt x="9143" y="795528"/>
                  </a:lnTo>
                  <a:lnTo>
                    <a:pt x="9143" y="163068"/>
                  </a:lnTo>
                  <a:lnTo>
                    <a:pt x="10668" y="146304"/>
                  </a:lnTo>
                  <a:lnTo>
                    <a:pt x="12192" y="131063"/>
                  </a:lnTo>
                  <a:lnTo>
                    <a:pt x="16764" y="117348"/>
                  </a:lnTo>
                  <a:lnTo>
                    <a:pt x="21336" y="102108"/>
                  </a:lnTo>
                  <a:lnTo>
                    <a:pt x="44196" y="65532"/>
                  </a:lnTo>
                  <a:lnTo>
                    <a:pt x="76200" y="35051"/>
                  </a:lnTo>
                  <a:lnTo>
                    <a:pt x="117348" y="16763"/>
                  </a:lnTo>
                  <a:lnTo>
                    <a:pt x="163068" y="9144"/>
                  </a:lnTo>
                  <a:lnTo>
                    <a:pt x="958596" y="9144"/>
                  </a:lnTo>
                  <a:lnTo>
                    <a:pt x="954024" y="7620"/>
                  </a:lnTo>
                  <a:lnTo>
                    <a:pt x="937260" y="3048"/>
                  </a:lnTo>
                  <a:lnTo>
                    <a:pt x="922019" y="0"/>
                  </a:lnTo>
                  <a:close/>
                </a:path>
                <a:path w="1068705" h="958850">
                  <a:moveTo>
                    <a:pt x="958596" y="9144"/>
                  </a:moveTo>
                  <a:lnTo>
                    <a:pt x="905256" y="9144"/>
                  </a:lnTo>
                  <a:lnTo>
                    <a:pt x="935736" y="12192"/>
                  </a:lnTo>
                  <a:lnTo>
                    <a:pt x="950976" y="16763"/>
                  </a:lnTo>
                  <a:lnTo>
                    <a:pt x="990600" y="35051"/>
                  </a:lnTo>
                  <a:lnTo>
                    <a:pt x="1024128" y="65532"/>
                  </a:lnTo>
                  <a:lnTo>
                    <a:pt x="1046988" y="103632"/>
                  </a:lnTo>
                  <a:lnTo>
                    <a:pt x="1059180" y="163068"/>
                  </a:lnTo>
                  <a:lnTo>
                    <a:pt x="1059180" y="795528"/>
                  </a:lnTo>
                  <a:lnTo>
                    <a:pt x="1051560" y="841248"/>
                  </a:lnTo>
                  <a:lnTo>
                    <a:pt x="1031748" y="880872"/>
                  </a:lnTo>
                  <a:lnTo>
                    <a:pt x="1002792" y="914400"/>
                  </a:lnTo>
                  <a:lnTo>
                    <a:pt x="964692" y="937260"/>
                  </a:lnTo>
                  <a:lnTo>
                    <a:pt x="920496" y="947928"/>
                  </a:lnTo>
                  <a:lnTo>
                    <a:pt x="905256" y="949451"/>
                  </a:lnTo>
                  <a:lnTo>
                    <a:pt x="957834" y="949451"/>
                  </a:lnTo>
                  <a:lnTo>
                    <a:pt x="996696" y="929639"/>
                  </a:lnTo>
                  <a:lnTo>
                    <a:pt x="1030224" y="899160"/>
                  </a:lnTo>
                  <a:lnTo>
                    <a:pt x="1060704" y="842772"/>
                  </a:lnTo>
                  <a:lnTo>
                    <a:pt x="1068324" y="795528"/>
                  </a:lnTo>
                  <a:lnTo>
                    <a:pt x="1068324" y="163068"/>
                  </a:lnTo>
                  <a:lnTo>
                    <a:pt x="1060704" y="114300"/>
                  </a:lnTo>
                  <a:lnTo>
                    <a:pt x="1039368" y="71628"/>
                  </a:lnTo>
                  <a:lnTo>
                    <a:pt x="1008888" y="36575"/>
                  </a:lnTo>
                  <a:lnTo>
                    <a:pt x="967740" y="12192"/>
                  </a:lnTo>
                  <a:lnTo>
                    <a:pt x="958596" y="9144"/>
                  </a:lnTo>
                  <a:close/>
                </a:path>
              </a:pathLst>
            </a:custGeom>
            <a:solidFill>
              <a:srgbClr val="000000"/>
            </a:solidFill>
          </p:spPr>
          <p:txBody>
            <a:bodyPr wrap="square" lIns="0" tIns="0" rIns="0" bIns="0" rtlCol="0"/>
            <a:lstStyle/>
            <a:p>
              <a:endParaRPr sz="1539"/>
            </a:p>
          </p:txBody>
        </p:sp>
      </p:grpSp>
      <p:grpSp>
        <p:nvGrpSpPr>
          <p:cNvPr id="11" name="object 11"/>
          <p:cNvGrpSpPr/>
          <p:nvPr/>
        </p:nvGrpSpPr>
        <p:grpSpPr>
          <a:xfrm>
            <a:off x="741510" y="3959069"/>
            <a:ext cx="7661629" cy="1875497"/>
            <a:chOff x="867155" y="4401311"/>
            <a:chExt cx="8959850" cy="2193290"/>
          </a:xfrm>
        </p:grpSpPr>
        <p:sp>
          <p:nvSpPr>
            <p:cNvPr id="12" name="object 12"/>
            <p:cNvSpPr/>
            <p:nvPr/>
          </p:nvSpPr>
          <p:spPr>
            <a:xfrm>
              <a:off x="867155" y="4401311"/>
              <a:ext cx="8959850" cy="2193290"/>
            </a:xfrm>
            <a:custGeom>
              <a:avLst/>
              <a:gdLst/>
              <a:ahLst/>
              <a:cxnLst/>
              <a:rect l="l" t="t" r="r" b="b"/>
              <a:pathLst>
                <a:path w="8959850" h="2193290">
                  <a:moveTo>
                    <a:pt x="8956548" y="0"/>
                  </a:moveTo>
                  <a:lnTo>
                    <a:pt x="3047" y="0"/>
                  </a:lnTo>
                  <a:lnTo>
                    <a:pt x="0" y="3048"/>
                  </a:lnTo>
                  <a:lnTo>
                    <a:pt x="0" y="2189993"/>
                  </a:lnTo>
                  <a:lnTo>
                    <a:pt x="3047" y="2193041"/>
                  </a:lnTo>
                  <a:lnTo>
                    <a:pt x="8956548" y="2193041"/>
                  </a:lnTo>
                  <a:lnTo>
                    <a:pt x="8959596" y="2189993"/>
                  </a:lnTo>
                  <a:lnTo>
                    <a:pt x="8959596" y="2186945"/>
                  </a:lnTo>
                  <a:lnTo>
                    <a:pt x="12191" y="2186945"/>
                  </a:lnTo>
                  <a:lnTo>
                    <a:pt x="6096" y="2180849"/>
                  </a:lnTo>
                  <a:lnTo>
                    <a:pt x="12191" y="2180849"/>
                  </a:lnTo>
                  <a:lnTo>
                    <a:pt x="12191" y="12192"/>
                  </a:lnTo>
                  <a:lnTo>
                    <a:pt x="6096" y="12192"/>
                  </a:lnTo>
                  <a:lnTo>
                    <a:pt x="12191" y="6096"/>
                  </a:lnTo>
                  <a:lnTo>
                    <a:pt x="8959596" y="6096"/>
                  </a:lnTo>
                  <a:lnTo>
                    <a:pt x="8959596" y="3048"/>
                  </a:lnTo>
                  <a:lnTo>
                    <a:pt x="8956548" y="0"/>
                  </a:lnTo>
                  <a:close/>
                </a:path>
                <a:path w="8959850" h="2193290">
                  <a:moveTo>
                    <a:pt x="12191" y="2180849"/>
                  </a:moveTo>
                  <a:lnTo>
                    <a:pt x="6096" y="2180849"/>
                  </a:lnTo>
                  <a:lnTo>
                    <a:pt x="12191" y="2186945"/>
                  </a:lnTo>
                  <a:lnTo>
                    <a:pt x="12191" y="2180849"/>
                  </a:lnTo>
                  <a:close/>
                </a:path>
                <a:path w="8959850" h="2193290">
                  <a:moveTo>
                    <a:pt x="8945880" y="2180849"/>
                  </a:moveTo>
                  <a:lnTo>
                    <a:pt x="12191" y="2180849"/>
                  </a:lnTo>
                  <a:lnTo>
                    <a:pt x="12191" y="2186945"/>
                  </a:lnTo>
                  <a:lnTo>
                    <a:pt x="8945880" y="2186945"/>
                  </a:lnTo>
                  <a:lnTo>
                    <a:pt x="8945880" y="2180849"/>
                  </a:lnTo>
                  <a:close/>
                </a:path>
                <a:path w="8959850" h="2193290">
                  <a:moveTo>
                    <a:pt x="8945880" y="6096"/>
                  </a:moveTo>
                  <a:lnTo>
                    <a:pt x="8945880" y="2186945"/>
                  </a:lnTo>
                  <a:lnTo>
                    <a:pt x="8953500" y="2180849"/>
                  </a:lnTo>
                  <a:lnTo>
                    <a:pt x="8959596" y="2180849"/>
                  </a:lnTo>
                  <a:lnTo>
                    <a:pt x="8959596" y="12192"/>
                  </a:lnTo>
                  <a:lnTo>
                    <a:pt x="8953500" y="12192"/>
                  </a:lnTo>
                  <a:lnTo>
                    <a:pt x="8945880" y="6096"/>
                  </a:lnTo>
                  <a:close/>
                </a:path>
                <a:path w="8959850" h="2193290">
                  <a:moveTo>
                    <a:pt x="8959596" y="2180849"/>
                  </a:moveTo>
                  <a:lnTo>
                    <a:pt x="8953500" y="2180849"/>
                  </a:lnTo>
                  <a:lnTo>
                    <a:pt x="8945880" y="2186945"/>
                  </a:lnTo>
                  <a:lnTo>
                    <a:pt x="8959596" y="2186945"/>
                  </a:lnTo>
                  <a:lnTo>
                    <a:pt x="8959596" y="2180849"/>
                  </a:lnTo>
                  <a:close/>
                </a:path>
                <a:path w="8959850" h="2193290">
                  <a:moveTo>
                    <a:pt x="12191" y="6096"/>
                  </a:moveTo>
                  <a:lnTo>
                    <a:pt x="6096" y="12192"/>
                  </a:lnTo>
                  <a:lnTo>
                    <a:pt x="12191" y="12192"/>
                  </a:lnTo>
                  <a:lnTo>
                    <a:pt x="12191" y="6096"/>
                  </a:lnTo>
                  <a:close/>
                </a:path>
                <a:path w="8959850" h="2193290">
                  <a:moveTo>
                    <a:pt x="8945880" y="6096"/>
                  </a:moveTo>
                  <a:lnTo>
                    <a:pt x="12191" y="6096"/>
                  </a:lnTo>
                  <a:lnTo>
                    <a:pt x="12191" y="12192"/>
                  </a:lnTo>
                  <a:lnTo>
                    <a:pt x="8945880" y="12192"/>
                  </a:lnTo>
                  <a:lnTo>
                    <a:pt x="8945880" y="6096"/>
                  </a:lnTo>
                  <a:close/>
                </a:path>
                <a:path w="8959850" h="2193290">
                  <a:moveTo>
                    <a:pt x="8959596" y="6096"/>
                  </a:moveTo>
                  <a:lnTo>
                    <a:pt x="8945880" y="6096"/>
                  </a:lnTo>
                  <a:lnTo>
                    <a:pt x="8953500" y="12192"/>
                  </a:lnTo>
                  <a:lnTo>
                    <a:pt x="8959596" y="12192"/>
                  </a:lnTo>
                  <a:lnTo>
                    <a:pt x="8959596" y="6096"/>
                  </a:lnTo>
                  <a:close/>
                </a:path>
              </a:pathLst>
            </a:custGeom>
            <a:solidFill>
              <a:srgbClr val="0070BF"/>
            </a:solidFill>
          </p:spPr>
          <p:txBody>
            <a:bodyPr wrap="square" lIns="0" tIns="0" rIns="0" bIns="0" rtlCol="0"/>
            <a:lstStyle/>
            <a:p>
              <a:endParaRPr sz="1539"/>
            </a:p>
          </p:txBody>
        </p:sp>
        <p:sp>
          <p:nvSpPr>
            <p:cNvPr id="13" name="object 13"/>
            <p:cNvSpPr/>
            <p:nvPr/>
          </p:nvSpPr>
          <p:spPr>
            <a:xfrm>
              <a:off x="2505456" y="4698491"/>
              <a:ext cx="3030220" cy="1793875"/>
            </a:xfrm>
            <a:custGeom>
              <a:avLst/>
              <a:gdLst/>
              <a:ahLst/>
              <a:cxnLst/>
              <a:rect l="l" t="t" r="r" b="b"/>
              <a:pathLst>
                <a:path w="3030220" h="1793875">
                  <a:moveTo>
                    <a:pt x="1043940" y="48768"/>
                  </a:moveTo>
                  <a:lnTo>
                    <a:pt x="1042416" y="39624"/>
                  </a:lnTo>
                  <a:lnTo>
                    <a:pt x="1042416" y="38100"/>
                  </a:lnTo>
                  <a:lnTo>
                    <a:pt x="1040892" y="30480"/>
                  </a:lnTo>
                  <a:lnTo>
                    <a:pt x="1039368" y="28956"/>
                  </a:lnTo>
                  <a:lnTo>
                    <a:pt x="1036320" y="22860"/>
                  </a:lnTo>
                  <a:lnTo>
                    <a:pt x="1036320" y="21336"/>
                  </a:lnTo>
                  <a:lnTo>
                    <a:pt x="1034796" y="19812"/>
                  </a:lnTo>
                  <a:lnTo>
                    <a:pt x="1034796" y="48768"/>
                  </a:lnTo>
                  <a:lnTo>
                    <a:pt x="1034796" y="1746516"/>
                  </a:lnTo>
                  <a:lnTo>
                    <a:pt x="1031748" y="1761756"/>
                  </a:lnTo>
                  <a:lnTo>
                    <a:pt x="1031748" y="1760232"/>
                  </a:lnTo>
                  <a:lnTo>
                    <a:pt x="1027176" y="1767852"/>
                  </a:lnTo>
                  <a:lnTo>
                    <a:pt x="1028700" y="1767852"/>
                  </a:lnTo>
                  <a:lnTo>
                    <a:pt x="1022604" y="1773948"/>
                  </a:lnTo>
                  <a:lnTo>
                    <a:pt x="1024115" y="1772424"/>
                  </a:lnTo>
                  <a:lnTo>
                    <a:pt x="1016508" y="1778520"/>
                  </a:lnTo>
                  <a:lnTo>
                    <a:pt x="1018032" y="1778520"/>
                  </a:lnTo>
                  <a:lnTo>
                    <a:pt x="1010412" y="1781568"/>
                  </a:lnTo>
                  <a:lnTo>
                    <a:pt x="1011936" y="1781568"/>
                  </a:lnTo>
                  <a:lnTo>
                    <a:pt x="1002792" y="1784616"/>
                  </a:lnTo>
                  <a:lnTo>
                    <a:pt x="1004316" y="1783092"/>
                  </a:lnTo>
                  <a:lnTo>
                    <a:pt x="995172" y="1784616"/>
                  </a:lnTo>
                  <a:lnTo>
                    <a:pt x="48768" y="1784616"/>
                  </a:lnTo>
                  <a:lnTo>
                    <a:pt x="39624" y="1783092"/>
                  </a:lnTo>
                  <a:lnTo>
                    <a:pt x="41148" y="1784616"/>
                  </a:lnTo>
                  <a:lnTo>
                    <a:pt x="25908" y="1778520"/>
                  </a:lnTo>
                  <a:lnTo>
                    <a:pt x="27432" y="1778520"/>
                  </a:lnTo>
                  <a:lnTo>
                    <a:pt x="22860" y="1773948"/>
                  </a:lnTo>
                  <a:lnTo>
                    <a:pt x="21336" y="1772424"/>
                  </a:lnTo>
                  <a:lnTo>
                    <a:pt x="21336" y="1773948"/>
                  </a:lnTo>
                  <a:lnTo>
                    <a:pt x="15240" y="1767852"/>
                  </a:lnTo>
                  <a:lnTo>
                    <a:pt x="16764" y="1767852"/>
                  </a:lnTo>
                  <a:lnTo>
                    <a:pt x="13106" y="1761756"/>
                  </a:lnTo>
                  <a:lnTo>
                    <a:pt x="12192" y="1760232"/>
                  </a:lnTo>
                  <a:lnTo>
                    <a:pt x="12192" y="1761756"/>
                  </a:lnTo>
                  <a:lnTo>
                    <a:pt x="9144" y="1746516"/>
                  </a:lnTo>
                  <a:lnTo>
                    <a:pt x="9144" y="48768"/>
                  </a:lnTo>
                  <a:lnTo>
                    <a:pt x="10668" y="39624"/>
                  </a:lnTo>
                  <a:lnTo>
                    <a:pt x="10668" y="41148"/>
                  </a:lnTo>
                  <a:lnTo>
                    <a:pt x="10972" y="39624"/>
                  </a:lnTo>
                  <a:lnTo>
                    <a:pt x="12192" y="33528"/>
                  </a:lnTo>
                  <a:lnTo>
                    <a:pt x="15849" y="27432"/>
                  </a:lnTo>
                  <a:lnTo>
                    <a:pt x="16751" y="25920"/>
                  </a:lnTo>
                  <a:lnTo>
                    <a:pt x="21336" y="21336"/>
                  </a:lnTo>
                  <a:lnTo>
                    <a:pt x="27432" y="16764"/>
                  </a:lnTo>
                  <a:lnTo>
                    <a:pt x="25908" y="16764"/>
                  </a:lnTo>
                  <a:lnTo>
                    <a:pt x="41148" y="10668"/>
                  </a:lnTo>
                  <a:lnTo>
                    <a:pt x="1002792" y="10668"/>
                  </a:lnTo>
                  <a:lnTo>
                    <a:pt x="1011936" y="13716"/>
                  </a:lnTo>
                  <a:lnTo>
                    <a:pt x="1010412" y="13716"/>
                  </a:lnTo>
                  <a:lnTo>
                    <a:pt x="1018032" y="16764"/>
                  </a:lnTo>
                  <a:lnTo>
                    <a:pt x="1016508" y="16764"/>
                  </a:lnTo>
                  <a:lnTo>
                    <a:pt x="1024128" y="21336"/>
                  </a:lnTo>
                  <a:lnTo>
                    <a:pt x="1022604" y="21336"/>
                  </a:lnTo>
                  <a:lnTo>
                    <a:pt x="1028700" y="27432"/>
                  </a:lnTo>
                  <a:lnTo>
                    <a:pt x="1027176" y="27432"/>
                  </a:lnTo>
                  <a:lnTo>
                    <a:pt x="1031748" y="33528"/>
                  </a:lnTo>
                  <a:lnTo>
                    <a:pt x="1033272" y="41148"/>
                  </a:lnTo>
                  <a:lnTo>
                    <a:pt x="1033272" y="39624"/>
                  </a:lnTo>
                  <a:lnTo>
                    <a:pt x="1034796" y="48768"/>
                  </a:lnTo>
                  <a:lnTo>
                    <a:pt x="1034796" y="19812"/>
                  </a:lnTo>
                  <a:lnTo>
                    <a:pt x="1030224" y="15240"/>
                  </a:lnTo>
                  <a:lnTo>
                    <a:pt x="1030224" y="13716"/>
                  </a:lnTo>
                  <a:lnTo>
                    <a:pt x="1026160" y="10668"/>
                  </a:lnTo>
                  <a:lnTo>
                    <a:pt x="1024128" y="9144"/>
                  </a:lnTo>
                  <a:lnTo>
                    <a:pt x="1022604" y="9144"/>
                  </a:lnTo>
                  <a:lnTo>
                    <a:pt x="1014984" y="4572"/>
                  </a:lnTo>
                  <a:lnTo>
                    <a:pt x="1005840" y="1524"/>
                  </a:lnTo>
                  <a:lnTo>
                    <a:pt x="996696" y="0"/>
                  </a:lnTo>
                  <a:lnTo>
                    <a:pt x="47244" y="0"/>
                  </a:lnTo>
                  <a:lnTo>
                    <a:pt x="39624" y="1524"/>
                  </a:lnTo>
                  <a:lnTo>
                    <a:pt x="38100" y="1524"/>
                  </a:lnTo>
                  <a:lnTo>
                    <a:pt x="30480" y="4572"/>
                  </a:lnTo>
                  <a:lnTo>
                    <a:pt x="28956" y="4572"/>
                  </a:lnTo>
                  <a:lnTo>
                    <a:pt x="21336" y="9144"/>
                  </a:lnTo>
                  <a:lnTo>
                    <a:pt x="15240" y="13716"/>
                  </a:lnTo>
                  <a:lnTo>
                    <a:pt x="13716" y="15240"/>
                  </a:lnTo>
                  <a:lnTo>
                    <a:pt x="9144" y="21336"/>
                  </a:lnTo>
                  <a:lnTo>
                    <a:pt x="7620" y="21336"/>
                  </a:lnTo>
                  <a:lnTo>
                    <a:pt x="7620" y="22860"/>
                  </a:lnTo>
                  <a:lnTo>
                    <a:pt x="4572" y="28956"/>
                  </a:lnTo>
                  <a:lnTo>
                    <a:pt x="4572" y="30480"/>
                  </a:lnTo>
                  <a:lnTo>
                    <a:pt x="1524" y="38100"/>
                  </a:lnTo>
                  <a:lnTo>
                    <a:pt x="1524" y="39624"/>
                  </a:lnTo>
                  <a:lnTo>
                    <a:pt x="0" y="48768"/>
                  </a:lnTo>
                  <a:lnTo>
                    <a:pt x="0" y="1746516"/>
                  </a:lnTo>
                  <a:lnTo>
                    <a:pt x="1524" y="1755660"/>
                  </a:lnTo>
                  <a:lnTo>
                    <a:pt x="4572" y="1764804"/>
                  </a:lnTo>
                  <a:lnTo>
                    <a:pt x="7620" y="1772424"/>
                  </a:lnTo>
                  <a:lnTo>
                    <a:pt x="9144" y="1772424"/>
                  </a:lnTo>
                  <a:lnTo>
                    <a:pt x="9144" y="1773948"/>
                  </a:lnTo>
                  <a:lnTo>
                    <a:pt x="13716" y="1780044"/>
                  </a:lnTo>
                  <a:lnTo>
                    <a:pt x="15240" y="1780044"/>
                  </a:lnTo>
                  <a:lnTo>
                    <a:pt x="21336" y="1786140"/>
                  </a:lnTo>
                  <a:lnTo>
                    <a:pt x="28956" y="1790712"/>
                  </a:lnTo>
                  <a:lnTo>
                    <a:pt x="30480" y="1790712"/>
                  </a:lnTo>
                  <a:lnTo>
                    <a:pt x="38100" y="1793760"/>
                  </a:lnTo>
                  <a:lnTo>
                    <a:pt x="1005840" y="1793760"/>
                  </a:lnTo>
                  <a:lnTo>
                    <a:pt x="1014984" y="1790712"/>
                  </a:lnTo>
                  <a:lnTo>
                    <a:pt x="1022604" y="1786140"/>
                  </a:lnTo>
                  <a:lnTo>
                    <a:pt x="1024128" y="1786140"/>
                  </a:lnTo>
                  <a:lnTo>
                    <a:pt x="1025652" y="1784616"/>
                  </a:lnTo>
                  <a:lnTo>
                    <a:pt x="1036320" y="1773948"/>
                  </a:lnTo>
                  <a:lnTo>
                    <a:pt x="1036320" y="1772424"/>
                  </a:lnTo>
                  <a:lnTo>
                    <a:pt x="1039368" y="1764804"/>
                  </a:lnTo>
                  <a:lnTo>
                    <a:pt x="1040892" y="1764804"/>
                  </a:lnTo>
                  <a:lnTo>
                    <a:pt x="1041400" y="1761756"/>
                  </a:lnTo>
                  <a:lnTo>
                    <a:pt x="1043940" y="1746516"/>
                  </a:lnTo>
                  <a:lnTo>
                    <a:pt x="1043940" y="48768"/>
                  </a:lnTo>
                  <a:close/>
                </a:path>
                <a:path w="3030220" h="1793875">
                  <a:moveTo>
                    <a:pt x="3029712" y="53340"/>
                  </a:moveTo>
                  <a:lnTo>
                    <a:pt x="3028188" y="44196"/>
                  </a:lnTo>
                  <a:lnTo>
                    <a:pt x="3028188" y="42672"/>
                  </a:lnTo>
                  <a:lnTo>
                    <a:pt x="3025140" y="33528"/>
                  </a:lnTo>
                  <a:lnTo>
                    <a:pt x="3025140" y="32004"/>
                  </a:lnTo>
                  <a:lnTo>
                    <a:pt x="3020568" y="24384"/>
                  </a:lnTo>
                  <a:lnTo>
                    <a:pt x="3020568" y="54864"/>
                  </a:lnTo>
                  <a:lnTo>
                    <a:pt x="3020568" y="1740420"/>
                  </a:lnTo>
                  <a:lnTo>
                    <a:pt x="3019044" y="1751088"/>
                  </a:lnTo>
                  <a:lnTo>
                    <a:pt x="3019044" y="1749564"/>
                  </a:lnTo>
                  <a:lnTo>
                    <a:pt x="3017520" y="1758708"/>
                  </a:lnTo>
                  <a:lnTo>
                    <a:pt x="3017520" y="1757184"/>
                  </a:lnTo>
                  <a:lnTo>
                    <a:pt x="3012948" y="1766328"/>
                  </a:lnTo>
                  <a:lnTo>
                    <a:pt x="3012948" y="1764804"/>
                  </a:lnTo>
                  <a:lnTo>
                    <a:pt x="3007525" y="1771573"/>
                  </a:lnTo>
                  <a:lnTo>
                    <a:pt x="3000756" y="1776996"/>
                  </a:lnTo>
                  <a:lnTo>
                    <a:pt x="2993136" y="1781568"/>
                  </a:lnTo>
                  <a:lnTo>
                    <a:pt x="2994660" y="1781568"/>
                  </a:lnTo>
                  <a:lnTo>
                    <a:pt x="2985516" y="1784616"/>
                  </a:lnTo>
                  <a:lnTo>
                    <a:pt x="2985516" y="1783092"/>
                  </a:lnTo>
                  <a:lnTo>
                    <a:pt x="2976372" y="1784616"/>
                  </a:lnTo>
                  <a:lnTo>
                    <a:pt x="1392936" y="1784616"/>
                  </a:lnTo>
                  <a:lnTo>
                    <a:pt x="1383792" y="1783092"/>
                  </a:lnTo>
                  <a:lnTo>
                    <a:pt x="1385316" y="1784616"/>
                  </a:lnTo>
                  <a:lnTo>
                    <a:pt x="1376172" y="1781568"/>
                  </a:lnTo>
                  <a:lnTo>
                    <a:pt x="1368552" y="1776996"/>
                  </a:lnTo>
                  <a:lnTo>
                    <a:pt x="1363980" y="1772424"/>
                  </a:lnTo>
                  <a:lnTo>
                    <a:pt x="1362456" y="1770900"/>
                  </a:lnTo>
                  <a:lnTo>
                    <a:pt x="1362456" y="1772424"/>
                  </a:lnTo>
                  <a:lnTo>
                    <a:pt x="1356360" y="1764804"/>
                  </a:lnTo>
                  <a:lnTo>
                    <a:pt x="1357884" y="1766328"/>
                  </a:lnTo>
                  <a:lnTo>
                    <a:pt x="1357122" y="1764804"/>
                  </a:lnTo>
                  <a:lnTo>
                    <a:pt x="1354074" y="1758708"/>
                  </a:lnTo>
                  <a:lnTo>
                    <a:pt x="1353312" y="1757184"/>
                  </a:lnTo>
                  <a:lnTo>
                    <a:pt x="1353312" y="1758708"/>
                  </a:lnTo>
                  <a:lnTo>
                    <a:pt x="1350772" y="1751088"/>
                  </a:lnTo>
                  <a:lnTo>
                    <a:pt x="1350264" y="1749564"/>
                  </a:lnTo>
                  <a:lnTo>
                    <a:pt x="1350264" y="45720"/>
                  </a:lnTo>
                  <a:lnTo>
                    <a:pt x="1350772" y="44196"/>
                  </a:lnTo>
                  <a:lnTo>
                    <a:pt x="1353312" y="36576"/>
                  </a:lnTo>
                  <a:lnTo>
                    <a:pt x="1356969" y="30480"/>
                  </a:lnTo>
                  <a:lnTo>
                    <a:pt x="1357884" y="28956"/>
                  </a:lnTo>
                  <a:lnTo>
                    <a:pt x="1356360" y="30480"/>
                  </a:lnTo>
                  <a:lnTo>
                    <a:pt x="1362456" y="22860"/>
                  </a:lnTo>
                  <a:lnTo>
                    <a:pt x="1368552" y="16764"/>
                  </a:lnTo>
                  <a:lnTo>
                    <a:pt x="1368552" y="18288"/>
                  </a:lnTo>
                  <a:lnTo>
                    <a:pt x="1376172" y="13716"/>
                  </a:lnTo>
                  <a:lnTo>
                    <a:pt x="1385316" y="10668"/>
                  </a:lnTo>
                  <a:lnTo>
                    <a:pt x="2985516" y="10668"/>
                  </a:lnTo>
                  <a:lnTo>
                    <a:pt x="2994660" y="13716"/>
                  </a:lnTo>
                  <a:lnTo>
                    <a:pt x="2993136" y="13716"/>
                  </a:lnTo>
                  <a:lnTo>
                    <a:pt x="3000756" y="18288"/>
                  </a:lnTo>
                  <a:lnTo>
                    <a:pt x="3000756" y="16764"/>
                  </a:lnTo>
                  <a:lnTo>
                    <a:pt x="3008376" y="22860"/>
                  </a:lnTo>
                  <a:lnTo>
                    <a:pt x="3006852" y="22860"/>
                  </a:lnTo>
                  <a:lnTo>
                    <a:pt x="3012948" y="28956"/>
                  </a:lnTo>
                  <a:lnTo>
                    <a:pt x="3017520" y="36576"/>
                  </a:lnTo>
                  <a:lnTo>
                    <a:pt x="3019044" y="45720"/>
                  </a:lnTo>
                  <a:lnTo>
                    <a:pt x="3019044" y="44196"/>
                  </a:lnTo>
                  <a:lnTo>
                    <a:pt x="3020568" y="54864"/>
                  </a:lnTo>
                  <a:lnTo>
                    <a:pt x="3020568" y="24384"/>
                  </a:lnTo>
                  <a:lnTo>
                    <a:pt x="3014472" y="16764"/>
                  </a:lnTo>
                  <a:lnTo>
                    <a:pt x="3014472" y="15240"/>
                  </a:lnTo>
                  <a:lnTo>
                    <a:pt x="3006852" y="10668"/>
                  </a:lnTo>
                  <a:lnTo>
                    <a:pt x="3006852" y="9144"/>
                  </a:lnTo>
                  <a:lnTo>
                    <a:pt x="3005328" y="9144"/>
                  </a:lnTo>
                  <a:lnTo>
                    <a:pt x="2997708" y="4572"/>
                  </a:lnTo>
                  <a:lnTo>
                    <a:pt x="2988564" y="1524"/>
                  </a:lnTo>
                  <a:lnTo>
                    <a:pt x="2987040" y="1524"/>
                  </a:lnTo>
                  <a:lnTo>
                    <a:pt x="2976372" y="0"/>
                  </a:lnTo>
                  <a:lnTo>
                    <a:pt x="1392936" y="0"/>
                  </a:lnTo>
                  <a:lnTo>
                    <a:pt x="1382268" y="1524"/>
                  </a:lnTo>
                  <a:lnTo>
                    <a:pt x="1373124" y="4572"/>
                  </a:lnTo>
                  <a:lnTo>
                    <a:pt x="1371600" y="4572"/>
                  </a:lnTo>
                  <a:lnTo>
                    <a:pt x="1363980" y="9144"/>
                  </a:lnTo>
                  <a:lnTo>
                    <a:pt x="1362456" y="10668"/>
                  </a:lnTo>
                  <a:lnTo>
                    <a:pt x="1356360" y="15240"/>
                  </a:lnTo>
                  <a:lnTo>
                    <a:pt x="1356360" y="16764"/>
                  </a:lnTo>
                  <a:lnTo>
                    <a:pt x="1354836" y="16764"/>
                  </a:lnTo>
                  <a:lnTo>
                    <a:pt x="1348740" y="24384"/>
                  </a:lnTo>
                  <a:lnTo>
                    <a:pt x="1344168" y="32004"/>
                  </a:lnTo>
                  <a:lnTo>
                    <a:pt x="1344168" y="33528"/>
                  </a:lnTo>
                  <a:lnTo>
                    <a:pt x="1341120" y="42672"/>
                  </a:lnTo>
                  <a:lnTo>
                    <a:pt x="1341120" y="44196"/>
                  </a:lnTo>
                  <a:lnTo>
                    <a:pt x="1339596" y="53340"/>
                  </a:lnTo>
                  <a:lnTo>
                    <a:pt x="1339596" y="1741944"/>
                  </a:lnTo>
                  <a:lnTo>
                    <a:pt x="1341120" y="1751088"/>
                  </a:lnTo>
                  <a:lnTo>
                    <a:pt x="1341120" y="1752612"/>
                  </a:lnTo>
                  <a:lnTo>
                    <a:pt x="1344168" y="1761756"/>
                  </a:lnTo>
                  <a:lnTo>
                    <a:pt x="1348740" y="1770900"/>
                  </a:lnTo>
                  <a:lnTo>
                    <a:pt x="1354836" y="1778520"/>
                  </a:lnTo>
                  <a:lnTo>
                    <a:pt x="1356360" y="1778520"/>
                  </a:lnTo>
                  <a:lnTo>
                    <a:pt x="1362456" y="1784616"/>
                  </a:lnTo>
                  <a:lnTo>
                    <a:pt x="1363980" y="1784616"/>
                  </a:lnTo>
                  <a:lnTo>
                    <a:pt x="1371600" y="1789188"/>
                  </a:lnTo>
                  <a:lnTo>
                    <a:pt x="1373124" y="1790712"/>
                  </a:lnTo>
                  <a:lnTo>
                    <a:pt x="1382268" y="1793760"/>
                  </a:lnTo>
                  <a:lnTo>
                    <a:pt x="2988564" y="1793760"/>
                  </a:lnTo>
                  <a:lnTo>
                    <a:pt x="2997708" y="1790712"/>
                  </a:lnTo>
                  <a:lnTo>
                    <a:pt x="2997708" y="1789188"/>
                  </a:lnTo>
                  <a:lnTo>
                    <a:pt x="3005328" y="1784616"/>
                  </a:lnTo>
                  <a:lnTo>
                    <a:pt x="3006852" y="1784616"/>
                  </a:lnTo>
                  <a:lnTo>
                    <a:pt x="3014472" y="1778520"/>
                  </a:lnTo>
                  <a:lnTo>
                    <a:pt x="3019348" y="1772424"/>
                  </a:lnTo>
                  <a:lnTo>
                    <a:pt x="3020568" y="1770900"/>
                  </a:lnTo>
                  <a:lnTo>
                    <a:pt x="3022854" y="1766328"/>
                  </a:lnTo>
                  <a:lnTo>
                    <a:pt x="3025140" y="1761756"/>
                  </a:lnTo>
                  <a:lnTo>
                    <a:pt x="3026156" y="1758708"/>
                  </a:lnTo>
                  <a:lnTo>
                    <a:pt x="3028188" y="1752612"/>
                  </a:lnTo>
                  <a:lnTo>
                    <a:pt x="3028188" y="1751088"/>
                  </a:lnTo>
                  <a:lnTo>
                    <a:pt x="3029712" y="1740420"/>
                  </a:lnTo>
                  <a:lnTo>
                    <a:pt x="3029712" y="53340"/>
                  </a:lnTo>
                  <a:close/>
                </a:path>
              </a:pathLst>
            </a:custGeom>
            <a:solidFill>
              <a:srgbClr val="FF0000"/>
            </a:solidFill>
          </p:spPr>
          <p:txBody>
            <a:bodyPr wrap="square" lIns="0" tIns="0" rIns="0" bIns="0" rtlCol="0"/>
            <a:lstStyle/>
            <a:p>
              <a:endParaRPr sz="1539"/>
            </a:p>
          </p:txBody>
        </p:sp>
        <p:sp>
          <p:nvSpPr>
            <p:cNvPr id="14" name="object 14"/>
            <p:cNvSpPr/>
            <p:nvPr/>
          </p:nvSpPr>
          <p:spPr>
            <a:xfrm>
              <a:off x="1598675" y="5891783"/>
              <a:ext cx="876300" cy="601980"/>
            </a:xfrm>
            <a:custGeom>
              <a:avLst/>
              <a:gdLst/>
              <a:ahLst/>
              <a:cxnLst/>
              <a:rect l="l" t="t" r="r" b="b"/>
              <a:pathLst>
                <a:path w="876300" h="601979">
                  <a:moveTo>
                    <a:pt x="806196" y="0"/>
                  </a:moveTo>
                  <a:lnTo>
                    <a:pt x="68580" y="0"/>
                  </a:lnTo>
                  <a:lnTo>
                    <a:pt x="53340" y="3047"/>
                  </a:lnTo>
                  <a:lnTo>
                    <a:pt x="45719" y="6095"/>
                  </a:lnTo>
                  <a:lnTo>
                    <a:pt x="39624" y="9143"/>
                  </a:lnTo>
                  <a:lnTo>
                    <a:pt x="33528" y="13715"/>
                  </a:lnTo>
                  <a:lnTo>
                    <a:pt x="22860" y="22859"/>
                  </a:lnTo>
                  <a:lnTo>
                    <a:pt x="21336" y="22859"/>
                  </a:lnTo>
                  <a:lnTo>
                    <a:pt x="12192" y="33527"/>
                  </a:lnTo>
                  <a:lnTo>
                    <a:pt x="9143" y="41147"/>
                  </a:lnTo>
                  <a:lnTo>
                    <a:pt x="6096" y="47243"/>
                  </a:lnTo>
                  <a:lnTo>
                    <a:pt x="3048" y="54863"/>
                  </a:lnTo>
                  <a:lnTo>
                    <a:pt x="1524" y="60959"/>
                  </a:lnTo>
                  <a:lnTo>
                    <a:pt x="0" y="68579"/>
                  </a:lnTo>
                  <a:lnTo>
                    <a:pt x="0" y="533405"/>
                  </a:lnTo>
                  <a:lnTo>
                    <a:pt x="3048" y="548645"/>
                  </a:lnTo>
                  <a:lnTo>
                    <a:pt x="6096" y="554741"/>
                  </a:lnTo>
                  <a:lnTo>
                    <a:pt x="9143" y="562361"/>
                  </a:lnTo>
                  <a:lnTo>
                    <a:pt x="12192" y="568457"/>
                  </a:lnTo>
                  <a:lnTo>
                    <a:pt x="21336" y="579125"/>
                  </a:lnTo>
                  <a:lnTo>
                    <a:pt x="22860" y="579125"/>
                  </a:lnTo>
                  <a:lnTo>
                    <a:pt x="33528" y="588269"/>
                  </a:lnTo>
                  <a:lnTo>
                    <a:pt x="39624" y="592841"/>
                  </a:lnTo>
                  <a:lnTo>
                    <a:pt x="47243" y="595889"/>
                  </a:lnTo>
                  <a:lnTo>
                    <a:pt x="53340" y="598937"/>
                  </a:lnTo>
                  <a:lnTo>
                    <a:pt x="68580" y="601985"/>
                  </a:lnTo>
                  <a:lnTo>
                    <a:pt x="807719" y="601985"/>
                  </a:lnTo>
                  <a:lnTo>
                    <a:pt x="815340" y="600461"/>
                  </a:lnTo>
                  <a:lnTo>
                    <a:pt x="821436" y="598937"/>
                  </a:lnTo>
                  <a:lnTo>
                    <a:pt x="829056" y="595889"/>
                  </a:lnTo>
                  <a:lnTo>
                    <a:pt x="835151" y="592841"/>
                  </a:lnTo>
                  <a:lnTo>
                    <a:pt x="76200" y="592841"/>
                  </a:lnTo>
                  <a:lnTo>
                    <a:pt x="68580" y="591317"/>
                  </a:lnTo>
                  <a:lnTo>
                    <a:pt x="62484" y="591317"/>
                  </a:lnTo>
                  <a:lnTo>
                    <a:pt x="56387" y="589793"/>
                  </a:lnTo>
                  <a:lnTo>
                    <a:pt x="38100" y="580649"/>
                  </a:lnTo>
                  <a:lnTo>
                    <a:pt x="28956" y="573029"/>
                  </a:lnTo>
                  <a:lnTo>
                    <a:pt x="19812" y="562361"/>
                  </a:lnTo>
                  <a:lnTo>
                    <a:pt x="16764" y="556265"/>
                  </a:lnTo>
                  <a:lnTo>
                    <a:pt x="13715" y="551693"/>
                  </a:lnTo>
                  <a:lnTo>
                    <a:pt x="12192" y="545597"/>
                  </a:lnTo>
                  <a:lnTo>
                    <a:pt x="10668" y="537977"/>
                  </a:lnTo>
                  <a:lnTo>
                    <a:pt x="9143" y="531881"/>
                  </a:lnTo>
                  <a:lnTo>
                    <a:pt x="9143" y="70103"/>
                  </a:lnTo>
                  <a:lnTo>
                    <a:pt x="10668" y="62483"/>
                  </a:lnTo>
                  <a:lnTo>
                    <a:pt x="13715" y="50291"/>
                  </a:lnTo>
                  <a:lnTo>
                    <a:pt x="16764" y="44195"/>
                  </a:lnTo>
                  <a:lnTo>
                    <a:pt x="21336" y="39624"/>
                  </a:lnTo>
                  <a:lnTo>
                    <a:pt x="28956" y="28956"/>
                  </a:lnTo>
                  <a:lnTo>
                    <a:pt x="30734" y="28956"/>
                  </a:lnTo>
                  <a:lnTo>
                    <a:pt x="39624" y="21336"/>
                  </a:lnTo>
                  <a:lnTo>
                    <a:pt x="44196" y="18287"/>
                  </a:lnTo>
                  <a:lnTo>
                    <a:pt x="56387" y="12192"/>
                  </a:lnTo>
                  <a:lnTo>
                    <a:pt x="62484" y="10668"/>
                  </a:lnTo>
                  <a:lnTo>
                    <a:pt x="70104" y="10668"/>
                  </a:lnTo>
                  <a:lnTo>
                    <a:pt x="76200" y="9143"/>
                  </a:lnTo>
                  <a:lnTo>
                    <a:pt x="835151" y="9143"/>
                  </a:lnTo>
                  <a:lnTo>
                    <a:pt x="829056" y="6095"/>
                  </a:lnTo>
                  <a:lnTo>
                    <a:pt x="821436" y="3047"/>
                  </a:lnTo>
                  <a:lnTo>
                    <a:pt x="806196" y="0"/>
                  </a:lnTo>
                  <a:close/>
                </a:path>
                <a:path w="876300" h="601979">
                  <a:moveTo>
                    <a:pt x="858665" y="28956"/>
                  </a:moveTo>
                  <a:lnTo>
                    <a:pt x="845819" y="28956"/>
                  </a:lnTo>
                  <a:lnTo>
                    <a:pt x="846523" y="29776"/>
                  </a:lnTo>
                  <a:lnTo>
                    <a:pt x="847344" y="30480"/>
                  </a:lnTo>
                  <a:lnTo>
                    <a:pt x="847126" y="30480"/>
                  </a:lnTo>
                  <a:lnTo>
                    <a:pt x="854963" y="39624"/>
                  </a:lnTo>
                  <a:lnTo>
                    <a:pt x="858012" y="45719"/>
                  </a:lnTo>
                  <a:lnTo>
                    <a:pt x="861060" y="50291"/>
                  </a:lnTo>
                  <a:lnTo>
                    <a:pt x="862584" y="56387"/>
                  </a:lnTo>
                  <a:lnTo>
                    <a:pt x="865632" y="64007"/>
                  </a:lnTo>
                  <a:lnTo>
                    <a:pt x="865632" y="531881"/>
                  </a:lnTo>
                  <a:lnTo>
                    <a:pt x="845819" y="573029"/>
                  </a:lnTo>
                  <a:lnTo>
                    <a:pt x="847344" y="573029"/>
                  </a:lnTo>
                  <a:lnTo>
                    <a:pt x="836676" y="580649"/>
                  </a:lnTo>
                  <a:lnTo>
                    <a:pt x="818388" y="589793"/>
                  </a:lnTo>
                  <a:lnTo>
                    <a:pt x="812292" y="591317"/>
                  </a:lnTo>
                  <a:lnTo>
                    <a:pt x="806196" y="591317"/>
                  </a:lnTo>
                  <a:lnTo>
                    <a:pt x="798576" y="592841"/>
                  </a:lnTo>
                  <a:lnTo>
                    <a:pt x="835151" y="592841"/>
                  </a:lnTo>
                  <a:lnTo>
                    <a:pt x="842772" y="588269"/>
                  </a:lnTo>
                  <a:lnTo>
                    <a:pt x="870204" y="554741"/>
                  </a:lnTo>
                  <a:lnTo>
                    <a:pt x="871728" y="547121"/>
                  </a:lnTo>
                  <a:lnTo>
                    <a:pt x="874776" y="541025"/>
                  </a:lnTo>
                  <a:lnTo>
                    <a:pt x="874776" y="533405"/>
                  </a:lnTo>
                  <a:lnTo>
                    <a:pt x="876300" y="525785"/>
                  </a:lnTo>
                  <a:lnTo>
                    <a:pt x="876300" y="76200"/>
                  </a:lnTo>
                  <a:lnTo>
                    <a:pt x="874776" y="68579"/>
                  </a:lnTo>
                  <a:lnTo>
                    <a:pt x="874776" y="60959"/>
                  </a:lnTo>
                  <a:lnTo>
                    <a:pt x="871728" y="53339"/>
                  </a:lnTo>
                  <a:lnTo>
                    <a:pt x="870204" y="47243"/>
                  </a:lnTo>
                  <a:lnTo>
                    <a:pt x="865632" y="39624"/>
                  </a:lnTo>
                  <a:lnTo>
                    <a:pt x="862584" y="33527"/>
                  </a:lnTo>
                  <a:lnTo>
                    <a:pt x="859971" y="30480"/>
                  </a:lnTo>
                  <a:lnTo>
                    <a:pt x="847344" y="30480"/>
                  </a:lnTo>
                  <a:lnTo>
                    <a:pt x="846640" y="29776"/>
                  </a:lnTo>
                  <a:lnTo>
                    <a:pt x="859368" y="29776"/>
                  </a:lnTo>
                  <a:lnTo>
                    <a:pt x="858665" y="28956"/>
                  </a:lnTo>
                  <a:close/>
                </a:path>
                <a:path w="876300" h="601979">
                  <a:moveTo>
                    <a:pt x="30734" y="28956"/>
                  </a:moveTo>
                  <a:lnTo>
                    <a:pt x="28956" y="28956"/>
                  </a:lnTo>
                  <a:lnTo>
                    <a:pt x="28956" y="30480"/>
                  </a:lnTo>
                  <a:lnTo>
                    <a:pt x="30734" y="28956"/>
                  </a:lnTo>
                  <a:close/>
                </a:path>
                <a:path w="876300" h="601979">
                  <a:moveTo>
                    <a:pt x="835151" y="9143"/>
                  </a:moveTo>
                  <a:lnTo>
                    <a:pt x="798576" y="9143"/>
                  </a:lnTo>
                  <a:lnTo>
                    <a:pt x="806196" y="10668"/>
                  </a:lnTo>
                  <a:lnTo>
                    <a:pt x="812292" y="10668"/>
                  </a:lnTo>
                  <a:lnTo>
                    <a:pt x="819912" y="12192"/>
                  </a:lnTo>
                  <a:lnTo>
                    <a:pt x="826007" y="15239"/>
                  </a:lnTo>
                  <a:lnTo>
                    <a:pt x="830580" y="18287"/>
                  </a:lnTo>
                  <a:lnTo>
                    <a:pt x="836676" y="21336"/>
                  </a:lnTo>
                  <a:lnTo>
                    <a:pt x="846523" y="29776"/>
                  </a:lnTo>
                  <a:lnTo>
                    <a:pt x="845819" y="28956"/>
                  </a:lnTo>
                  <a:lnTo>
                    <a:pt x="858665" y="28956"/>
                  </a:lnTo>
                  <a:lnTo>
                    <a:pt x="853440" y="22859"/>
                  </a:lnTo>
                  <a:lnTo>
                    <a:pt x="835151" y="9143"/>
                  </a:lnTo>
                  <a:close/>
                </a:path>
              </a:pathLst>
            </a:custGeom>
            <a:solidFill>
              <a:srgbClr val="000000"/>
            </a:solidFill>
          </p:spPr>
          <p:txBody>
            <a:bodyPr wrap="square" lIns="0" tIns="0" rIns="0" bIns="0" rtlCol="0"/>
            <a:lstStyle/>
            <a:p>
              <a:endParaRPr sz="1539"/>
            </a:p>
          </p:txBody>
        </p:sp>
      </p:grpSp>
      <p:sp>
        <p:nvSpPr>
          <p:cNvPr id="15" name="object 15"/>
          <p:cNvSpPr/>
          <p:nvPr/>
        </p:nvSpPr>
        <p:spPr>
          <a:xfrm>
            <a:off x="3966888" y="3513380"/>
            <a:ext cx="1203272" cy="333941"/>
          </a:xfrm>
          <a:custGeom>
            <a:avLst/>
            <a:gdLst/>
            <a:ahLst/>
            <a:cxnLst/>
            <a:rect l="l" t="t" r="r" b="b"/>
            <a:pathLst>
              <a:path w="1407160" h="390525">
                <a:moveTo>
                  <a:pt x="1056132" y="0"/>
                </a:moveTo>
                <a:lnTo>
                  <a:pt x="352044" y="0"/>
                </a:lnTo>
                <a:lnTo>
                  <a:pt x="352044" y="195071"/>
                </a:lnTo>
                <a:lnTo>
                  <a:pt x="0" y="195071"/>
                </a:lnTo>
                <a:lnTo>
                  <a:pt x="704088" y="390143"/>
                </a:lnTo>
                <a:lnTo>
                  <a:pt x="1406652" y="195071"/>
                </a:lnTo>
                <a:lnTo>
                  <a:pt x="1056132" y="195071"/>
                </a:lnTo>
                <a:lnTo>
                  <a:pt x="1056132" y="0"/>
                </a:lnTo>
                <a:close/>
              </a:path>
            </a:pathLst>
          </a:custGeom>
          <a:solidFill>
            <a:srgbClr val="FFBF00"/>
          </a:solidFill>
        </p:spPr>
        <p:txBody>
          <a:bodyPr wrap="square" lIns="0" tIns="0" rIns="0" bIns="0" rtlCol="0"/>
          <a:lstStyle/>
          <a:p>
            <a:endParaRPr sz="1539"/>
          </a:p>
        </p:txBody>
      </p:sp>
      <p:sp>
        <p:nvSpPr>
          <p:cNvPr id="16" name="object 16"/>
          <p:cNvSpPr txBox="1"/>
          <p:nvPr/>
        </p:nvSpPr>
        <p:spPr>
          <a:xfrm>
            <a:off x="1555567" y="2187609"/>
            <a:ext cx="584803" cy="181555"/>
          </a:xfrm>
          <a:prstGeom prst="rect">
            <a:avLst/>
          </a:prstGeom>
        </p:spPr>
        <p:txBody>
          <a:bodyPr vert="horz" wrap="square" lIns="0" tIns="10317" rIns="0" bIns="0" rtlCol="0">
            <a:spAutoFit/>
          </a:bodyPr>
          <a:lstStyle/>
          <a:p>
            <a:pPr marL="10860">
              <a:spcBef>
                <a:spcPts val="81"/>
              </a:spcBef>
            </a:pPr>
            <a:r>
              <a:rPr sz="1112" spc="-26" dirty="0">
                <a:latin typeface="ＭＳ Ｐゴシック"/>
                <a:cs typeface="ＭＳ Ｐゴシック"/>
              </a:rPr>
              <a:t>近接目視</a:t>
            </a:r>
            <a:endParaRPr sz="1112">
              <a:latin typeface="ＭＳ Ｐゴシック"/>
              <a:cs typeface="ＭＳ Ｐゴシック"/>
            </a:endParaRPr>
          </a:p>
        </p:txBody>
      </p:sp>
      <p:sp>
        <p:nvSpPr>
          <p:cNvPr id="17" name="object 17"/>
          <p:cNvSpPr/>
          <p:nvPr/>
        </p:nvSpPr>
        <p:spPr>
          <a:xfrm>
            <a:off x="2657189" y="2148949"/>
            <a:ext cx="1744093" cy="819919"/>
          </a:xfrm>
          <a:custGeom>
            <a:avLst/>
            <a:gdLst/>
            <a:ahLst/>
            <a:cxnLst/>
            <a:rect l="l" t="t" r="r" b="b"/>
            <a:pathLst>
              <a:path w="2039620" h="958850">
                <a:moveTo>
                  <a:pt x="1892808" y="0"/>
                </a:moveTo>
                <a:lnTo>
                  <a:pt x="146303" y="0"/>
                </a:lnTo>
                <a:lnTo>
                  <a:pt x="129539" y="3048"/>
                </a:lnTo>
                <a:lnTo>
                  <a:pt x="71627" y="27432"/>
                </a:lnTo>
                <a:lnTo>
                  <a:pt x="36575" y="59436"/>
                </a:lnTo>
                <a:lnTo>
                  <a:pt x="12191" y="99060"/>
                </a:lnTo>
                <a:lnTo>
                  <a:pt x="0" y="146304"/>
                </a:lnTo>
                <a:lnTo>
                  <a:pt x="0" y="812292"/>
                </a:lnTo>
                <a:lnTo>
                  <a:pt x="12191" y="859536"/>
                </a:lnTo>
                <a:lnTo>
                  <a:pt x="36575" y="899160"/>
                </a:lnTo>
                <a:lnTo>
                  <a:pt x="71627" y="931163"/>
                </a:lnTo>
                <a:lnTo>
                  <a:pt x="114300" y="950976"/>
                </a:lnTo>
                <a:lnTo>
                  <a:pt x="163067" y="958596"/>
                </a:lnTo>
                <a:lnTo>
                  <a:pt x="1876043" y="958596"/>
                </a:lnTo>
                <a:lnTo>
                  <a:pt x="1908048" y="955548"/>
                </a:lnTo>
                <a:lnTo>
                  <a:pt x="1924812" y="950976"/>
                </a:lnTo>
                <a:lnTo>
                  <a:pt x="1928241" y="949451"/>
                </a:lnTo>
                <a:lnTo>
                  <a:pt x="163067" y="949451"/>
                </a:lnTo>
                <a:lnTo>
                  <a:pt x="146303" y="947928"/>
                </a:lnTo>
                <a:lnTo>
                  <a:pt x="131063" y="944880"/>
                </a:lnTo>
                <a:lnTo>
                  <a:pt x="117347" y="941832"/>
                </a:lnTo>
                <a:lnTo>
                  <a:pt x="102107" y="937260"/>
                </a:lnTo>
                <a:lnTo>
                  <a:pt x="89915" y="929639"/>
                </a:lnTo>
                <a:lnTo>
                  <a:pt x="76200" y="922020"/>
                </a:lnTo>
                <a:lnTo>
                  <a:pt x="65531" y="912876"/>
                </a:lnTo>
                <a:lnTo>
                  <a:pt x="53339" y="903732"/>
                </a:lnTo>
                <a:lnTo>
                  <a:pt x="44195" y="893063"/>
                </a:lnTo>
                <a:lnTo>
                  <a:pt x="15239" y="841248"/>
                </a:lnTo>
                <a:lnTo>
                  <a:pt x="9143" y="795528"/>
                </a:lnTo>
                <a:lnTo>
                  <a:pt x="9143" y="163068"/>
                </a:lnTo>
                <a:lnTo>
                  <a:pt x="10668" y="146304"/>
                </a:lnTo>
                <a:lnTo>
                  <a:pt x="12191" y="131063"/>
                </a:lnTo>
                <a:lnTo>
                  <a:pt x="16763" y="117348"/>
                </a:lnTo>
                <a:lnTo>
                  <a:pt x="21336" y="102108"/>
                </a:lnTo>
                <a:lnTo>
                  <a:pt x="44195" y="65532"/>
                </a:lnTo>
                <a:lnTo>
                  <a:pt x="76200" y="35051"/>
                </a:lnTo>
                <a:lnTo>
                  <a:pt x="117347" y="16763"/>
                </a:lnTo>
                <a:lnTo>
                  <a:pt x="163067" y="9144"/>
                </a:lnTo>
                <a:lnTo>
                  <a:pt x="1928367" y="9144"/>
                </a:lnTo>
                <a:lnTo>
                  <a:pt x="1908048" y="3048"/>
                </a:lnTo>
                <a:lnTo>
                  <a:pt x="1892808" y="0"/>
                </a:lnTo>
                <a:close/>
              </a:path>
              <a:path w="2039620" h="958850">
                <a:moveTo>
                  <a:pt x="1928367" y="9144"/>
                </a:moveTo>
                <a:lnTo>
                  <a:pt x="1876043" y="9144"/>
                </a:lnTo>
                <a:lnTo>
                  <a:pt x="1906524" y="12192"/>
                </a:lnTo>
                <a:lnTo>
                  <a:pt x="1921764" y="16763"/>
                </a:lnTo>
                <a:lnTo>
                  <a:pt x="1961388" y="35051"/>
                </a:lnTo>
                <a:lnTo>
                  <a:pt x="1993391" y="65532"/>
                </a:lnTo>
                <a:lnTo>
                  <a:pt x="2017776" y="103632"/>
                </a:lnTo>
                <a:lnTo>
                  <a:pt x="2028443" y="147828"/>
                </a:lnTo>
                <a:lnTo>
                  <a:pt x="2028443" y="810768"/>
                </a:lnTo>
                <a:lnTo>
                  <a:pt x="2010155" y="868680"/>
                </a:lnTo>
                <a:lnTo>
                  <a:pt x="1984248" y="903732"/>
                </a:lnTo>
                <a:lnTo>
                  <a:pt x="1949196" y="929639"/>
                </a:lnTo>
                <a:lnTo>
                  <a:pt x="1891284" y="947928"/>
                </a:lnTo>
                <a:lnTo>
                  <a:pt x="1876043" y="949451"/>
                </a:lnTo>
                <a:lnTo>
                  <a:pt x="1928241" y="949451"/>
                </a:lnTo>
                <a:lnTo>
                  <a:pt x="1938527" y="944880"/>
                </a:lnTo>
                <a:lnTo>
                  <a:pt x="1953767" y="938784"/>
                </a:lnTo>
                <a:lnTo>
                  <a:pt x="1967484" y="929639"/>
                </a:lnTo>
                <a:lnTo>
                  <a:pt x="1979676" y="920496"/>
                </a:lnTo>
                <a:lnTo>
                  <a:pt x="2001012" y="899160"/>
                </a:lnTo>
                <a:lnTo>
                  <a:pt x="2010155" y="885444"/>
                </a:lnTo>
                <a:lnTo>
                  <a:pt x="2019300" y="873251"/>
                </a:lnTo>
                <a:lnTo>
                  <a:pt x="2031491" y="842772"/>
                </a:lnTo>
                <a:lnTo>
                  <a:pt x="2037588" y="812292"/>
                </a:lnTo>
                <a:lnTo>
                  <a:pt x="2039112" y="795528"/>
                </a:lnTo>
                <a:lnTo>
                  <a:pt x="2039112" y="163068"/>
                </a:lnTo>
                <a:lnTo>
                  <a:pt x="2031491" y="114300"/>
                </a:lnTo>
                <a:lnTo>
                  <a:pt x="2010155" y="71628"/>
                </a:lnTo>
                <a:lnTo>
                  <a:pt x="1979676" y="36575"/>
                </a:lnTo>
                <a:lnTo>
                  <a:pt x="1938527" y="12192"/>
                </a:lnTo>
                <a:lnTo>
                  <a:pt x="1928367" y="9144"/>
                </a:lnTo>
                <a:close/>
              </a:path>
            </a:pathLst>
          </a:custGeom>
          <a:solidFill>
            <a:srgbClr val="000000"/>
          </a:solidFill>
        </p:spPr>
        <p:txBody>
          <a:bodyPr wrap="square" lIns="0" tIns="0" rIns="0" bIns="0" rtlCol="0"/>
          <a:lstStyle/>
          <a:p>
            <a:endParaRPr sz="1539"/>
          </a:p>
        </p:txBody>
      </p:sp>
      <p:sp>
        <p:nvSpPr>
          <p:cNvPr id="18" name="object 18"/>
          <p:cNvSpPr txBox="1"/>
          <p:nvPr/>
        </p:nvSpPr>
        <p:spPr>
          <a:xfrm>
            <a:off x="3236673" y="2187609"/>
            <a:ext cx="584803" cy="181555"/>
          </a:xfrm>
          <a:prstGeom prst="rect">
            <a:avLst/>
          </a:prstGeom>
        </p:spPr>
        <p:txBody>
          <a:bodyPr vert="horz" wrap="square" lIns="0" tIns="10317" rIns="0" bIns="0" rtlCol="0">
            <a:spAutoFit/>
          </a:bodyPr>
          <a:lstStyle/>
          <a:p>
            <a:pPr marL="10860">
              <a:spcBef>
                <a:spcPts val="81"/>
              </a:spcBef>
            </a:pPr>
            <a:r>
              <a:rPr sz="1112" spc="-26" dirty="0">
                <a:latin typeface="ＭＳ Ｐゴシック"/>
                <a:cs typeface="ＭＳ Ｐゴシック"/>
              </a:rPr>
              <a:t>画像技術</a:t>
            </a:r>
            <a:endParaRPr sz="1112">
              <a:latin typeface="ＭＳ Ｐゴシック"/>
              <a:cs typeface="ＭＳ Ｐゴシック"/>
            </a:endParaRPr>
          </a:p>
        </p:txBody>
      </p:sp>
      <p:grpSp>
        <p:nvGrpSpPr>
          <p:cNvPr id="19" name="object 19"/>
          <p:cNvGrpSpPr/>
          <p:nvPr/>
        </p:nvGrpSpPr>
        <p:grpSpPr>
          <a:xfrm>
            <a:off x="1390495" y="2148949"/>
            <a:ext cx="4800057" cy="1157661"/>
            <a:chOff x="1626107" y="2284476"/>
            <a:chExt cx="5613400" cy="1353820"/>
          </a:xfrm>
        </p:grpSpPr>
        <p:sp>
          <p:nvSpPr>
            <p:cNvPr id="20" name="object 20"/>
            <p:cNvSpPr/>
            <p:nvPr/>
          </p:nvSpPr>
          <p:spPr>
            <a:xfrm>
              <a:off x="1626095" y="2284475"/>
              <a:ext cx="5613400" cy="1353820"/>
            </a:xfrm>
            <a:custGeom>
              <a:avLst/>
              <a:gdLst/>
              <a:ahLst/>
              <a:cxnLst/>
              <a:rect l="l" t="t" r="r" b="b"/>
              <a:pathLst>
                <a:path w="5613400" h="1353820">
                  <a:moveTo>
                    <a:pt x="3520452" y="1112520"/>
                  </a:moveTo>
                  <a:lnTo>
                    <a:pt x="3518928" y="1103376"/>
                  </a:lnTo>
                  <a:lnTo>
                    <a:pt x="3515880" y="1094232"/>
                  </a:lnTo>
                  <a:lnTo>
                    <a:pt x="3515880" y="1092708"/>
                  </a:lnTo>
                  <a:lnTo>
                    <a:pt x="3514966" y="1091184"/>
                  </a:lnTo>
                  <a:lnTo>
                    <a:pt x="3511308" y="1085088"/>
                  </a:lnTo>
                  <a:lnTo>
                    <a:pt x="3509784" y="1083183"/>
                  </a:lnTo>
                  <a:lnTo>
                    <a:pt x="3509784" y="1104900"/>
                  </a:lnTo>
                  <a:lnTo>
                    <a:pt x="3509784" y="1309116"/>
                  </a:lnTo>
                  <a:lnTo>
                    <a:pt x="3506736" y="1318260"/>
                  </a:lnTo>
                  <a:lnTo>
                    <a:pt x="3502164" y="1325880"/>
                  </a:lnTo>
                  <a:lnTo>
                    <a:pt x="3503688" y="1324356"/>
                  </a:lnTo>
                  <a:lnTo>
                    <a:pt x="3497592" y="1331976"/>
                  </a:lnTo>
                  <a:lnTo>
                    <a:pt x="3491496" y="1336548"/>
                  </a:lnTo>
                  <a:lnTo>
                    <a:pt x="3483876" y="1341120"/>
                  </a:lnTo>
                  <a:lnTo>
                    <a:pt x="3485400" y="1341120"/>
                  </a:lnTo>
                  <a:lnTo>
                    <a:pt x="3476256" y="1342644"/>
                  </a:lnTo>
                  <a:lnTo>
                    <a:pt x="3477780" y="1342644"/>
                  </a:lnTo>
                  <a:lnTo>
                    <a:pt x="3467112" y="1344168"/>
                  </a:lnTo>
                  <a:lnTo>
                    <a:pt x="51828" y="1344168"/>
                  </a:lnTo>
                  <a:lnTo>
                    <a:pt x="42684" y="1342644"/>
                  </a:lnTo>
                  <a:lnTo>
                    <a:pt x="35064" y="1341120"/>
                  </a:lnTo>
                  <a:lnTo>
                    <a:pt x="27432" y="1336548"/>
                  </a:lnTo>
                  <a:lnTo>
                    <a:pt x="21348" y="1331976"/>
                  </a:lnTo>
                  <a:lnTo>
                    <a:pt x="17691" y="1325880"/>
                  </a:lnTo>
                  <a:lnTo>
                    <a:pt x="16776" y="1324356"/>
                  </a:lnTo>
                  <a:lnTo>
                    <a:pt x="16776" y="1325880"/>
                  </a:lnTo>
                  <a:lnTo>
                    <a:pt x="12204" y="1318260"/>
                  </a:lnTo>
                  <a:lnTo>
                    <a:pt x="9144" y="1309116"/>
                  </a:lnTo>
                  <a:lnTo>
                    <a:pt x="10680" y="1310640"/>
                  </a:lnTo>
                  <a:lnTo>
                    <a:pt x="10426" y="1309116"/>
                  </a:lnTo>
                  <a:lnTo>
                    <a:pt x="9144" y="1301496"/>
                  </a:lnTo>
                  <a:lnTo>
                    <a:pt x="9144" y="1114044"/>
                  </a:lnTo>
                  <a:lnTo>
                    <a:pt x="10680" y="1104900"/>
                  </a:lnTo>
                  <a:lnTo>
                    <a:pt x="9144" y="1104900"/>
                  </a:lnTo>
                  <a:lnTo>
                    <a:pt x="12204" y="1097280"/>
                  </a:lnTo>
                  <a:lnTo>
                    <a:pt x="16776" y="1089660"/>
                  </a:lnTo>
                  <a:lnTo>
                    <a:pt x="16776" y="1091184"/>
                  </a:lnTo>
                  <a:lnTo>
                    <a:pt x="17691" y="1089660"/>
                  </a:lnTo>
                  <a:lnTo>
                    <a:pt x="51828" y="1071372"/>
                  </a:lnTo>
                  <a:lnTo>
                    <a:pt x="3468636" y="1071372"/>
                  </a:lnTo>
                  <a:lnTo>
                    <a:pt x="3477780" y="1072896"/>
                  </a:lnTo>
                  <a:lnTo>
                    <a:pt x="3476256" y="1072896"/>
                  </a:lnTo>
                  <a:lnTo>
                    <a:pt x="3485400" y="1074420"/>
                  </a:lnTo>
                  <a:lnTo>
                    <a:pt x="3483876" y="1074420"/>
                  </a:lnTo>
                  <a:lnTo>
                    <a:pt x="3491496" y="1078992"/>
                  </a:lnTo>
                  <a:lnTo>
                    <a:pt x="3497592" y="1083564"/>
                  </a:lnTo>
                  <a:lnTo>
                    <a:pt x="3503688" y="1091184"/>
                  </a:lnTo>
                  <a:lnTo>
                    <a:pt x="3502164" y="1089660"/>
                  </a:lnTo>
                  <a:lnTo>
                    <a:pt x="3506736" y="1097280"/>
                  </a:lnTo>
                  <a:lnTo>
                    <a:pt x="3509784" y="1104900"/>
                  </a:lnTo>
                  <a:lnTo>
                    <a:pt x="3509784" y="1083183"/>
                  </a:lnTo>
                  <a:lnTo>
                    <a:pt x="3505212" y="1077468"/>
                  </a:lnTo>
                  <a:lnTo>
                    <a:pt x="3503688" y="1077468"/>
                  </a:lnTo>
                  <a:lnTo>
                    <a:pt x="3497592" y="1071372"/>
                  </a:lnTo>
                  <a:lnTo>
                    <a:pt x="3497592" y="1069848"/>
                  </a:lnTo>
                  <a:lnTo>
                    <a:pt x="3496068" y="1069848"/>
                  </a:lnTo>
                  <a:lnTo>
                    <a:pt x="3488448" y="1066800"/>
                  </a:lnTo>
                  <a:lnTo>
                    <a:pt x="3488448" y="1065276"/>
                  </a:lnTo>
                  <a:lnTo>
                    <a:pt x="3479304" y="1063752"/>
                  </a:lnTo>
                  <a:lnTo>
                    <a:pt x="3479304" y="1062228"/>
                  </a:lnTo>
                  <a:lnTo>
                    <a:pt x="41160" y="1062228"/>
                  </a:lnTo>
                  <a:lnTo>
                    <a:pt x="41160" y="1063752"/>
                  </a:lnTo>
                  <a:lnTo>
                    <a:pt x="32016" y="1065276"/>
                  </a:lnTo>
                  <a:lnTo>
                    <a:pt x="30492" y="1065276"/>
                  </a:lnTo>
                  <a:lnTo>
                    <a:pt x="30492" y="1066800"/>
                  </a:lnTo>
                  <a:lnTo>
                    <a:pt x="22872" y="1069848"/>
                  </a:lnTo>
                  <a:lnTo>
                    <a:pt x="22872" y="1071372"/>
                  </a:lnTo>
                  <a:lnTo>
                    <a:pt x="21348" y="1071372"/>
                  </a:lnTo>
                  <a:lnTo>
                    <a:pt x="15252" y="1077468"/>
                  </a:lnTo>
                  <a:lnTo>
                    <a:pt x="9144" y="1085088"/>
                  </a:lnTo>
                  <a:lnTo>
                    <a:pt x="7620" y="1085088"/>
                  </a:lnTo>
                  <a:lnTo>
                    <a:pt x="4584" y="1092708"/>
                  </a:lnTo>
                  <a:lnTo>
                    <a:pt x="3060" y="1092708"/>
                  </a:lnTo>
                  <a:lnTo>
                    <a:pt x="3060" y="1094232"/>
                  </a:lnTo>
                  <a:lnTo>
                    <a:pt x="1536" y="1103376"/>
                  </a:lnTo>
                  <a:lnTo>
                    <a:pt x="0" y="1103376"/>
                  </a:lnTo>
                  <a:lnTo>
                    <a:pt x="0" y="1312164"/>
                  </a:lnTo>
                  <a:lnTo>
                    <a:pt x="1536" y="1312164"/>
                  </a:lnTo>
                  <a:lnTo>
                    <a:pt x="3060" y="1321308"/>
                  </a:lnTo>
                  <a:lnTo>
                    <a:pt x="3060" y="1322832"/>
                  </a:lnTo>
                  <a:lnTo>
                    <a:pt x="4584" y="1322832"/>
                  </a:lnTo>
                  <a:lnTo>
                    <a:pt x="7620" y="1330452"/>
                  </a:lnTo>
                  <a:lnTo>
                    <a:pt x="9144" y="1330452"/>
                  </a:lnTo>
                  <a:lnTo>
                    <a:pt x="15252" y="1338072"/>
                  </a:lnTo>
                  <a:lnTo>
                    <a:pt x="22872" y="1344168"/>
                  </a:lnTo>
                  <a:lnTo>
                    <a:pt x="22872" y="1345692"/>
                  </a:lnTo>
                  <a:lnTo>
                    <a:pt x="30492" y="1348740"/>
                  </a:lnTo>
                  <a:lnTo>
                    <a:pt x="32016" y="1350264"/>
                  </a:lnTo>
                  <a:lnTo>
                    <a:pt x="41160" y="1351788"/>
                  </a:lnTo>
                  <a:lnTo>
                    <a:pt x="41160" y="1353312"/>
                  </a:lnTo>
                  <a:lnTo>
                    <a:pt x="3477780" y="1353312"/>
                  </a:lnTo>
                  <a:lnTo>
                    <a:pt x="3477780" y="1351788"/>
                  </a:lnTo>
                  <a:lnTo>
                    <a:pt x="3479304" y="1351788"/>
                  </a:lnTo>
                  <a:lnTo>
                    <a:pt x="3488448" y="1350264"/>
                  </a:lnTo>
                  <a:lnTo>
                    <a:pt x="3488448" y="1348740"/>
                  </a:lnTo>
                  <a:lnTo>
                    <a:pt x="3496068" y="1345692"/>
                  </a:lnTo>
                  <a:lnTo>
                    <a:pt x="3497592" y="1344168"/>
                  </a:lnTo>
                  <a:lnTo>
                    <a:pt x="3503688" y="1338072"/>
                  </a:lnTo>
                  <a:lnTo>
                    <a:pt x="3505212" y="1338072"/>
                  </a:lnTo>
                  <a:lnTo>
                    <a:pt x="3511308" y="1330452"/>
                  </a:lnTo>
                  <a:lnTo>
                    <a:pt x="3514966" y="1324356"/>
                  </a:lnTo>
                  <a:lnTo>
                    <a:pt x="3515880" y="1322832"/>
                  </a:lnTo>
                  <a:lnTo>
                    <a:pt x="3515880" y="1321308"/>
                  </a:lnTo>
                  <a:lnTo>
                    <a:pt x="3518928" y="1312164"/>
                  </a:lnTo>
                  <a:lnTo>
                    <a:pt x="3519144" y="1310640"/>
                  </a:lnTo>
                  <a:lnTo>
                    <a:pt x="3520452" y="1301496"/>
                  </a:lnTo>
                  <a:lnTo>
                    <a:pt x="3520452" y="1112520"/>
                  </a:lnTo>
                  <a:close/>
                </a:path>
                <a:path w="5613400" h="1353820">
                  <a:moveTo>
                    <a:pt x="5612904" y="1106424"/>
                  </a:moveTo>
                  <a:lnTo>
                    <a:pt x="5611380" y="1097280"/>
                  </a:lnTo>
                  <a:lnTo>
                    <a:pt x="5611380" y="1095756"/>
                  </a:lnTo>
                  <a:lnTo>
                    <a:pt x="5609552" y="1091184"/>
                  </a:lnTo>
                  <a:lnTo>
                    <a:pt x="5608332" y="1088136"/>
                  </a:lnTo>
                  <a:lnTo>
                    <a:pt x="5608332" y="1086612"/>
                  </a:lnTo>
                  <a:lnTo>
                    <a:pt x="5603760" y="1078992"/>
                  </a:lnTo>
                  <a:lnTo>
                    <a:pt x="5603760" y="1106424"/>
                  </a:lnTo>
                  <a:lnTo>
                    <a:pt x="5603760" y="1284732"/>
                  </a:lnTo>
                  <a:lnTo>
                    <a:pt x="5602236" y="1293876"/>
                  </a:lnTo>
                  <a:lnTo>
                    <a:pt x="5602236" y="1292352"/>
                  </a:lnTo>
                  <a:lnTo>
                    <a:pt x="5599188" y="1301496"/>
                  </a:lnTo>
                  <a:lnTo>
                    <a:pt x="5600712" y="1299972"/>
                  </a:lnTo>
                  <a:lnTo>
                    <a:pt x="5596140" y="1307592"/>
                  </a:lnTo>
                  <a:lnTo>
                    <a:pt x="5591568" y="1313688"/>
                  </a:lnTo>
                  <a:lnTo>
                    <a:pt x="5591568" y="1312164"/>
                  </a:lnTo>
                  <a:lnTo>
                    <a:pt x="5585472" y="1318260"/>
                  </a:lnTo>
                  <a:lnTo>
                    <a:pt x="5577852" y="1321308"/>
                  </a:lnTo>
                  <a:lnTo>
                    <a:pt x="5579376" y="1321308"/>
                  </a:lnTo>
                  <a:lnTo>
                    <a:pt x="5570232" y="1324356"/>
                  </a:lnTo>
                  <a:lnTo>
                    <a:pt x="3820680" y="1324356"/>
                  </a:lnTo>
                  <a:lnTo>
                    <a:pt x="3811536" y="1321308"/>
                  </a:lnTo>
                  <a:lnTo>
                    <a:pt x="3813060" y="1321308"/>
                  </a:lnTo>
                  <a:lnTo>
                    <a:pt x="3805440" y="1318260"/>
                  </a:lnTo>
                  <a:lnTo>
                    <a:pt x="3800868" y="1313688"/>
                  </a:lnTo>
                  <a:lnTo>
                    <a:pt x="3799344" y="1312164"/>
                  </a:lnTo>
                  <a:lnTo>
                    <a:pt x="3799344" y="1313688"/>
                  </a:lnTo>
                  <a:lnTo>
                    <a:pt x="3794772" y="1307592"/>
                  </a:lnTo>
                  <a:lnTo>
                    <a:pt x="3790200" y="1299972"/>
                  </a:lnTo>
                  <a:lnTo>
                    <a:pt x="3791724" y="1301496"/>
                  </a:lnTo>
                  <a:lnTo>
                    <a:pt x="3791216" y="1299972"/>
                  </a:lnTo>
                  <a:lnTo>
                    <a:pt x="3789184" y="1293876"/>
                  </a:lnTo>
                  <a:lnTo>
                    <a:pt x="3788676" y="1292352"/>
                  </a:lnTo>
                  <a:lnTo>
                    <a:pt x="3788676" y="1293876"/>
                  </a:lnTo>
                  <a:lnTo>
                    <a:pt x="3787152" y="1284732"/>
                  </a:lnTo>
                  <a:lnTo>
                    <a:pt x="3787152" y="1106424"/>
                  </a:lnTo>
                  <a:lnTo>
                    <a:pt x="3788676" y="1097280"/>
                  </a:lnTo>
                  <a:lnTo>
                    <a:pt x="3788676" y="1098804"/>
                  </a:lnTo>
                  <a:lnTo>
                    <a:pt x="3789184" y="1097280"/>
                  </a:lnTo>
                  <a:lnTo>
                    <a:pt x="3791216" y="1091184"/>
                  </a:lnTo>
                  <a:lnTo>
                    <a:pt x="3791724" y="1089660"/>
                  </a:lnTo>
                  <a:lnTo>
                    <a:pt x="3790200" y="1091184"/>
                  </a:lnTo>
                  <a:lnTo>
                    <a:pt x="3794772" y="1083564"/>
                  </a:lnTo>
                  <a:lnTo>
                    <a:pt x="3799344" y="1077468"/>
                  </a:lnTo>
                  <a:lnTo>
                    <a:pt x="3799344" y="1078992"/>
                  </a:lnTo>
                  <a:lnTo>
                    <a:pt x="3800868" y="1077468"/>
                  </a:lnTo>
                  <a:lnTo>
                    <a:pt x="3805440" y="1072896"/>
                  </a:lnTo>
                  <a:lnTo>
                    <a:pt x="3813060" y="1069848"/>
                  </a:lnTo>
                  <a:lnTo>
                    <a:pt x="3811536" y="1069848"/>
                  </a:lnTo>
                  <a:lnTo>
                    <a:pt x="3820680" y="1066800"/>
                  </a:lnTo>
                  <a:lnTo>
                    <a:pt x="5570232" y="1066800"/>
                  </a:lnTo>
                  <a:lnTo>
                    <a:pt x="5579376" y="1069848"/>
                  </a:lnTo>
                  <a:lnTo>
                    <a:pt x="5577852" y="1069848"/>
                  </a:lnTo>
                  <a:lnTo>
                    <a:pt x="5585472" y="1072896"/>
                  </a:lnTo>
                  <a:lnTo>
                    <a:pt x="5591568" y="1078992"/>
                  </a:lnTo>
                  <a:lnTo>
                    <a:pt x="5591568" y="1077468"/>
                  </a:lnTo>
                  <a:lnTo>
                    <a:pt x="5596140" y="1083564"/>
                  </a:lnTo>
                  <a:lnTo>
                    <a:pt x="5600712" y="1091184"/>
                  </a:lnTo>
                  <a:lnTo>
                    <a:pt x="5599188" y="1089660"/>
                  </a:lnTo>
                  <a:lnTo>
                    <a:pt x="5602236" y="1098804"/>
                  </a:lnTo>
                  <a:lnTo>
                    <a:pt x="5602236" y="1097280"/>
                  </a:lnTo>
                  <a:lnTo>
                    <a:pt x="5603760" y="1106424"/>
                  </a:lnTo>
                  <a:lnTo>
                    <a:pt x="5603760" y="1078992"/>
                  </a:lnTo>
                  <a:lnTo>
                    <a:pt x="5602846" y="1077468"/>
                  </a:lnTo>
                  <a:lnTo>
                    <a:pt x="5599188" y="1071372"/>
                  </a:lnTo>
                  <a:lnTo>
                    <a:pt x="5597664" y="1071372"/>
                  </a:lnTo>
                  <a:lnTo>
                    <a:pt x="5593092" y="1066800"/>
                  </a:lnTo>
                  <a:lnTo>
                    <a:pt x="5591568" y="1065276"/>
                  </a:lnTo>
                  <a:lnTo>
                    <a:pt x="5590044" y="1065276"/>
                  </a:lnTo>
                  <a:lnTo>
                    <a:pt x="5582424" y="1060704"/>
                  </a:lnTo>
                  <a:lnTo>
                    <a:pt x="5573280" y="1057656"/>
                  </a:lnTo>
                  <a:lnTo>
                    <a:pt x="5562612" y="1056132"/>
                  </a:lnTo>
                  <a:lnTo>
                    <a:pt x="3826776" y="1056132"/>
                  </a:lnTo>
                  <a:lnTo>
                    <a:pt x="3817632" y="1057656"/>
                  </a:lnTo>
                  <a:lnTo>
                    <a:pt x="3808488" y="1060704"/>
                  </a:lnTo>
                  <a:lnTo>
                    <a:pt x="3800868" y="1065276"/>
                  </a:lnTo>
                  <a:lnTo>
                    <a:pt x="3799344" y="1065276"/>
                  </a:lnTo>
                  <a:lnTo>
                    <a:pt x="3793248" y="1071372"/>
                  </a:lnTo>
                  <a:lnTo>
                    <a:pt x="3791724" y="1071372"/>
                  </a:lnTo>
                  <a:lnTo>
                    <a:pt x="3782580" y="1086612"/>
                  </a:lnTo>
                  <a:lnTo>
                    <a:pt x="3782580" y="1088136"/>
                  </a:lnTo>
                  <a:lnTo>
                    <a:pt x="3779532" y="1095756"/>
                  </a:lnTo>
                  <a:lnTo>
                    <a:pt x="3779532" y="1097280"/>
                  </a:lnTo>
                  <a:lnTo>
                    <a:pt x="3778008" y="1106424"/>
                  </a:lnTo>
                  <a:lnTo>
                    <a:pt x="3778008" y="1284732"/>
                  </a:lnTo>
                  <a:lnTo>
                    <a:pt x="3779532" y="1293876"/>
                  </a:lnTo>
                  <a:lnTo>
                    <a:pt x="3779532" y="1295400"/>
                  </a:lnTo>
                  <a:lnTo>
                    <a:pt x="3782580" y="1304544"/>
                  </a:lnTo>
                  <a:lnTo>
                    <a:pt x="3791724" y="1319784"/>
                  </a:lnTo>
                  <a:lnTo>
                    <a:pt x="3793248" y="1319784"/>
                  </a:lnTo>
                  <a:lnTo>
                    <a:pt x="3799344" y="1325880"/>
                  </a:lnTo>
                  <a:lnTo>
                    <a:pt x="3800868" y="1325880"/>
                  </a:lnTo>
                  <a:lnTo>
                    <a:pt x="3808488" y="1330452"/>
                  </a:lnTo>
                  <a:lnTo>
                    <a:pt x="3817632" y="1333500"/>
                  </a:lnTo>
                  <a:lnTo>
                    <a:pt x="3828300" y="1335024"/>
                  </a:lnTo>
                  <a:lnTo>
                    <a:pt x="5564136" y="1335024"/>
                  </a:lnTo>
                  <a:lnTo>
                    <a:pt x="5573280" y="1333500"/>
                  </a:lnTo>
                  <a:lnTo>
                    <a:pt x="5582424" y="1330452"/>
                  </a:lnTo>
                  <a:lnTo>
                    <a:pt x="5590044" y="1325880"/>
                  </a:lnTo>
                  <a:lnTo>
                    <a:pt x="5591568" y="1325880"/>
                  </a:lnTo>
                  <a:lnTo>
                    <a:pt x="5593092" y="1324356"/>
                  </a:lnTo>
                  <a:lnTo>
                    <a:pt x="5597664" y="1319784"/>
                  </a:lnTo>
                  <a:lnTo>
                    <a:pt x="5599188" y="1319784"/>
                  </a:lnTo>
                  <a:lnTo>
                    <a:pt x="5602846" y="1313688"/>
                  </a:lnTo>
                  <a:lnTo>
                    <a:pt x="5608332" y="1304544"/>
                  </a:lnTo>
                  <a:lnTo>
                    <a:pt x="5609856" y="1299972"/>
                  </a:lnTo>
                  <a:lnTo>
                    <a:pt x="5611380" y="1295400"/>
                  </a:lnTo>
                  <a:lnTo>
                    <a:pt x="5611380" y="1293876"/>
                  </a:lnTo>
                  <a:lnTo>
                    <a:pt x="5612904" y="1284732"/>
                  </a:lnTo>
                  <a:lnTo>
                    <a:pt x="5612904" y="1106424"/>
                  </a:lnTo>
                  <a:close/>
                </a:path>
                <a:path w="5613400" h="1353820">
                  <a:moveTo>
                    <a:pt x="5612904" y="586740"/>
                  </a:moveTo>
                  <a:lnTo>
                    <a:pt x="5611634" y="579120"/>
                  </a:lnTo>
                  <a:lnTo>
                    <a:pt x="5611380" y="577596"/>
                  </a:lnTo>
                  <a:lnTo>
                    <a:pt x="5609856" y="573024"/>
                  </a:lnTo>
                  <a:lnTo>
                    <a:pt x="5608332" y="568452"/>
                  </a:lnTo>
                  <a:lnTo>
                    <a:pt x="5603760" y="560832"/>
                  </a:lnTo>
                  <a:lnTo>
                    <a:pt x="5603760" y="588264"/>
                  </a:lnTo>
                  <a:lnTo>
                    <a:pt x="5603760" y="766572"/>
                  </a:lnTo>
                  <a:lnTo>
                    <a:pt x="5602236" y="774192"/>
                  </a:lnTo>
                  <a:lnTo>
                    <a:pt x="5599188" y="781812"/>
                  </a:lnTo>
                  <a:lnTo>
                    <a:pt x="5600712" y="781812"/>
                  </a:lnTo>
                  <a:lnTo>
                    <a:pt x="5596140" y="789432"/>
                  </a:lnTo>
                  <a:lnTo>
                    <a:pt x="5596140" y="787908"/>
                  </a:lnTo>
                  <a:lnTo>
                    <a:pt x="5591568" y="795528"/>
                  </a:lnTo>
                  <a:lnTo>
                    <a:pt x="5591568" y="794004"/>
                  </a:lnTo>
                  <a:lnTo>
                    <a:pt x="5585472" y="800100"/>
                  </a:lnTo>
                  <a:lnTo>
                    <a:pt x="5585472" y="798576"/>
                  </a:lnTo>
                  <a:lnTo>
                    <a:pt x="5577852" y="803148"/>
                  </a:lnTo>
                  <a:lnTo>
                    <a:pt x="5579376" y="803148"/>
                  </a:lnTo>
                  <a:lnTo>
                    <a:pt x="5570232" y="806196"/>
                  </a:lnTo>
                  <a:lnTo>
                    <a:pt x="5571756" y="804672"/>
                  </a:lnTo>
                  <a:lnTo>
                    <a:pt x="5562612" y="806196"/>
                  </a:lnTo>
                  <a:lnTo>
                    <a:pt x="3828300" y="806196"/>
                  </a:lnTo>
                  <a:lnTo>
                    <a:pt x="3819156" y="804672"/>
                  </a:lnTo>
                  <a:lnTo>
                    <a:pt x="3820680" y="806196"/>
                  </a:lnTo>
                  <a:lnTo>
                    <a:pt x="3811536" y="803148"/>
                  </a:lnTo>
                  <a:lnTo>
                    <a:pt x="3813060" y="803148"/>
                  </a:lnTo>
                  <a:lnTo>
                    <a:pt x="3807980" y="800100"/>
                  </a:lnTo>
                  <a:lnTo>
                    <a:pt x="3805440" y="798576"/>
                  </a:lnTo>
                  <a:lnTo>
                    <a:pt x="3805440" y="800100"/>
                  </a:lnTo>
                  <a:lnTo>
                    <a:pt x="3800868" y="795528"/>
                  </a:lnTo>
                  <a:lnTo>
                    <a:pt x="3799344" y="794004"/>
                  </a:lnTo>
                  <a:lnTo>
                    <a:pt x="3799344" y="795528"/>
                  </a:lnTo>
                  <a:lnTo>
                    <a:pt x="3795687" y="789432"/>
                  </a:lnTo>
                  <a:lnTo>
                    <a:pt x="3794772" y="787908"/>
                  </a:lnTo>
                  <a:lnTo>
                    <a:pt x="3794772" y="789432"/>
                  </a:lnTo>
                  <a:lnTo>
                    <a:pt x="3790200" y="781812"/>
                  </a:lnTo>
                  <a:lnTo>
                    <a:pt x="3791724" y="781812"/>
                  </a:lnTo>
                  <a:lnTo>
                    <a:pt x="3788676" y="774192"/>
                  </a:lnTo>
                  <a:lnTo>
                    <a:pt x="3787152" y="765048"/>
                  </a:lnTo>
                  <a:lnTo>
                    <a:pt x="3787152" y="588264"/>
                  </a:lnTo>
                  <a:lnTo>
                    <a:pt x="3788676" y="579120"/>
                  </a:lnTo>
                  <a:lnTo>
                    <a:pt x="3788676" y="580644"/>
                  </a:lnTo>
                  <a:lnTo>
                    <a:pt x="3789184" y="579120"/>
                  </a:lnTo>
                  <a:lnTo>
                    <a:pt x="3791216" y="573024"/>
                  </a:lnTo>
                  <a:lnTo>
                    <a:pt x="3791724" y="571500"/>
                  </a:lnTo>
                  <a:lnTo>
                    <a:pt x="3790200" y="573024"/>
                  </a:lnTo>
                  <a:lnTo>
                    <a:pt x="3794772" y="565404"/>
                  </a:lnTo>
                  <a:lnTo>
                    <a:pt x="3799344" y="559308"/>
                  </a:lnTo>
                  <a:lnTo>
                    <a:pt x="3805440" y="554736"/>
                  </a:lnTo>
                  <a:lnTo>
                    <a:pt x="3813060" y="550164"/>
                  </a:lnTo>
                  <a:lnTo>
                    <a:pt x="3811536" y="551688"/>
                  </a:lnTo>
                  <a:lnTo>
                    <a:pt x="3816108" y="550164"/>
                  </a:lnTo>
                  <a:lnTo>
                    <a:pt x="3820680" y="548640"/>
                  </a:lnTo>
                  <a:lnTo>
                    <a:pt x="3819156" y="548640"/>
                  </a:lnTo>
                  <a:lnTo>
                    <a:pt x="3828300" y="547116"/>
                  </a:lnTo>
                  <a:lnTo>
                    <a:pt x="5562612" y="547116"/>
                  </a:lnTo>
                  <a:lnTo>
                    <a:pt x="5571756" y="548640"/>
                  </a:lnTo>
                  <a:lnTo>
                    <a:pt x="5570232" y="548640"/>
                  </a:lnTo>
                  <a:lnTo>
                    <a:pt x="5579376" y="551688"/>
                  </a:lnTo>
                  <a:lnTo>
                    <a:pt x="5600712" y="573024"/>
                  </a:lnTo>
                  <a:lnTo>
                    <a:pt x="5599188" y="571500"/>
                  </a:lnTo>
                  <a:lnTo>
                    <a:pt x="5602236" y="580644"/>
                  </a:lnTo>
                  <a:lnTo>
                    <a:pt x="5602236" y="579120"/>
                  </a:lnTo>
                  <a:lnTo>
                    <a:pt x="5603760" y="588264"/>
                  </a:lnTo>
                  <a:lnTo>
                    <a:pt x="5603760" y="560832"/>
                  </a:lnTo>
                  <a:lnTo>
                    <a:pt x="5603760" y="559308"/>
                  </a:lnTo>
                  <a:lnTo>
                    <a:pt x="5599188" y="553212"/>
                  </a:lnTo>
                  <a:lnTo>
                    <a:pt x="5597664" y="553212"/>
                  </a:lnTo>
                  <a:lnTo>
                    <a:pt x="5597664" y="551688"/>
                  </a:lnTo>
                  <a:lnTo>
                    <a:pt x="5595632" y="550164"/>
                  </a:lnTo>
                  <a:lnTo>
                    <a:pt x="5591568" y="547116"/>
                  </a:lnTo>
                  <a:lnTo>
                    <a:pt x="5590044" y="547116"/>
                  </a:lnTo>
                  <a:lnTo>
                    <a:pt x="5582424" y="542544"/>
                  </a:lnTo>
                  <a:lnTo>
                    <a:pt x="5573280" y="539496"/>
                  </a:lnTo>
                  <a:lnTo>
                    <a:pt x="5562612" y="537972"/>
                  </a:lnTo>
                  <a:lnTo>
                    <a:pt x="3826776" y="537972"/>
                  </a:lnTo>
                  <a:lnTo>
                    <a:pt x="3817632" y="539496"/>
                  </a:lnTo>
                  <a:lnTo>
                    <a:pt x="3808488" y="542544"/>
                  </a:lnTo>
                  <a:lnTo>
                    <a:pt x="3800868" y="547116"/>
                  </a:lnTo>
                  <a:lnTo>
                    <a:pt x="3799344" y="547116"/>
                  </a:lnTo>
                  <a:lnTo>
                    <a:pt x="3793248" y="551688"/>
                  </a:lnTo>
                  <a:lnTo>
                    <a:pt x="3793248" y="553212"/>
                  </a:lnTo>
                  <a:lnTo>
                    <a:pt x="3791724" y="553212"/>
                  </a:lnTo>
                  <a:lnTo>
                    <a:pt x="3787152" y="559308"/>
                  </a:lnTo>
                  <a:lnTo>
                    <a:pt x="3787152" y="560832"/>
                  </a:lnTo>
                  <a:lnTo>
                    <a:pt x="3782580" y="568452"/>
                  </a:lnTo>
                  <a:lnTo>
                    <a:pt x="3779532" y="577596"/>
                  </a:lnTo>
                  <a:lnTo>
                    <a:pt x="3778008" y="588264"/>
                  </a:lnTo>
                  <a:lnTo>
                    <a:pt x="3778008" y="766572"/>
                  </a:lnTo>
                  <a:lnTo>
                    <a:pt x="3779532" y="775716"/>
                  </a:lnTo>
                  <a:lnTo>
                    <a:pt x="3779532" y="777240"/>
                  </a:lnTo>
                  <a:lnTo>
                    <a:pt x="3782580" y="784860"/>
                  </a:lnTo>
                  <a:lnTo>
                    <a:pt x="3782580" y="786384"/>
                  </a:lnTo>
                  <a:lnTo>
                    <a:pt x="3791724" y="801624"/>
                  </a:lnTo>
                  <a:lnTo>
                    <a:pt x="3793248" y="801624"/>
                  </a:lnTo>
                  <a:lnTo>
                    <a:pt x="3799344" y="807720"/>
                  </a:lnTo>
                  <a:lnTo>
                    <a:pt x="3800868" y="807720"/>
                  </a:lnTo>
                  <a:lnTo>
                    <a:pt x="3808488" y="812292"/>
                  </a:lnTo>
                  <a:lnTo>
                    <a:pt x="3817632" y="813816"/>
                  </a:lnTo>
                  <a:lnTo>
                    <a:pt x="3817632" y="815340"/>
                  </a:lnTo>
                  <a:lnTo>
                    <a:pt x="5573280" y="815340"/>
                  </a:lnTo>
                  <a:lnTo>
                    <a:pt x="5573280" y="813816"/>
                  </a:lnTo>
                  <a:lnTo>
                    <a:pt x="5582424" y="812292"/>
                  </a:lnTo>
                  <a:lnTo>
                    <a:pt x="5590044" y="807720"/>
                  </a:lnTo>
                  <a:lnTo>
                    <a:pt x="5591568" y="807720"/>
                  </a:lnTo>
                  <a:lnTo>
                    <a:pt x="5593092" y="806196"/>
                  </a:lnTo>
                  <a:lnTo>
                    <a:pt x="5597664" y="801624"/>
                  </a:lnTo>
                  <a:lnTo>
                    <a:pt x="5599188" y="801624"/>
                  </a:lnTo>
                  <a:lnTo>
                    <a:pt x="5600103" y="800100"/>
                  </a:lnTo>
                  <a:lnTo>
                    <a:pt x="5602846" y="795528"/>
                  </a:lnTo>
                  <a:lnTo>
                    <a:pt x="5606504" y="789432"/>
                  </a:lnTo>
                  <a:lnTo>
                    <a:pt x="5608332" y="786384"/>
                  </a:lnTo>
                  <a:lnTo>
                    <a:pt x="5608332" y="784860"/>
                  </a:lnTo>
                  <a:lnTo>
                    <a:pt x="5611380" y="777240"/>
                  </a:lnTo>
                  <a:lnTo>
                    <a:pt x="5611380" y="775716"/>
                  </a:lnTo>
                  <a:lnTo>
                    <a:pt x="5612904" y="766572"/>
                  </a:lnTo>
                  <a:lnTo>
                    <a:pt x="5612904" y="586740"/>
                  </a:lnTo>
                  <a:close/>
                </a:path>
                <a:path w="5613400" h="1353820">
                  <a:moveTo>
                    <a:pt x="5612904" y="48768"/>
                  </a:moveTo>
                  <a:lnTo>
                    <a:pt x="5611380" y="39624"/>
                  </a:lnTo>
                  <a:lnTo>
                    <a:pt x="5611380" y="38100"/>
                  </a:lnTo>
                  <a:lnTo>
                    <a:pt x="5608332" y="30480"/>
                  </a:lnTo>
                  <a:lnTo>
                    <a:pt x="5608332" y="28956"/>
                  </a:lnTo>
                  <a:lnTo>
                    <a:pt x="5606504" y="25908"/>
                  </a:lnTo>
                  <a:lnTo>
                    <a:pt x="5603760" y="21336"/>
                  </a:lnTo>
                  <a:lnTo>
                    <a:pt x="5603760" y="50292"/>
                  </a:lnTo>
                  <a:lnTo>
                    <a:pt x="5603760" y="228600"/>
                  </a:lnTo>
                  <a:lnTo>
                    <a:pt x="5602236" y="236220"/>
                  </a:lnTo>
                  <a:lnTo>
                    <a:pt x="5599188" y="243840"/>
                  </a:lnTo>
                  <a:lnTo>
                    <a:pt x="5600712" y="242316"/>
                  </a:lnTo>
                  <a:lnTo>
                    <a:pt x="5596140" y="249936"/>
                  </a:lnTo>
                  <a:lnTo>
                    <a:pt x="5591568" y="256032"/>
                  </a:lnTo>
                  <a:lnTo>
                    <a:pt x="5585472" y="260604"/>
                  </a:lnTo>
                  <a:lnTo>
                    <a:pt x="5577852" y="265176"/>
                  </a:lnTo>
                  <a:lnTo>
                    <a:pt x="5579376" y="265176"/>
                  </a:lnTo>
                  <a:lnTo>
                    <a:pt x="5570232" y="266700"/>
                  </a:lnTo>
                  <a:lnTo>
                    <a:pt x="5571756" y="266700"/>
                  </a:lnTo>
                  <a:lnTo>
                    <a:pt x="5562612" y="268224"/>
                  </a:lnTo>
                  <a:lnTo>
                    <a:pt x="3828300" y="268224"/>
                  </a:lnTo>
                  <a:lnTo>
                    <a:pt x="3819156" y="266700"/>
                  </a:lnTo>
                  <a:lnTo>
                    <a:pt x="3820680" y="266700"/>
                  </a:lnTo>
                  <a:lnTo>
                    <a:pt x="3811536" y="265176"/>
                  </a:lnTo>
                  <a:lnTo>
                    <a:pt x="3813060" y="265176"/>
                  </a:lnTo>
                  <a:lnTo>
                    <a:pt x="3805440" y="260604"/>
                  </a:lnTo>
                  <a:lnTo>
                    <a:pt x="3799344" y="256032"/>
                  </a:lnTo>
                  <a:lnTo>
                    <a:pt x="3794772" y="249936"/>
                  </a:lnTo>
                  <a:lnTo>
                    <a:pt x="3790200" y="242316"/>
                  </a:lnTo>
                  <a:lnTo>
                    <a:pt x="3791724" y="243840"/>
                  </a:lnTo>
                  <a:lnTo>
                    <a:pt x="3791115" y="242316"/>
                  </a:lnTo>
                  <a:lnTo>
                    <a:pt x="3788676" y="236220"/>
                  </a:lnTo>
                  <a:lnTo>
                    <a:pt x="3787152" y="227076"/>
                  </a:lnTo>
                  <a:lnTo>
                    <a:pt x="3787152" y="48768"/>
                  </a:lnTo>
                  <a:lnTo>
                    <a:pt x="3788676" y="41148"/>
                  </a:lnTo>
                  <a:lnTo>
                    <a:pt x="3791724" y="33528"/>
                  </a:lnTo>
                  <a:lnTo>
                    <a:pt x="3790200" y="33528"/>
                  </a:lnTo>
                  <a:lnTo>
                    <a:pt x="3794772" y="25908"/>
                  </a:lnTo>
                  <a:lnTo>
                    <a:pt x="3794772" y="27432"/>
                  </a:lnTo>
                  <a:lnTo>
                    <a:pt x="3795687" y="25908"/>
                  </a:lnTo>
                  <a:lnTo>
                    <a:pt x="3799344" y="19812"/>
                  </a:lnTo>
                  <a:lnTo>
                    <a:pt x="3799344" y="21336"/>
                  </a:lnTo>
                  <a:lnTo>
                    <a:pt x="3800868" y="19812"/>
                  </a:lnTo>
                  <a:lnTo>
                    <a:pt x="3805440" y="15240"/>
                  </a:lnTo>
                  <a:lnTo>
                    <a:pt x="3805440" y="16764"/>
                  </a:lnTo>
                  <a:lnTo>
                    <a:pt x="3807980" y="15240"/>
                  </a:lnTo>
                  <a:lnTo>
                    <a:pt x="3813060" y="12192"/>
                  </a:lnTo>
                  <a:lnTo>
                    <a:pt x="3811536" y="12192"/>
                  </a:lnTo>
                  <a:lnTo>
                    <a:pt x="3820680" y="10668"/>
                  </a:lnTo>
                  <a:lnTo>
                    <a:pt x="3819156" y="10668"/>
                  </a:lnTo>
                  <a:lnTo>
                    <a:pt x="3828300" y="9144"/>
                  </a:lnTo>
                  <a:lnTo>
                    <a:pt x="5562612" y="9144"/>
                  </a:lnTo>
                  <a:lnTo>
                    <a:pt x="5571756" y="10668"/>
                  </a:lnTo>
                  <a:lnTo>
                    <a:pt x="5570232" y="10668"/>
                  </a:lnTo>
                  <a:lnTo>
                    <a:pt x="5579376" y="12192"/>
                  </a:lnTo>
                  <a:lnTo>
                    <a:pt x="5577852" y="12192"/>
                  </a:lnTo>
                  <a:lnTo>
                    <a:pt x="5585472" y="16764"/>
                  </a:lnTo>
                  <a:lnTo>
                    <a:pt x="5585472" y="15240"/>
                  </a:lnTo>
                  <a:lnTo>
                    <a:pt x="5591568" y="21336"/>
                  </a:lnTo>
                  <a:lnTo>
                    <a:pt x="5591568" y="19812"/>
                  </a:lnTo>
                  <a:lnTo>
                    <a:pt x="5596140" y="27432"/>
                  </a:lnTo>
                  <a:lnTo>
                    <a:pt x="5596140" y="25908"/>
                  </a:lnTo>
                  <a:lnTo>
                    <a:pt x="5600712" y="33528"/>
                  </a:lnTo>
                  <a:lnTo>
                    <a:pt x="5599188" y="33528"/>
                  </a:lnTo>
                  <a:lnTo>
                    <a:pt x="5602236" y="41148"/>
                  </a:lnTo>
                  <a:lnTo>
                    <a:pt x="5603760" y="50292"/>
                  </a:lnTo>
                  <a:lnTo>
                    <a:pt x="5603760" y="21336"/>
                  </a:lnTo>
                  <a:lnTo>
                    <a:pt x="5602605" y="19812"/>
                  </a:lnTo>
                  <a:lnTo>
                    <a:pt x="5599188" y="15240"/>
                  </a:lnTo>
                  <a:lnTo>
                    <a:pt x="5597664" y="13716"/>
                  </a:lnTo>
                  <a:lnTo>
                    <a:pt x="5591568" y="9144"/>
                  </a:lnTo>
                  <a:lnTo>
                    <a:pt x="5591568" y="7620"/>
                  </a:lnTo>
                  <a:lnTo>
                    <a:pt x="5590044" y="7620"/>
                  </a:lnTo>
                  <a:lnTo>
                    <a:pt x="5582424" y="4572"/>
                  </a:lnTo>
                  <a:lnTo>
                    <a:pt x="5582424" y="3048"/>
                  </a:lnTo>
                  <a:lnTo>
                    <a:pt x="5573280" y="1524"/>
                  </a:lnTo>
                  <a:lnTo>
                    <a:pt x="5573280" y="0"/>
                  </a:lnTo>
                  <a:lnTo>
                    <a:pt x="3817632" y="0"/>
                  </a:lnTo>
                  <a:lnTo>
                    <a:pt x="3817632" y="1524"/>
                  </a:lnTo>
                  <a:lnTo>
                    <a:pt x="3808488" y="3048"/>
                  </a:lnTo>
                  <a:lnTo>
                    <a:pt x="3808488" y="4572"/>
                  </a:lnTo>
                  <a:lnTo>
                    <a:pt x="3800868" y="7620"/>
                  </a:lnTo>
                  <a:lnTo>
                    <a:pt x="3799344" y="7620"/>
                  </a:lnTo>
                  <a:lnTo>
                    <a:pt x="3799344" y="9144"/>
                  </a:lnTo>
                  <a:lnTo>
                    <a:pt x="3793248" y="13716"/>
                  </a:lnTo>
                  <a:lnTo>
                    <a:pt x="3791724" y="15240"/>
                  </a:lnTo>
                  <a:lnTo>
                    <a:pt x="3787152" y="21336"/>
                  </a:lnTo>
                  <a:lnTo>
                    <a:pt x="3782580" y="28956"/>
                  </a:lnTo>
                  <a:lnTo>
                    <a:pt x="3782580" y="30480"/>
                  </a:lnTo>
                  <a:lnTo>
                    <a:pt x="3779532" y="38100"/>
                  </a:lnTo>
                  <a:lnTo>
                    <a:pt x="3779532" y="39624"/>
                  </a:lnTo>
                  <a:lnTo>
                    <a:pt x="3778008" y="48768"/>
                  </a:lnTo>
                  <a:lnTo>
                    <a:pt x="3778008" y="228600"/>
                  </a:lnTo>
                  <a:lnTo>
                    <a:pt x="3779532" y="237744"/>
                  </a:lnTo>
                  <a:lnTo>
                    <a:pt x="3782580" y="246888"/>
                  </a:lnTo>
                  <a:lnTo>
                    <a:pt x="3787152" y="254508"/>
                  </a:lnTo>
                  <a:lnTo>
                    <a:pt x="3787152" y="256032"/>
                  </a:lnTo>
                  <a:lnTo>
                    <a:pt x="3791724" y="262128"/>
                  </a:lnTo>
                  <a:lnTo>
                    <a:pt x="3793248" y="262128"/>
                  </a:lnTo>
                  <a:lnTo>
                    <a:pt x="3793248" y="263652"/>
                  </a:lnTo>
                  <a:lnTo>
                    <a:pt x="3799344" y="268224"/>
                  </a:lnTo>
                  <a:lnTo>
                    <a:pt x="3800868" y="268224"/>
                  </a:lnTo>
                  <a:lnTo>
                    <a:pt x="3800868" y="269748"/>
                  </a:lnTo>
                  <a:lnTo>
                    <a:pt x="3808488" y="272796"/>
                  </a:lnTo>
                  <a:lnTo>
                    <a:pt x="3817632" y="275844"/>
                  </a:lnTo>
                  <a:lnTo>
                    <a:pt x="3828300" y="277368"/>
                  </a:lnTo>
                  <a:lnTo>
                    <a:pt x="5564136" y="277368"/>
                  </a:lnTo>
                  <a:lnTo>
                    <a:pt x="5573280" y="275844"/>
                  </a:lnTo>
                  <a:lnTo>
                    <a:pt x="5582424" y="272796"/>
                  </a:lnTo>
                  <a:lnTo>
                    <a:pt x="5590044" y="269748"/>
                  </a:lnTo>
                  <a:lnTo>
                    <a:pt x="5590044" y="268224"/>
                  </a:lnTo>
                  <a:lnTo>
                    <a:pt x="5591568" y="268224"/>
                  </a:lnTo>
                  <a:lnTo>
                    <a:pt x="5597664" y="263652"/>
                  </a:lnTo>
                  <a:lnTo>
                    <a:pt x="5597664" y="262128"/>
                  </a:lnTo>
                  <a:lnTo>
                    <a:pt x="5599188" y="262128"/>
                  </a:lnTo>
                  <a:lnTo>
                    <a:pt x="5603760" y="256032"/>
                  </a:lnTo>
                  <a:lnTo>
                    <a:pt x="5603760" y="254508"/>
                  </a:lnTo>
                  <a:lnTo>
                    <a:pt x="5608332" y="246888"/>
                  </a:lnTo>
                  <a:lnTo>
                    <a:pt x="5609856" y="242316"/>
                  </a:lnTo>
                  <a:lnTo>
                    <a:pt x="5611380" y="237744"/>
                  </a:lnTo>
                  <a:lnTo>
                    <a:pt x="5612904" y="228600"/>
                  </a:lnTo>
                  <a:lnTo>
                    <a:pt x="5612904" y="48768"/>
                  </a:lnTo>
                  <a:close/>
                </a:path>
              </a:pathLst>
            </a:custGeom>
            <a:solidFill>
              <a:srgbClr val="000000"/>
            </a:solidFill>
          </p:spPr>
          <p:txBody>
            <a:bodyPr wrap="square" lIns="0" tIns="0" rIns="0" bIns="0" rtlCol="0"/>
            <a:lstStyle/>
            <a:p>
              <a:endParaRPr sz="1539"/>
            </a:p>
          </p:txBody>
        </p:sp>
        <p:sp>
          <p:nvSpPr>
            <p:cNvPr id="21" name="object 21"/>
            <p:cNvSpPr/>
            <p:nvPr/>
          </p:nvSpPr>
          <p:spPr>
            <a:xfrm>
              <a:off x="2555747" y="2467356"/>
              <a:ext cx="662940" cy="431800"/>
            </a:xfrm>
            <a:custGeom>
              <a:avLst/>
              <a:gdLst/>
              <a:ahLst/>
              <a:cxnLst/>
              <a:rect l="l" t="t" r="r" b="b"/>
              <a:pathLst>
                <a:path w="662939" h="431800">
                  <a:moveTo>
                    <a:pt x="609600" y="0"/>
                  </a:moveTo>
                  <a:lnTo>
                    <a:pt x="53339" y="0"/>
                  </a:lnTo>
                  <a:lnTo>
                    <a:pt x="32789" y="4262"/>
                  </a:lnTo>
                  <a:lnTo>
                    <a:pt x="15811" y="15811"/>
                  </a:lnTo>
                  <a:lnTo>
                    <a:pt x="4262" y="32789"/>
                  </a:lnTo>
                  <a:lnTo>
                    <a:pt x="0" y="53339"/>
                  </a:lnTo>
                  <a:lnTo>
                    <a:pt x="0" y="376427"/>
                  </a:lnTo>
                  <a:lnTo>
                    <a:pt x="4262" y="397859"/>
                  </a:lnTo>
                  <a:lnTo>
                    <a:pt x="15811" y="415289"/>
                  </a:lnTo>
                  <a:lnTo>
                    <a:pt x="32789" y="427005"/>
                  </a:lnTo>
                  <a:lnTo>
                    <a:pt x="53339" y="431291"/>
                  </a:lnTo>
                  <a:lnTo>
                    <a:pt x="609600" y="431291"/>
                  </a:lnTo>
                  <a:lnTo>
                    <a:pt x="630150" y="427005"/>
                  </a:lnTo>
                  <a:lnTo>
                    <a:pt x="647128" y="415289"/>
                  </a:lnTo>
                  <a:lnTo>
                    <a:pt x="658677" y="397859"/>
                  </a:lnTo>
                  <a:lnTo>
                    <a:pt x="662939" y="376427"/>
                  </a:lnTo>
                  <a:lnTo>
                    <a:pt x="662939" y="53339"/>
                  </a:lnTo>
                  <a:lnTo>
                    <a:pt x="658677" y="32789"/>
                  </a:lnTo>
                  <a:lnTo>
                    <a:pt x="647128" y="15811"/>
                  </a:lnTo>
                  <a:lnTo>
                    <a:pt x="630150" y="4262"/>
                  </a:lnTo>
                  <a:lnTo>
                    <a:pt x="609600" y="0"/>
                  </a:lnTo>
                  <a:close/>
                </a:path>
              </a:pathLst>
            </a:custGeom>
            <a:solidFill>
              <a:srgbClr val="FFFFFF"/>
            </a:solidFill>
          </p:spPr>
          <p:txBody>
            <a:bodyPr wrap="square" lIns="0" tIns="0" rIns="0" bIns="0" rtlCol="0"/>
            <a:lstStyle/>
            <a:p>
              <a:endParaRPr sz="1539"/>
            </a:p>
          </p:txBody>
        </p:sp>
      </p:grpSp>
      <p:sp>
        <p:nvSpPr>
          <p:cNvPr id="22" name="object 22"/>
          <p:cNvSpPr txBox="1"/>
          <p:nvPr/>
        </p:nvSpPr>
        <p:spPr>
          <a:xfrm>
            <a:off x="2317928" y="2411757"/>
            <a:ext cx="303533" cy="181555"/>
          </a:xfrm>
          <a:prstGeom prst="rect">
            <a:avLst/>
          </a:prstGeom>
        </p:spPr>
        <p:txBody>
          <a:bodyPr vert="horz" wrap="square" lIns="0" tIns="10317" rIns="0" bIns="0" rtlCol="0">
            <a:spAutoFit/>
          </a:bodyPr>
          <a:lstStyle/>
          <a:p>
            <a:pPr marL="10860">
              <a:spcBef>
                <a:spcPts val="81"/>
              </a:spcBef>
            </a:pPr>
            <a:r>
              <a:rPr sz="1112" spc="-30" dirty="0">
                <a:latin typeface="ＭＳ Ｐゴシック"/>
                <a:cs typeface="ＭＳ Ｐゴシック"/>
              </a:rPr>
              <a:t>又は</a:t>
            </a:r>
            <a:endParaRPr sz="1112">
              <a:latin typeface="ＭＳ Ｐゴシック"/>
              <a:cs typeface="ＭＳ Ｐゴシック"/>
            </a:endParaRPr>
          </a:p>
        </p:txBody>
      </p:sp>
      <p:sp>
        <p:nvSpPr>
          <p:cNvPr id="23" name="object 23"/>
          <p:cNvSpPr txBox="1"/>
          <p:nvPr/>
        </p:nvSpPr>
        <p:spPr>
          <a:xfrm>
            <a:off x="2398726" y="2718526"/>
            <a:ext cx="930147" cy="525626"/>
          </a:xfrm>
          <a:prstGeom prst="rect">
            <a:avLst/>
          </a:prstGeom>
        </p:spPr>
        <p:txBody>
          <a:bodyPr vert="horz" wrap="square" lIns="0" tIns="85250" rIns="0" bIns="0" rtlCol="0">
            <a:spAutoFit/>
          </a:bodyPr>
          <a:lstStyle/>
          <a:p>
            <a:pPr marL="10860">
              <a:spcBef>
                <a:spcPts val="671"/>
              </a:spcBef>
            </a:pPr>
            <a:r>
              <a:rPr sz="1411" spc="-43" dirty="0">
                <a:latin typeface="ＭＳ Ｐゴシック"/>
                <a:cs typeface="ＭＳ Ｐゴシック"/>
              </a:rPr>
              <a:t>＋</a:t>
            </a:r>
            <a:endParaRPr sz="1411">
              <a:latin typeface="ＭＳ Ｐゴシック"/>
              <a:cs typeface="ＭＳ Ｐゴシック"/>
            </a:endParaRPr>
          </a:p>
          <a:p>
            <a:pPr marL="76018">
              <a:spcBef>
                <a:spcPts val="440"/>
              </a:spcBef>
            </a:pPr>
            <a:r>
              <a:rPr sz="1112" spc="-26" dirty="0">
                <a:latin typeface="ＭＳ Ｐゴシック"/>
                <a:cs typeface="ＭＳ Ｐゴシック"/>
              </a:rPr>
              <a:t>健全性の診断</a:t>
            </a:r>
            <a:endParaRPr sz="1112">
              <a:latin typeface="ＭＳ Ｐゴシック"/>
              <a:cs typeface="ＭＳ Ｐゴシック"/>
            </a:endParaRPr>
          </a:p>
        </p:txBody>
      </p:sp>
      <p:sp>
        <p:nvSpPr>
          <p:cNvPr id="24" name="object 24"/>
          <p:cNvSpPr txBox="1"/>
          <p:nvPr/>
        </p:nvSpPr>
        <p:spPr>
          <a:xfrm>
            <a:off x="4908656" y="2096038"/>
            <a:ext cx="994220" cy="1154491"/>
          </a:xfrm>
          <a:prstGeom prst="rect">
            <a:avLst/>
          </a:prstGeom>
        </p:spPr>
        <p:txBody>
          <a:bodyPr vert="horz" wrap="square" lIns="0" tIns="65159" rIns="0" bIns="0" rtlCol="0">
            <a:spAutoFit/>
          </a:bodyPr>
          <a:lstStyle/>
          <a:p>
            <a:pPr algn="ctr">
              <a:spcBef>
                <a:spcPts val="513"/>
              </a:spcBef>
            </a:pPr>
            <a:r>
              <a:rPr sz="1112" spc="-26" dirty="0">
                <a:latin typeface="ＭＳ Ｐゴシック"/>
                <a:cs typeface="ＭＳ Ｐゴシック"/>
              </a:rPr>
              <a:t>打音・触診</a:t>
            </a:r>
            <a:endParaRPr sz="1112">
              <a:latin typeface="ＭＳ Ｐゴシック"/>
              <a:cs typeface="ＭＳ Ｐゴシック"/>
            </a:endParaRPr>
          </a:p>
          <a:p>
            <a:pPr marL="1086" algn="ctr">
              <a:spcBef>
                <a:spcPts val="573"/>
              </a:spcBef>
            </a:pPr>
            <a:r>
              <a:rPr sz="1411" spc="-43" dirty="0">
                <a:latin typeface="ＭＳ Ｐゴシック"/>
                <a:cs typeface="ＭＳ Ｐゴシック"/>
              </a:rPr>
              <a:t>＋</a:t>
            </a:r>
            <a:endParaRPr sz="1411">
              <a:latin typeface="ＭＳ Ｐゴシック"/>
              <a:cs typeface="ＭＳ Ｐゴシック"/>
            </a:endParaRPr>
          </a:p>
          <a:p>
            <a:pPr algn="ctr">
              <a:spcBef>
                <a:spcPts val="26"/>
              </a:spcBef>
            </a:pPr>
            <a:r>
              <a:rPr sz="1112" spc="-30" dirty="0">
                <a:latin typeface="ＭＳ Ｐゴシック"/>
                <a:cs typeface="ＭＳ Ｐゴシック"/>
              </a:rPr>
              <a:t>その他詳細技術</a:t>
            </a:r>
            <a:endParaRPr sz="1112">
              <a:latin typeface="ＭＳ Ｐゴシック"/>
              <a:cs typeface="ＭＳ Ｐゴシック"/>
            </a:endParaRPr>
          </a:p>
          <a:p>
            <a:pPr marL="11403" algn="ctr">
              <a:spcBef>
                <a:spcPts val="457"/>
              </a:spcBef>
            </a:pPr>
            <a:r>
              <a:rPr sz="1411" spc="-43" dirty="0">
                <a:latin typeface="ＭＳ Ｐゴシック"/>
                <a:cs typeface="ＭＳ Ｐゴシック"/>
              </a:rPr>
              <a:t>＋</a:t>
            </a:r>
            <a:endParaRPr sz="1411">
              <a:latin typeface="ＭＳ Ｐゴシック"/>
              <a:cs typeface="ＭＳ Ｐゴシック"/>
            </a:endParaRPr>
          </a:p>
          <a:p>
            <a:pPr marL="1086" algn="ctr">
              <a:spcBef>
                <a:spcPts val="4"/>
              </a:spcBef>
            </a:pPr>
            <a:r>
              <a:rPr sz="1112" spc="-26" dirty="0">
                <a:latin typeface="ＭＳ Ｐゴシック"/>
                <a:cs typeface="ＭＳ Ｐゴシック"/>
              </a:rPr>
              <a:t>健全性の診断</a:t>
            </a:r>
            <a:endParaRPr sz="1112">
              <a:latin typeface="ＭＳ Ｐゴシック"/>
              <a:cs typeface="ＭＳ Ｐゴシック"/>
            </a:endParaRPr>
          </a:p>
        </p:txBody>
      </p:sp>
      <p:sp>
        <p:nvSpPr>
          <p:cNvPr id="25" name="object 25"/>
          <p:cNvSpPr txBox="1"/>
          <p:nvPr/>
        </p:nvSpPr>
        <p:spPr>
          <a:xfrm>
            <a:off x="1519077" y="5324370"/>
            <a:ext cx="444168" cy="301510"/>
          </a:xfrm>
          <a:prstGeom prst="rect">
            <a:avLst/>
          </a:prstGeom>
        </p:spPr>
        <p:txBody>
          <a:bodyPr vert="horz" wrap="square" lIns="0" tIns="61358" rIns="0" bIns="0" rtlCol="0">
            <a:spAutoFit/>
          </a:bodyPr>
          <a:lstStyle/>
          <a:p>
            <a:pPr marL="10860" marR="4344">
              <a:lnSpc>
                <a:spcPct val="70000"/>
              </a:lnSpc>
              <a:spcBef>
                <a:spcPts val="483"/>
              </a:spcBef>
            </a:pPr>
            <a:r>
              <a:rPr sz="1112" spc="-30" dirty="0">
                <a:latin typeface="ＭＳ Ｐゴシック"/>
                <a:cs typeface="ＭＳ Ｐゴシック"/>
              </a:rPr>
              <a:t>健全性の診断</a:t>
            </a:r>
            <a:endParaRPr sz="1112">
              <a:latin typeface="ＭＳ Ｐゴシック"/>
              <a:cs typeface="ＭＳ Ｐゴシック"/>
            </a:endParaRPr>
          </a:p>
        </p:txBody>
      </p:sp>
      <p:sp>
        <p:nvSpPr>
          <p:cNvPr id="26" name="object 26"/>
          <p:cNvSpPr txBox="1"/>
          <p:nvPr/>
        </p:nvSpPr>
        <p:spPr>
          <a:xfrm>
            <a:off x="2175881" y="4336037"/>
            <a:ext cx="827521" cy="619209"/>
          </a:xfrm>
          <a:prstGeom prst="rect">
            <a:avLst/>
          </a:prstGeom>
        </p:spPr>
        <p:txBody>
          <a:bodyPr vert="horz" wrap="square" lIns="0" tIns="10860" rIns="0" bIns="0" rtlCol="0">
            <a:spAutoFit/>
          </a:bodyPr>
          <a:lstStyle/>
          <a:p>
            <a:pPr marL="133032" marR="123801" algn="ctr">
              <a:lnSpc>
                <a:spcPct val="129200"/>
              </a:lnSpc>
              <a:spcBef>
                <a:spcPts val="86"/>
              </a:spcBef>
            </a:pPr>
            <a:r>
              <a:rPr sz="1112" spc="-26" dirty="0">
                <a:latin typeface="ＭＳ Ｐゴシック"/>
                <a:cs typeface="ＭＳ Ｐゴシック"/>
              </a:rPr>
              <a:t>画像診断</a:t>
            </a:r>
            <a:r>
              <a:rPr sz="1112" spc="-43" dirty="0">
                <a:latin typeface="ＭＳ Ｐゴシック"/>
                <a:cs typeface="ＭＳ Ｐゴシック"/>
              </a:rPr>
              <a:t> </a:t>
            </a:r>
            <a:r>
              <a:rPr sz="1112" spc="-9" dirty="0">
                <a:latin typeface="ＭＳ Ｐゴシック"/>
                <a:cs typeface="ＭＳ Ｐゴシック"/>
              </a:rPr>
              <a:t>AI</a:t>
            </a:r>
            <a:r>
              <a:rPr sz="1112" spc="-30" dirty="0">
                <a:latin typeface="ＭＳ Ｐゴシック"/>
                <a:cs typeface="ＭＳ Ｐゴシック"/>
              </a:rPr>
              <a:t>技術に</a:t>
            </a:r>
            <a:endParaRPr sz="1112">
              <a:latin typeface="ＭＳ Ｐゴシック"/>
              <a:cs typeface="ＭＳ Ｐゴシック"/>
            </a:endParaRPr>
          </a:p>
          <a:p>
            <a:pPr algn="ctr">
              <a:lnSpc>
                <a:spcPts val="1325"/>
              </a:lnSpc>
            </a:pPr>
            <a:r>
              <a:rPr sz="1112" spc="-43" dirty="0">
                <a:latin typeface="ＭＳ Ｐゴシック"/>
                <a:cs typeface="ＭＳ Ｐゴシック"/>
              </a:rPr>
              <a:t>よる自動診断</a:t>
            </a:r>
            <a:endParaRPr sz="1112">
              <a:latin typeface="ＭＳ Ｐゴシック"/>
              <a:cs typeface="ＭＳ Ｐゴシック"/>
            </a:endParaRPr>
          </a:p>
        </p:txBody>
      </p:sp>
      <p:sp>
        <p:nvSpPr>
          <p:cNvPr id="27" name="object 27"/>
          <p:cNvSpPr txBox="1"/>
          <p:nvPr/>
        </p:nvSpPr>
        <p:spPr>
          <a:xfrm>
            <a:off x="3432150" y="4301373"/>
            <a:ext cx="743357" cy="343842"/>
          </a:xfrm>
          <a:prstGeom prst="rect">
            <a:avLst/>
          </a:prstGeom>
        </p:spPr>
        <p:txBody>
          <a:bodyPr vert="horz" wrap="square" lIns="0" tIns="10317" rIns="0" bIns="0" rtlCol="0">
            <a:spAutoFit/>
          </a:bodyPr>
          <a:lstStyle/>
          <a:p>
            <a:pPr algn="ctr">
              <a:lnSpc>
                <a:spcPts val="1330"/>
              </a:lnSpc>
              <a:spcBef>
                <a:spcPts val="81"/>
              </a:spcBef>
            </a:pPr>
            <a:r>
              <a:rPr sz="1112" spc="-30" dirty="0">
                <a:latin typeface="ＭＳ Ｐゴシック"/>
                <a:cs typeface="ＭＳ Ｐゴシック"/>
              </a:rPr>
              <a:t>計測・</a:t>
            </a:r>
            <a:endParaRPr sz="1112">
              <a:latin typeface="ＭＳ Ｐゴシック"/>
              <a:cs typeface="ＭＳ Ｐゴシック"/>
            </a:endParaRPr>
          </a:p>
          <a:p>
            <a:pPr algn="ctr">
              <a:lnSpc>
                <a:spcPts val="1330"/>
              </a:lnSpc>
            </a:pPr>
            <a:r>
              <a:rPr sz="1112" spc="-21" dirty="0">
                <a:latin typeface="ＭＳ Ｐゴシック"/>
                <a:cs typeface="ＭＳ Ｐゴシック"/>
              </a:rPr>
              <a:t>モニタリン</a:t>
            </a:r>
            <a:r>
              <a:rPr sz="1112" spc="-876" dirty="0">
                <a:latin typeface="ＭＳ Ｐゴシック"/>
                <a:cs typeface="ＭＳ Ｐゴシック"/>
              </a:rPr>
              <a:t>グ</a:t>
            </a:r>
            <a:endParaRPr sz="1112">
              <a:latin typeface="ＭＳ Ｐゴシック"/>
              <a:cs typeface="ＭＳ Ｐゴシック"/>
            </a:endParaRPr>
          </a:p>
        </p:txBody>
      </p:sp>
      <p:grpSp>
        <p:nvGrpSpPr>
          <p:cNvPr id="28" name="object 28"/>
          <p:cNvGrpSpPr/>
          <p:nvPr/>
        </p:nvGrpSpPr>
        <p:grpSpPr>
          <a:xfrm>
            <a:off x="4305716" y="4213190"/>
            <a:ext cx="1211960" cy="1533955"/>
            <a:chOff x="5035296" y="4698491"/>
            <a:chExt cx="1417320" cy="1793875"/>
          </a:xfrm>
        </p:grpSpPr>
        <p:sp>
          <p:nvSpPr>
            <p:cNvPr id="29" name="object 29"/>
            <p:cNvSpPr/>
            <p:nvPr/>
          </p:nvSpPr>
          <p:spPr>
            <a:xfrm>
              <a:off x="5615940" y="4703063"/>
              <a:ext cx="836930" cy="1789430"/>
            </a:xfrm>
            <a:custGeom>
              <a:avLst/>
              <a:gdLst/>
              <a:ahLst/>
              <a:cxnLst/>
              <a:rect l="l" t="t" r="r" b="b"/>
              <a:pathLst>
                <a:path w="836929" h="1789429">
                  <a:moveTo>
                    <a:pt x="832104" y="1362456"/>
                  </a:moveTo>
                  <a:lnTo>
                    <a:pt x="830580" y="1353312"/>
                  </a:lnTo>
                  <a:lnTo>
                    <a:pt x="828548" y="1347216"/>
                  </a:lnTo>
                  <a:lnTo>
                    <a:pt x="827532" y="1344168"/>
                  </a:lnTo>
                  <a:lnTo>
                    <a:pt x="822960" y="1336548"/>
                  </a:lnTo>
                  <a:lnTo>
                    <a:pt x="822960" y="1335024"/>
                  </a:lnTo>
                  <a:lnTo>
                    <a:pt x="821436" y="1332992"/>
                  </a:lnTo>
                  <a:lnTo>
                    <a:pt x="821436" y="1354836"/>
                  </a:lnTo>
                  <a:lnTo>
                    <a:pt x="821436" y="1748040"/>
                  </a:lnTo>
                  <a:lnTo>
                    <a:pt x="815340" y="1763280"/>
                  </a:lnTo>
                  <a:lnTo>
                    <a:pt x="815340" y="1761756"/>
                  </a:lnTo>
                  <a:lnTo>
                    <a:pt x="810768" y="1767852"/>
                  </a:lnTo>
                  <a:lnTo>
                    <a:pt x="798576" y="1776996"/>
                  </a:lnTo>
                  <a:lnTo>
                    <a:pt x="783336" y="1780044"/>
                  </a:lnTo>
                  <a:lnTo>
                    <a:pt x="48768" y="1780044"/>
                  </a:lnTo>
                  <a:lnTo>
                    <a:pt x="33528" y="1776996"/>
                  </a:lnTo>
                  <a:lnTo>
                    <a:pt x="35052" y="1776996"/>
                  </a:lnTo>
                  <a:lnTo>
                    <a:pt x="27432" y="1772424"/>
                  </a:lnTo>
                  <a:lnTo>
                    <a:pt x="21336" y="1767852"/>
                  </a:lnTo>
                  <a:lnTo>
                    <a:pt x="17907" y="1763280"/>
                  </a:lnTo>
                  <a:lnTo>
                    <a:pt x="16764" y="1761756"/>
                  </a:lnTo>
                  <a:lnTo>
                    <a:pt x="16764" y="1763280"/>
                  </a:lnTo>
                  <a:lnTo>
                    <a:pt x="11277" y="1749564"/>
                  </a:lnTo>
                  <a:lnTo>
                    <a:pt x="10668" y="1748040"/>
                  </a:lnTo>
                  <a:lnTo>
                    <a:pt x="10668" y="1354836"/>
                  </a:lnTo>
                  <a:lnTo>
                    <a:pt x="13716" y="1347216"/>
                  </a:lnTo>
                  <a:lnTo>
                    <a:pt x="13716" y="1348740"/>
                  </a:lnTo>
                  <a:lnTo>
                    <a:pt x="14325" y="1347216"/>
                  </a:lnTo>
                  <a:lnTo>
                    <a:pt x="16764" y="1341120"/>
                  </a:lnTo>
                  <a:lnTo>
                    <a:pt x="21336" y="1335024"/>
                  </a:lnTo>
                  <a:lnTo>
                    <a:pt x="27432" y="1330452"/>
                  </a:lnTo>
                  <a:lnTo>
                    <a:pt x="35052" y="1327404"/>
                  </a:lnTo>
                  <a:lnTo>
                    <a:pt x="33528" y="1327404"/>
                  </a:lnTo>
                  <a:lnTo>
                    <a:pt x="41148" y="1324356"/>
                  </a:lnTo>
                  <a:lnTo>
                    <a:pt x="790956" y="1324356"/>
                  </a:lnTo>
                  <a:lnTo>
                    <a:pt x="818388" y="1348740"/>
                  </a:lnTo>
                  <a:lnTo>
                    <a:pt x="818388" y="1347216"/>
                  </a:lnTo>
                  <a:lnTo>
                    <a:pt x="821436" y="1354836"/>
                  </a:lnTo>
                  <a:lnTo>
                    <a:pt x="821436" y="1332992"/>
                  </a:lnTo>
                  <a:lnTo>
                    <a:pt x="818388" y="1328928"/>
                  </a:lnTo>
                  <a:lnTo>
                    <a:pt x="816864" y="1328928"/>
                  </a:lnTo>
                  <a:lnTo>
                    <a:pt x="812292" y="1324356"/>
                  </a:lnTo>
                  <a:lnTo>
                    <a:pt x="810768" y="1322832"/>
                  </a:lnTo>
                  <a:lnTo>
                    <a:pt x="809244" y="1322832"/>
                  </a:lnTo>
                  <a:lnTo>
                    <a:pt x="801624" y="1318260"/>
                  </a:lnTo>
                  <a:lnTo>
                    <a:pt x="794004" y="1315212"/>
                  </a:lnTo>
                  <a:lnTo>
                    <a:pt x="792480" y="1315212"/>
                  </a:lnTo>
                  <a:lnTo>
                    <a:pt x="783336" y="1313688"/>
                  </a:lnTo>
                  <a:lnTo>
                    <a:pt x="48768" y="1313688"/>
                  </a:lnTo>
                  <a:lnTo>
                    <a:pt x="39624" y="1315212"/>
                  </a:lnTo>
                  <a:lnTo>
                    <a:pt x="30480" y="1318260"/>
                  </a:lnTo>
                  <a:lnTo>
                    <a:pt x="22860" y="1322832"/>
                  </a:lnTo>
                  <a:lnTo>
                    <a:pt x="21336" y="1322832"/>
                  </a:lnTo>
                  <a:lnTo>
                    <a:pt x="9144" y="1335024"/>
                  </a:lnTo>
                  <a:lnTo>
                    <a:pt x="9144" y="1336548"/>
                  </a:lnTo>
                  <a:lnTo>
                    <a:pt x="4572" y="1344168"/>
                  </a:lnTo>
                  <a:lnTo>
                    <a:pt x="1524" y="1353312"/>
                  </a:lnTo>
                  <a:lnTo>
                    <a:pt x="0" y="1362456"/>
                  </a:lnTo>
                  <a:lnTo>
                    <a:pt x="1524" y="1740420"/>
                  </a:lnTo>
                  <a:lnTo>
                    <a:pt x="1524" y="1751088"/>
                  </a:lnTo>
                  <a:lnTo>
                    <a:pt x="4572" y="1758708"/>
                  </a:lnTo>
                  <a:lnTo>
                    <a:pt x="4572" y="1760232"/>
                  </a:lnTo>
                  <a:lnTo>
                    <a:pt x="9144" y="1767852"/>
                  </a:lnTo>
                  <a:lnTo>
                    <a:pt x="15240" y="1773948"/>
                  </a:lnTo>
                  <a:lnTo>
                    <a:pt x="15240" y="1775472"/>
                  </a:lnTo>
                  <a:lnTo>
                    <a:pt x="21336" y="1780044"/>
                  </a:lnTo>
                  <a:lnTo>
                    <a:pt x="22860" y="1781568"/>
                  </a:lnTo>
                  <a:lnTo>
                    <a:pt x="30480" y="1784616"/>
                  </a:lnTo>
                  <a:lnTo>
                    <a:pt x="30480" y="1786140"/>
                  </a:lnTo>
                  <a:lnTo>
                    <a:pt x="48768" y="1789188"/>
                  </a:lnTo>
                  <a:lnTo>
                    <a:pt x="783336" y="1789188"/>
                  </a:lnTo>
                  <a:lnTo>
                    <a:pt x="792480" y="1787664"/>
                  </a:lnTo>
                  <a:lnTo>
                    <a:pt x="794004" y="1787664"/>
                  </a:lnTo>
                  <a:lnTo>
                    <a:pt x="801624" y="1786140"/>
                  </a:lnTo>
                  <a:lnTo>
                    <a:pt x="801624" y="1784616"/>
                  </a:lnTo>
                  <a:lnTo>
                    <a:pt x="809244" y="1781568"/>
                  </a:lnTo>
                  <a:lnTo>
                    <a:pt x="810768" y="1781568"/>
                  </a:lnTo>
                  <a:lnTo>
                    <a:pt x="810768" y="1780044"/>
                  </a:lnTo>
                  <a:lnTo>
                    <a:pt x="816864" y="1775472"/>
                  </a:lnTo>
                  <a:lnTo>
                    <a:pt x="818388" y="1773948"/>
                  </a:lnTo>
                  <a:lnTo>
                    <a:pt x="822960" y="1767852"/>
                  </a:lnTo>
                  <a:lnTo>
                    <a:pt x="825703" y="1763280"/>
                  </a:lnTo>
                  <a:lnTo>
                    <a:pt x="827532" y="1760232"/>
                  </a:lnTo>
                  <a:lnTo>
                    <a:pt x="827532" y="1758708"/>
                  </a:lnTo>
                  <a:lnTo>
                    <a:pt x="830580" y="1751088"/>
                  </a:lnTo>
                  <a:lnTo>
                    <a:pt x="830580" y="1749564"/>
                  </a:lnTo>
                  <a:lnTo>
                    <a:pt x="832104" y="1740420"/>
                  </a:lnTo>
                  <a:lnTo>
                    <a:pt x="832104" y="1362456"/>
                  </a:lnTo>
                  <a:close/>
                </a:path>
                <a:path w="836929" h="1789429">
                  <a:moveTo>
                    <a:pt x="833628" y="30480"/>
                  </a:moveTo>
                  <a:lnTo>
                    <a:pt x="832485" y="25908"/>
                  </a:lnTo>
                  <a:lnTo>
                    <a:pt x="832104" y="24384"/>
                  </a:lnTo>
                  <a:lnTo>
                    <a:pt x="831088" y="21336"/>
                  </a:lnTo>
                  <a:lnTo>
                    <a:pt x="830580" y="19812"/>
                  </a:lnTo>
                  <a:lnTo>
                    <a:pt x="830580" y="18288"/>
                  </a:lnTo>
                  <a:lnTo>
                    <a:pt x="826516" y="12192"/>
                  </a:lnTo>
                  <a:lnTo>
                    <a:pt x="824484" y="9144"/>
                  </a:lnTo>
                  <a:lnTo>
                    <a:pt x="822960" y="9144"/>
                  </a:lnTo>
                  <a:lnTo>
                    <a:pt x="822960" y="27432"/>
                  </a:lnTo>
                  <a:lnTo>
                    <a:pt x="822960" y="446532"/>
                  </a:lnTo>
                  <a:lnTo>
                    <a:pt x="819912" y="455676"/>
                  </a:lnTo>
                  <a:lnTo>
                    <a:pt x="819912" y="454152"/>
                  </a:lnTo>
                  <a:lnTo>
                    <a:pt x="816864" y="458724"/>
                  </a:lnTo>
                  <a:lnTo>
                    <a:pt x="816864" y="457200"/>
                  </a:lnTo>
                  <a:lnTo>
                    <a:pt x="813816" y="461772"/>
                  </a:lnTo>
                  <a:lnTo>
                    <a:pt x="813816" y="460248"/>
                  </a:lnTo>
                  <a:lnTo>
                    <a:pt x="809244" y="463296"/>
                  </a:lnTo>
                  <a:lnTo>
                    <a:pt x="810768" y="463296"/>
                  </a:lnTo>
                  <a:lnTo>
                    <a:pt x="806196" y="464820"/>
                  </a:lnTo>
                  <a:lnTo>
                    <a:pt x="30480" y="464820"/>
                  </a:lnTo>
                  <a:lnTo>
                    <a:pt x="24384" y="463296"/>
                  </a:lnTo>
                  <a:lnTo>
                    <a:pt x="25908" y="463296"/>
                  </a:lnTo>
                  <a:lnTo>
                    <a:pt x="23622" y="461772"/>
                  </a:lnTo>
                  <a:lnTo>
                    <a:pt x="21336" y="460248"/>
                  </a:lnTo>
                  <a:lnTo>
                    <a:pt x="21336" y="461772"/>
                  </a:lnTo>
                  <a:lnTo>
                    <a:pt x="19291" y="458724"/>
                  </a:lnTo>
                  <a:lnTo>
                    <a:pt x="18288" y="457200"/>
                  </a:lnTo>
                  <a:lnTo>
                    <a:pt x="18288" y="458724"/>
                  </a:lnTo>
                  <a:lnTo>
                    <a:pt x="16243" y="455676"/>
                  </a:lnTo>
                  <a:lnTo>
                    <a:pt x="15240" y="454152"/>
                  </a:lnTo>
                  <a:lnTo>
                    <a:pt x="15240" y="455676"/>
                  </a:lnTo>
                  <a:lnTo>
                    <a:pt x="12700" y="448056"/>
                  </a:lnTo>
                  <a:lnTo>
                    <a:pt x="12192" y="446532"/>
                  </a:lnTo>
                  <a:lnTo>
                    <a:pt x="12192" y="27432"/>
                  </a:lnTo>
                  <a:lnTo>
                    <a:pt x="12573" y="25908"/>
                  </a:lnTo>
                  <a:lnTo>
                    <a:pt x="13716" y="21336"/>
                  </a:lnTo>
                  <a:lnTo>
                    <a:pt x="13716" y="22860"/>
                  </a:lnTo>
                  <a:lnTo>
                    <a:pt x="14224" y="21336"/>
                  </a:lnTo>
                  <a:lnTo>
                    <a:pt x="15240" y="18288"/>
                  </a:lnTo>
                  <a:lnTo>
                    <a:pt x="21336" y="12192"/>
                  </a:lnTo>
                  <a:lnTo>
                    <a:pt x="21336" y="13716"/>
                  </a:lnTo>
                  <a:lnTo>
                    <a:pt x="23622" y="12192"/>
                  </a:lnTo>
                  <a:lnTo>
                    <a:pt x="25908" y="10668"/>
                  </a:lnTo>
                  <a:lnTo>
                    <a:pt x="24384" y="10668"/>
                  </a:lnTo>
                  <a:lnTo>
                    <a:pt x="30480" y="9144"/>
                  </a:lnTo>
                  <a:lnTo>
                    <a:pt x="806196" y="9144"/>
                  </a:lnTo>
                  <a:lnTo>
                    <a:pt x="810768" y="10668"/>
                  </a:lnTo>
                  <a:lnTo>
                    <a:pt x="809244" y="10668"/>
                  </a:lnTo>
                  <a:lnTo>
                    <a:pt x="813816" y="13716"/>
                  </a:lnTo>
                  <a:lnTo>
                    <a:pt x="813816" y="12192"/>
                  </a:lnTo>
                  <a:lnTo>
                    <a:pt x="819912" y="18288"/>
                  </a:lnTo>
                  <a:lnTo>
                    <a:pt x="821436" y="22860"/>
                  </a:lnTo>
                  <a:lnTo>
                    <a:pt x="821436" y="21336"/>
                  </a:lnTo>
                  <a:lnTo>
                    <a:pt x="822960" y="27432"/>
                  </a:lnTo>
                  <a:lnTo>
                    <a:pt x="822960" y="9144"/>
                  </a:lnTo>
                  <a:lnTo>
                    <a:pt x="819912" y="4572"/>
                  </a:lnTo>
                  <a:lnTo>
                    <a:pt x="818388" y="4572"/>
                  </a:lnTo>
                  <a:lnTo>
                    <a:pt x="813816" y="1524"/>
                  </a:lnTo>
                  <a:lnTo>
                    <a:pt x="809244" y="0"/>
                  </a:lnTo>
                  <a:lnTo>
                    <a:pt x="27432" y="0"/>
                  </a:lnTo>
                  <a:lnTo>
                    <a:pt x="21336" y="1524"/>
                  </a:lnTo>
                  <a:lnTo>
                    <a:pt x="16764" y="4572"/>
                  </a:lnTo>
                  <a:lnTo>
                    <a:pt x="15240" y="4572"/>
                  </a:lnTo>
                  <a:lnTo>
                    <a:pt x="12192" y="9144"/>
                  </a:lnTo>
                  <a:lnTo>
                    <a:pt x="10668" y="9144"/>
                  </a:lnTo>
                  <a:lnTo>
                    <a:pt x="4572" y="18288"/>
                  </a:lnTo>
                  <a:lnTo>
                    <a:pt x="4572" y="19812"/>
                  </a:lnTo>
                  <a:lnTo>
                    <a:pt x="3048" y="24384"/>
                  </a:lnTo>
                  <a:lnTo>
                    <a:pt x="3048" y="449580"/>
                  </a:lnTo>
                  <a:lnTo>
                    <a:pt x="4572" y="454152"/>
                  </a:lnTo>
                  <a:lnTo>
                    <a:pt x="4572" y="455676"/>
                  </a:lnTo>
                  <a:lnTo>
                    <a:pt x="10668" y="464820"/>
                  </a:lnTo>
                  <a:lnTo>
                    <a:pt x="12192" y="464820"/>
                  </a:lnTo>
                  <a:lnTo>
                    <a:pt x="16764" y="469392"/>
                  </a:lnTo>
                  <a:lnTo>
                    <a:pt x="21336" y="470916"/>
                  </a:lnTo>
                  <a:lnTo>
                    <a:pt x="21336" y="472440"/>
                  </a:lnTo>
                  <a:lnTo>
                    <a:pt x="27432" y="473964"/>
                  </a:lnTo>
                  <a:lnTo>
                    <a:pt x="809244" y="473964"/>
                  </a:lnTo>
                  <a:lnTo>
                    <a:pt x="813816" y="472440"/>
                  </a:lnTo>
                  <a:lnTo>
                    <a:pt x="813816" y="470916"/>
                  </a:lnTo>
                  <a:lnTo>
                    <a:pt x="818388" y="469392"/>
                  </a:lnTo>
                  <a:lnTo>
                    <a:pt x="819912" y="469392"/>
                  </a:lnTo>
                  <a:lnTo>
                    <a:pt x="819912" y="467868"/>
                  </a:lnTo>
                  <a:lnTo>
                    <a:pt x="822960" y="464820"/>
                  </a:lnTo>
                  <a:lnTo>
                    <a:pt x="824484" y="464820"/>
                  </a:lnTo>
                  <a:lnTo>
                    <a:pt x="826516" y="461772"/>
                  </a:lnTo>
                  <a:lnTo>
                    <a:pt x="828548" y="458724"/>
                  </a:lnTo>
                  <a:lnTo>
                    <a:pt x="830580" y="455676"/>
                  </a:lnTo>
                  <a:lnTo>
                    <a:pt x="830580" y="454152"/>
                  </a:lnTo>
                  <a:lnTo>
                    <a:pt x="832104" y="449580"/>
                  </a:lnTo>
                  <a:lnTo>
                    <a:pt x="832104" y="448056"/>
                  </a:lnTo>
                  <a:lnTo>
                    <a:pt x="833628" y="441960"/>
                  </a:lnTo>
                  <a:lnTo>
                    <a:pt x="833628" y="30480"/>
                  </a:lnTo>
                  <a:close/>
                </a:path>
                <a:path w="836929" h="1789429">
                  <a:moveTo>
                    <a:pt x="836676" y="687324"/>
                  </a:moveTo>
                  <a:lnTo>
                    <a:pt x="835152" y="687324"/>
                  </a:lnTo>
                  <a:lnTo>
                    <a:pt x="833628" y="681228"/>
                  </a:lnTo>
                  <a:lnTo>
                    <a:pt x="833628" y="679704"/>
                  </a:lnTo>
                  <a:lnTo>
                    <a:pt x="830580" y="675132"/>
                  </a:lnTo>
                  <a:lnTo>
                    <a:pt x="830580" y="673608"/>
                  </a:lnTo>
                  <a:lnTo>
                    <a:pt x="827532" y="670560"/>
                  </a:lnTo>
                  <a:lnTo>
                    <a:pt x="827532" y="690372"/>
                  </a:lnTo>
                  <a:lnTo>
                    <a:pt x="826008" y="688848"/>
                  </a:lnTo>
                  <a:lnTo>
                    <a:pt x="827532" y="696468"/>
                  </a:lnTo>
                  <a:lnTo>
                    <a:pt x="827532" y="1094232"/>
                  </a:lnTo>
                  <a:lnTo>
                    <a:pt x="826008" y="1100328"/>
                  </a:lnTo>
                  <a:lnTo>
                    <a:pt x="827532" y="1098804"/>
                  </a:lnTo>
                  <a:lnTo>
                    <a:pt x="821436" y="1110996"/>
                  </a:lnTo>
                  <a:lnTo>
                    <a:pt x="818388" y="1114044"/>
                  </a:lnTo>
                  <a:lnTo>
                    <a:pt x="819912" y="1114044"/>
                  </a:lnTo>
                  <a:lnTo>
                    <a:pt x="813816" y="1118616"/>
                  </a:lnTo>
                  <a:lnTo>
                    <a:pt x="815340" y="1117092"/>
                  </a:lnTo>
                  <a:lnTo>
                    <a:pt x="809244" y="1120140"/>
                  </a:lnTo>
                  <a:lnTo>
                    <a:pt x="810768" y="1120140"/>
                  </a:lnTo>
                  <a:lnTo>
                    <a:pt x="803148" y="1121664"/>
                  </a:lnTo>
                  <a:lnTo>
                    <a:pt x="804672" y="1121664"/>
                  </a:lnTo>
                  <a:lnTo>
                    <a:pt x="798576" y="1123188"/>
                  </a:lnTo>
                  <a:lnTo>
                    <a:pt x="44196" y="1123188"/>
                  </a:lnTo>
                  <a:lnTo>
                    <a:pt x="38100" y="1121664"/>
                  </a:lnTo>
                  <a:lnTo>
                    <a:pt x="39624" y="1121664"/>
                  </a:lnTo>
                  <a:lnTo>
                    <a:pt x="32004" y="1120140"/>
                  </a:lnTo>
                  <a:lnTo>
                    <a:pt x="33528" y="1120140"/>
                  </a:lnTo>
                  <a:lnTo>
                    <a:pt x="30480" y="1118616"/>
                  </a:lnTo>
                  <a:lnTo>
                    <a:pt x="27432" y="1117092"/>
                  </a:lnTo>
                  <a:lnTo>
                    <a:pt x="28956" y="1118616"/>
                  </a:lnTo>
                  <a:lnTo>
                    <a:pt x="22860" y="1114044"/>
                  </a:lnTo>
                  <a:lnTo>
                    <a:pt x="24384" y="1114044"/>
                  </a:lnTo>
                  <a:lnTo>
                    <a:pt x="21336" y="1110996"/>
                  </a:lnTo>
                  <a:lnTo>
                    <a:pt x="20574" y="1109472"/>
                  </a:lnTo>
                  <a:lnTo>
                    <a:pt x="15240" y="1098804"/>
                  </a:lnTo>
                  <a:lnTo>
                    <a:pt x="16764" y="1100328"/>
                  </a:lnTo>
                  <a:lnTo>
                    <a:pt x="16459" y="1098804"/>
                  </a:lnTo>
                  <a:lnTo>
                    <a:pt x="15240" y="1092708"/>
                  </a:lnTo>
                  <a:lnTo>
                    <a:pt x="15240" y="694944"/>
                  </a:lnTo>
                  <a:lnTo>
                    <a:pt x="16383" y="690372"/>
                  </a:lnTo>
                  <a:lnTo>
                    <a:pt x="16764" y="688848"/>
                  </a:lnTo>
                  <a:lnTo>
                    <a:pt x="15240" y="690372"/>
                  </a:lnTo>
                  <a:lnTo>
                    <a:pt x="18288" y="684276"/>
                  </a:lnTo>
                  <a:lnTo>
                    <a:pt x="21336" y="679704"/>
                  </a:lnTo>
                  <a:lnTo>
                    <a:pt x="19812" y="679704"/>
                  </a:lnTo>
                  <a:lnTo>
                    <a:pt x="24384" y="675132"/>
                  </a:lnTo>
                  <a:lnTo>
                    <a:pt x="22860" y="675132"/>
                  </a:lnTo>
                  <a:lnTo>
                    <a:pt x="28956" y="672084"/>
                  </a:lnTo>
                  <a:lnTo>
                    <a:pt x="27432" y="672084"/>
                  </a:lnTo>
                  <a:lnTo>
                    <a:pt x="33528" y="669036"/>
                  </a:lnTo>
                  <a:lnTo>
                    <a:pt x="32004" y="669036"/>
                  </a:lnTo>
                  <a:lnTo>
                    <a:pt x="39624" y="667512"/>
                  </a:lnTo>
                  <a:lnTo>
                    <a:pt x="803148" y="667512"/>
                  </a:lnTo>
                  <a:lnTo>
                    <a:pt x="810768" y="669036"/>
                  </a:lnTo>
                  <a:lnTo>
                    <a:pt x="809244" y="669036"/>
                  </a:lnTo>
                  <a:lnTo>
                    <a:pt x="815340" y="672084"/>
                  </a:lnTo>
                  <a:lnTo>
                    <a:pt x="813816" y="672084"/>
                  </a:lnTo>
                  <a:lnTo>
                    <a:pt x="819912" y="675132"/>
                  </a:lnTo>
                  <a:lnTo>
                    <a:pt x="818388" y="675132"/>
                  </a:lnTo>
                  <a:lnTo>
                    <a:pt x="822960" y="679704"/>
                  </a:lnTo>
                  <a:lnTo>
                    <a:pt x="821436" y="679704"/>
                  </a:lnTo>
                  <a:lnTo>
                    <a:pt x="824484" y="684276"/>
                  </a:lnTo>
                  <a:lnTo>
                    <a:pt x="827532" y="690372"/>
                  </a:lnTo>
                  <a:lnTo>
                    <a:pt x="827532" y="670560"/>
                  </a:lnTo>
                  <a:lnTo>
                    <a:pt x="826008" y="669036"/>
                  </a:lnTo>
                  <a:lnTo>
                    <a:pt x="824484" y="669036"/>
                  </a:lnTo>
                  <a:lnTo>
                    <a:pt x="822960" y="667512"/>
                  </a:lnTo>
                  <a:lnTo>
                    <a:pt x="819912" y="664464"/>
                  </a:lnTo>
                  <a:lnTo>
                    <a:pt x="813816" y="661416"/>
                  </a:lnTo>
                  <a:lnTo>
                    <a:pt x="813816" y="659892"/>
                  </a:lnTo>
                  <a:lnTo>
                    <a:pt x="798576" y="656844"/>
                  </a:lnTo>
                  <a:lnTo>
                    <a:pt x="44196" y="656844"/>
                  </a:lnTo>
                  <a:lnTo>
                    <a:pt x="28956" y="659892"/>
                  </a:lnTo>
                  <a:lnTo>
                    <a:pt x="28956" y="661416"/>
                  </a:lnTo>
                  <a:lnTo>
                    <a:pt x="22860" y="664464"/>
                  </a:lnTo>
                  <a:lnTo>
                    <a:pt x="18288" y="669036"/>
                  </a:lnTo>
                  <a:lnTo>
                    <a:pt x="16764" y="669036"/>
                  </a:lnTo>
                  <a:lnTo>
                    <a:pt x="12192" y="673608"/>
                  </a:lnTo>
                  <a:lnTo>
                    <a:pt x="12192" y="675132"/>
                  </a:lnTo>
                  <a:lnTo>
                    <a:pt x="9144" y="679704"/>
                  </a:lnTo>
                  <a:lnTo>
                    <a:pt x="9144" y="681228"/>
                  </a:lnTo>
                  <a:lnTo>
                    <a:pt x="7620" y="687324"/>
                  </a:lnTo>
                  <a:lnTo>
                    <a:pt x="6096" y="687324"/>
                  </a:lnTo>
                  <a:lnTo>
                    <a:pt x="6096" y="1101852"/>
                  </a:lnTo>
                  <a:lnTo>
                    <a:pt x="7620" y="1101852"/>
                  </a:lnTo>
                  <a:lnTo>
                    <a:pt x="9144" y="1107948"/>
                  </a:lnTo>
                  <a:lnTo>
                    <a:pt x="9144" y="1109472"/>
                  </a:lnTo>
                  <a:lnTo>
                    <a:pt x="12192" y="1115568"/>
                  </a:lnTo>
                  <a:lnTo>
                    <a:pt x="16764" y="1120140"/>
                  </a:lnTo>
                  <a:lnTo>
                    <a:pt x="16764" y="1121664"/>
                  </a:lnTo>
                  <a:lnTo>
                    <a:pt x="18288" y="1121664"/>
                  </a:lnTo>
                  <a:lnTo>
                    <a:pt x="22860" y="1124712"/>
                  </a:lnTo>
                  <a:lnTo>
                    <a:pt x="22860" y="1126236"/>
                  </a:lnTo>
                  <a:lnTo>
                    <a:pt x="28956" y="1129284"/>
                  </a:lnTo>
                  <a:lnTo>
                    <a:pt x="44196" y="1132332"/>
                  </a:lnTo>
                  <a:lnTo>
                    <a:pt x="798576" y="1132332"/>
                  </a:lnTo>
                  <a:lnTo>
                    <a:pt x="813816" y="1129284"/>
                  </a:lnTo>
                  <a:lnTo>
                    <a:pt x="819912" y="1126236"/>
                  </a:lnTo>
                  <a:lnTo>
                    <a:pt x="819912" y="1124712"/>
                  </a:lnTo>
                  <a:lnTo>
                    <a:pt x="822198" y="1123188"/>
                  </a:lnTo>
                  <a:lnTo>
                    <a:pt x="824484" y="1121664"/>
                  </a:lnTo>
                  <a:lnTo>
                    <a:pt x="826008" y="1121664"/>
                  </a:lnTo>
                  <a:lnTo>
                    <a:pt x="826008" y="1120140"/>
                  </a:lnTo>
                  <a:lnTo>
                    <a:pt x="827532" y="1118616"/>
                  </a:lnTo>
                  <a:lnTo>
                    <a:pt x="830580" y="1115568"/>
                  </a:lnTo>
                  <a:lnTo>
                    <a:pt x="833628" y="1109472"/>
                  </a:lnTo>
                  <a:lnTo>
                    <a:pt x="833628" y="1107948"/>
                  </a:lnTo>
                  <a:lnTo>
                    <a:pt x="835152" y="1101852"/>
                  </a:lnTo>
                  <a:lnTo>
                    <a:pt x="836676" y="1101852"/>
                  </a:lnTo>
                  <a:lnTo>
                    <a:pt x="836676" y="1098804"/>
                  </a:lnTo>
                  <a:lnTo>
                    <a:pt x="836676" y="690372"/>
                  </a:lnTo>
                  <a:lnTo>
                    <a:pt x="836676" y="687324"/>
                  </a:lnTo>
                  <a:close/>
                </a:path>
              </a:pathLst>
            </a:custGeom>
            <a:solidFill>
              <a:srgbClr val="000000"/>
            </a:solidFill>
          </p:spPr>
          <p:txBody>
            <a:bodyPr wrap="square" lIns="0" tIns="0" rIns="0" bIns="0" rtlCol="0"/>
            <a:lstStyle/>
            <a:p>
              <a:endParaRPr sz="1539"/>
            </a:p>
          </p:txBody>
        </p:sp>
        <p:sp>
          <p:nvSpPr>
            <p:cNvPr id="30" name="object 30"/>
            <p:cNvSpPr/>
            <p:nvPr/>
          </p:nvSpPr>
          <p:spPr>
            <a:xfrm>
              <a:off x="5039868" y="4704587"/>
              <a:ext cx="554990" cy="506095"/>
            </a:xfrm>
            <a:custGeom>
              <a:avLst/>
              <a:gdLst/>
              <a:ahLst/>
              <a:cxnLst/>
              <a:rect l="l" t="t" r="r" b="b"/>
              <a:pathLst>
                <a:path w="554989" h="506095">
                  <a:moveTo>
                    <a:pt x="521208" y="0"/>
                  </a:moveTo>
                  <a:lnTo>
                    <a:pt x="33528" y="0"/>
                  </a:lnTo>
                  <a:lnTo>
                    <a:pt x="20574" y="2428"/>
                  </a:lnTo>
                  <a:lnTo>
                    <a:pt x="9905" y="9143"/>
                  </a:lnTo>
                  <a:lnTo>
                    <a:pt x="2666" y="19288"/>
                  </a:lnTo>
                  <a:lnTo>
                    <a:pt x="0" y="32004"/>
                  </a:lnTo>
                  <a:lnTo>
                    <a:pt x="0" y="472440"/>
                  </a:lnTo>
                  <a:lnTo>
                    <a:pt x="2667" y="485394"/>
                  </a:lnTo>
                  <a:lnTo>
                    <a:pt x="9906" y="496062"/>
                  </a:lnTo>
                  <a:lnTo>
                    <a:pt x="20574" y="503300"/>
                  </a:lnTo>
                  <a:lnTo>
                    <a:pt x="33528" y="505968"/>
                  </a:lnTo>
                  <a:lnTo>
                    <a:pt x="521208" y="505968"/>
                  </a:lnTo>
                  <a:lnTo>
                    <a:pt x="534162" y="503301"/>
                  </a:lnTo>
                  <a:lnTo>
                    <a:pt x="544830" y="496062"/>
                  </a:lnTo>
                  <a:lnTo>
                    <a:pt x="552069" y="485394"/>
                  </a:lnTo>
                  <a:lnTo>
                    <a:pt x="554736" y="472440"/>
                  </a:lnTo>
                  <a:lnTo>
                    <a:pt x="554736" y="32004"/>
                  </a:lnTo>
                  <a:lnTo>
                    <a:pt x="552068" y="19288"/>
                  </a:lnTo>
                  <a:lnTo>
                    <a:pt x="544829" y="9143"/>
                  </a:lnTo>
                  <a:lnTo>
                    <a:pt x="534162" y="2428"/>
                  </a:lnTo>
                  <a:lnTo>
                    <a:pt x="521208" y="0"/>
                  </a:lnTo>
                  <a:close/>
                </a:path>
              </a:pathLst>
            </a:custGeom>
            <a:solidFill>
              <a:srgbClr val="FFFFFF"/>
            </a:solidFill>
          </p:spPr>
          <p:txBody>
            <a:bodyPr wrap="square" lIns="0" tIns="0" rIns="0" bIns="0" rtlCol="0"/>
            <a:lstStyle/>
            <a:p>
              <a:endParaRPr sz="1539"/>
            </a:p>
          </p:txBody>
        </p:sp>
        <p:sp>
          <p:nvSpPr>
            <p:cNvPr id="31" name="object 31"/>
            <p:cNvSpPr/>
            <p:nvPr/>
          </p:nvSpPr>
          <p:spPr>
            <a:xfrm>
              <a:off x="5035296" y="4698491"/>
              <a:ext cx="563880" cy="516890"/>
            </a:xfrm>
            <a:custGeom>
              <a:avLst/>
              <a:gdLst/>
              <a:ahLst/>
              <a:cxnLst/>
              <a:rect l="l" t="t" r="r" b="b"/>
              <a:pathLst>
                <a:path w="563879" h="516889">
                  <a:moveTo>
                    <a:pt x="25907" y="504444"/>
                  </a:moveTo>
                  <a:lnTo>
                    <a:pt x="27431" y="505968"/>
                  </a:lnTo>
                  <a:lnTo>
                    <a:pt x="12191" y="505968"/>
                  </a:lnTo>
                  <a:lnTo>
                    <a:pt x="16763" y="510540"/>
                  </a:lnTo>
                  <a:lnTo>
                    <a:pt x="22859" y="513588"/>
                  </a:lnTo>
                  <a:lnTo>
                    <a:pt x="30479" y="516636"/>
                  </a:lnTo>
                  <a:lnTo>
                    <a:pt x="533400" y="516636"/>
                  </a:lnTo>
                  <a:lnTo>
                    <a:pt x="539495" y="513588"/>
                  </a:lnTo>
                  <a:lnTo>
                    <a:pt x="541019" y="513588"/>
                  </a:lnTo>
                  <a:lnTo>
                    <a:pt x="547115" y="510540"/>
                  </a:lnTo>
                  <a:lnTo>
                    <a:pt x="550163" y="507492"/>
                  </a:lnTo>
                  <a:lnTo>
                    <a:pt x="32003" y="507492"/>
                  </a:lnTo>
                  <a:lnTo>
                    <a:pt x="25907" y="504444"/>
                  </a:lnTo>
                  <a:close/>
                </a:path>
                <a:path w="563879" h="516889">
                  <a:moveTo>
                    <a:pt x="32003" y="505968"/>
                  </a:moveTo>
                  <a:lnTo>
                    <a:pt x="32003" y="507492"/>
                  </a:lnTo>
                  <a:lnTo>
                    <a:pt x="38100" y="507492"/>
                  </a:lnTo>
                  <a:lnTo>
                    <a:pt x="32003" y="505968"/>
                  </a:lnTo>
                  <a:close/>
                </a:path>
                <a:path w="563879" h="516889">
                  <a:moveTo>
                    <a:pt x="531876" y="505968"/>
                  </a:moveTo>
                  <a:lnTo>
                    <a:pt x="525779" y="507492"/>
                  </a:lnTo>
                  <a:lnTo>
                    <a:pt x="530351" y="507492"/>
                  </a:lnTo>
                  <a:lnTo>
                    <a:pt x="531876" y="505968"/>
                  </a:lnTo>
                  <a:close/>
                </a:path>
                <a:path w="563879" h="516889">
                  <a:moveTo>
                    <a:pt x="536448" y="504444"/>
                  </a:moveTo>
                  <a:lnTo>
                    <a:pt x="530351" y="507492"/>
                  </a:lnTo>
                  <a:lnTo>
                    <a:pt x="550163" y="507492"/>
                  </a:lnTo>
                  <a:lnTo>
                    <a:pt x="551688" y="505968"/>
                  </a:lnTo>
                  <a:lnTo>
                    <a:pt x="536448" y="505968"/>
                  </a:lnTo>
                  <a:lnTo>
                    <a:pt x="536448" y="504444"/>
                  </a:lnTo>
                  <a:close/>
                </a:path>
                <a:path w="563879" h="516889">
                  <a:moveTo>
                    <a:pt x="525779" y="0"/>
                  </a:moveTo>
                  <a:lnTo>
                    <a:pt x="36575" y="0"/>
                  </a:lnTo>
                  <a:lnTo>
                    <a:pt x="30479" y="1524"/>
                  </a:lnTo>
                  <a:lnTo>
                    <a:pt x="22859" y="3048"/>
                  </a:lnTo>
                  <a:lnTo>
                    <a:pt x="16763" y="6096"/>
                  </a:lnTo>
                  <a:lnTo>
                    <a:pt x="16763" y="7620"/>
                  </a:lnTo>
                  <a:lnTo>
                    <a:pt x="12191" y="10668"/>
                  </a:lnTo>
                  <a:lnTo>
                    <a:pt x="6095" y="16764"/>
                  </a:lnTo>
                  <a:lnTo>
                    <a:pt x="6095" y="18288"/>
                  </a:lnTo>
                  <a:lnTo>
                    <a:pt x="3048" y="22860"/>
                  </a:lnTo>
                  <a:lnTo>
                    <a:pt x="3048" y="24384"/>
                  </a:lnTo>
                  <a:lnTo>
                    <a:pt x="1524" y="30480"/>
                  </a:lnTo>
                  <a:lnTo>
                    <a:pt x="0" y="38100"/>
                  </a:lnTo>
                  <a:lnTo>
                    <a:pt x="0" y="480060"/>
                  </a:lnTo>
                  <a:lnTo>
                    <a:pt x="1524" y="486156"/>
                  </a:lnTo>
                  <a:lnTo>
                    <a:pt x="1524" y="487680"/>
                  </a:lnTo>
                  <a:lnTo>
                    <a:pt x="3048" y="493776"/>
                  </a:lnTo>
                  <a:lnTo>
                    <a:pt x="6095" y="499872"/>
                  </a:lnTo>
                  <a:lnTo>
                    <a:pt x="6095" y="501396"/>
                  </a:lnTo>
                  <a:lnTo>
                    <a:pt x="10667" y="505968"/>
                  </a:lnTo>
                  <a:lnTo>
                    <a:pt x="27431" y="505968"/>
                  </a:lnTo>
                  <a:lnTo>
                    <a:pt x="21336" y="502920"/>
                  </a:lnTo>
                  <a:lnTo>
                    <a:pt x="22859" y="502920"/>
                  </a:lnTo>
                  <a:lnTo>
                    <a:pt x="19812" y="499872"/>
                  </a:lnTo>
                  <a:lnTo>
                    <a:pt x="18287" y="499872"/>
                  </a:lnTo>
                  <a:lnTo>
                    <a:pt x="13715" y="495300"/>
                  </a:lnTo>
                  <a:lnTo>
                    <a:pt x="15239" y="495300"/>
                  </a:lnTo>
                  <a:lnTo>
                    <a:pt x="12953" y="490728"/>
                  </a:lnTo>
                  <a:lnTo>
                    <a:pt x="12191" y="490728"/>
                  </a:lnTo>
                  <a:lnTo>
                    <a:pt x="9143" y="478536"/>
                  </a:lnTo>
                  <a:lnTo>
                    <a:pt x="9143" y="38100"/>
                  </a:lnTo>
                  <a:lnTo>
                    <a:pt x="10667" y="32004"/>
                  </a:lnTo>
                  <a:lnTo>
                    <a:pt x="11049" y="32004"/>
                  </a:lnTo>
                  <a:lnTo>
                    <a:pt x="12191" y="27432"/>
                  </a:lnTo>
                  <a:lnTo>
                    <a:pt x="15239" y="22860"/>
                  </a:lnTo>
                  <a:lnTo>
                    <a:pt x="13715" y="22860"/>
                  </a:lnTo>
                  <a:lnTo>
                    <a:pt x="18287" y="18288"/>
                  </a:lnTo>
                  <a:lnTo>
                    <a:pt x="22859" y="15240"/>
                  </a:lnTo>
                  <a:lnTo>
                    <a:pt x="21336" y="15240"/>
                  </a:lnTo>
                  <a:lnTo>
                    <a:pt x="27431" y="12192"/>
                  </a:lnTo>
                  <a:lnTo>
                    <a:pt x="25907" y="12192"/>
                  </a:lnTo>
                  <a:lnTo>
                    <a:pt x="32003" y="10668"/>
                  </a:lnTo>
                  <a:lnTo>
                    <a:pt x="551688" y="10668"/>
                  </a:lnTo>
                  <a:lnTo>
                    <a:pt x="547115" y="7620"/>
                  </a:lnTo>
                  <a:lnTo>
                    <a:pt x="547115" y="6096"/>
                  </a:lnTo>
                  <a:lnTo>
                    <a:pt x="541019" y="3048"/>
                  </a:lnTo>
                  <a:lnTo>
                    <a:pt x="539495" y="3048"/>
                  </a:lnTo>
                  <a:lnTo>
                    <a:pt x="533400" y="1524"/>
                  </a:lnTo>
                  <a:lnTo>
                    <a:pt x="525779" y="0"/>
                  </a:lnTo>
                  <a:close/>
                </a:path>
                <a:path w="563879" h="516889">
                  <a:moveTo>
                    <a:pt x="545591" y="498348"/>
                  </a:moveTo>
                  <a:lnTo>
                    <a:pt x="541019" y="502920"/>
                  </a:lnTo>
                  <a:lnTo>
                    <a:pt x="542543" y="502920"/>
                  </a:lnTo>
                  <a:lnTo>
                    <a:pt x="536448" y="505968"/>
                  </a:lnTo>
                  <a:lnTo>
                    <a:pt x="553212" y="505968"/>
                  </a:lnTo>
                  <a:lnTo>
                    <a:pt x="556259" y="501396"/>
                  </a:lnTo>
                  <a:lnTo>
                    <a:pt x="556259" y="499872"/>
                  </a:lnTo>
                  <a:lnTo>
                    <a:pt x="545591" y="499872"/>
                  </a:lnTo>
                  <a:lnTo>
                    <a:pt x="545591" y="498348"/>
                  </a:lnTo>
                  <a:close/>
                </a:path>
                <a:path w="563879" h="516889">
                  <a:moveTo>
                    <a:pt x="18287" y="498348"/>
                  </a:moveTo>
                  <a:lnTo>
                    <a:pt x="18287" y="499872"/>
                  </a:lnTo>
                  <a:lnTo>
                    <a:pt x="19812" y="499872"/>
                  </a:lnTo>
                  <a:lnTo>
                    <a:pt x="18287" y="498348"/>
                  </a:lnTo>
                  <a:close/>
                </a:path>
                <a:path w="563879" h="516889">
                  <a:moveTo>
                    <a:pt x="551688" y="489204"/>
                  </a:moveTo>
                  <a:lnTo>
                    <a:pt x="548639" y="495300"/>
                  </a:lnTo>
                  <a:lnTo>
                    <a:pt x="545591" y="499872"/>
                  </a:lnTo>
                  <a:lnTo>
                    <a:pt x="557783" y="499872"/>
                  </a:lnTo>
                  <a:lnTo>
                    <a:pt x="560831" y="493776"/>
                  </a:lnTo>
                  <a:lnTo>
                    <a:pt x="561593" y="490728"/>
                  </a:lnTo>
                  <a:lnTo>
                    <a:pt x="551688" y="490728"/>
                  </a:lnTo>
                  <a:lnTo>
                    <a:pt x="551688" y="489204"/>
                  </a:lnTo>
                  <a:close/>
                </a:path>
                <a:path w="563879" h="516889">
                  <a:moveTo>
                    <a:pt x="12191" y="489204"/>
                  </a:moveTo>
                  <a:lnTo>
                    <a:pt x="12191" y="490728"/>
                  </a:lnTo>
                  <a:lnTo>
                    <a:pt x="12953" y="490728"/>
                  </a:lnTo>
                  <a:lnTo>
                    <a:pt x="12191" y="489204"/>
                  </a:lnTo>
                  <a:close/>
                </a:path>
                <a:path w="563879" h="516889">
                  <a:moveTo>
                    <a:pt x="562660" y="32004"/>
                  </a:moveTo>
                  <a:lnTo>
                    <a:pt x="553212" y="32004"/>
                  </a:lnTo>
                  <a:lnTo>
                    <a:pt x="553212" y="484632"/>
                  </a:lnTo>
                  <a:lnTo>
                    <a:pt x="551688" y="490728"/>
                  </a:lnTo>
                  <a:lnTo>
                    <a:pt x="561593" y="490728"/>
                  </a:lnTo>
                  <a:lnTo>
                    <a:pt x="562355" y="487680"/>
                  </a:lnTo>
                  <a:lnTo>
                    <a:pt x="562355" y="486156"/>
                  </a:lnTo>
                  <a:lnTo>
                    <a:pt x="563879" y="478536"/>
                  </a:lnTo>
                  <a:lnTo>
                    <a:pt x="563879" y="38100"/>
                  </a:lnTo>
                  <a:lnTo>
                    <a:pt x="562660" y="32004"/>
                  </a:lnTo>
                  <a:close/>
                </a:path>
                <a:path w="563879" h="516889">
                  <a:moveTo>
                    <a:pt x="11049" y="32004"/>
                  </a:moveTo>
                  <a:lnTo>
                    <a:pt x="10667" y="32004"/>
                  </a:lnTo>
                  <a:lnTo>
                    <a:pt x="10667" y="33528"/>
                  </a:lnTo>
                  <a:lnTo>
                    <a:pt x="11049" y="32004"/>
                  </a:lnTo>
                  <a:close/>
                </a:path>
                <a:path w="563879" h="516889">
                  <a:moveTo>
                    <a:pt x="551688" y="10668"/>
                  </a:moveTo>
                  <a:lnTo>
                    <a:pt x="530351" y="10668"/>
                  </a:lnTo>
                  <a:lnTo>
                    <a:pt x="536448" y="12192"/>
                  </a:lnTo>
                  <a:lnTo>
                    <a:pt x="542543" y="15240"/>
                  </a:lnTo>
                  <a:lnTo>
                    <a:pt x="541019" y="15240"/>
                  </a:lnTo>
                  <a:lnTo>
                    <a:pt x="545591" y="18288"/>
                  </a:lnTo>
                  <a:lnTo>
                    <a:pt x="551688" y="27432"/>
                  </a:lnTo>
                  <a:lnTo>
                    <a:pt x="553212" y="33528"/>
                  </a:lnTo>
                  <a:lnTo>
                    <a:pt x="553212" y="32004"/>
                  </a:lnTo>
                  <a:lnTo>
                    <a:pt x="562660" y="32004"/>
                  </a:lnTo>
                  <a:lnTo>
                    <a:pt x="562355" y="30480"/>
                  </a:lnTo>
                  <a:lnTo>
                    <a:pt x="560831" y="24384"/>
                  </a:lnTo>
                  <a:lnTo>
                    <a:pt x="560831" y="22860"/>
                  </a:lnTo>
                  <a:lnTo>
                    <a:pt x="557783" y="18288"/>
                  </a:lnTo>
                  <a:lnTo>
                    <a:pt x="556259" y="16764"/>
                  </a:lnTo>
                  <a:lnTo>
                    <a:pt x="553212" y="12192"/>
                  </a:lnTo>
                  <a:lnTo>
                    <a:pt x="551688" y="12192"/>
                  </a:lnTo>
                  <a:lnTo>
                    <a:pt x="551688" y="10668"/>
                  </a:lnTo>
                  <a:close/>
                </a:path>
              </a:pathLst>
            </a:custGeom>
            <a:solidFill>
              <a:srgbClr val="FF0000"/>
            </a:solidFill>
          </p:spPr>
          <p:txBody>
            <a:bodyPr wrap="square" lIns="0" tIns="0" rIns="0" bIns="0" rtlCol="0"/>
            <a:lstStyle/>
            <a:p>
              <a:endParaRPr sz="1539"/>
            </a:p>
          </p:txBody>
        </p:sp>
      </p:grpSp>
      <p:sp>
        <p:nvSpPr>
          <p:cNvPr id="32" name="object 32"/>
          <p:cNvSpPr txBox="1"/>
          <p:nvPr/>
        </p:nvSpPr>
        <p:spPr>
          <a:xfrm>
            <a:off x="4322223" y="4279218"/>
            <a:ext cx="444168" cy="350422"/>
          </a:xfrm>
          <a:prstGeom prst="rect">
            <a:avLst/>
          </a:prstGeom>
        </p:spPr>
        <p:txBody>
          <a:bodyPr vert="horz" wrap="square" lIns="0" tIns="16833" rIns="0" bIns="0" rtlCol="0">
            <a:spAutoFit/>
          </a:bodyPr>
          <a:lstStyle/>
          <a:p>
            <a:pPr marL="80905" marR="4344" indent="-70589">
              <a:lnSpc>
                <a:spcPts val="1325"/>
              </a:lnSpc>
              <a:spcBef>
                <a:spcPts val="133"/>
              </a:spcBef>
            </a:pPr>
            <a:r>
              <a:rPr sz="1112" spc="-30" dirty="0">
                <a:latin typeface="ＭＳ Ｐゴシック"/>
                <a:cs typeface="ＭＳ Ｐゴシック"/>
              </a:rPr>
              <a:t>非破壊検査</a:t>
            </a:r>
            <a:endParaRPr sz="1112">
              <a:latin typeface="ＭＳ Ｐゴシック"/>
              <a:cs typeface="ＭＳ Ｐゴシック"/>
            </a:endParaRPr>
          </a:p>
        </p:txBody>
      </p:sp>
      <p:pic>
        <p:nvPicPr>
          <p:cNvPr id="33" name="object 33"/>
          <p:cNvPicPr/>
          <p:nvPr/>
        </p:nvPicPr>
        <p:blipFill>
          <a:blip r:embed="rId6" cstate="print"/>
          <a:stretch>
            <a:fillRect/>
          </a:stretch>
        </p:blipFill>
        <p:spPr>
          <a:xfrm>
            <a:off x="3423460" y="4701883"/>
            <a:ext cx="1045153" cy="806670"/>
          </a:xfrm>
          <a:prstGeom prst="rect">
            <a:avLst/>
          </a:prstGeom>
        </p:spPr>
      </p:pic>
      <p:sp>
        <p:nvSpPr>
          <p:cNvPr id="34" name="object 34"/>
          <p:cNvSpPr txBox="1"/>
          <p:nvPr/>
        </p:nvSpPr>
        <p:spPr>
          <a:xfrm>
            <a:off x="3482973" y="5565465"/>
            <a:ext cx="1016483" cy="144734"/>
          </a:xfrm>
          <a:prstGeom prst="rect">
            <a:avLst/>
          </a:prstGeom>
        </p:spPr>
        <p:txBody>
          <a:bodyPr vert="horz" wrap="square" lIns="0" tIns="13032" rIns="0" bIns="0" rtlCol="0">
            <a:spAutoFit/>
          </a:bodyPr>
          <a:lstStyle/>
          <a:p>
            <a:pPr marL="10860">
              <a:spcBef>
                <a:spcPts val="103"/>
              </a:spcBef>
            </a:pPr>
            <a:r>
              <a:rPr sz="855" spc="-9" dirty="0">
                <a:latin typeface="ＭＳ Ｐゴシック"/>
                <a:cs typeface="ＭＳ Ｐゴシック"/>
              </a:rPr>
              <a:t>＜引張力計測の例＞</a:t>
            </a:r>
            <a:endParaRPr sz="855">
              <a:latin typeface="ＭＳ Ｐゴシック"/>
              <a:cs typeface="ＭＳ Ｐゴシック"/>
            </a:endParaRPr>
          </a:p>
        </p:txBody>
      </p:sp>
      <p:sp>
        <p:nvSpPr>
          <p:cNvPr id="35" name="object 35"/>
          <p:cNvSpPr txBox="1"/>
          <p:nvPr/>
        </p:nvSpPr>
        <p:spPr>
          <a:xfrm>
            <a:off x="4869560" y="4253155"/>
            <a:ext cx="584803" cy="1487785"/>
          </a:xfrm>
          <a:prstGeom prst="rect">
            <a:avLst/>
          </a:prstGeom>
        </p:spPr>
        <p:txBody>
          <a:bodyPr vert="horz" wrap="square" lIns="0" tIns="16833" rIns="0" bIns="0" rtlCol="0">
            <a:spAutoFit/>
          </a:bodyPr>
          <a:lstStyle/>
          <a:p>
            <a:pPr marL="149865" marR="146064" algn="ctr">
              <a:lnSpc>
                <a:spcPts val="1325"/>
              </a:lnSpc>
              <a:spcBef>
                <a:spcPts val="133"/>
              </a:spcBef>
            </a:pPr>
            <a:r>
              <a:rPr sz="1112" spc="-30" dirty="0">
                <a:latin typeface="ＭＳ Ｐゴシック"/>
                <a:cs typeface="ＭＳ Ｐゴシック"/>
              </a:rPr>
              <a:t>打音触診</a:t>
            </a:r>
            <a:endParaRPr sz="1112">
              <a:latin typeface="ＭＳ Ｐゴシック"/>
              <a:cs typeface="ＭＳ Ｐゴシック"/>
            </a:endParaRPr>
          </a:p>
          <a:p>
            <a:pPr algn="ctr">
              <a:spcBef>
                <a:spcPts val="77"/>
              </a:spcBef>
            </a:pPr>
            <a:r>
              <a:rPr sz="1112" spc="-43" dirty="0">
                <a:latin typeface="ＭＳ Ｐゴシック"/>
                <a:cs typeface="ＭＳ Ｐゴシック"/>
              </a:rPr>
              <a:t>＋</a:t>
            </a:r>
            <a:endParaRPr sz="1112">
              <a:latin typeface="ＭＳ Ｐゴシック"/>
              <a:cs typeface="ＭＳ Ｐゴシック"/>
            </a:endParaRPr>
          </a:p>
          <a:p>
            <a:pPr marL="10317" marR="4344" algn="ctr">
              <a:lnSpc>
                <a:spcPts val="1325"/>
              </a:lnSpc>
              <a:spcBef>
                <a:spcPts val="359"/>
              </a:spcBef>
            </a:pPr>
            <a:r>
              <a:rPr sz="1112" spc="-26" dirty="0">
                <a:latin typeface="ＭＳ Ｐゴシック"/>
                <a:cs typeface="ＭＳ Ｐゴシック"/>
              </a:rPr>
              <a:t>その他</a:t>
            </a:r>
            <a:r>
              <a:rPr sz="1112" spc="-43" dirty="0">
                <a:latin typeface="ＭＳ Ｐゴシック"/>
                <a:cs typeface="ＭＳ Ｐゴシック"/>
              </a:rPr>
              <a:t> </a:t>
            </a:r>
            <a:r>
              <a:rPr sz="1112" spc="-26" dirty="0">
                <a:latin typeface="ＭＳ Ｐゴシック"/>
                <a:cs typeface="ＭＳ Ｐゴシック"/>
              </a:rPr>
              <a:t>詳細技術</a:t>
            </a:r>
            <a:endParaRPr sz="1112">
              <a:latin typeface="ＭＳ Ｐゴシック"/>
              <a:cs typeface="ＭＳ Ｐゴシック"/>
            </a:endParaRPr>
          </a:p>
          <a:p>
            <a:pPr marL="10317" algn="ctr">
              <a:spcBef>
                <a:spcPts val="81"/>
              </a:spcBef>
            </a:pPr>
            <a:r>
              <a:rPr sz="1112" spc="-43" dirty="0">
                <a:latin typeface="ＭＳ Ｐゴシック"/>
                <a:cs typeface="ＭＳ Ｐゴシック"/>
              </a:rPr>
              <a:t>＋</a:t>
            </a:r>
            <a:endParaRPr sz="1112">
              <a:latin typeface="ＭＳ Ｐゴシック"/>
              <a:cs typeface="ＭＳ Ｐゴシック"/>
            </a:endParaRPr>
          </a:p>
          <a:p>
            <a:pPr marL="78190" marR="77104" algn="ctr">
              <a:lnSpc>
                <a:spcPts val="1325"/>
              </a:lnSpc>
              <a:spcBef>
                <a:spcPts val="359"/>
              </a:spcBef>
            </a:pPr>
            <a:r>
              <a:rPr sz="1112" spc="-30" dirty="0">
                <a:latin typeface="ＭＳ Ｐゴシック"/>
                <a:cs typeface="ＭＳ Ｐゴシック"/>
              </a:rPr>
              <a:t>健全性の診断</a:t>
            </a:r>
            <a:endParaRPr sz="1112">
              <a:latin typeface="ＭＳ Ｐゴシック"/>
              <a:cs typeface="ＭＳ Ｐゴシック"/>
            </a:endParaRPr>
          </a:p>
        </p:txBody>
      </p:sp>
      <p:grpSp>
        <p:nvGrpSpPr>
          <p:cNvPr id="36" name="object 36"/>
          <p:cNvGrpSpPr/>
          <p:nvPr/>
        </p:nvGrpSpPr>
        <p:grpSpPr>
          <a:xfrm>
            <a:off x="827521" y="4078963"/>
            <a:ext cx="2086722" cy="1560019"/>
            <a:chOff x="967739" y="4541520"/>
            <a:chExt cx="2440305" cy="1824355"/>
          </a:xfrm>
        </p:grpSpPr>
        <p:pic>
          <p:nvPicPr>
            <p:cNvPr id="37" name="object 37"/>
            <p:cNvPicPr/>
            <p:nvPr/>
          </p:nvPicPr>
          <p:blipFill>
            <a:blip r:embed="rId7" cstate="print"/>
            <a:stretch>
              <a:fillRect/>
            </a:stretch>
          </p:blipFill>
          <p:spPr>
            <a:xfrm>
              <a:off x="2668523" y="5728721"/>
              <a:ext cx="739139" cy="637032"/>
            </a:xfrm>
            <a:prstGeom prst="rect">
              <a:avLst/>
            </a:prstGeom>
          </p:spPr>
        </p:pic>
        <p:sp>
          <p:nvSpPr>
            <p:cNvPr id="38" name="object 38"/>
            <p:cNvSpPr/>
            <p:nvPr/>
          </p:nvSpPr>
          <p:spPr>
            <a:xfrm>
              <a:off x="967739" y="4541520"/>
              <a:ext cx="553720" cy="300355"/>
            </a:xfrm>
            <a:custGeom>
              <a:avLst/>
              <a:gdLst/>
              <a:ahLst/>
              <a:cxnLst/>
              <a:rect l="l" t="t" r="r" b="b"/>
              <a:pathLst>
                <a:path w="553719" h="300354">
                  <a:moveTo>
                    <a:pt x="553212" y="0"/>
                  </a:moveTo>
                  <a:lnTo>
                    <a:pt x="0" y="0"/>
                  </a:lnTo>
                  <a:lnTo>
                    <a:pt x="0" y="300227"/>
                  </a:lnTo>
                  <a:lnTo>
                    <a:pt x="553212" y="300227"/>
                  </a:lnTo>
                  <a:lnTo>
                    <a:pt x="553212" y="0"/>
                  </a:lnTo>
                  <a:close/>
                </a:path>
              </a:pathLst>
            </a:custGeom>
            <a:solidFill>
              <a:srgbClr val="0070BF"/>
            </a:solidFill>
          </p:spPr>
          <p:txBody>
            <a:bodyPr wrap="square" lIns="0" tIns="0" rIns="0" bIns="0" rtlCol="0"/>
            <a:lstStyle/>
            <a:p>
              <a:endParaRPr sz="1539"/>
            </a:p>
          </p:txBody>
        </p:sp>
      </p:grpSp>
      <p:sp>
        <p:nvSpPr>
          <p:cNvPr id="39" name="object 39"/>
          <p:cNvSpPr txBox="1"/>
          <p:nvPr/>
        </p:nvSpPr>
        <p:spPr>
          <a:xfrm>
            <a:off x="1675458" y="4857832"/>
            <a:ext cx="203079" cy="229721"/>
          </a:xfrm>
          <a:prstGeom prst="rect">
            <a:avLst/>
          </a:prstGeom>
        </p:spPr>
        <p:txBody>
          <a:bodyPr vert="horz" wrap="square" lIns="0" tIns="12488" rIns="0" bIns="0" rtlCol="0">
            <a:spAutoFit/>
          </a:bodyPr>
          <a:lstStyle/>
          <a:p>
            <a:pPr marL="10860">
              <a:spcBef>
                <a:spcPts val="97"/>
              </a:spcBef>
            </a:pPr>
            <a:r>
              <a:rPr sz="1411" spc="-43" dirty="0">
                <a:latin typeface="ＭＳ Ｐゴシック"/>
                <a:cs typeface="ＭＳ Ｐゴシック"/>
              </a:rPr>
              <a:t>＋</a:t>
            </a:r>
            <a:endParaRPr sz="1411">
              <a:latin typeface="ＭＳ Ｐゴシック"/>
              <a:cs typeface="ＭＳ Ｐゴシック"/>
            </a:endParaRPr>
          </a:p>
        </p:txBody>
      </p:sp>
      <p:sp>
        <p:nvSpPr>
          <p:cNvPr id="40" name="object 40"/>
          <p:cNvSpPr txBox="1"/>
          <p:nvPr/>
        </p:nvSpPr>
        <p:spPr>
          <a:xfrm>
            <a:off x="810579" y="2112459"/>
            <a:ext cx="473490" cy="229203"/>
          </a:xfrm>
          <a:prstGeom prst="rect">
            <a:avLst/>
          </a:prstGeom>
          <a:solidFill>
            <a:srgbClr val="00AFEF"/>
          </a:solidFill>
        </p:spPr>
        <p:txBody>
          <a:bodyPr vert="horz" wrap="square" lIns="0" tIns="38010" rIns="0" bIns="0" rtlCol="0">
            <a:spAutoFit/>
          </a:bodyPr>
          <a:lstStyle/>
          <a:p>
            <a:pPr marL="76561">
              <a:spcBef>
                <a:spcPts val="299"/>
              </a:spcBef>
            </a:pPr>
            <a:r>
              <a:rPr sz="1240" spc="-21" dirty="0">
                <a:solidFill>
                  <a:srgbClr val="FFFFFF"/>
                </a:solidFill>
                <a:latin typeface="ＭＳ Ｐゴシック"/>
                <a:cs typeface="ＭＳ Ｐゴシック"/>
              </a:rPr>
              <a:t>現在</a:t>
            </a:r>
            <a:endParaRPr sz="1240">
              <a:latin typeface="ＭＳ Ｐゴシック"/>
              <a:cs typeface="ＭＳ Ｐゴシック"/>
            </a:endParaRPr>
          </a:p>
        </p:txBody>
      </p:sp>
      <p:sp>
        <p:nvSpPr>
          <p:cNvPr id="41" name="object 41"/>
          <p:cNvSpPr txBox="1"/>
          <p:nvPr/>
        </p:nvSpPr>
        <p:spPr>
          <a:xfrm>
            <a:off x="892246" y="4104591"/>
            <a:ext cx="342629" cy="204529"/>
          </a:xfrm>
          <a:prstGeom prst="rect">
            <a:avLst/>
          </a:prstGeom>
        </p:spPr>
        <p:txBody>
          <a:bodyPr vert="horz" wrap="square" lIns="0" tIns="13575" rIns="0" bIns="0" rtlCol="0">
            <a:spAutoFit/>
          </a:bodyPr>
          <a:lstStyle/>
          <a:p>
            <a:pPr marL="10860">
              <a:spcBef>
                <a:spcPts val="107"/>
              </a:spcBef>
            </a:pPr>
            <a:r>
              <a:rPr sz="1240" spc="-21" dirty="0">
                <a:solidFill>
                  <a:srgbClr val="FFFFFF"/>
                </a:solidFill>
                <a:latin typeface="ＭＳ Ｐゴシック"/>
                <a:cs typeface="ＭＳ Ｐゴシック"/>
              </a:rPr>
              <a:t>今後</a:t>
            </a:r>
            <a:endParaRPr sz="1240">
              <a:latin typeface="ＭＳ Ｐゴシック"/>
              <a:cs typeface="ＭＳ Ｐゴシック"/>
            </a:endParaRPr>
          </a:p>
        </p:txBody>
      </p:sp>
      <p:sp>
        <p:nvSpPr>
          <p:cNvPr id="42" name="object 42"/>
          <p:cNvSpPr/>
          <p:nvPr/>
        </p:nvSpPr>
        <p:spPr>
          <a:xfrm>
            <a:off x="1368342" y="4214493"/>
            <a:ext cx="748244" cy="514757"/>
          </a:xfrm>
          <a:custGeom>
            <a:avLst/>
            <a:gdLst/>
            <a:ahLst/>
            <a:cxnLst/>
            <a:rect l="l" t="t" r="r" b="b"/>
            <a:pathLst>
              <a:path w="875030" h="601979">
                <a:moveTo>
                  <a:pt x="804672" y="0"/>
                </a:moveTo>
                <a:lnTo>
                  <a:pt x="68580" y="0"/>
                </a:lnTo>
                <a:lnTo>
                  <a:pt x="60960" y="1524"/>
                </a:lnTo>
                <a:lnTo>
                  <a:pt x="53339" y="4572"/>
                </a:lnTo>
                <a:lnTo>
                  <a:pt x="45719" y="6096"/>
                </a:lnTo>
                <a:lnTo>
                  <a:pt x="39624" y="9144"/>
                </a:lnTo>
                <a:lnTo>
                  <a:pt x="33527" y="13716"/>
                </a:lnTo>
                <a:lnTo>
                  <a:pt x="22859" y="22860"/>
                </a:lnTo>
                <a:lnTo>
                  <a:pt x="21336" y="22860"/>
                </a:lnTo>
                <a:lnTo>
                  <a:pt x="12191" y="35052"/>
                </a:lnTo>
                <a:lnTo>
                  <a:pt x="6096" y="47244"/>
                </a:lnTo>
                <a:lnTo>
                  <a:pt x="3047" y="54864"/>
                </a:lnTo>
                <a:lnTo>
                  <a:pt x="1524" y="62484"/>
                </a:lnTo>
                <a:lnTo>
                  <a:pt x="0" y="68580"/>
                </a:lnTo>
                <a:lnTo>
                  <a:pt x="0" y="533400"/>
                </a:lnTo>
                <a:lnTo>
                  <a:pt x="3047" y="548640"/>
                </a:lnTo>
                <a:lnTo>
                  <a:pt x="6096" y="554736"/>
                </a:lnTo>
                <a:lnTo>
                  <a:pt x="9143" y="562356"/>
                </a:lnTo>
                <a:lnTo>
                  <a:pt x="13715" y="568452"/>
                </a:lnTo>
                <a:lnTo>
                  <a:pt x="21336" y="579120"/>
                </a:lnTo>
                <a:lnTo>
                  <a:pt x="22859" y="579120"/>
                </a:lnTo>
                <a:lnTo>
                  <a:pt x="33527" y="588264"/>
                </a:lnTo>
                <a:lnTo>
                  <a:pt x="39624" y="592836"/>
                </a:lnTo>
                <a:lnTo>
                  <a:pt x="47243" y="595884"/>
                </a:lnTo>
                <a:lnTo>
                  <a:pt x="53339" y="598932"/>
                </a:lnTo>
                <a:lnTo>
                  <a:pt x="68580" y="601980"/>
                </a:lnTo>
                <a:lnTo>
                  <a:pt x="806195" y="601980"/>
                </a:lnTo>
                <a:lnTo>
                  <a:pt x="813816" y="600456"/>
                </a:lnTo>
                <a:lnTo>
                  <a:pt x="819912" y="598932"/>
                </a:lnTo>
                <a:lnTo>
                  <a:pt x="827532" y="595884"/>
                </a:lnTo>
                <a:lnTo>
                  <a:pt x="833627" y="592836"/>
                </a:lnTo>
                <a:lnTo>
                  <a:pt x="76200" y="592836"/>
                </a:lnTo>
                <a:lnTo>
                  <a:pt x="70104" y="591312"/>
                </a:lnTo>
                <a:lnTo>
                  <a:pt x="62483" y="591312"/>
                </a:lnTo>
                <a:lnTo>
                  <a:pt x="56387" y="589788"/>
                </a:lnTo>
                <a:lnTo>
                  <a:pt x="38100" y="580644"/>
                </a:lnTo>
                <a:lnTo>
                  <a:pt x="28956" y="573024"/>
                </a:lnTo>
                <a:lnTo>
                  <a:pt x="21336" y="562356"/>
                </a:lnTo>
                <a:lnTo>
                  <a:pt x="16763" y="557784"/>
                </a:lnTo>
                <a:lnTo>
                  <a:pt x="15240" y="551688"/>
                </a:lnTo>
                <a:lnTo>
                  <a:pt x="12191" y="545592"/>
                </a:lnTo>
                <a:lnTo>
                  <a:pt x="10668" y="537972"/>
                </a:lnTo>
                <a:lnTo>
                  <a:pt x="9143" y="531876"/>
                </a:lnTo>
                <a:lnTo>
                  <a:pt x="9143" y="70104"/>
                </a:lnTo>
                <a:lnTo>
                  <a:pt x="28956" y="28956"/>
                </a:lnTo>
                <a:lnTo>
                  <a:pt x="30734" y="28956"/>
                </a:lnTo>
                <a:lnTo>
                  <a:pt x="39624" y="21336"/>
                </a:lnTo>
                <a:lnTo>
                  <a:pt x="44195" y="18288"/>
                </a:lnTo>
                <a:lnTo>
                  <a:pt x="56387" y="12192"/>
                </a:lnTo>
                <a:lnTo>
                  <a:pt x="62483" y="10668"/>
                </a:lnTo>
                <a:lnTo>
                  <a:pt x="70104" y="10668"/>
                </a:lnTo>
                <a:lnTo>
                  <a:pt x="76200" y="9144"/>
                </a:lnTo>
                <a:lnTo>
                  <a:pt x="833627" y="9144"/>
                </a:lnTo>
                <a:lnTo>
                  <a:pt x="827532" y="6096"/>
                </a:lnTo>
                <a:lnTo>
                  <a:pt x="819912" y="3048"/>
                </a:lnTo>
                <a:lnTo>
                  <a:pt x="804672" y="0"/>
                </a:lnTo>
                <a:close/>
              </a:path>
              <a:path w="875030" h="601979">
                <a:moveTo>
                  <a:pt x="857141" y="28956"/>
                </a:moveTo>
                <a:lnTo>
                  <a:pt x="844295" y="28956"/>
                </a:lnTo>
                <a:lnTo>
                  <a:pt x="844999" y="29776"/>
                </a:lnTo>
                <a:lnTo>
                  <a:pt x="845819" y="30480"/>
                </a:lnTo>
                <a:lnTo>
                  <a:pt x="845602" y="30480"/>
                </a:lnTo>
                <a:lnTo>
                  <a:pt x="853439" y="39624"/>
                </a:lnTo>
                <a:lnTo>
                  <a:pt x="859536" y="51816"/>
                </a:lnTo>
                <a:lnTo>
                  <a:pt x="861060" y="57912"/>
                </a:lnTo>
                <a:lnTo>
                  <a:pt x="864107" y="64008"/>
                </a:lnTo>
                <a:lnTo>
                  <a:pt x="864107" y="531876"/>
                </a:lnTo>
                <a:lnTo>
                  <a:pt x="862583" y="539496"/>
                </a:lnTo>
                <a:lnTo>
                  <a:pt x="859536" y="551688"/>
                </a:lnTo>
                <a:lnTo>
                  <a:pt x="856488" y="557784"/>
                </a:lnTo>
                <a:lnTo>
                  <a:pt x="853439" y="562356"/>
                </a:lnTo>
                <a:lnTo>
                  <a:pt x="844295" y="573024"/>
                </a:lnTo>
                <a:lnTo>
                  <a:pt x="845819" y="573024"/>
                </a:lnTo>
                <a:lnTo>
                  <a:pt x="835151" y="580644"/>
                </a:lnTo>
                <a:lnTo>
                  <a:pt x="816863" y="589788"/>
                </a:lnTo>
                <a:lnTo>
                  <a:pt x="810768" y="591312"/>
                </a:lnTo>
                <a:lnTo>
                  <a:pt x="804672" y="591312"/>
                </a:lnTo>
                <a:lnTo>
                  <a:pt x="797051" y="592836"/>
                </a:lnTo>
                <a:lnTo>
                  <a:pt x="833627" y="592836"/>
                </a:lnTo>
                <a:lnTo>
                  <a:pt x="839724" y="588264"/>
                </a:lnTo>
                <a:lnTo>
                  <a:pt x="841248" y="588264"/>
                </a:lnTo>
                <a:lnTo>
                  <a:pt x="868680" y="554736"/>
                </a:lnTo>
                <a:lnTo>
                  <a:pt x="870204" y="548640"/>
                </a:lnTo>
                <a:lnTo>
                  <a:pt x="873251" y="541020"/>
                </a:lnTo>
                <a:lnTo>
                  <a:pt x="873251" y="533400"/>
                </a:lnTo>
                <a:lnTo>
                  <a:pt x="874776" y="525780"/>
                </a:lnTo>
                <a:lnTo>
                  <a:pt x="874776" y="76200"/>
                </a:lnTo>
                <a:lnTo>
                  <a:pt x="873251" y="68580"/>
                </a:lnTo>
                <a:lnTo>
                  <a:pt x="873251" y="60960"/>
                </a:lnTo>
                <a:lnTo>
                  <a:pt x="870204" y="53340"/>
                </a:lnTo>
                <a:lnTo>
                  <a:pt x="868680" y="47244"/>
                </a:lnTo>
                <a:lnTo>
                  <a:pt x="864107" y="39624"/>
                </a:lnTo>
                <a:lnTo>
                  <a:pt x="861060" y="33528"/>
                </a:lnTo>
                <a:lnTo>
                  <a:pt x="858447" y="30480"/>
                </a:lnTo>
                <a:lnTo>
                  <a:pt x="845819" y="30480"/>
                </a:lnTo>
                <a:lnTo>
                  <a:pt x="845116" y="29776"/>
                </a:lnTo>
                <a:lnTo>
                  <a:pt x="857844" y="29776"/>
                </a:lnTo>
                <a:lnTo>
                  <a:pt x="857141" y="28956"/>
                </a:lnTo>
                <a:close/>
              </a:path>
              <a:path w="875030" h="601979">
                <a:moveTo>
                  <a:pt x="30734" y="28956"/>
                </a:moveTo>
                <a:lnTo>
                  <a:pt x="28956" y="28956"/>
                </a:lnTo>
                <a:lnTo>
                  <a:pt x="28956" y="30480"/>
                </a:lnTo>
                <a:lnTo>
                  <a:pt x="30734" y="28956"/>
                </a:lnTo>
                <a:close/>
              </a:path>
              <a:path w="875030" h="601979">
                <a:moveTo>
                  <a:pt x="833627" y="9144"/>
                </a:moveTo>
                <a:lnTo>
                  <a:pt x="797051" y="9144"/>
                </a:lnTo>
                <a:lnTo>
                  <a:pt x="804672" y="10668"/>
                </a:lnTo>
                <a:lnTo>
                  <a:pt x="810768" y="10668"/>
                </a:lnTo>
                <a:lnTo>
                  <a:pt x="818388" y="12192"/>
                </a:lnTo>
                <a:lnTo>
                  <a:pt x="824483" y="15240"/>
                </a:lnTo>
                <a:lnTo>
                  <a:pt x="829056" y="18288"/>
                </a:lnTo>
                <a:lnTo>
                  <a:pt x="835151" y="21336"/>
                </a:lnTo>
                <a:lnTo>
                  <a:pt x="844999" y="29776"/>
                </a:lnTo>
                <a:lnTo>
                  <a:pt x="844295" y="28956"/>
                </a:lnTo>
                <a:lnTo>
                  <a:pt x="857141" y="28956"/>
                </a:lnTo>
                <a:lnTo>
                  <a:pt x="851916" y="22860"/>
                </a:lnTo>
                <a:lnTo>
                  <a:pt x="841248" y="13716"/>
                </a:lnTo>
                <a:lnTo>
                  <a:pt x="839724" y="13716"/>
                </a:lnTo>
                <a:lnTo>
                  <a:pt x="833627" y="9144"/>
                </a:lnTo>
                <a:close/>
              </a:path>
            </a:pathLst>
          </a:custGeom>
          <a:solidFill>
            <a:srgbClr val="000000"/>
          </a:solidFill>
        </p:spPr>
        <p:txBody>
          <a:bodyPr wrap="square" lIns="0" tIns="0" rIns="0" bIns="0" rtlCol="0"/>
          <a:lstStyle/>
          <a:p>
            <a:endParaRPr sz="1539"/>
          </a:p>
        </p:txBody>
      </p:sp>
      <p:sp>
        <p:nvSpPr>
          <p:cNvPr id="43" name="object 43"/>
          <p:cNvSpPr txBox="1"/>
          <p:nvPr/>
        </p:nvSpPr>
        <p:spPr>
          <a:xfrm>
            <a:off x="1450009" y="4365228"/>
            <a:ext cx="584803" cy="181555"/>
          </a:xfrm>
          <a:prstGeom prst="rect">
            <a:avLst/>
          </a:prstGeom>
        </p:spPr>
        <p:txBody>
          <a:bodyPr vert="horz" wrap="square" lIns="0" tIns="10317" rIns="0" bIns="0" rtlCol="0">
            <a:spAutoFit/>
          </a:bodyPr>
          <a:lstStyle/>
          <a:p>
            <a:pPr marL="10860">
              <a:spcBef>
                <a:spcPts val="81"/>
              </a:spcBef>
            </a:pPr>
            <a:r>
              <a:rPr sz="1112" spc="-26" dirty="0">
                <a:latin typeface="ＭＳ Ｐゴシック"/>
                <a:cs typeface="ＭＳ Ｐゴシック"/>
              </a:rPr>
              <a:t>近接目視</a:t>
            </a:r>
            <a:endParaRPr sz="1112">
              <a:latin typeface="ＭＳ Ｐゴシック"/>
              <a:cs typeface="ＭＳ Ｐゴシック"/>
            </a:endParaRPr>
          </a:p>
        </p:txBody>
      </p:sp>
      <p:sp>
        <p:nvSpPr>
          <p:cNvPr id="44" name="object 44"/>
          <p:cNvSpPr txBox="1"/>
          <p:nvPr/>
        </p:nvSpPr>
        <p:spPr>
          <a:xfrm>
            <a:off x="824479" y="3752732"/>
            <a:ext cx="2692159" cy="181555"/>
          </a:xfrm>
          <a:prstGeom prst="rect">
            <a:avLst/>
          </a:prstGeom>
        </p:spPr>
        <p:txBody>
          <a:bodyPr vert="horz" wrap="square" lIns="0" tIns="10317" rIns="0" bIns="0" rtlCol="0">
            <a:spAutoFit/>
          </a:bodyPr>
          <a:lstStyle/>
          <a:p>
            <a:pPr marL="151494" indent="-141177">
              <a:spcBef>
                <a:spcPts val="81"/>
              </a:spcBef>
              <a:buSzPct val="92307"/>
              <a:buChar char="■"/>
              <a:tabLst>
                <a:tab pos="151494" algn="l"/>
              </a:tabLst>
            </a:pPr>
            <a:r>
              <a:rPr sz="1112" spc="-30" dirty="0">
                <a:latin typeface="ＭＳ Ｐゴシック"/>
                <a:cs typeface="ＭＳ Ｐゴシック"/>
              </a:rPr>
              <a:t>技術を適材適所で活用、点検のデジタル</a:t>
            </a:r>
            <a:r>
              <a:rPr sz="1112" spc="-1039" dirty="0">
                <a:latin typeface="ＭＳ Ｐゴシック"/>
                <a:cs typeface="ＭＳ Ｐゴシック"/>
              </a:rPr>
              <a:t>化</a:t>
            </a:r>
            <a:endParaRPr sz="1112">
              <a:latin typeface="ＭＳ Ｐゴシック"/>
              <a:cs typeface="ＭＳ Ｐゴシック"/>
            </a:endParaRPr>
          </a:p>
        </p:txBody>
      </p:sp>
      <p:pic>
        <p:nvPicPr>
          <p:cNvPr id="45" name="object 45"/>
          <p:cNvPicPr/>
          <p:nvPr/>
        </p:nvPicPr>
        <p:blipFill>
          <a:blip r:embed="rId8" cstate="print"/>
          <a:stretch>
            <a:fillRect/>
          </a:stretch>
        </p:blipFill>
        <p:spPr>
          <a:xfrm>
            <a:off x="1528633" y="2393947"/>
            <a:ext cx="647681" cy="496513"/>
          </a:xfrm>
          <a:prstGeom prst="rect">
            <a:avLst/>
          </a:prstGeom>
        </p:spPr>
      </p:pic>
      <p:grpSp>
        <p:nvGrpSpPr>
          <p:cNvPr id="46" name="object 46"/>
          <p:cNvGrpSpPr/>
          <p:nvPr/>
        </p:nvGrpSpPr>
        <p:grpSpPr>
          <a:xfrm>
            <a:off x="5680574" y="4184520"/>
            <a:ext cx="2423920" cy="1159833"/>
            <a:chOff x="6643116" y="4664964"/>
            <a:chExt cx="2834640" cy="1356360"/>
          </a:xfrm>
        </p:grpSpPr>
        <p:sp>
          <p:nvSpPr>
            <p:cNvPr id="47" name="object 47"/>
            <p:cNvSpPr/>
            <p:nvPr/>
          </p:nvSpPr>
          <p:spPr>
            <a:xfrm>
              <a:off x="6710172" y="4669535"/>
              <a:ext cx="797560" cy="36830"/>
            </a:xfrm>
            <a:custGeom>
              <a:avLst/>
              <a:gdLst/>
              <a:ahLst/>
              <a:cxnLst/>
              <a:rect l="l" t="t" r="r" b="b"/>
              <a:pathLst>
                <a:path w="797559" h="36829">
                  <a:moveTo>
                    <a:pt x="797052" y="1524"/>
                  </a:moveTo>
                  <a:lnTo>
                    <a:pt x="795528" y="0"/>
                  </a:lnTo>
                  <a:lnTo>
                    <a:pt x="1524" y="0"/>
                  </a:lnTo>
                  <a:lnTo>
                    <a:pt x="0" y="1524"/>
                  </a:lnTo>
                  <a:lnTo>
                    <a:pt x="0" y="35052"/>
                  </a:lnTo>
                  <a:lnTo>
                    <a:pt x="1524" y="36576"/>
                  </a:lnTo>
                  <a:lnTo>
                    <a:pt x="795528" y="36576"/>
                  </a:lnTo>
                  <a:lnTo>
                    <a:pt x="797052" y="35052"/>
                  </a:lnTo>
                  <a:lnTo>
                    <a:pt x="797052" y="33528"/>
                  </a:lnTo>
                  <a:lnTo>
                    <a:pt x="797052" y="30480"/>
                  </a:lnTo>
                  <a:lnTo>
                    <a:pt x="797052" y="6096"/>
                  </a:lnTo>
                  <a:lnTo>
                    <a:pt x="797052" y="3048"/>
                  </a:lnTo>
                  <a:lnTo>
                    <a:pt x="797052" y="1524"/>
                  </a:lnTo>
                  <a:close/>
                </a:path>
              </a:pathLst>
            </a:custGeom>
            <a:solidFill>
              <a:srgbClr val="000000"/>
            </a:solidFill>
          </p:spPr>
          <p:txBody>
            <a:bodyPr wrap="square" lIns="0" tIns="0" rIns="0" bIns="0" rtlCol="0"/>
            <a:lstStyle/>
            <a:p>
              <a:endParaRPr sz="1539"/>
            </a:p>
          </p:txBody>
        </p:sp>
        <p:pic>
          <p:nvPicPr>
            <p:cNvPr id="48" name="object 48"/>
            <p:cNvPicPr/>
            <p:nvPr/>
          </p:nvPicPr>
          <p:blipFill>
            <a:blip r:embed="rId9" cstate="print"/>
            <a:stretch>
              <a:fillRect/>
            </a:stretch>
          </p:blipFill>
          <p:spPr>
            <a:xfrm>
              <a:off x="7082028" y="4710684"/>
              <a:ext cx="70103" cy="263651"/>
            </a:xfrm>
            <a:prstGeom prst="rect">
              <a:avLst/>
            </a:prstGeom>
          </p:spPr>
        </p:pic>
        <p:sp>
          <p:nvSpPr>
            <p:cNvPr id="49" name="object 49"/>
            <p:cNvSpPr/>
            <p:nvPr/>
          </p:nvSpPr>
          <p:spPr>
            <a:xfrm>
              <a:off x="6646164" y="4671060"/>
              <a:ext cx="125095" cy="398145"/>
            </a:xfrm>
            <a:custGeom>
              <a:avLst/>
              <a:gdLst/>
              <a:ahLst/>
              <a:cxnLst/>
              <a:rect l="l" t="t" r="r" b="b"/>
              <a:pathLst>
                <a:path w="125095" h="398145">
                  <a:moveTo>
                    <a:pt x="0" y="0"/>
                  </a:moveTo>
                  <a:lnTo>
                    <a:pt x="80" y="159662"/>
                  </a:lnTo>
                  <a:lnTo>
                    <a:pt x="1524" y="396239"/>
                  </a:lnTo>
                  <a:lnTo>
                    <a:pt x="124967" y="397763"/>
                  </a:lnTo>
                  <a:lnTo>
                    <a:pt x="124665" y="291270"/>
                  </a:lnTo>
                  <a:lnTo>
                    <a:pt x="123746" y="189380"/>
                  </a:lnTo>
                  <a:lnTo>
                    <a:pt x="123443" y="83819"/>
                  </a:lnTo>
                  <a:lnTo>
                    <a:pt x="59435" y="80771"/>
                  </a:lnTo>
                  <a:lnTo>
                    <a:pt x="59197" y="60055"/>
                  </a:lnTo>
                  <a:lnTo>
                    <a:pt x="58150" y="23764"/>
                  </a:lnTo>
                  <a:lnTo>
                    <a:pt x="57911" y="3048"/>
                  </a:lnTo>
                  <a:lnTo>
                    <a:pt x="0" y="0"/>
                  </a:lnTo>
                  <a:close/>
                </a:path>
              </a:pathLst>
            </a:custGeom>
            <a:solidFill>
              <a:srgbClr val="BFBFBF"/>
            </a:solidFill>
          </p:spPr>
          <p:txBody>
            <a:bodyPr wrap="square" lIns="0" tIns="0" rIns="0" bIns="0" rtlCol="0"/>
            <a:lstStyle/>
            <a:p>
              <a:endParaRPr sz="1539"/>
            </a:p>
          </p:txBody>
        </p:sp>
        <p:sp>
          <p:nvSpPr>
            <p:cNvPr id="50" name="object 50"/>
            <p:cNvSpPr/>
            <p:nvPr/>
          </p:nvSpPr>
          <p:spPr>
            <a:xfrm>
              <a:off x="6643116" y="4668012"/>
              <a:ext cx="131445" cy="403860"/>
            </a:xfrm>
            <a:custGeom>
              <a:avLst/>
              <a:gdLst/>
              <a:ahLst/>
              <a:cxnLst/>
              <a:rect l="l" t="t" r="r" b="b"/>
              <a:pathLst>
                <a:path w="131445" h="403860">
                  <a:moveTo>
                    <a:pt x="3048" y="0"/>
                  </a:moveTo>
                  <a:lnTo>
                    <a:pt x="0" y="0"/>
                  </a:lnTo>
                  <a:lnTo>
                    <a:pt x="0" y="320040"/>
                  </a:lnTo>
                  <a:lnTo>
                    <a:pt x="1524" y="333756"/>
                  </a:lnTo>
                  <a:lnTo>
                    <a:pt x="1524" y="400812"/>
                  </a:lnTo>
                  <a:lnTo>
                    <a:pt x="3048" y="402336"/>
                  </a:lnTo>
                  <a:lnTo>
                    <a:pt x="4572" y="402336"/>
                  </a:lnTo>
                  <a:lnTo>
                    <a:pt x="128015" y="403860"/>
                  </a:lnTo>
                  <a:lnTo>
                    <a:pt x="129539" y="403860"/>
                  </a:lnTo>
                  <a:lnTo>
                    <a:pt x="131063" y="402336"/>
                  </a:lnTo>
                  <a:lnTo>
                    <a:pt x="131063" y="400812"/>
                  </a:lnTo>
                  <a:lnTo>
                    <a:pt x="124967" y="400812"/>
                  </a:lnTo>
                  <a:lnTo>
                    <a:pt x="124967" y="399288"/>
                  </a:lnTo>
                  <a:lnTo>
                    <a:pt x="7619" y="399288"/>
                  </a:lnTo>
                  <a:lnTo>
                    <a:pt x="4609" y="396277"/>
                  </a:lnTo>
                  <a:lnTo>
                    <a:pt x="7619" y="396277"/>
                  </a:lnTo>
                  <a:lnTo>
                    <a:pt x="7619" y="281940"/>
                  </a:lnTo>
                  <a:lnTo>
                    <a:pt x="6095" y="260604"/>
                  </a:lnTo>
                  <a:lnTo>
                    <a:pt x="6095" y="6330"/>
                  </a:lnTo>
                  <a:lnTo>
                    <a:pt x="1524" y="6096"/>
                  </a:lnTo>
                  <a:lnTo>
                    <a:pt x="6095" y="3048"/>
                  </a:lnTo>
                  <a:lnTo>
                    <a:pt x="60959" y="3048"/>
                  </a:lnTo>
                  <a:lnTo>
                    <a:pt x="3048" y="0"/>
                  </a:lnTo>
                  <a:close/>
                </a:path>
                <a:path w="131445" h="403860">
                  <a:moveTo>
                    <a:pt x="123443" y="89770"/>
                  </a:moveTo>
                  <a:lnTo>
                    <a:pt x="123443" y="243840"/>
                  </a:lnTo>
                  <a:lnTo>
                    <a:pt x="124967" y="257556"/>
                  </a:lnTo>
                  <a:lnTo>
                    <a:pt x="124967" y="400812"/>
                  </a:lnTo>
                  <a:lnTo>
                    <a:pt x="128015" y="397764"/>
                  </a:lnTo>
                  <a:lnTo>
                    <a:pt x="131063" y="397764"/>
                  </a:lnTo>
                  <a:lnTo>
                    <a:pt x="131063" y="243840"/>
                  </a:lnTo>
                  <a:lnTo>
                    <a:pt x="129539" y="228600"/>
                  </a:lnTo>
                  <a:lnTo>
                    <a:pt x="129539" y="89916"/>
                  </a:lnTo>
                  <a:lnTo>
                    <a:pt x="126491" y="89916"/>
                  </a:lnTo>
                  <a:lnTo>
                    <a:pt x="123443" y="89770"/>
                  </a:lnTo>
                  <a:close/>
                </a:path>
                <a:path w="131445" h="403860">
                  <a:moveTo>
                    <a:pt x="131063" y="397764"/>
                  </a:moveTo>
                  <a:lnTo>
                    <a:pt x="128015" y="397764"/>
                  </a:lnTo>
                  <a:lnTo>
                    <a:pt x="124967" y="400812"/>
                  </a:lnTo>
                  <a:lnTo>
                    <a:pt x="131063" y="400812"/>
                  </a:lnTo>
                  <a:lnTo>
                    <a:pt x="131063" y="397764"/>
                  </a:lnTo>
                  <a:close/>
                </a:path>
                <a:path w="131445" h="403860">
                  <a:moveTo>
                    <a:pt x="7619" y="396277"/>
                  </a:moveTo>
                  <a:lnTo>
                    <a:pt x="4609" y="396277"/>
                  </a:lnTo>
                  <a:lnTo>
                    <a:pt x="7619" y="399288"/>
                  </a:lnTo>
                  <a:lnTo>
                    <a:pt x="7619" y="396277"/>
                  </a:lnTo>
                  <a:close/>
                </a:path>
                <a:path w="131445" h="403860">
                  <a:moveTo>
                    <a:pt x="7619" y="396277"/>
                  </a:moveTo>
                  <a:lnTo>
                    <a:pt x="7619" y="399288"/>
                  </a:lnTo>
                  <a:lnTo>
                    <a:pt x="124967" y="399288"/>
                  </a:lnTo>
                  <a:lnTo>
                    <a:pt x="124967" y="397764"/>
                  </a:lnTo>
                  <a:lnTo>
                    <a:pt x="128015" y="397764"/>
                  </a:lnTo>
                  <a:lnTo>
                    <a:pt x="7619" y="396277"/>
                  </a:lnTo>
                  <a:close/>
                </a:path>
                <a:path w="131445" h="403860">
                  <a:moveTo>
                    <a:pt x="123443" y="86868"/>
                  </a:moveTo>
                  <a:lnTo>
                    <a:pt x="123443" y="89770"/>
                  </a:lnTo>
                  <a:lnTo>
                    <a:pt x="126491" y="89916"/>
                  </a:lnTo>
                  <a:lnTo>
                    <a:pt x="123443" y="86868"/>
                  </a:lnTo>
                  <a:close/>
                </a:path>
                <a:path w="131445" h="403860">
                  <a:moveTo>
                    <a:pt x="57911" y="8987"/>
                  </a:moveTo>
                  <a:lnTo>
                    <a:pt x="57911" y="44196"/>
                  </a:lnTo>
                  <a:lnTo>
                    <a:pt x="59435" y="53340"/>
                  </a:lnTo>
                  <a:lnTo>
                    <a:pt x="59435" y="85343"/>
                  </a:lnTo>
                  <a:lnTo>
                    <a:pt x="60959" y="86868"/>
                  </a:lnTo>
                  <a:lnTo>
                    <a:pt x="123443" y="86868"/>
                  </a:lnTo>
                  <a:lnTo>
                    <a:pt x="126491" y="89916"/>
                  </a:lnTo>
                  <a:lnTo>
                    <a:pt x="129539" y="89916"/>
                  </a:lnTo>
                  <a:lnTo>
                    <a:pt x="129539" y="83819"/>
                  </a:lnTo>
                  <a:lnTo>
                    <a:pt x="128015" y="83819"/>
                  </a:lnTo>
                  <a:lnTo>
                    <a:pt x="126491" y="82296"/>
                  </a:lnTo>
                  <a:lnTo>
                    <a:pt x="65531" y="82296"/>
                  </a:lnTo>
                  <a:lnTo>
                    <a:pt x="62483" y="79248"/>
                  </a:lnTo>
                  <a:lnTo>
                    <a:pt x="65531" y="79248"/>
                  </a:lnTo>
                  <a:lnTo>
                    <a:pt x="65531" y="44196"/>
                  </a:lnTo>
                  <a:lnTo>
                    <a:pt x="64007" y="35052"/>
                  </a:lnTo>
                  <a:lnTo>
                    <a:pt x="64007" y="9143"/>
                  </a:lnTo>
                  <a:lnTo>
                    <a:pt x="60959" y="9143"/>
                  </a:lnTo>
                  <a:lnTo>
                    <a:pt x="57911" y="8987"/>
                  </a:lnTo>
                  <a:close/>
                </a:path>
                <a:path w="131445" h="403860">
                  <a:moveTo>
                    <a:pt x="123443" y="86868"/>
                  </a:moveTo>
                  <a:lnTo>
                    <a:pt x="62483" y="86868"/>
                  </a:lnTo>
                  <a:lnTo>
                    <a:pt x="123443" y="89770"/>
                  </a:lnTo>
                  <a:lnTo>
                    <a:pt x="123443" y="86868"/>
                  </a:lnTo>
                  <a:close/>
                </a:path>
                <a:path w="131445" h="403860">
                  <a:moveTo>
                    <a:pt x="62483" y="79248"/>
                  </a:moveTo>
                  <a:lnTo>
                    <a:pt x="65531" y="82296"/>
                  </a:lnTo>
                  <a:lnTo>
                    <a:pt x="65531" y="79393"/>
                  </a:lnTo>
                  <a:lnTo>
                    <a:pt x="62483" y="79248"/>
                  </a:lnTo>
                  <a:close/>
                </a:path>
                <a:path w="131445" h="403860">
                  <a:moveTo>
                    <a:pt x="65531" y="79393"/>
                  </a:moveTo>
                  <a:lnTo>
                    <a:pt x="65531" y="82296"/>
                  </a:lnTo>
                  <a:lnTo>
                    <a:pt x="126491" y="82296"/>
                  </a:lnTo>
                  <a:lnTo>
                    <a:pt x="65531" y="79393"/>
                  </a:lnTo>
                  <a:close/>
                </a:path>
                <a:path w="131445" h="403860">
                  <a:moveTo>
                    <a:pt x="65531" y="79248"/>
                  </a:moveTo>
                  <a:lnTo>
                    <a:pt x="62483" y="79248"/>
                  </a:lnTo>
                  <a:lnTo>
                    <a:pt x="65531" y="79393"/>
                  </a:lnTo>
                  <a:lnTo>
                    <a:pt x="65531" y="79248"/>
                  </a:lnTo>
                  <a:close/>
                </a:path>
                <a:path w="131445" h="403860">
                  <a:moveTo>
                    <a:pt x="57911" y="6096"/>
                  </a:moveTo>
                  <a:lnTo>
                    <a:pt x="57911" y="8987"/>
                  </a:lnTo>
                  <a:lnTo>
                    <a:pt x="60959" y="9143"/>
                  </a:lnTo>
                  <a:lnTo>
                    <a:pt x="57911" y="6096"/>
                  </a:lnTo>
                  <a:close/>
                </a:path>
                <a:path w="131445" h="403860">
                  <a:moveTo>
                    <a:pt x="64007" y="6096"/>
                  </a:moveTo>
                  <a:lnTo>
                    <a:pt x="57911" y="6096"/>
                  </a:lnTo>
                  <a:lnTo>
                    <a:pt x="60959" y="9143"/>
                  </a:lnTo>
                  <a:lnTo>
                    <a:pt x="64007" y="9143"/>
                  </a:lnTo>
                  <a:lnTo>
                    <a:pt x="64007" y="6096"/>
                  </a:lnTo>
                  <a:close/>
                </a:path>
                <a:path w="131445" h="403860">
                  <a:moveTo>
                    <a:pt x="62483" y="3048"/>
                  </a:moveTo>
                  <a:lnTo>
                    <a:pt x="6095" y="3048"/>
                  </a:lnTo>
                  <a:lnTo>
                    <a:pt x="6095" y="6330"/>
                  </a:lnTo>
                  <a:lnTo>
                    <a:pt x="57911" y="8987"/>
                  </a:lnTo>
                  <a:lnTo>
                    <a:pt x="57911" y="6096"/>
                  </a:lnTo>
                  <a:lnTo>
                    <a:pt x="64007" y="6096"/>
                  </a:lnTo>
                  <a:lnTo>
                    <a:pt x="64007" y="4572"/>
                  </a:lnTo>
                  <a:lnTo>
                    <a:pt x="62483" y="3048"/>
                  </a:lnTo>
                  <a:close/>
                </a:path>
                <a:path w="131445" h="403860">
                  <a:moveTo>
                    <a:pt x="6095" y="3048"/>
                  </a:moveTo>
                  <a:lnTo>
                    <a:pt x="1524" y="6096"/>
                  </a:lnTo>
                  <a:lnTo>
                    <a:pt x="6095" y="6330"/>
                  </a:lnTo>
                  <a:lnTo>
                    <a:pt x="6095" y="3048"/>
                  </a:lnTo>
                  <a:close/>
                </a:path>
              </a:pathLst>
            </a:custGeom>
            <a:solidFill>
              <a:srgbClr val="A5A5A5"/>
            </a:solidFill>
          </p:spPr>
          <p:txBody>
            <a:bodyPr wrap="square" lIns="0" tIns="0" rIns="0" bIns="0" rtlCol="0"/>
            <a:lstStyle/>
            <a:p>
              <a:endParaRPr sz="1539"/>
            </a:p>
          </p:txBody>
        </p:sp>
        <p:sp>
          <p:nvSpPr>
            <p:cNvPr id="51" name="object 51"/>
            <p:cNvSpPr/>
            <p:nvPr/>
          </p:nvSpPr>
          <p:spPr>
            <a:xfrm>
              <a:off x="6711696" y="4707636"/>
              <a:ext cx="50800" cy="35560"/>
            </a:xfrm>
            <a:custGeom>
              <a:avLst/>
              <a:gdLst/>
              <a:ahLst/>
              <a:cxnLst/>
              <a:rect l="l" t="t" r="r" b="b"/>
              <a:pathLst>
                <a:path w="50800" h="35560">
                  <a:moveTo>
                    <a:pt x="25907" y="0"/>
                  </a:moveTo>
                  <a:lnTo>
                    <a:pt x="0" y="35051"/>
                  </a:lnTo>
                  <a:lnTo>
                    <a:pt x="50292" y="35051"/>
                  </a:lnTo>
                  <a:lnTo>
                    <a:pt x="25907" y="0"/>
                  </a:lnTo>
                  <a:close/>
                </a:path>
              </a:pathLst>
            </a:custGeom>
            <a:solidFill>
              <a:srgbClr val="000000"/>
            </a:solidFill>
          </p:spPr>
          <p:txBody>
            <a:bodyPr wrap="square" lIns="0" tIns="0" rIns="0" bIns="0" rtlCol="0"/>
            <a:lstStyle/>
            <a:p>
              <a:endParaRPr sz="1539"/>
            </a:p>
          </p:txBody>
        </p:sp>
        <p:sp>
          <p:nvSpPr>
            <p:cNvPr id="52" name="object 52"/>
            <p:cNvSpPr/>
            <p:nvPr/>
          </p:nvSpPr>
          <p:spPr>
            <a:xfrm>
              <a:off x="7438644" y="4669536"/>
              <a:ext cx="144780" cy="399415"/>
            </a:xfrm>
            <a:custGeom>
              <a:avLst/>
              <a:gdLst/>
              <a:ahLst/>
              <a:cxnLst/>
              <a:rect l="l" t="t" r="r" b="b"/>
              <a:pathLst>
                <a:path w="144779" h="399414">
                  <a:moveTo>
                    <a:pt x="144779" y="0"/>
                  </a:moveTo>
                  <a:lnTo>
                    <a:pt x="77724" y="3048"/>
                  </a:lnTo>
                  <a:lnTo>
                    <a:pt x="77724" y="80772"/>
                  </a:lnTo>
                  <a:lnTo>
                    <a:pt x="39623" y="80962"/>
                  </a:lnTo>
                  <a:lnTo>
                    <a:pt x="20288" y="81414"/>
                  </a:lnTo>
                  <a:lnTo>
                    <a:pt x="1524" y="82295"/>
                  </a:lnTo>
                  <a:lnTo>
                    <a:pt x="821" y="189127"/>
                  </a:lnTo>
                  <a:lnTo>
                    <a:pt x="484" y="337741"/>
                  </a:lnTo>
                  <a:lnTo>
                    <a:pt x="0" y="399288"/>
                  </a:lnTo>
                  <a:lnTo>
                    <a:pt x="143255" y="399288"/>
                  </a:lnTo>
                  <a:lnTo>
                    <a:pt x="143738" y="237723"/>
                  </a:lnTo>
                  <a:lnTo>
                    <a:pt x="144714" y="65475"/>
                  </a:lnTo>
                  <a:lnTo>
                    <a:pt x="144779" y="0"/>
                  </a:lnTo>
                  <a:close/>
                </a:path>
              </a:pathLst>
            </a:custGeom>
            <a:solidFill>
              <a:srgbClr val="BFBFBF"/>
            </a:solidFill>
          </p:spPr>
          <p:txBody>
            <a:bodyPr wrap="square" lIns="0" tIns="0" rIns="0" bIns="0" rtlCol="0"/>
            <a:lstStyle/>
            <a:p>
              <a:endParaRPr sz="1539"/>
            </a:p>
          </p:txBody>
        </p:sp>
        <p:sp>
          <p:nvSpPr>
            <p:cNvPr id="53" name="object 53"/>
            <p:cNvSpPr/>
            <p:nvPr/>
          </p:nvSpPr>
          <p:spPr>
            <a:xfrm>
              <a:off x="7435596" y="4664964"/>
              <a:ext cx="151130" cy="407034"/>
            </a:xfrm>
            <a:custGeom>
              <a:avLst/>
              <a:gdLst/>
              <a:ahLst/>
              <a:cxnLst/>
              <a:rect l="l" t="t" r="r" b="b"/>
              <a:pathLst>
                <a:path w="151129" h="407035">
                  <a:moveTo>
                    <a:pt x="77724" y="82296"/>
                  </a:moveTo>
                  <a:lnTo>
                    <a:pt x="22859" y="82296"/>
                  </a:lnTo>
                  <a:lnTo>
                    <a:pt x="4572" y="83820"/>
                  </a:lnTo>
                  <a:lnTo>
                    <a:pt x="3048" y="83820"/>
                  </a:lnTo>
                  <a:lnTo>
                    <a:pt x="1524" y="85344"/>
                  </a:lnTo>
                  <a:lnTo>
                    <a:pt x="1524" y="231648"/>
                  </a:lnTo>
                  <a:lnTo>
                    <a:pt x="0" y="245364"/>
                  </a:lnTo>
                  <a:lnTo>
                    <a:pt x="0" y="405384"/>
                  </a:lnTo>
                  <a:lnTo>
                    <a:pt x="1524" y="406908"/>
                  </a:lnTo>
                  <a:lnTo>
                    <a:pt x="147827" y="406908"/>
                  </a:lnTo>
                  <a:lnTo>
                    <a:pt x="149351" y="405384"/>
                  </a:lnTo>
                  <a:lnTo>
                    <a:pt x="149351" y="403860"/>
                  </a:lnTo>
                  <a:lnTo>
                    <a:pt x="6096" y="403860"/>
                  </a:lnTo>
                  <a:lnTo>
                    <a:pt x="3048" y="400812"/>
                  </a:lnTo>
                  <a:lnTo>
                    <a:pt x="6096" y="400812"/>
                  </a:lnTo>
                  <a:lnTo>
                    <a:pt x="6096" y="338328"/>
                  </a:lnTo>
                  <a:lnTo>
                    <a:pt x="7620" y="327660"/>
                  </a:lnTo>
                  <a:lnTo>
                    <a:pt x="7620" y="89916"/>
                  </a:lnTo>
                  <a:lnTo>
                    <a:pt x="4572" y="89916"/>
                  </a:lnTo>
                  <a:lnTo>
                    <a:pt x="7620" y="86868"/>
                  </a:lnTo>
                  <a:lnTo>
                    <a:pt x="83820" y="86868"/>
                  </a:lnTo>
                  <a:lnTo>
                    <a:pt x="83820" y="85344"/>
                  </a:lnTo>
                  <a:lnTo>
                    <a:pt x="77724" y="85344"/>
                  </a:lnTo>
                  <a:lnTo>
                    <a:pt x="77724" y="82296"/>
                  </a:lnTo>
                  <a:close/>
                </a:path>
                <a:path w="151129" h="407035">
                  <a:moveTo>
                    <a:pt x="6096" y="400812"/>
                  </a:moveTo>
                  <a:lnTo>
                    <a:pt x="3048" y="400812"/>
                  </a:lnTo>
                  <a:lnTo>
                    <a:pt x="6096" y="403860"/>
                  </a:lnTo>
                  <a:lnTo>
                    <a:pt x="6096" y="400812"/>
                  </a:lnTo>
                  <a:close/>
                </a:path>
                <a:path w="151129" h="407035">
                  <a:moveTo>
                    <a:pt x="143255" y="400812"/>
                  </a:moveTo>
                  <a:lnTo>
                    <a:pt x="6096" y="400812"/>
                  </a:lnTo>
                  <a:lnTo>
                    <a:pt x="6096" y="403860"/>
                  </a:lnTo>
                  <a:lnTo>
                    <a:pt x="143255" y="403860"/>
                  </a:lnTo>
                  <a:lnTo>
                    <a:pt x="143255" y="400812"/>
                  </a:lnTo>
                  <a:close/>
                </a:path>
                <a:path w="151129" h="407035">
                  <a:moveTo>
                    <a:pt x="147827" y="0"/>
                  </a:moveTo>
                  <a:lnTo>
                    <a:pt x="147827" y="1524"/>
                  </a:lnTo>
                  <a:lnTo>
                    <a:pt x="80772" y="4572"/>
                  </a:lnTo>
                  <a:lnTo>
                    <a:pt x="144779" y="4572"/>
                  </a:lnTo>
                  <a:lnTo>
                    <a:pt x="147827" y="7620"/>
                  </a:lnTo>
                  <a:lnTo>
                    <a:pt x="144779" y="7758"/>
                  </a:lnTo>
                  <a:lnTo>
                    <a:pt x="144779" y="121920"/>
                  </a:lnTo>
                  <a:lnTo>
                    <a:pt x="143255" y="144780"/>
                  </a:lnTo>
                  <a:lnTo>
                    <a:pt x="143255" y="403860"/>
                  </a:lnTo>
                  <a:lnTo>
                    <a:pt x="146303" y="400812"/>
                  </a:lnTo>
                  <a:lnTo>
                    <a:pt x="149351" y="400812"/>
                  </a:lnTo>
                  <a:lnTo>
                    <a:pt x="149351" y="164592"/>
                  </a:lnTo>
                  <a:lnTo>
                    <a:pt x="150875" y="144780"/>
                  </a:lnTo>
                  <a:lnTo>
                    <a:pt x="150875" y="1524"/>
                  </a:lnTo>
                  <a:lnTo>
                    <a:pt x="149351" y="1524"/>
                  </a:lnTo>
                  <a:lnTo>
                    <a:pt x="147827" y="0"/>
                  </a:lnTo>
                  <a:close/>
                </a:path>
                <a:path w="151129" h="407035">
                  <a:moveTo>
                    <a:pt x="149351" y="400812"/>
                  </a:moveTo>
                  <a:lnTo>
                    <a:pt x="146303" y="400812"/>
                  </a:lnTo>
                  <a:lnTo>
                    <a:pt x="143255" y="403860"/>
                  </a:lnTo>
                  <a:lnTo>
                    <a:pt x="149351" y="403860"/>
                  </a:lnTo>
                  <a:lnTo>
                    <a:pt x="149351" y="400812"/>
                  </a:lnTo>
                  <a:close/>
                </a:path>
                <a:path w="151129" h="407035">
                  <a:moveTo>
                    <a:pt x="7620" y="86868"/>
                  </a:moveTo>
                  <a:lnTo>
                    <a:pt x="4572" y="89916"/>
                  </a:lnTo>
                  <a:lnTo>
                    <a:pt x="7620" y="89916"/>
                  </a:lnTo>
                  <a:lnTo>
                    <a:pt x="7620" y="86868"/>
                  </a:lnTo>
                  <a:close/>
                </a:path>
                <a:path w="151129" h="407035">
                  <a:moveTo>
                    <a:pt x="83820" y="86868"/>
                  </a:moveTo>
                  <a:lnTo>
                    <a:pt x="7620" y="86868"/>
                  </a:lnTo>
                  <a:lnTo>
                    <a:pt x="7620" y="89916"/>
                  </a:lnTo>
                  <a:lnTo>
                    <a:pt x="22859" y="89916"/>
                  </a:lnTo>
                  <a:lnTo>
                    <a:pt x="42672" y="88392"/>
                  </a:lnTo>
                  <a:lnTo>
                    <a:pt x="82296" y="88392"/>
                  </a:lnTo>
                  <a:lnTo>
                    <a:pt x="83820" y="86868"/>
                  </a:lnTo>
                  <a:close/>
                </a:path>
                <a:path w="151129" h="407035">
                  <a:moveTo>
                    <a:pt x="144779" y="4572"/>
                  </a:moveTo>
                  <a:lnTo>
                    <a:pt x="79248" y="4572"/>
                  </a:lnTo>
                  <a:lnTo>
                    <a:pt x="77724" y="6096"/>
                  </a:lnTo>
                  <a:lnTo>
                    <a:pt x="77724" y="85344"/>
                  </a:lnTo>
                  <a:lnTo>
                    <a:pt x="80772" y="82296"/>
                  </a:lnTo>
                  <a:lnTo>
                    <a:pt x="83820" y="82296"/>
                  </a:lnTo>
                  <a:lnTo>
                    <a:pt x="83820" y="10668"/>
                  </a:lnTo>
                  <a:lnTo>
                    <a:pt x="80772" y="10668"/>
                  </a:lnTo>
                  <a:lnTo>
                    <a:pt x="83820" y="7620"/>
                  </a:lnTo>
                  <a:lnTo>
                    <a:pt x="144779" y="7620"/>
                  </a:lnTo>
                  <a:lnTo>
                    <a:pt x="144779" y="4572"/>
                  </a:lnTo>
                  <a:close/>
                </a:path>
                <a:path w="151129" h="407035">
                  <a:moveTo>
                    <a:pt x="83820" y="82296"/>
                  </a:moveTo>
                  <a:lnTo>
                    <a:pt x="80772" y="82296"/>
                  </a:lnTo>
                  <a:lnTo>
                    <a:pt x="77724" y="85344"/>
                  </a:lnTo>
                  <a:lnTo>
                    <a:pt x="83820" y="85344"/>
                  </a:lnTo>
                  <a:lnTo>
                    <a:pt x="83820" y="82296"/>
                  </a:lnTo>
                  <a:close/>
                </a:path>
                <a:path w="151129" h="407035">
                  <a:moveTo>
                    <a:pt x="83820" y="7620"/>
                  </a:moveTo>
                  <a:lnTo>
                    <a:pt x="80772" y="10668"/>
                  </a:lnTo>
                  <a:lnTo>
                    <a:pt x="83820" y="10529"/>
                  </a:lnTo>
                  <a:lnTo>
                    <a:pt x="83820" y="7620"/>
                  </a:lnTo>
                  <a:close/>
                </a:path>
                <a:path w="151129" h="407035">
                  <a:moveTo>
                    <a:pt x="83820" y="10529"/>
                  </a:moveTo>
                  <a:lnTo>
                    <a:pt x="80772" y="10668"/>
                  </a:lnTo>
                  <a:lnTo>
                    <a:pt x="83820" y="10668"/>
                  </a:lnTo>
                  <a:lnTo>
                    <a:pt x="83820" y="10529"/>
                  </a:lnTo>
                  <a:close/>
                </a:path>
                <a:path w="151129" h="407035">
                  <a:moveTo>
                    <a:pt x="144779" y="7620"/>
                  </a:moveTo>
                  <a:lnTo>
                    <a:pt x="83820" y="7620"/>
                  </a:lnTo>
                  <a:lnTo>
                    <a:pt x="83820" y="10529"/>
                  </a:lnTo>
                  <a:lnTo>
                    <a:pt x="144779" y="7758"/>
                  </a:lnTo>
                  <a:lnTo>
                    <a:pt x="144779" y="7620"/>
                  </a:lnTo>
                  <a:close/>
                </a:path>
                <a:path w="151129" h="407035">
                  <a:moveTo>
                    <a:pt x="144779" y="4572"/>
                  </a:moveTo>
                  <a:lnTo>
                    <a:pt x="144779" y="7758"/>
                  </a:lnTo>
                  <a:lnTo>
                    <a:pt x="147827" y="7620"/>
                  </a:lnTo>
                  <a:lnTo>
                    <a:pt x="144779" y="4572"/>
                  </a:lnTo>
                  <a:close/>
                </a:path>
              </a:pathLst>
            </a:custGeom>
            <a:solidFill>
              <a:srgbClr val="A5A5A5"/>
            </a:solidFill>
          </p:spPr>
          <p:txBody>
            <a:bodyPr wrap="square" lIns="0" tIns="0" rIns="0" bIns="0" rtlCol="0"/>
            <a:lstStyle/>
            <a:p>
              <a:endParaRPr sz="1539"/>
            </a:p>
          </p:txBody>
        </p:sp>
        <p:sp>
          <p:nvSpPr>
            <p:cNvPr id="54" name="object 54"/>
            <p:cNvSpPr/>
            <p:nvPr/>
          </p:nvSpPr>
          <p:spPr>
            <a:xfrm>
              <a:off x="7456932" y="4707636"/>
              <a:ext cx="48895" cy="35560"/>
            </a:xfrm>
            <a:custGeom>
              <a:avLst/>
              <a:gdLst/>
              <a:ahLst/>
              <a:cxnLst/>
              <a:rect l="l" t="t" r="r" b="b"/>
              <a:pathLst>
                <a:path w="48895" h="35560">
                  <a:moveTo>
                    <a:pt x="24384" y="0"/>
                  </a:moveTo>
                  <a:lnTo>
                    <a:pt x="0" y="35051"/>
                  </a:lnTo>
                  <a:lnTo>
                    <a:pt x="48768" y="35051"/>
                  </a:lnTo>
                  <a:lnTo>
                    <a:pt x="24384" y="0"/>
                  </a:lnTo>
                  <a:close/>
                </a:path>
              </a:pathLst>
            </a:custGeom>
            <a:solidFill>
              <a:srgbClr val="000000"/>
            </a:solidFill>
          </p:spPr>
          <p:txBody>
            <a:bodyPr wrap="square" lIns="0" tIns="0" rIns="0" bIns="0" rtlCol="0"/>
            <a:lstStyle/>
            <a:p>
              <a:endParaRPr sz="1539"/>
            </a:p>
          </p:txBody>
        </p:sp>
        <p:sp>
          <p:nvSpPr>
            <p:cNvPr id="55" name="object 55"/>
            <p:cNvSpPr/>
            <p:nvPr/>
          </p:nvSpPr>
          <p:spPr>
            <a:xfrm>
              <a:off x="6774180" y="4959096"/>
              <a:ext cx="661670" cy="113030"/>
            </a:xfrm>
            <a:custGeom>
              <a:avLst/>
              <a:gdLst/>
              <a:ahLst/>
              <a:cxnLst/>
              <a:rect l="l" t="t" r="r" b="b"/>
              <a:pathLst>
                <a:path w="661670" h="113029">
                  <a:moveTo>
                    <a:pt x="661416" y="0"/>
                  </a:moveTo>
                  <a:lnTo>
                    <a:pt x="0" y="0"/>
                  </a:lnTo>
                  <a:lnTo>
                    <a:pt x="0" y="112775"/>
                  </a:lnTo>
                  <a:lnTo>
                    <a:pt x="661416" y="112775"/>
                  </a:lnTo>
                  <a:lnTo>
                    <a:pt x="661416" y="0"/>
                  </a:lnTo>
                  <a:close/>
                </a:path>
              </a:pathLst>
            </a:custGeom>
            <a:solidFill>
              <a:srgbClr val="99CCFF"/>
            </a:solidFill>
          </p:spPr>
          <p:txBody>
            <a:bodyPr wrap="square" lIns="0" tIns="0" rIns="0" bIns="0" rtlCol="0"/>
            <a:lstStyle/>
            <a:p>
              <a:endParaRPr sz="1539"/>
            </a:p>
          </p:txBody>
        </p:sp>
        <p:sp>
          <p:nvSpPr>
            <p:cNvPr id="56" name="object 56"/>
            <p:cNvSpPr/>
            <p:nvPr/>
          </p:nvSpPr>
          <p:spPr>
            <a:xfrm>
              <a:off x="6886956" y="4712207"/>
              <a:ext cx="451484" cy="152400"/>
            </a:xfrm>
            <a:custGeom>
              <a:avLst/>
              <a:gdLst/>
              <a:ahLst/>
              <a:cxnLst/>
              <a:rect l="l" t="t" r="r" b="b"/>
              <a:pathLst>
                <a:path w="451484" h="152400">
                  <a:moveTo>
                    <a:pt x="73152" y="0"/>
                  </a:moveTo>
                  <a:lnTo>
                    <a:pt x="0" y="0"/>
                  </a:lnTo>
                  <a:lnTo>
                    <a:pt x="0" y="35052"/>
                  </a:lnTo>
                  <a:lnTo>
                    <a:pt x="73152" y="35052"/>
                  </a:lnTo>
                  <a:lnTo>
                    <a:pt x="73152" y="0"/>
                  </a:lnTo>
                  <a:close/>
                </a:path>
                <a:path w="451484" h="152400">
                  <a:moveTo>
                    <a:pt x="246888" y="82296"/>
                  </a:moveTo>
                  <a:lnTo>
                    <a:pt x="210312" y="82296"/>
                  </a:lnTo>
                  <a:lnTo>
                    <a:pt x="210312" y="152400"/>
                  </a:lnTo>
                  <a:lnTo>
                    <a:pt x="246888" y="152400"/>
                  </a:lnTo>
                  <a:lnTo>
                    <a:pt x="246888" y="82296"/>
                  </a:lnTo>
                  <a:close/>
                </a:path>
                <a:path w="451484" h="152400">
                  <a:moveTo>
                    <a:pt x="451104" y="1524"/>
                  </a:moveTo>
                  <a:lnTo>
                    <a:pt x="377952" y="1524"/>
                  </a:lnTo>
                  <a:lnTo>
                    <a:pt x="377952" y="36576"/>
                  </a:lnTo>
                  <a:lnTo>
                    <a:pt x="451104" y="36576"/>
                  </a:lnTo>
                  <a:lnTo>
                    <a:pt x="451104" y="1524"/>
                  </a:lnTo>
                  <a:close/>
                </a:path>
              </a:pathLst>
            </a:custGeom>
            <a:solidFill>
              <a:srgbClr val="FF0000"/>
            </a:solidFill>
          </p:spPr>
          <p:txBody>
            <a:bodyPr wrap="square" lIns="0" tIns="0" rIns="0" bIns="0" rtlCol="0"/>
            <a:lstStyle/>
            <a:p>
              <a:endParaRPr sz="1539"/>
            </a:p>
          </p:txBody>
        </p:sp>
        <p:sp>
          <p:nvSpPr>
            <p:cNvPr id="57" name="object 57"/>
            <p:cNvSpPr/>
            <p:nvPr/>
          </p:nvSpPr>
          <p:spPr>
            <a:xfrm>
              <a:off x="8054340" y="4994148"/>
              <a:ext cx="207645" cy="47625"/>
            </a:xfrm>
            <a:custGeom>
              <a:avLst/>
              <a:gdLst/>
              <a:ahLst/>
              <a:cxnLst/>
              <a:rect l="l" t="t" r="r" b="b"/>
              <a:pathLst>
                <a:path w="207645" h="47625">
                  <a:moveTo>
                    <a:pt x="207264" y="0"/>
                  </a:moveTo>
                  <a:lnTo>
                    <a:pt x="0" y="0"/>
                  </a:lnTo>
                  <a:lnTo>
                    <a:pt x="0" y="47243"/>
                  </a:lnTo>
                  <a:lnTo>
                    <a:pt x="207264" y="47243"/>
                  </a:lnTo>
                  <a:lnTo>
                    <a:pt x="207264" y="0"/>
                  </a:lnTo>
                  <a:close/>
                </a:path>
              </a:pathLst>
            </a:custGeom>
            <a:solidFill>
              <a:srgbClr val="BFBFBF"/>
            </a:solidFill>
          </p:spPr>
          <p:txBody>
            <a:bodyPr wrap="square" lIns="0" tIns="0" rIns="0" bIns="0" rtlCol="0"/>
            <a:lstStyle/>
            <a:p>
              <a:endParaRPr sz="1539"/>
            </a:p>
          </p:txBody>
        </p:sp>
        <p:pic>
          <p:nvPicPr>
            <p:cNvPr id="58" name="object 58"/>
            <p:cNvPicPr/>
            <p:nvPr/>
          </p:nvPicPr>
          <p:blipFill>
            <a:blip r:embed="rId10" cstate="print"/>
            <a:stretch>
              <a:fillRect/>
            </a:stretch>
          </p:blipFill>
          <p:spPr>
            <a:xfrm>
              <a:off x="7985760" y="4917948"/>
              <a:ext cx="68580" cy="123443"/>
            </a:xfrm>
            <a:prstGeom prst="rect">
              <a:avLst/>
            </a:prstGeom>
          </p:spPr>
        </p:pic>
        <p:pic>
          <p:nvPicPr>
            <p:cNvPr id="59" name="object 59"/>
            <p:cNvPicPr/>
            <p:nvPr/>
          </p:nvPicPr>
          <p:blipFill>
            <a:blip r:embed="rId11" cstate="print"/>
            <a:stretch>
              <a:fillRect/>
            </a:stretch>
          </p:blipFill>
          <p:spPr>
            <a:xfrm>
              <a:off x="7985760" y="4917948"/>
              <a:ext cx="275844" cy="76200"/>
            </a:xfrm>
            <a:prstGeom prst="rect">
              <a:avLst/>
            </a:prstGeom>
          </p:spPr>
        </p:pic>
        <p:sp>
          <p:nvSpPr>
            <p:cNvPr id="60" name="object 60"/>
            <p:cNvSpPr/>
            <p:nvPr/>
          </p:nvSpPr>
          <p:spPr>
            <a:xfrm>
              <a:off x="8183880" y="4994147"/>
              <a:ext cx="32384" cy="15240"/>
            </a:xfrm>
            <a:custGeom>
              <a:avLst/>
              <a:gdLst/>
              <a:ahLst/>
              <a:cxnLst/>
              <a:rect l="l" t="t" r="r" b="b"/>
              <a:pathLst>
                <a:path w="32384" h="15239">
                  <a:moveTo>
                    <a:pt x="10668" y="0"/>
                  </a:moveTo>
                  <a:lnTo>
                    <a:pt x="0" y="0"/>
                  </a:lnTo>
                  <a:lnTo>
                    <a:pt x="0" y="15240"/>
                  </a:lnTo>
                  <a:lnTo>
                    <a:pt x="10668" y="15240"/>
                  </a:lnTo>
                  <a:lnTo>
                    <a:pt x="10668" y="0"/>
                  </a:lnTo>
                  <a:close/>
                </a:path>
                <a:path w="32384" h="15239">
                  <a:moveTo>
                    <a:pt x="32004" y="0"/>
                  </a:moveTo>
                  <a:lnTo>
                    <a:pt x="21336" y="0"/>
                  </a:lnTo>
                  <a:lnTo>
                    <a:pt x="21336" y="15240"/>
                  </a:lnTo>
                  <a:lnTo>
                    <a:pt x="32004" y="15240"/>
                  </a:lnTo>
                  <a:lnTo>
                    <a:pt x="32004" y="0"/>
                  </a:lnTo>
                  <a:close/>
                </a:path>
              </a:pathLst>
            </a:custGeom>
            <a:solidFill>
              <a:srgbClr val="00FF00"/>
            </a:solidFill>
          </p:spPr>
          <p:txBody>
            <a:bodyPr wrap="square" lIns="0" tIns="0" rIns="0" bIns="0" rtlCol="0"/>
            <a:lstStyle/>
            <a:p>
              <a:endParaRPr sz="1539"/>
            </a:p>
          </p:txBody>
        </p:sp>
        <p:sp>
          <p:nvSpPr>
            <p:cNvPr id="61" name="object 61"/>
            <p:cNvSpPr/>
            <p:nvPr/>
          </p:nvSpPr>
          <p:spPr>
            <a:xfrm>
              <a:off x="8142732" y="4994147"/>
              <a:ext cx="30480" cy="15240"/>
            </a:xfrm>
            <a:custGeom>
              <a:avLst/>
              <a:gdLst/>
              <a:ahLst/>
              <a:cxnLst/>
              <a:rect l="l" t="t" r="r" b="b"/>
              <a:pathLst>
                <a:path w="30479" h="15239">
                  <a:moveTo>
                    <a:pt x="10668" y="0"/>
                  </a:moveTo>
                  <a:lnTo>
                    <a:pt x="0" y="0"/>
                  </a:lnTo>
                  <a:lnTo>
                    <a:pt x="0" y="15240"/>
                  </a:lnTo>
                  <a:lnTo>
                    <a:pt x="10668" y="15240"/>
                  </a:lnTo>
                  <a:lnTo>
                    <a:pt x="10668" y="0"/>
                  </a:lnTo>
                  <a:close/>
                </a:path>
                <a:path w="30479" h="15239">
                  <a:moveTo>
                    <a:pt x="30480" y="0"/>
                  </a:moveTo>
                  <a:lnTo>
                    <a:pt x="21336" y="0"/>
                  </a:lnTo>
                  <a:lnTo>
                    <a:pt x="21336" y="15240"/>
                  </a:lnTo>
                  <a:lnTo>
                    <a:pt x="30480" y="15240"/>
                  </a:lnTo>
                  <a:lnTo>
                    <a:pt x="30480" y="0"/>
                  </a:lnTo>
                  <a:close/>
                </a:path>
              </a:pathLst>
            </a:custGeom>
            <a:solidFill>
              <a:srgbClr val="FF0000"/>
            </a:solidFill>
          </p:spPr>
          <p:txBody>
            <a:bodyPr wrap="square" lIns="0" tIns="0" rIns="0" bIns="0" rtlCol="0"/>
            <a:lstStyle/>
            <a:p>
              <a:endParaRPr sz="1539"/>
            </a:p>
          </p:txBody>
        </p:sp>
        <p:sp>
          <p:nvSpPr>
            <p:cNvPr id="62" name="object 62"/>
            <p:cNvSpPr/>
            <p:nvPr/>
          </p:nvSpPr>
          <p:spPr>
            <a:xfrm>
              <a:off x="8101584" y="4994147"/>
              <a:ext cx="30480" cy="15240"/>
            </a:xfrm>
            <a:custGeom>
              <a:avLst/>
              <a:gdLst/>
              <a:ahLst/>
              <a:cxnLst/>
              <a:rect l="l" t="t" r="r" b="b"/>
              <a:pathLst>
                <a:path w="30479" h="15239">
                  <a:moveTo>
                    <a:pt x="10668" y="0"/>
                  </a:moveTo>
                  <a:lnTo>
                    <a:pt x="0" y="0"/>
                  </a:lnTo>
                  <a:lnTo>
                    <a:pt x="0" y="15240"/>
                  </a:lnTo>
                  <a:lnTo>
                    <a:pt x="10668" y="15240"/>
                  </a:lnTo>
                  <a:lnTo>
                    <a:pt x="10668" y="0"/>
                  </a:lnTo>
                  <a:close/>
                </a:path>
                <a:path w="30479" h="15239">
                  <a:moveTo>
                    <a:pt x="30480" y="0"/>
                  </a:moveTo>
                  <a:lnTo>
                    <a:pt x="19812" y="0"/>
                  </a:lnTo>
                  <a:lnTo>
                    <a:pt x="19812" y="15240"/>
                  </a:lnTo>
                  <a:lnTo>
                    <a:pt x="30480" y="15240"/>
                  </a:lnTo>
                  <a:lnTo>
                    <a:pt x="30480" y="0"/>
                  </a:lnTo>
                  <a:close/>
                </a:path>
              </a:pathLst>
            </a:custGeom>
            <a:solidFill>
              <a:srgbClr val="00FF00"/>
            </a:solidFill>
          </p:spPr>
          <p:txBody>
            <a:bodyPr wrap="square" lIns="0" tIns="0" rIns="0" bIns="0" rtlCol="0"/>
            <a:lstStyle/>
            <a:p>
              <a:endParaRPr sz="1539"/>
            </a:p>
          </p:txBody>
        </p:sp>
        <p:sp>
          <p:nvSpPr>
            <p:cNvPr id="63" name="object 63"/>
            <p:cNvSpPr/>
            <p:nvPr/>
          </p:nvSpPr>
          <p:spPr>
            <a:xfrm>
              <a:off x="7973568" y="4904232"/>
              <a:ext cx="300355" cy="149860"/>
            </a:xfrm>
            <a:custGeom>
              <a:avLst/>
              <a:gdLst/>
              <a:ahLst/>
              <a:cxnLst/>
              <a:rect l="l" t="t" r="r" b="b"/>
              <a:pathLst>
                <a:path w="300354" h="149860">
                  <a:moveTo>
                    <a:pt x="222503" y="0"/>
                  </a:moveTo>
                  <a:lnTo>
                    <a:pt x="4572" y="0"/>
                  </a:lnTo>
                  <a:lnTo>
                    <a:pt x="0" y="6095"/>
                  </a:lnTo>
                  <a:lnTo>
                    <a:pt x="0" y="65531"/>
                  </a:lnTo>
                  <a:lnTo>
                    <a:pt x="3048" y="68579"/>
                  </a:lnTo>
                  <a:lnTo>
                    <a:pt x="71627" y="144779"/>
                  </a:lnTo>
                  <a:lnTo>
                    <a:pt x="74675" y="147827"/>
                  </a:lnTo>
                  <a:lnTo>
                    <a:pt x="77724" y="149351"/>
                  </a:lnTo>
                  <a:lnTo>
                    <a:pt x="295655" y="149351"/>
                  </a:lnTo>
                  <a:lnTo>
                    <a:pt x="300227" y="143255"/>
                  </a:lnTo>
                  <a:lnTo>
                    <a:pt x="300227" y="137159"/>
                  </a:lnTo>
                  <a:lnTo>
                    <a:pt x="275843" y="137159"/>
                  </a:lnTo>
                  <a:lnTo>
                    <a:pt x="275843" y="128015"/>
                  </a:lnTo>
                  <a:lnTo>
                    <a:pt x="91439" y="128015"/>
                  </a:lnTo>
                  <a:lnTo>
                    <a:pt x="80772" y="123443"/>
                  </a:lnTo>
                  <a:lnTo>
                    <a:pt x="87316" y="123443"/>
                  </a:lnTo>
                  <a:lnTo>
                    <a:pt x="29583" y="59435"/>
                  </a:lnTo>
                  <a:lnTo>
                    <a:pt x="24383" y="59435"/>
                  </a:lnTo>
                  <a:lnTo>
                    <a:pt x="21335" y="50291"/>
                  </a:lnTo>
                  <a:lnTo>
                    <a:pt x="24383" y="50291"/>
                  </a:lnTo>
                  <a:lnTo>
                    <a:pt x="24383" y="25907"/>
                  </a:lnTo>
                  <a:lnTo>
                    <a:pt x="12191" y="25907"/>
                  </a:lnTo>
                  <a:lnTo>
                    <a:pt x="24383" y="13715"/>
                  </a:lnTo>
                  <a:lnTo>
                    <a:pt x="236668" y="13715"/>
                  </a:lnTo>
                  <a:lnTo>
                    <a:pt x="228600" y="4571"/>
                  </a:lnTo>
                  <a:lnTo>
                    <a:pt x="225551" y="1523"/>
                  </a:lnTo>
                  <a:lnTo>
                    <a:pt x="222503" y="0"/>
                  </a:lnTo>
                  <a:close/>
                </a:path>
                <a:path w="300354" h="149860">
                  <a:moveTo>
                    <a:pt x="275843" y="95605"/>
                  </a:moveTo>
                  <a:lnTo>
                    <a:pt x="275843" y="137159"/>
                  </a:lnTo>
                  <a:lnTo>
                    <a:pt x="288035" y="123443"/>
                  </a:lnTo>
                  <a:lnTo>
                    <a:pt x="300227" y="123443"/>
                  </a:lnTo>
                  <a:lnTo>
                    <a:pt x="300227" y="99059"/>
                  </a:lnTo>
                  <a:lnTo>
                    <a:pt x="278891" y="99059"/>
                  </a:lnTo>
                  <a:lnTo>
                    <a:pt x="275843" y="95605"/>
                  </a:lnTo>
                  <a:close/>
                </a:path>
                <a:path w="300354" h="149860">
                  <a:moveTo>
                    <a:pt x="300227" y="123443"/>
                  </a:moveTo>
                  <a:lnTo>
                    <a:pt x="288035" y="123443"/>
                  </a:lnTo>
                  <a:lnTo>
                    <a:pt x="275843" y="137159"/>
                  </a:lnTo>
                  <a:lnTo>
                    <a:pt x="300227" y="137159"/>
                  </a:lnTo>
                  <a:lnTo>
                    <a:pt x="300227" y="123443"/>
                  </a:lnTo>
                  <a:close/>
                </a:path>
                <a:path w="300354" h="149860">
                  <a:moveTo>
                    <a:pt x="87316" y="123443"/>
                  </a:moveTo>
                  <a:lnTo>
                    <a:pt x="80772" y="123443"/>
                  </a:lnTo>
                  <a:lnTo>
                    <a:pt x="91439" y="128015"/>
                  </a:lnTo>
                  <a:lnTo>
                    <a:pt x="87316" y="123443"/>
                  </a:lnTo>
                  <a:close/>
                </a:path>
                <a:path w="300354" h="149860">
                  <a:moveTo>
                    <a:pt x="275843" y="123443"/>
                  </a:moveTo>
                  <a:lnTo>
                    <a:pt x="87316" y="123443"/>
                  </a:lnTo>
                  <a:lnTo>
                    <a:pt x="91439" y="128015"/>
                  </a:lnTo>
                  <a:lnTo>
                    <a:pt x="275843" y="128015"/>
                  </a:lnTo>
                  <a:lnTo>
                    <a:pt x="275843" y="123443"/>
                  </a:lnTo>
                  <a:close/>
                </a:path>
                <a:path w="300354" h="149860">
                  <a:moveTo>
                    <a:pt x="275843" y="89915"/>
                  </a:moveTo>
                  <a:lnTo>
                    <a:pt x="275843" y="95605"/>
                  </a:lnTo>
                  <a:lnTo>
                    <a:pt x="278891" y="99059"/>
                  </a:lnTo>
                  <a:lnTo>
                    <a:pt x="275843" y="89915"/>
                  </a:lnTo>
                  <a:close/>
                </a:path>
                <a:path w="300354" h="149860">
                  <a:moveTo>
                    <a:pt x="300227" y="89915"/>
                  </a:moveTo>
                  <a:lnTo>
                    <a:pt x="275843" y="89915"/>
                  </a:lnTo>
                  <a:lnTo>
                    <a:pt x="278891" y="99059"/>
                  </a:lnTo>
                  <a:lnTo>
                    <a:pt x="300227" y="99059"/>
                  </a:lnTo>
                  <a:lnTo>
                    <a:pt x="300227" y="89915"/>
                  </a:lnTo>
                  <a:close/>
                </a:path>
                <a:path w="300354" h="149860">
                  <a:moveTo>
                    <a:pt x="210311" y="21335"/>
                  </a:moveTo>
                  <a:lnTo>
                    <a:pt x="275843" y="95605"/>
                  </a:lnTo>
                  <a:lnTo>
                    <a:pt x="275843" y="89915"/>
                  </a:lnTo>
                  <a:lnTo>
                    <a:pt x="300227" y="89915"/>
                  </a:lnTo>
                  <a:lnTo>
                    <a:pt x="300227" y="83819"/>
                  </a:lnTo>
                  <a:lnTo>
                    <a:pt x="297179" y="82295"/>
                  </a:lnTo>
                  <a:lnTo>
                    <a:pt x="247425" y="25907"/>
                  </a:lnTo>
                  <a:lnTo>
                    <a:pt x="219455" y="25907"/>
                  </a:lnTo>
                  <a:lnTo>
                    <a:pt x="210311" y="21335"/>
                  </a:lnTo>
                  <a:close/>
                </a:path>
                <a:path w="300354" h="149860">
                  <a:moveTo>
                    <a:pt x="21335" y="50291"/>
                  </a:moveTo>
                  <a:lnTo>
                    <a:pt x="24383" y="59435"/>
                  </a:lnTo>
                  <a:lnTo>
                    <a:pt x="24383" y="53671"/>
                  </a:lnTo>
                  <a:lnTo>
                    <a:pt x="21335" y="50291"/>
                  </a:lnTo>
                  <a:close/>
                </a:path>
                <a:path w="300354" h="149860">
                  <a:moveTo>
                    <a:pt x="24383" y="53671"/>
                  </a:moveTo>
                  <a:lnTo>
                    <a:pt x="24383" y="59435"/>
                  </a:lnTo>
                  <a:lnTo>
                    <a:pt x="29583" y="59435"/>
                  </a:lnTo>
                  <a:lnTo>
                    <a:pt x="24383" y="53671"/>
                  </a:lnTo>
                  <a:close/>
                </a:path>
                <a:path w="300354" h="149860">
                  <a:moveTo>
                    <a:pt x="24383" y="50291"/>
                  </a:moveTo>
                  <a:lnTo>
                    <a:pt x="21335" y="50291"/>
                  </a:lnTo>
                  <a:lnTo>
                    <a:pt x="24383" y="53671"/>
                  </a:lnTo>
                  <a:lnTo>
                    <a:pt x="24383" y="50291"/>
                  </a:lnTo>
                  <a:close/>
                </a:path>
                <a:path w="300354" h="149860">
                  <a:moveTo>
                    <a:pt x="24383" y="13715"/>
                  </a:moveTo>
                  <a:lnTo>
                    <a:pt x="12191" y="25907"/>
                  </a:lnTo>
                  <a:lnTo>
                    <a:pt x="24383" y="25907"/>
                  </a:lnTo>
                  <a:lnTo>
                    <a:pt x="24383" y="13715"/>
                  </a:lnTo>
                  <a:close/>
                </a:path>
                <a:path w="300354" h="149860">
                  <a:moveTo>
                    <a:pt x="236668" y="13715"/>
                  </a:moveTo>
                  <a:lnTo>
                    <a:pt x="24383" y="13715"/>
                  </a:lnTo>
                  <a:lnTo>
                    <a:pt x="24383" y="25907"/>
                  </a:lnTo>
                  <a:lnTo>
                    <a:pt x="214346" y="25907"/>
                  </a:lnTo>
                  <a:lnTo>
                    <a:pt x="210311" y="21335"/>
                  </a:lnTo>
                  <a:lnTo>
                    <a:pt x="243391" y="21335"/>
                  </a:lnTo>
                  <a:lnTo>
                    <a:pt x="236668" y="13715"/>
                  </a:lnTo>
                  <a:close/>
                </a:path>
                <a:path w="300354" h="149860">
                  <a:moveTo>
                    <a:pt x="243391" y="21335"/>
                  </a:moveTo>
                  <a:lnTo>
                    <a:pt x="210311" y="21335"/>
                  </a:lnTo>
                  <a:lnTo>
                    <a:pt x="219455" y="25907"/>
                  </a:lnTo>
                  <a:lnTo>
                    <a:pt x="247425" y="25907"/>
                  </a:lnTo>
                  <a:lnTo>
                    <a:pt x="243391" y="21335"/>
                  </a:lnTo>
                  <a:close/>
                </a:path>
              </a:pathLst>
            </a:custGeom>
            <a:solidFill>
              <a:srgbClr val="000000"/>
            </a:solidFill>
          </p:spPr>
          <p:txBody>
            <a:bodyPr wrap="square" lIns="0" tIns="0" rIns="0" bIns="0" rtlCol="0"/>
            <a:lstStyle/>
            <a:p>
              <a:endParaRPr sz="1539"/>
            </a:p>
          </p:txBody>
        </p:sp>
        <p:pic>
          <p:nvPicPr>
            <p:cNvPr id="64" name="object 64"/>
            <p:cNvPicPr/>
            <p:nvPr/>
          </p:nvPicPr>
          <p:blipFill>
            <a:blip r:embed="rId12" cstate="print"/>
            <a:stretch>
              <a:fillRect/>
            </a:stretch>
          </p:blipFill>
          <p:spPr>
            <a:xfrm>
              <a:off x="8052816" y="4805172"/>
              <a:ext cx="59435" cy="193548"/>
            </a:xfrm>
            <a:prstGeom prst="rect">
              <a:avLst/>
            </a:prstGeom>
          </p:spPr>
        </p:pic>
        <p:sp>
          <p:nvSpPr>
            <p:cNvPr id="65" name="object 65"/>
            <p:cNvSpPr/>
            <p:nvPr/>
          </p:nvSpPr>
          <p:spPr>
            <a:xfrm>
              <a:off x="9329928" y="4971288"/>
              <a:ext cx="125095" cy="384175"/>
            </a:xfrm>
            <a:custGeom>
              <a:avLst/>
              <a:gdLst/>
              <a:ahLst/>
              <a:cxnLst/>
              <a:rect l="l" t="t" r="r" b="b"/>
              <a:pathLst>
                <a:path w="125095" h="384175">
                  <a:moveTo>
                    <a:pt x="121920" y="0"/>
                  </a:moveTo>
                  <a:lnTo>
                    <a:pt x="3048" y="0"/>
                  </a:lnTo>
                  <a:lnTo>
                    <a:pt x="0" y="4572"/>
                  </a:lnTo>
                  <a:lnTo>
                    <a:pt x="0" y="9143"/>
                  </a:lnTo>
                  <a:lnTo>
                    <a:pt x="0" y="379476"/>
                  </a:lnTo>
                  <a:lnTo>
                    <a:pt x="3048" y="384048"/>
                  </a:lnTo>
                  <a:lnTo>
                    <a:pt x="121920" y="384048"/>
                  </a:lnTo>
                  <a:lnTo>
                    <a:pt x="124968" y="379476"/>
                  </a:lnTo>
                  <a:lnTo>
                    <a:pt x="124968" y="4572"/>
                  </a:lnTo>
                  <a:lnTo>
                    <a:pt x="121920" y="0"/>
                  </a:lnTo>
                  <a:close/>
                </a:path>
              </a:pathLst>
            </a:custGeom>
            <a:solidFill>
              <a:srgbClr val="333333"/>
            </a:solidFill>
          </p:spPr>
          <p:txBody>
            <a:bodyPr wrap="square" lIns="0" tIns="0" rIns="0" bIns="0" rtlCol="0"/>
            <a:lstStyle/>
            <a:p>
              <a:endParaRPr sz="1539"/>
            </a:p>
          </p:txBody>
        </p:sp>
        <p:sp>
          <p:nvSpPr>
            <p:cNvPr id="66" name="object 66"/>
            <p:cNvSpPr/>
            <p:nvPr/>
          </p:nvSpPr>
          <p:spPr>
            <a:xfrm>
              <a:off x="9346692" y="5157215"/>
              <a:ext cx="91440" cy="158750"/>
            </a:xfrm>
            <a:custGeom>
              <a:avLst/>
              <a:gdLst/>
              <a:ahLst/>
              <a:cxnLst/>
              <a:rect l="l" t="t" r="r" b="b"/>
              <a:pathLst>
                <a:path w="91440" h="158750">
                  <a:moveTo>
                    <a:pt x="10668" y="147828"/>
                  </a:moveTo>
                  <a:lnTo>
                    <a:pt x="0" y="147828"/>
                  </a:lnTo>
                  <a:lnTo>
                    <a:pt x="0" y="158496"/>
                  </a:lnTo>
                  <a:lnTo>
                    <a:pt x="10668" y="158496"/>
                  </a:lnTo>
                  <a:lnTo>
                    <a:pt x="10668" y="147828"/>
                  </a:lnTo>
                  <a:close/>
                </a:path>
                <a:path w="91440" h="158750">
                  <a:moveTo>
                    <a:pt x="10668" y="132588"/>
                  </a:moveTo>
                  <a:lnTo>
                    <a:pt x="0" y="132588"/>
                  </a:lnTo>
                  <a:lnTo>
                    <a:pt x="0" y="143256"/>
                  </a:lnTo>
                  <a:lnTo>
                    <a:pt x="10668" y="143256"/>
                  </a:lnTo>
                  <a:lnTo>
                    <a:pt x="10668" y="132588"/>
                  </a:lnTo>
                  <a:close/>
                </a:path>
                <a:path w="91440" h="158750">
                  <a:moveTo>
                    <a:pt x="10668" y="99060"/>
                  </a:moveTo>
                  <a:lnTo>
                    <a:pt x="0" y="99060"/>
                  </a:lnTo>
                  <a:lnTo>
                    <a:pt x="0" y="109728"/>
                  </a:lnTo>
                  <a:lnTo>
                    <a:pt x="10668" y="109728"/>
                  </a:lnTo>
                  <a:lnTo>
                    <a:pt x="10668" y="99060"/>
                  </a:lnTo>
                  <a:close/>
                </a:path>
                <a:path w="91440" h="158750">
                  <a:moveTo>
                    <a:pt x="10668" y="82296"/>
                  </a:moveTo>
                  <a:lnTo>
                    <a:pt x="0" y="82296"/>
                  </a:lnTo>
                  <a:lnTo>
                    <a:pt x="0" y="92964"/>
                  </a:lnTo>
                  <a:lnTo>
                    <a:pt x="10668" y="92964"/>
                  </a:lnTo>
                  <a:lnTo>
                    <a:pt x="10668" y="82296"/>
                  </a:lnTo>
                  <a:close/>
                </a:path>
                <a:path w="91440" h="158750">
                  <a:moveTo>
                    <a:pt x="10668" y="65532"/>
                  </a:moveTo>
                  <a:lnTo>
                    <a:pt x="0" y="65532"/>
                  </a:lnTo>
                  <a:lnTo>
                    <a:pt x="0" y="77724"/>
                  </a:lnTo>
                  <a:lnTo>
                    <a:pt x="10668" y="77724"/>
                  </a:lnTo>
                  <a:lnTo>
                    <a:pt x="10668" y="65532"/>
                  </a:lnTo>
                  <a:close/>
                </a:path>
                <a:path w="91440" h="158750">
                  <a:moveTo>
                    <a:pt x="10668" y="50292"/>
                  </a:moveTo>
                  <a:lnTo>
                    <a:pt x="0" y="50292"/>
                  </a:lnTo>
                  <a:lnTo>
                    <a:pt x="0" y="60960"/>
                  </a:lnTo>
                  <a:lnTo>
                    <a:pt x="10668" y="60960"/>
                  </a:lnTo>
                  <a:lnTo>
                    <a:pt x="10668" y="50292"/>
                  </a:lnTo>
                  <a:close/>
                </a:path>
                <a:path w="91440" h="158750">
                  <a:moveTo>
                    <a:pt x="10668" y="33528"/>
                  </a:moveTo>
                  <a:lnTo>
                    <a:pt x="0" y="33528"/>
                  </a:lnTo>
                  <a:lnTo>
                    <a:pt x="0" y="44196"/>
                  </a:lnTo>
                  <a:lnTo>
                    <a:pt x="10668" y="44196"/>
                  </a:lnTo>
                  <a:lnTo>
                    <a:pt x="10668" y="33528"/>
                  </a:lnTo>
                  <a:close/>
                </a:path>
                <a:path w="91440" h="158750">
                  <a:moveTo>
                    <a:pt x="10668" y="16764"/>
                  </a:moveTo>
                  <a:lnTo>
                    <a:pt x="0" y="16764"/>
                  </a:lnTo>
                  <a:lnTo>
                    <a:pt x="0" y="27432"/>
                  </a:lnTo>
                  <a:lnTo>
                    <a:pt x="10668" y="27432"/>
                  </a:lnTo>
                  <a:lnTo>
                    <a:pt x="10668" y="16764"/>
                  </a:lnTo>
                  <a:close/>
                </a:path>
                <a:path w="91440" h="158750">
                  <a:moveTo>
                    <a:pt x="10668" y="0"/>
                  </a:moveTo>
                  <a:lnTo>
                    <a:pt x="0" y="0"/>
                  </a:lnTo>
                  <a:lnTo>
                    <a:pt x="0" y="12192"/>
                  </a:lnTo>
                  <a:lnTo>
                    <a:pt x="10668" y="12192"/>
                  </a:lnTo>
                  <a:lnTo>
                    <a:pt x="10668" y="0"/>
                  </a:lnTo>
                  <a:close/>
                </a:path>
                <a:path w="91440" h="158750">
                  <a:moveTo>
                    <a:pt x="21336" y="147828"/>
                  </a:moveTo>
                  <a:lnTo>
                    <a:pt x="12192" y="147828"/>
                  </a:lnTo>
                  <a:lnTo>
                    <a:pt x="12192" y="158496"/>
                  </a:lnTo>
                  <a:lnTo>
                    <a:pt x="21336" y="158496"/>
                  </a:lnTo>
                  <a:lnTo>
                    <a:pt x="21336" y="147828"/>
                  </a:lnTo>
                  <a:close/>
                </a:path>
                <a:path w="91440" h="158750">
                  <a:moveTo>
                    <a:pt x="21336" y="132588"/>
                  </a:moveTo>
                  <a:lnTo>
                    <a:pt x="12192" y="132588"/>
                  </a:lnTo>
                  <a:lnTo>
                    <a:pt x="12192" y="143256"/>
                  </a:lnTo>
                  <a:lnTo>
                    <a:pt x="21336" y="143256"/>
                  </a:lnTo>
                  <a:lnTo>
                    <a:pt x="21336" y="132588"/>
                  </a:lnTo>
                  <a:close/>
                </a:path>
                <a:path w="91440" h="158750">
                  <a:moveTo>
                    <a:pt x="21336" y="99060"/>
                  </a:moveTo>
                  <a:lnTo>
                    <a:pt x="12192" y="99060"/>
                  </a:lnTo>
                  <a:lnTo>
                    <a:pt x="12192" y="109728"/>
                  </a:lnTo>
                  <a:lnTo>
                    <a:pt x="21336" y="109728"/>
                  </a:lnTo>
                  <a:lnTo>
                    <a:pt x="21336" y="99060"/>
                  </a:lnTo>
                  <a:close/>
                </a:path>
                <a:path w="91440" h="158750">
                  <a:moveTo>
                    <a:pt x="21336" y="82296"/>
                  </a:moveTo>
                  <a:lnTo>
                    <a:pt x="12192" y="82296"/>
                  </a:lnTo>
                  <a:lnTo>
                    <a:pt x="12192" y="92964"/>
                  </a:lnTo>
                  <a:lnTo>
                    <a:pt x="21336" y="92964"/>
                  </a:lnTo>
                  <a:lnTo>
                    <a:pt x="21336" y="82296"/>
                  </a:lnTo>
                  <a:close/>
                </a:path>
                <a:path w="91440" h="158750">
                  <a:moveTo>
                    <a:pt x="21336" y="65532"/>
                  </a:moveTo>
                  <a:lnTo>
                    <a:pt x="12192" y="65532"/>
                  </a:lnTo>
                  <a:lnTo>
                    <a:pt x="12192" y="77724"/>
                  </a:lnTo>
                  <a:lnTo>
                    <a:pt x="21336" y="77724"/>
                  </a:lnTo>
                  <a:lnTo>
                    <a:pt x="21336" y="65532"/>
                  </a:lnTo>
                  <a:close/>
                </a:path>
                <a:path w="91440" h="158750">
                  <a:moveTo>
                    <a:pt x="21336" y="50292"/>
                  </a:moveTo>
                  <a:lnTo>
                    <a:pt x="12192" y="50292"/>
                  </a:lnTo>
                  <a:lnTo>
                    <a:pt x="12192" y="60960"/>
                  </a:lnTo>
                  <a:lnTo>
                    <a:pt x="21336" y="60960"/>
                  </a:lnTo>
                  <a:lnTo>
                    <a:pt x="21336" y="50292"/>
                  </a:lnTo>
                  <a:close/>
                </a:path>
                <a:path w="91440" h="158750">
                  <a:moveTo>
                    <a:pt x="21336" y="33528"/>
                  </a:moveTo>
                  <a:lnTo>
                    <a:pt x="12192" y="33528"/>
                  </a:lnTo>
                  <a:lnTo>
                    <a:pt x="12192" y="44196"/>
                  </a:lnTo>
                  <a:lnTo>
                    <a:pt x="21336" y="44196"/>
                  </a:lnTo>
                  <a:lnTo>
                    <a:pt x="21336" y="33528"/>
                  </a:lnTo>
                  <a:close/>
                </a:path>
                <a:path w="91440" h="158750">
                  <a:moveTo>
                    <a:pt x="21336" y="16764"/>
                  </a:moveTo>
                  <a:lnTo>
                    <a:pt x="12192" y="16764"/>
                  </a:lnTo>
                  <a:lnTo>
                    <a:pt x="12192" y="27432"/>
                  </a:lnTo>
                  <a:lnTo>
                    <a:pt x="21336" y="27432"/>
                  </a:lnTo>
                  <a:lnTo>
                    <a:pt x="21336" y="16764"/>
                  </a:lnTo>
                  <a:close/>
                </a:path>
                <a:path w="91440" h="158750">
                  <a:moveTo>
                    <a:pt x="21336" y="0"/>
                  </a:moveTo>
                  <a:lnTo>
                    <a:pt x="12192" y="0"/>
                  </a:lnTo>
                  <a:lnTo>
                    <a:pt x="12192" y="12192"/>
                  </a:lnTo>
                  <a:lnTo>
                    <a:pt x="21336" y="12192"/>
                  </a:lnTo>
                  <a:lnTo>
                    <a:pt x="21336" y="0"/>
                  </a:lnTo>
                  <a:close/>
                </a:path>
                <a:path w="91440" h="158750">
                  <a:moveTo>
                    <a:pt x="33528" y="147828"/>
                  </a:moveTo>
                  <a:lnTo>
                    <a:pt x="22860" y="147828"/>
                  </a:lnTo>
                  <a:lnTo>
                    <a:pt x="22860" y="158496"/>
                  </a:lnTo>
                  <a:lnTo>
                    <a:pt x="33528" y="158496"/>
                  </a:lnTo>
                  <a:lnTo>
                    <a:pt x="33528" y="147828"/>
                  </a:lnTo>
                  <a:close/>
                </a:path>
                <a:path w="91440" h="158750">
                  <a:moveTo>
                    <a:pt x="33528" y="132588"/>
                  </a:moveTo>
                  <a:lnTo>
                    <a:pt x="22860" y="132588"/>
                  </a:lnTo>
                  <a:lnTo>
                    <a:pt x="22860" y="143256"/>
                  </a:lnTo>
                  <a:lnTo>
                    <a:pt x="33528" y="143256"/>
                  </a:lnTo>
                  <a:lnTo>
                    <a:pt x="33528" y="132588"/>
                  </a:lnTo>
                  <a:close/>
                </a:path>
                <a:path w="91440" h="158750">
                  <a:moveTo>
                    <a:pt x="33528" y="99060"/>
                  </a:moveTo>
                  <a:lnTo>
                    <a:pt x="22860" y="99060"/>
                  </a:lnTo>
                  <a:lnTo>
                    <a:pt x="22860" y="109728"/>
                  </a:lnTo>
                  <a:lnTo>
                    <a:pt x="33528" y="109728"/>
                  </a:lnTo>
                  <a:lnTo>
                    <a:pt x="33528" y="99060"/>
                  </a:lnTo>
                  <a:close/>
                </a:path>
                <a:path w="91440" h="158750">
                  <a:moveTo>
                    <a:pt x="33528" y="82296"/>
                  </a:moveTo>
                  <a:lnTo>
                    <a:pt x="22860" y="82296"/>
                  </a:lnTo>
                  <a:lnTo>
                    <a:pt x="22860" y="92964"/>
                  </a:lnTo>
                  <a:lnTo>
                    <a:pt x="33528" y="92964"/>
                  </a:lnTo>
                  <a:lnTo>
                    <a:pt x="33528" y="82296"/>
                  </a:lnTo>
                  <a:close/>
                </a:path>
                <a:path w="91440" h="158750">
                  <a:moveTo>
                    <a:pt x="33528" y="65532"/>
                  </a:moveTo>
                  <a:lnTo>
                    <a:pt x="22860" y="65532"/>
                  </a:lnTo>
                  <a:lnTo>
                    <a:pt x="22860" y="77724"/>
                  </a:lnTo>
                  <a:lnTo>
                    <a:pt x="33528" y="77724"/>
                  </a:lnTo>
                  <a:lnTo>
                    <a:pt x="33528" y="65532"/>
                  </a:lnTo>
                  <a:close/>
                </a:path>
                <a:path w="91440" h="158750">
                  <a:moveTo>
                    <a:pt x="33528" y="50292"/>
                  </a:moveTo>
                  <a:lnTo>
                    <a:pt x="22860" y="50292"/>
                  </a:lnTo>
                  <a:lnTo>
                    <a:pt x="22860" y="60960"/>
                  </a:lnTo>
                  <a:lnTo>
                    <a:pt x="33528" y="60960"/>
                  </a:lnTo>
                  <a:lnTo>
                    <a:pt x="33528" y="50292"/>
                  </a:lnTo>
                  <a:close/>
                </a:path>
                <a:path w="91440" h="158750">
                  <a:moveTo>
                    <a:pt x="33528" y="33528"/>
                  </a:moveTo>
                  <a:lnTo>
                    <a:pt x="22860" y="33528"/>
                  </a:lnTo>
                  <a:lnTo>
                    <a:pt x="22860" y="44196"/>
                  </a:lnTo>
                  <a:lnTo>
                    <a:pt x="33528" y="44196"/>
                  </a:lnTo>
                  <a:lnTo>
                    <a:pt x="33528" y="33528"/>
                  </a:lnTo>
                  <a:close/>
                </a:path>
                <a:path w="91440" h="158750">
                  <a:moveTo>
                    <a:pt x="33528" y="16764"/>
                  </a:moveTo>
                  <a:lnTo>
                    <a:pt x="22860" y="16764"/>
                  </a:lnTo>
                  <a:lnTo>
                    <a:pt x="22860" y="27432"/>
                  </a:lnTo>
                  <a:lnTo>
                    <a:pt x="33528" y="27432"/>
                  </a:lnTo>
                  <a:lnTo>
                    <a:pt x="33528" y="16764"/>
                  </a:lnTo>
                  <a:close/>
                </a:path>
                <a:path w="91440" h="158750">
                  <a:moveTo>
                    <a:pt x="33528" y="0"/>
                  </a:moveTo>
                  <a:lnTo>
                    <a:pt x="22860" y="0"/>
                  </a:lnTo>
                  <a:lnTo>
                    <a:pt x="22860" y="12192"/>
                  </a:lnTo>
                  <a:lnTo>
                    <a:pt x="33528" y="12192"/>
                  </a:lnTo>
                  <a:lnTo>
                    <a:pt x="33528" y="0"/>
                  </a:lnTo>
                  <a:close/>
                </a:path>
                <a:path w="91440" h="158750">
                  <a:moveTo>
                    <a:pt x="44196" y="147828"/>
                  </a:moveTo>
                  <a:lnTo>
                    <a:pt x="35052" y="147828"/>
                  </a:lnTo>
                  <a:lnTo>
                    <a:pt x="35052" y="158496"/>
                  </a:lnTo>
                  <a:lnTo>
                    <a:pt x="44196" y="158496"/>
                  </a:lnTo>
                  <a:lnTo>
                    <a:pt x="44196" y="147828"/>
                  </a:lnTo>
                  <a:close/>
                </a:path>
                <a:path w="91440" h="158750">
                  <a:moveTo>
                    <a:pt x="44196" y="132588"/>
                  </a:moveTo>
                  <a:lnTo>
                    <a:pt x="35052" y="132588"/>
                  </a:lnTo>
                  <a:lnTo>
                    <a:pt x="35052" y="143256"/>
                  </a:lnTo>
                  <a:lnTo>
                    <a:pt x="44196" y="143256"/>
                  </a:lnTo>
                  <a:lnTo>
                    <a:pt x="44196" y="132588"/>
                  </a:lnTo>
                  <a:close/>
                </a:path>
                <a:path w="91440" h="158750">
                  <a:moveTo>
                    <a:pt x="44196" y="99060"/>
                  </a:moveTo>
                  <a:lnTo>
                    <a:pt x="35052" y="99060"/>
                  </a:lnTo>
                  <a:lnTo>
                    <a:pt x="35052" y="109728"/>
                  </a:lnTo>
                  <a:lnTo>
                    <a:pt x="44196" y="109728"/>
                  </a:lnTo>
                  <a:lnTo>
                    <a:pt x="44196" y="99060"/>
                  </a:lnTo>
                  <a:close/>
                </a:path>
                <a:path w="91440" h="158750">
                  <a:moveTo>
                    <a:pt x="44196" y="82296"/>
                  </a:moveTo>
                  <a:lnTo>
                    <a:pt x="35052" y="82296"/>
                  </a:lnTo>
                  <a:lnTo>
                    <a:pt x="35052" y="92964"/>
                  </a:lnTo>
                  <a:lnTo>
                    <a:pt x="44196" y="92964"/>
                  </a:lnTo>
                  <a:lnTo>
                    <a:pt x="44196" y="82296"/>
                  </a:lnTo>
                  <a:close/>
                </a:path>
                <a:path w="91440" h="158750">
                  <a:moveTo>
                    <a:pt x="44196" y="65532"/>
                  </a:moveTo>
                  <a:lnTo>
                    <a:pt x="35052" y="65532"/>
                  </a:lnTo>
                  <a:lnTo>
                    <a:pt x="35052" y="77724"/>
                  </a:lnTo>
                  <a:lnTo>
                    <a:pt x="44196" y="77724"/>
                  </a:lnTo>
                  <a:lnTo>
                    <a:pt x="44196" y="65532"/>
                  </a:lnTo>
                  <a:close/>
                </a:path>
                <a:path w="91440" h="158750">
                  <a:moveTo>
                    <a:pt x="44196" y="50292"/>
                  </a:moveTo>
                  <a:lnTo>
                    <a:pt x="35052" y="50292"/>
                  </a:lnTo>
                  <a:lnTo>
                    <a:pt x="35052" y="60960"/>
                  </a:lnTo>
                  <a:lnTo>
                    <a:pt x="44196" y="60960"/>
                  </a:lnTo>
                  <a:lnTo>
                    <a:pt x="44196" y="50292"/>
                  </a:lnTo>
                  <a:close/>
                </a:path>
                <a:path w="91440" h="158750">
                  <a:moveTo>
                    <a:pt x="44196" y="33528"/>
                  </a:moveTo>
                  <a:lnTo>
                    <a:pt x="35052" y="33528"/>
                  </a:lnTo>
                  <a:lnTo>
                    <a:pt x="35052" y="44196"/>
                  </a:lnTo>
                  <a:lnTo>
                    <a:pt x="44196" y="44196"/>
                  </a:lnTo>
                  <a:lnTo>
                    <a:pt x="44196" y="33528"/>
                  </a:lnTo>
                  <a:close/>
                </a:path>
                <a:path w="91440" h="158750">
                  <a:moveTo>
                    <a:pt x="44196" y="16764"/>
                  </a:moveTo>
                  <a:lnTo>
                    <a:pt x="35052" y="16764"/>
                  </a:lnTo>
                  <a:lnTo>
                    <a:pt x="35052" y="27432"/>
                  </a:lnTo>
                  <a:lnTo>
                    <a:pt x="44196" y="27432"/>
                  </a:lnTo>
                  <a:lnTo>
                    <a:pt x="44196" y="16764"/>
                  </a:lnTo>
                  <a:close/>
                </a:path>
                <a:path w="91440" h="158750">
                  <a:moveTo>
                    <a:pt x="44196" y="0"/>
                  </a:moveTo>
                  <a:lnTo>
                    <a:pt x="35052" y="0"/>
                  </a:lnTo>
                  <a:lnTo>
                    <a:pt x="35052" y="12192"/>
                  </a:lnTo>
                  <a:lnTo>
                    <a:pt x="44196" y="12192"/>
                  </a:lnTo>
                  <a:lnTo>
                    <a:pt x="44196" y="0"/>
                  </a:lnTo>
                  <a:close/>
                </a:path>
                <a:path w="91440" h="158750">
                  <a:moveTo>
                    <a:pt x="56388" y="147828"/>
                  </a:moveTo>
                  <a:lnTo>
                    <a:pt x="45720" y="147828"/>
                  </a:lnTo>
                  <a:lnTo>
                    <a:pt x="45720" y="158496"/>
                  </a:lnTo>
                  <a:lnTo>
                    <a:pt x="56388" y="158496"/>
                  </a:lnTo>
                  <a:lnTo>
                    <a:pt x="56388" y="147828"/>
                  </a:lnTo>
                  <a:close/>
                </a:path>
                <a:path w="91440" h="158750">
                  <a:moveTo>
                    <a:pt x="56388" y="132588"/>
                  </a:moveTo>
                  <a:lnTo>
                    <a:pt x="45720" y="132588"/>
                  </a:lnTo>
                  <a:lnTo>
                    <a:pt x="45720" y="143256"/>
                  </a:lnTo>
                  <a:lnTo>
                    <a:pt x="56388" y="143256"/>
                  </a:lnTo>
                  <a:lnTo>
                    <a:pt x="56388" y="132588"/>
                  </a:lnTo>
                  <a:close/>
                </a:path>
                <a:path w="91440" h="158750">
                  <a:moveTo>
                    <a:pt x="56388" y="99060"/>
                  </a:moveTo>
                  <a:lnTo>
                    <a:pt x="45720" y="99060"/>
                  </a:lnTo>
                  <a:lnTo>
                    <a:pt x="45720" y="109728"/>
                  </a:lnTo>
                  <a:lnTo>
                    <a:pt x="56388" y="109728"/>
                  </a:lnTo>
                  <a:lnTo>
                    <a:pt x="56388" y="99060"/>
                  </a:lnTo>
                  <a:close/>
                </a:path>
                <a:path w="91440" h="158750">
                  <a:moveTo>
                    <a:pt x="56388" y="82296"/>
                  </a:moveTo>
                  <a:lnTo>
                    <a:pt x="45720" y="82296"/>
                  </a:lnTo>
                  <a:lnTo>
                    <a:pt x="45720" y="92964"/>
                  </a:lnTo>
                  <a:lnTo>
                    <a:pt x="56388" y="92964"/>
                  </a:lnTo>
                  <a:lnTo>
                    <a:pt x="56388" y="82296"/>
                  </a:lnTo>
                  <a:close/>
                </a:path>
                <a:path w="91440" h="158750">
                  <a:moveTo>
                    <a:pt x="56388" y="65532"/>
                  </a:moveTo>
                  <a:lnTo>
                    <a:pt x="45720" y="65532"/>
                  </a:lnTo>
                  <a:lnTo>
                    <a:pt x="45720" y="77724"/>
                  </a:lnTo>
                  <a:lnTo>
                    <a:pt x="56388" y="77724"/>
                  </a:lnTo>
                  <a:lnTo>
                    <a:pt x="56388" y="65532"/>
                  </a:lnTo>
                  <a:close/>
                </a:path>
                <a:path w="91440" h="158750">
                  <a:moveTo>
                    <a:pt x="56388" y="50292"/>
                  </a:moveTo>
                  <a:lnTo>
                    <a:pt x="45720" y="50292"/>
                  </a:lnTo>
                  <a:lnTo>
                    <a:pt x="45720" y="60960"/>
                  </a:lnTo>
                  <a:lnTo>
                    <a:pt x="56388" y="60960"/>
                  </a:lnTo>
                  <a:lnTo>
                    <a:pt x="56388" y="50292"/>
                  </a:lnTo>
                  <a:close/>
                </a:path>
                <a:path w="91440" h="158750">
                  <a:moveTo>
                    <a:pt x="56388" y="33528"/>
                  </a:moveTo>
                  <a:lnTo>
                    <a:pt x="45720" y="33528"/>
                  </a:lnTo>
                  <a:lnTo>
                    <a:pt x="45720" y="44196"/>
                  </a:lnTo>
                  <a:lnTo>
                    <a:pt x="56388" y="44196"/>
                  </a:lnTo>
                  <a:lnTo>
                    <a:pt x="56388" y="33528"/>
                  </a:lnTo>
                  <a:close/>
                </a:path>
                <a:path w="91440" h="158750">
                  <a:moveTo>
                    <a:pt x="56388" y="16764"/>
                  </a:moveTo>
                  <a:lnTo>
                    <a:pt x="45720" y="16764"/>
                  </a:lnTo>
                  <a:lnTo>
                    <a:pt x="45720" y="27432"/>
                  </a:lnTo>
                  <a:lnTo>
                    <a:pt x="56388" y="27432"/>
                  </a:lnTo>
                  <a:lnTo>
                    <a:pt x="56388" y="16764"/>
                  </a:lnTo>
                  <a:close/>
                </a:path>
                <a:path w="91440" h="158750">
                  <a:moveTo>
                    <a:pt x="56388" y="0"/>
                  </a:moveTo>
                  <a:lnTo>
                    <a:pt x="45720" y="0"/>
                  </a:lnTo>
                  <a:lnTo>
                    <a:pt x="45720" y="12192"/>
                  </a:lnTo>
                  <a:lnTo>
                    <a:pt x="56388" y="12192"/>
                  </a:lnTo>
                  <a:lnTo>
                    <a:pt x="56388" y="0"/>
                  </a:lnTo>
                  <a:close/>
                </a:path>
                <a:path w="91440" h="158750">
                  <a:moveTo>
                    <a:pt x="68580" y="147828"/>
                  </a:moveTo>
                  <a:lnTo>
                    <a:pt x="57912" y="147828"/>
                  </a:lnTo>
                  <a:lnTo>
                    <a:pt x="57912" y="158496"/>
                  </a:lnTo>
                  <a:lnTo>
                    <a:pt x="68580" y="158496"/>
                  </a:lnTo>
                  <a:lnTo>
                    <a:pt x="68580" y="147828"/>
                  </a:lnTo>
                  <a:close/>
                </a:path>
                <a:path w="91440" h="158750">
                  <a:moveTo>
                    <a:pt x="68580" y="132588"/>
                  </a:moveTo>
                  <a:lnTo>
                    <a:pt x="57912" y="132588"/>
                  </a:lnTo>
                  <a:lnTo>
                    <a:pt x="57912" y="143256"/>
                  </a:lnTo>
                  <a:lnTo>
                    <a:pt x="68580" y="143256"/>
                  </a:lnTo>
                  <a:lnTo>
                    <a:pt x="68580" y="132588"/>
                  </a:lnTo>
                  <a:close/>
                </a:path>
                <a:path w="91440" h="158750">
                  <a:moveTo>
                    <a:pt x="68580" y="99060"/>
                  </a:moveTo>
                  <a:lnTo>
                    <a:pt x="57912" y="99060"/>
                  </a:lnTo>
                  <a:lnTo>
                    <a:pt x="57912" y="109728"/>
                  </a:lnTo>
                  <a:lnTo>
                    <a:pt x="68580" y="109728"/>
                  </a:lnTo>
                  <a:lnTo>
                    <a:pt x="68580" y="99060"/>
                  </a:lnTo>
                  <a:close/>
                </a:path>
                <a:path w="91440" h="158750">
                  <a:moveTo>
                    <a:pt x="68580" y="82296"/>
                  </a:moveTo>
                  <a:lnTo>
                    <a:pt x="57912" y="82296"/>
                  </a:lnTo>
                  <a:lnTo>
                    <a:pt x="57912" y="92964"/>
                  </a:lnTo>
                  <a:lnTo>
                    <a:pt x="68580" y="92964"/>
                  </a:lnTo>
                  <a:lnTo>
                    <a:pt x="68580" y="82296"/>
                  </a:lnTo>
                  <a:close/>
                </a:path>
                <a:path w="91440" h="158750">
                  <a:moveTo>
                    <a:pt x="68580" y="65532"/>
                  </a:moveTo>
                  <a:lnTo>
                    <a:pt x="57912" y="65532"/>
                  </a:lnTo>
                  <a:lnTo>
                    <a:pt x="57912" y="77724"/>
                  </a:lnTo>
                  <a:lnTo>
                    <a:pt x="68580" y="77724"/>
                  </a:lnTo>
                  <a:lnTo>
                    <a:pt x="68580" y="65532"/>
                  </a:lnTo>
                  <a:close/>
                </a:path>
                <a:path w="91440" h="158750">
                  <a:moveTo>
                    <a:pt x="68580" y="50292"/>
                  </a:moveTo>
                  <a:lnTo>
                    <a:pt x="57912" y="50292"/>
                  </a:lnTo>
                  <a:lnTo>
                    <a:pt x="57912" y="60960"/>
                  </a:lnTo>
                  <a:lnTo>
                    <a:pt x="68580" y="60960"/>
                  </a:lnTo>
                  <a:lnTo>
                    <a:pt x="68580" y="50292"/>
                  </a:lnTo>
                  <a:close/>
                </a:path>
                <a:path w="91440" h="158750">
                  <a:moveTo>
                    <a:pt x="68580" y="33528"/>
                  </a:moveTo>
                  <a:lnTo>
                    <a:pt x="57912" y="33528"/>
                  </a:lnTo>
                  <a:lnTo>
                    <a:pt x="57912" y="44196"/>
                  </a:lnTo>
                  <a:lnTo>
                    <a:pt x="68580" y="44196"/>
                  </a:lnTo>
                  <a:lnTo>
                    <a:pt x="68580" y="33528"/>
                  </a:lnTo>
                  <a:close/>
                </a:path>
                <a:path w="91440" h="158750">
                  <a:moveTo>
                    <a:pt x="68580" y="16764"/>
                  </a:moveTo>
                  <a:lnTo>
                    <a:pt x="57912" y="16764"/>
                  </a:lnTo>
                  <a:lnTo>
                    <a:pt x="57912" y="27432"/>
                  </a:lnTo>
                  <a:lnTo>
                    <a:pt x="68580" y="27432"/>
                  </a:lnTo>
                  <a:lnTo>
                    <a:pt x="68580" y="16764"/>
                  </a:lnTo>
                  <a:close/>
                </a:path>
                <a:path w="91440" h="158750">
                  <a:moveTo>
                    <a:pt x="68580" y="0"/>
                  </a:moveTo>
                  <a:lnTo>
                    <a:pt x="57912" y="0"/>
                  </a:lnTo>
                  <a:lnTo>
                    <a:pt x="57912" y="12192"/>
                  </a:lnTo>
                  <a:lnTo>
                    <a:pt x="68580" y="12192"/>
                  </a:lnTo>
                  <a:lnTo>
                    <a:pt x="68580" y="0"/>
                  </a:lnTo>
                  <a:close/>
                </a:path>
                <a:path w="91440" h="158750">
                  <a:moveTo>
                    <a:pt x="79248" y="132588"/>
                  </a:moveTo>
                  <a:lnTo>
                    <a:pt x="70104" y="132588"/>
                  </a:lnTo>
                  <a:lnTo>
                    <a:pt x="70104" y="143256"/>
                  </a:lnTo>
                  <a:lnTo>
                    <a:pt x="79248" y="143256"/>
                  </a:lnTo>
                  <a:lnTo>
                    <a:pt x="79248" y="132588"/>
                  </a:lnTo>
                  <a:close/>
                </a:path>
                <a:path w="91440" h="158750">
                  <a:moveTo>
                    <a:pt x="79248" y="99060"/>
                  </a:moveTo>
                  <a:lnTo>
                    <a:pt x="70104" y="99060"/>
                  </a:lnTo>
                  <a:lnTo>
                    <a:pt x="70104" y="109728"/>
                  </a:lnTo>
                  <a:lnTo>
                    <a:pt x="79248" y="109728"/>
                  </a:lnTo>
                  <a:lnTo>
                    <a:pt x="79248" y="99060"/>
                  </a:lnTo>
                  <a:close/>
                </a:path>
                <a:path w="91440" h="158750">
                  <a:moveTo>
                    <a:pt x="79248" y="82296"/>
                  </a:moveTo>
                  <a:lnTo>
                    <a:pt x="70104" y="82296"/>
                  </a:lnTo>
                  <a:lnTo>
                    <a:pt x="70104" y="92964"/>
                  </a:lnTo>
                  <a:lnTo>
                    <a:pt x="79248" y="92964"/>
                  </a:lnTo>
                  <a:lnTo>
                    <a:pt x="79248" y="82296"/>
                  </a:lnTo>
                  <a:close/>
                </a:path>
                <a:path w="91440" h="158750">
                  <a:moveTo>
                    <a:pt x="79248" y="65532"/>
                  </a:moveTo>
                  <a:lnTo>
                    <a:pt x="70104" y="65532"/>
                  </a:lnTo>
                  <a:lnTo>
                    <a:pt x="70104" y="77724"/>
                  </a:lnTo>
                  <a:lnTo>
                    <a:pt x="79248" y="77724"/>
                  </a:lnTo>
                  <a:lnTo>
                    <a:pt x="79248" y="65532"/>
                  </a:lnTo>
                  <a:close/>
                </a:path>
                <a:path w="91440" h="158750">
                  <a:moveTo>
                    <a:pt x="79248" y="50292"/>
                  </a:moveTo>
                  <a:lnTo>
                    <a:pt x="70104" y="50292"/>
                  </a:lnTo>
                  <a:lnTo>
                    <a:pt x="70104" y="60960"/>
                  </a:lnTo>
                  <a:lnTo>
                    <a:pt x="79248" y="60960"/>
                  </a:lnTo>
                  <a:lnTo>
                    <a:pt x="79248" y="50292"/>
                  </a:lnTo>
                  <a:close/>
                </a:path>
                <a:path w="91440" h="158750">
                  <a:moveTo>
                    <a:pt x="79248" y="33528"/>
                  </a:moveTo>
                  <a:lnTo>
                    <a:pt x="70104" y="33528"/>
                  </a:lnTo>
                  <a:lnTo>
                    <a:pt x="70104" y="44196"/>
                  </a:lnTo>
                  <a:lnTo>
                    <a:pt x="79248" y="44196"/>
                  </a:lnTo>
                  <a:lnTo>
                    <a:pt x="79248" y="33528"/>
                  </a:lnTo>
                  <a:close/>
                </a:path>
                <a:path w="91440" h="158750">
                  <a:moveTo>
                    <a:pt x="79248" y="16764"/>
                  </a:moveTo>
                  <a:lnTo>
                    <a:pt x="70104" y="16764"/>
                  </a:lnTo>
                  <a:lnTo>
                    <a:pt x="70104" y="27432"/>
                  </a:lnTo>
                  <a:lnTo>
                    <a:pt x="79248" y="27432"/>
                  </a:lnTo>
                  <a:lnTo>
                    <a:pt x="79248" y="16764"/>
                  </a:lnTo>
                  <a:close/>
                </a:path>
                <a:path w="91440" h="158750">
                  <a:moveTo>
                    <a:pt x="79248" y="0"/>
                  </a:moveTo>
                  <a:lnTo>
                    <a:pt x="70104" y="0"/>
                  </a:lnTo>
                  <a:lnTo>
                    <a:pt x="70104" y="12192"/>
                  </a:lnTo>
                  <a:lnTo>
                    <a:pt x="79248" y="12192"/>
                  </a:lnTo>
                  <a:lnTo>
                    <a:pt x="79248" y="0"/>
                  </a:lnTo>
                  <a:close/>
                </a:path>
                <a:path w="91440" h="158750">
                  <a:moveTo>
                    <a:pt x="91440" y="132588"/>
                  </a:moveTo>
                  <a:lnTo>
                    <a:pt x="80772" y="132588"/>
                  </a:lnTo>
                  <a:lnTo>
                    <a:pt x="80772" y="143256"/>
                  </a:lnTo>
                  <a:lnTo>
                    <a:pt x="91440" y="143256"/>
                  </a:lnTo>
                  <a:lnTo>
                    <a:pt x="91440" y="132588"/>
                  </a:lnTo>
                  <a:close/>
                </a:path>
                <a:path w="91440" h="158750">
                  <a:moveTo>
                    <a:pt x="91440" y="115824"/>
                  </a:moveTo>
                  <a:lnTo>
                    <a:pt x="80772" y="115824"/>
                  </a:lnTo>
                  <a:lnTo>
                    <a:pt x="80772" y="126492"/>
                  </a:lnTo>
                  <a:lnTo>
                    <a:pt x="91440" y="126492"/>
                  </a:lnTo>
                  <a:lnTo>
                    <a:pt x="91440" y="115824"/>
                  </a:lnTo>
                  <a:close/>
                </a:path>
                <a:path w="91440" h="158750">
                  <a:moveTo>
                    <a:pt x="91440" y="99060"/>
                  </a:moveTo>
                  <a:lnTo>
                    <a:pt x="80772" y="99060"/>
                  </a:lnTo>
                  <a:lnTo>
                    <a:pt x="80772" y="109728"/>
                  </a:lnTo>
                  <a:lnTo>
                    <a:pt x="91440" y="109728"/>
                  </a:lnTo>
                  <a:lnTo>
                    <a:pt x="91440" y="99060"/>
                  </a:lnTo>
                  <a:close/>
                </a:path>
                <a:path w="91440" h="158750">
                  <a:moveTo>
                    <a:pt x="91440" y="82296"/>
                  </a:moveTo>
                  <a:lnTo>
                    <a:pt x="80772" y="82296"/>
                  </a:lnTo>
                  <a:lnTo>
                    <a:pt x="80772" y="92964"/>
                  </a:lnTo>
                  <a:lnTo>
                    <a:pt x="91440" y="92964"/>
                  </a:lnTo>
                  <a:lnTo>
                    <a:pt x="91440" y="82296"/>
                  </a:lnTo>
                  <a:close/>
                </a:path>
                <a:path w="91440" h="158750">
                  <a:moveTo>
                    <a:pt x="91440" y="65532"/>
                  </a:moveTo>
                  <a:lnTo>
                    <a:pt x="80772" y="65532"/>
                  </a:lnTo>
                  <a:lnTo>
                    <a:pt x="80772" y="77724"/>
                  </a:lnTo>
                  <a:lnTo>
                    <a:pt x="91440" y="77724"/>
                  </a:lnTo>
                  <a:lnTo>
                    <a:pt x="91440" y="65532"/>
                  </a:lnTo>
                  <a:close/>
                </a:path>
                <a:path w="91440" h="158750">
                  <a:moveTo>
                    <a:pt x="91440" y="50292"/>
                  </a:moveTo>
                  <a:lnTo>
                    <a:pt x="80772" y="50292"/>
                  </a:lnTo>
                  <a:lnTo>
                    <a:pt x="80772" y="60960"/>
                  </a:lnTo>
                  <a:lnTo>
                    <a:pt x="91440" y="60960"/>
                  </a:lnTo>
                  <a:lnTo>
                    <a:pt x="91440" y="50292"/>
                  </a:lnTo>
                  <a:close/>
                </a:path>
                <a:path w="91440" h="158750">
                  <a:moveTo>
                    <a:pt x="91440" y="33528"/>
                  </a:moveTo>
                  <a:lnTo>
                    <a:pt x="80772" y="33528"/>
                  </a:lnTo>
                  <a:lnTo>
                    <a:pt x="80772" y="44196"/>
                  </a:lnTo>
                  <a:lnTo>
                    <a:pt x="91440" y="44196"/>
                  </a:lnTo>
                  <a:lnTo>
                    <a:pt x="91440" y="33528"/>
                  </a:lnTo>
                  <a:close/>
                </a:path>
                <a:path w="91440" h="158750">
                  <a:moveTo>
                    <a:pt x="91440" y="16764"/>
                  </a:moveTo>
                  <a:lnTo>
                    <a:pt x="80772" y="16764"/>
                  </a:lnTo>
                  <a:lnTo>
                    <a:pt x="80772" y="27432"/>
                  </a:lnTo>
                  <a:lnTo>
                    <a:pt x="91440" y="27432"/>
                  </a:lnTo>
                  <a:lnTo>
                    <a:pt x="91440" y="16764"/>
                  </a:lnTo>
                  <a:close/>
                </a:path>
                <a:path w="91440" h="158750">
                  <a:moveTo>
                    <a:pt x="91440" y="0"/>
                  </a:moveTo>
                  <a:lnTo>
                    <a:pt x="80772" y="0"/>
                  </a:lnTo>
                  <a:lnTo>
                    <a:pt x="80772" y="12192"/>
                  </a:lnTo>
                  <a:lnTo>
                    <a:pt x="91440" y="12192"/>
                  </a:lnTo>
                  <a:lnTo>
                    <a:pt x="91440" y="0"/>
                  </a:lnTo>
                  <a:close/>
                </a:path>
              </a:pathLst>
            </a:custGeom>
            <a:solidFill>
              <a:srgbClr val="000000"/>
            </a:solidFill>
          </p:spPr>
          <p:txBody>
            <a:bodyPr wrap="square" lIns="0" tIns="0" rIns="0" bIns="0" rtlCol="0"/>
            <a:lstStyle/>
            <a:p>
              <a:endParaRPr sz="1539"/>
            </a:p>
          </p:txBody>
        </p:sp>
        <p:sp>
          <p:nvSpPr>
            <p:cNvPr id="67" name="object 67"/>
            <p:cNvSpPr/>
            <p:nvPr/>
          </p:nvSpPr>
          <p:spPr>
            <a:xfrm>
              <a:off x="9404604" y="5305044"/>
              <a:ext cx="10795" cy="10795"/>
            </a:xfrm>
            <a:custGeom>
              <a:avLst/>
              <a:gdLst/>
              <a:ahLst/>
              <a:cxnLst/>
              <a:rect l="l" t="t" r="r" b="b"/>
              <a:pathLst>
                <a:path w="10795" h="10795">
                  <a:moveTo>
                    <a:pt x="10668" y="0"/>
                  </a:moveTo>
                  <a:lnTo>
                    <a:pt x="0" y="0"/>
                  </a:lnTo>
                  <a:lnTo>
                    <a:pt x="0" y="10667"/>
                  </a:lnTo>
                  <a:lnTo>
                    <a:pt x="10668" y="10667"/>
                  </a:lnTo>
                  <a:lnTo>
                    <a:pt x="10668" y="0"/>
                  </a:lnTo>
                  <a:close/>
                </a:path>
              </a:pathLst>
            </a:custGeom>
            <a:solidFill>
              <a:srgbClr val="000000"/>
            </a:solidFill>
          </p:spPr>
          <p:txBody>
            <a:bodyPr wrap="square" lIns="0" tIns="0" rIns="0" bIns="0" rtlCol="0"/>
            <a:lstStyle/>
            <a:p>
              <a:endParaRPr sz="1539"/>
            </a:p>
          </p:txBody>
        </p:sp>
        <p:pic>
          <p:nvPicPr>
            <p:cNvPr id="68" name="object 68"/>
            <p:cNvPicPr/>
            <p:nvPr/>
          </p:nvPicPr>
          <p:blipFill>
            <a:blip r:embed="rId13" cstate="print"/>
            <a:stretch>
              <a:fillRect/>
            </a:stretch>
          </p:blipFill>
          <p:spPr>
            <a:xfrm>
              <a:off x="9346692" y="5201412"/>
              <a:ext cx="79248" cy="82296"/>
            </a:xfrm>
            <a:prstGeom prst="rect">
              <a:avLst/>
            </a:prstGeom>
          </p:spPr>
        </p:pic>
        <p:sp>
          <p:nvSpPr>
            <p:cNvPr id="69" name="object 69"/>
            <p:cNvSpPr/>
            <p:nvPr/>
          </p:nvSpPr>
          <p:spPr>
            <a:xfrm>
              <a:off x="9346692" y="5305043"/>
              <a:ext cx="91440" cy="27940"/>
            </a:xfrm>
            <a:custGeom>
              <a:avLst/>
              <a:gdLst/>
              <a:ahLst/>
              <a:cxnLst/>
              <a:rect l="l" t="t" r="r" b="b"/>
              <a:pathLst>
                <a:path w="91440" h="27939">
                  <a:moveTo>
                    <a:pt x="10668" y="16764"/>
                  </a:moveTo>
                  <a:lnTo>
                    <a:pt x="0" y="16764"/>
                  </a:lnTo>
                  <a:lnTo>
                    <a:pt x="0" y="27432"/>
                  </a:lnTo>
                  <a:lnTo>
                    <a:pt x="10668" y="27432"/>
                  </a:lnTo>
                  <a:lnTo>
                    <a:pt x="10668" y="16764"/>
                  </a:lnTo>
                  <a:close/>
                </a:path>
                <a:path w="91440" h="27939">
                  <a:moveTo>
                    <a:pt x="21336" y="16764"/>
                  </a:moveTo>
                  <a:lnTo>
                    <a:pt x="12192" y="16764"/>
                  </a:lnTo>
                  <a:lnTo>
                    <a:pt x="12192" y="27432"/>
                  </a:lnTo>
                  <a:lnTo>
                    <a:pt x="21336" y="27432"/>
                  </a:lnTo>
                  <a:lnTo>
                    <a:pt x="21336" y="16764"/>
                  </a:lnTo>
                  <a:close/>
                </a:path>
                <a:path w="91440" h="27939">
                  <a:moveTo>
                    <a:pt x="33528" y="16764"/>
                  </a:moveTo>
                  <a:lnTo>
                    <a:pt x="22860" y="16764"/>
                  </a:lnTo>
                  <a:lnTo>
                    <a:pt x="22860" y="27432"/>
                  </a:lnTo>
                  <a:lnTo>
                    <a:pt x="33528" y="27432"/>
                  </a:lnTo>
                  <a:lnTo>
                    <a:pt x="33528" y="16764"/>
                  </a:lnTo>
                  <a:close/>
                </a:path>
                <a:path w="91440" h="27939">
                  <a:moveTo>
                    <a:pt x="44196" y="16764"/>
                  </a:moveTo>
                  <a:lnTo>
                    <a:pt x="35052" y="16764"/>
                  </a:lnTo>
                  <a:lnTo>
                    <a:pt x="35052" y="27432"/>
                  </a:lnTo>
                  <a:lnTo>
                    <a:pt x="44196" y="27432"/>
                  </a:lnTo>
                  <a:lnTo>
                    <a:pt x="44196" y="16764"/>
                  </a:lnTo>
                  <a:close/>
                </a:path>
                <a:path w="91440" h="27939">
                  <a:moveTo>
                    <a:pt x="56388" y="16764"/>
                  </a:moveTo>
                  <a:lnTo>
                    <a:pt x="45720" y="16764"/>
                  </a:lnTo>
                  <a:lnTo>
                    <a:pt x="45720" y="27432"/>
                  </a:lnTo>
                  <a:lnTo>
                    <a:pt x="56388" y="27432"/>
                  </a:lnTo>
                  <a:lnTo>
                    <a:pt x="56388" y="16764"/>
                  </a:lnTo>
                  <a:close/>
                </a:path>
                <a:path w="91440" h="27939">
                  <a:moveTo>
                    <a:pt x="68580" y="16764"/>
                  </a:moveTo>
                  <a:lnTo>
                    <a:pt x="57912" y="16764"/>
                  </a:lnTo>
                  <a:lnTo>
                    <a:pt x="57912" y="27432"/>
                  </a:lnTo>
                  <a:lnTo>
                    <a:pt x="68580" y="27432"/>
                  </a:lnTo>
                  <a:lnTo>
                    <a:pt x="68580" y="16764"/>
                  </a:lnTo>
                  <a:close/>
                </a:path>
                <a:path w="91440" h="27939">
                  <a:moveTo>
                    <a:pt x="79248" y="16764"/>
                  </a:moveTo>
                  <a:lnTo>
                    <a:pt x="70104" y="16764"/>
                  </a:lnTo>
                  <a:lnTo>
                    <a:pt x="70104" y="27432"/>
                  </a:lnTo>
                  <a:lnTo>
                    <a:pt x="79248" y="27432"/>
                  </a:lnTo>
                  <a:lnTo>
                    <a:pt x="79248" y="16764"/>
                  </a:lnTo>
                  <a:close/>
                </a:path>
                <a:path w="91440" h="27939">
                  <a:moveTo>
                    <a:pt x="79248" y="0"/>
                  </a:moveTo>
                  <a:lnTo>
                    <a:pt x="70104" y="0"/>
                  </a:lnTo>
                  <a:lnTo>
                    <a:pt x="70104" y="10668"/>
                  </a:lnTo>
                  <a:lnTo>
                    <a:pt x="79248" y="10668"/>
                  </a:lnTo>
                  <a:lnTo>
                    <a:pt x="79248" y="0"/>
                  </a:lnTo>
                  <a:close/>
                </a:path>
                <a:path w="91440" h="27939">
                  <a:moveTo>
                    <a:pt x="91440" y="16764"/>
                  </a:moveTo>
                  <a:lnTo>
                    <a:pt x="80772" y="16764"/>
                  </a:lnTo>
                  <a:lnTo>
                    <a:pt x="80772" y="27432"/>
                  </a:lnTo>
                  <a:lnTo>
                    <a:pt x="91440" y="27432"/>
                  </a:lnTo>
                  <a:lnTo>
                    <a:pt x="91440" y="16764"/>
                  </a:lnTo>
                  <a:close/>
                </a:path>
                <a:path w="91440" h="27939">
                  <a:moveTo>
                    <a:pt x="91440" y="0"/>
                  </a:moveTo>
                  <a:lnTo>
                    <a:pt x="80772" y="0"/>
                  </a:lnTo>
                  <a:lnTo>
                    <a:pt x="80772" y="10668"/>
                  </a:lnTo>
                  <a:lnTo>
                    <a:pt x="91440" y="10668"/>
                  </a:lnTo>
                  <a:lnTo>
                    <a:pt x="91440" y="0"/>
                  </a:lnTo>
                  <a:close/>
                </a:path>
              </a:pathLst>
            </a:custGeom>
            <a:solidFill>
              <a:srgbClr val="000000"/>
            </a:solidFill>
          </p:spPr>
          <p:txBody>
            <a:bodyPr wrap="square" lIns="0" tIns="0" rIns="0" bIns="0" rtlCol="0"/>
            <a:lstStyle/>
            <a:p>
              <a:endParaRPr sz="1539"/>
            </a:p>
          </p:txBody>
        </p:sp>
        <p:pic>
          <p:nvPicPr>
            <p:cNvPr id="70" name="object 70"/>
            <p:cNvPicPr/>
            <p:nvPr/>
          </p:nvPicPr>
          <p:blipFill>
            <a:blip r:embed="rId14" cstate="print"/>
            <a:stretch>
              <a:fillRect/>
            </a:stretch>
          </p:blipFill>
          <p:spPr>
            <a:xfrm>
              <a:off x="9352788" y="4994148"/>
              <a:ext cx="79247" cy="152400"/>
            </a:xfrm>
            <a:prstGeom prst="rect">
              <a:avLst/>
            </a:prstGeom>
          </p:spPr>
        </p:pic>
        <p:pic>
          <p:nvPicPr>
            <p:cNvPr id="71" name="object 71"/>
            <p:cNvPicPr/>
            <p:nvPr/>
          </p:nvPicPr>
          <p:blipFill>
            <a:blip r:embed="rId15" cstate="print"/>
            <a:stretch>
              <a:fillRect/>
            </a:stretch>
          </p:blipFill>
          <p:spPr>
            <a:xfrm>
              <a:off x="9322308" y="4963668"/>
              <a:ext cx="137159" cy="25907"/>
            </a:xfrm>
            <a:prstGeom prst="rect">
              <a:avLst/>
            </a:prstGeom>
          </p:spPr>
        </p:pic>
        <p:pic>
          <p:nvPicPr>
            <p:cNvPr id="72" name="object 72"/>
            <p:cNvPicPr/>
            <p:nvPr/>
          </p:nvPicPr>
          <p:blipFill>
            <a:blip r:embed="rId16" cstate="print"/>
            <a:stretch>
              <a:fillRect/>
            </a:stretch>
          </p:blipFill>
          <p:spPr>
            <a:xfrm>
              <a:off x="9322308" y="5337048"/>
              <a:ext cx="137159" cy="22860"/>
            </a:xfrm>
            <a:prstGeom prst="rect">
              <a:avLst/>
            </a:prstGeom>
          </p:spPr>
        </p:pic>
        <p:sp>
          <p:nvSpPr>
            <p:cNvPr id="73" name="object 73"/>
            <p:cNvSpPr/>
            <p:nvPr/>
          </p:nvSpPr>
          <p:spPr>
            <a:xfrm>
              <a:off x="9329928" y="4971287"/>
              <a:ext cx="125095" cy="384175"/>
            </a:xfrm>
            <a:custGeom>
              <a:avLst/>
              <a:gdLst/>
              <a:ahLst/>
              <a:cxnLst/>
              <a:rect l="l" t="t" r="r" b="b"/>
              <a:pathLst>
                <a:path w="125095" h="384175">
                  <a:moveTo>
                    <a:pt x="10668" y="0"/>
                  </a:moveTo>
                  <a:lnTo>
                    <a:pt x="0" y="0"/>
                  </a:lnTo>
                  <a:lnTo>
                    <a:pt x="0" y="384048"/>
                  </a:lnTo>
                  <a:lnTo>
                    <a:pt x="10668" y="384048"/>
                  </a:lnTo>
                  <a:lnTo>
                    <a:pt x="10668" y="0"/>
                  </a:lnTo>
                  <a:close/>
                </a:path>
                <a:path w="125095" h="384175">
                  <a:moveTo>
                    <a:pt x="124968" y="0"/>
                  </a:moveTo>
                  <a:lnTo>
                    <a:pt x="114300" y="0"/>
                  </a:lnTo>
                  <a:lnTo>
                    <a:pt x="114300" y="384048"/>
                  </a:lnTo>
                  <a:lnTo>
                    <a:pt x="124968" y="384048"/>
                  </a:lnTo>
                  <a:lnTo>
                    <a:pt x="124968" y="0"/>
                  </a:lnTo>
                  <a:close/>
                </a:path>
              </a:pathLst>
            </a:custGeom>
            <a:solidFill>
              <a:srgbClr val="000000"/>
            </a:solidFill>
          </p:spPr>
          <p:txBody>
            <a:bodyPr wrap="square" lIns="0" tIns="0" rIns="0" bIns="0" rtlCol="0"/>
            <a:lstStyle/>
            <a:p>
              <a:endParaRPr sz="1539"/>
            </a:p>
          </p:txBody>
        </p:sp>
        <p:pic>
          <p:nvPicPr>
            <p:cNvPr id="74" name="object 74"/>
            <p:cNvPicPr/>
            <p:nvPr/>
          </p:nvPicPr>
          <p:blipFill>
            <a:blip r:embed="rId17" cstate="print"/>
            <a:stretch>
              <a:fillRect/>
            </a:stretch>
          </p:blipFill>
          <p:spPr>
            <a:xfrm>
              <a:off x="9374124" y="4994148"/>
              <a:ext cx="57911" cy="131063"/>
            </a:xfrm>
            <a:prstGeom prst="rect">
              <a:avLst/>
            </a:prstGeom>
          </p:spPr>
        </p:pic>
        <p:pic>
          <p:nvPicPr>
            <p:cNvPr id="75" name="object 75"/>
            <p:cNvPicPr/>
            <p:nvPr/>
          </p:nvPicPr>
          <p:blipFill>
            <a:blip r:embed="rId18" cstate="print"/>
            <a:stretch>
              <a:fillRect/>
            </a:stretch>
          </p:blipFill>
          <p:spPr>
            <a:xfrm>
              <a:off x="8979408" y="5314188"/>
              <a:ext cx="260603" cy="54863"/>
            </a:xfrm>
            <a:prstGeom prst="rect">
              <a:avLst/>
            </a:prstGeom>
          </p:spPr>
        </p:pic>
        <p:pic>
          <p:nvPicPr>
            <p:cNvPr id="76" name="object 76"/>
            <p:cNvPicPr/>
            <p:nvPr/>
          </p:nvPicPr>
          <p:blipFill>
            <a:blip r:embed="rId19" cstate="print"/>
            <a:stretch>
              <a:fillRect/>
            </a:stretch>
          </p:blipFill>
          <p:spPr>
            <a:xfrm>
              <a:off x="9075420" y="5271516"/>
              <a:ext cx="67055" cy="71627"/>
            </a:xfrm>
            <a:prstGeom prst="rect">
              <a:avLst/>
            </a:prstGeom>
          </p:spPr>
        </p:pic>
        <p:pic>
          <p:nvPicPr>
            <p:cNvPr id="77" name="object 77"/>
            <p:cNvPicPr/>
            <p:nvPr/>
          </p:nvPicPr>
          <p:blipFill>
            <a:blip r:embed="rId20" cstate="print"/>
            <a:stretch>
              <a:fillRect/>
            </a:stretch>
          </p:blipFill>
          <p:spPr>
            <a:xfrm>
              <a:off x="8907780" y="4971288"/>
              <a:ext cx="402335" cy="306324"/>
            </a:xfrm>
            <a:prstGeom prst="rect">
              <a:avLst/>
            </a:prstGeom>
          </p:spPr>
        </p:pic>
        <p:pic>
          <p:nvPicPr>
            <p:cNvPr id="78" name="object 78"/>
            <p:cNvPicPr/>
            <p:nvPr/>
          </p:nvPicPr>
          <p:blipFill>
            <a:blip r:embed="rId21" cstate="print"/>
            <a:stretch>
              <a:fillRect/>
            </a:stretch>
          </p:blipFill>
          <p:spPr>
            <a:xfrm>
              <a:off x="8924544" y="4988052"/>
              <a:ext cx="368807" cy="272795"/>
            </a:xfrm>
            <a:prstGeom prst="rect">
              <a:avLst/>
            </a:prstGeom>
          </p:spPr>
        </p:pic>
        <p:sp>
          <p:nvSpPr>
            <p:cNvPr id="79" name="object 79"/>
            <p:cNvSpPr/>
            <p:nvPr/>
          </p:nvSpPr>
          <p:spPr>
            <a:xfrm>
              <a:off x="8927592" y="4991100"/>
              <a:ext cx="364490" cy="266700"/>
            </a:xfrm>
            <a:custGeom>
              <a:avLst/>
              <a:gdLst/>
              <a:ahLst/>
              <a:cxnLst/>
              <a:rect l="l" t="t" r="r" b="b"/>
              <a:pathLst>
                <a:path w="364490" h="266700">
                  <a:moveTo>
                    <a:pt x="364235" y="0"/>
                  </a:moveTo>
                  <a:lnTo>
                    <a:pt x="0" y="0"/>
                  </a:lnTo>
                  <a:lnTo>
                    <a:pt x="0" y="266700"/>
                  </a:lnTo>
                  <a:lnTo>
                    <a:pt x="364235" y="266700"/>
                  </a:lnTo>
                  <a:lnTo>
                    <a:pt x="364235" y="0"/>
                  </a:lnTo>
                  <a:close/>
                </a:path>
              </a:pathLst>
            </a:custGeom>
            <a:solidFill>
              <a:srgbClr val="EBF6FF"/>
            </a:solidFill>
          </p:spPr>
          <p:txBody>
            <a:bodyPr wrap="square" lIns="0" tIns="0" rIns="0" bIns="0" rtlCol="0"/>
            <a:lstStyle/>
            <a:p>
              <a:endParaRPr sz="1539"/>
            </a:p>
          </p:txBody>
        </p:sp>
        <p:pic>
          <p:nvPicPr>
            <p:cNvPr id="80" name="object 80"/>
            <p:cNvPicPr/>
            <p:nvPr/>
          </p:nvPicPr>
          <p:blipFill>
            <a:blip r:embed="rId22" cstate="print"/>
            <a:stretch>
              <a:fillRect/>
            </a:stretch>
          </p:blipFill>
          <p:spPr>
            <a:xfrm>
              <a:off x="9076944" y="5262372"/>
              <a:ext cx="59435" cy="13716"/>
            </a:xfrm>
            <a:prstGeom prst="rect">
              <a:avLst/>
            </a:prstGeom>
          </p:spPr>
        </p:pic>
        <p:pic>
          <p:nvPicPr>
            <p:cNvPr id="81" name="object 81"/>
            <p:cNvPicPr/>
            <p:nvPr/>
          </p:nvPicPr>
          <p:blipFill>
            <a:blip r:embed="rId23" cstate="print"/>
            <a:stretch>
              <a:fillRect/>
            </a:stretch>
          </p:blipFill>
          <p:spPr>
            <a:xfrm>
              <a:off x="8866632" y="5394960"/>
              <a:ext cx="611124" cy="62483"/>
            </a:xfrm>
            <a:prstGeom prst="rect">
              <a:avLst/>
            </a:prstGeom>
          </p:spPr>
        </p:pic>
        <p:pic>
          <p:nvPicPr>
            <p:cNvPr id="82" name="object 82"/>
            <p:cNvPicPr/>
            <p:nvPr/>
          </p:nvPicPr>
          <p:blipFill>
            <a:blip r:embed="rId24" cstate="print"/>
            <a:stretch>
              <a:fillRect/>
            </a:stretch>
          </p:blipFill>
          <p:spPr>
            <a:xfrm>
              <a:off x="9406128" y="5394960"/>
              <a:ext cx="57912" cy="15239"/>
            </a:xfrm>
            <a:prstGeom prst="rect">
              <a:avLst/>
            </a:prstGeom>
          </p:spPr>
        </p:pic>
        <p:pic>
          <p:nvPicPr>
            <p:cNvPr id="83" name="object 83"/>
            <p:cNvPicPr/>
            <p:nvPr/>
          </p:nvPicPr>
          <p:blipFill>
            <a:blip r:embed="rId25" cstate="print"/>
            <a:stretch>
              <a:fillRect/>
            </a:stretch>
          </p:blipFill>
          <p:spPr>
            <a:xfrm>
              <a:off x="8689848" y="5045964"/>
              <a:ext cx="601979" cy="467867"/>
            </a:xfrm>
            <a:prstGeom prst="rect">
              <a:avLst/>
            </a:prstGeom>
          </p:spPr>
        </p:pic>
        <p:pic>
          <p:nvPicPr>
            <p:cNvPr id="84" name="object 84"/>
            <p:cNvPicPr/>
            <p:nvPr/>
          </p:nvPicPr>
          <p:blipFill>
            <a:blip r:embed="rId26" cstate="print"/>
            <a:stretch>
              <a:fillRect/>
            </a:stretch>
          </p:blipFill>
          <p:spPr>
            <a:xfrm>
              <a:off x="8708588" y="5292852"/>
              <a:ext cx="236862" cy="201168"/>
            </a:xfrm>
            <a:prstGeom prst="rect">
              <a:avLst/>
            </a:prstGeom>
          </p:spPr>
        </p:pic>
        <p:sp>
          <p:nvSpPr>
            <p:cNvPr id="85" name="object 85"/>
            <p:cNvSpPr/>
            <p:nvPr/>
          </p:nvSpPr>
          <p:spPr>
            <a:xfrm>
              <a:off x="8709660" y="5158739"/>
              <a:ext cx="181610" cy="161925"/>
            </a:xfrm>
            <a:custGeom>
              <a:avLst/>
              <a:gdLst/>
              <a:ahLst/>
              <a:cxnLst/>
              <a:rect l="l" t="t" r="r" b="b"/>
              <a:pathLst>
                <a:path w="181609" h="161925">
                  <a:moveTo>
                    <a:pt x="181356" y="76200"/>
                  </a:moveTo>
                  <a:lnTo>
                    <a:pt x="174155" y="46304"/>
                  </a:lnTo>
                  <a:lnTo>
                    <a:pt x="154686" y="22110"/>
                  </a:lnTo>
                  <a:lnTo>
                    <a:pt x="126060" y="5905"/>
                  </a:lnTo>
                  <a:lnTo>
                    <a:pt x="91440" y="0"/>
                  </a:lnTo>
                  <a:lnTo>
                    <a:pt x="55930" y="5905"/>
                  </a:lnTo>
                  <a:lnTo>
                    <a:pt x="26860" y="22098"/>
                  </a:lnTo>
                  <a:lnTo>
                    <a:pt x="7213" y="46291"/>
                  </a:lnTo>
                  <a:lnTo>
                    <a:pt x="0" y="76200"/>
                  </a:lnTo>
                  <a:lnTo>
                    <a:pt x="7213" y="106108"/>
                  </a:lnTo>
                  <a:lnTo>
                    <a:pt x="26860" y="130302"/>
                  </a:lnTo>
                  <a:lnTo>
                    <a:pt x="44792" y="140296"/>
                  </a:lnTo>
                  <a:lnTo>
                    <a:pt x="25908" y="161544"/>
                  </a:lnTo>
                  <a:lnTo>
                    <a:pt x="78562" y="150266"/>
                  </a:lnTo>
                  <a:lnTo>
                    <a:pt x="91440" y="152400"/>
                  </a:lnTo>
                  <a:lnTo>
                    <a:pt x="126060" y="146494"/>
                  </a:lnTo>
                  <a:lnTo>
                    <a:pt x="154686" y="130302"/>
                  </a:lnTo>
                  <a:lnTo>
                    <a:pt x="174155" y="106108"/>
                  </a:lnTo>
                  <a:lnTo>
                    <a:pt x="181356" y="76200"/>
                  </a:lnTo>
                  <a:close/>
                </a:path>
              </a:pathLst>
            </a:custGeom>
            <a:solidFill>
              <a:srgbClr val="333333"/>
            </a:solidFill>
          </p:spPr>
          <p:txBody>
            <a:bodyPr wrap="square" lIns="0" tIns="0" rIns="0" bIns="0" rtlCol="0"/>
            <a:lstStyle/>
            <a:p>
              <a:endParaRPr sz="1539"/>
            </a:p>
          </p:txBody>
        </p:sp>
        <p:sp>
          <p:nvSpPr>
            <p:cNvPr id="86" name="object 86"/>
            <p:cNvSpPr/>
            <p:nvPr/>
          </p:nvSpPr>
          <p:spPr>
            <a:xfrm>
              <a:off x="8853559" y="5216652"/>
              <a:ext cx="38735" cy="47625"/>
            </a:xfrm>
            <a:custGeom>
              <a:avLst/>
              <a:gdLst/>
              <a:ahLst/>
              <a:cxnLst/>
              <a:rect l="l" t="t" r="r" b="b"/>
              <a:pathLst>
                <a:path w="38734" h="47625">
                  <a:moveTo>
                    <a:pt x="13073" y="0"/>
                  </a:moveTo>
                  <a:lnTo>
                    <a:pt x="6238" y="3881"/>
                  </a:lnTo>
                  <a:lnTo>
                    <a:pt x="1833" y="10477"/>
                  </a:lnTo>
                  <a:lnTo>
                    <a:pt x="0" y="19073"/>
                  </a:lnTo>
                  <a:lnTo>
                    <a:pt x="881" y="28955"/>
                  </a:lnTo>
                  <a:lnTo>
                    <a:pt x="4476" y="37385"/>
                  </a:lnTo>
                  <a:lnTo>
                    <a:pt x="10215" y="43814"/>
                  </a:lnTo>
                  <a:lnTo>
                    <a:pt x="17383" y="47386"/>
                  </a:lnTo>
                  <a:lnTo>
                    <a:pt x="25265" y="47243"/>
                  </a:lnTo>
                  <a:lnTo>
                    <a:pt x="32099" y="43362"/>
                  </a:lnTo>
                  <a:lnTo>
                    <a:pt x="36504" y="36766"/>
                  </a:lnTo>
                  <a:lnTo>
                    <a:pt x="38338" y="28170"/>
                  </a:lnTo>
                  <a:lnTo>
                    <a:pt x="37457" y="18287"/>
                  </a:lnTo>
                  <a:lnTo>
                    <a:pt x="33861" y="10072"/>
                  </a:lnTo>
                  <a:lnTo>
                    <a:pt x="28122" y="4000"/>
                  </a:lnTo>
                  <a:lnTo>
                    <a:pt x="20954" y="500"/>
                  </a:lnTo>
                  <a:lnTo>
                    <a:pt x="13073" y="0"/>
                  </a:lnTo>
                  <a:close/>
                </a:path>
              </a:pathLst>
            </a:custGeom>
            <a:solidFill>
              <a:srgbClr val="FFCC99"/>
            </a:solidFill>
          </p:spPr>
          <p:txBody>
            <a:bodyPr wrap="square" lIns="0" tIns="0" rIns="0" bIns="0" rtlCol="0"/>
            <a:lstStyle/>
            <a:p>
              <a:endParaRPr sz="1539"/>
            </a:p>
          </p:txBody>
        </p:sp>
        <p:sp>
          <p:nvSpPr>
            <p:cNvPr id="87" name="object 87"/>
            <p:cNvSpPr/>
            <p:nvPr/>
          </p:nvSpPr>
          <p:spPr>
            <a:xfrm>
              <a:off x="8772728" y="5139308"/>
              <a:ext cx="121920" cy="71755"/>
            </a:xfrm>
            <a:custGeom>
              <a:avLst/>
              <a:gdLst/>
              <a:ahLst/>
              <a:cxnLst/>
              <a:rect l="l" t="t" r="r" b="b"/>
              <a:pathLst>
                <a:path w="121920" h="71754">
                  <a:moveTo>
                    <a:pt x="109143" y="14859"/>
                  </a:moveTo>
                  <a:lnTo>
                    <a:pt x="98374" y="4292"/>
                  </a:lnTo>
                  <a:lnTo>
                    <a:pt x="81330" y="0"/>
                  </a:lnTo>
                  <a:lnTo>
                    <a:pt x="60274" y="2006"/>
                  </a:lnTo>
                  <a:lnTo>
                    <a:pt x="37515" y="10287"/>
                  </a:lnTo>
                  <a:lnTo>
                    <a:pt x="18529" y="23672"/>
                  </a:lnTo>
                  <a:lnTo>
                    <a:pt x="5702" y="39624"/>
                  </a:lnTo>
                  <a:lnTo>
                    <a:pt x="0" y="56159"/>
                  </a:lnTo>
                  <a:lnTo>
                    <a:pt x="2463" y="71247"/>
                  </a:lnTo>
                  <a:lnTo>
                    <a:pt x="5511" y="66675"/>
                  </a:lnTo>
                  <a:lnTo>
                    <a:pt x="7035" y="62103"/>
                  </a:lnTo>
                  <a:lnTo>
                    <a:pt x="11607" y="56007"/>
                  </a:lnTo>
                  <a:lnTo>
                    <a:pt x="31343" y="36512"/>
                  </a:lnTo>
                  <a:lnTo>
                    <a:pt x="56375" y="22288"/>
                  </a:lnTo>
                  <a:lnTo>
                    <a:pt x="83400" y="14655"/>
                  </a:lnTo>
                  <a:lnTo>
                    <a:pt x="109143" y="14859"/>
                  </a:lnTo>
                  <a:close/>
                </a:path>
                <a:path w="121920" h="71754">
                  <a:moveTo>
                    <a:pt x="121335" y="45339"/>
                  </a:moveTo>
                  <a:lnTo>
                    <a:pt x="113855" y="32080"/>
                  </a:lnTo>
                  <a:lnTo>
                    <a:pt x="101523" y="22669"/>
                  </a:lnTo>
                  <a:lnTo>
                    <a:pt x="85750" y="18122"/>
                  </a:lnTo>
                  <a:lnTo>
                    <a:pt x="67995" y="19431"/>
                  </a:lnTo>
                  <a:lnTo>
                    <a:pt x="51587" y="27482"/>
                  </a:lnTo>
                  <a:lnTo>
                    <a:pt x="39611" y="39243"/>
                  </a:lnTo>
                  <a:lnTo>
                    <a:pt x="33058" y="53301"/>
                  </a:lnTo>
                  <a:lnTo>
                    <a:pt x="32943" y="68199"/>
                  </a:lnTo>
                  <a:lnTo>
                    <a:pt x="35991" y="63627"/>
                  </a:lnTo>
                  <a:lnTo>
                    <a:pt x="39039" y="60579"/>
                  </a:lnTo>
                  <a:lnTo>
                    <a:pt x="42087" y="56007"/>
                  </a:lnTo>
                  <a:lnTo>
                    <a:pt x="59397" y="43205"/>
                  </a:lnTo>
                  <a:lnTo>
                    <a:pt x="79984" y="36957"/>
                  </a:lnTo>
                  <a:lnTo>
                    <a:pt x="101447" y="37579"/>
                  </a:lnTo>
                  <a:lnTo>
                    <a:pt x="121335" y="45339"/>
                  </a:lnTo>
                  <a:close/>
                </a:path>
              </a:pathLst>
            </a:custGeom>
            <a:solidFill>
              <a:srgbClr val="333333"/>
            </a:solidFill>
          </p:spPr>
          <p:txBody>
            <a:bodyPr wrap="square" lIns="0" tIns="0" rIns="0" bIns="0" rtlCol="0"/>
            <a:lstStyle/>
            <a:p>
              <a:endParaRPr sz="1539"/>
            </a:p>
          </p:txBody>
        </p:sp>
        <p:pic>
          <p:nvPicPr>
            <p:cNvPr id="88" name="object 88"/>
            <p:cNvPicPr/>
            <p:nvPr/>
          </p:nvPicPr>
          <p:blipFill>
            <a:blip r:embed="rId27" cstate="print"/>
            <a:stretch>
              <a:fillRect/>
            </a:stretch>
          </p:blipFill>
          <p:spPr>
            <a:xfrm>
              <a:off x="8735568" y="5169408"/>
              <a:ext cx="64007" cy="47244"/>
            </a:xfrm>
            <a:prstGeom prst="rect">
              <a:avLst/>
            </a:prstGeom>
          </p:spPr>
        </p:pic>
        <p:pic>
          <p:nvPicPr>
            <p:cNvPr id="89" name="object 89"/>
            <p:cNvPicPr/>
            <p:nvPr/>
          </p:nvPicPr>
          <p:blipFill>
            <a:blip r:embed="rId28" cstate="print"/>
            <a:stretch>
              <a:fillRect/>
            </a:stretch>
          </p:blipFill>
          <p:spPr>
            <a:xfrm>
              <a:off x="8833104" y="5300472"/>
              <a:ext cx="77724" cy="56387"/>
            </a:xfrm>
            <a:prstGeom prst="rect">
              <a:avLst/>
            </a:prstGeom>
          </p:spPr>
        </p:pic>
        <p:pic>
          <p:nvPicPr>
            <p:cNvPr id="90" name="object 90"/>
            <p:cNvPicPr/>
            <p:nvPr/>
          </p:nvPicPr>
          <p:blipFill>
            <a:blip r:embed="rId29" cstate="print"/>
            <a:stretch>
              <a:fillRect/>
            </a:stretch>
          </p:blipFill>
          <p:spPr>
            <a:xfrm>
              <a:off x="6672072" y="5410200"/>
              <a:ext cx="937259" cy="611124"/>
            </a:xfrm>
            <a:prstGeom prst="rect">
              <a:avLst/>
            </a:prstGeom>
          </p:spPr>
        </p:pic>
        <p:sp>
          <p:nvSpPr>
            <p:cNvPr id="91" name="object 91"/>
            <p:cNvSpPr/>
            <p:nvPr/>
          </p:nvSpPr>
          <p:spPr>
            <a:xfrm>
              <a:off x="6998017" y="5592794"/>
              <a:ext cx="286385" cy="271780"/>
            </a:xfrm>
            <a:custGeom>
              <a:avLst/>
              <a:gdLst/>
              <a:ahLst/>
              <a:cxnLst/>
              <a:rect l="l" t="t" r="r" b="b"/>
              <a:pathLst>
                <a:path w="286384" h="271779">
                  <a:moveTo>
                    <a:pt x="139588" y="0"/>
                  </a:moveTo>
                  <a:lnTo>
                    <a:pt x="98321" y="7072"/>
                  </a:lnTo>
                  <a:lnTo>
                    <a:pt x="56268" y="25598"/>
                  </a:lnTo>
                  <a:lnTo>
                    <a:pt x="17145" y="62388"/>
                  </a:lnTo>
                  <a:lnTo>
                    <a:pt x="1309" y="114776"/>
                  </a:lnTo>
                  <a:lnTo>
                    <a:pt x="0" y="137064"/>
                  </a:lnTo>
                  <a:lnTo>
                    <a:pt x="690" y="159924"/>
                  </a:lnTo>
                  <a:lnTo>
                    <a:pt x="8024" y="204549"/>
                  </a:lnTo>
                  <a:lnTo>
                    <a:pt x="24455" y="248078"/>
                  </a:lnTo>
                  <a:lnTo>
                    <a:pt x="61341" y="271367"/>
                  </a:lnTo>
                  <a:lnTo>
                    <a:pt x="76604" y="270343"/>
                  </a:lnTo>
                  <a:lnTo>
                    <a:pt x="93154" y="270033"/>
                  </a:lnTo>
                  <a:lnTo>
                    <a:pt x="113371" y="269319"/>
                  </a:lnTo>
                  <a:lnTo>
                    <a:pt x="160662" y="266176"/>
                  </a:lnTo>
                  <a:lnTo>
                    <a:pt x="180022" y="265461"/>
                  </a:lnTo>
                  <a:lnTo>
                    <a:pt x="195405" y="265199"/>
                  </a:lnTo>
                  <a:lnTo>
                    <a:pt x="209359" y="264509"/>
                  </a:lnTo>
                  <a:lnTo>
                    <a:pt x="221599" y="263532"/>
                  </a:lnTo>
                  <a:lnTo>
                    <a:pt x="231838" y="262413"/>
                  </a:lnTo>
                  <a:lnTo>
                    <a:pt x="241077" y="263032"/>
                  </a:lnTo>
                  <a:lnTo>
                    <a:pt x="248602" y="263937"/>
                  </a:lnTo>
                  <a:lnTo>
                    <a:pt x="254984" y="263699"/>
                  </a:lnTo>
                  <a:lnTo>
                    <a:pt x="260794" y="260889"/>
                  </a:lnTo>
                  <a:lnTo>
                    <a:pt x="265080" y="254507"/>
                  </a:lnTo>
                  <a:lnTo>
                    <a:pt x="268795" y="245268"/>
                  </a:lnTo>
                  <a:lnTo>
                    <a:pt x="271938" y="234315"/>
                  </a:lnTo>
                  <a:lnTo>
                    <a:pt x="274510" y="222789"/>
                  </a:lnTo>
                  <a:lnTo>
                    <a:pt x="277653" y="210812"/>
                  </a:lnTo>
                  <a:lnTo>
                    <a:pt x="283654" y="169449"/>
                  </a:lnTo>
                  <a:lnTo>
                    <a:pt x="285940" y="136683"/>
                  </a:lnTo>
                  <a:lnTo>
                    <a:pt x="285797" y="119729"/>
                  </a:lnTo>
                  <a:lnTo>
                    <a:pt x="275272" y="74199"/>
                  </a:lnTo>
                  <a:lnTo>
                    <a:pt x="245887" y="37718"/>
                  </a:lnTo>
                  <a:lnTo>
                    <a:pt x="198310" y="9429"/>
                  </a:lnTo>
                  <a:lnTo>
                    <a:pt x="159829" y="1047"/>
                  </a:lnTo>
                  <a:lnTo>
                    <a:pt x="139588" y="0"/>
                  </a:lnTo>
                  <a:close/>
                </a:path>
              </a:pathLst>
            </a:custGeom>
            <a:solidFill>
              <a:srgbClr val="CCCCCC"/>
            </a:solidFill>
          </p:spPr>
          <p:txBody>
            <a:bodyPr wrap="square" lIns="0" tIns="0" rIns="0" bIns="0" rtlCol="0"/>
            <a:lstStyle/>
            <a:p>
              <a:endParaRPr sz="1539"/>
            </a:p>
          </p:txBody>
        </p:sp>
        <p:sp>
          <p:nvSpPr>
            <p:cNvPr id="92" name="object 92"/>
            <p:cNvSpPr/>
            <p:nvPr/>
          </p:nvSpPr>
          <p:spPr>
            <a:xfrm>
              <a:off x="6801612" y="5843016"/>
              <a:ext cx="711835" cy="178435"/>
            </a:xfrm>
            <a:custGeom>
              <a:avLst/>
              <a:gdLst/>
              <a:ahLst/>
              <a:cxnLst/>
              <a:rect l="l" t="t" r="r" b="b"/>
              <a:pathLst>
                <a:path w="711834" h="178435">
                  <a:moveTo>
                    <a:pt x="458724" y="0"/>
                  </a:moveTo>
                  <a:lnTo>
                    <a:pt x="222504" y="0"/>
                  </a:lnTo>
                  <a:lnTo>
                    <a:pt x="0" y="178308"/>
                  </a:lnTo>
                  <a:lnTo>
                    <a:pt x="711708" y="176784"/>
                  </a:lnTo>
                  <a:lnTo>
                    <a:pt x="458724" y="0"/>
                  </a:lnTo>
                  <a:close/>
                </a:path>
              </a:pathLst>
            </a:custGeom>
            <a:solidFill>
              <a:srgbClr val="A5A5A5"/>
            </a:solidFill>
          </p:spPr>
          <p:txBody>
            <a:bodyPr wrap="square" lIns="0" tIns="0" rIns="0" bIns="0" rtlCol="0"/>
            <a:lstStyle/>
            <a:p>
              <a:endParaRPr sz="1539"/>
            </a:p>
          </p:txBody>
        </p:sp>
        <p:sp>
          <p:nvSpPr>
            <p:cNvPr id="93" name="object 93"/>
            <p:cNvSpPr/>
            <p:nvPr/>
          </p:nvSpPr>
          <p:spPr>
            <a:xfrm>
              <a:off x="7022592" y="5765292"/>
              <a:ext cx="241300" cy="81280"/>
            </a:xfrm>
            <a:custGeom>
              <a:avLst/>
              <a:gdLst/>
              <a:ahLst/>
              <a:cxnLst/>
              <a:rect l="l" t="t" r="r" b="b"/>
              <a:pathLst>
                <a:path w="241300" h="81279">
                  <a:moveTo>
                    <a:pt x="100583" y="0"/>
                  </a:moveTo>
                  <a:lnTo>
                    <a:pt x="0" y="79248"/>
                  </a:lnTo>
                  <a:lnTo>
                    <a:pt x="240791" y="80772"/>
                  </a:lnTo>
                  <a:lnTo>
                    <a:pt x="146303" y="1524"/>
                  </a:lnTo>
                  <a:lnTo>
                    <a:pt x="100583" y="0"/>
                  </a:lnTo>
                  <a:close/>
                </a:path>
              </a:pathLst>
            </a:custGeom>
            <a:solidFill>
              <a:srgbClr val="D8D8D8"/>
            </a:solidFill>
          </p:spPr>
          <p:txBody>
            <a:bodyPr wrap="square" lIns="0" tIns="0" rIns="0" bIns="0" rtlCol="0"/>
            <a:lstStyle/>
            <a:p>
              <a:endParaRPr sz="1539"/>
            </a:p>
          </p:txBody>
        </p:sp>
        <p:sp>
          <p:nvSpPr>
            <p:cNvPr id="94" name="object 94"/>
            <p:cNvSpPr/>
            <p:nvPr/>
          </p:nvSpPr>
          <p:spPr>
            <a:xfrm>
              <a:off x="7121652" y="5789675"/>
              <a:ext cx="56515" cy="231775"/>
            </a:xfrm>
            <a:custGeom>
              <a:avLst/>
              <a:gdLst/>
              <a:ahLst/>
              <a:cxnLst/>
              <a:rect l="l" t="t" r="r" b="b"/>
              <a:pathLst>
                <a:path w="56515" h="231775">
                  <a:moveTo>
                    <a:pt x="41148" y="0"/>
                  </a:moveTo>
                  <a:lnTo>
                    <a:pt x="12192" y="0"/>
                  </a:lnTo>
                  <a:lnTo>
                    <a:pt x="12192" y="47244"/>
                  </a:lnTo>
                  <a:lnTo>
                    <a:pt x="41148" y="47244"/>
                  </a:lnTo>
                  <a:lnTo>
                    <a:pt x="41148" y="0"/>
                  </a:lnTo>
                  <a:close/>
                </a:path>
                <a:path w="56515" h="231775">
                  <a:moveTo>
                    <a:pt x="47244" y="74676"/>
                  </a:moveTo>
                  <a:lnTo>
                    <a:pt x="9144" y="74676"/>
                  </a:lnTo>
                  <a:lnTo>
                    <a:pt x="9144" y="138684"/>
                  </a:lnTo>
                  <a:lnTo>
                    <a:pt x="47244" y="138684"/>
                  </a:lnTo>
                  <a:lnTo>
                    <a:pt x="47244" y="74676"/>
                  </a:lnTo>
                  <a:close/>
                </a:path>
                <a:path w="56515" h="231775">
                  <a:moveTo>
                    <a:pt x="56388" y="167640"/>
                  </a:moveTo>
                  <a:lnTo>
                    <a:pt x="0" y="167640"/>
                  </a:lnTo>
                  <a:lnTo>
                    <a:pt x="0" y="231648"/>
                  </a:lnTo>
                  <a:lnTo>
                    <a:pt x="56388" y="231648"/>
                  </a:lnTo>
                  <a:lnTo>
                    <a:pt x="56388" y="167640"/>
                  </a:lnTo>
                  <a:close/>
                </a:path>
              </a:pathLst>
            </a:custGeom>
            <a:solidFill>
              <a:srgbClr val="FFFFFF"/>
            </a:solidFill>
          </p:spPr>
          <p:txBody>
            <a:bodyPr wrap="square" lIns="0" tIns="0" rIns="0" bIns="0" rtlCol="0"/>
            <a:lstStyle/>
            <a:p>
              <a:endParaRPr sz="1539"/>
            </a:p>
          </p:txBody>
        </p:sp>
        <p:sp>
          <p:nvSpPr>
            <p:cNvPr id="95" name="object 95"/>
            <p:cNvSpPr/>
            <p:nvPr/>
          </p:nvSpPr>
          <p:spPr>
            <a:xfrm>
              <a:off x="6726936" y="5661660"/>
              <a:ext cx="835660" cy="48895"/>
            </a:xfrm>
            <a:custGeom>
              <a:avLst/>
              <a:gdLst/>
              <a:ahLst/>
              <a:cxnLst/>
              <a:rect l="l" t="t" r="r" b="b"/>
              <a:pathLst>
                <a:path w="835659" h="48895">
                  <a:moveTo>
                    <a:pt x="77724" y="41148"/>
                  </a:moveTo>
                  <a:lnTo>
                    <a:pt x="74676" y="10668"/>
                  </a:lnTo>
                  <a:lnTo>
                    <a:pt x="0" y="18288"/>
                  </a:lnTo>
                  <a:lnTo>
                    <a:pt x="3048" y="47244"/>
                  </a:lnTo>
                  <a:lnTo>
                    <a:pt x="77724" y="41148"/>
                  </a:lnTo>
                  <a:close/>
                </a:path>
                <a:path w="835659" h="48895">
                  <a:moveTo>
                    <a:pt x="222504" y="28956"/>
                  </a:moveTo>
                  <a:lnTo>
                    <a:pt x="219456" y="0"/>
                  </a:lnTo>
                  <a:lnTo>
                    <a:pt x="144780" y="6096"/>
                  </a:lnTo>
                  <a:lnTo>
                    <a:pt x="147828" y="35052"/>
                  </a:lnTo>
                  <a:lnTo>
                    <a:pt x="222504" y="28956"/>
                  </a:lnTo>
                  <a:close/>
                </a:path>
                <a:path w="835659" h="48895">
                  <a:moveTo>
                    <a:pt x="681228" y="9144"/>
                  </a:moveTo>
                  <a:lnTo>
                    <a:pt x="608076" y="4572"/>
                  </a:lnTo>
                  <a:lnTo>
                    <a:pt x="605028" y="35052"/>
                  </a:lnTo>
                  <a:lnTo>
                    <a:pt x="679704" y="39624"/>
                  </a:lnTo>
                  <a:lnTo>
                    <a:pt x="681228" y="9144"/>
                  </a:lnTo>
                  <a:close/>
                </a:path>
                <a:path w="835659" h="48895">
                  <a:moveTo>
                    <a:pt x="835152" y="18288"/>
                  </a:moveTo>
                  <a:lnTo>
                    <a:pt x="760476" y="15240"/>
                  </a:lnTo>
                  <a:lnTo>
                    <a:pt x="758952" y="44196"/>
                  </a:lnTo>
                  <a:lnTo>
                    <a:pt x="833628" y="48768"/>
                  </a:lnTo>
                  <a:lnTo>
                    <a:pt x="835152" y="18288"/>
                  </a:lnTo>
                  <a:close/>
                </a:path>
              </a:pathLst>
            </a:custGeom>
            <a:solidFill>
              <a:srgbClr val="FFFF66"/>
            </a:solidFill>
          </p:spPr>
          <p:txBody>
            <a:bodyPr wrap="square" lIns="0" tIns="0" rIns="0" bIns="0" rtlCol="0"/>
            <a:lstStyle/>
            <a:p>
              <a:endParaRPr sz="1539"/>
            </a:p>
          </p:txBody>
        </p:sp>
        <p:sp>
          <p:nvSpPr>
            <p:cNvPr id="96" name="object 96"/>
            <p:cNvSpPr/>
            <p:nvPr/>
          </p:nvSpPr>
          <p:spPr>
            <a:xfrm>
              <a:off x="6736080" y="5682996"/>
              <a:ext cx="817244" cy="43180"/>
            </a:xfrm>
            <a:custGeom>
              <a:avLst/>
              <a:gdLst/>
              <a:ahLst/>
              <a:cxnLst/>
              <a:rect l="l" t="t" r="r" b="b"/>
              <a:pathLst>
                <a:path w="817245" h="43179">
                  <a:moveTo>
                    <a:pt x="57912" y="35052"/>
                  </a:moveTo>
                  <a:lnTo>
                    <a:pt x="56388" y="10668"/>
                  </a:lnTo>
                  <a:lnTo>
                    <a:pt x="0" y="16764"/>
                  </a:lnTo>
                  <a:lnTo>
                    <a:pt x="3048" y="41148"/>
                  </a:lnTo>
                  <a:lnTo>
                    <a:pt x="57912" y="35052"/>
                  </a:lnTo>
                  <a:close/>
                </a:path>
                <a:path w="817245" h="43179">
                  <a:moveTo>
                    <a:pt x="205740" y="25908"/>
                  </a:moveTo>
                  <a:lnTo>
                    <a:pt x="204216" y="0"/>
                  </a:lnTo>
                  <a:lnTo>
                    <a:pt x="147828" y="6096"/>
                  </a:lnTo>
                  <a:lnTo>
                    <a:pt x="150876" y="30480"/>
                  </a:lnTo>
                  <a:lnTo>
                    <a:pt x="205740" y="25908"/>
                  </a:lnTo>
                  <a:close/>
                </a:path>
                <a:path w="817245" h="43179">
                  <a:moveTo>
                    <a:pt x="661416" y="7620"/>
                  </a:moveTo>
                  <a:lnTo>
                    <a:pt x="606552" y="4572"/>
                  </a:lnTo>
                  <a:lnTo>
                    <a:pt x="605028" y="30480"/>
                  </a:lnTo>
                  <a:lnTo>
                    <a:pt x="659892" y="33528"/>
                  </a:lnTo>
                  <a:lnTo>
                    <a:pt x="661416" y="7620"/>
                  </a:lnTo>
                  <a:close/>
                </a:path>
                <a:path w="817245" h="43179">
                  <a:moveTo>
                    <a:pt x="816864" y="18288"/>
                  </a:moveTo>
                  <a:lnTo>
                    <a:pt x="760476" y="15240"/>
                  </a:lnTo>
                  <a:lnTo>
                    <a:pt x="758952" y="39624"/>
                  </a:lnTo>
                  <a:lnTo>
                    <a:pt x="815340" y="42672"/>
                  </a:lnTo>
                  <a:lnTo>
                    <a:pt x="816864" y="18288"/>
                  </a:lnTo>
                  <a:close/>
                </a:path>
              </a:pathLst>
            </a:custGeom>
            <a:solidFill>
              <a:srgbClr val="FF0000"/>
            </a:solidFill>
          </p:spPr>
          <p:txBody>
            <a:bodyPr wrap="square" lIns="0" tIns="0" rIns="0" bIns="0" rtlCol="0"/>
            <a:lstStyle/>
            <a:p>
              <a:endParaRPr sz="1539"/>
            </a:p>
          </p:txBody>
        </p:sp>
        <p:sp>
          <p:nvSpPr>
            <p:cNvPr id="97" name="object 97"/>
            <p:cNvSpPr/>
            <p:nvPr/>
          </p:nvSpPr>
          <p:spPr>
            <a:xfrm>
              <a:off x="8075676" y="5859780"/>
              <a:ext cx="205740" cy="45720"/>
            </a:xfrm>
            <a:custGeom>
              <a:avLst/>
              <a:gdLst/>
              <a:ahLst/>
              <a:cxnLst/>
              <a:rect l="l" t="t" r="r" b="b"/>
              <a:pathLst>
                <a:path w="205740" h="45720">
                  <a:moveTo>
                    <a:pt x="205740" y="0"/>
                  </a:moveTo>
                  <a:lnTo>
                    <a:pt x="0" y="0"/>
                  </a:lnTo>
                  <a:lnTo>
                    <a:pt x="0" y="45719"/>
                  </a:lnTo>
                  <a:lnTo>
                    <a:pt x="205740" y="45719"/>
                  </a:lnTo>
                  <a:lnTo>
                    <a:pt x="205740" y="0"/>
                  </a:lnTo>
                  <a:close/>
                </a:path>
              </a:pathLst>
            </a:custGeom>
            <a:solidFill>
              <a:srgbClr val="BFBFBF"/>
            </a:solidFill>
          </p:spPr>
          <p:txBody>
            <a:bodyPr wrap="square" lIns="0" tIns="0" rIns="0" bIns="0" rtlCol="0"/>
            <a:lstStyle/>
            <a:p>
              <a:endParaRPr sz="1539"/>
            </a:p>
          </p:txBody>
        </p:sp>
        <p:pic>
          <p:nvPicPr>
            <p:cNvPr id="98" name="object 98"/>
            <p:cNvPicPr/>
            <p:nvPr/>
          </p:nvPicPr>
          <p:blipFill>
            <a:blip r:embed="rId30" cstate="print"/>
            <a:stretch>
              <a:fillRect/>
            </a:stretch>
          </p:blipFill>
          <p:spPr>
            <a:xfrm>
              <a:off x="8007096" y="5782056"/>
              <a:ext cx="68579" cy="123443"/>
            </a:xfrm>
            <a:prstGeom prst="rect">
              <a:avLst/>
            </a:prstGeom>
          </p:spPr>
        </p:pic>
        <p:pic>
          <p:nvPicPr>
            <p:cNvPr id="99" name="object 99"/>
            <p:cNvPicPr/>
            <p:nvPr/>
          </p:nvPicPr>
          <p:blipFill>
            <a:blip r:embed="rId31" cstate="print"/>
            <a:stretch>
              <a:fillRect/>
            </a:stretch>
          </p:blipFill>
          <p:spPr>
            <a:xfrm>
              <a:off x="8007096" y="5782056"/>
              <a:ext cx="274320" cy="77724"/>
            </a:xfrm>
            <a:prstGeom prst="rect">
              <a:avLst/>
            </a:prstGeom>
          </p:spPr>
        </p:pic>
        <p:sp>
          <p:nvSpPr>
            <p:cNvPr id="100" name="object 100"/>
            <p:cNvSpPr/>
            <p:nvPr/>
          </p:nvSpPr>
          <p:spPr>
            <a:xfrm>
              <a:off x="8205216" y="5859792"/>
              <a:ext cx="30480" cy="15240"/>
            </a:xfrm>
            <a:custGeom>
              <a:avLst/>
              <a:gdLst/>
              <a:ahLst/>
              <a:cxnLst/>
              <a:rect l="l" t="t" r="r" b="b"/>
              <a:pathLst>
                <a:path w="30479" h="15239">
                  <a:moveTo>
                    <a:pt x="10668" y="0"/>
                  </a:moveTo>
                  <a:lnTo>
                    <a:pt x="0" y="0"/>
                  </a:lnTo>
                  <a:lnTo>
                    <a:pt x="0" y="15227"/>
                  </a:lnTo>
                  <a:lnTo>
                    <a:pt x="10668" y="15227"/>
                  </a:lnTo>
                  <a:lnTo>
                    <a:pt x="10668" y="0"/>
                  </a:lnTo>
                  <a:close/>
                </a:path>
                <a:path w="30479" h="15239">
                  <a:moveTo>
                    <a:pt x="30480" y="0"/>
                  </a:moveTo>
                  <a:lnTo>
                    <a:pt x="19812" y="0"/>
                  </a:lnTo>
                  <a:lnTo>
                    <a:pt x="19812" y="15227"/>
                  </a:lnTo>
                  <a:lnTo>
                    <a:pt x="30480" y="15227"/>
                  </a:lnTo>
                  <a:lnTo>
                    <a:pt x="30480" y="0"/>
                  </a:lnTo>
                  <a:close/>
                </a:path>
              </a:pathLst>
            </a:custGeom>
            <a:solidFill>
              <a:srgbClr val="00FF00"/>
            </a:solidFill>
          </p:spPr>
          <p:txBody>
            <a:bodyPr wrap="square" lIns="0" tIns="0" rIns="0" bIns="0" rtlCol="0"/>
            <a:lstStyle/>
            <a:p>
              <a:endParaRPr sz="1539"/>
            </a:p>
          </p:txBody>
        </p:sp>
        <p:sp>
          <p:nvSpPr>
            <p:cNvPr id="101" name="object 101"/>
            <p:cNvSpPr/>
            <p:nvPr/>
          </p:nvSpPr>
          <p:spPr>
            <a:xfrm>
              <a:off x="8162544" y="5859792"/>
              <a:ext cx="32384" cy="15240"/>
            </a:xfrm>
            <a:custGeom>
              <a:avLst/>
              <a:gdLst/>
              <a:ahLst/>
              <a:cxnLst/>
              <a:rect l="l" t="t" r="r" b="b"/>
              <a:pathLst>
                <a:path w="32384" h="15239">
                  <a:moveTo>
                    <a:pt x="10668" y="0"/>
                  </a:moveTo>
                  <a:lnTo>
                    <a:pt x="0" y="0"/>
                  </a:lnTo>
                  <a:lnTo>
                    <a:pt x="0" y="15227"/>
                  </a:lnTo>
                  <a:lnTo>
                    <a:pt x="10668" y="15227"/>
                  </a:lnTo>
                  <a:lnTo>
                    <a:pt x="10668" y="0"/>
                  </a:lnTo>
                  <a:close/>
                </a:path>
                <a:path w="32384" h="15239">
                  <a:moveTo>
                    <a:pt x="32004" y="0"/>
                  </a:moveTo>
                  <a:lnTo>
                    <a:pt x="21336" y="0"/>
                  </a:lnTo>
                  <a:lnTo>
                    <a:pt x="21336" y="15227"/>
                  </a:lnTo>
                  <a:lnTo>
                    <a:pt x="32004" y="15227"/>
                  </a:lnTo>
                  <a:lnTo>
                    <a:pt x="32004" y="0"/>
                  </a:lnTo>
                  <a:close/>
                </a:path>
              </a:pathLst>
            </a:custGeom>
            <a:solidFill>
              <a:srgbClr val="FF0000"/>
            </a:solidFill>
          </p:spPr>
          <p:txBody>
            <a:bodyPr wrap="square" lIns="0" tIns="0" rIns="0" bIns="0" rtlCol="0"/>
            <a:lstStyle/>
            <a:p>
              <a:endParaRPr sz="1539"/>
            </a:p>
          </p:txBody>
        </p:sp>
        <p:sp>
          <p:nvSpPr>
            <p:cNvPr id="102" name="object 102"/>
            <p:cNvSpPr/>
            <p:nvPr/>
          </p:nvSpPr>
          <p:spPr>
            <a:xfrm>
              <a:off x="8121396" y="5859792"/>
              <a:ext cx="32384" cy="15240"/>
            </a:xfrm>
            <a:custGeom>
              <a:avLst/>
              <a:gdLst/>
              <a:ahLst/>
              <a:cxnLst/>
              <a:rect l="l" t="t" r="r" b="b"/>
              <a:pathLst>
                <a:path w="32384" h="15239">
                  <a:moveTo>
                    <a:pt x="10668" y="0"/>
                  </a:moveTo>
                  <a:lnTo>
                    <a:pt x="0" y="0"/>
                  </a:lnTo>
                  <a:lnTo>
                    <a:pt x="0" y="15227"/>
                  </a:lnTo>
                  <a:lnTo>
                    <a:pt x="10668" y="15227"/>
                  </a:lnTo>
                  <a:lnTo>
                    <a:pt x="10668" y="0"/>
                  </a:lnTo>
                  <a:close/>
                </a:path>
                <a:path w="32384" h="15239">
                  <a:moveTo>
                    <a:pt x="32004" y="0"/>
                  </a:moveTo>
                  <a:lnTo>
                    <a:pt x="21336" y="0"/>
                  </a:lnTo>
                  <a:lnTo>
                    <a:pt x="21336" y="15227"/>
                  </a:lnTo>
                  <a:lnTo>
                    <a:pt x="32004" y="15227"/>
                  </a:lnTo>
                  <a:lnTo>
                    <a:pt x="32004" y="0"/>
                  </a:lnTo>
                  <a:close/>
                </a:path>
              </a:pathLst>
            </a:custGeom>
            <a:solidFill>
              <a:srgbClr val="00FF00"/>
            </a:solidFill>
          </p:spPr>
          <p:txBody>
            <a:bodyPr wrap="square" lIns="0" tIns="0" rIns="0" bIns="0" rtlCol="0"/>
            <a:lstStyle/>
            <a:p>
              <a:endParaRPr sz="1539"/>
            </a:p>
          </p:txBody>
        </p:sp>
        <p:sp>
          <p:nvSpPr>
            <p:cNvPr id="103" name="object 103"/>
            <p:cNvSpPr/>
            <p:nvPr/>
          </p:nvSpPr>
          <p:spPr>
            <a:xfrm>
              <a:off x="7993380" y="5769864"/>
              <a:ext cx="302260" cy="149860"/>
            </a:xfrm>
            <a:custGeom>
              <a:avLst/>
              <a:gdLst/>
              <a:ahLst/>
              <a:cxnLst/>
              <a:rect l="l" t="t" r="r" b="b"/>
              <a:pathLst>
                <a:path w="302259" h="149860">
                  <a:moveTo>
                    <a:pt x="224027" y="0"/>
                  </a:moveTo>
                  <a:lnTo>
                    <a:pt x="6096" y="0"/>
                  </a:lnTo>
                  <a:lnTo>
                    <a:pt x="0" y="6096"/>
                  </a:lnTo>
                  <a:lnTo>
                    <a:pt x="0" y="62484"/>
                  </a:lnTo>
                  <a:lnTo>
                    <a:pt x="1524" y="65532"/>
                  </a:lnTo>
                  <a:lnTo>
                    <a:pt x="3048" y="67056"/>
                  </a:lnTo>
                  <a:lnTo>
                    <a:pt x="73151" y="144780"/>
                  </a:lnTo>
                  <a:lnTo>
                    <a:pt x="74675" y="147828"/>
                  </a:lnTo>
                  <a:lnTo>
                    <a:pt x="77724" y="149352"/>
                  </a:lnTo>
                  <a:lnTo>
                    <a:pt x="295655" y="149352"/>
                  </a:lnTo>
                  <a:lnTo>
                    <a:pt x="301751" y="143256"/>
                  </a:lnTo>
                  <a:lnTo>
                    <a:pt x="301751" y="135636"/>
                  </a:lnTo>
                  <a:lnTo>
                    <a:pt x="275844" y="135636"/>
                  </a:lnTo>
                  <a:lnTo>
                    <a:pt x="275844" y="128016"/>
                  </a:lnTo>
                  <a:lnTo>
                    <a:pt x="91440" y="128016"/>
                  </a:lnTo>
                  <a:lnTo>
                    <a:pt x="82296" y="123444"/>
                  </a:lnTo>
                  <a:lnTo>
                    <a:pt x="87316" y="123444"/>
                  </a:lnTo>
                  <a:lnTo>
                    <a:pt x="29583" y="59436"/>
                  </a:lnTo>
                  <a:lnTo>
                    <a:pt x="25908" y="59436"/>
                  </a:lnTo>
                  <a:lnTo>
                    <a:pt x="21336" y="50292"/>
                  </a:lnTo>
                  <a:lnTo>
                    <a:pt x="25908" y="50292"/>
                  </a:lnTo>
                  <a:lnTo>
                    <a:pt x="25908" y="25908"/>
                  </a:lnTo>
                  <a:lnTo>
                    <a:pt x="12192" y="25908"/>
                  </a:lnTo>
                  <a:lnTo>
                    <a:pt x="25908" y="12192"/>
                  </a:lnTo>
                  <a:lnTo>
                    <a:pt x="235610" y="12192"/>
                  </a:lnTo>
                  <a:lnTo>
                    <a:pt x="228600" y="4572"/>
                  </a:lnTo>
                  <a:lnTo>
                    <a:pt x="227075" y="1524"/>
                  </a:lnTo>
                  <a:lnTo>
                    <a:pt x="224027" y="0"/>
                  </a:lnTo>
                  <a:close/>
                </a:path>
                <a:path w="302259" h="149860">
                  <a:moveTo>
                    <a:pt x="275844" y="95605"/>
                  </a:moveTo>
                  <a:lnTo>
                    <a:pt x="275844" y="135636"/>
                  </a:lnTo>
                  <a:lnTo>
                    <a:pt x="288036" y="123444"/>
                  </a:lnTo>
                  <a:lnTo>
                    <a:pt x="301751" y="123444"/>
                  </a:lnTo>
                  <a:lnTo>
                    <a:pt x="301751" y="99060"/>
                  </a:lnTo>
                  <a:lnTo>
                    <a:pt x="278892" y="99060"/>
                  </a:lnTo>
                  <a:lnTo>
                    <a:pt x="275844" y="95605"/>
                  </a:lnTo>
                  <a:close/>
                </a:path>
                <a:path w="302259" h="149860">
                  <a:moveTo>
                    <a:pt x="301751" y="123444"/>
                  </a:moveTo>
                  <a:lnTo>
                    <a:pt x="288036" y="123444"/>
                  </a:lnTo>
                  <a:lnTo>
                    <a:pt x="275844" y="135636"/>
                  </a:lnTo>
                  <a:lnTo>
                    <a:pt x="301751" y="135636"/>
                  </a:lnTo>
                  <a:lnTo>
                    <a:pt x="301751" y="123444"/>
                  </a:lnTo>
                  <a:close/>
                </a:path>
                <a:path w="302259" h="149860">
                  <a:moveTo>
                    <a:pt x="87316" y="123444"/>
                  </a:moveTo>
                  <a:lnTo>
                    <a:pt x="82296" y="123444"/>
                  </a:lnTo>
                  <a:lnTo>
                    <a:pt x="91440" y="128016"/>
                  </a:lnTo>
                  <a:lnTo>
                    <a:pt x="87316" y="123444"/>
                  </a:lnTo>
                  <a:close/>
                </a:path>
                <a:path w="302259" h="149860">
                  <a:moveTo>
                    <a:pt x="275844" y="123444"/>
                  </a:moveTo>
                  <a:lnTo>
                    <a:pt x="87316" y="123444"/>
                  </a:lnTo>
                  <a:lnTo>
                    <a:pt x="91440" y="128016"/>
                  </a:lnTo>
                  <a:lnTo>
                    <a:pt x="275844" y="128016"/>
                  </a:lnTo>
                  <a:lnTo>
                    <a:pt x="275844" y="123444"/>
                  </a:lnTo>
                  <a:close/>
                </a:path>
                <a:path w="302259" h="149860">
                  <a:moveTo>
                    <a:pt x="275844" y="89916"/>
                  </a:moveTo>
                  <a:lnTo>
                    <a:pt x="275844" y="95605"/>
                  </a:lnTo>
                  <a:lnTo>
                    <a:pt x="278892" y="99060"/>
                  </a:lnTo>
                  <a:lnTo>
                    <a:pt x="275844" y="89916"/>
                  </a:lnTo>
                  <a:close/>
                </a:path>
                <a:path w="302259" h="149860">
                  <a:moveTo>
                    <a:pt x="301751" y="89916"/>
                  </a:moveTo>
                  <a:lnTo>
                    <a:pt x="275844" y="89916"/>
                  </a:lnTo>
                  <a:lnTo>
                    <a:pt x="278892" y="99060"/>
                  </a:lnTo>
                  <a:lnTo>
                    <a:pt x="301751" y="99060"/>
                  </a:lnTo>
                  <a:lnTo>
                    <a:pt x="301751" y="89916"/>
                  </a:lnTo>
                  <a:close/>
                </a:path>
                <a:path w="302259" h="149860">
                  <a:moveTo>
                    <a:pt x="210312" y="21336"/>
                  </a:moveTo>
                  <a:lnTo>
                    <a:pt x="275844" y="95605"/>
                  </a:lnTo>
                  <a:lnTo>
                    <a:pt x="275844" y="89916"/>
                  </a:lnTo>
                  <a:lnTo>
                    <a:pt x="301751" y="89916"/>
                  </a:lnTo>
                  <a:lnTo>
                    <a:pt x="301751" y="86868"/>
                  </a:lnTo>
                  <a:lnTo>
                    <a:pt x="298703" y="80772"/>
                  </a:lnTo>
                  <a:lnTo>
                    <a:pt x="248229" y="25908"/>
                  </a:lnTo>
                  <a:lnTo>
                    <a:pt x="219455" y="25908"/>
                  </a:lnTo>
                  <a:lnTo>
                    <a:pt x="210312" y="21336"/>
                  </a:lnTo>
                  <a:close/>
                </a:path>
                <a:path w="302259" h="149860">
                  <a:moveTo>
                    <a:pt x="21336" y="50292"/>
                  </a:moveTo>
                  <a:lnTo>
                    <a:pt x="25908" y="59436"/>
                  </a:lnTo>
                  <a:lnTo>
                    <a:pt x="25908" y="55360"/>
                  </a:lnTo>
                  <a:lnTo>
                    <a:pt x="21336" y="50292"/>
                  </a:lnTo>
                  <a:close/>
                </a:path>
                <a:path w="302259" h="149860">
                  <a:moveTo>
                    <a:pt x="25908" y="55360"/>
                  </a:moveTo>
                  <a:lnTo>
                    <a:pt x="25908" y="59436"/>
                  </a:lnTo>
                  <a:lnTo>
                    <a:pt x="29583" y="59436"/>
                  </a:lnTo>
                  <a:lnTo>
                    <a:pt x="25908" y="55360"/>
                  </a:lnTo>
                  <a:close/>
                </a:path>
                <a:path w="302259" h="149860">
                  <a:moveTo>
                    <a:pt x="25908" y="50292"/>
                  </a:moveTo>
                  <a:lnTo>
                    <a:pt x="21336" y="50292"/>
                  </a:lnTo>
                  <a:lnTo>
                    <a:pt x="25908" y="55360"/>
                  </a:lnTo>
                  <a:lnTo>
                    <a:pt x="25908" y="50292"/>
                  </a:lnTo>
                  <a:close/>
                </a:path>
                <a:path w="302259" h="149860">
                  <a:moveTo>
                    <a:pt x="25908" y="12192"/>
                  </a:moveTo>
                  <a:lnTo>
                    <a:pt x="12192" y="25908"/>
                  </a:lnTo>
                  <a:lnTo>
                    <a:pt x="25908" y="25908"/>
                  </a:lnTo>
                  <a:lnTo>
                    <a:pt x="25908" y="12192"/>
                  </a:lnTo>
                  <a:close/>
                </a:path>
                <a:path w="302259" h="149860">
                  <a:moveTo>
                    <a:pt x="235610" y="12192"/>
                  </a:moveTo>
                  <a:lnTo>
                    <a:pt x="25908" y="12192"/>
                  </a:lnTo>
                  <a:lnTo>
                    <a:pt x="25908" y="25908"/>
                  </a:lnTo>
                  <a:lnTo>
                    <a:pt x="214346" y="25908"/>
                  </a:lnTo>
                  <a:lnTo>
                    <a:pt x="210312" y="21336"/>
                  </a:lnTo>
                  <a:lnTo>
                    <a:pt x="244022" y="21336"/>
                  </a:lnTo>
                  <a:lnTo>
                    <a:pt x="235610" y="12192"/>
                  </a:lnTo>
                  <a:close/>
                </a:path>
                <a:path w="302259" h="149860">
                  <a:moveTo>
                    <a:pt x="244022" y="21336"/>
                  </a:moveTo>
                  <a:lnTo>
                    <a:pt x="210312" y="21336"/>
                  </a:lnTo>
                  <a:lnTo>
                    <a:pt x="219455" y="25908"/>
                  </a:lnTo>
                  <a:lnTo>
                    <a:pt x="248229" y="25908"/>
                  </a:lnTo>
                  <a:lnTo>
                    <a:pt x="244022" y="21336"/>
                  </a:lnTo>
                  <a:close/>
                </a:path>
              </a:pathLst>
            </a:custGeom>
            <a:solidFill>
              <a:srgbClr val="000000"/>
            </a:solidFill>
          </p:spPr>
          <p:txBody>
            <a:bodyPr wrap="square" lIns="0" tIns="0" rIns="0" bIns="0" rtlCol="0"/>
            <a:lstStyle/>
            <a:p>
              <a:endParaRPr sz="1539"/>
            </a:p>
          </p:txBody>
        </p:sp>
        <p:pic>
          <p:nvPicPr>
            <p:cNvPr id="104" name="object 104"/>
            <p:cNvPicPr/>
            <p:nvPr/>
          </p:nvPicPr>
          <p:blipFill>
            <a:blip r:embed="rId32" cstate="print"/>
            <a:stretch>
              <a:fillRect/>
            </a:stretch>
          </p:blipFill>
          <p:spPr>
            <a:xfrm>
              <a:off x="8072628" y="5670804"/>
              <a:ext cx="60960" cy="193548"/>
            </a:xfrm>
            <a:prstGeom prst="rect">
              <a:avLst/>
            </a:prstGeom>
          </p:spPr>
        </p:pic>
        <p:pic>
          <p:nvPicPr>
            <p:cNvPr id="105" name="object 105"/>
            <p:cNvPicPr/>
            <p:nvPr/>
          </p:nvPicPr>
          <p:blipFill>
            <a:blip r:embed="rId33" cstate="print"/>
            <a:stretch>
              <a:fillRect/>
            </a:stretch>
          </p:blipFill>
          <p:spPr>
            <a:xfrm>
              <a:off x="8159496" y="5305044"/>
              <a:ext cx="184403" cy="111252"/>
            </a:xfrm>
            <a:prstGeom prst="rect">
              <a:avLst/>
            </a:prstGeom>
          </p:spPr>
        </p:pic>
        <p:pic>
          <p:nvPicPr>
            <p:cNvPr id="106" name="object 106"/>
            <p:cNvPicPr/>
            <p:nvPr/>
          </p:nvPicPr>
          <p:blipFill>
            <a:blip r:embed="rId34" cstate="print"/>
            <a:stretch>
              <a:fillRect/>
            </a:stretch>
          </p:blipFill>
          <p:spPr>
            <a:xfrm>
              <a:off x="8157972" y="5301996"/>
              <a:ext cx="187451" cy="115824"/>
            </a:xfrm>
            <a:prstGeom prst="rect">
              <a:avLst/>
            </a:prstGeom>
          </p:spPr>
        </p:pic>
      </p:grpSp>
      <p:sp>
        <p:nvSpPr>
          <p:cNvPr id="107" name="object 107"/>
          <p:cNvSpPr txBox="1"/>
          <p:nvPr/>
        </p:nvSpPr>
        <p:spPr>
          <a:xfrm>
            <a:off x="6838669" y="4825252"/>
            <a:ext cx="428421" cy="108486"/>
          </a:xfrm>
          <a:prstGeom prst="rect">
            <a:avLst/>
          </a:prstGeom>
        </p:spPr>
        <p:txBody>
          <a:bodyPr vert="horz" wrap="square" lIns="0" tIns="9774" rIns="0" bIns="0" rtlCol="0">
            <a:spAutoFit/>
          </a:bodyPr>
          <a:lstStyle/>
          <a:p>
            <a:pPr marL="10860">
              <a:spcBef>
                <a:spcPts val="77"/>
              </a:spcBef>
            </a:pPr>
            <a:r>
              <a:rPr sz="641" spc="-17" dirty="0">
                <a:latin typeface="ＭＳ Ｐゴシック"/>
                <a:cs typeface="ＭＳ Ｐゴシック"/>
              </a:rPr>
              <a:t>ネットワー</a:t>
            </a:r>
            <a:r>
              <a:rPr sz="641" spc="-628" dirty="0">
                <a:latin typeface="ＭＳ Ｐゴシック"/>
                <a:cs typeface="ＭＳ Ｐゴシック"/>
              </a:rPr>
              <a:t>ク</a:t>
            </a:r>
            <a:endParaRPr sz="641">
              <a:latin typeface="ＭＳ Ｐゴシック"/>
              <a:cs typeface="ＭＳ Ｐゴシック"/>
            </a:endParaRPr>
          </a:p>
        </p:txBody>
      </p:sp>
      <p:sp>
        <p:nvSpPr>
          <p:cNvPr id="108" name="object 108"/>
          <p:cNvSpPr/>
          <p:nvPr/>
        </p:nvSpPr>
        <p:spPr>
          <a:xfrm>
            <a:off x="6517218" y="4369571"/>
            <a:ext cx="868246" cy="865531"/>
          </a:xfrm>
          <a:custGeom>
            <a:avLst/>
            <a:gdLst/>
            <a:ahLst/>
            <a:cxnLst/>
            <a:rect l="l" t="t" r="r" b="b"/>
            <a:pathLst>
              <a:path w="1015365" h="1012189">
                <a:moveTo>
                  <a:pt x="330708" y="51816"/>
                </a:moveTo>
                <a:lnTo>
                  <a:pt x="179832" y="10668"/>
                </a:lnTo>
                <a:lnTo>
                  <a:pt x="146304" y="1524"/>
                </a:lnTo>
                <a:lnTo>
                  <a:pt x="140208" y="0"/>
                </a:lnTo>
                <a:lnTo>
                  <a:pt x="134112" y="1524"/>
                </a:lnTo>
                <a:lnTo>
                  <a:pt x="131064" y="6096"/>
                </a:lnTo>
                <a:lnTo>
                  <a:pt x="126492" y="10668"/>
                </a:lnTo>
                <a:lnTo>
                  <a:pt x="124968" y="16764"/>
                </a:lnTo>
                <a:lnTo>
                  <a:pt x="128016" y="22860"/>
                </a:lnTo>
                <a:lnTo>
                  <a:pt x="151587" y="79844"/>
                </a:lnTo>
                <a:lnTo>
                  <a:pt x="10668" y="36576"/>
                </a:lnTo>
                <a:lnTo>
                  <a:pt x="0" y="65532"/>
                </a:lnTo>
                <a:lnTo>
                  <a:pt x="175260" y="120396"/>
                </a:lnTo>
                <a:lnTo>
                  <a:pt x="181356" y="121920"/>
                </a:lnTo>
                <a:lnTo>
                  <a:pt x="187452" y="120396"/>
                </a:lnTo>
                <a:lnTo>
                  <a:pt x="190500" y="115824"/>
                </a:lnTo>
                <a:lnTo>
                  <a:pt x="195072" y="111252"/>
                </a:lnTo>
                <a:lnTo>
                  <a:pt x="196596" y="105156"/>
                </a:lnTo>
                <a:lnTo>
                  <a:pt x="193548" y="99060"/>
                </a:lnTo>
                <a:lnTo>
                  <a:pt x="169240" y="40347"/>
                </a:lnTo>
                <a:lnTo>
                  <a:pt x="323088" y="82296"/>
                </a:lnTo>
                <a:lnTo>
                  <a:pt x="330708" y="51816"/>
                </a:lnTo>
                <a:close/>
              </a:path>
              <a:path w="1015365" h="1012189">
                <a:moveTo>
                  <a:pt x="347472" y="941832"/>
                </a:moveTo>
                <a:lnTo>
                  <a:pt x="195605" y="899160"/>
                </a:lnTo>
                <a:lnTo>
                  <a:pt x="163068" y="890016"/>
                </a:lnTo>
                <a:lnTo>
                  <a:pt x="158496" y="888492"/>
                </a:lnTo>
                <a:lnTo>
                  <a:pt x="150876" y="890016"/>
                </a:lnTo>
                <a:lnTo>
                  <a:pt x="147828" y="894588"/>
                </a:lnTo>
                <a:lnTo>
                  <a:pt x="143256" y="899160"/>
                </a:lnTo>
                <a:lnTo>
                  <a:pt x="141732" y="906780"/>
                </a:lnTo>
                <a:lnTo>
                  <a:pt x="144780" y="911352"/>
                </a:lnTo>
                <a:lnTo>
                  <a:pt x="168935" y="969759"/>
                </a:lnTo>
                <a:lnTo>
                  <a:pt x="27432" y="925068"/>
                </a:lnTo>
                <a:lnTo>
                  <a:pt x="16764" y="955548"/>
                </a:lnTo>
                <a:lnTo>
                  <a:pt x="192024" y="1008888"/>
                </a:lnTo>
                <a:lnTo>
                  <a:pt x="198120" y="1011936"/>
                </a:lnTo>
                <a:lnTo>
                  <a:pt x="204216" y="1008888"/>
                </a:lnTo>
                <a:lnTo>
                  <a:pt x="208788" y="1004316"/>
                </a:lnTo>
                <a:lnTo>
                  <a:pt x="211836" y="999744"/>
                </a:lnTo>
                <a:lnTo>
                  <a:pt x="213360" y="993648"/>
                </a:lnTo>
                <a:lnTo>
                  <a:pt x="210312" y="987552"/>
                </a:lnTo>
                <a:lnTo>
                  <a:pt x="186131" y="929119"/>
                </a:lnTo>
                <a:lnTo>
                  <a:pt x="339852" y="972312"/>
                </a:lnTo>
                <a:lnTo>
                  <a:pt x="347472" y="941832"/>
                </a:lnTo>
                <a:close/>
              </a:path>
              <a:path w="1015365" h="1012189">
                <a:moveTo>
                  <a:pt x="1007364" y="626364"/>
                </a:moveTo>
                <a:lnTo>
                  <a:pt x="990600" y="598932"/>
                </a:lnTo>
                <a:lnTo>
                  <a:pt x="780288" y="726948"/>
                </a:lnTo>
                <a:lnTo>
                  <a:pt x="774192" y="731520"/>
                </a:lnTo>
                <a:lnTo>
                  <a:pt x="772668" y="736092"/>
                </a:lnTo>
                <a:lnTo>
                  <a:pt x="772668" y="749808"/>
                </a:lnTo>
                <a:lnTo>
                  <a:pt x="777240" y="754380"/>
                </a:lnTo>
                <a:lnTo>
                  <a:pt x="783336" y="755904"/>
                </a:lnTo>
                <a:lnTo>
                  <a:pt x="872617" y="785291"/>
                </a:lnTo>
                <a:lnTo>
                  <a:pt x="682752" y="908304"/>
                </a:lnTo>
                <a:lnTo>
                  <a:pt x="701040" y="935736"/>
                </a:lnTo>
                <a:lnTo>
                  <a:pt x="915111" y="795528"/>
                </a:lnTo>
                <a:lnTo>
                  <a:pt x="917448" y="794004"/>
                </a:lnTo>
                <a:lnTo>
                  <a:pt x="922020" y="790956"/>
                </a:lnTo>
                <a:lnTo>
                  <a:pt x="925068" y="784860"/>
                </a:lnTo>
                <a:lnTo>
                  <a:pt x="923544" y="778764"/>
                </a:lnTo>
                <a:lnTo>
                  <a:pt x="923544" y="772668"/>
                </a:lnTo>
                <a:lnTo>
                  <a:pt x="918972" y="768096"/>
                </a:lnTo>
                <a:lnTo>
                  <a:pt x="912876" y="765048"/>
                </a:lnTo>
                <a:lnTo>
                  <a:pt x="880872" y="754380"/>
                </a:lnTo>
                <a:lnTo>
                  <a:pt x="826706" y="736333"/>
                </a:lnTo>
                <a:lnTo>
                  <a:pt x="844613" y="725424"/>
                </a:lnTo>
                <a:lnTo>
                  <a:pt x="1007364" y="626364"/>
                </a:lnTo>
                <a:close/>
              </a:path>
              <a:path w="1015365" h="1012189">
                <a:moveTo>
                  <a:pt x="1014984" y="396240"/>
                </a:moveTo>
                <a:lnTo>
                  <a:pt x="869581" y="224028"/>
                </a:lnTo>
                <a:lnTo>
                  <a:pt x="858012" y="210312"/>
                </a:lnTo>
                <a:lnTo>
                  <a:pt x="854964" y="204216"/>
                </a:lnTo>
                <a:lnTo>
                  <a:pt x="848868" y="202692"/>
                </a:lnTo>
                <a:lnTo>
                  <a:pt x="836676" y="205740"/>
                </a:lnTo>
                <a:lnTo>
                  <a:pt x="832104" y="210312"/>
                </a:lnTo>
                <a:lnTo>
                  <a:pt x="830580" y="216408"/>
                </a:lnTo>
                <a:lnTo>
                  <a:pt x="806030" y="320446"/>
                </a:lnTo>
                <a:lnTo>
                  <a:pt x="682752" y="163068"/>
                </a:lnTo>
                <a:lnTo>
                  <a:pt x="658368" y="182880"/>
                </a:lnTo>
                <a:lnTo>
                  <a:pt x="801624" y="365760"/>
                </a:lnTo>
                <a:lnTo>
                  <a:pt x="806196" y="370332"/>
                </a:lnTo>
                <a:lnTo>
                  <a:pt x="812292" y="373380"/>
                </a:lnTo>
                <a:lnTo>
                  <a:pt x="816864" y="371856"/>
                </a:lnTo>
                <a:lnTo>
                  <a:pt x="822960" y="370332"/>
                </a:lnTo>
                <a:lnTo>
                  <a:pt x="827532" y="365760"/>
                </a:lnTo>
                <a:lnTo>
                  <a:pt x="829056" y="359664"/>
                </a:lnTo>
                <a:lnTo>
                  <a:pt x="830846" y="352044"/>
                </a:lnTo>
                <a:lnTo>
                  <a:pt x="853935" y="254190"/>
                </a:lnTo>
                <a:lnTo>
                  <a:pt x="990600" y="416052"/>
                </a:lnTo>
                <a:lnTo>
                  <a:pt x="1014984" y="396240"/>
                </a:lnTo>
                <a:close/>
              </a:path>
            </a:pathLst>
          </a:custGeom>
          <a:solidFill>
            <a:srgbClr val="FF6600"/>
          </a:solidFill>
        </p:spPr>
        <p:txBody>
          <a:bodyPr wrap="square" lIns="0" tIns="0" rIns="0" bIns="0" rtlCol="0"/>
          <a:lstStyle/>
          <a:p>
            <a:endParaRPr sz="1539"/>
          </a:p>
        </p:txBody>
      </p:sp>
      <p:sp>
        <p:nvSpPr>
          <p:cNvPr id="109" name="object 109"/>
          <p:cNvSpPr txBox="1"/>
          <p:nvPr/>
        </p:nvSpPr>
        <p:spPr>
          <a:xfrm>
            <a:off x="7206167" y="5085889"/>
            <a:ext cx="294845" cy="239577"/>
          </a:xfrm>
          <a:prstGeom prst="rect">
            <a:avLst/>
          </a:prstGeom>
        </p:spPr>
        <p:txBody>
          <a:bodyPr vert="horz" wrap="square" lIns="0" tIns="9231" rIns="0" bIns="0" rtlCol="0">
            <a:spAutoFit/>
          </a:bodyPr>
          <a:lstStyle/>
          <a:p>
            <a:pPr marL="45611" marR="4344" indent="-35294">
              <a:lnSpc>
                <a:spcPct val="103299"/>
              </a:lnSpc>
              <a:spcBef>
                <a:spcPts val="73"/>
              </a:spcBef>
            </a:pPr>
            <a:r>
              <a:rPr sz="770" spc="-94" dirty="0">
                <a:solidFill>
                  <a:srgbClr val="FF6600"/>
                </a:solidFill>
                <a:latin typeface="HGPｺﾞｼｯｸE"/>
                <a:cs typeface="HGPｺﾞｼｯｸE"/>
              </a:rPr>
              <a:t>データ</a:t>
            </a:r>
            <a:r>
              <a:rPr sz="770" spc="-21" dirty="0">
                <a:solidFill>
                  <a:srgbClr val="FF6600"/>
                </a:solidFill>
                <a:latin typeface="HGPｺﾞｼｯｸE"/>
                <a:cs typeface="HGPｺﾞｼｯｸE"/>
              </a:rPr>
              <a:t>伝送</a:t>
            </a:r>
            <a:endParaRPr sz="770">
              <a:latin typeface="HGPｺﾞｼｯｸE"/>
              <a:cs typeface="HGPｺﾞｼｯｸE"/>
            </a:endParaRPr>
          </a:p>
        </p:txBody>
      </p:sp>
      <p:sp>
        <p:nvSpPr>
          <p:cNvPr id="110" name="object 110"/>
          <p:cNvSpPr txBox="1"/>
          <p:nvPr/>
        </p:nvSpPr>
        <p:spPr>
          <a:xfrm>
            <a:off x="7151434" y="4279218"/>
            <a:ext cx="294845" cy="239577"/>
          </a:xfrm>
          <a:prstGeom prst="rect">
            <a:avLst/>
          </a:prstGeom>
        </p:spPr>
        <p:txBody>
          <a:bodyPr vert="horz" wrap="square" lIns="0" tIns="9231" rIns="0" bIns="0" rtlCol="0">
            <a:spAutoFit/>
          </a:bodyPr>
          <a:lstStyle/>
          <a:p>
            <a:pPr marL="45611" marR="4344" indent="-35294">
              <a:lnSpc>
                <a:spcPct val="103299"/>
              </a:lnSpc>
              <a:spcBef>
                <a:spcPts val="73"/>
              </a:spcBef>
            </a:pPr>
            <a:r>
              <a:rPr sz="770" spc="-94" dirty="0">
                <a:solidFill>
                  <a:srgbClr val="FF6600"/>
                </a:solidFill>
                <a:latin typeface="HGPｺﾞｼｯｸE"/>
                <a:cs typeface="HGPｺﾞｼｯｸE"/>
              </a:rPr>
              <a:t>データ</a:t>
            </a:r>
            <a:r>
              <a:rPr sz="770" spc="-21" dirty="0">
                <a:solidFill>
                  <a:srgbClr val="FF6600"/>
                </a:solidFill>
                <a:latin typeface="HGPｺﾞｼｯｸE"/>
                <a:cs typeface="HGPｺﾞｼｯｸE"/>
              </a:rPr>
              <a:t>伝送</a:t>
            </a:r>
            <a:endParaRPr sz="770">
              <a:latin typeface="HGPｺﾞｼｯｸE"/>
              <a:cs typeface="HGPｺﾞｼｯｸE"/>
            </a:endParaRPr>
          </a:p>
        </p:txBody>
      </p:sp>
      <p:sp>
        <p:nvSpPr>
          <p:cNvPr id="111" name="object 111"/>
          <p:cNvSpPr txBox="1"/>
          <p:nvPr/>
        </p:nvSpPr>
        <p:spPr>
          <a:xfrm>
            <a:off x="6529816" y="4087650"/>
            <a:ext cx="294845" cy="239577"/>
          </a:xfrm>
          <a:prstGeom prst="rect">
            <a:avLst/>
          </a:prstGeom>
        </p:spPr>
        <p:txBody>
          <a:bodyPr vert="horz" wrap="square" lIns="0" tIns="9231" rIns="0" bIns="0" rtlCol="0">
            <a:spAutoFit/>
          </a:bodyPr>
          <a:lstStyle/>
          <a:p>
            <a:pPr marL="45611" marR="4344" indent="-35294">
              <a:lnSpc>
                <a:spcPct val="103299"/>
              </a:lnSpc>
              <a:spcBef>
                <a:spcPts val="73"/>
              </a:spcBef>
            </a:pPr>
            <a:r>
              <a:rPr sz="770" spc="-94" dirty="0">
                <a:solidFill>
                  <a:srgbClr val="FF6600"/>
                </a:solidFill>
                <a:latin typeface="HGPｺﾞｼｯｸE"/>
                <a:cs typeface="HGPｺﾞｼｯｸE"/>
              </a:rPr>
              <a:t>データ</a:t>
            </a:r>
            <a:r>
              <a:rPr sz="770" spc="-21" dirty="0">
                <a:solidFill>
                  <a:srgbClr val="FF6600"/>
                </a:solidFill>
                <a:latin typeface="HGPｺﾞｼｯｸE"/>
                <a:cs typeface="HGPｺﾞｼｯｸE"/>
              </a:rPr>
              <a:t>伝送</a:t>
            </a:r>
            <a:endParaRPr sz="770">
              <a:latin typeface="HGPｺﾞｼｯｸE"/>
              <a:cs typeface="HGPｺﾞｼｯｸE"/>
            </a:endParaRPr>
          </a:p>
        </p:txBody>
      </p:sp>
      <p:sp>
        <p:nvSpPr>
          <p:cNvPr id="112" name="object 112"/>
          <p:cNvSpPr txBox="1"/>
          <p:nvPr/>
        </p:nvSpPr>
        <p:spPr>
          <a:xfrm>
            <a:off x="6545453" y="5281366"/>
            <a:ext cx="294845" cy="239577"/>
          </a:xfrm>
          <a:prstGeom prst="rect">
            <a:avLst/>
          </a:prstGeom>
        </p:spPr>
        <p:txBody>
          <a:bodyPr vert="horz" wrap="square" lIns="0" tIns="9231" rIns="0" bIns="0" rtlCol="0">
            <a:spAutoFit/>
          </a:bodyPr>
          <a:lstStyle/>
          <a:p>
            <a:pPr marL="45611" marR="4344" indent="-35294">
              <a:lnSpc>
                <a:spcPct val="103299"/>
              </a:lnSpc>
              <a:spcBef>
                <a:spcPts val="73"/>
              </a:spcBef>
            </a:pPr>
            <a:r>
              <a:rPr sz="770" spc="-94" dirty="0">
                <a:solidFill>
                  <a:srgbClr val="FF6600"/>
                </a:solidFill>
                <a:latin typeface="HGPｺﾞｼｯｸE"/>
                <a:cs typeface="HGPｺﾞｼｯｸE"/>
              </a:rPr>
              <a:t>データ</a:t>
            </a:r>
            <a:r>
              <a:rPr sz="770" spc="-21" dirty="0">
                <a:solidFill>
                  <a:srgbClr val="FF6600"/>
                </a:solidFill>
                <a:latin typeface="HGPｺﾞｼｯｸE"/>
                <a:cs typeface="HGPｺﾞｼｯｸE"/>
              </a:rPr>
              <a:t>伝送</a:t>
            </a:r>
            <a:endParaRPr sz="770">
              <a:latin typeface="HGPｺﾞｼｯｸE"/>
              <a:cs typeface="HGPｺﾞｼｯｸE"/>
            </a:endParaRPr>
          </a:p>
        </p:txBody>
      </p:sp>
      <p:sp>
        <p:nvSpPr>
          <p:cNvPr id="113" name="object 113"/>
          <p:cNvSpPr txBox="1"/>
          <p:nvPr/>
        </p:nvSpPr>
        <p:spPr>
          <a:xfrm>
            <a:off x="5547214" y="4556796"/>
            <a:ext cx="1062094" cy="250696"/>
          </a:xfrm>
          <a:prstGeom prst="rect">
            <a:avLst/>
          </a:prstGeom>
        </p:spPr>
        <p:txBody>
          <a:bodyPr vert="horz" wrap="square" lIns="0" tIns="13575" rIns="0" bIns="0" rtlCol="0">
            <a:spAutoFit/>
          </a:bodyPr>
          <a:lstStyle/>
          <a:p>
            <a:pPr algn="ctr">
              <a:spcBef>
                <a:spcPts val="107"/>
              </a:spcBef>
            </a:pPr>
            <a:r>
              <a:rPr sz="770" spc="-9" dirty="0">
                <a:latin typeface="ＭＳ Ｐゴシック"/>
                <a:cs typeface="ＭＳ Ｐゴシック"/>
              </a:rPr>
              <a:t>センサー等で</a:t>
            </a:r>
            <a:endParaRPr sz="770">
              <a:latin typeface="ＭＳ Ｐゴシック"/>
              <a:cs typeface="ＭＳ Ｐゴシック"/>
            </a:endParaRPr>
          </a:p>
          <a:p>
            <a:pPr algn="ctr">
              <a:spcBef>
                <a:spcPts val="30"/>
              </a:spcBef>
            </a:pPr>
            <a:r>
              <a:rPr sz="770" spc="-38" dirty="0">
                <a:latin typeface="ＭＳ Ｐゴシック"/>
                <a:cs typeface="ＭＳ Ｐゴシック"/>
              </a:rPr>
              <a:t>応答・作用荷重等を計測</a:t>
            </a:r>
            <a:endParaRPr sz="770">
              <a:latin typeface="ＭＳ Ｐゴシック"/>
              <a:cs typeface="ＭＳ Ｐゴシック"/>
            </a:endParaRPr>
          </a:p>
        </p:txBody>
      </p:sp>
      <p:grpSp>
        <p:nvGrpSpPr>
          <p:cNvPr id="114" name="object 114"/>
          <p:cNvGrpSpPr/>
          <p:nvPr/>
        </p:nvGrpSpPr>
        <p:grpSpPr>
          <a:xfrm>
            <a:off x="5906025" y="4082871"/>
            <a:ext cx="440910" cy="1248884"/>
            <a:chOff x="6906768" y="4546091"/>
            <a:chExt cx="515620" cy="1460500"/>
          </a:xfrm>
        </p:grpSpPr>
        <p:pic>
          <p:nvPicPr>
            <p:cNvPr id="115" name="object 115"/>
            <p:cNvPicPr/>
            <p:nvPr/>
          </p:nvPicPr>
          <p:blipFill>
            <a:blip r:embed="rId35" cstate="print"/>
            <a:stretch>
              <a:fillRect/>
            </a:stretch>
          </p:blipFill>
          <p:spPr>
            <a:xfrm>
              <a:off x="6906768" y="4546091"/>
              <a:ext cx="214883" cy="129539"/>
            </a:xfrm>
            <a:prstGeom prst="rect">
              <a:avLst/>
            </a:prstGeom>
          </p:spPr>
        </p:pic>
        <p:pic>
          <p:nvPicPr>
            <p:cNvPr id="116" name="object 116"/>
            <p:cNvPicPr/>
            <p:nvPr/>
          </p:nvPicPr>
          <p:blipFill>
            <a:blip r:embed="rId36" cstate="print"/>
            <a:stretch>
              <a:fillRect/>
            </a:stretch>
          </p:blipFill>
          <p:spPr>
            <a:xfrm>
              <a:off x="7182612" y="5844539"/>
              <a:ext cx="239268" cy="161544"/>
            </a:xfrm>
            <a:prstGeom prst="rect">
              <a:avLst/>
            </a:prstGeom>
          </p:spPr>
        </p:pic>
      </p:grpSp>
      <p:sp>
        <p:nvSpPr>
          <p:cNvPr id="117" name="object 117"/>
          <p:cNvSpPr txBox="1"/>
          <p:nvPr/>
        </p:nvSpPr>
        <p:spPr>
          <a:xfrm>
            <a:off x="6138860" y="4421265"/>
            <a:ext cx="364891" cy="118993"/>
          </a:xfrm>
          <a:prstGeom prst="rect">
            <a:avLst/>
          </a:prstGeom>
        </p:spPr>
        <p:txBody>
          <a:bodyPr vert="horz" wrap="square" lIns="0" tIns="13575" rIns="0" bIns="0" rtlCol="0">
            <a:spAutoFit/>
          </a:bodyPr>
          <a:lstStyle/>
          <a:p>
            <a:pPr marL="10860">
              <a:spcBef>
                <a:spcPts val="107"/>
              </a:spcBef>
            </a:pPr>
            <a:r>
              <a:rPr sz="684" spc="-13" dirty="0">
                <a:solidFill>
                  <a:srgbClr val="FF0000"/>
                </a:solidFill>
                <a:latin typeface="HGPｺﾞｼｯｸE"/>
                <a:cs typeface="HGPｺﾞｼｯｸE"/>
              </a:rPr>
              <a:t>センサー</a:t>
            </a:r>
            <a:endParaRPr sz="684">
              <a:latin typeface="HGPｺﾞｼｯｸE"/>
              <a:cs typeface="HGPｺﾞｼｯｸE"/>
            </a:endParaRPr>
          </a:p>
        </p:txBody>
      </p:sp>
      <p:sp>
        <p:nvSpPr>
          <p:cNvPr id="118" name="object 118"/>
          <p:cNvSpPr/>
          <p:nvPr/>
        </p:nvSpPr>
        <p:spPr>
          <a:xfrm>
            <a:off x="5917753" y="4252285"/>
            <a:ext cx="330140" cy="234573"/>
          </a:xfrm>
          <a:custGeom>
            <a:avLst/>
            <a:gdLst/>
            <a:ahLst/>
            <a:cxnLst/>
            <a:rect l="l" t="t" r="r" b="b"/>
            <a:pathLst>
              <a:path w="386079" h="274320">
                <a:moveTo>
                  <a:pt x="385572" y="6096"/>
                </a:moveTo>
                <a:lnTo>
                  <a:pt x="376428" y="3048"/>
                </a:lnTo>
                <a:lnTo>
                  <a:pt x="317715" y="259905"/>
                </a:lnTo>
                <a:lnTo>
                  <a:pt x="199644" y="117348"/>
                </a:lnTo>
                <a:lnTo>
                  <a:pt x="192024" y="123444"/>
                </a:lnTo>
                <a:lnTo>
                  <a:pt x="282155" y="232270"/>
                </a:lnTo>
                <a:lnTo>
                  <a:pt x="6096" y="0"/>
                </a:lnTo>
                <a:lnTo>
                  <a:pt x="0" y="6096"/>
                </a:lnTo>
                <a:lnTo>
                  <a:pt x="316992" y="274320"/>
                </a:lnTo>
                <a:lnTo>
                  <a:pt x="321449" y="270751"/>
                </a:lnTo>
                <a:lnTo>
                  <a:pt x="324612" y="271272"/>
                </a:lnTo>
                <a:lnTo>
                  <a:pt x="385572" y="6096"/>
                </a:lnTo>
                <a:close/>
              </a:path>
            </a:pathLst>
          </a:custGeom>
          <a:solidFill>
            <a:srgbClr val="FF0000"/>
          </a:solidFill>
        </p:spPr>
        <p:txBody>
          <a:bodyPr wrap="square" lIns="0" tIns="0" rIns="0" bIns="0" rtlCol="0"/>
          <a:lstStyle/>
          <a:p>
            <a:endParaRPr sz="1539"/>
          </a:p>
        </p:txBody>
      </p:sp>
      <p:sp>
        <p:nvSpPr>
          <p:cNvPr id="119" name="object 119"/>
          <p:cNvSpPr txBox="1"/>
          <p:nvPr/>
        </p:nvSpPr>
        <p:spPr>
          <a:xfrm>
            <a:off x="5678836" y="5157127"/>
            <a:ext cx="861187" cy="451140"/>
          </a:xfrm>
          <a:prstGeom prst="rect">
            <a:avLst/>
          </a:prstGeom>
        </p:spPr>
        <p:txBody>
          <a:bodyPr vert="horz" wrap="square" lIns="0" tIns="57014" rIns="0" bIns="0" rtlCol="0">
            <a:spAutoFit/>
          </a:bodyPr>
          <a:lstStyle/>
          <a:p>
            <a:pPr marL="60272">
              <a:spcBef>
                <a:spcPts val="449"/>
              </a:spcBef>
            </a:pPr>
            <a:r>
              <a:rPr sz="684" spc="-13" dirty="0">
                <a:solidFill>
                  <a:srgbClr val="FF0000"/>
                </a:solidFill>
                <a:latin typeface="HGPｺﾞｼｯｸE"/>
                <a:cs typeface="HGPｺﾞｼｯｸE"/>
              </a:rPr>
              <a:t>センサー</a:t>
            </a:r>
            <a:endParaRPr sz="684">
              <a:latin typeface="HGPｺﾞｼｯｸE"/>
              <a:cs typeface="HGPｺﾞｼｯｸE"/>
            </a:endParaRPr>
          </a:p>
          <a:p>
            <a:pPr marL="1629" algn="ctr">
              <a:spcBef>
                <a:spcPts val="410"/>
              </a:spcBef>
            </a:pPr>
            <a:r>
              <a:rPr sz="770" spc="-9" dirty="0">
                <a:latin typeface="ＭＳ Ｐゴシック"/>
                <a:cs typeface="ＭＳ Ｐゴシック"/>
              </a:rPr>
              <a:t>センサー等で</a:t>
            </a:r>
            <a:endParaRPr sz="770">
              <a:latin typeface="ＭＳ Ｐゴシック"/>
              <a:cs typeface="ＭＳ Ｐゴシック"/>
            </a:endParaRPr>
          </a:p>
          <a:p>
            <a:pPr algn="ctr">
              <a:spcBef>
                <a:spcPts val="30"/>
              </a:spcBef>
            </a:pPr>
            <a:r>
              <a:rPr sz="770" spc="-47" dirty="0">
                <a:latin typeface="ＭＳ Ｐゴシック"/>
                <a:cs typeface="ＭＳ Ｐゴシック"/>
              </a:rPr>
              <a:t>挙動・変形等を計測</a:t>
            </a:r>
            <a:endParaRPr sz="770">
              <a:latin typeface="ＭＳ Ｐゴシック"/>
              <a:cs typeface="ＭＳ Ｐゴシック"/>
            </a:endParaRPr>
          </a:p>
        </p:txBody>
      </p:sp>
      <p:grpSp>
        <p:nvGrpSpPr>
          <p:cNvPr id="120" name="object 120"/>
          <p:cNvGrpSpPr/>
          <p:nvPr/>
        </p:nvGrpSpPr>
        <p:grpSpPr>
          <a:xfrm>
            <a:off x="5783525" y="4933851"/>
            <a:ext cx="2428264" cy="294845"/>
            <a:chOff x="6763511" y="5541264"/>
            <a:chExt cx="2839720" cy="344805"/>
          </a:xfrm>
        </p:grpSpPr>
        <p:sp>
          <p:nvSpPr>
            <p:cNvPr id="121" name="object 121"/>
            <p:cNvSpPr/>
            <p:nvPr/>
          </p:nvSpPr>
          <p:spPr>
            <a:xfrm>
              <a:off x="6763512" y="5693664"/>
              <a:ext cx="765175" cy="192405"/>
            </a:xfrm>
            <a:custGeom>
              <a:avLst/>
              <a:gdLst/>
              <a:ahLst/>
              <a:cxnLst/>
              <a:rect l="l" t="t" r="r" b="b"/>
              <a:pathLst>
                <a:path w="765175" h="192404">
                  <a:moveTo>
                    <a:pt x="765048" y="28956"/>
                  </a:moveTo>
                  <a:lnTo>
                    <a:pt x="763524" y="18288"/>
                  </a:lnTo>
                  <a:lnTo>
                    <a:pt x="226822" y="161061"/>
                  </a:lnTo>
                  <a:lnTo>
                    <a:pt x="606552" y="12192"/>
                  </a:lnTo>
                  <a:lnTo>
                    <a:pt x="603504" y="3048"/>
                  </a:lnTo>
                  <a:lnTo>
                    <a:pt x="153924" y="179298"/>
                  </a:lnTo>
                  <a:lnTo>
                    <a:pt x="153924" y="0"/>
                  </a:lnTo>
                  <a:lnTo>
                    <a:pt x="144780" y="0"/>
                  </a:lnTo>
                  <a:lnTo>
                    <a:pt x="144780" y="177012"/>
                  </a:lnTo>
                  <a:lnTo>
                    <a:pt x="7620" y="10668"/>
                  </a:lnTo>
                  <a:lnTo>
                    <a:pt x="0" y="16764"/>
                  </a:lnTo>
                  <a:lnTo>
                    <a:pt x="143256" y="190500"/>
                  </a:lnTo>
                  <a:lnTo>
                    <a:pt x="146456" y="187934"/>
                  </a:lnTo>
                  <a:lnTo>
                    <a:pt x="147828" y="192024"/>
                  </a:lnTo>
                  <a:lnTo>
                    <a:pt x="765048" y="28956"/>
                  </a:lnTo>
                  <a:close/>
                </a:path>
              </a:pathLst>
            </a:custGeom>
            <a:solidFill>
              <a:srgbClr val="FF0000"/>
            </a:solidFill>
          </p:spPr>
          <p:txBody>
            <a:bodyPr wrap="square" lIns="0" tIns="0" rIns="0" bIns="0" rtlCol="0"/>
            <a:lstStyle/>
            <a:p>
              <a:endParaRPr sz="1539"/>
            </a:p>
          </p:txBody>
        </p:sp>
        <p:sp>
          <p:nvSpPr>
            <p:cNvPr id="122" name="object 122"/>
            <p:cNvSpPr/>
            <p:nvPr/>
          </p:nvSpPr>
          <p:spPr>
            <a:xfrm>
              <a:off x="8781288" y="5541264"/>
              <a:ext cx="821690" cy="234950"/>
            </a:xfrm>
            <a:custGeom>
              <a:avLst/>
              <a:gdLst/>
              <a:ahLst/>
              <a:cxnLst/>
              <a:rect l="l" t="t" r="r" b="b"/>
              <a:pathLst>
                <a:path w="821690" h="234950">
                  <a:moveTo>
                    <a:pt x="818387" y="0"/>
                  </a:moveTo>
                  <a:lnTo>
                    <a:pt x="3047" y="0"/>
                  </a:lnTo>
                  <a:lnTo>
                    <a:pt x="0" y="3048"/>
                  </a:lnTo>
                  <a:lnTo>
                    <a:pt x="0" y="233172"/>
                  </a:lnTo>
                  <a:lnTo>
                    <a:pt x="3047" y="234696"/>
                  </a:lnTo>
                  <a:lnTo>
                    <a:pt x="818387" y="234696"/>
                  </a:lnTo>
                  <a:lnTo>
                    <a:pt x="821435" y="233172"/>
                  </a:lnTo>
                  <a:lnTo>
                    <a:pt x="821435" y="230124"/>
                  </a:lnTo>
                  <a:lnTo>
                    <a:pt x="10667" y="230124"/>
                  </a:lnTo>
                  <a:lnTo>
                    <a:pt x="4571" y="225552"/>
                  </a:lnTo>
                  <a:lnTo>
                    <a:pt x="10667" y="225552"/>
                  </a:lnTo>
                  <a:lnTo>
                    <a:pt x="10667" y="10668"/>
                  </a:lnTo>
                  <a:lnTo>
                    <a:pt x="4571" y="10668"/>
                  </a:lnTo>
                  <a:lnTo>
                    <a:pt x="10667" y="6096"/>
                  </a:lnTo>
                  <a:lnTo>
                    <a:pt x="821435" y="6096"/>
                  </a:lnTo>
                  <a:lnTo>
                    <a:pt x="821435" y="3048"/>
                  </a:lnTo>
                  <a:lnTo>
                    <a:pt x="818387" y="0"/>
                  </a:lnTo>
                  <a:close/>
                </a:path>
                <a:path w="821690" h="234950">
                  <a:moveTo>
                    <a:pt x="10667" y="225552"/>
                  </a:moveTo>
                  <a:lnTo>
                    <a:pt x="4571" y="225552"/>
                  </a:lnTo>
                  <a:lnTo>
                    <a:pt x="10667" y="230124"/>
                  </a:lnTo>
                  <a:lnTo>
                    <a:pt x="10667" y="225552"/>
                  </a:lnTo>
                  <a:close/>
                </a:path>
                <a:path w="821690" h="234950">
                  <a:moveTo>
                    <a:pt x="810767" y="225552"/>
                  </a:moveTo>
                  <a:lnTo>
                    <a:pt x="10667" y="225552"/>
                  </a:lnTo>
                  <a:lnTo>
                    <a:pt x="10667" y="230124"/>
                  </a:lnTo>
                  <a:lnTo>
                    <a:pt x="810767" y="230124"/>
                  </a:lnTo>
                  <a:lnTo>
                    <a:pt x="810767" y="225552"/>
                  </a:lnTo>
                  <a:close/>
                </a:path>
                <a:path w="821690" h="234950">
                  <a:moveTo>
                    <a:pt x="810767" y="6096"/>
                  </a:moveTo>
                  <a:lnTo>
                    <a:pt x="810767" y="230124"/>
                  </a:lnTo>
                  <a:lnTo>
                    <a:pt x="816863" y="225552"/>
                  </a:lnTo>
                  <a:lnTo>
                    <a:pt x="821435" y="225552"/>
                  </a:lnTo>
                  <a:lnTo>
                    <a:pt x="821435" y="10668"/>
                  </a:lnTo>
                  <a:lnTo>
                    <a:pt x="816863" y="10668"/>
                  </a:lnTo>
                  <a:lnTo>
                    <a:pt x="810767" y="6096"/>
                  </a:lnTo>
                  <a:close/>
                </a:path>
                <a:path w="821690" h="234950">
                  <a:moveTo>
                    <a:pt x="821435" y="225552"/>
                  </a:moveTo>
                  <a:lnTo>
                    <a:pt x="816863" y="225552"/>
                  </a:lnTo>
                  <a:lnTo>
                    <a:pt x="810767" y="230124"/>
                  </a:lnTo>
                  <a:lnTo>
                    <a:pt x="821435" y="230124"/>
                  </a:lnTo>
                  <a:lnTo>
                    <a:pt x="821435" y="225552"/>
                  </a:lnTo>
                  <a:close/>
                </a:path>
                <a:path w="821690" h="234950">
                  <a:moveTo>
                    <a:pt x="10667" y="6096"/>
                  </a:moveTo>
                  <a:lnTo>
                    <a:pt x="4571" y="10668"/>
                  </a:lnTo>
                  <a:lnTo>
                    <a:pt x="10667" y="10668"/>
                  </a:lnTo>
                  <a:lnTo>
                    <a:pt x="10667" y="6096"/>
                  </a:lnTo>
                  <a:close/>
                </a:path>
                <a:path w="821690" h="234950">
                  <a:moveTo>
                    <a:pt x="810767" y="6096"/>
                  </a:moveTo>
                  <a:lnTo>
                    <a:pt x="10667" y="6096"/>
                  </a:lnTo>
                  <a:lnTo>
                    <a:pt x="10667" y="10668"/>
                  </a:lnTo>
                  <a:lnTo>
                    <a:pt x="810767" y="10668"/>
                  </a:lnTo>
                  <a:lnTo>
                    <a:pt x="810767" y="6096"/>
                  </a:lnTo>
                  <a:close/>
                </a:path>
                <a:path w="821690" h="234950">
                  <a:moveTo>
                    <a:pt x="821435" y="6096"/>
                  </a:moveTo>
                  <a:lnTo>
                    <a:pt x="810767" y="6096"/>
                  </a:lnTo>
                  <a:lnTo>
                    <a:pt x="816863" y="10668"/>
                  </a:lnTo>
                  <a:lnTo>
                    <a:pt x="821435" y="10668"/>
                  </a:lnTo>
                  <a:lnTo>
                    <a:pt x="821435" y="6096"/>
                  </a:lnTo>
                  <a:close/>
                </a:path>
              </a:pathLst>
            </a:custGeom>
            <a:solidFill>
              <a:srgbClr val="000000"/>
            </a:solidFill>
          </p:spPr>
          <p:txBody>
            <a:bodyPr wrap="square" lIns="0" tIns="0" rIns="0" bIns="0" rtlCol="0"/>
            <a:lstStyle/>
            <a:p>
              <a:endParaRPr sz="1539"/>
            </a:p>
          </p:txBody>
        </p:sp>
      </p:grpSp>
      <p:sp>
        <p:nvSpPr>
          <p:cNvPr id="123" name="object 123"/>
          <p:cNvSpPr txBox="1"/>
          <p:nvPr/>
        </p:nvSpPr>
        <p:spPr>
          <a:xfrm>
            <a:off x="7556723" y="4963390"/>
            <a:ext cx="607066" cy="138130"/>
          </a:xfrm>
          <a:prstGeom prst="rect">
            <a:avLst/>
          </a:prstGeom>
        </p:spPr>
        <p:txBody>
          <a:bodyPr vert="horz" wrap="square" lIns="0" tIns="13032" rIns="0" bIns="0" rtlCol="0">
            <a:spAutoFit/>
          </a:bodyPr>
          <a:lstStyle/>
          <a:p>
            <a:pPr marL="10860">
              <a:spcBef>
                <a:spcPts val="103"/>
              </a:spcBef>
            </a:pPr>
            <a:r>
              <a:rPr sz="812" spc="-64" dirty="0">
                <a:latin typeface="ＭＳ Ｐゴシック"/>
                <a:cs typeface="ＭＳ Ｐゴシック"/>
              </a:rPr>
              <a:t>データを確認</a:t>
            </a:r>
            <a:endParaRPr sz="812">
              <a:latin typeface="ＭＳ Ｐゴシック"/>
              <a:cs typeface="ＭＳ Ｐゴシック"/>
            </a:endParaRPr>
          </a:p>
        </p:txBody>
      </p:sp>
      <p:sp>
        <p:nvSpPr>
          <p:cNvPr id="124" name="object 124"/>
          <p:cNvSpPr txBox="1"/>
          <p:nvPr/>
        </p:nvSpPr>
        <p:spPr>
          <a:xfrm>
            <a:off x="6340854" y="5638443"/>
            <a:ext cx="1296667" cy="144734"/>
          </a:xfrm>
          <a:prstGeom prst="rect">
            <a:avLst/>
          </a:prstGeom>
        </p:spPr>
        <p:txBody>
          <a:bodyPr vert="horz" wrap="square" lIns="0" tIns="13032" rIns="0" bIns="0" rtlCol="0">
            <a:spAutoFit/>
          </a:bodyPr>
          <a:lstStyle/>
          <a:p>
            <a:pPr marL="10860">
              <a:spcBef>
                <a:spcPts val="103"/>
              </a:spcBef>
            </a:pPr>
            <a:r>
              <a:rPr sz="855" spc="-34" dirty="0">
                <a:latin typeface="ＭＳ Ｐゴシック"/>
                <a:cs typeface="ＭＳ Ｐゴシック"/>
              </a:rPr>
              <a:t>＜モニタリングのイメージ</a:t>
            </a:r>
            <a:r>
              <a:rPr sz="855" spc="-43" dirty="0">
                <a:latin typeface="ＭＳ Ｐゴシック"/>
                <a:cs typeface="ＭＳ Ｐゴシック"/>
              </a:rPr>
              <a:t>＞</a:t>
            </a:r>
            <a:endParaRPr sz="855">
              <a:latin typeface="ＭＳ Ｐゴシック"/>
              <a:cs typeface="ＭＳ Ｐゴシック"/>
            </a:endParaRPr>
          </a:p>
        </p:txBody>
      </p:sp>
      <p:sp>
        <p:nvSpPr>
          <p:cNvPr id="125" name="object 125"/>
          <p:cNvSpPr txBox="1"/>
          <p:nvPr/>
        </p:nvSpPr>
        <p:spPr>
          <a:xfrm>
            <a:off x="6346066" y="3019041"/>
            <a:ext cx="802543" cy="118993"/>
          </a:xfrm>
          <a:prstGeom prst="rect">
            <a:avLst/>
          </a:prstGeom>
        </p:spPr>
        <p:txBody>
          <a:bodyPr vert="horz" wrap="square" lIns="0" tIns="13575" rIns="0" bIns="0" rtlCol="0">
            <a:spAutoFit/>
          </a:bodyPr>
          <a:lstStyle/>
          <a:p>
            <a:pPr marL="10860">
              <a:spcBef>
                <a:spcPts val="107"/>
              </a:spcBef>
            </a:pPr>
            <a:r>
              <a:rPr sz="684" spc="-17" dirty="0">
                <a:latin typeface="ＭＳ Ｐゴシック"/>
                <a:cs typeface="ＭＳ Ｐゴシック"/>
              </a:rPr>
              <a:t>＜打音による点検＞</a:t>
            </a:r>
            <a:endParaRPr sz="684">
              <a:latin typeface="ＭＳ Ｐゴシック"/>
              <a:cs typeface="ＭＳ Ｐゴシック"/>
            </a:endParaRPr>
          </a:p>
        </p:txBody>
      </p:sp>
      <p:grpSp>
        <p:nvGrpSpPr>
          <p:cNvPr id="126" name="object 126"/>
          <p:cNvGrpSpPr/>
          <p:nvPr/>
        </p:nvGrpSpPr>
        <p:grpSpPr>
          <a:xfrm>
            <a:off x="4493157" y="2131790"/>
            <a:ext cx="2729082" cy="1153860"/>
            <a:chOff x="5254497" y="2264410"/>
            <a:chExt cx="3191510" cy="1349375"/>
          </a:xfrm>
        </p:grpSpPr>
        <p:pic>
          <p:nvPicPr>
            <p:cNvPr id="127" name="object 127"/>
            <p:cNvPicPr/>
            <p:nvPr/>
          </p:nvPicPr>
          <p:blipFill>
            <a:blip r:embed="rId37" cstate="print"/>
            <a:stretch>
              <a:fillRect/>
            </a:stretch>
          </p:blipFill>
          <p:spPr>
            <a:xfrm>
              <a:off x="7347203" y="2465832"/>
              <a:ext cx="1098803" cy="803148"/>
            </a:xfrm>
            <a:prstGeom prst="rect">
              <a:avLst/>
            </a:prstGeom>
          </p:spPr>
        </p:pic>
        <p:sp>
          <p:nvSpPr>
            <p:cNvPr id="128" name="object 128"/>
            <p:cNvSpPr/>
            <p:nvPr/>
          </p:nvSpPr>
          <p:spPr>
            <a:xfrm>
              <a:off x="5260847" y="2270760"/>
              <a:ext cx="0" cy="1295400"/>
            </a:xfrm>
            <a:custGeom>
              <a:avLst/>
              <a:gdLst/>
              <a:ahLst/>
              <a:cxnLst/>
              <a:rect l="l" t="t" r="r" b="b"/>
              <a:pathLst>
                <a:path h="1295400">
                  <a:moveTo>
                    <a:pt x="0" y="0"/>
                  </a:moveTo>
                  <a:lnTo>
                    <a:pt x="0" y="1295400"/>
                  </a:lnTo>
                </a:path>
              </a:pathLst>
            </a:custGeom>
            <a:ln w="12192">
              <a:solidFill>
                <a:srgbClr val="000000"/>
              </a:solidFill>
              <a:prstDash val="sysDash"/>
            </a:ln>
          </p:spPr>
          <p:txBody>
            <a:bodyPr wrap="square" lIns="0" tIns="0" rIns="0" bIns="0" rtlCol="0"/>
            <a:lstStyle/>
            <a:p>
              <a:endParaRPr sz="1539"/>
            </a:p>
          </p:txBody>
        </p:sp>
        <p:sp>
          <p:nvSpPr>
            <p:cNvPr id="129" name="object 129"/>
            <p:cNvSpPr/>
            <p:nvPr/>
          </p:nvSpPr>
          <p:spPr>
            <a:xfrm>
              <a:off x="5254751" y="3604260"/>
              <a:ext cx="12700" cy="9525"/>
            </a:xfrm>
            <a:custGeom>
              <a:avLst/>
              <a:gdLst/>
              <a:ahLst/>
              <a:cxnLst/>
              <a:rect l="l" t="t" r="r" b="b"/>
              <a:pathLst>
                <a:path w="12700" h="9525">
                  <a:moveTo>
                    <a:pt x="12192" y="0"/>
                  </a:moveTo>
                  <a:lnTo>
                    <a:pt x="0" y="0"/>
                  </a:lnTo>
                  <a:lnTo>
                    <a:pt x="0" y="9144"/>
                  </a:lnTo>
                  <a:lnTo>
                    <a:pt x="12192" y="9144"/>
                  </a:lnTo>
                  <a:lnTo>
                    <a:pt x="12192" y="0"/>
                  </a:lnTo>
                  <a:close/>
                </a:path>
              </a:pathLst>
            </a:custGeom>
            <a:solidFill>
              <a:srgbClr val="000000"/>
            </a:solidFill>
          </p:spPr>
          <p:txBody>
            <a:bodyPr wrap="square" lIns="0" tIns="0" rIns="0" bIns="0" rtlCol="0"/>
            <a:lstStyle/>
            <a:p>
              <a:endParaRPr sz="1539"/>
            </a:p>
          </p:txBody>
        </p:sp>
      </p:grpSp>
      <p:grpSp>
        <p:nvGrpSpPr>
          <p:cNvPr id="130" name="object 130"/>
          <p:cNvGrpSpPr/>
          <p:nvPr/>
        </p:nvGrpSpPr>
        <p:grpSpPr>
          <a:xfrm>
            <a:off x="2008205" y="4149334"/>
            <a:ext cx="2893065" cy="1565448"/>
            <a:chOff x="2348483" y="4623815"/>
            <a:chExt cx="3383279" cy="1830705"/>
          </a:xfrm>
        </p:grpSpPr>
        <p:sp>
          <p:nvSpPr>
            <p:cNvPr id="131" name="object 131"/>
            <p:cNvSpPr/>
            <p:nvPr/>
          </p:nvSpPr>
          <p:spPr>
            <a:xfrm>
              <a:off x="3685031" y="4625339"/>
              <a:ext cx="13970" cy="52069"/>
            </a:xfrm>
            <a:custGeom>
              <a:avLst/>
              <a:gdLst/>
              <a:ahLst/>
              <a:cxnLst/>
              <a:rect l="l" t="t" r="r" b="b"/>
              <a:pathLst>
                <a:path w="13970" h="52070">
                  <a:moveTo>
                    <a:pt x="13715" y="0"/>
                  </a:moveTo>
                  <a:lnTo>
                    <a:pt x="0" y="0"/>
                  </a:lnTo>
                  <a:lnTo>
                    <a:pt x="0" y="51816"/>
                  </a:lnTo>
                  <a:lnTo>
                    <a:pt x="13715" y="51816"/>
                  </a:lnTo>
                  <a:lnTo>
                    <a:pt x="13715" y="0"/>
                  </a:lnTo>
                  <a:close/>
                </a:path>
              </a:pathLst>
            </a:custGeom>
            <a:solidFill>
              <a:srgbClr val="000000"/>
            </a:solidFill>
          </p:spPr>
          <p:txBody>
            <a:bodyPr wrap="square" lIns="0" tIns="0" rIns="0" bIns="0" rtlCol="0"/>
            <a:lstStyle/>
            <a:p>
              <a:endParaRPr sz="1539"/>
            </a:p>
          </p:txBody>
        </p:sp>
        <p:sp>
          <p:nvSpPr>
            <p:cNvPr id="132" name="object 132"/>
            <p:cNvSpPr/>
            <p:nvPr/>
          </p:nvSpPr>
          <p:spPr>
            <a:xfrm>
              <a:off x="3691889" y="4715255"/>
              <a:ext cx="0" cy="1739264"/>
            </a:xfrm>
            <a:custGeom>
              <a:avLst/>
              <a:gdLst/>
              <a:ahLst/>
              <a:cxnLst/>
              <a:rect l="l" t="t" r="r" b="b"/>
              <a:pathLst>
                <a:path h="1739264">
                  <a:moveTo>
                    <a:pt x="0" y="0"/>
                  </a:moveTo>
                  <a:lnTo>
                    <a:pt x="0" y="1738889"/>
                  </a:lnTo>
                </a:path>
              </a:pathLst>
            </a:custGeom>
            <a:ln w="13715">
              <a:solidFill>
                <a:srgbClr val="000000"/>
              </a:solidFill>
              <a:prstDash val="sysDash"/>
            </a:ln>
          </p:spPr>
          <p:txBody>
            <a:bodyPr wrap="square" lIns="0" tIns="0" rIns="0" bIns="0" rtlCol="0"/>
            <a:lstStyle/>
            <a:p>
              <a:endParaRPr sz="1539"/>
            </a:p>
          </p:txBody>
        </p:sp>
        <p:pic>
          <p:nvPicPr>
            <p:cNvPr id="133" name="object 133"/>
            <p:cNvPicPr/>
            <p:nvPr/>
          </p:nvPicPr>
          <p:blipFill>
            <a:blip r:embed="rId38" cstate="print"/>
            <a:stretch>
              <a:fillRect/>
            </a:stretch>
          </p:blipFill>
          <p:spPr>
            <a:xfrm>
              <a:off x="5481827" y="4623815"/>
              <a:ext cx="249936" cy="181356"/>
            </a:xfrm>
            <a:prstGeom prst="rect">
              <a:avLst/>
            </a:prstGeom>
          </p:spPr>
        </p:pic>
        <p:pic>
          <p:nvPicPr>
            <p:cNvPr id="134" name="object 134"/>
            <p:cNvPicPr/>
            <p:nvPr/>
          </p:nvPicPr>
          <p:blipFill>
            <a:blip r:embed="rId39" cstate="print"/>
            <a:stretch>
              <a:fillRect/>
            </a:stretch>
          </p:blipFill>
          <p:spPr>
            <a:xfrm>
              <a:off x="2348483" y="4658867"/>
              <a:ext cx="249936" cy="181356"/>
            </a:xfrm>
            <a:prstGeom prst="rect">
              <a:avLst/>
            </a:prstGeom>
          </p:spPr>
        </p:pic>
      </p:grpSp>
      <p:sp>
        <p:nvSpPr>
          <p:cNvPr id="135" name="object 135"/>
          <p:cNvSpPr/>
          <p:nvPr/>
        </p:nvSpPr>
        <p:spPr>
          <a:xfrm>
            <a:off x="745420" y="994328"/>
            <a:ext cx="7652399" cy="959468"/>
          </a:xfrm>
          <a:custGeom>
            <a:avLst/>
            <a:gdLst/>
            <a:ahLst/>
            <a:cxnLst/>
            <a:rect l="l" t="t" r="r" b="b"/>
            <a:pathLst>
              <a:path w="8949055" h="1122045">
                <a:moveTo>
                  <a:pt x="8945880" y="0"/>
                </a:moveTo>
                <a:lnTo>
                  <a:pt x="3047" y="0"/>
                </a:lnTo>
                <a:lnTo>
                  <a:pt x="0" y="3048"/>
                </a:lnTo>
                <a:lnTo>
                  <a:pt x="0" y="1118615"/>
                </a:lnTo>
                <a:lnTo>
                  <a:pt x="3047" y="1121664"/>
                </a:lnTo>
                <a:lnTo>
                  <a:pt x="8945880" y="1121664"/>
                </a:lnTo>
                <a:lnTo>
                  <a:pt x="8948928" y="1118615"/>
                </a:lnTo>
                <a:lnTo>
                  <a:pt x="8948928" y="1115568"/>
                </a:lnTo>
                <a:lnTo>
                  <a:pt x="12191" y="1115568"/>
                </a:lnTo>
                <a:lnTo>
                  <a:pt x="6096" y="1109472"/>
                </a:lnTo>
                <a:lnTo>
                  <a:pt x="12191" y="1109472"/>
                </a:lnTo>
                <a:lnTo>
                  <a:pt x="12191" y="12192"/>
                </a:lnTo>
                <a:lnTo>
                  <a:pt x="6096" y="12192"/>
                </a:lnTo>
                <a:lnTo>
                  <a:pt x="12191" y="6096"/>
                </a:lnTo>
                <a:lnTo>
                  <a:pt x="8948928" y="6096"/>
                </a:lnTo>
                <a:lnTo>
                  <a:pt x="8948928" y="3048"/>
                </a:lnTo>
                <a:lnTo>
                  <a:pt x="8945880" y="0"/>
                </a:lnTo>
                <a:close/>
              </a:path>
              <a:path w="8949055" h="1122045">
                <a:moveTo>
                  <a:pt x="12191" y="1109472"/>
                </a:moveTo>
                <a:lnTo>
                  <a:pt x="6096" y="1109472"/>
                </a:lnTo>
                <a:lnTo>
                  <a:pt x="12191" y="1115568"/>
                </a:lnTo>
                <a:lnTo>
                  <a:pt x="12191" y="1109472"/>
                </a:lnTo>
                <a:close/>
              </a:path>
              <a:path w="8949055" h="1122045">
                <a:moveTo>
                  <a:pt x="8935212" y="1109472"/>
                </a:moveTo>
                <a:lnTo>
                  <a:pt x="12191" y="1109472"/>
                </a:lnTo>
                <a:lnTo>
                  <a:pt x="12191" y="1115568"/>
                </a:lnTo>
                <a:lnTo>
                  <a:pt x="8935212" y="1115568"/>
                </a:lnTo>
                <a:lnTo>
                  <a:pt x="8935212" y="1109472"/>
                </a:lnTo>
                <a:close/>
              </a:path>
              <a:path w="8949055" h="1122045">
                <a:moveTo>
                  <a:pt x="8935212" y="6096"/>
                </a:moveTo>
                <a:lnTo>
                  <a:pt x="8935212" y="1115568"/>
                </a:lnTo>
                <a:lnTo>
                  <a:pt x="8941308" y="1109472"/>
                </a:lnTo>
                <a:lnTo>
                  <a:pt x="8948928" y="1109472"/>
                </a:lnTo>
                <a:lnTo>
                  <a:pt x="8948928" y="12192"/>
                </a:lnTo>
                <a:lnTo>
                  <a:pt x="8941308" y="12192"/>
                </a:lnTo>
                <a:lnTo>
                  <a:pt x="8935212" y="6096"/>
                </a:lnTo>
                <a:close/>
              </a:path>
              <a:path w="8949055" h="1122045">
                <a:moveTo>
                  <a:pt x="8948928" y="1109472"/>
                </a:moveTo>
                <a:lnTo>
                  <a:pt x="8941308" y="1109472"/>
                </a:lnTo>
                <a:lnTo>
                  <a:pt x="8935212" y="1115568"/>
                </a:lnTo>
                <a:lnTo>
                  <a:pt x="8948928" y="1115568"/>
                </a:lnTo>
                <a:lnTo>
                  <a:pt x="8948928" y="1109472"/>
                </a:lnTo>
                <a:close/>
              </a:path>
              <a:path w="8949055" h="1122045">
                <a:moveTo>
                  <a:pt x="12191" y="6096"/>
                </a:moveTo>
                <a:lnTo>
                  <a:pt x="6096" y="12192"/>
                </a:lnTo>
                <a:lnTo>
                  <a:pt x="12191" y="12192"/>
                </a:lnTo>
                <a:lnTo>
                  <a:pt x="12191" y="6096"/>
                </a:lnTo>
                <a:close/>
              </a:path>
              <a:path w="8949055" h="1122045">
                <a:moveTo>
                  <a:pt x="8935212" y="6096"/>
                </a:moveTo>
                <a:lnTo>
                  <a:pt x="12191" y="6096"/>
                </a:lnTo>
                <a:lnTo>
                  <a:pt x="12191" y="12192"/>
                </a:lnTo>
                <a:lnTo>
                  <a:pt x="8935212" y="12192"/>
                </a:lnTo>
                <a:lnTo>
                  <a:pt x="8935212" y="6096"/>
                </a:lnTo>
                <a:close/>
              </a:path>
              <a:path w="8949055" h="1122045">
                <a:moveTo>
                  <a:pt x="8948928" y="6096"/>
                </a:moveTo>
                <a:lnTo>
                  <a:pt x="8935212" y="6096"/>
                </a:lnTo>
                <a:lnTo>
                  <a:pt x="8941308" y="12192"/>
                </a:lnTo>
                <a:lnTo>
                  <a:pt x="8948928" y="12192"/>
                </a:lnTo>
                <a:lnTo>
                  <a:pt x="8948928" y="6096"/>
                </a:lnTo>
                <a:close/>
              </a:path>
            </a:pathLst>
          </a:custGeom>
          <a:solidFill>
            <a:srgbClr val="000000"/>
          </a:solidFill>
        </p:spPr>
        <p:txBody>
          <a:bodyPr wrap="square" lIns="0" tIns="0" rIns="0" bIns="0" rtlCol="0"/>
          <a:lstStyle/>
          <a:p>
            <a:endParaRPr sz="1539"/>
          </a:p>
        </p:txBody>
      </p:sp>
      <p:sp>
        <p:nvSpPr>
          <p:cNvPr id="136" name="object 136"/>
          <p:cNvSpPr txBox="1"/>
          <p:nvPr/>
        </p:nvSpPr>
        <p:spPr>
          <a:xfrm>
            <a:off x="819268" y="1021261"/>
            <a:ext cx="7612760" cy="811471"/>
          </a:xfrm>
          <a:prstGeom prst="rect">
            <a:avLst/>
          </a:prstGeom>
        </p:spPr>
        <p:txBody>
          <a:bodyPr vert="horz" wrap="square" lIns="0" tIns="10317" rIns="0" bIns="0" rtlCol="0">
            <a:spAutoFit/>
          </a:bodyPr>
          <a:lstStyle/>
          <a:p>
            <a:pPr marL="236200" marR="142263" indent="-225883">
              <a:lnSpc>
                <a:spcPct val="101299"/>
              </a:lnSpc>
              <a:spcBef>
                <a:spcPts val="81"/>
              </a:spcBef>
              <a:buChar char="○"/>
              <a:tabLst>
                <a:tab pos="236200" algn="l"/>
                <a:tab pos="268236" algn="l"/>
              </a:tabLst>
            </a:pPr>
            <a:r>
              <a:rPr sz="1325" dirty="0">
                <a:latin typeface="ＭＳ Ｐゴシック"/>
                <a:cs typeface="ＭＳ Ｐゴシック"/>
              </a:rPr>
              <a:t>	平成31年2</a:t>
            </a:r>
            <a:r>
              <a:rPr sz="1325" spc="-17" dirty="0">
                <a:latin typeface="ＭＳ Ｐゴシック"/>
                <a:cs typeface="ＭＳ Ｐゴシック"/>
              </a:rPr>
              <a:t>月に、定期点検要領を改訂し、近接目視と同等の健全性の診断が可能な情報を得るこ</a:t>
            </a:r>
            <a:r>
              <a:rPr sz="1325" dirty="0">
                <a:latin typeface="ＭＳ Ｐゴシック"/>
                <a:cs typeface="ＭＳ Ｐゴシック"/>
              </a:rPr>
              <a:t>とができる、点検支援技術（ドローン等）</a:t>
            </a:r>
            <a:r>
              <a:rPr sz="1325" spc="-4" dirty="0">
                <a:latin typeface="ＭＳ Ｐゴシック"/>
                <a:cs typeface="ＭＳ Ｐゴシック"/>
              </a:rPr>
              <a:t>の活用を可能としたところ</a:t>
            </a:r>
            <a:endParaRPr sz="1325">
              <a:latin typeface="ＭＳ Ｐゴシック"/>
              <a:cs typeface="ＭＳ Ｐゴシック"/>
            </a:endParaRPr>
          </a:p>
          <a:p>
            <a:pPr marL="236200" marR="4344" indent="-225883">
              <a:lnSpc>
                <a:spcPct val="101299"/>
              </a:lnSpc>
              <a:buChar char="○"/>
              <a:tabLst>
                <a:tab pos="236200" algn="l"/>
                <a:tab pos="268236" algn="l"/>
              </a:tabLst>
            </a:pPr>
            <a:r>
              <a:rPr sz="1325" dirty="0">
                <a:latin typeface="ＭＳ Ｐゴシック"/>
                <a:cs typeface="ＭＳ Ｐゴシック"/>
              </a:rPr>
              <a:t>	さらに、点検の質を確保しつつ効率化を進めるため、点検支援技術の性能カタログ</a:t>
            </a:r>
            <a:r>
              <a:rPr sz="1325" spc="17" dirty="0">
                <a:latin typeface="ＭＳ Ｐゴシック"/>
                <a:cs typeface="ＭＳ Ｐゴシック"/>
              </a:rPr>
              <a:t>（</a:t>
            </a:r>
            <a:r>
              <a:rPr sz="1325" spc="13" dirty="0">
                <a:latin typeface="ＭＳ Ｐゴシック"/>
                <a:cs typeface="ＭＳ Ｐゴシック"/>
              </a:rPr>
              <a:t>案</a:t>
            </a:r>
            <a:r>
              <a:rPr sz="1325" spc="4" dirty="0">
                <a:latin typeface="ＭＳ Ｐゴシック"/>
                <a:cs typeface="ＭＳ Ｐゴシック"/>
              </a:rPr>
              <a:t>）</a:t>
            </a:r>
            <a:r>
              <a:rPr sz="1325" spc="9" dirty="0">
                <a:latin typeface="ＭＳ Ｐゴシック"/>
                <a:cs typeface="ＭＳ Ｐゴシック"/>
              </a:rPr>
              <a:t>を整備</a:t>
            </a:r>
            <a:r>
              <a:rPr sz="1325" spc="-1325" dirty="0">
                <a:latin typeface="ＭＳ Ｐゴシック"/>
                <a:cs typeface="ＭＳ Ｐゴシック"/>
              </a:rPr>
              <a:t>・</a:t>
            </a:r>
            <a:r>
              <a:rPr sz="1325" spc="9" dirty="0">
                <a:latin typeface="ＭＳ Ｐゴシック"/>
                <a:cs typeface="ＭＳ Ｐゴシック"/>
              </a:rPr>
              <a:t>拡充し、センサー等による</a:t>
            </a:r>
            <a:r>
              <a:rPr sz="1325" dirty="0">
                <a:latin typeface="HGPｺﾞｼｯｸE"/>
                <a:cs typeface="HGPｺﾞｼｯｸE"/>
              </a:rPr>
              <a:t>モニタリングデータやＡＩ技術等を活用した点検のデジタル化を推進</a:t>
            </a:r>
            <a:endParaRPr sz="1325">
              <a:latin typeface="HGPｺﾞｼｯｸE"/>
              <a:cs typeface="HGPｺﾞｼｯｸE"/>
            </a:endParaRPr>
          </a:p>
        </p:txBody>
      </p:sp>
      <p:sp>
        <p:nvSpPr>
          <p:cNvPr id="137" name="object 137"/>
          <p:cNvSpPr/>
          <p:nvPr/>
        </p:nvSpPr>
        <p:spPr>
          <a:xfrm>
            <a:off x="2318362" y="1834882"/>
            <a:ext cx="4795713" cy="9231"/>
          </a:xfrm>
          <a:custGeom>
            <a:avLst/>
            <a:gdLst/>
            <a:ahLst/>
            <a:cxnLst/>
            <a:rect l="l" t="t" r="r" b="b"/>
            <a:pathLst>
              <a:path w="5608320" h="10794">
                <a:moveTo>
                  <a:pt x="5608320" y="0"/>
                </a:moveTo>
                <a:lnTo>
                  <a:pt x="0" y="0"/>
                </a:lnTo>
                <a:lnTo>
                  <a:pt x="0" y="10667"/>
                </a:lnTo>
                <a:lnTo>
                  <a:pt x="5608320" y="10667"/>
                </a:lnTo>
                <a:lnTo>
                  <a:pt x="5608320" y="0"/>
                </a:lnTo>
                <a:close/>
              </a:path>
            </a:pathLst>
          </a:custGeom>
          <a:solidFill>
            <a:srgbClr val="000000"/>
          </a:solidFill>
        </p:spPr>
        <p:txBody>
          <a:bodyPr wrap="square" lIns="0" tIns="0" rIns="0" bIns="0" rtlCol="0"/>
          <a:lstStyle/>
          <a:p>
            <a:endParaRPr sz="1539"/>
          </a:p>
        </p:txBody>
      </p:sp>
      <p:sp>
        <p:nvSpPr>
          <p:cNvPr id="138" name="object 138"/>
          <p:cNvSpPr txBox="1"/>
          <p:nvPr/>
        </p:nvSpPr>
        <p:spPr>
          <a:xfrm>
            <a:off x="7264810" y="3153269"/>
            <a:ext cx="1101190" cy="118993"/>
          </a:xfrm>
          <a:prstGeom prst="rect">
            <a:avLst/>
          </a:prstGeom>
        </p:spPr>
        <p:txBody>
          <a:bodyPr vert="horz" wrap="square" lIns="0" tIns="13575" rIns="0" bIns="0" rtlCol="0">
            <a:spAutoFit/>
          </a:bodyPr>
          <a:lstStyle/>
          <a:p>
            <a:pPr marL="10860">
              <a:spcBef>
                <a:spcPts val="107"/>
              </a:spcBef>
            </a:pPr>
            <a:r>
              <a:rPr sz="684" spc="-4" dirty="0">
                <a:latin typeface="ＭＳ Ｐゴシック"/>
                <a:cs typeface="ＭＳ Ｐゴシック"/>
              </a:rPr>
              <a:t>＜非破壊検査技術の活用＞</a:t>
            </a:r>
            <a:endParaRPr sz="684">
              <a:latin typeface="ＭＳ Ｐゴシック"/>
              <a:cs typeface="ＭＳ Ｐゴシック"/>
            </a:endParaRPr>
          </a:p>
        </p:txBody>
      </p:sp>
      <p:sp>
        <p:nvSpPr>
          <p:cNvPr id="139" name="object 139"/>
          <p:cNvSpPr txBox="1"/>
          <p:nvPr/>
        </p:nvSpPr>
        <p:spPr>
          <a:xfrm>
            <a:off x="1890484" y="4038129"/>
            <a:ext cx="573400" cy="118993"/>
          </a:xfrm>
          <a:prstGeom prst="rect">
            <a:avLst/>
          </a:prstGeom>
        </p:spPr>
        <p:txBody>
          <a:bodyPr vert="horz" wrap="square" lIns="0" tIns="13575" rIns="0" bIns="0" rtlCol="0">
            <a:spAutoFit/>
          </a:bodyPr>
          <a:lstStyle/>
          <a:p>
            <a:pPr marL="10860">
              <a:spcBef>
                <a:spcPts val="107"/>
              </a:spcBef>
            </a:pPr>
            <a:r>
              <a:rPr sz="684" dirty="0">
                <a:latin typeface="ＭＳ Ｐゴシック"/>
                <a:cs typeface="ＭＳ Ｐゴシック"/>
              </a:rPr>
              <a:t>スクリーニン</a:t>
            </a:r>
            <a:r>
              <a:rPr sz="684" spc="-581" dirty="0">
                <a:latin typeface="ＭＳ Ｐゴシック"/>
                <a:cs typeface="ＭＳ Ｐゴシック"/>
              </a:rPr>
              <a:t>グ</a:t>
            </a:r>
            <a:endParaRPr sz="684">
              <a:latin typeface="ＭＳ Ｐゴシック"/>
              <a:cs typeface="ＭＳ Ｐゴシック"/>
            </a:endParaRPr>
          </a:p>
        </p:txBody>
      </p:sp>
      <p:sp>
        <p:nvSpPr>
          <p:cNvPr id="140" name="object 140"/>
          <p:cNvSpPr txBox="1"/>
          <p:nvPr/>
        </p:nvSpPr>
        <p:spPr>
          <a:xfrm>
            <a:off x="4530733" y="4038129"/>
            <a:ext cx="573400" cy="118993"/>
          </a:xfrm>
          <a:prstGeom prst="rect">
            <a:avLst/>
          </a:prstGeom>
        </p:spPr>
        <p:txBody>
          <a:bodyPr vert="horz" wrap="square" lIns="0" tIns="13575" rIns="0" bIns="0" rtlCol="0">
            <a:spAutoFit/>
          </a:bodyPr>
          <a:lstStyle/>
          <a:p>
            <a:pPr marL="10860">
              <a:spcBef>
                <a:spcPts val="107"/>
              </a:spcBef>
            </a:pPr>
            <a:r>
              <a:rPr sz="684" dirty="0">
                <a:latin typeface="ＭＳ Ｐゴシック"/>
                <a:cs typeface="ＭＳ Ｐゴシック"/>
              </a:rPr>
              <a:t>スクリーニン</a:t>
            </a:r>
            <a:r>
              <a:rPr sz="684" spc="-581" dirty="0">
                <a:latin typeface="ＭＳ Ｐゴシック"/>
                <a:cs typeface="ＭＳ Ｐゴシック"/>
              </a:rPr>
              <a:t>グ</a:t>
            </a:r>
            <a:endParaRPr sz="684">
              <a:latin typeface="ＭＳ Ｐゴシック"/>
              <a:cs typeface="ＭＳ Ｐゴシック"/>
            </a:endParaRPr>
          </a:p>
        </p:txBody>
      </p:sp>
      <p:grpSp>
        <p:nvGrpSpPr>
          <p:cNvPr id="141" name="object 141"/>
          <p:cNvGrpSpPr/>
          <p:nvPr/>
        </p:nvGrpSpPr>
        <p:grpSpPr>
          <a:xfrm>
            <a:off x="2724955" y="2161980"/>
            <a:ext cx="5514093" cy="981731"/>
            <a:chOff x="3186683" y="2299716"/>
            <a:chExt cx="6448425" cy="1148080"/>
          </a:xfrm>
        </p:grpSpPr>
        <p:pic>
          <p:nvPicPr>
            <p:cNvPr id="142" name="object 142"/>
            <p:cNvPicPr/>
            <p:nvPr/>
          </p:nvPicPr>
          <p:blipFill>
            <a:blip r:embed="rId40" cstate="print"/>
            <a:stretch>
              <a:fillRect/>
            </a:stretch>
          </p:blipFill>
          <p:spPr>
            <a:xfrm>
              <a:off x="3186683" y="2564892"/>
              <a:ext cx="932688" cy="591312"/>
            </a:xfrm>
            <a:prstGeom prst="rect">
              <a:avLst/>
            </a:prstGeom>
          </p:spPr>
        </p:pic>
        <p:pic>
          <p:nvPicPr>
            <p:cNvPr id="143" name="object 143"/>
            <p:cNvPicPr/>
            <p:nvPr/>
          </p:nvPicPr>
          <p:blipFill>
            <a:blip r:embed="rId41" cstate="print"/>
            <a:stretch>
              <a:fillRect/>
            </a:stretch>
          </p:blipFill>
          <p:spPr>
            <a:xfrm>
              <a:off x="4174236" y="2570988"/>
              <a:ext cx="888491" cy="580644"/>
            </a:xfrm>
            <a:prstGeom prst="rect">
              <a:avLst/>
            </a:prstGeom>
          </p:spPr>
        </p:pic>
        <p:pic>
          <p:nvPicPr>
            <p:cNvPr id="144" name="object 144"/>
            <p:cNvPicPr/>
            <p:nvPr/>
          </p:nvPicPr>
          <p:blipFill>
            <a:blip r:embed="rId42" cstate="print"/>
            <a:stretch>
              <a:fillRect/>
            </a:stretch>
          </p:blipFill>
          <p:spPr>
            <a:xfrm>
              <a:off x="8622792" y="2299716"/>
              <a:ext cx="1011936" cy="1147572"/>
            </a:xfrm>
            <a:prstGeom prst="rect">
              <a:avLst/>
            </a:prstGeom>
          </p:spPr>
        </p:pic>
      </p:grpSp>
      <p:sp>
        <p:nvSpPr>
          <p:cNvPr id="145" name="object 145"/>
          <p:cNvSpPr txBox="1">
            <a:spLocks noGrp="1"/>
          </p:cNvSpPr>
          <p:nvPr>
            <p:ph type="sldNum" sz="quarter" idx="7"/>
          </p:nvPr>
        </p:nvSpPr>
        <p:spPr>
          <a:xfrm>
            <a:off x="9604247" y="6731581"/>
            <a:ext cx="275590" cy="360201"/>
          </a:xfrm>
          <a:prstGeom prst="rect">
            <a:avLst/>
          </a:prstGeom>
        </p:spPr>
        <p:txBody>
          <a:bodyPr vert="horz" wrap="square" lIns="0" tIns="0" rIns="0" bIns="0" rtlCol="0">
            <a:spAutoFit/>
          </a:bodyPr>
          <a:lstStyle>
            <a:defPPr>
              <a:defRPr kern="0"/>
            </a:defPPr>
            <a:lvl1pPr>
              <a:defRPr sz="1300" b="0" i="0">
                <a:solidFill>
                  <a:schemeClr val="tx1"/>
                </a:solidFill>
                <a:latin typeface="Arial"/>
                <a:cs typeface="Arial"/>
              </a:defRPr>
            </a:lvl1pPr>
          </a:lstStyle>
          <a:p>
            <a:pPr marL="116839">
              <a:lnSpc>
                <a:spcPts val="1313"/>
              </a:lnSpc>
              <a:spcBef>
                <a:spcPts val="334"/>
              </a:spcBef>
            </a:pPr>
            <a:fld id="{81D60167-4931-47E6-BA6A-407CBD079E47}" type="slidenum">
              <a:rPr lang="en-US" altLang="ja-JP" sz="1450" spc="-50" smtClean="0"/>
              <a:pPr marL="116839">
                <a:lnSpc>
                  <a:spcPts val="1313"/>
                </a:lnSpc>
                <a:spcBef>
                  <a:spcPts val="334"/>
                </a:spcBef>
              </a:pPr>
              <a:t>36</a:t>
            </a:fld>
            <a:endParaRPr spc="-2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D02572E-5905-4686-32EB-D490F7A2D756}"/>
              </a:ext>
            </a:extLst>
          </p:cNvPr>
          <p:cNvSpPr txBox="1"/>
          <p:nvPr/>
        </p:nvSpPr>
        <p:spPr>
          <a:xfrm>
            <a:off x="707572" y="487740"/>
            <a:ext cx="8001000" cy="6555641"/>
          </a:xfrm>
          <a:prstGeom prst="rect">
            <a:avLst/>
          </a:prstGeom>
          <a:noFill/>
        </p:spPr>
        <p:txBody>
          <a:bodyPr wrap="square">
            <a:spAutoFit/>
          </a:bodyPr>
          <a:lstStyle/>
          <a:p>
            <a:r>
              <a:rPr lang="ja-JP" altLang="en-US" sz="2800" b="0" i="0" dirty="0">
                <a:solidFill>
                  <a:srgbClr val="000000"/>
                </a:solidFill>
                <a:effectLst/>
                <a:latin typeface="Courier New" panose="02070309020205020404" pitchFamily="49" charset="0"/>
              </a:rPr>
              <a:t>３）まとめ</a:t>
            </a:r>
            <a:br>
              <a:rPr lang="ja-JP" altLang="en-US" sz="2800" dirty="0"/>
            </a:br>
            <a:r>
              <a:rPr lang="en-US" altLang="ja-JP" sz="2800" b="0" i="0" dirty="0">
                <a:solidFill>
                  <a:srgbClr val="000000"/>
                </a:solidFill>
                <a:effectLst/>
                <a:latin typeface="Courier New" panose="02070309020205020404" pitchFamily="49" charset="0"/>
              </a:rPr>
              <a:t>【</a:t>
            </a:r>
            <a:r>
              <a:rPr lang="ja-JP" altLang="en-US" sz="2800" b="0" i="0" dirty="0">
                <a:solidFill>
                  <a:srgbClr val="000000"/>
                </a:solidFill>
                <a:effectLst/>
                <a:latin typeface="Courier New" panose="02070309020205020404" pitchFamily="49" charset="0"/>
              </a:rPr>
              <a:t>キーワード</a:t>
            </a:r>
            <a:r>
              <a:rPr lang="en-US" altLang="ja-JP" sz="2800" b="0" i="0" dirty="0">
                <a:solidFill>
                  <a:srgbClr val="000000"/>
                </a:solidFill>
                <a:effectLst/>
                <a:latin typeface="Courier New" panose="02070309020205020404" pitchFamily="49" charset="0"/>
              </a:rPr>
              <a:t>】</a:t>
            </a:r>
          </a:p>
          <a:p>
            <a:r>
              <a:rPr lang="ja-JP" altLang="en-US" sz="2800" b="0" i="0" dirty="0">
                <a:solidFill>
                  <a:srgbClr val="000000"/>
                </a:solidFill>
                <a:effectLst/>
                <a:latin typeface="Courier New" panose="02070309020205020404" pitchFamily="49" charset="0"/>
              </a:rPr>
              <a:t>・インフラマネジメント</a:t>
            </a:r>
            <a:endParaRPr lang="en-US" altLang="ja-JP" sz="2800" b="0" i="0" dirty="0">
              <a:solidFill>
                <a:srgbClr val="000000"/>
              </a:solidFill>
              <a:effectLst/>
              <a:latin typeface="Courier New" panose="02070309020205020404" pitchFamily="49" charset="0"/>
            </a:endParaRPr>
          </a:p>
          <a:p>
            <a:r>
              <a:rPr lang="ja-JP" altLang="en-US" sz="2800" b="0" i="0" dirty="0">
                <a:solidFill>
                  <a:srgbClr val="000000"/>
                </a:solidFill>
                <a:effectLst/>
                <a:latin typeface="Courier New" panose="02070309020205020404" pitchFamily="49" charset="0"/>
              </a:rPr>
              <a:t>・民間活力導入</a:t>
            </a:r>
            <a:endParaRPr lang="en-US" altLang="ja-JP" sz="2800" b="0" i="0" dirty="0">
              <a:solidFill>
                <a:srgbClr val="000000"/>
              </a:solidFill>
              <a:effectLst/>
              <a:latin typeface="Courier New" panose="02070309020205020404" pitchFamily="49" charset="0"/>
            </a:endParaRPr>
          </a:p>
          <a:p>
            <a:r>
              <a:rPr lang="ja-JP" altLang="en-US" sz="2800" b="0" i="0" dirty="0">
                <a:solidFill>
                  <a:srgbClr val="000000"/>
                </a:solidFill>
                <a:effectLst/>
                <a:latin typeface="Courier New" panose="02070309020205020404" pitchFamily="49" charset="0"/>
              </a:rPr>
              <a:t>・包括管理</a:t>
            </a:r>
            <a:br>
              <a:rPr lang="ja-JP" altLang="en-US" sz="2800" dirty="0"/>
            </a:br>
            <a:r>
              <a:rPr lang="ja-JP" altLang="en-US" sz="2800" b="0" i="0" dirty="0">
                <a:solidFill>
                  <a:srgbClr val="000000"/>
                </a:solidFill>
                <a:effectLst/>
                <a:latin typeface="Courier New" panose="02070309020205020404" pitchFamily="49" charset="0"/>
              </a:rPr>
              <a:t>・群管理・地域インフラ群再編</a:t>
            </a:r>
            <a:endParaRPr lang="en-US" altLang="ja-JP" sz="2800" b="0" i="0" dirty="0">
              <a:solidFill>
                <a:srgbClr val="000000"/>
              </a:solidFill>
              <a:effectLst/>
              <a:latin typeface="Courier New" panose="02070309020205020404" pitchFamily="49" charset="0"/>
            </a:endParaRPr>
          </a:p>
          <a:p>
            <a:r>
              <a:rPr lang="ja-JP" altLang="en-US" sz="2800" b="0" i="0" dirty="0">
                <a:solidFill>
                  <a:srgbClr val="000000"/>
                </a:solidFill>
                <a:effectLst/>
                <a:latin typeface="Courier New" panose="02070309020205020404" pitchFamily="49" charset="0"/>
              </a:rPr>
              <a:t>・初期不都合</a:t>
            </a:r>
            <a:endParaRPr lang="en-US" altLang="ja-JP" sz="2800" b="0" i="0" dirty="0">
              <a:solidFill>
                <a:srgbClr val="000000"/>
              </a:solidFill>
              <a:effectLst/>
              <a:latin typeface="Courier New" panose="02070309020205020404" pitchFamily="49" charset="0"/>
            </a:endParaRPr>
          </a:p>
          <a:p>
            <a:r>
              <a:rPr lang="ja-JP" altLang="en-US" sz="2800" b="0" i="0" dirty="0">
                <a:solidFill>
                  <a:srgbClr val="000000"/>
                </a:solidFill>
                <a:effectLst/>
                <a:latin typeface="Courier New" panose="02070309020205020404" pitchFamily="49" charset="0"/>
              </a:rPr>
              <a:t>・再劣化</a:t>
            </a:r>
            <a:endParaRPr lang="en-US" altLang="ja-JP" sz="2800" b="0" i="0" dirty="0">
              <a:solidFill>
                <a:srgbClr val="000000"/>
              </a:solidFill>
              <a:effectLst/>
              <a:latin typeface="Courier New" panose="02070309020205020404" pitchFamily="49" charset="0"/>
            </a:endParaRPr>
          </a:p>
          <a:p>
            <a:r>
              <a:rPr lang="ja-JP" altLang="en-US" sz="2800" b="0" i="0" dirty="0">
                <a:solidFill>
                  <a:srgbClr val="000000"/>
                </a:solidFill>
                <a:effectLst/>
                <a:latin typeface="Courier New" panose="02070309020205020404" pitchFamily="49" charset="0"/>
              </a:rPr>
              <a:t>・高額な撤去費</a:t>
            </a:r>
            <a:endParaRPr lang="en-US" altLang="ja-JP" sz="2800" b="0" i="0" dirty="0">
              <a:solidFill>
                <a:srgbClr val="000000"/>
              </a:solidFill>
              <a:effectLst/>
              <a:latin typeface="Courier New" panose="02070309020205020404" pitchFamily="49" charset="0"/>
            </a:endParaRPr>
          </a:p>
          <a:p>
            <a:r>
              <a:rPr lang="ja-JP" altLang="en-US" sz="2800" b="0" i="0" dirty="0">
                <a:solidFill>
                  <a:srgbClr val="000000"/>
                </a:solidFill>
                <a:effectLst/>
                <a:latin typeface="Courier New" panose="02070309020205020404" pitchFamily="49" charset="0"/>
              </a:rPr>
              <a:t>・緊急時対策工</a:t>
            </a:r>
            <a:br>
              <a:rPr lang="ja-JP" altLang="en-US" sz="2800" dirty="0"/>
            </a:br>
            <a:br>
              <a:rPr lang="ja-JP" altLang="en-US" sz="2800" dirty="0"/>
            </a:br>
            <a:r>
              <a:rPr lang="ja-JP" altLang="en-US" sz="2800" b="0" i="0" dirty="0">
                <a:solidFill>
                  <a:srgbClr val="000000"/>
                </a:solidFill>
                <a:effectLst/>
                <a:latin typeface="Courier New" panose="02070309020205020404" pitchFamily="49" charset="0"/>
              </a:rPr>
              <a:t>・技術者不足</a:t>
            </a:r>
            <a:endParaRPr lang="en-US" altLang="ja-JP" sz="2800" b="0" i="0" dirty="0">
              <a:solidFill>
                <a:srgbClr val="000000"/>
              </a:solidFill>
              <a:effectLst/>
              <a:latin typeface="Courier New" panose="02070309020205020404" pitchFamily="49" charset="0"/>
            </a:endParaRPr>
          </a:p>
          <a:p>
            <a:r>
              <a:rPr lang="ja-JP" altLang="en-US" sz="2800" b="0" i="0" dirty="0">
                <a:solidFill>
                  <a:srgbClr val="000000"/>
                </a:solidFill>
                <a:effectLst/>
                <a:latin typeface="Courier New" panose="02070309020205020404" pitchFamily="49" charset="0"/>
              </a:rPr>
              <a:t>・インフラメンテ市場の拡大　　</a:t>
            </a:r>
            <a:endParaRPr lang="en-US" altLang="ja-JP" sz="2800" b="0" i="0" dirty="0">
              <a:solidFill>
                <a:srgbClr val="000000"/>
              </a:solidFill>
              <a:effectLst/>
              <a:latin typeface="Courier New" panose="02070309020205020404" pitchFamily="49" charset="0"/>
            </a:endParaRPr>
          </a:p>
          <a:p>
            <a:r>
              <a:rPr lang="ja-JP" altLang="en-US" sz="2800" b="0" i="0" dirty="0">
                <a:solidFill>
                  <a:srgbClr val="000000"/>
                </a:solidFill>
                <a:effectLst/>
                <a:latin typeface="Courier New" panose="02070309020205020404" pitchFamily="49" charset="0"/>
              </a:rPr>
              <a:t>　　　　　　　　　　　　　　　　　　　　等</a:t>
            </a:r>
            <a:br>
              <a:rPr lang="ja-JP" altLang="en-US" sz="2800" dirty="0"/>
            </a:br>
            <a:endParaRPr lang="ja-JP" altLang="en-US" sz="2800" dirty="0"/>
          </a:p>
        </p:txBody>
      </p:sp>
    </p:spTree>
    <p:extLst>
      <p:ext uri="{BB962C8B-B14F-4D97-AF65-F5344CB8AC3E}">
        <p14:creationId xmlns:p14="http://schemas.microsoft.com/office/powerpoint/2010/main" val="2693507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4BF9206-A9E0-F60B-1860-6A52C2D080CF}"/>
              </a:ext>
            </a:extLst>
          </p:cNvPr>
          <p:cNvGrpSpPr>
            <a:grpSpLocks/>
          </p:cNvGrpSpPr>
          <p:nvPr/>
        </p:nvGrpSpPr>
        <p:grpSpPr bwMode="auto">
          <a:xfrm>
            <a:off x="130629" y="1491343"/>
            <a:ext cx="8741228" cy="4887459"/>
            <a:chOff x="1116" y="3907"/>
            <a:chExt cx="9900" cy="5501"/>
          </a:xfrm>
        </p:grpSpPr>
        <p:pic>
          <p:nvPicPr>
            <p:cNvPr id="1027" name="Picture 3">
              <a:extLst>
                <a:ext uri="{FF2B5EF4-FFF2-40B4-BE49-F238E27FC236}">
                  <a16:creationId xmlns:a16="http://schemas.microsoft.com/office/drawing/2014/main" id="{690D6488-D98D-1D1A-DC12-CF157B8CD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 y="4035"/>
              <a:ext cx="4634" cy="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23EF2C29-B450-9013-62B6-8E8B19BA003F}"/>
                </a:ext>
              </a:extLst>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l="3636"/>
            <a:stretch>
              <a:fillRect/>
            </a:stretch>
          </p:blipFill>
          <p:spPr bwMode="auto">
            <a:xfrm>
              <a:off x="1116" y="6928"/>
              <a:ext cx="5565"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8698FBA2-93B5-52F0-CFFD-CB715001E1FB}"/>
                </a:ext>
              </a:extLst>
            </p:cNvPr>
            <p:cNvPicPr>
              <a:picLocks noChangeAspect="1" noChangeArrowheads="1"/>
            </p:cNvPicPr>
            <p:nvPr/>
          </p:nvPicPr>
          <p:blipFill>
            <a:blip r:embed="rId4">
              <a:clrChange>
                <a:clrFrom>
                  <a:srgbClr val="E4E4E4"/>
                </a:clrFrom>
                <a:clrTo>
                  <a:srgbClr val="E4E4E4">
                    <a:alpha val="0"/>
                  </a:srgbClr>
                </a:clrTo>
              </a:clrChange>
              <a:extLst>
                <a:ext uri="{28A0092B-C50C-407E-A947-70E740481C1C}">
                  <a14:useLocalDpi xmlns:a14="http://schemas.microsoft.com/office/drawing/2010/main" val="0"/>
                </a:ext>
              </a:extLst>
            </a:blip>
            <a:srcRect/>
            <a:stretch>
              <a:fillRect/>
            </a:stretch>
          </p:blipFill>
          <p:spPr bwMode="auto">
            <a:xfrm>
              <a:off x="6591" y="7018"/>
              <a:ext cx="4425" cy="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E5DEC394-C6BA-AF48-2231-6826EEE3E4E6}"/>
                </a:ext>
              </a:extLst>
            </p:cNvPr>
            <p:cNvPicPr>
              <a:picLocks noChangeAspect="1" noChangeArrowheads="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6335" y="3907"/>
              <a:ext cx="4681" cy="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テキスト ボックス 3">
            <a:extLst>
              <a:ext uri="{FF2B5EF4-FFF2-40B4-BE49-F238E27FC236}">
                <a16:creationId xmlns:a16="http://schemas.microsoft.com/office/drawing/2014/main" id="{36B4B23C-A0A4-89FC-15F1-14627A5CB9DC}"/>
              </a:ext>
            </a:extLst>
          </p:cNvPr>
          <p:cNvSpPr txBox="1"/>
          <p:nvPr/>
        </p:nvSpPr>
        <p:spPr>
          <a:xfrm>
            <a:off x="424626" y="479198"/>
            <a:ext cx="8294747" cy="646331"/>
          </a:xfrm>
          <a:prstGeom prst="rect">
            <a:avLst/>
          </a:prstGeom>
          <a:noFill/>
        </p:spPr>
        <p:txBody>
          <a:bodyPr wrap="square">
            <a:spAutoFit/>
          </a:bodyPr>
          <a:lstStyle/>
          <a:p>
            <a:pPr algn="just">
              <a:buNone/>
            </a:pPr>
            <a:r>
              <a:rPr lang="ja-JP" altLang="ja-JP" sz="1800" kern="100" dirty="0">
                <a:effectLst/>
                <a:latin typeface="Century" panose="02040604050505020304" pitchFamily="18" charset="0"/>
                <a:ea typeface="ＭＳ ゴシック" panose="020B0609070205080204" pitchFamily="49" charset="-128"/>
                <a:cs typeface="Times New Roman" panose="02020603050405020304" pitchFamily="18" charset="0"/>
              </a:rPr>
              <a:t>　水圧鉄管振動測定</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533400" indent="-533400" algn="just">
              <a:buNone/>
            </a:pPr>
            <a:r>
              <a:rPr lang="ja-JP" altLang="ja-JP" sz="1800" kern="100" dirty="0">
                <a:effectLst/>
                <a:latin typeface="Century" panose="02040604050505020304" pitchFamily="18" charset="0"/>
                <a:ea typeface="ＭＳ ゴシック" panose="020B0609070205080204" pitchFamily="49" charset="-128"/>
                <a:cs typeface="Times New Roman" panose="02020603050405020304" pitchFamily="18" charset="0"/>
              </a:rPr>
              <a:t>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590608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CA2616-6818-77B8-8EA9-7B75C743EABB}"/>
              </a:ext>
            </a:extLst>
          </p:cNvPr>
          <p:cNvSpPr txBox="1"/>
          <p:nvPr/>
        </p:nvSpPr>
        <p:spPr>
          <a:xfrm>
            <a:off x="914400" y="816429"/>
            <a:ext cx="7366119" cy="4832092"/>
          </a:xfrm>
          <a:prstGeom prst="rect">
            <a:avLst/>
          </a:prstGeom>
          <a:noFill/>
        </p:spPr>
        <p:txBody>
          <a:bodyPr wrap="none" rtlCol="0">
            <a:spAutoFit/>
          </a:bodyPr>
          <a:lstStyle/>
          <a:p>
            <a:r>
              <a:rPr kumimoji="1" lang="ja-JP" altLang="en-US" sz="2800" dirty="0"/>
              <a:t>解決策</a:t>
            </a:r>
            <a:endParaRPr kumimoji="1" lang="en-US" altLang="ja-JP" sz="2800" dirty="0"/>
          </a:p>
          <a:p>
            <a:endParaRPr kumimoji="1" lang="en-US" altLang="ja-JP" sz="2800" dirty="0"/>
          </a:p>
          <a:p>
            <a:r>
              <a:rPr kumimoji="1" lang="ja-JP" altLang="en-US" sz="2800" dirty="0"/>
              <a:t>・無理な設計はしない</a:t>
            </a:r>
            <a:endParaRPr kumimoji="1" lang="en-US" altLang="ja-JP" sz="2800" dirty="0"/>
          </a:p>
          <a:p>
            <a:r>
              <a:rPr kumimoji="1" lang="ja-JP" altLang="en-US" sz="2800" dirty="0"/>
              <a:t>・きちんとした施工</a:t>
            </a:r>
            <a:endParaRPr kumimoji="1" lang="en-US" altLang="ja-JP" sz="2800" dirty="0"/>
          </a:p>
          <a:p>
            <a:r>
              <a:rPr kumimoji="1" lang="ja-JP" altLang="en-US" sz="2800" dirty="0"/>
              <a:t>・まずは作るときに精度の良い、物を作る。</a:t>
            </a:r>
            <a:endParaRPr kumimoji="1" lang="en-US" altLang="ja-JP" sz="2800" dirty="0"/>
          </a:p>
          <a:p>
            <a:endParaRPr kumimoji="1" lang="en-US" altLang="ja-JP" sz="2800" dirty="0"/>
          </a:p>
          <a:p>
            <a:r>
              <a:rPr kumimoji="1" lang="ja-JP" altLang="en-US" sz="2800" dirty="0"/>
              <a:t>・点検だけでは管理はできない。</a:t>
            </a:r>
            <a:endParaRPr kumimoji="1" lang="en-US" altLang="ja-JP" sz="2800" dirty="0"/>
          </a:p>
          <a:p>
            <a:r>
              <a:rPr kumimoji="1" lang="ja-JP" altLang="en-US" sz="2800" dirty="0"/>
              <a:t>・創意工夫</a:t>
            </a:r>
            <a:endParaRPr kumimoji="1" lang="en-US" altLang="ja-JP" sz="2800" dirty="0"/>
          </a:p>
          <a:p>
            <a:r>
              <a:rPr kumimoji="1" lang="ja-JP" altLang="en-US" sz="2800" dirty="0"/>
              <a:t>・モニタリングシステムの有効活用</a:t>
            </a:r>
            <a:endParaRPr kumimoji="1" lang="en-US" altLang="ja-JP" sz="2800" dirty="0"/>
          </a:p>
          <a:p>
            <a:r>
              <a:rPr kumimoji="1" lang="ja-JP" altLang="en-US" sz="2800"/>
              <a:t>・感覚の育成、人材育成</a:t>
            </a:r>
            <a:endParaRPr kumimoji="1" lang="en-US" altLang="ja-JP" sz="2800" dirty="0"/>
          </a:p>
          <a:p>
            <a:endParaRPr kumimoji="1" lang="ja-JP" altLang="en-US" sz="2800" dirty="0"/>
          </a:p>
        </p:txBody>
      </p:sp>
    </p:spTree>
    <p:extLst>
      <p:ext uri="{BB962C8B-B14F-4D97-AF65-F5344CB8AC3E}">
        <p14:creationId xmlns:p14="http://schemas.microsoft.com/office/powerpoint/2010/main" val="3015979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CCAEDC4-09A3-74C7-5597-741520E03ADD}"/>
              </a:ext>
            </a:extLst>
          </p:cNvPr>
          <p:cNvPicPr>
            <a:picLocks noChangeAspect="1"/>
          </p:cNvPicPr>
          <p:nvPr/>
        </p:nvPicPr>
        <p:blipFill>
          <a:blip r:embed="rId2"/>
          <a:stretch>
            <a:fillRect/>
          </a:stretch>
        </p:blipFill>
        <p:spPr>
          <a:xfrm>
            <a:off x="185057" y="161245"/>
            <a:ext cx="2318657" cy="2707802"/>
          </a:xfrm>
          <a:prstGeom prst="rect">
            <a:avLst/>
          </a:prstGeom>
        </p:spPr>
      </p:pic>
      <p:pic>
        <p:nvPicPr>
          <p:cNvPr id="3" name="図 2">
            <a:extLst>
              <a:ext uri="{FF2B5EF4-FFF2-40B4-BE49-F238E27FC236}">
                <a16:creationId xmlns:a16="http://schemas.microsoft.com/office/drawing/2014/main" id="{85EA3629-14D2-18F9-2D4C-04BE0899E791}"/>
              </a:ext>
            </a:extLst>
          </p:cNvPr>
          <p:cNvPicPr>
            <a:picLocks noChangeAspect="1"/>
          </p:cNvPicPr>
          <p:nvPr/>
        </p:nvPicPr>
        <p:blipFill>
          <a:blip r:embed="rId3"/>
          <a:stretch>
            <a:fillRect/>
          </a:stretch>
        </p:blipFill>
        <p:spPr>
          <a:xfrm>
            <a:off x="1730828" y="2285998"/>
            <a:ext cx="7315201" cy="4572001"/>
          </a:xfrm>
          <a:prstGeom prst="rect">
            <a:avLst/>
          </a:prstGeom>
        </p:spPr>
      </p:pic>
    </p:spTree>
    <p:extLst>
      <p:ext uri="{BB962C8B-B14F-4D97-AF65-F5344CB8AC3E}">
        <p14:creationId xmlns:p14="http://schemas.microsoft.com/office/powerpoint/2010/main" val="2928921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078565-FBE7-46D4-2C34-15299782890D}"/>
              </a:ext>
            </a:extLst>
          </p:cNvPr>
          <p:cNvSpPr>
            <a:spLocks noGrp="1"/>
          </p:cNvSpPr>
          <p:nvPr>
            <p:ph type="ctrTitle"/>
          </p:nvPr>
        </p:nvSpPr>
        <p:spPr/>
        <p:txBody>
          <a:bodyPr/>
          <a:lstStyle/>
          <a:p>
            <a:r>
              <a:rPr kumimoji="1" lang="ja-JP" altLang="en-US" dirty="0"/>
              <a:t>お疲れさまでした。</a:t>
            </a:r>
          </a:p>
        </p:txBody>
      </p:sp>
      <p:sp>
        <p:nvSpPr>
          <p:cNvPr id="3" name="字幕 2">
            <a:extLst>
              <a:ext uri="{FF2B5EF4-FFF2-40B4-BE49-F238E27FC236}">
                <a16:creationId xmlns:a16="http://schemas.microsoft.com/office/drawing/2014/main" id="{4EC4FCA7-57E7-0298-0199-D7E533679DB4}"/>
              </a:ext>
            </a:extLst>
          </p:cNvPr>
          <p:cNvSpPr>
            <a:spLocks noGrp="1"/>
          </p:cNvSpPr>
          <p:nvPr>
            <p:ph type="subTitle" idx="1"/>
          </p:nvPr>
        </p:nvSpPr>
        <p:spPr/>
        <p:txBody>
          <a:bodyPr/>
          <a:lstStyle/>
          <a:p>
            <a:r>
              <a:rPr kumimoji="1" lang="ja-JP" altLang="en-US" dirty="0"/>
              <a:t>どうぞ質問等はお気軽に。</a:t>
            </a:r>
          </a:p>
        </p:txBody>
      </p:sp>
    </p:spTree>
    <p:extLst>
      <p:ext uri="{BB962C8B-B14F-4D97-AF65-F5344CB8AC3E}">
        <p14:creationId xmlns:p14="http://schemas.microsoft.com/office/powerpoint/2010/main" val="120962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99188" y="6374741"/>
            <a:ext cx="3509362" cy="138130"/>
          </a:xfrm>
          <a:prstGeom prst="rect">
            <a:avLst/>
          </a:prstGeom>
        </p:spPr>
        <p:txBody>
          <a:bodyPr vert="horz" wrap="square" lIns="0" tIns="13032" rIns="0" bIns="0" rtlCol="0">
            <a:spAutoFit/>
          </a:bodyPr>
          <a:lstStyle/>
          <a:p>
            <a:pPr marL="10860">
              <a:spcBef>
                <a:spcPts val="103"/>
              </a:spcBef>
            </a:pPr>
            <a:r>
              <a:rPr sz="812" dirty="0">
                <a:latin typeface="ＭＳ Ｐゴシック"/>
                <a:cs typeface="ＭＳ Ｐゴシック"/>
              </a:rPr>
              <a:t>※</a:t>
            </a:r>
            <a:r>
              <a:rPr sz="812" spc="-4" dirty="0">
                <a:latin typeface="ＭＳ ゴシック"/>
                <a:cs typeface="ＭＳ ゴシック"/>
              </a:rPr>
              <a:t>推計値は幅を持った値としているため、グラフは最大値を用いて作成。</a:t>
            </a:r>
            <a:endParaRPr sz="812">
              <a:latin typeface="ＭＳ ゴシック"/>
              <a:cs typeface="ＭＳ ゴシック"/>
            </a:endParaRPr>
          </a:p>
        </p:txBody>
      </p:sp>
      <p:grpSp>
        <p:nvGrpSpPr>
          <p:cNvPr id="3" name="object 3"/>
          <p:cNvGrpSpPr/>
          <p:nvPr/>
        </p:nvGrpSpPr>
        <p:grpSpPr>
          <a:xfrm>
            <a:off x="74933" y="1062094"/>
            <a:ext cx="8698746" cy="5259972"/>
            <a:chOff x="87630" y="1013460"/>
            <a:chExt cx="10172700" cy="6151245"/>
          </a:xfrm>
        </p:grpSpPr>
        <p:sp>
          <p:nvSpPr>
            <p:cNvPr id="4" name="object 4"/>
            <p:cNvSpPr/>
            <p:nvPr/>
          </p:nvSpPr>
          <p:spPr>
            <a:xfrm>
              <a:off x="91440" y="1017270"/>
              <a:ext cx="10165080" cy="205740"/>
            </a:xfrm>
            <a:custGeom>
              <a:avLst/>
              <a:gdLst/>
              <a:ahLst/>
              <a:cxnLst/>
              <a:rect l="l" t="t" r="r" b="b"/>
              <a:pathLst>
                <a:path w="10165080" h="205740">
                  <a:moveTo>
                    <a:pt x="0" y="0"/>
                  </a:moveTo>
                  <a:lnTo>
                    <a:pt x="10165080" y="0"/>
                  </a:lnTo>
                </a:path>
                <a:path w="10165080" h="205740">
                  <a:moveTo>
                    <a:pt x="0" y="7619"/>
                  </a:moveTo>
                  <a:lnTo>
                    <a:pt x="10165080" y="7619"/>
                  </a:lnTo>
                </a:path>
                <a:path w="10165080" h="205740">
                  <a:moveTo>
                    <a:pt x="0" y="15239"/>
                  </a:moveTo>
                  <a:lnTo>
                    <a:pt x="10165080" y="15239"/>
                  </a:lnTo>
                </a:path>
                <a:path w="10165080" h="205740">
                  <a:moveTo>
                    <a:pt x="0" y="22859"/>
                  </a:moveTo>
                  <a:lnTo>
                    <a:pt x="10165080" y="22859"/>
                  </a:lnTo>
                </a:path>
                <a:path w="10165080" h="205740">
                  <a:moveTo>
                    <a:pt x="0" y="30479"/>
                  </a:moveTo>
                  <a:lnTo>
                    <a:pt x="10165080" y="30479"/>
                  </a:lnTo>
                </a:path>
                <a:path w="10165080" h="205740">
                  <a:moveTo>
                    <a:pt x="0" y="38100"/>
                  </a:moveTo>
                  <a:lnTo>
                    <a:pt x="10165080" y="38100"/>
                  </a:lnTo>
                </a:path>
                <a:path w="10165080" h="205740">
                  <a:moveTo>
                    <a:pt x="0" y="45719"/>
                  </a:moveTo>
                  <a:lnTo>
                    <a:pt x="10165080" y="45719"/>
                  </a:lnTo>
                </a:path>
                <a:path w="10165080" h="205740">
                  <a:moveTo>
                    <a:pt x="0" y="53339"/>
                  </a:moveTo>
                  <a:lnTo>
                    <a:pt x="10165080" y="53339"/>
                  </a:lnTo>
                </a:path>
                <a:path w="10165080" h="205740">
                  <a:moveTo>
                    <a:pt x="0" y="60959"/>
                  </a:moveTo>
                  <a:lnTo>
                    <a:pt x="10165080" y="60959"/>
                  </a:lnTo>
                </a:path>
                <a:path w="10165080" h="205740">
                  <a:moveTo>
                    <a:pt x="0" y="68579"/>
                  </a:moveTo>
                  <a:lnTo>
                    <a:pt x="10165080" y="68579"/>
                  </a:lnTo>
                </a:path>
                <a:path w="10165080" h="205740">
                  <a:moveTo>
                    <a:pt x="0" y="76199"/>
                  </a:moveTo>
                  <a:lnTo>
                    <a:pt x="10165080" y="76199"/>
                  </a:lnTo>
                </a:path>
                <a:path w="10165080" h="205740">
                  <a:moveTo>
                    <a:pt x="0" y="83819"/>
                  </a:moveTo>
                  <a:lnTo>
                    <a:pt x="10165080" y="83819"/>
                  </a:lnTo>
                </a:path>
                <a:path w="10165080" h="205740">
                  <a:moveTo>
                    <a:pt x="0" y="91439"/>
                  </a:moveTo>
                  <a:lnTo>
                    <a:pt x="10165080" y="91439"/>
                  </a:lnTo>
                </a:path>
                <a:path w="10165080" h="205740">
                  <a:moveTo>
                    <a:pt x="0" y="99059"/>
                  </a:moveTo>
                  <a:lnTo>
                    <a:pt x="10165080" y="99059"/>
                  </a:lnTo>
                </a:path>
                <a:path w="10165080" h="205740">
                  <a:moveTo>
                    <a:pt x="0" y="106679"/>
                  </a:moveTo>
                  <a:lnTo>
                    <a:pt x="10165080" y="106679"/>
                  </a:lnTo>
                </a:path>
                <a:path w="10165080" h="205740">
                  <a:moveTo>
                    <a:pt x="0" y="114299"/>
                  </a:moveTo>
                  <a:lnTo>
                    <a:pt x="10165080" y="114299"/>
                  </a:lnTo>
                </a:path>
                <a:path w="10165080" h="205740">
                  <a:moveTo>
                    <a:pt x="0" y="121919"/>
                  </a:moveTo>
                  <a:lnTo>
                    <a:pt x="10165080" y="121919"/>
                  </a:lnTo>
                </a:path>
                <a:path w="10165080" h="205740">
                  <a:moveTo>
                    <a:pt x="0" y="129539"/>
                  </a:moveTo>
                  <a:lnTo>
                    <a:pt x="10165080" y="129539"/>
                  </a:lnTo>
                </a:path>
                <a:path w="10165080" h="205740">
                  <a:moveTo>
                    <a:pt x="0" y="137159"/>
                  </a:moveTo>
                  <a:lnTo>
                    <a:pt x="10165080" y="137159"/>
                  </a:lnTo>
                </a:path>
                <a:path w="10165080" h="205740">
                  <a:moveTo>
                    <a:pt x="0" y="144779"/>
                  </a:moveTo>
                  <a:lnTo>
                    <a:pt x="10165080" y="144779"/>
                  </a:lnTo>
                </a:path>
                <a:path w="10165080" h="205740">
                  <a:moveTo>
                    <a:pt x="0" y="152399"/>
                  </a:moveTo>
                  <a:lnTo>
                    <a:pt x="10165080" y="152399"/>
                  </a:lnTo>
                </a:path>
                <a:path w="10165080" h="205740">
                  <a:moveTo>
                    <a:pt x="0" y="160019"/>
                  </a:moveTo>
                  <a:lnTo>
                    <a:pt x="10165080" y="160019"/>
                  </a:lnTo>
                </a:path>
                <a:path w="10165080" h="205740">
                  <a:moveTo>
                    <a:pt x="0" y="167639"/>
                  </a:moveTo>
                  <a:lnTo>
                    <a:pt x="10165080" y="167639"/>
                  </a:lnTo>
                </a:path>
                <a:path w="10165080" h="205740">
                  <a:moveTo>
                    <a:pt x="0" y="175259"/>
                  </a:moveTo>
                  <a:lnTo>
                    <a:pt x="10165080" y="175259"/>
                  </a:lnTo>
                </a:path>
                <a:path w="10165080" h="205740">
                  <a:moveTo>
                    <a:pt x="0" y="182879"/>
                  </a:moveTo>
                  <a:lnTo>
                    <a:pt x="10165080" y="182879"/>
                  </a:lnTo>
                </a:path>
                <a:path w="10165080" h="205740">
                  <a:moveTo>
                    <a:pt x="0" y="190499"/>
                  </a:moveTo>
                  <a:lnTo>
                    <a:pt x="10165080" y="190499"/>
                  </a:lnTo>
                </a:path>
                <a:path w="10165080" h="205740">
                  <a:moveTo>
                    <a:pt x="0" y="198119"/>
                  </a:moveTo>
                  <a:lnTo>
                    <a:pt x="10165080" y="198119"/>
                  </a:lnTo>
                </a:path>
                <a:path w="10165080" h="205740">
                  <a:moveTo>
                    <a:pt x="0" y="205739"/>
                  </a:moveTo>
                  <a:lnTo>
                    <a:pt x="10165080" y="205739"/>
                  </a:lnTo>
                </a:path>
              </a:pathLst>
            </a:custGeom>
            <a:ln w="7620">
              <a:solidFill>
                <a:srgbClr val="FEFEFE"/>
              </a:solidFill>
            </a:ln>
          </p:spPr>
          <p:txBody>
            <a:bodyPr wrap="square" lIns="0" tIns="0" rIns="0" bIns="0" rtlCol="0"/>
            <a:lstStyle/>
            <a:p>
              <a:endParaRPr sz="1539"/>
            </a:p>
          </p:txBody>
        </p:sp>
        <p:pic>
          <p:nvPicPr>
            <p:cNvPr id="5" name="object 5"/>
            <p:cNvPicPr/>
            <p:nvPr/>
          </p:nvPicPr>
          <p:blipFill>
            <a:blip r:embed="rId2" cstate="print"/>
            <a:stretch>
              <a:fillRect/>
            </a:stretch>
          </p:blipFill>
          <p:spPr>
            <a:xfrm>
              <a:off x="91440" y="1226820"/>
              <a:ext cx="10165080" cy="5044440"/>
            </a:xfrm>
            <a:prstGeom prst="rect">
              <a:avLst/>
            </a:prstGeom>
          </p:spPr>
        </p:pic>
        <p:sp>
          <p:nvSpPr>
            <p:cNvPr id="6" name="object 6"/>
            <p:cNvSpPr/>
            <p:nvPr/>
          </p:nvSpPr>
          <p:spPr>
            <a:xfrm>
              <a:off x="91440" y="6275069"/>
              <a:ext cx="10165080" cy="144780"/>
            </a:xfrm>
            <a:custGeom>
              <a:avLst/>
              <a:gdLst/>
              <a:ahLst/>
              <a:cxnLst/>
              <a:rect l="l" t="t" r="r" b="b"/>
              <a:pathLst>
                <a:path w="10165080" h="144779">
                  <a:moveTo>
                    <a:pt x="0" y="0"/>
                  </a:moveTo>
                  <a:lnTo>
                    <a:pt x="10165080" y="0"/>
                  </a:lnTo>
                </a:path>
                <a:path w="10165080" h="144779">
                  <a:moveTo>
                    <a:pt x="0" y="7619"/>
                  </a:moveTo>
                  <a:lnTo>
                    <a:pt x="10165080" y="7619"/>
                  </a:lnTo>
                </a:path>
                <a:path w="10165080" h="144779">
                  <a:moveTo>
                    <a:pt x="0" y="15245"/>
                  </a:moveTo>
                  <a:lnTo>
                    <a:pt x="10165080" y="15245"/>
                  </a:lnTo>
                </a:path>
                <a:path w="10165080" h="144779">
                  <a:moveTo>
                    <a:pt x="0" y="22865"/>
                  </a:moveTo>
                  <a:lnTo>
                    <a:pt x="10165080" y="22865"/>
                  </a:lnTo>
                </a:path>
                <a:path w="10165080" h="144779">
                  <a:moveTo>
                    <a:pt x="0" y="30485"/>
                  </a:moveTo>
                  <a:lnTo>
                    <a:pt x="10165080" y="30485"/>
                  </a:lnTo>
                </a:path>
                <a:path w="10165080" h="144779">
                  <a:moveTo>
                    <a:pt x="0" y="38105"/>
                  </a:moveTo>
                  <a:lnTo>
                    <a:pt x="10165080" y="38105"/>
                  </a:lnTo>
                </a:path>
                <a:path w="10165080" h="144779">
                  <a:moveTo>
                    <a:pt x="0" y="45725"/>
                  </a:moveTo>
                  <a:lnTo>
                    <a:pt x="10165080" y="45725"/>
                  </a:lnTo>
                </a:path>
                <a:path w="10165080" h="144779">
                  <a:moveTo>
                    <a:pt x="0" y="53345"/>
                  </a:moveTo>
                  <a:lnTo>
                    <a:pt x="10165080" y="53345"/>
                  </a:lnTo>
                </a:path>
                <a:path w="10165080" h="144779">
                  <a:moveTo>
                    <a:pt x="0" y="60965"/>
                  </a:moveTo>
                  <a:lnTo>
                    <a:pt x="10165080" y="60965"/>
                  </a:lnTo>
                </a:path>
                <a:path w="10165080" h="144779">
                  <a:moveTo>
                    <a:pt x="0" y="68585"/>
                  </a:moveTo>
                  <a:lnTo>
                    <a:pt x="10165080" y="68585"/>
                  </a:lnTo>
                </a:path>
                <a:path w="10165080" h="144779">
                  <a:moveTo>
                    <a:pt x="0" y="76205"/>
                  </a:moveTo>
                  <a:lnTo>
                    <a:pt x="10165080" y="76205"/>
                  </a:lnTo>
                </a:path>
                <a:path w="10165080" h="144779">
                  <a:moveTo>
                    <a:pt x="0" y="83825"/>
                  </a:moveTo>
                  <a:lnTo>
                    <a:pt x="10165080" y="83825"/>
                  </a:lnTo>
                </a:path>
                <a:path w="10165080" h="144779">
                  <a:moveTo>
                    <a:pt x="0" y="91445"/>
                  </a:moveTo>
                  <a:lnTo>
                    <a:pt x="10165080" y="91445"/>
                  </a:lnTo>
                </a:path>
                <a:path w="10165080" h="144779">
                  <a:moveTo>
                    <a:pt x="0" y="99065"/>
                  </a:moveTo>
                  <a:lnTo>
                    <a:pt x="10165080" y="99065"/>
                  </a:lnTo>
                </a:path>
                <a:path w="10165080" h="144779">
                  <a:moveTo>
                    <a:pt x="0" y="106685"/>
                  </a:moveTo>
                  <a:lnTo>
                    <a:pt x="10165080" y="106685"/>
                  </a:lnTo>
                </a:path>
                <a:path w="10165080" h="144779">
                  <a:moveTo>
                    <a:pt x="0" y="114305"/>
                  </a:moveTo>
                  <a:lnTo>
                    <a:pt x="10165080" y="114305"/>
                  </a:lnTo>
                </a:path>
                <a:path w="10165080" h="144779">
                  <a:moveTo>
                    <a:pt x="0" y="121925"/>
                  </a:moveTo>
                  <a:lnTo>
                    <a:pt x="10165080" y="121925"/>
                  </a:lnTo>
                </a:path>
                <a:path w="10165080" h="144779">
                  <a:moveTo>
                    <a:pt x="0" y="129545"/>
                  </a:moveTo>
                  <a:lnTo>
                    <a:pt x="10165080" y="129545"/>
                  </a:lnTo>
                </a:path>
                <a:path w="10165080" h="144779">
                  <a:moveTo>
                    <a:pt x="0" y="137165"/>
                  </a:moveTo>
                  <a:lnTo>
                    <a:pt x="10165080" y="137165"/>
                  </a:lnTo>
                </a:path>
                <a:path w="10165080" h="144779">
                  <a:moveTo>
                    <a:pt x="0" y="144785"/>
                  </a:moveTo>
                  <a:lnTo>
                    <a:pt x="10165080" y="144785"/>
                  </a:lnTo>
                </a:path>
              </a:pathLst>
            </a:custGeom>
            <a:ln w="7619">
              <a:solidFill>
                <a:srgbClr val="FEFEFE"/>
              </a:solidFill>
            </a:ln>
          </p:spPr>
          <p:txBody>
            <a:bodyPr wrap="square" lIns="0" tIns="0" rIns="0" bIns="0" rtlCol="0"/>
            <a:lstStyle/>
            <a:p>
              <a:endParaRPr sz="1539"/>
            </a:p>
          </p:txBody>
        </p:sp>
        <p:pic>
          <p:nvPicPr>
            <p:cNvPr id="7" name="object 7"/>
            <p:cNvPicPr/>
            <p:nvPr/>
          </p:nvPicPr>
          <p:blipFill>
            <a:blip r:embed="rId3" cstate="print"/>
            <a:stretch>
              <a:fillRect/>
            </a:stretch>
          </p:blipFill>
          <p:spPr>
            <a:xfrm>
              <a:off x="91440" y="6423665"/>
              <a:ext cx="10165080" cy="152400"/>
            </a:xfrm>
            <a:prstGeom prst="rect">
              <a:avLst/>
            </a:prstGeom>
          </p:spPr>
        </p:pic>
        <p:sp>
          <p:nvSpPr>
            <p:cNvPr id="8" name="object 8"/>
            <p:cNvSpPr/>
            <p:nvPr/>
          </p:nvSpPr>
          <p:spPr>
            <a:xfrm>
              <a:off x="91440" y="6579875"/>
              <a:ext cx="10165080" cy="167640"/>
            </a:xfrm>
            <a:custGeom>
              <a:avLst/>
              <a:gdLst/>
              <a:ahLst/>
              <a:cxnLst/>
              <a:rect l="l" t="t" r="r" b="b"/>
              <a:pathLst>
                <a:path w="10165080" h="167640">
                  <a:moveTo>
                    <a:pt x="0" y="0"/>
                  </a:moveTo>
                  <a:lnTo>
                    <a:pt x="10165080" y="0"/>
                  </a:lnTo>
                </a:path>
                <a:path w="10165080" h="167640">
                  <a:moveTo>
                    <a:pt x="0" y="7620"/>
                  </a:moveTo>
                  <a:lnTo>
                    <a:pt x="10165080" y="7620"/>
                  </a:lnTo>
                </a:path>
                <a:path w="10165080" h="167640">
                  <a:moveTo>
                    <a:pt x="0" y="15240"/>
                  </a:moveTo>
                  <a:lnTo>
                    <a:pt x="10165080" y="15240"/>
                  </a:lnTo>
                </a:path>
                <a:path w="10165080" h="167640">
                  <a:moveTo>
                    <a:pt x="0" y="22860"/>
                  </a:moveTo>
                  <a:lnTo>
                    <a:pt x="10165080" y="22860"/>
                  </a:lnTo>
                </a:path>
                <a:path w="10165080" h="167640">
                  <a:moveTo>
                    <a:pt x="0" y="30480"/>
                  </a:moveTo>
                  <a:lnTo>
                    <a:pt x="10165080" y="30480"/>
                  </a:lnTo>
                </a:path>
                <a:path w="10165080" h="167640">
                  <a:moveTo>
                    <a:pt x="0" y="38100"/>
                  </a:moveTo>
                  <a:lnTo>
                    <a:pt x="10165080" y="38100"/>
                  </a:lnTo>
                </a:path>
                <a:path w="10165080" h="167640">
                  <a:moveTo>
                    <a:pt x="0" y="45720"/>
                  </a:moveTo>
                  <a:lnTo>
                    <a:pt x="10165080" y="45720"/>
                  </a:lnTo>
                </a:path>
                <a:path w="10165080" h="167640">
                  <a:moveTo>
                    <a:pt x="0" y="53340"/>
                  </a:moveTo>
                  <a:lnTo>
                    <a:pt x="10165080" y="53340"/>
                  </a:lnTo>
                </a:path>
                <a:path w="10165080" h="167640">
                  <a:moveTo>
                    <a:pt x="0" y="60960"/>
                  </a:moveTo>
                  <a:lnTo>
                    <a:pt x="10165080" y="60960"/>
                  </a:lnTo>
                </a:path>
                <a:path w="10165080" h="167640">
                  <a:moveTo>
                    <a:pt x="0" y="68580"/>
                  </a:moveTo>
                  <a:lnTo>
                    <a:pt x="10165080" y="68580"/>
                  </a:lnTo>
                </a:path>
                <a:path w="10165080" h="167640">
                  <a:moveTo>
                    <a:pt x="0" y="76200"/>
                  </a:moveTo>
                  <a:lnTo>
                    <a:pt x="10165080" y="76200"/>
                  </a:lnTo>
                </a:path>
                <a:path w="10165080" h="167640">
                  <a:moveTo>
                    <a:pt x="0" y="83820"/>
                  </a:moveTo>
                  <a:lnTo>
                    <a:pt x="10165080" y="83820"/>
                  </a:lnTo>
                </a:path>
                <a:path w="10165080" h="167640">
                  <a:moveTo>
                    <a:pt x="0" y="91440"/>
                  </a:moveTo>
                  <a:lnTo>
                    <a:pt x="10165080" y="91440"/>
                  </a:lnTo>
                </a:path>
                <a:path w="10165080" h="167640">
                  <a:moveTo>
                    <a:pt x="0" y="99060"/>
                  </a:moveTo>
                  <a:lnTo>
                    <a:pt x="10165080" y="99060"/>
                  </a:lnTo>
                </a:path>
                <a:path w="10165080" h="167640">
                  <a:moveTo>
                    <a:pt x="0" y="106680"/>
                  </a:moveTo>
                  <a:lnTo>
                    <a:pt x="10165080" y="106680"/>
                  </a:lnTo>
                </a:path>
                <a:path w="10165080" h="167640">
                  <a:moveTo>
                    <a:pt x="0" y="114300"/>
                  </a:moveTo>
                  <a:lnTo>
                    <a:pt x="10165080" y="114300"/>
                  </a:lnTo>
                </a:path>
                <a:path w="10165080" h="167640">
                  <a:moveTo>
                    <a:pt x="0" y="121920"/>
                  </a:moveTo>
                  <a:lnTo>
                    <a:pt x="10165080" y="121920"/>
                  </a:lnTo>
                </a:path>
                <a:path w="10165080" h="167640">
                  <a:moveTo>
                    <a:pt x="0" y="129540"/>
                  </a:moveTo>
                  <a:lnTo>
                    <a:pt x="10165080" y="129540"/>
                  </a:lnTo>
                </a:path>
                <a:path w="10165080" h="167640">
                  <a:moveTo>
                    <a:pt x="0" y="137160"/>
                  </a:moveTo>
                  <a:lnTo>
                    <a:pt x="10165080" y="137160"/>
                  </a:lnTo>
                </a:path>
                <a:path w="10165080" h="167640">
                  <a:moveTo>
                    <a:pt x="0" y="144780"/>
                  </a:moveTo>
                  <a:lnTo>
                    <a:pt x="10165080" y="144780"/>
                  </a:lnTo>
                </a:path>
                <a:path w="10165080" h="167640">
                  <a:moveTo>
                    <a:pt x="0" y="152400"/>
                  </a:moveTo>
                  <a:lnTo>
                    <a:pt x="10165080" y="152400"/>
                  </a:lnTo>
                </a:path>
                <a:path w="10165080" h="167640">
                  <a:moveTo>
                    <a:pt x="0" y="160020"/>
                  </a:moveTo>
                  <a:lnTo>
                    <a:pt x="10165080" y="160020"/>
                  </a:lnTo>
                </a:path>
                <a:path w="10165080" h="167640">
                  <a:moveTo>
                    <a:pt x="0" y="167640"/>
                  </a:moveTo>
                  <a:lnTo>
                    <a:pt x="10165080" y="167640"/>
                  </a:lnTo>
                </a:path>
              </a:pathLst>
            </a:custGeom>
            <a:ln w="7619">
              <a:solidFill>
                <a:srgbClr val="FEFEFE"/>
              </a:solidFill>
            </a:ln>
          </p:spPr>
          <p:txBody>
            <a:bodyPr wrap="square" lIns="0" tIns="0" rIns="0" bIns="0" rtlCol="0"/>
            <a:lstStyle/>
            <a:p>
              <a:endParaRPr sz="1539"/>
            </a:p>
          </p:txBody>
        </p:sp>
        <p:sp>
          <p:nvSpPr>
            <p:cNvPr id="9" name="object 9"/>
            <p:cNvSpPr/>
            <p:nvPr/>
          </p:nvSpPr>
          <p:spPr>
            <a:xfrm>
              <a:off x="91440" y="6755135"/>
              <a:ext cx="10165080" cy="30480"/>
            </a:xfrm>
            <a:custGeom>
              <a:avLst/>
              <a:gdLst/>
              <a:ahLst/>
              <a:cxnLst/>
              <a:rect l="l" t="t" r="r" b="b"/>
              <a:pathLst>
                <a:path w="10165080" h="30479">
                  <a:moveTo>
                    <a:pt x="0" y="0"/>
                  </a:moveTo>
                  <a:lnTo>
                    <a:pt x="10165080" y="0"/>
                  </a:lnTo>
                </a:path>
                <a:path w="10165080" h="30479">
                  <a:moveTo>
                    <a:pt x="0" y="7619"/>
                  </a:moveTo>
                  <a:lnTo>
                    <a:pt x="10165080" y="7619"/>
                  </a:lnTo>
                </a:path>
                <a:path w="10165080" h="30479">
                  <a:moveTo>
                    <a:pt x="0" y="15239"/>
                  </a:moveTo>
                  <a:lnTo>
                    <a:pt x="10165080" y="15239"/>
                  </a:lnTo>
                </a:path>
                <a:path w="10165080" h="30479">
                  <a:moveTo>
                    <a:pt x="0" y="22859"/>
                  </a:moveTo>
                  <a:lnTo>
                    <a:pt x="10165080" y="22859"/>
                  </a:lnTo>
                </a:path>
                <a:path w="10165080" h="30479">
                  <a:moveTo>
                    <a:pt x="0" y="30479"/>
                  </a:moveTo>
                  <a:lnTo>
                    <a:pt x="10165080" y="30479"/>
                  </a:lnTo>
                </a:path>
              </a:pathLst>
            </a:custGeom>
            <a:ln w="7620">
              <a:solidFill>
                <a:srgbClr val="FEFEFE"/>
              </a:solidFill>
            </a:ln>
          </p:spPr>
          <p:txBody>
            <a:bodyPr wrap="square" lIns="0" tIns="0" rIns="0" bIns="0" rtlCol="0"/>
            <a:lstStyle/>
            <a:p>
              <a:endParaRPr sz="1539"/>
            </a:p>
          </p:txBody>
        </p:sp>
        <p:pic>
          <p:nvPicPr>
            <p:cNvPr id="10" name="object 10"/>
            <p:cNvPicPr/>
            <p:nvPr/>
          </p:nvPicPr>
          <p:blipFill>
            <a:blip r:embed="rId4" cstate="print"/>
            <a:stretch>
              <a:fillRect/>
            </a:stretch>
          </p:blipFill>
          <p:spPr>
            <a:xfrm>
              <a:off x="91440" y="6789425"/>
              <a:ext cx="10165080" cy="198120"/>
            </a:xfrm>
            <a:prstGeom prst="rect">
              <a:avLst/>
            </a:prstGeom>
          </p:spPr>
        </p:pic>
        <p:sp>
          <p:nvSpPr>
            <p:cNvPr id="11" name="object 11"/>
            <p:cNvSpPr/>
            <p:nvPr/>
          </p:nvSpPr>
          <p:spPr>
            <a:xfrm>
              <a:off x="91440" y="6991355"/>
              <a:ext cx="10165080" cy="167640"/>
            </a:xfrm>
            <a:custGeom>
              <a:avLst/>
              <a:gdLst/>
              <a:ahLst/>
              <a:cxnLst/>
              <a:rect l="l" t="t" r="r" b="b"/>
              <a:pathLst>
                <a:path w="10165080" h="167640">
                  <a:moveTo>
                    <a:pt x="0" y="0"/>
                  </a:moveTo>
                  <a:lnTo>
                    <a:pt x="10165080" y="0"/>
                  </a:lnTo>
                </a:path>
                <a:path w="10165080" h="167640">
                  <a:moveTo>
                    <a:pt x="0" y="7619"/>
                  </a:moveTo>
                  <a:lnTo>
                    <a:pt x="10165080" y="7619"/>
                  </a:lnTo>
                </a:path>
                <a:path w="10165080" h="167640">
                  <a:moveTo>
                    <a:pt x="0" y="15239"/>
                  </a:moveTo>
                  <a:lnTo>
                    <a:pt x="10165080" y="15239"/>
                  </a:lnTo>
                </a:path>
                <a:path w="10165080" h="167640">
                  <a:moveTo>
                    <a:pt x="0" y="22859"/>
                  </a:moveTo>
                  <a:lnTo>
                    <a:pt x="10165080" y="22859"/>
                  </a:lnTo>
                </a:path>
                <a:path w="10165080" h="167640">
                  <a:moveTo>
                    <a:pt x="0" y="30479"/>
                  </a:moveTo>
                  <a:lnTo>
                    <a:pt x="10165080" y="30479"/>
                  </a:lnTo>
                </a:path>
                <a:path w="10165080" h="167640">
                  <a:moveTo>
                    <a:pt x="0" y="38099"/>
                  </a:moveTo>
                  <a:lnTo>
                    <a:pt x="10165080" y="38099"/>
                  </a:lnTo>
                </a:path>
                <a:path w="10165080" h="167640">
                  <a:moveTo>
                    <a:pt x="0" y="45719"/>
                  </a:moveTo>
                  <a:lnTo>
                    <a:pt x="10165080" y="45719"/>
                  </a:lnTo>
                </a:path>
                <a:path w="10165080" h="167640">
                  <a:moveTo>
                    <a:pt x="0" y="53339"/>
                  </a:moveTo>
                  <a:lnTo>
                    <a:pt x="10165080" y="53339"/>
                  </a:lnTo>
                </a:path>
                <a:path w="10165080" h="167640">
                  <a:moveTo>
                    <a:pt x="0" y="60959"/>
                  </a:moveTo>
                  <a:lnTo>
                    <a:pt x="10165080" y="60959"/>
                  </a:lnTo>
                </a:path>
                <a:path w="10165080" h="167640">
                  <a:moveTo>
                    <a:pt x="0" y="68579"/>
                  </a:moveTo>
                  <a:lnTo>
                    <a:pt x="10165080" y="68579"/>
                  </a:lnTo>
                </a:path>
                <a:path w="10165080" h="167640">
                  <a:moveTo>
                    <a:pt x="0" y="76199"/>
                  </a:moveTo>
                  <a:lnTo>
                    <a:pt x="10165080" y="76199"/>
                  </a:lnTo>
                </a:path>
                <a:path w="10165080" h="167640">
                  <a:moveTo>
                    <a:pt x="0" y="83819"/>
                  </a:moveTo>
                  <a:lnTo>
                    <a:pt x="10165080" y="83819"/>
                  </a:lnTo>
                </a:path>
                <a:path w="10165080" h="167640">
                  <a:moveTo>
                    <a:pt x="0" y="91439"/>
                  </a:moveTo>
                  <a:lnTo>
                    <a:pt x="10165080" y="91439"/>
                  </a:lnTo>
                </a:path>
                <a:path w="10165080" h="167640">
                  <a:moveTo>
                    <a:pt x="0" y="99059"/>
                  </a:moveTo>
                  <a:lnTo>
                    <a:pt x="10165080" y="99059"/>
                  </a:lnTo>
                </a:path>
                <a:path w="10165080" h="167640">
                  <a:moveTo>
                    <a:pt x="0" y="106679"/>
                  </a:moveTo>
                  <a:lnTo>
                    <a:pt x="10165080" y="106679"/>
                  </a:lnTo>
                </a:path>
                <a:path w="10165080" h="167640">
                  <a:moveTo>
                    <a:pt x="0" y="114299"/>
                  </a:moveTo>
                  <a:lnTo>
                    <a:pt x="10165080" y="114299"/>
                  </a:lnTo>
                </a:path>
                <a:path w="10165080" h="167640">
                  <a:moveTo>
                    <a:pt x="0" y="121919"/>
                  </a:moveTo>
                  <a:lnTo>
                    <a:pt x="10165080" y="121919"/>
                  </a:lnTo>
                </a:path>
                <a:path w="10165080" h="167640">
                  <a:moveTo>
                    <a:pt x="0" y="129539"/>
                  </a:moveTo>
                  <a:lnTo>
                    <a:pt x="10165080" y="129539"/>
                  </a:lnTo>
                </a:path>
                <a:path w="10165080" h="167640">
                  <a:moveTo>
                    <a:pt x="0" y="137159"/>
                  </a:moveTo>
                  <a:lnTo>
                    <a:pt x="10165080" y="137159"/>
                  </a:lnTo>
                </a:path>
                <a:path w="10165080" h="167640">
                  <a:moveTo>
                    <a:pt x="0" y="144779"/>
                  </a:moveTo>
                  <a:lnTo>
                    <a:pt x="10165080" y="144779"/>
                  </a:lnTo>
                </a:path>
                <a:path w="10165080" h="167640">
                  <a:moveTo>
                    <a:pt x="0" y="152399"/>
                  </a:moveTo>
                  <a:lnTo>
                    <a:pt x="10165080" y="152399"/>
                  </a:lnTo>
                </a:path>
                <a:path w="10165080" h="167640">
                  <a:moveTo>
                    <a:pt x="0" y="160019"/>
                  </a:moveTo>
                  <a:lnTo>
                    <a:pt x="10165080" y="160019"/>
                  </a:lnTo>
                </a:path>
                <a:path w="10165080" h="167640">
                  <a:moveTo>
                    <a:pt x="0" y="167639"/>
                  </a:moveTo>
                  <a:lnTo>
                    <a:pt x="10165080" y="167639"/>
                  </a:lnTo>
                </a:path>
              </a:pathLst>
            </a:custGeom>
            <a:ln w="7620">
              <a:solidFill>
                <a:srgbClr val="FEFEFE"/>
              </a:solidFill>
            </a:ln>
          </p:spPr>
          <p:txBody>
            <a:bodyPr wrap="square" lIns="0" tIns="0" rIns="0" bIns="0" rtlCol="0"/>
            <a:lstStyle/>
            <a:p>
              <a:endParaRPr sz="1539"/>
            </a:p>
          </p:txBody>
        </p:sp>
        <p:sp>
          <p:nvSpPr>
            <p:cNvPr id="12" name="object 12"/>
            <p:cNvSpPr/>
            <p:nvPr/>
          </p:nvSpPr>
          <p:spPr>
            <a:xfrm>
              <a:off x="91440" y="7163567"/>
              <a:ext cx="10165080" cy="0"/>
            </a:xfrm>
            <a:custGeom>
              <a:avLst/>
              <a:gdLst/>
              <a:ahLst/>
              <a:cxnLst/>
              <a:rect l="l" t="t" r="r" b="b"/>
              <a:pathLst>
                <a:path w="10165080">
                  <a:moveTo>
                    <a:pt x="0" y="0"/>
                  </a:moveTo>
                  <a:lnTo>
                    <a:pt x="10165080" y="0"/>
                  </a:lnTo>
                </a:path>
              </a:pathLst>
            </a:custGeom>
            <a:ln w="3175">
              <a:solidFill>
                <a:srgbClr val="FEFEFE"/>
              </a:solidFill>
            </a:ln>
          </p:spPr>
          <p:txBody>
            <a:bodyPr wrap="square" lIns="0" tIns="0" rIns="0" bIns="0" rtlCol="0"/>
            <a:lstStyle/>
            <a:p>
              <a:endParaRPr sz="1539"/>
            </a:p>
          </p:txBody>
        </p:sp>
        <p:sp>
          <p:nvSpPr>
            <p:cNvPr id="13" name="object 13"/>
            <p:cNvSpPr/>
            <p:nvPr/>
          </p:nvSpPr>
          <p:spPr>
            <a:xfrm>
              <a:off x="667511" y="1213104"/>
              <a:ext cx="48895" cy="4965700"/>
            </a:xfrm>
            <a:custGeom>
              <a:avLst/>
              <a:gdLst/>
              <a:ahLst/>
              <a:cxnLst/>
              <a:rect l="l" t="t" r="r" b="b"/>
              <a:pathLst>
                <a:path w="48895" h="4965700">
                  <a:moveTo>
                    <a:pt x="48767" y="0"/>
                  </a:moveTo>
                  <a:lnTo>
                    <a:pt x="18287" y="0"/>
                  </a:lnTo>
                  <a:lnTo>
                    <a:pt x="0" y="4965192"/>
                  </a:lnTo>
                  <a:lnTo>
                    <a:pt x="30479" y="4965192"/>
                  </a:lnTo>
                  <a:lnTo>
                    <a:pt x="48767" y="0"/>
                  </a:lnTo>
                  <a:close/>
                </a:path>
              </a:pathLst>
            </a:custGeom>
            <a:solidFill>
              <a:srgbClr val="FF0000"/>
            </a:solidFill>
          </p:spPr>
          <p:txBody>
            <a:bodyPr wrap="square" lIns="0" tIns="0" rIns="0" bIns="0" rtlCol="0"/>
            <a:lstStyle/>
            <a:p>
              <a:endParaRPr sz="1539"/>
            </a:p>
          </p:txBody>
        </p:sp>
      </p:grpSp>
      <p:sp>
        <p:nvSpPr>
          <p:cNvPr id="14" name="object 14"/>
          <p:cNvSpPr txBox="1"/>
          <p:nvPr/>
        </p:nvSpPr>
        <p:spPr>
          <a:xfrm>
            <a:off x="638559" y="2850061"/>
            <a:ext cx="944808" cy="246224"/>
          </a:xfrm>
          <a:prstGeom prst="rect">
            <a:avLst/>
          </a:prstGeom>
          <a:solidFill>
            <a:srgbClr val="FFFFFF"/>
          </a:solidFill>
        </p:spPr>
        <p:txBody>
          <a:bodyPr vert="horz" wrap="square" lIns="0" tIns="48326" rIns="0" bIns="0" rtlCol="0">
            <a:spAutoFit/>
          </a:bodyPr>
          <a:lstStyle/>
          <a:p>
            <a:pPr marL="83077">
              <a:spcBef>
                <a:spcPts val="381"/>
              </a:spcBef>
            </a:pPr>
            <a:r>
              <a:rPr sz="1283" dirty="0">
                <a:latin typeface="ＭＳ Ｐゴシック"/>
                <a:cs typeface="ＭＳ Ｐゴシック"/>
              </a:rPr>
              <a:t>5.2</a:t>
            </a:r>
            <a:r>
              <a:rPr sz="1283" spc="-21" dirty="0">
                <a:latin typeface="ＭＳ Ｐゴシック"/>
                <a:cs typeface="ＭＳ Ｐゴシック"/>
              </a:rPr>
              <a:t>兆円</a:t>
            </a:r>
            <a:endParaRPr sz="1283">
              <a:latin typeface="ＭＳ Ｐゴシック"/>
              <a:cs typeface="ＭＳ Ｐゴシック"/>
            </a:endParaRPr>
          </a:p>
        </p:txBody>
      </p:sp>
      <p:grpSp>
        <p:nvGrpSpPr>
          <p:cNvPr id="15" name="object 15"/>
          <p:cNvGrpSpPr/>
          <p:nvPr/>
        </p:nvGrpSpPr>
        <p:grpSpPr>
          <a:xfrm>
            <a:off x="630741" y="1232812"/>
            <a:ext cx="5180152" cy="4256521"/>
            <a:chOff x="737616" y="1213104"/>
            <a:chExt cx="6057900" cy="4977765"/>
          </a:xfrm>
        </p:grpSpPr>
        <p:sp>
          <p:nvSpPr>
            <p:cNvPr id="16" name="object 16"/>
            <p:cNvSpPr/>
            <p:nvPr/>
          </p:nvSpPr>
          <p:spPr>
            <a:xfrm>
              <a:off x="737616" y="3432048"/>
              <a:ext cx="567055" cy="782320"/>
            </a:xfrm>
            <a:custGeom>
              <a:avLst/>
              <a:gdLst/>
              <a:ahLst/>
              <a:cxnLst/>
              <a:rect l="l" t="t" r="r" b="b"/>
              <a:pathLst>
                <a:path w="567055" h="782320">
                  <a:moveTo>
                    <a:pt x="15240" y="690372"/>
                  </a:moveTo>
                  <a:lnTo>
                    <a:pt x="0" y="781812"/>
                  </a:lnTo>
                  <a:lnTo>
                    <a:pt x="80772" y="739139"/>
                  </a:lnTo>
                  <a:lnTo>
                    <a:pt x="68484" y="729996"/>
                  </a:lnTo>
                  <a:lnTo>
                    <a:pt x="47243" y="729996"/>
                  </a:lnTo>
                  <a:lnTo>
                    <a:pt x="33528" y="720851"/>
                  </a:lnTo>
                  <a:lnTo>
                    <a:pt x="41443" y="709872"/>
                  </a:lnTo>
                  <a:lnTo>
                    <a:pt x="15240" y="690372"/>
                  </a:lnTo>
                  <a:close/>
                </a:path>
                <a:path w="567055" h="782320">
                  <a:moveTo>
                    <a:pt x="41443" y="709872"/>
                  </a:moveTo>
                  <a:lnTo>
                    <a:pt x="33528" y="720851"/>
                  </a:lnTo>
                  <a:lnTo>
                    <a:pt x="47243" y="729996"/>
                  </a:lnTo>
                  <a:lnTo>
                    <a:pt x="54670" y="719715"/>
                  </a:lnTo>
                  <a:lnTo>
                    <a:pt x="41443" y="709872"/>
                  </a:lnTo>
                  <a:close/>
                </a:path>
                <a:path w="567055" h="782320">
                  <a:moveTo>
                    <a:pt x="54670" y="719715"/>
                  </a:moveTo>
                  <a:lnTo>
                    <a:pt x="47243" y="729996"/>
                  </a:lnTo>
                  <a:lnTo>
                    <a:pt x="68484" y="729996"/>
                  </a:lnTo>
                  <a:lnTo>
                    <a:pt x="54670" y="719715"/>
                  </a:lnTo>
                  <a:close/>
                </a:path>
                <a:path w="567055" h="782320">
                  <a:moveTo>
                    <a:pt x="553212" y="0"/>
                  </a:moveTo>
                  <a:lnTo>
                    <a:pt x="41443" y="709872"/>
                  </a:lnTo>
                  <a:lnTo>
                    <a:pt x="54670" y="719715"/>
                  </a:lnTo>
                  <a:lnTo>
                    <a:pt x="566928" y="10667"/>
                  </a:lnTo>
                  <a:lnTo>
                    <a:pt x="553212" y="0"/>
                  </a:lnTo>
                  <a:close/>
                </a:path>
              </a:pathLst>
            </a:custGeom>
            <a:solidFill>
              <a:srgbClr val="000000"/>
            </a:solidFill>
          </p:spPr>
          <p:txBody>
            <a:bodyPr wrap="square" lIns="0" tIns="0" rIns="0" bIns="0" rtlCol="0"/>
            <a:lstStyle/>
            <a:p>
              <a:endParaRPr sz="1539"/>
            </a:p>
          </p:txBody>
        </p:sp>
        <p:sp>
          <p:nvSpPr>
            <p:cNvPr id="17" name="object 17"/>
            <p:cNvSpPr/>
            <p:nvPr/>
          </p:nvSpPr>
          <p:spPr>
            <a:xfrm>
              <a:off x="2199132" y="1213103"/>
              <a:ext cx="4596765" cy="4977765"/>
            </a:xfrm>
            <a:custGeom>
              <a:avLst/>
              <a:gdLst/>
              <a:ahLst/>
              <a:cxnLst/>
              <a:rect l="l" t="t" r="r" b="b"/>
              <a:pathLst>
                <a:path w="4596765" h="4977765">
                  <a:moveTo>
                    <a:pt x="50292" y="0"/>
                  </a:moveTo>
                  <a:lnTo>
                    <a:pt x="18288" y="0"/>
                  </a:lnTo>
                  <a:lnTo>
                    <a:pt x="0" y="4977384"/>
                  </a:lnTo>
                  <a:lnTo>
                    <a:pt x="30480" y="4977384"/>
                  </a:lnTo>
                  <a:lnTo>
                    <a:pt x="50292" y="0"/>
                  </a:lnTo>
                  <a:close/>
                </a:path>
                <a:path w="4596765" h="4977765">
                  <a:moveTo>
                    <a:pt x="1566672" y="0"/>
                  </a:moveTo>
                  <a:lnTo>
                    <a:pt x="1534668" y="0"/>
                  </a:lnTo>
                  <a:lnTo>
                    <a:pt x="1520952" y="4965192"/>
                  </a:lnTo>
                  <a:lnTo>
                    <a:pt x="1552956" y="4965192"/>
                  </a:lnTo>
                  <a:lnTo>
                    <a:pt x="1566672" y="0"/>
                  </a:lnTo>
                  <a:close/>
                </a:path>
                <a:path w="4596765" h="4977765">
                  <a:moveTo>
                    <a:pt x="4596384" y="0"/>
                  </a:moveTo>
                  <a:lnTo>
                    <a:pt x="4565904" y="0"/>
                  </a:lnTo>
                  <a:lnTo>
                    <a:pt x="4562856" y="4977384"/>
                  </a:lnTo>
                  <a:lnTo>
                    <a:pt x="4593336" y="4977384"/>
                  </a:lnTo>
                  <a:lnTo>
                    <a:pt x="4596384" y="0"/>
                  </a:lnTo>
                  <a:close/>
                </a:path>
              </a:pathLst>
            </a:custGeom>
            <a:solidFill>
              <a:srgbClr val="FF0000"/>
            </a:solidFill>
          </p:spPr>
          <p:txBody>
            <a:bodyPr wrap="square" lIns="0" tIns="0" rIns="0" bIns="0" rtlCol="0"/>
            <a:lstStyle/>
            <a:p>
              <a:endParaRPr sz="1539"/>
            </a:p>
          </p:txBody>
        </p:sp>
      </p:grpSp>
      <p:sp>
        <p:nvSpPr>
          <p:cNvPr id="18" name="object 18"/>
          <p:cNvSpPr txBox="1"/>
          <p:nvPr/>
        </p:nvSpPr>
        <p:spPr>
          <a:xfrm>
            <a:off x="1949562" y="2727562"/>
            <a:ext cx="817204" cy="443650"/>
          </a:xfrm>
          <a:prstGeom prst="rect">
            <a:avLst/>
          </a:prstGeom>
          <a:solidFill>
            <a:srgbClr val="FFFFFF"/>
          </a:solidFill>
        </p:spPr>
        <p:txBody>
          <a:bodyPr vert="horz" wrap="square" lIns="0" tIns="48326" rIns="0" bIns="0" rtlCol="0">
            <a:spAutoFit/>
          </a:bodyPr>
          <a:lstStyle/>
          <a:p>
            <a:pPr marL="83077">
              <a:spcBef>
                <a:spcPts val="381"/>
              </a:spcBef>
            </a:pPr>
            <a:r>
              <a:rPr sz="1283" dirty="0">
                <a:latin typeface="ＭＳ Ｐゴシック"/>
                <a:cs typeface="ＭＳ Ｐゴシック"/>
              </a:rPr>
              <a:t>6.0</a:t>
            </a:r>
            <a:r>
              <a:rPr sz="1283" spc="-21" dirty="0">
                <a:latin typeface="ＭＳ Ｐゴシック"/>
                <a:cs typeface="ＭＳ Ｐゴシック"/>
              </a:rPr>
              <a:t>兆円</a:t>
            </a:r>
            <a:endParaRPr sz="1283">
              <a:latin typeface="ＭＳ Ｐゴシック"/>
              <a:cs typeface="ＭＳ Ｐゴシック"/>
            </a:endParaRPr>
          </a:p>
          <a:p>
            <a:pPr marL="83077">
              <a:spcBef>
                <a:spcPts val="9"/>
              </a:spcBef>
            </a:pPr>
            <a:r>
              <a:rPr sz="1283" dirty="0">
                <a:latin typeface="ＭＳ Ｐゴシック"/>
                <a:cs typeface="ＭＳ Ｐゴシック"/>
              </a:rPr>
              <a:t>（1.2倍</a:t>
            </a:r>
            <a:r>
              <a:rPr sz="1283" spc="-47" dirty="0">
                <a:latin typeface="ＭＳ Ｐゴシック"/>
                <a:cs typeface="ＭＳ Ｐゴシック"/>
              </a:rPr>
              <a:t>）</a:t>
            </a:r>
            <a:endParaRPr sz="1283">
              <a:latin typeface="ＭＳ Ｐゴシック"/>
              <a:cs typeface="ＭＳ Ｐゴシック"/>
            </a:endParaRPr>
          </a:p>
        </p:txBody>
      </p:sp>
      <p:sp>
        <p:nvSpPr>
          <p:cNvPr id="19" name="object 19"/>
          <p:cNvSpPr/>
          <p:nvPr/>
        </p:nvSpPr>
        <p:spPr>
          <a:xfrm>
            <a:off x="1909163" y="3203223"/>
            <a:ext cx="453942" cy="312764"/>
          </a:xfrm>
          <a:custGeom>
            <a:avLst/>
            <a:gdLst/>
            <a:ahLst/>
            <a:cxnLst/>
            <a:rect l="l" t="t" r="r" b="b"/>
            <a:pathLst>
              <a:path w="530860" h="365760">
                <a:moveTo>
                  <a:pt x="45719" y="284988"/>
                </a:moveTo>
                <a:lnTo>
                  <a:pt x="0" y="365759"/>
                </a:lnTo>
                <a:lnTo>
                  <a:pt x="91439" y="352043"/>
                </a:lnTo>
                <a:lnTo>
                  <a:pt x="78970" y="333755"/>
                </a:lnTo>
                <a:lnTo>
                  <a:pt x="62483" y="333755"/>
                </a:lnTo>
                <a:lnTo>
                  <a:pt x="51815" y="320039"/>
                </a:lnTo>
                <a:lnTo>
                  <a:pt x="63956" y="311735"/>
                </a:lnTo>
                <a:lnTo>
                  <a:pt x="45719" y="284988"/>
                </a:lnTo>
                <a:close/>
              </a:path>
              <a:path w="530860" h="365760">
                <a:moveTo>
                  <a:pt x="63956" y="311735"/>
                </a:moveTo>
                <a:lnTo>
                  <a:pt x="51815" y="320039"/>
                </a:lnTo>
                <a:lnTo>
                  <a:pt x="62483" y="333755"/>
                </a:lnTo>
                <a:lnTo>
                  <a:pt x="73727" y="326065"/>
                </a:lnTo>
                <a:lnTo>
                  <a:pt x="63956" y="311735"/>
                </a:lnTo>
                <a:close/>
              </a:path>
              <a:path w="530860" h="365760">
                <a:moveTo>
                  <a:pt x="73727" y="326065"/>
                </a:moveTo>
                <a:lnTo>
                  <a:pt x="62483" y="333755"/>
                </a:lnTo>
                <a:lnTo>
                  <a:pt x="78970" y="333755"/>
                </a:lnTo>
                <a:lnTo>
                  <a:pt x="73727" y="326065"/>
                </a:lnTo>
                <a:close/>
              </a:path>
              <a:path w="530860" h="365760">
                <a:moveTo>
                  <a:pt x="519683" y="0"/>
                </a:moveTo>
                <a:lnTo>
                  <a:pt x="63956" y="311735"/>
                </a:lnTo>
                <a:lnTo>
                  <a:pt x="73727" y="326065"/>
                </a:lnTo>
                <a:lnTo>
                  <a:pt x="530351" y="13715"/>
                </a:lnTo>
                <a:lnTo>
                  <a:pt x="519683" y="0"/>
                </a:lnTo>
                <a:close/>
              </a:path>
            </a:pathLst>
          </a:custGeom>
          <a:solidFill>
            <a:srgbClr val="000000"/>
          </a:solidFill>
        </p:spPr>
        <p:txBody>
          <a:bodyPr wrap="square" lIns="0" tIns="0" rIns="0" bIns="0" rtlCol="0"/>
          <a:lstStyle/>
          <a:p>
            <a:endParaRPr sz="1539"/>
          </a:p>
        </p:txBody>
      </p:sp>
      <p:sp>
        <p:nvSpPr>
          <p:cNvPr id="20" name="object 20"/>
          <p:cNvSpPr txBox="1"/>
          <p:nvPr/>
        </p:nvSpPr>
        <p:spPr>
          <a:xfrm>
            <a:off x="3293143" y="2559452"/>
            <a:ext cx="868246" cy="443101"/>
          </a:xfrm>
          <a:prstGeom prst="rect">
            <a:avLst/>
          </a:prstGeom>
          <a:solidFill>
            <a:srgbClr val="FFFFFF"/>
          </a:solidFill>
        </p:spPr>
        <p:txBody>
          <a:bodyPr vert="horz" wrap="square" lIns="0" tIns="47783" rIns="0" bIns="0" rtlCol="0">
            <a:spAutoFit/>
          </a:bodyPr>
          <a:lstStyle/>
          <a:p>
            <a:pPr marL="83077">
              <a:spcBef>
                <a:spcPts val="376"/>
              </a:spcBef>
            </a:pPr>
            <a:r>
              <a:rPr sz="1283" dirty="0">
                <a:latin typeface="ＭＳ Ｐゴシック"/>
                <a:cs typeface="ＭＳ Ｐゴシック"/>
              </a:rPr>
              <a:t>6.4</a:t>
            </a:r>
            <a:r>
              <a:rPr sz="1283" spc="-21" dirty="0">
                <a:latin typeface="ＭＳ Ｐゴシック"/>
                <a:cs typeface="ＭＳ Ｐゴシック"/>
              </a:rPr>
              <a:t>兆円</a:t>
            </a:r>
            <a:endParaRPr sz="1283">
              <a:latin typeface="ＭＳ Ｐゴシック"/>
              <a:cs typeface="ＭＳ Ｐゴシック"/>
            </a:endParaRPr>
          </a:p>
          <a:p>
            <a:pPr marL="83077">
              <a:spcBef>
                <a:spcPts val="13"/>
              </a:spcBef>
            </a:pPr>
            <a:r>
              <a:rPr sz="1283" dirty="0">
                <a:latin typeface="ＭＳ Ｐゴシック"/>
                <a:cs typeface="ＭＳ Ｐゴシック"/>
              </a:rPr>
              <a:t>（1.2倍</a:t>
            </a:r>
            <a:r>
              <a:rPr sz="1283" spc="-43" dirty="0">
                <a:latin typeface="ＭＳ Ｐゴシック"/>
                <a:cs typeface="ＭＳ Ｐゴシック"/>
              </a:rPr>
              <a:t>）</a:t>
            </a:r>
            <a:endParaRPr sz="1283">
              <a:latin typeface="ＭＳ Ｐゴシック"/>
              <a:cs typeface="ＭＳ Ｐゴシック"/>
            </a:endParaRPr>
          </a:p>
        </p:txBody>
      </p:sp>
      <p:sp>
        <p:nvSpPr>
          <p:cNvPr id="21" name="object 21"/>
          <p:cNvSpPr/>
          <p:nvPr/>
        </p:nvSpPr>
        <p:spPr>
          <a:xfrm>
            <a:off x="3205830" y="3037720"/>
            <a:ext cx="526703" cy="387154"/>
          </a:xfrm>
          <a:custGeom>
            <a:avLst/>
            <a:gdLst/>
            <a:ahLst/>
            <a:cxnLst/>
            <a:rect l="l" t="t" r="r" b="b"/>
            <a:pathLst>
              <a:path w="615950" h="452754">
                <a:moveTo>
                  <a:pt x="42672" y="370331"/>
                </a:moveTo>
                <a:lnTo>
                  <a:pt x="0" y="452627"/>
                </a:lnTo>
                <a:lnTo>
                  <a:pt x="91439" y="437388"/>
                </a:lnTo>
                <a:lnTo>
                  <a:pt x="78139" y="419100"/>
                </a:lnTo>
                <a:lnTo>
                  <a:pt x="60960" y="419100"/>
                </a:lnTo>
                <a:lnTo>
                  <a:pt x="50292" y="405383"/>
                </a:lnTo>
                <a:lnTo>
                  <a:pt x="61962" y="396855"/>
                </a:lnTo>
                <a:lnTo>
                  <a:pt x="42672" y="370331"/>
                </a:lnTo>
                <a:close/>
              </a:path>
              <a:path w="615950" h="452754">
                <a:moveTo>
                  <a:pt x="61962" y="396855"/>
                </a:moveTo>
                <a:lnTo>
                  <a:pt x="50292" y="405383"/>
                </a:lnTo>
                <a:lnTo>
                  <a:pt x="60960" y="419100"/>
                </a:lnTo>
                <a:lnTo>
                  <a:pt x="72177" y="410902"/>
                </a:lnTo>
                <a:lnTo>
                  <a:pt x="61962" y="396855"/>
                </a:lnTo>
                <a:close/>
              </a:path>
              <a:path w="615950" h="452754">
                <a:moveTo>
                  <a:pt x="72177" y="410902"/>
                </a:moveTo>
                <a:lnTo>
                  <a:pt x="60960" y="419100"/>
                </a:lnTo>
                <a:lnTo>
                  <a:pt x="78139" y="419100"/>
                </a:lnTo>
                <a:lnTo>
                  <a:pt x="72177" y="410902"/>
                </a:lnTo>
                <a:close/>
              </a:path>
              <a:path w="615950" h="452754">
                <a:moveTo>
                  <a:pt x="605027" y="0"/>
                </a:moveTo>
                <a:lnTo>
                  <a:pt x="61962" y="396855"/>
                </a:lnTo>
                <a:lnTo>
                  <a:pt x="72177" y="410902"/>
                </a:lnTo>
                <a:lnTo>
                  <a:pt x="615696" y="13715"/>
                </a:lnTo>
                <a:lnTo>
                  <a:pt x="605027" y="0"/>
                </a:lnTo>
                <a:close/>
              </a:path>
            </a:pathLst>
          </a:custGeom>
          <a:solidFill>
            <a:srgbClr val="000000"/>
          </a:solidFill>
        </p:spPr>
        <p:txBody>
          <a:bodyPr wrap="square" lIns="0" tIns="0" rIns="0" bIns="0" rtlCol="0"/>
          <a:lstStyle/>
          <a:p>
            <a:endParaRPr sz="1539"/>
          </a:p>
        </p:txBody>
      </p:sp>
      <p:sp>
        <p:nvSpPr>
          <p:cNvPr id="22" name="object 22"/>
          <p:cNvSpPr txBox="1"/>
          <p:nvPr/>
        </p:nvSpPr>
        <p:spPr>
          <a:xfrm>
            <a:off x="5885173" y="2469531"/>
            <a:ext cx="866617" cy="443101"/>
          </a:xfrm>
          <a:prstGeom prst="rect">
            <a:avLst/>
          </a:prstGeom>
          <a:solidFill>
            <a:srgbClr val="FFFFFF"/>
          </a:solidFill>
        </p:spPr>
        <p:txBody>
          <a:bodyPr vert="horz" wrap="square" lIns="0" tIns="47783" rIns="0" bIns="0" rtlCol="0">
            <a:spAutoFit/>
          </a:bodyPr>
          <a:lstStyle/>
          <a:p>
            <a:pPr marL="83077">
              <a:spcBef>
                <a:spcPts val="376"/>
              </a:spcBef>
            </a:pPr>
            <a:r>
              <a:rPr sz="1283" dirty="0">
                <a:latin typeface="ＭＳ Ｐゴシック"/>
                <a:cs typeface="ＭＳ Ｐゴシック"/>
              </a:rPr>
              <a:t>6.6</a:t>
            </a:r>
            <a:r>
              <a:rPr sz="1283" spc="-21" dirty="0">
                <a:latin typeface="ＭＳ Ｐゴシック"/>
                <a:cs typeface="ＭＳ Ｐゴシック"/>
              </a:rPr>
              <a:t>兆円</a:t>
            </a:r>
            <a:endParaRPr sz="1283">
              <a:latin typeface="ＭＳ Ｐゴシック"/>
              <a:cs typeface="ＭＳ Ｐゴシック"/>
            </a:endParaRPr>
          </a:p>
          <a:p>
            <a:pPr marL="83077">
              <a:spcBef>
                <a:spcPts val="13"/>
              </a:spcBef>
            </a:pPr>
            <a:r>
              <a:rPr sz="1283" dirty="0">
                <a:latin typeface="ＭＳ Ｐゴシック"/>
                <a:cs typeface="ＭＳ Ｐゴシック"/>
              </a:rPr>
              <a:t>（1.3倍</a:t>
            </a:r>
            <a:r>
              <a:rPr sz="1283" spc="-43" dirty="0">
                <a:latin typeface="ＭＳ Ｐゴシック"/>
                <a:cs typeface="ＭＳ Ｐゴシック"/>
              </a:rPr>
              <a:t>）</a:t>
            </a:r>
            <a:endParaRPr sz="1283">
              <a:latin typeface="ＭＳ Ｐゴシック"/>
              <a:cs typeface="ＭＳ Ｐゴシック"/>
            </a:endParaRPr>
          </a:p>
        </p:txBody>
      </p:sp>
      <p:grpSp>
        <p:nvGrpSpPr>
          <p:cNvPr id="23" name="object 23"/>
          <p:cNvGrpSpPr/>
          <p:nvPr/>
        </p:nvGrpSpPr>
        <p:grpSpPr>
          <a:xfrm>
            <a:off x="5797861" y="1245843"/>
            <a:ext cx="3013067" cy="4247290"/>
            <a:chOff x="6780276" y="1228344"/>
            <a:chExt cx="3523615" cy="4966970"/>
          </a:xfrm>
        </p:grpSpPr>
        <p:sp>
          <p:nvSpPr>
            <p:cNvPr id="24" name="object 24"/>
            <p:cNvSpPr/>
            <p:nvPr/>
          </p:nvSpPr>
          <p:spPr>
            <a:xfrm>
              <a:off x="6780276" y="3215639"/>
              <a:ext cx="3523615" cy="452755"/>
            </a:xfrm>
            <a:custGeom>
              <a:avLst/>
              <a:gdLst/>
              <a:ahLst/>
              <a:cxnLst/>
              <a:rect l="l" t="t" r="r" b="b"/>
              <a:pathLst>
                <a:path w="3523615" h="452754">
                  <a:moveTo>
                    <a:pt x="614172" y="13716"/>
                  </a:moveTo>
                  <a:lnTo>
                    <a:pt x="603504" y="0"/>
                  </a:lnTo>
                  <a:lnTo>
                    <a:pt x="61950" y="396849"/>
                  </a:lnTo>
                  <a:lnTo>
                    <a:pt x="42672" y="370332"/>
                  </a:lnTo>
                  <a:lnTo>
                    <a:pt x="0" y="452628"/>
                  </a:lnTo>
                  <a:lnTo>
                    <a:pt x="91440" y="437388"/>
                  </a:lnTo>
                  <a:lnTo>
                    <a:pt x="78130" y="419100"/>
                  </a:lnTo>
                  <a:lnTo>
                    <a:pt x="72161" y="410895"/>
                  </a:lnTo>
                  <a:lnTo>
                    <a:pt x="614172" y="13716"/>
                  </a:lnTo>
                  <a:close/>
                </a:path>
                <a:path w="3523615" h="452754">
                  <a:moveTo>
                    <a:pt x="3523488" y="126492"/>
                  </a:moveTo>
                  <a:lnTo>
                    <a:pt x="3512820" y="112776"/>
                  </a:lnTo>
                  <a:lnTo>
                    <a:pt x="3183585" y="356374"/>
                  </a:lnTo>
                  <a:lnTo>
                    <a:pt x="3163824" y="329184"/>
                  </a:lnTo>
                  <a:lnTo>
                    <a:pt x="3122676" y="411480"/>
                  </a:lnTo>
                  <a:lnTo>
                    <a:pt x="3212592" y="396240"/>
                  </a:lnTo>
                  <a:lnTo>
                    <a:pt x="3199282" y="377952"/>
                  </a:lnTo>
                  <a:lnTo>
                    <a:pt x="3193288" y="369722"/>
                  </a:lnTo>
                  <a:lnTo>
                    <a:pt x="3523488" y="126492"/>
                  </a:lnTo>
                  <a:close/>
                </a:path>
              </a:pathLst>
            </a:custGeom>
            <a:solidFill>
              <a:srgbClr val="000000"/>
            </a:solidFill>
          </p:spPr>
          <p:txBody>
            <a:bodyPr wrap="square" lIns="0" tIns="0" rIns="0" bIns="0" rtlCol="0"/>
            <a:lstStyle/>
            <a:p>
              <a:endParaRPr sz="1539"/>
            </a:p>
          </p:txBody>
        </p:sp>
        <p:sp>
          <p:nvSpPr>
            <p:cNvPr id="25" name="object 25"/>
            <p:cNvSpPr/>
            <p:nvPr/>
          </p:nvSpPr>
          <p:spPr>
            <a:xfrm>
              <a:off x="9848088" y="1228344"/>
              <a:ext cx="55244" cy="4966970"/>
            </a:xfrm>
            <a:custGeom>
              <a:avLst/>
              <a:gdLst/>
              <a:ahLst/>
              <a:cxnLst/>
              <a:rect l="l" t="t" r="r" b="b"/>
              <a:pathLst>
                <a:path w="55245" h="4966970">
                  <a:moveTo>
                    <a:pt x="54863" y="0"/>
                  </a:moveTo>
                  <a:lnTo>
                    <a:pt x="24383" y="0"/>
                  </a:lnTo>
                  <a:lnTo>
                    <a:pt x="0" y="4966716"/>
                  </a:lnTo>
                  <a:lnTo>
                    <a:pt x="30479" y="4966716"/>
                  </a:lnTo>
                  <a:lnTo>
                    <a:pt x="54863" y="0"/>
                  </a:lnTo>
                  <a:close/>
                </a:path>
              </a:pathLst>
            </a:custGeom>
            <a:solidFill>
              <a:srgbClr val="FF0000"/>
            </a:solidFill>
          </p:spPr>
          <p:txBody>
            <a:bodyPr wrap="square" lIns="0" tIns="0" rIns="0" bIns="0" rtlCol="0"/>
            <a:lstStyle/>
            <a:p>
              <a:endParaRPr sz="1539"/>
            </a:p>
          </p:txBody>
        </p:sp>
      </p:grpSp>
      <p:sp>
        <p:nvSpPr>
          <p:cNvPr id="26" name="object 26"/>
          <p:cNvSpPr txBox="1"/>
          <p:nvPr/>
        </p:nvSpPr>
        <p:spPr>
          <a:xfrm>
            <a:off x="66027" y="1137244"/>
            <a:ext cx="514757" cy="209489"/>
          </a:xfrm>
          <a:prstGeom prst="rect">
            <a:avLst/>
          </a:prstGeom>
        </p:spPr>
        <p:txBody>
          <a:bodyPr vert="horz" wrap="square" lIns="0" tIns="11946" rIns="0" bIns="0" rtlCol="0">
            <a:spAutoFit/>
          </a:bodyPr>
          <a:lstStyle/>
          <a:p>
            <a:pPr marL="10860">
              <a:spcBef>
                <a:spcPts val="94"/>
              </a:spcBef>
            </a:pPr>
            <a:r>
              <a:rPr sz="1283" dirty="0">
                <a:latin typeface="ＭＳ Ｐゴシック"/>
                <a:cs typeface="ＭＳ Ｐゴシック"/>
              </a:rPr>
              <a:t>（兆円</a:t>
            </a:r>
            <a:r>
              <a:rPr sz="1283" spc="-1253" dirty="0">
                <a:latin typeface="ＭＳ Ｐゴシック"/>
                <a:cs typeface="ＭＳ Ｐゴシック"/>
              </a:rPr>
              <a:t>）</a:t>
            </a:r>
            <a:endParaRPr sz="1283">
              <a:latin typeface="ＭＳ Ｐゴシック"/>
              <a:cs typeface="ＭＳ Ｐゴシック"/>
            </a:endParaRPr>
          </a:p>
        </p:txBody>
      </p:sp>
      <p:sp>
        <p:nvSpPr>
          <p:cNvPr id="27" name="object 27"/>
          <p:cNvSpPr txBox="1"/>
          <p:nvPr/>
        </p:nvSpPr>
        <p:spPr>
          <a:xfrm>
            <a:off x="8552355" y="5476848"/>
            <a:ext cx="514757" cy="209489"/>
          </a:xfrm>
          <a:prstGeom prst="rect">
            <a:avLst/>
          </a:prstGeom>
        </p:spPr>
        <p:txBody>
          <a:bodyPr vert="horz" wrap="square" lIns="0" tIns="11946" rIns="0" bIns="0" rtlCol="0">
            <a:spAutoFit/>
          </a:bodyPr>
          <a:lstStyle/>
          <a:p>
            <a:pPr marL="10860">
              <a:spcBef>
                <a:spcPts val="94"/>
              </a:spcBef>
            </a:pPr>
            <a:r>
              <a:rPr sz="1283" dirty="0">
                <a:latin typeface="ＭＳ Ｐゴシック"/>
                <a:cs typeface="ＭＳ Ｐゴシック"/>
              </a:rPr>
              <a:t>（年度</a:t>
            </a:r>
            <a:r>
              <a:rPr sz="1283" spc="-1253" dirty="0">
                <a:latin typeface="ＭＳ Ｐゴシック"/>
                <a:cs typeface="ＭＳ Ｐゴシック"/>
              </a:rPr>
              <a:t>）</a:t>
            </a:r>
            <a:endParaRPr sz="1283">
              <a:latin typeface="ＭＳ Ｐゴシック"/>
              <a:cs typeface="ＭＳ Ｐゴシック"/>
            </a:endParaRPr>
          </a:p>
        </p:txBody>
      </p:sp>
      <p:sp>
        <p:nvSpPr>
          <p:cNvPr id="28" name="object 28"/>
          <p:cNvSpPr txBox="1"/>
          <p:nvPr/>
        </p:nvSpPr>
        <p:spPr>
          <a:xfrm>
            <a:off x="8484589" y="2602022"/>
            <a:ext cx="548423" cy="406914"/>
          </a:xfrm>
          <a:prstGeom prst="rect">
            <a:avLst/>
          </a:prstGeom>
        </p:spPr>
        <p:txBody>
          <a:bodyPr vert="horz" wrap="square" lIns="0" tIns="11946" rIns="0" bIns="0" rtlCol="0">
            <a:spAutoFit/>
          </a:bodyPr>
          <a:lstStyle/>
          <a:p>
            <a:pPr marL="10860">
              <a:spcBef>
                <a:spcPts val="94"/>
              </a:spcBef>
            </a:pPr>
            <a:r>
              <a:rPr sz="1283" dirty="0">
                <a:latin typeface="ＭＳ Ｐゴシック"/>
                <a:cs typeface="ＭＳ Ｐゴシック"/>
              </a:rPr>
              <a:t>6.5</a:t>
            </a:r>
            <a:r>
              <a:rPr sz="1283" spc="-196" dirty="0">
                <a:latin typeface="ＭＳ Ｐゴシック"/>
                <a:cs typeface="ＭＳ Ｐゴシック"/>
              </a:rPr>
              <a:t>兆円</a:t>
            </a:r>
            <a:endParaRPr sz="1283">
              <a:latin typeface="ＭＳ Ｐゴシック"/>
              <a:cs typeface="ＭＳ Ｐゴシック"/>
            </a:endParaRPr>
          </a:p>
          <a:p>
            <a:pPr marL="10860">
              <a:spcBef>
                <a:spcPts val="9"/>
              </a:spcBef>
            </a:pPr>
            <a:r>
              <a:rPr sz="1283" dirty="0">
                <a:latin typeface="ＭＳ Ｐゴシック"/>
                <a:cs typeface="ＭＳ Ｐゴシック"/>
              </a:rPr>
              <a:t>（1.3</a:t>
            </a:r>
            <a:r>
              <a:rPr sz="1283" spc="-392" dirty="0">
                <a:latin typeface="ＭＳ Ｐゴシック"/>
                <a:cs typeface="ＭＳ Ｐゴシック"/>
              </a:rPr>
              <a:t>倍 </a:t>
            </a:r>
            <a:r>
              <a:rPr sz="1283" spc="-43" dirty="0">
                <a:latin typeface="ＭＳ Ｐゴシック"/>
                <a:cs typeface="ＭＳ Ｐゴシック"/>
              </a:rPr>
              <a:t>）</a:t>
            </a:r>
            <a:endParaRPr sz="1283">
              <a:latin typeface="ＭＳ Ｐゴシック"/>
              <a:cs typeface="ＭＳ Ｐゴシック"/>
            </a:endParaRPr>
          </a:p>
        </p:txBody>
      </p:sp>
      <p:sp>
        <p:nvSpPr>
          <p:cNvPr id="29" name="object 29"/>
          <p:cNvSpPr txBox="1"/>
          <p:nvPr/>
        </p:nvSpPr>
        <p:spPr>
          <a:xfrm>
            <a:off x="7572361" y="2354417"/>
            <a:ext cx="548423" cy="406914"/>
          </a:xfrm>
          <a:prstGeom prst="rect">
            <a:avLst/>
          </a:prstGeom>
        </p:spPr>
        <p:txBody>
          <a:bodyPr vert="horz" wrap="square" lIns="0" tIns="11946" rIns="0" bIns="0" rtlCol="0">
            <a:spAutoFit/>
          </a:bodyPr>
          <a:lstStyle/>
          <a:p>
            <a:pPr marL="10860">
              <a:spcBef>
                <a:spcPts val="94"/>
              </a:spcBef>
            </a:pPr>
            <a:r>
              <a:rPr sz="1283" dirty="0">
                <a:latin typeface="ＭＳ Ｐゴシック"/>
                <a:cs typeface="ＭＳ Ｐゴシック"/>
              </a:rPr>
              <a:t>7.1</a:t>
            </a:r>
            <a:r>
              <a:rPr sz="1283" spc="-196" dirty="0">
                <a:latin typeface="ＭＳ Ｐゴシック"/>
                <a:cs typeface="ＭＳ Ｐゴシック"/>
              </a:rPr>
              <a:t>兆円</a:t>
            </a:r>
            <a:endParaRPr sz="1283">
              <a:latin typeface="ＭＳ Ｐゴシック"/>
              <a:cs typeface="ＭＳ Ｐゴシック"/>
            </a:endParaRPr>
          </a:p>
          <a:p>
            <a:pPr marL="10860">
              <a:spcBef>
                <a:spcPts val="9"/>
              </a:spcBef>
            </a:pPr>
            <a:r>
              <a:rPr sz="1283" dirty="0">
                <a:latin typeface="ＭＳ Ｐゴシック"/>
                <a:cs typeface="ＭＳ Ｐゴシック"/>
              </a:rPr>
              <a:t>（1.4</a:t>
            </a:r>
            <a:r>
              <a:rPr sz="1283" spc="-392" dirty="0">
                <a:latin typeface="ＭＳ Ｐゴシック"/>
                <a:cs typeface="ＭＳ Ｐゴシック"/>
              </a:rPr>
              <a:t>倍 </a:t>
            </a:r>
            <a:r>
              <a:rPr sz="1283" spc="-43" dirty="0">
                <a:latin typeface="ＭＳ Ｐゴシック"/>
                <a:cs typeface="ＭＳ Ｐゴシック"/>
              </a:rPr>
              <a:t>）</a:t>
            </a:r>
            <a:endParaRPr sz="1283">
              <a:latin typeface="ＭＳ Ｐゴシック"/>
              <a:cs typeface="ＭＳ Ｐゴシック"/>
            </a:endParaRPr>
          </a:p>
        </p:txBody>
      </p:sp>
      <p:grpSp>
        <p:nvGrpSpPr>
          <p:cNvPr id="30" name="object 30"/>
          <p:cNvGrpSpPr/>
          <p:nvPr/>
        </p:nvGrpSpPr>
        <p:grpSpPr>
          <a:xfrm>
            <a:off x="247604" y="2795327"/>
            <a:ext cx="8444625" cy="3512077"/>
            <a:chOff x="289559" y="3040379"/>
            <a:chExt cx="9875520" cy="4107179"/>
          </a:xfrm>
        </p:grpSpPr>
        <p:sp>
          <p:nvSpPr>
            <p:cNvPr id="31" name="object 31"/>
            <p:cNvSpPr/>
            <p:nvPr/>
          </p:nvSpPr>
          <p:spPr>
            <a:xfrm>
              <a:off x="8668512" y="3040379"/>
              <a:ext cx="614680" cy="452755"/>
            </a:xfrm>
            <a:custGeom>
              <a:avLst/>
              <a:gdLst/>
              <a:ahLst/>
              <a:cxnLst/>
              <a:rect l="l" t="t" r="r" b="b"/>
              <a:pathLst>
                <a:path w="614679" h="452754">
                  <a:moveTo>
                    <a:pt x="42672" y="371855"/>
                  </a:moveTo>
                  <a:lnTo>
                    <a:pt x="0" y="452627"/>
                  </a:lnTo>
                  <a:lnTo>
                    <a:pt x="91440" y="437388"/>
                  </a:lnTo>
                  <a:lnTo>
                    <a:pt x="77830" y="419100"/>
                  </a:lnTo>
                  <a:lnTo>
                    <a:pt x="60960" y="419100"/>
                  </a:lnTo>
                  <a:lnTo>
                    <a:pt x="50292" y="405383"/>
                  </a:lnTo>
                  <a:lnTo>
                    <a:pt x="61507" y="397165"/>
                  </a:lnTo>
                  <a:lnTo>
                    <a:pt x="42672" y="371855"/>
                  </a:lnTo>
                  <a:close/>
                </a:path>
                <a:path w="614679" h="452754">
                  <a:moveTo>
                    <a:pt x="61507" y="397165"/>
                  </a:moveTo>
                  <a:lnTo>
                    <a:pt x="50292" y="405383"/>
                  </a:lnTo>
                  <a:lnTo>
                    <a:pt x="60960" y="419100"/>
                  </a:lnTo>
                  <a:lnTo>
                    <a:pt x="71891" y="411119"/>
                  </a:lnTo>
                  <a:lnTo>
                    <a:pt x="61507" y="397165"/>
                  </a:lnTo>
                  <a:close/>
                </a:path>
                <a:path w="614679" h="452754">
                  <a:moveTo>
                    <a:pt x="71891" y="411119"/>
                  </a:moveTo>
                  <a:lnTo>
                    <a:pt x="60960" y="419100"/>
                  </a:lnTo>
                  <a:lnTo>
                    <a:pt x="77830" y="419100"/>
                  </a:lnTo>
                  <a:lnTo>
                    <a:pt x="71891" y="411119"/>
                  </a:lnTo>
                  <a:close/>
                </a:path>
                <a:path w="614679" h="452754">
                  <a:moveTo>
                    <a:pt x="603504" y="0"/>
                  </a:moveTo>
                  <a:lnTo>
                    <a:pt x="61507" y="397165"/>
                  </a:lnTo>
                  <a:lnTo>
                    <a:pt x="71891" y="411119"/>
                  </a:lnTo>
                  <a:lnTo>
                    <a:pt x="614172" y="15239"/>
                  </a:lnTo>
                  <a:lnTo>
                    <a:pt x="603504" y="0"/>
                  </a:lnTo>
                  <a:close/>
                </a:path>
              </a:pathLst>
            </a:custGeom>
            <a:solidFill>
              <a:srgbClr val="000000"/>
            </a:solidFill>
          </p:spPr>
          <p:txBody>
            <a:bodyPr wrap="square" lIns="0" tIns="0" rIns="0" bIns="0" rtlCol="0"/>
            <a:lstStyle/>
            <a:p>
              <a:endParaRPr sz="1539"/>
            </a:p>
          </p:txBody>
        </p:sp>
        <p:pic>
          <p:nvPicPr>
            <p:cNvPr id="32" name="object 32"/>
            <p:cNvPicPr/>
            <p:nvPr/>
          </p:nvPicPr>
          <p:blipFill>
            <a:blip r:embed="rId5" cstate="print"/>
            <a:stretch>
              <a:fillRect/>
            </a:stretch>
          </p:blipFill>
          <p:spPr>
            <a:xfrm>
              <a:off x="289559" y="6766564"/>
              <a:ext cx="9875520" cy="381000"/>
            </a:xfrm>
            <a:prstGeom prst="rect">
              <a:avLst/>
            </a:prstGeom>
          </p:spPr>
        </p:pic>
      </p:grpSp>
      <p:sp>
        <p:nvSpPr>
          <p:cNvPr id="33" name="object 33"/>
          <p:cNvSpPr txBox="1">
            <a:spLocks noGrp="1"/>
          </p:cNvSpPr>
          <p:nvPr>
            <p:ph type="title"/>
          </p:nvPr>
        </p:nvSpPr>
        <p:spPr>
          <a:xfrm>
            <a:off x="247604" y="296854"/>
            <a:ext cx="7324757" cy="440757"/>
          </a:xfrm>
          <a:prstGeom prst="rect">
            <a:avLst/>
          </a:prstGeom>
        </p:spPr>
        <p:txBody>
          <a:bodyPr vert="horz" wrap="square" lIns="0" tIns="9774" rIns="0" bIns="0" rtlCol="0" anchor="ctr">
            <a:spAutoFit/>
          </a:bodyPr>
          <a:lstStyle/>
          <a:p>
            <a:pPr marL="10860">
              <a:lnSpc>
                <a:spcPct val="100000"/>
              </a:lnSpc>
              <a:spcBef>
                <a:spcPts val="77"/>
              </a:spcBef>
            </a:pPr>
            <a:r>
              <a:rPr sz="2800" b="1" spc="-38" dirty="0" err="1">
                <a:latin typeface="ＭＳ ゴシック" panose="020B0609070205080204" pitchFamily="49" charset="-128"/>
                <a:ea typeface="ＭＳ ゴシック" panose="020B0609070205080204" pitchFamily="49" charset="-128"/>
              </a:rPr>
              <a:t>分野別の</a:t>
            </a:r>
            <a:r>
              <a:rPr lang="ja-JP" altLang="en-US" sz="2800" b="1" spc="-38" dirty="0">
                <a:latin typeface="ＭＳ ゴシック" panose="020B0609070205080204" pitchFamily="49" charset="-128"/>
                <a:ea typeface="ＭＳ ゴシック" panose="020B0609070205080204" pitchFamily="49" charset="-128"/>
              </a:rPr>
              <a:t>維持管理予算</a:t>
            </a:r>
            <a:r>
              <a:rPr sz="2800" b="1" spc="-38" dirty="0" err="1">
                <a:latin typeface="ＭＳ ゴシック" panose="020B0609070205080204" pitchFamily="49" charset="-128"/>
                <a:ea typeface="ＭＳ ゴシック" panose="020B0609070205080204" pitchFamily="49" charset="-128"/>
              </a:rPr>
              <a:t>推移</a:t>
            </a:r>
            <a:r>
              <a:rPr lang="ja-JP" altLang="en-US" sz="2800" b="1" spc="-38" dirty="0">
                <a:latin typeface="ＭＳ ゴシック" panose="020B0609070205080204" pitchFamily="49" charset="-128"/>
                <a:ea typeface="ＭＳ ゴシック" panose="020B0609070205080204" pitchFamily="49" charset="-128"/>
              </a:rPr>
              <a:t>（国）</a:t>
            </a:r>
            <a:endParaRPr sz="2800" b="1" spc="-38" dirty="0">
              <a:latin typeface="ＭＳ ゴシック" panose="020B0609070205080204" pitchFamily="49" charset="-128"/>
              <a:ea typeface="ＭＳ ゴシック" panose="020B0609070205080204" pitchFamily="49" charset="-128"/>
            </a:endParaRPr>
          </a:p>
        </p:txBody>
      </p:sp>
      <p:sp>
        <p:nvSpPr>
          <p:cNvPr id="34" name="object 34"/>
          <p:cNvSpPr txBox="1"/>
          <p:nvPr/>
        </p:nvSpPr>
        <p:spPr>
          <a:xfrm>
            <a:off x="8944613" y="6310885"/>
            <a:ext cx="109685" cy="223666"/>
          </a:xfrm>
          <a:prstGeom prst="rect">
            <a:avLst/>
          </a:prstGeom>
        </p:spPr>
        <p:txBody>
          <a:bodyPr vert="horz" wrap="square" lIns="0" tIns="13032" rIns="0" bIns="0" rtlCol="0">
            <a:spAutoFit/>
          </a:bodyPr>
          <a:lstStyle/>
          <a:p>
            <a:pPr marL="10860">
              <a:spcBef>
                <a:spcPts val="103"/>
              </a:spcBef>
            </a:pPr>
            <a:r>
              <a:rPr sz="1368" spc="-43" dirty="0">
                <a:latin typeface="ＭＳ Ｐゴシック"/>
                <a:cs typeface="ＭＳ Ｐゴシック"/>
              </a:rPr>
              <a:t>2</a:t>
            </a:r>
            <a:endParaRPr sz="1368">
              <a:latin typeface="ＭＳ Ｐゴシック"/>
              <a:cs typeface="ＭＳ Ｐゴシック"/>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81805" y="6374158"/>
            <a:ext cx="93938" cy="192360"/>
          </a:xfrm>
          <a:prstGeom prst="rect">
            <a:avLst/>
          </a:prstGeom>
        </p:spPr>
        <p:txBody>
          <a:bodyPr vert="horz" wrap="square" lIns="0" tIns="0" rIns="0" bIns="0" rtlCol="0">
            <a:spAutoFit/>
          </a:bodyPr>
          <a:lstStyle/>
          <a:p>
            <a:pPr>
              <a:lnSpc>
                <a:spcPts val="1462"/>
              </a:lnSpc>
            </a:pPr>
            <a:r>
              <a:rPr sz="1325" spc="-43" dirty="0">
                <a:latin typeface="Arial"/>
                <a:cs typeface="Arial"/>
              </a:rPr>
              <a:t>2</a:t>
            </a:r>
            <a:endParaRPr sz="1325">
              <a:latin typeface="Arial"/>
              <a:cs typeface="Arial"/>
            </a:endParaRPr>
          </a:p>
        </p:txBody>
      </p:sp>
      <p:sp>
        <p:nvSpPr>
          <p:cNvPr id="3" name="object 3"/>
          <p:cNvSpPr txBox="1">
            <a:spLocks noGrp="1"/>
          </p:cNvSpPr>
          <p:nvPr>
            <p:ph type="title"/>
          </p:nvPr>
        </p:nvSpPr>
        <p:spPr>
          <a:xfrm>
            <a:off x="294520" y="213640"/>
            <a:ext cx="8545079" cy="485168"/>
          </a:xfrm>
          <a:prstGeom prst="rect">
            <a:avLst/>
          </a:prstGeom>
          <a:solidFill>
            <a:srgbClr val="FFFFCC"/>
          </a:solidFill>
          <a:ln w="32003">
            <a:solidFill>
              <a:srgbClr val="FF9900"/>
            </a:solidFill>
          </a:ln>
        </p:spPr>
        <p:txBody>
          <a:bodyPr vert="horz" wrap="square" lIns="0" tIns="53756" rIns="0" bIns="0" rtlCol="0" anchor="ctr">
            <a:spAutoFit/>
          </a:bodyPr>
          <a:lstStyle/>
          <a:p>
            <a:pPr marR="543" algn="ctr">
              <a:lnSpc>
                <a:spcPct val="100000"/>
              </a:lnSpc>
              <a:spcBef>
                <a:spcPts val="423"/>
              </a:spcBef>
              <a:tabLst>
                <a:tab pos="1157108" algn="l"/>
              </a:tabLst>
            </a:pPr>
            <a:r>
              <a:rPr sz="2800" dirty="0"/>
              <a:t>	</a:t>
            </a:r>
            <a:r>
              <a:rPr sz="2800" spc="-26" dirty="0"/>
              <a:t>埼玉県の陥没事故の概況</a:t>
            </a:r>
          </a:p>
        </p:txBody>
      </p:sp>
      <p:pic>
        <p:nvPicPr>
          <p:cNvPr id="4" name="object 4"/>
          <p:cNvPicPr/>
          <p:nvPr/>
        </p:nvPicPr>
        <p:blipFill>
          <a:blip r:embed="rId2" cstate="print"/>
          <a:stretch>
            <a:fillRect/>
          </a:stretch>
        </p:blipFill>
        <p:spPr>
          <a:xfrm>
            <a:off x="327099" y="3342664"/>
            <a:ext cx="2414798" cy="3282722"/>
          </a:xfrm>
          <a:prstGeom prst="rect">
            <a:avLst/>
          </a:prstGeom>
        </p:spPr>
      </p:pic>
      <p:grpSp>
        <p:nvGrpSpPr>
          <p:cNvPr id="5" name="object 5"/>
          <p:cNvGrpSpPr/>
          <p:nvPr/>
        </p:nvGrpSpPr>
        <p:grpSpPr>
          <a:xfrm>
            <a:off x="4645846" y="1866162"/>
            <a:ext cx="4194077" cy="4793541"/>
            <a:chOff x="5433059" y="1953773"/>
            <a:chExt cx="4904740" cy="5605780"/>
          </a:xfrm>
        </p:grpSpPr>
        <p:pic>
          <p:nvPicPr>
            <p:cNvPr id="6" name="object 6"/>
            <p:cNvPicPr/>
            <p:nvPr/>
          </p:nvPicPr>
          <p:blipFill>
            <a:blip r:embed="rId3" cstate="print"/>
            <a:stretch>
              <a:fillRect/>
            </a:stretch>
          </p:blipFill>
          <p:spPr>
            <a:xfrm>
              <a:off x="5433059" y="1953773"/>
              <a:ext cx="4904232" cy="5605272"/>
            </a:xfrm>
            <a:prstGeom prst="rect">
              <a:avLst/>
            </a:prstGeom>
          </p:spPr>
        </p:pic>
        <p:pic>
          <p:nvPicPr>
            <p:cNvPr id="7" name="object 7"/>
            <p:cNvPicPr/>
            <p:nvPr/>
          </p:nvPicPr>
          <p:blipFill>
            <a:blip r:embed="rId4" cstate="print"/>
            <a:stretch>
              <a:fillRect/>
            </a:stretch>
          </p:blipFill>
          <p:spPr>
            <a:xfrm>
              <a:off x="9155429" y="6744467"/>
              <a:ext cx="114300" cy="114299"/>
            </a:xfrm>
            <a:prstGeom prst="rect">
              <a:avLst/>
            </a:prstGeom>
          </p:spPr>
        </p:pic>
      </p:grpSp>
      <p:sp>
        <p:nvSpPr>
          <p:cNvPr id="8" name="object 8"/>
          <p:cNvSpPr txBox="1"/>
          <p:nvPr/>
        </p:nvSpPr>
        <p:spPr>
          <a:xfrm>
            <a:off x="7068029" y="6287426"/>
            <a:ext cx="1318387" cy="270801"/>
          </a:xfrm>
          <a:prstGeom prst="rect">
            <a:avLst/>
          </a:prstGeom>
        </p:spPr>
        <p:txBody>
          <a:bodyPr vert="horz" wrap="square" lIns="0" tIns="14118" rIns="0" bIns="0" rtlCol="0">
            <a:spAutoFit/>
          </a:bodyPr>
          <a:lstStyle/>
          <a:p>
            <a:pPr marL="10860">
              <a:spcBef>
                <a:spcPts val="111"/>
              </a:spcBef>
            </a:pPr>
            <a:r>
              <a:rPr sz="1667" b="1" spc="-9" dirty="0">
                <a:solidFill>
                  <a:srgbClr val="FF0000"/>
                </a:solidFill>
                <a:latin typeface="ＭＳ Ｐゴシック"/>
                <a:cs typeface="ＭＳ Ｐゴシック"/>
              </a:rPr>
              <a:t>陥没事故現場</a:t>
            </a:r>
            <a:endParaRPr sz="1667">
              <a:latin typeface="ＭＳ Ｐゴシック"/>
              <a:cs typeface="ＭＳ Ｐゴシック"/>
            </a:endParaRPr>
          </a:p>
        </p:txBody>
      </p:sp>
      <p:grpSp>
        <p:nvGrpSpPr>
          <p:cNvPr id="9" name="object 9"/>
          <p:cNvGrpSpPr/>
          <p:nvPr/>
        </p:nvGrpSpPr>
        <p:grpSpPr>
          <a:xfrm>
            <a:off x="317324" y="731738"/>
            <a:ext cx="8502182" cy="5094902"/>
            <a:chOff x="371093" y="627126"/>
            <a:chExt cx="9942830" cy="5958205"/>
          </a:xfrm>
        </p:grpSpPr>
        <p:sp>
          <p:nvSpPr>
            <p:cNvPr id="10" name="object 10"/>
            <p:cNvSpPr/>
            <p:nvPr/>
          </p:nvSpPr>
          <p:spPr>
            <a:xfrm>
              <a:off x="9567672" y="5166360"/>
              <a:ext cx="218440" cy="1419225"/>
            </a:xfrm>
            <a:custGeom>
              <a:avLst/>
              <a:gdLst/>
              <a:ahLst/>
              <a:cxnLst/>
              <a:rect l="l" t="t" r="r" b="b"/>
              <a:pathLst>
                <a:path w="218440" h="1419225">
                  <a:moveTo>
                    <a:pt x="0" y="1330457"/>
                  </a:moveTo>
                  <a:lnTo>
                    <a:pt x="30479" y="1418849"/>
                  </a:lnTo>
                  <a:lnTo>
                    <a:pt x="77544" y="1350269"/>
                  </a:lnTo>
                  <a:lnTo>
                    <a:pt x="45720" y="1350269"/>
                  </a:lnTo>
                  <a:lnTo>
                    <a:pt x="35051" y="1348745"/>
                  </a:lnTo>
                  <a:lnTo>
                    <a:pt x="36789" y="1335139"/>
                  </a:lnTo>
                  <a:lnTo>
                    <a:pt x="0" y="1330457"/>
                  </a:lnTo>
                  <a:close/>
                </a:path>
                <a:path w="218440" h="1419225">
                  <a:moveTo>
                    <a:pt x="36789" y="1335139"/>
                  </a:moveTo>
                  <a:lnTo>
                    <a:pt x="35051" y="1348745"/>
                  </a:lnTo>
                  <a:lnTo>
                    <a:pt x="45720" y="1350269"/>
                  </a:lnTo>
                  <a:lnTo>
                    <a:pt x="47478" y="1336499"/>
                  </a:lnTo>
                  <a:lnTo>
                    <a:pt x="36789" y="1335139"/>
                  </a:lnTo>
                  <a:close/>
                </a:path>
                <a:path w="218440" h="1419225">
                  <a:moveTo>
                    <a:pt x="47478" y="1336499"/>
                  </a:moveTo>
                  <a:lnTo>
                    <a:pt x="45720" y="1350269"/>
                  </a:lnTo>
                  <a:lnTo>
                    <a:pt x="77544" y="1350269"/>
                  </a:lnTo>
                  <a:lnTo>
                    <a:pt x="83820" y="1341125"/>
                  </a:lnTo>
                  <a:lnTo>
                    <a:pt x="47478" y="1336499"/>
                  </a:lnTo>
                  <a:close/>
                </a:path>
                <a:path w="218440" h="1419225">
                  <a:moveTo>
                    <a:pt x="207263" y="0"/>
                  </a:moveTo>
                  <a:lnTo>
                    <a:pt x="36789" y="1335139"/>
                  </a:lnTo>
                  <a:lnTo>
                    <a:pt x="47478" y="1336499"/>
                  </a:lnTo>
                  <a:lnTo>
                    <a:pt x="217931" y="1524"/>
                  </a:lnTo>
                  <a:lnTo>
                    <a:pt x="207263" y="0"/>
                  </a:lnTo>
                  <a:close/>
                </a:path>
              </a:pathLst>
            </a:custGeom>
            <a:solidFill>
              <a:srgbClr val="3333FF"/>
            </a:solidFill>
          </p:spPr>
          <p:txBody>
            <a:bodyPr wrap="square" lIns="0" tIns="0" rIns="0" bIns="0" rtlCol="0"/>
            <a:lstStyle/>
            <a:p>
              <a:endParaRPr sz="1539"/>
            </a:p>
          </p:txBody>
        </p:sp>
        <p:sp>
          <p:nvSpPr>
            <p:cNvPr id="11" name="object 11"/>
            <p:cNvSpPr/>
            <p:nvPr/>
          </p:nvSpPr>
          <p:spPr>
            <a:xfrm>
              <a:off x="8491727" y="1940051"/>
              <a:ext cx="1816735" cy="833755"/>
            </a:xfrm>
            <a:custGeom>
              <a:avLst/>
              <a:gdLst/>
              <a:ahLst/>
              <a:cxnLst/>
              <a:rect l="l" t="t" r="r" b="b"/>
              <a:pathLst>
                <a:path w="1816734" h="833755">
                  <a:moveTo>
                    <a:pt x="1816607" y="0"/>
                  </a:moveTo>
                  <a:lnTo>
                    <a:pt x="0" y="0"/>
                  </a:lnTo>
                  <a:lnTo>
                    <a:pt x="0" y="833627"/>
                  </a:lnTo>
                  <a:lnTo>
                    <a:pt x="1816607" y="833627"/>
                  </a:lnTo>
                  <a:lnTo>
                    <a:pt x="1816607" y="0"/>
                  </a:lnTo>
                  <a:close/>
                </a:path>
              </a:pathLst>
            </a:custGeom>
            <a:solidFill>
              <a:srgbClr val="FFFFFF"/>
            </a:solidFill>
          </p:spPr>
          <p:txBody>
            <a:bodyPr wrap="square" lIns="0" tIns="0" rIns="0" bIns="0" rtlCol="0"/>
            <a:lstStyle/>
            <a:p>
              <a:endParaRPr sz="1539"/>
            </a:p>
          </p:txBody>
        </p:sp>
        <p:sp>
          <p:nvSpPr>
            <p:cNvPr id="12" name="object 12"/>
            <p:cNvSpPr/>
            <p:nvPr/>
          </p:nvSpPr>
          <p:spPr>
            <a:xfrm>
              <a:off x="376427" y="632460"/>
              <a:ext cx="9932035" cy="1303020"/>
            </a:xfrm>
            <a:custGeom>
              <a:avLst/>
              <a:gdLst/>
              <a:ahLst/>
              <a:cxnLst/>
              <a:rect l="l" t="t" r="r" b="b"/>
              <a:pathLst>
                <a:path w="9932035" h="1303020">
                  <a:moveTo>
                    <a:pt x="0" y="0"/>
                  </a:moveTo>
                  <a:lnTo>
                    <a:pt x="9931908" y="0"/>
                  </a:lnTo>
                  <a:lnTo>
                    <a:pt x="9931908" y="1303020"/>
                  </a:lnTo>
                  <a:lnTo>
                    <a:pt x="0" y="1303020"/>
                  </a:lnTo>
                  <a:lnTo>
                    <a:pt x="0" y="0"/>
                  </a:lnTo>
                  <a:close/>
                </a:path>
              </a:pathLst>
            </a:custGeom>
            <a:ln w="10668">
              <a:solidFill>
                <a:srgbClr val="000000"/>
              </a:solidFill>
            </a:ln>
          </p:spPr>
          <p:txBody>
            <a:bodyPr wrap="square" lIns="0" tIns="0" rIns="0" bIns="0" rtlCol="0"/>
            <a:lstStyle/>
            <a:p>
              <a:endParaRPr sz="1539"/>
            </a:p>
          </p:txBody>
        </p:sp>
        <p:pic>
          <p:nvPicPr>
            <p:cNvPr id="13" name="object 13"/>
            <p:cNvPicPr/>
            <p:nvPr/>
          </p:nvPicPr>
          <p:blipFill>
            <a:blip r:embed="rId5" cstate="print"/>
            <a:stretch>
              <a:fillRect/>
            </a:stretch>
          </p:blipFill>
          <p:spPr>
            <a:xfrm>
              <a:off x="495299" y="720852"/>
              <a:ext cx="140208" cy="161543"/>
            </a:xfrm>
            <a:prstGeom prst="rect">
              <a:avLst/>
            </a:prstGeom>
          </p:spPr>
        </p:pic>
        <p:pic>
          <p:nvPicPr>
            <p:cNvPr id="14" name="object 14"/>
            <p:cNvPicPr/>
            <p:nvPr/>
          </p:nvPicPr>
          <p:blipFill>
            <a:blip r:embed="rId5" cstate="print"/>
            <a:stretch>
              <a:fillRect/>
            </a:stretch>
          </p:blipFill>
          <p:spPr>
            <a:xfrm>
              <a:off x="495299" y="958596"/>
              <a:ext cx="140208" cy="161544"/>
            </a:xfrm>
            <a:prstGeom prst="rect">
              <a:avLst/>
            </a:prstGeom>
          </p:spPr>
        </p:pic>
        <p:pic>
          <p:nvPicPr>
            <p:cNvPr id="15" name="object 15"/>
            <p:cNvPicPr/>
            <p:nvPr/>
          </p:nvPicPr>
          <p:blipFill>
            <a:blip r:embed="rId5" cstate="print"/>
            <a:stretch>
              <a:fillRect/>
            </a:stretch>
          </p:blipFill>
          <p:spPr>
            <a:xfrm>
              <a:off x="495299" y="1434084"/>
              <a:ext cx="140208" cy="161543"/>
            </a:xfrm>
            <a:prstGeom prst="rect">
              <a:avLst/>
            </a:prstGeom>
          </p:spPr>
        </p:pic>
      </p:grpSp>
      <p:sp>
        <p:nvSpPr>
          <p:cNvPr id="16" name="object 16"/>
          <p:cNvSpPr txBox="1"/>
          <p:nvPr/>
        </p:nvSpPr>
        <p:spPr>
          <a:xfrm>
            <a:off x="7651854" y="4294856"/>
            <a:ext cx="1102276" cy="270801"/>
          </a:xfrm>
          <a:prstGeom prst="rect">
            <a:avLst/>
          </a:prstGeom>
        </p:spPr>
        <p:txBody>
          <a:bodyPr vert="horz" wrap="square" lIns="0" tIns="14118" rIns="0" bIns="0" rtlCol="0">
            <a:spAutoFit/>
          </a:bodyPr>
          <a:lstStyle/>
          <a:p>
            <a:pPr marL="10860">
              <a:spcBef>
                <a:spcPts val="111"/>
              </a:spcBef>
            </a:pPr>
            <a:r>
              <a:rPr sz="1667" b="1" spc="-9" dirty="0">
                <a:solidFill>
                  <a:srgbClr val="3333FF"/>
                </a:solidFill>
                <a:latin typeface="ＭＳ Ｐゴシック"/>
                <a:cs typeface="ＭＳ Ｐゴシック"/>
              </a:rPr>
              <a:t>終末処理場</a:t>
            </a:r>
            <a:endParaRPr sz="1667">
              <a:latin typeface="ＭＳ Ｐゴシック"/>
              <a:cs typeface="ＭＳ Ｐゴシック"/>
            </a:endParaRPr>
          </a:p>
        </p:txBody>
      </p:sp>
      <p:sp>
        <p:nvSpPr>
          <p:cNvPr id="17" name="object 17"/>
          <p:cNvSpPr txBox="1"/>
          <p:nvPr/>
        </p:nvSpPr>
        <p:spPr>
          <a:xfrm>
            <a:off x="350122" y="747592"/>
            <a:ext cx="8509241" cy="2497877"/>
          </a:xfrm>
          <a:prstGeom prst="rect">
            <a:avLst/>
          </a:prstGeom>
        </p:spPr>
        <p:txBody>
          <a:bodyPr vert="horz" wrap="square" lIns="0" tIns="39638" rIns="0" bIns="0" rtlCol="0">
            <a:spAutoFit/>
          </a:bodyPr>
          <a:lstStyle/>
          <a:p>
            <a:pPr marL="325793" marR="4344">
              <a:lnSpc>
                <a:spcPts val="1599"/>
              </a:lnSpc>
              <a:spcBef>
                <a:spcPts val="312"/>
              </a:spcBef>
            </a:pPr>
            <a:r>
              <a:rPr sz="1496" dirty="0">
                <a:latin typeface="ＭＳ Ｐゴシック"/>
                <a:cs typeface="ＭＳ Ｐゴシック"/>
              </a:rPr>
              <a:t>令和７年１月</a:t>
            </a:r>
            <a:r>
              <a:rPr sz="1496" spc="-9" dirty="0">
                <a:latin typeface="ＭＳ Ｐゴシック"/>
                <a:cs typeface="ＭＳ Ｐゴシック"/>
              </a:rPr>
              <a:t>2</a:t>
            </a:r>
            <a:r>
              <a:rPr sz="1496" spc="4" dirty="0">
                <a:latin typeface="ＭＳ Ｐゴシック"/>
                <a:cs typeface="ＭＳ Ｐゴシック"/>
              </a:rPr>
              <a:t>8</a:t>
            </a:r>
            <a:r>
              <a:rPr sz="1496" spc="-30" dirty="0">
                <a:latin typeface="ＭＳ Ｐゴシック"/>
                <a:cs typeface="ＭＳ Ｐゴシック"/>
              </a:rPr>
              <a:t>日、埼玉県八潮市の県道において道路陥没が発生し、トラック運転手が車両ごと</a:t>
            </a:r>
            <a:r>
              <a:rPr sz="1496" spc="4" dirty="0">
                <a:latin typeface="ＭＳ Ｐゴシック"/>
                <a:cs typeface="ＭＳ Ｐゴシック"/>
              </a:rPr>
              <a:t>落下。陥没箇所には、処理水量約6</a:t>
            </a:r>
            <a:r>
              <a:rPr sz="1496" spc="13" dirty="0">
                <a:latin typeface="ＭＳ Ｐゴシック"/>
                <a:cs typeface="ＭＳ Ｐゴシック"/>
              </a:rPr>
              <a:t>1</a:t>
            </a:r>
            <a:r>
              <a:rPr sz="1496" spc="9" dirty="0">
                <a:latin typeface="ＭＳ Ｐゴシック"/>
                <a:cs typeface="ＭＳ Ｐゴシック"/>
              </a:rPr>
              <a:t>万㎥/日の下水処理場に繋がる管径</a:t>
            </a:r>
            <a:r>
              <a:rPr sz="1496" spc="4" dirty="0">
                <a:latin typeface="ＭＳ Ｐゴシック"/>
                <a:cs typeface="ＭＳ Ｐゴシック"/>
              </a:rPr>
              <a:t>4.75ｍ</a:t>
            </a:r>
            <a:r>
              <a:rPr sz="1496" spc="9" dirty="0">
                <a:latin typeface="ＭＳ Ｐゴシック"/>
                <a:cs typeface="ＭＳ Ｐゴシック"/>
              </a:rPr>
              <a:t>の流域下水道管路</a:t>
            </a:r>
            <a:r>
              <a:rPr sz="1496" spc="-4" dirty="0">
                <a:latin typeface="ＭＳ Ｐゴシック"/>
                <a:cs typeface="ＭＳ Ｐゴシック"/>
              </a:rPr>
              <a:t>が埋設されており、下水道管の破損に起因すると考えられる陥没としては、最大級の規模。</a:t>
            </a:r>
            <a:endParaRPr sz="1496">
              <a:latin typeface="ＭＳ Ｐゴシック"/>
              <a:cs typeface="ＭＳ Ｐゴシック"/>
            </a:endParaRPr>
          </a:p>
          <a:p>
            <a:pPr marL="325793">
              <a:lnSpc>
                <a:spcPts val="1492"/>
              </a:lnSpc>
            </a:pPr>
            <a:r>
              <a:rPr sz="1496" dirty="0">
                <a:latin typeface="ＭＳ Ｐゴシック"/>
                <a:cs typeface="ＭＳ Ｐゴシック"/>
              </a:rPr>
              <a:t>陥没規模は拡大するとともに、関連する12市町の120万人に下水道（風呂、洗濯など）</a:t>
            </a:r>
            <a:r>
              <a:rPr sz="1496" spc="-97" dirty="0">
                <a:latin typeface="ＭＳ Ｐゴシック"/>
                <a:cs typeface="ＭＳ Ｐゴシック"/>
              </a:rPr>
              <a:t>の使用自</a:t>
            </a:r>
            <a:r>
              <a:rPr sz="1496" spc="-21" dirty="0">
                <a:latin typeface="ＭＳ Ｐゴシック"/>
                <a:cs typeface="ＭＳ Ｐゴシック"/>
              </a:rPr>
              <a:t>粛が</a:t>
            </a:r>
            <a:endParaRPr sz="1496">
              <a:latin typeface="ＭＳ Ｐゴシック"/>
              <a:cs typeface="ＭＳ Ｐゴシック"/>
            </a:endParaRPr>
          </a:p>
          <a:p>
            <a:pPr marL="325793">
              <a:lnSpc>
                <a:spcPts val="1701"/>
              </a:lnSpc>
            </a:pPr>
            <a:r>
              <a:rPr sz="1496" spc="-13" dirty="0">
                <a:latin typeface="ＭＳ Ｐゴシック"/>
                <a:cs typeface="ＭＳ Ｐゴシック"/>
              </a:rPr>
              <a:t>要請されるなど、影響は更に拡大。現場では、現在も救助活動に向けた作業が継続中。</a:t>
            </a:r>
            <a:endParaRPr sz="1496">
              <a:latin typeface="ＭＳ Ｐゴシック"/>
              <a:cs typeface="ＭＳ Ｐゴシック"/>
            </a:endParaRPr>
          </a:p>
          <a:p>
            <a:pPr marL="143349" indent="-132489">
              <a:spcBef>
                <a:spcPts val="1304"/>
              </a:spcBef>
              <a:buSzPct val="91666"/>
              <a:buChar char="■"/>
              <a:tabLst>
                <a:tab pos="143349" algn="l"/>
              </a:tabLst>
            </a:pPr>
            <a:r>
              <a:rPr sz="1026" dirty="0">
                <a:latin typeface="HGｺﾞｼｯｸM"/>
                <a:cs typeface="HGｺﾞｼｯｸM"/>
              </a:rPr>
              <a:t>発生日時：令和7年1月28日（火）午前10</a:t>
            </a:r>
            <a:r>
              <a:rPr sz="1026" spc="-21" dirty="0">
                <a:latin typeface="HGｺﾞｼｯｸM"/>
                <a:cs typeface="HGｺﾞｼｯｸM"/>
              </a:rPr>
              <a:t>時頃</a:t>
            </a:r>
            <a:endParaRPr sz="1026">
              <a:latin typeface="HGｺﾞｼｯｸM"/>
              <a:cs typeface="HGｺﾞｼｯｸM"/>
            </a:endParaRPr>
          </a:p>
          <a:p>
            <a:pPr marL="143349" indent="-132489">
              <a:spcBef>
                <a:spcPts val="17"/>
              </a:spcBef>
              <a:buSzPct val="91666"/>
              <a:buChar char="■"/>
              <a:tabLst>
                <a:tab pos="143349" algn="l"/>
              </a:tabLst>
            </a:pPr>
            <a:r>
              <a:rPr sz="1026" spc="-4" dirty="0">
                <a:latin typeface="HGｺﾞｼｯｸM"/>
                <a:cs typeface="HGｺﾞｼｯｸM"/>
              </a:rPr>
              <a:t>発生場所：八潮市中央一丁目地内</a:t>
            </a:r>
            <a:endParaRPr sz="1026">
              <a:latin typeface="HGｺﾞｼｯｸM"/>
              <a:cs typeface="HGｺﾞｼｯｸM"/>
            </a:endParaRPr>
          </a:p>
          <a:p>
            <a:pPr marL="807967">
              <a:spcBef>
                <a:spcPts val="21"/>
              </a:spcBef>
            </a:pPr>
            <a:r>
              <a:rPr sz="1026" dirty="0">
                <a:latin typeface="HGｺﾞｼｯｸM"/>
                <a:cs typeface="HGｺﾞｼｯｸM"/>
              </a:rPr>
              <a:t>県道松戸草加線（中央一丁目交差点内</a:t>
            </a:r>
            <a:r>
              <a:rPr sz="1026" spc="-43" dirty="0">
                <a:latin typeface="HGｺﾞｼｯｸM"/>
                <a:cs typeface="HGｺﾞｼｯｸM"/>
              </a:rPr>
              <a:t>）</a:t>
            </a:r>
            <a:endParaRPr sz="1026">
              <a:latin typeface="HGｺﾞｼｯｸM"/>
              <a:cs typeface="HGｺﾞｼｯｸM"/>
            </a:endParaRPr>
          </a:p>
          <a:p>
            <a:pPr marL="143349" indent="-132489">
              <a:spcBef>
                <a:spcPts val="21"/>
              </a:spcBef>
              <a:buSzPct val="91666"/>
              <a:buChar char="■"/>
              <a:tabLst>
                <a:tab pos="143349" algn="l"/>
                <a:tab pos="1937926" algn="l"/>
              </a:tabLst>
            </a:pPr>
            <a:r>
              <a:rPr sz="1026" dirty="0">
                <a:latin typeface="HGｺﾞｼｯｸM"/>
                <a:cs typeface="HGｺﾞｼｯｸM"/>
              </a:rPr>
              <a:t>陥没規模：（1月28日当初</a:t>
            </a:r>
            <a:r>
              <a:rPr sz="1026" spc="-43" dirty="0">
                <a:latin typeface="HGｺﾞｼｯｸM"/>
                <a:cs typeface="HGｺﾞｼｯｸM"/>
              </a:rPr>
              <a:t>）</a:t>
            </a:r>
            <a:r>
              <a:rPr sz="1026" dirty="0">
                <a:latin typeface="HGｺﾞｼｯｸM"/>
                <a:cs typeface="HGｺﾞｼｯｸM"/>
              </a:rPr>
              <a:t>	幅約9～10m、深さ約</a:t>
            </a:r>
            <a:r>
              <a:rPr sz="1026" spc="-21" dirty="0">
                <a:latin typeface="HGｺﾞｼｯｸM"/>
                <a:cs typeface="HGｺﾞｼｯｸM"/>
              </a:rPr>
              <a:t>5m</a:t>
            </a:r>
            <a:endParaRPr sz="1026">
              <a:latin typeface="HGｺﾞｼｯｸM"/>
              <a:cs typeface="HGｺﾞｼｯｸM"/>
            </a:endParaRPr>
          </a:p>
          <a:p>
            <a:pPr marL="807967">
              <a:spcBef>
                <a:spcPts val="21"/>
              </a:spcBef>
            </a:pPr>
            <a:r>
              <a:rPr sz="1026" dirty="0">
                <a:latin typeface="HGｺﾞｼｯｸM"/>
                <a:cs typeface="HGｺﾞｼｯｸM"/>
              </a:rPr>
              <a:t>（1月31日拡大後）幅約40m、深さ最大約</a:t>
            </a:r>
            <a:r>
              <a:rPr sz="1026" spc="-21" dirty="0">
                <a:latin typeface="HGｺﾞｼｯｸM"/>
                <a:cs typeface="HGｺﾞｼｯｸM"/>
              </a:rPr>
              <a:t>15m</a:t>
            </a:r>
            <a:endParaRPr sz="1026">
              <a:latin typeface="HGｺﾞｼｯｸM"/>
              <a:cs typeface="HGｺﾞｼｯｸM"/>
            </a:endParaRPr>
          </a:p>
          <a:p>
            <a:pPr marL="142806" marR="4299926" indent="-132489">
              <a:lnSpc>
                <a:spcPct val="101699"/>
              </a:lnSpc>
              <a:buSzPct val="91666"/>
              <a:buChar char="■"/>
              <a:tabLst>
                <a:tab pos="807967" algn="l"/>
              </a:tabLst>
            </a:pPr>
            <a:r>
              <a:rPr sz="1026" spc="17" dirty="0">
                <a:latin typeface="HGｺﾞｼｯｸM"/>
                <a:cs typeface="HGｺﾞｼｯｸM"/>
              </a:rPr>
              <a:t>下水道管：管径</a:t>
            </a:r>
            <a:r>
              <a:rPr sz="1026" spc="4" dirty="0">
                <a:latin typeface="HGｺﾞｼｯｸM"/>
                <a:cs typeface="HGｺﾞｼｯｸM"/>
              </a:rPr>
              <a:t>4.75m</a:t>
            </a:r>
            <a:r>
              <a:rPr sz="1026" spc="17" dirty="0">
                <a:latin typeface="HGｺﾞｼｯｸM"/>
                <a:cs typeface="HGｺﾞｼｯｸM"/>
              </a:rPr>
              <a:t>、昭和</a:t>
            </a:r>
            <a:r>
              <a:rPr sz="1026" spc="9" dirty="0">
                <a:latin typeface="HGｺﾞｼｯｸM"/>
                <a:cs typeface="HGｺﾞｼｯｸM"/>
              </a:rPr>
              <a:t>58</a:t>
            </a:r>
            <a:r>
              <a:rPr sz="1026" spc="17" dirty="0">
                <a:latin typeface="HGｺﾞｼｯｸM"/>
                <a:cs typeface="HGｺﾞｼｯｸM"/>
              </a:rPr>
              <a:t>年</a:t>
            </a:r>
            <a:r>
              <a:rPr sz="1026" spc="4" dirty="0">
                <a:latin typeface="HGｺﾞｼｯｸM"/>
                <a:cs typeface="HGｺﾞｼｯｸM"/>
              </a:rPr>
              <a:t>（1983年</a:t>
            </a:r>
            <a:r>
              <a:rPr sz="1026" spc="17" dirty="0">
                <a:latin typeface="HGｺﾞｼｯｸM"/>
                <a:cs typeface="HGｺﾞｼｯｸM"/>
              </a:rPr>
              <a:t>）整備（経過年数</a:t>
            </a:r>
            <a:r>
              <a:rPr sz="1026" spc="9" dirty="0">
                <a:latin typeface="HGｺﾞｼｯｸM"/>
                <a:cs typeface="HGｺﾞｼｯｸM"/>
              </a:rPr>
              <a:t>42</a:t>
            </a:r>
            <a:r>
              <a:rPr sz="1026" spc="17" dirty="0">
                <a:latin typeface="HGｺﾞｼｯｸM"/>
                <a:cs typeface="HGｺﾞｼｯｸM"/>
              </a:rPr>
              <a:t>年）</a:t>
            </a:r>
            <a:r>
              <a:rPr sz="1026" spc="9" dirty="0">
                <a:latin typeface="HGｺﾞｼｯｸM"/>
                <a:cs typeface="HGｺﾞｼｯｸM"/>
              </a:rPr>
              <a:t> 	</a:t>
            </a:r>
            <a:r>
              <a:rPr sz="1026" spc="17" dirty="0">
                <a:latin typeface="HGｺﾞｼｯｸM"/>
                <a:cs typeface="HGｺﾞｼｯｸM"/>
              </a:rPr>
              <a:t>令和</a:t>
            </a:r>
            <a:r>
              <a:rPr sz="1026" spc="9" dirty="0">
                <a:latin typeface="HGｺﾞｼｯｸM"/>
                <a:cs typeface="HGｺﾞｼｯｸM"/>
              </a:rPr>
              <a:t>3</a:t>
            </a:r>
            <a:r>
              <a:rPr sz="1026" spc="17" dirty="0">
                <a:latin typeface="HGｺﾞｼｯｸM"/>
                <a:cs typeface="HGｺﾞｼｯｸM"/>
              </a:rPr>
              <a:t>年度の調査時には、補修が必要な腐食は確認されず</a:t>
            </a:r>
            <a:endParaRPr sz="1026">
              <a:latin typeface="HGｺﾞｼｯｸM"/>
              <a:cs typeface="HGｺﾞｼｯｸM"/>
            </a:endParaRPr>
          </a:p>
          <a:p>
            <a:pPr marL="143349" indent="-132489">
              <a:lnSpc>
                <a:spcPts val="1201"/>
              </a:lnSpc>
              <a:buSzPct val="91666"/>
              <a:buChar char="■"/>
              <a:tabLst>
                <a:tab pos="143349" algn="l"/>
                <a:tab pos="676564" algn="l"/>
              </a:tabLst>
            </a:pPr>
            <a:r>
              <a:rPr sz="1026" dirty="0">
                <a:latin typeface="HGｺﾞｼｯｸM"/>
                <a:cs typeface="HGｺﾞｼｯｸM"/>
              </a:rPr>
              <a:t>接続</a:t>
            </a:r>
            <a:r>
              <a:rPr sz="1026" spc="-43" dirty="0">
                <a:latin typeface="HGｺﾞｼｯｸM"/>
                <a:cs typeface="HGｺﾞｼｯｸM"/>
              </a:rPr>
              <a:t>先</a:t>
            </a:r>
            <a:r>
              <a:rPr sz="1026" dirty="0">
                <a:latin typeface="HGｺﾞｼｯｸM"/>
                <a:cs typeface="HGｺﾞｼｯｸM"/>
              </a:rPr>
              <a:t>	：中川水循環センター（処理水量約61万</a:t>
            </a:r>
            <a:r>
              <a:rPr sz="1026" dirty="0">
                <a:latin typeface="Segoe UI Symbol"/>
                <a:cs typeface="Segoe UI Symbol"/>
              </a:rPr>
              <a:t>㎥</a:t>
            </a:r>
            <a:r>
              <a:rPr sz="1026" dirty="0">
                <a:latin typeface="HGｺﾞｼｯｸM"/>
                <a:cs typeface="HGｺﾞｼｯｸM"/>
              </a:rPr>
              <a:t>/日</a:t>
            </a:r>
            <a:r>
              <a:rPr sz="1026" spc="-43" dirty="0">
                <a:latin typeface="HGｺﾞｼｯｸM"/>
                <a:cs typeface="HGｺﾞｼｯｸM"/>
              </a:rPr>
              <a:t>）</a:t>
            </a:r>
            <a:endParaRPr sz="1026">
              <a:latin typeface="HGｺﾞｼｯｸM"/>
              <a:cs typeface="HGｺﾞｼｯｸM"/>
            </a:endParaRPr>
          </a:p>
        </p:txBody>
      </p:sp>
      <p:sp>
        <p:nvSpPr>
          <p:cNvPr id="18" name="object 18"/>
          <p:cNvSpPr txBox="1"/>
          <p:nvPr/>
        </p:nvSpPr>
        <p:spPr>
          <a:xfrm>
            <a:off x="325796" y="5043317"/>
            <a:ext cx="2412517" cy="195225"/>
          </a:xfrm>
          <a:prstGeom prst="rect">
            <a:avLst/>
          </a:prstGeom>
          <a:solidFill>
            <a:srgbClr val="FFFFFF"/>
          </a:solidFill>
          <a:ln w="10667">
            <a:solidFill>
              <a:srgbClr val="000000"/>
            </a:solidFill>
          </a:ln>
        </p:spPr>
        <p:txBody>
          <a:bodyPr vert="horz" wrap="square" lIns="0" tIns="49954" rIns="0" bIns="0" rtlCol="0">
            <a:spAutoFit/>
          </a:bodyPr>
          <a:lstStyle/>
          <a:p>
            <a:pPr marL="86878">
              <a:spcBef>
                <a:spcPts val="392"/>
              </a:spcBef>
            </a:pPr>
            <a:r>
              <a:rPr sz="941" dirty="0">
                <a:latin typeface="HGSｺﾞｼｯｸM"/>
                <a:cs typeface="HGSｺﾞｼｯｸM"/>
              </a:rPr>
              <a:t>1月31</a:t>
            </a:r>
            <a:r>
              <a:rPr sz="941" spc="-13" dirty="0">
                <a:latin typeface="HGSｺﾞｼｯｸM"/>
                <a:cs typeface="HGSｺﾞｼｯｸM"/>
              </a:rPr>
              <a:t>日(金)拡大後、スロープ整備着手前</a:t>
            </a:r>
            <a:endParaRPr sz="941">
              <a:latin typeface="HGSｺﾞｼｯｸM"/>
              <a:cs typeface="HGSｺﾞｼｯｸM"/>
            </a:endParaRPr>
          </a:p>
        </p:txBody>
      </p:sp>
      <p:sp>
        <p:nvSpPr>
          <p:cNvPr id="19" name="object 19"/>
          <p:cNvSpPr txBox="1"/>
          <p:nvPr/>
        </p:nvSpPr>
        <p:spPr>
          <a:xfrm>
            <a:off x="328401" y="3342663"/>
            <a:ext cx="1560019" cy="193581"/>
          </a:xfrm>
          <a:prstGeom prst="rect">
            <a:avLst/>
          </a:prstGeom>
          <a:solidFill>
            <a:srgbClr val="FFFFFF"/>
          </a:solidFill>
          <a:ln w="10667">
            <a:solidFill>
              <a:srgbClr val="000000"/>
            </a:solidFill>
          </a:ln>
        </p:spPr>
        <p:txBody>
          <a:bodyPr vert="horz" wrap="square" lIns="0" tIns="48326" rIns="0" bIns="0" rtlCol="0">
            <a:spAutoFit/>
          </a:bodyPr>
          <a:lstStyle/>
          <a:p>
            <a:pPr marL="85792">
              <a:spcBef>
                <a:spcPts val="381"/>
              </a:spcBef>
            </a:pPr>
            <a:r>
              <a:rPr sz="941" dirty="0">
                <a:latin typeface="HGSｺﾞｼｯｸM"/>
                <a:cs typeface="HGSｺﾞｼｯｸM"/>
              </a:rPr>
              <a:t>1月28</a:t>
            </a:r>
            <a:r>
              <a:rPr sz="941" spc="-13" dirty="0">
                <a:latin typeface="HGSｺﾞｼｯｸM"/>
                <a:cs typeface="HGSｺﾞｼｯｸM"/>
              </a:rPr>
              <a:t>日(火)陥没発生当初</a:t>
            </a:r>
            <a:endParaRPr sz="941">
              <a:latin typeface="HGSｺﾞｼｯｸM"/>
              <a:cs typeface="HGSｺﾞｼｯｸM"/>
            </a:endParaRPr>
          </a:p>
        </p:txBody>
      </p:sp>
      <p:sp>
        <p:nvSpPr>
          <p:cNvPr id="20" name="object 20"/>
          <p:cNvSpPr txBox="1"/>
          <p:nvPr/>
        </p:nvSpPr>
        <p:spPr>
          <a:xfrm>
            <a:off x="2802711" y="6451628"/>
            <a:ext cx="1266259" cy="125598"/>
          </a:xfrm>
          <a:prstGeom prst="rect">
            <a:avLst/>
          </a:prstGeom>
        </p:spPr>
        <p:txBody>
          <a:bodyPr vert="horz" wrap="square" lIns="0" tIns="13575" rIns="0" bIns="0" rtlCol="0">
            <a:spAutoFit/>
          </a:bodyPr>
          <a:lstStyle/>
          <a:p>
            <a:pPr marL="10860">
              <a:spcBef>
                <a:spcPts val="107"/>
              </a:spcBef>
            </a:pPr>
            <a:r>
              <a:rPr sz="727" dirty="0">
                <a:latin typeface="HGｺﾞｼｯｸM"/>
                <a:cs typeface="HGｺﾞｼｯｸM"/>
              </a:rPr>
              <a:t>(写真出典)ＡＮＮ  ＮＥＷＳ</a:t>
            </a:r>
            <a:endParaRPr sz="727">
              <a:latin typeface="HGｺﾞｼｯｸM"/>
              <a:cs typeface="HGｺﾞｼｯｸM"/>
            </a:endParaRPr>
          </a:p>
        </p:txBody>
      </p:sp>
      <p:sp>
        <p:nvSpPr>
          <p:cNvPr id="21" name="object 21"/>
          <p:cNvSpPr txBox="1"/>
          <p:nvPr/>
        </p:nvSpPr>
        <p:spPr>
          <a:xfrm>
            <a:off x="8686583" y="6102376"/>
            <a:ext cx="115657" cy="214320"/>
          </a:xfrm>
          <a:prstGeom prst="rect">
            <a:avLst/>
          </a:prstGeom>
        </p:spPr>
        <p:txBody>
          <a:bodyPr vert="horz" wrap="square" lIns="0" tIns="10317" rIns="0" bIns="0" rtlCol="0">
            <a:spAutoFit/>
          </a:bodyPr>
          <a:lstStyle/>
          <a:p>
            <a:pPr marL="10860">
              <a:spcBef>
                <a:spcPts val="81"/>
              </a:spcBef>
            </a:pPr>
            <a:r>
              <a:rPr sz="1325" spc="-43" dirty="0">
                <a:latin typeface="Arial"/>
                <a:cs typeface="Arial"/>
              </a:rPr>
              <a:t>2</a:t>
            </a:r>
            <a:endParaRPr sz="1325">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867" y="117645"/>
            <a:ext cx="8545079" cy="485168"/>
          </a:xfrm>
          <a:prstGeom prst="rect">
            <a:avLst/>
          </a:prstGeom>
          <a:solidFill>
            <a:srgbClr val="FFFFCC"/>
          </a:solidFill>
          <a:ln w="32003">
            <a:solidFill>
              <a:srgbClr val="FF9900"/>
            </a:solidFill>
          </a:ln>
        </p:spPr>
        <p:txBody>
          <a:bodyPr vert="horz" wrap="square" lIns="0" tIns="53756" rIns="0" bIns="0" rtlCol="0" anchor="ctr">
            <a:spAutoFit/>
          </a:bodyPr>
          <a:lstStyle/>
          <a:p>
            <a:pPr marR="1086" algn="ctr">
              <a:lnSpc>
                <a:spcPct val="100000"/>
              </a:lnSpc>
              <a:spcBef>
                <a:spcPts val="423"/>
              </a:spcBef>
              <a:tabLst>
                <a:tab pos="1157108" algn="l"/>
              </a:tabLst>
            </a:pPr>
            <a:r>
              <a:rPr sz="2800" dirty="0"/>
              <a:t>	</a:t>
            </a:r>
            <a:r>
              <a:rPr sz="2800" spc="-26" dirty="0"/>
              <a:t>陥没箇所の流域下水道管路の特徴①</a:t>
            </a:r>
          </a:p>
        </p:txBody>
      </p:sp>
      <p:sp>
        <p:nvSpPr>
          <p:cNvPr id="3" name="object 3"/>
          <p:cNvSpPr txBox="1"/>
          <p:nvPr/>
        </p:nvSpPr>
        <p:spPr>
          <a:xfrm>
            <a:off x="8670945" y="6347374"/>
            <a:ext cx="115657" cy="214320"/>
          </a:xfrm>
          <a:prstGeom prst="rect">
            <a:avLst/>
          </a:prstGeom>
        </p:spPr>
        <p:txBody>
          <a:bodyPr vert="horz" wrap="square" lIns="0" tIns="10317" rIns="0" bIns="0" rtlCol="0">
            <a:spAutoFit/>
          </a:bodyPr>
          <a:lstStyle/>
          <a:p>
            <a:pPr marL="10860">
              <a:spcBef>
                <a:spcPts val="81"/>
              </a:spcBef>
            </a:pPr>
            <a:r>
              <a:rPr sz="1325" spc="-43" dirty="0">
                <a:latin typeface="Arial"/>
                <a:cs typeface="Arial"/>
              </a:rPr>
              <a:t>3</a:t>
            </a:r>
            <a:endParaRPr sz="1325">
              <a:latin typeface="Arial"/>
              <a:cs typeface="Arial"/>
            </a:endParaRPr>
          </a:p>
        </p:txBody>
      </p:sp>
      <p:sp>
        <p:nvSpPr>
          <p:cNvPr id="4" name="object 4"/>
          <p:cNvSpPr txBox="1"/>
          <p:nvPr/>
        </p:nvSpPr>
        <p:spPr>
          <a:xfrm>
            <a:off x="460024" y="724570"/>
            <a:ext cx="8212767" cy="556952"/>
          </a:xfrm>
          <a:prstGeom prst="rect">
            <a:avLst/>
          </a:prstGeom>
          <a:ln w="10667">
            <a:solidFill>
              <a:srgbClr val="000000"/>
            </a:solidFill>
          </a:ln>
        </p:spPr>
        <p:txBody>
          <a:bodyPr vert="horz" wrap="square" lIns="0" tIns="43439" rIns="0" bIns="0" rtlCol="0">
            <a:spAutoFit/>
          </a:bodyPr>
          <a:lstStyle/>
          <a:p>
            <a:pPr marL="85792">
              <a:spcBef>
                <a:spcPts val="342"/>
              </a:spcBef>
            </a:pPr>
            <a:r>
              <a:rPr sz="1667" dirty="0">
                <a:latin typeface="ＭＳ Ｐゴシック"/>
                <a:cs typeface="ＭＳ Ｐゴシック"/>
              </a:rPr>
              <a:t>・大口径（内径</a:t>
            </a:r>
            <a:r>
              <a:rPr sz="1667" dirty="0">
                <a:latin typeface="Arial"/>
                <a:cs typeface="Arial"/>
              </a:rPr>
              <a:t>4750mm</a:t>
            </a:r>
            <a:r>
              <a:rPr sz="1667" dirty="0">
                <a:latin typeface="ＭＳ Ｐゴシック"/>
                <a:cs typeface="ＭＳ Ｐゴシック"/>
              </a:rPr>
              <a:t>、管厚</a:t>
            </a:r>
            <a:r>
              <a:rPr sz="1667" dirty="0">
                <a:latin typeface="Arial"/>
                <a:cs typeface="Arial"/>
              </a:rPr>
              <a:t>475mm</a:t>
            </a:r>
            <a:r>
              <a:rPr sz="1667" dirty="0">
                <a:latin typeface="ＭＳ Ｐゴシック"/>
                <a:cs typeface="ＭＳ Ｐゴシック"/>
              </a:rPr>
              <a:t>、外径</a:t>
            </a:r>
            <a:r>
              <a:rPr sz="1667" dirty="0">
                <a:latin typeface="Arial"/>
                <a:cs typeface="Arial"/>
              </a:rPr>
              <a:t>5700mm</a:t>
            </a:r>
            <a:r>
              <a:rPr sz="1667" dirty="0">
                <a:latin typeface="ＭＳ Ｐゴシック"/>
                <a:cs typeface="ＭＳ Ｐゴシック"/>
              </a:rPr>
              <a:t>）</a:t>
            </a:r>
            <a:r>
              <a:rPr sz="1667" spc="-47" dirty="0">
                <a:latin typeface="ＭＳ Ｐゴシック"/>
                <a:cs typeface="ＭＳ Ｐゴシック"/>
              </a:rPr>
              <a:t>、シールド工法施工の曲線部</a:t>
            </a:r>
            <a:endParaRPr sz="1667">
              <a:latin typeface="ＭＳ Ｐゴシック"/>
              <a:cs typeface="ＭＳ Ｐゴシック"/>
            </a:endParaRPr>
          </a:p>
          <a:p>
            <a:pPr marL="85792">
              <a:spcBef>
                <a:spcPts val="43"/>
              </a:spcBef>
            </a:pPr>
            <a:r>
              <a:rPr sz="1667" dirty="0">
                <a:latin typeface="ＭＳ Ｐゴシック"/>
                <a:cs typeface="ＭＳ Ｐゴシック"/>
              </a:rPr>
              <a:t>・流量が多い（平常時</a:t>
            </a:r>
            <a:r>
              <a:rPr sz="1667" dirty="0">
                <a:latin typeface="Arial"/>
                <a:cs typeface="Arial"/>
              </a:rPr>
              <a:t>4m3/s</a:t>
            </a:r>
            <a:r>
              <a:rPr sz="1667" dirty="0">
                <a:latin typeface="ＭＳ Ｐゴシック"/>
                <a:cs typeface="ＭＳ Ｐゴシック"/>
              </a:rPr>
              <a:t>程度、関連</a:t>
            </a:r>
            <a:r>
              <a:rPr sz="1667" dirty="0">
                <a:latin typeface="Arial"/>
                <a:cs typeface="Arial"/>
              </a:rPr>
              <a:t>12</a:t>
            </a:r>
            <a:r>
              <a:rPr sz="1667" dirty="0">
                <a:latin typeface="ＭＳ Ｐゴシック"/>
                <a:cs typeface="ＭＳ Ｐゴシック"/>
              </a:rPr>
              <a:t>市町約</a:t>
            </a:r>
            <a:r>
              <a:rPr sz="1667" dirty="0">
                <a:latin typeface="Arial"/>
                <a:cs typeface="Arial"/>
              </a:rPr>
              <a:t>120</a:t>
            </a:r>
            <a:r>
              <a:rPr sz="1667" dirty="0">
                <a:latin typeface="ＭＳ Ｐゴシック"/>
                <a:cs typeface="ＭＳ Ｐゴシック"/>
              </a:rPr>
              <a:t>万人分の汚水が流下</a:t>
            </a:r>
            <a:r>
              <a:rPr sz="1667" spc="-43" dirty="0">
                <a:latin typeface="ＭＳ Ｐゴシック"/>
                <a:cs typeface="ＭＳ Ｐゴシック"/>
              </a:rPr>
              <a:t>）</a:t>
            </a:r>
            <a:endParaRPr sz="1667">
              <a:latin typeface="ＭＳ Ｐゴシック"/>
              <a:cs typeface="ＭＳ Ｐゴシック"/>
            </a:endParaRPr>
          </a:p>
        </p:txBody>
      </p:sp>
      <p:grpSp>
        <p:nvGrpSpPr>
          <p:cNvPr id="5" name="object 5"/>
          <p:cNvGrpSpPr/>
          <p:nvPr/>
        </p:nvGrpSpPr>
        <p:grpSpPr>
          <a:xfrm>
            <a:off x="797548" y="1333156"/>
            <a:ext cx="5068295" cy="2788811"/>
            <a:chOff x="932688" y="1330452"/>
            <a:chExt cx="5927090" cy="3261360"/>
          </a:xfrm>
        </p:grpSpPr>
        <p:pic>
          <p:nvPicPr>
            <p:cNvPr id="6" name="object 6"/>
            <p:cNvPicPr/>
            <p:nvPr/>
          </p:nvPicPr>
          <p:blipFill>
            <a:blip r:embed="rId2" cstate="print"/>
            <a:stretch>
              <a:fillRect/>
            </a:stretch>
          </p:blipFill>
          <p:spPr>
            <a:xfrm>
              <a:off x="949452" y="1330452"/>
              <a:ext cx="5910072" cy="3113531"/>
            </a:xfrm>
            <a:prstGeom prst="rect">
              <a:avLst/>
            </a:prstGeom>
          </p:spPr>
        </p:pic>
        <p:pic>
          <p:nvPicPr>
            <p:cNvPr id="7" name="object 7"/>
            <p:cNvPicPr/>
            <p:nvPr/>
          </p:nvPicPr>
          <p:blipFill>
            <a:blip r:embed="rId3" cstate="print"/>
            <a:stretch>
              <a:fillRect/>
            </a:stretch>
          </p:blipFill>
          <p:spPr>
            <a:xfrm>
              <a:off x="6161532" y="1351788"/>
              <a:ext cx="560832" cy="736091"/>
            </a:xfrm>
            <a:prstGeom prst="rect">
              <a:avLst/>
            </a:prstGeom>
          </p:spPr>
        </p:pic>
        <p:sp>
          <p:nvSpPr>
            <p:cNvPr id="8" name="object 8"/>
            <p:cNvSpPr/>
            <p:nvPr/>
          </p:nvSpPr>
          <p:spPr>
            <a:xfrm>
              <a:off x="932688" y="1772411"/>
              <a:ext cx="5920740" cy="2819400"/>
            </a:xfrm>
            <a:custGeom>
              <a:avLst/>
              <a:gdLst/>
              <a:ahLst/>
              <a:cxnLst/>
              <a:rect l="l" t="t" r="r" b="b"/>
              <a:pathLst>
                <a:path w="5920740" h="2819400">
                  <a:moveTo>
                    <a:pt x="818388" y="2002536"/>
                  </a:moveTo>
                  <a:lnTo>
                    <a:pt x="0" y="2002536"/>
                  </a:lnTo>
                  <a:lnTo>
                    <a:pt x="0" y="2819400"/>
                  </a:lnTo>
                  <a:lnTo>
                    <a:pt x="818388" y="2819400"/>
                  </a:lnTo>
                  <a:lnTo>
                    <a:pt x="818388" y="2002536"/>
                  </a:lnTo>
                  <a:close/>
                </a:path>
                <a:path w="5920740" h="2819400">
                  <a:moveTo>
                    <a:pt x="5257800" y="0"/>
                  </a:moveTo>
                  <a:lnTo>
                    <a:pt x="4329684" y="0"/>
                  </a:lnTo>
                  <a:lnTo>
                    <a:pt x="4329684" y="251460"/>
                  </a:lnTo>
                  <a:lnTo>
                    <a:pt x="5257800" y="251460"/>
                  </a:lnTo>
                  <a:lnTo>
                    <a:pt x="5257800" y="0"/>
                  </a:lnTo>
                  <a:close/>
                </a:path>
                <a:path w="5920740" h="2819400">
                  <a:moveTo>
                    <a:pt x="5727192" y="2420112"/>
                  </a:moveTo>
                  <a:lnTo>
                    <a:pt x="2855976" y="2420112"/>
                  </a:lnTo>
                  <a:lnTo>
                    <a:pt x="2855976" y="2689860"/>
                  </a:lnTo>
                  <a:lnTo>
                    <a:pt x="5727192" y="2689860"/>
                  </a:lnTo>
                  <a:lnTo>
                    <a:pt x="5727192" y="2420112"/>
                  </a:lnTo>
                  <a:close/>
                </a:path>
                <a:path w="5920740" h="2819400">
                  <a:moveTo>
                    <a:pt x="5920740" y="2002536"/>
                  </a:moveTo>
                  <a:lnTo>
                    <a:pt x="4692396" y="2002536"/>
                  </a:lnTo>
                  <a:lnTo>
                    <a:pt x="4692396" y="2360676"/>
                  </a:lnTo>
                  <a:lnTo>
                    <a:pt x="5920740" y="2360676"/>
                  </a:lnTo>
                  <a:lnTo>
                    <a:pt x="5920740" y="2002536"/>
                  </a:lnTo>
                  <a:close/>
                </a:path>
              </a:pathLst>
            </a:custGeom>
            <a:solidFill>
              <a:srgbClr val="FFFFFF"/>
            </a:solidFill>
          </p:spPr>
          <p:txBody>
            <a:bodyPr wrap="square" lIns="0" tIns="0" rIns="0" bIns="0" rtlCol="0"/>
            <a:lstStyle/>
            <a:p>
              <a:endParaRPr sz="1539"/>
            </a:p>
          </p:txBody>
        </p:sp>
      </p:grpSp>
      <p:grpSp>
        <p:nvGrpSpPr>
          <p:cNvPr id="9" name="object 9"/>
          <p:cNvGrpSpPr/>
          <p:nvPr/>
        </p:nvGrpSpPr>
        <p:grpSpPr>
          <a:xfrm>
            <a:off x="6634147" y="2027044"/>
            <a:ext cx="2245819" cy="3884028"/>
            <a:chOff x="7758267" y="2141915"/>
            <a:chExt cx="2626360" cy="4542155"/>
          </a:xfrm>
        </p:grpSpPr>
        <p:pic>
          <p:nvPicPr>
            <p:cNvPr id="10" name="object 10"/>
            <p:cNvPicPr/>
            <p:nvPr/>
          </p:nvPicPr>
          <p:blipFill>
            <a:blip r:embed="rId4" cstate="print"/>
            <a:stretch>
              <a:fillRect/>
            </a:stretch>
          </p:blipFill>
          <p:spPr>
            <a:xfrm>
              <a:off x="7758267" y="2141915"/>
              <a:ext cx="2626268" cy="4541663"/>
            </a:xfrm>
            <a:prstGeom prst="rect">
              <a:avLst/>
            </a:prstGeom>
          </p:spPr>
        </p:pic>
        <p:sp>
          <p:nvSpPr>
            <p:cNvPr id="11" name="object 11"/>
            <p:cNvSpPr/>
            <p:nvPr/>
          </p:nvSpPr>
          <p:spPr>
            <a:xfrm>
              <a:off x="9040368" y="3541776"/>
              <a:ext cx="952500" cy="160020"/>
            </a:xfrm>
            <a:custGeom>
              <a:avLst/>
              <a:gdLst/>
              <a:ahLst/>
              <a:cxnLst/>
              <a:rect l="l" t="t" r="r" b="b"/>
              <a:pathLst>
                <a:path w="952500" h="160020">
                  <a:moveTo>
                    <a:pt x="952500" y="0"/>
                  </a:moveTo>
                  <a:lnTo>
                    <a:pt x="0" y="0"/>
                  </a:lnTo>
                  <a:lnTo>
                    <a:pt x="0" y="160020"/>
                  </a:lnTo>
                  <a:lnTo>
                    <a:pt x="952500" y="160020"/>
                  </a:lnTo>
                  <a:lnTo>
                    <a:pt x="952500" y="0"/>
                  </a:lnTo>
                  <a:close/>
                </a:path>
              </a:pathLst>
            </a:custGeom>
            <a:solidFill>
              <a:srgbClr val="FFFFFF"/>
            </a:solidFill>
          </p:spPr>
          <p:txBody>
            <a:bodyPr wrap="square" lIns="0" tIns="0" rIns="0" bIns="0" rtlCol="0"/>
            <a:lstStyle/>
            <a:p>
              <a:endParaRPr sz="1539"/>
            </a:p>
          </p:txBody>
        </p:sp>
      </p:grpSp>
      <p:sp>
        <p:nvSpPr>
          <p:cNvPr id="12" name="object 12"/>
          <p:cNvSpPr txBox="1"/>
          <p:nvPr/>
        </p:nvSpPr>
        <p:spPr>
          <a:xfrm>
            <a:off x="3394357" y="1499528"/>
            <a:ext cx="828064" cy="125598"/>
          </a:xfrm>
          <a:prstGeom prst="rect">
            <a:avLst/>
          </a:prstGeom>
        </p:spPr>
        <p:txBody>
          <a:bodyPr vert="horz" wrap="square" lIns="0" tIns="13575" rIns="0" bIns="0" rtlCol="0">
            <a:spAutoFit/>
          </a:bodyPr>
          <a:lstStyle/>
          <a:p>
            <a:pPr marL="10860">
              <a:spcBef>
                <a:spcPts val="107"/>
              </a:spcBef>
              <a:tabLst>
                <a:tab pos="555477" algn="l"/>
              </a:tabLst>
            </a:pPr>
            <a:r>
              <a:rPr sz="727" dirty="0">
                <a:latin typeface="ＭＳ Ｐゴシック"/>
                <a:cs typeface="ＭＳ Ｐゴシック"/>
              </a:rPr>
              <a:t>平</a:t>
            </a:r>
            <a:r>
              <a:rPr sz="727" spc="43" dirty="0">
                <a:latin typeface="ＭＳ Ｐゴシック"/>
                <a:cs typeface="ＭＳ Ｐゴシック"/>
              </a:rPr>
              <a:t>  </a:t>
            </a:r>
            <a:r>
              <a:rPr sz="727" dirty="0">
                <a:latin typeface="ＭＳ Ｐゴシック"/>
                <a:cs typeface="ＭＳ Ｐゴシック"/>
              </a:rPr>
              <a:t>面</a:t>
            </a:r>
            <a:r>
              <a:rPr sz="727" spc="47" dirty="0">
                <a:latin typeface="ＭＳ Ｐゴシック"/>
                <a:cs typeface="ＭＳ Ｐゴシック"/>
              </a:rPr>
              <a:t>  </a:t>
            </a:r>
            <a:r>
              <a:rPr sz="727" spc="-43" dirty="0">
                <a:latin typeface="ＭＳ Ｐゴシック"/>
                <a:cs typeface="ＭＳ Ｐゴシック"/>
              </a:rPr>
              <a:t>図</a:t>
            </a:r>
            <a:r>
              <a:rPr sz="727" dirty="0">
                <a:latin typeface="ＭＳ Ｐゴシック"/>
                <a:cs typeface="ＭＳ Ｐゴシック"/>
              </a:rPr>
              <a:t>	</a:t>
            </a:r>
            <a:r>
              <a:rPr sz="727" spc="-56" dirty="0">
                <a:latin typeface="Arial"/>
                <a:cs typeface="Arial"/>
              </a:rPr>
              <a:t>1</a:t>
            </a:r>
            <a:r>
              <a:rPr sz="727" spc="-56" dirty="0">
                <a:latin typeface="ＭＳ Ｐゴシック"/>
                <a:cs typeface="ＭＳ Ｐゴシック"/>
              </a:rPr>
              <a:t>：</a:t>
            </a:r>
            <a:r>
              <a:rPr sz="727" spc="-56" dirty="0">
                <a:latin typeface="Arial"/>
                <a:cs typeface="Arial"/>
              </a:rPr>
              <a:t>500</a:t>
            </a:r>
            <a:endParaRPr sz="727">
              <a:latin typeface="Arial"/>
              <a:cs typeface="Arial"/>
            </a:endParaRPr>
          </a:p>
        </p:txBody>
      </p:sp>
      <p:grpSp>
        <p:nvGrpSpPr>
          <p:cNvPr id="13" name="object 13"/>
          <p:cNvGrpSpPr/>
          <p:nvPr/>
        </p:nvGrpSpPr>
        <p:grpSpPr>
          <a:xfrm>
            <a:off x="1334459" y="3917368"/>
            <a:ext cx="4233172" cy="2742114"/>
            <a:chOff x="1560575" y="4352544"/>
            <a:chExt cx="4950460" cy="3206750"/>
          </a:xfrm>
        </p:grpSpPr>
        <p:pic>
          <p:nvPicPr>
            <p:cNvPr id="14" name="object 14"/>
            <p:cNvPicPr/>
            <p:nvPr/>
          </p:nvPicPr>
          <p:blipFill>
            <a:blip r:embed="rId5" cstate="print"/>
            <a:stretch>
              <a:fillRect/>
            </a:stretch>
          </p:blipFill>
          <p:spPr>
            <a:xfrm>
              <a:off x="1560575" y="4352544"/>
              <a:ext cx="4949952" cy="3206501"/>
            </a:xfrm>
            <a:prstGeom prst="rect">
              <a:avLst/>
            </a:prstGeom>
          </p:spPr>
        </p:pic>
        <p:sp>
          <p:nvSpPr>
            <p:cNvPr id="15" name="object 15"/>
            <p:cNvSpPr/>
            <p:nvPr/>
          </p:nvSpPr>
          <p:spPr>
            <a:xfrm>
              <a:off x="4771644" y="5611367"/>
              <a:ext cx="532130" cy="1550035"/>
            </a:xfrm>
            <a:custGeom>
              <a:avLst/>
              <a:gdLst/>
              <a:ahLst/>
              <a:cxnLst/>
              <a:rect l="l" t="t" r="r" b="b"/>
              <a:pathLst>
                <a:path w="532129" h="1550034">
                  <a:moveTo>
                    <a:pt x="126492" y="263652"/>
                  </a:moveTo>
                  <a:lnTo>
                    <a:pt x="7620" y="263652"/>
                  </a:lnTo>
                  <a:lnTo>
                    <a:pt x="7620" y="569976"/>
                  </a:lnTo>
                  <a:lnTo>
                    <a:pt x="126492" y="569976"/>
                  </a:lnTo>
                  <a:lnTo>
                    <a:pt x="126492" y="263652"/>
                  </a:lnTo>
                  <a:close/>
                </a:path>
                <a:path w="532129" h="1550034">
                  <a:moveTo>
                    <a:pt x="134112" y="1245120"/>
                  </a:moveTo>
                  <a:lnTo>
                    <a:pt x="0" y="1245120"/>
                  </a:lnTo>
                  <a:lnTo>
                    <a:pt x="0" y="1549920"/>
                  </a:lnTo>
                  <a:lnTo>
                    <a:pt x="134112" y="1549920"/>
                  </a:lnTo>
                  <a:lnTo>
                    <a:pt x="134112" y="1245120"/>
                  </a:lnTo>
                  <a:close/>
                </a:path>
                <a:path w="532129" h="1550034">
                  <a:moveTo>
                    <a:pt x="274320" y="0"/>
                  </a:moveTo>
                  <a:lnTo>
                    <a:pt x="158496" y="0"/>
                  </a:lnTo>
                  <a:lnTo>
                    <a:pt x="158496" y="396240"/>
                  </a:lnTo>
                  <a:lnTo>
                    <a:pt x="274320" y="396240"/>
                  </a:lnTo>
                  <a:lnTo>
                    <a:pt x="274320" y="0"/>
                  </a:lnTo>
                  <a:close/>
                </a:path>
                <a:path w="532129" h="1550034">
                  <a:moveTo>
                    <a:pt x="531876" y="41148"/>
                  </a:moveTo>
                  <a:lnTo>
                    <a:pt x="318516" y="41148"/>
                  </a:lnTo>
                  <a:lnTo>
                    <a:pt x="318516" y="608076"/>
                  </a:lnTo>
                  <a:lnTo>
                    <a:pt x="531876" y="608076"/>
                  </a:lnTo>
                  <a:lnTo>
                    <a:pt x="531876" y="41148"/>
                  </a:lnTo>
                  <a:close/>
                </a:path>
              </a:pathLst>
            </a:custGeom>
            <a:solidFill>
              <a:srgbClr val="FFFFFF"/>
            </a:solidFill>
          </p:spPr>
          <p:txBody>
            <a:bodyPr wrap="square" lIns="0" tIns="0" rIns="0" bIns="0" rtlCol="0"/>
            <a:lstStyle/>
            <a:p>
              <a:endParaRPr sz="1539"/>
            </a:p>
          </p:txBody>
        </p:sp>
        <p:pic>
          <p:nvPicPr>
            <p:cNvPr id="16" name="object 16"/>
            <p:cNvPicPr/>
            <p:nvPr/>
          </p:nvPicPr>
          <p:blipFill>
            <a:blip r:embed="rId6" cstate="print"/>
            <a:stretch>
              <a:fillRect/>
            </a:stretch>
          </p:blipFill>
          <p:spPr>
            <a:xfrm>
              <a:off x="5350763" y="6313937"/>
              <a:ext cx="548639" cy="187452"/>
            </a:xfrm>
            <a:prstGeom prst="rect">
              <a:avLst/>
            </a:prstGeom>
          </p:spPr>
        </p:pic>
        <p:sp>
          <p:nvSpPr>
            <p:cNvPr id="17" name="object 17"/>
            <p:cNvSpPr/>
            <p:nvPr/>
          </p:nvSpPr>
          <p:spPr>
            <a:xfrm>
              <a:off x="2407919" y="6297173"/>
              <a:ext cx="818515" cy="524510"/>
            </a:xfrm>
            <a:custGeom>
              <a:avLst/>
              <a:gdLst/>
              <a:ahLst/>
              <a:cxnLst/>
              <a:rect l="l" t="t" r="r" b="b"/>
              <a:pathLst>
                <a:path w="818514" h="524509">
                  <a:moveTo>
                    <a:pt x="818388" y="0"/>
                  </a:moveTo>
                  <a:lnTo>
                    <a:pt x="0" y="0"/>
                  </a:lnTo>
                  <a:lnTo>
                    <a:pt x="0" y="524256"/>
                  </a:lnTo>
                  <a:lnTo>
                    <a:pt x="818388" y="524256"/>
                  </a:lnTo>
                  <a:lnTo>
                    <a:pt x="818388" y="0"/>
                  </a:lnTo>
                  <a:close/>
                </a:path>
              </a:pathLst>
            </a:custGeom>
            <a:solidFill>
              <a:srgbClr val="FFFFFF"/>
            </a:solidFill>
          </p:spPr>
          <p:txBody>
            <a:bodyPr wrap="square" lIns="0" tIns="0" rIns="0" bIns="0" rtlCol="0"/>
            <a:lstStyle/>
            <a:p>
              <a:endParaRPr sz="1539"/>
            </a:p>
          </p:txBody>
        </p:sp>
        <p:sp>
          <p:nvSpPr>
            <p:cNvPr id="18" name="object 18"/>
            <p:cNvSpPr/>
            <p:nvPr/>
          </p:nvSpPr>
          <p:spPr>
            <a:xfrm>
              <a:off x="5076444" y="6303276"/>
              <a:ext cx="1379220" cy="414655"/>
            </a:xfrm>
            <a:custGeom>
              <a:avLst/>
              <a:gdLst/>
              <a:ahLst/>
              <a:cxnLst/>
              <a:rect l="l" t="t" r="r" b="b"/>
              <a:pathLst>
                <a:path w="1379220" h="414654">
                  <a:moveTo>
                    <a:pt x="1365504" y="0"/>
                  </a:moveTo>
                  <a:lnTo>
                    <a:pt x="0" y="0"/>
                  </a:lnTo>
                  <a:lnTo>
                    <a:pt x="0" y="199644"/>
                  </a:lnTo>
                  <a:lnTo>
                    <a:pt x="1365504" y="199644"/>
                  </a:lnTo>
                  <a:lnTo>
                    <a:pt x="1365504" y="0"/>
                  </a:lnTo>
                  <a:close/>
                </a:path>
                <a:path w="1379220" h="414654">
                  <a:moveTo>
                    <a:pt x="1379220" y="214884"/>
                  </a:moveTo>
                  <a:lnTo>
                    <a:pt x="0" y="214884"/>
                  </a:lnTo>
                  <a:lnTo>
                    <a:pt x="0" y="414528"/>
                  </a:lnTo>
                  <a:lnTo>
                    <a:pt x="1379220" y="414528"/>
                  </a:lnTo>
                  <a:lnTo>
                    <a:pt x="1379220" y="214884"/>
                  </a:lnTo>
                  <a:close/>
                </a:path>
              </a:pathLst>
            </a:custGeom>
            <a:solidFill>
              <a:srgbClr val="BFBFBF"/>
            </a:solidFill>
          </p:spPr>
          <p:txBody>
            <a:bodyPr wrap="square" lIns="0" tIns="0" rIns="0" bIns="0" rtlCol="0"/>
            <a:lstStyle/>
            <a:p>
              <a:endParaRPr sz="1539"/>
            </a:p>
          </p:txBody>
        </p:sp>
        <p:sp>
          <p:nvSpPr>
            <p:cNvPr id="19" name="object 19"/>
            <p:cNvSpPr/>
            <p:nvPr/>
          </p:nvSpPr>
          <p:spPr>
            <a:xfrm>
              <a:off x="5073396" y="6265164"/>
              <a:ext cx="1390015" cy="497205"/>
            </a:xfrm>
            <a:custGeom>
              <a:avLst/>
              <a:gdLst/>
              <a:ahLst/>
              <a:cxnLst/>
              <a:rect l="l" t="t" r="r" b="b"/>
              <a:pathLst>
                <a:path w="1390014" h="497204">
                  <a:moveTo>
                    <a:pt x="1389888" y="496829"/>
                  </a:moveTo>
                  <a:lnTo>
                    <a:pt x="10667" y="496829"/>
                  </a:lnTo>
                </a:path>
                <a:path w="1390014" h="497204">
                  <a:moveTo>
                    <a:pt x="1368552" y="452633"/>
                  </a:moveTo>
                  <a:lnTo>
                    <a:pt x="10667" y="449585"/>
                  </a:lnTo>
                </a:path>
                <a:path w="1390014" h="497204">
                  <a:moveTo>
                    <a:pt x="1379219" y="0"/>
                  </a:moveTo>
                  <a:lnTo>
                    <a:pt x="0" y="0"/>
                  </a:lnTo>
                </a:path>
              </a:pathLst>
            </a:custGeom>
            <a:ln w="35052">
              <a:solidFill>
                <a:srgbClr val="BFBFBF"/>
              </a:solidFill>
            </a:ln>
          </p:spPr>
          <p:txBody>
            <a:bodyPr wrap="square" lIns="0" tIns="0" rIns="0" bIns="0" rtlCol="0"/>
            <a:lstStyle/>
            <a:p>
              <a:endParaRPr sz="1539"/>
            </a:p>
          </p:txBody>
        </p:sp>
        <p:sp>
          <p:nvSpPr>
            <p:cNvPr id="20" name="object 20"/>
            <p:cNvSpPr/>
            <p:nvPr/>
          </p:nvSpPr>
          <p:spPr>
            <a:xfrm>
              <a:off x="4951476" y="6297180"/>
              <a:ext cx="109855" cy="431800"/>
            </a:xfrm>
            <a:custGeom>
              <a:avLst/>
              <a:gdLst/>
              <a:ahLst/>
              <a:cxnLst/>
              <a:rect l="l" t="t" r="r" b="b"/>
              <a:pathLst>
                <a:path w="109854" h="431800">
                  <a:moveTo>
                    <a:pt x="109728" y="231648"/>
                  </a:moveTo>
                  <a:lnTo>
                    <a:pt x="0" y="231648"/>
                  </a:lnTo>
                  <a:lnTo>
                    <a:pt x="0" y="431292"/>
                  </a:lnTo>
                  <a:lnTo>
                    <a:pt x="109728" y="431292"/>
                  </a:lnTo>
                  <a:lnTo>
                    <a:pt x="109728" y="231648"/>
                  </a:lnTo>
                  <a:close/>
                </a:path>
                <a:path w="109854" h="431800">
                  <a:moveTo>
                    <a:pt x="109728" y="0"/>
                  </a:moveTo>
                  <a:lnTo>
                    <a:pt x="0" y="0"/>
                  </a:lnTo>
                  <a:lnTo>
                    <a:pt x="0" y="199644"/>
                  </a:lnTo>
                  <a:lnTo>
                    <a:pt x="109728" y="199644"/>
                  </a:lnTo>
                  <a:lnTo>
                    <a:pt x="109728" y="0"/>
                  </a:lnTo>
                  <a:close/>
                </a:path>
              </a:pathLst>
            </a:custGeom>
            <a:solidFill>
              <a:srgbClr val="BFBFBF"/>
            </a:solidFill>
          </p:spPr>
          <p:txBody>
            <a:bodyPr wrap="square" lIns="0" tIns="0" rIns="0" bIns="0" rtlCol="0"/>
            <a:lstStyle/>
            <a:p>
              <a:endParaRPr sz="1539"/>
            </a:p>
          </p:txBody>
        </p:sp>
        <p:sp>
          <p:nvSpPr>
            <p:cNvPr id="21" name="object 21"/>
            <p:cNvSpPr/>
            <p:nvPr/>
          </p:nvSpPr>
          <p:spPr>
            <a:xfrm>
              <a:off x="4370831" y="6761993"/>
              <a:ext cx="347980" cy="0"/>
            </a:xfrm>
            <a:custGeom>
              <a:avLst/>
              <a:gdLst/>
              <a:ahLst/>
              <a:cxnLst/>
              <a:rect l="l" t="t" r="r" b="b"/>
              <a:pathLst>
                <a:path w="347979">
                  <a:moveTo>
                    <a:pt x="347471" y="0"/>
                  </a:moveTo>
                  <a:lnTo>
                    <a:pt x="0" y="0"/>
                  </a:lnTo>
                </a:path>
              </a:pathLst>
            </a:custGeom>
            <a:ln w="35052">
              <a:solidFill>
                <a:srgbClr val="BFBFBF"/>
              </a:solidFill>
            </a:ln>
          </p:spPr>
          <p:txBody>
            <a:bodyPr wrap="square" lIns="0" tIns="0" rIns="0" bIns="0" rtlCol="0"/>
            <a:lstStyle/>
            <a:p>
              <a:endParaRPr sz="1539"/>
            </a:p>
          </p:txBody>
        </p:sp>
        <p:sp>
          <p:nvSpPr>
            <p:cNvPr id="22" name="object 22"/>
            <p:cNvSpPr/>
            <p:nvPr/>
          </p:nvSpPr>
          <p:spPr>
            <a:xfrm>
              <a:off x="4329684" y="6306324"/>
              <a:ext cx="425450" cy="422275"/>
            </a:xfrm>
            <a:custGeom>
              <a:avLst/>
              <a:gdLst/>
              <a:ahLst/>
              <a:cxnLst/>
              <a:rect l="l" t="t" r="r" b="b"/>
              <a:pathLst>
                <a:path w="425450" h="422275">
                  <a:moveTo>
                    <a:pt x="425196" y="211836"/>
                  </a:moveTo>
                  <a:lnTo>
                    <a:pt x="415264" y="216458"/>
                  </a:lnTo>
                  <a:lnTo>
                    <a:pt x="386829" y="230263"/>
                  </a:lnTo>
                  <a:lnTo>
                    <a:pt x="379476" y="233172"/>
                  </a:lnTo>
                  <a:lnTo>
                    <a:pt x="376428" y="233172"/>
                  </a:lnTo>
                  <a:lnTo>
                    <a:pt x="373380" y="230124"/>
                  </a:lnTo>
                  <a:lnTo>
                    <a:pt x="308190" y="228790"/>
                  </a:lnTo>
                  <a:lnTo>
                    <a:pt x="189191" y="226733"/>
                  </a:lnTo>
                  <a:lnTo>
                    <a:pt x="153466" y="226568"/>
                  </a:lnTo>
                  <a:lnTo>
                    <a:pt x="140919" y="226961"/>
                  </a:lnTo>
                  <a:lnTo>
                    <a:pt x="140208" y="227266"/>
                  </a:lnTo>
                  <a:lnTo>
                    <a:pt x="145224" y="228092"/>
                  </a:lnTo>
                  <a:lnTo>
                    <a:pt x="74676" y="225552"/>
                  </a:lnTo>
                  <a:lnTo>
                    <a:pt x="73152" y="228600"/>
                  </a:lnTo>
                  <a:lnTo>
                    <a:pt x="70104" y="230124"/>
                  </a:lnTo>
                  <a:lnTo>
                    <a:pt x="67056" y="236220"/>
                  </a:lnTo>
                  <a:lnTo>
                    <a:pt x="67056" y="240792"/>
                  </a:lnTo>
                  <a:lnTo>
                    <a:pt x="64008" y="246888"/>
                  </a:lnTo>
                  <a:lnTo>
                    <a:pt x="64008" y="249936"/>
                  </a:lnTo>
                  <a:lnTo>
                    <a:pt x="53340" y="269748"/>
                  </a:lnTo>
                  <a:lnTo>
                    <a:pt x="51816" y="274320"/>
                  </a:lnTo>
                  <a:lnTo>
                    <a:pt x="50292" y="280416"/>
                  </a:lnTo>
                  <a:lnTo>
                    <a:pt x="50292" y="286512"/>
                  </a:lnTo>
                  <a:lnTo>
                    <a:pt x="48768" y="291084"/>
                  </a:lnTo>
                  <a:lnTo>
                    <a:pt x="47244" y="298704"/>
                  </a:lnTo>
                  <a:lnTo>
                    <a:pt x="45720" y="304800"/>
                  </a:lnTo>
                  <a:lnTo>
                    <a:pt x="39624" y="316992"/>
                  </a:lnTo>
                  <a:lnTo>
                    <a:pt x="39624" y="320040"/>
                  </a:lnTo>
                  <a:lnTo>
                    <a:pt x="38100" y="324612"/>
                  </a:lnTo>
                  <a:lnTo>
                    <a:pt x="38100" y="329184"/>
                  </a:lnTo>
                  <a:lnTo>
                    <a:pt x="36576" y="333756"/>
                  </a:lnTo>
                  <a:lnTo>
                    <a:pt x="29540" y="349300"/>
                  </a:lnTo>
                  <a:lnTo>
                    <a:pt x="29527" y="344995"/>
                  </a:lnTo>
                  <a:lnTo>
                    <a:pt x="30353" y="340398"/>
                  </a:lnTo>
                  <a:lnTo>
                    <a:pt x="25908" y="355092"/>
                  </a:lnTo>
                  <a:lnTo>
                    <a:pt x="19710" y="365594"/>
                  </a:lnTo>
                  <a:lnTo>
                    <a:pt x="19900" y="367741"/>
                  </a:lnTo>
                  <a:lnTo>
                    <a:pt x="13716" y="382524"/>
                  </a:lnTo>
                  <a:lnTo>
                    <a:pt x="12192" y="387096"/>
                  </a:lnTo>
                  <a:lnTo>
                    <a:pt x="9144" y="390144"/>
                  </a:lnTo>
                  <a:lnTo>
                    <a:pt x="7620" y="394716"/>
                  </a:lnTo>
                  <a:lnTo>
                    <a:pt x="4572" y="400812"/>
                  </a:lnTo>
                  <a:lnTo>
                    <a:pt x="4572" y="405384"/>
                  </a:lnTo>
                  <a:lnTo>
                    <a:pt x="1524" y="411480"/>
                  </a:lnTo>
                  <a:lnTo>
                    <a:pt x="0" y="413004"/>
                  </a:lnTo>
                  <a:lnTo>
                    <a:pt x="9144" y="413905"/>
                  </a:lnTo>
                  <a:lnTo>
                    <a:pt x="27432" y="415150"/>
                  </a:lnTo>
                  <a:lnTo>
                    <a:pt x="36576" y="416052"/>
                  </a:lnTo>
                  <a:lnTo>
                    <a:pt x="51816" y="419100"/>
                  </a:lnTo>
                  <a:lnTo>
                    <a:pt x="59436" y="419100"/>
                  </a:lnTo>
                  <a:lnTo>
                    <a:pt x="70624" y="420001"/>
                  </a:lnTo>
                  <a:lnTo>
                    <a:pt x="92430" y="421246"/>
                  </a:lnTo>
                  <a:lnTo>
                    <a:pt x="103632" y="422148"/>
                  </a:lnTo>
                  <a:lnTo>
                    <a:pt x="147942" y="421246"/>
                  </a:lnTo>
                  <a:lnTo>
                    <a:pt x="235432" y="420001"/>
                  </a:lnTo>
                  <a:lnTo>
                    <a:pt x="289191" y="418833"/>
                  </a:lnTo>
                  <a:lnTo>
                    <a:pt x="299656" y="418147"/>
                  </a:lnTo>
                  <a:lnTo>
                    <a:pt x="321564" y="416052"/>
                  </a:lnTo>
                  <a:lnTo>
                    <a:pt x="342366" y="415150"/>
                  </a:lnTo>
                  <a:lnTo>
                    <a:pt x="384568" y="413905"/>
                  </a:lnTo>
                  <a:lnTo>
                    <a:pt x="405384" y="413004"/>
                  </a:lnTo>
                  <a:lnTo>
                    <a:pt x="409956" y="413004"/>
                  </a:lnTo>
                  <a:lnTo>
                    <a:pt x="416052" y="414528"/>
                  </a:lnTo>
                  <a:lnTo>
                    <a:pt x="417576" y="411480"/>
                  </a:lnTo>
                  <a:lnTo>
                    <a:pt x="422148" y="405384"/>
                  </a:lnTo>
                  <a:lnTo>
                    <a:pt x="420624" y="397764"/>
                  </a:lnTo>
                  <a:lnTo>
                    <a:pt x="422148" y="391668"/>
                  </a:lnTo>
                  <a:lnTo>
                    <a:pt x="423049" y="381381"/>
                  </a:lnTo>
                  <a:lnTo>
                    <a:pt x="424281" y="360807"/>
                  </a:lnTo>
                  <a:lnTo>
                    <a:pt x="425196" y="350520"/>
                  </a:lnTo>
                  <a:lnTo>
                    <a:pt x="420814" y="304800"/>
                  </a:lnTo>
                  <a:lnTo>
                    <a:pt x="418973" y="281940"/>
                  </a:lnTo>
                  <a:lnTo>
                    <a:pt x="417576" y="259080"/>
                  </a:lnTo>
                  <a:lnTo>
                    <a:pt x="417576" y="254508"/>
                  </a:lnTo>
                  <a:lnTo>
                    <a:pt x="420624" y="251460"/>
                  </a:lnTo>
                  <a:lnTo>
                    <a:pt x="422148" y="246888"/>
                  </a:lnTo>
                  <a:lnTo>
                    <a:pt x="423049" y="237985"/>
                  </a:lnTo>
                  <a:lnTo>
                    <a:pt x="424281" y="220738"/>
                  </a:lnTo>
                  <a:lnTo>
                    <a:pt x="425196" y="211836"/>
                  </a:lnTo>
                  <a:close/>
                </a:path>
                <a:path w="425450" h="422275">
                  <a:moveTo>
                    <a:pt x="425196" y="131064"/>
                  </a:moveTo>
                  <a:lnTo>
                    <a:pt x="425030" y="129425"/>
                  </a:lnTo>
                  <a:lnTo>
                    <a:pt x="92049" y="129425"/>
                  </a:lnTo>
                  <a:lnTo>
                    <a:pt x="91554" y="129425"/>
                  </a:lnTo>
                  <a:lnTo>
                    <a:pt x="89916" y="135636"/>
                  </a:lnTo>
                  <a:lnTo>
                    <a:pt x="84010" y="145732"/>
                  </a:lnTo>
                  <a:lnTo>
                    <a:pt x="84124" y="147421"/>
                  </a:lnTo>
                  <a:lnTo>
                    <a:pt x="79248" y="161544"/>
                  </a:lnTo>
                  <a:lnTo>
                    <a:pt x="77724" y="166116"/>
                  </a:lnTo>
                  <a:lnTo>
                    <a:pt x="74676" y="169164"/>
                  </a:lnTo>
                  <a:lnTo>
                    <a:pt x="71628" y="175260"/>
                  </a:lnTo>
                  <a:lnTo>
                    <a:pt x="71628" y="179832"/>
                  </a:lnTo>
                  <a:lnTo>
                    <a:pt x="70104" y="182880"/>
                  </a:lnTo>
                  <a:lnTo>
                    <a:pt x="70104" y="185928"/>
                  </a:lnTo>
                  <a:lnTo>
                    <a:pt x="68580" y="188976"/>
                  </a:lnTo>
                  <a:lnTo>
                    <a:pt x="68580" y="190500"/>
                  </a:lnTo>
                  <a:lnTo>
                    <a:pt x="75666" y="191401"/>
                  </a:lnTo>
                  <a:lnTo>
                    <a:pt x="90436" y="192646"/>
                  </a:lnTo>
                  <a:lnTo>
                    <a:pt x="97536" y="193548"/>
                  </a:lnTo>
                  <a:lnTo>
                    <a:pt x="103632" y="193548"/>
                  </a:lnTo>
                  <a:lnTo>
                    <a:pt x="109728" y="195072"/>
                  </a:lnTo>
                  <a:lnTo>
                    <a:pt x="117348" y="196596"/>
                  </a:lnTo>
                  <a:lnTo>
                    <a:pt x="126504" y="197472"/>
                  </a:lnTo>
                  <a:lnTo>
                    <a:pt x="135826" y="197929"/>
                  </a:lnTo>
                  <a:lnTo>
                    <a:pt x="145415" y="198094"/>
                  </a:lnTo>
                  <a:lnTo>
                    <a:pt x="192024" y="198094"/>
                  </a:lnTo>
                  <a:lnTo>
                    <a:pt x="265176" y="197472"/>
                  </a:lnTo>
                  <a:lnTo>
                    <a:pt x="301752" y="196596"/>
                  </a:lnTo>
                  <a:lnTo>
                    <a:pt x="310870" y="196113"/>
                  </a:lnTo>
                  <a:lnTo>
                    <a:pt x="328536" y="194017"/>
                  </a:lnTo>
                  <a:lnTo>
                    <a:pt x="354850" y="192646"/>
                  </a:lnTo>
                  <a:lnTo>
                    <a:pt x="390372" y="191401"/>
                  </a:lnTo>
                  <a:lnTo>
                    <a:pt x="408432" y="190500"/>
                  </a:lnTo>
                  <a:lnTo>
                    <a:pt x="411480" y="190500"/>
                  </a:lnTo>
                  <a:lnTo>
                    <a:pt x="417576" y="192024"/>
                  </a:lnTo>
                  <a:lnTo>
                    <a:pt x="418338" y="190500"/>
                  </a:lnTo>
                  <a:lnTo>
                    <a:pt x="422148" y="182880"/>
                  </a:lnTo>
                  <a:lnTo>
                    <a:pt x="420624" y="176784"/>
                  </a:lnTo>
                  <a:lnTo>
                    <a:pt x="422148" y="170688"/>
                  </a:lnTo>
                  <a:lnTo>
                    <a:pt x="422948" y="161544"/>
                  </a:lnTo>
                  <a:lnTo>
                    <a:pt x="423049" y="160426"/>
                  </a:lnTo>
                  <a:lnTo>
                    <a:pt x="424281" y="140474"/>
                  </a:lnTo>
                  <a:lnTo>
                    <a:pt x="425196" y="131064"/>
                  </a:lnTo>
                  <a:close/>
                </a:path>
                <a:path w="425450" h="422275">
                  <a:moveTo>
                    <a:pt x="425196" y="0"/>
                  </a:moveTo>
                  <a:lnTo>
                    <a:pt x="416242" y="4597"/>
                  </a:lnTo>
                  <a:lnTo>
                    <a:pt x="403847" y="11620"/>
                  </a:lnTo>
                  <a:lnTo>
                    <a:pt x="392620" y="17792"/>
                  </a:lnTo>
                  <a:lnTo>
                    <a:pt x="387096" y="19812"/>
                  </a:lnTo>
                  <a:lnTo>
                    <a:pt x="384048" y="19812"/>
                  </a:lnTo>
                  <a:lnTo>
                    <a:pt x="381000" y="18288"/>
                  </a:lnTo>
                  <a:lnTo>
                    <a:pt x="377952" y="18288"/>
                  </a:lnTo>
                  <a:lnTo>
                    <a:pt x="318566" y="16764"/>
                  </a:lnTo>
                  <a:lnTo>
                    <a:pt x="247027" y="15125"/>
                  </a:lnTo>
                  <a:lnTo>
                    <a:pt x="250113" y="15125"/>
                  </a:lnTo>
                  <a:lnTo>
                    <a:pt x="215963" y="14554"/>
                  </a:lnTo>
                  <a:lnTo>
                    <a:pt x="185356" y="14554"/>
                  </a:lnTo>
                  <a:lnTo>
                    <a:pt x="186347" y="14935"/>
                  </a:lnTo>
                  <a:lnTo>
                    <a:pt x="179412" y="14554"/>
                  </a:lnTo>
                  <a:lnTo>
                    <a:pt x="179692" y="14554"/>
                  </a:lnTo>
                  <a:lnTo>
                    <a:pt x="131064" y="12192"/>
                  </a:lnTo>
                  <a:lnTo>
                    <a:pt x="126492" y="16764"/>
                  </a:lnTo>
                  <a:lnTo>
                    <a:pt x="124968" y="19812"/>
                  </a:lnTo>
                  <a:lnTo>
                    <a:pt x="123444" y="24384"/>
                  </a:lnTo>
                  <a:lnTo>
                    <a:pt x="123444" y="27432"/>
                  </a:lnTo>
                  <a:lnTo>
                    <a:pt x="121920" y="30480"/>
                  </a:lnTo>
                  <a:lnTo>
                    <a:pt x="121920" y="33528"/>
                  </a:lnTo>
                  <a:lnTo>
                    <a:pt x="120396" y="36576"/>
                  </a:lnTo>
                  <a:lnTo>
                    <a:pt x="118872" y="38100"/>
                  </a:lnTo>
                  <a:lnTo>
                    <a:pt x="118872" y="41148"/>
                  </a:lnTo>
                  <a:lnTo>
                    <a:pt x="112776" y="54864"/>
                  </a:lnTo>
                  <a:lnTo>
                    <a:pt x="111252" y="59436"/>
                  </a:lnTo>
                  <a:lnTo>
                    <a:pt x="109728" y="65532"/>
                  </a:lnTo>
                  <a:lnTo>
                    <a:pt x="109728" y="70104"/>
                  </a:lnTo>
                  <a:lnTo>
                    <a:pt x="103632" y="94488"/>
                  </a:lnTo>
                  <a:lnTo>
                    <a:pt x="102108" y="96012"/>
                  </a:lnTo>
                  <a:lnTo>
                    <a:pt x="100584" y="99060"/>
                  </a:lnTo>
                  <a:lnTo>
                    <a:pt x="100584" y="102108"/>
                  </a:lnTo>
                  <a:lnTo>
                    <a:pt x="99060" y="106680"/>
                  </a:lnTo>
                  <a:lnTo>
                    <a:pt x="99060" y="111252"/>
                  </a:lnTo>
                  <a:lnTo>
                    <a:pt x="97536" y="114300"/>
                  </a:lnTo>
                  <a:lnTo>
                    <a:pt x="93446" y="125539"/>
                  </a:lnTo>
                  <a:lnTo>
                    <a:pt x="424675" y="125539"/>
                  </a:lnTo>
                  <a:lnTo>
                    <a:pt x="423164" y="109347"/>
                  </a:lnTo>
                  <a:lnTo>
                    <a:pt x="421576" y="87630"/>
                  </a:lnTo>
                  <a:lnTo>
                    <a:pt x="420255" y="65913"/>
                  </a:lnTo>
                  <a:lnTo>
                    <a:pt x="419100" y="44196"/>
                  </a:lnTo>
                  <a:lnTo>
                    <a:pt x="419100" y="41148"/>
                  </a:lnTo>
                  <a:lnTo>
                    <a:pt x="422148" y="36576"/>
                  </a:lnTo>
                  <a:lnTo>
                    <a:pt x="422148" y="33528"/>
                  </a:lnTo>
                  <a:lnTo>
                    <a:pt x="423049" y="25285"/>
                  </a:lnTo>
                  <a:lnTo>
                    <a:pt x="423443" y="19812"/>
                  </a:lnTo>
                  <a:lnTo>
                    <a:pt x="424281" y="8242"/>
                  </a:lnTo>
                  <a:lnTo>
                    <a:pt x="425196" y="0"/>
                  </a:lnTo>
                  <a:close/>
                </a:path>
              </a:pathLst>
            </a:custGeom>
            <a:solidFill>
              <a:srgbClr val="BFBFBF"/>
            </a:solidFill>
          </p:spPr>
          <p:txBody>
            <a:bodyPr wrap="square" lIns="0" tIns="0" rIns="0" bIns="0" rtlCol="0"/>
            <a:lstStyle/>
            <a:p>
              <a:endParaRPr sz="1539"/>
            </a:p>
          </p:txBody>
        </p:sp>
        <p:sp>
          <p:nvSpPr>
            <p:cNvPr id="23" name="object 23"/>
            <p:cNvSpPr/>
            <p:nvPr/>
          </p:nvSpPr>
          <p:spPr>
            <a:xfrm>
              <a:off x="3439668" y="4980431"/>
              <a:ext cx="1343025" cy="271780"/>
            </a:xfrm>
            <a:custGeom>
              <a:avLst/>
              <a:gdLst/>
              <a:ahLst/>
              <a:cxnLst/>
              <a:rect l="l" t="t" r="r" b="b"/>
              <a:pathLst>
                <a:path w="1343025" h="271779">
                  <a:moveTo>
                    <a:pt x="1342643" y="0"/>
                  </a:moveTo>
                  <a:lnTo>
                    <a:pt x="0" y="0"/>
                  </a:lnTo>
                  <a:lnTo>
                    <a:pt x="0" y="271271"/>
                  </a:lnTo>
                  <a:lnTo>
                    <a:pt x="1342643" y="271271"/>
                  </a:lnTo>
                  <a:lnTo>
                    <a:pt x="1342643" y="0"/>
                  </a:lnTo>
                  <a:close/>
                </a:path>
              </a:pathLst>
            </a:custGeom>
            <a:solidFill>
              <a:srgbClr val="FFFFFF"/>
            </a:solidFill>
          </p:spPr>
          <p:txBody>
            <a:bodyPr wrap="square" lIns="0" tIns="0" rIns="0" bIns="0" rtlCol="0"/>
            <a:lstStyle/>
            <a:p>
              <a:endParaRPr sz="1539"/>
            </a:p>
          </p:txBody>
        </p:sp>
        <p:pic>
          <p:nvPicPr>
            <p:cNvPr id="24" name="object 24"/>
            <p:cNvPicPr/>
            <p:nvPr/>
          </p:nvPicPr>
          <p:blipFill>
            <a:blip r:embed="rId7" cstate="print"/>
            <a:stretch>
              <a:fillRect/>
            </a:stretch>
          </p:blipFill>
          <p:spPr>
            <a:xfrm>
              <a:off x="4773168" y="6231641"/>
              <a:ext cx="262127" cy="565404"/>
            </a:xfrm>
            <a:prstGeom prst="rect">
              <a:avLst/>
            </a:prstGeom>
          </p:spPr>
        </p:pic>
      </p:grpSp>
      <p:sp>
        <p:nvSpPr>
          <p:cNvPr id="25" name="object 25"/>
          <p:cNvSpPr txBox="1"/>
          <p:nvPr/>
        </p:nvSpPr>
        <p:spPr>
          <a:xfrm>
            <a:off x="3954614" y="4938877"/>
            <a:ext cx="356508" cy="1327618"/>
          </a:xfrm>
          <a:prstGeom prst="rect">
            <a:avLst/>
          </a:prstGeom>
        </p:spPr>
        <p:txBody>
          <a:bodyPr vert="vert270" wrap="square" lIns="0" tIns="10860" rIns="0" bIns="0" rtlCol="0">
            <a:spAutoFit/>
          </a:bodyPr>
          <a:lstStyle/>
          <a:p>
            <a:pPr marL="10860">
              <a:spcBef>
                <a:spcPts val="86"/>
              </a:spcBef>
            </a:pPr>
            <a:r>
              <a:rPr sz="727" dirty="0">
                <a:latin typeface="Arial"/>
                <a:cs typeface="Arial"/>
              </a:rPr>
              <a:t>0.475</a:t>
            </a:r>
            <a:r>
              <a:rPr sz="727" u="heavy" spc="115" dirty="0">
                <a:uFill>
                  <a:solidFill>
                    <a:srgbClr val="000000"/>
                  </a:solidFill>
                </a:uFill>
                <a:latin typeface="Arial"/>
                <a:cs typeface="Arial"/>
              </a:rPr>
              <a:t>  </a:t>
            </a:r>
            <a:r>
              <a:rPr sz="727" u="heavy" dirty="0">
                <a:uFill>
                  <a:solidFill>
                    <a:srgbClr val="000000"/>
                  </a:solidFill>
                </a:uFill>
                <a:latin typeface="Arial"/>
                <a:cs typeface="Arial"/>
              </a:rPr>
              <a:t>Φ4.75m</a:t>
            </a:r>
            <a:r>
              <a:rPr sz="727" u="heavy" spc="128" dirty="0">
                <a:uFill>
                  <a:solidFill>
                    <a:srgbClr val="000000"/>
                  </a:solidFill>
                </a:uFill>
                <a:latin typeface="Arial"/>
                <a:cs typeface="Arial"/>
              </a:rPr>
              <a:t>  </a:t>
            </a:r>
            <a:r>
              <a:rPr sz="1090" spc="-26" baseline="3267" dirty="0">
                <a:latin typeface="Arial"/>
                <a:cs typeface="Arial"/>
              </a:rPr>
              <a:t>0.475</a:t>
            </a:r>
            <a:endParaRPr sz="1090" baseline="3267">
              <a:latin typeface="Arial"/>
              <a:cs typeface="Arial"/>
            </a:endParaRPr>
          </a:p>
          <a:p>
            <a:pPr marL="955660" marR="4344">
              <a:lnSpc>
                <a:spcPts val="1043"/>
              </a:lnSpc>
              <a:spcBef>
                <a:spcPts val="9"/>
              </a:spcBef>
            </a:pPr>
            <a:r>
              <a:rPr sz="727" spc="21" dirty="0">
                <a:latin typeface="ＭＳ Ｐゴシック"/>
                <a:cs typeface="ＭＳ Ｐゴシック"/>
              </a:rPr>
              <a:t>約</a:t>
            </a:r>
            <a:r>
              <a:rPr sz="727" spc="9" dirty="0">
                <a:latin typeface="Arial"/>
                <a:cs typeface="Arial"/>
              </a:rPr>
              <a:t>10m</a:t>
            </a:r>
            <a:r>
              <a:rPr sz="727" spc="21" dirty="0">
                <a:latin typeface="ＭＳ Ｐゴシック"/>
                <a:cs typeface="ＭＳ Ｐゴシック"/>
              </a:rPr>
              <a:t>約</a:t>
            </a:r>
            <a:r>
              <a:rPr sz="727" spc="4" dirty="0">
                <a:latin typeface="Arial"/>
                <a:cs typeface="Arial"/>
              </a:rPr>
              <a:t>15.7m</a:t>
            </a:r>
            <a:endParaRPr sz="727">
              <a:latin typeface="Arial"/>
              <a:cs typeface="Arial"/>
            </a:endParaRPr>
          </a:p>
        </p:txBody>
      </p:sp>
      <p:pic>
        <p:nvPicPr>
          <p:cNvPr id="26" name="object 26"/>
          <p:cNvPicPr/>
          <p:nvPr/>
        </p:nvPicPr>
        <p:blipFill>
          <a:blip r:embed="rId8" cstate="print"/>
          <a:stretch>
            <a:fillRect/>
          </a:stretch>
        </p:blipFill>
        <p:spPr>
          <a:xfrm>
            <a:off x="1746266" y="5534622"/>
            <a:ext cx="185051" cy="323189"/>
          </a:xfrm>
          <a:prstGeom prst="rect">
            <a:avLst/>
          </a:prstGeom>
        </p:spPr>
      </p:pic>
      <p:sp>
        <p:nvSpPr>
          <p:cNvPr id="27" name="object 27"/>
          <p:cNvSpPr txBox="1"/>
          <p:nvPr/>
        </p:nvSpPr>
        <p:spPr>
          <a:xfrm>
            <a:off x="1604976" y="5582653"/>
            <a:ext cx="111890" cy="230229"/>
          </a:xfrm>
          <a:prstGeom prst="rect">
            <a:avLst/>
          </a:prstGeom>
        </p:spPr>
        <p:txBody>
          <a:bodyPr vert="vert270" wrap="square" lIns="0" tIns="4344" rIns="0" bIns="0" rtlCol="0">
            <a:spAutoFit/>
          </a:bodyPr>
          <a:lstStyle/>
          <a:p>
            <a:pPr marL="10860">
              <a:spcBef>
                <a:spcPts val="34"/>
              </a:spcBef>
            </a:pPr>
            <a:r>
              <a:rPr sz="727" spc="-21" dirty="0">
                <a:latin typeface="Arial"/>
                <a:cs typeface="Arial"/>
              </a:rPr>
              <a:t>Φ3m</a:t>
            </a:r>
            <a:endParaRPr sz="727">
              <a:latin typeface="Arial"/>
              <a:cs typeface="Arial"/>
            </a:endParaRPr>
          </a:p>
        </p:txBody>
      </p:sp>
      <p:grpSp>
        <p:nvGrpSpPr>
          <p:cNvPr id="28" name="object 28"/>
          <p:cNvGrpSpPr/>
          <p:nvPr/>
        </p:nvGrpSpPr>
        <p:grpSpPr>
          <a:xfrm>
            <a:off x="1871371" y="3953856"/>
            <a:ext cx="1581738" cy="2662837"/>
            <a:chOff x="2188464" y="4395215"/>
            <a:chExt cx="1849755" cy="3114040"/>
          </a:xfrm>
        </p:grpSpPr>
        <p:sp>
          <p:nvSpPr>
            <p:cNvPr id="29" name="object 29"/>
            <p:cNvSpPr/>
            <p:nvPr/>
          </p:nvSpPr>
          <p:spPr>
            <a:xfrm>
              <a:off x="2188464" y="4395215"/>
              <a:ext cx="1042669" cy="655320"/>
            </a:xfrm>
            <a:custGeom>
              <a:avLst/>
              <a:gdLst/>
              <a:ahLst/>
              <a:cxnLst/>
              <a:rect l="l" t="t" r="r" b="b"/>
              <a:pathLst>
                <a:path w="1042669" h="655320">
                  <a:moveTo>
                    <a:pt x="1042415" y="0"/>
                  </a:moveTo>
                  <a:lnTo>
                    <a:pt x="0" y="0"/>
                  </a:lnTo>
                  <a:lnTo>
                    <a:pt x="0" y="655320"/>
                  </a:lnTo>
                  <a:lnTo>
                    <a:pt x="1042415" y="655320"/>
                  </a:lnTo>
                  <a:lnTo>
                    <a:pt x="1042415" y="0"/>
                  </a:lnTo>
                  <a:close/>
                </a:path>
              </a:pathLst>
            </a:custGeom>
            <a:solidFill>
              <a:srgbClr val="FFFFFF"/>
            </a:solidFill>
          </p:spPr>
          <p:txBody>
            <a:bodyPr wrap="square" lIns="0" tIns="0" rIns="0" bIns="0" rtlCol="0"/>
            <a:lstStyle/>
            <a:p>
              <a:endParaRPr sz="1539"/>
            </a:p>
          </p:txBody>
        </p:sp>
        <p:sp>
          <p:nvSpPr>
            <p:cNvPr id="30" name="object 30"/>
            <p:cNvSpPr/>
            <p:nvPr/>
          </p:nvSpPr>
          <p:spPr>
            <a:xfrm>
              <a:off x="3236976" y="4687823"/>
              <a:ext cx="794385" cy="306705"/>
            </a:xfrm>
            <a:custGeom>
              <a:avLst/>
              <a:gdLst/>
              <a:ahLst/>
              <a:cxnLst/>
              <a:rect l="l" t="t" r="r" b="b"/>
              <a:pathLst>
                <a:path w="794385" h="306704">
                  <a:moveTo>
                    <a:pt x="0" y="306324"/>
                  </a:moveTo>
                  <a:lnTo>
                    <a:pt x="794003" y="0"/>
                  </a:lnTo>
                </a:path>
              </a:pathLst>
            </a:custGeom>
            <a:ln w="13716">
              <a:solidFill>
                <a:srgbClr val="000000"/>
              </a:solidFill>
            </a:ln>
          </p:spPr>
          <p:txBody>
            <a:bodyPr wrap="square" lIns="0" tIns="0" rIns="0" bIns="0" rtlCol="0"/>
            <a:lstStyle/>
            <a:p>
              <a:endParaRPr sz="1539"/>
            </a:p>
          </p:txBody>
        </p:sp>
        <p:pic>
          <p:nvPicPr>
            <p:cNvPr id="31" name="object 31"/>
            <p:cNvPicPr/>
            <p:nvPr/>
          </p:nvPicPr>
          <p:blipFill>
            <a:blip r:embed="rId9" cstate="print"/>
            <a:stretch>
              <a:fillRect/>
            </a:stretch>
          </p:blipFill>
          <p:spPr>
            <a:xfrm>
              <a:off x="3268980" y="4789931"/>
              <a:ext cx="224028" cy="153924"/>
            </a:xfrm>
            <a:prstGeom prst="rect">
              <a:avLst/>
            </a:prstGeom>
          </p:spPr>
        </p:pic>
        <p:sp>
          <p:nvSpPr>
            <p:cNvPr id="32" name="object 32"/>
            <p:cNvSpPr/>
            <p:nvPr/>
          </p:nvSpPr>
          <p:spPr>
            <a:xfrm>
              <a:off x="3511296" y="4619243"/>
              <a:ext cx="426720" cy="228600"/>
            </a:xfrm>
            <a:custGeom>
              <a:avLst/>
              <a:gdLst/>
              <a:ahLst/>
              <a:cxnLst/>
              <a:rect l="l" t="t" r="r" b="b"/>
              <a:pathLst>
                <a:path w="426720" h="228600">
                  <a:moveTo>
                    <a:pt x="41910" y="195072"/>
                  </a:moveTo>
                  <a:lnTo>
                    <a:pt x="33527" y="195072"/>
                  </a:lnTo>
                  <a:lnTo>
                    <a:pt x="45719" y="228600"/>
                  </a:lnTo>
                  <a:lnTo>
                    <a:pt x="53339" y="225552"/>
                  </a:lnTo>
                  <a:lnTo>
                    <a:pt x="41910" y="195072"/>
                  </a:lnTo>
                  <a:close/>
                </a:path>
                <a:path w="426720" h="228600">
                  <a:moveTo>
                    <a:pt x="94219" y="175260"/>
                  </a:moveTo>
                  <a:lnTo>
                    <a:pt x="85343" y="175260"/>
                  </a:lnTo>
                  <a:lnTo>
                    <a:pt x="94487" y="198120"/>
                  </a:lnTo>
                  <a:lnTo>
                    <a:pt x="94487" y="199644"/>
                  </a:lnTo>
                  <a:lnTo>
                    <a:pt x="92963" y="201168"/>
                  </a:lnTo>
                  <a:lnTo>
                    <a:pt x="86867" y="202692"/>
                  </a:lnTo>
                  <a:lnTo>
                    <a:pt x="91439" y="210312"/>
                  </a:lnTo>
                  <a:lnTo>
                    <a:pt x="100583" y="207264"/>
                  </a:lnTo>
                  <a:lnTo>
                    <a:pt x="103631" y="205740"/>
                  </a:lnTo>
                  <a:lnTo>
                    <a:pt x="105155" y="202692"/>
                  </a:lnTo>
                  <a:lnTo>
                    <a:pt x="103631" y="198120"/>
                  </a:lnTo>
                  <a:lnTo>
                    <a:pt x="94219" y="175260"/>
                  </a:lnTo>
                  <a:close/>
                </a:path>
                <a:path w="426720" h="228600">
                  <a:moveTo>
                    <a:pt x="30225" y="164592"/>
                  </a:moveTo>
                  <a:lnTo>
                    <a:pt x="21336" y="164592"/>
                  </a:lnTo>
                  <a:lnTo>
                    <a:pt x="28955" y="187452"/>
                  </a:lnTo>
                  <a:lnTo>
                    <a:pt x="15239" y="198120"/>
                  </a:lnTo>
                  <a:lnTo>
                    <a:pt x="21336" y="207264"/>
                  </a:lnTo>
                  <a:lnTo>
                    <a:pt x="22859" y="207264"/>
                  </a:lnTo>
                  <a:lnTo>
                    <a:pt x="22859" y="204216"/>
                  </a:lnTo>
                  <a:lnTo>
                    <a:pt x="33527" y="195072"/>
                  </a:lnTo>
                  <a:lnTo>
                    <a:pt x="41910" y="195072"/>
                  </a:lnTo>
                  <a:lnTo>
                    <a:pt x="39624" y="188976"/>
                  </a:lnTo>
                  <a:lnTo>
                    <a:pt x="48767" y="181356"/>
                  </a:lnTo>
                  <a:lnTo>
                    <a:pt x="47853" y="179832"/>
                  </a:lnTo>
                  <a:lnTo>
                    <a:pt x="36575" y="179832"/>
                  </a:lnTo>
                  <a:lnTo>
                    <a:pt x="30225" y="164592"/>
                  </a:lnTo>
                  <a:close/>
                </a:path>
                <a:path w="426720" h="228600">
                  <a:moveTo>
                    <a:pt x="65531" y="185928"/>
                  </a:moveTo>
                  <a:lnTo>
                    <a:pt x="60959" y="193548"/>
                  </a:lnTo>
                  <a:lnTo>
                    <a:pt x="67055" y="196596"/>
                  </a:lnTo>
                  <a:lnTo>
                    <a:pt x="73151" y="198120"/>
                  </a:lnTo>
                  <a:lnTo>
                    <a:pt x="76200" y="202692"/>
                  </a:lnTo>
                  <a:lnTo>
                    <a:pt x="80771" y="193548"/>
                  </a:lnTo>
                  <a:lnTo>
                    <a:pt x="77724" y="190500"/>
                  </a:lnTo>
                  <a:lnTo>
                    <a:pt x="73151" y="187452"/>
                  </a:lnTo>
                  <a:lnTo>
                    <a:pt x="65531" y="185928"/>
                  </a:lnTo>
                  <a:close/>
                </a:path>
                <a:path w="426720" h="228600">
                  <a:moveTo>
                    <a:pt x="147218" y="150876"/>
                  </a:moveTo>
                  <a:lnTo>
                    <a:pt x="129539" y="150876"/>
                  </a:lnTo>
                  <a:lnTo>
                    <a:pt x="134112" y="152400"/>
                  </a:lnTo>
                  <a:lnTo>
                    <a:pt x="140207" y="153924"/>
                  </a:lnTo>
                  <a:lnTo>
                    <a:pt x="140112" y="155448"/>
                  </a:lnTo>
                  <a:lnTo>
                    <a:pt x="140016" y="156972"/>
                  </a:lnTo>
                  <a:lnTo>
                    <a:pt x="139932" y="158305"/>
                  </a:lnTo>
                  <a:lnTo>
                    <a:pt x="139848" y="159639"/>
                  </a:lnTo>
                  <a:lnTo>
                    <a:pt x="131063" y="187452"/>
                  </a:lnTo>
                  <a:lnTo>
                    <a:pt x="138683" y="190500"/>
                  </a:lnTo>
                  <a:lnTo>
                    <a:pt x="144859" y="175260"/>
                  </a:lnTo>
                  <a:lnTo>
                    <a:pt x="144946" y="175045"/>
                  </a:lnTo>
                  <a:lnTo>
                    <a:pt x="147361" y="160020"/>
                  </a:lnTo>
                  <a:lnTo>
                    <a:pt x="147304" y="152400"/>
                  </a:lnTo>
                  <a:lnTo>
                    <a:pt x="147218" y="150876"/>
                  </a:lnTo>
                  <a:close/>
                </a:path>
                <a:path w="426720" h="228600">
                  <a:moveTo>
                    <a:pt x="87738" y="156972"/>
                  </a:moveTo>
                  <a:lnTo>
                    <a:pt x="77724" y="156972"/>
                  </a:lnTo>
                  <a:lnTo>
                    <a:pt x="82295" y="167640"/>
                  </a:lnTo>
                  <a:lnTo>
                    <a:pt x="51815" y="179832"/>
                  </a:lnTo>
                  <a:lnTo>
                    <a:pt x="54863" y="187452"/>
                  </a:lnTo>
                  <a:lnTo>
                    <a:pt x="85343" y="175260"/>
                  </a:lnTo>
                  <a:lnTo>
                    <a:pt x="94219" y="175260"/>
                  </a:lnTo>
                  <a:lnTo>
                    <a:pt x="92963" y="172212"/>
                  </a:lnTo>
                  <a:lnTo>
                    <a:pt x="105155" y="167640"/>
                  </a:lnTo>
                  <a:lnTo>
                    <a:pt x="103936" y="164592"/>
                  </a:lnTo>
                  <a:lnTo>
                    <a:pt x="89915" y="164592"/>
                  </a:lnTo>
                  <a:lnTo>
                    <a:pt x="87738" y="156972"/>
                  </a:lnTo>
                  <a:close/>
                </a:path>
                <a:path w="426720" h="228600">
                  <a:moveTo>
                    <a:pt x="10667" y="147828"/>
                  </a:moveTo>
                  <a:lnTo>
                    <a:pt x="9143" y="147828"/>
                  </a:lnTo>
                  <a:lnTo>
                    <a:pt x="0" y="149352"/>
                  </a:lnTo>
                  <a:lnTo>
                    <a:pt x="3119" y="159115"/>
                  </a:lnTo>
                  <a:lnTo>
                    <a:pt x="5421" y="167640"/>
                  </a:lnTo>
                  <a:lnTo>
                    <a:pt x="5524" y="168021"/>
                  </a:lnTo>
                  <a:lnTo>
                    <a:pt x="7072" y="176355"/>
                  </a:lnTo>
                  <a:lnTo>
                    <a:pt x="7619" y="184404"/>
                  </a:lnTo>
                  <a:lnTo>
                    <a:pt x="15239" y="184404"/>
                  </a:lnTo>
                  <a:lnTo>
                    <a:pt x="15197" y="175045"/>
                  </a:lnTo>
                  <a:lnTo>
                    <a:pt x="13887" y="168497"/>
                  </a:lnTo>
                  <a:lnTo>
                    <a:pt x="13792" y="168021"/>
                  </a:lnTo>
                  <a:lnTo>
                    <a:pt x="13715" y="167640"/>
                  </a:lnTo>
                  <a:lnTo>
                    <a:pt x="21336" y="164592"/>
                  </a:lnTo>
                  <a:lnTo>
                    <a:pt x="30225" y="164592"/>
                  </a:lnTo>
                  <a:lnTo>
                    <a:pt x="28955" y="161544"/>
                  </a:lnTo>
                  <a:lnTo>
                    <a:pt x="36067" y="158496"/>
                  </a:lnTo>
                  <a:lnTo>
                    <a:pt x="12191" y="158496"/>
                  </a:lnTo>
                  <a:lnTo>
                    <a:pt x="9143" y="149352"/>
                  </a:lnTo>
                  <a:lnTo>
                    <a:pt x="10667" y="147828"/>
                  </a:lnTo>
                  <a:close/>
                </a:path>
                <a:path w="426720" h="228600">
                  <a:moveTo>
                    <a:pt x="44195" y="173736"/>
                  </a:moveTo>
                  <a:lnTo>
                    <a:pt x="36575" y="179832"/>
                  </a:lnTo>
                  <a:lnTo>
                    <a:pt x="47853" y="179832"/>
                  </a:lnTo>
                  <a:lnTo>
                    <a:pt x="44195" y="173736"/>
                  </a:lnTo>
                  <a:close/>
                </a:path>
                <a:path w="426720" h="228600">
                  <a:moveTo>
                    <a:pt x="187248" y="128016"/>
                  </a:moveTo>
                  <a:lnTo>
                    <a:pt x="173736" y="128016"/>
                  </a:lnTo>
                  <a:lnTo>
                    <a:pt x="172630" y="137160"/>
                  </a:lnTo>
                  <a:lnTo>
                    <a:pt x="172544" y="137612"/>
                  </a:lnTo>
                  <a:lnTo>
                    <a:pt x="169163" y="147637"/>
                  </a:lnTo>
                  <a:lnTo>
                    <a:pt x="163634" y="158305"/>
                  </a:lnTo>
                  <a:lnTo>
                    <a:pt x="163535" y="158496"/>
                  </a:lnTo>
                  <a:lnTo>
                    <a:pt x="163449" y="158662"/>
                  </a:lnTo>
                  <a:lnTo>
                    <a:pt x="155448" y="170688"/>
                  </a:lnTo>
                  <a:lnTo>
                    <a:pt x="163067" y="176784"/>
                  </a:lnTo>
                  <a:lnTo>
                    <a:pt x="168473" y="168497"/>
                  </a:lnTo>
                  <a:lnTo>
                    <a:pt x="173164" y="159639"/>
                  </a:lnTo>
                  <a:lnTo>
                    <a:pt x="176998" y="150209"/>
                  </a:lnTo>
                  <a:lnTo>
                    <a:pt x="179831" y="140208"/>
                  </a:lnTo>
                  <a:lnTo>
                    <a:pt x="188613" y="140208"/>
                  </a:lnTo>
                  <a:lnTo>
                    <a:pt x="187624" y="137612"/>
                  </a:lnTo>
                  <a:lnTo>
                    <a:pt x="187569" y="137469"/>
                  </a:lnTo>
                  <a:lnTo>
                    <a:pt x="187451" y="137160"/>
                  </a:lnTo>
                  <a:lnTo>
                    <a:pt x="206688" y="137160"/>
                  </a:lnTo>
                  <a:lnTo>
                    <a:pt x="198691" y="134302"/>
                  </a:lnTo>
                  <a:lnTo>
                    <a:pt x="190285" y="130135"/>
                  </a:lnTo>
                  <a:lnTo>
                    <a:pt x="187248" y="128016"/>
                  </a:lnTo>
                  <a:close/>
                </a:path>
                <a:path w="426720" h="228600">
                  <a:moveTo>
                    <a:pt x="188613" y="140208"/>
                  </a:moveTo>
                  <a:lnTo>
                    <a:pt x="179831" y="140208"/>
                  </a:lnTo>
                  <a:lnTo>
                    <a:pt x="192024" y="172212"/>
                  </a:lnTo>
                  <a:lnTo>
                    <a:pt x="199643" y="169164"/>
                  </a:lnTo>
                  <a:lnTo>
                    <a:pt x="188613" y="140208"/>
                  </a:lnTo>
                  <a:close/>
                </a:path>
                <a:path w="426720" h="228600">
                  <a:moveTo>
                    <a:pt x="68199" y="141732"/>
                  </a:moveTo>
                  <a:lnTo>
                    <a:pt x="59436" y="141732"/>
                  </a:lnTo>
                  <a:lnTo>
                    <a:pt x="64007" y="153924"/>
                  </a:lnTo>
                  <a:lnTo>
                    <a:pt x="41148" y="163068"/>
                  </a:lnTo>
                  <a:lnTo>
                    <a:pt x="44195" y="170688"/>
                  </a:lnTo>
                  <a:lnTo>
                    <a:pt x="77724" y="156972"/>
                  </a:lnTo>
                  <a:lnTo>
                    <a:pt x="87738" y="156972"/>
                  </a:lnTo>
                  <a:lnTo>
                    <a:pt x="86867" y="153924"/>
                  </a:lnTo>
                  <a:lnTo>
                    <a:pt x="96011" y="150876"/>
                  </a:lnTo>
                  <a:lnTo>
                    <a:pt x="71627" y="150876"/>
                  </a:lnTo>
                  <a:lnTo>
                    <a:pt x="68199" y="141732"/>
                  </a:lnTo>
                  <a:close/>
                </a:path>
                <a:path w="426720" h="228600">
                  <a:moveTo>
                    <a:pt x="102107" y="160020"/>
                  </a:moveTo>
                  <a:lnTo>
                    <a:pt x="89915" y="164592"/>
                  </a:lnTo>
                  <a:lnTo>
                    <a:pt x="103936" y="164592"/>
                  </a:lnTo>
                  <a:lnTo>
                    <a:pt x="102107" y="160020"/>
                  </a:lnTo>
                  <a:close/>
                </a:path>
                <a:path w="426720" h="228600">
                  <a:moveTo>
                    <a:pt x="121411" y="111252"/>
                  </a:moveTo>
                  <a:lnTo>
                    <a:pt x="112775" y="111252"/>
                  </a:lnTo>
                  <a:lnTo>
                    <a:pt x="115500" y="124968"/>
                  </a:lnTo>
                  <a:lnTo>
                    <a:pt x="115609" y="125515"/>
                  </a:lnTo>
                  <a:lnTo>
                    <a:pt x="116998" y="137160"/>
                  </a:lnTo>
                  <a:lnTo>
                    <a:pt x="117035" y="137469"/>
                  </a:lnTo>
                  <a:lnTo>
                    <a:pt x="117155" y="150876"/>
                  </a:lnTo>
                  <a:lnTo>
                    <a:pt x="116073" y="158305"/>
                  </a:lnTo>
                  <a:lnTo>
                    <a:pt x="115955" y="159115"/>
                  </a:lnTo>
                  <a:lnTo>
                    <a:pt x="115879" y="159639"/>
                  </a:lnTo>
                  <a:lnTo>
                    <a:pt x="115824" y="160020"/>
                  </a:lnTo>
                  <a:lnTo>
                    <a:pt x="123443" y="164592"/>
                  </a:lnTo>
                  <a:lnTo>
                    <a:pt x="124967" y="161544"/>
                  </a:lnTo>
                  <a:lnTo>
                    <a:pt x="126491" y="156972"/>
                  </a:lnTo>
                  <a:lnTo>
                    <a:pt x="126491" y="150876"/>
                  </a:lnTo>
                  <a:lnTo>
                    <a:pt x="147218" y="150876"/>
                  </a:lnTo>
                  <a:lnTo>
                    <a:pt x="146896" y="145161"/>
                  </a:lnTo>
                  <a:lnTo>
                    <a:pt x="146789" y="143256"/>
                  </a:lnTo>
                  <a:lnTo>
                    <a:pt x="138683" y="143256"/>
                  </a:lnTo>
                  <a:lnTo>
                    <a:pt x="134112" y="141732"/>
                  </a:lnTo>
                  <a:lnTo>
                    <a:pt x="126491" y="141732"/>
                  </a:lnTo>
                  <a:lnTo>
                    <a:pt x="126491" y="132588"/>
                  </a:lnTo>
                  <a:lnTo>
                    <a:pt x="124967" y="129540"/>
                  </a:lnTo>
                  <a:lnTo>
                    <a:pt x="135636" y="124968"/>
                  </a:lnTo>
                  <a:lnTo>
                    <a:pt x="142852" y="124968"/>
                  </a:lnTo>
                  <a:lnTo>
                    <a:pt x="142097" y="121920"/>
                  </a:lnTo>
                  <a:lnTo>
                    <a:pt x="123443" y="121920"/>
                  </a:lnTo>
                  <a:lnTo>
                    <a:pt x="123443" y="117348"/>
                  </a:lnTo>
                  <a:lnTo>
                    <a:pt x="121411" y="111252"/>
                  </a:lnTo>
                  <a:close/>
                </a:path>
                <a:path w="426720" h="228600">
                  <a:moveTo>
                    <a:pt x="19812" y="132588"/>
                  </a:moveTo>
                  <a:lnTo>
                    <a:pt x="18287" y="132588"/>
                  </a:lnTo>
                  <a:lnTo>
                    <a:pt x="9143" y="135636"/>
                  </a:lnTo>
                  <a:lnTo>
                    <a:pt x="16763" y="155448"/>
                  </a:lnTo>
                  <a:lnTo>
                    <a:pt x="12191" y="158496"/>
                  </a:lnTo>
                  <a:lnTo>
                    <a:pt x="36067" y="158496"/>
                  </a:lnTo>
                  <a:lnTo>
                    <a:pt x="39624" y="156972"/>
                  </a:lnTo>
                  <a:lnTo>
                    <a:pt x="37337" y="152400"/>
                  </a:lnTo>
                  <a:lnTo>
                    <a:pt x="25907" y="152400"/>
                  </a:lnTo>
                  <a:lnTo>
                    <a:pt x="18287" y="135636"/>
                  </a:lnTo>
                  <a:lnTo>
                    <a:pt x="19812" y="132588"/>
                  </a:lnTo>
                  <a:close/>
                </a:path>
                <a:path w="426720" h="228600">
                  <a:moveTo>
                    <a:pt x="35051" y="147828"/>
                  </a:moveTo>
                  <a:lnTo>
                    <a:pt x="25907" y="152400"/>
                  </a:lnTo>
                  <a:lnTo>
                    <a:pt x="37337" y="152400"/>
                  </a:lnTo>
                  <a:lnTo>
                    <a:pt x="35051" y="147828"/>
                  </a:lnTo>
                  <a:close/>
                </a:path>
                <a:path w="426720" h="228600">
                  <a:moveTo>
                    <a:pt x="97536" y="141732"/>
                  </a:moveTo>
                  <a:lnTo>
                    <a:pt x="71627" y="150876"/>
                  </a:lnTo>
                  <a:lnTo>
                    <a:pt x="96011" y="150876"/>
                  </a:lnTo>
                  <a:lnTo>
                    <a:pt x="100583" y="149352"/>
                  </a:lnTo>
                  <a:lnTo>
                    <a:pt x="97536" y="141732"/>
                  </a:lnTo>
                  <a:close/>
                </a:path>
                <a:path w="426720" h="228600">
                  <a:moveTo>
                    <a:pt x="206688" y="137160"/>
                  </a:moveTo>
                  <a:lnTo>
                    <a:pt x="187451" y="137160"/>
                  </a:lnTo>
                  <a:lnTo>
                    <a:pt x="194357" y="141446"/>
                  </a:lnTo>
                  <a:lnTo>
                    <a:pt x="201549" y="145161"/>
                  </a:lnTo>
                  <a:lnTo>
                    <a:pt x="209311" y="148304"/>
                  </a:lnTo>
                  <a:lnTo>
                    <a:pt x="217931" y="150876"/>
                  </a:lnTo>
                  <a:lnTo>
                    <a:pt x="217931" y="140208"/>
                  </a:lnTo>
                  <a:lnTo>
                    <a:pt x="207954" y="137612"/>
                  </a:lnTo>
                  <a:lnTo>
                    <a:pt x="206688" y="137160"/>
                  </a:lnTo>
                  <a:close/>
                </a:path>
                <a:path w="426720" h="228600">
                  <a:moveTo>
                    <a:pt x="60959" y="115824"/>
                  </a:moveTo>
                  <a:lnTo>
                    <a:pt x="57912" y="117348"/>
                  </a:lnTo>
                  <a:lnTo>
                    <a:pt x="50291" y="120396"/>
                  </a:lnTo>
                  <a:lnTo>
                    <a:pt x="56387" y="134112"/>
                  </a:lnTo>
                  <a:lnTo>
                    <a:pt x="38100" y="141732"/>
                  </a:lnTo>
                  <a:lnTo>
                    <a:pt x="41148" y="149352"/>
                  </a:lnTo>
                  <a:lnTo>
                    <a:pt x="59436" y="141732"/>
                  </a:lnTo>
                  <a:lnTo>
                    <a:pt x="68199" y="141732"/>
                  </a:lnTo>
                  <a:lnTo>
                    <a:pt x="67055" y="138684"/>
                  </a:lnTo>
                  <a:lnTo>
                    <a:pt x="86867" y="131064"/>
                  </a:lnTo>
                  <a:lnTo>
                    <a:pt x="64007" y="131064"/>
                  </a:lnTo>
                  <a:lnTo>
                    <a:pt x="59436" y="118872"/>
                  </a:lnTo>
                  <a:lnTo>
                    <a:pt x="60959" y="117348"/>
                  </a:lnTo>
                  <a:lnTo>
                    <a:pt x="60959" y="115824"/>
                  </a:lnTo>
                  <a:close/>
                </a:path>
                <a:path w="426720" h="228600">
                  <a:moveTo>
                    <a:pt x="142852" y="124968"/>
                  </a:moveTo>
                  <a:lnTo>
                    <a:pt x="135636" y="124968"/>
                  </a:lnTo>
                  <a:lnTo>
                    <a:pt x="138683" y="137160"/>
                  </a:lnTo>
                  <a:lnTo>
                    <a:pt x="138683" y="143256"/>
                  </a:lnTo>
                  <a:lnTo>
                    <a:pt x="146789" y="143256"/>
                  </a:lnTo>
                  <a:lnTo>
                    <a:pt x="146687" y="141446"/>
                  </a:lnTo>
                  <a:lnTo>
                    <a:pt x="146617" y="140208"/>
                  </a:lnTo>
                  <a:lnTo>
                    <a:pt x="142852" y="124968"/>
                  </a:lnTo>
                  <a:close/>
                </a:path>
                <a:path w="426720" h="228600">
                  <a:moveTo>
                    <a:pt x="176275" y="106680"/>
                  </a:moveTo>
                  <a:lnTo>
                    <a:pt x="166115" y="106680"/>
                  </a:lnTo>
                  <a:lnTo>
                    <a:pt x="172212" y="120396"/>
                  </a:lnTo>
                  <a:lnTo>
                    <a:pt x="149351" y="129540"/>
                  </a:lnTo>
                  <a:lnTo>
                    <a:pt x="152400" y="137160"/>
                  </a:lnTo>
                  <a:lnTo>
                    <a:pt x="173736" y="128016"/>
                  </a:lnTo>
                  <a:lnTo>
                    <a:pt x="187248" y="128016"/>
                  </a:lnTo>
                  <a:lnTo>
                    <a:pt x="182879" y="124968"/>
                  </a:lnTo>
                  <a:lnTo>
                    <a:pt x="201929" y="117348"/>
                  </a:lnTo>
                  <a:lnTo>
                    <a:pt x="179831" y="117348"/>
                  </a:lnTo>
                  <a:lnTo>
                    <a:pt x="176275" y="106680"/>
                  </a:lnTo>
                  <a:close/>
                </a:path>
                <a:path w="426720" h="228600">
                  <a:moveTo>
                    <a:pt x="83819" y="123444"/>
                  </a:moveTo>
                  <a:lnTo>
                    <a:pt x="64007" y="131064"/>
                  </a:lnTo>
                  <a:lnTo>
                    <a:pt x="86867" y="131064"/>
                  </a:lnTo>
                  <a:lnTo>
                    <a:pt x="83819" y="123444"/>
                  </a:lnTo>
                  <a:close/>
                </a:path>
                <a:path w="426720" h="228600">
                  <a:moveTo>
                    <a:pt x="156971" y="89916"/>
                  </a:moveTo>
                  <a:lnTo>
                    <a:pt x="146303" y="89916"/>
                  </a:lnTo>
                  <a:lnTo>
                    <a:pt x="147137" y="97893"/>
                  </a:lnTo>
                  <a:lnTo>
                    <a:pt x="147163" y="106680"/>
                  </a:lnTo>
                  <a:lnTo>
                    <a:pt x="146518" y="113276"/>
                  </a:lnTo>
                  <a:lnTo>
                    <a:pt x="144779" y="120396"/>
                  </a:lnTo>
                  <a:lnTo>
                    <a:pt x="153924" y="123444"/>
                  </a:lnTo>
                  <a:lnTo>
                    <a:pt x="155448" y="118872"/>
                  </a:lnTo>
                  <a:lnTo>
                    <a:pt x="155448" y="109728"/>
                  </a:lnTo>
                  <a:lnTo>
                    <a:pt x="166115" y="106680"/>
                  </a:lnTo>
                  <a:lnTo>
                    <a:pt x="176275" y="106680"/>
                  </a:lnTo>
                  <a:lnTo>
                    <a:pt x="175259" y="103632"/>
                  </a:lnTo>
                  <a:lnTo>
                    <a:pt x="178612" y="102108"/>
                  </a:lnTo>
                  <a:lnTo>
                    <a:pt x="155448" y="102108"/>
                  </a:lnTo>
                  <a:lnTo>
                    <a:pt x="155448" y="92964"/>
                  </a:lnTo>
                  <a:lnTo>
                    <a:pt x="156971" y="89916"/>
                  </a:lnTo>
                  <a:close/>
                </a:path>
                <a:path w="426720" h="228600">
                  <a:moveTo>
                    <a:pt x="140207" y="114300"/>
                  </a:moveTo>
                  <a:lnTo>
                    <a:pt x="123443" y="121920"/>
                  </a:lnTo>
                  <a:lnTo>
                    <a:pt x="142097" y="121920"/>
                  </a:lnTo>
                  <a:lnTo>
                    <a:pt x="140207" y="114300"/>
                  </a:lnTo>
                  <a:close/>
                </a:path>
                <a:path w="426720" h="228600">
                  <a:moveTo>
                    <a:pt x="202691" y="108204"/>
                  </a:moveTo>
                  <a:lnTo>
                    <a:pt x="179831" y="117348"/>
                  </a:lnTo>
                  <a:lnTo>
                    <a:pt x="201929" y="117348"/>
                  </a:lnTo>
                  <a:lnTo>
                    <a:pt x="205739" y="115824"/>
                  </a:lnTo>
                  <a:lnTo>
                    <a:pt x="202691" y="108204"/>
                  </a:lnTo>
                  <a:close/>
                </a:path>
                <a:path w="426720" h="228600">
                  <a:moveTo>
                    <a:pt x="135636" y="92964"/>
                  </a:moveTo>
                  <a:lnTo>
                    <a:pt x="100583" y="106680"/>
                  </a:lnTo>
                  <a:lnTo>
                    <a:pt x="103631" y="114300"/>
                  </a:lnTo>
                  <a:lnTo>
                    <a:pt x="112775" y="111252"/>
                  </a:lnTo>
                  <a:lnTo>
                    <a:pt x="121411" y="111252"/>
                  </a:lnTo>
                  <a:lnTo>
                    <a:pt x="120395" y="108204"/>
                  </a:lnTo>
                  <a:lnTo>
                    <a:pt x="138683" y="100584"/>
                  </a:lnTo>
                  <a:lnTo>
                    <a:pt x="135636" y="92964"/>
                  </a:lnTo>
                  <a:close/>
                </a:path>
                <a:path w="426720" h="228600">
                  <a:moveTo>
                    <a:pt x="166115" y="76200"/>
                  </a:moveTo>
                  <a:lnTo>
                    <a:pt x="164591" y="76200"/>
                  </a:lnTo>
                  <a:lnTo>
                    <a:pt x="156971" y="79248"/>
                  </a:lnTo>
                  <a:lnTo>
                    <a:pt x="163067" y="99060"/>
                  </a:lnTo>
                  <a:lnTo>
                    <a:pt x="155448" y="102108"/>
                  </a:lnTo>
                  <a:lnTo>
                    <a:pt x="178612" y="102108"/>
                  </a:lnTo>
                  <a:lnTo>
                    <a:pt x="192024" y="96012"/>
                  </a:lnTo>
                  <a:lnTo>
                    <a:pt x="191414" y="94488"/>
                  </a:lnTo>
                  <a:lnTo>
                    <a:pt x="172212" y="94488"/>
                  </a:lnTo>
                  <a:lnTo>
                    <a:pt x="164591" y="79248"/>
                  </a:lnTo>
                  <a:lnTo>
                    <a:pt x="166115" y="76200"/>
                  </a:lnTo>
                  <a:close/>
                </a:path>
                <a:path w="426720" h="228600">
                  <a:moveTo>
                    <a:pt x="188975" y="88392"/>
                  </a:moveTo>
                  <a:lnTo>
                    <a:pt x="172212" y="94488"/>
                  </a:lnTo>
                  <a:lnTo>
                    <a:pt x="191414" y="94488"/>
                  </a:lnTo>
                  <a:lnTo>
                    <a:pt x="188975" y="88392"/>
                  </a:lnTo>
                  <a:close/>
                </a:path>
                <a:path w="426720" h="228600">
                  <a:moveTo>
                    <a:pt x="252983" y="47244"/>
                  </a:moveTo>
                  <a:lnTo>
                    <a:pt x="249936" y="47244"/>
                  </a:lnTo>
                  <a:lnTo>
                    <a:pt x="240791" y="51816"/>
                  </a:lnTo>
                  <a:lnTo>
                    <a:pt x="249936" y="71628"/>
                  </a:lnTo>
                  <a:lnTo>
                    <a:pt x="254793" y="91606"/>
                  </a:lnTo>
                  <a:lnTo>
                    <a:pt x="253364" y="110299"/>
                  </a:lnTo>
                  <a:lnTo>
                    <a:pt x="245649" y="127563"/>
                  </a:lnTo>
                  <a:lnTo>
                    <a:pt x="231648" y="143256"/>
                  </a:lnTo>
                  <a:lnTo>
                    <a:pt x="242315" y="149352"/>
                  </a:lnTo>
                  <a:lnTo>
                    <a:pt x="263275" y="106680"/>
                  </a:lnTo>
                  <a:lnTo>
                    <a:pt x="263498" y="97536"/>
                  </a:lnTo>
                  <a:lnTo>
                    <a:pt x="263617" y="91606"/>
                  </a:lnTo>
                  <a:lnTo>
                    <a:pt x="263651" y="89916"/>
                  </a:lnTo>
                  <a:lnTo>
                    <a:pt x="275473" y="89916"/>
                  </a:lnTo>
                  <a:lnTo>
                    <a:pt x="268414" y="83962"/>
                  </a:lnTo>
                  <a:lnTo>
                    <a:pt x="257555" y="67056"/>
                  </a:lnTo>
                  <a:lnTo>
                    <a:pt x="251459" y="50292"/>
                  </a:lnTo>
                  <a:lnTo>
                    <a:pt x="252983" y="48768"/>
                  </a:lnTo>
                  <a:lnTo>
                    <a:pt x="252983" y="47244"/>
                  </a:lnTo>
                  <a:close/>
                </a:path>
                <a:path w="426720" h="228600">
                  <a:moveTo>
                    <a:pt x="275473" y="89916"/>
                  </a:moveTo>
                  <a:lnTo>
                    <a:pt x="263651" y="89916"/>
                  </a:lnTo>
                  <a:lnTo>
                    <a:pt x="275891" y="101941"/>
                  </a:lnTo>
                  <a:lnTo>
                    <a:pt x="289560" y="110680"/>
                  </a:lnTo>
                  <a:lnTo>
                    <a:pt x="304371" y="116276"/>
                  </a:lnTo>
                  <a:lnTo>
                    <a:pt x="320039" y="118872"/>
                  </a:lnTo>
                  <a:lnTo>
                    <a:pt x="321563" y="106680"/>
                  </a:lnTo>
                  <a:lnTo>
                    <a:pt x="300418" y="103489"/>
                  </a:lnTo>
                  <a:lnTo>
                    <a:pt x="282701" y="96012"/>
                  </a:lnTo>
                  <a:lnTo>
                    <a:pt x="275473" y="89916"/>
                  </a:lnTo>
                  <a:close/>
                </a:path>
                <a:path w="426720" h="228600">
                  <a:moveTo>
                    <a:pt x="358444" y="68580"/>
                  </a:moveTo>
                  <a:lnTo>
                    <a:pt x="348995" y="68580"/>
                  </a:lnTo>
                  <a:lnTo>
                    <a:pt x="358139" y="92964"/>
                  </a:lnTo>
                  <a:lnTo>
                    <a:pt x="358139" y="94488"/>
                  </a:lnTo>
                  <a:lnTo>
                    <a:pt x="356615" y="94488"/>
                  </a:lnTo>
                  <a:lnTo>
                    <a:pt x="350519" y="97536"/>
                  </a:lnTo>
                  <a:lnTo>
                    <a:pt x="354996" y="106489"/>
                  </a:lnTo>
                  <a:lnTo>
                    <a:pt x="355091" y="106680"/>
                  </a:lnTo>
                  <a:lnTo>
                    <a:pt x="364236" y="102108"/>
                  </a:lnTo>
                  <a:lnTo>
                    <a:pt x="368807" y="100584"/>
                  </a:lnTo>
                  <a:lnTo>
                    <a:pt x="370331" y="99060"/>
                  </a:lnTo>
                  <a:lnTo>
                    <a:pt x="368807" y="94488"/>
                  </a:lnTo>
                  <a:lnTo>
                    <a:pt x="358444" y="68580"/>
                  </a:lnTo>
                  <a:close/>
                </a:path>
                <a:path w="426720" h="228600">
                  <a:moveTo>
                    <a:pt x="374903" y="0"/>
                  </a:moveTo>
                  <a:lnTo>
                    <a:pt x="373379" y="1524"/>
                  </a:lnTo>
                  <a:lnTo>
                    <a:pt x="365759" y="4572"/>
                  </a:lnTo>
                  <a:lnTo>
                    <a:pt x="394715" y="80772"/>
                  </a:lnTo>
                  <a:lnTo>
                    <a:pt x="396239" y="85344"/>
                  </a:lnTo>
                  <a:lnTo>
                    <a:pt x="399288" y="86868"/>
                  </a:lnTo>
                  <a:lnTo>
                    <a:pt x="405383" y="85344"/>
                  </a:lnTo>
                  <a:lnTo>
                    <a:pt x="420624" y="79248"/>
                  </a:lnTo>
                  <a:lnTo>
                    <a:pt x="425195" y="77724"/>
                  </a:lnTo>
                  <a:lnTo>
                    <a:pt x="426211" y="74676"/>
                  </a:lnTo>
                  <a:lnTo>
                    <a:pt x="402336" y="74676"/>
                  </a:lnTo>
                  <a:lnTo>
                    <a:pt x="400812" y="73152"/>
                  </a:lnTo>
                  <a:lnTo>
                    <a:pt x="374903" y="3048"/>
                  </a:lnTo>
                  <a:lnTo>
                    <a:pt x="374903" y="0"/>
                  </a:lnTo>
                  <a:close/>
                </a:path>
                <a:path w="426720" h="228600">
                  <a:moveTo>
                    <a:pt x="357377" y="22860"/>
                  </a:moveTo>
                  <a:lnTo>
                    <a:pt x="347471" y="22860"/>
                  </a:lnTo>
                  <a:lnTo>
                    <a:pt x="341375" y="38100"/>
                  </a:lnTo>
                  <a:lnTo>
                    <a:pt x="338327" y="39624"/>
                  </a:lnTo>
                  <a:lnTo>
                    <a:pt x="345948" y="59436"/>
                  </a:lnTo>
                  <a:lnTo>
                    <a:pt x="323088" y="70104"/>
                  </a:lnTo>
                  <a:lnTo>
                    <a:pt x="329183" y="79248"/>
                  </a:lnTo>
                  <a:lnTo>
                    <a:pt x="330707" y="80772"/>
                  </a:lnTo>
                  <a:lnTo>
                    <a:pt x="332231" y="80772"/>
                  </a:lnTo>
                  <a:lnTo>
                    <a:pt x="332231" y="77724"/>
                  </a:lnTo>
                  <a:lnTo>
                    <a:pt x="348995" y="68580"/>
                  </a:lnTo>
                  <a:lnTo>
                    <a:pt x="358444" y="68580"/>
                  </a:lnTo>
                  <a:lnTo>
                    <a:pt x="356615" y="64008"/>
                  </a:lnTo>
                  <a:lnTo>
                    <a:pt x="371855" y="54864"/>
                  </a:lnTo>
                  <a:lnTo>
                    <a:pt x="353567" y="54864"/>
                  </a:lnTo>
                  <a:lnTo>
                    <a:pt x="347471" y="42672"/>
                  </a:lnTo>
                  <a:lnTo>
                    <a:pt x="357377" y="22860"/>
                  </a:lnTo>
                  <a:close/>
                </a:path>
                <a:path w="426720" h="228600">
                  <a:moveTo>
                    <a:pt x="422148" y="54864"/>
                  </a:moveTo>
                  <a:lnTo>
                    <a:pt x="411479" y="57912"/>
                  </a:lnTo>
                  <a:lnTo>
                    <a:pt x="414527" y="67056"/>
                  </a:lnTo>
                  <a:lnTo>
                    <a:pt x="414527" y="71628"/>
                  </a:lnTo>
                  <a:lnTo>
                    <a:pt x="413003" y="71628"/>
                  </a:lnTo>
                  <a:lnTo>
                    <a:pt x="405383" y="74676"/>
                  </a:lnTo>
                  <a:lnTo>
                    <a:pt x="426211" y="74676"/>
                  </a:lnTo>
                  <a:lnTo>
                    <a:pt x="426719" y="73152"/>
                  </a:lnTo>
                  <a:lnTo>
                    <a:pt x="422148" y="54864"/>
                  </a:lnTo>
                  <a:close/>
                </a:path>
                <a:path w="426720" h="228600">
                  <a:moveTo>
                    <a:pt x="374903" y="42672"/>
                  </a:moveTo>
                  <a:lnTo>
                    <a:pt x="353567" y="54864"/>
                  </a:lnTo>
                  <a:lnTo>
                    <a:pt x="371855" y="54864"/>
                  </a:lnTo>
                  <a:lnTo>
                    <a:pt x="379475" y="50292"/>
                  </a:lnTo>
                  <a:lnTo>
                    <a:pt x="374903" y="42672"/>
                  </a:lnTo>
                  <a:close/>
                </a:path>
                <a:path w="426720" h="228600">
                  <a:moveTo>
                    <a:pt x="352043" y="9144"/>
                  </a:moveTo>
                  <a:lnTo>
                    <a:pt x="350519" y="13716"/>
                  </a:lnTo>
                  <a:lnTo>
                    <a:pt x="312419" y="27432"/>
                  </a:lnTo>
                  <a:lnTo>
                    <a:pt x="315467" y="35052"/>
                  </a:lnTo>
                  <a:lnTo>
                    <a:pt x="347471" y="22860"/>
                  </a:lnTo>
                  <a:lnTo>
                    <a:pt x="357377" y="22860"/>
                  </a:lnTo>
                  <a:lnTo>
                    <a:pt x="359663" y="18288"/>
                  </a:lnTo>
                  <a:lnTo>
                    <a:pt x="364236" y="15240"/>
                  </a:lnTo>
                  <a:lnTo>
                    <a:pt x="364236" y="13716"/>
                  </a:lnTo>
                  <a:lnTo>
                    <a:pt x="361188" y="13716"/>
                  </a:lnTo>
                  <a:lnTo>
                    <a:pt x="352043" y="9144"/>
                  </a:lnTo>
                  <a:close/>
                </a:path>
              </a:pathLst>
            </a:custGeom>
            <a:solidFill>
              <a:srgbClr val="000000"/>
            </a:solidFill>
          </p:spPr>
          <p:txBody>
            <a:bodyPr wrap="square" lIns="0" tIns="0" rIns="0" bIns="0" rtlCol="0"/>
            <a:lstStyle/>
            <a:p>
              <a:endParaRPr sz="1539"/>
            </a:p>
          </p:txBody>
        </p:sp>
        <p:sp>
          <p:nvSpPr>
            <p:cNvPr id="33" name="object 33"/>
            <p:cNvSpPr/>
            <p:nvPr/>
          </p:nvSpPr>
          <p:spPr>
            <a:xfrm>
              <a:off x="2487168" y="7135372"/>
              <a:ext cx="1041400" cy="373380"/>
            </a:xfrm>
            <a:custGeom>
              <a:avLst/>
              <a:gdLst/>
              <a:ahLst/>
              <a:cxnLst/>
              <a:rect l="l" t="t" r="r" b="b"/>
              <a:pathLst>
                <a:path w="1041400" h="373379">
                  <a:moveTo>
                    <a:pt x="1040892" y="0"/>
                  </a:moveTo>
                  <a:lnTo>
                    <a:pt x="0" y="0"/>
                  </a:lnTo>
                  <a:lnTo>
                    <a:pt x="0" y="373380"/>
                  </a:lnTo>
                  <a:lnTo>
                    <a:pt x="1040892" y="373380"/>
                  </a:lnTo>
                  <a:lnTo>
                    <a:pt x="1040892" y="0"/>
                  </a:lnTo>
                  <a:close/>
                </a:path>
              </a:pathLst>
            </a:custGeom>
            <a:solidFill>
              <a:srgbClr val="FFFFFF"/>
            </a:solidFill>
          </p:spPr>
          <p:txBody>
            <a:bodyPr wrap="square" lIns="0" tIns="0" rIns="0" bIns="0" rtlCol="0"/>
            <a:lstStyle/>
            <a:p>
              <a:endParaRPr sz="1539"/>
            </a:p>
          </p:txBody>
        </p:sp>
      </p:grpSp>
      <p:sp>
        <p:nvSpPr>
          <p:cNvPr id="34" name="object 34"/>
          <p:cNvSpPr txBox="1"/>
          <p:nvPr/>
        </p:nvSpPr>
        <p:spPr>
          <a:xfrm>
            <a:off x="2247556" y="6290033"/>
            <a:ext cx="647248" cy="125598"/>
          </a:xfrm>
          <a:prstGeom prst="rect">
            <a:avLst/>
          </a:prstGeom>
        </p:spPr>
        <p:txBody>
          <a:bodyPr vert="horz" wrap="square" lIns="0" tIns="13575" rIns="0" bIns="0" rtlCol="0">
            <a:spAutoFit/>
          </a:bodyPr>
          <a:lstStyle/>
          <a:p>
            <a:pPr marL="10860">
              <a:spcBef>
                <a:spcPts val="107"/>
              </a:spcBef>
            </a:pPr>
            <a:r>
              <a:rPr sz="727" spc="-47" dirty="0">
                <a:latin typeface="ＭＳ Ｐゴシック"/>
                <a:cs typeface="ＭＳ Ｐゴシック"/>
              </a:rPr>
              <a:t>シールド機残置</a:t>
            </a:r>
            <a:endParaRPr sz="727">
              <a:latin typeface="ＭＳ Ｐゴシック"/>
              <a:cs typeface="ＭＳ Ｐゴシック"/>
            </a:endParaRPr>
          </a:p>
        </p:txBody>
      </p:sp>
      <p:sp>
        <p:nvSpPr>
          <p:cNvPr id="35" name="object 35"/>
          <p:cNvSpPr txBox="1"/>
          <p:nvPr/>
        </p:nvSpPr>
        <p:spPr>
          <a:xfrm>
            <a:off x="2586384" y="6404713"/>
            <a:ext cx="307877" cy="125598"/>
          </a:xfrm>
          <a:prstGeom prst="rect">
            <a:avLst/>
          </a:prstGeom>
        </p:spPr>
        <p:txBody>
          <a:bodyPr vert="horz" wrap="square" lIns="0" tIns="13575" rIns="0" bIns="0" rtlCol="0">
            <a:spAutoFit/>
          </a:bodyPr>
          <a:lstStyle/>
          <a:p>
            <a:pPr marL="10860">
              <a:spcBef>
                <a:spcPts val="107"/>
              </a:spcBef>
            </a:pPr>
            <a:r>
              <a:rPr sz="727" dirty="0">
                <a:latin typeface="ＭＳ Ｐゴシック"/>
                <a:cs typeface="ＭＳ Ｐゴシック"/>
              </a:rPr>
              <a:t>（想定</a:t>
            </a:r>
            <a:r>
              <a:rPr sz="727" spc="-727" dirty="0">
                <a:latin typeface="ＭＳ Ｐゴシック"/>
                <a:cs typeface="ＭＳ Ｐゴシック"/>
              </a:rPr>
              <a:t>）</a:t>
            </a:r>
            <a:endParaRPr sz="727">
              <a:latin typeface="ＭＳ Ｐゴシック"/>
              <a:cs typeface="ＭＳ Ｐゴシック"/>
            </a:endParaRPr>
          </a:p>
        </p:txBody>
      </p:sp>
      <p:grpSp>
        <p:nvGrpSpPr>
          <p:cNvPr id="36" name="object 36"/>
          <p:cNvGrpSpPr/>
          <p:nvPr/>
        </p:nvGrpSpPr>
        <p:grpSpPr>
          <a:xfrm>
            <a:off x="2129944" y="5673303"/>
            <a:ext cx="2807816" cy="973043"/>
            <a:chOff x="2490851" y="6406012"/>
            <a:chExt cx="3283585" cy="1137920"/>
          </a:xfrm>
        </p:grpSpPr>
        <p:sp>
          <p:nvSpPr>
            <p:cNvPr id="37" name="object 37"/>
            <p:cNvSpPr/>
            <p:nvPr/>
          </p:nvSpPr>
          <p:spPr>
            <a:xfrm>
              <a:off x="2497836" y="7277105"/>
              <a:ext cx="978535" cy="0"/>
            </a:xfrm>
            <a:custGeom>
              <a:avLst/>
              <a:gdLst/>
              <a:ahLst/>
              <a:cxnLst/>
              <a:rect l="l" t="t" r="r" b="b"/>
              <a:pathLst>
                <a:path w="978535">
                  <a:moveTo>
                    <a:pt x="978408" y="0"/>
                  </a:moveTo>
                  <a:lnTo>
                    <a:pt x="0" y="0"/>
                  </a:lnTo>
                </a:path>
              </a:pathLst>
            </a:custGeom>
            <a:ln w="13716">
              <a:solidFill>
                <a:srgbClr val="000000"/>
              </a:solidFill>
            </a:ln>
          </p:spPr>
          <p:txBody>
            <a:bodyPr wrap="square" lIns="0" tIns="0" rIns="0" bIns="0" rtlCol="0"/>
            <a:lstStyle/>
            <a:p>
              <a:endParaRPr sz="1539"/>
            </a:p>
          </p:txBody>
        </p:sp>
        <p:sp>
          <p:nvSpPr>
            <p:cNvPr id="38" name="object 38"/>
            <p:cNvSpPr/>
            <p:nvPr/>
          </p:nvSpPr>
          <p:spPr>
            <a:xfrm>
              <a:off x="4732020" y="7161281"/>
              <a:ext cx="1042669" cy="382905"/>
            </a:xfrm>
            <a:custGeom>
              <a:avLst/>
              <a:gdLst/>
              <a:ahLst/>
              <a:cxnLst/>
              <a:rect l="l" t="t" r="r" b="b"/>
              <a:pathLst>
                <a:path w="1042670" h="382904">
                  <a:moveTo>
                    <a:pt x="1042415" y="0"/>
                  </a:moveTo>
                  <a:lnTo>
                    <a:pt x="0" y="0"/>
                  </a:lnTo>
                  <a:lnTo>
                    <a:pt x="0" y="382523"/>
                  </a:lnTo>
                  <a:lnTo>
                    <a:pt x="1042415" y="382523"/>
                  </a:lnTo>
                  <a:lnTo>
                    <a:pt x="1042415" y="0"/>
                  </a:lnTo>
                  <a:close/>
                </a:path>
              </a:pathLst>
            </a:custGeom>
            <a:solidFill>
              <a:srgbClr val="FFFFFF"/>
            </a:solidFill>
          </p:spPr>
          <p:txBody>
            <a:bodyPr wrap="square" lIns="0" tIns="0" rIns="0" bIns="0" rtlCol="0"/>
            <a:lstStyle/>
            <a:p>
              <a:endParaRPr sz="1539"/>
            </a:p>
          </p:txBody>
        </p:sp>
        <p:sp>
          <p:nvSpPr>
            <p:cNvPr id="39" name="object 39"/>
            <p:cNvSpPr/>
            <p:nvPr/>
          </p:nvSpPr>
          <p:spPr>
            <a:xfrm>
              <a:off x="4091940" y="6412997"/>
              <a:ext cx="657225" cy="942340"/>
            </a:xfrm>
            <a:custGeom>
              <a:avLst/>
              <a:gdLst/>
              <a:ahLst/>
              <a:cxnLst/>
              <a:rect l="l" t="t" r="r" b="b"/>
              <a:pathLst>
                <a:path w="657225" h="942340">
                  <a:moveTo>
                    <a:pt x="656844" y="941832"/>
                  </a:moveTo>
                  <a:lnTo>
                    <a:pt x="0" y="0"/>
                  </a:lnTo>
                </a:path>
              </a:pathLst>
            </a:custGeom>
            <a:ln w="13716">
              <a:solidFill>
                <a:srgbClr val="FF0000"/>
              </a:solidFill>
            </a:ln>
          </p:spPr>
          <p:txBody>
            <a:bodyPr wrap="square" lIns="0" tIns="0" rIns="0" bIns="0" rtlCol="0"/>
            <a:lstStyle/>
            <a:p>
              <a:endParaRPr sz="1539"/>
            </a:p>
          </p:txBody>
        </p:sp>
      </p:grpSp>
      <p:sp>
        <p:nvSpPr>
          <p:cNvPr id="40" name="object 40"/>
          <p:cNvSpPr txBox="1"/>
          <p:nvPr/>
        </p:nvSpPr>
        <p:spPr>
          <a:xfrm>
            <a:off x="4029658" y="6356495"/>
            <a:ext cx="909513" cy="125598"/>
          </a:xfrm>
          <a:prstGeom prst="rect">
            <a:avLst/>
          </a:prstGeom>
        </p:spPr>
        <p:txBody>
          <a:bodyPr vert="horz" wrap="square" lIns="0" tIns="13575" rIns="0" bIns="0" rtlCol="0">
            <a:spAutoFit/>
          </a:bodyPr>
          <a:lstStyle/>
          <a:p>
            <a:pPr marL="10860">
              <a:spcBef>
                <a:spcPts val="107"/>
              </a:spcBef>
              <a:tabLst>
                <a:tab pos="898103" algn="l"/>
              </a:tabLst>
            </a:pPr>
            <a:r>
              <a:rPr sz="727" u="heavy" spc="419" dirty="0">
                <a:solidFill>
                  <a:srgbClr val="FF0000"/>
                </a:solidFill>
                <a:uFill>
                  <a:solidFill>
                    <a:srgbClr val="FF0000"/>
                  </a:solidFill>
                </a:uFill>
                <a:latin typeface="ＭＳ Ｐゴシック"/>
                <a:cs typeface="ＭＳ Ｐゴシック"/>
              </a:rPr>
              <a:t>  </a:t>
            </a:r>
            <a:r>
              <a:rPr sz="727" u="heavy" dirty="0">
                <a:solidFill>
                  <a:srgbClr val="FF0000"/>
                </a:solidFill>
                <a:uFill>
                  <a:solidFill>
                    <a:srgbClr val="FF0000"/>
                  </a:solidFill>
                </a:uFill>
                <a:latin typeface="ＭＳ Ｐゴシック"/>
                <a:cs typeface="ＭＳ Ｐゴシック"/>
              </a:rPr>
              <a:t>管きょ損傷箇</a:t>
            </a:r>
            <a:r>
              <a:rPr sz="727" u="heavy" spc="-43" dirty="0">
                <a:solidFill>
                  <a:srgbClr val="FF0000"/>
                </a:solidFill>
                <a:uFill>
                  <a:solidFill>
                    <a:srgbClr val="FF0000"/>
                  </a:solidFill>
                </a:uFill>
                <a:latin typeface="ＭＳ Ｐゴシック"/>
                <a:cs typeface="ＭＳ Ｐゴシック"/>
              </a:rPr>
              <a:t>所</a:t>
            </a:r>
            <a:r>
              <a:rPr sz="727" u="heavy" dirty="0">
                <a:solidFill>
                  <a:srgbClr val="FF0000"/>
                </a:solidFill>
                <a:uFill>
                  <a:solidFill>
                    <a:srgbClr val="FF0000"/>
                  </a:solidFill>
                </a:uFill>
                <a:latin typeface="ＭＳ Ｐゴシック"/>
                <a:cs typeface="ＭＳ Ｐゴシック"/>
              </a:rPr>
              <a:t>	</a:t>
            </a:r>
            <a:endParaRPr sz="727">
              <a:latin typeface="ＭＳ Ｐゴシック"/>
              <a:cs typeface="ＭＳ Ｐゴシック"/>
            </a:endParaRPr>
          </a:p>
        </p:txBody>
      </p:sp>
      <p:sp>
        <p:nvSpPr>
          <p:cNvPr id="41" name="object 41"/>
          <p:cNvSpPr txBox="1"/>
          <p:nvPr/>
        </p:nvSpPr>
        <p:spPr>
          <a:xfrm>
            <a:off x="4135868" y="6471176"/>
            <a:ext cx="307877" cy="125598"/>
          </a:xfrm>
          <a:prstGeom prst="rect">
            <a:avLst/>
          </a:prstGeom>
        </p:spPr>
        <p:txBody>
          <a:bodyPr vert="horz" wrap="square" lIns="0" tIns="13575" rIns="0" bIns="0" rtlCol="0">
            <a:spAutoFit/>
          </a:bodyPr>
          <a:lstStyle/>
          <a:p>
            <a:pPr marL="10860">
              <a:spcBef>
                <a:spcPts val="107"/>
              </a:spcBef>
            </a:pPr>
            <a:r>
              <a:rPr sz="727" dirty="0">
                <a:solidFill>
                  <a:srgbClr val="FF0000"/>
                </a:solidFill>
                <a:latin typeface="ＭＳ Ｐゴシック"/>
                <a:cs typeface="ＭＳ Ｐゴシック"/>
              </a:rPr>
              <a:t>（想定</a:t>
            </a:r>
            <a:r>
              <a:rPr sz="727" spc="-727" dirty="0">
                <a:solidFill>
                  <a:srgbClr val="FF0000"/>
                </a:solidFill>
                <a:latin typeface="ＭＳ Ｐゴシック"/>
                <a:cs typeface="ＭＳ Ｐゴシック"/>
              </a:rPr>
              <a:t>）</a:t>
            </a:r>
            <a:endParaRPr sz="727">
              <a:latin typeface="ＭＳ Ｐゴシック"/>
              <a:cs typeface="ＭＳ Ｐゴシック"/>
            </a:endParaRPr>
          </a:p>
        </p:txBody>
      </p:sp>
      <p:sp>
        <p:nvSpPr>
          <p:cNvPr id="42" name="object 42"/>
          <p:cNvSpPr/>
          <p:nvPr/>
        </p:nvSpPr>
        <p:spPr>
          <a:xfrm>
            <a:off x="2727562" y="4740979"/>
            <a:ext cx="69503" cy="237288"/>
          </a:xfrm>
          <a:custGeom>
            <a:avLst/>
            <a:gdLst/>
            <a:ahLst/>
            <a:cxnLst/>
            <a:rect l="l" t="t" r="r" b="b"/>
            <a:pathLst>
              <a:path w="81279" h="277495">
                <a:moveTo>
                  <a:pt x="80771" y="0"/>
                </a:moveTo>
                <a:lnTo>
                  <a:pt x="0" y="0"/>
                </a:lnTo>
                <a:lnTo>
                  <a:pt x="0" y="277368"/>
                </a:lnTo>
                <a:lnTo>
                  <a:pt x="80771" y="277368"/>
                </a:lnTo>
                <a:lnTo>
                  <a:pt x="80771" y="0"/>
                </a:lnTo>
                <a:close/>
              </a:path>
            </a:pathLst>
          </a:custGeom>
          <a:solidFill>
            <a:srgbClr val="FFFFFF"/>
          </a:solidFill>
        </p:spPr>
        <p:txBody>
          <a:bodyPr wrap="square" lIns="0" tIns="0" rIns="0" bIns="0" rtlCol="0"/>
          <a:lstStyle/>
          <a:p>
            <a:endParaRPr sz="1539"/>
          </a:p>
        </p:txBody>
      </p:sp>
      <p:grpSp>
        <p:nvGrpSpPr>
          <p:cNvPr id="43" name="object 43"/>
          <p:cNvGrpSpPr/>
          <p:nvPr/>
        </p:nvGrpSpPr>
        <p:grpSpPr>
          <a:xfrm>
            <a:off x="1709776" y="4462098"/>
            <a:ext cx="2650891" cy="1962376"/>
            <a:chOff x="1999488" y="4989576"/>
            <a:chExt cx="3100070" cy="2294890"/>
          </a:xfrm>
        </p:grpSpPr>
        <p:sp>
          <p:nvSpPr>
            <p:cNvPr id="44" name="object 44"/>
            <p:cNvSpPr/>
            <p:nvPr/>
          </p:nvSpPr>
          <p:spPr>
            <a:xfrm>
              <a:off x="3034284" y="5001767"/>
              <a:ext cx="637540" cy="2167255"/>
            </a:xfrm>
            <a:custGeom>
              <a:avLst/>
              <a:gdLst/>
              <a:ahLst/>
              <a:cxnLst/>
              <a:rect l="l" t="t" r="r" b="b"/>
              <a:pathLst>
                <a:path w="637539" h="2167254">
                  <a:moveTo>
                    <a:pt x="377952" y="0"/>
                  </a:moveTo>
                  <a:lnTo>
                    <a:pt x="0" y="0"/>
                  </a:lnTo>
                  <a:lnTo>
                    <a:pt x="0" y="278892"/>
                  </a:lnTo>
                  <a:lnTo>
                    <a:pt x="377952" y="278892"/>
                  </a:lnTo>
                  <a:lnTo>
                    <a:pt x="377952" y="0"/>
                  </a:lnTo>
                  <a:close/>
                </a:path>
                <a:path w="637539" h="2167254">
                  <a:moveTo>
                    <a:pt x="637032" y="1793760"/>
                  </a:moveTo>
                  <a:lnTo>
                    <a:pt x="399288" y="1793760"/>
                  </a:lnTo>
                  <a:lnTo>
                    <a:pt x="399288" y="2167140"/>
                  </a:lnTo>
                  <a:lnTo>
                    <a:pt x="637032" y="2167140"/>
                  </a:lnTo>
                  <a:lnTo>
                    <a:pt x="637032" y="1793760"/>
                  </a:lnTo>
                  <a:close/>
                </a:path>
              </a:pathLst>
            </a:custGeom>
            <a:solidFill>
              <a:srgbClr val="FFFFFF"/>
            </a:solidFill>
          </p:spPr>
          <p:txBody>
            <a:bodyPr wrap="square" lIns="0" tIns="0" rIns="0" bIns="0" rtlCol="0"/>
            <a:lstStyle/>
            <a:p>
              <a:endParaRPr sz="1539"/>
            </a:p>
          </p:txBody>
        </p:sp>
        <p:sp>
          <p:nvSpPr>
            <p:cNvPr id="45" name="object 45"/>
            <p:cNvSpPr/>
            <p:nvPr/>
          </p:nvSpPr>
          <p:spPr>
            <a:xfrm>
              <a:off x="3236976" y="4989576"/>
              <a:ext cx="368935" cy="2287905"/>
            </a:xfrm>
            <a:custGeom>
              <a:avLst/>
              <a:gdLst/>
              <a:ahLst/>
              <a:cxnLst/>
              <a:rect l="l" t="t" r="r" b="b"/>
              <a:pathLst>
                <a:path w="368935" h="2287904">
                  <a:moveTo>
                    <a:pt x="239268" y="2287529"/>
                  </a:moveTo>
                  <a:lnTo>
                    <a:pt x="368808" y="1703837"/>
                  </a:lnTo>
                </a:path>
                <a:path w="368935" h="2287904">
                  <a:moveTo>
                    <a:pt x="0" y="537971"/>
                  </a:moveTo>
                  <a:lnTo>
                    <a:pt x="0" y="0"/>
                  </a:lnTo>
                </a:path>
              </a:pathLst>
            </a:custGeom>
            <a:ln w="13716">
              <a:solidFill>
                <a:srgbClr val="000000"/>
              </a:solidFill>
            </a:ln>
          </p:spPr>
          <p:txBody>
            <a:bodyPr wrap="square" lIns="0" tIns="0" rIns="0" bIns="0" rtlCol="0"/>
            <a:lstStyle/>
            <a:p>
              <a:endParaRPr sz="1539"/>
            </a:p>
          </p:txBody>
        </p:sp>
        <p:sp>
          <p:nvSpPr>
            <p:cNvPr id="46" name="object 46"/>
            <p:cNvSpPr/>
            <p:nvPr/>
          </p:nvSpPr>
          <p:spPr>
            <a:xfrm>
              <a:off x="1999488" y="5306567"/>
              <a:ext cx="3100070" cy="1649095"/>
            </a:xfrm>
            <a:custGeom>
              <a:avLst/>
              <a:gdLst/>
              <a:ahLst/>
              <a:cxnLst/>
              <a:rect l="l" t="t" r="r" b="b"/>
              <a:pathLst>
                <a:path w="3100070" h="1649095">
                  <a:moveTo>
                    <a:pt x="56388" y="1047000"/>
                  </a:moveTo>
                  <a:lnTo>
                    <a:pt x="48552" y="1031760"/>
                  </a:lnTo>
                  <a:lnTo>
                    <a:pt x="27432" y="990612"/>
                  </a:lnTo>
                  <a:lnTo>
                    <a:pt x="0" y="1047000"/>
                  </a:lnTo>
                  <a:lnTo>
                    <a:pt x="21336" y="1047000"/>
                  </a:lnTo>
                  <a:lnTo>
                    <a:pt x="21336" y="1217688"/>
                  </a:lnTo>
                  <a:lnTo>
                    <a:pt x="0" y="1217688"/>
                  </a:lnTo>
                  <a:lnTo>
                    <a:pt x="27432" y="1274076"/>
                  </a:lnTo>
                  <a:lnTo>
                    <a:pt x="49339" y="1231404"/>
                  </a:lnTo>
                  <a:lnTo>
                    <a:pt x="56388" y="1217688"/>
                  </a:lnTo>
                  <a:lnTo>
                    <a:pt x="35052" y="1217688"/>
                  </a:lnTo>
                  <a:lnTo>
                    <a:pt x="35052" y="1047000"/>
                  </a:lnTo>
                  <a:lnTo>
                    <a:pt x="56388" y="1047000"/>
                  </a:lnTo>
                  <a:close/>
                </a:path>
                <a:path w="3100070" h="1649095">
                  <a:moveTo>
                    <a:pt x="2796540" y="1539252"/>
                  </a:moveTo>
                  <a:lnTo>
                    <a:pt x="2789859" y="1525536"/>
                  </a:lnTo>
                  <a:lnTo>
                    <a:pt x="2769108" y="1482864"/>
                  </a:lnTo>
                  <a:lnTo>
                    <a:pt x="2741676" y="1539252"/>
                  </a:lnTo>
                  <a:lnTo>
                    <a:pt x="2763012" y="1539252"/>
                  </a:lnTo>
                  <a:lnTo>
                    <a:pt x="2763012" y="1648980"/>
                  </a:lnTo>
                  <a:lnTo>
                    <a:pt x="2776728" y="1648980"/>
                  </a:lnTo>
                  <a:lnTo>
                    <a:pt x="2776728" y="1539252"/>
                  </a:lnTo>
                  <a:lnTo>
                    <a:pt x="2796540" y="1539252"/>
                  </a:lnTo>
                  <a:close/>
                </a:path>
                <a:path w="3100070" h="1649095">
                  <a:moveTo>
                    <a:pt x="2796540" y="1047000"/>
                  </a:moveTo>
                  <a:lnTo>
                    <a:pt x="2789123" y="1031760"/>
                  </a:lnTo>
                  <a:lnTo>
                    <a:pt x="2769108" y="990612"/>
                  </a:lnTo>
                  <a:lnTo>
                    <a:pt x="2741676" y="1047000"/>
                  </a:lnTo>
                  <a:lnTo>
                    <a:pt x="2763012" y="1047000"/>
                  </a:lnTo>
                  <a:lnTo>
                    <a:pt x="2763012" y="1370088"/>
                  </a:lnTo>
                  <a:lnTo>
                    <a:pt x="2741676" y="1370088"/>
                  </a:lnTo>
                  <a:lnTo>
                    <a:pt x="2769108" y="1426476"/>
                  </a:lnTo>
                  <a:lnTo>
                    <a:pt x="2789859" y="1383804"/>
                  </a:lnTo>
                  <a:lnTo>
                    <a:pt x="2796540" y="1370088"/>
                  </a:lnTo>
                  <a:lnTo>
                    <a:pt x="2776728" y="1370088"/>
                  </a:lnTo>
                  <a:lnTo>
                    <a:pt x="2776728" y="1047000"/>
                  </a:lnTo>
                  <a:lnTo>
                    <a:pt x="2796540" y="1047000"/>
                  </a:lnTo>
                  <a:close/>
                </a:path>
                <a:path w="3100070" h="1649095">
                  <a:moveTo>
                    <a:pt x="2796540" y="874776"/>
                  </a:moveTo>
                  <a:lnTo>
                    <a:pt x="2776728" y="874776"/>
                  </a:lnTo>
                  <a:lnTo>
                    <a:pt x="2776728" y="775716"/>
                  </a:lnTo>
                  <a:lnTo>
                    <a:pt x="2763012" y="775716"/>
                  </a:lnTo>
                  <a:lnTo>
                    <a:pt x="2763012" y="874776"/>
                  </a:lnTo>
                  <a:lnTo>
                    <a:pt x="2741676" y="874776"/>
                  </a:lnTo>
                  <a:lnTo>
                    <a:pt x="2769108" y="929640"/>
                  </a:lnTo>
                  <a:lnTo>
                    <a:pt x="2789682" y="888492"/>
                  </a:lnTo>
                  <a:lnTo>
                    <a:pt x="2796540" y="874776"/>
                  </a:lnTo>
                  <a:close/>
                </a:path>
                <a:path w="3100070" h="1649095">
                  <a:moveTo>
                    <a:pt x="2950464" y="57924"/>
                  </a:moveTo>
                  <a:lnTo>
                    <a:pt x="2943415" y="44196"/>
                  </a:lnTo>
                  <a:lnTo>
                    <a:pt x="2921508" y="1524"/>
                  </a:lnTo>
                  <a:lnTo>
                    <a:pt x="2894076" y="57924"/>
                  </a:lnTo>
                  <a:lnTo>
                    <a:pt x="2915412" y="57924"/>
                  </a:lnTo>
                  <a:lnTo>
                    <a:pt x="2915412" y="874776"/>
                  </a:lnTo>
                  <a:lnTo>
                    <a:pt x="2894076" y="874776"/>
                  </a:lnTo>
                  <a:lnTo>
                    <a:pt x="2921508" y="929640"/>
                  </a:lnTo>
                  <a:lnTo>
                    <a:pt x="2943225" y="888492"/>
                  </a:lnTo>
                  <a:lnTo>
                    <a:pt x="2950464" y="874776"/>
                  </a:lnTo>
                  <a:lnTo>
                    <a:pt x="2929128" y="874776"/>
                  </a:lnTo>
                  <a:lnTo>
                    <a:pt x="2929128" y="57924"/>
                  </a:lnTo>
                  <a:lnTo>
                    <a:pt x="2950464" y="57924"/>
                  </a:lnTo>
                  <a:close/>
                </a:path>
                <a:path w="3100070" h="1649095">
                  <a:moveTo>
                    <a:pt x="3099816" y="56388"/>
                  </a:moveTo>
                  <a:lnTo>
                    <a:pt x="3092767" y="42672"/>
                  </a:lnTo>
                  <a:lnTo>
                    <a:pt x="3070860" y="0"/>
                  </a:lnTo>
                  <a:lnTo>
                    <a:pt x="3043428" y="56388"/>
                  </a:lnTo>
                  <a:lnTo>
                    <a:pt x="3064764" y="56388"/>
                  </a:lnTo>
                  <a:lnTo>
                    <a:pt x="3064764" y="1429524"/>
                  </a:lnTo>
                  <a:lnTo>
                    <a:pt x="3043428" y="1429524"/>
                  </a:lnTo>
                  <a:lnTo>
                    <a:pt x="3070860" y="1485912"/>
                  </a:lnTo>
                  <a:lnTo>
                    <a:pt x="3092767" y="1443240"/>
                  </a:lnTo>
                  <a:lnTo>
                    <a:pt x="3099816" y="1429524"/>
                  </a:lnTo>
                  <a:lnTo>
                    <a:pt x="3078480" y="1429524"/>
                  </a:lnTo>
                  <a:lnTo>
                    <a:pt x="3078480" y="56388"/>
                  </a:lnTo>
                  <a:lnTo>
                    <a:pt x="3099816" y="56388"/>
                  </a:lnTo>
                  <a:close/>
                </a:path>
              </a:pathLst>
            </a:custGeom>
            <a:solidFill>
              <a:srgbClr val="000000"/>
            </a:solidFill>
          </p:spPr>
          <p:txBody>
            <a:bodyPr wrap="square" lIns="0" tIns="0" rIns="0" bIns="0" rtlCol="0"/>
            <a:lstStyle/>
            <a:p>
              <a:endParaRPr sz="1539"/>
            </a:p>
          </p:txBody>
        </p:sp>
        <p:sp>
          <p:nvSpPr>
            <p:cNvPr id="47" name="object 47"/>
            <p:cNvSpPr/>
            <p:nvPr/>
          </p:nvSpPr>
          <p:spPr>
            <a:xfrm>
              <a:off x="2392510" y="6574541"/>
              <a:ext cx="843280" cy="265430"/>
            </a:xfrm>
            <a:custGeom>
              <a:avLst/>
              <a:gdLst/>
              <a:ahLst/>
              <a:cxnLst/>
              <a:rect l="l" t="t" r="r" b="b"/>
              <a:pathLst>
                <a:path w="843280" h="265429">
                  <a:moveTo>
                    <a:pt x="4741" y="0"/>
                  </a:moveTo>
                  <a:lnTo>
                    <a:pt x="326" y="122873"/>
                  </a:lnTo>
                  <a:lnTo>
                    <a:pt x="0" y="155109"/>
                  </a:lnTo>
                  <a:lnTo>
                    <a:pt x="169" y="265175"/>
                  </a:lnTo>
                  <a:lnTo>
                    <a:pt x="842941" y="265175"/>
                  </a:lnTo>
                  <a:lnTo>
                    <a:pt x="842679" y="240291"/>
                  </a:lnTo>
                  <a:lnTo>
                    <a:pt x="843131" y="215836"/>
                  </a:lnTo>
                  <a:lnTo>
                    <a:pt x="842727" y="191666"/>
                  </a:lnTo>
                  <a:lnTo>
                    <a:pt x="839893" y="167639"/>
                  </a:lnTo>
                  <a:lnTo>
                    <a:pt x="838369" y="161543"/>
                  </a:lnTo>
                  <a:lnTo>
                    <a:pt x="821605" y="163067"/>
                  </a:lnTo>
                  <a:lnTo>
                    <a:pt x="4741" y="0"/>
                  </a:lnTo>
                  <a:close/>
                </a:path>
              </a:pathLst>
            </a:custGeom>
            <a:solidFill>
              <a:srgbClr val="E6E6E6"/>
            </a:solidFill>
          </p:spPr>
          <p:txBody>
            <a:bodyPr wrap="square" lIns="0" tIns="0" rIns="0" bIns="0" rtlCol="0"/>
            <a:lstStyle/>
            <a:p>
              <a:endParaRPr sz="1539"/>
            </a:p>
          </p:txBody>
        </p:sp>
        <p:sp>
          <p:nvSpPr>
            <p:cNvPr id="48" name="object 48"/>
            <p:cNvSpPr/>
            <p:nvPr/>
          </p:nvSpPr>
          <p:spPr>
            <a:xfrm>
              <a:off x="2392510" y="6574541"/>
              <a:ext cx="843280" cy="265430"/>
            </a:xfrm>
            <a:custGeom>
              <a:avLst/>
              <a:gdLst/>
              <a:ahLst/>
              <a:cxnLst/>
              <a:rect l="l" t="t" r="r" b="b"/>
              <a:pathLst>
                <a:path w="843280" h="265429">
                  <a:moveTo>
                    <a:pt x="4741" y="0"/>
                  </a:moveTo>
                  <a:lnTo>
                    <a:pt x="2979" y="48931"/>
                  </a:lnTo>
                  <a:lnTo>
                    <a:pt x="1705" y="82810"/>
                  </a:lnTo>
                  <a:lnTo>
                    <a:pt x="846" y="106002"/>
                  </a:lnTo>
                  <a:lnTo>
                    <a:pt x="326" y="122873"/>
                  </a:lnTo>
                  <a:lnTo>
                    <a:pt x="68" y="137787"/>
                  </a:lnTo>
                  <a:lnTo>
                    <a:pt x="0" y="155109"/>
                  </a:lnTo>
                  <a:lnTo>
                    <a:pt x="43" y="179204"/>
                  </a:lnTo>
                  <a:lnTo>
                    <a:pt x="125" y="214438"/>
                  </a:lnTo>
                  <a:lnTo>
                    <a:pt x="169" y="265175"/>
                  </a:lnTo>
                  <a:lnTo>
                    <a:pt x="842941" y="265175"/>
                  </a:lnTo>
                  <a:lnTo>
                    <a:pt x="842679" y="240291"/>
                  </a:lnTo>
                  <a:lnTo>
                    <a:pt x="843131" y="215836"/>
                  </a:lnTo>
                  <a:lnTo>
                    <a:pt x="842727" y="191666"/>
                  </a:lnTo>
                  <a:lnTo>
                    <a:pt x="839893" y="167639"/>
                  </a:lnTo>
                  <a:lnTo>
                    <a:pt x="838369" y="161543"/>
                  </a:lnTo>
                  <a:lnTo>
                    <a:pt x="821605" y="163067"/>
                  </a:lnTo>
                  <a:lnTo>
                    <a:pt x="4741" y="0"/>
                  </a:lnTo>
                  <a:close/>
                </a:path>
              </a:pathLst>
            </a:custGeom>
            <a:ln w="10668">
              <a:solidFill>
                <a:srgbClr val="000000"/>
              </a:solidFill>
            </a:ln>
          </p:spPr>
          <p:txBody>
            <a:bodyPr wrap="square" lIns="0" tIns="0" rIns="0" bIns="0" rtlCol="0"/>
            <a:lstStyle/>
            <a:p>
              <a:endParaRPr sz="1539"/>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4520" y="213640"/>
            <a:ext cx="8545079" cy="485168"/>
          </a:xfrm>
          <a:prstGeom prst="rect">
            <a:avLst/>
          </a:prstGeom>
          <a:solidFill>
            <a:srgbClr val="FFFFCC"/>
          </a:solidFill>
          <a:ln w="32003">
            <a:solidFill>
              <a:srgbClr val="FF9900"/>
            </a:solidFill>
          </a:ln>
        </p:spPr>
        <p:txBody>
          <a:bodyPr vert="horz" wrap="square" lIns="0" tIns="53756" rIns="0" bIns="0" rtlCol="0" anchor="ctr">
            <a:spAutoFit/>
          </a:bodyPr>
          <a:lstStyle/>
          <a:p>
            <a:pPr marR="543" algn="ctr">
              <a:lnSpc>
                <a:spcPct val="100000"/>
              </a:lnSpc>
              <a:spcBef>
                <a:spcPts val="423"/>
              </a:spcBef>
              <a:tabLst>
                <a:tab pos="1157108" algn="l"/>
              </a:tabLst>
            </a:pPr>
            <a:r>
              <a:rPr sz="2800" dirty="0"/>
              <a:t>	</a:t>
            </a:r>
            <a:r>
              <a:rPr sz="2800" spc="-30" dirty="0"/>
              <a:t>崩落現場の状況について</a:t>
            </a:r>
          </a:p>
        </p:txBody>
      </p:sp>
      <p:sp>
        <p:nvSpPr>
          <p:cNvPr id="3" name="object 3"/>
          <p:cNvSpPr txBox="1"/>
          <p:nvPr/>
        </p:nvSpPr>
        <p:spPr>
          <a:xfrm>
            <a:off x="8670945" y="6347374"/>
            <a:ext cx="115657" cy="214320"/>
          </a:xfrm>
          <a:prstGeom prst="rect">
            <a:avLst/>
          </a:prstGeom>
        </p:spPr>
        <p:txBody>
          <a:bodyPr vert="horz" wrap="square" lIns="0" tIns="10317" rIns="0" bIns="0" rtlCol="0">
            <a:spAutoFit/>
          </a:bodyPr>
          <a:lstStyle/>
          <a:p>
            <a:pPr marL="10860">
              <a:spcBef>
                <a:spcPts val="81"/>
              </a:spcBef>
            </a:pPr>
            <a:r>
              <a:rPr sz="1325" spc="-43" dirty="0">
                <a:latin typeface="Arial"/>
                <a:cs typeface="Arial"/>
              </a:rPr>
              <a:t>5</a:t>
            </a:r>
            <a:endParaRPr sz="1325">
              <a:latin typeface="Arial"/>
              <a:cs typeface="Arial"/>
            </a:endParaRPr>
          </a:p>
        </p:txBody>
      </p:sp>
      <p:grpSp>
        <p:nvGrpSpPr>
          <p:cNvPr id="4" name="object 4"/>
          <p:cNvGrpSpPr/>
          <p:nvPr/>
        </p:nvGrpSpPr>
        <p:grpSpPr>
          <a:xfrm>
            <a:off x="342736" y="835340"/>
            <a:ext cx="8225256" cy="5494002"/>
            <a:chOff x="400811" y="748284"/>
            <a:chExt cx="9618980" cy="6424930"/>
          </a:xfrm>
        </p:grpSpPr>
        <p:pic>
          <p:nvPicPr>
            <p:cNvPr id="5" name="object 5"/>
            <p:cNvPicPr/>
            <p:nvPr/>
          </p:nvPicPr>
          <p:blipFill>
            <a:blip r:embed="rId2" cstate="print"/>
            <a:stretch>
              <a:fillRect/>
            </a:stretch>
          </p:blipFill>
          <p:spPr>
            <a:xfrm>
              <a:off x="400811" y="748284"/>
              <a:ext cx="5279136" cy="4501896"/>
            </a:xfrm>
            <a:prstGeom prst="rect">
              <a:avLst/>
            </a:prstGeom>
          </p:spPr>
        </p:pic>
        <p:pic>
          <p:nvPicPr>
            <p:cNvPr id="6" name="object 6"/>
            <p:cNvPicPr/>
            <p:nvPr/>
          </p:nvPicPr>
          <p:blipFill>
            <a:blip r:embed="rId3" cstate="print"/>
            <a:stretch>
              <a:fillRect/>
            </a:stretch>
          </p:blipFill>
          <p:spPr>
            <a:xfrm>
              <a:off x="4943856" y="3962405"/>
              <a:ext cx="5070348" cy="3203448"/>
            </a:xfrm>
            <a:prstGeom prst="rect">
              <a:avLst/>
            </a:prstGeom>
          </p:spPr>
        </p:pic>
        <p:sp>
          <p:nvSpPr>
            <p:cNvPr id="7" name="object 7"/>
            <p:cNvSpPr/>
            <p:nvPr/>
          </p:nvSpPr>
          <p:spPr>
            <a:xfrm>
              <a:off x="4943856" y="3960876"/>
              <a:ext cx="5070475" cy="3206750"/>
            </a:xfrm>
            <a:custGeom>
              <a:avLst/>
              <a:gdLst/>
              <a:ahLst/>
              <a:cxnLst/>
              <a:rect l="l" t="t" r="r" b="b"/>
              <a:pathLst>
                <a:path w="5070475" h="3206750">
                  <a:moveTo>
                    <a:pt x="0" y="0"/>
                  </a:moveTo>
                  <a:lnTo>
                    <a:pt x="5070348" y="0"/>
                  </a:lnTo>
                  <a:lnTo>
                    <a:pt x="5070348" y="3206501"/>
                  </a:lnTo>
                  <a:lnTo>
                    <a:pt x="0" y="3206501"/>
                  </a:lnTo>
                  <a:lnTo>
                    <a:pt x="0" y="0"/>
                  </a:lnTo>
                  <a:close/>
                </a:path>
              </a:pathLst>
            </a:custGeom>
            <a:ln w="10668">
              <a:solidFill>
                <a:srgbClr val="000000"/>
              </a:solidFill>
            </a:ln>
          </p:spPr>
          <p:txBody>
            <a:bodyPr wrap="square" lIns="0" tIns="0" rIns="0" bIns="0" rtlCol="0"/>
            <a:lstStyle/>
            <a:p>
              <a:endParaRPr sz="1539"/>
            </a:p>
          </p:txBody>
        </p:sp>
      </p:grpSp>
      <p:sp>
        <p:nvSpPr>
          <p:cNvPr id="8" name="object 8"/>
          <p:cNvSpPr txBox="1"/>
          <p:nvPr/>
        </p:nvSpPr>
        <p:spPr>
          <a:xfrm>
            <a:off x="7084103" y="793639"/>
            <a:ext cx="1690337" cy="207758"/>
          </a:xfrm>
          <a:prstGeom prst="rect">
            <a:avLst/>
          </a:prstGeom>
          <a:ln w="10667">
            <a:solidFill>
              <a:srgbClr val="000000"/>
            </a:solidFill>
          </a:ln>
        </p:spPr>
        <p:txBody>
          <a:bodyPr vert="horz" wrap="square" lIns="0" tIns="49412" rIns="0" bIns="0" rtlCol="0">
            <a:spAutoFit/>
          </a:bodyPr>
          <a:lstStyle/>
          <a:p>
            <a:pPr marL="68960">
              <a:spcBef>
                <a:spcPts val="389"/>
              </a:spcBef>
            </a:pPr>
            <a:r>
              <a:rPr sz="1026" dirty="0">
                <a:latin typeface="HGSｺﾞｼｯｸM"/>
                <a:cs typeface="HGSｺﾞｼｯｸM"/>
              </a:rPr>
              <a:t>2月16日(日)14時00</a:t>
            </a:r>
            <a:r>
              <a:rPr sz="1026" spc="-17" dirty="0">
                <a:latin typeface="HGSｺﾞｼｯｸM"/>
                <a:cs typeface="HGSｺﾞｼｯｸM"/>
              </a:rPr>
              <a:t>分時点</a:t>
            </a:r>
            <a:endParaRPr sz="1026">
              <a:latin typeface="HGSｺﾞｼｯｸM"/>
              <a:cs typeface="HGSｺﾞｼｯｸ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434" y="132021"/>
            <a:ext cx="8459286" cy="864516"/>
          </a:xfrm>
          <a:prstGeom prst="rect">
            <a:avLst/>
          </a:prstGeom>
          <a:solidFill>
            <a:srgbClr val="FFFFCC"/>
          </a:solidFill>
          <a:ln w="32003">
            <a:solidFill>
              <a:srgbClr val="FF9900"/>
            </a:solidFill>
          </a:ln>
        </p:spPr>
        <p:txBody>
          <a:bodyPr vert="horz" wrap="square" lIns="0" tIns="2715" rIns="0" bIns="0" rtlCol="0" anchor="ctr">
            <a:spAutoFit/>
          </a:bodyPr>
          <a:lstStyle/>
          <a:p>
            <a:pPr marL="607061">
              <a:lnSpc>
                <a:spcPct val="100000"/>
              </a:lnSpc>
              <a:spcBef>
                <a:spcPts val="21"/>
              </a:spcBef>
              <a:tabLst>
                <a:tab pos="1764169" algn="l"/>
              </a:tabLst>
            </a:pPr>
            <a:r>
              <a:rPr sz="2800" dirty="0"/>
              <a:t>	</a:t>
            </a:r>
            <a:r>
              <a:rPr sz="2800" spc="-26" dirty="0"/>
              <a:t>陥没箇所の対応状況（下水道のバイパス）について</a:t>
            </a:r>
          </a:p>
        </p:txBody>
      </p:sp>
      <p:grpSp>
        <p:nvGrpSpPr>
          <p:cNvPr id="3" name="object 3"/>
          <p:cNvGrpSpPr/>
          <p:nvPr/>
        </p:nvGrpSpPr>
        <p:grpSpPr>
          <a:xfrm>
            <a:off x="472404" y="1112266"/>
            <a:ext cx="8197020" cy="4746301"/>
            <a:chOff x="552450" y="1072133"/>
            <a:chExt cx="9585960" cy="5550535"/>
          </a:xfrm>
        </p:grpSpPr>
        <p:pic>
          <p:nvPicPr>
            <p:cNvPr id="4" name="object 4"/>
            <p:cNvPicPr/>
            <p:nvPr/>
          </p:nvPicPr>
          <p:blipFill>
            <a:blip r:embed="rId2" cstate="print"/>
            <a:stretch>
              <a:fillRect/>
            </a:stretch>
          </p:blipFill>
          <p:spPr>
            <a:xfrm>
              <a:off x="562355" y="1082039"/>
              <a:ext cx="9566148" cy="5530601"/>
            </a:xfrm>
            <a:prstGeom prst="rect">
              <a:avLst/>
            </a:prstGeom>
          </p:spPr>
        </p:pic>
        <p:sp>
          <p:nvSpPr>
            <p:cNvPr id="5" name="object 5"/>
            <p:cNvSpPr/>
            <p:nvPr/>
          </p:nvSpPr>
          <p:spPr>
            <a:xfrm>
              <a:off x="557783" y="1077467"/>
              <a:ext cx="9575800" cy="5539740"/>
            </a:xfrm>
            <a:custGeom>
              <a:avLst/>
              <a:gdLst/>
              <a:ahLst/>
              <a:cxnLst/>
              <a:rect l="l" t="t" r="r" b="b"/>
              <a:pathLst>
                <a:path w="9575800" h="5539740">
                  <a:moveTo>
                    <a:pt x="0" y="0"/>
                  </a:moveTo>
                  <a:lnTo>
                    <a:pt x="9575292" y="0"/>
                  </a:lnTo>
                  <a:lnTo>
                    <a:pt x="9575292" y="5539745"/>
                  </a:lnTo>
                  <a:lnTo>
                    <a:pt x="0" y="5539745"/>
                  </a:lnTo>
                  <a:lnTo>
                    <a:pt x="0" y="0"/>
                  </a:lnTo>
                  <a:close/>
                </a:path>
              </a:pathLst>
            </a:custGeom>
            <a:ln w="10668">
              <a:solidFill>
                <a:srgbClr val="000000"/>
              </a:solidFill>
            </a:ln>
          </p:spPr>
          <p:txBody>
            <a:bodyPr wrap="square" lIns="0" tIns="0" rIns="0" bIns="0" rtlCol="0"/>
            <a:lstStyle/>
            <a:p>
              <a:endParaRPr sz="1539"/>
            </a:p>
          </p:txBody>
        </p:sp>
      </p:grpSp>
      <p:sp>
        <p:nvSpPr>
          <p:cNvPr id="6" name="object 6"/>
          <p:cNvSpPr txBox="1"/>
          <p:nvPr/>
        </p:nvSpPr>
        <p:spPr>
          <a:xfrm>
            <a:off x="1900909" y="6103679"/>
            <a:ext cx="5337077" cy="214320"/>
          </a:xfrm>
          <a:prstGeom prst="rect">
            <a:avLst/>
          </a:prstGeom>
        </p:spPr>
        <p:txBody>
          <a:bodyPr vert="horz" wrap="square" lIns="0" tIns="10317" rIns="0" bIns="0" rtlCol="0">
            <a:spAutoFit/>
          </a:bodyPr>
          <a:lstStyle/>
          <a:p>
            <a:pPr marL="10860">
              <a:spcBef>
                <a:spcPts val="81"/>
              </a:spcBef>
            </a:pPr>
            <a:r>
              <a:rPr sz="1325" b="1" spc="-34" dirty="0">
                <a:latin typeface="ＭＳ Ｐゴシック"/>
                <a:cs typeface="ＭＳ Ｐゴシック"/>
              </a:rPr>
              <a:t>【第１回埼玉県災害対策本部会議</a:t>
            </a:r>
            <a:r>
              <a:rPr sz="1325" b="1" spc="-17" dirty="0">
                <a:latin typeface="ＭＳ Ｐゴシック"/>
                <a:cs typeface="ＭＳ Ｐゴシック"/>
              </a:rPr>
              <a:t>（</a:t>
            </a:r>
            <a:r>
              <a:rPr sz="1325" b="1" spc="-30" dirty="0">
                <a:latin typeface="ＭＳ Ｐゴシック"/>
                <a:cs typeface="ＭＳ Ｐゴシック"/>
              </a:rPr>
              <a:t>令和７年２月１１日（</a:t>
            </a:r>
            <a:r>
              <a:rPr sz="1325" b="1" spc="-21" dirty="0">
                <a:latin typeface="ＭＳ Ｐゴシック"/>
                <a:cs typeface="ＭＳ Ｐゴシック"/>
              </a:rPr>
              <a:t>火</a:t>
            </a:r>
            <a:r>
              <a:rPr sz="1325" b="1" dirty="0">
                <a:latin typeface="ＭＳ Ｐゴシック"/>
                <a:cs typeface="ＭＳ Ｐゴシック"/>
              </a:rPr>
              <a:t>）</a:t>
            </a:r>
            <a:r>
              <a:rPr sz="1325" b="1" spc="-13" dirty="0">
                <a:latin typeface="ＭＳ Ｐゴシック"/>
                <a:cs typeface="ＭＳ Ｐゴシック"/>
              </a:rPr>
              <a:t> １８時</a:t>
            </a:r>
            <a:r>
              <a:rPr sz="1325" b="1" spc="-996" dirty="0">
                <a:latin typeface="ＭＳ Ｐゴシック"/>
                <a:cs typeface="ＭＳ Ｐゴシック"/>
              </a:rPr>
              <a:t>）</a:t>
            </a:r>
            <a:r>
              <a:rPr sz="1325" b="1" spc="-34" dirty="0">
                <a:latin typeface="ＭＳ Ｐゴシック"/>
                <a:cs typeface="ＭＳ Ｐゴシック"/>
              </a:rPr>
              <a:t>より抜粋】</a:t>
            </a:r>
            <a:endParaRPr sz="1325">
              <a:latin typeface="ＭＳ Ｐゴシック"/>
              <a:cs typeface="ＭＳ Ｐゴシック"/>
            </a:endParaRPr>
          </a:p>
        </p:txBody>
      </p:sp>
      <p:sp>
        <p:nvSpPr>
          <p:cNvPr id="7" name="object 7"/>
          <p:cNvSpPr txBox="1"/>
          <p:nvPr/>
        </p:nvSpPr>
        <p:spPr>
          <a:xfrm>
            <a:off x="8670945" y="6346071"/>
            <a:ext cx="115657" cy="214320"/>
          </a:xfrm>
          <a:prstGeom prst="rect">
            <a:avLst/>
          </a:prstGeom>
        </p:spPr>
        <p:txBody>
          <a:bodyPr vert="horz" wrap="square" lIns="0" tIns="10317" rIns="0" bIns="0" rtlCol="0">
            <a:spAutoFit/>
          </a:bodyPr>
          <a:lstStyle/>
          <a:p>
            <a:pPr marL="10860">
              <a:spcBef>
                <a:spcPts val="81"/>
              </a:spcBef>
            </a:pPr>
            <a:r>
              <a:rPr sz="1325" spc="-43" dirty="0">
                <a:latin typeface="Arial"/>
                <a:cs typeface="Arial"/>
              </a:rPr>
              <a:t>6</a:t>
            </a:r>
            <a:endParaRPr sz="1325">
              <a:latin typeface="Arial"/>
              <a:cs typeface="Arial"/>
            </a:endParaRPr>
          </a:p>
        </p:txBody>
      </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495</TotalTime>
  <Words>2696</Words>
  <Application>Microsoft Office PowerPoint</Application>
  <PresentationFormat>画面に合わせる (4:3)</PresentationFormat>
  <Paragraphs>735</Paragraphs>
  <Slides>40</Slides>
  <Notes>0</Notes>
  <HiddenSlides>0</HiddenSlides>
  <MMClips>0</MMClips>
  <ScaleCrop>false</ScaleCrop>
  <HeadingPairs>
    <vt:vector size="6" baseType="variant">
      <vt:variant>
        <vt:lpstr>使用されているフォント</vt:lpstr>
      </vt:variant>
      <vt:variant>
        <vt:i4>23</vt:i4>
      </vt:variant>
      <vt:variant>
        <vt:lpstr>テーマ</vt:lpstr>
      </vt:variant>
      <vt:variant>
        <vt:i4>1</vt:i4>
      </vt:variant>
      <vt:variant>
        <vt:lpstr>スライド タイトル</vt:lpstr>
      </vt:variant>
      <vt:variant>
        <vt:i4>40</vt:i4>
      </vt:variant>
    </vt:vector>
  </HeadingPairs>
  <TitlesOfParts>
    <vt:vector size="64" baseType="lpstr">
      <vt:lpstr>HGPｺﾞｼｯｸE</vt:lpstr>
      <vt:lpstr>HGPｺﾞｼｯｸM</vt:lpstr>
      <vt:lpstr>HGP教科書体</vt:lpstr>
      <vt:lpstr>HGP創英角ｺﾞｼｯｸUB</vt:lpstr>
      <vt:lpstr>HGSｺﾞｼｯｸM</vt:lpstr>
      <vt:lpstr>HGｺﾞｼｯｸM</vt:lpstr>
      <vt:lpstr>HG丸ｺﾞｼｯｸM-PRO</vt:lpstr>
      <vt:lpstr>Meiryo UI</vt:lpstr>
      <vt:lpstr>Microsoft JhengHei</vt:lpstr>
      <vt:lpstr>ＭＳ Ｐゴシック</vt:lpstr>
      <vt:lpstr>ＭＳ ゴシック</vt:lpstr>
      <vt:lpstr>ＭＳ 明朝</vt:lpstr>
      <vt:lpstr>メイリオ</vt:lpstr>
      <vt:lpstr>游ゴシック</vt:lpstr>
      <vt:lpstr>游明朝</vt:lpstr>
      <vt:lpstr>Arial</vt:lpstr>
      <vt:lpstr>Arial Black</vt:lpstr>
      <vt:lpstr>Calibri</vt:lpstr>
      <vt:lpstr>Calibri Light</vt:lpstr>
      <vt:lpstr>Century</vt:lpstr>
      <vt:lpstr>Courier New</vt:lpstr>
      <vt:lpstr>Segoe UI Symbol</vt:lpstr>
      <vt:lpstr>Times New Roman</vt:lpstr>
      <vt:lpstr>Office テーマ</vt:lpstr>
      <vt:lpstr>「インフラ事故　への対応」　　　　　　　　　　　　　第２回 </vt:lpstr>
      <vt:lpstr>PowerPoint プレゼンテーション</vt:lpstr>
      <vt:lpstr>PowerPoint プレゼンテーション</vt:lpstr>
      <vt:lpstr>PowerPoint プレゼンテーション</vt:lpstr>
      <vt:lpstr>分野別の維持管理予算推移（国）</vt:lpstr>
      <vt:lpstr> 埼玉県の陥没事故の概況</vt:lpstr>
      <vt:lpstr> 陥没箇所の流域下水道管路の特徴①</vt:lpstr>
      <vt:lpstr> 崩落現場の状況について</vt:lpstr>
      <vt:lpstr> 陥没箇所の対応状況（下水道のバイパス）について</vt:lpstr>
      <vt:lpstr> 陥没箇所の対応状況（下水道のバイパス）について</vt:lpstr>
      <vt:lpstr> 緊急点検の結果（概要）</vt:lpstr>
      <vt:lpstr> 緊急点検の結果（概要）</vt:lpstr>
      <vt:lpstr> 埼玉県における管路調査の概要について</vt:lpstr>
      <vt:lpstr> 現行の点検・調査等のフロー</vt:lpstr>
      <vt:lpstr>管路内の点検・調査の技術</vt:lpstr>
      <vt:lpstr> 下水道管路の調査結果に基づく緊急度の判定フロー</vt:lpstr>
      <vt:lpstr>【参考】 下水道管路のスパンと管</vt:lpstr>
      <vt:lpstr>下水道管路の腐食と道路陥没のメカニズム</vt:lpstr>
      <vt:lpstr> 空洞調査の技術</vt:lpstr>
      <vt:lpstr>【参考】 空洞調査の技術</vt:lpstr>
      <vt:lpstr> 老朽化対策（改築・修繕）の技術</vt:lpstr>
      <vt:lpstr> 改築の技術</vt:lpstr>
      <vt:lpstr> 修繕の技術</vt:lpstr>
      <vt:lpstr>腐食対策の技術</vt:lpstr>
      <vt:lpstr> 下水道管路に起因する道路陥没件数</vt:lpstr>
      <vt:lpstr> 財政的支援</vt:lpstr>
      <vt:lpstr> 技術開発</vt:lpstr>
      <vt:lpstr>PowerPoint プレゼンテーション</vt:lpstr>
      <vt:lpstr>PowerPoint プレゼンテーション</vt:lpstr>
      <vt:lpstr>インフラ分野のDXで目指す姿</vt:lpstr>
      <vt:lpstr>建設現場のオートメーション化の実現に向け</vt:lpstr>
      <vt:lpstr>インフラ分野のDX（ﾃﾞｼﾞﾀﾙ･ﾄﾗﾝｽﾌｫｰﾒｰｼｮﾝ）の推進</vt:lpstr>
      <vt:lpstr>インフラデータの活用促進に向けたシステム整備（イメージ図）</vt:lpstr>
      <vt:lpstr>オープンイノベーションによる建設現場への新技術実装を加速</vt:lpstr>
      <vt:lpstr>ドローンや水中カメラによる予防保全の高度化</vt:lpstr>
      <vt:lpstr>道路分野におけるデジタルデータを活用した点検の効率　　化</vt:lpstr>
      <vt:lpstr>PowerPoint プレゼンテーション</vt:lpstr>
      <vt:lpstr>PowerPoint プレゼンテーション</vt:lpstr>
      <vt:lpstr>PowerPoint プレゼンテーション</vt:lpstr>
      <vt:lpstr>お疲れさまでした。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芳彦 植野</dc:creator>
  <cp:lastModifiedBy>芳彦 植野</cp:lastModifiedBy>
  <cp:revision>1</cp:revision>
  <dcterms:created xsi:type="dcterms:W3CDTF">2025-05-01T07:49:00Z</dcterms:created>
  <dcterms:modified xsi:type="dcterms:W3CDTF">2025-05-11T19:38:39Z</dcterms:modified>
</cp:coreProperties>
</file>