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42"/>
  </p:notesMasterIdLst>
  <p:sldIdLst>
    <p:sldId id="256" r:id="rId3"/>
    <p:sldId id="1869" r:id="rId4"/>
    <p:sldId id="259" r:id="rId5"/>
    <p:sldId id="1916" r:id="rId6"/>
    <p:sldId id="1943" r:id="rId7"/>
    <p:sldId id="1939" r:id="rId8"/>
    <p:sldId id="1947" r:id="rId9"/>
    <p:sldId id="1948" r:id="rId10"/>
    <p:sldId id="1940" r:id="rId11"/>
    <p:sldId id="1949" r:id="rId12"/>
    <p:sldId id="1944" r:id="rId13"/>
    <p:sldId id="1945" r:id="rId14"/>
    <p:sldId id="1946" r:id="rId15"/>
    <p:sldId id="1941" r:id="rId16"/>
    <p:sldId id="1942" r:id="rId17"/>
    <p:sldId id="1897" r:id="rId18"/>
    <p:sldId id="1921" r:id="rId19"/>
    <p:sldId id="1922" r:id="rId20"/>
    <p:sldId id="1923" r:id="rId21"/>
    <p:sldId id="1924" r:id="rId22"/>
    <p:sldId id="1925" r:id="rId23"/>
    <p:sldId id="1926" r:id="rId24"/>
    <p:sldId id="1927" r:id="rId25"/>
    <p:sldId id="1928" r:id="rId26"/>
    <p:sldId id="1917" r:id="rId27"/>
    <p:sldId id="1930" r:id="rId28"/>
    <p:sldId id="1931" r:id="rId29"/>
    <p:sldId id="1932" r:id="rId30"/>
    <p:sldId id="1933" r:id="rId31"/>
    <p:sldId id="1934" r:id="rId32"/>
    <p:sldId id="1935" r:id="rId33"/>
    <p:sldId id="1937" r:id="rId34"/>
    <p:sldId id="1938" r:id="rId35"/>
    <p:sldId id="1936" r:id="rId36"/>
    <p:sldId id="1929" r:id="rId37"/>
    <p:sldId id="1918" r:id="rId38"/>
    <p:sldId id="287" r:id="rId39"/>
    <p:sldId id="388" r:id="rId40"/>
    <p:sldId id="340" r:id="rId4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CC66"/>
    <a:srgbClr val="CCFFFF"/>
    <a:srgbClr val="FFFFCC"/>
    <a:srgbClr val="FFCCCC"/>
    <a:srgbClr val="CC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94E082-3D8E-4F0D-9B78-B716B570039D}" v="160" dt="2025-05-04T06:51:01.2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p:scale>
          <a:sx n="87" d="100"/>
          <a:sy n="87" d="100"/>
        </p:scale>
        <p:origin x="51"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良知 伊庭" userId="0f33bcfe78ca1126" providerId="LiveId" clId="{EA94E082-3D8E-4F0D-9B78-B716B570039D}"/>
    <pc:docChg chg="custSel addSld modSld">
      <pc:chgData name="良知 伊庭" userId="0f33bcfe78ca1126" providerId="LiveId" clId="{EA94E082-3D8E-4F0D-9B78-B716B570039D}" dt="2025-05-04T07:11:26.430" v="3242" actId="1076"/>
      <pc:docMkLst>
        <pc:docMk/>
      </pc:docMkLst>
      <pc:sldChg chg="modSp mod modAnim">
        <pc:chgData name="良知 伊庭" userId="0f33bcfe78ca1126" providerId="LiveId" clId="{EA94E082-3D8E-4F0D-9B78-B716B570039D}" dt="2025-05-04T06:18:15.293" v="702"/>
        <pc:sldMkLst>
          <pc:docMk/>
          <pc:sldMk cId="4236855269" sldId="256"/>
        </pc:sldMkLst>
        <pc:spChg chg="mod">
          <ac:chgData name="良知 伊庭" userId="0f33bcfe78ca1126" providerId="LiveId" clId="{EA94E082-3D8E-4F0D-9B78-B716B570039D}" dt="2025-05-04T05:59:43.306" v="177" actId="14100"/>
          <ac:spMkLst>
            <pc:docMk/>
            <pc:sldMk cId="4236855269" sldId="256"/>
            <ac:spMk id="2" creationId="{5E5D70FB-8EB6-4EB9-920B-87D5437B5EE4}"/>
          </ac:spMkLst>
        </pc:spChg>
        <pc:spChg chg="mod">
          <ac:chgData name="良知 伊庭" userId="0f33bcfe78ca1126" providerId="LiveId" clId="{EA94E082-3D8E-4F0D-9B78-B716B570039D}" dt="2025-05-04T05:59:33.724" v="176" actId="113"/>
          <ac:spMkLst>
            <pc:docMk/>
            <pc:sldMk cId="4236855269" sldId="256"/>
            <ac:spMk id="3" creationId="{4133CC19-36A0-414C-BE86-ED0CE65FBC11}"/>
          </ac:spMkLst>
        </pc:spChg>
        <pc:picChg chg="mod">
          <ac:chgData name="良知 伊庭" userId="0f33bcfe78ca1126" providerId="LiveId" clId="{EA94E082-3D8E-4F0D-9B78-B716B570039D}" dt="2025-05-04T05:55:57.282" v="17" actId="1076"/>
          <ac:picMkLst>
            <pc:docMk/>
            <pc:sldMk cId="4236855269" sldId="256"/>
            <ac:picMk id="5" creationId="{63FFABE2-8D5C-4D33-A697-81A63FE30CF2}"/>
          </ac:picMkLst>
        </pc:picChg>
      </pc:sldChg>
      <pc:sldChg chg="delSp modSp mod">
        <pc:chgData name="良知 伊庭" userId="0f33bcfe78ca1126" providerId="LiveId" clId="{EA94E082-3D8E-4F0D-9B78-B716B570039D}" dt="2025-05-04T06:06:17.446" v="396" actId="20577"/>
        <pc:sldMkLst>
          <pc:docMk/>
          <pc:sldMk cId="2261493773" sldId="259"/>
        </pc:sldMkLst>
        <pc:spChg chg="mod">
          <ac:chgData name="良知 伊庭" userId="0f33bcfe78ca1126" providerId="LiveId" clId="{EA94E082-3D8E-4F0D-9B78-B716B570039D}" dt="2025-05-04T06:06:17.446" v="396" actId="20577"/>
          <ac:spMkLst>
            <pc:docMk/>
            <pc:sldMk cId="2261493773" sldId="259"/>
            <ac:spMk id="6" creationId="{93667513-1B48-4516-889D-2762B0A2073F}"/>
          </ac:spMkLst>
        </pc:spChg>
        <pc:picChg chg="del mod">
          <ac:chgData name="良知 伊庭" userId="0f33bcfe78ca1126" providerId="LiveId" clId="{EA94E082-3D8E-4F0D-9B78-B716B570039D}" dt="2025-05-04T06:04:57.072" v="364" actId="478"/>
          <ac:picMkLst>
            <pc:docMk/>
            <pc:sldMk cId="2261493773" sldId="259"/>
            <ac:picMk id="13" creationId="{36FB44CA-DA68-4A29-AE3F-C98053EB36D7}"/>
          </ac:picMkLst>
        </pc:picChg>
      </pc:sldChg>
      <pc:sldChg chg="addSp modSp mod">
        <pc:chgData name="良知 伊庭" userId="0f33bcfe78ca1126" providerId="LiveId" clId="{EA94E082-3D8E-4F0D-9B78-B716B570039D}" dt="2025-05-04T06:11:49.117" v="510" actId="20577"/>
        <pc:sldMkLst>
          <pc:docMk/>
          <pc:sldMk cId="3423778152" sldId="1939"/>
        </pc:sldMkLst>
        <pc:spChg chg="mod">
          <ac:chgData name="良知 伊庭" userId="0f33bcfe78ca1126" providerId="LiveId" clId="{EA94E082-3D8E-4F0D-9B78-B716B570039D}" dt="2025-05-04T06:10:44.605" v="481" actId="20577"/>
          <ac:spMkLst>
            <pc:docMk/>
            <pc:sldMk cId="3423778152" sldId="1939"/>
            <ac:spMk id="5" creationId="{12D389D3-5F21-49E1-87BA-ED70CFE37E3F}"/>
          </ac:spMkLst>
        </pc:spChg>
        <pc:spChg chg="add mod">
          <ac:chgData name="良知 伊庭" userId="0f33bcfe78ca1126" providerId="LiveId" clId="{EA94E082-3D8E-4F0D-9B78-B716B570039D}" dt="2025-05-04T06:11:49.117" v="510" actId="20577"/>
          <ac:spMkLst>
            <pc:docMk/>
            <pc:sldMk cId="3423778152" sldId="1939"/>
            <ac:spMk id="7" creationId="{C16CF255-7FED-070A-BC6A-C430D6A72ADA}"/>
          </ac:spMkLst>
        </pc:spChg>
      </pc:sldChg>
      <pc:sldChg chg="modSp mod">
        <pc:chgData name="良知 伊庭" userId="0f33bcfe78ca1126" providerId="LiveId" clId="{EA94E082-3D8E-4F0D-9B78-B716B570039D}" dt="2025-05-04T06:20:04.927" v="731" actId="14100"/>
        <pc:sldMkLst>
          <pc:docMk/>
          <pc:sldMk cId="1413221128" sldId="1940"/>
        </pc:sldMkLst>
        <pc:spChg chg="mod">
          <ac:chgData name="良知 伊庭" userId="0f33bcfe78ca1126" providerId="LiveId" clId="{EA94E082-3D8E-4F0D-9B78-B716B570039D}" dt="2025-05-04T06:20:04.927" v="731" actId="14100"/>
          <ac:spMkLst>
            <pc:docMk/>
            <pc:sldMk cId="1413221128" sldId="1940"/>
            <ac:spMk id="9" creationId="{57D14BF3-4A53-412E-D370-6FA00CF01CC0}"/>
          </ac:spMkLst>
        </pc:spChg>
      </pc:sldChg>
      <pc:sldChg chg="modSp mod">
        <pc:chgData name="良知 伊庭" userId="0f33bcfe78ca1126" providerId="LiveId" clId="{EA94E082-3D8E-4F0D-9B78-B716B570039D}" dt="2025-05-04T06:09:30.379" v="471" actId="1076"/>
        <pc:sldMkLst>
          <pc:docMk/>
          <pc:sldMk cId="442885273" sldId="1943"/>
        </pc:sldMkLst>
        <pc:spChg chg="mod">
          <ac:chgData name="良知 伊庭" userId="0f33bcfe78ca1126" providerId="LiveId" clId="{EA94E082-3D8E-4F0D-9B78-B716B570039D}" dt="2025-05-04T06:09:30.379" v="471" actId="1076"/>
          <ac:spMkLst>
            <pc:docMk/>
            <pc:sldMk cId="442885273" sldId="1943"/>
            <ac:spMk id="2" creationId="{10A15614-CCC0-04B9-32D6-D1B3DFBD1EDC}"/>
          </ac:spMkLst>
        </pc:spChg>
      </pc:sldChg>
      <pc:sldChg chg="modSp mod">
        <pc:chgData name="良知 伊庭" userId="0f33bcfe78ca1126" providerId="LiveId" clId="{EA94E082-3D8E-4F0D-9B78-B716B570039D}" dt="2025-05-04T07:08:18.589" v="3222" actId="1076"/>
        <pc:sldMkLst>
          <pc:docMk/>
          <pc:sldMk cId="3185798039" sldId="1944"/>
        </pc:sldMkLst>
        <pc:spChg chg="mod">
          <ac:chgData name="良知 伊庭" userId="0f33bcfe78ca1126" providerId="LiveId" clId="{EA94E082-3D8E-4F0D-9B78-B716B570039D}" dt="2025-05-04T07:08:18.589" v="3222" actId="1076"/>
          <ac:spMkLst>
            <pc:docMk/>
            <pc:sldMk cId="3185798039" sldId="1944"/>
            <ac:spMk id="4" creationId="{30DA16C3-30FB-AECC-D95F-7E3E4579FBCE}"/>
          </ac:spMkLst>
        </pc:spChg>
      </pc:sldChg>
      <pc:sldChg chg="modSp mod">
        <pc:chgData name="良知 伊庭" userId="0f33bcfe78ca1126" providerId="LiveId" clId="{EA94E082-3D8E-4F0D-9B78-B716B570039D}" dt="2025-05-04T07:11:26.430" v="3242" actId="1076"/>
        <pc:sldMkLst>
          <pc:docMk/>
          <pc:sldMk cId="3217817736" sldId="1945"/>
        </pc:sldMkLst>
        <pc:spChg chg="mod">
          <ac:chgData name="良知 伊庭" userId="0f33bcfe78ca1126" providerId="LiveId" clId="{EA94E082-3D8E-4F0D-9B78-B716B570039D}" dt="2025-05-04T07:09:18.964" v="3231" actId="1076"/>
          <ac:spMkLst>
            <pc:docMk/>
            <pc:sldMk cId="3217817736" sldId="1945"/>
            <ac:spMk id="5" creationId="{6E0E2800-640C-643A-512A-AB2350B9DA6E}"/>
          </ac:spMkLst>
        </pc:spChg>
        <pc:graphicFrameChg chg="mod modGraphic">
          <ac:chgData name="良知 伊庭" userId="0f33bcfe78ca1126" providerId="LiveId" clId="{EA94E082-3D8E-4F0D-9B78-B716B570039D}" dt="2025-05-04T07:11:26.430" v="3242" actId="1076"/>
          <ac:graphicFrameMkLst>
            <pc:docMk/>
            <pc:sldMk cId="3217817736" sldId="1945"/>
            <ac:graphicFrameMk id="8" creationId="{B1255783-13CE-3199-5453-78D1CBFA66FE}"/>
          </ac:graphicFrameMkLst>
        </pc:graphicFrameChg>
      </pc:sldChg>
      <pc:sldChg chg="addSp modSp add mod">
        <pc:chgData name="良知 伊庭" userId="0f33bcfe78ca1126" providerId="LiveId" clId="{EA94E082-3D8E-4F0D-9B78-B716B570039D}" dt="2025-05-04T06:15:49.569" v="700" actId="13822"/>
        <pc:sldMkLst>
          <pc:docMk/>
          <pc:sldMk cId="1245693913" sldId="1947"/>
        </pc:sldMkLst>
        <pc:spChg chg="add mod">
          <ac:chgData name="良知 伊庭" userId="0f33bcfe78ca1126" providerId="LiveId" clId="{EA94E082-3D8E-4F0D-9B78-B716B570039D}" dt="2025-05-04T06:15:49.569" v="700" actId="13822"/>
          <ac:spMkLst>
            <pc:docMk/>
            <pc:sldMk cId="1245693913" sldId="1947"/>
            <ac:spMk id="8" creationId="{0116F1AF-C7CD-DCCF-629F-8036264B7038}"/>
          </ac:spMkLst>
        </pc:spChg>
        <pc:cxnChg chg="add mod">
          <ac:chgData name="良知 伊庭" userId="0f33bcfe78ca1126" providerId="LiveId" clId="{EA94E082-3D8E-4F0D-9B78-B716B570039D}" dt="2025-05-04T06:13:48.561" v="516" actId="1582"/>
          <ac:cxnSpMkLst>
            <pc:docMk/>
            <pc:sldMk cId="1245693913" sldId="1947"/>
            <ac:cxnSpMk id="13" creationId="{3D44B29F-3533-2F01-76DC-F3430DCF622D}"/>
          </ac:cxnSpMkLst>
        </pc:cxnChg>
      </pc:sldChg>
      <pc:sldChg chg="addSp delSp modSp new mod chgLayout">
        <pc:chgData name="良知 伊庭" userId="0f33bcfe78ca1126" providerId="LiveId" clId="{EA94E082-3D8E-4F0D-9B78-B716B570039D}" dt="2025-05-04T06:49:15.025" v="2173" actId="1035"/>
        <pc:sldMkLst>
          <pc:docMk/>
          <pc:sldMk cId="3027883260" sldId="1948"/>
        </pc:sldMkLst>
        <pc:spChg chg="del">
          <ac:chgData name="良知 伊庭" userId="0f33bcfe78ca1126" providerId="LiveId" clId="{EA94E082-3D8E-4F0D-9B78-B716B570039D}" dt="2025-05-04T06:24:51.082" v="733" actId="700"/>
          <ac:spMkLst>
            <pc:docMk/>
            <pc:sldMk cId="3027883260" sldId="1948"/>
            <ac:spMk id="2" creationId="{A47BC2EE-59A8-2A02-675B-76393ACC42CF}"/>
          </ac:spMkLst>
        </pc:spChg>
        <pc:spChg chg="mod ord">
          <ac:chgData name="良知 伊庭" userId="0f33bcfe78ca1126" providerId="LiveId" clId="{EA94E082-3D8E-4F0D-9B78-B716B570039D}" dt="2025-05-04T06:24:51.082" v="733" actId="700"/>
          <ac:spMkLst>
            <pc:docMk/>
            <pc:sldMk cId="3027883260" sldId="1948"/>
            <ac:spMk id="3" creationId="{5B556D5A-3E99-2B17-F6DB-FE57FA599A66}"/>
          </ac:spMkLst>
        </pc:spChg>
        <pc:spChg chg="add mod ord">
          <ac:chgData name="良知 伊庭" userId="0f33bcfe78ca1126" providerId="LiveId" clId="{EA94E082-3D8E-4F0D-9B78-B716B570039D}" dt="2025-05-04T06:27:56.874" v="952" actId="27636"/>
          <ac:spMkLst>
            <pc:docMk/>
            <pc:sldMk cId="3027883260" sldId="1948"/>
            <ac:spMk id="4" creationId="{97E1A0BA-CEB8-127C-524C-F19C72FE688C}"/>
          </ac:spMkLst>
        </pc:spChg>
        <pc:spChg chg="add mod">
          <ac:chgData name="良知 伊庭" userId="0f33bcfe78ca1126" providerId="LiveId" clId="{EA94E082-3D8E-4F0D-9B78-B716B570039D}" dt="2025-05-04T06:49:15.025" v="2173" actId="1035"/>
          <ac:spMkLst>
            <pc:docMk/>
            <pc:sldMk cId="3027883260" sldId="1948"/>
            <ac:spMk id="5" creationId="{7D8F09BD-72EC-302D-4712-732B0F730F14}"/>
          </ac:spMkLst>
        </pc:spChg>
        <pc:spChg chg="add mod">
          <ac:chgData name="良知 伊庭" userId="0f33bcfe78ca1126" providerId="LiveId" clId="{EA94E082-3D8E-4F0D-9B78-B716B570039D}" dt="2025-05-04T06:32:00.621" v="1170" actId="14100"/>
          <ac:spMkLst>
            <pc:docMk/>
            <pc:sldMk cId="3027883260" sldId="1948"/>
            <ac:spMk id="6" creationId="{8784CD23-E562-F2BB-ABDD-46B249E664AF}"/>
          </ac:spMkLst>
        </pc:spChg>
        <pc:spChg chg="add mod">
          <ac:chgData name="良知 伊庭" userId="0f33bcfe78ca1126" providerId="LiveId" clId="{EA94E082-3D8E-4F0D-9B78-B716B570039D}" dt="2025-05-04T06:32:54.225" v="1244" actId="20577"/>
          <ac:spMkLst>
            <pc:docMk/>
            <pc:sldMk cId="3027883260" sldId="1948"/>
            <ac:spMk id="7" creationId="{D32CBAA5-9E48-C589-EB78-6663370FD2A4}"/>
          </ac:spMkLst>
        </pc:spChg>
      </pc:sldChg>
      <pc:sldChg chg="addSp modSp new mod">
        <pc:chgData name="良知 伊庭" userId="0f33bcfe78ca1126" providerId="LiveId" clId="{EA94E082-3D8E-4F0D-9B78-B716B570039D}" dt="2025-05-04T07:07:46.720" v="3220" actId="20577"/>
        <pc:sldMkLst>
          <pc:docMk/>
          <pc:sldMk cId="853245857" sldId="1949"/>
        </pc:sldMkLst>
        <pc:spChg chg="mod">
          <ac:chgData name="良知 伊庭" userId="0f33bcfe78ca1126" providerId="LiveId" clId="{EA94E082-3D8E-4F0D-9B78-B716B570039D}" dt="2025-05-04T07:01:15.586" v="2930" actId="1076"/>
          <ac:spMkLst>
            <pc:docMk/>
            <pc:sldMk cId="853245857" sldId="1949"/>
            <ac:spMk id="2" creationId="{B3D52B1A-9A55-C667-D79F-3FE7B0484925}"/>
          </ac:spMkLst>
        </pc:spChg>
        <pc:spChg chg="add mod">
          <ac:chgData name="良知 伊庭" userId="0f33bcfe78ca1126" providerId="LiveId" clId="{EA94E082-3D8E-4F0D-9B78-B716B570039D}" dt="2025-05-04T07:02:37.416" v="2931" actId="1076"/>
          <ac:spMkLst>
            <pc:docMk/>
            <pc:sldMk cId="853245857" sldId="1949"/>
            <ac:spMk id="4" creationId="{05CFA7B6-20C6-C1E4-B3C1-28A61851521D}"/>
          </ac:spMkLst>
        </pc:spChg>
        <pc:spChg chg="add mod">
          <ac:chgData name="良知 伊庭" userId="0f33bcfe78ca1126" providerId="LiveId" clId="{EA94E082-3D8E-4F0D-9B78-B716B570039D}" dt="2025-05-04T07:07:46.720" v="3220" actId="20577"/>
          <ac:spMkLst>
            <pc:docMk/>
            <pc:sldMk cId="853245857" sldId="1949"/>
            <ac:spMk id="5" creationId="{2A2CD10A-3F81-3316-9A96-B2DC5015417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230106&#12487;&#12473;&#12463;&#12488;&#12483;&#12503;\&#21508;&#33258;&#27835;&#20307;&#21029;&#12501;&#12449;&#12452;&#12523;\&#20013;&#33021;&#30331;&#30010;\nakanoto&#21442;&#32771;&#36039;&#26009;&#22320;&#22495;&#20778;&#33391;&#36035;&#36024;&#20303;&#23429;&#20385;&#26684;&#36039;&#26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strRef>
              <c:f>Sheet3!$C$2</c:f>
              <c:strCache>
                <c:ptCount val="1"/>
                <c:pt idx="0">
                  <c:v>金額（億円）</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0"/>
          </c:trendline>
          <c:xVal>
            <c:numRef>
              <c:f>Sheet3!$B$3:$B$17</c:f>
              <c:numCache>
                <c:formatCode>General</c:formatCode>
                <c:ptCount val="15"/>
                <c:pt idx="0">
                  <c:v>10000</c:v>
                </c:pt>
                <c:pt idx="1">
                  <c:v>13000</c:v>
                </c:pt>
                <c:pt idx="2">
                  <c:v>5000</c:v>
                </c:pt>
                <c:pt idx="3">
                  <c:v>8500</c:v>
                </c:pt>
                <c:pt idx="4">
                  <c:v>10000</c:v>
                </c:pt>
                <c:pt idx="5">
                  <c:v>10000</c:v>
                </c:pt>
                <c:pt idx="6">
                  <c:v>8000</c:v>
                </c:pt>
                <c:pt idx="7">
                  <c:v>3500</c:v>
                </c:pt>
                <c:pt idx="8">
                  <c:v>2800</c:v>
                </c:pt>
                <c:pt idx="9">
                  <c:v>3000</c:v>
                </c:pt>
                <c:pt idx="10">
                  <c:v>15000</c:v>
                </c:pt>
                <c:pt idx="11">
                  <c:v>4500</c:v>
                </c:pt>
                <c:pt idx="12">
                  <c:v>6500</c:v>
                </c:pt>
                <c:pt idx="13">
                  <c:v>3500</c:v>
                </c:pt>
                <c:pt idx="14">
                  <c:v>10000</c:v>
                </c:pt>
              </c:numCache>
            </c:numRef>
          </c:xVal>
          <c:yVal>
            <c:numRef>
              <c:f>Sheet3!$C$3:$C$17</c:f>
              <c:numCache>
                <c:formatCode>General</c:formatCode>
                <c:ptCount val="15"/>
                <c:pt idx="0">
                  <c:v>120</c:v>
                </c:pt>
                <c:pt idx="1">
                  <c:v>150</c:v>
                </c:pt>
                <c:pt idx="2">
                  <c:v>57</c:v>
                </c:pt>
                <c:pt idx="3">
                  <c:v>97</c:v>
                </c:pt>
                <c:pt idx="4">
                  <c:v>114</c:v>
                </c:pt>
                <c:pt idx="5">
                  <c:v>82</c:v>
                </c:pt>
                <c:pt idx="6">
                  <c:v>91</c:v>
                </c:pt>
                <c:pt idx="7">
                  <c:v>48</c:v>
                </c:pt>
                <c:pt idx="8">
                  <c:v>38</c:v>
                </c:pt>
                <c:pt idx="9">
                  <c:v>40</c:v>
                </c:pt>
                <c:pt idx="10">
                  <c:v>130</c:v>
                </c:pt>
                <c:pt idx="11">
                  <c:v>46</c:v>
                </c:pt>
                <c:pt idx="12">
                  <c:v>60</c:v>
                </c:pt>
                <c:pt idx="13">
                  <c:v>48</c:v>
                </c:pt>
                <c:pt idx="14">
                  <c:v>110</c:v>
                </c:pt>
              </c:numCache>
            </c:numRef>
          </c:yVal>
          <c:smooth val="0"/>
          <c:extLst>
            <c:ext xmlns:c16="http://schemas.microsoft.com/office/drawing/2014/chart" uri="{C3380CC4-5D6E-409C-BE32-E72D297353CC}">
              <c16:uniqueId val="{00000001-F987-43AB-B7B4-432AEEB2BDC2}"/>
            </c:ext>
          </c:extLst>
        </c:ser>
        <c:dLbls>
          <c:showLegendKey val="0"/>
          <c:showVal val="0"/>
          <c:showCatName val="0"/>
          <c:showSerName val="0"/>
          <c:showPercent val="0"/>
          <c:showBubbleSize val="0"/>
        </c:dLbls>
        <c:axId val="1467529760"/>
        <c:axId val="2099746064"/>
      </c:scatterChart>
      <c:valAx>
        <c:axId val="1467529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9746064"/>
        <c:crosses val="autoZero"/>
        <c:crossBetween val="midCat"/>
      </c:valAx>
      <c:valAx>
        <c:axId val="2099746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7529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2025/5/4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39</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041400"/>
            <a:ext cx="9144000" cy="2387600"/>
          </a:xfrm>
        </p:spPr>
        <p:txBody>
          <a:bodyPr rtlCol="0" anchor="b"/>
          <a:lstStyle>
            <a:lvl1pPr algn="l">
              <a:defRPr sz="6000">
                <a:solidFill>
                  <a:schemeClr val="tx2"/>
                </a:solidFill>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1524000" y="3602038"/>
            <a:ext cx="9144000" cy="1655762"/>
          </a:xfrm>
        </p:spPr>
        <p:txBody>
          <a:bodyPr rtlCol="0"/>
          <a:lstStyle>
            <a:lvl1pPr marL="0" indent="0" algn="l">
              <a:buNone/>
              <a:defRPr sz="24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4" name="日付プレースホルダー 3"/>
          <p:cNvSpPr>
            <a:spLocks noGrp="1"/>
          </p:cNvSpPr>
          <p:nvPr>
            <p:ph type="dt" sz="half" idx="10"/>
          </p:nvPr>
        </p:nvSpPr>
        <p:spPr/>
        <p:txBody>
          <a:bodyPr rtlCol="0"/>
          <a:lstStyle/>
          <a:p>
            <a:pPr rtl="0"/>
            <a:fld id="{58ADE1A8-B2D0-4DD0-A919-519492956835}" type="datetime1">
              <a:rPr lang="ja-JP" altLang="en-US" noProof="0" smtClean="0"/>
              <a:t>2025/5/4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93623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AB741893-F2A7-4038-93FC-89F5DD47958F}" type="datetime1">
              <a:rPr lang="ja-JP" altLang="en-US" noProof="0" smtClean="0"/>
              <a:t>2025/5/4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66395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5AEA13F4-DDF9-4E6C-BD1E-988996E37CA7}" type="datetime1">
              <a:rPr lang="ja-JP" altLang="en-US" noProof="0" smtClean="0"/>
              <a:t>2025/5/4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01024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3134D9-E289-451A-816F-22C5AC989BD1}" type="datetime1">
              <a:rPr lang="ja-JP" altLang="en-US" smtClean="0"/>
              <a:t>2025/5/4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68346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85FF2A-8E53-4F41-8127-45D98A382F46}"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24198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7090-0927-4446-BC43-1317A5CFC1AF}"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7561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3D6A2E-6AD3-4CFA-962B-EC4FF071E679}"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62638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A2EC11-F609-4800-B172-3B0060CE7DDA}" type="datetime1">
              <a:rPr kumimoji="1" lang="ja-JP" altLang="en-US" smtClean="0"/>
              <a:t>2025/5/4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186371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AA90BC-8C28-43F8-9667-940C428F5C24}" type="datetime1">
              <a:rPr kumimoji="1" lang="ja-JP" altLang="en-US" smtClean="0"/>
              <a:t>2025/5/4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56424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A1E98E-49C1-4443-A0C2-B6B23D02547D}" type="datetime1">
              <a:rPr kumimoji="1" lang="ja-JP" altLang="en-US" smtClean="0"/>
              <a:t>2025/5/4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56136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F0708-8B1A-4211-9921-4CAF22326716}" type="datetime1">
              <a:rPr kumimoji="1" lang="ja-JP" altLang="en-US" smtClean="0"/>
              <a:t>2025/5/4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50860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E1CC5E94-5BDE-4D33-A5B1-AA758122BAC1}" type="datetime1">
              <a:rPr lang="ja-JP" altLang="en-US" noProof="0" smtClean="0"/>
              <a:t>2025/5/4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4146344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923E8-6F34-44BA-BA6B-F13918573776}" type="datetime1">
              <a:rPr kumimoji="1" lang="ja-JP" altLang="en-US" smtClean="0"/>
              <a:t>2025/5/4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41391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49FFA9-AC0E-49AE-8D76-70A67465F9E9}" type="datetime1">
              <a:rPr kumimoji="1" lang="ja-JP" altLang="en-US" smtClean="0"/>
              <a:t>2025/5/4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4702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1335011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897119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8491651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2855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825376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71FD0F-ADFE-4FDB-91E2-FEFFF183E0E8}"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97408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DB5F8-F3C6-49B9-A18F-6A72A8742605}" type="datetime1">
              <a:rPr kumimoji="1" lang="ja-JP" altLang="en-US" smtClean="0"/>
              <a:t>2025/5/4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2563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62262"/>
          </a:xfrm>
        </p:spPr>
        <p:txBody>
          <a:bodyPr rtlCol="0" anchor="b"/>
          <a:lstStyle>
            <a:lvl1pPr>
              <a:defRPr sz="6000"/>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D664C70D-3141-41CB-BAB8-B5D7D08BF4B3}" type="datetime1">
              <a:rPr lang="ja-JP" altLang="en-US" noProof="0" smtClean="0"/>
              <a:t>2025/5/4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83660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p:cNvSpPr>
            <a:spLocks noGrp="1"/>
          </p:cNvSpPr>
          <p:nvPr>
            <p:ph type="dt" sz="half" idx="10"/>
          </p:nvPr>
        </p:nvSpPr>
        <p:spPr/>
        <p:txBody>
          <a:bodyPr rtlCol="0"/>
          <a:lstStyle/>
          <a:p>
            <a:pPr rtl="0"/>
            <a:fld id="{5CC58646-EAEB-42A6-A9BB-640BD3369B4F}" type="datetime1">
              <a:rPr lang="ja-JP" altLang="en-US" noProof="0" smtClean="0"/>
              <a:t>2025/5/4</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76732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74638"/>
            <a:ext cx="10515600" cy="1143000"/>
          </a:xfrm>
        </p:spPr>
        <p:txBody>
          <a:bodyPr rtlCol="0"/>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fld id="{56DE2105-FC34-441F-A0BB-2563E995F222}" type="datetime1">
              <a:rPr lang="ja-JP" altLang="en-US" noProof="0" smtClean="0"/>
              <a:t>2025/5/4</a:t>
            </a:fld>
            <a:endParaRPr lang="ja-JP" altLang="en-US" noProof="0"/>
          </a:p>
        </p:txBody>
      </p:sp>
      <p:sp>
        <p:nvSpPr>
          <p:cNvPr id="8" name="フッター プレースホルダー 7"/>
          <p:cNvSpPr>
            <a:spLocks noGrp="1"/>
          </p:cNvSpPr>
          <p:nvPr>
            <p:ph type="ftr" sz="quarter" idx="11"/>
          </p:nvPr>
        </p:nvSpPr>
        <p:spPr/>
        <p:txBody>
          <a:bodyPr rtlCol="0"/>
          <a:lstStyle/>
          <a:p>
            <a:pPr rtl="0"/>
            <a:endParaRPr lang="ja-JP" altLang="en-US" noProof="0"/>
          </a:p>
        </p:txBody>
      </p:sp>
      <p:sp>
        <p:nvSpPr>
          <p:cNvPr id="9" name="スライド番号プレースホルダー 8"/>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614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p:cNvSpPr>
            <a:spLocks noGrp="1"/>
          </p:cNvSpPr>
          <p:nvPr>
            <p:ph type="dt" sz="half" idx="10"/>
          </p:nvPr>
        </p:nvSpPr>
        <p:spPr/>
        <p:txBody>
          <a:bodyPr rtlCol="0"/>
          <a:lstStyle/>
          <a:p>
            <a:pPr rtl="0"/>
            <a:fld id="{AD21831B-3D60-48F4-8245-95EB346A638A}" type="datetime1">
              <a:rPr lang="ja-JP" altLang="en-US" noProof="0" smtClean="0"/>
              <a:t>2025/5/4</a:t>
            </a:fld>
            <a:endParaRPr lang="ja-JP" altLang="en-US" noProof="0"/>
          </a:p>
        </p:txBody>
      </p:sp>
      <p:sp>
        <p:nvSpPr>
          <p:cNvPr id="4" name="フッター プレースホルダー 3"/>
          <p:cNvSpPr>
            <a:spLocks noGrp="1"/>
          </p:cNvSpPr>
          <p:nvPr>
            <p:ph type="ftr" sz="quarter" idx="11"/>
          </p:nvPr>
        </p:nvSpPr>
        <p:spPr/>
        <p:txBody>
          <a:bodyPr rtlCol="0"/>
          <a:lstStyle/>
          <a:p>
            <a:pPr rtl="0"/>
            <a:endParaRPr lang="ja-JP" altLang="en-US" noProof="0"/>
          </a:p>
        </p:txBody>
      </p:sp>
      <p:sp>
        <p:nvSpPr>
          <p:cNvPr id="5" name="スライド番号プレースホルダー 4"/>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55536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66A77ED3-D17D-4556-B858-7A3BB5FFD3A9}" type="datetime1">
              <a:rPr lang="ja-JP" altLang="en-US" noProof="0" smtClean="0"/>
              <a:t>2025/5/4</a:t>
            </a:fld>
            <a:endParaRPr lang="ja-JP" altLang="en-US" noProof="0"/>
          </a:p>
        </p:txBody>
      </p:sp>
      <p:sp>
        <p:nvSpPr>
          <p:cNvPr id="3" name="フッター プレースホルダー 2"/>
          <p:cNvSpPr>
            <a:spLocks noGrp="1"/>
          </p:cNvSpPr>
          <p:nvPr>
            <p:ph type="ftr" sz="quarter" idx="11"/>
          </p:nvPr>
        </p:nvSpPr>
        <p:spPr/>
        <p:txBody>
          <a:bodyPr rtlCol="0"/>
          <a:lstStyle/>
          <a:p>
            <a:pPr rtl="0"/>
            <a:endParaRPr lang="ja-JP" altLang="en-US" noProof="0"/>
          </a:p>
        </p:txBody>
      </p:sp>
      <p:sp>
        <p:nvSpPr>
          <p:cNvPr id="4" name="スライド番号プレースホルダー 3"/>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82696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5086A6AB-9571-4914-968B-A1E8784F3558}" type="datetime1">
              <a:rPr lang="ja-JP" altLang="en-US" noProof="0" smtClean="0"/>
              <a:t>2025/5/4</a:t>
            </a:fld>
            <a:endParaRPr lang="ja-JP" altLang="en-US" noProof="0" dirty="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46544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DD2BC8D0-E3ED-4BB7-8537-6ACB2222606E}" type="datetime1">
              <a:rPr lang="ja-JP" altLang="en-US" noProof="0" smtClean="0"/>
              <a:t>2025/5/4</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52664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B735B227-4CD0-4A7A-B01E-B1E9B06A5B65}" type="datetime1">
              <a:rPr lang="ja-JP" altLang="en-US" noProof="0" smtClean="0"/>
              <a:t>2025/5/4</a:t>
            </a:fld>
            <a:endParaRPr lang="ja-JP" altLang="en-US" noProof="0"/>
          </a:p>
        </p:txBody>
      </p:sp>
      <p:sp>
        <p:nvSpPr>
          <p:cNvPr id="5"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062D6987-FB6D-4DB8-81B8-AD0F35E3BB5F}" type="slidenum">
              <a:rPr lang="en-US" altLang="ja-JP" noProof="0" smtClean="0"/>
              <a:pPr/>
              <a:t>‹#›</a:t>
            </a:fld>
            <a:endParaRPr lang="ja-JP" altLang="en-US" noProof="0"/>
          </a:p>
        </p:txBody>
      </p:sp>
    </p:spTree>
    <p:extLst>
      <p:ext uri="{BB962C8B-B14F-4D97-AF65-F5344CB8AC3E}">
        <p14:creationId xmlns:p14="http://schemas.microsoft.com/office/powerpoint/2010/main" val="3241072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08ECBA-C932-4754-8DB1-5E75E5352340}" type="datetime1">
              <a:rPr kumimoji="1" lang="ja-JP" altLang="en-US" smtClean="0"/>
              <a:t>2025/5/4</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8276086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hyperlink" Target="mailto:Kumi.yamamoto.mp@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23665;&#21271;/211013&#38263;&#26399;&#21454;&#25903;&#34920;&#31561;.xlsx"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37202;&#30000;&#28207;/&#27096;&#24335;8-4_&#21454;&#25903;&#35336;&#31639;&#26360;.xlsx" TargetMode="External"/><Relationship Id="rId2" Type="http://schemas.openxmlformats.org/officeDocument/2006/relationships/hyperlink" Target="&#37202;&#30000;&#28207;/&#27096;&#24335;7-3_&#26989;&#21209;&#22996;&#35351;&#36027;&#20869;&#35379;&#26360;.xlsx"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mailto:y.iba.jj2@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duotone>
              <a:schemeClr val="accent1">
                <a:shade val="45000"/>
                <a:satMod val="135000"/>
              </a:schemeClr>
              <a:prstClr val="white"/>
            </a:duotone>
          </a:blip>
          <a:srcRect l="9091" t="13604" b="2908"/>
          <a:stretch/>
        </p:blipFill>
        <p:spPr>
          <a:xfrm>
            <a:off x="1" y="10"/>
            <a:ext cx="12191999" cy="6857990"/>
          </a:xfrm>
          <a:prstGeom prst="rect">
            <a:avLst/>
          </a:prstGeom>
        </p:spPr>
      </p:pic>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1213658" y="401781"/>
            <a:ext cx="9603970" cy="1712499"/>
          </a:xfrm>
        </p:spPr>
        <p:txBody>
          <a:bodyPr>
            <a:normAutofit/>
          </a:bodyPr>
          <a:lstStyle/>
          <a:p>
            <a:pPr>
              <a:lnSpc>
                <a:spcPct val="90000"/>
              </a:lnSpc>
            </a:pPr>
            <a:r>
              <a:rPr kumimoji="1" lang="en-US" altLang="ja-JP" sz="3600" dirty="0">
                <a:solidFill>
                  <a:schemeClr val="tx1"/>
                </a:solidFill>
              </a:rPr>
              <a:t>PPP</a:t>
            </a:r>
            <a:r>
              <a:rPr kumimoji="1" lang="ja-JP" altLang="en-US" sz="3600" dirty="0">
                <a:solidFill>
                  <a:schemeClr val="tx1"/>
                </a:solidFill>
              </a:rPr>
              <a:t>・</a:t>
            </a:r>
            <a:r>
              <a:rPr kumimoji="1" lang="en-US" altLang="ja-JP" sz="3600" dirty="0">
                <a:solidFill>
                  <a:schemeClr val="tx1"/>
                </a:solidFill>
              </a:rPr>
              <a:t>PFI</a:t>
            </a:r>
            <a:r>
              <a:rPr kumimoji="1" lang="ja-JP" altLang="en-US" sz="3600" dirty="0">
                <a:solidFill>
                  <a:schemeClr val="tx1"/>
                </a:solidFill>
              </a:rPr>
              <a:t>プロジェクトマネージャー養成講座　</a:t>
            </a:r>
            <a:br>
              <a:rPr kumimoji="1" lang="en-US" altLang="ja-JP" sz="3600" dirty="0">
                <a:solidFill>
                  <a:schemeClr val="tx1"/>
                </a:solidFill>
              </a:rPr>
            </a:br>
            <a:r>
              <a:rPr kumimoji="1" lang="ja-JP" altLang="en-US" sz="3600" dirty="0">
                <a:solidFill>
                  <a:schemeClr val="tx1"/>
                </a:solidFill>
              </a:rPr>
              <a:t>全７回</a:t>
            </a:r>
            <a:br>
              <a:rPr kumimoji="1" lang="en-US" altLang="ja-JP" sz="3600" dirty="0">
                <a:solidFill>
                  <a:schemeClr val="tx1"/>
                </a:solidFill>
              </a:rPr>
            </a:br>
            <a:r>
              <a:rPr kumimoji="1" lang="ja-JP" altLang="en-US" sz="3600" dirty="0">
                <a:solidFill>
                  <a:schemeClr val="tx1"/>
                </a:solidFill>
              </a:rPr>
              <a:t>第４回　提案金額の成り立ち</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3341297" y="4599709"/>
            <a:ext cx="6755895" cy="1856509"/>
          </a:xfrm>
        </p:spPr>
        <p:txBody>
          <a:bodyPr>
            <a:normAutofit fontScale="92500" lnSpcReduction="10000"/>
          </a:bodyPr>
          <a:lstStyle/>
          <a:p>
            <a:pPr>
              <a:lnSpc>
                <a:spcPct val="90000"/>
              </a:lnSpc>
            </a:pPr>
            <a:r>
              <a:rPr lang="en-US" altLang="ja-JP" sz="3200" b="1" dirty="0"/>
              <a:t>2025</a:t>
            </a:r>
            <a:r>
              <a:rPr lang="ja-JP" altLang="en-US" sz="3200" b="1" dirty="0"/>
              <a:t>年</a:t>
            </a:r>
            <a:r>
              <a:rPr lang="en-US" altLang="ja-JP" sz="3200" b="1" dirty="0"/>
              <a:t>5</a:t>
            </a:r>
            <a:r>
              <a:rPr lang="ja-JP" altLang="en-US" sz="3200" b="1" dirty="0"/>
              <a:t>月</a:t>
            </a:r>
            <a:r>
              <a:rPr lang="en-US" altLang="ja-JP" sz="3200" b="1" dirty="0"/>
              <a:t>22</a:t>
            </a:r>
            <a:r>
              <a:rPr lang="ja-JP" altLang="en-US" sz="3200" b="1" dirty="0"/>
              <a:t>日</a:t>
            </a:r>
            <a:endParaRPr kumimoji="1" lang="en-US" altLang="ja-JP" sz="3200" b="1" dirty="0"/>
          </a:p>
          <a:p>
            <a:pPr>
              <a:lnSpc>
                <a:spcPct val="90000"/>
              </a:lnSpc>
            </a:pPr>
            <a:r>
              <a:rPr lang="ja-JP" altLang="en-US" dirty="0"/>
              <a:t>一般社団法人　国土政策研究会　　理　事　伊庭　良知</a:t>
            </a:r>
            <a:endParaRPr lang="en-US" altLang="ja-JP" dirty="0"/>
          </a:p>
          <a:p>
            <a:pPr>
              <a:lnSpc>
                <a:spcPct val="90000"/>
              </a:lnSpc>
            </a:pPr>
            <a:r>
              <a:rPr lang="ja-JP" altLang="en-US" dirty="0"/>
              <a:t>調査役　山本　久美</a:t>
            </a:r>
            <a:endParaRPr lang="en-US" altLang="ja-JP" dirty="0"/>
          </a:p>
          <a:p>
            <a:pPr>
              <a:lnSpc>
                <a:spcPct val="90000"/>
              </a:lnSpc>
            </a:pPr>
            <a:r>
              <a:rPr kumimoji="1" lang="ja-JP" altLang="en-US" dirty="0"/>
              <a:t>連絡・質問：                 　</a:t>
            </a:r>
            <a:r>
              <a:rPr kumimoji="1" lang="en-US" altLang="ja-JP" dirty="0">
                <a:hlinkClick r:id="rId3"/>
              </a:rPr>
              <a:t>y.iba.jj2@gmail.com</a:t>
            </a:r>
            <a:r>
              <a:rPr kumimoji="1" lang="en-US" altLang="ja-JP" dirty="0"/>
              <a:t>     </a:t>
            </a:r>
          </a:p>
          <a:p>
            <a:pPr>
              <a:lnSpc>
                <a:spcPct val="90000"/>
              </a:lnSpc>
            </a:pPr>
            <a:r>
              <a:rPr kumimoji="1" lang="en-US" altLang="ja-JP" dirty="0">
                <a:hlinkClick r:id="rId4"/>
              </a:rPr>
              <a:t>Kumi.yamamoto.mp@gmail.com</a:t>
            </a:r>
            <a:endParaRPr kumimoji="1" lang="en-US" altLang="ja-JP" dirty="0"/>
          </a:p>
          <a:p>
            <a:pPr>
              <a:lnSpc>
                <a:spcPct val="90000"/>
              </a:lnSpc>
            </a:pPr>
            <a:endParaRPr kumimoji="1" lang="ja-JP" altLang="en-US" dirty="0"/>
          </a:p>
        </p:txBody>
      </p:sp>
    </p:spTree>
    <p:extLst>
      <p:ext uri="{BB962C8B-B14F-4D97-AF65-F5344CB8AC3E}">
        <p14:creationId xmlns:p14="http://schemas.microsoft.com/office/powerpoint/2010/main" val="423685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D52B1A-9A55-C667-D79F-3FE7B0484925}"/>
              </a:ext>
            </a:extLst>
          </p:cNvPr>
          <p:cNvSpPr>
            <a:spLocks noGrp="1"/>
          </p:cNvSpPr>
          <p:nvPr>
            <p:ph type="title"/>
          </p:nvPr>
        </p:nvSpPr>
        <p:spPr>
          <a:xfrm>
            <a:off x="841597" y="713728"/>
            <a:ext cx="8596668" cy="605950"/>
          </a:xfrm>
        </p:spPr>
        <p:txBody>
          <a:bodyPr>
            <a:normAutofit fontScale="90000"/>
          </a:bodyPr>
          <a:lstStyle/>
          <a:p>
            <a:r>
              <a:rPr kumimoji="1" lang="ja-JP" altLang="en-US" dirty="0">
                <a:solidFill>
                  <a:schemeClr val="tx1"/>
                </a:solidFill>
              </a:rPr>
              <a:t>事業期間中の</a:t>
            </a:r>
            <a:r>
              <a:rPr kumimoji="1" lang="en-US" altLang="ja-JP" dirty="0">
                <a:solidFill>
                  <a:schemeClr val="tx1"/>
                </a:solidFill>
              </a:rPr>
              <a:t>SPC</a:t>
            </a:r>
            <a:r>
              <a:rPr kumimoji="1" lang="ja-JP" altLang="en-US" dirty="0">
                <a:solidFill>
                  <a:schemeClr val="tx1"/>
                </a:solidFill>
              </a:rPr>
              <a:t>の経営</a:t>
            </a:r>
          </a:p>
        </p:txBody>
      </p:sp>
      <p:sp>
        <p:nvSpPr>
          <p:cNvPr id="3" name="スライド番号プレースホルダー 2">
            <a:extLst>
              <a:ext uri="{FF2B5EF4-FFF2-40B4-BE49-F238E27FC236}">
                <a16:creationId xmlns:a16="http://schemas.microsoft.com/office/drawing/2014/main" id="{F607FD53-5220-03DD-FCD4-FDFF476B27EA}"/>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sp>
        <p:nvSpPr>
          <p:cNvPr id="4" name="テキスト ボックス 3">
            <a:extLst>
              <a:ext uri="{FF2B5EF4-FFF2-40B4-BE49-F238E27FC236}">
                <a16:creationId xmlns:a16="http://schemas.microsoft.com/office/drawing/2014/main" id="{05CFA7B6-20C6-C1E4-B3C1-28A61851521D}"/>
              </a:ext>
            </a:extLst>
          </p:cNvPr>
          <p:cNvSpPr txBox="1"/>
          <p:nvPr/>
        </p:nvSpPr>
        <p:spPr>
          <a:xfrm>
            <a:off x="443512" y="1435937"/>
            <a:ext cx="10540239" cy="3693319"/>
          </a:xfrm>
          <a:prstGeom prst="rect">
            <a:avLst/>
          </a:prstGeom>
          <a:noFill/>
        </p:spPr>
        <p:txBody>
          <a:bodyPr wrap="square" rtlCol="0">
            <a:spAutoFit/>
          </a:bodyPr>
          <a:lstStyle/>
          <a:p>
            <a:r>
              <a:rPr kumimoji="1" lang="ja-JP" altLang="en-US" dirty="0"/>
              <a:t>①　誰が担う？</a:t>
            </a:r>
            <a:endParaRPr kumimoji="1" lang="en-US" altLang="ja-JP" dirty="0"/>
          </a:p>
          <a:p>
            <a:r>
              <a:rPr lang="ja-JP" altLang="en-US" dirty="0"/>
              <a:t>　　事業期間中同じ企業が担う場合</a:t>
            </a:r>
            <a:endParaRPr kumimoji="1" lang="en-US" altLang="ja-JP" dirty="0"/>
          </a:p>
          <a:p>
            <a:r>
              <a:rPr lang="en-US" altLang="ja-JP" dirty="0"/>
              <a:t>	(1)SPC</a:t>
            </a:r>
            <a:r>
              <a:rPr lang="ja-JP" altLang="en-US" dirty="0"/>
              <a:t>運営請負企業    </a:t>
            </a:r>
            <a:endParaRPr lang="en-US" altLang="ja-JP" dirty="0"/>
          </a:p>
          <a:p>
            <a:r>
              <a:rPr lang="ja-JP" altLang="en-US" dirty="0"/>
              <a:t>　　　　</a:t>
            </a:r>
            <a:r>
              <a:rPr lang="en-US" altLang="ja-JP" dirty="0"/>
              <a:t>(2)</a:t>
            </a:r>
            <a:r>
              <a:rPr lang="ja-JP" altLang="en-US" dirty="0"/>
              <a:t>代表企業</a:t>
            </a:r>
            <a:endParaRPr lang="en-US" altLang="ja-JP" dirty="0"/>
          </a:p>
          <a:p>
            <a:r>
              <a:rPr lang="ja-JP" altLang="en-US" dirty="0"/>
              <a:t>　　事業のステージによって、担う企業を変更する場合　</a:t>
            </a:r>
            <a:endParaRPr lang="en-US" altLang="ja-JP" dirty="0"/>
          </a:p>
          <a:p>
            <a:r>
              <a:rPr lang="ja-JP" altLang="en-US" dirty="0"/>
              <a:t>　　　　</a:t>
            </a:r>
            <a:r>
              <a:rPr lang="en-US" altLang="ja-JP" dirty="0"/>
              <a:t>(3)</a:t>
            </a:r>
            <a:r>
              <a:rPr lang="ja-JP" altLang="en-US" dirty="0"/>
              <a:t>設計建設期間中は、設計企業・建設企業　</a:t>
            </a:r>
            <a:endParaRPr lang="en-US" altLang="ja-JP" dirty="0"/>
          </a:p>
          <a:p>
            <a:r>
              <a:rPr kumimoji="1" lang="ja-JP" altLang="en-US" dirty="0"/>
              <a:t>　　　　</a:t>
            </a:r>
            <a:r>
              <a:rPr kumimoji="1" lang="en-US" altLang="ja-JP" dirty="0"/>
              <a:t>(4)</a:t>
            </a:r>
            <a:r>
              <a:rPr kumimoji="1" lang="ja-JP" altLang="en-US" dirty="0"/>
              <a:t>維持管理運営期間は、維持管理・運営企業</a:t>
            </a:r>
            <a:endParaRPr kumimoji="1" lang="en-US" altLang="ja-JP" dirty="0"/>
          </a:p>
          <a:p>
            <a:endParaRPr lang="en-US" altLang="ja-JP" dirty="0"/>
          </a:p>
          <a:p>
            <a:r>
              <a:rPr kumimoji="1" lang="ja-JP" altLang="en-US" dirty="0"/>
              <a:t>②　担当が決まれば、その企業が見積をコンソーシャム会議に提出する</a:t>
            </a:r>
            <a:endParaRPr kumimoji="1" lang="en-US" altLang="ja-JP" dirty="0"/>
          </a:p>
          <a:p>
            <a:r>
              <a:rPr lang="ja-JP" altLang="en-US" dirty="0"/>
              <a:t>　　　　決まった金額がないし、どこまでの業務をするのか？：メンバーが知らない。</a:t>
            </a:r>
            <a:endParaRPr lang="en-US" altLang="ja-JP" dirty="0"/>
          </a:p>
          <a:p>
            <a:r>
              <a:rPr kumimoji="1" lang="ja-JP" altLang="en-US" dirty="0"/>
              <a:t>　　　　担当企業に、業務仕様書とそれに応じた見積を提出させて、メンバー全員で協議する必要。</a:t>
            </a:r>
            <a:endParaRPr kumimoji="1" lang="en-US" altLang="ja-JP" dirty="0"/>
          </a:p>
          <a:p>
            <a:endParaRPr lang="en-US" altLang="ja-JP" dirty="0"/>
          </a:p>
          <a:p>
            <a:endParaRPr kumimoji="1" lang="ja-JP" altLang="en-US" dirty="0"/>
          </a:p>
        </p:txBody>
      </p:sp>
      <p:sp>
        <p:nvSpPr>
          <p:cNvPr id="5" name="楕円 4">
            <a:extLst>
              <a:ext uri="{FF2B5EF4-FFF2-40B4-BE49-F238E27FC236}">
                <a16:creationId xmlns:a16="http://schemas.microsoft.com/office/drawing/2014/main" id="{2A2CD10A-3F81-3316-9A96-B2DC50154175}"/>
              </a:ext>
            </a:extLst>
          </p:cNvPr>
          <p:cNvSpPr/>
          <p:nvPr/>
        </p:nvSpPr>
        <p:spPr>
          <a:xfrm>
            <a:off x="1106041" y="4665084"/>
            <a:ext cx="8246026" cy="192735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提案金額や、提案内容に直接影響するので、</a:t>
            </a:r>
            <a:endParaRPr kumimoji="1" lang="en-US" altLang="ja-JP" dirty="0"/>
          </a:p>
          <a:p>
            <a:pPr algn="ctr"/>
            <a:r>
              <a:rPr kumimoji="1" lang="ja-JP" altLang="en-US" dirty="0"/>
              <a:t>メンバーでしっかり協議する必要がある</a:t>
            </a:r>
            <a:endParaRPr kumimoji="1" lang="en-US" altLang="ja-JP" dirty="0"/>
          </a:p>
          <a:p>
            <a:pPr algn="ctr"/>
            <a:endParaRPr lang="en-US" altLang="ja-JP" dirty="0"/>
          </a:p>
          <a:p>
            <a:pPr algn="ctr"/>
            <a:r>
              <a:rPr kumimoji="1" lang="en-US" altLang="ja-JP" dirty="0"/>
              <a:t>SPC</a:t>
            </a:r>
            <a:r>
              <a:rPr kumimoji="1" lang="ja-JP" altLang="en-US" dirty="0"/>
              <a:t>運営の安定性・確実性の項目</a:t>
            </a:r>
            <a:endParaRPr kumimoji="1" lang="en-US" altLang="ja-JP" dirty="0"/>
          </a:p>
          <a:p>
            <a:pPr algn="ctr"/>
            <a:r>
              <a:rPr kumimoji="1" lang="ja-JP" altLang="en-US" dirty="0"/>
              <a:t>金額への影響も多い</a:t>
            </a:r>
            <a:endParaRPr kumimoji="1" lang="en-US" altLang="ja-JP" dirty="0"/>
          </a:p>
          <a:p>
            <a:pPr algn="ctr"/>
            <a:r>
              <a:rPr kumimoji="1" lang="ja-JP" altLang="en-US" dirty="0"/>
              <a:t>年</a:t>
            </a:r>
            <a:r>
              <a:rPr kumimoji="1" lang="en-US" altLang="ja-JP" dirty="0"/>
              <a:t>100</a:t>
            </a:r>
            <a:r>
              <a:rPr kumimoji="1" lang="ja-JP" altLang="en-US" dirty="0"/>
              <a:t>万円違うと</a:t>
            </a:r>
            <a:r>
              <a:rPr kumimoji="1" lang="en-US" altLang="ja-JP" dirty="0"/>
              <a:t>30</a:t>
            </a:r>
            <a:r>
              <a:rPr kumimoji="1" lang="ja-JP" altLang="en-US" dirty="0"/>
              <a:t>年分で</a:t>
            </a:r>
            <a:r>
              <a:rPr kumimoji="1" lang="en-US" altLang="ja-JP" dirty="0"/>
              <a:t>3000</a:t>
            </a:r>
            <a:r>
              <a:rPr kumimoji="1" lang="ja-JP" altLang="en-US" dirty="0"/>
              <a:t>万円提案金額が上昇</a:t>
            </a:r>
          </a:p>
        </p:txBody>
      </p:sp>
    </p:spTree>
    <p:extLst>
      <p:ext uri="{BB962C8B-B14F-4D97-AF65-F5344CB8AC3E}">
        <p14:creationId xmlns:p14="http://schemas.microsoft.com/office/powerpoint/2010/main" val="85324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0DA16C3-30FB-AECC-D95F-7E3E4579FBCE}"/>
              </a:ext>
            </a:extLst>
          </p:cNvPr>
          <p:cNvSpPr>
            <a:spLocks noGrp="1"/>
          </p:cNvSpPr>
          <p:nvPr>
            <p:ph type="title"/>
          </p:nvPr>
        </p:nvSpPr>
        <p:spPr>
          <a:xfrm>
            <a:off x="1449372" y="451513"/>
            <a:ext cx="8596668" cy="569343"/>
          </a:xfrm>
        </p:spPr>
        <p:txBody>
          <a:bodyPr>
            <a:noAutofit/>
          </a:bodyPr>
          <a:lstStyle/>
          <a:p>
            <a:r>
              <a:rPr lang="ja-JP" altLang="en-US" sz="2400" dirty="0">
                <a:ln w="0"/>
                <a:solidFill>
                  <a:schemeClr val="tx1"/>
                </a:solidFill>
                <a:effectLst>
                  <a:outerShdw blurRad="38100" dist="19050" dir="2700000" algn="tl" rotWithShape="0">
                    <a:schemeClr val="dk1">
                      <a:alpha val="40000"/>
                    </a:schemeClr>
                  </a:outerShdw>
                </a:effectLst>
              </a:rPr>
              <a:t>見積収集上のプロジェクトマネージャの留意事項</a:t>
            </a:r>
          </a:p>
        </p:txBody>
      </p:sp>
      <p:sp>
        <p:nvSpPr>
          <p:cNvPr id="5" name="コンテンツ プレースホルダー 4">
            <a:extLst>
              <a:ext uri="{FF2B5EF4-FFF2-40B4-BE49-F238E27FC236}">
                <a16:creationId xmlns:a16="http://schemas.microsoft.com/office/drawing/2014/main" id="{3BBA9B62-0861-342E-F637-29E1C0394E45}"/>
              </a:ext>
            </a:extLst>
          </p:cNvPr>
          <p:cNvSpPr>
            <a:spLocks noGrp="1"/>
          </p:cNvSpPr>
          <p:nvPr>
            <p:ph idx="1"/>
          </p:nvPr>
        </p:nvSpPr>
        <p:spPr>
          <a:xfrm>
            <a:off x="677333" y="1236453"/>
            <a:ext cx="10617519" cy="5170034"/>
          </a:xfrm>
        </p:spPr>
        <p:txBody>
          <a:bodyPr>
            <a:normAutofit lnSpcReduction="10000"/>
          </a:bodyPr>
          <a:lstStyle/>
          <a:p>
            <a:pPr marL="0" indent="0">
              <a:buNone/>
            </a:pPr>
            <a:r>
              <a:rPr lang="ja-JP" altLang="en-US" dirty="0"/>
              <a:t>１．ルーティンワークでの情報の充実</a:t>
            </a:r>
            <a:endParaRPr lang="en-US" altLang="ja-JP" dirty="0"/>
          </a:p>
          <a:p>
            <a:pPr marL="0" indent="0">
              <a:buNone/>
            </a:pPr>
            <a:r>
              <a:rPr lang="en-US" altLang="ja-JP" dirty="0"/>
              <a:t>	</a:t>
            </a:r>
            <a:r>
              <a:rPr lang="ja-JP" altLang="en-US" dirty="0"/>
              <a:t>①過去の類似</a:t>
            </a:r>
            <a:r>
              <a:rPr lang="en-US" altLang="ja-JP" dirty="0"/>
              <a:t>PFI</a:t>
            </a:r>
            <a:r>
              <a:rPr lang="ja-JP" altLang="en-US" dirty="0"/>
              <a:t>案件での落札金額データ</a:t>
            </a:r>
            <a:endParaRPr lang="en-US" altLang="ja-JP" dirty="0"/>
          </a:p>
          <a:p>
            <a:pPr marL="0" indent="0">
              <a:buNone/>
            </a:pPr>
            <a:r>
              <a:rPr lang="en-US" altLang="ja-JP" dirty="0"/>
              <a:t>		</a:t>
            </a:r>
            <a:r>
              <a:rPr lang="ja-JP" altLang="en-US" dirty="0"/>
              <a:t>＋本案件はいくらくらいで提案できるのか、の相場観を持つ</a:t>
            </a:r>
            <a:endParaRPr lang="en-US" altLang="ja-JP" dirty="0"/>
          </a:p>
          <a:p>
            <a:pPr marL="0" indent="0">
              <a:buNone/>
            </a:pPr>
            <a:r>
              <a:rPr lang="en-US" altLang="ja-JP" dirty="0"/>
              <a:t>	</a:t>
            </a:r>
            <a:r>
              <a:rPr lang="ja-JP" altLang="en-US" dirty="0"/>
              <a:t>②周辺自治体で参考になるデータ</a:t>
            </a:r>
            <a:endParaRPr lang="en-US" altLang="ja-JP" dirty="0"/>
          </a:p>
          <a:p>
            <a:pPr marL="0" indent="0">
              <a:buNone/>
            </a:pPr>
            <a:r>
              <a:rPr lang="en-US" altLang="ja-JP" dirty="0"/>
              <a:t>		</a:t>
            </a:r>
            <a:r>
              <a:rPr lang="ja-JP" altLang="en-US" dirty="0"/>
              <a:t>＋たとえば住宅だと、周辺自治体でのマンション販売金額データ</a:t>
            </a:r>
            <a:endParaRPr lang="en-US" altLang="ja-JP" dirty="0"/>
          </a:p>
          <a:p>
            <a:pPr marL="0" indent="0">
              <a:buNone/>
            </a:pPr>
            <a:r>
              <a:rPr lang="en-US" altLang="ja-JP" dirty="0"/>
              <a:t>		</a:t>
            </a:r>
            <a:r>
              <a:rPr lang="ja-JP" altLang="en-US" dirty="0"/>
              <a:t>＋たとえばマンション管理費のデータ（戸当たりの管理費データ）</a:t>
            </a:r>
            <a:endParaRPr lang="en-US" altLang="ja-JP" dirty="0"/>
          </a:p>
          <a:p>
            <a:pPr marL="0" indent="0">
              <a:buNone/>
            </a:pPr>
            <a:r>
              <a:rPr lang="en-US" altLang="ja-JP" dirty="0"/>
              <a:t>		</a:t>
            </a:r>
            <a:r>
              <a:rPr lang="ja-JP" altLang="en-US" dirty="0"/>
              <a:t>＋給食費ぼ徴収額・自治体の給食予算</a:t>
            </a:r>
            <a:endParaRPr lang="en-US" altLang="ja-JP" dirty="0"/>
          </a:p>
          <a:p>
            <a:pPr marL="0" indent="0">
              <a:buNone/>
            </a:pPr>
            <a:r>
              <a:rPr lang="en-US" altLang="ja-JP" dirty="0"/>
              <a:t>	</a:t>
            </a:r>
            <a:r>
              <a:rPr lang="ja-JP" altLang="en-US" dirty="0"/>
              <a:t>③専門企業のサウンディングデータ</a:t>
            </a:r>
            <a:endParaRPr lang="en-US" altLang="ja-JP" dirty="0"/>
          </a:p>
          <a:p>
            <a:pPr marL="0" indent="0">
              <a:buNone/>
            </a:pPr>
            <a:r>
              <a:rPr lang="en-US" altLang="ja-JP" dirty="0"/>
              <a:t>		</a:t>
            </a:r>
            <a:r>
              <a:rPr lang="ja-JP" altLang="en-US" dirty="0"/>
              <a:t>＋建設コストの聞き取り・維持管理費コストの聞き取り</a:t>
            </a:r>
            <a:endParaRPr lang="en-US" altLang="ja-JP" dirty="0"/>
          </a:p>
          <a:p>
            <a:pPr marL="0" indent="0">
              <a:buNone/>
            </a:pPr>
            <a:r>
              <a:rPr lang="ja-JP" altLang="en-US" dirty="0"/>
              <a:t>２．見積提出のルール化</a:t>
            </a:r>
            <a:endParaRPr lang="en-US" altLang="ja-JP" dirty="0"/>
          </a:p>
          <a:p>
            <a:pPr marL="0" indent="0">
              <a:buNone/>
            </a:pPr>
            <a:r>
              <a:rPr lang="en-US" altLang="ja-JP" dirty="0"/>
              <a:t>	</a:t>
            </a:r>
            <a:r>
              <a:rPr lang="ja-JP" altLang="en-US" dirty="0"/>
              <a:t>①たとえば、利益を含まない純粋な費用を出す。利益は、あとで、１０％とか１５％とか加算</a:t>
            </a:r>
            <a:endParaRPr lang="en-US" altLang="ja-JP" dirty="0"/>
          </a:p>
          <a:p>
            <a:pPr marL="0" indent="0">
              <a:buNone/>
            </a:pPr>
            <a:r>
              <a:rPr lang="en-US" altLang="ja-JP" dirty="0"/>
              <a:t>	</a:t>
            </a:r>
            <a:r>
              <a:rPr lang="ja-JP" altLang="en-US" dirty="0"/>
              <a:t>②提案項目の一つ一つで提案する場合としない場合の差額を出してもらう</a:t>
            </a:r>
            <a:endParaRPr lang="en-US" altLang="ja-JP" dirty="0"/>
          </a:p>
          <a:p>
            <a:pPr marL="0" indent="0">
              <a:buNone/>
            </a:pPr>
            <a:r>
              <a:rPr lang="en-US" altLang="ja-JP" dirty="0"/>
              <a:t>	</a:t>
            </a:r>
            <a:r>
              <a:rPr lang="ja-JP" altLang="en-US" dirty="0"/>
              <a:t>③最後は、利益率を上げ下げして、全メンバー企業が平等な利益となるようにする、とか。</a:t>
            </a:r>
          </a:p>
        </p:txBody>
      </p:sp>
      <p:sp>
        <p:nvSpPr>
          <p:cNvPr id="3" name="スライド番号プレースホルダー 2">
            <a:extLst>
              <a:ext uri="{FF2B5EF4-FFF2-40B4-BE49-F238E27FC236}">
                <a16:creationId xmlns:a16="http://schemas.microsoft.com/office/drawing/2014/main" id="{66AAFD7D-949E-8F65-D1B9-F7235E11DF49}"/>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spTree>
    <p:extLst>
      <p:ext uri="{BB962C8B-B14F-4D97-AF65-F5344CB8AC3E}">
        <p14:creationId xmlns:p14="http://schemas.microsoft.com/office/powerpoint/2010/main" val="318579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E0E2800-640C-643A-512A-AB2350B9DA6E}"/>
              </a:ext>
            </a:extLst>
          </p:cNvPr>
          <p:cNvSpPr>
            <a:spLocks noGrp="1"/>
          </p:cNvSpPr>
          <p:nvPr>
            <p:ph type="title"/>
          </p:nvPr>
        </p:nvSpPr>
        <p:spPr>
          <a:xfrm>
            <a:off x="945631" y="292024"/>
            <a:ext cx="8596668" cy="684362"/>
          </a:xfrm>
        </p:spPr>
        <p:txBody>
          <a:bodyPr>
            <a:normAutofit/>
          </a:bodyPr>
          <a:lstStyle/>
          <a:p>
            <a:r>
              <a:rPr lang="ja-JP" altLang="en-US" dirty="0"/>
              <a:t>ルーチンデータ例（地優賃）落札額</a:t>
            </a:r>
          </a:p>
        </p:txBody>
      </p:sp>
      <p:sp>
        <p:nvSpPr>
          <p:cNvPr id="4" name="スライド番号プレースホルダー 3">
            <a:extLst>
              <a:ext uri="{FF2B5EF4-FFF2-40B4-BE49-F238E27FC236}">
                <a16:creationId xmlns:a16="http://schemas.microsoft.com/office/drawing/2014/main" id="{B15974F3-19FF-84FA-1A10-611F93CDD2BA}"/>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graphicFrame>
        <p:nvGraphicFramePr>
          <p:cNvPr id="8" name="表 7">
            <a:extLst>
              <a:ext uri="{FF2B5EF4-FFF2-40B4-BE49-F238E27FC236}">
                <a16:creationId xmlns:a16="http://schemas.microsoft.com/office/drawing/2014/main" id="{B1255783-13CE-3199-5453-78D1CBFA66FE}"/>
              </a:ext>
            </a:extLst>
          </p:cNvPr>
          <p:cNvGraphicFramePr>
            <a:graphicFrameLocks noGrp="1"/>
          </p:cNvGraphicFramePr>
          <p:nvPr>
            <p:extLst>
              <p:ext uri="{D42A27DB-BD31-4B8C-83A1-F6EECF244321}">
                <p14:modId xmlns:p14="http://schemas.microsoft.com/office/powerpoint/2010/main" val="1464419470"/>
              </p:ext>
            </p:extLst>
          </p:nvPr>
        </p:nvGraphicFramePr>
        <p:xfrm>
          <a:off x="870596" y="897354"/>
          <a:ext cx="9176853" cy="5575092"/>
        </p:xfrm>
        <a:graphic>
          <a:graphicData uri="http://schemas.openxmlformats.org/drawingml/2006/table">
            <a:tbl>
              <a:tblPr/>
              <a:tblGrid>
                <a:gridCol w="1346961">
                  <a:extLst>
                    <a:ext uri="{9D8B030D-6E8A-4147-A177-3AD203B41FA5}">
                      <a16:colId xmlns:a16="http://schemas.microsoft.com/office/drawing/2014/main" val="2387299764"/>
                    </a:ext>
                  </a:extLst>
                </a:gridCol>
                <a:gridCol w="1341485">
                  <a:extLst>
                    <a:ext uri="{9D8B030D-6E8A-4147-A177-3AD203B41FA5}">
                      <a16:colId xmlns:a16="http://schemas.microsoft.com/office/drawing/2014/main" val="42696646"/>
                    </a:ext>
                  </a:extLst>
                </a:gridCol>
                <a:gridCol w="686591">
                  <a:extLst>
                    <a:ext uri="{9D8B030D-6E8A-4147-A177-3AD203B41FA5}">
                      <a16:colId xmlns:a16="http://schemas.microsoft.com/office/drawing/2014/main" val="3615212128"/>
                    </a:ext>
                  </a:extLst>
                </a:gridCol>
                <a:gridCol w="31442">
                  <a:extLst>
                    <a:ext uri="{9D8B030D-6E8A-4147-A177-3AD203B41FA5}">
                      <a16:colId xmlns:a16="http://schemas.microsoft.com/office/drawing/2014/main" val="621091768"/>
                    </a:ext>
                  </a:extLst>
                </a:gridCol>
                <a:gridCol w="868441">
                  <a:extLst>
                    <a:ext uri="{9D8B030D-6E8A-4147-A177-3AD203B41FA5}">
                      <a16:colId xmlns:a16="http://schemas.microsoft.com/office/drawing/2014/main" val="627433710"/>
                    </a:ext>
                  </a:extLst>
                </a:gridCol>
                <a:gridCol w="384687">
                  <a:extLst>
                    <a:ext uri="{9D8B030D-6E8A-4147-A177-3AD203B41FA5}">
                      <a16:colId xmlns:a16="http://schemas.microsoft.com/office/drawing/2014/main" val="4156943685"/>
                    </a:ext>
                  </a:extLst>
                </a:gridCol>
                <a:gridCol w="224494">
                  <a:extLst>
                    <a:ext uri="{9D8B030D-6E8A-4147-A177-3AD203B41FA5}">
                      <a16:colId xmlns:a16="http://schemas.microsoft.com/office/drawing/2014/main" val="1588066110"/>
                    </a:ext>
                  </a:extLst>
                </a:gridCol>
                <a:gridCol w="1753732">
                  <a:extLst>
                    <a:ext uri="{9D8B030D-6E8A-4147-A177-3AD203B41FA5}">
                      <a16:colId xmlns:a16="http://schemas.microsoft.com/office/drawing/2014/main" val="841699797"/>
                    </a:ext>
                  </a:extLst>
                </a:gridCol>
                <a:gridCol w="2539020">
                  <a:extLst>
                    <a:ext uri="{9D8B030D-6E8A-4147-A177-3AD203B41FA5}">
                      <a16:colId xmlns:a16="http://schemas.microsoft.com/office/drawing/2014/main" val="952479214"/>
                    </a:ext>
                  </a:extLst>
                </a:gridCol>
              </a:tblGrid>
              <a:tr h="562670">
                <a:tc>
                  <a:txBody>
                    <a:bodyPr/>
                    <a:lstStyle/>
                    <a:p>
                      <a:pPr algn="l"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600" b="1" i="0" u="none" strike="noStrike" dirty="0">
                          <a:solidFill>
                            <a:srgbClr val="000000"/>
                          </a:solidFill>
                          <a:effectLst/>
                          <a:latin typeface="游ゴシック" panose="020B0400000000000000" pitchFamily="50" charset="-128"/>
                          <a:ea typeface="游ゴシック" panose="020B0400000000000000" pitchFamily="50" charset="-128"/>
                        </a:rPr>
                        <a:t>事業期間</a:t>
                      </a:r>
                      <a:br>
                        <a:rPr lang="zh-TW" altLang="en-US" sz="1600" b="1" i="0" u="none" strike="noStrike" dirty="0">
                          <a:solidFill>
                            <a:srgbClr val="000000"/>
                          </a:solidFill>
                          <a:effectLst/>
                          <a:latin typeface="游ゴシック" panose="020B0400000000000000" pitchFamily="50" charset="-128"/>
                          <a:ea typeface="游ゴシック" panose="020B0400000000000000" pitchFamily="50" charset="-128"/>
                        </a:rPr>
                      </a:br>
                      <a:r>
                        <a:rPr lang="zh-TW" altLang="en-US" sz="1600" b="1"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住居タイプ・戸数</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zh-TW" altLang="en-US" sz="1600" b="1" i="0" u="none" strike="noStrike">
                          <a:solidFill>
                            <a:srgbClr val="000000"/>
                          </a:solidFill>
                          <a:effectLst/>
                          <a:latin typeface="游ゴシック" panose="020B0400000000000000" pitchFamily="50" charset="-128"/>
                          <a:ea typeface="游ゴシック" panose="020B0400000000000000" pitchFamily="50" charset="-128"/>
                        </a:rPr>
                        <a:t>落札提案金額</a:t>
                      </a:r>
                      <a:br>
                        <a:rPr lang="zh-TW" altLang="en-US" sz="1600" b="1"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1600" b="1" i="0" u="none" strike="noStrike">
                          <a:solidFill>
                            <a:srgbClr val="000000"/>
                          </a:solidFill>
                          <a:effectLst/>
                          <a:latin typeface="游ゴシック" panose="020B0400000000000000" pitchFamily="50" charset="-128"/>
                          <a:ea typeface="游ゴシック" panose="020B0400000000000000" pitchFamily="50" charset="-128"/>
                        </a:rPr>
                        <a:t>（千円）</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専有１㎡あたり単価</a:t>
                      </a:r>
                      <a:b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（千円</a:t>
                      </a: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336581"/>
                  </a:ext>
                </a:extLst>
              </a:tr>
              <a:tr h="349252">
                <a:tc rowSpan="2">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Ｋ</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町（２期）</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35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単身向け</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10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510,870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2400" b="1" i="0" u="none" strike="noStrike">
                          <a:solidFill>
                            <a:srgbClr val="000000"/>
                          </a:solidFill>
                          <a:effectLst/>
                          <a:latin typeface="游ゴシック" panose="020B0400000000000000" pitchFamily="50" charset="-128"/>
                          <a:ea typeface="游ゴシック" panose="020B0400000000000000" pitchFamily="50" charset="-128"/>
                        </a:rPr>
                        <a:t>365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299766"/>
                  </a:ext>
                </a:extLst>
              </a:tr>
              <a:tr h="448591">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15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71820215"/>
                  </a:ext>
                </a:extLst>
              </a:tr>
              <a:tr h="448591">
                <a:tc>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Ｓ</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26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627,386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1" i="0" u="none" strike="noStrike">
                          <a:solidFill>
                            <a:srgbClr val="000000"/>
                          </a:solidFill>
                          <a:effectLst/>
                          <a:latin typeface="游ゴシック" panose="020B0400000000000000" pitchFamily="50" charset="-128"/>
                          <a:ea typeface="游ゴシック" panose="020B0400000000000000" pitchFamily="50" charset="-128"/>
                        </a:rPr>
                        <a:t>345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624245"/>
                  </a:ext>
                </a:extLst>
              </a:tr>
              <a:tr h="448591">
                <a:tc>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T</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40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1,008,957</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1" i="0" u="none" strike="noStrike">
                          <a:solidFill>
                            <a:srgbClr val="000000"/>
                          </a:solidFill>
                          <a:effectLst/>
                          <a:latin typeface="游ゴシック" panose="020B0400000000000000" pitchFamily="50" charset="-128"/>
                          <a:ea typeface="游ゴシック" panose="020B0400000000000000" pitchFamily="50" charset="-128"/>
                        </a:rPr>
                        <a:t>360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445474"/>
                  </a:ext>
                </a:extLst>
              </a:tr>
              <a:tr h="448591">
                <a:tc rowSpan="2">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Ｋ</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市</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60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20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1,074,085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2400" b="1" i="0" u="none" strike="noStrike">
                          <a:solidFill>
                            <a:srgbClr val="000000"/>
                          </a:solidFill>
                          <a:effectLst/>
                          <a:latin typeface="游ゴシック" panose="020B0400000000000000" pitchFamily="50" charset="-128"/>
                          <a:ea typeface="游ゴシック" panose="020B0400000000000000" pitchFamily="50" charset="-128"/>
                        </a:rPr>
                        <a:t>398</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930219"/>
                  </a:ext>
                </a:extLst>
              </a:tr>
              <a:tr h="448591">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75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20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0238044"/>
                  </a:ext>
                </a:extLst>
              </a:tr>
              <a:tr h="448591">
                <a:tc>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Ｋ</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町（１期）</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36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839,983</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1" i="0" u="none" strike="noStrike">
                          <a:solidFill>
                            <a:srgbClr val="000000"/>
                          </a:solidFill>
                          <a:effectLst/>
                          <a:latin typeface="游ゴシック" panose="020B0400000000000000" pitchFamily="50" charset="-128"/>
                          <a:ea typeface="游ゴシック" panose="020B0400000000000000" pitchFamily="50" charset="-128"/>
                        </a:rPr>
                        <a:t>333</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192842"/>
                  </a:ext>
                </a:extLst>
              </a:tr>
              <a:tr h="448591">
                <a:tc>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T</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24</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597,916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1" i="0" u="none" strike="noStrike">
                          <a:solidFill>
                            <a:srgbClr val="000000"/>
                          </a:solidFill>
                          <a:effectLst/>
                          <a:latin typeface="游ゴシック" panose="020B0400000000000000" pitchFamily="50" charset="-128"/>
                          <a:ea typeface="游ゴシック" panose="020B0400000000000000" pitchFamily="50" charset="-128"/>
                        </a:rPr>
                        <a:t>356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968646"/>
                  </a:ext>
                </a:extLst>
              </a:tr>
              <a:tr h="448591">
                <a:tc>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Ｎ</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250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6,391,402</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1" i="0" u="none" strike="noStrike" dirty="0">
                          <a:solidFill>
                            <a:srgbClr val="000000"/>
                          </a:solidFill>
                          <a:effectLst/>
                          <a:latin typeface="游ゴシック" panose="020B0400000000000000" pitchFamily="50" charset="-128"/>
                          <a:ea typeface="游ゴシック" panose="020B0400000000000000" pitchFamily="50" charset="-128"/>
                        </a:rPr>
                        <a:t>365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680811"/>
                  </a:ext>
                </a:extLst>
              </a:tr>
              <a:tr h="337134">
                <a:tc>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Ｍ</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974,223</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322724"/>
                  </a:ext>
                </a:extLst>
              </a:tr>
              <a:tr h="337134">
                <a:tc>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Ｙ</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25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993958"/>
                  </a:ext>
                </a:extLst>
              </a:tr>
            </a:tbl>
          </a:graphicData>
        </a:graphic>
      </p:graphicFrame>
    </p:spTree>
    <p:extLst>
      <p:ext uri="{BB962C8B-B14F-4D97-AF65-F5344CB8AC3E}">
        <p14:creationId xmlns:p14="http://schemas.microsoft.com/office/powerpoint/2010/main" val="321781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0A497-8E2A-050F-FA49-DB95239CAF12}"/>
              </a:ext>
            </a:extLst>
          </p:cNvPr>
          <p:cNvSpPr>
            <a:spLocks noGrp="1"/>
          </p:cNvSpPr>
          <p:nvPr>
            <p:ph type="title"/>
          </p:nvPr>
        </p:nvSpPr>
        <p:spPr>
          <a:xfrm>
            <a:off x="677333" y="609600"/>
            <a:ext cx="8909489" cy="684362"/>
          </a:xfrm>
        </p:spPr>
        <p:txBody>
          <a:bodyPr>
            <a:normAutofit/>
          </a:bodyPr>
          <a:lstStyle/>
          <a:p>
            <a:r>
              <a:rPr lang="ja-JP" altLang="en-US" dirty="0"/>
              <a:t>ルーチンデータ例（給食センター）落札額</a:t>
            </a:r>
            <a:endParaRPr kumimoji="1" lang="ja-JP" altLang="en-US" dirty="0"/>
          </a:p>
        </p:txBody>
      </p:sp>
      <p:sp>
        <p:nvSpPr>
          <p:cNvPr id="4" name="コンテンツ プレースホルダー 3">
            <a:extLst>
              <a:ext uri="{FF2B5EF4-FFF2-40B4-BE49-F238E27FC236}">
                <a16:creationId xmlns:a16="http://schemas.microsoft.com/office/drawing/2014/main" id="{513B1638-C450-C8B3-4B39-B9E14B8CED69}"/>
              </a:ext>
            </a:extLst>
          </p:cNvPr>
          <p:cNvSpPr>
            <a:spLocks noGrp="1"/>
          </p:cNvSpPr>
          <p:nvPr>
            <p:ph idx="1"/>
          </p:nvPr>
        </p:nvSpPr>
        <p:spPr>
          <a:xfrm>
            <a:off x="545062" y="1351472"/>
            <a:ext cx="6649368" cy="5279365"/>
          </a:xfrm>
        </p:spPr>
        <p:txBody>
          <a:bodyPr>
            <a:normAutofit fontScale="92500" lnSpcReduction="20000"/>
          </a:bodyPr>
          <a:lstStyle/>
          <a:p>
            <a:r>
              <a:rPr lang="ja-JP" altLang="en-US" dirty="0">
                <a:solidFill>
                  <a:schemeClr val="accent6">
                    <a:lumMod val="75000"/>
                  </a:schemeClr>
                </a:solidFill>
              </a:rPr>
              <a:t>豊橋市</a:t>
            </a:r>
            <a:r>
              <a:rPr lang="en-US" altLang="ja-JP" dirty="0">
                <a:solidFill>
                  <a:schemeClr val="accent6">
                    <a:lumMod val="75000"/>
                  </a:schemeClr>
                </a:solidFill>
              </a:rPr>
              <a:t>	2018/11	PFI-BTO	10000</a:t>
            </a:r>
            <a:r>
              <a:rPr lang="ja-JP" altLang="en-US" dirty="0">
                <a:solidFill>
                  <a:schemeClr val="accent6">
                    <a:lumMod val="75000"/>
                  </a:schemeClr>
                </a:solidFill>
              </a:rPr>
              <a:t>食</a:t>
            </a:r>
            <a:r>
              <a:rPr lang="en-US" altLang="ja-JP" dirty="0">
                <a:solidFill>
                  <a:schemeClr val="accent6">
                    <a:lumMod val="75000"/>
                  </a:schemeClr>
                </a:solidFill>
              </a:rPr>
              <a:t>		120</a:t>
            </a:r>
            <a:r>
              <a:rPr lang="ja-JP" altLang="en-US" dirty="0">
                <a:solidFill>
                  <a:schemeClr val="accent6">
                    <a:lumMod val="75000"/>
                  </a:schemeClr>
                </a:solidFill>
              </a:rPr>
              <a:t>億円</a:t>
            </a:r>
            <a:r>
              <a:rPr lang="en-US" altLang="ja-JP" dirty="0">
                <a:solidFill>
                  <a:schemeClr val="accent6">
                    <a:lumMod val="75000"/>
                  </a:schemeClr>
                </a:solidFill>
              </a:rPr>
              <a:t>		</a:t>
            </a:r>
          </a:p>
          <a:p>
            <a:r>
              <a:rPr lang="ja-JP" altLang="en-US" dirty="0"/>
              <a:t>福井市</a:t>
            </a:r>
            <a:r>
              <a:rPr lang="en-US" altLang="ja-JP" dirty="0"/>
              <a:t>	2020/11	PFI-BTO	13000</a:t>
            </a:r>
            <a:r>
              <a:rPr lang="ja-JP" altLang="en-US" dirty="0"/>
              <a:t>食</a:t>
            </a:r>
            <a:r>
              <a:rPr lang="en-US" altLang="ja-JP" dirty="0"/>
              <a:t>		150</a:t>
            </a:r>
            <a:r>
              <a:rPr lang="ja-JP" altLang="en-US" dirty="0"/>
              <a:t>億円　</a:t>
            </a:r>
            <a:r>
              <a:rPr lang="en-US" altLang="ja-JP" dirty="0"/>
              <a:t>	</a:t>
            </a:r>
          </a:p>
          <a:p>
            <a:r>
              <a:rPr lang="ja-JP" altLang="en-US" dirty="0">
                <a:solidFill>
                  <a:schemeClr val="accent6">
                    <a:lumMod val="75000"/>
                  </a:schemeClr>
                </a:solidFill>
              </a:rPr>
              <a:t>国立市</a:t>
            </a:r>
            <a:r>
              <a:rPr lang="en-US" altLang="ja-JP" dirty="0">
                <a:solidFill>
                  <a:schemeClr val="accent6">
                    <a:lumMod val="75000"/>
                  </a:schemeClr>
                </a:solidFill>
              </a:rPr>
              <a:t>	2020/8	PFI-BTO	</a:t>
            </a:r>
            <a:r>
              <a:rPr lang="ja-JP" altLang="en-US" dirty="0">
                <a:solidFill>
                  <a:schemeClr val="accent6">
                    <a:lumMod val="75000"/>
                  </a:schemeClr>
                </a:solidFill>
              </a:rPr>
              <a:t>  </a:t>
            </a:r>
            <a:r>
              <a:rPr lang="en-US" altLang="ja-JP" dirty="0">
                <a:solidFill>
                  <a:schemeClr val="accent6">
                    <a:lumMod val="75000"/>
                  </a:schemeClr>
                </a:solidFill>
              </a:rPr>
              <a:t>5000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57</a:t>
            </a:r>
            <a:r>
              <a:rPr lang="ja-JP" altLang="en-US" dirty="0">
                <a:solidFill>
                  <a:schemeClr val="accent6">
                    <a:lumMod val="75000"/>
                  </a:schemeClr>
                </a:solidFill>
              </a:rPr>
              <a:t>億円</a:t>
            </a:r>
            <a:r>
              <a:rPr lang="en-US" altLang="ja-JP" dirty="0">
                <a:solidFill>
                  <a:schemeClr val="accent6">
                    <a:lumMod val="75000"/>
                  </a:schemeClr>
                </a:solidFill>
              </a:rPr>
              <a:t>		</a:t>
            </a:r>
          </a:p>
          <a:p>
            <a:r>
              <a:rPr lang="ja-JP" altLang="en-US" dirty="0">
                <a:solidFill>
                  <a:schemeClr val="accent6">
                    <a:lumMod val="75000"/>
                  </a:schemeClr>
                </a:solidFill>
              </a:rPr>
              <a:t>立川市</a:t>
            </a:r>
            <a:r>
              <a:rPr lang="en-US" altLang="ja-JP" dirty="0">
                <a:solidFill>
                  <a:schemeClr val="accent6">
                    <a:lumMod val="75000"/>
                  </a:schemeClr>
                </a:solidFill>
              </a:rPr>
              <a:t>	2020/7	PFI-BTO	  8500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97</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t>尼崎市</a:t>
            </a:r>
            <a:r>
              <a:rPr lang="en-US" altLang="ja-JP" dirty="0"/>
              <a:t>	2019/4	PFI-BTO	10000</a:t>
            </a:r>
            <a:r>
              <a:rPr lang="ja-JP" altLang="en-US" dirty="0"/>
              <a:t>食</a:t>
            </a:r>
            <a:r>
              <a:rPr lang="en-US" altLang="ja-JP" dirty="0"/>
              <a:t>		114</a:t>
            </a:r>
            <a:r>
              <a:rPr lang="ja-JP" altLang="en-US" dirty="0"/>
              <a:t>億円</a:t>
            </a:r>
            <a:r>
              <a:rPr lang="en-US" altLang="ja-JP" dirty="0"/>
              <a:t>		</a:t>
            </a:r>
          </a:p>
          <a:p>
            <a:pPr lvl="0" rtl="0"/>
            <a:r>
              <a:rPr lang="ja-JP" altLang="en-US" dirty="0">
                <a:solidFill>
                  <a:srgbClr val="FF0000"/>
                </a:solidFill>
              </a:rPr>
              <a:t>厚木市</a:t>
            </a:r>
            <a:r>
              <a:rPr lang="en-US" altLang="ja-JP" dirty="0">
                <a:solidFill>
                  <a:srgbClr val="FF0000"/>
                </a:solidFill>
              </a:rPr>
              <a:t>	2019/5	PFI-BTO	10000</a:t>
            </a:r>
            <a:r>
              <a:rPr lang="ja-JP" altLang="en-US" dirty="0">
                <a:solidFill>
                  <a:srgbClr val="FF0000"/>
                </a:solidFill>
              </a:rPr>
              <a:t>食</a:t>
            </a:r>
            <a:r>
              <a:rPr lang="en-US" altLang="ja-JP" dirty="0">
                <a:solidFill>
                  <a:srgbClr val="FF0000"/>
                </a:solidFill>
              </a:rPr>
              <a:t>	</a:t>
            </a:r>
            <a:r>
              <a:rPr lang="ja-JP" altLang="en-US" dirty="0">
                <a:solidFill>
                  <a:srgbClr val="FF0000"/>
                </a:solidFill>
              </a:rPr>
              <a:t>　</a:t>
            </a:r>
            <a:r>
              <a:rPr lang="en-US" altLang="ja-JP" dirty="0">
                <a:solidFill>
                  <a:srgbClr val="FF0000"/>
                </a:solidFill>
              </a:rPr>
              <a:t>	  82</a:t>
            </a:r>
            <a:r>
              <a:rPr lang="ja-JP" altLang="en-US" dirty="0">
                <a:solidFill>
                  <a:srgbClr val="FF0000"/>
                </a:solidFill>
              </a:rPr>
              <a:t>億円</a:t>
            </a:r>
            <a:r>
              <a:rPr lang="en-US" altLang="ja-JP" dirty="0">
                <a:solidFill>
                  <a:schemeClr val="accent6">
                    <a:lumMod val="50000"/>
                  </a:schemeClr>
                </a:solidFill>
              </a:rPr>
              <a:t>		</a:t>
            </a:r>
          </a:p>
          <a:p>
            <a:pPr lvl="0" rtl="0"/>
            <a:r>
              <a:rPr lang="ja-JP" altLang="en-US" dirty="0">
                <a:solidFill>
                  <a:schemeClr val="accent6">
                    <a:lumMod val="50000"/>
                  </a:schemeClr>
                </a:solidFill>
              </a:rPr>
              <a:t>長崎市</a:t>
            </a:r>
            <a:r>
              <a:rPr lang="en-US" altLang="ja-JP" dirty="0">
                <a:solidFill>
                  <a:schemeClr val="accent6">
                    <a:lumMod val="50000"/>
                  </a:schemeClr>
                </a:solidFill>
              </a:rPr>
              <a:t>	2019/6	PFI-BTO	  8000</a:t>
            </a:r>
            <a:r>
              <a:rPr lang="ja-JP" altLang="en-US" dirty="0">
                <a:solidFill>
                  <a:schemeClr val="accent6">
                    <a:lumMod val="50000"/>
                  </a:schemeClr>
                </a:solidFill>
              </a:rPr>
              <a:t>食</a:t>
            </a:r>
            <a:r>
              <a:rPr lang="en-US" altLang="ja-JP" dirty="0">
                <a:solidFill>
                  <a:schemeClr val="accent6">
                    <a:lumMod val="50000"/>
                  </a:schemeClr>
                </a:solidFill>
              </a:rPr>
              <a:t>	</a:t>
            </a:r>
            <a:r>
              <a:rPr lang="ja-JP" altLang="en-US" dirty="0">
                <a:solidFill>
                  <a:schemeClr val="accent6">
                    <a:lumMod val="50000"/>
                  </a:schemeClr>
                </a:solidFill>
              </a:rPr>
              <a:t>　</a:t>
            </a:r>
            <a:r>
              <a:rPr lang="en-US" altLang="ja-JP" dirty="0">
                <a:solidFill>
                  <a:schemeClr val="accent6">
                    <a:lumMod val="50000"/>
                  </a:schemeClr>
                </a:solidFill>
              </a:rPr>
              <a:t>	  91</a:t>
            </a:r>
            <a:r>
              <a:rPr lang="ja-JP" altLang="en-US" dirty="0">
                <a:solidFill>
                  <a:schemeClr val="accent6">
                    <a:lumMod val="50000"/>
                  </a:schemeClr>
                </a:solidFill>
              </a:rPr>
              <a:t>億円</a:t>
            </a:r>
            <a:r>
              <a:rPr lang="en-US" altLang="ja-JP" dirty="0">
                <a:solidFill>
                  <a:schemeClr val="accent6">
                    <a:lumMod val="50000"/>
                  </a:schemeClr>
                </a:solidFill>
              </a:rPr>
              <a:t>		</a:t>
            </a:r>
          </a:p>
          <a:p>
            <a:r>
              <a:rPr lang="ja-JP" altLang="en-US" dirty="0">
                <a:solidFill>
                  <a:schemeClr val="accent6">
                    <a:lumMod val="75000"/>
                  </a:schemeClr>
                </a:solidFill>
              </a:rPr>
              <a:t>館山市</a:t>
            </a:r>
            <a:r>
              <a:rPr lang="en-US" altLang="ja-JP" dirty="0">
                <a:solidFill>
                  <a:schemeClr val="accent6">
                    <a:lumMod val="75000"/>
                  </a:schemeClr>
                </a:solidFill>
              </a:rPr>
              <a:t>	2018/10	PFI-BTO	 3500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48</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長井市</a:t>
            </a:r>
            <a:r>
              <a:rPr lang="en-US" altLang="ja-JP" dirty="0">
                <a:solidFill>
                  <a:schemeClr val="accent6">
                    <a:lumMod val="75000"/>
                  </a:schemeClr>
                </a:solidFill>
              </a:rPr>
              <a:t>	2018/12	PFI-BTO	</a:t>
            </a:r>
            <a:r>
              <a:rPr lang="ja-JP" altLang="en-US" dirty="0">
                <a:solidFill>
                  <a:schemeClr val="accent6">
                    <a:lumMod val="75000"/>
                  </a:schemeClr>
                </a:solidFill>
              </a:rPr>
              <a:t> </a:t>
            </a:r>
            <a:r>
              <a:rPr lang="en-US" altLang="ja-JP" dirty="0">
                <a:solidFill>
                  <a:schemeClr val="accent6">
                    <a:lumMod val="75000"/>
                  </a:schemeClr>
                </a:solidFill>
              </a:rPr>
              <a:t>2800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38</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伊賀市</a:t>
            </a:r>
            <a:r>
              <a:rPr lang="en-US" altLang="ja-JP" dirty="0">
                <a:solidFill>
                  <a:schemeClr val="accent6">
                    <a:lumMod val="75000"/>
                  </a:schemeClr>
                </a:solidFill>
              </a:rPr>
              <a:t>	2017/</a:t>
            </a:r>
            <a:r>
              <a:rPr lang="ja-JP" altLang="en-US" dirty="0">
                <a:solidFill>
                  <a:schemeClr val="accent6">
                    <a:lumMod val="75000"/>
                  </a:schemeClr>
                </a:solidFill>
              </a:rPr>
              <a:t>２</a:t>
            </a:r>
            <a:r>
              <a:rPr lang="en-US" altLang="ja-JP" dirty="0">
                <a:solidFill>
                  <a:schemeClr val="accent6">
                    <a:lumMod val="75000"/>
                  </a:schemeClr>
                </a:solidFill>
              </a:rPr>
              <a:t>	PFI-BTO	 3000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40</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福岡市</a:t>
            </a:r>
            <a:r>
              <a:rPr lang="en-US" altLang="ja-JP" dirty="0">
                <a:solidFill>
                  <a:schemeClr val="accent6">
                    <a:lumMod val="75000"/>
                  </a:schemeClr>
                </a:solidFill>
              </a:rPr>
              <a:t>	2017/12	PFI-BTO	15000</a:t>
            </a:r>
            <a:r>
              <a:rPr lang="ja-JP" altLang="en-US" dirty="0">
                <a:solidFill>
                  <a:schemeClr val="accent6">
                    <a:lumMod val="75000"/>
                  </a:schemeClr>
                </a:solidFill>
              </a:rPr>
              <a:t>食</a:t>
            </a:r>
            <a:r>
              <a:rPr lang="en-US" altLang="ja-JP" dirty="0">
                <a:solidFill>
                  <a:schemeClr val="accent6">
                    <a:lumMod val="75000"/>
                  </a:schemeClr>
                </a:solidFill>
              </a:rPr>
              <a:t>		130</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須坂市</a:t>
            </a:r>
            <a:r>
              <a:rPr lang="en-US" altLang="ja-JP" dirty="0">
                <a:solidFill>
                  <a:schemeClr val="accent6">
                    <a:lumMod val="75000"/>
                  </a:schemeClr>
                </a:solidFill>
              </a:rPr>
              <a:t>	2017/10	PFI-BTO	 4500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46</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茂原市</a:t>
            </a:r>
            <a:r>
              <a:rPr lang="en-US" altLang="ja-JP" dirty="0">
                <a:solidFill>
                  <a:schemeClr val="accent6">
                    <a:lumMod val="75000"/>
                  </a:schemeClr>
                </a:solidFill>
              </a:rPr>
              <a:t>	2017/4	PFI-BTO	  6500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60</a:t>
            </a:r>
            <a:r>
              <a:rPr lang="ja-JP" altLang="en-US" dirty="0">
                <a:solidFill>
                  <a:schemeClr val="accent6">
                    <a:lumMod val="75000"/>
                  </a:schemeClr>
                </a:solidFill>
              </a:rPr>
              <a:t>億円</a:t>
            </a:r>
            <a:r>
              <a:rPr lang="en-US" altLang="ja-JP" dirty="0">
                <a:solidFill>
                  <a:schemeClr val="accent6">
                    <a:lumMod val="75000"/>
                  </a:schemeClr>
                </a:solidFill>
              </a:rPr>
              <a:t>	</a:t>
            </a:r>
          </a:p>
          <a:p>
            <a:r>
              <a:rPr lang="ja-JP" altLang="en-US" dirty="0">
                <a:solidFill>
                  <a:schemeClr val="accent6">
                    <a:lumMod val="75000"/>
                  </a:schemeClr>
                </a:solidFill>
              </a:rPr>
              <a:t>館山市</a:t>
            </a:r>
            <a:r>
              <a:rPr lang="en-US" altLang="ja-JP" dirty="0">
                <a:solidFill>
                  <a:schemeClr val="accent6">
                    <a:lumMod val="75000"/>
                  </a:schemeClr>
                </a:solidFill>
              </a:rPr>
              <a:t>	2018/10	PFI-BTO	  3500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48</a:t>
            </a:r>
            <a:r>
              <a:rPr lang="ja-JP" altLang="en-US" dirty="0">
                <a:solidFill>
                  <a:schemeClr val="accent6">
                    <a:lumMod val="75000"/>
                  </a:schemeClr>
                </a:solidFill>
              </a:rPr>
              <a:t>億円</a:t>
            </a:r>
            <a:r>
              <a:rPr lang="en-US" altLang="ja-JP" dirty="0">
                <a:solidFill>
                  <a:schemeClr val="accent6">
                    <a:lumMod val="75000"/>
                  </a:schemeClr>
                </a:solidFill>
              </a:rPr>
              <a:t>	</a:t>
            </a:r>
          </a:p>
          <a:p>
            <a:r>
              <a:rPr lang="ja-JP" altLang="en-US" dirty="0">
                <a:solidFill>
                  <a:srgbClr val="FF0000"/>
                </a:solidFill>
              </a:rPr>
              <a:t>横須賀市</a:t>
            </a:r>
            <a:r>
              <a:rPr lang="en-US" altLang="ja-JP" dirty="0">
                <a:solidFill>
                  <a:srgbClr val="FF0000"/>
                </a:solidFill>
              </a:rPr>
              <a:t>	2018/11	DBO		10000</a:t>
            </a:r>
            <a:r>
              <a:rPr lang="ja-JP" altLang="en-US" dirty="0">
                <a:solidFill>
                  <a:srgbClr val="FF0000"/>
                </a:solidFill>
              </a:rPr>
              <a:t>食</a:t>
            </a:r>
            <a:r>
              <a:rPr lang="en-US" altLang="ja-JP" dirty="0">
                <a:solidFill>
                  <a:srgbClr val="FF0000"/>
                </a:solidFill>
              </a:rPr>
              <a:t>		110</a:t>
            </a:r>
            <a:r>
              <a:rPr lang="ja-JP" altLang="en-US" dirty="0">
                <a:solidFill>
                  <a:srgbClr val="FF0000"/>
                </a:solidFill>
              </a:rPr>
              <a:t>億円</a:t>
            </a:r>
            <a:r>
              <a:rPr lang="en-US" altLang="ja-JP" dirty="0">
                <a:solidFill>
                  <a:srgbClr val="FF0000"/>
                </a:solidFill>
              </a:rPr>
              <a:t>	</a:t>
            </a:r>
          </a:p>
          <a:p>
            <a:endParaRPr lang="ja-JP" altLang="en-US" dirty="0"/>
          </a:p>
        </p:txBody>
      </p:sp>
      <p:sp>
        <p:nvSpPr>
          <p:cNvPr id="3" name="スライド番号プレースホルダー 2">
            <a:extLst>
              <a:ext uri="{FF2B5EF4-FFF2-40B4-BE49-F238E27FC236}">
                <a16:creationId xmlns:a16="http://schemas.microsoft.com/office/drawing/2014/main" id="{CE0B9019-E04A-B100-22D9-02E821B4FC49}"/>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graphicFrame>
        <p:nvGraphicFramePr>
          <p:cNvPr id="5" name="グラフ 4">
            <a:extLst>
              <a:ext uri="{FF2B5EF4-FFF2-40B4-BE49-F238E27FC236}">
                <a16:creationId xmlns:a16="http://schemas.microsoft.com/office/drawing/2014/main" id="{CB73E178-EEFC-53FF-F20B-491BF97DEECF}"/>
              </a:ext>
            </a:extLst>
          </p:cNvPr>
          <p:cNvGraphicFramePr>
            <a:graphicFrameLocks/>
          </p:cNvGraphicFramePr>
          <p:nvPr>
            <p:extLst>
              <p:ext uri="{D42A27DB-BD31-4B8C-83A1-F6EECF244321}">
                <p14:modId xmlns:p14="http://schemas.microsoft.com/office/powerpoint/2010/main" val="1557299576"/>
              </p:ext>
            </p:extLst>
          </p:nvPr>
        </p:nvGraphicFramePr>
        <p:xfrm>
          <a:off x="6096000" y="1075426"/>
          <a:ext cx="3952175" cy="2973237"/>
        </p:xfrm>
        <a:graphic>
          <a:graphicData uri="http://schemas.openxmlformats.org/drawingml/2006/chart">
            <c:chart xmlns:c="http://schemas.openxmlformats.org/drawingml/2006/chart" xmlns:r="http://schemas.openxmlformats.org/officeDocument/2006/relationships" r:id="rId2"/>
          </a:graphicData>
        </a:graphic>
      </p:graphicFrame>
      <p:pic>
        <p:nvPicPr>
          <p:cNvPr id="6" name="図 5">
            <a:extLst>
              <a:ext uri="{FF2B5EF4-FFF2-40B4-BE49-F238E27FC236}">
                <a16:creationId xmlns:a16="http://schemas.microsoft.com/office/drawing/2014/main" id="{132010DA-11CB-1C30-DA38-5ACCC35393B1}"/>
              </a:ext>
            </a:extLst>
          </p:cNvPr>
          <p:cNvPicPr>
            <a:picLocks noChangeAspect="1"/>
          </p:cNvPicPr>
          <p:nvPr/>
        </p:nvPicPr>
        <p:blipFill>
          <a:blip r:embed="rId3"/>
          <a:stretch>
            <a:fillRect/>
          </a:stretch>
        </p:blipFill>
        <p:spPr>
          <a:xfrm>
            <a:off x="6298369" y="4106174"/>
            <a:ext cx="3702794" cy="2225616"/>
          </a:xfrm>
          <a:prstGeom prst="rect">
            <a:avLst/>
          </a:prstGeom>
        </p:spPr>
      </p:pic>
    </p:spTree>
    <p:extLst>
      <p:ext uri="{BB962C8B-B14F-4D97-AF65-F5344CB8AC3E}">
        <p14:creationId xmlns:p14="http://schemas.microsoft.com/office/powerpoint/2010/main" val="11375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4"/>
            <a:ext cx="8596668" cy="1043491"/>
          </a:xfrm>
        </p:spPr>
        <p:txBody>
          <a:bodyPr>
            <a:normAutofit fontScale="90000"/>
          </a:bodyPr>
          <a:lstStyle/>
          <a:p>
            <a:r>
              <a:rPr kumimoji="1" lang="ja-JP" altLang="en-US" dirty="0"/>
              <a:t>様式集にはないが必要な計算書</a:t>
            </a:r>
            <a:br>
              <a:rPr kumimoji="1" lang="en-US" altLang="ja-JP" dirty="0"/>
            </a:br>
            <a:r>
              <a:rPr kumimoji="1" lang="ja-JP" altLang="en-US" dirty="0"/>
              <a:t>１．建設期間中資金収支表（月次で作成要）</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4" name="図 3">
            <a:extLst>
              <a:ext uri="{FF2B5EF4-FFF2-40B4-BE49-F238E27FC236}">
                <a16:creationId xmlns:a16="http://schemas.microsoft.com/office/drawing/2014/main" id="{7F1774BC-4200-4393-B853-97BB33DD11D0}"/>
              </a:ext>
            </a:extLst>
          </p:cNvPr>
          <p:cNvPicPr>
            <a:picLocks noChangeAspect="1"/>
          </p:cNvPicPr>
          <p:nvPr/>
        </p:nvPicPr>
        <p:blipFill>
          <a:blip r:embed="rId2"/>
          <a:stretch>
            <a:fillRect/>
          </a:stretch>
        </p:blipFill>
        <p:spPr>
          <a:xfrm>
            <a:off x="256478" y="1354380"/>
            <a:ext cx="11478322" cy="3484976"/>
          </a:xfrm>
          <a:prstGeom prst="rect">
            <a:avLst/>
          </a:prstGeom>
        </p:spPr>
      </p:pic>
      <p:sp>
        <p:nvSpPr>
          <p:cNvPr id="5" name="正方形/長方形 4">
            <a:extLst>
              <a:ext uri="{FF2B5EF4-FFF2-40B4-BE49-F238E27FC236}">
                <a16:creationId xmlns:a16="http://schemas.microsoft.com/office/drawing/2014/main" id="{43E23D22-9712-450A-9632-212E491C2E6F}"/>
              </a:ext>
            </a:extLst>
          </p:cNvPr>
          <p:cNvSpPr/>
          <p:nvPr/>
        </p:nvSpPr>
        <p:spPr>
          <a:xfrm>
            <a:off x="2495909" y="4669767"/>
            <a:ext cx="9201721" cy="19437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設計・建設期間の設計・建設企業の支払い要求確認</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この期間、</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はまったく収入がない。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必要経費の支払原資の工夫が必要：いずれも優先融資で返済する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＋全額銀行から借り入れ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＋コンソーシアムメンバーからの劣後融資・無利子立替</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建設期間中の融資金利の支払：銀行から</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か月ごとの金利支払い要求</a:t>
            </a:r>
          </a:p>
        </p:txBody>
      </p:sp>
    </p:spTree>
    <p:extLst>
      <p:ext uri="{BB962C8B-B14F-4D97-AF65-F5344CB8AC3E}">
        <p14:creationId xmlns:p14="http://schemas.microsoft.com/office/powerpoint/2010/main" val="261817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5"/>
            <a:ext cx="8596668" cy="911872"/>
          </a:xfrm>
        </p:spPr>
        <p:txBody>
          <a:bodyPr>
            <a:noAutofit/>
          </a:bodyPr>
          <a:lstStyle/>
          <a:p>
            <a:r>
              <a:rPr kumimoji="1" lang="ja-JP" altLang="en-US" sz="2800" dirty="0"/>
              <a:t>様式集にはないが必要な計算書</a:t>
            </a:r>
            <a:br>
              <a:rPr kumimoji="1" lang="en-US" altLang="ja-JP" sz="2800" dirty="0"/>
            </a:br>
            <a:r>
              <a:rPr kumimoji="1" lang="ja-JP" altLang="en-US" sz="2800" dirty="0"/>
              <a:t>２．銀行返済額の計算書</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E5A2119E-F58E-4C9B-A362-CDA28F066148}"/>
              </a:ext>
            </a:extLst>
          </p:cNvPr>
          <p:cNvPicPr>
            <a:picLocks noChangeAspect="1"/>
          </p:cNvPicPr>
          <p:nvPr/>
        </p:nvPicPr>
        <p:blipFill>
          <a:blip r:embed="rId2"/>
          <a:stretch>
            <a:fillRect/>
          </a:stretch>
        </p:blipFill>
        <p:spPr>
          <a:xfrm>
            <a:off x="258749" y="1099737"/>
            <a:ext cx="7247467" cy="3666067"/>
          </a:xfrm>
          <a:prstGeom prst="rect">
            <a:avLst/>
          </a:prstGeom>
        </p:spPr>
      </p:pic>
      <p:pic>
        <p:nvPicPr>
          <p:cNvPr id="7" name="図 6">
            <a:extLst>
              <a:ext uri="{FF2B5EF4-FFF2-40B4-BE49-F238E27FC236}">
                <a16:creationId xmlns:a16="http://schemas.microsoft.com/office/drawing/2014/main" id="{1EDFC103-833C-4C1B-A8AA-CFD34333A047}"/>
              </a:ext>
            </a:extLst>
          </p:cNvPr>
          <p:cNvPicPr>
            <a:picLocks noChangeAspect="1"/>
          </p:cNvPicPr>
          <p:nvPr/>
        </p:nvPicPr>
        <p:blipFill>
          <a:blip r:embed="rId3"/>
          <a:stretch>
            <a:fillRect/>
          </a:stretch>
        </p:blipFill>
        <p:spPr>
          <a:xfrm>
            <a:off x="7952781" y="1287965"/>
            <a:ext cx="3869267" cy="3500967"/>
          </a:xfrm>
          <a:prstGeom prst="rect">
            <a:avLst/>
          </a:prstGeom>
        </p:spPr>
      </p:pic>
      <p:sp>
        <p:nvSpPr>
          <p:cNvPr id="9" name="正方形/長方形 8">
            <a:extLst>
              <a:ext uri="{FF2B5EF4-FFF2-40B4-BE49-F238E27FC236}">
                <a16:creationId xmlns:a16="http://schemas.microsoft.com/office/drawing/2014/main" id="{CA50FF31-990D-67FE-6167-BF7AAB4C3046}"/>
              </a:ext>
            </a:extLst>
          </p:cNvPr>
          <p:cNvSpPr/>
          <p:nvPr/>
        </p:nvSpPr>
        <p:spPr>
          <a:xfrm>
            <a:off x="3375804" y="2122098"/>
            <a:ext cx="5607170" cy="11099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銀行からの融資確約書の取得：融資条件確認</a:t>
            </a:r>
            <a:endParaRPr kumimoji="1" lang="en-US" altLang="ja-JP" dirty="0"/>
          </a:p>
          <a:p>
            <a:pPr algn="ctr"/>
            <a:r>
              <a:rPr lang="ja-JP" altLang="en-US" dirty="0"/>
              <a:t>設計・建設費の確認：交付金・融資金額検討</a:t>
            </a:r>
            <a:endParaRPr lang="en-US" altLang="ja-JP" dirty="0"/>
          </a:p>
          <a:p>
            <a:pPr algn="ctr"/>
            <a:r>
              <a:rPr kumimoji="1" lang="ja-JP" altLang="en-US" dirty="0"/>
              <a:t>仮計算→徐々に確定計算→提案直前に確定</a:t>
            </a:r>
          </a:p>
        </p:txBody>
      </p:sp>
      <p:sp>
        <p:nvSpPr>
          <p:cNvPr id="10" name="正方形/長方形 9">
            <a:extLst>
              <a:ext uri="{FF2B5EF4-FFF2-40B4-BE49-F238E27FC236}">
                <a16:creationId xmlns:a16="http://schemas.microsoft.com/office/drawing/2014/main" id="{DE8C1CAD-F1CC-419C-298F-71E7A61812EE}"/>
              </a:ext>
            </a:extLst>
          </p:cNvPr>
          <p:cNvSpPr/>
          <p:nvPr/>
        </p:nvSpPr>
        <p:spPr>
          <a:xfrm>
            <a:off x="1115683" y="4905555"/>
            <a:ext cx="7815532" cy="15009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この計算は、提案作成期間で、数値がしょっちゅう変わる。</a:t>
            </a:r>
            <a:endParaRPr kumimoji="1" lang="en-US" altLang="ja-JP" dirty="0"/>
          </a:p>
          <a:p>
            <a:pPr algn="ctr"/>
            <a:r>
              <a:rPr lang="ja-JP" altLang="en-US" dirty="0"/>
              <a:t>早い時期から、計算フォーマットを準備、常に変更を反映して</a:t>
            </a:r>
            <a:endParaRPr lang="en-US" altLang="ja-JP" dirty="0"/>
          </a:p>
          <a:p>
            <a:pPr algn="ctr"/>
            <a:r>
              <a:rPr kumimoji="1" lang="ja-JP" altLang="en-US" dirty="0"/>
              <a:t>仮計算をアップデートして</a:t>
            </a:r>
            <a:endParaRPr kumimoji="1" lang="en-US" altLang="ja-JP" dirty="0"/>
          </a:p>
          <a:p>
            <a:pPr algn="ctr"/>
            <a:r>
              <a:rPr lang="ja-JP" altLang="en-US" dirty="0"/>
              <a:t>提案の戦略・方針の判断に利用していく視点をもつこと。</a:t>
            </a:r>
            <a:endParaRPr kumimoji="1" lang="ja-JP" altLang="en-US" dirty="0"/>
          </a:p>
        </p:txBody>
      </p:sp>
    </p:spTree>
    <p:extLst>
      <p:ext uri="{BB962C8B-B14F-4D97-AF65-F5344CB8AC3E}">
        <p14:creationId xmlns:p14="http://schemas.microsoft.com/office/powerpoint/2010/main" val="170022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9DF41C4-B0E9-AFB5-9440-823CFD76EE9A}"/>
              </a:ext>
            </a:extLst>
          </p:cNvPr>
          <p:cNvPicPr>
            <a:picLocks noChangeAspect="1"/>
          </p:cNvPicPr>
          <p:nvPr/>
        </p:nvPicPr>
        <p:blipFill rotWithShape="1">
          <a:blip r:embed="rId2">
            <a:duotone>
              <a:schemeClr val="accent2">
                <a:shade val="45000"/>
                <a:satMod val="135000"/>
              </a:schemeClr>
              <a:prstClr val="white"/>
            </a:duotone>
          </a:blip>
          <a:srcRect t="7704" b="459"/>
          <a:stretch/>
        </p:blipFill>
        <p:spPr>
          <a:xfrm>
            <a:off x="502920" y="457601"/>
            <a:ext cx="6438880" cy="3621871"/>
          </a:xfrm>
          <a:prstGeom prst="rect">
            <a:avLst/>
          </a:prstGeom>
        </p:spPr>
      </p:pic>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p:txBody>
          <a:bodyPr>
            <a:normAutofit/>
          </a:bodyPr>
          <a:lstStyle/>
          <a:p>
            <a:r>
              <a:rPr lang="ja-JP" altLang="en-US" sz="4000" dirty="0">
                <a:solidFill>
                  <a:srgbClr val="000000"/>
                </a:solidFill>
              </a:rPr>
              <a:t>①</a:t>
            </a: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様式集エクセルの概要</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16</a:t>
            </a:fld>
            <a:endParaRPr kumimoji="1" lang="ja-JP" altLang="en-US"/>
          </a:p>
        </p:txBody>
      </p:sp>
    </p:spTree>
    <p:extLst>
      <p:ext uri="{BB962C8B-B14F-4D97-AF65-F5344CB8AC3E}">
        <p14:creationId xmlns:p14="http://schemas.microsoft.com/office/powerpoint/2010/main" val="2989580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１．分類に際し考える項目</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1187609" y="1756317"/>
            <a:ext cx="4187283" cy="7378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交付金・補助金の有無</a:t>
            </a:r>
          </a:p>
        </p:txBody>
      </p:sp>
      <p:sp>
        <p:nvSpPr>
          <p:cNvPr id="7" name="四角形: 角を丸くする 6">
            <a:extLst>
              <a:ext uri="{FF2B5EF4-FFF2-40B4-BE49-F238E27FC236}">
                <a16:creationId xmlns:a16="http://schemas.microsoft.com/office/drawing/2014/main" id="{23B260C3-E469-4BE7-8B85-10B3112D5D88}"/>
              </a:ext>
            </a:extLst>
          </p:cNvPr>
          <p:cNvSpPr/>
          <p:nvPr/>
        </p:nvSpPr>
        <p:spPr>
          <a:xfrm>
            <a:off x="1187605" y="3370829"/>
            <a:ext cx="4187283" cy="818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自治体の資金負担の有無</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一般財源・公債の発行</a:t>
            </a:r>
          </a:p>
        </p:txBody>
      </p:sp>
      <p:sp>
        <p:nvSpPr>
          <p:cNvPr id="8" name="四角形: 角を丸くする 7">
            <a:extLst>
              <a:ext uri="{FF2B5EF4-FFF2-40B4-BE49-F238E27FC236}">
                <a16:creationId xmlns:a16="http://schemas.microsoft.com/office/drawing/2014/main" id="{A2F25D7C-B5BD-496D-88EA-4EF99388CE5A}"/>
              </a:ext>
            </a:extLst>
          </p:cNvPr>
          <p:cNvSpPr/>
          <p:nvPr/>
        </p:nvSpPr>
        <p:spPr>
          <a:xfrm>
            <a:off x="1187606" y="5055591"/>
            <a:ext cx="4187282" cy="818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民間資金の利用の有無</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a:t>
            </a: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p:txBody>
      </p:sp>
      <p:sp>
        <p:nvSpPr>
          <p:cNvPr id="9" name="四角形: 角を丸くする 8">
            <a:extLst>
              <a:ext uri="{FF2B5EF4-FFF2-40B4-BE49-F238E27FC236}">
                <a16:creationId xmlns:a16="http://schemas.microsoft.com/office/drawing/2014/main" id="{67290E3F-201A-43EE-BFC6-4EBC69B4083B}"/>
              </a:ext>
            </a:extLst>
          </p:cNvPr>
          <p:cNvSpPr/>
          <p:nvPr/>
        </p:nvSpPr>
        <p:spPr>
          <a:xfrm>
            <a:off x="6533267" y="1756317"/>
            <a:ext cx="4361478" cy="7378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消費税込み計算</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抜き計算</a:t>
            </a:r>
          </a:p>
        </p:txBody>
      </p:sp>
      <p:sp>
        <p:nvSpPr>
          <p:cNvPr id="10" name="四角形: 角を丸くする 9">
            <a:extLst>
              <a:ext uri="{FF2B5EF4-FFF2-40B4-BE49-F238E27FC236}">
                <a16:creationId xmlns:a16="http://schemas.microsoft.com/office/drawing/2014/main" id="{E9FE3220-5D06-42C5-B411-F64F37C169AF}"/>
              </a:ext>
            </a:extLst>
          </p:cNvPr>
          <p:cNvSpPr/>
          <p:nvPr/>
        </p:nvSpPr>
        <p:spPr>
          <a:xfrm>
            <a:off x="6533267" y="3300762"/>
            <a:ext cx="4294571" cy="8274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自治体の消費税分の</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支払の方法</a:t>
            </a:r>
          </a:p>
        </p:txBody>
      </p:sp>
      <p:sp>
        <p:nvSpPr>
          <p:cNvPr id="12" name="四角形: 角を丸くする 11">
            <a:extLst>
              <a:ext uri="{FF2B5EF4-FFF2-40B4-BE49-F238E27FC236}">
                <a16:creationId xmlns:a16="http://schemas.microsoft.com/office/drawing/2014/main" id="{BE131778-0602-4011-B75F-A5DA27C2A41F}"/>
              </a:ext>
            </a:extLst>
          </p:cNvPr>
          <p:cNvSpPr/>
          <p:nvPr/>
        </p:nvSpPr>
        <p:spPr>
          <a:xfrm>
            <a:off x="6533267" y="5055590"/>
            <a:ext cx="4294570" cy="818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BTO</a:t>
            </a: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と</a:t>
            </a: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BOT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固定資産税・定借料など</a:t>
            </a:r>
          </a:p>
        </p:txBody>
      </p:sp>
    </p:spTree>
    <p:extLst>
      <p:ext uri="{BB962C8B-B14F-4D97-AF65-F5344CB8AC3E}">
        <p14:creationId xmlns:p14="http://schemas.microsoft.com/office/powerpoint/2010/main" val="374228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２．交付金・補助金がある場合に考慮すること</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交付金・補助金がある</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交付金・補助金の額が提案時点で決定していない</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民間融資額が変動する</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交付金・補助金対象となる項目が不確定</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提案金額策定時仮定が必要</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銀行協議の項目として</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優先融資の極度額の設定</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（交付金等が下振れした時を考えて設定する必要がある）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長期収支表のシミュレーション</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（交付金が最高の時、最低の時の</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ケース）</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DSCR</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、営業収支、キャッシュフローのチェック</a:t>
            </a:r>
          </a:p>
        </p:txBody>
      </p:sp>
    </p:spTree>
    <p:extLst>
      <p:ext uri="{BB962C8B-B14F-4D97-AF65-F5344CB8AC3E}">
        <p14:creationId xmlns:p14="http://schemas.microsoft.com/office/powerpoint/2010/main" val="231067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３．自治体負担の有無での検討</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625457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自治体負担がある（全額の時・一部の時）</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一般財源で支払う（裏交付金の何％か・金額か）</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5" y="2149147"/>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民間融資額が変動する</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公債を発行する（裏交付金の何％か・金額か）</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銀行協議の項目として</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優先融資の極度額の設定</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（交付金・負担金の振れを考えて設定する必要がある）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長期収支表のシミュレーション</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（交付金が最高の時、最低の時の</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ケースに残金の支出も考慮）</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DSCR</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、営業収支、キャッシュフローのチェック</a:t>
            </a:r>
          </a:p>
        </p:txBody>
      </p:sp>
    </p:spTree>
    <p:extLst>
      <p:ext uri="{BB962C8B-B14F-4D97-AF65-F5344CB8AC3E}">
        <p14:creationId xmlns:p14="http://schemas.microsoft.com/office/powerpoint/2010/main" val="237178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304935" y="435756"/>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duotone>
              <a:schemeClr val="accent1">
                <a:shade val="45000"/>
                <a:satMod val="135000"/>
              </a:schemeClr>
              <a:prstClr val="white"/>
            </a:duotone>
          </a:blip>
          <a:stretch>
            <a:fillRect/>
          </a:stretch>
        </p:blipFill>
        <p:spPr>
          <a:xfrm>
            <a:off x="3501264" y="4574532"/>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duotone>
              <a:schemeClr val="accent1">
                <a:shade val="45000"/>
                <a:satMod val="135000"/>
              </a:schemeClr>
              <a:prstClr val="white"/>
            </a:duotone>
          </a:blip>
          <a:stretch>
            <a:fillRect/>
          </a:stretch>
        </p:blipFill>
        <p:spPr>
          <a:xfrm>
            <a:off x="305951" y="202692"/>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5" y="1827215"/>
            <a:ext cx="6221069" cy="4727573"/>
          </a:xfrm>
        </p:spPr>
        <p:txBody>
          <a:bodyPr>
            <a:normAutofit/>
          </a:bodyPr>
          <a:lstStyle/>
          <a:p>
            <a:pPr marL="0" indent="0">
              <a:buNone/>
            </a:pPr>
            <a:r>
              <a:rPr lang="ja-JP" altLang="en-US" dirty="0"/>
              <a:t>第</a:t>
            </a:r>
            <a:r>
              <a:rPr lang="en-US" altLang="ja-JP" dirty="0"/>
              <a:t>1</a:t>
            </a:r>
            <a:r>
              <a:rPr lang="ja-JP" altLang="en-US" dirty="0"/>
              <a:t>回　チーム編成と運営のプロセス</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審査委員会と審査の実際　</a:t>
            </a:r>
            <a:endParaRPr lang="en-US" altLang="ja-JP" dirty="0"/>
          </a:p>
          <a:p>
            <a:pPr marL="0" indent="0">
              <a:buNone/>
            </a:pPr>
            <a:endParaRPr lang="en-US" altLang="ja-JP" dirty="0"/>
          </a:p>
          <a:p>
            <a:pPr marL="0" indent="0">
              <a:buNone/>
            </a:pPr>
            <a:r>
              <a:rPr lang="ja-JP" altLang="en-US" dirty="0"/>
              <a:t>第</a:t>
            </a:r>
            <a:r>
              <a:rPr lang="en-US" altLang="ja-JP" dirty="0"/>
              <a:t>3</a:t>
            </a:r>
            <a:r>
              <a:rPr lang="ja-JP" altLang="en-US" dirty="0"/>
              <a:t>回　提案作成の詳細</a:t>
            </a:r>
            <a:endParaRPr lang="en-US" altLang="ja-JP" dirty="0"/>
          </a:p>
          <a:p>
            <a:pPr marL="0" indent="0">
              <a:buNone/>
            </a:pPr>
            <a:endParaRPr lang="en-US" altLang="ja-JP" dirty="0"/>
          </a:p>
          <a:p>
            <a:pPr marL="0" indent="0">
              <a:buNone/>
            </a:pPr>
            <a:r>
              <a:rPr lang="ja-JP" altLang="en-US" sz="3200" b="1" dirty="0">
                <a:solidFill>
                  <a:srgbClr val="FF0000"/>
                </a:solidFill>
              </a:rPr>
              <a:t>第</a:t>
            </a:r>
            <a:r>
              <a:rPr lang="en-US" altLang="ja-JP" sz="3200" b="1" dirty="0">
                <a:solidFill>
                  <a:srgbClr val="FF0000"/>
                </a:solidFill>
              </a:rPr>
              <a:t>4</a:t>
            </a:r>
            <a:r>
              <a:rPr lang="ja-JP" altLang="en-US" sz="3200" b="1" dirty="0">
                <a:solidFill>
                  <a:srgbClr val="FF0000"/>
                </a:solidFill>
              </a:rPr>
              <a:t>回</a:t>
            </a:r>
            <a:r>
              <a:rPr lang="en-US" altLang="ja-JP" sz="3200" b="1" dirty="0">
                <a:solidFill>
                  <a:srgbClr val="FF0000"/>
                </a:solidFill>
              </a:rPr>
              <a:t>	</a:t>
            </a:r>
            <a:r>
              <a:rPr lang="ja-JP" altLang="en-US" sz="3200" b="1" dirty="0">
                <a:solidFill>
                  <a:srgbClr val="FF0000"/>
                </a:solidFill>
              </a:rPr>
              <a:t>　提案金額の成り立ち　</a:t>
            </a:r>
            <a:endParaRPr lang="en-US" altLang="ja-JP" sz="3200" b="1" dirty="0">
              <a:solidFill>
                <a:srgbClr val="FF0000"/>
              </a:solidFill>
            </a:endParaRPr>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6304935" y="1462089"/>
            <a:ext cx="5300453" cy="4727574"/>
          </a:xfrm>
        </p:spPr>
        <p:txBody>
          <a:bodyPr>
            <a:normAutofit/>
          </a:bodyPr>
          <a:lstStyle/>
          <a:p>
            <a:pPr marL="0" indent="0">
              <a:buNone/>
            </a:pPr>
            <a:endParaRPr lang="en-US" altLang="ja-JP" dirty="0"/>
          </a:p>
          <a:p>
            <a:pPr marL="0" indent="0">
              <a:buNone/>
            </a:pPr>
            <a:r>
              <a:rPr lang="ja-JP" altLang="en-US" dirty="0"/>
              <a:t>第</a:t>
            </a:r>
            <a:r>
              <a:rPr lang="en-US" altLang="ja-JP" dirty="0"/>
              <a:t>5</a:t>
            </a:r>
            <a:r>
              <a:rPr lang="ja-JP" altLang="en-US" dirty="0"/>
              <a:t>回　金融機関の選定と資金調達</a:t>
            </a:r>
          </a:p>
          <a:p>
            <a:pPr marL="0" indent="0">
              <a:buNone/>
            </a:pPr>
            <a:endParaRPr lang="en-US" altLang="ja-JP" dirty="0"/>
          </a:p>
          <a:p>
            <a:pPr marL="0" indent="0">
              <a:buNone/>
            </a:pPr>
            <a:r>
              <a:rPr lang="ja-JP" altLang="en-US" dirty="0"/>
              <a:t>第６回　プレゼンテーション</a:t>
            </a:r>
            <a:endParaRPr lang="en-US" altLang="ja-JP" dirty="0"/>
          </a:p>
          <a:p>
            <a:pPr marL="0" indent="0">
              <a:buNone/>
            </a:pPr>
            <a:endParaRPr lang="en-US" altLang="ja-JP" dirty="0"/>
          </a:p>
          <a:p>
            <a:pPr marL="0" indent="0">
              <a:buNone/>
            </a:pPr>
            <a:r>
              <a:rPr lang="ja-JP" altLang="en-US" dirty="0"/>
              <a:t>第７回　事業契約と</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18657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４．</a:t>
            </a:r>
            <a:r>
              <a:rPr lang="en-US" altLang="ja-JP" sz="2400" dirty="0"/>
              <a:t>BT</a:t>
            </a:r>
            <a:endParaRPr lang="ja-JP" altLang="en-US" sz="2400" dirty="0"/>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806497"/>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簡単</a:t>
            </a:r>
          </a:p>
        </p:txBody>
      </p:sp>
      <p:sp>
        <p:nvSpPr>
          <p:cNvPr id="12" name="正方形/長方形 11">
            <a:extLst>
              <a:ext uri="{FF2B5EF4-FFF2-40B4-BE49-F238E27FC236}">
                <a16:creationId xmlns:a16="http://schemas.microsoft.com/office/drawing/2014/main" id="{65F1ABD9-ACD9-4550-9120-19187D10651E}"/>
              </a:ext>
            </a:extLst>
          </p:cNvPr>
          <p:cNvSpPr/>
          <p:nvPr/>
        </p:nvSpPr>
        <p:spPr>
          <a:xfrm>
            <a:off x="1096494" y="2653991"/>
            <a:ext cx="7196128" cy="4070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銀行協議不要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D2E96519-3D4D-49E0-9341-F04C09990C61}"/>
              </a:ext>
            </a:extLst>
          </p:cNvPr>
          <p:cNvSpPr/>
          <p:nvPr/>
        </p:nvSpPr>
        <p:spPr>
          <a:xfrm>
            <a:off x="1096494" y="3285894"/>
            <a:ext cx="7196128" cy="4070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8" name="正方形/長方形 17">
            <a:extLst>
              <a:ext uri="{FF2B5EF4-FFF2-40B4-BE49-F238E27FC236}">
                <a16:creationId xmlns:a16="http://schemas.microsoft.com/office/drawing/2014/main" id="{DF57E5CA-3D6C-4C84-A704-2ED2DF16B5CF}"/>
              </a:ext>
            </a:extLst>
          </p:cNvPr>
          <p:cNvSpPr/>
          <p:nvPr/>
        </p:nvSpPr>
        <p:spPr>
          <a:xfrm>
            <a:off x="1096494" y="3917797"/>
            <a:ext cx="7196128" cy="4070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維持管理・運営費不要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9" name="正方形/長方形 18">
            <a:extLst>
              <a:ext uri="{FF2B5EF4-FFF2-40B4-BE49-F238E27FC236}">
                <a16:creationId xmlns:a16="http://schemas.microsoft.com/office/drawing/2014/main" id="{AAA877FC-4729-4FF3-AD5D-9F8CA96D96CE}"/>
              </a:ext>
            </a:extLst>
          </p:cNvPr>
          <p:cNvSpPr/>
          <p:nvPr/>
        </p:nvSpPr>
        <p:spPr>
          <a:xfrm>
            <a:off x="1096494" y="508737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まとめていえば</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単なる「設計・建設一体型発注」</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PFI</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にする必要ないのに、交付金増額のために</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PFI</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にしている。</a:t>
            </a:r>
          </a:p>
        </p:txBody>
      </p:sp>
      <p:sp>
        <p:nvSpPr>
          <p:cNvPr id="2" name="右中かっこ 1">
            <a:extLst>
              <a:ext uri="{FF2B5EF4-FFF2-40B4-BE49-F238E27FC236}">
                <a16:creationId xmlns:a16="http://schemas.microsoft.com/office/drawing/2014/main" id="{77A4927D-BFDD-52FA-5E5E-1DF58367FAF2}"/>
              </a:ext>
            </a:extLst>
          </p:cNvPr>
          <p:cNvSpPr/>
          <p:nvPr/>
        </p:nvSpPr>
        <p:spPr>
          <a:xfrm>
            <a:off x="8453887" y="2484408"/>
            <a:ext cx="322053" cy="380712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021E43C-ADA9-AA39-AC36-337FD3389BCD}"/>
              </a:ext>
            </a:extLst>
          </p:cNvPr>
          <p:cNvSpPr/>
          <p:nvPr/>
        </p:nvSpPr>
        <p:spPr>
          <a:xfrm>
            <a:off x="9034732" y="2369390"/>
            <a:ext cx="2300377" cy="39221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なので</a:t>
            </a:r>
            <a:endParaRPr kumimoji="1" lang="en-US" altLang="ja-JP" dirty="0"/>
          </a:p>
          <a:p>
            <a:pPr algn="ctr"/>
            <a:endParaRPr lang="en-US" altLang="ja-JP" dirty="0"/>
          </a:p>
          <a:p>
            <a:pPr algn="ctr"/>
            <a:r>
              <a:rPr kumimoji="1" lang="ja-JP" altLang="en-US" dirty="0"/>
              <a:t>ベテラン企業の</a:t>
            </a:r>
            <a:endParaRPr kumimoji="1" lang="en-US" altLang="ja-JP" dirty="0"/>
          </a:p>
          <a:p>
            <a:pPr algn="ctr"/>
            <a:r>
              <a:rPr lang="ja-JP" altLang="en-US" dirty="0"/>
              <a:t>優位性が薄い</a:t>
            </a:r>
            <a:endParaRPr lang="en-US" altLang="ja-JP" dirty="0"/>
          </a:p>
          <a:p>
            <a:pPr algn="ctr"/>
            <a:endParaRPr kumimoji="1" lang="en-US" altLang="ja-JP" dirty="0"/>
          </a:p>
          <a:p>
            <a:pPr algn="ctr"/>
            <a:r>
              <a:rPr lang="ja-JP" altLang="en-US" dirty="0"/>
              <a:t>初めての場合も</a:t>
            </a:r>
            <a:endParaRPr lang="en-US" altLang="ja-JP" dirty="0"/>
          </a:p>
          <a:p>
            <a:pPr algn="ctr"/>
            <a:r>
              <a:rPr kumimoji="1" lang="ja-JP" altLang="en-US" dirty="0"/>
              <a:t>比較的参入しやすい</a:t>
            </a:r>
            <a:endParaRPr kumimoji="1" lang="en-US" altLang="ja-JP" dirty="0"/>
          </a:p>
          <a:p>
            <a:pPr algn="ctr"/>
            <a:endParaRPr lang="en-US" altLang="ja-JP" dirty="0"/>
          </a:p>
          <a:p>
            <a:pPr algn="ctr"/>
            <a:r>
              <a:rPr kumimoji="1" lang="ja-JP" altLang="en-US" dirty="0"/>
              <a:t>ただし</a:t>
            </a:r>
            <a:endParaRPr kumimoji="1" lang="en-US" altLang="ja-JP" dirty="0"/>
          </a:p>
          <a:p>
            <a:pPr algn="ctr"/>
            <a:r>
              <a:rPr lang="ja-JP" altLang="en-US" dirty="0"/>
              <a:t>勉強になりにくい</a:t>
            </a:r>
            <a:endParaRPr lang="en-US" altLang="ja-JP" dirty="0"/>
          </a:p>
          <a:p>
            <a:pPr algn="ctr"/>
            <a:endParaRPr kumimoji="1" lang="en-US" altLang="ja-JP" dirty="0"/>
          </a:p>
          <a:p>
            <a:pPr algn="ctr"/>
            <a:r>
              <a:rPr lang="ja-JP" altLang="en-US" dirty="0"/>
              <a:t>参加する場合は</a:t>
            </a:r>
            <a:endParaRPr lang="en-US" altLang="ja-JP" dirty="0"/>
          </a:p>
          <a:p>
            <a:pPr algn="ctr"/>
            <a:r>
              <a:rPr kumimoji="1" lang="ja-JP" altLang="en-US" dirty="0"/>
              <a:t>価格競争のつもりで</a:t>
            </a:r>
            <a:endParaRPr kumimoji="1" lang="en-US" altLang="ja-JP" dirty="0"/>
          </a:p>
          <a:p>
            <a:pPr algn="ctr"/>
            <a:r>
              <a:rPr lang="ja-JP" altLang="en-US" dirty="0"/>
              <a:t>勝ちに行く。</a:t>
            </a:r>
            <a:endParaRPr kumimoji="1" lang="ja-JP" altLang="en-US" dirty="0"/>
          </a:p>
        </p:txBody>
      </p:sp>
    </p:spTree>
    <p:extLst>
      <p:ext uri="{BB962C8B-B14F-4D97-AF65-F5344CB8AC3E}">
        <p14:creationId xmlns:p14="http://schemas.microsoft.com/office/powerpoint/2010/main" val="428974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５．長期収支表は消費税抜きのことが多い・提案金額は消費税込み</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消費税対象かどうか</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金利・家賃とか消費税対象でない項目がある</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自治体の消費税の支払時期や方法</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消費税支払い資金がない</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消費税支払い原資の工夫</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税法改正により、消費税還付がなくなった</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設計・建設費の消費税の支払は建設期間中に必要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自治体の割賦払い分の消費税は、ずっと後：この資金がいる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575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消費税支払い資金の調達を</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企業</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G</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で立替える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消費税支払い融資を受ける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消費税支払い融資を優先融資で返済する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（自治体の支払：割賦金の支払い時払われるし　　　　　　　　　</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：優先融資の返済に消費税融資の返済も含まれる</a:t>
            </a:r>
          </a:p>
        </p:txBody>
      </p:sp>
    </p:spTree>
    <p:extLst>
      <p:ext uri="{BB962C8B-B14F-4D97-AF65-F5344CB8AC3E}">
        <p14:creationId xmlns:p14="http://schemas.microsoft.com/office/powerpoint/2010/main" val="354905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６．自治体の消費税の支払に２通り</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設計・建設費の消費税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完工時割賦分の消費税を払う</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払っていただけると楽です</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535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ここで消費税融資返済可能ですが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融資金利原資は？</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払われない場合</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消費税支払い原資の工夫</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税法改正により、消費税還付がなくなった</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設計・建設費の消費税の支払は建設期間中に必要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自治体の割賦払い分の消費税は、ずっと後：この資金がいる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575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消費税支払い資金の調達を</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企業</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G</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で立替える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消費税支払い融資を受ける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消費税支払い融資を優先融資で返済する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（自治体の支払：割賦金の支払い時払われる　　　　　　　　</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：優先融資の返済に消費税融資の返済も含まれる</a:t>
            </a:r>
          </a:p>
        </p:txBody>
      </p:sp>
    </p:spTree>
    <p:extLst>
      <p:ext uri="{BB962C8B-B14F-4D97-AF65-F5344CB8AC3E}">
        <p14:creationId xmlns:p14="http://schemas.microsoft.com/office/powerpoint/2010/main" val="234050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７．</a:t>
            </a:r>
            <a:r>
              <a:rPr lang="en-US" altLang="ja-JP" sz="2400" dirty="0"/>
              <a:t>BTO</a:t>
            </a:r>
            <a:r>
              <a:rPr lang="ja-JP" altLang="en-US" sz="2400" dirty="0"/>
              <a:t>と</a:t>
            </a:r>
            <a:r>
              <a:rPr lang="en-US" altLang="ja-JP" sz="2400" dirty="0"/>
              <a:t>BOT</a:t>
            </a:r>
            <a:endParaRPr lang="ja-JP" altLang="en-US" sz="2400" dirty="0"/>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BOT</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の場合固定資産税</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固定資産取得税・固定資産税の支払が必要</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税金の算定が必要</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BTO</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の場合みなし仕入れ・</a:t>
            </a: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BOT</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の場合減価償却</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PFI</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の場合、事業期間での償却可</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1" y="3796889"/>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固定資産取得税（県）：固定資産の評価額算定✖</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％✖４％</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固定資産税　　　 ：固定資産の評価額✖</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みなし仕入れ・減価償却</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償却期間：ＰＦＩ事業の場合：法定耐用にかかわらず事業期間で</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みなし仕入れ：割賦返済の元金分を、みなしの仕入れとする</a:t>
            </a:r>
          </a:p>
        </p:txBody>
      </p:sp>
    </p:spTree>
    <p:extLst>
      <p:ext uri="{BB962C8B-B14F-4D97-AF65-F5344CB8AC3E}">
        <p14:creationId xmlns:p14="http://schemas.microsoft.com/office/powerpoint/2010/main" val="68395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50FE18-6577-4D3B-ADE8-3345640415E9}"/>
              </a:ext>
            </a:extLst>
          </p:cNvPr>
          <p:cNvSpPr>
            <a:spLocks noGrp="1"/>
          </p:cNvSpPr>
          <p:nvPr>
            <p:ph type="title"/>
          </p:nvPr>
        </p:nvSpPr>
        <p:spPr/>
        <p:txBody>
          <a:bodyPr/>
          <a:lstStyle/>
          <a:p>
            <a:r>
              <a:rPr lang="ja-JP" altLang="en-US" dirty="0"/>
              <a:t>様式集エクセルと様式にないが</a:t>
            </a:r>
            <a:br>
              <a:rPr lang="en-US" altLang="ja-JP" dirty="0"/>
            </a:br>
            <a:r>
              <a:rPr lang="ja-JP" altLang="en-US" dirty="0"/>
              <a:t>必要な計算書</a:t>
            </a:r>
          </a:p>
        </p:txBody>
      </p:sp>
      <p:sp>
        <p:nvSpPr>
          <p:cNvPr id="5" name="テキスト プレースホルダー 4">
            <a:extLst>
              <a:ext uri="{FF2B5EF4-FFF2-40B4-BE49-F238E27FC236}">
                <a16:creationId xmlns:a16="http://schemas.microsoft.com/office/drawing/2014/main" id="{4B79C3B9-1951-48F6-9EC2-10CD99D4AC51}"/>
              </a:ext>
            </a:extLst>
          </p:cNvPr>
          <p:cNvSpPr>
            <a:spLocks noGrp="1"/>
          </p:cNvSpPr>
          <p:nvPr>
            <p:ph type="body"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0EBF5F64-FA1D-4691-BA93-DC5D94FD3591}"/>
              </a:ext>
            </a:extLst>
          </p:cNvPr>
          <p:cNvSpPr>
            <a:spLocks noGrp="1"/>
          </p:cNvSpPr>
          <p:nvPr>
            <p:ph type="sldNum" sz="quarter" idx="12"/>
          </p:nvPr>
        </p:nvSpPr>
        <p:spPr/>
        <p:txBody>
          <a:bodyPr/>
          <a:lstStyle/>
          <a:p>
            <a:fld id="{8CBE0B6B-AA1C-4A08-8C69-36F95E8FD104}" type="slidenum">
              <a:rPr kumimoji="1" lang="ja-JP" altLang="en-US" smtClean="0"/>
              <a:t>24</a:t>
            </a:fld>
            <a:endParaRPr kumimoji="1" lang="ja-JP" altLang="en-US"/>
          </a:p>
        </p:txBody>
      </p:sp>
    </p:spTree>
    <p:extLst>
      <p:ext uri="{BB962C8B-B14F-4D97-AF65-F5344CB8AC3E}">
        <p14:creationId xmlns:p14="http://schemas.microsoft.com/office/powerpoint/2010/main" val="346326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C6137FA-EFA6-4076-8E97-3240E28199BD}"/>
              </a:ext>
            </a:extLst>
          </p:cNvPr>
          <p:cNvSpPr>
            <a:spLocks noGrp="1"/>
          </p:cNvSpPr>
          <p:nvPr>
            <p:ph type="title"/>
          </p:nvPr>
        </p:nvSpPr>
        <p:spPr>
          <a:xfrm>
            <a:off x="677334" y="408878"/>
            <a:ext cx="9381066" cy="531571"/>
          </a:xfrm>
        </p:spPr>
        <p:txBody>
          <a:bodyPr>
            <a:noAutofit/>
          </a:bodyPr>
          <a:lstStyle/>
          <a:p>
            <a:r>
              <a:rPr lang="ja-JP" altLang="en-US" sz="2800" dirty="0"/>
              <a:t>山北町定住促進住宅（講義の都合で少しモディファイ）</a:t>
            </a:r>
          </a:p>
        </p:txBody>
      </p:sp>
      <p:sp>
        <p:nvSpPr>
          <p:cNvPr id="6" name="コンテンツ プレースホルダー 5">
            <a:extLst>
              <a:ext uri="{FF2B5EF4-FFF2-40B4-BE49-F238E27FC236}">
                <a16:creationId xmlns:a16="http://schemas.microsoft.com/office/drawing/2014/main" id="{4D22155F-0DD7-4DE2-BBA1-DB833D9F69ED}"/>
              </a:ext>
            </a:extLst>
          </p:cNvPr>
          <p:cNvSpPr>
            <a:spLocks noGrp="1"/>
          </p:cNvSpPr>
          <p:nvPr>
            <p:ph idx="1"/>
          </p:nvPr>
        </p:nvSpPr>
        <p:spPr>
          <a:xfrm>
            <a:off x="677334" y="1238873"/>
            <a:ext cx="11100138" cy="5167614"/>
          </a:xfrm>
        </p:spPr>
        <p:txBody>
          <a:bodyPr>
            <a:normAutofit/>
          </a:bodyPr>
          <a:lstStyle/>
          <a:p>
            <a:r>
              <a:rPr lang="ja-JP" altLang="en-US" sz="2800" dirty="0"/>
              <a:t>発注者	：神奈川県山北町	</a:t>
            </a:r>
          </a:p>
          <a:p>
            <a:r>
              <a:rPr lang="ja-JP" altLang="en-US" sz="2800" dirty="0"/>
              <a:t>分野	：	住宅</a:t>
            </a:r>
          </a:p>
          <a:p>
            <a:r>
              <a:rPr lang="ja-JP" altLang="en-US" sz="2800" dirty="0"/>
              <a:t>事業期間	：	事業契約締結日から</a:t>
            </a:r>
            <a:r>
              <a:rPr lang="en-US" altLang="ja-JP" sz="2800" dirty="0"/>
              <a:t>30</a:t>
            </a:r>
            <a:r>
              <a:rPr lang="ja-JP" altLang="en-US" sz="2800" dirty="0"/>
              <a:t>年間</a:t>
            </a:r>
          </a:p>
          <a:p>
            <a:r>
              <a:rPr lang="ja-JP" altLang="en-US" sz="2800" dirty="0"/>
              <a:t>事業方式	：</a:t>
            </a:r>
            <a:r>
              <a:rPr lang="en-US" altLang="ja-JP" sz="2800" dirty="0"/>
              <a:t>BTO	</a:t>
            </a:r>
            <a:endParaRPr lang="ja-JP" altLang="en-US" sz="2800" dirty="0"/>
          </a:p>
          <a:p>
            <a:r>
              <a:rPr lang="ja-JP" altLang="en-US" sz="2800" dirty="0"/>
              <a:t>審査員	：	外部</a:t>
            </a:r>
            <a:r>
              <a:rPr lang="en-US" altLang="ja-JP" sz="2800" dirty="0"/>
              <a:t>3</a:t>
            </a:r>
            <a:r>
              <a:rPr lang="ja-JP" altLang="en-US" sz="2800" dirty="0"/>
              <a:t>名、内部</a:t>
            </a:r>
            <a:r>
              <a:rPr lang="en-US" altLang="ja-JP" sz="2800" dirty="0"/>
              <a:t>7</a:t>
            </a:r>
            <a:r>
              <a:rPr lang="ja-JP" altLang="en-US" sz="2800" dirty="0"/>
              <a:t>名</a:t>
            </a:r>
          </a:p>
          <a:p>
            <a:endParaRPr lang="en-US" altLang="ja-JP" sz="2800" dirty="0"/>
          </a:p>
          <a:p>
            <a:r>
              <a:rPr lang="ja-JP" altLang="en-US" sz="2800" dirty="0"/>
              <a:t>エクセル版</a:t>
            </a:r>
          </a:p>
          <a:p>
            <a:pPr lvl="1"/>
            <a:r>
              <a:rPr lang="ja-JP" altLang="en-US" sz="2600" b="1" dirty="0">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収支計算表</a:t>
            </a:r>
            <a:endParaRPr lang="ja-JP" altLang="en-US" sz="2600" b="1" dirty="0">
              <a:solidFill>
                <a:schemeClr val="accent2">
                  <a:lumMod val="75000"/>
                </a:schemeClr>
              </a:solidFill>
            </a:endParaRPr>
          </a:p>
        </p:txBody>
      </p:sp>
      <p:sp>
        <p:nvSpPr>
          <p:cNvPr id="4" name="スライド番号プレースホルダー 3">
            <a:extLst>
              <a:ext uri="{FF2B5EF4-FFF2-40B4-BE49-F238E27FC236}">
                <a16:creationId xmlns:a16="http://schemas.microsoft.com/office/drawing/2014/main" id="{6A326CE5-D141-49D8-9A0A-78FB57F67C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BDDF49C2-7100-4FD2-B82C-2C138C76C212}"/>
              </a:ext>
            </a:extLst>
          </p:cNvPr>
          <p:cNvSpPr/>
          <p:nvPr/>
        </p:nvSpPr>
        <p:spPr>
          <a:xfrm>
            <a:off x="7376532" y="2991917"/>
            <a:ext cx="4598450" cy="36356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BTO</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：設計・建設・維持・管理・運営</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社会資本整備一括交付金４５％</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民間資金調達５５％</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価格点配点少ない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提案内容競争ですが金額提案も丁寧に</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審査員：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人：外部</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もっとも提案金額策定が面倒なタイプ</a:t>
            </a:r>
          </a:p>
        </p:txBody>
      </p:sp>
      <p:sp>
        <p:nvSpPr>
          <p:cNvPr id="2" name="左中かっこ 1">
            <a:extLst>
              <a:ext uri="{FF2B5EF4-FFF2-40B4-BE49-F238E27FC236}">
                <a16:creationId xmlns:a16="http://schemas.microsoft.com/office/drawing/2014/main" id="{B1F42846-517E-41EB-8716-E8B8ED6F84E2}"/>
              </a:ext>
            </a:extLst>
          </p:cNvPr>
          <p:cNvSpPr/>
          <p:nvPr/>
        </p:nvSpPr>
        <p:spPr>
          <a:xfrm>
            <a:off x="3429000" y="4164980"/>
            <a:ext cx="262054" cy="2241507"/>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1D5BE9B1-52F7-41C4-9CEC-0F25DDB58413}"/>
              </a:ext>
            </a:extLst>
          </p:cNvPr>
          <p:cNvSpPr/>
          <p:nvPr/>
        </p:nvSpPr>
        <p:spPr>
          <a:xfrm>
            <a:off x="3902927" y="4164980"/>
            <a:ext cx="3276095" cy="22415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設計・建設費内訳書</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維持管理・運営内訳書</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大規模修繕計画書</a:t>
            </a:r>
          </a:p>
        </p:txBody>
      </p:sp>
    </p:spTree>
    <p:extLst>
      <p:ext uri="{BB962C8B-B14F-4D97-AF65-F5344CB8AC3E}">
        <p14:creationId xmlns:p14="http://schemas.microsoft.com/office/powerpoint/2010/main" val="397412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BBE150-45A8-45CF-A8A7-A4A45B9A0FAB}"/>
              </a:ext>
            </a:extLst>
          </p:cNvPr>
          <p:cNvSpPr>
            <a:spLocks noGrp="1"/>
          </p:cNvSpPr>
          <p:nvPr>
            <p:ph type="title"/>
          </p:nvPr>
        </p:nvSpPr>
        <p:spPr>
          <a:xfrm>
            <a:off x="677334" y="609600"/>
            <a:ext cx="8596668" cy="600307"/>
          </a:xfrm>
        </p:spPr>
        <p:txBody>
          <a:bodyPr>
            <a:normAutofit fontScale="90000"/>
          </a:bodyPr>
          <a:lstStyle/>
          <a:p>
            <a:r>
              <a:rPr kumimoji="1" lang="ja-JP" altLang="en-US" dirty="0"/>
              <a:t>山北町定住促進住宅</a:t>
            </a:r>
          </a:p>
        </p:txBody>
      </p:sp>
      <p:sp>
        <p:nvSpPr>
          <p:cNvPr id="3" name="コンテンツ プレースホルダー 2">
            <a:extLst>
              <a:ext uri="{FF2B5EF4-FFF2-40B4-BE49-F238E27FC236}">
                <a16:creationId xmlns:a16="http://schemas.microsoft.com/office/drawing/2014/main" id="{5279BE7D-738B-441C-A47D-C39EEC3B264D}"/>
              </a:ext>
            </a:extLst>
          </p:cNvPr>
          <p:cNvSpPr>
            <a:spLocks noGrp="1"/>
          </p:cNvSpPr>
          <p:nvPr>
            <p:ph idx="1"/>
          </p:nvPr>
        </p:nvSpPr>
        <p:spPr>
          <a:xfrm>
            <a:off x="677334" y="1421780"/>
            <a:ext cx="10808422" cy="4923263"/>
          </a:xfrm>
        </p:spPr>
        <p:txBody>
          <a:bodyPr>
            <a:normAutofit/>
          </a:bodyPr>
          <a:lstStyle/>
          <a:p>
            <a:r>
              <a:rPr kumimoji="1" lang="ja-JP" altLang="en-US" dirty="0"/>
              <a:t>山北町の定住人口を増やすことが目的</a:t>
            </a:r>
            <a:endParaRPr kumimoji="1" lang="en-US" altLang="ja-JP" dirty="0"/>
          </a:p>
          <a:p>
            <a:r>
              <a:rPr kumimoji="1" lang="ja-JP" altLang="en-US" dirty="0"/>
              <a:t>本施設の設計及び建設</a:t>
            </a:r>
            <a:endParaRPr kumimoji="1" lang="en-US" altLang="ja-JP" dirty="0"/>
          </a:p>
          <a:p>
            <a:r>
              <a:rPr kumimoji="1" lang="en-US" altLang="ja-JP" dirty="0"/>
              <a:t>30</a:t>
            </a:r>
            <a:r>
              <a:rPr kumimoji="1" lang="ja-JP" altLang="en-US" dirty="0"/>
              <a:t>年間施設を維持管理・運営</a:t>
            </a:r>
            <a:r>
              <a:rPr lang="ja-JP" altLang="en-US" dirty="0"/>
              <a:t>す</a:t>
            </a:r>
            <a:r>
              <a:rPr kumimoji="1" lang="ja-JP" altLang="en-US" dirty="0"/>
              <a:t>る</a:t>
            </a:r>
          </a:p>
          <a:p>
            <a:r>
              <a:rPr kumimoji="1" lang="ja-JP" altLang="en-US" dirty="0"/>
              <a:t>設計建設費のおおよそ</a:t>
            </a:r>
            <a:r>
              <a:rPr kumimoji="1" lang="en-US" altLang="ja-JP" dirty="0"/>
              <a:t>45</a:t>
            </a:r>
            <a:r>
              <a:rPr kumimoji="1" lang="ja-JP" altLang="en-US" dirty="0"/>
              <a:t>％を社会資本整備一括交付金で充当</a:t>
            </a:r>
            <a:endParaRPr kumimoji="1" lang="en-US" altLang="ja-JP" dirty="0"/>
          </a:p>
          <a:p>
            <a:r>
              <a:rPr lang="ja-JP" altLang="en-US" dirty="0"/>
              <a:t>残り</a:t>
            </a:r>
            <a:r>
              <a:rPr lang="en-US" altLang="ja-JP" dirty="0"/>
              <a:t>55</a:t>
            </a:r>
            <a:r>
              <a:rPr lang="ja-JP" altLang="en-US" dirty="0"/>
              <a:t>％を民間調達、</a:t>
            </a:r>
            <a:r>
              <a:rPr lang="en-US" altLang="ja-JP" dirty="0"/>
              <a:t>30</a:t>
            </a:r>
            <a:r>
              <a:rPr lang="ja-JP" altLang="en-US" dirty="0"/>
              <a:t>年間の割賦で返済</a:t>
            </a:r>
            <a:endParaRPr lang="en-US" altLang="ja-JP" dirty="0"/>
          </a:p>
          <a:p>
            <a:r>
              <a:rPr lang="ja-JP" altLang="en-US" dirty="0"/>
              <a:t>消費税の事前支払いなし</a:t>
            </a:r>
            <a:endParaRPr lang="en-US" altLang="ja-JP" dirty="0"/>
          </a:p>
          <a:p>
            <a:r>
              <a:rPr lang="ja-JP" altLang="en-US" dirty="0"/>
              <a:t>長期収支表他様式エクセルは、消費税抜きで作成</a:t>
            </a:r>
            <a:endParaRPr lang="en-US" altLang="ja-JP" dirty="0"/>
          </a:p>
          <a:p>
            <a:r>
              <a:rPr lang="ja-JP" altLang="en-US" dirty="0"/>
              <a:t>提案金額は、消費税込みで提案</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E1F46C5D-6E5F-44E0-8A0B-AC9EA72F839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52060B-FBB3-4B89-9C46-41AD08FFCAA9}"/>
              </a:ext>
            </a:extLst>
          </p:cNvPr>
          <p:cNvSpPr/>
          <p:nvPr/>
        </p:nvSpPr>
        <p:spPr>
          <a:xfrm>
            <a:off x="7287322" y="451513"/>
            <a:ext cx="4466063" cy="2135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資金調達必要・消費税事前支払いなし</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：金額策定は複雑（モデルにする）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2302205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677334" y="421208"/>
            <a:ext cx="8596668" cy="553517"/>
          </a:xfrm>
        </p:spPr>
        <p:txBody>
          <a:bodyPr>
            <a:normAutofit fontScale="90000"/>
          </a:bodyPr>
          <a:lstStyle/>
          <a:p>
            <a:r>
              <a:rPr lang="ja-JP" altLang="en-US" dirty="0"/>
              <a:t>初期投資額内訳書</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C921924C-FEEE-4D5E-93FD-0D1EFA653BA8}"/>
              </a:ext>
            </a:extLst>
          </p:cNvPr>
          <p:cNvPicPr>
            <a:picLocks noChangeAspect="1"/>
          </p:cNvPicPr>
          <p:nvPr/>
        </p:nvPicPr>
        <p:blipFill>
          <a:blip r:embed="rId2"/>
          <a:stretch>
            <a:fillRect/>
          </a:stretch>
        </p:blipFill>
        <p:spPr>
          <a:xfrm>
            <a:off x="411006" y="910674"/>
            <a:ext cx="5119286" cy="5621867"/>
          </a:xfrm>
          <a:prstGeom prst="rect">
            <a:avLst/>
          </a:prstGeom>
        </p:spPr>
      </p:pic>
      <p:pic>
        <p:nvPicPr>
          <p:cNvPr id="7" name="図 6">
            <a:extLst>
              <a:ext uri="{FF2B5EF4-FFF2-40B4-BE49-F238E27FC236}">
                <a16:creationId xmlns:a16="http://schemas.microsoft.com/office/drawing/2014/main" id="{C4696128-1542-445A-BDDE-DF1FDB8816E6}"/>
              </a:ext>
            </a:extLst>
          </p:cNvPr>
          <p:cNvPicPr>
            <a:picLocks noChangeAspect="1"/>
          </p:cNvPicPr>
          <p:nvPr/>
        </p:nvPicPr>
        <p:blipFill>
          <a:blip r:embed="rId3"/>
          <a:stretch>
            <a:fillRect/>
          </a:stretch>
        </p:blipFill>
        <p:spPr>
          <a:xfrm>
            <a:off x="5689599" y="910674"/>
            <a:ext cx="6091395" cy="3515090"/>
          </a:xfrm>
          <a:prstGeom prst="rect">
            <a:avLst/>
          </a:prstGeom>
        </p:spPr>
      </p:pic>
      <p:sp>
        <p:nvSpPr>
          <p:cNvPr id="8" name="正方形/長方形 7">
            <a:extLst>
              <a:ext uri="{FF2B5EF4-FFF2-40B4-BE49-F238E27FC236}">
                <a16:creationId xmlns:a16="http://schemas.microsoft.com/office/drawing/2014/main" id="{3130DD40-80D7-4FBE-B771-2EC1C7274F20}"/>
              </a:ext>
            </a:extLst>
          </p:cNvPr>
          <p:cNvSpPr/>
          <p:nvPr/>
        </p:nvSpPr>
        <p:spPr>
          <a:xfrm>
            <a:off x="5689599" y="4557370"/>
            <a:ext cx="6285383" cy="197517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交付金の対象となる項目の確認が必要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消費税の対象にならない項目：金利・保険金掛け金</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優先融資で必要となる金額の検討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の初期費</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＋登記費・提案策定費・契約関係費（印紙税等）</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＋建設期間中の</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運営費（家賃・交通費・人件費等）</a:t>
            </a:r>
          </a:p>
        </p:txBody>
      </p:sp>
    </p:spTree>
    <p:extLst>
      <p:ext uri="{BB962C8B-B14F-4D97-AF65-F5344CB8AC3E}">
        <p14:creationId xmlns:p14="http://schemas.microsoft.com/office/powerpoint/2010/main" val="74224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677334" y="421208"/>
            <a:ext cx="8596668" cy="553517"/>
          </a:xfrm>
        </p:spPr>
        <p:txBody>
          <a:bodyPr>
            <a:normAutofit fontScale="90000"/>
          </a:bodyPr>
          <a:lstStyle/>
          <a:p>
            <a:r>
              <a:rPr lang="ja-JP" altLang="en-US" dirty="0"/>
              <a:t>維持管理運営費内訳書</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2" name="図 1">
            <a:extLst>
              <a:ext uri="{FF2B5EF4-FFF2-40B4-BE49-F238E27FC236}">
                <a16:creationId xmlns:a16="http://schemas.microsoft.com/office/drawing/2014/main" id="{B9485453-F880-40E5-8A88-EE488CF66179}"/>
              </a:ext>
            </a:extLst>
          </p:cNvPr>
          <p:cNvPicPr>
            <a:picLocks noChangeAspect="1"/>
          </p:cNvPicPr>
          <p:nvPr/>
        </p:nvPicPr>
        <p:blipFill>
          <a:blip r:embed="rId2"/>
          <a:stretch>
            <a:fillRect/>
          </a:stretch>
        </p:blipFill>
        <p:spPr>
          <a:xfrm>
            <a:off x="677335" y="846463"/>
            <a:ext cx="4765174" cy="5686078"/>
          </a:xfrm>
          <a:prstGeom prst="rect">
            <a:avLst/>
          </a:prstGeom>
        </p:spPr>
      </p:pic>
      <p:sp>
        <p:nvSpPr>
          <p:cNvPr id="8" name="正方形/長方形 7">
            <a:extLst>
              <a:ext uri="{FF2B5EF4-FFF2-40B4-BE49-F238E27FC236}">
                <a16:creationId xmlns:a16="http://schemas.microsoft.com/office/drawing/2014/main" id="{3130DD40-80D7-4FBE-B771-2EC1C7274F20}"/>
              </a:ext>
            </a:extLst>
          </p:cNvPr>
          <p:cNvSpPr/>
          <p:nvPr/>
        </p:nvSpPr>
        <p:spPr>
          <a:xfrm>
            <a:off x="4835347" y="846464"/>
            <a:ext cx="7051853" cy="56860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運営費：考え方を整理</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の運営とは</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の経営をするのはだれ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の仕事ってなに</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＋自治体からの収入の支払配分（銀行返済・委託業者支払い）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＋自治体対応の取次（対応の実務は担当企業に）</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＋日常経理業務（交通費・人件費等）・税務処理等</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＋維持管理・運営・会計当報告書作成・提出</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＋株主総会対応</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③経費をどれだけ見積もるか？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＋人件費・経費（事務所費・通信費・交通費等）</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522642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4B2977-6891-401E-A7AB-1FA08AA8C94E}"/>
              </a:ext>
            </a:extLst>
          </p:cNvPr>
          <p:cNvSpPr>
            <a:spLocks noGrp="1"/>
          </p:cNvSpPr>
          <p:nvPr>
            <p:ph type="title"/>
          </p:nvPr>
        </p:nvSpPr>
        <p:spPr>
          <a:xfrm>
            <a:off x="480721" y="2833077"/>
            <a:ext cx="630818" cy="2574951"/>
          </a:xfrm>
        </p:spPr>
        <p:txBody>
          <a:bodyPr vert="horz" lIns="91440" tIns="45720" rIns="91440" bIns="45720" rtlCol="0" anchor="b">
            <a:normAutofit fontScale="90000"/>
          </a:bodyPr>
          <a:lstStyle/>
          <a:p>
            <a:pPr algn="r"/>
            <a:r>
              <a:rPr kumimoji="1" lang="ja-JP" altLang="en-US" kern="1200" dirty="0">
                <a:solidFill>
                  <a:schemeClr val="accent1"/>
                </a:solidFill>
                <a:latin typeface="+mj-lt"/>
                <a:ea typeface="+mj-ea"/>
                <a:cs typeface="+mj-cs"/>
              </a:rPr>
              <a:t>長期収支表</a:t>
            </a:r>
          </a:p>
        </p:txBody>
      </p:sp>
      <p:sp>
        <p:nvSpPr>
          <p:cNvPr id="3" name="スライド番号プレースホルダー 2">
            <a:extLst>
              <a:ext uri="{FF2B5EF4-FFF2-40B4-BE49-F238E27FC236}">
                <a16:creationId xmlns:a16="http://schemas.microsoft.com/office/drawing/2014/main" id="{07814AA5-DE25-4BEE-82C6-2126A79A2F77}"/>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CBE0B6B-AA1C-4A08-8C69-36F95E8FD104}" type="slidenum">
              <a:rPr kumimoji="1" lang="en-US" altLang="ja-JP"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1" lang="en-US" altLang="ja-JP"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24" name="吹き出し: 角を丸めた四角形 23">
            <a:extLst>
              <a:ext uri="{FF2B5EF4-FFF2-40B4-BE49-F238E27FC236}">
                <a16:creationId xmlns:a16="http://schemas.microsoft.com/office/drawing/2014/main" id="{8E0346C7-CE29-4F81-8D06-2C80CF7F969C}"/>
              </a:ext>
            </a:extLst>
          </p:cNvPr>
          <p:cNvSpPr/>
          <p:nvPr/>
        </p:nvSpPr>
        <p:spPr>
          <a:xfrm>
            <a:off x="10476349" y="923622"/>
            <a:ext cx="1607792" cy="2108612"/>
          </a:xfrm>
          <a:prstGeom prst="wedgeRoundRectCallout">
            <a:avLst>
              <a:gd name="adj1" fmla="val -67242"/>
              <a:gd name="adj2" fmla="val -2169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税引き提案額</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1,096,850</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円</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ただし</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割賦金の消費税は含まれる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ので</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税込み提案額</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算定時注意</a:t>
            </a:r>
          </a:p>
        </p:txBody>
      </p:sp>
      <p:pic>
        <p:nvPicPr>
          <p:cNvPr id="25" name="図 24">
            <a:extLst>
              <a:ext uri="{FF2B5EF4-FFF2-40B4-BE49-F238E27FC236}">
                <a16:creationId xmlns:a16="http://schemas.microsoft.com/office/drawing/2014/main" id="{4BA779D3-E8E1-4187-AB91-FACC959B9585}"/>
              </a:ext>
            </a:extLst>
          </p:cNvPr>
          <p:cNvPicPr>
            <a:picLocks noChangeAspect="1"/>
          </p:cNvPicPr>
          <p:nvPr/>
        </p:nvPicPr>
        <p:blipFill>
          <a:blip r:embed="rId2"/>
          <a:stretch>
            <a:fillRect/>
          </a:stretch>
        </p:blipFill>
        <p:spPr>
          <a:xfrm>
            <a:off x="1123728" y="160867"/>
            <a:ext cx="4016983" cy="6170522"/>
          </a:xfrm>
          <a:prstGeom prst="rect">
            <a:avLst/>
          </a:prstGeom>
        </p:spPr>
      </p:pic>
      <p:pic>
        <p:nvPicPr>
          <p:cNvPr id="26" name="図 25">
            <a:extLst>
              <a:ext uri="{FF2B5EF4-FFF2-40B4-BE49-F238E27FC236}">
                <a16:creationId xmlns:a16="http://schemas.microsoft.com/office/drawing/2014/main" id="{9E23799D-2224-4B01-B088-43F8FB794DB4}"/>
              </a:ext>
            </a:extLst>
          </p:cNvPr>
          <p:cNvPicPr>
            <a:picLocks noChangeAspect="1"/>
          </p:cNvPicPr>
          <p:nvPr/>
        </p:nvPicPr>
        <p:blipFill>
          <a:blip r:embed="rId3"/>
          <a:stretch>
            <a:fillRect/>
          </a:stretch>
        </p:blipFill>
        <p:spPr>
          <a:xfrm>
            <a:off x="5653747" y="320534"/>
            <a:ext cx="4817754" cy="5950553"/>
          </a:xfrm>
          <a:prstGeom prst="rect">
            <a:avLst/>
          </a:prstGeom>
        </p:spPr>
      </p:pic>
      <p:sp>
        <p:nvSpPr>
          <p:cNvPr id="27" name="正方形/長方形 26">
            <a:extLst>
              <a:ext uri="{FF2B5EF4-FFF2-40B4-BE49-F238E27FC236}">
                <a16:creationId xmlns:a16="http://schemas.microsoft.com/office/drawing/2014/main" id="{17A8C020-0452-4EB6-B67B-2ADD5DCFAE63}"/>
              </a:ext>
            </a:extLst>
          </p:cNvPr>
          <p:cNvSpPr/>
          <p:nvPr/>
        </p:nvSpPr>
        <p:spPr>
          <a:xfrm>
            <a:off x="9880600" y="1247775"/>
            <a:ext cx="317500" cy="345017"/>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28" name="四角形: 角を丸くする 27">
            <a:extLst>
              <a:ext uri="{FF2B5EF4-FFF2-40B4-BE49-F238E27FC236}">
                <a16:creationId xmlns:a16="http://schemas.microsoft.com/office/drawing/2014/main" id="{9F4BC766-E6BE-4BDC-B700-F14F43084251}"/>
              </a:ext>
            </a:extLst>
          </p:cNvPr>
          <p:cNvSpPr/>
          <p:nvPr/>
        </p:nvSpPr>
        <p:spPr>
          <a:xfrm>
            <a:off x="9305924" y="1322914"/>
            <a:ext cx="564092" cy="81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a:t>
            </a:r>
          </a:p>
        </p:txBody>
      </p:sp>
      <p:sp>
        <p:nvSpPr>
          <p:cNvPr id="29" name="四角形: 角を丸くする 28">
            <a:extLst>
              <a:ext uri="{FF2B5EF4-FFF2-40B4-BE49-F238E27FC236}">
                <a16:creationId xmlns:a16="http://schemas.microsoft.com/office/drawing/2014/main" id="{8F647DD4-C609-44FA-B11B-A8B307496AD2}"/>
              </a:ext>
            </a:extLst>
          </p:cNvPr>
          <p:cNvSpPr/>
          <p:nvPr/>
        </p:nvSpPr>
        <p:spPr>
          <a:xfrm>
            <a:off x="9305924" y="1412873"/>
            <a:ext cx="564092" cy="81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割賦金</a:t>
            </a:r>
          </a:p>
        </p:txBody>
      </p:sp>
      <p:sp>
        <p:nvSpPr>
          <p:cNvPr id="30" name="四角形: 角を丸くする 29">
            <a:extLst>
              <a:ext uri="{FF2B5EF4-FFF2-40B4-BE49-F238E27FC236}">
                <a16:creationId xmlns:a16="http://schemas.microsoft.com/office/drawing/2014/main" id="{E9979311-D448-4D58-9DD0-8103AEE2534C}"/>
              </a:ext>
            </a:extLst>
          </p:cNvPr>
          <p:cNvSpPr/>
          <p:nvPr/>
        </p:nvSpPr>
        <p:spPr>
          <a:xfrm>
            <a:off x="9305924" y="1509074"/>
            <a:ext cx="564092" cy="81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維持管理費</a:t>
            </a:r>
          </a:p>
        </p:txBody>
      </p:sp>
    </p:spTree>
    <p:extLst>
      <p:ext uri="{BB962C8B-B14F-4D97-AF65-F5344CB8AC3E}">
        <p14:creationId xmlns:p14="http://schemas.microsoft.com/office/powerpoint/2010/main" val="153250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1850" y="748145"/>
            <a:ext cx="10515600" cy="5163825"/>
          </a:xfrm>
        </p:spPr>
        <p:txBody>
          <a:bodyPr>
            <a:normAutofit/>
          </a:bodyPr>
          <a:lstStyle/>
          <a:p>
            <a:r>
              <a:rPr lang="ja-JP" altLang="en-US" sz="4000" dirty="0">
                <a:solidFill>
                  <a:srgbClr val="000000"/>
                </a:solidFill>
              </a:rPr>
              <a:t>発注７文書</a:t>
            </a:r>
            <a:br>
              <a:rPr lang="en-US" altLang="ja-JP" sz="4000" dirty="0">
                <a:solidFill>
                  <a:srgbClr val="000000"/>
                </a:solidFill>
              </a:rPr>
            </a:br>
            <a:r>
              <a:rPr lang="ja-JP" altLang="en-US" sz="4000" dirty="0">
                <a:solidFill>
                  <a:srgbClr val="000000"/>
                </a:solidFill>
              </a:rPr>
              <a:t>実施方針、募集要項、要求水準、</a:t>
            </a:r>
            <a:br>
              <a:rPr lang="en-US" altLang="ja-JP" sz="4000" dirty="0">
                <a:solidFill>
                  <a:srgbClr val="000000"/>
                </a:solidFill>
              </a:rPr>
            </a:br>
            <a:r>
              <a:rPr lang="ja-JP" altLang="en-US" sz="4000" dirty="0">
                <a:solidFill>
                  <a:srgbClr val="000000"/>
                </a:solidFill>
              </a:rPr>
              <a:t>審査基準、基本協定、事業契約</a:t>
            </a:r>
            <a:br>
              <a:rPr lang="en-US" altLang="ja-JP" sz="4000" dirty="0">
                <a:solidFill>
                  <a:srgbClr val="000000"/>
                </a:solidFill>
              </a:rPr>
            </a:br>
            <a:br>
              <a:rPr lang="en-US" altLang="ja-JP" sz="4000" dirty="0">
                <a:solidFill>
                  <a:srgbClr val="000000"/>
                </a:solidFill>
              </a:rPr>
            </a:br>
            <a:r>
              <a:rPr lang="ja-JP" altLang="en-US" sz="4000" b="1" dirty="0">
                <a:solidFill>
                  <a:srgbClr val="FF0000"/>
                </a:solidFill>
              </a:rPr>
              <a:t>提案様式集（</a:t>
            </a:r>
            <a:r>
              <a:rPr lang="en-US" altLang="ja-JP" sz="4000" b="1" dirty="0">
                <a:solidFill>
                  <a:srgbClr val="FF0000"/>
                </a:solidFill>
              </a:rPr>
              <a:t>2</a:t>
            </a:r>
            <a:r>
              <a:rPr lang="ja-JP" altLang="en-US" sz="4000" b="1" dirty="0">
                <a:solidFill>
                  <a:srgbClr val="FF0000"/>
                </a:solidFill>
              </a:rPr>
              <a:t>種類がある）</a:t>
            </a:r>
            <a:br>
              <a:rPr lang="en-US" altLang="ja-JP" sz="4000" b="1" dirty="0">
                <a:solidFill>
                  <a:srgbClr val="FF0000"/>
                </a:solidFill>
              </a:rPr>
            </a:br>
            <a:r>
              <a:rPr lang="ja-JP" altLang="en-US" sz="4000" b="1" dirty="0">
                <a:solidFill>
                  <a:srgbClr val="FF0000"/>
                </a:solidFill>
              </a:rPr>
              <a:t>　　</a:t>
            </a:r>
            <a:r>
              <a:rPr lang="ja-JP" altLang="en-US" sz="4000" dirty="0">
                <a:solidFill>
                  <a:schemeClr val="tx1"/>
                </a:solidFill>
              </a:rPr>
              <a:t>ワード版</a:t>
            </a:r>
            <a:br>
              <a:rPr lang="en-US" altLang="ja-JP" sz="4000" dirty="0">
                <a:solidFill>
                  <a:schemeClr val="tx1"/>
                </a:solidFill>
              </a:rPr>
            </a:br>
            <a:br>
              <a:rPr lang="en-US" altLang="ja-JP" sz="4000" dirty="0">
                <a:solidFill>
                  <a:srgbClr val="000000"/>
                </a:solidFill>
              </a:rPr>
            </a:br>
            <a:r>
              <a:rPr lang="ja-JP" altLang="en-US" sz="4400" b="1" dirty="0">
                <a:solidFill>
                  <a:srgbClr val="000000"/>
                </a:solidFill>
              </a:rPr>
              <a:t>①　エクセル版の提案様式</a:t>
            </a:r>
            <a:r>
              <a:rPr lang="en-US" altLang="ja-JP" sz="4000" dirty="0">
                <a:solidFill>
                  <a:srgbClr val="000000"/>
                </a:solidFill>
              </a:rPr>
              <a:t>	</a:t>
            </a:r>
            <a:r>
              <a:rPr lang="ja-JP" altLang="en-US" sz="4000" dirty="0">
                <a:solidFill>
                  <a:srgbClr val="000000"/>
                </a:solidFill>
              </a:rPr>
              <a:t>について</a:t>
            </a:r>
            <a:r>
              <a:rPr lang="en-US" altLang="ja-JP" sz="4000" dirty="0">
                <a:solidFill>
                  <a:srgbClr val="000000"/>
                </a:solidFill>
              </a:rPr>
              <a:t>	</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spTree>
    <p:extLst>
      <p:ext uri="{BB962C8B-B14F-4D97-AF65-F5344CB8AC3E}">
        <p14:creationId xmlns:p14="http://schemas.microsoft.com/office/powerpoint/2010/main" val="2261493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4"/>
            <a:ext cx="8596668" cy="1043491"/>
          </a:xfrm>
        </p:spPr>
        <p:txBody>
          <a:bodyPr>
            <a:normAutofit fontScale="90000"/>
          </a:bodyPr>
          <a:lstStyle/>
          <a:p>
            <a:r>
              <a:rPr kumimoji="1" lang="ja-JP" altLang="en-US" dirty="0"/>
              <a:t>様式集にはないが必要な計算書</a:t>
            </a:r>
            <a:br>
              <a:rPr kumimoji="1" lang="en-US" altLang="ja-JP" dirty="0"/>
            </a:br>
            <a:r>
              <a:rPr kumimoji="1" lang="ja-JP" altLang="en-US" dirty="0"/>
              <a:t>１．建設期間中資金収支表（月次で作成要）</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4" name="図 3">
            <a:extLst>
              <a:ext uri="{FF2B5EF4-FFF2-40B4-BE49-F238E27FC236}">
                <a16:creationId xmlns:a16="http://schemas.microsoft.com/office/drawing/2014/main" id="{7F1774BC-4200-4393-B853-97BB33DD11D0}"/>
              </a:ext>
            </a:extLst>
          </p:cNvPr>
          <p:cNvPicPr>
            <a:picLocks noChangeAspect="1"/>
          </p:cNvPicPr>
          <p:nvPr/>
        </p:nvPicPr>
        <p:blipFill>
          <a:blip r:embed="rId2"/>
          <a:stretch>
            <a:fillRect/>
          </a:stretch>
        </p:blipFill>
        <p:spPr>
          <a:xfrm>
            <a:off x="256478" y="1354380"/>
            <a:ext cx="11478322" cy="3484976"/>
          </a:xfrm>
          <a:prstGeom prst="rect">
            <a:avLst/>
          </a:prstGeom>
        </p:spPr>
      </p:pic>
      <p:sp>
        <p:nvSpPr>
          <p:cNvPr id="5" name="正方形/長方形 4">
            <a:extLst>
              <a:ext uri="{FF2B5EF4-FFF2-40B4-BE49-F238E27FC236}">
                <a16:creationId xmlns:a16="http://schemas.microsoft.com/office/drawing/2014/main" id="{43E23D22-9712-450A-9632-212E491C2E6F}"/>
              </a:ext>
            </a:extLst>
          </p:cNvPr>
          <p:cNvSpPr/>
          <p:nvPr/>
        </p:nvSpPr>
        <p:spPr>
          <a:xfrm>
            <a:off x="4008864" y="4956717"/>
            <a:ext cx="7688766" cy="16568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この期間、</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はまったく収入がない。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必要経費の支払原資の工夫が必要：いずれも優先融資で返済する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＋全額銀行から借り入れ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＋コンソーシアムメンバーからの劣後融資・無利子立替</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建設期間中の融資金利の支払：銀行から</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か月ごとの金利支払い要求</a:t>
            </a:r>
          </a:p>
        </p:txBody>
      </p:sp>
    </p:spTree>
    <p:extLst>
      <p:ext uri="{BB962C8B-B14F-4D97-AF65-F5344CB8AC3E}">
        <p14:creationId xmlns:p14="http://schemas.microsoft.com/office/powerpoint/2010/main" val="2775836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5"/>
            <a:ext cx="8596668" cy="911872"/>
          </a:xfrm>
        </p:spPr>
        <p:txBody>
          <a:bodyPr>
            <a:noAutofit/>
          </a:bodyPr>
          <a:lstStyle/>
          <a:p>
            <a:r>
              <a:rPr kumimoji="1" lang="ja-JP" altLang="en-US" sz="2800" dirty="0"/>
              <a:t>様式集にはないが必要な計算書</a:t>
            </a:r>
            <a:br>
              <a:rPr kumimoji="1" lang="en-US" altLang="ja-JP" sz="2800" dirty="0"/>
            </a:br>
            <a:r>
              <a:rPr kumimoji="1" lang="ja-JP" altLang="en-US" sz="2800" dirty="0"/>
              <a:t>２．銀行返済額の計算書</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43E23D22-9712-450A-9632-212E491C2E6F}"/>
              </a:ext>
            </a:extLst>
          </p:cNvPr>
          <p:cNvSpPr/>
          <p:nvPr/>
        </p:nvSpPr>
        <p:spPr>
          <a:xfrm>
            <a:off x="3531116" y="4839629"/>
            <a:ext cx="8290932" cy="16568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基準金利</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提案金額を計算するためと、実際に受け取り、返済する金利は違う</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返済金額</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が自治体から受け取る割賦返済金額と</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が銀行に返済する金額は違う</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この融資額に割賦分の消費税支払いが含まれている。</a:t>
            </a:r>
          </a:p>
        </p:txBody>
      </p:sp>
      <p:pic>
        <p:nvPicPr>
          <p:cNvPr id="6" name="図 5">
            <a:extLst>
              <a:ext uri="{FF2B5EF4-FFF2-40B4-BE49-F238E27FC236}">
                <a16:creationId xmlns:a16="http://schemas.microsoft.com/office/drawing/2014/main" id="{E5A2119E-F58E-4C9B-A362-CDA28F066148}"/>
              </a:ext>
            </a:extLst>
          </p:cNvPr>
          <p:cNvPicPr>
            <a:picLocks noChangeAspect="1"/>
          </p:cNvPicPr>
          <p:nvPr/>
        </p:nvPicPr>
        <p:blipFill>
          <a:blip r:embed="rId2"/>
          <a:stretch>
            <a:fillRect/>
          </a:stretch>
        </p:blipFill>
        <p:spPr>
          <a:xfrm>
            <a:off x="258749" y="1099737"/>
            <a:ext cx="7247467" cy="3666067"/>
          </a:xfrm>
          <a:prstGeom prst="rect">
            <a:avLst/>
          </a:prstGeom>
        </p:spPr>
      </p:pic>
      <p:pic>
        <p:nvPicPr>
          <p:cNvPr id="7" name="図 6">
            <a:extLst>
              <a:ext uri="{FF2B5EF4-FFF2-40B4-BE49-F238E27FC236}">
                <a16:creationId xmlns:a16="http://schemas.microsoft.com/office/drawing/2014/main" id="{1EDFC103-833C-4C1B-A8AA-CFD34333A047}"/>
              </a:ext>
            </a:extLst>
          </p:cNvPr>
          <p:cNvPicPr>
            <a:picLocks noChangeAspect="1"/>
          </p:cNvPicPr>
          <p:nvPr/>
        </p:nvPicPr>
        <p:blipFill>
          <a:blip r:embed="rId3"/>
          <a:stretch>
            <a:fillRect/>
          </a:stretch>
        </p:blipFill>
        <p:spPr>
          <a:xfrm>
            <a:off x="7952781" y="1287965"/>
            <a:ext cx="3869267" cy="3500967"/>
          </a:xfrm>
          <a:prstGeom prst="rect">
            <a:avLst/>
          </a:prstGeom>
        </p:spPr>
      </p:pic>
      <p:sp>
        <p:nvSpPr>
          <p:cNvPr id="8" name="正方形/長方形 7">
            <a:extLst>
              <a:ext uri="{FF2B5EF4-FFF2-40B4-BE49-F238E27FC236}">
                <a16:creationId xmlns:a16="http://schemas.microsoft.com/office/drawing/2014/main" id="{CA88B259-77D4-4A83-B397-3A4F27BC2550}"/>
              </a:ext>
            </a:extLst>
          </p:cNvPr>
          <p:cNvSpPr/>
          <p:nvPr/>
        </p:nvSpPr>
        <p:spPr>
          <a:xfrm>
            <a:off x="7281437" y="1412824"/>
            <a:ext cx="4651814" cy="10036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返済が年</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回の場合は、</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60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120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回の返済計算表作成</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金利を</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1/2,1/4</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にして計算する</a:t>
            </a:r>
          </a:p>
        </p:txBody>
      </p:sp>
      <p:sp>
        <p:nvSpPr>
          <p:cNvPr id="4" name="思考の吹き出し: 雲形 3">
            <a:extLst>
              <a:ext uri="{FF2B5EF4-FFF2-40B4-BE49-F238E27FC236}">
                <a16:creationId xmlns:a16="http://schemas.microsoft.com/office/drawing/2014/main" id="{2BDB025A-5294-4170-BB7D-99CB4D383445}"/>
              </a:ext>
            </a:extLst>
          </p:cNvPr>
          <p:cNvSpPr/>
          <p:nvPr/>
        </p:nvSpPr>
        <p:spPr>
          <a:xfrm>
            <a:off x="3876508" y="2151412"/>
            <a:ext cx="3685309" cy="1120283"/>
          </a:xfrm>
          <a:prstGeom prst="cloudCallout">
            <a:avLst>
              <a:gd name="adj1" fmla="val -72863"/>
              <a:gd name="adj2" fmla="val -5693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そのまま使うと循環が起きるので</a:t>
            </a:r>
            <a:endParaRPr kumimoji="1" lang="en-US" altLang="ja-JP" sz="1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手シミュレーションする。</a:t>
            </a:r>
          </a:p>
        </p:txBody>
      </p:sp>
    </p:spTree>
    <p:extLst>
      <p:ext uri="{BB962C8B-B14F-4D97-AF65-F5344CB8AC3E}">
        <p14:creationId xmlns:p14="http://schemas.microsoft.com/office/powerpoint/2010/main" val="38359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BF27DA-6CC5-4073-87DF-BA2612027271}"/>
              </a:ext>
            </a:extLst>
          </p:cNvPr>
          <p:cNvSpPr>
            <a:spLocks noGrp="1"/>
          </p:cNvSpPr>
          <p:nvPr>
            <p:ph type="title"/>
          </p:nvPr>
        </p:nvSpPr>
        <p:spPr>
          <a:xfrm>
            <a:off x="432007" y="347546"/>
            <a:ext cx="8596668" cy="550127"/>
          </a:xfrm>
        </p:spPr>
        <p:txBody>
          <a:bodyPr>
            <a:normAutofit fontScale="90000"/>
          </a:bodyPr>
          <a:lstStyle/>
          <a:p>
            <a:r>
              <a:rPr kumimoji="1" lang="ja-JP" altLang="en-US" dirty="0"/>
              <a:t>提案金額の算定</a:t>
            </a:r>
          </a:p>
        </p:txBody>
      </p:sp>
      <p:sp>
        <p:nvSpPr>
          <p:cNvPr id="3" name="スライド番号プレースホルダー 2">
            <a:extLst>
              <a:ext uri="{FF2B5EF4-FFF2-40B4-BE49-F238E27FC236}">
                <a16:creationId xmlns:a16="http://schemas.microsoft.com/office/drawing/2014/main" id="{1B8DF63D-60B6-41CA-AF4B-D5480F324E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4" name="四角形: 角を丸くする 3">
            <a:extLst>
              <a:ext uri="{FF2B5EF4-FFF2-40B4-BE49-F238E27FC236}">
                <a16:creationId xmlns:a16="http://schemas.microsoft.com/office/drawing/2014/main" id="{AC7867CF-4C26-4413-9CD9-FECA37381324}"/>
              </a:ext>
            </a:extLst>
          </p:cNvPr>
          <p:cNvSpPr/>
          <p:nvPr/>
        </p:nvSpPr>
        <p:spPr>
          <a:xfrm>
            <a:off x="624468" y="1137424"/>
            <a:ext cx="10861288" cy="42820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長期収支表から計算する。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施設整備費（初期投資額）（いわゆるサービス対価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）①＋②</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①交付金額＋交付金額に対する消費税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交付金額算定対象額のうち金利など消費税の対象にならないものを除いて計算）</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②割賦金自治体支払い額</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（消費税は優先融資に含まれていて割賦返済に含まれているので</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消費税の計算は不要）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維持管理費（いわゆるサービス対価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維持管理運営費＋維持管理運営費消費税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1920920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B0E40BE-4462-47B5-8F70-8CC7811A4A56}"/>
              </a:ext>
            </a:extLst>
          </p:cNvPr>
          <p:cNvSpPr>
            <a:spLocks noGrp="1"/>
          </p:cNvSpPr>
          <p:nvPr>
            <p:ph type="title"/>
          </p:nvPr>
        </p:nvSpPr>
        <p:spPr>
          <a:xfrm>
            <a:off x="677334" y="609600"/>
            <a:ext cx="8596668" cy="578005"/>
          </a:xfrm>
        </p:spPr>
        <p:txBody>
          <a:bodyPr>
            <a:normAutofit fontScale="90000"/>
          </a:bodyPr>
          <a:lstStyle/>
          <a:p>
            <a:r>
              <a:rPr lang="ja-JP" altLang="en-US" dirty="0"/>
              <a:t>算定金額が予定価格をオーバーしたら</a:t>
            </a:r>
          </a:p>
        </p:txBody>
      </p:sp>
      <p:sp>
        <p:nvSpPr>
          <p:cNvPr id="5" name="コンテンツ プレースホルダー 4">
            <a:extLst>
              <a:ext uri="{FF2B5EF4-FFF2-40B4-BE49-F238E27FC236}">
                <a16:creationId xmlns:a16="http://schemas.microsoft.com/office/drawing/2014/main" id="{FED59C5F-44A2-44B7-8AB9-8EB0ADF963C4}"/>
              </a:ext>
            </a:extLst>
          </p:cNvPr>
          <p:cNvSpPr>
            <a:spLocks noGrp="1"/>
          </p:cNvSpPr>
          <p:nvPr>
            <p:ph idx="1"/>
          </p:nvPr>
        </p:nvSpPr>
        <p:spPr>
          <a:xfrm>
            <a:off x="1998754" y="1483113"/>
            <a:ext cx="7913330" cy="5151863"/>
          </a:xfrm>
        </p:spPr>
        <p:txBody>
          <a:bodyPr>
            <a:normAutofit lnSpcReduction="10000"/>
          </a:bodyPr>
          <a:lstStyle/>
          <a:p>
            <a:r>
              <a:rPr lang="en-US" altLang="ja-JP" sz="2800" dirty="0"/>
              <a:t>DSCR</a:t>
            </a:r>
            <a:r>
              <a:rPr lang="ja-JP" altLang="en-US" sz="2800" dirty="0"/>
              <a:t>の低下（剰余金をぎりぎりに下げる）</a:t>
            </a:r>
            <a:endParaRPr lang="en-US" altLang="ja-JP" sz="2800" dirty="0"/>
          </a:p>
          <a:p>
            <a:r>
              <a:rPr lang="ja-JP" altLang="en-US" sz="2800" dirty="0"/>
              <a:t>各メンバーからの個別業務の減額を検討</a:t>
            </a:r>
            <a:endParaRPr lang="en-US" altLang="ja-JP" sz="2800" dirty="0"/>
          </a:p>
          <a:p>
            <a:pPr lvl="1"/>
            <a:r>
              <a:rPr lang="ja-JP" altLang="en-US" sz="2400" dirty="0"/>
              <a:t>ただ下げる（各社利益の定額）</a:t>
            </a:r>
            <a:endParaRPr lang="en-US" altLang="ja-JP" sz="2400" dirty="0"/>
          </a:p>
          <a:p>
            <a:pPr lvl="1"/>
            <a:r>
              <a:rPr lang="ja-JP" altLang="en-US" sz="2400" dirty="0"/>
              <a:t>設計変更や業務水準の見直しによる減額</a:t>
            </a:r>
            <a:endParaRPr lang="en-US" altLang="ja-JP" sz="2400" dirty="0"/>
          </a:p>
          <a:p>
            <a:r>
              <a:rPr lang="ja-JP" altLang="en-US" sz="2800" dirty="0"/>
              <a:t>銀行交渉の継続</a:t>
            </a:r>
            <a:endParaRPr lang="en-US" altLang="ja-JP" sz="2800" dirty="0"/>
          </a:p>
          <a:p>
            <a:pPr lvl="1"/>
            <a:r>
              <a:rPr lang="ja-JP" altLang="en-US" sz="2400" dirty="0"/>
              <a:t>アップフロントフィーの減額交渉</a:t>
            </a:r>
            <a:endParaRPr lang="en-US" altLang="ja-JP" sz="2400" dirty="0"/>
          </a:p>
          <a:p>
            <a:pPr lvl="1"/>
            <a:r>
              <a:rPr lang="ja-JP" altLang="en-US" sz="2400" dirty="0"/>
              <a:t>銀行スプレッドの減額調整</a:t>
            </a:r>
            <a:endParaRPr lang="en-US" altLang="ja-JP" sz="2400" dirty="0"/>
          </a:p>
          <a:p>
            <a:r>
              <a:rPr lang="ja-JP" altLang="en-US" sz="2800" dirty="0"/>
              <a:t>建設期間中融資の金利減額策</a:t>
            </a:r>
            <a:endParaRPr lang="en-US" altLang="ja-JP" sz="2800" dirty="0"/>
          </a:p>
          <a:p>
            <a:pPr lvl="1"/>
            <a:r>
              <a:rPr lang="ja-JP" altLang="en-US" sz="2400" dirty="0"/>
              <a:t>メンバーによる立替、無利子劣後融資などの検討</a:t>
            </a:r>
            <a:endParaRPr lang="en-US" altLang="ja-JP" sz="2400" dirty="0"/>
          </a:p>
          <a:p>
            <a:r>
              <a:rPr lang="en-US" altLang="ja-JP" sz="2800" dirty="0"/>
              <a:t>SPC</a:t>
            </a:r>
            <a:r>
              <a:rPr lang="ja-JP" altLang="en-US" sz="2800" dirty="0"/>
              <a:t>経費の削減策</a:t>
            </a:r>
          </a:p>
        </p:txBody>
      </p:sp>
      <p:sp>
        <p:nvSpPr>
          <p:cNvPr id="3" name="スライド番号プレースホルダー 2">
            <a:extLst>
              <a:ext uri="{FF2B5EF4-FFF2-40B4-BE49-F238E27FC236}">
                <a16:creationId xmlns:a16="http://schemas.microsoft.com/office/drawing/2014/main" id="{05797FE2-3CA9-4F44-A45C-E2572E0C1D1E}"/>
              </a:ext>
            </a:extLst>
          </p:cNvPr>
          <p:cNvSpPr>
            <a:spLocks noGrp="1"/>
          </p:cNvSpPr>
          <p:nvPr>
            <p:ph type="sldNum" sz="quarter" idx="12"/>
          </p:nvPr>
        </p:nvSpPr>
        <p:spPr/>
        <p:txBody>
          <a:bodyPr/>
          <a:lstStyle/>
          <a:p>
            <a:fld id="{8CBE0B6B-AA1C-4A08-8C69-36F95E8FD104}" type="slidenum">
              <a:rPr kumimoji="1" lang="ja-JP" altLang="en-US" smtClean="0"/>
              <a:t>33</a:t>
            </a:fld>
            <a:endParaRPr kumimoji="1" lang="ja-JP" altLang="en-US"/>
          </a:p>
        </p:txBody>
      </p:sp>
    </p:spTree>
    <p:extLst>
      <p:ext uri="{BB962C8B-B14F-4D97-AF65-F5344CB8AC3E}">
        <p14:creationId xmlns:p14="http://schemas.microsoft.com/office/powerpoint/2010/main" val="3196010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3CFB9AA-AEBB-44F2-AAA9-9E1C27AC736B}"/>
              </a:ext>
            </a:extLst>
          </p:cNvPr>
          <p:cNvSpPr>
            <a:spLocks noGrp="1"/>
          </p:cNvSpPr>
          <p:nvPr>
            <p:ph type="title"/>
          </p:nvPr>
        </p:nvSpPr>
        <p:spPr/>
        <p:txBody>
          <a:bodyPr/>
          <a:lstStyle/>
          <a:p>
            <a:r>
              <a:rPr lang="ja-JP" altLang="en-US" dirty="0"/>
              <a:t>簡単な例：酒田港湾整備</a:t>
            </a:r>
          </a:p>
        </p:txBody>
      </p:sp>
      <p:sp>
        <p:nvSpPr>
          <p:cNvPr id="3" name="スライド番号プレースホルダー 2">
            <a:extLst>
              <a:ext uri="{FF2B5EF4-FFF2-40B4-BE49-F238E27FC236}">
                <a16:creationId xmlns:a16="http://schemas.microsoft.com/office/drawing/2014/main" id="{5ABDD135-1BAE-41EF-B85E-60316C0BE8B8}"/>
              </a:ext>
            </a:extLst>
          </p:cNvPr>
          <p:cNvSpPr>
            <a:spLocks noGrp="1"/>
          </p:cNvSpPr>
          <p:nvPr>
            <p:ph type="sldNum" sz="quarter" idx="12"/>
          </p:nvPr>
        </p:nvSpPr>
        <p:spPr/>
        <p:txBody>
          <a:bodyPr/>
          <a:lstStyle/>
          <a:p>
            <a:fld id="{8CBE0B6B-AA1C-4A08-8C69-36F95E8FD104}" type="slidenum">
              <a:rPr kumimoji="1" lang="ja-JP" altLang="en-US" smtClean="0"/>
              <a:t>34</a:t>
            </a:fld>
            <a:endParaRPr kumimoji="1" lang="ja-JP" altLang="en-US"/>
          </a:p>
        </p:txBody>
      </p:sp>
    </p:spTree>
    <p:extLst>
      <p:ext uri="{BB962C8B-B14F-4D97-AF65-F5344CB8AC3E}">
        <p14:creationId xmlns:p14="http://schemas.microsoft.com/office/powerpoint/2010/main" val="1371735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C6137FA-EFA6-4076-8E97-3240E28199BD}"/>
              </a:ext>
            </a:extLst>
          </p:cNvPr>
          <p:cNvSpPr>
            <a:spLocks noGrp="1"/>
          </p:cNvSpPr>
          <p:nvPr>
            <p:ph type="title"/>
          </p:nvPr>
        </p:nvSpPr>
        <p:spPr>
          <a:xfrm>
            <a:off x="677334" y="609600"/>
            <a:ext cx="8596668" cy="531571"/>
          </a:xfrm>
        </p:spPr>
        <p:txBody>
          <a:bodyPr>
            <a:normAutofit fontScale="90000"/>
          </a:bodyPr>
          <a:lstStyle/>
          <a:p>
            <a:r>
              <a:rPr lang="ja-JP" altLang="en-US" dirty="0"/>
              <a:t>酒田港湾整備</a:t>
            </a:r>
          </a:p>
        </p:txBody>
      </p:sp>
      <p:sp>
        <p:nvSpPr>
          <p:cNvPr id="6" name="コンテンツ プレースホルダー 5">
            <a:extLst>
              <a:ext uri="{FF2B5EF4-FFF2-40B4-BE49-F238E27FC236}">
                <a16:creationId xmlns:a16="http://schemas.microsoft.com/office/drawing/2014/main" id="{4D22155F-0DD7-4DE2-BBA1-DB833D9F69ED}"/>
              </a:ext>
            </a:extLst>
          </p:cNvPr>
          <p:cNvSpPr>
            <a:spLocks noGrp="1"/>
          </p:cNvSpPr>
          <p:nvPr>
            <p:ph idx="1"/>
          </p:nvPr>
        </p:nvSpPr>
        <p:spPr>
          <a:xfrm>
            <a:off x="677334" y="1238873"/>
            <a:ext cx="11100138" cy="5167614"/>
          </a:xfrm>
        </p:spPr>
        <p:txBody>
          <a:bodyPr>
            <a:normAutofit/>
          </a:bodyPr>
          <a:lstStyle/>
          <a:p>
            <a:r>
              <a:rPr lang="ja-JP" altLang="en-US" sz="2800" dirty="0"/>
              <a:t>発注者	：山形県	</a:t>
            </a:r>
          </a:p>
          <a:p>
            <a:r>
              <a:rPr lang="ja-JP" altLang="en-US" sz="2800" dirty="0"/>
              <a:t>分野	：	港湾・空港施設</a:t>
            </a:r>
          </a:p>
          <a:p>
            <a:r>
              <a:rPr lang="ja-JP" altLang="en-US" sz="2800" dirty="0"/>
              <a:t>事業期間	：	事業契約締結日から令和 </a:t>
            </a:r>
            <a:r>
              <a:rPr lang="en-US" altLang="ja-JP" sz="2800" dirty="0"/>
              <a:t>24 </a:t>
            </a:r>
            <a:r>
              <a:rPr lang="ja-JP" altLang="en-US" sz="2800" dirty="0"/>
              <a:t>年３月 </a:t>
            </a:r>
            <a:r>
              <a:rPr lang="en-US" altLang="ja-JP" sz="2800" dirty="0"/>
              <a:t>31 </a:t>
            </a:r>
            <a:r>
              <a:rPr lang="ja-JP" altLang="en-US" sz="2800" dirty="0"/>
              <a:t>日まで</a:t>
            </a:r>
            <a:r>
              <a:rPr lang="en-US" altLang="ja-JP" sz="2800" dirty="0"/>
              <a:t>20</a:t>
            </a:r>
            <a:r>
              <a:rPr lang="ja-JP" altLang="en-US" sz="2800" dirty="0"/>
              <a:t>年間</a:t>
            </a:r>
          </a:p>
          <a:p>
            <a:r>
              <a:rPr lang="ja-JP" altLang="en-US" sz="2800" dirty="0"/>
              <a:t>事業方式	：</a:t>
            </a:r>
            <a:r>
              <a:rPr lang="en-US" altLang="ja-JP" sz="2800" dirty="0"/>
              <a:t>RO	</a:t>
            </a:r>
            <a:endParaRPr lang="ja-JP" altLang="en-US" sz="2800" dirty="0"/>
          </a:p>
          <a:p>
            <a:r>
              <a:rPr lang="ja-JP" altLang="en-US" sz="2800" dirty="0"/>
              <a:t>審査員	：	外部</a:t>
            </a:r>
            <a:r>
              <a:rPr lang="en-US" altLang="ja-JP" sz="2800" dirty="0"/>
              <a:t>3</a:t>
            </a:r>
            <a:r>
              <a:rPr lang="ja-JP" altLang="en-US" sz="2800" dirty="0"/>
              <a:t>名、内部</a:t>
            </a:r>
            <a:r>
              <a:rPr lang="en-US" altLang="ja-JP" sz="2800" dirty="0"/>
              <a:t>2</a:t>
            </a:r>
            <a:r>
              <a:rPr lang="ja-JP" altLang="en-US" sz="2800" dirty="0"/>
              <a:t>名</a:t>
            </a:r>
          </a:p>
          <a:p>
            <a:r>
              <a:rPr lang="en-US" altLang="ja-JP" sz="2800" dirty="0"/>
              <a:t>VFM	</a:t>
            </a:r>
            <a:r>
              <a:rPr lang="ja-JP" altLang="en-US" sz="2800" dirty="0"/>
              <a:t>：	約 </a:t>
            </a:r>
            <a:r>
              <a:rPr lang="en-US" altLang="ja-JP" sz="2800" dirty="0"/>
              <a:t>87.2</a:t>
            </a:r>
            <a:r>
              <a:rPr lang="ja-JP" altLang="en-US" sz="2800" dirty="0"/>
              <a:t>％</a:t>
            </a:r>
          </a:p>
          <a:p>
            <a:r>
              <a:rPr lang="ja-JP" altLang="en-US" sz="2800" dirty="0"/>
              <a:t>エクセル版</a:t>
            </a:r>
          </a:p>
          <a:p>
            <a:pPr lvl="1"/>
            <a:r>
              <a:rPr lang="ja-JP" altLang="en-US" sz="2600" b="1" dirty="0">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業務委託費内訳書</a:t>
            </a:r>
            <a:endParaRPr lang="en-US" altLang="ja-JP" sz="2600" b="1" dirty="0">
              <a:solidFill>
                <a:schemeClr val="accent2">
                  <a:lumMod val="75000"/>
                </a:schemeClr>
              </a:solidFill>
            </a:endParaRPr>
          </a:p>
          <a:p>
            <a:pPr lvl="1"/>
            <a:r>
              <a:rPr lang="ja-JP" altLang="en-US" sz="2600" b="1" dirty="0">
                <a:solidFill>
                  <a:schemeClr val="accent2">
                    <a:lumMod val="75000"/>
                  </a:schemeClr>
                </a:solidFill>
                <a:hlinkClick r:id="rId3" action="ppaction://hlinkfile">
                  <a:extLst>
                    <a:ext uri="{A12FA001-AC4F-418D-AE19-62706E023703}">
                      <ahyp:hlinkClr xmlns:ahyp="http://schemas.microsoft.com/office/drawing/2018/hyperlinkcolor" val="tx"/>
                    </a:ext>
                  </a:extLst>
                </a:hlinkClick>
              </a:rPr>
              <a:t>収支計算表</a:t>
            </a:r>
            <a:endParaRPr lang="ja-JP" altLang="en-US" sz="2600" b="1" dirty="0">
              <a:solidFill>
                <a:schemeClr val="accent2">
                  <a:lumMod val="75000"/>
                </a:schemeClr>
              </a:solidFill>
            </a:endParaRPr>
          </a:p>
        </p:txBody>
      </p:sp>
      <p:sp>
        <p:nvSpPr>
          <p:cNvPr id="4" name="スライド番号プレースホルダー 3">
            <a:extLst>
              <a:ext uri="{FF2B5EF4-FFF2-40B4-BE49-F238E27FC236}">
                <a16:creationId xmlns:a16="http://schemas.microsoft.com/office/drawing/2014/main" id="{6A326CE5-D141-49D8-9A0A-78FB57F67C64}"/>
              </a:ext>
            </a:extLst>
          </p:cNvPr>
          <p:cNvSpPr>
            <a:spLocks noGrp="1"/>
          </p:cNvSpPr>
          <p:nvPr>
            <p:ph type="sldNum" sz="quarter" idx="12"/>
          </p:nvPr>
        </p:nvSpPr>
        <p:spPr/>
        <p:txBody>
          <a:bodyPr/>
          <a:lstStyle/>
          <a:p>
            <a:fld id="{8CBE0B6B-AA1C-4A08-8C69-36F95E8FD104}" type="slidenum">
              <a:rPr kumimoji="1" lang="ja-JP" altLang="en-US" smtClean="0"/>
              <a:t>35</a:t>
            </a:fld>
            <a:endParaRPr kumimoji="1" lang="ja-JP" altLang="en-US"/>
          </a:p>
        </p:txBody>
      </p:sp>
      <p:sp>
        <p:nvSpPr>
          <p:cNvPr id="7" name="正方形/長方形 6">
            <a:extLst>
              <a:ext uri="{FF2B5EF4-FFF2-40B4-BE49-F238E27FC236}">
                <a16:creationId xmlns:a16="http://schemas.microsoft.com/office/drawing/2014/main" id="{BDDF49C2-7100-4FD2-B82C-2C138C76C212}"/>
              </a:ext>
            </a:extLst>
          </p:cNvPr>
          <p:cNvSpPr/>
          <p:nvPr/>
        </p:nvSpPr>
        <p:spPr>
          <a:xfrm>
            <a:off x="6583680" y="2991917"/>
            <a:ext cx="5391302" cy="36356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RO</a:t>
            </a:r>
            <a:r>
              <a:rPr kumimoji="1" lang="ja-JP" altLang="en-US" dirty="0"/>
              <a:t>：リペアーして維持管理・運営</a:t>
            </a:r>
            <a:endParaRPr kumimoji="1" lang="en-US" altLang="ja-JP" dirty="0"/>
          </a:p>
          <a:p>
            <a:pPr algn="ctr"/>
            <a:endParaRPr kumimoji="1" lang="en-US" altLang="ja-JP" dirty="0"/>
          </a:p>
          <a:p>
            <a:pPr algn="ctr"/>
            <a:r>
              <a:rPr kumimoji="1" lang="ja-JP" altLang="en-US" dirty="0"/>
              <a:t>民間資金調達なし</a:t>
            </a:r>
            <a:endParaRPr kumimoji="1" lang="en-US" altLang="ja-JP" dirty="0"/>
          </a:p>
          <a:p>
            <a:pPr algn="ctr"/>
            <a:r>
              <a:rPr kumimoji="1" lang="ja-JP" altLang="en-US" dirty="0"/>
              <a:t>金額計算は比較的楽</a:t>
            </a:r>
            <a:endParaRPr kumimoji="1" lang="en-US" altLang="ja-JP" dirty="0"/>
          </a:p>
          <a:p>
            <a:pPr algn="ctr"/>
            <a:endParaRPr kumimoji="1" lang="en-US" altLang="ja-JP" dirty="0"/>
          </a:p>
          <a:p>
            <a:pPr algn="ctr"/>
            <a:r>
              <a:rPr kumimoji="1" lang="en-US" altLang="ja-JP" dirty="0"/>
              <a:t>VFM</a:t>
            </a:r>
            <a:r>
              <a:rPr kumimoji="1" lang="ja-JP" altLang="en-US" dirty="0"/>
              <a:t>：</a:t>
            </a:r>
            <a:r>
              <a:rPr kumimoji="1" lang="en-US" altLang="ja-JP" dirty="0"/>
              <a:t>87.2</a:t>
            </a:r>
            <a:r>
              <a:rPr kumimoji="1" lang="ja-JP" altLang="en-US" dirty="0"/>
              <a:t>％と高いけど。</a:t>
            </a:r>
            <a:r>
              <a:rPr kumimoji="1" lang="en-US" altLang="ja-JP" dirty="0"/>
              <a:t>13.8</a:t>
            </a:r>
            <a:r>
              <a:rPr kumimoji="1" lang="ja-JP" altLang="en-US" dirty="0"/>
              <a:t>％の間違いかな</a:t>
            </a:r>
            <a:endParaRPr kumimoji="1" lang="en-US" altLang="ja-JP" dirty="0"/>
          </a:p>
          <a:p>
            <a:pPr algn="ctr"/>
            <a:r>
              <a:rPr kumimoji="1" lang="ja-JP" altLang="en-US" dirty="0"/>
              <a:t>金額削減の期待が高そう。価格競争？</a:t>
            </a:r>
            <a:endParaRPr kumimoji="1" lang="en-US" altLang="ja-JP" dirty="0"/>
          </a:p>
          <a:p>
            <a:pPr algn="ctr"/>
            <a:r>
              <a:rPr kumimoji="1" lang="ja-JP" altLang="en-US" dirty="0"/>
              <a:t>審査員：</a:t>
            </a:r>
            <a:r>
              <a:rPr kumimoji="1" lang="en-US" altLang="ja-JP" dirty="0"/>
              <a:t>5</a:t>
            </a:r>
            <a:r>
              <a:rPr kumimoji="1" lang="ja-JP" altLang="en-US" dirty="0"/>
              <a:t>人：外部</a:t>
            </a:r>
            <a:r>
              <a:rPr kumimoji="1" lang="en-US" altLang="ja-JP" dirty="0"/>
              <a:t>3</a:t>
            </a:r>
            <a:r>
              <a:rPr kumimoji="1" lang="ja-JP" altLang="en-US" dirty="0"/>
              <a:t>人：誰？</a:t>
            </a:r>
            <a:endParaRPr kumimoji="1" lang="en-US" altLang="ja-JP" dirty="0"/>
          </a:p>
          <a:p>
            <a:pPr algn="ctr"/>
            <a:endParaRPr kumimoji="1" lang="en-US" altLang="ja-JP" dirty="0"/>
          </a:p>
          <a:p>
            <a:pPr algn="ctr"/>
            <a:r>
              <a:rPr kumimoji="1" lang="ja-JP" altLang="en-US" dirty="0"/>
              <a:t>今回は</a:t>
            </a:r>
            <a:endParaRPr kumimoji="1" lang="en-US" altLang="ja-JP" dirty="0"/>
          </a:p>
          <a:p>
            <a:pPr algn="ctr"/>
            <a:r>
              <a:rPr kumimoji="1" lang="ja-JP" altLang="en-US" dirty="0"/>
              <a:t>検討しません。</a:t>
            </a:r>
            <a:endParaRPr kumimoji="1" lang="en-US" altLang="ja-JP" dirty="0"/>
          </a:p>
          <a:p>
            <a:pPr algn="ctr"/>
            <a:r>
              <a:rPr kumimoji="1" lang="ja-JP" altLang="en-US" dirty="0"/>
              <a:t>勉強にならない。</a:t>
            </a:r>
          </a:p>
        </p:txBody>
      </p:sp>
    </p:spTree>
    <p:extLst>
      <p:ext uri="{BB962C8B-B14F-4D97-AF65-F5344CB8AC3E}">
        <p14:creationId xmlns:p14="http://schemas.microsoft.com/office/powerpoint/2010/main" val="2994223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BBE150-45A8-45CF-A8A7-A4A45B9A0FAB}"/>
              </a:ext>
            </a:extLst>
          </p:cNvPr>
          <p:cNvSpPr>
            <a:spLocks noGrp="1"/>
          </p:cNvSpPr>
          <p:nvPr>
            <p:ph type="title"/>
          </p:nvPr>
        </p:nvSpPr>
        <p:spPr>
          <a:xfrm>
            <a:off x="677334" y="609600"/>
            <a:ext cx="8596668" cy="600307"/>
          </a:xfrm>
        </p:spPr>
        <p:txBody>
          <a:bodyPr>
            <a:normAutofit fontScale="90000"/>
          </a:bodyPr>
          <a:lstStyle/>
          <a:p>
            <a:r>
              <a:rPr kumimoji="1" lang="ja-JP" altLang="en-US" dirty="0"/>
              <a:t>酒田港湾</a:t>
            </a:r>
            <a:r>
              <a:rPr kumimoji="1" lang="en-US" altLang="ja-JP" dirty="0"/>
              <a:t>RO</a:t>
            </a:r>
            <a:r>
              <a:rPr kumimoji="1" lang="ja-JP" altLang="en-US" dirty="0"/>
              <a:t>事業</a:t>
            </a:r>
          </a:p>
        </p:txBody>
      </p:sp>
      <p:sp>
        <p:nvSpPr>
          <p:cNvPr id="3" name="コンテンツ プレースホルダー 2">
            <a:extLst>
              <a:ext uri="{FF2B5EF4-FFF2-40B4-BE49-F238E27FC236}">
                <a16:creationId xmlns:a16="http://schemas.microsoft.com/office/drawing/2014/main" id="{5279BE7D-738B-441C-A47D-C39EEC3B264D}"/>
              </a:ext>
            </a:extLst>
          </p:cNvPr>
          <p:cNvSpPr>
            <a:spLocks noGrp="1"/>
          </p:cNvSpPr>
          <p:nvPr>
            <p:ph idx="1"/>
          </p:nvPr>
        </p:nvSpPr>
        <p:spPr>
          <a:xfrm>
            <a:off x="677334" y="1421780"/>
            <a:ext cx="10808422" cy="4923263"/>
          </a:xfrm>
        </p:spPr>
        <p:txBody>
          <a:bodyPr>
            <a:normAutofit/>
          </a:bodyPr>
          <a:lstStyle/>
          <a:p>
            <a:r>
              <a:rPr kumimoji="1" lang="ja-JP" altLang="en-US" dirty="0"/>
              <a:t>酒田港の賑わいの創出を目的</a:t>
            </a:r>
            <a:endParaRPr kumimoji="1" lang="en-US" altLang="ja-JP" dirty="0"/>
          </a:p>
          <a:p>
            <a:r>
              <a:rPr kumimoji="1" lang="ja-JP" altLang="en-US" dirty="0"/>
              <a:t>本施設の設計及び建築（改修）リニューアル</a:t>
            </a:r>
            <a:endParaRPr kumimoji="1" lang="en-US" altLang="ja-JP" dirty="0"/>
          </a:p>
          <a:p>
            <a:r>
              <a:rPr kumimoji="1" lang="en-US" altLang="ja-JP" dirty="0"/>
              <a:t>20 </a:t>
            </a:r>
            <a:r>
              <a:rPr kumimoji="1" lang="ja-JP" altLang="en-US" dirty="0"/>
              <a:t>年間施設を維持管理・運営し集客と収益を図る</a:t>
            </a:r>
          </a:p>
          <a:p>
            <a:r>
              <a:rPr kumimoji="1" lang="ja-JP" altLang="en-US" dirty="0"/>
              <a:t>施設の東側を飲食・物販等収益施設の設置が可能なスペース、交流スペース</a:t>
            </a:r>
            <a:endParaRPr kumimoji="1" lang="en-US" altLang="ja-JP" dirty="0"/>
          </a:p>
          <a:p>
            <a:r>
              <a:rPr kumimoji="1" lang="ja-JP" altLang="en-US" dirty="0"/>
              <a:t>西側を地域・文化等の発信や観光展示スペース</a:t>
            </a:r>
          </a:p>
          <a:p>
            <a:r>
              <a:rPr kumimoji="1" lang="ja-JP" altLang="en-US" dirty="0"/>
              <a:t>建築物設計は完了</a:t>
            </a:r>
            <a:endParaRPr kumimoji="1" lang="en-US" altLang="ja-JP" dirty="0"/>
          </a:p>
          <a:p>
            <a:r>
              <a:rPr kumimoji="1" lang="ja-JP" altLang="en-US" dirty="0"/>
              <a:t>維持管理・運営の視点に立ち、事業者は設計見直し可能。</a:t>
            </a:r>
          </a:p>
          <a:p>
            <a:r>
              <a:rPr kumimoji="1" lang="ja-JP" altLang="en-US" dirty="0"/>
              <a:t>テナントスペース：事業者は設計を行う。</a:t>
            </a:r>
          </a:p>
          <a:p>
            <a:r>
              <a:rPr kumimoji="1" lang="ja-JP" altLang="en-US" dirty="0"/>
              <a:t>以上の設計を踏まえ、事業者は本施設の建築（改修）業務。</a:t>
            </a:r>
          </a:p>
          <a:p>
            <a:r>
              <a:rPr kumimoji="1" lang="ja-JP" altLang="en-US" dirty="0"/>
              <a:t> 維持管理・運営業務：事業者を指定管理者の候補者として選定することで、</a:t>
            </a:r>
            <a:endParaRPr kumimoji="1" lang="en-US" altLang="ja-JP" dirty="0"/>
          </a:p>
          <a:p>
            <a:r>
              <a:rPr kumimoji="1" lang="ja-JP" altLang="en-US" dirty="0"/>
              <a:t>テナントスペースに飲食店等運営者を誘致、利用料金を収受する</a:t>
            </a:r>
            <a:endParaRPr kumimoji="1" lang="en-US" altLang="ja-JP" dirty="0"/>
          </a:p>
          <a:p>
            <a:r>
              <a:rPr kumimoji="1" lang="ja-JP" altLang="en-US" dirty="0"/>
              <a:t>事業者の管理運営費、県への納付金等に充てる</a:t>
            </a:r>
          </a:p>
          <a:p>
            <a:endParaRPr kumimoji="1" lang="ja-JP" altLang="en-US" dirty="0"/>
          </a:p>
        </p:txBody>
      </p:sp>
      <p:sp>
        <p:nvSpPr>
          <p:cNvPr id="4" name="スライド番号プレースホルダー 3">
            <a:extLst>
              <a:ext uri="{FF2B5EF4-FFF2-40B4-BE49-F238E27FC236}">
                <a16:creationId xmlns:a16="http://schemas.microsoft.com/office/drawing/2014/main" id="{E1F46C5D-6E5F-44E0-8A0B-AC9EA72F839A}"/>
              </a:ext>
            </a:extLst>
          </p:cNvPr>
          <p:cNvSpPr>
            <a:spLocks noGrp="1"/>
          </p:cNvSpPr>
          <p:nvPr>
            <p:ph type="sldNum" sz="quarter" idx="12"/>
          </p:nvPr>
        </p:nvSpPr>
        <p:spPr/>
        <p:txBody>
          <a:bodyPr/>
          <a:lstStyle/>
          <a:p>
            <a:fld id="{8CBE0B6B-AA1C-4A08-8C69-36F95E8FD104}" type="slidenum">
              <a:rPr kumimoji="1" lang="ja-JP" altLang="en-US" smtClean="0"/>
              <a:t>36</a:t>
            </a:fld>
            <a:endParaRPr kumimoji="1" lang="ja-JP" altLang="en-US"/>
          </a:p>
        </p:txBody>
      </p:sp>
      <p:sp>
        <p:nvSpPr>
          <p:cNvPr id="5" name="正方形/長方形 4">
            <a:extLst>
              <a:ext uri="{FF2B5EF4-FFF2-40B4-BE49-F238E27FC236}">
                <a16:creationId xmlns:a16="http://schemas.microsoft.com/office/drawing/2014/main" id="{6752060B-FBB3-4B89-9C46-41AD08FFCAA9}"/>
              </a:ext>
            </a:extLst>
          </p:cNvPr>
          <p:cNvSpPr/>
          <p:nvPr/>
        </p:nvSpPr>
        <p:spPr>
          <a:xfrm>
            <a:off x="7287322" y="451513"/>
            <a:ext cx="4466063" cy="2135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資金調達なし：金額策定は複雑ではない</a:t>
            </a:r>
            <a:endParaRPr kumimoji="1" lang="en-US" altLang="ja-JP" dirty="0"/>
          </a:p>
          <a:p>
            <a:pPr algn="ctr"/>
            <a:endParaRPr kumimoji="1" lang="en-US" altLang="ja-JP" dirty="0"/>
          </a:p>
          <a:p>
            <a:pPr algn="ctr"/>
            <a:r>
              <a:rPr kumimoji="1" lang="ja-JP" altLang="en-US" dirty="0"/>
              <a:t>肝：テナント誘致</a:t>
            </a:r>
            <a:endParaRPr kumimoji="1" lang="en-US" altLang="ja-JP" dirty="0"/>
          </a:p>
          <a:p>
            <a:pPr algn="ctr"/>
            <a:r>
              <a:rPr kumimoji="1" lang="ja-JP" altLang="en-US" dirty="0"/>
              <a:t>ここからどれだけ稼げるか？</a:t>
            </a:r>
            <a:endParaRPr kumimoji="1" lang="en-US" altLang="ja-JP" dirty="0"/>
          </a:p>
          <a:p>
            <a:pPr algn="ctr"/>
            <a:endParaRPr kumimoji="1" lang="en-US" altLang="ja-JP" dirty="0"/>
          </a:p>
          <a:p>
            <a:pPr algn="ctr"/>
            <a:r>
              <a:rPr kumimoji="1" lang="ja-JP" altLang="en-US"/>
              <a:t>管理運営費を稼がなくては！！</a:t>
            </a:r>
          </a:p>
        </p:txBody>
      </p:sp>
    </p:spTree>
    <p:extLst>
      <p:ext uri="{BB962C8B-B14F-4D97-AF65-F5344CB8AC3E}">
        <p14:creationId xmlns:p14="http://schemas.microsoft.com/office/powerpoint/2010/main" val="1937047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3BF54123-0FAB-4FC0-A8F2-0D3E552D2CB4}"/>
              </a:ext>
            </a:extLst>
          </p:cNvPr>
          <p:cNvSpPr>
            <a:spLocks noGrp="1" noChangeArrowheads="1"/>
          </p:cNvSpPr>
          <p:nvPr>
            <p:ph type="title"/>
          </p:nvPr>
        </p:nvSpPr>
        <p:spPr>
          <a:xfrm>
            <a:off x="1981200" y="274639"/>
            <a:ext cx="8229600" cy="490537"/>
          </a:xfrm>
        </p:spPr>
        <p:txBody>
          <a:bodyPr>
            <a:normAutofit fontScale="90000"/>
          </a:bodyPr>
          <a:lstStyle/>
          <a:p>
            <a:r>
              <a:rPr lang="ja-JP" altLang="en-US"/>
              <a:t>提案策定時コンソーシャム組織</a:t>
            </a:r>
          </a:p>
        </p:txBody>
      </p:sp>
      <p:sp>
        <p:nvSpPr>
          <p:cNvPr id="3" name="正方形/長方形 2">
            <a:extLst>
              <a:ext uri="{FF2B5EF4-FFF2-40B4-BE49-F238E27FC236}">
                <a16:creationId xmlns:a16="http://schemas.microsoft.com/office/drawing/2014/main" id="{7581FEB1-CE66-4EE2-9B9E-825858875DCC}"/>
              </a:ext>
            </a:extLst>
          </p:cNvPr>
          <p:cNvSpPr/>
          <p:nvPr/>
        </p:nvSpPr>
        <p:spPr>
          <a:xfrm>
            <a:off x="4727574" y="1051719"/>
            <a:ext cx="3024947" cy="77708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プロジェクトリーダー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委託（誰から）</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4" name="正方形/長方形 3">
            <a:extLst>
              <a:ext uri="{FF2B5EF4-FFF2-40B4-BE49-F238E27FC236}">
                <a16:creationId xmlns:a16="http://schemas.microsoft.com/office/drawing/2014/main" id="{680B998E-8A4C-4372-BA18-D2D7AB310A3F}"/>
              </a:ext>
            </a:extLst>
          </p:cNvPr>
          <p:cNvSpPr/>
          <p:nvPr/>
        </p:nvSpPr>
        <p:spPr>
          <a:xfrm>
            <a:off x="1774825" y="1074738"/>
            <a:ext cx="1828800" cy="698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代表企業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Ａ社</a:t>
            </a:r>
          </a:p>
        </p:txBody>
      </p:sp>
      <p:cxnSp>
        <p:nvCxnSpPr>
          <p:cNvPr id="6" name="直線矢印コネクタ 5">
            <a:extLst>
              <a:ext uri="{FF2B5EF4-FFF2-40B4-BE49-F238E27FC236}">
                <a16:creationId xmlns:a16="http://schemas.microsoft.com/office/drawing/2014/main" id="{A5D497D9-F7E3-4112-9475-A5CBF1DC6357}"/>
              </a:ext>
            </a:extLst>
          </p:cNvPr>
          <p:cNvCxnSpPr>
            <a:cxnSpLocks/>
            <a:stCxn id="4" idx="3"/>
            <a:endCxn id="3" idx="1"/>
          </p:cNvCxnSpPr>
          <p:nvPr/>
        </p:nvCxnSpPr>
        <p:spPr>
          <a:xfrm>
            <a:off x="3603625" y="1423988"/>
            <a:ext cx="1123949" cy="162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4A26A647-4126-4BE9-BC9E-525F5733E99B}"/>
              </a:ext>
            </a:extLst>
          </p:cNvPr>
          <p:cNvSpPr/>
          <p:nvPr/>
        </p:nvSpPr>
        <p:spPr>
          <a:xfrm>
            <a:off x="733647" y="3671888"/>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情報分析分科会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Ｄ建設がリーダー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地元情報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審査員情報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敵対企業情報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先行事例収集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先行落札金額収集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その他データ</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0" name="正方形/長方形 9">
            <a:extLst>
              <a:ext uri="{FF2B5EF4-FFF2-40B4-BE49-F238E27FC236}">
                <a16:creationId xmlns:a16="http://schemas.microsoft.com/office/drawing/2014/main" id="{6F258805-2594-4794-8912-6B34DC649AF7}"/>
              </a:ext>
            </a:extLst>
          </p:cNvPr>
          <p:cNvSpPr/>
          <p:nvPr/>
        </p:nvSpPr>
        <p:spPr>
          <a:xfrm>
            <a:off x="3434244" y="3671888"/>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Ｂ設計がサブ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提案設計コンセプト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配置図・概略図</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設計見積もり</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1" name="正方形/長方形 10">
            <a:extLst>
              <a:ext uri="{FF2B5EF4-FFF2-40B4-BE49-F238E27FC236}">
                <a16:creationId xmlns:a16="http://schemas.microsoft.com/office/drawing/2014/main" id="{7D32388D-BA6C-47A0-85EC-304348F0584E}"/>
              </a:ext>
            </a:extLst>
          </p:cNvPr>
          <p:cNvSpPr/>
          <p:nvPr/>
        </p:nvSpPr>
        <p:spPr>
          <a:xfrm>
            <a:off x="6240047" y="3671888"/>
            <a:ext cx="2933519"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維持管理・運営分科会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Ｅビル管がリーダー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Ｆ企画がサブ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維持・運営コンセプト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体制・提案コンセプト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2" name="正方形/長方形 11">
            <a:extLst>
              <a:ext uri="{FF2B5EF4-FFF2-40B4-BE49-F238E27FC236}">
                <a16:creationId xmlns:a16="http://schemas.microsoft.com/office/drawing/2014/main" id="{CA2804E5-7D82-44B3-BEBA-7BB093467921}"/>
              </a:ext>
            </a:extLst>
          </p:cNvPr>
          <p:cNvSpPr/>
          <p:nvPr/>
        </p:nvSpPr>
        <p:spPr>
          <a:xfrm>
            <a:off x="3473087" y="2230438"/>
            <a:ext cx="5543550" cy="8667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全体会議</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誰が出るか？設定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分科会長と分科会長の指示した人</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2" name="スライド番号プレースホルダー 1">
            <a:extLst>
              <a:ext uri="{FF2B5EF4-FFF2-40B4-BE49-F238E27FC236}">
                <a16:creationId xmlns:a16="http://schemas.microsoft.com/office/drawing/2014/main" id="{D413A311-7865-40C1-80EF-48740ED43487}"/>
              </a:ext>
            </a:extLst>
          </p:cNvPr>
          <p:cNvSpPr>
            <a:spLocks noGrp="1"/>
          </p:cNvSpPr>
          <p:nvPr>
            <p:ph type="sldNum" sz="quarter" idx="12"/>
          </p:nvPr>
        </p:nvSpPr>
        <p:spPr/>
        <p:txBody>
          <a:bodyPr/>
          <a:lstStyle/>
          <a:p>
            <a:pPr rtl="0"/>
            <a:fld id="{062D6987-FB6D-4DB8-81B8-AD0F35E3BB5F}" type="slidenum">
              <a:rPr lang="en-US" altLang="ja-JP" noProof="0" smtClean="0"/>
              <a:t>37</a:t>
            </a:fld>
            <a:endParaRPr lang="ja-JP" altLang="en-US" noProof="0"/>
          </a:p>
        </p:txBody>
      </p:sp>
      <p:pic>
        <p:nvPicPr>
          <p:cNvPr id="13" name="Picture 4">
            <a:extLst>
              <a:ext uri="{FF2B5EF4-FFF2-40B4-BE49-F238E27FC236}">
                <a16:creationId xmlns:a16="http://schemas.microsoft.com/office/drawing/2014/main" id="{FD22AFB3-055D-41FB-8080-5570D9C8FAF5}"/>
              </a:ext>
            </a:extLst>
          </p:cNvPr>
          <p:cNvPicPr>
            <a:picLocks noChangeAspect="1"/>
          </p:cNvPicPr>
          <p:nvPr/>
        </p:nvPicPr>
        <p:blipFill rotWithShape="1">
          <a:blip r:embed="rId2">
            <a:alphaModFix amt="28000"/>
          </a:blip>
          <a:srcRect t="7704" b="459"/>
          <a:stretch/>
        </p:blipFill>
        <p:spPr>
          <a:xfrm rot="10800000">
            <a:off x="8488273" y="246698"/>
            <a:ext cx="3223260" cy="1813084"/>
          </a:xfrm>
          <a:prstGeom prst="rect">
            <a:avLst/>
          </a:prstGeom>
        </p:spPr>
      </p:pic>
      <p:sp>
        <p:nvSpPr>
          <p:cNvPr id="14" name="正方形/長方形 13">
            <a:extLst>
              <a:ext uri="{FF2B5EF4-FFF2-40B4-BE49-F238E27FC236}">
                <a16:creationId xmlns:a16="http://schemas.microsoft.com/office/drawing/2014/main" id="{2658C21C-44F0-41C5-8F32-D844C7C575D5}"/>
              </a:ext>
            </a:extLst>
          </p:cNvPr>
          <p:cNvSpPr/>
          <p:nvPr/>
        </p:nvSpPr>
        <p:spPr>
          <a:xfrm>
            <a:off x="9664794" y="3654424"/>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独立採算事業分科会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dirty="0">
                <a:solidFill>
                  <a:prstClr val="black"/>
                </a:solidFill>
                <a:latin typeface="Century Gothic" panose="020B0502020202020204"/>
                <a:ea typeface="ＭＳ ゴシック" panose="020B0609070205080204" pitchFamily="49" charset="-128"/>
              </a:rPr>
              <a:t>G</a:t>
            </a:r>
            <a:r>
              <a:rPr kumimoji="0" lang="ja-JP" altLang="en-US" dirty="0">
                <a:solidFill>
                  <a:prstClr val="black"/>
                </a:solidFill>
                <a:latin typeface="Century Gothic" panose="020B0502020202020204"/>
                <a:ea typeface="ＭＳ ゴシック" panose="020B0609070205080204" pitchFamily="49" charset="-128"/>
              </a:rPr>
              <a:t>デベ</a:t>
            </a: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独立採算事業企画</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テナント誘致</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資金調達</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リート設定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採算計算チェック</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8" name="正方形/長方形 7">
            <a:extLst>
              <a:ext uri="{FF2B5EF4-FFF2-40B4-BE49-F238E27FC236}">
                <a16:creationId xmlns:a16="http://schemas.microsoft.com/office/drawing/2014/main" id="{28E8EA9E-85DA-4B12-BC1B-DF1A6C308051}"/>
              </a:ext>
            </a:extLst>
          </p:cNvPr>
          <p:cNvSpPr/>
          <p:nvPr/>
        </p:nvSpPr>
        <p:spPr>
          <a:xfrm>
            <a:off x="8488273" y="1089384"/>
            <a:ext cx="2495107" cy="701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スポンサー</a:t>
            </a:r>
            <a:endParaRPr kumimoji="1" lang="en-US" altLang="ja-JP" dirty="0"/>
          </a:p>
          <a:p>
            <a:pPr algn="ctr"/>
            <a:r>
              <a:rPr lang="ja-JP" altLang="en-US" dirty="0"/>
              <a:t>コンソチーム</a:t>
            </a:r>
            <a:r>
              <a:rPr lang="en-US" altLang="ja-JP" dirty="0"/>
              <a:t>G</a:t>
            </a:r>
            <a:endParaRPr kumimoji="1" lang="ja-JP" altLang="en-US" dirty="0"/>
          </a:p>
        </p:txBody>
      </p:sp>
      <p:cxnSp>
        <p:nvCxnSpPr>
          <p:cNvPr id="16" name="直線矢印コネクタ 15">
            <a:extLst>
              <a:ext uri="{FF2B5EF4-FFF2-40B4-BE49-F238E27FC236}">
                <a16:creationId xmlns:a16="http://schemas.microsoft.com/office/drawing/2014/main" id="{5469C67D-8CDE-4137-BB83-DC3A497ED888}"/>
              </a:ext>
            </a:extLst>
          </p:cNvPr>
          <p:cNvCxnSpPr>
            <a:cxnSpLocks/>
            <a:stCxn id="8" idx="1"/>
            <a:endCxn id="3" idx="3"/>
          </p:cNvCxnSpPr>
          <p:nvPr/>
        </p:nvCxnSpPr>
        <p:spPr>
          <a:xfrm flipH="1">
            <a:off x="7752521" y="1440259"/>
            <a:ext cx="73575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772EE31-D324-499F-8F90-F23765808DBA}"/>
              </a:ext>
            </a:extLst>
          </p:cNvPr>
          <p:cNvCxnSpPr>
            <a:cxnSpLocks/>
            <a:stCxn id="3" idx="2"/>
            <a:endCxn id="12" idx="0"/>
          </p:cNvCxnSpPr>
          <p:nvPr/>
        </p:nvCxnSpPr>
        <p:spPr>
          <a:xfrm>
            <a:off x="6240048" y="1828800"/>
            <a:ext cx="4814" cy="4016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864BBD9-DB58-4DD5-86E9-D89C541617F1}"/>
              </a:ext>
            </a:extLst>
          </p:cNvPr>
          <p:cNvSpPr txBox="1"/>
          <p:nvPr/>
        </p:nvSpPr>
        <p:spPr>
          <a:xfrm>
            <a:off x="6372447" y="1828800"/>
            <a:ext cx="2353074" cy="369332"/>
          </a:xfrm>
          <a:prstGeom prst="rect">
            <a:avLst/>
          </a:prstGeom>
          <a:noFill/>
        </p:spPr>
        <p:txBody>
          <a:bodyPr wrap="square" rtlCol="0">
            <a:spAutoFit/>
          </a:bodyPr>
          <a:lstStyle/>
          <a:p>
            <a:r>
              <a:rPr kumimoji="1" lang="ja-JP" altLang="en-US" dirty="0"/>
              <a:t>会議主宰・主導</a:t>
            </a:r>
          </a:p>
        </p:txBody>
      </p:sp>
      <p:cxnSp>
        <p:nvCxnSpPr>
          <p:cNvPr id="24" name="直線矢印コネクタ 23">
            <a:extLst>
              <a:ext uri="{FF2B5EF4-FFF2-40B4-BE49-F238E27FC236}">
                <a16:creationId xmlns:a16="http://schemas.microsoft.com/office/drawing/2014/main" id="{ED59E6A3-4EB3-49FA-931E-CBE1685C0115}"/>
              </a:ext>
            </a:extLst>
          </p:cNvPr>
          <p:cNvCxnSpPr>
            <a:cxnSpLocks/>
            <a:stCxn id="12" idx="2"/>
            <a:endCxn id="14" idx="0"/>
          </p:cNvCxnSpPr>
          <p:nvPr/>
        </p:nvCxnSpPr>
        <p:spPr>
          <a:xfrm>
            <a:off x="6244862" y="3097213"/>
            <a:ext cx="4577220" cy="557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35AE766-9CB2-44C0-976B-170A1A1B8A41}"/>
              </a:ext>
            </a:extLst>
          </p:cNvPr>
          <p:cNvCxnSpPr>
            <a:cxnSpLocks/>
            <a:stCxn id="12" idx="2"/>
            <a:endCxn id="11" idx="0"/>
          </p:cNvCxnSpPr>
          <p:nvPr/>
        </p:nvCxnSpPr>
        <p:spPr>
          <a:xfrm>
            <a:off x="6244862" y="3097213"/>
            <a:ext cx="1461945"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7921844-F16D-485D-88C1-B987E1149892}"/>
              </a:ext>
            </a:extLst>
          </p:cNvPr>
          <p:cNvCxnSpPr>
            <a:cxnSpLocks/>
            <a:stCxn id="12" idx="2"/>
            <a:endCxn id="10" idx="0"/>
          </p:cNvCxnSpPr>
          <p:nvPr/>
        </p:nvCxnSpPr>
        <p:spPr>
          <a:xfrm flipH="1">
            <a:off x="4591532" y="3097213"/>
            <a:ext cx="1653330"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F49EA7B-CF3E-4AF6-89FB-92EF2B55AE00}"/>
              </a:ext>
            </a:extLst>
          </p:cNvPr>
          <p:cNvCxnSpPr>
            <a:cxnSpLocks/>
            <a:stCxn id="12" idx="2"/>
            <a:endCxn id="9" idx="0"/>
          </p:cNvCxnSpPr>
          <p:nvPr/>
        </p:nvCxnSpPr>
        <p:spPr>
          <a:xfrm flipH="1">
            <a:off x="1890935" y="3097213"/>
            <a:ext cx="4353927"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E995951-2FCC-4501-9774-B88BD4220B12}"/>
              </a:ext>
            </a:extLst>
          </p:cNvPr>
          <p:cNvSpPr/>
          <p:nvPr/>
        </p:nvSpPr>
        <p:spPr>
          <a:xfrm>
            <a:off x="311888" y="1701209"/>
            <a:ext cx="3024947" cy="1953215"/>
          </a:xfrm>
          <a:prstGeom prst="rect">
            <a:avLst/>
          </a:prstGeom>
          <a:solidFill>
            <a:srgbClr val="CCFF99">
              <a:alpha val="49804"/>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メンバー各社が</a:t>
            </a:r>
            <a:endParaRPr kumimoji="1" lang="en-US" altLang="ja-JP" dirty="0"/>
          </a:p>
          <a:p>
            <a:pPr algn="ctr"/>
            <a:r>
              <a:rPr lang="ja-JP" altLang="en-US" dirty="0"/>
              <a:t>お客様にならないように</a:t>
            </a:r>
            <a:endParaRPr lang="en-US" altLang="ja-JP" dirty="0"/>
          </a:p>
          <a:p>
            <a:pPr algn="ctr"/>
            <a:endParaRPr kumimoji="1" lang="en-US" altLang="ja-JP" dirty="0"/>
          </a:p>
          <a:p>
            <a:pPr algn="ctr"/>
            <a:r>
              <a:rPr lang="ja-JP" altLang="en-US" dirty="0"/>
              <a:t>責任を持たせる</a:t>
            </a:r>
            <a:endParaRPr lang="en-US" altLang="ja-JP" dirty="0"/>
          </a:p>
          <a:p>
            <a:pPr algn="ctr"/>
            <a:r>
              <a:rPr kumimoji="1" lang="ja-JP" altLang="en-US" dirty="0"/>
              <a:t>当事者意識の醸成</a:t>
            </a:r>
            <a:endParaRPr kumimoji="1" lang="en-US" altLang="ja-JP" dirty="0"/>
          </a:p>
          <a:p>
            <a:pPr algn="ctr"/>
            <a:r>
              <a:rPr lang="ja-JP" altLang="en-US" dirty="0"/>
              <a:t>活動によりレベルアップ</a:t>
            </a:r>
            <a:endParaRPr lang="en-US" altLang="ja-JP" dirty="0"/>
          </a:p>
          <a:p>
            <a:pPr algn="ctr"/>
            <a:r>
              <a:rPr kumimoji="1" lang="ja-JP" altLang="en-US" dirty="0"/>
              <a:t>プロジェクトの面白さ</a:t>
            </a:r>
          </a:p>
        </p:txBody>
      </p:sp>
      <p:sp>
        <p:nvSpPr>
          <p:cNvPr id="36" name="楕円 35">
            <a:extLst>
              <a:ext uri="{FF2B5EF4-FFF2-40B4-BE49-F238E27FC236}">
                <a16:creationId xmlns:a16="http://schemas.microsoft.com/office/drawing/2014/main" id="{7EF3124B-5431-4D3E-A1B6-26D12BBE8334}"/>
              </a:ext>
            </a:extLst>
          </p:cNvPr>
          <p:cNvSpPr/>
          <p:nvPr/>
        </p:nvSpPr>
        <p:spPr>
          <a:xfrm>
            <a:off x="8818157" y="1982916"/>
            <a:ext cx="3223260" cy="1438828"/>
          </a:xfrm>
          <a:prstGeom prst="ellipse">
            <a:avLst/>
          </a:prstGeom>
          <a:solidFill>
            <a:srgbClr val="CCFF99">
              <a:alpha val="4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分科会長を人選</a:t>
            </a:r>
            <a:endParaRPr kumimoji="1" lang="en-US" altLang="ja-JP" dirty="0"/>
          </a:p>
          <a:p>
            <a:pPr algn="ctr"/>
            <a:r>
              <a:rPr lang="ja-JP" altLang="en-US" dirty="0"/>
              <a:t>任命</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Tree>
    <p:extLst>
      <p:ext uri="{BB962C8B-B14F-4D97-AF65-F5344CB8AC3E}">
        <p14:creationId xmlns:p14="http://schemas.microsoft.com/office/powerpoint/2010/main" val="4080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B11F3AC-2B7B-4CE7-8C04-37D87736A7B4}"/>
              </a:ext>
            </a:extLst>
          </p:cNvPr>
          <p:cNvPicPr>
            <a:picLocks noChangeAspect="1"/>
          </p:cNvPicPr>
          <p:nvPr/>
        </p:nvPicPr>
        <p:blipFill rotWithShape="1">
          <a:blip r:embed="rId3"/>
          <a:srcRect t="7704" b="459"/>
          <a:stretch/>
        </p:blipFill>
        <p:spPr>
          <a:xfrm>
            <a:off x="146253" y="0"/>
            <a:ext cx="9336705" cy="3192517"/>
          </a:xfrm>
          <a:prstGeom prst="rect">
            <a:avLst/>
          </a:prstGeom>
        </p:spPr>
      </p:pic>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　</a:t>
            </a:r>
            <a:r>
              <a:rPr kumimoji="1" lang="en-US" altLang="ja-JP" dirty="0">
                <a:hlinkClick r:id="rId4"/>
              </a:rPr>
              <a:t>y.iba.jj2@gmail.com</a:t>
            </a:r>
            <a:endParaRPr kumimoji="1" lang="en-US" altLang="ja-JP" dirty="0"/>
          </a:p>
          <a:p>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39</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026C4D-67A9-410C-B744-9440D6ED95AA}"/>
              </a:ext>
            </a:extLst>
          </p:cNvPr>
          <p:cNvSpPr>
            <a:spLocks noGrp="1"/>
          </p:cNvSpPr>
          <p:nvPr>
            <p:ph type="title"/>
          </p:nvPr>
        </p:nvSpPr>
        <p:spPr>
          <a:xfrm>
            <a:off x="677333" y="609600"/>
            <a:ext cx="10122471" cy="537118"/>
          </a:xfrm>
        </p:spPr>
        <p:txBody>
          <a:bodyPr>
            <a:normAutofit fontScale="90000"/>
          </a:bodyPr>
          <a:lstStyle/>
          <a:p>
            <a:r>
              <a:rPr kumimoji="1" lang="ja-JP" altLang="en-US" dirty="0"/>
              <a:t>エクセル版の提案書の構成</a:t>
            </a:r>
          </a:p>
        </p:txBody>
      </p:sp>
      <p:sp>
        <p:nvSpPr>
          <p:cNvPr id="3" name="スライド番号プレースホルダー 2">
            <a:extLst>
              <a:ext uri="{FF2B5EF4-FFF2-40B4-BE49-F238E27FC236}">
                <a16:creationId xmlns:a16="http://schemas.microsoft.com/office/drawing/2014/main" id="{9ABA5669-5D57-4B15-A459-725D219D8319}"/>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
        <p:nvSpPr>
          <p:cNvPr id="4" name="四角形: 角を丸くする 3">
            <a:extLst>
              <a:ext uri="{FF2B5EF4-FFF2-40B4-BE49-F238E27FC236}">
                <a16:creationId xmlns:a16="http://schemas.microsoft.com/office/drawing/2014/main" id="{DDBE3801-0F42-4DD9-9187-DEED20B7F57D}"/>
              </a:ext>
            </a:extLst>
          </p:cNvPr>
          <p:cNvSpPr/>
          <p:nvPr/>
        </p:nvSpPr>
        <p:spPr>
          <a:xfrm>
            <a:off x="657922" y="1432932"/>
            <a:ext cx="3139068" cy="4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施設整備内訳書</a:t>
            </a:r>
          </a:p>
        </p:txBody>
      </p:sp>
      <p:sp>
        <p:nvSpPr>
          <p:cNvPr id="5" name="四角形: 角を丸くする 4">
            <a:extLst>
              <a:ext uri="{FF2B5EF4-FFF2-40B4-BE49-F238E27FC236}">
                <a16:creationId xmlns:a16="http://schemas.microsoft.com/office/drawing/2014/main" id="{C435BC5E-3A9E-4B7A-866A-916019C8320F}"/>
              </a:ext>
            </a:extLst>
          </p:cNvPr>
          <p:cNvSpPr/>
          <p:nvPr/>
        </p:nvSpPr>
        <p:spPr>
          <a:xfrm>
            <a:off x="657922" y="2036956"/>
            <a:ext cx="3139068" cy="4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維持管理・運営内訳書</a:t>
            </a:r>
          </a:p>
        </p:txBody>
      </p:sp>
      <p:sp>
        <p:nvSpPr>
          <p:cNvPr id="6" name="四角形: 角を丸くする 5">
            <a:extLst>
              <a:ext uri="{FF2B5EF4-FFF2-40B4-BE49-F238E27FC236}">
                <a16:creationId xmlns:a16="http://schemas.microsoft.com/office/drawing/2014/main" id="{0F232699-DF37-4D71-8873-364824091E2D}"/>
              </a:ext>
            </a:extLst>
          </p:cNvPr>
          <p:cNvSpPr/>
          <p:nvPr/>
        </p:nvSpPr>
        <p:spPr>
          <a:xfrm>
            <a:off x="677333" y="3203187"/>
            <a:ext cx="3139068" cy="4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長期収支表を作成</a:t>
            </a:r>
          </a:p>
        </p:txBody>
      </p:sp>
      <p:sp>
        <p:nvSpPr>
          <p:cNvPr id="7" name="矢印: 下 6">
            <a:extLst>
              <a:ext uri="{FF2B5EF4-FFF2-40B4-BE49-F238E27FC236}">
                <a16:creationId xmlns:a16="http://schemas.microsoft.com/office/drawing/2014/main" id="{94BEDC14-E625-4E8B-B7A7-D72AD28CFDF1}"/>
              </a:ext>
            </a:extLst>
          </p:cNvPr>
          <p:cNvSpPr/>
          <p:nvPr/>
        </p:nvSpPr>
        <p:spPr>
          <a:xfrm>
            <a:off x="1945888" y="2488580"/>
            <a:ext cx="535258" cy="77129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089A04F-7D3A-4CA7-871A-E81C808CB405}"/>
              </a:ext>
            </a:extLst>
          </p:cNvPr>
          <p:cNvSpPr/>
          <p:nvPr/>
        </p:nvSpPr>
        <p:spPr>
          <a:xfrm>
            <a:off x="4635190" y="2639121"/>
            <a:ext cx="3139068" cy="451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融資関係計算書</a:t>
            </a:r>
          </a:p>
        </p:txBody>
      </p:sp>
      <p:sp>
        <p:nvSpPr>
          <p:cNvPr id="9" name="楕円 8">
            <a:extLst>
              <a:ext uri="{FF2B5EF4-FFF2-40B4-BE49-F238E27FC236}">
                <a16:creationId xmlns:a16="http://schemas.microsoft.com/office/drawing/2014/main" id="{443F9763-F689-4FE4-A2CC-4656F568E8FF}"/>
              </a:ext>
            </a:extLst>
          </p:cNvPr>
          <p:cNvSpPr/>
          <p:nvPr/>
        </p:nvSpPr>
        <p:spPr>
          <a:xfrm>
            <a:off x="5254208" y="2252107"/>
            <a:ext cx="5734006" cy="33079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t>様式にないが必要になる</a:t>
            </a:r>
          </a:p>
        </p:txBody>
      </p:sp>
      <p:sp>
        <p:nvSpPr>
          <p:cNvPr id="10" name="矢印: 下 9">
            <a:extLst>
              <a:ext uri="{FF2B5EF4-FFF2-40B4-BE49-F238E27FC236}">
                <a16:creationId xmlns:a16="http://schemas.microsoft.com/office/drawing/2014/main" id="{6E2B9E44-D99D-4311-99D4-159DB44A2D75}"/>
              </a:ext>
            </a:extLst>
          </p:cNvPr>
          <p:cNvSpPr/>
          <p:nvPr/>
        </p:nvSpPr>
        <p:spPr>
          <a:xfrm rot="2915108">
            <a:off x="3995611" y="2870037"/>
            <a:ext cx="535258" cy="77129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C116213-5A78-4AFF-B9A8-4270675BECCA}"/>
              </a:ext>
            </a:extLst>
          </p:cNvPr>
          <p:cNvSpPr txBox="1"/>
          <p:nvPr/>
        </p:nvSpPr>
        <p:spPr>
          <a:xfrm>
            <a:off x="2336181" y="2842630"/>
            <a:ext cx="2146610" cy="369332"/>
          </a:xfrm>
          <a:prstGeom prst="rect">
            <a:avLst/>
          </a:prstGeom>
          <a:noFill/>
        </p:spPr>
        <p:txBody>
          <a:bodyPr wrap="square" rtlCol="0">
            <a:spAutoFit/>
          </a:bodyPr>
          <a:lstStyle/>
          <a:p>
            <a:r>
              <a:rPr kumimoji="1" lang="ja-JP" altLang="en-US" dirty="0"/>
              <a:t>数字が飛んでくる</a:t>
            </a:r>
          </a:p>
        </p:txBody>
      </p:sp>
      <p:sp>
        <p:nvSpPr>
          <p:cNvPr id="13" name="四角形: 角を丸くする 12">
            <a:extLst>
              <a:ext uri="{FF2B5EF4-FFF2-40B4-BE49-F238E27FC236}">
                <a16:creationId xmlns:a16="http://schemas.microsoft.com/office/drawing/2014/main" id="{1D44CCD5-A571-4CF6-8850-9F8C072463C6}"/>
              </a:ext>
            </a:extLst>
          </p:cNvPr>
          <p:cNvSpPr/>
          <p:nvPr/>
        </p:nvSpPr>
        <p:spPr>
          <a:xfrm>
            <a:off x="1295399" y="3868529"/>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サービス対価</a:t>
            </a:r>
            <a:r>
              <a:rPr kumimoji="1" lang="en-US" altLang="ja-JP" dirty="0"/>
              <a:t>A,B</a:t>
            </a:r>
            <a:r>
              <a:rPr kumimoji="1" lang="ja-JP" altLang="en-US" dirty="0"/>
              <a:t>とか　　その合計が提案金額</a:t>
            </a:r>
          </a:p>
        </p:txBody>
      </p:sp>
      <p:sp>
        <p:nvSpPr>
          <p:cNvPr id="14" name="四角形: 角を丸くする 13">
            <a:extLst>
              <a:ext uri="{FF2B5EF4-FFF2-40B4-BE49-F238E27FC236}">
                <a16:creationId xmlns:a16="http://schemas.microsoft.com/office/drawing/2014/main" id="{075C63FB-7D1B-44F6-A716-8D7F9B6E0AB0}"/>
              </a:ext>
            </a:extLst>
          </p:cNvPr>
          <p:cNvSpPr/>
          <p:nvPr/>
        </p:nvSpPr>
        <p:spPr>
          <a:xfrm>
            <a:off x="1295399" y="4422386"/>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DSCR</a:t>
            </a:r>
            <a:r>
              <a:rPr kumimoji="1" lang="ja-JP" altLang="en-US" dirty="0"/>
              <a:t>チェック</a:t>
            </a:r>
          </a:p>
        </p:txBody>
      </p:sp>
      <p:sp>
        <p:nvSpPr>
          <p:cNvPr id="15" name="四角形: 角を丸くする 14">
            <a:extLst>
              <a:ext uri="{FF2B5EF4-FFF2-40B4-BE49-F238E27FC236}">
                <a16:creationId xmlns:a16="http://schemas.microsoft.com/office/drawing/2014/main" id="{1FD1824E-3550-4C30-99D7-591BFDFA8B86}"/>
              </a:ext>
            </a:extLst>
          </p:cNvPr>
          <p:cNvSpPr/>
          <p:nvPr/>
        </p:nvSpPr>
        <p:spPr>
          <a:xfrm>
            <a:off x="1295398" y="4976243"/>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バランスシート・キャッシュフローチェック</a:t>
            </a:r>
          </a:p>
        </p:txBody>
      </p:sp>
      <p:sp>
        <p:nvSpPr>
          <p:cNvPr id="16" name="四角形: 角を丸くする 15">
            <a:extLst>
              <a:ext uri="{FF2B5EF4-FFF2-40B4-BE49-F238E27FC236}">
                <a16:creationId xmlns:a16="http://schemas.microsoft.com/office/drawing/2014/main" id="{DBABDA0E-8CC7-4A89-ABE4-B3BAD8B2923E}"/>
              </a:ext>
            </a:extLst>
          </p:cNvPr>
          <p:cNvSpPr/>
          <p:nvPr/>
        </p:nvSpPr>
        <p:spPr>
          <a:xfrm>
            <a:off x="1295399" y="5599958"/>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建設期間中資金バランス・消費税</a:t>
            </a:r>
          </a:p>
        </p:txBody>
      </p:sp>
      <p:sp>
        <p:nvSpPr>
          <p:cNvPr id="17" name="右中かっこ 16">
            <a:extLst>
              <a:ext uri="{FF2B5EF4-FFF2-40B4-BE49-F238E27FC236}">
                <a16:creationId xmlns:a16="http://schemas.microsoft.com/office/drawing/2014/main" id="{81643402-30DC-4C63-B657-86CBB4C68736}"/>
              </a:ext>
            </a:extLst>
          </p:cNvPr>
          <p:cNvSpPr/>
          <p:nvPr/>
        </p:nvSpPr>
        <p:spPr>
          <a:xfrm>
            <a:off x="6545766" y="3791415"/>
            <a:ext cx="529683" cy="2313878"/>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356F0F2-A637-4033-919A-9D7B30E73577}"/>
              </a:ext>
            </a:extLst>
          </p:cNvPr>
          <p:cNvSpPr/>
          <p:nvPr/>
        </p:nvSpPr>
        <p:spPr>
          <a:xfrm>
            <a:off x="7281746" y="4125951"/>
            <a:ext cx="2196791" cy="155559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提案金額</a:t>
            </a:r>
            <a:endParaRPr kumimoji="1" lang="en-US" altLang="ja-JP" dirty="0"/>
          </a:p>
          <a:p>
            <a:pPr algn="ctr"/>
            <a:r>
              <a:rPr kumimoji="1" lang="ja-JP" altLang="en-US" dirty="0"/>
              <a:t>確定</a:t>
            </a:r>
            <a:endParaRPr kumimoji="1" lang="en-US" altLang="ja-JP" dirty="0"/>
          </a:p>
          <a:p>
            <a:pPr algn="ctr"/>
            <a:endParaRPr kumimoji="1" lang="en-US" altLang="ja-JP" dirty="0"/>
          </a:p>
          <a:p>
            <a:pPr algn="ctr"/>
            <a:r>
              <a:rPr kumimoji="1" lang="ja-JP" altLang="en-US" dirty="0"/>
              <a:t>代表企業</a:t>
            </a:r>
            <a:endParaRPr kumimoji="1" lang="en-US" altLang="ja-JP" dirty="0"/>
          </a:p>
          <a:p>
            <a:pPr algn="ctr"/>
            <a:r>
              <a:rPr kumimoji="1" lang="ja-JP" altLang="en-US" dirty="0"/>
              <a:t>最後の決定</a:t>
            </a:r>
          </a:p>
        </p:txBody>
      </p:sp>
      <p:sp>
        <p:nvSpPr>
          <p:cNvPr id="19" name="四角形: 角を丸くする 18">
            <a:extLst>
              <a:ext uri="{FF2B5EF4-FFF2-40B4-BE49-F238E27FC236}">
                <a16:creationId xmlns:a16="http://schemas.microsoft.com/office/drawing/2014/main" id="{9332E919-F919-46C8-9F09-CBE9644B9824}"/>
              </a:ext>
            </a:extLst>
          </p:cNvPr>
          <p:cNvSpPr/>
          <p:nvPr/>
        </p:nvSpPr>
        <p:spPr>
          <a:xfrm>
            <a:off x="7849146" y="2639121"/>
            <a:ext cx="3139068" cy="451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建設期間中資金需給（月次）</a:t>
            </a:r>
          </a:p>
        </p:txBody>
      </p:sp>
      <p:sp>
        <p:nvSpPr>
          <p:cNvPr id="20" name="四角形: 角を丸くする 19">
            <a:extLst>
              <a:ext uri="{FF2B5EF4-FFF2-40B4-BE49-F238E27FC236}">
                <a16:creationId xmlns:a16="http://schemas.microsoft.com/office/drawing/2014/main" id="{4B893570-9CE3-49D5-B8F3-D558B654C4CC}"/>
              </a:ext>
            </a:extLst>
          </p:cNvPr>
          <p:cNvSpPr/>
          <p:nvPr/>
        </p:nvSpPr>
        <p:spPr>
          <a:xfrm>
            <a:off x="7849146" y="3203187"/>
            <a:ext cx="3139068" cy="5083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建設期間中</a:t>
            </a:r>
            <a:endParaRPr kumimoji="1" lang="en-US" altLang="ja-JP" sz="1600" dirty="0"/>
          </a:p>
          <a:p>
            <a:pPr algn="ctr"/>
            <a:r>
              <a:rPr kumimoji="1" lang="ja-JP" altLang="en-US" sz="1600" dirty="0"/>
              <a:t>消費税支払い需給（月次）</a:t>
            </a:r>
          </a:p>
        </p:txBody>
      </p:sp>
      <p:sp>
        <p:nvSpPr>
          <p:cNvPr id="12" name="右中かっこ 11">
            <a:extLst>
              <a:ext uri="{FF2B5EF4-FFF2-40B4-BE49-F238E27FC236}">
                <a16:creationId xmlns:a16="http://schemas.microsoft.com/office/drawing/2014/main" id="{362B189C-2282-2086-AEAA-9EEE55C1A64A}"/>
              </a:ext>
            </a:extLst>
          </p:cNvPr>
          <p:cNvSpPr/>
          <p:nvPr/>
        </p:nvSpPr>
        <p:spPr>
          <a:xfrm>
            <a:off x="4106174" y="1368725"/>
            <a:ext cx="92015" cy="111985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9728FBA1-1FBB-FED1-8D10-1E3D8A52E38A}"/>
              </a:ext>
            </a:extLst>
          </p:cNvPr>
          <p:cNvCxnSpPr>
            <a:endCxn id="12" idx="1"/>
          </p:cNvCxnSpPr>
          <p:nvPr/>
        </p:nvCxnSpPr>
        <p:spPr>
          <a:xfrm flipH="1">
            <a:off x="4198189" y="1581509"/>
            <a:ext cx="1587260" cy="347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68FABF5E-8927-352D-A554-5C4F0C2F668C}"/>
              </a:ext>
            </a:extLst>
          </p:cNvPr>
          <p:cNvSpPr/>
          <p:nvPr/>
        </p:nvSpPr>
        <p:spPr>
          <a:xfrm>
            <a:off x="5980981" y="869190"/>
            <a:ext cx="5128007" cy="12108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各コンソーシャムメンバーの見積もりを取る</a:t>
            </a:r>
            <a:endParaRPr kumimoji="1" lang="en-US" altLang="ja-JP" dirty="0"/>
          </a:p>
          <a:p>
            <a:pPr algn="ctr"/>
            <a:r>
              <a:rPr lang="ja-JP" altLang="en-US" dirty="0"/>
              <a:t>見積ルールを明確にしておく</a:t>
            </a:r>
            <a:endParaRPr lang="en-US" altLang="ja-JP" dirty="0"/>
          </a:p>
          <a:p>
            <a:pPr algn="ctr"/>
            <a:r>
              <a:rPr kumimoji="1" lang="ja-JP" altLang="en-US" dirty="0"/>
              <a:t>バックデータと比較して妥当性を確認</a:t>
            </a:r>
            <a:endParaRPr kumimoji="1" lang="en-US" altLang="ja-JP" dirty="0"/>
          </a:p>
          <a:p>
            <a:pPr algn="ctr"/>
            <a:r>
              <a:rPr lang="ja-JP" altLang="en-US" dirty="0"/>
              <a:t>メンバー全員で確認して進める</a:t>
            </a:r>
            <a:endParaRPr kumimoji="1" lang="ja-JP" altLang="en-US" dirty="0"/>
          </a:p>
        </p:txBody>
      </p:sp>
    </p:spTree>
    <p:extLst>
      <p:ext uri="{BB962C8B-B14F-4D97-AF65-F5344CB8AC3E}">
        <p14:creationId xmlns:p14="http://schemas.microsoft.com/office/powerpoint/2010/main" val="5833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15614-CCC0-04B9-32D6-D1B3DFBD1EDC}"/>
              </a:ext>
            </a:extLst>
          </p:cNvPr>
          <p:cNvSpPr>
            <a:spLocks noGrp="1"/>
          </p:cNvSpPr>
          <p:nvPr>
            <p:ph type="title"/>
          </p:nvPr>
        </p:nvSpPr>
        <p:spPr>
          <a:xfrm>
            <a:off x="1219404" y="1936483"/>
            <a:ext cx="8596668" cy="3632048"/>
          </a:xfrm>
        </p:spPr>
        <p:txBody>
          <a:bodyPr>
            <a:normAutofit fontScale="90000"/>
          </a:bodyPr>
          <a:lstStyle/>
          <a:p>
            <a:br>
              <a:rPr kumimoji="1" lang="en-US" altLang="ja-JP" sz="3600" dirty="0"/>
            </a:br>
            <a:r>
              <a:rPr kumimoji="1" lang="ja-JP" altLang="en-US" sz="3600" b="1" dirty="0">
                <a:solidFill>
                  <a:schemeClr val="tx1"/>
                </a:solidFill>
              </a:rPr>
              <a:t>エクセル版提案書の作成手順</a:t>
            </a:r>
            <a:br>
              <a:rPr kumimoji="1" lang="en-US" altLang="ja-JP" sz="3600" dirty="0"/>
            </a:br>
            <a:br>
              <a:rPr kumimoji="1" lang="en-US" altLang="ja-JP" sz="3600" dirty="0"/>
            </a:br>
            <a:r>
              <a:rPr kumimoji="1" lang="ja-JP" altLang="en-US" sz="3600" dirty="0">
                <a:solidFill>
                  <a:schemeClr val="tx1"/>
                </a:solidFill>
              </a:rPr>
              <a:t>第</a:t>
            </a:r>
            <a:r>
              <a:rPr kumimoji="1" lang="en-US" altLang="ja-JP" sz="3600" dirty="0">
                <a:solidFill>
                  <a:schemeClr val="tx1"/>
                </a:solidFill>
              </a:rPr>
              <a:t>1</a:t>
            </a:r>
            <a:r>
              <a:rPr kumimoji="1" lang="ja-JP" altLang="en-US" sz="3600" dirty="0">
                <a:solidFill>
                  <a:schemeClr val="tx1"/>
                </a:solidFill>
              </a:rPr>
              <a:t>段階</a:t>
            </a:r>
            <a:br>
              <a:rPr kumimoji="1" lang="en-US" altLang="ja-JP" sz="3600" dirty="0">
                <a:solidFill>
                  <a:schemeClr val="tx1"/>
                </a:solidFill>
              </a:rPr>
            </a:br>
            <a:r>
              <a:rPr kumimoji="1" lang="ja-JP" altLang="en-US" sz="3600" dirty="0">
                <a:solidFill>
                  <a:schemeClr val="tx1"/>
                </a:solidFill>
              </a:rPr>
              <a:t>①</a:t>
            </a:r>
            <a:r>
              <a:rPr kumimoji="1" lang="ja-JP" altLang="en-US" sz="3200" dirty="0">
                <a:solidFill>
                  <a:schemeClr val="tx1"/>
                </a:solidFill>
              </a:rPr>
              <a:t>各コンソーシャムメンバーからの見積徴収</a:t>
            </a:r>
            <a:br>
              <a:rPr kumimoji="1" lang="en-US" altLang="ja-JP" sz="3200" dirty="0">
                <a:solidFill>
                  <a:schemeClr val="tx1"/>
                </a:solidFill>
              </a:rPr>
            </a:br>
            <a:r>
              <a:rPr kumimoji="1" lang="ja-JP" altLang="en-US" sz="3200" dirty="0">
                <a:solidFill>
                  <a:schemeClr val="tx1"/>
                </a:solidFill>
              </a:rPr>
              <a:t>②建設会社からの支払条件の確認</a:t>
            </a:r>
            <a:br>
              <a:rPr kumimoji="1" lang="en-US" altLang="ja-JP" sz="3200" dirty="0">
                <a:solidFill>
                  <a:schemeClr val="tx1"/>
                </a:solidFill>
              </a:rPr>
            </a:br>
            <a:r>
              <a:rPr kumimoji="1" lang="ja-JP" altLang="en-US" sz="3200" dirty="0">
                <a:solidFill>
                  <a:schemeClr val="tx1"/>
                </a:solidFill>
              </a:rPr>
              <a:t>③</a:t>
            </a:r>
            <a:r>
              <a:rPr kumimoji="1" lang="en-US" altLang="ja-JP" sz="3200" dirty="0">
                <a:solidFill>
                  <a:schemeClr val="tx1"/>
                </a:solidFill>
              </a:rPr>
              <a:t>SPC</a:t>
            </a:r>
            <a:r>
              <a:rPr kumimoji="1" lang="ja-JP" altLang="en-US" sz="3200" dirty="0">
                <a:solidFill>
                  <a:schemeClr val="tx1"/>
                </a:solidFill>
              </a:rPr>
              <a:t>運営企業からの</a:t>
            </a:r>
            <a:r>
              <a:rPr kumimoji="1" lang="en-US" altLang="ja-JP" sz="3200" dirty="0">
                <a:solidFill>
                  <a:schemeClr val="tx1"/>
                </a:solidFill>
              </a:rPr>
              <a:t>SPC</a:t>
            </a:r>
            <a:r>
              <a:rPr kumimoji="1" lang="ja-JP" altLang="en-US" sz="3200" dirty="0">
                <a:solidFill>
                  <a:schemeClr val="tx1"/>
                </a:solidFill>
              </a:rPr>
              <a:t>必要経費・配当の確認</a:t>
            </a:r>
            <a:br>
              <a:rPr kumimoji="1" lang="en-US" altLang="ja-JP" sz="3200" dirty="0">
                <a:solidFill>
                  <a:schemeClr val="tx1"/>
                </a:solidFill>
              </a:rPr>
            </a:br>
            <a:r>
              <a:rPr kumimoji="1" lang="ja-JP" altLang="en-US" sz="3200" dirty="0">
                <a:solidFill>
                  <a:schemeClr val="tx1"/>
                </a:solidFill>
              </a:rPr>
              <a:t>④銀行融資条件の確認</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9AA6731F-1253-9564-5637-CA28E2D5F882}"/>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spTree>
    <p:extLst>
      <p:ext uri="{BB962C8B-B14F-4D97-AF65-F5344CB8AC3E}">
        <p14:creationId xmlns:p14="http://schemas.microsoft.com/office/powerpoint/2010/main" val="44288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677334" y="421208"/>
            <a:ext cx="8596668" cy="553517"/>
          </a:xfrm>
        </p:spPr>
        <p:txBody>
          <a:bodyPr>
            <a:normAutofit fontScale="90000"/>
          </a:bodyPr>
          <a:lstStyle/>
          <a:p>
            <a:r>
              <a:rPr lang="ja-JP" altLang="en-US" b="1" dirty="0">
                <a:solidFill>
                  <a:schemeClr val="tx1"/>
                </a:solidFill>
              </a:rPr>
              <a:t>初期投資額内訳書の例</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C921924C-FEEE-4D5E-93FD-0D1EFA653BA8}"/>
              </a:ext>
            </a:extLst>
          </p:cNvPr>
          <p:cNvPicPr>
            <a:picLocks noChangeAspect="1"/>
          </p:cNvPicPr>
          <p:nvPr/>
        </p:nvPicPr>
        <p:blipFill>
          <a:blip r:embed="rId2"/>
          <a:stretch>
            <a:fillRect/>
          </a:stretch>
        </p:blipFill>
        <p:spPr>
          <a:xfrm>
            <a:off x="411006" y="910674"/>
            <a:ext cx="5119286" cy="5621867"/>
          </a:xfrm>
          <a:prstGeom prst="rect">
            <a:avLst/>
          </a:prstGeom>
        </p:spPr>
      </p:pic>
      <p:sp>
        <p:nvSpPr>
          <p:cNvPr id="2" name="吹き出し: 線 1">
            <a:extLst>
              <a:ext uri="{FF2B5EF4-FFF2-40B4-BE49-F238E27FC236}">
                <a16:creationId xmlns:a16="http://schemas.microsoft.com/office/drawing/2014/main" id="{584E56FB-D7AE-6C19-8C45-77B771BB15CF}"/>
              </a:ext>
            </a:extLst>
          </p:cNvPr>
          <p:cNvSpPr/>
          <p:nvPr/>
        </p:nvSpPr>
        <p:spPr>
          <a:xfrm>
            <a:off x="7280694" y="974725"/>
            <a:ext cx="3387306" cy="411252"/>
          </a:xfrm>
          <a:prstGeom prst="borderCallout1">
            <a:avLst>
              <a:gd name="adj1" fmla="val 18750"/>
              <a:gd name="adj2" fmla="val -8333"/>
              <a:gd name="adj3" fmla="val 109753"/>
              <a:gd name="adj4" fmla="val -503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設計企業が見積提出</a:t>
            </a:r>
          </a:p>
        </p:txBody>
      </p:sp>
      <p:sp>
        <p:nvSpPr>
          <p:cNvPr id="3" name="右中かっこ 2">
            <a:extLst>
              <a:ext uri="{FF2B5EF4-FFF2-40B4-BE49-F238E27FC236}">
                <a16:creationId xmlns:a16="http://schemas.microsoft.com/office/drawing/2014/main" id="{AC578946-720A-283F-5A2B-85147AA5081C}"/>
              </a:ext>
            </a:extLst>
          </p:cNvPr>
          <p:cNvSpPr/>
          <p:nvPr/>
        </p:nvSpPr>
        <p:spPr>
          <a:xfrm>
            <a:off x="5624423" y="1593011"/>
            <a:ext cx="327803" cy="275470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吹き出し: 線 8">
            <a:extLst>
              <a:ext uri="{FF2B5EF4-FFF2-40B4-BE49-F238E27FC236}">
                <a16:creationId xmlns:a16="http://schemas.microsoft.com/office/drawing/2014/main" id="{D89C709D-271C-4E28-57C1-75C27224E03D}"/>
              </a:ext>
            </a:extLst>
          </p:cNvPr>
          <p:cNvSpPr/>
          <p:nvPr/>
        </p:nvSpPr>
        <p:spPr>
          <a:xfrm>
            <a:off x="7674634" y="2484347"/>
            <a:ext cx="3387306" cy="411252"/>
          </a:xfrm>
          <a:prstGeom prst="borderCallout1">
            <a:avLst>
              <a:gd name="adj1" fmla="val 18750"/>
              <a:gd name="adj2" fmla="val -8333"/>
              <a:gd name="adj3" fmla="val 109753"/>
              <a:gd name="adj4" fmla="val -503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建設企業が見積提出</a:t>
            </a:r>
          </a:p>
        </p:txBody>
      </p:sp>
      <p:sp>
        <p:nvSpPr>
          <p:cNvPr id="10" name="右中かっこ 9">
            <a:extLst>
              <a:ext uri="{FF2B5EF4-FFF2-40B4-BE49-F238E27FC236}">
                <a16:creationId xmlns:a16="http://schemas.microsoft.com/office/drawing/2014/main" id="{C2FC86CB-7A31-916A-88C3-792E8A55E205}"/>
              </a:ext>
            </a:extLst>
          </p:cNvPr>
          <p:cNvSpPr/>
          <p:nvPr/>
        </p:nvSpPr>
        <p:spPr>
          <a:xfrm>
            <a:off x="5604293" y="4554747"/>
            <a:ext cx="327803" cy="20444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吹き出し: 線 10">
            <a:extLst>
              <a:ext uri="{FF2B5EF4-FFF2-40B4-BE49-F238E27FC236}">
                <a16:creationId xmlns:a16="http://schemas.microsoft.com/office/drawing/2014/main" id="{8DCEB78A-20B7-C4D6-61F9-546B60A52E59}"/>
              </a:ext>
            </a:extLst>
          </p:cNvPr>
          <p:cNvSpPr/>
          <p:nvPr/>
        </p:nvSpPr>
        <p:spPr>
          <a:xfrm>
            <a:off x="8085825" y="3165358"/>
            <a:ext cx="3634598" cy="3367183"/>
          </a:xfrm>
          <a:prstGeom prst="borderCallout1">
            <a:avLst>
              <a:gd name="adj1" fmla="val 18750"/>
              <a:gd name="adj2" fmla="val -8333"/>
              <a:gd name="adj3" fmla="val 70725"/>
              <a:gd name="adj4" fmla="val -5769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すぐに出ない項目もある</a:t>
            </a:r>
            <a:endParaRPr kumimoji="1" lang="en-US" altLang="ja-JP" dirty="0"/>
          </a:p>
          <a:p>
            <a:pPr algn="ctr"/>
            <a:endParaRPr kumimoji="1" lang="en-US" altLang="ja-JP" dirty="0"/>
          </a:p>
          <a:p>
            <a:pPr algn="ctr"/>
            <a:r>
              <a:rPr kumimoji="1" lang="ja-JP" altLang="en-US" dirty="0"/>
              <a:t>コンソーシャム運営企業</a:t>
            </a:r>
            <a:endParaRPr kumimoji="1" lang="en-US" altLang="ja-JP" dirty="0"/>
          </a:p>
          <a:p>
            <a:pPr algn="ctr"/>
            <a:r>
              <a:rPr lang="en-US" altLang="ja-JP" dirty="0"/>
              <a:t>SPC</a:t>
            </a:r>
            <a:r>
              <a:rPr lang="ja-JP" altLang="en-US" dirty="0"/>
              <a:t>運営企業</a:t>
            </a:r>
            <a:endParaRPr lang="en-US" altLang="ja-JP" dirty="0"/>
          </a:p>
          <a:p>
            <a:pPr algn="ctr"/>
            <a:endParaRPr lang="en-US" altLang="ja-JP" dirty="0"/>
          </a:p>
          <a:p>
            <a:pPr algn="ctr"/>
            <a:r>
              <a:rPr kumimoji="1" lang="ja-JP" altLang="en-US" dirty="0"/>
              <a:t>建設資金の資金繰確認：建設企業</a:t>
            </a:r>
            <a:endParaRPr kumimoji="1" lang="en-US" altLang="ja-JP" dirty="0"/>
          </a:p>
          <a:p>
            <a:pPr algn="ctr"/>
            <a:r>
              <a:rPr lang="ja-JP" altLang="en-US" dirty="0"/>
              <a:t>消費税の支払・資金計画：</a:t>
            </a:r>
            <a:r>
              <a:rPr lang="en-US" altLang="ja-JP" dirty="0"/>
              <a:t>PM</a:t>
            </a:r>
          </a:p>
          <a:p>
            <a:pPr algn="ctr"/>
            <a:r>
              <a:rPr lang="ja-JP" altLang="en-US" dirty="0"/>
              <a:t>融資手数料・融資利息：</a:t>
            </a:r>
            <a:r>
              <a:rPr lang="en-US" altLang="ja-JP" dirty="0"/>
              <a:t>PM</a:t>
            </a:r>
          </a:p>
          <a:p>
            <a:pPr algn="ctr"/>
            <a:r>
              <a:rPr kumimoji="1" lang="ja-JP" altLang="en-US" dirty="0"/>
              <a:t>手続き・保険料：</a:t>
            </a:r>
            <a:r>
              <a:rPr kumimoji="1" lang="en-US" altLang="ja-JP" dirty="0"/>
              <a:t>PM</a:t>
            </a:r>
          </a:p>
          <a:p>
            <a:pPr algn="ctr"/>
            <a:r>
              <a:rPr lang="en-US" altLang="ja-JP" dirty="0"/>
              <a:t>SPC</a:t>
            </a:r>
            <a:r>
              <a:rPr lang="ja-JP" altLang="en-US" dirty="0"/>
              <a:t>初期費用：</a:t>
            </a:r>
            <a:r>
              <a:rPr lang="en-US" altLang="ja-JP" dirty="0"/>
              <a:t>SPC</a:t>
            </a:r>
            <a:r>
              <a:rPr lang="ja-JP" altLang="en-US" dirty="0"/>
              <a:t>運営企業</a:t>
            </a:r>
            <a:endParaRPr lang="en-US" altLang="ja-JP" dirty="0"/>
          </a:p>
          <a:p>
            <a:pPr algn="ctr"/>
            <a:r>
              <a:rPr kumimoji="1" lang="ja-JP" altLang="en-US" dirty="0"/>
              <a:t>交付金対象項目：自治体に確認</a:t>
            </a:r>
          </a:p>
        </p:txBody>
      </p:sp>
      <p:sp>
        <p:nvSpPr>
          <p:cNvPr id="7" name="楕円 6">
            <a:extLst>
              <a:ext uri="{FF2B5EF4-FFF2-40B4-BE49-F238E27FC236}">
                <a16:creationId xmlns:a16="http://schemas.microsoft.com/office/drawing/2014/main" id="{C16CF255-7FED-070A-BC6A-C430D6A72ADA}"/>
              </a:ext>
            </a:extLst>
          </p:cNvPr>
          <p:cNvSpPr/>
          <p:nvPr/>
        </p:nvSpPr>
        <p:spPr>
          <a:xfrm>
            <a:off x="5836829" y="5446083"/>
            <a:ext cx="2135425" cy="91638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独特の</a:t>
            </a:r>
            <a:endParaRPr kumimoji="1" lang="en-US" altLang="ja-JP" dirty="0"/>
          </a:p>
          <a:p>
            <a:pPr algn="ctr"/>
            <a:r>
              <a:rPr lang="ja-JP" altLang="en-US" dirty="0"/>
              <a:t>項目</a:t>
            </a:r>
            <a:endParaRPr kumimoji="1" lang="ja-JP" altLang="en-US" dirty="0"/>
          </a:p>
        </p:txBody>
      </p:sp>
    </p:spTree>
    <p:extLst>
      <p:ext uri="{BB962C8B-B14F-4D97-AF65-F5344CB8AC3E}">
        <p14:creationId xmlns:p14="http://schemas.microsoft.com/office/powerpoint/2010/main" val="342377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6AFBB-FBE9-99BF-27D3-66C76307E192}"/>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69EBD42B-B475-B6FF-6A3D-AF5126FA7BF0}"/>
              </a:ext>
            </a:extLst>
          </p:cNvPr>
          <p:cNvSpPr>
            <a:spLocks noGrp="1"/>
          </p:cNvSpPr>
          <p:nvPr>
            <p:ph type="title"/>
          </p:nvPr>
        </p:nvSpPr>
        <p:spPr>
          <a:xfrm>
            <a:off x="677334" y="421208"/>
            <a:ext cx="8596668" cy="553517"/>
          </a:xfrm>
        </p:spPr>
        <p:txBody>
          <a:bodyPr>
            <a:normAutofit fontScale="90000"/>
          </a:bodyPr>
          <a:lstStyle/>
          <a:p>
            <a:r>
              <a:rPr lang="ja-JP" altLang="en-US" b="1" dirty="0">
                <a:solidFill>
                  <a:schemeClr val="tx1"/>
                </a:solidFill>
              </a:rPr>
              <a:t>初期投資額内訳書の例</a:t>
            </a:r>
          </a:p>
        </p:txBody>
      </p:sp>
      <p:sp>
        <p:nvSpPr>
          <p:cNvPr id="4" name="スライド番号プレースホルダー 3">
            <a:extLst>
              <a:ext uri="{FF2B5EF4-FFF2-40B4-BE49-F238E27FC236}">
                <a16:creationId xmlns:a16="http://schemas.microsoft.com/office/drawing/2014/main" id="{B322DCC9-F79E-D8D1-246D-DD2C1407DD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4530FCCD-5B1C-1E0C-5B27-0CE92018FB65}"/>
              </a:ext>
            </a:extLst>
          </p:cNvPr>
          <p:cNvPicPr>
            <a:picLocks noChangeAspect="1"/>
          </p:cNvPicPr>
          <p:nvPr/>
        </p:nvPicPr>
        <p:blipFill>
          <a:blip r:embed="rId2"/>
          <a:stretch>
            <a:fillRect/>
          </a:stretch>
        </p:blipFill>
        <p:spPr>
          <a:xfrm>
            <a:off x="411006" y="910674"/>
            <a:ext cx="5119286" cy="5621867"/>
          </a:xfrm>
          <a:prstGeom prst="rect">
            <a:avLst/>
          </a:prstGeom>
        </p:spPr>
      </p:pic>
      <p:sp>
        <p:nvSpPr>
          <p:cNvPr id="2" name="吹き出し: 線 1">
            <a:extLst>
              <a:ext uri="{FF2B5EF4-FFF2-40B4-BE49-F238E27FC236}">
                <a16:creationId xmlns:a16="http://schemas.microsoft.com/office/drawing/2014/main" id="{13A5145F-2079-CCBC-3749-6AE91E78B7E4}"/>
              </a:ext>
            </a:extLst>
          </p:cNvPr>
          <p:cNvSpPr/>
          <p:nvPr/>
        </p:nvSpPr>
        <p:spPr>
          <a:xfrm>
            <a:off x="7280694" y="974725"/>
            <a:ext cx="3387306" cy="411252"/>
          </a:xfrm>
          <a:prstGeom prst="borderCallout1">
            <a:avLst>
              <a:gd name="adj1" fmla="val 18750"/>
              <a:gd name="adj2" fmla="val -8333"/>
              <a:gd name="adj3" fmla="val 109753"/>
              <a:gd name="adj4" fmla="val -503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設計企業が見積提出</a:t>
            </a:r>
          </a:p>
        </p:txBody>
      </p:sp>
      <p:sp>
        <p:nvSpPr>
          <p:cNvPr id="3" name="右中かっこ 2">
            <a:extLst>
              <a:ext uri="{FF2B5EF4-FFF2-40B4-BE49-F238E27FC236}">
                <a16:creationId xmlns:a16="http://schemas.microsoft.com/office/drawing/2014/main" id="{DD98DC8B-BBEE-4B65-BE58-45BD7D3E270F}"/>
              </a:ext>
            </a:extLst>
          </p:cNvPr>
          <p:cNvSpPr/>
          <p:nvPr/>
        </p:nvSpPr>
        <p:spPr>
          <a:xfrm>
            <a:off x="5624423" y="1593011"/>
            <a:ext cx="327803" cy="275470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吹き出し: 線 8">
            <a:extLst>
              <a:ext uri="{FF2B5EF4-FFF2-40B4-BE49-F238E27FC236}">
                <a16:creationId xmlns:a16="http://schemas.microsoft.com/office/drawing/2014/main" id="{8AA96FF5-6D47-CE21-AE3B-06CEC1AD12D7}"/>
              </a:ext>
            </a:extLst>
          </p:cNvPr>
          <p:cNvSpPr/>
          <p:nvPr/>
        </p:nvSpPr>
        <p:spPr>
          <a:xfrm>
            <a:off x="7674634" y="2484347"/>
            <a:ext cx="3387306" cy="411252"/>
          </a:xfrm>
          <a:prstGeom prst="borderCallout1">
            <a:avLst>
              <a:gd name="adj1" fmla="val 18750"/>
              <a:gd name="adj2" fmla="val -8333"/>
              <a:gd name="adj3" fmla="val 109753"/>
              <a:gd name="adj4" fmla="val -503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建設企業が見積提出</a:t>
            </a:r>
          </a:p>
        </p:txBody>
      </p:sp>
      <p:sp>
        <p:nvSpPr>
          <p:cNvPr id="10" name="右中かっこ 9">
            <a:extLst>
              <a:ext uri="{FF2B5EF4-FFF2-40B4-BE49-F238E27FC236}">
                <a16:creationId xmlns:a16="http://schemas.microsoft.com/office/drawing/2014/main" id="{8F81FDE7-56A6-C7AC-76ED-D5CA678D425F}"/>
              </a:ext>
            </a:extLst>
          </p:cNvPr>
          <p:cNvSpPr/>
          <p:nvPr/>
        </p:nvSpPr>
        <p:spPr>
          <a:xfrm>
            <a:off x="5604293" y="4554747"/>
            <a:ext cx="327803" cy="20444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吹き出し: 線 10">
            <a:extLst>
              <a:ext uri="{FF2B5EF4-FFF2-40B4-BE49-F238E27FC236}">
                <a16:creationId xmlns:a16="http://schemas.microsoft.com/office/drawing/2014/main" id="{7DEB6EA9-EF05-682F-3D69-B2D7AEB3EBB2}"/>
              </a:ext>
            </a:extLst>
          </p:cNvPr>
          <p:cNvSpPr/>
          <p:nvPr/>
        </p:nvSpPr>
        <p:spPr>
          <a:xfrm>
            <a:off x="8085825" y="3165358"/>
            <a:ext cx="3634598" cy="3367183"/>
          </a:xfrm>
          <a:prstGeom prst="borderCallout1">
            <a:avLst>
              <a:gd name="adj1" fmla="val 18750"/>
              <a:gd name="adj2" fmla="val -8333"/>
              <a:gd name="adj3" fmla="val 70725"/>
              <a:gd name="adj4" fmla="val -5769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すぐに出ない項目もある</a:t>
            </a:r>
            <a:endParaRPr kumimoji="1" lang="en-US" altLang="ja-JP" dirty="0"/>
          </a:p>
          <a:p>
            <a:pPr algn="ctr"/>
            <a:endParaRPr kumimoji="1" lang="en-US" altLang="ja-JP" dirty="0"/>
          </a:p>
          <a:p>
            <a:pPr algn="ctr"/>
            <a:r>
              <a:rPr kumimoji="1" lang="ja-JP" altLang="en-US" dirty="0"/>
              <a:t>コンソーシャム運営企業</a:t>
            </a:r>
            <a:endParaRPr kumimoji="1" lang="en-US" altLang="ja-JP" dirty="0"/>
          </a:p>
          <a:p>
            <a:pPr algn="ctr"/>
            <a:r>
              <a:rPr lang="en-US" altLang="ja-JP" dirty="0"/>
              <a:t>SPC</a:t>
            </a:r>
            <a:r>
              <a:rPr lang="ja-JP" altLang="en-US" dirty="0"/>
              <a:t>運営企業</a:t>
            </a:r>
            <a:endParaRPr lang="en-US" altLang="ja-JP" dirty="0"/>
          </a:p>
          <a:p>
            <a:pPr algn="ctr"/>
            <a:endParaRPr lang="en-US" altLang="ja-JP" dirty="0"/>
          </a:p>
          <a:p>
            <a:pPr algn="ctr"/>
            <a:r>
              <a:rPr kumimoji="1" lang="ja-JP" altLang="en-US" dirty="0"/>
              <a:t>建設資金の資金繰確認：建設企業</a:t>
            </a:r>
            <a:endParaRPr kumimoji="1" lang="en-US" altLang="ja-JP" dirty="0"/>
          </a:p>
          <a:p>
            <a:pPr algn="ctr"/>
            <a:r>
              <a:rPr lang="ja-JP" altLang="en-US" dirty="0"/>
              <a:t>消費税の支払・資金計画：</a:t>
            </a:r>
            <a:r>
              <a:rPr lang="en-US" altLang="ja-JP" dirty="0"/>
              <a:t>PM</a:t>
            </a:r>
          </a:p>
          <a:p>
            <a:pPr algn="ctr"/>
            <a:r>
              <a:rPr lang="ja-JP" altLang="en-US" dirty="0"/>
              <a:t>融資手数料・融資利息：</a:t>
            </a:r>
            <a:r>
              <a:rPr lang="en-US" altLang="ja-JP" dirty="0"/>
              <a:t>PM</a:t>
            </a:r>
          </a:p>
          <a:p>
            <a:pPr algn="ctr"/>
            <a:r>
              <a:rPr kumimoji="1" lang="ja-JP" altLang="en-US" dirty="0"/>
              <a:t>手続き・保険料：</a:t>
            </a:r>
            <a:r>
              <a:rPr kumimoji="1" lang="en-US" altLang="ja-JP" dirty="0"/>
              <a:t>PM</a:t>
            </a:r>
          </a:p>
          <a:p>
            <a:pPr algn="ctr"/>
            <a:r>
              <a:rPr lang="en-US" altLang="ja-JP" dirty="0"/>
              <a:t>SPC</a:t>
            </a:r>
            <a:r>
              <a:rPr lang="ja-JP" altLang="en-US" dirty="0"/>
              <a:t>初期費用：</a:t>
            </a:r>
            <a:r>
              <a:rPr lang="en-US" altLang="ja-JP" dirty="0"/>
              <a:t>SPC</a:t>
            </a:r>
            <a:r>
              <a:rPr lang="ja-JP" altLang="en-US" dirty="0"/>
              <a:t>運営企業</a:t>
            </a:r>
            <a:endParaRPr lang="en-US" altLang="ja-JP" dirty="0"/>
          </a:p>
          <a:p>
            <a:pPr algn="ctr"/>
            <a:r>
              <a:rPr kumimoji="1" lang="ja-JP" altLang="en-US" dirty="0"/>
              <a:t>交付金対象項目：自治体に確認</a:t>
            </a:r>
          </a:p>
        </p:txBody>
      </p:sp>
      <p:sp>
        <p:nvSpPr>
          <p:cNvPr id="7" name="楕円 6">
            <a:extLst>
              <a:ext uri="{FF2B5EF4-FFF2-40B4-BE49-F238E27FC236}">
                <a16:creationId xmlns:a16="http://schemas.microsoft.com/office/drawing/2014/main" id="{21590002-6C73-5FF7-4C7D-5E01C96640C2}"/>
              </a:ext>
            </a:extLst>
          </p:cNvPr>
          <p:cNvSpPr/>
          <p:nvPr/>
        </p:nvSpPr>
        <p:spPr>
          <a:xfrm>
            <a:off x="5836829" y="5446083"/>
            <a:ext cx="2135425" cy="91638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独特の</a:t>
            </a:r>
            <a:endParaRPr kumimoji="1" lang="en-US" altLang="ja-JP" dirty="0"/>
          </a:p>
          <a:p>
            <a:pPr algn="ctr"/>
            <a:r>
              <a:rPr lang="ja-JP" altLang="en-US" dirty="0"/>
              <a:t>項目</a:t>
            </a:r>
            <a:endParaRPr kumimoji="1" lang="ja-JP" altLang="en-US" dirty="0"/>
          </a:p>
        </p:txBody>
      </p:sp>
      <p:sp>
        <p:nvSpPr>
          <p:cNvPr id="8" name="楕円 7">
            <a:extLst>
              <a:ext uri="{FF2B5EF4-FFF2-40B4-BE49-F238E27FC236}">
                <a16:creationId xmlns:a16="http://schemas.microsoft.com/office/drawing/2014/main" id="{0116F1AF-C7CD-DCCF-629F-8036264B7038}"/>
              </a:ext>
            </a:extLst>
          </p:cNvPr>
          <p:cNvSpPr/>
          <p:nvPr/>
        </p:nvSpPr>
        <p:spPr>
          <a:xfrm>
            <a:off x="1210074" y="1372293"/>
            <a:ext cx="7063330" cy="263535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社会資本整備総合交付金の対象</a:t>
            </a:r>
            <a:endParaRPr kumimoji="1" lang="en-US" altLang="ja-JP" dirty="0"/>
          </a:p>
          <a:p>
            <a:pPr algn="ctr"/>
            <a:endParaRPr lang="en-US" altLang="ja-JP" dirty="0"/>
          </a:p>
          <a:p>
            <a:pPr algn="ctr"/>
            <a:r>
              <a:rPr kumimoji="1" lang="ja-JP" altLang="en-US" dirty="0"/>
              <a:t>項目の中に</a:t>
            </a:r>
            <a:endParaRPr kumimoji="1" lang="en-US" altLang="ja-JP" dirty="0"/>
          </a:p>
          <a:p>
            <a:pPr algn="ctr"/>
            <a:endParaRPr lang="en-US" altLang="ja-JP" dirty="0"/>
          </a:p>
          <a:p>
            <a:pPr algn="ctr"/>
            <a:r>
              <a:rPr kumimoji="1" lang="ja-JP" altLang="en-US" dirty="0"/>
              <a:t>交付対象になるもの、ならないもの、がある</a:t>
            </a:r>
            <a:endParaRPr kumimoji="1" lang="en-US" altLang="ja-JP" dirty="0"/>
          </a:p>
          <a:p>
            <a:pPr algn="ctr"/>
            <a:endParaRPr lang="en-US" altLang="ja-JP" dirty="0"/>
          </a:p>
          <a:p>
            <a:pPr algn="ctr"/>
            <a:r>
              <a:rPr kumimoji="1" lang="ja-JP" altLang="en-US" dirty="0"/>
              <a:t>入札公告が出されたときに</a:t>
            </a:r>
            <a:endParaRPr kumimoji="1" lang="en-US" altLang="ja-JP" dirty="0"/>
          </a:p>
          <a:p>
            <a:pPr algn="ctr"/>
            <a:r>
              <a:rPr kumimoji="1" lang="ja-JP" altLang="en-US" dirty="0"/>
              <a:t>質問しておくこと。</a:t>
            </a:r>
          </a:p>
        </p:txBody>
      </p:sp>
      <p:cxnSp>
        <p:nvCxnSpPr>
          <p:cNvPr id="13" name="直線矢印コネクタ 12">
            <a:extLst>
              <a:ext uri="{FF2B5EF4-FFF2-40B4-BE49-F238E27FC236}">
                <a16:creationId xmlns:a16="http://schemas.microsoft.com/office/drawing/2014/main" id="{3D44B29F-3533-2F01-76DC-F3430DCF622D}"/>
              </a:ext>
            </a:extLst>
          </p:cNvPr>
          <p:cNvCxnSpPr>
            <a:stCxn id="8" idx="0"/>
          </p:cNvCxnSpPr>
          <p:nvPr/>
        </p:nvCxnSpPr>
        <p:spPr>
          <a:xfrm flipH="1" flipV="1">
            <a:off x="3038874" y="910674"/>
            <a:ext cx="1702865" cy="461619"/>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4569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7E1A0BA-CEB8-127C-524C-F19C72FE688C}"/>
              </a:ext>
            </a:extLst>
          </p:cNvPr>
          <p:cNvSpPr>
            <a:spLocks noGrp="1"/>
          </p:cNvSpPr>
          <p:nvPr>
            <p:ph type="title"/>
          </p:nvPr>
        </p:nvSpPr>
        <p:spPr>
          <a:xfrm>
            <a:off x="578776" y="576747"/>
            <a:ext cx="10350220" cy="1320800"/>
          </a:xfrm>
        </p:spPr>
        <p:txBody>
          <a:bodyPr>
            <a:normAutofit fontScale="90000"/>
          </a:bodyPr>
          <a:lstStyle/>
          <a:p>
            <a:r>
              <a:rPr lang="en-US" altLang="ja-JP" sz="2800" dirty="0">
                <a:solidFill>
                  <a:schemeClr val="tx1"/>
                </a:solidFill>
              </a:rPr>
              <a:t>SPC</a:t>
            </a:r>
            <a:r>
              <a:rPr lang="ja-JP" altLang="en-US" sz="2800" dirty="0">
                <a:solidFill>
                  <a:schemeClr val="tx1"/>
                </a:solidFill>
              </a:rPr>
              <a:t>に参加するときは、この費用について理解しておく必要</a:t>
            </a:r>
            <a:br>
              <a:rPr lang="en-US" altLang="ja-JP" sz="2800" dirty="0">
                <a:solidFill>
                  <a:schemeClr val="tx1"/>
                </a:solidFill>
              </a:rPr>
            </a:br>
            <a:br>
              <a:rPr lang="en-US" altLang="ja-JP" sz="2800" dirty="0">
                <a:solidFill>
                  <a:schemeClr val="tx1"/>
                </a:solidFill>
              </a:rPr>
            </a:br>
            <a:r>
              <a:rPr lang="ja-JP" altLang="en-US" sz="2800" dirty="0">
                <a:solidFill>
                  <a:schemeClr val="tx1"/>
                </a:solidFill>
              </a:rPr>
              <a:t>提案策定までの経費：落札できなかったときは捨て金になる</a:t>
            </a:r>
          </a:p>
        </p:txBody>
      </p:sp>
      <p:sp>
        <p:nvSpPr>
          <p:cNvPr id="3" name="スライド番号プレースホルダー 2">
            <a:extLst>
              <a:ext uri="{FF2B5EF4-FFF2-40B4-BE49-F238E27FC236}">
                <a16:creationId xmlns:a16="http://schemas.microsoft.com/office/drawing/2014/main" id="{5B556D5A-3E99-2B17-F6DB-FE57FA599A66}"/>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sp>
        <p:nvSpPr>
          <p:cNvPr id="5" name="テキスト ボックス 4">
            <a:extLst>
              <a:ext uri="{FF2B5EF4-FFF2-40B4-BE49-F238E27FC236}">
                <a16:creationId xmlns:a16="http://schemas.microsoft.com/office/drawing/2014/main" id="{7D8F09BD-72EC-302D-4712-732B0F730F14}"/>
              </a:ext>
            </a:extLst>
          </p:cNvPr>
          <p:cNvSpPr txBox="1"/>
          <p:nvPr/>
        </p:nvSpPr>
        <p:spPr>
          <a:xfrm>
            <a:off x="410658" y="2957317"/>
            <a:ext cx="10819488" cy="3693319"/>
          </a:xfrm>
          <a:prstGeom prst="rect">
            <a:avLst/>
          </a:prstGeom>
          <a:noFill/>
          <a:ln>
            <a:solidFill>
              <a:srgbClr val="FF0000"/>
            </a:solidFill>
          </a:ln>
        </p:spPr>
        <p:txBody>
          <a:bodyPr wrap="square" rtlCol="0">
            <a:spAutoFit/>
          </a:bodyPr>
          <a:lstStyle/>
          <a:p>
            <a:r>
              <a:rPr kumimoji="1" lang="ja-JP" altLang="en-US" dirty="0"/>
              <a:t>①　チーム編成に掛かった経費：オリジネーターに発生</a:t>
            </a:r>
            <a:endParaRPr kumimoji="1" lang="en-US" altLang="ja-JP" dirty="0"/>
          </a:p>
          <a:p>
            <a:r>
              <a:rPr kumimoji="1" lang="ja-JP" altLang="en-US" dirty="0"/>
              <a:t>　　　</a:t>
            </a:r>
            <a:r>
              <a:rPr kumimoji="1" lang="en-US" altLang="ja-JP" dirty="0"/>
              <a:t>(1)</a:t>
            </a:r>
            <a:r>
              <a:rPr kumimoji="1" lang="ja-JP" altLang="en-US" dirty="0"/>
              <a:t>オリジネーターが事業での売上収入がない企業の場合：オリジネーター料欲しい</a:t>
            </a:r>
            <a:endParaRPr kumimoji="1" lang="en-US" altLang="ja-JP" dirty="0"/>
          </a:p>
          <a:p>
            <a:r>
              <a:rPr kumimoji="1" lang="en-US" altLang="ja-JP" dirty="0"/>
              <a:t>          (2)</a:t>
            </a:r>
            <a:r>
              <a:rPr kumimoji="1" lang="ja-JP" altLang="en-US" dirty="0"/>
              <a:t>事業での売上収入がある企業の場合：</a:t>
            </a:r>
            <a:endParaRPr kumimoji="1" lang="en-US" altLang="ja-JP" dirty="0"/>
          </a:p>
          <a:p>
            <a:endParaRPr kumimoji="1" lang="en-US" altLang="ja-JP" dirty="0"/>
          </a:p>
          <a:p>
            <a:r>
              <a:rPr lang="ja-JP" altLang="en-US" dirty="0"/>
              <a:t>②　提案書作成にかかる経費：全員に発生するが、立場により、額が違う</a:t>
            </a:r>
            <a:endParaRPr lang="en-US" altLang="ja-JP" dirty="0"/>
          </a:p>
          <a:p>
            <a:r>
              <a:rPr lang="ja-JP" altLang="en-US" dirty="0"/>
              <a:t>　　　</a:t>
            </a:r>
            <a:r>
              <a:rPr lang="en-US" altLang="ja-JP" dirty="0"/>
              <a:t>(1)</a:t>
            </a:r>
            <a:r>
              <a:rPr lang="ja-JP" altLang="en-US" dirty="0"/>
              <a:t>設計企業の負荷が最も重い→設計企業により、</a:t>
            </a:r>
            <a:endParaRPr lang="en-US" altLang="ja-JP" dirty="0"/>
          </a:p>
          <a:p>
            <a:r>
              <a:rPr lang="ja-JP" altLang="en-US" dirty="0"/>
              <a:t>　　　　　　　　　　</a:t>
            </a:r>
            <a:r>
              <a:rPr lang="en-US" altLang="ja-JP" dirty="0"/>
              <a:t>a.</a:t>
            </a:r>
            <a:r>
              <a:rPr lang="ja-JP" altLang="en-US" dirty="0"/>
              <a:t>自分で負担　</a:t>
            </a:r>
            <a:r>
              <a:rPr lang="en-US" altLang="ja-JP" dirty="0"/>
              <a:t>b.</a:t>
            </a:r>
            <a:r>
              <a:rPr lang="ja-JP" altLang="en-US" dirty="0"/>
              <a:t>外注支払い分だけ </a:t>
            </a:r>
            <a:r>
              <a:rPr lang="en-US" altLang="ja-JP" dirty="0"/>
              <a:t> c.</a:t>
            </a:r>
            <a:r>
              <a:rPr lang="ja-JP" altLang="en-US" dirty="0"/>
              <a:t>必要経費だけで　</a:t>
            </a:r>
            <a:r>
              <a:rPr lang="en-US" altLang="ja-JP" dirty="0"/>
              <a:t>d.</a:t>
            </a:r>
            <a:r>
              <a:rPr lang="ja-JP" altLang="en-US" dirty="0"/>
              <a:t>人件費もお願い</a:t>
            </a:r>
            <a:endParaRPr lang="en-US" altLang="ja-JP" dirty="0"/>
          </a:p>
          <a:p>
            <a:endParaRPr lang="en-US" altLang="ja-JP" dirty="0"/>
          </a:p>
          <a:p>
            <a:endParaRPr lang="en-US" altLang="ja-JP" dirty="0"/>
          </a:p>
          <a:p>
            <a:r>
              <a:rPr lang="ja-JP" altLang="en-US" dirty="0"/>
              <a:t>　　　</a:t>
            </a:r>
            <a:r>
              <a:rPr lang="en-US" altLang="ja-JP" dirty="0"/>
              <a:t>(2)</a:t>
            </a:r>
            <a:r>
              <a:rPr lang="ja-JP" altLang="en-US" dirty="0"/>
              <a:t>提案作成コンサルタント・アドバイザーは落札できても、売り上げがなく利益にならない</a:t>
            </a:r>
            <a:endParaRPr lang="en-US" altLang="ja-JP" dirty="0"/>
          </a:p>
          <a:p>
            <a:r>
              <a:rPr lang="ja-JP" altLang="en-US" dirty="0"/>
              <a:t>　　　　　といっても、落差できない責任の一端は担わなくてはならない。    </a:t>
            </a:r>
            <a:endParaRPr lang="en-US" altLang="ja-JP" dirty="0"/>
          </a:p>
          <a:p>
            <a:r>
              <a:rPr kumimoji="1" lang="en-US" altLang="ja-JP" dirty="0"/>
              <a:t>                                 a.</a:t>
            </a:r>
            <a:r>
              <a:rPr kumimoji="1" lang="ja-JP" altLang="en-US" dirty="0"/>
              <a:t>自分で負担・落札出来たら成功報酬　</a:t>
            </a:r>
            <a:r>
              <a:rPr kumimoji="1" lang="en-US" altLang="ja-JP" dirty="0"/>
              <a:t>b.</a:t>
            </a:r>
            <a:r>
              <a:rPr kumimoji="1" lang="ja-JP" altLang="en-US" dirty="0"/>
              <a:t>交通費など必要経費＋成功報酬</a:t>
            </a:r>
            <a:endParaRPr kumimoji="1" lang="en-US" altLang="ja-JP" dirty="0"/>
          </a:p>
          <a:p>
            <a:r>
              <a:rPr lang="ja-JP" altLang="en-US" dirty="0"/>
              <a:t>　　　　　　　　　  </a:t>
            </a:r>
            <a:r>
              <a:rPr lang="en-US" altLang="ja-JP" dirty="0"/>
              <a:t> c.</a:t>
            </a:r>
            <a:r>
              <a:rPr lang="ja-JP" altLang="en-US" dirty="0"/>
              <a:t>勝っても負けても定額</a:t>
            </a:r>
            <a:r>
              <a:rPr kumimoji="1" lang="en-US" altLang="ja-JP" dirty="0"/>
              <a:t> </a:t>
            </a:r>
            <a:endParaRPr kumimoji="1" lang="ja-JP" altLang="en-US" dirty="0"/>
          </a:p>
        </p:txBody>
      </p:sp>
      <p:sp>
        <p:nvSpPr>
          <p:cNvPr id="6" name="楕円 5">
            <a:extLst>
              <a:ext uri="{FF2B5EF4-FFF2-40B4-BE49-F238E27FC236}">
                <a16:creationId xmlns:a16="http://schemas.microsoft.com/office/drawing/2014/main" id="{8784CD23-E562-F2BB-ABDD-46B249E664AF}"/>
              </a:ext>
            </a:extLst>
          </p:cNvPr>
          <p:cNvSpPr/>
          <p:nvPr/>
        </p:nvSpPr>
        <p:spPr>
          <a:xfrm>
            <a:off x="3093629" y="1897548"/>
            <a:ext cx="6586965" cy="4623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それぞれが手弁当で</a:t>
            </a:r>
          </a:p>
        </p:txBody>
      </p:sp>
      <p:sp>
        <p:nvSpPr>
          <p:cNvPr id="7" name="楕円 6">
            <a:extLst>
              <a:ext uri="{FF2B5EF4-FFF2-40B4-BE49-F238E27FC236}">
                <a16:creationId xmlns:a16="http://schemas.microsoft.com/office/drawing/2014/main" id="{D32CBAA5-9E48-C589-EB78-6663370FD2A4}"/>
              </a:ext>
            </a:extLst>
          </p:cNvPr>
          <p:cNvSpPr/>
          <p:nvPr/>
        </p:nvSpPr>
        <p:spPr>
          <a:xfrm>
            <a:off x="3093629" y="2454350"/>
            <a:ext cx="6586965" cy="4623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落札できた時の各社の落札額比例で分担</a:t>
            </a:r>
          </a:p>
        </p:txBody>
      </p:sp>
    </p:spTree>
    <p:extLst>
      <p:ext uri="{BB962C8B-B14F-4D97-AF65-F5344CB8AC3E}">
        <p14:creationId xmlns:p14="http://schemas.microsoft.com/office/powerpoint/2010/main" val="302788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1079900" y="219925"/>
            <a:ext cx="8596668" cy="553517"/>
          </a:xfrm>
        </p:spPr>
        <p:txBody>
          <a:bodyPr>
            <a:normAutofit fontScale="90000"/>
          </a:bodyPr>
          <a:lstStyle/>
          <a:p>
            <a:r>
              <a:rPr lang="ja-JP" altLang="en-US" dirty="0"/>
              <a:t>維持管理運営費内訳書</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2" name="図 1">
            <a:extLst>
              <a:ext uri="{FF2B5EF4-FFF2-40B4-BE49-F238E27FC236}">
                <a16:creationId xmlns:a16="http://schemas.microsoft.com/office/drawing/2014/main" id="{B9485453-F880-40E5-8A88-EE488CF66179}"/>
              </a:ext>
            </a:extLst>
          </p:cNvPr>
          <p:cNvPicPr>
            <a:picLocks noChangeAspect="1"/>
          </p:cNvPicPr>
          <p:nvPr/>
        </p:nvPicPr>
        <p:blipFill>
          <a:blip r:embed="rId2"/>
          <a:stretch>
            <a:fillRect/>
          </a:stretch>
        </p:blipFill>
        <p:spPr>
          <a:xfrm>
            <a:off x="632969" y="765678"/>
            <a:ext cx="4765174" cy="5686078"/>
          </a:xfrm>
          <a:prstGeom prst="rect">
            <a:avLst/>
          </a:prstGeom>
        </p:spPr>
      </p:pic>
      <p:sp>
        <p:nvSpPr>
          <p:cNvPr id="3" name="吹き出し: 線 2">
            <a:extLst>
              <a:ext uri="{FF2B5EF4-FFF2-40B4-BE49-F238E27FC236}">
                <a16:creationId xmlns:a16="http://schemas.microsoft.com/office/drawing/2014/main" id="{D9E582B4-EB9E-F75C-40FE-F79C387F354F}"/>
              </a:ext>
            </a:extLst>
          </p:cNvPr>
          <p:cNvSpPr/>
          <p:nvPr/>
        </p:nvSpPr>
        <p:spPr>
          <a:xfrm>
            <a:off x="5739442" y="1249395"/>
            <a:ext cx="5290868" cy="638354"/>
          </a:xfrm>
          <a:prstGeom prst="borderCallout1">
            <a:avLst>
              <a:gd name="adj1" fmla="val 18750"/>
              <a:gd name="adj2" fmla="val -8333"/>
              <a:gd name="adj3" fmla="val 341875"/>
              <a:gd name="adj4" fmla="val -45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維持管理運営企業から見積提出</a:t>
            </a:r>
          </a:p>
        </p:txBody>
      </p:sp>
      <p:sp>
        <p:nvSpPr>
          <p:cNvPr id="6" name="右中かっこ 5">
            <a:extLst>
              <a:ext uri="{FF2B5EF4-FFF2-40B4-BE49-F238E27FC236}">
                <a16:creationId xmlns:a16="http://schemas.microsoft.com/office/drawing/2014/main" id="{2D71157A-30F1-7349-DF79-2AB0A1156A19}"/>
              </a:ext>
            </a:extLst>
          </p:cNvPr>
          <p:cNvSpPr/>
          <p:nvPr/>
        </p:nvSpPr>
        <p:spPr>
          <a:xfrm>
            <a:off x="3105509" y="1943819"/>
            <a:ext cx="201283" cy="300774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a:extLst>
              <a:ext uri="{FF2B5EF4-FFF2-40B4-BE49-F238E27FC236}">
                <a16:creationId xmlns:a16="http://schemas.microsoft.com/office/drawing/2014/main" id="{CC4E023C-594C-DE25-B073-CD73DB056033}"/>
              </a:ext>
            </a:extLst>
          </p:cNvPr>
          <p:cNvSpPr/>
          <p:nvPr/>
        </p:nvSpPr>
        <p:spPr>
          <a:xfrm>
            <a:off x="3151517" y="4997571"/>
            <a:ext cx="66137" cy="445698"/>
          </a:xfrm>
          <a:prstGeom prst="rightBrace">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p>
        </p:txBody>
      </p:sp>
      <p:sp>
        <p:nvSpPr>
          <p:cNvPr id="9" name="吹き出し: 線 8">
            <a:extLst>
              <a:ext uri="{FF2B5EF4-FFF2-40B4-BE49-F238E27FC236}">
                <a16:creationId xmlns:a16="http://schemas.microsoft.com/office/drawing/2014/main" id="{57D14BF3-4A53-412E-D370-6FA00CF01CC0}"/>
              </a:ext>
            </a:extLst>
          </p:cNvPr>
          <p:cNvSpPr/>
          <p:nvPr/>
        </p:nvSpPr>
        <p:spPr>
          <a:xfrm>
            <a:off x="5606860" y="2789213"/>
            <a:ext cx="6362471" cy="3191774"/>
          </a:xfrm>
          <a:prstGeom prst="borderCallout1">
            <a:avLst>
              <a:gd name="adj1" fmla="val 49972"/>
              <a:gd name="adj2" fmla="val -157"/>
              <a:gd name="adj3" fmla="val 76086"/>
              <a:gd name="adj4" fmla="val -36679"/>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運営企業から見積提出：</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PM</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支援・</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経営受託費</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運営費：考え方を整理</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の運営とは</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の経営をするのはだれ</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②</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の仕事ってなに</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＋自治体からの収入の支払配分（銀行返済・委託業者支払い）</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＋自治体対応の取次（対応の実務は担当企業に）</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＋日常経理業務（交通費・人件費等）・税務処理等</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＋維持管理・運営・会計当報告書作成・提出</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＋株主総会対応</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③経費をどれだけ見積もるか？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＋人件費・経費（事務所費・通信費・交通費等）</a:t>
            </a:r>
          </a:p>
        </p:txBody>
      </p:sp>
      <p:sp>
        <p:nvSpPr>
          <p:cNvPr id="10" name="右中かっこ 9">
            <a:extLst>
              <a:ext uri="{FF2B5EF4-FFF2-40B4-BE49-F238E27FC236}">
                <a16:creationId xmlns:a16="http://schemas.microsoft.com/office/drawing/2014/main" id="{32A9C967-6FE6-0EC9-DF1C-C31FE305B3C2}"/>
              </a:ext>
            </a:extLst>
          </p:cNvPr>
          <p:cNvSpPr/>
          <p:nvPr/>
        </p:nvSpPr>
        <p:spPr>
          <a:xfrm>
            <a:off x="3122762" y="5612921"/>
            <a:ext cx="94892" cy="339305"/>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0DC74E9B-CB3A-8D9B-E97D-1C898864E725}"/>
              </a:ext>
            </a:extLst>
          </p:cNvPr>
          <p:cNvCxnSpPr>
            <a:stCxn id="10" idx="1"/>
          </p:cNvCxnSpPr>
          <p:nvPr/>
        </p:nvCxnSpPr>
        <p:spPr>
          <a:xfrm flipV="1">
            <a:off x="3217654" y="1414732"/>
            <a:ext cx="2055961" cy="436784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13221128"/>
      </p:ext>
    </p:extLst>
  </p:cSld>
  <p:clrMapOvr>
    <a:masterClrMapping/>
  </p:clrMapOvr>
</p:sld>
</file>

<file path=ppt/theme/theme1.xml><?xml version="1.0" encoding="utf-8"?>
<a:theme xmlns:a="http://schemas.openxmlformats.org/drawingml/2006/main" name="哀愁の漂う抽象的なデザイン テンプレー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6713605_TF03460530" id="{4AE7E7D5-B303-494C-83B7-ABB5DA0B3E67}" vid="{556FA135-3C14-42CD-AC53-CD327FF2960D}"/>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4983</TotalTime>
  <Words>4158</Words>
  <Application>Microsoft Office PowerPoint</Application>
  <PresentationFormat>ワイド画面</PresentationFormat>
  <Paragraphs>710</Paragraphs>
  <Slides>39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39</vt:i4>
      </vt:variant>
    </vt:vector>
  </HeadingPairs>
  <TitlesOfParts>
    <vt:vector size="47" baseType="lpstr">
      <vt:lpstr>Meiryo UI</vt:lpstr>
      <vt:lpstr>游ゴシック</vt:lpstr>
      <vt:lpstr>Arial</vt:lpstr>
      <vt:lpstr>Century Gothic</vt:lpstr>
      <vt:lpstr>Trebuchet MS</vt:lpstr>
      <vt:lpstr>Wingdings 3</vt:lpstr>
      <vt:lpstr>哀愁の漂う抽象的なデザイン テンプレート</vt:lpstr>
      <vt:lpstr>ファセット</vt:lpstr>
      <vt:lpstr>PPP・PFIプロジェクトマネージャー養成講座　 全７回 第４回　提案金額の成り立ち</vt:lpstr>
      <vt:lpstr>　　　　　　全７回の内容</vt:lpstr>
      <vt:lpstr>発注７文書 実施方針、募集要項、要求水準、 審査基準、基本協定、事業契約  提案様式集（2種類がある） 　　ワード版  ①　エクセル版の提案様式 について </vt:lpstr>
      <vt:lpstr>エクセル版の提案書の構成</vt:lpstr>
      <vt:lpstr> エクセル版提案書の作成手順  第1段階 ①各コンソーシャムメンバーからの見積徴収 ②建設会社からの支払条件の確認 ③SPC運営企業からのSPC必要経費・配当の確認 ④銀行融資条件の確認</vt:lpstr>
      <vt:lpstr>初期投資額内訳書の例</vt:lpstr>
      <vt:lpstr>初期投資額内訳書の例</vt:lpstr>
      <vt:lpstr>SPCに参加するときは、この費用について理解しておく必要  提案策定までの経費：落札できなかったときは捨て金になる</vt:lpstr>
      <vt:lpstr>維持管理運営費内訳書</vt:lpstr>
      <vt:lpstr>事業期間中のSPCの経営</vt:lpstr>
      <vt:lpstr>見積収集上のプロジェクトマネージャの留意事項</vt:lpstr>
      <vt:lpstr>ルーチンデータ例（地優賃）落札額</vt:lpstr>
      <vt:lpstr>ルーチンデータ例（給食センター）落札額</vt:lpstr>
      <vt:lpstr>様式集にはないが必要な計算書 １．建設期間中資金収支表（月次で作成要）</vt:lpstr>
      <vt:lpstr>様式集にはないが必要な計算書 ２．銀行返済額の計算書</vt:lpstr>
      <vt:lpstr>①様式集エクセルの概要</vt:lpstr>
      <vt:lpstr>事業の資金の調達方式による分類と提案金額策定の難易度 １．分類に際し考える項目</vt:lpstr>
      <vt:lpstr>事業の資金の調達方式による分類と提案金額策定の難易度 ２．交付金・補助金がある場合に考慮すること</vt:lpstr>
      <vt:lpstr>事業の資金の調達方式による分類と提案金額策定の難易度 ３．自治体負担の有無での検討</vt:lpstr>
      <vt:lpstr>事業の資金の調達方式による分類と提案金額策定の難易度 ４．BT</vt:lpstr>
      <vt:lpstr>事業の資金の調達方式による分類と提案金額策定の難易度 ５．長期収支表は消費税抜きのことが多い・提案金額は消費税込み</vt:lpstr>
      <vt:lpstr>事業の資金の調達方式による分類と提案金額策定の難易度 ６．自治体の消費税の支払に２通り</vt:lpstr>
      <vt:lpstr>事業の資金の調達方式による分類と提案金額策定の難易度 ７．BTOとBOT</vt:lpstr>
      <vt:lpstr>様式集エクセルと様式にないが 必要な計算書</vt:lpstr>
      <vt:lpstr>山北町定住促進住宅（講義の都合で少しモディファイ）</vt:lpstr>
      <vt:lpstr>山北町定住促進住宅</vt:lpstr>
      <vt:lpstr>初期投資額内訳書</vt:lpstr>
      <vt:lpstr>維持管理運営費内訳書</vt:lpstr>
      <vt:lpstr>長期収支表</vt:lpstr>
      <vt:lpstr>様式集にはないが必要な計算書 １．建設期間中資金収支表（月次で作成要）</vt:lpstr>
      <vt:lpstr>様式集にはないが必要な計算書 ２．銀行返済額の計算書</vt:lpstr>
      <vt:lpstr>提案金額の算定</vt:lpstr>
      <vt:lpstr>算定金額が予定価格をオーバーしたら</vt:lpstr>
      <vt:lpstr>簡単な例：酒田港湾整備</vt:lpstr>
      <vt:lpstr>酒田港湾整備</vt:lpstr>
      <vt:lpstr>酒田港湾RO事業</vt:lpstr>
      <vt:lpstr>提案策定時コンソーシャム組織</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良知 伊庭</cp:lastModifiedBy>
  <cp:revision>20</cp:revision>
  <cp:lastPrinted>2021-07-01T04:20:31Z</cp:lastPrinted>
  <dcterms:created xsi:type="dcterms:W3CDTF">2021-05-17T04:17:13Z</dcterms:created>
  <dcterms:modified xsi:type="dcterms:W3CDTF">2025-05-04T07:11:35Z</dcterms:modified>
</cp:coreProperties>
</file>