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0"/>
  </p:notesMasterIdLst>
  <p:handoutMasterIdLst>
    <p:handoutMasterId r:id="rId51"/>
  </p:handoutMasterIdLst>
  <p:sldIdLst>
    <p:sldId id="335" r:id="rId5"/>
    <p:sldId id="389" r:id="rId6"/>
    <p:sldId id="355" r:id="rId7"/>
    <p:sldId id="356" r:id="rId8"/>
    <p:sldId id="357" r:id="rId9"/>
    <p:sldId id="358" r:id="rId10"/>
    <p:sldId id="359" r:id="rId11"/>
    <p:sldId id="360" r:id="rId12"/>
    <p:sldId id="361" r:id="rId13"/>
    <p:sldId id="362" r:id="rId14"/>
    <p:sldId id="363" r:id="rId15"/>
    <p:sldId id="364" r:id="rId16"/>
    <p:sldId id="390" r:id="rId17"/>
    <p:sldId id="365" r:id="rId18"/>
    <p:sldId id="366" r:id="rId19"/>
    <p:sldId id="367" r:id="rId20"/>
    <p:sldId id="368" r:id="rId21"/>
    <p:sldId id="369" r:id="rId22"/>
    <p:sldId id="370" r:id="rId23"/>
    <p:sldId id="371" r:id="rId24"/>
    <p:sldId id="373" r:id="rId25"/>
    <p:sldId id="372" r:id="rId26"/>
    <p:sldId id="374" r:id="rId27"/>
    <p:sldId id="375" r:id="rId28"/>
    <p:sldId id="376" r:id="rId29"/>
    <p:sldId id="377" r:id="rId30"/>
    <p:sldId id="378" r:id="rId31"/>
    <p:sldId id="379" r:id="rId32"/>
    <p:sldId id="380" r:id="rId33"/>
    <p:sldId id="381" r:id="rId34"/>
    <p:sldId id="382" r:id="rId35"/>
    <p:sldId id="383" r:id="rId36"/>
    <p:sldId id="385" r:id="rId37"/>
    <p:sldId id="384" r:id="rId38"/>
    <p:sldId id="386" r:id="rId39"/>
    <p:sldId id="387" r:id="rId40"/>
    <p:sldId id="388" r:id="rId41"/>
    <p:sldId id="348" r:id="rId42"/>
    <p:sldId id="349" r:id="rId43"/>
    <p:sldId id="350" r:id="rId44"/>
    <p:sldId id="351" r:id="rId45"/>
    <p:sldId id="352" r:id="rId46"/>
    <p:sldId id="353" r:id="rId47"/>
    <p:sldId id="354" r:id="rId48"/>
    <p:sldId id="347" r:id="rId49"/>
  </p:sldIdLst>
  <p:sldSz cx="12192000" cy="6858000"/>
  <p:notesSz cx="6858000" cy="9144000"/>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2F7E0-C8BC-4502-9503-BB8AF02BA684}" v="11" dt="2025-07-23T11:49:45.30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0967" autoAdjust="0"/>
  </p:normalViewPr>
  <p:slideViewPr>
    <p:cSldViewPr snapToGrid="0">
      <p:cViewPr varScale="1">
        <p:scale>
          <a:sx n="79" d="100"/>
          <a:sy n="79" d="100"/>
        </p:scale>
        <p:origin x="507" y="270"/>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良知 伊庭" userId="0f33bcfe78ca1126" providerId="LiveId" clId="{1032F7E0-C8BC-4502-9503-BB8AF02BA684}"/>
    <pc:docChg chg="undo custSel addSld delSld modSld sldOrd">
      <pc:chgData name="良知 伊庭" userId="0f33bcfe78ca1126" providerId="LiveId" clId="{1032F7E0-C8BC-4502-9503-BB8AF02BA684}" dt="2025-07-23T11:50:23.035" v="1106" actId="20577"/>
      <pc:docMkLst>
        <pc:docMk/>
      </pc:docMkLst>
      <pc:sldChg chg="modSp mod">
        <pc:chgData name="良知 伊庭" userId="0f33bcfe78ca1126" providerId="LiveId" clId="{1032F7E0-C8BC-4502-9503-BB8AF02BA684}" dt="2025-07-23T11:50:23.035" v="1106" actId="20577"/>
        <pc:sldMkLst>
          <pc:docMk/>
          <pc:sldMk cId="954410245" sldId="335"/>
        </pc:sldMkLst>
        <pc:spChg chg="mod">
          <ac:chgData name="良知 伊庭" userId="0f33bcfe78ca1126" providerId="LiveId" clId="{1032F7E0-C8BC-4502-9503-BB8AF02BA684}" dt="2025-07-23T11:50:23.035" v="1106" actId="20577"/>
          <ac:spMkLst>
            <pc:docMk/>
            <pc:sldMk cId="954410245" sldId="335"/>
            <ac:spMk id="3" creationId="{2BE0BCE3-7A85-71CE-E027-A8E454AF1454}"/>
          </ac:spMkLst>
        </pc:spChg>
      </pc:sldChg>
      <pc:sldChg chg="modSp mod">
        <pc:chgData name="良知 伊庭" userId="0f33bcfe78ca1126" providerId="LiveId" clId="{1032F7E0-C8BC-4502-9503-BB8AF02BA684}" dt="2025-07-23T11:43:41.418" v="1054" actId="20577"/>
        <pc:sldMkLst>
          <pc:docMk/>
          <pc:sldMk cId="3493061142" sldId="347"/>
        </pc:sldMkLst>
        <pc:spChg chg="mod">
          <ac:chgData name="良知 伊庭" userId="0f33bcfe78ca1126" providerId="LiveId" clId="{1032F7E0-C8BC-4502-9503-BB8AF02BA684}" dt="2025-07-23T11:43:41.418" v="1054" actId="20577"/>
          <ac:spMkLst>
            <pc:docMk/>
            <pc:sldMk cId="3493061142" sldId="347"/>
            <ac:spMk id="6" creationId="{F5F074EE-0302-26EE-9D9B-071033E23095}"/>
          </ac:spMkLst>
        </pc:spChg>
      </pc:sldChg>
      <pc:sldChg chg="modSp mod">
        <pc:chgData name="良知 伊庭" userId="0f33bcfe78ca1126" providerId="LiveId" clId="{1032F7E0-C8BC-4502-9503-BB8AF02BA684}" dt="2025-07-12T06:28:28.776" v="383" actId="403"/>
        <pc:sldMkLst>
          <pc:docMk/>
          <pc:sldMk cId="2138403579" sldId="368"/>
        </pc:sldMkLst>
        <pc:spChg chg="mod">
          <ac:chgData name="良知 伊庭" userId="0f33bcfe78ca1126" providerId="LiveId" clId="{1032F7E0-C8BC-4502-9503-BB8AF02BA684}" dt="2025-07-12T06:28:28.776" v="383" actId="403"/>
          <ac:spMkLst>
            <pc:docMk/>
            <pc:sldMk cId="2138403579" sldId="368"/>
            <ac:spMk id="16" creationId="{406745D7-E524-49AE-7455-AD554DCB1FCB}"/>
          </ac:spMkLst>
        </pc:spChg>
      </pc:sldChg>
      <pc:sldChg chg="modSp mod">
        <pc:chgData name="良知 伊庭" userId="0f33bcfe78ca1126" providerId="LiveId" clId="{1032F7E0-C8BC-4502-9503-BB8AF02BA684}" dt="2025-07-12T06:29:54.310" v="393" actId="403"/>
        <pc:sldMkLst>
          <pc:docMk/>
          <pc:sldMk cId="895970372" sldId="369"/>
        </pc:sldMkLst>
        <pc:spChg chg="mod">
          <ac:chgData name="良知 伊庭" userId="0f33bcfe78ca1126" providerId="LiveId" clId="{1032F7E0-C8BC-4502-9503-BB8AF02BA684}" dt="2025-07-12T06:29:54.310" v="393" actId="403"/>
          <ac:spMkLst>
            <pc:docMk/>
            <pc:sldMk cId="895970372" sldId="369"/>
            <ac:spMk id="16" creationId="{7D85776F-24C8-126E-468C-46AD9F5D2BCF}"/>
          </ac:spMkLst>
        </pc:spChg>
      </pc:sldChg>
      <pc:sldChg chg="modSp mod">
        <pc:chgData name="良知 伊庭" userId="0f33bcfe78ca1126" providerId="LiveId" clId="{1032F7E0-C8BC-4502-9503-BB8AF02BA684}" dt="2025-07-12T06:32:37.015" v="422" actId="1076"/>
        <pc:sldMkLst>
          <pc:docMk/>
          <pc:sldMk cId="2549137661" sldId="371"/>
        </pc:sldMkLst>
        <pc:spChg chg="mod">
          <ac:chgData name="良知 伊庭" userId="0f33bcfe78ca1126" providerId="LiveId" clId="{1032F7E0-C8BC-4502-9503-BB8AF02BA684}" dt="2025-07-12T06:32:37.015" v="422" actId="1076"/>
          <ac:spMkLst>
            <pc:docMk/>
            <pc:sldMk cId="2549137661" sldId="371"/>
            <ac:spMk id="16" creationId="{A9F0BACE-9424-304E-6DB1-1E8DC8AF2CCF}"/>
          </ac:spMkLst>
        </pc:spChg>
      </pc:sldChg>
      <pc:sldChg chg="modSp mod">
        <pc:chgData name="良知 伊庭" userId="0f33bcfe78ca1126" providerId="LiveId" clId="{1032F7E0-C8BC-4502-9503-BB8AF02BA684}" dt="2025-07-12T06:33:43.726" v="429" actId="20577"/>
        <pc:sldMkLst>
          <pc:docMk/>
          <pc:sldMk cId="848620855" sldId="374"/>
        </pc:sldMkLst>
        <pc:spChg chg="mod">
          <ac:chgData name="良知 伊庭" userId="0f33bcfe78ca1126" providerId="LiveId" clId="{1032F7E0-C8BC-4502-9503-BB8AF02BA684}" dt="2025-07-12T06:33:43.726" v="429" actId="20577"/>
          <ac:spMkLst>
            <pc:docMk/>
            <pc:sldMk cId="848620855" sldId="374"/>
            <ac:spMk id="16" creationId="{B2F3792B-6BB2-E513-163B-E09EEAEDBF94}"/>
          </ac:spMkLst>
        </pc:spChg>
      </pc:sldChg>
      <pc:sldChg chg="addSp modSp mod">
        <pc:chgData name="良知 伊庭" userId="0f33bcfe78ca1126" providerId="LiveId" clId="{1032F7E0-C8BC-4502-9503-BB8AF02BA684}" dt="2025-07-12T06:46:14.731" v="873" actId="403"/>
        <pc:sldMkLst>
          <pc:docMk/>
          <pc:sldMk cId="843252170" sldId="376"/>
        </pc:sldMkLst>
        <pc:spChg chg="add mod">
          <ac:chgData name="良知 伊庭" userId="0f33bcfe78ca1126" providerId="LiveId" clId="{1032F7E0-C8BC-4502-9503-BB8AF02BA684}" dt="2025-07-12T06:46:14.731" v="873" actId="403"/>
          <ac:spMkLst>
            <pc:docMk/>
            <pc:sldMk cId="843252170" sldId="376"/>
            <ac:spMk id="3" creationId="{0EC353FC-7F70-BD09-0D04-A9FF06CE9AA6}"/>
          </ac:spMkLst>
        </pc:spChg>
        <pc:spChg chg="mod">
          <ac:chgData name="良知 伊庭" userId="0f33bcfe78ca1126" providerId="LiveId" clId="{1032F7E0-C8BC-4502-9503-BB8AF02BA684}" dt="2025-07-12T06:34:40.777" v="439" actId="113"/>
          <ac:spMkLst>
            <pc:docMk/>
            <pc:sldMk cId="843252170" sldId="376"/>
            <ac:spMk id="16" creationId="{91AEF2BA-3A60-CEAC-EC99-244E366EB616}"/>
          </ac:spMkLst>
        </pc:spChg>
      </pc:sldChg>
      <pc:sldChg chg="modSp mod">
        <pc:chgData name="良知 伊庭" userId="0f33bcfe78ca1126" providerId="LiveId" clId="{1032F7E0-C8BC-4502-9503-BB8AF02BA684}" dt="2025-07-12T06:36:13.775" v="450" actId="20577"/>
        <pc:sldMkLst>
          <pc:docMk/>
          <pc:sldMk cId="1829188801" sldId="377"/>
        </pc:sldMkLst>
        <pc:spChg chg="mod">
          <ac:chgData name="良知 伊庭" userId="0f33bcfe78ca1126" providerId="LiveId" clId="{1032F7E0-C8BC-4502-9503-BB8AF02BA684}" dt="2025-07-12T06:36:13.775" v="450" actId="20577"/>
          <ac:spMkLst>
            <pc:docMk/>
            <pc:sldMk cId="1829188801" sldId="377"/>
            <ac:spMk id="16" creationId="{2E394FEC-6AFD-380D-64F4-B882CE1405E5}"/>
          </ac:spMkLst>
        </pc:spChg>
      </pc:sldChg>
      <pc:sldChg chg="modSp mod">
        <pc:chgData name="良知 伊庭" userId="0f33bcfe78ca1126" providerId="LiveId" clId="{1032F7E0-C8BC-4502-9503-BB8AF02BA684}" dt="2025-07-23T11:47:16.287" v="1070" actId="6549"/>
        <pc:sldMkLst>
          <pc:docMk/>
          <pc:sldMk cId="1356472670" sldId="379"/>
        </pc:sldMkLst>
        <pc:spChg chg="mod">
          <ac:chgData name="良知 伊庭" userId="0f33bcfe78ca1126" providerId="LiveId" clId="{1032F7E0-C8BC-4502-9503-BB8AF02BA684}" dt="2025-07-23T11:47:16.287" v="1070" actId="6549"/>
          <ac:spMkLst>
            <pc:docMk/>
            <pc:sldMk cId="1356472670" sldId="379"/>
            <ac:spMk id="16" creationId="{AD3A97C6-0346-A3F8-8A0D-8BD980FD953A}"/>
          </ac:spMkLst>
        </pc:spChg>
      </pc:sldChg>
      <pc:sldChg chg="addSp modSp mod">
        <pc:chgData name="良知 伊庭" userId="0f33bcfe78ca1126" providerId="LiveId" clId="{1032F7E0-C8BC-4502-9503-BB8AF02BA684}" dt="2025-07-12T06:44:31.347" v="755" actId="403"/>
        <pc:sldMkLst>
          <pc:docMk/>
          <pc:sldMk cId="921561377" sldId="383"/>
        </pc:sldMkLst>
        <pc:spChg chg="add mod">
          <ac:chgData name="良知 伊庭" userId="0f33bcfe78ca1126" providerId="LiveId" clId="{1032F7E0-C8BC-4502-9503-BB8AF02BA684}" dt="2025-07-12T06:44:31.347" v="755" actId="403"/>
          <ac:spMkLst>
            <pc:docMk/>
            <pc:sldMk cId="921561377" sldId="383"/>
            <ac:spMk id="3" creationId="{91AF24A7-BC8D-3B67-DBD9-59F7D7927BAA}"/>
          </ac:spMkLst>
        </pc:spChg>
        <pc:spChg chg="mod">
          <ac:chgData name="良知 伊庭" userId="0f33bcfe78ca1126" providerId="LiveId" clId="{1032F7E0-C8BC-4502-9503-BB8AF02BA684}" dt="2025-07-12T06:42:54.514" v="631" actId="20577"/>
          <ac:spMkLst>
            <pc:docMk/>
            <pc:sldMk cId="921561377" sldId="383"/>
            <ac:spMk id="16" creationId="{6C72D408-A0F4-C499-BC48-C614E6D7792D}"/>
          </ac:spMkLst>
        </pc:spChg>
      </pc:sldChg>
      <pc:sldChg chg="modSp mod">
        <pc:chgData name="良知 伊庭" userId="0f33bcfe78ca1126" providerId="LiveId" clId="{1032F7E0-C8BC-4502-9503-BB8AF02BA684}" dt="2025-07-12T06:50:33.673" v="990" actId="207"/>
        <pc:sldMkLst>
          <pc:docMk/>
          <pc:sldMk cId="1655269794" sldId="384"/>
        </pc:sldMkLst>
        <pc:spChg chg="mod">
          <ac:chgData name="良知 伊庭" userId="0f33bcfe78ca1126" providerId="LiveId" clId="{1032F7E0-C8BC-4502-9503-BB8AF02BA684}" dt="2025-07-12T06:50:33.673" v="990" actId="207"/>
          <ac:spMkLst>
            <pc:docMk/>
            <pc:sldMk cId="1655269794" sldId="384"/>
            <ac:spMk id="16" creationId="{845049EE-33F7-657A-ED9E-FC98662111BA}"/>
          </ac:spMkLst>
        </pc:spChg>
      </pc:sldChg>
      <pc:sldChg chg="addSp delSp modSp new mod modClrScheme chgLayout">
        <pc:chgData name="良知 伊庭" userId="0f33bcfe78ca1126" providerId="LiveId" clId="{1032F7E0-C8BC-4502-9503-BB8AF02BA684}" dt="2025-07-12T06:27:17.068" v="379" actId="403"/>
        <pc:sldMkLst>
          <pc:docMk/>
          <pc:sldMk cId="1362135231" sldId="389"/>
        </pc:sldMkLst>
        <pc:spChg chg="mod ord modVis">
          <ac:chgData name="良知 伊庭" userId="0f33bcfe78ca1126" providerId="LiveId" clId="{1032F7E0-C8BC-4502-9503-BB8AF02BA684}" dt="2025-07-12T06:10:02.990" v="83" actId="26606"/>
          <ac:spMkLst>
            <pc:docMk/>
            <pc:sldMk cId="1362135231" sldId="389"/>
            <ac:spMk id="4" creationId="{02A2302A-D4DE-9353-A866-5F7DFB2F2E72}"/>
          </ac:spMkLst>
        </pc:spChg>
        <pc:spChg chg="add mod ord">
          <ac:chgData name="良知 伊庭" userId="0f33bcfe78ca1126" providerId="LiveId" clId="{1032F7E0-C8BC-4502-9503-BB8AF02BA684}" dt="2025-07-12T06:27:17.068" v="379" actId="403"/>
          <ac:spMkLst>
            <pc:docMk/>
            <pc:sldMk cId="1362135231" sldId="389"/>
            <ac:spMk id="5" creationId="{756C5563-DD74-6C6C-8429-2236CC7CFDA5}"/>
          </ac:spMkLst>
        </pc:spChg>
      </pc:sldChg>
      <pc:sldChg chg="new del">
        <pc:chgData name="良知 伊庭" userId="0f33bcfe78ca1126" providerId="LiveId" clId="{1032F7E0-C8BC-4502-9503-BB8AF02BA684}" dt="2025-07-12T06:23:30.374" v="263" actId="680"/>
        <pc:sldMkLst>
          <pc:docMk/>
          <pc:sldMk cId="975536956" sldId="390"/>
        </pc:sldMkLst>
      </pc:sldChg>
      <pc:sldChg chg="add ord">
        <pc:chgData name="良知 伊庭" userId="0f33bcfe78ca1126" providerId="LiveId" clId="{1032F7E0-C8BC-4502-9503-BB8AF02BA684}" dt="2025-07-12T06:25:12.804" v="266"/>
        <pc:sldMkLst>
          <pc:docMk/>
          <pc:sldMk cId="2418587260" sldId="3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ja-JP" sz="1200"/>
            </a:lvl1pPr>
          </a:lstStyle>
          <a:p>
            <a:pPr rtl="0"/>
            <a:fld id="{31C34D30-AE31-4BA2-B6DB-613E3219E49B}" type="datetime1">
              <a:rPr lang="ja-JP" altLang="en-US" smtClean="0">
                <a:latin typeface="Meiryo UI" panose="020B0604030504040204" pitchFamily="50" charset="-128"/>
                <a:ea typeface="Meiryo UI" panose="020B0604030504040204" pitchFamily="50" charset="-128"/>
              </a:rPr>
              <a:t>2025/7/24</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ja-JP" sz="1200"/>
            </a:lvl1pPr>
          </a:lstStyle>
          <a:p>
            <a:pPr rtl="0"/>
            <a:fld id="{9E9D563E-BCB2-465B-8A3C-AC86CE64F69C}"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ja-JP" sz="1200">
                <a:latin typeface="Meiryo UI" panose="020B0604030504040204" pitchFamily="50" charset="-128"/>
                <a:ea typeface="Meiryo UI" panose="020B0604030504040204" pitchFamily="50" charset="-128"/>
              </a:defRPr>
            </a:lvl1pPr>
          </a:lstStyle>
          <a:p>
            <a:fld id="{36DED842-9405-469B-9345-9DE77EC9B69E}" type="datetime1">
              <a:rPr lang="ja-JP" altLang="en-US" smtClean="0">
                <a:ea typeface="Meiryo UI" panose="020B0604030504040204" pitchFamily="50" charset="-128"/>
              </a:rPr>
              <a:t>2025/7/24</a:t>
            </a:fld>
            <a:endParaRPr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ja-JP"/>
            </a:defPPr>
          </a:lstStyle>
          <a:p>
            <a:pPr rtl="0"/>
            <a:endParaRPr lang="ja-JP"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ja-JP"/>
            </a:defPPr>
          </a:lstStyle>
          <a:p>
            <a:pPr lvl="0" rtl="0"/>
            <a:r>
              <a:rPr lang="ja-JP" noProof="0"/>
              <a:t>クリックしてマスター テキストのスタイルを編集</a:t>
            </a:r>
          </a:p>
          <a:p>
            <a:pPr lvl="1" rtl="0"/>
            <a:r>
              <a:rPr lang="ja-JP" noProof="0"/>
              <a:t>第 2 レベル</a:t>
            </a:r>
          </a:p>
          <a:p>
            <a:pPr lvl="2" rtl="0"/>
            <a:r>
              <a:rPr lang="ja-JP" noProof="0"/>
              <a:t>第 3 レベル</a:t>
            </a:r>
          </a:p>
          <a:p>
            <a:pPr lvl="3" rtl="0"/>
            <a:r>
              <a:rPr lang="ja-JP" noProof="0"/>
              <a:t>第 4 レベル</a:t>
            </a:r>
          </a:p>
          <a:p>
            <a:pPr lvl="4" rtl="0"/>
            <a:r>
              <a:rPr lang="ja-JP" noProof="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ja-JP" sz="1200">
                <a:latin typeface="Meiryo UI" panose="020B0604030504040204" pitchFamily="50" charset="-128"/>
                <a:ea typeface="Meiryo UI" panose="020B0604030504040204" pitchFamily="50" charset="-128"/>
              </a:defRPr>
            </a:lvl1pPr>
          </a:lstStyle>
          <a:p>
            <a:fld id="{8B990660-4B7D-4C11-96DB-B19FFA8CA93C}"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1</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897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990660-4B7D-4C11-96DB-B19FFA8CA93C}" type="slidenum">
              <a:rPr lang="en-US" altLang="ja-JP" smtClean="0"/>
              <a:pPr/>
              <a:t>26</a:t>
            </a:fld>
            <a:endParaRPr lang="en-US" altLang="en-US" dirty="0">
              <a:ea typeface="Meiryo UI" panose="020B0604030504040204" pitchFamily="50" charset="-128"/>
            </a:endParaRPr>
          </a:p>
        </p:txBody>
      </p:sp>
    </p:spTree>
    <p:extLst>
      <p:ext uri="{BB962C8B-B14F-4D97-AF65-F5344CB8AC3E}">
        <p14:creationId xmlns:p14="http://schemas.microsoft.com/office/powerpoint/2010/main" val="223486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990660-4B7D-4C11-96DB-B19FFA8CA93C}" type="slidenum">
              <a:rPr lang="en-US" altLang="ja-JP" smtClean="0"/>
              <a:pPr/>
              <a:t>38</a:t>
            </a:fld>
            <a:endParaRPr lang="en-US" altLang="en-US" dirty="0">
              <a:ea typeface="Meiryo UI" panose="020B0604030504040204" pitchFamily="50" charset="-128"/>
            </a:endParaRPr>
          </a:p>
        </p:txBody>
      </p:sp>
    </p:spTree>
    <p:extLst>
      <p:ext uri="{BB962C8B-B14F-4D97-AF65-F5344CB8AC3E}">
        <p14:creationId xmlns:p14="http://schemas.microsoft.com/office/powerpoint/2010/main" val="208247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990660-4B7D-4C11-96DB-B19FFA8CA93C}" type="slidenum">
              <a:rPr lang="en-US" altLang="ja-JP" smtClean="0"/>
              <a:pPr/>
              <a:t>41</a:t>
            </a:fld>
            <a:endParaRPr lang="en-US" altLang="en-US" dirty="0">
              <a:ea typeface="Meiryo UI" panose="020B0604030504040204" pitchFamily="50" charset="-128"/>
            </a:endParaRPr>
          </a:p>
        </p:txBody>
      </p:sp>
    </p:spTree>
    <p:extLst>
      <p:ext uri="{BB962C8B-B14F-4D97-AF65-F5344CB8AC3E}">
        <p14:creationId xmlns:p14="http://schemas.microsoft.com/office/powerpoint/2010/main" val="287164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990660-4B7D-4C11-96DB-B19FFA8CA93C}" type="slidenum">
              <a:rPr lang="en-US" altLang="ja-JP" smtClean="0"/>
              <a:pPr/>
              <a:t>43</a:t>
            </a:fld>
            <a:endParaRPr lang="en-US" altLang="en-US" dirty="0">
              <a:ea typeface="Meiryo UI" panose="020B0604030504040204" pitchFamily="50" charset="-128"/>
            </a:endParaRPr>
          </a:p>
        </p:txBody>
      </p:sp>
    </p:spTree>
    <p:extLst>
      <p:ext uri="{BB962C8B-B14F-4D97-AF65-F5344CB8AC3E}">
        <p14:creationId xmlns:p14="http://schemas.microsoft.com/office/powerpoint/2010/main" val="59565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B990660-4B7D-4C11-96DB-B19FFA8CA93C}" type="slidenum">
              <a:rPr lang="en-US" altLang="ja-JP" smtClean="0"/>
              <a:pPr/>
              <a:t>44</a:t>
            </a:fld>
            <a:endParaRPr lang="en-US" altLang="en-US" dirty="0">
              <a:ea typeface="Meiryo UI" panose="020B0604030504040204" pitchFamily="50" charset="-128"/>
            </a:endParaRPr>
          </a:p>
        </p:txBody>
      </p:sp>
    </p:spTree>
    <p:extLst>
      <p:ext uri="{BB962C8B-B14F-4D97-AF65-F5344CB8AC3E}">
        <p14:creationId xmlns:p14="http://schemas.microsoft.com/office/powerpoint/2010/main" val="174493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45</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5341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rtlCol="0" anchor="b">
            <a:normAutofit/>
          </a:bodyPr>
          <a:lstStyle>
            <a:lvl1pPr algn="l">
              <a:defRPr lang="ja-JP" sz="4000" b="1" baseline="0"/>
            </a:lvl1pPr>
          </a:lstStyle>
          <a:p>
            <a:pPr rtl="0"/>
            <a:r>
              <a:rPr lang="ja-JP" altLang="en-US" noProof="0"/>
              <a:t>クリックしてタイトルを追加</a:t>
            </a:r>
          </a:p>
        </p:txBody>
      </p:sp>
      <p:pic>
        <p:nvPicPr>
          <p:cNvPr id="4" name="グラフィック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概要 1">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rtlCol="0">
            <a:normAutofit/>
          </a:bodyPr>
          <a:lstStyle>
            <a:lvl1pPr marL="228600" indent="-228600">
              <a:lnSpc>
                <a:spcPct val="100000"/>
              </a:lnSpc>
              <a:spcBef>
                <a:spcPts val="0"/>
              </a:spcBef>
              <a:spcAft>
                <a:spcPts val="6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6858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2pPr>
            <a:lvl3pPr marL="11430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3pPr>
            <a:lvl4pPr marL="16002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4pPr>
            <a:lvl5pPr marL="20574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rtlCol="0">
            <a:normAutofit/>
          </a:bodyPr>
          <a:lstStyle>
            <a:lvl1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1pPr>
            <a:lvl2pPr marL="228600" indent="-22860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2pPr>
            <a:lvl3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3pPr>
            <a:lvl4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4pPr>
            <a:lvl5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表 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rtlCol="0">
            <a:normAutofit/>
          </a:bodyPr>
          <a:lstStyle>
            <a:lvl1pPr marL="228600" indent="-228600">
              <a:lnSpc>
                <a:spcPct val="100000"/>
              </a:lnSpc>
              <a:spcBef>
                <a:spcPts val="0"/>
              </a:spcBef>
              <a:spcAft>
                <a:spcPts val="12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6858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2pPr>
            <a:lvl3pPr marL="11430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3pPr>
            <a:lvl4pPr marL="16002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4pPr>
            <a:lvl5pPr marL="20574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りがとうございました">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rtlCol="0" anchor="b">
            <a:normAutofit/>
          </a:bodyPr>
          <a:lstStyle>
            <a:lvl1pPr>
              <a:defRPr lang="ja-JP" sz="4000" baseline="0"/>
            </a:lvl1pPr>
          </a:lstStyle>
          <a:p>
            <a:pPr rtl="0"/>
            <a:r>
              <a:rPr lang="ja-JP" altLang="en-US" noProof="0" dirty="0"/>
              <a:t>クリックしてタイトルを追加</a:t>
            </a:r>
          </a:p>
        </p:txBody>
      </p:sp>
      <p:sp>
        <p:nvSpPr>
          <p:cNvPr id="8" name="テキスト プレースホルダー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rtlCol="0">
            <a:normAutofit/>
          </a:bodyPr>
          <a:lstStyle>
            <a:lvl1pPr marL="0" indent="0">
              <a:lnSpc>
                <a:spcPts val="2400"/>
              </a:lnSpc>
              <a:spcBef>
                <a:spcPts val="0"/>
              </a:spcBef>
              <a:spcAft>
                <a:spcPts val="1200"/>
              </a:spcAft>
              <a:buFont typeface="Arial" panose="020B0604020202020204" pitchFamily="34" charset="0"/>
              <a:buNone/>
              <a:defRPr lang="ja-JP" sz="2000"/>
            </a:lvl1pPr>
            <a:lvl2pPr marL="800100" indent="-342900">
              <a:lnSpc>
                <a:spcPts val="2400"/>
              </a:lnSpc>
              <a:buFont typeface="Arial" panose="020B0604020202020204" pitchFamily="34" charset="0"/>
              <a:buChar char="•"/>
              <a:defRPr lang="ja-JP" sz="2000"/>
            </a:lvl2pPr>
            <a:lvl3pPr marL="1257300" indent="-342900">
              <a:lnSpc>
                <a:spcPts val="2400"/>
              </a:lnSpc>
              <a:buFont typeface="Arial" panose="020B0604020202020204" pitchFamily="34" charset="0"/>
              <a:buChar char="•"/>
              <a:defRPr lang="ja-JP" sz="2000"/>
            </a:lvl3pPr>
            <a:lvl4pPr marL="1714500" indent="-342900">
              <a:lnSpc>
                <a:spcPts val="2400"/>
              </a:lnSpc>
              <a:buFont typeface="Arial" panose="020B0604020202020204" pitchFamily="34" charset="0"/>
              <a:buChar char="•"/>
              <a:defRPr lang="ja-JP" sz="2000"/>
            </a:lvl4pPr>
            <a:lvl5pPr marL="2171700" indent="-342900">
              <a:lnSpc>
                <a:spcPts val="2400"/>
              </a:lnSpc>
              <a:buFont typeface="Arial" panose="020B0604020202020204" pitchFamily="34" charset="0"/>
              <a:buChar char="•"/>
              <a:defRPr lang="ja-JP" sz="20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 </a:t>
            </a:r>
          </a:p>
          <a:p>
            <a:pPr lvl="3" rtl="0"/>
            <a:r>
              <a:rPr lang="ja-JP" altLang="en-US" noProof="0" dirty="0"/>
              <a:t>第 </a:t>
            </a:r>
            <a:r>
              <a:rPr lang="en-US" altLang="ja-JP" noProof="0" dirty="0"/>
              <a:t>4 </a:t>
            </a:r>
            <a:r>
              <a:rPr lang="ja-JP" altLang="en-US" noProof="0" dirty="0"/>
              <a:t>レベル </a:t>
            </a:r>
          </a:p>
          <a:p>
            <a:pPr lvl="4" rtl="0"/>
            <a:r>
              <a:rPr lang="ja-JP" altLang="en-US" noProof="0" dirty="0"/>
              <a:t>第 </a:t>
            </a:r>
            <a:r>
              <a:rPr lang="en-US" altLang="ja-JP" noProof="0" dirty="0"/>
              <a:t>5 </a:t>
            </a:r>
            <a:r>
              <a:rPr lang="ja-JP" altLang="en-US" noProof="0" dirty="0"/>
              <a:t>レベル </a:t>
            </a:r>
          </a:p>
          <a:p>
            <a:pPr lvl="0" rtl="0"/>
            <a:endParaRPr lang="ja-JP" altLang="en-US" noProof="0"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rtlCol="0" anchor="b">
            <a:normAutofit/>
          </a:bodyPr>
          <a:lstStyle>
            <a:lvl1pPr>
              <a:defRPr lang="ja-JP" sz="400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grpSp>
        <p:nvGrpSpPr>
          <p:cNvPr id="815" name="グループ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概要">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8" name="テキスト プレースホルダー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rtlCol="0">
            <a:normAutofit/>
          </a:bodyPr>
          <a:lstStyle>
            <a:lvl1pPr marL="228600" indent="-228600">
              <a:lnSpc>
                <a:spcPts val="2400"/>
              </a:lnSpc>
              <a:spcBef>
                <a:spcPts val="0"/>
              </a:spcBef>
              <a:spcAft>
                <a:spcPts val="12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8001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2pPr>
            <a:lvl3pPr marL="12573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3pPr>
            <a:lvl4pPr marL="17145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4pPr>
            <a:lvl5pPr marL="21717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 </a:t>
            </a:r>
          </a:p>
          <a:p>
            <a:pPr lvl="3" rtl="0"/>
            <a:r>
              <a:rPr lang="ja-JP" altLang="en-US" noProof="0" dirty="0"/>
              <a:t>第 </a:t>
            </a:r>
            <a:r>
              <a:rPr lang="en-US" altLang="ja-JP" noProof="0" dirty="0"/>
              <a:t>4 </a:t>
            </a:r>
            <a:r>
              <a:rPr lang="ja-JP" altLang="en-US" noProof="0" dirty="0"/>
              <a:t>レベル </a:t>
            </a:r>
          </a:p>
          <a:p>
            <a:pPr lvl="4" rtl="0"/>
            <a:r>
              <a:rPr lang="ja-JP" altLang="en-US" noProof="0" dirty="0"/>
              <a:t>第 </a:t>
            </a:r>
            <a:r>
              <a:rPr lang="en-US" altLang="ja-JP" noProof="0" dirty="0"/>
              <a:t>5 </a:t>
            </a:r>
            <a:r>
              <a:rPr lang="ja-JP" altLang="en-US" noProof="0" dirty="0"/>
              <a:t>レベル </a:t>
            </a:r>
          </a:p>
          <a:p>
            <a:pPr lvl="0" rtl="0"/>
            <a:endParaRPr lang="ja-JP" altLang="en-US" noProof="0" dirty="0"/>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pic>
        <p:nvPicPr>
          <p:cNvPr id="9" name="グラフィック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のタイトル">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rtlCol="0" anchor="b">
            <a:normAutofit/>
          </a:bodyPr>
          <a:lstStyle>
            <a:lvl1pPr>
              <a:defRPr lang="ja-JP" sz="40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7625969" y="-9144"/>
            <a:ext cx="4581525" cy="6602413"/>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11" name="長方形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のタイトル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rtlCol="0" anchor="b">
            <a:normAutofit/>
          </a:bodyPr>
          <a:lstStyle>
            <a:lvl1pPr>
              <a:defRPr lang="ja-JP" sz="40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15240" y="-15240"/>
            <a:ext cx="4581525" cy="6602413"/>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rtlCol="0">
            <a:normAutofit/>
          </a:bodyPr>
          <a:lstStyle>
            <a:lvl1pPr marL="0" indent="0">
              <a:buNone/>
              <a:defRPr lang="ja-JP" sz="2800">
                <a:latin typeface="Meiryo UI" panose="020B0604030504040204" pitchFamily="50" charset="-128"/>
                <a:ea typeface="Meiryo UI" panose="020B0604030504040204" pitchFamily="50" charset="-128"/>
              </a:defRPr>
            </a:lvl1pPr>
            <a:lvl2pPr marL="457200" indent="0">
              <a:buNone/>
              <a:defRPr lang="ja-JP" sz="2400">
                <a:latin typeface="Meiryo UI" panose="020B0604030504040204" pitchFamily="50" charset="-128"/>
                <a:ea typeface="Meiryo UI" panose="020B0604030504040204" pitchFamily="50" charset="-128"/>
              </a:defRPr>
            </a:lvl2pPr>
            <a:lvl3pPr marL="914400" indent="0">
              <a:buNone/>
              <a:defRPr lang="ja-JP" sz="2000">
                <a:latin typeface="Meiryo UI" panose="020B0604030504040204" pitchFamily="50" charset="-128"/>
                <a:ea typeface="Meiryo UI" panose="020B0604030504040204" pitchFamily="50" charset="-128"/>
              </a:defRPr>
            </a:lvl3pPr>
            <a:lvl4pPr marL="1371600" indent="0">
              <a:buNone/>
              <a:defRPr lang="ja-JP" sz="1800">
                <a:latin typeface="Meiryo UI" panose="020B0604030504040204" pitchFamily="50" charset="-128"/>
                <a:ea typeface="Meiryo UI" panose="020B0604030504040204" pitchFamily="50" charset="-128"/>
              </a:defRPr>
            </a:lvl4pPr>
            <a:lvl5pPr marL="1828800" indent="0">
              <a:buNone/>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7" name="長方形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のタイトル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rtlCol="0" anchor="b">
            <a:normAutofit/>
          </a:bodyPr>
          <a:lstStyle>
            <a:lvl1pPr>
              <a:defRPr lang="ja-JP" sz="400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75" name="テキスト プレースホルダー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rtlCol="0">
            <a:normAutofit/>
          </a:bodyPr>
          <a:lstStyle>
            <a:lvl1pPr marL="0" indent="0">
              <a:lnSpc>
                <a:spcPts val="2400"/>
              </a:lnSpc>
              <a:buNone/>
              <a:defRPr lang="ja-JP" sz="2800">
                <a:latin typeface="Meiryo UI" panose="020B0604030504040204" pitchFamily="50" charset="-128"/>
                <a:ea typeface="Meiryo UI" panose="020B0604030504040204" pitchFamily="50" charset="-128"/>
              </a:defRPr>
            </a:lvl1pPr>
            <a:lvl2pPr marL="457200" indent="0">
              <a:lnSpc>
                <a:spcPts val="2400"/>
              </a:lnSpc>
              <a:buNone/>
              <a:defRPr lang="ja-JP" sz="2000"/>
            </a:lvl2pPr>
            <a:lvl3pPr marL="914400" indent="0">
              <a:lnSpc>
                <a:spcPts val="2400"/>
              </a:lnSpc>
              <a:buNone/>
              <a:defRPr lang="ja-JP" sz="2000"/>
            </a:lvl3pPr>
            <a:lvl4pPr marL="1371600" indent="0">
              <a:lnSpc>
                <a:spcPts val="2400"/>
              </a:lnSpc>
              <a:buNone/>
              <a:defRPr lang="ja-JP" sz="2000"/>
            </a:lvl4pPr>
            <a:lvl5pPr marL="1828800" indent="0">
              <a:lnSpc>
                <a:spcPts val="2400"/>
              </a:lnSpc>
              <a:buNone/>
              <a:defRPr lang="ja-JP" sz="2000"/>
            </a:lvl5pPr>
          </a:lstStyle>
          <a:p>
            <a:pPr lvl="0" rtl="0"/>
            <a:r>
              <a:rPr lang="ja-JP" altLang="en-US" noProof="0" dirty="0"/>
              <a:t>クリックしてテキストを追加</a:t>
            </a:r>
          </a:p>
        </p:txBody>
      </p:sp>
      <p:pic>
        <p:nvPicPr>
          <p:cNvPr id="7" name="グラフィックス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 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228600">
              <a:lnSpc>
                <a:spcPct val="100000"/>
              </a:lnSpc>
              <a:spcBef>
                <a:spcPts val="0"/>
              </a:spcBef>
              <a:spcAft>
                <a:spcPts val="1200"/>
              </a:spcAft>
              <a:defRPr lang="ja-JP" sz="2000"/>
            </a:lvl4pPr>
            <a:lvl5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vl6pPr marL="1600200">
              <a:defRPr lang="ja-JP">
                <a:latin typeface="Meiryo UI" panose="020B0604030504040204" pitchFamily="50" charset="-128"/>
                <a:ea typeface="Meiryo UI" panose="020B0604030504040204" pitchFamily="50" charset="-128"/>
              </a:defRPr>
            </a:lvl6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4" rtl="0"/>
            <a:r>
              <a:rPr lang="ja-JP" altLang="en-US" noProof="0" dirty="0"/>
              <a:t>第 </a:t>
            </a:r>
            <a:r>
              <a:rPr lang="en-US" altLang="ja-JP" noProof="0" dirty="0"/>
              <a:t>4 </a:t>
            </a:r>
            <a:r>
              <a:rPr lang="ja-JP" altLang="en-US" noProof="0" dirty="0"/>
              <a:t>レベル</a:t>
            </a:r>
          </a:p>
          <a:p>
            <a:pPr lvl="5" rtl="0"/>
            <a:r>
              <a:rPr lang="ja-JP" altLang="en-US" noProof="0" dirty="0"/>
              <a:t>第 </a:t>
            </a:r>
            <a:r>
              <a:rPr lang="en-US" altLang="ja-JP" noProof="0" dirty="0"/>
              <a:t>5 </a:t>
            </a:r>
            <a:r>
              <a:rPr lang="ja-JP" altLang="en-US" noProof="0" dirty="0"/>
              <a:t>レベル</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4pPr>
            <a:lvl5pPr marL="16002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 2 段組 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rtlCol="0">
            <a:normAutofit/>
          </a:bodyPr>
          <a:lstStyle>
            <a:lvl1pPr marL="320040" indent="-320040">
              <a:lnSpc>
                <a:spcPct val="100000"/>
              </a:lnSpc>
              <a:spcBef>
                <a:spcPts val="0"/>
              </a:spcBef>
              <a:spcAft>
                <a:spcPts val="1200"/>
              </a:spcAft>
              <a:buFont typeface="+mj-lt"/>
              <a:buAutoNum type="arabicPeriod"/>
              <a:defRPr lang="ja-JP" sz="2000">
                <a:latin typeface="Meiryo UI" panose="020B0604030504040204" pitchFamily="50" charset="-128"/>
                <a:ea typeface="Meiryo UI" panose="020B0604030504040204" pitchFamily="50" charset="-128"/>
              </a:defRPr>
            </a:lvl1pPr>
            <a:lvl2pPr marL="685800" indent="-320040">
              <a:lnSpc>
                <a:spcPct val="100000"/>
              </a:lnSpc>
              <a:spcBef>
                <a:spcPts val="0"/>
              </a:spcBef>
              <a:spcAft>
                <a:spcPts val="1200"/>
              </a:spcAft>
              <a:buFont typeface="+mj-lt"/>
              <a:buAutoNum type="alphaLcPeriod"/>
              <a:defRPr lang="ja-JP" sz="2000">
                <a:latin typeface="Meiryo UI" panose="020B0604030504040204" pitchFamily="50" charset="-128"/>
                <a:ea typeface="Meiryo UI" panose="020B0604030504040204" pitchFamily="50" charset="-128"/>
              </a:defRPr>
            </a:lvl2pPr>
            <a:lvl3pPr marL="1143000" indent="-320040">
              <a:lnSpc>
                <a:spcPct val="100000"/>
              </a:lnSpc>
              <a:spcBef>
                <a:spcPts val="0"/>
              </a:spcBef>
              <a:spcAft>
                <a:spcPts val="1200"/>
              </a:spcAft>
              <a:buFont typeface="+mj-lt"/>
              <a:buAutoNum type="arabicParenR"/>
              <a:defRPr lang="ja-JP" sz="2000">
                <a:latin typeface="Meiryo UI" panose="020B0604030504040204" pitchFamily="50" charset="-128"/>
                <a:ea typeface="Meiryo UI" panose="020B0604030504040204" pitchFamily="50" charset="-128"/>
              </a:defRPr>
            </a:lvl3pPr>
            <a:lvl4pPr marL="1600200" indent="-320040">
              <a:lnSpc>
                <a:spcPct val="100000"/>
              </a:lnSpc>
              <a:spcBef>
                <a:spcPts val="0"/>
              </a:spcBef>
              <a:spcAft>
                <a:spcPts val="1200"/>
              </a:spcAft>
              <a:buFont typeface="+mj-lt"/>
              <a:buAutoNum type="alphaLcParenR"/>
              <a:defRPr lang="ja-JP" sz="2000">
                <a:latin typeface="Meiryo UI" panose="020B0604030504040204" pitchFamily="50" charset="-128"/>
                <a:ea typeface="Meiryo UI" panose="020B0604030504040204" pitchFamily="50" charset="-128"/>
              </a:defRPr>
            </a:lvl4pPr>
            <a:lvl5pPr marL="2057400" indent="-320040">
              <a:lnSpc>
                <a:spcPct val="100000"/>
              </a:lnSpc>
              <a:spcBef>
                <a:spcPts val="0"/>
              </a:spcBef>
              <a:spcAft>
                <a:spcPts val="1200"/>
              </a:spcAft>
              <a:buFont typeface="+mj-lt"/>
              <a:buAutoNum type="romanLcPeriod"/>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4pPr>
            <a:lvl5pPr marL="16002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コンテンツ、画像">
    <p:bg>
      <p:bgPr>
        <a:solidFill>
          <a:schemeClr val="bg1"/>
        </a:solidFill>
        <a:effectLst/>
      </p:bgPr>
    </p:bg>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pic>
        <p:nvPicPr>
          <p:cNvPr id="9" name="グラフィック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457200" indent="0">
              <a:lnSpc>
                <a:spcPct val="100000"/>
              </a:lnSpc>
              <a:spcBef>
                <a:spcPts val="0"/>
              </a:spcBef>
              <a:spcAft>
                <a:spcPts val="1200"/>
              </a:spcAft>
              <a:buNone/>
              <a:defRPr lang="ja-JP" sz="1800">
                <a:latin typeface="Meiryo UI" panose="020B0604030504040204" pitchFamily="50" charset="-128"/>
                <a:ea typeface="Meiryo UI" panose="020B0604030504040204" pitchFamily="50" charset="-128"/>
              </a:defRPr>
            </a:lvl2pPr>
            <a:lvl3pPr marL="914400" indent="0">
              <a:lnSpc>
                <a:spcPct val="100000"/>
              </a:lnSpc>
              <a:spcBef>
                <a:spcPts val="0"/>
              </a:spcBef>
              <a:spcAft>
                <a:spcPts val="1200"/>
              </a:spcAft>
              <a:buNone/>
              <a:defRPr lang="ja-JP" sz="1600">
                <a:latin typeface="Meiryo UI" panose="020B0604030504040204" pitchFamily="50" charset="-128"/>
                <a:ea typeface="Meiryo UI" panose="020B0604030504040204" pitchFamily="50" charset="-128"/>
              </a:defRPr>
            </a:lvl3pPr>
            <a:lvl4pPr marL="1371600" indent="0">
              <a:lnSpc>
                <a:spcPct val="100000"/>
              </a:lnSpc>
              <a:spcBef>
                <a:spcPts val="0"/>
              </a:spcBef>
              <a:spcAft>
                <a:spcPts val="1200"/>
              </a:spcAft>
              <a:buNone/>
              <a:defRPr lang="ja-JP" sz="1400">
                <a:latin typeface="Meiryo UI" panose="020B0604030504040204" pitchFamily="50" charset="-128"/>
                <a:ea typeface="Meiryo UI" panose="020B0604030504040204" pitchFamily="50" charset="-128"/>
              </a:defRPr>
            </a:lvl4pPr>
            <a:lvl5pPr marL="1828800" indent="0">
              <a:lnSpc>
                <a:spcPct val="100000"/>
              </a:lnSpc>
              <a:spcBef>
                <a:spcPts val="0"/>
              </a:spcBef>
              <a:spcAft>
                <a:spcPts val="1200"/>
              </a:spcAft>
              <a:buNone/>
              <a:defRPr lang="ja-JP" sz="14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p:txBody>
      </p:sp>
      <p:sp>
        <p:nvSpPr>
          <p:cNvPr id="5" name="スライド番号プレースホルダー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2179320" y="4094802"/>
            <a:ext cx="10027919" cy="2468880"/>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457200" indent="0">
              <a:lnSpc>
                <a:spcPct val="100000"/>
              </a:lnSpc>
              <a:spcBef>
                <a:spcPts val="0"/>
              </a:spcBef>
              <a:spcAft>
                <a:spcPts val="1200"/>
              </a:spcAft>
              <a:buNone/>
              <a:defRPr lang="ja-JP" sz="1800">
                <a:latin typeface="Meiryo UI" panose="020B0604030504040204" pitchFamily="50" charset="-128"/>
                <a:ea typeface="Meiryo UI" panose="020B0604030504040204" pitchFamily="50" charset="-128"/>
              </a:defRPr>
            </a:lvl2pPr>
            <a:lvl3pPr marL="914400" indent="0">
              <a:lnSpc>
                <a:spcPct val="100000"/>
              </a:lnSpc>
              <a:spcBef>
                <a:spcPts val="0"/>
              </a:spcBef>
              <a:spcAft>
                <a:spcPts val="1200"/>
              </a:spcAft>
              <a:buNone/>
              <a:defRPr lang="ja-JP" sz="1600">
                <a:latin typeface="Meiryo UI" panose="020B0604030504040204" pitchFamily="50" charset="-128"/>
                <a:ea typeface="Meiryo UI" panose="020B0604030504040204" pitchFamily="50" charset="-128"/>
              </a:defRPr>
            </a:lvl3pPr>
            <a:lvl4pPr marL="1371600" indent="0">
              <a:lnSpc>
                <a:spcPct val="100000"/>
              </a:lnSpc>
              <a:spcBef>
                <a:spcPts val="0"/>
              </a:spcBef>
              <a:spcAft>
                <a:spcPts val="1200"/>
              </a:spcAft>
              <a:buNone/>
              <a:defRPr lang="ja-JP" sz="1400">
                <a:latin typeface="Meiryo UI" panose="020B0604030504040204" pitchFamily="50" charset="-128"/>
                <a:ea typeface="Meiryo UI" panose="020B0604030504040204" pitchFamily="50" charset="-128"/>
              </a:defRPr>
            </a:lvl4pPr>
            <a:lvl5pPr marL="1828800" indent="0">
              <a:lnSpc>
                <a:spcPct val="100000"/>
              </a:lnSpc>
              <a:spcBef>
                <a:spcPts val="0"/>
              </a:spcBef>
              <a:spcAft>
                <a:spcPts val="1200"/>
              </a:spcAft>
              <a:buNone/>
              <a:defRPr lang="ja-JP" sz="14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p:txBody>
      </p:sp>
      <p:sp>
        <p:nvSpPr>
          <p:cNvPr id="11" name="コンテンツ プレースホルダー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rtlCol="0"/>
          <a:lstStyle>
            <a:lvl1pPr>
              <a:spcBef>
                <a:spcPts val="0"/>
              </a:spcBef>
              <a:spcAft>
                <a:spcPts val="1200"/>
              </a:spcAft>
              <a:defRPr lang="ja-JP">
                <a:latin typeface="Meiryo UI" panose="020B0604030504040204" pitchFamily="50" charset="-128"/>
                <a:ea typeface="Meiryo UI" panose="020B0604030504040204" pitchFamily="50" charset="-128"/>
              </a:defRPr>
            </a:lvl1pPr>
            <a:lvl2pPr>
              <a:spcBef>
                <a:spcPts val="0"/>
              </a:spcBef>
              <a:spcAft>
                <a:spcPts val="600"/>
              </a:spcAft>
              <a:defRPr lang="ja-JP">
                <a:latin typeface="Meiryo UI" panose="020B0604030504040204" pitchFamily="50" charset="-128"/>
                <a:ea typeface="Meiryo UI" panose="020B0604030504040204" pitchFamily="50" charset="-128"/>
              </a:defRPr>
            </a:lvl2pPr>
            <a:lvl3pPr>
              <a:spcBef>
                <a:spcPts val="0"/>
              </a:spcBef>
              <a:spcAft>
                <a:spcPts val="600"/>
              </a:spcAft>
              <a:defRPr lang="ja-JP">
                <a:latin typeface="Meiryo UI" panose="020B0604030504040204" pitchFamily="50" charset="-128"/>
                <a:ea typeface="Meiryo UI" panose="020B0604030504040204" pitchFamily="50" charset="-128"/>
              </a:defRPr>
            </a:lvl3pPr>
            <a:lvl4pPr>
              <a:spcBef>
                <a:spcPts val="0"/>
              </a:spcBef>
              <a:spcAft>
                <a:spcPts val="600"/>
              </a:spcAft>
              <a:defRPr lang="ja-JP" sz="2000">
                <a:latin typeface="Meiryo UI" panose="020B0604030504040204" pitchFamily="50" charset="-128"/>
                <a:ea typeface="Meiryo UI" panose="020B0604030504040204" pitchFamily="50" charset="-128"/>
              </a:defRPr>
            </a:lvl4pPr>
            <a:lvl5pPr>
              <a:spcBef>
                <a:spcPts val="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スライド番号プレースホルダー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smtClean="0"/>
              <a:pPr/>
              <a:t>‹#›</a:t>
            </a:fld>
            <a:endParaRPr lang="en-US" alt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ja-JP"/>
            </a:def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ja-JP"/>
            </a:def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ja-JP" sz="1000">
                <a:solidFill>
                  <a:schemeClr val="tx1"/>
                </a:solidFill>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
        <p:nvSpPr>
          <p:cNvPr id="6" name="スライド番号プレースホルダー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lang="ja-JP" sz="1000" b="1">
                <a:solidFill>
                  <a:schemeClr val="tx1"/>
                </a:solidFill>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ea"/>
          <a:ea typeface="+mn-ea"/>
          <a:cs typeface="+mn-cs"/>
        </a:defRPr>
      </a:lvl1pPr>
      <a:lvl2pPr marL="457200" algn="l" defTabSz="914400" rtl="0" eaLnBrk="1" latinLnBrk="0" hangingPunct="1">
        <a:defRPr kumimoji="1" lang="ja-JP" sz="1800" kern="1200">
          <a:solidFill>
            <a:schemeClr val="tx1"/>
          </a:solidFill>
          <a:latin typeface="+mn-ea"/>
          <a:ea typeface="+mn-ea"/>
          <a:cs typeface="+mn-cs"/>
        </a:defRPr>
      </a:lvl2pPr>
      <a:lvl3pPr marL="914400" algn="l" defTabSz="914400" rtl="0" eaLnBrk="1" latinLnBrk="0" hangingPunct="1">
        <a:defRPr kumimoji="1" lang="ja-JP" sz="1800" kern="1200">
          <a:solidFill>
            <a:schemeClr val="tx1"/>
          </a:solidFill>
          <a:latin typeface="+mn-ea"/>
          <a:ea typeface="+mn-ea"/>
          <a:cs typeface="+mn-cs"/>
        </a:defRPr>
      </a:lvl3pPr>
      <a:lvl4pPr marL="1371600" algn="l" defTabSz="914400" rtl="0" eaLnBrk="1" latinLnBrk="0" hangingPunct="1">
        <a:defRPr kumimoji="1" lang="ja-JP" sz="1800" kern="1200">
          <a:solidFill>
            <a:schemeClr val="tx1"/>
          </a:solidFill>
          <a:latin typeface="+mn-ea"/>
          <a:ea typeface="+mn-ea"/>
          <a:cs typeface="+mn-cs"/>
        </a:defRPr>
      </a:lvl4pPr>
      <a:lvl5pPr marL="1828800" algn="l" defTabSz="914400" rtl="0" eaLnBrk="1" latinLnBrk="0" hangingPunct="1">
        <a:defRPr kumimoji="1" lang="ja-JP" sz="1800" kern="1200">
          <a:solidFill>
            <a:schemeClr val="tx1"/>
          </a:solidFill>
          <a:latin typeface="+mn-ea"/>
          <a:ea typeface="+mn-ea"/>
          <a:cs typeface="+mn-cs"/>
        </a:defRPr>
      </a:lvl5pPr>
      <a:lvl6pPr marL="2286000" algn="l" defTabSz="914400" rtl="0" eaLnBrk="1" latinLnBrk="0" hangingPunct="1">
        <a:defRPr kumimoji="1" lang="ja-JP" sz="1800" kern="1200">
          <a:solidFill>
            <a:schemeClr val="tx1"/>
          </a:solidFill>
          <a:latin typeface="+mn-ea"/>
          <a:ea typeface="+mn-ea"/>
          <a:cs typeface="+mn-cs"/>
        </a:defRPr>
      </a:lvl6pPr>
      <a:lvl7pPr marL="2743200" algn="l" defTabSz="914400" rtl="0" eaLnBrk="1" latinLnBrk="0" hangingPunct="1">
        <a:defRPr kumimoji="1" lang="ja-JP" sz="1800" kern="1200">
          <a:solidFill>
            <a:schemeClr val="tx1"/>
          </a:solidFill>
          <a:latin typeface="+mn-ea"/>
          <a:ea typeface="+mn-ea"/>
          <a:cs typeface="+mn-cs"/>
        </a:defRPr>
      </a:lvl7pPr>
      <a:lvl8pPr marL="3200400" algn="l" defTabSz="914400" rtl="0" eaLnBrk="1" latinLnBrk="0" hangingPunct="1">
        <a:defRPr kumimoji="1" lang="ja-JP" sz="1800" kern="1200">
          <a:solidFill>
            <a:schemeClr val="tx1"/>
          </a:solidFill>
          <a:latin typeface="+mn-ea"/>
          <a:ea typeface="+mn-ea"/>
          <a:cs typeface="+mn-cs"/>
        </a:defRPr>
      </a:lvl8pPr>
      <a:lvl9pPr marL="3657600" algn="l" defTabSz="914400" rtl="0" eaLnBrk="1" latinLnBrk="0" hangingPunct="1">
        <a:defRPr kumimoji="1" lang="ja-JP" sz="1800" kern="1200">
          <a:solidFill>
            <a:schemeClr val="tx1"/>
          </a:solidFill>
          <a:latin typeface="+mn-ea"/>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eo1e4b_92xs&amp;list=PLRuprEdDEs7rIZUN-eE42NGBFVugE_qM2&amp;index=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finews.com/pfi%e8%ac%9b%e5%ba%a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8.cao.go.jp/pfi/actionplan/pdf/actionplan_r7_1.pdf" TargetMode="External"/><Relationship Id="rId2" Type="http://schemas.openxmlformats.org/officeDocument/2006/relationships/hyperlink" Target="https://www8.cao.go.jp/pfi/actionplan/pdf/actionplan_r7_2.pdf"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8.cao.go.jp/pfi/actionplan/pdf/actionplan_r7_1.pdf" TargetMode="External"/><Relationship Id="rId2" Type="http://schemas.openxmlformats.org/officeDocument/2006/relationships/hyperlink" Target="https://www8.cao.go.jp/pfi/actionplan/pdf/actionplan_r7_2.pdf"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pfinews.com/pfi%e8%ac%9b%e5%ba%a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pfinews.com/pfi%e8%ac%9b%e5%ba%a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mailto:kumi.yamamoto.mp@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E0BCE3-7A85-71CE-E027-A8E454AF1454}"/>
              </a:ext>
            </a:extLst>
          </p:cNvPr>
          <p:cNvSpPr>
            <a:spLocks noGrp="1"/>
          </p:cNvSpPr>
          <p:nvPr>
            <p:ph type="ctrTitle"/>
          </p:nvPr>
        </p:nvSpPr>
        <p:spPr>
          <a:xfrm>
            <a:off x="4220774" y="493836"/>
            <a:ext cx="7454479" cy="2897949"/>
          </a:xfrm>
        </p:spPr>
        <p:txBody>
          <a:bodyPr rtlCol="0">
            <a:normAutofit fontScale="90000"/>
          </a:bodyPr>
          <a:lstStyle>
            <a:defPPr>
              <a:defRPr lang="ja-JP"/>
            </a:defPPr>
          </a:lstStyle>
          <a:p>
            <a:r>
              <a:rPr lang="en-US" altLang="ja-JP" dirty="0"/>
              <a:t>PPP</a:t>
            </a:r>
            <a:r>
              <a:rPr lang="ja-JP" altLang="en-US" dirty="0"/>
              <a:t>・</a:t>
            </a:r>
            <a:r>
              <a:rPr lang="en-US" altLang="ja-JP" dirty="0"/>
              <a:t>PFI</a:t>
            </a:r>
            <a:r>
              <a:rPr lang="ja-JP" altLang="en-US" dirty="0"/>
              <a:t>アクションプラン</a:t>
            </a:r>
            <a:br>
              <a:rPr lang="en-US" altLang="ja-JP" dirty="0"/>
            </a:br>
            <a:r>
              <a:rPr lang="ja-JP" altLang="en-US" dirty="0"/>
              <a:t>令和</a:t>
            </a:r>
            <a:r>
              <a:rPr lang="en-US" altLang="ja-JP" dirty="0"/>
              <a:t>7</a:t>
            </a:r>
            <a:r>
              <a:rPr lang="ja-JP" altLang="en-US" dirty="0"/>
              <a:t>年度版</a:t>
            </a:r>
            <a:br>
              <a:rPr lang="en-US" altLang="ja-JP" dirty="0"/>
            </a:br>
            <a:br>
              <a:rPr lang="en-US" altLang="ja-JP" dirty="0"/>
            </a:br>
            <a:r>
              <a:rPr lang="en-US" altLang="ja-JP" sz="2000" u="sng" dirty="0">
                <a:hlinkClick r:id="rId3"/>
              </a:rPr>
              <a:t>Podcast    </a:t>
            </a:r>
            <a:r>
              <a:rPr lang="en-US" altLang="ja-JP" sz="2000" dirty="0">
                <a:hlinkClick r:id="rId3"/>
              </a:rPr>
              <a:t>PPP PFI </a:t>
            </a:r>
            <a:r>
              <a:rPr lang="ja-JP" altLang="en-US" sz="2000" dirty="0">
                <a:hlinkClick r:id="rId3"/>
              </a:rPr>
              <a:t>アクションプラン　令和７年度改訂版を読み解く</a:t>
            </a:r>
            <a:br>
              <a:rPr lang="en-US" altLang="ja-JP" sz="2000" dirty="0"/>
            </a:br>
            <a:r>
              <a:rPr lang="ja-JP" altLang="en-US" sz="2000" dirty="0"/>
              <a:t>ショート講座　　</a:t>
            </a:r>
            <a:r>
              <a:rPr lang="en-US" altLang="ja-JP" sz="2000" dirty="0">
                <a:hlinkClick r:id="rId4"/>
              </a:rPr>
              <a:t>PFI</a:t>
            </a:r>
            <a:r>
              <a:rPr lang="ja-JP" altLang="en-US" sz="2000" dirty="0">
                <a:hlinkClick r:id="rId4"/>
              </a:rPr>
              <a:t>講座 </a:t>
            </a:r>
            <a:r>
              <a:rPr lang="en-US" altLang="ja-JP" sz="2000" dirty="0">
                <a:hlinkClick r:id="rId4"/>
              </a:rPr>
              <a:t>– </a:t>
            </a:r>
            <a:r>
              <a:rPr lang="ja-JP" altLang="en-US" sz="2000" dirty="0">
                <a:hlinkClick r:id="rId4"/>
              </a:rPr>
              <a:t>公民連携</a:t>
            </a:r>
            <a:r>
              <a:rPr lang="en-US" altLang="ja-JP" sz="2000" dirty="0">
                <a:hlinkClick r:id="rId4"/>
              </a:rPr>
              <a:t>web</a:t>
            </a:r>
            <a:r>
              <a:rPr lang="ja-JP" altLang="en-US" sz="2000" dirty="0">
                <a:hlinkClick r:id="rId4"/>
              </a:rPr>
              <a:t>プラットフォーム</a:t>
            </a:r>
            <a:br>
              <a:rPr lang="en-US" altLang="ja-JP" dirty="0"/>
            </a:br>
            <a:endParaRPr lang="ja-JP" dirty="0"/>
          </a:p>
        </p:txBody>
      </p:sp>
      <p:sp>
        <p:nvSpPr>
          <p:cNvPr id="2" name="テキスト ボックス 1">
            <a:extLst>
              <a:ext uri="{FF2B5EF4-FFF2-40B4-BE49-F238E27FC236}">
                <a16:creationId xmlns:a16="http://schemas.microsoft.com/office/drawing/2014/main" id="{33133D6A-96DB-F417-A8E2-9DF46520F2C6}"/>
              </a:ext>
            </a:extLst>
          </p:cNvPr>
          <p:cNvSpPr txBox="1"/>
          <p:nvPr/>
        </p:nvSpPr>
        <p:spPr>
          <a:xfrm>
            <a:off x="5437955" y="3530432"/>
            <a:ext cx="6328132" cy="1477328"/>
          </a:xfrm>
          <a:prstGeom prst="rect">
            <a:avLst/>
          </a:prstGeom>
          <a:noFill/>
        </p:spPr>
        <p:txBody>
          <a:bodyPr wrap="square" rtlCol="0">
            <a:spAutoFit/>
          </a:bodyPr>
          <a:lstStyle/>
          <a:p>
            <a:r>
              <a:rPr kumimoji="1" lang="en-US" altLang="ja-JP" dirty="0"/>
              <a:t>2025</a:t>
            </a:r>
            <a:r>
              <a:rPr kumimoji="1" lang="ja-JP" altLang="en-US" dirty="0"/>
              <a:t>年７月３０日</a:t>
            </a:r>
            <a:endParaRPr kumimoji="1" lang="en-US" altLang="ja-JP" dirty="0"/>
          </a:p>
          <a:p>
            <a:r>
              <a:rPr kumimoji="1" lang="ja-JP" altLang="en-US" dirty="0"/>
              <a:t>一般社団法人　国土政策研究会　理　事　　伊庭　良知</a:t>
            </a:r>
            <a:endParaRPr kumimoji="1" lang="en-US" altLang="ja-JP" dirty="0"/>
          </a:p>
          <a:p>
            <a:r>
              <a:rPr kumimoji="1" lang="en-US" altLang="ja-JP" dirty="0"/>
              <a:t>			</a:t>
            </a:r>
            <a:r>
              <a:rPr kumimoji="1" lang="ja-JP" altLang="en-US" dirty="0"/>
              <a:t>　　　 調査役   山本　久美</a:t>
            </a:r>
            <a:endParaRPr kumimoji="1" lang="en-US" altLang="ja-JP" dirty="0"/>
          </a:p>
          <a:p>
            <a:r>
              <a:rPr kumimoji="1" lang="ja-JP" altLang="en-US" dirty="0"/>
              <a:t>　　　　　　　　　　　           　　　</a:t>
            </a:r>
            <a:r>
              <a:rPr kumimoji="1" lang="en-US" altLang="ja-JP" dirty="0"/>
              <a:t>y.iba.jj2@gmail.com</a:t>
            </a:r>
          </a:p>
          <a:p>
            <a:r>
              <a:rPr kumimoji="1" lang="en-US" altLang="ja-JP" dirty="0"/>
              <a:t>                           kumi.yamamoto.mp@gmail.com</a:t>
            </a:r>
            <a:endParaRPr kumimoji="1" lang="ja-JP" altLang="en-US" dirty="0"/>
          </a:p>
        </p:txBody>
      </p:sp>
    </p:spTree>
    <p:extLst>
      <p:ext uri="{BB962C8B-B14F-4D97-AF65-F5344CB8AC3E}">
        <p14:creationId xmlns:p14="http://schemas.microsoft.com/office/powerpoint/2010/main" val="95441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AA223-A7DD-817B-CE1B-623D7FFE94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3D54D4-3F12-4254-F8C5-D1BE67E61218}"/>
              </a:ext>
            </a:extLst>
          </p:cNvPr>
          <p:cNvSpPr>
            <a:spLocks noGrp="1"/>
          </p:cNvSpPr>
          <p:nvPr>
            <p:ph type="title"/>
          </p:nvPr>
        </p:nvSpPr>
        <p:spPr>
          <a:xfrm>
            <a:off x="652410" y="384752"/>
            <a:ext cx="10599170" cy="399387"/>
          </a:xfrm>
        </p:spPr>
        <p:txBody>
          <a:bodyPr>
            <a:noAutofit/>
          </a:bodyPr>
          <a:lstStyle/>
          <a:p>
            <a:r>
              <a:rPr kumimoji="1" lang="ja-JP" altLang="en-US" sz="2000" dirty="0"/>
              <a:t>（２）推進の方向性 ：</a:t>
            </a:r>
            <a:r>
              <a:rPr lang="ja-JP" altLang="en-US" sz="2000" dirty="0"/>
              <a:t> </a:t>
            </a:r>
            <a:r>
              <a:rPr lang="en-US" altLang="ja-JP" sz="2000" dirty="0"/>
              <a:t>ⅳ</a:t>
            </a:r>
            <a:r>
              <a:rPr lang="ja-JP" altLang="en-US" sz="2000" dirty="0"/>
              <a:t>）民間事業者の創意工夫最大化と</a:t>
            </a:r>
            <a:r>
              <a:rPr lang="ja-JP" altLang="en-US" sz="2000" dirty="0">
                <a:solidFill>
                  <a:srgbClr val="FF0000"/>
                </a:solidFill>
              </a:rPr>
              <a:t>適正利益</a:t>
            </a:r>
            <a:r>
              <a:rPr lang="ja-JP" altLang="en-US" sz="2000" dirty="0"/>
              <a:t>が確保される環境構築 </a:t>
            </a:r>
            <a:endParaRPr kumimoji="1" lang="ja-JP" altLang="en-US" sz="2000" dirty="0"/>
          </a:p>
        </p:txBody>
      </p:sp>
      <p:sp>
        <p:nvSpPr>
          <p:cNvPr id="4" name="スライド番号プレースホルダー 3">
            <a:extLst>
              <a:ext uri="{FF2B5EF4-FFF2-40B4-BE49-F238E27FC236}">
                <a16:creationId xmlns:a16="http://schemas.microsoft.com/office/drawing/2014/main" id="{415352D2-01AA-B664-3F0F-B79767A13188}"/>
              </a:ext>
            </a:extLst>
          </p:cNvPr>
          <p:cNvSpPr>
            <a:spLocks noGrp="1"/>
          </p:cNvSpPr>
          <p:nvPr>
            <p:ph type="sldNum" sz="quarter" idx="12"/>
          </p:nvPr>
        </p:nvSpPr>
        <p:spPr/>
        <p:txBody>
          <a:bodyPr/>
          <a:lstStyle/>
          <a:p>
            <a:fld id="{B5CEABB6-07DC-46E8-9B57-56EC44A396E5}" type="slidenum">
              <a:rPr lang="en-US" altLang="ja-JP" noProof="0" smtClean="0"/>
              <a:pPr/>
              <a:t>10</a:t>
            </a:fld>
            <a:endParaRPr lang="ja-JP" altLang="en-US" noProof="0" dirty="0"/>
          </a:p>
        </p:txBody>
      </p:sp>
      <p:sp>
        <p:nvSpPr>
          <p:cNvPr id="16" name="テキスト ボックス 15">
            <a:extLst>
              <a:ext uri="{FF2B5EF4-FFF2-40B4-BE49-F238E27FC236}">
                <a16:creationId xmlns:a16="http://schemas.microsoft.com/office/drawing/2014/main" id="{4EB7A08A-BB4A-C6AC-1EA6-A609E4C35BB6}"/>
              </a:ext>
            </a:extLst>
          </p:cNvPr>
          <p:cNvSpPr txBox="1"/>
          <p:nvPr/>
        </p:nvSpPr>
        <p:spPr>
          <a:xfrm>
            <a:off x="417838" y="1037102"/>
            <a:ext cx="11305860" cy="5109091"/>
          </a:xfrm>
          <a:prstGeom prst="rect">
            <a:avLst/>
          </a:prstGeom>
          <a:noFill/>
          <a:ln>
            <a:solidFill>
              <a:srgbClr val="FF0000"/>
            </a:solidFill>
          </a:ln>
        </p:spPr>
        <p:txBody>
          <a:bodyPr wrap="square" rtlCol="0">
            <a:spAutoFit/>
          </a:bodyPr>
          <a:lstStyle/>
          <a:p>
            <a:r>
              <a:rPr kumimoji="1" lang="ja-JP" altLang="en-US" dirty="0"/>
              <a:t>〇</a:t>
            </a:r>
            <a:r>
              <a:rPr lang="ja-JP" altLang="en-US" dirty="0"/>
              <a:t>民間事業者が適正な利益を得られる環境の構築</a:t>
            </a:r>
            <a:endParaRPr lang="en-US" altLang="ja-JP" dirty="0"/>
          </a:p>
          <a:p>
            <a:r>
              <a:rPr lang="en-US" altLang="ja-JP" dirty="0"/>
              <a:t>	</a:t>
            </a:r>
            <a:r>
              <a:rPr lang="ja-JP" altLang="en-US" sz="2000" b="1" dirty="0"/>
              <a:t>構想段階からの官民対話、性能発注や民間事業者による 提案</a:t>
            </a:r>
            <a:r>
              <a:rPr lang="ja-JP" altLang="en-US" dirty="0"/>
              <a:t>を推進</a:t>
            </a:r>
            <a:endParaRPr lang="en-US" altLang="ja-JP" dirty="0"/>
          </a:p>
          <a:p>
            <a:r>
              <a:rPr lang="en-US" altLang="ja-JP" dirty="0"/>
              <a:t>	</a:t>
            </a:r>
            <a:r>
              <a:rPr lang="ja-JP" altLang="en-US" dirty="0"/>
              <a:t>民間事業者の</a:t>
            </a:r>
            <a:r>
              <a:rPr lang="ja-JP" altLang="en-US" sz="2000" b="1" dirty="0"/>
              <a:t>創意工夫による工事費等の削減</a:t>
            </a:r>
            <a:r>
              <a:rPr lang="ja-JP" altLang="en-US" sz="2000" dirty="0"/>
              <a:t>や</a:t>
            </a:r>
            <a:r>
              <a:rPr lang="ja-JP" altLang="en-US" sz="2000" b="1" dirty="0"/>
              <a:t>収益事業による利益創出</a:t>
            </a:r>
            <a:r>
              <a:rPr lang="ja-JP" altLang="en-US" dirty="0"/>
              <a:t>を図る。</a:t>
            </a:r>
            <a:endParaRPr lang="en-US" altLang="ja-JP" dirty="0"/>
          </a:p>
          <a:p>
            <a:r>
              <a:rPr lang="en-US" altLang="ja-JP" dirty="0"/>
              <a:t>	</a:t>
            </a:r>
            <a:r>
              <a:rPr lang="ja-JP" altLang="en-US" dirty="0"/>
              <a:t>費用削減以外の</a:t>
            </a:r>
            <a:r>
              <a:rPr lang="ja-JP" altLang="en-US" sz="2000" b="1" dirty="0"/>
              <a:t>民間事業者が創出する多様な効果の適切な評価</a:t>
            </a:r>
            <a:r>
              <a:rPr lang="ja-JP" altLang="en-US" dirty="0"/>
              <a:t>の推進</a:t>
            </a:r>
            <a:endParaRPr lang="en-US" altLang="ja-JP" dirty="0"/>
          </a:p>
          <a:p>
            <a:r>
              <a:rPr lang="en-US" altLang="ja-JP" dirty="0"/>
              <a:t>	</a:t>
            </a:r>
            <a:r>
              <a:rPr lang="ja-JP" altLang="en-US" dirty="0"/>
              <a:t>民間事業者を取り巻く環境や</a:t>
            </a:r>
            <a:r>
              <a:rPr lang="ja-JP" altLang="en-US" sz="2000" b="1" dirty="0"/>
              <a:t>金融市況把握</a:t>
            </a:r>
            <a:endParaRPr lang="en-US" altLang="ja-JP" sz="2000" b="1" dirty="0"/>
          </a:p>
          <a:p>
            <a:r>
              <a:rPr lang="en-US" altLang="ja-JP" dirty="0"/>
              <a:t>	</a:t>
            </a:r>
            <a:r>
              <a:rPr lang="ja-JP" altLang="en-US" sz="2000" b="1" dirty="0"/>
              <a:t>予定価格に最新の実勢価格や統括管理等に要する費用</a:t>
            </a:r>
            <a:r>
              <a:rPr lang="ja-JP" altLang="en-US" dirty="0"/>
              <a:t>の適切な反映</a:t>
            </a:r>
            <a:endParaRPr lang="en-US" altLang="ja-JP" dirty="0"/>
          </a:p>
          <a:p>
            <a:r>
              <a:rPr lang="en-US" altLang="ja-JP" dirty="0"/>
              <a:t>	</a:t>
            </a:r>
            <a:r>
              <a:rPr lang="ja-JP" altLang="en-US" dirty="0"/>
              <a:t>契約金額改定の基準となる</a:t>
            </a:r>
            <a:r>
              <a:rPr lang="ja-JP" altLang="en-US" sz="2000" b="1" dirty="0"/>
              <a:t>物価指数として市場価格への感応度が高いもの</a:t>
            </a:r>
            <a:r>
              <a:rPr lang="ja-JP" altLang="en-US" dirty="0"/>
              <a:t>を採用</a:t>
            </a:r>
            <a:endParaRPr lang="en-US" altLang="ja-JP" dirty="0"/>
          </a:p>
          <a:p>
            <a:r>
              <a:rPr lang="en-US" altLang="ja-JP" dirty="0"/>
              <a:t>	</a:t>
            </a:r>
            <a:r>
              <a:rPr lang="ja-JP" altLang="en-US" dirty="0"/>
              <a:t>物価変動への適切な対応を含め</a:t>
            </a:r>
            <a:r>
              <a:rPr lang="ja-JP" altLang="en-US" sz="2000" b="1" dirty="0"/>
              <a:t>適正な価格の算出</a:t>
            </a:r>
            <a:r>
              <a:rPr lang="ja-JP" altLang="en-US" dirty="0"/>
              <a:t>を推進</a:t>
            </a:r>
            <a:endParaRPr lang="en-US" altLang="ja-JP" dirty="0"/>
          </a:p>
          <a:p>
            <a:r>
              <a:rPr lang="ja-JP" altLang="en-US" dirty="0"/>
              <a:t>〇 民間事業者の創意工夫を発揮する余地を拡大する観点</a:t>
            </a:r>
            <a:endParaRPr lang="en-US" altLang="ja-JP" dirty="0"/>
          </a:p>
          <a:p>
            <a:r>
              <a:rPr lang="en-US" altLang="ja-JP" dirty="0"/>
              <a:t>	</a:t>
            </a:r>
            <a:r>
              <a:rPr lang="ja-JP" altLang="en-US" dirty="0"/>
              <a:t>事業期間を長く設定する</a:t>
            </a:r>
            <a:endParaRPr lang="en-US" altLang="ja-JP" dirty="0"/>
          </a:p>
          <a:p>
            <a:r>
              <a:rPr lang="en-US" altLang="ja-JP" dirty="0"/>
              <a:t>	</a:t>
            </a:r>
            <a:r>
              <a:rPr lang="ja-JP" altLang="en-US" sz="2000" b="1" dirty="0"/>
              <a:t>運営権</a:t>
            </a:r>
            <a:r>
              <a:rPr lang="ja-JP" altLang="en-US" dirty="0"/>
              <a:t>など民間事業者の自由度がより高い手法への発展</a:t>
            </a:r>
            <a:endParaRPr lang="en-US" altLang="ja-JP" dirty="0"/>
          </a:p>
          <a:p>
            <a:r>
              <a:rPr lang="en-US" altLang="ja-JP" dirty="0"/>
              <a:t>	</a:t>
            </a:r>
            <a:r>
              <a:rPr lang="ja-JP" altLang="en-US" dirty="0"/>
              <a:t>民間事業者の創意工夫を発揮する上で障害となり得る制度面の課題を汲み上げ、運用上の対応の明確化</a:t>
            </a:r>
            <a:endParaRPr lang="en-US" altLang="ja-JP" dirty="0"/>
          </a:p>
          <a:p>
            <a:r>
              <a:rPr lang="en-US" altLang="ja-JP" dirty="0"/>
              <a:t>	</a:t>
            </a:r>
            <a:r>
              <a:rPr lang="ja-JP" altLang="en-US" dirty="0"/>
              <a:t>制度の改善検討</a:t>
            </a:r>
            <a:endParaRPr lang="en-US" altLang="ja-JP" dirty="0"/>
          </a:p>
          <a:p>
            <a:r>
              <a:rPr lang="en-US" altLang="ja-JP" dirty="0"/>
              <a:t>	PPP/PFI</a:t>
            </a:r>
            <a:r>
              <a:rPr lang="ja-JP" altLang="en-US" dirty="0"/>
              <a:t>を民間事業者が活動しやすい</a:t>
            </a:r>
            <a:r>
              <a:rPr lang="ja-JP" altLang="en-US" sz="2000" b="1" dirty="0"/>
              <a:t>規制改革・行政改革</a:t>
            </a:r>
            <a:r>
              <a:rPr lang="ja-JP" altLang="en-US" dirty="0"/>
              <a:t>の視点</a:t>
            </a:r>
            <a:endParaRPr lang="en-US" altLang="ja-JP" dirty="0"/>
          </a:p>
          <a:p>
            <a:r>
              <a:rPr lang="ja-JP" altLang="en-US" dirty="0"/>
              <a:t>〇民間事業者の発意による</a:t>
            </a:r>
            <a:r>
              <a:rPr lang="en-US" altLang="ja-JP" dirty="0"/>
              <a:t>PPP/PFI</a:t>
            </a:r>
            <a:r>
              <a:rPr lang="ja-JP" altLang="en-US" dirty="0"/>
              <a:t>事業の案件形成の促進</a:t>
            </a:r>
            <a:endParaRPr lang="en-US" altLang="ja-JP" dirty="0"/>
          </a:p>
          <a:p>
            <a:r>
              <a:rPr lang="en-US" altLang="ja-JP" dirty="0"/>
              <a:t>	</a:t>
            </a:r>
            <a:r>
              <a:rPr lang="ja-JP" altLang="en-US" sz="2000" b="1" dirty="0"/>
              <a:t>地方公共団体の官民連携体制の明確化</a:t>
            </a:r>
            <a:r>
              <a:rPr lang="ja-JP" altLang="en-US" sz="2000" dirty="0"/>
              <a:t>、</a:t>
            </a:r>
            <a:r>
              <a:rPr lang="ja-JP" altLang="en-US" sz="2000" b="1" dirty="0"/>
              <a:t>民間提案制度の導入</a:t>
            </a:r>
            <a:endParaRPr lang="en-US" altLang="ja-JP" sz="2000" b="1" dirty="0"/>
          </a:p>
          <a:p>
            <a:r>
              <a:rPr lang="en-US" altLang="ja-JP" dirty="0"/>
              <a:t>	</a:t>
            </a:r>
            <a:r>
              <a:rPr lang="ja-JP" altLang="en-US" dirty="0"/>
              <a:t>地域プラットフォームの全国展開 </a:t>
            </a:r>
            <a:endParaRPr kumimoji="1" lang="ja-JP" altLang="en-US" dirty="0"/>
          </a:p>
        </p:txBody>
      </p:sp>
    </p:spTree>
    <p:extLst>
      <p:ext uri="{BB962C8B-B14F-4D97-AF65-F5344CB8AC3E}">
        <p14:creationId xmlns:p14="http://schemas.microsoft.com/office/powerpoint/2010/main" val="240606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9434C-6EFD-C677-A271-1828EF9394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520FE49-F82A-7BE1-80D9-B902FA44E01C}"/>
              </a:ext>
            </a:extLst>
          </p:cNvPr>
          <p:cNvSpPr>
            <a:spLocks noGrp="1"/>
          </p:cNvSpPr>
          <p:nvPr>
            <p:ph type="title"/>
          </p:nvPr>
        </p:nvSpPr>
        <p:spPr>
          <a:xfrm>
            <a:off x="652410" y="384752"/>
            <a:ext cx="10599170" cy="399387"/>
          </a:xfrm>
        </p:spPr>
        <p:txBody>
          <a:bodyPr>
            <a:noAutofit/>
          </a:bodyPr>
          <a:lstStyle/>
          <a:p>
            <a:r>
              <a:rPr kumimoji="1" lang="ja-JP" altLang="en-US" sz="2000" dirty="0"/>
              <a:t>（２）推進の方向性 ：</a:t>
            </a:r>
            <a:r>
              <a:rPr lang="ja-JP" altLang="en-US" sz="2000" dirty="0"/>
              <a:t> </a:t>
            </a:r>
            <a:r>
              <a:rPr lang="en-US" altLang="ja-JP" sz="2000" dirty="0"/>
              <a:t>ⅴ</a:t>
            </a:r>
            <a:r>
              <a:rPr lang="ja-JP" altLang="en-US" sz="2000" dirty="0"/>
              <a:t>）地域の主体の能力強化と人材の確保</a:t>
            </a:r>
            <a:endParaRPr kumimoji="1" lang="ja-JP" altLang="en-US" sz="2000" dirty="0"/>
          </a:p>
        </p:txBody>
      </p:sp>
      <p:sp>
        <p:nvSpPr>
          <p:cNvPr id="4" name="スライド番号プレースホルダー 3">
            <a:extLst>
              <a:ext uri="{FF2B5EF4-FFF2-40B4-BE49-F238E27FC236}">
                <a16:creationId xmlns:a16="http://schemas.microsoft.com/office/drawing/2014/main" id="{3D0DEA79-8FBE-4EAB-05FA-99CC4F18DD74}"/>
              </a:ext>
            </a:extLst>
          </p:cNvPr>
          <p:cNvSpPr>
            <a:spLocks noGrp="1"/>
          </p:cNvSpPr>
          <p:nvPr>
            <p:ph type="sldNum" sz="quarter" idx="12"/>
          </p:nvPr>
        </p:nvSpPr>
        <p:spPr/>
        <p:txBody>
          <a:bodyPr/>
          <a:lstStyle/>
          <a:p>
            <a:fld id="{B5CEABB6-07DC-46E8-9B57-56EC44A396E5}" type="slidenum">
              <a:rPr lang="en-US" altLang="ja-JP" noProof="0" smtClean="0"/>
              <a:pPr/>
              <a:t>11</a:t>
            </a:fld>
            <a:endParaRPr lang="ja-JP" altLang="en-US" noProof="0" dirty="0"/>
          </a:p>
        </p:txBody>
      </p:sp>
      <p:sp>
        <p:nvSpPr>
          <p:cNvPr id="16" name="テキスト ボックス 15">
            <a:extLst>
              <a:ext uri="{FF2B5EF4-FFF2-40B4-BE49-F238E27FC236}">
                <a16:creationId xmlns:a16="http://schemas.microsoft.com/office/drawing/2014/main" id="{542E903C-E930-575F-A384-81F39EBBD5C9}"/>
              </a:ext>
            </a:extLst>
          </p:cNvPr>
          <p:cNvSpPr txBox="1"/>
          <p:nvPr/>
        </p:nvSpPr>
        <p:spPr>
          <a:xfrm>
            <a:off x="417838" y="1037102"/>
            <a:ext cx="11305860" cy="4247317"/>
          </a:xfrm>
          <a:prstGeom prst="rect">
            <a:avLst/>
          </a:prstGeom>
          <a:noFill/>
          <a:ln>
            <a:solidFill>
              <a:srgbClr val="FF0000"/>
            </a:solidFill>
          </a:ln>
        </p:spPr>
        <p:txBody>
          <a:bodyPr wrap="square" rtlCol="0">
            <a:spAutoFit/>
          </a:bodyPr>
          <a:lstStyle/>
          <a:p>
            <a:endParaRPr kumimoji="1" lang="en-US" altLang="ja-JP" dirty="0"/>
          </a:p>
          <a:p>
            <a:r>
              <a:rPr kumimoji="1" lang="ja-JP" altLang="en-US" dirty="0"/>
              <a:t>〇</a:t>
            </a:r>
            <a:r>
              <a:rPr lang="ja-JP" altLang="en-US" dirty="0"/>
              <a:t>行政職員の減少、民間事業者の働き手不足</a:t>
            </a:r>
            <a:endParaRPr lang="en-US" altLang="ja-JP" dirty="0"/>
          </a:p>
          <a:p>
            <a:r>
              <a:rPr lang="en-US" altLang="ja-JP" dirty="0"/>
              <a:t>	PPP/PFI</a:t>
            </a:r>
            <a:r>
              <a:rPr lang="ja-JP" altLang="en-US" dirty="0"/>
              <a:t>事業の実施が次の事業の実施につながるという好循環を全国で生み出す</a:t>
            </a:r>
            <a:endParaRPr lang="en-US" altLang="ja-JP" dirty="0"/>
          </a:p>
          <a:p>
            <a:r>
              <a:rPr lang="en-US" altLang="ja-JP" dirty="0"/>
              <a:t>	</a:t>
            </a:r>
            <a:r>
              <a:rPr lang="ja-JP" altLang="en-US" dirty="0"/>
              <a:t>地方公共団体、地域の民間事業者、地域金融機関など、</a:t>
            </a:r>
            <a:r>
              <a:rPr lang="en-US" altLang="ja-JP" dirty="0"/>
              <a:t>PPP/PFI</a:t>
            </a:r>
            <a:r>
              <a:rPr lang="ja-JP" altLang="en-US" dirty="0"/>
              <a:t>に携わる主体の能力強化と人材の確保</a:t>
            </a:r>
            <a:endParaRPr lang="en-US" altLang="ja-JP" dirty="0"/>
          </a:p>
          <a:p>
            <a:r>
              <a:rPr lang="en-US" altLang="ja-JP" dirty="0"/>
              <a:t>	</a:t>
            </a:r>
            <a:r>
              <a:rPr lang="ja-JP" altLang="en-US" dirty="0"/>
              <a:t>地域金融機関における案件形成能力の強化</a:t>
            </a:r>
            <a:endParaRPr lang="en-US" altLang="ja-JP" dirty="0"/>
          </a:p>
          <a:p>
            <a:r>
              <a:rPr lang="en-US" altLang="ja-JP" dirty="0"/>
              <a:t>	</a:t>
            </a:r>
            <a:r>
              <a:rPr lang="ja-JP" altLang="en-US" dirty="0"/>
              <a:t>機構を活用した地域金融機関の人材育成</a:t>
            </a:r>
            <a:endParaRPr lang="en-US" altLang="ja-JP" dirty="0"/>
          </a:p>
          <a:p>
            <a:r>
              <a:rPr lang="en-US" altLang="ja-JP" dirty="0"/>
              <a:t>	PPP/PFI</a:t>
            </a:r>
            <a:r>
              <a:rPr lang="ja-JP" altLang="en-US" dirty="0"/>
              <a:t>事業の実績を有する地域外の企業との協業・連携</a:t>
            </a:r>
            <a:endParaRPr lang="en-US" altLang="ja-JP" dirty="0"/>
          </a:p>
          <a:p>
            <a:r>
              <a:rPr lang="en-US" altLang="ja-JP" dirty="0"/>
              <a:t>	</a:t>
            </a:r>
            <a:r>
              <a:rPr lang="ja-JP" altLang="en-US" dirty="0"/>
              <a:t>地域への専門家派遣や地域プラットフォームでの地方公共団体や民間事業者のノウハウの定着・向上</a:t>
            </a:r>
            <a:endParaRPr lang="en-US" altLang="ja-JP" dirty="0"/>
          </a:p>
          <a:p>
            <a:r>
              <a:rPr lang="en-US" altLang="ja-JP" dirty="0"/>
              <a:t>	</a:t>
            </a:r>
            <a:r>
              <a:rPr lang="ja-JP" altLang="en-US" dirty="0"/>
              <a:t>関係者の機運醸成</a:t>
            </a:r>
            <a:endParaRPr lang="en-US" altLang="ja-JP" dirty="0"/>
          </a:p>
          <a:p>
            <a:r>
              <a:rPr lang="en-US" altLang="ja-JP" dirty="0"/>
              <a:t>	</a:t>
            </a:r>
            <a:r>
              <a:rPr lang="ja-JP" altLang="en-US" dirty="0"/>
              <a:t>地域の実情をきめ細かく把握し た上での施策の充実</a:t>
            </a:r>
            <a:endParaRPr lang="en-US" altLang="ja-JP" dirty="0"/>
          </a:p>
          <a:p>
            <a:endParaRPr lang="en-US" altLang="ja-JP" dirty="0"/>
          </a:p>
          <a:p>
            <a:r>
              <a:rPr lang="ja-JP" altLang="en-US" dirty="0"/>
              <a:t>〇多様な手法やプロセスから地域の実情や課題に応じた適切な手法のプロセス選択</a:t>
            </a:r>
            <a:endParaRPr lang="en-US" altLang="ja-JP" dirty="0"/>
          </a:p>
          <a:p>
            <a:r>
              <a:rPr lang="en-US" altLang="ja-JP" dirty="0"/>
              <a:t>	</a:t>
            </a:r>
            <a:r>
              <a:rPr lang="ja-JP" altLang="en-US" dirty="0"/>
              <a:t>実績や効果、事業実施上の課題解決 のノウハウ等の情報の共有・「見える化」の推進</a:t>
            </a:r>
            <a:endParaRPr lang="en-US" altLang="ja-JP" dirty="0"/>
          </a:p>
          <a:p>
            <a:r>
              <a:rPr lang="en-US" altLang="ja-JP" dirty="0"/>
              <a:t>	</a:t>
            </a:r>
            <a:r>
              <a:rPr lang="ja-JP" altLang="en-US" dirty="0"/>
              <a:t>国による情報提供を強化</a:t>
            </a:r>
            <a:endParaRPr lang="en-US" altLang="ja-JP" dirty="0"/>
          </a:p>
          <a:p>
            <a:endParaRPr kumimoji="1" lang="ja-JP" altLang="en-US" dirty="0"/>
          </a:p>
        </p:txBody>
      </p:sp>
    </p:spTree>
    <p:extLst>
      <p:ext uri="{BB962C8B-B14F-4D97-AF65-F5344CB8AC3E}">
        <p14:creationId xmlns:p14="http://schemas.microsoft.com/office/powerpoint/2010/main" val="187373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647E4-B3CF-601A-17C3-2F6EABD791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2FCB80-3F62-4437-2EB2-536C6D7D5C2B}"/>
              </a:ext>
            </a:extLst>
          </p:cNvPr>
          <p:cNvSpPr>
            <a:spLocks noGrp="1"/>
          </p:cNvSpPr>
          <p:nvPr>
            <p:ph type="title"/>
          </p:nvPr>
        </p:nvSpPr>
        <p:spPr>
          <a:xfrm>
            <a:off x="652410" y="384752"/>
            <a:ext cx="10599170" cy="399387"/>
          </a:xfrm>
        </p:spPr>
        <p:txBody>
          <a:bodyPr>
            <a:noAutofit/>
          </a:bodyPr>
          <a:lstStyle/>
          <a:p>
            <a:r>
              <a:rPr kumimoji="1" lang="ja-JP" altLang="en-US" sz="2000" dirty="0"/>
              <a:t>（２）推進の方向性 ：</a:t>
            </a:r>
            <a:r>
              <a:rPr lang="ja-JP" altLang="en-US" sz="2000" dirty="0"/>
              <a:t> </a:t>
            </a:r>
            <a:r>
              <a:rPr lang="en-US" altLang="ja-JP" sz="2000" dirty="0"/>
              <a:t>ⅵ</a:t>
            </a:r>
            <a:r>
              <a:rPr lang="ja-JP" altLang="en-US" sz="2000" dirty="0"/>
              <a:t>）フェーズフリーの視点を取り入れた官民連携の推進 </a:t>
            </a:r>
            <a:endParaRPr kumimoji="1" lang="ja-JP" altLang="en-US" sz="2000" dirty="0"/>
          </a:p>
        </p:txBody>
      </p:sp>
      <p:sp>
        <p:nvSpPr>
          <p:cNvPr id="4" name="スライド番号プレースホルダー 3">
            <a:extLst>
              <a:ext uri="{FF2B5EF4-FFF2-40B4-BE49-F238E27FC236}">
                <a16:creationId xmlns:a16="http://schemas.microsoft.com/office/drawing/2014/main" id="{76EAAB87-E2C6-99C6-F8DA-66030B0490BD}"/>
              </a:ext>
            </a:extLst>
          </p:cNvPr>
          <p:cNvSpPr>
            <a:spLocks noGrp="1"/>
          </p:cNvSpPr>
          <p:nvPr>
            <p:ph type="sldNum" sz="quarter" idx="12"/>
          </p:nvPr>
        </p:nvSpPr>
        <p:spPr/>
        <p:txBody>
          <a:bodyPr/>
          <a:lstStyle/>
          <a:p>
            <a:fld id="{B5CEABB6-07DC-46E8-9B57-56EC44A396E5}" type="slidenum">
              <a:rPr lang="en-US" altLang="ja-JP" noProof="0" smtClean="0"/>
              <a:pPr/>
              <a:t>12</a:t>
            </a:fld>
            <a:endParaRPr lang="ja-JP" altLang="en-US" noProof="0" dirty="0"/>
          </a:p>
        </p:txBody>
      </p:sp>
      <p:sp>
        <p:nvSpPr>
          <p:cNvPr id="16" name="テキスト ボックス 15">
            <a:extLst>
              <a:ext uri="{FF2B5EF4-FFF2-40B4-BE49-F238E27FC236}">
                <a16:creationId xmlns:a16="http://schemas.microsoft.com/office/drawing/2014/main" id="{681A8E53-87F7-E08F-3A17-FCCF08F2433F}"/>
              </a:ext>
            </a:extLst>
          </p:cNvPr>
          <p:cNvSpPr txBox="1"/>
          <p:nvPr/>
        </p:nvSpPr>
        <p:spPr>
          <a:xfrm>
            <a:off x="849353" y="1042239"/>
            <a:ext cx="9584054" cy="3200876"/>
          </a:xfrm>
          <a:prstGeom prst="rect">
            <a:avLst/>
          </a:prstGeom>
          <a:noFill/>
          <a:ln>
            <a:solidFill>
              <a:srgbClr val="FF0000"/>
            </a:solidFill>
          </a:ln>
        </p:spPr>
        <p:txBody>
          <a:bodyPr wrap="square" rtlCol="0">
            <a:spAutoFit/>
          </a:bodyPr>
          <a:lstStyle/>
          <a:p>
            <a:endParaRPr kumimoji="1" lang="en-US" altLang="ja-JP" dirty="0"/>
          </a:p>
          <a:p>
            <a:r>
              <a:rPr kumimoji="1" lang="ja-JP" altLang="en-US" dirty="0"/>
              <a:t>〇</a:t>
            </a:r>
            <a:r>
              <a:rPr lang="ja-JP" altLang="en-US" dirty="0"/>
              <a:t>激甚化・頻発化する自然災害、インフラ老朽化等の危機から地域住民の生命・財産・暮らしを守り</a:t>
            </a:r>
            <a:endParaRPr lang="en-US" altLang="ja-JP" dirty="0"/>
          </a:p>
          <a:p>
            <a:r>
              <a:rPr lang="ja-JP" altLang="en-US" dirty="0"/>
              <a:t>　　地域社会の重要な機能を維持</a:t>
            </a:r>
            <a:endParaRPr lang="en-US" altLang="ja-JP" dirty="0"/>
          </a:p>
          <a:p>
            <a:endParaRPr lang="en-US" altLang="ja-JP" dirty="0"/>
          </a:p>
          <a:p>
            <a:r>
              <a:rPr lang="en-US" altLang="ja-JP" dirty="0"/>
              <a:t>	</a:t>
            </a:r>
            <a:r>
              <a:rPr lang="ja-JP" altLang="en-US" dirty="0"/>
              <a:t>防災への配慮</a:t>
            </a:r>
            <a:endParaRPr lang="en-US" altLang="ja-JP" dirty="0"/>
          </a:p>
          <a:p>
            <a:r>
              <a:rPr lang="en-US" altLang="ja-JP" dirty="0"/>
              <a:t>	</a:t>
            </a:r>
            <a:r>
              <a:rPr lang="ja-JP" altLang="en-US" dirty="0"/>
              <a:t>公園、みなとオアシス等、大規模災害時に地域住民の避難所等の施設</a:t>
            </a:r>
            <a:endParaRPr lang="en-US" altLang="ja-JP" dirty="0"/>
          </a:p>
          <a:p>
            <a:r>
              <a:rPr lang="en-US" altLang="ja-JP" dirty="0"/>
              <a:t>	</a:t>
            </a:r>
            <a:r>
              <a:rPr lang="en-US" altLang="ja-JP" sz="2000" b="1" dirty="0"/>
              <a:t>PPP/PFI</a:t>
            </a:r>
            <a:r>
              <a:rPr lang="ja-JP" altLang="en-US" sz="2000" b="1" dirty="0"/>
              <a:t>でも防災に配慮した施設整備</a:t>
            </a:r>
            <a:endParaRPr lang="en-US" altLang="ja-JP" b="1" dirty="0"/>
          </a:p>
          <a:p>
            <a:r>
              <a:rPr lang="en-US" altLang="ja-JP" dirty="0"/>
              <a:t>	</a:t>
            </a:r>
            <a:r>
              <a:rPr lang="ja-JP" altLang="en-US" dirty="0"/>
              <a:t>昨今の財政の逼迫状況に鑑み、</a:t>
            </a:r>
            <a:r>
              <a:rPr lang="ja-JP" altLang="en-US" sz="2000" b="1" dirty="0"/>
              <a:t>フェーズフリーの視点</a:t>
            </a:r>
            <a:r>
              <a:rPr lang="ja-JP" altLang="en-US" dirty="0"/>
              <a:t>を取り入れること</a:t>
            </a:r>
            <a:endParaRPr lang="en-US" altLang="ja-JP" dirty="0"/>
          </a:p>
          <a:p>
            <a:r>
              <a:rPr lang="en-US" altLang="ja-JP" dirty="0"/>
              <a:t>	</a:t>
            </a:r>
            <a:r>
              <a:rPr lang="ja-JP" altLang="en-US" dirty="0"/>
              <a:t>地域活性化と災害対策の両立を図る</a:t>
            </a:r>
            <a:endParaRPr lang="en-US" altLang="ja-JP" dirty="0"/>
          </a:p>
          <a:p>
            <a:r>
              <a:rPr lang="en-US" altLang="ja-JP" dirty="0"/>
              <a:t>	</a:t>
            </a:r>
            <a:r>
              <a:rPr lang="ja-JP" altLang="en-US" dirty="0"/>
              <a:t>官民連携による民間の創意工夫を活用</a:t>
            </a:r>
            <a:endParaRPr lang="en-US" altLang="ja-JP" dirty="0"/>
          </a:p>
          <a:p>
            <a:endParaRPr kumimoji="1" lang="ja-JP" altLang="en-US" dirty="0"/>
          </a:p>
        </p:txBody>
      </p:sp>
    </p:spTree>
    <p:extLst>
      <p:ext uri="{BB962C8B-B14F-4D97-AF65-F5344CB8AC3E}">
        <p14:creationId xmlns:p14="http://schemas.microsoft.com/office/powerpoint/2010/main" val="65314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8FA01-5938-0E1D-7DA9-DCB1231E73F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3CE30691-7A4B-2BA3-F50F-5D02B359F035}"/>
              </a:ext>
            </a:extLst>
          </p:cNvPr>
          <p:cNvSpPr>
            <a:spLocks noGrp="1"/>
          </p:cNvSpPr>
          <p:nvPr>
            <p:ph type="title"/>
          </p:nvPr>
        </p:nvSpPr>
        <p:spPr>
          <a:xfrm>
            <a:off x="944392" y="1998358"/>
            <a:ext cx="10515600" cy="4081494"/>
          </a:xfrm>
        </p:spPr>
        <p:txBody>
          <a:bodyPr anchor="b">
            <a:normAutofit/>
          </a:bodyPr>
          <a:lstStyle/>
          <a:p>
            <a:pPr algn="ctr"/>
            <a:r>
              <a:rPr lang="ja-JP" altLang="en-US" dirty="0"/>
              <a:t>本文から令和７年に変更になった部分抜粋</a:t>
            </a:r>
            <a:br>
              <a:rPr lang="en-US" altLang="ja-JP" dirty="0"/>
            </a:br>
            <a:r>
              <a:rPr lang="ja-JP" altLang="en-US" sz="2400" dirty="0"/>
              <a:t>令和４年度に策定した令和１３年度までの１０年アクションプランを毎年改定</a:t>
            </a:r>
            <a:br>
              <a:rPr lang="en-US" altLang="ja-JP" sz="3600" dirty="0"/>
            </a:br>
            <a:br>
              <a:rPr lang="en-US" altLang="ja-JP" sz="3600" dirty="0"/>
            </a:br>
            <a:r>
              <a:rPr lang="ja-JP" altLang="en-US" dirty="0"/>
              <a:t>本文</a:t>
            </a:r>
            <a:br>
              <a:rPr lang="en-US" altLang="ja-JP" dirty="0"/>
            </a:br>
            <a:r>
              <a:rPr lang="en-US" altLang="ja-JP" sz="2800" dirty="0">
                <a:hlinkClick r:id="rId2"/>
              </a:rPr>
              <a:t>PPP/PFI</a:t>
            </a:r>
            <a:r>
              <a:rPr lang="ja-JP" altLang="en-US" sz="2800" dirty="0">
                <a:hlinkClick r:id="rId2"/>
              </a:rPr>
              <a:t>推進アクションプラン（令和</a:t>
            </a:r>
            <a:r>
              <a:rPr lang="en-US" altLang="ja-JP" sz="2800" dirty="0">
                <a:hlinkClick r:id="rId2"/>
              </a:rPr>
              <a:t>7</a:t>
            </a:r>
            <a:r>
              <a:rPr lang="ja-JP" altLang="en-US" sz="2800" dirty="0">
                <a:hlinkClick r:id="rId2"/>
              </a:rPr>
              <a:t>年改定版）</a:t>
            </a:r>
            <a:br>
              <a:rPr lang="en-US" altLang="ja-JP" dirty="0"/>
            </a:br>
            <a:br>
              <a:rPr lang="en-US" altLang="ja-JP" dirty="0"/>
            </a:br>
            <a:r>
              <a:rPr lang="ja-JP" altLang="en-US" dirty="0"/>
              <a:t>概要版</a:t>
            </a:r>
            <a:br>
              <a:rPr lang="en-US" altLang="ja-JP" dirty="0"/>
            </a:br>
            <a:r>
              <a:rPr lang="en-US" altLang="ja-JP" sz="2800" dirty="0">
                <a:hlinkClick r:id="rId3"/>
              </a:rPr>
              <a:t>PPP/PFI</a:t>
            </a:r>
            <a:r>
              <a:rPr lang="ja-JP" altLang="en-US" sz="2800" dirty="0">
                <a:hlinkClick r:id="rId3"/>
              </a:rPr>
              <a:t>推進アクションプラン（令和</a:t>
            </a:r>
            <a:r>
              <a:rPr lang="en-US" altLang="ja-JP" sz="2800" dirty="0">
                <a:hlinkClick r:id="rId3"/>
              </a:rPr>
              <a:t>7</a:t>
            </a:r>
            <a:r>
              <a:rPr lang="ja-JP" altLang="en-US" sz="2800" dirty="0">
                <a:hlinkClick r:id="rId3"/>
              </a:rPr>
              <a:t>年改定版）の概要</a:t>
            </a:r>
            <a:endParaRPr lang="ja-JP" altLang="en-US" dirty="0"/>
          </a:p>
        </p:txBody>
      </p:sp>
      <p:sp>
        <p:nvSpPr>
          <p:cNvPr id="4" name="スライド番号プレースホルダー 3" hidden="1">
            <a:extLst>
              <a:ext uri="{FF2B5EF4-FFF2-40B4-BE49-F238E27FC236}">
                <a16:creationId xmlns:a16="http://schemas.microsoft.com/office/drawing/2014/main" id="{C55CBBEF-C93D-AED0-1204-549AC8A7C626}"/>
              </a:ext>
            </a:extLst>
          </p:cNvPr>
          <p:cNvSpPr>
            <a:spLocks noGrp="1"/>
          </p:cNvSpPr>
          <p:nvPr>
            <p:ph type="sldNum" sz="quarter" idx="4294967295"/>
          </p:nvPr>
        </p:nvSpPr>
        <p:spPr>
          <a:xfrm>
            <a:off x="0" y="6246813"/>
            <a:ext cx="2670175" cy="365125"/>
          </a:xfrm>
        </p:spPr>
        <p:txBody>
          <a:bodyPr/>
          <a:lstStyle/>
          <a:p>
            <a:pPr>
              <a:spcAft>
                <a:spcPts val="600"/>
              </a:spcAft>
            </a:pPr>
            <a:fld id="{B5CEABB6-07DC-46E8-9B57-56EC44A396E5}" type="slidenum">
              <a:rPr lang="en-US" altLang="ja-JP" noProof="0" smtClean="0"/>
              <a:pPr>
                <a:spcAft>
                  <a:spcPts val="600"/>
                </a:spcAft>
              </a:pPr>
              <a:t>13</a:t>
            </a:fld>
            <a:endParaRPr lang="ja-JP" altLang="en-US" noProof="0"/>
          </a:p>
        </p:txBody>
      </p:sp>
    </p:spTree>
    <p:extLst>
      <p:ext uri="{BB962C8B-B14F-4D97-AF65-F5344CB8AC3E}">
        <p14:creationId xmlns:p14="http://schemas.microsoft.com/office/powerpoint/2010/main" val="241858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A79301A-093C-AB1C-B08E-449B8CA7D8F7}"/>
              </a:ext>
            </a:extLst>
          </p:cNvPr>
          <p:cNvSpPr>
            <a:spLocks noGrp="1"/>
          </p:cNvSpPr>
          <p:nvPr>
            <p:ph type="title"/>
          </p:nvPr>
        </p:nvSpPr>
        <p:spPr>
          <a:xfrm>
            <a:off x="902208" y="420624"/>
            <a:ext cx="7604794" cy="3621024"/>
          </a:xfrm>
        </p:spPr>
        <p:txBody>
          <a:bodyPr/>
          <a:lstStyle/>
          <a:p>
            <a:r>
              <a:rPr lang="ja-JP" altLang="en-US" dirty="0"/>
              <a:t>２．ＰＰＰ／ＰＦＩの推進施策</a:t>
            </a:r>
          </a:p>
        </p:txBody>
      </p:sp>
      <p:sp>
        <p:nvSpPr>
          <p:cNvPr id="4" name="スライド番号プレースホルダー 3">
            <a:extLst>
              <a:ext uri="{FF2B5EF4-FFF2-40B4-BE49-F238E27FC236}">
                <a16:creationId xmlns:a16="http://schemas.microsoft.com/office/drawing/2014/main" id="{31DE906C-8848-91EA-405C-44B5F78C28DE}"/>
              </a:ext>
            </a:extLst>
          </p:cNvPr>
          <p:cNvSpPr>
            <a:spLocks noGrp="1"/>
          </p:cNvSpPr>
          <p:nvPr>
            <p:ph type="sldNum" sz="quarter" idx="4294967295"/>
          </p:nvPr>
        </p:nvSpPr>
        <p:spPr>
          <a:xfrm>
            <a:off x="0" y="6246813"/>
            <a:ext cx="2670175" cy="365125"/>
          </a:xfrm>
        </p:spPr>
        <p:txBody>
          <a:bodyPr/>
          <a:lstStyle/>
          <a:p>
            <a:fld id="{B5CEABB6-07DC-46E8-9B57-56EC44A396E5}" type="slidenum">
              <a:rPr lang="en-US" altLang="ja-JP" noProof="0" smtClean="0"/>
              <a:pPr/>
              <a:t>14</a:t>
            </a:fld>
            <a:endParaRPr lang="ja-JP" altLang="en-US" noProof="0" dirty="0"/>
          </a:p>
        </p:txBody>
      </p:sp>
    </p:spTree>
    <p:extLst>
      <p:ext uri="{BB962C8B-B14F-4D97-AF65-F5344CB8AC3E}">
        <p14:creationId xmlns:p14="http://schemas.microsoft.com/office/powerpoint/2010/main" val="425021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F2865-421A-CD35-F72A-02D5C26D16C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6C7F28-552E-8BA9-7816-F5CB01A51B52}"/>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a:t>
            </a:r>
            <a:r>
              <a:rPr kumimoji="1" lang="ja-JP" altLang="en-US" sz="2000" dirty="0"/>
              <a:t>：</a:t>
            </a:r>
            <a:r>
              <a:rPr lang="ja-JP" altLang="en-US" sz="2000" dirty="0"/>
              <a:t> </a:t>
            </a:r>
            <a:r>
              <a:rPr lang="en-US" altLang="ja-JP" sz="2000" dirty="0"/>
              <a:t>ⅰ</a:t>
            </a:r>
            <a:r>
              <a:rPr lang="ja-JP" altLang="en-US" sz="2000" dirty="0"/>
              <a:t>）ウォーターＰＰＰの推進 （令和</a:t>
            </a:r>
            <a:r>
              <a:rPr lang="en-US" altLang="ja-JP" sz="2000" dirty="0"/>
              <a:t>6</a:t>
            </a:r>
            <a:r>
              <a:rPr lang="ja-JP" altLang="en-US" sz="2000" dirty="0"/>
              <a:t>年度から）</a:t>
            </a:r>
            <a:endParaRPr kumimoji="1" lang="ja-JP" altLang="en-US" sz="2000" dirty="0"/>
          </a:p>
        </p:txBody>
      </p:sp>
      <p:sp>
        <p:nvSpPr>
          <p:cNvPr id="4" name="スライド番号プレースホルダー 3">
            <a:extLst>
              <a:ext uri="{FF2B5EF4-FFF2-40B4-BE49-F238E27FC236}">
                <a16:creationId xmlns:a16="http://schemas.microsoft.com/office/drawing/2014/main" id="{2F68BE67-9F3F-20E7-17AD-083723E017AF}"/>
              </a:ext>
            </a:extLst>
          </p:cNvPr>
          <p:cNvSpPr>
            <a:spLocks noGrp="1"/>
          </p:cNvSpPr>
          <p:nvPr>
            <p:ph type="sldNum" sz="quarter" idx="12"/>
          </p:nvPr>
        </p:nvSpPr>
        <p:spPr/>
        <p:txBody>
          <a:bodyPr/>
          <a:lstStyle/>
          <a:p>
            <a:fld id="{B5CEABB6-07DC-46E8-9B57-56EC44A396E5}" type="slidenum">
              <a:rPr lang="en-US" altLang="ja-JP" noProof="0" smtClean="0"/>
              <a:pPr/>
              <a:t>15</a:t>
            </a:fld>
            <a:endParaRPr lang="ja-JP" altLang="en-US" noProof="0" dirty="0"/>
          </a:p>
        </p:txBody>
      </p:sp>
      <p:sp>
        <p:nvSpPr>
          <p:cNvPr id="16" name="テキスト ボックス 15">
            <a:extLst>
              <a:ext uri="{FF2B5EF4-FFF2-40B4-BE49-F238E27FC236}">
                <a16:creationId xmlns:a16="http://schemas.microsoft.com/office/drawing/2014/main" id="{8BA4D285-7BD3-3375-7065-9B80EE1CA02A}"/>
              </a:ext>
            </a:extLst>
          </p:cNvPr>
          <p:cNvSpPr txBox="1"/>
          <p:nvPr/>
        </p:nvSpPr>
        <p:spPr>
          <a:xfrm>
            <a:off x="472610" y="1042239"/>
            <a:ext cx="10510463" cy="3416320"/>
          </a:xfrm>
          <a:prstGeom prst="rect">
            <a:avLst/>
          </a:prstGeom>
          <a:noFill/>
          <a:ln>
            <a:solidFill>
              <a:srgbClr val="FF0000"/>
            </a:solidFill>
          </a:ln>
        </p:spPr>
        <p:txBody>
          <a:bodyPr wrap="square" rtlCol="0">
            <a:spAutoFit/>
          </a:bodyPr>
          <a:lstStyle/>
          <a:p>
            <a:r>
              <a:rPr lang="ja-JP" altLang="en-US" dirty="0"/>
              <a:t> </a:t>
            </a:r>
            <a:endParaRPr lang="en-US" altLang="ja-JP" dirty="0"/>
          </a:p>
          <a:p>
            <a:r>
              <a:rPr lang="ja-JP" altLang="en-US" dirty="0"/>
              <a:t>①人口減少、水道・下水道・工業用水道の膨大な施設の老朽化、職員の不足</a:t>
            </a:r>
            <a:endParaRPr lang="en-US" altLang="ja-JP" dirty="0"/>
          </a:p>
          <a:p>
            <a:r>
              <a:rPr lang="en-US" altLang="ja-JP" dirty="0"/>
              <a:t>	</a:t>
            </a:r>
            <a:r>
              <a:rPr lang="ja-JP" altLang="en-US" dirty="0"/>
              <a:t>運営権事業及び官民連携方式（「ウォーターＰＰＰ」） の推進</a:t>
            </a:r>
            <a:endParaRPr lang="en-US" altLang="ja-JP" dirty="0"/>
          </a:p>
          <a:p>
            <a:r>
              <a:rPr lang="en-US" altLang="ja-JP" dirty="0"/>
              <a:t>	</a:t>
            </a:r>
            <a:r>
              <a:rPr lang="ja-JP" altLang="en-US" dirty="0"/>
              <a:t>（令和５年度開始、 令和６年度強化）＜農林水産省、経済産業省、国土交通省、内閣府＞</a:t>
            </a:r>
            <a:endParaRPr lang="en-US" altLang="ja-JP" dirty="0"/>
          </a:p>
          <a:p>
            <a:endParaRPr lang="en-US" altLang="ja-JP" dirty="0"/>
          </a:p>
          <a:p>
            <a:r>
              <a:rPr lang="ja-JP" altLang="en-US" dirty="0"/>
              <a:t> ②首長へのトップセールス等の地方公共団体へ の働きかけ、国と地方公共団体の連携、支援施策の強化</a:t>
            </a:r>
            <a:endParaRPr lang="en-US" altLang="ja-JP" dirty="0"/>
          </a:p>
          <a:p>
            <a:r>
              <a:rPr lang="en-US" altLang="ja-JP" dirty="0"/>
              <a:t>	</a:t>
            </a:r>
            <a:r>
              <a:rPr lang="ja-JP" altLang="en-US" dirty="0"/>
              <a:t>（平成２９年度開始、令和６年度強化）＜農林水産省、経済産業省、国土 交通省、内閣府＞</a:t>
            </a:r>
            <a:endParaRPr lang="en-US" altLang="ja-JP" dirty="0"/>
          </a:p>
          <a:p>
            <a:endParaRPr lang="en-US" altLang="ja-JP" dirty="0"/>
          </a:p>
          <a:p>
            <a:r>
              <a:rPr lang="ja-JP" altLang="en-US" dirty="0"/>
              <a:t> ③ 水道・下水道・工業用水道、集落排水の分野横断型・広域型のウォーターＰＰＰの形成</a:t>
            </a:r>
            <a:endParaRPr lang="en-US" altLang="ja-JP" dirty="0"/>
          </a:p>
          <a:p>
            <a:r>
              <a:rPr lang="en-US" altLang="ja-JP" dirty="0"/>
              <a:t>	</a:t>
            </a:r>
            <a:r>
              <a:rPr lang="ja-JP" altLang="en-US" dirty="0"/>
              <a:t> 取り組む地方公共団体を積極的に支援</a:t>
            </a:r>
            <a:endParaRPr lang="en-US" altLang="ja-JP" dirty="0"/>
          </a:p>
          <a:p>
            <a:r>
              <a:rPr lang="ja-JP" altLang="en-US" dirty="0"/>
              <a:t>　　　　　　（令和６年度開始）＜農林水産省、 経済産業省、国土交通省、内閣府＞</a:t>
            </a:r>
            <a:endParaRPr lang="en-US" altLang="ja-JP" dirty="0"/>
          </a:p>
          <a:p>
            <a:endParaRPr kumimoji="1" lang="ja-JP" altLang="en-US" dirty="0"/>
          </a:p>
        </p:txBody>
      </p:sp>
    </p:spTree>
    <p:extLst>
      <p:ext uri="{BB962C8B-B14F-4D97-AF65-F5344CB8AC3E}">
        <p14:creationId xmlns:p14="http://schemas.microsoft.com/office/powerpoint/2010/main" val="331227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7E472-CAB6-2AA0-01A3-92676E53A49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D521C2-DABE-4618-29AB-401DA2101F7E}"/>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a:t>
            </a:r>
            <a:r>
              <a:rPr kumimoji="1" lang="ja-JP" altLang="en-US" sz="2000" dirty="0"/>
              <a:t>：</a:t>
            </a:r>
            <a:r>
              <a:rPr lang="ja-JP" altLang="en-US" sz="2000" dirty="0"/>
              <a:t> </a:t>
            </a:r>
            <a:r>
              <a:rPr lang="en-US" altLang="ja-JP" sz="2000" dirty="0"/>
              <a:t>ⅱ</a:t>
            </a:r>
            <a:r>
              <a:rPr lang="ja-JP" altLang="en-US" sz="2000" dirty="0"/>
              <a:t>）ＰＰＰ／ＰＦＩによるカーボンニュートラルへの貢献（令和５年～）</a:t>
            </a:r>
            <a:endParaRPr kumimoji="1" lang="ja-JP" altLang="en-US" sz="2000" dirty="0"/>
          </a:p>
        </p:txBody>
      </p:sp>
      <p:sp>
        <p:nvSpPr>
          <p:cNvPr id="4" name="スライド番号プレースホルダー 3">
            <a:extLst>
              <a:ext uri="{FF2B5EF4-FFF2-40B4-BE49-F238E27FC236}">
                <a16:creationId xmlns:a16="http://schemas.microsoft.com/office/drawing/2014/main" id="{6C917398-203D-A258-9088-4B36974B3BBD}"/>
              </a:ext>
            </a:extLst>
          </p:cNvPr>
          <p:cNvSpPr>
            <a:spLocks noGrp="1"/>
          </p:cNvSpPr>
          <p:nvPr>
            <p:ph type="sldNum" sz="quarter" idx="12"/>
          </p:nvPr>
        </p:nvSpPr>
        <p:spPr/>
        <p:txBody>
          <a:bodyPr/>
          <a:lstStyle/>
          <a:p>
            <a:fld id="{B5CEABB6-07DC-46E8-9B57-56EC44A396E5}" type="slidenum">
              <a:rPr lang="en-US" altLang="ja-JP" noProof="0" smtClean="0"/>
              <a:pPr/>
              <a:t>16</a:t>
            </a:fld>
            <a:endParaRPr lang="ja-JP" altLang="en-US" noProof="0" dirty="0"/>
          </a:p>
        </p:txBody>
      </p:sp>
      <p:sp>
        <p:nvSpPr>
          <p:cNvPr id="16" name="テキスト ボックス 15">
            <a:extLst>
              <a:ext uri="{FF2B5EF4-FFF2-40B4-BE49-F238E27FC236}">
                <a16:creationId xmlns:a16="http://schemas.microsoft.com/office/drawing/2014/main" id="{8046FD78-F292-7CB3-13F2-B926A6FDAC97}"/>
              </a:ext>
            </a:extLst>
          </p:cNvPr>
          <p:cNvSpPr txBox="1"/>
          <p:nvPr/>
        </p:nvSpPr>
        <p:spPr>
          <a:xfrm>
            <a:off x="472610" y="840937"/>
            <a:ext cx="10510463" cy="5816977"/>
          </a:xfrm>
          <a:prstGeom prst="rect">
            <a:avLst/>
          </a:prstGeom>
          <a:noFill/>
          <a:ln>
            <a:solidFill>
              <a:srgbClr val="FF0000"/>
            </a:solidFill>
          </a:ln>
        </p:spPr>
        <p:txBody>
          <a:bodyPr wrap="square" rtlCol="0">
            <a:spAutoFit/>
          </a:bodyPr>
          <a:lstStyle/>
          <a:p>
            <a:r>
              <a:rPr lang="ja-JP" altLang="en-US" dirty="0"/>
              <a:t>① 「ハイブリッドダム」</a:t>
            </a:r>
            <a:endParaRPr lang="en-US" altLang="ja-JP" dirty="0"/>
          </a:p>
          <a:p>
            <a:r>
              <a:rPr lang="en-US" altLang="ja-JP" dirty="0"/>
              <a:t>	</a:t>
            </a:r>
            <a:r>
              <a:rPr lang="ja-JP" altLang="en-US" dirty="0"/>
              <a:t>既設ダムの</a:t>
            </a:r>
            <a:r>
              <a:rPr lang="ja-JP" altLang="en-US" sz="2000" b="1" dirty="0"/>
              <a:t>発電施設の新増設</a:t>
            </a:r>
            <a:endParaRPr lang="en-US" altLang="ja-JP" sz="2000" b="1" dirty="0"/>
          </a:p>
          <a:p>
            <a:r>
              <a:rPr lang="en-US" altLang="ja-JP" dirty="0"/>
              <a:t>	</a:t>
            </a:r>
            <a:r>
              <a:rPr lang="ja-JP" altLang="en-US" dirty="0"/>
              <a:t>国土交通省管理のダム での事業性検討</a:t>
            </a:r>
            <a:endParaRPr lang="en-US" altLang="ja-JP" dirty="0"/>
          </a:p>
          <a:p>
            <a:r>
              <a:rPr lang="ja-JP" altLang="en-US" dirty="0"/>
              <a:t>　　　　　　発電機の新増設について、令和７年度中に事業候補者を特定する予定</a:t>
            </a:r>
            <a:endParaRPr lang="en-US" altLang="ja-JP" dirty="0"/>
          </a:p>
          <a:p>
            <a:r>
              <a:rPr lang="en-US" altLang="ja-JP" dirty="0"/>
              <a:t>	</a:t>
            </a:r>
            <a:r>
              <a:rPr lang="ja-JP" altLang="en-US" dirty="0"/>
              <a:t>（令和５年度開始） ＜国土交通省＞</a:t>
            </a:r>
            <a:endParaRPr lang="en-US" altLang="ja-JP" dirty="0"/>
          </a:p>
          <a:p>
            <a:r>
              <a:rPr lang="ja-JP" altLang="en-US" dirty="0"/>
              <a:t>② 電力事業者と連携</a:t>
            </a:r>
            <a:endParaRPr lang="en-US" altLang="ja-JP" dirty="0"/>
          </a:p>
          <a:p>
            <a:r>
              <a:rPr lang="en-US" altLang="ja-JP" dirty="0"/>
              <a:t>	</a:t>
            </a:r>
            <a:r>
              <a:rPr lang="ja-JP" altLang="en-US" dirty="0"/>
              <a:t>ダムの運用高度化等による</a:t>
            </a:r>
            <a:r>
              <a:rPr lang="ja-JP" altLang="en-US" sz="2000" b="1" dirty="0"/>
              <a:t>水力発電の増強</a:t>
            </a:r>
            <a:endParaRPr lang="en-US" altLang="ja-JP" sz="2000" b="1" dirty="0"/>
          </a:p>
          <a:p>
            <a:r>
              <a:rPr lang="en-US" altLang="ja-JP" dirty="0"/>
              <a:t>	</a:t>
            </a:r>
            <a:r>
              <a:rPr lang="ja-JP" altLang="en-US" dirty="0"/>
              <a:t>上下水道施設の再編等による省エネ化</a:t>
            </a:r>
            <a:endParaRPr lang="en-US" altLang="ja-JP" dirty="0"/>
          </a:p>
          <a:p>
            <a:r>
              <a:rPr lang="en-US" altLang="ja-JP" dirty="0"/>
              <a:t>	</a:t>
            </a:r>
            <a:r>
              <a:rPr lang="ja-JP" altLang="en-US" sz="2000" b="1" dirty="0"/>
              <a:t>水系全体でカーボンニュートラル</a:t>
            </a:r>
            <a:r>
              <a:rPr lang="ja-JP" altLang="en-US" dirty="0"/>
              <a:t>の取組を官民連携で推進</a:t>
            </a:r>
            <a:endParaRPr lang="en-US" altLang="ja-JP" dirty="0"/>
          </a:p>
          <a:p>
            <a:r>
              <a:rPr lang="en-US" altLang="ja-JP" dirty="0"/>
              <a:t>	</a:t>
            </a:r>
            <a:r>
              <a:rPr lang="ja-JP" altLang="en-US" dirty="0"/>
              <a:t>順次、全国の河川で検討</a:t>
            </a:r>
            <a:endParaRPr lang="en-US" altLang="ja-JP" dirty="0"/>
          </a:p>
          <a:p>
            <a:r>
              <a:rPr lang="en-US" altLang="ja-JP" dirty="0"/>
              <a:t>	</a:t>
            </a:r>
            <a:r>
              <a:rPr lang="ja-JP" altLang="en-US" dirty="0"/>
              <a:t>（令和６年度開始）＜国土交通省、経済産業省、 農林水産省＞ </a:t>
            </a:r>
            <a:endParaRPr lang="en-US" altLang="ja-JP" dirty="0"/>
          </a:p>
          <a:p>
            <a:r>
              <a:rPr lang="ja-JP" altLang="en-US" dirty="0"/>
              <a:t>③ 国の地方支分部局と地域プラットフォームの連携公共施設への太陽光発電設備の導入補助</a:t>
            </a:r>
            <a:endParaRPr lang="en-US" altLang="ja-JP" dirty="0"/>
          </a:p>
          <a:p>
            <a:r>
              <a:rPr lang="en-US" altLang="ja-JP" dirty="0"/>
              <a:t>	</a:t>
            </a:r>
            <a:r>
              <a:rPr lang="ja-JP" altLang="en-US" sz="2000" b="1" dirty="0"/>
              <a:t>原則ＰＰＡ事業に限定</a:t>
            </a:r>
            <a:endParaRPr lang="en-US" altLang="ja-JP" sz="2000" b="1" dirty="0"/>
          </a:p>
          <a:p>
            <a:r>
              <a:rPr lang="ja-JP" altLang="en-US" dirty="0"/>
              <a:t>　　　　　  </a:t>
            </a:r>
            <a:r>
              <a:rPr lang="en-US" altLang="ja-JP" dirty="0"/>
              <a:t>ESCO</a:t>
            </a:r>
            <a:r>
              <a:rPr lang="ja-JP" altLang="en-US" dirty="0"/>
              <a:t>事業等を活用した省ＣＯ２設備の導入</a:t>
            </a:r>
            <a:endParaRPr lang="en-US" altLang="ja-JP" dirty="0"/>
          </a:p>
          <a:p>
            <a:r>
              <a:rPr lang="en-US" altLang="ja-JP" dirty="0"/>
              <a:t>           </a:t>
            </a:r>
            <a:r>
              <a:rPr lang="ja-JP" altLang="en-US" dirty="0"/>
              <a:t> </a:t>
            </a:r>
            <a:r>
              <a:rPr lang="ja-JP" altLang="en-US" sz="2000" b="1" dirty="0"/>
              <a:t>民間事業者の創意工夫をいかした</a:t>
            </a:r>
            <a:r>
              <a:rPr lang="ja-JP" altLang="en-US" dirty="0"/>
              <a:t>公共施設の脱炭素化など地域主導の脱炭素の取組促進</a:t>
            </a:r>
            <a:endParaRPr lang="en-US" altLang="ja-JP" dirty="0"/>
          </a:p>
          <a:p>
            <a:r>
              <a:rPr lang="ja-JP" altLang="en-US" dirty="0"/>
              <a:t>　　　　　　（令和４年度開始、令和５年度強化）＜環境省、内閣府＞</a:t>
            </a:r>
            <a:endParaRPr lang="en-US" altLang="ja-JP" dirty="0"/>
          </a:p>
          <a:p>
            <a:r>
              <a:rPr lang="ja-JP" altLang="en-US" dirty="0"/>
              <a:t>④ グリーンインフラ官民連携プラットフォームにおける</a:t>
            </a:r>
            <a:r>
              <a:rPr lang="ja-JP" altLang="en-US" sz="2000" b="1" dirty="0"/>
              <a:t>地方公共団体と企業等とのマッチング</a:t>
            </a:r>
            <a:r>
              <a:rPr lang="ja-JP" altLang="en-US" dirty="0"/>
              <a:t>支援</a:t>
            </a:r>
            <a:endParaRPr lang="en-US" altLang="ja-JP" dirty="0"/>
          </a:p>
          <a:p>
            <a:r>
              <a:rPr lang="ja-JP" altLang="en-US" dirty="0"/>
              <a:t>　　　　　　先導的なモデル地域の検討支援・ 事例の水平展開</a:t>
            </a:r>
            <a:endParaRPr lang="en-US" altLang="ja-JP" dirty="0"/>
          </a:p>
          <a:p>
            <a:r>
              <a:rPr lang="ja-JP" altLang="en-US" dirty="0"/>
              <a:t>　　　　　　民間資金を活用したグリーンインフラの実装推進</a:t>
            </a:r>
            <a:endParaRPr lang="en-US" altLang="ja-JP" dirty="0"/>
          </a:p>
          <a:p>
            <a:r>
              <a:rPr lang="en-US" altLang="ja-JP" dirty="0"/>
              <a:t>              (</a:t>
            </a:r>
            <a:r>
              <a:rPr lang="ja-JP" altLang="en-US" dirty="0"/>
              <a:t>令和５年度開始）＜国土交通省＞</a:t>
            </a:r>
            <a:endParaRPr kumimoji="1" lang="ja-JP" altLang="en-US" dirty="0"/>
          </a:p>
        </p:txBody>
      </p:sp>
    </p:spTree>
    <p:extLst>
      <p:ext uri="{BB962C8B-B14F-4D97-AF65-F5344CB8AC3E}">
        <p14:creationId xmlns:p14="http://schemas.microsoft.com/office/powerpoint/2010/main" val="166005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AA16B-0217-CCEA-1B40-9974BE97C06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E8EB2E8-2664-4389-E671-6068968394E7}"/>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a:t>
            </a:r>
            <a:r>
              <a:rPr kumimoji="1" lang="ja-JP" altLang="en-US" sz="2000" dirty="0"/>
              <a:t>：</a:t>
            </a:r>
            <a:r>
              <a:rPr lang="ja-JP" altLang="en-US" sz="2000" dirty="0"/>
              <a:t> </a:t>
            </a:r>
            <a:r>
              <a:rPr lang="en-US" altLang="ja-JP" sz="2000" dirty="0"/>
              <a:t>ⅲ</a:t>
            </a:r>
            <a:r>
              <a:rPr lang="ja-JP" altLang="en-US" sz="2000" dirty="0"/>
              <a:t>）新たなＰＰＰ／ＰＦＩ活用モデルの形成 </a:t>
            </a:r>
            <a:endParaRPr kumimoji="1" lang="ja-JP" altLang="en-US" sz="2000" dirty="0"/>
          </a:p>
        </p:txBody>
      </p:sp>
      <p:sp>
        <p:nvSpPr>
          <p:cNvPr id="4" name="スライド番号プレースホルダー 3">
            <a:extLst>
              <a:ext uri="{FF2B5EF4-FFF2-40B4-BE49-F238E27FC236}">
                <a16:creationId xmlns:a16="http://schemas.microsoft.com/office/drawing/2014/main" id="{8243BD8D-7785-D901-458D-48EEEF514E6B}"/>
              </a:ext>
            </a:extLst>
          </p:cNvPr>
          <p:cNvSpPr>
            <a:spLocks noGrp="1"/>
          </p:cNvSpPr>
          <p:nvPr>
            <p:ph type="sldNum" sz="quarter" idx="12"/>
          </p:nvPr>
        </p:nvSpPr>
        <p:spPr/>
        <p:txBody>
          <a:bodyPr/>
          <a:lstStyle/>
          <a:p>
            <a:fld id="{B5CEABB6-07DC-46E8-9B57-56EC44A396E5}" type="slidenum">
              <a:rPr lang="en-US" altLang="ja-JP" noProof="0" smtClean="0"/>
              <a:pPr/>
              <a:t>17</a:t>
            </a:fld>
            <a:endParaRPr lang="ja-JP" altLang="en-US" noProof="0" dirty="0"/>
          </a:p>
        </p:txBody>
      </p:sp>
      <p:sp>
        <p:nvSpPr>
          <p:cNvPr id="16" name="テキスト ボックス 15">
            <a:extLst>
              <a:ext uri="{FF2B5EF4-FFF2-40B4-BE49-F238E27FC236}">
                <a16:creationId xmlns:a16="http://schemas.microsoft.com/office/drawing/2014/main" id="{406745D7-E524-49AE-7455-AD554DCB1FCB}"/>
              </a:ext>
            </a:extLst>
          </p:cNvPr>
          <p:cNvSpPr txBox="1"/>
          <p:nvPr/>
        </p:nvSpPr>
        <p:spPr>
          <a:xfrm>
            <a:off x="472610" y="840937"/>
            <a:ext cx="10510463" cy="5509200"/>
          </a:xfrm>
          <a:prstGeom prst="rect">
            <a:avLst/>
          </a:prstGeom>
          <a:noFill/>
          <a:ln>
            <a:solidFill>
              <a:srgbClr val="FF0000"/>
            </a:solidFill>
          </a:ln>
        </p:spPr>
        <p:txBody>
          <a:bodyPr wrap="square" rtlCol="0">
            <a:spAutoFit/>
          </a:bodyPr>
          <a:lstStyle/>
          <a:p>
            <a:r>
              <a:rPr lang="ja-JP" altLang="en-US" dirty="0"/>
              <a:t>⑧ 積極的に</a:t>
            </a:r>
            <a:r>
              <a:rPr lang="ja-JP" altLang="en-US" sz="2000" b="1" dirty="0"/>
              <a:t>指標連動方式の採用</a:t>
            </a:r>
            <a:endParaRPr lang="en-US" altLang="ja-JP" sz="2000" b="1" dirty="0"/>
          </a:p>
          <a:p>
            <a:r>
              <a:rPr lang="en-US" altLang="ja-JP" dirty="0"/>
              <a:t>	</a:t>
            </a:r>
            <a:r>
              <a:rPr lang="ja-JP" altLang="en-US" dirty="0"/>
              <a:t>令和４年５月に策定・公表した「指標連動方式に関する基本的考え方」について</a:t>
            </a:r>
            <a:endParaRPr lang="en-US" altLang="ja-JP" dirty="0"/>
          </a:p>
          <a:p>
            <a:r>
              <a:rPr lang="ja-JP" altLang="en-US" dirty="0"/>
              <a:t>　　　　　　　　　　　具体的な活用イメー ジを普及するための改定</a:t>
            </a:r>
            <a:endParaRPr lang="en-US" altLang="ja-JP" dirty="0"/>
          </a:p>
          <a:p>
            <a:r>
              <a:rPr lang="ja-JP" altLang="en-US" dirty="0"/>
              <a:t>　　　　　　　　　　　他の類似する方式（業績連動 方式、成果連動型民間委託契約方式等）との違いや、指標</a:t>
            </a:r>
            <a:r>
              <a:rPr lang="en-US" altLang="ja-JP" dirty="0"/>
              <a:t>	</a:t>
            </a:r>
            <a:r>
              <a:rPr lang="ja-JP" altLang="en-US" dirty="0"/>
              <a:t>　　　　　連動方式に近い仕組みを導入している事例整理</a:t>
            </a:r>
            <a:endParaRPr lang="en-US" altLang="ja-JP" dirty="0"/>
          </a:p>
          <a:p>
            <a:r>
              <a:rPr lang="en-US" altLang="ja-JP" dirty="0"/>
              <a:t>	</a:t>
            </a:r>
            <a:r>
              <a:rPr lang="ja-JP" altLang="en-US" dirty="0"/>
              <a:t>　　　　　指標連動方式を採用した案件形成 に向けた支援</a:t>
            </a:r>
            <a:endParaRPr lang="en-US" altLang="ja-JP" dirty="0"/>
          </a:p>
          <a:p>
            <a:r>
              <a:rPr lang="ja-JP" altLang="en-US" dirty="0"/>
              <a:t>　　　　　　　　　　　課題や活用の方向性を整理</a:t>
            </a:r>
            <a:endParaRPr lang="en-US" altLang="ja-JP" dirty="0"/>
          </a:p>
          <a:p>
            <a:r>
              <a:rPr lang="ja-JP" altLang="en-US" dirty="0"/>
              <a:t>　　　　　　　　　　（令和４ 年度開始、</a:t>
            </a:r>
            <a:r>
              <a:rPr lang="ja-JP" altLang="en-US" sz="2000" b="1" dirty="0"/>
              <a:t>令和７年度強化</a:t>
            </a:r>
            <a:r>
              <a:rPr lang="ja-JP" altLang="en-US" dirty="0"/>
              <a:t>）＜内閣府＞ </a:t>
            </a:r>
            <a:endParaRPr lang="en-US" altLang="ja-JP" dirty="0"/>
          </a:p>
          <a:p>
            <a:r>
              <a:rPr lang="ja-JP" altLang="en-US" dirty="0"/>
              <a:t>⑪ 地方公共団体が遊休地を複数所有しているケースへの対応</a:t>
            </a:r>
            <a:endParaRPr lang="en-US" altLang="ja-JP" dirty="0"/>
          </a:p>
          <a:p>
            <a:r>
              <a:rPr lang="en-US" altLang="ja-JP" dirty="0"/>
              <a:t>	</a:t>
            </a:r>
            <a:r>
              <a:rPr lang="ja-JP" altLang="en-US" sz="2000" b="1" dirty="0"/>
              <a:t>ＬＡＢＶ</a:t>
            </a:r>
            <a:r>
              <a:rPr lang="ja-JP" altLang="en-US" dirty="0"/>
              <a:t>の 活用</a:t>
            </a:r>
            <a:endParaRPr lang="en-US" altLang="ja-JP" dirty="0"/>
          </a:p>
          <a:p>
            <a:r>
              <a:rPr lang="en-US" altLang="ja-JP" dirty="0"/>
              <a:t>	</a:t>
            </a:r>
            <a:r>
              <a:rPr lang="ja-JP" altLang="en-US" dirty="0"/>
              <a:t>山口県山陽小野田市での事例</a:t>
            </a:r>
            <a:endParaRPr lang="en-US" altLang="ja-JP" dirty="0"/>
          </a:p>
          <a:p>
            <a:r>
              <a:rPr lang="en-US" altLang="ja-JP" dirty="0"/>
              <a:t>	</a:t>
            </a:r>
            <a:r>
              <a:rPr lang="ja-JP" altLang="en-US" dirty="0"/>
              <a:t>事業の各プロセスにおけるポイントや役割分担・リスク分 担等の留意点を整理した解説書作成</a:t>
            </a:r>
            <a:endParaRPr lang="en-US" altLang="ja-JP" dirty="0"/>
          </a:p>
          <a:p>
            <a:r>
              <a:rPr lang="en-US" altLang="ja-JP" dirty="0"/>
              <a:t>	</a:t>
            </a:r>
            <a:r>
              <a:rPr lang="ja-JP" altLang="en-US" dirty="0"/>
              <a:t>案件形成に向 けた支援実施</a:t>
            </a:r>
            <a:endParaRPr lang="en-US" altLang="ja-JP" dirty="0"/>
          </a:p>
          <a:p>
            <a:r>
              <a:rPr lang="en-US" altLang="ja-JP" dirty="0"/>
              <a:t>	</a:t>
            </a:r>
            <a:r>
              <a:rPr lang="ja-JP" altLang="en-US" dirty="0"/>
              <a:t>（令和５年度開始、令和７年度強化）＜内閣府＞ </a:t>
            </a:r>
            <a:endParaRPr lang="en-US" altLang="ja-JP" dirty="0"/>
          </a:p>
          <a:p>
            <a:r>
              <a:rPr lang="ja-JP" altLang="en-US" dirty="0"/>
              <a:t>⑫ 島嶼部に対する侵攻や大規模災害等への対応、訓練等の平時での活用</a:t>
            </a:r>
            <a:endParaRPr lang="en-US" altLang="ja-JP" dirty="0"/>
          </a:p>
          <a:p>
            <a:r>
              <a:rPr lang="en-US" altLang="ja-JP" dirty="0"/>
              <a:t>	</a:t>
            </a:r>
            <a:r>
              <a:rPr lang="ja-JP" altLang="en-US" dirty="0"/>
              <a:t>自衛隊が大量の人員、装備品等を輸送することが可能な手段を確保</a:t>
            </a:r>
            <a:endParaRPr lang="en-US" altLang="ja-JP" dirty="0"/>
          </a:p>
          <a:p>
            <a:r>
              <a:rPr lang="en-US" altLang="ja-JP" dirty="0"/>
              <a:t>	</a:t>
            </a:r>
            <a:r>
              <a:rPr lang="ja-JP" altLang="en-US" sz="2000" b="1" dirty="0"/>
              <a:t>民間事業者において船舶を所有、維持、管理</a:t>
            </a:r>
            <a:r>
              <a:rPr lang="en-US" altLang="ja-JP" sz="2000" b="1" dirty="0"/>
              <a:t>,</a:t>
            </a:r>
            <a:r>
              <a:rPr lang="ja-JP" altLang="en-US" sz="2000" b="1" dirty="0"/>
              <a:t>運航</a:t>
            </a:r>
            <a:r>
              <a:rPr lang="ja-JP" altLang="en-US" dirty="0"/>
              <a:t>する事業導入済み</a:t>
            </a:r>
            <a:endParaRPr lang="en-US" altLang="ja-JP" dirty="0"/>
          </a:p>
          <a:p>
            <a:r>
              <a:rPr lang="en-US" altLang="ja-JP" dirty="0"/>
              <a:t>	</a:t>
            </a:r>
            <a:r>
              <a:rPr lang="ja-JP" altLang="en-US" dirty="0"/>
              <a:t>令和８年度開始の次期事業の公募の準備</a:t>
            </a:r>
            <a:endParaRPr lang="en-US" altLang="ja-JP" dirty="0"/>
          </a:p>
          <a:p>
            <a:r>
              <a:rPr lang="en-US" altLang="ja-JP" dirty="0"/>
              <a:t>		</a:t>
            </a:r>
            <a:r>
              <a:rPr lang="ja-JP" altLang="en-US" dirty="0"/>
              <a:t>（平成２７年度開始、</a:t>
            </a:r>
            <a:r>
              <a:rPr lang="ja-JP" altLang="en-US" sz="2000" b="1" dirty="0"/>
              <a:t>令和７年度強化</a:t>
            </a:r>
            <a:r>
              <a:rPr lang="ja-JP" altLang="en-US" dirty="0"/>
              <a:t>）＜防衛省＞</a:t>
            </a:r>
            <a:endParaRPr kumimoji="1" lang="ja-JP" altLang="en-US" dirty="0"/>
          </a:p>
        </p:txBody>
      </p:sp>
    </p:spTree>
    <p:extLst>
      <p:ext uri="{BB962C8B-B14F-4D97-AF65-F5344CB8AC3E}">
        <p14:creationId xmlns:p14="http://schemas.microsoft.com/office/powerpoint/2010/main" val="213840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DCCC7-10BD-3349-6C26-2BDFE7D238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0E6DC5F-8444-E05F-3AD9-53A55E3DC46D}"/>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a:t>
            </a:r>
            <a:r>
              <a:rPr kumimoji="1" lang="ja-JP" altLang="en-US" sz="2000" dirty="0"/>
              <a:t>：</a:t>
            </a:r>
            <a:r>
              <a:rPr lang="ja-JP" altLang="en-US" sz="2000" dirty="0"/>
              <a:t> </a:t>
            </a:r>
            <a:r>
              <a:rPr lang="en-US" altLang="ja-JP" sz="2000" dirty="0"/>
              <a:t>ⅳ</a:t>
            </a:r>
            <a:r>
              <a:rPr lang="ja-JP" altLang="en-US" sz="2000" dirty="0"/>
              <a:t>）</a:t>
            </a:r>
            <a:r>
              <a:rPr lang="en-US" altLang="ja-JP" sz="2000" dirty="0"/>
              <a:t> PPP/PFI </a:t>
            </a:r>
            <a:r>
              <a:rPr lang="ja-JP" altLang="en-US" sz="2000" dirty="0"/>
              <a:t>の活用を推進する新たな分野の開拓</a:t>
            </a:r>
            <a:endParaRPr kumimoji="1" lang="ja-JP" altLang="en-US" sz="2000" dirty="0"/>
          </a:p>
        </p:txBody>
      </p:sp>
      <p:sp>
        <p:nvSpPr>
          <p:cNvPr id="4" name="スライド番号プレースホルダー 3">
            <a:extLst>
              <a:ext uri="{FF2B5EF4-FFF2-40B4-BE49-F238E27FC236}">
                <a16:creationId xmlns:a16="http://schemas.microsoft.com/office/drawing/2014/main" id="{F4987290-D315-FACE-AF7C-14D265AC2C3D}"/>
              </a:ext>
            </a:extLst>
          </p:cNvPr>
          <p:cNvSpPr>
            <a:spLocks noGrp="1"/>
          </p:cNvSpPr>
          <p:nvPr>
            <p:ph type="sldNum" sz="quarter" idx="12"/>
          </p:nvPr>
        </p:nvSpPr>
        <p:spPr/>
        <p:txBody>
          <a:bodyPr/>
          <a:lstStyle/>
          <a:p>
            <a:fld id="{B5CEABB6-07DC-46E8-9B57-56EC44A396E5}" type="slidenum">
              <a:rPr lang="en-US" altLang="ja-JP" noProof="0" smtClean="0"/>
              <a:pPr/>
              <a:t>18</a:t>
            </a:fld>
            <a:endParaRPr lang="ja-JP" altLang="en-US" noProof="0" dirty="0"/>
          </a:p>
        </p:txBody>
      </p:sp>
      <p:sp>
        <p:nvSpPr>
          <p:cNvPr id="16" name="テキスト ボックス 15">
            <a:extLst>
              <a:ext uri="{FF2B5EF4-FFF2-40B4-BE49-F238E27FC236}">
                <a16:creationId xmlns:a16="http://schemas.microsoft.com/office/drawing/2014/main" id="{7D85776F-24C8-126E-468C-46AD9F5D2BCF}"/>
              </a:ext>
            </a:extLst>
          </p:cNvPr>
          <p:cNvSpPr txBox="1"/>
          <p:nvPr/>
        </p:nvSpPr>
        <p:spPr>
          <a:xfrm>
            <a:off x="472610" y="840937"/>
            <a:ext cx="10510463" cy="5478423"/>
          </a:xfrm>
          <a:prstGeom prst="rect">
            <a:avLst/>
          </a:prstGeom>
          <a:noFill/>
          <a:ln>
            <a:solidFill>
              <a:srgbClr val="FF0000"/>
            </a:solidFill>
          </a:ln>
        </p:spPr>
        <p:txBody>
          <a:bodyPr wrap="square" rtlCol="0">
            <a:spAutoFit/>
          </a:bodyPr>
          <a:lstStyle/>
          <a:p>
            <a:r>
              <a:rPr lang="ja-JP" altLang="en-US" dirty="0"/>
              <a:t>⑤ </a:t>
            </a:r>
            <a:r>
              <a:rPr lang="ja-JP" altLang="en-US" sz="2000" b="1" dirty="0"/>
              <a:t>スタンド・オフ防衛能力</a:t>
            </a:r>
            <a:r>
              <a:rPr lang="ja-JP" altLang="en-US" dirty="0"/>
              <a:t>の実効性の確保</a:t>
            </a:r>
            <a:endParaRPr lang="en-US" altLang="ja-JP" dirty="0"/>
          </a:p>
          <a:p>
            <a:r>
              <a:rPr lang="en-US" altLang="ja-JP" dirty="0"/>
              <a:t>	</a:t>
            </a:r>
            <a:r>
              <a:rPr lang="ja-JP" altLang="en-US" dirty="0"/>
              <a:t>宇宙領域を活用した常時継続的な目標情報の探知・追尾能力の獲得</a:t>
            </a:r>
            <a:endParaRPr lang="en-US" altLang="ja-JP" dirty="0"/>
          </a:p>
          <a:p>
            <a:r>
              <a:rPr lang="en-US" altLang="ja-JP" dirty="0"/>
              <a:t>	</a:t>
            </a:r>
            <a:r>
              <a:rPr lang="ja-JP" altLang="en-US" dirty="0"/>
              <a:t>ＰＦＩ方式による衛星コンステレーションの構築</a:t>
            </a:r>
            <a:endParaRPr lang="en-US" altLang="ja-JP" dirty="0"/>
          </a:p>
          <a:p>
            <a:r>
              <a:rPr lang="en-US" altLang="ja-JP" dirty="0"/>
              <a:t>		</a:t>
            </a:r>
            <a:r>
              <a:rPr lang="ja-JP" altLang="en-US" sz="2000" b="1" dirty="0"/>
              <a:t>（令和７年度開始</a:t>
            </a:r>
            <a:r>
              <a:rPr lang="ja-JP" altLang="en-US" dirty="0"/>
              <a:t>）＜防衛省＞ </a:t>
            </a:r>
            <a:endParaRPr lang="en-US" altLang="ja-JP" dirty="0"/>
          </a:p>
          <a:p>
            <a:r>
              <a:rPr lang="ja-JP" altLang="en-US" dirty="0"/>
              <a:t>⑦ </a:t>
            </a:r>
            <a:r>
              <a:rPr lang="ja-JP" altLang="en-US" sz="2000" b="1" dirty="0"/>
              <a:t>フェーズフリーの視点</a:t>
            </a:r>
            <a:r>
              <a:rPr lang="ja-JP" altLang="en-US" dirty="0"/>
              <a:t>で防災に配慮した公共施設等の整備</a:t>
            </a:r>
            <a:endParaRPr lang="en-US" altLang="ja-JP" dirty="0"/>
          </a:p>
          <a:p>
            <a:r>
              <a:rPr lang="en-US" altLang="ja-JP" dirty="0"/>
              <a:t>	</a:t>
            </a:r>
            <a:r>
              <a:rPr lang="ja-JP" altLang="en-US" dirty="0"/>
              <a:t>官民連携による先行事業等に関する事例 集の作成</a:t>
            </a:r>
            <a:endParaRPr lang="en-US" altLang="ja-JP" dirty="0"/>
          </a:p>
          <a:p>
            <a:r>
              <a:rPr lang="en-US" altLang="ja-JP" dirty="0"/>
              <a:t>	</a:t>
            </a:r>
            <a:r>
              <a:rPr lang="ja-JP" altLang="en-US" dirty="0"/>
              <a:t>防災目的で地方公共団体が所有するキッチンカーに関する日常時 と非常時の活用可能性研究</a:t>
            </a:r>
            <a:endParaRPr lang="en-US" altLang="ja-JP" dirty="0"/>
          </a:p>
          <a:p>
            <a:r>
              <a:rPr lang="en-US" altLang="ja-JP" dirty="0"/>
              <a:t>		</a:t>
            </a:r>
            <a:r>
              <a:rPr lang="ja-JP" altLang="en-US" sz="2000" b="1" dirty="0"/>
              <a:t>（令和７年度開始）</a:t>
            </a:r>
            <a:r>
              <a:rPr lang="ja-JP" altLang="en-US" dirty="0"/>
              <a:t>＜内閣府＞ </a:t>
            </a:r>
            <a:endParaRPr lang="en-US" altLang="ja-JP" dirty="0"/>
          </a:p>
          <a:p>
            <a:r>
              <a:rPr lang="ja-JP" altLang="en-US" dirty="0"/>
              <a:t>⑧ 機構・官民連携支援センターの活用</a:t>
            </a:r>
            <a:endParaRPr lang="en-US" altLang="ja-JP" dirty="0"/>
          </a:p>
          <a:p>
            <a:r>
              <a:rPr lang="en-US" altLang="ja-JP" dirty="0"/>
              <a:t>	</a:t>
            </a:r>
            <a:r>
              <a:rPr lang="ja-JP" altLang="en-US" dirty="0"/>
              <a:t>重点分野における事業件数１０年ターゲットの進捗の加速化</a:t>
            </a:r>
            <a:endParaRPr lang="en-US" altLang="ja-JP" dirty="0"/>
          </a:p>
          <a:p>
            <a:r>
              <a:rPr lang="en-US" altLang="ja-JP" dirty="0"/>
              <a:t>	</a:t>
            </a:r>
            <a:r>
              <a:rPr lang="ja-JP" altLang="en-US" dirty="0"/>
              <a:t>案件発掘段階から地方公共団体や民間事業者等に対する各種サポート実施</a:t>
            </a:r>
            <a:endParaRPr lang="en-US" altLang="ja-JP" dirty="0"/>
          </a:p>
          <a:p>
            <a:r>
              <a:rPr lang="en-US" altLang="ja-JP" dirty="0"/>
              <a:t>	</a:t>
            </a:r>
            <a:r>
              <a:rPr lang="ja-JP" altLang="en-US" dirty="0"/>
              <a:t>コンサルティ ング機能を実施</a:t>
            </a:r>
            <a:endParaRPr lang="en-US" altLang="ja-JP" dirty="0"/>
          </a:p>
          <a:p>
            <a:r>
              <a:rPr lang="en-US" altLang="ja-JP" dirty="0"/>
              <a:t>	</a:t>
            </a:r>
            <a:r>
              <a:rPr lang="ja-JP" altLang="en-US" dirty="0"/>
              <a:t>具体的には、対応人員を 増員する等の体制強化</a:t>
            </a:r>
            <a:endParaRPr lang="en-US" altLang="ja-JP" dirty="0"/>
          </a:p>
          <a:p>
            <a:r>
              <a:rPr lang="en-US" altLang="ja-JP" dirty="0"/>
              <a:t>	</a:t>
            </a:r>
            <a:r>
              <a:rPr lang="ja-JP" altLang="en-US" dirty="0"/>
              <a:t>国の支援制度を活用した地方公共団体等へのフォローアップ</a:t>
            </a:r>
            <a:endParaRPr lang="en-US" altLang="ja-JP" dirty="0"/>
          </a:p>
          <a:p>
            <a:r>
              <a:rPr lang="en-US" altLang="ja-JP" dirty="0"/>
              <a:t>	</a:t>
            </a:r>
            <a:r>
              <a:rPr lang="ja-JP" altLang="en-US" dirty="0"/>
              <a:t>地方公共団体等との協定による連携強化</a:t>
            </a:r>
            <a:endParaRPr lang="en-US" altLang="ja-JP" dirty="0"/>
          </a:p>
          <a:p>
            <a:r>
              <a:rPr lang="en-US" altLang="ja-JP" dirty="0"/>
              <a:t>	</a:t>
            </a:r>
            <a:r>
              <a:rPr lang="ja-JP" altLang="en-US" dirty="0"/>
              <a:t>ＶＦＭの作成支援等</a:t>
            </a:r>
            <a:endParaRPr lang="en-US" altLang="ja-JP" dirty="0"/>
          </a:p>
          <a:p>
            <a:r>
              <a:rPr lang="en-US" altLang="ja-JP" dirty="0"/>
              <a:t>	</a:t>
            </a:r>
            <a:r>
              <a:rPr lang="ja-JP" altLang="en-US" dirty="0"/>
              <a:t>民間事業者と地方公共団体や関係省庁との仲介機能を担う、</a:t>
            </a:r>
            <a:endParaRPr lang="en-US" altLang="ja-JP" dirty="0"/>
          </a:p>
          <a:p>
            <a:r>
              <a:rPr lang="en-US" altLang="ja-JP" dirty="0"/>
              <a:t>	</a:t>
            </a:r>
            <a:r>
              <a:rPr lang="ja-JP" altLang="en-US" dirty="0"/>
              <a:t>実務上の個別課題の解決調整</a:t>
            </a:r>
            <a:endParaRPr lang="en-US" altLang="ja-JP" dirty="0"/>
          </a:p>
          <a:p>
            <a:r>
              <a:rPr lang="en-US" altLang="ja-JP" dirty="0"/>
              <a:t>		</a:t>
            </a:r>
            <a:r>
              <a:rPr lang="ja-JP" altLang="en-US" dirty="0"/>
              <a:t>（平成２８ 年度開始、</a:t>
            </a:r>
            <a:r>
              <a:rPr lang="ja-JP" altLang="en-US" sz="2000" b="1" dirty="0"/>
              <a:t>令和７年度強化</a:t>
            </a:r>
            <a:r>
              <a:rPr lang="ja-JP" altLang="en-US" dirty="0"/>
              <a:t>）＜内閣府＞ </a:t>
            </a:r>
            <a:endParaRPr lang="en-US" altLang="ja-JP" dirty="0"/>
          </a:p>
        </p:txBody>
      </p:sp>
    </p:spTree>
    <p:extLst>
      <p:ext uri="{BB962C8B-B14F-4D97-AF65-F5344CB8AC3E}">
        <p14:creationId xmlns:p14="http://schemas.microsoft.com/office/powerpoint/2010/main" val="89597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AF7BA-2719-ABE9-D555-9E2D9A1E882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29AB6E7-96ED-682F-7390-34E5FBA2FBA3}"/>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a:t>
            </a:r>
            <a:r>
              <a:rPr kumimoji="1" lang="ja-JP" altLang="en-US" sz="2000" dirty="0"/>
              <a:t>：</a:t>
            </a:r>
            <a:r>
              <a:rPr lang="ja-JP" altLang="en-US" sz="2000" dirty="0"/>
              <a:t> </a:t>
            </a:r>
            <a:r>
              <a:rPr lang="en-US" altLang="ja-JP" sz="2000" dirty="0"/>
              <a:t>ⅴ</a:t>
            </a:r>
            <a:r>
              <a:rPr lang="ja-JP" altLang="en-US" sz="2000" dirty="0"/>
              <a:t>）公的不動産等における官民連携の推進 </a:t>
            </a:r>
            <a:endParaRPr kumimoji="1" lang="ja-JP" altLang="en-US" sz="2000" dirty="0"/>
          </a:p>
        </p:txBody>
      </p:sp>
      <p:sp>
        <p:nvSpPr>
          <p:cNvPr id="4" name="スライド番号プレースホルダー 3">
            <a:extLst>
              <a:ext uri="{FF2B5EF4-FFF2-40B4-BE49-F238E27FC236}">
                <a16:creationId xmlns:a16="http://schemas.microsoft.com/office/drawing/2014/main" id="{71806A0D-76DB-1804-1527-4EA2E17272E1}"/>
              </a:ext>
            </a:extLst>
          </p:cNvPr>
          <p:cNvSpPr>
            <a:spLocks noGrp="1"/>
          </p:cNvSpPr>
          <p:nvPr>
            <p:ph type="sldNum" sz="quarter" idx="12"/>
          </p:nvPr>
        </p:nvSpPr>
        <p:spPr/>
        <p:txBody>
          <a:bodyPr/>
          <a:lstStyle/>
          <a:p>
            <a:fld id="{B5CEABB6-07DC-46E8-9B57-56EC44A396E5}" type="slidenum">
              <a:rPr lang="en-US" altLang="ja-JP" noProof="0" smtClean="0"/>
              <a:pPr/>
              <a:t>19</a:t>
            </a:fld>
            <a:endParaRPr lang="ja-JP" altLang="en-US" noProof="0" dirty="0"/>
          </a:p>
        </p:txBody>
      </p:sp>
      <p:sp>
        <p:nvSpPr>
          <p:cNvPr id="16" name="テキスト ボックス 15">
            <a:extLst>
              <a:ext uri="{FF2B5EF4-FFF2-40B4-BE49-F238E27FC236}">
                <a16:creationId xmlns:a16="http://schemas.microsoft.com/office/drawing/2014/main" id="{96874AB8-0901-3A15-A3B6-EC10718CDE8E}"/>
              </a:ext>
            </a:extLst>
          </p:cNvPr>
          <p:cNvSpPr txBox="1"/>
          <p:nvPr/>
        </p:nvSpPr>
        <p:spPr>
          <a:xfrm>
            <a:off x="472610" y="840937"/>
            <a:ext cx="10510463" cy="923330"/>
          </a:xfrm>
          <a:prstGeom prst="rect">
            <a:avLst/>
          </a:prstGeom>
          <a:noFill/>
          <a:ln>
            <a:solidFill>
              <a:srgbClr val="FF0000"/>
            </a:solidFill>
          </a:ln>
        </p:spPr>
        <p:txBody>
          <a:bodyPr wrap="square" rtlCol="0">
            <a:spAutoFit/>
          </a:bodyPr>
          <a:lstStyle/>
          <a:p>
            <a:endParaRPr lang="en-US" altLang="ja-JP" dirty="0"/>
          </a:p>
          <a:p>
            <a:r>
              <a:rPr lang="ja-JP" altLang="en-US" dirty="0"/>
              <a:t>これまでの取り組みの継続</a:t>
            </a:r>
            <a:endParaRPr lang="en-US" altLang="ja-JP" dirty="0"/>
          </a:p>
          <a:p>
            <a:endParaRPr lang="en-US" altLang="ja-JP" dirty="0"/>
          </a:p>
        </p:txBody>
      </p:sp>
    </p:spTree>
    <p:extLst>
      <p:ext uri="{BB962C8B-B14F-4D97-AF65-F5344CB8AC3E}">
        <p14:creationId xmlns:p14="http://schemas.microsoft.com/office/powerpoint/2010/main" val="330530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56C5563-DD74-6C6C-8429-2236CC7CFDA5}"/>
              </a:ext>
            </a:extLst>
          </p:cNvPr>
          <p:cNvSpPr>
            <a:spLocks noGrp="1"/>
          </p:cNvSpPr>
          <p:nvPr>
            <p:ph type="title"/>
          </p:nvPr>
        </p:nvSpPr>
        <p:spPr>
          <a:xfrm>
            <a:off x="944392" y="1265626"/>
            <a:ext cx="10515600" cy="4814226"/>
          </a:xfrm>
        </p:spPr>
        <p:txBody>
          <a:bodyPr anchor="b">
            <a:normAutofit fontScale="90000"/>
          </a:bodyPr>
          <a:lstStyle/>
          <a:p>
            <a:pPr algn="ctr"/>
            <a:r>
              <a:rPr lang="ja-JP" altLang="en-US" dirty="0"/>
              <a:t>本文から令和７年度改訂版</a:t>
            </a:r>
            <a:br>
              <a:rPr lang="en-US" altLang="ja-JP" dirty="0"/>
            </a:br>
            <a:r>
              <a:rPr lang="ja-JP" altLang="en-US" dirty="0"/>
              <a:t>（令和７年６月３日閣議決定・６月４日公表）</a:t>
            </a:r>
            <a:br>
              <a:rPr lang="en-US" altLang="ja-JP" dirty="0"/>
            </a:br>
            <a:br>
              <a:rPr lang="en-US" altLang="ja-JP" dirty="0"/>
            </a:br>
            <a:r>
              <a:rPr lang="ja-JP" altLang="en-US" sz="2700" dirty="0"/>
              <a:t>令和４年度に策定した令和１３年度までの１０年アクションプランを毎年改定</a:t>
            </a:r>
            <a:br>
              <a:rPr lang="en-US" altLang="ja-JP" dirty="0"/>
            </a:br>
            <a:br>
              <a:rPr lang="en-US" altLang="ja-JP" dirty="0"/>
            </a:br>
            <a:r>
              <a:rPr lang="ja-JP" altLang="en-US" dirty="0"/>
              <a:t>本文</a:t>
            </a:r>
            <a:br>
              <a:rPr lang="en-US" altLang="ja-JP" dirty="0"/>
            </a:br>
            <a:r>
              <a:rPr lang="en-US" altLang="ja-JP" sz="2800" dirty="0">
                <a:hlinkClick r:id="rId2"/>
              </a:rPr>
              <a:t>PPP/PFI</a:t>
            </a:r>
            <a:r>
              <a:rPr lang="ja-JP" altLang="en-US" sz="2800" dirty="0">
                <a:hlinkClick r:id="rId2"/>
              </a:rPr>
              <a:t>推進アクションプラン（令和</a:t>
            </a:r>
            <a:r>
              <a:rPr lang="en-US" altLang="ja-JP" sz="2800" dirty="0">
                <a:hlinkClick r:id="rId2"/>
              </a:rPr>
              <a:t>7</a:t>
            </a:r>
            <a:r>
              <a:rPr lang="ja-JP" altLang="en-US" sz="2800" dirty="0">
                <a:hlinkClick r:id="rId2"/>
              </a:rPr>
              <a:t>年改定版）</a:t>
            </a:r>
            <a:br>
              <a:rPr lang="en-US" altLang="ja-JP" dirty="0"/>
            </a:br>
            <a:br>
              <a:rPr lang="en-US" altLang="ja-JP" dirty="0"/>
            </a:br>
            <a:r>
              <a:rPr lang="ja-JP" altLang="en-US" dirty="0"/>
              <a:t>概要版</a:t>
            </a:r>
            <a:br>
              <a:rPr lang="en-US" altLang="ja-JP" dirty="0"/>
            </a:br>
            <a:r>
              <a:rPr lang="en-US" altLang="ja-JP" sz="2800" dirty="0">
                <a:hlinkClick r:id="rId3"/>
              </a:rPr>
              <a:t>PPP/PFI</a:t>
            </a:r>
            <a:r>
              <a:rPr lang="ja-JP" altLang="en-US" sz="2800" dirty="0">
                <a:hlinkClick r:id="rId3"/>
              </a:rPr>
              <a:t>推進アクションプラン（令和</a:t>
            </a:r>
            <a:r>
              <a:rPr lang="en-US" altLang="ja-JP" sz="2800" dirty="0">
                <a:hlinkClick r:id="rId3"/>
              </a:rPr>
              <a:t>7</a:t>
            </a:r>
            <a:r>
              <a:rPr lang="ja-JP" altLang="en-US" sz="2800" dirty="0">
                <a:hlinkClick r:id="rId3"/>
              </a:rPr>
              <a:t>年改定版）の概要</a:t>
            </a:r>
            <a:endParaRPr lang="ja-JP" altLang="en-US" dirty="0"/>
          </a:p>
        </p:txBody>
      </p:sp>
      <p:sp>
        <p:nvSpPr>
          <p:cNvPr id="4" name="スライド番号プレースホルダー 3" hidden="1">
            <a:extLst>
              <a:ext uri="{FF2B5EF4-FFF2-40B4-BE49-F238E27FC236}">
                <a16:creationId xmlns:a16="http://schemas.microsoft.com/office/drawing/2014/main" id="{02A2302A-D4DE-9353-A866-5F7DFB2F2E72}"/>
              </a:ext>
            </a:extLst>
          </p:cNvPr>
          <p:cNvSpPr>
            <a:spLocks noGrp="1"/>
          </p:cNvSpPr>
          <p:nvPr>
            <p:ph type="sldNum" sz="quarter" idx="4294967295"/>
          </p:nvPr>
        </p:nvSpPr>
        <p:spPr>
          <a:xfrm>
            <a:off x="0" y="6246813"/>
            <a:ext cx="2670175" cy="365125"/>
          </a:xfrm>
        </p:spPr>
        <p:txBody>
          <a:bodyPr/>
          <a:lstStyle/>
          <a:p>
            <a:pPr>
              <a:spcAft>
                <a:spcPts val="600"/>
              </a:spcAft>
            </a:pPr>
            <a:fld id="{B5CEABB6-07DC-46E8-9B57-56EC44A396E5}" type="slidenum">
              <a:rPr lang="en-US" altLang="ja-JP" noProof="0" smtClean="0"/>
              <a:pPr>
                <a:spcAft>
                  <a:spcPts val="600"/>
                </a:spcAft>
              </a:pPr>
              <a:t>2</a:t>
            </a:fld>
            <a:endParaRPr lang="ja-JP" altLang="en-US" noProof="0"/>
          </a:p>
        </p:txBody>
      </p:sp>
    </p:spTree>
    <p:extLst>
      <p:ext uri="{BB962C8B-B14F-4D97-AF65-F5344CB8AC3E}">
        <p14:creationId xmlns:p14="http://schemas.microsoft.com/office/powerpoint/2010/main" val="136213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5DC65-B8B2-4DCF-5A39-C5D1443C53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F57728-7E5B-57CD-A002-2042C18B6B7D}"/>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a:t>
            </a:r>
            <a:r>
              <a:rPr kumimoji="1" lang="ja-JP" altLang="en-US" sz="2000" dirty="0"/>
              <a:t>：</a:t>
            </a:r>
            <a:r>
              <a:rPr lang="ja-JP" altLang="en-US" sz="2000" dirty="0"/>
              <a:t> </a:t>
            </a:r>
            <a:r>
              <a:rPr lang="en-US" altLang="ja-JP" sz="2000" dirty="0"/>
              <a:t>ⅵ</a:t>
            </a:r>
            <a:r>
              <a:rPr lang="ja-JP" altLang="en-US" sz="2000" dirty="0"/>
              <a:t>）広域化・集約化等に向けた支援等</a:t>
            </a:r>
            <a:endParaRPr kumimoji="1" lang="ja-JP" altLang="en-US" sz="2000" dirty="0"/>
          </a:p>
        </p:txBody>
      </p:sp>
      <p:sp>
        <p:nvSpPr>
          <p:cNvPr id="4" name="スライド番号プレースホルダー 3">
            <a:extLst>
              <a:ext uri="{FF2B5EF4-FFF2-40B4-BE49-F238E27FC236}">
                <a16:creationId xmlns:a16="http://schemas.microsoft.com/office/drawing/2014/main" id="{DC2FA6BC-3993-BF98-4B13-5B25381E5A7C}"/>
              </a:ext>
            </a:extLst>
          </p:cNvPr>
          <p:cNvSpPr>
            <a:spLocks noGrp="1"/>
          </p:cNvSpPr>
          <p:nvPr>
            <p:ph type="sldNum" sz="quarter" idx="12"/>
          </p:nvPr>
        </p:nvSpPr>
        <p:spPr/>
        <p:txBody>
          <a:bodyPr/>
          <a:lstStyle/>
          <a:p>
            <a:fld id="{B5CEABB6-07DC-46E8-9B57-56EC44A396E5}" type="slidenum">
              <a:rPr lang="en-US" altLang="ja-JP" noProof="0" smtClean="0"/>
              <a:pPr/>
              <a:t>20</a:t>
            </a:fld>
            <a:endParaRPr lang="ja-JP" altLang="en-US" noProof="0" dirty="0"/>
          </a:p>
        </p:txBody>
      </p:sp>
      <p:sp>
        <p:nvSpPr>
          <p:cNvPr id="16" name="テキスト ボックス 15">
            <a:extLst>
              <a:ext uri="{FF2B5EF4-FFF2-40B4-BE49-F238E27FC236}">
                <a16:creationId xmlns:a16="http://schemas.microsoft.com/office/drawing/2014/main" id="{A9F0BACE-9424-304E-6DB1-1E8DC8AF2CCF}"/>
              </a:ext>
            </a:extLst>
          </p:cNvPr>
          <p:cNvSpPr txBox="1"/>
          <p:nvPr/>
        </p:nvSpPr>
        <p:spPr>
          <a:xfrm>
            <a:off x="448117" y="922087"/>
            <a:ext cx="10672739" cy="5324535"/>
          </a:xfrm>
          <a:prstGeom prst="rect">
            <a:avLst/>
          </a:prstGeom>
          <a:noFill/>
          <a:ln>
            <a:solidFill>
              <a:srgbClr val="FF0000"/>
            </a:solidFill>
          </a:ln>
        </p:spPr>
        <p:txBody>
          <a:bodyPr wrap="square" rtlCol="0">
            <a:spAutoFit/>
          </a:bodyPr>
          <a:lstStyle/>
          <a:p>
            <a:endParaRPr lang="en-US" altLang="ja-JP" sz="2800" dirty="0"/>
          </a:p>
          <a:p>
            <a:r>
              <a:rPr lang="ja-JP" altLang="en-US" sz="2800" dirty="0"/>
              <a:t>② 「多様な </a:t>
            </a:r>
            <a:r>
              <a:rPr lang="en-US" altLang="ja-JP" sz="2800" dirty="0"/>
              <a:t>PPP/PFI </a:t>
            </a:r>
            <a:r>
              <a:rPr lang="ja-JP" altLang="en-US" sz="2800" dirty="0"/>
              <a:t>手法導入を優先的に検討するための指針」の改定</a:t>
            </a:r>
            <a:endParaRPr lang="en-US" altLang="ja-JP" sz="2800" dirty="0"/>
          </a:p>
          <a:p>
            <a:endParaRPr lang="en-US" altLang="ja-JP" sz="2800" dirty="0"/>
          </a:p>
          <a:p>
            <a:r>
              <a:rPr lang="en-US" altLang="ja-JP" sz="2800" dirty="0"/>
              <a:t>	</a:t>
            </a:r>
            <a:r>
              <a:rPr lang="ja-JP" altLang="en-US" sz="2800" dirty="0"/>
              <a:t>歳出の効率化、 </a:t>
            </a:r>
            <a:r>
              <a:rPr lang="ja-JP" altLang="en-US" sz="2800" b="1" dirty="0"/>
              <a:t>不足する地方公共団体職員</a:t>
            </a:r>
            <a:r>
              <a:rPr lang="ja-JP" altLang="en-US" sz="2800" dirty="0"/>
              <a:t>の補完</a:t>
            </a:r>
            <a:endParaRPr lang="en-US" altLang="ja-JP" sz="2800" dirty="0"/>
          </a:p>
          <a:p>
            <a:endParaRPr lang="en-US" altLang="ja-JP" sz="2800" dirty="0"/>
          </a:p>
          <a:p>
            <a:r>
              <a:rPr lang="en-US" altLang="ja-JP" sz="2800" dirty="0"/>
              <a:t>	</a:t>
            </a:r>
            <a:r>
              <a:rPr lang="ja-JP" altLang="en-US" sz="2800" b="1" dirty="0"/>
              <a:t>民間事業者の参入促進のための</a:t>
            </a:r>
            <a:r>
              <a:rPr lang="ja-JP" altLang="en-US" sz="2800" dirty="0"/>
              <a:t>一定の事業規模の確保</a:t>
            </a:r>
            <a:endParaRPr lang="en-US" altLang="ja-JP" sz="2800" dirty="0"/>
          </a:p>
          <a:p>
            <a:endParaRPr lang="en-US" altLang="ja-JP" sz="2800" dirty="0"/>
          </a:p>
          <a:p>
            <a:r>
              <a:rPr lang="en-US" altLang="ja-JP" sz="2800" dirty="0"/>
              <a:t>	</a:t>
            </a:r>
            <a:r>
              <a:rPr lang="ja-JP" altLang="en-US" sz="2800" dirty="0"/>
              <a:t>優先的検討の開始時期に</a:t>
            </a:r>
            <a:r>
              <a:rPr lang="ja-JP" altLang="en-US" sz="2800" b="1" dirty="0"/>
              <a:t>分野横断型・広域型の検討促進</a:t>
            </a:r>
            <a:endParaRPr lang="en-US" altLang="ja-JP" sz="2800" b="1" dirty="0"/>
          </a:p>
          <a:p>
            <a:endParaRPr lang="en-US" altLang="ja-JP" sz="2800" b="1" dirty="0"/>
          </a:p>
          <a:p>
            <a:r>
              <a:rPr lang="en-US" altLang="ja-JP" sz="2800" dirty="0"/>
              <a:t>	</a:t>
            </a:r>
            <a:r>
              <a:rPr lang="ja-JP" altLang="en-US" sz="2800" dirty="0"/>
              <a:t>優先的検討が行われるよう</a:t>
            </a:r>
            <a:r>
              <a:rPr lang="ja-JP" altLang="en-US" sz="2800" b="1" dirty="0"/>
              <a:t>地方公共団体に周知・支援強化</a:t>
            </a:r>
            <a:endParaRPr lang="en-US" altLang="ja-JP" sz="2800" b="1" dirty="0"/>
          </a:p>
          <a:p>
            <a:r>
              <a:rPr lang="en-US" altLang="ja-JP" sz="2800" dirty="0"/>
              <a:t>		</a:t>
            </a:r>
            <a:r>
              <a:rPr lang="ja-JP" altLang="en-US" sz="3200" b="1" dirty="0"/>
              <a:t>（令和７年 度開始）</a:t>
            </a:r>
            <a:r>
              <a:rPr lang="ja-JP" altLang="en-US" sz="2800" dirty="0"/>
              <a:t>＜内閣府＞</a:t>
            </a:r>
            <a:endParaRPr lang="en-US" altLang="ja-JP" sz="2800" dirty="0"/>
          </a:p>
          <a:p>
            <a:endParaRPr lang="en-US" altLang="ja-JP" sz="2800" dirty="0"/>
          </a:p>
        </p:txBody>
      </p:sp>
    </p:spTree>
    <p:extLst>
      <p:ext uri="{BB962C8B-B14F-4D97-AF65-F5344CB8AC3E}">
        <p14:creationId xmlns:p14="http://schemas.microsoft.com/office/powerpoint/2010/main" val="2549137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BAC404C-8D94-ACBD-38B8-96741B0199C1}"/>
              </a:ext>
            </a:extLst>
          </p:cNvPr>
          <p:cNvSpPr>
            <a:spLocks noGrp="1"/>
          </p:cNvSpPr>
          <p:nvPr>
            <p:ph type="title"/>
          </p:nvPr>
        </p:nvSpPr>
        <p:spPr>
          <a:xfrm>
            <a:off x="742205" y="1571330"/>
            <a:ext cx="10723755" cy="1934726"/>
          </a:xfrm>
        </p:spPr>
        <p:txBody>
          <a:bodyPr/>
          <a:lstStyle/>
          <a:p>
            <a:r>
              <a:rPr lang="ja-JP" altLang="en-US" dirty="0"/>
              <a:t>地方公共団体等の機運醸成、</a:t>
            </a:r>
            <a:br>
              <a:rPr lang="en-US" altLang="ja-JP" dirty="0"/>
            </a:br>
            <a:r>
              <a:rPr lang="ja-JP" altLang="en-US" dirty="0"/>
              <a:t>ノウハウの蓄積、案件形成に向けた積極的な支援</a:t>
            </a:r>
          </a:p>
        </p:txBody>
      </p:sp>
      <p:sp>
        <p:nvSpPr>
          <p:cNvPr id="4" name="スライド番号プレースホルダー 3">
            <a:extLst>
              <a:ext uri="{FF2B5EF4-FFF2-40B4-BE49-F238E27FC236}">
                <a16:creationId xmlns:a16="http://schemas.microsoft.com/office/drawing/2014/main" id="{071E2E38-D15C-414A-48BE-9A3572F473BA}"/>
              </a:ext>
            </a:extLst>
          </p:cNvPr>
          <p:cNvSpPr>
            <a:spLocks noGrp="1"/>
          </p:cNvSpPr>
          <p:nvPr>
            <p:ph type="sldNum" sz="quarter" idx="4294967295"/>
          </p:nvPr>
        </p:nvSpPr>
        <p:spPr>
          <a:xfrm>
            <a:off x="0" y="6246813"/>
            <a:ext cx="2670175" cy="365125"/>
          </a:xfrm>
        </p:spPr>
        <p:txBody>
          <a:bodyPr/>
          <a:lstStyle/>
          <a:p>
            <a:fld id="{B5CEABB6-07DC-46E8-9B57-56EC44A396E5}" type="slidenum">
              <a:rPr lang="en-US" altLang="ja-JP" noProof="0" smtClean="0"/>
              <a:pPr/>
              <a:t>21</a:t>
            </a:fld>
            <a:endParaRPr lang="ja-JP" altLang="en-US" noProof="0" dirty="0"/>
          </a:p>
        </p:txBody>
      </p:sp>
    </p:spTree>
    <p:extLst>
      <p:ext uri="{BB962C8B-B14F-4D97-AF65-F5344CB8AC3E}">
        <p14:creationId xmlns:p14="http://schemas.microsoft.com/office/powerpoint/2010/main" val="118160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57DA-1064-B036-C49D-C33C8FB344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A53E651-0D45-556C-9E79-644D8E549C7F}"/>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a:t>
            </a:r>
            <a:r>
              <a:rPr kumimoji="1" lang="ja-JP" altLang="en-US" sz="2000" dirty="0"/>
              <a:t>：</a:t>
            </a:r>
            <a:r>
              <a:rPr lang="ja-JP" altLang="en-US" sz="2000" dirty="0"/>
              <a:t> </a:t>
            </a:r>
            <a:r>
              <a:rPr lang="en-US" altLang="ja-JP" sz="2000" dirty="0"/>
              <a:t>ⅰ</a:t>
            </a:r>
            <a:r>
              <a:rPr lang="ja-JP" altLang="en-US" sz="2000" dirty="0"/>
              <a:t>）ローカルＰＦＩの推進</a:t>
            </a:r>
            <a:endParaRPr kumimoji="1" lang="ja-JP" altLang="en-US" sz="2000" dirty="0"/>
          </a:p>
        </p:txBody>
      </p:sp>
      <p:sp>
        <p:nvSpPr>
          <p:cNvPr id="4" name="スライド番号プレースホルダー 3">
            <a:extLst>
              <a:ext uri="{FF2B5EF4-FFF2-40B4-BE49-F238E27FC236}">
                <a16:creationId xmlns:a16="http://schemas.microsoft.com/office/drawing/2014/main" id="{B6F0BF83-5C4B-B92F-5C7C-9E4C1AF56101}"/>
              </a:ext>
            </a:extLst>
          </p:cNvPr>
          <p:cNvSpPr>
            <a:spLocks noGrp="1"/>
          </p:cNvSpPr>
          <p:nvPr>
            <p:ph type="sldNum" sz="quarter" idx="12"/>
          </p:nvPr>
        </p:nvSpPr>
        <p:spPr/>
        <p:txBody>
          <a:bodyPr/>
          <a:lstStyle/>
          <a:p>
            <a:fld id="{B5CEABB6-07DC-46E8-9B57-56EC44A396E5}" type="slidenum">
              <a:rPr lang="en-US" altLang="ja-JP" noProof="0" smtClean="0"/>
              <a:pPr/>
              <a:t>22</a:t>
            </a:fld>
            <a:endParaRPr lang="ja-JP" altLang="en-US" noProof="0" dirty="0"/>
          </a:p>
        </p:txBody>
      </p:sp>
      <p:sp>
        <p:nvSpPr>
          <p:cNvPr id="16" name="テキスト ボックス 15">
            <a:extLst>
              <a:ext uri="{FF2B5EF4-FFF2-40B4-BE49-F238E27FC236}">
                <a16:creationId xmlns:a16="http://schemas.microsoft.com/office/drawing/2014/main" id="{1C768237-9ACC-54EB-DB0C-DEE3125A0DDB}"/>
              </a:ext>
            </a:extLst>
          </p:cNvPr>
          <p:cNvSpPr txBox="1"/>
          <p:nvPr/>
        </p:nvSpPr>
        <p:spPr>
          <a:xfrm>
            <a:off x="616448" y="1328960"/>
            <a:ext cx="10510463" cy="923330"/>
          </a:xfrm>
          <a:prstGeom prst="rect">
            <a:avLst/>
          </a:prstGeom>
          <a:noFill/>
          <a:ln>
            <a:solidFill>
              <a:srgbClr val="FF0000"/>
            </a:solidFill>
          </a:ln>
        </p:spPr>
        <p:txBody>
          <a:bodyPr wrap="square" rtlCol="0">
            <a:spAutoFit/>
          </a:bodyPr>
          <a:lstStyle/>
          <a:p>
            <a:endParaRPr lang="en-US" altLang="ja-JP" dirty="0"/>
          </a:p>
          <a:p>
            <a:r>
              <a:rPr lang="ja-JP" altLang="en-US" dirty="0"/>
              <a:t>これまでの取り組み継続</a:t>
            </a:r>
            <a:endParaRPr lang="en-US" altLang="ja-JP" dirty="0"/>
          </a:p>
          <a:p>
            <a:endParaRPr lang="en-US" altLang="ja-JP" dirty="0"/>
          </a:p>
        </p:txBody>
      </p:sp>
    </p:spTree>
    <p:extLst>
      <p:ext uri="{BB962C8B-B14F-4D97-AF65-F5344CB8AC3E}">
        <p14:creationId xmlns:p14="http://schemas.microsoft.com/office/powerpoint/2010/main" val="3615681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54B24-086D-809D-FEAB-4FCDD926B5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65227E-2CDB-6602-EE69-4C8BD2797BBF}"/>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a:t>
            </a:r>
            <a:r>
              <a:rPr kumimoji="1" lang="ja-JP" altLang="en-US" sz="2000" dirty="0"/>
              <a:t>：</a:t>
            </a:r>
            <a:r>
              <a:rPr lang="ja-JP" altLang="en-US" sz="2000" dirty="0"/>
              <a:t> </a:t>
            </a:r>
            <a:r>
              <a:rPr lang="en-US" altLang="ja-JP" sz="2000" dirty="0"/>
              <a:t>ⅱ</a:t>
            </a:r>
            <a:r>
              <a:rPr lang="ja-JP" altLang="en-US" sz="2000" dirty="0"/>
              <a:t>）</a:t>
            </a:r>
            <a:r>
              <a:rPr lang="en-US" altLang="ja-JP" sz="2000" dirty="0"/>
              <a:t> PPP/PFI </a:t>
            </a:r>
            <a:r>
              <a:rPr lang="ja-JP" altLang="en-US" sz="2000" dirty="0"/>
              <a:t>手法の優先的検討等の推進</a:t>
            </a:r>
            <a:endParaRPr kumimoji="1" lang="ja-JP" altLang="en-US" sz="2000" dirty="0"/>
          </a:p>
        </p:txBody>
      </p:sp>
      <p:sp>
        <p:nvSpPr>
          <p:cNvPr id="4" name="スライド番号プレースホルダー 3">
            <a:extLst>
              <a:ext uri="{FF2B5EF4-FFF2-40B4-BE49-F238E27FC236}">
                <a16:creationId xmlns:a16="http://schemas.microsoft.com/office/drawing/2014/main" id="{64C31A44-0313-8101-CA84-D538B705D79F}"/>
              </a:ext>
            </a:extLst>
          </p:cNvPr>
          <p:cNvSpPr>
            <a:spLocks noGrp="1"/>
          </p:cNvSpPr>
          <p:nvPr>
            <p:ph type="sldNum" sz="quarter" idx="12"/>
          </p:nvPr>
        </p:nvSpPr>
        <p:spPr/>
        <p:txBody>
          <a:bodyPr/>
          <a:lstStyle/>
          <a:p>
            <a:fld id="{B5CEABB6-07DC-46E8-9B57-56EC44A396E5}" type="slidenum">
              <a:rPr lang="en-US" altLang="ja-JP" noProof="0" smtClean="0"/>
              <a:pPr/>
              <a:t>23</a:t>
            </a:fld>
            <a:endParaRPr lang="ja-JP" altLang="en-US" noProof="0" dirty="0"/>
          </a:p>
        </p:txBody>
      </p:sp>
      <p:sp>
        <p:nvSpPr>
          <p:cNvPr id="16" name="テキスト ボックス 15">
            <a:extLst>
              <a:ext uri="{FF2B5EF4-FFF2-40B4-BE49-F238E27FC236}">
                <a16:creationId xmlns:a16="http://schemas.microsoft.com/office/drawing/2014/main" id="{B2F3792B-6BB2-E513-163B-E09EEAEDBF94}"/>
              </a:ext>
            </a:extLst>
          </p:cNvPr>
          <p:cNvSpPr txBox="1"/>
          <p:nvPr/>
        </p:nvSpPr>
        <p:spPr>
          <a:xfrm>
            <a:off x="652410" y="889843"/>
            <a:ext cx="10510463" cy="5478423"/>
          </a:xfrm>
          <a:prstGeom prst="rect">
            <a:avLst/>
          </a:prstGeom>
          <a:noFill/>
          <a:ln>
            <a:solidFill>
              <a:srgbClr val="FF0000"/>
            </a:solidFill>
          </a:ln>
        </p:spPr>
        <p:txBody>
          <a:bodyPr wrap="square" rtlCol="0">
            <a:spAutoFit/>
          </a:bodyPr>
          <a:lstStyle/>
          <a:p>
            <a:r>
              <a:rPr lang="ja-JP" altLang="en-US" dirty="0"/>
              <a:t>① 優先的検討規程</a:t>
            </a:r>
            <a:endParaRPr lang="en-US" altLang="ja-JP" dirty="0"/>
          </a:p>
          <a:p>
            <a:r>
              <a:rPr lang="en-US" altLang="ja-JP" dirty="0"/>
              <a:t>	</a:t>
            </a:r>
            <a:r>
              <a:rPr lang="ja-JP" altLang="en-US" dirty="0"/>
              <a:t>指針を改定</a:t>
            </a:r>
            <a:endParaRPr lang="en-US" altLang="ja-JP" dirty="0"/>
          </a:p>
          <a:p>
            <a:r>
              <a:rPr lang="en-US" altLang="ja-JP" dirty="0"/>
              <a:t>	</a:t>
            </a:r>
            <a:r>
              <a:rPr lang="ja-JP" altLang="en-US" sz="2000" b="1" dirty="0"/>
              <a:t>人口５万人以上</a:t>
            </a:r>
            <a:r>
              <a:rPr lang="ja-JP" altLang="en-US" dirty="0"/>
              <a:t>の地方公共団体は策定</a:t>
            </a:r>
            <a:endParaRPr lang="en-US" altLang="ja-JP" dirty="0"/>
          </a:p>
          <a:p>
            <a:r>
              <a:rPr lang="en-US" altLang="ja-JP" dirty="0"/>
              <a:t>	</a:t>
            </a:r>
            <a:r>
              <a:rPr lang="ja-JP" altLang="en-US" dirty="0"/>
              <a:t>　　　　策定予定、意向がない地方公共団体</a:t>
            </a:r>
            <a:endParaRPr lang="en-US" altLang="ja-JP" dirty="0"/>
          </a:p>
          <a:p>
            <a:r>
              <a:rPr lang="en-US" altLang="ja-JP" dirty="0"/>
              <a:t>		PPP/PFI</a:t>
            </a:r>
            <a:r>
              <a:rPr lang="ja-JP" altLang="en-US" dirty="0"/>
              <a:t>事業への理解や優先的検討規程を策定する機運醸成</a:t>
            </a:r>
            <a:endParaRPr lang="en-US" altLang="ja-JP" dirty="0"/>
          </a:p>
          <a:p>
            <a:r>
              <a:rPr lang="en-US" altLang="ja-JP" dirty="0"/>
              <a:t>	</a:t>
            </a:r>
            <a:r>
              <a:rPr lang="ja-JP" altLang="en-US" sz="2000" b="1" dirty="0"/>
              <a:t>人口</a:t>
            </a:r>
            <a:r>
              <a:rPr lang="en-US" altLang="ja-JP" sz="2000" b="1" dirty="0"/>
              <a:t>20</a:t>
            </a:r>
            <a:r>
              <a:rPr lang="ja-JP" altLang="en-US" sz="2000" b="1" dirty="0"/>
              <a:t>万人未満</a:t>
            </a:r>
            <a:r>
              <a:rPr lang="ja-JP" altLang="en-US" dirty="0"/>
              <a:t>の地方公共団体に優先的検討規程の運用を支援する事業実施</a:t>
            </a:r>
            <a:endParaRPr lang="en-US" altLang="ja-JP" dirty="0"/>
          </a:p>
          <a:p>
            <a:r>
              <a:rPr lang="en-US" altLang="ja-JP" dirty="0"/>
              <a:t>	</a:t>
            </a:r>
            <a:r>
              <a:rPr lang="ja-JP" altLang="en-US" sz="2000" b="1" dirty="0"/>
              <a:t>人口</a:t>
            </a:r>
            <a:r>
              <a:rPr lang="en-US" altLang="ja-JP" sz="2000" b="1" dirty="0"/>
              <a:t>10</a:t>
            </a:r>
            <a:r>
              <a:rPr lang="ja-JP" altLang="en-US" sz="2000" b="1" dirty="0"/>
              <a:t>万人未満</a:t>
            </a:r>
            <a:r>
              <a:rPr lang="ja-JP" altLang="en-US" dirty="0"/>
              <a:t>の地方公共団体に先進的な同規模の地方公共団体の事例紹介</a:t>
            </a:r>
            <a:endParaRPr lang="en-US" altLang="ja-JP" dirty="0"/>
          </a:p>
          <a:p>
            <a:r>
              <a:rPr lang="en-US" altLang="ja-JP" dirty="0"/>
              <a:t>		</a:t>
            </a:r>
            <a:r>
              <a:rPr lang="ja-JP" altLang="en-US" dirty="0"/>
              <a:t>（平成２７年度開始）＜ 内閣府＞</a:t>
            </a:r>
            <a:endParaRPr lang="en-US" altLang="ja-JP" dirty="0"/>
          </a:p>
          <a:p>
            <a:r>
              <a:rPr lang="ja-JP" altLang="en-US" dirty="0"/>
              <a:t>② 指針の改定</a:t>
            </a:r>
            <a:endParaRPr lang="en-US" altLang="ja-JP" dirty="0"/>
          </a:p>
          <a:p>
            <a:r>
              <a:rPr lang="en-US" altLang="ja-JP" dirty="0"/>
              <a:t>	</a:t>
            </a:r>
            <a:r>
              <a:rPr lang="ja-JP" altLang="en-US" dirty="0"/>
              <a:t>歳出の効率化、不足する地方公共団体職員の補完を図る</a:t>
            </a:r>
            <a:endParaRPr lang="en-US" altLang="ja-JP" dirty="0"/>
          </a:p>
          <a:p>
            <a:r>
              <a:rPr lang="en-US" altLang="ja-JP" dirty="0"/>
              <a:t>	</a:t>
            </a:r>
            <a:r>
              <a:rPr lang="ja-JP" altLang="en-US" dirty="0"/>
              <a:t>民間 事業者の参入促進のため一定の事業規模を確保</a:t>
            </a:r>
            <a:endParaRPr lang="en-US" altLang="ja-JP" dirty="0"/>
          </a:p>
          <a:p>
            <a:r>
              <a:rPr lang="en-US" altLang="ja-JP" dirty="0"/>
              <a:t>	</a:t>
            </a:r>
            <a:r>
              <a:rPr lang="ja-JP" altLang="en-US" dirty="0"/>
              <a:t>分野横断型・広域型の検討促進で優先的検討が行われるよう地方公共団体に周知・支援強化</a:t>
            </a:r>
            <a:endParaRPr lang="en-US" altLang="ja-JP" dirty="0"/>
          </a:p>
          <a:p>
            <a:r>
              <a:rPr lang="en-US" altLang="ja-JP" dirty="0"/>
              <a:t>	</a:t>
            </a:r>
            <a:r>
              <a:rPr lang="ja-JP" altLang="en-US" b="1" dirty="0"/>
              <a:t>（令和７年度 開始）</a:t>
            </a:r>
            <a:r>
              <a:rPr lang="ja-JP" altLang="en-US" dirty="0"/>
              <a:t>＜内閣府＞（２．（１）</a:t>
            </a:r>
            <a:r>
              <a:rPr lang="en-US" altLang="ja-JP" dirty="0"/>
              <a:t>ⅵ</a:t>
            </a:r>
            <a:r>
              <a:rPr lang="ja-JP" altLang="en-US" dirty="0"/>
              <a:t>）②再掲）</a:t>
            </a:r>
            <a:endParaRPr lang="en-US" altLang="ja-JP" dirty="0"/>
          </a:p>
          <a:p>
            <a:r>
              <a:rPr lang="ja-JP" altLang="en-US" dirty="0"/>
              <a:t>③ 民間事業者が創出する多様な効果の検討・評価を促 進する</a:t>
            </a:r>
            <a:endParaRPr lang="en-US" altLang="ja-JP" dirty="0"/>
          </a:p>
          <a:p>
            <a:r>
              <a:rPr lang="ja-JP" altLang="en-US" dirty="0"/>
              <a:t>　　対象事業の事業費の基準を下回る基準を柔軟に設定できる</a:t>
            </a:r>
            <a:endParaRPr lang="en-US" altLang="ja-JP" dirty="0"/>
          </a:p>
          <a:p>
            <a:r>
              <a:rPr lang="en-US" altLang="ja-JP" dirty="0"/>
              <a:t>	</a:t>
            </a:r>
            <a:r>
              <a:rPr lang="ja-JP" altLang="en-US" dirty="0"/>
              <a:t>（令和７年度開始）＜内閣府＞</a:t>
            </a:r>
            <a:endParaRPr lang="en-US" altLang="ja-JP" dirty="0"/>
          </a:p>
          <a:p>
            <a:r>
              <a:rPr lang="ja-JP" altLang="en-US" dirty="0"/>
              <a:t> ④ 「</a:t>
            </a:r>
            <a:r>
              <a:rPr lang="en-US" altLang="ja-JP" dirty="0"/>
              <a:t>PPP/PFI </a:t>
            </a:r>
            <a:r>
              <a:rPr lang="ja-JP" altLang="en-US" dirty="0"/>
              <a:t>手法導入 </a:t>
            </a:r>
            <a:r>
              <a:rPr lang="ja-JP" altLang="en-US" b="1" dirty="0"/>
              <a:t>優先的検討規程策定</a:t>
            </a:r>
            <a:r>
              <a:rPr lang="ja-JP" altLang="en-US" dirty="0"/>
              <a:t>の手引」について、</a:t>
            </a:r>
            <a:endParaRPr lang="en-US" altLang="ja-JP" dirty="0"/>
          </a:p>
          <a:p>
            <a:r>
              <a:rPr lang="en-US" altLang="ja-JP" dirty="0"/>
              <a:t>	</a:t>
            </a:r>
            <a:r>
              <a:rPr lang="ja-JP" altLang="en-US" dirty="0"/>
              <a:t>普及促進・改定を検討</a:t>
            </a:r>
            <a:endParaRPr lang="en-US" altLang="ja-JP" dirty="0"/>
          </a:p>
          <a:p>
            <a:r>
              <a:rPr lang="en-US" altLang="ja-JP" dirty="0"/>
              <a:t>			</a:t>
            </a:r>
            <a:r>
              <a:rPr lang="ja-JP" altLang="en-US" dirty="0"/>
              <a:t>（令和４年度開始、</a:t>
            </a:r>
            <a:r>
              <a:rPr lang="ja-JP" altLang="en-US" b="1" dirty="0"/>
              <a:t>令和７年度強化</a:t>
            </a:r>
            <a:r>
              <a:rPr lang="ja-JP" altLang="en-US" dirty="0"/>
              <a:t>）＜内閣府＞</a:t>
            </a:r>
            <a:endParaRPr lang="en-US" altLang="ja-JP" dirty="0"/>
          </a:p>
        </p:txBody>
      </p:sp>
    </p:spTree>
    <p:extLst>
      <p:ext uri="{BB962C8B-B14F-4D97-AF65-F5344CB8AC3E}">
        <p14:creationId xmlns:p14="http://schemas.microsoft.com/office/powerpoint/2010/main" val="848620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D4AC-4AF5-89C2-F037-3ACFE63D990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39D2EFB-815A-BAAB-E35E-288FD3EF3653}"/>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a:t>
            </a:r>
            <a:r>
              <a:rPr kumimoji="1" lang="ja-JP" altLang="en-US" sz="2000" dirty="0"/>
              <a:t>：</a:t>
            </a:r>
            <a:r>
              <a:rPr lang="ja-JP" altLang="en-US" sz="2000" dirty="0"/>
              <a:t> </a:t>
            </a:r>
            <a:r>
              <a:rPr lang="en-US" altLang="ja-JP" sz="2000" dirty="0"/>
              <a:t>ⅲ</a:t>
            </a:r>
            <a:r>
              <a:rPr lang="ja-JP" altLang="en-US" sz="2000" dirty="0"/>
              <a:t>）首長、地方議会等の機運醸成に向けた情報提供等</a:t>
            </a:r>
            <a:endParaRPr kumimoji="1" lang="ja-JP" altLang="en-US" sz="2000" dirty="0"/>
          </a:p>
        </p:txBody>
      </p:sp>
      <p:sp>
        <p:nvSpPr>
          <p:cNvPr id="4" name="スライド番号プレースホルダー 3">
            <a:extLst>
              <a:ext uri="{FF2B5EF4-FFF2-40B4-BE49-F238E27FC236}">
                <a16:creationId xmlns:a16="http://schemas.microsoft.com/office/drawing/2014/main" id="{F35BDC56-B1AA-312D-AD9A-6F7F297C9E07}"/>
              </a:ext>
            </a:extLst>
          </p:cNvPr>
          <p:cNvSpPr>
            <a:spLocks noGrp="1"/>
          </p:cNvSpPr>
          <p:nvPr>
            <p:ph type="sldNum" sz="quarter" idx="12"/>
          </p:nvPr>
        </p:nvSpPr>
        <p:spPr/>
        <p:txBody>
          <a:bodyPr/>
          <a:lstStyle/>
          <a:p>
            <a:fld id="{B5CEABB6-07DC-46E8-9B57-56EC44A396E5}" type="slidenum">
              <a:rPr lang="en-US" altLang="ja-JP" noProof="0" smtClean="0"/>
              <a:pPr/>
              <a:t>24</a:t>
            </a:fld>
            <a:endParaRPr lang="ja-JP" altLang="en-US" noProof="0" dirty="0"/>
          </a:p>
        </p:txBody>
      </p:sp>
      <p:sp>
        <p:nvSpPr>
          <p:cNvPr id="16" name="テキスト ボックス 15">
            <a:extLst>
              <a:ext uri="{FF2B5EF4-FFF2-40B4-BE49-F238E27FC236}">
                <a16:creationId xmlns:a16="http://schemas.microsoft.com/office/drawing/2014/main" id="{27325707-0CBE-180A-2A1C-E3E4A85F35E3}"/>
              </a:ext>
            </a:extLst>
          </p:cNvPr>
          <p:cNvSpPr txBox="1"/>
          <p:nvPr/>
        </p:nvSpPr>
        <p:spPr>
          <a:xfrm>
            <a:off x="652410" y="889843"/>
            <a:ext cx="10510463" cy="923330"/>
          </a:xfrm>
          <a:prstGeom prst="rect">
            <a:avLst/>
          </a:prstGeom>
          <a:noFill/>
          <a:ln>
            <a:solidFill>
              <a:srgbClr val="FF0000"/>
            </a:solidFill>
          </a:ln>
        </p:spPr>
        <p:txBody>
          <a:bodyPr wrap="square" rtlCol="0">
            <a:spAutoFit/>
          </a:bodyPr>
          <a:lstStyle/>
          <a:p>
            <a:endParaRPr lang="en-US" altLang="ja-JP" dirty="0"/>
          </a:p>
          <a:p>
            <a:r>
              <a:rPr lang="ja-JP" altLang="en-US" dirty="0"/>
              <a:t>これまでの活動を継続</a:t>
            </a:r>
            <a:endParaRPr lang="en-US" altLang="ja-JP" dirty="0"/>
          </a:p>
          <a:p>
            <a:endParaRPr lang="en-US" altLang="ja-JP" dirty="0"/>
          </a:p>
        </p:txBody>
      </p:sp>
    </p:spTree>
    <p:extLst>
      <p:ext uri="{BB962C8B-B14F-4D97-AF65-F5344CB8AC3E}">
        <p14:creationId xmlns:p14="http://schemas.microsoft.com/office/powerpoint/2010/main" val="53526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BE91E-2828-C480-1829-4407DA88EF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46FA48-9606-7840-9461-AF10E30DF11C}"/>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ⅳ</a:t>
            </a:r>
            <a:r>
              <a:rPr lang="ja-JP" altLang="en-US" sz="2000" dirty="0"/>
              <a:t>）マニュアル等の整理・周知による地方公共団体等の負担軽減 </a:t>
            </a:r>
            <a:endParaRPr kumimoji="1" lang="ja-JP" altLang="en-US" sz="2000" dirty="0"/>
          </a:p>
        </p:txBody>
      </p:sp>
      <p:sp>
        <p:nvSpPr>
          <p:cNvPr id="4" name="スライド番号プレースホルダー 3">
            <a:extLst>
              <a:ext uri="{FF2B5EF4-FFF2-40B4-BE49-F238E27FC236}">
                <a16:creationId xmlns:a16="http://schemas.microsoft.com/office/drawing/2014/main" id="{7A2D26F2-BC06-0ACD-778B-E7192328ACB9}"/>
              </a:ext>
            </a:extLst>
          </p:cNvPr>
          <p:cNvSpPr>
            <a:spLocks noGrp="1"/>
          </p:cNvSpPr>
          <p:nvPr>
            <p:ph type="sldNum" sz="quarter" idx="12"/>
          </p:nvPr>
        </p:nvSpPr>
        <p:spPr/>
        <p:txBody>
          <a:bodyPr/>
          <a:lstStyle/>
          <a:p>
            <a:fld id="{B5CEABB6-07DC-46E8-9B57-56EC44A396E5}" type="slidenum">
              <a:rPr lang="en-US" altLang="ja-JP" noProof="0" smtClean="0"/>
              <a:pPr/>
              <a:t>25</a:t>
            </a:fld>
            <a:endParaRPr lang="ja-JP" altLang="en-US" noProof="0" dirty="0"/>
          </a:p>
        </p:txBody>
      </p:sp>
      <p:sp>
        <p:nvSpPr>
          <p:cNvPr id="16" name="テキスト ボックス 15">
            <a:extLst>
              <a:ext uri="{FF2B5EF4-FFF2-40B4-BE49-F238E27FC236}">
                <a16:creationId xmlns:a16="http://schemas.microsoft.com/office/drawing/2014/main" id="{91AEF2BA-3A60-CEAC-EC99-244E366EB616}"/>
              </a:ext>
            </a:extLst>
          </p:cNvPr>
          <p:cNvSpPr txBox="1"/>
          <p:nvPr/>
        </p:nvSpPr>
        <p:spPr>
          <a:xfrm>
            <a:off x="652410" y="889843"/>
            <a:ext cx="10510463" cy="5509200"/>
          </a:xfrm>
          <a:prstGeom prst="rect">
            <a:avLst/>
          </a:prstGeom>
          <a:noFill/>
          <a:ln>
            <a:solidFill>
              <a:srgbClr val="FF0000"/>
            </a:solidFill>
          </a:ln>
        </p:spPr>
        <p:txBody>
          <a:bodyPr wrap="square" rtlCol="0">
            <a:spAutoFit/>
          </a:bodyPr>
          <a:lstStyle/>
          <a:p>
            <a:endParaRPr lang="en-US" altLang="ja-JP" sz="3200" dirty="0"/>
          </a:p>
          <a:p>
            <a:r>
              <a:rPr lang="ja-JP" altLang="en-US" sz="3200" dirty="0"/>
              <a:t>④ 手続きの簡略化</a:t>
            </a:r>
            <a:endParaRPr lang="en-US" altLang="ja-JP" sz="3200" dirty="0"/>
          </a:p>
          <a:p>
            <a:endParaRPr lang="en-US" altLang="ja-JP" sz="3200" dirty="0"/>
          </a:p>
          <a:p>
            <a:r>
              <a:rPr lang="en-US" altLang="ja-JP" sz="3200" dirty="0"/>
              <a:t>	</a:t>
            </a:r>
            <a:r>
              <a:rPr lang="ja-JP" altLang="en-US" sz="3200" dirty="0"/>
              <a:t>ＰＦＩ導入の検討手続の効率化</a:t>
            </a:r>
            <a:endParaRPr lang="en-US" altLang="ja-JP" sz="3200" dirty="0"/>
          </a:p>
          <a:p>
            <a:endParaRPr lang="en-US" altLang="ja-JP" sz="3200" dirty="0"/>
          </a:p>
          <a:p>
            <a:r>
              <a:rPr lang="en-US" altLang="ja-JP" sz="3200" dirty="0"/>
              <a:t>	</a:t>
            </a:r>
            <a:r>
              <a:rPr lang="ja-JP" altLang="en-US" sz="3200" dirty="0"/>
              <a:t>検討開始から事業契約締結までの検討期間の 短縮化</a:t>
            </a:r>
            <a:endParaRPr lang="en-US" altLang="ja-JP" sz="3200" dirty="0"/>
          </a:p>
          <a:p>
            <a:endParaRPr lang="en-US" altLang="ja-JP" sz="3200" dirty="0"/>
          </a:p>
          <a:p>
            <a:r>
              <a:rPr lang="en-US" altLang="ja-JP" sz="3200" dirty="0"/>
              <a:t>	</a:t>
            </a:r>
            <a:r>
              <a:rPr lang="ja-JP" altLang="en-US" sz="3200" b="1" dirty="0"/>
              <a:t>公募に係る提案資料の削減</a:t>
            </a:r>
            <a:endParaRPr lang="en-US" altLang="ja-JP" sz="3200" b="1" dirty="0"/>
          </a:p>
          <a:p>
            <a:endParaRPr lang="en-US" altLang="ja-JP" sz="3200" dirty="0"/>
          </a:p>
          <a:p>
            <a:r>
              <a:rPr lang="en-US" altLang="ja-JP" sz="3200" dirty="0"/>
              <a:t>		</a:t>
            </a:r>
            <a:r>
              <a:rPr lang="ja-JP" altLang="en-US" sz="3200" b="1" dirty="0"/>
              <a:t>（令和７年度開始）</a:t>
            </a:r>
            <a:r>
              <a:rPr lang="ja-JP" altLang="en-US" sz="3200" dirty="0"/>
              <a:t>＜内閣府＞</a:t>
            </a:r>
            <a:endParaRPr lang="en-US" altLang="ja-JP" sz="3200" dirty="0"/>
          </a:p>
          <a:p>
            <a:endParaRPr lang="en-US" altLang="ja-JP" sz="3200" dirty="0"/>
          </a:p>
        </p:txBody>
      </p:sp>
      <p:sp>
        <p:nvSpPr>
          <p:cNvPr id="3" name="四角形: 角を丸くする 2">
            <a:extLst>
              <a:ext uri="{FF2B5EF4-FFF2-40B4-BE49-F238E27FC236}">
                <a16:creationId xmlns:a16="http://schemas.microsoft.com/office/drawing/2014/main" id="{0EC353FC-7F70-BD09-0D04-A9FF06CE9AA6}"/>
              </a:ext>
            </a:extLst>
          </p:cNvPr>
          <p:cNvSpPr/>
          <p:nvPr/>
        </p:nvSpPr>
        <p:spPr>
          <a:xfrm>
            <a:off x="6818638" y="3960381"/>
            <a:ext cx="4432942" cy="13443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a:t>私の発注案件では</a:t>
            </a:r>
            <a:endParaRPr kumimoji="1" lang="en-US" altLang="ja-JP" sz="2400" dirty="0"/>
          </a:p>
          <a:p>
            <a:pPr algn="ctr"/>
            <a:r>
              <a:rPr kumimoji="1" lang="ja-JP" altLang="en-US" sz="2400" dirty="0"/>
              <a:t>審査すべき事項について</a:t>
            </a:r>
            <a:endParaRPr kumimoji="1" lang="en-US" altLang="ja-JP" sz="2400" dirty="0"/>
          </a:p>
          <a:p>
            <a:pPr algn="ctr"/>
            <a:r>
              <a:rPr kumimoji="1" lang="ja-JP" altLang="en-US" sz="2400" dirty="0"/>
              <a:t>できるだけ簡略化したいと思います。</a:t>
            </a:r>
          </a:p>
        </p:txBody>
      </p:sp>
    </p:spTree>
    <p:extLst>
      <p:ext uri="{BB962C8B-B14F-4D97-AF65-F5344CB8AC3E}">
        <p14:creationId xmlns:p14="http://schemas.microsoft.com/office/powerpoint/2010/main" val="84325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C3BE-9706-CBFA-5E96-A694F603F8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010C55-F7EF-FFAD-66F0-E05095EA2BC9}"/>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ⅵ</a:t>
            </a:r>
            <a:r>
              <a:rPr lang="ja-JP" altLang="en-US" sz="2000" dirty="0"/>
              <a:t>）民間事業者・金融機関における案件形成支援 </a:t>
            </a:r>
            <a:endParaRPr kumimoji="1" lang="ja-JP" altLang="en-US" sz="2000" dirty="0"/>
          </a:p>
        </p:txBody>
      </p:sp>
      <p:sp>
        <p:nvSpPr>
          <p:cNvPr id="4" name="スライド番号プレースホルダー 3">
            <a:extLst>
              <a:ext uri="{FF2B5EF4-FFF2-40B4-BE49-F238E27FC236}">
                <a16:creationId xmlns:a16="http://schemas.microsoft.com/office/drawing/2014/main" id="{2D9D57CC-B67B-4B16-9076-B0D49886DBC1}"/>
              </a:ext>
            </a:extLst>
          </p:cNvPr>
          <p:cNvSpPr>
            <a:spLocks noGrp="1"/>
          </p:cNvSpPr>
          <p:nvPr>
            <p:ph type="sldNum" sz="quarter" idx="12"/>
          </p:nvPr>
        </p:nvSpPr>
        <p:spPr/>
        <p:txBody>
          <a:bodyPr/>
          <a:lstStyle/>
          <a:p>
            <a:fld id="{B5CEABB6-07DC-46E8-9B57-56EC44A396E5}" type="slidenum">
              <a:rPr lang="en-US" altLang="ja-JP" noProof="0" smtClean="0"/>
              <a:pPr/>
              <a:t>26</a:t>
            </a:fld>
            <a:endParaRPr lang="ja-JP" altLang="en-US" noProof="0" dirty="0"/>
          </a:p>
        </p:txBody>
      </p:sp>
      <p:sp>
        <p:nvSpPr>
          <p:cNvPr id="16" name="テキスト ボックス 15">
            <a:extLst>
              <a:ext uri="{FF2B5EF4-FFF2-40B4-BE49-F238E27FC236}">
                <a16:creationId xmlns:a16="http://schemas.microsoft.com/office/drawing/2014/main" id="{2E394FEC-6AFD-380D-64F4-B882CE1405E5}"/>
              </a:ext>
            </a:extLst>
          </p:cNvPr>
          <p:cNvSpPr txBox="1"/>
          <p:nvPr/>
        </p:nvSpPr>
        <p:spPr>
          <a:xfrm>
            <a:off x="278560" y="889843"/>
            <a:ext cx="10884314" cy="4832092"/>
          </a:xfrm>
          <a:prstGeom prst="rect">
            <a:avLst/>
          </a:prstGeom>
          <a:noFill/>
          <a:ln>
            <a:solidFill>
              <a:srgbClr val="FF0000"/>
            </a:solidFill>
          </a:ln>
        </p:spPr>
        <p:txBody>
          <a:bodyPr wrap="square" rtlCol="0">
            <a:spAutoFit/>
          </a:bodyPr>
          <a:lstStyle/>
          <a:p>
            <a:endParaRPr lang="en-US" altLang="ja-JP" sz="2000" dirty="0"/>
          </a:p>
          <a:p>
            <a:r>
              <a:rPr lang="ja-JP" altLang="en-US" sz="2000" dirty="0"/>
              <a:t>① 地域の課題・事情に通じている民間事業者や地域金融機関と継続的な意見交換</a:t>
            </a:r>
            <a:endParaRPr lang="en-US" altLang="ja-JP" sz="2000" dirty="0"/>
          </a:p>
          <a:p>
            <a:r>
              <a:rPr lang="en-US" altLang="ja-JP" sz="2000" dirty="0"/>
              <a:t>	</a:t>
            </a:r>
            <a:r>
              <a:rPr lang="ja-JP" altLang="en-US" sz="2000" dirty="0"/>
              <a:t>取り組みやすい環境整備</a:t>
            </a:r>
            <a:endParaRPr lang="en-US" altLang="ja-JP" sz="2000" dirty="0"/>
          </a:p>
          <a:p>
            <a:r>
              <a:rPr lang="en-US" altLang="ja-JP" sz="2000" dirty="0"/>
              <a:t>	</a:t>
            </a:r>
            <a:r>
              <a:rPr lang="ja-JP" altLang="en-US" sz="2000" dirty="0"/>
              <a:t>様々な取組を通じた</a:t>
            </a:r>
            <a:r>
              <a:rPr lang="ja-JP" altLang="en-US" sz="2400" b="1" dirty="0"/>
              <a:t>民間事業者や地域金融機関による案件形成</a:t>
            </a:r>
            <a:r>
              <a:rPr lang="ja-JP" altLang="en-US" sz="2000" dirty="0"/>
              <a:t>促進</a:t>
            </a:r>
            <a:endParaRPr lang="en-US" altLang="ja-JP" sz="2000" dirty="0"/>
          </a:p>
          <a:p>
            <a:r>
              <a:rPr lang="en-US" altLang="ja-JP" sz="2000" dirty="0"/>
              <a:t>			</a:t>
            </a:r>
            <a:r>
              <a:rPr lang="ja-JP" altLang="en-US" sz="2000" dirty="0"/>
              <a:t>（</a:t>
            </a:r>
            <a:r>
              <a:rPr lang="ja-JP" altLang="en-US" sz="2000" b="1" dirty="0"/>
              <a:t>令和７年度開始</a:t>
            </a:r>
            <a:r>
              <a:rPr lang="ja-JP" altLang="en-US" sz="2000" dirty="0"/>
              <a:t>）＜内閣府＞</a:t>
            </a:r>
            <a:endParaRPr lang="en-US" altLang="ja-JP" sz="2000" dirty="0"/>
          </a:p>
          <a:p>
            <a:endParaRPr lang="en-US" altLang="ja-JP" sz="2000" dirty="0"/>
          </a:p>
          <a:p>
            <a:r>
              <a:rPr lang="ja-JP" altLang="en-US" sz="2000" dirty="0"/>
              <a:t>③ 機構の努力</a:t>
            </a:r>
            <a:endParaRPr lang="en-US" altLang="ja-JP" sz="2000" dirty="0"/>
          </a:p>
          <a:p>
            <a:r>
              <a:rPr lang="en-US" altLang="ja-JP" sz="2000" dirty="0"/>
              <a:t>	</a:t>
            </a:r>
            <a:r>
              <a:rPr lang="ja-JP" altLang="en-US" sz="2000" dirty="0"/>
              <a:t>地域金融機関等の職員向け金融実務の研修実施</a:t>
            </a:r>
            <a:endParaRPr lang="en-US" altLang="ja-JP" sz="2000" dirty="0"/>
          </a:p>
          <a:p>
            <a:r>
              <a:rPr lang="en-US" altLang="ja-JP" sz="2000" dirty="0"/>
              <a:t>	</a:t>
            </a:r>
            <a:r>
              <a:rPr lang="ja-JP" altLang="en-US" sz="2000" dirty="0"/>
              <a:t>プロジェクトファイナンス実務の初期の負担軽減を目的とした融資契約書等の参考例を</a:t>
            </a:r>
            <a:endParaRPr lang="en-US" altLang="ja-JP" sz="2000" dirty="0"/>
          </a:p>
          <a:p>
            <a:r>
              <a:rPr lang="en-US" altLang="ja-JP" sz="2000" dirty="0"/>
              <a:t>            </a:t>
            </a:r>
            <a:r>
              <a:rPr lang="ja-JP" altLang="en-US" sz="2000" dirty="0"/>
              <a:t>令和７年度中に順次提供</a:t>
            </a:r>
            <a:endParaRPr lang="en-US" altLang="ja-JP" sz="2000" dirty="0"/>
          </a:p>
          <a:p>
            <a:r>
              <a:rPr lang="en-US" altLang="ja-JP" sz="2000" dirty="0"/>
              <a:t>	</a:t>
            </a:r>
            <a:r>
              <a:rPr lang="ja-JP" altLang="en-US" sz="2000" dirty="0"/>
              <a:t>地域金融機関等に対しリスク分析手法や契約実務のノウハウの移転</a:t>
            </a:r>
            <a:endParaRPr lang="en-US" altLang="ja-JP" sz="2000" dirty="0"/>
          </a:p>
          <a:p>
            <a:r>
              <a:rPr lang="en-US" altLang="ja-JP" sz="2000" dirty="0"/>
              <a:t>	</a:t>
            </a:r>
            <a:r>
              <a:rPr lang="ja-JP" altLang="en-US" sz="2000" b="1" dirty="0"/>
              <a:t>地域人材の育成</a:t>
            </a:r>
            <a:endParaRPr lang="en-US" altLang="ja-JP" sz="2000" b="1" dirty="0"/>
          </a:p>
          <a:p>
            <a:r>
              <a:rPr lang="en-US" altLang="ja-JP" sz="2000" dirty="0"/>
              <a:t>	</a:t>
            </a:r>
            <a:r>
              <a:rPr lang="ja-JP" altLang="en-US" sz="2400" b="1" dirty="0"/>
              <a:t>令和８年度までに全ての都道府県の金融機関を育成</a:t>
            </a:r>
            <a:endParaRPr lang="en-US" altLang="ja-JP" sz="2000" b="1" dirty="0"/>
          </a:p>
          <a:p>
            <a:r>
              <a:rPr lang="en-US" altLang="ja-JP" sz="2000" dirty="0"/>
              <a:t>		</a:t>
            </a:r>
            <a:r>
              <a:rPr lang="ja-JP" altLang="en-US" sz="2000" dirty="0"/>
              <a:t>（令和４年度開始、</a:t>
            </a:r>
            <a:r>
              <a:rPr lang="ja-JP" altLang="en-US" sz="2000" b="1" dirty="0"/>
              <a:t>令和７年度強化</a:t>
            </a:r>
            <a:r>
              <a:rPr lang="ja-JP" altLang="en-US" sz="2000" dirty="0"/>
              <a:t>）＜内閣府＞</a:t>
            </a:r>
            <a:endParaRPr lang="en-US" altLang="ja-JP" sz="2000" dirty="0"/>
          </a:p>
          <a:p>
            <a:endParaRPr lang="en-US" altLang="ja-JP" sz="2000" dirty="0"/>
          </a:p>
        </p:txBody>
      </p:sp>
    </p:spTree>
    <p:extLst>
      <p:ext uri="{BB962C8B-B14F-4D97-AF65-F5344CB8AC3E}">
        <p14:creationId xmlns:p14="http://schemas.microsoft.com/office/powerpoint/2010/main" val="1829188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D6E0B-EBE3-0CE2-D643-8DB62B5BB83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081CCF7-02CC-8CAF-B107-CCFFC41454A1}"/>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ⅶ</a:t>
            </a:r>
            <a:r>
              <a:rPr lang="ja-JP" altLang="en-US" sz="2000" dirty="0"/>
              <a:t>）地方公共団体のＰＰＰ／ＰＦＩ導入検討の財政支援等 </a:t>
            </a:r>
            <a:endParaRPr kumimoji="1" lang="ja-JP" altLang="en-US" sz="2000" dirty="0"/>
          </a:p>
        </p:txBody>
      </p:sp>
      <p:sp>
        <p:nvSpPr>
          <p:cNvPr id="4" name="スライド番号プレースホルダー 3">
            <a:extLst>
              <a:ext uri="{FF2B5EF4-FFF2-40B4-BE49-F238E27FC236}">
                <a16:creationId xmlns:a16="http://schemas.microsoft.com/office/drawing/2014/main" id="{33406418-E197-1007-8BA9-5EB9082E9F5E}"/>
              </a:ext>
            </a:extLst>
          </p:cNvPr>
          <p:cNvSpPr>
            <a:spLocks noGrp="1"/>
          </p:cNvSpPr>
          <p:nvPr>
            <p:ph type="sldNum" sz="quarter" idx="12"/>
          </p:nvPr>
        </p:nvSpPr>
        <p:spPr/>
        <p:txBody>
          <a:bodyPr/>
          <a:lstStyle/>
          <a:p>
            <a:fld id="{B5CEABB6-07DC-46E8-9B57-56EC44A396E5}" type="slidenum">
              <a:rPr lang="en-US" altLang="ja-JP" noProof="0" smtClean="0"/>
              <a:pPr/>
              <a:t>27</a:t>
            </a:fld>
            <a:endParaRPr lang="ja-JP" altLang="en-US" noProof="0" dirty="0"/>
          </a:p>
        </p:txBody>
      </p:sp>
      <p:sp>
        <p:nvSpPr>
          <p:cNvPr id="16" name="テキスト ボックス 15">
            <a:extLst>
              <a:ext uri="{FF2B5EF4-FFF2-40B4-BE49-F238E27FC236}">
                <a16:creationId xmlns:a16="http://schemas.microsoft.com/office/drawing/2014/main" id="{801947FC-8096-D428-F49F-CA07983EE00F}"/>
              </a:ext>
            </a:extLst>
          </p:cNvPr>
          <p:cNvSpPr txBox="1"/>
          <p:nvPr/>
        </p:nvSpPr>
        <p:spPr>
          <a:xfrm>
            <a:off x="652410" y="889843"/>
            <a:ext cx="10510463" cy="923330"/>
          </a:xfrm>
          <a:prstGeom prst="rect">
            <a:avLst/>
          </a:prstGeom>
          <a:noFill/>
          <a:ln>
            <a:solidFill>
              <a:srgbClr val="FF0000"/>
            </a:solidFill>
          </a:ln>
        </p:spPr>
        <p:txBody>
          <a:bodyPr wrap="square" rtlCol="0">
            <a:spAutoFit/>
          </a:bodyPr>
          <a:lstStyle/>
          <a:p>
            <a:endParaRPr lang="en-US" altLang="ja-JP" dirty="0"/>
          </a:p>
          <a:p>
            <a:r>
              <a:rPr lang="ja-JP" altLang="en-US" dirty="0"/>
              <a:t>これまでの取り組みの継続</a:t>
            </a:r>
            <a:endParaRPr lang="en-US" altLang="ja-JP" dirty="0"/>
          </a:p>
          <a:p>
            <a:endParaRPr lang="en-US" altLang="ja-JP" dirty="0"/>
          </a:p>
        </p:txBody>
      </p:sp>
    </p:spTree>
    <p:extLst>
      <p:ext uri="{BB962C8B-B14F-4D97-AF65-F5344CB8AC3E}">
        <p14:creationId xmlns:p14="http://schemas.microsoft.com/office/powerpoint/2010/main" val="3693060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B911E-86CB-6E8D-8CAB-382C7633D5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952ED41-5381-82B2-1212-C07955C6E034}"/>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 ⅷ</a:t>
            </a:r>
            <a:r>
              <a:rPr lang="ja-JP" altLang="en-US" sz="2000" dirty="0"/>
              <a:t>）民間提案の積極的活用 </a:t>
            </a:r>
            <a:endParaRPr kumimoji="1" lang="ja-JP" altLang="en-US" sz="2000" dirty="0"/>
          </a:p>
        </p:txBody>
      </p:sp>
      <p:sp>
        <p:nvSpPr>
          <p:cNvPr id="4" name="スライド番号プレースホルダー 3">
            <a:extLst>
              <a:ext uri="{FF2B5EF4-FFF2-40B4-BE49-F238E27FC236}">
                <a16:creationId xmlns:a16="http://schemas.microsoft.com/office/drawing/2014/main" id="{39AF47CE-965D-43E4-6CC5-A7DA65D49B78}"/>
              </a:ext>
            </a:extLst>
          </p:cNvPr>
          <p:cNvSpPr>
            <a:spLocks noGrp="1"/>
          </p:cNvSpPr>
          <p:nvPr>
            <p:ph type="sldNum" sz="quarter" idx="12"/>
          </p:nvPr>
        </p:nvSpPr>
        <p:spPr/>
        <p:txBody>
          <a:bodyPr/>
          <a:lstStyle/>
          <a:p>
            <a:fld id="{B5CEABB6-07DC-46E8-9B57-56EC44A396E5}" type="slidenum">
              <a:rPr lang="en-US" altLang="ja-JP" noProof="0" smtClean="0"/>
              <a:pPr/>
              <a:t>28</a:t>
            </a:fld>
            <a:endParaRPr lang="ja-JP" altLang="en-US" noProof="0" dirty="0"/>
          </a:p>
        </p:txBody>
      </p:sp>
      <p:sp>
        <p:nvSpPr>
          <p:cNvPr id="16" name="テキスト ボックス 15">
            <a:extLst>
              <a:ext uri="{FF2B5EF4-FFF2-40B4-BE49-F238E27FC236}">
                <a16:creationId xmlns:a16="http://schemas.microsoft.com/office/drawing/2014/main" id="{AD3A97C6-0346-A3F8-8A0D-8BD980FD953A}"/>
              </a:ext>
            </a:extLst>
          </p:cNvPr>
          <p:cNvSpPr txBox="1"/>
          <p:nvPr/>
        </p:nvSpPr>
        <p:spPr>
          <a:xfrm>
            <a:off x="278559" y="889843"/>
            <a:ext cx="11445139" cy="4832092"/>
          </a:xfrm>
          <a:prstGeom prst="rect">
            <a:avLst/>
          </a:prstGeom>
          <a:noFill/>
          <a:ln>
            <a:solidFill>
              <a:srgbClr val="FF0000"/>
            </a:solidFill>
          </a:ln>
        </p:spPr>
        <p:txBody>
          <a:bodyPr wrap="square" rtlCol="0">
            <a:spAutoFit/>
          </a:bodyPr>
          <a:lstStyle/>
          <a:p>
            <a:endParaRPr lang="en-US" altLang="ja-JP" sz="2800" dirty="0"/>
          </a:p>
          <a:p>
            <a:r>
              <a:rPr lang="ja-JP" altLang="en-US" sz="2800" dirty="0"/>
              <a:t>① 地方公共団体における</a:t>
            </a:r>
            <a:r>
              <a:rPr lang="en-US" altLang="ja-JP" sz="2800" dirty="0"/>
              <a:t>PPP/PFI</a:t>
            </a:r>
            <a:r>
              <a:rPr lang="ja-JP" altLang="en-US" sz="2800" dirty="0"/>
              <a:t>に対応する統一的な窓口の設置</a:t>
            </a:r>
            <a:endParaRPr lang="en-US" altLang="ja-JP" sz="2800" dirty="0"/>
          </a:p>
          <a:p>
            <a:r>
              <a:rPr lang="ja-JP" altLang="en-US" sz="2800" dirty="0"/>
              <a:t>　　　民間提案制度については、下記</a:t>
            </a:r>
            <a:r>
              <a:rPr lang="en-US" altLang="ja-JP" sz="2800" dirty="0"/>
              <a:t>URL</a:t>
            </a:r>
            <a:r>
              <a:rPr lang="ja-JP" altLang="en-US" sz="2800" dirty="0"/>
              <a:t>に簡単な紹介</a:t>
            </a:r>
            <a:r>
              <a:rPr lang="ja-JP" altLang="en-US" sz="2800" dirty="0">
                <a:hlinkClick r:id="rId2"/>
              </a:rPr>
              <a:t>　</a:t>
            </a:r>
            <a:endParaRPr lang="en-US" altLang="ja-JP" sz="2800" dirty="0">
              <a:hlinkClick r:id="rId2"/>
            </a:endParaRPr>
          </a:p>
          <a:p>
            <a:r>
              <a:rPr lang="ja-JP" altLang="en-US" sz="2800" dirty="0">
                <a:hlinkClick r:id="rId2"/>
              </a:rPr>
              <a:t>個別テーマ </a:t>
            </a:r>
            <a:r>
              <a:rPr lang="en-US" altLang="ja-JP" sz="2800" dirty="0">
                <a:hlinkClick r:id="rId2"/>
              </a:rPr>
              <a:t>short </a:t>
            </a:r>
            <a:r>
              <a:rPr lang="en-US" altLang="ja-JP" sz="2800" dirty="0" err="1">
                <a:hlinkClick r:id="rId2"/>
              </a:rPr>
              <a:t>short</a:t>
            </a:r>
            <a:r>
              <a:rPr lang="en-US" altLang="ja-JP" sz="2800" dirty="0">
                <a:hlinkClick r:id="rId2"/>
              </a:rPr>
              <a:t> </a:t>
            </a:r>
            <a:r>
              <a:rPr lang="ja-JP" altLang="en-US" sz="2800" dirty="0">
                <a:hlinkClick r:id="rId2"/>
              </a:rPr>
              <a:t>セミナー</a:t>
            </a:r>
            <a:endParaRPr lang="en-US" altLang="ja-JP" sz="2800" dirty="0">
              <a:hlinkClick r:id="rId2"/>
            </a:endParaRPr>
          </a:p>
          <a:p>
            <a:r>
              <a:rPr lang="en-US" altLang="ja-JP" sz="2800" dirty="0">
                <a:hlinkClick r:id="rId2"/>
              </a:rPr>
              <a:t>PFI</a:t>
            </a:r>
            <a:r>
              <a:rPr lang="ja-JP" altLang="en-US" sz="2800" dirty="0">
                <a:hlinkClick r:id="rId2"/>
              </a:rPr>
              <a:t>講座 </a:t>
            </a:r>
            <a:r>
              <a:rPr lang="en-US" altLang="ja-JP" sz="2800" dirty="0">
                <a:hlinkClick r:id="rId2"/>
              </a:rPr>
              <a:t>– </a:t>
            </a:r>
            <a:r>
              <a:rPr lang="ja-JP" altLang="en-US" sz="2800" dirty="0">
                <a:hlinkClick r:id="rId2"/>
              </a:rPr>
              <a:t>公民連携</a:t>
            </a:r>
            <a:r>
              <a:rPr lang="en-US" altLang="ja-JP" sz="2800" dirty="0">
                <a:hlinkClick r:id="rId2"/>
              </a:rPr>
              <a:t>web</a:t>
            </a:r>
            <a:r>
              <a:rPr lang="ja-JP" altLang="en-US" sz="2800" dirty="0">
                <a:hlinkClick r:id="rId2"/>
              </a:rPr>
              <a:t>プラットフォーム</a:t>
            </a:r>
            <a:r>
              <a:rPr lang="ja-JP" altLang="en-US" sz="2800" dirty="0"/>
              <a:t>  </a:t>
            </a:r>
            <a:endParaRPr lang="en-US" altLang="ja-JP" sz="2800" dirty="0"/>
          </a:p>
          <a:p>
            <a:r>
              <a:rPr lang="en-US" altLang="ja-JP" sz="2800" dirty="0"/>
              <a:t>	</a:t>
            </a:r>
            <a:r>
              <a:rPr lang="ja-JP" altLang="en-US" sz="2800" dirty="0"/>
              <a:t>サウンディングの公募及び民間提案の事業 リストの公開</a:t>
            </a:r>
            <a:endParaRPr lang="en-US" altLang="ja-JP" sz="2800" dirty="0"/>
          </a:p>
          <a:p>
            <a:r>
              <a:rPr lang="en-US" altLang="ja-JP" sz="2800" dirty="0"/>
              <a:t>	</a:t>
            </a:r>
            <a:r>
              <a:rPr lang="ja-JP" altLang="en-US" sz="2800" dirty="0"/>
              <a:t>地方公共団体の窓口設置や事業リスト公開等の </a:t>
            </a:r>
            <a:r>
              <a:rPr lang="ja-JP" altLang="en-US" sz="2800" b="1" dirty="0"/>
              <a:t>情報一覧化公表</a:t>
            </a:r>
            <a:endParaRPr lang="en-US" altLang="ja-JP" sz="2800" b="1" dirty="0"/>
          </a:p>
          <a:p>
            <a:r>
              <a:rPr lang="en-US" altLang="ja-JP" sz="2800" dirty="0"/>
              <a:t>	</a:t>
            </a:r>
            <a:r>
              <a:rPr lang="ja-JP" altLang="en-US" sz="2800" dirty="0"/>
              <a:t>性能発注の効果的な活用</a:t>
            </a:r>
            <a:endParaRPr lang="en-US" altLang="ja-JP" sz="2800" dirty="0"/>
          </a:p>
          <a:p>
            <a:r>
              <a:rPr lang="en-US" altLang="ja-JP" sz="2800" dirty="0"/>
              <a:t>	</a:t>
            </a:r>
            <a:r>
              <a:rPr lang="ja-JP" altLang="en-US" sz="2800" b="1" dirty="0"/>
              <a:t>民間提案の積極的な実施</a:t>
            </a:r>
            <a:endParaRPr lang="en-US" altLang="ja-JP" sz="2800" b="1" dirty="0"/>
          </a:p>
          <a:p>
            <a:r>
              <a:rPr lang="en-US" altLang="ja-JP" sz="2800" dirty="0"/>
              <a:t>		</a:t>
            </a:r>
            <a:r>
              <a:rPr lang="ja-JP" altLang="en-US" sz="2800" dirty="0"/>
              <a:t>（令和４年度開始、</a:t>
            </a:r>
            <a:r>
              <a:rPr lang="ja-JP" altLang="en-US" sz="2800" b="1" dirty="0"/>
              <a:t>令和７年度強化</a:t>
            </a:r>
            <a:r>
              <a:rPr lang="ja-JP" altLang="en-US" sz="2800" dirty="0"/>
              <a:t>）＜内閣府＞</a:t>
            </a:r>
            <a:endParaRPr lang="en-US" altLang="ja-JP" sz="2800" dirty="0"/>
          </a:p>
          <a:p>
            <a:endParaRPr lang="en-US" altLang="ja-JP" sz="2800" dirty="0"/>
          </a:p>
        </p:txBody>
      </p:sp>
    </p:spTree>
    <p:extLst>
      <p:ext uri="{BB962C8B-B14F-4D97-AF65-F5344CB8AC3E}">
        <p14:creationId xmlns:p14="http://schemas.microsoft.com/office/powerpoint/2010/main" val="1356472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0516-03DB-9645-D92C-DCA49386D1F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3F879C-C0BB-4652-D0A9-4E1DDD49013B}"/>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ⅸ</a:t>
            </a:r>
            <a:r>
              <a:rPr lang="ja-JP" altLang="en-US" sz="2000" dirty="0"/>
              <a:t>）地域プラットフォーム等を通じた地域活性化に資する</a:t>
            </a:r>
            <a:r>
              <a:rPr lang="en-US" altLang="ja-JP" sz="2000" dirty="0"/>
              <a:t>PPP/PFI</a:t>
            </a:r>
            <a:r>
              <a:rPr lang="ja-JP" altLang="en-US" sz="2000" dirty="0"/>
              <a:t>の推進</a:t>
            </a:r>
            <a:endParaRPr kumimoji="1" lang="ja-JP" altLang="en-US" sz="2000" dirty="0"/>
          </a:p>
        </p:txBody>
      </p:sp>
      <p:sp>
        <p:nvSpPr>
          <p:cNvPr id="4" name="スライド番号プレースホルダー 3">
            <a:extLst>
              <a:ext uri="{FF2B5EF4-FFF2-40B4-BE49-F238E27FC236}">
                <a16:creationId xmlns:a16="http://schemas.microsoft.com/office/drawing/2014/main" id="{D28316E4-A404-A8C2-AAEE-1CC97A23206E}"/>
              </a:ext>
            </a:extLst>
          </p:cNvPr>
          <p:cNvSpPr>
            <a:spLocks noGrp="1"/>
          </p:cNvSpPr>
          <p:nvPr>
            <p:ph type="sldNum" sz="quarter" idx="12"/>
          </p:nvPr>
        </p:nvSpPr>
        <p:spPr/>
        <p:txBody>
          <a:bodyPr/>
          <a:lstStyle/>
          <a:p>
            <a:fld id="{B5CEABB6-07DC-46E8-9B57-56EC44A396E5}" type="slidenum">
              <a:rPr lang="en-US" altLang="ja-JP" noProof="0" smtClean="0"/>
              <a:pPr/>
              <a:t>29</a:t>
            </a:fld>
            <a:endParaRPr lang="ja-JP" altLang="en-US" noProof="0" dirty="0"/>
          </a:p>
        </p:txBody>
      </p:sp>
      <p:sp>
        <p:nvSpPr>
          <p:cNvPr id="16" name="テキスト ボックス 15">
            <a:extLst>
              <a:ext uri="{FF2B5EF4-FFF2-40B4-BE49-F238E27FC236}">
                <a16:creationId xmlns:a16="http://schemas.microsoft.com/office/drawing/2014/main" id="{1DA9A22E-04DC-3C09-85ED-4575AB02FB1A}"/>
              </a:ext>
            </a:extLst>
          </p:cNvPr>
          <p:cNvSpPr txBox="1"/>
          <p:nvPr/>
        </p:nvSpPr>
        <p:spPr>
          <a:xfrm>
            <a:off x="652410" y="889843"/>
            <a:ext cx="10510463" cy="923330"/>
          </a:xfrm>
          <a:prstGeom prst="rect">
            <a:avLst/>
          </a:prstGeom>
          <a:noFill/>
          <a:ln>
            <a:solidFill>
              <a:srgbClr val="FF0000"/>
            </a:solidFill>
          </a:ln>
        </p:spPr>
        <p:txBody>
          <a:bodyPr wrap="square" rtlCol="0">
            <a:spAutoFit/>
          </a:bodyPr>
          <a:lstStyle/>
          <a:p>
            <a:endParaRPr lang="en-US" altLang="ja-JP" dirty="0"/>
          </a:p>
          <a:p>
            <a:r>
              <a:rPr lang="ja-JP" altLang="en-US" dirty="0"/>
              <a:t>これまでの活動の継続</a:t>
            </a:r>
            <a:endParaRPr lang="en-US" altLang="ja-JP" dirty="0"/>
          </a:p>
          <a:p>
            <a:endParaRPr lang="en-US" altLang="ja-JP" dirty="0"/>
          </a:p>
        </p:txBody>
      </p:sp>
    </p:spTree>
    <p:extLst>
      <p:ext uri="{BB962C8B-B14F-4D97-AF65-F5344CB8AC3E}">
        <p14:creationId xmlns:p14="http://schemas.microsoft.com/office/powerpoint/2010/main" val="245290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B7F19-8AFC-9FEE-4929-E8AA3D9105A2}"/>
              </a:ext>
            </a:extLst>
          </p:cNvPr>
          <p:cNvSpPr>
            <a:spLocks noGrp="1"/>
          </p:cNvSpPr>
          <p:nvPr>
            <p:ph type="title"/>
          </p:nvPr>
        </p:nvSpPr>
        <p:spPr>
          <a:xfrm>
            <a:off x="475116" y="384752"/>
            <a:ext cx="11030580" cy="551950"/>
          </a:xfrm>
        </p:spPr>
        <p:txBody>
          <a:bodyPr>
            <a:normAutofit fontScale="90000"/>
          </a:bodyPr>
          <a:lstStyle/>
          <a:p>
            <a:r>
              <a:rPr kumimoji="1" lang="ja-JP" altLang="en-US" dirty="0"/>
              <a:t>基本的な考え方：</a:t>
            </a:r>
            <a:r>
              <a:rPr lang="ja-JP" altLang="en-US" dirty="0"/>
              <a:t> </a:t>
            </a:r>
            <a:r>
              <a:rPr lang="en-US" altLang="ja-JP" dirty="0"/>
              <a:t>ⅰ</a:t>
            </a:r>
            <a:r>
              <a:rPr lang="ja-JP" altLang="en-US" dirty="0"/>
              <a:t>）財政健全化とインフラや公共サービスの維持向上の両立 </a:t>
            </a:r>
            <a:endParaRPr kumimoji="1" lang="ja-JP" altLang="en-US" dirty="0"/>
          </a:p>
        </p:txBody>
      </p:sp>
      <p:sp>
        <p:nvSpPr>
          <p:cNvPr id="4" name="スライド番号プレースホルダー 3">
            <a:extLst>
              <a:ext uri="{FF2B5EF4-FFF2-40B4-BE49-F238E27FC236}">
                <a16:creationId xmlns:a16="http://schemas.microsoft.com/office/drawing/2014/main" id="{DC40FAE5-07E7-6519-5AEB-4A39968B9327}"/>
              </a:ext>
            </a:extLst>
          </p:cNvPr>
          <p:cNvSpPr>
            <a:spLocks noGrp="1"/>
          </p:cNvSpPr>
          <p:nvPr>
            <p:ph type="sldNum" sz="quarter" idx="12"/>
          </p:nvPr>
        </p:nvSpPr>
        <p:spPr/>
        <p:txBody>
          <a:bodyPr/>
          <a:lstStyle/>
          <a:p>
            <a:fld id="{B5CEABB6-07DC-46E8-9B57-56EC44A396E5}" type="slidenum">
              <a:rPr lang="en-US" altLang="ja-JP" noProof="0" smtClean="0"/>
              <a:pPr/>
              <a:t>3</a:t>
            </a:fld>
            <a:endParaRPr lang="ja-JP" altLang="en-US" noProof="0" dirty="0"/>
          </a:p>
        </p:txBody>
      </p:sp>
      <p:sp>
        <p:nvSpPr>
          <p:cNvPr id="5" name="四角形: 角を丸くする 4">
            <a:extLst>
              <a:ext uri="{FF2B5EF4-FFF2-40B4-BE49-F238E27FC236}">
                <a16:creationId xmlns:a16="http://schemas.microsoft.com/office/drawing/2014/main" id="{901BFF58-6DAE-4F2F-A622-2D569ECE1BD1}"/>
              </a:ext>
            </a:extLst>
          </p:cNvPr>
          <p:cNvSpPr/>
          <p:nvPr/>
        </p:nvSpPr>
        <p:spPr>
          <a:xfrm>
            <a:off x="475115" y="1078800"/>
            <a:ext cx="2670049" cy="6652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人口減少の加速</a:t>
            </a:r>
          </a:p>
        </p:txBody>
      </p:sp>
      <p:sp>
        <p:nvSpPr>
          <p:cNvPr id="6" name="四角形: 角を丸くする 5">
            <a:extLst>
              <a:ext uri="{FF2B5EF4-FFF2-40B4-BE49-F238E27FC236}">
                <a16:creationId xmlns:a16="http://schemas.microsoft.com/office/drawing/2014/main" id="{9D4C7751-29C1-4F28-B380-D6470260F32A}"/>
              </a:ext>
            </a:extLst>
          </p:cNvPr>
          <p:cNvSpPr/>
          <p:nvPr/>
        </p:nvSpPr>
        <p:spPr>
          <a:xfrm>
            <a:off x="3522106" y="1078800"/>
            <a:ext cx="2670049" cy="6652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a:t>
            </a:r>
            <a:r>
              <a:rPr kumimoji="1" lang="en-US" altLang="ja-JP" dirty="0"/>
              <a:t>2030</a:t>
            </a:r>
            <a:r>
              <a:rPr kumimoji="1" lang="ja-JP" altLang="en-US" dirty="0"/>
              <a:t>年　</a:t>
            </a:r>
            <a:r>
              <a:rPr kumimoji="1" lang="en-US" altLang="ja-JP" dirty="0"/>
              <a:t>43</a:t>
            </a:r>
            <a:r>
              <a:rPr kumimoji="1" lang="ja-JP" altLang="en-US" dirty="0"/>
              <a:t>万人</a:t>
            </a:r>
            <a:r>
              <a:rPr kumimoji="1" lang="en-US" altLang="ja-JP" dirty="0"/>
              <a:t>/</a:t>
            </a:r>
            <a:r>
              <a:rPr kumimoji="1" lang="ja-JP" altLang="en-US" dirty="0"/>
              <a:t>年</a:t>
            </a:r>
            <a:endParaRPr kumimoji="1" lang="en-US" altLang="ja-JP" dirty="0"/>
          </a:p>
          <a:p>
            <a:pPr algn="ctr"/>
            <a:r>
              <a:rPr kumimoji="1" lang="ja-JP" altLang="en-US" dirty="0"/>
              <a:t>～</a:t>
            </a:r>
            <a:r>
              <a:rPr kumimoji="1" lang="en-US" altLang="ja-JP" dirty="0"/>
              <a:t>2040</a:t>
            </a:r>
            <a:r>
              <a:rPr kumimoji="1" lang="ja-JP" altLang="en-US" dirty="0"/>
              <a:t>年　</a:t>
            </a:r>
            <a:r>
              <a:rPr kumimoji="1" lang="en-US" altLang="ja-JP" dirty="0"/>
              <a:t>86</a:t>
            </a:r>
            <a:r>
              <a:rPr kumimoji="1" lang="ja-JP" altLang="en-US" dirty="0"/>
              <a:t>万人</a:t>
            </a:r>
            <a:r>
              <a:rPr kumimoji="1" lang="en-US" altLang="ja-JP" dirty="0"/>
              <a:t>/</a:t>
            </a:r>
            <a:r>
              <a:rPr kumimoji="1" lang="ja-JP" altLang="en-US" dirty="0"/>
              <a:t>年</a:t>
            </a:r>
          </a:p>
        </p:txBody>
      </p:sp>
      <p:sp>
        <p:nvSpPr>
          <p:cNvPr id="8" name="四角形: 角を丸くする 7">
            <a:extLst>
              <a:ext uri="{FF2B5EF4-FFF2-40B4-BE49-F238E27FC236}">
                <a16:creationId xmlns:a16="http://schemas.microsoft.com/office/drawing/2014/main" id="{B86C7806-2918-96D2-1297-2E1C23D1D62F}"/>
              </a:ext>
            </a:extLst>
          </p:cNvPr>
          <p:cNvSpPr/>
          <p:nvPr/>
        </p:nvSpPr>
        <p:spPr>
          <a:xfrm>
            <a:off x="475115" y="2000265"/>
            <a:ext cx="2670049" cy="6652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建設業・地方自治体</a:t>
            </a:r>
            <a:endParaRPr kumimoji="1" lang="en-US" altLang="ja-JP" dirty="0"/>
          </a:p>
          <a:p>
            <a:pPr algn="ctr"/>
            <a:r>
              <a:rPr kumimoji="1" lang="ja-JP" altLang="en-US" dirty="0"/>
              <a:t>職員に減少</a:t>
            </a:r>
          </a:p>
        </p:txBody>
      </p:sp>
      <p:sp>
        <p:nvSpPr>
          <p:cNvPr id="9" name="四角形: 角を丸くする 8">
            <a:extLst>
              <a:ext uri="{FF2B5EF4-FFF2-40B4-BE49-F238E27FC236}">
                <a16:creationId xmlns:a16="http://schemas.microsoft.com/office/drawing/2014/main" id="{887DA8C3-E3E4-2A29-A557-56D9409239E5}"/>
              </a:ext>
            </a:extLst>
          </p:cNvPr>
          <p:cNvSpPr/>
          <p:nvPr/>
        </p:nvSpPr>
        <p:spPr>
          <a:xfrm>
            <a:off x="3522106" y="2000265"/>
            <a:ext cx="2670049" cy="6652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バブル期から４割減少</a:t>
            </a:r>
          </a:p>
        </p:txBody>
      </p:sp>
      <p:sp>
        <p:nvSpPr>
          <p:cNvPr id="10" name="四角形: 角を丸くする 9">
            <a:extLst>
              <a:ext uri="{FF2B5EF4-FFF2-40B4-BE49-F238E27FC236}">
                <a16:creationId xmlns:a16="http://schemas.microsoft.com/office/drawing/2014/main" id="{7C9F899B-79AA-6783-C4F4-FE7D0EFD3120}"/>
              </a:ext>
            </a:extLst>
          </p:cNvPr>
          <p:cNvSpPr/>
          <p:nvPr/>
        </p:nvSpPr>
        <p:spPr>
          <a:xfrm>
            <a:off x="467019" y="2921730"/>
            <a:ext cx="5725136" cy="66522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効率的かつ優れた品質の公共サービスの提供の実現</a:t>
            </a:r>
            <a:endParaRPr lang="en-US" altLang="ja-JP" dirty="0"/>
          </a:p>
          <a:p>
            <a:pPr algn="ctr"/>
            <a:r>
              <a:rPr kumimoji="1" lang="ja-JP" altLang="en-US" dirty="0"/>
              <a:t>早急な対応の必要性</a:t>
            </a:r>
          </a:p>
        </p:txBody>
      </p:sp>
      <p:sp>
        <p:nvSpPr>
          <p:cNvPr id="11" name="四角形: 角を丸くする 10">
            <a:extLst>
              <a:ext uri="{FF2B5EF4-FFF2-40B4-BE49-F238E27FC236}">
                <a16:creationId xmlns:a16="http://schemas.microsoft.com/office/drawing/2014/main" id="{EC573900-89EB-81C3-A4FC-BAD778620B87}"/>
              </a:ext>
            </a:extLst>
          </p:cNvPr>
          <p:cNvSpPr/>
          <p:nvPr/>
        </p:nvSpPr>
        <p:spPr>
          <a:xfrm>
            <a:off x="611618" y="4045160"/>
            <a:ext cx="10161345" cy="4844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t>事業の規模の大小にかかわらず、ＰＰＰ／ＰＦＩの推進</a:t>
            </a:r>
            <a:endParaRPr kumimoji="1" lang="ja-JP" altLang="en-US" sz="2400" b="1" dirty="0"/>
          </a:p>
        </p:txBody>
      </p:sp>
      <p:sp>
        <p:nvSpPr>
          <p:cNvPr id="12" name="四角形: 角を丸くする 11">
            <a:extLst>
              <a:ext uri="{FF2B5EF4-FFF2-40B4-BE49-F238E27FC236}">
                <a16:creationId xmlns:a16="http://schemas.microsoft.com/office/drawing/2014/main" id="{15645644-8ACE-8E37-B644-419AE631E17B}"/>
              </a:ext>
            </a:extLst>
          </p:cNvPr>
          <p:cNvSpPr/>
          <p:nvPr/>
        </p:nvSpPr>
        <p:spPr>
          <a:xfrm>
            <a:off x="611620" y="4584111"/>
            <a:ext cx="5580536" cy="14594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行政の効率化</a:t>
            </a:r>
            <a:endParaRPr lang="en-US" altLang="ja-JP" dirty="0"/>
          </a:p>
          <a:p>
            <a:pPr algn="ctr"/>
            <a:r>
              <a:rPr lang="ja-JP" altLang="en-US" dirty="0"/>
              <a:t>公共施設等の建設、維持管理等に係る財政、人員等</a:t>
            </a:r>
            <a:endParaRPr lang="en-US" altLang="ja-JP" dirty="0"/>
          </a:p>
          <a:p>
            <a:pPr algn="ctr"/>
            <a:endParaRPr lang="en-US" altLang="ja-JP" dirty="0"/>
          </a:p>
          <a:p>
            <a:pPr algn="ctr"/>
            <a:r>
              <a:rPr lang="ja-JP" altLang="en-US" dirty="0"/>
              <a:t>財政健全化とインフラ確保の両立</a:t>
            </a:r>
            <a:endParaRPr lang="en-US" altLang="ja-JP" dirty="0"/>
          </a:p>
          <a:p>
            <a:pPr algn="ctr"/>
            <a:r>
              <a:rPr lang="ja-JP" altLang="en-US" dirty="0"/>
              <a:t>多様な政策ニーズへの的確な対応</a:t>
            </a:r>
            <a:endParaRPr kumimoji="1" lang="ja-JP" altLang="en-US" dirty="0"/>
          </a:p>
        </p:txBody>
      </p:sp>
      <p:sp>
        <p:nvSpPr>
          <p:cNvPr id="13" name="四角形: 角を丸くする 12">
            <a:extLst>
              <a:ext uri="{FF2B5EF4-FFF2-40B4-BE49-F238E27FC236}">
                <a16:creationId xmlns:a16="http://schemas.microsoft.com/office/drawing/2014/main" id="{2DAAE680-65DC-60DE-556B-76C8FFE0000B}"/>
              </a:ext>
            </a:extLst>
          </p:cNvPr>
          <p:cNvSpPr/>
          <p:nvPr/>
        </p:nvSpPr>
        <p:spPr>
          <a:xfrm>
            <a:off x="6353366" y="4584112"/>
            <a:ext cx="4419598" cy="6540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適切・効果的な賢い支出による</a:t>
            </a:r>
            <a:endParaRPr lang="en-US" altLang="ja-JP" dirty="0"/>
          </a:p>
          <a:p>
            <a:pPr algn="ctr"/>
            <a:r>
              <a:rPr lang="ja-JP" altLang="en-US" dirty="0"/>
              <a:t>経済・財政一体改革に貢献</a:t>
            </a:r>
            <a:endParaRPr kumimoji="1" lang="ja-JP" altLang="en-US" dirty="0"/>
          </a:p>
        </p:txBody>
      </p:sp>
      <p:sp>
        <p:nvSpPr>
          <p:cNvPr id="14" name="四角形: 角を丸くする 13">
            <a:extLst>
              <a:ext uri="{FF2B5EF4-FFF2-40B4-BE49-F238E27FC236}">
                <a16:creationId xmlns:a16="http://schemas.microsoft.com/office/drawing/2014/main" id="{3606CC89-AD06-16B8-550E-9C96175697C1}"/>
              </a:ext>
            </a:extLst>
          </p:cNvPr>
          <p:cNvSpPr/>
          <p:nvPr/>
        </p:nvSpPr>
        <p:spPr>
          <a:xfrm>
            <a:off x="6353366" y="5389510"/>
            <a:ext cx="4419598" cy="6540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既存の公共施設等の使い方を見直し</a:t>
            </a:r>
            <a:endParaRPr lang="en-US" altLang="ja-JP" dirty="0"/>
          </a:p>
          <a:p>
            <a:pPr algn="ctr"/>
            <a:r>
              <a:rPr lang="ja-JP" altLang="en-US" dirty="0"/>
              <a:t>効率 的運用やサービス向上、用途の多様化</a:t>
            </a:r>
            <a:endParaRPr kumimoji="1" lang="ja-JP" altLang="en-US" dirty="0"/>
          </a:p>
        </p:txBody>
      </p:sp>
      <p:sp>
        <p:nvSpPr>
          <p:cNvPr id="15" name="正方形/長方形 14">
            <a:extLst>
              <a:ext uri="{FF2B5EF4-FFF2-40B4-BE49-F238E27FC236}">
                <a16:creationId xmlns:a16="http://schemas.microsoft.com/office/drawing/2014/main" id="{24B6C686-1D6D-65DB-3DB9-4C61537671C7}"/>
              </a:ext>
            </a:extLst>
          </p:cNvPr>
          <p:cNvSpPr/>
          <p:nvPr/>
        </p:nvSpPr>
        <p:spPr>
          <a:xfrm>
            <a:off x="339115" y="936702"/>
            <a:ext cx="10524684" cy="29053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2BB1BA3-CB98-4A0B-2BDE-0B51FA6FC84E}"/>
              </a:ext>
            </a:extLst>
          </p:cNvPr>
          <p:cNvSpPr txBox="1"/>
          <p:nvPr/>
        </p:nvSpPr>
        <p:spPr>
          <a:xfrm>
            <a:off x="6721749" y="1610797"/>
            <a:ext cx="2809811" cy="1477328"/>
          </a:xfrm>
          <a:prstGeom prst="rect">
            <a:avLst/>
          </a:prstGeom>
          <a:noFill/>
          <a:ln>
            <a:solidFill>
              <a:srgbClr val="FF0000"/>
            </a:solidFill>
          </a:ln>
        </p:spPr>
        <p:txBody>
          <a:bodyPr wrap="square" rtlCol="0">
            <a:spAutoFit/>
          </a:bodyPr>
          <a:lstStyle/>
          <a:p>
            <a:pPr algn="ctr"/>
            <a:r>
              <a:rPr kumimoji="1" lang="ja-JP" altLang="en-US" dirty="0"/>
              <a:t>公共サイドの　背景</a:t>
            </a:r>
            <a:endParaRPr kumimoji="1" lang="en-US" altLang="ja-JP" dirty="0"/>
          </a:p>
          <a:p>
            <a:pPr algn="ctr"/>
            <a:endParaRPr kumimoji="1" lang="en-US" altLang="ja-JP" dirty="0"/>
          </a:p>
          <a:p>
            <a:pPr algn="ctr"/>
            <a:r>
              <a:rPr kumimoji="1" lang="ja-JP" altLang="en-US" dirty="0"/>
              <a:t>社会情勢の変化</a:t>
            </a:r>
            <a:endParaRPr kumimoji="1" lang="en-US" altLang="ja-JP" dirty="0"/>
          </a:p>
          <a:p>
            <a:pPr algn="ctr"/>
            <a:endParaRPr kumimoji="1" lang="en-US" altLang="ja-JP" dirty="0"/>
          </a:p>
          <a:p>
            <a:pPr algn="ctr"/>
            <a:r>
              <a:rPr kumimoji="1" lang="ja-JP" altLang="en-US" dirty="0"/>
              <a:t>求められるニーズ</a:t>
            </a:r>
          </a:p>
        </p:txBody>
      </p:sp>
    </p:spTree>
    <p:extLst>
      <p:ext uri="{BB962C8B-B14F-4D97-AF65-F5344CB8AC3E}">
        <p14:creationId xmlns:p14="http://schemas.microsoft.com/office/powerpoint/2010/main" val="415831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0187C92-1D35-CD63-4E40-CA1176A7F87B}"/>
              </a:ext>
            </a:extLst>
          </p:cNvPr>
          <p:cNvSpPr>
            <a:spLocks noGrp="1"/>
          </p:cNvSpPr>
          <p:nvPr>
            <p:ph type="title"/>
          </p:nvPr>
        </p:nvSpPr>
        <p:spPr/>
        <p:txBody>
          <a:bodyPr/>
          <a:lstStyle/>
          <a:p>
            <a:r>
              <a:rPr lang="ja-JP" altLang="en-US" dirty="0"/>
              <a:t>（３）取組基盤の充実</a:t>
            </a:r>
          </a:p>
        </p:txBody>
      </p:sp>
      <p:sp>
        <p:nvSpPr>
          <p:cNvPr id="4" name="スライド番号プレースホルダー 3">
            <a:extLst>
              <a:ext uri="{FF2B5EF4-FFF2-40B4-BE49-F238E27FC236}">
                <a16:creationId xmlns:a16="http://schemas.microsoft.com/office/drawing/2014/main" id="{522D89B5-D162-C2C8-8A62-2E64AE25F31D}"/>
              </a:ext>
            </a:extLst>
          </p:cNvPr>
          <p:cNvSpPr>
            <a:spLocks noGrp="1"/>
          </p:cNvSpPr>
          <p:nvPr>
            <p:ph type="sldNum" sz="quarter" idx="4294967295"/>
          </p:nvPr>
        </p:nvSpPr>
        <p:spPr>
          <a:xfrm>
            <a:off x="0" y="6246813"/>
            <a:ext cx="2670175" cy="365125"/>
          </a:xfrm>
        </p:spPr>
        <p:txBody>
          <a:bodyPr/>
          <a:lstStyle/>
          <a:p>
            <a:fld id="{B5CEABB6-07DC-46E8-9B57-56EC44A396E5}" type="slidenum">
              <a:rPr lang="en-US" altLang="ja-JP" noProof="0" smtClean="0"/>
              <a:pPr/>
              <a:t>30</a:t>
            </a:fld>
            <a:endParaRPr lang="ja-JP" altLang="en-US" noProof="0" dirty="0"/>
          </a:p>
        </p:txBody>
      </p:sp>
    </p:spTree>
    <p:extLst>
      <p:ext uri="{BB962C8B-B14F-4D97-AF65-F5344CB8AC3E}">
        <p14:creationId xmlns:p14="http://schemas.microsoft.com/office/powerpoint/2010/main" val="71826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3513D-1CFF-7589-7F50-4296551269C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A70C31A-E4A9-A676-DAC1-DA69CCDEB136}"/>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a:t>
            </a:r>
            <a:r>
              <a:rPr lang="ja-JP" altLang="en-US" sz="2000" dirty="0"/>
              <a:t>　</a:t>
            </a:r>
            <a:r>
              <a:rPr lang="en-US" altLang="ja-JP" sz="2000" dirty="0"/>
              <a:t>ⅰ</a:t>
            </a:r>
            <a:r>
              <a:rPr lang="ja-JP" altLang="en-US" sz="2000" dirty="0"/>
              <a:t>）情報の充実・情報活用機会の充実 </a:t>
            </a:r>
            <a:endParaRPr kumimoji="1" lang="ja-JP" altLang="en-US" sz="2000" dirty="0"/>
          </a:p>
        </p:txBody>
      </p:sp>
      <p:sp>
        <p:nvSpPr>
          <p:cNvPr id="4" name="スライド番号プレースホルダー 3">
            <a:extLst>
              <a:ext uri="{FF2B5EF4-FFF2-40B4-BE49-F238E27FC236}">
                <a16:creationId xmlns:a16="http://schemas.microsoft.com/office/drawing/2014/main" id="{6800205D-89B8-30C2-CFD2-0CDEE2EC2FA9}"/>
              </a:ext>
            </a:extLst>
          </p:cNvPr>
          <p:cNvSpPr>
            <a:spLocks noGrp="1"/>
          </p:cNvSpPr>
          <p:nvPr>
            <p:ph type="sldNum" sz="quarter" idx="12"/>
          </p:nvPr>
        </p:nvSpPr>
        <p:spPr/>
        <p:txBody>
          <a:bodyPr/>
          <a:lstStyle/>
          <a:p>
            <a:fld id="{B5CEABB6-07DC-46E8-9B57-56EC44A396E5}" type="slidenum">
              <a:rPr lang="en-US" altLang="ja-JP" noProof="0" smtClean="0"/>
              <a:pPr/>
              <a:t>31</a:t>
            </a:fld>
            <a:endParaRPr lang="ja-JP" altLang="en-US" noProof="0" dirty="0"/>
          </a:p>
        </p:txBody>
      </p:sp>
      <p:sp>
        <p:nvSpPr>
          <p:cNvPr id="16" name="テキスト ボックス 15">
            <a:extLst>
              <a:ext uri="{FF2B5EF4-FFF2-40B4-BE49-F238E27FC236}">
                <a16:creationId xmlns:a16="http://schemas.microsoft.com/office/drawing/2014/main" id="{C73353C0-29D4-4BF7-8D1E-BF5F67CF5E60}"/>
              </a:ext>
            </a:extLst>
          </p:cNvPr>
          <p:cNvSpPr txBox="1"/>
          <p:nvPr/>
        </p:nvSpPr>
        <p:spPr>
          <a:xfrm>
            <a:off x="652410" y="889843"/>
            <a:ext cx="10510463" cy="923330"/>
          </a:xfrm>
          <a:prstGeom prst="rect">
            <a:avLst/>
          </a:prstGeom>
          <a:noFill/>
          <a:ln>
            <a:solidFill>
              <a:srgbClr val="FF0000"/>
            </a:solidFill>
          </a:ln>
        </p:spPr>
        <p:txBody>
          <a:bodyPr wrap="square" rtlCol="0">
            <a:spAutoFit/>
          </a:bodyPr>
          <a:lstStyle/>
          <a:p>
            <a:endParaRPr lang="en-US" altLang="ja-JP" dirty="0"/>
          </a:p>
          <a:p>
            <a:r>
              <a:rPr lang="ja-JP" altLang="en-US" dirty="0"/>
              <a:t>これまでの活動の継続</a:t>
            </a:r>
            <a:endParaRPr lang="en-US" altLang="ja-JP" dirty="0"/>
          </a:p>
          <a:p>
            <a:endParaRPr lang="en-US" altLang="ja-JP" dirty="0"/>
          </a:p>
        </p:txBody>
      </p:sp>
    </p:spTree>
    <p:extLst>
      <p:ext uri="{BB962C8B-B14F-4D97-AF65-F5344CB8AC3E}">
        <p14:creationId xmlns:p14="http://schemas.microsoft.com/office/powerpoint/2010/main" val="1675062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D1E50-5B05-5751-DB66-CAE887434D8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888F83-D6A7-FDD7-380D-16977D73074E}"/>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a:t>
            </a:r>
            <a:r>
              <a:rPr lang="ja-JP" altLang="en-US" sz="2000" dirty="0"/>
              <a:t>　 </a:t>
            </a:r>
            <a:r>
              <a:rPr lang="en-US" altLang="ja-JP" sz="2000" dirty="0"/>
              <a:t>ⅱ</a:t>
            </a:r>
            <a:r>
              <a:rPr lang="ja-JP" altLang="en-US" sz="2000" dirty="0"/>
              <a:t>）制度改善 </a:t>
            </a:r>
            <a:endParaRPr kumimoji="1" lang="ja-JP" altLang="en-US" sz="2000" dirty="0"/>
          </a:p>
        </p:txBody>
      </p:sp>
      <p:sp>
        <p:nvSpPr>
          <p:cNvPr id="4" name="スライド番号プレースホルダー 3">
            <a:extLst>
              <a:ext uri="{FF2B5EF4-FFF2-40B4-BE49-F238E27FC236}">
                <a16:creationId xmlns:a16="http://schemas.microsoft.com/office/drawing/2014/main" id="{19BB9D2F-725F-76FD-42FC-A5E63589947D}"/>
              </a:ext>
            </a:extLst>
          </p:cNvPr>
          <p:cNvSpPr>
            <a:spLocks noGrp="1"/>
          </p:cNvSpPr>
          <p:nvPr>
            <p:ph type="sldNum" sz="quarter" idx="12"/>
          </p:nvPr>
        </p:nvSpPr>
        <p:spPr/>
        <p:txBody>
          <a:bodyPr/>
          <a:lstStyle/>
          <a:p>
            <a:fld id="{B5CEABB6-07DC-46E8-9B57-56EC44A396E5}" type="slidenum">
              <a:rPr lang="en-US" altLang="ja-JP" noProof="0" smtClean="0"/>
              <a:pPr/>
              <a:t>32</a:t>
            </a:fld>
            <a:endParaRPr lang="ja-JP" altLang="en-US" noProof="0" dirty="0"/>
          </a:p>
        </p:txBody>
      </p:sp>
      <p:sp>
        <p:nvSpPr>
          <p:cNvPr id="16" name="テキスト ボックス 15">
            <a:extLst>
              <a:ext uri="{FF2B5EF4-FFF2-40B4-BE49-F238E27FC236}">
                <a16:creationId xmlns:a16="http://schemas.microsoft.com/office/drawing/2014/main" id="{6C72D408-A0F4-C499-BC48-C614E6D7792D}"/>
              </a:ext>
            </a:extLst>
          </p:cNvPr>
          <p:cNvSpPr txBox="1"/>
          <p:nvPr/>
        </p:nvSpPr>
        <p:spPr>
          <a:xfrm>
            <a:off x="652410" y="889843"/>
            <a:ext cx="10510463" cy="4093428"/>
          </a:xfrm>
          <a:prstGeom prst="rect">
            <a:avLst/>
          </a:prstGeom>
          <a:noFill/>
          <a:ln>
            <a:solidFill>
              <a:srgbClr val="FF0000"/>
            </a:solidFill>
          </a:ln>
        </p:spPr>
        <p:txBody>
          <a:bodyPr wrap="square" rtlCol="0">
            <a:spAutoFit/>
          </a:bodyPr>
          <a:lstStyle/>
          <a:p>
            <a:endParaRPr lang="en-US" altLang="ja-JP" sz="2000" dirty="0"/>
          </a:p>
          <a:p>
            <a:r>
              <a:rPr lang="ja-JP" altLang="en-US" sz="2000" dirty="0"/>
              <a:t>② </a:t>
            </a:r>
            <a:r>
              <a:rPr lang="ja-JP" altLang="en-US" sz="2000" b="1" dirty="0"/>
              <a:t>ＳＰＣ株式の流動化</a:t>
            </a:r>
            <a:endParaRPr lang="en-US" altLang="ja-JP" sz="2000" b="1" dirty="0"/>
          </a:p>
          <a:p>
            <a:endParaRPr lang="en-US" altLang="ja-JP" sz="2000" b="1" dirty="0"/>
          </a:p>
          <a:p>
            <a:r>
              <a:rPr lang="en-US" altLang="ja-JP" sz="2000" dirty="0"/>
              <a:t>	</a:t>
            </a:r>
            <a:r>
              <a:rPr lang="ja-JP" altLang="en-US" sz="2000" dirty="0"/>
              <a:t>民間事業者による早期の資金回収可能とする</a:t>
            </a:r>
            <a:endParaRPr lang="en-US" altLang="ja-JP" sz="2000" dirty="0"/>
          </a:p>
          <a:p>
            <a:r>
              <a:rPr lang="en-US" altLang="ja-JP" sz="2000" dirty="0"/>
              <a:t>	</a:t>
            </a:r>
            <a:r>
              <a:rPr lang="ja-JP" altLang="en-US" sz="2000" dirty="0"/>
              <a:t>新規インフラ事業の取組促進</a:t>
            </a:r>
            <a:endParaRPr lang="en-US" altLang="ja-JP" sz="2000" dirty="0"/>
          </a:p>
          <a:p>
            <a:r>
              <a:rPr lang="en-US" altLang="ja-JP" sz="2000" dirty="0"/>
              <a:t>	</a:t>
            </a:r>
            <a:r>
              <a:rPr lang="ja-JP" altLang="en-US" sz="2000" dirty="0"/>
              <a:t>地域企業も含めた多様な民間事業者の参画が容易となる</a:t>
            </a:r>
            <a:endParaRPr lang="en-US" altLang="ja-JP" sz="2000" dirty="0"/>
          </a:p>
          <a:p>
            <a:r>
              <a:rPr lang="en-US" altLang="ja-JP" sz="2000" dirty="0"/>
              <a:t>	</a:t>
            </a:r>
            <a:r>
              <a:rPr lang="ja-JP" altLang="en-US" sz="2000" dirty="0"/>
              <a:t>公的負担の軽減や地域活性化等にもつながる</a:t>
            </a:r>
            <a:endParaRPr lang="en-US" altLang="ja-JP" sz="2000" dirty="0"/>
          </a:p>
          <a:p>
            <a:r>
              <a:rPr lang="en-US" altLang="ja-JP" sz="2000" dirty="0"/>
              <a:t>	PFI</a:t>
            </a:r>
            <a:r>
              <a:rPr lang="ja-JP" altLang="en-US" sz="2000" dirty="0"/>
              <a:t>事業の更なる促進に資する</a:t>
            </a:r>
            <a:endParaRPr lang="en-US" altLang="ja-JP" sz="2000" dirty="0"/>
          </a:p>
          <a:p>
            <a:r>
              <a:rPr lang="en-US" altLang="ja-JP" sz="2000" dirty="0"/>
              <a:t>	</a:t>
            </a:r>
            <a:r>
              <a:rPr lang="ja-JP" altLang="en-US" sz="2000" dirty="0"/>
              <a:t>インフラ資産が生み出す安定した利益を年金基金や地域住民等へ 幅広く還元する仕組み</a:t>
            </a:r>
            <a:endParaRPr lang="en-US" altLang="ja-JP" sz="2000" dirty="0"/>
          </a:p>
          <a:p>
            <a:r>
              <a:rPr lang="en-US" altLang="ja-JP" sz="2000" dirty="0"/>
              <a:t>	</a:t>
            </a:r>
            <a:r>
              <a:rPr lang="ja-JP" altLang="en-US" sz="2000" dirty="0"/>
              <a:t>株式等流動化の 意義、株式譲渡及び債権流動化の進め方等を盛り込んだガイドラインの周知</a:t>
            </a:r>
            <a:endParaRPr lang="en-US" altLang="ja-JP" sz="2000" dirty="0"/>
          </a:p>
          <a:p>
            <a:r>
              <a:rPr lang="en-US" altLang="ja-JP" sz="2000" dirty="0"/>
              <a:t>				</a:t>
            </a:r>
            <a:r>
              <a:rPr lang="ja-JP" altLang="en-US" sz="2000" dirty="0"/>
              <a:t>（令和２年度開始）</a:t>
            </a:r>
            <a:endParaRPr lang="en-US" altLang="ja-JP" sz="2000" dirty="0"/>
          </a:p>
          <a:p>
            <a:endParaRPr lang="en-US" altLang="ja-JP" sz="2000" dirty="0"/>
          </a:p>
        </p:txBody>
      </p:sp>
      <p:sp>
        <p:nvSpPr>
          <p:cNvPr id="3" name="四角形: 角を丸くする 2">
            <a:extLst>
              <a:ext uri="{FF2B5EF4-FFF2-40B4-BE49-F238E27FC236}">
                <a16:creationId xmlns:a16="http://schemas.microsoft.com/office/drawing/2014/main" id="{91AF24A7-BC8D-3B67-DBD9-59F7D7927BAA}"/>
              </a:ext>
            </a:extLst>
          </p:cNvPr>
          <p:cNvSpPr/>
          <p:nvPr/>
        </p:nvSpPr>
        <p:spPr>
          <a:xfrm>
            <a:off x="1919634" y="4850559"/>
            <a:ext cx="7593759" cy="15199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a:t>私の作成する募集要項では</a:t>
            </a:r>
            <a:endParaRPr kumimoji="1" lang="en-US" altLang="ja-JP" sz="2400" dirty="0"/>
          </a:p>
          <a:p>
            <a:pPr algn="ctr"/>
            <a:r>
              <a:rPr kumimoji="1" lang="en-US" altLang="ja-JP" sz="2400" dirty="0"/>
              <a:t>SPC</a:t>
            </a:r>
            <a:r>
              <a:rPr kumimoji="1" lang="ja-JP" altLang="en-US" sz="2400" dirty="0"/>
              <a:t>株式の制限付き譲渡可能な発注にしたいと思います。</a:t>
            </a:r>
          </a:p>
        </p:txBody>
      </p:sp>
    </p:spTree>
    <p:extLst>
      <p:ext uri="{BB962C8B-B14F-4D97-AF65-F5344CB8AC3E}">
        <p14:creationId xmlns:p14="http://schemas.microsoft.com/office/powerpoint/2010/main" val="921561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A1C1983-AF37-B335-8127-A2453035AE69}"/>
              </a:ext>
            </a:extLst>
          </p:cNvPr>
          <p:cNvSpPr>
            <a:spLocks noGrp="1"/>
          </p:cNvSpPr>
          <p:nvPr>
            <p:ph type="title"/>
          </p:nvPr>
        </p:nvSpPr>
        <p:spPr>
          <a:xfrm>
            <a:off x="902208" y="420624"/>
            <a:ext cx="10882250" cy="3621024"/>
          </a:xfrm>
        </p:spPr>
        <p:txBody>
          <a:bodyPr>
            <a:normAutofit/>
          </a:bodyPr>
          <a:lstStyle/>
          <a:p>
            <a:r>
              <a:rPr lang="ja-JP" altLang="en-US" sz="3600" dirty="0"/>
              <a:t>（４）株式会社民間資金等活用事業推進機構の活用</a:t>
            </a:r>
          </a:p>
        </p:txBody>
      </p:sp>
      <p:sp>
        <p:nvSpPr>
          <p:cNvPr id="4" name="スライド番号プレースホルダー 3">
            <a:extLst>
              <a:ext uri="{FF2B5EF4-FFF2-40B4-BE49-F238E27FC236}">
                <a16:creationId xmlns:a16="http://schemas.microsoft.com/office/drawing/2014/main" id="{8F2BF47B-6901-FAF8-D409-39BD072B1E17}"/>
              </a:ext>
            </a:extLst>
          </p:cNvPr>
          <p:cNvSpPr>
            <a:spLocks noGrp="1"/>
          </p:cNvSpPr>
          <p:nvPr>
            <p:ph type="sldNum" sz="quarter" idx="4294967295"/>
          </p:nvPr>
        </p:nvSpPr>
        <p:spPr>
          <a:xfrm>
            <a:off x="0" y="6246813"/>
            <a:ext cx="2670175" cy="365125"/>
          </a:xfrm>
        </p:spPr>
        <p:txBody>
          <a:bodyPr/>
          <a:lstStyle/>
          <a:p>
            <a:fld id="{B5CEABB6-07DC-46E8-9B57-56EC44A396E5}" type="slidenum">
              <a:rPr lang="en-US" altLang="ja-JP" noProof="0" smtClean="0"/>
              <a:pPr/>
              <a:t>33</a:t>
            </a:fld>
            <a:endParaRPr lang="ja-JP" altLang="en-US" noProof="0" dirty="0"/>
          </a:p>
        </p:txBody>
      </p:sp>
    </p:spTree>
    <p:extLst>
      <p:ext uri="{BB962C8B-B14F-4D97-AF65-F5344CB8AC3E}">
        <p14:creationId xmlns:p14="http://schemas.microsoft.com/office/powerpoint/2010/main" val="168752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694A-9459-8B97-409C-487D820D567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BDE5B02-FB3A-7CF9-699B-EF0FF924D975}"/>
              </a:ext>
            </a:extLst>
          </p:cNvPr>
          <p:cNvSpPr>
            <a:spLocks noGrp="1"/>
          </p:cNvSpPr>
          <p:nvPr>
            <p:ph type="title"/>
          </p:nvPr>
        </p:nvSpPr>
        <p:spPr>
          <a:xfrm>
            <a:off x="652410" y="384752"/>
            <a:ext cx="10599170" cy="399387"/>
          </a:xfrm>
        </p:spPr>
        <p:txBody>
          <a:bodyPr>
            <a:noAutofit/>
          </a:bodyPr>
          <a:lstStyle/>
          <a:p>
            <a:r>
              <a:rPr lang="en-US" altLang="ja-JP" sz="2000" dirty="0"/>
              <a:t>【</a:t>
            </a:r>
            <a:r>
              <a:rPr lang="ja-JP" altLang="en-US" sz="2000" dirty="0"/>
              <a:t>具体的取組</a:t>
            </a:r>
            <a:r>
              <a:rPr lang="en-US" altLang="ja-JP" sz="2000" dirty="0"/>
              <a:t>】</a:t>
            </a:r>
            <a:r>
              <a:rPr lang="ja-JP" altLang="en-US" sz="2000" dirty="0"/>
              <a:t>　 </a:t>
            </a:r>
            <a:r>
              <a:rPr lang="en-US" altLang="ja-JP" sz="2000" dirty="0"/>
              <a:t>ⅱ</a:t>
            </a:r>
            <a:r>
              <a:rPr lang="ja-JP" altLang="en-US" sz="2000" dirty="0"/>
              <a:t>）制度改善 </a:t>
            </a:r>
            <a:endParaRPr kumimoji="1" lang="ja-JP" altLang="en-US" sz="2000" dirty="0"/>
          </a:p>
        </p:txBody>
      </p:sp>
      <p:sp>
        <p:nvSpPr>
          <p:cNvPr id="4" name="スライド番号プレースホルダー 3">
            <a:extLst>
              <a:ext uri="{FF2B5EF4-FFF2-40B4-BE49-F238E27FC236}">
                <a16:creationId xmlns:a16="http://schemas.microsoft.com/office/drawing/2014/main" id="{D717231D-0D14-02FC-857B-1BD98B2C7459}"/>
              </a:ext>
            </a:extLst>
          </p:cNvPr>
          <p:cNvSpPr>
            <a:spLocks noGrp="1"/>
          </p:cNvSpPr>
          <p:nvPr>
            <p:ph type="sldNum" sz="quarter" idx="12"/>
          </p:nvPr>
        </p:nvSpPr>
        <p:spPr/>
        <p:txBody>
          <a:bodyPr/>
          <a:lstStyle/>
          <a:p>
            <a:fld id="{B5CEABB6-07DC-46E8-9B57-56EC44A396E5}" type="slidenum">
              <a:rPr lang="en-US" altLang="ja-JP" noProof="0" smtClean="0"/>
              <a:pPr/>
              <a:t>34</a:t>
            </a:fld>
            <a:endParaRPr lang="ja-JP" altLang="en-US" noProof="0" dirty="0"/>
          </a:p>
        </p:txBody>
      </p:sp>
      <p:sp>
        <p:nvSpPr>
          <p:cNvPr id="16" name="テキスト ボックス 15">
            <a:extLst>
              <a:ext uri="{FF2B5EF4-FFF2-40B4-BE49-F238E27FC236}">
                <a16:creationId xmlns:a16="http://schemas.microsoft.com/office/drawing/2014/main" id="{845049EE-33F7-657A-ED9E-FC98662111BA}"/>
              </a:ext>
            </a:extLst>
          </p:cNvPr>
          <p:cNvSpPr txBox="1"/>
          <p:nvPr/>
        </p:nvSpPr>
        <p:spPr>
          <a:xfrm>
            <a:off x="405728" y="889843"/>
            <a:ext cx="10757146" cy="4893647"/>
          </a:xfrm>
          <a:prstGeom prst="rect">
            <a:avLst/>
          </a:prstGeom>
          <a:noFill/>
          <a:ln>
            <a:solidFill>
              <a:srgbClr val="FF0000"/>
            </a:solidFill>
          </a:ln>
        </p:spPr>
        <p:txBody>
          <a:bodyPr wrap="square" rtlCol="0">
            <a:spAutoFit/>
          </a:bodyPr>
          <a:lstStyle/>
          <a:p>
            <a:endParaRPr lang="en-US" altLang="ja-JP" sz="2400" dirty="0"/>
          </a:p>
          <a:p>
            <a:r>
              <a:rPr lang="ja-JP" altLang="en-US" sz="2400" dirty="0"/>
              <a:t>⑤ 地域金融機関等の職員向け、金融実務の習得研修実施</a:t>
            </a:r>
            <a:endParaRPr lang="en-US" altLang="ja-JP" sz="2400" dirty="0"/>
          </a:p>
          <a:p>
            <a:r>
              <a:rPr lang="en-US" altLang="ja-JP" sz="2400" dirty="0"/>
              <a:t>	</a:t>
            </a:r>
            <a:r>
              <a:rPr lang="ja-JP" altLang="en-US" sz="2400" dirty="0">
                <a:solidFill>
                  <a:schemeClr val="accent5">
                    <a:lumMod val="75000"/>
                  </a:schemeClr>
                </a:solidFill>
              </a:rPr>
              <a:t>プロジェクトファイナンス</a:t>
            </a:r>
            <a:r>
              <a:rPr lang="ja-JP" altLang="en-US" sz="2400" dirty="0"/>
              <a:t>実務の初期の負担軽減を目的とした融資契約書等の</a:t>
            </a:r>
            <a:endParaRPr lang="en-US" altLang="ja-JP" sz="2400" dirty="0"/>
          </a:p>
          <a:p>
            <a:r>
              <a:rPr lang="ja-JP" altLang="en-US" sz="2400" dirty="0"/>
              <a:t>　　　　　参考例作成提供</a:t>
            </a:r>
            <a:endParaRPr lang="en-US" altLang="ja-JP" sz="2400" dirty="0"/>
          </a:p>
          <a:p>
            <a:r>
              <a:rPr lang="ja-JP" altLang="en-US" sz="2400" dirty="0"/>
              <a:t>下記</a:t>
            </a:r>
            <a:r>
              <a:rPr lang="en-US" altLang="ja-JP" sz="2400" dirty="0"/>
              <a:t>URL</a:t>
            </a:r>
            <a:r>
              <a:rPr lang="ja-JP" altLang="en-US" sz="2400" dirty="0"/>
              <a:t>の　セミナーダイジェスト版を参考に！</a:t>
            </a:r>
            <a:endParaRPr lang="en-US" altLang="ja-JP" sz="2400" dirty="0"/>
          </a:p>
          <a:p>
            <a:r>
              <a:rPr lang="en-US" altLang="ja-JP" sz="2400" dirty="0">
                <a:hlinkClick r:id="rId2"/>
              </a:rPr>
              <a:t>PFI</a:t>
            </a:r>
            <a:r>
              <a:rPr lang="ja-JP" altLang="en-US" sz="2400" dirty="0">
                <a:hlinkClick r:id="rId2"/>
              </a:rPr>
              <a:t>講座 </a:t>
            </a:r>
            <a:r>
              <a:rPr lang="en-US" altLang="ja-JP" sz="2400" dirty="0">
                <a:hlinkClick r:id="rId2"/>
              </a:rPr>
              <a:t>– </a:t>
            </a:r>
            <a:r>
              <a:rPr lang="ja-JP" altLang="en-US" sz="2400" dirty="0">
                <a:hlinkClick r:id="rId2"/>
              </a:rPr>
              <a:t>公民連携</a:t>
            </a:r>
            <a:r>
              <a:rPr lang="en-US" altLang="ja-JP" sz="2400" dirty="0">
                <a:hlinkClick r:id="rId2"/>
              </a:rPr>
              <a:t>web</a:t>
            </a:r>
            <a:r>
              <a:rPr lang="ja-JP" altLang="en-US" sz="2400" dirty="0">
                <a:hlinkClick r:id="rId2"/>
              </a:rPr>
              <a:t>プラットフォーム</a:t>
            </a:r>
            <a:endParaRPr lang="en-US" altLang="ja-JP" sz="2400" dirty="0"/>
          </a:p>
          <a:p>
            <a:endParaRPr lang="en-US" altLang="ja-JP" sz="2400" dirty="0"/>
          </a:p>
          <a:p>
            <a:endParaRPr lang="en-US" altLang="ja-JP" sz="2400" dirty="0"/>
          </a:p>
          <a:p>
            <a:r>
              <a:rPr lang="en-US" altLang="ja-JP" sz="2400" dirty="0"/>
              <a:t>	</a:t>
            </a:r>
            <a:r>
              <a:rPr lang="ja-JP" altLang="en-US" sz="2400" dirty="0"/>
              <a:t>地域金融機関等に対しリスク分析手法や契約実務等に係るノウハウ移転</a:t>
            </a:r>
            <a:endParaRPr lang="en-US" altLang="ja-JP" sz="2400" dirty="0"/>
          </a:p>
          <a:p>
            <a:r>
              <a:rPr lang="en-US" altLang="ja-JP" sz="2400" dirty="0"/>
              <a:t>	</a:t>
            </a:r>
            <a:r>
              <a:rPr lang="ja-JP" altLang="en-US" sz="2400" dirty="0"/>
              <a:t>地域人材の育成</a:t>
            </a:r>
            <a:endParaRPr lang="en-US" altLang="ja-JP" sz="2400" dirty="0"/>
          </a:p>
          <a:p>
            <a:r>
              <a:rPr lang="en-US" altLang="ja-JP" sz="2400" dirty="0"/>
              <a:t>	</a:t>
            </a:r>
            <a:r>
              <a:rPr lang="ja-JP" altLang="en-US" sz="2400" dirty="0"/>
              <a:t>令和８年度までに全国の地域金融機関等が習得。</a:t>
            </a:r>
            <a:endParaRPr lang="en-US" altLang="ja-JP" sz="2400" dirty="0"/>
          </a:p>
          <a:p>
            <a:r>
              <a:rPr lang="ja-JP" altLang="en-US" sz="2400" dirty="0"/>
              <a:t>（令和４年度開 始、</a:t>
            </a:r>
            <a:r>
              <a:rPr lang="ja-JP" altLang="en-US" sz="2400" b="1" dirty="0"/>
              <a:t>令和７年度強化</a:t>
            </a:r>
            <a:r>
              <a:rPr lang="ja-JP" altLang="en-US" sz="2400" dirty="0"/>
              <a:t>）＜内閣府＞（２．（２）</a:t>
            </a:r>
            <a:r>
              <a:rPr lang="en-US" altLang="ja-JP" sz="2400" dirty="0"/>
              <a:t>ⅵ</a:t>
            </a:r>
            <a:r>
              <a:rPr lang="ja-JP" altLang="en-US" sz="2400" dirty="0"/>
              <a:t>）③再掲）</a:t>
            </a:r>
            <a:endParaRPr lang="en-US" altLang="ja-JP" sz="2400" dirty="0"/>
          </a:p>
          <a:p>
            <a:endParaRPr lang="en-US" altLang="ja-JP" sz="2400" dirty="0"/>
          </a:p>
        </p:txBody>
      </p:sp>
    </p:spTree>
    <p:extLst>
      <p:ext uri="{BB962C8B-B14F-4D97-AF65-F5344CB8AC3E}">
        <p14:creationId xmlns:p14="http://schemas.microsoft.com/office/powerpoint/2010/main" val="1655269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2C24938-3157-28F3-8D6E-4ABB2807CC15}"/>
              </a:ext>
            </a:extLst>
          </p:cNvPr>
          <p:cNvSpPr>
            <a:spLocks noGrp="1"/>
          </p:cNvSpPr>
          <p:nvPr>
            <p:ph type="title"/>
          </p:nvPr>
        </p:nvSpPr>
        <p:spPr/>
        <p:txBody>
          <a:bodyPr/>
          <a:lstStyle/>
          <a:p>
            <a:r>
              <a:rPr lang="ja-JP" altLang="en-US" dirty="0"/>
              <a:t>分野別方向性</a:t>
            </a:r>
          </a:p>
        </p:txBody>
      </p:sp>
      <p:sp>
        <p:nvSpPr>
          <p:cNvPr id="4" name="スライド番号プレースホルダー 3">
            <a:extLst>
              <a:ext uri="{FF2B5EF4-FFF2-40B4-BE49-F238E27FC236}">
                <a16:creationId xmlns:a16="http://schemas.microsoft.com/office/drawing/2014/main" id="{D8AEFCE2-E65B-45F4-3634-03A5F4ED063D}"/>
              </a:ext>
            </a:extLst>
          </p:cNvPr>
          <p:cNvSpPr>
            <a:spLocks noGrp="1"/>
          </p:cNvSpPr>
          <p:nvPr>
            <p:ph type="sldNum" sz="quarter" idx="4294967295"/>
          </p:nvPr>
        </p:nvSpPr>
        <p:spPr>
          <a:xfrm>
            <a:off x="0" y="6246813"/>
            <a:ext cx="2670175" cy="365125"/>
          </a:xfrm>
        </p:spPr>
        <p:txBody>
          <a:bodyPr/>
          <a:lstStyle/>
          <a:p>
            <a:fld id="{B5CEABB6-07DC-46E8-9B57-56EC44A396E5}" type="slidenum">
              <a:rPr lang="en-US" altLang="ja-JP" noProof="0" smtClean="0"/>
              <a:pPr/>
              <a:t>35</a:t>
            </a:fld>
            <a:endParaRPr lang="ja-JP" altLang="en-US" noProof="0" dirty="0"/>
          </a:p>
        </p:txBody>
      </p:sp>
    </p:spTree>
    <p:extLst>
      <p:ext uri="{BB962C8B-B14F-4D97-AF65-F5344CB8AC3E}">
        <p14:creationId xmlns:p14="http://schemas.microsoft.com/office/powerpoint/2010/main" val="3941874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9030089-5C85-F9F1-E6B2-8DB7178AF78F}"/>
              </a:ext>
            </a:extLst>
          </p:cNvPr>
          <p:cNvSpPr>
            <a:spLocks noGrp="1"/>
          </p:cNvSpPr>
          <p:nvPr>
            <p:ph type="title"/>
          </p:nvPr>
        </p:nvSpPr>
        <p:spPr>
          <a:xfrm>
            <a:off x="865631" y="184715"/>
            <a:ext cx="3597368" cy="482286"/>
          </a:xfrm>
        </p:spPr>
        <p:txBody>
          <a:bodyPr/>
          <a:lstStyle/>
          <a:p>
            <a:r>
              <a:rPr lang="ja-JP" altLang="en-US" dirty="0"/>
              <a:t>重点分野別取り組み</a:t>
            </a:r>
          </a:p>
        </p:txBody>
      </p:sp>
      <p:sp>
        <p:nvSpPr>
          <p:cNvPr id="5" name="テキスト プレースホルダー 4">
            <a:extLst>
              <a:ext uri="{FF2B5EF4-FFF2-40B4-BE49-F238E27FC236}">
                <a16:creationId xmlns:a16="http://schemas.microsoft.com/office/drawing/2014/main" id="{8FDE835C-883D-0CC6-C764-32CF2A9A50D7}"/>
              </a:ext>
            </a:extLst>
          </p:cNvPr>
          <p:cNvSpPr>
            <a:spLocks noGrp="1"/>
          </p:cNvSpPr>
          <p:nvPr>
            <p:ph type="body" sz="quarter" idx="13"/>
          </p:nvPr>
        </p:nvSpPr>
        <p:spPr>
          <a:xfrm>
            <a:off x="865631" y="967472"/>
            <a:ext cx="9963331" cy="5142216"/>
          </a:xfrm>
        </p:spPr>
        <p:txBody>
          <a:bodyPr/>
          <a:lstStyle/>
          <a:p>
            <a:pPr>
              <a:lnSpc>
                <a:spcPts val="1800"/>
              </a:lnSpc>
            </a:pPr>
            <a:r>
              <a:rPr lang="ja-JP" altLang="en-US" dirty="0"/>
              <a:t>水道・下水道・工業用水　ウオーター</a:t>
            </a:r>
            <a:r>
              <a:rPr lang="en-US" altLang="ja-JP" dirty="0"/>
              <a:t>PPP</a:t>
            </a:r>
            <a:r>
              <a:rPr lang="ja-JP" altLang="en-US" dirty="0"/>
              <a:t>の推進</a:t>
            </a:r>
            <a:endParaRPr lang="en-US" altLang="ja-JP" dirty="0"/>
          </a:p>
          <a:p>
            <a:pPr>
              <a:lnSpc>
                <a:spcPts val="1800"/>
              </a:lnSpc>
            </a:pPr>
            <a:r>
              <a:rPr lang="ja-JP" altLang="en-US" dirty="0"/>
              <a:t>道路</a:t>
            </a:r>
            <a:r>
              <a:rPr lang="en-US" altLang="ja-JP" dirty="0"/>
              <a:t>			</a:t>
            </a:r>
            <a:r>
              <a:rPr lang="ja-JP" altLang="en-US" dirty="0"/>
              <a:t>交通ターミナルについて、</a:t>
            </a:r>
            <a:r>
              <a:rPr lang="en-US" altLang="ja-JP" dirty="0"/>
              <a:t>PPP/PFI</a:t>
            </a:r>
            <a:r>
              <a:rPr lang="ja-JP" altLang="en-US" dirty="0"/>
              <a:t>の活用</a:t>
            </a:r>
            <a:endParaRPr lang="en-US" altLang="ja-JP" dirty="0"/>
          </a:p>
          <a:p>
            <a:pPr marL="0" indent="0">
              <a:lnSpc>
                <a:spcPts val="1800"/>
              </a:lnSpc>
              <a:buNone/>
            </a:pPr>
            <a:r>
              <a:rPr lang="en-US" altLang="ja-JP" dirty="0"/>
              <a:t>			</a:t>
            </a:r>
            <a:r>
              <a:rPr lang="ja-JP" altLang="en-US" dirty="0"/>
              <a:t>高速道路の</a:t>
            </a:r>
            <a:r>
              <a:rPr lang="en-US" altLang="ja-JP" dirty="0"/>
              <a:t>SA/PA</a:t>
            </a:r>
            <a:r>
              <a:rPr lang="ja-JP" altLang="en-US" dirty="0"/>
              <a:t>等の施設の</a:t>
            </a:r>
            <a:r>
              <a:rPr lang="en-US" altLang="ja-JP" dirty="0"/>
              <a:t>PFI</a:t>
            </a:r>
            <a:r>
              <a:rPr lang="ja-JP" altLang="en-US" dirty="0"/>
              <a:t>手法活用</a:t>
            </a:r>
            <a:endParaRPr lang="en-US" altLang="ja-JP" dirty="0"/>
          </a:p>
          <a:p>
            <a:pPr marL="0" indent="0">
              <a:lnSpc>
                <a:spcPts val="1800"/>
              </a:lnSpc>
              <a:buNone/>
            </a:pPr>
            <a:r>
              <a:rPr lang="ja-JP" altLang="en-US" dirty="0"/>
              <a:t>　</a:t>
            </a:r>
            <a:r>
              <a:rPr lang="en-US" altLang="ja-JP" dirty="0"/>
              <a:t>			</a:t>
            </a:r>
            <a:r>
              <a:rPr lang="ja-JP" altLang="en-US" dirty="0"/>
              <a:t>下関北九州道路についてエリア単位での</a:t>
            </a:r>
            <a:r>
              <a:rPr lang="en-US" altLang="ja-JP" dirty="0"/>
              <a:t>PFI</a:t>
            </a:r>
            <a:r>
              <a:rPr lang="ja-JP" altLang="en-US" dirty="0"/>
              <a:t>の活用</a:t>
            </a:r>
            <a:endParaRPr lang="en-US" altLang="ja-JP" dirty="0"/>
          </a:p>
          <a:p>
            <a:pPr>
              <a:lnSpc>
                <a:spcPts val="1800"/>
              </a:lnSpc>
            </a:pPr>
            <a:r>
              <a:rPr lang="ja-JP" altLang="en-US" dirty="0"/>
              <a:t>スポーツ施設（スタジアム・アリーナ等） ８年度までに</a:t>
            </a:r>
            <a:r>
              <a:rPr lang="en-US" altLang="ja-JP" dirty="0"/>
              <a:t>10</a:t>
            </a:r>
            <a:r>
              <a:rPr lang="ja-JP" altLang="en-US" dirty="0"/>
              <a:t>件、１３年度まで</a:t>
            </a:r>
            <a:r>
              <a:rPr lang="en-US" altLang="ja-JP" dirty="0"/>
              <a:t>40</a:t>
            </a:r>
            <a:r>
              <a:rPr lang="ja-JP" altLang="en-US" dirty="0"/>
              <a:t>件</a:t>
            </a:r>
            <a:endParaRPr lang="en-US" altLang="ja-JP" dirty="0"/>
          </a:p>
          <a:p>
            <a:pPr>
              <a:lnSpc>
                <a:spcPts val="1800"/>
              </a:lnSpc>
            </a:pPr>
            <a:r>
              <a:rPr lang="ja-JP" altLang="en-US" dirty="0"/>
              <a:t>文化・社会教育施設</a:t>
            </a:r>
            <a:r>
              <a:rPr lang="en-US" altLang="ja-JP" dirty="0"/>
              <a:t>		</a:t>
            </a:r>
            <a:r>
              <a:rPr lang="ja-JP" altLang="en-US" dirty="0"/>
              <a:t>　　　 ８年度までに</a:t>
            </a:r>
            <a:r>
              <a:rPr lang="en-US" altLang="ja-JP" dirty="0"/>
              <a:t>10</a:t>
            </a:r>
            <a:r>
              <a:rPr lang="ja-JP" altLang="en-US" dirty="0"/>
              <a:t>件、１３年度まで</a:t>
            </a:r>
            <a:r>
              <a:rPr lang="en-US" altLang="ja-JP" dirty="0"/>
              <a:t>35</a:t>
            </a:r>
            <a:r>
              <a:rPr lang="ja-JP" altLang="en-US" dirty="0"/>
              <a:t>件</a:t>
            </a:r>
            <a:endParaRPr lang="en-US" altLang="ja-JP" dirty="0"/>
          </a:p>
          <a:p>
            <a:pPr>
              <a:lnSpc>
                <a:spcPts val="1800"/>
              </a:lnSpc>
            </a:pPr>
            <a:r>
              <a:rPr lang="ja-JP" altLang="en-US" dirty="0"/>
              <a:t>大学施設</a:t>
            </a:r>
            <a:r>
              <a:rPr lang="en-US" altLang="ja-JP" dirty="0"/>
              <a:t>			       </a:t>
            </a:r>
            <a:r>
              <a:rPr lang="ja-JP" altLang="en-US" dirty="0"/>
              <a:t>８年度までに </a:t>
            </a:r>
            <a:r>
              <a:rPr lang="en-US" altLang="ja-JP" dirty="0"/>
              <a:t>5</a:t>
            </a:r>
            <a:r>
              <a:rPr lang="ja-JP" altLang="en-US" dirty="0"/>
              <a:t>件、</a:t>
            </a:r>
            <a:r>
              <a:rPr lang="en-US" altLang="ja-JP" dirty="0"/>
              <a:t>13</a:t>
            </a:r>
            <a:r>
              <a:rPr lang="ja-JP" altLang="en-US" dirty="0"/>
              <a:t>年度まで</a:t>
            </a:r>
            <a:r>
              <a:rPr lang="en-US" altLang="ja-JP" dirty="0"/>
              <a:t>40</a:t>
            </a:r>
            <a:r>
              <a:rPr lang="ja-JP" altLang="en-US" dirty="0"/>
              <a:t>件</a:t>
            </a:r>
            <a:endParaRPr lang="en-US" altLang="ja-JP" dirty="0"/>
          </a:p>
          <a:p>
            <a:pPr>
              <a:lnSpc>
                <a:spcPts val="1800"/>
              </a:lnSpc>
            </a:pPr>
            <a:r>
              <a:rPr lang="ja-JP" altLang="en-US" dirty="0"/>
              <a:t>公園</a:t>
            </a:r>
            <a:r>
              <a:rPr lang="en-US" altLang="ja-JP" dirty="0"/>
              <a:t>			</a:t>
            </a:r>
            <a:r>
              <a:rPr lang="ja-JP" altLang="en-US" dirty="0"/>
              <a:t>官民連携手法の多様化</a:t>
            </a:r>
            <a:endParaRPr lang="en-US" altLang="ja-JP" dirty="0"/>
          </a:p>
          <a:p>
            <a:pPr>
              <a:lnSpc>
                <a:spcPts val="1800"/>
              </a:lnSpc>
            </a:pPr>
            <a:r>
              <a:rPr lang="en-US" altLang="ja-JP" dirty="0"/>
              <a:t>MICE                     </a:t>
            </a:r>
            <a:r>
              <a:rPr lang="ja-JP" altLang="en-US" dirty="0"/>
              <a:t>ＰＦＩ事業・公共施設等運営事業方式（混合型を含む）導入</a:t>
            </a:r>
            <a:endParaRPr lang="en-US" altLang="ja-JP" dirty="0"/>
          </a:p>
          <a:p>
            <a:pPr>
              <a:lnSpc>
                <a:spcPts val="1800"/>
              </a:lnSpc>
            </a:pPr>
            <a:r>
              <a:rPr lang="ja-JP" altLang="en-US" dirty="0"/>
              <a:t>住宅　　　　　　　　　　　　公的不動産利活用事業を積極的に活用</a:t>
            </a:r>
            <a:endParaRPr lang="en-US" altLang="ja-JP" dirty="0"/>
          </a:p>
          <a:p>
            <a:pPr>
              <a:lnSpc>
                <a:spcPts val="1800"/>
              </a:lnSpc>
            </a:pPr>
            <a:r>
              <a:rPr lang="ja-JP" altLang="en-US" dirty="0"/>
              <a:t>旅客ターミナル施設</a:t>
            </a:r>
            <a:r>
              <a:rPr lang="en-US" altLang="ja-JP" dirty="0"/>
              <a:t>		</a:t>
            </a:r>
            <a:r>
              <a:rPr lang="ja-JP" altLang="en-US" dirty="0"/>
              <a:t>　　　　８年度までに </a:t>
            </a:r>
            <a:r>
              <a:rPr lang="en-US" altLang="ja-JP" dirty="0"/>
              <a:t>3</a:t>
            </a:r>
            <a:r>
              <a:rPr lang="ja-JP" altLang="en-US" dirty="0"/>
              <a:t>件、</a:t>
            </a:r>
            <a:r>
              <a:rPr lang="en-US" altLang="ja-JP" dirty="0"/>
              <a:t>13</a:t>
            </a:r>
            <a:r>
              <a:rPr lang="ja-JP" altLang="en-US" dirty="0"/>
              <a:t>年度まで</a:t>
            </a:r>
            <a:r>
              <a:rPr lang="en-US" altLang="ja-JP" dirty="0"/>
              <a:t>10</a:t>
            </a:r>
            <a:r>
              <a:rPr lang="ja-JP" altLang="en-US" dirty="0"/>
              <a:t>件</a:t>
            </a:r>
            <a:endParaRPr lang="en-US" altLang="ja-JP" dirty="0"/>
          </a:p>
          <a:p>
            <a:pPr>
              <a:lnSpc>
                <a:spcPts val="1800"/>
              </a:lnSpc>
            </a:pPr>
            <a:r>
              <a:rPr lang="zh-TW" altLang="en-US" dirty="0"/>
              <a:t>公営水力発電</a:t>
            </a:r>
            <a:r>
              <a:rPr lang="en-US" altLang="zh-TW" dirty="0"/>
              <a:t>		</a:t>
            </a:r>
            <a:r>
              <a:rPr lang="ja-JP" altLang="en-US" dirty="0"/>
              <a:t>運営権事業に加え、民営化・民間譲渡など時代に合った経営検討</a:t>
            </a:r>
            <a:endParaRPr lang="en-US" altLang="ja-JP" dirty="0"/>
          </a:p>
          <a:p>
            <a:pPr>
              <a:lnSpc>
                <a:spcPts val="1800"/>
              </a:lnSpc>
            </a:pPr>
            <a:r>
              <a:rPr lang="ja-JP" altLang="en-US" dirty="0"/>
              <a:t>自衛隊施設 　　　　　　　　　　　　　　　　 ８年度までに</a:t>
            </a:r>
            <a:r>
              <a:rPr lang="en-US" altLang="ja-JP" dirty="0"/>
              <a:t>20</a:t>
            </a:r>
            <a:r>
              <a:rPr lang="ja-JP" altLang="en-US" dirty="0"/>
              <a:t>件、</a:t>
            </a:r>
            <a:r>
              <a:rPr lang="en-US" altLang="ja-JP" dirty="0"/>
              <a:t>13</a:t>
            </a:r>
            <a:r>
              <a:rPr lang="ja-JP" altLang="en-US" dirty="0"/>
              <a:t>年度まで</a:t>
            </a:r>
            <a:r>
              <a:rPr lang="en-US" altLang="ja-JP" dirty="0"/>
              <a:t>50</a:t>
            </a:r>
            <a:r>
              <a:rPr lang="ja-JP" altLang="en-US" dirty="0"/>
              <a:t>件</a:t>
            </a:r>
            <a:endParaRPr lang="en-US" altLang="ja-JP" dirty="0"/>
          </a:p>
          <a:p>
            <a:pPr>
              <a:lnSpc>
                <a:spcPts val="1800"/>
              </a:lnSpc>
            </a:pPr>
            <a:endParaRPr lang="en-US" altLang="ja-JP" dirty="0"/>
          </a:p>
          <a:p>
            <a:pPr>
              <a:lnSpc>
                <a:spcPts val="1800"/>
              </a:lnSpc>
            </a:pPr>
            <a:endParaRPr lang="en-US" altLang="ja-JP" dirty="0"/>
          </a:p>
          <a:p>
            <a:pPr>
              <a:lnSpc>
                <a:spcPts val="1700"/>
              </a:lnSpc>
            </a:pPr>
            <a:endParaRPr lang="en-US" altLang="ja-JP" dirty="0"/>
          </a:p>
          <a:p>
            <a:endParaRPr lang="ja-JP" altLang="en-US" dirty="0"/>
          </a:p>
        </p:txBody>
      </p:sp>
    </p:spTree>
    <p:extLst>
      <p:ext uri="{BB962C8B-B14F-4D97-AF65-F5344CB8AC3E}">
        <p14:creationId xmlns:p14="http://schemas.microsoft.com/office/powerpoint/2010/main" val="3499304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8736816-43E6-3F64-E1BB-98B21D80D36E}"/>
              </a:ext>
            </a:extLst>
          </p:cNvPr>
          <p:cNvSpPr>
            <a:spLocks noGrp="1"/>
          </p:cNvSpPr>
          <p:nvPr>
            <p:ph type="title"/>
          </p:nvPr>
        </p:nvSpPr>
        <p:spPr/>
        <p:txBody>
          <a:bodyPr/>
          <a:lstStyle/>
          <a:p>
            <a:r>
              <a:rPr lang="ja-JP" altLang="en-US" dirty="0"/>
              <a:t>概要版の説明</a:t>
            </a:r>
          </a:p>
        </p:txBody>
      </p:sp>
      <p:sp>
        <p:nvSpPr>
          <p:cNvPr id="4" name="スライド番号プレースホルダー 3">
            <a:extLst>
              <a:ext uri="{FF2B5EF4-FFF2-40B4-BE49-F238E27FC236}">
                <a16:creationId xmlns:a16="http://schemas.microsoft.com/office/drawing/2014/main" id="{476CCC6F-2AED-F1B5-9CB1-834A6E58279A}"/>
              </a:ext>
            </a:extLst>
          </p:cNvPr>
          <p:cNvSpPr>
            <a:spLocks noGrp="1"/>
          </p:cNvSpPr>
          <p:nvPr>
            <p:ph type="sldNum" sz="quarter" idx="4294967295"/>
          </p:nvPr>
        </p:nvSpPr>
        <p:spPr>
          <a:xfrm>
            <a:off x="0" y="6246813"/>
            <a:ext cx="2670175" cy="365125"/>
          </a:xfrm>
        </p:spPr>
        <p:txBody>
          <a:bodyPr/>
          <a:lstStyle/>
          <a:p>
            <a:fld id="{B5CEABB6-07DC-46E8-9B57-56EC44A396E5}" type="slidenum">
              <a:rPr lang="en-US" altLang="ja-JP" noProof="0" smtClean="0"/>
              <a:pPr/>
              <a:t>37</a:t>
            </a:fld>
            <a:endParaRPr lang="ja-JP" altLang="en-US" noProof="0" dirty="0"/>
          </a:p>
        </p:txBody>
      </p:sp>
    </p:spTree>
    <p:extLst>
      <p:ext uri="{BB962C8B-B14F-4D97-AF65-F5344CB8AC3E}">
        <p14:creationId xmlns:p14="http://schemas.microsoft.com/office/powerpoint/2010/main" val="3809898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67A24F-E2FD-729B-5386-AEA42B88123F}"/>
              </a:ext>
            </a:extLst>
          </p:cNvPr>
          <p:cNvSpPr>
            <a:spLocks noGrp="1"/>
          </p:cNvSpPr>
          <p:nvPr>
            <p:ph type="sldNum" sz="quarter" idx="12"/>
          </p:nvPr>
        </p:nvSpPr>
        <p:spPr/>
        <p:txBody>
          <a:bodyPr/>
          <a:lstStyle/>
          <a:p>
            <a:fld id="{B5CEABB6-07DC-46E8-9B57-56EC44A396E5}" type="slidenum">
              <a:rPr lang="en-US" altLang="ja-JP" noProof="0" smtClean="0"/>
              <a:pPr/>
              <a:t>38</a:t>
            </a:fld>
            <a:endParaRPr lang="ja-JP" altLang="en-US" noProof="0" dirty="0"/>
          </a:p>
        </p:txBody>
      </p:sp>
      <p:pic>
        <p:nvPicPr>
          <p:cNvPr id="6" name="図 5">
            <a:extLst>
              <a:ext uri="{FF2B5EF4-FFF2-40B4-BE49-F238E27FC236}">
                <a16:creationId xmlns:a16="http://schemas.microsoft.com/office/drawing/2014/main" id="{480CDECC-C9AC-950F-CBDE-E51EEEEBD4DE}"/>
              </a:ext>
            </a:extLst>
          </p:cNvPr>
          <p:cNvPicPr>
            <a:picLocks noChangeAspect="1"/>
          </p:cNvPicPr>
          <p:nvPr/>
        </p:nvPicPr>
        <p:blipFill>
          <a:blip r:embed="rId3"/>
          <a:stretch>
            <a:fillRect/>
          </a:stretch>
        </p:blipFill>
        <p:spPr>
          <a:xfrm>
            <a:off x="978682" y="123064"/>
            <a:ext cx="9866949" cy="6611872"/>
          </a:xfrm>
          <a:prstGeom prst="rect">
            <a:avLst/>
          </a:prstGeom>
        </p:spPr>
      </p:pic>
    </p:spTree>
    <p:extLst>
      <p:ext uri="{BB962C8B-B14F-4D97-AF65-F5344CB8AC3E}">
        <p14:creationId xmlns:p14="http://schemas.microsoft.com/office/powerpoint/2010/main" val="2672729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ACB4F89-1F88-B43F-4B99-5ABAE7B395AF}"/>
              </a:ext>
            </a:extLst>
          </p:cNvPr>
          <p:cNvSpPr>
            <a:spLocks noGrp="1"/>
          </p:cNvSpPr>
          <p:nvPr>
            <p:ph type="sldNum" sz="quarter" idx="12"/>
          </p:nvPr>
        </p:nvSpPr>
        <p:spPr/>
        <p:txBody>
          <a:bodyPr/>
          <a:lstStyle/>
          <a:p>
            <a:fld id="{B5CEABB6-07DC-46E8-9B57-56EC44A396E5}" type="slidenum">
              <a:rPr lang="en-US" altLang="ja-JP" noProof="0" smtClean="0"/>
              <a:pPr/>
              <a:t>39</a:t>
            </a:fld>
            <a:endParaRPr lang="ja-JP" altLang="en-US" noProof="0" dirty="0"/>
          </a:p>
        </p:txBody>
      </p:sp>
      <p:pic>
        <p:nvPicPr>
          <p:cNvPr id="6" name="図 5">
            <a:extLst>
              <a:ext uri="{FF2B5EF4-FFF2-40B4-BE49-F238E27FC236}">
                <a16:creationId xmlns:a16="http://schemas.microsoft.com/office/drawing/2014/main" id="{006D974F-ACBE-E530-9D86-F0B35886305E}"/>
              </a:ext>
            </a:extLst>
          </p:cNvPr>
          <p:cNvPicPr>
            <a:picLocks noChangeAspect="1"/>
          </p:cNvPicPr>
          <p:nvPr/>
        </p:nvPicPr>
        <p:blipFill>
          <a:blip r:embed="rId2"/>
          <a:stretch>
            <a:fillRect/>
          </a:stretch>
        </p:blipFill>
        <p:spPr>
          <a:xfrm>
            <a:off x="968902" y="246253"/>
            <a:ext cx="10052344" cy="6589955"/>
          </a:xfrm>
          <a:prstGeom prst="rect">
            <a:avLst/>
          </a:prstGeom>
        </p:spPr>
      </p:pic>
    </p:spTree>
    <p:extLst>
      <p:ext uri="{BB962C8B-B14F-4D97-AF65-F5344CB8AC3E}">
        <p14:creationId xmlns:p14="http://schemas.microsoft.com/office/powerpoint/2010/main" val="317545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25F4B-A339-2DE1-5FD8-AE39C28720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3793B1-CC25-06A1-D23E-59AB8FFAB282}"/>
              </a:ext>
            </a:extLst>
          </p:cNvPr>
          <p:cNvSpPr>
            <a:spLocks noGrp="1"/>
          </p:cNvSpPr>
          <p:nvPr>
            <p:ph type="title"/>
          </p:nvPr>
        </p:nvSpPr>
        <p:spPr>
          <a:xfrm>
            <a:off x="919772" y="384752"/>
            <a:ext cx="10331807" cy="551950"/>
          </a:xfrm>
        </p:spPr>
        <p:txBody>
          <a:bodyPr>
            <a:normAutofit/>
          </a:bodyPr>
          <a:lstStyle/>
          <a:p>
            <a:r>
              <a:rPr kumimoji="1" lang="ja-JP" altLang="en-US" dirty="0"/>
              <a:t>基本的な考え方：</a:t>
            </a:r>
            <a:r>
              <a:rPr lang="ja-JP" altLang="en-US" dirty="0"/>
              <a:t> </a:t>
            </a:r>
            <a:r>
              <a:rPr lang="en-US" altLang="ja-JP" dirty="0"/>
              <a:t>ⅱ</a:t>
            </a:r>
            <a:r>
              <a:rPr lang="ja-JP" altLang="en-US" dirty="0"/>
              <a:t>）新たな雇用や投資を伴うビジネス機会の拡大</a:t>
            </a:r>
            <a:endParaRPr kumimoji="1" lang="ja-JP" altLang="en-US" dirty="0"/>
          </a:p>
        </p:txBody>
      </p:sp>
      <p:sp>
        <p:nvSpPr>
          <p:cNvPr id="4" name="スライド番号プレースホルダー 3">
            <a:extLst>
              <a:ext uri="{FF2B5EF4-FFF2-40B4-BE49-F238E27FC236}">
                <a16:creationId xmlns:a16="http://schemas.microsoft.com/office/drawing/2014/main" id="{7F8D878F-005B-F33D-82FD-79B6C6D6E9F5}"/>
              </a:ext>
            </a:extLst>
          </p:cNvPr>
          <p:cNvSpPr>
            <a:spLocks noGrp="1"/>
          </p:cNvSpPr>
          <p:nvPr>
            <p:ph type="sldNum" sz="quarter" idx="12"/>
          </p:nvPr>
        </p:nvSpPr>
        <p:spPr/>
        <p:txBody>
          <a:bodyPr/>
          <a:lstStyle/>
          <a:p>
            <a:fld id="{B5CEABB6-07DC-46E8-9B57-56EC44A396E5}" type="slidenum">
              <a:rPr lang="en-US" altLang="ja-JP" noProof="0" smtClean="0"/>
              <a:pPr/>
              <a:t>4</a:t>
            </a:fld>
            <a:endParaRPr lang="ja-JP" altLang="en-US" noProof="0" dirty="0"/>
          </a:p>
        </p:txBody>
      </p:sp>
      <p:sp>
        <p:nvSpPr>
          <p:cNvPr id="5" name="四角形: 角を丸くする 4">
            <a:extLst>
              <a:ext uri="{FF2B5EF4-FFF2-40B4-BE49-F238E27FC236}">
                <a16:creationId xmlns:a16="http://schemas.microsoft.com/office/drawing/2014/main" id="{818EFF53-01B8-CD52-C06A-716F6D7B3F8E}"/>
              </a:ext>
            </a:extLst>
          </p:cNvPr>
          <p:cNvSpPr/>
          <p:nvPr/>
        </p:nvSpPr>
        <p:spPr>
          <a:xfrm>
            <a:off x="475115" y="1078800"/>
            <a:ext cx="2670049" cy="6652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PPP/PFI</a:t>
            </a:r>
            <a:r>
              <a:rPr kumimoji="1" lang="ja-JP" altLang="en-US" dirty="0"/>
              <a:t>は</a:t>
            </a:r>
          </a:p>
        </p:txBody>
      </p:sp>
      <p:sp>
        <p:nvSpPr>
          <p:cNvPr id="6" name="四角形: 角を丸くする 5">
            <a:extLst>
              <a:ext uri="{FF2B5EF4-FFF2-40B4-BE49-F238E27FC236}">
                <a16:creationId xmlns:a16="http://schemas.microsoft.com/office/drawing/2014/main" id="{4EC584FF-69EA-2B25-3CEC-0DC668628C58}"/>
              </a:ext>
            </a:extLst>
          </p:cNvPr>
          <p:cNvSpPr/>
          <p:nvPr/>
        </p:nvSpPr>
        <p:spPr>
          <a:xfrm>
            <a:off x="3522106" y="1078800"/>
            <a:ext cx="3696204" cy="6652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新たな雇用や投資を伴う民間事業者のビジネス機会を拡大する もの</a:t>
            </a:r>
            <a:endParaRPr kumimoji="1" lang="ja-JP" altLang="en-US" dirty="0"/>
          </a:p>
        </p:txBody>
      </p:sp>
      <p:sp>
        <p:nvSpPr>
          <p:cNvPr id="8" name="四角形: 角を丸くする 7">
            <a:extLst>
              <a:ext uri="{FF2B5EF4-FFF2-40B4-BE49-F238E27FC236}">
                <a16:creationId xmlns:a16="http://schemas.microsoft.com/office/drawing/2014/main" id="{78E523EA-3F92-82F8-0FE0-8926D824F0B7}"/>
              </a:ext>
            </a:extLst>
          </p:cNvPr>
          <p:cNvSpPr/>
          <p:nvPr/>
        </p:nvSpPr>
        <p:spPr>
          <a:xfrm>
            <a:off x="502121" y="2038682"/>
            <a:ext cx="2670049" cy="13903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効果を拡大するため</a:t>
            </a:r>
          </a:p>
        </p:txBody>
      </p:sp>
      <p:sp>
        <p:nvSpPr>
          <p:cNvPr id="9" name="四角形: 角を丸くする 8">
            <a:extLst>
              <a:ext uri="{FF2B5EF4-FFF2-40B4-BE49-F238E27FC236}">
                <a16:creationId xmlns:a16="http://schemas.microsoft.com/office/drawing/2014/main" id="{4252D308-6899-8E91-2147-2A7C2BA93697}"/>
              </a:ext>
            </a:extLst>
          </p:cNvPr>
          <p:cNvSpPr/>
          <p:nvPr/>
        </p:nvSpPr>
        <p:spPr>
          <a:xfrm>
            <a:off x="3522106" y="2000265"/>
            <a:ext cx="3756539" cy="6652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収益施設の併設等の民間事業者の収益事業の展開が必要</a:t>
            </a:r>
            <a:endParaRPr kumimoji="1" lang="ja-JP" altLang="en-US" dirty="0"/>
          </a:p>
        </p:txBody>
      </p:sp>
      <p:sp>
        <p:nvSpPr>
          <p:cNvPr id="11" name="四角形: 角を丸くする 10">
            <a:extLst>
              <a:ext uri="{FF2B5EF4-FFF2-40B4-BE49-F238E27FC236}">
                <a16:creationId xmlns:a16="http://schemas.microsoft.com/office/drawing/2014/main" id="{70B855BC-B316-C189-BEFD-DE97C2AE0779}"/>
              </a:ext>
            </a:extLst>
          </p:cNvPr>
          <p:cNvSpPr/>
          <p:nvPr/>
        </p:nvSpPr>
        <p:spPr>
          <a:xfrm>
            <a:off x="623730" y="4250086"/>
            <a:ext cx="9949398" cy="141904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t>インフラファンドの育成、投資家から資金の調達を行う</a:t>
            </a:r>
            <a:endParaRPr lang="en-US" altLang="ja-JP" sz="2400" b="1" dirty="0"/>
          </a:p>
          <a:p>
            <a:pPr algn="ctr"/>
            <a:r>
              <a:rPr lang="ja-JP" altLang="en-US" sz="2400" b="1" dirty="0"/>
              <a:t>インフラ投資市場 の整備を促進</a:t>
            </a:r>
          </a:p>
        </p:txBody>
      </p:sp>
      <p:sp>
        <p:nvSpPr>
          <p:cNvPr id="15" name="正方形/長方形 14">
            <a:extLst>
              <a:ext uri="{FF2B5EF4-FFF2-40B4-BE49-F238E27FC236}">
                <a16:creationId xmlns:a16="http://schemas.microsoft.com/office/drawing/2014/main" id="{488B0604-2E0C-BB79-53F4-842104FF421A}"/>
              </a:ext>
            </a:extLst>
          </p:cNvPr>
          <p:cNvSpPr/>
          <p:nvPr/>
        </p:nvSpPr>
        <p:spPr>
          <a:xfrm>
            <a:off x="339115" y="936702"/>
            <a:ext cx="10524684" cy="29053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8116234-38AE-A2E1-72F5-12379AC08406}"/>
              </a:ext>
            </a:extLst>
          </p:cNvPr>
          <p:cNvSpPr txBox="1"/>
          <p:nvPr/>
        </p:nvSpPr>
        <p:spPr>
          <a:xfrm>
            <a:off x="7738821" y="1158215"/>
            <a:ext cx="2616033" cy="1754326"/>
          </a:xfrm>
          <a:prstGeom prst="rect">
            <a:avLst/>
          </a:prstGeom>
          <a:noFill/>
          <a:ln>
            <a:solidFill>
              <a:srgbClr val="FF0000"/>
            </a:solidFill>
          </a:ln>
        </p:spPr>
        <p:txBody>
          <a:bodyPr wrap="square" rtlCol="0">
            <a:spAutoFit/>
          </a:bodyPr>
          <a:lstStyle/>
          <a:p>
            <a:endParaRPr kumimoji="1" lang="en-US" altLang="ja-JP" dirty="0"/>
          </a:p>
          <a:p>
            <a:r>
              <a:rPr kumimoji="1" lang="en-US" altLang="ja-JP" dirty="0"/>
              <a:t>PPP/PFI</a:t>
            </a:r>
            <a:r>
              <a:rPr kumimoji="1" lang="ja-JP" altLang="en-US" dirty="0"/>
              <a:t>の民間サイドの</a:t>
            </a:r>
            <a:endParaRPr kumimoji="1" lang="en-US" altLang="ja-JP" dirty="0"/>
          </a:p>
          <a:p>
            <a:r>
              <a:rPr kumimoji="1" lang="ja-JP" altLang="en-US" dirty="0"/>
              <a:t>目的・効果</a:t>
            </a:r>
            <a:endParaRPr kumimoji="1" lang="en-US" altLang="ja-JP" dirty="0"/>
          </a:p>
          <a:p>
            <a:endParaRPr kumimoji="1" lang="en-US" altLang="ja-JP" dirty="0"/>
          </a:p>
          <a:p>
            <a:r>
              <a:rPr kumimoji="1" lang="ja-JP" altLang="en-US" dirty="0"/>
              <a:t>基本認識</a:t>
            </a:r>
            <a:endParaRPr kumimoji="1" lang="en-US" altLang="ja-JP" dirty="0"/>
          </a:p>
          <a:p>
            <a:endParaRPr kumimoji="1" lang="ja-JP" altLang="en-US" dirty="0"/>
          </a:p>
        </p:txBody>
      </p:sp>
      <p:sp>
        <p:nvSpPr>
          <p:cNvPr id="3" name="四角形: 角を丸くする 2">
            <a:extLst>
              <a:ext uri="{FF2B5EF4-FFF2-40B4-BE49-F238E27FC236}">
                <a16:creationId xmlns:a16="http://schemas.microsoft.com/office/drawing/2014/main" id="{FA9D237D-91A0-9AAD-A125-D669BEF0A0E6}"/>
              </a:ext>
            </a:extLst>
          </p:cNvPr>
          <p:cNvSpPr/>
          <p:nvPr/>
        </p:nvSpPr>
        <p:spPr>
          <a:xfrm>
            <a:off x="3522105" y="2763779"/>
            <a:ext cx="3756539" cy="6652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PPP/PFI</a:t>
            </a:r>
            <a:r>
              <a:rPr lang="ja-JP" altLang="en-US" dirty="0"/>
              <a:t>の促進を通じ</a:t>
            </a:r>
            <a:endParaRPr lang="en-US" altLang="ja-JP" dirty="0"/>
          </a:p>
          <a:p>
            <a:pPr algn="ctr"/>
            <a:r>
              <a:rPr lang="ja-JP" altLang="en-US" dirty="0"/>
              <a:t>潤沢な民間資金の流れを作る</a:t>
            </a:r>
            <a:endParaRPr kumimoji="1" lang="ja-JP" altLang="en-US" dirty="0"/>
          </a:p>
        </p:txBody>
      </p:sp>
    </p:spTree>
    <p:extLst>
      <p:ext uri="{BB962C8B-B14F-4D97-AF65-F5344CB8AC3E}">
        <p14:creationId xmlns:p14="http://schemas.microsoft.com/office/powerpoint/2010/main" val="2999579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A32E41-4965-B6E3-7552-61F13A885F5B}"/>
              </a:ext>
            </a:extLst>
          </p:cNvPr>
          <p:cNvSpPr>
            <a:spLocks noGrp="1"/>
          </p:cNvSpPr>
          <p:nvPr>
            <p:ph type="sldNum" sz="quarter" idx="12"/>
          </p:nvPr>
        </p:nvSpPr>
        <p:spPr/>
        <p:txBody>
          <a:bodyPr/>
          <a:lstStyle/>
          <a:p>
            <a:fld id="{B5CEABB6-07DC-46E8-9B57-56EC44A396E5}" type="slidenum">
              <a:rPr lang="en-US" altLang="ja-JP" noProof="0" smtClean="0"/>
              <a:pPr/>
              <a:t>40</a:t>
            </a:fld>
            <a:endParaRPr lang="ja-JP" altLang="en-US" noProof="0" dirty="0"/>
          </a:p>
        </p:txBody>
      </p:sp>
      <p:pic>
        <p:nvPicPr>
          <p:cNvPr id="6" name="図 5">
            <a:extLst>
              <a:ext uri="{FF2B5EF4-FFF2-40B4-BE49-F238E27FC236}">
                <a16:creationId xmlns:a16="http://schemas.microsoft.com/office/drawing/2014/main" id="{1D472EF2-B27E-0873-A938-650D82C83D6D}"/>
              </a:ext>
            </a:extLst>
          </p:cNvPr>
          <p:cNvPicPr>
            <a:picLocks noChangeAspect="1"/>
          </p:cNvPicPr>
          <p:nvPr/>
        </p:nvPicPr>
        <p:blipFill>
          <a:blip r:embed="rId2"/>
          <a:stretch>
            <a:fillRect/>
          </a:stretch>
        </p:blipFill>
        <p:spPr>
          <a:xfrm>
            <a:off x="1343652" y="167865"/>
            <a:ext cx="9332424" cy="6641689"/>
          </a:xfrm>
          <a:prstGeom prst="rect">
            <a:avLst/>
          </a:prstGeom>
        </p:spPr>
      </p:pic>
    </p:spTree>
    <p:extLst>
      <p:ext uri="{BB962C8B-B14F-4D97-AF65-F5344CB8AC3E}">
        <p14:creationId xmlns:p14="http://schemas.microsoft.com/office/powerpoint/2010/main" val="3335720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BC6FFD6-F0E7-8B76-3823-DC9A7A3E52D0}"/>
              </a:ext>
            </a:extLst>
          </p:cNvPr>
          <p:cNvSpPr>
            <a:spLocks noGrp="1"/>
          </p:cNvSpPr>
          <p:nvPr>
            <p:ph type="sldNum" sz="quarter" idx="12"/>
          </p:nvPr>
        </p:nvSpPr>
        <p:spPr/>
        <p:txBody>
          <a:bodyPr/>
          <a:lstStyle/>
          <a:p>
            <a:fld id="{B5CEABB6-07DC-46E8-9B57-56EC44A396E5}" type="slidenum">
              <a:rPr lang="en-US" altLang="ja-JP" noProof="0" smtClean="0"/>
              <a:pPr/>
              <a:t>41</a:t>
            </a:fld>
            <a:endParaRPr lang="ja-JP" altLang="en-US" noProof="0" dirty="0"/>
          </a:p>
        </p:txBody>
      </p:sp>
      <p:pic>
        <p:nvPicPr>
          <p:cNvPr id="6" name="図 5">
            <a:extLst>
              <a:ext uri="{FF2B5EF4-FFF2-40B4-BE49-F238E27FC236}">
                <a16:creationId xmlns:a16="http://schemas.microsoft.com/office/drawing/2014/main" id="{F71A4A93-7844-9ADC-EC67-ACB3D2F9BBC9}"/>
              </a:ext>
            </a:extLst>
          </p:cNvPr>
          <p:cNvPicPr>
            <a:picLocks noChangeAspect="1"/>
          </p:cNvPicPr>
          <p:nvPr/>
        </p:nvPicPr>
        <p:blipFill>
          <a:blip r:embed="rId3"/>
          <a:stretch>
            <a:fillRect/>
          </a:stretch>
        </p:blipFill>
        <p:spPr>
          <a:xfrm>
            <a:off x="1273296" y="87042"/>
            <a:ext cx="9645407" cy="6683916"/>
          </a:xfrm>
          <a:prstGeom prst="rect">
            <a:avLst/>
          </a:prstGeom>
        </p:spPr>
      </p:pic>
    </p:spTree>
    <p:extLst>
      <p:ext uri="{BB962C8B-B14F-4D97-AF65-F5344CB8AC3E}">
        <p14:creationId xmlns:p14="http://schemas.microsoft.com/office/powerpoint/2010/main" val="3577342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9376E84-429E-A5EB-FC01-FA623850B034}"/>
              </a:ext>
            </a:extLst>
          </p:cNvPr>
          <p:cNvSpPr>
            <a:spLocks noGrp="1"/>
          </p:cNvSpPr>
          <p:nvPr>
            <p:ph type="sldNum" sz="quarter" idx="12"/>
          </p:nvPr>
        </p:nvSpPr>
        <p:spPr/>
        <p:txBody>
          <a:bodyPr/>
          <a:lstStyle/>
          <a:p>
            <a:fld id="{B5CEABB6-07DC-46E8-9B57-56EC44A396E5}" type="slidenum">
              <a:rPr lang="en-US" altLang="ja-JP" noProof="0" smtClean="0"/>
              <a:pPr/>
              <a:t>42</a:t>
            </a:fld>
            <a:endParaRPr lang="ja-JP" altLang="en-US" noProof="0" dirty="0"/>
          </a:p>
        </p:txBody>
      </p:sp>
      <p:pic>
        <p:nvPicPr>
          <p:cNvPr id="6" name="図 5">
            <a:extLst>
              <a:ext uri="{FF2B5EF4-FFF2-40B4-BE49-F238E27FC236}">
                <a16:creationId xmlns:a16="http://schemas.microsoft.com/office/drawing/2014/main" id="{9ED73EE3-495F-8840-6B21-F402C4F5FC3B}"/>
              </a:ext>
            </a:extLst>
          </p:cNvPr>
          <p:cNvPicPr>
            <a:picLocks noChangeAspect="1"/>
          </p:cNvPicPr>
          <p:nvPr/>
        </p:nvPicPr>
        <p:blipFill>
          <a:blip r:embed="rId2"/>
          <a:stretch>
            <a:fillRect/>
          </a:stretch>
        </p:blipFill>
        <p:spPr>
          <a:xfrm>
            <a:off x="1387398" y="165179"/>
            <a:ext cx="9325335" cy="6636643"/>
          </a:xfrm>
          <a:prstGeom prst="rect">
            <a:avLst/>
          </a:prstGeom>
        </p:spPr>
      </p:pic>
    </p:spTree>
    <p:extLst>
      <p:ext uri="{BB962C8B-B14F-4D97-AF65-F5344CB8AC3E}">
        <p14:creationId xmlns:p14="http://schemas.microsoft.com/office/powerpoint/2010/main" val="2571744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1B24667-1C35-2AA2-56E2-823EA997AC0A}"/>
              </a:ext>
            </a:extLst>
          </p:cNvPr>
          <p:cNvSpPr>
            <a:spLocks noGrp="1"/>
          </p:cNvSpPr>
          <p:nvPr>
            <p:ph type="sldNum" sz="quarter" idx="12"/>
          </p:nvPr>
        </p:nvSpPr>
        <p:spPr/>
        <p:txBody>
          <a:bodyPr/>
          <a:lstStyle/>
          <a:p>
            <a:fld id="{B5CEABB6-07DC-46E8-9B57-56EC44A396E5}" type="slidenum">
              <a:rPr lang="en-US" altLang="ja-JP" noProof="0" smtClean="0"/>
              <a:pPr/>
              <a:t>43</a:t>
            </a:fld>
            <a:endParaRPr lang="ja-JP" altLang="en-US" noProof="0" dirty="0"/>
          </a:p>
        </p:txBody>
      </p:sp>
      <p:pic>
        <p:nvPicPr>
          <p:cNvPr id="6" name="図 5">
            <a:extLst>
              <a:ext uri="{FF2B5EF4-FFF2-40B4-BE49-F238E27FC236}">
                <a16:creationId xmlns:a16="http://schemas.microsoft.com/office/drawing/2014/main" id="{8B1038B4-CB36-B76A-385B-FBB65A96231A}"/>
              </a:ext>
            </a:extLst>
          </p:cNvPr>
          <p:cNvPicPr>
            <a:picLocks noChangeAspect="1"/>
          </p:cNvPicPr>
          <p:nvPr/>
        </p:nvPicPr>
        <p:blipFill>
          <a:blip r:embed="rId3"/>
          <a:stretch>
            <a:fillRect/>
          </a:stretch>
        </p:blipFill>
        <p:spPr>
          <a:xfrm>
            <a:off x="1291480" y="140500"/>
            <a:ext cx="9451208" cy="6662999"/>
          </a:xfrm>
          <a:prstGeom prst="rect">
            <a:avLst/>
          </a:prstGeom>
        </p:spPr>
      </p:pic>
    </p:spTree>
    <p:extLst>
      <p:ext uri="{BB962C8B-B14F-4D97-AF65-F5344CB8AC3E}">
        <p14:creationId xmlns:p14="http://schemas.microsoft.com/office/powerpoint/2010/main" val="89861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258CBC4-0B35-8220-570A-7140A12D3DAD}"/>
              </a:ext>
            </a:extLst>
          </p:cNvPr>
          <p:cNvSpPr>
            <a:spLocks noGrp="1"/>
          </p:cNvSpPr>
          <p:nvPr>
            <p:ph type="sldNum" sz="quarter" idx="12"/>
          </p:nvPr>
        </p:nvSpPr>
        <p:spPr/>
        <p:txBody>
          <a:bodyPr/>
          <a:lstStyle/>
          <a:p>
            <a:fld id="{B5CEABB6-07DC-46E8-9B57-56EC44A396E5}" type="slidenum">
              <a:rPr lang="en-US" altLang="ja-JP" noProof="0" smtClean="0"/>
              <a:pPr/>
              <a:t>44</a:t>
            </a:fld>
            <a:endParaRPr lang="ja-JP" altLang="en-US" noProof="0" dirty="0"/>
          </a:p>
        </p:txBody>
      </p:sp>
      <p:pic>
        <p:nvPicPr>
          <p:cNvPr id="6" name="図 5">
            <a:extLst>
              <a:ext uri="{FF2B5EF4-FFF2-40B4-BE49-F238E27FC236}">
                <a16:creationId xmlns:a16="http://schemas.microsoft.com/office/drawing/2014/main" id="{119833A1-0FA9-FE84-E6D9-F939F727E69A}"/>
              </a:ext>
            </a:extLst>
          </p:cNvPr>
          <p:cNvPicPr>
            <a:picLocks noChangeAspect="1"/>
          </p:cNvPicPr>
          <p:nvPr/>
        </p:nvPicPr>
        <p:blipFill>
          <a:blip r:embed="rId3"/>
          <a:stretch>
            <a:fillRect/>
          </a:stretch>
        </p:blipFill>
        <p:spPr>
          <a:xfrm>
            <a:off x="1340701" y="147742"/>
            <a:ext cx="9510598" cy="6562516"/>
          </a:xfrm>
          <a:prstGeom prst="rect">
            <a:avLst/>
          </a:prstGeom>
        </p:spPr>
      </p:pic>
    </p:spTree>
    <p:extLst>
      <p:ext uri="{BB962C8B-B14F-4D97-AF65-F5344CB8AC3E}">
        <p14:creationId xmlns:p14="http://schemas.microsoft.com/office/powerpoint/2010/main" val="3575025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E8D25-D403-2E2B-50DA-B21A0500AB0E}"/>
              </a:ext>
            </a:extLst>
          </p:cNvPr>
          <p:cNvSpPr>
            <a:spLocks noGrp="1"/>
          </p:cNvSpPr>
          <p:nvPr>
            <p:ph type="title"/>
          </p:nvPr>
        </p:nvSpPr>
        <p:spPr>
          <a:xfrm>
            <a:off x="911352" y="505016"/>
            <a:ext cx="5775656" cy="3284932"/>
          </a:xfrm>
        </p:spPr>
        <p:txBody>
          <a:bodyPr rtlCol="0"/>
          <a:lstStyle>
            <a:defPPr>
              <a:defRPr lang="ja-JP"/>
            </a:defPPr>
          </a:lstStyle>
          <a:p>
            <a:pPr rtl="0"/>
            <a:r>
              <a:rPr lang="ja-JP" dirty="0"/>
              <a:t>ありがとうございました</a:t>
            </a:r>
            <a:r>
              <a:rPr lang="ja-JP" altLang="en-US" dirty="0"/>
              <a:t>。</a:t>
            </a:r>
            <a:r>
              <a:rPr lang="ja-JP" dirty="0"/>
              <a:t> </a:t>
            </a:r>
          </a:p>
        </p:txBody>
      </p:sp>
      <p:sp>
        <p:nvSpPr>
          <p:cNvPr id="6" name="コンテンツ プレースホルダー 2">
            <a:extLst>
              <a:ext uri="{FF2B5EF4-FFF2-40B4-BE49-F238E27FC236}">
                <a16:creationId xmlns:a16="http://schemas.microsoft.com/office/drawing/2014/main" id="{F5F074EE-0302-26EE-9D9B-071033E23095}"/>
              </a:ext>
            </a:extLst>
          </p:cNvPr>
          <p:cNvSpPr>
            <a:spLocks noGrp="1"/>
          </p:cNvSpPr>
          <p:nvPr>
            <p:ph type="body" sz="quarter" idx="13"/>
          </p:nvPr>
        </p:nvSpPr>
        <p:spPr>
          <a:xfrm>
            <a:off x="911225" y="4005263"/>
            <a:ext cx="5794375" cy="2347912"/>
          </a:xfrm>
        </p:spPr>
        <p:txBody>
          <a:bodyPr>
            <a:noAutofit/>
          </a:bodyPr>
          <a:lstStyle/>
          <a:p>
            <a:endParaRPr lang="en-US" altLang="ja-JP" dirty="0"/>
          </a:p>
          <a:p>
            <a:r>
              <a:rPr lang="ja-JP" altLang="en-US" dirty="0"/>
              <a:t>文責：        伊庭　良知</a:t>
            </a:r>
            <a:endParaRPr lang="en-US" altLang="ja-JP" dirty="0"/>
          </a:p>
          <a:p>
            <a:r>
              <a:rPr lang="ja-JP" altLang="en-US" dirty="0"/>
              <a:t>　　　　　　　　 山本　久美</a:t>
            </a:r>
            <a:endParaRPr lang="en-US" altLang="ja-JP" dirty="0"/>
          </a:p>
          <a:p>
            <a:r>
              <a:rPr kumimoji="1" lang="ja-JP" altLang="en-US" dirty="0"/>
              <a:t>質問：　</a:t>
            </a:r>
            <a:r>
              <a:rPr kumimoji="1" lang="en-US" altLang="ja-JP" dirty="0">
                <a:hlinkClick r:id="rId3"/>
              </a:rPr>
              <a:t>y.iba.jj2@gmail.com</a:t>
            </a:r>
            <a:endParaRPr kumimoji="1" lang="en-US" altLang="ja-JP" dirty="0"/>
          </a:p>
          <a:p>
            <a:r>
              <a:rPr kumimoji="1" lang="ja-JP" altLang="en-US" dirty="0"/>
              <a:t>　　　　　 </a:t>
            </a:r>
            <a:r>
              <a:rPr kumimoji="1" lang="en-US" altLang="ja-JP" dirty="0">
                <a:hlinkClick r:id="rId4"/>
              </a:rPr>
              <a:t>kumi.yamamoto.mp@gmail.com</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49306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DDB80-E36C-BF0F-7CDA-E1D1D2F956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C8956B-137D-0444-9B44-98714F5BB374}"/>
              </a:ext>
            </a:extLst>
          </p:cNvPr>
          <p:cNvSpPr>
            <a:spLocks noGrp="1"/>
          </p:cNvSpPr>
          <p:nvPr>
            <p:ph type="title"/>
          </p:nvPr>
        </p:nvSpPr>
        <p:spPr>
          <a:xfrm>
            <a:off x="919772" y="384752"/>
            <a:ext cx="10331807" cy="399387"/>
          </a:xfrm>
        </p:spPr>
        <p:txBody>
          <a:bodyPr>
            <a:noAutofit/>
          </a:bodyPr>
          <a:lstStyle/>
          <a:p>
            <a:r>
              <a:rPr kumimoji="1" lang="ja-JP" altLang="en-US" sz="2000" dirty="0"/>
              <a:t>基本的な考え方：</a:t>
            </a:r>
            <a:r>
              <a:rPr lang="ja-JP" altLang="en-US" sz="2000" dirty="0"/>
              <a:t> </a:t>
            </a:r>
            <a:r>
              <a:rPr lang="en-US" altLang="ja-JP" sz="2000" dirty="0"/>
              <a:t>ⅲ</a:t>
            </a:r>
            <a:r>
              <a:rPr lang="ja-JP" altLang="en-US" sz="2000" dirty="0"/>
              <a:t>）地域課題の解決と持続可能で活力ある地域経済・社会の実現 </a:t>
            </a:r>
            <a:endParaRPr kumimoji="1" lang="ja-JP" altLang="en-US" sz="2000" dirty="0"/>
          </a:p>
        </p:txBody>
      </p:sp>
      <p:sp>
        <p:nvSpPr>
          <p:cNvPr id="4" name="スライド番号プレースホルダー 3">
            <a:extLst>
              <a:ext uri="{FF2B5EF4-FFF2-40B4-BE49-F238E27FC236}">
                <a16:creationId xmlns:a16="http://schemas.microsoft.com/office/drawing/2014/main" id="{F0DEDAC1-9306-F514-B0AF-9C77B2D553FD}"/>
              </a:ext>
            </a:extLst>
          </p:cNvPr>
          <p:cNvSpPr>
            <a:spLocks noGrp="1"/>
          </p:cNvSpPr>
          <p:nvPr>
            <p:ph type="sldNum" sz="quarter" idx="12"/>
          </p:nvPr>
        </p:nvSpPr>
        <p:spPr/>
        <p:txBody>
          <a:bodyPr/>
          <a:lstStyle/>
          <a:p>
            <a:fld id="{B5CEABB6-07DC-46E8-9B57-56EC44A396E5}" type="slidenum">
              <a:rPr lang="en-US" altLang="ja-JP" noProof="0" smtClean="0"/>
              <a:pPr/>
              <a:t>5</a:t>
            </a:fld>
            <a:endParaRPr lang="ja-JP" altLang="en-US" noProof="0" dirty="0"/>
          </a:p>
        </p:txBody>
      </p:sp>
      <p:sp>
        <p:nvSpPr>
          <p:cNvPr id="5" name="四角形: 角を丸くする 4">
            <a:extLst>
              <a:ext uri="{FF2B5EF4-FFF2-40B4-BE49-F238E27FC236}">
                <a16:creationId xmlns:a16="http://schemas.microsoft.com/office/drawing/2014/main" id="{34EAEBBF-4A0F-5D15-E7F1-9C7E22D5F84F}"/>
              </a:ext>
            </a:extLst>
          </p:cNvPr>
          <p:cNvSpPr/>
          <p:nvPr/>
        </p:nvSpPr>
        <p:spPr>
          <a:xfrm>
            <a:off x="502121" y="1291387"/>
            <a:ext cx="2670049" cy="20474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PPP/PFI</a:t>
            </a:r>
            <a:r>
              <a:rPr kumimoji="1" lang="ja-JP" altLang="en-US" dirty="0"/>
              <a:t>による</a:t>
            </a:r>
            <a:endParaRPr kumimoji="1" lang="en-US" altLang="ja-JP" dirty="0"/>
          </a:p>
          <a:p>
            <a:pPr algn="ctr"/>
            <a:r>
              <a:rPr lang="ja-JP" altLang="en-US" dirty="0"/>
              <a:t>良好な公共サービスの提供や民間事業者の収益事業の展開は</a:t>
            </a:r>
            <a:endParaRPr kumimoji="1" lang="ja-JP" altLang="en-US" dirty="0"/>
          </a:p>
        </p:txBody>
      </p:sp>
      <p:sp>
        <p:nvSpPr>
          <p:cNvPr id="6" name="四角形: 角を丸くする 5">
            <a:extLst>
              <a:ext uri="{FF2B5EF4-FFF2-40B4-BE49-F238E27FC236}">
                <a16:creationId xmlns:a16="http://schemas.microsoft.com/office/drawing/2014/main" id="{E983EF93-770A-8ABA-5747-55D9E06BC241}"/>
              </a:ext>
            </a:extLst>
          </p:cNvPr>
          <p:cNvSpPr/>
          <p:nvPr/>
        </p:nvSpPr>
        <p:spPr>
          <a:xfrm>
            <a:off x="3522105" y="1041193"/>
            <a:ext cx="3756539" cy="6652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地域のにぎわいの創出や、地域課題の解決に資する取組を実現</a:t>
            </a:r>
            <a:endParaRPr kumimoji="1" lang="ja-JP" altLang="en-US" dirty="0"/>
          </a:p>
        </p:txBody>
      </p:sp>
      <p:sp>
        <p:nvSpPr>
          <p:cNvPr id="9" name="四角形: 角を丸くする 8">
            <a:extLst>
              <a:ext uri="{FF2B5EF4-FFF2-40B4-BE49-F238E27FC236}">
                <a16:creationId xmlns:a16="http://schemas.microsoft.com/office/drawing/2014/main" id="{49A080EA-6B5B-A2A1-6685-32A36F757CE0}"/>
              </a:ext>
            </a:extLst>
          </p:cNvPr>
          <p:cNvSpPr/>
          <p:nvPr/>
        </p:nvSpPr>
        <p:spPr>
          <a:xfrm>
            <a:off x="3522106" y="1830020"/>
            <a:ext cx="3756539" cy="12633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地域企業、地方公共団体、大学、金融機関等のパートナーシップ形成</a:t>
            </a:r>
            <a:endParaRPr lang="en-US" altLang="ja-JP" dirty="0"/>
          </a:p>
          <a:p>
            <a:pPr algn="ctr"/>
            <a:r>
              <a:rPr lang="ja-JP" altLang="en-US" dirty="0"/>
              <a:t>持続可能で活力ある地域経済・社会の実現に向けた取組を促進</a:t>
            </a:r>
            <a:endParaRPr kumimoji="1" lang="ja-JP" altLang="en-US" dirty="0"/>
          </a:p>
        </p:txBody>
      </p:sp>
      <p:sp>
        <p:nvSpPr>
          <p:cNvPr id="11" name="四角形: 角を丸くする 10">
            <a:extLst>
              <a:ext uri="{FF2B5EF4-FFF2-40B4-BE49-F238E27FC236}">
                <a16:creationId xmlns:a16="http://schemas.microsoft.com/office/drawing/2014/main" id="{2CE9C69A-0A37-6399-57BB-03D5E12EA1BE}"/>
              </a:ext>
            </a:extLst>
          </p:cNvPr>
          <p:cNvSpPr/>
          <p:nvPr/>
        </p:nvSpPr>
        <p:spPr>
          <a:xfrm>
            <a:off x="611619" y="4098306"/>
            <a:ext cx="9949398" cy="11706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t>地域金融機関は、</a:t>
            </a:r>
            <a:endParaRPr lang="en-US" altLang="ja-JP" sz="2400" b="1" dirty="0"/>
          </a:p>
          <a:p>
            <a:pPr algn="ctr"/>
            <a:r>
              <a:rPr lang="ja-JP" altLang="en-US" sz="2400" b="1" dirty="0"/>
              <a:t>官民双方の立場を理解し両者をつなぐ「ハブ」の役割を果たすこ</a:t>
            </a:r>
          </a:p>
          <a:p>
            <a:pPr algn="ctr"/>
            <a:r>
              <a:rPr lang="ja-JP" altLang="en-US" sz="2400" b="1" dirty="0"/>
              <a:t>とが期待でき、具体的な案件形成に参画することが重要</a:t>
            </a:r>
          </a:p>
        </p:txBody>
      </p:sp>
      <p:sp>
        <p:nvSpPr>
          <p:cNvPr id="15" name="正方形/長方形 14">
            <a:extLst>
              <a:ext uri="{FF2B5EF4-FFF2-40B4-BE49-F238E27FC236}">
                <a16:creationId xmlns:a16="http://schemas.microsoft.com/office/drawing/2014/main" id="{8F2CFE24-39BC-F553-1B80-A47B8E1F1BE8}"/>
              </a:ext>
            </a:extLst>
          </p:cNvPr>
          <p:cNvSpPr/>
          <p:nvPr/>
        </p:nvSpPr>
        <p:spPr>
          <a:xfrm>
            <a:off x="336087" y="875464"/>
            <a:ext cx="10524684" cy="30858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AEB65C4-BF57-8FF1-AD43-2A9CCF886C3C}"/>
              </a:ext>
            </a:extLst>
          </p:cNvPr>
          <p:cNvSpPr txBox="1"/>
          <p:nvPr/>
        </p:nvSpPr>
        <p:spPr>
          <a:xfrm>
            <a:off x="7711816" y="1584535"/>
            <a:ext cx="2588810" cy="1754326"/>
          </a:xfrm>
          <a:prstGeom prst="rect">
            <a:avLst/>
          </a:prstGeom>
          <a:noFill/>
          <a:ln>
            <a:solidFill>
              <a:srgbClr val="FF0000"/>
            </a:solidFill>
          </a:ln>
        </p:spPr>
        <p:txBody>
          <a:bodyPr wrap="square" rtlCol="0">
            <a:spAutoFit/>
          </a:bodyPr>
          <a:lstStyle/>
          <a:p>
            <a:pPr algn="ctr"/>
            <a:endParaRPr kumimoji="1" lang="en-US" altLang="ja-JP" dirty="0"/>
          </a:p>
          <a:p>
            <a:pPr algn="ctr"/>
            <a:r>
              <a:rPr kumimoji="1" lang="en-US" altLang="ja-JP" dirty="0"/>
              <a:t>PPP/PFI</a:t>
            </a:r>
            <a:r>
              <a:rPr kumimoji="1" lang="ja-JP" altLang="en-US" dirty="0"/>
              <a:t>の民間サイドの</a:t>
            </a:r>
            <a:endParaRPr kumimoji="1" lang="en-US" altLang="ja-JP" dirty="0"/>
          </a:p>
          <a:p>
            <a:pPr algn="ctr"/>
            <a:r>
              <a:rPr kumimoji="1" lang="ja-JP" altLang="en-US" dirty="0"/>
              <a:t>目的・効果</a:t>
            </a:r>
            <a:endParaRPr kumimoji="1" lang="en-US" altLang="ja-JP" dirty="0"/>
          </a:p>
          <a:p>
            <a:pPr algn="ctr"/>
            <a:endParaRPr kumimoji="1" lang="en-US" altLang="ja-JP" dirty="0"/>
          </a:p>
          <a:p>
            <a:pPr algn="ctr"/>
            <a:r>
              <a:rPr kumimoji="1" lang="ja-JP" altLang="en-US" dirty="0"/>
              <a:t>基本認識</a:t>
            </a:r>
            <a:endParaRPr kumimoji="1" lang="en-US" altLang="ja-JP" dirty="0"/>
          </a:p>
          <a:p>
            <a:pPr algn="ctr"/>
            <a:endParaRPr kumimoji="1" lang="ja-JP" altLang="en-US" dirty="0"/>
          </a:p>
        </p:txBody>
      </p:sp>
      <p:sp>
        <p:nvSpPr>
          <p:cNvPr id="3" name="四角形: 角を丸くする 2">
            <a:extLst>
              <a:ext uri="{FF2B5EF4-FFF2-40B4-BE49-F238E27FC236}">
                <a16:creationId xmlns:a16="http://schemas.microsoft.com/office/drawing/2014/main" id="{219F4EB0-B084-63B9-7E57-39AF5B46694F}"/>
              </a:ext>
            </a:extLst>
          </p:cNvPr>
          <p:cNvSpPr/>
          <p:nvPr/>
        </p:nvSpPr>
        <p:spPr>
          <a:xfrm>
            <a:off x="3522104" y="3216982"/>
            <a:ext cx="3756539" cy="6652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PPP/PFI</a:t>
            </a:r>
            <a:r>
              <a:rPr lang="ja-JP" altLang="en-US" dirty="0"/>
              <a:t>の促進を通じ</a:t>
            </a:r>
            <a:endParaRPr lang="en-US" altLang="ja-JP" dirty="0"/>
          </a:p>
          <a:p>
            <a:pPr algn="ctr"/>
            <a:r>
              <a:rPr lang="ja-JP" altLang="en-US" dirty="0"/>
              <a:t>潤沢な民間資金の流れを作る</a:t>
            </a:r>
            <a:endParaRPr kumimoji="1" lang="ja-JP" altLang="en-US" dirty="0"/>
          </a:p>
        </p:txBody>
      </p:sp>
      <p:sp>
        <p:nvSpPr>
          <p:cNvPr id="7" name="四角形: 角を丸くする 6">
            <a:extLst>
              <a:ext uri="{FF2B5EF4-FFF2-40B4-BE49-F238E27FC236}">
                <a16:creationId xmlns:a16="http://schemas.microsoft.com/office/drawing/2014/main" id="{200C7EEF-1724-2AAF-8284-562A2C04D893}"/>
              </a:ext>
            </a:extLst>
          </p:cNvPr>
          <p:cNvSpPr/>
          <p:nvPr/>
        </p:nvSpPr>
        <p:spPr>
          <a:xfrm>
            <a:off x="623730" y="5360324"/>
            <a:ext cx="9949398" cy="8862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t>ＰＰＰ／ＰＦＩの推進による魅力的で活力ある地域の実現は</a:t>
            </a:r>
            <a:endParaRPr lang="en-US" altLang="ja-JP" sz="2400" b="1" dirty="0"/>
          </a:p>
          <a:p>
            <a:pPr algn="ctr"/>
            <a:r>
              <a:rPr lang="ja-JP" altLang="en-US" sz="2400" b="1" dirty="0"/>
              <a:t>地方創生</a:t>
            </a:r>
            <a:r>
              <a:rPr lang="en-US" altLang="ja-JP" sz="2400" b="1" dirty="0"/>
              <a:t>2.0</a:t>
            </a:r>
            <a:r>
              <a:rPr lang="ja-JP" altLang="en-US" sz="2400" b="1" dirty="0"/>
              <a:t>等の推進に貢献することが期待</a:t>
            </a:r>
          </a:p>
        </p:txBody>
      </p:sp>
    </p:spTree>
    <p:extLst>
      <p:ext uri="{BB962C8B-B14F-4D97-AF65-F5344CB8AC3E}">
        <p14:creationId xmlns:p14="http://schemas.microsoft.com/office/powerpoint/2010/main" val="131440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4B887-2D99-2F69-3893-2E339E2728B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D1ED8E-7F2B-60C3-F467-00A210EEFD2C}"/>
              </a:ext>
            </a:extLst>
          </p:cNvPr>
          <p:cNvSpPr>
            <a:spLocks noGrp="1"/>
          </p:cNvSpPr>
          <p:nvPr>
            <p:ph type="title"/>
          </p:nvPr>
        </p:nvSpPr>
        <p:spPr>
          <a:xfrm>
            <a:off x="919772" y="384752"/>
            <a:ext cx="10331807" cy="399387"/>
          </a:xfrm>
        </p:spPr>
        <p:txBody>
          <a:bodyPr>
            <a:noAutofit/>
          </a:bodyPr>
          <a:lstStyle/>
          <a:p>
            <a:r>
              <a:rPr kumimoji="1" lang="ja-JP" altLang="en-US" sz="2000" dirty="0"/>
              <a:t>基本的な考え方：</a:t>
            </a:r>
            <a:r>
              <a:rPr lang="ja-JP" altLang="en-US" sz="2000" dirty="0"/>
              <a:t> </a:t>
            </a:r>
            <a:r>
              <a:rPr lang="en-US" altLang="ja-JP" sz="2000" dirty="0"/>
              <a:t>ⅳ</a:t>
            </a:r>
            <a:r>
              <a:rPr lang="ja-JP" altLang="en-US" sz="2000" dirty="0"/>
              <a:t>）カーボンニュートラル等の政策課題に対する取組への貢献 </a:t>
            </a:r>
            <a:endParaRPr kumimoji="1" lang="ja-JP" altLang="en-US" sz="2000" dirty="0"/>
          </a:p>
        </p:txBody>
      </p:sp>
      <p:sp>
        <p:nvSpPr>
          <p:cNvPr id="4" name="スライド番号プレースホルダー 3">
            <a:extLst>
              <a:ext uri="{FF2B5EF4-FFF2-40B4-BE49-F238E27FC236}">
                <a16:creationId xmlns:a16="http://schemas.microsoft.com/office/drawing/2014/main" id="{833003A2-73F8-0245-34CD-496D761B3C6F}"/>
              </a:ext>
            </a:extLst>
          </p:cNvPr>
          <p:cNvSpPr>
            <a:spLocks noGrp="1"/>
          </p:cNvSpPr>
          <p:nvPr>
            <p:ph type="sldNum" sz="quarter" idx="12"/>
          </p:nvPr>
        </p:nvSpPr>
        <p:spPr/>
        <p:txBody>
          <a:bodyPr/>
          <a:lstStyle/>
          <a:p>
            <a:fld id="{B5CEABB6-07DC-46E8-9B57-56EC44A396E5}" type="slidenum">
              <a:rPr lang="en-US" altLang="ja-JP" noProof="0" smtClean="0"/>
              <a:pPr/>
              <a:t>6</a:t>
            </a:fld>
            <a:endParaRPr lang="ja-JP" altLang="en-US" noProof="0" dirty="0"/>
          </a:p>
        </p:txBody>
      </p:sp>
      <p:sp>
        <p:nvSpPr>
          <p:cNvPr id="5" name="四角形: 角を丸くする 4">
            <a:extLst>
              <a:ext uri="{FF2B5EF4-FFF2-40B4-BE49-F238E27FC236}">
                <a16:creationId xmlns:a16="http://schemas.microsoft.com/office/drawing/2014/main" id="{C15EBED0-9FB1-7B49-D971-D1230F3D89DC}"/>
              </a:ext>
            </a:extLst>
          </p:cNvPr>
          <p:cNvSpPr/>
          <p:nvPr/>
        </p:nvSpPr>
        <p:spPr>
          <a:xfrm>
            <a:off x="502121" y="1406835"/>
            <a:ext cx="2670049" cy="20474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官民の</a:t>
            </a:r>
            <a:endParaRPr kumimoji="1" lang="en-US" altLang="ja-JP" dirty="0"/>
          </a:p>
          <a:p>
            <a:pPr algn="ctr"/>
            <a:r>
              <a:rPr kumimoji="1" lang="ja-JP" altLang="en-US" dirty="0"/>
              <a:t>適切な役割分担の下、民間事業者の創意工夫を活用する</a:t>
            </a:r>
            <a:endParaRPr kumimoji="1" lang="en-US" altLang="ja-JP" dirty="0"/>
          </a:p>
          <a:p>
            <a:pPr algn="ctr"/>
            <a:r>
              <a:rPr kumimoji="1" lang="ja-JP" altLang="en-US" dirty="0"/>
              <a:t>ＰＰＰ／ＰＦＩ</a:t>
            </a:r>
          </a:p>
          <a:p>
            <a:pPr algn="ctr"/>
            <a:r>
              <a:rPr kumimoji="1" lang="ja-JP" altLang="en-US" dirty="0"/>
              <a:t>手法は</a:t>
            </a:r>
          </a:p>
        </p:txBody>
      </p:sp>
      <p:sp>
        <p:nvSpPr>
          <p:cNvPr id="9" name="四角形: 角を丸くする 8">
            <a:extLst>
              <a:ext uri="{FF2B5EF4-FFF2-40B4-BE49-F238E27FC236}">
                <a16:creationId xmlns:a16="http://schemas.microsoft.com/office/drawing/2014/main" id="{3F67E8A4-D4E5-A2B9-FC37-6B13AFF2E843}"/>
              </a:ext>
            </a:extLst>
          </p:cNvPr>
          <p:cNvSpPr/>
          <p:nvPr/>
        </p:nvSpPr>
        <p:spPr>
          <a:xfrm>
            <a:off x="3522106" y="1256207"/>
            <a:ext cx="3756539" cy="23487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a:t>2050</a:t>
            </a:r>
            <a:r>
              <a:rPr lang="ja-JP" altLang="en-US" dirty="0"/>
              <a:t>年</a:t>
            </a:r>
            <a:endParaRPr lang="en-US" altLang="ja-JP" dirty="0"/>
          </a:p>
          <a:p>
            <a:pPr algn="ctr"/>
            <a:r>
              <a:rPr lang="ja-JP" altLang="en-US" dirty="0"/>
              <a:t>カーボンニュートラルの実現に向けた</a:t>
            </a:r>
            <a:endParaRPr lang="en-US" altLang="ja-JP" dirty="0"/>
          </a:p>
          <a:p>
            <a:pPr algn="ctr"/>
            <a:r>
              <a:rPr lang="ja-JP" altLang="en-US" dirty="0"/>
              <a:t>脱炭素化、デジタル技術</a:t>
            </a:r>
          </a:p>
          <a:p>
            <a:pPr algn="ctr"/>
            <a:r>
              <a:rPr lang="ja-JP" altLang="en-US" dirty="0"/>
              <a:t>の社会実装など、</a:t>
            </a:r>
            <a:endParaRPr lang="en-US" altLang="ja-JP" dirty="0"/>
          </a:p>
          <a:p>
            <a:pPr algn="ctr"/>
            <a:r>
              <a:rPr lang="ja-JP" altLang="en-US" dirty="0"/>
              <a:t>新たな政策課題への取組においても有効</a:t>
            </a:r>
            <a:endParaRPr kumimoji="1" lang="ja-JP" altLang="en-US" dirty="0"/>
          </a:p>
        </p:txBody>
      </p:sp>
      <p:sp>
        <p:nvSpPr>
          <p:cNvPr id="11" name="四角形: 角を丸くする 10">
            <a:extLst>
              <a:ext uri="{FF2B5EF4-FFF2-40B4-BE49-F238E27FC236}">
                <a16:creationId xmlns:a16="http://schemas.microsoft.com/office/drawing/2014/main" id="{8396E94D-B0B0-DB0E-B810-77B3A1B81212}"/>
              </a:ext>
            </a:extLst>
          </p:cNvPr>
          <p:cNvSpPr/>
          <p:nvPr/>
        </p:nvSpPr>
        <p:spPr>
          <a:xfrm>
            <a:off x="593452" y="4318527"/>
            <a:ext cx="9949398" cy="11706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t>ＳＤＧｓ（持続可能な開発目標）の達成にも寄与</a:t>
            </a:r>
          </a:p>
        </p:txBody>
      </p:sp>
      <p:sp>
        <p:nvSpPr>
          <p:cNvPr id="15" name="正方形/長方形 14">
            <a:extLst>
              <a:ext uri="{FF2B5EF4-FFF2-40B4-BE49-F238E27FC236}">
                <a16:creationId xmlns:a16="http://schemas.microsoft.com/office/drawing/2014/main" id="{497E6DBF-0FA3-02C6-B105-5CC40FC48378}"/>
              </a:ext>
            </a:extLst>
          </p:cNvPr>
          <p:cNvSpPr/>
          <p:nvPr/>
        </p:nvSpPr>
        <p:spPr>
          <a:xfrm>
            <a:off x="336087" y="1055988"/>
            <a:ext cx="10524684" cy="29053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2118DB7-A09C-EB9C-65A3-EAA519EEEE5B}"/>
              </a:ext>
            </a:extLst>
          </p:cNvPr>
          <p:cNvSpPr txBox="1"/>
          <p:nvPr/>
        </p:nvSpPr>
        <p:spPr>
          <a:xfrm>
            <a:off x="7711816" y="1553409"/>
            <a:ext cx="2358696" cy="1754326"/>
          </a:xfrm>
          <a:prstGeom prst="rect">
            <a:avLst/>
          </a:prstGeom>
          <a:noFill/>
          <a:ln>
            <a:solidFill>
              <a:srgbClr val="FF0000"/>
            </a:solidFill>
          </a:ln>
        </p:spPr>
        <p:txBody>
          <a:bodyPr wrap="square" rtlCol="0">
            <a:spAutoFit/>
          </a:bodyPr>
          <a:lstStyle/>
          <a:p>
            <a:pPr algn="ctr"/>
            <a:endParaRPr kumimoji="1" lang="en-US" altLang="ja-JP" dirty="0"/>
          </a:p>
          <a:p>
            <a:pPr algn="ctr"/>
            <a:r>
              <a:rPr kumimoji="1" lang="en-US" altLang="ja-JP" dirty="0"/>
              <a:t>PPP/PFI</a:t>
            </a:r>
            <a:r>
              <a:rPr kumimoji="1" lang="ja-JP" altLang="en-US" dirty="0"/>
              <a:t>手法の</a:t>
            </a:r>
            <a:endParaRPr kumimoji="1" lang="en-US" altLang="ja-JP" dirty="0"/>
          </a:p>
          <a:p>
            <a:pPr algn="ctr"/>
            <a:r>
              <a:rPr kumimoji="1" lang="ja-JP" altLang="en-US" dirty="0"/>
              <a:t>効果</a:t>
            </a:r>
            <a:endParaRPr kumimoji="1" lang="en-US" altLang="ja-JP" dirty="0"/>
          </a:p>
          <a:p>
            <a:pPr algn="ctr"/>
            <a:endParaRPr kumimoji="1" lang="en-US" altLang="ja-JP" dirty="0"/>
          </a:p>
          <a:p>
            <a:pPr algn="ctr"/>
            <a:r>
              <a:rPr kumimoji="1" lang="ja-JP" altLang="en-US" dirty="0"/>
              <a:t>基本認識</a:t>
            </a:r>
            <a:endParaRPr kumimoji="1" lang="en-US" altLang="ja-JP" dirty="0"/>
          </a:p>
          <a:p>
            <a:pPr algn="ctr"/>
            <a:endParaRPr kumimoji="1" lang="ja-JP" altLang="en-US" dirty="0"/>
          </a:p>
        </p:txBody>
      </p:sp>
    </p:spTree>
    <p:extLst>
      <p:ext uri="{BB962C8B-B14F-4D97-AF65-F5344CB8AC3E}">
        <p14:creationId xmlns:p14="http://schemas.microsoft.com/office/powerpoint/2010/main" val="379445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75B30-88CA-8466-DFBA-84E6A7DC45F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4C852EC-F0AC-7903-D589-69F64DC7E699}"/>
              </a:ext>
            </a:extLst>
          </p:cNvPr>
          <p:cNvSpPr>
            <a:spLocks noGrp="1"/>
          </p:cNvSpPr>
          <p:nvPr>
            <p:ph type="title"/>
          </p:nvPr>
        </p:nvSpPr>
        <p:spPr>
          <a:xfrm>
            <a:off x="919772" y="384752"/>
            <a:ext cx="10331807" cy="399387"/>
          </a:xfrm>
        </p:spPr>
        <p:txBody>
          <a:bodyPr>
            <a:noAutofit/>
          </a:bodyPr>
          <a:lstStyle/>
          <a:p>
            <a:r>
              <a:rPr kumimoji="1" lang="ja-JP" altLang="en-US" sz="2000" dirty="0"/>
              <a:t>（２）推進の方向性 ：</a:t>
            </a:r>
            <a:r>
              <a:rPr lang="ja-JP" altLang="en-US" sz="2000" dirty="0"/>
              <a:t> </a:t>
            </a:r>
            <a:r>
              <a:rPr lang="en-US" altLang="ja-JP" sz="2000" dirty="0"/>
              <a:t>ⅰ</a:t>
            </a:r>
            <a:r>
              <a:rPr lang="ja-JP" altLang="en-US" sz="2000" dirty="0"/>
              <a:t>）地域における活用拡大</a:t>
            </a:r>
            <a:endParaRPr kumimoji="1" lang="ja-JP" altLang="en-US" sz="2000" dirty="0"/>
          </a:p>
        </p:txBody>
      </p:sp>
      <p:sp>
        <p:nvSpPr>
          <p:cNvPr id="4" name="スライド番号プレースホルダー 3">
            <a:extLst>
              <a:ext uri="{FF2B5EF4-FFF2-40B4-BE49-F238E27FC236}">
                <a16:creationId xmlns:a16="http://schemas.microsoft.com/office/drawing/2014/main" id="{E539E93B-1E7E-0197-56BE-2BC79936E23C}"/>
              </a:ext>
            </a:extLst>
          </p:cNvPr>
          <p:cNvSpPr>
            <a:spLocks noGrp="1"/>
          </p:cNvSpPr>
          <p:nvPr>
            <p:ph type="sldNum" sz="quarter" idx="12"/>
          </p:nvPr>
        </p:nvSpPr>
        <p:spPr/>
        <p:txBody>
          <a:bodyPr/>
          <a:lstStyle/>
          <a:p>
            <a:fld id="{B5CEABB6-07DC-46E8-9B57-56EC44A396E5}" type="slidenum">
              <a:rPr lang="en-US" altLang="ja-JP" noProof="0" smtClean="0"/>
              <a:pPr/>
              <a:t>7</a:t>
            </a:fld>
            <a:endParaRPr lang="ja-JP" altLang="en-US" noProof="0" dirty="0"/>
          </a:p>
        </p:txBody>
      </p:sp>
      <p:sp>
        <p:nvSpPr>
          <p:cNvPr id="16" name="テキスト ボックス 15">
            <a:extLst>
              <a:ext uri="{FF2B5EF4-FFF2-40B4-BE49-F238E27FC236}">
                <a16:creationId xmlns:a16="http://schemas.microsoft.com/office/drawing/2014/main" id="{E6086F97-632D-62E4-A59E-4C45F47AB731}"/>
              </a:ext>
            </a:extLst>
          </p:cNvPr>
          <p:cNvSpPr txBox="1"/>
          <p:nvPr/>
        </p:nvSpPr>
        <p:spPr>
          <a:xfrm>
            <a:off x="678230" y="1158215"/>
            <a:ext cx="10331807" cy="4739759"/>
          </a:xfrm>
          <a:prstGeom prst="rect">
            <a:avLst/>
          </a:prstGeom>
          <a:noFill/>
          <a:ln>
            <a:solidFill>
              <a:srgbClr val="FF0000"/>
            </a:solidFill>
          </a:ln>
        </p:spPr>
        <p:txBody>
          <a:bodyPr wrap="square" rtlCol="0">
            <a:spAutoFit/>
          </a:bodyPr>
          <a:lstStyle/>
          <a:p>
            <a:r>
              <a:rPr kumimoji="1" lang="ja-JP" altLang="en-US" dirty="0"/>
              <a:t>〇活用される地域の拡大と、各地域における</a:t>
            </a:r>
            <a:r>
              <a:rPr kumimoji="1" lang="en-US" altLang="ja-JP" dirty="0"/>
              <a:t>PPP/PFI</a:t>
            </a:r>
            <a:r>
              <a:rPr kumimoji="1" lang="ja-JP" altLang="en-US" dirty="0"/>
              <a:t>の継続的な活用が重要</a:t>
            </a:r>
          </a:p>
          <a:p>
            <a:r>
              <a:rPr kumimoji="1" lang="en-US" altLang="ja-JP" dirty="0"/>
              <a:t>	</a:t>
            </a:r>
            <a:r>
              <a:rPr kumimoji="1" lang="ja-JP" altLang="en-US" sz="2000" b="1" dirty="0"/>
              <a:t>優先的検討規程</a:t>
            </a:r>
            <a:r>
              <a:rPr kumimoji="1" lang="ja-JP" altLang="en-US" dirty="0"/>
              <a:t>など、事後評価等を通じて手法の改善を検討する仕組みの定着促進</a:t>
            </a:r>
          </a:p>
          <a:p>
            <a:r>
              <a:rPr kumimoji="1" lang="en-US" altLang="ja-JP" dirty="0"/>
              <a:t>	</a:t>
            </a:r>
            <a:r>
              <a:rPr kumimoji="1" lang="ja-JP" altLang="en-US" sz="2000" b="1" dirty="0"/>
              <a:t>地域プラットフォーム </a:t>
            </a:r>
            <a:r>
              <a:rPr kumimoji="1" lang="ja-JP" altLang="en-US" dirty="0"/>
              <a:t>など関係者の連携の場の構築等推進</a:t>
            </a:r>
            <a:endParaRPr kumimoji="1" lang="en-US" altLang="ja-JP" dirty="0"/>
          </a:p>
          <a:p>
            <a:r>
              <a:rPr kumimoji="1" lang="ja-JP" altLang="en-US" dirty="0"/>
              <a:t> </a:t>
            </a:r>
          </a:p>
          <a:p>
            <a:r>
              <a:rPr kumimoji="1" lang="ja-JP" altLang="en-US" dirty="0"/>
              <a:t>〇人材の育成や地域資源の活用、地域企業の参画・取引拡大・雇用機会創出など、地域経済・社会に　</a:t>
            </a:r>
            <a:endParaRPr kumimoji="1" lang="en-US" altLang="ja-JP" dirty="0"/>
          </a:p>
          <a:p>
            <a:r>
              <a:rPr kumimoji="1" lang="ja-JP" altLang="en-US" dirty="0"/>
              <a:t>　　より多くのメリッを志向する</a:t>
            </a:r>
            <a:r>
              <a:rPr kumimoji="1" lang="ja-JP" altLang="en-US" sz="2000" b="1" dirty="0"/>
              <a:t>ローカル</a:t>
            </a:r>
            <a:r>
              <a:rPr kumimoji="1" lang="en-US" altLang="ja-JP" sz="2000" b="1" dirty="0"/>
              <a:t>PFI</a:t>
            </a:r>
            <a:r>
              <a:rPr kumimoji="1" lang="ja-JP" altLang="en-US" sz="2000" b="1" dirty="0"/>
              <a:t>の推進</a:t>
            </a:r>
            <a:endParaRPr kumimoji="1" lang="en-US" altLang="ja-JP" b="1" dirty="0"/>
          </a:p>
          <a:p>
            <a:r>
              <a:rPr kumimoji="1" lang="en-US" altLang="ja-JP" dirty="0"/>
              <a:t>	PFI</a:t>
            </a:r>
            <a:r>
              <a:rPr kumimoji="1" lang="ja-JP" altLang="en-US" dirty="0"/>
              <a:t>事業等が</a:t>
            </a:r>
            <a:r>
              <a:rPr kumimoji="1" lang="ja-JP" altLang="en-US" sz="2000" b="1" dirty="0"/>
              <a:t>地域にもたらす効果</a:t>
            </a:r>
            <a:r>
              <a:rPr kumimoji="1" lang="ja-JP" altLang="en-US" dirty="0"/>
              <a:t>への理解促進を図ることが重要</a:t>
            </a:r>
          </a:p>
          <a:p>
            <a:r>
              <a:rPr kumimoji="1" lang="en-US" altLang="ja-JP" dirty="0"/>
              <a:t>	PFI</a:t>
            </a:r>
            <a:r>
              <a:rPr kumimoji="1" lang="ja-JP" altLang="en-US" dirty="0"/>
              <a:t>事業等の案件形成、事業者選定、契約履行等</a:t>
            </a:r>
            <a:r>
              <a:rPr kumimoji="1" lang="ja-JP" altLang="en-US" sz="2000" b="1" dirty="0"/>
              <a:t>ローカル</a:t>
            </a:r>
            <a:r>
              <a:rPr kumimoji="1" lang="en-US" altLang="ja-JP" sz="2000" b="1" dirty="0"/>
              <a:t>PFI</a:t>
            </a:r>
            <a:r>
              <a:rPr kumimoji="1" lang="ja-JP" altLang="en-US" sz="2000" b="1" dirty="0"/>
              <a:t>が推進</a:t>
            </a:r>
            <a:r>
              <a:rPr kumimoji="1" lang="ja-JP" altLang="en-US" dirty="0"/>
              <a:t>される環境整備</a:t>
            </a:r>
            <a:endParaRPr kumimoji="1" lang="en-US" altLang="ja-JP" dirty="0"/>
          </a:p>
          <a:p>
            <a:endParaRPr kumimoji="1" lang="ja-JP" altLang="en-US" dirty="0"/>
          </a:p>
          <a:p>
            <a:r>
              <a:rPr kumimoji="1" lang="ja-JP" altLang="en-US" sz="2000" b="1" dirty="0"/>
              <a:t>〇規模の小さい地方公共団体における活用の促進</a:t>
            </a:r>
            <a:r>
              <a:rPr kumimoji="1" lang="ja-JP" altLang="en-US" dirty="0"/>
              <a:t>に向けては、国や大きい地方公共団体に対する方策　　</a:t>
            </a:r>
            <a:endParaRPr kumimoji="1" lang="en-US" altLang="ja-JP" dirty="0"/>
          </a:p>
          <a:p>
            <a:r>
              <a:rPr kumimoji="1" lang="ja-JP" altLang="en-US" dirty="0"/>
              <a:t>　　とは異なるアプローチ必要</a:t>
            </a:r>
            <a:endParaRPr kumimoji="1" lang="en-US" altLang="ja-JP" dirty="0"/>
          </a:p>
          <a:p>
            <a:r>
              <a:rPr kumimoji="1" lang="en-US" altLang="ja-JP" dirty="0"/>
              <a:t>	</a:t>
            </a:r>
            <a:r>
              <a:rPr kumimoji="1" lang="ja-JP" altLang="en-US" dirty="0"/>
              <a:t>空き家・遊休公的不動産等の比較的小規模な既存ストックや地域交流の場である公園、公民</a:t>
            </a:r>
            <a:r>
              <a:rPr kumimoji="1" lang="en-US" altLang="ja-JP" dirty="0"/>
              <a:t>	</a:t>
            </a:r>
            <a:r>
              <a:rPr kumimoji="1" lang="ja-JP" altLang="en-US" dirty="0"/>
              <a:t>館等の身近な施設を対象とした</a:t>
            </a:r>
            <a:r>
              <a:rPr kumimoji="1" lang="en-US" altLang="ja-JP" sz="2000" b="1" dirty="0"/>
              <a:t>PPP/PFI</a:t>
            </a:r>
            <a:r>
              <a:rPr kumimoji="1" lang="ja-JP" altLang="en-US" sz="2000" b="1" dirty="0"/>
              <a:t>モデルの形成</a:t>
            </a:r>
            <a:r>
              <a:rPr kumimoji="1" lang="en-US" altLang="ja-JP" sz="2000" b="1" dirty="0"/>
              <a:t>(</a:t>
            </a:r>
            <a:r>
              <a:rPr kumimoji="1" lang="ja-JP" altLang="en-US" b="1" dirty="0"/>
              <a:t>ローカル </a:t>
            </a:r>
            <a:r>
              <a:rPr kumimoji="1" lang="en-US" altLang="ja-JP" b="1" dirty="0"/>
              <a:t>PFI)</a:t>
            </a:r>
            <a:r>
              <a:rPr kumimoji="1" lang="ja-JP" altLang="en-US" dirty="0"/>
              <a:t>支援</a:t>
            </a:r>
            <a:endParaRPr kumimoji="1" lang="en-US" altLang="ja-JP" dirty="0"/>
          </a:p>
          <a:p>
            <a:r>
              <a:rPr kumimoji="1" lang="en-US" altLang="ja-JP" dirty="0"/>
              <a:t>	</a:t>
            </a:r>
            <a:r>
              <a:rPr kumimoji="1" lang="ja-JP" altLang="en-US" dirty="0"/>
              <a:t>地方公共団体等の一層の負担の軽減や分かりやすさの向上に向けたマニュアル等の見直し、地</a:t>
            </a:r>
            <a:r>
              <a:rPr kumimoji="1" lang="en-US" altLang="ja-JP" dirty="0"/>
              <a:t>	</a:t>
            </a:r>
            <a:r>
              <a:rPr kumimoji="1" lang="ja-JP" altLang="en-US" dirty="0"/>
              <a:t>方公共団体に対する積極的な支援の継続・強化など、地方公共団体や地域の民間事業者等</a:t>
            </a:r>
            <a:r>
              <a:rPr kumimoji="1" lang="en-US" altLang="ja-JP" dirty="0"/>
              <a:t>	</a:t>
            </a:r>
            <a:r>
              <a:rPr kumimoji="1" lang="ja-JP" altLang="en-US" dirty="0"/>
              <a:t>も</a:t>
            </a:r>
            <a:r>
              <a:rPr kumimoji="1" lang="en-US" altLang="ja-JP" dirty="0"/>
              <a:t>PPP/PFI</a:t>
            </a:r>
            <a:r>
              <a:rPr kumimoji="1" lang="ja-JP" altLang="en-US" dirty="0"/>
              <a:t>に取り組みやすい環境の整備推進</a:t>
            </a:r>
          </a:p>
        </p:txBody>
      </p:sp>
    </p:spTree>
    <p:extLst>
      <p:ext uri="{BB962C8B-B14F-4D97-AF65-F5344CB8AC3E}">
        <p14:creationId xmlns:p14="http://schemas.microsoft.com/office/powerpoint/2010/main" val="102099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6B31F-6EED-BAF3-7B84-A20E2402ABA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42A309-3EF1-0B7B-D7B5-36F33B41507D}"/>
              </a:ext>
            </a:extLst>
          </p:cNvPr>
          <p:cNvSpPr>
            <a:spLocks noGrp="1"/>
          </p:cNvSpPr>
          <p:nvPr>
            <p:ph type="title"/>
          </p:nvPr>
        </p:nvSpPr>
        <p:spPr>
          <a:xfrm>
            <a:off x="919772" y="384752"/>
            <a:ext cx="10331807" cy="399387"/>
          </a:xfrm>
        </p:spPr>
        <p:txBody>
          <a:bodyPr>
            <a:noAutofit/>
          </a:bodyPr>
          <a:lstStyle/>
          <a:p>
            <a:r>
              <a:rPr kumimoji="1" lang="ja-JP" altLang="en-US" sz="2000" dirty="0"/>
              <a:t>（２）推進の方向性 ：</a:t>
            </a:r>
            <a:r>
              <a:rPr lang="ja-JP" altLang="en-US" sz="2000" dirty="0"/>
              <a:t> </a:t>
            </a:r>
            <a:r>
              <a:rPr lang="en-US" altLang="ja-JP" sz="2000" dirty="0"/>
              <a:t>ⅱ</a:t>
            </a:r>
            <a:r>
              <a:rPr lang="ja-JP" altLang="en-US" sz="2000" dirty="0"/>
              <a:t>）活用対象の拡大</a:t>
            </a:r>
            <a:endParaRPr kumimoji="1" lang="ja-JP" altLang="en-US" sz="2000" dirty="0"/>
          </a:p>
        </p:txBody>
      </p:sp>
      <p:sp>
        <p:nvSpPr>
          <p:cNvPr id="4" name="スライド番号プレースホルダー 3">
            <a:extLst>
              <a:ext uri="{FF2B5EF4-FFF2-40B4-BE49-F238E27FC236}">
                <a16:creationId xmlns:a16="http://schemas.microsoft.com/office/drawing/2014/main" id="{24038F43-28D2-FD91-A3A6-F3F0DA56EF29}"/>
              </a:ext>
            </a:extLst>
          </p:cNvPr>
          <p:cNvSpPr>
            <a:spLocks noGrp="1"/>
          </p:cNvSpPr>
          <p:nvPr>
            <p:ph type="sldNum" sz="quarter" idx="12"/>
          </p:nvPr>
        </p:nvSpPr>
        <p:spPr/>
        <p:txBody>
          <a:bodyPr/>
          <a:lstStyle/>
          <a:p>
            <a:fld id="{B5CEABB6-07DC-46E8-9B57-56EC44A396E5}" type="slidenum">
              <a:rPr lang="en-US" altLang="ja-JP" noProof="0" smtClean="0"/>
              <a:pPr/>
              <a:t>8</a:t>
            </a:fld>
            <a:endParaRPr lang="ja-JP" altLang="en-US" noProof="0" dirty="0"/>
          </a:p>
        </p:txBody>
      </p:sp>
      <p:sp>
        <p:nvSpPr>
          <p:cNvPr id="16" name="テキスト ボックス 15">
            <a:extLst>
              <a:ext uri="{FF2B5EF4-FFF2-40B4-BE49-F238E27FC236}">
                <a16:creationId xmlns:a16="http://schemas.microsoft.com/office/drawing/2014/main" id="{9FEE2807-7B2F-229E-428B-ECA44389A4F3}"/>
              </a:ext>
            </a:extLst>
          </p:cNvPr>
          <p:cNvSpPr txBox="1"/>
          <p:nvPr/>
        </p:nvSpPr>
        <p:spPr>
          <a:xfrm>
            <a:off x="775120" y="1545775"/>
            <a:ext cx="10331807" cy="3323987"/>
          </a:xfrm>
          <a:prstGeom prst="rect">
            <a:avLst/>
          </a:prstGeom>
          <a:noFill/>
          <a:ln>
            <a:solidFill>
              <a:srgbClr val="FF0000"/>
            </a:solidFill>
          </a:ln>
        </p:spPr>
        <p:txBody>
          <a:bodyPr wrap="square" rtlCol="0">
            <a:spAutoFit/>
          </a:bodyPr>
          <a:lstStyle/>
          <a:p>
            <a:endParaRPr kumimoji="1" lang="en-US" altLang="ja-JP" dirty="0"/>
          </a:p>
          <a:p>
            <a:r>
              <a:rPr kumimoji="1" lang="ja-JP" altLang="en-US" dirty="0"/>
              <a:t>〇</a:t>
            </a:r>
            <a:r>
              <a:rPr kumimoji="1" lang="en-US" altLang="ja-JP" dirty="0"/>
              <a:t>PPP/PFI</a:t>
            </a:r>
            <a:r>
              <a:rPr kumimoji="1" lang="ja-JP" altLang="en-US" dirty="0"/>
              <a:t>の裾野拡大</a:t>
            </a:r>
            <a:endParaRPr kumimoji="1" lang="en-US" altLang="ja-JP" dirty="0"/>
          </a:p>
          <a:p>
            <a:r>
              <a:rPr kumimoji="1" lang="en-US" altLang="ja-JP" dirty="0"/>
              <a:t>	</a:t>
            </a:r>
            <a:r>
              <a:rPr lang="ja-JP" altLang="en-US" sz="2000" b="1" dirty="0"/>
              <a:t>規模の小さい施設</a:t>
            </a:r>
            <a:r>
              <a:rPr lang="en-US" altLang="ja-JP" sz="2000" b="1" dirty="0"/>
              <a:t>/</a:t>
            </a:r>
            <a:r>
              <a:rPr lang="ja-JP" altLang="en-US" sz="2000" b="1" dirty="0"/>
              <a:t>インフラ等</a:t>
            </a:r>
            <a:r>
              <a:rPr lang="ja-JP" altLang="en-US" dirty="0"/>
              <a:t>の維持管理・修繕・更新、 運営に拡大</a:t>
            </a:r>
            <a:endParaRPr lang="en-US" altLang="ja-JP" dirty="0"/>
          </a:p>
          <a:p>
            <a:r>
              <a:rPr lang="en-US" altLang="ja-JP" dirty="0"/>
              <a:t>	</a:t>
            </a:r>
            <a:r>
              <a:rPr lang="ja-JP" altLang="en-US" dirty="0"/>
              <a:t>提供されるサービスに</a:t>
            </a:r>
            <a:r>
              <a:rPr lang="ja-JP" altLang="en-US" sz="2000" b="1" dirty="0"/>
              <a:t>民間事業者の創意工夫の発揮が期待</a:t>
            </a:r>
            <a:r>
              <a:rPr lang="ja-JP" altLang="en-US" dirty="0"/>
              <a:t>できる公共 施設</a:t>
            </a:r>
            <a:endParaRPr lang="en-US" altLang="ja-JP" dirty="0"/>
          </a:p>
          <a:p>
            <a:r>
              <a:rPr lang="en-US" altLang="ja-JP" dirty="0"/>
              <a:t>	</a:t>
            </a:r>
            <a:r>
              <a:rPr lang="ja-JP" altLang="en-US" sz="2000" b="1" dirty="0"/>
              <a:t>ハイブリッドダム、漁港、人工衛星</a:t>
            </a:r>
            <a:r>
              <a:rPr lang="ja-JP" altLang="en-US" dirty="0"/>
              <a:t>等の新たに分野</a:t>
            </a:r>
            <a:endParaRPr lang="en-US" altLang="ja-JP" dirty="0"/>
          </a:p>
          <a:p>
            <a:endParaRPr lang="en-US" altLang="ja-JP" dirty="0"/>
          </a:p>
          <a:p>
            <a:r>
              <a:rPr lang="ja-JP" altLang="en-US" dirty="0"/>
              <a:t> 〇公共施設等運営事業</a:t>
            </a:r>
            <a:endParaRPr lang="en-US" altLang="ja-JP" dirty="0"/>
          </a:p>
          <a:p>
            <a:r>
              <a:rPr lang="en-US" altLang="ja-JP" dirty="0"/>
              <a:t>	</a:t>
            </a:r>
            <a:r>
              <a:rPr lang="ja-JP" altLang="en-US" sz="2000" b="1" dirty="0"/>
              <a:t>既存の制度や枠組みにとらわれること</a:t>
            </a:r>
            <a:r>
              <a:rPr lang="ja-JP" altLang="en-US" dirty="0"/>
              <a:t>なく、</a:t>
            </a:r>
            <a:r>
              <a:rPr lang="ja-JP" altLang="en-US" sz="2000" b="1" dirty="0"/>
              <a:t>新たな 分野での活用</a:t>
            </a:r>
            <a:endParaRPr lang="en-US" altLang="ja-JP" sz="2000" b="1" dirty="0"/>
          </a:p>
          <a:p>
            <a:r>
              <a:rPr lang="en-US" altLang="ja-JP" sz="2000" b="1" dirty="0"/>
              <a:t>	</a:t>
            </a:r>
            <a:r>
              <a:rPr lang="ja-JP" altLang="en-US" dirty="0"/>
              <a:t>先行事例を踏まえた 戦略的な働きかけ</a:t>
            </a:r>
            <a:endParaRPr lang="en-US" altLang="ja-JP" dirty="0"/>
          </a:p>
          <a:p>
            <a:r>
              <a:rPr lang="en-US" altLang="ja-JP" dirty="0"/>
              <a:t>	</a:t>
            </a:r>
            <a:r>
              <a:rPr lang="ja-JP" altLang="en-US" sz="2000" b="1" dirty="0"/>
              <a:t>事業の規模 の大小にかかわらず</a:t>
            </a:r>
            <a:r>
              <a:rPr lang="ja-JP" altLang="en-US" dirty="0"/>
              <a:t>分野横断的な展開</a:t>
            </a:r>
            <a:endParaRPr lang="en-US" altLang="ja-JP" dirty="0"/>
          </a:p>
          <a:p>
            <a:endParaRPr kumimoji="1" lang="ja-JP" altLang="en-US" dirty="0"/>
          </a:p>
        </p:txBody>
      </p:sp>
    </p:spTree>
    <p:extLst>
      <p:ext uri="{BB962C8B-B14F-4D97-AF65-F5344CB8AC3E}">
        <p14:creationId xmlns:p14="http://schemas.microsoft.com/office/powerpoint/2010/main" val="399311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F37D4-08D6-6175-307B-ACBF71BD12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770D17C-DFD9-15A3-B511-82A728BD19F1}"/>
              </a:ext>
            </a:extLst>
          </p:cNvPr>
          <p:cNvSpPr>
            <a:spLocks noGrp="1"/>
          </p:cNvSpPr>
          <p:nvPr>
            <p:ph type="title"/>
          </p:nvPr>
        </p:nvSpPr>
        <p:spPr>
          <a:xfrm>
            <a:off x="919772" y="384752"/>
            <a:ext cx="6873823" cy="399387"/>
          </a:xfrm>
        </p:spPr>
        <p:txBody>
          <a:bodyPr>
            <a:noAutofit/>
          </a:bodyPr>
          <a:lstStyle/>
          <a:p>
            <a:r>
              <a:rPr kumimoji="1" lang="ja-JP" altLang="en-US" sz="2000" dirty="0"/>
              <a:t>（２）推進の方向性 ：</a:t>
            </a:r>
            <a:r>
              <a:rPr lang="ja-JP" altLang="en-US" sz="2000" dirty="0"/>
              <a:t> </a:t>
            </a:r>
            <a:r>
              <a:rPr lang="en-US" altLang="ja-JP" sz="2000" dirty="0"/>
              <a:t>ⅲ</a:t>
            </a:r>
            <a:r>
              <a:rPr lang="ja-JP" altLang="en-US" sz="2000" dirty="0"/>
              <a:t>）</a:t>
            </a:r>
            <a:r>
              <a:rPr lang="en-US" altLang="ja-JP" sz="2000" dirty="0"/>
              <a:t>PPP/PFI </a:t>
            </a:r>
            <a:r>
              <a:rPr lang="ja-JP" altLang="en-US" sz="2000" dirty="0"/>
              <a:t>手法の進化・多様化</a:t>
            </a:r>
            <a:endParaRPr kumimoji="1" lang="ja-JP" altLang="en-US" sz="2000" dirty="0"/>
          </a:p>
        </p:txBody>
      </p:sp>
      <p:sp>
        <p:nvSpPr>
          <p:cNvPr id="4" name="スライド番号プレースホルダー 3">
            <a:extLst>
              <a:ext uri="{FF2B5EF4-FFF2-40B4-BE49-F238E27FC236}">
                <a16:creationId xmlns:a16="http://schemas.microsoft.com/office/drawing/2014/main" id="{2793D50A-B3A8-FDC6-603A-1DE69CA03569}"/>
              </a:ext>
            </a:extLst>
          </p:cNvPr>
          <p:cNvSpPr>
            <a:spLocks noGrp="1"/>
          </p:cNvSpPr>
          <p:nvPr>
            <p:ph type="sldNum" sz="quarter" idx="12"/>
          </p:nvPr>
        </p:nvSpPr>
        <p:spPr/>
        <p:txBody>
          <a:bodyPr/>
          <a:lstStyle/>
          <a:p>
            <a:fld id="{B5CEABB6-07DC-46E8-9B57-56EC44A396E5}" type="slidenum">
              <a:rPr lang="en-US" altLang="ja-JP" noProof="0" smtClean="0"/>
              <a:pPr/>
              <a:t>9</a:t>
            </a:fld>
            <a:endParaRPr lang="ja-JP" altLang="en-US" noProof="0" dirty="0"/>
          </a:p>
        </p:txBody>
      </p:sp>
      <p:sp>
        <p:nvSpPr>
          <p:cNvPr id="16" name="テキスト ボックス 15">
            <a:extLst>
              <a:ext uri="{FF2B5EF4-FFF2-40B4-BE49-F238E27FC236}">
                <a16:creationId xmlns:a16="http://schemas.microsoft.com/office/drawing/2014/main" id="{E48E1110-F7AE-3F9C-33AA-EBDB4FA8B0E6}"/>
              </a:ext>
            </a:extLst>
          </p:cNvPr>
          <p:cNvSpPr txBox="1"/>
          <p:nvPr/>
        </p:nvSpPr>
        <p:spPr>
          <a:xfrm>
            <a:off x="369870" y="849378"/>
            <a:ext cx="11379060" cy="5909310"/>
          </a:xfrm>
          <a:prstGeom prst="rect">
            <a:avLst/>
          </a:prstGeom>
          <a:noFill/>
          <a:ln>
            <a:solidFill>
              <a:srgbClr val="FF0000"/>
            </a:solidFill>
          </a:ln>
        </p:spPr>
        <p:txBody>
          <a:bodyPr wrap="square" rtlCol="0">
            <a:spAutoFit/>
          </a:bodyPr>
          <a:lstStyle/>
          <a:p>
            <a:r>
              <a:rPr kumimoji="1" lang="ja-JP" altLang="en-US" dirty="0"/>
              <a:t>〇</a:t>
            </a:r>
            <a:r>
              <a:rPr lang="ja-JP" altLang="en-US" dirty="0"/>
              <a:t>地域課題の解決や持続可能で活力ある地域経済・社会へ貢献する観点</a:t>
            </a:r>
            <a:endParaRPr lang="en-US" altLang="ja-JP" dirty="0"/>
          </a:p>
          <a:p>
            <a:r>
              <a:rPr lang="en-US" altLang="ja-JP" dirty="0"/>
              <a:t>	</a:t>
            </a:r>
            <a:r>
              <a:rPr lang="ja-JP" altLang="en-US" dirty="0"/>
              <a:t>施設・分野を横断した</a:t>
            </a:r>
            <a:r>
              <a:rPr lang="ja-JP" altLang="en-US" sz="2000" b="1" dirty="0"/>
              <a:t>地域全体の経営視点</a:t>
            </a:r>
            <a:r>
              <a:rPr lang="ja-JP" altLang="en-US" dirty="0"/>
              <a:t>を持った官民連携の取組</a:t>
            </a:r>
            <a:endParaRPr lang="en-US" altLang="ja-JP" dirty="0"/>
          </a:p>
          <a:p>
            <a:r>
              <a:rPr lang="en-US" altLang="ja-JP" dirty="0"/>
              <a:t>	</a:t>
            </a:r>
            <a:r>
              <a:rPr lang="ja-JP" altLang="en-US" sz="2000" b="1" dirty="0"/>
              <a:t>まちづくりや各産業等の構想、事業の企画等上流段階</a:t>
            </a:r>
            <a:r>
              <a:rPr lang="ja-JP" altLang="en-US" dirty="0"/>
              <a:t>か ら、地域内外の人材や事業者の積極的活用</a:t>
            </a:r>
            <a:endParaRPr lang="en-US" altLang="ja-JP" dirty="0"/>
          </a:p>
          <a:p>
            <a:r>
              <a:rPr lang="en-US" altLang="ja-JP" dirty="0"/>
              <a:t>	</a:t>
            </a:r>
            <a:r>
              <a:rPr lang="ja-JP" altLang="en-US" dirty="0"/>
              <a:t>多様なアイデア・技術・ 資金等を効率的な運用</a:t>
            </a:r>
            <a:endParaRPr lang="en-US" altLang="ja-JP" dirty="0"/>
          </a:p>
          <a:p>
            <a:r>
              <a:rPr lang="en-US" altLang="ja-JP" dirty="0"/>
              <a:t>	</a:t>
            </a:r>
            <a:r>
              <a:rPr lang="ja-JP" altLang="en-US" sz="2000" b="1" dirty="0"/>
              <a:t>地域への再投資が行われる官民連携手法 </a:t>
            </a:r>
            <a:r>
              <a:rPr lang="ja-JP" altLang="en-US" dirty="0"/>
              <a:t>の活用</a:t>
            </a:r>
            <a:endParaRPr lang="en-US" altLang="ja-JP" dirty="0"/>
          </a:p>
          <a:p>
            <a:r>
              <a:rPr lang="en-US" altLang="ja-JP" dirty="0"/>
              <a:t>	</a:t>
            </a:r>
            <a:r>
              <a:rPr lang="ja-JP" altLang="en-US" sz="2000" b="1" dirty="0"/>
              <a:t>民間提案</a:t>
            </a:r>
            <a:r>
              <a:rPr lang="ja-JP" altLang="en-US" dirty="0"/>
              <a:t>など民間事業者等の創意工夫の最大限活用 </a:t>
            </a:r>
            <a:endParaRPr lang="en-US" altLang="ja-JP" dirty="0"/>
          </a:p>
          <a:p>
            <a:r>
              <a:rPr lang="ja-JP" altLang="en-US" dirty="0"/>
              <a:t> 〇公共施設等運営事業</a:t>
            </a:r>
            <a:endParaRPr lang="en-US" altLang="ja-JP" dirty="0"/>
          </a:p>
          <a:p>
            <a:r>
              <a:rPr lang="en-US" altLang="ja-JP" dirty="0"/>
              <a:t>	</a:t>
            </a:r>
            <a:r>
              <a:rPr lang="ja-JP" altLang="en-US" sz="2000" b="1" dirty="0"/>
              <a:t>既存の制度や枠組みにとらわれること</a:t>
            </a:r>
            <a:r>
              <a:rPr lang="ja-JP" altLang="en-US" dirty="0"/>
              <a:t>なく、</a:t>
            </a:r>
            <a:r>
              <a:rPr lang="ja-JP" altLang="en-US" sz="2000" b="1" dirty="0"/>
              <a:t>新たな 分野での活用</a:t>
            </a:r>
            <a:endParaRPr lang="en-US" altLang="ja-JP" sz="2000" b="1" dirty="0"/>
          </a:p>
          <a:p>
            <a:r>
              <a:rPr lang="en-US" altLang="ja-JP" sz="2000" b="1" dirty="0"/>
              <a:t>	</a:t>
            </a:r>
            <a:r>
              <a:rPr lang="ja-JP" altLang="en-US" dirty="0"/>
              <a:t>先行事例を踏まえた 戦略的な働きかけ</a:t>
            </a:r>
            <a:endParaRPr lang="en-US" altLang="ja-JP" dirty="0"/>
          </a:p>
          <a:p>
            <a:r>
              <a:rPr lang="en-US" altLang="ja-JP" dirty="0"/>
              <a:t>	</a:t>
            </a:r>
            <a:r>
              <a:rPr lang="ja-JP" altLang="en-US" sz="2000" b="1" dirty="0"/>
              <a:t>事業の規模 の大小にかかわらず</a:t>
            </a:r>
            <a:r>
              <a:rPr lang="ja-JP" altLang="en-US" dirty="0"/>
              <a:t>分野横断的な展開</a:t>
            </a:r>
            <a:endParaRPr lang="en-US" altLang="ja-JP" dirty="0"/>
          </a:p>
          <a:p>
            <a:r>
              <a:rPr kumimoji="1" lang="ja-JP" altLang="en-US" dirty="0"/>
              <a:t>〇</a:t>
            </a:r>
            <a:r>
              <a:rPr lang="ja-JP" altLang="en-US" dirty="0"/>
              <a:t>将来的な広域化</a:t>
            </a:r>
            <a:endParaRPr lang="en-US" altLang="ja-JP" dirty="0"/>
          </a:p>
          <a:p>
            <a:r>
              <a:rPr lang="ja-JP" altLang="en-US" dirty="0"/>
              <a:t>　</a:t>
            </a:r>
            <a:r>
              <a:rPr lang="en-US" altLang="ja-JP" dirty="0"/>
              <a:t>	</a:t>
            </a:r>
            <a:r>
              <a:rPr lang="ja-JP" altLang="en-US" dirty="0"/>
              <a:t>管理運営手法を陳腐化させず継続的に運営効率の向上</a:t>
            </a:r>
            <a:endParaRPr lang="en-US" altLang="ja-JP" dirty="0"/>
          </a:p>
          <a:p>
            <a:r>
              <a:rPr lang="ja-JP" altLang="en-US" dirty="0"/>
              <a:t>　</a:t>
            </a:r>
            <a:r>
              <a:rPr lang="en-US" altLang="ja-JP" dirty="0"/>
              <a:t>	</a:t>
            </a:r>
            <a:r>
              <a:rPr lang="ja-JP" altLang="en-US" dirty="0"/>
              <a:t>旧来の事業者も機動性のあるスタートアップ等との連携、新技術の導入</a:t>
            </a:r>
            <a:endParaRPr lang="en-US" altLang="ja-JP" dirty="0"/>
          </a:p>
          <a:p>
            <a:r>
              <a:rPr lang="ja-JP" altLang="en-US" dirty="0"/>
              <a:t>　</a:t>
            </a:r>
            <a:r>
              <a:rPr lang="en-US" altLang="ja-JP" dirty="0"/>
              <a:t>	</a:t>
            </a:r>
            <a:r>
              <a:rPr lang="ja-JP" altLang="en-US" dirty="0"/>
              <a:t>企業版ふるさと納税やクラウドファンディングなど、</a:t>
            </a:r>
            <a:r>
              <a:rPr lang="ja-JP" altLang="en-US" sz="2000" b="1" dirty="0"/>
              <a:t>新たな資金調達手法</a:t>
            </a:r>
            <a:r>
              <a:rPr lang="ja-JP" altLang="en-US" dirty="0"/>
              <a:t>の積極的な活用</a:t>
            </a:r>
            <a:endParaRPr lang="en-US" altLang="ja-JP" dirty="0"/>
          </a:p>
          <a:p>
            <a:r>
              <a:rPr lang="ja-JP" altLang="en-US" dirty="0"/>
              <a:t>　</a:t>
            </a:r>
            <a:r>
              <a:rPr lang="en-US" altLang="ja-JP" dirty="0"/>
              <a:t>	</a:t>
            </a:r>
            <a:r>
              <a:rPr lang="ja-JP" altLang="en-US" sz="2000" b="1" dirty="0"/>
              <a:t>分野横断型、広域型</a:t>
            </a:r>
            <a:r>
              <a:rPr lang="en-US" altLang="ja-JP" sz="2000" b="1" dirty="0"/>
              <a:t>PPP/PFI</a:t>
            </a:r>
            <a:r>
              <a:rPr lang="ja-JP" altLang="en-US" dirty="0"/>
              <a:t>の 形成</a:t>
            </a:r>
            <a:endParaRPr lang="en-US" altLang="ja-JP" dirty="0"/>
          </a:p>
          <a:p>
            <a:r>
              <a:rPr lang="ja-JP" altLang="en-US" dirty="0"/>
              <a:t>〇カーボンニュートラル、地方創生等の政策課題</a:t>
            </a:r>
            <a:endParaRPr lang="en-US" altLang="ja-JP" dirty="0"/>
          </a:p>
          <a:p>
            <a:r>
              <a:rPr lang="en-US" altLang="ja-JP" dirty="0"/>
              <a:t>	</a:t>
            </a:r>
            <a:r>
              <a:rPr lang="ja-JP" altLang="en-US" dirty="0"/>
              <a:t>官民の適切な役割分担による総合的なアプローチ</a:t>
            </a:r>
            <a:endParaRPr lang="en-US" altLang="ja-JP" dirty="0"/>
          </a:p>
          <a:p>
            <a:r>
              <a:rPr lang="en-US" altLang="ja-JP" dirty="0"/>
              <a:t>	</a:t>
            </a:r>
            <a:r>
              <a:rPr lang="ja-JP" altLang="en-US" sz="2000" b="1" dirty="0"/>
              <a:t>フェーズフリー</a:t>
            </a:r>
            <a:r>
              <a:rPr lang="ja-JP" altLang="en-US" dirty="0"/>
              <a:t>の視点を取り入れた施設整備</a:t>
            </a:r>
            <a:endParaRPr lang="en-US" altLang="ja-JP" dirty="0"/>
          </a:p>
          <a:p>
            <a:r>
              <a:rPr lang="en-US" altLang="ja-JP" dirty="0"/>
              <a:t>	</a:t>
            </a:r>
            <a:r>
              <a:rPr lang="ja-JP" altLang="en-US" dirty="0"/>
              <a:t>人口減少・高齢社会で新たに必要となるサービスなど持続可能な課題・サービス</a:t>
            </a:r>
            <a:endParaRPr lang="en-US" altLang="ja-JP" dirty="0"/>
          </a:p>
          <a:p>
            <a:r>
              <a:rPr lang="en-US" altLang="ja-JP" dirty="0"/>
              <a:t>	</a:t>
            </a:r>
            <a:r>
              <a:rPr lang="ja-JP" altLang="en-US" dirty="0"/>
              <a:t>官民のリスク分担や民間事業者の創意工夫など</a:t>
            </a:r>
            <a:r>
              <a:rPr lang="en-US" altLang="ja-JP" dirty="0"/>
              <a:t>PPP/PFI</a:t>
            </a:r>
            <a:r>
              <a:rPr lang="ja-JP" altLang="en-US" dirty="0"/>
              <a:t>が蓄積してきた経験とノウハウの活用 </a:t>
            </a:r>
            <a:endParaRPr kumimoji="1" lang="ja-JP" altLang="en-US" dirty="0"/>
          </a:p>
        </p:txBody>
      </p:sp>
    </p:spTree>
    <p:extLst>
      <p:ext uri="{BB962C8B-B14F-4D97-AF65-F5344CB8AC3E}">
        <p14:creationId xmlns:p14="http://schemas.microsoft.com/office/powerpoint/2010/main" val="4207975706"/>
      </p:ext>
    </p:extLst>
  </p:cSld>
  <p:clrMapOvr>
    <a:masterClrMapping/>
  </p:clrMapOvr>
</p:sld>
</file>

<file path=ppt/theme/theme1.xml><?xml version="1.0" encoding="utf-8"?>
<a:theme xmlns:a="http://schemas.openxmlformats.org/drawingml/2006/main" name="カスタム​​">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2513_TF16411248_Win32" id="{89DEAD04-E528-46B2-BFE6-EA550B0E0DC3}" vid="{221D5EB3-731C-4819-920F-2EFE797032C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3.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{BCD121D2-83B6-429C-A6EC-208355998A93}tf16411248_win32</Template>
  <TotalTime>1928</TotalTime>
  <Words>4442</Words>
  <Application>Microsoft Office PowerPoint</Application>
  <PresentationFormat>ワイド画面</PresentationFormat>
  <Paragraphs>436</Paragraphs>
  <Slides>45</Slides>
  <Notes>7</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45</vt:i4>
      </vt:variant>
    </vt:vector>
  </HeadingPairs>
  <TitlesOfParts>
    <vt:vector size="48" baseType="lpstr">
      <vt:lpstr>Meiryo UI</vt:lpstr>
      <vt:lpstr>Arial</vt:lpstr>
      <vt:lpstr>カスタム​​</vt:lpstr>
      <vt:lpstr>PPP・PFIアクションプラン 令和7年度版  Podcast    PPP PFI アクションプラン　令和７年度改訂版を読み解く ショート講座　　PFI講座 – 公民連携webプラットフォーム </vt:lpstr>
      <vt:lpstr>本文から令和７年度改訂版 （令和７年６月３日閣議決定・６月４日公表）  令和４年度に策定した令和１３年度までの１０年アクションプランを毎年改定  本文 PPP/PFI推進アクションプラン（令和7年改定版）  概要版 PPP/PFI推進アクションプラン（令和7年改定版）の概要</vt:lpstr>
      <vt:lpstr>基本的な考え方： ⅰ）財政健全化とインフラや公共サービスの維持向上の両立 </vt:lpstr>
      <vt:lpstr>基本的な考え方： ⅱ）新たな雇用や投資を伴うビジネス機会の拡大</vt:lpstr>
      <vt:lpstr>基本的な考え方： ⅲ）地域課題の解決と持続可能で活力ある地域経済・社会の実現 </vt:lpstr>
      <vt:lpstr>基本的な考え方： ⅳ）カーボンニュートラル等の政策課題に対する取組への貢献 </vt:lpstr>
      <vt:lpstr>（２）推進の方向性 ： ⅰ）地域における活用拡大</vt:lpstr>
      <vt:lpstr>（２）推進の方向性 ： ⅱ）活用対象の拡大</vt:lpstr>
      <vt:lpstr>（２）推進の方向性 ： ⅲ）PPP/PFI 手法の進化・多様化</vt:lpstr>
      <vt:lpstr>（２）推進の方向性 ： ⅳ）民間事業者の創意工夫最大化と適正利益が確保される環境構築 </vt:lpstr>
      <vt:lpstr>（２）推進の方向性 ： ⅴ）地域の主体の能力強化と人材の確保</vt:lpstr>
      <vt:lpstr>（２）推進の方向性 ： ⅵ）フェーズフリーの視点を取り入れた官民連携の推進 </vt:lpstr>
      <vt:lpstr>本文から令和７年に変更になった部分抜粋 令和４年度に策定した令和１３年度までの１０年アクションプランを毎年改定  本文 PPP/PFI推進アクションプラン（令和7年改定版）  概要版 PPP/PFI推進アクションプラン（令和7年改定版）の概要</vt:lpstr>
      <vt:lpstr>２．ＰＰＰ／ＰＦＩの推進施策</vt:lpstr>
      <vt:lpstr>【具体的取組】 ： ⅰ）ウォーターＰＰＰの推進 （令和6年度から）</vt:lpstr>
      <vt:lpstr>【具体的取組】 ： ⅱ）ＰＰＰ／ＰＦＩによるカーボンニュートラルへの貢献（令和５年～）</vt:lpstr>
      <vt:lpstr>【具体的取組】 ： ⅲ）新たなＰＰＰ／ＰＦＩ活用モデルの形成 </vt:lpstr>
      <vt:lpstr>【具体的取組】 ： ⅳ） PPP/PFI の活用を推進する新たな分野の開拓</vt:lpstr>
      <vt:lpstr>【具体的取組】 ： ⅴ）公的不動産等における官民連携の推進 </vt:lpstr>
      <vt:lpstr>【具体的取組】 ： ⅵ）広域化・集約化等に向けた支援等</vt:lpstr>
      <vt:lpstr>地方公共団体等の機運醸成、 ノウハウの蓄積、案件形成に向けた積極的な支援</vt:lpstr>
      <vt:lpstr>【具体的取組】 ： ⅰ）ローカルＰＦＩの推進</vt:lpstr>
      <vt:lpstr>【具体的取組】 ： ⅱ） PPP/PFI 手法の優先的検討等の推進</vt:lpstr>
      <vt:lpstr>【具体的取組】 ： ⅲ）首長、地方議会等の機運醸成に向けた情報提供等</vt:lpstr>
      <vt:lpstr>【具体的取組】 ⅳ）マニュアル等の整理・周知による地方公共団体等の負担軽減 </vt:lpstr>
      <vt:lpstr>【具体的取組】 ⅵ）民間事業者・金融機関における案件形成支援 </vt:lpstr>
      <vt:lpstr>【具体的取組】 ⅶ）地方公共団体のＰＰＰ／ＰＦＩ導入検討の財政支援等 </vt:lpstr>
      <vt:lpstr>【具体的取組】 ⅷ）民間提案の積極的活用 </vt:lpstr>
      <vt:lpstr>【具体的取組ⅸ）地域プラットフォーム等を通じた地域活性化に資するPPP/PFIの推進</vt:lpstr>
      <vt:lpstr>（３）取組基盤の充実</vt:lpstr>
      <vt:lpstr>【具体的取組】　ⅰ）情報の充実・情報活用機会の充実 </vt:lpstr>
      <vt:lpstr>【具体的取組】　 ⅱ）制度改善 </vt:lpstr>
      <vt:lpstr>（４）株式会社民間資金等活用事業推進機構の活用</vt:lpstr>
      <vt:lpstr>【具体的取組】　 ⅱ）制度改善 </vt:lpstr>
      <vt:lpstr>分野別方向性</vt:lpstr>
      <vt:lpstr>重点分野別取り組み</vt:lpstr>
      <vt:lpstr>概要版の説明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ありがとうございました。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良知 伊庭</dc:creator>
  <cp:lastModifiedBy>久美 山本</cp:lastModifiedBy>
  <cp:revision>25</cp:revision>
  <dcterms:created xsi:type="dcterms:W3CDTF">2025-06-07T06:38:24Z</dcterms:created>
  <dcterms:modified xsi:type="dcterms:W3CDTF">2025-07-23T15:20:31Z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