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96" r:id="rId1"/>
  </p:sldMasterIdLst>
  <p:notesMasterIdLst>
    <p:notesMasterId r:id="rId49"/>
  </p:notesMasterIdLst>
  <p:handoutMasterIdLst>
    <p:handoutMasterId r:id="rId50"/>
  </p:handoutMasterIdLst>
  <p:sldIdLst>
    <p:sldId id="3019" r:id="rId2"/>
    <p:sldId id="499" r:id="rId3"/>
    <p:sldId id="3052" r:id="rId4"/>
    <p:sldId id="3054"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57" r:id="rId26"/>
    <p:sldId id="3055" r:id="rId27"/>
    <p:sldId id="3057" r:id="rId28"/>
    <p:sldId id="3058" r:id="rId29"/>
    <p:sldId id="3061" r:id="rId30"/>
    <p:sldId id="3062" r:id="rId31"/>
    <p:sldId id="3059" r:id="rId32"/>
    <p:sldId id="1249" r:id="rId33"/>
    <p:sldId id="1711" r:id="rId34"/>
    <p:sldId id="3029" r:id="rId35"/>
    <p:sldId id="1676" r:id="rId36"/>
    <p:sldId id="445" r:id="rId37"/>
    <p:sldId id="3060" r:id="rId38"/>
    <p:sldId id="802" r:id="rId39"/>
    <p:sldId id="296" r:id="rId40"/>
    <p:sldId id="1716" r:id="rId41"/>
    <p:sldId id="759" r:id="rId42"/>
    <p:sldId id="1675" r:id="rId43"/>
    <p:sldId id="3032" r:id="rId44"/>
    <p:sldId id="814" r:id="rId45"/>
    <p:sldId id="1290" r:id="rId46"/>
    <p:sldId id="3063" r:id="rId47"/>
    <p:sldId id="2767" r:id="rId48"/>
  </p:sldIdLst>
  <p:sldSz cx="9144000" cy="6858000" type="screen4x3"/>
  <p:notesSz cx="6807200" cy="9939338"/>
  <p:defaultTextStyle>
    <a:defPPr>
      <a:defRPr lang="ja-JP"/>
    </a:defPPr>
    <a:lvl1pPr algn="l" rtl="0" eaLnBrk="0" fontAlgn="base" hangingPunct="0">
      <a:spcBef>
        <a:spcPct val="0"/>
      </a:spcBef>
      <a:spcAft>
        <a:spcPct val="0"/>
      </a:spcAft>
      <a:defRPr kumimoji="1" sz="1400"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1400"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1400"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1400"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14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14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14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14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1400"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D3523D"/>
    <a:srgbClr val="FF66FF"/>
    <a:srgbClr val="FFFF66"/>
    <a:srgbClr val="000000"/>
    <a:srgbClr val="CCECFF"/>
    <a:srgbClr val="CCFF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B7180B-1AD7-4355-BE24-ABACECFBCE11}" v="1" dt="2026-01-09T22:47:33.835"/>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86491" autoAdjust="0"/>
  </p:normalViewPr>
  <p:slideViewPr>
    <p:cSldViewPr>
      <p:cViewPr varScale="1">
        <p:scale>
          <a:sx n="60" d="100"/>
          <a:sy n="60" d="100"/>
        </p:scale>
        <p:origin x="1020" y="2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42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D0C0903E-8114-FEA7-C3FD-7FF737BDC9E0}"/>
              </a:ext>
            </a:extLst>
          </p:cNvPr>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eaLnBrk="1" hangingPunct="1">
              <a:defRPr sz="1200">
                <a:latin typeface="Arial" charset="0"/>
                <a:ea typeface="ＭＳ Ｐゴシック" pitchFamily="50" charset="-128"/>
              </a:defRPr>
            </a:lvl1pPr>
          </a:lstStyle>
          <a:p>
            <a:pPr>
              <a:defRPr/>
            </a:pPr>
            <a:endParaRPr lang="en-US" altLang="ja-JP"/>
          </a:p>
        </p:txBody>
      </p:sp>
      <p:sp>
        <p:nvSpPr>
          <p:cNvPr id="137219" name="Rectangle 3">
            <a:extLst>
              <a:ext uri="{FF2B5EF4-FFF2-40B4-BE49-F238E27FC236}">
                <a16:creationId xmlns:a16="http://schemas.microsoft.com/office/drawing/2014/main" id="{51EFA756-DF57-570E-1020-EFAD2C3D3A57}"/>
              </a:ext>
            </a:extLst>
          </p:cNvPr>
          <p:cNvSpPr>
            <a:spLocks noGrp="1" noChangeArrowheads="1"/>
          </p:cNvSpPr>
          <p:nvPr>
            <p:ph type="dt" sz="quarter" idx="1"/>
          </p:nvPr>
        </p:nvSpPr>
        <p:spPr bwMode="auto">
          <a:xfrm>
            <a:off x="3856038" y="0"/>
            <a:ext cx="2949575" cy="496888"/>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r" eaLnBrk="1" hangingPunct="1">
              <a:defRPr sz="1200">
                <a:latin typeface="Arial" charset="0"/>
                <a:ea typeface="ＭＳ Ｐゴシック" pitchFamily="50" charset="-128"/>
              </a:defRPr>
            </a:lvl1pPr>
          </a:lstStyle>
          <a:p>
            <a:pPr>
              <a:defRPr/>
            </a:pPr>
            <a:endParaRPr lang="en-US" altLang="ja-JP"/>
          </a:p>
        </p:txBody>
      </p:sp>
      <p:sp>
        <p:nvSpPr>
          <p:cNvPr id="137220" name="Rectangle 4">
            <a:extLst>
              <a:ext uri="{FF2B5EF4-FFF2-40B4-BE49-F238E27FC236}">
                <a16:creationId xmlns:a16="http://schemas.microsoft.com/office/drawing/2014/main" id="{A25F2370-E99A-9524-0BD5-EB965ED8F451}"/>
              </a:ext>
            </a:extLst>
          </p:cNvPr>
          <p:cNvSpPr>
            <a:spLocks noGrp="1" noChangeArrowheads="1"/>
          </p:cNvSpPr>
          <p:nvPr>
            <p:ph type="ftr" sz="quarter" idx="2"/>
          </p:nvPr>
        </p:nvSpPr>
        <p:spPr bwMode="auto">
          <a:xfrm>
            <a:off x="0" y="9440863"/>
            <a:ext cx="2949575" cy="496887"/>
          </a:xfrm>
          <a:prstGeom prst="rect">
            <a:avLst/>
          </a:prstGeom>
          <a:noFill/>
          <a:ln w="9525">
            <a:noFill/>
            <a:miter lim="800000"/>
            <a:headEnd/>
            <a:tailEnd/>
          </a:ln>
          <a:effectLst/>
        </p:spPr>
        <p:txBody>
          <a:bodyPr vert="horz" wrap="square" lIns="91428" tIns="45714" rIns="91428" bIns="45714" numCol="1" anchor="b" anchorCtr="0" compatLnSpc="1">
            <a:prstTxWarp prst="textNoShape">
              <a:avLst/>
            </a:prstTxWarp>
          </a:bodyPr>
          <a:lstStyle>
            <a:lvl1pPr eaLnBrk="1" hangingPunct="1">
              <a:defRPr sz="1200">
                <a:latin typeface="Arial" charset="0"/>
                <a:ea typeface="ＭＳ Ｐゴシック" pitchFamily="50" charset="-128"/>
              </a:defRPr>
            </a:lvl1pPr>
          </a:lstStyle>
          <a:p>
            <a:pPr>
              <a:defRPr/>
            </a:pPr>
            <a:endParaRPr lang="en-US" altLang="ja-JP"/>
          </a:p>
        </p:txBody>
      </p:sp>
      <p:sp>
        <p:nvSpPr>
          <p:cNvPr id="137221" name="Rectangle 5">
            <a:extLst>
              <a:ext uri="{FF2B5EF4-FFF2-40B4-BE49-F238E27FC236}">
                <a16:creationId xmlns:a16="http://schemas.microsoft.com/office/drawing/2014/main" id="{D0044495-E1F8-BAAC-7E10-DB58FFF46134}"/>
              </a:ext>
            </a:extLst>
          </p:cNvPr>
          <p:cNvSpPr>
            <a:spLocks noGrp="1" noChangeArrowheads="1"/>
          </p:cNvSpPr>
          <p:nvPr>
            <p:ph type="sldNum" sz="quarter" idx="3"/>
          </p:nvPr>
        </p:nvSpPr>
        <p:spPr bwMode="auto">
          <a:xfrm>
            <a:off x="3856038" y="9440863"/>
            <a:ext cx="2949575" cy="496887"/>
          </a:xfrm>
          <a:prstGeom prst="rect">
            <a:avLst/>
          </a:prstGeom>
          <a:noFill/>
          <a:ln w="9525">
            <a:noFill/>
            <a:miter lim="800000"/>
            <a:headEnd/>
            <a:tailEnd/>
          </a:ln>
          <a:effectLst/>
        </p:spPr>
        <p:txBody>
          <a:bodyPr vert="horz" wrap="square" lIns="91428" tIns="45714" rIns="91428" bIns="45714" numCol="1" anchor="b" anchorCtr="0" compatLnSpc="1">
            <a:prstTxWarp prst="textNoShape">
              <a:avLst/>
            </a:prstTxWarp>
          </a:bodyPr>
          <a:lstStyle>
            <a:lvl1pPr algn="r" eaLnBrk="1" hangingPunct="1">
              <a:defRPr sz="1200"/>
            </a:lvl1pPr>
          </a:lstStyle>
          <a:p>
            <a:pPr>
              <a:defRPr/>
            </a:pPr>
            <a:fld id="{697BB75E-1B92-4E09-97B0-F15631732EFB}" type="slidenum">
              <a:rPr lang="en-US" altLang="ja-JP"/>
              <a:pPr>
                <a:defRPr/>
              </a:pPr>
              <a:t>‹#›</a:t>
            </a:fld>
            <a:endParaRPr lang="en-US" altLang="ja-JP"/>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3D38BDE3-CFF0-E730-461B-B1ABE78E6BCA}"/>
              </a:ext>
            </a:extLst>
          </p:cNvPr>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eaLnBrk="1" hangingPunct="1">
              <a:defRPr sz="1200">
                <a:latin typeface="Arial" charset="0"/>
                <a:ea typeface="ＭＳ Ｐゴシック" pitchFamily="50" charset="-128"/>
              </a:defRPr>
            </a:lvl1pPr>
          </a:lstStyle>
          <a:p>
            <a:pPr>
              <a:defRPr/>
            </a:pPr>
            <a:endParaRPr lang="en-US" altLang="ja-JP"/>
          </a:p>
        </p:txBody>
      </p:sp>
      <p:sp>
        <p:nvSpPr>
          <p:cNvPr id="225283" name="Rectangle 3">
            <a:extLst>
              <a:ext uri="{FF2B5EF4-FFF2-40B4-BE49-F238E27FC236}">
                <a16:creationId xmlns:a16="http://schemas.microsoft.com/office/drawing/2014/main" id="{6BAE9CC3-C108-1575-055E-B8260EE014EF}"/>
              </a:ext>
            </a:extLst>
          </p:cNvPr>
          <p:cNvSpPr>
            <a:spLocks noGrp="1" noChangeArrowheads="1"/>
          </p:cNvSpPr>
          <p:nvPr>
            <p:ph type="dt" idx="1"/>
          </p:nvPr>
        </p:nvSpPr>
        <p:spPr bwMode="auto">
          <a:xfrm>
            <a:off x="3856038" y="0"/>
            <a:ext cx="2949575" cy="496888"/>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r" eaLnBrk="1" hangingPunct="1">
              <a:defRPr sz="1200">
                <a:latin typeface="Arial" charset="0"/>
                <a:ea typeface="ＭＳ Ｐゴシック" pitchFamily="50" charset="-128"/>
              </a:defRPr>
            </a:lvl1pPr>
          </a:lstStyle>
          <a:p>
            <a:pPr>
              <a:defRPr/>
            </a:pPr>
            <a:endParaRPr lang="en-US" altLang="ja-JP"/>
          </a:p>
        </p:txBody>
      </p:sp>
      <p:sp>
        <p:nvSpPr>
          <p:cNvPr id="2052" name="Rectangle 4">
            <a:extLst>
              <a:ext uri="{FF2B5EF4-FFF2-40B4-BE49-F238E27FC236}">
                <a16:creationId xmlns:a16="http://schemas.microsoft.com/office/drawing/2014/main" id="{FD28384F-F4AF-42CA-061A-A6F9D79FDFBB}"/>
              </a:ext>
            </a:extLst>
          </p:cNvPr>
          <p:cNvSpPr>
            <a:spLocks noGrp="1" noRot="1" noChangeAspect="1" noChangeArrowheads="1" noTextEdit="1"/>
          </p:cNvSpPr>
          <p:nvPr>
            <p:ph type="sldImg" idx="2"/>
          </p:nvPr>
        </p:nvSpPr>
        <p:spPr bwMode="auto">
          <a:xfrm>
            <a:off x="920750" y="746125"/>
            <a:ext cx="4968875" cy="3725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5" name="Rectangle 5">
            <a:extLst>
              <a:ext uri="{FF2B5EF4-FFF2-40B4-BE49-F238E27FC236}">
                <a16:creationId xmlns:a16="http://schemas.microsoft.com/office/drawing/2014/main" id="{CFB671BD-2333-3B31-909B-3A74DE6A63A1}"/>
              </a:ext>
            </a:extLst>
          </p:cNvPr>
          <p:cNvSpPr>
            <a:spLocks noGrp="1" noChangeArrowheads="1"/>
          </p:cNvSpPr>
          <p:nvPr>
            <p:ph type="body" sz="quarter" idx="3"/>
          </p:nvPr>
        </p:nvSpPr>
        <p:spPr bwMode="auto">
          <a:xfrm>
            <a:off x="681038" y="4721225"/>
            <a:ext cx="5445125" cy="4471988"/>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225286" name="Rectangle 6">
            <a:extLst>
              <a:ext uri="{FF2B5EF4-FFF2-40B4-BE49-F238E27FC236}">
                <a16:creationId xmlns:a16="http://schemas.microsoft.com/office/drawing/2014/main" id="{989BAC4D-D2D8-F189-C81B-D4AA9AF995E5}"/>
              </a:ext>
            </a:extLst>
          </p:cNvPr>
          <p:cNvSpPr>
            <a:spLocks noGrp="1" noChangeArrowheads="1"/>
          </p:cNvSpPr>
          <p:nvPr>
            <p:ph type="ftr" sz="quarter" idx="4"/>
          </p:nvPr>
        </p:nvSpPr>
        <p:spPr bwMode="auto">
          <a:xfrm>
            <a:off x="0" y="9440863"/>
            <a:ext cx="2949575" cy="496887"/>
          </a:xfrm>
          <a:prstGeom prst="rect">
            <a:avLst/>
          </a:prstGeom>
          <a:noFill/>
          <a:ln w="9525">
            <a:noFill/>
            <a:miter lim="800000"/>
            <a:headEnd/>
            <a:tailEnd/>
          </a:ln>
          <a:effectLst/>
        </p:spPr>
        <p:txBody>
          <a:bodyPr vert="horz" wrap="square" lIns="91428" tIns="45714" rIns="91428" bIns="45714" numCol="1" anchor="b" anchorCtr="0" compatLnSpc="1">
            <a:prstTxWarp prst="textNoShape">
              <a:avLst/>
            </a:prstTxWarp>
          </a:bodyPr>
          <a:lstStyle>
            <a:lvl1pPr eaLnBrk="1" hangingPunct="1">
              <a:defRPr sz="1200">
                <a:latin typeface="Arial" charset="0"/>
                <a:ea typeface="ＭＳ Ｐゴシック" pitchFamily="50" charset="-128"/>
              </a:defRPr>
            </a:lvl1pPr>
          </a:lstStyle>
          <a:p>
            <a:pPr>
              <a:defRPr/>
            </a:pPr>
            <a:endParaRPr lang="en-US" altLang="ja-JP"/>
          </a:p>
        </p:txBody>
      </p:sp>
      <p:sp>
        <p:nvSpPr>
          <p:cNvPr id="225287" name="Rectangle 7">
            <a:extLst>
              <a:ext uri="{FF2B5EF4-FFF2-40B4-BE49-F238E27FC236}">
                <a16:creationId xmlns:a16="http://schemas.microsoft.com/office/drawing/2014/main" id="{1117437F-CD9D-BBCC-4E81-F7B56EFA4721}"/>
              </a:ext>
            </a:extLst>
          </p:cNvPr>
          <p:cNvSpPr>
            <a:spLocks noGrp="1" noChangeArrowheads="1"/>
          </p:cNvSpPr>
          <p:nvPr>
            <p:ph type="sldNum" sz="quarter" idx="5"/>
          </p:nvPr>
        </p:nvSpPr>
        <p:spPr bwMode="auto">
          <a:xfrm>
            <a:off x="3856038" y="9440863"/>
            <a:ext cx="2949575" cy="496887"/>
          </a:xfrm>
          <a:prstGeom prst="rect">
            <a:avLst/>
          </a:prstGeom>
          <a:noFill/>
          <a:ln w="9525">
            <a:noFill/>
            <a:miter lim="800000"/>
            <a:headEnd/>
            <a:tailEnd/>
          </a:ln>
          <a:effectLst/>
        </p:spPr>
        <p:txBody>
          <a:bodyPr vert="horz" wrap="square" lIns="91428" tIns="45714" rIns="91428" bIns="45714" numCol="1" anchor="b" anchorCtr="0" compatLnSpc="1">
            <a:prstTxWarp prst="textNoShape">
              <a:avLst/>
            </a:prstTxWarp>
          </a:bodyPr>
          <a:lstStyle>
            <a:lvl1pPr algn="r" eaLnBrk="1" hangingPunct="1">
              <a:defRPr sz="1200"/>
            </a:lvl1pPr>
          </a:lstStyle>
          <a:p>
            <a:pPr>
              <a:defRPr/>
            </a:pPr>
            <a:fld id="{6B4814C5-1C91-4E9E-9241-AF52D900E6CE}"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F0F20F2-2DDC-11B1-6238-159B791189F6}"/>
              </a:ext>
            </a:extLst>
          </p:cNvPr>
          <p:cNvSpPr>
            <a:spLocks noGrp="1" noRot="1" noChangeAspect="1" noChangeArrowheads="1" noTextEdit="1"/>
          </p:cNvSpPr>
          <p:nvPr>
            <p:ph type="sldImg"/>
          </p:nvPr>
        </p:nvSpPr>
        <p:spPr>
          <a:xfrm>
            <a:off x="958850" y="1355725"/>
            <a:ext cx="4878388" cy="3660775"/>
          </a:xfrm>
          <a:ln/>
        </p:spPr>
      </p:sp>
      <p:sp>
        <p:nvSpPr>
          <p:cNvPr id="3" name="ノート プレースホルダー 2">
            <a:extLst>
              <a:ext uri="{FF2B5EF4-FFF2-40B4-BE49-F238E27FC236}">
                <a16:creationId xmlns:a16="http://schemas.microsoft.com/office/drawing/2014/main" id="{66EE15DB-740B-9F49-563F-9588741FDEC7}"/>
              </a:ext>
            </a:extLst>
          </p:cNvPr>
          <p:cNvSpPr>
            <a:spLocks noGrp="1"/>
          </p:cNvSpPr>
          <p:nvPr>
            <p:ph type="body" idx="1"/>
          </p:nvPr>
        </p:nvSpPr>
        <p:spPr/>
        <p:txBody>
          <a:bodyPr>
            <a:normAutofit fontScale="85000" lnSpcReduction="20000"/>
          </a:bodyPr>
          <a:lstStyle/>
          <a:p>
            <a:pPr defTabSz="968957">
              <a:defRPr/>
            </a:pPr>
            <a:r>
              <a:rPr lang="en-US" altLang="ja-JP" dirty="0"/>
              <a:t>These are CONTENTS of my presentation.</a:t>
            </a:r>
          </a:p>
          <a:p>
            <a:pPr defTabSz="968957">
              <a:defRPr/>
            </a:pPr>
            <a:r>
              <a:rPr lang="en-US" altLang="ja-JP" dirty="0"/>
              <a:t>I’ve divided my presentation into 3 main parts.</a:t>
            </a:r>
          </a:p>
          <a:p>
            <a:pPr eaLnBrk="1" hangingPunct="1">
              <a:defRPr/>
            </a:pPr>
            <a:r>
              <a:rPr lang="en-US" altLang="ja-JP" dirty="0"/>
              <a:t>First, I’ll explain Our Principles for countermeasures against earthquakes</a:t>
            </a:r>
          </a:p>
          <a:p>
            <a:pPr eaLnBrk="1" hangingPunct="1">
              <a:defRPr/>
            </a:pPr>
            <a:r>
              <a:rPr lang="en-US" altLang="ja-JP" dirty="0"/>
              <a:t> Then, I’ll talk about Damage of railway facilities by the Great East Japan Earthquake in March 2011 </a:t>
            </a:r>
          </a:p>
          <a:p>
            <a:pPr defTabSz="968957">
              <a:defRPr/>
            </a:pPr>
            <a:r>
              <a:rPr lang="ja-JP" altLang="en-US" dirty="0"/>
              <a:t>　</a:t>
            </a:r>
            <a:r>
              <a:rPr lang="en-US" altLang="ja-JP" dirty="0"/>
              <a:t>Finally,  as a recent topics, I’ll introduce Countermeasures against earthquakes in the Tokyo metropolitan area.</a:t>
            </a:r>
          </a:p>
          <a:p>
            <a:pPr defTabSz="968957">
              <a:defRPr/>
            </a:pPr>
            <a:endParaRPr lang="en-US" altLang="ja-JP" dirty="0"/>
          </a:p>
          <a:p>
            <a:pPr defTabSz="968957">
              <a:defRPr/>
            </a:pPr>
            <a:endParaRPr lang="en-US" altLang="ja-JP" dirty="0"/>
          </a:p>
          <a:p>
            <a:pPr defTabSz="968957">
              <a:defRPr/>
            </a:pPr>
            <a:endParaRPr lang="en-US" altLang="ja-JP" dirty="0"/>
          </a:p>
          <a:p>
            <a:pPr defTabSz="968957">
              <a:defRPr/>
            </a:pPr>
            <a:endParaRPr lang="en-US" altLang="ja-JP" dirty="0"/>
          </a:p>
          <a:p>
            <a:pPr defTabSz="968957">
              <a:defRPr/>
            </a:pPr>
            <a:endParaRPr lang="en-US" altLang="ja-JP" dirty="0"/>
          </a:p>
          <a:p>
            <a:pPr defTabSz="968957">
              <a:defRPr/>
            </a:pPr>
            <a:r>
              <a:rPr lang="en-US" altLang="ja-JP" dirty="0"/>
              <a:t>First, let</a:t>
            </a:r>
            <a:r>
              <a:rPr lang="ja-JP" altLang="en-US" dirty="0"/>
              <a:t> </a:t>
            </a:r>
            <a:r>
              <a:rPr lang="en-US" altLang="ja-JP" dirty="0"/>
              <a:t>me</a:t>
            </a:r>
            <a:r>
              <a:rPr lang="ja-JP" altLang="en-US" dirty="0"/>
              <a:t> </a:t>
            </a:r>
            <a:r>
              <a:rPr lang="en-US" altLang="ja-JP" dirty="0"/>
              <a:t>explain</a:t>
            </a:r>
            <a:r>
              <a:rPr lang="ja-JP" altLang="en-US" dirty="0"/>
              <a:t> </a:t>
            </a:r>
            <a:r>
              <a:rPr lang="en-US" altLang="ja-JP" dirty="0"/>
              <a:t>the</a:t>
            </a:r>
            <a:r>
              <a:rPr lang="ja-JP" altLang="en-US" dirty="0"/>
              <a:t> </a:t>
            </a:r>
            <a:r>
              <a:rPr lang="en-US" altLang="ja-JP" dirty="0"/>
              <a:t>brief</a:t>
            </a:r>
            <a:r>
              <a:rPr lang="ja-JP" altLang="en-US" dirty="0"/>
              <a:t> </a:t>
            </a:r>
            <a:r>
              <a:rPr lang="en-US" altLang="ja-JP" dirty="0"/>
              <a:t>background.</a:t>
            </a:r>
          </a:p>
          <a:p>
            <a:pPr defTabSz="968957">
              <a:defRPr/>
            </a:pPr>
            <a:endParaRPr lang="en-US" altLang="ja-JP" dirty="0"/>
          </a:p>
          <a:p>
            <a:pPr defTabSz="968957">
              <a:defRPr/>
            </a:pPr>
            <a:r>
              <a:rPr lang="en-US" altLang="ja-JP" dirty="0"/>
              <a:t>We</a:t>
            </a:r>
            <a:r>
              <a:rPr lang="ja-JP" altLang="en-US" dirty="0"/>
              <a:t> </a:t>
            </a:r>
            <a:r>
              <a:rPr lang="en-US" altLang="ja-JP" dirty="0"/>
              <a:t>have</a:t>
            </a:r>
            <a:r>
              <a:rPr lang="ja-JP" altLang="en-US" dirty="0"/>
              <a:t> </a:t>
            </a:r>
            <a:r>
              <a:rPr lang="en-US" altLang="ja-JP" dirty="0"/>
              <a:t>a railway network of 7500km</a:t>
            </a:r>
            <a:r>
              <a:rPr lang="ja-JP" altLang="en-US" dirty="0"/>
              <a:t> </a:t>
            </a:r>
            <a:r>
              <a:rPr lang="en-US" altLang="ja-JP" dirty="0"/>
              <a:t>in east</a:t>
            </a:r>
            <a:r>
              <a:rPr lang="ja-JP" altLang="en-US" dirty="0"/>
              <a:t> </a:t>
            </a:r>
            <a:r>
              <a:rPr lang="en-US" altLang="ja-JP" dirty="0"/>
              <a:t>area</a:t>
            </a:r>
            <a:r>
              <a:rPr lang="ja-JP" altLang="en-US" dirty="0"/>
              <a:t> </a:t>
            </a:r>
            <a:r>
              <a:rPr lang="en-US" altLang="ja-JP" dirty="0"/>
              <a:t>of</a:t>
            </a:r>
            <a:r>
              <a:rPr lang="ja-JP" altLang="en-US" dirty="0"/>
              <a:t> </a:t>
            </a:r>
            <a:r>
              <a:rPr lang="en-US" altLang="ja-JP" dirty="0"/>
              <a:t>Japan, and</a:t>
            </a:r>
            <a:r>
              <a:rPr lang="ja-JP" altLang="en-US" dirty="0"/>
              <a:t> </a:t>
            </a:r>
            <a:r>
              <a:rPr lang="en-US" altLang="ja-JP" dirty="0"/>
              <a:t>we carry passengers 16 million</a:t>
            </a:r>
            <a:r>
              <a:rPr lang="ja-JP" altLang="en-US" dirty="0"/>
              <a:t> </a:t>
            </a:r>
            <a:r>
              <a:rPr lang="en-US" altLang="ja-JP" dirty="0"/>
              <a:t>per day.</a:t>
            </a:r>
          </a:p>
          <a:p>
            <a:pPr defTabSz="968957">
              <a:defRPr/>
            </a:pPr>
            <a:r>
              <a:rPr lang="en-US" altLang="ja-JP" dirty="0"/>
              <a:t>We believe that our most important management issue is to secure safe railway operations, and we are promoting countermeasures against natural disasters such as earthquakes.</a:t>
            </a:r>
          </a:p>
          <a:p>
            <a:pPr eaLnBrk="1" hangingPunct="1">
              <a:defRPr/>
            </a:pPr>
            <a:endParaRPr lang="en-US" altLang="ja-JP" dirty="0"/>
          </a:p>
          <a:p>
            <a:pPr eaLnBrk="1" hangingPunct="1">
              <a:defRPr/>
            </a:pPr>
            <a:r>
              <a:rPr lang="en-US" altLang="ja-JP" dirty="0"/>
              <a:t>On the other hand, we have had earthquake disasters several times until now.</a:t>
            </a:r>
          </a:p>
          <a:p>
            <a:pPr eaLnBrk="1" hangingPunct="1">
              <a:defRPr/>
            </a:pPr>
            <a:r>
              <a:rPr lang="en-US" altLang="ja-JP" dirty="0"/>
              <a:t>Great</a:t>
            </a:r>
            <a:r>
              <a:rPr lang="ja-JP" altLang="en-US" dirty="0"/>
              <a:t> </a:t>
            </a:r>
            <a:r>
              <a:rPr lang="en-US" altLang="ja-JP" dirty="0"/>
              <a:t>Hanshin</a:t>
            </a:r>
            <a:r>
              <a:rPr lang="ja-JP" altLang="en-US" dirty="0"/>
              <a:t> </a:t>
            </a:r>
            <a:r>
              <a:rPr lang="en-US" altLang="ja-JP" dirty="0"/>
              <a:t>Awaji</a:t>
            </a:r>
            <a:r>
              <a:rPr lang="ja-JP" altLang="en-US" dirty="0"/>
              <a:t> </a:t>
            </a:r>
            <a:r>
              <a:rPr lang="en-US" altLang="ja-JP" dirty="0"/>
              <a:t>earthquake</a:t>
            </a:r>
            <a:r>
              <a:rPr lang="ja-JP" altLang="en-US" dirty="0"/>
              <a:t> </a:t>
            </a:r>
            <a:r>
              <a:rPr lang="en-US" altLang="ja-JP" dirty="0"/>
              <a:t>in1995</a:t>
            </a:r>
          </a:p>
          <a:p>
            <a:pPr eaLnBrk="1" hangingPunct="1">
              <a:defRPr/>
            </a:pPr>
            <a:r>
              <a:rPr lang="en-US" altLang="ja-JP" dirty="0"/>
              <a:t>Niigata</a:t>
            </a:r>
            <a:r>
              <a:rPr lang="ja-JP" altLang="en-US" dirty="0"/>
              <a:t> </a:t>
            </a:r>
            <a:r>
              <a:rPr lang="en-US" altLang="ja-JP" dirty="0"/>
              <a:t>Chuetsu</a:t>
            </a:r>
            <a:r>
              <a:rPr lang="ja-JP" altLang="en-US" dirty="0"/>
              <a:t> </a:t>
            </a:r>
            <a:r>
              <a:rPr lang="en-US" altLang="ja-JP" dirty="0"/>
              <a:t>in 2004</a:t>
            </a:r>
          </a:p>
          <a:p>
            <a:pPr eaLnBrk="1" hangingPunct="1">
              <a:defRPr/>
            </a:pPr>
            <a:r>
              <a:rPr lang="en-US" altLang="ja-JP" dirty="0"/>
              <a:t>Iwate</a:t>
            </a:r>
            <a:r>
              <a:rPr lang="ja-JP" altLang="en-US" dirty="0"/>
              <a:t> </a:t>
            </a:r>
            <a:r>
              <a:rPr lang="en-US" altLang="ja-JP" dirty="0"/>
              <a:t>Miyagi</a:t>
            </a:r>
            <a:r>
              <a:rPr lang="ja-JP" altLang="en-US" dirty="0"/>
              <a:t> </a:t>
            </a:r>
            <a:r>
              <a:rPr lang="en-US" altLang="ja-JP" dirty="0" err="1"/>
              <a:t>Nairiku</a:t>
            </a:r>
            <a:r>
              <a:rPr lang="ja-JP" altLang="en-US" dirty="0"/>
              <a:t> </a:t>
            </a:r>
            <a:r>
              <a:rPr lang="en-US" altLang="ja-JP" dirty="0"/>
              <a:t>in 2008</a:t>
            </a:r>
          </a:p>
          <a:p>
            <a:pPr eaLnBrk="1" hangingPunct="1">
              <a:defRPr/>
            </a:pPr>
            <a:r>
              <a:rPr lang="en-US" altLang="ja-JP" dirty="0"/>
              <a:t>And</a:t>
            </a:r>
            <a:r>
              <a:rPr lang="ja-JP" altLang="en-US" dirty="0"/>
              <a:t> </a:t>
            </a:r>
            <a:r>
              <a:rPr lang="en-US" altLang="ja-JP" dirty="0"/>
              <a:t>the Great East Japan Earthquake in 2011</a:t>
            </a:r>
          </a:p>
          <a:p>
            <a:pPr defTabSz="968957">
              <a:defRPr/>
            </a:pPr>
            <a:endParaRPr lang="en-US" altLang="ja-JP" sz="1300" dirty="0"/>
          </a:p>
          <a:p>
            <a:pPr defTabSz="968957">
              <a:defRPr/>
            </a:pPr>
            <a:r>
              <a:rPr lang="en-US" altLang="ja-JP" sz="1300" dirty="0"/>
              <a:t>So</a:t>
            </a:r>
            <a:r>
              <a:rPr lang="ja-JP" altLang="en-US" sz="1300" dirty="0"/>
              <a:t> </a:t>
            </a:r>
            <a:r>
              <a:rPr lang="en-US" altLang="ja-JP" sz="1300" dirty="0"/>
              <a:t>that, I</a:t>
            </a:r>
            <a:r>
              <a:rPr lang="ja-JP" altLang="en-US" sz="1300" dirty="0"/>
              <a:t> </a:t>
            </a:r>
            <a:r>
              <a:rPr lang="en-US" altLang="ja-JP" sz="1300" dirty="0"/>
              <a:t>think</a:t>
            </a:r>
            <a:r>
              <a:rPr lang="ja-JP" altLang="en-US" sz="1300" dirty="0"/>
              <a:t> </a:t>
            </a:r>
            <a:r>
              <a:rPr lang="en-US" altLang="ja-JP" sz="1300" dirty="0"/>
              <a:t>it’s necessary to prepare for</a:t>
            </a:r>
            <a:r>
              <a:rPr lang="ja-JP" altLang="en-US" sz="1300" dirty="0"/>
              <a:t> </a:t>
            </a:r>
            <a:r>
              <a:rPr lang="en-US" altLang="ja-JP" sz="1300" dirty="0"/>
              <a:t>the</a:t>
            </a:r>
            <a:r>
              <a:rPr lang="ja-JP" altLang="en-US" sz="1300" dirty="0"/>
              <a:t> </a:t>
            </a:r>
            <a:r>
              <a:rPr lang="en-US" altLang="ja-JP" sz="1300" dirty="0"/>
              <a:t>Major earthquake might occur in Tokyo metropolitan</a:t>
            </a:r>
            <a:r>
              <a:rPr lang="ja-JP" altLang="en-US" sz="1300" dirty="0"/>
              <a:t> </a:t>
            </a:r>
            <a:r>
              <a:rPr lang="en-US" altLang="ja-JP" sz="1300" dirty="0"/>
              <a:t>area in not far future possibly.</a:t>
            </a:r>
          </a:p>
          <a:p>
            <a:pPr eaLnBrk="1" hangingPunct="1">
              <a:defRPr/>
            </a:pPr>
            <a:endParaRPr lang="ja-JP" altLang="en-US" dirty="0"/>
          </a:p>
        </p:txBody>
      </p:sp>
      <p:sp>
        <p:nvSpPr>
          <p:cNvPr id="12292" name="スライド番号プレースホルダー 3">
            <a:extLst>
              <a:ext uri="{FF2B5EF4-FFF2-40B4-BE49-F238E27FC236}">
                <a16:creationId xmlns:a16="http://schemas.microsoft.com/office/drawing/2014/main" id="{00D3EDA1-57FB-59AA-6E7E-E9D61A8AB3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8DE4CC47-156B-4D08-8C33-D579DE883C14}" type="slidenum">
              <a:rPr lang="ja-JP" altLang="en-US" smtClean="0">
                <a:latin typeface="Times New Roman" panose="02020603050405020304" pitchFamily="18" charset="0"/>
              </a:rPr>
              <a:pPr/>
              <a:t>2</a:t>
            </a:fld>
            <a:endParaRPr lang="ja-JP" altLang="en-US">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15861-183D-B68B-B961-3C1F35E5F04B}"/>
            </a:ext>
          </a:extLst>
        </p:cNvPr>
        <p:cNvGrpSpPr/>
        <p:nvPr/>
      </p:nvGrpSpPr>
      <p:grpSpPr>
        <a:xfrm>
          <a:off x="0" y="0"/>
          <a:ext cx="0" cy="0"/>
          <a:chOff x="0" y="0"/>
          <a:chExt cx="0" cy="0"/>
        </a:xfrm>
      </p:grpSpPr>
      <p:sp>
        <p:nvSpPr>
          <p:cNvPr id="63490" name="スライド イメージ プレースホルダ 1">
            <a:extLst>
              <a:ext uri="{FF2B5EF4-FFF2-40B4-BE49-F238E27FC236}">
                <a16:creationId xmlns:a16="http://schemas.microsoft.com/office/drawing/2014/main" id="{4A68633E-4922-BBE5-0182-6DA9BD5E82DC}"/>
              </a:ext>
            </a:extLst>
          </p:cNvPr>
          <p:cNvSpPr>
            <a:spLocks noGrp="1" noRot="1" noChangeAspect="1" noChangeArrowheads="1" noTextEdit="1"/>
          </p:cNvSpPr>
          <p:nvPr>
            <p:ph type="sldImg"/>
          </p:nvPr>
        </p:nvSpPr>
        <p:spPr>
          <a:xfrm>
            <a:off x="1371600" y="1143000"/>
            <a:ext cx="4114800" cy="3086100"/>
          </a:xfrm>
          <a:ln/>
        </p:spPr>
      </p:sp>
      <p:sp>
        <p:nvSpPr>
          <p:cNvPr id="63491" name="ノート プレースホルダ 2">
            <a:extLst>
              <a:ext uri="{FF2B5EF4-FFF2-40B4-BE49-F238E27FC236}">
                <a16:creationId xmlns:a16="http://schemas.microsoft.com/office/drawing/2014/main" id="{7E097B4F-0DD5-5E40-D36D-7AE3664CF3A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Times New Roman" panose="02020603050405020304" pitchFamily="18" charset="0"/>
            </a:endParaRPr>
          </a:p>
        </p:txBody>
      </p:sp>
      <p:sp>
        <p:nvSpPr>
          <p:cNvPr id="63492" name="スライド番号プレースホルダ 3">
            <a:extLst>
              <a:ext uri="{FF2B5EF4-FFF2-40B4-BE49-F238E27FC236}">
                <a16:creationId xmlns:a16="http://schemas.microsoft.com/office/drawing/2014/main" id="{4129B46D-E261-87FF-FF57-E90866AF9B9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1363" indent="-284163" defTabSz="922338">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1413" indent="-227013" defTabSz="922338">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98613" indent="-227013" defTabSz="922338">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5813" indent="-227013" defTabSz="922338">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3013" indent="-227013" defTabSz="92233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0213" indent="-227013" defTabSz="92233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7413" indent="-227013" defTabSz="92233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4613" indent="-227013" defTabSz="92233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5ABA0A88-EE2C-482B-8EDD-C6107015BAF2}" type="slidenum">
              <a:rPr lang="ja-JP" altLang="en-US" smtClean="0">
                <a:ea typeface="ＭＳ Ｐゴシック" panose="020B0600070205080204" pitchFamily="50" charset="-128"/>
              </a:rPr>
              <a:pPr>
                <a:spcBef>
                  <a:spcPct val="0"/>
                </a:spcBef>
              </a:pPr>
              <a:t>27</a:t>
            </a:fld>
            <a:endParaRPr lang="ja-JP" altLang="en-US">
              <a:ea typeface="ＭＳ Ｐゴシック" panose="020B0600070205080204" pitchFamily="50" charset="-128"/>
            </a:endParaRPr>
          </a:p>
        </p:txBody>
      </p:sp>
    </p:spTree>
    <p:extLst>
      <p:ext uri="{BB962C8B-B14F-4D97-AF65-F5344CB8AC3E}">
        <p14:creationId xmlns:p14="http://schemas.microsoft.com/office/powerpoint/2010/main" val="33604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00E6D2B-C0E8-46B3-AAD7-585DC5BEF3BF}" type="slidenum">
              <a:rPr kumimoji="1" lang="ja-JP" altLang="en-US" smtClean="0"/>
              <a:t>41</a:t>
            </a:fld>
            <a:endParaRPr kumimoji="1" lang="ja-JP" altLang="en-US"/>
          </a:p>
        </p:txBody>
      </p:sp>
    </p:spTree>
    <p:extLst>
      <p:ext uri="{BB962C8B-B14F-4D97-AF65-F5344CB8AC3E}">
        <p14:creationId xmlns:p14="http://schemas.microsoft.com/office/powerpoint/2010/main" val="761217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00E6D2B-C0E8-46B3-AAD7-585DC5BEF3BF}" type="slidenum">
              <a:rPr kumimoji="1" lang="ja-JP" altLang="en-US" smtClean="0"/>
              <a:t>42</a:t>
            </a:fld>
            <a:endParaRPr kumimoji="1" lang="ja-JP" altLang="en-US"/>
          </a:p>
        </p:txBody>
      </p:sp>
    </p:spTree>
    <p:extLst>
      <p:ext uri="{BB962C8B-B14F-4D97-AF65-F5344CB8AC3E}">
        <p14:creationId xmlns:p14="http://schemas.microsoft.com/office/powerpoint/2010/main" val="996053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09CFA18F-6A20-0C26-6327-521FAC1285C9}"/>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185753DB-63AA-136A-9903-6F7EEF43E96F}"/>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97C4E3A2-7CA7-2E39-3121-92BB1AA9D8A2}"/>
              </a:ext>
            </a:extLst>
          </p:cNvPr>
          <p:cNvSpPr>
            <a:spLocks noGrp="1"/>
          </p:cNvSpPr>
          <p:nvPr>
            <p:ph type="sldNum" sz="quarter" idx="12"/>
          </p:nvPr>
        </p:nvSpPr>
        <p:spPr/>
        <p:txBody>
          <a:bodyPr/>
          <a:lstStyle>
            <a:lvl1pPr>
              <a:defRPr/>
            </a:lvl1pPr>
          </a:lstStyle>
          <a:p>
            <a:pPr>
              <a:defRPr/>
            </a:pPr>
            <a:fld id="{C7F4EA0C-4099-46C9-AD19-3E3508023887}" type="slidenum">
              <a:rPr lang="en-US" altLang="ja-JP"/>
              <a:pPr>
                <a:defRPr/>
              </a:pPr>
              <a:t>‹#›</a:t>
            </a:fld>
            <a:endParaRPr lang="en-US" altLang="ja-JP"/>
          </a:p>
        </p:txBody>
      </p:sp>
    </p:spTree>
    <p:extLst>
      <p:ext uri="{BB962C8B-B14F-4D97-AF65-F5344CB8AC3E}">
        <p14:creationId xmlns:p14="http://schemas.microsoft.com/office/powerpoint/2010/main" val="4032745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E246D83E-8B82-31C0-4723-66D89F30630B}"/>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8B75443F-1AB5-2D48-5943-EC72E5F8A426}"/>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EECD2986-A103-F119-BD3C-42FC60A5FF35}"/>
              </a:ext>
            </a:extLst>
          </p:cNvPr>
          <p:cNvSpPr>
            <a:spLocks noGrp="1"/>
          </p:cNvSpPr>
          <p:nvPr>
            <p:ph type="sldNum" sz="quarter" idx="12"/>
          </p:nvPr>
        </p:nvSpPr>
        <p:spPr/>
        <p:txBody>
          <a:bodyPr/>
          <a:lstStyle>
            <a:lvl1pPr>
              <a:defRPr/>
            </a:lvl1pPr>
          </a:lstStyle>
          <a:p>
            <a:pPr>
              <a:defRPr/>
            </a:pPr>
            <a:fld id="{A4959404-3C76-4061-98F9-7E46194AFFF0}" type="slidenum">
              <a:rPr lang="en-US" altLang="ja-JP"/>
              <a:pPr>
                <a:defRPr/>
              </a:pPr>
              <a:t>‹#›</a:t>
            </a:fld>
            <a:endParaRPr lang="en-US" altLang="ja-JP"/>
          </a:p>
        </p:txBody>
      </p:sp>
    </p:spTree>
    <p:extLst>
      <p:ext uri="{BB962C8B-B14F-4D97-AF65-F5344CB8AC3E}">
        <p14:creationId xmlns:p14="http://schemas.microsoft.com/office/powerpoint/2010/main" val="3645244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346CC99E-8EAE-F053-F8AA-9B7763F14B33}"/>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4A3FACB5-5BF8-0E2E-D0B6-99281D98D94A}"/>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D776B6B0-E0BF-2B64-D1C6-57C39A7410F9}"/>
              </a:ext>
            </a:extLst>
          </p:cNvPr>
          <p:cNvSpPr>
            <a:spLocks noGrp="1"/>
          </p:cNvSpPr>
          <p:nvPr>
            <p:ph type="sldNum" sz="quarter" idx="12"/>
          </p:nvPr>
        </p:nvSpPr>
        <p:spPr/>
        <p:txBody>
          <a:bodyPr/>
          <a:lstStyle>
            <a:lvl1pPr>
              <a:defRPr/>
            </a:lvl1pPr>
          </a:lstStyle>
          <a:p>
            <a:pPr>
              <a:defRPr/>
            </a:pPr>
            <a:fld id="{65765E3D-4CDA-482F-841C-8FF19DC7B9BB}" type="slidenum">
              <a:rPr lang="en-US" altLang="ja-JP"/>
              <a:pPr>
                <a:defRPr/>
              </a:pPr>
              <a:t>‹#›</a:t>
            </a:fld>
            <a:endParaRPr lang="en-US" altLang="ja-JP"/>
          </a:p>
        </p:txBody>
      </p:sp>
    </p:spTree>
    <p:extLst>
      <p:ext uri="{BB962C8B-B14F-4D97-AF65-F5344CB8AC3E}">
        <p14:creationId xmlns:p14="http://schemas.microsoft.com/office/powerpoint/2010/main" val="813774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1/15/2026</a:t>
            </a:fld>
            <a:endParaRPr lang="en-US"/>
          </a:p>
        </p:txBody>
      </p:sp>
      <p:sp>
        <p:nvSpPr>
          <p:cNvPr id="4" name="Holder 4"/>
          <p:cNvSpPr>
            <a:spLocks noGrp="1"/>
          </p:cNvSpPr>
          <p:nvPr>
            <p:ph type="sldNum" sz="quarter" idx="7"/>
          </p:nvPr>
        </p:nvSpPr>
        <p:spPr/>
        <p:txBody>
          <a:bodyPr lIns="0" tIns="0" rIns="0" bIns="0"/>
          <a:lstStyle>
            <a:lvl1pPr>
              <a:defRPr sz="1450" b="1" i="0">
                <a:solidFill>
                  <a:schemeClr val="tx1"/>
                </a:solidFill>
                <a:latin typeface="Meiryo UI"/>
                <a:cs typeface="Meiryo UI"/>
              </a:defRPr>
            </a:lvl1pPr>
          </a:lstStyle>
          <a:p>
            <a:pPr marL="164465">
              <a:lnSpc>
                <a:spcPct val="100000"/>
              </a:lnSpc>
              <a:spcBef>
                <a:spcPts val="215"/>
              </a:spcBef>
            </a:pPr>
            <a:fld id="{81D60167-4931-47E6-BA6A-407CBD079E47}" type="slidenum">
              <a:rPr spc="-50" dirty="0"/>
              <a:t>‹#›</a:t>
            </a:fld>
            <a:endParaRPr spc="-50" dirty="0"/>
          </a:p>
        </p:txBody>
      </p:sp>
    </p:spTree>
    <p:extLst>
      <p:ext uri="{BB962C8B-B14F-4D97-AF65-F5344CB8AC3E}">
        <p14:creationId xmlns:p14="http://schemas.microsoft.com/office/powerpoint/2010/main" val="1517289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3BA278A6-EA5A-EFDB-9187-7623A4C8A748}"/>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312B5DE0-38CB-9FD1-4706-0EDB19FFD542}"/>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C142D0E4-8268-AA3D-8859-E880AFD2BCB1}"/>
              </a:ext>
            </a:extLst>
          </p:cNvPr>
          <p:cNvSpPr>
            <a:spLocks noGrp="1"/>
          </p:cNvSpPr>
          <p:nvPr>
            <p:ph type="sldNum" sz="quarter" idx="12"/>
          </p:nvPr>
        </p:nvSpPr>
        <p:spPr/>
        <p:txBody>
          <a:bodyPr/>
          <a:lstStyle>
            <a:lvl1pPr>
              <a:defRPr/>
            </a:lvl1pPr>
          </a:lstStyle>
          <a:p>
            <a:pPr>
              <a:defRPr/>
            </a:pPr>
            <a:fld id="{FF59AD8E-5BCA-4568-AEB4-265E73820208}" type="slidenum">
              <a:rPr lang="en-US" altLang="ja-JP"/>
              <a:pPr>
                <a:defRPr/>
              </a:pPr>
              <a:t>‹#›</a:t>
            </a:fld>
            <a:endParaRPr lang="en-US" altLang="ja-JP"/>
          </a:p>
        </p:txBody>
      </p:sp>
    </p:spTree>
    <p:extLst>
      <p:ext uri="{BB962C8B-B14F-4D97-AF65-F5344CB8AC3E}">
        <p14:creationId xmlns:p14="http://schemas.microsoft.com/office/powerpoint/2010/main" val="1725122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64C5F438-A654-FD88-6F18-4F348206E6C5}"/>
              </a:ext>
            </a:extLst>
          </p:cNvPr>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C1EA78DD-37F3-19B6-B4FF-5E3F1A2E6A12}"/>
              </a:ext>
            </a:extLst>
          </p:cNvPr>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9038C4BB-CF1F-637F-9F48-1F092B96F391}"/>
              </a:ext>
            </a:extLst>
          </p:cNvPr>
          <p:cNvSpPr>
            <a:spLocks noGrp="1"/>
          </p:cNvSpPr>
          <p:nvPr>
            <p:ph type="sldNum" sz="quarter" idx="12"/>
          </p:nvPr>
        </p:nvSpPr>
        <p:spPr/>
        <p:txBody>
          <a:bodyPr/>
          <a:lstStyle>
            <a:lvl1pPr>
              <a:defRPr/>
            </a:lvl1pPr>
          </a:lstStyle>
          <a:p>
            <a:pPr>
              <a:defRPr/>
            </a:pPr>
            <a:fld id="{6CEEC406-BD6C-490E-A558-6DFEF6216A7A}" type="slidenum">
              <a:rPr lang="en-US" altLang="ja-JP"/>
              <a:pPr>
                <a:defRPr/>
              </a:pPr>
              <a:t>‹#›</a:t>
            </a:fld>
            <a:endParaRPr lang="en-US" altLang="ja-JP"/>
          </a:p>
        </p:txBody>
      </p:sp>
    </p:spTree>
    <p:extLst>
      <p:ext uri="{BB962C8B-B14F-4D97-AF65-F5344CB8AC3E}">
        <p14:creationId xmlns:p14="http://schemas.microsoft.com/office/powerpoint/2010/main" val="2788446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C37C63CE-6CD9-171E-315B-5901F255E87C}"/>
              </a:ext>
            </a:extLst>
          </p:cNvPr>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a:extLst>
              <a:ext uri="{FF2B5EF4-FFF2-40B4-BE49-F238E27FC236}">
                <a16:creationId xmlns:a16="http://schemas.microsoft.com/office/drawing/2014/main" id="{3DB978C6-D054-38D5-45D9-F230838C1B6A}"/>
              </a:ext>
            </a:extLst>
          </p:cNvPr>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a:extLst>
              <a:ext uri="{FF2B5EF4-FFF2-40B4-BE49-F238E27FC236}">
                <a16:creationId xmlns:a16="http://schemas.microsoft.com/office/drawing/2014/main" id="{7BF81B5D-1DA8-FE86-DDBC-D1F8EA28B3FA}"/>
              </a:ext>
            </a:extLst>
          </p:cNvPr>
          <p:cNvSpPr>
            <a:spLocks noGrp="1"/>
          </p:cNvSpPr>
          <p:nvPr>
            <p:ph type="sldNum" sz="quarter" idx="12"/>
          </p:nvPr>
        </p:nvSpPr>
        <p:spPr/>
        <p:txBody>
          <a:bodyPr/>
          <a:lstStyle>
            <a:lvl1pPr>
              <a:defRPr/>
            </a:lvl1pPr>
          </a:lstStyle>
          <a:p>
            <a:pPr>
              <a:defRPr/>
            </a:pPr>
            <a:fld id="{C7A59D3C-234E-46AF-BE0D-9903B879A22E}" type="slidenum">
              <a:rPr lang="en-US" altLang="ja-JP"/>
              <a:pPr>
                <a:defRPr/>
              </a:pPr>
              <a:t>‹#›</a:t>
            </a:fld>
            <a:endParaRPr lang="en-US" altLang="ja-JP"/>
          </a:p>
        </p:txBody>
      </p:sp>
    </p:spTree>
    <p:extLst>
      <p:ext uri="{BB962C8B-B14F-4D97-AF65-F5344CB8AC3E}">
        <p14:creationId xmlns:p14="http://schemas.microsoft.com/office/powerpoint/2010/main" val="3075941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a:extLst>
              <a:ext uri="{FF2B5EF4-FFF2-40B4-BE49-F238E27FC236}">
                <a16:creationId xmlns:a16="http://schemas.microsoft.com/office/drawing/2014/main" id="{96DC8C23-28BB-6142-0750-93BFD40E1522}"/>
              </a:ext>
            </a:extLst>
          </p:cNvPr>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a:extLst>
              <a:ext uri="{FF2B5EF4-FFF2-40B4-BE49-F238E27FC236}">
                <a16:creationId xmlns:a16="http://schemas.microsoft.com/office/drawing/2014/main" id="{2550746C-9556-BE51-8298-26774E6EAA29}"/>
              </a:ext>
            </a:extLst>
          </p:cNvPr>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a:extLst>
              <a:ext uri="{FF2B5EF4-FFF2-40B4-BE49-F238E27FC236}">
                <a16:creationId xmlns:a16="http://schemas.microsoft.com/office/drawing/2014/main" id="{DB6F14D9-6C7E-CBA6-9D2C-0DBEDCCC1ED5}"/>
              </a:ext>
            </a:extLst>
          </p:cNvPr>
          <p:cNvSpPr>
            <a:spLocks noGrp="1"/>
          </p:cNvSpPr>
          <p:nvPr>
            <p:ph type="sldNum" sz="quarter" idx="12"/>
          </p:nvPr>
        </p:nvSpPr>
        <p:spPr/>
        <p:txBody>
          <a:bodyPr/>
          <a:lstStyle>
            <a:lvl1pPr>
              <a:defRPr/>
            </a:lvl1pPr>
          </a:lstStyle>
          <a:p>
            <a:pPr>
              <a:defRPr/>
            </a:pPr>
            <a:fld id="{0894F783-0114-411F-83E6-D1E316D71C8A}" type="slidenum">
              <a:rPr lang="en-US" altLang="ja-JP"/>
              <a:pPr>
                <a:defRPr/>
              </a:pPr>
              <a:t>‹#›</a:t>
            </a:fld>
            <a:endParaRPr lang="en-US" altLang="ja-JP"/>
          </a:p>
        </p:txBody>
      </p:sp>
    </p:spTree>
    <p:extLst>
      <p:ext uri="{BB962C8B-B14F-4D97-AF65-F5344CB8AC3E}">
        <p14:creationId xmlns:p14="http://schemas.microsoft.com/office/powerpoint/2010/main" val="3014496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a:extLst>
              <a:ext uri="{FF2B5EF4-FFF2-40B4-BE49-F238E27FC236}">
                <a16:creationId xmlns:a16="http://schemas.microsoft.com/office/drawing/2014/main" id="{64F22F5A-2CF8-F6C8-815E-4619D632C70C}"/>
              </a:ext>
            </a:extLst>
          </p:cNvPr>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a:extLst>
              <a:ext uri="{FF2B5EF4-FFF2-40B4-BE49-F238E27FC236}">
                <a16:creationId xmlns:a16="http://schemas.microsoft.com/office/drawing/2014/main" id="{B7443536-1F65-4464-7F1C-E0C9316AD3C3}"/>
              </a:ext>
            </a:extLst>
          </p:cNvPr>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a:extLst>
              <a:ext uri="{FF2B5EF4-FFF2-40B4-BE49-F238E27FC236}">
                <a16:creationId xmlns:a16="http://schemas.microsoft.com/office/drawing/2014/main" id="{78ECB2F7-782E-BEDC-8897-D84655E429A3}"/>
              </a:ext>
            </a:extLst>
          </p:cNvPr>
          <p:cNvSpPr>
            <a:spLocks noGrp="1"/>
          </p:cNvSpPr>
          <p:nvPr>
            <p:ph type="sldNum" sz="quarter" idx="12"/>
          </p:nvPr>
        </p:nvSpPr>
        <p:spPr/>
        <p:txBody>
          <a:bodyPr/>
          <a:lstStyle>
            <a:lvl1pPr>
              <a:defRPr/>
            </a:lvl1pPr>
          </a:lstStyle>
          <a:p>
            <a:pPr>
              <a:defRPr/>
            </a:pPr>
            <a:fld id="{B6707578-0CEC-4C6F-A15E-7B071211533C}" type="slidenum">
              <a:rPr lang="en-US" altLang="ja-JP"/>
              <a:pPr>
                <a:defRPr/>
              </a:pPr>
              <a:t>‹#›</a:t>
            </a:fld>
            <a:endParaRPr lang="en-US" altLang="ja-JP"/>
          </a:p>
        </p:txBody>
      </p:sp>
    </p:spTree>
    <p:extLst>
      <p:ext uri="{BB962C8B-B14F-4D97-AF65-F5344CB8AC3E}">
        <p14:creationId xmlns:p14="http://schemas.microsoft.com/office/powerpoint/2010/main" val="114933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a:extLst>
              <a:ext uri="{FF2B5EF4-FFF2-40B4-BE49-F238E27FC236}">
                <a16:creationId xmlns:a16="http://schemas.microsoft.com/office/drawing/2014/main" id="{8378F33F-7B69-CCFA-8C91-DBF9205C846C}"/>
              </a:ext>
            </a:extLst>
          </p:cNvPr>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a:extLst>
              <a:ext uri="{FF2B5EF4-FFF2-40B4-BE49-F238E27FC236}">
                <a16:creationId xmlns:a16="http://schemas.microsoft.com/office/drawing/2014/main" id="{DF9246AA-D002-E3D0-4661-BFC7F4256EB3}"/>
              </a:ext>
            </a:extLst>
          </p:cNvPr>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a:extLst>
              <a:ext uri="{FF2B5EF4-FFF2-40B4-BE49-F238E27FC236}">
                <a16:creationId xmlns:a16="http://schemas.microsoft.com/office/drawing/2014/main" id="{79964F11-D1E8-2B01-326C-97E4B973CCDE}"/>
              </a:ext>
            </a:extLst>
          </p:cNvPr>
          <p:cNvSpPr>
            <a:spLocks noGrp="1"/>
          </p:cNvSpPr>
          <p:nvPr>
            <p:ph type="sldNum" sz="quarter" idx="12"/>
          </p:nvPr>
        </p:nvSpPr>
        <p:spPr/>
        <p:txBody>
          <a:bodyPr/>
          <a:lstStyle>
            <a:lvl1pPr>
              <a:defRPr/>
            </a:lvl1pPr>
          </a:lstStyle>
          <a:p>
            <a:pPr>
              <a:defRPr/>
            </a:pPr>
            <a:fld id="{4AFD070F-3D4C-494F-8FBF-E0FF8F157B9F}" type="slidenum">
              <a:rPr lang="en-US" altLang="ja-JP"/>
              <a:pPr>
                <a:defRPr/>
              </a:pPr>
              <a:t>‹#›</a:t>
            </a:fld>
            <a:endParaRPr lang="en-US" altLang="ja-JP"/>
          </a:p>
        </p:txBody>
      </p:sp>
    </p:spTree>
    <p:extLst>
      <p:ext uri="{BB962C8B-B14F-4D97-AF65-F5344CB8AC3E}">
        <p14:creationId xmlns:p14="http://schemas.microsoft.com/office/powerpoint/2010/main" val="423311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CD6FEC9F-6BB4-C5FB-FDED-2FA052E4E2C3}"/>
              </a:ext>
            </a:extLst>
          </p:cNvPr>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a:extLst>
              <a:ext uri="{FF2B5EF4-FFF2-40B4-BE49-F238E27FC236}">
                <a16:creationId xmlns:a16="http://schemas.microsoft.com/office/drawing/2014/main" id="{EC10DDEE-5B79-33DA-9B0E-97BC2AA9F7D9}"/>
              </a:ext>
            </a:extLst>
          </p:cNvPr>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a:extLst>
              <a:ext uri="{FF2B5EF4-FFF2-40B4-BE49-F238E27FC236}">
                <a16:creationId xmlns:a16="http://schemas.microsoft.com/office/drawing/2014/main" id="{8C26E950-9914-693B-5227-7434C23A9D0A}"/>
              </a:ext>
            </a:extLst>
          </p:cNvPr>
          <p:cNvSpPr>
            <a:spLocks noGrp="1"/>
          </p:cNvSpPr>
          <p:nvPr>
            <p:ph type="sldNum" sz="quarter" idx="12"/>
          </p:nvPr>
        </p:nvSpPr>
        <p:spPr/>
        <p:txBody>
          <a:bodyPr/>
          <a:lstStyle>
            <a:lvl1pPr>
              <a:defRPr/>
            </a:lvl1pPr>
          </a:lstStyle>
          <a:p>
            <a:pPr>
              <a:defRPr/>
            </a:pPr>
            <a:fld id="{FF1B91B7-DBCA-4897-B97D-7910CFA4ADDB}" type="slidenum">
              <a:rPr lang="en-US" altLang="ja-JP"/>
              <a:pPr>
                <a:defRPr/>
              </a:pPr>
              <a:t>‹#›</a:t>
            </a:fld>
            <a:endParaRPr lang="en-US" altLang="ja-JP"/>
          </a:p>
        </p:txBody>
      </p:sp>
    </p:spTree>
    <p:extLst>
      <p:ext uri="{BB962C8B-B14F-4D97-AF65-F5344CB8AC3E}">
        <p14:creationId xmlns:p14="http://schemas.microsoft.com/office/powerpoint/2010/main" val="3126543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432E5012-E7DC-BF69-826B-B804F71A0801}"/>
              </a:ext>
            </a:extLst>
          </p:cNvPr>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a:extLst>
              <a:ext uri="{FF2B5EF4-FFF2-40B4-BE49-F238E27FC236}">
                <a16:creationId xmlns:a16="http://schemas.microsoft.com/office/drawing/2014/main" id="{F6012306-B67C-3B20-9B44-A6777E653836}"/>
              </a:ext>
            </a:extLst>
          </p:cNvPr>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a:extLst>
              <a:ext uri="{FF2B5EF4-FFF2-40B4-BE49-F238E27FC236}">
                <a16:creationId xmlns:a16="http://schemas.microsoft.com/office/drawing/2014/main" id="{9090115C-386C-737D-4489-C6F8BD66ED6A}"/>
              </a:ext>
            </a:extLst>
          </p:cNvPr>
          <p:cNvSpPr>
            <a:spLocks noGrp="1"/>
          </p:cNvSpPr>
          <p:nvPr>
            <p:ph type="sldNum" sz="quarter" idx="12"/>
          </p:nvPr>
        </p:nvSpPr>
        <p:spPr/>
        <p:txBody>
          <a:bodyPr/>
          <a:lstStyle>
            <a:lvl1pPr>
              <a:defRPr/>
            </a:lvl1pPr>
          </a:lstStyle>
          <a:p>
            <a:pPr>
              <a:defRPr/>
            </a:pPr>
            <a:fld id="{BF02A4A5-055F-4857-A1C5-8858F217610D}" type="slidenum">
              <a:rPr lang="en-US" altLang="ja-JP"/>
              <a:pPr>
                <a:defRPr/>
              </a:pPr>
              <a:t>‹#›</a:t>
            </a:fld>
            <a:endParaRPr lang="en-US" altLang="ja-JP"/>
          </a:p>
        </p:txBody>
      </p:sp>
    </p:spTree>
    <p:extLst>
      <p:ext uri="{BB962C8B-B14F-4D97-AF65-F5344CB8AC3E}">
        <p14:creationId xmlns:p14="http://schemas.microsoft.com/office/powerpoint/2010/main" val="187507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a:extLst>
              <a:ext uri="{FF2B5EF4-FFF2-40B4-BE49-F238E27FC236}">
                <a16:creationId xmlns:a16="http://schemas.microsoft.com/office/drawing/2014/main" id="{6593AC9D-22C9-1E69-2E1E-7EFB11154FB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a:extLst>
              <a:ext uri="{FF2B5EF4-FFF2-40B4-BE49-F238E27FC236}">
                <a16:creationId xmlns:a16="http://schemas.microsoft.com/office/drawing/2014/main" id="{E4FB9470-0D6B-3835-C733-D2D3B7E4738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17636142-7FAE-C614-9B4F-FEA941653FF0}"/>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ea typeface="ＭＳ Ｐゴシック" pitchFamily="50" charset="-128"/>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A5AE71A9-5DE9-280C-496D-7B2417F9ECE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ＭＳ Ｐゴシック" pitchFamily="50" charset="-128"/>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F4009646-D6AA-C99D-D2D3-0434B7CB691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B6915B2-6BE5-476E-B4F3-5EBFBF5867D9}"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 id="2147484509" r:id="rId12"/>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png"/><Relationship Id="rId7" Type="http://schemas.openxmlformats.org/officeDocument/2006/relationships/image" Target="../media/image21.jpg"/><Relationship Id="rId12"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0.jpg"/><Relationship Id="rId11" Type="http://schemas.openxmlformats.org/officeDocument/2006/relationships/image" Target="../media/image25.png"/><Relationship Id="rId5" Type="http://schemas.openxmlformats.org/officeDocument/2006/relationships/image" Target="../media/image19.jp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50.png"/><Relationship Id="rId39" Type="http://schemas.openxmlformats.org/officeDocument/2006/relationships/image" Target="../media/image63.png"/><Relationship Id="rId3" Type="http://schemas.openxmlformats.org/officeDocument/2006/relationships/image" Target="../media/image27.png"/><Relationship Id="rId21" Type="http://schemas.openxmlformats.org/officeDocument/2006/relationships/image" Target="../media/image45.png"/><Relationship Id="rId34" Type="http://schemas.openxmlformats.org/officeDocument/2006/relationships/image" Target="../media/image58.png"/><Relationship Id="rId42" Type="http://schemas.openxmlformats.org/officeDocument/2006/relationships/image" Target="../media/image66.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33" Type="http://schemas.openxmlformats.org/officeDocument/2006/relationships/image" Target="../media/image57.png"/><Relationship Id="rId38" Type="http://schemas.openxmlformats.org/officeDocument/2006/relationships/image" Target="../media/image62.png"/><Relationship Id="rId2" Type="http://schemas.openxmlformats.org/officeDocument/2006/relationships/image" Target="../media/image11.png"/><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image" Target="../media/image53.png"/><Relationship Id="rId41"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8.png"/><Relationship Id="rId32" Type="http://schemas.openxmlformats.org/officeDocument/2006/relationships/image" Target="../media/image56.png"/><Relationship Id="rId37" Type="http://schemas.openxmlformats.org/officeDocument/2006/relationships/image" Target="../media/image61.png"/><Relationship Id="rId40" Type="http://schemas.openxmlformats.org/officeDocument/2006/relationships/image" Target="../media/image64.png"/><Relationship Id="rId45" Type="http://schemas.openxmlformats.org/officeDocument/2006/relationships/image" Target="../media/image69.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png"/><Relationship Id="rId36" Type="http://schemas.openxmlformats.org/officeDocument/2006/relationships/image" Target="../media/image60.png"/><Relationship Id="rId10" Type="http://schemas.openxmlformats.org/officeDocument/2006/relationships/image" Target="../media/image34.png"/><Relationship Id="rId19" Type="http://schemas.openxmlformats.org/officeDocument/2006/relationships/image" Target="../media/image43.png"/><Relationship Id="rId31" Type="http://schemas.openxmlformats.org/officeDocument/2006/relationships/image" Target="../media/image55.png"/><Relationship Id="rId44" Type="http://schemas.openxmlformats.org/officeDocument/2006/relationships/image" Target="../media/image68.png"/><Relationship Id="rId4" Type="http://schemas.openxmlformats.org/officeDocument/2006/relationships/image" Target="../media/image28.jp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image" Target="../media/image59.png"/><Relationship Id="rId43" Type="http://schemas.openxmlformats.org/officeDocument/2006/relationships/image" Target="../media/image6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2.jpg"/><Relationship Id="rId4" Type="http://schemas.openxmlformats.org/officeDocument/2006/relationships/image" Target="../media/image71.png"/></Relationships>
</file>

<file path=ppt/slides/_rels/slide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6.jpg"/><Relationship Id="rId5" Type="http://schemas.openxmlformats.org/officeDocument/2006/relationships/image" Target="../media/image75.png"/><Relationship Id="rId4" Type="http://schemas.openxmlformats.org/officeDocument/2006/relationships/image" Target="../media/image74.jpg"/></Relationships>
</file>

<file path=ppt/slides/_rels/slide15.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jp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0.jp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png"/><Relationship Id="rId4" Type="http://schemas.openxmlformats.org/officeDocument/2006/relationships/image" Target="../media/image78.jpg"/><Relationship Id="rId9" Type="http://schemas.openxmlformats.org/officeDocument/2006/relationships/image" Target="../media/image83.png"/><Relationship Id="rId14" Type="http://schemas.openxmlformats.org/officeDocument/2006/relationships/image" Target="../media/image8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18" Type="http://schemas.openxmlformats.org/officeDocument/2006/relationships/image" Target="../media/image106.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17" Type="http://schemas.openxmlformats.org/officeDocument/2006/relationships/image" Target="../media/image105.png"/><Relationship Id="rId2" Type="http://schemas.openxmlformats.org/officeDocument/2006/relationships/image" Target="../media/image90.png"/><Relationship Id="rId16" Type="http://schemas.openxmlformats.org/officeDocument/2006/relationships/image" Target="../media/image104.jpg"/><Relationship Id="rId1" Type="http://schemas.openxmlformats.org/officeDocument/2006/relationships/slideLayout" Target="../slideLayouts/slideLayout12.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5" Type="http://schemas.openxmlformats.org/officeDocument/2006/relationships/image" Target="../media/image10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1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2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2.xml"/><Relationship Id="rId5" Type="http://schemas.openxmlformats.org/officeDocument/2006/relationships/image" Target="../media/image122.png"/><Relationship Id="rId4" Type="http://schemas.openxmlformats.org/officeDocument/2006/relationships/image" Target="../media/image121.png"/></Relationships>
</file>

<file path=ppt/slides/_rels/slide22.xml.rels><?xml version="1.0" encoding="UTF-8" standalone="yes"?>
<Relationships xmlns="http://schemas.openxmlformats.org/package/2006/relationships"><Relationship Id="rId13" Type="http://schemas.openxmlformats.org/officeDocument/2006/relationships/image" Target="../media/image132.jpg"/><Relationship Id="rId18" Type="http://schemas.openxmlformats.org/officeDocument/2006/relationships/image" Target="../media/image137.png"/><Relationship Id="rId26" Type="http://schemas.openxmlformats.org/officeDocument/2006/relationships/image" Target="../media/image145.png"/><Relationship Id="rId39" Type="http://schemas.openxmlformats.org/officeDocument/2006/relationships/image" Target="../media/image158.png"/><Relationship Id="rId21" Type="http://schemas.openxmlformats.org/officeDocument/2006/relationships/image" Target="../media/image140.png"/><Relationship Id="rId34" Type="http://schemas.openxmlformats.org/officeDocument/2006/relationships/image" Target="../media/image153.png"/><Relationship Id="rId42" Type="http://schemas.openxmlformats.org/officeDocument/2006/relationships/image" Target="../media/image161.png"/><Relationship Id="rId47" Type="http://schemas.openxmlformats.org/officeDocument/2006/relationships/image" Target="../media/image166.png"/><Relationship Id="rId50" Type="http://schemas.openxmlformats.org/officeDocument/2006/relationships/image" Target="../media/image169.png"/><Relationship Id="rId55" Type="http://schemas.openxmlformats.org/officeDocument/2006/relationships/image" Target="../media/image174.png"/><Relationship Id="rId63" Type="http://schemas.openxmlformats.org/officeDocument/2006/relationships/image" Target="../media/image182.png"/><Relationship Id="rId68" Type="http://schemas.openxmlformats.org/officeDocument/2006/relationships/image" Target="../media/image186.png"/><Relationship Id="rId7" Type="http://schemas.openxmlformats.org/officeDocument/2006/relationships/image" Target="../media/image127.png"/><Relationship Id="rId2" Type="http://schemas.openxmlformats.org/officeDocument/2006/relationships/image" Target="../media/image123.png"/><Relationship Id="rId16" Type="http://schemas.openxmlformats.org/officeDocument/2006/relationships/image" Target="../media/image135.png"/><Relationship Id="rId29" Type="http://schemas.openxmlformats.org/officeDocument/2006/relationships/image" Target="../media/image148.png"/><Relationship Id="rId1" Type="http://schemas.openxmlformats.org/officeDocument/2006/relationships/slideLayout" Target="../slideLayouts/slideLayout12.xml"/><Relationship Id="rId6" Type="http://schemas.openxmlformats.org/officeDocument/2006/relationships/hyperlink" Target="https://jcim.jp/" TargetMode="External"/><Relationship Id="rId11" Type="http://schemas.openxmlformats.org/officeDocument/2006/relationships/image" Target="../media/image130.png"/><Relationship Id="rId24" Type="http://schemas.openxmlformats.org/officeDocument/2006/relationships/image" Target="../media/image143.png"/><Relationship Id="rId32" Type="http://schemas.openxmlformats.org/officeDocument/2006/relationships/image" Target="../media/image151.png"/><Relationship Id="rId37" Type="http://schemas.openxmlformats.org/officeDocument/2006/relationships/image" Target="../media/image156.png"/><Relationship Id="rId40" Type="http://schemas.openxmlformats.org/officeDocument/2006/relationships/image" Target="../media/image159.png"/><Relationship Id="rId45" Type="http://schemas.openxmlformats.org/officeDocument/2006/relationships/image" Target="../media/image164.png"/><Relationship Id="rId53" Type="http://schemas.openxmlformats.org/officeDocument/2006/relationships/image" Target="../media/image172.png"/><Relationship Id="rId58" Type="http://schemas.openxmlformats.org/officeDocument/2006/relationships/image" Target="../media/image177.png"/><Relationship Id="rId66" Type="http://schemas.openxmlformats.org/officeDocument/2006/relationships/hyperlink" Target="https://www.mlit.go.jp/sogoseisaku/maintenance/_pdf/activity01_pdf00.pdf" TargetMode="External"/><Relationship Id="rId5" Type="http://schemas.openxmlformats.org/officeDocument/2006/relationships/image" Target="../media/image126.png"/><Relationship Id="rId15" Type="http://schemas.openxmlformats.org/officeDocument/2006/relationships/image" Target="../media/image134.png"/><Relationship Id="rId23" Type="http://schemas.openxmlformats.org/officeDocument/2006/relationships/image" Target="../media/image142.png"/><Relationship Id="rId28" Type="http://schemas.openxmlformats.org/officeDocument/2006/relationships/image" Target="../media/image147.png"/><Relationship Id="rId36" Type="http://schemas.openxmlformats.org/officeDocument/2006/relationships/image" Target="../media/image155.png"/><Relationship Id="rId49" Type="http://schemas.openxmlformats.org/officeDocument/2006/relationships/image" Target="../media/image168.png"/><Relationship Id="rId57" Type="http://schemas.openxmlformats.org/officeDocument/2006/relationships/image" Target="../media/image176.png"/><Relationship Id="rId61" Type="http://schemas.openxmlformats.org/officeDocument/2006/relationships/image" Target="../media/image180.jpg"/><Relationship Id="rId10" Type="http://schemas.openxmlformats.org/officeDocument/2006/relationships/image" Target="../media/image129.png"/><Relationship Id="rId19" Type="http://schemas.openxmlformats.org/officeDocument/2006/relationships/image" Target="../media/image138.png"/><Relationship Id="rId31" Type="http://schemas.openxmlformats.org/officeDocument/2006/relationships/image" Target="../media/image150.png"/><Relationship Id="rId44" Type="http://schemas.openxmlformats.org/officeDocument/2006/relationships/image" Target="../media/image163.png"/><Relationship Id="rId52" Type="http://schemas.openxmlformats.org/officeDocument/2006/relationships/image" Target="../media/image171.png"/><Relationship Id="rId60" Type="http://schemas.openxmlformats.org/officeDocument/2006/relationships/image" Target="../media/image179.png"/><Relationship Id="rId65" Type="http://schemas.openxmlformats.org/officeDocument/2006/relationships/image" Target="../media/image184.png"/><Relationship Id="rId4" Type="http://schemas.openxmlformats.org/officeDocument/2006/relationships/image" Target="../media/image125.png"/><Relationship Id="rId9" Type="http://schemas.openxmlformats.org/officeDocument/2006/relationships/hyperlink" Target="https://sorae-japan.com/" TargetMode="External"/><Relationship Id="rId14" Type="http://schemas.openxmlformats.org/officeDocument/2006/relationships/image" Target="../media/image133.jpg"/><Relationship Id="rId22" Type="http://schemas.openxmlformats.org/officeDocument/2006/relationships/image" Target="../media/image141.png"/><Relationship Id="rId27" Type="http://schemas.openxmlformats.org/officeDocument/2006/relationships/image" Target="../media/image146.png"/><Relationship Id="rId30" Type="http://schemas.openxmlformats.org/officeDocument/2006/relationships/image" Target="../media/image149.png"/><Relationship Id="rId35" Type="http://schemas.openxmlformats.org/officeDocument/2006/relationships/image" Target="../media/image154.png"/><Relationship Id="rId43" Type="http://schemas.openxmlformats.org/officeDocument/2006/relationships/image" Target="../media/image162.png"/><Relationship Id="rId48" Type="http://schemas.openxmlformats.org/officeDocument/2006/relationships/image" Target="../media/image167.png"/><Relationship Id="rId56" Type="http://schemas.openxmlformats.org/officeDocument/2006/relationships/image" Target="../media/image175.png"/><Relationship Id="rId64" Type="http://schemas.openxmlformats.org/officeDocument/2006/relationships/image" Target="../media/image183.png"/><Relationship Id="rId8" Type="http://schemas.openxmlformats.org/officeDocument/2006/relationships/image" Target="../media/image128.jpg"/><Relationship Id="rId51" Type="http://schemas.openxmlformats.org/officeDocument/2006/relationships/image" Target="../media/image170.png"/><Relationship Id="rId3" Type="http://schemas.openxmlformats.org/officeDocument/2006/relationships/image" Target="../media/image124.png"/><Relationship Id="rId12" Type="http://schemas.openxmlformats.org/officeDocument/2006/relationships/image" Target="../media/image131.jpg"/><Relationship Id="rId17" Type="http://schemas.openxmlformats.org/officeDocument/2006/relationships/image" Target="../media/image136.png"/><Relationship Id="rId25" Type="http://schemas.openxmlformats.org/officeDocument/2006/relationships/image" Target="../media/image144.png"/><Relationship Id="rId33" Type="http://schemas.openxmlformats.org/officeDocument/2006/relationships/image" Target="../media/image152.png"/><Relationship Id="rId38" Type="http://schemas.openxmlformats.org/officeDocument/2006/relationships/image" Target="../media/image157.png"/><Relationship Id="rId46" Type="http://schemas.openxmlformats.org/officeDocument/2006/relationships/image" Target="../media/image165.png"/><Relationship Id="rId59" Type="http://schemas.openxmlformats.org/officeDocument/2006/relationships/image" Target="../media/image178.png"/><Relationship Id="rId67" Type="http://schemas.openxmlformats.org/officeDocument/2006/relationships/image" Target="../media/image185.jpg"/><Relationship Id="rId20" Type="http://schemas.openxmlformats.org/officeDocument/2006/relationships/image" Target="../media/image139.png"/><Relationship Id="rId41" Type="http://schemas.openxmlformats.org/officeDocument/2006/relationships/image" Target="../media/image160.png"/><Relationship Id="rId54" Type="http://schemas.openxmlformats.org/officeDocument/2006/relationships/image" Target="../media/image173.png"/><Relationship Id="rId62" Type="http://schemas.openxmlformats.org/officeDocument/2006/relationships/image" Target="../media/image181.jpg"/></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10.xml"/><Relationship Id="rId5" Type="http://schemas.openxmlformats.org/officeDocument/2006/relationships/image" Target="../media/image194.png"/><Relationship Id="rId4" Type="http://schemas.openxmlformats.org/officeDocument/2006/relationships/image" Target="../media/image193.png"/></Relationships>
</file>

<file path=ppt/slides/_rels/slide34.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98.jpeg"/><Relationship Id="rId7" Type="http://schemas.openxmlformats.org/officeDocument/2006/relationships/image" Target="../media/image202.jpeg"/><Relationship Id="rId2" Type="http://schemas.openxmlformats.org/officeDocument/2006/relationships/image" Target="../media/image197.jpeg"/><Relationship Id="rId1" Type="http://schemas.openxmlformats.org/officeDocument/2006/relationships/slideLayout" Target="../slideLayouts/slideLayout6.xml"/><Relationship Id="rId6" Type="http://schemas.openxmlformats.org/officeDocument/2006/relationships/image" Target="../media/image201.jpeg"/><Relationship Id="rId5" Type="http://schemas.openxmlformats.org/officeDocument/2006/relationships/image" Target="../media/image200.jpeg"/><Relationship Id="rId4" Type="http://schemas.openxmlformats.org/officeDocument/2006/relationships/image" Target="../media/image199.jpeg"/></Relationships>
</file>

<file path=ppt/slides/_rels/slide39.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7.xml"/><Relationship Id="rId4" Type="http://schemas.openxmlformats.org/officeDocument/2006/relationships/image" Target="../media/image20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7.xml"/><Relationship Id="rId5" Type="http://schemas.openxmlformats.org/officeDocument/2006/relationships/image" Target="../media/image209.jpeg"/><Relationship Id="rId4" Type="http://schemas.openxmlformats.org/officeDocument/2006/relationships/image" Target="../media/image208.jpeg"/></Relationships>
</file>

<file path=ppt/slides/_rels/slide4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jpeg"/></Relationships>
</file>

<file path=ppt/slides/_rels/slide42.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1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hyperlink" Target="mailto:ueno.1956yoshi@gmail.com"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テキスト ボックス 2">
            <a:extLst>
              <a:ext uri="{FF2B5EF4-FFF2-40B4-BE49-F238E27FC236}">
                <a16:creationId xmlns:a16="http://schemas.microsoft.com/office/drawing/2014/main" id="{7E09FACF-FC22-EA4C-2E2C-56DF1F01A1F6}"/>
              </a:ext>
            </a:extLst>
          </p:cNvPr>
          <p:cNvSpPr txBox="1">
            <a:spLocks noChangeArrowheads="1"/>
          </p:cNvSpPr>
          <p:nvPr/>
        </p:nvSpPr>
        <p:spPr bwMode="auto">
          <a:xfrm>
            <a:off x="827087" y="404664"/>
            <a:ext cx="7489825"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800" dirty="0">
                <a:solidFill>
                  <a:srgbClr val="000000"/>
                </a:solidFill>
                <a:latin typeface="Courier New" panose="02070309020205020404" pitchFamily="49" charset="0"/>
              </a:rPr>
              <a:t>インフラ・マネジメントシリーズ</a:t>
            </a:r>
            <a:br>
              <a:rPr lang="ja-JP" altLang="en-US" sz="3600" dirty="0"/>
            </a:br>
            <a:br>
              <a:rPr lang="ja-JP" altLang="en-US" sz="3600" dirty="0"/>
            </a:br>
            <a:r>
              <a:rPr lang="ja-JP" altLang="en-US" sz="4000" dirty="0">
                <a:solidFill>
                  <a:srgbClr val="000000"/>
                </a:solidFill>
                <a:latin typeface="Courier New" panose="02070309020205020404" pitchFamily="49" charset="0"/>
              </a:rPr>
              <a:t>「群マネ」の実践ガイド　</a:t>
            </a:r>
            <a:br>
              <a:rPr lang="ja-JP" altLang="en-US" sz="3600" dirty="0"/>
            </a:br>
            <a:br>
              <a:rPr lang="ja-JP" altLang="en-US" sz="3600" dirty="0"/>
            </a:br>
            <a:r>
              <a:rPr lang="en-US" altLang="ja-JP" sz="3600" b="1" dirty="0">
                <a:solidFill>
                  <a:srgbClr val="000000"/>
                </a:solidFill>
                <a:latin typeface="Courier New" panose="02070309020205020404" pitchFamily="49" charset="0"/>
              </a:rPr>
              <a:t>―</a:t>
            </a:r>
            <a:r>
              <a:rPr lang="ja-JP" altLang="en-US" sz="2800" b="1" dirty="0">
                <a:solidFill>
                  <a:srgbClr val="000000"/>
                </a:solidFill>
                <a:latin typeface="Courier New" panose="02070309020205020404" pitchFamily="49" charset="0"/>
              </a:rPr>
              <a:t>「群マネの手引き</a:t>
            </a:r>
            <a:r>
              <a:rPr lang="en-US" altLang="ja-JP" sz="2800" b="1" dirty="0">
                <a:solidFill>
                  <a:srgbClr val="000000"/>
                </a:solidFill>
                <a:latin typeface="Courier New" panose="02070309020205020404" pitchFamily="49" charset="0"/>
              </a:rPr>
              <a:t>VER1</a:t>
            </a:r>
            <a:r>
              <a:rPr lang="ja-JP" altLang="en-US" sz="2800" b="1" dirty="0">
                <a:solidFill>
                  <a:srgbClr val="000000"/>
                </a:solidFill>
                <a:latin typeface="Courier New" panose="02070309020205020404" pitchFamily="49" charset="0"/>
              </a:rPr>
              <a:t>」についてー</a:t>
            </a:r>
            <a:endParaRPr lang="en-US" altLang="ja-JP" sz="2800" b="1" dirty="0">
              <a:solidFill>
                <a:srgbClr val="000000"/>
              </a:solidFill>
              <a:latin typeface="Courier New" panose="02070309020205020404" pitchFamily="49" charset="0"/>
            </a:endParaRPr>
          </a:p>
          <a:p>
            <a:pPr>
              <a:spcBef>
                <a:spcPct val="0"/>
              </a:spcBef>
              <a:buFontTx/>
              <a:buNone/>
            </a:pPr>
            <a:endParaRPr lang="en-US" altLang="ja-JP" sz="3600" dirty="0">
              <a:latin typeface="HGP創英角ﾎﾟｯﾌﾟ体" panose="040B0A00000000000000" pitchFamily="50" charset="-128"/>
              <a:ea typeface="HGP創英角ﾎﾟｯﾌﾟ体" panose="040B0A00000000000000" pitchFamily="50" charset="-128"/>
            </a:endParaRPr>
          </a:p>
          <a:p>
            <a:pPr algn="ctr">
              <a:spcBef>
                <a:spcPct val="0"/>
              </a:spcBef>
              <a:buFontTx/>
              <a:buNone/>
            </a:pPr>
            <a:r>
              <a:rPr lang="ja-JP" altLang="en-US" sz="2800" dirty="0">
                <a:latin typeface="Arial" panose="020B0604020202020204" pitchFamily="34" charset="0"/>
              </a:rPr>
              <a:t>２０２６年１月２２日</a:t>
            </a:r>
            <a:endParaRPr lang="en-US" altLang="ja-JP" sz="2800" dirty="0">
              <a:solidFill>
                <a:srgbClr val="000000"/>
              </a:solidFill>
              <a:latin typeface="Courier New" panose="02070309020205020404" pitchFamily="49" charset="0"/>
            </a:endParaRPr>
          </a:p>
          <a:p>
            <a:pPr algn="r">
              <a:spcBef>
                <a:spcPct val="0"/>
              </a:spcBef>
              <a:buFontTx/>
              <a:buNone/>
            </a:pPr>
            <a:r>
              <a:rPr lang="ja-JP" altLang="en-US" sz="2400" dirty="0">
                <a:solidFill>
                  <a:srgbClr val="000000"/>
                </a:solidFill>
                <a:latin typeface="Courier New" panose="02070309020205020404" pitchFamily="49" charset="0"/>
              </a:rPr>
              <a:t>植野インフラマネジメントオフィス</a:t>
            </a:r>
            <a:endParaRPr lang="en-US" altLang="ja-JP" sz="2400" dirty="0">
              <a:solidFill>
                <a:srgbClr val="000000"/>
              </a:solidFill>
              <a:latin typeface="Arial" panose="020B0604020202020204" pitchFamily="34" charset="0"/>
            </a:endParaRPr>
          </a:p>
          <a:p>
            <a:pPr algn="r">
              <a:spcBef>
                <a:spcPct val="0"/>
              </a:spcBef>
              <a:buFontTx/>
              <a:buNone/>
            </a:pPr>
            <a:r>
              <a:rPr lang="ja-JP" altLang="en-US" sz="2400" dirty="0">
                <a:solidFill>
                  <a:srgbClr val="000000"/>
                </a:solidFill>
                <a:latin typeface="Arial" panose="020B0604020202020204" pitchFamily="34" charset="0"/>
              </a:rPr>
              <a:t>　</a:t>
            </a:r>
            <a:r>
              <a:rPr lang="ja-JP" altLang="en-US" sz="2400" dirty="0">
                <a:solidFill>
                  <a:srgbClr val="000000"/>
                </a:solidFill>
                <a:latin typeface="Courier New" panose="02070309020205020404" pitchFamily="49" charset="0"/>
              </a:rPr>
              <a:t>富山市　政策アドバイザー</a:t>
            </a:r>
            <a:br>
              <a:rPr lang="ja-JP" altLang="en-US" sz="2800" dirty="0">
                <a:latin typeface="Arial" panose="020B0604020202020204" pitchFamily="34" charset="0"/>
              </a:rPr>
            </a:br>
            <a:endParaRPr lang="en-US" altLang="ja-JP" sz="2800" dirty="0">
              <a:latin typeface="Arial" panose="020B0604020202020204" pitchFamily="34" charset="0"/>
            </a:endParaRPr>
          </a:p>
          <a:p>
            <a:pPr algn="r">
              <a:spcBef>
                <a:spcPct val="0"/>
              </a:spcBef>
              <a:buFontTx/>
              <a:buNone/>
            </a:pPr>
            <a:r>
              <a:rPr lang="ja-JP" altLang="en-US" sz="3600" dirty="0">
                <a:solidFill>
                  <a:srgbClr val="000000"/>
                </a:solidFill>
                <a:latin typeface="Courier New" panose="02070309020205020404" pitchFamily="49" charset="0"/>
              </a:rPr>
              <a:t>植野芳彦　</a:t>
            </a:r>
            <a:br>
              <a:rPr lang="ja-JP" altLang="en-US" sz="3600" dirty="0">
                <a:latin typeface="Arial" panose="020B0604020202020204" pitchFamily="34" charset="0"/>
              </a:rPr>
            </a:br>
            <a:br>
              <a:rPr lang="ja-JP" altLang="en-US" sz="1400" dirty="0">
                <a:latin typeface="Arial" panose="020B0604020202020204" pitchFamily="34" charset="0"/>
              </a:rPr>
            </a:br>
            <a:endParaRPr lang="ja-JP" altLang="en-US" sz="1400" dirty="0">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593076" y="0"/>
            <a:ext cx="1545193" cy="333375"/>
          </a:xfrm>
          <a:prstGeom prst="rect">
            <a:avLst/>
          </a:prstGeom>
        </p:spPr>
      </p:pic>
      <p:sp>
        <p:nvSpPr>
          <p:cNvPr id="3" name="object 3" descr="$PPTXTitle"/>
          <p:cNvSpPr txBox="1">
            <a:spLocks noGrp="1"/>
          </p:cNvSpPr>
          <p:nvPr>
            <p:ph type="title"/>
          </p:nvPr>
        </p:nvSpPr>
        <p:spPr>
          <a:xfrm>
            <a:off x="28434" y="218240"/>
            <a:ext cx="8229600" cy="382156"/>
          </a:xfrm>
          <a:prstGeom prst="rect">
            <a:avLst/>
          </a:prstGeom>
        </p:spPr>
        <p:txBody>
          <a:bodyPr vert="horz" wrap="square" lIns="0" tIns="12700" rIns="0" bIns="0" rtlCol="0">
            <a:spAutoFit/>
          </a:bodyPr>
          <a:lstStyle/>
          <a:p>
            <a:pPr marL="12700">
              <a:lnSpc>
                <a:spcPct val="100000"/>
              </a:lnSpc>
              <a:spcBef>
                <a:spcPts val="100"/>
              </a:spcBef>
            </a:pPr>
            <a:r>
              <a:rPr sz="2400" spc="-45" dirty="0"/>
              <a:t>地域インフラ群再生戦略マネジメント</a:t>
            </a:r>
            <a:r>
              <a:rPr sz="2400" dirty="0"/>
              <a:t>（</a:t>
            </a:r>
            <a:r>
              <a:rPr sz="2400" spc="-15" dirty="0"/>
              <a:t>群マネ</a:t>
            </a:r>
            <a:r>
              <a:rPr sz="2400" dirty="0"/>
              <a:t>）</a:t>
            </a:r>
            <a:r>
              <a:rPr sz="2400" spc="-1225" dirty="0"/>
              <a:t>に</a:t>
            </a:r>
            <a:r>
              <a:rPr sz="2400" spc="-45" dirty="0"/>
              <a:t>ついて</a:t>
            </a:r>
          </a:p>
        </p:txBody>
      </p:sp>
      <p:sp>
        <p:nvSpPr>
          <p:cNvPr id="4" name="object 4"/>
          <p:cNvSpPr txBox="1"/>
          <p:nvPr/>
        </p:nvSpPr>
        <p:spPr>
          <a:xfrm>
            <a:off x="501230" y="741387"/>
            <a:ext cx="8141970" cy="831215"/>
          </a:xfrm>
          <a:prstGeom prst="rect">
            <a:avLst/>
          </a:prstGeom>
          <a:ln w="19050">
            <a:solidFill>
              <a:srgbClr val="000000"/>
            </a:solidFill>
          </a:ln>
        </p:spPr>
        <p:txBody>
          <a:bodyPr vert="horz" wrap="square" lIns="0" tIns="52705" rIns="0" bIns="0" rtlCol="0">
            <a:spAutoFit/>
          </a:bodyPr>
          <a:lstStyle/>
          <a:p>
            <a:pPr marL="226695" marR="81280" indent="-135890" algn="just">
              <a:lnSpc>
                <a:spcPct val="100000"/>
              </a:lnSpc>
              <a:spcBef>
                <a:spcPts val="415"/>
              </a:spcBef>
              <a:buChar char="○"/>
              <a:tabLst>
                <a:tab pos="226695" algn="l"/>
                <a:tab pos="474345" algn="l"/>
              </a:tabLst>
            </a:pPr>
            <a:r>
              <a:rPr sz="1600" spc="-30" dirty="0">
                <a:latin typeface="ＭＳ Ｐゴシック"/>
                <a:cs typeface="ＭＳ Ｐゴシック"/>
              </a:rPr>
              <a:t>	「地域インフラ群再生戦略マネジメント</a:t>
            </a:r>
            <a:r>
              <a:rPr sz="1600" spc="-20" dirty="0">
                <a:latin typeface="ＭＳ Ｐゴシック"/>
                <a:cs typeface="ＭＳ Ｐゴシック"/>
              </a:rPr>
              <a:t>（</a:t>
            </a:r>
            <a:r>
              <a:rPr sz="1600" spc="-25" dirty="0">
                <a:latin typeface="ＭＳ Ｐゴシック"/>
                <a:cs typeface="ＭＳ Ｐゴシック"/>
              </a:rPr>
              <a:t>群マネ</a:t>
            </a:r>
            <a:r>
              <a:rPr sz="1600" spc="-20" dirty="0">
                <a:latin typeface="ＭＳ Ｐゴシック"/>
                <a:cs typeface="ＭＳ Ｐゴシック"/>
              </a:rPr>
              <a:t>）</a:t>
            </a:r>
            <a:r>
              <a:rPr sz="1600" spc="-25" dirty="0">
                <a:latin typeface="ＭＳ Ｐゴシック"/>
                <a:cs typeface="ＭＳ Ｐゴシック"/>
              </a:rPr>
              <a:t>」とは、技術系職員が限られる</a:t>
            </a:r>
            <a:r>
              <a:rPr sz="1600" spc="-1255" dirty="0">
                <a:latin typeface="ＭＳ Ｐゴシック"/>
                <a:cs typeface="ＭＳ Ｐゴシック"/>
              </a:rPr>
              <a:t>中</a:t>
            </a:r>
            <a:r>
              <a:rPr sz="1600" spc="-30" dirty="0">
                <a:latin typeface="ＭＳ Ｐゴシック"/>
                <a:cs typeface="ＭＳ Ｐゴシック"/>
              </a:rPr>
              <a:t>でも、的確なインフラメンテナンスを確保するため、</a:t>
            </a:r>
            <a:r>
              <a:rPr sz="1600" b="1" spc="-15" dirty="0">
                <a:solidFill>
                  <a:srgbClr val="FF0000"/>
                </a:solidFill>
                <a:latin typeface="ＭＳ Ｐゴシック"/>
                <a:cs typeface="ＭＳ Ｐゴシック"/>
              </a:rPr>
              <a:t>複数自治体のインフラや複数分</a:t>
            </a:r>
            <a:r>
              <a:rPr sz="1600" b="1" spc="-30" dirty="0">
                <a:solidFill>
                  <a:srgbClr val="FF0000"/>
                </a:solidFill>
                <a:latin typeface="ＭＳ Ｐゴシック"/>
                <a:cs typeface="ＭＳ Ｐゴシック"/>
              </a:rPr>
              <a:t>野のインフラを「群」として捉え</a:t>
            </a:r>
            <a:r>
              <a:rPr sz="1600" spc="-40" dirty="0">
                <a:latin typeface="ＭＳ Ｐゴシック"/>
                <a:cs typeface="ＭＳ Ｐゴシック"/>
              </a:rPr>
              <a:t>、効率的・効果的にマネジメントしていく取組。</a:t>
            </a:r>
            <a:endParaRPr sz="1600">
              <a:latin typeface="ＭＳ Ｐゴシック"/>
              <a:cs typeface="ＭＳ Ｐゴシック"/>
            </a:endParaRPr>
          </a:p>
        </p:txBody>
      </p:sp>
      <p:pic>
        <p:nvPicPr>
          <p:cNvPr id="5" name="object 5"/>
          <p:cNvPicPr/>
          <p:nvPr/>
        </p:nvPicPr>
        <p:blipFill>
          <a:blip r:embed="rId3" cstate="print"/>
          <a:stretch>
            <a:fillRect/>
          </a:stretch>
        </p:blipFill>
        <p:spPr>
          <a:xfrm>
            <a:off x="506437" y="1781429"/>
            <a:ext cx="3985425" cy="1873758"/>
          </a:xfrm>
          <a:prstGeom prst="rect">
            <a:avLst/>
          </a:prstGeom>
        </p:spPr>
      </p:pic>
      <p:sp>
        <p:nvSpPr>
          <p:cNvPr id="6" name="object 6"/>
          <p:cNvSpPr txBox="1"/>
          <p:nvPr/>
        </p:nvSpPr>
        <p:spPr>
          <a:xfrm>
            <a:off x="1200403" y="3170936"/>
            <a:ext cx="2595245" cy="302260"/>
          </a:xfrm>
          <a:prstGeom prst="rect">
            <a:avLst/>
          </a:prstGeom>
        </p:spPr>
        <p:txBody>
          <a:bodyPr vert="horz" wrap="square" lIns="0" tIns="15875" rIns="0" bIns="0" rtlCol="0">
            <a:spAutoFit/>
          </a:bodyPr>
          <a:lstStyle/>
          <a:p>
            <a:pPr marL="29209">
              <a:lnSpc>
                <a:spcPts val="1075"/>
              </a:lnSpc>
              <a:spcBef>
                <a:spcPts val="125"/>
              </a:spcBef>
            </a:pPr>
            <a:r>
              <a:rPr sz="900" spc="-5" dirty="0">
                <a:latin typeface="ＭＳ Ｐゴシック"/>
                <a:cs typeface="ＭＳ Ｐゴシック"/>
              </a:rPr>
              <a:t>市区町村同士の「水平連携」や都道府県も関与す</a:t>
            </a:r>
            <a:r>
              <a:rPr sz="900" spc="-50" dirty="0">
                <a:latin typeface="ＭＳ Ｐゴシック"/>
                <a:cs typeface="ＭＳ Ｐゴシック"/>
              </a:rPr>
              <a:t> る</a:t>
            </a:r>
            <a:endParaRPr sz="900">
              <a:latin typeface="ＭＳ Ｐゴシック"/>
              <a:cs typeface="ＭＳ Ｐゴシック"/>
            </a:endParaRPr>
          </a:p>
          <a:p>
            <a:pPr marL="12700">
              <a:lnSpc>
                <a:spcPts val="1075"/>
              </a:lnSpc>
            </a:pPr>
            <a:r>
              <a:rPr sz="900" spc="5" dirty="0">
                <a:latin typeface="ＭＳ Ｐゴシック"/>
                <a:cs typeface="ＭＳ Ｐゴシック"/>
              </a:rPr>
              <a:t>「垂直連携」により、</a:t>
            </a:r>
            <a:r>
              <a:rPr sz="900" b="1" spc="10" dirty="0">
                <a:solidFill>
                  <a:srgbClr val="006FC0"/>
                </a:solidFill>
                <a:latin typeface="ＭＳ Ｐゴシック"/>
                <a:cs typeface="ＭＳ Ｐゴシック"/>
              </a:rPr>
              <a:t>自治体の枠を越えてマネジ</a:t>
            </a:r>
            <a:r>
              <a:rPr sz="900" b="1" spc="-900" dirty="0">
                <a:solidFill>
                  <a:srgbClr val="006FC0"/>
                </a:solidFill>
                <a:latin typeface="ＭＳ Ｐゴシック"/>
                <a:cs typeface="ＭＳ Ｐゴシック"/>
              </a:rPr>
              <a:t>メ</a:t>
            </a:r>
            <a:r>
              <a:rPr sz="900" b="1" spc="5" dirty="0">
                <a:solidFill>
                  <a:srgbClr val="006FC0"/>
                </a:solidFill>
                <a:latin typeface="ＭＳ Ｐゴシック"/>
                <a:cs typeface="ＭＳ Ｐゴシック"/>
              </a:rPr>
              <a:t>ント</a:t>
            </a:r>
            <a:endParaRPr sz="900">
              <a:latin typeface="ＭＳ Ｐゴシック"/>
              <a:cs typeface="ＭＳ Ｐゴシック"/>
            </a:endParaRPr>
          </a:p>
        </p:txBody>
      </p:sp>
      <p:sp>
        <p:nvSpPr>
          <p:cNvPr id="7" name="object 7"/>
          <p:cNvSpPr/>
          <p:nvPr/>
        </p:nvSpPr>
        <p:spPr>
          <a:xfrm>
            <a:off x="4671186" y="1800479"/>
            <a:ext cx="3947795" cy="1820545"/>
          </a:xfrm>
          <a:custGeom>
            <a:avLst/>
            <a:gdLst/>
            <a:ahLst/>
            <a:cxnLst/>
            <a:rect l="l" t="t" r="r" b="b"/>
            <a:pathLst>
              <a:path w="3947795" h="1820545">
                <a:moveTo>
                  <a:pt x="0" y="144525"/>
                </a:moveTo>
                <a:lnTo>
                  <a:pt x="7361" y="98868"/>
                </a:lnTo>
                <a:lnTo>
                  <a:pt x="27866" y="59198"/>
                </a:lnTo>
                <a:lnTo>
                  <a:pt x="59143" y="27903"/>
                </a:lnTo>
                <a:lnTo>
                  <a:pt x="98820" y="7374"/>
                </a:lnTo>
                <a:lnTo>
                  <a:pt x="144525" y="0"/>
                </a:lnTo>
                <a:lnTo>
                  <a:pt x="3802761" y="0"/>
                </a:lnTo>
                <a:lnTo>
                  <a:pt x="3848466" y="7374"/>
                </a:lnTo>
                <a:lnTo>
                  <a:pt x="3888143" y="27903"/>
                </a:lnTo>
                <a:lnTo>
                  <a:pt x="3919420" y="59198"/>
                </a:lnTo>
                <a:lnTo>
                  <a:pt x="3939925" y="98868"/>
                </a:lnTo>
                <a:lnTo>
                  <a:pt x="3947287" y="144525"/>
                </a:lnTo>
                <a:lnTo>
                  <a:pt x="3947287" y="1675638"/>
                </a:lnTo>
                <a:lnTo>
                  <a:pt x="3939925" y="1721295"/>
                </a:lnTo>
                <a:lnTo>
                  <a:pt x="3919420" y="1760965"/>
                </a:lnTo>
                <a:lnTo>
                  <a:pt x="3888143" y="1792260"/>
                </a:lnTo>
                <a:lnTo>
                  <a:pt x="3848466" y="1812789"/>
                </a:lnTo>
                <a:lnTo>
                  <a:pt x="3802761" y="1820164"/>
                </a:lnTo>
                <a:lnTo>
                  <a:pt x="144525" y="1820164"/>
                </a:lnTo>
                <a:lnTo>
                  <a:pt x="98820" y="1812789"/>
                </a:lnTo>
                <a:lnTo>
                  <a:pt x="59143" y="1792260"/>
                </a:lnTo>
                <a:lnTo>
                  <a:pt x="27866" y="1760965"/>
                </a:lnTo>
                <a:lnTo>
                  <a:pt x="7361" y="1721295"/>
                </a:lnTo>
                <a:lnTo>
                  <a:pt x="0" y="1675638"/>
                </a:lnTo>
                <a:lnTo>
                  <a:pt x="0" y="144525"/>
                </a:lnTo>
                <a:close/>
              </a:path>
            </a:pathLst>
          </a:custGeom>
          <a:ln w="38100">
            <a:solidFill>
              <a:srgbClr val="A6A6A6"/>
            </a:solidFill>
          </a:ln>
        </p:spPr>
        <p:txBody>
          <a:bodyPr wrap="square" lIns="0" tIns="0" rIns="0" bIns="0" rtlCol="0"/>
          <a:lstStyle/>
          <a:p>
            <a:endParaRPr/>
          </a:p>
        </p:txBody>
      </p:sp>
      <p:sp>
        <p:nvSpPr>
          <p:cNvPr id="8" name="object 8"/>
          <p:cNvSpPr txBox="1"/>
          <p:nvPr/>
        </p:nvSpPr>
        <p:spPr>
          <a:xfrm>
            <a:off x="1770633" y="1853564"/>
            <a:ext cx="5696585" cy="250825"/>
          </a:xfrm>
          <a:prstGeom prst="rect">
            <a:avLst/>
          </a:prstGeom>
        </p:spPr>
        <p:txBody>
          <a:bodyPr vert="horz" wrap="square" lIns="0" tIns="15875" rIns="0" bIns="0" rtlCol="0">
            <a:spAutoFit/>
          </a:bodyPr>
          <a:lstStyle/>
          <a:p>
            <a:pPr marL="12700">
              <a:lnSpc>
                <a:spcPct val="100000"/>
              </a:lnSpc>
              <a:spcBef>
                <a:spcPts val="125"/>
              </a:spcBef>
              <a:tabLst>
                <a:tab pos="4065270" algn="l"/>
              </a:tabLst>
            </a:pPr>
            <a:r>
              <a:rPr sz="1450" dirty="0">
                <a:solidFill>
                  <a:srgbClr val="FF0000"/>
                </a:solidFill>
                <a:latin typeface="HGP創英角ｺﾞｼｯｸUB"/>
                <a:cs typeface="HGP創英角ｺﾞｼｯｸUB"/>
              </a:rPr>
              <a:t>広域連携</a:t>
            </a:r>
            <a:r>
              <a:rPr sz="1450" dirty="0">
                <a:latin typeface="HGP創英角ｺﾞｼｯｸUB"/>
                <a:cs typeface="HGP創英角ｺﾞｼｯｸUB"/>
              </a:rPr>
              <a:t>の群マ</a:t>
            </a:r>
            <a:r>
              <a:rPr sz="1450" spc="-50" dirty="0">
                <a:latin typeface="HGP創英角ｺﾞｼｯｸUB"/>
                <a:cs typeface="HGP創英角ｺﾞｼｯｸUB"/>
              </a:rPr>
              <a:t>ネ</a:t>
            </a:r>
            <a:r>
              <a:rPr sz="1450" dirty="0">
                <a:latin typeface="HGP創英角ｺﾞｼｯｸUB"/>
                <a:cs typeface="HGP創英角ｺﾞｼｯｸUB"/>
              </a:rPr>
              <a:t>	</a:t>
            </a:r>
            <a:r>
              <a:rPr sz="1450" dirty="0">
                <a:solidFill>
                  <a:srgbClr val="FF0000"/>
                </a:solidFill>
                <a:latin typeface="HGP創英角ｺﾞｼｯｸUB"/>
                <a:cs typeface="HGP創英角ｺﾞｼｯｸUB"/>
              </a:rPr>
              <a:t>多分野連携</a:t>
            </a:r>
            <a:r>
              <a:rPr sz="1450" dirty="0">
                <a:latin typeface="HGP創英角ｺﾞｼｯｸUB"/>
                <a:cs typeface="HGP創英角ｺﾞｼｯｸUB"/>
              </a:rPr>
              <a:t>の群マ</a:t>
            </a:r>
            <a:r>
              <a:rPr sz="1450" spc="-525" dirty="0">
                <a:latin typeface="HGP創英角ｺﾞｼｯｸUB"/>
                <a:cs typeface="HGP創英角ｺﾞｼｯｸUB"/>
              </a:rPr>
              <a:t>ネ</a:t>
            </a:r>
            <a:endParaRPr sz="1450">
              <a:latin typeface="HGP創英角ｺﾞｼｯｸUB"/>
              <a:cs typeface="HGP創英角ｺﾞｼｯｸUB"/>
            </a:endParaRPr>
          </a:p>
        </p:txBody>
      </p:sp>
      <p:sp>
        <p:nvSpPr>
          <p:cNvPr id="9" name="object 9"/>
          <p:cNvSpPr txBox="1"/>
          <p:nvPr/>
        </p:nvSpPr>
        <p:spPr>
          <a:xfrm>
            <a:off x="5694045" y="3170936"/>
            <a:ext cx="1906905" cy="302260"/>
          </a:xfrm>
          <a:prstGeom prst="rect">
            <a:avLst/>
          </a:prstGeom>
        </p:spPr>
        <p:txBody>
          <a:bodyPr vert="horz" wrap="square" lIns="0" tIns="15875" rIns="0" bIns="0" rtlCol="0">
            <a:spAutoFit/>
          </a:bodyPr>
          <a:lstStyle/>
          <a:p>
            <a:pPr algn="ctr">
              <a:lnSpc>
                <a:spcPts val="1075"/>
              </a:lnSpc>
              <a:spcBef>
                <a:spcPts val="125"/>
              </a:spcBef>
            </a:pPr>
            <a:r>
              <a:rPr sz="900" spc="-5" dirty="0">
                <a:latin typeface="ＭＳ Ｐゴシック"/>
                <a:cs typeface="ＭＳ Ｐゴシック"/>
              </a:rPr>
              <a:t>道路や河川、公園、下水道など、</a:t>
            </a:r>
            <a:endParaRPr sz="900">
              <a:latin typeface="ＭＳ Ｐゴシック"/>
              <a:cs typeface="ＭＳ Ｐゴシック"/>
            </a:endParaRPr>
          </a:p>
          <a:p>
            <a:pPr algn="ctr">
              <a:lnSpc>
                <a:spcPts val="1075"/>
              </a:lnSpc>
            </a:pPr>
            <a:r>
              <a:rPr sz="900" b="1" dirty="0">
                <a:solidFill>
                  <a:srgbClr val="006FC0"/>
                </a:solidFill>
                <a:latin typeface="ＭＳ Ｐゴシック"/>
                <a:cs typeface="ＭＳ Ｐゴシック"/>
              </a:rPr>
              <a:t>インフラ分野の枠を越えてマネジメ</a:t>
            </a:r>
            <a:r>
              <a:rPr sz="900" b="1" spc="-805" dirty="0">
                <a:solidFill>
                  <a:srgbClr val="006FC0"/>
                </a:solidFill>
                <a:latin typeface="ＭＳ Ｐゴシック"/>
                <a:cs typeface="ＭＳ Ｐゴシック"/>
              </a:rPr>
              <a:t>ン</a:t>
            </a:r>
            <a:r>
              <a:rPr sz="900" b="1" spc="-50" dirty="0">
                <a:solidFill>
                  <a:srgbClr val="006FC0"/>
                </a:solidFill>
                <a:latin typeface="ＭＳ Ｐゴシック"/>
                <a:cs typeface="ＭＳ Ｐゴシック"/>
              </a:rPr>
              <a:t>ト</a:t>
            </a:r>
            <a:endParaRPr sz="900">
              <a:latin typeface="ＭＳ Ｐゴシック"/>
              <a:cs typeface="ＭＳ Ｐゴシック"/>
            </a:endParaRPr>
          </a:p>
        </p:txBody>
      </p:sp>
      <p:sp>
        <p:nvSpPr>
          <p:cNvPr id="10" name="object 10"/>
          <p:cNvSpPr txBox="1"/>
          <p:nvPr/>
        </p:nvSpPr>
        <p:spPr>
          <a:xfrm>
            <a:off x="3295015" y="2386076"/>
            <a:ext cx="236220" cy="151765"/>
          </a:xfrm>
          <a:prstGeom prst="rect">
            <a:avLst/>
          </a:prstGeom>
        </p:spPr>
        <p:txBody>
          <a:bodyPr vert="horz" wrap="square" lIns="0" tIns="15875" rIns="0" bIns="0" rtlCol="0">
            <a:spAutoFit/>
          </a:bodyPr>
          <a:lstStyle/>
          <a:p>
            <a:pPr marL="12700">
              <a:lnSpc>
                <a:spcPct val="100000"/>
              </a:lnSpc>
              <a:spcBef>
                <a:spcPts val="125"/>
              </a:spcBef>
            </a:pPr>
            <a:r>
              <a:rPr sz="800" b="1" spc="-25" dirty="0">
                <a:latin typeface="Meiryo UI"/>
                <a:cs typeface="Meiryo UI"/>
              </a:rPr>
              <a:t>Ａ県</a:t>
            </a:r>
            <a:endParaRPr sz="800">
              <a:latin typeface="Meiryo UI"/>
              <a:cs typeface="Meiryo UI"/>
            </a:endParaRPr>
          </a:p>
        </p:txBody>
      </p:sp>
      <p:sp>
        <p:nvSpPr>
          <p:cNvPr id="11" name="object 11"/>
          <p:cNvSpPr txBox="1"/>
          <p:nvPr/>
        </p:nvSpPr>
        <p:spPr>
          <a:xfrm>
            <a:off x="3324605" y="2810383"/>
            <a:ext cx="202565" cy="151765"/>
          </a:xfrm>
          <a:prstGeom prst="rect">
            <a:avLst/>
          </a:prstGeom>
        </p:spPr>
        <p:txBody>
          <a:bodyPr vert="horz" wrap="square" lIns="0" tIns="15875" rIns="0" bIns="0" rtlCol="0">
            <a:spAutoFit/>
          </a:bodyPr>
          <a:lstStyle/>
          <a:p>
            <a:pPr marL="12700">
              <a:lnSpc>
                <a:spcPct val="100000"/>
              </a:lnSpc>
              <a:spcBef>
                <a:spcPts val="125"/>
              </a:spcBef>
            </a:pPr>
            <a:r>
              <a:rPr sz="800" b="1" dirty="0">
                <a:latin typeface="Meiryo UI"/>
                <a:cs typeface="Meiryo UI"/>
              </a:rPr>
              <a:t>C</a:t>
            </a:r>
            <a:r>
              <a:rPr sz="800" b="1" spc="-50" dirty="0">
                <a:latin typeface="Meiryo UI"/>
                <a:cs typeface="Meiryo UI"/>
              </a:rPr>
              <a:t>町</a:t>
            </a:r>
            <a:endParaRPr sz="800">
              <a:latin typeface="Meiryo UI"/>
              <a:cs typeface="Meiryo UI"/>
            </a:endParaRPr>
          </a:p>
        </p:txBody>
      </p:sp>
      <p:sp>
        <p:nvSpPr>
          <p:cNvPr id="12" name="object 12"/>
          <p:cNvSpPr txBox="1"/>
          <p:nvPr/>
        </p:nvSpPr>
        <p:spPr>
          <a:xfrm>
            <a:off x="2774060" y="2720466"/>
            <a:ext cx="236220" cy="151765"/>
          </a:xfrm>
          <a:prstGeom prst="rect">
            <a:avLst/>
          </a:prstGeom>
        </p:spPr>
        <p:txBody>
          <a:bodyPr vert="horz" wrap="square" lIns="0" tIns="15875" rIns="0" bIns="0" rtlCol="0">
            <a:spAutoFit/>
          </a:bodyPr>
          <a:lstStyle/>
          <a:p>
            <a:pPr marL="12700">
              <a:lnSpc>
                <a:spcPct val="100000"/>
              </a:lnSpc>
              <a:spcBef>
                <a:spcPts val="125"/>
              </a:spcBef>
            </a:pPr>
            <a:r>
              <a:rPr sz="800" b="1" spc="-25" dirty="0">
                <a:latin typeface="Meiryo UI"/>
                <a:cs typeface="Meiryo UI"/>
              </a:rPr>
              <a:t>Ｂ市</a:t>
            </a:r>
            <a:endParaRPr sz="800">
              <a:latin typeface="Meiryo UI"/>
              <a:cs typeface="Meiryo UI"/>
            </a:endParaRPr>
          </a:p>
        </p:txBody>
      </p:sp>
      <p:sp>
        <p:nvSpPr>
          <p:cNvPr id="13" name="object 13"/>
          <p:cNvSpPr txBox="1"/>
          <p:nvPr/>
        </p:nvSpPr>
        <p:spPr>
          <a:xfrm>
            <a:off x="3893565" y="2703957"/>
            <a:ext cx="393065" cy="406400"/>
          </a:xfrm>
          <a:prstGeom prst="rect">
            <a:avLst/>
          </a:prstGeom>
        </p:spPr>
        <p:txBody>
          <a:bodyPr vert="horz" wrap="square" lIns="0" tIns="15875" rIns="0" bIns="0" rtlCol="0">
            <a:spAutoFit/>
          </a:bodyPr>
          <a:lstStyle/>
          <a:p>
            <a:pPr marL="12700">
              <a:lnSpc>
                <a:spcPct val="100000"/>
              </a:lnSpc>
              <a:spcBef>
                <a:spcPts val="125"/>
              </a:spcBef>
            </a:pPr>
            <a:r>
              <a:rPr sz="800" b="1" dirty="0">
                <a:latin typeface="Meiryo UI"/>
                <a:cs typeface="Meiryo UI"/>
              </a:rPr>
              <a:t>D</a:t>
            </a:r>
            <a:r>
              <a:rPr sz="800" b="1" spc="-50" dirty="0">
                <a:latin typeface="Meiryo UI"/>
                <a:cs typeface="Meiryo UI"/>
              </a:rPr>
              <a:t>村</a:t>
            </a:r>
            <a:endParaRPr sz="800">
              <a:latin typeface="Meiryo UI"/>
              <a:cs typeface="Meiryo UI"/>
            </a:endParaRPr>
          </a:p>
          <a:p>
            <a:pPr marL="91440">
              <a:lnSpc>
                <a:spcPct val="100000"/>
              </a:lnSpc>
              <a:spcBef>
                <a:spcPts val="930"/>
              </a:spcBef>
            </a:pPr>
            <a:r>
              <a:rPr sz="900" spc="-20" dirty="0">
                <a:latin typeface="Meiryo UI"/>
                <a:cs typeface="Meiryo UI"/>
              </a:rPr>
              <a:t>etc…</a:t>
            </a:r>
            <a:endParaRPr sz="900">
              <a:latin typeface="Meiryo UI"/>
              <a:cs typeface="Meiryo UI"/>
            </a:endParaRPr>
          </a:p>
        </p:txBody>
      </p:sp>
      <p:sp>
        <p:nvSpPr>
          <p:cNvPr id="14" name="object 14"/>
          <p:cNvSpPr txBox="1"/>
          <p:nvPr/>
        </p:nvSpPr>
        <p:spPr>
          <a:xfrm>
            <a:off x="1441830" y="2388489"/>
            <a:ext cx="236220" cy="151765"/>
          </a:xfrm>
          <a:prstGeom prst="rect">
            <a:avLst/>
          </a:prstGeom>
        </p:spPr>
        <p:txBody>
          <a:bodyPr vert="horz" wrap="square" lIns="0" tIns="15875" rIns="0" bIns="0" rtlCol="0">
            <a:spAutoFit/>
          </a:bodyPr>
          <a:lstStyle/>
          <a:p>
            <a:pPr marL="12700">
              <a:lnSpc>
                <a:spcPct val="100000"/>
              </a:lnSpc>
              <a:spcBef>
                <a:spcPts val="125"/>
              </a:spcBef>
            </a:pPr>
            <a:r>
              <a:rPr sz="800" b="1" spc="-25" dirty="0">
                <a:latin typeface="Meiryo UI"/>
                <a:cs typeface="Meiryo UI"/>
              </a:rPr>
              <a:t>Ａ市</a:t>
            </a:r>
            <a:endParaRPr sz="800">
              <a:latin typeface="Meiryo UI"/>
              <a:cs typeface="Meiryo UI"/>
            </a:endParaRPr>
          </a:p>
        </p:txBody>
      </p:sp>
      <p:sp>
        <p:nvSpPr>
          <p:cNvPr id="15" name="object 15"/>
          <p:cNvSpPr txBox="1"/>
          <p:nvPr/>
        </p:nvSpPr>
        <p:spPr>
          <a:xfrm>
            <a:off x="1902079" y="2737484"/>
            <a:ext cx="236220" cy="151765"/>
          </a:xfrm>
          <a:prstGeom prst="rect">
            <a:avLst/>
          </a:prstGeom>
        </p:spPr>
        <p:txBody>
          <a:bodyPr vert="horz" wrap="square" lIns="0" tIns="15875" rIns="0" bIns="0" rtlCol="0">
            <a:spAutoFit/>
          </a:bodyPr>
          <a:lstStyle/>
          <a:p>
            <a:pPr marL="12700">
              <a:lnSpc>
                <a:spcPct val="100000"/>
              </a:lnSpc>
              <a:spcBef>
                <a:spcPts val="125"/>
              </a:spcBef>
            </a:pPr>
            <a:r>
              <a:rPr sz="800" b="1" spc="-25" dirty="0">
                <a:latin typeface="Meiryo UI"/>
                <a:cs typeface="Meiryo UI"/>
              </a:rPr>
              <a:t>Ｃ村</a:t>
            </a:r>
            <a:endParaRPr sz="800">
              <a:latin typeface="Meiryo UI"/>
              <a:cs typeface="Meiryo UI"/>
            </a:endParaRPr>
          </a:p>
        </p:txBody>
      </p:sp>
      <p:grpSp>
        <p:nvGrpSpPr>
          <p:cNvPr id="16" name="object 16"/>
          <p:cNvGrpSpPr/>
          <p:nvPr/>
        </p:nvGrpSpPr>
        <p:grpSpPr>
          <a:xfrm>
            <a:off x="870737" y="2608173"/>
            <a:ext cx="881380" cy="339725"/>
            <a:chOff x="870737" y="2608173"/>
            <a:chExt cx="881380" cy="339725"/>
          </a:xfrm>
        </p:grpSpPr>
        <p:pic>
          <p:nvPicPr>
            <p:cNvPr id="17" name="object 17"/>
            <p:cNvPicPr/>
            <p:nvPr/>
          </p:nvPicPr>
          <p:blipFill>
            <a:blip r:embed="rId4" cstate="print"/>
            <a:stretch>
              <a:fillRect/>
            </a:stretch>
          </p:blipFill>
          <p:spPr>
            <a:xfrm>
              <a:off x="1396237" y="2608173"/>
              <a:ext cx="355333" cy="199415"/>
            </a:xfrm>
            <a:prstGeom prst="rect">
              <a:avLst/>
            </a:prstGeom>
          </p:spPr>
        </p:pic>
        <p:sp>
          <p:nvSpPr>
            <p:cNvPr id="18" name="object 18"/>
            <p:cNvSpPr/>
            <p:nvPr/>
          </p:nvSpPr>
          <p:spPr>
            <a:xfrm>
              <a:off x="870737" y="2645409"/>
              <a:ext cx="510540" cy="302260"/>
            </a:xfrm>
            <a:custGeom>
              <a:avLst/>
              <a:gdLst/>
              <a:ahLst/>
              <a:cxnLst/>
              <a:rect l="l" t="t" r="r" b="b"/>
              <a:pathLst>
                <a:path w="510540" h="302260">
                  <a:moveTo>
                    <a:pt x="459841" y="0"/>
                  </a:moveTo>
                  <a:lnTo>
                    <a:pt x="50380" y="0"/>
                  </a:lnTo>
                  <a:lnTo>
                    <a:pt x="30769" y="3966"/>
                  </a:lnTo>
                  <a:lnTo>
                    <a:pt x="14755" y="14779"/>
                  </a:lnTo>
                  <a:lnTo>
                    <a:pt x="3959" y="30807"/>
                  </a:lnTo>
                  <a:lnTo>
                    <a:pt x="0" y="50418"/>
                  </a:lnTo>
                  <a:lnTo>
                    <a:pt x="0" y="251967"/>
                  </a:lnTo>
                  <a:lnTo>
                    <a:pt x="3959" y="271559"/>
                  </a:lnTo>
                  <a:lnTo>
                    <a:pt x="14755" y="287543"/>
                  </a:lnTo>
                  <a:lnTo>
                    <a:pt x="30769" y="298313"/>
                  </a:lnTo>
                  <a:lnTo>
                    <a:pt x="50380" y="302260"/>
                  </a:lnTo>
                  <a:lnTo>
                    <a:pt x="459841" y="302260"/>
                  </a:lnTo>
                  <a:lnTo>
                    <a:pt x="479433" y="298313"/>
                  </a:lnTo>
                  <a:lnTo>
                    <a:pt x="495417" y="287543"/>
                  </a:lnTo>
                  <a:lnTo>
                    <a:pt x="506186" y="271559"/>
                  </a:lnTo>
                  <a:lnTo>
                    <a:pt x="510133" y="251967"/>
                  </a:lnTo>
                  <a:lnTo>
                    <a:pt x="510133" y="50418"/>
                  </a:lnTo>
                  <a:lnTo>
                    <a:pt x="506186" y="30807"/>
                  </a:lnTo>
                  <a:lnTo>
                    <a:pt x="495417" y="14779"/>
                  </a:lnTo>
                  <a:lnTo>
                    <a:pt x="479433" y="3966"/>
                  </a:lnTo>
                  <a:lnTo>
                    <a:pt x="459841" y="0"/>
                  </a:lnTo>
                  <a:close/>
                </a:path>
              </a:pathLst>
            </a:custGeom>
            <a:solidFill>
              <a:srgbClr val="FFD966"/>
            </a:solidFill>
          </p:spPr>
          <p:txBody>
            <a:bodyPr wrap="square" lIns="0" tIns="0" rIns="0" bIns="0" rtlCol="0"/>
            <a:lstStyle/>
            <a:p>
              <a:endParaRPr/>
            </a:p>
          </p:txBody>
        </p:sp>
      </p:grpSp>
      <p:sp>
        <p:nvSpPr>
          <p:cNvPr id="19" name="object 19"/>
          <p:cNvSpPr txBox="1"/>
          <p:nvPr/>
        </p:nvSpPr>
        <p:spPr>
          <a:xfrm>
            <a:off x="1007465" y="2721355"/>
            <a:ext cx="236220" cy="151765"/>
          </a:xfrm>
          <a:prstGeom prst="rect">
            <a:avLst/>
          </a:prstGeom>
        </p:spPr>
        <p:txBody>
          <a:bodyPr vert="horz" wrap="square" lIns="0" tIns="15875" rIns="0" bIns="0" rtlCol="0">
            <a:spAutoFit/>
          </a:bodyPr>
          <a:lstStyle/>
          <a:p>
            <a:pPr marL="12700">
              <a:lnSpc>
                <a:spcPct val="100000"/>
              </a:lnSpc>
              <a:spcBef>
                <a:spcPts val="125"/>
              </a:spcBef>
            </a:pPr>
            <a:r>
              <a:rPr sz="800" b="1" spc="-25" dirty="0">
                <a:latin typeface="Meiryo UI"/>
                <a:cs typeface="Meiryo UI"/>
              </a:rPr>
              <a:t>Ｂ町</a:t>
            </a:r>
            <a:endParaRPr sz="800">
              <a:latin typeface="Meiryo UI"/>
              <a:cs typeface="Meiryo UI"/>
            </a:endParaRPr>
          </a:p>
        </p:txBody>
      </p:sp>
      <p:grpSp>
        <p:nvGrpSpPr>
          <p:cNvPr id="20" name="object 20"/>
          <p:cNvGrpSpPr/>
          <p:nvPr/>
        </p:nvGrpSpPr>
        <p:grpSpPr>
          <a:xfrm>
            <a:off x="4931155" y="2203792"/>
            <a:ext cx="3463290" cy="934085"/>
            <a:chOff x="4931155" y="2203792"/>
            <a:chExt cx="3463290" cy="934085"/>
          </a:xfrm>
        </p:grpSpPr>
        <p:sp>
          <p:nvSpPr>
            <p:cNvPr id="21" name="object 21"/>
            <p:cNvSpPr/>
            <p:nvPr/>
          </p:nvSpPr>
          <p:spPr>
            <a:xfrm>
              <a:off x="4950205" y="2289047"/>
              <a:ext cx="3425190" cy="829310"/>
            </a:xfrm>
            <a:custGeom>
              <a:avLst/>
              <a:gdLst/>
              <a:ahLst/>
              <a:cxnLst/>
              <a:rect l="l" t="t" r="r" b="b"/>
              <a:pathLst>
                <a:path w="3425190" h="829310">
                  <a:moveTo>
                    <a:pt x="3078861" y="0"/>
                  </a:moveTo>
                  <a:lnTo>
                    <a:pt x="345948" y="0"/>
                  </a:lnTo>
                  <a:lnTo>
                    <a:pt x="299016" y="3156"/>
                  </a:lnTo>
                  <a:lnTo>
                    <a:pt x="253999" y="12352"/>
                  </a:lnTo>
                  <a:lnTo>
                    <a:pt x="211312" y="27176"/>
                  </a:lnTo>
                  <a:lnTo>
                    <a:pt x="171365" y="47215"/>
                  </a:lnTo>
                  <a:lnTo>
                    <a:pt x="134572" y="72060"/>
                  </a:lnTo>
                  <a:lnTo>
                    <a:pt x="101345" y="101298"/>
                  </a:lnTo>
                  <a:lnTo>
                    <a:pt x="72098" y="134518"/>
                  </a:lnTo>
                  <a:lnTo>
                    <a:pt x="47243" y="171308"/>
                  </a:lnTo>
                  <a:lnTo>
                    <a:pt x="27193" y="211258"/>
                  </a:lnTo>
                  <a:lnTo>
                    <a:pt x="12361" y="253955"/>
                  </a:lnTo>
                  <a:lnTo>
                    <a:pt x="3159" y="298989"/>
                  </a:lnTo>
                  <a:lnTo>
                    <a:pt x="0" y="345948"/>
                  </a:lnTo>
                  <a:lnTo>
                    <a:pt x="0" y="483362"/>
                  </a:lnTo>
                  <a:lnTo>
                    <a:pt x="3159" y="530320"/>
                  </a:lnTo>
                  <a:lnTo>
                    <a:pt x="12361" y="575354"/>
                  </a:lnTo>
                  <a:lnTo>
                    <a:pt x="27193" y="618051"/>
                  </a:lnTo>
                  <a:lnTo>
                    <a:pt x="47244" y="658001"/>
                  </a:lnTo>
                  <a:lnTo>
                    <a:pt x="72098" y="694791"/>
                  </a:lnTo>
                  <a:lnTo>
                    <a:pt x="101346" y="728011"/>
                  </a:lnTo>
                  <a:lnTo>
                    <a:pt x="134572" y="757249"/>
                  </a:lnTo>
                  <a:lnTo>
                    <a:pt x="171365" y="782094"/>
                  </a:lnTo>
                  <a:lnTo>
                    <a:pt x="211312" y="802133"/>
                  </a:lnTo>
                  <a:lnTo>
                    <a:pt x="254000" y="816957"/>
                  </a:lnTo>
                  <a:lnTo>
                    <a:pt x="299016" y="826153"/>
                  </a:lnTo>
                  <a:lnTo>
                    <a:pt x="345948" y="829310"/>
                  </a:lnTo>
                  <a:lnTo>
                    <a:pt x="3078861" y="829310"/>
                  </a:lnTo>
                  <a:lnTo>
                    <a:pt x="3125792" y="826153"/>
                  </a:lnTo>
                  <a:lnTo>
                    <a:pt x="3170809" y="816957"/>
                  </a:lnTo>
                  <a:lnTo>
                    <a:pt x="3213496" y="802133"/>
                  </a:lnTo>
                  <a:lnTo>
                    <a:pt x="3253443" y="782094"/>
                  </a:lnTo>
                  <a:lnTo>
                    <a:pt x="3290236" y="757249"/>
                  </a:lnTo>
                  <a:lnTo>
                    <a:pt x="3323463" y="728011"/>
                  </a:lnTo>
                  <a:lnTo>
                    <a:pt x="3352710" y="694791"/>
                  </a:lnTo>
                  <a:lnTo>
                    <a:pt x="3377565" y="658001"/>
                  </a:lnTo>
                  <a:lnTo>
                    <a:pt x="3397615" y="618051"/>
                  </a:lnTo>
                  <a:lnTo>
                    <a:pt x="3412447" y="575354"/>
                  </a:lnTo>
                  <a:lnTo>
                    <a:pt x="3421649" y="530320"/>
                  </a:lnTo>
                  <a:lnTo>
                    <a:pt x="3424809" y="483362"/>
                  </a:lnTo>
                  <a:lnTo>
                    <a:pt x="3424809" y="345948"/>
                  </a:lnTo>
                  <a:lnTo>
                    <a:pt x="3421649" y="298989"/>
                  </a:lnTo>
                  <a:lnTo>
                    <a:pt x="3412447" y="253955"/>
                  </a:lnTo>
                  <a:lnTo>
                    <a:pt x="3397615" y="211258"/>
                  </a:lnTo>
                  <a:lnTo>
                    <a:pt x="3377565" y="171308"/>
                  </a:lnTo>
                  <a:lnTo>
                    <a:pt x="3352710" y="134518"/>
                  </a:lnTo>
                  <a:lnTo>
                    <a:pt x="3323463" y="101298"/>
                  </a:lnTo>
                  <a:lnTo>
                    <a:pt x="3290236" y="72060"/>
                  </a:lnTo>
                  <a:lnTo>
                    <a:pt x="3253443" y="47215"/>
                  </a:lnTo>
                  <a:lnTo>
                    <a:pt x="3213496" y="27176"/>
                  </a:lnTo>
                  <a:lnTo>
                    <a:pt x="3170809" y="12352"/>
                  </a:lnTo>
                  <a:lnTo>
                    <a:pt x="3125792" y="3156"/>
                  </a:lnTo>
                  <a:lnTo>
                    <a:pt x="3078861" y="0"/>
                  </a:lnTo>
                  <a:close/>
                </a:path>
              </a:pathLst>
            </a:custGeom>
            <a:solidFill>
              <a:srgbClr val="FFFFFF"/>
            </a:solidFill>
          </p:spPr>
          <p:txBody>
            <a:bodyPr wrap="square" lIns="0" tIns="0" rIns="0" bIns="0" rtlCol="0"/>
            <a:lstStyle/>
            <a:p>
              <a:endParaRPr/>
            </a:p>
          </p:txBody>
        </p:sp>
        <p:sp>
          <p:nvSpPr>
            <p:cNvPr id="22" name="object 22"/>
            <p:cNvSpPr/>
            <p:nvPr/>
          </p:nvSpPr>
          <p:spPr>
            <a:xfrm>
              <a:off x="4950205" y="2289047"/>
              <a:ext cx="3425190" cy="829310"/>
            </a:xfrm>
            <a:custGeom>
              <a:avLst/>
              <a:gdLst/>
              <a:ahLst/>
              <a:cxnLst/>
              <a:rect l="l" t="t" r="r" b="b"/>
              <a:pathLst>
                <a:path w="3425190" h="829310">
                  <a:moveTo>
                    <a:pt x="0" y="345948"/>
                  </a:moveTo>
                  <a:lnTo>
                    <a:pt x="3159" y="298989"/>
                  </a:lnTo>
                  <a:lnTo>
                    <a:pt x="12361" y="253955"/>
                  </a:lnTo>
                  <a:lnTo>
                    <a:pt x="27193" y="211258"/>
                  </a:lnTo>
                  <a:lnTo>
                    <a:pt x="47243" y="171308"/>
                  </a:lnTo>
                  <a:lnTo>
                    <a:pt x="72098" y="134518"/>
                  </a:lnTo>
                  <a:lnTo>
                    <a:pt x="101345" y="101298"/>
                  </a:lnTo>
                  <a:lnTo>
                    <a:pt x="134572" y="72060"/>
                  </a:lnTo>
                  <a:lnTo>
                    <a:pt x="171365" y="47215"/>
                  </a:lnTo>
                  <a:lnTo>
                    <a:pt x="211312" y="27176"/>
                  </a:lnTo>
                  <a:lnTo>
                    <a:pt x="253999" y="12352"/>
                  </a:lnTo>
                  <a:lnTo>
                    <a:pt x="299016" y="3156"/>
                  </a:lnTo>
                  <a:lnTo>
                    <a:pt x="345948" y="0"/>
                  </a:lnTo>
                  <a:lnTo>
                    <a:pt x="3078861" y="0"/>
                  </a:lnTo>
                  <a:lnTo>
                    <a:pt x="3125792" y="3156"/>
                  </a:lnTo>
                  <a:lnTo>
                    <a:pt x="3170809" y="12352"/>
                  </a:lnTo>
                  <a:lnTo>
                    <a:pt x="3213496" y="27176"/>
                  </a:lnTo>
                  <a:lnTo>
                    <a:pt x="3253443" y="47215"/>
                  </a:lnTo>
                  <a:lnTo>
                    <a:pt x="3290236" y="72060"/>
                  </a:lnTo>
                  <a:lnTo>
                    <a:pt x="3323463" y="101298"/>
                  </a:lnTo>
                  <a:lnTo>
                    <a:pt x="3352710" y="134518"/>
                  </a:lnTo>
                  <a:lnTo>
                    <a:pt x="3377565" y="171308"/>
                  </a:lnTo>
                  <a:lnTo>
                    <a:pt x="3397615" y="211258"/>
                  </a:lnTo>
                  <a:lnTo>
                    <a:pt x="3412447" y="253955"/>
                  </a:lnTo>
                  <a:lnTo>
                    <a:pt x="3421649" y="298989"/>
                  </a:lnTo>
                  <a:lnTo>
                    <a:pt x="3424809" y="345948"/>
                  </a:lnTo>
                  <a:lnTo>
                    <a:pt x="3424809" y="483362"/>
                  </a:lnTo>
                  <a:lnTo>
                    <a:pt x="3421649" y="530320"/>
                  </a:lnTo>
                  <a:lnTo>
                    <a:pt x="3412447" y="575354"/>
                  </a:lnTo>
                  <a:lnTo>
                    <a:pt x="3397615" y="618051"/>
                  </a:lnTo>
                  <a:lnTo>
                    <a:pt x="3377565" y="658001"/>
                  </a:lnTo>
                  <a:lnTo>
                    <a:pt x="3352710" y="694791"/>
                  </a:lnTo>
                  <a:lnTo>
                    <a:pt x="3323463" y="728011"/>
                  </a:lnTo>
                  <a:lnTo>
                    <a:pt x="3290236" y="757249"/>
                  </a:lnTo>
                  <a:lnTo>
                    <a:pt x="3253443" y="782094"/>
                  </a:lnTo>
                  <a:lnTo>
                    <a:pt x="3213496" y="802133"/>
                  </a:lnTo>
                  <a:lnTo>
                    <a:pt x="3170809" y="816957"/>
                  </a:lnTo>
                  <a:lnTo>
                    <a:pt x="3125792" y="826153"/>
                  </a:lnTo>
                  <a:lnTo>
                    <a:pt x="3078861" y="829310"/>
                  </a:lnTo>
                  <a:lnTo>
                    <a:pt x="345948" y="829310"/>
                  </a:lnTo>
                  <a:lnTo>
                    <a:pt x="299016" y="826153"/>
                  </a:lnTo>
                  <a:lnTo>
                    <a:pt x="254000" y="816957"/>
                  </a:lnTo>
                  <a:lnTo>
                    <a:pt x="211312" y="802133"/>
                  </a:lnTo>
                  <a:lnTo>
                    <a:pt x="171365" y="782094"/>
                  </a:lnTo>
                  <a:lnTo>
                    <a:pt x="134572" y="757249"/>
                  </a:lnTo>
                  <a:lnTo>
                    <a:pt x="101346" y="728011"/>
                  </a:lnTo>
                  <a:lnTo>
                    <a:pt x="72098" y="694791"/>
                  </a:lnTo>
                  <a:lnTo>
                    <a:pt x="47244" y="658001"/>
                  </a:lnTo>
                  <a:lnTo>
                    <a:pt x="27193" y="618051"/>
                  </a:lnTo>
                  <a:lnTo>
                    <a:pt x="12361" y="575354"/>
                  </a:lnTo>
                  <a:lnTo>
                    <a:pt x="3159" y="530320"/>
                  </a:lnTo>
                  <a:lnTo>
                    <a:pt x="0" y="483362"/>
                  </a:lnTo>
                  <a:lnTo>
                    <a:pt x="0" y="345948"/>
                  </a:lnTo>
                  <a:close/>
                </a:path>
              </a:pathLst>
            </a:custGeom>
            <a:ln w="38100">
              <a:solidFill>
                <a:srgbClr val="4471C4"/>
              </a:solidFill>
            </a:ln>
          </p:spPr>
          <p:txBody>
            <a:bodyPr wrap="square" lIns="0" tIns="0" rIns="0" bIns="0" rtlCol="0"/>
            <a:lstStyle/>
            <a:p>
              <a:endParaRPr/>
            </a:p>
          </p:txBody>
        </p:sp>
        <p:sp>
          <p:nvSpPr>
            <p:cNvPr id="23" name="object 23"/>
            <p:cNvSpPr/>
            <p:nvPr/>
          </p:nvSpPr>
          <p:spPr>
            <a:xfrm>
              <a:off x="6359525" y="2203792"/>
              <a:ext cx="606425" cy="142240"/>
            </a:xfrm>
            <a:custGeom>
              <a:avLst/>
              <a:gdLst/>
              <a:ahLst/>
              <a:cxnLst/>
              <a:rect l="l" t="t" r="r" b="b"/>
              <a:pathLst>
                <a:path w="606425" h="142239">
                  <a:moveTo>
                    <a:pt x="606259" y="0"/>
                  </a:moveTo>
                  <a:lnTo>
                    <a:pt x="0" y="0"/>
                  </a:lnTo>
                  <a:lnTo>
                    <a:pt x="0" y="142024"/>
                  </a:lnTo>
                  <a:lnTo>
                    <a:pt x="606259" y="142024"/>
                  </a:lnTo>
                  <a:lnTo>
                    <a:pt x="606259" y="0"/>
                  </a:lnTo>
                  <a:close/>
                </a:path>
              </a:pathLst>
            </a:custGeom>
            <a:solidFill>
              <a:srgbClr val="FFFFFF"/>
            </a:solidFill>
          </p:spPr>
          <p:txBody>
            <a:bodyPr wrap="square" lIns="0" tIns="0" rIns="0" bIns="0" rtlCol="0"/>
            <a:lstStyle/>
            <a:p>
              <a:endParaRPr/>
            </a:p>
          </p:txBody>
        </p:sp>
      </p:grpSp>
      <p:sp>
        <p:nvSpPr>
          <p:cNvPr id="24" name="object 24"/>
          <p:cNvSpPr txBox="1"/>
          <p:nvPr/>
        </p:nvSpPr>
        <p:spPr>
          <a:xfrm>
            <a:off x="6532880" y="2191638"/>
            <a:ext cx="260350" cy="166370"/>
          </a:xfrm>
          <a:prstGeom prst="rect">
            <a:avLst/>
          </a:prstGeom>
        </p:spPr>
        <p:txBody>
          <a:bodyPr vert="horz" wrap="square" lIns="0" tIns="15875" rIns="0" bIns="0" rtlCol="0">
            <a:spAutoFit/>
          </a:bodyPr>
          <a:lstStyle/>
          <a:p>
            <a:pPr marL="12700">
              <a:lnSpc>
                <a:spcPct val="100000"/>
              </a:lnSpc>
              <a:spcBef>
                <a:spcPts val="125"/>
              </a:spcBef>
            </a:pPr>
            <a:r>
              <a:rPr sz="900" b="1" spc="-25" dirty="0">
                <a:latin typeface="Meiryo UI"/>
                <a:cs typeface="Meiryo UI"/>
              </a:rPr>
              <a:t>Ａ市</a:t>
            </a:r>
            <a:endParaRPr sz="900">
              <a:latin typeface="Meiryo UI"/>
              <a:cs typeface="Meiryo UI"/>
            </a:endParaRPr>
          </a:p>
        </p:txBody>
      </p:sp>
      <p:pic>
        <p:nvPicPr>
          <p:cNvPr id="25" name="object 25"/>
          <p:cNvPicPr/>
          <p:nvPr/>
        </p:nvPicPr>
        <p:blipFill>
          <a:blip r:embed="rId5" cstate="print"/>
          <a:stretch>
            <a:fillRect/>
          </a:stretch>
        </p:blipFill>
        <p:spPr>
          <a:xfrm>
            <a:off x="5075173" y="2448991"/>
            <a:ext cx="731901" cy="493471"/>
          </a:xfrm>
          <a:prstGeom prst="rect">
            <a:avLst/>
          </a:prstGeom>
        </p:spPr>
      </p:pic>
      <p:sp>
        <p:nvSpPr>
          <p:cNvPr id="26" name="object 26"/>
          <p:cNvSpPr txBox="1"/>
          <p:nvPr/>
        </p:nvSpPr>
        <p:spPr>
          <a:xfrm>
            <a:off x="5324347" y="2757932"/>
            <a:ext cx="236220" cy="151765"/>
          </a:xfrm>
          <a:prstGeom prst="rect">
            <a:avLst/>
          </a:prstGeom>
        </p:spPr>
        <p:txBody>
          <a:bodyPr vert="horz" wrap="square" lIns="0" tIns="15875" rIns="0" bIns="0" rtlCol="0">
            <a:spAutoFit/>
          </a:bodyPr>
          <a:lstStyle/>
          <a:p>
            <a:pPr marL="12700">
              <a:lnSpc>
                <a:spcPct val="100000"/>
              </a:lnSpc>
              <a:spcBef>
                <a:spcPts val="125"/>
              </a:spcBef>
            </a:pPr>
            <a:r>
              <a:rPr sz="800" b="1" spc="-25" dirty="0">
                <a:solidFill>
                  <a:srgbClr val="FFFFFF"/>
                </a:solidFill>
                <a:latin typeface="Meiryo UI"/>
                <a:cs typeface="Meiryo UI"/>
              </a:rPr>
              <a:t>道路</a:t>
            </a:r>
            <a:endParaRPr sz="800">
              <a:latin typeface="Meiryo UI"/>
              <a:cs typeface="Meiryo UI"/>
            </a:endParaRPr>
          </a:p>
        </p:txBody>
      </p:sp>
      <p:pic>
        <p:nvPicPr>
          <p:cNvPr id="27" name="object 27"/>
          <p:cNvPicPr/>
          <p:nvPr/>
        </p:nvPicPr>
        <p:blipFill>
          <a:blip r:embed="rId6" cstate="print"/>
          <a:stretch>
            <a:fillRect/>
          </a:stretch>
        </p:blipFill>
        <p:spPr>
          <a:xfrm>
            <a:off x="6721982" y="2448991"/>
            <a:ext cx="762279" cy="493471"/>
          </a:xfrm>
          <a:prstGeom prst="rect">
            <a:avLst/>
          </a:prstGeom>
        </p:spPr>
      </p:pic>
      <p:sp>
        <p:nvSpPr>
          <p:cNvPr id="28" name="object 28"/>
          <p:cNvSpPr txBox="1"/>
          <p:nvPr/>
        </p:nvSpPr>
        <p:spPr>
          <a:xfrm>
            <a:off x="6986396" y="2753359"/>
            <a:ext cx="236220" cy="151765"/>
          </a:xfrm>
          <a:prstGeom prst="rect">
            <a:avLst/>
          </a:prstGeom>
        </p:spPr>
        <p:txBody>
          <a:bodyPr vert="horz" wrap="square" lIns="0" tIns="15875" rIns="0" bIns="0" rtlCol="0">
            <a:spAutoFit/>
          </a:bodyPr>
          <a:lstStyle/>
          <a:p>
            <a:pPr marL="12700">
              <a:lnSpc>
                <a:spcPct val="100000"/>
              </a:lnSpc>
              <a:spcBef>
                <a:spcPts val="125"/>
              </a:spcBef>
            </a:pPr>
            <a:r>
              <a:rPr sz="800" b="1" spc="-25" dirty="0">
                <a:solidFill>
                  <a:srgbClr val="FFFFFF"/>
                </a:solidFill>
                <a:latin typeface="Meiryo UI"/>
                <a:cs typeface="Meiryo UI"/>
              </a:rPr>
              <a:t>公園</a:t>
            </a:r>
            <a:endParaRPr sz="800">
              <a:latin typeface="Meiryo UI"/>
              <a:cs typeface="Meiryo UI"/>
            </a:endParaRPr>
          </a:p>
        </p:txBody>
      </p:sp>
      <p:pic>
        <p:nvPicPr>
          <p:cNvPr id="29" name="object 29"/>
          <p:cNvPicPr/>
          <p:nvPr/>
        </p:nvPicPr>
        <p:blipFill>
          <a:blip r:embed="rId7" cstate="print"/>
          <a:stretch>
            <a:fillRect/>
          </a:stretch>
        </p:blipFill>
        <p:spPr>
          <a:xfrm>
            <a:off x="7586471" y="2448991"/>
            <a:ext cx="671563" cy="493471"/>
          </a:xfrm>
          <a:prstGeom prst="rect">
            <a:avLst/>
          </a:prstGeom>
        </p:spPr>
      </p:pic>
      <p:sp>
        <p:nvSpPr>
          <p:cNvPr id="30" name="object 30"/>
          <p:cNvSpPr txBox="1"/>
          <p:nvPr/>
        </p:nvSpPr>
        <p:spPr>
          <a:xfrm>
            <a:off x="7700518" y="2748895"/>
            <a:ext cx="446405" cy="311785"/>
          </a:xfrm>
          <a:prstGeom prst="rect">
            <a:avLst/>
          </a:prstGeom>
        </p:spPr>
        <p:txBody>
          <a:bodyPr vert="horz" wrap="square" lIns="0" tIns="25400" rIns="0" bIns="0" rtlCol="0">
            <a:spAutoFit/>
          </a:bodyPr>
          <a:lstStyle/>
          <a:p>
            <a:pPr marL="12700">
              <a:lnSpc>
                <a:spcPct val="100000"/>
              </a:lnSpc>
              <a:spcBef>
                <a:spcPts val="200"/>
              </a:spcBef>
            </a:pPr>
            <a:r>
              <a:rPr sz="800" b="1" spc="-15" dirty="0">
                <a:solidFill>
                  <a:srgbClr val="FFFFFF"/>
                </a:solidFill>
                <a:latin typeface="Meiryo UI"/>
                <a:cs typeface="Meiryo UI"/>
              </a:rPr>
              <a:t>上下水道</a:t>
            </a:r>
            <a:endParaRPr sz="800">
              <a:latin typeface="Meiryo UI"/>
              <a:cs typeface="Meiryo UI"/>
            </a:endParaRPr>
          </a:p>
          <a:p>
            <a:pPr marL="58419">
              <a:lnSpc>
                <a:spcPct val="100000"/>
              </a:lnSpc>
              <a:spcBef>
                <a:spcPts val="105"/>
              </a:spcBef>
            </a:pPr>
            <a:r>
              <a:rPr sz="900" spc="-20" dirty="0">
                <a:latin typeface="Meiryo UI"/>
                <a:cs typeface="Meiryo UI"/>
              </a:rPr>
              <a:t>etc…</a:t>
            </a:r>
            <a:endParaRPr sz="900">
              <a:latin typeface="Meiryo UI"/>
              <a:cs typeface="Meiryo UI"/>
            </a:endParaRPr>
          </a:p>
        </p:txBody>
      </p:sp>
      <p:pic>
        <p:nvPicPr>
          <p:cNvPr id="31" name="object 31"/>
          <p:cNvPicPr/>
          <p:nvPr/>
        </p:nvPicPr>
        <p:blipFill>
          <a:blip r:embed="rId8" cstate="print"/>
          <a:stretch>
            <a:fillRect/>
          </a:stretch>
        </p:blipFill>
        <p:spPr>
          <a:xfrm>
            <a:off x="5908675" y="2448991"/>
            <a:ext cx="711796" cy="493471"/>
          </a:xfrm>
          <a:prstGeom prst="rect">
            <a:avLst/>
          </a:prstGeom>
        </p:spPr>
      </p:pic>
      <p:sp>
        <p:nvSpPr>
          <p:cNvPr id="32" name="object 32"/>
          <p:cNvSpPr txBox="1"/>
          <p:nvPr/>
        </p:nvSpPr>
        <p:spPr>
          <a:xfrm>
            <a:off x="6147561" y="2757932"/>
            <a:ext cx="236220" cy="151765"/>
          </a:xfrm>
          <a:prstGeom prst="rect">
            <a:avLst/>
          </a:prstGeom>
        </p:spPr>
        <p:txBody>
          <a:bodyPr vert="horz" wrap="square" lIns="0" tIns="15875" rIns="0" bIns="0" rtlCol="0">
            <a:spAutoFit/>
          </a:bodyPr>
          <a:lstStyle/>
          <a:p>
            <a:pPr marL="12700">
              <a:lnSpc>
                <a:spcPct val="100000"/>
              </a:lnSpc>
              <a:spcBef>
                <a:spcPts val="125"/>
              </a:spcBef>
            </a:pPr>
            <a:r>
              <a:rPr sz="800" b="1" spc="-25" dirty="0">
                <a:solidFill>
                  <a:srgbClr val="FFFFFF"/>
                </a:solidFill>
                <a:latin typeface="Meiryo UI"/>
                <a:cs typeface="Meiryo UI"/>
              </a:rPr>
              <a:t>河川</a:t>
            </a:r>
            <a:endParaRPr sz="800">
              <a:latin typeface="Meiryo UI"/>
              <a:cs typeface="Meiryo UI"/>
            </a:endParaRPr>
          </a:p>
        </p:txBody>
      </p:sp>
      <p:sp>
        <p:nvSpPr>
          <p:cNvPr id="33" name="object 33"/>
          <p:cNvSpPr txBox="1"/>
          <p:nvPr/>
        </p:nvSpPr>
        <p:spPr>
          <a:xfrm>
            <a:off x="1497838" y="5787339"/>
            <a:ext cx="3576954" cy="193675"/>
          </a:xfrm>
          <a:prstGeom prst="rect">
            <a:avLst/>
          </a:prstGeom>
        </p:spPr>
        <p:txBody>
          <a:bodyPr vert="horz" wrap="square" lIns="0" tIns="12700" rIns="0" bIns="0" rtlCol="0">
            <a:spAutoFit/>
          </a:bodyPr>
          <a:lstStyle/>
          <a:p>
            <a:pPr>
              <a:lnSpc>
                <a:spcPct val="100000"/>
              </a:lnSpc>
              <a:spcBef>
                <a:spcPts val="100"/>
              </a:spcBef>
            </a:pPr>
            <a:r>
              <a:rPr sz="1100" spc="-30" dirty="0">
                <a:solidFill>
                  <a:srgbClr val="205868"/>
                </a:solidFill>
                <a:latin typeface="HGP創英角ｺﾞｼｯｸUB"/>
                <a:cs typeface="HGP創英角ｺﾞｼｯｸUB"/>
              </a:rPr>
              <a:t>スケールメリットや創意工夫により、メンテナンス業務</a:t>
            </a:r>
            <a:r>
              <a:rPr sz="1100" spc="-660" dirty="0">
                <a:solidFill>
                  <a:srgbClr val="205868"/>
                </a:solidFill>
                <a:latin typeface="HGP創英角ｺﾞｼｯｸUB"/>
                <a:cs typeface="HGP創英角ｺﾞｼｯｸUB"/>
              </a:rPr>
              <a:t>を</a:t>
            </a:r>
            <a:r>
              <a:rPr sz="1100" spc="-20" dirty="0">
                <a:solidFill>
                  <a:srgbClr val="205868"/>
                </a:solidFill>
                <a:latin typeface="HGP創英角ｺﾞｼｯｸUB"/>
                <a:cs typeface="HGP創英角ｺﾞｼｯｸUB"/>
              </a:rPr>
              <a:t>効率化</a:t>
            </a:r>
            <a:endParaRPr sz="1100">
              <a:latin typeface="HGP創英角ｺﾞｼｯｸUB"/>
              <a:cs typeface="HGP創英角ｺﾞｼｯｸUB"/>
            </a:endParaRPr>
          </a:p>
        </p:txBody>
      </p:sp>
      <p:grpSp>
        <p:nvGrpSpPr>
          <p:cNvPr id="34" name="object 34"/>
          <p:cNvGrpSpPr/>
          <p:nvPr/>
        </p:nvGrpSpPr>
        <p:grpSpPr>
          <a:xfrm>
            <a:off x="2215895" y="4076827"/>
            <a:ext cx="1971039" cy="772160"/>
            <a:chOff x="2215895" y="4076827"/>
            <a:chExt cx="1971039" cy="772160"/>
          </a:xfrm>
        </p:grpSpPr>
        <p:sp>
          <p:nvSpPr>
            <p:cNvPr id="35" name="object 35"/>
            <p:cNvSpPr/>
            <p:nvPr/>
          </p:nvSpPr>
          <p:spPr>
            <a:xfrm>
              <a:off x="2253995" y="4806823"/>
              <a:ext cx="1894839" cy="3810"/>
            </a:xfrm>
            <a:custGeom>
              <a:avLst/>
              <a:gdLst/>
              <a:ahLst/>
              <a:cxnLst/>
              <a:rect l="l" t="t" r="r" b="b"/>
              <a:pathLst>
                <a:path w="1894839" h="3810">
                  <a:moveTo>
                    <a:pt x="0" y="0"/>
                  </a:moveTo>
                  <a:lnTo>
                    <a:pt x="1894840" y="3556"/>
                  </a:lnTo>
                </a:path>
              </a:pathLst>
            </a:custGeom>
            <a:ln w="76200">
              <a:solidFill>
                <a:srgbClr val="205868"/>
              </a:solidFill>
            </a:ln>
          </p:spPr>
          <p:txBody>
            <a:bodyPr wrap="square" lIns="0" tIns="0" rIns="0" bIns="0" rtlCol="0"/>
            <a:lstStyle/>
            <a:p>
              <a:endParaRPr/>
            </a:p>
          </p:txBody>
        </p:sp>
        <p:sp>
          <p:nvSpPr>
            <p:cNvPr id="36" name="object 36"/>
            <p:cNvSpPr/>
            <p:nvPr/>
          </p:nvSpPr>
          <p:spPr>
            <a:xfrm>
              <a:off x="2989198" y="4076827"/>
              <a:ext cx="421005" cy="429259"/>
            </a:xfrm>
            <a:custGeom>
              <a:avLst/>
              <a:gdLst/>
              <a:ahLst/>
              <a:cxnLst/>
              <a:rect l="l" t="t" r="r" b="b"/>
              <a:pathLst>
                <a:path w="421004" h="429260">
                  <a:moveTo>
                    <a:pt x="210565" y="0"/>
                  </a:moveTo>
                  <a:lnTo>
                    <a:pt x="0" y="148844"/>
                  </a:lnTo>
                  <a:lnTo>
                    <a:pt x="105282" y="148844"/>
                  </a:lnTo>
                  <a:lnTo>
                    <a:pt x="105282" y="280543"/>
                  </a:lnTo>
                  <a:lnTo>
                    <a:pt x="0" y="280543"/>
                  </a:lnTo>
                  <a:lnTo>
                    <a:pt x="210565" y="429260"/>
                  </a:lnTo>
                  <a:lnTo>
                    <a:pt x="421004" y="280543"/>
                  </a:lnTo>
                  <a:lnTo>
                    <a:pt x="315722" y="280543"/>
                  </a:lnTo>
                  <a:lnTo>
                    <a:pt x="315722" y="148844"/>
                  </a:lnTo>
                  <a:lnTo>
                    <a:pt x="421004" y="148844"/>
                  </a:lnTo>
                  <a:lnTo>
                    <a:pt x="210565" y="0"/>
                  </a:lnTo>
                  <a:close/>
                </a:path>
              </a:pathLst>
            </a:custGeom>
            <a:solidFill>
              <a:srgbClr val="205868"/>
            </a:solidFill>
          </p:spPr>
          <p:txBody>
            <a:bodyPr wrap="square" lIns="0" tIns="0" rIns="0" bIns="0" rtlCol="0"/>
            <a:lstStyle/>
            <a:p>
              <a:endParaRPr/>
            </a:p>
          </p:txBody>
        </p:sp>
      </p:grpSp>
      <p:sp>
        <p:nvSpPr>
          <p:cNvPr id="37" name="object 37"/>
          <p:cNvSpPr txBox="1"/>
          <p:nvPr/>
        </p:nvSpPr>
        <p:spPr>
          <a:xfrm>
            <a:off x="2408808" y="5472785"/>
            <a:ext cx="1595120" cy="278130"/>
          </a:xfrm>
          <a:prstGeom prst="rect">
            <a:avLst/>
          </a:prstGeom>
        </p:spPr>
        <p:txBody>
          <a:bodyPr vert="horz" wrap="square" lIns="0" tIns="11430" rIns="0" bIns="0" rtlCol="0">
            <a:spAutoFit/>
          </a:bodyPr>
          <a:lstStyle/>
          <a:p>
            <a:pPr marL="694690" marR="5080" indent="-695325">
              <a:lnSpc>
                <a:spcPct val="103699"/>
              </a:lnSpc>
              <a:spcBef>
                <a:spcPts val="90"/>
              </a:spcBef>
            </a:pPr>
            <a:r>
              <a:rPr sz="800" b="1" spc="-5" dirty="0">
                <a:latin typeface="ＭＳ Ｐゴシック"/>
                <a:cs typeface="ＭＳ Ｐゴシック"/>
              </a:rPr>
              <a:t>人材育成、技術者連携のネットワ</a:t>
            </a:r>
            <a:r>
              <a:rPr sz="800" b="1" spc="-20" dirty="0">
                <a:latin typeface="ＭＳ Ｐゴシック"/>
                <a:cs typeface="ＭＳ Ｐゴシック"/>
              </a:rPr>
              <a:t>ーク化</a:t>
            </a:r>
            <a:endParaRPr sz="800">
              <a:latin typeface="ＭＳ Ｐゴシック"/>
              <a:cs typeface="ＭＳ Ｐゴシック"/>
            </a:endParaRPr>
          </a:p>
        </p:txBody>
      </p:sp>
      <p:grpSp>
        <p:nvGrpSpPr>
          <p:cNvPr id="38" name="object 38"/>
          <p:cNvGrpSpPr/>
          <p:nvPr/>
        </p:nvGrpSpPr>
        <p:grpSpPr>
          <a:xfrm>
            <a:off x="2575686" y="4180204"/>
            <a:ext cx="1248410" cy="1230630"/>
            <a:chOff x="2575686" y="4180204"/>
            <a:chExt cx="1248410" cy="1230630"/>
          </a:xfrm>
        </p:grpSpPr>
        <p:sp>
          <p:nvSpPr>
            <p:cNvPr id="39" name="object 39"/>
            <p:cNvSpPr/>
            <p:nvPr/>
          </p:nvSpPr>
          <p:spPr>
            <a:xfrm>
              <a:off x="2604261" y="4208779"/>
              <a:ext cx="1191260" cy="1173480"/>
            </a:xfrm>
            <a:custGeom>
              <a:avLst/>
              <a:gdLst/>
              <a:ahLst/>
              <a:cxnLst/>
              <a:rect l="l" t="t" r="r" b="b"/>
              <a:pathLst>
                <a:path w="1191260" h="1173479">
                  <a:moveTo>
                    <a:pt x="595502" y="0"/>
                  </a:moveTo>
                  <a:lnTo>
                    <a:pt x="546656" y="1944"/>
                  </a:lnTo>
                  <a:lnTo>
                    <a:pt x="498898" y="7677"/>
                  </a:lnTo>
                  <a:lnTo>
                    <a:pt x="452382" y="17048"/>
                  </a:lnTo>
                  <a:lnTo>
                    <a:pt x="407261" y="29905"/>
                  </a:lnTo>
                  <a:lnTo>
                    <a:pt x="363688" y="46099"/>
                  </a:lnTo>
                  <a:lnTo>
                    <a:pt x="321816" y="65476"/>
                  </a:lnTo>
                  <a:lnTo>
                    <a:pt x="281798" y="87888"/>
                  </a:lnTo>
                  <a:lnTo>
                    <a:pt x="243788" y="113182"/>
                  </a:lnTo>
                  <a:lnTo>
                    <a:pt x="207938" y="141208"/>
                  </a:lnTo>
                  <a:lnTo>
                    <a:pt x="174402" y="171815"/>
                  </a:lnTo>
                  <a:lnTo>
                    <a:pt x="143333" y="204851"/>
                  </a:lnTo>
                  <a:lnTo>
                    <a:pt x="114885" y="240167"/>
                  </a:lnTo>
                  <a:lnTo>
                    <a:pt x="89209" y="277610"/>
                  </a:lnTo>
                  <a:lnTo>
                    <a:pt x="66460" y="317030"/>
                  </a:lnTo>
                  <a:lnTo>
                    <a:pt x="46791" y="358276"/>
                  </a:lnTo>
                  <a:lnTo>
                    <a:pt x="30355" y="401198"/>
                  </a:lnTo>
                  <a:lnTo>
                    <a:pt x="17304" y="445643"/>
                  </a:lnTo>
                  <a:lnTo>
                    <a:pt x="7792" y="491461"/>
                  </a:lnTo>
                  <a:lnTo>
                    <a:pt x="1973" y="538501"/>
                  </a:lnTo>
                  <a:lnTo>
                    <a:pt x="0" y="586613"/>
                  </a:lnTo>
                  <a:lnTo>
                    <a:pt x="1973" y="634724"/>
                  </a:lnTo>
                  <a:lnTo>
                    <a:pt x="7792" y="681764"/>
                  </a:lnTo>
                  <a:lnTo>
                    <a:pt x="17304" y="727582"/>
                  </a:lnTo>
                  <a:lnTo>
                    <a:pt x="30355" y="772027"/>
                  </a:lnTo>
                  <a:lnTo>
                    <a:pt x="46791" y="814949"/>
                  </a:lnTo>
                  <a:lnTo>
                    <a:pt x="66460" y="856195"/>
                  </a:lnTo>
                  <a:lnTo>
                    <a:pt x="89209" y="895615"/>
                  </a:lnTo>
                  <a:lnTo>
                    <a:pt x="114885" y="933058"/>
                  </a:lnTo>
                  <a:lnTo>
                    <a:pt x="143333" y="968374"/>
                  </a:lnTo>
                  <a:lnTo>
                    <a:pt x="174402" y="1001410"/>
                  </a:lnTo>
                  <a:lnTo>
                    <a:pt x="207938" y="1032017"/>
                  </a:lnTo>
                  <a:lnTo>
                    <a:pt x="243788" y="1060043"/>
                  </a:lnTo>
                  <a:lnTo>
                    <a:pt x="281798" y="1085337"/>
                  </a:lnTo>
                  <a:lnTo>
                    <a:pt x="321816" y="1107749"/>
                  </a:lnTo>
                  <a:lnTo>
                    <a:pt x="363688" y="1127126"/>
                  </a:lnTo>
                  <a:lnTo>
                    <a:pt x="407261" y="1143320"/>
                  </a:lnTo>
                  <a:lnTo>
                    <a:pt x="452382" y="1156177"/>
                  </a:lnTo>
                  <a:lnTo>
                    <a:pt x="498898" y="1165548"/>
                  </a:lnTo>
                  <a:lnTo>
                    <a:pt x="546656" y="1171281"/>
                  </a:lnTo>
                  <a:lnTo>
                    <a:pt x="595502" y="1173226"/>
                  </a:lnTo>
                  <a:lnTo>
                    <a:pt x="644331" y="1171281"/>
                  </a:lnTo>
                  <a:lnTo>
                    <a:pt x="692072" y="1165548"/>
                  </a:lnTo>
                  <a:lnTo>
                    <a:pt x="738574" y="1156177"/>
                  </a:lnTo>
                  <a:lnTo>
                    <a:pt x="783682" y="1143320"/>
                  </a:lnTo>
                  <a:lnTo>
                    <a:pt x="827244" y="1127126"/>
                  </a:lnTo>
                  <a:lnTo>
                    <a:pt x="869106" y="1107749"/>
                  </a:lnTo>
                  <a:lnTo>
                    <a:pt x="909115" y="1085337"/>
                  </a:lnTo>
                  <a:lnTo>
                    <a:pt x="947118" y="1060043"/>
                  </a:lnTo>
                  <a:lnTo>
                    <a:pt x="982961" y="1032017"/>
                  </a:lnTo>
                  <a:lnTo>
                    <a:pt x="1016492" y="1001410"/>
                  </a:lnTo>
                  <a:lnTo>
                    <a:pt x="1047556" y="968374"/>
                  </a:lnTo>
                  <a:lnTo>
                    <a:pt x="1076001" y="933058"/>
                  </a:lnTo>
                  <a:lnTo>
                    <a:pt x="1101674" y="895615"/>
                  </a:lnTo>
                  <a:lnTo>
                    <a:pt x="1124421" y="856195"/>
                  </a:lnTo>
                  <a:lnTo>
                    <a:pt x="1144089" y="814949"/>
                  </a:lnTo>
                  <a:lnTo>
                    <a:pt x="1160524" y="772027"/>
                  </a:lnTo>
                  <a:lnTo>
                    <a:pt x="1173574" y="727582"/>
                  </a:lnTo>
                  <a:lnTo>
                    <a:pt x="1183086" y="681764"/>
                  </a:lnTo>
                  <a:lnTo>
                    <a:pt x="1188905" y="634724"/>
                  </a:lnTo>
                  <a:lnTo>
                    <a:pt x="1190878" y="586613"/>
                  </a:lnTo>
                  <a:lnTo>
                    <a:pt x="1188905" y="538501"/>
                  </a:lnTo>
                  <a:lnTo>
                    <a:pt x="1183086" y="491461"/>
                  </a:lnTo>
                  <a:lnTo>
                    <a:pt x="1173574" y="445643"/>
                  </a:lnTo>
                  <a:lnTo>
                    <a:pt x="1160524" y="401198"/>
                  </a:lnTo>
                  <a:lnTo>
                    <a:pt x="1144089" y="358276"/>
                  </a:lnTo>
                  <a:lnTo>
                    <a:pt x="1124421" y="317030"/>
                  </a:lnTo>
                  <a:lnTo>
                    <a:pt x="1101674" y="277610"/>
                  </a:lnTo>
                  <a:lnTo>
                    <a:pt x="1076001" y="240167"/>
                  </a:lnTo>
                  <a:lnTo>
                    <a:pt x="1047556" y="204851"/>
                  </a:lnTo>
                  <a:lnTo>
                    <a:pt x="1016492" y="171815"/>
                  </a:lnTo>
                  <a:lnTo>
                    <a:pt x="982961" y="141208"/>
                  </a:lnTo>
                  <a:lnTo>
                    <a:pt x="947118" y="113182"/>
                  </a:lnTo>
                  <a:lnTo>
                    <a:pt x="909115" y="87888"/>
                  </a:lnTo>
                  <a:lnTo>
                    <a:pt x="869106" y="65476"/>
                  </a:lnTo>
                  <a:lnTo>
                    <a:pt x="827244" y="46099"/>
                  </a:lnTo>
                  <a:lnTo>
                    <a:pt x="783682" y="29905"/>
                  </a:lnTo>
                  <a:lnTo>
                    <a:pt x="738574" y="17048"/>
                  </a:lnTo>
                  <a:lnTo>
                    <a:pt x="692072" y="7677"/>
                  </a:lnTo>
                  <a:lnTo>
                    <a:pt x="644331" y="1944"/>
                  </a:lnTo>
                  <a:lnTo>
                    <a:pt x="595502" y="0"/>
                  </a:lnTo>
                  <a:close/>
                </a:path>
              </a:pathLst>
            </a:custGeom>
            <a:solidFill>
              <a:srgbClr val="FFFFFF"/>
            </a:solidFill>
          </p:spPr>
          <p:txBody>
            <a:bodyPr wrap="square" lIns="0" tIns="0" rIns="0" bIns="0" rtlCol="0"/>
            <a:lstStyle/>
            <a:p>
              <a:endParaRPr/>
            </a:p>
          </p:txBody>
        </p:sp>
        <p:sp>
          <p:nvSpPr>
            <p:cNvPr id="40" name="object 40"/>
            <p:cNvSpPr/>
            <p:nvPr/>
          </p:nvSpPr>
          <p:spPr>
            <a:xfrm>
              <a:off x="2604261" y="4208779"/>
              <a:ext cx="1191260" cy="1173480"/>
            </a:xfrm>
            <a:custGeom>
              <a:avLst/>
              <a:gdLst/>
              <a:ahLst/>
              <a:cxnLst/>
              <a:rect l="l" t="t" r="r" b="b"/>
              <a:pathLst>
                <a:path w="1191260" h="1173479">
                  <a:moveTo>
                    <a:pt x="0" y="586613"/>
                  </a:moveTo>
                  <a:lnTo>
                    <a:pt x="1973" y="538501"/>
                  </a:lnTo>
                  <a:lnTo>
                    <a:pt x="7792" y="491461"/>
                  </a:lnTo>
                  <a:lnTo>
                    <a:pt x="17304" y="445643"/>
                  </a:lnTo>
                  <a:lnTo>
                    <a:pt x="30355" y="401198"/>
                  </a:lnTo>
                  <a:lnTo>
                    <a:pt x="46791" y="358276"/>
                  </a:lnTo>
                  <a:lnTo>
                    <a:pt x="66460" y="317030"/>
                  </a:lnTo>
                  <a:lnTo>
                    <a:pt x="89209" y="277610"/>
                  </a:lnTo>
                  <a:lnTo>
                    <a:pt x="114885" y="240167"/>
                  </a:lnTo>
                  <a:lnTo>
                    <a:pt x="143333" y="204851"/>
                  </a:lnTo>
                  <a:lnTo>
                    <a:pt x="174402" y="171815"/>
                  </a:lnTo>
                  <a:lnTo>
                    <a:pt x="207938" y="141208"/>
                  </a:lnTo>
                  <a:lnTo>
                    <a:pt x="243788" y="113182"/>
                  </a:lnTo>
                  <a:lnTo>
                    <a:pt x="281798" y="87888"/>
                  </a:lnTo>
                  <a:lnTo>
                    <a:pt x="321816" y="65476"/>
                  </a:lnTo>
                  <a:lnTo>
                    <a:pt x="363688" y="46099"/>
                  </a:lnTo>
                  <a:lnTo>
                    <a:pt x="407261" y="29905"/>
                  </a:lnTo>
                  <a:lnTo>
                    <a:pt x="452382" y="17048"/>
                  </a:lnTo>
                  <a:lnTo>
                    <a:pt x="498898" y="7677"/>
                  </a:lnTo>
                  <a:lnTo>
                    <a:pt x="546656" y="1944"/>
                  </a:lnTo>
                  <a:lnTo>
                    <a:pt x="595502" y="0"/>
                  </a:lnTo>
                  <a:lnTo>
                    <a:pt x="644331" y="1944"/>
                  </a:lnTo>
                  <a:lnTo>
                    <a:pt x="692072" y="7677"/>
                  </a:lnTo>
                  <a:lnTo>
                    <a:pt x="738574" y="17048"/>
                  </a:lnTo>
                  <a:lnTo>
                    <a:pt x="783682" y="29905"/>
                  </a:lnTo>
                  <a:lnTo>
                    <a:pt x="827244" y="46099"/>
                  </a:lnTo>
                  <a:lnTo>
                    <a:pt x="869106" y="65476"/>
                  </a:lnTo>
                  <a:lnTo>
                    <a:pt x="909115" y="87888"/>
                  </a:lnTo>
                  <a:lnTo>
                    <a:pt x="947118" y="113182"/>
                  </a:lnTo>
                  <a:lnTo>
                    <a:pt x="982961" y="141208"/>
                  </a:lnTo>
                  <a:lnTo>
                    <a:pt x="1016492" y="171815"/>
                  </a:lnTo>
                  <a:lnTo>
                    <a:pt x="1047556" y="204851"/>
                  </a:lnTo>
                  <a:lnTo>
                    <a:pt x="1076001" y="240167"/>
                  </a:lnTo>
                  <a:lnTo>
                    <a:pt x="1101674" y="277610"/>
                  </a:lnTo>
                  <a:lnTo>
                    <a:pt x="1124421" y="317030"/>
                  </a:lnTo>
                  <a:lnTo>
                    <a:pt x="1144089" y="358276"/>
                  </a:lnTo>
                  <a:lnTo>
                    <a:pt x="1160524" y="401198"/>
                  </a:lnTo>
                  <a:lnTo>
                    <a:pt x="1173574" y="445643"/>
                  </a:lnTo>
                  <a:lnTo>
                    <a:pt x="1183086" y="491461"/>
                  </a:lnTo>
                  <a:lnTo>
                    <a:pt x="1188905" y="538501"/>
                  </a:lnTo>
                  <a:lnTo>
                    <a:pt x="1190878" y="586613"/>
                  </a:lnTo>
                  <a:lnTo>
                    <a:pt x="1188905" y="634724"/>
                  </a:lnTo>
                  <a:lnTo>
                    <a:pt x="1183086" y="681764"/>
                  </a:lnTo>
                  <a:lnTo>
                    <a:pt x="1173574" y="727582"/>
                  </a:lnTo>
                  <a:lnTo>
                    <a:pt x="1160524" y="772027"/>
                  </a:lnTo>
                  <a:lnTo>
                    <a:pt x="1144089" y="814949"/>
                  </a:lnTo>
                  <a:lnTo>
                    <a:pt x="1124421" y="856195"/>
                  </a:lnTo>
                  <a:lnTo>
                    <a:pt x="1101674" y="895615"/>
                  </a:lnTo>
                  <a:lnTo>
                    <a:pt x="1076001" y="933058"/>
                  </a:lnTo>
                  <a:lnTo>
                    <a:pt x="1047556" y="968374"/>
                  </a:lnTo>
                  <a:lnTo>
                    <a:pt x="1016492" y="1001410"/>
                  </a:lnTo>
                  <a:lnTo>
                    <a:pt x="982961" y="1032017"/>
                  </a:lnTo>
                  <a:lnTo>
                    <a:pt x="947118" y="1060043"/>
                  </a:lnTo>
                  <a:lnTo>
                    <a:pt x="909115" y="1085337"/>
                  </a:lnTo>
                  <a:lnTo>
                    <a:pt x="869106" y="1107749"/>
                  </a:lnTo>
                  <a:lnTo>
                    <a:pt x="827244" y="1127126"/>
                  </a:lnTo>
                  <a:lnTo>
                    <a:pt x="783682" y="1143320"/>
                  </a:lnTo>
                  <a:lnTo>
                    <a:pt x="738574" y="1156177"/>
                  </a:lnTo>
                  <a:lnTo>
                    <a:pt x="692072" y="1165548"/>
                  </a:lnTo>
                  <a:lnTo>
                    <a:pt x="644331" y="1171281"/>
                  </a:lnTo>
                  <a:lnTo>
                    <a:pt x="595502" y="1173226"/>
                  </a:lnTo>
                  <a:lnTo>
                    <a:pt x="546656" y="1171281"/>
                  </a:lnTo>
                  <a:lnTo>
                    <a:pt x="498898" y="1165548"/>
                  </a:lnTo>
                  <a:lnTo>
                    <a:pt x="452382" y="1156177"/>
                  </a:lnTo>
                  <a:lnTo>
                    <a:pt x="407261" y="1143320"/>
                  </a:lnTo>
                  <a:lnTo>
                    <a:pt x="363688" y="1127126"/>
                  </a:lnTo>
                  <a:lnTo>
                    <a:pt x="321816" y="1107749"/>
                  </a:lnTo>
                  <a:lnTo>
                    <a:pt x="281798" y="1085337"/>
                  </a:lnTo>
                  <a:lnTo>
                    <a:pt x="243788" y="1060043"/>
                  </a:lnTo>
                  <a:lnTo>
                    <a:pt x="207938" y="1032017"/>
                  </a:lnTo>
                  <a:lnTo>
                    <a:pt x="174402" y="1001410"/>
                  </a:lnTo>
                  <a:lnTo>
                    <a:pt x="143333" y="968374"/>
                  </a:lnTo>
                  <a:lnTo>
                    <a:pt x="114885" y="933058"/>
                  </a:lnTo>
                  <a:lnTo>
                    <a:pt x="89209" y="895615"/>
                  </a:lnTo>
                  <a:lnTo>
                    <a:pt x="66460" y="856195"/>
                  </a:lnTo>
                  <a:lnTo>
                    <a:pt x="46791" y="814949"/>
                  </a:lnTo>
                  <a:lnTo>
                    <a:pt x="30355" y="772027"/>
                  </a:lnTo>
                  <a:lnTo>
                    <a:pt x="17304" y="727582"/>
                  </a:lnTo>
                  <a:lnTo>
                    <a:pt x="7792" y="681764"/>
                  </a:lnTo>
                  <a:lnTo>
                    <a:pt x="1973" y="634724"/>
                  </a:lnTo>
                  <a:lnTo>
                    <a:pt x="0" y="586613"/>
                  </a:lnTo>
                  <a:close/>
                </a:path>
              </a:pathLst>
            </a:custGeom>
            <a:ln w="57150">
              <a:solidFill>
                <a:srgbClr val="205868"/>
              </a:solidFill>
            </a:ln>
          </p:spPr>
          <p:txBody>
            <a:bodyPr wrap="square" lIns="0" tIns="0" rIns="0" bIns="0" rtlCol="0"/>
            <a:lstStyle/>
            <a:p>
              <a:endParaRPr/>
            </a:p>
          </p:txBody>
        </p:sp>
      </p:grpSp>
      <p:sp>
        <p:nvSpPr>
          <p:cNvPr id="41" name="object 41"/>
          <p:cNvSpPr txBox="1"/>
          <p:nvPr/>
        </p:nvSpPr>
        <p:spPr>
          <a:xfrm>
            <a:off x="2990088" y="4373067"/>
            <a:ext cx="433705" cy="363855"/>
          </a:xfrm>
          <a:prstGeom prst="rect">
            <a:avLst/>
          </a:prstGeom>
        </p:spPr>
        <p:txBody>
          <a:bodyPr vert="horz" wrap="square" lIns="0" tIns="13335" rIns="0" bIns="0" rtlCol="0">
            <a:spAutoFit/>
          </a:bodyPr>
          <a:lstStyle/>
          <a:p>
            <a:pPr marR="5080" algn="ctr">
              <a:lnSpc>
                <a:spcPct val="100000"/>
              </a:lnSpc>
              <a:spcBef>
                <a:spcPts val="105"/>
              </a:spcBef>
            </a:pPr>
            <a:r>
              <a:rPr sz="1100" spc="-25" dirty="0">
                <a:solidFill>
                  <a:srgbClr val="205868"/>
                </a:solidFill>
                <a:latin typeface="HGP創英角ｺﾞｼｯｸUB"/>
                <a:cs typeface="HGP創英角ｺﾞｼｯｸUB"/>
              </a:rPr>
              <a:t>技術者</a:t>
            </a:r>
            <a:endParaRPr sz="1100">
              <a:latin typeface="HGP創英角ｺﾞｼｯｸUB"/>
              <a:cs typeface="HGP創英角ｺﾞｼｯｸUB"/>
            </a:endParaRPr>
          </a:p>
          <a:p>
            <a:pPr marR="6350" algn="ctr">
              <a:lnSpc>
                <a:spcPct val="100000"/>
              </a:lnSpc>
              <a:spcBef>
                <a:spcPts val="15"/>
              </a:spcBef>
            </a:pPr>
            <a:r>
              <a:rPr sz="1100" spc="-30" dirty="0">
                <a:solidFill>
                  <a:srgbClr val="205868"/>
                </a:solidFill>
                <a:latin typeface="HGP創英角ｺﾞｼｯｸUB"/>
                <a:cs typeface="HGP創英角ｺﾞｼｯｸUB"/>
              </a:rPr>
              <a:t>の束</a:t>
            </a:r>
            <a:endParaRPr sz="1100">
              <a:latin typeface="HGP創英角ｺﾞｼｯｸUB"/>
              <a:cs typeface="HGP創英角ｺﾞｼｯｸUB"/>
            </a:endParaRPr>
          </a:p>
        </p:txBody>
      </p:sp>
      <p:grpSp>
        <p:nvGrpSpPr>
          <p:cNvPr id="42" name="object 42"/>
          <p:cNvGrpSpPr/>
          <p:nvPr/>
        </p:nvGrpSpPr>
        <p:grpSpPr>
          <a:xfrm>
            <a:off x="679030" y="4200525"/>
            <a:ext cx="2895600" cy="1212850"/>
            <a:chOff x="679030" y="4200525"/>
            <a:chExt cx="2895600" cy="1212850"/>
          </a:xfrm>
        </p:grpSpPr>
        <p:sp>
          <p:nvSpPr>
            <p:cNvPr id="43" name="object 43"/>
            <p:cNvSpPr/>
            <p:nvPr/>
          </p:nvSpPr>
          <p:spPr>
            <a:xfrm>
              <a:off x="2824111" y="4878044"/>
              <a:ext cx="750570" cy="355600"/>
            </a:xfrm>
            <a:custGeom>
              <a:avLst/>
              <a:gdLst/>
              <a:ahLst/>
              <a:cxnLst/>
              <a:rect l="l" t="t" r="r" b="b"/>
              <a:pathLst>
                <a:path w="750570" h="355600">
                  <a:moveTo>
                    <a:pt x="161912" y="34366"/>
                  </a:moveTo>
                  <a:lnTo>
                    <a:pt x="159461" y="22161"/>
                  </a:lnTo>
                  <a:lnTo>
                    <a:pt x="152742" y="12204"/>
                  </a:lnTo>
                  <a:lnTo>
                    <a:pt x="142786" y="5499"/>
                  </a:lnTo>
                  <a:lnTo>
                    <a:pt x="130594" y="3048"/>
                  </a:lnTo>
                  <a:lnTo>
                    <a:pt x="118402" y="5499"/>
                  </a:lnTo>
                  <a:lnTo>
                    <a:pt x="108458" y="12204"/>
                  </a:lnTo>
                  <a:lnTo>
                    <a:pt x="101739" y="22161"/>
                  </a:lnTo>
                  <a:lnTo>
                    <a:pt x="99275" y="34366"/>
                  </a:lnTo>
                  <a:lnTo>
                    <a:pt x="101739" y="46545"/>
                  </a:lnTo>
                  <a:lnTo>
                    <a:pt x="108458" y="56502"/>
                  </a:lnTo>
                  <a:lnTo>
                    <a:pt x="118402" y="63207"/>
                  </a:lnTo>
                  <a:lnTo>
                    <a:pt x="130594" y="65671"/>
                  </a:lnTo>
                  <a:lnTo>
                    <a:pt x="142786" y="63207"/>
                  </a:lnTo>
                  <a:lnTo>
                    <a:pt x="152742" y="56502"/>
                  </a:lnTo>
                  <a:lnTo>
                    <a:pt x="159461" y="46545"/>
                  </a:lnTo>
                  <a:lnTo>
                    <a:pt x="161912" y="34366"/>
                  </a:lnTo>
                  <a:close/>
                </a:path>
                <a:path w="750570" h="355600">
                  <a:moveTo>
                    <a:pt x="407403" y="33858"/>
                  </a:moveTo>
                  <a:lnTo>
                    <a:pt x="404952" y="21653"/>
                  </a:lnTo>
                  <a:lnTo>
                    <a:pt x="398233" y="11696"/>
                  </a:lnTo>
                  <a:lnTo>
                    <a:pt x="388277" y="4991"/>
                  </a:lnTo>
                  <a:lnTo>
                    <a:pt x="376085" y="2540"/>
                  </a:lnTo>
                  <a:lnTo>
                    <a:pt x="363893" y="4991"/>
                  </a:lnTo>
                  <a:lnTo>
                    <a:pt x="353949" y="11696"/>
                  </a:lnTo>
                  <a:lnTo>
                    <a:pt x="347230" y="21653"/>
                  </a:lnTo>
                  <a:lnTo>
                    <a:pt x="344766" y="33858"/>
                  </a:lnTo>
                  <a:lnTo>
                    <a:pt x="347230" y="46037"/>
                  </a:lnTo>
                  <a:lnTo>
                    <a:pt x="353949" y="55994"/>
                  </a:lnTo>
                  <a:lnTo>
                    <a:pt x="363893" y="62699"/>
                  </a:lnTo>
                  <a:lnTo>
                    <a:pt x="376085" y="65163"/>
                  </a:lnTo>
                  <a:lnTo>
                    <a:pt x="388277" y="62699"/>
                  </a:lnTo>
                  <a:lnTo>
                    <a:pt x="398233" y="55994"/>
                  </a:lnTo>
                  <a:lnTo>
                    <a:pt x="404952" y="46037"/>
                  </a:lnTo>
                  <a:lnTo>
                    <a:pt x="407403" y="33858"/>
                  </a:lnTo>
                  <a:close/>
                </a:path>
                <a:path w="750570" h="355600">
                  <a:moveTo>
                    <a:pt x="651116" y="31318"/>
                  </a:moveTo>
                  <a:lnTo>
                    <a:pt x="648665" y="19113"/>
                  </a:lnTo>
                  <a:lnTo>
                    <a:pt x="641946" y="9156"/>
                  </a:lnTo>
                  <a:lnTo>
                    <a:pt x="631990" y="2451"/>
                  </a:lnTo>
                  <a:lnTo>
                    <a:pt x="619798" y="0"/>
                  </a:lnTo>
                  <a:lnTo>
                    <a:pt x="607606" y="2451"/>
                  </a:lnTo>
                  <a:lnTo>
                    <a:pt x="597662" y="9156"/>
                  </a:lnTo>
                  <a:lnTo>
                    <a:pt x="590943" y="19113"/>
                  </a:lnTo>
                  <a:lnTo>
                    <a:pt x="588479" y="31318"/>
                  </a:lnTo>
                  <a:lnTo>
                    <a:pt x="590943" y="43497"/>
                  </a:lnTo>
                  <a:lnTo>
                    <a:pt x="597662" y="53454"/>
                  </a:lnTo>
                  <a:lnTo>
                    <a:pt x="607606" y="60159"/>
                  </a:lnTo>
                  <a:lnTo>
                    <a:pt x="619798" y="62623"/>
                  </a:lnTo>
                  <a:lnTo>
                    <a:pt x="631990" y="60159"/>
                  </a:lnTo>
                  <a:lnTo>
                    <a:pt x="641946" y="53454"/>
                  </a:lnTo>
                  <a:lnTo>
                    <a:pt x="648665" y="43497"/>
                  </a:lnTo>
                  <a:lnTo>
                    <a:pt x="651116" y="31318"/>
                  </a:lnTo>
                  <a:close/>
                </a:path>
                <a:path w="750570" h="355600">
                  <a:moveTo>
                    <a:pt x="750404" y="146875"/>
                  </a:moveTo>
                  <a:lnTo>
                    <a:pt x="748995" y="138341"/>
                  </a:lnTo>
                  <a:lnTo>
                    <a:pt x="747572" y="129819"/>
                  </a:lnTo>
                  <a:lnTo>
                    <a:pt x="739521" y="124053"/>
                  </a:lnTo>
                  <a:lnTo>
                    <a:pt x="696734" y="131178"/>
                  </a:lnTo>
                  <a:lnTo>
                    <a:pt x="682434" y="92887"/>
                  </a:lnTo>
                  <a:lnTo>
                    <a:pt x="672973" y="79921"/>
                  </a:lnTo>
                  <a:lnTo>
                    <a:pt x="657428" y="73266"/>
                  </a:lnTo>
                  <a:lnTo>
                    <a:pt x="638733" y="70802"/>
                  </a:lnTo>
                  <a:lnTo>
                    <a:pt x="619798" y="70459"/>
                  </a:lnTo>
                  <a:lnTo>
                    <a:pt x="600900" y="70802"/>
                  </a:lnTo>
                  <a:lnTo>
                    <a:pt x="582282" y="73266"/>
                  </a:lnTo>
                  <a:lnTo>
                    <a:pt x="566864" y="79921"/>
                  </a:lnTo>
                  <a:lnTo>
                    <a:pt x="557517" y="92887"/>
                  </a:lnTo>
                  <a:lnTo>
                    <a:pt x="543102" y="131178"/>
                  </a:lnTo>
                  <a:lnTo>
                    <a:pt x="500341" y="123952"/>
                  </a:lnTo>
                  <a:lnTo>
                    <a:pt x="496176" y="126873"/>
                  </a:lnTo>
                  <a:lnTo>
                    <a:pt x="495808" y="126593"/>
                  </a:lnTo>
                  <a:lnTo>
                    <a:pt x="453021" y="133718"/>
                  </a:lnTo>
                  <a:lnTo>
                    <a:pt x="438721" y="95427"/>
                  </a:lnTo>
                  <a:lnTo>
                    <a:pt x="395020" y="73342"/>
                  </a:lnTo>
                  <a:lnTo>
                    <a:pt x="376085" y="72999"/>
                  </a:lnTo>
                  <a:lnTo>
                    <a:pt x="357187" y="73342"/>
                  </a:lnTo>
                  <a:lnTo>
                    <a:pt x="338569" y="75806"/>
                  </a:lnTo>
                  <a:lnTo>
                    <a:pt x="323151" y="82461"/>
                  </a:lnTo>
                  <a:lnTo>
                    <a:pt x="313804" y="95427"/>
                  </a:lnTo>
                  <a:lnTo>
                    <a:pt x="299389" y="133718"/>
                  </a:lnTo>
                  <a:lnTo>
                    <a:pt x="256628" y="126492"/>
                  </a:lnTo>
                  <a:lnTo>
                    <a:pt x="252996" y="129032"/>
                  </a:lnTo>
                  <a:lnTo>
                    <a:pt x="250317" y="127101"/>
                  </a:lnTo>
                  <a:lnTo>
                    <a:pt x="207530" y="134226"/>
                  </a:lnTo>
                  <a:lnTo>
                    <a:pt x="193230" y="95935"/>
                  </a:lnTo>
                  <a:lnTo>
                    <a:pt x="149529" y="73850"/>
                  </a:lnTo>
                  <a:lnTo>
                    <a:pt x="130594" y="73507"/>
                  </a:lnTo>
                  <a:lnTo>
                    <a:pt x="111696" y="73850"/>
                  </a:lnTo>
                  <a:lnTo>
                    <a:pt x="93078" y="76314"/>
                  </a:lnTo>
                  <a:lnTo>
                    <a:pt x="77660" y="82969"/>
                  </a:lnTo>
                  <a:lnTo>
                    <a:pt x="68313" y="95935"/>
                  </a:lnTo>
                  <a:lnTo>
                    <a:pt x="53898" y="134226"/>
                  </a:lnTo>
                  <a:lnTo>
                    <a:pt x="11137" y="127000"/>
                  </a:lnTo>
                  <a:lnTo>
                    <a:pt x="3009" y="132689"/>
                  </a:lnTo>
                  <a:lnTo>
                    <a:pt x="0" y="149720"/>
                  </a:lnTo>
                  <a:lnTo>
                    <a:pt x="5676" y="157848"/>
                  </a:lnTo>
                  <a:lnTo>
                    <a:pt x="64046" y="167462"/>
                  </a:lnTo>
                  <a:lnTo>
                    <a:pt x="70586" y="167474"/>
                  </a:lnTo>
                  <a:lnTo>
                    <a:pt x="76441" y="163410"/>
                  </a:lnTo>
                  <a:lnTo>
                    <a:pt x="88353" y="131483"/>
                  </a:lnTo>
                  <a:lnTo>
                    <a:pt x="91452" y="132854"/>
                  </a:lnTo>
                  <a:lnTo>
                    <a:pt x="91452" y="355384"/>
                  </a:lnTo>
                  <a:lnTo>
                    <a:pt x="122770" y="355384"/>
                  </a:lnTo>
                  <a:lnTo>
                    <a:pt x="122770" y="214439"/>
                  </a:lnTo>
                  <a:lnTo>
                    <a:pt x="138430" y="214439"/>
                  </a:lnTo>
                  <a:lnTo>
                    <a:pt x="138430" y="355384"/>
                  </a:lnTo>
                  <a:lnTo>
                    <a:pt x="169748" y="355384"/>
                  </a:lnTo>
                  <a:lnTo>
                    <a:pt x="169748" y="132892"/>
                  </a:lnTo>
                  <a:lnTo>
                    <a:pt x="173037" y="131445"/>
                  </a:lnTo>
                  <a:lnTo>
                    <a:pt x="184988" y="163398"/>
                  </a:lnTo>
                  <a:lnTo>
                    <a:pt x="190830" y="167449"/>
                  </a:lnTo>
                  <a:lnTo>
                    <a:pt x="199936" y="167233"/>
                  </a:lnTo>
                  <a:lnTo>
                    <a:pt x="255219" y="158013"/>
                  </a:lnTo>
                  <a:lnTo>
                    <a:pt x="309537" y="166954"/>
                  </a:lnTo>
                  <a:lnTo>
                    <a:pt x="316077" y="166966"/>
                  </a:lnTo>
                  <a:lnTo>
                    <a:pt x="321932" y="162902"/>
                  </a:lnTo>
                  <a:lnTo>
                    <a:pt x="333844" y="130975"/>
                  </a:lnTo>
                  <a:lnTo>
                    <a:pt x="336943" y="132346"/>
                  </a:lnTo>
                  <a:lnTo>
                    <a:pt x="336943" y="354876"/>
                  </a:lnTo>
                  <a:lnTo>
                    <a:pt x="368261" y="354876"/>
                  </a:lnTo>
                  <a:lnTo>
                    <a:pt x="368261" y="213931"/>
                  </a:lnTo>
                  <a:lnTo>
                    <a:pt x="383921" y="213931"/>
                  </a:lnTo>
                  <a:lnTo>
                    <a:pt x="383921" y="354876"/>
                  </a:lnTo>
                  <a:lnTo>
                    <a:pt x="415239" y="354876"/>
                  </a:lnTo>
                  <a:lnTo>
                    <a:pt x="415239" y="132384"/>
                  </a:lnTo>
                  <a:lnTo>
                    <a:pt x="418528" y="130937"/>
                  </a:lnTo>
                  <a:lnTo>
                    <a:pt x="430479" y="162890"/>
                  </a:lnTo>
                  <a:lnTo>
                    <a:pt x="436321" y="166941"/>
                  </a:lnTo>
                  <a:lnTo>
                    <a:pt x="445427" y="166725"/>
                  </a:lnTo>
                  <a:lnTo>
                    <a:pt x="500926" y="157467"/>
                  </a:lnTo>
                  <a:lnTo>
                    <a:pt x="501992" y="155981"/>
                  </a:lnTo>
                  <a:lnTo>
                    <a:pt x="553250" y="164414"/>
                  </a:lnTo>
                  <a:lnTo>
                    <a:pt x="559790" y="164426"/>
                  </a:lnTo>
                  <a:lnTo>
                    <a:pt x="565645" y="160362"/>
                  </a:lnTo>
                  <a:lnTo>
                    <a:pt x="577557" y="128435"/>
                  </a:lnTo>
                  <a:lnTo>
                    <a:pt x="580656" y="129806"/>
                  </a:lnTo>
                  <a:lnTo>
                    <a:pt x="580656" y="352336"/>
                  </a:lnTo>
                  <a:lnTo>
                    <a:pt x="611974" y="352336"/>
                  </a:lnTo>
                  <a:lnTo>
                    <a:pt x="611974" y="211391"/>
                  </a:lnTo>
                  <a:lnTo>
                    <a:pt x="627634" y="211391"/>
                  </a:lnTo>
                  <a:lnTo>
                    <a:pt x="627634" y="352336"/>
                  </a:lnTo>
                  <a:lnTo>
                    <a:pt x="658952" y="352336"/>
                  </a:lnTo>
                  <a:lnTo>
                    <a:pt x="658952" y="129844"/>
                  </a:lnTo>
                  <a:lnTo>
                    <a:pt x="662241" y="128397"/>
                  </a:lnTo>
                  <a:lnTo>
                    <a:pt x="674192" y="160350"/>
                  </a:lnTo>
                  <a:lnTo>
                    <a:pt x="680034" y="164401"/>
                  </a:lnTo>
                  <a:lnTo>
                    <a:pt x="689140" y="164185"/>
                  </a:lnTo>
                  <a:lnTo>
                    <a:pt x="744639" y="154927"/>
                  </a:lnTo>
                  <a:lnTo>
                    <a:pt x="750404" y="146875"/>
                  </a:lnTo>
                  <a:close/>
                </a:path>
              </a:pathLst>
            </a:custGeom>
            <a:solidFill>
              <a:srgbClr val="205868"/>
            </a:solidFill>
          </p:spPr>
          <p:txBody>
            <a:bodyPr wrap="square" lIns="0" tIns="0" rIns="0" bIns="0" rtlCol="0"/>
            <a:lstStyle/>
            <a:p>
              <a:endParaRPr/>
            </a:p>
          </p:txBody>
        </p:sp>
        <p:sp>
          <p:nvSpPr>
            <p:cNvPr id="44" name="object 44"/>
            <p:cNvSpPr/>
            <p:nvPr/>
          </p:nvSpPr>
          <p:spPr>
            <a:xfrm>
              <a:off x="707605" y="4229100"/>
              <a:ext cx="1546860" cy="1155700"/>
            </a:xfrm>
            <a:custGeom>
              <a:avLst/>
              <a:gdLst/>
              <a:ahLst/>
              <a:cxnLst/>
              <a:rect l="l" t="t" r="r" b="b"/>
              <a:pathLst>
                <a:path w="1546860" h="1155700">
                  <a:moveTo>
                    <a:pt x="1387640" y="0"/>
                  </a:moveTo>
                  <a:lnTo>
                    <a:pt x="158724" y="0"/>
                  </a:lnTo>
                  <a:lnTo>
                    <a:pt x="108552" y="8084"/>
                  </a:lnTo>
                  <a:lnTo>
                    <a:pt x="64980" y="30597"/>
                  </a:lnTo>
                  <a:lnTo>
                    <a:pt x="30622" y="64931"/>
                  </a:lnTo>
                  <a:lnTo>
                    <a:pt x="8091" y="108476"/>
                  </a:lnTo>
                  <a:lnTo>
                    <a:pt x="0" y="158623"/>
                  </a:lnTo>
                  <a:lnTo>
                    <a:pt x="0" y="996695"/>
                  </a:lnTo>
                  <a:lnTo>
                    <a:pt x="8091" y="1046904"/>
                  </a:lnTo>
                  <a:lnTo>
                    <a:pt x="30622" y="1090487"/>
                  </a:lnTo>
                  <a:lnTo>
                    <a:pt x="64980" y="1124840"/>
                  </a:lnTo>
                  <a:lnTo>
                    <a:pt x="108552" y="1147360"/>
                  </a:lnTo>
                  <a:lnTo>
                    <a:pt x="158724" y="1155446"/>
                  </a:lnTo>
                  <a:lnTo>
                    <a:pt x="1387640" y="1155446"/>
                  </a:lnTo>
                  <a:lnTo>
                    <a:pt x="1437848" y="1147360"/>
                  </a:lnTo>
                  <a:lnTo>
                    <a:pt x="1481431" y="1124840"/>
                  </a:lnTo>
                  <a:lnTo>
                    <a:pt x="1515784" y="1090487"/>
                  </a:lnTo>
                  <a:lnTo>
                    <a:pt x="1538304" y="1046904"/>
                  </a:lnTo>
                  <a:lnTo>
                    <a:pt x="1546390" y="996695"/>
                  </a:lnTo>
                  <a:lnTo>
                    <a:pt x="1546390" y="158623"/>
                  </a:lnTo>
                  <a:lnTo>
                    <a:pt x="1538304" y="108476"/>
                  </a:lnTo>
                  <a:lnTo>
                    <a:pt x="1515784" y="64931"/>
                  </a:lnTo>
                  <a:lnTo>
                    <a:pt x="1481431" y="30597"/>
                  </a:lnTo>
                  <a:lnTo>
                    <a:pt x="1437848" y="8084"/>
                  </a:lnTo>
                  <a:lnTo>
                    <a:pt x="1387640" y="0"/>
                  </a:lnTo>
                  <a:close/>
                </a:path>
              </a:pathLst>
            </a:custGeom>
            <a:solidFill>
              <a:srgbClr val="FFFFFF"/>
            </a:solidFill>
          </p:spPr>
          <p:txBody>
            <a:bodyPr wrap="square" lIns="0" tIns="0" rIns="0" bIns="0" rtlCol="0"/>
            <a:lstStyle/>
            <a:p>
              <a:endParaRPr/>
            </a:p>
          </p:txBody>
        </p:sp>
        <p:sp>
          <p:nvSpPr>
            <p:cNvPr id="45" name="object 45"/>
            <p:cNvSpPr/>
            <p:nvPr/>
          </p:nvSpPr>
          <p:spPr>
            <a:xfrm>
              <a:off x="707605" y="4229100"/>
              <a:ext cx="1546860" cy="1155700"/>
            </a:xfrm>
            <a:custGeom>
              <a:avLst/>
              <a:gdLst/>
              <a:ahLst/>
              <a:cxnLst/>
              <a:rect l="l" t="t" r="r" b="b"/>
              <a:pathLst>
                <a:path w="1546860" h="1155700">
                  <a:moveTo>
                    <a:pt x="0" y="158623"/>
                  </a:moveTo>
                  <a:lnTo>
                    <a:pt x="8091" y="108476"/>
                  </a:lnTo>
                  <a:lnTo>
                    <a:pt x="30622" y="64931"/>
                  </a:lnTo>
                  <a:lnTo>
                    <a:pt x="64980" y="30597"/>
                  </a:lnTo>
                  <a:lnTo>
                    <a:pt x="108552" y="8084"/>
                  </a:lnTo>
                  <a:lnTo>
                    <a:pt x="158724" y="0"/>
                  </a:lnTo>
                  <a:lnTo>
                    <a:pt x="1387640" y="0"/>
                  </a:lnTo>
                  <a:lnTo>
                    <a:pt x="1437848" y="8084"/>
                  </a:lnTo>
                  <a:lnTo>
                    <a:pt x="1481431" y="30597"/>
                  </a:lnTo>
                  <a:lnTo>
                    <a:pt x="1515784" y="64931"/>
                  </a:lnTo>
                  <a:lnTo>
                    <a:pt x="1538304" y="108476"/>
                  </a:lnTo>
                  <a:lnTo>
                    <a:pt x="1546390" y="158623"/>
                  </a:lnTo>
                  <a:lnTo>
                    <a:pt x="1546390" y="996695"/>
                  </a:lnTo>
                  <a:lnTo>
                    <a:pt x="1538304" y="1046904"/>
                  </a:lnTo>
                  <a:lnTo>
                    <a:pt x="1515784" y="1090487"/>
                  </a:lnTo>
                  <a:lnTo>
                    <a:pt x="1481431" y="1124840"/>
                  </a:lnTo>
                  <a:lnTo>
                    <a:pt x="1437848" y="1147360"/>
                  </a:lnTo>
                  <a:lnTo>
                    <a:pt x="1387640" y="1155446"/>
                  </a:lnTo>
                  <a:lnTo>
                    <a:pt x="158724" y="1155446"/>
                  </a:lnTo>
                  <a:lnTo>
                    <a:pt x="108552" y="1147360"/>
                  </a:lnTo>
                  <a:lnTo>
                    <a:pt x="64980" y="1124840"/>
                  </a:lnTo>
                  <a:lnTo>
                    <a:pt x="30622" y="1090487"/>
                  </a:lnTo>
                  <a:lnTo>
                    <a:pt x="8091" y="1046904"/>
                  </a:lnTo>
                  <a:lnTo>
                    <a:pt x="0" y="996695"/>
                  </a:lnTo>
                  <a:lnTo>
                    <a:pt x="0" y="158623"/>
                  </a:lnTo>
                  <a:close/>
                </a:path>
              </a:pathLst>
            </a:custGeom>
            <a:ln w="57150">
              <a:solidFill>
                <a:srgbClr val="205868"/>
              </a:solidFill>
            </a:ln>
          </p:spPr>
          <p:txBody>
            <a:bodyPr wrap="square" lIns="0" tIns="0" rIns="0" bIns="0" rtlCol="0"/>
            <a:lstStyle/>
            <a:p>
              <a:endParaRPr/>
            </a:p>
          </p:txBody>
        </p:sp>
      </p:grpSp>
      <p:sp>
        <p:nvSpPr>
          <p:cNvPr id="46" name="object 46"/>
          <p:cNvSpPr txBox="1"/>
          <p:nvPr/>
        </p:nvSpPr>
        <p:spPr>
          <a:xfrm>
            <a:off x="1135989" y="4268470"/>
            <a:ext cx="703580" cy="193675"/>
          </a:xfrm>
          <a:prstGeom prst="rect">
            <a:avLst/>
          </a:prstGeom>
        </p:spPr>
        <p:txBody>
          <a:bodyPr vert="horz" wrap="square" lIns="0" tIns="12700" rIns="0" bIns="0" rtlCol="0">
            <a:spAutoFit/>
          </a:bodyPr>
          <a:lstStyle/>
          <a:p>
            <a:pPr>
              <a:lnSpc>
                <a:spcPct val="100000"/>
              </a:lnSpc>
              <a:spcBef>
                <a:spcPts val="100"/>
              </a:spcBef>
            </a:pPr>
            <a:r>
              <a:rPr sz="1100" spc="-10" dirty="0">
                <a:solidFill>
                  <a:srgbClr val="205868"/>
                </a:solidFill>
                <a:latin typeface="HGP創英角ｺﾞｼｯｸUB"/>
                <a:cs typeface="HGP創英角ｺﾞｼｯｸUB"/>
              </a:rPr>
              <a:t>自治体の束</a:t>
            </a:r>
            <a:endParaRPr sz="1100">
              <a:latin typeface="HGP創英角ｺﾞｼｯｸUB"/>
              <a:cs typeface="HGP創英角ｺﾞｼｯｸUB"/>
            </a:endParaRPr>
          </a:p>
        </p:txBody>
      </p:sp>
      <p:sp>
        <p:nvSpPr>
          <p:cNvPr id="47" name="object 47"/>
          <p:cNvSpPr/>
          <p:nvPr/>
        </p:nvSpPr>
        <p:spPr>
          <a:xfrm>
            <a:off x="906780" y="4621148"/>
            <a:ext cx="384175" cy="328295"/>
          </a:xfrm>
          <a:custGeom>
            <a:avLst/>
            <a:gdLst/>
            <a:ahLst/>
            <a:cxnLst/>
            <a:rect l="l" t="t" r="r" b="b"/>
            <a:pathLst>
              <a:path w="384175" h="328295">
                <a:moveTo>
                  <a:pt x="191808" y="0"/>
                </a:moveTo>
                <a:lnTo>
                  <a:pt x="140818" y="5856"/>
                </a:lnTo>
                <a:lnTo>
                  <a:pt x="94999" y="22384"/>
                </a:lnTo>
                <a:lnTo>
                  <a:pt x="56180" y="48021"/>
                </a:lnTo>
                <a:lnTo>
                  <a:pt x="26187" y="81204"/>
                </a:lnTo>
                <a:lnTo>
                  <a:pt x="6851" y="120370"/>
                </a:lnTo>
                <a:lnTo>
                  <a:pt x="0" y="163956"/>
                </a:lnTo>
                <a:lnTo>
                  <a:pt x="6851" y="207543"/>
                </a:lnTo>
                <a:lnTo>
                  <a:pt x="26187" y="246709"/>
                </a:lnTo>
                <a:lnTo>
                  <a:pt x="56180" y="279892"/>
                </a:lnTo>
                <a:lnTo>
                  <a:pt x="94999" y="305529"/>
                </a:lnTo>
                <a:lnTo>
                  <a:pt x="140818" y="322057"/>
                </a:lnTo>
                <a:lnTo>
                  <a:pt x="191808" y="327913"/>
                </a:lnTo>
                <a:lnTo>
                  <a:pt x="242801" y="322057"/>
                </a:lnTo>
                <a:lnTo>
                  <a:pt x="288629" y="305529"/>
                </a:lnTo>
                <a:lnTo>
                  <a:pt x="327461" y="279892"/>
                </a:lnTo>
                <a:lnTo>
                  <a:pt x="357465" y="246709"/>
                </a:lnTo>
                <a:lnTo>
                  <a:pt x="376811" y="207543"/>
                </a:lnTo>
                <a:lnTo>
                  <a:pt x="383666" y="163956"/>
                </a:lnTo>
                <a:lnTo>
                  <a:pt x="376811" y="120370"/>
                </a:lnTo>
                <a:lnTo>
                  <a:pt x="357465" y="81204"/>
                </a:lnTo>
                <a:lnTo>
                  <a:pt x="327461" y="48021"/>
                </a:lnTo>
                <a:lnTo>
                  <a:pt x="288629" y="22384"/>
                </a:lnTo>
                <a:lnTo>
                  <a:pt x="242801" y="5856"/>
                </a:lnTo>
                <a:lnTo>
                  <a:pt x="191808" y="0"/>
                </a:lnTo>
                <a:close/>
              </a:path>
            </a:pathLst>
          </a:custGeom>
          <a:solidFill>
            <a:srgbClr val="30859C"/>
          </a:solidFill>
        </p:spPr>
        <p:txBody>
          <a:bodyPr wrap="square" lIns="0" tIns="0" rIns="0" bIns="0" rtlCol="0"/>
          <a:lstStyle/>
          <a:p>
            <a:endParaRPr/>
          </a:p>
        </p:txBody>
      </p:sp>
      <p:sp>
        <p:nvSpPr>
          <p:cNvPr id="48" name="object 48"/>
          <p:cNvSpPr txBox="1"/>
          <p:nvPr/>
        </p:nvSpPr>
        <p:spPr>
          <a:xfrm>
            <a:off x="991514" y="4699508"/>
            <a:ext cx="227965" cy="173990"/>
          </a:xfrm>
          <a:prstGeom prst="rect">
            <a:avLst/>
          </a:prstGeom>
        </p:spPr>
        <p:txBody>
          <a:bodyPr vert="horz" wrap="square" lIns="0" tIns="15240" rIns="0" bIns="0" rtlCol="0">
            <a:spAutoFit/>
          </a:bodyPr>
          <a:lstStyle/>
          <a:p>
            <a:pPr>
              <a:lnSpc>
                <a:spcPct val="100000"/>
              </a:lnSpc>
              <a:spcBef>
                <a:spcPts val="120"/>
              </a:spcBef>
            </a:pPr>
            <a:r>
              <a:rPr sz="950" b="1" dirty="0">
                <a:solidFill>
                  <a:srgbClr val="FFFFFF"/>
                </a:solidFill>
                <a:latin typeface="Meiryo UI"/>
                <a:cs typeface="Meiryo UI"/>
              </a:rPr>
              <a:t>A</a:t>
            </a:r>
            <a:r>
              <a:rPr sz="950" b="1" spc="-50" dirty="0">
                <a:solidFill>
                  <a:srgbClr val="FFFFFF"/>
                </a:solidFill>
                <a:latin typeface="Meiryo UI"/>
                <a:cs typeface="Meiryo UI"/>
              </a:rPr>
              <a:t>市</a:t>
            </a:r>
            <a:endParaRPr sz="950">
              <a:latin typeface="Meiryo UI"/>
              <a:cs typeface="Meiryo UI"/>
            </a:endParaRPr>
          </a:p>
        </p:txBody>
      </p:sp>
      <p:sp>
        <p:nvSpPr>
          <p:cNvPr id="49" name="object 49"/>
          <p:cNvSpPr/>
          <p:nvPr/>
        </p:nvSpPr>
        <p:spPr>
          <a:xfrm>
            <a:off x="1700657" y="4621148"/>
            <a:ext cx="383540" cy="328295"/>
          </a:xfrm>
          <a:custGeom>
            <a:avLst/>
            <a:gdLst/>
            <a:ahLst/>
            <a:cxnLst/>
            <a:rect l="l" t="t" r="r" b="b"/>
            <a:pathLst>
              <a:path w="383539" h="328295">
                <a:moveTo>
                  <a:pt x="191769" y="0"/>
                </a:moveTo>
                <a:lnTo>
                  <a:pt x="140787" y="5856"/>
                </a:lnTo>
                <a:lnTo>
                  <a:pt x="94977" y="22384"/>
                </a:lnTo>
                <a:lnTo>
                  <a:pt x="56165" y="48021"/>
                </a:lnTo>
                <a:lnTo>
                  <a:pt x="26180" y="81204"/>
                </a:lnTo>
                <a:lnTo>
                  <a:pt x="6849" y="120370"/>
                </a:lnTo>
                <a:lnTo>
                  <a:pt x="0" y="163956"/>
                </a:lnTo>
                <a:lnTo>
                  <a:pt x="6849" y="207543"/>
                </a:lnTo>
                <a:lnTo>
                  <a:pt x="26180" y="246709"/>
                </a:lnTo>
                <a:lnTo>
                  <a:pt x="56165" y="279892"/>
                </a:lnTo>
                <a:lnTo>
                  <a:pt x="94977" y="305529"/>
                </a:lnTo>
                <a:lnTo>
                  <a:pt x="140787" y="322057"/>
                </a:lnTo>
                <a:lnTo>
                  <a:pt x="191769" y="327913"/>
                </a:lnTo>
                <a:lnTo>
                  <a:pt x="242752" y="322057"/>
                </a:lnTo>
                <a:lnTo>
                  <a:pt x="288562" y="305529"/>
                </a:lnTo>
                <a:lnTo>
                  <a:pt x="327374" y="279892"/>
                </a:lnTo>
                <a:lnTo>
                  <a:pt x="357359" y="246709"/>
                </a:lnTo>
                <a:lnTo>
                  <a:pt x="376690" y="207543"/>
                </a:lnTo>
                <a:lnTo>
                  <a:pt x="383540" y="163956"/>
                </a:lnTo>
                <a:lnTo>
                  <a:pt x="376690" y="120370"/>
                </a:lnTo>
                <a:lnTo>
                  <a:pt x="357359" y="81204"/>
                </a:lnTo>
                <a:lnTo>
                  <a:pt x="327374" y="48021"/>
                </a:lnTo>
                <a:lnTo>
                  <a:pt x="288562" y="22384"/>
                </a:lnTo>
                <a:lnTo>
                  <a:pt x="242752" y="5856"/>
                </a:lnTo>
                <a:lnTo>
                  <a:pt x="191769" y="0"/>
                </a:lnTo>
                <a:close/>
              </a:path>
            </a:pathLst>
          </a:custGeom>
          <a:solidFill>
            <a:srgbClr val="30859C"/>
          </a:solidFill>
        </p:spPr>
        <p:txBody>
          <a:bodyPr wrap="square" lIns="0" tIns="0" rIns="0" bIns="0" rtlCol="0"/>
          <a:lstStyle/>
          <a:p>
            <a:endParaRPr/>
          </a:p>
        </p:txBody>
      </p:sp>
      <p:sp>
        <p:nvSpPr>
          <p:cNvPr id="50" name="object 50"/>
          <p:cNvSpPr txBox="1"/>
          <p:nvPr/>
        </p:nvSpPr>
        <p:spPr>
          <a:xfrm>
            <a:off x="1785239" y="4699508"/>
            <a:ext cx="226695" cy="173990"/>
          </a:xfrm>
          <a:prstGeom prst="rect">
            <a:avLst/>
          </a:prstGeom>
        </p:spPr>
        <p:txBody>
          <a:bodyPr vert="horz" wrap="square" lIns="0" tIns="15240" rIns="0" bIns="0" rtlCol="0">
            <a:spAutoFit/>
          </a:bodyPr>
          <a:lstStyle/>
          <a:p>
            <a:pPr>
              <a:lnSpc>
                <a:spcPct val="100000"/>
              </a:lnSpc>
              <a:spcBef>
                <a:spcPts val="120"/>
              </a:spcBef>
            </a:pPr>
            <a:r>
              <a:rPr sz="950" b="1" dirty="0">
                <a:solidFill>
                  <a:srgbClr val="FFFFFF"/>
                </a:solidFill>
                <a:latin typeface="Meiryo UI"/>
                <a:cs typeface="Meiryo UI"/>
              </a:rPr>
              <a:t>B</a:t>
            </a:r>
            <a:r>
              <a:rPr sz="950" b="1" spc="-50" dirty="0">
                <a:solidFill>
                  <a:srgbClr val="FFFFFF"/>
                </a:solidFill>
                <a:latin typeface="Meiryo UI"/>
                <a:cs typeface="Meiryo UI"/>
              </a:rPr>
              <a:t>町</a:t>
            </a:r>
            <a:endParaRPr sz="950">
              <a:latin typeface="Meiryo UI"/>
              <a:cs typeface="Meiryo UI"/>
            </a:endParaRPr>
          </a:p>
        </p:txBody>
      </p:sp>
      <p:sp>
        <p:nvSpPr>
          <p:cNvPr id="51" name="object 51"/>
          <p:cNvSpPr/>
          <p:nvPr/>
        </p:nvSpPr>
        <p:spPr>
          <a:xfrm>
            <a:off x="1300988" y="4984241"/>
            <a:ext cx="384175" cy="328295"/>
          </a:xfrm>
          <a:custGeom>
            <a:avLst/>
            <a:gdLst/>
            <a:ahLst/>
            <a:cxnLst/>
            <a:rect l="l" t="t" r="r" b="b"/>
            <a:pathLst>
              <a:path w="384175" h="328295">
                <a:moveTo>
                  <a:pt x="191770" y="0"/>
                </a:moveTo>
                <a:lnTo>
                  <a:pt x="140787" y="5856"/>
                </a:lnTo>
                <a:lnTo>
                  <a:pt x="94977" y="22384"/>
                </a:lnTo>
                <a:lnTo>
                  <a:pt x="56165" y="48021"/>
                </a:lnTo>
                <a:lnTo>
                  <a:pt x="26180" y="81204"/>
                </a:lnTo>
                <a:lnTo>
                  <a:pt x="6849" y="120370"/>
                </a:lnTo>
                <a:lnTo>
                  <a:pt x="0" y="163956"/>
                </a:lnTo>
                <a:lnTo>
                  <a:pt x="6849" y="207543"/>
                </a:lnTo>
                <a:lnTo>
                  <a:pt x="26180" y="246709"/>
                </a:lnTo>
                <a:lnTo>
                  <a:pt x="56165" y="279892"/>
                </a:lnTo>
                <a:lnTo>
                  <a:pt x="94977" y="305529"/>
                </a:lnTo>
                <a:lnTo>
                  <a:pt x="140787" y="322057"/>
                </a:lnTo>
                <a:lnTo>
                  <a:pt x="191770" y="327913"/>
                </a:lnTo>
                <a:lnTo>
                  <a:pt x="242761" y="322057"/>
                </a:lnTo>
                <a:lnTo>
                  <a:pt x="288595" y="305529"/>
                </a:lnTo>
                <a:lnTo>
                  <a:pt x="327437" y="279892"/>
                </a:lnTo>
                <a:lnTo>
                  <a:pt x="357453" y="246709"/>
                </a:lnTo>
                <a:lnTo>
                  <a:pt x="376807" y="207543"/>
                </a:lnTo>
                <a:lnTo>
                  <a:pt x="383667" y="163956"/>
                </a:lnTo>
                <a:lnTo>
                  <a:pt x="376807" y="120370"/>
                </a:lnTo>
                <a:lnTo>
                  <a:pt x="357453" y="81204"/>
                </a:lnTo>
                <a:lnTo>
                  <a:pt x="327437" y="48021"/>
                </a:lnTo>
                <a:lnTo>
                  <a:pt x="288595" y="22384"/>
                </a:lnTo>
                <a:lnTo>
                  <a:pt x="242761" y="5856"/>
                </a:lnTo>
                <a:lnTo>
                  <a:pt x="191770" y="0"/>
                </a:lnTo>
                <a:close/>
              </a:path>
            </a:pathLst>
          </a:custGeom>
          <a:solidFill>
            <a:srgbClr val="30859C"/>
          </a:solidFill>
        </p:spPr>
        <p:txBody>
          <a:bodyPr wrap="square" lIns="0" tIns="0" rIns="0" bIns="0" rtlCol="0"/>
          <a:lstStyle/>
          <a:p>
            <a:endParaRPr/>
          </a:p>
        </p:txBody>
      </p:sp>
      <p:sp>
        <p:nvSpPr>
          <p:cNvPr id="52" name="object 52"/>
          <p:cNvSpPr txBox="1"/>
          <p:nvPr/>
        </p:nvSpPr>
        <p:spPr>
          <a:xfrm>
            <a:off x="1388617" y="5062854"/>
            <a:ext cx="221615" cy="173990"/>
          </a:xfrm>
          <a:prstGeom prst="rect">
            <a:avLst/>
          </a:prstGeom>
        </p:spPr>
        <p:txBody>
          <a:bodyPr vert="horz" wrap="square" lIns="0" tIns="15240" rIns="0" bIns="0" rtlCol="0">
            <a:spAutoFit/>
          </a:bodyPr>
          <a:lstStyle/>
          <a:p>
            <a:pPr>
              <a:lnSpc>
                <a:spcPct val="100000"/>
              </a:lnSpc>
              <a:spcBef>
                <a:spcPts val="120"/>
              </a:spcBef>
            </a:pPr>
            <a:r>
              <a:rPr sz="950" b="1" dirty="0">
                <a:solidFill>
                  <a:srgbClr val="FFFFFF"/>
                </a:solidFill>
                <a:latin typeface="Meiryo UI"/>
                <a:cs typeface="Meiryo UI"/>
              </a:rPr>
              <a:t>C</a:t>
            </a:r>
            <a:r>
              <a:rPr sz="950" b="1" spc="-50" dirty="0">
                <a:solidFill>
                  <a:srgbClr val="FFFFFF"/>
                </a:solidFill>
                <a:latin typeface="Meiryo UI"/>
                <a:cs typeface="Meiryo UI"/>
              </a:rPr>
              <a:t>村</a:t>
            </a:r>
            <a:endParaRPr sz="950">
              <a:latin typeface="Meiryo UI"/>
              <a:cs typeface="Meiryo UI"/>
            </a:endParaRPr>
          </a:p>
        </p:txBody>
      </p:sp>
      <p:sp>
        <p:nvSpPr>
          <p:cNvPr id="53" name="object 53"/>
          <p:cNvSpPr/>
          <p:nvPr/>
        </p:nvSpPr>
        <p:spPr>
          <a:xfrm>
            <a:off x="1234211" y="4785105"/>
            <a:ext cx="522605" cy="247650"/>
          </a:xfrm>
          <a:custGeom>
            <a:avLst/>
            <a:gdLst/>
            <a:ahLst/>
            <a:cxnLst/>
            <a:rect l="l" t="t" r="r" b="b"/>
            <a:pathLst>
              <a:path w="522605" h="247650">
                <a:moveTo>
                  <a:pt x="0" y="115824"/>
                </a:moveTo>
                <a:lnTo>
                  <a:pt x="122910" y="247142"/>
                </a:lnTo>
              </a:path>
              <a:path w="522605" h="247650">
                <a:moveTo>
                  <a:pt x="56235" y="0"/>
                </a:moveTo>
                <a:lnTo>
                  <a:pt x="466445" y="0"/>
                </a:lnTo>
              </a:path>
              <a:path w="522605" h="247650">
                <a:moveTo>
                  <a:pt x="522579" y="115824"/>
                </a:moveTo>
                <a:lnTo>
                  <a:pt x="394182" y="247142"/>
                </a:lnTo>
              </a:path>
            </a:pathLst>
          </a:custGeom>
          <a:ln w="28575">
            <a:solidFill>
              <a:srgbClr val="30859C"/>
            </a:solidFill>
          </a:ln>
        </p:spPr>
        <p:txBody>
          <a:bodyPr wrap="square" lIns="0" tIns="0" rIns="0" bIns="0" rtlCol="0"/>
          <a:lstStyle/>
          <a:p>
            <a:endParaRPr/>
          </a:p>
        </p:txBody>
      </p:sp>
      <p:sp>
        <p:nvSpPr>
          <p:cNvPr id="54" name="object 54"/>
          <p:cNvSpPr txBox="1"/>
          <p:nvPr/>
        </p:nvSpPr>
        <p:spPr>
          <a:xfrm>
            <a:off x="924458" y="5470016"/>
            <a:ext cx="1122680" cy="264160"/>
          </a:xfrm>
          <a:prstGeom prst="rect">
            <a:avLst/>
          </a:prstGeom>
        </p:spPr>
        <p:txBody>
          <a:bodyPr vert="horz" wrap="square" lIns="0" tIns="15875" rIns="0" bIns="0" rtlCol="0">
            <a:spAutoFit/>
          </a:bodyPr>
          <a:lstStyle/>
          <a:p>
            <a:pPr marR="5080" algn="ctr">
              <a:lnSpc>
                <a:spcPts val="955"/>
              </a:lnSpc>
              <a:spcBef>
                <a:spcPts val="125"/>
              </a:spcBef>
            </a:pPr>
            <a:r>
              <a:rPr sz="800" b="1" dirty="0">
                <a:latin typeface="ＭＳ Ｐゴシック"/>
                <a:cs typeface="ＭＳ Ｐゴシック"/>
              </a:rPr>
              <a:t>発注者としての連携体</a:t>
            </a:r>
            <a:r>
              <a:rPr sz="800" b="1" spc="-525" dirty="0">
                <a:latin typeface="ＭＳ Ｐゴシック"/>
                <a:cs typeface="ＭＳ Ｐゴシック"/>
              </a:rPr>
              <a:t>制</a:t>
            </a:r>
            <a:endParaRPr sz="800">
              <a:latin typeface="ＭＳ Ｐゴシック"/>
              <a:cs typeface="ＭＳ Ｐゴシック"/>
            </a:endParaRPr>
          </a:p>
          <a:p>
            <a:pPr marR="1905" algn="ctr">
              <a:lnSpc>
                <a:spcPts val="894"/>
              </a:lnSpc>
            </a:pPr>
            <a:r>
              <a:rPr sz="750" spc="-10" dirty="0">
                <a:latin typeface="ＭＳ Ｐゴシック"/>
                <a:cs typeface="ＭＳ Ｐゴシック"/>
              </a:rPr>
              <a:t>（</a:t>
            </a:r>
            <a:r>
              <a:rPr sz="750" spc="-15" dirty="0">
                <a:latin typeface="ＭＳ Ｐゴシック"/>
                <a:cs typeface="ＭＳ Ｐゴシック"/>
              </a:rPr>
              <a:t>自治体間、部署間</a:t>
            </a:r>
            <a:r>
              <a:rPr sz="750" spc="-50" dirty="0">
                <a:latin typeface="ＭＳ Ｐゴシック"/>
                <a:cs typeface="ＭＳ Ｐゴシック"/>
              </a:rPr>
              <a:t>）</a:t>
            </a:r>
            <a:endParaRPr sz="750">
              <a:latin typeface="ＭＳ Ｐゴシック"/>
              <a:cs typeface="ＭＳ Ｐゴシック"/>
            </a:endParaRPr>
          </a:p>
        </p:txBody>
      </p:sp>
      <p:sp>
        <p:nvSpPr>
          <p:cNvPr id="55" name="object 55"/>
          <p:cNvSpPr txBox="1"/>
          <p:nvPr/>
        </p:nvSpPr>
        <p:spPr>
          <a:xfrm>
            <a:off x="4387341" y="5470016"/>
            <a:ext cx="1122680" cy="264160"/>
          </a:xfrm>
          <a:prstGeom prst="rect">
            <a:avLst/>
          </a:prstGeom>
        </p:spPr>
        <p:txBody>
          <a:bodyPr vert="horz" wrap="square" lIns="0" tIns="15875" rIns="0" bIns="0" rtlCol="0">
            <a:spAutoFit/>
          </a:bodyPr>
          <a:lstStyle/>
          <a:p>
            <a:pPr marR="5080" algn="ctr">
              <a:lnSpc>
                <a:spcPts val="955"/>
              </a:lnSpc>
              <a:spcBef>
                <a:spcPts val="125"/>
              </a:spcBef>
            </a:pPr>
            <a:r>
              <a:rPr sz="800" b="1" dirty="0">
                <a:latin typeface="ＭＳ Ｐゴシック"/>
                <a:cs typeface="ＭＳ Ｐゴシック"/>
              </a:rPr>
              <a:t>受注者としての連携体</a:t>
            </a:r>
            <a:r>
              <a:rPr sz="800" b="1" spc="-525" dirty="0">
                <a:latin typeface="ＭＳ Ｐゴシック"/>
                <a:cs typeface="ＭＳ Ｐゴシック"/>
              </a:rPr>
              <a:t>制</a:t>
            </a:r>
            <a:endParaRPr sz="800">
              <a:latin typeface="ＭＳ Ｐゴシック"/>
              <a:cs typeface="ＭＳ Ｐゴシック"/>
            </a:endParaRPr>
          </a:p>
          <a:p>
            <a:pPr marR="1905" algn="ctr">
              <a:lnSpc>
                <a:spcPts val="894"/>
              </a:lnSpc>
            </a:pPr>
            <a:r>
              <a:rPr sz="750" spc="-10" dirty="0">
                <a:latin typeface="ＭＳ Ｐゴシック"/>
                <a:cs typeface="ＭＳ Ｐゴシック"/>
              </a:rPr>
              <a:t>（JV</a:t>
            </a:r>
            <a:r>
              <a:rPr sz="750" spc="-20" dirty="0">
                <a:latin typeface="ＭＳ Ｐゴシック"/>
                <a:cs typeface="ＭＳ Ｐゴシック"/>
              </a:rPr>
              <a:t>、事業協同組合等</a:t>
            </a:r>
            <a:r>
              <a:rPr sz="750" spc="-50" dirty="0">
                <a:latin typeface="ＭＳ Ｐゴシック"/>
                <a:cs typeface="ＭＳ Ｐゴシック"/>
              </a:rPr>
              <a:t>）</a:t>
            </a:r>
            <a:endParaRPr sz="750">
              <a:latin typeface="ＭＳ Ｐゴシック"/>
              <a:cs typeface="ＭＳ Ｐゴシック"/>
            </a:endParaRPr>
          </a:p>
        </p:txBody>
      </p:sp>
      <p:grpSp>
        <p:nvGrpSpPr>
          <p:cNvPr id="56" name="object 56"/>
          <p:cNvGrpSpPr/>
          <p:nvPr/>
        </p:nvGrpSpPr>
        <p:grpSpPr>
          <a:xfrm>
            <a:off x="4120260" y="4204589"/>
            <a:ext cx="1602105" cy="1211580"/>
            <a:chOff x="4120260" y="4204589"/>
            <a:chExt cx="1602105" cy="1211580"/>
          </a:xfrm>
        </p:grpSpPr>
        <p:sp>
          <p:nvSpPr>
            <p:cNvPr id="57" name="object 57"/>
            <p:cNvSpPr/>
            <p:nvPr/>
          </p:nvSpPr>
          <p:spPr>
            <a:xfrm>
              <a:off x="4148835" y="4233164"/>
              <a:ext cx="1544955" cy="1154430"/>
            </a:xfrm>
            <a:custGeom>
              <a:avLst/>
              <a:gdLst/>
              <a:ahLst/>
              <a:cxnLst/>
              <a:rect l="l" t="t" r="r" b="b"/>
              <a:pathLst>
                <a:path w="1544954" h="1154429">
                  <a:moveTo>
                    <a:pt x="1386331" y="0"/>
                  </a:moveTo>
                  <a:lnTo>
                    <a:pt x="158623" y="0"/>
                  </a:lnTo>
                  <a:lnTo>
                    <a:pt x="108476" y="8084"/>
                  </a:lnTo>
                  <a:lnTo>
                    <a:pt x="64931" y="30597"/>
                  </a:lnTo>
                  <a:lnTo>
                    <a:pt x="30597" y="64931"/>
                  </a:lnTo>
                  <a:lnTo>
                    <a:pt x="8084" y="108476"/>
                  </a:lnTo>
                  <a:lnTo>
                    <a:pt x="0" y="158623"/>
                  </a:lnTo>
                  <a:lnTo>
                    <a:pt x="0" y="995807"/>
                  </a:lnTo>
                  <a:lnTo>
                    <a:pt x="8084" y="1045953"/>
                  </a:lnTo>
                  <a:lnTo>
                    <a:pt x="30597" y="1089498"/>
                  </a:lnTo>
                  <a:lnTo>
                    <a:pt x="64931" y="1123832"/>
                  </a:lnTo>
                  <a:lnTo>
                    <a:pt x="108476" y="1146345"/>
                  </a:lnTo>
                  <a:lnTo>
                    <a:pt x="158623" y="1154430"/>
                  </a:lnTo>
                  <a:lnTo>
                    <a:pt x="1386331" y="1154430"/>
                  </a:lnTo>
                  <a:lnTo>
                    <a:pt x="1436478" y="1146345"/>
                  </a:lnTo>
                  <a:lnTo>
                    <a:pt x="1480023" y="1123832"/>
                  </a:lnTo>
                  <a:lnTo>
                    <a:pt x="1514357" y="1089498"/>
                  </a:lnTo>
                  <a:lnTo>
                    <a:pt x="1536870" y="1045953"/>
                  </a:lnTo>
                  <a:lnTo>
                    <a:pt x="1544954" y="995807"/>
                  </a:lnTo>
                  <a:lnTo>
                    <a:pt x="1544954" y="158623"/>
                  </a:lnTo>
                  <a:lnTo>
                    <a:pt x="1536870" y="108476"/>
                  </a:lnTo>
                  <a:lnTo>
                    <a:pt x="1514357" y="64931"/>
                  </a:lnTo>
                  <a:lnTo>
                    <a:pt x="1480023" y="30597"/>
                  </a:lnTo>
                  <a:lnTo>
                    <a:pt x="1436478" y="8084"/>
                  </a:lnTo>
                  <a:lnTo>
                    <a:pt x="1386331" y="0"/>
                  </a:lnTo>
                  <a:close/>
                </a:path>
              </a:pathLst>
            </a:custGeom>
            <a:solidFill>
              <a:srgbClr val="FFFFFF"/>
            </a:solidFill>
          </p:spPr>
          <p:txBody>
            <a:bodyPr wrap="square" lIns="0" tIns="0" rIns="0" bIns="0" rtlCol="0"/>
            <a:lstStyle/>
            <a:p>
              <a:endParaRPr/>
            </a:p>
          </p:txBody>
        </p:sp>
        <p:sp>
          <p:nvSpPr>
            <p:cNvPr id="58" name="object 58"/>
            <p:cNvSpPr/>
            <p:nvPr/>
          </p:nvSpPr>
          <p:spPr>
            <a:xfrm>
              <a:off x="4148835" y="4233164"/>
              <a:ext cx="1544955" cy="1154430"/>
            </a:xfrm>
            <a:custGeom>
              <a:avLst/>
              <a:gdLst/>
              <a:ahLst/>
              <a:cxnLst/>
              <a:rect l="l" t="t" r="r" b="b"/>
              <a:pathLst>
                <a:path w="1544954" h="1154429">
                  <a:moveTo>
                    <a:pt x="0" y="158623"/>
                  </a:moveTo>
                  <a:lnTo>
                    <a:pt x="8084" y="108476"/>
                  </a:lnTo>
                  <a:lnTo>
                    <a:pt x="30597" y="64931"/>
                  </a:lnTo>
                  <a:lnTo>
                    <a:pt x="64931" y="30597"/>
                  </a:lnTo>
                  <a:lnTo>
                    <a:pt x="108476" y="8084"/>
                  </a:lnTo>
                  <a:lnTo>
                    <a:pt x="158623" y="0"/>
                  </a:lnTo>
                  <a:lnTo>
                    <a:pt x="1386331" y="0"/>
                  </a:lnTo>
                  <a:lnTo>
                    <a:pt x="1436478" y="8084"/>
                  </a:lnTo>
                  <a:lnTo>
                    <a:pt x="1480023" y="30597"/>
                  </a:lnTo>
                  <a:lnTo>
                    <a:pt x="1514357" y="64931"/>
                  </a:lnTo>
                  <a:lnTo>
                    <a:pt x="1536870" y="108476"/>
                  </a:lnTo>
                  <a:lnTo>
                    <a:pt x="1544954" y="158623"/>
                  </a:lnTo>
                  <a:lnTo>
                    <a:pt x="1544954" y="995807"/>
                  </a:lnTo>
                  <a:lnTo>
                    <a:pt x="1536870" y="1045953"/>
                  </a:lnTo>
                  <a:lnTo>
                    <a:pt x="1514357" y="1089498"/>
                  </a:lnTo>
                  <a:lnTo>
                    <a:pt x="1480023" y="1123832"/>
                  </a:lnTo>
                  <a:lnTo>
                    <a:pt x="1436478" y="1146345"/>
                  </a:lnTo>
                  <a:lnTo>
                    <a:pt x="1386331" y="1154430"/>
                  </a:lnTo>
                  <a:lnTo>
                    <a:pt x="158623" y="1154430"/>
                  </a:lnTo>
                  <a:lnTo>
                    <a:pt x="108476" y="1146345"/>
                  </a:lnTo>
                  <a:lnTo>
                    <a:pt x="64931" y="1123832"/>
                  </a:lnTo>
                  <a:lnTo>
                    <a:pt x="30597" y="1089498"/>
                  </a:lnTo>
                  <a:lnTo>
                    <a:pt x="8084" y="1045953"/>
                  </a:lnTo>
                  <a:lnTo>
                    <a:pt x="0" y="995807"/>
                  </a:lnTo>
                  <a:lnTo>
                    <a:pt x="0" y="158623"/>
                  </a:lnTo>
                  <a:close/>
                </a:path>
              </a:pathLst>
            </a:custGeom>
            <a:ln w="57150">
              <a:solidFill>
                <a:srgbClr val="205868"/>
              </a:solidFill>
            </a:ln>
          </p:spPr>
          <p:txBody>
            <a:bodyPr wrap="square" lIns="0" tIns="0" rIns="0" bIns="0" rtlCol="0"/>
            <a:lstStyle/>
            <a:p>
              <a:endParaRPr/>
            </a:p>
          </p:txBody>
        </p:sp>
      </p:grpSp>
      <p:sp>
        <p:nvSpPr>
          <p:cNvPr id="59" name="object 59"/>
          <p:cNvSpPr txBox="1"/>
          <p:nvPr/>
        </p:nvSpPr>
        <p:spPr>
          <a:xfrm>
            <a:off x="4576317" y="4272534"/>
            <a:ext cx="703580" cy="193675"/>
          </a:xfrm>
          <a:prstGeom prst="rect">
            <a:avLst/>
          </a:prstGeom>
        </p:spPr>
        <p:txBody>
          <a:bodyPr vert="horz" wrap="square" lIns="0" tIns="12700" rIns="0" bIns="0" rtlCol="0">
            <a:spAutoFit/>
          </a:bodyPr>
          <a:lstStyle/>
          <a:p>
            <a:pPr>
              <a:lnSpc>
                <a:spcPct val="100000"/>
              </a:lnSpc>
              <a:spcBef>
                <a:spcPts val="100"/>
              </a:spcBef>
            </a:pPr>
            <a:r>
              <a:rPr sz="1100" spc="-10" dirty="0">
                <a:solidFill>
                  <a:srgbClr val="205868"/>
                </a:solidFill>
                <a:latin typeface="HGP創英角ｺﾞｼｯｸUB"/>
                <a:cs typeface="HGP創英角ｺﾞｼｯｸUB"/>
              </a:rPr>
              <a:t>事業者の束</a:t>
            </a:r>
            <a:endParaRPr sz="1100">
              <a:latin typeface="HGP創英角ｺﾞｼｯｸUB"/>
              <a:cs typeface="HGP創英角ｺﾞｼｯｸUB"/>
            </a:endParaRPr>
          </a:p>
        </p:txBody>
      </p:sp>
      <p:grpSp>
        <p:nvGrpSpPr>
          <p:cNvPr id="60" name="object 60"/>
          <p:cNvGrpSpPr/>
          <p:nvPr/>
        </p:nvGrpSpPr>
        <p:grpSpPr>
          <a:xfrm>
            <a:off x="4471520" y="4602789"/>
            <a:ext cx="954405" cy="573405"/>
            <a:chOff x="4471520" y="4602789"/>
            <a:chExt cx="954405" cy="573405"/>
          </a:xfrm>
        </p:grpSpPr>
        <p:sp>
          <p:nvSpPr>
            <p:cNvPr id="61" name="object 61"/>
            <p:cNvSpPr/>
            <p:nvPr/>
          </p:nvSpPr>
          <p:spPr>
            <a:xfrm>
              <a:off x="4471517" y="4602797"/>
              <a:ext cx="954405" cy="573405"/>
            </a:xfrm>
            <a:custGeom>
              <a:avLst/>
              <a:gdLst/>
              <a:ahLst/>
              <a:cxnLst/>
              <a:rect l="l" t="t" r="r" b="b"/>
              <a:pathLst>
                <a:path w="954404" h="573404">
                  <a:moveTo>
                    <a:pt x="169595" y="255866"/>
                  </a:moveTo>
                  <a:lnTo>
                    <a:pt x="157480" y="255866"/>
                  </a:lnTo>
                  <a:lnTo>
                    <a:pt x="157480" y="235966"/>
                  </a:lnTo>
                  <a:lnTo>
                    <a:pt x="157480" y="216065"/>
                  </a:lnTo>
                  <a:lnTo>
                    <a:pt x="157480" y="33655"/>
                  </a:lnTo>
                  <a:lnTo>
                    <a:pt x="148399" y="33655"/>
                  </a:lnTo>
                  <a:lnTo>
                    <a:pt x="148399" y="13766"/>
                  </a:lnTo>
                  <a:lnTo>
                    <a:pt x="139306" y="13766"/>
                  </a:lnTo>
                  <a:lnTo>
                    <a:pt x="139306" y="508"/>
                  </a:lnTo>
                  <a:lnTo>
                    <a:pt x="136283" y="508"/>
                  </a:lnTo>
                  <a:lnTo>
                    <a:pt x="136283" y="56870"/>
                  </a:lnTo>
                  <a:lnTo>
                    <a:pt x="136283" y="76771"/>
                  </a:lnTo>
                  <a:lnTo>
                    <a:pt x="136283" y="235966"/>
                  </a:lnTo>
                  <a:lnTo>
                    <a:pt x="118110" y="235966"/>
                  </a:lnTo>
                  <a:lnTo>
                    <a:pt x="118110" y="216065"/>
                  </a:lnTo>
                  <a:lnTo>
                    <a:pt x="136283" y="216065"/>
                  </a:lnTo>
                  <a:lnTo>
                    <a:pt x="136283" y="182905"/>
                  </a:lnTo>
                  <a:lnTo>
                    <a:pt x="118110" y="182905"/>
                  </a:lnTo>
                  <a:lnTo>
                    <a:pt x="118110" y="163004"/>
                  </a:lnTo>
                  <a:lnTo>
                    <a:pt x="136283" y="163004"/>
                  </a:lnTo>
                  <a:lnTo>
                    <a:pt x="136283" y="129832"/>
                  </a:lnTo>
                  <a:lnTo>
                    <a:pt x="118110" y="129832"/>
                  </a:lnTo>
                  <a:lnTo>
                    <a:pt x="118110" y="109943"/>
                  </a:lnTo>
                  <a:lnTo>
                    <a:pt x="136283" y="109943"/>
                  </a:lnTo>
                  <a:lnTo>
                    <a:pt x="136283" y="76771"/>
                  </a:lnTo>
                  <a:lnTo>
                    <a:pt x="118110" y="76771"/>
                  </a:lnTo>
                  <a:lnTo>
                    <a:pt x="118110" y="56870"/>
                  </a:lnTo>
                  <a:lnTo>
                    <a:pt x="136283" y="56870"/>
                  </a:lnTo>
                  <a:lnTo>
                    <a:pt x="136283" y="508"/>
                  </a:lnTo>
                  <a:lnTo>
                    <a:pt x="93878" y="508"/>
                  </a:lnTo>
                  <a:lnTo>
                    <a:pt x="93878" y="56870"/>
                  </a:lnTo>
                  <a:lnTo>
                    <a:pt x="93878" y="76771"/>
                  </a:lnTo>
                  <a:lnTo>
                    <a:pt x="93878" y="255866"/>
                  </a:lnTo>
                  <a:lnTo>
                    <a:pt x="75704" y="255866"/>
                  </a:lnTo>
                  <a:lnTo>
                    <a:pt x="75704" y="235966"/>
                  </a:lnTo>
                  <a:lnTo>
                    <a:pt x="75704" y="216065"/>
                  </a:lnTo>
                  <a:lnTo>
                    <a:pt x="93878" y="216065"/>
                  </a:lnTo>
                  <a:lnTo>
                    <a:pt x="93878" y="182905"/>
                  </a:lnTo>
                  <a:lnTo>
                    <a:pt x="75704" y="182905"/>
                  </a:lnTo>
                  <a:lnTo>
                    <a:pt x="75704" y="163004"/>
                  </a:lnTo>
                  <a:lnTo>
                    <a:pt x="93878" y="163004"/>
                  </a:lnTo>
                  <a:lnTo>
                    <a:pt x="93878" y="129832"/>
                  </a:lnTo>
                  <a:lnTo>
                    <a:pt x="75704" y="129832"/>
                  </a:lnTo>
                  <a:lnTo>
                    <a:pt x="75704" y="109943"/>
                  </a:lnTo>
                  <a:lnTo>
                    <a:pt x="93878" y="109943"/>
                  </a:lnTo>
                  <a:lnTo>
                    <a:pt x="93878" y="76771"/>
                  </a:lnTo>
                  <a:lnTo>
                    <a:pt x="75704" y="76771"/>
                  </a:lnTo>
                  <a:lnTo>
                    <a:pt x="75704" y="56870"/>
                  </a:lnTo>
                  <a:lnTo>
                    <a:pt x="93878" y="56870"/>
                  </a:lnTo>
                  <a:lnTo>
                    <a:pt x="93878" y="508"/>
                  </a:lnTo>
                  <a:lnTo>
                    <a:pt x="51485" y="508"/>
                  </a:lnTo>
                  <a:lnTo>
                    <a:pt x="51485" y="56870"/>
                  </a:lnTo>
                  <a:lnTo>
                    <a:pt x="51485" y="76771"/>
                  </a:lnTo>
                  <a:lnTo>
                    <a:pt x="51485" y="235966"/>
                  </a:lnTo>
                  <a:lnTo>
                    <a:pt x="33312" y="235966"/>
                  </a:lnTo>
                  <a:lnTo>
                    <a:pt x="33312" y="216065"/>
                  </a:lnTo>
                  <a:lnTo>
                    <a:pt x="51485" y="216065"/>
                  </a:lnTo>
                  <a:lnTo>
                    <a:pt x="51485" y="182905"/>
                  </a:lnTo>
                  <a:lnTo>
                    <a:pt x="33312" y="182905"/>
                  </a:lnTo>
                  <a:lnTo>
                    <a:pt x="33312" y="163004"/>
                  </a:lnTo>
                  <a:lnTo>
                    <a:pt x="51485" y="163004"/>
                  </a:lnTo>
                  <a:lnTo>
                    <a:pt x="51485" y="129832"/>
                  </a:lnTo>
                  <a:lnTo>
                    <a:pt x="33312" y="129832"/>
                  </a:lnTo>
                  <a:lnTo>
                    <a:pt x="33312" y="109943"/>
                  </a:lnTo>
                  <a:lnTo>
                    <a:pt x="51485" y="109943"/>
                  </a:lnTo>
                  <a:lnTo>
                    <a:pt x="51485" y="76771"/>
                  </a:lnTo>
                  <a:lnTo>
                    <a:pt x="33312" y="76771"/>
                  </a:lnTo>
                  <a:lnTo>
                    <a:pt x="33312" y="56870"/>
                  </a:lnTo>
                  <a:lnTo>
                    <a:pt x="51485" y="56870"/>
                  </a:lnTo>
                  <a:lnTo>
                    <a:pt x="51485" y="508"/>
                  </a:lnTo>
                  <a:lnTo>
                    <a:pt x="30276" y="508"/>
                  </a:lnTo>
                  <a:lnTo>
                    <a:pt x="30276" y="13766"/>
                  </a:lnTo>
                  <a:lnTo>
                    <a:pt x="21196" y="13766"/>
                  </a:lnTo>
                  <a:lnTo>
                    <a:pt x="21196" y="33655"/>
                  </a:lnTo>
                  <a:lnTo>
                    <a:pt x="12115" y="33655"/>
                  </a:lnTo>
                  <a:lnTo>
                    <a:pt x="12115" y="255866"/>
                  </a:lnTo>
                  <a:lnTo>
                    <a:pt x="0" y="255866"/>
                  </a:lnTo>
                  <a:lnTo>
                    <a:pt x="0" y="279082"/>
                  </a:lnTo>
                  <a:lnTo>
                    <a:pt x="169595" y="279082"/>
                  </a:lnTo>
                  <a:lnTo>
                    <a:pt x="169595" y="255866"/>
                  </a:lnTo>
                  <a:close/>
                </a:path>
                <a:path w="954404" h="573404">
                  <a:moveTo>
                    <a:pt x="569645" y="549998"/>
                  </a:moveTo>
                  <a:lnTo>
                    <a:pt x="557530" y="549998"/>
                  </a:lnTo>
                  <a:lnTo>
                    <a:pt x="557530" y="530098"/>
                  </a:lnTo>
                  <a:lnTo>
                    <a:pt x="557530" y="510197"/>
                  </a:lnTo>
                  <a:lnTo>
                    <a:pt x="557530" y="327787"/>
                  </a:lnTo>
                  <a:lnTo>
                    <a:pt x="548449" y="327787"/>
                  </a:lnTo>
                  <a:lnTo>
                    <a:pt x="548449" y="307898"/>
                  </a:lnTo>
                  <a:lnTo>
                    <a:pt x="539356" y="307898"/>
                  </a:lnTo>
                  <a:lnTo>
                    <a:pt x="539356" y="294640"/>
                  </a:lnTo>
                  <a:lnTo>
                    <a:pt x="536333" y="294640"/>
                  </a:lnTo>
                  <a:lnTo>
                    <a:pt x="536333" y="351002"/>
                  </a:lnTo>
                  <a:lnTo>
                    <a:pt x="536333" y="370903"/>
                  </a:lnTo>
                  <a:lnTo>
                    <a:pt x="536333" y="530098"/>
                  </a:lnTo>
                  <a:lnTo>
                    <a:pt x="518160" y="530098"/>
                  </a:lnTo>
                  <a:lnTo>
                    <a:pt x="518160" y="510197"/>
                  </a:lnTo>
                  <a:lnTo>
                    <a:pt x="536333" y="510197"/>
                  </a:lnTo>
                  <a:lnTo>
                    <a:pt x="536333" y="477037"/>
                  </a:lnTo>
                  <a:lnTo>
                    <a:pt x="518160" y="477037"/>
                  </a:lnTo>
                  <a:lnTo>
                    <a:pt x="518160" y="457136"/>
                  </a:lnTo>
                  <a:lnTo>
                    <a:pt x="536333" y="457136"/>
                  </a:lnTo>
                  <a:lnTo>
                    <a:pt x="536333" y="423964"/>
                  </a:lnTo>
                  <a:lnTo>
                    <a:pt x="518160" y="423964"/>
                  </a:lnTo>
                  <a:lnTo>
                    <a:pt x="518160" y="404075"/>
                  </a:lnTo>
                  <a:lnTo>
                    <a:pt x="536333" y="404075"/>
                  </a:lnTo>
                  <a:lnTo>
                    <a:pt x="536333" y="370903"/>
                  </a:lnTo>
                  <a:lnTo>
                    <a:pt x="518160" y="370903"/>
                  </a:lnTo>
                  <a:lnTo>
                    <a:pt x="518160" y="351002"/>
                  </a:lnTo>
                  <a:lnTo>
                    <a:pt x="536333" y="351002"/>
                  </a:lnTo>
                  <a:lnTo>
                    <a:pt x="536333" y="294640"/>
                  </a:lnTo>
                  <a:lnTo>
                    <a:pt x="493928" y="294640"/>
                  </a:lnTo>
                  <a:lnTo>
                    <a:pt x="493928" y="351002"/>
                  </a:lnTo>
                  <a:lnTo>
                    <a:pt x="493928" y="370903"/>
                  </a:lnTo>
                  <a:lnTo>
                    <a:pt x="493928" y="549998"/>
                  </a:lnTo>
                  <a:lnTo>
                    <a:pt x="475754" y="549998"/>
                  </a:lnTo>
                  <a:lnTo>
                    <a:pt x="475754" y="530098"/>
                  </a:lnTo>
                  <a:lnTo>
                    <a:pt x="475754" y="510197"/>
                  </a:lnTo>
                  <a:lnTo>
                    <a:pt x="493928" y="510197"/>
                  </a:lnTo>
                  <a:lnTo>
                    <a:pt x="493928" y="477037"/>
                  </a:lnTo>
                  <a:lnTo>
                    <a:pt x="475754" y="477037"/>
                  </a:lnTo>
                  <a:lnTo>
                    <a:pt x="475754" y="457136"/>
                  </a:lnTo>
                  <a:lnTo>
                    <a:pt x="493928" y="457136"/>
                  </a:lnTo>
                  <a:lnTo>
                    <a:pt x="493928" y="423964"/>
                  </a:lnTo>
                  <a:lnTo>
                    <a:pt x="475754" y="423964"/>
                  </a:lnTo>
                  <a:lnTo>
                    <a:pt x="475754" y="404075"/>
                  </a:lnTo>
                  <a:lnTo>
                    <a:pt x="493928" y="404075"/>
                  </a:lnTo>
                  <a:lnTo>
                    <a:pt x="493928" y="370903"/>
                  </a:lnTo>
                  <a:lnTo>
                    <a:pt x="475754" y="370903"/>
                  </a:lnTo>
                  <a:lnTo>
                    <a:pt x="475754" y="351002"/>
                  </a:lnTo>
                  <a:lnTo>
                    <a:pt x="493928" y="351002"/>
                  </a:lnTo>
                  <a:lnTo>
                    <a:pt x="493928" y="294640"/>
                  </a:lnTo>
                  <a:lnTo>
                    <a:pt x="451535" y="294640"/>
                  </a:lnTo>
                  <a:lnTo>
                    <a:pt x="451535" y="351002"/>
                  </a:lnTo>
                  <a:lnTo>
                    <a:pt x="451535" y="370903"/>
                  </a:lnTo>
                  <a:lnTo>
                    <a:pt x="451535" y="530098"/>
                  </a:lnTo>
                  <a:lnTo>
                    <a:pt x="433362" y="530098"/>
                  </a:lnTo>
                  <a:lnTo>
                    <a:pt x="433362" y="510197"/>
                  </a:lnTo>
                  <a:lnTo>
                    <a:pt x="451535" y="510197"/>
                  </a:lnTo>
                  <a:lnTo>
                    <a:pt x="451535" y="477037"/>
                  </a:lnTo>
                  <a:lnTo>
                    <a:pt x="433362" y="477037"/>
                  </a:lnTo>
                  <a:lnTo>
                    <a:pt x="433362" y="457136"/>
                  </a:lnTo>
                  <a:lnTo>
                    <a:pt x="451535" y="457136"/>
                  </a:lnTo>
                  <a:lnTo>
                    <a:pt x="451535" y="423964"/>
                  </a:lnTo>
                  <a:lnTo>
                    <a:pt x="433362" y="423964"/>
                  </a:lnTo>
                  <a:lnTo>
                    <a:pt x="433362" y="404075"/>
                  </a:lnTo>
                  <a:lnTo>
                    <a:pt x="451535" y="404075"/>
                  </a:lnTo>
                  <a:lnTo>
                    <a:pt x="451535" y="370903"/>
                  </a:lnTo>
                  <a:lnTo>
                    <a:pt x="433362" y="370903"/>
                  </a:lnTo>
                  <a:lnTo>
                    <a:pt x="433362" y="351002"/>
                  </a:lnTo>
                  <a:lnTo>
                    <a:pt x="451535" y="351002"/>
                  </a:lnTo>
                  <a:lnTo>
                    <a:pt x="451535" y="294640"/>
                  </a:lnTo>
                  <a:lnTo>
                    <a:pt x="430326" y="294640"/>
                  </a:lnTo>
                  <a:lnTo>
                    <a:pt x="430326" y="307898"/>
                  </a:lnTo>
                  <a:lnTo>
                    <a:pt x="421246" y="307898"/>
                  </a:lnTo>
                  <a:lnTo>
                    <a:pt x="421246" y="327787"/>
                  </a:lnTo>
                  <a:lnTo>
                    <a:pt x="412165" y="327787"/>
                  </a:lnTo>
                  <a:lnTo>
                    <a:pt x="412165" y="549998"/>
                  </a:lnTo>
                  <a:lnTo>
                    <a:pt x="400050" y="549998"/>
                  </a:lnTo>
                  <a:lnTo>
                    <a:pt x="400050" y="573214"/>
                  </a:lnTo>
                  <a:lnTo>
                    <a:pt x="569645" y="573214"/>
                  </a:lnTo>
                  <a:lnTo>
                    <a:pt x="569645" y="549998"/>
                  </a:lnTo>
                  <a:close/>
                </a:path>
                <a:path w="954404" h="573404">
                  <a:moveTo>
                    <a:pt x="954201" y="255358"/>
                  </a:moveTo>
                  <a:lnTo>
                    <a:pt x="942086" y="255358"/>
                  </a:lnTo>
                  <a:lnTo>
                    <a:pt x="942086" y="235458"/>
                  </a:lnTo>
                  <a:lnTo>
                    <a:pt x="942086" y="215557"/>
                  </a:lnTo>
                  <a:lnTo>
                    <a:pt x="942086" y="33147"/>
                  </a:lnTo>
                  <a:lnTo>
                    <a:pt x="933005" y="33147"/>
                  </a:lnTo>
                  <a:lnTo>
                    <a:pt x="933005" y="13258"/>
                  </a:lnTo>
                  <a:lnTo>
                    <a:pt x="923912" y="13258"/>
                  </a:lnTo>
                  <a:lnTo>
                    <a:pt x="923912" y="0"/>
                  </a:lnTo>
                  <a:lnTo>
                    <a:pt x="920889" y="0"/>
                  </a:lnTo>
                  <a:lnTo>
                    <a:pt x="920889" y="56362"/>
                  </a:lnTo>
                  <a:lnTo>
                    <a:pt x="920889" y="76263"/>
                  </a:lnTo>
                  <a:lnTo>
                    <a:pt x="920889" y="235458"/>
                  </a:lnTo>
                  <a:lnTo>
                    <a:pt x="902716" y="235458"/>
                  </a:lnTo>
                  <a:lnTo>
                    <a:pt x="902716" y="215557"/>
                  </a:lnTo>
                  <a:lnTo>
                    <a:pt x="920889" y="215557"/>
                  </a:lnTo>
                  <a:lnTo>
                    <a:pt x="920889" y="182397"/>
                  </a:lnTo>
                  <a:lnTo>
                    <a:pt x="902716" y="182397"/>
                  </a:lnTo>
                  <a:lnTo>
                    <a:pt x="902716" y="162496"/>
                  </a:lnTo>
                  <a:lnTo>
                    <a:pt x="920889" y="162496"/>
                  </a:lnTo>
                  <a:lnTo>
                    <a:pt x="920889" y="129324"/>
                  </a:lnTo>
                  <a:lnTo>
                    <a:pt x="902716" y="129324"/>
                  </a:lnTo>
                  <a:lnTo>
                    <a:pt x="902716" y="109435"/>
                  </a:lnTo>
                  <a:lnTo>
                    <a:pt x="920889" y="109435"/>
                  </a:lnTo>
                  <a:lnTo>
                    <a:pt x="920889" y="76263"/>
                  </a:lnTo>
                  <a:lnTo>
                    <a:pt x="902716" y="76263"/>
                  </a:lnTo>
                  <a:lnTo>
                    <a:pt x="902716" y="56362"/>
                  </a:lnTo>
                  <a:lnTo>
                    <a:pt x="920889" y="56362"/>
                  </a:lnTo>
                  <a:lnTo>
                    <a:pt x="920889" y="0"/>
                  </a:lnTo>
                  <a:lnTo>
                    <a:pt x="878484" y="0"/>
                  </a:lnTo>
                  <a:lnTo>
                    <a:pt x="878484" y="56362"/>
                  </a:lnTo>
                  <a:lnTo>
                    <a:pt x="878484" y="76263"/>
                  </a:lnTo>
                  <a:lnTo>
                    <a:pt x="878484" y="255358"/>
                  </a:lnTo>
                  <a:lnTo>
                    <a:pt x="860310" y="255358"/>
                  </a:lnTo>
                  <a:lnTo>
                    <a:pt x="860310" y="235458"/>
                  </a:lnTo>
                  <a:lnTo>
                    <a:pt x="860310" y="215557"/>
                  </a:lnTo>
                  <a:lnTo>
                    <a:pt x="878484" y="215557"/>
                  </a:lnTo>
                  <a:lnTo>
                    <a:pt x="878484" y="182397"/>
                  </a:lnTo>
                  <a:lnTo>
                    <a:pt x="860310" y="182397"/>
                  </a:lnTo>
                  <a:lnTo>
                    <a:pt x="860310" y="162496"/>
                  </a:lnTo>
                  <a:lnTo>
                    <a:pt x="878484" y="162496"/>
                  </a:lnTo>
                  <a:lnTo>
                    <a:pt x="878484" y="129324"/>
                  </a:lnTo>
                  <a:lnTo>
                    <a:pt x="860310" y="129324"/>
                  </a:lnTo>
                  <a:lnTo>
                    <a:pt x="860310" y="109435"/>
                  </a:lnTo>
                  <a:lnTo>
                    <a:pt x="878484" y="109435"/>
                  </a:lnTo>
                  <a:lnTo>
                    <a:pt x="878484" y="76263"/>
                  </a:lnTo>
                  <a:lnTo>
                    <a:pt x="860310" y="76263"/>
                  </a:lnTo>
                  <a:lnTo>
                    <a:pt x="860310" y="56362"/>
                  </a:lnTo>
                  <a:lnTo>
                    <a:pt x="878484" y="56362"/>
                  </a:lnTo>
                  <a:lnTo>
                    <a:pt x="878484" y="0"/>
                  </a:lnTo>
                  <a:lnTo>
                    <a:pt x="836091" y="0"/>
                  </a:lnTo>
                  <a:lnTo>
                    <a:pt x="836091" y="56362"/>
                  </a:lnTo>
                  <a:lnTo>
                    <a:pt x="836091" y="76263"/>
                  </a:lnTo>
                  <a:lnTo>
                    <a:pt x="836091" y="235458"/>
                  </a:lnTo>
                  <a:lnTo>
                    <a:pt x="817918" y="235458"/>
                  </a:lnTo>
                  <a:lnTo>
                    <a:pt x="817918" y="215557"/>
                  </a:lnTo>
                  <a:lnTo>
                    <a:pt x="836091" y="215557"/>
                  </a:lnTo>
                  <a:lnTo>
                    <a:pt x="836091" y="182397"/>
                  </a:lnTo>
                  <a:lnTo>
                    <a:pt x="817918" y="182397"/>
                  </a:lnTo>
                  <a:lnTo>
                    <a:pt x="817918" y="162496"/>
                  </a:lnTo>
                  <a:lnTo>
                    <a:pt x="836091" y="162496"/>
                  </a:lnTo>
                  <a:lnTo>
                    <a:pt x="836091" y="129324"/>
                  </a:lnTo>
                  <a:lnTo>
                    <a:pt x="817918" y="129324"/>
                  </a:lnTo>
                  <a:lnTo>
                    <a:pt x="817918" y="109435"/>
                  </a:lnTo>
                  <a:lnTo>
                    <a:pt x="836091" y="109435"/>
                  </a:lnTo>
                  <a:lnTo>
                    <a:pt x="836091" y="76263"/>
                  </a:lnTo>
                  <a:lnTo>
                    <a:pt x="817918" y="76263"/>
                  </a:lnTo>
                  <a:lnTo>
                    <a:pt x="817918" y="56362"/>
                  </a:lnTo>
                  <a:lnTo>
                    <a:pt x="836091" y="56362"/>
                  </a:lnTo>
                  <a:lnTo>
                    <a:pt x="836091" y="0"/>
                  </a:lnTo>
                  <a:lnTo>
                    <a:pt x="814882" y="0"/>
                  </a:lnTo>
                  <a:lnTo>
                    <a:pt x="814882" y="13258"/>
                  </a:lnTo>
                  <a:lnTo>
                    <a:pt x="805802" y="13258"/>
                  </a:lnTo>
                  <a:lnTo>
                    <a:pt x="805802" y="33147"/>
                  </a:lnTo>
                  <a:lnTo>
                    <a:pt x="796721" y="33147"/>
                  </a:lnTo>
                  <a:lnTo>
                    <a:pt x="796721" y="255358"/>
                  </a:lnTo>
                  <a:lnTo>
                    <a:pt x="784606" y="255358"/>
                  </a:lnTo>
                  <a:lnTo>
                    <a:pt x="784606" y="278574"/>
                  </a:lnTo>
                  <a:lnTo>
                    <a:pt x="954201" y="278574"/>
                  </a:lnTo>
                  <a:lnTo>
                    <a:pt x="954201" y="255358"/>
                  </a:lnTo>
                  <a:close/>
                </a:path>
              </a:pathLst>
            </a:custGeom>
            <a:solidFill>
              <a:srgbClr val="30859C"/>
            </a:solidFill>
          </p:spPr>
          <p:txBody>
            <a:bodyPr wrap="square" lIns="0" tIns="0" rIns="0" bIns="0" rtlCol="0"/>
            <a:lstStyle/>
            <a:p>
              <a:endParaRPr/>
            </a:p>
          </p:txBody>
        </p:sp>
        <p:sp>
          <p:nvSpPr>
            <p:cNvPr id="62" name="object 62"/>
            <p:cNvSpPr/>
            <p:nvPr/>
          </p:nvSpPr>
          <p:spPr>
            <a:xfrm>
              <a:off x="4584700" y="4753102"/>
              <a:ext cx="708660" cy="304165"/>
            </a:xfrm>
            <a:custGeom>
              <a:avLst/>
              <a:gdLst/>
              <a:ahLst/>
              <a:cxnLst/>
              <a:rect l="l" t="t" r="r" b="b"/>
              <a:pathLst>
                <a:path w="708660" h="304164">
                  <a:moveTo>
                    <a:pt x="0" y="81153"/>
                  </a:moveTo>
                  <a:lnTo>
                    <a:pt x="311023" y="296799"/>
                  </a:lnTo>
                </a:path>
                <a:path w="708660" h="304164">
                  <a:moveTo>
                    <a:pt x="37337" y="0"/>
                  </a:moveTo>
                  <a:lnTo>
                    <a:pt x="698246" y="0"/>
                  </a:lnTo>
                </a:path>
                <a:path w="708660" h="304164">
                  <a:moveTo>
                    <a:pt x="436117" y="303656"/>
                  </a:moveTo>
                  <a:lnTo>
                    <a:pt x="708278" y="86360"/>
                  </a:lnTo>
                </a:path>
              </a:pathLst>
            </a:custGeom>
            <a:ln w="28575">
              <a:solidFill>
                <a:srgbClr val="30859C"/>
              </a:solidFill>
            </a:ln>
          </p:spPr>
          <p:txBody>
            <a:bodyPr wrap="square" lIns="0" tIns="0" rIns="0" bIns="0" rtlCol="0"/>
            <a:lstStyle/>
            <a:p>
              <a:endParaRPr/>
            </a:p>
          </p:txBody>
        </p:sp>
      </p:grpSp>
      <p:sp>
        <p:nvSpPr>
          <p:cNvPr id="63" name="object 63"/>
          <p:cNvSpPr txBox="1"/>
          <p:nvPr/>
        </p:nvSpPr>
        <p:spPr>
          <a:xfrm>
            <a:off x="4265548" y="4885435"/>
            <a:ext cx="1382395" cy="405765"/>
          </a:xfrm>
          <a:prstGeom prst="rect">
            <a:avLst/>
          </a:prstGeom>
        </p:spPr>
        <p:txBody>
          <a:bodyPr vert="horz" wrap="square" lIns="0" tIns="11430" rIns="0" bIns="0" rtlCol="0">
            <a:spAutoFit/>
          </a:bodyPr>
          <a:lstStyle/>
          <a:p>
            <a:pPr marR="64769" algn="r">
              <a:lnSpc>
                <a:spcPct val="100000"/>
              </a:lnSpc>
              <a:spcBef>
                <a:spcPts val="90"/>
              </a:spcBef>
              <a:tabLst>
                <a:tab pos="1007744" algn="l"/>
              </a:tabLst>
            </a:pPr>
            <a:r>
              <a:rPr sz="650" b="1" spc="-10" dirty="0">
                <a:solidFill>
                  <a:srgbClr val="30859C"/>
                </a:solidFill>
                <a:latin typeface="Meiryo UI"/>
                <a:cs typeface="Meiryo UI"/>
              </a:rPr>
              <a:t>建設会</a:t>
            </a:r>
            <a:r>
              <a:rPr sz="650" b="1" spc="-50" dirty="0">
                <a:solidFill>
                  <a:srgbClr val="30859C"/>
                </a:solidFill>
                <a:latin typeface="Meiryo UI"/>
                <a:cs typeface="Meiryo UI"/>
              </a:rPr>
              <a:t>社</a:t>
            </a:r>
            <a:r>
              <a:rPr sz="650" b="1" dirty="0">
                <a:solidFill>
                  <a:srgbClr val="30859C"/>
                </a:solidFill>
                <a:latin typeface="Meiryo UI"/>
                <a:cs typeface="Meiryo UI"/>
              </a:rPr>
              <a:t>	</a:t>
            </a:r>
            <a:r>
              <a:rPr sz="1125" b="1" spc="-30" baseline="3703" dirty="0">
                <a:solidFill>
                  <a:srgbClr val="30859C"/>
                </a:solidFill>
                <a:latin typeface="Arial"/>
                <a:cs typeface="Arial"/>
              </a:rPr>
              <a:t>IT</a:t>
            </a:r>
            <a:r>
              <a:rPr sz="1125" b="1" baseline="3703" dirty="0">
                <a:solidFill>
                  <a:srgbClr val="30859C"/>
                </a:solidFill>
                <a:latin typeface="ＭＳ Ｐゴシック"/>
                <a:cs typeface="ＭＳ Ｐゴシック"/>
              </a:rPr>
              <a:t>会</a:t>
            </a:r>
            <a:r>
              <a:rPr sz="1125" b="1" spc="-75" baseline="3703" dirty="0">
                <a:solidFill>
                  <a:srgbClr val="30859C"/>
                </a:solidFill>
                <a:latin typeface="ＭＳ Ｐゴシック"/>
                <a:cs typeface="ＭＳ Ｐゴシック"/>
              </a:rPr>
              <a:t>社</a:t>
            </a:r>
            <a:endParaRPr sz="1125" baseline="3703">
              <a:latin typeface="ＭＳ Ｐゴシック"/>
              <a:cs typeface="ＭＳ Ｐゴシック"/>
            </a:endParaRPr>
          </a:p>
          <a:p>
            <a:pPr>
              <a:lnSpc>
                <a:spcPct val="100000"/>
              </a:lnSpc>
              <a:spcBef>
                <a:spcPts val="475"/>
              </a:spcBef>
            </a:pPr>
            <a:endParaRPr sz="650">
              <a:latin typeface="ＭＳ Ｐゴシック"/>
              <a:cs typeface="ＭＳ Ｐゴシック"/>
            </a:endParaRPr>
          </a:p>
          <a:p>
            <a:pPr marR="43180" algn="r">
              <a:lnSpc>
                <a:spcPct val="100000"/>
              </a:lnSpc>
              <a:tabLst>
                <a:tab pos="760095" algn="l"/>
              </a:tabLst>
            </a:pPr>
            <a:r>
              <a:rPr sz="650" b="1" dirty="0">
                <a:solidFill>
                  <a:srgbClr val="30859C"/>
                </a:solidFill>
                <a:latin typeface="Meiryo UI"/>
                <a:cs typeface="Meiryo UI"/>
              </a:rPr>
              <a:t>コンサ</a:t>
            </a:r>
            <a:r>
              <a:rPr sz="650" b="1" spc="-25" dirty="0">
                <a:solidFill>
                  <a:srgbClr val="30859C"/>
                </a:solidFill>
                <a:latin typeface="Meiryo UI"/>
                <a:cs typeface="Meiryo UI"/>
              </a:rPr>
              <a:t>ルタ</a:t>
            </a:r>
            <a:r>
              <a:rPr sz="650" b="1" spc="-10" dirty="0">
                <a:solidFill>
                  <a:srgbClr val="30859C"/>
                </a:solidFill>
                <a:latin typeface="Meiryo UI"/>
                <a:cs typeface="Meiryo UI"/>
              </a:rPr>
              <a:t>ン</a:t>
            </a:r>
            <a:r>
              <a:rPr sz="650" b="1" spc="-50" dirty="0">
                <a:solidFill>
                  <a:srgbClr val="30859C"/>
                </a:solidFill>
                <a:latin typeface="Meiryo UI"/>
                <a:cs typeface="Meiryo UI"/>
              </a:rPr>
              <a:t>ト</a:t>
            </a:r>
            <a:r>
              <a:rPr sz="650" b="1" dirty="0">
                <a:solidFill>
                  <a:srgbClr val="30859C"/>
                </a:solidFill>
                <a:latin typeface="Meiryo UI"/>
                <a:cs typeface="Meiryo UI"/>
              </a:rPr>
              <a:t>	</a:t>
            </a:r>
            <a:r>
              <a:rPr sz="975" b="1" spc="-75" baseline="8547" dirty="0">
                <a:solidFill>
                  <a:srgbClr val="30859C"/>
                </a:solidFill>
                <a:latin typeface="Meiryo UI"/>
                <a:cs typeface="Meiryo UI"/>
              </a:rPr>
              <a:t>等</a:t>
            </a:r>
            <a:endParaRPr sz="975" baseline="8547">
              <a:latin typeface="Meiryo UI"/>
              <a:cs typeface="Meiryo UI"/>
            </a:endParaRPr>
          </a:p>
        </p:txBody>
      </p:sp>
      <p:sp>
        <p:nvSpPr>
          <p:cNvPr id="64" name="object 64"/>
          <p:cNvSpPr txBox="1"/>
          <p:nvPr/>
        </p:nvSpPr>
        <p:spPr>
          <a:xfrm>
            <a:off x="2741041" y="3831463"/>
            <a:ext cx="945515" cy="223520"/>
          </a:xfrm>
          <a:prstGeom prst="rect">
            <a:avLst/>
          </a:prstGeom>
        </p:spPr>
        <p:txBody>
          <a:bodyPr vert="horz" wrap="square" lIns="0" tIns="12065" rIns="0" bIns="0" rtlCol="0">
            <a:spAutoFit/>
          </a:bodyPr>
          <a:lstStyle/>
          <a:p>
            <a:pPr>
              <a:lnSpc>
                <a:spcPct val="100000"/>
              </a:lnSpc>
              <a:spcBef>
                <a:spcPts val="95"/>
              </a:spcBef>
            </a:pPr>
            <a:r>
              <a:rPr sz="1300" spc="-80" dirty="0">
                <a:solidFill>
                  <a:srgbClr val="205868"/>
                </a:solidFill>
                <a:latin typeface="HGP創英角ｺﾞｼｯｸUB"/>
                <a:cs typeface="HGP創英角ｺﾞｼｯｸUB"/>
              </a:rPr>
              <a:t>【 ３ つの束</a:t>
            </a:r>
            <a:r>
              <a:rPr sz="1300" spc="-50" dirty="0">
                <a:solidFill>
                  <a:srgbClr val="205868"/>
                </a:solidFill>
                <a:latin typeface="HGP創英角ｺﾞｼｯｸUB"/>
                <a:cs typeface="HGP創英角ｺﾞｼｯｸUB"/>
              </a:rPr>
              <a:t>】</a:t>
            </a:r>
            <a:endParaRPr sz="1300">
              <a:latin typeface="HGP創英角ｺﾞｼｯｸUB"/>
              <a:cs typeface="HGP創英角ｺﾞｼｯｸUB"/>
            </a:endParaRPr>
          </a:p>
        </p:txBody>
      </p:sp>
      <p:sp>
        <p:nvSpPr>
          <p:cNvPr id="65" name="object 65"/>
          <p:cNvSpPr txBox="1"/>
          <p:nvPr/>
        </p:nvSpPr>
        <p:spPr>
          <a:xfrm>
            <a:off x="6413627" y="3831463"/>
            <a:ext cx="1617980" cy="223520"/>
          </a:xfrm>
          <a:prstGeom prst="rect">
            <a:avLst/>
          </a:prstGeom>
        </p:spPr>
        <p:txBody>
          <a:bodyPr vert="horz" wrap="square" lIns="0" tIns="12065" rIns="0" bIns="0" rtlCol="0">
            <a:spAutoFit/>
          </a:bodyPr>
          <a:lstStyle/>
          <a:p>
            <a:pPr>
              <a:lnSpc>
                <a:spcPct val="100000"/>
              </a:lnSpc>
              <a:spcBef>
                <a:spcPts val="95"/>
              </a:spcBef>
            </a:pPr>
            <a:r>
              <a:rPr sz="1300" spc="160" dirty="0">
                <a:solidFill>
                  <a:srgbClr val="205868"/>
                </a:solidFill>
                <a:latin typeface="HGP創英角ｺﾞｼｯｸUB"/>
                <a:cs typeface="HGP創英角ｺﾞｼｯｸUB"/>
              </a:rPr>
              <a:t>【 マネジメント戦</a:t>
            </a:r>
            <a:r>
              <a:rPr sz="1300" spc="110" dirty="0">
                <a:solidFill>
                  <a:srgbClr val="205868"/>
                </a:solidFill>
                <a:latin typeface="HGP創英角ｺﾞｼｯｸUB"/>
                <a:cs typeface="HGP創英角ｺﾞｼｯｸUB"/>
              </a:rPr>
              <a:t>略】</a:t>
            </a:r>
            <a:endParaRPr sz="1300">
              <a:latin typeface="HGP創英角ｺﾞｼｯｸUB"/>
              <a:cs typeface="HGP創英角ｺﾞｼｯｸUB"/>
            </a:endParaRPr>
          </a:p>
        </p:txBody>
      </p:sp>
      <p:grpSp>
        <p:nvGrpSpPr>
          <p:cNvPr id="66" name="object 66"/>
          <p:cNvGrpSpPr/>
          <p:nvPr/>
        </p:nvGrpSpPr>
        <p:grpSpPr>
          <a:xfrm>
            <a:off x="6015482" y="4115689"/>
            <a:ext cx="2433320" cy="1893570"/>
            <a:chOff x="6015482" y="4115689"/>
            <a:chExt cx="2433320" cy="1893570"/>
          </a:xfrm>
        </p:grpSpPr>
        <p:sp>
          <p:nvSpPr>
            <p:cNvPr id="67" name="object 67"/>
            <p:cNvSpPr/>
            <p:nvPr/>
          </p:nvSpPr>
          <p:spPr>
            <a:xfrm>
              <a:off x="6015482" y="4115689"/>
              <a:ext cx="2433320" cy="1893570"/>
            </a:xfrm>
            <a:custGeom>
              <a:avLst/>
              <a:gdLst/>
              <a:ahLst/>
              <a:cxnLst/>
              <a:rect l="l" t="t" r="r" b="b"/>
              <a:pathLst>
                <a:path w="2433320" h="1893570">
                  <a:moveTo>
                    <a:pt x="2322067" y="0"/>
                  </a:moveTo>
                  <a:lnTo>
                    <a:pt x="110870" y="0"/>
                  </a:lnTo>
                  <a:lnTo>
                    <a:pt x="67722" y="8735"/>
                  </a:lnTo>
                  <a:lnTo>
                    <a:pt x="32480" y="32543"/>
                  </a:lnTo>
                  <a:lnTo>
                    <a:pt x="8715" y="67829"/>
                  </a:lnTo>
                  <a:lnTo>
                    <a:pt x="0" y="110998"/>
                  </a:lnTo>
                  <a:lnTo>
                    <a:pt x="0" y="1782546"/>
                  </a:lnTo>
                  <a:lnTo>
                    <a:pt x="8715" y="1825735"/>
                  </a:lnTo>
                  <a:lnTo>
                    <a:pt x="32480" y="1861005"/>
                  </a:lnTo>
                  <a:lnTo>
                    <a:pt x="67722" y="1884786"/>
                  </a:lnTo>
                  <a:lnTo>
                    <a:pt x="110870" y="1893506"/>
                  </a:lnTo>
                  <a:lnTo>
                    <a:pt x="2322067" y="1893506"/>
                  </a:lnTo>
                  <a:lnTo>
                    <a:pt x="2365289" y="1884786"/>
                  </a:lnTo>
                  <a:lnTo>
                    <a:pt x="2400569" y="1861005"/>
                  </a:lnTo>
                  <a:lnTo>
                    <a:pt x="2424348" y="1825735"/>
                  </a:lnTo>
                  <a:lnTo>
                    <a:pt x="2433066" y="1782546"/>
                  </a:lnTo>
                  <a:lnTo>
                    <a:pt x="2433066" y="110998"/>
                  </a:lnTo>
                  <a:lnTo>
                    <a:pt x="2424348" y="67829"/>
                  </a:lnTo>
                  <a:lnTo>
                    <a:pt x="2400569" y="32543"/>
                  </a:lnTo>
                  <a:lnTo>
                    <a:pt x="2365289" y="8735"/>
                  </a:lnTo>
                  <a:lnTo>
                    <a:pt x="2322067" y="0"/>
                  </a:lnTo>
                  <a:close/>
                </a:path>
              </a:pathLst>
            </a:custGeom>
            <a:solidFill>
              <a:srgbClr val="30859C"/>
            </a:solidFill>
          </p:spPr>
          <p:txBody>
            <a:bodyPr wrap="square" lIns="0" tIns="0" rIns="0" bIns="0" rtlCol="0"/>
            <a:lstStyle/>
            <a:p>
              <a:endParaRPr/>
            </a:p>
          </p:txBody>
        </p:sp>
        <p:sp>
          <p:nvSpPr>
            <p:cNvPr id="68" name="object 68"/>
            <p:cNvSpPr/>
            <p:nvPr/>
          </p:nvSpPr>
          <p:spPr>
            <a:xfrm>
              <a:off x="6110478" y="5094097"/>
              <a:ext cx="2243455" cy="392430"/>
            </a:xfrm>
            <a:custGeom>
              <a:avLst/>
              <a:gdLst/>
              <a:ahLst/>
              <a:cxnLst/>
              <a:rect l="l" t="t" r="r" b="b"/>
              <a:pathLst>
                <a:path w="2243454" h="392429">
                  <a:moveTo>
                    <a:pt x="2177669" y="0"/>
                  </a:moveTo>
                  <a:lnTo>
                    <a:pt x="65277" y="0"/>
                  </a:lnTo>
                  <a:lnTo>
                    <a:pt x="39862" y="5127"/>
                  </a:lnTo>
                  <a:lnTo>
                    <a:pt x="19113" y="19113"/>
                  </a:lnTo>
                  <a:lnTo>
                    <a:pt x="5127" y="39862"/>
                  </a:lnTo>
                  <a:lnTo>
                    <a:pt x="0" y="65277"/>
                  </a:lnTo>
                  <a:lnTo>
                    <a:pt x="0" y="326643"/>
                  </a:lnTo>
                  <a:lnTo>
                    <a:pt x="5127" y="352059"/>
                  </a:lnTo>
                  <a:lnTo>
                    <a:pt x="19113" y="372808"/>
                  </a:lnTo>
                  <a:lnTo>
                    <a:pt x="39862" y="386794"/>
                  </a:lnTo>
                  <a:lnTo>
                    <a:pt x="65277" y="391921"/>
                  </a:lnTo>
                  <a:lnTo>
                    <a:pt x="2177669" y="391921"/>
                  </a:lnTo>
                  <a:lnTo>
                    <a:pt x="2203104" y="386794"/>
                  </a:lnTo>
                  <a:lnTo>
                    <a:pt x="2223897" y="372808"/>
                  </a:lnTo>
                  <a:lnTo>
                    <a:pt x="2237926" y="352059"/>
                  </a:lnTo>
                  <a:lnTo>
                    <a:pt x="2243074" y="326643"/>
                  </a:lnTo>
                  <a:lnTo>
                    <a:pt x="2243074" y="65277"/>
                  </a:lnTo>
                  <a:lnTo>
                    <a:pt x="2237926" y="39862"/>
                  </a:lnTo>
                  <a:lnTo>
                    <a:pt x="2223897" y="19113"/>
                  </a:lnTo>
                  <a:lnTo>
                    <a:pt x="2203104" y="5127"/>
                  </a:lnTo>
                  <a:lnTo>
                    <a:pt x="2177669" y="0"/>
                  </a:lnTo>
                  <a:close/>
                </a:path>
              </a:pathLst>
            </a:custGeom>
            <a:solidFill>
              <a:srgbClr val="FFFFFF"/>
            </a:solidFill>
          </p:spPr>
          <p:txBody>
            <a:bodyPr wrap="square" lIns="0" tIns="0" rIns="0" bIns="0" rtlCol="0"/>
            <a:lstStyle/>
            <a:p>
              <a:endParaRPr/>
            </a:p>
          </p:txBody>
        </p:sp>
      </p:grpSp>
      <p:sp>
        <p:nvSpPr>
          <p:cNvPr id="69" name="object 69"/>
          <p:cNvSpPr txBox="1"/>
          <p:nvPr/>
        </p:nvSpPr>
        <p:spPr>
          <a:xfrm>
            <a:off x="6699504" y="5211317"/>
            <a:ext cx="732790" cy="166370"/>
          </a:xfrm>
          <a:prstGeom prst="rect">
            <a:avLst/>
          </a:prstGeom>
        </p:spPr>
        <p:txBody>
          <a:bodyPr vert="horz" wrap="square" lIns="0" tIns="15875" rIns="0" bIns="0" rtlCol="0">
            <a:spAutoFit/>
          </a:bodyPr>
          <a:lstStyle/>
          <a:p>
            <a:pPr>
              <a:lnSpc>
                <a:spcPct val="100000"/>
              </a:lnSpc>
              <a:spcBef>
                <a:spcPts val="125"/>
              </a:spcBef>
            </a:pPr>
            <a:r>
              <a:rPr sz="900" dirty="0">
                <a:solidFill>
                  <a:srgbClr val="205868"/>
                </a:solidFill>
                <a:latin typeface="HGP創英角ｺﾞｼｯｸUB"/>
                <a:cs typeface="HGP創英角ｺﾞｼｯｸUB"/>
              </a:rPr>
              <a:t>データを束ね</a:t>
            </a:r>
            <a:r>
              <a:rPr sz="900" spc="-760" dirty="0">
                <a:solidFill>
                  <a:srgbClr val="205868"/>
                </a:solidFill>
                <a:latin typeface="HGP創英角ｺﾞｼｯｸUB"/>
                <a:cs typeface="HGP創英角ｺﾞｼｯｸUB"/>
              </a:rPr>
              <a:t>る</a:t>
            </a:r>
            <a:endParaRPr sz="900">
              <a:latin typeface="HGP創英角ｺﾞｼｯｸUB"/>
              <a:cs typeface="HGP創英角ｺﾞｼｯｸUB"/>
            </a:endParaRPr>
          </a:p>
        </p:txBody>
      </p:sp>
      <p:grpSp>
        <p:nvGrpSpPr>
          <p:cNvPr id="70" name="object 70"/>
          <p:cNvGrpSpPr/>
          <p:nvPr/>
        </p:nvGrpSpPr>
        <p:grpSpPr>
          <a:xfrm>
            <a:off x="6110478" y="4638928"/>
            <a:ext cx="2243455" cy="794385"/>
            <a:chOff x="6110478" y="4638928"/>
            <a:chExt cx="2243455" cy="794385"/>
          </a:xfrm>
        </p:grpSpPr>
        <p:pic>
          <p:nvPicPr>
            <p:cNvPr id="71" name="object 71" descr="アイコン  AI によって生成されたコンテンツは間違っている可能性があります。"/>
            <p:cNvPicPr/>
            <p:nvPr/>
          </p:nvPicPr>
          <p:blipFill>
            <a:blip r:embed="rId9" cstate="print"/>
            <a:stretch>
              <a:fillRect/>
            </a:stretch>
          </p:blipFill>
          <p:spPr>
            <a:xfrm>
              <a:off x="6236589" y="5147144"/>
              <a:ext cx="285915" cy="285915"/>
            </a:xfrm>
            <a:prstGeom prst="rect">
              <a:avLst/>
            </a:prstGeom>
          </p:spPr>
        </p:pic>
        <p:sp>
          <p:nvSpPr>
            <p:cNvPr id="72" name="object 72"/>
            <p:cNvSpPr/>
            <p:nvPr/>
          </p:nvSpPr>
          <p:spPr>
            <a:xfrm>
              <a:off x="6110478" y="4638928"/>
              <a:ext cx="2243455" cy="384175"/>
            </a:xfrm>
            <a:custGeom>
              <a:avLst/>
              <a:gdLst/>
              <a:ahLst/>
              <a:cxnLst/>
              <a:rect l="l" t="t" r="r" b="b"/>
              <a:pathLst>
                <a:path w="2243454" h="384175">
                  <a:moveTo>
                    <a:pt x="2179066" y="0"/>
                  </a:moveTo>
                  <a:lnTo>
                    <a:pt x="64008" y="0"/>
                  </a:lnTo>
                  <a:lnTo>
                    <a:pt x="39058" y="5036"/>
                  </a:lnTo>
                  <a:lnTo>
                    <a:pt x="18716" y="18764"/>
                  </a:lnTo>
                  <a:lnTo>
                    <a:pt x="5018" y="39112"/>
                  </a:lnTo>
                  <a:lnTo>
                    <a:pt x="0" y="64008"/>
                  </a:lnTo>
                  <a:lnTo>
                    <a:pt x="0" y="319913"/>
                  </a:lnTo>
                  <a:lnTo>
                    <a:pt x="5018" y="344808"/>
                  </a:lnTo>
                  <a:lnTo>
                    <a:pt x="18716" y="365156"/>
                  </a:lnTo>
                  <a:lnTo>
                    <a:pt x="39058" y="378884"/>
                  </a:lnTo>
                  <a:lnTo>
                    <a:pt x="64008" y="383921"/>
                  </a:lnTo>
                  <a:lnTo>
                    <a:pt x="2179066" y="383921"/>
                  </a:lnTo>
                  <a:lnTo>
                    <a:pt x="2203961" y="378884"/>
                  </a:lnTo>
                  <a:lnTo>
                    <a:pt x="2224309" y="365156"/>
                  </a:lnTo>
                  <a:lnTo>
                    <a:pt x="2238037" y="344808"/>
                  </a:lnTo>
                  <a:lnTo>
                    <a:pt x="2243074" y="319913"/>
                  </a:lnTo>
                  <a:lnTo>
                    <a:pt x="2243074" y="64008"/>
                  </a:lnTo>
                  <a:lnTo>
                    <a:pt x="2238037" y="39112"/>
                  </a:lnTo>
                  <a:lnTo>
                    <a:pt x="2224309" y="18764"/>
                  </a:lnTo>
                  <a:lnTo>
                    <a:pt x="2203961" y="5036"/>
                  </a:lnTo>
                  <a:lnTo>
                    <a:pt x="2179066" y="0"/>
                  </a:lnTo>
                  <a:close/>
                </a:path>
              </a:pathLst>
            </a:custGeom>
            <a:solidFill>
              <a:srgbClr val="FFFFFF"/>
            </a:solidFill>
          </p:spPr>
          <p:txBody>
            <a:bodyPr wrap="square" lIns="0" tIns="0" rIns="0" bIns="0" rtlCol="0"/>
            <a:lstStyle/>
            <a:p>
              <a:endParaRPr/>
            </a:p>
          </p:txBody>
        </p:sp>
      </p:grpSp>
      <p:sp>
        <p:nvSpPr>
          <p:cNvPr id="73" name="object 73"/>
          <p:cNvSpPr txBox="1"/>
          <p:nvPr/>
        </p:nvSpPr>
        <p:spPr>
          <a:xfrm>
            <a:off x="6698868" y="4751959"/>
            <a:ext cx="836294" cy="166370"/>
          </a:xfrm>
          <a:prstGeom prst="rect">
            <a:avLst/>
          </a:prstGeom>
        </p:spPr>
        <p:txBody>
          <a:bodyPr vert="horz" wrap="square" lIns="0" tIns="15875" rIns="0" bIns="0" rtlCol="0">
            <a:spAutoFit/>
          </a:bodyPr>
          <a:lstStyle/>
          <a:p>
            <a:pPr>
              <a:lnSpc>
                <a:spcPct val="100000"/>
              </a:lnSpc>
              <a:spcBef>
                <a:spcPts val="125"/>
              </a:spcBef>
            </a:pPr>
            <a:r>
              <a:rPr sz="900" dirty="0">
                <a:solidFill>
                  <a:srgbClr val="205868"/>
                </a:solidFill>
                <a:latin typeface="HGP創英角ｺﾞｼｯｸUB"/>
                <a:cs typeface="HGP創英角ｺﾞｼｯｸUB"/>
              </a:rPr>
              <a:t>プロセスを束ね</a:t>
            </a:r>
            <a:r>
              <a:rPr sz="900" spc="-869" dirty="0">
                <a:solidFill>
                  <a:srgbClr val="205868"/>
                </a:solidFill>
                <a:latin typeface="HGP創英角ｺﾞｼｯｸUB"/>
                <a:cs typeface="HGP創英角ｺﾞｼｯｸUB"/>
              </a:rPr>
              <a:t>る</a:t>
            </a:r>
            <a:endParaRPr sz="900">
              <a:latin typeface="HGP創英角ｺﾞｼｯｸUB"/>
              <a:cs typeface="HGP創英角ｺﾞｼｯｸUB"/>
            </a:endParaRPr>
          </a:p>
        </p:txBody>
      </p:sp>
      <p:grpSp>
        <p:nvGrpSpPr>
          <p:cNvPr id="74" name="object 74"/>
          <p:cNvGrpSpPr/>
          <p:nvPr/>
        </p:nvGrpSpPr>
        <p:grpSpPr>
          <a:xfrm>
            <a:off x="6110478" y="4183760"/>
            <a:ext cx="2243455" cy="808355"/>
            <a:chOff x="6110478" y="4183760"/>
            <a:chExt cx="2243455" cy="808355"/>
          </a:xfrm>
        </p:grpSpPr>
        <p:pic>
          <p:nvPicPr>
            <p:cNvPr id="75" name="object 75" descr="文字が書かれている  AI によって生成されたコンテンツは間違っている可能性があります。"/>
            <p:cNvPicPr/>
            <p:nvPr/>
          </p:nvPicPr>
          <p:blipFill>
            <a:blip r:embed="rId10" cstate="print"/>
            <a:stretch>
              <a:fillRect/>
            </a:stretch>
          </p:blipFill>
          <p:spPr>
            <a:xfrm>
              <a:off x="6244590" y="4705946"/>
              <a:ext cx="285915" cy="285915"/>
            </a:xfrm>
            <a:prstGeom prst="rect">
              <a:avLst/>
            </a:prstGeom>
          </p:spPr>
        </p:pic>
        <p:sp>
          <p:nvSpPr>
            <p:cNvPr id="76" name="object 76"/>
            <p:cNvSpPr/>
            <p:nvPr/>
          </p:nvSpPr>
          <p:spPr>
            <a:xfrm>
              <a:off x="6110478" y="4183760"/>
              <a:ext cx="2243455" cy="384175"/>
            </a:xfrm>
            <a:custGeom>
              <a:avLst/>
              <a:gdLst/>
              <a:ahLst/>
              <a:cxnLst/>
              <a:rect l="l" t="t" r="r" b="b"/>
              <a:pathLst>
                <a:path w="2243454" h="384175">
                  <a:moveTo>
                    <a:pt x="2179066" y="0"/>
                  </a:moveTo>
                  <a:lnTo>
                    <a:pt x="64008" y="0"/>
                  </a:lnTo>
                  <a:lnTo>
                    <a:pt x="39058" y="5036"/>
                  </a:lnTo>
                  <a:lnTo>
                    <a:pt x="18716" y="18764"/>
                  </a:lnTo>
                  <a:lnTo>
                    <a:pt x="5018" y="39112"/>
                  </a:lnTo>
                  <a:lnTo>
                    <a:pt x="0" y="64007"/>
                  </a:lnTo>
                  <a:lnTo>
                    <a:pt x="0" y="320039"/>
                  </a:lnTo>
                  <a:lnTo>
                    <a:pt x="5018" y="344916"/>
                  </a:lnTo>
                  <a:lnTo>
                    <a:pt x="18716" y="365220"/>
                  </a:lnTo>
                  <a:lnTo>
                    <a:pt x="39058" y="378904"/>
                  </a:lnTo>
                  <a:lnTo>
                    <a:pt x="64008" y="383920"/>
                  </a:lnTo>
                  <a:lnTo>
                    <a:pt x="2179066" y="383920"/>
                  </a:lnTo>
                  <a:lnTo>
                    <a:pt x="2203961" y="378904"/>
                  </a:lnTo>
                  <a:lnTo>
                    <a:pt x="2224309" y="365220"/>
                  </a:lnTo>
                  <a:lnTo>
                    <a:pt x="2238037" y="344916"/>
                  </a:lnTo>
                  <a:lnTo>
                    <a:pt x="2243074" y="320039"/>
                  </a:lnTo>
                  <a:lnTo>
                    <a:pt x="2243074" y="64007"/>
                  </a:lnTo>
                  <a:lnTo>
                    <a:pt x="2238037" y="39112"/>
                  </a:lnTo>
                  <a:lnTo>
                    <a:pt x="2224309" y="18764"/>
                  </a:lnTo>
                  <a:lnTo>
                    <a:pt x="2203961" y="5036"/>
                  </a:lnTo>
                  <a:lnTo>
                    <a:pt x="2179066" y="0"/>
                  </a:lnTo>
                  <a:close/>
                </a:path>
              </a:pathLst>
            </a:custGeom>
            <a:solidFill>
              <a:srgbClr val="FFFFFF"/>
            </a:solidFill>
          </p:spPr>
          <p:txBody>
            <a:bodyPr wrap="square" lIns="0" tIns="0" rIns="0" bIns="0" rtlCol="0"/>
            <a:lstStyle/>
            <a:p>
              <a:endParaRPr/>
            </a:p>
          </p:txBody>
        </p:sp>
      </p:grpSp>
      <p:sp>
        <p:nvSpPr>
          <p:cNvPr id="77" name="object 77"/>
          <p:cNvSpPr txBox="1"/>
          <p:nvPr/>
        </p:nvSpPr>
        <p:spPr>
          <a:xfrm>
            <a:off x="6698868" y="4296917"/>
            <a:ext cx="903605" cy="166370"/>
          </a:xfrm>
          <a:prstGeom prst="rect">
            <a:avLst/>
          </a:prstGeom>
        </p:spPr>
        <p:txBody>
          <a:bodyPr vert="horz" wrap="square" lIns="0" tIns="15875" rIns="0" bIns="0" rtlCol="0">
            <a:spAutoFit/>
          </a:bodyPr>
          <a:lstStyle/>
          <a:p>
            <a:pPr>
              <a:lnSpc>
                <a:spcPct val="100000"/>
              </a:lnSpc>
              <a:spcBef>
                <a:spcPts val="125"/>
              </a:spcBef>
            </a:pPr>
            <a:r>
              <a:rPr sz="900" spc="-45" dirty="0">
                <a:solidFill>
                  <a:srgbClr val="205868"/>
                </a:solidFill>
                <a:latin typeface="HGP創英角ｺﾞｼｯｸUB"/>
                <a:cs typeface="HGP創英角ｺﾞｼｯｸUB"/>
              </a:rPr>
              <a:t>契約年数を束ねる</a:t>
            </a:r>
            <a:endParaRPr sz="900">
              <a:latin typeface="HGP創英角ｺﾞｼｯｸUB"/>
              <a:cs typeface="HGP創英角ｺﾞｼｯｸUB"/>
            </a:endParaRPr>
          </a:p>
        </p:txBody>
      </p:sp>
      <p:grpSp>
        <p:nvGrpSpPr>
          <p:cNvPr id="78" name="object 78"/>
          <p:cNvGrpSpPr/>
          <p:nvPr/>
        </p:nvGrpSpPr>
        <p:grpSpPr>
          <a:xfrm>
            <a:off x="6110478" y="4244682"/>
            <a:ext cx="2243455" cy="1696720"/>
            <a:chOff x="6110478" y="4244682"/>
            <a:chExt cx="2243455" cy="1696720"/>
          </a:xfrm>
        </p:grpSpPr>
        <p:pic>
          <p:nvPicPr>
            <p:cNvPr id="79" name="object 79" descr="記号, 座る, 時計 が含まれている画像  AI によって生成されたコンテンツは間違っている可能性があります。"/>
            <p:cNvPicPr/>
            <p:nvPr/>
          </p:nvPicPr>
          <p:blipFill>
            <a:blip r:embed="rId11" cstate="print"/>
            <a:stretch>
              <a:fillRect/>
            </a:stretch>
          </p:blipFill>
          <p:spPr>
            <a:xfrm>
              <a:off x="6236589" y="4244682"/>
              <a:ext cx="285915" cy="285915"/>
            </a:xfrm>
            <a:prstGeom prst="rect">
              <a:avLst/>
            </a:prstGeom>
          </p:spPr>
        </p:pic>
        <p:sp>
          <p:nvSpPr>
            <p:cNvPr id="80" name="object 80"/>
            <p:cNvSpPr/>
            <p:nvPr/>
          </p:nvSpPr>
          <p:spPr>
            <a:xfrm>
              <a:off x="6110478" y="5557265"/>
              <a:ext cx="2243455" cy="384175"/>
            </a:xfrm>
            <a:custGeom>
              <a:avLst/>
              <a:gdLst/>
              <a:ahLst/>
              <a:cxnLst/>
              <a:rect l="l" t="t" r="r" b="b"/>
              <a:pathLst>
                <a:path w="2243454" h="384175">
                  <a:moveTo>
                    <a:pt x="2179066" y="0"/>
                  </a:moveTo>
                  <a:lnTo>
                    <a:pt x="64008" y="0"/>
                  </a:lnTo>
                  <a:lnTo>
                    <a:pt x="39058" y="5017"/>
                  </a:lnTo>
                  <a:lnTo>
                    <a:pt x="18716" y="18707"/>
                  </a:lnTo>
                  <a:lnTo>
                    <a:pt x="5018" y="39026"/>
                  </a:lnTo>
                  <a:lnTo>
                    <a:pt x="0" y="63931"/>
                  </a:lnTo>
                  <a:lnTo>
                    <a:pt x="0" y="319862"/>
                  </a:lnTo>
                  <a:lnTo>
                    <a:pt x="5018" y="344772"/>
                  </a:lnTo>
                  <a:lnTo>
                    <a:pt x="18716" y="365113"/>
                  </a:lnTo>
                  <a:lnTo>
                    <a:pt x="39058" y="378828"/>
                  </a:lnTo>
                  <a:lnTo>
                    <a:pt x="64008" y="383857"/>
                  </a:lnTo>
                  <a:lnTo>
                    <a:pt x="2179066" y="383857"/>
                  </a:lnTo>
                  <a:lnTo>
                    <a:pt x="2203961" y="378828"/>
                  </a:lnTo>
                  <a:lnTo>
                    <a:pt x="2224309" y="365113"/>
                  </a:lnTo>
                  <a:lnTo>
                    <a:pt x="2238037" y="344772"/>
                  </a:lnTo>
                  <a:lnTo>
                    <a:pt x="2243074" y="319862"/>
                  </a:lnTo>
                  <a:lnTo>
                    <a:pt x="2243074" y="63931"/>
                  </a:lnTo>
                  <a:lnTo>
                    <a:pt x="2238037" y="39026"/>
                  </a:lnTo>
                  <a:lnTo>
                    <a:pt x="2224309" y="18707"/>
                  </a:lnTo>
                  <a:lnTo>
                    <a:pt x="2203961" y="5017"/>
                  </a:lnTo>
                  <a:lnTo>
                    <a:pt x="2179066" y="0"/>
                  </a:lnTo>
                  <a:close/>
                </a:path>
              </a:pathLst>
            </a:custGeom>
            <a:solidFill>
              <a:srgbClr val="FFFFFF"/>
            </a:solidFill>
          </p:spPr>
          <p:txBody>
            <a:bodyPr wrap="square" lIns="0" tIns="0" rIns="0" bIns="0" rtlCol="0"/>
            <a:lstStyle/>
            <a:p>
              <a:endParaRPr/>
            </a:p>
          </p:txBody>
        </p:sp>
      </p:grpSp>
      <p:sp>
        <p:nvSpPr>
          <p:cNvPr id="81" name="object 81"/>
          <p:cNvSpPr txBox="1"/>
          <p:nvPr/>
        </p:nvSpPr>
        <p:spPr>
          <a:xfrm>
            <a:off x="6698868" y="5670600"/>
            <a:ext cx="942975" cy="166370"/>
          </a:xfrm>
          <a:prstGeom prst="rect">
            <a:avLst/>
          </a:prstGeom>
        </p:spPr>
        <p:txBody>
          <a:bodyPr vert="horz" wrap="square" lIns="0" tIns="15240" rIns="0" bIns="0" rtlCol="0">
            <a:spAutoFit/>
          </a:bodyPr>
          <a:lstStyle/>
          <a:p>
            <a:pPr>
              <a:lnSpc>
                <a:spcPct val="100000"/>
              </a:lnSpc>
              <a:spcBef>
                <a:spcPts val="120"/>
              </a:spcBef>
            </a:pPr>
            <a:r>
              <a:rPr sz="900" spc="-10" dirty="0">
                <a:solidFill>
                  <a:srgbClr val="205868"/>
                </a:solidFill>
                <a:latin typeface="HGP創英角ｺﾞｼｯｸUB"/>
                <a:cs typeface="HGP創英角ｺﾞｼｯｸUB"/>
              </a:rPr>
              <a:t>性能規定等の導入</a:t>
            </a:r>
            <a:endParaRPr sz="900">
              <a:latin typeface="HGP創英角ｺﾞｼｯｸUB"/>
              <a:cs typeface="HGP創英角ｺﾞｼｯｸUB"/>
            </a:endParaRPr>
          </a:p>
        </p:txBody>
      </p:sp>
      <p:grpSp>
        <p:nvGrpSpPr>
          <p:cNvPr id="82" name="object 82"/>
          <p:cNvGrpSpPr/>
          <p:nvPr/>
        </p:nvGrpSpPr>
        <p:grpSpPr>
          <a:xfrm>
            <a:off x="515416" y="3766730"/>
            <a:ext cx="8113395" cy="2339340"/>
            <a:chOff x="515416" y="3766730"/>
            <a:chExt cx="8113395" cy="2339340"/>
          </a:xfrm>
        </p:grpSpPr>
        <p:pic>
          <p:nvPicPr>
            <p:cNvPr id="83" name="object 83" descr="図形  AI によって生成されたコンテンツは間違っている可能性があります。"/>
            <p:cNvPicPr/>
            <p:nvPr/>
          </p:nvPicPr>
          <p:blipFill>
            <a:blip r:embed="rId12" cstate="print"/>
            <a:stretch>
              <a:fillRect/>
            </a:stretch>
          </p:blipFill>
          <p:spPr>
            <a:xfrm>
              <a:off x="6267323" y="5582335"/>
              <a:ext cx="364655" cy="323215"/>
            </a:xfrm>
            <a:prstGeom prst="rect">
              <a:avLst/>
            </a:prstGeom>
          </p:spPr>
        </p:pic>
        <p:sp>
          <p:nvSpPr>
            <p:cNvPr id="84" name="object 84"/>
            <p:cNvSpPr/>
            <p:nvPr/>
          </p:nvSpPr>
          <p:spPr>
            <a:xfrm>
              <a:off x="534466" y="3785780"/>
              <a:ext cx="8075295" cy="2301240"/>
            </a:xfrm>
            <a:custGeom>
              <a:avLst/>
              <a:gdLst/>
              <a:ahLst/>
              <a:cxnLst/>
              <a:rect l="l" t="t" r="r" b="b"/>
              <a:pathLst>
                <a:path w="8075295" h="2301240">
                  <a:moveTo>
                    <a:pt x="0" y="2300731"/>
                  </a:moveTo>
                  <a:lnTo>
                    <a:pt x="8075040" y="2300731"/>
                  </a:lnTo>
                  <a:lnTo>
                    <a:pt x="8075040" y="0"/>
                  </a:lnTo>
                  <a:lnTo>
                    <a:pt x="0" y="0"/>
                  </a:lnTo>
                  <a:lnTo>
                    <a:pt x="0" y="2300731"/>
                  </a:lnTo>
                  <a:close/>
                </a:path>
              </a:pathLst>
            </a:custGeom>
            <a:ln w="38100">
              <a:solidFill>
                <a:srgbClr val="205868"/>
              </a:solidFill>
            </a:ln>
          </p:spPr>
          <p:txBody>
            <a:bodyPr wrap="square" lIns="0" tIns="0" rIns="0" bIns="0" rtlCol="0"/>
            <a:lstStyle/>
            <a:p>
              <a:endParaRPr/>
            </a:p>
          </p:txBody>
        </p:sp>
        <p:sp>
          <p:nvSpPr>
            <p:cNvPr id="85" name="object 85"/>
            <p:cNvSpPr/>
            <p:nvPr/>
          </p:nvSpPr>
          <p:spPr>
            <a:xfrm>
              <a:off x="5872099" y="3881881"/>
              <a:ext cx="0" cy="2108835"/>
            </a:xfrm>
            <a:custGeom>
              <a:avLst/>
              <a:gdLst/>
              <a:ahLst/>
              <a:cxnLst/>
              <a:rect l="l" t="t" r="r" b="b"/>
              <a:pathLst>
                <a:path h="2108835">
                  <a:moveTo>
                    <a:pt x="0" y="0"/>
                  </a:moveTo>
                  <a:lnTo>
                    <a:pt x="0" y="2108492"/>
                  </a:lnTo>
                </a:path>
              </a:pathLst>
            </a:custGeom>
            <a:ln w="19050">
              <a:solidFill>
                <a:srgbClr val="205868"/>
              </a:solidFill>
            </a:ln>
          </p:spPr>
          <p:txBody>
            <a:bodyPr wrap="square" lIns="0" tIns="0" rIns="0" bIns="0" rtlCol="0"/>
            <a:lstStyle/>
            <a:p>
              <a:endParaRPr/>
            </a:p>
          </p:txBody>
        </p:sp>
      </p:grpSp>
      <p:sp>
        <p:nvSpPr>
          <p:cNvPr id="86" name="object 86"/>
          <p:cNvSpPr txBox="1">
            <a:spLocks noGrp="1"/>
          </p:cNvSpPr>
          <p:nvPr>
            <p:ph type="sldNum" sz="quarter" idx="7"/>
          </p:nvPr>
        </p:nvSpPr>
        <p:spPr>
          <a:xfrm>
            <a:off x="8762365" y="6276562"/>
            <a:ext cx="342391" cy="263525"/>
          </a:xfrm>
          <a:prstGeom prst="rect">
            <a:avLst/>
          </a:prstGeom>
        </p:spPr>
        <p:txBody>
          <a:bodyPr vert="horz" wrap="square" lIns="0" tIns="0" rIns="0" bIns="0" rtlCol="0">
            <a:spAutoFit/>
          </a:bodyPr>
          <a:lstStyle>
            <a:defPPr>
              <a:defRPr kern="0"/>
            </a:defPPr>
            <a:lvl1pPr>
              <a:defRPr sz="1450" b="1" i="0">
                <a:solidFill>
                  <a:schemeClr val="tx1"/>
                </a:solidFill>
                <a:latin typeface="Meiryo UI"/>
                <a:cs typeface="Meiryo UI"/>
              </a:defRPr>
            </a:lvl1pPr>
          </a:lstStyle>
          <a:p>
            <a:pPr marL="164465">
              <a:lnSpc>
                <a:spcPct val="100000"/>
              </a:lnSpc>
              <a:spcBef>
                <a:spcPts val="215"/>
              </a:spcBef>
            </a:pPr>
            <a:fld id="{81D60167-4931-47E6-BA6A-407CBD079E47}" type="slidenum">
              <a:rPr lang="en-US" altLang="ja-JP" spc="-50" smtClean="0"/>
              <a:pPr marL="164465">
                <a:lnSpc>
                  <a:spcPct val="100000"/>
                </a:lnSpc>
                <a:spcBef>
                  <a:spcPts val="215"/>
                </a:spcBef>
              </a:pPr>
              <a:t>10</a:t>
            </a:fld>
            <a:endParaRPr spc="-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593076" y="0"/>
            <a:ext cx="1545193" cy="333375"/>
          </a:xfrm>
          <a:prstGeom prst="rect">
            <a:avLst/>
          </a:prstGeom>
        </p:spPr>
      </p:pic>
      <p:sp>
        <p:nvSpPr>
          <p:cNvPr id="3" name="object 3" descr="$PPTXTitle"/>
          <p:cNvSpPr txBox="1">
            <a:spLocks noGrp="1"/>
          </p:cNvSpPr>
          <p:nvPr>
            <p:ph type="title"/>
          </p:nvPr>
        </p:nvSpPr>
        <p:spPr>
          <a:xfrm>
            <a:off x="-1025374" y="72243"/>
            <a:ext cx="8722360" cy="382156"/>
          </a:xfrm>
          <a:prstGeom prst="rect">
            <a:avLst/>
          </a:prstGeom>
        </p:spPr>
        <p:txBody>
          <a:bodyPr vert="horz" wrap="square" lIns="0" tIns="12700" rIns="0" bIns="0" rtlCol="0">
            <a:spAutoFit/>
          </a:bodyPr>
          <a:lstStyle/>
          <a:p>
            <a:pPr marL="12700">
              <a:lnSpc>
                <a:spcPct val="100000"/>
              </a:lnSpc>
              <a:spcBef>
                <a:spcPts val="100"/>
              </a:spcBef>
            </a:pPr>
            <a:r>
              <a:rPr sz="2400" spc="-35" dirty="0"/>
              <a:t>「群マネの手引き</a:t>
            </a:r>
            <a:r>
              <a:rPr sz="2400" dirty="0"/>
              <a:t>Ver.1（</a:t>
            </a:r>
            <a:r>
              <a:rPr sz="2400" spc="-10" dirty="0"/>
              <a:t>群マネ入門超百</a:t>
            </a:r>
            <a:r>
              <a:rPr sz="2400" dirty="0"/>
              <a:t>科</a:t>
            </a:r>
            <a:r>
              <a:rPr sz="2400" spc="-55" dirty="0"/>
              <a:t>）</a:t>
            </a:r>
            <a:r>
              <a:rPr sz="2400" spc="-50" dirty="0"/>
              <a:t>」</a:t>
            </a:r>
          </a:p>
        </p:txBody>
      </p:sp>
      <p:sp>
        <p:nvSpPr>
          <p:cNvPr id="4" name="object 4"/>
          <p:cNvSpPr txBox="1"/>
          <p:nvPr/>
        </p:nvSpPr>
        <p:spPr>
          <a:xfrm>
            <a:off x="6908765" y="279964"/>
            <a:ext cx="1856105" cy="330835"/>
          </a:xfrm>
          <a:prstGeom prst="rect">
            <a:avLst/>
          </a:prstGeom>
        </p:spPr>
        <p:txBody>
          <a:bodyPr vert="horz" wrap="square" lIns="0" tIns="12700" rIns="0" bIns="0" rtlCol="0">
            <a:spAutoFit/>
          </a:bodyPr>
          <a:lstStyle/>
          <a:p>
            <a:pPr marL="12700">
              <a:lnSpc>
                <a:spcPct val="100000"/>
              </a:lnSpc>
              <a:spcBef>
                <a:spcPts val="100"/>
              </a:spcBef>
            </a:pPr>
            <a:r>
              <a:rPr sz="2000" spc="-10" dirty="0">
                <a:solidFill>
                  <a:srgbClr val="FF0000"/>
                </a:solidFill>
                <a:latin typeface="HGP創英角ｺﾞｼｯｸUB"/>
                <a:cs typeface="HGP創英角ｺﾞｼｯｸUB"/>
              </a:rPr>
              <a:t>※R7.10.14</a:t>
            </a:r>
            <a:r>
              <a:rPr sz="2000" spc="-25" dirty="0">
                <a:solidFill>
                  <a:srgbClr val="FF0000"/>
                </a:solidFill>
                <a:latin typeface="HGP創英角ｺﾞｼｯｸUB"/>
                <a:cs typeface="HGP創英角ｺﾞｼｯｸUB"/>
              </a:rPr>
              <a:t>公表</a:t>
            </a:r>
            <a:endParaRPr sz="2000" dirty="0">
              <a:latin typeface="HGP創英角ｺﾞｼｯｸUB"/>
              <a:cs typeface="HGP創英角ｺﾞｼｯｸUB"/>
            </a:endParaRPr>
          </a:p>
        </p:txBody>
      </p:sp>
      <p:sp>
        <p:nvSpPr>
          <p:cNvPr id="5" name="object 5"/>
          <p:cNvSpPr/>
          <p:nvPr/>
        </p:nvSpPr>
        <p:spPr>
          <a:xfrm>
            <a:off x="211023" y="650938"/>
            <a:ext cx="8722360" cy="584835"/>
          </a:xfrm>
          <a:custGeom>
            <a:avLst/>
            <a:gdLst/>
            <a:ahLst/>
            <a:cxnLst/>
            <a:rect l="l" t="t" r="r" b="b"/>
            <a:pathLst>
              <a:path w="8722360" h="584835">
                <a:moveTo>
                  <a:pt x="0" y="584771"/>
                </a:moveTo>
                <a:lnTo>
                  <a:pt x="8721979" y="584771"/>
                </a:lnTo>
                <a:lnTo>
                  <a:pt x="8721979" y="0"/>
                </a:lnTo>
                <a:lnTo>
                  <a:pt x="0" y="0"/>
                </a:lnTo>
                <a:lnTo>
                  <a:pt x="0" y="584771"/>
                </a:lnTo>
                <a:close/>
              </a:path>
            </a:pathLst>
          </a:custGeom>
          <a:ln w="19050">
            <a:solidFill>
              <a:srgbClr val="000000"/>
            </a:solidFill>
          </a:ln>
        </p:spPr>
        <p:txBody>
          <a:bodyPr wrap="square" lIns="0" tIns="0" rIns="0" bIns="0" rtlCol="0"/>
          <a:lstStyle/>
          <a:p>
            <a:endParaRPr/>
          </a:p>
        </p:txBody>
      </p:sp>
      <p:sp>
        <p:nvSpPr>
          <p:cNvPr id="6" name="object 6"/>
          <p:cNvSpPr txBox="1"/>
          <p:nvPr/>
        </p:nvSpPr>
        <p:spPr>
          <a:xfrm>
            <a:off x="289966" y="681354"/>
            <a:ext cx="8698865" cy="513080"/>
          </a:xfrm>
          <a:prstGeom prst="rect">
            <a:avLst/>
          </a:prstGeom>
        </p:spPr>
        <p:txBody>
          <a:bodyPr vert="horz" wrap="square" lIns="0" tIns="12065" rIns="0" bIns="0" rtlCol="0">
            <a:spAutoFit/>
          </a:bodyPr>
          <a:lstStyle/>
          <a:p>
            <a:pPr marL="259079" marR="5080" indent="-247015">
              <a:lnSpc>
                <a:spcPct val="100000"/>
              </a:lnSpc>
              <a:spcBef>
                <a:spcPts val="95"/>
              </a:spcBef>
              <a:buChar char="○"/>
              <a:tabLst>
                <a:tab pos="259079" algn="l"/>
                <a:tab pos="400685" algn="l"/>
              </a:tabLst>
            </a:pPr>
            <a:r>
              <a:rPr sz="1600" dirty="0">
                <a:latin typeface="ＭＳ Ｐゴシック"/>
                <a:cs typeface="ＭＳ Ｐゴシック"/>
              </a:rPr>
              <a:t>	</a:t>
            </a:r>
            <a:r>
              <a:rPr sz="1600" spc="-5" dirty="0">
                <a:latin typeface="ＭＳ Ｐゴシック"/>
                <a:cs typeface="ＭＳ Ｐゴシック"/>
              </a:rPr>
              <a:t>「群マネの手引き</a:t>
            </a:r>
            <a:r>
              <a:rPr sz="1600" spc="-35" dirty="0">
                <a:latin typeface="Arial"/>
                <a:cs typeface="Arial"/>
              </a:rPr>
              <a:t>Ver.1</a:t>
            </a:r>
            <a:r>
              <a:rPr sz="1600" spc="-20" dirty="0">
                <a:latin typeface="ＭＳ Ｐゴシック"/>
                <a:cs typeface="ＭＳ Ｐゴシック"/>
              </a:rPr>
              <a:t>」では、群マネの概念や期待される効果を紹介した上で、群マネの</a:t>
            </a:r>
            <a:r>
              <a:rPr sz="1600" spc="-1575" dirty="0">
                <a:latin typeface="ＭＳ Ｐゴシック"/>
                <a:cs typeface="ＭＳ Ｐゴシック"/>
              </a:rPr>
              <a:t>類</a:t>
            </a:r>
            <a:r>
              <a:rPr sz="1600" spc="-35" dirty="0">
                <a:latin typeface="ＭＳ Ｐゴシック"/>
                <a:cs typeface="ＭＳ Ｐゴシック"/>
              </a:rPr>
              <a:t>型や先行事例、実施プロセス、計画策定の考え方等を解説することで、導入検討から実践ま</a:t>
            </a:r>
            <a:r>
              <a:rPr sz="1600" spc="-25" dirty="0">
                <a:latin typeface="ＭＳ Ｐゴシック"/>
                <a:cs typeface="ＭＳ Ｐゴシック"/>
              </a:rPr>
              <a:t>でサポート。</a:t>
            </a:r>
            <a:endParaRPr sz="1600">
              <a:latin typeface="ＭＳ Ｐゴシック"/>
              <a:cs typeface="ＭＳ Ｐゴシック"/>
            </a:endParaRPr>
          </a:p>
        </p:txBody>
      </p:sp>
      <p:sp>
        <p:nvSpPr>
          <p:cNvPr id="7" name="object 7"/>
          <p:cNvSpPr txBox="1"/>
          <p:nvPr/>
        </p:nvSpPr>
        <p:spPr>
          <a:xfrm>
            <a:off x="3994403" y="1487868"/>
            <a:ext cx="3586479" cy="400685"/>
          </a:xfrm>
          <a:prstGeom prst="rect">
            <a:avLst/>
          </a:prstGeom>
          <a:solidFill>
            <a:srgbClr val="001F5F"/>
          </a:solidFill>
        </p:spPr>
        <p:txBody>
          <a:bodyPr vert="horz" wrap="square" lIns="0" tIns="24130" rIns="0" bIns="0" rtlCol="0">
            <a:spAutoFit/>
          </a:bodyPr>
          <a:lstStyle/>
          <a:p>
            <a:pPr marL="4445" algn="ctr">
              <a:lnSpc>
                <a:spcPct val="100000"/>
              </a:lnSpc>
              <a:spcBef>
                <a:spcPts val="190"/>
              </a:spcBef>
              <a:tabLst>
                <a:tab pos="511809" algn="l"/>
              </a:tabLst>
            </a:pPr>
            <a:r>
              <a:rPr sz="2000" spc="-50" dirty="0">
                <a:solidFill>
                  <a:srgbClr val="FFFFFF"/>
                </a:solidFill>
                <a:latin typeface="Microsoft JhengHei"/>
                <a:cs typeface="Microsoft JhengHei"/>
              </a:rPr>
              <a:t>目</a:t>
            </a:r>
            <a:r>
              <a:rPr sz="2000" dirty="0">
                <a:solidFill>
                  <a:srgbClr val="FFFFFF"/>
                </a:solidFill>
                <a:latin typeface="Microsoft JhengHei"/>
                <a:cs typeface="Microsoft JhengHei"/>
              </a:rPr>
              <a:t>	</a:t>
            </a:r>
            <a:r>
              <a:rPr sz="2000" spc="-50" dirty="0">
                <a:solidFill>
                  <a:srgbClr val="FFFFFF"/>
                </a:solidFill>
                <a:latin typeface="Microsoft JhengHei"/>
                <a:cs typeface="Microsoft JhengHei"/>
              </a:rPr>
              <a:t>次</a:t>
            </a:r>
            <a:endParaRPr sz="2000">
              <a:latin typeface="Microsoft JhengHei"/>
              <a:cs typeface="Microsoft JhengHei"/>
            </a:endParaRPr>
          </a:p>
        </p:txBody>
      </p:sp>
      <p:sp>
        <p:nvSpPr>
          <p:cNvPr id="8" name="object 8"/>
          <p:cNvSpPr txBox="1"/>
          <p:nvPr/>
        </p:nvSpPr>
        <p:spPr>
          <a:xfrm>
            <a:off x="4463922" y="2171191"/>
            <a:ext cx="1616710" cy="346710"/>
          </a:xfrm>
          <a:prstGeom prst="rect">
            <a:avLst/>
          </a:prstGeom>
        </p:spPr>
        <p:txBody>
          <a:bodyPr vert="horz" wrap="square" lIns="0" tIns="13335" rIns="0" bIns="0" rtlCol="0">
            <a:spAutoFit/>
          </a:bodyPr>
          <a:lstStyle/>
          <a:p>
            <a:pPr marL="276225" indent="-263525">
              <a:lnSpc>
                <a:spcPct val="100000"/>
              </a:lnSpc>
              <a:spcBef>
                <a:spcPts val="105"/>
              </a:spcBef>
              <a:buFont typeface="Wingdings"/>
              <a:buChar char=""/>
              <a:tabLst>
                <a:tab pos="276225" algn="l"/>
              </a:tabLst>
            </a:pPr>
            <a:r>
              <a:rPr sz="1050" dirty="0">
                <a:solidFill>
                  <a:srgbClr val="404040"/>
                </a:solidFill>
                <a:latin typeface="Microsoft JhengHei"/>
                <a:cs typeface="Microsoft JhengHei"/>
              </a:rPr>
              <a:t>全国の</a:t>
            </a:r>
            <a:r>
              <a:rPr sz="1050" spc="-20" dirty="0">
                <a:solidFill>
                  <a:srgbClr val="404040"/>
                </a:solidFill>
                <a:latin typeface="Microsoft JhengHei"/>
                <a:cs typeface="Microsoft JhengHei"/>
              </a:rPr>
              <a:t>｢</a:t>
            </a:r>
            <a:r>
              <a:rPr sz="1050" spc="-45" dirty="0">
                <a:solidFill>
                  <a:srgbClr val="404040"/>
                </a:solidFill>
                <a:latin typeface="Microsoft JhengHei"/>
                <a:cs typeface="Microsoft JhengHei"/>
              </a:rPr>
              <a:t>見える化</a:t>
            </a:r>
            <a:r>
              <a:rPr sz="1050" spc="-50" dirty="0">
                <a:solidFill>
                  <a:srgbClr val="404040"/>
                </a:solidFill>
                <a:latin typeface="Microsoft JhengHei"/>
                <a:cs typeface="Microsoft JhengHei"/>
              </a:rPr>
              <a:t>｣</a:t>
            </a:r>
            <a:endParaRPr sz="1050">
              <a:latin typeface="Microsoft JhengHei"/>
              <a:cs typeface="Microsoft JhengHei"/>
            </a:endParaRPr>
          </a:p>
          <a:p>
            <a:pPr marL="276225" indent="-263525">
              <a:lnSpc>
                <a:spcPct val="100000"/>
              </a:lnSpc>
              <a:buFont typeface="Wingdings"/>
              <a:buChar char=""/>
              <a:tabLst>
                <a:tab pos="276225" algn="l"/>
              </a:tabLst>
            </a:pPr>
            <a:r>
              <a:rPr sz="1050" dirty="0">
                <a:solidFill>
                  <a:srgbClr val="404040"/>
                </a:solidFill>
                <a:latin typeface="Microsoft JhengHei"/>
                <a:cs typeface="Microsoft JhengHei"/>
              </a:rPr>
              <a:t>自治体毎の</a:t>
            </a:r>
            <a:r>
              <a:rPr sz="1050" spc="-20" dirty="0">
                <a:solidFill>
                  <a:srgbClr val="404040"/>
                </a:solidFill>
                <a:latin typeface="Microsoft JhengHei"/>
                <a:cs typeface="Microsoft JhengHei"/>
              </a:rPr>
              <a:t>｢</a:t>
            </a:r>
            <a:r>
              <a:rPr sz="1050" spc="-45" dirty="0">
                <a:solidFill>
                  <a:srgbClr val="404040"/>
                </a:solidFill>
                <a:latin typeface="Microsoft JhengHei"/>
                <a:cs typeface="Microsoft JhengHei"/>
              </a:rPr>
              <a:t>見える化</a:t>
            </a:r>
            <a:r>
              <a:rPr sz="1050" spc="-50" dirty="0">
                <a:solidFill>
                  <a:srgbClr val="404040"/>
                </a:solidFill>
                <a:latin typeface="Microsoft JhengHei"/>
                <a:cs typeface="Microsoft JhengHei"/>
              </a:rPr>
              <a:t>｣</a:t>
            </a:r>
            <a:endParaRPr sz="1050">
              <a:latin typeface="Microsoft JhengHei"/>
              <a:cs typeface="Microsoft JhengHei"/>
            </a:endParaRPr>
          </a:p>
        </p:txBody>
      </p:sp>
      <p:sp>
        <p:nvSpPr>
          <p:cNvPr id="9" name="object 9"/>
          <p:cNvSpPr txBox="1"/>
          <p:nvPr/>
        </p:nvSpPr>
        <p:spPr>
          <a:xfrm>
            <a:off x="4463922" y="2579877"/>
            <a:ext cx="1572895" cy="239395"/>
          </a:xfrm>
          <a:prstGeom prst="rect">
            <a:avLst/>
          </a:prstGeom>
        </p:spPr>
        <p:txBody>
          <a:bodyPr vert="horz" wrap="square" lIns="0" tIns="13335" rIns="0" bIns="0" rtlCol="0">
            <a:spAutoFit/>
          </a:bodyPr>
          <a:lstStyle/>
          <a:p>
            <a:pPr marL="12700">
              <a:lnSpc>
                <a:spcPct val="100000"/>
              </a:lnSpc>
              <a:spcBef>
                <a:spcPts val="105"/>
              </a:spcBef>
            </a:pPr>
            <a:r>
              <a:rPr sz="1400" spc="-65" dirty="0">
                <a:solidFill>
                  <a:srgbClr val="4471C4"/>
                </a:solidFill>
                <a:latin typeface="Microsoft JhengHei"/>
                <a:cs typeface="Microsoft JhengHei"/>
              </a:rPr>
              <a:t>群マネのコンセプト</a:t>
            </a:r>
            <a:endParaRPr sz="1400">
              <a:latin typeface="Microsoft JhengHei"/>
              <a:cs typeface="Microsoft JhengHei"/>
            </a:endParaRPr>
          </a:p>
        </p:txBody>
      </p:sp>
      <p:sp>
        <p:nvSpPr>
          <p:cNvPr id="10" name="object 10"/>
          <p:cNvSpPr txBox="1"/>
          <p:nvPr/>
        </p:nvSpPr>
        <p:spPr>
          <a:xfrm>
            <a:off x="4463922" y="2796285"/>
            <a:ext cx="2346325" cy="666750"/>
          </a:xfrm>
          <a:prstGeom prst="rect">
            <a:avLst/>
          </a:prstGeom>
        </p:spPr>
        <p:txBody>
          <a:bodyPr vert="horz" wrap="square" lIns="0" tIns="13335" rIns="0" bIns="0" rtlCol="0">
            <a:spAutoFit/>
          </a:bodyPr>
          <a:lstStyle/>
          <a:p>
            <a:pPr marL="276225" indent="-263525">
              <a:lnSpc>
                <a:spcPct val="100000"/>
              </a:lnSpc>
              <a:spcBef>
                <a:spcPts val="105"/>
              </a:spcBef>
              <a:buFont typeface="Wingdings"/>
              <a:buChar char=""/>
              <a:tabLst>
                <a:tab pos="276225" algn="l"/>
              </a:tabLst>
            </a:pPr>
            <a:r>
              <a:rPr sz="1050" spc="-75" dirty="0">
                <a:solidFill>
                  <a:srgbClr val="404040"/>
                </a:solidFill>
                <a:latin typeface="Microsoft JhengHei"/>
                <a:cs typeface="Microsoft JhengHei"/>
              </a:rPr>
              <a:t>インフラメンテナンスの現場の苦悩</a:t>
            </a:r>
            <a:endParaRPr sz="1050">
              <a:latin typeface="Microsoft JhengHei"/>
              <a:cs typeface="Microsoft JhengHei"/>
            </a:endParaRPr>
          </a:p>
          <a:p>
            <a:pPr marL="276225" indent="-263525">
              <a:lnSpc>
                <a:spcPct val="100000"/>
              </a:lnSpc>
              <a:buFont typeface="Wingdings"/>
              <a:buChar char=""/>
              <a:tabLst>
                <a:tab pos="276225" algn="l"/>
              </a:tabLst>
            </a:pPr>
            <a:r>
              <a:rPr sz="1050" spc="-45" dirty="0">
                <a:solidFill>
                  <a:srgbClr val="404040"/>
                </a:solidFill>
                <a:latin typeface="Microsoft JhengHei"/>
                <a:cs typeface="Microsoft JhengHei"/>
              </a:rPr>
              <a:t>群マネの概念と目指す姿</a:t>
            </a:r>
            <a:endParaRPr sz="1050">
              <a:latin typeface="Microsoft JhengHei"/>
              <a:cs typeface="Microsoft JhengHei"/>
            </a:endParaRPr>
          </a:p>
          <a:p>
            <a:pPr marL="276225" indent="-263525">
              <a:lnSpc>
                <a:spcPct val="100000"/>
              </a:lnSpc>
              <a:buFont typeface="Wingdings"/>
              <a:buChar char=""/>
              <a:tabLst>
                <a:tab pos="276225" algn="l"/>
              </a:tabLst>
            </a:pPr>
            <a:r>
              <a:rPr sz="1050" spc="-20" dirty="0">
                <a:solidFill>
                  <a:srgbClr val="404040"/>
                </a:solidFill>
                <a:latin typeface="Microsoft JhengHei"/>
                <a:cs typeface="Microsoft JhengHei"/>
              </a:rPr>
              <a:t>先行事例における効果の声</a:t>
            </a:r>
            <a:endParaRPr sz="1050">
              <a:latin typeface="Microsoft JhengHei"/>
              <a:cs typeface="Microsoft JhengHei"/>
            </a:endParaRPr>
          </a:p>
          <a:p>
            <a:pPr marL="276225" indent="-263525">
              <a:lnSpc>
                <a:spcPct val="100000"/>
              </a:lnSpc>
              <a:buFont typeface="Wingdings"/>
              <a:buChar char=""/>
              <a:tabLst>
                <a:tab pos="276225" algn="l"/>
              </a:tabLst>
            </a:pPr>
            <a:r>
              <a:rPr sz="1050" spc="-20" dirty="0">
                <a:solidFill>
                  <a:srgbClr val="404040"/>
                </a:solidFill>
                <a:latin typeface="Microsoft JhengHei"/>
                <a:cs typeface="Microsoft JhengHei"/>
              </a:rPr>
              <a:t>｢</a:t>
            </a:r>
            <a:r>
              <a:rPr sz="1050" spc="-10" dirty="0">
                <a:solidFill>
                  <a:srgbClr val="404040"/>
                </a:solidFill>
                <a:latin typeface="Microsoft JhengHei"/>
                <a:cs typeface="Microsoft JhengHei"/>
              </a:rPr>
              <a:t>群マネ</a:t>
            </a:r>
            <a:r>
              <a:rPr sz="1050" spc="-20" dirty="0">
                <a:solidFill>
                  <a:srgbClr val="404040"/>
                </a:solidFill>
                <a:latin typeface="Microsoft JhengHei"/>
                <a:cs typeface="Microsoft JhengHei"/>
              </a:rPr>
              <a:t>｣</a:t>
            </a:r>
            <a:r>
              <a:rPr sz="1050" spc="-170" dirty="0">
                <a:solidFill>
                  <a:srgbClr val="404040"/>
                </a:solidFill>
                <a:latin typeface="Microsoft JhengHei"/>
                <a:cs typeface="Microsoft JhengHei"/>
              </a:rPr>
              <a:t>と</a:t>
            </a:r>
            <a:r>
              <a:rPr sz="1050" spc="-20" dirty="0">
                <a:solidFill>
                  <a:srgbClr val="404040"/>
                </a:solidFill>
                <a:latin typeface="Microsoft JhengHei"/>
                <a:cs typeface="Microsoft JhengHei"/>
              </a:rPr>
              <a:t>｢</a:t>
            </a:r>
            <a:r>
              <a:rPr sz="1050" dirty="0">
                <a:solidFill>
                  <a:srgbClr val="404040"/>
                </a:solidFill>
                <a:latin typeface="Microsoft JhengHei"/>
                <a:cs typeface="Microsoft JhengHei"/>
              </a:rPr>
              <a:t>束</a:t>
            </a:r>
            <a:r>
              <a:rPr sz="1050" spc="-50" dirty="0">
                <a:solidFill>
                  <a:srgbClr val="404040"/>
                </a:solidFill>
                <a:latin typeface="Microsoft JhengHei"/>
                <a:cs typeface="Microsoft JhengHei"/>
              </a:rPr>
              <a:t>｣</a:t>
            </a:r>
            <a:endParaRPr sz="1050">
              <a:latin typeface="Microsoft JhengHei"/>
              <a:cs typeface="Microsoft JhengHei"/>
            </a:endParaRPr>
          </a:p>
        </p:txBody>
      </p:sp>
      <p:sp>
        <p:nvSpPr>
          <p:cNvPr id="11" name="object 11"/>
          <p:cNvSpPr txBox="1"/>
          <p:nvPr/>
        </p:nvSpPr>
        <p:spPr>
          <a:xfrm>
            <a:off x="4463922" y="3524758"/>
            <a:ext cx="1422400" cy="239395"/>
          </a:xfrm>
          <a:prstGeom prst="rect">
            <a:avLst/>
          </a:prstGeom>
        </p:spPr>
        <p:txBody>
          <a:bodyPr vert="horz" wrap="square" lIns="0" tIns="13335" rIns="0" bIns="0" rtlCol="0">
            <a:spAutoFit/>
          </a:bodyPr>
          <a:lstStyle/>
          <a:p>
            <a:pPr marL="12700">
              <a:lnSpc>
                <a:spcPct val="100000"/>
              </a:lnSpc>
              <a:spcBef>
                <a:spcPts val="105"/>
              </a:spcBef>
            </a:pPr>
            <a:r>
              <a:rPr sz="1400" spc="-50" dirty="0">
                <a:solidFill>
                  <a:srgbClr val="FFC000"/>
                </a:solidFill>
                <a:latin typeface="Microsoft JhengHei"/>
                <a:cs typeface="Microsoft JhengHei"/>
              </a:rPr>
              <a:t>群マネのメニュー</a:t>
            </a:r>
            <a:endParaRPr sz="1400">
              <a:latin typeface="Microsoft JhengHei"/>
              <a:cs typeface="Microsoft JhengHei"/>
            </a:endParaRPr>
          </a:p>
        </p:txBody>
      </p:sp>
      <p:sp>
        <p:nvSpPr>
          <p:cNvPr id="12" name="object 12"/>
          <p:cNvSpPr txBox="1"/>
          <p:nvPr/>
        </p:nvSpPr>
        <p:spPr>
          <a:xfrm>
            <a:off x="4463922" y="3740861"/>
            <a:ext cx="3092450" cy="507365"/>
          </a:xfrm>
          <a:prstGeom prst="rect">
            <a:avLst/>
          </a:prstGeom>
        </p:spPr>
        <p:txBody>
          <a:bodyPr vert="horz" wrap="square" lIns="0" tIns="13335" rIns="0" bIns="0" rtlCol="0">
            <a:spAutoFit/>
          </a:bodyPr>
          <a:lstStyle/>
          <a:p>
            <a:pPr marL="276225" indent="-263525">
              <a:lnSpc>
                <a:spcPct val="100000"/>
              </a:lnSpc>
              <a:spcBef>
                <a:spcPts val="105"/>
              </a:spcBef>
              <a:buFont typeface="Wingdings"/>
              <a:buChar char=""/>
              <a:tabLst>
                <a:tab pos="276225" algn="l"/>
              </a:tabLst>
            </a:pPr>
            <a:r>
              <a:rPr sz="1050" spc="-10" dirty="0">
                <a:solidFill>
                  <a:srgbClr val="404040"/>
                </a:solidFill>
                <a:latin typeface="Microsoft JhengHei"/>
                <a:cs typeface="Microsoft JhengHei"/>
              </a:rPr>
              <a:t>群マネの類型</a:t>
            </a:r>
            <a:endParaRPr sz="1050">
              <a:latin typeface="Microsoft JhengHei"/>
              <a:cs typeface="Microsoft JhengHei"/>
            </a:endParaRPr>
          </a:p>
          <a:p>
            <a:pPr marL="276225" indent="-263525">
              <a:lnSpc>
                <a:spcPct val="100000"/>
              </a:lnSpc>
              <a:spcBef>
                <a:spcPts val="5"/>
              </a:spcBef>
              <a:buFont typeface="Wingdings"/>
              <a:buChar char=""/>
              <a:tabLst>
                <a:tab pos="276225" algn="l"/>
              </a:tabLst>
            </a:pPr>
            <a:r>
              <a:rPr sz="1050" dirty="0">
                <a:solidFill>
                  <a:srgbClr val="404040"/>
                </a:solidFill>
                <a:latin typeface="Microsoft JhengHei"/>
                <a:cs typeface="Microsoft JhengHei"/>
              </a:rPr>
              <a:t>先行事例</a:t>
            </a:r>
            <a:r>
              <a:rPr sz="1000" spc="-25" dirty="0">
                <a:solidFill>
                  <a:srgbClr val="404040"/>
                </a:solidFill>
                <a:latin typeface="Microsoft JhengHei"/>
                <a:cs typeface="Microsoft JhengHei"/>
              </a:rPr>
              <a:t>（広域連携</a:t>
            </a:r>
            <a:r>
              <a:rPr sz="1000" dirty="0">
                <a:solidFill>
                  <a:srgbClr val="404040"/>
                </a:solidFill>
                <a:latin typeface="Microsoft JhengHei"/>
                <a:cs typeface="Microsoft JhengHei"/>
              </a:rPr>
              <a:t>､</a:t>
            </a:r>
            <a:r>
              <a:rPr sz="1000" spc="-15" dirty="0">
                <a:solidFill>
                  <a:srgbClr val="404040"/>
                </a:solidFill>
                <a:latin typeface="Microsoft JhengHei"/>
                <a:cs typeface="Microsoft JhengHei"/>
              </a:rPr>
              <a:t>多分野連携</a:t>
            </a:r>
            <a:r>
              <a:rPr sz="1000" spc="-10" dirty="0">
                <a:solidFill>
                  <a:srgbClr val="404040"/>
                </a:solidFill>
                <a:latin typeface="Microsoft JhengHei"/>
                <a:cs typeface="Microsoft JhengHei"/>
              </a:rPr>
              <a:t>､</a:t>
            </a:r>
            <a:r>
              <a:rPr sz="1000" spc="-30" dirty="0">
                <a:solidFill>
                  <a:srgbClr val="404040"/>
                </a:solidFill>
                <a:latin typeface="Microsoft JhengHei"/>
                <a:cs typeface="Microsoft JhengHei"/>
              </a:rPr>
              <a:t>プロセスの束</a:t>
            </a:r>
            <a:r>
              <a:rPr sz="1000" spc="-50" dirty="0">
                <a:solidFill>
                  <a:srgbClr val="404040"/>
                </a:solidFill>
                <a:latin typeface="Microsoft JhengHei"/>
                <a:cs typeface="Microsoft JhengHei"/>
              </a:rPr>
              <a:t>）</a:t>
            </a:r>
            <a:endParaRPr sz="1000">
              <a:latin typeface="Microsoft JhengHei"/>
              <a:cs typeface="Microsoft JhengHei"/>
            </a:endParaRPr>
          </a:p>
          <a:p>
            <a:pPr marL="276225" indent="-263525">
              <a:lnSpc>
                <a:spcPct val="100000"/>
              </a:lnSpc>
              <a:buFont typeface="Wingdings"/>
              <a:buChar char=""/>
              <a:tabLst>
                <a:tab pos="276225" algn="l"/>
              </a:tabLst>
            </a:pPr>
            <a:r>
              <a:rPr sz="1050" spc="-70" dirty="0">
                <a:solidFill>
                  <a:srgbClr val="404040"/>
                </a:solidFill>
                <a:latin typeface="Microsoft JhengHei"/>
                <a:cs typeface="Microsoft JhengHei"/>
              </a:rPr>
              <a:t>キーワード解説</a:t>
            </a:r>
            <a:endParaRPr sz="1050">
              <a:latin typeface="Microsoft JhengHei"/>
              <a:cs typeface="Microsoft JhengHei"/>
            </a:endParaRPr>
          </a:p>
        </p:txBody>
      </p:sp>
      <p:sp>
        <p:nvSpPr>
          <p:cNvPr id="13" name="object 13"/>
          <p:cNvSpPr txBox="1"/>
          <p:nvPr/>
        </p:nvSpPr>
        <p:spPr>
          <a:xfrm>
            <a:off x="4463922" y="4309998"/>
            <a:ext cx="1805939" cy="239395"/>
          </a:xfrm>
          <a:prstGeom prst="rect">
            <a:avLst/>
          </a:prstGeom>
        </p:spPr>
        <p:txBody>
          <a:bodyPr vert="horz" wrap="square" lIns="0" tIns="12700" rIns="0" bIns="0" rtlCol="0">
            <a:spAutoFit/>
          </a:bodyPr>
          <a:lstStyle/>
          <a:p>
            <a:pPr marL="12700">
              <a:lnSpc>
                <a:spcPct val="100000"/>
              </a:lnSpc>
              <a:spcBef>
                <a:spcPts val="100"/>
              </a:spcBef>
            </a:pPr>
            <a:r>
              <a:rPr sz="1400" spc="-25" dirty="0">
                <a:solidFill>
                  <a:srgbClr val="5B9BD4"/>
                </a:solidFill>
                <a:latin typeface="Microsoft JhengHei"/>
                <a:cs typeface="Microsoft JhengHei"/>
              </a:rPr>
              <a:t>群マネの実施プロセス</a:t>
            </a:r>
            <a:endParaRPr sz="1400">
              <a:latin typeface="Microsoft JhengHei"/>
              <a:cs typeface="Microsoft JhengHei"/>
            </a:endParaRPr>
          </a:p>
        </p:txBody>
      </p:sp>
      <p:sp>
        <p:nvSpPr>
          <p:cNvPr id="14" name="object 14"/>
          <p:cNvSpPr txBox="1"/>
          <p:nvPr/>
        </p:nvSpPr>
        <p:spPr>
          <a:xfrm>
            <a:off x="4463922" y="4526407"/>
            <a:ext cx="2863850" cy="666750"/>
          </a:xfrm>
          <a:prstGeom prst="rect">
            <a:avLst/>
          </a:prstGeom>
        </p:spPr>
        <p:txBody>
          <a:bodyPr vert="horz" wrap="square" lIns="0" tIns="13335" rIns="0" bIns="0" rtlCol="0">
            <a:spAutoFit/>
          </a:bodyPr>
          <a:lstStyle/>
          <a:p>
            <a:pPr marL="276225" indent="-263525">
              <a:lnSpc>
                <a:spcPct val="100000"/>
              </a:lnSpc>
              <a:spcBef>
                <a:spcPts val="105"/>
              </a:spcBef>
              <a:buFont typeface="Wingdings"/>
              <a:buChar char=""/>
              <a:tabLst>
                <a:tab pos="276225" algn="l"/>
              </a:tabLst>
            </a:pPr>
            <a:r>
              <a:rPr sz="1050" spc="-40" dirty="0">
                <a:solidFill>
                  <a:srgbClr val="404040"/>
                </a:solidFill>
                <a:latin typeface="Microsoft JhengHei"/>
                <a:cs typeface="Microsoft JhengHei"/>
              </a:rPr>
              <a:t>標準的なステップ</a:t>
            </a:r>
            <a:endParaRPr sz="1050">
              <a:latin typeface="Microsoft JhengHei"/>
              <a:cs typeface="Microsoft JhengHei"/>
            </a:endParaRPr>
          </a:p>
          <a:p>
            <a:pPr marL="276225" indent="-263525">
              <a:lnSpc>
                <a:spcPct val="100000"/>
              </a:lnSpc>
              <a:buFont typeface="Wingdings"/>
              <a:buChar char=""/>
              <a:tabLst>
                <a:tab pos="276225" algn="l"/>
              </a:tabLst>
            </a:pPr>
            <a:r>
              <a:rPr sz="1050" spc="-70" dirty="0">
                <a:solidFill>
                  <a:srgbClr val="404040"/>
                </a:solidFill>
                <a:latin typeface="Microsoft JhengHei"/>
                <a:cs typeface="Microsoft JhengHei"/>
              </a:rPr>
              <a:t>各ステップのＱ＆Ａ</a:t>
            </a:r>
            <a:endParaRPr sz="1050">
              <a:latin typeface="Microsoft JhengHei"/>
              <a:cs typeface="Microsoft JhengHei"/>
            </a:endParaRPr>
          </a:p>
          <a:p>
            <a:pPr marL="276225" indent="-263525">
              <a:lnSpc>
                <a:spcPct val="100000"/>
              </a:lnSpc>
              <a:buFont typeface="Wingdings"/>
              <a:buChar char=""/>
              <a:tabLst>
                <a:tab pos="276225" algn="l"/>
              </a:tabLst>
            </a:pPr>
            <a:r>
              <a:rPr sz="1050" spc="-45" dirty="0">
                <a:solidFill>
                  <a:srgbClr val="404040"/>
                </a:solidFill>
                <a:latin typeface="Microsoft JhengHei"/>
                <a:cs typeface="Microsoft JhengHei"/>
              </a:rPr>
              <a:t>群マネを進める上での心得</a:t>
            </a:r>
            <a:endParaRPr sz="1050">
              <a:latin typeface="Microsoft JhengHei"/>
              <a:cs typeface="Microsoft JhengHei"/>
            </a:endParaRPr>
          </a:p>
          <a:p>
            <a:pPr marL="276225" indent="-263525">
              <a:lnSpc>
                <a:spcPct val="100000"/>
              </a:lnSpc>
              <a:buFont typeface="Wingdings"/>
              <a:buChar char=""/>
              <a:tabLst>
                <a:tab pos="276225" algn="l"/>
              </a:tabLst>
            </a:pPr>
            <a:r>
              <a:rPr sz="1050" spc="-40" dirty="0">
                <a:solidFill>
                  <a:srgbClr val="404040"/>
                </a:solidFill>
                <a:latin typeface="Microsoft JhengHei"/>
                <a:cs typeface="Microsoft JhengHei"/>
              </a:rPr>
              <a:t>先行事例におけるエピソード</a:t>
            </a:r>
            <a:r>
              <a:rPr sz="1000" spc="-25" dirty="0">
                <a:solidFill>
                  <a:srgbClr val="404040"/>
                </a:solidFill>
                <a:latin typeface="Microsoft JhengHei"/>
                <a:cs typeface="Microsoft JhengHei"/>
              </a:rPr>
              <a:t>（</a:t>
            </a:r>
            <a:r>
              <a:rPr sz="1000" spc="-35" dirty="0">
                <a:solidFill>
                  <a:srgbClr val="404040"/>
                </a:solidFill>
                <a:latin typeface="Microsoft JhengHei"/>
                <a:cs typeface="Microsoft JhengHei"/>
              </a:rPr>
              <a:t>苦労話など</a:t>
            </a:r>
            <a:r>
              <a:rPr sz="1000" spc="-50" dirty="0">
                <a:solidFill>
                  <a:srgbClr val="404040"/>
                </a:solidFill>
                <a:latin typeface="Microsoft JhengHei"/>
                <a:cs typeface="Microsoft JhengHei"/>
              </a:rPr>
              <a:t>）</a:t>
            </a:r>
            <a:endParaRPr sz="1000">
              <a:latin typeface="Microsoft JhengHei"/>
              <a:cs typeface="Microsoft JhengHei"/>
            </a:endParaRPr>
          </a:p>
        </p:txBody>
      </p:sp>
      <p:sp>
        <p:nvSpPr>
          <p:cNvPr id="15" name="object 15"/>
          <p:cNvSpPr txBox="1"/>
          <p:nvPr/>
        </p:nvSpPr>
        <p:spPr>
          <a:xfrm>
            <a:off x="4463922" y="5255133"/>
            <a:ext cx="1467485" cy="239395"/>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92D050"/>
                </a:solidFill>
                <a:latin typeface="Microsoft JhengHei"/>
                <a:cs typeface="Microsoft JhengHei"/>
              </a:rPr>
              <a:t>群マネの計画策定</a:t>
            </a:r>
            <a:endParaRPr sz="1400">
              <a:latin typeface="Microsoft JhengHei"/>
              <a:cs typeface="Microsoft JhengHei"/>
            </a:endParaRPr>
          </a:p>
        </p:txBody>
      </p:sp>
      <p:sp>
        <p:nvSpPr>
          <p:cNvPr id="16" name="object 16"/>
          <p:cNvSpPr txBox="1"/>
          <p:nvPr/>
        </p:nvSpPr>
        <p:spPr>
          <a:xfrm>
            <a:off x="4463922" y="5471566"/>
            <a:ext cx="2416810" cy="346710"/>
          </a:xfrm>
          <a:prstGeom prst="rect">
            <a:avLst/>
          </a:prstGeom>
        </p:spPr>
        <p:txBody>
          <a:bodyPr vert="horz" wrap="square" lIns="0" tIns="13335" rIns="0" bIns="0" rtlCol="0">
            <a:spAutoFit/>
          </a:bodyPr>
          <a:lstStyle/>
          <a:p>
            <a:pPr marL="276225" indent="-263525">
              <a:lnSpc>
                <a:spcPct val="100000"/>
              </a:lnSpc>
              <a:spcBef>
                <a:spcPts val="105"/>
              </a:spcBef>
              <a:buFont typeface="Wingdings"/>
              <a:buChar char=""/>
              <a:tabLst>
                <a:tab pos="276225" algn="l"/>
              </a:tabLst>
            </a:pPr>
            <a:r>
              <a:rPr sz="1050" spc="-45" dirty="0">
                <a:solidFill>
                  <a:srgbClr val="404040"/>
                </a:solidFill>
                <a:latin typeface="Microsoft JhengHei"/>
                <a:cs typeface="Microsoft JhengHei"/>
              </a:rPr>
              <a:t>群マネの計画策定で検討すべき項目</a:t>
            </a:r>
            <a:endParaRPr sz="1050">
              <a:latin typeface="Microsoft JhengHei"/>
              <a:cs typeface="Microsoft JhengHei"/>
            </a:endParaRPr>
          </a:p>
          <a:p>
            <a:pPr marL="276225" indent="-263525">
              <a:lnSpc>
                <a:spcPct val="100000"/>
              </a:lnSpc>
              <a:buFont typeface="Wingdings"/>
              <a:buChar char=""/>
              <a:tabLst>
                <a:tab pos="276225" algn="l"/>
              </a:tabLst>
            </a:pPr>
            <a:r>
              <a:rPr sz="1050" spc="-20" dirty="0">
                <a:solidFill>
                  <a:srgbClr val="404040"/>
                </a:solidFill>
                <a:latin typeface="Microsoft JhengHei"/>
                <a:cs typeface="Microsoft JhengHei"/>
              </a:rPr>
              <a:t>自治体計画への位置づけ方法</a:t>
            </a:r>
            <a:endParaRPr sz="1050">
              <a:latin typeface="Microsoft JhengHei"/>
              <a:cs typeface="Microsoft JhengHei"/>
            </a:endParaRPr>
          </a:p>
        </p:txBody>
      </p:sp>
      <p:sp>
        <p:nvSpPr>
          <p:cNvPr id="17" name="object 17"/>
          <p:cNvSpPr txBox="1"/>
          <p:nvPr/>
        </p:nvSpPr>
        <p:spPr>
          <a:xfrm>
            <a:off x="4463922" y="5879998"/>
            <a:ext cx="2000885" cy="23939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EC7C30"/>
                </a:solidFill>
                <a:latin typeface="Microsoft JhengHei"/>
                <a:cs typeface="Microsoft JhengHei"/>
              </a:rPr>
              <a:t>人の群マネ</a:t>
            </a:r>
            <a:r>
              <a:rPr sz="1200" spc="-15" dirty="0">
                <a:solidFill>
                  <a:srgbClr val="EC7C30"/>
                </a:solidFill>
                <a:latin typeface="Microsoft JhengHei"/>
                <a:cs typeface="Microsoft JhengHei"/>
              </a:rPr>
              <a:t>（技術者の束</a:t>
            </a:r>
            <a:r>
              <a:rPr sz="1200" spc="-50" dirty="0">
                <a:solidFill>
                  <a:srgbClr val="EC7C30"/>
                </a:solidFill>
                <a:latin typeface="Microsoft JhengHei"/>
                <a:cs typeface="Microsoft JhengHei"/>
              </a:rPr>
              <a:t>）</a:t>
            </a:r>
            <a:endParaRPr sz="1200">
              <a:latin typeface="Microsoft JhengHei"/>
              <a:cs typeface="Microsoft JhengHei"/>
            </a:endParaRPr>
          </a:p>
        </p:txBody>
      </p:sp>
      <p:sp>
        <p:nvSpPr>
          <p:cNvPr id="18" name="object 18"/>
          <p:cNvSpPr txBox="1"/>
          <p:nvPr/>
        </p:nvSpPr>
        <p:spPr>
          <a:xfrm>
            <a:off x="4463922" y="6096406"/>
            <a:ext cx="1640839" cy="346710"/>
          </a:xfrm>
          <a:prstGeom prst="rect">
            <a:avLst/>
          </a:prstGeom>
        </p:spPr>
        <p:txBody>
          <a:bodyPr vert="horz" wrap="square" lIns="0" tIns="13335" rIns="0" bIns="0" rtlCol="0">
            <a:spAutoFit/>
          </a:bodyPr>
          <a:lstStyle/>
          <a:p>
            <a:pPr marL="276225" indent="-263525">
              <a:lnSpc>
                <a:spcPct val="100000"/>
              </a:lnSpc>
              <a:spcBef>
                <a:spcPts val="105"/>
              </a:spcBef>
              <a:buFont typeface="Wingdings"/>
              <a:buChar char=""/>
              <a:tabLst>
                <a:tab pos="276225" algn="l"/>
              </a:tabLst>
            </a:pPr>
            <a:r>
              <a:rPr sz="1050" spc="-20" dirty="0">
                <a:solidFill>
                  <a:srgbClr val="404040"/>
                </a:solidFill>
                <a:latin typeface="Microsoft JhengHei"/>
                <a:cs typeface="Microsoft JhengHei"/>
              </a:rPr>
              <a:t>｢</a:t>
            </a:r>
            <a:r>
              <a:rPr sz="1050" dirty="0">
                <a:solidFill>
                  <a:srgbClr val="404040"/>
                </a:solidFill>
                <a:latin typeface="Microsoft JhengHei"/>
                <a:cs typeface="Microsoft JhengHei"/>
              </a:rPr>
              <a:t>人の群マネ</a:t>
            </a:r>
            <a:r>
              <a:rPr sz="1050" spc="-20" dirty="0">
                <a:solidFill>
                  <a:srgbClr val="404040"/>
                </a:solidFill>
                <a:latin typeface="Microsoft JhengHei"/>
                <a:cs typeface="Microsoft JhengHei"/>
              </a:rPr>
              <a:t>｣</a:t>
            </a:r>
            <a:r>
              <a:rPr sz="1050" spc="-55" dirty="0">
                <a:solidFill>
                  <a:srgbClr val="404040"/>
                </a:solidFill>
                <a:latin typeface="Microsoft JhengHei"/>
                <a:cs typeface="Microsoft JhengHei"/>
              </a:rPr>
              <a:t>について</a:t>
            </a:r>
            <a:endParaRPr sz="1050">
              <a:latin typeface="Microsoft JhengHei"/>
              <a:cs typeface="Microsoft JhengHei"/>
            </a:endParaRPr>
          </a:p>
          <a:p>
            <a:pPr marL="276225" indent="-263525">
              <a:lnSpc>
                <a:spcPct val="100000"/>
              </a:lnSpc>
              <a:buFont typeface="Wingdings"/>
              <a:buChar char=""/>
              <a:tabLst>
                <a:tab pos="276225" algn="l"/>
              </a:tabLst>
            </a:pPr>
            <a:r>
              <a:rPr sz="1050" spc="-10" dirty="0">
                <a:solidFill>
                  <a:srgbClr val="404040"/>
                </a:solidFill>
                <a:latin typeface="Microsoft JhengHei"/>
                <a:cs typeface="Microsoft JhengHei"/>
              </a:rPr>
              <a:t>全国や各地域の取組例</a:t>
            </a:r>
            <a:endParaRPr sz="1050">
              <a:latin typeface="Microsoft JhengHei"/>
              <a:cs typeface="Microsoft JhengHei"/>
            </a:endParaRPr>
          </a:p>
        </p:txBody>
      </p:sp>
      <p:sp>
        <p:nvSpPr>
          <p:cNvPr id="19" name="object 19"/>
          <p:cNvSpPr/>
          <p:nvPr/>
        </p:nvSpPr>
        <p:spPr>
          <a:xfrm>
            <a:off x="4109339" y="1952117"/>
            <a:ext cx="284480" cy="284480"/>
          </a:xfrm>
          <a:custGeom>
            <a:avLst/>
            <a:gdLst/>
            <a:ahLst/>
            <a:cxnLst/>
            <a:rect l="l" t="t" r="r" b="b"/>
            <a:pathLst>
              <a:path w="284479" h="284480">
                <a:moveTo>
                  <a:pt x="142112" y="0"/>
                </a:moveTo>
                <a:lnTo>
                  <a:pt x="97194" y="7231"/>
                </a:lnTo>
                <a:lnTo>
                  <a:pt x="58183" y="27375"/>
                </a:lnTo>
                <a:lnTo>
                  <a:pt x="27419" y="58100"/>
                </a:lnTo>
                <a:lnTo>
                  <a:pt x="7245" y="97080"/>
                </a:lnTo>
                <a:lnTo>
                  <a:pt x="0" y="141986"/>
                </a:lnTo>
                <a:lnTo>
                  <a:pt x="7245" y="186842"/>
                </a:lnTo>
                <a:lnTo>
                  <a:pt x="27419" y="225816"/>
                </a:lnTo>
                <a:lnTo>
                  <a:pt x="58183" y="256560"/>
                </a:lnTo>
                <a:lnTo>
                  <a:pt x="97194" y="276727"/>
                </a:lnTo>
                <a:lnTo>
                  <a:pt x="142112" y="283972"/>
                </a:lnTo>
                <a:lnTo>
                  <a:pt x="186969" y="276727"/>
                </a:lnTo>
                <a:lnTo>
                  <a:pt x="225943" y="256560"/>
                </a:lnTo>
                <a:lnTo>
                  <a:pt x="256687" y="225816"/>
                </a:lnTo>
                <a:lnTo>
                  <a:pt x="276854" y="186842"/>
                </a:lnTo>
                <a:lnTo>
                  <a:pt x="284099" y="141986"/>
                </a:lnTo>
                <a:lnTo>
                  <a:pt x="276854" y="97080"/>
                </a:lnTo>
                <a:lnTo>
                  <a:pt x="256687" y="58100"/>
                </a:lnTo>
                <a:lnTo>
                  <a:pt x="225943" y="27375"/>
                </a:lnTo>
                <a:lnTo>
                  <a:pt x="186969" y="7231"/>
                </a:lnTo>
                <a:lnTo>
                  <a:pt x="142112" y="0"/>
                </a:lnTo>
                <a:close/>
              </a:path>
            </a:pathLst>
          </a:custGeom>
          <a:solidFill>
            <a:srgbClr val="CA4B4F"/>
          </a:solidFill>
        </p:spPr>
        <p:txBody>
          <a:bodyPr wrap="square" lIns="0" tIns="0" rIns="0" bIns="0" rtlCol="0"/>
          <a:lstStyle/>
          <a:p>
            <a:endParaRPr/>
          </a:p>
        </p:txBody>
      </p:sp>
      <p:sp>
        <p:nvSpPr>
          <p:cNvPr id="20" name="object 20"/>
          <p:cNvSpPr txBox="1"/>
          <p:nvPr/>
        </p:nvSpPr>
        <p:spPr>
          <a:xfrm>
            <a:off x="4211573" y="1954783"/>
            <a:ext cx="2988310" cy="239395"/>
          </a:xfrm>
          <a:prstGeom prst="rect">
            <a:avLst/>
          </a:prstGeom>
        </p:spPr>
        <p:txBody>
          <a:bodyPr vert="horz" wrap="square" lIns="0" tIns="13335" rIns="0" bIns="0" rtlCol="0">
            <a:spAutoFit/>
          </a:bodyPr>
          <a:lstStyle/>
          <a:p>
            <a:pPr marL="12700">
              <a:lnSpc>
                <a:spcPct val="100000"/>
              </a:lnSpc>
              <a:spcBef>
                <a:spcPts val="105"/>
              </a:spcBef>
              <a:tabLst>
                <a:tab pos="264795" algn="l"/>
              </a:tabLst>
            </a:pPr>
            <a:r>
              <a:rPr sz="1575" spc="-1005" baseline="2645" dirty="0">
                <a:solidFill>
                  <a:srgbClr val="FFFFFF"/>
                </a:solidFill>
                <a:latin typeface="Microsoft JhengHei"/>
                <a:cs typeface="Microsoft JhengHei"/>
              </a:rPr>
              <a:t>１</a:t>
            </a:r>
            <a:r>
              <a:rPr sz="1575" baseline="2645" dirty="0">
                <a:solidFill>
                  <a:srgbClr val="FFFFFF"/>
                </a:solidFill>
                <a:latin typeface="Microsoft JhengHei"/>
                <a:cs typeface="Microsoft JhengHei"/>
              </a:rPr>
              <a:t>	</a:t>
            </a:r>
            <a:r>
              <a:rPr sz="1400" spc="-110" dirty="0">
                <a:solidFill>
                  <a:srgbClr val="C00000"/>
                </a:solidFill>
                <a:latin typeface="Microsoft JhengHei"/>
                <a:cs typeface="Microsoft JhengHei"/>
              </a:rPr>
              <a:t>インフラメンテナンスの</a:t>
            </a:r>
            <a:r>
              <a:rPr sz="1400" spc="-35" dirty="0">
                <a:solidFill>
                  <a:srgbClr val="C00000"/>
                </a:solidFill>
                <a:latin typeface="Microsoft JhengHei"/>
                <a:cs typeface="Microsoft JhengHei"/>
              </a:rPr>
              <a:t>｢</a:t>
            </a:r>
            <a:r>
              <a:rPr sz="1400" spc="-55" dirty="0">
                <a:solidFill>
                  <a:srgbClr val="C00000"/>
                </a:solidFill>
                <a:latin typeface="Microsoft JhengHei"/>
                <a:cs typeface="Microsoft JhengHei"/>
              </a:rPr>
              <a:t>見える化</a:t>
            </a:r>
            <a:r>
              <a:rPr sz="1400" spc="-50" dirty="0">
                <a:solidFill>
                  <a:srgbClr val="C00000"/>
                </a:solidFill>
                <a:latin typeface="Microsoft JhengHei"/>
                <a:cs typeface="Microsoft JhengHei"/>
              </a:rPr>
              <a:t>｣</a:t>
            </a:r>
            <a:endParaRPr sz="1400">
              <a:latin typeface="Microsoft JhengHei"/>
              <a:cs typeface="Microsoft JhengHei"/>
            </a:endParaRPr>
          </a:p>
        </p:txBody>
      </p:sp>
      <p:sp>
        <p:nvSpPr>
          <p:cNvPr id="21" name="object 21"/>
          <p:cNvSpPr/>
          <p:nvPr/>
        </p:nvSpPr>
        <p:spPr>
          <a:xfrm>
            <a:off x="4109339" y="2562351"/>
            <a:ext cx="284480" cy="284480"/>
          </a:xfrm>
          <a:custGeom>
            <a:avLst/>
            <a:gdLst/>
            <a:ahLst/>
            <a:cxnLst/>
            <a:rect l="l" t="t" r="r" b="b"/>
            <a:pathLst>
              <a:path w="284479" h="284480">
                <a:moveTo>
                  <a:pt x="142112" y="0"/>
                </a:moveTo>
                <a:lnTo>
                  <a:pt x="97194" y="7231"/>
                </a:lnTo>
                <a:lnTo>
                  <a:pt x="58183" y="27375"/>
                </a:lnTo>
                <a:lnTo>
                  <a:pt x="27419" y="58100"/>
                </a:lnTo>
                <a:lnTo>
                  <a:pt x="7245" y="97080"/>
                </a:lnTo>
                <a:lnTo>
                  <a:pt x="0" y="141986"/>
                </a:lnTo>
                <a:lnTo>
                  <a:pt x="7245" y="186842"/>
                </a:lnTo>
                <a:lnTo>
                  <a:pt x="27419" y="225816"/>
                </a:lnTo>
                <a:lnTo>
                  <a:pt x="58183" y="256560"/>
                </a:lnTo>
                <a:lnTo>
                  <a:pt x="97194" y="276727"/>
                </a:lnTo>
                <a:lnTo>
                  <a:pt x="142112" y="283972"/>
                </a:lnTo>
                <a:lnTo>
                  <a:pt x="186969" y="276727"/>
                </a:lnTo>
                <a:lnTo>
                  <a:pt x="225943" y="256560"/>
                </a:lnTo>
                <a:lnTo>
                  <a:pt x="256687" y="225816"/>
                </a:lnTo>
                <a:lnTo>
                  <a:pt x="276854" y="186842"/>
                </a:lnTo>
                <a:lnTo>
                  <a:pt x="284099" y="141986"/>
                </a:lnTo>
                <a:lnTo>
                  <a:pt x="276854" y="97080"/>
                </a:lnTo>
                <a:lnTo>
                  <a:pt x="256687" y="58100"/>
                </a:lnTo>
                <a:lnTo>
                  <a:pt x="225943" y="27375"/>
                </a:lnTo>
                <a:lnTo>
                  <a:pt x="186969" y="7231"/>
                </a:lnTo>
                <a:lnTo>
                  <a:pt x="142112" y="0"/>
                </a:lnTo>
                <a:close/>
              </a:path>
            </a:pathLst>
          </a:custGeom>
          <a:solidFill>
            <a:srgbClr val="4471C4"/>
          </a:solidFill>
        </p:spPr>
        <p:txBody>
          <a:bodyPr wrap="square" lIns="0" tIns="0" rIns="0" bIns="0" rtlCol="0"/>
          <a:lstStyle/>
          <a:p>
            <a:endParaRPr/>
          </a:p>
        </p:txBody>
      </p:sp>
      <p:sp>
        <p:nvSpPr>
          <p:cNvPr id="22" name="object 22"/>
          <p:cNvSpPr txBox="1"/>
          <p:nvPr/>
        </p:nvSpPr>
        <p:spPr>
          <a:xfrm>
            <a:off x="4198111" y="2601595"/>
            <a:ext cx="107950" cy="186690"/>
          </a:xfrm>
          <a:prstGeom prst="rect">
            <a:avLst/>
          </a:prstGeom>
        </p:spPr>
        <p:txBody>
          <a:bodyPr vert="horz" wrap="square" lIns="0" tIns="13335" rIns="0" bIns="0" rtlCol="0">
            <a:spAutoFit/>
          </a:bodyPr>
          <a:lstStyle/>
          <a:p>
            <a:pPr marL="12700">
              <a:lnSpc>
                <a:spcPct val="100000"/>
              </a:lnSpc>
              <a:spcBef>
                <a:spcPts val="105"/>
              </a:spcBef>
            </a:pPr>
            <a:r>
              <a:rPr sz="1050" spc="-459" dirty="0">
                <a:solidFill>
                  <a:srgbClr val="FFFFFF"/>
                </a:solidFill>
                <a:latin typeface="Microsoft JhengHei"/>
                <a:cs typeface="Microsoft JhengHei"/>
              </a:rPr>
              <a:t>２</a:t>
            </a:r>
            <a:endParaRPr sz="1050">
              <a:latin typeface="Microsoft JhengHei"/>
              <a:cs typeface="Microsoft JhengHei"/>
            </a:endParaRPr>
          </a:p>
        </p:txBody>
      </p:sp>
      <p:sp>
        <p:nvSpPr>
          <p:cNvPr id="23" name="object 23"/>
          <p:cNvSpPr/>
          <p:nvPr/>
        </p:nvSpPr>
        <p:spPr>
          <a:xfrm>
            <a:off x="4130547" y="3512311"/>
            <a:ext cx="284480" cy="284480"/>
          </a:xfrm>
          <a:custGeom>
            <a:avLst/>
            <a:gdLst/>
            <a:ahLst/>
            <a:cxnLst/>
            <a:rect l="l" t="t" r="r" b="b"/>
            <a:pathLst>
              <a:path w="284479" h="284479">
                <a:moveTo>
                  <a:pt x="141986" y="0"/>
                </a:moveTo>
                <a:lnTo>
                  <a:pt x="97080" y="7231"/>
                </a:lnTo>
                <a:lnTo>
                  <a:pt x="58100" y="27375"/>
                </a:lnTo>
                <a:lnTo>
                  <a:pt x="27375" y="58100"/>
                </a:lnTo>
                <a:lnTo>
                  <a:pt x="7231" y="97080"/>
                </a:lnTo>
                <a:lnTo>
                  <a:pt x="0" y="141986"/>
                </a:lnTo>
                <a:lnTo>
                  <a:pt x="7231" y="186891"/>
                </a:lnTo>
                <a:lnTo>
                  <a:pt x="27375" y="225871"/>
                </a:lnTo>
                <a:lnTo>
                  <a:pt x="58100" y="256596"/>
                </a:lnTo>
                <a:lnTo>
                  <a:pt x="97080" y="276740"/>
                </a:lnTo>
                <a:lnTo>
                  <a:pt x="141986" y="283971"/>
                </a:lnTo>
                <a:lnTo>
                  <a:pt x="186842" y="276740"/>
                </a:lnTo>
                <a:lnTo>
                  <a:pt x="225816" y="256596"/>
                </a:lnTo>
                <a:lnTo>
                  <a:pt x="256560" y="225871"/>
                </a:lnTo>
                <a:lnTo>
                  <a:pt x="276727" y="186891"/>
                </a:lnTo>
                <a:lnTo>
                  <a:pt x="283972" y="141986"/>
                </a:lnTo>
                <a:lnTo>
                  <a:pt x="276727" y="97080"/>
                </a:lnTo>
                <a:lnTo>
                  <a:pt x="256560" y="58100"/>
                </a:lnTo>
                <a:lnTo>
                  <a:pt x="225816" y="27375"/>
                </a:lnTo>
                <a:lnTo>
                  <a:pt x="186842" y="7231"/>
                </a:lnTo>
                <a:lnTo>
                  <a:pt x="141986" y="0"/>
                </a:lnTo>
                <a:close/>
              </a:path>
            </a:pathLst>
          </a:custGeom>
          <a:solidFill>
            <a:srgbClr val="FFC000"/>
          </a:solidFill>
        </p:spPr>
        <p:txBody>
          <a:bodyPr wrap="square" lIns="0" tIns="0" rIns="0" bIns="0" rtlCol="0"/>
          <a:lstStyle/>
          <a:p>
            <a:endParaRPr/>
          </a:p>
        </p:txBody>
      </p:sp>
      <p:sp>
        <p:nvSpPr>
          <p:cNvPr id="24" name="object 24"/>
          <p:cNvSpPr txBox="1"/>
          <p:nvPr/>
        </p:nvSpPr>
        <p:spPr>
          <a:xfrm>
            <a:off x="4219194" y="3551377"/>
            <a:ext cx="108585" cy="187325"/>
          </a:xfrm>
          <a:prstGeom prst="rect">
            <a:avLst/>
          </a:prstGeom>
        </p:spPr>
        <p:txBody>
          <a:bodyPr vert="horz" wrap="square" lIns="0" tIns="13335" rIns="0" bIns="0" rtlCol="0">
            <a:spAutoFit/>
          </a:bodyPr>
          <a:lstStyle/>
          <a:p>
            <a:pPr marL="12700">
              <a:lnSpc>
                <a:spcPct val="100000"/>
              </a:lnSpc>
              <a:spcBef>
                <a:spcPts val="105"/>
              </a:spcBef>
            </a:pPr>
            <a:r>
              <a:rPr sz="1050" spc="-450" dirty="0">
                <a:solidFill>
                  <a:srgbClr val="FFFFFF"/>
                </a:solidFill>
                <a:latin typeface="Microsoft JhengHei"/>
                <a:cs typeface="Microsoft JhengHei"/>
              </a:rPr>
              <a:t>３</a:t>
            </a:r>
            <a:endParaRPr sz="1050">
              <a:latin typeface="Microsoft JhengHei"/>
              <a:cs typeface="Microsoft JhengHei"/>
            </a:endParaRPr>
          </a:p>
        </p:txBody>
      </p:sp>
      <p:sp>
        <p:nvSpPr>
          <p:cNvPr id="25" name="object 25"/>
          <p:cNvSpPr/>
          <p:nvPr/>
        </p:nvSpPr>
        <p:spPr>
          <a:xfrm>
            <a:off x="4130547" y="4279772"/>
            <a:ext cx="284480" cy="284480"/>
          </a:xfrm>
          <a:custGeom>
            <a:avLst/>
            <a:gdLst/>
            <a:ahLst/>
            <a:cxnLst/>
            <a:rect l="l" t="t" r="r" b="b"/>
            <a:pathLst>
              <a:path w="284479" h="284479">
                <a:moveTo>
                  <a:pt x="141986" y="0"/>
                </a:moveTo>
                <a:lnTo>
                  <a:pt x="97080" y="7244"/>
                </a:lnTo>
                <a:lnTo>
                  <a:pt x="58100" y="27411"/>
                </a:lnTo>
                <a:lnTo>
                  <a:pt x="27375" y="58155"/>
                </a:lnTo>
                <a:lnTo>
                  <a:pt x="7231" y="97129"/>
                </a:lnTo>
                <a:lnTo>
                  <a:pt x="0" y="141985"/>
                </a:lnTo>
                <a:lnTo>
                  <a:pt x="7231" y="186891"/>
                </a:lnTo>
                <a:lnTo>
                  <a:pt x="27375" y="225871"/>
                </a:lnTo>
                <a:lnTo>
                  <a:pt x="58100" y="256596"/>
                </a:lnTo>
                <a:lnTo>
                  <a:pt x="97080" y="276740"/>
                </a:lnTo>
                <a:lnTo>
                  <a:pt x="141986" y="283971"/>
                </a:lnTo>
                <a:lnTo>
                  <a:pt x="186842" y="276740"/>
                </a:lnTo>
                <a:lnTo>
                  <a:pt x="225816" y="256596"/>
                </a:lnTo>
                <a:lnTo>
                  <a:pt x="256560" y="225871"/>
                </a:lnTo>
                <a:lnTo>
                  <a:pt x="276727" y="186891"/>
                </a:lnTo>
                <a:lnTo>
                  <a:pt x="283972" y="141985"/>
                </a:lnTo>
                <a:lnTo>
                  <a:pt x="276727" y="97129"/>
                </a:lnTo>
                <a:lnTo>
                  <a:pt x="256560" y="58155"/>
                </a:lnTo>
                <a:lnTo>
                  <a:pt x="225816" y="27411"/>
                </a:lnTo>
                <a:lnTo>
                  <a:pt x="186842" y="7244"/>
                </a:lnTo>
                <a:lnTo>
                  <a:pt x="141986" y="0"/>
                </a:lnTo>
                <a:close/>
              </a:path>
            </a:pathLst>
          </a:custGeom>
          <a:solidFill>
            <a:srgbClr val="5B9BD4"/>
          </a:solidFill>
        </p:spPr>
        <p:txBody>
          <a:bodyPr wrap="square" lIns="0" tIns="0" rIns="0" bIns="0" rtlCol="0"/>
          <a:lstStyle/>
          <a:p>
            <a:endParaRPr/>
          </a:p>
        </p:txBody>
      </p:sp>
      <p:sp>
        <p:nvSpPr>
          <p:cNvPr id="26" name="object 26"/>
          <p:cNvSpPr txBox="1"/>
          <p:nvPr/>
        </p:nvSpPr>
        <p:spPr>
          <a:xfrm>
            <a:off x="4218559" y="4319396"/>
            <a:ext cx="109220" cy="186690"/>
          </a:xfrm>
          <a:prstGeom prst="rect">
            <a:avLst/>
          </a:prstGeom>
        </p:spPr>
        <p:txBody>
          <a:bodyPr vert="horz" wrap="square" lIns="0" tIns="13335" rIns="0" bIns="0" rtlCol="0">
            <a:spAutoFit/>
          </a:bodyPr>
          <a:lstStyle/>
          <a:p>
            <a:pPr marL="12700">
              <a:lnSpc>
                <a:spcPct val="100000"/>
              </a:lnSpc>
              <a:spcBef>
                <a:spcPts val="105"/>
              </a:spcBef>
            </a:pPr>
            <a:r>
              <a:rPr sz="1050" spc="-450" dirty="0">
                <a:solidFill>
                  <a:srgbClr val="FFFFFF"/>
                </a:solidFill>
                <a:latin typeface="Microsoft JhengHei"/>
                <a:cs typeface="Microsoft JhengHei"/>
              </a:rPr>
              <a:t>４</a:t>
            </a:r>
            <a:endParaRPr sz="1050">
              <a:latin typeface="Microsoft JhengHei"/>
              <a:cs typeface="Microsoft JhengHei"/>
            </a:endParaRPr>
          </a:p>
        </p:txBody>
      </p:sp>
      <p:sp>
        <p:nvSpPr>
          <p:cNvPr id="27" name="object 27"/>
          <p:cNvSpPr/>
          <p:nvPr/>
        </p:nvSpPr>
        <p:spPr>
          <a:xfrm>
            <a:off x="4109339" y="5241797"/>
            <a:ext cx="284480" cy="284480"/>
          </a:xfrm>
          <a:custGeom>
            <a:avLst/>
            <a:gdLst/>
            <a:ahLst/>
            <a:cxnLst/>
            <a:rect l="l" t="t" r="r" b="b"/>
            <a:pathLst>
              <a:path w="284479" h="284479">
                <a:moveTo>
                  <a:pt x="142112" y="0"/>
                </a:moveTo>
                <a:lnTo>
                  <a:pt x="97194" y="7245"/>
                </a:lnTo>
                <a:lnTo>
                  <a:pt x="58183" y="27419"/>
                </a:lnTo>
                <a:lnTo>
                  <a:pt x="27419" y="58183"/>
                </a:lnTo>
                <a:lnTo>
                  <a:pt x="7245" y="97194"/>
                </a:lnTo>
                <a:lnTo>
                  <a:pt x="0" y="142112"/>
                </a:lnTo>
                <a:lnTo>
                  <a:pt x="7245" y="186969"/>
                </a:lnTo>
                <a:lnTo>
                  <a:pt x="27419" y="225943"/>
                </a:lnTo>
                <a:lnTo>
                  <a:pt x="58183" y="256687"/>
                </a:lnTo>
                <a:lnTo>
                  <a:pt x="97194" y="276854"/>
                </a:lnTo>
                <a:lnTo>
                  <a:pt x="142112" y="284098"/>
                </a:lnTo>
                <a:lnTo>
                  <a:pt x="186969" y="276854"/>
                </a:lnTo>
                <a:lnTo>
                  <a:pt x="225943" y="256687"/>
                </a:lnTo>
                <a:lnTo>
                  <a:pt x="256687" y="225943"/>
                </a:lnTo>
                <a:lnTo>
                  <a:pt x="276854" y="186969"/>
                </a:lnTo>
                <a:lnTo>
                  <a:pt x="284099" y="142112"/>
                </a:lnTo>
                <a:lnTo>
                  <a:pt x="276854" y="97194"/>
                </a:lnTo>
                <a:lnTo>
                  <a:pt x="256687" y="58183"/>
                </a:lnTo>
                <a:lnTo>
                  <a:pt x="225943" y="27419"/>
                </a:lnTo>
                <a:lnTo>
                  <a:pt x="186969" y="7245"/>
                </a:lnTo>
                <a:lnTo>
                  <a:pt x="142112" y="0"/>
                </a:lnTo>
                <a:close/>
              </a:path>
            </a:pathLst>
          </a:custGeom>
          <a:solidFill>
            <a:srgbClr val="92D050"/>
          </a:solidFill>
        </p:spPr>
        <p:txBody>
          <a:bodyPr wrap="square" lIns="0" tIns="0" rIns="0" bIns="0" rtlCol="0"/>
          <a:lstStyle/>
          <a:p>
            <a:endParaRPr/>
          </a:p>
        </p:txBody>
      </p:sp>
      <p:sp>
        <p:nvSpPr>
          <p:cNvPr id="28" name="object 28"/>
          <p:cNvSpPr txBox="1"/>
          <p:nvPr/>
        </p:nvSpPr>
        <p:spPr>
          <a:xfrm>
            <a:off x="4197222" y="5281676"/>
            <a:ext cx="109220" cy="186690"/>
          </a:xfrm>
          <a:prstGeom prst="rect">
            <a:avLst/>
          </a:prstGeom>
        </p:spPr>
        <p:txBody>
          <a:bodyPr vert="horz" wrap="square" lIns="0" tIns="13335" rIns="0" bIns="0" rtlCol="0">
            <a:spAutoFit/>
          </a:bodyPr>
          <a:lstStyle/>
          <a:p>
            <a:pPr marL="12700">
              <a:lnSpc>
                <a:spcPct val="100000"/>
              </a:lnSpc>
              <a:spcBef>
                <a:spcPts val="105"/>
              </a:spcBef>
            </a:pPr>
            <a:r>
              <a:rPr sz="1050" spc="-450" dirty="0">
                <a:solidFill>
                  <a:srgbClr val="FFFFFF"/>
                </a:solidFill>
                <a:latin typeface="Microsoft JhengHei"/>
                <a:cs typeface="Microsoft JhengHei"/>
              </a:rPr>
              <a:t>５</a:t>
            </a:r>
            <a:endParaRPr sz="1050">
              <a:latin typeface="Microsoft JhengHei"/>
              <a:cs typeface="Microsoft JhengHei"/>
            </a:endParaRPr>
          </a:p>
        </p:txBody>
      </p:sp>
      <p:sp>
        <p:nvSpPr>
          <p:cNvPr id="29" name="object 29"/>
          <p:cNvSpPr/>
          <p:nvPr/>
        </p:nvSpPr>
        <p:spPr>
          <a:xfrm>
            <a:off x="4109339" y="5867323"/>
            <a:ext cx="284480" cy="284480"/>
          </a:xfrm>
          <a:custGeom>
            <a:avLst/>
            <a:gdLst/>
            <a:ahLst/>
            <a:cxnLst/>
            <a:rect l="l" t="t" r="r" b="b"/>
            <a:pathLst>
              <a:path w="284479" h="284479">
                <a:moveTo>
                  <a:pt x="142112" y="0"/>
                </a:moveTo>
                <a:lnTo>
                  <a:pt x="97194" y="7239"/>
                </a:lnTo>
                <a:lnTo>
                  <a:pt x="58183" y="27398"/>
                </a:lnTo>
                <a:lnTo>
                  <a:pt x="27419" y="58139"/>
                </a:lnTo>
                <a:lnTo>
                  <a:pt x="7245" y="97123"/>
                </a:lnTo>
                <a:lnTo>
                  <a:pt x="0" y="142011"/>
                </a:lnTo>
                <a:lnTo>
                  <a:pt x="7245" y="186893"/>
                </a:lnTo>
                <a:lnTo>
                  <a:pt x="27419" y="225873"/>
                </a:lnTo>
                <a:lnTo>
                  <a:pt x="58183" y="256612"/>
                </a:lnTo>
                <a:lnTo>
                  <a:pt x="97194" y="276770"/>
                </a:lnTo>
                <a:lnTo>
                  <a:pt x="142112" y="284010"/>
                </a:lnTo>
                <a:lnTo>
                  <a:pt x="186969" y="276770"/>
                </a:lnTo>
                <a:lnTo>
                  <a:pt x="225943" y="256612"/>
                </a:lnTo>
                <a:lnTo>
                  <a:pt x="256687" y="225873"/>
                </a:lnTo>
                <a:lnTo>
                  <a:pt x="276854" y="186893"/>
                </a:lnTo>
                <a:lnTo>
                  <a:pt x="284099" y="142011"/>
                </a:lnTo>
                <a:lnTo>
                  <a:pt x="276854" y="97123"/>
                </a:lnTo>
                <a:lnTo>
                  <a:pt x="256687" y="58139"/>
                </a:lnTo>
                <a:lnTo>
                  <a:pt x="225943" y="27398"/>
                </a:lnTo>
                <a:lnTo>
                  <a:pt x="186969" y="7239"/>
                </a:lnTo>
                <a:lnTo>
                  <a:pt x="142112" y="0"/>
                </a:lnTo>
                <a:close/>
              </a:path>
            </a:pathLst>
          </a:custGeom>
          <a:solidFill>
            <a:srgbClr val="EC7C30"/>
          </a:solidFill>
        </p:spPr>
        <p:txBody>
          <a:bodyPr wrap="square" lIns="0" tIns="0" rIns="0" bIns="0" rtlCol="0"/>
          <a:lstStyle/>
          <a:p>
            <a:endParaRPr/>
          </a:p>
        </p:txBody>
      </p:sp>
      <p:sp>
        <p:nvSpPr>
          <p:cNvPr id="30" name="object 30"/>
          <p:cNvSpPr txBox="1"/>
          <p:nvPr/>
        </p:nvSpPr>
        <p:spPr>
          <a:xfrm>
            <a:off x="4197222" y="5907430"/>
            <a:ext cx="111125" cy="186690"/>
          </a:xfrm>
          <a:prstGeom prst="rect">
            <a:avLst/>
          </a:prstGeom>
        </p:spPr>
        <p:txBody>
          <a:bodyPr vert="horz" wrap="square" lIns="0" tIns="13335" rIns="0" bIns="0" rtlCol="0">
            <a:spAutoFit/>
          </a:bodyPr>
          <a:lstStyle/>
          <a:p>
            <a:pPr marL="12700">
              <a:lnSpc>
                <a:spcPct val="100000"/>
              </a:lnSpc>
              <a:spcBef>
                <a:spcPts val="105"/>
              </a:spcBef>
            </a:pPr>
            <a:r>
              <a:rPr sz="1050" spc="-440" dirty="0">
                <a:solidFill>
                  <a:srgbClr val="FFFFFF"/>
                </a:solidFill>
                <a:latin typeface="Microsoft JhengHei"/>
                <a:cs typeface="Microsoft JhengHei"/>
              </a:rPr>
              <a:t>６</a:t>
            </a:r>
            <a:endParaRPr sz="1050">
              <a:latin typeface="Microsoft JhengHei"/>
              <a:cs typeface="Microsoft JhengHei"/>
            </a:endParaRPr>
          </a:p>
        </p:txBody>
      </p:sp>
      <p:sp>
        <p:nvSpPr>
          <p:cNvPr id="31" name="object 31"/>
          <p:cNvSpPr/>
          <p:nvPr/>
        </p:nvSpPr>
        <p:spPr>
          <a:xfrm>
            <a:off x="7237856" y="1976754"/>
            <a:ext cx="1695450" cy="415290"/>
          </a:xfrm>
          <a:custGeom>
            <a:avLst/>
            <a:gdLst/>
            <a:ahLst/>
            <a:cxnLst/>
            <a:rect l="l" t="t" r="r" b="b"/>
            <a:pathLst>
              <a:path w="1695450" h="415289">
                <a:moveTo>
                  <a:pt x="1625981" y="0"/>
                </a:moveTo>
                <a:lnTo>
                  <a:pt x="412115" y="0"/>
                </a:lnTo>
                <a:lnTo>
                  <a:pt x="385173" y="5439"/>
                </a:lnTo>
                <a:lnTo>
                  <a:pt x="363172" y="20272"/>
                </a:lnTo>
                <a:lnTo>
                  <a:pt x="348339" y="42273"/>
                </a:lnTo>
                <a:lnTo>
                  <a:pt x="342900" y="69215"/>
                </a:lnTo>
                <a:lnTo>
                  <a:pt x="0" y="105664"/>
                </a:lnTo>
                <a:lnTo>
                  <a:pt x="342900" y="172847"/>
                </a:lnTo>
                <a:lnTo>
                  <a:pt x="342900" y="345694"/>
                </a:lnTo>
                <a:lnTo>
                  <a:pt x="348339" y="372616"/>
                </a:lnTo>
                <a:lnTo>
                  <a:pt x="363172" y="394573"/>
                </a:lnTo>
                <a:lnTo>
                  <a:pt x="385173" y="409362"/>
                </a:lnTo>
                <a:lnTo>
                  <a:pt x="412115" y="414782"/>
                </a:lnTo>
                <a:lnTo>
                  <a:pt x="1625981" y="414782"/>
                </a:lnTo>
                <a:lnTo>
                  <a:pt x="1652903" y="409362"/>
                </a:lnTo>
                <a:lnTo>
                  <a:pt x="1674860" y="394573"/>
                </a:lnTo>
                <a:lnTo>
                  <a:pt x="1689649" y="372616"/>
                </a:lnTo>
                <a:lnTo>
                  <a:pt x="1695069" y="345694"/>
                </a:lnTo>
                <a:lnTo>
                  <a:pt x="1695069" y="69215"/>
                </a:lnTo>
                <a:lnTo>
                  <a:pt x="1689649" y="42273"/>
                </a:lnTo>
                <a:lnTo>
                  <a:pt x="1674860" y="20272"/>
                </a:lnTo>
                <a:lnTo>
                  <a:pt x="1652903" y="5439"/>
                </a:lnTo>
                <a:lnTo>
                  <a:pt x="1625981" y="0"/>
                </a:lnTo>
                <a:close/>
              </a:path>
            </a:pathLst>
          </a:custGeom>
          <a:solidFill>
            <a:srgbClr val="CA4B4F"/>
          </a:solidFill>
        </p:spPr>
        <p:txBody>
          <a:bodyPr wrap="square" lIns="0" tIns="0" rIns="0" bIns="0" rtlCol="0"/>
          <a:lstStyle/>
          <a:p>
            <a:endParaRPr/>
          </a:p>
        </p:txBody>
      </p:sp>
      <p:sp>
        <p:nvSpPr>
          <p:cNvPr id="32" name="object 32"/>
          <p:cNvSpPr txBox="1"/>
          <p:nvPr/>
        </p:nvSpPr>
        <p:spPr>
          <a:xfrm>
            <a:off x="7622793" y="2027300"/>
            <a:ext cx="1151890" cy="330200"/>
          </a:xfrm>
          <a:prstGeom prst="rect">
            <a:avLst/>
          </a:prstGeom>
        </p:spPr>
        <p:txBody>
          <a:bodyPr vert="horz" wrap="square" lIns="0" tIns="12065" rIns="0" bIns="0" rtlCol="0">
            <a:spAutoFit/>
          </a:bodyPr>
          <a:lstStyle/>
          <a:p>
            <a:pPr marL="12700" marR="5080">
              <a:lnSpc>
                <a:spcPct val="100000"/>
              </a:lnSpc>
              <a:spcBef>
                <a:spcPts val="95"/>
              </a:spcBef>
            </a:pPr>
            <a:r>
              <a:rPr sz="1000" b="1" spc="-30" dirty="0">
                <a:solidFill>
                  <a:srgbClr val="FFFFFF"/>
                </a:solidFill>
                <a:latin typeface="BIZ UDPゴシック"/>
                <a:cs typeface="BIZ UDPゴシック"/>
              </a:rPr>
              <a:t>全国や自分のまちはどういう状態？</a:t>
            </a:r>
            <a:endParaRPr sz="1000">
              <a:latin typeface="BIZ UDPゴシック"/>
              <a:cs typeface="BIZ UDPゴシック"/>
            </a:endParaRPr>
          </a:p>
        </p:txBody>
      </p:sp>
      <p:sp>
        <p:nvSpPr>
          <p:cNvPr id="33" name="object 33"/>
          <p:cNvSpPr/>
          <p:nvPr/>
        </p:nvSpPr>
        <p:spPr>
          <a:xfrm>
            <a:off x="7237856" y="2586989"/>
            <a:ext cx="1695450" cy="415290"/>
          </a:xfrm>
          <a:custGeom>
            <a:avLst/>
            <a:gdLst/>
            <a:ahLst/>
            <a:cxnLst/>
            <a:rect l="l" t="t" r="r" b="b"/>
            <a:pathLst>
              <a:path w="1695450" h="415289">
                <a:moveTo>
                  <a:pt x="1625981" y="0"/>
                </a:moveTo>
                <a:lnTo>
                  <a:pt x="412115" y="0"/>
                </a:lnTo>
                <a:lnTo>
                  <a:pt x="385173" y="5439"/>
                </a:lnTo>
                <a:lnTo>
                  <a:pt x="363172" y="20272"/>
                </a:lnTo>
                <a:lnTo>
                  <a:pt x="348339" y="42273"/>
                </a:lnTo>
                <a:lnTo>
                  <a:pt x="342900" y="69214"/>
                </a:lnTo>
                <a:lnTo>
                  <a:pt x="0" y="105537"/>
                </a:lnTo>
                <a:lnTo>
                  <a:pt x="342900" y="172847"/>
                </a:lnTo>
                <a:lnTo>
                  <a:pt x="342900" y="345694"/>
                </a:lnTo>
                <a:lnTo>
                  <a:pt x="348339" y="372562"/>
                </a:lnTo>
                <a:lnTo>
                  <a:pt x="363172" y="394525"/>
                </a:lnTo>
                <a:lnTo>
                  <a:pt x="385173" y="409344"/>
                </a:lnTo>
                <a:lnTo>
                  <a:pt x="412115" y="414782"/>
                </a:lnTo>
                <a:lnTo>
                  <a:pt x="1625981" y="414782"/>
                </a:lnTo>
                <a:lnTo>
                  <a:pt x="1652903" y="409344"/>
                </a:lnTo>
                <a:lnTo>
                  <a:pt x="1674860" y="394525"/>
                </a:lnTo>
                <a:lnTo>
                  <a:pt x="1689649" y="372562"/>
                </a:lnTo>
                <a:lnTo>
                  <a:pt x="1695069" y="345694"/>
                </a:lnTo>
                <a:lnTo>
                  <a:pt x="1695069" y="69214"/>
                </a:lnTo>
                <a:lnTo>
                  <a:pt x="1689649" y="42273"/>
                </a:lnTo>
                <a:lnTo>
                  <a:pt x="1674860" y="20272"/>
                </a:lnTo>
                <a:lnTo>
                  <a:pt x="1652903" y="5439"/>
                </a:lnTo>
                <a:lnTo>
                  <a:pt x="1625981" y="0"/>
                </a:lnTo>
                <a:close/>
              </a:path>
            </a:pathLst>
          </a:custGeom>
          <a:solidFill>
            <a:srgbClr val="4471C4"/>
          </a:solidFill>
        </p:spPr>
        <p:txBody>
          <a:bodyPr wrap="square" lIns="0" tIns="0" rIns="0" bIns="0" rtlCol="0"/>
          <a:lstStyle/>
          <a:p>
            <a:endParaRPr/>
          </a:p>
        </p:txBody>
      </p:sp>
      <p:sp>
        <p:nvSpPr>
          <p:cNvPr id="34" name="object 34"/>
          <p:cNvSpPr txBox="1"/>
          <p:nvPr/>
        </p:nvSpPr>
        <p:spPr>
          <a:xfrm>
            <a:off x="7622793" y="2637536"/>
            <a:ext cx="751205" cy="330200"/>
          </a:xfrm>
          <a:prstGeom prst="rect">
            <a:avLst/>
          </a:prstGeom>
        </p:spPr>
        <p:txBody>
          <a:bodyPr vert="horz" wrap="square" lIns="0" tIns="12065" rIns="0" bIns="0" rtlCol="0">
            <a:spAutoFit/>
          </a:bodyPr>
          <a:lstStyle/>
          <a:p>
            <a:pPr marL="12700" marR="5080">
              <a:lnSpc>
                <a:spcPct val="100000"/>
              </a:lnSpc>
              <a:spcBef>
                <a:spcPts val="95"/>
              </a:spcBef>
            </a:pPr>
            <a:r>
              <a:rPr sz="1000" b="1" spc="-80" dirty="0">
                <a:solidFill>
                  <a:srgbClr val="FFFFFF"/>
                </a:solidFill>
                <a:latin typeface="BIZ UDPゴシック"/>
                <a:cs typeface="BIZ UDPゴシック"/>
              </a:rPr>
              <a:t>「群マネ」っ</a:t>
            </a:r>
            <a:r>
              <a:rPr sz="1000" b="1" spc="-30" dirty="0">
                <a:solidFill>
                  <a:srgbClr val="FFFFFF"/>
                </a:solidFill>
                <a:latin typeface="BIZ UDPゴシック"/>
                <a:cs typeface="BIZ UDPゴシック"/>
              </a:rPr>
              <a:t>てなに？</a:t>
            </a:r>
            <a:endParaRPr sz="1000">
              <a:latin typeface="BIZ UDPゴシック"/>
              <a:cs typeface="BIZ UDPゴシック"/>
            </a:endParaRPr>
          </a:p>
        </p:txBody>
      </p:sp>
      <p:sp>
        <p:nvSpPr>
          <p:cNvPr id="35" name="object 35"/>
          <p:cNvSpPr/>
          <p:nvPr/>
        </p:nvSpPr>
        <p:spPr>
          <a:xfrm>
            <a:off x="7237856" y="3537077"/>
            <a:ext cx="1695450" cy="414655"/>
          </a:xfrm>
          <a:custGeom>
            <a:avLst/>
            <a:gdLst/>
            <a:ahLst/>
            <a:cxnLst/>
            <a:rect l="l" t="t" r="r" b="b"/>
            <a:pathLst>
              <a:path w="1695450" h="414654">
                <a:moveTo>
                  <a:pt x="1625981" y="0"/>
                </a:moveTo>
                <a:lnTo>
                  <a:pt x="412115" y="0"/>
                </a:lnTo>
                <a:lnTo>
                  <a:pt x="385173" y="5419"/>
                </a:lnTo>
                <a:lnTo>
                  <a:pt x="363172" y="20208"/>
                </a:lnTo>
                <a:lnTo>
                  <a:pt x="348339" y="42165"/>
                </a:lnTo>
                <a:lnTo>
                  <a:pt x="342900" y="69087"/>
                </a:lnTo>
                <a:lnTo>
                  <a:pt x="0" y="105537"/>
                </a:lnTo>
                <a:lnTo>
                  <a:pt x="342900" y="172720"/>
                </a:lnTo>
                <a:lnTo>
                  <a:pt x="342900" y="345567"/>
                </a:lnTo>
                <a:lnTo>
                  <a:pt x="348339" y="372489"/>
                </a:lnTo>
                <a:lnTo>
                  <a:pt x="363172" y="394446"/>
                </a:lnTo>
                <a:lnTo>
                  <a:pt x="385173" y="409235"/>
                </a:lnTo>
                <a:lnTo>
                  <a:pt x="412115" y="414655"/>
                </a:lnTo>
                <a:lnTo>
                  <a:pt x="1625981" y="414655"/>
                </a:lnTo>
                <a:lnTo>
                  <a:pt x="1652903" y="409235"/>
                </a:lnTo>
                <a:lnTo>
                  <a:pt x="1674860" y="394446"/>
                </a:lnTo>
                <a:lnTo>
                  <a:pt x="1689649" y="372489"/>
                </a:lnTo>
                <a:lnTo>
                  <a:pt x="1695069" y="345567"/>
                </a:lnTo>
                <a:lnTo>
                  <a:pt x="1695069" y="69087"/>
                </a:lnTo>
                <a:lnTo>
                  <a:pt x="1689649" y="42165"/>
                </a:lnTo>
                <a:lnTo>
                  <a:pt x="1674860" y="20208"/>
                </a:lnTo>
                <a:lnTo>
                  <a:pt x="1652903" y="5419"/>
                </a:lnTo>
                <a:lnTo>
                  <a:pt x="1625981" y="0"/>
                </a:lnTo>
                <a:close/>
              </a:path>
            </a:pathLst>
          </a:custGeom>
          <a:solidFill>
            <a:srgbClr val="FFC000"/>
          </a:solidFill>
        </p:spPr>
        <p:txBody>
          <a:bodyPr wrap="square" lIns="0" tIns="0" rIns="0" bIns="0" rtlCol="0"/>
          <a:lstStyle/>
          <a:p>
            <a:endParaRPr/>
          </a:p>
        </p:txBody>
      </p:sp>
      <p:sp>
        <p:nvSpPr>
          <p:cNvPr id="36" name="object 36"/>
          <p:cNvSpPr txBox="1"/>
          <p:nvPr/>
        </p:nvSpPr>
        <p:spPr>
          <a:xfrm>
            <a:off x="7622793" y="3587877"/>
            <a:ext cx="904875" cy="330200"/>
          </a:xfrm>
          <a:prstGeom prst="rect">
            <a:avLst/>
          </a:prstGeom>
        </p:spPr>
        <p:txBody>
          <a:bodyPr vert="horz" wrap="square" lIns="0" tIns="12065" rIns="0" bIns="0" rtlCol="0">
            <a:spAutoFit/>
          </a:bodyPr>
          <a:lstStyle/>
          <a:p>
            <a:pPr marL="12700">
              <a:lnSpc>
                <a:spcPct val="100000"/>
              </a:lnSpc>
              <a:spcBef>
                <a:spcPts val="95"/>
              </a:spcBef>
            </a:pPr>
            <a:r>
              <a:rPr sz="1000" b="1" spc="-30" dirty="0">
                <a:solidFill>
                  <a:srgbClr val="FFFFFF"/>
                </a:solidFill>
                <a:latin typeface="BIZ UDPゴシック"/>
                <a:cs typeface="BIZ UDPゴシック"/>
              </a:rPr>
              <a:t>「群マネ」の</a:t>
            </a:r>
            <a:endParaRPr sz="1000">
              <a:latin typeface="BIZ UDPゴシック"/>
              <a:cs typeface="BIZ UDPゴシック"/>
            </a:endParaRPr>
          </a:p>
          <a:p>
            <a:pPr marL="12700">
              <a:lnSpc>
                <a:spcPct val="100000"/>
              </a:lnSpc>
            </a:pPr>
            <a:r>
              <a:rPr sz="1000" b="1" spc="-25" dirty="0">
                <a:solidFill>
                  <a:srgbClr val="FFFFFF"/>
                </a:solidFill>
                <a:latin typeface="BIZ UDPゴシック"/>
                <a:cs typeface="BIZ UDPゴシック"/>
              </a:rPr>
              <a:t>具体例はある？</a:t>
            </a:r>
            <a:endParaRPr sz="1000">
              <a:latin typeface="BIZ UDPゴシック"/>
              <a:cs typeface="BIZ UDPゴシック"/>
            </a:endParaRPr>
          </a:p>
        </p:txBody>
      </p:sp>
      <p:sp>
        <p:nvSpPr>
          <p:cNvPr id="37" name="object 37"/>
          <p:cNvSpPr/>
          <p:nvPr/>
        </p:nvSpPr>
        <p:spPr>
          <a:xfrm>
            <a:off x="7237856" y="4219321"/>
            <a:ext cx="1695450" cy="585470"/>
          </a:xfrm>
          <a:custGeom>
            <a:avLst/>
            <a:gdLst/>
            <a:ahLst/>
            <a:cxnLst/>
            <a:rect l="l" t="t" r="r" b="b"/>
            <a:pathLst>
              <a:path w="1695450" h="585470">
                <a:moveTo>
                  <a:pt x="1597660" y="0"/>
                </a:moveTo>
                <a:lnTo>
                  <a:pt x="440436" y="0"/>
                </a:lnTo>
                <a:lnTo>
                  <a:pt x="402478" y="7667"/>
                </a:lnTo>
                <a:lnTo>
                  <a:pt x="371475" y="28574"/>
                </a:lnTo>
                <a:lnTo>
                  <a:pt x="350567" y="59578"/>
                </a:lnTo>
                <a:lnTo>
                  <a:pt x="342900" y="97535"/>
                </a:lnTo>
                <a:lnTo>
                  <a:pt x="0" y="148970"/>
                </a:lnTo>
                <a:lnTo>
                  <a:pt x="342900" y="243839"/>
                </a:lnTo>
                <a:lnTo>
                  <a:pt x="342900" y="487552"/>
                </a:lnTo>
                <a:lnTo>
                  <a:pt x="350567" y="525510"/>
                </a:lnTo>
                <a:lnTo>
                  <a:pt x="371475" y="556513"/>
                </a:lnTo>
                <a:lnTo>
                  <a:pt x="402478" y="577421"/>
                </a:lnTo>
                <a:lnTo>
                  <a:pt x="440436" y="585088"/>
                </a:lnTo>
                <a:lnTo>
                  <a:pt x="1597660" y="585088"/>
                </a:lnTo>
                <a:lnTo>
                  <a:pt x="1635597" y="577421"/>
                </a:lnTo>
                <a:lnTo>
                  <a:pt x="1666557" y="556513"/>
                </a:lnTo>
                <a:lnTo>
                  <a:pt x="1687421" y="525510"/>
                </a:lnTo>
                <a:lnTo>
                  <a:pt x="1695069" y="487552"/>
                </a:lnTo>
                <a:lnTo>
                  <a:pt x="1695069" y="97535"/>
                </a:lnTo>
                <a:lnTo>
                  <a:pt x="1687421" y="59578"/>
                </a:lnTo>
                <a:lnTo>
                  <a:pt x="1666557" y="28574"/>
                </a:lnTo>
                <a:lnTo>
                  <a:pt x="1635597" y="7667"/>
                </a:lnTo>
                <a:lnTo>
                  <a:pt x="1597660" y="0"/>
                </a:lnTo>
                <a:close/>
              </a:path>
            </a:pathLst>
          </a:custGeom>
          <a:solidFill>
            <a:srgbClr val="5B9BD4"/>
          </a:solidFill>
        </p:spPr>
        <p:txBody>
          <a:bodyPr wrap="square" lIns="0" tIns="0" rIns="0" bIns="0" rtlCol="0"/>
          <a:lstStyle/>
          <a:p>
            <a:endParaRPr/>
          </a:p>
        </p:txBody>
      </p:sp>
      <p:sp>
        <p:nvSpPr>
          <p:cNvPr id="38" name="object 38"/>
          <p:cNvSpPr txBox="1"/>
          <p:nvPr/>
        </p:nvSpPr>
        <p:spPr>
          <a:xfrm>
            <a:off x="7631048" y="4279138"/>
            <a:ext cx="1021080" cy="482600"/>
          </a:xfrm>
          <a:prstGeom prst="rect">
            <a:avLst/>
          </a:prstGeom>
        </p:spPr>
        <p:txBody>
          <a:bodyPr vert="horz" wrap="square" lIns="0" tIns="12065" rIns="0" bIns="0" rtlCol="0">
            <a:spAutoFit/>
          </a:bodyPr>
          <a:lstStyle/>
          <a:p>
            <a:pPr marL="12700">
              <a:lnSpc>
                <a:spcPct val="100000"/>
              </a:lnSpc>
              <a:spcBef>
                <a:spcPts val="95"/>
              </a:spcBef>
            </a:pPr>
            <a:r>
              <a:rPr sz="1000" b="1" spc="-25" dirty="0">
                <a:solidFill>
                  <a:srgbClr val="FFFFFF"/>
                </a:solidFill>
                <a:latin typeface="BIZ UDPゴシック"/>
                <a:cs typeface="BIZ UDPゴシック"/>
              </a:rPr>
              <a:t>具体の一歩を</a:t>
            </a:r>
            <a:endParaRPr sz="1000">
              <a:latin typeface="BIZ UDPゴシック"/>
              <a:cs typeface="BIZ UDPゴシック"/>
            </a:endParaRPr>
          </a:p>
          <a:p>
            <a:pPr marL="12700" marR="5080">
              <a:lnSpc>
                <a:spcPct val="100000"/>
              </a:lnSpc>
            </a:pPr>
            <a:r>
              <a:rPr sz="1000" b="1" spc="-35" dirty="0">
                <a:solidFill>
                  <a:srgbClr val="FFFFFF"/>
                </a:solidFill>
                <a:latin typeface="BIZ UDPゴシック"/>
                <a:cs typeface="BIZ UDPゴシック"/>
              </a:rPr>
              <a:t>どう踏み出せばよ</a:t>
            </a:r>
            <a:r>
              <a:rPr sz="1000" b="1" spc="-40" dirty="0">
                <a:solidFill>
                  <a:srgbClr val="FFFFFF"/>
                </a:solidFill>
                <a:latin typeface="BIZ UDPゴシック"/>
                <a:cs typeface="BIZ UDPゴシック"/>
              </a:rPr>
              <a:t>い？</a:t>
            </a:r>
            <a:endParaRPr sz="1000">
              <a:latin typeface="BIZ UDPゴシック"/>
              <a:cs typeface="BIZ UDPゴシック"/>
            </a:endParaRPr>
          </a:p>
        </p:txBody>
      </p:sp>
      <p:sp>
        <p:nvSpPr>
          <p:cNvPr id="39" name="object 39"/>
          <p:cNvSpPr/>
          <p:nvPr/>
        </p:nvSpPr>
        <p:spPr>
          <a:xfrm>
            <a:off x="7237856" y="5266563"/>
            <a:ext cx="1695450" cy="415290"/>
          </a:xfrm>
          <a:custGeom>
            <a:avLst/>
            <a:gdLst/>
            <a:ahLst/>
            <a:cxnLst/>
            <a:rect l="l" t="t" r="r" b="b"/>
            <a:pathLst>
              <a:path w="1695450" h="415289">
                <a:moveTo>
                  <a:pt x="1625981" y="0"/>
                </a:moveTo>
                <a:lnTo>
                  <a:pt x="412115" y="0"/>
                </a:lnTo>
                <a:lnTo>
                  <a:pt x="385173" y="5437"/>
                </a:lnTo>
                <a:lnTo>
                  <a:pt x="363172" y="20256"/>
                </a:lnTo>
                <a:lnTo>
                  <a:pt x="348339" y="42219"/>
                </a:lnTo>
                <a:lnTo>
                  <a:pt x="342900" y="69087"/>
                </a:lnTo>
                <a:lnTo>
                  <a:pt x="0" y="105537"/>
                </a:lnTo>
                <a:lnTo>
                  <a:pt x="342900" y="172847"/>
                </a:lnTo>
                <a:lnTo>
                  <a:pt x="342900" y="345655"/>
                </a:lnTo>
                <a:lnTo>
                  <a:pt x="348339" y="372569"/>
                </a:lnTo>
                <a:lnTo>
                  <a:pt x="363172" y="394546"/>
                </a:lnTo>
                <a:lnTo>
                  <a:pt x="385173" y="409362"/>
                </a:lnTo>
                <a:lnTo>
                  <a:pt x="412115" y="414794"/>
                </a:lnTo>
                <a:lnTo>
                  <a:pt x="1625981" y="414794"/>
                </a:lnTo>
                <a:lnTo>
                  <a:pt x="1652903" y="409362"/>
                </a:lnTo>
                <a:lnTo>
                  <a:pt x="1674860" y="394546"/>
                </a:lnTo>
                <a:lnTo>
                  <a:pt x="1689649" y="372569"/>
                </a:lnTo>
                <a:lnTo>
                  <a:pt x="1695069" y="345655"/>
                </a:lnTo>
                <a:lnTo>
                  <a:pt x="1695069" y="69087"/>
                </a:lnTo>
                <a:lnTo>
                  <a:pt x="1689649" y="42219"/>
                </a:lnTo>
                <a:lnTo>
                  <a:pt x="1674860" y="20256"/>
                </a:lnTo>
                <a:lnTo>
                  <a:pt x="1652903" y="5437"/>
                </a:lnTo>
                <a:lnTo>
                  <a:pt x="1625981" y="0"/>
                </a:lnTo>
                <a:close/>
              </a:path>
            </a:pathLst>
          </a:custGeom>
          <a:solidFill>
            <a:srgbClr val="92D050"/>
          </a:solidFill>
        </p:spPr>
        <p:txBody>
          <a:bodyPr wrap="square" lIns="0" tIns="0" rIns="0" bIns="0" rtlCol="0"/>
          <a:lstStyle/>
          <a:p>
            <a:endParaRPr/>
          </a:p>
        </p:txBody>
      </p:sp>
      <p:sp>
        <p:nvSpPr>
          <p:cNvPr id="40" name="object 40"/>
          <p:cNvSpPr txBox="1"/>
          <p:nvPr/>
        </p:nvSpPr>
        <p:spPr>
          <a:xfrm>
            <a:off x="7622793" y="5317616"/>
            <a:ext cx="1142365" cy="330200"/>
          </a:xfrm>
          <a:prstGeom prst="rect">
            <a:avLst/>
          </a:prstGeom>
        </p:spPr>
        <p:txBody>
          <a:bodyPr vert="horz" wrap="square" lIns="0" tIns="12065" rIns="0" bIns="0" rtlCol="0">
            <a:spAutoFit/>
          </a:bodyPr>
          <a:lstStyle/>
          <a:p>
            <a:pPr marL="12700">
              <a:lnSpc>
                <a:spcPct val="100000"/>
              </a:lnSpc>
              <a:spcBef>
                <a:spcPts val="95"/>
              </a:spcBef>
            </a:pPr>
            <a:r>
              <a:rPr sz="1000" b="1" spc="-30" dirty="0">
                <a:solidFill>
                  <a:srgbClr val="FFFFFF"/>
                </a:solidFill>
                <a:latin typeface="BIZ UDPゴシック"/>
                <a:cs typeface="BIZ UDPゴシック"/>
              </a:rPr>
              <a:t>「群マネ」を進める</a:t>
            </a:r>
            <a:r>
              <a:rPr sz="1000" b="1" spc="-50" dirty="0">
                <a:solidFill>
                  <a:srgbClr val="FFFFFF"/>
                </a:solidFill>
                <a:latin typeface="BIZ UDPゴシック"/>
                <a:cs typeface="BIZ UDPゴシック"/>
              </a:rPr>
              <a:t>た</a:t>
            </a:r>
            <a:endParaRPr sz="1000">
              <a:latin typeface="BIZ UDPゴシック"/>
              <a:cs typeface="BIZ UDPゴシック"/>
            </a:endParaRPr>
          </a:p>
          <a:p>
            <a:pPr marL="12700">
              <a:lnSpc>
                <a:spcPct val="100000"/>
              </a:lnSpc>
            </a:pPr>
            <a:r>
              <a:rPr sz="1000" b="1" spc="-30" dirty="0">
                <a:solidFill>
                  <a:srgbClr val="FFFFFF"/>
                </a:solidFill>
                <a:latin typeface="BIZ UDPゴシック"/>
                <a:cs typeface="BIZ UDPゴシック"/>
              </a:rPr>
              <a:t>めに何を決める？</a:t>
            </a:r>
            <a:endParaRPr sz="1000">
              <a:latin typeface="BIZ UDPゴシック"/>
              <a:cs typeface="BIZ UDPゴシック"/>
            </a:endParaRPr>
          </a:p>
        </p:txBody>
      </p:sp>
      <p:sp>
        <p:nvSpPr>
          <p:cNvPr id="41" name="object 41"/>
          <p:cNvSpPr/>
          <p:nvPr/>
        </p:nvSpPr>
        <p:spPr>
          <a:xfrm>
            <a:off x="7237856" y="5892050"/>
            <a:ext cx="1695450" cy="415290"/>
          </a:xfrm>
          <a:custGeom>
            <a:avLst/>
            <a:gdLst/>
            <a:ahLst/>
            <a:cxnLst/>
            <a:rect l="l" t="t" r="r" b="b"/>
            <a:pathLst>
              <a:path w="1695450" h="415289">
                <a:moveTo>
                  <a:pt x="1625981" y="0"/>
                </a:moveTo>
                <a:lnTo>
                  <a:pt x="412115" y="0"/>
                </a:lnTo>
                <a:lnTo>
                  <a:pt x="385173" y="5432"/>
                </a:lnTo>
                <a:lnTo>
                  <a:pt x="363172" y="20248"/>
                </a:lnTo>
                <a:lnTo>
                  <a:pt x="348339" y="42224"/>
                </a:lnTo>
                <a:lnTo>
                  <a:pt x="342900" y="69138"/>
                </a:lnTo>
                <a:lnTo>
                  <a:pt x="0" y="105562"/>
                </a:lnTo>
                <a:lnTo>
                  <a:pt x="342900" y="172821"/>
                </a:lnTo>
                <a:lnTo>
                  <a:pt x="342900" y="345643"/>
                </a:lnTo>
                <a:lnTo>
                  <a:pt x="348339" y="372549"/>
                </a:lnTo>
                <a:lnTo>
                  <a:pt x="363172" y="394522"/>
                </a:lnTo>
                <a:lnTo>
                  <a:pt x="385173" y="409336"/>
                </a:lnTo>
                <a:lnTo>
                  <a:pt x="412115" y="414769"/>
                </a:lnTo>
                <a:lnTo>
                  <a:pt x="1625981" y="414769"/>
                </a:lnTo>
                <a:lnTo>
                  <a:pt x="1652903" y="409336"/>
                </a:lnTo>
                <a:lnTo>
                  <a:pt x="1674860" y="394522"/>
                </a:lnTo>
                <a:lnTo>
                  <a:pt x="1689649" y="372549"/>
                </a:lnTo>
                <a:lnTo>
                  <a:pt x="1695069" y="345643"/>
                </a:lnTo>
                <a:lnTo>
                  <a:pt x="1695069" y="69138"/>
                </a:lnTo>
                <a:lnTo>
                  <a:pt x="1689649" y="42224"/>
                </a:lnTo>
                <a:lnTo>
                  <a:pt x="1674860" y="20248"/>
                </a:lnTo>
                <a:lnTo>
                  <a:pt x="1652903" y="5432"/>
                </a:lnTo>
                <a:lnTo>
                  <a:pt x="1625981" y="0"/>
                </a:lnTo>
                <a:close/>
              </a:path>
            </a:pathLst>
          </a:custGeom>
          <a:solidFill>
            <a:srgbClr val="EC7C30"/>
          </a:solidFill>
        </p:spPr>
        <p:txBody>
          <a:bodyPr wrap="square" lIns="0" tIns="0" rIns="0" bIns="0" rtlCol="0"/>
          <a:lstStyle/>
          <a:p>
            <a:endParaRPr/>
          </a:p>
        </p:txBody>
      </p:sp>
      <p:sp>
        <p:nvSpPr>
          <p:cNvPr id="42" name="object 42"/>
          <p:cNvSpPr txBox="1"/>
          <p:nvPr/>
        </p:nvSpPr>
        <p:spPr>
          <a:xfrm>
            <a:off x="7622793" y="5943396"/>
            <a:ext cx="1019175" cy="330200"/>
          </a:xfrm>
          <a:prstGeom prst="rect">
            <a:avLst/>
          </a:prstGeom>
        </p:spPr>
        <p:txBody>
          <a:bodyPr vert="horz" wrap="square" lIns="0" tIns="12065" rIns="0" bIns="0" rtlCol="0">
            <a:spAutoFit/>
          </a:bodyPr>
          <a:lstStyle/>
          <a:p>
            <a:pPr marL="12700" marR="5080">
              <a:lnSpc>
                <a:spcPct val="100000"/>
              </a:lnSpc>
              <a:spcBef>
                <a:spcPts val="95"/>
              </a:spcBef>
            </a:pPr>
            <a:r>
              <a:rPr sz="1000" b="1" spc="-40" dirty="0">
                <a:solidFill>
                  <a:srgbClr val="FFFFFF"/>
                </a:solidFill>
                <a:latin typeface="BIZ UDPゴシック"/>
                <a:cs typeface="BIZ UDPゴシック"/>
              </a:rPr>
              <a:t>「群マネ」の素地</a:t>
            </a:r>
            <a:r>
              <a:rPr sz="1000" b="1" spc="-120" dirty="0">
                <a:solidFill>
                  <a:srgbClr val="FFFFFF"/>
                </a:solidFill>
                <a:latin typeface="BIZ UDPゴシック"/>
                <a:cs typeface="BIZ UDPゴシック"/>
              </a:rPr>
              <a:t> </a:t>
            </a:r>
            <a:r>
              <a:rPr sz="1000" b="1" spc="-30" dirty="0">
                <a:solidFill>
                  <a:srgbClr val="FFFFFF"/>
                </a:solidFill>
                <a:latin typeface="BIZ UDPゴシック"/>
                <a:cs typeface="BIZ UDPゴシック"/>
              </a:rPr>
              <a:t>はどのように作</a:t>
            </a:r>
            <a:r>
              <a:rPr sz="1000" b="1" spc="-35" dirty="0">
                <a:solidFill>
                  <a:srgbClr val="FFFFFF"/>
                </a:solidFill>
                <a:latin typeface="BIZ UDPゴシック"/>
                <a:cs typeface="BIZ UDPゴシック"/>
              </a:rPr>
              <a:t>る？</a:t>
            </a:r>
            <a:endParaRPr sz="1000">
              <a:latin typeface="BIZ UDPゴシック"/>
              <a:cs typeface="BIZ UDPゴシック"/>
            </a:endParaRPr>
          </a:p>
        </p:txBody>
      </p:sp>
      <p:grpSp>
        <p:nvGrpSpPr>
          <p:cNvPr id="43" name="object 43"/>
          <p:cNvGrpSpPr/>
          <p:nvPr/>
        </p:nvGrpSpPr>
        <p:grpSpPr>
          <a:xfrm>
            <a:off x="260818" y="2832225"/>
            <a:ext cx="3576358" cy="3953532"/>
            <a:chOff x="260818" y="2832225"/>
            <a:chExt cx="3381375" cy="3559175"/>
          </a:xfrm>
        </p:grpSpPr>
        <p:pic>
          <p:nvPicPr>
            <p:cNvPr id="44" name="object 44"/>
            <p:cNvPicPr/>
            <p:nvPr/>
          </p:nvPicPr>
          <p:blipFill>
            <a:blip r:embed="rId3" cstate="print"/>
            <a:stretch>
              <a:fillRect/>
            </a:stretch>
          </p:blipFill>
          <p:spPr>
            <a:xfrm>
              <a:off x="1738370" y="6213703"/>
              <a:ext cx="426165" cy="177508"/>
            </a:xfrm>
            <a:prstGeom prst="rect">
              <a:avLst/>
            </a:prstGeom>
          </p:spPr>
        </p:pic>
        <p:sp>
          <p:nvSpPr>
            <p:cNvPr id="45" name="object 45"/>
            <p:cNvSpPr/>
            <p:nvPr/>
          </p:nvSpPr>
          <p:spPr>
            <a:xfrm>
              <a:off x="260807" y="6213703"/>
              <a:ext cx="3381375" cy="177800"/>
            </a:xfrm>
            <a:custGeom>
              <a:avLst/>
              <a:gdLst/>
              <a:ahLst/>
              <a:cxnLst/>
              <a:rect l="l" t="t" r="r" b="b"/>
              <a:pathLst>
                <a:path w="3381375" h="177800">
                  <a:moveTo>
                    <a:pt x="213029" y="0"/>
                  </a:moveTo>
                  <a:lnTo>
                    <a:pt x="117563" y="0"/>
                  </a:lnTo>
                  <a:lnTo>
                    <a:pt x="0" y="177520"/>
                  </a:lnTo>
                  <a:lnTo>
                    <a:pt x="95465" y="177520"/>
                  </a:lnTo>
                  <a:lnTo>
                    <a:pt x="213029" y="0"/>
                  </a:lnTo>
                  <a:close/>
                </a:path>
                <a:path w="3381375" h="177800">
                  <a:moveTo>
                    <a:pt x="459270" y="0"/>
                  </a:moveTo>
                  <a:lnTo>
                    <a:pt x="363816" y="0"/>
                  </a:lnTo>
                  <a:lnTo>
                    <a:pt x="246253" y="177520"/>
                  </a:lnTo>
                  <a:lnTo>
                    <a:pt x="341718" y="177520"/>
                  </a:lnTo>
                  <a:lnTo>
                    <a:pt x="459270" y="0"/>
                  </a:lnTo>
                  <a:close/>
                </a:path>
                <a:path w="3381375" h="177800">
                  <a:moveTo>
                    <a:pt x="705510" y="0"/>
                  </a:moveTo>
                  <a:lnTo>
                    <a:pt x="610057" y="0"/>
                  </a:lnTo>
                  <a:lnTo>
                    <a:pt x="492506" y="177520"/>
                  </a:lnTo>
                  <a:lnTo>
                    <a:pt x="587959" y="177520"/>
                  </a:lnTo>
                  <a:lnTo>
                    <a:pt x="705510" y="0"/>
                  </a:lnTo>
                  <a:close/>
                </a:path>
                <a:path w="3381375" h="177800">
                  <a:moveTo>
                    <a:pt x="951763" y="0"/>
                  </a:moveTo>
                  <a:lnTo>
                    <a:pt x="856310" y="0"/>
                  </a:lnTo>
                  <a:lnTo>
                    <a:pt x="738746" y="177520"/>
                  </a:lnTo>
                  <a:lnTo>
                    <a:pt x="834212" y="177520"/>
                  </a:lnTo>
                  <a:lnTo>
                    <a:pt x="951763" y="0"/>
                  </a:lnTo>
                  <a:close/>
                </a:path>
                <a:path w="3381375" h="177800">
                  <a:moveTo>
                    <a:pt x="1198016" y="0"/>
                  </a:moveTo>
                  <a:lnTo>
                    <a:pt x="1102563" y="0"/>
                  </a:lnTo>
                  <a:lnTo>
                    <a:pt x="984999" y="177520"/>
                  </a:lnTo>
                  <a:lnTo>
                    <a:pt x="1080452" y="177520"/>
                  </a:lnTo>
                  <a:lnTo>
                    <a:pt x="1198016" y="0"/>
                  </a:lnTo>
                  <a:close/>
                </a:path>
                <a:path w="3381375" h="177800">
                  <a:moveTo>
                    <a:pt x="1444244" y="0"/>
                  </a:moveTo>
                  <a:lnTo>
                    <a:pt x="1348816" y="0"/>
                  </a:lnTo>
                  <a:lnTo>
                    <a:pt x="1231252" y="177520"/>
                  </a:lnTo>
                  <a:lnTo>
                    <a:pt x="1326654" y="177520"/>
                  </a:lnTo>
                  <a:lnTo>
                    <a:pt x="1444244" y="0"/>
                  </a:lnTo>
                  <a:close/>
                </a:path>
                <a:path w="3381375" h="177800">
                  <a:moveTo>
                    <a:pt x="2150059" y="177520"/>
                  </a:moveTo>
                  <a:lnTo>
                    <a:pt x="2032457" y="0"/>
                  </a:lnTo>
                  <a:lnTo>
                    <a:pt x="1937410" y="0"/>
                  </a:lnTo>
                  <a:lnTo>
                    <a:pt x="2054999" y="177520"/>
                  </a:lnTo>
                  <a:lnTo>
                    <a:pt x="2150059" y="177520"/>
                  </a:lnTo>
                  <a:close/>
                </a:path>
                <a:path w="3381375" h="177800">
                  <a:moveTo>
                    <a:pt x="2396261" y="177520"/>
                  </a:moveTo>
                  <a:lnTo>
                    <a:pt x="2278672" y="0"/>
                  </a:lnTo>
                  <a:lnTo>
                    <a:pt x="2183612" y="0"/>
                  </a:lnTo>
                  <a:lnTo>
                    <a:pt x="2301214" y="177520"/>
                  </a:lnTo>
                  <a:lnTo>
                    <a:pt x="2396261" y="177520"/>
                  </a:lnTo>
                  <a:close/>
                </a:path>
                <a:path w="3381375" h="177800">
                  <a:moveTo>
                    <a:pt x="2642463" y="177520"/>
                  </a:moveTo>
                  <a:lnTo>
                    <a:pt x="2525001" y="0"/>
                  </a:lnTo>
                  <a:lnTo>
                    <a:pt x="2429954" y="0"/>
                  </a:lnTo>
                  <a:lnTo>
                    <a:pt x="2547543" y="177520"/>
                  </a:lnTo>
                  <a:lnTo>
                    <a:pt x="2642463" y="177520"/>
                  </a:lnTo>
                  <a:close/>
                </a:path>
                <a:path w="3381375" h="177800">
                  <a:moveTo>
                    <a:pt x="2888805" y="177520"/>
                  </a:moveTo>
                  <a:lnTo>
                    <a:pt x="2771203" y="0"/>
                  </a:lnTo>
                  <a:lnTo>
                    <a:pt x="2676156" y="0"/>
                  </a:lnTo>
                  <a:lnTo>
                    <a:pt x="2793746" y="177520"/>
                  </a:lnTo>
                  <a:lnTo>
                    <a:pt x="2888805" y="177520"/>
                  </a:lnTo>
                  <a:close/>
                </a:path>
                <a:path w="3381375" h="177800">
                  <a:moveTo>
                    <a:pt x="3135007" y="177520"/>
                  </a:moveTo>
                  <a:lnTo>
                    <a:pt x="3017418" y="0"/>
                  </a:lnTo>
                  <a:lnTo>
                    <a:pt x="2922359" y="0"/>
                  </a:lnTo>
                  <a:lnTo>
                    <a:pt x="3039961" y="177520"/>
                  </a:lnTo>
                  <a:lnTo>
                    <a:pt x="3135007" y="177520"/>
                  </a:lnTo>
                  <a:close/>
                </a:path>
                <a:path w="3381375" h="177800">
                  <a:moveTo>
                    <a:pt x="3381210" y="177520"/>
                  </a:moveTo>
                  <a:lnTo>
                    <a:pt x="3263747" y="0"/>
                  </a:lnTo>
                  <a:lnTo>
                    <a:pt x="3168688" y="0"/>
                  </a:lnTo>
                  <a:lnTo>
                    <a:pt x="3286290" y="177520"/>
                  </a:lnTo>
                  <a:lnTo>
                    <a:pt x="3381210" y="177520"/>
                  </a:lnTo>
                  <a:close/>
                </a:path>
              </a:pathLst>
            </a:custGeom>
            <a:solidFill>
              <a:srgbClr val="FF0000"/>
            </a:solidFill>
          </p:spPr>
          <p:txBody>
            <a:bodyPr wrap="square" lIns="0" tIns="0" rIns="0" bIns="0" rtlCol="0"/>
            <a:lstStyle/>
            <a:p>
              <a:endParaRPr/>
            </a:p>
          </p:txBody>
        </p:sp>
        <p:pic>
          <p:nvPicPr>
            <p:cNvPr id="46" name="object 46"/>
            <p:cNvPicPr/>
            <p:nvPr/>
          </p:nvPicPr>
          <p:blipFill>
            <a:blip r:embed="rId4" cstate="print"/>
            <a:stretch>
              <a:fillRect/>
            </a:stretch>
          </p:blipFill>
          <p:spPr>
            <a:xfrm>
              <a:off x="260818" y="2832225"/>
              <a:ext cx="3381271" cy="3381477"/>
            </a:xfrm>
            <a:prstGeom prst="rect">
              <a:avLst/>
            </a:prstGeom>
          </p:spPr>
        </p:pic>
        <p:pic>
          <p:nvPicPr>
            <p:cNvPr id="47" name="object 47"/>
            <p:cNvPicPr/>
            <p:nvPr/>
          </p:nvPicPr>
          <p:blipFill>
            <a:blip r:embed="rId5" cstate="print"/>
            <a:stretch>
              <a:fillRect/>
            </a:stretch>
          </p:blipFill>
          <p:spPr>
            <a:xfrm>
              <a:off x="1685522" y="5630761"/>
              <a:ext cx="537997" cy="127744"/>
            </a:xfrm>
            <a:prstGeom prst="rect">
              <a:avLst/>
            </a:prstGeom>
          </p:spPr>
        </p:pic>
        <p:pic>
          <p:nvPicPr>
            <p:cNvPr id="48" name="object 48"/>
            <p:cNvPicPr/>
            <p:nvPr/>
          </p:nvPicPr>
          <p:blipFill>
            <a:blip r:embed="rId6" cstate="print"/>
            <a:stretch>
              <a:fillRect/>
            </a:stretch>
          </p:blipFill>
          <p:spPr>
            <a:xfrm>
              <a:off x="791301" y="5167874"/>
              <a:ext cx="544009" cy="127744"/>
            </a:xfrm>
            <a:prstGeom prst="rect">
              <a:avLst/>
            </a:prstGeom>
          </p:spPr>
        </p:pic>
        <p:pic>
          <p:nvPicPr>
            <p:cNvPr id="49" name="object 49"/>
            <p:cNvPicPr/>
            <p:nvPr/>
          </p:nvPicPr>
          <p:blipFill>
            <a:blip r:embed="rId7" cstate="print"/>
            <a:stretch>
              <a:fillRect/>
            </a:stretch>
          </p:blipFill>
          <p:spPr>
            <a:xfrm>
              <a:off x="2531592" y="5107759"/>
              <a:ext cx="544009" cy="129247"/>
            </a:xfrm>
            <a:prstGeom prst="rect">
              <a:avLst/>
            </a:prstGeom>
          </p:spPr>
        </p:pic>
        <p:pic>
          <p:nvPicPr>
            <p:cNvPr id="50" name="object 50"/>
            <p:cNvPicPr/>
            <p:nvPr/>
          </p:nvPicPr>
          <p:blipFill>
            <a:blip r:embed="rId8" cstate="print"/>
            <a:stretch>
              <a:fillRect/>
            </a:stretch>
          </p:blipFill>
          <p:spPr>
            <a:xfrm>
              <a:off x="2512431" y="5122776"/>
              <a:ext cx="545010" cy="99164"/>
            </a:xfrm>
            <a:prstGeom prst="rect">
              <a:avLst/>
            </a:prstGeom>
          </p:spPr>
        </p:pic>
        <p:pic>
          <p:nvPicPr>
            <p:cNvPr id="51" name="object 51"/>
            <p:cNvPicPr/>
            <p:nvPr/>
          </p:nvPicPr>
          <p:blipFill>
            <a:blip r:embed="rId9" cstate="print"/>
            <a:stretch>
              <a:fillRect/>
            </a:stretch>
          </p:blipFill>
          <p:spPr>
            <a:xfrm>
              <a:off x="3000461" y="4747056"/>
              <a:ext cx="575567" cy="129247"/>
            </a:xfrm>
            <a:prstGeom prst="rect">
              <a:avLst/>
            </a:prstGeom>
          </p:spPr>
        </p:pic>
        <p:pic>
          <p:nvPicPr>
            <p:cNvPr id="52" name="object 52"/>
            <p:cNvPicPr/>
            <p:nvPr/>
          </p:nvPicPr>
          <p:blipFill>
            <a:blip r:embed="rId10" cstate="print"/>
            <a:stretch>
              <a:fillRect/>
            </a:stretch>
          </p:blipFill>
          <p:spPr>
            <a:xfrm>
              <a:off x="3019997" y="4761083"/>
              <a:ext cx="538373" cy="101444"/>
            </a:xfrm>
            <a:prstGeom prst="rect">
              <a:avLst/>
            </a:prstGeom>
          </p:spPr>
        </p:pic>
        <p:pic>
          <p:nvPicPr>
            <p:cNvPr id="53" name="object 53"/>
            <p:cNvPicPr/>
            <p:nvPr/>
          </p:nvPicPr>
          <p:blipFill>
            <a:blip r:embed="rId11" cstate="print"/>
            <a:stretch>
              <a:fillRect/>
            </a:stretch>
          </p:blipFill>
          <p:spPr>
            <a:xfrm>
              <a:off x="3152243" y="4868789"/>
              <a:ext cx="339629" cy="127744"/>
            </a:xfrm>
            <a:prstGeom prst="rect">
              <a:avLst/>
            </a:prstGeom>
          </p:spPr>
        </p:pic>
        <p:pic>
          <p:nvPicPr>
            <p:cNvPr id="54" name="object 54"/>
            <p:cNvPicPr/>
            <p:nvPr/>
          </p:nvPicPr>
          <p:blipFill>
            <a:blip r:embed="rId12" cstate="print"/>
            <a:stretch>
              <a:fillRect/>
            </a:stretch>
          </p:blipFill>
          <p:spPr>
            <a:xfrm>
              <a:off x="305901" y="4656883"/>
              <a:ext cx="577070" cy="127744"/>
            </a:xfrm>
            <a:prstGeom prst="rect">
              <a:avLst/>
            </a:prstGeom>
          </p:spPr>
        </p:pic>
        <p:sp>
          <p:nvSpPr>
            <p:cNvPr id="55" name="object 55"/>
            <p:cNvSpPr/>
            <p:nvPr/>
          </p:nvSpPr>
          <p:spPr>
            <a:xfrm>
              <a:off x="326997" y="4673039"/>
              <a:ext cx="536575" cy="94615"/>
            </a:xfrm>
            <a:custGeom>
              <a:avLst/>
              <a:gdLst/>
              <a:ahLst/>
              <a:cxnLst/>
              <a:rect l="l" t="t" r="r" b="b"/>
              <a:pathLst>
                <a:path w="536575" h="94614">
                  <a:moveTo>
                    <a:pt x="142381" y="3381"/>
                  </a:moveTo>
                  <a:lnTo>
                    <a:pt x="101568" y="3381"/>
                  </a:lnTo>
                  <a:lnTo>
                    <a:pt x="101568" y="93554"/>
                  </a:lnTo>
                  <a:lnTo>
                    <a:pt x="103997" y="93178"/>
                  </a:lnTo>
                  <a:lnTo>
                    <a:pt x="116746" y="93178"/>
                  </a:lnTo>
                  <a:lnTo>
                    <a:pt x="116409" y="91174"/>
                  </a:lnTo>
                  <a:lnTo>
                    <a:pt x="116283" y="90423"/>
                  </a:lnTo>
                  <a:lnTo>
                    <a:pt x="116020" y="87417"/>
                  </a:lnTo>
                  <a:lnTo>
                    <a:pt x="116020" y="42080"/>
                  </a:lnTo>
                  <a:lnTo>
                    <a:pt x="142381" y="42080"/>
                  </a:lnTo>
                  <a:lnTo>
                    <a:pt x="141855" y="40327"/>
                  </a:lnTo>
                  <a:lnTo>
                    <a:pt x="141592" y="38573"/>
                  </a:lnTo>
                  <a:lnTo>
                    <a:pt x="141592" y="32186"/>
                  </a:lnTo>
                  <a:lnTo>
                    <a:pt x="116020" y="32186"/>
                  </a:lnTo>
                  <a:lnTo>
                    <a:pt x="116020" y="27051"/>
                  </a:lnTo>
                  <a:lnTo>
                    <a:pt x="141592" y="27051"/>
                  </a:lnTo>
                  <a:lnTo>
                    <a:pt x="141592" y="18410"/>
                  </a:lnTo>
                  <a:lnTo>
                    <a:pt x="116020" y="18410"/>
                  </a:lnTo>
                  <a:lnTo>
                    <a:pt x="116020" y="14026"/>
                  </a:lnTo>
                  <a:lnTo>
                    <a:pt x="141592" y="14026"/>
                  </a:lnTo>
                  <a:lnTo>
                    <a:pt x="141649" y="6512"/>
                  </a:lnTo>
                  <a:lnTo>
                    <a:pt x="141855" y="5134"/>
                  </a:lnTo>
                  <a:lnTo>
                    <a:pt x="142381" y="3381"/>
                  </a:lnTo>
                  <a:close/>
                </a:path>
                <a:path w="536575" h="94614">
                  <a:moveTo>
                    <a:pt x="116746" y="93178"/>
                  </a:moveTo>
                  <a:lnTo>
                    <a:pt x="114191" y="93178"/>
                  </a:lnTo>
                  <a:lnTo>
                    <a:pt x="116809" y="93554"/>
                  </a:lnTo>
                  <a:lnTo>
                    <a:pt x="116746" y="93178"/>
                  </a:lnTo>
                  <a:close/>
                </a:path>
                <a:path w="536575" h="94614">
                  <a:moveTo>
                    <a:pt x="166363" y="46839"/>
                  </a:moveTo>
                  <a:lnTo>
                    <a:pt x="123208" y="46839"/>
                  </a:lnTo>
                  <a:lnTo>
                    <a:pt x="123471" y="48593"/>
                  </a:lnTo>
                  <a:lnTo>
                    <a:pt x="123471" y="85288"/>
                  </a:lnTo>
                  <a:lnTo>
                    <a:pt x="123278" y="86666"/>
                  </a:lnTo>
                  <a:lnTo>
                    <a:pt x="123208" y="87166"/>
                  </a:lnTo>
                  <a:lnTo>
                    <a:pt x="158699" y="87166"/>
                  </a:lnTo>
                  <a:lnTo>
                    <a:pt x="159087" y="89045"/>
                  </a:lnTo>
                  <a:lnTo>
                    <a:pt x="159320" y="90423"/>
                  </a:lnTo>
                  <a:lnTo>
                    <a:pt x="159442" y="91174"/>
                  </a:lnTo>
                  <a:lnTo>
                    <a:pt x="159590" y="92301"/>
                  </a:lnTo>
                  <a:lnTo>
                    <a:pt x="159705" y="93178"/>
                  </a:lnTo>
                  <a:lnTo>
                    <a:pt x="158795" y="93178"/>
                  </a:lnTo>
                  <a:lnTo>
                    <a:pt x="162368" y="92677"/>
                  </a:lnTo>
                  <a:lnTo>
                    <a:pt x="164760" y="92301"/>
                  </a:lnTo>
                  <a:lnTo>
                    <a:pt x="166628" y="92301"/>
                  </a:lnTo>
                  <a:lnTo>
                    <a:pt x="176983" y="91174"/>
                  </a:lnTo>
                  <a:lnTo>
                    <a:pt x="184597" y="89546"/>
                  </a:lnTo>
                  <a:lnTo>
                    <a:pt x="188391" y="86666"/>
                  </a:lnTo>
                  <a:lnTo>
                    <a:pt x="188391" y="77273"/>
                  </a:lnTo>
                  <a:lnTo>
                    <a:pt x="166075" y="77273"/>
                  </a:lnTo>
                  <a:lnTo>
                    <a:pt x="166079" y="76271"/>
                  </a:lnTo>
                  <a:lnTo>
                    <a:pt x="137660" y="76271"/>
                  </a:lnTo>
                  <a:lnTo>
                    <a:pt x="137660" y="71136"/>
                  </a:lnTo>
                  <a:lnTo>
                    <a:pt x="166097" y="71136"/>
                  </a:lnTo>
                  <a:lnTo>
                    <a:pt x="166124" y="63246"/>
                  </a:lnTo>
                  <a:lnTo>
                    <a:pt x="137660" y="63246"/>
                  </a:lnTo>
                  <a:lnTo>
                    <a:pt x="137660" y="57735"/>
                  </a:lnTo>
                  <a:lnTo>
                    <a:pt x="166143" y="57735"/>
                  </a:lnTo>
                  <a:lnTo>
                    <a:pt x="166175" y="48593"/>
                  </a:lnTo>
                  <a:lnTo>
                    <a:pt x="166363" y="46839"/>
                  </a:lnTo>
                  <a:close/>
                </a:path>
                <a:path w="536575" h="94614">
                  <a:moveTo>
                    <a:pt x="188792" y="3005"/>
                  </a:moveTo>
                  <a:lnTo>
                    <a:pt x="146702" y="3005"/>
                  </a:lnTo>
                  <a:lnTo>
                    <a:pt x="147290" y="4759"/>
                  </a:lnTo>
                  <a:lnTo>
                    <a:pt x="147591" y="6512"/>
                  </a:lnTo>
                  <a:lnTo>
                    <a:pt x="147591" y="38573"/>
                  </a:lnTo>
                  <a:lnTo>
                    <a:pt x="147290" y="40327"/>
                  </a:lnTo>
                  <a:lnTo>
                    <a:pt x="146702" y="42080"/>
                  </a:lnTo>
                  <a:lnTo>
                    <a:pt x="173940" y="42080"/>
                  </a:lnTo>
                  <a:lnTo>
                    <a:pt x="173940" y="76646"/>
                  </a:lnTo>
                  <a:lnTo>
                    <a:pt x="170668" y="77273"/>
                  </a:lnTo>
                  <a:lnTo>
                    <a:pt x="188391" y="77273"/>
                  </a:lnTo>
                  <a:lnTo>
                    <a:pt x="188391" y="31685"/>
                  </a:lnTo>
                  <a:lnTo>
                    <a:pt x="162043" y="31685"/>
                  </a:lnTo>
                  <a:lnTo>
                    <a:pt x="162043" y="26676"/>
                  </a:lnTo>
                  <a:lnTo>
                    <a:pt x="188391" y="26676"/>
                  </a:lnTo>
                  <a:lnTo>
                    <a:pt x="188391" y="18034"/>
                  </a:lnTo>
                  <a:lnTo>
                    <a:pt x="162043" y="18034"/>
                  </a:lnTo>
                  <a:lnTo>
                    <a:pt x="162043" y="13400"/>
                  </a:lnTo>
                  <a:lnTo>
                    <a:pt x="188391" y="13400"/>
                  </a:lnTo>
                  <a:lnTo>
                    <a:pt x="188500" y="5134"/>
                  </a:lnTo>
                  <a:lnTo>
                    <a:pt x="188529" y="4759"/>
                  </a:lnTo>
                  <a:lnTo>
                    <a:pt x="188736" y="3381"/>
                  </a:lnTo>
                  <a:lnTo>
                    <a:pt x="188792" y="3005"/>
                  </a:lnTo>
                  <a:close/>
                </a:path>
                <a:path w="536575" h="94614">
                  <a:moveTo>
                    <a:pt x="166097" y="71136"/>
                  </a:moveTo>
                  <a:lnTo>
                    <a:pt x="151911" y="71136"/>
                  </a:lnTo>
                  <a:lnTo>
                    <a:pt x="151911" y="76271"/>
                  </a:lnTo>
                  <a:lnTo>
                    <a:pt x="166079" y="76271"/>
                  </a:lnTo>
                  <a:lnTo>
                    <a:pt x="166097" y="71136"/>
                  </a:lnTo>
                  <a:close/>
                </a:path>
                <a:path w="536575" h="94614">
                  <a:moveTo>
                    <a:pt x="166143" y="57735"/>
                  </a:moveTo>
                  <a:lnTo>
                    <a:pt x="151911" y="57735"/>
                  </a:lnTo>
                  <a:lnTo>
                    <a:pt x="151911" y="63246"/>
                  </a:lnTo>
                  <a:lnTo>
                    <a:pt x="166124" y="63246"/>
                  </a:lnTo>
                  <a:lnTo>
                    <a:pt x="166143" y="57735"/>
                  </a:lnTo>
                  <a:close/>
                </a:path>
                <a:path w="536575" h="94614">
                  <a:moveTo>
                    <a:pt x="141592" y="27051"/>
                  </a:moveTo>
                  <a:lnTo>
                    <a:pt x="127917" y="27051"/>
                  </a:lnTo>
                  <a:lnTo>
                    <a:pt x="127917" y="32186"/>
                  </a:lnTo>
                  <a:lnTo>
                    <a:pt x="141592" y="32186"/>
                  </a:lnTo>
                  <a:lnTo>
                    <a:pt x="141592" y="27051"/>
                  </a:lnTo>
                  <a:close/>
                </a:path>
                <a:path w="536575" h="94614">
                  <a:moveTo>
                    <a:pt x="188391" y="26676"/>
                  </a:moveTo>
                  <a:lnTo>
                    <a:pt x="173940" y="26676"/>
                  </a:lnTo>
                  <a:lnTo>
                    <a:pt x="173940" y="31685"/>
                  </a:lnTo>
                  <a:lnTo>
                    <a:pt x="188391" y="31685"/>
                  </a:lnTo>
                  <a:lnTo>
                    <a:pt x="188391" y="26676"/>
                  </a:lnTo>
                  <a:close/>
                </a:path>
                <a:path w="536575" h="94614">
                  <a:moveTo>
                    <a:pt x="141592" y="14026"/>
                  </a:moveTo>
                  <a:lnTo>
                    <a:pt x="127917" y="14026"/>
                  </a:lnTo>
                  <a:lnTo>
                    <a:pt x="127917" y="18410"/>
                  </a:lnTo>
                  <a:lnTo>
                    <a:pt x="141592" y="18410"/>
                  </a:lnTo>
                  <a:lnTo>
                    <a:pt x="141592" y="14026"/>
                  </a:lnTo>
                  <a:close/>
                </a:path>
                <a:path w="536575" h="94614">
                  <a:moveTo>
                    <a:pt x="188391" y="13400"/>
                  </a:moveTo>
                  <a:lnTo>
                    <a:pt x="173940" y="13400"/>
                  </a:lnTo>
                  <a:lnTo>
                    <a:pt x="173940" y="18034"/>
                  </a:lnTo>
                  <a:lnTo>
                    <a:pt x="188391" y="18034"/>
                  </a:lnTo>
                  <a:lnTo>
                    <a:pt x="188391" y="13400"/>
                  </a:lnTo>
                  <a:close/>
                </a:path>
                <a:path w="536575" h="94614">
                  <a:moveTo>
                    <a:pt x="519468" y="64999"/>
                  </a:moveTo>
                  <a:lnTo>
                    <a:pt x="510564" y="73390"/>
                  </a:lnTo>
                  <a:lnTo>
                    <a:pt x="508661" y="75018"/>
                  </a:lnTo>
                  <a:lnTo>
                    <a:pt x="514359" y="80529"/>
                  </a:lnTo>
                  <a:lnTo>
                    <a:pt x="519380" y="86415"/>
                  </a:lnTo>
                  <a:lnTo>
                    <a:pt x="523701" y="92427"/>
                  </a:lnTo>
                  <a:lnTo>
                    <a:pt x="536086" y="82533"/>
                  </a:lnTo>
                  <a:lnTo>
                    <a:pt x="532743" y="78525"/>
                  </a:lnTo>
                  <a:lnTo>
                    <a:pt x="527207" y="72764"/>
                  </a:lnTo>
                  <a:lnTo>
                    <a:pt x="519468" y="64999"/>
                  </a:lnTo>
                  <a:close/>
                </a:path>
                <a:path w="536575" h="94614">
                  <a:moveTo>
                    <a:pt x="81117" y="84035"/>
                  </a:moveTo>
                  <a:lnTo>
                    <a:pt x="50736" y="84035"/>
                  </a:lnTo>
                  <a:lnTo>
                    <a:pt x="52047" y="87041"/>
                  </a:lnTo>
                  <a:lnTo>
                    <a:pt x="52965" y="89922"/>
                  </a:lnTo>
                  <a:lnTo>
                    <a:pt x="53489" y="92677"/>
                  </a:lnTo>
                  <a:lnTo>
                    <a:pt x="68932" y="91675"/>
                  </a:lnTo>
                  <a:lnTo>
                    <a:pt x="73190" y="91174"/>
                  </a:lnTo>
                  <a:lnTo>
                    <a:pt x="76196" y="89922"/>
                  </a:lnTo>
                  <a:lnTo>
                    <a:pt x="76372" y="89922"/>
                  </a:lnTo>
                  <a:lnTo>
                    <a:pt x="80366" y="85914"/>
                  </a:lnTo>
                  <a:lnTo>
                    <a:pt x="81117" y="84411"/>
                  </a:lnTo>
                  <a:lnTo>
                    <a:pt x="81117" y="84035"/>
                  </a:lnTo>
                  <a:close/>
                </a:path>
                <a:path w="536575" h="94614">
                  <a:moveTo>
                    <a:pt x="50441" y="61993"/>
                  </a:moveTo>
                  <a:lnTo>
                    <a:pt x="44443" y="61993"/>
                  </a:lnTo>
                  <a:lnTo>
                    <a:pt x="41952" y="63747"/>
                  </a:lnTo>
                  <a:lnTo>
                    <a:pt x="38839" y="65625"/>
                  </a:lnTo>
                  <a:lnTo>
                    <a:pt x="35102" y="67629"/>
                  </a:lnTo>
                  <a:lnTo>
                    <a:pt x="40674" y="74517"/>
                  </a:lnTo>
                  <a:lnTo>
                    <a:pt x="44737" y="80904"/>
                  </a:lnTo>
                  <a:lnTo>
                    <a:pt x="47295" y="86666"/>
                  </a:lnTo>
                  <a:lnTo>
                    <a:pt x="48250" y="85914"/>
                  </a:lnTo>
                  <a:lnTo>
                    <a:pt x="50736" y="84035"/>
                  </a:lnTo>
                  <a:lnTo>
                    <a:pt x="81117" y="84035"/>
                  </a:lnTo>
                  <a:lnTo>
                    <a:pt x="81117" y="77773"/>
                  </a:lnTo>
                  <a:lnTo>
                    <a:pt x="60529" y="77773"/>
                  </a:lnTo>
                  <a:lnTo>
                    <a:pt x="57455" y="71637"/>
                  </a:lnTo>
                  <a:lnTo>
                    <a:pt x="54112" y="66502"/>
                  </a:lnTo>
                  <a:lnTo>
                    <a:pt x="50441" y="61993"/>
                  </a:lnTo>
                  <a:close/>
                </a:path>
                <a:path w="536575" h="94614">
                  <a:moveTo>
                    <a:pt x="81117" y="61993"/>
                  </a:moveTo>
                  <a:lnTo>
                    <a:pt x="64988" y="61993"/>
                  </a:lnTo>
                  <a:lnTo>
                    <a:pt x="64988" y="77273"/>
                  </a:lnTo>
                  <a:lnTo>
                    <a:pt x="64174" y="77773"/>
                  </a:lnTo>
                  <a:lnTo>
                    <a:pt x="81117" y="77773"/>
                  </a:lnTo>
                  <a:lnTo>
                    <a:pt x="81117" y="61993"/>
                  </a:lnTo>
                  <a:close/>
                </a:path>
                <a:path w="536575" h="94614">
                  <a:moveTo>
                    <a:pt x="90560" y="48718"/>
                  </a:moveTo>
                  <a:lnTo>
                    <a:pt x="36577" y="48718"/>
                  </a:lnTo>
                  <a:lnTo>
                    <a:pt x="36839" y="50847"/>
                  </a:lnTo>
                  <a:lnTo>
                    <a:pt x="36971" y="53101"/>
                  </a:lnTo>
                  <a:lnTo>
                    <a:pt x="36971" y="57610"/>
                  </a:lnTo>
                  <a:lnTo>
                    <a:pt x="36839" y="59864"/>
                  </a:lnTo>
                  <a:lnTo>
                    <a:pt x="36577" y="61993"/>
                  </a:lnTo>
                  <a:lnTo>
                    <a:pt x="90560" y="61993"/>
                  </a:lnTo>
                  <a:lnTo>
                    <a:pt x="90297" y="59864"/>
                  </a:lnTo>
                  <a:lnTo>
                    <a:pt x="90159" y="57610"/>
                  </a:lnTo>
                  <a:lnTo>
                    <a:pt x="90159" y="53101"/>
                  </a:lnTo>
                  <a:lnTo>
                    <a:pt x="90297" y="50847"/>
                  </a:lnTo>
                  <a:lnTo>
                    <a:pt x="90560" y="48718"/>
                  </a:lnTo>
                  <a:close/>
                </a:path>
                <a:path w="536575" h="94614">
                  <a:moveTo>
                    <a:pt x="81117" y="42832"/>
                  </a:moveTo>
                  <a:lnTo>
                    <a:pt x="64988" y="42832"/>
                  </a:lnTo>
                  <a:lnTo>
                    <a:pt x="64988" y="48718"/>
                  </a:lnTo>
                  <a:lnTo>
                    <a:pt x="81117" y="48718"/>
                  </a:lnTo>
                  <a:lnTo>
                    <a:pt x="81117" y="42832"/>
                  </a:lnTo>
                  <a:close/>
                </a:path>
                <a:path w="536575" h="94614">
                  <a:moveTo>
                    <a:pt x="90560" y="29431"/>
                  </a:moveTo>
                  <a:lnTo>
                    <a:pt x="36577" y="29431"/>
                  </a:lnTo>
                  <a:lnTo>
                    <a:pt x="36839" y="31685"/>
                  </a:lnTo>
                  <a:lnTo>
                    <a:pt x="36971" y="33814"/>
                  </a:lnTo>
                  <a:lnTo>
                    <a:pt x="36971" y="38323"/>
                  </a:lnTo>
                  <a:lnTo>
                    <a:pt x="36839" y="40577"/>
                  </a:lnTo>
                  <a:lnTo>
                    <a:pt x="36577" y="42832"/>
                  </a:lnTo>
                  <a:lnTo>
                    <a:pt x="90560" y="42832"/>
                  </a:lnTo>
                  <a:lnTo>
                    <a:pt x="90297" y="40577"/>
                  </a:lnTo>
                  <a:lnTo>
                    <a:pt x="90159" y="38323"/>
                  </a:lnTo>
                  <a:lnTo>
                    <a:pt x="90159" y="33814"/>
                  </a:lnTo>
                  <a:lnTo>
                    <a:pt x="90297" y="31685"/>
                  </a:lnTo>
                  <a:lnTo>
                    <a:pt x="90560" y="29431"/>
                  </a:lnTo>
                  <a:close/>
                </a:path>
                <a:path w="536575" h="94614">
                  <a:moveTo>
                    <a:pt x="70798" y="23920"/>
                  </a:moveTo>
                  <a:lnTo>
                    <a:pt x="55554" y="23920"/>
                  </a:lnTo>
                  <a:lnTo>
                    <a:pt x="55554" y="29431"/>
                  </a:lnTo>
                  <a:lnTo>
                    <a:pt x="70798" y="29431"/>
                  </a:lnTo>
                  <a:lnTo>
                    <a:pt x="70798" y="23920"/>
                  </a:lnTo>
                  <a:close/>
                </a:path>
                <a:path w="536575" h="94614">
                  <a:moveTo>
                    <a:pt x="88494" y="10144"/>
                  </a:moveTo>
                  <a:lnTo>
                    <a:pt x="37364" y="10144"/>
                  </a:lnTo>
                  <a:lnTo>
                    <a:pt x="37626" y="12398"/>
                  </a:lnTo>
                  <a:lnTo>
                    <a:pt x="37757" y="14653"/>
                  </a:lnTo>
                  <a:lnTo>
                    <a:pt x="37757" y="19286"/>
                  </a:lnTo>
                  <a:lnTo>
                    <a:pt x="37626" y="21541"/>
                  </a:lnTo>
                  <a:lnTo>
                    <a:pt x="37364" y="23920"/>
                  </a:lnTo>
                  <a:lnTo>
                    <a:pt x="88494" y="23920"/>
                  </a:lnTo>
                  <a:lnTo>
                    <a:pt x="88231" y="21541"/>
                  </a:lnTo>
                  <a:lnTo>
                    <a:pt x="88231" y="12398"/>
                  </a:lnTo>
                  <a:lnTo>
                    <a:pt x="88494" y="10144"/>
                  </a:lnTo>
                  <a:close/>
                </a:path>
                <a:path w="536575" h="94614">
                  <a:moveTo>
                    <a:pt x="54670" y="751"/>
                  </a:moveTo>
                  <a:lnTo>
                    <a:pt x="55033" y="2755"/>
                  </a:lnTo>
                  <a:lnTo>
                    <a:pt x="55123" y="3256"/>
                  </a:lnTo>
                  <a:lnTo>
                    <a:pt x="55214" y="3757"/>
                  </a:lnTo>
                  <a:lnTo>
                    <a:pt x="55307" y="4508"/>
                  </a:lnTo>
                  <a:lnTo>
                    <a:pt x="55554" y="7138"/>
                  </a:lnTo>
                  <a:lnTo>
                    <a:pt x="55554" y="10144"/>
                  </a:lnTo>
                  <a:lnTo>
                    <a:pt x="70798" y="10144"/>
                  </a:lnTo>
                  <a:lnTo>
                    <a:pt x="70798" y="5385"/>
                  </a:lnTo>
                  <a:lnTo>
                    <a:pt x="71187" y="4508"/>
                  </a:lnTo>
                  <a:lnTo>
                    <a:pt x="71976" y="3757"/>
                  </a:lnTo>
                  <a:lnTo>
                    <a:pt x="72564" y="3256"/>
                  </a:lnTo>
                  <a:lnTo>
                    <a:pt x="72865" y="2755"/>
                  </a:lnTo>
                  <a:lnTo>
                    <a:pt x="72865" y="1753"/>
                  </a:lnTo>
                  <a:lnTo>
                    <a:pt x="72301" y="1502"/>
                  </a:lnTo>
                  <a:lnTo>
                    <a:pt x="63785" y="1502"/>
                  </a:lnTo>
                  <a:lnTo>
                    <a:pt x="58275" y="1252"/>
                  </a:lnTo>
                  <a:lnTo>
                    <a:pt x="54670" y="751"/>
                  </a:lnTo>
                  <a:close/>
                </a:path>
                <a:path w="536575" h="94614">
                  <a:moveTo>
                    <a:pt x="228215" y="82032"/>
                  </a:moveTo>
                  <a:lnTo>
                    <a:pt x="216418" y="82032"/>
                  </a:lnTo>
                  <a:lnTo>
                    <a:pt x="216418" y="93804"/>
                  </a:lnTo>
                  <a:lnTo>
                    <a:pt x="218385" y="93554"/>
                  </a:lnTo>
                  <a:lnTo>
                    <a:pt x="228215" y="93554"/>
                  </a:lnTo>
                  <a:lnTo>
                    <a:pt x="228215" y="82032"/>
                  </a:lnTo>
                  <a:close/>
                </a:path>
                <a:path w="536575" h="94614">
                  <a:moveTo>
                    <a:pt x="228215" y="93554"/>
                  </a:moveTo>
                  <a:lnTo>
                    <a:pt x="226187" y="93554"/>
                  </a:lnTo>
                  <a:lnTo>
                    <a:pt x="228215" y="93804"/>
                  </a:lnTo>
                  <a:lnTo>
                    <a:pt x="228215" y="93554"/>
                  </a:lnTo>
                  <a:close/>
                </a:path>
                <a:path w="536575" h="94614">
                  <a:moveTo>
                    <a:pt x="246599" y="7890"/>
                  </a:moveTo>
                  <a:lnTo>
                    <a:pt x="200188" y="7890"/>
                  </a:lnTo>
                  <a:lnTo>
                    <a:pt x="200451" y="10019"/>
                  </a:lnTo>
                  <a:lnTo>
                    <a:pt x="200589" y="12148"/>
                  </a:lnTo>
                  <a:lnTo>
                    <a:pt x="200589" y="16782"/>
                  </a:lnTo>
                  <a:lnTo>
                    <a:pt x="200451" y="19036"/>
                  </a:lnTo>
                  <a:lnTo>
                    <a:pt x="200188" y="21165"/>
                  </a:lnTo>
                  <a:lnTo>
                    <a:pt x="246211" y="21165"/>
                  </a:lnTo>
                  <a:lnTo>
                    <a:pt x="246111" y="87667"/>
                  </a:lnTo>
                  <a:lnTo>
                    <a:pt x="245911" y="90297"/>
                  </a:lnTo>
                  <a:lnTo>
                    <a:pt x="289479" y="90297"/>
                  </a:lnTo>
                  <a:lnTo>
                    <a:pt x="289479" y="75143"/>
                  </a:lnTo>
                  <a:lnTo>
                    <a:pt x="257720" y="75143"/>
                  </a:lnTo>
                  <a:lnTo>
                    <a:pt x="257720" y="59363"/>
                  </a:lnTo>
                  <a:lnTo>
                    <a:pt x="289479" y="59363"/>
                  </a:lnTo>
                  <a:lnTo>
                    <a:pt x="289479" y="45086"/>
                  </a:lnTo>
                  <a:lnTo>
                    <a:pt x="257720" y="45086"/>
                  </a:lnTo>
                  <a:lnTo>
                    <a:pt x="257720" y="30934"/>
                  </a:lnTo>
                  <a:lnTo>
                    <a:pt x="289479" y="30934"/>
                  </a:lnTo>
                  <a:lnTo>
                    <a:pt x="289479" y="15654"/>
                  </a:lnTo>
                  <a:lnTo>
                    <a:pt x="246211" y="15654"/>
                  </a:lnTo>
                  <a:lnTo>
                    <a:pt x="246336" y="10019"/>
                  </a:lnTo>
                  <a:lnTo>
                    <a:pt x="246599" y="7890"/>
                  </a:lnTo>
                  <a:close/>
                </a:path>
                <a:path w="536575" h="94614">
                  <a:moveTo>
                    <a:pt x="243945" y="68756"/>
                  </a:moveTo>
                  <a:lnTo>
                    <a:pt x="199800" y="68756"/>
                  </a:lnTo>
                  <a:lnTo>
                    <a:pt x="200063" y="71011"/>
                  </a:lnTo>
                  <a:lnTo>
                    <a:pt x="200063" y="79777"/>
                  </a:lnTo>
                  <a:lnTo>
                    <a:pt x="199800" y="82032"/>
                  </a:lnTo>
                  <a:lnTo>
                    <a:pt x="243945" y="82032"/>
                  </a:lnTo>
                  <a:lnTo>
                    <a:pt x="243619" y="79777"/>
                  </a:lnTo>
                  <a:lnTo>
                    <a:pt x="243456" y="77648"/>
                  </a:lnTo>
                  <a:lnTo>
                    <a:pt x="243456" y="73265"/>
                  </a:lnTo>
                  <a:lnTo>
                    <a:pt x="243619" y="71011"/>
                  </a:lnTo>
                  <a:lnTo>
                    <a:pt x="243945" y="68756"/>
                  </a:lnTo>
                  <a:close/>
                </a:path>
                <a:path w="536575" h="94614">
                  <a:moveTo>
                    <a:pt x="273449" y="59363"/>
                  </a:moveTo>
                  <a:lnTo>
                    <a:pt x="262041" y="59363"/>
                  </a:lnTo>
                  <a:lnTo>
                    <a:pt x="262041" y="75143"/>
                  </a:lnTo>
                  <a:lnTo>
                    <a:pt x="273449" y="75143"/>
                  </a:lnTo>
                  <a:lnTo>
                    <a:pt x="273449" y="59363"/>
                  </a:lnTo>
                  <a:close/>
                </a:path>
                <a:path w="536575" h="94614">
                  <a:moveTo>
                    <a:pt x="289479" y="59363"/>
                  </a:moveTo>
                  <a:lnTo>
                    <a:pt x="278170" y="59363"/>
                  </a:lnTo>
                  <a:lnTo>
                    <a:pt x="278170" y="75143"/>
                  </a:lnTo>
                  <a:lnTo>
                    <a:pt x="289479" y="75143"/>
                  </a:lnTo>
                  <a:lnTo>
                    <a:pt x="289479" y="59363"/>
                  </a:lnTo>
                  <a:close/>
                </a:path>
                <a:path w="536575" h="94614">
                  <a:moveTo>
                    <a:pt x="228215" y="63747"/>
                  </a:moveTo>
                  <a:lnTo>
                    <a:pt x="216418" y="63747"/>
                  </a:lnTo>
                  <a:lnTo>
                    <a:pt x="216418" y="68756"/>
                  </a:lnTo>
                  <a:lnTo>
                    <a:pt x="228215" y="68756"/>
                  </a:lnTo>
                  <a:lnTo>
                    <a:pt x="228215" y="63747"/>
                  </a:lnTo>
                  <a:close/>
                </a:path>
                <a:path w="536575" h="94614">
                  <a:moveTo>
                    <a:pt x="242667" y="25924"/>
                  </a:moveTo>
                  <a:lnTo>
                    <a:pt x="201766" y="25924"/>
                  </a:lnTo>
                  <a:lnTo>
                    <a:pt x="201766" y="63747"/>
                  </a:lnTo>
                  <a:lnTo>
                    <a:pt x="242667" y="63747"/>
                  </a:lnTo>
                  <a:lnTo>
                    <a:pt x="242667" y="54228"/>
                  </a:lnTo>
                  <a:lnTo>
                    <a:pt x="210520" y="54228"/>
                  </a:lnTo>
                  <a:lnTo>
                    <a:pt x="210520" y="49094"/>
                  </a:lnTo>
                  <a:lnTo>
                    <a:pt x="242667" y="49094"/>
                  </a:lnTo>
                  <a:lnTo>
                    <a:pt x="242667" y="40452"/>
                  </a:lnTo>
                  <a:lnTo>
                    <a:pt x="210520" y="40452"/>
                  </a:lnTo>
                  <a:lnTo>
                    <a:pt x="210520" y="35317"/>
                  </a:lnTo>
                  <a:lnTo>
                    <a:pt x="242667" y="35317"/>
                  </a:lnTo>
                  <a:lnTo>
                    <a:pt x="242667" y="25924"/>
                  </a:lnTo>
                  <a:close/>
                </a:path>
                <a:path w="536575" h="94614">
                  <a:moveTo>
                    <a:pt x="228215" y="49094"/>
                  </a:moveTo>
                  <a:lnTo>
                    <a:pt x="216418" y="49094"/>
                  </a:lnTo>
                  <a:lnTo>
                    <a:pt x="216418" y="54228"/>
                  </a:lnTo>
                  <a:lnTo>
                    <a:pt x="228215" y="54228"/>
                  </a:lnTo>
                  <a:lnTo>
                    <a:pt x="228215" y="49094"/>
                  </a:lnTo>
                  <a:close/>
                </a:path>
                <a:path w="536575" h="94614">
                  <a:moveTo>
                    <a:pt x="242667" y="49094"/>
                  </a:moveTo>
                  <a:lnTo>
                    <a:pt x="234014" y="49094"/>
                  </a:lnTo>
                  <a:lnTo>
                    <a:pt x="234014" y="54228"/>
                  </a:lnTo>
                  <a:lnTo>
                    <a:pt x="242667" y="54228"/>
                  </a:lnTo>
                  <a:lnTo>
                    <a:pt x="242667" y="49094"/>
                  </a:lnTo>
                  <a:close/>
                </a:path>
                <a:path w="536575" h="94614">
                  <a:moveTo>
                    <a:pt x="273449" y="30934"/>
                  </a:moveTo>
                  <a:lnTo>
                    <a:pt x="262041" y="30934"/>
                  </a:lnTo>
                  <a:lnTo>
                    <a:pt x="262041" y="45086"/>
                  </a:lnTo>
                  <a:lnTo>
                    <a:pt x="273449" y="45086"/>
                  </a:lnTo>
                  <a:lnTo>
                    <a:pt x="273449" y="30934"/>
                  </a:lnTo>
                  <a:close/>
                </a:path>
                <a:path w="536575" h="94614">
                  <a:moveTo>
                    <a:pt x="289479" y="30934"/>
                  </a:moveTo>
                  <a:lnTo>
                    <a:pt x="278170" y="30934"/>
                  </a:lnTo>
                  <a:lnTo>
                    <a:pt x="278170" y="45086"/>
                  </a:lnTo>
                  <a:lnTo>
                    <a:pt x="289479" y="45086"/>
                  </a:lnTo>
                  <a:lnTo>
                    <a:pt x="289479" y="30934"/>
                  </a:lnTo>
                  <a:close/>
                </a:path>
                <a:path w="536575" h="94614">
                  <a:moveTo>
                    <a:pt x="228215" y="35317"/>
                  </a:moveTo>
                  <a:lnTo>
                    <a:pt x="216418" y="35317"/>
                  </a:lnTo>
                  <a:lnTo>
                    <a:pt x="216418" y="40452"/>
                  </a:lnTo>
                  <a:lnTo>
                    <a:pt x="228215" y="40452"/>
                  </a:lnTo>
                  <a:lnTo>
                    <a:pt x="228215" y="35317"/>
                  </a:lnTo>
                  <a:close/>
                </a:path>
                <a:path w="536575" h="94614">
                  <a:moveTo>
                    <a:pt x="242667" y="35317"/>
                  </a:moveTo>
                  <a:lnTo>
                    <a:pt x="234014" y="35317"/>
                  </a:lnTo>
                  <a:lnTo>
                    <a:pt x="234014" y="40452"/>
                  </a:lnTo>
                  <a:lnTo>
                    <a:pt x="242667" y="40452"/>
                  </a:lnTo>
                  <a:lnTo>
                    <a:pt x="242667" y="35317"/>
                  </a:lnTo>
                  <a:close/>
                </a:path>
                <a:path w="536575" h="94614">
                  <a:moveTo>
                    <a:pt x="228215" y="21165"/>
                  </a:moveTo>
                  <a:lnTo>
                    <a:pt x="216418" y="21165"/>
                  </a:lnTo>
                  <a:lnTo>
                    <a:pt x="216418" y="25924"/>
                  </a:lnTo>
                  <a:lnTo>
                    <a:pt x="228215" y="25924"/>
                  </a:lnTo>
                  <a:lnTo>
                    <a:pt x="228215" y="21165"/>
                  </a:lnTo>
                  <a:close/>
                </a:path>
                <a:path w="536575" h="94614">
                  <a:moveTo>
                    <a:pt x="261652" y="375"/>
                  </a:moveTo>
                  <a:lnTo>
                    <a:pt x="261727" y="1127"/>
                  </a:lnTo>
                  <a:lnTo>
                    <a:pt x="261828" y="2129"/>
                  </a:lnTo>
                  <a:lnTo>
                    <a:pt x="261918" y="3256"/>
                  </a:lnTo>
                  <a:lnTo>
                    <a:pt x="262041" y="15654"/>
                  </a:lnTo>
                  <a:lnTo>
                    <a:pt x="273449" y="15654"/>
                  </a:lnTo>
                  <a:lnTo>
                    <a:pt x="273449" y="3757"/>
                  </a:lnTo>
                  <a:lnTo>
                    <a:pt x="273691" y="3256"/>
                  </a:lnTo>
                  <a:lnTo>
                    <a:pt x="273458" y="3256"/>
                  </a:lnTo>
                  <a:lnTo>
                    <a:pt x="275052" y="2129"/>
                  </a:lnTo>
                  <a:lnTo>
                    <a:pt x="275315" y="1753"/>
                  </a:lnTo>
                  <a:lnTo>
                    <a:pt x="275315" y="1127"/>
                  </a:lnTo>
                  <a:lnTo>
                    <a:pt x="270588" y="1127"/>
                  </a:lnTo>
                  <a:lnTo>
                    <a:pt x="264332" y="751"/>
                  </a:lnTo>
                  <a:lnTo>
                    <a:pt x="261652" y="375"/>
                  </a:lnTo>
                  <a:close/>
                </a:path>
                <a:path w="536575" h="94614">
                  <a:moveTo>
                    <a:pt x="216018" y="751"/>
                  </a:moveTo>
                  <a:lnTo>
                    <a:pt x="216097" y="1502"/>
                  </a:lnTo>
                  <a:lnTo>
                    <a:pt x="216215" y="2630"/>
                  </a:lnTo>
                  <a:lnTo>
                    <a:pt x="216310" y="3757"/>
                  </a:lnTo>
                  <a:lnTo>
                    <a:pt x="216418" y="7890"/>
                  </a:lnTo>
                  <a:lnTo>
                    <a:pt x="228215" y="7890"/>
                  </a:lnTo>
                  <a:lnTo>
                    <a:pt x="228215" y="4383"/>
                  </a:lnTo>
                  <a:lnTo>
                    <a:pt x="228487" y="3757"/>
                  </a:lnTo>
                  <a:lnTo>
                    <a:pt x="229039" y="3256"/>
                  </a:lnTo>
                  <a:lnTo>
                    <a:pt x="229793" y="2630"/>
                  </a:lnTo>
                  <a:lnTo>
                    <a:pt x="230081" y="2129"/>
                  </a:lnTo>
                  <a:lnTo>
                    <a:pt x="230081" y="1502"/>
                  </a:lnTo>
                  <a:lnTo>
                    <a:pt x="225216" y="1502"/>
                  </a:lnTo>
                  <a:lnTo>
                    <a:pt x="218773" y="1127"/>
                  </a:lnTo>
                  <a:lnTo>
                    <a:pt x="216018" y="751"/>
                  </a:lnTo>
                  <a:close/>
                </a:path>
                <a:path w="536575" h="94614">
                  <a:moveTo>
                    <a:pt x="34709" y="6512"/>
                  </a:moveTo>
                  <a:lnTo>
                    <a:pt x="0" y="6512"/>
                  </a:lnTo>
                  <a:lnTo>
                    <a:pt x="589" y="9017"/>
                  </a:lnTo>
                  <a:lnTo>
                    <a:pt x="885" y="11522"/>
                  </a:lnTo>
                  <a:lnTo>
                    <a:pt x="885" y="82282"/>
                  </a:lnTo>
                  <a:lnTo>
                    <a:pt x="589" y="84662"/>
                  </a:lnTo>
                  <a:lnTo>
                    <a:pt x="0" y="87166"/>
                  </a:lnTo>
                  <a:lnTo>
                    <a:pt x="34709" y="87166"/>
                  </a:lnTo>
                  <a:lnTo>
                    <a:pt x="34447" y="84662"/>
                  </a:lnTo>
                  <a:lnTo>
                    <a:pt x="34316" y="82282"/>
                  </a:lnTo>
                  <a:lnTo>
                    <a:pt x="34316" y="72388"/>
                  </a:lnTo>
                  <a:lnTo>
                    <a:pt x="14650" y="72388"/>
                  </a:lnTo>
                  <a:lnTo>
                    <a:pt x="14650" y="53727"/>
                  </a:lnTo>
                  <a:lnTo>
                    <a:pt x="34316" y="53727"/>
                  </a:lnTo>
                  <a:lnTo>
                    <a:pt x="34316" y="39200"/>
                  </a:lnTo>
                  <a:lnTo>
                    <a:pt x="14650" y="39200"/>
                  </a:lnTo>
                  <a:lnTo>
                    <a:pt x="14650" y="21666"/>
                  </a:lnTo>
                  <a:lnTo>
                    <a:pt x="34316" y="21666"/>
                  </a:lnTo>
                  <a:lnTo>
                    <a:pt x="34316" y="11522"/>
                  </a:lnTo>
                  <a:lnTo>
                    <a:pt x="34447" y="9017"/>
                  </a:lnTo>
                  <a:lnTo>
                    <a:pt x="34709" y="6512"/>
                  </a:lnTo>
                  <a:close/>
                </a:path>
                <a:path w="536575" h="94614">
                  <a:moveTo>
                    <a:pt x="34316" y="53727"/>
                  </a:moveTo>
                  <a:lnTo>
                    <a:pt x="20451" y="53727"/>
                  </a:lnTo>
                  <a:lnTo>
                    <a:pt x="20451" y="72388"/>
                  </a:lnTo>
                  <a:lnTo>
                    <a:pt x="34316" y="72388"/>
                  </a:lnTo>
                  <a:lnTo>
                    <a:pt x="34316" y="53727"/>
                  </a:lnTo>
                  <a:close/>
                </a:path>
                <a:path w="536575" h="94614">
                  <a:moveTo>
                    <a:pt x="34316" y="21666"/>
                  </a:moveTo>
                  <a:lnTo>
                    <a:pt x="20451" y="21666"/>
                  </a:lnTo>
                  <a:lnTo>
                    <a:pt x="20451" y="39200"/>
                  </a:lnTo>
                  <a:lnTo>
                    <a:pt x="34316" y="39200"/>
                  </a:lnTo>
                  <a:lnTo>
                    <a:pt x="34316" y="21666"/>
                  </a:lnTo>
                  <a:close/>
                </a:path>
                <a:path w="536575" h="94614">
                  <a:moveTo>
                    <a:pt x="460383" y="73891"/>
                  </a:moveTo>
                  <a:lnTo>
                    <a:pt x="444642" y="73891"/>
                  </a:lnTo>
                  <a:lnTo>
                    <a:pt x="444642" y="94180"/>
                  </a:lnTo>
                  <a:lnTo>
                    <a:pt x="447272" y="93929"/>
                  </a:lnTo>
                  <a:lnTo>
                    <a:pt x="460383" y="93929"/>
                  </a:lnTo>
                  <a:lnTo>
                    <a:pt x="460383" y="73891"/>
                  </a:lnTo>
                  <a:close/>
                </a:path>
                <a:path w="536575" h="94614">
                  <a:moveTo>
                    <a:pt x="460383" y="93929"/>
                  </a:moveTo>
                  <a:lnTo>
                    <a:pt x="457754" y="93929"/>
                  </a:lnTo>
                  <a:lnTo>
                    <a:pt x="460383" y="94180"/>
                  </a:lnTo>
                  <a:lnTo>
                    <a:pt x="460383" y="93929"/>
                  </a:lnTo>
                  <a:close/>
                </a:path>
                <a:path w="536575" h="94614">
                  <a:moveTo>
                    <a:pt x="471980" y="61993"/>
                  </a:moveTo>
                  <a:lnTo>
                    <a:pt x="435312" y="61993"/>
                  </a:lnTo>
                  <a:lnTo>
                    <a:pt x="433734" y="63496"/>
                  </a:lnTo>
                  <a:lnTo>
                    <a:pt x="431931" y="64999"/>
                  </a:lnTo>
                  <a:lnTo>
                    <a:pt x="406108" y="77773"/>
                  </a:lnTo>
                  <a:lnTo>
                    <a:pt x="410103" y="82407"/>
                  </a:lnTo>
                  <a:lnTo>
                    <a:pt x="412983" y="87417"/>
                  </a:lnTo>
                  <a:lnTo>
                    <a:pt x="414761" y="92677"/>
                  </a:lnTo>
                  <a:lnTo>
                    <a:pt x="423040" y="89108"/>
                  </a:lnTo>
                  <a:lnTo>
                    <a:pt x="430782" y="84787"/>
                  </a:lnTo>
                  <a:lnTo>
                    <a:pt x="437983" y="79715"/>
                  </a:lnTo>
                  <a:lnTo>
                    <a:pt x="444642" y="73891"/>
                  </a:lnTo>
                  <a:lnTo>
                    <a:pt x="460383" y="73891"/>
                  </a:lnTo>
                  <a:lnTo>
                    <a:pt x="460383" y="71511"/>
                  </a:lnTo>
                  <a:lnTo>
                    <a:pt x="486125" y="71511"/>
                  </a:lnTo>
                  <a:lnTo>
                    <a:pt x="482521" y="69549"/>
                  </a:lnTo>
                  <a:lnTo>
                    <a:pt x="477089" y="66001"/>
                  </a:lnTo>
                  <a:lnTo>
                    <a:pt x="475520" y="64999"/>
                  </a:lnTo>
                  <a:lnTo>
                    <a:pt x="473621" y="63496"/>
                  </a:lnTo>
                  <a:lnTo>
                    <a:pt x="471980" y="61993"/>
                  </a:lnTo>
                  <a:close/>
                </a:path>
                <a:path w="536575" h="94614">
                  <a:moveTo>
                    <a:pt x="486125" y="71511"/>
                  </a:moveTo>
                  <a:lnTo>
                    <a:pt x="460383" y="71511"/>
                  </a:lnTo>
                  <a:lnTo>
                    <a:pt x="467533" y="77773"/>
                  </a:lnTo>
                  <a:lnTo>
                    <a:pt x="474835" y="83174"/>
                  </a:lnTo>
                  <a:lnTo>
                    <a:pt x="482725" y="88049"/>
                  </a:lnTo>
                  <a:lnTo>
                    <a:pt x="491053" y="92301"/>
                  </a:lnTo>
                  <a:lnTo>
                    <a:pt x="494071" y="86415"/>
                  </a:lnTo>
                  <a:lnTo>
                    <a:pt x="497314" y="81531"/>
                  </a:lnTo>
                  <a:lnTo>
                    <a:pt x="500796" y="77773"/>
                  </a:lnTo>
                  <a:lnTo>
                    <a:pt x="494440" y="75449"/>
                  </a:lnTo>
                  <a:lnTo>
                    <a:pt x="488524" y="72795"/>
                  </a:lnTo>
                  <a:lnTo>
                    <a:pt x="486125" y="71511"/>
                  </a:lnTo>
                  <a:close/>
                </a:path>
                <a:path w="536575" h="94614">
                  <a:moveTo>
                    <a:pt x="492931" y="29055"/>
                  </a:moveTo>
                  <a:lnTo>
                    <a:pt x="413572" y="29055"/>
                  </a:lnTo>
                  <a:lnTo>
                    <a:pt x="414098" y="31059"/>
                  </a:lnTo>
                  <a:lnTo>
                    <a:pt x="414361" y="33188"/>
                  </a:lnTo>
                  <a:lnTo>
                    <a:pt x="414361" y="57610"/>
                  </a:lnTo>
                  <a:lnTo>
                    <a:pt x="414098" y="59864"/>
                  </a:lnTo>
                  <a:lnTo>
                    <a:pt x="413572" y="61993"/>
                  </a:lnTo>
                  <a:lnTo>
                    <a:pt x="492931" y="61993"/>
                  </a:lnTo>
                  <a:lnTo>
                    <a:pt x="492668" y="59864"/>
                  </a:lnTo>
                  <a:lnTo>
                    <a:pt x="492531" y="57610"/>
                  </a:lnTo>
                  <a:lnTo>
                    <a:pt x="492531" y="49094"/>
                  </a:lnTo>
                  <a:lnTo>
                    <a:pt x="429601" y="49094"/>
                  </a:lnTo>
                  <a:lnTo>
                    <a:pt x="429601" y="42080"/>
                  </a:lnTo>
                  <a:lnTo>
                    <a:pt x="492531" y="42080"/>
                  </a:lnTo>
                  <a:lnTo>
                    <a:pt x="492531" y="33188"/>
                  </a:lnTo>
                  <a:lnTo>
                    <a:pt x="492668" y="31059"/>
                  </a:lnTo>
                  <a:lnTo>
                    <a:pt x="492931" y="29055"/>
                  </a:lnTo>
                  <a:close/>
                </a:path>
                <a:path w="536575" h="94614">
                  <a:moveTo>
                    <a:pt x="460383" y="42080"/>
                  </a:moveTo>
                  <a:lnTo>
                    <a:pt x="444642" y="42080"/>
                  </a:lnTo>
                  <a:lnTo>
                    <a:pt x="444642" y="49094"/>
                  </a:lnTo>
                  <a:lnTo>
                    <a:pt x="460383" y="49094"/>
                  </a:lnTo>
                  <a:lnTo>
                    <a:pt x="460383" y="42080"/>
                  </a:lnTo>
                  <a:close/>
                </a:path>
                <a:path w="536575" h="94614">
                  <a:moveTo>
                    <a:pt x="492531" y="42080"/>
                  </a:moveTo>
                  <a:lnTo>
                    <a:pt x="477290" y="42080"/>
                  </a:lnTo>
                  <a:lnTo>
                    <a:pt x="477290" y="49094"/>
                  </a:lnTo>
                  <a:lnTo>
                    <a:pt x="492531" y="49094"/>
                  </a:lnTo>
                  <a:lnTo>
                    <a:pt x="492531" y="42080"/>
                  </a:lnTo>
                  <a:close/>
                </a:path>
                <a:path w="536575" h="94614">
                  <a:moveTo>
                    <a:pt x="460383" y="23044"/>
                  </a:moveTo>
                  <a:lnTo>
                    <a:pt x="444642" y="23044"/>
                  </a:lnTo>
                  <a:lnTo>
                    <a:pt x="444642" y="29055"/>
                  </a:lnTo>
                  <a:lnTo>
                    <a:pt x="460383" y="29055"/>
                  </a:lnTo>
                  <a:lnTo>
                    <a:pt x="460383" y="23044"/>
                  </a:lnTo>
                  <a:close/>
                </a:path>
                <a:path w="536575" h="94614">
                  <a:moveTo>
                    <a:pt x="499318" y="8641"/>
                  </a:moveTo>
                  <a:lnTo>
                    <a:pt x="406884" y="8641"/>
                  </a:lnTo>
                  <a:lnTo>
                    <a:pt x="407085" y="11021"/>
                  </a:lnTo>
                  <a:lnTo>
                    <a:pt x="407085" y="20539"/>
                  </a:lnTo>
                  <a:lnTo>
                    <a:pt x="406884" y="23044"/>
                  </a:lnTo>
                  <a:lnTo>
                    <a:pt x="499318" y="23044"/>
                  </a:lnTo>
                  <a:lnTo>
                    <a:pt x="499055" y="20539"/>
                  </a:lnTo>
                  <a:lnTo>
                    <a:pt x="498917" y="18159"/>
                  </a:lnTo>
                  <a:lnTo>
                    <a:pt x="498917" y="13275"/>
                  </a:lnTo>
                  <a:lnTo>
                    <a:pt x="499055" y="11021"/>
                  </a:lnTo>
                  <a:lnTo>
                    <a:pt x="499318" y="8641"/>
                  </a:lnTo>
                  <a:close/>
                </a:path>
                <a:path w="536575" h="94614">
                  <a:moveTo>
                    <a:pt x="444254" y="0"/>
                  </a:moveTo>
                  <a:lnTo>
                    <a:pt x="444287" y="500"/>
                  </a:lnTo>
                  <a:lnTo>
                    <a:pt x="444412" y="2379"/>
                  </a:lnTo>
                  <a:lnTo>
                    <a:pt x="444525" y="4633"/>
                  </a:lnTo>
                  <a:lnTo>
                    <a:pt x="444642" y="8641"/>
                  </a:lnTo>
                  <a:lnTo>
                    <a:pt x="460383" y="8641"/>
                  </a:lnTo>
                  <a:lnTo>
                    <a:pt x="460383" y="4633"/>
                  </a:lnTo>
                  <a:lnTo>
                    <a:pt x="460809" y="3631"/>
                  </a:lnTo>
                  <a:lnTo>
                    <a:pt x="461519" y="3005"/>
                  </a:lnTo>
                  <a:lnTo>
                    <a:pt x="462312" y="2379"/>
                  </a:lnTo>
                  <a:lnTo>
                    <a:pt x="462638" y="1878"/>
                  </a:lnTo>
                  <a:lnTo>
                    <a:pt x="462638" y="1001"/>
                  </a:lnTo>
                  <a:lnTo>
                    <a:pt x="462112" y="751"/>
                  </a:lnTo>
                  <a:lnTo>
                    <a:pt x="453458" y="751"/>
                  </a:lnTo>
                  <a:lnTo>
                    <a:pt x="447860" y="500"/>
                  </a:lnTo>
                  <a:lnTo>
                    <a:pt x="444254" y="0"/>
                  </a:lnTo>
                  <a:close/>
                </a:path>
                <a:path w="536575" h="94614">
                  <a:moveTo>
                    <a:pt x="384237" y="23169"/>
                  </a:moveTo>
                  <a:lnTo>
                    <a:pt x="356528" y="23169"/>
                  </a:lnTo>
                  <a:lnTo>
                    <a:pt x="362101" y="24672"/>
                  </a:lnTo>
                  <a:lnTo>
                    <a:pt x="366109" y="26425"/>
                  </a:lnTo>
                  <a:lnTo>
                    <a:pt x="368526" y="28554"/>
                  </a:lnTo>
                  <a:lnTo>
                    <a:pt x="373447" y="32812"/>
                  </a:lnTo>
                  <a:lnTo>
                    <a:pt x="375902" y="39450"/>
                  </a:lnTo>
                  <a:lnTo>
                    <a:pt x="375902" y="55230"/>
                  </a:lnTo>
                  <a:lnTo>
                    <a:pt x="372721" y="61242"/>
                  </a:lnTo>
                  <a:lnTo>
                    <a:pt x="366372" y="66001"/>
                  </a:lnTo>
                  <a:lnTo>
                    <a:pt x="360461" y="70635"/>
                  </a:lnTo>
                  <a:lnTo>
                    <a:pt x="353322" y="73265"/>
                  </a:lnTo>
                  <a:lnTo>
                    <a:pt x="344932" y="74016"/>
                  </a:lnTo>
                  <a:lnTo>
                    <a:pt x="347950" y="78901"/>
                  </a:lnTo>
                  <a:lnTo>
                    <a:pt x="349678" y="84536"/>
                  </a:lnTo>
                  <a:lnTo>
                    <a:pt x="349996" y="88920"/>
                  </a:lnTo>
                  <a:lnTo>
                    <a:pt x="350114" y="90548"/>
                  </a:lnTo>
                  <a:lnTo>
                    <a:pt x="350141" y="90924"/>
                  </a:lnTo>
                  <a:lnTo>
                    <a:pt x="354863" y="90548"/>
                  </a:lnTo>
                  <a:lnTo>
                    <a:pt x="360335" y="88920"/>
                  </a:lnTo>
                  <a:lnTo>
                    <a:pt x="393409" y="58236"/>
                  </a:lnTo>
                  <a:lnTo>
                    <a:pt x="393409" y="50095"/>
                  </a:lnTo>
                  <a:lnTo>
                    <a:pt x="392822" y="43241"/>
                  </a:lnTo>
                  <a:lnTo>
                    <a:pt x="392729" y="42158"/>
                  </a:lnTo>
                  <a:lnTo>
                    <a:pt x="392604" y="40701"/>
                  </a:lnTo>
                  <a:lnTo>
                    <a:pt x="390302" y="32812"/>
                  </a:lnTo>
                  <a:lnTo>
                    <a:pt x="390188" y="32421"/>
                  </a:lnTo>
                  <a:lnTo>
                    <a:pt x="386161" y="25245"/>
                  </a:lnTo>
                  <a:lnTo>
                    <a:pt x="384237" y="23169"/>
                  </a:lnTo>
                  <a:close/>
                </a:path>
                <a:path w="536575" h="94614">
                  <a:moveTo>
                    <a:pt x="351519" y="9267"/>
                  </a:moveTo>
                  <a:lnTo>
                    <a:pt x="312772" y="27135"/>
                  </a:lnTo>
                  <a:lnTo>
                    <a:pt x="304535" y="51542"/>
                  </a:lnTo>
                  <a:lnTo>
                    <a:pt x="304627" y="61242"/>
                  </a:lnTo>
                  <a:lnTo>
                    <a:pt x="306022" y="67128"/>
                  </a:lnTo>
                  <a:lnTo>
                    <a:pt x="313035" y="79652"/>
                  </a:lnTo>
                  <a:lnTo>
                    <a:pt x="318157" y="83034"/>
                  </a:lnTo>
                  <a:lnTo>
                    <a:pt x="324582" y="83034"/>
                  </a:lnTo>
                  <a:lnTo>
                    <a:pt x="323592" y="65750"/>
                  </a:lnTo>
                  <a:lnTo>
                    <a:pt x="322377" y="63747"/>
                  </a:lnTo>
                  <a:lnTo>
                    <a:pt x="321176" y="59864"/>
                  </a:lnTo>
                  <a:lnTo>
                    <a:pt x="320148" y="56357"/>
                  </a:lnTo>
                  <a:lnTo>
                    <a:pt x="319660" y="53853"/>
                  </a:lnTo>
                  <a:lnTo>
                    <a:pt x="319660" y="45837"/>
                  </a:lnTo>
                  <a:lnTo>
                    <a:pt x="321401" y="40202"/>
                  </a:lnTo>
                  <a:lnTo>
                    <a:pt x="324870" y="35442"/>
                  </a:lnTo>
                  <a:lnTo>
                    <a:pt x="328739" y="30182"/>
                  </a:lnTo>
                  <a:lnTo>
                    <a:pt x="334212" y="26425"/>
                  </a:lnTo>
                  <a:lnTo>
                    <a:pt x="341288" y="24296"/>
                  </a:lnTo>
                  <a:lnTo>
                    <a:pt x="356313" y="24296"/>
                  </a:lnTo>
                  <a:lnTo>
                    <a:pt x="356528" y="23169"/>
                  </a:lnTo>
                  <a:lnTo>
                    <a:pt x="384237" y="23169"/>
                  </a:lnTo>
                  <a:lnTo>
                    <a:pt x="380523" y="19161"/>
                  </a:lnTo>
                  <a:lnTo>
                    <a:pt x="374399" y="14815"/>
                  </a:lnTo>
                  <a:lnTo>
                    <a:pt x="367524" y="11725"/>
                  </a:lnTo>
                  <a:lnTo>
                    <a:pt x="360277" y="9972"/>
                  </a:lnTo>
                  <a:lnTo>
                    <a:pt x="361155" y="9972"/>
                  </a:lnTo>
                  <a:lnTo>
                    <a:pt x="351519" y="9267"/>
                  </a:lnTo>
                  <a:close/>
                </a:path>
                <a:path w="536575" h="94614">
                  <a:moveTo>
                    <a:pt x="356313" y="24296"/>
                  </a:moveTo>
                  <a:lnTo>
                    <a:pt x="341288" y="24296"/>
                  </a:lnTo>
                  <a:lnTo>
                    <a:pt x="340018" y="30182"/>
                  </a:lnTo>
                  <a:lnTo>
                    <a:pt x="339910" y="30683"/>
                  </a:lnTo>
                  <a:lnTo>
                    <a:pt x="337556" y="38573"/>
                  </a:lnTo>
                  <a:lnTo>
                    <a:pt x="330079" y="59864"/>
                  </a:lnTo>
                  <a:lnTo>
                    <a:pt x="326936" y="65750"/>
                  </a:lnTo>
                  <a:lnTo>
                    <a:pt x="342552" y="65750"/>
                  </a:lnTo>
                  <a:lnTo>
                    <a:pt x="356133" y="25245"/>
                  </a:lnTo>
                  <a:lnTo>
                    <a:pt x="356242" y="24672"/>
                  </a:lnTo>
                  <a:lnTo>
                    <a:pt x="356313" y="24296"/>
                  </a:lnTo>
                  <a:close/>
                </a:path>
              </a:pathLst>
            </a:custGeom>
            <a:solidFill>
              <a:srgbClr val="6F2F9F"/>
            </a:solidFill>
          </p:spPr>
          <p:txBody>
            <a:bodyPr wrap="square" lIns="0" tIns="0" rIns="0" bIns="0" rtlCol="0"/>
            <a:lstStyle/>
            <a:p>
              <a:endParaRPr/>
            </a:p>
          </p:txBody>
        </p:sp>
        <p:sp>
          <p:nvSpPr>
            <p:cNvPr id="56" name="object 56"/>
            <p:cNvSpPr/>
            <p:nvPr/>
          </p:nvSpPr>
          <p:spPr>
            <a:xfrm>
              <a:off x="326997" y="4673039"/>
              <a:ext cx="536575" cy="94615"/>
            </a:xfrm>
            <a:custGeom>
              <a:avLst/>
              <a:gdLst/>
              <a:ahLst/>
              <a:cxnLst/>
              <a:rect l="l" t="t" r="r" b="b"/>
              <a:pathLst>
                <a:path w="536575" h="94614">
                  <a:moveTo>
                    <a:pt x="137660" y="71136"/>
                  </a:moveTo>
                  <a:lnTo>
                    <a:pt x="137660" y="76271"/>
                  </a:lnTo>
                  <a:lnTo>
                    <a:pt x="151911" y="76271"/>
                  </a:lnTo>
                  <a:lnTo>
                    <a:pt x="151911" y="71136"/>
                  </a:lnTo>
                  <a:lnTo>
                    <a:pt x="137660" y="71136"/>
                  </a:lnTo>
                  <a:close/>
                </a:path>
                <a:path w="536575" h="94614">
                  <a:moveTo>
                    <a:pt x="519468" y="64999"/>
                  </a:moveTo>
                  <a:lnTo>
                    <a:pt x="527207" y="72764"/>
                  </a:lnTo>
                  <a:lnTo>
                    <a:pt x="532743" y="78525"/>
                  </a:lnTo>
                  <a:lnTo>
                    <a:pt x="536086" y="82533"/>
                  </a:lnTo>
                  <a:lnTo>
                    <a:pt x="523701" y="92427"/>
                  </a:lnTo>
                  <a:lnTo>
                    <a:pt x="519380" y="86415"/>
                  </a:lnTo>
                  <a:lnTo>
                    <a:pt x="514359" y="80529"/>
                  </a:lnTo>
                  <a:lnTo>
                    <a:pt x="508661" y="75018"/>
                  </a:lnTo>
                  <a:lnTo>
                    <a:pt x="510564" y="73390"/>
                  </a:lnTo>
                  <a:lnTo>
                    <a:pt x="514158" y="70009"/>
                  </a:lnTo>
                  <a:lnTo>
                    <a:pt x="519468" y="64999"/>
                  </a:lnTo>
                  <a:close/>
                </a:path>
                <a:path w="536575" h="94614">
                  <a:moveTo>
                    <a:pt x="50441" y="61993"/>
                  </a:moveTo>
                  <a:lnTo>
                    <a:pt x="54112" y="66502"/>
                  </a:lnTo>
                  <a:lnTo>
                    <a:pt x="57455" y="71637"/>
                  </a:lnTo>
                  <a:lnTo>
                    <a:pt x="60467" y="77648"/>
                  </a:lnTo>
                  <a:lnTo>
                    <a:pt x="61130" y="77773"/>
                  </a:lnTo>
                  <a:lnTo>
                    <a:pt x="61819" y="77773"/>
                  </a:lnTo>
                  <a:lnTo>
                    <a:pt x="62533" y="77773"/>
                  </a:lnTo>
                  <a:lnTo>
                    <a:pt x="64174" y="77773"/>
                  </a:lnTo>
                  <a:lnTo>
                    <a:pt x="64988" y="77273"/>
                  </a:lnTo>
                  <a:lnTo>
                    <a:pt x="64988" y="76271"/>
                  </a:lnTo>
                  <a:lnTo>
                    <a:pt x="64988" y="61993"/>
                  </a:lnTo>
                  <a:lnTo>
                    <a:pt x="50441" y="61993"/>
                  </a:lnTo>
                  <a:close/>
                </a:path>
                <a:path w="536575" h="94614">
                  <a:moveTo>
                    <a:pt x="273449" y="59363"/>
                  </a:moveTo>
                  <a:lnTo>
                    <a:pt x="273449" y="75143"/>
                  </a:lnTo>
                  <a:lnTo>
                    <a:pt x="278170" y="75143"/>
                  </a:lnTo>
                  <a:lnTo>
                    <a:pt x="278170" y="59363"/>
                  </a:lnTo>
                  <a:lnTo>
                    <a:pt x="273449" y="59363"/>
                  </a:lnTo>
                  <a:close/>
                </a:path>
                <a:path w="536575" h="94614">
                  <a:moveTo>
                    <a:pt x="257720" y="59363"/>
                  </a:moveTo>
                  <a:lnTo>
                    <a:pt x="257720" y="75143"/>
                  </a:lnTo>
                  <a:lnTo>
                    <a:pt x="262041" y="75143"/>
                  </a:lnTo>
                  <a:lnTo>
                    <a:pt x="262041" y="59363"/>
                  </a:lnTo>
                  <a:lnTo>
                    <a:pt x="257720" y="59363"/>
                  </a:lnTo>
                  <a:close/>
                </a:path>
                <a:path w="536575" h="94614">
                  <a:moveTo>
                    <a:pt x="137660" y="57735"/>
                  </a:moveTo>
                  <a:lnTo>
                    <a:pt x="137660" y="63246"/>
                  </a:lnTo>
                  <a:lnTo>
                    <a:pt x="151911" y="63246"/>
                  </a:lnTo>
                  <a:lnTo>
                    <a:pt x="151911" y="57735"/>
                  </a:lnTo>
                  <a:lnTo>
                    <a:pt x="137660" y="57735"/>
                  </a:lnTo>
                  <a:close/>
                </a:path>
                <a:path w="536575" h="94614">
                  <a:moveTo>
                    <a:pt x="14650" y="53727"/>
                  </a:moveTo>
                  <a:lnTo>
                    <a:pt x="14650" y="72388"/>
                  </a:lnTo>
                  <a:lnTo>
                    <a:pt x="20451" y="72388"/>
                  </a:lnTo>
                  <a:lnTo>
                    <a:pt x="20451" y="53727"/>
                  </a:lnTo>
                  <a:lnTo>
                    <a:pt x="14650" y="53727"/>
                  </a:lnTo>
                  <a:close/>
                </a:path>
                <a:path w="536575" h="94614">
                  <a:moveTo>
                    <a:pt x="228215" y="49094"/>
                  </a:moveTo>
                  <a:lnTo>
                    <a:pt x="228215" y="54228"/>
                  </a:lnTo>
                  <a:lnTo>
                    <a:pt x="234014" y="54228"/>
                  </a:lnTo>
                  <a:lnTo>
                    <a:pt x="234014" y="49094"/>
                  </a:lnTo>
                  <a:lnTo>
                    <a:pt x="228215" y="49094"/>
                  </a:lnTo>
                  <a:close/>
                </a:path>
                <a:path w="536575" h="94614">
                  <a:moveTo>
                    <a:pt x="210520" y="49094"/>
                  </a:moveTo>
                  <a:lnTo>
                    <a:pt x="210520" y="54228"/>
                  </a:lnTo>
                  <a:lnTo>
                    <a:pt x="216418" y="54228"/>
                  </a:lnTo>
                  <a:lnTo>
                    <a:pt x="216418" y="49094"/>
                  </a:lnTo>
                  <a:lnTo>
                    <a:pt x="210520" y="49094"/>
                  </a:lnTo>
                  <a:close/>
                </a:path>
                <a:path w="536575" h="94614">
                  <a:moveTo>
                    <a:pt x="460383" y="42080"/>
                  </a:moveTo>
                  <a:lnTo>
                    <a:pt x="460383" y="49094"/>
                  </a:lnTo>
                  <a:lnTo>
                    <a:pt x="477290" y="49094"/>
                  </a:lnTo>
                  <a:lnTo>
                    <a:pt x="477290" y="42080"/>
                  </a:lnTo>
                  <a:lnTo>
                    <a:pt x="460383" y="42080"/>
                  </a:lnTo>
                  <a:close/>
                </a:path>
                <a:path w="536575" h="94614">
                  <a:moveTo>
                    <a:pt x="429601" y="42080"/>
                  </a:moveTo>
                  <a:lnTo>
                    <a:pt x="429601" y="49094"/>
                  </a:lnTo>
                  <a:lnTo>
                    <a:pt x="444642" y="49094"/>
                  </a:lnTo>
                  <a:lnTo>
                    <a:pt x="444642" y="42080"/>
                  </a:lnTo>
                  <a:lnTo>
                    <a:pt x="429601" y="42080"/>
                  </a:lnTo>
                  <a:close/>
                </a:path>
                <a:path w="536575" h="94614">
                  <a:moveTo>
                    <a:pt x="228215" y="35317"/>
                  </a:moveTo>
                  <a:lnTo>
                    <a:pt x="228215" y="40452"/>
                  </a:lnTo>
                  <a:lnTo>
                    <a:pt x="234014" y="40452"/>
                  </a:lnTo>
                  <a:lnTo>
                    <a:pt x="234014" y="35317"/>
                  </a:lnTo>
                  <a:lnTo>
                    <a:pt x="228215" y="35317"/>
                  </a:lnTo>
                  <a:close/>
                </a:path>
                <a:path w="536575" h="94614">
                  <a:moveTo>
                    <a:pt x="210520" y="35317"/>
                  </a:moveTo>
                  <a:lnTo>
                    <a:pt x="210520" y="40452"/>
                  </a:lnTo>
                  <a:lnTo>
                    <a:pt x="216418" y="40452"/>
                  </a:lnTo>
                  <a:lnTo>
                    <a:pt x="216418" y="35317"/>
                  </a:lnTo>
                  <a:lnTo>
                    <a:pt x="210520" y="35317"/>
                  </a:lnTo>
                  <a:close/>
                </a:path>
                <a:path w="536575" h="94614">
                  <a:moveTo>
                    <a:pt x="273449" y="30934"/>
                  </a:moveTo>
                  <a:lnTo>
                    <a:pt x="273449" y="45086"/>
                  </a:lnTo>
                  <a:lnTo>
                    <a:pt x="278170" y="45086"/>
                  </a:lnTo>
                  <a:lnTo>
                    <a:pt x="278170" y="30934"/>
                  </a:lnTo>
                  <a:lnTo>
                    <a:pt x="273449" y="30934"/>
                  </a:lnTo>
                  <a:close/>
                </a:path>
                <a:path w="536575" h="94614">
                  <a:moveTo>
                    <a:pt x="257720" y="30934"/>
                  </a:moveTo>
                  <a:lnTo>
                    <a:pt x="257720" y="45086"/>
                  </a:lnTo>
                  <a:lnTo>
                    <a:pt x="262041" y="45086"/>
                  </a:lnTo>
                  <a:lnTo>
                    <a:pt x="262041" y="30934"/>
                  </a:lnTo>
                  <a:lnTo>
                    <a:pt x="257720" y="30934"/>
                  </a:lnTo>
                  <a:close/>
                </a:path>
                <a:path w="536575" h="94614">
                  <a:moveTo>
                    <a:pt x="116020" y="27051"/>
                  </a:moveTo>
                  <a:lnTo>
                    <a:pt x="116020" y="32186"/>
                  </a:lnTo>
                  <a:lnTo>
                    <a:pt x="127917" y="32186"/>
                  </a:lnTo>
                  <a:lnTo>
                    <a:pt x="127917" y="27051"/>
                  </a:lnTo>
                  <a:lnTo>
                    <a:pt x="116020" y="27051"/>
                  </a:lnTo>
                  <a:close/>
                </a:path>
                <a:path w="536575" h="94614">
                  <a:moveTo>
                    <a:pt x="162043" y="26676"/>
                  </a:moveTo>
                  <a:lnTo>
                    <a:pt x="162043" y="31685"/>
                  </a:lnTo>
                  <a:lnTo>
                    <a:pt x="173940" y="31685"/>
                  </a:lnTo>
                  <a:lnTo>
                    <a:pt x="173940" y="26676"/>
                  </a:lnTo>
                  <a:lnTo>
                    <a:pt x="162043" y="26676"/>
                  </a:lnTo>
                  <a:close/>
                </a:path>
                <a:path w="536575" h="94614">
                  <a:moveTo>
                    <a:pt x="341288" y="24296"/>
                  </a:moveTo>
                  <a:lnTo>
                    <a:pt x="319660" y="45837"/>
                  </a:lnTo>
                  <a:lnTo>
                    <a:pt x="319660" y="52225"/>
                  </a:lnTo>
                  <a:lnTo>
                    <a:pt x="323592" y="65750"/>
                  </a:lnTo>
                  <a:lnTo>
                    <a:pt x="324769" y="65750"/>
                  </a:lnTo>
                  <a:lnTo>
                    <a:pt x="326936" y="65750"/>
                  </a:lnTo>
                  <a:lnTo>
                    <a:pt x="330079" y="59864"/>
                  </a:lnTo>
                  <a:lnTo>
                    <a:pt x="334212" y="48092"/>
                  </a:lnTo>
                  <a:lnTo>
                    <a:pt x="337556" y="38573"/>
                  </a:lnTo>
                  <a:lnTo>
                    <a:pt x="339910" y="30683"/>
                  </a:lnTo>
                  <a:lnTo>
                    <a:pt x="341288" y="24296"/>
                  </a:lnTo>
                  <a:close/>
                </a:path>
                <a:path w="536575" h="94614">
                  <a:moveTo>
                    <a:pt x="14650" y="21666"/>
                  </a:moveTo>
                  <a:lnTo>
                    <a:pt x="14650" y="39200"/>
                  </a:lnTo>
                  <a:lnTo>
                    <a:pt x="20451" y="39200"/>
                  </a:lnTo>
                  <a:lnTo>
                    <a:pt x="20451" y="21666"/>
                  </a:lnTo>
                  <a:lnTo>
                    <a:pt x="14650" y="21666"/>
                  </a:lnTo>
                  <a:close/>
                </a:path>
                <a:path w="536575" h="94614">
                  <a:moveTo>
                    <a:pt x="116020" y="14026"/>
                  </a:moveTo>
                  <a:lnTo>
                    <a:pt x="116020" y="18410"/>
                  </a:lnTo>
                  <a:lnTo>
                    <a:pt x="127917" y="18410"/>
                  </a:lnTo>
                  <a:lnTo>
                    <a:pt x="127917" y="14026"/>
                  </a:lnTo>
                  <a:lnTo>
                    <a:pt x="116020" y="14026"/>
                  </a:lnTo>
                  <a:close/>
                </a:path>
                <a:path w="536575" h="94614">
                  <a:moveTo>
                    <a:pt x="162043" y="13400"/>
                  </a:moveTo>
                  <a:lnTo>
                    <a:pt x="162043" y="18034"/>
                  </a:lnTo>
                  <a:lnTo>
                    <a:pt x="173940" y="18034"/>
                  </a:lnTo>
                  <a:lnTo>
                    <a:pt x="173940" y="13400"/>
                  </a:lnTo>
                  <a:lnTo>
                    <a:pt x="162043" y="13400"/>
                  </a:lnTo>
                  <a:close/>
                </a:path>
                <a:path w="536575" h="94614">
                  <a:moveTo>
                    <a:pt x="351519" y="9267"/>
                  </a:moveTo>
                  <a:lnTo>
                    <a:pt x="386161" y="25245"/>
                  </a:lnTo>
                  <a:lnTo>
                    <a:pt x="393409" y="58236"/>
                  </a:lnTo>
                  <a:lnTo>
                    <a:pt x="390516" y="65750"/>
                  </a:lnTo>
                  <a:lnTo>
                    <a:pt x="384756" y="72513"/>
                  </a:lnTo>
                  <a:lnTo>
                    <a:pt x="380160" y="77773"/>
                  </a:lnTo>
                  <a:lnTo>
                    <a:pt x="374098" y="82282"/>
                  </a:lnTo>
                  <a:lnTo>
                    <a:pt x="366559" y="85914"/>
                  </a:lnTo>
                  <a:lnTo>
                    <a:pt x="360335" y="88920"/>
                  </a:lnTo>
                  <a:lnTo>
                    <a:pt x="354863" y="90548"/>
                  </a:lnTo>
                  <a:lnTo>
                    <a:pt x="350141" y="90924"/>
                  </a:lnTo>
                  <a:lnTo>
                    <a:pt x="349678" y="84536"/>
                  </a:lnTo>
                  <a:lnTo>
                    <a:pt x="347950" y="78901"/>
                  </a:lnTo>
                  <a:lnTo>
                    <a:pt x="344932" y="74016"/>
                  </a:lnTo>
                  <a:lnTo>
                    <a:pt x="353322" y="73265"/>
                  </a:lnTo>
                  <a:lnTo>
                    <a:pt x="360461" y="70635"/>
                  </a:lnTo>
                  <a:lnTo>
                    <a:pt x="366372" y="66001"/>
                  </a:lnTo>
                  <a:lnTo>
                    <a:pt x="372721" y="61242"/>
                  </a:lnTo>
                  <a:lnTo>
                    <a:pt x="375902" y="55230"/>
                  </a:lnTo>
                  <a:lnTo>
                    <a:pt x="375902" y="48217"/>
                  </a:lnTo>
                  <a:lnTo>
                    <a:pt x="375902" y="39450"/>
                  </a:lnTo>
                  <a:lnTo>
                    <a:pt x="373447" y="32812"/>
                  </a:lnTo>
                  <a:lnTo>
                    <a:pt x="368526" y="28554"/>
                  </a:lnTo>
                  <a:lnTo>
                    <a:pt x="366109" y="26425"/>
                  </a:lnTo>
                  <a:lnTo>
                    <a:pt x="362101" y="24672"/>
                  </a:lnTo>
                  <a:lnTo>
                    <a:pt x="356528" y="23169"/>
                  </a:lnTo>
                  <a:lnTo>
                    <a:pt x="354711" y="32705"/>
                  </a:lnTo>
                  <a:lnTo>
                    <a:pt x="352206" y="42158"/>
                  </a:lnTo>
                  <a:lnTo>
                    <a:pt x="334876" y="77492"/>
                  </a:lnTo>
                  <a:lnTo>
                    <a:pt x="324582" y="83034"/>
                  </a:lnTo>
                  <a:lnTo>
                    <a:pt x="318157" y="83034"/>
                  </a:lnTo>
                  <a:lnTo>
                    <a:pt x="304419" y="52726"/>
                  </a:lnTo>
                  <a:lnTo>
                    <a:pt x="305347" y="43241"/>
                  </a:lnTo>
                  <a:lnTo>
                    <a:pt x="334066" y="12085"/>
                  </a:lnTo>
                  <a:lnTo>
                    <a:pt x="342460" y="9972"/>
                  </a:lnTo>
                  <a:lnTo>
                    <a:pt x="351519" y="9267"/>
                  </a:lnTo>
                  <a:close/>
                </a:path>
                <a:path w="536575" h="94614">
                  <a:moveTo>
                    <a:pt x="0" y="6512"/>
                  </a:moveTo>
                  <a:lnTo>
                    <a:pt x="34709" y="6512"/>
                  </a:lnTo>
                  <a:lnTo>
                    <a:pt x="34447" y="9017"/>
                  </a:lnTo>
                  <a:lnTo>
                    <a:pt x="34316" y="11522"/>
                  </a:lnTo>
                  <a:lnTo>
                    <a:pt x="34316" y="14026"/>
                  </a:lnTo>
                  <a:lnTo>
                    <a:pt x="34316" y="79777"/>
                  </a:lnTo>
                  <a:lnTo>
                    <a:pt x="34316" y="82282"/>
                  </a:lnTo>
                  <a:lnTo>
                    <a:pt x="34447" y="84662"/>
                  </a:lnTo>
                  <a:lnTo>
                    <a:pt x="34709" y="87166"/>
                  </a:lnTo>
                  <a:lnTo>
                    <a:pt x="0" y="87166"/>
                  </a:lnTo>
                  <a:lnTo>
                    <a:pt x="589" y="84662"/>
                  </a:lnTo>
                  <a:lnTo>
                    <a:pt x="885" y="82282"/>
                  </a:lnTo>
                  <a:lnTo>
                    <a:pt x="885" y="79777"/>
                  </a:lnTo>
                  <a:lnTo>
                    <a:pt x="885" y="14026"/>
                  </a:lnTo>
                  <a:lnTo>
                    <a:pt x="885" y="11522"/>
                  </a:lnTo>
                  <a:lnTo>
                    <a:pt x="589" y="9017"/>
                  </a:lnTo>
                  <a:lnTo>
                    <a:pt x="0" y="6512"/>
                  </a:lnTo>
                  <a:close/>
                </a:path>
                <a:path w="536575" h="94614">
                  <a:moveTo>
                    <a:pt x="101568" y="3381"/>
                  </a:moveTo>
                  <a:lnTo>
                    <a:pt x="142381" y="3381"/>
                  </a:lnTo>
                  <a:lnTo>
                    <a:pt x="141855" y="5134"/>
                  </a:lnTo>
                  <a:lnTo>
                    <a:pt x="141592" y="6888"/>
                  </a:lnTo>
                  <a:lnTo>
                    <a:pt x="141592" y="8641"/>
                  </a:lnTo>
                  <a:lnTo>
                    <a:pt x="141592" y="36820"/>
                  </a:lnTo>
                  <a:lnTo>
                    <a:pt x="141592" y="38573"/>
                  </a:lnTo>
                  <a:lnTo>
                    <a:pt x="141855" y="40327"/>
                  </a:lnTo>
                  <a:lnTo>
                    <a:pt x="142381" y="42080"/>
                  </a:lnTo>
                  <a:lnTo>
                    <a:pt x="116020" y="42080"/>
                  </a:lnTo>
                  <a:lnTo>
                    <a:pt x="116020" y="84411"/>
                  </a:lnTo>
                  <a:lnTo>
                    <a:pt x="116020" y="87417"/>
                  </a:lnTo>
                  <a:lnTo>
                    <a:pt x="116283" y="90423"/>
                  </a:lnTo>
                  <a:lnTo>
                    <a:pt x="116809" y="93554"/>
                  </a:lnTo>
                  <a:lnTo>
                    <a:pt x="114191" y="93178"/>
                  </a:lnTo>
                  <a:lnTo>
                    <a:pt x="111561" y="93053"/>
                  </a:lnTo>
                  <a:lnTo>
                    <a:pt x="108944" y="93053"/>
                  </a:lnTo>
                  <a:lnTo>
                    <a:pt x="106452" y="93053"/>
                  </a:lnTo>
                  <a:lnTo>
                    <a:pt x="103997" y="93178"/>
                  </a:lnTo>
                  <a:lnTo>
                    <a:pt x="101568" y="93554"/>
                  </a:lnTo>
                  <a:lnTo>
                    <a:pt x="101831" y="90423"/>
                  </a:lnTo>
                  <a:lnTo>
                    <a:pt x="101969" y="87417"/>
                  </a:lnTo>
                  <a:lnTo>
                    <a:pt x="101969" y="84411"/>
                  </a:lnTo>
                  <a:lnTo>
                    <a:pt x="101969" y="8641"/>
                  </a:lnTo>
                  <a:lnTo>
                    <a:pt x="101969" y="6888"/>
                  </a:lnTo>
                  <a:lnTo>
                    <a:pt x="101831" y="5134"/>
                  </a:lnTo>
                  <a:lnTo>
                    <a:pt x="101568" y="3381"/>
                  </a:lnTo>
                  <a:close/>
                </a:path>
                <a:path w="536575" h="94614">
                  <a:moveTo>
                    <a:pt x="146702" y="3005"/>
                  </a:moveTo>
                  <a:lnTo>
                    <a:pt x="188792" y="3005"/>
                  </a:lnTo>
                  <a:lnTo>
                    <a:pt x="188529" y="4759"/>
                  </a:lnTo>
                  <a:lnTo>
                    <a:pt x="188391" y="6512"/>
                  </a:lnTo>
                  <a:lnTo>
                    <a:pt x="188391" y="8265"/>
                  </a:lnTo>
                  <a:lnTo>
                    <a:pt x="188391" y="82407"/>
                  </a:lnTo>
                  <a:lnTo>
                    <a:pt x="188391" y="86666"/>
                  </a:lnTo>
                  <a:lnTo>
                    <a:pt x="184597" y="89546"/>
                  </a:lnTo>
                  <a:lnTo>
                    <a:pt x="176983" y="91174"/>
                  </a:lnTo>
                  <a:lnTo>
                    <a:pt x="171159" y="91800"/>
                  </a:lnTo>
                  <a:lnTo>
                    <a:pt x="167778" y="92176"/>
                  </a:lnTo>
                  <a:lnTo>
                    <a:pt x="166864" y="92176"/>
                  </a:lnTo>
                  <a:lnTo>
                    <a:pt x="164760" y="92301"/>
                  </a:lnTo>
                  <a:lnTo>
                    <a:pt x="162368" y="92677"/>
                  </a:lnTo>
                  <a:lnTo>
                    <a:pt x="159688" y="93053"/>
                  </a:lnTo>
                  <a:lnTo>
                    <a:pt x="159425" y="91049"/>
                  </a:lnTo>
                  <a:lnTo>
                    <a:pt x="159087" y="89045"/>
                  </a:lnTo>
                  <a:lnTo>
                    <a:pt x="158699" y="87166"/>
                  </a:lnTo>
                  <a:lnTo>
                    <a:pt x="123208" y="87166"/>
                  </a:lnTo>
                  <a:lnTo>
                    <a:pt x="123471" y="85288"/>
                  </a:lnTo>
                  <a:lnTo>
                    <a:pt x="123596" y="83535"/>
                  </a:lnTo>
                  <a:lnTo>
                    <a:pt x="123596" y="81656"/>
                  </a:lnTo>
                  <a:lnTo>
                    <a:pt x="123596" y="52225"/>
                  </a:lnTo>
                  <a:lnTo>
                    <a:pt x="123596" y="50346"/>
                  </a:lnTo>
                  <a:lnTo>
                    <a:pt x="123471" y="48593"/>
                  </a:lnTo>
                  <a:lnTo>
                    <a:pt x="123208" y="46839"/>
                  </a:lnTo>
                  <a:lnTo>
                    <a:pt x="166363" y="46839"/>
                  </a:lnTo>
                  <a:lnTo>
                    <a:pt x="166175" y="48593"/>
                  </a:lnTo>
                  <a:lnTo>
                    <a:pt x="166075" y="50346"/>
                  </a:lnTo>
                  <a:lnTo>
                    <a:pt x="166075" y="52225"/>
                  </a:lnTo>
                  <a:lnTo>
                    <a:pt x="166075" y="77273"/>
                  </a:lnTo>
                  <a:lnTo>
                    <a:pt x="171322" y="77147"/>
                  </a:lnTo>
                  <a:lnTo>
                    <a:pt x="173940" y="76646"/>
                  </a:lnTo>
                  <a:lnTo>
                    <a:pt x="173940" y="75895"/>
                  </a:lnTo>
                  <a:lnTo>
                    <a:pt x="173940" y="42080"/>
                  </a:lnTo>
                  <a:lnTo>
                    <a:pt x="146702" y="42080"/>
                  </a:lnTo>
                  <a:lnTo>
                    <a:pt x="147290" y="40327"/>
                  </a:lnTo>
                  <a:lnTo>
                    <a:pt x="147591" y="38573"/>
                  </a:lnTo>
                  <a:lnTo>
                    <a:pt x="147591" y="36820"/>
                  </a:lnTo>
                  <a:lnTo>
                    <a:pt x="147591" y="8265"/>
                  </a:lnTo>
                  <a:lnTo>
                    <a:pt x="147591" y="6512"/>
                  </a:lnTo>
                  <a:lnTo>
                    <a:pt x="147290" y="4759"/>
                  </a:lnTo>
                  <a:lnTo>
                    <a:pt x="146702" y="3005"/>
                  </a:lnTo>
                  <a:close/>
                </a:path>
                <a:path w="536575" h="94614">
                  <a:moveTo>
                    <a:pt x="54670" y="751"/>
                  </a:moveTo>
                  <a:lnTo>
                    <a:pt x="58275" y="1252"/>
                  </a:lnTo>
                  <a:lnTo>
                    <a:pt x="63785" y="1502"/>
                  </a:lnTo>
                  <a:lnTo>
                    <a:pt x="71187" y="1502"/>
                  </a:lnTo>
                  <a:lnTo>
                    <a:pt x="72301" y="1502"/>
                  </a:lnTo>
                  <a:lnTo>
                    <a:pt x="72865" y="1753"/>
                  </a:lnTo>
                  <a:lnTo>
                    <a:pt x="72865" y="2254"/>
                  </a:lnTo>
                  <a:lnTo>
                    <a:pt x="72865" y="2755"/>
                  </a:lnTo>
                  <a:lnTo>
                    <a:pt x="72564" y="3256"/>
                  </a:lnTo>
                  <a:lnTo>
                    <a:pt x="71976" y="3757"/>
                  </a:lnTo>
                  <a:lnTo>
                    <a:pt x="71187" y="4508"/>
                  </a:lnTo>
                  <a:lnTo>
                    <a:pt x="70798" y="5385"/>
                  </a:lnTo>
                  <a:lnTo>
                    <a:pt x="70798" y="6512"/>
                  </a:lnTo>
                  <a:lnTo>
                    <a:pt x="70798" y="10144"/>
                  </a:lnTo>
                  <a:lnTo>
                    <a:pt x="88494" y="10144"/>
                  </a:lnTo>
                  <a:lnTo>
                    <a:pt x="88231" y="12398"/>
                  </a:lnTo>
                  <a:lnTo>
                    <a:pt x="88105" y="14653"/>
                  </a:lnTo>
                  <a:lnTo>
                    <a:pt x="88105" y="16907"/>
                  </a:lnTo>
                  <a:lnTo>
                    <a:pt x="88105" y="19286"/>
                  </a:lnTo>
                  <a:lnTo>
                    <a:pt x="88231" y="21541"/>
                  </a:lnTo>
                  <a:lnTo>
                    <a:pt x="88494" y="23920"/>
                  </a:lnTo>
                  <a:lnTo>
                    <a:pt x="70798" y="23920"/>
                  </a:lnTo>
                  <a:lnTo>
                    <a:pt x="70798" y="29431"/>
                  </a:lnTo>
                  <a:lnTo>
                    <a:pt x="90560" y="29431"/>
                  </a:lnTo>
                  <a:lnTo>
                    <a:pt x="90297" y="31685"/>
                  </a:lnTo>
                  <a:lnTo>
                    <a:pt x="90159" y="33814"/>
                  </a:lnTo>
                  <a:lnTo>
                    <a:pt x="90159" y="36069"/>
                  </a:lnTo>
                  <a:lnTo>
                    <a:pt x="90159" y="38323"/>
                  </a:lnTo>
                  <a:lnTo>
                    <a:pt x="90297" y="40577"/>
                  </a:lnTo>
                  <a:lnTo>
                    <a:pt x="90560" y="42832"/>
                  </a:lnTo>
                  <a:lnTo>
                    <a:pt x="81117" y="42832"/>
                  </a:lnTo>
                  <a:lnTo>
                    <a:pt x="81117" y="48718"/>
                  </a:lnTo>
                  <a:lnTo>
                    <a:pt x="90560" y="48718"/>
                  </a:lnTo>
                  <a:lnTo>
                    <a:pt x="90297" y="50847"/>
                  </a:lnTo>
                  <a:lnTo>
                    <a:pt x="90159" y="53101"/>
                  </a:lnTo>
                  <a:lnTo>
                    <a:pt x="90159" y="55481"/>
                  </a:lnTo>
                  <a:lnTo>
                    <a:pt x="90159" y="57610"/>
                  </a:lnTo>
                  <a:lnTo>
                    <a:pt x="90297" y="59864"/>
                  </a:lnTo>
                  <a:lnTo>
                    <a:pt x="90560" y="61993"/>
                  </a:lnTo>
                  <a:lnTo>
                    <a:pt x="81117" y="61993"/>
                  </a:lnTo>
                  <a:lnTo>
                    <a:pt x="81117" y="82783"/>
                  </a:lnTo>
                  <a:lnTo>
                    <a:pt x="81117" y="84411"/>
                  </a:lnTo>
                  <a:lnTo>
                    <a:pt x="80366" y="85914"/>
                  </a:lnTo>
                  <a:lnTo>
                    <a:pt x="78863" y="87417"/>
                  </a:lnTo>
                  <a:lnTo>
                    <a:pt x="76496" y="89797"/>
                  </a:lnTo>
                  <a:lnTo>
                    <a:pt x="73190" y="91174"/>
                  </a:lnTo>
                  <a:lnTo>
                    <a:pt x="68932" y="91675"/>
                  </a:lnTo>
                  <a:lnTo>
                    <a:pt x="53489" y="92677"/>
                  </a:lnTo>
                  <a:lnTo>
                    <a:pt x="52965" y="89922"/>
                  </a:lnTo>
                  <a:lnTo>
                    <a:pt x="52047" y="87041"/>
                  </a:lnTo>
                  <a:lnTo>
                    <a:pt x="50736" y="84035"/>
                  </a:lnTo>
                  <a:lnTo>
                    <a:pt x="49556" y="84912"/>
                  </a:lnTo>
                  <a:lnTo>
                    <a:pt x="48409" y="85789"/>
                  </a:lnTo>
                  <a:lnTo>
                    <a:pt x="47295" y="86666"/>
                  </a:lnTo>
                  <a:lnTo>
                    <a:pt x="44737" y="80904"/>
                  </a:lnTo>
                  <a:lnTo>
                    <a:pt x="40674" y="74517"/>
                  </a:lnTo>
                  <a:lnTo>
                    <a:pt x="35102" y="67629"/>
                  </a:lnTo>
                  <a:lnTo>
                    <a:pt x="38839" y="65625"/>
                  </a:lnTo>
                  <a:lnTo>
                    <a:pt x="41952" y="63747"/>
                  </a:lnTo>
                  <a:lnTo>
                    <a:pt x="44443" y="61993"/>
                  </a:lnTo>
                  <a:lnTo>
                    <a:pt x="36577" y="61993"/>
                  </a:lnTo>
                  <a:lnTo>
                    <a:pt x="36839" y="59864"/>
                  </a:lnTo>
                  <a:lnTo>
                    <a:pt x="36971" y="57610"/>
                  </a:lnTo>
                  <a:lnTo>
                    <a:pt x="36971" y="55481"/>
                  </a:lnTo>
                  <a:lnTo>
                    <a:pt x="36971" y="53101"/>
                  </a:lnTo>
                  <a:lnTo>
                    <a:pt x="36839" y="50847"/>
                  </a:lnTo>
                  <a:lnTo>
                    <a:pt x="36577" y="48718"/>
                  </a:lnTo>
                  <a:lnTo>
                    <a:pt x="64988" y="48718"/>
                  </a:lnTo>
                  <a:lnTo>
                    <a:pt x="64988" y="42832"/>
                  </a:lnTo>
                  <a:lnTo>
                    <a:pt x="36577" y="42832"/>
                  </a:lnTo>
                  <a:lnTo>
                    <a:pt x="36839" y="40577"/>
                  </a:lnTo>
                  <a:lnTo>
                    <a:pt x="36971" y="38323"/>
                  </a:lnTo>
                  <a:lnTo>
                    <a:pt x="36971" y="36069"/>
                  </a:lnTo>
                  <a:lnTo>
                    <a:pt x="36971" y="33814"/>
                  </a:lnTo>
                  <a:lnTo>
                    <a:pt x="36839" y="31685"/>
                  </a:lnTo>
                  <a:lnTo>
                    <a:pt x="36577" y="29431"/>
                  </a:lnTo>
                  <a:lnTo>
                    <a:pt x="55554" y="29431"/>
                  </a:lnTo>
                  <a:lnTo>
                    <a:pt x="55554" y="23920"/>
                  </a:lnTo>
                  <a:lnTo>
                    <a:pt x="37364" y="23920"/>
                  </a:lnTo>
                  <a:lnTo>
                    <a:pt x="37626" y="21541"/>
                  </a:lnTo>
                  <a:lnTo>
                    <a:pt x="37757" y="19286"/>
                  </a:lnTo>
                  <a:lnTo>
                    <a:pt x="37757" y="16907"/>
                  </a:lnTo>
                  <a:lnTo>
                    <a:pt x="37757" y="14653"/>
                  </a:lnTo>
                  <a:lnTo>
                    <a:pt x="37626" y="12398"/>
                  </a:lnTo>
                  <a:lnTo>
                    <a:pt x="37364" y="10144"/>
                  </a:lnTo>
                  <a:lnTo>
                    <a:pt x="55554" y="10144"/>
                  </a:lnTo>
                  <a:lnTo>
                    <a:pt x="55554" y="7138"/>
                  </a:lnTo>
                  <a:lnTo>
                    <a:pt x="55260" y="4007"/>
                  </a:lnTo>
                  <a:lnTo>
                    <a:pt x="54670" y="751"/>
                  </a:lnTo>
                  <a:close/>
                </a:path>
                <a:path w="536575" h="94614">
                  <a:moveTo>
                    <a:pt x="261652" y="375"/>
                  </a:moveTo>
                  <a:lnTo>
                    <a:pt x="264332" y="751"/>
                  </a:lnTo>
                  <a:lnTo>
                    <a:pt x="268503" y="1001"/>
                  </a:lnTo>
                  <a:lnTo>
                    <a:pt x="274138" y="1001"/>
                  </a:lnTo>
                  <a:lnTo>
                    <a:pt x="274927" y="1001"/>
                  </a:lnTo>
                  <a:lnTo>
                    <a:pt x="275315" y="1127"/>
                  </a:lnTo>
                  <a:lnTo>
                    <a:pt x="275315" y="1502"/>
                  </a:lnTo>
                  <a:lnTo>
                    <a:pt x="275315" y="1753"/>
                  </a:lnTo>
                  <a:lnTo>
                    <a:pt x="275052" y="2129"/>
                  </a:lnTo>
                  <a:lnTo>
                    <a:pt x="274526" y="2504"/>
                  </a:lnTo>
                  <a:lnTo>
                    <a:pt x="273812" y="3005"/>
                  </a:lnTo>
                  <a:lnTo>
                    <a:pt x="273449" y="3757"/>
                  </a:lnTo>
                  <a:lnTo>
                    <a:pt x="273449" y="4759"/>
                  </a:lnTo>
                  <a:lnTo>
                    <a:pt x="273449" y="15654"/>
                  </a:lnTo>
                  <a:lnTo>
                    <a:pt x="289479" y="15654"/>
                  </a:lnTo>
                  <a:lnTo>
                    <a:pt x="289479" y="90297"/>
                  </a:lnTo>
                  <a:lnTo>
                    <a:pt x="245911" y="90297"/>
                  </a:lnTo>
                  <a:lnTo>
                    <a:pt x="246111" y="87667"/>
                  </a:lnTo>
                  <a:lnTo>
                    <a:pt x="246211" y="85037"/>
                  </a:lnTo>
                  <a:lnTo>
                    <a:pt x="246211" y="82407"/>
                  </a:lnTo>
                  <a:lnTo>
                    <a:pt x="246211" y="21165"/>
                  </a:lnTo>
                  <a:lnTo>
                    <a:pt x="228215" y="21165"/>
                  </a:lnTo>
                  <a:lnTo>
                    <a:pt x="228215" y="25924"/>
                  </a:lnTo>
                  <a:lnTo>
                    <a:pt x="242667" y="25924"/>
                  </a:lnTo>
                  <a:lnTo>
                    <a:pt x="242667" y="63747"/>
                  </a:lnTo>
                  <a:lnTo>
                    <a:pt x="228215" y="63747"/>
                  </a:lnTo>
                  <a:lnTo>
                    <a:pt x="228215" y="68756"/>
                  </a:lnTo>
                  <a:lnTo>
                    <a:pt x="243944" y="68756"/>
                  </a:lnTo>
                  <a:lnTo>
                    <a:pt x="243619" y="71011"/>
                  </a:lnTo>
                  <a:lnTo>
                    <a:pt x="243456" y="73265"/>
                  </a:lnTo>
                  <a:lnTo>
                    <a:pt x="243456" y="75519"/>
                  </a:lnTo>
                  <a:lnTo>
                    <a:pt x="243456" y="77648"/>
                  </a:lnTo>
                  <a:lnTo>
                    <a:pt x="243619" y="79777"/>
                  </a:lnTo>
                  <a:lnTo>
                    <a:pt x="243944" y="82032"/>
                  </a:lnTo>
                  <a:lnTo>
                    <a:pt x="228215" y="82032"/>
                  </a:lnTo>
                  <a:lnTo>
                    <a:pt x="228215" y="93804"/>
                  </a:lnTo>
                  <a:lnTo>
                    <a:pt x="226187" y="93554"/>
                  </a:lnTo>
                  <a:lnTo>
                    <a:pt x="224183" y="93554"/>
                  </a:lnTo>
                  <a:lnTo>
                    <a:pt x="222217" y="93554"/>
                  </a:lnTo>
                  <a:lnTo>
                    <a:pt x="220313" y="93554"/>
                  </a:lnTo>
                  <a:lnTo>
                    <a:pt x="218385" y="93554"/>
                  </a:lnTo>
                  <a:lnTo>
                    <a:pt x="216418" y="93804"/>
                  </a:lnTo>
                  <a:lnTo>
                    <a:pt x="216418" y="82032"/>
                  </a:lnTo>
                  <a:lnTo>
                    <a:pt x="199800" y="82032"/>
                  </a:lnTo>
                  <a:lnTo>
                    <a:pt x="200063" y="79777"/>
                  </a:lnTo>
                  <a:lnTo>
                    <a:pt x="200188" y="77648"/>
                  </a:lnTo>
                  <a:lnTo>
                    <a:pt x="200188" y="75519"/>
                  </a:lnTo>
                  <a:lnTo>
                    <a:pt x="200188" y="73265"/>
                  </a:lnTo>
                  <a:lnTo>
                    <a:pt x="200063" y="71011"/>
                  </a:lnTo>
                  <a:lnTo>
                    <a:pt x="199800" y="68756"/>
                  </a:lnTo>
                  <a:lnTo>
                    <a:pt x="216418" y="68756"/>
                  </a:lnTo>
                  <a:lnTo>
                    <a:pt x="216418" y="63747"/>
                  </a:lnTo>
                  <a:lnTo>
                    <a:pt x="201766" y="63747"/>
                  </a:lnTo>
                  <a:lnTo>
                    <a:pt x="201766" y="25924"/>
                  </a:lnTo>
                  <a:lnTo>
                    <a:pt x="216418" y="25924"/>
                  </a:lnTo>
                  <a:lnTo>
                    <a:pt x="216418" y="21165"/>
                  </a:lnTo>
                  <a:lnTo>
                    <a:pt x="200188" y="21165"/>
                  </a:lnTo>
                  <a:lnTo>
                    <a:pt x="200451" y="19036"/>
                  </a:lnTo>
                  <a:lnTo>
                    <a:pt x="200589" y="16782"/>
                  </a:lnTo>
                  <a:lnTo>
                    <a:pt x="200589" y="14402"/>
                  </a:lnTo>
                  <a:lnTo>
                    <a:pt x="200589" y="12148"/>
                  </a:lnTo>
                  <a:lnTo>
                    <a:pt x="200451" y="10019"/>
                  </a:lnTo>
                  <a:lnTo>
                    <a:pt x="200188" y="7890"/>
                  </a:lnTo>
                  <a:lnTo>
                    <a:pt x="216418" y="7890"/>
                  </a:lnTo>
                  <a:lnTo>
                    <a:pt x="216418" y="5635"/>
                  </a:lnTo>
                  <a:lnTo>
                    <a:pt x="216281" y="3256"/>
                  </a:lnTo>
                  <a:lnTo>
                    <a:pt x="216018" y="751"/>
                  </a:lnTo>
                  <a:lnTo>
                    <a:pt x="218773" y="1127"/>
                  </a:lnTo>
                  <a:lnTo>
                    <a:pt x="223068" y="1377"/>
                  </a:lnTo>
                  <a:lnTo>
                    <a:pt x="228904" y="1377"/>
                  </a:lnTo>
                  <a:lnTo>
                    <a:pt x="229693" y="1377"/>
                  </a:lnTo>
                  <a:lnTo>
                    <a:pt x="230081" y="1502"/>
                  </a:lnTo>
                  <a:lnTo>
                    <a:pt x="230081" y="1878"/>
                  </a:lnTo>
                  <a:lnTo>
                    <a:pt x="230081" y="2129"/>
                  </a:lnTo>
                  <a:lnTo>
                    <a:pt x="229793" y="2630"/>
                  </a:lnTo>
                  <a:lnTo>
                    <a:pt x="229205" y="3130"/>
                  </a:lnTo>
                  <a:lnTo>
                    <a:pt x="228541" y="3631"/>
                  </a:lnTo>
                  <a:lnTo>
                    <a:pt x="228215" y="4383"/>
                  </a:lnTo>
                  <a:lnTo>
                    <a:pt x="228215" y="5510"/>
                  </a:lnTo>
                  <a:lnTo>
                    <a:pt x="228215" y="7890"/>
                  </a:lnTo>
                  <a:lnTo>
                    <a:pt x="246599" y="7890"/>
                  </a:lnTo>
                  <a:lnTo>
                    <a:pt x="246336" y="10019"/>
                  </a:lnTo>
                  <a:lnTo>
                    <a:pt x="246211" y="12148"/>
                  </a:lnTo>
                  <a:lnTo>
                    <a:pt x="246211" y="14402"/>
                  </a:lnTo>
                  <a:lnTo>
                    <a:pt x="246211" y="15654"/>
                  </a:lnTo>
                  <a:lnTo>
                    <a:pt x="262041" y="15654"/>
                  </a:lnTo>
                  <a:lnTo>
                    <a:pt x="262041" y="7890"/>
                  </a:lnTo>
                  <a:lnTo>
                    <a:pt x="262041" y="5510"/>
                  </a:lnTo>
                  <a:lnTo>
                    <a:pt x="261915" y="3005"/>
                  </a:lnTo>
                  <a:lnTo>
                    <a:pt x="261652" y="375"/>
                  </a:lnTo>
                  <a:close/>
                </a:path>
                <a:path w="536575" h="94614">
                  <a:moveTo>
                    <a:pt x="444254" y="0"/>
                  </a:moveTo>
                  <a:lnTo>
                    <a:pt x="447860" y="500"/>
                  </a:lnTo>
                  <a:lnTo>
                    <a:pt x="453458" y="751"/>
                  </a:lnTo>
                  <a:lnTo>
                    <a:pt x="461072" y="751"/>
                  </a:lnTo>
                  <a:lnTo>
                    <a:pt x="462112" y="751"/>
                  </a:lnTo>
                  <a:lnTo>
                    <a:pt x="462638" y="1001"/>
                  </a:lnTo>
                  <a:lnTo>
                    <a:pt x="462638" y="1502"/>
                  </a:lnTo>
                  <a:lnTo>
                    <a:pt x="462638" y="1878"/>
                  </a:lnTo>
                  <a:lnTo>
                    <a:pt x="462312" y="2379"/>
                  </a:lnTo>
                  <a:lnTo>
                    <a:pt x="461661" y="2880"/>
                  </a:lnTo>
                  <a:lnTo>
                    <a:pt x="460809" y="3631"/>
                  </a:lnTo>
                  <a:lnTo>
                    <a:pt x="460383" y="4633"/>
                  </a:lnTo>
                  <a:lnTo>
                    <a:pt x="460383" y="5761"/>
                  </a:lnTo>
                  <a:lnTo>
                    <a:pt x="460383" y="8641"/>
                  </a:lnTo>
                  <a:lnTo>
                    <a:pt x="499318" y="8641"/>
                  </a:lnTo>
                  <a:lnTo>
                    <a:pt x="499055" y="11021"/>
                  </a:lnTo>
                  <a:lnTo>
                    <a:pt x="498917" y="13275"/>
                  </a:lnTo>
                  <a:lnTo>
                    <a:pt x="498917" y="15654"/>
                  </a:lnTo>
                  <a:lnTo>
                    <a:pt x="498917" y="18159"/>
                  </a:lnTo>
                  <a:lnTo>
                    <a:pt x="499055" y="20539"/>
                  </a:lnTo>
                  <a:lnTo>
                    <a:pt x="499318" y="23044"/>
                  </a:lnTo>
                  <a:lnTo>
                    <a:pt x="460383" y="23044"/>
                  </a:lnTo>
                  <a:lnTo>
                    <a:pt x="460383" y="29055"/>
                  </a:lnTo>
                  <a:lnTo>
                    <a:pt x="492931" y="29055"/>
                  </a:lnTo>
                  <a:lnTo>
                    <a:pt x="492668" y="31059"/>
                  </a:lnTo>
                  <a:lnTo>
                    <a:pt x="492531" y="33188"/>
                  </a:lnTo>
                  <a:lnTo>
                    <a:pt x="492531" y="35317"/>
                  </a:lnTo>
                  <a:lnTo>
                    <a:pt x="492531" y="55481"/>
                  </a:lnTo>
                  <a:lnTo>
                    <a:pt x="492531" y="57610"/>
                  </a:lnTo>
                  <a:lnTo>
                    <a:pt x="492668" y="59864"/>
                  </a:lnTo>
                  <a:lnTo>
                    <a:pt x="492931" y="61993"/>
                  </a:lnTo>
                  <a:lnTo>
                    <a:pt x="471980" y="61993"/>
                  </a:lnTo>
                  <a:lnTo>
                    <a:pt x="473621" y="63496"/>
                  </a:lnTo>
                  <a:lnTo>
                    <a:pt x="475324" y="64874"/>
                  </a:lnTo>
                  <a:lnTo>
                    <a:pt x="477089" y="66001"/>
                  </a:lnTo>
                  <a:lnTo>
                    <a:pt x="482521" y="69549"/>
                  </a:lnTo>
                  <a:lnTo>
                    <a:pt x="488281" y="72686"/>
                  </a:lnTo>
                  <a:lnTo>
                    <a:pt x="494371" y="75423"/>
                  </a:lnTo>
                  <a:lnTo>
                    <a:pt x="500796" y="77773"/>
                  </a:lnTo>
                  <a:lnTo>
                    <a:pt x="497314" y="81531"/>
                  </a:lnTo>
                  <a:lnTo>
                    <a:pt x="494071" y="86415"/>
                  </a:lnTo>
                  <a:lnTo>
                    <a:pt x="491053" y="92301"/>
                  </a:lnTo>
                  <a:lnTo>
                    <a:pt x="482725" y="88049"/>
                  </a:lnTo>
                  <a:lnTo>
                    <a:pt x="474835" y="83174"/>
                  </a:lnTo>
                  <a:lnTo>
                    <a:pt x="467387" y="77666"/>
                  </a:lnTo>
                  <a:lnTo>
                    <a:pt x="460383" y="71511"/>
                  </a:lnTo>
                  <a:lnTo>
                    <a:pt x="460383" y="94180"/>
                  </a:lnTo>
                  <a:lnTo>
                    <a:pt x="457754" y="93929"/>
                  </a:lnTo>
                  <a:lnTo>
                    <a:pt x="455136" y="93804"/>
                  </a:lnTo>
                  <a:lnTo>
                    <a:pt x="452519" y="93804"/>
                  </a:lnTo>
                  <a:lnTo>
                    <a:pt x="449889" y="93804"/>
                  </a:lnTo>
                  <a:lnTo>
                    <a:pt x="447272" y="93929"/>
                  </a:lnTo>
                  <a:lnTo>
                    <a:pt x="444642" y="94180"/>
                  </a:lnTo>
                  <a:lnTo>
                    <a:pt x="444642" y="73891"/>
                  </a:lnTo>
                  <a:lnTo>
                    <a:pt x="437983" y="79715"/>
                  </a:lnTo>
                  <a:lnTo>
                    <a:pt x="430782" y="84787"/>
                  </a:lnTo>
                  <a:lnTo>
                    <a:pt x="423040" y="89108"/>
                  </a:lnTo>
                  <a:lnTo>
                    <a:pt x="414761" y="92677"/>
                  </a:lnTo>
                  <a:lnTo>
                    <a:pt x="412983" y="87417"/>
                  </a:lnTo>
                  <a:lnTo>
                    <a:pt x="410103" y="82407"/>
                  </a:lnTo>
                  <a:lnTo>
                    <a:pt x="406108" y="77773"/>
                  </a:lnTo>
                  <a:lnTo>
                    <a:pt x="413011" y="75449"/>
                  </a:lnTo>
                  <a:lnTo>
                    <a:pt x="419278" y="72795"/>
                  </a:lnTo>
                  <a:lnTo>
                    <a:pt x="435312" y="61993"/>
                  </a:lnTo>
                  <a:lnTo>
                    <a:pt x="413572" y="61993"/>
                  </a:lnTo>
                  <a:lnTo>
                    <a:pt x="414098" y="59864"/>
                  </a:lnTo>
                  <a:lnTo>
                    <a:pt x="414361" y="57610"/>
                  </a:lnTo>
                  <a:lnTo>
                    <a:pt x="414361" y="55481"/>
                  </a:lnTo>
                  <a:lnTo>
                    <a:pt x="414361" y="35317"/>
                  </a:lnTo>
                  <a:lnTo>
                    <a:pt x="414361" y="33188"/>
                  </a:lnTo>
                  <a:lnTo>
                    <a:pt x="414098" y="31059"/>
                  </a:lnTo>
                  <a:lnTo>
                    <a:pt x="413572" y="29055"/>
                  </a:lnTo>
                  <a:lnTo>
                    <a:pt x="444642" y="29055"/>
                  </a:lnTo>
                  <a:lnTo>
                    <a:pt x="444642" y="23044"/>
                  </a:lnTo>
                  <a:lnTo>
                    <a:pt x="406884" y="23044"/>
                  </a:lnTo>
                  <a:lnTo>
                    <a:pt x="407085" y="20539"/>
                  </a:lnTo>
                  <a:lnTo>
                    <a:pt x="407185" y="18159"/>
                  </a:lnTo>
                  <a:lnTo>
                    <a:pt x="407185" y="15654"/>
                  </a:lnTo>
                  <a:lnTo>
                    <a:pt x="407185" y="13275"/>
                  </a:lnTo>
                  <a:lnTo>
                    <a:pt x="407085" y="11021"/>
                  </a:lnTo>
                  <a:lnTo>
                    <a:pt x="406884" y="8641"/>
                  </a:lnTo>
                  <a:lnTo>
                    <a:pt x="444642" y="8641"/>
                  </a:lnTo>
                  <a:lnTo>
                    <a:pt x="444579" y="5886"/>
                  </a:lnTo>
                  <a:lnTo>
                    <a:pt x="444454" y="3005"/>
                  </a:lnTo>
                  <a:lnTo>
                    <a:pt x="444254" y="0"/>
                  </a:lnTo>
                  <a:close/>
                </a:path>
              </a:pathLst>
            </a:custGeom>
            <a:ln w="4508">
              <a:solidFill>
                <a:srgbClr val="FFFFFF"/>
              </a:solidFill>
            </a:ln>
          </p:spPr>
          <p:txBody>
            <a:bodyPr wrap="square" lIns="0" tIns="0" rIns="0" bIns="0" rtlCol="0"/>
            <a:lstStyle/>
            <a:p>
              <a:endParaRPr/>
            </a:p>
          </p:txBody>
        </p:sp>
        <p:pic>
          <p:nvPicPr>
            <p:cNvPr id="57" name="object 57"/>
            <p:cNvPicPr/>
            <p:nvPr/>
          </p:nvPicPr>
          <p:blipFill>
            <a:blip r:embed="rId13" cstate="print"/>
            <a:stretch>
              <a:fillRect/>
            </a:stretch>
          </p:blipFill>
          <p:spPr>
            <a:xfrm>
              <a:off x="301392" y="4775611"/>
              <a:ext cx="643193" cy="129247"/>
            </a:xfrm>
            <a:prstGeom prst="rect">
              <a:avLst/>
            </a:prstGeom>
          </p:spPr>
        </p:pic>
        <p:pic>
          <p:nvPicPr>
            <p:cNvPr id="58" name="object 58"/>
            <p:cNvPicPr/>
            <p:nvPr/>
          </p:nvPicPr>
          <p:blipFill>
            <a:blip r:embed="rId14" cstate="print"/>
            <a:stretch>
              <a:fillRect/>
            </a:stretch>
          </p:blipFill>
          <p:spPr>
            <a:xfrm>
              <a:off x="320500" y="4789512"/>
              <a:ext cx="604223" cy="100191"/>
            </a:xfrm>
            <a:prstGeom prst="rect">
              <a:avLst/>
            </a:prstGeom>
          </p:spPr>
        </p:pic>
        <p:pic>
          <p:nvPicPr>
            <p:cNvPr id="59" name="object 59"/>
            <p:cNvPicPr/>
            <p:nvPr/>
          </p:nvPicPr>
          <p:blipFill>
            <a:blip r:embed="rId15" cstate="print"/>
            <a:stretch>
              <a:fillRect/>
            </a:stretch>
          </p:blipFill>
          <p:spPr>
            <a:xfrm>
              <a:off x="910021" y="5790066"/>
              <a:ext cx="2079857" cy="169825"/>
            </a:xfrm>
            <a:prstGeom prst="rect">
              <a:avLst/>
            </a:prstGeom>
          </p:spPr>
        </p:pic>
        <p:pic>
          <p:nvPicPr>
            <p:cNvPr id="60" name="object 60"/>
            <p:cNvPicPr/>
            <p:nvPr/>
          </p:nvPicPr>
          <p:blipFill>
            <a:blip r:embed="rId16" cstate="print"/>
            <a:stretch>
              <a:fillRect/>
            </a:stretch>
          </p:blipFill>
          <p:spPr>
            <a:xfrm>
              <a:off x="933039" y="5813286"/>
              <a:ext cx="2034736" cy="123887"/>
            </a:xfrm>
            <a:prstGeom prst="rect">
              <a:avLst/>
            </a:prstGeom>
          </p:spPr>
        </p:pic>
        <p:pic>
          <p:nvPicPr>
            <p:cNvPr id="61" name="object 61"/>
            <p:cNvPicPr/>
            <p:nvPr/>
          </p:nvPicPr>
          <p:blipFill>
            <a:blip r:embed="rId17" cstate="print"/>
            <a:stretch>
              <a:fillRect/>
            </a:stretch>
          </p:blipFill>
          <p:spPr>
            <a:xfrm>
              <a:off x="878463" y="5940354"/>
              <a:ext cx="1528334" cy="258495"/>
            </a:xfrm>
            <a:prstGeom prst="rect">
              <a:avLst/>
            </a:prstGeom>
          </p:spPr>
        </p:pic>
        <p:pic>
          <p:nvPicPr>
            <p:cNvPr id="62" name="object 62"/>
            <p:cNvPicPr/>
            <p:nvPr/>
          </p:nvPicPr>
          <p:blipFill>
            <a:blip r:embed="rId18" cstate="print"/>
            <a:stretch>
              <a:fillRect/>
            </a:stretch>
          </p:blipFill>
          <p:spPr>
            <a:xfrm>
              <a:off x="909395" y="5972541"/>
              <a:ext cx="1466532" cy="195223"/>
            </a:xfrm>
            <a:prstGeom prst="rect">
              <a:avLst/>
            </a:prstGeom>
          </p:spPr>
        </p:pic>
        <p:pic>
          <p:nvPicPr>
            <p:cNvPr id="63" name="object 63"/>
            <p:cNvPicPr/>
            <p:nvPr/>
          </p:nvPicPr>
          <p:blipFill>
            <a:blip r:embed="rId19" cstate="print"/>
            <a:stretch>
              <a:fillRect/>
            </a:stretch>
          </p:blipFill>
          <p:spPr>
            <a:xfrm>
              <a:off x="2354263" y="5967406"/>
              <a:ext cx="566550" cy="210403"/>
            </a:xfrm>
            <a:prstGeom prst="rect">
              <a:avLst/>
            </a:prstGeom>
          </p:spPr>
        </p:pic>
        <p:sp>
          <p:nvSpPr>
            <p:cNvPr id="64" name="object 64"/>
            <p:cNvSpPr/>
            <p:nvPr/>
          </p:nvSpPr>
          <p:spPr>
            <a:xfrm>
              <a:off x="2387575" y="6000557"/>
              <a:ext cx="500380" cy="143510"/>
            </a:xfrm>
            <a:custGeom>
              <a:avLst/>
              <a:gdLst/>
              <a:ahLst/>
              <a:cxnLst/>
              <a:rect l="l" t="t" r="r" b="b"/>
              <a:pathLst>
                <a:path w="500380" h="143510">
                  <a:moveTo>
                    <a:pt x="396109" y="108144"/>
                  </a:moveTo>
                  <a:lnTo>
                    <a:pt x="360919" y="108144"/>
                  </a:lnTo>
                  <a:lnTo>
                    <a:pt x="360919" y="140544"/>
                  </a:lnTo>
                  <a:lnTo>
                    <a:pt x="396109" y="140544"/>
                  </a:lnTo>
                  <a:lnTo>
                    <a:pt x="396109" y="108144"/>
                  </a:lnTo>
                  <a:close/>
                </a:path>
                <a:path w="500380" h="143510">
                  <a:moveTo>
                    <a:pt x="206132" y="37684"/>
                  </a:moveTo>
                  <a:lnTo>
                    <a:pt x="164430" y="54466"/>
                  </a:lnTo>
                  <a:lnTo>
                    <a:pt x="151531" y="90773"/>
                  </a:lnTo>
                  <a:lnTo>
                    <a:pt x="152478" y="101707"/>
                  </a:lnTo>
                  <a:lnTo>
                    <a:pt x="152540" y="102423"/>
                  </a:lnTo>
                  <a:lnTo>
                    <a:pt x="176043" y="135599"/>
                  </a:lnTo>
                  <a:lnTo>
                    <a:pt x="208887" y="143286"/>
                  </a:lnTo>
                  <a:lnTo>
                    <a:pt x="229640" y="141408"/>
                  </a:lnTo>
                  <a:lnTo>
                    <a:pt x="245486" y="135771"/>
                  </a:lnTo>
                  <a:lnTo>
                    <a:pt x="256401" y="126374"/>
                  </a:lnTo>
                  <a:lnTo>
                    <a:pt x="262361" y="113216"/>
                  </a:lnTo>
                  <a:lnTo>
                    <a:pt x="261331" y="113029"/>
                  </a:lnTo>
                  <a:lnTo>
                    <a:pt x="201498" y="113029"/>
                  </a:lnTo>
                  <a:lnTo>
                    <a:pt x="196614" y="109246"/>
                  </a:lnTo>
                  <a:lnTo>
                    <a:pt x="193859" y="101707"/>
                  </a:lnTo>
                  <a:lnTo>
                    <a:pt x="262737" y="101707"/>
                  </a:lnTo>
                  <a:lnTo>
                    <a:pt x="259811" y="77498"/>
                  </a:lnTo>
                  <a:lnTo>
                    <a:pt x="192857" y="77498"/>
                  </a:lnTo>
                  <a:lnTo>
                    <a:pt x="193438" y="70863"/>
                  </a:lnTo>
                  <a:lnTo>
                    <a:pt x="193483" y="70347"/>
                  </a:lnTo>
                  <a:lnTo>
                    <a:pt x="198493" y="66765"/>
                  </a:lnTo>
                  <a:lnTo>
                    <a:pt x="255697" y="66765"/>
                  </a:lnTo>
                  <a:lnTo>
                    <a:pt x="248805" y="53690"/>
                  </a:lnTo>
                  <a:lnTo>
                    <a:pt x="231073" y="41686"/>
                  </a:lnTo>
                  <a:lnTo>
                    <a:pt x="206132" y="37684"/>
                  </a:lnTo>
                  <a:close/>
                </a:path>
                <a:path w="500380" h="143510">
                  <a:moveTo>
                    <a:pt x="222788" y="106003"/>
                  </a:moveTo>
                  <a:lnTo>
                    <a:pt x="220158" y="110687"/>
                  </a:lnTo>
                  <a:lnTo>
                    <a:pt x="215399" y="113029"/>
                  </a:lnTo>
                  <a:lnTo>
                    <a:pt x="261331" y="113029"/>
                  </a:lnTo>
                  <a:lnTo>
                    <a:pt x="222788" y="106003"/>
                  </a:lnTo>
                  <a:close/>
                </a:path>
                <a:path w="500380" h="143510">
                  <a:moveTo>
                    <a:pt x="255697" y="66765"/>
                  </a:moveTo>
                  <a:lnTo>
                    <a:pt x="216651" y="66765"/>
                  </a:lnTo>
                  <a:lnTo>
                    <a:pt x="221535" y="70347"/>
                  </a:lnTo>
                  <a:lnTo>
                    <a:pt x="222412" y="77498"/>
                  </a:lnTo>
                  <a:lnTo>
                    <a:pt x="259811" y="77498"/>
                  </a:lnTo>
                  <a:lnTo>
                    <a:pt x="259352" y="73697"/>
                  </a:lnTo>
                  <a:lnTo>
                    <a:pt x="255697" y="66765"/>
                  </a:lnTo>
                  <a:close/>
                </a:path>
                <a:path w="500380" h="143510">
                  <a:moveTo>
                    <a:pt x="315334" y="40414"/>
                  </a:moveTo>
                  <a:lnTo>
                    <a:pt x="277389" y="40414"/>
                  </a:lnTo>
                  <a:lnTo>
                    <a:pt x="277389" y="140744"/>
                  </a:lnTo>
                  <a:lnTo>
                    <a:pt x="318465" y="140744"/>
                  </a:lnTo>
                  <a:lnTo>
                    <a:pt x="318465" y="96760"/>
                  </a:lnTo>
                  <a:lnTo>
                    <a:pt x="319091" y="88369"/>
                  </a:lnTo>
                  <a:lnTo>
                    <a:pt x="320218" y="83547"/>
                  </a:lnTo>
                  <a:lnTo>
                    <a:pt x="321847" y="76784"/>
                  </a:lnTo>
                  <a:lnTo>
                    <a:pt x="324727" y="73403"/>
                  </a:lnTo>
                  <a:lnTo>
                    <a:pt x="343657" y="73403"/>
                  </a:lnTo>
                  <a:lnTo>
                    <a:pt x="353385" y="48805"/>
                  </a:lnTo>
                  <a:lnTo>
                    <a:pt x="315334" y="48805"/>
                  </a:lnTo>
                  <a:lnTo>
                    <a:pt x="315334" y="40414"/>
                  </a:lnTo>
                  <a:close/>
                </a:path>
                <a:path w="500380" h="143510">
                  <a:moveTo>
                    <a:pt x="343657" y="73403"/>
                  </a:moveTo>
                  <a:lnTo>
                    <a:pt x="332742" y="73403"/>
                  </a:lnTo>
                  <a:lnTo>
                    <a:pt x="337000" y="74893"/>
                  </a:lnTo>
                  <a:lnTo>
                    <a:pt x="341884" y="77886"/>
                  </a:lnTo>
                  <a:lnTo>
                    <a:pt x="343657" y="73403"/>
                  </a:lnTo>
                  <a:close/>
                </a:path>
                <a:path w="500380" h="143510">
                  <a:moveTo>
                    <a:pt x="340882" y="37872"/>
                  </a:moveTo>
                  <a:lnTo>
                    <a:pt x="330362" y="37872"/>
                  </a:lnTo>
                  <a:lnTo>
                    <a:pt x="326480" y="38586"/>
                  </a:lnTo>
                  <a:lnTo>
                    <a:pt x="323725" y="40026"/>
                  </a:lnTo>
                  <a:lnTo>
                    <a:pt x="320970" y="41717"/>
                  </a:lnTo>
                  <a:lnTo>
                    <a:pt x="318090" y="44635"/>
                  </a:lnTo>
                  <a:lnTo>
                    <a:pt x="315334" y="48805"/>
                  </a:lnTo>
                  <a:lnTo>
                    <a:pt x="353385" y="48805"/>
                  </a:lnTo>
                  <a:lnTo>
                    <a:pt x="355034" y="44635"/>
                  </a:lnTo>
                  <a:lnTo>
                    <a:pt x="355158" y="44322"/>
                  </a:lnTo>
                  <a:lnTo>
                    <a:pt x="347519" y="40026"/>
                  </a:lnTo>
                  <a:lnTo>
                    <a:pt x="340882" y="37872"/>
                  </a:lnTo>
                  <a:close/>
                </a:path>
                <a:path w="500380" h="143510">
                  <a:moveTo>
                    <a:pt x="43706" y="1377"/>
                  </a:moveTo>
                  <a:lnTo>
                    <a:pt x="0" y="1377"/>
                  </a:lnTo>
                  <a:lnTo>
                    <a:pt x="50719" y="140744"/>
                  </a:lnTo>
                  <a:lnTo>
                    <a:pt x="96053" y="140744"/>
                  </a:lnTo>
                  <a:lnTo>
                    <a:pt x="113814" y="91938"/>
                  </a:lnTo>
                  <a:lnTo>
                    <a:pt x="74012" y="91938"/>
                  </a:lnTo>
                  <a:lnTo>
                    <a:pt x="43706" y="1377"/>
                  </a:lnTo>
                  <a:close/>
                </a:path>
                <a:path w="500380" h="143510">
                  <a:moveTo>
                    <a:pt x="146772" y="1377"/>
                  </a:moveTo>
                  <a:lnTo>
                    <a:pt x="103817" y="1377"/>
                  </a:lnTo>
                  <a:lnTo>
                    <a:pt x="74012" y="91938"/>
                  </a:lnTo>
                  <a:lnTo>
                    <a:pt x="113814" y="91938"/>
                  </a:lnTo>
                  <a:lnTo>
                    <a:pt x="146772" y="1377"/>
                  </a:lnTo>
                  <a:close/>
                </a:path>
                <a:path w="500380" h="143510">
                  <a:moveTo>
                    <a:pt x="499927" y="57785"/>
                  </a:moveTo>
                  <a:lnTo>
                    <a:pt x="460729" y="57785"/>
                  </a:lnTo>
                  <a:lnTo>
                    <a:pt x="460729" y="140744"/>
                  </a:lnTo>
                  <a:lnTo>
                    <a:pt x="499927" y="140744"/>
                  </a:lnTo>
                  <a:lnTo>
                    <a:pt x="499927" y="57785"/>
                  </a:lnTo>
                  <a:close/>
                </a:path>
                <a:path w="500380" h="143510">
                  <a:moveTo>
                    <a:pt x="499927" y="0"/>
                  </a:moveTo>
                  <a:lnTo>
                    <a:pt x="468619" y="0"/>
                  </a:lnTo>
                  <a:lnTo>
                    <a:pt x="462109" y="11217"/>
                  </a:lnTo>
                  <a:lnTo>
                    <a:pt x="452886" y="20846"/>
                  </a:lnTo>
                  <a:lnTo>
                    <a:pt x="440917" y="28886"/>
                  </a:lnTo>
                  <a:lnTo>
                    <a:pt x="426165" y="35342"/>
                  </a:lnTo>
                  <a:lnTo>
                    <a:pt x="426165" y="73014"/>
                  </a:lnTo>
                  <a:lnTo>
                    <a:pt x="435440" y="70011"/>
                  </a:lnTo>
                  <a:lnTo>
                    <a:pt x="444292" y="66471"/>
                  </a:lnTo>
                  <a:lnTo>
                    <a:pt x="452722" y="62394"/>
                  </a:lnTo>
                  <a:lnTo>
                    <a:pt x="460729" y="57785"/>
                  </a:lnTo>
                  <a:lnTo>
                    <a:pt x="499927" y="57785"/>
                  </a:lnTo>
                  <a:lnTo>
                    <a:pt x="499927" y="0"/>
                  </a:lnTo>
                  <a:close/>
                </a:path>
              </a:pathLst>
            </a:custGeom>
            <a:solidFill>
              <a:srgbClr val="000000"/>
            </a:solidFill>
          </p:spPr>
          <p:txBody>
            <a:bodyPr wrap="square" lIns="0" tIns="0" rIns="0" bIns="0" rtlCol="0"/>
            <a:lstStyle/>
            <a:p>
              <a:endParaRPr/>
            </a:p>
          </p:txBody>
        </p:sp>
        <p:pic>
          <p:nvPicPr>
            <p:cNvPr id="65" name="object 65"/>
            <p:cNvPicPr/>
            <p:nvPr/>
          </p:nvPicPr>
          <p:blipFill>
            <a:blip r:embed="rId20" cstate="print"/>
            <a:stretch>
              <a:fillRect/>
            </a:stretch>
          </p:blipFill>
          <p:spPr>
            <a:xfrm>
              <a:off x="2385320" y="5999680"/>
              <a:ext cx="400618" cy="146417"/>
            </a:xfrm>
            <a:prstGeom prst="rect">
              <a:avLst/>
            </a:prstGeom>
          </p:spPr>
        </p:pic>
        <p:pic>
          <p:nvPicPr>
            <p:cNvPr id="66" name="object 66"/>
            <p:cNvPicPr/>
            <p:nvPr/>
          </p:nvPicPr>
          <p:blipFill>
            <a:blip r:embed="rId21" cstate="print"/>
            <a:stretch>
              <a:fillRect/>
            </a:stretch>
          </p:blipFill>
          <p:spPr>
            <a:xfrm>
              <a:off x="2811486" y="5998303"/>
              <a:ext cx="78270" cy="145253"/>
            </a:xfrm>
            <a:prstGeom prst="rect">
              <a:avLst/>
            </a:prstGeom>
          </p:spPr>
        </p:pic>
        <p:pic>
          <p:nvPicPr>
            <p:cNvPr id="67" name="object 67"/>
            <p:cNvPicPr/>
            <p:nvPr/>
          </p:nvPicPr>
          <p:blipFill>
            <a:blip r:embed="rId22" cstate="print"/>
            <a:stretch>
              <a:fillRect/>
            </a:stretch>
          </p:blipFill>
          <p:spPr>
            <a:xfrm>
              <a:off x="2893764" y="5982435"/>
              <a:ext cx="130742" cy="210403"/>
            </a:xfrm>
            <a:prstGeom prst="rect">
              <a:avLst/>
            </a:prstGeom>
          </p:spPr>
        </p:pic>
        <p:pic>
          <p:nvPicPr>
            <p:cNvPr id="68" name="object 68"/>
            <p:cNvPicPr/>
            <p:nvPr/>
          </p:nvPicPr>
          <p:blipFill>
            <a:blip r:embed="rId23" cstate="print"/>
            <a:stretch>
              <a:fillRect/>
            </a:stretch>
          </p:blipFill>
          <p:spPr>
            <a:xfrm>
              <a:off x="2925071" y="6013532"/>
              <a:ext cx="67750" cy="147595"/>
            </a:xfrm>
            <a:prstGeom prst="rect">
              <a:avLst/>
            </a:prstGeom>
          </p:spPr>
        </p:pic>
        <p:sp>
          <p:nvSpPr>
            <p:cNvPr id="69" name="object 69"/>
            <p:cNvSpPr/>
            <p:nvPr/>
          </p:nvSpPr>
          <p:spPr>
            <a:xfrm>
              <a:off x="1530109" y="2903411"/>
              <a:ext cx="2112010" cy="654050"/>
            </a:xfrm>
            <a:custGeom>
              <a:avLst/>
              <a:gdLst/>
              <a:ahLst/>
              <a:cxnLst/>
              <a:rect l="l" t="t" r="r" b="b"/>
              <a:pathLst>
                <a:path w="2112010" h="654050">
                  <a:moveTo>
                    <a:pt x="2111980" y="0"/>
                  </a:moveTo>
                  <a:lnTo>
                    <a:pt x="0" y="0"/>
                  </a:lnTo>
                  <a:lnTo>
                    <a:pt x="0" y="653865"/>
                  </a:lnTo>
                  <a:lnTo>
                    <a:pt x="2111980" y="653865"/>
                  </a:lnTo>
                  <a:lnTo>
                    <a:pt x="2111980" y="0"/>
                  </a:lnTo>
                  <a:close/>
                </a:path>
              </a:pathLst>
            </a:custGeom>
            <a:solidFill>
              <a:srgbClr val="FFFFFF">
                <a:alpha val="50195"/>
              </a:srgbClr>
            </a:solidFill>
          </p:spPr>
          <p:txBody>
            <a:bodyPr wrap="square" lIns="0" tIns="0" rIns="0" bIns="0" rtlCol="0"/>
            <a:lstStyle/>
            <a:p>
              <a:endParaRPr/>
            </a:p>
          </p:txBody>
        </p:sp>
        <p:pic>
          <p:nvPicPr>
            <p:cNvPr id="70" name="object 70"/>
            <p:cNvPicPr/>
            <p:nvPr/>
          </p:nvPicPr>
          <p:blipFill>
            <a:blip r:embed="rId24" cstate="print"/>
            <a:stretch>
              <a:fillRect/>
            </a:stretch>
          </p:blipFill>
          <p:spPr>
            <a:xfrm>
              <a:off x="1428483" y="2900018"/>
              <a:ext cx="317088" cy="330633"/>
            </a:xfrm>
            <a:prstGeom prst="rect">
              <a:avLst/>
            </a:prstGeom>
          </p:spPr>
        </p:pic>
        <p:pic>
          <p:nvPicPr>
            <p:cNvPr id="71" name="object 71"/>
            <p:cNvPicPr/>
            <p:nvPr/>
          </p:nvPicPr>
          <p:blipFill>
            <a:blip r:embed="rId25" cstate="print"/>
            <a:stretch>
              <a:fillRect/>
            </a:stretch>
          </p:blipFill>
          <p:spPr>
            <a:xfrm>
              <a:off x="1595355" y="2895509"/>
              <a:ext cx="369685" cy="354679"/>
            </a:xfrm>
            <a:prstGeom prst="rect">
              <a:avLst/>
            </a:prstGeom>
          </p:spPr>
        </p:pic>
        <p:pic>
          <p:nvPicPr>
            <p:cNvPr id="72" name="object 72"/>
            <p:cNvPicPr/>
            <p:nvPr/>
          </p:nvPicPr>
          <p:blipFill>
            <a:blip r:embed="rId26" cstate="print"/>
            <a:stretch>
              <a:fillRect/>
            </a:stretch>
          </p:blipFill>
          <p:spPr>
            <a:xfrm>
              <a:off x="1748639" y="2895509"/>
              <a:ext cx="676254" cy="354679"/>
            </a:xfrm>
            <a:prstGeom prst="rect">
              <a:avLst/>
            </a:prstGeom>
          </p:spPr>
        </p:pic>
        <p:pic>
          <p:nvPicPr>
            <p:cNvPr id="73" name="object 73"/>
            <p:cNvPicPr/>
            <p:nvPr/>
          </p:nvPicPr>
          <p:blipFill>
            <a:blip r:embed="rId27" cstate="print"/>
            <a:stretch>
              <a:fillRect/>
            </a:stretch>
          </p:blipFill>
          <p:spPr>
            <a:xfrm>
              <a:off x="2208492" y="2895509"/>
              <a:ext cx="369685" cy="354679"/>
            </a:xfrm>
            <a:prstGeom prst="rect">
              <a:avLst/>
            </a:prstGeom>
          </p:spPr>
        </p:pic>
        <p:pic>
          <p:nvPicPr>
            <p:cNvPr id="74" name="object 74"/>
            <p:cNvPicPr/>
            <p:nvPr/>
          </p:nvPicPr>
          <p:blipFill>
            <a:blip r:embed="rId28" cstate="print"/>
            <a:stretch>
              <a:fillRect/>
            </a:stretch>
          </p:blipFill>
          <p:spPr>
            <a:xfrm>
              <a:off x="2361777" y="2895509"/>
              <a:ext cx="951264" cy="354679"/>
            </a:xfrm>
            <a:prstGeom prst="rect">
              <a:avLst/>
            </a:prstGeom>
          </p:spPr>
        </p:pic>
        <p:pic>
          <p:nvPicPr>
            <p:cNvPr id="75" name="object 75"/>
            <p:cNvPicPr/>
            <p:nvPr/>
          </p:nvPicPr>
          <p:blipFill>
            <a:blip r:embed="rId29" cstate="print"/>
            <a:stretch>
              <a:fillRect/>
            </a:stretch>
          </p:blipFill>
          <p:spPr>
            <a:xfrm>
              <a:off x="3095137" y="2895509"/>
              <a:ext cx="324602" cy="354679"/>
            </a:xfrm>
            <a:prstGeom prst="rect">
              <a:avLst/>
            </a:prstGeom>
          </p:spPr>
        </p:pic>
        <p:pic>
          <p:nvPicPr>
            <p:cNvPr id="76" name="object 76"/>
            <p:cNvPicPr/>
            <p:nvPr/>
          </p:nvPicPr>
          <p:blipFill>
            <a:blip r:embed="rId30" cstate="print"/>
            <a:stretch>
              <a:fillRect/>
            </a:stretch>
          </p:blipFill>
          <p:spPr>
            <a:xfrm>
              <a:off x="1426980" y="3080363"/>
              <a:ext cx="315585" cy="330633"/>
            </a:xfrm>
            <a:prstGeom prst="rect">
              <a:avLst/>
            </a:prstGeom>
          </p:spPr>
        </p:pic>
        <p:pic>
          <p:nvPicPr>
            <p:cNvPr id="77" name="object 77"/>
            <p:cNvPicPr/>
            <p:nvPr/>
          </p:nvPicPr>
          <p:blipFill>
            <a:blip r:embed="rId31" cstate="print"/>
            <a:stretch>
              <a:fillRect/>
            </a:stretch>
          </p:blipFill>
          <p:spPr>
            <a:xfrm>
              <a:off x="1592349" y="3075854"/>
              <a:ext cx="2049740" cy="354679"/>
            </a:xfrm>
            <a:prstGeom prst="rect">
              <a:avLst/>
            </a:prstGeom>
          </p:spPr>
        </p:pic>
        <p:pic>
          <p:nvPicPr>
            <p:cNvPr id="78" name="object 78"/>
            <p:cNvPicPr/>
            <p:nvPr/>
          </p:nvPicPr>
          <p:blipFill>
            <a:blip r:embed="rId32" cstate="print"/>
            <a:stretch>
              <a:fillRect/>
            </a:stretch>
          </p:blipFill>
          <p:spPr>
            <a:xfrm>
              <a:off x="1426980" y="3260709"/>
              <a:ext cx="315585" cy="330633"/>
            </a:xfrm>
            <a:prstGeom prst="rect">
              <a:avLst/>
            </a:prstGeom>
          </p:spPr>
        </p:pic>
        <p:pic>
          <p:nvPicPr>
            <p:cNvPr id="79" name="object 79"/>
            <p:cNvPicPr/>
            <p:nvPr/>
          </p:nvPicPr>
          <p:blipFill>
            <a:blip r:embed="rId33" cstate="print"/>
            <a:stretch>
              <a:fillRect/>
            </a:stretch>
          </p:blipFill>
          <p:spPr>
            <a:xfrm>
              <a:off x="1592349" y="3256200"/>
              <a:ext cx="1414123" cy="354679"/>
            </a:xfrm>
            <a:prstGeom prst="rect">
              <a:avLst/>
            </a:prstGeom>
          </p:spPr>
        </p:pic>
        <p:pic>
          <p:nvPicPr>
            <p:cNvPr id="80" name="object 80"/>
            <p:cNvPicPr/>
            <p:nvPr/>
          </p:nvPicPr>
          <p:blipFill>
            <a:blip r:embed="rId34" cstate="print"/>
            <a:stretch>
              <a:fillRect/>
            </a:stretch>
          </p:blipFill>
          <p:spPr>
            <a:xfrm>
              <a:off x="2790071" y="3256200"/>
              <a:ext cx="341132" cy="354679"/>
            </a:xfrm>
            <a:prstGeom prst="rect">
              <a:avLst/>
            </a:prstGeom>
          </p:spPr>
        </p:pic>
        <p:pic>
          <p:nvPicPr>
            <p:cNvPr id="81" name="object 81"/>
            <p:cNvPicPr/>
            <p:nvPr/>
          </p:nvPicPr>
          <p:blipFill>
            <a:blip r:embed="rId35" cstate="print"/>
            <a:stretch>
              <a:fillRect/>
            </a:stretch>
          </p:blipFill>
          <p:spPr>
            <a:xfrm>
              <a:off x="2913300" y="3256200"/>
              <a:ext cx="353155" cy="354679"/>
            </a:xfrm>
            <a:prstGeom prst="rect">
              <a:avLst/>
            </a:prstGeom>
          </p:spPr>
        </p:pic>
        <p:pic>
          <p:nvPicPr>
            <p:cNvPr id="82" name="object 82"/>
            <p:cNvPicPr/>
            <p:nvPr/>
          </p:nvPicPr>
          <p:blipFill>
            <a:blip r:embed="rId36" cstate="print"/>
            <a:stretch>
              <a:fillRect/>
            </a:stretch>
          </p:blipFill>
          <p:spPr>
            <a:xfrm>
              <a:off x="3048551" y="3256200"/>
              <a:ext cx="332116" cy="354679"/>
            </a:xfrm>
            <a:prstGeom prst="rect">
              <a:avLst/>
            </a:prstGeom>
          </p:spPr>
        </p:pic>
        <p:pic>
          <p:nvPicPr>
            <p:cNvPr id="83" name="object 83"/>
            <p:cNvPicPr/>
            <p:nvPr/>
          </p:nvPicPr>
          <p:blipFill>
            <a:blip r:embed="rId37" cstate="print"/>
            <a:stretch>
              <a:fillRect/>
            </a:stretch>
          </p:blipFill>
          <p:spPr>
            <a:xfrm>
              <a:off x="3164265" y="3256200"/>
              <a:ext cx="477824" cy="354679"/>
            </a:xfrm>
            <a:prstGeom prst="rect">
              <a:avLst/>
            </a:prstGeom>
          </p:spPr>
        </p:pic>
      </p:grpSp>
      <p:sp>
        <p:nvSpPr>
          <p:cNvPr id="84" name="object 84"/>
          <p:cNvSpPr txBox="1"/>
          <p:nvPr/>
        </p:nvSpPr>
        <p:spPr>
          <a:xfrm>
            <a:off x="1535192" y="2933782"/>
            <a:ext cx="2025650" cy="567055"/>
          </a:xfrm>
          <a:prstGeom prst="rect">
            <a:avLst/>
          </a:prstGeom>
        </p:spPr>
        <p:txBody>
          <a:bodyPr vert="horz" wrap="square" lIns="0" tIns="16510" rIns="0" bIns="0" rtlCol="0">
            <a:spAutoFit/>
          </a:bodyPr>
          <a:lstStyle/>
          <a:p>
            <a:pPr marL="182245" indent="-169545">
              <a:lnSpc>
                <a:spcPct val="100000"/>
              </a:lnSpc>
              <a:spcBef>
                <a:spcPts val="130"/>
              </a:spcBef>
              <a:buFont typeface="Wingdings"/>
              <a:buChar char=""/>
              <a:tabLst>
                <a:tab pos="182245" algn="l"/>
              </a:tabLst>
            </a:pPr>
            <a:r>
              <a:rPr sz="1150" spc="-70" dirty="0">
                <a:solidFill>
                  <a:srgbClr val="001F5F"/>
                </a:solidFill>
                <a:latin typeface="Microsoft JhengHei"/>
                <a:cs typeface="Microsoft JhengHei"/>
              </a:rPr>
              <a:t>「群マネ」ってなんだ？</a:t>
            </a:r>
            <a:endParaRPr sz="1150" dirty="0">
              <a:latin typeface="Microsoft JhengHei"/>
              <a:cs typeface="Microsoft JhengHei"/>
            </a:endParaRPr>
          </a:p>
          <a:p>
            <a:pPr marL="182245" indent="-169545">
              <a:lnSpc>
                <a:spcPct val="100000"/>
              </a:lnSpc>
              <a:spcBef>
                <a:spcPts val="40"/>
              </a:spcBef>
              <a:buFont typeface="Wingdings"/>
              <a:buChar char=""/>
              <a:tabLst>
                <a:tab pos="182245" algn="l"/>
              </a:tabLst>
            </a:pPr>
            <a:r>
              <a:rPr sz="1150" spc="-5" dirty="0">
                <a:solidFill>
                  <a:srgbClr val="001F5F"/>
                </a:solidFill>
                <a:latin typeface="Microsoft JhengHei"/>
                <a:cs typeface="Microsoft JhengHei"/>
              </a:rPr>
              <a:t>先行事例のひみつを大解剖</a:t>
            </a:r>
            <a:endParaRPr sz="1150" dirty="0">
              <a:latin typeface="Microsoft JhengHei"/>
              <a:cs typeface="Microsoft JhengHei"/>
            </a:endParaRPr>
          </a:p>
          <a:p>
            <a:pPr marL="182245" indent="-169545">
              <a:lnSpc>
                <a:spcPct val="100000"/>
              </a:lnSpc>
              <a:spcBef>
                <a:spcPts val="40"/>
              </a:spcBef>
              <a:buFont typeface="Wingdings"/>
              <a:buChar char=""/>
              <a:tabLst>
                <a:tab pos="182245" algn="l"/>
              </a:tabLst>
            </a:pPr>
            <a:r>
              <a:rPr sz="1150" spc="-10" dirty="0">
                <a:solidFill>
                  <a:srgbClr val="001F5F"/>
                </a:solidFill>
                <a:latin typeface="Microsoft JhengHei"/>
                <a:cs typeface="Microsoft JhengHei"/>
              </a:rPr>
              <a:t>明日からつかえるQ＆A</a:t>
            </a:r>
            <a:r>
              <a:rPr sz="1150" spc="-40" dirty="0">
                <a:solidFill>
                  <a:srgbClr val="001F5F"/>
                </a:solidFill>
                <a:latin typeface="Microsoft JhengHei"/>
                <a:cs typeface="Microsoft JhengHei"/>
              </a:rPr>
              <a:t>付き</a:t>
            </a:r>
            <a:endParaRPr sz="1150" dirty="0">
              <a:latin typeface="Microsoft JhengHei"/>
              <a:cs typeface="Microsoft JhengHei"/>
            </a:endParaRPr>
          </a:p>
        </p:txBody>
      </p:sp>
      <p:grpSp>
        <p:nvGrpSpPr>
          <p:cNvPr id="85" name="object 85"/>
          <p:cNvGrpSpPr/>
          <p:nvPr/>
        </p:nvGrpSpPr>
        <p:grpSpPr>
          <a:xfrm>
            <a:off x="260818" y="2199676"/>
            <a:ext cx="3381375" cy="4166870"/>
            <a:chOff x="260818" y="2199676"/>
            <a:chExt cx="3381375" cy="4166870"/>
          </a:xfrm>
        </p:grpSpPr>
        <p:pic>
          <p:nvPicPr>
            <p:cNvPr id="86" name="object 86"/>
            <p:cNvPicPr/>
            <p:nvPr/>
          </p:nvPicPr>
          <p:blipFill>
            <a:blip r:embed="rId38" cstate="print"/>
            <a:stretch>
              <a:fillRect/>
            </a:stretch>
          </p:blipFill>
          <p:spPr>
            <a:xfrm>
              <a:off x="1179546" y="6220854"/>
              <a:ext cx="739910" cy="145690"/>
            </a:xfrm>
            <a:prstGeom prst="rect">
              <a:avLst/>
            </a:prstGeom>
          </p:spPr>
        </p:pic>
        <p:pic>
          <p:nvPicPr>
            <p:cNvPr id="87" name="object 87"/>
            <p:cNvPicPr/>
            <p:nvPr/>
          </p:nvPicPr>
          <p:blipFill>
            <a:blip r:embed="rId39" cstate="print"/>
            <a:stretch>
              <a:fillRect/>
            </a:stretch>
          </p:blipFill>
          <p:spPr>
            <a:xfrm>
              <a:off x="1995723" y="6237824"/>
              <a:ext cx="811004" cy="126572"/>
            </a:xfrm>
            <a:prstGeom prst="rect">
              <a:avLst/>
            </a:prstGeom>
          </p:spPr>
        </p:pic>
        <p:pic>
          <p:nvPicPr>
            <p:cNvPr id="88" name="object 88"/>
            <p:cNvPicPr/>
            <p:nvPr/>
          </p:nvPicPr>
          <p:blipFill>
            <a:blip r:embed="rId40" cstate="print"/>
            <a:stretch>
              <a:fillRect/>
            </a:stretch>
          </p:blipFill>
          <p:spPr>
            <a:xfrm>
              <a:off x="1252657" y="2199676"/>
              <a:ext cx="2389432" cy="945310"/>
            </a:xfrm>
            <a:prstGeom prst="rect">
              <a:avLst/>
            </a:prstGeom>
          </p:spPr>
        </p:pic>
        <p:sp>
          <p:nvSpPr>
            <p:cNvPr id="89" name="object 89"/>
            <p:cNvSpPr/>
            <p:nvPr/>
          </p:nvSpPr>
          <p:spPr>
            <a:xfrm>
              <a:off x="260818" y="2396102"/>
              <a:ext cx="1269365" cy="426084"/>
            </a:xfrm>
            <a:custGeom>
              <a:avLst/>
              <a:gdLst/>
              <a:ahLst/>
              <a:cxnLst/>
              <a:rect l="l" t="t" r="r" b="b"/>
              <a:pathLst>
                <a:path w="1269365" h="426085">
                  <a:moveTo>
                    <a:pt x="1269354" y="0"/>
                  </a:moveTo>
                  <a:lnTo>
                    <a:pt x="0" y="0"/>
                  </a:lnTo>
                  <a:lnTo>
                    <a:pt x="0" y="426016"/>
                  </a:lnTo>
                  <a:lnTo>
                    <a:pt x="1269354" y="426016"/>
                  </a:lnTo>
                  <a:lnTo>
                    <a:pt x="1269354" y="0"/>
                  </a:lnTo>
                  <a:close/>
                </a:path>
              </a:pathLst>
            </a:custGeom>
            <a:solidFill>
              <a:srgbClr val="001F5F"/>
            </a:solidFill>
          </p:spPr>
          <p:txBody>
            <a:bodyPr wrap="square" lIns="0" tIns="0" rIns="0" bIns="0" rtlCol="0"/>
            <a:lstStyle/>
            <a:p>
              <a:endParaRPr/>
            </a:p>
          </p:txBody>
        </p:sp>
        <p:pic>
          <p:nvPicPr>
            <p:cNvPr id="90" name="object 90"/>
            <p:cNvPicPr/>
            <p:nvPr/>
          </p:nvPicPr>
          <p:blipFill>
            <a:blip r:embed="rId41" cstate="print"/>
            <a:stretch>
              <a:fillRect/>
            </a:stretch>
          </p:blipFill>
          <p:spPr>
            <a:xfrm>
              <a:off x="260818" y="2237248"/>
              <a:ext cx="1474233" cy="861149"/>
            </a:xfrm>
            <a:prstGeom prst="rect">
              <a:avLst/>
            </a:prstGeom>
          </p:spPr>
        </p:pic>
      </p:grpSp>
      <p:sp>
        <p:nvSpPr>
          <p:cNvPr id="91" name="object 91"/>
          <p:cNvSpPr txBox="1"/>
          <p:nvPr/>
        </p:nvSpPr>
        <p:spPr>
          <a:xfrm>
            <a:off x="312875" y="2309461"/>
            <a:ext cx="3324860" cy="521970"/>
          </a:xfrm>
          <a:prstGeom prst="rect">
            <a:avLst/>
          </a:prstGeom>
        </p:spPr>
        <p:txBody>
          <a:bodyPr vert="horz" wrap="square" lIns="0" tIns="13335" rIns="0" bIns="0" rtlCol="0">
            <a:spAutoFit/>
          </a:bodyPr>
          <a:lstStyle/>
          <a:p>
            <a:pPr marL="12700">
              <a:lnSpc>
                <a:spcPct val="100000"/>
              </a:lnSpc>
              <a:spcBef>
                <a:spcPts val="105"/>
              </a:spcBef>
            </a:pPr>
            <a:r>
              <a:rPr sz="4425" spc="22" baseline="1883" dirty="0">
                <a:solidFill>
                  <a:srgbClr val="FFFFFF"/>
                </a:solidFill>
                <a:latin typeface="Microsoft JhengHei"/>
                <a:cs typeface="Microsoft JhengHei"/>
              </a:rPr>
              <a:t>群マネ </a:t>
            </a:r>
            <a:r>
              <a:rPr sz="3250" spc="-10" dirty="0">
                <a:solidFill>
                  <a:srgbClr val="FF0000"/>
                </a:solidFill>
                <a:latin typeface="Microsoft JhengHei"/>
                <a:cs typeface="Microsoft JhengHei"/>
              </a:rPr>
              <a:t>入門超百科</a:t>
            </a:r>
            <a:endParaRPr sz="3250">
              <a:latin typeface="Microsoft JhengHei"/>
              <a:cs typeface="Microsoft JhengHei"/>
            </a:endParaRPr>
          </a:p>
        </p:txBody>
      </p:sp>
      <p:sp>
        <p:nvSpPr>
          <p:cNvPr id="92" name="object 92"/>
          <p:cNvSpPr txBox="1"/>
          <p:nvPr/>
        </p:nvSpPr>
        <p:spPr>
          <a:xfrm>
            <a:off x="260818" y="1506874"/>
            <a:ext cx="3381375" cy="173990"/>
          </a:xfrm>
          <a:prstGeom prst="rect">
            <a:avLst/>
          </a:prstGeom>
          <a:solidFill>
            <a:srgbClr val="FF0000"/>
          </a:solidFill>
        </p:spPr>
        <p:txBody>
          <a:bodyPr vert="horz" wrap="square" lIns="0" tIns="11430" rIns="0" bIns="0" rtlCol="0">
            <a:spAutoFit/>
          </a:bodyPr>
          <a:lstStyle/>
          <a:p>
            <a:pPr marL="44450">
              <a:lnSpc>
                <a:spcPct val="100000"/>
              </a:lnSpc>
              <a:spcBef>
                <a:spcPts val="90"/>
              </a:spcBef>
            </a:pPr>
            <a:r>
              <a:rPr sz="850" spc="-35" dirty="0">
                <a:solidFill>
                  <a:srgbClr val="FFFFFF"/>
                </a:solidFill>
                <a:latin typeface="Microsoft JhengHei"/>
                <a:cs typeface="Microsoft JhengHei"/>
              </a:rPr>
              <a:t>「インフラ老朽化の脅威から、われらのまちを守れるか？」</a:t>
            </a:r>
            <a:endParaRPr sz="850">
              <a:latin typeface="Microsoft JhengHei"/>
              <a:cs typeface="Microsoft JhengHei"/>
            </a:endParaRPr>
          </a:p>
        </p:txBody>
      </p:sp>
      <p:sp>
        <p:nvSpPr>
          <p:cNvPr id="93" name="object 93"/>
          <p:cNvSpPr/>
          <p:nvPr/>
        </p:nvSpPr>
        <p:spPr>
          <a:xfrm>
            <a:off x="260818" y="1680519"/>
            <a:ext cx="3381375" cy="703580"/>
          </a:xfrm>
          <a:custGeom>
            <a:avLst/>
            <a:gdLst/>
            <a:ahLst/>
            <a:cxnLst/>
            <a:rect l="l" t="t" r="r" b="b"/>
            <a:pathLst>
              <a:path w="3381375" h="703580">
                <a:moveTo>
                  <a:pt x="3381271" y="0"/>
                </a:moveTo>
                <a:lnTo>
                  <a:pt x="0" y="0"/>
                </a:lnTo>
                <a:lnTo>
                  <a:pt x="0" y="703384"/>
                </a:lnTo>
                <a:lnTo>
                  <a:pt x="3381271" y="703384"/>
                </a:lnTo>
                <a:lnTo>
                  <a:pt x="3381271" y="0"/>
                </a:lnTo>
                <a:close/>
              </a:path>
            </a:pathLst>
          </a:custGeom>
          <a:solidFill>
            <a:srgbClr val="F7E751"/>
          </a:solidFill>
        </p:spPr>
        <p:txBody>
          <a:bodyPr wrap="square" lIns="0" tIns="0" rIns="0" bIns="0" rtlCol="0"/>
          <a:lstStyle/>
          <a:p>
            <a:endParaRPr/>
          </a:p>
        </p:txBody>
      </p:sp>
      <p:sp>
        <p:nvSpPr>
          <p:cNvPr id="94" name="object 94"/>
          <p:cNvSpPr txBox="1"/>
          <p:nvPr/>
        </p:nvSpPr>
        <p:spPr>
          <a:xfrm>
            <a:off x="260818" y="1680519"/>
            <a:ext cx="3083853" cy="602794"/>
          </a:xfrm>
          <a:prstGeom prst="rect">
            <a:avLst/>
          </a:prstGeom>
        </p:spPr>
        <p:txBody>
          <a:bodyPr vert="horz" wrap="square" lIns="0" tIns="2540" rIns="0" bIns="0" rtlCol="0">
            <a:spAutoFit/>
          </a:bodyPr>
          <a:lstStyle/>
          <a:p>
            <a:pPr marL="403860" marR="168275" indent="-228600">
              <a:lnSpc>
                <a:spcPts val="2490"/>
              </a:lnSpc>
              <a:spcBef>
                <a:spcPts val="20"/>
              </a:spcBef>
            </a:pPr>
            <a:r>
              <a:rPr b="1" dirty="0">
                <a:latin typeface="Microsoft JhengHei"/>
                <a:cs typeface="Microsoft JhengHei"/>
              </a:rPr>
              <a:t>人手不足時代</a:t>
            </a:r>
            <a:r>
              <a:rPr b="1" spc="-55" dirty="0">
                <a:latin typeface="Microsoft JhengHei"/>
                <a:cs typeface="Microsoft JhengHei"/>
              </a:rPr>
              <a:t>に</a:t>
            </a:r>
            <a:r>
              <a:rPr b="1" dirty="0">
                <a:latin typeface="Microsoft JhengHei"/>
                <a:cs typeface="Microsoft JhengHei"/>
              </a:rPr>
              <a:t>束</a:t>
            </a:r>
            <a:r>
              <a:rPr b="1" spc="-30" dirty="0">
                <a:latin typeface="Microsoft JhengHei"/>
                <a:cs typeface="Microsoft JhengHei"/>
              </a:rPr>
              <a:t>でたちむかう、</a:t>
            </a:r>
            <a:r>
              <a:rPr b="1" spc="15" dirty="0">
                <a:latin typeface="Microsoft JhengHei"/>
                <a:cs typeface="Microsoft JhengHei"/>
              </a:rPr>
              <a:t>新たな</a:t>
            </a:r>
            <a:r>
              <a:rPr b="1" spc="-50" dirty="0">
                <a:latin typeface="Microsoft JhengHei"/>
                <a:cs typeface="Microsoft JhengHei"/>
              </a:rPr>
              <a:t>ヒーロー大集合</a:t>
            </a:r>
            <a:endParaRPr b="1" dirty="0">
              <a:latin typeface="Microsoft JhengHei"/>
              <a:cs typeface="Microsoft JhengHei"/>
            </a:endParaRPr>
          </a:p>
        </p:txBody>
      </p:sp>
      <p:grpSp>
        <p:nvGrpSpPr>
          <p:cNvPr id="95" name="object 95"/>
          <p:cNvGrpSpPr/>
          <p:nvPr/>
        </p:nvGrpSpPr>
        <p:grpSpPr>
          <a:xfrm>
            <a:off x="260818" y="1676674"/>
            <a:ext cx="3381375" cy="4053840"/>
            <a:chOff x="260818" y="1676674"/>
            <a:chExt cx="3381375" cy="4053840"/>
          </a:xfrm>
        </p:grpSpPr>
        <p:sp>
          <p:nvSpPr>
            <p:cNvPr id="96" name="object 96"/>
            <p:cNvSpPr/>
            <p:nvPr/>
          </p:nvSpPr>
          <p:spPr>
            <a:xfrm>
              <a:off x="260807" y="1676679"/>
              <a:ext cx="3381375" cy="707390"/>
            </a:xfrm>
            <a:custGeom>
              <a:avLst/>
              <a:gdLst/>
              <a:ahLst/>
              <a:cxnLst/>
              <a:rect l="l" t="t" r="r" b="b"/>
              <a:pathLst>
                <a:path w="3381375" h="707389">
                  <a:moveTo>
                    <a:pt x="141998" y="633971"/>
                  </a:moveTo>
                  <a:lnTo>
                    <a:pt x="47028" y="633971"/>
                  </a:lnTo>
                  <a:lnTo>
                    <a:pt x="0" y="704977"/>
                  </a:lnTo>
                  <a:lnTo>
                    <a:pt x="94970" y="704977"/>
                  </a:lnTo>
                  <a:lnTo>
                    <a:pt x="141998" y="633971"/>
                  </a:lnTo>
                  <a:close/>
                </a:path>
                <a:path w="3381375" h="707389">
                  <a:moveTo>
                    <a:pt x="141998" y="0"/>
                  </a:moveTo>
                  <a:lnTo>
                    <a:pt x="47028" y="0"/>
                  </a:lnTo>
                  <a:lnTo>
                    <a:pt x="0" y="71018"/>
                  </a:lnTo>
                  <a:lnTo>
                    <a:pt x="94970" y="71018"/>
                  </a:lnTo>
                  <a:lnTo>
                    <a:pt x="141998" y="0"/>
                  </a:lnTo>
                  <a:close/>
                </a:path>
                <a:path w="3381375" h="707389">
                  <a:moveTo>
                    <a:pt x="373367" y="633971"/>
                  </a:moveTo>
                  <a:lnTo>
                    <a:pt x="278409" y="633971"/>
                  </a:lnTo>
                  <a:lnTo>
                    <a:pt x="231381" y="704977"/>
                  </a:lnTo>
                  <a:lnTo>
                    <a:pt x="326364" y="704977"/>
                  </a:lnTo>
                  <a:lnTo>
                    <a:pt x="373367" y="633971"/>
                  </a:lnTo>
                  <a:close/>
                </a:path>
                <a:path w="3381375" h="707389">
                  <a:moveTo>
                    <a:pt x="373367" y="0"/>
                  </a:moveTo>
                  <a:lnTo>
                    <a:pt x="278409" y="0"/>
                  </a:lnTo>
                  <a:lnTo>
                    <a:pt x="231381" y="71018"/>
                  </a:lnTo>
                  <a:lnTo>
                    <a:pt x="326364" y="71018"/>
                  </a:lnTo>
                  <a:lnTo>
                    <a:pt x="373367" y="0"/>
                  </a:lnTo>
                  <a:close/>
                </a:path>
                <a:path w="3381375" h="707389">
                  <a:moveTo>
                    <a:pt x="604748" y="633971"/>
                  </a:moveTo>
                  <a:lnTo>
                    <a:pt x="509790" y="633971"/>
                  </a:lnTo>
                  <a:lnTo>
                    <a:pt x="462762" y="704977"/>
                  </a:lnTo>
                  <a:lnTo>
                    <a:pt x="557720" y="704977"/>
                  </a:lnTo>
                  <a:lnTo>
                    <a:pt x="604748" y="633971"/>
                  </a:lnTo>
                  <a:close/>
                </a:path>
                <a:path w="3381375" h="707389">
                  <a:moveTo>
                    <a:pt x="604748" y="0"/>
                  </a:moveTo>
                  <a:lnTo>
                    <a:pt x="509790" y="0"/>
                  </a:lnTo>
                  <a:lnTo>
                    <a:pt x="462762" y="71018"/>
                  </a:lnTo>
                  <a:lnTo>
                    <a:pt x="557720" y="71018"/>
                  </a:lnTo>
                  <a:lnTo>
                    <a:pt x="604748" y="0"/>
                  </a:lnTo>
                  <a:close/>
                </a:path>
                <a:path w="3381375" h="707389">
                  <a:moveTo>
                    <a:pt x="836129" y="633971"/>
                  </a:moveTo>
                  <a:lnTo>
                    <a:pt x="741159" y="633971"/>
                  </a:lnTo>
                  <a:lnTo>
                    <a:pt x="694143" y="704977"/>
                  </a:lnTo>
                  <a:lnTo>
                    <a:pt x="789101" y="704977"/>
                  </a:lnTo>
                  <a:lnTo>
                    <a:pt x="836129" y="633971"/>
                  </a:lnTo>
                  <a:close/>
                </a:path>
                <a:path w="3381375" h="707389">
                  <a:moveTo>
                    <a:pt x="836129" y="0"/>
                  </a:moveTo>
                  <a:lnTo>
                    <a:pt x="741159" y="0"/>
                  </a:lnTo>
                  <a:lnTo>
                    <a:pt x="694143" y="71018"/>
                  </a:lnTo>
                  <a:lnTo>
                    <a:pt x="789101" y="71018"/>
                  </a:lnTo>
                  <a:lnTo>
                    <a:pt x="836129" y="0"/>
                  </a:lnTo>
                  <a:close/>
                </a:path>
                <a:path w="3381375" h="707389">
                  <a:moveTo>
                    <a:pt x="1067511" y="633971"/>
                  </a:moveTo>
                  <a:lnTo>
                    <a:pt x="972527" y="633971"/>
                  </a:lnTo>
                  <a:lnTo>
                    <a:pt x="925512" y="704977"/>
                  </a:lnTo>
                  <a:lnTo>
                    <a:pt x="1020483" y="704977"/>
                  </a:lnTo>
                  <a:lnTo>
                    <a:pt x="1067511" y="633971"/>
                  </a:lnTo>
                  <a:close/>
                </a:path>
                <a:path w="3381375" h="707389">
                  <a:moveTo>
                    <a:pt x="1067511" y="0"/>
                  </a:moveTo>
                  <a:lnTo>
                    <a:pt x="972527" y="0"/>
                  </a:lnTo>
                  <a:lnTo>
                    <a:pt x="925512" y="71018"/>
                  </a:lnTo>
                  <a:lnTo>
                    <a:pt x="1020483" y="71018"/>
                  </a:lnTo>
                  <a:lnTo>
                    <a:pt x="1067511" y="0"/>
                  </a:lnTo>
                  <a:close/>
                </a:path>
                <a:path w="3381375" h="707389">
                  <a:moveTo>
                    <a:pt x="1298854" y="633971"/>
                  </a:moveTo>
                  <a:lnTo>
                    <a:pt x="1203909" y="633971"/>
                  </a:lnTo>
                  <a:lnTo>
                    <a:pt x="1156881" y="704977"/>
                  </a:lnTo>
                  <a:lnTo>
                    <a:pt x="1251889" y="704977"/>
                  </a:lnTo>
                  <a:lnTo>
                    <a:pt x="1298854" y="633971"/>
                  </a:lnTo>
                  <a:close/>
                </a:path>
                <a:path w="3381375" h="707389">
                  <a:moveTo>
                    <a:pt x="1298854" y="0"/>
                  </a:moveTo>
                  <a:lnTo>
                    <a:pt x="1203909" y="0"/>
                  </a:lnTo>
                  <a:lnTo>
                    <a:pt x="1156881" y="71018"/>
                  </a:lnTo>
                  <a:lnTo>
                    <a:pt x="1251889" y="71018"/>
                  </a:lnTo>
                  <a:lnTo>
                    <a:pt x="1298854" y="0"/>
                  </a:lnTo>
                  <a:close/>
                </a:path>
                <a:path w="3381375" h="707389">
                  <a:moveTo>
                    <a:pt x="1530273" y="633971"/>
                  </a:moveTo>
                  <a:lnTo>
                    <a:pt x="1435227" y="633971"/>
                  </a:lnTo>
                  <a:lnTo>
                    <a:pt x="1388262" y="704977"/>
                  </a:lnTo>
                  <a:lnTo>
                    <a:pt x="1483194" y="704977"/>
                  </a:lnTo>
                  <a:lnTo>
                    <a:pt x="1530273" y="633971"/>
                  </a:lnTo>
                  <a:close/>
                </a:path>
                <a:path w="3381375" h="707389">
                  <a:moveTo>
                    <a:pt x="1530273" y="0"/>
                  </a:moveTo>
                  <a:lnTo>
                    <a:pt x="1435227" y="0"/>
                  </a:lnTo>
                  <a:lnTo>
                    <a:pt x="1388262" y="71018"/>
                  </a:lnTo>
                  <a:lnTo>
                    <a:pt x="1483194" y="71018"/>
                  </a:lnTo>
                  <a:lnTo>
                    <a:pt x="1530273" y="0"/>
                  </a:lnTo>
                  <a:close/>
                </a:path>
                <a:path w="3381375" h="707389">
                  <a:moveTo>
                    <a:pt x="1761578" y="633971"/>
                  </a:moveTo>
                  <a:lnTo>
                    <a:pt x="1666659" y="633971"/>
                  </a:lnTo>
                  <a:lnTo>
                    <a:pt x="1619694" y="704977"/>
                  </a:lnTo>
                  <a:lnTo>
                    <a:pt x="1714627" y="704977"/>
                  </a:lnTo>
                  <a:lnTo>
                    <a:pt x="1761578" y="633971"/>
                  </a:lnTo>
                  <a:close/>
                </a:path>
                <a:path w="3381375" h="707389">
                  <a:moveTo>
                    <a:pt x="1761578" y="0"/>
                  </a:moveTo>
                  <a:lnTo>
                    <a:pt x="1666659" y="0"/>
                  </a:lnTo>
                  <a:lnTo>
                    <a:pt x="1619694" y="71018"/>
                  </a:lnTo>
                  <a:lnTo>
                    <a:pt x="1714627" y="71018"/>
                  </a:lnTo>
                  <a:lnTo>
                    <a:pt x="1761578" y="0"/>
                  </a:lnTo>
                  <a:close/>
                </a:path>
                <a:path w="3381375" h="707389">
                  <a:moveTo>
                    <a:pt x="1993011" y="636219"/>
                  </a:moveTo>
                  <a:lnTo>
                    <a:pt x="1898091" y="636219"/>
                  </a:lnTo>
                  <a:lnTo>
                    <a:pt x="1850999" y="707237"/>
                  </a:lnTo>
                  <a:lnTo>
                    <a:pt x="1946046" y="707237"/>
                  </a:lnTo>
                  <a:lnTo>
                    <a:pt x="1993011" y="636219"/>
                  </a:lnTo>
                  <a:close/>
                </a:path>
                <a:path w="3381375" h="707389">
                  <a:moveTo>
                    <a:pt x="1993011" y="2387"/>
                  </a:moveTo>
                  <a:lnTo>
                    <a:pt x="1898091" y="2387"/>
                  </a:lnTo>
                  <a:lnTo>
                    <a:pt x="1850999" y="73393"/>
                  </a:lnTo>
                  <a:lnTo>
                    <a:pt x="1946046" y="73393"/>
                  </a:lnTo>
                  <a:lnTo>
                    <a:pt x="1993011" y="2387"/>
                  </a:lnTo>
                  <a:close/>
                </a:path>
                <a:path w="3381375" h="707389">
                  <a:moveTo>
                    <a:pt x="2224443" y="636219"/>
                  </a:moveTo>
                  <a:lnTo>
                    <a:pt x="2129396" y="636219"/>
                  </a:lnTo>
                  <a:lnTo>
                    <a:pt x="2082431" y="707237"/>
                  </a:lnTo>
                  <a:lnTo>
                    <a:pt x="2177351" y="707237"/>
                  </a:lnTo>
                  <a:lnTo>
                    <a:pt x="2224443" y="636219"/>
                  </a:lnTo>
                  <a:close/>
                </a:path>
                <a:path w="3381375" h="707389">
                  <a:moveTo>
                    <a:pt x="2224443" y="2387"/>
                  </a:moveTo>
                  <a:lnTo>
                    <a:pt x="2129396" y="2387"/>
                  </a:lnTo>
                  <a:lnTo>
                    <a:pt x="2082431" y="73393"/>
                  </a:lnTo>
                  <a:lnTo>
                    <a:pt x="2177351" y="73393"/>
                  </a:lnTo>
                  <a:lnTo>
                    <a:pt x="2224443" y="2387"/>
                  </a:lnTo>
                  <a:close/>
                </a:path>
                <a:path w="3381375" h="707389">
                  <a:moveTo>
                    <a:pt x="2455748" y="636219"/>
                  </a:moveTo>
                  <a:lnTo>
                    <a:pt x="2360815" y="636219"/>
                  </a:lnTo>
                  <a:lnTo>
                    <a:pt x="2313736" y="707237"/>
                  </a:lnTo>
                  <a:lnTo>
                    <a:pt x="2408783" y="707237"/>
                  </a:lnTo>
                  <a:lnTo>
                    <a:pt x="2455748" y="636219"/>
                  </a:lnTo>
                  <a:close/>
                </a:path>
                <a:path w="3381375" h="707389">
                  <a:moveTo>
                    <a:pt x="2455748" y="2387"/>
                  </a:moveTo>
                  <a:lnTo>
                    <a:pt x="2360815" y="2387"/>
                  </a:lnTo>
                  <a:lnTo>
                    <a:pt x="2313736" y="73393"/>
                  </a:lnTo>
                  <a:lnTo>
                    <a:pt x="2408783" y="73393"/>
                  </a:lnTo>
                  <a:lnTo>
                    <a:pt x="2455748" y="2387"/>
                  </a:lnTo>
                  <a:close/>
                </a:path>
                <a:path w="3381375" h="707389">
                  <a:moveTo>
                    <a:pt x="2687180" y="636219"/>
                  </a:moveTo>
                  <a:lnTo>
                    <a:pt x="2592120" y="636219"/>
                  </a:lnTo>
                  <a:lnTo>
                    <a:pt x="2545156" y="707237"/>
                  </a:lnTo>
                  <a:lnTo>
                    <a:pt x="2640088" y="707237"/>
                  </a:lnTo>
                  <a:lnTo>
                    <a:pt x="2687180" y="636219"/>
                  </a:lnTo>
                  <a:close/>
                </a:path>
                <a:path w="3381375" h="707389">
                  <a:moveTo>
                    <a:pt x="2687180" y="2387"/>
                  </a:moveTo>
                  <a:lnTo>
                    <a:pt x="2592120" y="2387"/>
                  </a:lnTo>
                  <a:lnTo>
                    <a:pt x="2545156" y="73393"/>
                  </a:lnTo>
                  <a:lnTo>
                    <a:pt x="2640088" y="73393"/>
                  </a:lnTo>
                  <a:lnTo>
                    <a:pt x="2687180" y="2387"/>
                  </a:lnTo>
                  <a:close/>
                </a:path>
                <a:path w="3381375" h="707389">
                  <a:moveTo>
                    <a:pt x="2918485" y="636219"/>
                  </a:moveTo>
                  <a:lnTo>
                    <a:pt x="2823553" y="636219"/>
                  </a:lnTo>
                  <a:lnTo>
                    <a:pt x="2776461" y="707237"/>
                  </a:lnTo>
                  <a:lnTo>
                    <a:pt x="2871520" y="707237"/>
                  </a:lnTo>
                  <a:lnTo>
                    <a:pt x="2918485" y="636219"/>
                  </a:lnTo>
                  <a:close/>
                </a:path>
                <a:path w="3381375" h="707389">
                  <a:moveTo>
                    <a:pt x="2918485" y="2387"/>
                  </a:moveTo>
                  <a:lnTo>
                    <a:pt x="2823553" y="2387"/>
                  </a:lnTo>
                  <a:lnTo>
                    <a:pt x="2776461" y="73393"/>
                  </a:lnTo>
                  <a:lnTo>
                    <a:pt x="2871520" y="73393"/>
                  </a:lnTo>
                  <a:lnTo>
                    <a:pt x="2918485" y="2387"/>
                  </a:lnTo>
                  <a:close/>
                </a:path>
                <a:path w="3381375" h="707389">
                  <a:moveTo>
                    <a:pt x="3149904" y="636219"/>
                  </a:moveTo>
                  <a:lnTo>
                    <a:pt x="3054985" y="636219"/>
                  </a:lnTo>
                  <a:lnTo>
                    <a:pt x="3007893" y="707237"/>
                  </a:lnTo>
                  <a:lnTo>
                    <a:pt x="3102826" y="707237"/>
                  </a:lnTo>
                  <a:lnTo>
                    <a:pt x="3149904" y="636219"/>
                  </a:lnTo>
                  <a:close/>
                </a:path>
                <a:path w="3381375" h="707389">
                  <a:moveTo>
                    <a:pt x="3149904" y="2387"/>
                  </a:moveTo>
                  <a:lnTo>
                    <a:pt x="3054985" y="2387"/>
                  </a:lnTo>
                  <a:lnTo>
                    <a:pt x="3007893" y="73393"/>
                  </a:lnTo>
                  <a:lnTo>
                    <a:pt x="3102826" y="73393"/>
                  </a:lnTo>
                  <a:lnTo>
                    <a:pt x="3149904" y="2387"/>
                  </a:lnTo>
                  <a:close/>
                </a:path>
                <a:path w="3381375" h="707389">
                  <a:moveTo>
                    <a:pt x="3381210" y="636219"/>
                  </a:moveTo>
                  <a:lnTo>
                    <a:pt x="3286290" y="636219"/>
                  </a:lnTo>
                  <a:lnTo>
                    <a:pt x="3239325" y="707237"/>
                  </a:lnTo>
                  <a:lnTo>
                    <a:pt x="3334245" y="707237"/>
                  </a:lnTo>
                  <a:lnTo>
                    <a:pt x="3381210" y="636219"/>
                  </a:lnTo>
                  <a:close/>
                </a:path>
                <a:path w="3381375" h="707389">
                  <a:moveTo>
                    <a:pt x="3381210" y="2387"/>
                  </a:moveTo>
                  <a:lnTo>
                    <a:pt x="3286290" y="2387"/>
                  </a:lnTo>
                  <a:lnTo>
                    <a:pt x="3239325" y="73393"/>
                  </a:lnTo>
                  <a:lnTo>
                    <a:pt x="3334245" y="73393"/>
                  </a:lnTo>
                  <a:lnTo>
                    <a:pt x="3381210" y="2387"/>
                  </a:lnTo>
                  <a:close/>
                </a:path>
              </a:pathLst>
            </a:custGeom>
            <a:solidFill>
              <a:srgbClr val="000000"/>
            </a:solidFill>
          </p:spPr>
          <p:txBody>
            <a:bodyPr wrap="square" lIns="0" tIns="0" rIns="0" bIns="0" rtlCol="0"/>
            <a:lstStyle/>
            <a:p>
              <a:endParaRPr/>
            </a:p>
          </p:txBody>
        </p:sp>
        <p:pic>
          <p:nvPicPr>
            <p:cNvPr id="97" name="object 97"/>
            <p:cNvPicPr/>
            <p:nvPr/>
          </p:nvPicPr>
          <p:blipFill>
            <a:blip r:embed="rId42" cstate="print"/>
            <a:stretch>
              <a:fillRect/>
            </a:stretch>
          </p:blipFill>
          <p:spPr>
            <a:xfrm>
              <a:off x="2627770" y="5507525"/>
              <a:ext cx="1014319" cy="154796"/>
            </a:xfrm>
            <a:prstGeom prst="rect">
              <a:avLst/>
            </a:prstGeom>
          </p:spPr>
        </p:pic>
        <p:pic>
          <p:nvPicPr>
            <p:cNvPr id="98" name="object 98"/>
            <p:cNvPicPr/>
            <p:nvPr/>
          </p:nvPicPr>
          <p:blipFill>
            <a:blip r:embed="rId43" cstate="print"/>
            <a:stretch>
              <a:fillRect/>
            </a:stretch>
          </p:blipFill>
          <p:spPr>
            <a:xfrm>
              <a:off x="2905786" y="5575155"/>
              <a:ext cx="159295" cy="154796"/>
            </a:xfrm>
            <a:prstGeom prst="rect">
              <a:avLst/>
            </a:prstGeom>
          </p:spPr>
        </p:pic>
        <p:pic>
          <p:nvPicPr>
            <p:cNvPr id="99" name="object 99"/>
            <p:cNvPicPr/>
            <p:nvPr/>
          </p:nvPicPr>
          <p:blipFill>
            <a:blip r:embed="rId44" cstate="print"/>
            <a:stretch>
              <a:fillRect/>
            </a:stretch>
          </p:blipFill>
          <p:spPr>
            <a:xfrm>
              <a:off x="2962892" y="5575155"/>
              <a:ext cx="279518" cy="154796"/>
            </a:xfrm>
            <a:prstGeom prst="rect">
              <a:avLst/>
            </a:prstGeom>
          </p:spPr>
        </p:pic>
        <p:pic>
          <p:nvPicPr>
            <p:cNvPr id="100" name="object 100"/>
            <p:cNvPicPr/>
            <p:nvPr/>
          </p:nvPicPr>
          <p:blipFill>
            <a:blip r:embed="rId45" cstate="print"/>
            <a:stretch>
              <a:fillRect/>
            </a:stretch>
          </p:blipFill>
          <p:spPr>
            <a:xfrm>
              <a:off x="3140221" y="5575155"/>
              <a:ext cx="501868" cy="154796"/>
            </a:xfrm>
            <a:prstGeom prst="rect">
              <a:avLst/>
            </a:prstGeom>
          </p:spPr>
        </p:pic>
      </p:grpSp>
      <p:sp>
        <p:nvSpPr>
          <p:cNvPr id="101" name="object 101"/>
          <p:cNvSpPr txBox="1"/>
          <p:nvPr/>
        </p:nvSpPr>
        <p:spPr>
          <a:xfrm>
            <a:off x="2666541" y="5525020"/>
            <a:ext cx="990600" cy="161925"/>
          </a:xfrm>
          <a:prstGeom prst="rect">
            <a:avLst/>
          </a:prstGeom>
        </p:spPr>
        <p:txBody>
          <a:bodyPr vert="horz" wrap="square" lIns="0" tIns="12700" rIns="0" bIns="0" rtlCol="0">
            <a:spAutoFit/>
          </a:bodyPr>
          <a:lstStyle/>
          <a:p>
            <a:pPr marR="6350" algn="r">
              <a:lnSpc>
                <a:spcPts val="535"/>
              </a:lnSpc>
              <a:spcBef>
                <a:spcPts val="100"/>
              </a:spcBef>
            </a:pPr>
            <a:r>
              <a:rPr sz="450" b="1" spc="40" dirty="0">
                <a:latin typeface="UD デジタル 教科書体 NK"/>
                <a:cs typeface="UD デジタル 教科書体 NK"/>
              </a:rPr>
              <a:t>イラスト：国土交通省ウェブマガ</a:t>
            </a:r>
            <a:r>
              <a:rPr sz="450" b="1" spc="-425" dirty="0">
                <a:latin typeface="UD デジタル 教科書体 NK"/>
                <a:cs typeface="UD デジタル 教科書体 NK"/>
              </a:rPr>
              <a:t>ジ</a:t>
            </a:r>
            <a:r>
              <a:rPr sz="450" b="1" spc="20" dirty="0">
                <a:latin typeface="UD デジタル 教科書体 NK"/>
                <a:cs typeface="UD デジタル 教科書体 NK"/>
              </a:rPr>
              <a:t>ン</a:t>
            </a:r>
            <a:endParaRPr sz="450">
              <a:latin typeface="UD デジタル 教科書体 NK"/>
              <a:cs typeface="UD デジタル 教科書体 NK"/>
            </a:endParaRPr>
          </a:p>
          <a:p>
            <a:pPr marR="5080" algn="r">
              <a:lnSpc>
                <a:spcPts val="535"/>
              </a:lnSpc>
            </a:pPr>
            <a:r>
              <a:rPr sz="450" b="1" spc="250" dirty="0">
                <a:latin typeface="UD デジタル 教科書体 NK"/>
                <a:cs typeface="UD デジタル 教科書体 NK"/>
              </a:rPr>
              <a:t>「</a:t>
            </a:r>
            <a:r>
              <a:rPr sz="450" b="1" dirty="0">
                <a:latin typeface="UD デジタル 教科書体 NK"/>
                <a:cs typeface="UD デジタル 教科書体 NK"/>
              </a:rPr>
              <a:t>Grasp</a:t>
            </a:r>
            <a:r>
              <a:rPr sz="450" b="1" spc="10" dirty="0">
                <a:latin typeface="UD デジタル 教科書体 NK"/>
                <a:cs typeface="UD デジタル 教科書体 NK"/>
              </a:rPr>
              <a:t>」寡黙なヒーロー</a:t>
            </a:r>
            <a:endParaRPr sz="450">
              <a:latin typeface="UD デジタル 教科書体 NK"/>
              <a:cs typeface="UD デジタル 教科書体 NK"/>
            </a:endParaRPr>
          </a:p>
        </p:txBody>
      </p:sp>
      <p:sp>
        <p:nvSpPr>
          <p:cNvPr id="102" name="object 102"/>
          <p:cNvSpPr txBox="1"/>
          <p:nvPr/>
        </p:nvSpPr>
        <p:spPr>
          <a:xfrm>
            <a:off x="8914256" y="6287820"/>
            <a:ext cx="152400" cy="250825"/>
          </a:xfrm>
          <a:prstGeom prst="rect">
            <a:avLst/>
          </a:prstGeom>
        </p:spPr>
        <p:txBody>
          <a:bodyPr vert="horz" wrap="square" lIns="0" tIns="15875" rIns="0" bIns="0" rtlCol="0">
            <a:spAutoFit/>
          </a:bodyPr>
          <a:lstStyle/>
          <a:p>
            <a:pPr marL="12700">
              <a:lnSpc>
                <a:spcPct val="100000"/>
              </a:lnSpc>
              <a:spcBef>
                <a:spcPts val="125"/>
              </a:spcBef>
            </a:pPr>
            <a:r>
              <a:rPr sz="1450" b="1" spc="-50" dirty="0">
                <a:latin typeface="Meiryo UI"/>
                <a:cs typeface="Meiryo UI"/>
              </a:rPr>
              <a:t>8</a:t>
            </a:r>
            <a:endParaRPr sz="1450">
              <a:latin typeface="Meiryo UI"/>
              <a:cs typeface="Meiryo U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884289" y="263740"/>
            <a:ext cx="2259965" cy="255904"/>
          </a:xfrm>
          <a:prstGeom prst="rect">
            <a:avLst/>
          </a:prstGeom>
          <a:solidFill>
            <a:srgbClr val="001F5F"/>
          </a:solidFill>
        </p:spPr>
        <p:txBody>
          <a:bodyPr vert="horz" wrap="square" lIns="0" tIns="47625" rIns="0" bIns="0" rtlCol="0">
            <a:spAutoFit/>
          </a:bodyPr>
          <a:lstStyle/>
          <a:p>
            <a:pPr marL="92075">
              <a:lnSpc>
                <a:spcPct val="100000"/>
              </a:lnSpc>
              <a:spcBef>
                <a:spcPts val="375"/>
              </a:spcBef>
              <a:tabLst>
                <a:tab pos="1663700" algn="l"/>
              </a:tabLst>
            </a:pPr>
            <a:r>
              <a:rPr sz="1100" b="1" spc="-10" dirty="0">
                <a:solidFill>
                  <a:srgbClr val="FFFFFF"/>
                </a:solidFill>
                <a:latin typeface="Meiryo UI"/>
                <a:cs typeface="Meiryo UI"/>
              </a:rPr>
              <a:t>「群マネの手引きVer.1</a:t>
            </a:r>
            <a:r>
              <a:rPr sz="1100" b="1" spc="-50" dirty="0">
                <a:solidFill>
                  <a:srgbClr val="FFFFFF"/>
                </a:solidFill>
                <a:latin typeface="Meiryo UI"/>
                <a:cs typeface="Meiryo UI"/>
              </a:rPr>
              <a:t>」</a:t>
            </a:r>
            <a:r>
              <a:rPr sz="1100" b="1" dirty="0">
                <a:solidFill>
                  <a:srgbClr val="FFFFFF"/>
                </a:solidFill>
                <a:latin typeface="Meiryo UI"/>
                <a:cs typeface="Meiryo UI"/>
              </a:rPr>
              <a:t>	</a:t>
            </a:r>
            <a:r>
              <a:rPr sz="1100" b="1" spc="-25" dirty="0">
                <a:solidFill>
                  <a:srgbClr val="FFFFFF"/>
                </a:solidFill>
                <a:latin typeface="Meiryo UI"/>
                <a:cs typeface="Meiryo UI"/>
              </a:rPr>
              <a:t>P6</a:t>
            </a:r>
            <a:endParaRPr sz="1100">
              <a:latin typeface="Meiryo UI"/>
              <a:cs typeface="Meiryo UI"/>
            </a:endParaRPr>
          </a:p>
        </p:txBody>
      </p:sp>
      <p:sp>
        <p:nvSpPr>
          <p:cNvPr id="3" name="object 3"/>
          <p:cNvSpPr txBox="1"/>
          <p:nvPr/>
        </p:nvSpPr>
        <p:spPr>
          <a:xfrm>
            <a:off x="0" y="263740"/>
            <a:ext cx="2459355" cy="255904"/>
          </a:xfrm>
          <a:prstGeom prst="rect">
            <a:avLst/>
          </a:prstGeom>
          <a:solidFill>
            <a:srgbClr val="001F5F"/>
          </a:solidFill>
        </p:spPr>
        <p:txBody>
          <a:bodyPr vert="horz" wrap="square" lIns="0" tIns="47625" rIns="0" bIns="0" rtlCol="0">
            <a:spAutoFit/>
          </a:bodyPr>
          <a:lstStyle/>
          <a:p>
            <a:pPr marL="91440">
              <a:lnSpc>
                <a:spcPct val="100000"/>
              </a:lnSpc>
              <a:spcBef>
                <a:spcPts val="375"/>
              </a:spcBef>
            </a:pPr>
            <a:r>
              <a:rPr sz="1100" b="1" spc="15" dirty="0">
                <a:solidFill>
                  <a:srgbClr val="FFFFFF"/>
                </a:solidFill>
                <a:latin typeface="Meiryo UI"/>
                <a:cs typeface="Meiryo UI"/>
              </a:rPr>
              <a:t>２ 群マネのコンセプト</a:t>
            </a:r>
            <a:endParaRPr sz="1100">
              <a:latin typeface="Meiryo UI"/>
              <a:cs typeface="Meiryo UI"/>
            </a:endParaRPr>
          </a:p>
        </p:txBody>
      </p:sp>
      <p:sp>
        <p:nvSpPr>
          <p:cNvPr id="4" name="object 4"/>
          <p:cNvSpPr txBox="1"/>
          <p:nvPr/>
        </p:nvSpPr>
        <p:spPr>
          <a:xfrm>
            <a:off x="3414996" y="209226"/>
            <a:ext cx="3022460" cy="259045"/>
          </a:xfrm>
          <a:prstGeom prst="rect">
            <a:avLst/>
          </a:prstGeom>
        </p:spPr>
        <p:txBody>
          <a:bodyPr vert="horz" wrap="square" lIns="0" tIns="12700" rIns="0" bIns="0" rtlCol="0">
            <a:spAutoFit/>
          </a:bodyPr>
          <a:lstStyle/>
          <a:p>
            <a:pPr marL="12700">
              <a:lnSpc>
                <a:spcPct val="100000"/>
              </a:lnSpc>
              <a:spcBef>
                <a:spcPts val="100"/>
              </a:spcBef>
            </a:pPr>
            <a:r>
              <a:rPr sz="1600" b="1" spc="-15" dirty="0">
                <a:solidFill>
                  <a:srgbClr val="001F5F"/>
                </a:solidFill>
                <a:latin typeface="Meiryo UI"/>
                <a:cs typeface="Meiryo UI"/>
              </a:rPr>
              <a:t>群マネの概念と目指す姿</a:t>
            </a:r>
            <a:endParaRPr sz="1600" dirty="0">
              <a:latin typeface="Meiryo UI"/>
              <a:cs typeface="Meiryo UI"/>
            </a:endParaRPr>
          </a:p>
        </p:txBody>
      </p:sp>
      <p:sp>
        <p:nvSpPr>
          <p:cNvPr id="5" name="object 5"/>
          <p:cNvSpPr txBox="1"/>
          <p:nvPr/>
        </p:nvSpPr>
        <p:spPr>
          <a:xfrm>
            <a:off x="662055" y="1060124"/>
            <a:ext cx="8075295" cy="1266825"/>
          </a:xfrm>
          <a:prstGeom prst="rect">
            <a:avLst/>
          </a:prstGeom>
          <a:ln w="15825">
            <a:solidFill>
              <a:srgbClr val="7E7E7E"/>
            </a:solidFill>
          </a:ln>
        </p:spPr>
        <p:txBody>
          <a:bodyPr vert="horz" wrap="square" lIns="0" tIns="62230" rIns="0" bIns="0" rtlCol="0">
            <a:spAutoFit/>
          </a:bodyPr>
          <a:lstStyle/>
          <a:p>
            <a:pPr marL="337185" marR="106680" indent="-224154" algn="just">
              <a:lnSpc>
                <a:spcPct val="100000"/>
              </a:lnSpc>
              <a:spcBef>
                <a:spcPts val="490"/>
              </a:spcBef>
              <a:buFont typeface="Arial"/>
              <a:buChar char="•"/>
              <a:tabLst>
                <a:tab pos="339090" algn="l"/>
              </a:tabLst>
            </a:pPr>
            <a:r>
              <a:rPr sz="1500" spc="-30" dirty="0">
                <a:latin typeface="ＭＳ Ｐゴシック"/>
                <a:cs typeface="ＭＳ Ｐゴシック"/>
              </a:rPr>
              <a:t>自治体側としては、自治体職員の技術的な知見が補完されたり、住民対応や現場対応など	</a:t>
            </a:r>
            <a:r>
              <a:rPr sz="1500" spc="-35" dirty="0">
                <a:latin typeface="ＭＳ Ｐゴシック"/>
                <a:cs typeface="ＭＳ Ｐゴシック"/>
              </a:rPr>
              <a:t>直営での対応時間が縮減されることで、</a:t>
            </a:r>
            <a:r>
              <a:rPr sz="1500" b="1" u="sng" spc="-25" dirty="0">
                <a:solidFill>
                  <a:srgbClr val="FF0000"/>
                </a:solidFill>
                <a:uFill>
                  <a:solidFill>
                    <a:srgbClr val="FF0000"/>
                  </a:solidFill>
                </a:uFill>
                <a:latin typeface="ＭＳ Ｐゴシック"/>
                <a:cs typeface="ＭＳ Ｐゴシック"/>
              </a:rPr>
              <a:t>インフラ管理者としての計画・マネジメントに注	</a:t>
            </a:r>
            <a:r>
              <a:rPr sz="1500" b="1" u="sng" spc="-10" dirty="0">
                <a:solidFill>
                  <a:srgbClr val="FF0000"/>
                </a:solidFill>
                <a:uFill>
                  <a:solidFill>
                    <a:srgbClr val="FF0000"/>
                  </a:solidFill>
                </a:uFill>
                <a:latin typeface="ＭＳ Ｐゴシック"/>
                <a:cs typeface="ＭＳ Ｐゴシック"/>
              </a:rPr>
              <a:t>力</a:t>
            </a:r>
            <a:r>
              <a:rPr sz="1500" u="none" spc="-25" dirty="0">
                <a:latin typeface="ＭＳ Ｐゴシック"/>
                <a:cs typeface="ＭＳ Ｐゴシック"/>
              </a:rPr>
              <a:t>できるようになり、</a:t>
            </a:r>
            <a:r>
              <a:rPr sz="1500" b="1" u="sng" spc="-20" dirty="0">
                <a:uFill>
                  <a:solidFill>
                    <a:srgbClr val="000000"/>
                  </a:solidFill>
                </a:uFill>
                <a:latin typeface="ＭＳ Ｐゴシック"/>
                <a:cs typeface="ＭＳ Ｐゴシック"/>
              </a:rPr>
              <a:t>「予防保全型のメンテナンスサイクル」</a:t>
            </a:r>
            <a:r>
              <a:rPr sz="1500" u="none" spc="-40" dirty="0">
                <a:latin typeface="ＭＳ Ｐゴシック"/>
                <a:cs typeface="ＭＳ Ｐゴシック"/>
              </a:rPr>
              <a:t>の構築が期待されます。</a:t>
            </a:r>
            <a:endParaRPr sz="1500">
              <a:latin typeface="ＭＳ Ｐゴシック"/>
              <a:cs typeface="ＭＳ Ｐゴシック"/>
            </a:endParaRPr>
          </a:p>
          <a:p>
            <a:pPr marL="337185" marR="108585" indent="-224154" algn="just">
              <a:lnSpc>
                <a:spcPts val="1789"/>
              </a:lnSpc>
              <a:spcBef>
                <a:spcPts val="55"/>
              </a:spcBef>
              <a:buFont typeface="Arial"/>
              <a:buChar char="•"/>
              <a:tabLst>
                <a:tab pos="339090" algn="l"/>
              </a:tabLst>
            </a:pPr>
            <a:r>
              <a:rPr sz="1500" spc="-10" dirty="0">
                <a:latin typeface="ＭＳ Ｐゴシック"/>
                <a:cs typeface="ＭＳ Ｐゴシック"/>
              </a:rPr>
              <a:t>事業者側としては、</a:t>
            </a:r>
            <a:r>
              <a:rPr sz="1500" b="1" u="sng" spc="-10" dirty="0">
                <a:solidFill>
                  <a:srgbClr val="FF0000"/>
                </a:solidFill>
                <a:uFill>
                  <a:solidFill>
                    <a:srgbClr val="FF0000"/>
                  </a:solidFill>
                </a:uFill>
                <a:latin typeface="ＭＳ Ｐゴシック"/>
                <a:cs typeface="ＭＳ Ｐゴシック"/>
              </a:rPr>
              <a:t>維持管理業務が効率化され、収益性が向上</a:t>
            </a:r>
            <a:r>
              <a:rPr sz="1500" u="none" spc="-75" dirty="0">
                <a:latin typeface="ＭＳ Ｐゴシック"/>
                <a:cs typeface="ＭＳ Ｐゴシック"/>
              </a:rPr>
              <a:t>することで、地域建設業の	</a:t>
            </a:r>
            <a:r>
              <a:rPr sz="1500" u="none" spc="-30" dirty="0">
                <a:latin typeface="ＭＳ Ｐゴシック"/>
                <a:cs typeface="ＭＳ Ｐゴシック"/>
              </a:rPr>
              <a:t>経営安定化・体制確保につながり、</a:t>
            </a:r>
            <a:r>
              <a:rPr sz="1500" b="1" u="sng" spc="-20" dirty="0">
                <a:uFill>
                  <a:solidFill>
                    <a:srgbClr val="000000"/>
                  </a:solidFill>
                </a:uFill>
                <a:latin typeface="ＭＳ Ｐゴシック"/>
                <a:cs typeface="ＭＳ Ｐゴシック"/>
              </a:rPr>
              <a:t>「魅力的なメンテナンス産業」</a:t>
            </a:r>
            <a:r>
              <a:rPr sz="1500" u="none" spc="-40" dirty="0">
                <a:latin typeface="ＭＳ Ｐゴシック"/>
                <a:cs typeface="ＭＳ Ｐゴシック"/>
              </a:rPr>
              <a:t>の確立が期待されます	</a:t>
            </a:r>
            <a:r>
              <a:rPr sz="1500" u="none" spc="-50" dirty="0">
                <a:latin typeface="ＭＳ Ｐゴシック"/>
                <a:cs typeface="ＭＳ Ｐゴシック"/>
              </a:rPr>
              <a:t>。</a:t>
            </a:r>
            <a:endParaRPr sz="1500">
              <a:latin typeface="ＭＳ Ｐゴシック"/>
              <a:cs typeface="ＭＳ Ｐゴシック"/>
            </a:endParaRPr>
          </a:p>
        </p:txBody>
      </p:sp>
      <p:sp>
        <p:nvSpPr>
          <p:cNvPr id="6" name="object 6"/>
          <p:cNvSpPr/>
          <p:nvPr/>
        </p:nvSpPr>
        <p:spPr>
          <a:xfrm>
            <a:off x="1110228" y="3798583"/>
            <a:ext cx="7178675" cy="1139825"/>
          </a:xfrm>
          <a:custGeom>
            <a:avLst/>
            <a:gdLst/>
            <a:ahLst/>
            <a:cxnLst/>
            <a:rect l="l" t="t" r="r" b="b"/>
            <a:pathLst>
              <a:path w="7178675" h="1139825">
                <a:moveTo>
                  <a:pt x="0" y="1139449"/>
                </a:moveTo>
                <a:lnTo>
                  <a:pt x="7178372" y="1139449"/>
                </a:lnTo>
                <a:lnTo>
                  <a:pt x="7178372" y="0"/>
                </a:lnTo>
                <a:lnTo>
                  <a:pt x="0" y="0"/>
                </a:lnTo>
                <a:lnTo>
                  <a:pt x="0" y="1139449"/>
                </a:lnTo>
                <a:close/>
              </a:path>
            </a:pathLst>
          </a:custGeom>
          <a:ln w="15825">
            <a:solidFill>
              <a:srgbClr val="006FC0"/>
            </a:solidFill>
          </a:ln>
        </p:spPr>
        <p:txBody>
          <a:bodyPr wrap="square" lIns="0" tIns="0" rIns="0" bIns="0" rtlCol="0"/>
          <a:lstStyle/>
          <a:p>
            <a:endParaRPr/>
          </a:p>
        </p:txBody>
      </p:sp>
      <p:sp>
        <p:nvSpPr>
          <p:cNvPr id="7" name="object 7"/>
          <p:cNvSpPr txBox="1"/>
          <p:nvPr/>
        </p:nvSpPr>
        <p:spPr>
          <a:xfrm>
            <a:off x="1757049" y="4100168"/>
            <a:ext cx="4434205" cy="766445"/>
          </a:xfrm>
          <a:prstGeom prst="rect">
            <a:avLst/>
          </a:prstGeom>
        </p:spPr>
        <p:txBody>
          <a:bodyPr vert="horz" wrap="square" lIns="0" tIns="60960" rIns="0" bIns="0" rtlCol="0">
            <a:spAutoFit/>
          </a:bodyPr>
          <a:lstStyle/>
          <a:p>
            <a:pPr marL="226695" indent="-213995">
              <a:lnSpc>
                <a:spcPct val="100000"/>
              </a:lnSpc>
              <a:spcBef>
                <a:spcPts val="480"/>
              </a:spcBef>
              <a:buFont typeface="Wingdings"/>
              <a:buChar char=""/>
              <a:tabLst>
                <a:tab pos="226695" algn="l"/>
              </a:tabLst>
            </a:pPr>
            <a:r>
              <a:rPr sz="1300" b="1" spc="-10" dirty="0">
                <a:solidFill>
                  <a:srgbClr val="006FC0"/>
                </a:solidFill>
                <a:latin typeface="BIZ UDPゴシック"/>
                <a:cs typeface="BIZ UDPゴシック"/>
              </a:rPr>
              <a:t>必要なインフラを次世代に引き継ぎ、地域の将来像を実</a:t>
            </a:r>
            <a:r>
              <a:rPr sz="1300" b="1" spc="-1005" dirty="0">
                <a:solidFill>
                  <a:srgbClr val="006FC0"/>
                </a:solidFill>
                <a:latin typeface="BIZ UDPゴシック"/>
                <a:cs typeface="BIZ UDPゴシック"/>
              </a:rPr>
              <a:t>現</a:t>
            </a:r>
            <a:endParaRPr sz="1300">
              <a:latin typeface="BIZ UDPゴシック"/>
              <a:cs typeface="BIZ UDPゴシック"/>
            </a:endParaRPr>
          </a:p>
          <a:p>
            <a:pPr marL="226695" indent="-213995">
              <a:lnSpc>
                <a:spcPct val="100000"/>
              </a:lnSpc>
              <a:spcBef>
                <a:spcPts val="384"/>
              </a:spcBef>
              <a:buFont typeface="Wingdings"/>
              <a:buChar char=""/>
              <a:tabLst>
                <a:tab pos="226695" algn="l"/>
              </a:tabLst>
            </a:pPr>
            <a:r>
              <a:rPr sz="1300" b="1" spc="-15" dirty="0">
                <a:solidFill>
                  <a:srgbClr val="006FC0"/>
                </a:solidFill>
                <a:latin typeface="BIZ UDPゴシック"/>
                <a:cs typeface="BIZ UDPゴシック"/>
              </a:rPr>
              <a:t>地域の災害対応力を向上し、地域の安全・安心を実現</a:t>
            </a:r>
            <a:endParaRPr sz="1300">
              <a:latin typeface="BIZ UDPゴシック"/>
              <a:cs typeface="BIZ UDPゴシック"/>
            </a:endParaRPr>
          </a:p>
          <a:p>
            <a:pPr marL="226695" indent="-213995">
              <a:lnSpc>
                <a:spcPct val="100000"/>
              </a:lnSpc>
              <a:spcBef>
                <a:spcPts val="380"/>
              </a:spcBef>
              <a:buFont typeface="Wingdings"/>
              <a:buChar char=""/>
              <a:tabLst>
                <a:tab pos="226695" algn="l"/>
              </a:tabLst>
            </a:pPr>
            <a:r>
              <a:rPr sz="1300" b="1" spc="-20" dirty="0">
                <a:solidFill>
                  <a:srgbClr val="006FC0"/>
                </a:solidFill>
                <a:latin typeface="BIZ UDPゴシック"/>
                <a:cs typeface="BIZ UDPゴシック"/>
              </a:rPr>
              <a:t>インフラメンテナンスの社会的なプレゼンス向上</a:t>
            </a:r>
            <a:endParaRPr sz="1300">
              <a:latin typeface="BIZ UDPゴシック"/>
              <a:cs typeface="BIZ UDPゴシック"/>
            </a:endParaRPr>
          </a:p>
        </p:txBody>
      </p:sp>
      <p:grpSp>
        <p:nvGrpSpPr>
          <p:cNvPr id="8" name="object 8"/>
          <p:cNvGrpSpPr/>
          <p:nvPr/>
        </p:nvGrpSpPr>
        <p:grpSpPr>
          <a:xfrm>
            <a:off x="644907" y="2571738"/>
            <a:ext cx="3895725" cy="883285"/>
            <a:chOff x="644907" y="2571738"/>
            <a:chExt cx="3895725" cy="883285"/>
          </a:xfrm>
        </p:grpSpPr>
        <p:sp>
          <p:nvSpPr>
            <p:cNvPr id="9" name="object 9"/>
            <p:cNvSpPr/>
            <p:nvPr/>
          </p:nvSpPr>
          <p:spPr>
            <a:xfrm>
              <a:off x="2158578" y="3137721"/>
              <a:ext cx="864235" cy="317500"/>
            </a:xfrm>
            <a:custGeom>
              <a:avLst/>
              <a:gdLst/>
              <a:ahLst/>
              <a:cxnLst/>
              <a:rect l="l" t="t" r="r" b="b"/>
              <a:pathLst>
                <a:path w="864235" h="317500">
                  <a:moveTo>
                    <a:pt x="648047" y="0"/>
                  </a:moveTo>
                  <a:lnTo>
                    <a:pt x="216015" y="0"/>
                  </a:lnTo>
                  <a:lnTo>
                    <a:pt x="216015" y="220451"/>
                  </a:lnTo>
                  <a:lnTo>
                    <a:pt x="0" y="220451"/>
                  </a:lnTo>
                  <a:lnTo>
                    <a:pt x="432031" y="317130"/>
                  </a:lnTo>
                  <a:lnTo>
                    <a:pt x="864063" y="220451"/>
                  </a:lnTo>
                  <a:lnTo>
                    <a:pt x="648047" y="220451"/>
                  </a:lnTo>
                  <a:lnTo>
                    <a:pt x="648047" y="0"/>
                  </a:lnTo>
                  <a:close/>
                </a:path>
              </a:pathLst>
            </a:custGeom>
            <a:solidFill>
              <a:srgbClr val="00AFEF"/>
            </a:solidFill>
          </p:spPr>
          <p:txBody>
            <a:bodyPr wrap="square" lIns="0" tIns="0" rIns="0" bIns="0" rtlCol="0"/>
            <a:lstStyle/>
            <a:p>
              <a:endParaRPr/>
            </a:p>
          </p:txBody>
        </p:sp>
        <p:sp>
          <p:nvSpPr>
            <p:cNvPr id="10" name="object 10"/>
            <p:cNvSpPr/>
            <p:nvPr/>
          </p:nvSpPr>
          <p:spPr>
            <a:xfrm>
              <a:off x="663004" y="2589835"/>
              <a:ext cx="3859529" cy="568325"/>
            </a:xfrm>
            <a:custGeom>
              <a:avLst/>
              <a:gdLst/>
              <a:ahLst/>
              <a:cxnLst/>
              <a:rect l="l" t="t" r="r" b="b"/>
              <a:pathLst>
                <a:path w="3859529" h="568325">
                  <a:moveTo>
                    <a:pt x="3764293" y="0"/>
                  </a:moveTo>
                  <a:lnTo>
                    <a:pt x="94635" y="0"/>
                  </a:lnTo>
                  <a:lnTo>
                    <a:pt x="57796" y="7443"/>
                  </a:lnTo>
                  <a:lnTo>
                    <a:pt x="27716" y="27734"/>
                  </a:lnTo>
                  <a:lnTo>
                    <a:pt x="7436" y="57818"/>
                  </a:lnTo>
                  <a:lnTo>
                    <a:pt x="0" y="94637"/>
                  </a:lnTo>
                  <a:lnTo>
                    <a:pt x="0" y="473188"/>
                  </a:lnTo>
                  <a:lnTo>
                    <a:pt x="7436" y="510007"/>
                  </a:lnTo>
                  <a:lnTo>
                    <a:pt x="27716" y="540091"/>
                  </a:lnTo>
                  <a:lnTo>
                    <a:pt x="57796" y="560382"/>
                  </a:lnTo>
                  <a:lnTo>
                    <a:pt x="94635" y="567825"/>
                  </a:lnTo>
                  <a:lnTo>
                    <a:pt x="3764293" y="567825"/>
                  </a:lnTo>
                  <a:lnTo>
                    <a:pt x="3801112" y="560382"/>
                  </a:lnTo>
                  <a:lnTo>
                    <a:pt x="3831195" y="540091"/>
                  </a:lnTo>
                  <a:lnTo>
                    <a:pt x="3851486" y="510007"/>
                  </a:lnTo>
                  <a:lnTo>
                    <a:pt x="3858929" y="473188"/>
                  </a:lnTo>
                  <a:lnTo>
                    <a:pt x="3858929" y="94637"/>
                  </a:lnTo>
                  <a:lnTo>
                    <a:pt x="3851486" y="57818"/>
                  </a:lnTo>
                  <a:lnTo>
                    <a:pt x="3831195" y="27734"/>
                  </a:lnTo>
                  <a:lnTo>
                    <a:pt x="3801112" y="7443"/>
                  </a:lnTo>
                  <a:lnTo>
                    <a:pt x="3764293" y="0"/>
                  </a:lnTo>
                  <a:close/>
                </a:path>
              </a:pathLst>
            </a:custGeom>
            <a:solidFill>
              <a:srgbClr val="FFFFFF"/>
            </a:solidFill>
          </p:spPr>
          <p:txBody>
            <a:bodyPr wrap="square" lIns="0" tIns="0" rIns="0" bIns="0" rtlCol="0"/>
            <a:lstStyle/>
            <a:p>
              <a:endParaRPr/>
            </a:p>
          </p:txBody>
        </p:sp>
        <p:sp>
          <p:nvSpPr>
            <p:cNvPr id="11" name="object 11"/>
            <p:cNvSpPr/>
            <p:nvPr/>
          </p:nvSpPr>
          <p:spPr>
            <a:xfrm>
              <a:off x="663004" y="2589835"/>
              <a:ext cx="3859529" cy="568325"/>
            </a:xfrm>
            <a:custGeom>
              <a:avLst/>
              <a:gdLst/>
              <a:ahLst/>
              <a:cxnLst/>
              <a:rect l="l" t="t" r="r" b="b"/>
              <a:pathLst>
                <a:path w="3859529" h="568325">
                  <a:moveTo>
                    <a:pt x="0" y="94637"/>
                  </a:moveTo>
                  <a:lnTo>
                    <a:pt x="7436" y="57818"/>
                  </a:lnTo>
                  <a:lnTo>
                    <a:pt x="27716" y="27734"/>
                  </a:lnTo>
                  <a:lnTo>
                    <a:pt x="57796" y="7443"/>
                  </a:lnTo>
                  <a:lnTo>
                    <a:pt x="94635" y="0"/>
                  </a:lnTo>
                  <a:lnTo>
                    <a:pt x="3764293" y="0"/>
                  </a:lnTo>
                  <a:lnTo>
                    <a:pt x="3831195" y="27734"/>
                  </a:lnTo>
                  <a:lnTo>
                    <a:pt x="3858929" y="94637"/>
                  </a:lnTo>
                  <a:lnTo>
                    <a:pt x="3858929" y="473188"/>
                  </a:lnTo>
                  <a:lnTo>
                    <a:pt x="3851486" y="510007"/>
                  </a:lnTo>
                  <a:lnTo>
                    <a:pt x="3831195" y="540091"/>
                  </a:lnTo>
                  <a:lnTo>
                    <a:pt x="3801112" y="560382"/>
                  </a:lnTo>
                  <a:lnTo>
                    <a:pt x="3764293" y="567825"/>
                  </a:lnTo>
                  <a:lnTo>
                    <a:pt x="94635" y="567825"/>
                  </a:lnTo>
                  <a:lnTo>
                    <a:pt x="27716" y="540091"/>
                  </a:lnTo>
                  <a:lnTo>
                    <a:pt x="0" y="473188"/>
                  </a:lnTo>
                  <a:lnTo>
                    <a:pt x="0" y="94637"/>
                  </a:lnTo>
                  <a:close/>
                </a:path>
              </a:pathLst>
            </a:custGeom>
            <a:ln w="35607">
              <a:solidFill>
                <a:srgbClr val="00AFEF"/>
              </a:solidFill>
            </a:ln>
          </p:spPr>
          <p:txBody>
            <a:bodyPr wrap="square" lIns="0" tIns="0" rIns="0" bIns="0" rtlCol="0"/>
            <a:lstStyle/>
            <a:p>
              <a:endParaRPr/>
            </a:p>
          </p:txBody>
        </p:sp>
      </p:grpSp>
      <p:sp>
        <p:nvSpPr>
          <p:cNvPr id="12" name="object 12"/>
          <p:cNvSpPr txBox="1"/>
          <p:nvPr/>
        </p:nvSpPr>
        <p:spPr>
          <a:xfrm>
            <a:off x="892986" y="2669399"/>
            <a:ext cx="3396615" cy="425450"/>
          </a:xfrm>
          <a:prstGeom prst="rect">
            <a:avLst/>
          </a:prstGeom>
        </p:spPr>
        <p:txBody>
          <a:bodyPr vert="horz" wrap="square" lIns="0" tIns="14604" rIns="0" bIns="0" rtlCol="0">
            <a:spAutoFit/>
          </a:bodyPr>
          <a:lstStyle/>
          <a:p>
            <a:pPr algn="ctr">
              <a:lnSpc>
                <a:spcPct val="100000"/>
              </a:lnSpc>
              <a:spcBef>
                <a:spcPts val="114"/>
              </a:spcBef>
            </a:pPr>
            <a:r>
              <a:rPr sz="1300" dirty="0">
                <a:solidFill>
                  <a:srgbClr val="00AFEF"/>
                </a:solidFill>
                <a:latin typeface="BIZ UDPゴシック"/>
                <a:cs typeface="BIZ UDPゴシック"/>
              </a:rPr>
              <a:t>自治体職員の</a:t>
            </a:r>
            <a:r>
              <a:rPr sz="1300" b="1" spc="-10" dirty="0">
                <a:solidFill>
                  <a:srgbClr val="00AFEF"/>
                </a:solidFill>
                <a:latin typeface="BIZ UDPゴシック"/>
                <a:cs typeface="BIZ UDPゴシック"/>
              </a:rPr>
              <a:t>直営対応時間を縮減</a:t>
            </a:r>
            <a:r>
              <a:rPr sz="1300" spc="-30" dirty="0">
                <a:solidFill>
                  <a:srgbClr val="00AFEF"/>
                </a:solidFill>
                <a:latin typeface="BIZ UDPゴシック"/>
                <a:cs typeface="BIZ UDPゴシック"/>
              </a:rPr>
              <a:t>し、</a:t>
            </a:r>
            <a:endParaRPr sz="1300">
              <a:latin typeface="BIZ UDPゴシック"/>
              <a:cs typeface="BIZ UDPゴシック"/>
            </a:endParaRPr>
          </a:p>
          <a:p>
            <a:pPr algn="ctr">
              <a:lnSpc>
                <a:spcPct val="100000"/>
              </a:lnSpc>
              <a:spcBef>
                <a:spcPts val="10"/>
              </a:spcBef>
            </a:pPr>
            <a:r>
              <a:rPr sz="1300" spc="-10" dirty="0">
                <a:solidFill>
                  <a:srgbClr val="00AFEF"/>
                </a:solidFill>
                <a:latin typeface="BIZ UDPゴシック"/>
                <a:cs typeface="BIZ UDPゴシック"/>
              </a:rPr>
              <a:t>インフラ管理者として</a:t>
            </a:r>
            <a:r>
              <a:rPr sz="1300" b="1" spc="-15" dirty="0">
                <a:solidFill>
                  <a:srgbClr val="00AFEF"/>
                </a:solidFill>
                <a:latin typeface="BIZ UDPゴシック"/>
                <a:cs typeface="BIZ UDPゴシック"/>
              </a:rPr>
              <a:t>計画・マネジメントに</a:t>
            </a:r>
            <a:r>
              <a:rPr sz="1300" b="1" spc="-825" dirty="0">
                <a:solidFill>
                  <a:srgbClr val="00AFEF"/>
                </a:solidFill>
                <a:latin typeface="BIZ UDPゴシック"/>
                <a:cs typeface="BIZ UDPゴシック"/>
              </a:rPr>
              <a:t>注</a:t>
            </a:r>
            <a:r>
              <a:rPr sz="1300" b="1" spc="-50" dirty="0">
                <a:solidFill>
                  <a:srgbClr val="00AFEF"/>
                </a:solidFill>
                <a:latin typeface="BIZ UDPゴシック"/>
                <a:cs typeface="BIZ UDPゴシック"/>
              </a:rPr>
              <a:t>力</a:t>
            </a:r>
            <a:endParaRPr sz="1300">
              <a:latin typeface="BIZ UDPゴシック"/>
              <a:cs typeface="BIZ UDPゴシック"/>
            </a:endParaRPr>
          </a:p>
        </p:txBody>
      </p:sp>
      <p:sp>
        <p:nvSpPr>
          <p:cNvPr id="13" name="object 13"/>
          <p:cNvSpPr/>
          <p:nvPr/>
        </p:nvSpPr>
        <p:spPr>
          <a:xfrm>
            <a:off x="4878953" y="2589835"/>
            <a:ext cx="3858895" cy="568325"/>
          </a:xfrm>
          <a:custGeom>
            <a:avLst/>
            <a:gdLst/>
            <a:ahLst/>
            <a:cxnLst/>
            <a:rect l="l" t="t" r="r" b="b"/>
            <a:pathLst>
              <a:path w="3858895" h="568325">
                <a:moveTo>
                  <a:pt x="0" y="94637"/>
                </a:moveTo>
                <a:lnTo>
                  <a:pt x="7420" y="57818"/>
                </a:lnTo>
                <a:lnTo>
                  <a:pt x="27674" y="27734"/>
                </a:lnTo>
                <a:lnTo>
                  <a:pt x="57750" y="7443"/>
                </a:lnTo>
                <a:lnTo>
                  <a:pt x="94635" y="0"/>
                </a:lnTo>
                <a:lnTo>
                  <a:pt x="3764214" y="0"/>
                </a:lnTo>
                <a:lnTo>
                  <a:pt x="3831036" y="27734"/>
                </a:lnTo>
                <a:lnTo>
                  <a:pt x="3858691" y="94637"/>
                </a:lnTo>
                <a:lnTo>
                  <a:pt x="3858691" y="473188"/>
                </a:lnTo>
                <a:lnTo>
                  <a:pt x="3851273" y="510007"/>
                </a:lnTo>
                <a:lnTo>
                  <a:pt x="3831036" y="540091"/>
                </a:lnTo>
                <a:lnTo>
                  <a:pt x="3801008" y="560382"/>
                </a:lnTo>
                <a:lnTo>
                  <a:pt x="3764214" y="567825"/>
                </a:lnTo>
                <a:lnTo>
                  <a:pt x="94635" y="567825"/>
                </a:lnTo>
                <a:lnTo>
                  <a:pt x="27674" y="540091"/>
                </a:lnTo>
                <a:lnTo>
                  <a:pt x="0" y="473188"/>
                </a:lnTo>
                <a:lnTo>
                  <a:pt x="0" y="94637"/>
                </a:lnTo>
                <a:close/>
              </a:path>
            </a:pathLst>
          </a:custGeom>
          <a:ln w="35607">
            <a:solidFill>
              <a:srgbClr val="00AFEF"/>
            </a:solidFill>
          </a:ln>
        </p:spPr>
        <p:txBody>
          <a:bodyPr wrap="square" lIns="0" tIns="0" rIns="0" bIns="0" rtlCol="0"/>
          <a:lstStyle/>
          <a:p>
            <a:endParaRPr/>
          </a:p>
        </p:txBody>
      </p:sp>
      <p:sp>
        <p:nvSpPr>
          <p:cNvPr id="14" name="object 14"/>
          <p:cNvSpPr txBox="1"/>
          <p:nvPr/>
        </p:nvSpPr>
        <p:spPr>
          <a:xfrm>
            <a:off x="5505438" y="2669399"/>
            <a:ext cx="2608580" cy="425450"/>
          </a:xfrm>
          <a:prstGeom prst="rect">
            <a:avLst/>
          </a:prstGeom>
        </p:spPr>
        <p:txBody>
          <a:bodyPr vert="horz" wrap="square" lIns="0" tIns="14604" rIns="0" bIns="0" rtlCol="0">
            <a:spAutoFit/>
          </a:bodyPr>
          <a:lstStyle/>
          <a:p>
            <a:pPr algn="ctr">
              <a:lnSpc>
                <a:spcPct val="100000"/>
              </a:lnSpc>
              <a:spcBef>
                <a:spcPts val="114"/>
              </a:spcBef>
            </a:pPr>
            <a:r>
              <a:rPr sz="1300" spc="-5" dirty="0">
                <a:solidFill>
                  <a:srgbClr val="00AFEF"/>
                </a:solidFill>
                <a:latin typeface="BIZ UDPゴシック"/>
                <a:cs typeface="BIZ UDPゴシック"/>
              </a:rPr>
              <a:t>維持管理業務の</a:t>
            </a:r>
            <a:r>
              <a:rPr sz="1300" b="1" spc="-10" dirty="0">
                <a:solidFill>
                  <a:srgbClr val="00AFEF"/>
                </a:solidFill>
                <a:latin typeface="BIZ UDPゴシック"/>
                <a:cs typeface="BIZ UDPゴシック"/>
              </a:rPr>
              <a:t>収益性を向上</a:t>
            </a:r>
            <a:r>
              <a:rPr sz="1300" spc="-30" dirty="0">
                <a:solidFill>
                  <a:srgbClr val="00AFEF"/>
                </a:solidFill>
                <a:latin typeface="BIZ UDPゴシック"/>
                <a:cs typeface="BIZ UDPゴシック"/>
              </a:rPr>
              <a:t>し、</a:t>
            </a:r>
            <a:endParaRPr sz="1300">
              <a:latin typeface="BIZ UDPゴシック"/>
              <a:cs typeface="BIZ UDPゴシック"/>
            </a:endParaRPr>
          </a:p>
          <a:p>
            <a:pPr algn="ctr">
              <a:lnSpc>
                <a:spcPct val="100000"/>
              </a:lnSpc>
              <a:spcBef>
                <a:spcPts val="10"/>
              </a:spcBef>
            </a:pPr>
            <a:r>
              <a:rPr sz="1300" b="1" spc="-45" dirty="0">
                <a:solidFill>
                  <a:srgbClr val="00AFEF"/>
                </a:solidFill>
                <a:latin typeface="BIZ UDPゴシック"/>
                <a:cs typeface="BIZ UDPゴシック"/>
              </a:rPr>
              <a:t>地域建設業の経営安定化・体制確保</a:t>
            </a:r>
            <a:endParaRPr sz="1300">
              <a:latin typeface="BIZ UDPゴシック"/>
              <a:cs typeface="BIZ UDPゴシック"/>
            </a:endParaRPr>
          </a:p>
        </p:txBody>
      </p:sp>
      <p:sp>
        <p:nvSpPr>
          <p:cNvPr id="15" name="object 15"/>
          <p:cNvSpPr/>
          <p:nvPr/>
        </p:nvSpPr>
        <p:spPr>
          <a:xfrm>
            <a:off x="4877845" y="3481439"/>
            <a:ext cx="3858895" cy="594995"/>
          </a:xfrm>
          <a:custGeom>
            <a:avLst/>
            <a:gdLst/>
            <a:ahLst/>
            <a:cxnLst/>
            <a:rect l="l" t="t" r="r" b="b"/>
            <a:pathLst>
              <a:path w="3858895" h="594995">
                <a:moveTo>
                  <a:pt x="3759783" y="0"/>
                </a:moveTo>
                <a:lnTo>
                  <a:pt x="99066" y="0"/>
                </a:lnTo>
                <a:lnTo>
                  <a:pt x="60554" y="7785"/>
                </a:lnTo>
                <a:lnTo>
                  <a:pt x="29059" y="29018"/>
                </a:lnTo>
                <a:lnTo>
                  <a:pt x="7801" y="60508"/>
                </a:lnTo>
                <a:lnTo>
                  <a:pt x="0" y="99068"/>
                </a:lnTo>
                <a:lnTo>
                  <a:pt x="0" y="495344"/>
                </a:lnTo>
                <a:lnTo>
                  <a:pt x="7801" y="533904"/>
                </a:lnTo>
                <a:lnTo>
                  <a:pt x="29059" y="565394"/>
                </a:lnTo>
                <a:lnTo>
                  <a:pt x="60554" y="586626"/>
                </a:lnTo>
                <a:lnTo>
                  <a:pt x="99066" y="594412"/>
                </a:lnTo>
                <a:lnTo>
                  <a:pt x="3759783" y="594412"/>
                </a:lnTo>
                <a:lnTo>
                  <a:pt x="3798362" y="586626"/>
                </a:lnTo>
                <a:lnTo>
                  <a:pt x="3829850" y="565394"/>
                </a:lnTo>
                <a:lnTo>
                  <a:pt x="3851070" y="533904"/>
                </a:lnTo>
                <a:lnTo>
                  <a:pt x="3858849" y="495344"/>
                </a:lnTo>
                <a:lnTo>
                  <a:pt x="3858849" y="99068"/>
                </a:lnTo>
                <a:lnTo>
                  <a:pt x="3851070" y="60508"/>
                </a:lnTo>
                <a:lnTo>
                  <a:pt x="3829850" y="29018"/>
                </a:lnTo>
                <a:lnTo>
                  <a:pt x="3798362" y="7785"/>
                </a:lnTo>
                <a:lnTo>
                  <a:pt x="3759783" y="0"/>
                </a:lnTo>
                <a:close/>
              </a:path>
            </a:pathLst>
          </a:custGeom>
          <a:solidFill>
            <a:srgbClr val="006FC0"/>
          </a:solidFill>
        </p:spPr>
        <p:txBody>
          <a:bodyPr wrap="square" lIns="0" tIns="0" rIns="0" bIns="0" rtlCol="0"/>
          <a:lstStyle/>
          <a:p>
            <a:endParaRPr/>
          </a:p>
        </p:txBody>
      </p:sp>
      <p:sp>
        <p:nvSpPr>
          <p:cNvPr id="16" name="object 16"/>
          <p:cNvSpPr txBox="1"/>
          <p:nvPr/>
        </p:nvSpPr>
        <p:spPr>
          <a:xfrm>
            <a:off x="5776210" y="3567285"/>
            <a:ext cx="2063114" cy="235585"/>
          </a:xfrm>
          <a:prstGeom prst="rect">
            <a:avLst/>
          </a:prstGeom>
        </p:spPr>
        <p:txBody>
          <a:bodyPr vert="horz" wrap="square" lIns="0" tIns="15875" rIns="0" bIns="0" rtlCol="0">
            <a:spAutoFit/>
          </a:bodyPr>
          <a:lstStyle/>
          <a:p>
            <a:pPr marL="12700">
              <a:lnSpc>
                <a:spcPct val="100000"/>
              </a:lnSpc>
              <a:spcBef>
                <a:spcPts val="125"/>
              </a:spcBef>
            </a:pPr>
            <a:r>
              <a:rPr sz="1350" b="1" spc="-40" dirty="0">
                <a:solidFill>
                  <a:srgbClr val="FFFFFF"/>
                </a:solidFill>
                <a:latin typeface="BIZ UDPゴシック"/>
                <a:cs typeface="BIZ UDPゴシック"/>
              </a:rPr>
              <a:t>魅力的なメンテナンス産業</a:t>
            </a:r>
            <a:endParaRPr sz="1350">
              <a:latin typeface="BIZ UDPゴシック"/>
              <a:cs typeface="BIZ UDPゴシック"/>
            </a:endParaRPr>
          </a:p>
        </p:txBody>
      </p:sp>
      <p:sp>
        <p:nvSpPr>
          <p:cNvPr id="17" name="object 17"/>
          <p:cNvSpPr txBox="1"/>
          <p:nvPr/>
        </p:nvSpPr>
        <p:spPr>
          <a:xfrm>
            <a:off x="6446571" y="3775805"/>
            <a:ext cx="724535" cy="235585"/>
          </a:xfrm>
          <a:prstGeom prst="rect">
            <a:avLst/>
          </a:prstGeom>
        </p:spPr>
        <p:txBody>
          <a:bodyPr vert="horz" wrap="square" lIns="0" tIns="15875" rIns="0" bIns="0" rtlCol="0">
            <a:spAutoFit/>
          </a:bodyPr>
          <a:lstStyle/>
          <a:p>
            <a:pPr marL="12700">
              <a:lnSpc>
                <a:spcPct val="100000"/>
              </a:lnSpc>
              <a:spcBef>
                <a:spcPts val="125"/>
              </a:spcBef>
            </a:pPr>
            <a:r>
              <a:rPr sz="1350" b="1" spc="-15" dirty="0">
                <a:solidFill>
                  <a:srgbClr val="FFFFFF"/>
                </a:solidFill>
                <a:latin typeface="BIZ UDPゴシック"/>
                <a:cs typeface="BIZ UDPゴシック"/>
              </a:rPr>
              <a:t>の確立へ</a:t>
            </a:r>
            <a:endParaRPr sz="1350">
              <a:latin typeface="BIZ UDPゴシック"/>
              <a:cs typeface="BIZ UDPゴシック"/>
            </a:endParaRPr>
          </a:p>
        </p:txBody>
      </p:sp>
      <p:sp>
        <p:nvSpPr>
          <p:cNvPr id="18" name="object 18"/>
          <p:cNvSpPr/>
          <p:nvPr/>
        </p:nvSpPr>
        <p:spPr>
          <a:xfrm>
            <a:off x="662055" y="3481439"/>
            <a:ext cx="3859529" cy="594995"/>
          </a:xfrm>
          <a:custGeom>
            <a:avLst/>
            <a:gdLst/>
            <a:ahLst/>
            <a:cxnLst/>
            <a:rect l="l" t="t" r="r" b="b"/>
            <a:pathLst>
              <a:path w="3859529" h="594995">
                <a:moveTo>
                  <a:pt x="3759862" y="0"/>
                </a:moveTo>
                <a:lnTo>
                  <a:pt x="99066" y="0"/>
                </a:lnTo>
                <a:lnTo>
                  <a:pt x="60507" y="7785"/>
                </a:lnTo>
                <a:lnTo>
                  <a:pt x="29017" y="29018"/>
                </a:lnTo>
                <a:lnTo>
                  <a:pt x="7785" y="60508"/>
                </a:lnTo>
                <a:lnTo>
                  <a:pt x="0" y="99068"/>
                </a:lnTo>
                <a:lnTo>
                  <a:pt x="0" y="495344"/>
                </a:lnTo>
                <a:lnTo>
                  <a:pt x="7785" y="533904"/>
                </a:lnTo>
                <a:lnTo>
                  <a:pt x="29017" y="565394"/>
                </a:lnTo>
                <a:lnTo>
                  <a:pt x="60507" y="586626"/>
                </a:lnTo>
                <a:lnTo>
                  <a:pt x="99066" y="594412"/>
                </a:lnTo>
                <a:lnTo>
                  <a:pt x="3759862" y="594412"/>
                </a:lnTo>
                <a:lnTo>
                  <a:pt x="3798374" y="586626"/>
                </a:lnTo>
                <a:lnTo>
                  <a:pt x="3829869" y="565394"/>
                </a:lnTo>
                <a:lnTo>
                  <a:pt x="3851127" y="533904"/>
                </a:lnTo>
                <a:lnTo>
                  <a:pt x="3858929" y="495344"/>
                </a:lnTo>
                <a:lnTo>
                  <a:pt x="3858929" y="99068"/>
                </a:lnTo>
                <a:lnTo>
                  <a:pt x="3851127" y="60508"/>
                </a:lnTo>
                <a:lnTo>
                  <a:pt x="3829869" y="29018"/>
                </a:lnTo>
                <a:lnTo>
                  <a:pt x="3798374" y="7785"/>
                </a:lnTo>
                <a:lnTo>
                  <a:pt x="3759862" y="0"/>
                </a:lnTo>
                <a:close/>
              </a:path>
            </a:pathLst>
          </a:custGeom>
          <a:solidFill>
            <a:srgbClr val="006FC0"/>
          </a:solidFill>
        </p:spPr>
        <p:txBody>
          <a:bodyPr wrap="square" lIns="0" tIns="0" rIns="0" bIns="0" rtlCol="0"/>
          <a:lstStyle/>
          <a:p>
            <a:endParaRPr/>
          </a:p>
        </p:txBody>
      </p:sp>
      <p:sp>
        <p:nvSpPr>
          <p:cNvPr id="19" name="object 19"/>
          <p:cNvSpPr txBox="1"/>
          <p:nvPr/>
        </p:nvSpPr>
        <p:spPr>
          <a:xfrm>
            <a:off x="2054407" y="3567285"/>
            <a:ext cx="1073785" cy="235585"/>
          </a:xfrm>
          <a:prstGeom prst="rect">
            <a:avLst/>
          </a:prstGeom>
        </p:spPr>
        <p:txBody>
          <a:bodyPr vert="horz" wrap="square" lIns="0" tIns="15875" rIns="0" bIns="0" rtlCol="0">
            <a:spAutoFit/>
          </a:bodyPr>
          <a:lstStyle/>
          <a:p>
            <a:pPr marL="12700">
              <a:lnSpc>
                <a:spcPct val="100000"/>
              </a:lnSpc>
              <a:spcBef>
                <a:spcPts val="125"/>
              </a:spcBef>
            </a:pPr>
            <a:r>
              <a:rPr sz="1350" b="1" spc="-10" dirty="0">
                <a:solidFill>
                  <a:srgbClr val="FFFFFF"/>
                </a:solidFill>
                <a:latin typeface="BIZ UDPゴシック"/>
                <a:cs typeface="BIZ UDPゴシック"/>
              </a:rPr>
              <a:t>予防保全型の</a:t>
            </a:r>
            <a:endParaRPr sz="1350">
              <a:latin typeface="BIZ UDPゴシック"/>
              <a:cs typeface="BIZ UDPゴシック"/>
            </a:endParaRPr>
          </a:p>
        </p:txBody>
      </p:sp>
      <p:sp>
        <p:nvSpPr>
          <p:cNvPr id="20" name="object 20"/>
          <p:cNvSpPr txBox="1"/>
          <p:nvPr/>
        </p:nvSpPr>
        <p:spPr>
          <a:xfrm>
            <a:off x="1414462" y="3775805"/>
            <a:ext cx="2353945" cy="235585"/>
          </a:xfrm>
          <a:prstGeom prst="rect">
            <a:avLst/>
          </a:prstGeom>
        </p:spPr>
        <p:txBody>
          <a:bodyPr vert="horz" wrap="square" lIns="0" tIns="15875" rIns="0" bIns="0" rtlCol="0">
            <a:spAutoFit/>
          </a:bodyPr>
          <a:lstStyle/>
          <a:p>
            <a:pPr marL="12700">
              <a:lnSpc>
                <a:spcPct val="100000"/>
              </a:lnSpc>
              <a:spcBef>
                <a:spcPts val="125"/>
              </a:spcBef>
            </a:pPr>
            <a:r>
              <a:rPr sz="1350" b="1" dirty="0">
                <a:solidFill>
                  <a:srgbClr val="FFFFFF"/>
                </a:solidFill>
                <a:latin typeface="BIZ UDPゴシック"/>
                <a:cs typeface="BIZ UDPゴシック"/>
              </a:rPr>
              <a:t>メンテナンスサイクルの構築</a:t>
            </a:r>
            <a:r>
              <a:rPr sz="1350" b="1" spc="-844" dirty="0">
                <a:solidFill>
                  <a:srgbClr val="FFFFFF"/>
                </a:solidFill>
                <a:latin typeface="BIZ UDPゴシック"/>
                <a:cs typeface="BIZ UDPゴシック"/>
              </a:rPr>
              <a:t>へ</a:t>
            </a:r>
            <a:endParaRPr sz="1350">
              <a:latin typeface="BIZ UDPゴシック"/>
              <a:cs typeface="BIZ UDPゴシック"/>
            </a:endParaRPr>
          </a:p>
        </p:txBody>
      </p:sp>
      <p:sp>
        <p:nvSpPr>
          <p:cNvPr id="21" name="object 21"/>
          <p:cNvSpPr/>
          <p:nvPr/>
        </p:nvSpPr>
        <p:spPr>
          <a:xfrm>
            <a:off x="6376346" y="3137721"/>
            <a:ext cx="864235" cy="317500"/>
          </a:xfrm>
          <a:custGeom>
            <a:avLst/>
            <a:gdLst/>
            <a:ahLst/>
            <a:cxnLst/>
            <a:rect l="l" t="t" r="r" b="b"/>
            <a:pathLst>
              <a:path w="864234" h="317500">
                <a:moveTo>
                  <a:pt x="648047" y="0"/>
                </a:moveTo>
                <a:lnTo>
                  <a:pt x="216015" y="0"/>
                </a:lnTo>
                <a:lnTo>
                  <a:pt x="216015" y="220451"/>
                </a:lnTo>
                <a:lnTo>
                  <a:pt x="0" y="220451"/>
                </a:lnTo>
                <a:lnTo>
                  <a:pt x="432031" y="317130"/>
                </a:lnTo>
                <a:lnTo>
                  <a:pt x="864063" y="220451"/>
                </a:lnTo>
                <a:lnTo>
                  <a:pt x="648047" y="220451"/>
                </a:lnTo>
                <a:lnTo>
                  <a:pt x="648047" y="0"/>
                </a:lnTo>
                <a:close/>
              </a:path>
            </a:pathLst>
          </a:custGeom>
          <a:solidFill>
            <a:srgbClr val="00AFEF"/>
          </a:solidFill>
        </p:spPr>
        <p:txBody>
          <a:bodyPr wrap="square" lIns="0" tIns="0" rIns="0" bIns="0" rtlCol="0"/>
          <a:lstStyle/>
          <a:p>
            <a:endParaRPr/>
          </a:p>
        </p:txBody>
      </p:sp>
      <p:sp>
        <p:nvSpPr>
          <p:cNvPr id="22" name="object 22"/>
          <p:cNvSpPr txBox="1"/>
          <p:nvPr/>
        </p:nvSpPr>
        <p:spPr>
          <a:xfrm>
            <a:off x="553058" y="612313"/>
            <a:ext cx="3622040" cy="407034"/>
          </a:xfrm>
          <a:prstGeom prst="rect">
            <a:avLst/>
          </a:prstGeom>
        </p:spPr>
        <p:txBody>
          <a:bodyPr vert="horz" wrap="square" lIns="0" tIns="12700" rIns="0" bIns="0" rtlCol="0">
            <a:spAutoFit/>
          </a:bodyPr>
          <a:lstStyle/>
          <a:p>
            <a:pPr marL="439420" indent="-426720">
              <a:lnSpc>
                <a:spcPct val="100000"/>
              </a:lnSpc>
              <a:spcBef>
                <a:spcPts val="100"/>
              </a:spcBef>
              <a:buFont typeface="Wingdings"/>
              <a:buChar char=""/>
              <a:tabLst>
                <a:tab pos="439420" algn="l"/>
              </a:tabLst>
            </a:pPr>
            <a:r>
              <a:rPr sz="2500" spc="-15" dirty="0">
                <a:solidFill>
                  <a:srgbClr val="404040"/>
                </a:solidFill>
                <a:latin typeface="HGP創英角ｺﾞｼｯｸUB"/>
                <a:cs typeface="HGP創英角ｺﾞｼｯｸUB"/>
              </a:rPr>
              <a:t>群マネによって目指す</a:t>
            </a:r>
            <a:r>
              <a:rPr sz="2500" spc="-2500" dirty="0">
                <a:solidFill>
                  <a:srgbClr val="404040"/>
                </a:solidFill>
                <a:latin typeface="HGP創英角ｺﾞｼｯｸUB"/>
                <a:cs typeface="HGP創英角ｺﾞｼｯｸUB"/>
              </a:rPr>
              <a:t>姿</a:t>
            </a:r>
            <a:endParaRPr sz="2500">
              <a:latin typeface="HGP創英角ｺﾞｼｯｸUB"/>
              <a:cs typeface="HGP創英角ｺﾞｼｯｸUB"/>
            </a:endParaRPr>
          </a:p>
        </p:txBody>
      </p:sp>
      <p:sp>
        <p:nvSpPr>
          <p:cNvPr id="23" name="object 23"/>
          <p:cNvSpPr txBox="1"/>
          <p:nvPr/>
        </p:nvSpPr>
        <p:spPr>
          <a:xfrm>
            <a:off x="8914256" y="6287820"/>
            <a:ext cx="152400" cy="250825"/>
          </a:xfrm>
          <a:prstGeom prst="rect">
            <a:avLst/>
          </a:prstGeom>
        </p:spPr>
        <p:txBody>
          <a:bodyPr vert="horz" wrap="square" lIns="0" tIns="15875" rIns="0" bIns="0" rtlCol="0">
            <a:spAutoFit/>
          </a:bodyPr>
          <a:lstStyle/>
          <a:p>
            <a:pPr marL="12700">
              <a:lnSpc>
                <a:spcPct val="100000"/>
              </a:lnSpc>
              <a:spcBef>
                <a:spcPts val="125"/>
              </a:spcBef>
            </a:pPr>
            <a:r>
              <a:rPr sz="1450" b="1" spc="-50" dirty="0">
                <a:latin typeface="Meiryo UI"/>
                <a:cs typeface="Meiryo UI"/>
              </a:rPr>
              <a:t>9</a:t>
            </a:r>
            <a:endParaRPr sz="1450">
              <a:latin typeface="Meiryo UI"/>
              <a:cs typeface="Meiryo U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690357" y="1587"/>
            <a:ext cx="1432141" cy="319087"/>
          </a:xfrm>
          <a:prstGeom prst="rect">
            <a:avLst/>
          </a:prstGeom>
        </p:spPr>
      </p:pic>
      <p:sp>
        <p:nvSpPr>
          <p:cNvPr id="3" name="object 3"/>
          <p:cNvSpPr/>
          <p:nvPr/>
        </p:nvSpPr>
        <p:spPr>
          <a:xfrm>
            <a:off x="125415" y="1833689"/>
            <a:ext cx="4356100" cy="4860290"/>
          </a:xfrm>
          <a:custGeom>
            <a:avLst/>
            <a:gdLst/>
            <a:ahLst/>
            <a:cxnLst/>
            <a:rect l="l" t="t" r="r" b="b"/>
            <a:pathLst>
              <a:path w="4356100" h="4860290">
                <a:moveTo>
                  <a:pt x="0" y="4860036"/>
                </a:moveTo>
                <a:lnTo>
                  <a:pt x="4355973" y="4860036"/>
                </a:lnTo>
                <a:lnTo>
                  <a:pt x="4355973" y="0"/>
                </a:lnTo>
                <a:lnTo>
                  <a:pt x="0" y="0"/>
                </a:lnTo>
                <a:lnTo>
                  <a:pt x="0" y="4860036"/>
                </a:lnTo>
                <a:close/>
              </a:path>
            </a:pathLst>
          </a:custGeom>
          <a:ln w="28575">
            <a:solidFill>
              <a:srgbClr val="00AFEF"/>
            </a:solidFill>
          </a:ln>
        </p:spPr>
        <p:txBody>
          <a:bodyPr wrap="square" lIns="0" tIns="0" rIns="0" bIns="0" rtlCol="0"/>
          <a:lstStyle/>
          <a:p>
            <a:endParaRPr/>
          </a:p>
        </p:txBody>
      </p:sp>
      <p:sp>
        <p:nvSpPr>
          <p:cNvPr id="4" name="object 4"/>
          <p:cNvSpPr/>
          <p:nvPr/>
        </p:nvSpPr>
        <p:spPr>
          <a:xfrm>
            <a:off x="4662551" y="1521155"/>
            <a:ext cx="4356100" cy="5172710"/>
          </a:xfrm>
          <a:custGeom>
            <a:avLst/>
            <a:gdLst/>
            <a:ahLst/>
            <a:cxnLst/>
            <a:rect l="l" t="t" r="r" b="b"/>
            <a:pathLst>
              <a:path w="4356100" h="5172709">
                <a:moveTo>
                  <a:pt x="0" y="5172570"/>
                </a:moveTo>
                <a:lnTo>
                  <a:pt x="4355973" y="5172570"/>
                </a:lnTo>
                <a:lnTo>
                  <a:pt x="4355973" y="312534"/>
                </a:lnTo>
                <a:lnTo>
                  <a:pt x="0" y="312534"/>
                </a:lnTo>
                <a:lnTo>
                  <a:pt x="0" y="5172570"/>
                </a:lnTo>
                <a:close/>
              </a:path>
              <a:path w="4356100" h="5172709">
                <a:moveTo>
                  <a:pt x="0" y="307771"/>
                </a:moveTo>
                <a:lnTo>
                  <a:pt x="4355973" y="307771"/>
                </a:lnTo>
                <a:lnTo>
                  <a:pt x="4355973" y="0"/>
                </a:lnTo>
                <a:lnTo>
                  <a:pt x="0" y="0"/>
                </a:lnTo>
                <a:lnTo>
                  <a:pt x="0" y="307771"/>
                </a:lnTo>
                <a:close/>
              </a:path>
            </a:pathLst>
          </a:custGeom>
          <a:ln w="28575">
            <a:solidFill>
              <a:srgbClr val="00AFEF"/>
            </a:solidFill>
          </a:ln>
        </p:spPr>
        <p:txBody>
          <a:bodyPr wrap="square" lIns="0" tIns="0" rIns="0" bIns="0" rtlCol="0"/>
          <a:lstStyle/>
          <a:p>
            <a:endParaRPr/>
          </a:p>
        </p:txBody>
      </p:sp>
      <p:sp>
        <p:nvSpPr>
          <p:cNvPr id="5" name="object 5"/>
          <p:cNvSpPr txBox="1"/>
          <p:nvPr/>
        </p:nvSpPr>
        <p:spPr>
          <a:xfrm>
            <a:off x="4662551" y="1506867"/>
            <a:ext cx="4356100" cy="341630"/>
          </a:xfrm>
          <a:prstGeom prst="rect">
            <a:avLst/>
          </a:prstGeom>
          <a:solidFill>
            <a:srgbClr val="00AFEF"/>
          </a:solidFill>
        </p:spPr>
        <p:txBody>
          <a:bodyPr vert="horz" wrap="square" lIns="0" tIns="65405" rIns="0" bIns="0" rtlCol="0">
            <a:spAutoFit/>
          </a:bodyPr>
          <a:lstStyle/>
          <a:p>
            <a:pPr marL="455295">
              <a:lnSpc>
                <a:spcPct val="100000"/>
              </a:lnSpc>
              <a:spcBef>
                <a:spcPts val="515"/>
              </a:spcBef>
            </a:pPr>
            <a:r>
              <a:rPr sz="1400" dirty="0">
                <a:solidFill>
                  <a:srgbClr val="FFFFFF"/>
                </a:solidFill>
                <a:latin typeface="HGP創英角ｺﾞｼｯｸUB"/>
                <a:cs typeface="HGP創英角ｺﾞｼｯｸUB"/>
              </a:rPr>
              <a:t>静岡県-下田市</a:t>
            </a:r>
            <a:r>
              <a:rPr sz="1200" dirty="0">
                <a:solidFill>
                  <a:srgbClr val="FFFFFF"/>
                </a:solidFill>
                <a:latin typeface="HGP創英角ｺﾞｼｯｸUB"/>
                <a:cs typeface="HGP創英角ｺﾞｼｯｸUB"/>
              </a:rPr>
              <a:t>（</a:t>
            </a:r>
            <a:r>
              <a:rPr sz="1200" spc="-15" dirty="0">
                <a:solidFill>
                  <a:srgbClr val="FFFFFF"/>
                </a:solidFill>
                <a:latin typeface="HGP創英角ｺﾞｼｯｸUB"/>
                <a:cs typeface="HGP創英角ｺﾞｼｯｸUB"/>
              </a:rPr>
              <a:t>道路の日常維持管理の共同発注</a:t>
            </a:r>
            <a:r>
              <a:rPr sz="1200" spc="-50" dirty="0">
                <a:solidFill>
                  <a:srgbClr val="FFFFFF"/>
                </a:solidFill>
                <a:latin typeface="HGP創英角ｺﾞｼｯｸUB"/>
                <a:cs typeface="HGP創英角ｺﾞｼｯｸUB"/>
              </a:rPr>
              <a:t>）</a:t>
            </a:r>
            <a:endParaRPr sz="1200">
              <a:latin typeface="HGP創英角ｺﾞｼｯｸUB"/>
              <a:cs typeface="HGP創英角ｺﾞｼｯｸUB"/>
            </a:endParaRPr>
          </a:p>
        </p:txBody>
      </p:sp>
      <p:grpSp>
        <p:nvGrpSpPr>
          <p:cNvPr id="6" name="object 6"/>
          <p:cNvGrpSpPr/>
          <p:nvPr/>
        </p:nvGrpSpPr>
        <p:grpSpPr>
          <a:xfrm>
            <a:off x="111127" y="1506867"/>
            <a:ext cx="4384675" cy="336550"/>
            <a:chOff x="111127" y="1506867"/>
            <a:chExt cx="4384675" cy="336550"/>
          </a:xfrm>
        </p:grpSpPr>
        <p:sp>
          <p:nvSpPr>
            <p:cNvPr id="7" name="object 7"/>
            <p:cNvSpPr/>
            <p:nvPr/>
          </p:nvSpPr>
          <p:spPr>
            <a:xfrm>
              <a:off x="125415" y="1521155"/>
              <a:ext cx="4356100" cy="307975"/>
            </a:xfrm>
            <a:custGeom>
              <a:avLst/>
              <a:gdLst/>
              <a:ahLst/>
              <a:cxnLst/>
              <a:rect l="l" t="t" r="r" b="b"/>
              <a:pathLst>
                <a:path w="4356100" h="307975">
                  <a:moveTo>
                    <a:pt x="4355973" y="0"/>
                  </a:moveTo>
                  <a:lnTo>
                    <a:pt x="0" y="0"/>
                  </a:lnTo>
                  <a:lnTo>
                    <a:pt x="0" y="307771"/>
                  </a:lnTo>
                  <a:lnTo>
                    <a:pt x="4355973" y="307771"/>
                  </a:lnTo>
                  <a:lnTo>
                    <a:pt x="4355973" y="0"/>
                  </a:lnTo>
                  <a:close/>
                </a:path>
              </a:pathLst>
            </a:custGeom>
            <a:solidFill>
              <a:srgbClr val="00AFEF"/>
            </a:solidFill>
          </p:spPr>
          <p:txBody>
            <a:bodyPr wrap="square" lIns="0" tIns="0" rIns="0" bIns="0" rtlCol="0"/>
            <a:lstStyle/>
            <a:p>
              <a:endParaRPr/>
            </a:p>
          </p:txBody>
        </p:sp>
        <p:sp>
          <p:nvSpPr>
            <p:cNvPr id="8" name="object 8"/>
            <p:cNvSpPr/>
            <p:nvPr/>
          </p:nvSpPr>
          <p:spPr>
            <a:xfrm>
              <a:off x="125415" y="1521155"/>
              <a:ext cx="4356100" cy="307975"/>
            </a:xfrm>
            <a:custGeom>
              <a:avLst/>
              <a:gdLst/>
              <a:ahLst/>
              <a:cxnLst/>
              <a:rect l="l" t="t" r="r" b="b"/>
              <a:pathLst>
                <a:path w="4356100" h="307975">
                  <a:moveTo>
                    <a:pt x="0" y="307771"/>
                  </a:moveTo>
                  <a:lnTo>
                    <a:pt x="4355973" y="307771"/>
                  </a:lnTo>
                  <a:lnTo>
                    <a:pt x="4355973" y="0"/>
                  </a:lnTo>
                  <a:lnTo>
                    <a:pt x="0" y="0"/>
                  </a:lnTo>
                  <a:lnTo>
                    <a:pt x="0" y="307771"/>
                  </a:lnTo>
                  <a:close/>
                </a:path>
              </a:pathLst>
            </a:custGeom>
            <a:ln w="28575">
              <a:solidFill>
                <a:srgbClr val="00AFEF"/>
              </a:solidFill>
            </a:ln>
          </p:spPr>
          <p:txBody>
            <a:bodyPr wrap="square" lIns="0" tIns="0" rIns="0" bIns="0" rtlCol="0"/>
            <a:lstStyle/>
            <a:p>
              <a:endParaRPr/>
            </a:p>
          </p:txBody>
        </p:sp>
      </p:grpSp>
      <p:sp>
        <p:nvSpPr>
          <p:cNvPr id="9" name="object 9"/>
          <p:cNvSpPr txBox="1"/>
          <p:nvPr/>
        </p:nvSpPr>
        <p:spPr>
          <a:xfrm>
            <a:off x="1069035" y="1562226"/>
            <a:ext cx="2468880" cy="239395"/>
          </a:xfrm>
          <a:prstGeom prst="rect">
            <a:avLst/>
          </a:prstGeom>
        </p:spPr>
        <p:txBody>
          <a:bodyPr vert="horz" wrap="square" lIns="0" tIns="13335" rIns="0" bIns="0" rtlCol="0">
            <a:spAutoFit/>
          </a:bodyPr>
          <a:lstStyle/>
          <a:p>
            <a:pPr marL="12700">
              <a:lnSpc>
                <a:spcPct val="100000"/>
              </a:lnSpc>
              <a:spcBef>
                <a:spcPts val="105"/>
              </a:spcBef>
            </a:pPr>
            <a:r>
              <a:rPr sz="1400" dirty="0">
                <a:solidFill>
                  <a:srgbClr val="FFFFFF"/>
                </a:solidFill>
                <a:latin typeface="HGP創英角ｺﾞｼｯｸUB"/>
                <a:cs typeface="HGP創英角ｺﾞｼｯｸUB"/>
              </a:rPr>
              <a:t>奈良県</a:t>
            </a:r>
            <a:r>
              <a:rPr sz="1200" spc="-20" dirty="0">
                <a:solidFill>
                  <a:srgbClr val="FFFFFF"/>
                </a:solidFill>
                <a:latin typeface="HGP創英角ｺﾞｼｯｸUB"/>
                <a:cs typeface="HGP創英角ｺﾞｼｯｸUB"/>
              </a:rPr>
              <a:t>（</a:t>
            </a:r>
            <a:r>
              <a:rPr sz="1200" spc="-70" dirty="0">
                <a:solidFill>
                  <a:srgbClr val="FFFFFF"/>
                </a:solidFill>
                <a:latin typeface="HGP創英角ｺﾞｼｯｸUB"/>
                <a:cs typeface="HGP創英角ｺﾞｼｯｸUB"/>
              </a:rPr>
              <a:t>橋梁の点検、設計等の代行</a:t>
            </a:r>
            <a:r>
              <a:rPr sz="1200" spc="-50" dirty="0">
                <a:solidFill>
                  <a:srgbClr val="FFFFFF"/>
                </a:solidFill>
                <a:latin typeface="HGP創英角ｺﾞｼｯｸUB"/>
                <a:cs typeface="HGP創英角ｺﾞｼｯｸUB"/>
              </a:rPr>
              <a:t> ）</a:t>
            </a:r>
            <a:endParaRPr sz="1200">
              <a:latin typeface="HGP創英角ｺﾞｼｯｸUB"/>
              <a:cs typeface="HGP創英角ｺﾞｼｯｸUB"/>
            </a:endParaRPr>
          </a:p>
        </p:txBody>
      </p:sp>
      <p:grpSp>
        <p:nvGrpSpPr>
          <p:cNvPr id="10" name="object 10"/>
          <p:cNvGrpSpPr/>
          <p:nvPr/>
        </p:nvGrpSpPr>
        <p:grpSpPr>
          <a:xfrm>
            <a:off x="209118" y="1933130"/>
            <a:ext cx="1377950" cy="1118870"/>
            <a:chOff x="209118" y="1933130"/>
            <a:chExt cx="1377950" cy="1118870"/>
          </a:xfrm>
        </p:grpSpPr>
        <p:sp>
          <p:nvSpPr>
            <p:cNvPr id="11" name="object 11"/>
            <p:cNvSpPr/>
            <p:nvPr/>
          </p:nvSpPr>
          <p:spPr>
            <a:xfrm>
              <a:off x="213880" y="1937892"/>
              <a:ext cx="1368425" cy="1109345"/>
            </a:xfrm>
            <a:custGeom>
              <a:avLst/>
              <a:gdLst/>
              <a:ahLst/>
              <a:cxnLst/>
              <a:rect l="l" t="t" r="r" b="b"/>
              <a:pathLst>
                <a:path w="1368425" h="1109345">
                  <a:moveTo>
                    <a:pt x="0" y="60960"/>
                  </a:moveTo>
                  <a:lnTo>
                    <a:pt x="4790" y="37236"/>
                  </a:lnTo>
                  <a:lnTo>
                    <a:pt x="17854" y="17859"/>
                  </a:lnTo>
                  <a:lnTo>
                    <a:pt x="37231" y="4792"/>
                  </a:lnTo>
                  <a:lnTo>
                    <a:pt x="60959" y="0"/>
                  </a:lnTo>
                  <a:lnTo>
                    <a:pt x="1307071" y="0"/>
                  </a:lnTo>
                  <a:lnTo>
                    <a:pt x="1330794" y="4792"/>
                  </a:lnTo>
                  <a:lnTo>
                    <a:pt x="1350171" y="17859"/>
                  </a:lnTo>
                  <a:lnTo>
                    <a:pt x="1363239" y="37236"/>
                  </a:lnTo>
                  <a:lnTo>
                    <a:pt x="1368031" y="60960"/>
                  </a:lnTo>
                  <a:lnTo>
                    <a:pt x="1368031" y="1048131"/>
                  </a:lnTo>
                  <a:lnTo>
                    <a:pt x="1363239" y="1071854"/>
                  </a:lnTo>
                  <a:lnTo>
                    <a:pt x="1350171" y="1091231"/>
                  </a:lnTo>
                  <a:lnTo>
                    <a:pt x="1330794" y="1104298"/>
                  </a:lnTo>
                  <a:lnTo>
                    <a:pt x="1307071" y="1109091"/>
                  </a:lnTo>
                  <a:lnTo>
                    <a:pt x="60959" y="1109091"/>
                  </a:lnTo>
                  <a:lnTo>
                    <a:pt x="37231" y="1104298"/>
                  </a:lnTo>
                  <a:lnTo>
                    <a:pt x="17854" y="1091231"/>
                  </a:lnTo>
                  <a:lnTo>
                    <a:pt x="4790" y="1071854"/>
                  </a:lnTo>
                  <a:lnTo>
                    <a:pt x="0" y="1048131"/>
                  </a:lnTo>
                  <a:lnTo>
                    <a:pt x="0" y="60960"/>
                  </a:lnTo>
                  <a:close/>
                </a:path>
              </a:pathLst>
            </a:custGeom>
            <a:ln w="9525">
              <a:solidFill>
                <a:srgbClr val="7E7E7E"/>
              </a:solidFill>
            </a:ln>
          </p:spPr>
          <p:txBody>
            <a:bodyPr wrap="square" lIns="0" tIns="0" rIns="0" bIns="0" rtlCol="0"/>
            <a:lstStyle/>
            <a:p>
              <a:endParaRPr/>
            </a:p>
          </p:txBody>
        </p:sp>
        <p:pic>
          <p:nvPicPr>
            <p:cNvPr id="12" name="object 12"/>
            <p:cNvPicPr/>
            <p:nvPr/>
          </p:nvPicPr>
          <p:blipFill>
            <a:blip r:embed="rId3" cstate="print"/>
            <a:stretch>
              <a:fillRect/>
            </a:stretch>
          </p:blipFill>
          <p:spPr>
            <a:xfrm>
              <a:off x="628637" y="2003755"/>
              <a:ext cx="584580" cy="960043"/>
            </a:xfrm>
            <a:prstGeom prst="rect">
              <a:avLst/>
            </a:prstGeom>
          </p:spPr>
        </p:pic>
      </p:grpSp>
      <p:grpSp>
        <p:nvGrpSpPr>
          <p:cNvPr id="13" name="object 13"/>
          <p:cNvGrpSpPr/>
          <p:nvPr/>
        </p:nvGrpSpPr>
        <p:grpSpPr>
          <a:xfrm>
            <a:off x="4783645" y="1933130"/>
            <a:ext cx="1377950" cy="1392555"/>
            <a:chOff x="4783645" y="1933130"/>
            <a:chExt cx="1377950" cy="1392555"/>
          </a:xfrm>
        </p:grpSpPr>
        <p:pic>
          <p:nvPicPr>
            <p:cNvPr id="14" name="object 14"/>
            <p:cNvPicPr/>
            <p:nvPr/>
          </p:nvPicPr>
          <p:blipFill>
            <a:blip r:embed="rId4" cstate="print"/>
            <a:stretch>
              <a:fillRect/>
            </a:stretch>
          </p:blipFill>
          <p:spPr>
            <a:xfrm>
              <a:off x="5251704" y="2119706"/>
              <a:ext cx="895654" cy="1061262"/>
            </a:xfrm>
            <a:prstGeom prst="rect">
              <a:avLst/>
            </a:prstGeom>
          </p:spPr>
        </p:pic>
        <p:pic>
          <p:nvPicPr>
            <p:cNvPr id="15" name="object 15"/>
            <p:cNvPicPr/>
            <p:nvPr/>
          </p:nvPicPr>
          <p:blipFill>
            <a:blip r:embed="rId5" cstate="print"/>
            <a:stretch>
              <a:fillRect/>
            </a:stretch>
          </p:blipFill>
          <p:spPr>
            <a:xfrm>
              <a:off x="4817110" y="1963940"/>
              <a:ext cx="486905" cy="378066"/>
            </a:xfrm>
            <a:prstGeom prst="rect">
              <a:avLst/>
            </a:prstGeom>
          </p:spPr>
        </p:pic>
        <p:sp>
          <p:nvSpPr>
            <p:cNvPr id="16" name="object 16"/>
            <p:cNvSpPr/>
            <p:nvPr/>
          </p:nvSpPr>
          <p:spPr>
            <a:xfrm>
              <a:off x="5225669" y="2130170"/>
              <a:ext cx="312420" cy="520065"/>
            </a:xfrm>
            <a:custGeom>
              <a:avLst/>
              <a:gdLst/>
              <a:ahLst/>
              <a:cxnLst/>
              <a:rect l="l" t="t" r="r" b="b"/>
              <a:pathLst>
                <a:path w="312420" h="520064">
                  <a:moveTo>
                    <a:pt x="5714" y="118871"/>
                  </a:moveTo>
                  <a:lnTo>
                    <a:pt x="312165" y="0"/>
                  </a:lnTo>
                </a:path>
                <a:path w="312420" h="520064">
                  <a:moveTo>
                    <a:pt x="0" y="161289"/>
                  </a:moveTo>
                  <a:lnTo>
                    <a:pt x="26034" y="520064"/>
                  </a:lnTo>
                </a:path>
              </a:pathLst>
            </a:custGeom>
            <a:ln w="3175">
              <a:solidFill>
                <a:srgbClr val="585858"/>
              </a:solidFill>
              <a:prstDash val="sysDash"/>
            </a:ln>
          </p:spPr>
          <p:txBody>
            <a:bodyPr wrap="square" lIns="0" tIns="0" rIns="0" bIns="0" rtlCol="0"/>
            <a:lstStyle/>
            <a:p>
              <a:endParaRPr/>
            </a:p>
          </p:txBody>
        </p:sp>
        <p:sp>
          <p:nvSpPr>
            <p:cNvPr id="17" name="object 17"/>
            <p:cNvSpPr/>
            <p:nvPr/>
          </p:nvSpPr>
          <p:spPr>
            <a:xfrm>
              <a:off x="4788408" y="1937892"/>
              <a:ext cx="1368425" cy="1383030"/>
            </a:xfrm>
            <a:custGeom>
              <a:avLst/>
              <a:gdLst/>
              <a:ahLst/>
              <a:cxnLst/>
              <a:rect l="l" t="t" r="r" b="b"/>
              <a:pathLst>
                <a:path w="1368425" h="1383029">
                  <a:moveTo>
                    <a:pt x="0" y="75184"/>
                  </a:moveTo>
                  <a:lnTo>
                    <a:pt x="5907" y="45916"/>
                  </a:lnTo>
                  <a:lnTo>
                    <a:pt x="22018" y="22018"/>
                  </a:lnTo>
                  <a:lnTo>
                    <a:pt x="45916" y="5907"/>
                  </a:lnTo>
                  <a:lnTo>
                    <a:pt x="75183" y="0"/>
                  </a:lnTo>
                  <a:lnTo>
                    <a:pt x="1292732" y="0"/>
                  </a:lnTo>
                  <a:lnTo>
                    <a:pt x="1322000" y="5907"/>
                  </a:lnTo>
                  <a:lnTo>
                    <a:pt x="1345898" y="22018"/>
                  </a:lnTo>
                  <a:lnTo>
                    <a:pt x="1362009" y="45916"/>
                  </a:lnTo>
                  <a:lnTo>
                    <a:pt x="1367916" y="75184"/>
                  </a:lnTo>
                  <a:lnTo>
                    <a:pt x="1367916" y="1307338"/>
                  </a:lnTo>
                  <a:lnTo>
                    <a:pt x="1362009" y="1336605"/>
                  </a:lnTo>
                  <a:lnTo>
                    <a:pt x="1345898" y="1360503"/>
                  </a:lnTo>
                  <a:lnTo>
                    <a:pt x="1322000" y="1376614"/>
                  </a:lnTo>
                  <a:lnTo>
                    <a:pt x="1292732" y="1382522"/>
                  </a:lnTo>
                  <a:lnTo>
                    <a:pt x="75183" y="1382522"/>
                  </a:lnTo>
                  <a:lnTo>
                    <a:pt x="45916" y="1376614"/>
                  </a:lnTo>
                  <a:lnTo>
                    <a:pt x="22018" y="1360503"/>
                  </a:lnTo>
                  <a:lnTo>
                    <a:pt x="5907" y="1336605"/>
                  </a:lnTo>
                  <a:lnTo>
                    <a:pt x="0" y="1307338"/>
                  </a:lnTo>
                  <a:lnTo>
                    <a:pt x="0" y="75184"/>
                  </a:lnTo>
                  <a:close/>
                </a:path>
              </a:pathLst>
            </a:custGeom>
            <a:ln w="9525">
              <a:solidFill>
                <a:srgbClr val="7E7E7E"/>
              </a:solidFill>
            </a:ln>
          </p:spPr>
          <p:txBody>
            <a:bodyPr wrap="square" lIns="0" tIns="0" rIns="0" bIns="0" rtlCol="0"/>
            <a:lstStyle/>
            <a:p>
              <a:endParaRPr/>
            </a:p>
          </p:txBody>
        </p:sp>
      </p:grpSp>
      <p:sp>
        <p:nvSpPr>
          <p:cNvPr id="18" name="object 18"/>
          <p:cNvSpPr txBox="1"/>
          <p:nvPr/>
        </p:nvSpPr>
        <p:spPr>
          <a:xfrm>
            <a:off x="5128386" y="2902610"/>
            <a:ext cx="205740" cy="259715"/>
          </a:xfrm>
          <a:prstGeom prst="rect">
            <a:avLst/>
          </a:prstGeom>
        </p:spPr>
        <p:txBody>
          <a:bodyPr vert="horz" wrap="square" lIns="0" tIns="12700" rIns="0" bIns="0" rtlCol="0">
            <a:spAutoFit/>
          </a:bodyPr>
          <a:lstStyle/>
          <a:p>
            <a:pPr marL="15875" marR="5080" indent="-3810">
              <a:lnSpc>
                <a:spcPct val="109800"/>
              </a:lnSpc>
              <a:spcBef>
                <a:spcPts val="100"/>
              </a:spcBef>
            </a:pPr>
            <a:r>
              <a:rPr sz="700" spc="-30" dirty="0">
                <a:latin typeface="ＭＳ Ｐゴシック"/>
                <a:cs typeface="ＭＳ Ｐゴシック"/>
              </a:rPr>
              <a:t>県道市道</a:t>
            </a:r>
            <a:endParaRPr sz="700">
              <a:latin typeface="ＭＳ Ｐゴシック"/>
              <a:cs typeface="ＭＳ Ｐゴシック"/>
            </a:endParaRPr>
          </a:p>
        </p:txBody>
      </p:sp>
      <p:grpSp>
        <p:nvGrpSpPr>
          <p:cNvPr id="19" name="object 19"/>
          <p:cNvGrpSpPr/>
          <p:nvPr/>
        </p:nvGrpSpPr>
        <p:grpSpPr>
          <a:xfrm>
            <a:off x="4932934" y="2954210"/>
            <a:ext cx="1195070" cy="1492885"/>
            <a:chOff x="4932934" y="2954210"/>
            <a:chExt cx="1195070" cy="1492885"/>
          </a:xfrm>
        </p:grpSpPr>
        <p:sp>
          <p:nvSpPr>
            <p:cNvPr id="20" name="object 20"/>
            <p:cNvSpPr/>
            <p:nvPr/>
          </p:nvSpPr>
          <p:spPr>
            <a:xfrm>
              <a:off x="4968113" y="2968498"/>
              <a:ext cx="138430" cy="0"/>
            </a:xfrm>
            <a:custGeom>
              <a:avLst/>
              <a:gdLst/>
              <a:ahLst/>
              <a:cxnLst/>
              <a:rect l="l" t="t" r="r" b="b"/>
              <a:pathLst>
                <a:path w="138429">
                  <a:moveTo>
                    <a:pt x="0" y="0"/>
                  </a:moveTo>
                  <a:lnTo>
                    <a:pt x="138429" y="0"/>
                  </a:lnTo>
                </a:path>
              </a:pathLst>
            </a:custGeom>
            <a:ln w="28575">
              <a:solidFill>
                <a:srgbClr val="CA4B4F"/>
              </a:solidFill>
            </a:ln>
          </p:spPr>
          <p:txBody>
            <a:bodyPr wrap="square" lIns="0" tIns="0" rIns="0" bIns="0" rtlCol="0"/>
            <a:lstStyle/>
            <a:p>
              <a:endParaRPr/>
            </a:p>
          </p:txBody>
        </p:sp>
        <p:sp>
          <p:nvSpPr>
            <p:cNvPr id="21" name="object 21"/>
            <p:cNvSpPr/>
            <p:nvPr/>
          </p:nvSpPr>
          <p:spPr>
            <a:xfrm>
              <a:off x="4968113" y="3085719"/>
              <a:ext cx="138430" cy="0"/>
            </a:xfrm>
            <a:custGeom>
              <a:avLst/>
              <a:gdLst/>
              <a:ahLst/>
              <a:cxnLst/>
              <a:rect l="l" t="t" r="r" b="b"/>
              <a:pathLst>
                <a:path w="138429">
                  <a:moveTo>
                    <a:pt x="0" y="0"/>
                  </a:moveTo>
                  <a:lnTo>
                    <a:pt x="138429" y="0"/>
                  </a:lnTo>
                </a:path>
              </a:pathLst>
            </a:custGeom>
            <a:ln w="28575">
              <a:solidFill>
                <a:srgbClr val="4F81BC"/>
              </a:solidFill>
            </a:ln>
          </p:spPr>
          <p:txBody>
            <a:bodyPr wrap="square" lIns="0" tIns="0" rIns="0" bIns="0" rtlCol="0"/>
            <a:lstStyle/>
            <a:p>
              <a:endParaRPr/>
            </a:p>
          </p:txBody>
        </p:sp>
        <p:sp>
          <p:nvSpPr>
            <p:cNvPr id="22" name="object 22"/>
            <p:cNvSpPr/>
            <p:nvPr/>
          </p:nvSpPr>
          <p:spPr>
            <a:xfrm>
              <a:off x="5195570" y="3814698"/>
              <a:ext cx="932180" cy="498475"/>
            </a:xfrm>
            <a:custGeom>
              <a:avLst/>
              <a:gdLst/>
              <a:ahLst/>
              <a:cxnLst/>
              <a:rect l="l" t="t" r="r" b="b"/>
              <a:pathLst>
                <a:path w="932179" h="498475">
                  <a:moveTo>
                    <a:pt x="76200" y="76200"/>
                  </a:moveTo>
                  <a:lnTo>
                    <a:pt x="69850" y="63500"/>
                  </a:lnTo>
                  <a:lnTo>
                    <a:pt x="38100" y="0"/>
                  </a:lnTo>
                  <a:lnTo>
                    <a:pt x="0" y="76200"/>
                  </a:lnTo>
                  <a:lnTo>
                    <a:pt x="28575" y="76200"/>
                  </a:lnTo>
                  <a:lnTo>
                    <a:pt x="28575" y="283845"/>
                  </a:lnTo>
                  <a:lnTo>
                    <a:pt x="0" y="283845"/>
                  </a:lnTo>
                  <a:lnTo>
                    <a:pt x="38100" y="360045"/>
                  </a:lnTo>
                  <a:lnTo>
                    <a:pt x="69850" y="296545"/>
                  </a:lnTo>
                  <a:lnTo>
                    <a:pt x="76200" y="283845"/>
                  </a:lnTo>
                  <a:lnTo>
                    <a:pt x="47625" y="283845"/>
                  </a:lnTo>
                  <a:lnTo>
                    <a:pt x="47625" y="76200"/>
                  </a:lnTo>
                  <a:lnTo>
                    <a:pt x="76200" y="76200"/>
                  </a:lnTo>
                  <a:close/>
                </a:path>
                <a:path w="932179" h="498475">
                  <a:moveTo>
                    <a:pt x="931926" y="168402"/>
                  </a:moveTo>
                  <a:lnTo>
                    <a:pt x="846709" y="170434"/>
                  </a:lnTo>
                  <a:lnTo>
                    <a:pt x="860094" y="195707"/>
                  </a:lnTo>
                  <a:lnTo>
                    <a:pt x="321691" y="481203"/>
                  </a:lnTo>
                  <a:lnTo>
                    <a:pt x="330708" y="498094"/>
                  </a:lnTo>
                  <a:lnTo>
                    <a:pt x="868984" y="212471"/>
                  </a:lnTo>
                  <a:lnTo>
                    <a:pt x="882396" y="237744"/>
                  </a:lnTo>
                  <a:lnTo>
                    <a:pt x="916686" y="189738"/>
                  </a:lnTo>
                  <a:lnTo>
                    <a:pt x="931926" y="168402"/>
                  </a:lnTo>
                  <a:close/>
                </a:path>
              </a:pathLst>
            </a:custGeom>
            <a:solidFill>
              <a:srgbClr val="404040"/>
            </a:solidFill>
          </p:spPr>
          <p:txBody>
            <a:bodyPr wrap="square" lIns="0" tIns="0" rIns="0" bIns="0" rtlCol="0"/>
            <a:lstStyle/>
            <a:p>
              <a:endParaRPr/>
            </a:p>
          </p:txBody>
        </p:sp>
        <p:sp>
          <p:nvSpPr>
            <p:cNvPr id="23" name="object 23"/>
            <p:cNvSpPr/>
            <p:nvPr/>
          </p:nvSpPr>
          <p:spPr>
            <a:xfrm>
              <a:off x="4945634" y="4174744"/>
              <a:ext cx="576580" cy="259715"/>
            </a:xfrm>
            <a:custGeom>
              <a:avLst/>
              <a:gdLst/>
              <a:ahLst/>
              <a:cxnLst/>
              <a:rect l="l" t="t" r="r" b="b"/>
              <a:pathLst>
                <a:path w="576579" h="259714">
                  <a:moveTo>
                    <a:pt x="532891" y="0"/>
                  </a:moveTo>
                  <a:lnTo>
                    <a:pt x="43179" y="0"/>
                  </a:lnTo>
                  <a:lnTo>
                    <a:pt x="26360" y="3389"/>
                  </a:lnTo>
                  <a:lnTo>
                    <a:pt x="12636" y="12636"/>
                  </a:lnTo>
                  <a:lnTo>
                    <a:pt x="3389" y="26360"/>
                  </a:lnTo>
                  <a:lnTo>
                    <a:pt x="0" y="43179"/>
                  </a:lnTo>
                  <a:lnTo>
                    <a:pt x="0" y="216026"/>
                  </a:lnTo>
                  <a:lnTo>
                    <a:pt x="3389" y="232846"/>
                  </a:lnTo>
                  <a:lnTo>
                    <a:pt x="12636" y="246570"/>
                  </a:lnTo>
                  <a:lnTo>
                    <a:pt x="26360" y="255817"/>
                  </a:lnTo>
                  <a:lnTo>
                    <a:pt x="43179" y="259206"/>
                  </a:lnTo>
                  <a:lnTo>
                    <a:pt x="532891" y="259206"/>
                  </a:lnTo>
                  <a:lnTo>
                    <a:pt x="549731" y="255817"/>
                  </a:lnTo>
                  <a:lnTo>
                    <a:pt x="563499" y="246570"/>
                  </a:lnTo>
                  <a:lnTo>
                    <a:pt x="572789" y="232846"/>
                  </a:lnTo>
                  <a:lnTo>
                    <a:pt x="576199" y="216026"/>
                  </a:lnTo>
                  <a:lnTo>
                    <a:pt x="576199" y="43179"/>
                  </a:lnTo>
                  <a:lnTo>
                    <a:pt x="572789" y="26360"/>
                  </a:lnTo>
                  <a:lnTo>
                    <a:pt x="563499" y="12636"/>
                  </a:lnTo>
                  <a:lnTo>
                    <a:pt x="549731" y="3389"/>
                  </a:lnTo>
                  <a:lnTo>
                    <a:pt x="532891" y="0"/>
                  </a:lnTo>
                  <a:close/>
                </a:path>
              </a:pathLst>
            </a:custGeom>
            <a:solidFill>
              <a:srgbClr val="4F81BC"/>
            </a:solidFill>
          </p:spPr>
          <p:txBody>
            <a:bodyPr wrap="square" lIns="0" tIns="0" rIns="0" bIns="0" rtlCol="0"/>
            <a:lstStyle/>
            <a:p>
              <a:endParaRPr/>
            </a:p>
          </p:txBody>
        </p:sp>
        <p:sp>
          <p:nvSpPr>
            <p:cNvPr id="24" name="object 24"/>
            <p:cNvSpPr/>
            <p:nvPr/>
          </p:nvSpPr>
          <p:spPr>
            <a:xfrm>
              <a:off x="4945634" y="4174744"/>
              <a:ext cx="576580" cy="259715"/>
            </a:xfrm>
            <a:custGeom>
              <a:avLst/>
              <a:gdLst/>
              <a:ahLst/>
              <a:cxnLst/>
              <a:rect l="l" t="t" r="r" b="b"/>
              <a:pathLst>
                <a:path w="576579" h="259714">
                  <a:moveTo>
                    <a:pt x="0" y="43179"/>
                  </a:moveTo>
                  <a:lnTo>
                    <a:pt x="3389" y="26360"/>
                  </a:lnTo>
                  <a:lnTo>
                    <a:pt x="12636" y="12636"/>
                  </a:lnTo>
                  <a:lnTo>
                    <a:pt x="26360" y="3389"/>
                  </a:lnTo>
                  <a:lnTo>
                    <a:pt x="43179" y="0"/>
                  </a:lnTo>
                  <a:lnTo>
                    <a:pt x="532891" y="0"/>
                  </a:lnTo>
                  <a:lnTo>
                    <a:pt x="549731" y="3389"/>
                  </a:lnTo>
                  <a:lnTo>
                    <a:pt x="563499" y="12636"/>
                  </a:lnTo>
                  <a:lnTo>
                    <a:pt x="572789" y="26360"/>
                  </a:lnTo>
                  <a:lnTo>
                    <a:pt x="576199" y="43179"/>
                  </a:lnTo>
                  <a:lnTo>
                    <a:pt x="576199" y="216026"/>
                  </a:lnTo>
                  <a:lnTo>
                    <a:pt x="572789" y="232846"/>
                  </a:lnTo>
                  <a:lnTo>
                    <a:pt x="563499" y="246570"/>
                  </a:lnTo>
                  <a:lnTo>
                    <a:pt x="549731" y="255817"/>
                  </a:lnTo>
                  <a:lnTo>
                    <a:pt x="532891" y="259206"/>
                  </a:lnTo>
                  <a:lnTo>
                    <a:pt x="43179" y="259206"/>
                  </a:lnTo>
                  <a:lnTo>
                    <a:pt x="26360" y="255817"/>
                  </a:lnTo>
                  <a:lnTo>
                    <a:pt x="12636" y="246570"/>
                  </a:lnTo>
                  <a:lnTo>
                    <a:pt x="3389" y="232846"/>
                  </a:lnTo>
                  <a:lnTo>
                    <a:pt x="0" y="216026"/>
                  </a:lnTo>
                  <a:lnTo>
                    <a:pt x="0" y="43179"/>
                  </a:lnTo>
                  <a:close/>
                </a:path>
              </a:pathLst>
            </a:custGeom>
            <a:ln w="25399">
              <a:solidFill>
                <a:srgbClr val="4F81BC"/>
              </a:solidFill>
            </a:ln>
          </p:spPr>
          <p:txBody>
            <a:bodyPr wrap="square" lIns="0" tIns="0" rIns="0" bIns="0" rtlCol="0"/>
            <a:lstStyle/>
            <a:p>
              <a:endParaRPr/>
            </a:p>
          </p:txBody>
        </p:sp>
      </p:grpSp>
      <p:sp>
        <p:nvSpPr>
          <p:cNvPr id="25" name="object 25"/>
          <p:cNvSpPr txBox="1"/>
          <p:nvPr/>
        </p:nvSpPr>
        <p:spPr>
          <a:xfrm>
            <a:off x="204317" y="5661085"/>
            <a:ext cx="4203065" cy="1013460"/>
          </a:xfrm>
          <a:prstGeom prst="rect">
            <a:avLst/>
          </a:prstGeom>
        </p:spPr>
        <p:txBody>
          <a:bodyPr vert="horz" wrap="square" lIns="0" tIns="70485" rIns="0" bIns="0" rtlCol="0">
            <a:spAutoFit/>
          </a:bodyPr>
          <a:lstStyle/>
          <a:p>
            <a:pPr algn="ctr">
              <a:lnSpc>
                <a:spcPct val="100000"/>
              </a:lnSpc>
              <a:spcBef>
                <a:spcPts val="555"/>
              </a:spcBef>
            </a:pPr>
            <a:r>
              <a:rPr sz="1400" spc="-20" dirty="0">
                <a:solidFill>
                  <a:srgbClr val="00AFEF"/>
                </a:solidFill>
                <a:latin typeface="HGP創英角ｺﾞｼｯｸUB"/>
                <a:cs typeface="HGP創英角ｺﾞｼｯｸUB"/>
              </a:rPr>
              <a:t>市町村の橋梁点検等を県が垂直補完</a:t>
            </a:r>
            <a:endParaRPr sz="1400">
              <a:latin typeface="HGP創英角ｺﾞｼｯｸUB"/>
              <a:cs typeface="HGP創英角ｺﾞｼｯｸUB"/>
            </a:endParaRPr>
          </a:p>
          <a:p>
            <a:pPr marL="181610" marR="7620" indent="-169545">
              <a:lnSpc>
                <a:spcPts val="1260"/>
              </a:lnSpc>
              <a:spcBef>
                <a:spcPts val="450"/>
              </a:spcBef>
              <a:buFont typeface="Arial"/>
              <a:buChar char="•"/>
              <a:tabLst>
                <a:tab pos="184785" algn="l"/>
              </a:tabLst>
            </a:pPr>
            <a:r>
              <a:rPr sz="1100" spc="-5" dirty="0">
                <a:latin typeface="ＭＳ Ｐゴシック"/>
                <a:cs typeface="ＭＳ Ｐゴシック"/>
              </a:rPr>
              <a:t>業務や工事の履行は発注者である県が責任を持つが、橋梁の判</a:t>
            </a:r>
            <a:r>
              <a:rPr sz="1100" spc="-910" dirty="0">
                <a:latin typeface="ＭＳ Ｐゴシック"/>
                <a:cs typeface="ＭＳ Ｐゴシック"/>
              </a:rPr>
              <a:t>定	</a:t>
            </a:r>
            <a:r>
              <a:rPr sz="1100" spc="-20" dirty="0">
                <a:latin typeface="ＭＳ Ｐゴシック"/>
                <a:cs typeface="ＭＳ Ｐゴシック"/>
              </a:rPr>
              <a:t>区分は最終的に市町村が決定。</a:t>
            </a:r>
            <a:endParaRPr sz="1100">
              <a:latin typeface="ＭＳ Ｐゴシック"/>
              <a:cs typeface="ＭＳ Ｐゴシック"/>
            </a:endParaRPr>
          </a:p>
          <a:p>
            <a:pPr marL="182245" indent="-169545">
              <a:lnSpc>
                <a:spcPct val="100000"/>
              </a:lnSpc>
              <a:spcBef>
                <a:spcPts val="30"/>
              </a:spcBef>
              <a:buFont typeface="Arial"/>
              <a:buChar char="•"/>
              <a:tabLst>
                <a:tab pos="182245" algn="l"/>
              </a:tabLst>
            </a:pPr>
            <a:r>
              <a:rPr sz="1100" spc="-10" dirty="0">
                <a:latin typeface="ＭＳ Ｐゴシック"/>
                <a:cs typeface="ＭＳ Ｐゴシック"/>
              </a:rPr>
              <a:t>県への派遣職員が技術的なノウハウを取得することで、各市町</a:t>
            </a:r>
            <a:r>
              <a:rPr sz="1100" spc="-695" dirty="0">
                <a:latin typeface="ＭＳ Ｐゴシック"/>
                <a:cs typeface="ＭＳ Ｐゴシック"/>
              </a:rPr>
              <a:t>村</a:t>
            </a:r>
            <a:r>
              <a:rPr sz="1100" spc="-50" dirty="0">
                <a:latin typeface="ＭＳ Ｐゴシック"/>
                <a:cs typeface="ＭＳ Ｐゴシック"/>
              </a:rPr>
              <a:t>の</a:t>
            </a:r>
            <a:endParaRPr sz="1100">
              <a:latin typeface="ＭＳ Ｐゴシック"/>
              <a:cs typeface="ＭＳ Ｐゴシック"/>
            </a:endParaRPr>
          </a:p>
          <a:p>
            <a:pPr marL="184785">
              <a:lnSpc>
                <a:spcPct val="100000"/>
              </a:lnSpc>
            </a:pPr>
            <a:r>
              <a:rPr sz="1100" spc="-15" dirty="0">
                <a:latin typeface="ＭＳ Ｐゴシック"/>
                <a:cs typeface="ＭＳ Ｐゴシック"/>
              </a:rPr>
              <a:t>技術力も向上。</a:t>
            </a:r>
            <a:endParaRPr sz="1100">
              <a:latin typeface="ＭＳ Ｐゴシック"/>
              <a:cs typeface="ＭＳ Ｐゴシック"/>
            </a:endParaRPr>
          </a:p>
        </p:txBody>
      </p:sp>
      <p:sp>
        <p:nvSpPr>
          <p:cNvPr id="26" name="object 26"/>
          <p:cNvSpPr txBox="1"/>
          <p:nvPr/>
        </p:nvSpPr>
        <p:spPr>
          <a:xfrm>
            <a:off x="4742179" y="6145174"/>
            <a:ext cx="3234690" cy="193675"/>
          </a:xfrm>
          <a:prstGeom prst="rect">
            <a:avLst/>
          </a:prstGeom>
        </p:spPr>
        <p:txBody>
          <a:bodyPr vert="horz" wrap="square" lIns="0" tIns="12700" rIns="0" bIns="0" rtlCol="0">
            <a:spAutoFit/>
          </a:bodyPr>
          <a:lstStyle/>
          <a:p>
            <a:pPr marL="182245" indent="-169545">
              <a:lnSpc>
                <a:spcPct val="100000"/>
              </a:lnSpc>
              <a:spcBef>
                <a:spcPts val="100"/>
              </a:spcBef>
              <a:buFont typeface="Arial"/>
              <a:buChar char="•"/>
              <a:tabLst>
                <a:tab pos="182245" algn="l"/>
              </a:tabLst>
            </a:pPr>
            <a:r>
              <a:rPr sz="1100" spc="-20" dirty="0">
                <a:latin typeface="ＭＳ Ｐゴシック"/>
                <a:cs typeface="ＭＳ Ｐゴシック"/>
              </a:rPr>
              <a:t>県道・市道を区別せず近隣箇所をまとめて作業実</a:t>
            </a:r>
            <a:r>
              <a:rPr sz="1100" spc="-85" dirty="0">
                <a:latin typeface="ＭＳ Ｐゴシック"/>
                <a:cs typeface="ＭＳ Ｐゴシック"/>
              </a:rPr>
              <a:t> </a:t>
            </a:r>
            <a:r>
              <a:rPr sz="1100" spc="-50" dirty="0">
                <a:latin typeface="ＭＳ Ｐゴシック"/>
                <a:cs typeface="ＭＳ Ｐゴシック"/>
              </a:rPr>
              <a:t>施</a:t>
            </a:r>
            <a:endParaRPr sz="1100">
              <a:latin typeface="ＭＳ Ｐゴシック"/>
              <a:cs typeface="ＭＳ Ｐゴシック"/>
            </a:endParaRPr>
          </a:p>
        </p:txBody>
      </p:sp>
      <p:sp>
        <p:nvSpPr>
          <p:cNvPr id="27" name="object 27" descr="$PPTXTitle"/>
          <p:cNvSpPr txBox="1">
            <a:spLocks noGrp="1"/>
          </p:cNvSpPr>
          <p:nvPr>
            <p:ph type="title"/>
          </p:nvPr>
        </p:nvSpPr>
        <p:spPr>
          <a:xfrm>
            <a:off x="115925" y="46101"/>
            <a:ext cx="1718945" cy="363855"/>
          </a:xfrm>
          <a:prstGeom prst="rect">
            <a:avLst/>
          </a:prstGeom>
        </p:spPr>
        <p:txBody>
          <a:bodyPr vert="horz" wrap="square" lIns="0" tIns="15240" rIns="0" bIns="0" rtlCol="0">
            <a:spAutoFit/>
          </a:bodyPr>
          <a:lstStyle/>
          <a:p>
            <a:pPr marL="12700">
              <a:lnSpc>
                <a:spcPct val="100000"/>
              </a:lnSpc>
              <a:spcBef>
                <a:spcPts val="120"/>
              </a:spcBef>
            </a:pPr>
            <a:r>
              <a:rPr sz="2200" spc="-10" dirty="0"/>
              <a:t>広域連携事例</a:t>
            </a:r>
            <a:endParaRPr sz="2200"/>
          </a:p>
        </p:txBody>
      </p:sp>
      <p:sp>
        <p:nvSpPr>
          <p:cNvPr id="28" name="object 28"/>
          <p:cNvSpPr txBox="1"/>
          <p:nvPr/>
        </p:nvSpPr>
        <p:spPr>
          <a:xfrm>
            <a:off x="125415" y="730567"/>
            <a:ext cx="8893175" cy="584835"/>
          </a:xfrm>
          <a:prstGeom prst="rect">
            <a:avLst/>
          </a:prstGeom>
          <a:ln w="19050">
            <a:solidFill>
              <a:srgbClr val="000000"/>
            </a:solidFill>
          </a:ln>
        </p:spPr>
        <p:txBody>
          <a:bodyPr vert="horz" wrap="square" lIns="0" tIns="52705" rIns="0" bIns="0" rtlCol="0">
            <a:spAutoFit/>
          </a:bodyPr>
          <a:lstStyle/>
          <a:p>
            <a:pPr marL="478155" indent="-386715">
              <a:lnSpc>
                <a:spcPct val="100000"/>
              </a:lnSpc>
              <a:spcBef>
                <a:spcPts val="415"/>
              </a:spcBef>
              <a:buChar char="○"/>
              <a:tabLst>
                <a:tab pos="478155" algn="l"/>
              </a:tabLst>
            </a:pPr>
            <a:r>
              <a:rPr sz="1600" spc="-30" dirty="0">
                <a:latin typeface="ＭＳ Ｐゴシック"/>
                <a:cs typeface="ＭＳ Ｐゴシック"/>
              </a:rPr>
              <a:t>広域連携として、県による市町村の橋梁の点検、設計、修繕工事等の代行や、県・市で道路</a:t>
            </a:r>
            <a:r>
              <a:rPr sz="1600" spc="-1205" dirty="0">
                <a:latin typeface="ＭＳ Ｐゴシック"/>
                <a:cs typeface="ＭＳ Ｐゴシック"/>
              </a:rPr>
              <a:t>の</a:t>
            </a:r>
            <a:r>
              <a:rPr sz="1600" spc="-30" dirty="0">
                <a:latin typeface="ＭＳ Ｐゴシック"/>
                <a:cs typeface="ＭＳ Ｐゴシック"/>
              </a:rPr>
              <a:t>日常</a:t>
            </a:r>
            <a:endParaRPr sz="1600">
              <a:latin typeface="ＭＳ Ｐゴシック"/>
              <a:cs typeface="ＭＳ Ｐゴシック"/>
            </a:endParaRPr>
          </a:p>
          <a:p>
            <a:pPr marL="237490">
              <a:lnSpc>
                <a:spcPct val="100000"/>
              </a:lnSpc>
            </a:pPr>
            <a:r>
              <a:rPr sz="1600" spc="-35" dirty="0">
                <a:latin typeface="ＭＳ Ｐゴシック"/>
                <a:cs typeface="ＭＳ Ｐゴシック"/>
              </a:rPr>
              <a:t>維持管理の共同発注などの先行事例が存在。</a:t>
            </a:r>
            <a:endParaRPr sz="1600">
              <a:latin typeface="ＭＳ Ｐゴシック"/>
              <a:cs typeface="ＭＳ Ｐゴシック"/>
            </a:endParaRPr>
          </a:p>
        </p:txBody>
      </p:sp>
      <p:grpSp>
        <p:nvGrpSpPr>
          <p:cNvPr id="29" name="object 29"/>
          <p:cNvGrpSpPr/>
          <p:nvPr/>
        </p:nvGrpSpPr>
        <p:grpSpPr>
          <a:xfrm>
            <a:off x="723417" y="3353180"/>
            <a:ext cx="1209675" cy="706120"/>
            <a:chOff x="723417" y="3353180"/>
            <a:chExt cx="1209675" cy="706120"/>
          </a:xfrm>
        </p:grpSpPr>
        <p:sp>
          <p:nvSpPr>
            <p:cNvPr id="30" name="object 30"/>
            <p:cNvSpPr/>
            <p:nvPr/>
          </p:nvSpPr>
          <p:spPr>
            <a:xfrm>
              <a:off x="842111" y="3457447"/>
              <a:ext cx="1090930" cy="601980"/>
            </a:xfrm>
            <a:custGeom>
              <a:avLst/>
              <a:gdLst/>
              <a:ahLst/>
              <a:cxnLst/>
              <a:rect l="l" t="t" r="r" b="b"/>
              <a:pathLst>
                <a:path w="1090930" h="601979">
                  <a:moveTo>
                    <a:pt x="76200" y="258318"/>
                  </a:moveTo>
                  <a:lnTo>
                    <a:pt x="69850" y="245618"/>
                  </a:lnTo>
                  <a:lnTo>
                    <a:pt x="38100" y="182118"/>
                  </a:lnTo>
                  <a:lnTo>
                    <a:pt x="0" y="258318"/>
                  </a:lnTo>
                  <a:lnTo>
                    <a:pt x="28575" y="258318"/>
                  </a:lnTo>
                  <a:lnTo>
                    <a:pt x="28575" y="601726"/>
                  </a:lnTo>
                  <a:lnTo>
                    <a:pt x="47625" y="601726"/>
                  </a:lnTo>
                  <a:lnTo>
                    <a:pt x="47625" y="258318"/>
                  </a:lnTo>
                  <a:lnTo>
                    <a:pt x="76200" y="258318"/>
                  </a:lnTo>
                  <a:close/>
                </a:path>
                <a:path w="1090930" h="601979">
                  <a:moveTo>
                    <a:pt x="364236" y="258318"/>
                  </a:moveTo>
                  <a:lnTo>
                    <a:pt x="357886" y="245618"/>
                  </a:lnTo>
                  <a:lnTo>
                    <a:pt x="326136" y="182118"/>
                  </a:lnTo>
                  <a:lnTo>
                    <a:pt x="288036" y="258318"/>
                  </a:lnTo>
                  <a:lnTo>
                    <a:pt x="316611" y="258318"/>
                  </a:lnTo>
                  <a:lnTo>
                    <a:pt x="316611" y="525526"/>
                  </a:lnTo>
                  <a:lnTo>
                    <a:pt x="288036" y="525526"/>
                  </a:lnTo>
                  <a:lnTo>
                    <a:pt x="326136" y="601726"/>
                  </a:lnTo>
                  <a:lnTo>
                    <a:pt x="357886" y="538226"/>
                  </a:lnTo>
                  <a:lnTo>
                    <a:pt x="364236" y="525526"/>
                  </a:lnTo>
                  <a:lnTo>
                    <a:pt x="335661" y="525526"/>
                  </a:lnTo>
                  <a:lnTo>
                    <a:pt x="335661" y="258318"/>
                  </a:lnTo>
                  <a:lnTo>
                    <a:pt x="364236" y="258318"/>
                  </a:lnTo>
                  <a:close/>
                </a:path>
                <a:path w="1090930" h="601979">
                  <a:moveTo>
                    <a:pt x="1090574" y="38100"/>
                  </a:moveTo>
                  <a:lnTo>
                    <a:pt x="1071524" y="28575"/>
                  </a:lnTo>
                  <a:lnTo>
                    <a:pt x="1014374" y="0"/>
                  </a:lnTo>
                  <a:lnTo>
                    <a:pt x="1014374" y="28575"/>
                  </a:lnTo>
                  <a:lnTo>
                    <a:pt x="478561" y="28575"/>
                  </a:lnTo>
                  <a:lnTo>
                    <a:pt x="478561" y="47625"/>
                  </a:lnTo>
                  <a:lnTo>
                    <a:pt x="1014374" y="47625"/>
                  </a:lnTo>
                  <a:lnTo>
                    <a:pt x="1014374" y="76200"/>
                  </a:lnTo>
                  <a:lnTo>
                    <a:pt x="1071524" y="47625"/>
                  </a:lnTo>
                  <a:lnTo>
                    <a:pt x="1090574" y="38100"/>
                  </a:lnTo>
                  <a:close/>
                </a:path>
              </a:pathLst>
            </a:custGeom>
            <a:solidFill>
              <a:srgbClr val="404040"/>
            </a:solidFill>
          </p:spPr>
          <p:txBody>
            <a:bodyPr wrap="square" lIns="0" tIns="0" rIns="0" bIns="0" rtlCol="0"/>
            <a:lstStyle/>
            <a:p>
              <a:endParaRPr/>
            </a:p>
          </p:txBody>
        </p:sp>
        <p:sp>
          <p:nvSpPr>
            <p:cNvPr id="31" name="object 31"/>
            <p:cNvSpPr/>
            <p:nvPr/>
          </p:nvSpPr>
          <p:spPr>
            <a:xfrm>
              <a:off x="736117" y="3365880"/>
              <a:ext cx="576580" cy="259715"/>
            </a:xfrm>
            <a:custGeom>
              <a:avLst/>
              <a:gdLst/>
              <a:ahLst/>
              <a:cxnLst/>
              <a:rect l="l" t="t" r="r" b="b"/>
              <a:pathLst>
                <a:path w="576580" h="259714">
                  <a:moveTo>
                    <a:pt x="532942" y="0"/>
                  </a:moveTo>
                  <a:lnTo>
                    <a:pt x="43205" y="0"/>
                  </a:lnTo>
                  <a:lnTo>
                    <a:pt x="26387" y="3409"/>
                  </a:lnTo>
                  <a:lnTo>
                    <a:pt x="12653" y="12700"/>
                  </a:lnTo>
                  <a:lnTo>
                    <a:pt x="3395" y="26467"/>
                  </a:lnTo>
                  <a:lnTo>
                    <a:pt x="0" y="43307"/>
                  </a:lnTo>
                  <a:lnTo>
                    <a:pt x="0" y="216027"/>
                  </a:lnTo>
                  <a:lnTo>
                    <a:pt x="3395" y="232846"/>
                  </a:lnTo>
                  <a:lnTo>
                    <a:pt x="12653" y="246570"/>
                  </a:lnTo>
                  <a:lnTo>
                    <a:pt x="26387" y="255817"/>
                  </a:lnTo>
                  <a:lnTo>
                    <a:pt x="43205" y="259207"/>
                  </a:lnTo>
                  <a:lnTo>
                    <a:pt x="532942" y="259207"/>
                  </a:lnTo>
                  <a:lnTo>
                    <a:pt x="549738" y="255817"/>
                  </a:lnTo>
                  <a:lnTo>
                    <a:pt x="563483" y="246570"/>
                  </a:lnTo>
                  <a:lnTo>
                    <a:pt x="572765" y="232846"/>
                  </a:lnTo>
                  <a:lnTo>
                    <a:pt x="576173" y="216027"/>
                  </a:lnTo>
                  <a:lnTo>
                    <a:pt x="576173" y="43307"/>
                  </a:lnTo>
                  <a:lnTo>
                    <a:pt x="572765" y="26467"/>
                  </a:lnTo>
                  <a:lnTo>
                    <a:pt x="563483" y="12700"/>
                  </a:lnTo>
                  <a:lnTo>
                    <a:pt x="549738" y="3409"/>
                  </a:lnTo>
                  <a:lnTo>
                    <a:pt x="532942" y="0"/>
                  </a:lnTo>
                  <a:close/>
                </a:path>
              </a:pathLst>
            </a:custGeom>
            <a:solidFill>
              <a:srgbClr val="9BBA58"/>
            </a:solidFill>
          </p:spPr>
          <p:txBody>
            <a:bodyPr wrap="square" lIns="0" tIns="0" rIns="0" bIns="0" rtlCol="0"/>
            <a:lstStyle/>
            <a:p>
              <a:endParaRPr/>
            </a:p>
          </p:txBody>
        </p:sp>
        <p:sp>
          <p:nvSpPr>
            <p:cNvPr id="32" name="object 32"/>
            <p:cNvSpPr/>
            <p:nvPr/>
          </p:nvSpPr>
          <p:spPr>
            <a:xfrm>
              <a:off x="736117" y="3365880"/>
              <a:ext cx="576580" cy="259715"/>
            </a:xfrm>
            <a:custGeom>
              <a:avLst/>
              <a:gdLst/>
              <a:ahLst/>
              <a:cxnLst/>
              <a:rect l="l" t="t" r="r" b="b"/>
              <a:pathLst>
                <a:path w="576580" h="259714">
                  <a:moveTo>
                    <a:pt x="0" y="43307"/>
                  </a:moveTo>
                  <a:lnTo>
                    <a:pt x="3395" y="26467"/>
                  </a:lnTo>
                  <a:lnTo>
                    <a:pt x="12653" y="12700"/>
                  </a:lnTo>
                  <a:lnTo>
                    <a:pt x="26387" y="3409"/>
                  </a:lnTo>
                  <a:lnTo>
                    <a:pt x="43205" y="0"/>
                  </a:lnTo>
                  <a:lnTo>
                    <a:pt x="532942" y="0"/>
                  </a:lnTo>
                  <a:lnTo>
                    <a:pt x="549738" y="3409"/>
                  </a:lnTo>
                  <a:lnTo>
                    <a:pt x="563483" y="12700"/>
                  </a:lnTo>
                  <a:lnTo>
                    <a:pt x="572765" y="26467"/>
                  </a:lnTo>
                  <a:lnTo>
                    <a:pt x="576173" y="43307"/>
                  </a:lnTo>
                  <a:lnTo>
                    <a:pt x="576173" y="216027"/>
                  </a:lnTo>
                  <a:lnTo>
                    <a:pt x="572765" y="232846"/>
                  </a:lnTo>
                  <a:lnTo>
                    <a:pt x="563483" y="246570"/>
                  </a:lnTo>
                  <a:lnTo>
                    <a:pt x="549738" y="255817"/>
                  </a:lnTo>
                  <a:lnTo>
                    <a:pt x="532942" y="259207"/>
                  </a:lnTo>
                  <a:lnTo>
                    <a:pt x="43205" y="259207"/>
                  </a:lnTo>
                  <a:lnTo>
                    <a:pt x="26387" y="255817"/>
                  </a:lnTo>
                  <a:lnTo>
                    <a:pt x="12653" y="246570"/>
                  </a:lnTo>
                  <a:lnTo>
                    <a:pt x="3395" y="232846"/>
                  </a:lnTo>
                  <a:lnTo>
                    <a:pt x="0" y="216027"/>
                  </a:lnTo>
                  <a:lnTo>
                    <a:pt x="0" y="43307"/>
                  </a:lnTo>
                  <a:close/>
                </a:path>
              </a:pathLst>
            </a:custGeom>
            <a:ln w="25400">
              <a:solidFill>
                <a:srgbClr val="9BBA58"/>
              </a:solidFill>
            </a:ln>
          </p:spPr>
          <p:txBody>
            <a:bodyPr wrap="square" lIns="0" tIns="0" rIns="0" bIns="0" rtlCol="0"/>
            <a:lstStyle/>
            <a:p>
              <a:endParaRPr/>
            </a:p>
          </p:txBody>
        </p:sp>
      </p:grpSp>
      <p:sp>
        <p:nvSpPr>
          <p:cNvPr id="33" name="object 33"/>
          <p:cNvSpPr txBox="1"/>
          <p:nvPr/>
        </p:nvSpPr>
        <p:spPr>
          <a:xfrm>
            <a:off x="948029" y="3405886"/>
            <a:ext cx="152400" cy="177800"/>
          </a:xfrm>
          <a:prstGeom prst="rect">
            <a:avLst/>
          </a:prstGeom>
        </p:spPr>
        <p:txBody>
          <a:bodyPr vert="horz" wrap="square" lIns="0" tIns="12065" rIns="0" bIns="0" rtlCol="0">
            <a:spAutoFit/>
          </a:bodyPr>
          <a:lstStyle/>
          <a:p>
            <a:pPr marL="12700">
              <a:lnSpc>
                <a:spcPct val="100000"/>
              </a:lnSpc>
              <a:spcBef>
                <a:spcPts val="95"/>
              </a:spcBef>
            </a:pPr>
            <a:r>
              <a:rPr sz="1000" b="1" spc="-50" dirty="0">
                <a:solidFill>
                  <a:srgbClr val="FFFFFF"/>
                </a:solidFill>
                <a:latin typeface="ＭＳ Ｐゴシック"/>
                <a:cs typeface="ＭＳ Ｐゴシック"/>
              </a:rPr>
              <a:t>県</a:t>
            </a:r>
            <a:endParaRPr sz="1000">
              <a:latin typeface="ＭＳ Ｐゴシック"/>
              <a:cs typeface="ＭＳ Ｐゴシック"/>
            </a:endParaRPr>
          </a:p>
        </p:txBody>
      </p:sp>
      <p:grpSp>
        <p:nvGrpSpPr>
          <p:cNvPr id="34" name="object 34"/>
          <p:cNvGrpSpPr/>
          <p:nvPr/>
        </p:nvGrpSpPr>
        <p:grpSpPr>
          <a:xfrm>
            <a:off x="723417" y="4046473"/>
            <a:ext cx="601980" cy="285115"/>
            <a:chOff x="723417" y="4046473"/>
            <a:chExt cx="601980" cy="285115"/>
          </a:xfrm>
        </p:grpSpPr>
        <p:sp>
          <p:nvSpPr>
            <p:cNvPr id="35" name="object 35"/>
            <p:cNvSpPr/>
            <p:nvPr/>
          </p:nvSpPr>
          <p:spPr>
            <a:xfrm>
              <a:off x="736117" y="4059173"/>
              <a:ext cx="576580" cy="259715"/>
            </a:xfrm>
            <a:custGeom>
              <a:avLst/>
              <a:gdLst/>
              <a:ahLst/>
              <a:cxnLst/>
              <a:rect l="l" t="t" r="r" b="b"/>
              <a:pathLst>
                <a:path w="576580" h="259714">
                  <a:moveTo>
                    <a:pt x="532942" y="0"/>
                  </a:moveTo>
                  <a:lnTo>
                    <a:pt x="43205" y="0"/>
                  </a:lnTo>
                  <a:lnTo>
                    <a:pt x="26387" y="3389"/>
                  </a:lnTo>
                  <a:lnTo>
                    <a:pt x="12653" y="12636"/>
                  </a:lnTo>
                  <a:lnTo>
                    <a:pt x="3395" y="26360"/>
                  </a:lnTo>
                  <a:lnTo>
                    <a:pt x="0" y="43180"/>
                  </a:lnTo>
                  <a:lnTo>
                    <a:pt x="0" y="216026"/>
                  </a:lnTo>
                  <a:lnTo>
                    <a:pt x="3395" y="232846"/>
                  </a:lnTo>
                  <a:lnTo>
                    <a:pt x="12653" y="246570"/>
                  </a:lnTo>
                  <a:lnTo>
                    <a:pt x="26387" y="255817"/>
                  </a:lnTo>
                  <a:lnTo>
                    <a:pt x="43205" y="259206"/>
                  </a:lnTo>
                  <a:lnTo>
                    <a:pt x="532942" y="259206"/>
                  </a:lnTo>
                  <a:lnTo>
                    <a:pt x="549738" y="255817"/>
                  </a:lnTo>
                  <a:lnTo>
                    <a:pt x="563483" y="246570"/>
                  </a:lnTo>
                  <a:lnTo>
                    <a:pt x="572765" y="232846"/>
                  </a:lnTo>
                  <a:lnTo>
                    <a:pt x="576173" y="216026"/>
                  </a:lnTo>
                  <a:lnTo>
                    <a:pt x="576173" y="43180"/>
                  </a:lnTo>
                  <a:lnTo>
                    <a:pt x="572765" y="26360"/>
                  </a:lnTo>
                  <a:lnTo>
                    <a:pt x="563483" y="12636"/>
                  </a:lnTo>
                  <a:lnTo>
                    <a:pt x="549738" y="3389"/>
                  </a:lnTo>
                  <a:lnTo>
                    <a:pt x="532942" y="0"/>
                  </a:lnTo>
                  <a:close/>
                </a:path>
              </a:pathLst>
            </a:custGeom>
            <a:solidFill>
              <a:srgbClr val="4F81BC"/>
            </a:solidFill>
          </p:spPr>
          <p:txBody>
            <a:bodyPr wrap="square" lIns="0" tIns="0" rIns="0" bIns="0" rtlCol="0"/>
            <a:lstStyle/>
            <a:p>
              <a:endParaRPr/>
            </a:p>
          </p:txBody>
        </p:sp>
        <p:sp>
          <p:nvSpPr>
            <p:cNvPr id="36" name="object 36"/>
            <p:cNvSpPr/>
            <p:nvPr/>
          </p:nvSpPr>
          <p:spPr>
            <a:xfrm>
              <a:off x="736117" y="4059173"/>
              <a:ext cx="576580" cy="259715"/>
            </a:xfrm>
            <a:custGeom>
              <a:avLst/>
              <a:gdLst/>
              <a:ahLst/>
              <a:cxnLst/>
              <a:rect l="l" t="t" r="r" b="b"/>
              <a:pathLst>
                <a:path w="576580" h="259714">
                  <a:moveTo>
                    <a:pt x="0" y="43180"/>
                  </a:moveTo>
                  <a:lnTo>
                    <a:pt x="3395" y="26360"/>
                  </a:lnTo>
                  <a:lnTo>
                    <a:pt x="12653" y="12636"/>
                  </a:lnTo>
                  <a:lnTo>
                    <a:pt x="26387" y="3389"/>
                  </a:lnTo>
                  <a:lnTo>
                    <a:pt x="43205" y="0"/>
                  </a:lnTo>
                  <a:lnTo>
                    <a:pt x="532942" y="0"/>
                  </a:lnTo>
                  <a:lnTo>
                    <a:pt x="549738" y="3389"/>
                  </a:lnTo>
                  <a:lnTo>
                    <a:pt x="563483" y="12636"/>
                  </a:lnTo>
                  <a:lnTo>
                    <a:pt x="572765" y="26360"/>
                  </a:lnTo>
                  <a:lnTo>
                    <a:pt x="576173" y="43180"/>
                  </a:lnTo>
                  <a:lnTo>
                    <a:pt x="576173" y="216026"/>
                  </a:lnTo>
                  <a:lnTo>
                    <a:pt x="572765" y="232846"/>
                  </a:lnTo>
                  <a:lnTo>
                    <a:pt x="563483" y="246570"/>
                  </a:lnTo>
                  <a:lnTo>
                    <a:pt x="549738" y="255817"/>
                  </a:lnTo>
                  <a:lnTo>
                    <a:pt x="532942" y="259206"/>
                  </a:lnTo>
                  <a:lnTo>
                    <a:pt x="43205" y="259206"/>
                  </a:lnTo>
                  <a:lnTo>
                    <a:pt x="26387" y="255817"/>
                  </a:lnTo>
                  <a:lnTo>
                    <a:pt x="12653" y="246570"/>
                  </a:lnTo>
                  <a:lnTo>
                    <a:pt x="3395" y="232846"/>
                  </a:lnTo>
                  <a:lnTo>
                    <a:pt x="0" y="216026"/>
                  </a:lnTo>
                  <a:lnTo>
                    <a:pt x="0" y="43180"/>
                  </a:lnTo>
                  <a:close/>
                </a:path>
              </a:pathLst>
            </a:custGeom>
            <a:ln w="25399">
              <a:solidFill>
                <a:srgbClr val="4F81BC"/>
              </a:solidFill>
            </a:ln>
          </p:spPr>
          <p:txBody>
            <a:bodyPr wrap="square" lIns="0" tIns="0" rIns="0" bIns="0" rtlCol="0"/>
            <a:lstStyle/>
            <a:p>
              <a:endParaRPr/>
            </a:p>
          </p:txBody>
        </p:sp>
      </p:grpSp>
      <p:sp>
        <p:nvSpPr>
          <p:cNvPr id="37" name="object 37"/>
          <p:cNvSpPr txBox="1"/>
          <p:nvPr/>
        </p:nvSpPr>
        <p:spPr>
          <a:xfrm>
            <a:off x="821537" y="4099305"/>
            <a:ext cx="406400" cy="177800"/>
          </a:xfrm>
          <a:prstGeom prst="rect">
            <a:avLst/>
          </a:prstGeom>
        </p:spPr>
        <p:txBody>
          <a:bodyPr vert="horz" wrap="square" lIns="0" tIns="12065" rIns="0" bIns="0" rtlCol="0">
            <a:spAutoFit/>
          </a:bodyPr>
          <a:lstStyle/>
          <a:p>
            <a:pPr marL="12700">
              <a:lnSpc>
                <a:spcPct val="100000"/>
              </a:lnSpc>
              <a:spcBef>
                <a:spcPts val="95"/>
              </a:spcBef>
            </a:pPr>
            <a:r>
              <a:rPr sz="1000" b="1" spc="-20" dirty="0">
                <a:solidFill>
                  <a:srgbClr val="FFFFFF"/>
                </a:solidFill>
                <a:latin typeface="ＭＳ Ｐゴシック"/>
                <a:cs typeface="ＭＳ Ｐゴシック"/>
              </a:rPr>
              <a:t>市町村</a:t>
            </a:r>
            <a:endParaRPr sz="1000">
              <a:latin typeface="ＭＳ Ｐゴシック"/>
              <a:cs typeface="ＭＳ Ｐゴシック"/>
            </a:endParaRPr>
          </a:p>
        </p:txBody>
      </p:sp>
      <p:grpSp>
        <p:nvGrpSpPr>
          <p:cNvPr id="38" name="object 38"/>
          <p:cNvGrpSpPr/>
          <p:nvPr/>
        </p:nvGrpSpPr>
        <p:grpSpPr>
          <a:xfrm>
            <a:off x="1928367" y="3357626"/>
            <a:ext cx="601980" cy="285115"/>
            <a:chOff x="1928367" y="3357626"/>
            <a:chExt cx="601980" cy="285115"/>
          </a:xfrm>
        </p:grpSpPr>
        <p:sp>
          <p:nvSpPr>
            <p:cNvPr id="39" name="object 39"/>
            <p:cNvSpPr/>
            <p:nvPr/>
          </p:nvSpPr>
          <p:spPr>
            <a:xfrm>
              <a:off x="1941067" y="3370326"/>
              <a:ext cx="576580" cy="259715"/>
            </a:xfrm>
            <a:custGeom>
              <a:avLst/>
              <a:gdLst/>
              <a:ahLst/>
              <a:cxnLst/>
              <a:rect l="l" t="t" r="r" b="b"/>
              <a:pathLst>
                <a:path w="576580" h="259714">
                  <a:moveTo>
                    <a:pt x="532892" y="0"/>
                  </a:moveTo>
                  <a:lnTo>
                    <a:pt x="43180" y="0"/>
                  </a:lnTo>
                  <a:lnTo>
                    <a:pt x="26360" y="3389"/>
                  </a:lnTo>
                  <a:lnTo>
                    <a:pt x="12636" y="12636"/>
                  </a:lnTo>
                  <a:lnTo>
                    <a:pt x="3389" y="26360"/>
                  </a:lnTo>
                  <a:lnTo>
                    <a:pt x="0" y="43179"/>
                  </a:lnTo>
                  <a:lnTo>
                    <a:pt x="0" y="216026"/>
                  </a:lnTo>
                  <a:lnTo>
                    <a:pt x="3389" y="232846"/>
                  </a:lnTo>
                  <a:lnTo>
                    <a:pt x="12636" y="246570"/>
                  </a:lnTo>
                  <a:lnTo>
                    <a:pt x="26360" y="255817"/>
                  </a:lnTo>
                  <a:lnTo>
                    <a:pt x="43180" y="259206"/>
                  </a:lnTo>
                  <a:lnTo>
                    <a:pt x="532892" y="259206"/>
                  </a:lnTo>
                  <a:lnTo>
                    <a:pt x="549711" y="255817"/>
                  </a:lnTo>
                  <a:lnTo>
                    <a:pt x="563435" y="246570"/>
                  </a:lnTo>
                  <a:lnTo>
                    <a:pt x="572682" y="232846"/>
                  </a:lnTo>
                  <a:lnTo>
                    <a:pt x="576071" y="216026"/>
                  </a:lnTo>
                  <a:lnTo>
                    <a:pt x="576071" y="43179"/>
                  </a:lnTo>
                  <a:lnTo>
                    <a:pt x="572682" y="26360"/>
                  </a:lnTo>
                  <a:lnTo>
                    <a:pt x="563435" y="12636"/>
                  </a:lnTo>
                  <a:lnTo>
                    <a:pt x="549711" y="3389"/>
                  </a:lnTo>
                  <a:lnTo>
                    <a:pt x="532892" y="0"/>
                  </a:lnTo>
                  <a:close/>
                </a:path>
              </a:pathLst>
            </a:custGeom>
            <a:solidFill>
              <a:srgbClr val="C0504D"/>
            </a:solidFill>
          </p:spPr>
          <p:txBody>
            <a:bodyPr wrap="square" lIns="0" tIns="0" rIns="0" bIns="0" rtlCol="0"/>
            <a:lstStyle/>
            <a:p>
              <a:endParaRPr/>
            </a:p>
          </p:txBody>
        </p:sp>
        <p:sp>
          <p:nvSpPr>
            <p:cNvPr id="40" name="object 40"/>
            <p:cNvSpPr/>
            <p:nvPr/>
          </p:nvSpPr>
          <p:spPr>
            <a:xfrm>
              <a:off x="1941067" y="3370326"/>
              <a:ext cx="576580" cy="259715"/>
            </a:xfrm>
            <a:custGeom>
              <a:avLst/>
              <a:gdLst/>
              <a:ahLst/>
              <a:cxnLst/>
              <a:rect l="l" t="t" r="r" b="b"/>
              <a:pathLst>
                <a:path w="576580" h="259714">
                  <a:moveTo>
                    <a:pt x="0" y="43179"/>
                  </a:moveTo>
                  <a:lnTo>
                    <a:pt x="3389" y="26360"/>
                  </a:lnTo>
                  <a:lnTo>
                    <a:pt x="12636" y="12636"/>
                  </a:lnTo>
                  <a:lnTo>
                    <a:pt x="26360" y="3389"/>
                  </a:lnTo>
                  <a:lnTo>
                    <a:pt x="43180" y="0"/>
                  </a:lnTo>
                  <a:lnTo>
                    <a:pt x="532892" y="0"/>
                  </a:lnTo>
                  <a:lnTo>
                    <a:pt x="549711" y="3389"/>
                  </a:lnTo>
                  <a:lnTo>
                    <a:pt x="563435" y="12636"/>
                  </a:lnTo>
                  <a:lnTo>
                    <a:pt x="572682" y="26360"/>
                  </a:lnTo>
                  <a:lnTo>
                    <a:pt x="576071" y="43179"/>
                  </a:lnTo>
                  <a:lnTo>
                    <a:pt x="576071" y="216026"/>
                  </a:lnTo>
                  <a:lnTo>
                    <a:pt x="572682" y="232846"/>
                  </a:lnTo>
                  <a:lnTo>
                    <a:pt x="563435" y="246570"/>
                  </a:lnTo>
                  <a:lnTo>
                    <a:pt x="549711" y="255817"/>
                  </a:lnTo>
                  <a:lnTo>
                    <a:pt x="532892" y="259206"/>
                  </a:lnTo>
                  <a:lnTo>
                    <a:pt x="43180" y="259206"/>
                  </a:lnTo>
                  <a:lnTo>
                    <a:pt x="26360" y="255817"/>
                  </a:lnTo>
                  <a:lnTo>
                    <a:pt x="12636" y="246570"/>
                  </a:lnTo>
                  <a:lnTo>
                    <a:pt x="3389" y="232846"/>
                  </a:lnTo>
                  <a:lnTo>
                    <a:pt x="0" y="216026"/>
                  </a:lnTo>
                  <a:lnTo>
                    <a:pt x="0" y="43179"/>
                  </a:lnTo>
                  <a:close/>
                </a:path>
              </a:pathLst>
            </a:custGeom>
            <a:ln w="25400">
              <a:solidFill>
                <a:srgbClr val="C0504D"/>
              </a:solidFill>
            </a:ln>
          </p:spPr>
          <p:txBody>
            <a:bodyPr wrap="square" lIns="0" tIns="0" rIns="0" bIns="0" rtlCol="0"/>
            <a:lstStyle/>
            <a:p>
              <a:endParaRPr/>
            </a:p>
          </p:txBody>
        </p:sp>
      </p:grpSp>
      <p:sp>
        <p:nvSpPr>
          <p:cNvPr id="41" name="object 41"/>
          <p:cNvSpPr txBox="1"/>
          <p:nvPr/>
        </p:nvSpPr>
        <p:spPr>
          <a:xfrm>
            <a:off x="2025142" y="3409899"/>
            <a:ext cx="409575" cy="177800"/>
          </a:xfrm>
          <a:prstGeom prst="rect">
            <a:avLst/>
          </a:prstGeom>
        </p:spPr>
        <p:txBody>
          <a:bodyPr vert="horz" wrap="square" lIns="0" tIns="12065" rIns="0" bIns="0" rtlCol="0">
            <a:spAutoFit/>
          </a:bodyPr>
          <a:lstStyle/>
          <a:p>
            <a:pPr marL="12700">
              <a:lnSpc>
                <a:spcPct val="100000"/>
              </a:lnSpc>
              <a:spcBef>
                <a:spcPts val="95"/>
              </a:spcBef>
            </a:pPr>
            <a:r>
              <a:rPr sz="1000" b="1" spc="-25" dirty="0">
                <a:solidFill>
                  <a:srgbClr val="FFFFFF"/>
                </a:solidFill>
                <a:latin typeface="ＭＳ Ｐゴシック"/>
                <a:cs typeface="ＭＳ Ｐゴシック"/>
              </a:rPr>
              <a:t>事業者</a:t>
            </a:r>
            <a:endParaRPr sz="1000">
              <a:latin typeface="ＭＳ Ｐゴシック"/>
              <a:cs typeface="ＭＳ Ｐゴシック"/>
            </a:endParaRPr>
          </a:p>
        </p:txBody>
      </p:sp>
      <p:sp>
        <p:nvSpPr>
          <p:cNvPr id="42" name="object 42"/>
          <p:cNvSpPr txBox="1"/>
          <p:nvPr/>
        </p:nvSpPr>
        <p:spPr>
          <a:xfrm>
            <a:off x="1226311" y="3759454"/>
            <a:ext cx="706120" cy="162560"/>
          </a:xfrm>
          <a:prstGeom prst="rect">
            <a:avLst/>
          </a:prstGeom>
        </p:spPr>
        <p:txBody>
          <a:bodyPr vert="horz" wrap="square" lIns="0" tIns="12700" rIns="0" bIns="0" rtlCol="0">
            <a:spAutoFit/>
          </a:bodyPr>
          <a:lstStyle/>
          <a:p>
            <a:pPr marL="12700">
              <a:lnSpc>
                <a:spcPct val="100000"/>
              </a:lnSpc>
              <a:spcBef>
                <a:spcPts val="100"/>
              </a:spcBef>
            </a:pPr>
            <a:r>
              <a:rPr sz="900" spc="-15" dirty="0">
                <a:latin typeface="ＭＳ Ｐゴシック"/>
                <a:cs typeface="ＭＳ Ｐゴシック"/>
              </a:rPr>
              <a:t>協定書</a:t>
            </a:r>
            <a:r>
              <a:rPr sz="900" dirty="0">
                <a:latin typeface="ＭＳ Ｐゴシック"/>
                <a:cs typeface="ＭＳ Ｐゴシック"/>
              </a:rPr>
              <a:t>（</a:t>
            </a:r>
            <a:r>
              <a:rPr sz="900" spc="-10" dirty="0">
                <a:latin typeface="ＭＳ Ｐゴシック"/>
                <a:cs typeface="ＭＳ Ｐゴシック"/>
              </a:rPr>
              <a:t>委託</a:t>
            </a:r>
            <a:r>
              <a:rPr sz="900" spc="-890" dirty="0">
                <a:latin typeface="ＭＳ Ｐゴシック"/>
                <a:cs typeface="ＭＳ Ｐゴシック"/>
              </a:rPr>
              <a:t>）</a:t>
            </a:r>
            <a:endParaRPr sz="900">
              <a:latin typeface="ＭＳ Ｐゴシック"/>
              <a:cs typeface="ＭＳ Ｐゴシック"/>
            </a:endParaRPr>
          </a:p>
        </p:txBody>
      </p:sp>
      <p:sp>
        <p:nvSpPr>
          <p:cNvPr id="43" name="object 43"/>
          <p:cNvSpPr txBox="1"/>
          <p:nvPr/>
        </p:nvSpPr>
        <p:spPr>
          <a:xfrm>
            <a:off x="362813" y="3690366"/>
            <a:ext cx="481330" cy="299720"/>
          </a:xfrm>
          <a:prstGeom prst="rect">
            <a:avLst/>
          </a:prstGeom>
        </p:spPr>
        <p:txBody>
          <a:bodyPr vert="horz" wrap="square" lIns="0" tIns="12700" rIns="0" bIns="0" rtlCol="0">
            <a:spAutoFit/>
          </a:bodyPr>
          <a:lstStyle/>
          <a:p>
            <a:pPr marL="12700" marR="5080">
              <a:lnSpc>
                <a:spcPct val="100000"/>
              </a:lnSpc>
              <a:spcBef>
                <a:spcPts val="100"/>
              </a:spcBef>
            </a:pPr>
            <a:r>
              <a:rPr sz="900" spc="-20" dirty="0">
                <a:latin typeface="ＭＳ Ｐゴシック"/>
                <a:cs typeface="ＭＳ Ｐゴシック"/>
              </a:rPr>
              <a:t>委託費＋</a:t>
            </a:r>
            <a:r>
              <a:rPr sz="900" b="1" u="sng" spc="-20" dirty="0">
                <a:uFill>
                  <a:solidFill>
                    <a:srgbClr val="000000"/>
                  </a:solidFill>
                </a:uFill>
                <a:latin typeface="ＭＳ Ｐゴシック"/>
                <a:cs typeface="ＭＳ Ｐゴシック"/>
              </a:rPr>
              <a:t>事務費</a:t>
            </a:r>
            <a:endParaRPr sz="900">
              <a:latin typeface="ＭＳ Ｐゴシック"/>
              <a:cs typeface="ＭＳ Ｐゴシック"/>
            </a:endParaRPr>
          </a:p>
        </p:txBody>
      </p:sp>
      <p:sp>
        <p:nvSpPr>
          <p:cNvPr id="44" name="object 44"/>
          <p:cNvSpPr txBox="1"/>
          <p:nvPr/>
        </p:nvSpPr>
        <p:spPr>
          <a:xfrm>
            <a:off x="1371727" y="3329685"/>
            <a:ext cx="480059" cy="162560"/>
          </a:xfrm>
          <a:prstGeom prst="rect">
            <a:avLst/>
          </a:prstGeom>
        </p:spPr>
        <p:txBody>
          <a:bodyPr vert="horz" wrap="square" lIns="0" tIns="12700" rIns="0" bIns="0" rtlCol="0">
            <a:spAutoFit/>
          </a:bodyPr>
          <a:lstStyle/>
          <a:p>
            <a:pPr marL="12700">
              <a:lnSpc>
                <a:spcPct val="100000"/>
              </a:lnSpc>
              <a:spcBef>
                <a:spcPts val="100"/>
              </a:spcBef>
            </a:pPr>
            <a:r>
              <a:rPr sz="900" spc="-25" dirty="0">
                <a:latin typeface="ＭＳ Ｐゴシック"/>
                <a:cs typeface="ＭＳ Ｐゴシック"/>
              </a:rPr>
              <a:t>一括発注</a:t>
            </a:r>
            <a:endParaRPr sz="900">
              <a:latin typeface="ＭＳ Ｐゴシック"/>
              <a:cs typeface="ＭＳ Ｐゴシック"/>
            </a:endParaRPr>
          </a:p>
        </p:txBody>
      </p:sp>
      <p:sp>
        <p:nvSpPr>
          <p:cNvPr id="45" name="object 45"/>
          <p:cNvSpPr txBox="1"/>
          <p:nvPr/>
        </p:nvSpPr>
        <p:spPr>
          <a:xfrm>
            <a:off x="204317" y="3106927"/>
            <a:ext cx="1800225" cy="193675"/>
          </a:xfrm>
          <a:prstGeom prst="rect">
            <a:avLst/>
          </a:prstGeom>
        </p:spPr>
        <p:txBody>
          <a:bodyPr vert="horz" wrap="square" lIns="0" tIns="13335" rIns="0" bIns="0" rtlCol="0">
            <a:spAutoFit/>
          </a:bodyPr>
          <a:lstStyle/>
          <a:p>
            <a:pPr marL="12700">
              <a:lnSpc>
                <a:spcPct val="100000"/>
              </a:lnSpc>
              <a:spcBef>
                <a:spcPts val="105"/>
              </a:spcBef>
            </a:pPr>
            <a:r>
              <a:rPr sz="1100" dirty="0">
                <a:latin typeface="ＭＳ Ｐゴシック"/>
                <a:cs typeface="ＭＳ Ｐゴシック"/>
              </a:rPr>
              <a:t>【垂直連携（</a:t>
            </a:r>
            <a:r>
              <a:rPr sz="1100" spc="-60" dirty="0">
                <a:latin typeface="ＭＳ Ｐゴシック"/>
                <a:cs typeface="ＭＳ Ｐゴシック"/>
              </a:rPr>
              <a:t>点検、計画策定</a:t>
            </a:r>
            <a:r>
              <a:rPr sz="1100" dirty="0">
                <a:latin typeface="ＭＳ Ｐゴシック"/>
                <a:cs typeface="ＭＳ Ｐゴシック"/>
              </a:rPr>
              <a:t> ）</a:t>
            </a:r>
            <a:r>
              <a:rPr sz="1100" spc="-50" dirty="0">
                <a:latin typeface="ＭＳ Ｐゴシック"/>
                <a:cs typeface="ＭＳ Ｐゴシック"/>
              </a:rPr>
              <a:t>】</a:t>
            </a:r>
            <a:endParaRPr sz="1100">
              <a:latin typeface="ＭＳ Ｐゴシック"/>
              <a:cs typeface="ＭＳ Ｐゴシック"/>
            </a:endParaRPr>
          </a:p>
        </p:txBody>
      </p:sp>
      <p:grpSp>
        <p:nvGrpSpPr>
          <p:cNvPr id="46" name="object 46"/>
          <p:cNvGrpSpPr/>
          <p:nvPr/>
        </p:nvGrpSpPr>
        <p:grpSpPr>
          <a:xfrm>
            <a:off x="716991" y="4643246"/>
            <a:ext cx="1209675" cy="989330"/>
            <a:chOff x="716991" y="4643246"/>
            <a:chExt cx="1209675" cy="989330"/>
          </a:xfrm>
        </p:grpSpPr>
        <p:sp>
          <p:nvSpPr>
            <p:cNvPr id="47" name="object 47"/>
            <p:cNvSpPr/>
            <p:nvPr/>
          </p:nvSpPr>
          <p:spPr>
            <a:xfrm>
              <a:off x="835685" y="4747386"/>
              <a:ext cx="1090930" cy="612775"/>
            </a:xfrm>
            <a:custGeom>
              <a:avLst/>
              <a:gdLst/>
              <a:ahLst/>
              <a:cxnLst/>
              <a:rect l="l" t="t" r="r" b="b"/>
              <a:pathLst>
                <a:path w="1090930" h="612775">
                  <a:moveTo>
                    <a:pt x="76200" y="258445"/>
                  </a:moveTo>
                  <a:lnTo>
                    <a:pt x="69850" y="245745"/>
                  </a:lnTo>
                  <a:lnTo>
                    <a:pt x="38100" y="182245"/>
                  </a:lnTo>
                  <a:lnTo>
                    <a:pt x="0" y="258445"/>
                  </a:lnTo>
                  <a:lnTo>
                    <a:pt x="28575" y="258445"/>
                  </a:lnTo>
                  <a:lnTo>
                    <a:pt x="28575" y="612648"/>
                  </a:lnTo>
                  <a:lnTo>
                    <a:pt x="47625" y="612648"/>
                  </a:lnTo>
                  <a:lnTo>
                    <a:pt x="47625" y="258445"/>
                  </a:lnTo>
                  <a:lnTo>
                    <a:pt x="76200" y="258445"/>
                  </a:lnTo>
                  <a:close/>
                </a:path>
                <a:path w="1090930" h="612775">
                  <a:moveTo>
                    <a:pt x="363816" y="258572"/>
                  </a:moveTo>
                  <a:lnTo>
                    <a:pt x="363740" y="258432"/>
                  </a:lnTo>
                  <a:lnTo>
                    <a:pt x="357479" y="245745"/>
                  </a:lnTo>
                  <a:lnTo>
                    <a:pt x="326123" y="182245"/>
                  </a:lnTo>
                  <a:lnTo>
                    <a:pt x="287616" y="258191"/>
                  </a:lnTo>
                  <a:lnTo>
                    <a:pt x="316166" y="258343"/>
                  </a:lnTo>
                  <a:lnTo>
                    <a:pt x="314680" y="536321"/>
                  </a:lnTo>
                  <a:lnTo>
                    <a:pt x="314667" y="536473"/>
                  </a:lnTo>
                  <a:lnTo>
                    <a:pt x="286118" y="536321"/>
                  </a:lnTo>
                  <a:lnTo>
                    <a:pt x="323799" y="612648"/>
                  </a:lnTo>
                  <a:lnTo>
                    <a:pt x="355930" y="549275"/>
                  </a:lnTo>
                  <a:lnTo>
                    <a:pt x="362318" y="536702"/>
                  </a:lnTo>
                  <a:lnTo>
                    <a:pt x="333730" y="536575"/>
                  </a:lnTo>
                  <a:lnTo>
                    <a:pt x="335229" y="258572"/>
                  </a:lnTo>
                  <a:lnTo>
                    <a:pt x="335229" y="258432"/>
                  </a:lnTo>
                  <a:lnTo>
                    <a:pt x="316179" y="258432"/>
                  </a:lnTo>
                  <a:lnTo>
                    <a:pt x="335229" y="258432"/>
                  </a:lnTo>
                  <a:lnTo>
                    <a:pt x="335876" y="258432"/>
                  </a:lnTo>
                  <a:lnTo>
                    <a:pt x="363816" y="258572"/>
                  </a:lnTo>
                  <a:close/>
                </a:path>
                <a:path w="1090930" h="612775">
                  <a:moveTo>
                    <a:pt x="1090523" y="38100"/>
                  </a:moveTo>
                  <a:lnTo>
                    <a:pt x="1071473" y="28575"/>
                  </a:lnTo>
                  <a:lnTo>
                    <a:pt x="1014323" y="0"/>
                  </a:lnTo>
                  <a:lnTo>
                    <a:pt x="1014323" y="28575"/>
                  </a:lnTo>
                  <a:lnTo>
                    <a:pt x="478510" y="28575"/>
                  </a:lnTo>
                  <a:lnTo>
                    <a:pt x="478510" y="47625"/>
                  </a:lnTo>
                  <a:lnTo>
                    <a:pt x="1014323" y="47625"/>
                  </a:lnTo>
                  <a:lnTo>
                    <a:pt x="1014323" y="76200"/>
                  </a:lnTo>
                  <a:lnTo>
                    <a:pt x="1071473" y="47625"/>
                  </a:lnTo>
                  <a:lnTo>
                    <a:pt x="1090523" y="38100"/>
                  </a:lnTo>
                  <a:close/>
                </a:path>
              </a:pathLst>
            </a:custGeom>
            <a:solidFill>
              <a:srgbClr val="404040"/>
            </a:solidFill>
          </p:spPr>
          <p:txBody>
            <a:bodyPr wrap="square" lIns="0" tIns="0" rIns="0" bIns="0" rtlCol="0"/>
            <a:lstStyle/>
            <a:p>
              <a:endParaRPr/>
            </a:p>
          </p:txBody>
        </p:sp>
        <p:sp>
          <p:nvSpPr>
            <p:cNvPr id="48" name="object 48"/>
            <p:cNvSpPr/>
            <p:nvPr/>
          </p:nvSpPr>
          <p:spPr>
            <a:xfrm>
              <a:off x="729691" y="4655946"/>
              <a:ext cx="576580" cy="259715"/>
            </a:xfrm>
            <a:custGeom>
              <a:avLst/>
              <a:gdLst/>
              <a:ahLst/>
              <a:cxnLst/>
              <a:rect l="l" t="t" r="r" b="b"/>
              <a:pathLst>
                <a:path w="576580" h="259714">
                  <a:moveTo>
                    <a:pt x="532942" y="0"/>
                  </a:moveTo>
                  <a:lnTo>
                    <a:pt x="43192" y="0"/>
                  </a:lnTo>
                  <a:lnTo>
                    <a:pt x="26381" y="3389"/>
                  </a:lnTo>
                  <a:lnTo>
                    <a:pt x="12652" y="12636"/>
                  </a:lnTo>
                  <a:lnTo>
                    <a:pt x="3394" y="26360"/>
                  </a:lnTo>
                  <a:lnTo>
                    <a:pt x="0" y="43179"/>
                  </a:lnTo>
                  <a:lnTo>
                    <a:pt x="0" y="216026"/>
                  </a:lnTo>
                  <a:lnTo>
                    <a:pt x="3394" y="232792"/>
                  </a:lnTo>
                  <a:lnTo>
                    <a:pt x="12652" y="246522"/>
                  </a:lnTo>
                  <a:lnTo>
                    <a:pt x="26381" y="255799"/>
                  </a:lnTo>
                  <a:lnTo>
                    <a:pt x="43192" y="259206"/>
                  </a:lnTo>
                  <a:lnTo>
                    <a:pt x="532942" y="259206"/>
                  </a:lnTo>
                  <a:lnTo>
                    <a:pt x="549762" y="255799"/>
                  </a:lnTo>
                  <a:lnTo>
                    <a:pt x="563486" y="246522"/>
                  </a:lnTo>
                  <a:lnTo>
                    <a:pt x="572733" y="232792"/>
                  </a:lnTo>
                  <a:lnTo>
                    <a:pt x="576122" y="216026"/>
                  </a:lnTo>
                  <a:lnTo>
                    <a:pt x="576122" y="43179"/>
                  </a:lnTo>
                  <a:lnTo>
                    <a:pt x="572733" y="26360"/>
                  </a:lnTo>
                  <a:lnTo>
                    <a:pt x="563486" y="12636"/>
                  </a:lnTo>
                  <a:lnTo>
                    <a:pt x="549762" y="3389"/>
                  </a:lnTo>
                  <a:lnTo>
                    <a:pt x="532942" y="0"/>
                  </a:lnTo>
                  <a:close/>
                </a:path>
              </a:pathLst>
            </a:custGeom>
            <a:solidFill>
              <a:srgbClr val="9BBA58"/>
            </a:solidFill>
          </p:spPr>
          <p:txBody>
            <a:bodyPr wrap="square" lIns="0" tIns="0" rIns="0" bIns="0" rtlCol="0"/>
            <a:lstStyle/>
            <a:p>
              <a:endParaRPr/>
            </a:p>
          </p:txBody>
        </p:sp>
        <p:sp>
          <p:nvSpPr>
            <p:cNvPr id="49" name="object 49"/>
            <p:cNvSpPr/>
            <p:nvPr/>
          </p:nvSpPr>
          <p:spPr>
            <a:xfrm>
              <a:off x="729691" y="4655946"/>
              <a:ext cx="576580" cy="259715"/>
            </a:xfrm>
            <a:custGeom>
              <a:avLst/>
              <a:gdLst/>
              <a:ahLst/>
              <a:cxnLst/>
              <a:rect l="l" t="t" r="r" b="b"/>
              <a:pathLst>
                <a:path w="576580" h="259714">
                  <a:moveTo>
                    <a:pt x="0" y="43179"/>
                  </a:moveTo>
                  <a:lnTo>
                    <a:pt x="3394" y="26360"/>
                  </a:lnTo>
                  <a:lnTo>
                    <a:pt x="12652" y="12636"/>
                  </a:lnTo>
                  <a:lnTo>
                    <a:pt x="26381" y="3389"/>
                  </a:lnTo>
                  <a:lnTo>
                    <a:pt x="43192" y="0"/>
                  </a:lnTo>
                  <a:lnTo>
                    <a:pt x="532942" y="0"/>
                  </a:lnTo>
                  <a:lnTo>
                    <a:pt x="549762" y="3389"/>
                  </a:lnTo>
                  <a:lnTo>
                    <a:pt x="563486" y="12636"/>
                  </a:lnTo>
                  <a:lnTo>
                    <a:pt x="572733" y="26360"/>
                  </a:lnTo>
                  <a:lnTo>
                    <a:pt x="576122" y="43179"/>
                  </a:lnTo>
                  <a:lnTo>
                    <a:pt x="576122" y="216026"/>
                  </a:lnTo>
                  <a:lnTo>
                    <a:pt x="572733" y="232792"/>
                  </a:lnTo>
                  <a:lnTo>
                    <a:pt x="563486" y="246522"/>
                  </a:lnTo>
                  <a:lnTo>
                    <a:pt x="549762" y="255799"/>
                  </a:lnTo>
                  <a:lnTo>
                    <a:pt x="532942" y="259206"/>
                  </a:lnTo>
                  <a:lnTo>
                    <a:pt x="43192" y="259206"/>
                  </a:lnTo>
                  <a:lnTo>
                    <a:pt x="26381" y="255799"/>
                  </a:lnTo>
                  <a:lnTo>
                    <a:pt x="12652" y="246522"/>
                  </a:lnTo>
                  <a:lnTo>
                    <a:pt x="3394" y="232792"/>
                  </a:lnTo>
                  <a:lnTo>
                    <a:pt x="0" y="216026"/>
                  </a:lnTo>
                  <a:lnTo>
                    <a:pt x="0" y="43179"/>
                  </a:lnTo>
                  <a:close/>
                </a:path>
              </a:pathLst>
            </a:custGeom>
            <a:ln w="25399">
              <a:solidFill>
                <a:srgbClr val="9BBA58"/>
              </a:solidFill>
            </a:ln>
          </p:spPr>
          <p:txBody>
            <a:bodyPr wrap="square" lIns="0" tIns="0" rIns="0" bIns="0" rtlCol="0"/>
            <a:lstStyle/>
            <a:p>
              <a:endParaRPr/>
            </a:p>
          </p:txBody>
        </p:sp>
        <p:sp>
          <p:nvSpPr>
            <p:cNvPr id="50" name="object 50"/>
            <p:cNvSpPr/>
            <p:nvPr/>
          </p:nvSpPr>
          <p:spPr>
            <a:xfrm>
              <a:off x="729691" y="5360034"/>
              <a:ext cx="576580" cy="259715"/>
            </a:xfrm>
            <a:custGeom>
              <a:avLst/>
              <a:gdLst/>
              <a:ahLst/>
              <a:cxnLst/>
              <a:rect l="l" t="t" r="r" b="b"/>
              <a:pathLst>
                <a:path w="576580" h="259714">
                  <a:moveTo>
                    <a:pt x="532942" y="0"/>
                  </a:moveTo>
                  <a:lnTo>
                    <a:pt x="43192" y="0"/>
                  </a:lnTo>
                  <a:lnTo>
                    <a:pt x="26381" y="3409"/>
                  </a:lnTo>
                  <a:lnTo>
                    <a:pt x="12652" y="12699"/>
                  </a:lnTo>
                  <a:lnTo>
                    <a:pt x="3394" y="26467"/>
                  </a:lnTo>
                  <a:lnTo>
                    <a:pt x="0" y="43306"/>
                  </a:lnTo>
                  <a:lnTo>
                    <a:pt x="0" y="216026"/>
                  </a:lnTo>
                  <a:lnTo>
                    <a:pt x="3394" y="232852"/>
                  </a:lnTo>
                  <a:lnTo>
                    <a:pt x="12652" y="246589"/>
                  </a:lnTo>
                  <a:lnTo>
                    <a:pt x="26381" y="255849"/>
                  </a:lnTo>
                  <a:lnTo>
                    <a:pt x="43192" y="259245"/>
                  </a:lnTo>
                  <a:lnTo>
                    <a:pt x="532942" y="259245"/>
                  </a:lnTo>
                  <a:lnTo>
                    <a:pt x="549762" y="255849"/>
                  </a:lnTo>
                  <a:lnTo>
                    <a:pt x="563486" y="246589"/>
                  </a:lnTo>
                  <a:lnTo>
                    <a:pt x="572733" y="232852"/>
                  </a:lnTo>
                  <a:lnTo>
                    <a:pt x="576122" y="216026"/>
                  </a:lnTo>
                  <a:lnTo>
                    <a:pt x="576122" y="43306"/>
                  </a:lnTo>
                  <a:lnTo>
                    <a:pt x="572733" y="26467"/>
                  </a:lnTo>
                  <a:lnTo>
                    <a:pt x="563486" y="12699"/>
                  </a:lnTo>
                  <a:lnTo>
                    <a:pt x="549762" y="3409"/>
                  </a:lnTo>
                  <a:lnTo>
                    <a:pt x="532942" y="0"/>
                  </a:lnTo>
                  <a:close/>
                </a:path>
              </a:pathLst>
            </a:custGeom>
            <a:solidFill>
              <a:srgbClr val="4F81BC"/>
            </a:solidFill>
          </p:spPr>
          <p:txBody>
            <a:bodyPr wrap="square" lIns="0" tIns="0" rIns="0" bIns="0" rtlCol="0"/>
            <a:lstStyle/>
            <a:p>
              <a:endParaRPr/>
            </a:p>
          </p:txBody>
        </p:sp>
        <p:sp>
          <p:nvSpPr>
            <p:cNvPr id="51" name="object 51"/>
            <p:cNvSpPr/>
            <p:nvPr/>
          </p:nvSpPr>
          <p:spPr>
            <a:xfrm>
              <a:off x="729691" y="5360034"/>
              <a:ext cx="576580" cy="259715"/>
            </a:xfrm>
            <a:custGeom>
              <a:avLst/>
              <a:gdLst/>
              <a:ahLst/>
              <a:cxnLst/>
              <a:rect l="l" t="t" r="r" b="b"/>
              <a:pathLst>
                <a:path w="576580" h="259714">
                  <a:moveTo>
                    <a:pt x="0" y="43306"/>
                  </a:moveTo>
                  <a:lnTo>
                    <a:pt x="3394" y="26467"/>
                  </a:lnTo>
                  <a:lnTo>
                    <a:pt x="12652" y="12699"/>
                  </a:lnTo>
                  <a:lnTo>
                    <a:pt x="26381" y="3409"/>
                  </a:lnTo>
                  <a:lnTo>
                    <a:pt x="43192" y="0"/>
                  </a:lnTo>
                  <a:lnTo>
                    <a:pt x="532942" y="0"/>
                  </a:lnTo>
                  <a:lnTo>
                    <a:pt x="549762" y="3409"/>
                  </a:lnTo>
                  <a:lnTo>
                    <a:pt x="563486" y="12699"/>
                  </a:lnTo>
                  <a:lnTo>
                    <a:pt x="572733" y="26467"/>
                  </a:lnTo>
                  <a:lnTo>
                    <a:pt x="576122" y="43306"/>
                  </a:lnTo>
                  <a:lnTo>
                    <a:pt x="576122" y="216026"/>
                  </a:lnTo>
                  <a:lnTo>
                    <a:pt x="572733" y="232852"/>
                  </a:lnTo>
                  <a:lnTo>
                    <a:pt x="563486" y="246589"/>
                  </a:lnTo>
                  <a:lnTo>
                    <a:pt x="549762" y="255849"/>
                  </a:lnTo>
                  <a:lnTo>
                    <a:pt x="532942" y="259245"/>
                  </a:lnTo>
                  <a:lnTo>
                    <a:pt x="43192" y="259245"/>
                  </a:lnTo>
                  <a:lnTo>
                    <a:pt x="26381" y="255849"/>
                  </a:lnTo>
                  <a:lnTo>
                    <a:pt x="12652" y="246589"/>
                  </a:lnTo>
                  <a:lnTo>
                    <a:pt x="3394" y="232852"/>
                  </a:lnTo>
                  <a:lnTo>
                    <a:pt x="0" y="216026"/>
                  </a:lnTo>
                  <a:lnTo>
                    <a:pt x="0" y="43306"/>
                  </a:lnTo>
                  <a:close/>
                </a:path>
              </a:pathLst>
            </a:custGeom>
            <a:ln w="25400">
              <a:solidFill>
                <a:srgbClr val="4F81BC"/>
              </a:solidFill>
            </a:ln>
          </p:spPr>
          <p:txBody>
            <a:bodyPr wrap="square" lIns="0" tIns="0" rIns="0" bIns="0" rtlCol="0"/>
            <a:lstStyle/>
            <a:p>
              <a:endParaRPr/>
            </a:p>
          </p:txBody>
        </p:sp>
      </p:grpSp>
      <p:sp>
        <p:nvSpPr>
          <p:cNvPr id="52" name="object 52"/>
          <p:cNvSpPr txBox="1"/>
          <p:nvPr/>
        </p:nvSpPr>
        <p:spPr>
          <a:xfrm>
            <a:off x="815136" y="5400547"/>
            <a:ext cx="406400" cy="177800"/>
          </a:xfrm>
          <a:prstGeom prst="rect">
            <a:avLst/>
          </a:prstGeom>
        </p:spPr>
        <p:txBody>
          <a:bodyPr vert="horz" wrap="square" lIns="0" tIns="12065" rIns="0" bIns="0" rtlCol="0">
            <a:spAutoFit/>
          </a:bodyPr>
          <a:lstStyle/>
          <a:p>
            <a:pPr marL="12700">
              <a:lnSpc>
                <a:spcPct val="100000"/>
              </a:lnSpc>
              <a:spcBef>
                <a:spcPts val="95"/>
              </a:spcBef>
            </a:pPr>
            <a:r>
              <a:rPr sz="1000" b="1" spc="-20" dirty="0">
                <a:solidFill>
                  <a:srgbClr val="FFFFFF"/>
                </a:solidFill>
                <a:latin typeface="ＭＳ Ｐゴシック"/>
                <a:cs typeface="ＭＳ Ｐゴシック"/>
              </a:rPr>
              <a:t>市町村</a:t>
            </a:r>
            <a:endParaRPr sz="1000">
              <a:latin typeface="ＭＳ Ｐゴシック"/>
              <a:cs typeface="ＭＳ Ｐゴシック"/>
            </a:endParaRPr>
          </a:p>
        </p:txBody>
      </p:sp>
      <p:grpSp>
        <p:nvGrpSpPr>
          <p:cNvPr id="53" name="object 53"/>
          <p:cNvGrpSpPr/>
          <p:nvPr/>
        </p:nvGrpSpPr>
        <p:grpSpPr>
          <a:xfrm>
            <a:off x="1921891" y="4647691"/>
            <a:ext cx="601345" cy="285115"/>
            <a:chOff x="1921891" y="4647691"/>
            <a:chExt cx="601345" cy="285115"/>
          </a:xfrm>
        </p:grpSpPr>
        <p:sp>
          <p:nvSpPr>
            <p:cNvPr id="54" name="object 54"/>
            <p:cNvSpPr/>
            <p:nvPr/>
          </p:nvSpPr>
          <p:spPr>
            <a:xfrm>
              <a:off x="1934591" y="4660391"/>
              <a:ext cx="575945" cy="259715"/>
            </a:xfrm>
            <a:custGeom>
              <a:avLst/>
              <a:gdLst/>
              <a:ahLst/>
              <a:cxnLst/>
              <a:rect l="l" t="t" r="r" b="b"/>
              <a:pathLst>
                <a:path w="575944" h="259714">
                  <a:moveTo>
                    <a:pt x="532764" y="0"/>
                  </a:moveTo>
                  <a:lnTo>
                    <a:pt x="43179" y="0"/>
                  </a:lnTo>
                  <a:lnTo>
                    <a:pt x="26360" y="3389"/>
                  </a:lnTo>
                  <a:lnTo>
                    <a:pt x="12636" y="12636"/>
                  </a:lnTo>
                  <a:lnTo>
                    <a:pt x="3389" y="26360"/>
                  </a:lnTo>
                  <a:lnTo>
                    <a:pt x="0" y="43179"/>
                  </a:lnTo>
                  <a:lnTo>
                    <a:pt x="0" y="215899"/>
                  </a:lnTo>
                  <a:lnTo>
                    <a:pt x="3389" y="232739"/>
                  </a:lnTo>
                  <a:lnTo>
                    <a:pt x="12636" y="246506"/>
                  </a:lnTo>
                  <a:lnTo>
                    <a:pt x="26360" y="255797"/>
                  </a:lnTo>
                  <a:lnTo>
                    <a:pt x="43179" y="259206"/>
                  </a:lnTo>
                  <a:lnTo>
                    <a:pt x="532764" y="259206"/>
                  </a:lnTo>
                  <a:lnTo>
                    <a:pt x="549584" y="255797"/>
                  </a:lnTo>
                  <a:lnTo>
                    <a:pt x="563308" y="246506"/>
                  </a:lnTo>
                  <a:lnTo>
                    <a:pt x="572555" y="232739"/>
                  </a:lnTo>
                  <a:lnTo>
                    <a:pt x="575944" y="215899"/>
                  </a:lnTo>
                  <a:lnTo>
                    <a:pt x="575944" y="43179"/>
                  </a:lnTo>
                  <a:lnTo>
                    <a:pt x="572555" y="26360"/>
                  </a:lnTo>
                  <a:lnTo>
                    <a:pt x="563308" y="12636"/>
                  </a:lnTo>
                  <a:lnTo>
                    <a:pt x="549584" y="3389"/>
                  </a:lnTo>
                  <a:lnTo>
                    <a:pt x="532764" y="0"/>
                  </a:lnTo>
                  <a:close/>
                </a:path>
              </a:pathLst>
            </a:custGeom>
            <a:solidFill>
              <a:srgbClr val="C0504D"/>
            </a:solidFill>
          </p:spPr>
          <p:txBody>
            <a:bodyPr wrap="square" lIns="0" tIns="0" rIns="0" bIns="0" rtlCol="0"/>
            <a:lstStyle/>
            <a:p>
              <a:endParaRPr/>
            </a:p>
          </p:txBody>
        </p:sp>
        <p:sp>
          <p:nvSpPr>
            <p:cNvPr id="55" name="object 55"/>
            <p:cNvSpPr/>
            <p:nvPr/>
          </p:nvSpPr>
          <p:spPr>
            <a:xfrm>
              <a:off x="1934591" y="4660391"/>
              <a:ext cx="575945" cy="259715"/>
            </a:xfrm>
            <a:custGeom>
              <a:avLst/>
              <a:gdLst/>
              <a:ahLst/>
              <a:cxnLst/>
              <a:rect l="l" t="t" r="r" b="b"/>
              <a:pathLst>
                <a:path w="575944" h="259714">
                  <a:moveTo>
                    <a:pt x="0" y="43179"/>
                  </a:moveTo>
                  <a:lnTo>
                    <a:pt x="3389" y="26360"/>
                  </a:lnTo>
                  <a:lnTo>
                    <a:pt x="12636" y="12636"/>
                  </a:lnTo>
                  <a:lnTo>
                    <a:pt x="26360" y="3389"/>
                  </a:lnTo>
                  <a:lnTo>
                    <a:pt x="43179" y="0"/>
                  </a:lnTo>
                  <a:lnTo>
                    <a:pt x="532764" y="0"/>
                  </a:lnTo>
                  <a:lnTo>
                    <a:pt x="549584" y="3389"/>
                  </a:lnTo>
                  <a:lnTo>
                    <a:pt x="563308" y="12636"/>
                  </a:lnTo>
                  <a:lnTo>
                    <a:pt x="572555" y="26360"/>
                  </a:lnTo>
                  <a:lnTo>
                    <a:pt x="575944" y="43179"/>
                  </a:lnTo>
                  <a:lnTo>
                    <a:pt x="575944" y="215899"/>
                  </a:lnTo>
                  <a:lnTo>
                    <a:pt x="572555" y="232739"/>
                  </a:lnTo>
                  <a:lnTo>
                    <a:pt x="563308" y="246506"/>
                  </a:lnTo>
                  <a:lnTo>
                    <a:pt x="549584" y="255797"/>
                  </a:lnTo>
                  <a:lnTo>
                    <a:pt x="532764" y="259206"/>
                  </a:lnTo>
                  <a:lnTo>
                    <a:pt x="43179" y="259206"/>
                  </a:lnTo>
                  <a:lnTo>
                    <a:pt x="26360" y="255797"/>
                  </a:lnTo>
                  <a:lnTo>
                    <a:pt x="12636" y="246506"/>
                  </a:lnTo>
                  <a:lnTo>
                    <a:pt x="3389" y="232739"/>
                  </a:lnTo>
                  <a:lnTo>
                    <a:pt x="0" y="215899"/>
                  </a:lnTo>
                  <a:lnTo>
                    <a:pt x="0" y="43179"/>
                  </a:lnTo>
                  <a:close/>
                </a:path>
              </a:pathLst>
            </a:custGeom>
            <a:ln w="25400">
              <a:solidFill>
                <a:srgbClr val="C0504D"/>
              </a:solidFill>
            </a:ln>
          </p:spPr>
          <p:txBody>
            <a:bodyPr wrap="square" lIns="0" tIns="0" rIns="0" bIns="0" rtlCol="0"/>
            <a:lstStyle/>
            <a:p>
              <a:endParaRPr/>
            </a:p>
          </p:txBody>
        </p:sp>
      </p:grpSp>
      <p:sp>
        <p:nvSpPr>
          <p:cNvPr id="56" name="object 56"/>
          <p:cNvSpPr txBox="1"/>
          <p:nvPr/>
        </p:nvSpPr>
        <p:spPr>
          <a:xfrm>
            <a:off x="941628" y="4700778"/>
            <a:ext cx="1486535" cy="177800"/>
          </a:xfrm>
          <a:prstGeom prst="rect">
            <a:avLst/>
          </a:prstGeom>
        </p:spPr>
        <p:txBody>
          <a:bodyPr vert="horz" wrap="square" lIns="0" tIns="12065" rIns="0" bIns="0" rtlCol="0">
            <a:spAutoFit/>
          </a:bodyPr>
          <a:lstStyle/>
          <a:p>
            <a:pPr marL="12700">
              <a:lnSpc>
                <a:spcPct val="100000"/>
              </a:lnSpc>
              <a:spcBef>
                <a:spcPts val="95"/>
              </a:spcBef>
              <a:tabLst>
                <a:tab pos="1089025" algn="l"/>
              </a:tabLst>
            </a:pPr>
            <a:r>
              <a:rPr sz="1500" b="1" spc="-75" baseline="2777" dirty="0">
                <a:solidFill>
                  <a:srgbClr val="FFFFFF"/>
                </a:solidFill>
                <a:latin typeface="ＭＳ Ｐゴシック"/>
                <a:cs typeface="ＭＳ Ｐゴシック"/>
              </a:rPr>
              <a:t>県</a:t>
            </a:r>
            <a:r>
              <a:rPr sz="1500" b="1" baseline="2777" dirty="0">
                <a:solidFill>
                  <a:srgbClr val="FFFFFF"/>
                </a:solidFill>
                <a:latin typeface="ＭＳ Ｐゴシック"/>
                <a:cs typeface="ＭＳ Ｐゴシック"/>
              </a:rPr>
              <a:t>	</a:t>
            </a:r>
            <a:r>
              <a:rPr sz="1000" b="1" dirty="0">
                <a:solidFill>
                  <a:srgbClr val="FFFFFF"/>
                </a:solidFill>
                <a:latin typeface="ＭＳ Ｐゴシック"/>
                <a:cs typeface="ＭＳ Ｐゴシック"/>
              </a:rPr>
              <a:t>事業</a:t>
            </a:r>
            <a:r>
              <a:rPr sz="1000" b="1" spc="-50" dirty="0">
                <a:solidFill>
                  <a:srgbClr val="FFFFFF"/>
                </a:solidFill>
                <a:latin typeface="ＭＳ Ｐゴシック"/>
                <a:cs typeface="ＭＳ Ｐゴシック"/>
              </a:rPr>
              <a:t>者</a:t>
            </a:r>
            <a:endParaRPr sz="1000">
              <a:latin typeface="ＭＳ Ｐゴシック"/>
              <a:cs typeface="ＭＳ Ｐゴシック"/>
            </a:endParaRPr>
          </a:p>
        </p:txBody>
      </p:sp>
      <p:sp>
        <p:nvSpPr>
          <p:cNvPr id="57" name="object 57"/>
          <p:cNvSpPr txBox="1"/>
          <p:nvPr/>
        </p:nvSpPr>
        <p:spPr>
          <a:xfrm>
            <a:off x="1219911" y="4996053"/>
            <a:ext cx="933450" cy="299720"/>
          </a:xfrm>
          <a:prstGeom prst="rect">
            <a:avLst/>
          </a:prstGeom>
        </p:spPr>
        <p:txBody>
          <a:bodyPr vert="horz" wrap="square" lIns="0" tIns="12700" rIns="0" bIns="0" rtlCol="0">
            <a:spAutoFit/>
          </a:bodyPr>
          <a:lstStyle/>
          <a:p>
            <a:pPr marL="12700">
              <a:lnSpc>
                <a:spcPct val="100000"/>
              </a:lnSpc>
              <a:spcBef>
                <a:spcPts val="100"/>
              </a:spcBef>
            </a:pPr>
            <a:r>
              <a:rPr sz="900" spc="-15" dirty="0">
                <a:latin typeface="ＭＳ Ｐゴシック"/>
                <a:cs typeface="ＭＳ Ｐゴシック"/>
              </a:rPr>
              <a:t>協定書</a:t>
            </a:r>
            <a:r>
              <a:rPr sz="900" dirty="0">
                <a:latin typeface="ＭＳ Ｐゴシック"/>
                <a:cs typeface="ＭＳ Ｐゴシック"/>
              </a:rPr>
              <a:t>（</a:t>
            </a:r>
            <a:r>
              <a:rPr sz="900" spc="-10" dirty="0">
                <a:latin typeface="ＭＳ Ｐゴシック"/>
                <a:cs typeface="ＭＳ Ｐゴシック"/>
              </a:rPr>
              <a:t>委託</a:t>
            </a:r>
            <a:r>
              <a:rPr sz="900" spc="-50" dirty="0">
                <a:latin typeface="ＭＳ Ｐゴシック"/>
                <a:cs typeface="ＭＳ Ｐゴシック"/>
              </a:rPr>
              <a:t>）</a:t>
            </a:r>
            <a:endParaRPr sz="900">
              <a:latin typeface="ＭＳ Ｐゴシック"/>
              <a:cs typeface="ＭＳ Ｐゴシック"/>
            </a:endParaRPr>
          </a:p>
          <a:p>
            <a:pPr marL="12700">
              <a:lnSpc>
                <a:spcPct val="100000"/>
              </a:lnSpc>
            </a:pPr>
            <a:r>
              <a:rPr sz="900" spc="-15" dirty="0">
                <a:latin typeface="ＭＳ Ｐゴシック"/>
                <a:cs typeface="ＭＳ Ｐゴシック"/>
              </a:rPr>
              <a:t>協定書</a:t>
            </a:r>
            <a:r>
              <a:rPr sz="900" dirty="0">
                <a:latin typeface="ＭＳ Ｐゴシック"/>
                <a:cs typeface="ＭＳ Ｐゴシック"/>
              </a:rPr>
              <a:t>（</a:t>
            </a:r>
            <a:r>
              <a:rPr sz="900" spc="-10" dirty="0">
                <a:latin typeface="ＭＳ Ｐゴシック"/>
                <a:cs typeface="ＭＳ Ｐゴシック"/>
              </a:rPr>
              <a:t>職員派遣</a:t>
            </a:r>
            <a:r>
              <a:rPr sz="900" spc="-885" dirty="0">
                <a:latin typeface="ＭＳ Ｐゴシック"/>
                <a:cs typeface="ＭＳ Ｐゴシック"/>
              </a:rPr>
              <a:t>）</a:t>
            </a:r>
            <a:endParaRPr sz="900">
              <a:latin typeface="ＭＳ Ｐゴシック"/>
              <a:cs typeface="ＭＳ Ｐゴシック"/>
            </a:endParaRPr>
          </a:p>
        </p:txBody>
      </p:sp>
      <p:sp>
        <p:nvSpPr>
          <p:cNvPr id="58" name="object 58"/>
          <p:cNvSpPr txBox="1"/>
          <p:nvPr/>
        </p:nvSpPr>
        <p:spPr>
          <a:xfrm>
            <a:off x="236931" y="4916804"/>
            <a:ext cx="488950" cy="436880"/>
          </a:xfrm>
          <a:prstGeom prst="rect">
            <a:avLst/>
          </a:prstGeom>
        </p:spPr>
        <p:txBody>
          <a:bodyPr vert="horz" wrap="square" lIns="0" tIns="12700" rIns="0" bIns="0" rtlCol="0">
            <a:spAutoFit/>
          </a:bodyPr>
          <a:lstStyle/>
          <a:p>
            <a:pPr marL="12700" marR="5080" algn="just">
              <a:lnSpc>
                <a:spcPct val="100000"/>
              </a:lnSpc>
              <a:spcBef>
                <a:spcPts val="100"/>
              </a:spcBef>
            </a:pPr>
            <a:r>
              <a:rPr sz="900" spc="-20" dirty="0">
                <a:latin typeface="ＭＳ Ｐゴシック"/>
                <a:cs typeface="ＭＳ Ｐゴシック"/>
              </a:rPr>
              <a:t>委託費＋</a:t>
            </a:r>
            <a:r>
              <a:rPr sz="900" b="1" u="sng" dirty="0">
                <a:uFill>
                  <a:solidFill>
                    <a:srgbClr val="000000"/>
                  </a:solidFill>
                </a:uFill>
                <a:latin typeface="ＭＳ Ｐゴシック"/>
                <a:cs typeface="ＭＳ Ｐゴシック"/>
              </a:rPr>
              <a:t>事務費</a:t>
            </a:r>
            <a:r>
              <a:rPr sz="900" u="none" spc="-50" dirty="0">
                <a:latin typeface="ＭＳ Ｐゴシック"/>
                <a:cs typeface="ＭＳ Ｐゴシック"/>
              </a:rPr>
              <a:t>＋</a:t>
            </a:r>
            <a:r>
              <a:rPr sz="900" b="1" u="sng" spc="-15" dirty="0">
                <a:uFill>
                  <a:solidFill>
                    <a:srgbClr val="000000"/>
                  </a:solidFill>
                </a:uFill>
                <a:latin typeface="ＭＳ Ｐゴシック"/>
                <a:cs typeface="ＭＳ Ｐゴシック"/>
              </a:rPr>
              <a:t>職員派遣</a:t>
            </a:r>
            <a:endParaRPr sz="900">
              <a:latin typeface="ＭＳ Ｐゴシック"/>
              <a:cs typeface="ＭＳ Ｐゴシック"/>
            </a:endParaRPr>
          </a:p>
        </p:txBody>
      </p:sp>
      <p:sp>
        <p:nvSpPr>
          <p:cNvPr id="59" name="object 59"/>
          <p:cNvSpPr txBox="1"/>
          <p:nvPr/>
        </p:nvSpPr>
        <p:spPr>
          <a:xfrm>
            <a:off x="1488186" y="4620005"/>
            <a:ext cx="251460" cy="162560"/>
          </a:xfrm>
          <a:prstGeom prst="rect">
            <a:avLst/>
          </a:prstGeom>
        </p:spPr>
        <p:txBody>
          <a:bodyPr vert="horz" wrap="square" lIns="0" tIns="12700" rIns="0" bIns="0" rtlCol="0">
            <a:spAutoFit/>
          </a:bodyPr>
          <a:lstStyle/>
          <a:p>
            <a:pPr marL="12700">
              <a:lnSpc>
                <a:spcPct val="100000"/>
              </a:lnSpc>
              <a:spcBef>
                <a:spcPts val="100"/>
              </a:spcBef>
            </a:pPr>
            <a:r>
              <a:rPr sz="900" spc="-35" dirty="0">
                <a:latin typeface="ＭＳ Ｐゴシック"/>
                <a:cs typeface="ＭＳ Ｐゴシック"/>
              </a:rPr>
              <a:t>発注</a:t>
            </a:r>
            <a:endParaRPr sz="900">
              <a:latin typeface="ＭＳ Ｐゴシック"/>
              <a:cs typeface="ＭＳ Ｐゴシック"/>
            </a:endParaRPr>
          </a:p>
        </p:txBody>
      </p:sp>
      <p:sp>
        <p:nvSpPr>
          <p:cNvPr id="60" name="object 60"/>
          <p:cNvSpPr/>
          <p:nvPr/>
        </p:nvSpPr>
        <p:spPr>
          <a:xfrm>
            <a:off x="2596388" y="4606683"/>
            <a:ext cx="1800225" cy="1062355"/>
          </a:xfrm>
          <a:custGeom>
            <a:avLst/>
            <a:gdLst/>
            <a:ahLst/>
            <a:cxnLst/>
            <a:rect l="l" t="t" r="r" b="b"/>
            <a:pathLst>
              <a:path w="1800225" h="1062354">
                <a:moveTo>
                  <a:pt x="0" y="1061834"/>
                </a:moveTo>
                <a:lnTo>
                  <a:pt x="1799970" y="1061834"/>
                </a:lnTo>
                <a:lnTo>
                  <a:pt x="1799970" y="0"/>
                </a:lnTo>
                <a:lnTo>
                  <a:pt x="0" y="0"/>
                </a:lnTo>
                <a:lnTo>
                  <a:pt x="0" y="1061834"/>
                </a:lnTo>
                <a:close/>
              </a:path>
            </a:pathLst>
          </a:custGeom>
          <a:ln w="12700">
            <a:solidFill>
              <a:srgbClr val="7E7E7E"/>
            </a:solidFill>
            <a:prstDash val="sysDot"/>
          </a:ln>
        </p:spPr>
        <p:txBody>
          <a:bodyPr wrap="square" lIns="0" tIns="0" rIns="0" bIns="0" rtlCol="0"/>
          <a:lstStyle/>
          <a:p>
            <a:endParaRPr/>
          </a:p>
        </p:txBody>
      </p:sp>
      <p:sp>
        <p:nvSpPr>
          <p:cNvPr id="61" name="object 61"/>
          <p:cNvSpPr txBox="1"/>
          <p:nvPr/>
        </p:nvSpPr>
        <p:spPr>
          <a:xfrm>
            <a:off x="2596388" y="4639182"/>
            <a:ext cx="1800225" cy="986155"/>
          </a:xfrm>
          <a:prstGeom prst="rect">
            <a:avLst/>
          </a:prstGeom>
        </p:spPr>
        <p:txBody>
          <a:bodyPr vert="horz" wrap="square" lIns="0" tIns="12700" rIns="0" bIns="0" rtlCol="0">
            <a:spAutoFit/>
          </a:bodyPr>
          <a:lstStyle/>
          <a:p>
            <a:pPr marL="36195">
              <a:lnSpc>
                <a:spcPct val="100000"/>
              </a:lnSpc>
              <a:spcBef>
                <a:spcPts val="100"/>
              </a:spcBef>
            </a:pPr>
            <a:r>
              <a:rPr sz="900" spc="-25" dirty="0">
                <a:latin typeface="ＭＳ Ｐゴシック"/>
                <a:cs typeface="ＭＳ Ｐゴシック"/>
              </a:rPr>
              <a:t>上記に加え、</a:t>
            </a:r>
            <a:endParaRPr sz="900">
              <a:latin typeface="ＭＳ Ｐゴシック"/>
              <a:cs typeface="ＭＳ Ｐゴシック"/>
            </a:endParaRPr>
          </a:p>
          <a:p>
            <a:pPr marL="36195">
              <a:lnSpc>
                <a:spcPct val="100000"/>
              </a:lnSpc>
            </a:pPr>
            <a:r>
              <a:rPr sz="900" spc="-30" dirty="0">
                <a:latin typeface="ＭＳ Ｐゴシック"/>
                <a:cs typeface="ＭＳ Ｐゴシック"/>
              </a:rPr>
              <a:t>①県と市町村が協定書を締結。</a:t>
            </a:r>
            <a:endParaRPr sz="900">
              <a:latin typeface="ＭＳ Ｐゴシック"/>
              <a:cs typeface="ＭＳ Ｐゴシック"/>
            </a:endParaRPr>
          </a:p>
          <a:p>
            <a:pPr marL="173355" marR="30480" indent="-137160" algn="just">
              <a:lnSpc>
                <a:spcPts val="1040"/>
              </a:lnSpc>
              <a:spcBef>
                <a:spcPts val="105"/>
              </a:spcBef>
            </a:pPr>
            <a:r>
              <a:rPr sz="900" dirty="0">
                <a:latin typeface="ＭＳ Ｐゴシック"/>
                <a:cs typeface="ＭＳ Ｐゴシック"/>
              </a:rPr>
              <a:t>②市町村が県へ職員派遣</a:t>
            </a:r>
            <a:r>
              <a:rPr sz="900" spc="55" dirty="0">
                <a:latin typeface="ＭＳ Ｐゴシック"/>
                <a:cs typeface="ＭＳ Ｐゴシック"/>
              </a:rPr>
              <a:t>（</a:t>
            </a:r>
            <a:r>
              <a:rPr sz="900" spc="-175" dirty="0">
                <a:latin typeface="ＭＳ Ｐゴシック"/>
                <a:cs typeface="ＭＳ Ｐゴシック"/>
              </a:rPr>
              <a:t>併任辞</a:t>
            </a:r>
            <a:r>
              <a:rPr sz="900" spc="-15" dirty="0">
                <a:latin typeface="ＭＳ Ｐゴシック"/>
                <a:cs typeface="ＭＳ Ｐゴシック"/>
              </a:rPr>
              <a:t>令</a:t>
            </a:r>
            <a:r>
              <a:rPr sz="900" dirty="0">
                <a:latin typeface="ＭＳ Ｐゴシック"/>
                <a:cs typeface="ＭＳ Ｐゴシック"/>
              </a:rPr>
              <a:t>）</a:t>
            </a:r>
            <a:r>
              <a:rPr sz="900" spc="-50" dirty="0">
                <a:latin typeface="ＭＳ Ｐゴシック"/>
                <a:cs typeface="ＭＳ Ｐゴシック"/>
              </a:rPr>
              <a:t>。</a:t>
            </a:r>
            <a:endParaRPr sz="900">
              <a:latin typeface="ＭＳ Ｐゴシック"/>
              <a:cs typeface="ＭＳ Ｐゴシック"/>
            </a:endParaRPr>
          </a:p>
          <a:p>
            <a:pPr marL="173355" marR="28575" indent="-137160" algn="just">
              <a:lnSpc>
                <a:spcPct val="98300"/>
              </a:lnSpc>
              <a:spcBef>
                <a:spcPts val="30"/>
              </a:spcBef>
            </a:pPr>
            <a:r>
              <a:rPr sz="900" dirty="0">
                <a:latin typeface="ＭＳ Ｐゴシック"/>
                <a:cs typeface="ＭＳ Ｐゴシック"/>
              </a:rPr>
              <a:t>③派遣職員は県職員のサポート</a:t>
            </a:r>
            <a:r>
              <a:rPr sz="900" spc="-555" dirty="0">
                <a:latin typeface="ＭＳ Ｐゴシック"/>
                <a:cs typeface="ＭＳ Ｐゴシック"/>
              </a:rPr>
              <a:t>を</a:t>
            </a:r>
            <a:r>
              <a:rPr sz="900" dirty="0">
                <a:latin typeface="ＭＳ Ｐゴシック"/>
                <a:cs typeface="ＭＳ Ｐゴシック"/>
              </a:rPr>
              <a:t>受けながら、自分の市町村が</a:t>
            </a:r>
            <a:r>
              <a:rPr sz="900" spc="-685" dirty="0">
                <a:latin typeface="ＭＳ Ｐゴシック"/>
                <a:cs typeface="ＭＳ Ｐゴシック"/>
              </a:rPr>
              <a:t>県</a:t>
            </a:r>
            <a:r>
              <a:rPr sz="900" spc="-30" dirty="0">
                <a:latin typeface="ＭＳ Ｐゴシック"/>
                <a:cs typeface="ＭＳ Ｐゴシック"/>
              </a:rPr>
              <a:t>に委託した業務に従事。</a:t>
            </a:r>
            <a:endParaRPr sz="900">
              <a:latin typeface="ＭＳ Ｐゴシック"/>
              <a:cs typeface="ＭＳ Ｐゴシック"/>
            </a:endParaRPr>
          </a:p>
        </p:txBody>
      </p:sp>
      <p:sp>
        <p:nvSpPr>
          <p:cNvPr id="62" name="object 62"/>
          <p:cNvSpPr txBox="1"/>
          <p:nvPr/>
        </p:nvSpPr>
        <p:spPr>
          <a:xfrm>
            <a:off x="204317" y="4396232"/>
            <a:ext cx="2078989" cy="193675"/>
          </a:xfrm>
          <a:prstGeom prst="rect">
            <a:avLst/>
          </a:prstGeom>
        </p:spPr>
        <p:txBody>
          <a:bodyPr vert="horz" wrap="square" lIns="0" tIns="12700" rIns="0" bIns="0" rtlCol="0">
            <a:spAutoFit/>
          </a:bodyPr>
          <a:lstStyle/>
          <a:p>
            <a:pPr marL="12700">
              <a:lnSpc>
                <a:spcPct val="100000"/>
              </a:lnSpc>
              <a:spcBef>
                <a:spcPts val="100"/>
              </a:spcBef>
            </a:pPr>
            <a:r>
              <a:rPr sz="1100" dirty="0">
                <a:latin typeface="ＭＳ Ｐゴシック"/>
                <a:cs typeface="ＭＳ Ｐゴシック"/>
              </a:rPr>
              <a:t>【垂直連携（</a:t>
            </a:r>
            <a:r>
              <a:rPr sz="1100" spc="-55" dirty="0">
                <a:latin typeface="ＭＳ Ｐゴシック"/>
                <a:cs typeface="ＭＳ Ｐゴシック"/>
              </a:rPr>
              <a:t>補修設計、修繕工事</a:t>
            </a:r>
            <a:r>
              <a:rPr sz="1100" dirty="0">
                <a:latin typeface="ＭＳ Ｐゴシック"/>
                <a:cs typeface="ＭＳ Ｐゴシック"/>
              </a:rPr>
              <a:t> ）</a:t>
            </a:r>
            <a:r>
              <a:rPr sz="1100" spc="-50" dirty="0">
                <a:latin typeface="ＭＳ Ｐゴシック"/>
                <a:cs typeface="ＭＳ Ｐゴシック"/>
              </a:rPr>
              <a:t>】</a:t>
            </a:r>
            <a:endParaRPr sz="1100">
              <a:latin typeface="ＭＳ Ｐゴシック"/>
              <a:cs typeface="ＭＳ Ｐゴシック"/>
            </a:endParaRPr>
          </a:p>
        </p:txBody>
      </p:sp>
      <p:sp>
        <p:nvSpPr>
          <p:cNvPr id="63" name="object 63"/>
          <p:cNvSpPr txBox="1"/>
          <p:nvPr/>
        </p:nvSpPr>
        <p:spPr>
          <a:xfrm>
            <a:off x="6811644" y="3538220"/>
            <a:ext cx="2080895" cy="892810"/>
          </a:xfrm>
          <a:prstGeom prst="rect">
            <a:avLst/>
          </a:prstGeom>
          <a:ln w="19050">
            <a:solidFill>
              <a:srgbClr val="7E7E7E"/>
            </a:solidFill>
          </a:ln>
        </p:spPr>
        <p:txBody>
          <a:bodyPr vert="horz" wrap="square" lIns="0" tIns="64135" rIns="0" bIns="0" rtlCol="0">
            <a:spAutoFit/>
          </a:bodyPr>
          <a:lstStyle/>
          <a:p>
            <a:pPr marL="36830">
              <a:lnSpc>
                <a:spcPct val="100000"/>
              </a:lnSpc>
              <a:spcBef>
                <a:spcPts val="505"/>
              </a:spcBef>
            </a:pPr>
            <a:r>
              <a:rPr sz="900" spc="-20" dirty="0">
                <a:latin typeface="ＭＳ Ｐゴシック"/>
                <a:cs typeface="ＭＳ Ｐゴシック"/>
              </a:rPr>
              <a:t>①県と市で覚書を締結。</a:t>
            </a:r>
            <a:endParaRPr sz="900">
              <a:latin typeface="ＭＳ Ｐゴシック"/>
              <a:cs typeface="ＭＳ Ｐゴシック"/>
            </a:endParaRPr>
          </a:p>
          <a:p>
            <a:pPr marL="105410" marR="30480" indent="-68580">
              <a:lnSpc>
                <a:spcPts val="1040"/>
              </a:lnSpc>
              <a:spcBef>
                <a:spcPts val="105"/>
              </a:spcBef>
            </a:pPr>
            <a:r>
              <a:rPr sz="900" spc="-25" dirty="0">
                <a:latin typeface="ＭＳ Ｐゴシック"/>
                <a:cs typeface="ＭＳ Ｐゴシック"/>
              </a:rPr>
              <a:t>②県道と市道の日常維持管理を同一の事業者へ委託。</a:t>
            </a:r>
            <a:endParaRPr sz="900">
              <a:latin typeface="ＭＳ Ｐゴシック"/>
              <a:cs typeface="ＭＳ Ｐゴシック"/>
            </a:endParaRPr>
          </a:p>
          <a:p>
            <a:pPr marL="36830">
              <a:lnSpc>
                <a:spcPts val="1055"/>
              </a:lnSpc>
            </a:pPr>
            <a:r>
              <a:rPr sz="900" spc="-25" dirty="0">
                <a:latin typeface="ＭＳ Ｐゴシック"/>
                <a:cs typeface="ＭＳ Ｐゴシック"/>
              </a:rPr>
              <a:t>③契約は県・市それぞれが実施。</a:t>
            </a:r>
            <a:endParaRPr sz="900">
              <a:latin typeface="ＭＳ Ｐゴシック"/>
              <a:cs typeface="ＭＳ Ｐゴシック"/>
            </a:endParaRPr>
          </a:p>
          <a:p>
            <a:pPr marL="105410" marR="29209" indent="-68580">
              <a:lnSpc>
                <a:spcPts val="800"/>
              </a:lnSpc>
              <a:spcBef>
                <a:spcPts val="95"/>
              </a:spcBef>
            </a:pPr>
            <a:r>
              <a:rPr sz="700" spc="-10" dirty="0">
                <a:latin typeface="ＭＳ ゴシック"/>
                <a:cs typeface="ＭＳ ゴシック"/>
              </a:rPr>
              <a:t>※</a:t>
            </a:r>
            <a:r>
              <a:rPr sz="700" spc="-45" dirty="0">
                <a:latin typeface="ＭＳ Ｐゴシック"/>
                <a:cs typeface="ＭＳ Ｐゴシック"/>
              </a:rPr>
              <a:t>同一の仕様書で公告し、県が事業者を選定した後</a:t>
            </a:r>
            <a:r>
              <a:rPr sz="700" spc="-25" dirty="0">
                <a:latin typeface="ＭＳ Ｐゴシック"/>
                <a:cs typeface="ＭＳ Ｐゴシック"/>
              </a:rPr>
              <a:t>、市は覚書に基づき同一事業者と随契。</a:t>
            </a:r>
            <a:endParaRPr sz="700">
              <a:latin typeface="ＭＳ Ｐゴシック"/>
              <a:cs typeface="ＭＳ Ｐゴシック"/>
            </a:endParaRPr>
          </a:p>
        </p:txBody>
      </p:sp>
      <p:sp>
        <p:nvSpPr>
          <p:cNvPr id="64" name="object 64"/>
          <p:cNvSpPr txBox="1"/>
          <p:nvPr/>
        </p:nvSpPr>
        <p:spPr>
          <a:xfrm>
            <a:off x="5158232" y="4214876"/>
            <a:ext cx="152400" cy="177800"/>
          </a:xfrm>
          <a:prstGeom prst="rect">
            <a:avLst/>
          </a:prstGeom>
        </p:spPr>
        <p:txBody>
          <a:bodyPr vert="horz" wrap="square" lIns="0" tIns="12065" rIns="0" bIns="0" rtlCol="0">
            <a:spAutoFit/>
          </a:bodyPr>
          <a:lstStyle/>
          <a:p>
            <a:pPr marL="12700">
              <a:lnSpc>
                <a:spcPct val="100000"/>
              </a:lnSpc>
              <a:spcBef>
                <a:spcPts val="95"/>
              </a:spcBef>
            </a:pPr>
            <a:r>
              <a:rPr sz="1000" b="1" spc="-50" dirty="0">
                <a:solidFill>
                  <a:srgbClr val="FFFFFF"/>
                </a:solidFill>
                <a:latin typeface="ＭＳ Ｐゴシック"/>
                <a:cs typeface="ＭＳ Ｐゴシック"/>
              </a:rPr>
              <a:t>市</a:t>
            </a:r>
            <a:endParaRPr sz="1000">
              <a:latin typeface="ＭＳ Ｐゴシック"/>
              <a:cs typeface="ＭＳ Ｐゴシック"/>
            </a:endParaRPr>
          </a:p>
        </p:txBody>
      </p:sp>
      <p:grpSp>
        <p:nvGrpSpPr>
          <p:cNvPr id="65" name="object 65"/>
          <p:cNvGrpSpPr/>
          <p:nvPr/>
        </p:nvGrpSpPr>
        <p:grpSpPr>
          <a:xfrm>
            <a:off x="6114796" y="3840734"/>
            <a:ext cx="601980" cy="285115"/>
            <a:chOff x="6114796" y="3840734"/>
            <a:chExt cx="601980" cy="285115"/>
          </a:xfrm>
        </p:grpSpPr>
        <p:sp>
          <p:nvSpPr>
            <p:cNvPr id="66" name="object 66"/>
            <p:cNvSpPr/>
            <p:nvPr/>
          </p:nvSpPr>
          <p:spPr>
            <a:xfrm>
              <a:off x="6127496" y="3853434"/>
              <a:ext cx="576580" cy="259715"/>
            </a:xfrm>
            <a:custGeom>
              <a:avLst/>
              <a:gdLst/>
              <a:ahLst/>
              <a:cxnLst/>
              <a:rect l="l" t="t" r="r" b="b"/>
              <a:pathLst>
                <a:path w="576579" h="259714">
                  <a:moveTo>
                    <a:pt x="532892" y="0"/>
                  </a:moveTo>
                  <a:lnTo>
                    <a:pt x="43179" y="0"/>
                  </a:lnTo>
                  <a:lnTo>
                    <a:pt x="26360" y="3407"/>
                  </a:lnTo>
                  <a:lnTo>
                    <a:pt x="12636" y="12684"/>
                  </a:lnTo>
                  <a:lnTo>
                    <a:pt x="3389" y="26414"/>
                  </a:lnTo>
                  <a:lnTo>
                    <a:pt x="0" y="43180"/>
                  </a:lnTo>
                  <a:lnTo>
                    <a:pt x="0" y="216027"/>
                  </a:lnTo>
                  <a:lnTo>
                    <a:pt x="3389" y="232846"/>
                  </a:lnTo>
                  <a:lnTo>
                    <a:pt x="12636" y="246570"/>
                  </a:lnTo>
                  <a:lnTo>
                    <a:pt x="26360" y="255817"/>
                  </a:lnTo>
                  <a:lnTo>
                    <a:pt x="43179" y="259207"/>
                  </a:lnTo>
                  <a:lnTo>
                    <a:pt x="532892" y="259207"/>
                  </a:lnTo>
                  <a:lnTo>
                    <a:pt x="549711" y="255817"/>
                  </a:lnTo>
                  <a:lnTo>
                    <a:pt x="563435" y="246570"/>
                  </a:lnTo>
                  <a:lnTo>
                    <a:pt x="572682" y="232846"/>
                  </a:lnTo>
                  <a:lnTo>
                    <a:pt x="576072" y="216027"/>
                  </a:lnTo>
                  <a:lnTo>
                    <a:pt x="576072" y="43180"/>
                  </a:lnTo>
                  <a:lnTo>
                    <a:pt x="572682" y="26414"/>
                  </a:lnTo>
                  <a:lnTo>
                    <a:pt x="563435" y="12684"/>
                  </a:lnTo>
                  <a:lnTo>
                    <a:pt x="549711" y="3407"/>
                  </a:lnTo>
                  <a:lnTo>
                    <a:pt x="532892" y="0"/>
                  </a:lnTo>
                  <a:close/>
                </a:path>
              </a:pathLst>
            </a:custGeom>
            <a:solidFill>
              <a:srgbClr val="C0504D"/>
            </a:solidFill>
          </p:spPr>
          <p:txBody>
            <a:bodyPr wrap="square" lIns="0" tIns="0" rIns="0" bIns="0" rtlCol="0"/>
            <a:lstStyle/>
            <a:p>
              <a:endParaRPr/>
            </a:p>
          </p:txBody>
        </p:sp>
        <p:sp>
          <p:nvSpPr>
            <p:cNvPr id="67" name="object 67"/>
            <p:cNvSpPr/>
            <p:nvPr/>
          </p:nvSpPr>
          <p:spPr>
            <a:xfrm>
              <a:off x="6127496" y="3853434"/>
              <a:ext cx="576580" cy="259715"/>
            </a:xfrm>
            <a:custGeom>
              <a:avLst/>
              <a:gdLst/>
              <a:ahLst/>
              <a:cxnLst/>
              <a:rect l="l" t="t" r="r" b="b"/>
              <a:pathLst>
                <a:path w="576579" h="259714">
                  <a:moveTo>
                    <a:pt x="0" y="43180"/>
                  </a:moveTo>
                  <a:lnTo>
                    <a:pt x="3389" y="26414"/>
                  </a:lnTo>
                  <a:lnTo>
                    <a:pt x="12636" y="12684"/>
                  </a:lnTo>
                  <a:lnTo>
                    <a:pt x="26360" y="3407"/>
                  </a:lnTo>
                  <a:lnTo>
                    <a:pt x="43179" y="0"/>
                  </a:lnTo>
                  <a:lnTo>
                    <a:pt x="532892" y="0"/>
                  </a:lnTo>
                  <a:lnTo>
                    <a:pt x="549711" y="3407"/>
                  </a:lnTo>
                  <a:lnTo>
                    <a:pt x="563435" y="12684"/>
                  </a:lnTo>
                  <a:lnTo>
                    <a:pt x="572682" y="26414"/>
                  </a:lnTo>
                  <a:lnTo>
                    <a:pt x="576072" y="43180"/>
                  </a:lnTo>
                  <a:lnTo>
                    <a:pt x="576072" y="216027"/>
                  </a:lnTo>
                  <a:lnTo>
                    <a:pt x="572682" y="232846"/>
                  </a:lnTo>
                  <a:lnTo>
                    <a:pt x="563435" y="246570"/>
                  </a:lnTo>
                  <a:lnTo>
                    <a:pt x="549711" y="255817"/>
                  </a:lnTo>
                  <a:lnTo>
                    <a:pt x="532892" y="259207"/>
                  </a:lnTo>
                  <a:lnTo>
                    <a:pt x="43179" y="259207"/>
                  </a:lnTo>
                  <a:lnTo>
                    <a:pt x="26360" y="255817"/>
                  </a:lnTo>
                  <a:lnTo>
                    <a:pt x="12636" y="246570"/>
                  </a:lnTo>
                  <a:lnTo>
                    <a:pt x="3389" y="232846"/>
                  </a:lnTo>
                  <a:lnTo>
                    <a:pt x="0" y="216027"/>
                  </a:lnTo>
                  <a:lnTo>
                    <a:pt x="0" y="43180"/>
                  </a:lnTo>
                  <a:close/>
                </a:path>
              </a:pathLst>
            </a:custGeom>
            <a:ln w="25400">
              <a:solidFill>
                <a:srgbClr val="C0504D"/>
              </a:solidFill>
            </a:ln>
          </p:spPr>
          <p:txBody>
            <a:bodyPr wrap="square" lIns="0" tIns="0" rIns="0" bIns="0" rtlCol="0"/>
            <a:lstStyle/>
            <a:p>
              <a:endParaRPr/>
            </a:p>
          </p:txBody>
        </p:sp>
      </p:grpSp>
      <p:sp>
        <p:nvSpPr>
          <p:cNvPr id="68" name="object 68"/>
          <p:cNvSpPr txBox="1"/>
          <p:nvPr/>
        </p:nvSpPr>
        <p:spPr>
          <a:xfrm>
            <a:off x="6212204" y="3893565"/>
            <a:ext cx="409575" cy="177800"/>
          </a:xfrm>
          <a:prstGeom prst="rect">
            <a:avLst/>
          </a:prstGeom>
        </p:spPr>
        <p:txBody>
          <a:bodyPr vert="horz" wrap="square" lIns="0" tIns="12065" rIns="0" bIns="0" rtlCol="0">
            <a:spAutoFit/>
          </a:bodyPr>
          <a:lstStyle/>
          <a:p>
            <a:pPr marL="12700">
              <a:lnSpc>
                <a:spcPct val="100000"/>
              </a:lnSpc>
              <a:spcBef>
                <a:spcPts val="95"/>
              </a:spcBef>
            </a:pPr>
            <a:r>
              <a:rPr sz="1000" b="1" spc="-20" dirty="0">
                <a:solidFill>
                  <a:srgbClr val="FFFFFF"/>
                </a:solidFill>
                <a:latin typeface="ＭＳ Ｐゴシック"/>
                <a:cs typeface="ＭＳ Ｐゴシック"/>
              </a:rPr>
              <a:t>事業者</a:t>
            </a:r>
            <a:endParaRPr sz="1000">
              <a:latin typeface="ＭＳ Ｐゴシック"/>
              <a:cs typeface="ＭＳ Ｐゴシック"/>
            </a:endParaRPr>
          </a:p>
        </p:txBody>
      </p:sp>
      <p:sp>
        <p:nvSpPr>
          <p:cNvPr id="69" name="object 69"/>
          <p:cNvSpPr txBox="1"/>
          <p:nvPr/>
        </p:nvSpPr>
        <p:spPr>
          <a:xfrm>
            <a:off x="4820792" y="3900678"/>
            <a:ext cx="363855" cy="162560"/>
          </a:xfrm>
          <a:prstGeom prst="rect">
            <a:avLst/>
          </a:prstGeom>
        </p:spPr>
        <p:txBody>
          <a:bodyPr vert="horz" wrap="square" lIns="0" tIns="12700" rIns="0" bIns="0" rtlCol="0">
            <a:spAutoFit/>
          </a:bodyPr>
          <a:lstStyle/>
          <a:p>
            <a:pPr marL="12700">
              <a:lnSpc>
                <a:spcPct val="100000"/>
              </a:lnSpc>
              <a:spcBef>
                <a:spcPts val="100"/>
              </a:spcBef>
            </a:pPr>
            <a:r>
              <a:rPr sz="900" spc="-30" dirty="0">
                <a:latin typeface="ＭＳ Ｐゴシック"/>
                <a:cs typeface="ＭＳ Ｐゴシック"/>
              </a:rPr>
              <a:t>①覚書</a:t>
            </a:r>
            <a:endParaRPr sz="900">
              <a:latin typeface="ＭＳ Ｐゴシック"/>
              <a:cs typeface="ＭＳ Ｐゴシック"/>
            </a:endParaRPr>
          </a:p>
        </p:txBody>
      </p:sp>
      <p:sp>
        <p:nvSpPr>
          <p:cNvPr id="70" name="object 70"/>
          <p:cNvSpPr txBox="1"/>
          <p:nvPr/>
        </p:nvSpPr>
        <p:spPr>
          <a:xfrm>
            <a:off x="5552313" y="4293234"/>
            <a:ext cx="592455" cy="162560"/>
          </a:xfrm>
          <a:prstGeom prst="rect">
            <a:avLst/>
          </a:prstGeom>
        </p:spPr>
        <p:txBody>
          <a:bodyPr vert="horz" wrap="square" lIns="0" tIns="12700" rIns="0" bIns="0" rtlCol="0">
            <a:spAutoFit/>
          </a:bodyPr>
          <a:lstStyle/>
          <a:p>
            <a:pPr marL="12700">
              <a:lnSpc>
                <a:spcPct val="100000"/>
              </a:lnSpc>
              <a:spcBef>
                <a:spcPts val="100"/>
              </a:spcBef>
            </a:pPr>
            <a:r>
              <a:rPr sz="900" spc="-25" dirty="0">
                <a:latin typeface="ＭＳ Ｐゴシック"/>
                <a:cs typeface="ＭＳ Ｐゴシック"/>
              </a:rPr>
              <a:t>③随意契約</a:t>
            </a:r>
            <a:endParaRPr sz="900">
              <a:latin typeface="ＭＳ Ｐゴシック"/>
              <a:cs typeface="ＭＳ Ｐゴシック"/>
            </a:endParaRPr>
          </a:p>
        </p:txBody>
      </p:sp>
      <p:grpSp>
        <p:nvGrpSpPr>
          <p:cNvPr id="71" name="object 71"/>
          <p:cNvGrpSpPr/>
          <p:nvPr/>
        </p:nvGrpSpPr>
        <p:grpSpPr>
          <a:xfrm>
            <a:off x="4932934" y="3528440"/>
            <a:ext cx="1195070" cy="454659"/>
            <a:chOff x="4932934" y="3528440"/>
            <a:chExt cx="1195070" cy="454659"/>
          </a:xfrm>
        </p:grpSpPr>
        <p:sp>
          <p:nvSpPr>
            <p:cNvPr id="72" name="object 72"/>
            <p:cNvSpPr/>
            <p:nvPr/>
          </p:nvSpPr>
          <p:spPr>
            <a:xfrm>
              <a:off x="5517388" y="3662171"/>
              <a:ext cx="610235" cy="321310"/>
            </a:xfrm>
            <a:custGeom>
              <a:avLst/>
              <a:gdLst/>
              <a:ahLst/>
              <a:cxnLst/>
              <a:rect l="l" t="t" r="r" b="b"/>
              <a:pathLst>
                <a:path w="610235" h="321310">
                  <a:moveTo>
                    <a:pt x="537985" y="294406"/>
                  </a:moveTo>
                  <a:lnTo>
                    <a:pt x="524890" y="319785"/>
                  </a:lnTo>
                  <a:lnTo>
                    <a:pt x="610108" y="320928"/>
                  </a:lnTo>
                  <a:lnTo>
                    <a:pt x="594983" y="300227"/>
                  </a:lnTo>
                  <a:lnTo>
                    <a:pt x="549275" y="300227"/>
                  </a:lnTo>
                  <a:lnTo>
                    <a:pt x="537985" y="294406"/>
                  </a:lnTo>
                  <a:close/>
                </a:path>
                <a:path w="610235" h="321310">
                  <a:moveTo>
                    <a:pt x="546711" y="277494"/>
                  </a:moveTo>
                  <a:lnTo>
                    <a:pt x="537985" y="294406"/>
                  </a:lnTo>
                  <a:lnTo>
                    <a:pt x="549275" y="300227"/>
                  </a:lnTo>
                  <a:lnTo>
                    <a:pt x="558038" y="283336"/>
                  </a:lnTo>
                  <a:lnTo>
                    <a:pt x="546711" y="277494"/>
                  </a:lnTo>
                  <a:close/>
                </a:path>
                <a:path w="610235" h="321310">
                  <a:moveTo>
                    <a:pt x="559815" y="252094"/>
                  </a:moveTo>
                  <a:lnTo>
                    <a:pt x="546711" y="277494"/>
                  </a:lnTo>
                  <a:lnTo>
                    <a:pt x="558038" y="283336"/>
                  </a:lnTo>
                  <a:lnTo>
                    <a:pt x="549275" y="300227"/>
                  </a:lnTo>
                  <a:lnTo>
                    <a:pt x="594983" y="300227"/>
                  </a:lnTo>
                  <a:lnTo>
                    <a:pt x="559815" y="252094"/>
                  </a:lnTo>
                  <a:close/>
                </a:path>
                <a:path w="610235" h="321310">
                  <a:moveTo>
                    <a:pt x="8762" y="0"/>
                  </a:moveTo>
                  <a:lnTo>
                    <a:pt x="0" y="17017"/>
                  </a:lnTo>
                  <a:lnTo>
                    <a:pt x="537985" y="294406"/>
                  </a:lnTo>
                  <a:lnTo>
                    <a:pt x="546711" y="277494"/>
                  </a:lnTo>
                  <a:lnTo>
                    <a:pt x="8762" y="0"/>
                  </a:lnTo>
                  <a:close/>
                </a:path>
              </a:pathLst>
            </a:custGeom>
            <a:solidFill>
              <a:srgbClr val="404040"/>
            </a:solidFill>
          </p:spPr>
          <p:txBody>
            <a:bodyPr wrap="square" lIns="0" tIns="0" rIns="0" bIns="0" rtlCol="0"/>
            <a:lstStyle/>
            <a:p>
              <a:endParaRPr/>
            </a:p>
          </p:txBody>
        </p:sp>
        <p:sp>
          <p:nvSpPr>
            <p:cNvPr id="73" name="object 73"/>
            <p:cNvSpPr/>
            <p:nvPr/>
          </p:nvSpPr>
          <p:spPr>
            <a:xfrm>
              <a:off x="4945634" y="3541140"/>
              <a:ext cx="576580" cy="259715"/>
            </a:xfrm>
            <a:custGeom>
              <a:avLst/>
              <a:gdLst/>
              <a:ahLst/>
              <a:cxnLst/>
              <a:rect l="l" t="t" r="r" b="b"/>
              <a:pathLst>
                <a:path w="576579" h="259714">
                  <a:moveTo>
                    <a:pt x="532891" y="0"/>
                  </a:moveTo>
                  <a:lnTo>
                    <a:pt x="43179" y="0"/>
                  </a:lnTo>
                  <a:lnTo>
                    <a:pt x="26360" y="3389"/>
                  </a:lnTo>
                  <a:lnTo>
                    <a:pt x="12636" y="12636"/>
                  </a:lnTo>
                  <a:lnTo>
                    <a:pt x="3389" y="26360"/>
                  </a:lnTo>
                  <a:lnTo>
                    <a:pt x="0" y="43180"/>
                  </a:lnTo>
                  <a:lnTo>
                    <a:pt x="0" y="215900"/>
                  </a:lnTo>
                  <a:lnTo>
                    <a:pt x="3389" y="232739"/>
                  </a:lnTo>
                  <a:lnTo>
                    <a:pt x="12636" y="246507"/>
                  </a:lnTo>
                  <a:lnTo>
                    <a:pt x="26360" y="255797"/>
                  </a:lnTo>
                  <a:lnTo>
                    <a:pt x="43179" y="259207"/>
                  </a:lnTo>
                  <a:lnTo>
                    <a:pt x="532891" y="259207"/>
                  </a:lnTo>
                  <a:lnTo>
                    <a:pt x="549731" y="255797"/>
                  </a:lnTo>
                  <a:lnTo>
                    <a:pt x="563499" y="246507"/>
                  </a:lnTo>
                  <a:lnTo>
                    <a:pt x="572789" y="232739"/>
                  </a:lnTo>
                  <a:lnTo>
                    <a:pt x="576199" y="215900"/>
                  </a:lnTo>
                  <a:lnTo>
                    <a:pt x="576199" y="43180"/>
                  </a:lnTo>
                  <a:lnTo>
                    <a:pt x="572789" y="26360"/>
                  </a:lnTo>
                  <a:lnTo>
                    <a:pt x="563499" y="12636"/>
                  </a:lnTo>
                  <a:lnTo>
                    <a:pt x="549731" y="3389"/>
                  </a:lnTo>
                  <a:lnTo>
                    <a:pt x="532891" y="0"/>
                  </a:lnTo>
                  <a:close/>
                </a:path>
              </a:pathLst>
            </a:custGeom>
            <a:solidFill>
              <a:srgbClr val="9BBA58"/>
            </a:solidFill>
          </p:spPr>
          <p:txBody>
            <a:bodyPr wrap="square" lIns="0" tIns="0" rIns="0" bIns="0" rtlCol="0"/>
            <a:lstStyle/>
            <a:p>
              <a:endParaRPr/>
            </a:p>
          </p:txBody>
        </p:sp>
        <p:sp>
          <p:nvSpPr>
            <p:cNvPr id="74" name="object 74"/>
            <p:cNvSpPr/>
            <p:nvPr/>
          </p:nvSpPr>
          <p:spPr>
            <a:xfrm>
              <a:off x="4945634" y="3541140"/>
              <a:ext cx="576580" cy="259715"/>
            </a:xfrm>
            <a:custGeom>
              <a:avLst/>
              <a:gdLst/>
              <a:ahLst/>
              <a:cxnLst/>
              <a:rect l="l" t="t" r="r" b="b"/>
              <a:pathLst>
                <a:path w="576579" h="259714">
                  <a:moveTo>
                    <a:pt x="0" y="43180"/>
                  </a:moveTo>
                  <a:lnTo>
                    <a:pt x="3389" y="26360"/>
                  </a:lnTo>
                  <a:lnTo>
                    <a:pt x="12636" y="12636"/>
                  </a:lnTo>
                  <a:lnTo>
                    <a:pt x="26360" y="3389"/>
                  </a:lnTo>
                  <a:lnTo>
                    <a:pt x="43179" y="0"/>
                  </a:lnTo>
                  <a:lnTo>
                    <a:pt x="532891" y="0"/>
                  </a:lnTo>
                  <a:lnTo>
                    <a:pt x="549731" y="3389"/>
                  </a:lnTo>
                  <a:lnTo>
                    <a:pt x="563499" y="12636"/>
                  </a:lnTo>
                  <a:lnTo>
                    <a:pt x="572789" y="26360"/>
                  </a:lnTo>
                  <a:lnTo>
                    <a:pt x="576199" y="43180"/>
                  </a:lnTo>
                  <a:lnTo>
                    <a:pt x="576199" y="215900"/>
                  </a:lnTo>
                  <a:lnTo>
                    <a:pt x="572789" y="232739"/>
                  </a:lnTo>
                  <a:lnTo>
                    <a:pt x="563499" y="246507"/>
                  </a:lnTo>
                  <a:lnTo>
                    <a:pt x="549731" y="255797"/>
                  </a:lnTo>
                  <a:lnTo>
                    <a:pt x="532891" y="259207"/>
                  </a:lnTo>
                  <a:lnTo>
                    <a:pt x="43179" y="259207"/>
                  </a:lnTo>
                  <a:lnTo>
                    <a:pt x="26360" y="255797"/>
                  </a:lnTo>
                  <a:lnTo>
                    <a:pt x="12636" y="246507"/>
                  </a:lnTo>
                  <a:lnTo>
                    <a:pt x="3389" y="232739"/>
                  </a:lnTo>
                  <a:lnTo>
                    <a:pt x="0" y="215900"/>
                  </a:lnTo>
                  <a:lnTo>
                    <a:pt x="0" y="43180"/>
                  </a:lnTo>
                  <a:close/>
                </a:path>
              </a:pathLst>
            </a:custGeom>
            <a:ln w="25400">
              <a:solidFill>
                <a:srgbClr val="9BBA58"/>
              </a:solidFill>
            </a:ln>
          </p:spPr>
          <p:txBody>
            <a:bodyPr wrap="square" lIns="0" tIns="0" rIns="0" bIns="0" rtlCol="0"/>
            <a:lstStyle/>
            <a:p>
              <a:endParaRPr/>
            </a:p>
          </p:txBody>
        </p:sp>
      </p:grpSp>
      <p:sp>
        <p:nvSpPr>
          <p:cNvPr id="75" name="object 75"/>
          <p:cNvSpPr txBox="1"/>
          <p:nvPr/>
        </p:nvSpPr>
        <p:spPr>
          <a:xfrm>
            <a:off x="5158232" y="3581146"/>
            <a:ext cx="152400" cy="177800"/>
          </a:xfrm>
          <a:prstGeom prst="rect">
            <a:avLst/>
          </a:prstGeom>
        </p:spPr>
        <p:txBody>
          <a:bodyPr vert="horz" wrap="square" lIns="0" tIns="12065" rIns="0" bIns="0" rtlCol="0">
            <a:spAutoFit/>
          </a:bodyPr>
          <a:lstStyle/>
          <a:p>
            <a:pPr marL="12700">
              <a:lnSpc>
                <a:spcPct val="100000"/>
              </a:lnSpc>
              <a:spcBef>
                <a:spcPts val="95"/>
              </a:spcBef>
            </a:pPr>
            <a:r>
              <a:rPr sz="1000" b="1" spc="-50" dirty="0">
                <a:solidFill>
                  <a:srgbClr val="FFFFFF"/>
                </a:solidFill>
                <a:latin typeface="ＭＳ Ｐゴシック"/>
                <a:cs typeface="ＭＳ Ｐゴシック"/>
              </a:rPr>
              <a:t>県</a:t>
            </a:r>
            <a:endParaRPr sz="1000">
              <a:latin typeface="ＭＳ Ｐゴシック"/>
              <a:cs typeface="ＭＳ Ｐゴシック"/>
            </a:endParaRPr>
          </a:p>
        </p:txBody>
      </p:sp>
      <p:sp>
        <p:nvSpPr>
          <p:cNvPr id="76" name="object 76"/>
          <p:cNvSpPr txBox="1"/>
          <p:nvPr/>
        </p:nvSpPr>
        <p:spPr>
          <a:xfrm>
            <a:off x="5570346" y="3459860"/>
            <a:ext cx="763905" cy="299720"/>
          </a:xfrm>
          <a:prstGeom prst="rect">
            <a:avLst/>
          </a:prstGeom>
        </p:spPr>
        <p:txBody>
          <a:bodyPr vert="horz" wrap="square" lIns="0" tIns="12700" rIns="0" bIns="0" rtlCol="0">
            <a:spAutoFit/>
          </a:bodyPr>
          <a:lstStyle/>
          <a:p>
            <a:pPr marL="266700" marR="5080" indent="-254635">
              <a:lnSpc>
                <a:spcPct val="100000"/>
              </a:lnSpc>
              <a:spcBef>
                <a:spcPts val="100"/>
              </a:spcBef>
            </a:pPr>
            <a:r>
              <a:rPr sz="900" spc="-90" dirty="0">
                <a:latin typeface="ＭＳ Ｐゴシック"/>
                <a:cs typeface="ＭＳ Ｐゴシック"/>
              </a:rPr>
              <a:t>②事業者選定・</a:t>
            </a:r>
            <a:r>
              <a:rPr sz="900" spc="-25" dirty="0">
                <a:latin typeface="ＭＳ Ｐゴシック"/>
                <a:cs typeface="ＭＳ Ｐゴシック"/>
              </a:rPr>
              <a:t>契約</a:t>
            </a:r>
            <a:endParaRPr sz="900">
              <a:latin typeface="ＭＳ Ｐゴシック"/>
              <a:cs typeface="ＭＳ Ｐゴシック"/>
            </a:endParaRPr>
          </a:p>
        </p:txBody>
      </p:sp>
      <p:grpSp>
        <p:nvGrpSpPr>
          <p:cNvPr id="77" name="object 77"/>
          <p:cNvGrpSpPr/>
          <p:nvPr/>
        </p:nvGrpSpPr>
        <p:grpSpPr>
          <a:xfrm>
            <a:off x="5174424" y="4754283"/>
            <a:ext cx="3263265" cy="696595"/>
            <a:chOff x="5174424" y="4754283"/>
            <a:chExt cx="3263265" cy="696595"/>
          </a:xfrm>
        </p:grpSpPr>
        <p:sp>
          <p:nvSpPr>
            <p:cNvPr id="78" name="object 78"/>
            <p:cNvSpPr/>
            <p:nvPr/>
          </p:nvSpPr>
          <p:spPr>
            <a:xfrm>
              <a:off x="5188711" y="4768570"/>
              <a:ext cx="3234690" cy="668020"/>
            </a:xfrm>
            <a:custGeom>
              <a:avLst/>
              <a:gdLst/>
              <a:ahLst/>
              <a:cxnLst/>
              <a:rect l="l" t="t" r="r" b="b"/>
              <a:pathLst>
                <a:path w="3234690" h="668020">
                  <a:moveTo>
                    <a:pt x="3234182" y="0"/>
                  </a:moveTo>
                  <a:lnTo>
                    <a:pt x="0" y="0"/>
                  </a:lnTo>
                  <a:lnTo>
                    <a:pt x="0" y="667918"/>
                  </a:lnTo>
                  <a:lnTo>
                    <a:pt x="3234182" y="667918"/>
                  </a:lnTo>
                  <a:lnTo>
                    <a:pt x="3234182" y="0"/>
                  </a:lnTo>
                  <a:close/>
                </a:path>
              </a:pathLst>
            </a:custGeom>
            <a:solidFill>
              <a:srgbClr val="EBF0DE"/>
            </a:solidFill>
          </p:spPr>
          <p:txBody>
            <a:bodyPr wrap="square" lIns="0" tIns="0" rIns="0" bIns="0" rtlCol="0"/>
            <a:lstStyle/>
            <a:p>
              <a:endParaRPr/>
            </a:p>
          </p:txBody>
        </p:sp>
        <p:sp>
          <p:nvSpPr>
            <p:cNvPr id="79" name="object 79"/>
            <p:cNvSpPr/>
            <p:nvPr/>
          </p:nvSpPr>
          <p:spPr>
            <a:xfrm>
              <a:off x="5188711" y="4768570"/>
              <a:ext cx="3234690" cy="668020"/>
            </a:xfrm>
            <a:custGeom>
              <a:avLst/>
              <a:gdLst/>
              <a:ahLst/>
              <a:cxnLst/>
              <a:rect l="l" t="t" r="r" b="b"/>
              <a:pathLst>
                <a:path w="3234690" h="668020">
                  <a:moveTo>
                    <a:pt x="0" y="667918"/>
                  </a:moveTo>
                  <a:lnTo>
                    <a:pt x="3234182" y="667918"/>
                  </a:lnTo>
                  <a:lnTo>
                    <a:pt x="3234182" y="0"/>
                  </a:lnTo>
                  <a:lnTo>
                    <a:pt x="0" y="0"/>
                  </a:lnTo>
                  <a:lnTo>
                    <a:pt x="0" y="667918"/>
                  </a:lnTo>
                  <a:close/>
                </a:path>
              </a:pathLst>
            </a:custGeom>
            <a:ln w="28574">
              <a:solidFill>
                <a:srgbClr val="4F6128"/>
              </a:solidFill>
            </a:ln>
          </p:spPr>
          <p:txBody>
            <a:bodyPr wrap="square" lIns="0" tIns="0" rIns="0" bIns="0" rtlCol="0"/>
            <a:lstStyle/>
            <a:p>
              <a:endParaRPr/>
            </a:p>
          </p:txBody>
        </p:sp>
      </p:grpSp>
      <p:sp>
        <p:nvSpPr>
          <p:cNvPr id="80" name="object 80"/>
          <p:cNvSpPr txBox="1"/>
          <p:nvPr/>
        </p:nvSpPr>
        <p:spPr>
          <a:xfrm>
            <a:off x="6678803" y="4796154"/>
            <a:ext cx="269240" cy="186690"/>
          </a:xfrm>
          <a:prstGeom prst="rect">
            <a:avLst/>
          </a:prstGeom>
        </p:spPr>
        <p:txBody>
          <a:bodyPr vert="horz" wrap="square" lIns="0" tIns="13335" rIns="0" bIns="0" rtlCol="0">
            <a:spAutoFit/>
          </a:bodyPr>
          <a:lstStyle/>
          <a:p>
            <a:pPr>
              <a:lnSpc>
                <a:spcPct val="100000"/>
              </a:lnSpc>
              <a:spcBef>
                <a:spcPts val="105"/>
              </a:spcBef>
            </a:pPr>
            <a:r>
              <a:rPr sz="1050" spc="-15" dirty="0">
                <a:solidFill>
                  <a:srgbClr val="4F6128"/>
                </a:solidFill>
                <a:latin typeface="HGP創英角ｺﾞｼｯｸUB"/>
                <a:cs typeface="HGP創英角ｺﾞｼｯｸUB"/>
              </a:rPr>
              <a:t>ＪＶ </a:t>
            </a:r>
            <a:endParaRPr sz="1050">
              <a:latin typeface="HGP創英角ｺﾞｼｯｸUB"/>
              <a:cs typeface="HGP創英角ｺﾞｼｯｸUB"/>
            </a:endParaRPr>
          </a:p>
        </p:txBody>
      </p:sp>
      <p:sp>
        <p:nvSpPr>
          <p:cNvPr id="81" name="object 81"/>
          <p:cNvSpPr/>
          <p:nvPr/>
        </p:nvSpPr>
        <p:spPr>
          <a:xfrm>
            <a:off x="5300979" y="5039017"/>
            <a:ext cx="678815" cy="344170"/>
          </a:xfrm>
          <a:custGeom>
            <a:avLst/>
            <a:gdLst/>
            <a:ahLst/>
            <a:cxnLst/>
            <a:rect l="l" t="t" r="r" b="b"/>
            <a:pathLst>
              <a:path w="678814" h="344170">
                <a:moveTo>
                  <a:pt x="678319" y="0"/>
                </a:moveTo>
                <a:lnTo>
                  <a:pt x="0" y="0"/>
                </a:lnTo>
                <a:lnTo>
                  <a:pt x="0" y="344131"/>
                </a:lnTo>
                <a:lnTo>
                  <a:pt x="678319" y="344131"/>
                </a:lnTo>
                <a:lnTo>
                  <a:pt x="678319" y="0"/>
                </a:lnTo>
                <a:close/>
              </a:path>
            </a:pathLst>
          </a:custGeom>
          <a:solidFill>
            <a:srgbClr val="E36C09"/>
          </a:solidFill>
        </p:spPr>
        <p:txBody>
          <a:bodyPr wrap="square" lIns="0" tIns="0" rIns="0" bIns="0" rtlCol="0"/>
          <a:lstStyle/>
          <a:p>
            <a:endParaRPr/>
          </a:p>
        </p:txBody>
      </p:sp>
      <p:sp>
        <p:nvSpPr>
          <p:cNvPr id="82" name="object 82"/>
          <p:cNvSpPr txBox="1"/>
          <p:nvPr/>
        </p:nvSpPr>
        <p:spPr>
          <a:xfrm>
            <a:off x="5512308" y="5051805"/>
            <a:ext cx="269875" cy="330200"/>
          </a:xfrm>
          <a:prstGeom prst="rect">
            <a:avLst/>
          </a:prstGeom>
        </p:spPr>
        <p:txBody>
          <a:bodyPr vert="horz" wrap="square" lIns="0" tIns="12065" rIns="0" bIns="0" rtlCol="0">
            <a:spAutoFit/>
          </a:bodyPr>
          <a:lstStyle/>
          <a:p>
            <a:pPr marR="5080">
              <a:lnSpc>
                <a:spcPct val="100000"/>
              </a:lnSpc>
              <a:spcBef>
                <a:spcPts val="95"/>
              </a:spcBef>
            </a:pPr>
            <a:r>
              <a:rPr sz="1000" b="1" spc="-25" dirty="0">
                <a:solidFill>
                  <a:srgbClr val="FFFFFF"/>
                </a:solidFill>
                <a:latin typeface="ＭＳ Ｐゴシック"/>
                <a:cs typeface="ＭＳ Ｐゴシック"/>
              </a:rPr>
              <a:t>建設会社</a:t>
            </a:r>
            <a:endParaRPr sz="1000">
              <a:latin typeface="ＭＳ Ｐゴシック"/>
              <a:cs typeface="ＭＳ Ｐゴシック"/>
            </a:endParaRPr>
          </a:p>
        </p:txBody>
      </p:sp>
      <p:sp>
        <p:nvSpPr>
          <p:cNvPr id="83" name="object 83"/>
          <p:cNvSpPr/>
          <p:nvPr/>
        </p:nvSpPr>
        <p:spPr>
          <a:xfrm>
            <a:off x="6078092" y="5035461"/>
            <a:ext cx="678815" cy="344170"/>
          </a:xfrm>
          <a:custGeom>
            <a:avLst/>
            <a:gdLst/>
            <a:ahLst/>
            <a:cxnLst/>
            <a:rect l="l" t="t" r="r" b="b"/>
            <a:pathLst>
              <a:path w="678815" h="344170">
                <a:moveTo>
                  <a:pt x="678319" y="0"/>
                </a:moveTo>
                <a:lnTo>
                  <a:pt x="0" y="0"/>
                </a:lnTo>
                <a:lnTo>
                  <a:pt x="0" y="344131"/>
                </a:lnTo>
                <a:lnTo>
                  <a:pt x="678319" y="344131"/>
                </a:lnTo>
                <a:lnTo>
                  <a:pt x="678319" y="0"/>
                </a:lnTo>
                <a:close/>
              </a:path>
            </a:pathLst>
          </a:custGeom>
          <a:solidFill>
            <a:srgbClr val="4F6128"/>
          </a:solidFill>
        </p:spPr>
        <p:txBody>
          <a:bodyPr wrap="square" lIns="0" tIns="0" rIns="0" bIns="0" rtlCol="0"/>
          <a:lstStyle/>
          <a:p>
            <a:endParaRPr/>
          </a:p>
        </p:txBody>
      </p:sp>
      <p:sp>
        <p:nvSpPr>
          <p:cNvPr id="84" name="object 84"/>
          <p:cNvSpPr txBox="1"/>
          <p:nvPr/>
        </p:nvSpPr>
        <p:spPr>
          <a:xfrm>
            <a:off x="6289802" y="5048250"/>
            <a:ext cx="269240" cy="330200"/>
          </a:xfrm>
          <a:prstGeom prst="rect">
            <a:avLst/>
          </a:prstGeom>
        </p:spPr>
        <p:txBody>
          <a:bodyPr vert="horz" wrap="square" lIns="0" tIns="12065" rIns="0" bIns="0" rtlCol="0">
            <a:spAutoFit/>
          </a:bodyPr>
          <a:lstStyle/>
          <a:p>
            <a:pPr marR="5080">
              <a:lnSpc>
                <a:spcPct val="100000"/>
              </a:lnSpc>
              <a:spcBef>
                <a:spcPts val="95"/>
              </a:spcBef>
            </a:pPr>
            <a:r>
              <a:rPr sz="1000" b="1" spc="-25" dirty="0">
                <a:solidFill>
                  <a:srgbClr val="FFFFFF"/>
                </a:solidFill>
                <a:latin typeface="ＭＳ Ｐゴシック"/>
                <a:cs typeface="ＭＳ Ｐゴシック"/>
              </a:rPr>
              <a:t>舗装会社</a:t>
            </a:r>
            <a:endParaRPr sz="1000">
              <a:latin typeface="ＭＳ Ｐゴシック"/>
              <a:cs typeface="ＭＳ Ｐゴシック"/>
            </a:endParaRPr>
          </a:p>
        </p:txBody>
      </p:sp>
      <p:sp>
        <p:nvSpPr>
          <p:cNvPr id="85" name="object 85"/>
          <p:cNvSpPr/>
          <p:nvPr/>
        </p:nvSpPr>
        <p:spPr>
          <a:xfrm>
            <a:off x="6855332" y="5035461"/>
            <a:ext cx="678815" cy="344170"/>
          </a:xfrm>
          <a:custGeom>
            <a:avLst/>
            <a:gdLst/>
            <a:ahLst/>
            <a:cxnLst/>
            <a:rect l="l" t="t" r="r" b="b"/>
            <a:pathLst>
              <a:path w="678815" h="344170">
                <a:moveTo>
                  <a:pt x="678319" y="0"/>
                </a:moveTo>
                <a:lnTo>
                  <a:pt x="0" y="0"/>
                </a:lnTo>
                <a:lnTo>
                  <a:pt x="0" y="344131"/>
                </a:lnTo>
                <a:lnTo>
                  <a:pt x="678319" y="344131"/>
                </a:lnTo>
                <a:lnTo>
                  <a:pt x="678319" y="0"/>
                </a:lnTo>
                <a:close/>
              </a:path>
            </a:pathLst>
          </a:custGeom>
          <a:solidFill>
            <a:srgbClr val="4F6128"/>
          </a:solidFill>
        </p:spPr>
        <p:txBody>
          <a:bodyPr wrap="square" lIns="0" tIns="0" rIns="0" bIns="0" rtlCol="0"/>
          <a:lstStyle/>
          <a:p>
            <a:endParaRPr/>
          </a:p>
        </p:txBody>
      </p:sp>
      <p:sp>
        <p:nvSpPr>
          <p:cNvPr id="86" name="object 86"/>
          <p:cNvSpPr txBox="1"/>
          <p:nvPr/>
        </p:nvSpPr>
        <p:spPr>
          <a:xfrm>
            <a:off x="7067042" y="5048250"/>
            <a:ext cx="269240" cy="330200"/>
          </a:xfrm>
          <a:prstGeom prst="rect">
            <a:avLst/>
          </a:prstGeom>
        </p:spPr>
        <p:txBody>
          <a:bodyPr vert="horz" wrap="square" lIns="0" tIns="12065" rIns="0" bIns="0" rtlCol="0">
            <a:spAutoFit/>
          </a:bodyPr>
          <a:lstStyle/>
          <a:p>
            <a:pPr marR="5080">
              <a:lnSpc>
                <a:spcPct val="100000"/>
              </a:lnSpc>
              <a:spcBef>
                <a:spcPts val="95"/>
              </a:spcBef>
            </a:pPr>
            <a:r>
              <a:rPr sz="1000" b="1" spc="-25" dirty="0">
                <a:solidFill>
                  <a:srgbClr val="FFFFFF"/>
                </a:solidFill>
                <a:latin typeface="ＭＳ Ｐゴシック"/>
                <a:cs typeface="ＭＳ Ｐゴシック"/>
              </a:rPr>
              <a:t>建設会社</a:t>
            </a:r>
            <a:endParaRPr sz="1000">
              <a:latin typeface="ＭＳ Ｐゴシック"/>
              <a:cs typeface="ＭＳ Ｐゴシック"/>
            </a:endParaRPr>
          </a:p>
        </p:txBody>
      </p:sp>
      <p:sp>
        <p:nvSpPr>
          <p:cNvPr id="87" name="object 87"/>
          <p:cNvSpPr/>
          <p:nvPr/>
        </p:nvSpPr>
        <p:spPr>
          <a:xfrm>
            <a:off x="7632445" y="5035461"/>
            <a:ext cx="678815" cy="344170"/>
          </a:xfrm>
          <a:custGeom>
            <a:avLst/>
            <a:gdLst/>
            <a:ahLst/>
            <a:cxnLst/>
            <a:rect l="l" t="t" r="r" b="b"/>
            <a:pathLst>
              <a:path w="678815" h="344170">
                <a:moveTo>
                  <a:pt x="678319" y="0"/>
                </a:moveTo>
                <a:lnTo>
                  <a:pt x="0" y="0"/>
                </a:lnTo>
                <a:lnTo>
                  <a:pt x="0" y="344131"/>
                </a:lnTo>
                <a:lnTo>
                  <a:pt x="678319" y="344131"/>
                </a:lnTo>
                <a:lnTo>
                  <a:pt x="678319" y="0"/>
                </a:lnTo>
                <a:close/>
              </a:path>
            </a:pathLst>
          </a:custGeom>
          <a:solidFill>
            <a:srgbClr val="4F6128"/>
          </a:solidFill>
        </p:spPr>
        <p:txBody>
          <a:bodyPr wrap="square" lIns="0" tIns="0" rIns="0" bIns="0" rtlCol="0"/>
          <a:lstStyle/>
          <a:p>
            <a:endParaRPr/>
          </a:p>
        </p:txBody>
      </p:sp>
      <p:sp>
        <p:nvSpPr>
          <p:cNvPr id="88" name="object 88"/>
          <p:cNvSpPr txBox="1"/>
          <p:nvPr/>
        </p:nvSpPr>
        <p:spPr>
          <a:xfrm>
            <a:off x="7717790" y="5048250"/>
            <a:ext cx="521970" cy="330200"/>
          </a:xfrm>
          <a:prstGeom prst="rect">
            <a:avLst/>
          </a:prstGeom>
        </p:spPr>
        <p:txBody>
          <a:bodyPr vert="horz" wrap="square" lIns="0" tIns="12065" rIns="0" bIns="0" rtlCol="0">
            <a:spAutoFit/>
          </a:bodyPr>
          <a:lstStyle/>
          <a:p>
            <a:pPr marL="126364" marR="5080" indent="-127000">
              <a:lnSpc>
                <a:spcPct val="100000"/>
              </a:lnSpc>
              <a:spcBef>
                <a:spcPts val="95"/>
              </a:spcBef>
            </a:pPr>
            <a:r>
              <a:rPr sz="1000" b="1" spc="-20" dirty="0">
                <a:solidFill>
                  <a:srgbClr val="FFFFFF"/>
                </a:solidFill>
                <a:latin typeface="ＭＳ Ｐゴシック"/>
                <a:cs typeface="ＭＳ Ｐゴシック"/>
              </a:rPr>
              <a:t>電気工事</a:t>
            </a:r>
            <a:r>
              <a:rPr sz="1000" b="1" spc="-25" dirty="0">
                <a:solidFill>
                  <a:srgbClr val="FFFFFF"/>
                </a:solidFill>
                <a:latin typeface="ＭＳ Ｐゴシック"/>
                <a:cs typeface="ＭＳ Ｐゴシック"/>
              </a:rPr>
              <a:t>会社</a:t>
            </a:r>
            <a:endParaRPr sz="1000">
              <a:latin typeface="ＭＳ Ｐゴシック"/>
              <a:cs typeface="ＭＳ Ｐゴシック"/>
            </a:endParaRPr>
          </a:p>
        </p:txBody>
      </p:sp>
      <p:sp>
        <p:nvSpPr>
          <p:cNvPr id="89" name="object 89"/>
          <p:cNvSpPr txBox="1"/>
          <p:nvPr/>
        </p:nvSpPr>
        <p:spPr>
          <a:xfrm>
            <a:off x="4742179" y="5421923"/>
            <a:ext cx="4197985" cy="741680"/>
          </a:xfrm>
          <a:prstGeom prst="rect">
            <a:avLst/>
          </a:prstGeom>
        </p:spPr>
        <p:txBody>
          <a:bodyPr vert="horz" wrap="square" lIns="0" tIns="76200" rIns="0" bIns="0" rtlCol="0">
            <a:spAutoFit/>
          </a:bodyPr>
          <a:lstStyle/>
          <a:p>
            <a:pPr marR="146685" algn="ctr">
              <a:lnSpc>
                <a:spcPct val="100000"/>
              </a:lnSpc>
              <a:spcBef>
                <a:spcPts val="600"/>
              </a:spcBef>
              <a:tabLst>
                <a:tab pos="958215" algn="l"/>
                <a:tab pos="1839595" algn="l"/>
                <a:tab pos="2397760" algn="l"/>
              </a:tabLst>
            </a:pPr>
            <a:r>
              <a:rPr sz="800" dirty="0">
                <a:latin typeface="ＭＳ Ｐゴシック"/>
                <a:cs typeface="ＭＳ Ｐゴシック"/>
              </a:rPr>
              <a:t>小規模施設修</a:t>
            </a:r>
            <a:r>
              <a:rPr sz="800" spc="-50" dirty="0">
                <a:latin typeface="ＭＳ Ｐゴシック"/>
                <a:cs typeface="ＭＳ Ｐゴシック"/>
              </a:rPr>
              <a:t>繕</a:t>
            </a:r>
            <a:r>
              <a:rPr sz="800" dirty="0">
                <a:latin typeface="ＭＳ Ｐゴシック"/>
                <a:cs typeface="ＭＳ Ｐゴシック"/>
              </a:rPr>
              <a:t>	舗装補</a:t>
            </a:r>
            <a:r>
              <a:rPr sz="800" spc="-50" dirty="0">
                <a:latin typeface="ＭＳ Ｐゴシック"/>
                <a:cs typeface="ＭＳ Ｐゴシック"/>
              </a:rPr>
              <a:t>修</a:t>
            </a:r>
            <a:r>
              <a:rPr sz="800" dirty="0">
                <a:latin typeface="ＭＳ Ｐゴシック"/>
                <a:cs typeface="ＭＳ Ｐゴシック"/>
              </a:rPr>
              <a:t>	雪</a:t>
            </a:r>
            <a:r>
              <a:rPr sz="800" spc="-50" dirty="0">
                <a:latin typeface="ＭＳ Ｐゴシック"/>
                <a:cs typeface="ＭＳ Ｐゴシック"/>
              </a:rPr>
              <a:t>氷</a:t>
            </a:r>
            <a:r>
              <a:rPr sz="800" dirty="0">
                <a:latin typeface="ＭＳ Ｐゴシック"/>
                <a:cs typeface="ＭＳ Ｐゴシック"/>
              </a:rPr>
              <a:t>	照明施設修</a:t>
            </a:r>
            <a:r>
              <a:rPr sz="800" spc="-50" dirty="0">
                <a:latin typeface="ＭＳ Ｐゴシック"/>
                <a:cs typeface="ＭＳ Ｐゴシック"/>
              </a:rPr>
              <a:t>繕</a:t>
            </a:r>
            <a:endParaRPr sz="800">
              <a:latin typeface="ＭＳ Ｐゴシック"/>
              <a:cs typeface="ＭＳ Ｐゴシック"/>
            </a:endParaRPr>
          </a:p>
          <a:p>
            <a:pPr marL="13970">
              <a:lnSpc>
                <a:spcPct val="100000"/>
              </a:lnSpc>
              <a:spcBef>
                <a:spcPts val="875"/>
              </a:spcBef>
            </a:pPr>
            <a:r>
              <a:rPr sz="1400" spc="-25" dirty="0">
                <a:solidFill>
                  <a:srgbClr val="00AFEF"/>
                </a:solidFill>
                <a:latin typeface="HGP創英角ｺﾞｼｯｸUB"/>
                <a:cs typeface="HGP創英角ｺﾞｼｯｸUB"/>
              </a:rPr>
              <a:t>県道と市道を同一事業者が管理することで、作業効</a:t>
            </a:r>
            <a:r>
              <a:rPr sz="1400" spc="-765" dirty="0">
                <a:solidFill>
                  <a:srgbClr val="00AFEF"/>
                </a:solidFill>
                <a:latin typeface="HGP創英角ｺﾞｼｯｸUB"/>
                <a:cs typeface="HGP創英角ｺﾞｼｯｸUB"/>
              </a:rPr>
              <a:t>率</a:t>
            </a:r>
            <a:r>
              <a:rPr sz="1400" spc="-50" dirty="0">
                <a:solidFill>
                  <a:srgbClr val="00AFEF"/>
                </a:solidFill>
                <a:latin typeface="HGP創英角ｺﾞｼｯｸUB"/>
                <a:cs typeface="HGP創英角ｺﾞｼｯｸUB"/>
              </a:rPr>
              <a:t> 化</a:t>
            </a:r>
            <a:endParaRPr sz="1400">
              <a:latin typeface="HGP創英角ｺﾞｼｯｸUB"/>
              <a:cs typeface="HGP創英角ｺﾞｼｯｸUB"/>
            </a:endParaRPr>
          </a:p>
          <a:p>
            <a:pPr marL="182245" indent="-169545">
              <a:lnSpc>
                <a:spcPct val="100000"/>
              </a:lnSpc>
              <a:spcBef>
                <a:spcPts val="300"/>
              </a:spcBef>
              <a:buFont typeface="Arial"/>
              <a:buChar char="•"/>
              <a:tabLst>
                <a:tab pos="182245" algn="l"/>
              </a:tabLst>
            </a:pPr>
            <a:r>
              <a:rPr sz="1100" spc="-25" dirty="0">
                <a:latin typeface="ＭＳ Ｐゴシック"/>
                <a:cs typeface="ＭＳ Ｐゴシック"/>
              </a:rPr>
              <a:t>往路は市道、復路は県道といったパトロール効率化</a:t>
            </a:r>
            <a:endParaRPr sz="1100">
              <a:latin typeface="ＭＳ Ｐゴシック"/>
              <a:cs typeface="ＭＳ Ｐゴシック"/>
            </a:endParaRPr>
          </a:p>
        </p:txBody>
      </p:sp>
      <p:sp>
        <p:nvSpPr>
          <p:cNvPr id="90" name="object 90"/>
          <p:cNvSpPr txBox="1"/>
          <p:nvPr/>
        </p:nvSpPr>
        <p:spPr>
          <a:xfrm>
            <a:off x="2596388" y="3292868"/>
            <a:ext cx="1800225" cy="1062355"/>
          </a:xfrm>
          <a:prstGeom prst="rect">
            <a:avLst/>
          </a:prstGeom>
          <a:ln w="12700">
            <a:solidFill>
              <a:srgbClr val="7E7E7E"/>
            </a:solidFill>
          </a:ln>
        </p:spPr>
        <p:txBody>
          <a:bodyPr vert="horz" wrap="square" lIns="0" tIns="44450" rIns="0" bIns="0" rtlCol="0">
            <a:spAutoFit/>
          </a:bodyPr>
          <a:lstStyle/>
          <a:p>
            <a:pPr marL="36195">
              <a:lnSpc>
                <a:spcPct val="100000"/>
              </a:lnSpc>
              <a:spcBef>
                <a:spcPts val="350"/>
              </a:spcBef>
            </a:pPr>
            <a:r>
              <a:rPr sz="900" spc="-20" dirty="0">
                <a:latin typeface="ＭＳ Ｐゴシック"/>
                <a:cs typeface="ＭＳ Ｐゴシック"/>
              </a:rPr>
              <a:t>①県と市町村が協定書を締結。</a:t>
            </a:r>
            <a:endParaRPr sz="900">
              <a:latin typeface="ＭＳ Ｐゴシック"/>
              <a:cs typeface="ＭＳ Ｐゴシック"/>
            </a:endParaRPr>
          </a:p>
          <a:p>
            <a:pPr marL="104775" marR="31750" indent="-68580">
              <a:lnSpc>
                <a:spcPts val="1040"/>
              </a:lnSpc>
              <a:spcBef>
                <a:spcPts val="105"/>
              </a:spcBef>
            </a:pPr>
            <a:r>
              <a:rPr sz="900" spc="-10" dirty="0">
                <a:latin typeface="ＭＳ Ｐゴシック"/>
                <a:cs typeface="ＭＳ Ｐゴシック"/>
              </a:rPr>
              <a:t>②市町村は県へ委託費＋事務費を</a:t>
            </a:r>
            <a:r>
              <a:rPr sz="900" spc="-20" dirty="0">
                <a:latin typeface="ＭＳ Ｐゴシック"/>
                <a:cs typeface="ＭＳ Ｐゴシック"/>
              </a:rPr>
              <a:t>負担。</a:t>
            </a:r>
            <a:endParaRPr sz="900">
              <a:latin typeface="ＭＳ Ｐゴシック"/>
              <a:cs typeface="ＭＳ Ｐゴシック"/>
            </a:endParaRPr>
          </a:p>
          <a:p>
            <a:pPr marL="104775" marR="29209" indent="-68580">
              <a:lnSpc>
                <a:spcPts val="1040"/>
              </a:lnSpc>
              <a:spcBef>
                <a:spcPts val="80"/>
              </a:spcBef>
            </a:pPr>
            <a:r>
              <a:rPr sz="900" spc="-10" dirty="0">
                <a:latin typeface="ＭＳ Ｐゴシック"/>
                <a:cs typeface="ＭＳ Ｐゴシック"/>
              </a:rPr>
              <a:t>③県が、県と複数市町村の業務を</a:t>
            </a:r>
            <a:r>
              <a:rPr sz="900" spc="-869" dirty="0">
                <a:latin typeface="ＭＳ Ｐゴシック"/>
                <a:cs typeface="ＭＳ Ｐゴシック"/>
              </a:rPr>
              <a:t>と</a:t>
            </a:r>
            <a:r>
              <a:rPr sz="900" spc="-20" dirty="0">
                <a:latin typeface="ＭＳ Ｐゴシック"/>
                <a:cs typeface="ＭＳ Ｐゴシック"/>
              </a:rPr>
              <a:t>りまとめて一括発注。</a:t>
            </a:r>
            <a:endParaRPr sz="900">
              <a:latin typeface="ＭＳ Ｐゴシック"/>
              <a:cs typeface="ＭＳ Ｐゴシック"/>
            </a:endParaRPr>
          </a:p>
          <a:p>
            <a:pPr marL="104775" marR="27940" indent="-68580">
              <a:lnSpc>
                <a:spcPts val="1040"/>
              </a:lnSpc>
              <a:spcBef>
                <a:spcPts val="85"/>
              </a:spcBef>
            </a:pPr>
            <a:r>
              <a:rPr sz="900" spc="20" dirty="0">
                <a:latin typeface="ＭＳ Ｐゴシック"/>
                <a:cs typeface="ＭＳ Ｐゴシック"/>
              </a:rPr>
              <a:t>④県と市町村が立ち会いの上、</a:t>
            </a:r>
            <a:r>
              <a:rPr sz="900" spc="-740" dirty="0">
                <a:latin typeface="ＭＳ Ｐゴシック"/>
                <a:cs typeface="ＭＳ Ｐゴシック"/>
              </a:rPr>
              <a:t>成</a:t>
            </a:r>
            <a:r>
              <a:rPr sz="900" spc="-25" dirty="0">
                <a:latin typeface="ＭＳ Ｐゴシック"/>
                <a:cs typeface="ＭＳ Ｐゴシック"/>
              </a:rPr>
              <a:t>果物を確認。</a:t>
            </a:r>
            <a:endParaRPr sz="900">
              <a:latin typeface="ＭＳ Ｐゴシック"/>
              <a:cs typeface="ＭＳ Ｐゴシック"/>
            </a:endParaRPr>
          </a:p>
        </p:txBody>
      </p:sp>
      <p:sp>
        <p:nvSpPr>
          <p:cNvPr id="91" name="object 91"/>
          <p:cNvSpPr/>
          <p:nvPr/>
        </p:nvSpPr>
        <p:spPr>
          <a:xfrm>
            <a:off x="1733930" y="1932558"/>
            <a:ext cx="2664460" cy="601980"/>
          </a:xfrm>
          <a:custGeom>
            <a:avLst/>
            <a:gdLst/>
            <a:ahLst/>
            <a:cxnLst/>
            <a:rect l="l" t="t" r="r" b="b"/>
            <a:pathLst>
              <a:path w="2664460" h="601980">
                <a:moveTo>
                  <a:pt x="0" y="22478"/>
                </a:moveTo>
                <a:lnTo>
                  <a:pt x="1762" y="13715"/>
                </a:lnTo>
                <a:lnTo>
                  <a:pt x="6572" y="6572"/>
                </a:lnTo>
                <a:lnTo>
                  <a:pt x="13715" y="1762"/>
                </a:lnTo>
                <a:lnTo>
                  <a:pt x="22479" y="0"/>
                </a:lnTo>
                <a:lnTo>
                  <a:pt x="2641472" y="0"/>
                </a:lnTo>
                <a:lnTo>
                  <a:pt x="2650235" y="1762"/>
                </a:lnTo>
                <a:lnTo>
                  <a:pt x="2657379" y="6572"/>
                </a:lnTo>
                <a:lnTo>
                  <a:pt x="2662189" y="13715"/>
                </a:lnTo>
                <a:lnTo>
                  <a:pt x="2663952" y="22478"/>
                </a:lnTo>
                <a:lnTo>
                  <a:pt x="2663952" y="579374"/>
                </a:lnTo>
                <a:lnTo>
                  <a:pt x="2662189" y="588063"/>
                </a:lnTo>
                <a:lnTo>
                  <a:pt x="2657379" y="595169"/>
                </a:lnTo>
                <a:lnTo>
                  <a:pt x="2650235" y="599965"/>
                </a:lnTo>
                <a:lnTo>
                  <a:pt x="2641472" y="601726"/>
                </a:lnTo>
                <a:lnTo>
                  <a:pt x="22479" y="601726"/>
                </a:lnTo>
                <a:lnTo>
                  <a:pt x="13716" y="599965"/>
                </a:lnTo>
                <a:lnTo>
                  <a:pt x="6572" y="595169"/>
                </a:lnTo>
                <a:lnTo>
                  <a:pt x="1762" y="588063"/>
                </a:lnTo>
                <a:lnTo>
                  <a:pt x="0" y="579374"/>
                </a:lnTo>
                <a:lnTo>
                  <a:pt x="0" y="22478"/>
                </a:lnTo>
                <a:close/>
              </a:path>
            </a:pathLst>
          </a:custGeom>
          <a:ln w="9525">
            <a:solidFill>
              <a:srgbClr val="7E7E7E"/>
            </a:solidFill>
          </a:ln>
        </p:spPr>
        <p:txBody>
          <a:bodyPr wrap="square" lIns="0" tIns="0" rIns="0" bIns="0" rtlCol="0"/>
          <a:lstStyle/>
          <a:p>
            <a:endParaRPr/>
          </a:p>
        </p:txBody>
      </p:sp>
      <p:sp>
        <p:nvSpPr>
          <p:cNvPr id="92" name="object 92"/>
          <p:cNvSpPr txBox="1"/>
          <p:nvPr/>
        </p:nvSpPr>
        <p:spPr>
          <a:xfrm>
            <a:off x="1819401" y="1943480"/>
            <a:ext cx="2493010" cy="574040"/>
          </a:xfrm>
          <a:prstGeom prst="rect">
            <a:avLst/>
          </a:prstGeom>
        </p:spPr>
        <p:txBody>
          <a:bodyPr vert="horz" wrap="square" lIns="0" tIns="12700" rIns="0" bIns="0" rtlCol="0">
            <a:spAutoFit/>
          </a:bodyPr>
          <a:lstStyle/>
          <a:p>
            <a:pPr marL="184150" indent="-171450" algn="just">
              <a:lnSpc>
                <a:spcPct val="100000"/>
              </a:lnSpc>
              <a:spcBef>
                <a:spcPts val="100"/>
              </a:spcBef>
              <a:buFont typeface="Wingdings"/>
              <a:buChar char=""/>
              <a:tabLst>
                <a:tab pos="184150" algn="l"/>
              </a:tabLst>
            </a:pPr>
            <a:r>
              <a:rPr sz="900" spc="-25" dirty="0">
                <a:latin typeface="ＭＳ Ｐゴシック"/>
                <a:cs typeface="ＭＳ Ｐゴシック"/>
              </a:rPr>
              <a:t>課題・取組のきっかけ：</a:t>
            </a:r>
            <a:endParaRPr sz="900">
              <a:latin typeface="ＭＳ Ｐゴシック"/>
              <a:cs typeface="ＭＳ Ｐゴシック"/>
            </a:endParaRPr>
          </a:p>
          <a:p>
            <a:pPr marL="193675" marR="5080" algn="just">
              <a:lnSpc>
                <a:spcPct val="98300"/>
              </a:lnSpc>
              <a:spcBef>
                <a:spcPts val="55"/>
              </a:spcBef>
            </a:pPr>
            <a:r>
              <a:rPr sz="900" spc="-25" dirty="0">
                <a:latin typeface="ＭＳ Ｐゴシック"/>
                <a:cs typeface="ＭＳ Ｐゴシック"/>
              </a:rPr>
              <a:t>市町村合併があまり進まず、規模が小さい市</a:t>
            </a:r>
            <a:r>
              <a:rPr sz="900" spc="15" dirty="0">
                <a:latin typeface="ＭＳ Ｐゴシック"/>
                <a:cs typeface="ＭＳ Ｐゴシック"/>
              </a:rPr>
              <a:t>町村が多く存在する中、県と市町村、ある</a:t>
            </a:r>
            <a:r>
              <a:rPr sz="900" spc="-15" dirty="0">
                <a:latin typeface="ＭＳ Ｐゴシック"/>
                <a:cs typeface="ＭＳ Ｐゴシック"/>
              </a:rPr>
              <a:t>いは市町村同士の連携・協働を図った。</a:t>
            </a:r>
            <a:endParaRPr sz="900">
              <a:latin typeface="ＭＳ Ｐゴシック"/>
              <a:cs typeface="ＭＳ Ｐゴシック"/>
            </a:endParaRPr>
          </a:p>
        </p:txBody>
      </p:sp>
      <p:sp>
        <p:nvSpPr>
          <p:cNvPr id="93" name="object 93"/>
          <p:cNvSpPr/>
          <p:nvPr/>
        </p:nvSpPr>
        <p:spPr>
          <a:xfrm>
            <a:off x="1733930" y="2592323"/>
            <a:ext cx="2664460" cy="461009"/>
          </a:xfrm>
          <a:custGeom>
            <a:avLst/>
            <a:gdLst/>
            <a:ahLst/>
            <a:cxnLst/>
            <a:rect l="l" t="t" r="r" b="b"/>
            <a:pathLst>
              <a:path w="2664460" h="461010">
                <a:moveTo>
                  <a:pt x="0" y="17272"/>
                </a:moveTo>
                <a:lnTo>
                  <a:pt x="0" y="7747"/>
                </a:lnTo>
                <a:lnTo>
                  <a:pt x="7619" y="0"/>
                </a:lnTo>
                <a:lnTo>
                  <a:pt x="17144" y="0"/>
                </a:lnTo>
                <a:lnTo>
                  <a:pt x="2646807" y="0"/>
                </a:lnTo>
                <a:lnTo>
                  <a:pt x="2656332" y="0"/>
                </a:lnTo>
                <a:lnTo>
                  <a:pt x="2663952" y="7747"/>
                </a:lnTo>
                <a:lnTo>
                  <a:pt x="2663952" y="17272"/>
                </a:lnTo>
                <a:lnTo>
                  <a:pt x="2663952" y="443484"/>
                </a:lnTo>
                <a:lnTo>
                  <a:pt x="2663952" y="453009"/>
                </a:lnTo>
                <a:lnTo>
                  <a:pt x="2656332" y="460628"/>
                </a:lnTo>
                <a:lnTo>
                  <a:pt x="2646807" y="460628"/>
                </a:lnTo>
                <a:lnTo>
                  <a:pt x="17144" y="460628"/>
                </a:lnTo>
                <a:lnTo>
                  <a:pt x="7619" y="460628"/>
                </a:lnTo>
                <a:lnTo>
                  <a:pt x="0" y="453009"/>
                </a:lnTo>
                <a:lnTo>
                  <a:pt x="0" y="443484"/>
                </a:lnTo>
                <a:lnTo>
                  <a:pt x="0" y="17272"/>
                </a:lnTo>
                <a:close/>
              </a:path>
            </a:pathLst>
          </a:custGeom>
          <a:ln w="9525">
            <a:solidFill>
              <a:srgbClr val="7E7E7E"/>
            </a:solidFill>
          </a:ln>
        </p:spPr>
        <p:txBody>
          <a:bodyPr wrap="square" lIns="0" tIns="0" rIns="0" bIns="0" rtlCol="0"/>
          <a:lstStyle/>
          <a:p>
            <a:endParaRPr/>
          </a:p>
        </p:txBody>
      </p:sp>
      <p:sp>
        <p:nvSpPr>
          <p:cNvPr id="94" name="object 94"/>
          <p:cNvSpPr txBox="1"/>
          <p:nvPr/>
        </p:nvSpPr>
        <p:spPr>
          <a:xfrm>
            <a:off x="1817877" y="2601848"/>
            <a:ext cx="1544955" cy="436880"/>
          </a:xfrm>
          <a:prstGeom prst="rect">
            <a:avLst/>
          </a:prstGeom>
        </p:spPr>
        <p:txBody>
          <a:bodyPr vert="horz" wrap="square" lIns="0" tIns="12700" rIns="0" bIns="0" rtlCol="0">
            <a:spAutoFit/>
          </a:bodyPr>
          <a:lstStyle/>
          <a:p>
            <a:pPr marL="184150" indent="-171450">
              <a:lnSpc>
                <a:spcPct val="100000"/>
              </a:lnSpc>
              <a:spcBef>
                <a:spcPts val="100"/>
              </a:spcBef>
              <a:buFont typeface="Wingdings"/>
              <a:buChar char=""/>
              <a:tabLst>
                <a:tab pos="184150" algn="l"/>
              </a:tabLst>
            </a:pPr>
            <a:r>
              <a:rPr sz="900" spc="-10" dirty="0">
                <a:latin typeface="ＭＳ Ｐゴシック"/>
                <a:cs typeface="ＭＳ Ｐゴシック"/>
              </a:rPr>
              <a:t>人口：約</a:t>
            </a:r>
            <a:r>
              <a:rPr sz="900" dirty="0">
                <a:latin typeface="Arial"/>
                <a:cs typeface="Arial"/>
              </a:rPr>
              <a:t>132</a:t>
            </a:r>
            <a:r>
              <a:rPr sz="900" spc="-40" dirty="0">
                <a:latin typeface="ＭＳ Ｐゴシック"/>
                <a:cs typeface="ＭＳ Ｐゴシック"/>
              </a:rPr>
              <a:t>万人</a:t>
            </a:r>
            <a:endParaRPr sz="900">
              <a:latin typeface="ＭＳ Ｐゴシック"/>
              <a:cs typeface="ＭＳ Ｐゴシック"/>
            </a:endParaRPr>
          </a:p>
          <a:p>
            <a:pPr marL="184150" indent="-171450">
              <a:lnSpc>
                <a:spcPct val="100000"/>
              </a:lnSpc>
              <a:buFont typeface="Wingdings"/>
              <a:buChar char=""/>
              <a:tabLst>
                <a:tab pos="184150" algn="l"/>
              </a:tabLst>
            </a:pPr>
            <a:r>
              <a:rPr sz="900" spc="-15" dirty="0">
                <a:latin typeface="ＭＳ Ｐゴシック"/>
                <a:cs typeface="ＭＳ Ｐゴシック"/>
              </a:rPr>
              <a:t>技術者数：</a:t>
            </a:r>
            <a:r>
              <a:rPr sz="900" dirty="0">
                <a:latin typeface="Arial"/>
                <a:cs typeface="Arial"/>
              </a:rPr>
              <a:t>39</a:t>
            </a:r>
            <a:r>
              <a:rPr sz="900" spc="-40" dirty="0">
                <a:latin typeface="ＭＳ Ｐゴシック"/>
                <a:cs typeface="ＭＳ Ｐゴシック"/>
              </a:rPr>
              <a:t>市町村のうち</a:t>
            </a:r>
            <a:r>
              <a:rPr sz="900" spc="-50" dirty="0">
                <a:latin typeface="ＭＳ Ｐゴシック"/>
                <a:cs typeface="ＭＳ Ｐゴシック"/>
              </a:rPr>
              <a:t>、</a:t>
            </a:r>
            <a:endParaRPr sz="900">
              <a:latin typeface="ＭＳ Ｐゴシック"/>
              <a:cs typeface="ＭＳ Ｐゴシック"/>
            </a:endParaRPr>
          </a:p>
          <a:p>
            <a:pPr marL="195580">
              <a:lnSpc>
                <a:spcPct val="100000"/>
              </a:lnSpc>
            </a:pPr>
            <a:r>
              <a:rPr sz="900" dirty="0">
                <a:latin typeface="Arial"/>
                <a:cs typeface="Arial"/>
              </a:rPr>
              <a:t>10</a:t>
            </a:r>
            <a:r>
              <a:rPr sz="900" spc="-20" dirty="0">
                <a:latin typeface="ＭＳ Ｐゴシック"/>
                <a:cs typeface="ＭＳ Ｐゴシック"/>
              </a:rPr>
              <a:t>町村で</a:t>
            </a:r>
            <a:r>
              <a:rPr sz="900" dirty="0">
                <a:latin typeface="Arial"/>
                <a:cs typeface="Arial"/>
              </a:rPr>
              <a:t>0</a:t>
            </a:r>
            <a:r>
              <a:rPr sz="900" spc="-15" dirty="0">
                <a:latin typeface="ＭＳ Ｐゴシック"/>
                <a:cs typeface="ＭＳ Ｐゴシック"/>
              </a:rPr>
              <a:t>人</a:t>
            </a:r>
            <a:r>
              <a:rPr sz="900" spc="-10" dirty="0">
                <a:latin typeface="ＭＳ Ｐゴシック"/>
                <a:cs typeface="ＭＳ Ｐゴシック"/>
              </a:rPr>
              <a:t>（</a:t>
            </a:r>
            <a:r>
              <a:rPr sz="900" spc="-10" dirty="0">
                <a:latin typeface="Arial"/>
                <a:cs typeface="Arial"/>
              </a:rPr>
              <a:t>R6.4.1</a:t>
            </a:r>
            <a:r>
              <a:rPr sz="900" spc="-10" dirty="0">
                <a:latin typeface="ＭＳ Ｐゴシック"/>
                <a:cs typeface="ＭＳ Ｐゴシック"/>
              </a:rPr>
              <a:t>）</a:t>
            </a:r>
            <a:endParaRPr sz="900">
              <a:latin typeface="ＭＳ Ｐゴシック"/>
              <a:cs typeface="ＭＳ Ｐゴシック"/>
            </a:endParaRPr>
          </a:p>
        </p:txBody>
      </p:sp>
      <p:sp>
        <p:nvSpPr>
          <p:cNvPr id="95" name="object 95"/>
          <p:cNvSpPr/>
          <p:nvPr/>
        </p:nvSpPr>
        <p:spPr>
          <a:xfrm>
            <a:off x="6228460" y="1937892"/>
            <a:ext cx="2664460" cy="742950"/>
          </a:xfrm>
          <a:custGeom>
            <a:avLst/>
            <a:gdLst/>
            <a:ahLst/>
            <a:cxnLst/>
            <a:rect l="l" t="t" r="r" b="b"/>
            <a:pathLst>
              <a:path w="2664459" h="742950">
                <a:moveTo>
                  <a:pt x="0" y="27812"/>
                </a:moveTo>
                <a:lnTo>
                  <a:pt x="2182" y="16984"/>
                </a:lnTo>
                <a:lnTo>
                  <a:pt x="8127" y="8143"/>
                </a:lnTo>
                <a:lnTo>
                  <a:pt x="16930" y="2184"/>
                </a:lnTo>
                <a:lnTo>
                  <a:pt x="27686" y="0"/>
                </a:lnTo>
                <a:lnTo>
                  <a:pt x="2636266" y="0"/>
                </a:lnTo>
                <a:lnTo>
                  <a:pt x="2647094" y="2184"/>
                </a:lnTo>
                <a:lnTo>
                  <a:pt x="2655935" y="8143"/>
                </a:lnTo>
                <a:lnTo>
                  <a:pt x="2661894" y="16984"/>
                </a:lnTo>
                <a:lnTo>
                  <a:pt x="2664079" y="27812"/>
                </a:lnTo>
                <a:lnTo>
                  <a:pt x="2664079" y="715264"/>
                </a:lnTo>
                <a:lnTo>
                  <a:pt x="2661894" y="726072"/>
                </a:lnTo>
                <a:lnTo>
                  <a:pt x="2655935" y="734869"/>
                </a:lnTo>
                <a:lnTo>
                  <a:pt x="2647094" y="740785"/>
                </a:lnTo>
                <a:lnTo>
                  <a:pt x="2636266" y="742950"/>
                </a:lnTo>
                <a:lnTo>
                  <a:pt x="27686" y="742950"/>
                </a:lnTo>
                <a:lnTo>
                  <a:pt x="16930" y="740785"/>
                </a:lnTo>
                <a:lnTo>
                  <a:pt x="8127" y="734869"/>
                </a:lnTo>
                <a:lnTo>
                  <a:pt x="2182" y="726072"/>
                </a:lnTo>
                <a:lnTo>
                  <a:pt x="0" y="715264"/>
                </a:lnTo>
                <a:lnTo>
                  <a:pt x="0" y="27812"/>
                </a:lnTo>
                <a:close/>
              </a:path>
            </a:pathLst>
          </a:custGeom>
          <a:ln w="9525">
            <a:solidFill>
              <a:srgbClr val="7E7E7E"/>
            </a:solidFill>
          </a:ln>
        </p:spPr>
        <p:txBody>
          <a:bodyPr wrap="square" lIns="0" tIns="0" rIns="0" bIns="0" rtlCol="0"/>
          <a:lstStyle/>
          <a:p>
            <a:endParaRPr/>
          </a:p>
        </p:txBody>
      </p:sp>
      <p:sp>
        <p:nvSpPr>
          <p:cNvPr id="96" name="object 96"/>
          <p:cNvSpPr txBox="1"/>
          <p:nvPr/>
        </p:nvSpPr>
        <p:spPr>
          <a:xfrm>
            <a:off x="6316471" y="1950211"/>
            <a:ext cx="2488565" cy="711835"/>
          </a:xfrm>
          <a:prstGeom prst="rect">
            <a:avLst/>
          </a:prstGeom>
        </p:spPr>
        <p:txBody>
          <a:bodyPr vert="horz" wrap="square" lIns="0" tIns="12700" rIns="0" bIns="0" rtlCol="0">
            <a:spAutoFit/>
          </a:bodyPr>
          <a:lstStyle/>
          <a:p>
            <a:pPr marL="184150" indent="-171450" algn="just">
              <a:lnSpc>
                <a:spcPct val="100000"/>
              </a:lnSpc>
              <a:spcBef>
                <a:spcPts val="100"/>
              </a:spcBef>
              <a:buFont typeface="Wingdings"/>
              <a:buChar char=""/>
              <a:tabLst>
                <a:tab pos="184150" algn="l"/>
              </a:tabLst>
            </a:pPr>
            <a:r>
              <a:rPr sz="900" spc="-25" dirty="0">
                <a:latin typeface="ＭＳ Ｐゴシック"/>
                <a:cs typeface="ＭＳ Ｐゴシック"/>
              </a:rPr>
              <a:t>課題・取組のきっかけ：</a:t>
            </a:r>
            <a:endParaRPr sz="900">
              <a:latin typeface="ＭＳ Ｐゴシック"/>
              <a:cs typeface="ＭＳ Ｐゴシック"/>
            </a:endParaRPr>
          </a:p>
          <a:p>
            <a:pPr marL="12700" marR="5080" algn="just">
              <a:lnSpc>
                <a:spcPct val="99000"/>
              </a:lnSpc>
              <a:spcBef>
                <a:spcPts val="45"/>
              </a:spcBef>
            </a:pPr>
            <a:r>
              <a:rPr sz="900" spc="5" dirty="0">
                <a:latin typeface="ＭＳ Ｐゴシック"/>
                <a:cs typeface="ＭＳ Ｐゴシック"/>
              </a:rPr>
              <a:t>伊豆半島では過疎化が進む中、南海トラフ地震</a:t>
            </a:r>
            <a:r>
              <a:rPr sz="900" spc="20" dirty="0">
                <a:latin typeface="ＭＳ Ｐゴシック"/>
                <a:cs typeface="ＭＳ Ｐゴシック"/>
              </a:rPr>
              <a:t>による津波をはじめ、将来発生が懸念される</a:t>
            </a:r>
            <a:r>
              <a:rPr sz="900" spc="-5" dirty="0">
                <a:latin typeface="ＭＳ Ｐゴシック"/>
                <a:cs typeface="ＭＳ Ｐゴシック"/>
              </a:rPr>
              <a:t>災害に対して、行政・地域建設業双方の体制を</a:t>
            </a:r>
            <a:r>
              <a:rPr sz="900" spc="-15" dirty="0">
                <a:latin typeface="ＭＳ Ｐゴシック"/>
                <a:cs typeface="ＭＳ Ｐゴシック"/>
              </a:rPr>
              <a:t>維持しておくため、平時から管理体制の効率化</a:t>
            </a:r>
            <a:r>
              <a:rPr sz="900" spc="-10" dirty="0">
                <a:latin typeface="ＭＳ Ｐゴシック"/>
                <a:cs typeface="ＭＳ Ｐゴシック"/>
              </a:rPr>
              <a:t>に着手。</a:t>
            </a:r>
            <a:endParaRPr sz="900">
              <a:latin typeface="ＭＳ Ｐゴシック"/>
              <a:cs typeface="ＭＳ Ｐゴシック"/>
            </a:endParaRPr>
          </a:p>
        </p:txBody>
      </p:sp>
      <p:sp>
        <p:nvSpPr>
          <p:cNvPr id="97" name="object 97"/>
          <p:cNvSpPr/>
          <p:nvPr/>
        </p:nvSpPr>
        <p:spPr>
          <a:xfrm>
            <a:off x="6228460" y="2721736"/>
            <a:ext cx="2664460" cy="601980"/>
          </a:xfrm>
          <a:custGeom>
            <a:avLst/>
            <a:gdLst/>
            <a:ahLst/>
            <a:cxnLst/>
            <a:rect l="l" t="t" r="r" b="b"/>
            <a:pathLst>
              <a:path w="2664459" h="601979">
                <a:moveTo>
                  <a:pt x="0" y="22478"/>
                </a:moveTo>
                <a:lnTo>
                  <a:pt x="1762" y="13715"/>
                </a:lnTo>
                <a:lnTo>
                  <a:pt x="6572" y="6572"/>
                </a:lnTo>
                <a:lnTo>
                  <a:pt x="13716" y="1762"/>
                </a:lnTo>
                <a:lnTo>
                  <a:pt x="22478" y="0"/>
                </a:lnTo>
                <a:lnTo>
                  <a:pt x="2641599" y="0"/>
                </a:lnTo>
                <a:lnTo>
                  <a:pt x="2650309" y="1762"/>
                </a:lnTo>
                <a:lnTo>
                  <a:pt x="2657459" y="6572"/>
                </a:lnTo>
                <a:lnTo>
                  <a:pt x="2662299" y="13716"/>
                </a:lnTo>
                <a:lnTo>
                  <a:pt x="2664079" y="22478"/>
                </a:lnTo>
                <a:lnTo>
                  <a:pt x="2664079" y="579374"/>
                </a:lnTo>
                <a:lnTo>
                  <a:pt x="2662299" y="588063"/>
                </a:lnTo>
                <a:lnTo>
                  <a:pt x="2657459" y="595169"/>
                </a:lnTo>
                <a:lnTo>
                  <a:pt x="2650309" y="599965"/>
                </a:lnTo>
                <a:lnTo>
                  <a:pt x="2641599" y="601726"/>
                </a:lnTo>
                <a:lnTo>
                  <a:pt x="22478" y="601726"/>
                </a:lnTo>
                <a:lnTo>
                  <a:pt x="13715" y="599965"/>
                </a:lnTo>
                <a:lnTo>
                  <a:pt x="6572" y="595169"/>
                </a:lnTo>
                <a:lnTo>
                  <a:pt x="1762" y="588063"/>
                </a:lnTo>
                <a:lnTo>
                  <a:pt x="0" y="579374"/>
                </a:lnTo>
                <a:lnTo>
                  <a:pt x="0" y="22478"/>
                </a:lnTo>
                <a:close/>
              </a:path>
            </a:pathLst>
          </a:custGeom>
          <a:ln w="9525">
            <a:solidFill>
              <a:srgbClr val="7E7E7E"/>
            </a:solidFill>
          </a:ln>
        </p:spPr>
        <p:txBody>
          <a:bodyPr wrap="square" lIns="0" tIns="0" rIns="0" bIns="0" rtlCol="0"/>
          <a:lstStyle/>
          <a:p>
            <a:endParaRPr/>
          </a:p>
        </p:txBody>
      </p:sp>
      <p:sp>
        <p:nvSpPr>
          <p:cNvPr id="98" name="object 98"/>
          <p:cNvSpPr txBox="1"/>
          <p:nvPr/>
        </p:nvSpPr>
        <p:spPr>
          <a:xfrm>
            <a:off x="6314947" y="2732659"/>
            <a:ext cx="1711325" cy="574675"/>
          </a:xfrm>
          <a:prstGeom prst="rect">
            <a:avLst/>
          </a:prstGeom>
        </p:spPr>
        <p:txBody>
          <a:bodyPr vert="horz" wrap="square" lIns="0" tIns="12700" rIns="0" bIns="0" rtlCol="0">
            <a:spAutoFit/>
          </a:bodyPr>
          <a:lstStyle/>
          <a:p>
            <a:pPr marL="184150" indent="-171450">
              <a:lnSpc>
                <a:spcPct val="100000"/>
              </a:lnSpc>
              <a:spcBef>
                <a:spcPts val="100"/>
              </a:spcBef>
              <a:buFont typeface="Wingdings"/>
              <a:buChar char=""/>
              <a:tabLst>
                <a:tab pos="184150" algn="l"/>
              </a:tabLst>
            </a:pPr>
            <a:r>
              <a:rPr sz="900" spc="-15" dirty="0">
                <a:latin typeface="ＭＳ Ｐゴシック"/>
                <a:cs typeface="ＭＳ Ｐゴシック"/>
              </a:rPr>
              <a:t>人口：【下田市】約</a:t>
            </a:r>
            <a:r>
              <a:rPr sz="900" dirty="0">
                <a:latin typeface="Arial"/>
                <a:cs typeface="Arial"/>
              </a:rPr>
              <a:t>2</a:t>
            </a:r>
            <a:r>
              <a:rPr sz="900" spc="-35" dirty="0">
                <a:latin typeface="ＭＳ Ｐゴシック"/>
                <a:cs typeface="ＭＳ Ｐゴシック"/>
              </a:rPr>
              <a:t>万人</a:t>
            </a:r>
            <a:endParaRPr sz="900">
              <a:latin typeface="ＭＳ Ｐゴシック"/>
              <a:cs typeface="ＭＳ Ｐゴシック"/>
            </a:endParaRPr>
          </a:p>
          <a:p>
            <a:pPr marL="184150" indent="-171450">
              <a:lnSpc>
                <a:spcPct val="100000"/>
              </a:lnSpc>
              <a:buFont typeface="Wingdings"/>
              <a:buChar char=""/>
              <a:tabLst>
                <a:tab pos="184150" algn="l"/>
              </a:tabLst>
            </a:pPr>
            <a:r>
              <a:rPr sz="900" spc="-25" dirty="0">
                <a:latin typeface="ＭＳ Ｐゴシック"/>
                <a:cs typeface="ＭＳ Ｐゴシック"/>
              </a:rPr>
              <a:t>技術者数：</a:t>
            </a:r>
            <a:endParaRPr sz="900">
              <a:latin typeface="ＭＳ Ｐゴシック"/>
              <a:cs typeface="ＭＳ Ｐゴシック"/>
            </a:endParaRPr>
          </a:p>
          <a:p>
            <a:pPr marL="88900">
              <a:lnSpc>
                <a:spcPct val="100000"/>
              </a:lnSpc>
            </a:pPr>
            <a:r>
              <a:rPr sz="900" dirty="0">
                <a:latin typeface="ＭＳ Ｐゴシック"/>
                <a:cs typeface="ＭＳ Ｐゴシック"/>
              </a:rPr>
              <a:t>【静岡県（</a:t>
            </a:r>
            <a:r>
              <a:rPr sz="900" spc="-15" dirty="0">
                <a:latin typeface="ＭＳ Ｐゴシック"/>
                <a:cs typeface="ＭＳ Ｐゴシック"/>
              </a:rPr>
              <a:t>下田土木事務所</a:t>
            </a:r>
            <a:r>
              <a:rPr sz="900" dirty="0">
                <a:latin typeface="ＭＳ Ｐゴシック"/>
                <a:cs typeface="ＭＳ Ｐゴシック"/>
              </a:rPr>
              <a:t>）】</a:t>
            </a:r>
            <a:r>
              <a:rPr sz="900" spc="-440" dirty="0">
                <a:latin typeface="Arial"/>
                <a:cs typeface="Arial"/>
              </a:rPr>
              <a:t>41</a:t>
            </a:r>
            <a:r>
              <a:rPr sz="900" spc="-50" dirty="0">
                <a:latin typeface="ＭＳ Ｐゴシック"/>
                <a:cs typeface="ＭＳ Ｐゴシック"/>
              </a:rPr>
              <a:t>人</a:t>
            </a:r>
            <a:endParaRPr sz="900">
              <a:latin typeface="ＭＳ Ｐゴシック"/>
              <a:cs typeface="ＭＳ Ｐゴシック"/>
            </a:endParaRPr>
          </a:p>
          <a:p>
            <a:pPr marL="88900">
              <a:lnSpc>
                <a:spcPct val="100000"/>
              </a:lnSpc>
            </a:pPr>
            <a:r>
              <a:rPr sz="900" spc="-15" dirty="0">
                <a:latin typeface="ＭＳ Ｐゴシック"/>
                <a:cs typeface="ＭＳ Ｐゴシック"/>
              </a:rPr>
              <a:t>【下田市】</a:t>
            </a:r>
            <a:r>
              <a:rPr sz="900" dirty="0">
                <a:latin typeface="Arial"/>
                <a:cs typeface="Arial"/>
              </a:rPr>
              <a:t>6</a:t>
            </a:r>
            <a:r>
              <a:rPr sz="900" spc="-50" dirty="0">
                <a:latin typeface="ＭＳ Ｐゴシック"/>
                <a:cs typeface="ＭＳ Ｐゴシック"/>
              </a:rPr>
              <a:t>人</a:t>
            </a:r>
            <a:endParaRPr sz="900">
              <a:latin typeface="ＭＳ Ｐゴシック"/>
              <a:cs typeface="ＭＳ Ｐゴシック"/>
            </a:endParaRPr>
          </a:p>
        </p:txBody>
      </p:sp>
      <p:sp>
        <p:nvSpPr>
          <p:cNvPr id="99" name="object 99"/>
          <p:cNvSpPr txBox="1"/>
          <p:nvPr/>
        </p:nvSpPr>
        <p:spPr>
          <a:xfrm>
            <a:off x="8787765" y="6287820"/>
            <a:ext cx="278765" cy="250825"/>
          </a:xfrm>
          <a:prstGeom prst="rect">
            <a:avLst/>
          </a:prstGeom>
        </p:spPr>
        <p:txBody>
          <a:bodyPr vert="horz" wrap="square" lIns="0" tIns="15875" rIns="0" bIns="0" rtlCol="0">
            <a:spAutoFit/>
          </a:bodyPr>
          <a:lstStyle/>
          <a:p>
            <a:pPr marL="12700">
              <a:lnSpc>
                <a:spcPct val="100000"/>
              </a:lnSpc>
              <a:spcBef>
                <a:spcPts val="125"/>
              </a:spcBef>
            </a:pPr>
            <a:r>
              <a:rPr sz="1450" b="1" spc="-25" dirty="0">
                <a:latin typeface="Meiryo UI"/>
                <a:cs typeface="Meiryo UI"/>
              </a:rPr>
              <a:t>10</a:t>
            </a:r>
            <a:endParaRPr sz="1450">
              <a:latin typeface="Meiryo UI"/>
              <a:cs typeface="Meiryo U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690357" y="1587"/>
            <a:ext cx="1432141" cy="319087"/>
          </a:xfrm>
          <a:prstGeom prst="rect">
            <a:avLst/>
          </a:prstGeom>
        </p:spPr>
      </p:pic>
      <p:grpSp>
        <p:nvGrpSpPr>
          <p:cNvPr id="3" name="object 3"/>
          <p:cNvGrpSpPr/>
          <p:nvPr/>
        </p:nvGrpSpPr>
        <p:grpSpPr>
          <a:xfrm>
            <a:off x="4648263" y="1506867"/>
            <a:ext cx="4384675" cy="5201285"/>
            <a:chOff x="4648263" y="1506867"/>
            <a:chExt cx="4384675" cy="5201285"/>
          </a:xfrm>
        </p:grpSpPr>
        <p:sp>
          <p:nvSpPr>
            <p:cNvPr id="4" name="object 4"/>
            <p:cNvSpPr/>
            <p:nvPr/>
          </p:nvSpPr>
          <p:spPr>
            <a:xfrm>
              <a:off x="4662551" y="1521155"/>
              <a:ext cx="4356100" cy="307975"/>
            </a:xfrm>
            <a:custGeom>
              <a:avLst/>
              <a:gdLst/>
              <a:ahLst/>
              <a:cxnLst/>
              <a:rect l="l" t="t" r="r" b="b"/>
              <a:pathLst>
                <a:path w="4356100" h="307975">
                  <a:moveTo>
                    <a:pt x="4355973" y="0"/>
                  </a:moveTo>
                  <a:lnTo>
                    <a:pt x="0" y="0"/>
                  </a:lnTo>
                  <a:lnTo>
                    <a:pt x="0" y="307771"/>
                  </a:lnTo>
                  <a:lnTo>
                    <a:pt x="4355973" y="307771"/>
                  </a:lnTo>
                  <a:lnTo>
                    <a:pt x="4355973" y="0"/>
                  </a:lnTo>
                  <a:close/>
                </a:path>
              </a:pathLst>
            </a:custGeom>
            <a:solidFill>
              <a:srgbClr val="92D050"/>
            </a:solidFill>
          </p:spPr>
          <p:txBody>
            <a:bodyPr wrap="square" lIns="0" tIns="0" rIns="0" bIns="0" rtlCol="0"/>
            <a:lstStyle/>
            <a:p>
              <a:endParaRPr/>
            </a:p>
          </p:txBody>
        </p:sp>
        <p:sp>
          <p:nvSpPr>
            <p:cNvPr id="5" name="object 5"/>
            <p:cNvSpPr/>
            <p:nvPr/>
          </p:nvSpPr>
          <p:spPr>
            <a:xfrm>
              <a:off x="4662551" y="1521155"/>
              <a:ext cx="4356100" cy="5172710"/>
            </a:xfrm>
            <a:custGeom>
              <a:avLst/>
              <a:gdLst/>
              <a:ahLst/>
              <a:cxnLst/>
              <a:rect l="l" t="t" r="r" b="b"/>
              <a:pathLst>
                <a:path w="4356100" h="5172709">
                  <a:moveTo>
                    <a:pt x="0" y="307771"/>
                  </a:moveTo>
                  <a:lnTo>
                    <a:pt x="4355973" y="307771"/>
                  </a:lnTo>
                  <a:lnTo>
                    <a:pt x="4355973" y="0"/>
                  </a:lnTo>
                  <a:lnTo>
                    <a:pt x="0" y="0"/>
                  </a:lnTo>
                  <a:lnTo>
                    <a:pt x="0" y="307771"/>
                  </a:lnTo>
                  <a:close/>
                </a:path>
                <a:path w="4356100" h="5172709">
                  <a:moveTo>
                    <a:pt x="0" y="5172570"/>
                  </a:moveTo>
                  <a:lnTo>
                    <a:pt x="4355973" y="5172570"/>
                  </a:lnTo>
                  <a:lnTo>
                    <a:pt x="4355973" y="312534"/>
                  </a:lnTo>
                  <a:lnTo>
                    <a:pt x="0" y="312534"/>
                  </a:lnTo>
                  <a:lnTo>
                    <a:pt x="0" y="5172570"/>
                  </a:lnTo>
                  <a:close/>
                </a:path>
              </a:pathLst>
            </a:custGeom>
            <a:ln w="28575">
              <a:solidFill>
                <a:srgbClr val="92D050"/>
              </a:solidFill>
            </a:ln>
          </p:spPr>
          <p:txBody>
            <a:bodyPr wrap="square" lIns="0" tIns="0" rIns="0" bIns="0" rtlCol="0"/>
            <a:lstStyle/>
            <a:p>
              <a:endParaRPr/>
            </a:p>
          </p:txBody>
        </p:sp>
        <p:sp>
          <p:nvSpPr>
            <p:cNvPr id="6" name="object 6"/>
            <p:cNvSpPr/>
            <p:nvPr/>
          </p:nvSpPr>
          <p:spPr>
            <a:xfrm>
              <a:off x="5726303" y="3402838"/>
              <a:ext cx="2423160" cy="219075"/>
            </a:xfrm>
            <a:custGeom>
              <a:avLst/>
              <a:gdLst/>
              <a:ahLst/>
              <a:cxnLst/>
              <a:rect l="l" t="t" r="r" b="b"/>
              <a:pathLst>
                <a:path w="2423159" h="219075">
                  <a:moveTo>
                    <a:pt x="2386203" y="0"/>
                  </a:moveTo>
                  <a:lnTo>
                    <a:pt x="36449" y="0"/>
                  </a:lnTo>
                  <a:lnTo>
                    <a:pt x="22234" y="2875"/>
                  </a:lnTo>
                  <a:lnTo>
                    <a:pt x="10652" y="10715"/>
                  </a:lnTo>
                  <a:lnTo>
                    <a:pt x="2855" y="22342"/>
                  </a:lnTo>
                  <a:lnTo>
                    <a:pt x="0" y="36575"/>
                  </a:lnTo>
                  <a:lnTo>
                    <a:pt x="0" y="182499"/>
                  </a:lnTo>
                  <a:lnTo>
                    <a:pt x="2855" y="196732"/>
                  </a:lnTo>
                  <a:lnTo>
                    <a:pt x="10652" y="208359"/>
                  </a:lnTo>
                  <a:lnTo>
                    <a:pt x="22234" y="216199"/>
                  </a:lnTo>
                  <a:lnTo>
                    <a:pt x="36449" y="219075"/>
                  </a:lnTo>
                  <a:lnTo>
                    <a:pt x="2386203" y="219075"/>
                  </a:lnTo>
                  <a:lnTo>
                    <a:pt x="2400436" y="216199"/>
                  </a:lnTo>
                  <a:lnTo>
                    <a:pt x="2412063" y="208359"/>
                  </a:lnTo>
                  <a:lnTo>
                    <a:pt x="2419903" y="196732"/>
                  </a:lnTo>
                  <a:lnTo>
                    <a:pt x="2422779" y="182499"/>
                  </a:lnTo>
                  <a:lnTo>
                    <a:pt x="2422779" y="36575"/>
                  </a:lnTo>
                  <a:lnTo>
                    <a:pt x="2419903" y="22342"/>
                  </a:lnTo>
                  <a:lnTo>
                    <a:pt x="2412063" y="10715"/>
                  </a:lnTo>
                  <a:lnTo>
                    <a:pt x="2400436" y="2875"/>
                  </a:lnTo>
                  <a:lnTo>
                    <a:pt x="2386203" y="0"/>
                  </a:lnTo>
                  <a:close/>
                </a:path>
              </a:pathLst>
            </a:custGeom>
            <a:solidFill>
              <a:srgbClr val="9BBA58"/>
            </a:solidFill>
          </p:spPr>
          <p:txBody>
            <a:bodyPr wrap="square" lIns="0" tIns="0" rIns="0" bIns="0" rtlCol="0"/>
            <a:lstStyle/>
            <a:p>
              <a:endParaRPr/>
            </a:p>
          </p:txBody>
        </p:sp>
        <p:pic>
          <p:nvPicPr>
            <p:cNvPr id="7" name="object 7"/>
            <p:cNvPicPr/>
            <p:nvPr/>
          </p:nvPicPr>
          <p:blipFill>
            <a:blip r:embed="rId3" cstate="print"/>
            <a:stretch>
              <a:fillRect/>
            </a:stretch>
          </p:blipFill>
          <p:spPr>
            <a:xfrm>
              <a:off x="6894830" y="3621913"/>
              <a:ext cx="85725" cy="190119"/>
            </a:xfrm>
            <a:prstGeom prst="rect">
              <a:avLst/>
            </a:prstGeom>
          </p:spPr>
        </p:pic>
      </p:grpSp>
      <p:sp>
        <p:nvSpPr>
          <p:cNvPr id="8" name="object 8" descr="$PPTXTitle"/>
          <p:cNvSpPr txBox="1">
            <a:spLocks noGrp="1"/>
          </p:cNvSpPr>
          <p:nvPr>
            <p:ph type="title"/>
          </p:nvPr>
        </p:nvSpPr>
        <p:spPr>
          <a:xfrm>
            <a:off x="115925" y="46101"/>
            <a:ext cx="1999614" cy="363855"/>
          </a:xfrm>
          <a:prstGeom prst="rect">
            <a:avLst/>
          </a:prstGeom>
        </p:spPr>
        <p:txBody>
          <a:bodyPr vert="horz" wrap="square" lIns="0" tIns="15240" rIns="0" bIns="0" rtlCol="0">
            <a:spAutoFit/>
          </a:bodyPr>
          <a:lstStyle/>
          <a:p>
            <a:pPr marL="12700">
              <a:lnSpc>
                <a:spcPct val="100000"/>
              </a:lnSpc>
              <a:spcBef>
                <a:spcPts val="120"/>
              </a:spcBef>
            </a:pPr>
            <a:r>
              <a:rPr sz="2200" spc="-10" dirty="0"/>
              <a:t>多分野連携事例</a:t>
            </a:r>
            <a:endParaRPr sz="2200"/>
          </a:p>
        </p:txBody>
      </p:sp>
      <p:grpSp>
        <p:nvGrpSpPr>
          <p:cNvPr id="9" name="object 9"/>
          <p:cNvGrpSpPr/>
          <p:nvPr/>
        </p:nvGrpSpPr>
        <p:grpSpPr>
          <a:xfrm>
            <a:off x="454482" y="3807396"/>
            <a:ext cx="3847465" cy="654685"/>
            <a:chOff x="454482" y="3807396"/>
            <a:chExt cx="3847465" cy="654685"/>
          </a:xfrm>
        </p:grpSpPr>
        <p:sp>
          <p:nvSpPr>
            <p:cNvPr id="10" name="object 10"/>
            <p:cNvSpPr/>
            <p:nvPr/>
          </p:nvSpPr>
          <p:spPr>
            <a:xfrm>
              <a:off x="468769" y="3821684"/>
              <a:ext cx="3818890" cy="626110"/>
            </a:xfrm>
            <a:custGeom>
              <a:avLst/>
              <a:gdLst/>
              <a:ahLst/>
              <a:cxnLst/>
              <a:rect l="l" t="t" r="r" b="b"/>
              <a:pathLst>
                <a:path w="3818890" h="626110">
                  <a:moveTo>
                    <a:pt x="3818382" y="0"/>
                  </a:moveTo>
                  <a:lnTo>
                    <a:pt x="0" y="0"/>
                  </a:lnTo>
                  <a:lnTo>
                    <a:pt x="0" y="625729"/>
                  </a:lnTo>
                  <a:lnTo>
                    <a:pt x="3818382" y="625729"/>
                  </a:lnTo>
                  <a:lnTo>
                    <a:pt x="3818382" y="0"/>
                  </a:lnTo>
                  <a:close/>
                </a:path>
              </a:pathLst>
            </a:custGeom>
            <a:solidFill>
              <a:srgbClr val="EBF0DE"/>
            </a:solidFill>
          </p:spPr>
          <p:txBody>
            <a:bodyPr wrap="square" lIns="0" tIns="0" rIns="0" bIns="0" rtlCol="0"/>
            <a:lstStyle/>
            <a:p>
              <a:endParaRPr/>
            </a:p>
          </p:txBody>
        </p:sp>
        <p:sp>
          <p:nvSpPr>
            <p:cNvPr id="11" name="object 11"/>
            <p:cNvSpPr/>
            <p:nvPr/>
          </p:nvSpPr>
          <p:spPr>
            <a:xfrm>
              <a:off x="468769" y="3821684"/>
              <a:ext cx="3818890" cy="626110"/>
            </a:xfrm>
            <a:custGeom>
              <a:avLst/>
              <a:gdLst/>
              <a:ahLst/>
              <a:cxnLst/>
              <a:rect l="l" t="t" r="r" b="b"/>
              <a:pathLst>
                <a:path w="3818890" h="626110">
                  <a:moveTo>
                    <a:pt x="0" y="625729"/>
                  </a:moveTo>
                  <a:lnTo>
                    <a:pt x="3818382" y="625729"/>
                  </a:lnTo>
                  <a:lnTo>
                    <a:pt x="3818382" y="0"/>
                  </a:lnTo>
                  <a:lnTo>
                    <a:pt x="0" y="0"/>
                  </a:lnTo>
                  <a:lnTo>
                    <a:pt x="0" y="625729"/>
                  </a:lnTo>
                  <a:close/>
                </a:path>
              </a:pathLst>
            </a:custGeom>
            <a:ln w="28575">
              <a:solidFill>
                <a:srgbClr val="4F6128"/>
              </a:solidFill>
            </a:ln>
          </p:spPr>
          <p:txBody>
            <a:bodyPr wrap="square" lIns="0" tIns="0" rIns="0" bIns="0" rtlCol="0"/>
            <a:lstStyle/>
            <a:p>
              <a:endParaRPr/>
            </a:p>
          </p:txBody>
        </p:sp>
      </p:grpSp>
      <p:sp>
        <p:nvSpPr>
          <p:cNvPr id="12" name="object 12"/>
          <p:cNvSpPr txBox="1"/>
          <p:nvPr/>
        </p:nvSpPr>
        <p:spPr>
          <a:xfrm>
            <a:off x="2236470" y="3849115"/>
            <a:ext cx="281940" cy="186690"/>
          </a:xfrm>
          <a:prstGeom prst="rect">
            <a:avLst/>
          </a:prstGeom>
        </p:spPr>
        <p:txBody>
          <a:bodyPr vert="horz" wrap="square" lIns="0" tIns="13335" rIns="0" bIns="0" rtlCol="0">
            <a:spAutoFit/>
          </a:bodyPr>
          <a:lstStyle/>
          <a:p>
            <a:pPr marL="12700">
              <a:lnSpc>
                <a:spcPct val="100000"/>
              </a:lnSpc>
              <a:spcBef>
                <a:spcPts val="105"/>
              </a:spcBef>
            </a:pPr>
            <a:r>
              <a:rPr sz="1050" spc="-15" dirty="0">
                <a:solidFill>
                  <a:srgbClr val="4F6128"/>
                </a:solidFill>
                <a:latin typeface="HGP創英角ｺﾞｼｯｸUB"/>
                <a:cs typeface="HGP創英角ｺﾞｼｯｸUB"/>
              </a:rPr>
              <a:t>ＪＶ </a:t>
            </a:r>
            <a:endParaRPr sz="1050">
              <a:latin typeface="HGP創英角ｺﾞｼｯｸUB"/>
              <a:cs typeface="HGP創英角ｺﾞｼｯｸUB"/>
            </a:endParaRPr>
          </a:p>
        </p:txBody>
      </p:sp>
      <p:grpSp>
        <p:nvGrpSpPr>
          <p:cNvPr id="13" name="object 13"/>
          <p:cNvGrpSpPr/>
          <p:nvPr/>
        </p:nvGrpSpPr>
        <p:grpSpPr>
          <a:xfrm>
            <a:off x="468769" y="3394455"/>
            <a:ext cx="1664335" cy="995044"/>
            <a:chOff x="468769" y="3394455"/>
            <a:chExt cx="1664335" cy="995044"/>
          </a:xfrm>
        </p:grpSpPr>
        <p:sp>
          <p:nvSpPr>
            <p:cNvPr id="14" name="object 14"/>
            <p:cNvSpPr/>
            <p:nvPr/>
          </p:nvSpPr>
          <p:spPr>
            <a:xfrm>
              <a:off x="468769" y="3394455"/>
              <a:ext cx="1664335" cy="219075"/>
            </a:xfrm>
            <a:custGeom>
              <a:avLst/>
              <a:gdLst/>
              <a:ahLst/>
              <a:cxnLst/>
              <a:rect l="l" t="t" r="r" b="b"/>
              <a:pathLst>
                <a:path w="1664335" h="219075">
                  <a:moveTo>
                    <a:pt x="1627873" y="0"/>
                  </a:moveTo>
                  <a:lnTo>
                    <a:pt x="36499" y="0"/>
                  </a:lnTo>
                  <a:lnTo>
                    <a:pt x="22293" y="2855"/>
                  </a:lnTo>
                  <a:lnTo>
                    <a:pt x="10691" y="10652"/>
                  </a:lnTo>
                  <a:lnTo>
                    <a:pt x="2868" y="22234"/>
                  </a:lnTo>
                  <a:lnTo>
                    <a:pt x="0" y="36449"/>
                  </a:lnTo>
                  <a:lnTo>
                    <a:pt x="0" y="182499"/>
                  </a:lnTo>
                  <a:lnTo>
                    <a:pt x="2868" y="196659"/>
                  </a:lnTo>
                  <a:lnTo>
                    <a:pt x="10691" y="208248"/>
                  </a:lnTo>
                  <a:lnTo>
                    <a:pt x="22293" y="216074"/>
                  </a:lnTo>
                  <a:lnTo>
                    <a:pt x="36499" y="218948"/>
                  </a:lnTo>
                  <a:lnTo>
                    <a:pt x="1627873" y="218948"/>
                  </a:lnTo>
                  <a:lnTo>
                    <a:pt x="1642033" y="216074"/>
                  </a:lnTo>
                  <a:lnTo>
                    <a:pt x="1653622" y="208248"/>
                  </a:lnTo>
                  <a:lnTo>
                    <a:pt x="1661448" y="196659"/>
                  </a:lnTo>
                  <a:lnTo>
                    <a:pt x="1664322" y="182499"/>
                  </a:lnTo>
                  <a:lnTo>
                    <a:pt x="1664322" y="36449"/>
                  </a:lnTo>
                  <a:lnTo>
                    <a:pt x="1661448" y="22234"/>
                  </a:lnTo>
                  <a:lnTo>
                    <a:pt x="1653622" y="10652"/>
                  </a:lnTo>
                  <a:lnTo>
                    <a:pt x="1642033" y="2855"/>
                  </a:lnTo>
                  <a:lnTo>
                    <a:pt x="1627873" y="0"/>
                  </a:lnTo>
                  <a:close/>
                </a:path>
              </a:pathLst>
            </a:custGeom>
            <a:solidFill>
              <a:srgbClr val="4F81BC"/>
            </a:solidFill>
          </p:spPr>
          <p:txBody>
            <a:bodyPr wrap="square" lIns="0" tIns="0" rIns="0" bIns="0" rtlCol="0"/>
            <a:lstStyle/>
            <a:p>
              <a:endParaRPr/>
            </a:p>
          </p:txBody>
        </p:sp>
        <p:sp>
          <p:nvSpPr>
            <p:cNvPr id="15" name="object 15"/>
            <p:cNvSpPr/>
            <p:nvPr/>
          </p:nvSpPr>
          <p:spPr>
            <a:xfrm>
              <a:off x="563168" y="4044861"/>
              <a:ext cx="628650" cy="344170"/>
            </a:xfrm>
            <a:custGeom>
              <a:avLst/>
              <a:gdLst/>
              <a:ahLst/>
              <a:cxnLst/>
              <a:rect l="l" t="t" r="r" b="b"/>
              <a:pathLst>
                <a:path w="628650" h="344170">
                  <a:moveTo>
                    <a:pt x="628396" y="0"/>
                  </a:moveTo>
                  <a:lnTo>
                    <a:pt x="0" y="0"/>
                  </a:lnTo>
                  <a:lnTo>
                    <a:pt x="0" y="344131"/>
                  </a:lnTo>
                  <a:lnTo>
                    <a:pt x="628396" y="344131"/>
                  </a:lnTo>
                  <a:lnTo>
                    <a:pt x="628396" y="0"/>
                  </a:lnTo>
                  <a:close/>
                </a:path>
              </a:pathLst>
            </a:custGeom>
            <a:solidFill>
              <a:srgbClr val="E36C09"/>
            </a:solidFill>
          </p:spPr>
          <p:txBody>
            <a:bodyPr wrap="square" lIns="0" tIns="0" rIns="0" bIns="0" rtlCol="0"/>
            <a:lstStyle/>
            <a:p>
              <a:endParaRPr/>
            </a:p>
          </p:txBody>
        </p:sp>
      </p:grpSp>
      <p:sp>
        <p:nvSpPr>
          <p:cNvPr id="16" name="object 16"/>
          <p:cNvSpPr txBox="1"/>
          <p:nvPr/>
        </p:nvSpPr>
        <p:spPr>
          <a:xfrm>
            <a:off x="735583" y="4057269"/>
            <a:ext cx="281940" cy="330200"/>
          </a:xfrm>
          <a:prstGeom prst="rect">
            <a:avLst/>
          </a:prstGeom>
        </p:spPr>
        <p:txBody>
          <a:bodyPr vert="horz" wrap="square" lIns="0" tIns="12065" rIns="0" bIns="0" rtlCol="0">
            <a:spAutoFit/>
          </a:bodyPr>
          <a:lstStyle/>
          <a:p>
            <a:pPr marL="12700" marR="5080">
              <a:lnSpc>
                <a:spcPct val="100000"/>
              </a:lnSpc>
              <a:spcBef>
                <a:spcPts val="95"/>
              </a:spcBef>
            </a:pPr>
            <a:r>
              <a:rPr sz="1000" b="1" spc="-25" dirty="0">
                <a:solidFill>
                  <a:srgbClr val="FFFFFF"/>
                </a:solidFill>
                <a:latin typeface="ＭＳ Ｐゴシック"/>
                <a:cs typeface="ＭＳ Ｐゴシック"/>
              </a:rPr>
              <a:t>建設会社</a:t>
            </a:r>
            <a:endParaRPr sz="1000">
              <a:latin typeface="ＭＳ Ｐゴシック"/>
              <a:cs typeface="ＭＳ Ｐゴシック"/>
            </a:endParaRPr>
          </a:p>
        </p:txBody>
      </p:sp>
      <p:sp>
        <p:nvSpPr>
          <p:cNvPr id="17" name="object 17"/>
          <p:cNvSpPr txBox="1"/>
          <p:nvPr/>
        </p:nvSpPr>
        <p:spPr>
          <a:xfrm>
            <a:off x="431088" y="4774819"/>
            <a:ext cx="782320" cy="177800"/>
          </a:xfrm>
          <a:prstGeom prst="rect">
            <a:avLst/>
          </a:prstGeom>
        </p:spPr>
        <p:txBody>
          <a:bodyPr vert="horz" wrap="square" lIns="0" tIns="12065" rIns="0" bIns="0" rtlCol="0">
            <a:spAutoFit/>
          </a:bodyPr>
          <a:lstStyle/>
          <a:p>
            <a:pPr marL="12700">
              <a:lnSpc>
                <a:spcPct val="100000"/>
              </a:lnSpc>
              <a:spcBef>
                <a:spcPts val="95"/>
              </a:spcBef>
            </a:pPr>
            <a:r>
              <a:rPr sz="1000" spc="-25" dirty="0">
                <a:solidFill>
                  <a:srgbClr val="E36C09"/>
                </a:solidFill>
                <a:latin typeface="ＭＳ Ｐゴシック"/>
                <a:cs typeface="ＭＳ Ｐゴシック"/>
              </a:rPr>
              <a:t>【各社へ指示</a:t>
            </a:r>
            <a:r>
              <a:rPr sz="1000" spc="-1005" dirty="0">
                <a:solidFill>
                  <a:srgbClr val="E36C09"/>
                </a:solidFill>
                <a:latin typeface="ＭＳ Ｐゴシック"/>
                <a:cs typeface="ＭＳ Ｐゴシック"/>
              </a:rPr>
              <a:t>】</a:t>
            </a:r>
            <a:endParaRPr sz="1000">
              <a:latin typeface="ＭＳ Ｐゴシック"/>
              <a:cs typeface="ＭＳ Ｐゴシック"/>
            </a:endParaRPr>
          </a:p>
        </p:txBody>
      </p:sp>
      <p:grpSp>
        <p:nvGrpSpPr>
          <p:cNvPr id="18" name="object 18"/>
          <p:cNvGrpSpPr/>
          <p:nvPr/>
        </p:nvGrpSpPr>
        <p:grpSpPr>
          <a:xfrm>
            <a:off x="1213345" y="4045483"/>
            <a:ext cx="770890" cy="342900"/>
            <a:chOff x="1213345" y="4045483"/>
            <a:chExt cx="770890" cy="342900"/>
          </a:xfrm>
        </p:grpSpPr>
        <p:sp>
          <p:nvSpPr>
            <p:cNvPr id="19" name="object 19"/>
            <p:cNvSpPr/>
            <p:nvPr/>
          </p:nvSpPr>
          <p:spPr>
            <a:xfrm>
              <a:off x="1219695" y="4051833"/>
              <a:ext cx="758190" cy="330200"/>
            </a:xfrm>
            <a:custGeom>
              <a:avLst/>
              <a:gdLst/>
              <a:ahLst/>
              <a:cxnLst/>
              <a:rect l="l" t="t" r="r" b="b"/>
              <a:pathLst>
                <a:path w="758189" h="330200">
                  <a:moveTo>
                    <a:pt x="757859" y="0"/>
                  </a:moveTo>
                  <a:lnTo>
                    <a:pt x="0" y="0"/>
                  </a:lnTo>
                  <a:lnTo>
                    <a:pt x="0" y="330174"/>
                  </a:lnTo>
                  <a:lnTo>
                    <a:pt x="757859" y="330174"/>
                  </a:lnTo>
                  <a:lnTo>
                    <a:pt x="757859" y="0"/>
                  </a:lnTo>
                  <a:close/>
                </a:path>
              </a:pathLst>
            </a:custGeom>
            <a:solidFill>
              <a:srgbClr val="1F487C"/>
            </a:solidFill>
          </p:spPr>
          <p:txBody>
            <a:bodyPr wrap="square" lIns="0" tIns="0" rIns="0" bIns="0" rtlCol="0"/>
            <a:lstStyle/>
            <a:p>
              <a:endParaRPr/>
            </a:p>
          </p:txBody>
        </p:sp>
        <p:sp>
          <p:nvSpPr>
            <p:cNvPr id="20" name="object 20"/>
            <p:cNvSpPr/>
            <p:nvPr/>
          </p:nvSpPr>
          <p:spPr>
            <a:xfrm>
              <a:off x="1219695" y="4051833"/>
              <a:ext cx="758190" cy="330200"/>
            </a:xfrm>
            <a:custGeom>
              <a:avLst/>
              <a:gdLst/>
              <a:ahLst/>
              <a:cxnLst/>
              <a:rect l="l" t="t" r="r" b="b"/>
              <a:pathLst>
                <a:path w="758189" h="330200">
                  <a:moveTo>
                    <a:pt x="0" y="330174"/>
                  </a:moveTo>
                  <a:lnTo>
                    <a:pt x="757859" y="330174"/>
                  </a:lnTo>
                  <a:lnTo>
                    <a:pt x="757859" y="0"/>
                  </a:lnTo>
                  <a:lnTo>
                    <a:pt x="0" y="0"/>
                  </a:lnTo>
                  <a:lnTo>
                    <a:pt x="0" y="330174"/>
                  </a:lnTo>
                  <a:close/>
                </a:path>
              </a:pathLst>
            </a:custGeom>
            <a:ln w="12699">
              <a:solidFill>
                <a:srgbClr val="1F487C"/>
              </a:solidFill>
            </a:ln>
          </p:spPr>
          <p:txBody>
            <a:bodyPr wrap="square" lIns="0" tIns="0" rIns="0" bIns="0" rtlCol="0"/>
            <a:lstStyle/>
            <a:p>
              <a:endParaRPr/>
            </a:p>
          </p:txBody>
        </p:sp>
      </p:grpSp>
      <p:sp>
        <p:nvSpPr>
          <p:cNvPr id="21" name="object 21"/>
          <p:cNvSpPr txBox="1"/>
          <p:nvPr/>
        </p:nvSpPr>
        <p:spPr>
          <a:xfrm>
            <a:off x="1350644" y="4057269"/>
            <a:ext cx="493395" cy="330200"/>
          </a:xfrm>
          <a:prstGeom prst="rect">
            <a:avLst/>
          </a:prstGeom>
        </p:spPr>
        <p:txBody>
          <a:bodyPr vert="horz" wrap="square" lIns="0" tIns="12065" rIns="0" bIns="0" rtlCol="0">
            <a:spAutoFit/>
          </a:bodyPr>
          <a:lstStyle/>
          <a:p>
            <a:pPr marL="12700">
              <a:lnSpc>
                <a:spcPct val="100000"/>
              </a:lnSpc>
              <a:spcBef>
                <a:spcPts val="95"/>
              </a:spcBef>
            </a:pPr>
            <a:r>
              <a:rPr sz="1000" b="1" spc="-90" dirty="0">
                <a:solidFill>
                  <a:srgbClr val="FFFFFF"/>
                </a:solidFill>
                <a:latin typeface="ＭＳ Ｐゴシック"/>
                <a:cs typeface="ＭＳ Ｐゴシック"/>
              </a:rPr>
              <a:t>コンサル</a:t>
            </a:r>
            <a:endParaRPr sz="1000">
              <a:latin typeface="ＭＳ Ｐゴシック"/>
              <a:cs typeface="ＭＳ Ｐゴシック"/>
            </a:endParaRPr>
          </a:p>
          <a:p>
            <a:pPr marL="56515">
              <a:lnSpc>
                <a:spcPct val="100000"/>
              </a:lnSpc>
            </a:pPr>
            <a:r>
              <a:rPr sz="1000" b="1" spc="-20" dirty="0">
                <a:solidFill>
                  <a:srgbClr val="FFFFFF"/>
                </a:solidFill>
                <a:latin typeface="ＭＳ Ｐゴシック"/>
                <a:cs typeface="ＭＳ Ｐゴシック"/>
              </a:rPr>
              <a:t>※市外</a:t>
            </a:r>
            <a:endParaRPr sz="1000">
              <a:latin typeface="ＭＳ Ｐゴシック"/>
              <a:cs typeface="ＭＳ Ｐゴシック"/>
            </a:endParaRPr>
          </a:p>
        </p:txBody>
      </p:sp>
      <p:sp>
        <p:nvSpPr>
          <p:cNvPr id="22" name="object 22"/>
          <p:cNvSpPr txBox="1"/>
          <p:nvPr/>
        </p:nvSpPr>
        <p:spPr>
          <a:xfrm>
            <a:off x="448767" y="4466971"/>
            <a:ext cx="1534160" cy="269875"/>
          </a:xfrm>
          <a:prstGeom prst="rect">
            <a:avLst/>
          </a:prstGeom>
        </p:spPr>
        <p:txBody>
          <a:bodyPr vert="horz" wrap="square" lIns="0" tIns="12700" rIns="0" bIns="0" rtlCol="0">
            <a:spAutoFit/>
          </a:bodyPr>
          <a:lstStyle/>
          <a:p>
            <a:pPr marL="166370" marR="5080" indent="-154305">
              <a:lnSpc>
                <a:spcPct val="100000"/>
              </a:lnSpc>
              <a:spcBef>
                <a:spcPts val="100"/>
              </a:spcBef>
            </a:pPr>
            <a:r>
              <a:rPr sz="800" b="1" spc="-15" dirty="0">
                <a:solidFill>
                  <a:srgbClr val="FF0000"/>
                </a:solidFill>
                <a:latin typeface="ＭＳ Ｐゴシック"/>
                <a:cs typeface="ＭＳ Ｐゴシック"/>
              </a:rPr>
              <a:t>マネジメント</a:t>
            </a:r>
            <a:r>
              <a:rPr sz="800" spc="165" dirty="0">
                <a:latin typeface="ＭＳ Ｐゴシック"/>
                <a:cs typeface="ＭＳ Ｐゴシック"/>
              </a:rPr>
              <a:t>窓口 </a:t>
            </a:r>
            <a:r>
              <a:rPr sz="800" b="1" spc="-70" dirty="0">
                <a:solidFill>
                  <a:srgbClr val="FF0000"/>
                </a:solidFill>
                <a:latin typeface="ＭＳ Ｐゴシック"/>
                <a:cs typeface="ＭＳ Ｐゴシック"/>
              </a:rPr>
              <a:t>マネジメント</a:t>
            </a:r>
            <a:r>
              <a:rPr sz="800" b="1" dirty="0">
                <a:solidFill>
                  <a:srgbClr val="FF0000"/>
                </a:solidFill>
                <a:latin typeface="ＭＳ Ｐゴシック"/>
                <a:cs typeface="ＭＳ Ｐゴシック"/>
              </a:rPr>
              <a:t>支援</a:t>
            </a:r>
            <a:r>
              <a:rPr sz="800" spc="-15" dirty="0">
                <a:latin typeface="ＭＳ Ｐゴシック"/>
                <a:cs typeface="ＭＳ Ｐゴシック"/>
              </a:rPr>
              <a:t>道路維持</a:t>
            </a:r>
            <a:endParaRPr sz="800">
              <a:latin typeface="ＭＳ Ｐゴシック"/>
              <a:cs typeface="ＭＳ Ｐゴシック"/>
            </a:endParaRPr>
          </a:p>
        </p:txBody>
      </p:sp>
      <p:sp>
        <p:nvSpPr>
          <p:cNvPr id="23" name="object 23"/>
          <p:cNvSpPr/>
          <p:nvPr/>
        </p:nvSpPr>
        <p:spPr>
          <a:xfrm>
            <a:off x="2005710" y="4048912"/>
            <a:ext cx="736600" cy="330200"/>
          </a:xfrm>
          <a:custGeom>
            <a:avLst/>
            <a:gdLst/>
            <a:ahLst/>
            <a:cxnLst/>
            <a:rect l="l" t="t" r="r" b="b"/>
            <a:pathLst>
              <a:path w="736600" h="330200">
                <a:moveTo>
                  <a:pt x="736257" y="0"/>
                </a:moveTo>
                <a:lnTo>
                  <a:pt x="0" y="0"/>
                </a:lnTo>
                <a:lnTo>
                  <a:pt x="0" y="330174"/>
                </a:lnTo>
                <a:lnTo>
                  <a:pt x="736257" y="330174"/>
                </a:lnTo>
                <a:lnTo>
                  <a:pt x="736257" y="0"/>
                </a:lnTo>
                <a:close/>
              </a:path>
            </a:pathLst>
          </a:custGeom>
          <a:solidFill>
            <a:srgbClr val="4F6128"/>
          </a:solidFill>
        </p:spPr>
        <p:txBody>
          <a:bodyPr wrap="square" lIns="0" tIns="0" rIns="0" bIns="0" rtlCol="0"/>
          <a:lstStyle/>
          <a:p>
            <a:endParaRPr/>
          </a:p>
        </p:txBody>
      </p:sp>
      <p:sp>
        <p:nvSpPr>
          <p:cNvPr id="24" name="object 24"/>
          <p:cNvSpPr txBox="1"/>
          <p:nvPr/>
        </p:nvSpPr>
        <p:spPr>
          <a:xfrm>
            <a:off x="2125217" y="4054602"/>
            <a:ext cx="496570" cy="330200"/>
          </a:xfrm>
          <a:prstGeom prst="rect">
            <a:avLst/>
          </a:prstGeom>
        </p:spPr>
        <p:txBody>
          <a:bodyPr vert="horz" wrap="square" lIns="0" tIns="12065" rIns="0" bIns="0" rtlCol="0">
            <a:spAutoFit/>
          </a:bodyPr>
          <a:lstStyle/>
          <a:p>
            <a:pPr marL="12700" marR="5080" indent="107950">
              <a:lnSpc>
                <a:spcPct val="100000"/>
              </a:lnSpc>
              <a:spcBef>
                <a:spcPts val="95"/>
              </a:spcBef>
            </a:pPr>
            <a:r>
              <a:rPr sz="1000" b="1" spc="-25" dirty="0">
                <a:solidFill>
                  <a:srgbClr val="FFFFFF"/>
                </a:solidFill>
                <a:latin typeface="ＭＳ Ｐゴシック"/>
                <a:cs typeface="ＭＳ Ｐゴシック"/>
              </a:rPr>
              <a:t>建設</a:t>
            </a:r>
            <a:r>
              <a:rPr sz="1000" b="1" spc="-105" dirty="0">
                <a:solidFill>
                  <a:srgbClr val="FFFFFF"/>
                </a:solidFill>
                <a:latin typeface="ＭＳ Ｐゴシック"/>
                <a:cs typeface="ＭＳ Ｐゴシック"/>
              </a:rPr>
              <a:t>会社３社</a:t>
            </a:r>
            <a:endParaRPr sz="1000">
              <a:latin typeface="ＭＳ Ｐゴシック"/>
              <a:cs typeface="ＭＳ Ｐゴシック"/>
            </a:endParaRPr>
          </a:p>
        </p:txBody>
      </p:sp>
      <p:sp>
        <p:nvSpPr>
          <p:cNvPr id="25" name="object 25"/>
          <p:cNvSpPr/>
          <p:nvPr/>
        </p:nvSpPr>
        <p:spPr>
          <a:xfrm>
            <a:off x="2770123" y="4048912"/>
            <a:ext cx="596265" cy="330200"/>
          </a:xfrm>
          <a:custGeom>
            <a:avLst/>
            <a:gdLst/>
            <a:ahLst/>
            <a:cxnLst/>
            <a:rect l="l" t="t" r="r" b="b"/>
            <a:pathLst>
              <a:path w="596264" h="330200">
                <a:moveTo>
                  <a:pt x="595960" y="0"/>
                </a:moveTo>
                <a:lnTo>
                  <a:pt x="0" y="0"/>
                </a:lnTo>
                <a:lnTo>
                  <a:pt x="0" y="330174"/>
                </a:lnTo>
                <a:lnTo>
                  <a:pt x="595960" y="330174"/>
                </a:lnTo>
                <a:lnTo>
                  <a:pt x="595960" y="0"/>
                </a:lnTo>
                <a:close/>
              </a:path>
            </a:pathLst>
          </a:custGeom>
          <a:solidFill>
            <a:srgbClr val="4F6128"/>
          </a:solidFill>
        </p:spPr>
        <p:txBody>
          <a:bodyPr wrap="square" lIns="0" tIns="0" rIns="0" bIns="0" rtlCol="0"/>
          <a:lstStyle/>
          <a:p>
            <a:endParaRPr/>
          </a:p>
        </p:txBody>
      </p:sp>
      <p:sp>
        <p:nvSpPr>
          <p:cNvPr id="26" name="object 26"/>
          <p:cNvSpPr txBox="1"/>
          <p:nvPr/>
        </p:nvSpPr>
        <p:spPr>
          <a:xfrm>
            <a:off x="2927350" y="4054602"/>
            <a:ext cx="283210" cy="330200"/>
          </a:xfrm>
          <a:prstGeom prst="rect">
            <a:avLst/>
          </a:prstGeom>
        </p:spPr>
        <p:txBody>
          <a:bodyPr vert="horz" wrap="square" lIns="0" tIns="12065" rIns="0" bIns="0" rtlCol="0">
            <a:spAutoFit/>
          </a:bodyPr>
          <a:lstStyle/>
          <a:p>
            <a:pPr marL="12700" marR="5080" indent="1270">
              <a:lnSpc>
                <a:spcPct val="100000"/>
              </a:lnSpc>
              <a:spcBef>
                <a:spcPts val="95"/>
              </a:spcBef>
            </a:pPr>
            <a:r>
              <a:rPr sz="1000" b="1" spc="-25" dirty="0">
                <a:solidFill>
                  <a:srgbClr val="FFFFFF"/>
                </a:solidFill>
                <a:latin typeface="ＭＳ Ｐゴシック"/>
                <a:cs typeface="ＭＳ Ｐゴシック"/>
              </a:rPr>
              <a:t>造園会社</a:t>
            </a:r>
            <a:endParaRPr sz="1000">
              <a:latin typeface="ＭＳ Ｐゴシック"/>
              <a:cs typeface="ＭＳ Ｐゴシック"/>
            </a:endParaRPr>
          </a:p>
        </p:txBody>
      </p:sp>
      <p:sp>
        <p:nvSpPr>
          <p:cNvPr id="27" name="object 27"/>
          <p:cNvSpPr/>
          <p:nvPr/>
        </p:nvSpPr>
        <p:spPr>
          <a:xfrm>
            <a:off x="3394202" y="4048912"/>
            <a:ext cx="760730" cy="330200"/>
          </a:xfrm>
          <a:custGeom>
            <a:avLst/>
            <a:gdLst/>
            <a:ahLst/>
            <a:cxnLst/>
            <a:rect l="l" t="t" r="r" b="b"/>
            <a:pathLst>
              <a:path w="760729" h="330200">
                <a:moveTo>
                  <a:pt x="760717" y="0"/>
                </a:moveTo>
                <a:lnTo>
                  <a:pt x="0" y="0"/>
                </a:lnTo>
                <a:lnTo>
                  <a:pt x="0" y="330174"/>
                </a:lnTo>
                <a:lnTo>
                  <a:pt x="760717" y="330174"/>
                </a:lnTo>
                <a:lnTo>
                  <a:pt x="760717" y="0"/>
                </a:lnTo>
                <a:close/>
              </a:path>
            </a:pathLst>
          </a:custGeom>
          <a:solidFill>
            <a:srgbClr val="4F6128"/>
          </a:solidFill>
        </p:spPr>
        <p:txBody>
          <a:bodyPr wrap="square" lIns="0" tIns="0" rIns="0" bIns="0" rtlCol="0"/>
          <a:lstStyle/>
          <a:p>
            <a:endParaRPr/>
          </a:p>
        </p:txBody>
      </p:sp>
      <p:sp>
        <p:nvSpPr>
          <p:cNvPr id="28" name="object 28"/>
          <p:cNvSpPr txBox="1"/>
          <p:nvPr/>
        </p:nvSpPr>
        <p:spPr>
          <a:xfrm>
            <a:off x="3507104" y="4054602"/>
            <a:ext cx="534670" cy="330200"/>
          </a:xfrm>
          <a:prstGeom prst="rect">
            <a:avLst/>
          </a:prstGeom>
        </p:spPr>
        <p:txBody>
          <a:bodyPr vert="horz" wrap="square" lIns="0" tIns="12065" rIns="0" bIns="0" rtlCol="0">
            <a:spAutoFit/>
          </a:bodyPr>
          <a:lstStyle/>
          <a:p>
            <a:pPr marL="139065" marR="5080" indent="-127000">
              <a:lnSpc>
                <a:spcPct val="100000"/>
              </a:lnSpc>
              <a:spcBef>
                <a:spcPts val="95"/>
              </a:spcBef>
            </a:pPr>
            <a:r>
              <a:rPr sz="1000" b="1" spc="-20" dirty="0">
                <a:solidFill>
                  <a:srgbClr val="FFFFFF"/>
                </a:solidFill>
                <a:latin typeface="ＭＳ Ｐゴシック"/>
                <a:cs typeface="ＭＳ Ｐゴシック"/>
              </a:rPr>
              <a:t>電気工事</a:t>
            </a:r>
            <a:r>
              <a:rPr sz="1000" b="1" spc="-25" dirty="0">
                <a:solidFill>
                  <a:srgbClr val="FFFFFF"/>
                </a:solidFill>
                <a:latin typeface="ＭＳ Ｐゴシック"/>
                <a:cs typeface="ＭＳ Ｐゴシック"/>
              </a:rPr>
              <a:t>会社</a:t>
            </a:r>
            <a:endParaRPr sz="1000">
              <a:latin typeface="ＭＳ Ｐゴシック"/>
              <a:cs typeface="ＭＳ Ｐゴシック"/>
            </a:endParaRPr>
          </a:p>
        </p:txBody>
      </p:sp>
      <p:sp>
        <p:nvSpPr>
          <p:cNvPr id="29" name="object 29"/>
          <p:cNvSpPr txBox="1"/>
          <p:nvPr/>
        </p:nvSpPr>
        <p:spPr>
          <a:xfrm>
            <a:off x="3667125" y="4467859"/>
            <a:ext cx="332740" cy="269875"/>
          </a:xfrm>
          <a:prstGeom prst="rect">
            <a:avLst/>
          </a:prstGeom>
        </p:spPr>
        <p:txBody>
          <a:bodyPr vert="horz" wrap="square" lIns="0" tIns="12700" rIns="0" bIns="0" rtlCol="0">
            <a:spAutoFit/>
          </a:bodyPr>
          <a:lstStyle/>
          <a:p>
            <a:pPr marL="62865" marR="5080" indent="-50800">
              <a:lnSpc>
                <a:spcPct val="100000"/>
              </a:lnSpc>
              <a:spcBef>
                <a:spcPts val="100"/>
              </a:spcBef>
            </a:pPr>
            <a:r>
              <a:rPr sz="800" spc="-20" dirty="0">
                <a:latin typeface="ＭＳ Ｐゴシック"/>
                <a:cs typeface="ＭＳ Ｐゴシック"/>
              </a:rPr>
              <a:t>照明灯</a:t>
            </a:r>
            <a:r>
              <a:rPr sz="800" spc="-25" dirty="0">
                <a:latin typeface="ＭＳ Ｐゴシック"/>
                <a:cs typeface="ＭＳ Ｐゴシック"/>
              </a:rPr>
              <a:t>管理</a:t>
            </a:r>
            <a:endParaRPr sz="800">
              <a:latin typeface="ＭＳ Ｐゴシック"/>
              <a:cs typeface="ＭＳ Ｐゴシック"/>
            </a:endParaRPr>
          </a:p>
        </p:txBody>
      </p:sp>
      <p:sp>
        <p:nvSpPr>
          <p:cNvPr id="30" name="object 30"/>
          <p:cNvSpPr txBox="1"/>
          <p:nvPr/>
        </p:nvSpPr>
        <p:spPr>
          <a:xfrm>
            <a:off x="2143760" y="4470908"/>
            <a:ext cx="1171575" cy="270510"/>
          </a:xfrm>
          <a:prstGeom prst="rect">
            <a:avLst/>
          </a:prstGeom>
        </p:spPr>
        <p:txBody>
          <a:bodyPr vert="horz" wrap="square" lIns="0" tIns="12700" rIns="0" bIns="0" rtlCol="0">
            <a:spAutoFit/>
          </a:bodyPr>
          <a:lstStyle/>
          <a:p>
            <a:pPr marL="45720" marR="5080" indent="-33655">
              <a:lnSpc>
                <a:spcPct val="100000"/>
              </a:lnSpc>
              <a:spcBef>
                <a:spcPts val="100"/>
              </a:spcBef>
              <a:tabLst>
                <a:tab pos="749935" algn="l"/>
              </a:tabLst>
            </a:pPr>
            <a:r>
              <a:rPr sz="800" spc="-10" dirty="0">
                <a:latin typeface="ＭＳ Ｐゴシック"/>
                <a:cs typeface="ＭＳ Ｐゴシック"/>
              </a:rPr>
              <a:t>道路維持</a:t>
            </a:r>
            <a:r>
              <a:rPr sz="800" spc="-50" dirty="0">
                <a:latin typeface="ＭＳ Ｐゴシック"/>
                <a:cs typeface="ＭＳ Ｐゴシック"/>
              </a:rPr>
              <a:t>、</a:t>
            </a:r>
            <a:r>
              <a:rPr sz="800" dirty="0">
                <a:latin typeface="ＭＳ Ｐゴシック"/>
                <a:cs typeface="ＭＳ Ｐゴシック"/>
              </a:rPr>
              <a:t>	公園維</a:t>
            </a:r>
            <a:r>
              <a:rPr sz="800" spc="-50" dirty="0">
                <a:latin typeface="ＭＳ Ｐゴシック"/>
                <a:cs typeface="ＭＳ Ｐゴシック"/>
              </a:rPr>
              <a:t>持</a:t>
            </a:r>
            <a:r>
              <a:rPr sz="800" dirty="0">
                <a:latin typeface="ＭＳ Ｐゴシック"/>
                <a:cs typeface="ＭＳ Ｐゴシック"/>
              </a:rPr>
              <a:t>水路維</a:t>
            </a:r>
            <a:r>
              <a:rPr sz="800" spc="-50" dirty="0">
                <a:latin typeface="ＭＳ Ｐゴシック"/>
                <a:cs typeface="ＭＳ Ｐゴシック"/>
              </a:rPr>
              <a:t>持</a:t>
            </a:r>
            <a:endParaRPr sz="800">
              <a:latin typeface="ＭＳ Ｐゴシック"/>
              <a:cs typeface="ＭＳ Ｐゴシック"/>
            </a:endParaRPr>
          </a:p>
        </p:txBody>
      </p:sp>
      <p:sp>
        <p:nvSpPr>
          <p:cNvPr id="31" name="object 31"/>
          <p:cNvSpPr txBox="1"/>
          <p:nvPr/>
        </p:nvSpPr>
        <p:spPr>
          <a:xfrm>
            <a:off x="1848104" y="4715002"/>
            <a:ext cx="1092835" cy="147955"/>
          </a:xfrm>
          <a:prstGeom prst="rect">
            <a:avLst/>
          </a:prstGeom>
        </p:spPr>
        <p:txBody>
          <a:bodyPr vert="horz" wrap="square" lIns="0" tIns="12700" rIns="0" bIns="0" rtlCol="0">
            <a:spAutoFit/>
          </a:bodyPr>
          <a:lstStyle/>
          <a:p>
            <a:pPr marL="12700">
              <a:lnSpc>
                <a:spcPct val="100000"/>
              </a:lnSpc>
              <a:spcBef>
                <a:spcPts val="100"/>
              </a:spcBef>
            </a:pPr>
            <a:r>
              <a:rPr sz="800" dirty="0">
                <a:latin typeface="ＭＳ Ｐゴシック"/>
                <a:cs typeface="ＭＳ Ｐゴシック"/>
              </a:rPr>
              <a:t>（</a:t>
            </a:r>
            <a:r>
              <a:rPr sz="800" spc="-55" dirty="0">
                <a:latin typeface="ＭＳ Ｐゴシック"/>
                <a:cs typeface="ＭＳ Ｐゴシック"/>
              </a:rPr>
              <a:t>地域ごとに担当を分担</a:t>
            </a:r>
            <a:r>
              <a:rPr sz="800" spc="-50" dirty="0">
                <a:latin typeface="ＭＳ Ｐゴシック"/>
                <a:cs typeface="ＭＳ Ｐゴシック"/>
              </a:rPr>
              <a:t> ）</a:t>
            </a:r>
            <a:endParaRPr sz="800">
              <a:latin typeface="ＭＳ Ｐゴシック"/>
              <a:cs typeface="ＭＳ Ｐゴシック"/>
            </a:endParaRPr>
          </a:p>
        </p:txBody>
      </p:sp>
      <p:grpSp>
        <p:nvGrpSpPr>
          <p:cNvPr id="32" name="object 32"/>
          <p:cNvGrpSpPr/>
          <p:nvPr/>
        </p:nvGrpSpPr>
        <p:grpSpPr>
          <a:xfrm>
            <a:off x="1218107" y="3926840"/>
            <a:ext cx="302260" cy="181610"/>
            <a:chOff x="1218107" y="3926840"/>
            <a:chExt cx="302260" cy="181610"/>
          </a:xfrm>
        </p:grpSpPr>
        <p:sp>
          <p:nvSpPr>
            <p:cNvPr id="33" name="object 33"/>
            <p:cNvSpPr/>
            <p:nvPr/>
          </p:nvSpPr>
          <p:spPr>
            <a:xfrm>
              <a:off x="1221282" y="3930015"/>
              <a:ext cx="295910" cy="175260"/>
            </a:xfrm>
            <a:custGeom>
              <a:avLst/>
              <a:gdLst/>
              <a:ahLst/>
              <a:cxnLst/>
              <a:rect l="l" t="t" r="r" b="b"/>
              <a:pathLst>
                <a:path w="295909" h="175260">
                  <a:moveTo>
                    <a:pt x="147777" y="0"/>
                  </a:moveTo>
                  <a:lnTo>
                    <a:pt x="112979" y="66929"/>
                  </a:lnTo>
                  <a:lnTo>
                    <a:pt x="0" y="66929"/>
                  </a:lnTo>
                  <a:lnTo>
                    <a:pt x="91389" y="108204"/>
                  </a:lnTo>
                  <a:lnTo>
                    <a:pt x="56464" y="175133"/>
                  </a:lnTo>
                  <a:lnTo>
                    <a:pt x="147777" y="133731"/>
                  </a:lnTo>
                  <a:lnTo>
                    <a:pt x="239217" y="175133"/>
                  </a:lnTo>
                  <a:lnTo>
                    <a:pt x="204292" y="108204"/>
                  </a:lnTo>
                  <a:lnTo>
                    <a:pt x="295605" y="66929"/>
                  </a:lnTo>
                  <a:lnTo>
                    <a:pt x="182702" y="66929"/>
                  </a:lnTo>
                  <a:lnTo>
                    <a:pt x="147777" y="0"/>
                  </a:lnTo>
                  <a:close/>
                </a:path>
              </a:pathLst>
            </a:custGeom>
            <a:solidFill>
              <a:srgbClr val="FFFF00"/>
            </a:solidFill>
          </p:spPr>
          <p:txBody>
            <a:bodyPr wrap="square" lIns="0" tIns="0" rIns="0" bIns="0" rtlCol="0"/>
            <a:lstStyle/>
            <a:p>
              <a:endParaRPr/>
            </a:p>
          </p:txBody>
        </p:sp>
        <p:sp>
          <p:nvSpPr>
            <p:cNvPr id="34" name="object 34"/>
            <p:cNvSpPr/>
            <p:nvPr/>
          </p:nvSpPr>
          <p:spPr>
            <a:xfrm>
              <a:off x="1221282" y="3930015"/>
              <a:ext cx="295910" cy="175260"/>
            </a:xfrm>
            <a:custGeom>
              <a:avLst/>
              <a:gdLst/>
              <a:ahLst/>
              <a:cxnLst/>
              <a:rect l="l" t="t" r="r" b="b"/>
              <a:pathLst>
                <a:path w="295909" h="175260">
                  <a:moveTo>
                    <a:pt x="0" y="66929"/>
                  </a:moveTo>
                  <a:lnTo>
                    <a:pt x="112979" y="66929"/>
                  </a:lnTo>
                  <a:lnTo>
                    <a:pt x="147777" y="0"/>
                  </a:lnTo>
                  <a:lnTo>
                    <a:pt x="182702" y="66929"/>
                  </a:lnTo>
                  <a:lnTo>
                    <a:pt x="295605" y="66929"/>
                  </a:lnTo>
                  <a:lnTo>
                    <a:pt x="204292" y="108204"/>
                  </a:lnTo>
                  <a:lnTo>
                    <a:pt x="239217" y="175133"/>
                  </a:lnTo>
                  <a:lnTo>
                    <a:pt x="147777" y="133731"/>
                  </a:lnTo>
                  <a:lnTo>
                    <a:pt x="56464" y="175133"/>
                  </a:lnTo>
                  <a:lnTo>
                    <a:pt x="91389" y="108204"/>
                  </a:lnTo>
                  <a:lnTo>
                    <a:pt x="0" y="66929"/>
                  </a:lnTo>
                  <a:close/>
                </a:path>
              </a:pathLst>
            </a:custGeom>
            <a:ln w="6350">
              <a:solidFill>
                <a:srgbClr val="FFC000"/>
              </a:solidFill>
            </a:ln>
          </p:spPr>
          <p:txBody>
            <a:bodyPr wrap="square" lIns="0" tIns="0" rIns="0" bIns="0" rtlCol="0"/>
            <a:lstStyle/>
            <a:p>
              <a:endParaRPr/>
            </a:p>
          </p:txBody>
        </p:sp>
      </p:grpSp>
      <p:sp>
        <p:nvSpPr>
          <p:cNvPr id="35" name="object 35"/>
          <p:cNvSpPr txBox="1"/>
          <p:nvPr/>
        </p:nvSpPr>
        <p:spPr>
          <a:xfrm>
            <a:off x="830986" y="3335754"/>
            <a:ext cx="938530" cy="483870"/>
          </a:xfrm>
          <a:prstGeom prst="rect">
            <a:avLst/>
          </a:prstGeom>
        </p:spPr>
        <p:txBody>
          <a:bodyPr vert="horz" wrap="square" lIns="0" tIns="17780" rIns="0" bIns="0" rtlCol="0">
            <a:spAutoFit/>
          </a:bodyPr>
          <a:lstStyle/>
          <a:p>
            <a:pPr marL="139700" marR="5080" indent="-127635">
              <a:lnSpc>
                <a:spcPct val="143800"/>
              </a:lnSpc>
              <a:spcBef>
                <a:spcPts val="140"/>
              </a:spcBef>
            </a:pPr>
            <a:r>
              <a:rPr sz="1050" b="1" dirty="0">
                <a:solidFill>
                  <a:srgbClr val="FFFFFF"/>
                </a:solidFill>
                <a:latin typeface="ＭＳ Ｐゴシック"/>
                <a:cs typeface="ＭＳ Ｐゴシック"/>
              </a:rPr>
              <a:t>三条市</a:t>
            </a:r>
            <a:r>
              <a:rPr sz="1000" b="1" spc="-5" dirty="0">
                <a:solidFill>
                  <a:srgbClr val="FFFFFF"/>
                </a:solidFill>
                <a:latin typeface="ＭＳ Ｐゴシック"/>
                <a:cs typeface="ＭＳ Ｐゴシック"/>
              </a:rPr>
              <a:t>（</a:t>
            </a:r>
            <a:r>
              <a:rPr sz="1000" b="1" spc="-10" dirty="0">
                <a:solidFill>
                  <a:srgbClr val="FFFFFF"/>
                </a:solidFill>
                <a:latin typeface="ＭＳ Ｐゴシック"/>
                <a:cs typeface="ＭＳ Ｐゴシック"/>
              </a:rPr>
              <a:t>建設課</a:t>
            </a:r>
            <a:r>
              <a:rPr sz="1000" b="1" spc="-1000" dirty="0">
                <a:solidFill>
                  <a:srgbClr val="FFFFFF"/>
                </a:solidFill>
                <a:latin typeface="ＭＳ Ｐゴシック"/>
                <a:cs typeface="ＭＳ Ｐゴシック"/>
              </a:rPr>
              <a:t>）</a:t>
            </a:r>
            <a:r>
              <a:rPr sz="1000" spc="-25" dirty="0">
                <a:solidFill>
                  <a:srgbClr val="E36C09"/>
                </a:solidFill>
                <a:latin typeface="ＭＳ Ｐゴシック"/>
                <a:cs typeface="ＭＳ Ｐゴシック"/>
              </a:rPr>
              <a:t>指示</a:t>
            </a:r>
            <a:endParaRPr sz="1000">
              <a:latin typeface="ＭＳ Ｐゴシック"/>
              <a:cs typeface="ＭＳ Ｐゴシック"/>
            </a:endParaRPr>
          </a:p>
        </p:txBody>
      </p:sp>
      <p:grpSp>
        <p:nvGrpSpPr>
          <p:cNvPr id="36" name="object 36"/>
          <p:cNvGrpSpPr/>
          <p:nvPr/>
        </p:nvGrpSpPr>
        <p:grpSpPr>
          <a:xfrm>
            <a:off x="111127" y="1506867"/>
            <a:ext cx="4384675" cy="2538095"/>
            <a:chOff x="111127" y="1506867"/>
            <a:chExt cx="4384675" cy="2538095"/>
          </a:xfrm>
        </p:grpSpPr>
        <p:sp>
          <p:nvSpPr>
            <p:cNvPr id="37" name="object 37"/>
            <p:cNvSpPr/>
            <p:nvPr/>
          </p:nvSpPr>
          <p:spPr>
            <a:xfrm>
              <a:off x="834466" y="3615817"/>
              <a:ext cx="85725" cy="429259"/>
            </a:xfrm>
            <a:custGeom>
              <a:avLst/>
              <a:gdLst/>
              <a:ahLst/>
              <a:cxnLst/>
              <a:rect l="l" t="t" r="r" b="b"/>
              <a:pathLst>
                <a:path w="85725" h="429260">
                  <a:moveTo>
                    <a:pt x="57010" y="0"/>
                  </a:moveTo>
                  <a:lnTo>
                    <a:pt x="28435" y="0"/>
                  </a:lnTo>
                  <a:lnTo>
                    <a:pt x="28473" y="85724"/>
                  </a:lnTo>
                  <a:lnTo>
                    <a:pt x="57048" y="85724"/>
                  </a:lnTo>
                  <a:lnTo>
                    <a:pt x="57010" y="0"/>
                  </a:lnTo>
                  <a:close/>
                </a:path>
                <a:path w="85725" h="429260">
                  <a:moveTo>
                    <a:pt x="57061" y="114299"/>
                  </a:moveTo>
                  <a:lnTo>
                    <a:pt x="28486" y="114299"/>
                  </a:lnTo>
                  <a:lnTo>
                    <a:pt x="28511" y="200024"/>
                  </a:lnTo>
                  <a:lnTo>
                    <a:pt x="57086" y="200024"/>
                  </a:lnTo>
                  <a:lnTo>
                    <a:pt x="57061" y="114299"/>
                  </a:lnTo>
                  <a:close/>
                </a:path>
                <a:path w="85725" h="429260">
                  <a:moveTo>
                    <a:pt x="57099" y="228599"/>
                  </a:moveTo>
                  <a:lnTo>
                    <a:pt x="28524" y="228599"/>
                  </a:lnTo>
                  <a:lnTo>
                    <a:pt x="28562" y="314324"/>
                  </a:lnTo>
                  <a:lnTo>
                    <a:pt x="57137" y="314324"/>
                  </a:lnTo>
                  <a:lnTo>
                    <a:pt x="57099" y="228599"/>
                  </a:lnTo>
                  <a:close/>
                </a:path>
                <a:path w="85725" h="429260">
                  <a:moveTo>
                    <a:pt x="28575" y="343280"/>
                  </a:moveTo>
                  <a:lnTo>
                    <a:pt x="0" y="343280"/>
                  </a:lnTo>
                  <a:lnTo>
                    <a:pt x="42900" y="429005"/>
                  </a:lnTo>
                  <a:lnTo>
                    <a:pt x="78555" y="357631"/>
                  </a:lnTo>
                  <a:lnTo>
                    <a:pt x="28575" y="357631"/>
                  </a:lnTo>
                  <a:lnTo>
                    <a:pt x="28575" y="343280"/>
                  </a:lnTo>
                  <a:close/>
                </a:path>
                <a:path w="85725" h="429260">
                  <a:moveTo>
                    <a:pt x="57150" y="342899"/>
                  </a:moveTo>
                  <a:lnTo>
                    <a:pt x="28575" y="342899"/>
                  </a:lnTo>
                  <a:lnTo>
                    <a:pt x="28575" y="357631"/>
                  </a:lnTo>
                  <a:lnTo>
                    <a:pt x="57150" y="357631"/>
                  </a:lnTo>
                  <a:lnTo>
                    <a:pt x="57150" y="342899"/>
                  </a:lnTo>
                  <a:close/>
                </a:path>
                <a:path w="85725" h="429260">
                  <a:moveTo>
                    <a:pt x="85725" y="343280"/>
                  </a:moveTo>
                  <a:lnTo>
                    <a:pt x="57150" y="343280"/>
                  </a:lnTo>
                  <a:lnTo>
                    <a:pt x="57150" y="357631"/>
                  </a:lnTo>
                  <a:lnTo>
                    <a:pt x="78555" y="357631"/>
                  </a:lnTo>
                  <a:lnTo>
                    <a:pt x="85725" y="343280"/>
                  </a:lnTo>
                  <a:close/>
                </a:path>
              </a:pathLst>
            </a:custGeom>
            <a:solidFill>
              <a:srgbClr val="F69240"/>
            </a:solidFill>
          </p:spPr>
          <p:txBody>
            <a:bodyPr wrap="square" lIns="0" tIns="0" rIns="0" bIns="0" rtlCol="0"/>
            <a:lstStyle/>
            <a:p>
              <a:endParaRPr/>
            </a:p>
          </p:txBody>
        </p:sp>
        <p:sp>
          <p:nvSpPr>
            <p:cNvPr id="38" name="object 38"/>
            <p:cNvSpPr/>
            <p:nvPr/>
          </p:nvSpPr>
          <p:spPr>
            <a:xfrm>
              <a:off x="125415" y="1521155"/>
              <a:ext cx="4356100" cy="307975"/>
            </a:xfrm>
            <a:custGeom>
              <a:avLst/>
              <a:gdLst/>
              <a:ahLst/>
              <a:cxnLst/>
              <a:rect l="l" t="t" r="r" b="b"/>
              <a:pathLst>
                <a:path w="4356100" h="307975">
                  <a:moveTo>
                    <a:pt x="4355973" y="0"/>
                  </a:moveTo>
                  <a:lnTo>
                    <a:pt x="0" y="0"/>
                  </a:lnTo>
                  <a:lnTo>
                    <a:pt x="0" y="307771"/>
                  </a:lnTo>
                  <a:lnTo>
                    <a:pt x="4355973" y="307771"/>
                  </a:lnTo>
                  <a:lnTo>
                    <a:pt x="4355973" y="0"/>
                  </a:lnTo>
                  <a:close/>
                </a:path>
              </a:pathLst>
            </a:custGeom>
            <a:solidFill>
              <a:srgbClr val="92D050"/>
            </a:solidFill>
          </p:spPr>
          <p:txBody>
            <a:bodyPr wrap="square" lIns="0" tIns="0" rIns="0" bIns="0" rtlCol="0"/>
            <a:lstStyle/>
            <a:p>
              <a:endParaRPr/>
            </a:p>
          </p:txBody>
        </p:sp>
        <p:sp>
          <p:nvSpPr>
            <p:cNvPr id="39" name="object 39"/>
            <p:cNvSpPr/>
            <p:nvPr/>
          </p:nvSpPr>
          <p:spPr>
            <a:xfrm>
              <a:off x="125415" y="1521155"/>
              <a:ext cx="4356100" cy="307975"/>
            </a:xfrm>
            <a:custGeom>
              <a:avLst/>
              <a:gdLst/>
              <a:ahLst/>
              <a:cxnLst/>
              <a:rect l="l" t="t" r="r" b="b"/>
              <a:pathLst>
                <a:path w="4356100" h="307975">
                  <a:moveTo>
                    <a:pt x="0" y="307771"/>
                  </a:moveTo>
                  <a:lnTo>
                    <a:pt x="4355973" y="307771"/>
                  </a:lnTo>
                  <a:lnTo>
                    <a:pt x="4355973" y="0"/>
                  </a:lnTo>
                  <a:lnTo>
                    <a:pt x="0" y="0"/>
                  </a:lnTo>
                  <a:lnTo>
                    <a:pt x="0" y="307771"/>
                  </a:lnTo>
                  <a:close/>
                </a:path>
              </a:pathLst>
            </a:custGeom>
            <a:ln w="28575">
              <a:solidFill>
                <a:srgbClr val="92D050"/>
              </a:solidFill>
            </a:ln>
          </p:spPr>
          <p:txBody>
            <a:bodyPr wrap="square" lIns="0" tIns="0" rIns="0" bIns="0" rtlCol="0"/>
            <a:lstStyle/>
            <a:p>
              <a:endParaRPr/>
            </a:p>
          </p:txBody>
        </p:sp>
      </p:grpSp>
      <p:sp>
        <p:nvSpPr>
          <p:cNvPr id="40" name="object 40"/>
          <p:cNvSpPr txBox="1"/>
          <p:nvPr/>
        </p:nvSpPr>
        <p:spPr>
          <a:xfrm>
            <a:off x="6256782" y="3351079"/>
            <a:ext cx="1363980" cy="467359"/>
          </a:xfrm>
          <a:prstGeom prst="rect">
            <a:avLst/>
          </a:prstGeom>
        </p:spPr>
        <p:txBody>
          <a:bodyPr vert="horz" wrap="square" lIns="0" tIns="80010" rIns="0" bIns="0" rtlCol="0">
            <a:spAutoFit/>
          </a:bodyPr>
          <a:lstStyle/>
          <a:p>
            <a:pPr marL="12700">
              <a:lnSpc>
                <a:spcPct val="100000"/>
              </a:lnSpc>
              <a:spcBef>
                <a:spcPts val="630"/>
              </a:spcBef>
            </a:pPr>
            <a:r>
              <a:rPr sz="1050" b="1" dirty="0">
                <a:solidFill>
                  <a:srgbClr val="FFFFFF"/>
                </a:solidFill>
                <a:latin typeface="ＭＳ Ｐゴシック"/>
                <a:cs typeface="ＭＳ Ｐゴシック"/>
              </a:rPr>
              <a:t>栃木県</a:t>
            </a:r>
            <a:r>
              <a:rPr sz="1050" b="1" spc="-10" dirty="0">
                <a:solidFill>
                  <a:srgbClr val="FFFFFF"/>
                </a:solidFill>
                <a:latin typeface="ＭＳ Ｐゴシック"/>
                <a:cs typeface="ＭＳ Ｐゴシック"/>
              </a:rPr>
              <a:t>（</a:t>
            </a:r>
            <a:r>
              <a:rPr sz="1050" b="1" spc="-15" dirty="0">
                <a:solidFill>
                  <a:srgbClr val="FFFFFF"/>
                </a:solidFill>
                <a:latin typeface="ＭＳ Ｐゴシック"/>
                <a:cs typeface="ＭＳ Ｐゴシック"/>
              </a:rPr>
              <a:t>各土木事務所</a:t>
            </a:r>
            <a:r>
              <a:rPr sz="1050" b="1" spc="-1040" dirty="0">
                <a:solidFill>
                  <a:srgbClr val="FFFFFF"/>
                </a:solidFill>
                <a:latin typeface="ＭＳ Ｐゴシック"/>
                <a:cs typeface="ＭＳ Ｐゴシック"/>
              </a:rPr>
              <a:t>）</a:t>
            </a:r>
            <a:endParaRPr sz="1050">
              <a:latin typeface="ＭＳ Ｐゴシック"/>
              <a:cs typeface="ＭＳ Ｐゴシック"/>
            </a:endParaRPr>
          </a:p>
          <a:p>
            <a:pPr marL="866140">
              <a:lnSpc>
                <a:spcPct val="100000"/>
              </a:lnSpc>
              <a:spcBef>
                <a:spcPts val="490"/>
              </a:spcBef>
            </a:pPr>
            <a:r>
              <a:rPr sz="1000" spc="-40" dirty="0">
                <a:solidFill>
                  <a:srgbClr val="E36C09"/>
                </a:solidFill>
                <a:latin typeface="ＭＳ Ｐゴシック"/>
                <a:cs typeface="ＭＳ Ｐゴシック"/>
              </a:rPr>
              <a:t>指示</a:t>
            </a:r>
            <a:endParaRPr sz="1000">
              <a:latin typeface="ＭＳ Ｐゴシック"/>
              <a:cs typeface="ＭＳ Ｐゴシック"/>
            </a:endParaRPr>
          </a:p>
        </p:txBody>
      </p:sp>
      <p:sp>
        <p:nvSpPr>
          <p:cNvPr id="41" name="object 41"/>
          <p:cNvSpPr txBox="1"/>
          <p:nvPr/>
        </p:nvSpPr>
        <p:spPr>
          <a:xfrm>
            <a:off x="5215635" y="4428616"/>
            <a:ext cx="615315" cy="196215"/>
          </a:xfrm>
          <a:prstGeom prst="rect">
            <a:avLst/>
          </a:prstGeom>
          <a:solidFill>
            <a:srgbClr val="4F6128"/>
          </a:solidFill>
        </p:spPr>
        <p:txBody>
          <a:bodyPr vert="horz" wrap="square" lIns="0" tIns="26670" rIns="0" bIns="0" rtlCol="0">
            <a:spAutoFit/>
          </a:bodyPr>
          <a:lstStyle/>
          <a:p>
            <a:pPr marL="116839">
              <a:lnSpc>
                <a:spcPct val="100000"/>
              </a:lnSpc>
              <a:spcBef>
                <a:spcPts val="210"/>
              </a:spcBef>
            </a:pPr>
            <a:r>
              <a:rPr sz="1000" b="1" spc="-20" dirty="0">
                <a:solidFill>
                  <a:srgbClr val="FFFFFF"/>
                </a:solidFill>
                <a:latin typeface="ＭＳ Ｐゴシック"/>
                <a:cs typeface="ＭＳ Ｐゴシック"/>
              </a:rPr>
              <a:t>組合員</a:t>
            </a:r>
            <a:endParaRPr sz="1000">
              <a:latin typeface="ＭＳ Ｐゴシック"/>
              <a:cs typeface="ＭＳ Ｐゴシック"/>
            </a:endParaRPr>
          </a:p>
        </p:txBody>
      </p:sp>
      <p:sp>
        <p:nvSpPr>
          <p:cNvPr id="42" name="object 42"/>
          <p:cNvSpPr txBox="1"/>
          <p:nvPr/>
        </p:nvSpPr>
        <p:spPr>
          <a:xfrm>
            <a:off x="5927471" y="4428616"/>
            <a:ext cx="615315" cy="196215"/>
          </a:xfrm>
          <a:prstGeom prst="rect">
            <a:avLst/>
          </a:prstGeom>
          <a:solidFill>
            <a:srgbClr val="4F6128"/>
          </a:solidFill>
        </p:spPr>
        <p:txBody>
          <a:bodyPr vert="horz" wrap="square" lIns="0" tIns="26670" rIns="0" bIns="0" rtlCol="0">
            <a:spAutoFit/>
          </a:bodyPr>
          <a:lstStyle/>
          <a:p>
            <a:pPr marL="116839">
              <a:lnSpc>
                <a:spcPct val="100000"/>
              </a:lnSpc>
              <a:spcBef>
                <a:spcPts val="210"/>
              </a:spcBef>
            </a:pPr>
            <a:r>
              <a:rPr sz="1000" b="1" spc="-20" dirty="0">
                <a:solidFill>
                  <a:srgbClr val="FFFFFF"/>
                </a:solidFill>
                <a:latin typeface="ＭＳ Ｐゴシック"/>
                <a:cs typeface="ＭＳ Ｐゴシック"/>
              </a:rPr>
              <a:t>組合員</a:t>
            </a:r>
            <a:endParaRPr sz="1000">
              <a:latin typeface="ＭＳ Ｐゴシック"/>
              <a:cs typeface="ＭＳ Ｐゴシック"/>
            </a:endParaRPr>
          </a:p>
        </p:txBody>
      </p:sp>
      <p:sp>
        <p:nvSpPr>
          <p:cNvPr id="43" name="object 43"/>
          <p:cNvSpPr txBox="1"/>
          <p:nvPr/>
        </p:nvSpPr>
        <p:spPr>
          <a:xfrm>
            <a:off x="6633464" y="4428616"/>
            <a:ext cx="615315" cy="196215"/>
          </a:xfrm>
          <a:prstGeom prst="rect">
            <a:avLst/>
          </a:prstGeom>
          <a:solidFill>
            <a:srgbClr val="4F6128"/>
          </a:solidFill>
        </p:spPr>
        <p:txBody>
          <a:bodyPr vert="horz" wrap="square" lIns="0" tIns="26670" rIns="0" bIns="0" rtlCol="0">
            <a:spAutoFit/>
          </a:bodyPr>
          <a:lstStyle/>
          <a:p>
            <a:pPr marL="116839">
              <a:lnSpc>
                <a:spcPct val="100000"/>
              </a:lnSpc>
              <a:spcBef>
                <a:spcPts val="210"/>
              </a:spcBef>
            </a:pPr>
            <a:r>
              <a:rPr sz="1000" b="1" spc="-20" dirty="0">
                <a:solidFill>
                  <a:srgbClr val="FFFFFF"/>
                </a:solidFill>
                <a:latin typeface="ＭＳ Ｐゴシック"/>
                <a:cs typeface="ＭＳ Ｐゴシック"/>
              </a:rPr>
              <a:t>組合員</a:t>
            </a:r>
            <a:endParaRPr sz="1000">
              <a:latin typeface="ＭＳ Ｐゴシック"/>
              <a:cs typeface="ＭＳ Ｐゴシック"/>
            </a:endParaRPr>
          </a:p>
        </p:txBody>
      </p:sp>
      <p:sp>
        <p:nvSpPr>
          <p:cNvPr id="44" name="object 44"/>
          <p:cNvSpPr txBox="1"/>
          <p:nvPr/>
        </p:nvSpPr>
        <p:spPr>
          <a:xfrm>
            <a:off x="7362317" y="4428616"/>
            <a:ext cx="615315" cy="196215"/>
          </a:xfrm>
          <a:prstGeom prst="rect">
            <a:avLst/>
          </a:prstGeom>
          <a:solidFill>
            <a:srgbClr val="4F6128"/>
          </a:solidFill>
        </p:spPr>
        <p:txBody>
          <a:bodyPr vert="horz" wrap="square" lIns="0" tIns="26670" rIns="0" bIns="0" rtlCol="0">
            <a:spAutoFit/>
          </a:bodyPr>
          <a:lstStyle/>
          <a:p>
            <a:pPr marL="117475">
              <a:lnSpc>
                <a:spcPct val="100000"/>
              </a:lnSpc>
              <a:spcBef>
                <a:spcPts val="210"/>
              </a:spcBef>
            </a:pPr>
            <a:r>
              <a:rPr sz="1000" b="1" spc="-20" dirty="0">
                <a:solidFill>
                  <a:srgbClr val="FFFFFF"/>
                </a:solidFill>
                <a:latin typeface="ＭＳ Ｐゴシック"/>
                <a:cs typeface="ＭＳ Ｐゴシック"/>
              </a:rPr>
              <a:t>組合員</a:t>
            </a:r>
            <a:endParaRPr sz="1000">
              <a:latin typeface="ＭＳ Ｐゴシック"/>
              <a:cs typeface="ＭＳ Ｐゴシック"/>
            </a:endParaRPr>
          </a:p>
        </p:txBody>
      </p:sp>
      <p:sp>
        <p:nvSpPr>
          <p:cNvPr id="45" name="object 45"/>
          <p:cNvSpPr txBox="1"/>
          <p:nvPr/>
        </p:nvSpPr>
        <p:spPr>
          <a:xfrm>
            <a:off x="8261095" y="4467225"/>
            <a:ext cx="139700" cy="162560"/>
          </a:xfrm>
          <a:prstGeom prst="rect">
            <a:avLst/>
          </a:prstGeom>
        </p:spPr>
        <p:txBody>
          <a:bodyPr vert="horz" wrap="square" lIns="0" tIns="12700" rIns="0" bIns="0" rtlCol="0">
            <a:spAutoFit/>
          </a:bodyPr>
          <a:lstStyle/>
          <a:p>
            <a:pPr marL="12700">
              <a:lnSpc>
                <a:spcPct val="100000"/>
              </a:lnSpc>
              <a:spcBef>
                <a:spcPts val="100"/>
              </a:spcBef>
            </a:pPr>
            <a:r>
              <a:rPr sz="900" spc="-50" dirty="0">
                <a:latin typeface="ＭＳ Ｐゴシック"/>
                <a:cs typeface="ＭＳ Ｐゴシック"/>
              </a:rPr>
              <a:t>…</a:t>
            </a:r>
            <a:endParaRPr sz="900">
              <a:latin typeface="ＭＳ Ｐゴシック"/>
              <a:cs typeface="ＭＳ Ｐゴシック"/>
            </a:endParaRPr>
          </a:p>
        </p:txBody>
      </p:sp>
      <p:sp>
        <p:nvSpPr>
          <p:cNvPr id="46" name="object 46"/>
          <p:cNvSpPr txBox="1"/>
          <p:nvPr/>
        </p:nvSpPr>
        <p:spPr>
          <a:xfrm>
            <a:off x="6476238" y="4666869"/>
            <a:ext cx="923290" cy="147955"/>
          </a:xfrm>
          <a:prstGeom prst="rect">
            <a:avLst/>
          </a:prstGeom>
        </p:spPr>
        <p:txBody>
          <a:bodyPr vert="horz" wrap="square" lIns="0" tIns="12700" rIns="0" bIns="0" rtlCol="0">
            <a:spAutoFit/>
          </a:bodyPr>
          <a:lstStyle/>
          <a:p>
            <a:pPr marL="12700">
              <a:lnSpc>
                <a:spcPct val="100000"/>
              </a:lnSpc>
              <a:spcBef>
                <a:spcPts val="100"/>
              </a:spcBef>
            </a:pPr>
            <a:r>
              <a:rPr sz="800" spc="-15" dirty="0">
                <a:latin typeface="ＭＳ Ｐゴシック"/>
                <a:cs typeface="ＭＳ Ｐゴシック"/>
              </a:rPr>
              <a:t>地域毎に担当を分担</a:t>
            </a:r>
            <a:endParaRPr sz="800">
              <a:latin typeface="ＭＳ Ｐゴシック"/>
              <a:cs typeface="ＭＳ Ｐゴシック"/>
            </a:endParaRPr>
          </a:p>
        </p:txBody>
      </p:sp>
      <p:sp>
        <p:nvSpPr>
          <p:cNvPr id="47" name="object 47"/>
          <p:cNvSpPr txBox="1"/>
          <p:nvPr/>
        </p:nvSpPr>
        <p:spPr>
          <a:xfrm>
            <a:off x="7145528" y="4070350"/>
            <a:ext cx="404495" cy="177800"/>
          </a:xfrm>
          <a:prstGeom prst="rect">
            <a:avLst/>
          </a:prstGeom>
        </p:spPr>
        <p:txBody>
          <a:bodyPr vert="horz" wrap="square" lIns="0" tIns="12065" rIns="0" bIns="0" rtlCol="0">
            <a:spAutoFit/>
          </a:bodyPr>
          <a:lstStyle/>
          <a:p>
            <a:pPr marL="12700">
              <a:lnSpc>
                <a:spcPct val="100000"/>
              </a:lnSpc>
              <a:spcBef>
                <a:spcPts val="95"/>
              </a:spcBef>
            </a:pPr>
            <a:r>
              <a:rPr sz="1000" spc="-15" dirty="0">
                <a:solidFill>
                  <a:srgbClr val="E36C09"/>
                </a:solidFill>
                <a:latin typeface="ＭＳ Ｐゴシック"/>
                <a:cs typeface="ＭＳ Ｐゴシック"/>
              </a:rPr>
              <a:t>【指示</a:t>
            </a:r>
            <a:r>
              <a:rPr sz="1000" spc="-955" dirty="0">
                <a:solidFill>
                  <a:srgbClr val="E36C09"/>
                </a:solidFill>
                <a:latin typeface="ＭＳ Ｐゴシック"/>
                <a:cs typeface="ＭＳ Ｐゴシック"/>
              </a:rPr>
              <a:t>】</a:t>
            </a:r>
            <a:endParaRPr sz="1000">
              <a:latin typeface="ＭＳ Ｐゴシック"/>
              <a:cs typeface="ＭＳ Ｐゴシック"/>
            </a:endParaRPr>
          </a:p>
        </p:txBody>
      </p:sp>
      <p:sp>
        <p:nvSpPr>
          <p:cNvPr id="48" name="object 48"/>
          <p:cNvSpPr/>
          <p:nvPr/>
        </p:nvSpPr>
        <p:spPr>
          <a:xfrm>
            <a:off x="5540756" y="4041013"/>
            <a:ext cx="2955925" cy="382905"/>
          </a:xfrm>
          <a:custGeom>
            <a:avLst/>
            <a:gdLst/>
            <a:ahLst/>
            <a:cxnLst/>
            <a:rect l="l" t="t" r="r" b="b"/>
            <a:pathLst>
              <a:path w="2955925" h="382904">
                <a:moveTo>
                  <a:pt x="2955544" y="286639"/>
                </a:moveTo>
                <a:lnTo>
                  <a:pt x="2926969" y="286639"/>
                </a:lnTo>
                <a:lnTo>
                  <a:pt x="2926969" y="209931"/>
                </a:lnTo>
                <a:lnTo>
                  <a:pt x="2926969" y="195707"/>
                </a:lnTo>
                <a:lnTo>
                  <a:pt x="2926969" y="187833"/>
                </a:lnTo>
                <a:lnTo>
                  <a:pt x="2920619" y="181356"/>
                </a:lnTo>
                <a:lnTo>
                  <a:pt x="2197481" y="181356"/>
                </a:lnTo>
                <a:lnTo>
                  <a:pt x="1414399" y="181356"/>
                </a:lnTo>
                <a:lnTo>
                  <a:pt x="1414399" y="0"/>
                </a:lnTo>
                <a:lnTo>
                  <a:pt x="1385824" y="0"/>
                </a:lnTo>
                <a:lnTo>
                  <a:pt x="1385824" y="181356"/>
                </a:lnTo>
                <a:lnTo>
                  <a:pt x="746887" y="181356"/>
                </a:lnTo>
                <a:lnTo>
                  <a:pt x="35052" y="181356"/>
                </a:lnTo>
                <a:lnTo>
                  <a:pt x="28575" y="187833"/>
                </a:lnTo>
                <a:lnTo>
                  <a:pt x="28575" y="297053"/>
                </a:lnTo>
                <a:lnTo>
                  <a:pt x="0" y="297053"/>
                </a:lnTo>
                <a:lnTo>
                  <a:pt x="42926" y="382778"/>
                </a:lnTo>
                <a:lnTo>
                  <a:pt x="78613" y="311277"/>
                </a:lnTo>
                <a:lnTo>
                  <a:pt x="85725" y="297053"/>
                </a:lnTo>
                <a:lnTo>
                  <a:pt x="57150" y="297053"/>
                </a:lnTo>
                <a:lnTo>
                  <a:pt x="57150" y="209931"/>
                </a:lnTo>
                <a:lnTo>
                  <a:pt x="740410" y="209931"/>
                </a:lnTo>
                <a:lnTo>
                  <a:pt x="740410" y="297053"/>
                </a:lnTo>
                <a:lnTo>
                  <a:pt x="711835" y="297053"/>
                </a:lnTo>
                <a:lnTo>
                  <a:pt x="754761" y="382778"/>
                </a:lnTo>
                <a:lnTo>
                  <a:pt x="790448" y="311277"/>
                </a:lnTo>
                <a:lnTo>
                  <a:pt x="797560" y="297053"/>
                </a:lnTo>
                <a:lnTo>
                  <a:pt x="768985" y="297053"/>
                </a:lnTo>
                <a:lnTo>
                  <a:pt x="768985" y="209931"/>
                </a:lnTo>
                <a:lnTo>
                  <a:pt x="1385824" y="209931"/>
                </a:lnTo>
                <a:lnTo>
                  <a:pt x="1385824" y="291846"/>
                </a:lnTo>
                <a:lnTo>
                  <a:pt x="1357249" y="291846"/>
                </a:lnTo>
                <a:lnTo>
                  <a:pt x="1400175" y="377571"/>
                </a:lnTo>
                <a:lnTo>
                  <a:pt x="1435862" y="306070"/>
                </a:lnTo>
                <a:lnTo>
                  <a:pt x="1442974" y="291846"/>
                </a:lnTo>
                <a:lnTo>
                  <a:pt x="1414399" y="291846"/>
                </a:lnTo>
                <a:lnTo>
                  <a:pt x="1414399" y="209931"/>
                </a:lnTo>
                <a:lnTo>
                  <a:pt x="2175383" y="209931"/>
                </a:lnTo>
                <a:lnTo>
                  <a:pt x="2175383" y="286639"/>
                </a:lnTo>
                <a:lnTo>
                  <a:pt x="2146808" y="286639"/>
                </a:lnTo>
                <a:lnTo>
                  <a:pt x="2189607" y="372364"/>
                </a:lnTo>
                <a:lnTo>
                  <a:pt x="2225408" y="300863"/>
                </a:lnTo>
                <a:lnTo>
                  <a:pt x="2232533" y="286639"/>
                </a:lnTo>
                <a:lnTo>
                  <a:pt x="2203958" y="286639"/>
                </a:lnTo>
                <a:lnTo>
                  <a:pt x="2203958" y="209931"/>
                </a:lnTo>
                <a:lnTo>
                  <a:pt x="2898394" y="209931"/>
                </a:lnTo>
                <a:lnTo>
                  <a:pt x="2898394" y="286639"/>
                </a:lnTo>
                <a:lnTo>
                  <a:pt x="2869819" y="286639"/>
                </a:lnTo>
                <a:lnTo>
                  <a:pt x="2912618" y="372364"/>
                </a:lnTo>
                <a:lnTo>
                  <a:pt x="2948419" y="300863"/>
                </a:lnTo>
                <a:lnTo>
                  <a:pt x="2955544" y="286639"/>
                </a:lnTo>
                <a:close/>
              </a:path>
            </a:pathLst>
          </a:custGeom>
          <a:solidFill>
            <a:srgbClr val="F69240"/>
          </a:solidFill>
        </p:spPr>
        <p:txBody>
          <a:bodyPr wrap="square" lIns="0" tIns="0" rIns="0" bIns="0" rtlCol="0"/>
          <a:lstStyle/>
          <a:p>
            <a:endParaRPr/>
          </a:p>
        </p:txBody>
      </p:sp>
      <p:sp>
        <p:nvSpPr>
          <p:cNvPr id="49" name="object 49"/>
          <p:cNvSpPr txBox="1"/>
          <p:nvPr/>
        </p:nvSpPr>
        <p:spPr>
          <a:xfrm>
            <a:off x="5771007" y="3812082"/>
            <a:ext cx="2333625" cy="229235"/>
          </a:xfrm>
          <a:prstGeom prst="rect">
            <a:avLst/>
          </a:prstGeom>
          <a:solidFill>
            <a:srgbClr val="EBF0DE"/>
          </a:solidFill>
          <a:ln w="28575">
            <a:solidFill>
              <a:srgbClr val="4F6128"/>
            </a:solidFill>
          </a:ln>
        </p:spPr>
        <p:txBody>
          <a:bodyPr vert="horz" wrap="square" lIns="0" tIns="38735" rIns="0" bIns="0" rtlCol="0">
            <a:spAutoFit/>
          </a:bodyPr>
          <a:lstStyle/>
          <a:p>
            <a:pPr marL="297180">
              <a:lnSpc>
                <a:spcPct val="100000"/>
              </a:lnSpc>
              <a:spcBef>
                <a:spcPts val="305"/>
              </a:spcBef>
            </a:pPr>
            <a:r>
              <a:rPr sz="1050" spc="215" dirty="0">
                <a:solidFill>
                  <a:srgbClr val="4F6128"/>
                </a:solidFill>
                <a:latin typeface="HGP創英角ｺﾞｼｯｸUB"/>
                <a:cs typeface="HGP創英角ｺﾞｼｯｸUB"/>
              </a:rPr>
              <a:t>建設業協同組合 </a:t>
            </a:r>
            <a:r>
              <a:rPr sz="1050" dirty="0">
                <a:solidFill>
                  <a:srgbClr val="4F6128"/>
                </a:solidFill>
                <a:latin typeface="HGP創英角ｺﾞｼｯｸUB"/>
                <a:cs typeface="HGP創英角ｺﾞｼｯｸUB"/>
              </a:rPr>
              <a:t>（</a:t>
            </a:r>
            <a:r>
              <a:rPr sz="1050" spc="-10" dirty="0">
                <a:solidFill>
                  <a:srgbClr val="4F6128"/>
                </a:solidFill>
                <a:latin typeface="HGP創英角ｺﾞｼｯｸUB"/>
                <a:cs typeface="HGP創英角ｺﾞｼｯｸUB"/>
              </a:rPr>
              <a:t>各地区</a:t>
            </a:r>
            <a:r>
              <a:rPr sz="1050" spc="-50" dirty="0">
                <a:solidFill>
                  <a:srgbClr val="4F6128"/>
                </a:solidFill>
                <a:latin typeface="HGP創英角ｺﾞｼｯｸUB"/>
                <a:cs typeface="HGP創英角ｺﾞｼｯｸUB"/>
              </a:rPr>
              <a:t>）</a:t>
            </a:r>
            <a:endParaRPr sz="1050">
              <a:latin typeface="HGP創英角ｺﾞｼｯｸUB"/>
              <a:cs typeface="HGP創英角ｺﾞｼｯｸUB"/>
            </a:endParaRPr>
          </a:p>
        </p:txBody>
      </p:sp>
      <p:sp>
        <p:nvSpPr>
          <p:cNvPr id="50" name="object 50"/>
          <p:cNvSpPr txBox="1"/>
          <p:nvPr/>
        </p:nvSpPr>
        <p:spPr>
          <a:xfrm>
            <a:off x="593547" y="1562226"/>
            <a:ext cx="7690484" cy="239395"/>
          </a:xfrm>
          <a:prstGeom prst="rect">
            <a:avLst/>
          </a:prstGeom>
        </p:spPr>
        <p:txBody>
          <a:bodyPr vert="horz" wrap="square" lIns="0" tIns="13335" rIns="0" bIns="0" rtlCol="0">
            <a:spAutoFit/>
          </a:bodyPr>
          <a:lstStyle/>
          <a:p>
            <a:pPr marL="12700">
              <a:lnSpc>
                <a:spcPct val="100000"/>
              </a:lnSpc>
              <a:spcBef>
                <a:spcPts val="105"/>
              </a:spcBef>
              <a:tabLst>
                <a:tab pos="4818380" algn="l"/>
              </a:tabLst>
            </a:pPr>
            <a:r>
              <a:rPr sz="1400" dirty="0">
                <a:solidFill>
                  <a:srgbClr val="FFFFFF"/>
                </a:solidFill>
                <a:latin typeface="HGP創英角ｺﾞｼｯｸUB"/>
                <a:cs typeface="HGP創英角ｺﾞｼｯｸUB"/>
              </a:rPr>
              <a:t>新潟県三条市</a:t>
            </a:r>
            <a:r>
              <a:rPr sz="1200" spc="-25" dirty="0">
                <a:solidFill>
                  <a:srgbClr val="FFFFFF"/>
                </a:solidFill>
                <a:latin typeface="HGP創英角ｺﾞｼｯｸUB"/>
                <a:cs typeface="HGP創英角ｺﾞｼｯｸUB"/>
              </a:rPr>
              <a:t>（道路、河川、</a:t>
            </a:r>
            <a:r>
              <a:rPr sz="1200" spc="-20" dirty="0">
                <a:solidFill>
                  <a:srgbClr val="FFFFFF"/>
                </a:solidFill>
                <a:latin typeface="HGP創英角ｺﾞｼｯｸUB"/>
                <a:cs typeface="HGP創英角ｺﾞｼｯｸUB"/>
              </a:rPr>
              <a:t>公園の</a:t>
            </a:r>
            <a:r>
              <a:rPr sz="1200" dirty="0">
                <a:solidFill>
                  <a:srgbClr val="FFFFFF"/>
                </a:solidFill>
                <a:latin typeface="HGP創英角ｺﾞｼｯｸUB"/>
                <a:cs typeface="HGP創英角ｺﾞｼｯｸUB"/>
              </a:rPr>
              <a:t>日常維持管理</a:t>
            </a:r>
            <a:r>
              <a:rPr sz="1200" spc="-50" dirty="0">
                <a:solidFill>
                  <a:srgbClr val="FFFFFF"/>
                </a:solidFill>
                <a:latin typeface="HGP創英角ｺﾞｼｯｸUB"/>
                <a:cs typeface="HGP創英角ｺﾞｼｯｸUB"/>
              </a:rPr>
              <a:t>）</a:t>
            </a:r>
            <a:r>
              <a:rPr sz="1200" dirty="0">
                <a:solidFill>
                  <a:srgbClr val="FFFFFF"/>
                </a:solidFill>
                <a:latin typeface="HGP創英角ｺﾞｼｯｸUB"/>
                <a:cs typeface="HGP創英角ｺﾞｼｯｸUB"/>
              </a:rPr>
              <a:t>	</a:t>
            </a:r>
            <a:r>
              <a:rPr sz="1400" dirty="0">
                <a:solidFill>
                  <a:srgbClr val="FFFFFF"/>
                </a:solidFill>
                <a:latin typeface="HGP創英角ｺﾞｼｯｸUB"/>
                <a:cs typeface="HGP創英角ｺﾞｼｯｸUB"/>
              </a:rPr>
              <a:t>栃木県</a:t>
            </a:r>
            <a:r>
              <a:rPr sz="1200" spc="-25" dirty="0">
                <a:solidFill>
                  <a:srgbClr val="FFFFFF"/>
                </a:solidFill>
                <a:latin typeface="HGP創英角ｺﾞｼｯｸUB"/>
                <a:cs typeface="HGP創英角ｺﾞｼｯｸUB"/>
              </a:rPr>
              <a:t>（道路、河川、</a:t>
            </a:r>
            <a:r>
              <a:rPr sz="1200" spc="-20" dirty="0">
                <a:solidFill>
                  <a:srgbClr val="FFFFFF"/>
                </a:solidFill>
                <a:latin typeface="HGP創英角ｺﾞｼｯｸUB"/>
                <a:cs typeface="HGP創英角ｺﾞｼｯｸUB"/>
              </a:rPr>
              <a:t>砂防の</a:t>
            </a:r>
            <a:r>
              <a:rPr sz="1200" dirty="0">
                <a:solidFill>
                  <a:srgbClr val="FFFFFF"/>
                </a:solidFill>
                <a:latin typeface="HGP創英角ｺﾞｼｯｸUB"/>
                <a:cs typeface="HGP創英角ｺﾞｼｯｸUB"/>
              </a:rPr>
              <a:t>日常維持管</a:t>
            </a:r>
            <a:r>
              <a:rPr sz="1200" spc="-855" dirty="0">
                <a:solidFill>
                  <a:srgbClr val="FFFFFF"/>
                </a:solidFill>
                <a:latin typeface="HGP創英角ｺﾞｼｯｸUB"/>
                <a:cs typeface="HGP創英角ｺﾞｼｯｸUB"/>
              </a:rPr>
              <a:t>理</a:t>
            </a:r>
            <a:r>
              <a:rPr sz="1200" spc="-50" dirty="0">
                <a:solidFill>
                  <a:srgbClr val="FFFFFF"/>
                </a:solidFill>
                <a:latin typeface="HGP創英角ｺﾞｼｯｸUB"/>
                <a:cs typeface="HGP創英角ｺﾞｼｯｸUB"/>
              </a:rPr>
              <a:t> ）</a:t>
            </a:r>
            <a:endParaRPr sz="1200">
              <a:latin typeface="HGP創英角ｺﾞｼｯｸUB"/>
              <a:cs typeface="HGP創英角ｺﾞｼｯｸUB"/>
            </a:endParaRPr>
          </a:p>
        </p:txBody>
      </p:sp>
      <p:sp>
        <p:nvSpPr>
          <p:cNvPr id="51" name="object 51"/>
          <p:cNvSpPr txBox="1"/>
          <p:nvPr/>
        </p:nvSpPr>
        <p:spPr>
          <a:xfrm>
            <a:off x="125415" y="730567"/>
            <a:ext cx="8893175" cy="584835"/>
          </a:xfrm>
          <a:prstGeom prst="rect">
            <a:avLst/>
          </a:prstGeom>
          <a:ln w="19050">
            <a:solidFill>
              <a:srgbClr val="000000"/>
            </a:solidFill>
          </a:ln>
        </p:spPr>
        <p:txBody>
          <a:bodyPr vert="horz" wrap="square" lIns="0" tIns="52705" rIns="0" bIns="0" rtlCol="0">
            <a:spAutoFit/>
          </a:bodyPr>
          <a:lstStyle/>
          <a:p>
            <a:pPr marL="395605" indent="-304165">
              <a:lnSpc>
                <a:spcPct val="100000"/>
              </a:lnSpc>
              <a:spcBef>
                <a:spcPts val="415"/>
              </a:spcBef>
              <a:buChar char="○"/>
              <a:tabLst>
                <a:tab pos="395605" algn="l"/>
              </a:tabLst>
            </a:pPr>
            <a:r>
              <a:rPr sz="1600" spc="-50" dirty="0">
                <a:latin typeface="ＭＳ Ｐゴシック"/>
                <a:cs typeface="ＭＳ Ｐゴシック"/>
              </a:rPr>
              <a:t>多分野連携として、道路、河川、公園等の日常維持管理の包括的民間委託の先行事例が存在。</a:t>
            </a:r>
            <a:endParaRPr sz="1600">
              <a:latin typeface="ＭＳ Ｐゴシック"/>
              <a:cs typeface="ＭＳ Ｐゴシック"/>
            </a:endParaRPr>
          </a:p>
          <a:p>
            <a:pPr marL="395605" indent="-304165">
              <a:lnSpc>
                <a:spcPct val="100000"/>
              </a:lnSpc>
              <a:buChar char="○"/>
              <a:tabLst>
                <a:tab pos="395605" algn="l"/>
              </a:tabLst>
            </a:pPr>
            <a:r>
              <a:rPr sz="1600" spc="-40" dirty="0">
                <a:latin typeface="ＭＳ Ｐゴシック"/>
                <a:cs typeface="ＭＳ Ｐゴシック"/>
              </a:rPr>
              <a:t>幅広い分野の業務を担うため、事業者側はＪＶや建設業協同組合を構成して受注。</a:t>
            </a:r>
            <a:endParaRPr sz="1600">
              <a:latin typeface="ＭＳ Ｐゴシック"/>
              <a:cs typeface="ＭＳ Ｐゴシック"/>
            </a:endParaRPr>
          </a:p>
        </p:txBody>
      </p:sp>
      <p:sp>
        <p:nvSpPr>
          <p:cNvPr id="52" name="object 52"/>
          <p:cNvSpPr/>
          <p:nvPr/>
        </p:nvSpPr>
        <p:spPr>
          <a:xfrm>
            <a:off x="125415" y="1833689"/>
            <a:ext cx="4356100" cy="4860290"/>
          </a:xfrm>
          <a:custGeom>
            <a:avLst/>
            <a:gdLst/>
            <a:ahLst/>
            <a:cxnLst/>
            <a:rect l="l" t="t" r="r" b="b"/>
            <a:pathLst>
              <a:path w="4356100" h="4860290">
                <a:moveTo>
                  <a:pt x="0" y="4860036"/>
                </a:moveTo>
                <a:lnTo>
                  <a:pt x="4355973" y="4860036"/>
                </a:lnTo>
                <a:lnTo>
                  <a:pt x="4355973" y="0"/>
                </a:lnTo>
                <a:lnTo>
                  <a:pt x="0" y="0"/>
                </a:lnTo>
                <a:lnTo>
                  <a:pt x="0" y="4860036"/>
                </a:lnTo>
                <a:close/>
              </a:path>
            </a:pathLst>
          </a:custGeom>
          <a:ln w="28575">
            <a:solidFill>
              <a:srgbClr val="92D050"/>
            </a:solidFill>
          </a:ln>
        </p:spPr>
        <p:txBody>
          <a:bodyPr wrap="square" lIns="0" tIns="0" rIns="0" bIns="0" rtlCol="0"/>
          <a:lstStyle/>
          <a:p>
            <a:endParaRPr/>
          </a:p>
        </p:txBody>
      </p:sp>
      <p:sp>
        <p:nvSpPr>
          <p:cNvPr id="53" name="object 53"/>
          <p:cNvSpPr txBox="1"/>
          <p:nvPr/>
        </p:nvSpPr>
        <p:spPr>
          <a:xfrm>
            <a:off x="204317" y="5209159"/>
            <a:ext cx="4202430" cy="1360170"/>
          </a:xfrm>
          <a:prstGeom prst="rect">
            <a:avLst/>
          </a:prstGeom>
        </p:spPr>
        <p:txBody>
          <a:bodyPr vert="horz" wrap="square" lIns="0" tIns="12700" rIns="0" bIns="0" rtlCol="0">
            <a:spAutoFit/>
          </a:bodyPr>
          <a:lstStyle/>
          <a:p>
            <a:pPr marL="172085" marR="168910" indent="77470">
              <a:lnSpc>
                <a:spcPct val="100000"/>
              </a:lnSpc>
              <a:spcBef>
                <a:spcPts val="100"/>
              </a:spcBef>
            </a:pPr>
            <a:r>
              <a:rPr sz="1400" spc="-20" dirty="0">
                <a:solidFill>
                  <a:srgbClr val="00AF50"/>
                </a:solidFill>
                <a:latin typeface="HGP創英角ｺﾞｼｯｸUB"/>
                <a:cs typeface="HGP創英角ｺﾞｼｯｸUB"/>
              </a:rPr>
              <a:t>ＪＶは地元建設会社を中心としつつ、地元だけ</a:t>
            </a:r>
            <a:r>
              <a:rPr sz="1400" spc="-1135" dirty="0">
                <a:solidFill>
                  <a:srgbClr val="00AF50"/>
                </a:solidFill>
                <a:latin typeface="HGP創英角ｺﾞｼｯｸUB"/>
                <a:cs typeface="HGP創英角ｺﾞｼｯｸUB"/>
              </a:rPr>
              <a:t>で</a:t>
            </a:r>
            <a:r>
              <a:rPr sz="1400" spc="-20" dirty="0">
                <a:solidFill>
                  <a:srgbClr val="00AF50"/>
                </a:solidFill>
                <a:latin typeface="HGP創英角ｺﾞｼｯｸUB"/>
                <a:cs typeface="HGP創英角ｺﾞｼｯｸUB"/>
              </a:rPr>
              <a:t>はノウハウの乏しい業務について、市外コンサルも参画</a:t>
            </a:r>
            <a:endParaRPr sz="1400">
              <a:latin typeface="HGP創英角ｺﾞｼｯｸUB"/>
              <a:cs typeface="HGP創英角ｺﾞｼｯｸUB"/>
            </a:endParaRPr>
          </a:p>
          <a:p>
            <a:pPr marL="91440" marR="5080" indent="-79375" algn="just">
              <a:lnSpc>
                <a:spcPts val="1260"/>
              </a:lnSpc>
              <a:spcBef>
                <a:spcPts val="695"/>
              </a:spcBef>
              <a:buFont typeface="Arial"/>
              <a:buChar char="•"/>
              <a:tabLst>
                <a:tab pos="93345" algn="l"/>
              </a:tabLst>
            </a:pPr>
            <a:r>
              <a:rPr sz="1100" spc="-10" dirty="0">
                <a:latin typeface="ＭＳ Ｐゴシック"/>
                <a:cs typeface="ＭＳ Ｐゴシック"/>
              </a:rPr>
              <a:t>舗装補修のついでに清掃、草刈と剪定を並行して対応するなど、</a:t>
            </a:r>
            <a:r>
              <a:rPr sz="1100" spc="-1115" dirty="0">
                <a:latin typeface="ＭＳ Ｐゴシック"/>
                <a:cs typeface="ＭＳ Ｐゴシック"/>
              </a:rPr>
              <a:t>個</a:t>
            </a:r>
            <a:r>
              <a:rPr sz="1100" spc="10" dirty="0">
                <a:latin typeface="ＭＳ Ｐゴシック"/>
                <a:cs typeface="ＭＳ Ｐゴシック"/>
              </a:rPr>
              <a:t>                                                         	</a:t>
            </a:r>
            <a:r>
              <a:rPr sz="1100" spc="-10" dirty="0">
                <a:latin typeface="ＭＳ Ｐゴシック"/>
                <a:cs typeface="ＭＳ Ｐゴシック"/>
              </a:rPr>
              <a:t>別発注よりも作業の効率化。</a:t>
            </a:r>
            <a:endParaRPr sz="1100">
              <a:latin typeface="ＭＳ Ｐゴシック"/>
              <a:cs typeface="ＭＳ Ｐゴシック"/>
            </a:endParaRPr>
          </a:p>
          <a:p>
            <a:pPr marL="91440" marR="8255" indent="-79375" algn="just">
              <a:lnSpc>
                <a:spcPct val="97800"/>
              </a:lnSpc>
              <a:spcBef>
                <a:spcPts val="55"/>
              </a:spcBef>
              <a:buFont typeface="Arial"/>
              <a:buChar char="•"/>
              <a:tabLst>
                <a:tab pos="93345" algn="l"/>
              </a:tabLst>
            </a:pPr>
            <a:r>
              <a:rPr sz="1100" spc="-15" dirty="0">
                <a:latin typeface="ＭＳ Ｐゴシック"/>
                <a:cs typeface="ＭＳ Ｐゴシック"/>
              </a:rPr>
              <a:t>市外コンサルが、蓄積データ</a:t>
            </a:r>
            <a:r>
              <a:rPr sz="1100" dirty="0">
                <a:latin typeface="ＭＳ Ｐゴシック"/>
                <a:cs typeface="ＭＳ Ｐゴシック"/>
              </a:rPr>
              <a:t>（</a:t>
            </a:r>
            <a:r>
              <a:rPr sz="1100" spc="-5" dirty="0">
                <a:latin typeface="ＭＳ Ｐゴシック"/>
                <a:cs typeface="ＭＳ Ｐゴシック"/>
              </a:rPr>
              <a:t>補修履歴や市民からの苦情・要望</a:t>
            </a:r>
            <a:r>
              <a:rPr sz="1100" spc="-955" dirty="0">
                <a:latin typeface="ＭＳ Ｐゴシック"/>
                <a:cs typeface="ＭＳ Ｐゴシック"/>
              </a:rPr>
              <a:t>等	</a:t>
            </a:r>
            <a:r>
              <a:rPr sz="1100" dirty="0">
                <a:latin typeface="ＭＳ Ｐゴシック"/>
                <a:cs typeface="ＭＳ Ｐゴシック"/>
              </a:rPr>
              <a:t>）</a:t>
            </a:r>
            <a:r>
              <a:rPr sz="1100" spc="-15" dirty="0">
                <a:latin typeface="ＭＳ Ｐゴシック"/>
                <a:cs typeface="ＭＳ Ｐゴシック"/>
              </a:rPr>
              <a:t>を分析し、舗装補修をどのように進めていけば良いかの技術的	</a:t>
            </a:r>
            <a:r>
              <a:rPr sz="1100" spc="-20" dirty="0">
                <a:latin typeface="ＭＳ Ｐゴシック"/>
                <a:cs typeface="ＭＳ Ｐゴシック"/>
              </a:rPr>
              <a:t>な提案を実施。</a:t>
            </a:r>
            <a:endParaRPr sz="1100">
              <a:latin typeface="ＭＳ Ｐゴシック"/>
              <a:cs typeface="ＭＳ Ｐゴシック"/>
            </a:endParaRPr>
          </a:p>
        </p:txBody>
      </p:sp>
      <p:grpSp>
        <p:nvGrpSpPr>
          <p:cNvPr id="54" name="object 54"/>
          <p:cNvGrpSpPr/>
          <p:nvPr/>
        </p:nvGrpSpPr>
        <p:grpSpPr>
          <a:xfrm>
            <a:off x="222415" y="1935746"/>
            <a:ext cx="1764030" cy="1080135"/>
            <a:chOff x="222415" y="1935746"/>
            <a:chExt cx="1764030" cy="1080135"/>
          </a:xfrm>
        </p:grpSpPr>
        <p:pic>
          <p:nvPicPr>
            <p:cNvPr id="55" name="object 55"/>
            <p:cNvPicPr/>
            <p:nvPr/>
          </p:nvPicPr>
          <p:blipFill>
            <a:blip r:embed="rId4" cstate="print"/>
            <a:stretch>
              <a:fillRect/>
            </a:stretch>
          </p:blipFill>
          <p:spPr>
            <a:xfrm>
              <a:off x="697484" y="1935746"/>
              <a:ext cx="1288415" cy="1079995"/>
            </a:xfrm>
            <a:prstGeom prst="rect">
              <a:avLst/>
            </a:prstGeom>
          </p:spPr>
        </p:pic>
        <p:pic>
          <p:nvPicPr>
            <p:cNvPr id="56" name="object 56"/>
            <p:cNvPicPr/>
            <p:nvPr/>
          </p:nvPicPr>
          <p:blipFill>
            <a:blip r:embed="rId5" cstate="print"/>
            <a:stretch>
              <a:fillRect/>
            </a:stretch>
          </p:blipFill>
          <p:spPr>
            <a:xfrm>
              <a:off x="222415" y="1981390"/>
              <a:ext cx="484466" cy="476440"/>
            </a:xfrm>
            <a:prstGeom prst="rect">
              <a:avLst/>
            </a:prstGeom>
          </p:spPr>
        </p:pic>
        <p:sp>
          <p:nvSpPr>
            <p:cNvPr id="57" name="object 57"/>
            <p:cNvSpPr/>
            <p:nvPr/>
          </p:nvSpPr>
          <p:spPr>
            <a:xfrm>
              <a:off x="505713" y="1981454"/>
              <a:ext cx="438784" cy="414020"/>
            </a:xfrm>
            <a:custGeom>
              <a:avLst/>
              <a:gdLst/>
              <a:ahLst/>
              <a:cxnLst/>
              <a:rect l="l" t="t" r="r" b="b"/>
              <a:pathLst>
                <a:path w="438784" h="414019">
                  <a:moveTo>
                    <a:pt x="0" y="230124"/>
                  </a:moveTo>
                  <a:lnTo>
                    <a:pt x="438543" y="0"/>
                  </a:lnTo>
                </a:path>
                <a:path w="438784" h="414019">
                  <a:moveTo>
                    <a:pt x="31165" y="300863"/>
                  </a:moveTo>
                  <a:lnTo>
                    <a:pt x="327164" y="413512"/>
                  </a:lnTo>
                </a:path>
              </a:pathLst>
            </a:custGeom>
            <a:ln w="3175">
              <a:solidFill>
                <a:srgbClr val="585858"/>
              </a:solidFill>
              <a:prstDash val="sysDash"/>
            </a:ln>
          </p:spPr>
          <p:txBody>
            <a:bodyPr wrap="square" lIns="0" tIns="0" rIns="0" bIns="0" rtlCol="0"/>
            <a:lstStyle/>
            <a:p>
              <a:endParaRPr/>
            </a:p>
          </p:txBody>
        </p:sp>
      </p:grpSp>
      <p:sp>
        <p:nvSpPr>
          <p:cNvPr id="58" name="object 58"/>
          <p:cNvSpPr txBox="1"/>
          <p:nvPr/>
        </p:nvSpPr>
        <p:spPr>
          <a:xfrm>
            <a:off x="1270508" y="2362580"/>
            <a:ext cx="291465" cy="147320"/>
          </a:xfrm>
          <a:prstGeom prst="rect">
            <a:avLst/>
          </a:prstGeom>
        </p:spPr>
        <p:txBody>
          <a:bodyPr vert="horz" wrap="square" lIns="0" tIns="12065" rIns="0" bIns="0" rtlCol="0">
            <a:spAutoFit/>
          </a:bodyPr>
          <a:lstStyle/>
          <a:p>
            <a:pPr marL="44450">
              <a:lnSpc>
                <a:spcPct val="100000"/>
              </a:lnSpc>
              <a:spcBef>
                <a:spcPts val="95"/>
              </a:spcBef>
            </a:pPr>
            <a:r>
              <a:rPr sz="400" spc="-20" dirty="0">
                <a:latin typeface="ＭＳ Ｐゴシック"/>
                <a:cs typeface="ＭＳ Ｐゴシック"/>
              </a:rPr>
              <a:t>下田地域</a:t>
            </a:r>
            <a:endParaRPr sz="400">
              <a:latin typeface="ＭＳ Ｐゴシック"/>
              <a:cs typeface="ＭＳ Ｐゴシック"/>
            </a:endParaRPr>
          </a:p>
          <a:p>
            <a:pPr marL="12700">
              <a:lnSpc>
                <a:spcPct val="100000"/>
              </a:lnSpc>
            </a:pPr>
            <a:r>
              <a:rPr sz="400" spc="-10" dirty="0">
                <a:latin typeface="ＭＳ Ｐゴシック"/>
                <a:cs typeface="ＭＳ Ｐゴシック"/>
              </a:rPr>
              <a:t>（</a:t>
            </a:r>
            <a:r>
              <a:rPr sz="400" spc="-10" dirty="0">
                <a:latin typeface="Arial"/>
                <a:cs typeface="Arial"/>
              </a:rPr>
              <a:t>R1</a:t>
            </a:r>
            <a:r>
              <a:rPr sz="400" spc="-10" dirty="0">
                <a:latin typeface="ＭＳ Ｐゴシック"/>
                <a:cs typeface="ＭＳ Ｐゴシック"/>
              </a:rPr>
              <a:t>年度</a:t>
            </a:r>
            <a:r>
              <a:rPr sz="400" spc="-180" dirty="0">
                <a:latin typeface="ＭＳ Ｐゴシック"/>
                <a:cs typeface="ＭＳ Ｐゴシック"/>
              </a:rPr>
              <a:t>～）</a:t>
            </a:r>
            <a:endParaRPr sz="400">
              <a:latin typeface="ＭＳ Ｐゴシック"/>
              <a:cs typeface="ＭＳ Ｐゴシック"/>
            </a:endParaRPr>
          </a:p>
        </p:txBody>
      </p:sp>
      <p:sp>
        <p:nvSpPr>
          <p:cNvPr id="59" name="object 59"/>
          <p:cNvSpPr txBox="1"/>
          <p:nvPr/>
        </p:nvSpPr>
        <p:spPr>
          <a:xfrm>
            <a:off x="699312" y="2154173"/>
            <a:ext cx="453390" cy="269875"/>
          </a:xfrm>
          <a:prstGeom prst="rect">
            <a:avLst/>
          </a:prstGeom>
        </p:spPr>
        <p:txBody>
          <a:bodyPr vert="horz" wrap="square" lIns="0" tIns="12065" rIns="0" bIns="0" rtlCol="0">
            <a:spAutoFit/>
          </a:bodyPr>
          <a:lstStyle/>
          <a:p>
            <a:pPr marL="205740">
              <a:lnSpc>
                <a:spcPct val="100000"/>
              </a:lnSpc>
              <a:spcBef>
                <a:spcPts val="95"/>
              </a:spcBef>
            </a:pPr>
            <a:r>
              <a:rPr sz="400" spc="-20" dirty="0">
                <a:latin typeface="ＭＳ Ｐゴシック"/>
                <a:cs typeface="ＭＳ Ｐゴシック"/>
              </a:rPr>
              <a:t>嵐南地区</a:t>
            </a:r>
            <a:endParaRPr sz="400">
              <a:latin typeface="ＭＳ Ｐゴシック"/>
              <a:cs typeface="ＭＳ Ｐゴシック"/>
            </a:endParaRPr>
          </a:p>
          <a:p>
            <a:pPr marL="70485" marR="5080" indent="103505">
              <a:lnSpc>
                <a:spcPct val="100000"/>
              </a:lnSpc>
            </a:pPr>
            <a:r>
              <a:rPr sz="400" spc="-10" dirty="0">
                <a:latin typeface="ＭＳ Ｐゴシック"/>
                <a:cs typeface="ＭＳ Ｐゴシック"/>
              </a:rPr>
              <a:t>（</a:t>
            </a:r>
            <a:r>
              <a:rPr sz="400" spc="-10" dirty="0">
                <a:latin typeface="Arial"/>
                <a:cs typeface="Arial"/>
              </a:rPr>
              <a:t>R6</a:t>
            </a:r>
            <a:r>
              <a:rPr sz="400" spc="-10" dirty="0">
                <a:latin typeface="ＭＳ Ｐゴシック"/>
                <a:cs typeface="ＭＳ Ｐゴシック"/>
              </a:rPr>
              <a:t>年度</a:t>
            </a:r>
            <a:r>
              <a:rPr sz="400" spc="-225" dirty="0">
                <a:latin typeface="ＭＳ Ｐゴシック"/>
                <a:cs typeface="ＭＳ Ｐゴシック"/>
              </a:rPr>
              <a:t>～）</a:t>
            </a:r>
            <a:r>
              <a:rPr sz="400" spc="-25" dirty="0">
                <a:latin typeface="ＭＳ Ｐゴシック"/>
                <a:cs typeface="ＭＳ Ｐゴシック"/>
              </a:rPr>
              <a:t>栄地域</a:t>
            </a:r>
            <a:endParaRPr sz="400">
              <a:latin typeface="ＭＳ Ｐゴシック"/>
              <a:cs typeface="ＭＳ Ｐゴシック"/>
            </a:endParaRPr>
          </a:p>
          <a:p>
            <a:pPr marL="12700">
              <a:lnSpc>
                <a:spcPct val="100000"/>
              </a:lnSpc>
              <a:spcBef>
                <a:spcPts val="5"/>
              </a:spcBef>
            </a:pPr>
            <a:r>
              <a:rPr sz="400" spc="-10" dirty="0">
                <a:latin typeface="ＭＳ Ｐゴシック"/>
                <a:cs typeface="ＭＳ Ｐゴシック"/>
              </a:rPr>
              <a:t>（</a:t>
            </a:r>
            <a:r>
              <a:rPr sz="400" spc="-10" dirty="0">
                <a:latin typeface="Arial"/>
                <a:cs typeface="Arial"/>
              </a:rPr>
              <a:t>R3</a:t>
            </a:r>
            <a:r>
              <a:rPr sz="400" spc="-10" dirty="0">
                <a:latin typeface="ＭＳ Ｐゴシック"/>
                <a:cs typeface="ＭＳ Ｐゴシック"/>
              </a:rPr>
              <a:t>年度</a:t>
            </a:r>
            <a:r>
              <a:rPr sz="400" spc="-25" dirty="0">
                <a:latin typeface="ＭＳ Ｐゴシック"/>
                <a:cs typeface="ＭＳ Ｐゴシック"/>
              </a:rPr>
              <a:t>～）</a:t>
            </a:r>
            <a:endParaRPr sz="400">
              <a:latin typeface="ＭＳ Ｐゴシック"/>
              <a:cs typeface="ＭＳ Ｐゴシック"/>
            </a:endParaRPr>
          </a:p>
        </p:txBody>
      </p:sp>
      <p:sp>
        <p:nvSpPr>
          <p:cNvPr id="60" name="object 60"/>
          <p:cNvSpPr txBox="1"/>
          <p:nvPr/>
        </p:nvSpPr>
        <p:spPr>
          <a:xfrm>
            <a:off x="1457071" y="2088261"/>
            <a:ext cx="353060" cy="86360"/>
          </a:xfrm>
          <a:prstGeom prst="rect">
            <a:avLst/>
          </a:prstGeom>
        </p:spPr>
        <p:txBody>
          <a:bodyPr vert="horz" wrap="square" lIns="0" tIns="12065" rIns="0" bIns="0" rtlCol="0">
            <a:spAutoFit/>
          </a:bodyPr>
          <a:lstStyle/>
          <a:p>
            <a:pPr marL="12700">
              <a:lnSpc>
                <a:spcPct val="100000"/>
              </a:lnSpc>
              <a:spcBef>
                <a:spcPts val="95"/>
              </a:spcBef>
            </a:pPr>
            <a:r>
              <a:rPr sz="400" spc="-35" dirty="0">
                <a:latin typeface="ＭＳ Ｐゴシック"/>
                <a:cs typeface="ＭＳ Ｐゴシック"/>
              </a:rPr>
              <a:t>嵐北・大島地区</a:t>
            </a:r>
            <a:endParaRPr sz="400">
              <a:latin typeface="ＭＳ Ｐゴシック"/>
              <a:cs typeface="ＭＳ Ｐゴシック"/>
            </a:endParaRPr>
          </a:p>
        </p:txBody>
      </p:sp>
      <p:sp>
        <p:nvSpPr>
          <p:cNvPr id="61" name="object 61"/>
          <p:cNvSpPr txBox="1"/>
          <p:nvPr/>
        </p:nvSpPr>
        <p:spPr>
          <a:xfrm>
            <a:off x="1373250" y="2149220"/>
            <a:ext cx="520065" cy="86360"/>
          </a:xfrm>
          <a:prstGeom prst="rect">
            <a:avLst/>
          </a:prstGeom>
        </p:spPr>
        <p:txBody>
          <a:bodyPr vert="horz" wrap="square" lIns="0" tIns="12065" rIns="0" bIns="0" rtlCol="0">
            <a:spAutoFit/>
          </a:bodyPr>
          <a:lstStyle/>
          <a:p>
            <a:pPr marL="12700">
              <a:lnSpc>
                <a:spcPct val="100000"/>
              </a:lnSpc>
              <a:spcBef>
                <a:spcPts val="95"/>
              </a:spcBef>
            </a:pPr>
            <a:r>
              <a:rPr sz="400" spc="-10" dirty="0">
                <a:latin typeface="ＭＳ Ｐゴシック"/>
                <a:cs typeface="ＭＳ Ｐゴシック"/>
              </a:rPr>
              <a:t>（</a:t>
            </a:r>
            <a:r>
              <a:rPr sz="400" spc="-10" dirty="0">
                <a:latin typeface="Arial"/>
                <a:cs typeface="Arial"/>
              </a:rPr>
              <a:t>H28</a:t>
            </a:r>
            <a:r>
              <a:rPr sz="400" spc="-10" dirty="0">
                <a:latin typeface="ＭＳ Ｐゴシック"/>
                <a:cs typeface="ＭＳ Ｐゴシック"/>
              </a:rPr>
              <a:t>年度～順次拡大</a:t>
            </a:r>
            <a:r>
              <a:rPr sz="400" spc="-400" dirty="0">
                <a:latin typeface="ＭＳ Ｐゴシック"/>
                <a:cs typeface="ＭＳ Ｐゴシック"/>
              </a:rPr>
              <a:t>）</a:t>
            </a:r>
            <a:endParaRPr sz="400">
              <a:latin typeface="ＭＳ Ｐゴシック"/>
              <a:cs typeface="ＭＳ Ｐゴシック"/>
            </a:endParaRPr>
          </a:p>
        </p:txBody>
      </p:sp>
      <p:grpSp>
        <p:nvGrpSpPr>
          <p:cNvPr id="62" name="object 62"/>
          <p:cNvGrpSpPr/>
          <p:nvPr/>
        </p:nvGrpSpPr>
        <p:grpSpPr>
          <a:xfrm>
            <a:off x="188455" y="1927796"/>
            <a:ext cx="4191000" cy="1148715"/>
            <a:chOff x="188455" y="1927796"/>
            <a:chExt cx="4191000" cy="1148715"/>
          </a:xfrm>
        </p:grpSpPr>
        <p:sp>
          <p:nvSpPr>
            <p:cNvPr id="63" name="object 63"/>
            <p:cNvSpPr/>
            <p:nvPr/>
          </p:nvSpPr>
          <p:spPr>
            <a:xfrm>
              <a:off x="1016698" y="2130297"/>
              <a:ext cx="441959" cy="11430"/>
            </a:xfrm>
            <a:custGeom>
              <a:avLst/>
              <a:gdLst/>
              <a:ahLst/>
              <a:cxnLst/>
              <a:rect l="l" t="t" r="r" b="b"/>
              <a:pathLst>
                <a:path w="441959" h="11430">
                  <a:moveTo>
                    <a:pt x="0" y="11175"/>
                  </a:moveTo>
                  <a:lnTo>
                    <a:pt x="441642" y="0"/>
                  </a:lnTo>
                </a:path>
              </a:pathLst>
            </a:custGeom>
            <a:ln w="3175">
              <a:solidFill>
                <a:srgbClr val="585858"/>
              </a:solidFill>
            </a:ln>
          </p:spPr>
          <p:txBody>
            <a:bodyPr wrap="square" lIns="0" tIns="0" rIns="0" bIns="0" rtlCol="0"/>
            <a:lstStyle/>
            <a:p>
              <a:endParaRPr/>
            </a:p>
          </p:txBody>
        </p:sp>
        <p:sp>
          <p:nvSpPr>
            <p:cNvPr id="64" name="object 64"/>
            <p:cNvSpPr/>
            <p:nvPr/>
          </p:nvSpPr>
          <p:spPr>
            <a:xfrm>
              <a:off x="193217" y="1932558"/>
              <a:ext cx="4181475" cy="1139190"/>
            </a:xfrm>
            <a:custGeom>
              <a:avLst/>
              <a:gdLst/>
              <a:ahLst/>
              <a:cxnLst/>
              <a:rect l="l" t="t" r="r" b="b"/>
              <a:pathLst>
                <a:path w="4181475" h="1139189">
                  <a:moveTo>
                    <a:pt x="0" y="65658"/>
                  </a:moveTo>
                  <a:lnTo>
                    <a:pt x="4906" y="41322"/>
                  </a:lnTo>
                  <a:lnTo>
                    <a:pt x="18284" y="21462"/>
                  </a:lnTo>
                  <a:lnTo>
                    <a:pt x="38126" y="8080"/>
                  </a:lnTo>
                  <a:lnTo>
                    <a:pt x="62420" y="3175"/>
                  </a:lnTo>
                  <a:lnTo>
                    <a:pt x="1737563" y="3175"/>
                  </a:lnTo>
                  <a:lnTo>
                    <a:pt x="1761899" y="8080"/>
                  </a:lnTo>
                  <a:lnTo>
                    <a:pt x="1781759" y="21462"/>
                  </a:lnTo>
                  <a:lnTo>
                    <a:pt x="1795141" y="41322"/>
                  </a:lnTo>
                  <a:lnTo>
                    <a:pt x="1800047" y="65658"/>
                  </a:lnTo>
                  <a:lnTo>
                    <a:pt x="1800047" y="1076452"/>
                  </a:lnTo>
                  <a:lnTo>
                    <a:pt x="1795141" y="1100788"/>
                  </a:lnTo>
                  <a:lnTo>
                    <a:pt x="1781759" y="1120648"/>
                  </a:lnTo>
                  <a:lnTo>
                    <a:pt x="1761899" y="1134030"/>
                  </a:lnTo>
                  <a:lnTo>
                    <a:pt x="1737563" y="1138936"/>
                  </a:lnTo>
                  <a:lnTo>
                    <a:pt x="62420" y="1138936"/>
                  </a:lnTo>
                  <a:lnTo>
                    <a:pt x="38126" y="1134030"/>
                  </a:lnTo>
                  <a:lnTo>
                    <a:pt x="18284" y="1120647"/>
                  </a:lnTo>
                  <a:lnTo>
                    <a:pt x="4906" y="1100788"/>
                  </a:lnTo>
                  <a:lnTo>
                    <a:pt x="0" y="1076452"/>
                  </a:lnTo>
                  <a:lnTo>
                    <a:pt x="0" y="65658"/>
                  </a:lnTo>
                  <a:close/>
                </a:path>
                <a:path w="4181475" h="1139189">
                  <a:moveTo>
                    <a:pt x="1913331" y="27686"/>
                  </a:moveTo>
                  <a:lnTo>
                    <a:pt x="1915515" y="16930"/>
                  </a:lnTo>
                  <a:lnTo>
                    <a:pt x="1921475" y="8127"/>
                  </a:lnTo>
                  <a:lnTo>
                    <a:pt x="1930315" y="2182"/>
                  </a:lnTo>
                  <a:lnTo>
                    <a:pt x="1941144" y="0"/>
                  </a:lnTo>
                  <a:lnTo>
                    <a:pt x="4153611" y="0"/>
                  </a:lnTo>
                  <a:lnTo>
                    <a:pt x="4164420" y="2182"/>
                  </a:lnTo>
                  <a:lnTo>
                    <a:pt x="4173216" y="8127"/>
                  </a:lnTo>
                  <a:lnTo>
                    <a:pt x="4179132" y="16930"/>
                  </a:lnTo>
                  <a:lnTo>
                    <a:pt x="4181297" y="27686"/>
                  </a:lnTo>
                  <a:lnTo>
                    <a:pt x="4181297" y="715263"/>
                  </a:lnTo>
                  <a:lnTo>
                    <a:pt x="4179132" y="726019"/>
                  </a:lnTo>
                  <a:lnTo>
                    <a:pt x="4173216" y="734822"/>
                  </a:lnTo>
                  <a:lnTo>
                    <a:pt x="4164420" y="740767"/>
                  </a:lnTo>
                  <a:lnTo>
                    <a:pt x="4153611" y="742950"/>
                  </a:lnTo>
                  <a:lnTo>
                    <a:pt x="1941144" y="742950"/>
                  </a:lnTo>
                  <a:lnTo>
                    <a:pt x="1930315" y="740767"/>
                  </a:lnTo>
                  <a:lnTo>
                    <a:pt x="1921475" y="734822"/>
                  </a:lnTo>
                  <a:lnTo>
                    <a:pt x="1915515" y="726019"/>
                  </a:lnTo>
                  <a:lnTo>
                    <a:pt x="1913331" y="715263"/>
                  </a:lnTo>
                  <a:lnTo>
                    <a:pt x="1913331" y="27686"/>
                  </a:lnTo>
                  <a:close/>
                </a:path>
              </a:pathLst>
            </a:custGeom>
            <a:ln w="9525">
              <a:solidFill>
                <a:srgbClr val="7E7E7E"/>
              </a:solidFill>
            </a:ln>
          </p:spPr>
          <p:txBody>
            <a:bodyPr wrap="square" lIns="0" tIns="0" rIns="0" bIns="0" rtlCol="0"/>
            <a:lstStyle/>
            <a:p>
              <a:endParaRPr/>
            </a:p>
          </p:txBody>
        </p:sp>
      </p:grpSp>
      <p:sp>
        <p:nvSpPr>
          <p:cNvPr id="65" name="object 65"/>
          <p:cNvSpPr txBox="1"/>
          <p:nvPr/>
        </p:nvSpPr>
        <p:spPr>
          <a:xfrm>
            <a:off x="2120059" y="1945004"/>
            <a:ext cx="2249170" cy="711200"/>
          </a:xfrm>
          <a:prstGeom prst="rect">
            <a:avLst/>
          </a:prstGeom>
        </p:spPr>
        <p:txBody>
          <a:bodyPr vert="horz" wrap="square" lIns="0" tIns="12700" rIns="0" bIns="0" rtlCol="0">
            <a:spAutoFit/>
          </a:bodyPr>
          <a:lstStyle/>
          <a:p>
            <a:pPr marL="257810" indent="-171450" algn="just">
              <a:lnSpc>
                <a:spcPct val="100000"/>
              </a:lnSpc>
              <a:spcBef>
                <a:spcPts val="100"/>
              </a:spcBef>
              <a:buFont typeface="Wingdings"/>
              <a:buChar char=""/>
              <a:tabLst>
                <a:tab pos="257810" algn="l"/>
              </a:tabLst>
            </a:pPr>
            <a:r>
              <a:rPr sz="900" spc="-25" dirty="0">
                <a:latin typeface="ＭＳ Ｐゴシック"/>
                <a:cs typeface="ＭＳ Ｐゴシック"/>
              </a:rPr>
              <a:t>課題・取組のきっかけ：</a:t>
            </a:r>
            <a:endParaRPr sz="900">
              <a:latin typeface="ＭＳ Ｐゴシック"/>
              <a:cs typeface="ＭＳ Ｐゴシック"/>
            </a:endParaRPr>
          </a:p>
          <a:p>
            <a:pPr marL="86360" marR="85090" algn="just">
              <a:lnSpc>
                <a:spcPct val="98900"/>
              </a:lnSpc>
              <a:spcBef>
                <a:spcPts val="45"/>
              </a:spcBef>
            </a:pPr>
            <a:r>
              <a:rPr sz="900" spc="30" dirty="0">
                <a:latin typeface="ＭＳ Ｐゴシック"/>
                <a:cs typeface="ＭＳ Ｐゴシック"/>
              </a:rPr>
              <a:t>現業職員の高齢化等により、直営作業</a:t>
            </a:r>
            <a:r>
              <a:rPr sz="900" spc="-700" dirty="0">
                <a:latin typeface="ＭＳ Ｐゴシック"/>
                <a:cs typeface="ＭＳ Ｐゴシック"/>
              </a:rPr>
              <a:t>の</a:t>
            </a:r>
            <a:r>
              <a:rPr sz="900" spc="15" dirty="0">
                <a:latin typeface="ＭＳ Ｐゴシック"/>
                <a:cs typeface="ＭＳ Ｐゴシック"/>
              </a:rPr>
              <a:t>継続性が懸念されるとともに、豪雨災</a:t>
            </a:r>
            <a:r>
              <a:rPr sz="900" spc="-470" dirty="0">
                <a:latin typeface="ＭＳ Ｐゴシック"/>
                <a:cs typeface="ＭＳ Ｐゴシック"/>
              </a:rPr>
              <a:t>害</a:t>
            </a:r>
            <a:r>
              <a:rPr sz="900" spc="20" dirty="0">
                <a:latin typeface="ＭＳ Ｐゴシック"/>
                <a:cs typeface="ＭＳ Ｐゴシック"/>
              </a:rPr>
              <a:t>などが頻発する中で地元企業の活躍を</a:t>
            </a:r>
            <a:r>
              <a:rPr sz="900" spc="-20" dirty="0">
                <a:latin typeface="ＭＳ Ｐゴシック"/>
                <a:cs typeface="ＭＳ Ｐゴシック"/>
              </a:rPr>
              <a:t>促すために、取組に着手。</a:t>
            </a:r>
            <a:endParaRPr sz="900">
              <a:latin typeface="ＭＳ Ｐゴシック"/>
              <a:cs typeface="ＭＳ Ｐゴシック"/>
            </a:endParaRPr>
          </a:p>
        </p:txBody>
      </p:sp>
      <p:sp>
        <p:nvSpPr>
          <p:cNvPr id="66" name="object 66"/>
          <p:cNvSpPr/>
          <p:nvPr/>
        </p:nvSpPr>
        <p:spPr>
          <a:xfrm>
            <a:off x="2106548" y="2746755"/>
            <a:ext cx="2268220" cy="319405"/>
          </a:xfrm>
          <a:custGeom>
            <a:avLst/>
            <a:gdLst/>
            <a:ahLst/>
            <a:cxnLst/>
            <a:rect l="l" t="t" r="r" b="b"/>
            <a:pathLst>
              <a:path w="2268220" h="319405">
                <a:moveTo>
                  <a:pt x="0" y="11938"/>
                </a:moveTo>
                <a:lnTo>
                  <a:pt x="0" y="5334"/>
                </a:lnTo>
                <a:lnTo>
                  <a:pt x="5333" y="0"/>
                </a:lnTo>
                <a:lnTo>
                  <a:pt x="11937" y="0"/>
                </a:lnTo>
                <a:lnTo>
                  <a:pt x="2256154" y="0"/>
                </a:lnTo>
                <a:lnTo>
                  <a:pt x="2262631" y="0"/>
                </a:lnTo>
                <a:lnTo>
                  <a:pt x="2267966" y="5334"/>
                </a:lnTo>
                <a:lnTo>
                  <a:pt x="2267966" y="11938"/>
                </a:lnTo>
                <a:lnTo>
                  <a:pt x="2267966" y="307467"/>
                </a:lnTo>
                <a:lnTo>
                  <a:pt x="2267966" y="314071"/>
                </a:lnTo>
                <a:lnTo>
                  <a:pt x="2262631" y="319405"/>
                </a:lnTo>
                <a:lnTo>
                  <a:pt x="2256154" y="319405"/>
                </a:lnTo>
                <a:lnTo>
                  <a:pt x="11937" y="319405"/>
                </a:lnTo>
                <a:lnTo>
                  <a:pt x="5333" y="319405"/>
                </a:lnTo>
                <a:lnTo>
                  <a:pt x="0" y="314071"/>
                </a:lnTo>
                <a:lnTo>
                  <a:pt x="0" y="307467"/>
                </a:lnTo>
                <a:lnTo>
                  <a:pt x="0" y="11938"/>
                </a:lnTo>
                <a:close/>
              </a:path>
            </a:pathLst>
          </a:custGeom>
          <a:ln w="9524">
            <a:solidFill>
              <a:srgbClr val="7E7E7E"/>
            </a:solidFill>
          </a:ln>
        </p:spPr>
        <p:txBody>
          <a:bodyPr wrap="square" lIns="0" tIns="0" rIns="0" bIns="0" rtlCol="0"/>
          <a:lstStyle/>
          <a:p>
            <a:endParaRPr/>
          </a:p>
        </p:txBody>
      </p:sp>
      <p:sp>
        <p:nvSpPr>
          <p:cNvPr id="67" name="object 67"/>
          <p:cNvSpPr txBox="1"/>
          <p:nvPr/>
        </p:nvSpPr>
        <p:spPr>
          <a:xfrm>
            <a:off x="2113978" y="2754629"/>
            <a:ext cx="2252345" cy="299720"/>
          </a:xfrm>
          <a:prstGeom prst="rect">
            <a:avLst/>
          </a:prstGeom>
        </p:spPr>
        <p:txBody>
          <a:bodyPr vert="horz" wrap="square" lIns="0" tIns="12700" rIns="0" bIns="0" rtlCol="0">
            <a:spAutoFit/>
          </a:bodyPr>
          <a:lstStyle/>
          <a:p>
            <a:pPr marL="259079" indent="-171450">
              <a:lnSpc>
                <a:spcPct val="100000"/>
              </a:lnSpc>
              <a:spcBef>
                <a:spcPts val="100"/>
              </a:spcBef>
              <a:buFont typeface="Wingdings"/>
              <a:buChar char=""/>
              <a:tabLst>
                <a:tab pos="259079" algn="l"/>
              </a:tabLst>
            </a:pPr>
            <a:r>
              <a:rPr sz="900" spc="-10" dirty="0">
                <a:latin typeface="ＭＳ Ｐゴシック"/>
                <a:cs typeface="ＭＳ Ｐゴシック"/>
              </a:rPr>
              <a:t>人口：約</a:t>
            </a:r>
            <a:r>
              <a:rPr sz="900" dirty="0">
                <a:latin typeface="Arial"/>
                <a:cs typeface="Arial"/>
              </a:rPr>
              <a:t>9.2</a:t>
            </a:r>
            <a:r>
              <a:rPr sz="900" spc="-35" dirty="0">
                <a:latin typeface="ＭＳ Ｐゴシック"/>
                <a:cs typeface="ＭＳ Ｐゴシック"/>
              </a:rPr>
              <a:t>万人</a:t>
            </a:r>
            <a:endParaRPr sz="900">
              <a:latin typeface="ＭＳ Ｐゴシック"/>
              <a:cs typeface="ＭＳ Ｐゴシック"/>
            </a:endParaRPr>
          </a:p>
          <a:p>
            <a:pPr marL="259079" indent="-171450">
              <a:lnSpc>
                <a:spcPct val="100000"/>
              </a:lnSpc>
              <a:buFont typeface="Wingdings"/>
              <a:buChar char=""/>
              <a:tabLst>
                <a:tab pos="259079" algn="l"/>
              </a:tabLst>
            </a:pPr>
            <a:r>
              <a:rPr sz="900" spc="-15" dirty="0">
                <a:latin typeface="ＭＳ Ｐゴシック"/>
                <a:cs typeface="ＭＳ Ｐゴシック"/>
              </a:rPr>
              <a:t>技術者数：</a:t>
            </a:r>
            <a:r>
              <a:rPr sz="900" dirty="0">
                <a:latin typeface="Arial"/>
                <a:cs typeface="Arial"/>
              </a:rPr>
              <a:t>30</a:t>
            </a:r>
            <a:r>
              <a:rPr sz="900" spc="-50" dirty="0">
                <a:latin typeface="ＭＳ Ｐゴシック"/>
                <a:cs typeface="ＭＳ Ｐゴシック"/>
              </a:rPr>
              <a:t>人</a:t>
            </a:r>
            <a:endParaRPr sz="900">
              <a:latin typeface="ＭＳ Ｐゴシック"/>
              <a:cs typeface="ＭＳ Ｐゴシック"/>
            </a:endParaRPr>
          </a:p>
        </p:txBody>
      </p:sp>
      <p:pic>
        <p:nvPicPr>
          <p:cNvPr id="68" name="object 68"/>
          <p:cNvPicPr/>
          <p:nvPr/>
        </p:nvPicPr>
        <p:blipFill>
          <a:blip r:embed="rId6" cstate="print"/>
          <a:stretch>
            <a:fillRect/>
          </a:stretch>
        </p:blipFill>
        <p:spPr>
          <a:xfrm>
            <a:off x="5040001" y="1988858"/>
            <a:ext cx="828147" cy="1052529"/>
          </a:xfrm>
          <a:prstGeom prst="rect">
            <a:avLst/>
          </a:prstGeom>
        </p:spPr>
      </p:pic>
      <p:sp>
        <p:nvSpPr>
          <p:cNvPr id="69" name="object 69"/>
          <p:cNvSpPr txBox="1"/>
          <p:nvPr/>
        </p:nvSpPr>
        <p:spPr>
          <a:xfrm>
            <a:off x="5433186" y="2035810"/>
            <a:ext cx="318770" cy="208279"/>
          </a:xfrm>
          <a:prstGeom prst="rect">
            <a:avLst/>
          </a:prstGeom>
        </p:spPr>
        <p:txBody>
          <a:bodyPr vert="horz" wrap="square" lIns="0" tIns="12065" rIns="0" bIns="0" rtlCol="0">
            <a:spAutoFit/>
          </a:bodyPr>
          <a:lstStyle/>
          <a:p>
            <a:pPr marL="33655" marR="25400" indent="50165">
              <a:lnSpc>
                <a:spcPct val="100000"/>
              </a:lnSpc>
              <a:spcBef>
                <a:spcPts val="95"/>
              </a:spcBef>
            </a:pPr>
            <a:r>
              <a:rPr sz="400" spc="-25" dirty="0">
                <a:latin typeface="ＭＳ Ｐゴシック"/>
                <a:cs typeface="ＭＳ Ｐゴシック"/>
              </a:rPr>
              <a:t>大田原</a:t>
            </a:r>
            <a:r>
              <a:rPr sz="400" spc="500" dirty="0">
                <a:latin typeface="ＭＳ Ｐゴシック"/>
                <a:cs typeface="ＭＳ Ｐゴシック"/>
              </a:rPr>
              <a:t> </a:t>
            </a:r>
            <a:r>
              <a:rPr sz="400" spc="-20" dirty="0">
                <a:latin typeface="ＭＳ Ｐゴシック"/>
                <a:cs typeface="ＭＳ Ｐゴシック"/>
              </a:rPr>
              <a:t>土木事務所</a:t>
            </a:r>
            <a:endParaRPr sz="400">
              <a:latin typeface="ＭＳ Ｐゴシック"/>
              <a:cs typeface="ＭＳ Ｐゴシック"/>
            </a:endParaRPr>
          </a:p>
          <a:p>
            <a:pPr marL="12700">
              <a:lnSpc>
                <a:spcPct val="100000"/>
              </a:lnSpc>
            </a:pPr>
            <a:r>
              <a:rPr sz="400" spc="-10" dirty="0">
                <a:latin typeface="ＭＳ Ｐゴシック"/>
                <a:cs typeface="ＭＳ Ｐゴシック"/>
              </a:rPr>
              <a:t>（</a:t>
            </a:r>
            <a:r>
              <a:rPr sz="400" spc="-10" dirty="0">
                <a:latin typeface="Arial"/>
                <a:cs typeface="Arial"/>
              </a:rPr>
              <a:t>H23</a:t>
            </a:r>
            <a:r>
              <a:rPr sz="400" spc="-10" dirty="0">
                <a:latin typeface="ＭＳ Ｐゴシック"/>
                <a:cs typeface="ＭＳ Ｐゴシック"/>
              </a:rPr>
              <a:t>年度</a:t>
            </a:r>
            <a:r>
              <a:rPr sz="400" spc="-180" dirty="0">
                <a:latin typeface="ＭＳ Ｐゴシック"/>
                <a:cs typeface="ＭＳ Ｐゴシック"/>
              </a:rPr>
              <a:t>～）</a:t>
            </a:r>
            <a:endParaRPr sz="400">
              <a:latin typeface="ＭＳ Ｐゴシック"/>
              <a:cs typeface="ＭＳ Ｐゴシック"/>
            </a:endParaRPr>
          </a:p>
        </p:txBody>
      </p:sp>
      <p:sp>
        <p:nvSpPr>
          <p:cNvPr id="70" name="object 70"/>
          <p:cNvSpPr txBox="1"/>
          <p:nvPr/>
        </p:nvSpPr>
        <p:spPr>
          <a:xfrm>
            <a:off x="5039233" y="2246502"/>
            <a:ext cx="616585" cy="208279"/>
          </a:xfrm>
          <a:prstGeom prst="rect">
            <a:avLst/>
          </a:prstGeom>
        </p:spPr>
        <p:txBody>
          <a:bodyPr vert="horz" wrap="square" lIns="0" tIns="12065" rIns="0" bIns="0" rtlCol="0">
            <a:spAutoFit/>
          </a:bodyPr>
          <a:lstStyle/>
          <a:p>
            <a:pPr marL="133985">
              <a:lnSpc>
                <a:spcPct val="100000"/>
              </a:lnSpc>
              <a:spcBef>
                <a:spcPts val="95"/>
              </a:spcBef>
            </a:pPr>
            <a:r>
              <a:rPr sz="400" spc="-35" dirty="0">
                <a:latin typeface="ＭＳ Ｐゴシック"/>
                <a:cs typeface="ＭＳ Ｐゴシック"/>
              </a:rPr>
              <a:t>日光</a:t>
            </a:r>
            <a:endParaRPr sz="400">
              <a:latin typeface="ＭＳ Ｐゴシック"/>
              <a:cs typeface="ＭＳ Ｐゴシック"/>
            </a:endParaRPr>
          </a:p>
          <a:p>
            <a:pPr marL="59055">
              <a:lnSpc>
                <a:spcPct val="100000"/>
              </a:lnSpc>
            </a:pPr>
            <a:r>
              <a:rPr sz="400" spc="60" dirty="0">
                <a:latin typeface="ＭＳ Ｐゴシック"/>
                <a:cs typeface="ＭＳ Ｐゴシック"/>
              </a:rPr>
              <a:t>土木事務所  </a:t>
            </a:r>
            <a:r>
              <a:rPr sz="600" spc="-37" baseline="20833" dirty="0">
                <a:latin typeface="ＭＳ Ｐゴシック"/>
                <a:cs typeface="ＭＳ Ｐゴシック"/>
              </a:rPr>
              <a:t>矢板土木</a:t>
            </a:r>
            <a:endParaRPr sz="600" baseline="20833">
              <a:latin typeface="ＭＳ Ｐゴシック"/>
              <a:cs typeface="ＭＳ Ｐゴシック"/>
            </a:endParaRPr>
          </a:p>
          <a:p>
            <a:pPr marL="38100">
              <a:lnSpc>
                <a:spcPct val="100000"/>
              </a:lnSpc>
            </a:pPr>
            <a:r>
              <a:rPr sz="400" spc="-10" dirty="0">
                <a:latin typeface="ＭＳ Ｐゴシック"/>
                <a:cs typeface="ＭＳ Ｐゴシック"/>
              </a:rPr>
              <a:t>（</a:t>
            </a:r>
            <a:r>
              <a:rPr sz="400" spc="-10" dirty="0">
                <a:latin typeface="Arial"/>
                <a:cs typeface="Arial"/>
              </a:rPr>
              <a:t>H22</a:t>
            </a:r>
            <a:r>
              <a:rPr sz="400" spc="-10" dirty="0">
                <a:latin typeface="ＭＳ Ｐゴシック"/>
                <a:cs typeface="ＭＳ Ｐゴシック"/>
              </a:rPr>
              <a:t>年度</a:t>
            </a:r>
            <a:r>
              <a:rPr sz="400" dirty="0">
                <a:latin typeface="ＭＳ Ｐゴシック"/>
                <a:cs typeface="ＭＳ Ｐゴシック"/>
              </a:rPr>
              <a:t>～）</a:t>
            </a:r>
            <a:r>
              <a:rPr sz="400" spc="285" dirty="0">
                <a:latin typeface="ＭＳ Ｐゴシック"/>
                <a:cs typeface="ＭＳ Ｐゴシック"/>
              </a:rPr>
              <a:t>  </a:t>
            </a:r>
            <a:r>
              <a:rPr sz="600" spc="-15" baseline="20833" dirty="0">
                <a:latin typeface="ＭＳ Ｐゴシック"/>
                <a:cs typeface="ＭＳ Ｐゴシック"/>
              </a:rPr>
              <a:t>事務</a:t>
            </a:r>
            <a:r>
              <a:rPr sz="600" spc="-569" baseline="20833" dirty="0">
                <a:latin typeface="ＭＳ Ｐゴシック"/>
                <a:cs typeface="ＭＳ Ｐゴシック"/>
              </a:rPr>
              <a:t>所</a:t>
            </a:r>
            <a:endParaRPr sz="600" baseline="20833">
              <a:latin typeface="ＭＳ Ｐゴシック"/>
              <a:cs typeface="ＭＳ Ｐゴシック"/>
            </a:endParaRPr>
          </a:p>
        </p:txBody>
      </p:sp>
      <p:sp>
        <p:nvSpPr>
          <p:cNvPr id="71" name="object 71"/>
          <p:cNvSpPr txBox="1"/>
          <p:nvPr/>
        </p:nvSpPr>
        <p:spPr>
          <a:xfrm>
            <a:off x="5331205" y="2407411"/>
            <a:ext cx="765810" cy="187960"/>
          </a:xfrm>
          <a:prstGeom prst="rect">
            <a:avLst/>
          </a:prstGeom>
        </p:spPr>
        <p:txBody>
          <a:bodyPr vert="horz" wrap="square" lIns="0" tIns="12065" rIns="0" bIns="0" rtlCol="0">
            <a:spAutoFit/>
          </a:bodyPr>
          <a:lstStyle/>
          <a:p>
            <a:pPr marL="38100">
              <a:lnSpc>
                <a:spcPts val="405"/>
              </a:lnSpc>
              <a:spcBef>
                <a:spcPts val="95"/>
              </a:spcBef>
            </a:pPr>
            <a:r>
              <a:rPr sz="400" spc="-10" dirty="0">
                <a:latin typeface="ＭＳ Ｐゴシック"/>
                <a:cs typeface="ＭＳ Ｐゴシック"/>
              </a:rPr>
              <a:t>（</a:t>
            </a:r>
            <a:r>
              <a:rPr sz="400" spc="-10" dirty="0">
                <a:latin typeface="Arial"/>
                <a:cs typeface="Arial"/>
              </a:rPr>
              <a:t>H25</a:t>
            </a:r>
            <a:r>
              <a:rPr sz="400" spc="-5" dirty="0">
                <a:latin typeface="ＭＳ Ｐゴシック"/>
                <a:cs typeface="ＭＳ Ｐゴシック"/>
              </a:rPr>
              <a:t>年度～）</a:t>
            </a:r>
            <a:r>
              <a:rPr sz="400" spc="375" dirty="0">
                <a:latin typeface="ＭＳ Ｐゴシック"/>
                <a:cs typeface="ＭＳ Ｐゴシック"/>
              </a:rPr>
              <a:t> </a:t>
            </a:r>
            <a:r>
              <a:rPr sz="600" spc="-7" baseline="20833" dirty="0">
                <a:latin typeface="ＭＳ Ｐゴシック"/>
                <a:cs typeface="ＭＳ Ｐゴシック"/>
              </a:rPr>
              <a:t>烏山土木事務</a:t>
            </a:r>
            <a:r>
              <a:rPr sz="600" spc="-569" baseline="20833" dirty="0">
                <a:latin typeface="ＭＳ Ｐゴシック"/>
                <a:cs typeface="ＭＳ Ｐゴシック"/>
              </a:rPr>
              <a:t>所</a:t>
            </a:r>
            <a:endParaRPr sz="600" baseline="20833">
              <a:latin typeface="ＭＳ Ｐゴシック"/>
              <a:cs typeface="ＭＳ Ｐゴシック"/>
            </a:endParaRPr>
          </a:p>
          <a:p>
            <a:pPr marL="403860">
              <a:lnSpc>
                <a:spcPts val="400"/>
              </a:lnSpc>
            </a:pPr>
            <a:r>
              <a:rPr sz="400" spc="-10" dirty="0">
                <a:latin typeface="ＭＳ Ｐゴシック"/>
                <a:cs typeface="ＭＳ Ｐゴシック"/>
              </a:rPr>
              <a:t>（</a:t>
            </a:r>
            <a:r>
              <a:rPr sz="400" spc="-10" dirty="0">
                <a:latin typeface="Arial"/>
                <a:cs typeface="Arial"/>
              </a:rPr>
              <a:t>H27</a:t>
            </a:r>
            <a:r>
              <a:rPr sz="400" spc="-10" dirty="0">
                <a:latin typeface="ＭＳ Ｐゴシック"/>
                <a:cs typeface="ＭＳ Ｐゴシック"/>
              </a:rPr>
              <a:t>年度</a:t>
            </a:r>
            <a:r>
              <a:rPr sz="400" spc="-25" dirty="0">
                <a:latin typeface="ＭＳ Ｐゴシック"/>
                <a:cs typeface="ＭＳ Ｐゴシック"/>
              </a:rPr>
              <a:t>～）</a:t>
            </a:r>
            <a:endParaRPr sz="400">
              <a:latin typeface="ＭＳ Ｐゴシック"/>
              <a:cs typeface="ＭＳ Ｐゴシック"/>
            </a:endParaRPr>
          </a:p>
          <a:p>
            <a:pPr marL="142240">
              <a:lnSpc>
                <a:spcPts val="475"/>
              </a:lnSpc>
            </a:pPr>
            <a:r>
              <a:rPr sz="400" spc="-25" dirty="0">
                <a:latin typeface="ＭＳ Ｐゴシック"/>
                <a:cs typeface="ＭＳ Ｐゴシック"/>
              </a:rPr>
              <a:t>宇都宮</a:t>
            </a:r>
            <a:endParaRPr sz="400">
              <a:latin typeface="ＭＳ Ｐゴシック"/>
              <a:cs typeface="ＭＳ Ｐゴシック"/>
            </a:endParaRPr>
          </a:p>
        </p:txBody>
      </p:sp>
      <p:sp>
        <p:nvSpPr>
          <p:cNvPr id="72" name="object 72"/>
          <p:cNvSpPr txBox="1"/>
          <p:nvPr/>
        </p:nvSpPr>
        <p:spPr>
          <a:xfrm>
            <a:off x="5041772" y="2730245"/>
            <a:ext cx="226695" cy="147320"/>
          </a:xfrm>
          <a:prstGeom prst="rect">
            <a:avLst/>
          </a:prstGeom>
        </p:spPr>
        <p:txBody>
          <a:bodyPr vert="horz" wrap="square" lIns="0" tIns="12065" rIns="0" bIns="0" rtlCol="0">
            <a:spAutoFit/>
          </a:bodyPr>
          <a:lstStyle/>
          <a:p>
            <a:pPr marL="38100" marR="5080" indent="-26034">
              <a:lnSpc>
                <a:spcPct val="100000"/>
              </a:lnSpc>
              <a:spcBef>
                <a:spcPts val="95"/>
              </a:spcBef>
            </a:pPr>
            <a:r>
              <a:rPr sz="400" spc="-20" dirty="0">
                <a:latin typeface="ＭＳ Ｐゴシック"/>
                <a:cs typeface="ＭＳ Ｐゴシック"/>
              </a:rPr>
              <a:t>安足土木</a:t>
            </a:r>
            <a:r>
              <a:rPr sz="400" spc="-25" dirty="0">
                <a:latin typeface="ＭＳ Ｐゴシック"/>
                <a:cs typeface="ＭＳ Ｐゴシック"/>
              </a:rPr>
              <a:t>事務所</a:t>
            </a:r>
            <a:endParaRPr sz="400">
              <a:latin typeface="ＭＳ Ｐゴシック"/>
              <a:cs typeface="ＭＳ Ｐゴシック"/>
            </a:endParaRPr>
          </a:p>
        </p:txBody>
      </p:sp>
      <p:sp>
        <p:nvSpPr>
          <p:cNvPr id="73" name="object 73"/>
          <p:cNvSpPr txBox="1"/>
          <p:nvPr/>
        </p:nvSpPr>
        <p:spPr>
          <a:xfrm>
            <a:off x="5179314" y="2518663"/>
            <a:ext cx="126364" cy="86360"/>
          </a:xfrm>
          <a:prstGeom prst="rect">
            <a:avLst/>
          </a:prstGeom>
        </p:spPr>
        <p:txBody>
          <a:bodyPr vert="horz" wrap="square" lIns="0" tIns="12065" rIns="0" bIns="0" rtlCol="0">
            <a:spAutoFit/>
          </a:bodyPr>
          <a:lstStyle/>
          <a:p>
            <a:pPr marL="12700">
              <a:lnSpc>
                <a:spcPct val="100000"/>
              </a:lnSpc>
              <a:spcBef>
                <a:spcPts val="95"/>
              </a:spcBef>
            </a:pPr>
            <a:r>
              <a:rPr sz="400" spc="-35" dirty="0">
                <a:latin typeface="ＭＳ Ｐゴシック"/>
                <a:cs typeface="ＭＳ Ｐゴシック"/>
              </a:rPr>
              <a:t>鹿沼</a:t>
            </a:r>
            <a:endParaRPr sz="400">
              <a:latin typeface="ＭＳ Ｐゴシック"/>
              <a:cs typeface="ＭＳ Ｐゴシック"/>
            </a:endParaRPr>
          </a:p>
        </p:txBody>
      </p:sp>
      <p:sp>
        <p:nvSpPr>
          <p:cNvPr id="74" name="object 74"/>
          <p:cNvSpPr txBox="1"/>
          <p:nvPr/>
        </p:nvSpPr>
        <p:spPr>
          <a:xfrm>
            <a:off x="5079238" y="2579623"/>
            <a:ext cx="634365" cy="86360"/>
          </a:xfrm>
          <a:prstGeom prst="rect">
            <a:avLst/>
          </a:prstGeom>
        </p:spPr>
        <p:txBody>
          <a:bodyPr vert="horz" wrap="square" lIns="0" tIns="12065" rIns="0" bIns="0" rtlCol="0">
            <a:spAutoFit/>
          </a:bodyPr>
          <a:lstStyle/>
          <a:p>
            <a:pPr marL="38100">
              <a:lnSpc>
                <a:spcPct val="100000"/>
              </a:lnSpc>
              <a:spcBef>
                <a:spcPts val="95"/>
              </a:spcBef>
            </a:pPr>
            <a:r>
              <a:rPr sz="400" spc="45" dirty="0">
                <a:latin typeface="ＭＳ Ｐゴシック"/>
                <a:cs typeface="ＭＳ Ｐゴシック"/>
              </a:rPr>
              <a:t>土木事務所  </a:t>
            </a:r>
            <a:r>
              <a:rPr sz="600" spc="-37" baseline="6944" dirty="0">
                <a:latin typeface="ＭＳ Ｐゴシック"/>
                <a:cs typeface="ＭＳ Ｐゴシック"/>
              </a:rPr>
              <a:t>土木事務所</a:t>
            </a:r>
            <a:endParaRPr sz="600" baseline="6944">
              <a:latin typeface="ＭＳ Ｐゴシック"/>
              <a:cs typeface="ＭＳ Ｐゴシック"/>
            </a:endParaRPr>
          </a:p>
        </p:txBody>
      </p:sp>
      <p:sp>
        <p:nvSpPr>
          <p:cNvPr id="75" name="object 75"/>
          <p:cNvSpPr txBox="1"/>
          <p:nvPr/>
        </p:nvSpPr>
        <p:spPr>
          <a:xfrm>
            <a:off x="5057902" y="2640583"/>
            <a:ext cx="676275" cy="86360"/>
          </a:xfrm>
          <a:prstGeom prst="rect">
            <a:avLst/>
          </a:prstGeom>
        </p:spPr>
        <p:txBody>
          <a:bodyPr vert="horz" wrap="square" lIns="0" tIns="12065" rIns="0" bIns="0" rtlCol="0">
            <a:spAutoFit/>
          </a:bodyPr>
          <a:lstStyle/>
          <a:p>
            <a:pPr marL="38100">
              <a:lnSpc>
                <a:spcPct val="100000"/>
              </a:lnSpc>
              <a:spcBef>
                <a:spcPts val="95"/>
              </a:spcBef>
            </a:pPr>
            <a:r>
              <a:rPr sz="400" spc="-10" dirty="0">
                <a:latin typeface="ＭＳ Ｐゴシック"/>
                <a:cs typeface="ＭＳ Ｐゴシック"/>
              </a:rPr>
              <a:t>（</a:t>
            </a:r>
            <a:r>
              <a:rPr sz="400" spc="-10" dirty="0">
                <a:latin typeface="Arial"/>
                <a:cs typeface="Arial"/>
              </a:rPr>
              <a:t>H29</a:t>
            </a:r>
            <a:r>
              <a:rPr sz="400" spc="-10" dirty="0">
                <a:latin typeface="ＭＳ Ｐゴシック"/>
                <a:cs typeface="ＭＳ Ｐゴシック"/>
              </a:rPr>
              <a:t>年度</a:t>
            </a:r>
            <a:r>
              <a:rPr sz="400" dirty="0">
                <a:latin typeface="ＭＳ Ｐゴシック"/>
                <a:cs typeface="ＭＳ Ｐゴシック"/>
              </a:rPr>
              <a:t>～）</a:t>
            </a:r>
            <a:r>
              <a:rPr sz="400" spc="25" dirty="0">
                <a:latin typeface="ＭＳ Ｐゴシック"/>
                <a:cs typeface="ＭＳ Ｐゴシック"/>
              </a:rPr>
              <a:t> </a:t>
            </a:r>
            <a:r>
              <a:rPr sz="600" spc="-15" baseline="6944" dirty="0">
                <a:latin typeface="ＭＳ Ｐゴシック"/>
                <a:cs typeface="ＭＳ Ｐゴシック"/>
              </a:rPr>
              <a:t>（</a:t>
            </a:r>
            <a:r>
              <a:rPr sz="600" spc="-15" baseline="6944" dirty="0">
                <a:latin typeface="Arial"/>
                <a:cs typeface="Arial"/>
              </a:rPr>
              <a:t>H25</a:t>
            </a:r>
            <a:r>
              <a:rPr sz="600" spc="-15" baseline="6944" dirty="0">
                <a:latin typeface="ＭＳ Ｐゴシック"/>
                <a:cs typeface="ＭＳ Ｐゴシック"/>
              </a:rPr>
              <a:t>年度</a:t>
            </a:r>
            <a:r>
              <a:rPr sz="600" spc="-509" baseline="6944" dirty="0">
                <a:latin typeface="ＭＳ Ｐゴシック"/>
                <a:cs typeface="ＭＳ Ｐゴシック"/>
              </a:rPr>
              <a:t>～）</a:t>
            </a:r>
            <a:endParaRPr sz="600" baseline="6944">
              <a:latin typeface="ＭＳ Ｐゴシック"/>
              <a:cs typeface="ＭＳ Ｐゴシック"/>
            </a:endParaRPr>
          </a:p>
        </p:txBody>
      </p:sp>
      <p:sp>
        <p:nvSpPr>
          <p:cNvPr id="76" name="object 76"/>
          <p:cNvSpPr txBox="1"/>
          <p:nvPr/>
        </p:nvSpPr>
        <p:spPr>
          <a:xfrm>
            <a:off x="5400294" y="2718561"/>
            <a:ext cx="595630" cy="149225"/>
          </a:xfrm>
          <a:prstGeom prst="rect">
            <a:avLst/>
          </a:prstGeom>
        </p:spPr>
        <p:txBody>
          <a:bodyPr vert="horz" wrap="square" lIns="0" tIns="12065" rIns="0" bIns="0" rtlCol="0">
            <a:spAutoFit/>
          </a:bodyPr>
          <a:lstStyle/>
          <a:p>
            <a:pPr marR="5080" algn="r">
              <a:lnSpc>
                <a:spcPct val="100000"/>
              </a:lnSpc>
              <a:spcBef>
                <a:spcPts val="95"/>
              </a:spcBef>
            </a:pPr>
            <a:r>
              <a:rPr sz="400" spc="-20" dirty="0">
                <a:latin typeface="ＭＳ Ｐゴシック"/>
                <a:cs typeface="ＭＳ Ｐゴシック"/>
              </a:rPr>
              <a:t>真岡土木事務所</a:t>
            </a:r>
            <a:endParaRPr sz="400">
              <a:latin typeface="ＭＳ Ｐゴシック"/>
              <a:cs typeface="ＭＳ Ｐゴシック"/>
            </a:endParaRPr>
          </a:p>
          <a:p>
            <a:pPr marR="34290" algn="r">
              <a:lnSpc>
                <a:spcPct val="100000"/>
              </a:lnSpc>
              <a:spcBef>
                <a:spcPts val="15"/>
              </a:spcBef>
              <a:tabLst>
                <a:tab pos="247015" algn="l"/>
              </a:tabLst>
            </a:pPr>
            <a:r>
              <a:rPr sz="400" spc="-10" dirty="0">
                <a:latin typeface="ＭＳ Ｐゴシック"/>
                <a:cs typeface="ＭＳ Ｐゴシック"/>
              </a:rPr>
              <a:t>栃</a:t>
            </a:r>
            <a:r>
              <a:rPr sz="400" spc="-60" dirty="0">
                <a:latin typeface="ＭＳ Ｐゴシック"/>
                <a:cs typeface="ＭＳ Ｐゴシック"/>
              </a:rPr>
              <a:t>木</a:t>
            </a:r>
            <a:r>
              <a:rPr sz="400" dirty="0">
                <a:latin typeface="ＭＳ Ｐゴシック"/>
                <a:cs typeface="ＭＳ Ｐゴシック"/>
              </a:rPr>
              <a:t>	</a:t>
            </a:r>
            <a:r>
              <a:rPr sz="400" spc="-10" dirty="0">
                <a:latin typeface="ＭＳ Ｐゴシック"/>
                <a:cs typeface="ＭＳ Ｐゴシック"/>
              </a:rPr>
              <a:t>（</a:t>
            </a:r>
            <a:r>
              <a:rPr sz="400" spc="-10" dirty="0">
                <a:latin typeface="Arial"/>
                <a:cs typeface="Arial"/>
              </a:rPr>
              <a:t>H28</a:t>
            </a:r>
            <a:r>
              <a:rPr sz="400" spc="-10" dirty="0">
                <a:latin typeface="ＭＳ Ｐゴシック"/>
                <a:cs typeface="ＭＳ Ｐゴシック"/>
              </a:rPr>
              <a:t>年度</a:t>
            </a:r>
            <a:r>
              <a:rPr sz="400" spc="-170" dirty="0">
                <a:latin typeface="ＭＳ Ｐゴシック"/>
                <a:cs typeface="ＭＳ Ｐゴシック"/>
              </a:rPr>
              <a:t>～）</a:t>
            </a:r>
            <a:endParaRPr sz="400">
              <a:latin typeface="ＭＳ Ｐゴシック"/>
              <a:cs typeface="ＭＳ Ｐゴシック"/>
            </a:endParaRPr>
          </a:p>
        </p:txBody>
      </p:sp>
      <p:sp>
        <p:nvSpPr>
          <p:cNvPr id="77" name="object 77"/>
          <p:cNvSpPr txBox="1"/>
          <p:nvPr/>
        </p:nvSpPr>
        <p:spPr>
          <a:xfrm>
            <a:off x="4970653" y="2852166"/>
            <a:ext cx="655955" cy="86360"/>
          </a:xfrm>
          <a:prstGeom prst="rect">
            <a:avLst/>
          </a:prstGeom>
        </p:spPr>
        <p:txBody>
          <a:bodyPr vert="horz" wrap="square" lIns="0" tIns="12065" rIns="0" bIns="0" rtlCol="0">
            <a:spAutoFit/>
          </a:bodyPr>
          <a:lstStyle/>
          <a:p>
            <a:pPr marL="38100">
              <a:lnSpc>
                <a:spcPct val="100000"/>
              </a:lnSpc>
              <a:spcBef>
                <a:spcPts val="95"/>
              </a:spcBef>
            </a:pPr>
            <a:r>
              <a:rPr sz="400" spc="-10" dirty="0">
                <a:latin typeface="ＭＳ Ｐゴシック"/>
                <a:cs typeface="ＭＳ Ｐゴシック"/>
              </a:rPr>
              <a:t>（</a:t>
            </a:r>
            <a:r>
              <a:rPr sz="400" spc="-10" dirty="0">
                <a:latin typeface="Arial"/>
                <a:cs typeface="Arial"/>
              </a:rPr>
              <a:t>H26</a:t>
            </a:r>
            <a:r>
              <a:rPr sz="400" spc="-10" dirty="0">
                <a:latin typeface="ＭＳ Ｐゴシック"/>
                <a:cs typeface="ＭＳ Ｐゴシック"/>
              </a:rPr>
              <a:t>年度</a:t>
            </a:r>
            <a:r>
              <a:rPr sz="400" dirty="0">
                <a:latin typeface="ＭＳ Ｐゴシック"/>
                <a:cs typeface="ＭＳ Ｐゴシック"/>
              </a:rPr>
              <a:t>～）</a:t>
            </a:r>
            <a:r>
              <a:rPr sz="400" spc="265" dirty="0">
                <a:latin typeface="ＭＳ Ｐゴシック"/>
                <a:cs typeface="ＭＳ Ｐゴシック"/>
              </a:rPr>
              <a:t> </a:t>
            </a:r>
            <a:r>
              <a:rPr sz="600" spc="-15" baseline="13888" dirty="0">
                <a:latin typeface="ＭＳ Ｐゴシック"/>
                <a:cs typeface="ＭＳ Ｐゴシック"/>
              </a:rPr>
              <a:t>土木事務</a:t>
            </a:r>
            <a:r>
              <a:rPr sz="600" spc="-525" baseline="13888" dirty="0">
                <a:latin typeface="ＭＳ Ｐゴシック"/>
                <a:cs typeface="ＭＳ Ｐゴシック"/>
              </a:rPr>
              <a:t>所</a:t>
            </a:r>
            <a:endParaRPr sz="600" baseline="13888">
              <a:latin typeface="ＭＳ Ｐゴシック"/>
              <a:cs typeface="ＭＳ Ｐゴシック"/>
            </a:endParaRPr>
          </a:p>
        </p:txBody>
      </p:sp>
      <p:sp>
        <p:nvSpPr>
          <p:cNvPr id="78" name="object 78"/>
          <p:cNvSpPr txBox="1"/>
          <p:nvPr/>
        </p:nvSpPr>
        <p:spPr>
          <a:xfrm>
            <a:off x="5302758" y="2903042"/>
            <a:ext cx="318770" cy="86360"/>
          </a:xfrm>
          <a:prstGeom prst="rect">
            <a:avLst/>
          </a:prstGeom>
        </p:spPr>
        <p:txBody>
          <a:bodyPr vert="horz" wrap="square" lIns="0" tIns="12065" rIns="0" bIns="0" rtlCol="0">
            <a:spAutoFit/>
          </a:bodyPr>
          <a:lstStyle/>
          <a:p>
            <a:pPr marL="12700">
              <a:lnSpc>
                <a:spcPct val="100000"/>
              </a:lnSpc>
              <a:spcBef>
                <a:spcPts val="95"/>
              </a:spcBef>
            </a:pPr>
            <a:r>
              <a:rPr sz="400" spc="-10" dirty="0">
                <a:latin typeface="ＭＳ Ｐゴシック"/>
                <a:cs typeface="ＭＳ Ｐゴシック"/>
              </a:rPr>
              <a:t>（</a:t>
            </a:r>
            <a:r>
              <a:rPr sz="400" spc="-10" dirty="0">
                <a:latin typeface="Arial"/>
                <a:cs typeface="Arial"/>
              </a:rPr>
              <a:t>H29</a:t>
            </a:r>
            <a:r>
              <a:rPr sz="400" spc="-10" dirty="0">
                <a:latin typeface="ＭＳ Ｐゴシック"/>
                <a:cs typeface="ＭＳ Ｐゴシック"/>
              </a:rPr>
              <a:t>年度</a:t>
            </a:r>
            <a:r>
              <a:rPr sz="400" spc="-170" dirty="0">
                <a:latin typeface="ＭＳ Ｐゴシック"/>
                <a:cs typeface="ＭＳ Ｐゴシック"/>
              </a:rPr>
              <a:t>～）</a:t>
            </a:r>
            <a:endParaRPr sz="400">
              <a:latin typeface="ＭＳ Ｐゴシック"/>
              <a:cs typeface="ＭＳ Ｐゴシック"/>
            </a:endParaRPr>
          </a:p>
        </p:txBody>
      </p:sp>
      <p:sp>
        <p:nvSpPr>
          <p:cNvPr id="79" name="object 79"/>
          <p:cNvSpPr/>
          <p:nvPr/>
        </p:nvSpPr>
        <p:spPr>
          <a:xfrm>
            <a:off x="4747386" y="1935733"/>
            <a:ext cx="4181475" cy="1152525"/>
          </a:xfrm>
          <a:custGeom>
            <a:avLst/>
            <a:gdLst/>
            <a:ahLst/>
            <a:cxnLst/>
            <a:rect l="l" t="t" r="r" b="b"/>
            <a:pathLst>
              <a:path w="4181475" h="1152525">
                <a:moveTo>
                  <a:pt x="0" y="63373"/>
                </a:moveTo>
                <a:lnTo>
                  <a:pt x="4970" y="38683"/>
                </a:lnTo>
                <a:lnTo>
                  <a:pt x="18526" y="18541"/>
                </a:lnTo>
                <a:lnTo>
                  <a:pt x="38629" y="4972"/>
                </a:lnTo>
                <a:lnTo>
                  <a:pt x="63246" y="0"/>
                </a:lnTo>
                <a:lnTo>
                  <a:pt x="1459484" y="0"/>
                </a:lnTo>
                <a:lnTo>
                  <a:pt x="1484100" y="4972"/>
                </a:lnTo>
                <a:lnTo>
                  <a:pt x="1504203" y="18542"/>
                </a:lnTo>
                <a:lnTo>
                  <a:pt x="1517759" y="38683"/>
                </a:lnTo>
                <a:lnTo>
                  <a:pt x="1522729" y="63373"/>
                </a:lnTo>
                <a:lnTo>
                  <a:pt x="1522729" y="1088770"/>
                </a:lnTo>
                <a:lnTo>
                  <a:pt x="1517759" y="1113387"/>
                </a:lnTo>
                <a:lnTo>
                  <a:pt x="1504203" y="1133490"/>
                </a:lnTo>
                <a:lnTo>
                  <a:pt x="1484100" y="1147046"/>
                </a:lnTo>
                <a:lnTo>
                  <a:pt x="1459484" y="1152016"/>
                </a:lnTo>
                <a:lnTo>
                  <a:pt x="63246" y="1152016"/>
                </a:lnTo>
                <a:lnTo>
                  <a:pt x="38629" y="1147046"/>
                </a:lnTo>
                <a:lnTo>
                  <a:pt x="18526" y="1133490"/>
                </a:lnTo>
                <a:lnTo>
                  <a:pt x="4970" y="1113387"/>
                </a:lnTo>
                <a:lnTo>
                  <a:pt x="0" y="1088770"/>
                </a:lnTo>
                <a:lnTo>
                  <a:pt x="0" y="63373"/>
                </a:lnTo>
                <a:close/>
              </a:path>
              <a:path w="4181475" h="1152525">
                <a:moveTo>
                  <a:pt x="1660905" y="29590"/>
                </a:moveTo>
                <a:lnTo>
                  <a:pt x="1663070" y="18782"/>
                </a:lnTo>
                <a:lnTo>
                  <a:pt x="1668986" y="9985"/>
                </a:lnTo>
                <a:lnTo>
                  <a:pt x="1677783" y="4069"/>
                </a:lnTo>
                <a:lnTo>
                  <a:pt x="1688591" y="1904"/>
                </a:lnTo>
                <a:lnTo>
                  <a:pt x="4153535" y="1904"/>
                </a:lnTo>
                <a:lnTo>
                  <a:pt x="4164363" y="4069"/>
                </a:lnTo>
                <a:lnTo>
                  <a:pt x="4173204" y="9985"/>
                </a:lnTo>
                <a:lnTo>
                  <a:pt x="4179163" y="18782"/>
                </a:lnTo>
                <a:lnTo>
                  <a:pt x="4181347" y="29590"/>
                </a:lnTo>
                <a:lnTo>
                  <a:pt x="4181347" y="717041"/>
                </a:lnTo>
                <a:lnTo>
                  <a:pt x="4179163" y="727870"/>
                </a:lnTo>
                <a:lnTo>
                  <a:pt x="4173204" y="736711"/>
                </a:lnTo>
                <a:lnTo>
                  <a:pt x="4164363" y="742670"/>
                </a:lnTo>
                <a:lnTo>
                  <a:pt x="4153535" y="744854"/>
                </a:lnTo>
                <a:lnTo>
                  <a:pt x="1688591" y="744854"/>
                </a:lnTo>
                <a:lnTo>
                  <a:pt x="1677783" y="742670"/>
                </a:lnTo>
                <a:lnTo>
                  <a:pt x="1668986" y="736711"/>
                </a:lnTo>
                <a:lnTo>
                  <a:pt x="1663070" y="727870"/>
                </a:lnTo>
                <a:lnTo>
                  <a:pt x="1660905" y="717041"/>
                </a:lnTo>
                <a:lnTo>
                  <a:pt x="1660905" y="29590"/>
                </a:lnTo>
                <a:close/>
              </a:path>
            </a:pathLst>
          </a:custGeom>
          <a:ln w="9525">
            <a:solidFill>
              <a:srgbClr val="7E7E7E"/>
            </a:solidFill>
          </a:ln>
        </p:spPr>
        <p:txBody>
          <a:bodyPr wrap="square" lIns="0" tIns="0" rIns="0" bIns="0" rtlCol="0"/>
          <a:lstStyle/>
          <a:p>
            <a:endParaRPr/>
          </a:p>
        </p:txBody>
      </p:sp>
      <p:sp>
        <p:nvSpPr>
          <p:cNvPr id="80" name="object 80"/>
          <p:cNvSpPr txBox="1"/>
          <p:nvPr/>
        </p:nvSpPr>
        <p:spPr>
          <a:xfrm>
            <a:off x="6496303" y="1949958"/>
            <a:ext cx="2350135" cy="711835"/>
          </a:xfrm>
          <a:prstGeom prst="rect">
            <a:avLst/>
          </a:prstGeom>
        </p:spPr>
        <p:txBody>
          <a:bodyPr vert="horz" wrap="square" lIns="0" tIns="12700" rIns="0" bIns="0" rtlCol="0">
            <a:spAutoFit/>
          </a:bodyPr>
          <a:lstStyle/>
          <a:p>
            <a:pPr marL="184150" indent="-171450" algn="just">
              <a:lnSpc>
                <a:spcPct val="100000"/>
              </a:lnSpc>
              <a:spcBef>
                <a:spcPts val="100"/>
              </a:spcBef>
              <a:buFont typeface="Wingdings"/>
              <a:buChar char=""/>
              <a:tabLst>
                <a:tab pos="184150" algn="l"/>
              </a:tabLst>
            </a:pPr>
            <a:r>
              <a:rPr sz="900" spc="-25" dirty="0">
                <a:latin typeface="ＭＳ Ｐゴシック"/>
                <a:cs typeface="ＭＳ Ｐゴシック"/>
              </a:rPr>
              <a:t>課題・取組のきっかけ：</a:t>
            </a:r>
            <a:endParaRPr sz="900">
              <a:latin typeface="ＭＳ Ｐゴシック"/>
              <a:cs typeface="ＭＳ Ｐゴシック"/>
            </a:endParaRPr>
          </a:p>
          <a:p>
            <a:pPr marL="12700" marR="5080" algn="just">
              <a:lnSpc>
                <a:spcPct val="99000"/>
              </a:lnSpc>
              <a:spcBef>
                <a:spcPts val="45"/>
              </a:spcBef>
            </a:pPr>
            <a:r>
              <a:rPr sz="900" spc="-20" dirty="0">
                <a:latin typeface="ＭＳ Ｐゴシック"/>
                <a:cs typeface="ＭＳ Ｐゴシック"/>
              </a:rPr>
              <a:t>財政健全化プログラムとして、県の出先機関の統廃合や人員削減がされる中、県建設業協</a:t>
            </a:r>
            <a:r>
              <a:rPr sz="900" spc="-10" dirty="0">
                <a:latin typeface="ＭＳ Ｐゴシック"/>
                <a:cs typeface="ＭＳ Ｐゴシック"/>
              </a:rPr>
              <a:t>会からも建設業協同組合の活用の提案があり</a:t>
            </a:r>
            <a:r>
              <a:rPr sz="900" spc="-20" dirty="0">
                <a:latin typeface="ＭＳ Ｐゴシック"/>
                <a:cs typeface="ＭＳ Ｐゴシック"/>
              </a:rPr>
              <a:t>、取組に着手。</a:t>
            </a:r>
            <a:endParaRPr sz="900">
              <a:latin typeface="ＭＳ Ｐゴシック"/>
              <a:cs typeface="ＭＳ Ｐゴシック"/>
            </a:endParaRPr>
          </a:p>
        </p:txBody>
      </p:sp>
      <p:sp>
        <p:nvSpPr>
          <p:cNvPr id="81" name="object 81"/>
          <p:cNvSpPr/>
          <p:nvPr/>
        </p:nvSpPr>
        <p:spPr>
          <a:xfrm>
            <a:off x="6408292" y="2765805"/>
            <a:ext cx="2520950" cy="319405"/>
          </a:xfrm>
          <a:custGeom>
            <a:avLst/>
            <a:gdLst/>
            <a:ahLst/>
            <a:cxnLst/>
            <a:rect l="l" t="t" r="r" b="b"/>
            <a:pathLst>
              <a:path w="2520950" h="319405">
                <a:moveTo>
                  <a:pt x="0" y="11811"/>
                </a:moveTo>
                <a:lnTo>
                  <a:pt x="0" y="5334"/>
                </a:lnTo>
                <a:lnTo>
                  <a:pt x="5334" y="0"/>
                </a:lnTo>
                <a:lnTo>
                  <a:pt x="11811" y="0"/>
                </a:lnTo>
                <a:lnTo>
                  <a:pt x="2508504" y="0"/>
                </a:lnTo>
                <a:lnTo>
                  <a:pt x="2515108" y="0"/>
                </a:lnTo>
                <a:lnTo>
                  <a:pt x="2520441" y="5334"/>
                </a:lnTo>
                <a:lnTo>
                  <a:pt x="2520441" y="11811"/>
                </a:lnTo>
                <a:lnTo>
                  <a:pt x="2520441" y="307467"/>
                </a:lnTo>
                <a:lnTo>
                  <a:pt x="2520441" y="314071"/>
                </a:lnTo>
                <a:lnTo>
                  <a:pt x="2515108" y="319405"/>
                </a:lnTo>
                <a:lnTo>
                  <a:pt x="2508504" y="319405"/>
                </a:lnTo>
                <a:lnTo>
                  <a:pt x="11811" y="319405"/>
                </a:lnTo>
                <a:lnTo>
                  <a:pt x="5334" y="319405"/>
                </a:lnTo>
                <a:lnTo>
                  <a:pt x="0" y="314071"/>
                </a:lnTo>
                <a:lnTo>
                  <a:pt x="0" y="307467"/>
                </a:lnTo>
                <a:lnTo>
                  <a:pt x="0" y="11811"/>
                </a:lnTo>
                <a:close/>
              </a:path>
            </a:pathLst>
          </a:custGeom>
          <a:ln w="9525">
            <a:solidFill>
              <a:srgbClr val="7E7E7E"/>
            </a:solidFill>
          </a:ln>
        </p:spPr>
        <p:txBody>
          <a:bodyPr wrap="square" lIns="0" tIns="0" rIns="0" bIns="0" rtlCol="0"/>
          <a:lstStyle/>
          <a:p>
            <a:endParaRPr/>
          </a:p>
        </p:txBody>
      </p:sp>
      <p:sp>
        <p:nvSpPr>
          <p:cNvPr id="82" name="object 82"/>
          <p:cNvSpPr txBox="1"/>
          <p:nvPr/>
        </p:nvSpPr>
        <p:spPr>
          <a:xfrm>
            <a:off x="6416579" y="2773807"/>
            <a:ext cx="2505075" cy="299720"/>
          </a:xfrm>
          <a:prstGeom prst="rect">
            <a:avLst/>
          </a:prstGeom>
        </p:spPr>
        <p:txBody>
          <a:bodyPr vert="horz" wrap="square" lIns="0" tIns="12700" rIns="0" bIns="0" rtlCol="0">
            <a:spAutoFit/>
          </a:bodyPr>
          <a:lstStyle/>
          <a:p>
            <a:pPr marL="258445" indent="-171450">
              <a:lnSpc>
                <a:spcPct val="100000"/>
              </a:lnSpc>
              <a:spcBef>
                <a:spcPts val="100"/>
              </a:spcBef>
              <a:buFont typeface="Wingdings"/>
              <a:buChar char=""/>
              <a:tabLst>
                <a:tab pos="258445" algn="l"/>
              </a:tabLst>
            </a:pPr>
            <a:r>
              <a:rPr sz="900" spc="-10" dirty="0">
                <a:latin typeface="ＭＳ Ｐゴシック"/>
                <a:cs typeface="ＭＳ Ｐゴシック"/>
              </a:rPr>
              <a:t>人口：約</a:t>
            </a:r>
            <a:r>
              <a:rPr sz="900" dirty="0">
                <a:latin typeface="Arial"/>
                <a:cs typeface="Arial"/>
              </a:rPr>
              <a:t>192</a:t>
            </a:r>
            <a:r>
              <a:rPr sz="900" spc="-35" dirty="0">
                <a:latin typeface="ＭＳ Ｐゴシック"/>
                <a:cs typeface="ＭＳ Ｐゴシック"/>
              </a:rPr>
              <a:t>万人</a:t>
            </a:r>
            <a:endParaRPr sz="900">
              <a:latin typeface="ＭＳ Ｐゴシック"/>
              <a:cs typeface="ＭＳ Ｐゴシック"/>
            </a:endParaRPr>
          </a:p>
          <a:p>
            <a:pPr marL="258445" indent="-171450">
              <a:lnSpc>
                <a:spcPct val="100000"/>
              </a:lnSpc>
              <a:buFont typeface="Wingdings"/>
              <a:buChar char=""/>
              <a:tabLst>
                <a:tab pos="258445" algn="l"/>
                <a:tab pos="1230630" algn="l"/>
              </a:tabLst>
            </a:pPr>
            <a:r>
              <a:rPr sz="900" dirty="0">
                <a:latin typeface="ＭＳ Ｐゴシック"/>
                <a:cs typeface="ＭＳ Ｐゴシック"/>
              </a:rPr>
              <a:t>技</a:t>
            </a:r>
            <a:r>
              <a:rPr sz="900" spc="-15" dirty="0">
                <a:latin typeface="ＭＳ Ｐゴシック"/>
                <a:cs typeface="ＭＳ Ｐゴシック"/>
              </a:rPr>
              <a:t>術</a:t>
            </a:r>
            <a:r>
              <a:rPr sz="900" dirty="0">
                <a:latin typeface="ＭＳ Ｐゴシック"/>
                <a:cs typeface="ＭＳ Ｐゴシック"/>
              </a:rPr>
              <a:t>者</a:t>
            </a:r>
            <a:r>
              <a:rPr sz="900" spc="-15" dirty="0">
                <a:latin typeface="ＭＳ Ｐゴシック"/>
                <a:cs typeface="ＭＳ Ｐゴシック"/>
              </a:rPr>
              <a:t>数</a:t>
            </a:r>
            <a:r>
              <a:rPr sz="900" dirty="0">
                <a:latin typeface="ＭＳ Ｐゴシック"/>
                <a:cs typeface="ＭＳ Ｐゴシック"/>
              </a:rPr>
              <a:t>：</a:t>
            </a:r>
            <a:r>
              <a:rPr sz="900" dirty="0">
                <a:latin typeface="Arial"/>
                <a:cs typeface="Arial"/>
              </a:rPr>
              <a:t>339</a:t>
            </a:r>
            <a:r>
              <a:rPr sz="900" spc="-50" dirty="0">
                <a:latin typeface="ＭＳ Ｐゴシック"/>
                <a:cs typeface="ＭＳ Ｐゴシック"/>
              </a:rPr>
              <a:t>人</a:t>
            </a:r>
            <a:r>
              <a:rPr sz="900" dirty="0">
                <a:latin typeface="ＭＳ Ｐゴシック"/>
                <a:cs typeface="ＭＳ Ｐゴシック"/>
              </a:rPr>
              <a:t>	</a:t>
            </a:r>
            <a:r>
              <a:rPr sz="800" dirty="0">
                <a:latin typeface="ＭＳ Ｐゴシック"/>
                <a:cs typeface="ＭＳ Ｐゴシック"/>
              </a:rPr>
              <a:t>＊栃木県（県内全</a:t>
            </a:r>
            <a:r>
              <a:rPr sz="800" spc="-10" dirty="0">
                <a:latin typeface="ＭＳ Ｐゴシック"/>
                <a:cs typeface="ＭＳ Ｐゴシック"/>
              </a:rPr>
              <a:t>９</a:t>
            </a:r>
            <a:r>
              <a:rPr sz="800" spc="-15" dirty="0">
                <a:latin typeface="ＭＳ Ｐゴシック"/>
                <a:cs typeface="ＭＳ Ｐゴシック"/>
              </a:rPr>
              <a:t>事務所</a:t>
            </a:r>
            <a:r>
              <a:rPr sz="800" spc="-470" dirty="0">
                <a:latin typeface="ＭＳ Ｐゴシック"/>
                <a:cs typeface="ＭＳ Ｐゴシック"/>
              </a:rPr>
              <a:t>）</a:t>
            </a:r>
            <a:endParaRPr sz="800">
              <a:latin typeface="ＭＳ Ｐゴシック"/>
              <a:cs typeface="ＭＳ Ｐゴシック"/>
            </a:endParaRPr>
          </a:p>
        </p:txBody>
      </p:sp>
      <p:sp>
        <p:nvSpPr>
          <p:cNvPr id="83" name="object 83"/>
          <p:cNvSpPr txBox="1"/>
          <p:nvPr/>
        </p:nvSpPr>
        <p:spPr>
          <a:xfrm>
            <a:off x="4742179" y="5209159"/>
            <a:ext cx="3890010" cy="1207770"/>
          </a:xfrm>
          <a:prstGeom prst="rect">
            <a:avLst/>
          </a:prstGeom>
        </p:spPr>
        <p:txBody>
          <a:bodyPr vert="horz" wrap="square" lIns="0" tIns="12700" rIns="0" bIns="0" rtlCol="0">
            <a:spAutoFit/>
          </a:bodyPr>
          <a:lstStyle/>
          <a:p>
            <a:pPr marL="320040" marR="5080" indent="158115">
              <a:lnSpc>
                <a:spcPct val="100000"/>
              </a:lnSpc>
              <a:spcBef>
                <a:spcPts val="100"/>
              </a:spcBef>
            </a:pPr>
            <a:r>
              <a:rPr sz="1400" spc="-20" dirty="0">
                <a:solidFill>
                  <a:srgbClr val="00AF50"/>
                </a:solidFill>
                <a:latin typeface="HGP創英角ｺﾞｼｯｸUB"/>
                <a:cs typeface="HGP創英角ｺﾞｼｯｸUB"/>
              </a:rPr>
              <a:t>事業協同組合が包括的民間委託を受注し、</a:t>
            </a:r>
            <a:r>
              <a:rPr sz="1400" spc="-15" dirty="0">
                <a:solidFill>
                  <a:srgbClr val="00AF50"/>
                </a:solidFill>
                <a:latin typeface="HGP創英角ｺﾞｼｯｸUB"/>
                <a:cs typeface="HGP創英角ｺﾞｼｯｸUB"/>
              </a:rPr>
              <a:t>地元業者である組合員が地域ごとに担当を分</a:t>
            </a:r>
            <a:r>
              <a:rPr sz="1400" spc="-1445" dirty="0">
                <a:solidFill>
                  <a:srgbClr val="00AF50"/>
                </a:solidFill>
                <a:latin typeface="HGP創英角ｺﾞｼｯｸUB"/>
                <a:cs typeface="HGP創英角ｺﾞｼｯｸUB"/>
              </a:rPr>
              <a:t>担</a:t>
            </a:r>
            <a:endParaRPr sz="1400">
              <a:latin typeface="HGP創英角ｺﾞｼｯｸUB"/>
              <a:cs typeface="HGP創英角ｺﾞｼｯｸUB"/>
            </a:endParaRPr>
          </a:p>
          <a:p>
            <a:pPr marL="1066800">
              <a:lnSpc>
                <a:spcPts val="1435"/>
              </a:lnSpc>
            </a:pPr>
            <a:r>
              <a:rPr sz="1200" spc="-25" dirty="0">
                <a:solidFill>
                  <a:srgbClr val="00AF50"/>
                </a:solidFill>
                <a:latin typeface="HGP創英角ｺﾞｼｯｸUB"/>
                <a:cs typeface="HGP創英角ｺﾞｼｯｸUB"/>
              </a:rPr>
              <a:t>（県内全９事務所にて包括委託</a:t>
            </a:r>
            <a:r>
              <a:rPr sz="1200" spc="-50" dirty="0">
                <a:solidFill>
                  <a:srgbClr val="00AF50"/>
                </a:solidFill>
                <a:latin typeface="HGP創英角ｺﾞｼｯｸUB"/>
                <a:cs typeface="HGP創英角ｺﾞｼｯｸUB"/>
              </a:rPr>
              <a:t>）</a:t>
            </a:r>
            <a:endParaRPr sz="1200">
              <a:latin typeface="HGP創英角ｺﾞｼｯｸUB"/>
              <a:cs typeface="HGP創英角ｺﾞｼｯｸUB"/>
            </a:endParaRPr>
          </a:p>
          <a:p>
            <a:pPr marL="92075" indent="-79375">
              <a:lnSpc>
                <a:spcPct val="100000"/>
              </a:lnSpc>
              <a:spcBef>
                <a:spcPts val="545"/>
              </a:spcBef>
              <a:buFont typeface="Arial"/>
              <a:buChar char="•"/>
              <a:tabLst>
                <a:tab pos="92075" algn="l"/>
              </a:tabLst>
            </a:pPr>
            <a:r>
              <a:rPr sz="1100" spc="-15" dirty="0">
                <a:latin typeface="ＭＳ Ｐゴシック"/>
                <a:cs typeface="ＭＳ Ｐゴシック"/>
              </a:rPr>
              <a:t>組合が安定して運営できる受注量の確保が可能となっている</a:t>
            </a:r>
            <a:r>
              <a:rPr sz="1100" spc="-994" dirty="0">
                <a:latin typeface="ＭＳ Ｐゴシック"/>
                <a:cs typeface="ＭＳ Ｐゴシック"/>
              </a:rPr>
              <a:t>。</a:t>
            </a:r>
            <a:endParaRPr sz="1100">
              <a:latin typeface="ＭＳ Ｐゴシック"/>
              <a:cs typeface="ＭＳ Ｐゴシック"/>
            </a:endParaRPr>
          </a:p>
          <a:p>
            <a:pPr marL="92075" indent="-79375">
              <a:lnSpc>
                <a:spcPct val="100000"/>
              </a:lnSpc>
              <a:buFont typeface="Arial"/>
              <a:buChar char="•"/>
              <a:tabLst>
                <a:tab pos="92075" algn="l"/>
              </a:tabLst>
            </a:pPr>
            <a:r>
              <a:rPr sz="1100" spc="-15" dirty="0">
                <a:latin typeface="ＭＳ Ｐゴシック"/>
                <a:cs typeface="ＭＳ Ｐゴシック"/>
              </a:rPr>
              <a:t>都度の契約手続きが不要なため事務手続きが削減されている</a:t>
            </a:r>
            <a:r>
              <a:rPr sz="1100" spc="-1000" dirty="0">
                <a:latin typeface="ＭＳ Ｐゴシック"/>
                <a:cs typeface="ＭＳ Ｐゴシック"/>
              </a:rPr>
              <a:t>。</a:t>
            </a:r>
            <a:endParaRPr sz="1100">
              <a:latin typeface="ＭＳ Ｐゴシック"/>
              <a:cs typeface="ＭＳ Ｐゴシック"/>
            </a:endParaRPr>
          </a:p>
          <a:p>
            <a:pPr marL="92075" indent="-79375">
              <a:lnSpc>
                <a:spcPct val="100000"/>
              </a:lnSpc>
              <a:buFont typeface="Arial"/>
              <a:buChar char="•"/>
              <a:tabLst>
                <a:tab pos="92075" algn="l"/>
              </a:tabLst>
            </a:pPr>
            <a:r>
              <a:rPr sz="1100" spc="-25" dirty="0">
                <a:latin typeface="ＭＳ Ｐゴシック"/>
                <a:cs typeface="ＭＳ Ｐゴシック"/>
              </a:rPr>
              <a:t>除雪等で他エリアを事業者間で協力して実施する例もある。</a:t>
            </a:r>
            <a:endParaRPr sz="1100">
              <a:latin typeface="ＭＳ Ｐゴシック"/>
              <a:cs typeface="ＭＳ Ｐゴシック"/>
            </a:endParaRPr>
          </a:p>
        </p:txBody>
      </p:sp>
      <p:sp>
        <p:nvSpPr>
          <p:cNvPr id="84" name="object 84"/>
          <p:cNvSpPr txBox="1"/>
          <p:nvPr/>
        </p:nvSpPr>
        <p:spPr>
          <a:xfrm>
            <a:off x="8787765" y="6287820"/>
            <a:ext cx="278765" cy="250825"/>
          </a:xfrm>
          <a:prstGeom prst="rect">
            <a:avLst/>
          </a:prstGeom>
        </p:spPr>
        <p:txBody>
          <a:bodyPr vert="horz" wrap="square" lIns="0" tIns="15875" rIns="0" bIns="0" rtlCol="0">
            <a:spAutoFit/>
          </a:bodyPr>
          <a:lstStyle/>
          <a:p>
            <a:pPr marL="12700">
              <a:lnSpc>
                <a:spcPct val="100000"/>
              </a:lnSpc>
              <a:spcBef>
                <a:spcPts val="125"/>
              </a:spcBef>
            </a:pPr>
            <a:r>
              <a:rPr sz="1450" b="1" spc="-25" dirty="0">
                <a:latin typeface="Meiryo UI"/>
                <a:cs typeface="Meiryo UI"/>
              </a:rPr>
              <a:t>11</a:t>
            </a:r>
            <a:endParaRPr sz="1450">
              <a:latin typeface="Meiryo UI"/>
              <a:cs typeface="Meiryo U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690357" y="1587"/>
            <a:ext cx="1432141" cy="319087"/>
          </a:xfrm>
          <a:prstGeom prst="rect">
            <a:avLst/>
          </a:prstGeom>
        </p:spPr>
      </p:pic>
      <p:sp>
        <p:nvSpPr>
          <p:cNvPr id="3" name="object 3" descr="$PPTXTitle"/>
          <p:cNvSpPr txBox="1">
            <a:spLocks noGrp="1"/>
          </p:cNvSpPr>
          <p:nvPr>
            <p:ph type="title"/>
          </p:nvPr>
        </p:nvSpPr>
        <p:spPr>
          <a:xfrm>
            <a:off x="115924" y="219725"/>
            <a:ext cx="7218451" cy="353943"/>
          </a:xfrm>
          <a:prstGeom prst="rect">
            <a:avLst/>
          </a:prstGeom>
        </p:spPr>
        <p:txBody>
          <a:bodyPr vert="horz" wrap="square" lIns="0" tIns="15240" rIns="0" bIns="0" rtlCol="0">
            <a:spAutoFit/>
          </a:bodyPr>
          <a:lstStyle/>
          <a:p>
            <a:pPr marL="12700">
              <a:lnSpc>
                <a:spcPct val="100000"/>
              </a:lnSpc>
              <a:spcBef>
                <a:spcPts val="120"/>
              </a:spcBef>
            </a:pPr>
            <a:r>
              <a:rPr sz="2200" spc="-5" dirty="0" err="1"/>
              <a:t>群マネモデル地域での検討</a:t>
            </a:r>
            <a:r>
              <a:rPr sz="2200" dirty="0"/>
              <a:t>）</a:t>
            </a:r>
          </a:p>
        </p:txBody>
      </p:sp>
      <p:sp>
        <p:nvSpPr>
          <p:cNvPr id="4" name="object 4"/>
          <p:cNvSpPr txBox="1"/>
          <p:nvPr/>
        </p:nvSpPr>
        <p:spPr>
          <a:xfrm>
            <a:off x="125415" y="730529"/>
            <a:ext cx="8893175" cy="339090"/>
          </a:xfrm>
          <a:prstGeom prst="rect">
            <a:avLst/>
          </a:prstGeom>
          <a:ln w="19050">
            <a:solidFill>
              <a:srgbClr val="000000"/>
            </a:solidFill>
          </a:ln>
        </p:spPr>
        <p:txBody>
          <a:bodyPr vert="horz" wrap="square" lIns="0" tIns="52705" rIns="0" bIns="0" rtlCol="0">
            <a:spAutoFit/>
          </a:bodyPr>
          <a:lstStyle/>
          <a:p>
            <a:pPr marL="395605" indent="-304165">
              <a:lnSpc>
                <a:spcPct val="100000"/>
              </a:lnSpc>
              <a:spcBef>
                <a:spcPts val="415"/>
              </a:spcBef>
              <a:buChar char="○"/>
              <a:tabLst>
                <a:tab pos="395605" algn="l"/>
              </a:tabLst>
            </a:pPr>
            <a:r>
              <a:rPr sz="1600" spc="-45" dirty="0">
                <a:latin typeface="ＭＳ Ｐゴシック"/>
                <a:cs typeface="ＭＳ Ｐゴシック"/>
              </a:rPr>
              <a:t>群マネモデル地域では、既存事例の乏しいスキームの実現を目指して、検討を進める。</a:t>
            </a:r>
            <a:endParaRPr sz="1600">
              <a:latin typeface="ＭＳ Ｐゴシック"/>
              <a:cs typeface="ＭＳ Ｐゴシック"/>
            </a:endParaRPr>
          </a:p>
        </p:txBody>
      </p:sp>
      <p:sp>
        <p:nvSpPr>
          <p:cNvPr id="5" name="object 5"/>
          <p:cNvSpPr/>
          <p:nvPr/>
        </p:nvSpPr>
        <p:spPr>
          <a:xfrm>
            <a:off x="125415" y="1196797"/>
            <a:ext cx="4320540" cy="307975"/>
          </a:xfrm>
          <a:custGeom>
            <a:avLst/>
            <a:gdLst/>
            <a:ahLst/>
            <a:cxnLst/>
            <a:rect l="l" t="t" r="r" b="b"/>
            <a:pathLst>
              <a:path w="4320540" h="307975">
                <a:moveTo>
                  <a:pt x="0" y="307771"/>
                </a:moveTo>
                <a:lnTo>
                  <a:pt x="4320032" y="307771"/>
                </a:lnTo>
                <a:lnTo>
                  <a:pt x="4320032" y="0"/>
                </a:lnTo>
                <a:lnTo>
                  <a:pt x="0" y="0"/>
                </a:lnTo>
                <a:lnTo>
                  <a:pt x="0" y="307771"/>
                </a:lnTo>
                <a:close/>
              </a:path>
            </a:pathLst>
          </a:custGeom>
          <a:ln w="28575">
            <a:solidFill>
              <a:srgbClr val="006FC0"/>
            </a:solidFill>
          </a:ln>
        </p:spPr>
        <p:txBody>
          <a:bodyPr wrap="square" lIns="0" tIns="0" rIns="0" bIns="0" rtlCol="0"/>
          <a:lstStyle/>
          <a:p>
            <a:endParaRPr/>
          </a:p>
        </p:txBody>
      </p:sp>
      <p:sp>
        <p:nvSpPr>
          <p:cNvPr id="6" name="object 6"/>
          <p:cNvSpPr txBox="1"/>
          <p:nvPr/>
        </p:nvSpPr>
        <p:spPr>
          <a:xfrm>
            <a:off x="125415" y="1182509"/>
            <a:ext cx="4320540" cy="341630"/>
          </a:xfrm>
          <a:prstGeom prst="rect">
            <a:avLst/>
          </a:prstGeom>
          <a:solidFill>
            <a:srgbClr val="006FC0"/>
          </a:solidFill>
        </p:spPr>
        <p:txBody>
          <a:bodyPr vert="horz" wrap="square" lIns="0" tIns="64769" rIns="0" bIns="0" rtlCol="0">
            <a:spAutoFit/>
          </a:bodyPr>
          <a:lstStyle/>
          <a:p>
            <a:pPr marL="1905" algn="ctr">
              <a:lnSpc>
                <a:spcPct val="100000"/>
              </a:lnSpc>
              <a:spcBef>
                <a:spcPts val="509"/>
              </a:spcBef>
            </a:pPr>
            <a:r>
              <a:rPr sz="1400" spc="-10" dirty="0">
                <a:solidFill>
                  <a:srgbClr val="FFFFFF"/>
                </a:solidFill>
                <a:latin typeface="HGP創英角ｺﾞｼｯｸUB"/>
                <a:cs typeface="HGP創英角ｺﾞｼｯｸUB"/>
              </a:rPr>
              <a:t>【広域連携】  島根県益田市</a:t>
            </a:r>
            <a:r>
              <a:rPr sz="1400" dirty="0">
                <a:solidFill>
                  <a:srgbClr val="FFFFFF"/>
                </a:solidFill>
                <a:latin typeface="HGP創英角ｺﾞｼｯｸUB"/>
                <a:cs typeface="HGP創英角ｺﾞｼｯｸUB"/>
              </a:rPr>
              <a:t>（他２町</a:t>
            </a:r>
            <a:r>
              <a:rPr sz="1400" spc="-50" dirty="0">
                <a:solidFill>
                  <a:srgbClr val="FFFFFF"/>
                </a:solidFill>
                <a:latin typeface="HGP創英角ｺﾞｼｯｸUB"/>
                <a:cs typeface="HGP創英角ｺﾞｼｯｸUB"/>
              </a:rPr>
              <a:t>）</a:t>
            </a:r>
            <a:endParaRPr sz="1400">
              <a:latin typeface="HGP創英角ｺﾞｼｯｸUB"/>
              <a:cs typeface="HGP創英角ｺﾞｼｯｸUB"/>
            </a:endParaRPr>
          </a:p>
        </p:txBody>
      </p:sp>
      <p:sp>
        <p:nvSpPr>
          <p:cNvPr id="7" name="object 7"/>
          <p:cNvSpPr/>
          <p:nvPr/>
        </p:nvSpPr>
        <p:spPr>
          <a:xfrm>
            <a:off x="125415" y="1509267"/>
            <a:ext cx="4320540" cy="2339975"/>
          </a:xfrm>
          <a:custGeom>
            <a:avLst/>
            <a:gdLst/>
            <a:ahLst/>
            <a:cxnLst/>
            <a:rect l="l" t="t" r="r" b="b"/>
            <a:pathLst>
              <a:path w="4320540" h="2339975">
                <a:moveTo>
                  <a:pt x="0" y="2339974"/>
                </a:moveTo>
                <a:lnTo>
                  <a:pt x="4320032" y="2339974"/>
                </a:lnTo>
                <a:lnTo>
                  <a:pt x="4320032" y="0"/>
                </a:lnTo>
                <a:lnTo>
                  <a:pt x="0" y="0"/>
                </a:lnTo>
                <a:lnTo>
                  <a:pt x="0" y="2339974"/>
                </a:lnTo>
                <a:close/>
              </a:path>
            </a:pathLst>
          </a:custGeom>
          <a:ln w="28574">
            <a:solidFill>
              <a:srgbClr val="006FC0"/>
            </a:solidFill>
          </a:ln>
        </p:spPr>
        <p:txBody>
          <a:bodyPr wrap="square" lIns="0" tIns="0" rIns="0" bIns="0" rtlCol="0"/>
          <a:lstStyle/>
          <a:p>
            <a:endParaRPr/>
          </a:p>
        </p:txBody>
      </p:sp>
      <p:sp>
        <p:nvSpPr>
          <p:cNvPr id="8" name="object 8"/>
          <p:cNvSpPr/>
          <p:nvPr/>
        </p:nvSpPr>
        <p:spPr>
          <a:xfrm>
            <a:off x="4698619" y="1196797"/>
            <a:ext cx="4320540" cy="307975"/>
          </a:xfrm>
          <a:custGeom>
            <a:avLst/>
            <a:gdLst/>
            <a:ahLst/>
            <a:cxnLst/>
            <a:rect l="l" t="t" r="r" b="b"/>
            <a:pathLst>
              <a:path w="4320540" h="307975">
                <a:moveTo>
                  <a:pt x="0" y="307771"/>
                </a:moveTo>
                <a:lnTo>
                  <a:pt x="4320032" y="307771"/>
                </a:lnTo>
                <a:lnTo>
                  <a:pt x="4320032" y="0"/>
                </a:lnTo>
                <a:lnTo>
                  <a:pt x="0" y="0"/>
                </a:lnTo>
                <a:lnTo>
                  <a:pt x="0" y="307771"/>
                </a:lnTo>
                <a:close/>
              </a:path>
            </a:pathLst>
          </a:custGeom>
          <a:ln w="28575">
            <a:solidFill>
              <a:srgbClr val="006FC0"/>
            </a:solidFill>
          </a:ln>
        </p:spPr>
        <p:txBody>
          <a:bodyPr wrap="square" lIns="0" tIns="0" rIns="0" bIns="0" rtlCol="0"/>
          <a:lstStyle/>
          <a:p>
            <a:endParaRPr/>
          </a:p>
        </p:txBody>
      </p:sp>
      <p:sp>
        <p:nvSpPr>
          <p:cNvPr id="9" name="object 9"/>
          <p:cNvSpPr txBox="1"/>
          <p:nvPr/>
        </p:nvSpPr>
        <p:spPr>
          <a:xfrm>
            <a:off x="4698619" y="1182509"/>
            <a:ext cx="4320540" cy="341630"/>
          </a:xfrm>
          <a:prstGeom prst="rect">
            <a:avLst/>
          </a:prstGeom>
          <a:solidFill>
            <a:srgbClr val="006FC0"/>
          </a:solidFill>
        </p:spPr>
        <p:txBody>
          <a:bodyPr vert="horz" wrap="square" lIns="0" tIns="64769" rIns="0" bIns="0" rtlCol="0">
            <a:spAutoFit/>
          </a:bodyPr>
          <a:lstStyle/>
          <a:p>
            <a:pPr marL="3175" algn="ctr">
              <a:lnSpc>
                <a:spcPct val="100000"/>
              </a:lnSpc>
              <a:spcBef>
                <a:spcPts val="509"/>
              </a:spcBef>
            </a:pPr>
            <a:r>
              <a:rPr sz="1400" spc="-10" dirty="0">
                <a:solidFill>
                  <a:srgbClr val="FFFFFF"/>
                </a:solidFill>
                <a:latin typeface="HGP創英角ｺﾞｼｯｸUB"/>
                <a:cs typeface="HGP創英角ｺﾞｼｯｸUB"/>
              </a:rPr>
              <a:t>【広域連携】  奈良県宇陀市</a:t>
            </a:r>
            <a:r>
              <a:rPr sz="1400" dirty="0">
                <a:solidFill>
                  <a:srgbClr val="FFFFFF"/>
                </a:solidFill>
                <a:latin typeface="HGP創英角ｺﾞｼｯｸUB"/>
                <a:cs typeface="HGP創英角ｺﾞｼｯｸUB"/>
              </a:rPr>
              <a:t>（他３村</a:t>
            </a:r>
            <a:r>
              <a:rPr sz="1400" spc="-50" dirty="0">
                <a:solidFill>
                  <a:srgbClr val="FFFFFF"/>
                </a:solidFill>
                <a:latin typeface="HGP創英角ｺﾞｼｯｸUB"/>
                <a:cs typeface="HGP創英角ｺﾞｼｯｸUB"/>
              </a:rPr>
              <a:t>）</a:t>
            </a:r>
            <a:endParaRPr sz="1400">
              <a:latin typeface="HGP創英角ｺﾞｼｯｸUB"/>
              <a:cs typeface="HGP創英角ｺﾞｼｯｸUB"/>
            </a:endParaRPr>
          </a:p>
        </p:txBody>
      </p:sp>
      <p:sp>
        <p:nvSpPr>
          <p:cNvPr id="10" name="object 10"/>
          <p:cNvSpPr/>
          <p:nvPr/>
        </p:nvSpPr>
        <p:spPr>
          <a:xfrm>
            <a:off x="4698619" y="1509267"/>
            <a:ext cx="4320540" cy="2339975"/>
          </a:xfrm>
          <a:custGeom>
            <a:avLst/>
            <a:gdLst/>
            <a:ahLst/>
            <a:cxnLst/>
            <a:rect l="l" t="t" r="r" b="b"/>
            <a:pathLst>
              <a:path w="4320540" h="2339975">
                <a:moveTo>
                  <a:pt x="0" y="2339974"/>
                </a:moveTo>
                <a:lnTo>
                  <a:pt x="4320032" y="2339974"/>
                </a:lnTo>
                <a:lnTo>
                  <a:pt x="4320032" y="0"/>
                </a:lnTo>
                <a:lnTo>
                  <a:pt x="0" y="0"/>
                </a:lnTo>
                <a:lnTo>
                  <a:pt x="0" y="2339974"/>
                </a:lnTo>
                <a:close/>
              </a:path>
            </a:pathLst>
          </a:custGeom>
          <a:ln w="28575">
            <a:solidFill>
              <a:srgbClr val="006FC0"/>
            </a:solidFill>
          </a:ln>
        </p:spPr>
        <p:txBody>
          <a:bodyPr wrap="square" lIns="0" tIns="0" rIns="0" bIns="0" rtlCol="0"/>
          <a:lstStyle/>
          <a:p>
            <a:endParaRPr/>
          </a:p>
        </p:txBody>
      </p:sp>
      <p:sp>
        <p:nvSpPr>
          <p:cNvPr id="11" name="object 11"/>
          <p:cNvSpPr txBox="1"/>
          <p:nvPr/>
        </p:nvSpPr>
        <p:spPr>
          <a:xfrm>
            <a:off x="720039" y="3299205"/>
            <a:ext cx="3161665" cy="513080"/>
          </a:xfrm>
          <a:prstGeom prst="rect">
            <a:avLst/>
          </a:prstGeom>
        </p:spPr>
        <p:txBody>
          <a:bodyPr vert="horz" wrap="square" lIns="0" tIns="12065" rIns="0" bIns="0" rtlCol="0">
            <a:spAutoFit/>
          </a:bodyPr>
          <a:lstStyle/>
          <a:p>
            <a:pPr marL="2540" algn="ctr">
              <a:lnSpc>
                <a:spcPct val="100000"/>
              </a:lnSpc>
              <a:spcBef>
                <a:spcPts val="95"/>
              </a:spcBef>
            </a:pPr>
            <a:r>
              <a:rPr sz="1600" spc="-30" dirty="0">
                <a:solidFill>
                  <a:srgbClr val="006FC0"/>
                </a:solidFill>
                <a:latin typeface="HGP創英角ｺﾞｼｯｸUB"/>
                <a:cs typeface="HGP創英角ｺﾞｼｯｸUB"/>
              </a:rPr>
              <a:t>１市２町で</a:t>
            </a:r>
            <a:r>
              <a:rPr sz="1600" spc="-25" dirty="0">
                <a:solidFill>
                  <a:srgbClr val="FF0000"/>
                </a:solidFill>
                <a:latin typeface="HGP創英角ｺﾞｼｯｸUB"/>
                <a:cs typeface="HGP創英角ｺﾞｼｯｸUB"/>
              </a:rPr>
              <a:t>協議会</a:t>
            </a:r>
            <a:r>
              <a:rPr sz="1600" spc="-35" dirty="0">
                <a:solidFill>
                  <a:srgbClr val="006FC0"/>
                </a:solidFill>
                <a:latin typeface="HGP創英角ｺﾞｼｯｸUB"/>
                <a:cs typeface="HGP創英角ｺﾞｼｯｸUB"/>
              </a:rPr>
              <a:t>を設置し、</a:t>
            </a:r>
            <a:endParaRPr sz="1600">
              <a:latin typeface="HGP創英角ｺﾞｼｯｸUB"/>
              <a:cs typeface="HGP創英角ｺﾞｼｯｸUB"/>
            </a:endParaRPr>
          </a:p>
          <a:p>
            <a:pPr algn="ctr">
              <a:lnSpc>
                <a:spcPct val="100000"/>
              </a:lnSpc>
            </a:pPr>
            <a:r>
              <a:rPr sz="1600" spc="-75" dirty="0">
                <a:solidFill>
                  <a:srgbClr val="006FC0"/>
                </a:solidFill>
                <a:latin typeface="HGP創英角ｺﾞｼｯｸUB"/>
                <a:cs typeface="HGP創英角ｺﾞｼｯｸUB"/>
              </a:rPr>
              <a:t>橋梁の点検・設計を発注するスキー</a:t>
            </a:r>
            <a:r>
              <a:rPr sz="1600" spc="-50" dirty="0">
                <a:solidFill>
                  <a:srgbClr val="006FC0"/>
                </a:solidFill>
                <a:latin typeface="HGP創英角ｺﾞｼｯｸUB"/>
                <a:cs typeface="HGP創英角ｺﾞｼｯｸUB"/>
              </a:rPr>
              <a:t>ム</a:t>
            </a:r>
            <a:endParaRPr sz="1600">
              <a:latin typeface="HGP創英角ｺﾞｼｯｸUB"/>
              <a:cs typeface="HGP創英角ｺﾞｼｯｸUB"/>
            </a:endParaRPr>
          </a:p>
        </p:txBody>
      </p:sp>
      <p:grpSp>
        <p:nvGrpSpPr>
          <p:cNvPr id="12" name="object 12"/>
          <p:cNvGrpSpPr/>
          <p:nvPr/>
        </p:nvGrpSpPr>
        <p:grpSpPr>
          <a:xfrm>
            <a:off x="3418014" y="2044001"/>
            <a:ext cx="965200" cy="528955"/>
            <a:chOff x="3418014" y="2044001"/>
            <a:chExt cx="965200" cy="528955"/>
          </a:xfrm>
        </p:grpSpPr>
        <p:sp>
          <p:nvSpPr>
            <p:cNvPr id="13" name="object 13"/>
            <p:cNvSpPr/>
            <p:nvPr/>
          </p:nvSpPr>
          <p:spPr>
            <a:xfrm>
              <a:off x="3422777" y="2048764"/>
              <a:ext cx="955675" cy="519430"/>
            </a:xfrm>
            <a:custGeom>
              <a:avLst/>
              <a:gdLst/>
              <a:ahLst/>
              <a:cxnLst/>
              <a:rect l="l" t="t" r="r" b="b"/>
              <a:pathLst>
                <a:path w="955675" h="519430">
                  <a:moveTo>
                    <a:pt x="477647" y="0"/>
                  </a:moveTo>
                  <a:lnTo>
                    <a:pt x="417735" y="2022"/>
                  </a:lnTo>
                  <a:lnTo>
                    <a:pt x="360043" y="7927"/>
                  </a:lnTo>
                  <a:lnTo>
                    <a:pt x="305019" y="17471"/>
                  </a:lnTo>
                  <a:lnTo>
                    <a:pt x="253110" y="30411"/>
                  </a:lnTo>
                  <a:lnTo>
                    <a:pt x="204764" y="46505"/>
                  </a:lnTo>
                  <a:lnTo>
                    <a:pt x="160429" y="65508"/>
                  </a:lnTo>
                  <a:lnTo>
                    <a:pt x="120553" y="87178"/>
                  </a:lnTo>
                  <a:lnTo>
                    <a:pt x="85583" y="111272"/>
                  </a:lnTo>
                  <a:lnTo>
                    <a:pt x="55967" y="137547"/>
                  </a:lnTo>
                  <a:lnTo>
                    <a:pt x="14588" y="195665"/>
                  </a:lnTo>
                  <a:lnTo>
                    <a:pt x="0" y="259587"/>
                  </a:lnTo>
                  <a:lnTo>
                    <a:pt x="3721" y="292180"/>
                  </a:lnTo>
                  <a:lnTo>
                    <a:pt x="32153" y="353486"/>
                  </a:lnTo>
                  <a:lnTo>
                    <a:pt x="85583" y="408000"/>
                  </a:lnTo>
                  <a:lnTo>
                    <a:pt x="120553" y="432104"/>
                  </a:lnTo>
                  <a:lnTo>
                    <a:pt x="160429" y="453782"/>
                  </a:lnTo>
                  <a:lnTo>
                    <a:pt x="204764" y="472790"/>
                  </a:lnTo>
                  <a:lnTo>
                    <a:pt x="253110" y="488887"/>
                  </a:lnTo>
                  <a:lnTo>
                    <a:pt x="305019" y="501830"/>
                  </a:lnTo>
                  <a:lnTo>
                    <a:pt x="360043" y="511375"/>
                  </a:lnTo>
                  <a:lnTo>
                    <a:pt x="417735" y="517280"/>
                  </a:lnTo>
                  <a:lnTo>
                    <a:pt x="477647" y="519302"/>
                  </a:lnTo>
                  <a:lnTo>
                    <a:pt x="537585" y="517280"/>
                  </a:lnTo>
                  <a:lnTo>
                    <a:pt x="595300" y="511375"/>
                  </a:lnTo>
                  <a:lnTo>
                    <a:pt x="650343" y="501830"/>
                  </a:lnTo>
                  <a:lnTo>
                    <a:pt x="702268" y="488887"/>
                  </a:lnTo>
                  <a:lnTo>
                    <a:pt x="750626" y="472790"/>
                  </a:lnTo>
                  <a:lnTo>
                    <a:pt x="794971" y="453782"/>
                  </a:lnTo>
                  <a:lnTo>
                    <a:pt x="834855" y="432104"/>
                  </a:lnTo>
                  <a:lnTo>
                    <a:pt x="869830" y="408000"/>
                  </a:lnTo>
                  <a:lnTo>
                    <a:pt x="899449" y="381713"/>
                  </a:lnTo>
                  <a:lnTo>
                    <a:pt x="940831" y="323560"/>
                  </a:lnTo>
                  <a:lnTo>
                    <a:pt x="955421" y="259587"/>
                  </a:lnTo>
                  <a:lnTo>
                    <a:pt x="951699" y="227022"/>
                  </a:lnTo>
                  <a:lnTo>
                    <a:pt x="923266" y="165758"/>
                  </a:lnTo>
                  <a:lnTo>
                    <a:pt x="869830" y="111272"/>
                  </a:lnTo>
                  <a:lnTo>
                    <a:pt x="834855" y="87178"/>
                  </a:lnTo>
                  <a:lnTo>
                    <a:pt x="794971" y="65508"/>
                  </a:lnTo>
                  <a:lnTo>
                    <a:pt x="750626" y="46505"/>
                  </a:lnTo>
                  <a:lnTo>
                    <a:pt x="702268" y="30411"/>
                  </a:lnTo>
                  <a:lnTo>
                    <a:pt x="650343" y="17471"/>
                  </a:lnTo>
                  <a:lnTo>
                    <a:pt x="595300" y="7927"/>
                  </a:lnTo>
                  <a:lnTo>
                    <a:pt x="537585" y="2022"/>
                  </a:lnTo>
                  <a:lnTo>
                    <a:pt x="477647" y="0"/>
                  </a:lnTo>
                  <a:close/>
                </a:path>
              </a:pathLst>
            </a:custGeom>
            <a:solidFill>
              <a:srgbClr val="F79546"/>
            </a:solidFill>
          </p:spPr>
          <p:txBody>
            <a:bodyPr wrap="square" lIns="0" tIns="0" rIns="0" bIns="0" rtlCol="0"/>
            <a:lstStyle/>
            <a:p>
              <a:endParaRPr/>
            </a:p>
          </p:txBody>
        </p:sp>
        <p:sp>
          <p:nvSpPr>
            <p:cNvPr id="14" name="object 14"/>
            <p:cNvSpPr/>
            <p:nvPr/>
          </p:nvSpPr>
          <p:spPr>
            <a:xfrm>
              <a:off x="3422777" y="2048764"/>
              <a:ext cx="955675" cy="519430"/>
            </a:xfrm>
            <a:custGeom>
              <a:avLst/>
              <a:gdLst/>
              <a:ahLst/>
              <a:cxnLst/>
              <a:rect l="l" t="t" r="r" b="b"/>
              <a:pathLst>
                <a:path w="955675" h="519430">
                  <a:moveTo>
                    <a:pt x="0" y="259587"/>
                  </a:moveTo>
                  <a:lnTo>
                    <a:pt x="14588" y="195665"/>
                  </a:lnTo>
                  <a:lnTo>
                    <a:pt x="55967" y="137547"/>
                  </a:lnTo>
                  <a:lnTo>
                    <a:pt x="85583" y="111272"/>
                  </a:lnTo>
                  <a:lnTo>
                    <a:pt x="120553" y="87178"/>
                  </a:lnTo>
                  <a:lnTo>
                    <a:pt x="160429" y="65508"/>
                  </a:lnTo>
                  <a:lnTo>
                    <a:pt x="204764" y="46505"/>
                  </a:lnTo>
                  <a:lnTo>
                    <a:pt x="253110" y="30411"/>
                  </a:lnTo>
                  <a:lnTo>
                    <a:pt x="305019" y="17471"/>
                  </a:lnTo>
                  <a:lnTo>
                    <a:pt x="360043" y="7927"/>
                  </a:lnTo>
                  <a:lnTo>
                    <a:pt x="417735" y="2022"/>
                  </a:lnTo>
                  <a:lnTo>
                    <a:pt x="477647" y="0"/>
                  </a:lnTo>
                  <a:lnTo>
                    <a:pt x="537585" y="2022"/>
                  </a:lnTo>
                  <a:lnTo>
                    <a:pt x="595300" y="7927"/>
                  </a:lnTo>
                  <a:lnTo>
                    <a:pt x="650343" y="17471"/>
                  </a:lnTo>
                  <a:lnTo>
                    <a:pt x="702268" y="30411"/>
                  </a:lnTo>
                  <a:lnTo>
                    <a:pt x="750626" y="46505"/>
                  </a:lnTo>
                  <a:lnTo>
                    <a:pt x="794971" y="65508"/>
                  </a:lnTo>
                  <a:lnTo>
                    <a:pt x="834855" y="87178"/>
                  </a:lnTo>
                  <a:lnTo>
                    <a:pt x="869830" y="111272"/>
                  </a:lnTo>
                  <a:lnTo>
                    <a:pt x="899449" y="137547"/>
                  </a:lnTo>
                  <a:lnTo>
                    <a:pt x="940831" y="195665"/>
                  </a:lnTo>
                  <a:lnTo>
                    <a:pt x="955421" y="259587"/>
                  </a:lnTo>
                  <a:lnTo>
                    <a:pt x="951699" y="292180"/>
                  </a:lnTo>
                  <a:lnTo>
                    <a:pt x="923266" y="353486"/>
                  </a:lnTo>
                  <a:lnTo>
                    <a:pt x="869830" y="408000"/>
                  </a:lnTo>
                  <a:lnTo>
                    <a:pt x="834855" y="432104"/>
                  </a:lnTo>
                  <a:lnTo>
                    <a:pt x="794971" y="453782"/>
                  </a:lnTo>
                  <a:lnTo>
                    <a:pt x="750626" y="472790"/>
                  </a:lnTo>
                  <a:lnTo>
                    <a:pt x="702268" y="488887"/>
                  </a:lnTo>
                  <a:lnTo>
                    <a:pt x="650343" y="501830"/>
                  </a:lnTo>
                  <a:lnTo>
                    <a:pt x="595300" y="511375"/>
                  </a:lnTo>
                  <a:lnTo>
                    <a:pt x="537585" y="517280"/>
                  </a:lnTo>
                  <a:lnTo>
                    <a:pt x="477647" y="519302"/>
                  </a:lnTo>
                  <a:lnTo>
                    <a:pt x="417735" y="517280"/>
                  </a:lnTo>
                  <a:lnTo>
                    <a:pt x="360043" y="511375"/>
                  </a:lnTo>
                  <a:lnTo>
                    <a:pt x="305019" y="501830"/>
                  </a:lnTo>
                  <a:lnTo>
                    <a:pt x="253110" y="488887"/>
                  </a:lnTo>
                  <a:lnTo>
                    <a:pt x="204764" y="472790"/>
                  </a:lnTo>
                  <a:lnTo>
                    <a:pt x="160429" y="453782"/>
                  </a:lnTo>
                  <a:lnTo>
                    <a:pt x="120553" y="432104"/>
                  </a:lnTo>
                  <a:lnTo>
                    <a:pt x="85583" y="408000"/>
                  </a:lnTo>
                  <a:lnTo>
                    <a:pt x="55967" y="381713"/>
                  </a:lnTo>
                  <a:lnTo>
                    <a:pt x="14588" y="323560"/>
                  </a:lnTo>
                  <a:lnTo>
                    <a:pt x="0" y="259587"/>
                  </a:lnTo>
                  <a:close/>
                </a:path>
              </a:pathLst>
            </a:custGeom>
            <a:ln w="9525">
              <a:solidFill>
                <a:srgbClr val="A6A6A6"/>
              </a:solidFill>
            </a:ln>
          </p:spPr>
          <p:txBody>
            <a:bodyPr wrap="square" lIns="0" tIns="0" rIns="0" bIns="0" rtlCol="0"/>
            <a:lstStyle/>
            <a:p>
              <a:endParaRPr/>
            </a:p>
          </p:txBody>
        </p:sp>
      </p:grpSp>
      <p:sp>
        <p:nvSpPr>
          <p:cNvPr id="15" name="object 15"/>
          <p:cNvSpPr txBox="1"/>
          <p:nvPr/>
        </p:nvSpPr>
        <p:spPr>
          <a:xfrm>
            <a:off x="3658870" y="2159634"/>
            <a:ext cx="483870" cy="299720"/>
          </a:xfrm>
          <a:prstGeom prst="rect">
            <a:avLst/>
          </a:prstGeom>
        </p:spPr>
        <p:txBody>
          <a:bodyPr vert="horz" wrap="square" lIns="0" tIns="12700" rIns="0" bIns="0" rtlCol="0">
            <a:spAutoFit/>
          </a:bodyPr>
          <a:lstStyle/>
          <a:p>
            <a:pPr marL="70485" marR="5080" indent="-58419">
              <a:lnSpc>
                <a:spcPct val="100000"/>
              </a:lnSpc>
              <a:spcBef>
                <a:spcPts val="100"/>
              </a:spcBef>
            </a:pPr>
            <a:r>
              <a:rPr sz="900" spc="-15" dirty="0">
                <a:latin typeface="Meiryo UI"/>
                <a:cs typeface="Meiryo UI"/>
              </a:rPr>
              <a:t>益田地区</a:t>
            </a:r>
            <a:r>
              <a:rPr sz="900" spc="-20" dirty="0">
                <a:latin typeface="Meiryo UI"/>
                <a:cs typeface="Meiryo UI"/>
              </a:rPr>
              <a:t>協議会</a:t>
            </a:r>
            <a:endParaRPr sz="900">
              <a:latin typeface="Meiryo UI"/>
              <a:cs typeface="Meiryo UI"/>
            </a:endParaRPr>
          </a:p>
        </p:txBody>
      </p:sp>
      <p:graphicFrame>
        <p:nvGraphicFramePr>
          <p:cNvPr id="16" name="object 16"/>
          <p:cNvGraphicFramePr>
            <a:graphicFrameLocks noGrp="1"/>
          </p:cNvGraphicFramePr>
          <p:nvPr/>
        </p:nvGraphicFramePr>
        <p:xfrm>
          <a:off x="2378836" y="1819770"/>
          <a:ext cx="948055" cy="962025"/>
        </p:xfrm>
        <a:graphic>
          <a:graphicData uri="http://schemas.openxmlformats.org/drawingml/2006/table">
            <a:tbl>
              <a:tblPr firstRow="1" bandRow="1">
                <a:tableStyleId>{2D5ABB26-0587-4C30-8999-92F81FD0307C}</a:tableStyleId>
              </a:tblPr>
              <a:tblGrid>
                <a:gridCol w="719455">
                  <a:extLst>
                    <a:ext uri="{9D8B030D-6E8A-4147-A177-3AD203B41FA5}">
                      <a16:colId xmlns:a16="http://schemas.microsoft.com/office/drawing/2014/main" val="20000"/>
                    </a:ext>
                  </a:extLst>
                </a:gridCol>
                <a:gridCol w="228600">
                  <a:extLst>
                    <a:ext uri="{9D8B030D-6E8A-4147-A177-3AD203B41FA5}">
                      <a16:colId xmlns:a16="http://schemas.microsoft.com/office/drawing/2014/main" val="20001"/>
                    </a:ext>
                  </a:extLst>
                </a:gridCol>
              </a:tblGrid>
              <a:tr h="114935">
                <a:tc rowSpan="2">
                  <a:txBody>
                    <a:bodyPr/>
                    <a:lstStyle/>
                    <a:p>
                      <a:pPr marL="187325">
                        <a:lnSpc>
                          <a:spcPct val="100000"/>
                        </a:lnSpc>
                        <a:spcBef>
                          <a:spcPts val="375"/>
                        </a:spcBef>
                      </a:pPr>
                      <a:r>
                        <a:rPr sz="900" spc="-20" dirty="0">
                          <a:latin typeface="Meiryo UI"/>
                          <a:cs typeface="Meiryo UI"/>
                        </a:rPr>
                        <a:t>益田市</a:t>
                      </a:r>
                      <a:endParaRPr sz="900">
                        <a:latin typeface="Meiryo UI"/>
                        <a:cs typeface="Meiryo UI"/>
                      </a:endParaRPr>
                    </a:p>
                  </a:txBody>
                  <a:tcPr marL="0" marR="0" marT="47625" marB="0">
                    <a:lnL w="9525">
                      <a:solidFill>
                        <a:srgbClr val="A6A6A6"/>
                      </a:solidFill>
                      <a:prstDash val="solid"/>
                    </a:lnL>
                    <a:lnR w="9525">
                      <a:solidFill>
                        <a:srgbClr val="A6A6A6"/>
                      </a:solidFill>
                      <a:prstDash val="solid"/>
                    </a:lnR>
                    <a:lnT w="9525">
                      <a:solidFill>
                        <a:srgbClr val="A6A6A6"/>
                      </a:solidFill>
                      <a:prstDash val="solid"/>
                    </a:lnT>
                    <a:lnB w="9525">
                      <a:solidFill>
                        <a:srgbClr val="A6A6A6"/>
                      </a:solidFill>
                      <a:prstDash val="solid"/>
                    </a:lnB>
                    <a:solidFill>
                      <a:srgbClr val="F79546"/>
                    </a:solidFill>
                  </a:tcPr>
                </a:tc>
                <a:tc>
                  <a:txBody>
                    <a:bodyPr/>
                    <a:lstStyle/>
                    <a:p>
                      <a:pPr>
                        <a:lnSpc>
                          <a:spcPct val="100000"/>
                        </a:lnSpc>
                      </a:pPr>
                      <a:endParaRPr sz="600">
                        <a:latin typeface="Times New Roman"/>
                        <a:cs typeface="Times New Roman"/>
                      </a:endParaRPr>
                    </a:p>
                  </a:txBody>
                  <a:tcPr marL="0" marR="0" marT="0" marB="0">
                    <a:lnL w="9525">
                      <a:solidFill>
                        <a:srgbClr val="A6A6A6"/>
                      </a:solidFill>
                      <a:prstDash val="solid"/>
                    </a:lnL>
                    <a:lnB w="12700">
                      <a:solidFill>
                        <a:srgbClr val="7E7E7E"/>
                      </a:solidFill>
                      <a:prstDash val="solid"/>
                    </a:lnB>
                  </a:tcPr>
                </a:tc>
                <a:extLst>
                  <a:ext uri="{0D108BD9-81ED-4DB2-BD59-A6C34878D82A}">
                    <a16:rowId xmlns:a16="http://schemas.microsoft.com/office/drawing/2014/main" val="10000"/>
                  </a:ext>
                </a:extLst>
              </a:tr>
              <a:tr h="114935">
                <a:tc vMerge="1">
                  <a:txBody>
                    <a:bodyPr/>
                    <a:lstStyle/>
                    <a:p>
                      <a:endParaRPr/>
                    </a:p>
                  </a:txBody>
                  <a:tcPr marL="0" marR="0" marT="47625" marB="0">
                    <a:lnL w="9525">
                      <a:solidFill>
                        <a:srgbClr val="A6A6A6"/>
                      </a:solidFill>
                      <a:prstDash val="solid"/>
                    </a:lnL>
                    <a:lnR w="9525">
                      <a:solidFill>
                        <a:srgbClr val="A6A6A6"/>
                      </a:solidFill>
                      <a:prstDash val="solid"/>
                    </a:lnR>
                    <a:lnT w="9525">
                      <a:solidFill>
                        <a:srgbClr val="A6A6A6"/>
                      </a:solidFill>
                      <a:prstDash val="solid"/>
                    </a:lnT>
                    <a:lnB w="9525">
                      <a:solidFill>
                        <a:srgbClr val="A6A6A6"/>
                      </a:solidFill>
                      <a:prstDash val="solid"/>
                    </a:lnB>
                    <a:solidFill>
                      <a:srgbClr val="F79546"/>
                    </a:solidFill>
                  </a:tcPr>
                </a:tc>
                <a:tc>
                  <a:txBody>
                    <a:bodyPr/>
                    <a:lstStyle/>
                    <a:p>
                      <a:pPr>
                        <a:lnSpc>
                          <a:spcPct val="100000"/>
                        </a:lnSpc>
                      </a:pPr>
                      <a:endParaRPr sz="600">
                        <a:latin typeface="Times New Roman"/>
                        <a:cs typeface="Times New Roman"/>
                      </a:endParaRPr>
                    </a:p>
                  </a:txBody>
                  <a:tcPr marL="0" marR="0" marT="0" marB="0">
                    <a:lnL w="9525">
                      <a:solidFill>
                        <a:srgbClr val="A6A6A6"/>
                      </a:solidFill>
                      <a:prstDash val="solid"/>
                    </a:lnL>
                    <a:lnR w="12700">
                      <a:solidFill>
                        <a:srgbClr val="7E7E7E"/>
                      </a:solidFill>
                      <a:prstDash val="solid"/>
                    </a:lnR>
                    <a:lnT w="12700">
                      <a:solidFill>
                        <a:srgbClr val="7E7E7E"/>
                      </a:solidFill>
                      <a:prstDash val="solid"/>
                    </a:lnT>
                  </a:tcPr>
                </a:tc>
                <a:extLst>
                  <a:ext uri="{0D108BD9-81ED-4DB2-BD59-A6C34878D82A}">
                    <a16:rowId xmlns:a16="http://schemas.microsoft.com/office/drawing/2014/main" val="10001"/>
                  </a:ext>
                </a:extLst>
              </a:tr>
              <a:tr h="135255">
                <a:tc gridSpan="2">
                  <a:txBody>
                    <a:bodyPr/>
                    <a:lstStyle/>
                    <a:p>
                      <a:pPr marL="3810">
                        <a:lnSpc>
                          <a:spcPct val="100000"/>
                        </a:lnSpc>
                        <a:spcBef>
                          <a:spcPts val="35"/>
                        </a:spcBef>
                      </a:pPr>
                      <a:r>
                        <a:rPr sz="600" spc="-25" dirty="0">
                          <a:latin typeface="Meiryo UI"/>
                          <a:cs typeface="Meiryo UI"/>
                        </a:rPr>
                        <a:t>土木課</a:t>
                      </a:r>
                      <a:endParaRPr sz="600">
                        <a:latin typeface="Meiryo UI"/>
                        <a:cs typeface="Meiryo UI"/>
                      </a:endParaRPr>
                    </a:p>
                  </a:txBody>
                  <a:tcPr marL="0" marR="0" marT="4445" marB="0">
                    <a:lnR w="12700">
                      <a:solidFill>
                        <a:srgbClr val="7E7E7E"/>
                      </a:solidFill>
                      <a:prstDash val="solid"/>
                    </a:lnR>
                    <a:lnT w="9525" cap="flat" cmpd="sng" algn="ctr">
                      <a:solidFill>
                        <a:srgbClr val="A6A6A6"/>
                      </a:solidFill>
                      <a:prstDash val="solid"/>
                      <a:round/>
                      <a:headEnd type="none" w="med" len="med"/>
                      <a:tailEnd type="none" w="med" len="med"/>
                    </a:lnT>
                  </a:tcPr>
                </a:tc>
                <a:tc hMerge="1">
                  <a:txBody>
                    <a:bodyPr/>
                    <a:lstStyle/>
                    <a:p>
                      <a:endParaRPr/>
                    </a:p>
                  </a:txBody>
                  <a:tcPr marL="0" marR="0" marT="0" marB="0"/>
                </a:tc>
                <a:extLst>
                  <a:ext uri="{0D108BD9-81ED-4DB2-BD59-A6C34878D82A}">
                    <a16:rowId xmlns:a16="http://schemas.microsoft.com/office/drawing/2014/main" val="10002"/>
                  </a:ext>
                </a:extLst>
              </a:tr>
              <a:tr h="116205">
                <a:tc rowSpan="2">
                  <a:txBody>
                    <a:bodyPr/>
                    <a:lstStyle/>
                    <a:p>
                      <a:pPr marL="131445">
                        <a:lnSpc>
                          <a:spcPct val="100000"/>
                        </a:lnSpc>
                        <a:spcBef>
                          <a:spcPts val="375"/>
                        </a:spcBef>
                      </a:pPr>
                      <a:r>
                        <a:rPr sz="900" spc="-15" dirty="0">
                          <a:latin typeface="Meiryo UI"/>
                          <a:cs typeface="Meiryo UI"/>
                        </a:rPr>
                        <a:t>津和野町</a:t>
                      </a:r>
                      <a:endParaRPr sz="900">
                        <a:latin typeface="Meiryo UI"/>
                        <a:cs typeface="Meiryo UI"/>
                      </a:endParaRPr>
                    </a:p>
                  </a:txBody>
                  <a:tcPr marL="0" marR="0" marT="47625" marB="0">
                    <a:lnL w="9525">
                      <a:solidFill>
                        <a:srgbClr val="A6A6A6"/>
                      </a:solidFill>
                      <a:prstDash val="solid"/>
                    </a:lnL>
                    <a:lnR w="9525">
                      <a:solidFill>
                        <a:srgbClr val="A6A6A6"/>
                      </a:solidFill>
                      <a:prstDash val="solid"/>
                    </a:lnR>
                    <a:lnB w="9525">
                      <a:solidFill>
                        <a:srgbClr val="A6A6A6"/>
                      </a:solidFill>
                      <a:prstDash val="solid"/>
                    </a:lnB>
                    <a:solidFill>
                      <a:srgbClr val="F79546"/>
                    </a:solidFill>
                  </a:tcPr>
                </a:tc>
                <a:tc>
                  <a:txBody>
                    <a:bodyPr/>
                    <a:lstStyle/>
                    <a:p>
                      <a:pPr>
                        <a:lnSpc>
                          <a:spcPct val="100000"/>
                        </a:lnSpc>
                      </a:pPr>
                      <a:endParaRPr sz="600">
                        <a:latin typeface="Times New Roman"/>
                        <a:cs typeface="Times New Roman"/>
                      </a:endParaRPr>
                    </a:p>
                  </a:txBody>
                  <a:tcPr marL="0" marR="0" marT="0" marB="0">
                    <a:lnL w="9525">
                      <a:solidFill>
                        <a:srgbClr val="A6A6A6"/>
                      </a:solidFill>
                      <a:prstDash val="solid"/>
                    </a:lnL>
                    <a:lnR w="12700">
                      <a:solidFill>
                        <a:srgbClr val="7E7E7E"/>
                      </a:solidFill>
                      <a:prstDash val="solid"/>
                    </a:lnR>
                    <a:lnB w="19050">
                      <a:solidFill>
                        <a:srgbClr val="7E7E7E"/>
                      </a:solidFill>
                      <a:prstDash val="solid"/>
                    </a:lnB>
                  </a:tcPr>
                </a:tc>
                <a:extLst>
                  <a:ext uri="{0D108BD9-81ED-4DB2-BD59-A6C34878D82A}">
                    <a16:rowId xmlns:a16="http://schemas.microsoft.com/office/drawing/2014/main" val="10003"/>
                  </a:ext>
                </a:extLst>
              </a:tr>
              <a:tr h="114300">
                <a:tc vMerge="1">
                  <a:txBody>
                    <a:bodyPr/>
                    <a:lstStyle/>
                    <a:p>
                      <a:endParaRPr/>
                    </a:p>
                  </a:txBody>
                  <a:tcPr marL="0" marR="0" marT="47625" marB="0">
                    <a:lnL w="9525">
                      <a:solidFill>
                        <a:srgbClr val="A6A6A6"/>
                      </a:solidFill>
                      <a:prstDash val="solid"/>
                    </a:lnL>
                    <a:lnR w="9525">
                      <a:solidFill>
                        <a:srgbClr val="A6A6A6"/>
                      </a:solidFill>
                      <a:prstDash val="solid"/>
                    </a:lnR>
                    <a:lnT w="9525">
                      <a:solidFill>
                        <a:srgbClr val="A6A6A6"/>
                      </a:solidFill>
                      <a:prstDash val="solid"/>
                    </a:lnT>
                    <a:lnB w="9525">
                      <a:solidFill>
                        <a:srgbClr val="A6A6A6"/>
                      </a:solidFill>
                      <a:prstDash val="solid"/>
                    </a:lnB>
                    <a:solidFill>
                      <a:srgbClr val="F79546"/>
                    </a:solidFill>
                  </a:tcPr>
                </a:tc>
                <a:tc>
                  <a:txBody>
                    <a:bodyPr/>
                    <a:lstStyle/>
                    <a:p>
                      <a:pPr>
                        <a:lnSpc>
                          <a:spcPct val="100000"/>
                        </a:lnSpc>
                      </a:pPr>
                      <a:endParaRPr sz="600">
                        <a:latin typeface="Times New Roman"/>
                        <a:cs typeface="Times New Roman"/>
                      </a:endParaRPr>
                    </a:p>
                  </a:txBody>
                  <a:tcPr marL="0" marR="0" marT="0" marB="0">
                    <a:lnL w="9525">
                      <a:solidFill>
                        <a:srgbClr val="A6A6A6"/>
                      </a:solidFill>
                      <a:prstDash val="solid"/>
                    </a:lnL>
                    <a:lnR w="12700">
                      <a:solidFill>
                        <a:srgbClr val="7E7E7E"/>
                      </a:solidFill>
                      <a:prstDash val="solid"/>
                    </a:lnR>
                    <a:lnT w="19050">
                      <a:solidFill>
                        <a:srgbClr val="7E7E7E"/>
                      </a:solidFill>
                      <a:prstDash val="solid"/>
                    </a:lnT>
                  </a:tcPr>
                </a:tc>
                <a:extLst>
                  <a:ext uri="{0D108BD9-81ED-4DB2-BD59-A6C34878D82A}">
                    <a16:rowId xmlns:a16="http://schemas.microsoft.com/office/drawing/2014/main" val="10004"/>
                  </a:ext>
                </a:extLst>
              </a:tr>
              <a:tr h="136525">
                <a:tc gridSpan="2">
                  <a:txBody>
                    <a:bodyPr/>
                    <a:lstStyle/>
                    <a:p>
                      <a:pPr marL="13970">
                        <a:lnSpc>
                          <a:spcPct val="100000"/>
                        </a:lnSpc>
                        <a:spcBef>
                          <a:spcPts val="15"/>
                        </a:spcBef>
                      </a:pPr>
                      <a:r>
                        <a:rPr sz="600" spc="-10" dirty="0">
                          <a:latin typeface="Meiryo UI"/>
                          <a:cs typeface="Meiryo UI"/>
                        </a:rPr>
                        <a:t>建設課・農林課</a:t>
                      </a:r>
                      <a:endParaRPr sz="600">
                        <a:latin typeface="Meiryo UI"/>
                        <a:cs typeface="Meiryo UI"/>
                      </a:endParaRPr>
                    </a:p>
                  </a:txBody>
                  <a:tcPr marL="0" marR="0" marT="1905" marB="0">
                    <a:lnR w="12700">
                      <a:solidFill>
                        <a:srgbClr val="7E7E7E"/>
                      </a:solidFill>
                      <a:prstDash val="solid"/>
                    </a:lnR>
                    <a:lnT w="9525" cap="flat" cmpd="sng" algn="ctr">
                      <a:solidFill>
                        <a:srgbClr val="A6A6A6"/>
                      </a:solidFill>
                      <a:prstDash val="solid"/>
                      <a:round/>
                      <a:headEnd type="none" w="med" len="med"/>
                      <a:tailEnd type="none" w="med" len="med"/>
                    </a:lnT>
                  </a:tcPr>
                </a:tc>
                <a:tc hMerge="1">
                  <a:txBody>
                    <a:bodyPr/>
                    <a:lstStyle/>
                    <a:p>
                      <a:endParaRPr/>
                    </a:p>
                  </a:txBody>
                  <a:tcPr marL="0" marR="0" marT="0" marB="0"/>
                </a:tc>
                <a:extLst>
                  <a:ext uri="{0D108BD9-81ED-4DB2-BD59-A6C34878D82A}">
                    <a16:rowId xmlns:a16="http://schemas.microsoft.com/office/drawing/2014/main" val="10005"/>
                  </a:ext>
                </a:extLst>
              </a:tr>
              <a:tr h="114935">
                <a:tc rowSpan="2">
                  <a:txBody>
                    <a:bodyPr/>
                    <a:lstStyle/>
                    <a:p>
                      <a:pPr marL="187325">
                        <a:lnSpc>
                          <a:spcPct val="100000"/>
                        </a:lnSpc>
                        <a:spcBef>
                          <a:spcPts val="375"/>
                        </a:spcBef>
                      </a:pPr>
                      <a:r>
                        <a:rPr sz="900" spc="-20" dirty="0">
                          <a:latin typeface="Meiryo UI"/>
                          <a:cs typeface="Meiryo UI"/>
                        </a:rPr>
                        <a:t>吉賀町</a:t>
                      </a:r>
                      <a:endParaRPr sz="900">
                        <a:latin typeface="Meiryo UI"/>
                        <a:cs typeface="Meiryo UI"/>
                      </a:endParaRPr>
                    </a:p>
                  </a:txBody>
                  <a:tcPr marL="0" marR="0" marT="47625" marB="0">
                    <a:lnL w="9525">
                      <a:solidFill>
                        <a:srgbClr val="A6A6A6"/>
                      </a:solidFill>
                      <a:prstDash val="solid"/>
                    </a:lnL>
                    <a:lnR w="9525">
                      <a:solidFill>
                        <a:srgbClr val="A6A6A6"/>
                      </a:solidFill>
                      <a:prstDash val="solid"/>
                    </a:lnR>
                    <a:lnB w="9525">
                      <a:solidFill>
                        <a:srgbClr val="A6A6A6"/>
                      </a:solidFill>
                      <a:prstDash val="solid"/>
                    </a:lnB>
                    <a:solidFill>
                      <a:srgbClr val="F79546"/>
                    </a:solidFill>
                  </a:tcPr>
                </a:tc>
                <a:tc>
                  <a:txBody>
                    <a:bodyPr/>
                    <a:lstStyle/>
                    <a:p>
                      <a:pPr>
                        <a:lnSpc>
                          <a:spcPct val="100000"/>
                        </a:lnSpc>
                      </a:pPr>
                      <a:endParaRPr sz="600">
                        <a:latin typeface="Times New Roman"/>
                        <a:cs typeface="Times New Roman"/>
                      </a:endParaRPr>
                    </a:p>
                  </a:txBody>
                  <a:tcPr marL="0" marR="0" marT="0" marB="0">
                    <a:lnL w="9525">
                      <a:solidFill>
                        <a:srgbClr val="A6A6A6"/>
                      </a:solidFill>
                      <a:prstDash val="solid"/>
                    </a:lnL>
                    <a:lnR w="12700">
                      <a:solidFill>
                        <a:srgbClr val="7E7E7E"/>
                      </a:solidFill>
                      <a:prstDash val="solid"/>
                    </a:lnR>
                    <a:lnB w="12700">
                      <a:solidFill>
                        <a:srgbClr val="7E7E7E"/>
                      </a:solidFill>
                      <a:prstDash val="solid"/>
                    </a:lnB>
                  </a:tcPr>
                </a:tc>
                <a:extLst>
                  <a:ext uri="{0D108BD9-81ED-4DB2-BD59-A6C34878D82A}">
                    <a16:rowId xmlns:a16="http://schemas.microsoft.com/office/drawing/2014/main" val="10006"/>
                  </a:ext>
                </a:extLst>
              </a:tr>
              <a:tr h="114935">
                <a:tc vMerge="1">
                  <a:txBody>
                    <a:bodyPr/>
                    <a:lstStyle/>
                    <a:p>
                      <a:endParaRPr/>
                    </a:p>
                  </a:txBody>
                  <a:tcPr marL="0" marR="0" marT="47625" marB="0">
                    <a:lnL w="9525">
                      <a:solidFill>
                        <a:srgbClr val="A6A6A6"/>
                      </a:solidFill>
                      <a:prstDash val="solid"/>
                    </a:lnL>
                    <a:lnR w="9525">
                      <a:solidFill>
                        <a:srgbClr val="A6A6A6"/>
                      </a:solidFill>
                      <a:prstDash val="solid"/>
                    </a:lnR>
                    <a:lnT w="9525">
                      <a:solidFill>
                        <a:srgbClr val="A6A6A6"/>
                      </a:solidFill>
                      <a:prstDash val="solid"/>
                    </a:lnT>
                    <a:lnB w="9525">
                      <a:solidFill>
                        <a:srgbClr val="A6A6A6"/>
                      </a:solidFill>
                      <a:prstDash val="solid"/>
                    </a:lnB>
                    <a:solidFill>
                      <a:srgbClr val="F79546"/>
                    </a:solidFill>
                  </a:tcPr>
                </a:tc>
                <a:tc>
                  <a:txBody>
                    <a:bodyPr/>
                    <a:lstStyle/>
                    <a:p>
                      <a:pPr>
                        <a:lnSpc>
                          <a:spcPct val="100000"/>
                        </a:lnSpc>
                      </a:pPr>
                      <a:endParaRPr sz="600">
                        <a:latin typeface="Times New Roman"/>
                        <a:cs typeface="Times New Roman"/>
                      </a:endParaRPr>
                    </a:p>
                  </a:txBody>
                  <a:tcPr marL="0" marR="0" marT="0" marB="0">
                    <a:lnL w="9525">
                      <a:solidFill>
                        <a:srgbClr val="A6A6A6"/>
                      </a:solidFill>
                      <a:prstDash val="solid"/>
                    </a:lnL>
                    <a:lnT w="12700">
                      <a:solidFill>
                        <a:srgbClr val="7E7E7E"/>
                      </a:solidFill>
                      <a:prstDash val="solid"/>
                    </a:lnT>
                  </a:tcPr>
                </a:tc>
                <a:extLst>
                  <a:ext uri="{0D108BD9-81ED-4DB2-BD59-A6C34878D82A}">
                    <a16:rowId xmlns:a16="http://schemas.microsoft.com/office/drawing/2014/main" val="10007"/>
                  </a:ext>
                </a:extLst>
              </a:tr>
            </a:tbl>
          </a:graphicData>
        </a:graphic>
      </p:graphicFrame>
      <p:sp>
        <p:nvSpPr>
          <p:cNvPr id="17" name="object 17"/>
          <p:cNvSpPr txBox="1"/>
          <p:nvPr/>
        </p:nvSpPr>
        <p:spPr>
          <a:xfrm>
            <a:off x="2393060" y="2797555"/>
            <a:ext cx="673100" cy="116839"/>
          </a:xfrm>
          <a:prstGeom prst="rect">
            <a:avLst/>
          </a:prstGeom>
        </p:spPr>
        <p:txBody>
          <a:bodyPr vert="horz" wrap="square" lIns="0" tIns="12700" rIns="0" bIns="0" rtlCol="0">
            <a:spAutoFit/>
          </a:bodyPr>
          <a:lstStyle/>
          <a:p>
            <a:pPr marL="12700">
              <a:lnSpc>
                <a:spcPct val="100000"/>
              </a:lnSpc>
              <a:spcBef>
                <a:spcPts val="100"/>
              </a:spcBef>
            </a:pPr>
            <a:r>
              <a:rPr sz="600" spc="-10" dirty="0">
                <a:latin typeface="Meiryo UI"/>
                <a:cs typeface="Meiryo UI"/>
              </a:rPr>
              <a:t>建設水道課・産業課</a:t>
            </a:r>
            <a:endParaRPr sz="600">
              <a:latin typeface="Meiryo UI"/>
              <a:cs typeface="Meiryo UI"/>
            </a:endParaRPr>
          </a:p>
        </p:txBody>
      </p:sp>
      <p:sp>
        <p:nvSpPr>
          <p:cNvPr id="18" name="object 18"/>
          <p:cNvSpPr/>
          <p:nvPr/>
        </p:nvSpPr>
        <p:spPr>
          <a:xfrm>
            <a:off x="3104769" y="2306573"/>
            <a:ext cx="318135" cy="1905"/>
          </a:xfrm>
          <a:custGeom>
            <a:avLst/>
            <a:gdLst/>
            <a:ahLst/>
            <a:cxnLst/>
            <a:rect l="l" t="t" r="r" b="b"/>
            <a:pathLst>
              <a:path w="318135" h="1905">
                <a:moveTo>
                  <a:pt x="0" y="0"/>
                </a:moveTo>
                <a:lnTo>
                  <a:pt x="318007" y="1777"/>
                </a:lnTo>
              </a:path>
            </a:pathLst>
          </a:custGeom>
          <a:ln w="12700">
            <a:solidFill>
              <a:srgbClr val="7E7E7E"/>
            </a:solidFill>
          </a:ln>
        </p:spPr>
        <p:txBody>
          <a:bodyPr wrap="square" lIns="0" tIns="0" rIns="0" bIns="0" rtlCol="0"/>
          <a:lstStyle/>
          <a:p>
            <a:endParaRPr/>
          </a:p>
        </p:txBody>
      </p:sp>
      <p:sp>
        <p:nvSpPr>
          <p:cNvPr id="19" name="object 19"/>
          <p:cNvSpPr txBox="1"/>
          <p:nvPr/>
        </p:nvSpPr>
        <p:spPr>
          <a:xfrm>
            <a:off x="3536950" y="2667330"/>
            <a:ext cx="720090" cy="129539"/>
          </a:xfrm>
          <a:prstGeom prst="rect">
            <a:avLst/>
          </a:prstGeom>
          <a:ln w="9525">
            <a:solidFill>
              <a:srgbClr val="A6A6A6"/>
            </a:solidFill>
          </a:ln>
        </p:spPr>
        <p:txBody>
          <a:bodyPr vert="horz" wrap="square" lIns="0" tIns="5080" rIns="0" bIns="0" rtlCol="0">
            <a:spAutoFit/>
          </a:bodyPr>
          <a:lstStyle/>
          <a:p>
            <a:pPr marL="156210">
              <a:lnSpc>
                <a:spcPct val="100000"/>
              </a:lnSpc>
              <a:spcBef>
                <a:spcPts val="40"/>
              </a:spcBef>
            </a:pPr>
            <a:r>
              <a:rPr sz="800" spc="-15" dirty="0">
                <a:latin typeface="Meiryo UI"/>
                <a:cs typeface="Meiryo UI"/>
              </a:rPr>
              <a:t>包括委託</a:t>
            </a:r>
            <a:endParaRPr sz="800">
              <a:latin typeface="Meiryo UI"/>
              <a:cs typeface="Meiryo UI"/>
            </a:endParaRPr>
          </a:p>
        </p:txBody>
      </p:sp>
      <p:grpSp>
        <p:nvGrpSpPr>
          <p:cNvPr id="20" name="object 20"/>
          <p:cNvGrpSpPr/>
          <p:nvPr/>
        </p:nvGrpSpPr>
        <p:grpSpPr>
          <a:xfrm>
            <a:off x="800379" y="1768919"/>
            <a:ext cx="3137535" cy="1209675"/>
            <a:chOff x="800379" y="1768919"/>
            <a:chExt cx="3137535" cy="1209675"/>
          </a:xfrm>
        </p:grpSpPr>
        <p:pic>
          <p:nvPicPr>
            <p:cNvPr id="21" name="object 21"/>
            <p:cNvPicPr/>
            <p:nvPr/>
          </p:nvPicPr>
          <p:blipFill>
            <a:blip r:embed="rId3" cstate="print"/>
            <a:stretch>
              <a:fillRect/>
            </a:stretch>
          </p:blipFill>
          <p:spPr>
            <a:xfrm>
              <a:off x="3861561" y="2567939"/>
              <a:ext cx="76073" cy="99440"/>
            </a:xfrm>
            <a:prstGeom prst="rect">
              <a:avLst/>
            </a:prstGeom>
          </p:spPr>
        </p:pic>
        <p:pic>
          <p:nvPicPr>
            <p:cNvPr id="22" name="object 22"/>
            <p:cNvPicPr/>
            <p:nvPr/>
          </p:nvPicPr>
          <p:blipFill>
            <a:blip r:embed="rId4" cstate="print"/>
            <a:stretch>
              <a:fillRect/>
            </a:stretch>
          </p:blipFill>
          <p:spPr>
            <a:xfrm>
              <a:off x="800379" y="1768919"/>
              <a:ext cx="1353820" cy="1209230"/>
            </a:xfrm>
            <a:prstGeom prst="rect">
              <a:avLst/>
            </a:prstGeom>
          </p:spPr>
        </p:pic>
        <p:sp>
          <p:nvSpPr>
            <p:cNvPr id="23" name="object 23"/>
            <p:cNvSpPr/>
            <p:nvPr/>
          </p:nvSpPr>
          <p:spPr>
            <a:xfrm>
              <a:off x="897788" y="2544444"/>
              <a:ext cx="352425" cy="281940"/>
            </a:xfrm>
            <a:custGeom>
              <a:avLst/>
              <a:gdLst/>
              <a:ahLst/>
              <a:cxnLst/>
              <a:rect l="l" t="t" r="r" b="b"/>
              <a:pathLst>
                <a:path w="352425" h="281939">
                  <a:moveTo>
                    <a:pt x="268512" y="221487"/>
                  </a:moveTo>
                  <a:lnTo>
                    <a:pt x="198501" y="221487"/>
                  </a:lnTo>
                  <a:lnTo>
                    <a:pt x="213829" y="249046"/>
                  </a:lnTo>
                  <a:lnTo>
                    <a:pt x="205397" y="259079"/>
                  </a:lnTo>
                  <a:lnTo>
                    <a:pt x="210769" y="264413"/>
                  </a:lnTo>
                  <a:lnTo>
                    <a:pt x="230695" y="264413"/>
                  </a:lnTo>
                  <a:lnTo>
                    <a:pt x="228396" y="280924"/>
                  </a:lnTo>
                  <a:lnTo>
                    <a:pt x="230505" y="281813"/>
                  </a:lnTo>
                  <a:lnTo>
                    <a:pt x="255981" y="267462"/>
                  </a:lnTo>
                  <a:lnTo>
                    <a:pt x="269011" y="262127"/>
                  </a:lnTo>
                  <a:lnTo>
                    <a:pt x="282933" y="262127"/>
                  </a:lnTo>
                  <a:lnTo>
                    <a:pt x="278206" y="246760"/>
                  </a:lnTo>
                  <a:lnTo>
                    <a:pt x="261353" y="235330"/>
                  </a:lnTo>
                  <a:lnTo>
                    <a:pt x="268512" y="221487"/>
                  </a:lnTo>
                  <a:close/>
                </a:path>
                <a:path w="352425" h="281939">
                  <a:moveTo>
                    <a:pt x="282933" y="262127"/>
                  </a:moveTo>
                  <a:lnTo>
                    <a:pt x="269011" y="262127"/>
                  </a:lnTo>
                  <a:lnTo>
                    <a:pt x="276682" y="271399"/>
                  </a:lnTo>
                  <a:lnTo>
                    <a:pt x="284340" y="266700"/>
                  </a:lnTo>
                  <a:lnTo>
                    <a:pt x="282933" y="262127"/>
                  </a:lnTo>
                  <a:close/>
                </a:path>
                <a:path w="352425" h="281939">
                  <a:moveTo>
                    <a:pt x="317121" y="174751"/>
                  </a:moveTo>
                  <a:lnTo>
                    <a:pt x="176276" y="174751"/>
                  </a:lnTo>
                  <a:lnTo>
                    <a:pt x="177812" y="181609"/>
                  </a:lnTo>
                  <a:lnTo>
                    <a:pt x="167843" y="193166"/>
                  </a:lnTo>
                  <a:lnTo>
                    <a:pt x="163436" y="216788"/>
                  </a:lnTo>
                  <a:lnTo>
                    <a:pt x="166573" y="222503"/>
                  </a:lnTo>
                  <a:lnTo>
                    <a:pt x="180200" y="225297"/>
                  </a:lnTo>
                  <a:lnTo>
                    <a:pt x="189598" y="229615"/>
                  </a:lnTo>
                  <a:lnTo>
                    <a:pt x="189623" y="230504"/>
                  </a:lnTo>
                  <a:lnTo>
                    <a:pt x="191604" y="229615"/>
                  </a:lnTo>
                  <a:lnTo>
                    <a:pt x="198501" y="221487"/>
                  </a:lnTo>
                  <a:lnTo>
                    <a:pt x="268512" y="221487"/>
                  </a:lnTo>
                  <a:lnTo>
                    <a:pt x="272846" y="213105"/>
                  </a:lnTo>
                  <a:lnTo>
                    <a:pt x="304647" y="194690"/>
                  </a:lnTo>
                  <a:lnTo>
                    <a:pt x="317121" y="174751"/>
                  </a:lnTo>
                  <a:close/>
                </a:path>
                <a:path w="352425" h="281939">
                  <a:moveTo>
                    <a:pt x="2298" y="75945"/>
                  </a:moveTo>
                  <a:lnTo>
                    <a:pt x="0" y="89662"/>
                  </a:lnTo>
                  <a:lnTo>
                    <a:pt x="13030" y="105790"/>
                  </a:lnTo>
                  <a:lnTo>
                    <a:pt x="5359" y="118109"/>
                  </a:lnTo>
                  <a:lnTo>
                    <a:pt x="7670" y="131063"/>
                  </a:lnTo>
                  <a:lnTo>
                    <a:pt x="24523" y="134874"/>
                  </a:lnTo>
                  <a:lnTo>
                    <a:pt x="25105" y="153288"/>
                  </a:lnTo>
                  <a:lnTo>
                    <a:pt x="25226" y="157099"/>
                  </a:lnTo>
                  <a:lnTo>
                    <a:pt x="25298" y="159384"/>
                  </a:lnTo>
                  <a:lnTo>
                    <a:pt x="24523" y="172465"/>
                  </a:lnTo>
                  <a:lnTo>
                    <a:pt x="36017" y="182371"/>
                  </a:lnTo>
                  <a:lnTo>
                    <a:pt x="54867" y="174751"/>
                  </a:lnTo>
                  <a:lnTo>
                    <a:pt x="55116" y="174751"/>
                  </a:lnTo>
                  <a:lnTo>
                    <a:pt x="60553" y="164083"/>
                  </a:lnTo>
                  <a:lnTo>
                    <a:pt x="80257" y="164083"/>
                  </a:lnTo>
                  <a:lnTo>
                    <a:pt x="86601" y="157099"/>
                  </a:lnTo>
                  <a:lnTo>
                    <a:pt x="135212" y="157099"/>
                  </a:lnTo>
                  <a:lnTo>
                    <a:pt x="137960" y="154050"/>
                  </a:lnTo>
                  <a:lnTo>
                    <a:pt x="160185" y="145668"/>
                  </a:lnTo>
                  <a:lnTo>
                    <a:pt x="324390" y="145668"/>
                  </a:lnTo>
                  <a:lnTo>
                    <a:pt x="320357" y="138683"/>
                  </a:lnTo>
                  <a:lnTo>
                    <a:pt x="331089" y="121919"/>
                  </a:lnTo>
                  <a:lnTo>
                    <a:pt x="329565" y="113410"/>
                  </a:lnTo>
                  <a:lnTo>
                    <a:pt x="349795" y="79755"/>
                  </a:lnTo>
                  <a:lnTo>
                    <a:pt x="36791" y="79755"/>
                  </a:lnTo>
                  <a:lnTo>
                    <a:pt x="22987" y="78993"/>
                  </a:lnTo>
                  <a:lnTo>
                    <a:pt x="16865" y="78993"/>
                  </a:lnTo>
                  <a:lnTo>
                    <a:pt x="2298" y="75945"/>
                  </a:lnTo>
                  <a:close/>
                </a:path>
                <a:path w="352425" h="281939">
                  <a:moveTo>
                    <a:pt x="324390" y="145668"/>
                  </a:moveTo>
                  <a:lnTo>
                    <a:pt x="160185" y="145668"/>
                  </a:lnTo>
                  <a:lnTo>
                    <a:pt x="164020" y="164083"/>
                  </a:lnTo>
                  <a:lnTo>
                    <a:pt x="176276" y="164083"/>
                  </a:lnTo>
                  <a:lnTo>
                    <a:pt x="170141" y="177800"/>
                  </a:lnTo>
                  <a:lnTo>
                    <a:pt x="176276" y="174751"/>
                  </a:lnTo>
                  <a:lnTo>
                    <a:pt x="317121" y="174751"/>
                  </a:lnTo>
                  <a:lnTo>
                    <a:pt x="324192" y="163449"/>
                  </a:lnTo>
                  <a:lnTo>
                    <a:pt x="325429" y="163449"/>
                  </a:lnTo>
                  <a:lnTo>
                    <a:pt x="328790" y="153288"/>
                  </a:lnTo>
                  <a:lnTo>
                    <a:pt x="324390" y="145668"/>
                  </a:lnTo>
                  <a:close/>
                </a:path>
                <a:path w="352425" h="281939">
                  <a:moveTo>
                    <a:pt x="133151" y="159384"/>
                  </a:moveTo>
                  <a:lnTo>
                    <a:pt x="102704" y="159384"/>
                  </a:lnTo>
                  <a:lnTo>
                    <a:pt x="108064" y="170179"/>
                  </a:lnTo>
                  <a:lnTo>
                    <a:pt x="127419" y="177418"/>
                  </a:lnTo>
                  <a:lnTo>
                    <a:pt x="130289" y="162559"/>
                  </a:lnTo>
                  <a:lnTo>
                    <a:pt x="133151" y="159384"/>
                  </a:lnTo>
                  <a:close/>
                </a:path>
                <a:path w="352425" h="281939">
                  <a:moveTo>
                    <a:pt x="135212" y="157099"/>
                  </a:moveTo>
                  <a:lnTo>
                    <a:pt x="86601" y="157099"/>
                  </a:lnTo>
                  <a:lnTo>
                    <a:pt x="95034" y="169417"/>
                  </a:lnTo>
                  <a:lnTo>
                    <a:pt x="102704" y="159384"/>
                  </a:lnTo>
                  <a:lnTo>
                    <a:pt x="133151" y="159384"/>
                  </a:lnTo>
                  <a:lnTo>
                    <a:pt x="135212" y="157099"/>
                  </a:lnTo>
                  <a:close/>
                </a:path>
                <a:path w="352425" h="281939">
                  <a:moveTo>
                    <a:pt x="80257" y="164083"/>
                  </a:moveTo>
                  <a:lnTo>
                    <a:pt x="60553" y="164083"/>
                  </a:lnTo>
                  <a:lnTo>
                    <a:pt x="78181" y="166369"/>
                  </a:lnTo>
                  <a:lnTo>
                    <a:pt x="80257" y="164083"/>
                  </a:lnTo>
                  <a:close/>
                </a:path>
                <a:path w="352425" h="281939">
                  <a:moveTo>
                    <a:pt x="325429" y="163449"/>
                  </a:moveTo>
                  <a:lnTo>
                    <a:pt x="324192" y="163449"/>
                  </a:lnTo>
                  <a:lnTo>
                    <a:pt x="324967" y="164845"/>
                  </a:lnTo>
                  <a:lnTo>
                    <a:pt x="325429" y="163449"/>
                  </a:lnTo>
                  <a:close/>
                </a:path>
                <a:path w="352425" h="281939">
                  <a:moveTo>
                    <a:pt x="136423" y="0"/>
                  </a:moveTo>
                  <a:lnTo>
                    <a:pt x="131826" y="2285"/>
                  </a:lnTo>
                  <a:lnTo>
                    <a:pt x="135661" y="15366"/>
                  </a:lnTo>
                  <a:lnTo>
                    <a:pt x="135661" y="30733"/>
                  </a:lnTo>
                  <a:lnTo>
                    <a:pt x="127038" y="37718"/>
                  </a:lnTo>
                  <a:lnTo>
                    <a:pt x="102704" y="56768"/>
                  </a:lnTo>
                  <a:lnTo>
                    <a:pt x="36791" y="79755"/>
                  </a:lnTo>
                  <a:lnTo>
                    <a:pt x="349795" y="79755"/>
                  </a:lnTo>
                  <a:lnTo>
                    <a:pt x="350253" y="78993"/>
                  </a:lnTo>
                  <a:lnTo>
                    <a:pt x="351980" y="62483"/>
                  </a:lnTo>
                  <a:lnTo>
                    <a:pt x="337223" y="60578"/>
                  </a:lnTo>
                  <a:lnTo>
                    <a:pt x="334693" y="56006"/>
                  </a:lnTo>
                  <a:lnTo>
                    <a:pt x="252158" y="56006"/>
                  </a:lnTo>
                  <a:lnTo>
                    <a:pt x="245486" y="45212"/>
                  </a:lnTo>
                  <a:lnTo>
                    <a:pt x="232994" y="45212"/>
                  </a:lnTo>
                  <a:lnTo>
                    <a:pt x="206171" y="36829"/>
                  </a:lnTo>
                  <a:lnTo>
                    <a:pt x="192366" y="26796"/>
                  </a:lnTo>
                  <a:lnTo>
                    <a:pt x="186245" y="22225"/>
                  </a:lnTo>
                  <a:lnTo>
                    <a:pt x="180111" y="11556"/>
                  </a:lnTo>
                  <a:lnTo>
                    <a:pt x="157886" y="1524"/>
                  </a:lnTo>
                  <a:lnTo>
                    <a:pt x="148691" y="1524"/>
                  </a:lnTo>
                  <a:lnTo>
                    <a:pt x="136423" y="0"/>
                  </a:lnTo>
                  <a:close/>
                </a:path>
                <a:path w="352425" h="281939">
                  <a:moveTo>
                    <a:pt x="259816" y="38353"/>
                  </a:moveTo>
                  <a:lnTo>
                    <a:pt x="262877" y="45212"/>
                  </a:lnTo>
                  <a:lnTo>
                    <a:pt x="252158" y="56006"/>
                  </a:lnTo>
                  <a:lnTo>
                    <a:pt x="334693" y="56006"/>
                  </a:lnTo>
                  <a:lnTo>
                    <a:pt x="332164" y="51434"/>
                  </a:lnTo>
                  <a:lnTo>
                    <a:pt x="294309" y="51434"/>
                  </a:lnTo>
                  <a:lnTo>
                    <a:pt x="259816" y="38353"/>
                  </a:lnTo>
                  <a:close/>
                </a:path>
                <a:path w="352425" h="281939">
                  <a:moveTo>
                    <a:pt x="313461" y="36829"/>
                  </a:moveTo>
                  <a:lnTo>
                    <a:pt x="294309" y="51434"/>
                  </a:lnTo>
                  <a:lnTo>
                    <a:pt x="332164" y="51434"/>
                  </a:lnTo>
                  <a:lnTo>
                    <a:pt x="329565" y="46735"/>
                  </a:lnTo>
                  <a:lnTo>
                    <a:pt x="313461" y="36829"/>
                  </a:lnTo>
                  <a:close/>
                </a:path>
                <a:path w="352425" h="281939">
                  <a:moveTo>
                    <a:pt x="242189" y="39877"/>
                  </a:moveTo>
                  <a:lnTo>
                    <a:pt x="232994" y="45212"/>
                  </a:lnTo>
                  <a:lnTo>
                    <a:pt x="245486" y="45212"/>
                  </a:lnTo>
                  <a:lnTo>
                    <a:pt x="242189" y="39877"/>
                  </a:lnTo>
                  <a:close/>
                </a:path>
              </a:pathLst>
            </a:custGeom>
            <a:solidFill>
              <a:srgbClr val="D99593">
                <a:alpha val="19999"/>
              </a:srgbClr>
            </a:solidFill>
          </p:spPr>
          <p:txBody>
            <a:bodyPr wrap="square" lIns="0" tIns="0" rIns="0" bIns="0" rtlCol="0"/>
            <a:lstStyle/>
            <a:p>
              <a:endParaRPr/>
            </a:p>
          </p:txBody>
        </p:sp>
        <p:sp>
          <p:nvSpPr>
            <p:cNvPr id="24" name="object 24"/>
            <p:cNvSpPr/>
            <p:nvPr/>
          </p:nvSpPr>
          <p:spPr>
            <a:xfrm>
              <a:off x="897788" y="2544444"/>
              <a:ext cx="352425" cy="281940"/>
            </a:xfrm>
            <a:custGeom>
              <a:avLst/>
              <a:gdLst/>
              <a:ahLst/>
              <a:cxnLst/>
              <a:rect l="l" t="t" r="r" b="b"/>
              <a:pathLst>
                <a:path w="352425" h="281939">
                  <a:moveTo>
                    <a:pt x="2298" y="75945"/>
                  </a:moveTo>
                  <a:lnTo>
                    <a:pt x="16865" y="78993"/>
                  </a:lnTo>
                  <a:lnTo>
                    <a:pt x="22987" y="78993"/>
                  </a:lnTo>
                  <a:lnTo>
                    <a:pt x="36791" y="79755"/>
                  </a:lnTo>
                  <a:lnTo>
                    <a:pt x="102704" y="56768"/>
                  </a:lnTo>
                  <a:lnTo>
                    <a:pt x="127038" y="37718"/>
                  </a:lnTo>
                  <a:lnTo>
                    <a:pt x="135661" y="30733"/>
                  </a:lnTo>
                  <a:lnTo>
                    <a:pt x="135661" y="15366"/>
                  </a:lnTo>
                  <a:lnTo>
                    <a:pt x="131826" y="2285"/>
                  </a:lnTo>
                  <a:lnTo>
                    <a:pt x="136423" y="0"/>
                  </a:lnTo>
                  <a:lnTo>
                    <a:pt x="148691" y="1524"/>
                  </a:lnTo>
                  <a:lnTo>
                    <a:pt x="157886" y="1524"/>
                  </a:lnTo>
                  <a:lnTo>
                    <a:pt x="180111" y="11556"/>
                  </a:lnTo>
                  <a:lnTo>
                    <a:pt x="186245" y="22225"/>
                  </a:lnTo>
                  <a:lnTo>
                    <a:pt x="192366" y="26796"/>
                  </a:lnTo>
                  <a:lnTo>
                    <a:pt x="206171" y="36829"/>
                  </a:lnTo>
                  <a:lnTo>
                    <a:pt x="232994" y="45212"/>
                  </a:lnTo>
                  <a:lnTo>
                    <a:pt x="242189" y="39877"/>
                  </a:lnTo>
                  <a:lnTo>
                    <a:pt x="252158" y="56006"/>
                  </a:lnTo>
                  <a:lnTo>
                    <a:pt x="262877" y="45212"/>
                  </a:lnTo>
                  <a:lnTo>
                    <a:pt x="259816" y="38353"/>
                  </a:lnTo>
                  <a:lnTo>
                    <a:pt x="294309" y="51434"/>
                  </a:lnTo>
                  <a:lnTo>
                    <a:pt x="313461" y="36829"/>
                  </a:lnTo>
                  <a:lnTo>
                    <a:pt x="329565" y="46735"/>
                  </a:lnTo>
                  <a:lnTo>
                    <a:pt x="337223" y="60578"/>
                  </a:lnTo>
                  <a:lnTo>
                    <a:pt x="351980" y="62483"/>
                  </a:lnTo>
                  <a:lnTo>
                    <a:pt x="350253" y="78993"/>
                  </a:lnTo>
                  <a:lnTo>
                    <a:pt x="329565" y="113410"/>
                  </a:lnTo>
                  <a:lnTo>
                    <a:pt x="331089" y="121919"/>
                  </a:lnTo>
                  <a:lnTo>
                    <a:pt x="320357" y="138683"/>
                  </a:lnTo>
                  <a:lnTo>
                    <a:pt x="328790" y="153288"/>
                  </a:lnTo>
                  <a:lnTo>
                    <a:pt x="324967" y="164845"/>
                  </a:lnTo>
                  <a:lnTo>
                    <a:pt x="324192" y="163449"/>
                  </a:lnTo>
                  <a:lnTo>
                    <a:pt x="304647" y="194690"/>
                  </a:lnTo>
                  <a:lnTo>
                    <a:pt x="272846" y="213105"/>
                  </a:lnTo>
                  <a:lnTo>
                    <a:pt x="261353" y="235330"/>
                  </a:lnTo>
                  <a:lnTo>
                    <a:pt x="278206" y="246760"/>
                  </a:lnTo>
                  <a:lnTo>
                    <a:pt x="284340" y="266700"/>
                  </a:lnTo>
                  <a:lnTo>
                    <a:pt x="276682" y="271399"/>
                  </a:lnTo>
                  <a:lnTo>
                    <a:pt x="269011" y="262127"/>
                  </a:lnTo>
                  <a:lnTo>
                    <a:pt x="255981" y="267462"/>
                  </a:lnTo>
                  <a:lnTo>
                    <a:pt x="230505" y="281813"/>
                  </a:lnTo>
                  <a:lnTo>
                    <a:pt x="228396" y="280924"/>
                  </a:lnTo>
                  <a:lnTo>
                    <a:pt x="230695" y="264413"/>
                  </a:lnTo>
                  <a:lnTo>
                    <a:pt x="210769" y="264413"/>
                  </a:lnTo>
                  <a:lnTo>
                    <a:pt x="205397" y="259079"/>
                  </a:lnTo>
                  <a:lnTo>
                    <a:pt x="213829" y="249046"/>
                  </a:lnTo>
                  <a:lnTo>
                    <a:pt x="198501" y="221487"/>
                  </a:lnTo>
                  <a:lnTo>
                    <a:pt x="191604" y="229615"/>
                  </a:lnTo>
                  <a:lnTo>
                    <a:pt x="189623" y="230504"/>
                  </a:lnTo>
                  <a:lnTo>
                    <a:pt x="189598" y="229615"/>
                  </a:lnTo>
                  <a:lnTo>
                    <a:pt x="184899" y="227456"/>
                  </a:lnTo>
                  <a:lnTo>
                    <a:pt x="180200" y="225297"/>
                  </a:lnTo>
                  <a:lnTo>
                    <a:pt x="166573" y="222503"/>
                  </a:lnTo>
                  <a:lnTo>
                    <a:pt x="163436" y="216788"/>
                  </a:lnTo>
                  <a:lnTo>
                    <a:pt x="167843" y="193166"/>
                  </a:lnTo>
                  <a:lnTo>
                    <a:pt x="177812" y="181609"/>
                  </a:lnTo>
                  <a:lnTo>
                    <a:pt x="176276" y="174751"/>
                  </a:lnTo>
                  <a:lnTo>
                    <a:pt x="170141" y="177800"/>
                  </a:lnTo>
                  <a:lnTo>
                    <a:pt x="176276" y="164083"/>
                  </a:lnTo>
                  <a:lnTo>
                    <a:pt x="164020" y="164083"/>
                  </a:lnTo>
                  <a:lnTo>
                    <a:pt x="160185" y="145668"/>
                  </a:lnTo>
                  <a:lnTo>
                    <a:pt x="137960" y="154050"/>
                  </a:lnTo>
                  <a:lnTo>
                    <a:pt x="130289" y="162559"/>
                  </a:lnTo>
                  <a:lnTo>
                    <a:pt x="127419" y="177418"/>
                  </a:lnTo>
                  <a:lnTo>
                    <a:pt x="108064" y="170179"/>
                  </a:lnTo>
                  <a:lnTo>
                    <a:pt x="102704" y="159384"/>
                  </a:lnTo>
                  <a:lnTo>
                    <a:pt x="95034" y="169417"/>
                  </a:lnTo>
                  <a:lnTo>
                    <a:pt x="86601" y="157099"/>
                  </a:lnTo>
                  <a:lnTo>
                    <a:pt x="78181" y="166369"/>
                  </a:lnTo>
                  <a:lnTo>
                    <a:pt x="60553" y="164083"/>
                  </a:lnTo>
                  <a:lnTo>
                    <a:pt x="55181" y="174625"/>
                  </a:lnTo>
                  <a:lnTo>
                    <a:pt x="36017" y="182371"/>
                  </a:lnTo>
                  <a:lnTo>
                    <a:pt x="24523" y="172465"/>
                  </a:lnTo>
                  <a:lnTo>
                    <a:pt x="25298" y="159384"/>
                  </a:lnTo>
                  <a:lnTo>
                    <a:pt x="25031" y="151256"/>
                  </a:lnTo>
                  <a:lnTo>
                    <a:pt x="24777" y="143128"/>
                  </a:lnTo>
                  <a:lnTo>
                    <a:pt x="24523" y="134874"/>
                  </a:lnTo>
                  <a:lnTo>
                    <a:pt x="7670" y="131063"/>
                  </a:lnTo>
                  <a:lnTo>
                    <a:pt x="5359" y="118109"/>
                  </a:lnTo>
                  <a:lnTo>
                    <a:pt x="13030" y="105790"/>
                  </a:lnTo>
                  <a:lnTo>
                    <a:pt x="0" y="89662"/>
                  </a:lnTo>
                  <a:lnTo>
                    <a:pt x="2298" y="75945"/>
                  </a:lnTo>
                  <a:close/>
                </a:path>
              </a:pathLst>
            </a:custGeom>
            <a:ln w="9525">
              <a:solidFill>
                <a:srgbClr val="943735"/>
              </a:solidFill>
            </a:ln>
          </p:spPr>
          <p:txBody>
            <a:bodyPr wrap="square" lIns="0" tIns="0" rIns="0" bIns="0" rtlCol="0"/>
            <a:lstStyle/>
            <a:p>
              <a:endParaRPr/>
            </a:p>
          </p:txBody>
        </p:sp>
        <p:pic>
          <p:nvPicPr>
            <p:cNvPr id="25" name="object 25"/>
            <p:cNvPicPr/>
            <p:nvPr/>
          </p:nvPicPr>
          <p:blipFill>
            <a:blip r:embed="rId5" cstate="print"/>
            <a:stretch>
              <a:fillRect/>
            </a:stretch>
          </p:blipFill>
          <p:spPr>
            <a:xfrm>
              <a:off x="878458" y="2688399"/>
              <a:ext cx="297700" cy="281559"/>
            </a:xfrm>
            <a:prstGeom prst="rect">
              <a:avLst/>
            </a:prstGeom>
          </p:spPr>
        </p:pic>
      </p:grpSp>
      <p:sp>
        <p:nvSpPr>
          <p:cNvPr id="26" name="object 26"/>
          <p:cNvSpPr txBox="1"/>
          <p:nvPr/>
        </p:nvSpPr>
        <p:spPr>
          <a:xfrm>
            <a:off x="7734681" y="2300477"/>
            <a:ext cx="1111250" cy="147955"/>
          </a:xfrm>
          <a:prstGeom prst="rect">
            <a:avLst/>
          </a:prstGeom>
        </p:spPr>
        <p:txBody>
          <a:bodyPr vert="horz" wrap="square" lIns="0" tIns="13335" rIns="0" bIns="0" rtlCol="0">
            <a:spAutoFit/>
          </a:bodyPr>
          <a:lstStyle/>
          <a:p>
            <a:pPr marL="12700">
              <a:lnSpc>
                <a:spcPct val="100000"/>
              </a:lnSpc>
              <a:spcBef>
                <a:spcPts val="105"/>
              </a:spcBef>
            </a:pPr>
            <a:r>
              <a:rPr sz="800" spc="-5" dirty="0">
                <a:solidFill>
                  <a:srgbClr val="C0504D"/>
                </a:solidFill>
                <a:latin typeface="Meiryo UI"/>
                <a:cs typeface="Meiryo UI"/>
              </a:rPr>
              <a:t>※奈良県と随時情報共有</a:t>
            </a:r>
            <a:endParaRPr sz="800">
              <a:latin typeface="Meiryo UI"/>
              <a:cs typeface="Meiryo UI"/>
            </a:endParaRPr>
          </a:p>
        </p:txBody>
      </p:sp>
      <p:grpSp>
        <p:nvGrpSpPr>
          <p:cNvPr id="27" name="object 27"/>
          <p:cNvGrpSpPr/>
          <p:nvPr/>
        </p:nvGrpSpPr>
        <p:grpSpPr>
          <a:xfrm>
            <a:off x="6423533" y="1837232"/>
            <a:ext cx="626745" cy="663575"/>
            <a:chOff x="6423533" y="1837232"/>
            <a:chExt cx="626745" cy="663575"/>
          </a:xfrm>
        </p:grpSpPr>
        <p:sp>
          <p:nvSpPr>
            <p:cNvPr id="28" name="object 28"/>
            <p:cNvSpPr/>
            <p:nvPr/>
          </p:nvSpPr>
          <p:spPr>
            <a:xfrm>
              <a:off x="6698615" y="2062734"/>
              <a:ext cx="76200" cy="438150"/>
            </a:xfrm>
            <a:custGeom>
              <a:avLst/>
              <a:gdLst/>
              <a:ahLst/>
              <a:cxnLst/>
              <a:rect l="l" t="t" r="r" b="b"/>
              <a:pathLst>
                <a:path w="76200" h="438150">
                  <a:moveTo>
                    <a:pt x="31750" y="361441"/>
                  </a:moveTo>
                  <a:lnTo>
                    <a:pt x="0" y="361441"/>
                  </a:lnTo>
                  <a:lnTo>
                    <a:pt x="38100" y="437641"/>
                  </a:lnTo>
                  <a:lnTo>
                    <a:pt x="69850" y="374141"/>
                  </a:lnTo>
                  <a:lnTo>
                    <a:pt x="31750" y="374141"/>
                  </a:lnTo>
                  <a:lnTo>
                    <a:pt x="31750" y="361441"/>
                  </a:lnTo>
                  <a:close/>
                </a:path>
                <a:path w="76200" h="438150">
                  <a:moveTo>
                    <a:pt x="44450" y="0"/>
                  </a:moveTo>
                  <a:lnTo>
                    <a:pt x="31750" y="0"/>
                  </a:lnTo>
                  <a:lnTo>
                    <a:pt x="31750" y="374141"/>
                  </a:lnTo>
                  <a:lnTo>
                    <a:pt x="44450" y="374141"/>
                  </a:lnTo>
                  <a:lnTo>
                    <a:pt x="44450" y="0"/>
                  </a:lnTo>
                  <a:close/>
                </a:path>
                <a:path w="76200" h="438150">
                  <a:moveTo>
                    <a:pt x="76200" y="361441"/>
                  </a:moveTo>
                  <a:lnTo>
                    <a:pt x="44450" y="361441"/>
                  </a:lnTo>
                  <a:lnTo>
                    <a:pt x="44450" y="374141"/>
                  </a:lnTo>
                  <a:lnTo>
                    <a:pt x="69850" y="374141"/>
                  </a:lnTo>
                  <a:lnTo>
                    <a:pt x="76200" y="361441"/>
                  </a:lnTo>
                  <a:close/>
                </a:path>
              </a:pathLst>
            </a:custGeom>
            <a:solidFill>
              <a:srgbClr val="000000"/>
            </a:solidFill>
          </p:spPr>
          <p:txBody>
            <a:bodyPr wrap="square" lIns="0" tIns="0" rIns="0" bIns="0" rtlCol="0"/>
            <a:lstStyle/>
            <a:p>
              <a:endParaRPr/>
            </a:p>
          </p:txBody>
        </p:sp>
        <p:sp>
          <p:nvSpPr>
            <p:cNvPr id="29" name="object 29"/>
            <p:cNvSpPr/>
            <p:nvPr/>
          </p:nvSpPr>
          <p:spPr>
            <a:xfrm>
              <a:off x="6433058" y="1846757"/>
              <a:ext cx="607695" cy="216535"/>
            </a:xfrm>
            <a:custGeom>
              <a:avLst/>
              <a:gdLst/>
              <a:ahLst/>
              <a:cxnLst/>
              <a:rect l="l" t="t" r="r" b="b"/>
              <a:pathLst>
                <a:path w="607695" h="216535">
                  <a:moveTo>
                    <a:pt x="0" y="215976"/>
                  </a:moveTo>
                  <a:lnTo>
                    <a:pt x="607148" y="215976"/>
                  </a:lnTo>
                  <a:lnTo>
                    <a:pt x="607148" y="0"/>
                  </a:lnTo>
                  <a:lnTo>
                    <a:pt x="0" y="0"/>
                  </a:lnTo>
                  <a:lnTo>
                    <a:pt x="0" y="215976"/>
                  </a:lnTo>
                  <a:close/>
                </a:path>
              </a:pathLst>
            </a:custGeom>
            <a:ln w="19050">
              <a:solidFill>
                <a:srgbClr val="C0504D"/>
              </a:solidFill>
            </a:ln>
          </p:spPr>
          <p:txBody>
            <a:bodyPr wrap="square" lIns="0" tIns="0" rIns="0" bIns="0" rtlCol="0"/>
            <a:lstStyle/>
            <a:p>
              <a:endParaRPr/>
            </a:p>
          </p:txBody>
        </p:sp>
      </p:grpSp>
      <p:sp>
        <p:nvSpPr>
          <p:cNvPr id="30" name="object 30"/>
          <p:cNvSpPr txBox="1"/>
          <p:nvPr/>
        </p:nvSpPr>
        <p:spPr>
          <a:xfrm>
            <a:off x="6423533" y="1837232"/>
            <a:ext cx="626745" cy="235585"/>
          </a:xfrm>
          <a:prstGeom prst="rect">
            <a:avLst/>
          </a:prstGeom>
          <a:solidFill>
            <a:srgbClr val="C0504D"/>
          </a:solidFill>
        </p:spPr>
        <p:txBody>
          <a:bodyPr vert="horz" wrap="square" lIns="0" tIns="38735" rIns="0" bIns="0" rtlCol="0">
            <a:spAutoFit/>
          </a:bodyPr>
          <a:lstStyle/>
          <a:p>
            <a:pPr marL="112395">
              <a:lnSpc>
                <a:spcPct val="100000"/>
              </a:lnSpc>
              <a:spcBef>
                <a:spcPts val="305"/>
              </a:spcBef>
            </a:pPr>
            <a:r>
              <a:rPr sz="1050" b="1" spc="-20" dirty="0">
                <a:solidFill>
                  <a:srgbClr val="FFFFFF"/>
                </a:solidFill>
                <a:latin typeface="Meiryo UI"/>
                <a:cs typeface="Meiryo UI"/>
              </a:rPr>
              <a:t>宇陀市</a:t>
            </a:r>
            <a:endParaRPr sz="1050">
              <a:latin typeface="Meiryo UI"/>
              <a:cs typeface="Meiryo UI"/>
            </a:endParaRPr>
          </a:p>
        </p:txBody>
      </p:sp>
      <p:sp>
        <p:nvSpPr>
          <p:cNvPr id="31" name="object 31"/>
          <p:cNvSpPr txBox="1"/>
          <p:nvPr/>
        </p:nvSpPr>
        <p:spPr>
          <a:xfrm>
            <a:off x="6802881" y="2304033"/>
            <a:ext cx="531495" cy="177800"/>
          </a:xfrm>
          <a:prstGeom prst="rect">
            <a:avLst/>
          </a:prstGeom>
        </p:spPr>
        <p:txBody>
          <a:bodyPr vert="horz" wrap="square" lIns="0" tIns="12065" rIns="0" bIns="0" rtlCol="0">
            <a:spAutoFit/>
          </a:bodyPr>
          <a:lstStyle/>
          <a:p>
            <a:pPr marL="12700">
              <a:lnSpc>
                <a:spcPct val="100000"/>
              </a:lnSpc>
              <a:spcBef>
                <a:spcPts val="95"/>
              </a:spcBef>
            </a:pPr>
            <a:r>
              <a:rPr sz="1000" spc="-20" dirty="0">
                <a:latin typeface="Meiryo UI"/>
                <a:cs typeface="Meiryo UI"/>
              </a:rPr>
              <a:t>包括委託</a:t>
            </a:r>
            <a:endParaRPr sz="1000">
              <a:latin typeface="Meiryo UI"/>
              <a:cs typeface="Meiryo UI"/>
            </a:endParaRPr>
          </a:p>
        </p:txBody>
      </p:sp>
      <p:grpSp>
        <p:nvGrpSpPr>
          <p:cNvPr id="32" name="object 32"/>
          <p:cNvGrpSpPr/>
          <p:nvPr/>
        </p:nvGrpSpPr>
        <p:grpSpPr>
          <a:xfrm>
            <a:off x="5998209" y="2497201"/>
            <a:ext cx="2595245" cy="474345"/>
            <a:chOff x="5998209" y="2497201"/>
            <a:chExt cx="2595245" cy="474345"/>
          </a:xfrm>
        </p:grpSpPr>
        <p:sp>
          <p:nvSpPr>
            <p:cNvPr id="33" name="object 33"/>
            <p:cNvSpPr/>
            <p:nvPr/>
          </p:nvSpPr>
          <p:spPr>
            <a:xfrm>
              <a:off x="6001384" y="2500376"/>
              <a:ext cx="2588895" cy="467995"/>
            </a:xfrm>
            <a:custGeom>
              <a:avLst/>
              <a:gdLst/>
              <a:ahLst/>
              <a:cxnLst/>
              <a:rect l="l" t="t" r="r" b="b"/>
              <a:pathLst>
                <a:path w="2588895" h="467994">
                  <a:moveTo>
                    <a:pt x="0" y="77977"/>
                  </a:moveTo>
                  <a:lnTo>
                    <a:pt x="6129" y="47630"/>
                  </a:lnTo>
                  <a:lnTo>
                    <a:pt x="22844" y="22844"/>
                  </a:lnTo>
                  <a:lnTo>
                    <a:pt x="47630" y="6129"/>
                  </a:lnTo>
                  <a:lnTo>
                    <a:pt x="77977" y="0"/>
                  </a:lnTo>
                  <a:lnTo>
                    <a:pt x="2510536" y="0"/>
                  </a:lnTo>
                  <a:lnTo>
                    <a:pt x="2540883" y="6129"/>
                  </a:lnTo>
                  <a:lnTo>
                    <a:pt x="2565669" y="22844"/>
                  </a:lnTo>
                  <a:lnTo>
                    <a:pt x="2582384" y="47630"/>
                  </a:lnTo>
                  <a:lnTo>
                    <a:pt x="2588514" y="77977"/>
                  </a:lnTo>
                  <a:lnTo>
                    <a:pt x="2588514" y="390016"/>
                  </a:lnTo>
                  <a:lnTo>
                    <a:pt x="2582384" y="420364"/>
                  </a:lnTo>
                  <a:lnTo>
                    <a:pt x="2565669" y="445150"/>
                  </a:lnTo>
                  <a:lnTo>
                    <a:pt x="2540883" y="461865"/>
                  </a:lnTo>
                  <a:lnTo>
                    <a:pt x="2510536" y="467995"/>
                  </a:lnTo>
                  <a:lnTo>
                    <a:pt x="77977" y="467995"/>
                  </a:lnTo>
                  <a:lnTo>
                    <a:pt x="47630" y="461865"/>
                  </a:lnTo>
                  <a:lnTo>
                    <a:pt x="22844" y="445150"/>
                  </a:lnTo>
                  <a:lnTo>
                    <a:pt x="6129" y="420364"/>
                  </a:lnTo>
                  <a:lnTo>
                    <a:pt x="0" y="390016"/>
                  </a:lnTo>
                  <a:lnTo>
                    <a:pt x="0" y="77977"/>
                  </a:lnTo>
                  <a:close/>
                </a:path>
              </a:pathLst>
            </a:custGeom>
            <a:ln w="6350">
              <a:solidFill>
                <a:srgbClr val="30859C"/>
              </a:solidFill>
              <a:prstDash val="sysDash"/>
            </a:ln>
          </p:spPr>
          <p:txBody>
            <a:bodyPr wrap="square" lIns="0" tIns="0" rIns="0" bIns="0" rtlCol="0"/>
            <a:lstStyle/>
            <a:p>
              <a:endParaRPr/>
            </a:p>
          </p:txBody>
        </p:sp>
        <p:sp>
          <p:nvSpPr>
            <p:cNvPr id="34" name="object 34"/>
            <p:cNvSpPr/>
            <p:nvPr/>
          </p:nvSpPr>
          <p:spPr>
            <a:xfrm>
              <a:off x="6051295" y="2579878"/>
              <a:ext cx="403860" cy="322580"/>
            </a:xfrm>
            <a:custGeom>
              <a:avLst/>
              <a:gdLst/>
              <a:ahLst/>
              <a:cxnLst/>
              <a:rect l="l" t="t" r="r" b="b"/>
              <a:pathLst>
                <a:path w="403860" h="322580">
                  <a:moveTo>
                    <a:pt x="349630" y="0"/>
                  </a:moveTo>
                  <a:lnTo>
                    <a:pt x="53720" y="0"/>
                  </a:lnTo>
                  <a:lnTo>
                    <a:pt x="32789" y="4214"/>
                  </a:lnTo>
                  <a:lnTo>
                    <a:pt x="15716" y="15716"/>
                  </a:lnTo>
                  <a:lnTo>
                    <a:pt x="4214" y="32789"/>
                  </a:lnTo>
                  <a:lnTo>
                    <a:pt x="0" y="53721"/>
                  </a:lnTo>
                  <a:lnTo>
                    <a:pt x="0" y="268732"/>
                  </a:lnTo>
                  <a:lnTo>
                    <a:pt x="4214" y="289609"/>
                  </a:lnTo>
                  <a:lnTo>
                    <a:pt x="15716" y="306689"/>
                  </a:lnTo>
                  <a:lnTo>
                    <a:pt x="32789" y="318220"/>
                  </a:lnTo>
                  <a:lnTo>
                    <a:pt x="53720" y="322452"/>
                  </a:lnTo>
                  <a:lnTo>
                    <a:pt x="349630" y="322452"/>
                  </a:lnTo>
                  <a:lnTo>
                    <a:pt x="370562" y="318220"/>
                  </a:lnTo>
                  <a:lnTo>
                    <a:pt x="387635" y="306689"/>
                  </a:lnTo>
                  <a:lnTo>
                    <a:pt x="399137" y="289609"/>
                  </a:lnTo>
                  <a:lnTo>
                    <a:pt x="403351" y="268732"/>
                  </a:lnTo>
                  <a:lnTo>
                    <a:pt x="403351" y="53721"/>
                  </a:lnTo>
                  <a:lnTo>
                    <a:pt x="399137" y="32789"/>
                  </a:lnTo>
                  <a:lnTo>
                    <a:pt x="387635" y="15716"/>
                  </a:lnTo>
                  <a:lnTo>
                    <a:pt x="370562" y="4214"/>
                  </a:lnTo>
                  <a:lnTo>
                    <a:pt x="349630" y="0"/>
                  </a:lnTo>
                  <a:close/>
                </a:path>
              </a:pathLst>
            </a:custGeom>
            <a:solidFill>
              <a:srgbClr val="DBEDF4"/>
            </a:solidFill>
          </p:spPr>
          <p:txBody>
            <a:bodyPr wrap="square" lIns="0" tIns="0" rIns="0" bIns="0" rtlCol="0"/>
            <a:lstStyle/>
            <a:p>
              <a:endParaRPr/>
            </a:p>
          </p:txBody>
        </p:sp>
        <p:sp>
          <p:nvSpPr>
            <p:cNvPr id="35" name="object 35"/>
            <p:cNvSpPr/>
            <p:nvPr/>
          </p:nvSpPr>
          <p:spPr>
            <a:xfrm>
              <a:off x="6051295" y="2579878"/>
              <a:ext cx="403860" cy="322580"/>
            </a:xfrm>
            <a:custGeom>
              <a:avLst/>
              <a:gdLst/>
              <a:ahLst/>
              <a:cxnLst/>
              <a:rect l="l" t="t" r="r" b="b"/>
              <a:pathLst>
                <a:path w="403860" h="322580">
                  <a:moveTo>
                    <a:pt x="0" y="53721"/>
                  </a:moveTo>
                  <a:lnTo>
                    <a:pt x="4214" y="32789"/>
                  </a:lnTo>
                  <a:lnTo>
                    <a:pt x="15716" y="15716"/>
                  </a:lnTo>
                  <a:lnTo>
                    <a:pt x="32789" y="4214"/>
                  </a:lnTo>
                  <a:lnTo>
                    <a:pt x="53720" y="0"/>
                  </a:lnTo>
                  <a:lnTo>
                    <a:pt x="349630" y="0"/>
                  </a:lnTo>
                  <a:lnTo>
                    <a:pt x="370562" y="4214"/>
                  </a:lnTo>
                  <a:lnTo>
                    <a:pt x="387635" y="15716"/>
                  </a:lnTo>
                  <a:lnTo>
                    <a:pt x="399137" y="32789"/>
                  </a:lnTo>
                  <a:lnTo>
                    <a:pt x="403351" y="53721"/>
                  </a:lnTo>
                  <a:lnTo>
                    <a:pt x="403351" y="268732"/>
                  </a:lnTo>
                  <a:lnTo>
                    <a:pt x="399137" y="289609"/>
                  </a:lnTo>
                  <a:lnTo>
                    <a:pt x="387635" y="306689"/>
                  </a:lnTo>
                  <a:lnTo>
                    <a:pt x="370562" y="318220"/>
                  </a:lnTo>
                  <a:lnTo>
                    <a:pt x="349630" y="322452"/>
                  </a:lnTo>
                  <a:lnTo>
                    <a:pt x="53720" y="322452"/>
                  </a:lnTo>
                  <a:lnTo>
                    <a:pt x="32789" y="318220"/>
                  </a:lnTo>
                  <a:lnTo>
                    <a:pt x="15716" y="306689"/>
                  </a:lnTo>
                  <a:lnTo>
                    <a:pt x="4214" y="289609"/>
                  </a:lnTo>
                  <a:lnTo>
                    <a:pt x="0" y="268732"/>
                  </a:lnTo>
                  <a:lnTo>
                    <a:pt x="0" y="53721"/>
                  </a:lnTo>
                  <a:close/>
                </a:path>
              </a:pathLst>
            </a:custGeom>
            <a:ln w="6349">
              <a:solidFill>
                <a:srgbClr val="1C334E"/>
              </a:solidFill>
            </a:ln>
          </p:spPr>
          <p:txBody>
            <a:bodyPr wrap="square" lIns="0" tIns="0" rIns="0" bIns="0" rtlCol="0"/>
            <a:lstStyle/>
            <a:p>
              <a:endParaRPr/>
            </a:p>
          </p:txBody>
        </p:sp>
      </p:grpSp>
      <p:sp>
        <p:nvSpPr>
          <p:cNvPr id="36" name="object 36"/>
          <p:cNvSpPr txBox="1"/>
          <p:nvPr/>
        </p:nvSpPr>
        <p:spPr>
          <a:xfrm>
            <a:off x="6139434" y="2607056"/>
            <a:ext cx="229870" cy="269875"/>
          </a:xfrm>
          <a:prstGeom prst="rect">
            <a:avLst/>
          </a:prstGeom>
        </p:spPr>
        <p:txBody>
          <a:bodyPr vert="horz" wrap="square" lIns="0" tIns="13335" rIns="0" bIns="0" rtlCol="0">
            <a:spAutoFit/>
          </a:bodyPr>
          <a:lstStyle/>
          <a:p>
            <a:pPr marL="12700" marR="5080">
              <a:lnSpc>
                <a:spcPct val="100000"/>
              </a:lnSpc>
              <a:spcBef>
                <a:spcPts val="105"/>
              </a:spcBef>
            </a:pPr>
            <a:r>
              <a:rPr sz="800" spc="-25" dirty="0">
                <a:solidFill>
                  <a:srgbClr val="1F487C"/>
                </a:solidFill>
                <a:latin typeface="Meiryo UI"/>
                <a:cs typeface="Meiryo UI"/>
              </a:rPr>
              <a:t>修繕計画</a:t>
            </a:r>
            <a:endParaRPr sz="800">
              <a:latin typeface="Meiryo UI"/>
              <a:cs typeface="Meiryo UI"/>
            </a:endParaRPr>
          </a:p>
        </p:txBody>
      </p:sp>
      <p:grpSp>
        <p:nvGrpSpPr>
          <p:cNvPr id="37" name="object 37"/>
          <p:cNvGrpSpPr/>
          <p:nvPr/>
        </p:nvGrpSpPr>
        <p:grpSpPr>
          <a:xfrm>
            <a:off x="6580758" y="2576702"/>
            <a:ext cx="410209" cy="328930"/>
            <a:chOff x="6580758" y="2576702"/>
            <a:chExt cx="410209" cy="328930"/>
          </a:xfrm>
        </p:grpSpPr>
        <p:sp>
          <p:nvSpPr>
            <p:cNvPr id="38" name="object 38"/>
            <p:cNvSpPr/>
            <p:nvPr/>
          </p:nvSpPr>
          <p:spPr>
            <a:xfrm>
              <a:off x="6583933" y="2579877"/>
              <a:ext cx="403860" cy="322580"/>
            </a:xfrm>
            <a:custGeom>
              <a:avLst/>
              <a:gdLst/>
              <a:ahLst/>
              <a:cxnLst/>
              <a:rect l="l" t="t" r="r" b="b"/>
              <a:pathLst>
                <a:path w="403859" h="322580">
                  <a:moveTo>
                    <a:pt x="349504" y="0"/>
                  </a:moveTo>
                  <a:lnTo>
                    <a:pt x="53721" y="0"/>
                  </a:lnTo>
                  <a:lnTo>
                    <a:pt x="32789" y="4214"/>
                  </a:lnTo>
                  <a:lnTo>
                    <a:pt x="15716" y="15716"/>
                  </a:lnTo>
                  <a:lnTo>
                    <a:pt x="4214" y="32789"/>
                  </a:lnTo>
                  <a:lnTo>
                    <a:pt x="0" y="53721"/>
                  </a:lnTo>
                  <a:lnTo>
                    <a:pt x="0" y="268732"/>
                  </a:lnTo>
                  <a:lnTo>
                    <a:pt x="4214" y="289609"/>
                  </a:lnTo>
                  <a:lnTo>
                    <a:pt x="15716" y="306689"/>
                  </a:lnTo>
                  <a:lnTo>
                    <a:pt x="32789" y="318220"/>
                  </a:lnTo>
                  <a:lnTo>
                    <a:pt x="53721" y="322452"/>
                  </a:lnTo>
                  <a:lnTo>
                    <a:pt x="349504" y="322452"/>
                  </a:lnTo>
                  <a:lnTo>
                    <a:pt x="370455" y="318220"/>
                  </a:lnTo>
                  <a:lnTo>
                    <a:pt x="387572" y="306689"/>
                  </a:lnTo>
                  <a:lnTo>
                    <a:pt x="399117" y="289609"/>
                  </a:lnTo>
                  <a:lnTo>
                    <a:pt x="403351" y="268732"/>
                  </a:lnTo>
                  <a:lnTo>
                    <a:pt x="403351" y="53721"/>
                  </a:lnTo>
                  <a:lnTo>
                    <a:pt x="399117" y="32789"/>
                  </a:lnTo>
                  <a:lnTo>
                    <a:pt x="387572" y="15716"/>
                  </a:lnTo>
                  <a:lnTo>
                    <a:pt x="370455" y="4214"/>
                  </a:lnTo>
                  <a:lnTo>
                    <a:pt x="349504" y="0"/>
                  </a:lnTo>
                  <a:close/>
                </a:path>
              </a:pathLst>
            </a:custGeom>
            <a:solidFill>
              <a:srgbClr val="DBEDF4"/>
            </a:solidFill>
          </p:spPr>
          <p:txBody>
            <a:bodyPr wrap="square" lIns="0" tIns="0" rIns="0" bIns="0" rtlCol="0"/>
            <a:lstStyle/>
            <a:p>
              <a:endParaRPr/>
            </a:p>
          </p:txBody>
        </p:sp>
        <p:sp>
          <p:nvSpPr>
            <p:cNvPr id="39" name="object 39"/>
            <p:cNvSpPr/>
            <p:nvPr/>
          </p:nvSpPr>
          <p:spPr>
            <a:xfrm>
              <a:off x="6583933" y="2579877"/>
              <a:ext cx="403860" cy="322580"/>
            </a:xfrm>
            <a:custGeom>
              <a:avLst/>
              <a:gdLst/>
              <a:ahLst/>
              <a:cxnLst/>
              <a:rect l="l" t="t" r="r" b="b"/>
              <a:pathLst>
                <a:path w="403859" h="322580">
                  <a:moveTo>
                    <a:pt x="0" y="53721"/>
                  </a:moveTo>
                  <a:lnTo>
                    <a:pt x="4214" y="32789"/>
                  </a:lnTo>
                  <a:lnTo>
                    <a:pt x="15716" y="15716"/>
                  </a:lnTo>
                  <a:lnTo>
                    <a:pt x="32789" y="4214"/>
                  </a:lnTo>
                  <a:lnTo>
                    <a:pt x="53721" y="0"/>
                  </a:lnTo>
                  <a:lnTo>
                    <a:pt x="349504" y="0"/>
                  </a:lnTo>
                  <a:lnTo>
                    <a:pt x="370455" y="4214"/>
                  </a:lnTo>
                  <a:lnTo>
                    <a:pt x="387572" y="15716"/>
                  </a:lnTo>
                  <a:lnTo>
                    <a:pt x="399117" y="32789"/>
                  </a:lnTo>
                  <a:lnTo>
                    <a:pt x="403351" y="53721"/>
                  </a:lnTo>
                  <a:lnTo>
                    <a:pt x="403351" y="268732"/>
                  </a:lnTo>
                  <a:lnTo>
                    <a:pt x="399117" y="289609"/>
                  </a:lnTo>
                  <a:lnTo>
                    <a:pt x="387572" y="306689"/>
                  </a:lnTo>
                  <a:lnTo>
                    <a:pt x="370455" y="318220"/>
                  </a:lnTo>
                  <a:lnTo>
                    <a:pt x="349504" y="322452"/>
                  </a:lnTo>
                  <a:lnTo>
                    <a:pt x="53721" y="322452"/>
                  </a:lnTo>
                  <a:lnTo>
                    <a:pt x="32789" y="318220"/>
                  </a:lnTo>
                  <a:lnTo>
                    <a:pt x="15716" y="306689"/>
                  </a:lnTo>
                  <a:lnTo>
                    <a:pt x="4214" y="289609"/>
                  </a:lnTo>
                  <a:lnTo>
                    <a:pt x="0" y="268732"/>
                  </a:lnTo>
                  <a:lnTo>
                    <a:pt x="0" y="53721"/>
                  </a:lnTo>
                  <a:close/>
                </a:path>
              </a:pathLst>
            </a:custGeom>
            <a:ln w="6349">
              <a:solidFill>
                <a:srgbClr val="1C334E"/>
              </a:solidFill>
            </a:ln>
          </p:spPr>
          <p:txBody>
            <a:bodyPr wrap="square" lIns="0" tIns="0" rIns="0" bIns="0" rtlCol="0"/>
            <a:lstStyle/>
            <a:p>
              <a:endParaRPr/>
            </a:p>
          </p:txBody>
        </p:sp>
      </p:grpSp>
      <p:sp>
        <p:nvSpPr>
          <p:cNvPr id="40" name="object 40"/>
          <p:cNvSpPr txBox="1"/>
          <p:nvPr/>
        </p:nvSpPr>
        <p:spPr>
          <a:xfrm>
            <a:off x="6645909" y="2607056"/>
            <a:ext cx="280670" cy="269875"/>
          </a:xfrm>
          <a:prstGeom prst="rect">
            <a:avLst/>
          </a:prstGeom>
        </p:spPr>
        <p:txBody>
          <a:bodyPr vert="horz" wrap="square" lIns="0" tIns="13335" rIns="0" bIns="0" rtlCol="0">
            <a:spAutoFit/>
          </a:bodyPr>
          <a:lstStyle/>
          <a:p>
            <a:pPr marL="38100" marR="5080" indent="-26034">
              <a:lnSpc>
                <a:spcPct val="100000"/>
              </a:lnSpc>
              <a:spcBef>
                <a:spcPts val="105"/>
              </a:spcBef>
            </a:pPr>
            <a:r>
              <a:rPr sz="800" spc="-20" dirty="0">
                <a:solidFill>
                  <a:srgbClr val="1F487C"/>
                </a:solidFill>
                <a:latin typeface="Meiryo UI"/>
                <a:cs typeface="Meiryo UI"/>
              </a:rPr>
              <a:t>点検・</a:t>
            </a:r>
            <a:r>
              <a:rPr sz="800" spc="-25" dirty="0">
                <a:solidFill>
                  <a:srgbClr val="1F487C"/>
                </a:solidFill>
                <a:latin typeface="Meiryo UI"/>
                <a:cs typeface="Meiryo UI"/>
              </a:rPr>
              <a:t>診断</a:t>
            </a:r>
            <a:endParaRPr sz="800">
              <a:latin typeface="Meiryo UI"/>
              <a:cs typeface="Meiryo UI"/>
            </a:endParaRPr>
          </a:p>
        </p:txBody>
      </p:sp>
      <p:grpSp>
        <p:nvGrpSpPr>
          <p:cNvPr id="41" name="object 41"/>
          <p:cNvGrpSpPr/>
          <p:nvPr/>
        </p:nvGrpSpPr>
        <p:grpSpPr>
          <a:xfrm>
            <a:off x="7098410" y="2576702"/>
            <a:ext cx="410209" cy="328930"/>
            <a:chOff x="7098410" y="2576702"/>
            <a:chExt cx="410209" cy="328930"/>
          </a:xfrm>
        </p:grpSpPr>
        <p:sp>
          <p:nvSpPr>
            <p:cNvPr id="42" name="object 42"/>
            <p:cNvSpPr/>
            <p:nvPr/>
          </p:nvSpPr>
          <p:spPr>
            <a:xfrm>
              <a:off x="7101585" y="2579877"/>
              <a:ext cx="403860" cy="322580"/>
            </a:xfrm>
            <a:custGeom>
              <a:avLst/>
              <a:gdLst/>
              <a:ahLst/>
              <a:cxnLst/>
              <a:rect l="l" t="t" r="r" b="b"/>
              <a:pathLst>
                <a:path w="403859" h="322580">
                  <a:moveTo>
                    <a:pt x="349631" y="0"/>
                  </a:moveTo>
                  <a:lnTo>
                    <a:pt x="53721" y="0"/>
                  </a:lnTo>
                  <a:lnTo>
                    <a:pt x="32789" y="4214"/>
                  </a:lnTo>
                  <a:lnTo>
                    <a:pt x="15716" y="15716"/>
                  </a:lnTo>
                  <a:lnTo>
                    <a:pt x="4214" y="32789"/>
                  </a:lnTo>
                  <a:lnTo>
                    <a:pt x="0" y="53721"/>
                  </a:lnTo>
                  <a:lnTo>
                    <a:pt x="0" y="268732"/>
                  </a:lnTo>
                  <a:lnTo>
                    <a:pt x="4214" y="289609"/>
                  </a:lnTo>
                  <a:lnTo>
                    <a:pt x="15716" y="306689"/>
                  </a:lnTo>
                  <a:lnTo>
                    <a:pt x="32789" y="318220"/>
                  </a:lnTo>
                  <a:lnTo>
                    <a:pt x="53721" y="322452"/>
                  </a:lnTo>
                  <a:lnTo>
                    <a:pt x="349631" y="322452"/>
                  </a:lnTo>
                  <a:lnTo>
                    <a:pt x="370508" y="318220"/>
                  </a:lnTo>
                  <a:lnTo>
                    <a:pt x="387588" y="306689"/>
                  </a:lnTo>
                  <a:lnTo>
                    <a:pt x="399119" y="289609"/>
                  </a:lnTo>
                  <a:lnTo>
                    <a:pt x="403352" y="268732"/>
                  </a:lnTo>
                  <a:lnTo>
                    <a:pt x="403352" y="53721"/>
                  </a:lnTo>
                  <a:lnTo>
                    <a:pt x="399119" y="32789"/>
                  </a:lnTo>
                  <a:lnTo>
                    <a:pt x="387588" y="15716"/>
                  </a:lnTo>
                  <a:lnTo>
                    <a:pt x="370508" y="4214"/>
                  </a:lnTo>
                  <a:lnTo>
                    <a:pt x="349631" y="0"/>
                  </a:lnTo>
                  <a:close/>
                </a:path>
              </a:pathLst>
            </a:custGeom>
            <a:solidFill>
              <a:srgbClr val="DBEDF4"/>
            </a:solidFill>
          </p:spPr>
          <p:txBody>
            <a:bodyPr wrap="square" lIns="0" tIns="0" rIns="0" bIns="0" rtlCol="0"/>
            <a:lstStyle/>
            <a:p>
              <a:endParaRPr/>
            </a:p>
          </p:txBody>
        </p:sp>
        <p:sp>
          <p:nvSpPr>
            <p:cNvPr id="43" name="object 43"/>
            <p:cNvSpPr/>
            <p:nvPr/>
          </p:nvSpPr>
          <p:spPr>
            <a:xfrm>
              <a:off x="7101585" y="2579877"/>
              <a:ext cx="403860" cy="322580"/>
            </a:xfrm>
            <a:custGeom>
              <a:avLst/>
              <a:gdLst/>
              <a:ahLst/>
              <a:cxnLst/>
              <a:rect l="l" t="t" r="r" b="b"/>
              <a:pathLst>
                <a:path w="403859" h="322580">
                  <a:moveTo>
                    <a:pt x="0" y="53721"/>
                  </a:moveTo>
                  <a:lnTo>
                    <a:pt x="4214" y="32789"/>
                  </a:lnTo>
                  <a:lnTo>
                    <a:pt x="15716" y="15716"/>
                  </a:lnTo>
                  <a:lnTo>
                    <a:pt x="32789" y="4214"/>
                  </a:lnTo>
                  <a:lnTo>
                    <a:pt x="53721" y="0"/>
                  </a:lnTo>
                  <a:lnTo>
                    <a:pt x="349631" y="0"/>
                  </a:lnTo>
                  <a:lnTo>
                    <a:pt x="370508" y="4214"/>
                  </a:lnTo>
                  <a:lnTo>
                    <a:pt x="387588" y="15716"/>
                  </a:lnTo>
                  <a:lnTo>
                    <a:pt x="399119" y="32789"/>
                  </a:lnTo>
                  <a:lnTo>
                    <a:pt x="403352" y="53721"/>
                  </a:lnTo>
                  <a:lnTo>
                    <a:pt x="403352" y="268732"/>
                  </a:lnTo>
                  <a:lnTo>
                    <a:pt x="399119" y="289609"/>
                  </a:lnTo>
                  <a:lnTo>
                    <a:pt x="387588" y="306689"/>
                  </a:lnTo>
                  <a:lnTo>
                    <a:pt x="370508" y="318220"/>
                  </a:lnTo>
                  <a:lnTo>
                    <a:pt x="349631" y="322452"/>
                  </a:lnTo>
                  <a:lnTo>
                    <a:pt x="53721" y="322452"/>
                  </a:lnTo>
                  <a:lnTo>
                    <a:pt x="32789" y="318220"/>
                  </a:lnTo>
                  <a:lnTo>
                    <a:pt x="15716" y="306689"/>
                  </a:lnTo>
                  <a:lnTo>
                    <a:pt x="4214" y="289609"/>
                  </a:lnTo>
                  <a:lnTo>
                    <a:pt x="0" y="268732"/>
                  </a:lnTo>
                  <a:lnTo>
                    <a:pt x="0" y="53721"/>
                  </a:lnTo>
                  <a:close/>
                </a:path>
              </a:pathLst>
            </a:custGeom>
            <a:ln w="6350">
              <a:solidFill>
                <a:srgbClr val="1C334E"/>
              </a:solidFill>
            </a:ln>
          </p:spPr>
          <p:txBody>
            <a:bodyPr wrap="square" lIns="0" tIns="0" rIns="0" bIns="0" rtlCol="0"/>
            <a:lstStyle/>
            <a:p>
              <a:endParaRPr/>
            </a:p>
          </p:txBody>
        </p:sp>
      </p:grpSp>
      <p:sp>
        <p:nvSpPr>
          <p:cNvPr id="44" name="object 44"/>
          <p:cNvSpPr txBox="1"/>
          <p:nvPr/>
        </p:nvSpPr>
        <p:spPr>
          <a:xfrm>
            <a:off x="7189723" y="2668016"/>
            <a:ext cx="229870" cy="147955"/>
          </a:xfrm>
          <a:prstGeom prst="rect">
            <a:avLst/>
          </a:prstGeom>
        </p:spPr>
        <p:txBody>
          <a:bodyPr vert="horz" wrap="square" lIns="0" tIns="13335" rIns="0" bIns="0" rtlCol="0">
            <a:spAutoFit/>
          </a:bodyPr>
          <a:lstStyle/>
          <a:p>
            <a:pPr marL="12700">
              <a:lnSpc>
                <a:spcPct val="100000"/>
              </a:lnSpc>
              <a:spcBef>
                <a:spcPts val="105"/>
              </a:spcBef>
            </a:pPr>
            <a:r>
              <a:rPr sz="800" spc="-25" dirty="0">
                <a:solidFill>
                  <a:srgbClr val="1F487C"/>
                </a:solidFill>
                <a:latin typeface="Meiryo UI"/>
                <a:cs typeface="Meiryo UI"/>
              </a:rPr>
              <a:t>設計</a:t>
            </a:r>
            <a:endParaRPr sz="800">
              <a:latin typeface="Meiryo UI"/>
              <a:cs typeface="Meiryo UI"/>
            </a:endParaRPr>
          </a:p>
        </p:txBody>
      </p:sp>
      <p:grpSp>
        <p:nvGrpSpPr>
          <p:cNvPr id="45" name="object 45"/>
          <p:cNvGrpSpPr/>
          <p:nvPr/>
        </p:nvGrpSpPr>
        <p:grpSpPr>
          <a:xfrm>
            <a:off x="7589901" y="2576702"/>
            <a:ext cx="410209" cy="328930"/>
            <a:chOff x="7589901" y="2576702"/>
            <a:chExt cx="410209" cy="328930"/>
          </a:xfrm>
        </p:grpSpPr>
        <p:sp>
          <p:nvSpPr>
            <p:cNvPr id="46" name="object 46"/>
            <p:cNvSpPr/>
            <p:nvPr/>
          </p:nvSpPr>
          <p:spPr>
            <a:xfrm>
              <a:off x="7593076" y="2579877"/>
              <a:ext cx="403860" cy="322580"/>
            </a:xfrm>
            <a:custGeom>
              <a:avLst/>
              <a:gdLst/>
              <a:ahLst/>
              <a:cxnLst/>
              <a:rect l="l" t="t" r="r" b="b"/>
              <a:pathLst>
                <a:path w="403859" h="322580">
                  <a:moveTo>
                    <a:pt x="349630" y="0"/>
                  </a:moveTo>
                  <a:lnTo>
                    <a:pt x="53721" y="0"/>
                  </a:lnTo>
                  <a:lnTo>
                    <a:pt x="32843" y="4214"/>
                  </a:lnTo>
                  <a:lnTo>
                    <a:pt x="15763" y="15716"/>
                  </a:lnTo>
                  <a:lnTo>
                    <a:pt x="4232" y="32789"/>
                  </a:lnTo>
                  <a:lnTo>
                    <a:pt x="0" y="53721"/>
                  </a:lnTo>
                  <a:lnTo>
                    <a:pt x="0" y="268732"/>
                  </a:lnTo>
                  <a:lnTo>
                    <a:pt x="4232" y="289609"/>
                  </a:lnTo>
                  <a:lnTo>
                    <a:pt x="15763" y="306689"/>
                  </a:lnTo>
                  <a:lnTo>
                    <a:pt x="32843" y="318220"/>
                  </a:lnTo>
                  <a:lnTo>
                    <a:pt x="53721" y="322452"/>
                  </a:lnTo>
                  <a:lnTo>
                    <a:pt x="349630" y="322452"/>
                  </a:lnTo>
                  <a:lnTo>
                    <a:pt x="370562" y="318220"/>
                  </a:lnTo>
                  <a:lnTo>
                    <a:pt x="387635" y="306689"/>
                  </a:lnTo>
                  <a:lnTo>
                    <a:pt x="399137" y="289609"/>
                  </a:lnTo>
                  <a:lnTo>
                    <a:pt x="403351" y="268732"/>
                  </a:lnTo>
                  <a:lnTo>
                    <a:pt x="403351" y="53721"/>
                  </a:lnTo>
                  <a:lnTo>
                    <a:pt x="399137" y="32789"/>
                  </a:lnTo>
                  <a:lnTo>
                    <a:pt x="387635" y="15716"/>
                  </a:lnTo>
                  <a:lnTo>
                    <a:pt x="370562" y="4214"/>
                  </a:lnTo>
                  <a:lnTo>
                    <a:pt x="349630" y="0"/>
                  </a:lnTo>
                  <a:close/>
                </a:path>
              </a:pathLst>
            </a:custGeom>
            <a:solidFill>
              <a:srgbClr val="DBEDF4"/>
            </a:solidFill>
          </p:spPr>
          <p:txBody>
            <a:bodyPr wrap="square" lIns="0" tIns="0" rIns="0" bIns="0" rtlCol="0"/>
            <a:lstStyle/>
            <a:p>
              <a:endParaRPr/>
            </a:p>
          </p:txBody>
        </p:sp>
        <p:sp>
          <p:nvSpPr>
            <p:cNvPr id="47" name="object 47"/>
            <p:cNvSpPr/>
            <p:nvPr/>
          </p:nvSpPr>
          <p:spPr>
            <a:xfrm>
              <a:off x="7593076" y="2579877"/>
              <a:ext cx="403860" cy="322580"/>
            </a:xfrm>
            <a:custGeom>
              <a:avLst/>
              <a:gdLst/>
              <a:ahLst/>
              <a:cxnLst/>
              <a:rect l="l" t="t" r="r" b="b"/>
              <a:pathLst>
                <a:path w="403859" h="322580">
                  <a:moveTo>
                    <a:pt x="0" y="53721"/>
                  </a:moveTo>
                  <a:lnTo>
                    <a:pt x="4232" y="32789"/>
                  </a:lnTo>
                  <a:lnTo>
                    <a:pt x="15763" y="15716"/>
                  </a:lnTo>
                  <a:lnTo>
                    <a:pt x="32843" y="4214"/>
                  </a:lnTo>
                  <a:lnTo>
                    <a:pt x="53721" y="0"/>
                  </a:lnTo>
                  <a:lnTo>
                    <a:pt x="349630" y="0"/>
                  </a:lnTo>
                  <a:lnTo>
                    <a:pt x="370562" y="4214"/>
                  </a:lnTo>
                  <a:lnTo>
                    <a:pt x="387635" y="15716"/>
                  </a:lnTo>
                  <a:lnTo>
                    <a:pt x="399137" y="32789"/>
                  </a:lnTo>
                  <a:lnTo>
                    <a:pt x="403351" y="53721"/>
                  </a:lnTo>
                  <a:lnTo>
                    <a:pt x="403351" y="268732"/>
                  </a:lnTo>
                  <a:lnTo>
                    <a:pt x="399137" y="289609"/>
                  </a:lnTo>
                  <a:lnTo>
                    <a:pt x="387635" y="306689"/>
                  </a:lnTo>
                  <a:lnTo>
                    <a:pt x="370562" y="318220"/>
                  </a:lnTo>
                  <a:lnTo>
                    <a:pt x="349630" y="322452"/>
                  </a:lnTo>
                  <a:lnTo>
                    <a:pt x="53721" y="322452"/>
                  </a:lnTo>
                  <a:lnTo>
                    <a:pt x="32843" y="318220"/>
                  </a:lnTo>
                  <a:lnTo>
                    <a:pt x="15763" y="306689"/>
                  </a:lnTo>
                  <a:lnTo>
                    <a:pt x="4232" y="289609"/>
                  </a:lnTo>
                  <a:lnTo>
                    <a:pt x="0" y="268732"/>
                  </a:lnTo>
                  <a:lnTo>
                    <a:pt x="0" y="53721"/>
                  </a:lnTo>
                  <a:close/>
                </a:path>
              </a:pathLst>
            </a:custGeom>
            <a:ln w="6349">
              <a:solidFill>
                <a:srgbClr val="1C334E"/>
              </a:solidFill>
            </a:ln>
          </p:spPr>
          <p:txBody>
            <a:bodyPr wrap="square" lIns="0" tIns="0" rIns="0" bIns="0" rtlCol="0"/>
            <a:lstStyle/>
            <a:p>
              <a:endParaRPr/>
            </a:p>
          </p:txBody>
        </p:sp>
      </p:grpSp>
      <p:sp>
        <p:nvSpPr>
          <p:cNvPr id="48" name="object 48"/>
          <p:cNvSpPr txBox="1"/>
          <p:nvPr/>
        </p:nvSpPr>
        <p:spPr>
          <a:xfrm>
            <a:off x="7681341" y="2607056"/>
            <a:ext cx="229870" cy="269875"/>
          </a:xfrm>
          <a:prstGeom prst="rect">
            <a:avLst/>
          </a:prstGeom>
        </p:spPr>
        <p:txBody>
          <a:bodyPr vert="horz" wrap="square" lIns="0" tIns="13335" rIns="0" bIns="0" rtlCol="0">
            <a:spAutoFit/>
          </a:bodyPr>
          <a:lstStyle/>
          <a:p>
            <a:pPr marL="12700" marR="5080">
              <a:lnSpc>
                <a:spcPct val="100000"/>
              </a:lnSpc>
              <a:spcBef>
                <a:spcPts val="105"/>
              </a:spcBef>
            </a:pPr>
            <a:r>
              <a:rPr sz="800" spc="-25" dirty="0">
                <a:solidFill>
                  <a:srgbClr val="1F487C"/>
                </a:solidFill>
                <a:latin typeface="Meiryo UI"/>
                <a:cs typeface="Meiryo UI"/>
              </a:rPr>
              <a:t>維持工事</a:t>
            </a:r>
            <a:endParaRPr sz="800">
              <a:latin typeface="Meiryo UI"/>
              <a:cs typeface="Meiryo UI"/>
            </a:endParaRPr>
          </a:p>
        </p:txBody>
      </p:sp>
      <p:grpSp>
        <p:nvGrpSpPr>
          <p:cNvPr id="49" name="object 49"/>
          <p:cNvGrpSpPr/>
          <p:nvPr/>
        </p:nvGrpSpPr>
        <p:grpSpPr>
          <a:xfrm>
            <a:off x="8093836" y="2576702"/>
            <a:ext cx="410209" cy="328930"/>
            <a:chOff x="8093836" y="2576702"/>
            <a:chExt cx="410209" cy="328930"/>
          </a:xfrm>
        </p:grpSpPr>
        <p:sp>
          <p:nvSpPr>
            <p:cNvPr id="50" name="object 50"/>
            <p:cNvSpPr/>
            <p:nvPr/>
          </p:nvSpPr>
          <p:spPr>
            <a:xfrm>
              <a:off x="8097011" y="2579877"/>
              <a:ext cx="403860" cy="322580"/>
            </a:xfrm>
            <a:custGeom>
              <a:avLst/>
              <a:gdLst/>
              <a:ahLst/>
              <a:cxnLst/>
              <a:rect l="l" t="t" r="r" b="b"/>
              <a:pathLst>
                <a:path w="403859" h="322580">
                  <a:moveTo>
                    <a:pt x="349631" y="0"/>
                  </a:moveTo>
                  <a:lnTo>
                    <a:pt x="53848" y="0"/>
                  </a:lnTo>
                  <a:lnTo>
                    <a:pt x="32896" y="4214"/>
                  </a:lnTo>
                  <a:lnTo>
                    <a:pt x="15779" y="15716"/>
                  </a:lnTo>
                  <a:lnTo>
                    <a:pt x="4234" y="32789"/>
                  </a:lnTo>
                  <a:lnTo>
                    <a:pt x="0" y="53721"/>
                  </a:lnTo>
                  <a:lnTo>
                    <a:pt x="0" y="268732"/>
                  </a:lnTo>
                  <a:lnTo>
                    <a:pt x="4234" y="289609"/>
                  </a:lnTo>
                  <a:lnTo>
                    <a:pt x="15779" y="306689"/>
                  </a:lnTo>
                  <a:lnTo>
                    <a:pt x="32896" y="318220"/>
                  </a:lnTo>
                  <a:lnTo>
                    <a:pt x="53848" y="322452"/>
                  </a:lnTo>
                  <a:lnTo>
                    <a:pt x="349631" y="322452"/>
                  </a:lnTo>
                  <a:lnTo>
                    <a:pt x="370582" y="318220"/>
                  </a:lnTo>
                  <a:lnTo>
                    <a:pt x="387699" y="306689"/>
                  </a:lnTo>
                  <a:lnTo>
                    <a:pt x="399244" y="289609"/>
                  </a:lnTo>
                  <a:lnTo>
                    <a:pt x="403479" y="268732"/>
                  </a:lnTo>
                  <a:lnTo>
                    <a:pt x="403479" y="53721"/>
                  </a:lnTo>
                  <a:lnTo>
                    <a:pt x="399244" y="32789"/>
                  </a:lnTo>
                  <a:lnTo>
                    <a:pt x="387699" y="15716"/>
                  </a:lnTo>
                  <a:lnTo>
                    <a:pt x="370582" y="4214"/>
                  </a:lnTo>
                  <a:lnTo>
                    <a:pt x="349631" y="0"/>
                  </a:lnTo>
                  <a:close/>
                </a:path>
              </a:pathLst>
            </a:custGeom>
            <a:solidFill>
              <a:srgbClr val="DBEDF4"/>
            </a:solidFill>
          </p:spPr>
          <p:txBody>
            <a:bodyPr wrap="square" lIns="0" tIns="0" rIns="0" bIns="0" rtlCol="0"/>
            <a:lstStyle/>
            <a:p>
              <a:endParaRPr/>
            </a:p>
          </p:txBody>
        </p:sp>
        <p:sp>
          <p:nvSpPr>
            <p:cNvPr id="51" name="object 51"/>
            <p:cNvSpPr/>
            <p:nvPr/>
          </p:nvSpPr>
          <p:spPr>
            <a:xfrm>
              <a:off x="8097011" y="2579877"/>
              <a:ext cx="403860" cy="322580"/>
            </a:xfrm>
            <a:custGeom>
              <a:avLst/>
              <a:gdLst/>
              <a:ahLst/>
              <a:cxnLst/>
              <a:rect l="l" t="t" r="r" b="b"/>
              <a:pathLst>
                <a:path w="403859" h="322580">
                  <a:moveTo>
                    <a:pt x="0" y="53721"/>
                  </a:moveTo>
                  <a:lnTo>
                    <a:pt x="4234" y="32789"/>
                  </a:lnTo>
                  <a:lnTo>
                    <a:pt x="15779" y="15716"/>
                  </a:lnTo>
                  <a:lnTo>
                    <a:pt x="32896" y="4214"/>
                  </a:lnTo>
                  <a:lnTo>
                    <a:pt x="53848" y="0"/>
                  </a:lnTo>
                  <a:lnTo>
                    <a:pt x="349631" y="0"/>
                  </a:lnTo>
                  <a:lnTo>
                    <a:pt x="370582" y="4214"/>
                  </a:lnTo>
                  <a:lnTo>
                    <a:pt x="387699" y="15716"/>
                  </a:lnTo>
                  <a:lnTo>
                    <a:pt x="399244" y="32789"/>
                  </a:lnTo>
                  <a:lnTo>
                    <a:pt x="403479" y="53721"/>
                  </a:lnTo>
                  <a:lnTo>
                    <a:pt x="403479" y="268732"/>
                  </a:lnTo>
                  <a:lnTo>
                    <a:pt x="399244" y="289609"/>
                  </a:lnTo>
                  <a:lnTo>
                    <a:pt x="387699" y="306689"/>
                  </a:lnTo>
                  <a:lnTo>
                    <a:pt x="370582" y="318220"/>
                  </a:lnTo>
                  <a:lnTo>
                    <a:pt x="349631" y="322452"/>
                  </a:lnTo>
                  <a:lnTo>
                    <a:pt x="53848" y="322452"/>
                  </a:lnTo>
                  <a:lnTo>
                    <a:pt x="32896" y="318220"/>
                  </a:lnTo>
                  <a:lnTo>
                    <a:pt x="15779" y="306689"/>
                  </a:lnTo>
                  <a:lnTo>
                    <a:pt x="4234" y="289609"/>
                  </a:lnTo>
                  <a:lnTo>
                    <a:pt x="0" y="268732"/>
                  </a:lnTo>
                  <a:lnTo>
                    <a:pt x="0" y="53721"/>
                  </a:lnTo>
                  <a:close/>
                </a:path>
              </a:pathLst>
            </a:custGeom>
            <a:ln w="6350">
              <a:solidFill>
                <a:srgbClr val="1C334E"/>
              </a:solidFill>
            </a:ln>
          </p:spPr>
          <p:txBody>
            <a:bodyPr wrap="square" lIns="0" tIns="0" rIns="0" bIns="0" rtlCol="0"/>
            <a:lstStyle/>
            <a:p>
              <a:endParaRPr/>
            </a:p>
          </p:txBody>
        </p:sp>
      </p:grpSp>
      <p:sp>
        <p:nvSpPr>
          <p:cNvPr id="52" name="object 52"/>
          <p:cNvSpPr txBox="1"/>
          <p:nvPr/>
        </p:nvSpPr>
        <p:spPr>
          <a:xfrm>
            <a:off x="8185531" y="2607056"/>
            <a:ext cx="229870" cy="269875"/>
          </a:xfrm>
          <a:prstGeom prst="rect">
            <a:avLst/>
          </a:prstGeom>
        </p:spPr>
        <p:txBody>
          <a:bodyPr vert="horz" wrap="square" lIns="0" tIns="13335" rIns="0" bIns="0" rtlCol="0">
            <a:spAutoFit/>
          </a:bodyPr>
          <a:lstStyle/>
          <a:p>
            <a:pPr marL="12700" marR="5080">
              <a:lnSpc>
                <a:spcPct val="100000"/>
              </a:lnSpc>
              <a:spcBef>
                <a:spcPts val="105"/>
              </a:spcBef>
            </a:pPr>
            <a:r>
              <a:rPr sz="800" spc="-25" dirty="0">
                <a:solidFill>
                  <a:srgbClr val="1F487C"/>
                </a:solidFill>
                <a:latin typeface="Meiryo UI"/>
                <a:cs typeface="Meiryo UI"/>
              </a:rPr>
              <a:t>修繕工事</a:t>
            </a:r>
            <a:endParaRPr sz="800">
              <a:latin typeface="Meiryo UI"/>
              <a:cs typeface="Meiryo UI"/>
            </a:endParaRPr>
          </a:p>
        </p:txBody>
      </p:sp>
      <p:sp>
        <p:nvSpPr>
          <p:cNvPr id="53" name="object 53"/>
          <p:cNvSpPr txBox="1"/>
          <p:nvPr/>
        </p:nvSpPr>
        <p:spPr>
          <a:xfrm>
            <a:off x="7656956" y="2965449"/>
            <a:ext cx="1163955" cy="132080"/>
          </a:xfrm>
          <a:prstGeom prst="rect">
            <a:avLst/>
          </a:prstGeom>
        </p:spPr>
        <p:txBody>
          <a:bodyPr vert="horz" wrap="square" lIns="0" tIns="12065" rIns="0" bIns="0" rtlCol="0">
            <a:spAutoFit/>
          </a:bodyPr>
          <a:lstStyle/>
          <a:p>
            <a:pPr marL="12700">
              <a:lnSpc>
                <a:spcPct val="100000"/>
              </a:lnSpc>
              <a:spcBef>
                <a:spcPts val="95"/>
              </a:spcBef>
            </a:pPr>
            <a:r>
              <a:rPr sz="700" spc="-20" dirty="0">
                <a:latin typeface="Meiryo UI"/>
                <a:cs typeface="Meiryo UI"/>
              </a:rPr>
              <a:t>※CM</a:t>
            </a:r>
            <a:r>
              <a:rPr sz="700" spc="-25" dirty="0">
                <a:latin typeface="Meiryo UI"/>
                <a:cs typeface="Meiryo UI"/>
              </a:rPr>
              <a:t>方式の活用も視野に検討</a:t>
            </a:r>
            <a:endParaRPr sz="700">
              <a:latin typeface="Meiryo UI"/>
              <a:cs typeface="Meiryo UI"/>
            </a:endParaRPr>
          </a:p>
        </p:txBody>
      </p:sp>
      <p:sp>
        <p:nvSpPr>
          <p:cNvPr id="54" name="object 54"/>
          <p:cNvSpPr txBox="1"/>
          <p:nvPr/>
        </p:nvSpPr>
        <p:spPr>
          <a:xfrm>
            <a:off x="7712329" y="2092439"/>
            <a:ext cx="607695" cy="160655"/>
          </a:xfrm>
          <a:prstGeom prst="rect">
            <a:avLst/>
          </a:prstGeom>
          <a:ln w="9525">
            <a:solidFill>
              <a:srgbClr val="C0504D"/>
            </a:solidFill>
          </a:ln>
        </p:spPr>
        <p:txBody>
          <a:bodyPr vert="horz" wrap="square" lIns="0" tIns="1270" rIns="0" bIns="0" rtlCol="0">
            <a:spAutoFit/>
          </a:bodyPr>
          <a:lstStyle/>
          <a:p>
            <a:pPr marL="36195">
              <a:lnSpc>
                <a:spcPts val="1250"/>
              </a:lnSpc>
              <a:spcBef>
                <a:spcPts val="10"/>
              </a:spcBef>
            </a:pPr>
            <a:r>
              <a:rPr sz="1050" b="1" spc="-15" dirty="0">
                <a:solidFill>
                  <a:srgbClr val="C0504D"/>
                </a:solidFill>
                <a:latin typeface="Meiryo UI"/>
                <a:cs typeface="Meiryo UI"/>
              </a:rPr>
              <a:t>東吉野村</a:t>
            </a:r>
            <a:endParaRPr sz="1050">
              <a:latin typeface="Meiryo UI"/>
              <a:cs typeface="Meiryo UI"/>
            </a:endParaRPr>
          </a:p>
        </p:txBody>
      </p:sp>
      <p:sp>
        <p:nvSpPr>
          <p:cNvPr id="55" name="object 55"/>
          <p:cNvSpPr txBox="1"/>
          <p:nvPr/>
        </p:nvSpPr>
        <p:spPr>
          <a:xfrm>
            <a:off x="7712329" y="1883270"/>
            <a:ext cx="607695" cy="161290"/>
          </a:xfrm>
          <a:prstGeom prst="rect">
            <a:avLst/>
          </a:prstGeom>
          <a:ln w="9525">
            <a:solidFill>
              <a:srgbClr val="C0504D"/>
            </a:solidFill>
          </a:ln>
        </p:spPr>
        <p:txBody>
          <a:bodyPr vert="horz" wrap="square" lIns="0" tIns="1905" rIns="0" bIns="0" rtlCol="0">
            <a:spAutoFit/>
          </a:bodyPr>
          <a:lstStyle/>
          <a:p>
            <a:pPr marL="102870">
              <a:lnSpc>
                <a:spcPts val="1255"/>
              </a:lnSpc>
              <a:spcBef>
                <a:spcPts val="15"/>
              </a:spcBef>
            </a:pPr>
            <a:r>
              <a:rPr sz="1050" b="1" spc="-20" dirty="0">
                <a:solidFill>
                  <a:srgbClr val="C0504D"/>
                </a:solidFill>
                <a:latin typeface="Meiryo UI"/>
                <a:cs typeface="Meiryo UI"/>
              </a:rPr>
              <a:t>御杖村</a:t>
            </a:r>
            <a:endParaRPr sz="1050">
              <a:latin typeface="Meiryo UI"/>
              <a:cs typeface="Meiryo UI"/>
            </a:endParaRPr>
          </a:p>
        </p:txBody>
      </p:sp>
      <p:sp>
        <p:nvSpPr>
          <p:cNvPr id="56" name="object 56"/>
          <p:cNvSpPr txBox="1"/>
          <p:nvPr/>
        </p:nvSpPr>
        <p:spPr>
          <a:xfrm>
            <a:off x="7712329" y="1674723"/>
            <a:ext cx="607695" cy="160655"/>
          </a:xfrm>
          <a:prstGeom prst="rect">
            <a:avLst/>
          </a:prstGeom>
          <a:ln w="9525">
            <a:solidFill>
              <a:srgbClr val="C0504D"/>
            </a:solidFill>
          </a:ln>
        </p:spPr>
        <p:txBody>
          <a:bodyPr vert="horz" wrap="square" lIns="0" tIns="1270" rIns="0" bIns="0" rtlCol="0">
            <a:spAutoFit/>
          </a:bodyPr>
          <a:lstStyle/>
          <a:p>
            <a:pPr marL="102870">
              <a:lnSpc>
                <a:spcPts val="1255"/>
              </a:lnSpc>
              <a:spcBef>
                <a:spcPts val="10"/>
              </a:spcBef>
            </a:pPr>
            <a:r>
              <a:rPr sz="1050" b="1" spc="-25" dirty="0">
                <a:solidFill>
                  <a:srgbClr val="C0504D"/>
                </a:solidFill>
                <a:latin typeface="Meiryo UI"/>
                <a:cs typeface="Meiryo UI"/>
              </a:rPr>
              <a:t>曽爾村</a:t>
            </a:r>
            <a:endParaRPr sz="1050">
              <a:latin typeface="Meiryo UI"/>
              <a:cs typeface="Meiryo UI"/>
            </a:endParaRPr>
          </a:p>
        </p:txBody>
      </p:sp>
      <p:sp>
        <p:nvSpPr>
          <p:cNvPr id="57" name="object 57"/>
          <p:cNvSpPr/>
          <p:nvPr/>
        </p:nvSpPr>
        <p:spPr>
          <a:xfrm>
            <a:off x="7067677" y="1693417"/>
            <a:ext cx="594995" cy="541020"/>
          </a:xfrm>
          <a:custGeom>
            <a:avLst/>
            <a:gdLst/>
            <a:ahLst/>
            <a:cxnLst/>
            <a:rect l="l" t="t" r="r" b="b"/>
            <a:pathLst>
              <a:path w="594995" h="541019">
                <a:moveTo>
                  <a:pt x="0" y="270383"/>
                </a:moveTo>
                <a:lnTo>
                  <a:pt x="141604" y="0"/>
                </a:lnTo>
                <a:lnTo>
                  <a:pt x="141604" y="87503"/>
                </a:lnTo>
                <a:lnTo>
                  <a:pt x="452881" y="87503"/>
                </a:lnTo>
                <a:lnTo>
                  <a:pt x="452881" y="0"/>
                </a:lnTo>
                <a:lnTo>
                  <a:pt x="594487" y="270383"/>
                </a:lnTo>
                <a:lnTo>
                  <a:pt x="452881" y="540766"/>
                </a:lnTo>
                <a:lnTo>
                  <a:pt x="452881" y="453136"/>
                </a:lnTo>
                <a:lnTo>
                  <a:pt x="141604" y="453136"/>
                </a:lnTo>
                <a:lnTo>
                  <a:pt x="141604" y="540766"/>
                </a:lnTo>
                <a:lnTo>
                  <a:pt x="0" y="270383"/>
                </a:lnTo>
                <a:close/>
              </a:path>
            </a:pathLst>
          </a:custGeom>
          <a:ln w="6350">
            <a:solidFill>
              <a:srgbClr val="000000"/>
            </a:solidFill>
          </a:ln>
        </p:spPr>
        <p:txBody>
          <a:bodyPr wrap="square" lIns="0" tIns="0" rIns="0" bIns="0" rtlCol="0"/>
          <a:lstStyle/>
          <a:p>
            <a:endParaRPr/>
          </a:p>
        </p:txBody>
      </p:sp>
      <p:sp>
        <p:nvSpPr>
          <p:cNvPr id="58" name="object 58"/>
          <p:cNvSpPr txBox="1"/>
          <p:nvPr/>
        </p:nvSpPr>
        <p:spPr>
          <a:xfrm>
            <a:off x="7207377" y="1890776"/>
            <a:ext cx="332105" cy="147955"/>
          </a:xfrm>
          <a:prstGeom prst="rect">
            <a:avLst/>
          </a:prstGeom>
        </p:spPr>
        <p:txBody>
          <a:bodyPr vert="horz" wrap="square" lIns="0" tIns="13335" rIns="0" bIns="0" rtlCol="0">
            <a:spAutoFit/>
          </a:bodyPr>
          <a:lstStyle/>
          <a:p>
            <a:pPr marL="12700">
              <a:lnSpc>
                <a:spcPct val="100000"/>
              </a:lnSpc>
              <a:spcBef>
                <a:spcPts val="105"/>
              </a:spcBef>
            </a:pPr>
            <a:r>
              <a:rPr sz="800" spc="-20" dirty="0">
                <a:latin typeface="Meiryo UI"/>
                <a:cs typeface="Meiryo UI"/>
              </a:rPr>
              <a:t>協定等</a:t>
            </a:r>
            <a:endParaRPr sz="800">
              <a:latin typeface="Meiryo UI"/>
              <a:cs typeface="Meiryo UI"/>
            </a:endParaRPr>
          </a:p>
        </p:txBody>
      </p:sp>
      <p:sp>
        <p:nvSpPr>
          <p:cNvPr id="59" name="object 59"/>
          <p:cNvSpPr txBox="1"/>
          <p:nvPr/>
        </p:nvSpPr>
        <p:spPr>
          <a:xfrm>
            <a:off x="5004942" y="3299205"/>
            <a:ext cx="3737610" cy="513080"/>
          </a:xfrm>
          <a:prstGeom prst="rect">
            <a:avLst/>
          </a:prstGeom>
        </p:spPr>
        <p:txBody>
          <a:bodyPr vert="horz" wrap="square" lIns="0" tIns="12065" rIns="0" bIns="0" rtlCol="0">
            <a:spAutoFit/>
          </a:bodyPr>
          <a:lstStyle/>
          <a:p>
            <a:pPr marL="741045" marR="5080" indent="-728980">
              <a:lnSpc>
                <a:spcPct val="100000"/>
              </a:lnSpc>
              <a:spcBef>
                <a:spcPts val="95"/>
              </a:spcBef>
            </a:pPr>
            <a:r>
              <a:rPr sz="1600" spc="-30" dirty="0">
                <a:solidFill>
                  <a:srgbClr val="006FC0"/>
                </a:solidFill>
                <a:latin typeface="HGP創英角ｺﾞｼｯｸUB"/>
                <a:cs typeface="HGP創英角ｺﾞｼｯｸUB"/>
              </a:rPr>
              <a:t>１市３村で点検、設計に、</a:t>
            </a:r>
            <a:r>
              <a:rPr sz="1600" spc="-30" dirty="0">
                <a:solidFill>
                  <a:srgbClr val="FF0000"/>
                </a:solidFill>
                <a:latin typeface="HGP創英角ｺﾞｼｯｸUB"/>
                <a:cs typeface="HGP創英角ｺﾞｼｯｸUB"/>
              </a:rPr>
              <a:t>工事をセット</a:t>
            </a:r>
            <a:r>
              <a:rPr sz="1600" spc="-1150" dirty="0">
                <a:solidFill>
                  <a:srgbClr val="006FC0"/>
                </a:solidFill>
                <a:latin typeface="HGP創英角ｺﾞｼｯｸUB"/>
                <a:cs typeface="HGP創英角ｺﾞｼｯｸUB"/>
              </a:rPr>
              <a:t>に</a:t>
            </a:r>
            <a:r>
              <a:rPr sz="1600" spc="-40" dirty="0">
                <a:solidFill>
                  <a:srgbClr val="006FC0"/>
                </a:solidFill>
                <a:latin typeface="HGP創英角ｺﾞｼｯｸUB"/>
                <a:cs typeface="HGP創英角ｺﾞｼｯｸUB"/>
              </a:rPr>
              <a:t>して包括的に発注するスキーム</a:t>
            </a:r>
            <a:endParaRPr sz="1600">
              <a:latin typeface="HGP創英角ｺﾞｼｯｸUB"/>
              <a:cs typeface="HGP創英角ｺﾞｼｯｸUB"/>
            </a:endParaRPr>
          </a:p>
        </p:txBody>
      </p:sp>
      <p:sp>
        <p:nvSpPr>
          <p:cNvPr id="60" name="object 60"/>
          <p:cNvSpPr txBox="1"/>
          <p:nvPr/>
        </p:nvSpPr>
        <p:spPr>
          <a:xfrm>
            <a:off x="157683" y="2241143"/>
            <a:ext cx="690245" cy="518159"/>
          </a:xfrm>
          <a:prstGeom prst="rect">
            <a:avLst/>
          </a:prstGeom>
        </p:spPr>
        <p:txBody>
          <a:bodyPr vert="horz" wrap="square" lIns="0" tIns="12700" rIns="0" bIns="0" rtlCol="0">
            <a:spAutoFit/>
          </a:bodyPr>
          <a:lstStyle/>
          <a:p>
            <a:pPr marL="12700" marR="5080" indent="358140">
              <a:lnSpc>
                <a:spcPct val="120400"/>
              </a:lnSpc>
              <a:spcBef>
                <a:spcPts val="100"/>
              </a:spcBef>
            </a:pPr>
            <a:r>
              <a:rPr sz="800" spc="-20" dirty="0">
                <a:latin typeface="Meiryo UI"/>
                <a:cs typeface="Meiryo UI"/>
              </a:rPr>
              <a:t>益田市</a:t>
            </a:r>
            <a:r>
              <a:rPr sz="800" spc="-15" dirty="0">
                <a:latin typeface="Meiryo UI"/>
                <a:cs typeface="Meiryo UI"/>
              </a:rPr>
              <a:t>津和野町</a:t>
            </a:r>
            <a:endParaRPr sz="800">
              <a:latin typeface="Meiryo UI"/>
              <a:cs typeface="Meiryo UI"/>
            </a:endParaRPr>
          </a:p>
          <a:p>
            <a:pPr marL="241935">
              <a:lnSpc>
                <a:spcPct val="100000"/>
              </a:lnSpc>
              <a:spcBef>
                <a:spcPts val="605"/>
              </a:spcBef>
            </a:pPr>
            <a:r>
              <a:rPr sz="800" spc="-20" dirty="0">
                <a:latin typeface="Meiryo UI"/>
                <a:cs typeface="Meiryo UI"/>
              </a:rPr>
              <a:t>吉賀町</a:t>
            </a:r>
            <a:endParaRPr sz="800">
              <a:latin typeface="Meiryo UI"/>
              <a:cs typeface="Meiryo UI"/>
            </a:endParaRPr>
          </a:p>
        </p:txBody>
      </p:sp>
      <p:sp>
        <p:nvSpPr>
          <p:cNvPr id="61" name="object 61"/>
          <p:cNvSpPr/>
          <p:nvPr/>
        </p:nvSpPr>
        <p:spPr>
          <a:xfrm>
            <a:off x="170014" y="2396108"/>
            <a:ext cx="929640" cy="504825"/>
          </a:xfrm>
          <a:custGeom>
            <a:avLst/>
            <a:gdLst/>
            <a:ahLst/>
            <a:cxnLst/>
            <a:rect l="l" t="t" r="r" b="b"/>
            <a:pathLst>
              <a:path w="929640" h="504825">
                <a:moveTo>
                  <a:pt x="807974" y="382778"/>
                </a:moveTo>
                <a:lnTo>
                  <a:pt x="807961" y="382270"/>
                </a:lnTo>
                <a:lnTo>
                  <a:pt x="807808" y="374269"/>
                </a:lnTo>
                <a:lnTo>
                  <a:pt x="807783" y="373024"/>
                </a:lnTo>
                <a:lnTo>
                  <a:pt x="803960" y="364058"/>
                </a:lnTo>
                <a:lnTo>
                  <a:pt x="796747" y="356997"/>
                </a:lnTo>
                <a:lnTo>
                  <a:pt x="787349" y="353314"/>
                </a:lnTo>
                <a:lnTo>
                  <a:pt x="777621" y="353504"/>
                </a:lnTo>
                <a:lnTo>
                  <a:pt x="768667" y="357327"/>
                </a:lnTo>
                <a:lnTo>
                  <a:pt x="765035" y="361022"/>
                </a:lnTo>
                <a:lnTo>
                  <a:pt x="436816" y="148971"/>
                </a:lnTo>
                <a:lnTo>
                  <a:pt x="435648" y="148209"/>
                </a:lnTo>
                <a:lnTo>
                  <a:pt x="422478" y="139700"/>
                </a:lnTo>
                <a:lnTo>
                  <a:pt x="421576" y="139446"/>
                </a:lnTo>
                <a:lnTo>
                  <a:pt x="0" y="139446"/>
                </a:lnTo>
                <a:lnTo>
                  <a:pt x="0" y="148971"/>
                </a:lnTo>
                <a:lnTo>
                  <a:pt x="419239" y="148971"/>
                </a:lnTo>
                <a:lnTo>
                  <a:pt x="759853" y="369023"/>
                </a:lnTo>
                <a:lnTo>
                  <a:pt x="757936" y="373900"/>
                </a:lnTo>
                <a:lnTo>
                  <a:pt x="758088" y="382270"/>
                </a:lnTo>
                <a:lnTo>
                  <a:pt x="758126" y="383654"/>
                </a:lnTo>
                <a:lnTo>
                  <a:pt x="761949" y="392620"/>
                </a:lnTo>
                <a:lnTo>
                  <a:pt x="769175" y="399669"/>
                </a:lnTo>
                <a:lnTo>
                  <a:pt x="778548" y="403364"/>
                </a:lnTo>
                <a:lnTo>
                  <a:pt x="788289" y="403161"/>
                </a:lnTo>
                <a:lnTo>
                  <a:pt x="797242" y="399351"/>
                </a:lnTo>
                <a:lnTo>
                  <a:pt x="804291" y="392176"/>
                </a:lnTo>
                <a:lnTo>
                  <a:pt x="807974" y="382778"/>
                </a:lnTo>
                <a:close/>
              </a:path>
              <a:path w="929640" h="504825">
                <a:moveTo>
                  <a:pt x="864908" y="478929"/>
                </a:moveTo>
                <a:lnTo>
                  <a:pt x="863066" y="469366"/>
                </a:lnTo>
                <a:lnTo>
                  <a:pt x="857770" y="461187"/>
                </a:lnTo>
                <a:lnTo>
                  <a:pt x="849464" y="455422"/>
                </a:lnTo>
                <a:lnTo>
                  <a:pt x="839584" y="453402"/>
                </a:lnTo>
                <a:lnTo>
                  <a:pt x="830021" y="455256"/>
                </a:lnTo>
                <a:lnTo>
                  <a:pt x="821842" y="460552"/>
                </a:lnTo>
                <a:lnTo>
                  <a:pt x="818870" y="464883"/>
                </a:lnTo>
                <a:lnTo>
                  <a:pt x="573824" y="360426"/>
                </a:lnTo>
                <a:lnTo>
                  <a:pt x="572935" y="360045"/>
                </a:lnTo>
                <a:lnTo>
                  <a:pt x="551789" y="351028"/>
                </a:lnTo>
                <a:lnTo>
                  <a:pt x="214960" y="351028"/>
                </a:lnTo>
                <a:lnTo>
                  <a:pt x="214960" y="360426"/>
                </a:lnTo>
                <a:lnTo>
                  <a:pt x="549541" y="360426"/>
                </a:lnTo>
                <a:lnTo>
                  <a:pt x="815149" y="473659"/>
                </a:lnTo>
                <a:lnTo>
                  <a:pt x="839431" y="504240"/>
                </a:lnTo>
                <a:lnTo>
                  <a:pt x="848995" y="502399"/>
                </a:lnTo>
                <a:lnTo>
                  <a:pt x="857161" y="497116"/>
                </a:lnTo>
                <a:lnTo>
                  <a:pt x="862876" y="488823"/>
                </a:lnTo>
                <a:lnTo>
                  <a:pt x="864019" y="483235"/>
                </a:lnTo>
                <a:lnTo>
                  <a:pt x="864908" y="478929"/>
                </a:lnTo>
                <a:close/>
              </a:path>
              <a:path w="929640" h="504825">
                <a:moveTo>
                  <a:pt x="929132" y="237858"/>
                </a:moveTo>
                <a:lnTo>
                  <a:pt x="926858" y="228396"/>
                </a:lnTo>
                <a:lnTo>
                  <a:pt x="920927" y="220218"/>
                </a:lnTo>
                <a:lnTo>
                  <a:pt x="912291" y="215049"/>
                </a:lnTo>
                <a:lnTo>
                  <a:pt x="902652" y="213614"/>
                </a:lnTo>
                <a:lnTo>
                  <a:pt x="893191" y="215900"/>
                </a:lnTo>
                <a:lnTo>
                  <a:pt x="888987" y="218973"/>
                </a:lnTo>
                <a:lnTo>
                  <a:pt x="660565" y="9525"/>
                </a:lnTo>
                <a:lnTo>
                  <a:pt x="659180" y="8255"/>
                </a:lnTo>
                <a:lnTo>
                  <a:pt x="651560" y="1270"/>
                </a:lnTo>
                <a:lnTo>
                  <a:pt x="650697" y="508"/>
                </a:lnTo>
                <a:lnTo>
                  <a:pt x="649541" y="0"/>
                </a:lnTo>
                <a:lnTo>
                  <a:pt x="351802" y="0"/>
                </a:lnTo>
                <a:lnTo>
                  <a:pt x="351802" y="9525"/>
                </a:lnTo>
                <a:lnTo>
                  <a:pt x="646518" y="9525"/>
                </a:lnTo>
                <a:lnTo>
                  <a:pt x="882561" y="225958"/>
                </a:lnTo>
                <a:lnTo>
                  <a:pt x="879830" y="230466"/>
                </a:lnTo>
                <a:lnTo>
                  <a:pt x="878382" y="240068"/>
                </a:lnTo>
                <a:lnTo>
                  <a:pt x="880656" y="249516"/>
                </a:lnTo>
                <a:lnTo>
                  <a:pt x="886599" y="257683"/>
                </a:lnTo>
                <a:lnTo>
                  <a:pt x="895223" y="262915"/>
                </a:lnTo>
                <a:lnTo>
                  <a:pt x="904862" y="264350"/>
                </a:lnTo>
                <a:lnTo>
                  <a:pt x="914323" y="262077"/>
                </a:lnTo>
                <a:lnTo>
                  <a:pt x="922489" y="256159"/>
                </a:lnTo>
                <a:lnTo>
                  <a:pt x="927684" y="247497"/>
                </a:lnTo>
                <a:lnTo>
                  <a:pt x="928446" y="242443"/>
                </a:lnTo>
                <a:lnTo>
                  <a:pt x="929132" y="237858"/>
                </a:lnTo>
                <a:close/>
              </a:path>
            </a:pathLst>
          </a:custGeom>
          <a:solidFill>
            <a:srgbClr val="000000"/>
          </a:solidFill>
        </p:spPr>
        <p:txBody>
          <a:bodyPr wrap="square" lIns="0" tIns="0" rIns="0" bIns="0" rtlCol="0"/>
          <a:lstStyle/>
          <a:p>
            <a:endParaRPr/>
          </a:p>
        </p:txBody>
      </p:sp>
      <p:sp>
        <p:nvSpPr>
          <p:cNvPr id="62" name="object 62"/>
          <p:cNvSpPr txBox="1"/>
          <p:nvPr/>
        </p:nvSpPr>
        <p:spPr>
          <a:xfrm>
            <a:off x="1367408" y="2263228"/>
            <a:ext cx="255270" cy="137160"/>
          </a:xfrm>
          <a:prstGeom prst="rect">
            <a:avLst/>
          </a:prstGeom>
          <a:solidFill>
            <a:srgbClr val="FFFFFF"/>
          </a:solidFill>
        </p:spPr>
        <p:txBody>
          <a:bodyPr vert="horz" wrap="square" lIns="0" tIns="22860" rIns="0" bIns="0" rtlCol="0">
            <a:spAutoFit/>
          </a:bodyPr>
          <a:lstStyle/>
          <a:p>
            <a:pPr marL="12700">
              <a:lnSpc>
                <a:spcPct val="100000"/>
              </a:lnSpc>
              <a:spcBef>
                <a:spcPts val="180"/>
              </a:spcBef>
            </a:pPr>
            <a:r>
              <a:rPr sz="600" b="1" spc="-20" dirty="0">
                <a:latin typeface="Meiryo UI"/>
                <a:cs typeface="Meiryo UI"/>
              </a:rPr>
              <a:t>島根県</a:t>
            </a:r>
            <a:endParaRPr sz="600">
              <a:latin typeface="Meiryo UI"/>
              <a:cs typeface="Meiryo UI"/>
            </a:endParaRPr>
          </a:p>
        </p:txBody>
      </p:sp>
      <p:pic>
        <p:nvPicPr>
          <p:cNvPr id="63" name="object 63"/>
          <p:cNvPicPr/>
          <p:nvPr/>
        </p:nvPicPr>
        <p:blipFill>
          <a:blip r:embed="rId6" cstate="print"/>
          <a:stretch>
            <a:fillRect/>
          </a:stretch>
        </p:blipFill>
        <p:spPr>
          <a:xfrm>
            <a:off x="4728336" y="1764652"/>
            <a:ext cx="782878" cy="1230134"/>
          </a:xfrm>
          <a:prstGeom prst="rect">
            <a:avLst/>
          </a:prstGeom>
        </p:spPr>
      </p:pic>
      <p:sp>
        <p:nvSpPr>
          <p:cNvPr id="64" name="object 64"/>
          <p:cNvSpPr txBox="1"/>
          <p:nvPr/>
        </p:nvSpPr>
        <p:spPr>
          <a:xfrm>
            <a:off x="4760467" y="1937971"/>
            <a:ext cx="307975" cy="123189"/>
          </a:xfrm>
          <a:prstGeom prst="rect">
            <a:avLst/>
          </a:prstGeom>
          <a:solidFill>
            <a:srgbClr val="FFFFFF"/>
          </a:solidFill>
        </p:spPr>
        <p:txBody>
          <a:bodyPr vert="horz" wrap="square" lIns="0" tIns="1270" rIns="0" bIns="0" rtlCol="0">
            <a:spAutoFit/>
          </a:bodyPr>
          <a:lstStyle/>
          <a:p>
            <a:pPr marL="1270">
              <a:lnSpc>
                <a:spcPts val="955"/>
              </a:lnSpc>
              <a:spcBef>
                <a:spcPts val="10"/>
              </a:spcBef>
            </a:pPr>
            <a:r>
              <a:rPr sz="800" spc="-20" dirty="0">
                <a:latin typeface="Meiryo UI"/>
                <a:cs typeface="Meiryo UI"/>
              </a:rPr>
              <a:t>宇陀市</a:t>
            </a:r>
            <a:endParaRPr sz="800">
              <a:latin typeface="Meiryo UI"/>
              <a:cs typeface="Meiryo UI"/>
            </a:endParaRPr>
          </a:p>
        </p:txBody>
      </p:sp>
      <p:sp>
        <p:nvSpPr>
          <p:cNvPr id="65" name="object 65"/>
          <p:cNvSpPr txBox="1"/>
          <p:nvPr/>
        </p:nvSpPr>
        <p:spPr>
          <a:xfrm>
            <a:off x="5451475" y="1902434"/>
            <a:ext cx="391160" cy="295910"/>
          </a:xfrm>
          <a:prstGeom prst="rect">
            <a:avLst/>
          </a:prstGeom>
        </p:spPr>
        <p:txBody>
          <a:bodyPr vert="horz" wrap="square" lIns="0" tIns="12700" rIns="0" bIns="0" rtlCol="0">
            <a:spAutoFit/>
          </a:bodyPr>
          <a:lstStyle/>
          <a:p>
            <a:pPr marL="71755" marR="5080" indent="-59690">
              <a:lnSpc>
                <a:spcPct val="110700"/>
              </a:lnSpc>
              <a:spcBef>
                <a:spcPts val="100"/>
              </a:spcBef>
            </a:pPr>
            <a:r>
              <a:rPr sz="800" spc="-20" dirty="0">
                <a:latin typeface="Meiryo UI"/>
                <a:cs typeface="Meiryo UI"/>
              </a:rPr>
              <a:t>曽爾村御杖村</a:t>
            </a:r>
            <a:endParaRPr sz="800">
              <a:latin typeface="Meiryo UI"/>
              <a:cs typeface="Meiryo UI"/>
            </a:endParaRPr>
          </a:p>
        </p:txBody>
      </p:sp>
      <p:sp>
        <p:nvSpPr>
          <p:cNvPr id="66" name="object 66"/>
          <p:cNvSpPr txBox="1"/>
          <p:nvPr/>
        </p:nvSpPr>
        <p:spPr>
          <a:xfrm>
            <a:off x="5377434" y="2332736"/>
            <a:ext cx="434340" cy="147955"/>
          </a:xfrm>
          <a:prstGeom prst="rect">
            <a:avLst/>
          </a:prstGeom>
        </p:spPr>
        <p:txBody>
          <a:bodyPr vert="horz" wrap="square" lIns="0" tIns="13335" rIns="0" bIns="0" rtlCol="0">
            <a:spAutoFit/>
          </a:bodyPr>
          <a:lstStyle/>
          <a:p>
            <a:pPr marL="12700">
              <a:lnSpc>
                <a:spcPct val="100000"/>
              </a:lnSpc>
              <a:spcBef>
                <a:spcPts val="105"/>
              </a:spcBef>
            </a:pPr>
            <a:r>
              <a:rPr sz="800" spc="-15" dirty="0">
                <a:latin typeface="Meiryo UI"/>
                <a:cs typeface="Meiryo UI"/>
              </a:rPr>
              <a:t>東吉野村</a:t>
            </a:r>
            <a:endParaRPr sz="800">
              <a:latin typeface="Meiryo UI"/>
              <a:cs typeface="Meiryo UI"/>
            </a:endParaRPr>
          </a:p>
        </p:txBody>
      </p:sp>
      <p:grpSp>
        <p:nvGrpSpPr>
          <p:cNvPr id="67" name="object 67"/>
          <p:cNvGrpSpPr/>
          <p:nvPr/>
        </p:nvGrpSpPr>
        <p:grpSpPr>
          <a:xfrm>
            <a:off x="5108003" y="2007298"/>
            <a:ext cx="346075" cy="351790"/>
            <a:chOff x="5108003" y="2007298"/>
            <a:chExt cx="346075" cy="351790"/>
          </a:xfrm>
        </p:grpSpPr>
        <p:pic>
          <p:nvPicPr>
            <p:cNvPr id="68" name="object 68"/>
            <p:cNvPicPr/>
            <p:nvPr/>
          </p:nvPicPr>
          <p:blipFill>
            <a:blip r:embed="rId7" cstate="print"/>
            <a:stretch>
              <a:fillRect/>
            </a:stretch>
          </p:blipFill>
          <p:spPr>
            <a:xfrm>
              <a:off x="5112765" y="2012060"/>
              <a:ext cx="215646" cy="246379"/>
            </a:xfrm>
            <a:prstGeom prst="rect">
              <a:avLst/>
            </a:prstGeom>
          </p:spPr>
        </p:pic>
        <p:sp>
          <p:nvSpPr>
            <p:cNvPr id="69" name="object 69"/>
            <p:cNvSpPr/>
            <p:nvPr/>
          </p:nvSpPr>
          <p:spPr>
            <a:xfrm>
              <a:off x="5112765" y="2012060"/>
              <a:ext cx="215900" cy="246379"/>
            </a:xfrm>
            <a:custGeom>
              <a:avLst/>
              <a:gdLst/>
              <a:ahLst/>
              <a:cxnLst/>
              <a:rect l="l" t="t" r="r" b="b"/>
              <a:pathLst>
                <a:path w="215900" h="246380">
                  <a:moveTo>
                    <a:pt x="59689" y="88646"/>
                  </a:moveTo>
                  <a:lnTo>
                    <a:pt x="80645" y="89535"/>
                  </a:lnTo>
                  <a:lnTo>
                    <a:pt x="87375" y="84581"/>
                  </a:lnTo>
                  <a:lnTo>
                    <a:pt x="87375" y="64135"/>
                  </a:lnTo>
                  <a:lnTo>
                    <a:pt x="90932" y="60578"/>
                  </a:lnTo>
                  <a:lnTo>
                    <a:pt x="84709" y="56641"/>
                  </a:lnTo>
                  <a:lnTo>
                    <a:pt x="89535" y="46354"/>
                  </a:lnTo>
                  <a:lnTo>
                    <a:pt x="94487" y="36575"/>
                  </a:lnTo>
                  <a:lnTo>
                    <a:pt x="105663" y="28575"/>
                  </a:lnTo>
                  <a:lnTo>
                    <a:pt x="110489" y="23113"/>
                  </a:lnTo>
                  <a:lnTo>
                    <a:pt x="110489" y="19558"/>
                  </a:lnTo>
                  <a:lnTo>
                    <a:pt x="106934" y="8889"/>
                  </a:lnTo>
                  <a:lnTo>
                    <a:pt x="117221" y="9778"/>
                  </a:lnTo>
                  <a:lnTo>
                    <a:pt x="132334" y="0"/>
                  </a:lnTo>
                  <a:lnTo>
                    <a:pt x="159512" y="15112"/>
                  </a:lnTo>
                  <a:lnTo>
                    <a:pt x="170180" y="20447"/>
                  </a:lnTo>
                  <a:lnTo>
                    <a:pt x="158114" y="43179"/>
                  </a:lnTo>
                  <a:lnTo>
                    <a:pt x="162687" y="56641"/>
                  </a:lnTo>
                  <a:lnTo>
                    <a:pt x="155956" y="57530"/>
                  </a:lnTo>
                  <a:lnTo>
                    <a:pt x="164464" y="68199"/>
                  </a:lnTo>
                  <a:lnTo>
                    <a:pt x="169799" y="70358"/>
                  </a:lnTo>
                  <a:lnTo>
                    <a:pt x="174244" y="80137"/>
                  </a:lnTo>
                  <a:lnTo>
                    <a:pt x="184912" y="81025"/>
                  </a:lnTo>
                  <a:lnTo>
                    <a:pt x="200913" y="91186"/>
                  </a:lnTo>
                  <a:lnTo>
                    <a:pt x="215646" y="93090"/>
                  </a:lnTo>
                  <a:lnTo>
                    <a:pt x="205867" y="111378"/>
                  </a:lnTo>
                  <a:lnTo>
                    <a:pt x="210312" y="123825"/>
                  </a:lnTo>
                  <a:lnTo>
                    <a:pt x="206756" y="127380"/>
                  </a:lnTo>
                  <a:lnTo>
                    <a:pt x="198755" y="127000"/>
                  </a:lnTo>
                  <a:lnTo>
                    <a:pt x="199136" y="131444"/>
                  </a:lnTo>
                  <a:lnTo>
                    <a:pt x="201803" y="137160"/>
                  </a:lnTo>
                  <a:lnTo>
                    <a:pt x="189357" y="166115"/>
                  </a:lnTo>
                  <a:lnTo>
                    <a:pt x="179578" y="171068"/>
                  </a:lnTo>
                  <a:lnTo>
                    <a:pt x="182625" y="187071"/>
                  </a:lnTo>
                  <a:lnTo>
                    <a:pt x="150622" y="183134"/>
                  </a:lnTo>
                  <a:lnTo>
                    <a:pt x="157225" y="191515"/>
                  </a:lnTo>
                  <a:lnTo>
                    <a:pt x="139954" y="212851"/>
                  </a:lnTo>
                  <a:lnTo>
                    <a:pt x="126111" y="212851"/>
                  </a:lnTo>
                  <a:lnTo>
                    <a:pt x="119887" y="224536"/>
                  </a:lnTo>
                  <a:lnTo>
                    <a:pt x="89154" y="234314"/>
                  </a:lnTo>
                  <a:lnTo>
                    <a:pt x="82423" y="232537"/>
                  </a:lnTo>
                  <a:lnTo>
                    <a:pt x="71755" y="239140"/>
                  </a:lnTo>
                  <a:lnTo>
                    <a:pt x="62357" y="235203"/>
                  </a:lnTo>
                  <a:lnTo>
                    <a:pt x="56134" y="246379"/>
                  </a:lnTo>
                  <a:lnTo>
                    <a:pt x="26288" y="223138"/>
                  </a:lnTo>
                  <a:lnTo>
                    <a:pt x="12954" y="227584"/>
                  </a:lnTo>
                  <a:lnTo>
                    <a:pt x="9906" y="219583"/>
                  </a:lnTo>
                  <a:lnTo>
                    <a:pt x="6350" y="215137"/>
                  </a:lnTo>
                  <a:lnTo>
                    <a:pt x="0" y="216535"/>
                  </a:lnTo>
                  <a:lnTo>
                    <a:pt x="8128" y="203580"/>
                  </a:lnTo>
                  <a:lnTo>
                    <a:pt x="3175" y="184403"/>
                  </a:lnTo>
                  <a:lnTo>
                    <a:pt x="28067" y="152780"/>
                  </a:lnTo>
                  <a:lnTo>
                    <a:pt x="26288" y="139446"/>
                  </a:lnTo>
                  <a:lnTo>
                    <a:pt x="43687" y="126491"/>
                  </a:lnTo>
                  <a:lnTo>
                    <a:pt x="59689" y="88646"/>
                  </a:lnTo>
                  <a:close/>
                </a:path>
              </a:pathLst>
            </a:custGeom>
            <a:ln w="9525">
              <a:solidFill>
                <a:srgbClr val="943735"/>
              </a:solidFill>
            </a:ln>
          </p:spPr>
          <p:txBody>
            <a:bodyPr wrap="square" lIns="0" tIns="0" rIns="0" bIns="0" rtlCol="0"/>
            <a:lstStyle/>
            <a:p>
              <a:endParaRPr/>
            </a:p>
          </p:txBody>
        </p:sp>
        <p:pic>
          <p:nvPicPr>
            <p:cNvPr id="70" name="object 70"/>
            <p:cNvPicPr/>
            <p:nvPr/>
          </p:nvPicPr>
          <p:blipFill>
            <a:blip r:embed="rId8" cstate="print"/>
            <a:stretch>
              <a:fillRect/>
            </a:stretch>
          </p:blipFill>
          <p:spPr>
            <a:xfrm>
              <a:off x="5157914" y="2095563"/>
              <a:ext cx="295783" cy="263398"/>
            </a:xfrm>
            <a:prstGeom prst="rect">
              <a:avLst/>
            </a:prstGeom>
          </p:spPr>
        </p:pic>
      </p:grpSp>
      <p:sp>
        <p:nvSpPr>
          <p:cNvPr id="71" name="object 71"/>
          <p:cNvSpPr txBox="1"/>
          <p:nvPr/>
        </p:nvSpPr>
        <p:spPr>
          <a:xfrm>
            <a:off x="4969255" y="2366422"/>
            <a:ext cx="278765" cy="106680"/>
          </a:xfrm>
          <a:prstGeom prst="rect">
            <a:avLst/>
          </a:prstGeom>
          <a:solidFill>
            <a:srgbClr val="FFFFFF"/>
          </a:solidFill>
        </p:spPr>
        <p:txBody>
          <a:bodyPr vert="horz" wrap="square" lIns="0" tIns="8255" rIns="0" bIns="0" rtlCol="0">
            <a:spAutoFit/>
          </a:bodyPr>
          <a:lstStyle/>
          <a:p>
            <a:pPr marL="25400">
              <a:lnSpc>
                <a:spcPct val="100000"/>
              </a:lnSpc>
              <a:spcBef>
                <a:spcPts val="65"/>
              </a:spcBef>
            </a:pPr>
            <a:r>
              <a:rPr sz="600" b="1" spc="-20" dirty="0">
                <a:latin typeface="Meiryo UI"/>
                <a:cs typeface="Meiryo UI"/>
              </a:rPr>
              <a:t>奈良県</a:t>
            </a:r>
            <a:endParaRPr sz="600">
              <a:latin typeface="Meiryo UI"/>
              <a:cs typeface="Meiryo UI"/>
            </a:endParaRPr>
          </a:p>
        </p:txBody>
      </p:sp>
      <p:grpSp>
        <p:nvGrpSpPr>
          <p:cNvPr id="72" name="object 72"/>
          <p:cNvGrpSpPr/>
          <p:nvPr/>
        </p:nvGrpSpPr>
        <p:grpSpPr>
          <a:xfrm>
            <a:off x="5085460" y="1989708"/>
            <a:ext cx="436245" cy="412750"/>
            <a:chOff x="5085460" y="1989708"/>
            <a:chExt cx="436245" cy="412750"/>
          </a:xfrm>
        </p:grpSpPr>
        <p:pic>
          <p:nvPicPr>
            <p:cNvPr id="73" name="object 73"/>
            <p:cNvPicPr/>
            <p:nvPr/>
          </p:nvPicPr>
          <p:blipFill>
            <a:blip r:embed="rId9" cstate="print"/>
            <a:stretch>
              <a:fillRect/>
            </a:stretch>
          </p:blipFill>
          <p:spPr>
            <a:xfrm>
              <a:off x="5085460" y="2004440"/>
              <a:ext cx="180252" cy="153074"/>
            </a:xfrm>
            <a:prstGeom prst="rect">
              <a:avLst/>
            </a:prstGeom>
          </p:spPr>
        </p:pic>
        <p:pic>
          <p:nvPicPr>
            <p:cNvPr id="74" name="object 74"/>
            <p:cNvPicPr/>
            <p:nvPr/>
          </p:nvPicPr>
          <p:blipFill>
            <a:blip r:embed="rId10" cstate="print"/>
            <a:stretch>
              <a:fillRect/>
            </a:stretch>
          </p:blipFill>
          <p:spPr>
            <a:xfrm>
              <a:off x="5239744" y="2262756"/>
              <a:ext cx="148992" cy="139701"/>
            </a:xfrm>
            <a:prstGeom prst="rect">
              <a:avLst/>
            </a:prstGeom>
          </p:spPr>
        </p:pic>
        <p:pic>
          <p:nvPicPr>
            <p:cNvPr id="75" name="object 75"/>
            <p:cNvPicPr/>
            <p:nvPr/>
          </p:nvPicPr>
          <p:blipFill>
            <a:blip r:embed="rId11" cstate="print"/>
            <a:stretch>
              <a:fillRect/>
            </a:stretch>
          </p:blipFill>
          <p:spPr>
            <a:xfrm>
              <a:off x="5329755" y="1989708"/>
              <a:ext cx="191823" cy="226583"/>
            </a:xfrm>
            <a:prstGeom prst="rect">
              <a:avLst/>
            </a:prstGeom>
          </p:spPr>
        </p:pic>
      </p:grpSp>
      <p:sp>
        <p:nvSpPr>
          <p:cNvPr id="76" name="object 76"/>
          <p:cNvSpPr/>
          <p:nvPr/>
        </p:nvSpPr>
        <p:spPr>
          <a:xfrm>
            <a:off x="2396617" y="3947744"/>
            <a:ext cx="4320540" cy="307975"/>
          </a:xfrm>
          <a:custGeom>
            <a:avLst/>
            <a:gdLst/>
            <a:ahLst/>
            <a:cxnLst/>
            <a:rect l="l" t="t" r="r" b="b"/>
            <a:pathLst>
              <a:path w="4320540" h="307975">
                <a:moveTo>
                  <a:pt x="0" y="307771"/>
                </a:moveTo>
                <a:lnTo>
                  <a:pt x="4320032" y="307771"/>
                </a:lnTo>
                <a:lnTo>
                  <a:pt x="4320032" y="0"/>
                </a:lnTo>
                <a:lnTo>
                  <a:pt x="0" y="0"/>
                </a:lnTo>
                <a:lnTo>
                  <a:pt x="0" y="307771"/>
                </a:lnTo>
                <a:close/>
              </a:path>
            </a:pathLst>
          </a:custGeom>
          <a:ln w="28575">
            <a:solidFill>
              <a:srgbClr val="006FC0"/>
            </a:solidFill>
          </a:ln>
        </p:spPr>
        <p:txBody>
          <a:bodyPr wrap="square" lIns="0" tIns="0" rIns="0" bIns="0" rtlCol="0"/>
          <a:lstStyle/>
          <a:p>
            <a:endParaRPr/>
          </a:p>
        </p:txBody>
      </p:sp>
      <p:sp>
        <p:nvSpPr>
          <p:cNvPr id="77" name="object 77"/>
          <p:cNvSpPr txBox="1"/>
          <p:nvPr/>
        </p:nvSpPr>
        <p:spPr>
          <a:xfrm>
            <a:off x="2396617" y="3933456"/>
            <a:ext cx="4320540" cy="341630"/>
          </a:xfrm>
          <a:prstGeom prst="rect">
            <a:avLst/>
          </a:prstGeom>
          <a:solidFill>
            <a:srgbClr val="006FC0"/>
          </a:solidFill>
        </p:spPr>
        <p:txBody>
          <a:bodyPr vert="horz" wrap="square" lIns="0" tIns="66040" rIns="0" bIns="0" rtlCol="0">
            <a:spAutoFit/>
          </a:bodyPr>
          <a:lstStyle/>
          <a:p>
            <a:pPr marL="1033780">
              <a:lnSpc>
                <a:spcPct val="100000"/>
              </a:lnSpc>
              <a:spcBef>
                <a:spcPts val="520"/>
              </a:spcBef>
            </a:pPr>
            <a:r>
              <a:rPr sz="1400" spc="-10" dirty="0">
                <a:solidFill>
                  <a:srgbClr val="FFFFFF"/>
                </a:solidFill>
                <a:latin typeface="HGP創英角ｺﾞｼｯｸUB"/>
                <a:cs typeface="HGP創英角ｺﾞｼｯｸUB"/>
              </a:rPr>
              <a:t>【多分野連携】  秋田県大館市</a:t>
            </a:r>
            <a:endParaRPr sz="1400">
              <a:latin typeface="HGP創英角ｺﾞｼｯｸUB"/>
              <a:cs typeface="HGP創英角ｺﾞｼｯｸUB"/>
            </a:endParaRPr>
          </a:p>
        </p:txBody>
      </p:sp>
      <p:sp>
        <p:nvSpPr>
          <p:cNvPr id="78" name="object 78"/>
          <p:cNvSpPr/>
          <p:nvPr/>
        </p:nvSpPr>
        <p:spPr>
          <a:xfrm>
            <a:off x="2396617" y="4260240"/>
            <a:ext cx="4320540" cy="2339975"/>
          </a:xfrm>
          <a:custGeom>
            <a:avLst/>
            <a:gdLst/>
            <a:ahLst/>
            <a:cxnLst/>
            <a:rect l="l" t="t" r="r" b="b"/>
            <a:pathLst>
              <a:path w="4320540" h="2339975">
                <a:moveTo>
                  <a:pt x="0" y="2339975"/>
                </a:moveTo>
                <a:lnTo>
                  <a:pt x="4320032" y="2339975"/>
                </a:lnTo>
                <a:lnTo>
                  <a:pt x="4320032" y="0"/>
                </a:lnTo>
                <a:lnTo>
                  <a:pt x="0" y="0"/>
                </a:lnTo>
                <a:lnTo>
                  <a:pt x="0" y="2339975"/>
                </a:lnTo>
                <a:close/>
              </a:path>
            </a:pathLst>
          </a:custGeom>
          <a:ln w="28575">
            <a:solidFill>
              <a:srgbClr val="006FC0"/>
            </a:solidFill>
          </a:ln>
        </p:spPr>
        <p:txBody>
          <a:bodyPr wrap="square" lIns="0" tIns="0" rIns="0" bIns="0" rtlCol="0"/>
          <a:lstStyle/>
          <a:p>
            <a:endParaRPr/>
          </a:p>
        </p:txBody>
      </p:sp>
      <p:sp>
        <p:nvSpPr>
          <p:cNvPr id="79" name="object 79"/>
          <p:cNvSpPr txBox="1"/>
          <p:nvPr/>
        </p:nvSpPr>
        <p:spPr>
          <a:xfrm>
            <a:off x="2595752" y="6062878"/>
            <a:ext cx="3951604" cy="513080"/>
          </a:xfrm>
          <a:prstGeom prst="rect">
            <a:avLst/>
          </a:prstGeom>
        </p:spPr>
        <p:txBody>
          <a:bodyPr vert="horz" wrap="square" lIns="0" tIns="12065" rIns="0" bIns="0" rtlCol="0">
            <a:spAutoFit/>
          </a:bodyPr>
          <a:lstStyle/>
          <a:p>
            <a:pPr algn="ctr">
              <a:lnSpc>
                <a:spcPct val="100000"/>
              </a:lnSpc>
              <a:spcBef>
                <a:spcPts val="95"/>
              </a:spcBef>
            </a:pPr>
            <a:r>
              <a:rPr sz="1600" spc="-35" dirty="0">
                <a:solidFill>
                  <a:srgbClr val="006FC0"/>
                </a:solidFill>
                <a:latin typeface="HGP創英角ｺﾞｼｯｸUB"/>
                <a:cs typeface="HGP創英角ｺﾞｼｯｸUB"/>
              </a:rPr>
              <a:t>道路、河川、公園に加えて、</a:t>
            </a:r>
            <a:r>
              <a:rPr sz="1600" spc="-160" dirty="0">
                <a:solidFill>
                  <a:srgbClr val="FF0000"/>
                </a:solidFill>
                <a:latin typeface="HGP創英角ｺﾞｼｯｸUB"/>
                <a:cs typeface="HGP創英角ｺﾞｼｯｸUB"/>
              </a:rPr>
              <a:t>農林道や下水路</a:t>
            </a:r>
            <a:r>
              <a:rPr sz="1600" spc="-50" dirty="0">
                <a:solidFill>
                  <a:srgbClr val="006FC0"/>
                </a:solidFill>
                <a:latin typeface="HGP創英角ｺﾞｼｯｸUB"/>
                <a:cs typeface="HGP創英角ｺﾞｼｯｸUB"/>
              </a:rPr>
              <a:t>を</a:t>
            </a:r>
            <a:endParaRPr sz="1600">
              <a:latin typeface="HGP創英角ｺﾞｼｯｸUB"/>
              <a:cs typeface="HGP創英角ｺﾞｼｯｸUB"/>
            </a:endParaRPr>
          </a:p>
          <a:p>
            <a:pPr marL="1905" algn="ctr">
              <a:lnSpc>
                <a:spcPct val="100000"/>
              </a:lnSpc>
              <a:spcBef>
                <a:spcPts val="5"/>
              </a:spcBef>
            </a:pPr>
            <a:r>
              <a:rPr sz="1600" spc="-35" dirty="0">
                <a:solidFill>
                  <a:srgbClr val="006FC0"/>
                </a:solidFill>
                <a:latin typeface="HGP創英角ｺﾞｼｯｸUB"/>
                <a:cs typeface="HGP創英角ｺﾞｼｯｸUB"/>
              </a:rPr>
              <a:t>分野横断で発注するスキーム</a:t>
            </a:r>
            <a:endParaRPr sz="1600">
              <a:latin typeface="HGP創英角ｺﾞｼｯｸUB"/>
              <a:cs typeface="HGP創英角ｺﾞｼｯｸUB"/>
            </a:endParaRPr>
          </a:p>
        </p:txBody>
      </p:sp>
      <p:grpSp>
        <p:nvGrpSpPr>
          <p:cNvPr id="80" name="object 80"/>
          <p:cNvGrpSpPr/>
          <p:nvPr/>
        </p:nvGrpSpPr>
        <p:grpSpPr>
          <a:xfrm>
            <a:off x="2499803" y="4307382"/>
            <a:ext cx="941705" cy="1506220"/>
            <a:chOff x="2499803" y="4307382"/>
            <a:chExt cx="941705" cy="1506220"/>
          </a:xfrm>
        </p:grpSpPr>
        <p:pic>
          <p:nvPicPr>
            <p:cNvPr id="81" name="object 81"/>
            <p:cNvPicPr/>
            <p:nvPr/>
          </p:nvPicPr>
          <p:blipFill>
            <a:blip r:embed="rId12" cstate="print"/>
            <a:stretch>
              <a:fillRect/>
            </a:stretch>
          </p:blipFill>
          <p:spPr>
            <a:xfrm>
              <a:off x="2499803" y="4307382"/>
              <a:ext cx="941553" cy="1506220"/>
            </a:xfrm>
            <a:prstGeom prst="rect">
              <a:avLst/>
            </a:prstGeom>
          </p:spPr>
        </p:pic>
        <p:sp>
          <p:nvSpPr>
            <p:cNvPr id="82" name="object 82"/>
            <p:cNvSpPr/>
            <p:nvPr/>
          </p:nvSpPr>
          <p:spPr>
            <a:xfrm>
              <a:off x="2953130" y="4353560"/>
              <a:ext cx="297815" cy="398145"/>
            </a:xfrm>
            <a:custGeom>
              <a:avLst/>
              <a:gdLst/>
              <a:ahLst/>
              <a:cxnLst/>
              <a:rect l="l" t="t" r="r" b="b"/>
              <a:pathLst>
                <a:path w="297814" h="398145">
                  <a:moveTo>
                    <a:pt x="39369" y="0"/>
                  </a:moveTo>
                  <a:lnTo>
                    <a:pt x="36194" y="7619"/>
                  </a:lnTo>
                  <a:lnTo>
                    <a:pt x="18668" y="7112"/>
                  </a:lnTo>
                  <a:lnTo>
                    <a:pt x="4191" y="43433"/>
                  </a:lnTo>
                  <a:lnTo>
                    <a:pt x="0" y="84962"/>
                  </a:lnTo>
                  <a:lnTo>
                    <a:pt x="18161" y="103631"/>
                  </a:lnTo>
                  <a:lnTo>
                    <a:pt x="16510" y="116331"/>
                  </a:lnTo>
                  <a:lnTo>
                    <a:pt x="24892" y="124459"/>
                  </a:lnTo>
                  <a:lnTo>
                    <a:pt x="34670" y="137540"/>
                  </a:lnTo>
                  <a:lnTo>
                    <a:pt x="36149" y="149036"/>
                  </a:lnTo>
                  <a:lnTo>
                    <a:pt x="39449" y="159686"/>
                  </a:lnTo>
                  <a:lnTo>
                    <a:pt x="48132" y="180594"/>
                  </a:lnTo>
                  <a:lnTo>
                    <a:pt x="60070" y="192277"/>
                  </a:lnTo>
                  <a:lnTo>
                    <a:pt x="56895" y="196722"/>
                  </a:lnTo>
                  <a:lnTo>
                    <a:pt x="58927" y="212470"/>
                  </a:lnTo>
                  <a:lnTo>
                    <a:pt x="76581" y="207390"/>
                  </a:lnTo>
                  <a:lnTo>
                    <a:pt x="82804" y="219582"/>
                  </a:lnTo>
                  <a:lnTo>
                    <a:pt x="101345" y="223646"/>
                  </a:lnTo>
                  <a:lnTo>
                    <a:pt x="100837" y="241807"/>
                  </a:lnTo>
                  <a:lnTo>
                    <a:pt x="112775" y="249427"/>
                  </a:lnTo>
                  <a:lnTo>
                    <a:pt x="107568" y="269113"/>
                  </a:lnTo>
                  <a:lnTo>
                    <a:pt x="111760" y="283337"/>
                  </a:lnTo>
                  <a:lnTo>
                    <a:pt x="117982" y="293369"/>
                  </a:lnTo>
                  <a:lnTo>
                    <a:pt x="114807" y="299465"/>
                  </a:lnTo>
                  <a:lnTo>
                    <a:pt x="115824" y="303529"/>
                  </a:lnTo>
                  <a:lnTo>
                    <a:pt x="127254" y="301497"/>
                  </a:lnTo>
                  <a:lnTo>
                    <a:pt x="138683" y="310641"/>
                  </a:lnTo>
                  <a:lnTo>
                    <a:pt x="153162" y="294385"/>
                  </a:lnTo>
                  <a:lnTo>
                    <a:pt x="156210" y="318642"/>
                  </a:lnTo>
                  <a:lnTo>
                    <a:pt x="191388" y="330326"/>
                  </a:lnTo>
                  <a:lnTo>
                    <a:pt x="192272" y="338538"/>
                  </a:lnTo>
                  <a:lnTo>
                    <a:pt x="192452" y="346773"/>
                  </a:lnTo>
                  <a:lnTo>
                    <a:pt x="191896" y="363219"/>
                  </a:lnTo>
                  <a:lnTo>
                    <a:pt x="207391" y="370331"/>
                  </a:lnTo>
                  <a:lnTo>
                    <a:pt x="216154" y="360171"/>
                  </a:lnTo>
                  <a:lnTo>
                    <a:pt x="235331" y="364744"/>
                  </a:lnTo>
                  <a:lnTo>
                    <a:pt x="241045" y="372363"/>
                  </a:lnTo>
                  <a:lnTo>
                    <a:pt x="253492" y="378459"/>
                  </a:lnTo>
                  <a:lnTo>
                    <a:pt x="262763" y="397637"/>
                  </a:lnTo>
                  <a:lnTo>
                    <a:pt x="276225" y="371347"/>
                  </a:lnTo>
                  <a:lnTo>
                    <a:pt x="273050" y="355091"/>
                  </a:lnTo>
                  <a:lnTo>
                    <a:pt x="281939" y="329310"/>
                  </a:lnTo>
                  <a:lnTo>
                    <a:pt x="297433" y="308609"/>
                  </a:lnTo>
                  <a:lnTo>
                    <a:pt x="289687" y="304545"/>
                  </a:lnTo>
                  <a:lnTo>
                    <a:pt x="272033" y="298450"/>
                  </a:lnTo>
                  <a:lnTo>
                    <a:pt x="262255" y="274192"/>
                  </a:lnTo>
                  <a:lnTo>
                    <a:pt x="267969" y="265048"/>
                  </a:lnTo>
                  <a:lnTo>
                    <a:pt x="286512" y="267081"/>
                  </a:lnTo>
                  <a:lnTo>
                    <a:pt x="271018" y="240791"/>
                  </a:lnTo>
                  <a:lnTo>
                    <a:pt x="282448" y="235712"/>
                  </a:lnTo>
                  <a:lnTo>
                    <a:pt x="284480" y="220598"/>
                  </a:lnTo>
                  <a:lnTo>
                    <a:pt x="280288" y="209422"/>
                  </a:lnTo>
                  <a:lnTo>
                    <a:pt x="282448" y="191262"/>
                  </a:lnTo>
                  <a:lnTo>
                    <a:pt x="285495" y="181101"/>
                  </a:lnTo>
                  <a:lnTo>
                    <a:pt x="275208" y="153796"/>
                  </a:lnTo>
                  <a:lnTo>
                    <a:pt x="280288" y="146684"/>
                  </a:lnTo>
                  <a:lnTo>
                    <a:pt x="271018" y="126491"/>
                  </a:lnTo>
                  <a:lnTo>
                    <a:pt x="270001" y="119379"/>
                  </a:lnTo>
                  <a:lnTo>
                    <a:pt x="253492" y="103123"/>
                  </a:lnTo>
                  <a:lnTo>
                    <a:pt x="245110" y="70865"/>
                  </a:lnTo>
                  <a:lnTo>
                    <a:pt x="247269" y="63753"/>
                  </a:lnTo>
                  <a:lnTo>
                    <a:pt x="241180" y="67202"/>
                  </a:lnTo>
                  <a:lnTo>
                    <a:pt x="236759" y="71056"/>
                  </a:lnTo>
                  <a:lnTo>
                    <a:pt x="229052" y="74148"/>
                  </a:lnTo>
                  <a:lnTo>
                    <a:pt x="213106" y="75310"/>
                  </a:lnTo>
                  <a:lnTo>
                    <a:pt x="218312" y="66801"/>
                  </a:lnTo>
                  <a:lnTo>
                    <a:pt x="207899" y="56641"/>
                  </a:lnTo>
                  <a:lnTo>
                    <a:pt x="187706" y="47497"/>
                  </a:lnTo>
                  <a:lnTo>
                    <a:pt x="162432" y="56641"/>
                  </a:lnTo>
                  <a:lnTo>
                    <a:pt x="171704" y="76834"/>
                  </a:lnTo>
                  <a:lnTo>
                    <a:pt x="166496" y="82931"/>
                  </a:lnTo>
                  <a:lnTo>
                    <a:pt x="160400" y="72770"/>
                  </a:lnTo>
                  <a:lnTo>
                    <a:pt x="155194" y="73787"/>
                  </a:lnTo>
                  <a:lnTo>
                    <a:pt x="144780" y="71881"/>
                  </a:lnTo>
                  <a:lnTo>
                    <a:pt x="137541" y="66801"/>
                  </a:lnTo>
                  <a:lnTo>
                    <a:pt x="142748" y="60706"/>
                  </a:lnTo>
                  <a:lnTo>
                    <a:pt x="143763" y="55625"/>
                  </a:lnTo>
                  <a:lnTo>
                    <a:pt x="139192" y="50545"/>
                  </a:lnTo>
                  <a:lnTo>
                    <a:pt x="120014" y="46989"/>
                  </a:lnTo>
                  <a:lnTo>
                    <a:pt x="110743" y="34416"/>
                  </a:lnTo>
                  <a:lnTo>
                    <a:pt x="93599" y="24256"/>
                  </a:lnTo>
                  <a:lnTo>
                    <a:pt x="79120" y="34416"/>
                  </a:lnTo>
                  <a:lnTo>
                    <a:pt x="76787" y="27501"/>
                  </a:lnTo>
                  <a:lnTo>
                    <a:pt x="76073" y="19954"/>
                  </a:lnTo>
                  <a:lnTo>
                    <a:pt x="76073" y="5587"/>
                  </a:lnTo>
                  <a:lnTo>
                    <a:pt x="65150" y="507"/>
                  </a:lnTo>
                  <a:lnTo>
                    <a:pt x="55880" y="10159"/>
                  </a:lnTo>
                  <a:lnTo>
                    <a:pt x="39369" y="0"/>
                  </a:lnTo>
                  <a:close/>
                </a:path>
              </a:pathLst>
            </a:custGeom>
            <a:solidFill>
              <a:srgbClr val="D99593">
                <a:alpha val="19999"/>
              </a:srgbClr>
            </a:solidFill>
          </p:spPr>
          <p:txBody>
            <a:bodyPr wrap="square" lIns="0" tIns="0" rIns="0" bIns="0" rtlCol="0"/>
            <a:lstStyle/>
            <a:p>
              <a:endParaRPr/>
            </a:p>
          </p:txBody>
        </p:sp>
        <p:sp>
          <p:nvSpPr>
            <p:cNvPr id="83" name="object 83"/>
            <p:cNvSpPr/>
            <p:nvPr/>
          </p:nvSpPr>
          <p:spPr>
            <a:xfrm>
              <a:off x="2953130" y="4353560"/>
              <a:ext cx="297815" cy="398145"/>
            </a:xfrm>
            <a:custGeom>
              <a:avLst/>
              <a:gdLst/>
              <a:ahLst/>
              <a:cxnLst/>
              <a:rect l="l" t="t" r="r" b="b"/>
              <a:pathLst>
                <a:path w="297814" h="398145">
                  <a:moveTo>
                    <a:pt x="16510" y="116331"/>
                  </a:moveTo>
                  <a:lnTo>
                    <a:pt x="18161" y="103631"/>
                  </a:lnTo>
                  <a:lnTo>
                    <a:pt x="0" y="84962"/>
                  </a:lnTo>
                  <a:lnTo>
                    <a:pt x="4191" y="43433"/>
                  </a:lnTo>
                  <a:lnTo>
                    <a:pt x="18668" y="7112"/>
                  </a:lnTo>
                  <a:lnTo>
                    <a:pt x="36194" y="7619"/>
                  </a:lnTo>
                  <a:lnTo>
                    <a:pt x="39369" y="0"/>
                  </a:lnTo>
                  <a:lnTo>
                    <a:pt x="55880" y="10159"/>
                  </a:lnTo>
                  <a:lnTo>
                    <a:pt x="65150" y="507"/>
                  </a:lnTo>
                  <a:lnTo>
                    <a:pt x="76073" y="5587"/>
                  </a:lnTo>
                  <a:lnTo>
                    <a:pt x="76120" y="12432"/>
                  </a:lnTo>
                  <a:lnTo>
                    <a:pt x="76073" y="19954"/>
                  </a:lnTo>
                  <a:lnTo>
                    <a:pt x="76787" y="27501"/>
                  </a:lnTo>
                  <a:lnTo>
                    <a:pt x="79120" y="34416"/>
                  </a:lnTo>
                  <a:lnTo>
                    <a:pt x="93599" y="24256"/>
                  </a:lnTo>
                  <a:lnTo>
                    <a:pt x="110743" y="34416"/>
                  </a:lnTo>
                  <a:lnTo>
                    <a:pt x="120014" y="46989"/>
                  </a:lnTo>
                  <a:lnTo>
                    <a:pt x="139192" y="50545"/>
                  </a:lnTo>
                  <a:lnTo>
                    <a:pt x="143763" y="55625"/>
                  </a:lnTo>
                  <a:lnTo>
                    <a:pt x="142748" y="60706"/>
                  </a:lnTo>
                  <a:lnTo>
                    <a:pt x="137541" y="66801"/>
                  </a:lnTo>
                  <a:lnTo>
                    <a:pt x="144780" y="71881"/>
                  </a:lnTo>
                  <a:lnTo>
                    <a:pt x="155194" y="73787"/>
                  </a:lnTo>
                  <a:lnTo>
                    <a:pt x="160400" y="72770"/>
                  </a:lnTo>
                  <a:lnTo>
                    <a:pt x="166496" y="82931"/>
                  </a:lnTo>
                  <a:lnTo>
                    <a:pt x="171704" y="76834"/>
                  </a:lnTo>
                  <a:lnTo>
                    <a:pt x="162432" y="56641"/>
                  </a:lnTo>
                  <a:lnTo>
                    <a:pt x="187706" y="47497"/>
                  </a:lnTo>
                  <a:lnTo>
                    <a:pt x="207899" y="56641"/>
                  </a:lnTo>
                  <a:lnTo>
                    <a:pt x="218312" y="66801"/>
                  </a:lnTo>
                  <a:lnTo>
                    <a:pt x="213106" y="75310"/>
                  </a:lnTo>
                  <a:lnTo>
                    <a:pt x="229052" y="74148"/>
                  </a:lnTo>
                  <a:lnTo>
                    <a:pt x="236759" y="71056"/>
                  </a:lnTo>
                  <a:lnTo>
                    <a:pt x="241180" y="67202"/>
                  </a:lnTo>
                  <a:lnTo>
                    <a:pt x="247269" y="63753"/>
                  </a:lnTo>
                  <a:lnTo>
                    <a:pt x="245110" y="70865"/>
                  </a:lnTo>
                  <a:lnTo>
                    <a:pt x="253492" y="103123"/>
                  </a:lnTo>
                  <a:lnTo>
                    <a:pt x="270001" y="119379"/>
                  </a:lnTo>
                  <a:lnTo>
                    <a:pt x="271018" y="126491"/>
                  </a:lnTo>
                  <a:lnTo>
                    <a:pt x="280288" y="146684"/>
                  </a:lnTo>
                  <a:lnTo>
                    <a:pt x="275208" y="153796"/>
                  </a:lnTo>
                  <a:lnTo>
                    <a:pt x="285495" y="181101"/>
                  </a:lnTo>
                  <a:lnTo>
                    <a:pt x="282448" y="191262"/>
                  </a:lnTo>
                  <a:lnTo>
                    <a:pt x="280288" y="209422"/>
                  </a:lnTo>
                  <a:lnTo>
                    <a:pt x="284480" y="220598"/>
                  </a:lnTo>
                  <a:lnTo>
                    <a:pt x="282448" y="235712"/>
                  </a:lnTo>
                  <a:lnTo>
                    <a:pt x="271018" y="240791"/>
                  </a:lnTo>
                  <a:lnTo>
                    <a:pt x="286512" y="267081"/>
                  </a:lnTo>
                  <a:lnTo>
                    <a:pt x="267969" y="265048"/>
                  </a:lnTo>
                  <a:lnTo>
                    <a:pt x="262255" y="274192"/>
                  </a:lnTo>
                  <a:lnTo>
                    <a:pt x="272033" y="298450"/>
                  </a:lnTo>
                  <a:lnTo>
                    <a:pt x="289687" y="304545"/>
                  </a:lnTo>
                  <a:lnTo>
                    <a:pt x="297433" y="308609"/>
                  </a:lnTo>
                  <a:lnTo>
                    <a:pt x="281939" y="329310"/>
                  </a:lnTo>
                  <a:lnTo>
                    <a:pt x="273050" y="355091"/>
                  </a:lnTo>
                  <a:lnTo>
                    <a:pt x="276225" y="371347"/>
                  </a:lnTo>
                  <a:lnTo>
                    <a:pt x="262763" y="397637"/>
                  </a:lnTo>
                  <a:lnTo>
                    <a:pt x="253492" y="378459"/>
                  </a:lnTo>
                  <a:lnTo>
                    <a:pt x="241045" y="372363"/>
                  </a:lnTo>
                  <a:lnTo>
                    <a:pt x="235331" y="364744"/>
                  </a:lnTo>
                  <a:lnTo>
                    <a:pt x="216154" y="360171"/>
                  </a:lnTo>
                  <a:lnTo>
                    <a:pt x="207391" y="370331"/>
                  </a:lnTo>
                  <a:lnTo>
                    <a:pt x="191896" y="363219"/>
                  </a:lnTo>
                  <a:lnTo>
                    <a:pt x="192228" y="355008"/>
                  </a:lnTo>
                  <a:lnTo>
                    <a:pt x="192452" y="346773"/>
                  </a:lnTo>
                  <a:lnTo>
                    <a:pt x="192272" y="338538"/>
                  </a:lnTo>
                  <a:lnTo>
                    <a:pt x="191388" y="330326"/>
                  </a:lnTo>
                  <a:lnTo>
                    <a:pt x="156210" y="318642"/>
                  </a:lnTo>
                  <a:lnTo>
                    <a:pt x="153162" y="294385"/>
                  </a:lnTo>
                  <a:lnTo>
                    <a:pt x="138683" y="310641"/>
                  </a:lnTo>
                  <a:lnTo>
                    <a:pt x="127254" y="301497"/>
                  </a:lnTo>
                  <a:lnTo>
                    <a:pt x="115824" y="303529"/>
                  </a:lnTo>
                  <a:lnTo>
                    <a:pt x="114807" y="299465"/>
                  </a:lnTo>
                  <a:lnTo>
                    <a:pt x="117982" y="293369"/>
                  </a:lnTo>
                  <a:lnTo>
                    <a:pt x="111760" y="283337"/>
                  </a:lnTo>
                  <a:lnTo>
                    <a:pt x="107568" y="269113"/>
                  </a:lnTo>
                  <a:lnTo>
                    <a:pt x="112775" y="249427"/>
                  </a:lnTo>
                  <a:lnTo>
                    <a:pt x="100837" y="241807"/>
                  </a:lnTo>
                  <a:lnTo>
                    <a:pt x="101092" y="235712"/>
                  </a:lnTo>
                  <a:lnTo>
                    <a:pt x="101218" y="229615"/>
                  </a:lnTo>
                  <a:lnTo>
                    <a:pt x="101345" y="223646"/>
                  </a:lnTo>
                  <a:lnTo>
                    <a:pt x="82804" y="219582"/>
                  </a:lnTo>
                  <a:lnTo>
                    <a:pt x="76581" y="207390"/>
                  </a:lnTo>
                  <a:lnTo>
                    <a:pt x="58927" y="212470"/>
                  </a:lnTo>
                  <a:lnTo>
                    <a:pt x="56895" y="196722"/>
                  </a:lnTo>
                  <a:lnTo>
                    <a:pt x="60070" y="192277"/>
                  </a:lnTo>
                  <a:lnTo>
                    <a:pt x="48132" y="180594"/>
                  </a:lnTo>
                  <a:lnTo>
                    <a:pt x="43725" y="170027"/>
                  </a:lnTo>
                  <a:lnTo>
                    <a:pt x="39449" y="159686"/>
                  </a:lnTo>
                  <a:lnTo>
                    <a:pt x="36149" y="149036"/>
                  </a:lnTo>
                  <a:lnTo>
                    <a:pt x="34670" y="137540"/>
                  </a:lnTo>
                  <a:lnTo>
                    <a:pt x="24892" y="124459"/>
                  </a:lnTo>
                  <a:lnTo>
                    <a:pt x="16510" y="116331"/>
                  </a:lnTo>
                  <a:close/>
                </a:path>
              </a:pathLst>
            </a:custGeom>
            <a:ln w="9525">
              <a:solidFill>
                <a:srgbClr val="943735"/>
              </a:solidFill>
            </a:ln>
          </p:spPr>
          <p:txBody>
            <a:bodyPr wrap="square" lIns="0" tIns="0" rIns="0" bIns="0" rtlCol="0"/>
            <a:lstStyle/>
            <a:p>
              <a:endParaRPr/>
            </a:p>
          </p:txBody>
        </p:sp>
        <p:sp>
          <p:nvSpPr>
            <p:cNvPr id="84" name="object 84"/>
            <p:cNvSpPr/>
            <p:nvPr/>
          </p:nvSpPr>
          <p:spPr>
            <a:xfrm>
              <a:off x="3014218" y="4476451"/>
              <a:ext cx="228600" cy="89535"/>
            </a:xfrm>
            <a:custGeom>
              <a:avLst/>
              <a:gdLst/>
              <a:ahLst/>
              <a:cxnLst/>
              <a:rect l="l" t="t" r="r" b="b"/>
              <a:pathLst>
                <a:path w="228600" h="89535">
                  <a:moveTo>
                    <a:pt x="227977" y="0"/>
                  </a:moveTo>
                  <a:lnTo>
                    <a:pt x="0" y="0"/>
                  </a:lnTo>
                  <a:lnTo>
                    <a:pt x="0" y="89198"/>
                  </a:lnTo>
                  <a:lnTo>
                    <a:pt x="227977" y="89198"/>
                  </a:lnTo>
                  <a:lnTo>
                    <a:pt x="227977" y="0"/>
                  </a:lnTo>
                  <a:close/>
                </a:path>
              </a:pathLst>
            </a:custGeom>
            <a:solidFill>
              <a:srgbClr val="FFFFFF"/>
            </a:solidFill>
          </p:spPr>
          <p:txBody>
            <a:bodyPr wrap="square" lIns="0" tIns="0" rIns="0" bIns="0" rtlCol="0"/>
            <a:lstStyle/>
            <a:p>
              <a:endParaRPr/>
            </a:p>
          </p:txBody>
        </p:sp>
      </p:grpSp>
      <p:sp>
        <p:nvSpPr>
          <p:cNvPr id="85" name="object 85"/>
          <p:cNvSpPr txBox="1"/>
          <p:nvPr/>
        </p:nvSpPr>
        <p:spPr>
          <a:xfrm>
            <a:off x="2962782" y="4448302"/>
            <a:ext cx="332105" cy="147955"/>
          </a:xfrm>
          <a:prstGeom prst="rect">
            <a:avLst/>
          </a:prstGeom>
        </p:spPr>
        <p:txBody>
          <a:bodyPr vert="horz" wrap="square" lIns="0" tIns="12700" rIns="0" bIns="0" rtlCol="0">
            <a:spAutoFit/>
          </a:bodyPr>
          <a:lstStyle/>
          <a:p>
            <a:pPr marL="12700">
              <a:lnSpc>
                <a:spcPct val="100000"/>
              </a:lnSpc>
              <a:spcBef>
                <a:spcPts val="100"/>
              </a:spcBef>
            </a:pPr>
            <a:r>
              <a:rPr sz="800" spc="-20" dirty="0">
                <a:latin typeface="Meiryo UI"/>
                <a:cs typeface="Meiryo UI"/>
              </a:rPr>
              <a:t>大館市</a:t>
            </a:r>
            <a:endParaRPr sz="800">
              <a:latin typeface="Meiryo UI"/>
              <a:cs typeface="Meiryo UI"/>
            </a:endParaRPr>
          </a:p>
        </p:txBody>
      </p:sp>
      <p:sp>
        <p:nvSpPr>
          <p:cNvPr id="86" name="object 86"/>
          <p:cNvSpPr txBox="1"/>
          <p:nvPr/>
        </p:nvSpPr>
        <p:spPr>
          <a:xfrm>
            <a:off x="2860294" y="5024147"/>
            <a:ext cx="264795" cy="99060"/>
          </a:xfrm>
          <a:prstGeom prst="rect">
            <a:avLst/>
          </a:prstGeom>
          <a:solidFill>
            <a:srgbClr val="FFFFFF"/>
          </a:solidFill>
        </p:spPr>
        <p:txBody>
          <a:bodyPr vert="horz" wrap="square" lIns="0" tIns="5080" rIns="0" bIns="0" rtlCol="0">
            <a:spAutoFit/>
          </a:bodyPr>
          <a:lstStyle/>
          <a:p>
            <a:pPr marL="17145">
              <a:lnSpc>
                <a:spcPct val="100000"/>
              </a:lnSpc>
              <a:spcBef>
                <a:spcPts val="40"/>
              </a:spcBef>
            </a:pPr>
            <a:r>
              <a:rPr sz="600" b="1" spc="-20" dirty="0">
                <a:latin typeface="Meiryo UI"/>
                <a:cs typeface="Meiryo UI"/>
              </a:rPr>
              <a:t>秋田県</a:t>
            </a:r>
            <a:endParaRPr sz="600">
              <a:latin typeface="Meiryo UI"/>
              <a:cs typeface="Meiryo UI"/>
            </a:endParaRPr>
          </a:p>
        </p:txBody>
      </p:sp>
      <p:pic>
        <p:nvPicPr>
          <p:cNvPr id="87" name="object 87"/>
          <p:cNvPicPr/>
          <p:nvPr/>
        </p:nvPicPr>
        <p:blipFill>
          <a:blip r:embed="rId13" cstate="print"/>
          <a:stretch>
            <a:fillRect/>
          </a:stretch>
        </p:blipFill>
        <p:spPr>
          <a:xfrm>
            <a:off x="3452130" y="4352982"/>
            <a:ext cx="1268697" cy="1525738"/>
          </a:xfrm>
          <a:prstGeom prst="rect">
            <a:avLst/>
          </a:prstGeom>
        </p:spPr>
      </p:pic>
      <p:sp>
        <p:nvSpPr>
          <p:cNvPr id="88" name="object 88"/>
          <p:cNvSpPr txBox="1"/>
          <p:nvPr/>
        </p:nvSpPr>
        <p:spPr>
          <a:xfrm>
            <a:off x="4301997" y="4820158"/>
            <a:ext cx="351790" cy="193675"/>
          </a:xfrm>
          <a:prstGeom prst="rect">
            <a:avLst/>
          </a:prstGeom>
        </p:spPr>
        <p:txBody>
          <a:bodyPr vert="horz" wrap="square" lIns="0" tIns="12700" rIns="0" bIns="0" rtlCol="0">
            <a:spAutoFit/>
          </a:bodyPr>
          <a:lstStyle/>
          <a:p>
            <a:pPr marL="12700">
              <a:lnSpc>
                <a:spcPct val="100000"/>
              </a:lnSpc>
              <a:spcBef>
                <a:spcPts val="100"/>
              </a:spcBef>
            </a:pPr>
            <a:r>
              <a:rPr sz="1100" b="1" spc="-50" dirty="0">
                <a:solidFill>
                  <a:srgbClr val="FF0000"/>
                </a:solidFill>
                <a:latin typeface="UD デジタル 教科書体 NK"/>
                <a:cs typeface="UD デジタル 教科書体 NK"/>
              </a:rPr>
              <a:t>Ｒ8～</a:t>
            </a:r>
            <a:endParaRPr sz="1100">
              <a:latin typeface="UD デジタル 教科書体 NK"/>
              <a:cs typeface="UD デジタル 教科書体 NK"/>
            </a:endParaRPr>
          </a:p>
        </p:txBody>
      </p:sp>
      <p:sp>
        <p:nvSpPr>
          <p:cNvPr id="89" name="object 89"/>
          <p:cNvSpPr txBox="1"/>
          <p:nvPr/>
        </p:nvSpPr>
        <p:spPr>
          <a:xfrm>
            <a:off x="3773551" y="4575428"/>
            <a:ext cx="351790" cy="193675"/>
          </a:xfrm>
          <a:prstGeom prst="rect">
            <a:avLst/>
          </a:prstGeom>
        </p:spPr>
        <p:txBody>
          <a:bodyPr vert="horz" wrap="square" lIns="0" tIns="12700" rIns="0" bIns="0" rtlCol="0">
            <a:spAutoFit/>
          </a:bodyPr>
          <a:lstStyle/>
          <a:p>
            <a:pPr marL="12700">
              <a:lnSpc>
                <a:spcPct val="100000"/>
              </a:lnSpc>
              <a:spcBef>
                <a:spcPts val="100"/>
              </a:spcBef>
            </a:pPr>
            <a:r>
              <a:rPr sz="1100" b="1" spc="-50" dirty="0">
                <a:solidFill>
                  <a:srgbClr val="FF0000"/>
                </a:solidFill>
                <a:latin typeface="UD デジタル 教科書体 NK"/>
                <a:cs typeface="UD デジタル 教科書体 NK"/>
              </a:rPr>
              <a:t>Ｒ7～</a:t>
            </a:r>
            <a:endParaRPr sz="1100">
              <a:latin typeface="UD デジタル 教科書体 NK"/>
              <a:cs typeface="UD デジタル 教科書体 NK"/>
            </a:endParaRPr>
          </a:p>
        </p:txBody>
      </p:sp>
      <p:sp>
        <p:nvSpPr>
          <p:cNvPr id="90" name="object 90"/>
          <p:cNvSpPr txBox="1"/>
          <p:nvPr/>
        </p:nvSpPr>
        <p:spPr>
          <a:xfrm>
            <a:off x="3521202" y="5084140"/>
            <a:ext cx="358140" cy="330835"/>
          </a:xfrm>
          <a:prstGeom prst="rect">
            <a:avLst/>
          </a:prstGeom>
        </p:spPr>
        <p:txBody>
          <a:bodyPr vert="horz" wrap="square" lIns="0" tIns="12065" rIns="0" bIns="0" rtlCol="0">
            <a:spAutoFit/>
          </a:bodyPr>
          <a:lstStyle/>
          <a:p>
            <a:pPr marL="12700">
              <a:lnSpc>
                <a:spcPct val="100000"/>
              </a:lnSpc>
              <a:spcBef>
                <a:spcPts val="95"/>
              </a:spcBef>
            </a:pPr>
            <a:r>
              <a:rPr sz="1000" b="1" spc="-130" dirty="0">
                <a:solidFill>
                  <a:srgbClr val="FF0000"/>
                </a:solidFill>
                <a:latin typeface="UD デジタル 教科書体 NK"/>
                <a:cs typeface="UD デジタル 教科書体 NK"/>
              </a:rPr>
              <a:t>エリア</a:t>
            </a:r>
            <a:endParaRPr sz="1000">
              <a:latin typeface="UD デジタル 教科書体 NK"/>
              <a:cs typeface="UD デジタル 教科書体 NK"/>
            </a:endParaRPr>
          </a:p>
          <a:p>
            <a:pPr marL="52069">
              <a:lnSpc>
                <a:spcPct val="100000"/>
              </a:lnSpc>
              <a:spcBef>
                <a:spcPts val="5"/>
              </a:spcBef>
            </a:pPr>
            <a:r>
              <a:rPr sz="1000" b="1" spc="-30" dirty="0">
                <a:solidFill>
                  <a:srgbClr val="FF0000"/>
                </a:solidFill>
                <a:latin typeface="UD デジタル 教科書体 NK"/>
                <a:cs typeface="UD デジタル 教科書体 NK"/>
              </a:rPr>
              <a:t>拡大</a:t>
            </a:r>
            <a:endParaRPr sz="1000">
              <a:latin typeface="UD デジタル 教科書体 NK"/>
              <a:cs typeface="UD デジタル 教科書体 NK"/>
            </a:endParaRPr>
          </a:p>
        </p:txBody>
      </p:sp>
      <p:grpSp>
        <p:nvGrpSpPr>
          <p:cNvPr id="91" name="object 91"/>
          <p:cNvGrpSpPr/>
          <p:nvPr/>
        </p:nvGrpSpPr>
        <p:grpSpPr>
          <a:xfrm>
            <a:off x="3894201" y="4378578"/>
            <a:ext cx="2703195" cy="1621790"/>
            <a:chOff x="3894201" y="4378578"/>
            <a:chExt cx="2703195" cy="1621790"/>
          </a:xfrm>
        </p:grpSpPr>
        <p:pic>
          <p:nvPicPr>
            <p:cNvPr id="92" name="object 92"/>
            <p:cNvPicPr/>
            <p:nvPr/>
          </p:nvPicPr>
          <p:blipFill>
            <a:blip r:embed="rId14" cstate="print"/>
            <a:stretch>
              <a:fillRect/>
            </a:stretch>
          </p:blipFill>
          <p:spPr>
            <a:xfrm>
              <a:off x="3894201" y="5209412"/>
              <a:ext cx="183387" cy="119761"/>
            </a:xfrm>
            <a:prstGeom prst="rect">
              <a:avLst/>
            </a:prstGeom>
          </p:spPr>
        </p:pic>
        <p:pic>
          <p:nvPicPr>
            <p:cNvPr id="93" name="object 93"/>
            <p:cNvPicPr/>
            <p:nvPr/>
          </p:nvPicPr>
          <p:blipFill>
            <a:blip r:embed="rId15" cstate="print"/>
            <a:stretch>
              <a:fillRect/>
            </a:stretch>
          </p:blipFill>
          <p:spPr>
            <a:xfrm>
              <a:off x="4186428" y="5410657"/>
              <a:ext cx="406450" cy="243357"/>
            </a:xfrm>
            <a:prstGeom prst="rect">
              <a:avLst/>
            </a:prstGeom>
          </p:spPr>
        </p:pic>
        <p:sp>
          <p:nvSpPr>
            <p:cNvPr id="94" name="object 94"/>
            <p:cNvSpPr/>
            <p:nvPr/>
          </p:nvSpPr>
          <p:spPr>
            <a:xfrm>
              <a:off x="4790313" y="4384928"/>
              <a:ext cx="1800225" cy="1609090"/>
            </a:xfrm>
            <a:custGeom>
              <a:avLst/>
              <a:gdLst/>
              <a:ahLst/>
              <a:cxnLst/>
              <a:rect l="l" t="t" r="r" b="b"/>
              <a:pathLst>
                <a:path w="1800225" h="1609089">
                  <a:moveTo>
                    <a:pt x="0" y="149479"/>
                  </a:moveTo>
                  <a:lnTo>
                    <a:pt x="7622" y="102233"/>
                  </a:lnTo>
                  <a:lnTo>
                    <a:pt x="28850" y="61200"/>
                  </a:lnTo>
                  <a:lnTo>
                    <a:pt x="61228" y="28842"/>
                  </a:lnTo>
                  <a:lnTo>
                    <a:pt x="102299" y="7621"/>
                  </a:lnTo>
                  <a:lnTo>
                    <a:pt x="149606" y="0"/>
                  </a:lnTo>
                  <a:lnTo>
                    <a:pt x="1650619" y="0"/>
                  </a:lnTo>
                  <a:lnTo>
                    <a:pt x="1697925" y="7621"/>
                  </a:lnTo>
                  <a:lnTo>
                    <a:pt x="1738996" y="28842"/>
                  </a:lnTo>
                  <a:lnTo>
                    <a:pt x="1771374" y="61200"/>
                  </a:lnTo>
                  <a:lnTo>
                    <a:pt x="1792602" y="102233"/>
                  </a:lnTo>
                  <a:lnTo>
                    <a:pt x="1800225" y="149479"/>
                  </a:lnTo>
                  <a:lnTo>
                    <a:pt x="1800225" y="1459217"/>
                  </a:lnTo>
                  <a:lnTo>
                    <a:pt x="1792602" y="1506491"/>
                  </a:lnTo>
                  <a:lnTo>
                    <a:pt x="1771374" y="1547548"/>
                  </a:lnTo>
                  <a:lnTo>
                    <a:pt x="1738996" y="1579926"/>
                  </a:lnTo>
                  <a:lnTo>
                    <a:pt x="1697925" y="1601159"/>
                  </a:lnTo>
                  <a:lnTo>
                    <a:pt x="1650619" y="1608785"/>
                  </a:lnTo>
                  <a:lnTo>
                    <a:pt x="149606" y="1608785"/>
                  </a:lnTo>
                  <a:lnTo>
                    <a:pt x="102299" y="1601159"/>
                  </a:lnTo>
                  <a:lnTo>
                    <a:pt x="61228" y="1579926"/>
                  </a:lnTo>
                  <a:lnTo>
                    <a:pt x="28850" y="1547548"/>
                  </a:lnTo>
                  <a:lnTo>
                    <a:pt x="7622" y="1506491"/>
                  </a:lnTo>
                  <a:lnTo>
                    <a:pt x="0" y="1459217"/>
                  </a:lnTo>
                  <a:lnTo>
                    <a:pt x="0" y="149479"/>
                  </a:lnTo>
                  <a:close/>
                </a:path>
              </a:pathLst>
            </a:custGeom>
            <a:ln w="12699">
              <a:solidFill>
                <a:srgbClr val="7E7E7E"/>
              </a:solidFill>
              <a:prstDash val="sysDot"/>
            </a:ln>
          </p:spPr>
          <p:txBody>
            <a:bodyPr wrap="square" lIns="0" tIns="0" rIns="0" bIns="0" rtlCol="0"/>
            <a:lstStyle/>
            <a:p>
              <a:endParaRPr/>
            </a:p>
          </p:txBody>
        </p:sp>
      </p:grpSp>
      <p:sp>
        <p:nvSpPr>
          <p:cNvPr id="95" name="object 95"/>
          <p:cNvSpPr txBox="1"/>
          <p:nvPr/>
        </p:nvSpPr>
        <p:spPr>
          <a:xfrm>
            <a:off x="4858258" y="4451350"/>
            <a:ext cx="885825" cy="269875"/>
          </a:xfrm>
          <a:prstGeom prst="rect">
            <a:avLst/>
          </a:prstGeom>
        </p:spPr>
        <p:txBody>
          <a:bodyPr vert="horz" wrap="square" lIns="0" tIns="12700" rIns="0" bIns="0" rtlCol="0">
            <a:spAutoFit/>
          </a:bodyPr>
          <a:lstStyle/>
          <a:p>
            <a:pPr marL="80645" marR="5080" indent="-68580">
              <a:lnSpc>
                <a:spcPct val="100000"/>
              </a:lnSpc>
              <a:spcBef>
                <a:spcPts val="100"/>
              </a:spcBef>
            </a:pPr>
            <a:r>
              <a:rPr sz="800" spc="5" dirty="0">
                <a:latin typeface="ＭＳ Ｐゴシック"/>
                <a:cs typeface="ＭＳ Ｐゴシック"/>
              </a:rPr>
              <a:t>【</a:t>
            </a:r>
            <a:r>
              <a:rPr sz="800" spc="-10" dirty="0">
                <a:latin typeface="Arial"/>
                <a:cs typeface="Arial"/>
              </a:rPr>
              <a:t>R4</a:t>
            </a:r>
            <a:r>
              <a:rPr sz="800" spc="-10" dirty="0">
                <a:latin typeface="ＭＳ Ｐゴシック"/>
                <a:cs typeface="ＭＳ Ｐゴシック"/>
              </a:rPr>
              <a:t>～</a:t>
            </a:r>
            <a:r>
              <a:rPr sz="800" spc="-10" dirty="0">
                <a:latin typeface="Arial"/>
                <a:cs typeface="Arial"/>
              </a:rPr>
              <a:t>5</a:t>
            </a:r>
            <a:r>
              <a:rPr sz="800" dirty="0">
                <a:latin typeface="ＭＳ Ｐゴシック"/>
                <a:cs typeface="ＭＳ Ｐゴシック"/>
              </a:rPr>
              <a:t>年度</a:t>
            </a:r>
            <a:r>
              <a:rPr sz="700" spc="-10" dirty="0">
                <a:latin typeface="ＭＳ Ｐゴシック"/>
                <a:cs typeface="ＭＳ Ｐゴシック"/>
              </a:rPr>
              <a:t>（試行</a:t>
            </a:r>
            <a:r>
              <a:rPr sz="700" spc="-700" dirty="0">
                <a:latin typeface="ＭＳ Ｐゴシック"/>
                <a:cs typeface="ＭＳ Ｐゴシック"/>
              </a:rPr>
              <a:t>）</a:t>
            </a:r>
            <a:r>
              <a:rPr sz="800" dirty="0">
                <a:latin typeface="ＭＳ Ｐゴシック"/>
                <a:cs typeface="ＭＳ Ｐゴシック"/>
              </a:rPr>
              <a:t>】道路の包括</a:t>
            </a:r>
            <a:endParaRPr sz="800">
              <a:latin typeface="ＭＳ Ｐゴシック"/>
              <a:cs typeface="ＭＳ Ｐゴシック"/>
            </a:endParaRPr>
          </a:p>
        </p:txBody>
      </p:sp>
      <p:sp>
        <p:nvSpPr>
          <p:cNvPr id="96" name="object 96"/>
          <p:cNvSpPr txBox="1"/>
          <p:nvPr/>
        </p:nvSpPr>
        <p:spPr>
          <a:xfrm>
            <a:off x="4858258" y="4771771"/>
            <a:ext cx="1151255" cy="269875"/>
          </a:xfrm>
          <a:prstGeom prst="rect">
            <a:avLst/>
          </a:prstGeom>
        </p:spPr>
        <p:txBody>
          <a:bodyPr vert="horz" wrap="square" lIns="0" tIns="12700" rIns="0" bIns="0" rtlCol="0">
            <a:spAutoFit/>
          </a:bodyPr>
          <a:lstStyle/>
          <a:p>
            <a:pPr marL="80645" marR="5080" indent="-68580">
              <a:lnSpc>
                <a:spcPct val="100000"/>
              </a:lnSpc>
              <a:spcBef>
                <a:spcPts val="100"/>
              </a:spcBef>
            </a:pPr>
            <a:r>
              <a:rPr sz="800" spc="5" dirty="0">
                <a:latin typeface="ＭＳ Ｐゴシック"/>
                <a:cs typeface="ＭＳ Ｐゴシック"/>
              </a:rPr>
              <a:t>【</a:t>
            </a:r>
            <a:r>
              <a:rPr sz="800" spc="-10" dirty="0">
                <a:latin typeface="Arial"/>
                <a:cs typeface="Arial"/>
              </a:rPr>
              <a:t>R6</a:t>
            </a:r>
            <a:r>
              <a:rPr sz="800" spc="-10" dirty="0">
                <a:latin typeface="ＭＳ Ｐゴシック"/>
                <a:cs typeface="ＭＳ Ｐゴシック"/>
              </a:rPr>
              <a:t>～</a:t>
            </a:r>
            <a:r>
              <a:rPr sz="800" spc="-10" dirty="0">
                <a:latin typeface="Arial"/>
                <a:cs typeface="Arial"/>
              </a:rPr>
              <a:t>8</a:t>
            </a:r>
            <a:r>
              <a:rPr sz="800" dirty="0">
                <a:latin typeface="ＭＳ Ｐゴシック"/>
                <a:cs typeface="ＭＳ Ｐゴシック"/>
              </a:rPr>
              <a:t>年度</a:t>
            </a:r>
            <a:r>
              <a:rPr sz="700" spc="-10" dirty="0">
                <a:latin typeface="ＭＳ Ｐゴシック"/>
                <a:cs typeface="ＭＳ Ｐゴシック"/>
              </a:rPr>
              <a:t>（大館南地域</a:t>
            </a:r>
            <a:r>
              <a:rPr sz="700" spc="-700" dirty="0">
                <a:latin typeface="ＭＳ Ｐゴシック"/>
                <a:cs typeface="ＭＳ Ｐゴシック"/>
              </a:rPr>
              <a:t>）</a:t>
            </a:r>
            <a:r>
              <a:rPr sz="800" dirty="0">
                <a:latin typeface="ＭＳ Ｐゴシック"/>
                <a:cs typeface="ＭＳ Ｐゴシック"/>
              </a:rPr>
              <a:t>】道路＋河川の包括</a:t>
            </a:r>
            <a:endParaRPr sz="800">
              <a:latin typeface="ＭＳ Ｐゴシック"/>
              <a:cs typeface="ＭＳ Ｐゴシック"/>
            </a:endParaRPr>
          </a:p>
        </p:txBody>
      </p:sp>
      <p:sp>
        <p:nvSpPr>
          <p:cNvPr id="97" name="object 97"/>
          <p:cNvSpPr txBox="1"/>
          <p:nvPr/>
        </p:nvSpPr>
        <p:spPr>
          <a:xfrm>
            <a:off x="4858258" y="5091810"/>
            <a:ext cx="1216025" cy="375920"/>
          </a:xfrm>
          <a:prstGeom prst="rect">
            <a:avLst/>
          </a:prstGeom>
        </p:spPr>
        <p:txBody>
          <a:bodyPr vert="horz" wrap="square" lIns="0" tIns="12700" rIns="0" bIns="0" rtlCol="0">
            <a:spAutoFit/>
          </a:bodyPr>
          <a:lstStyle/>
          <a:p>
            <a:pPr marL="80645" marR="5080" indent="-68580">
              <a:lnSpc>
                <a:spcPct val="100000"/>
              </a:lnSpc>
              <a:spcBef>
                <a:spcPts val="100"/>
              </a:spcBef>
            </a:pPr>
            <a:r>
              <a:rPr sz="800" dirty="0">
                <a:latin typeface="ＭＳ Ｐゴシック"/>
                <a:cs typeface="ＭＳ Ｐゴシック"/>
              </a:rPr>
              <a:t>【</a:t>
            </a:r>
            <a:r>
              <a:rPr sz="800" spc="-10" dirty="0">
                <a:latin typeface="Arial"/>
                <a:cs typeface="Arial"/>
              </a:rPr>
              <a:t>R7</a:t>
            </a:r>
            <a:r>
              <a:rPr sz="800" spc="-10" dirty="0">
                <a:latin typeface="ＭＳ Ｐゴシック"/>
                <a:cs typeface="ＭＳ Ｐゴシック"/>
              </a:rPr>
              <a:t>～</a:t>
            </a:r>
            <a:r>
              <a:rPr sz="800" spc="-10" dirty="0">
                <a:latin typeface="Arial"/>
                <a:cs typeface="Arial"/>
              </a:rPr>
              <a:t>9</a:t>
            </a:r>
            <a:r>
              <a:rPr sz="800" dirty="0">
                <a:latin typeface="ＭＳ Ｐゴシック"/>
                <a:cs typeface="ＭＳ Ｐゴシック"/>
              </a:rPr>
              <a:t>年度</a:t>
            </a:r>
            <a:r>
              <a:rPr sz="700" spc="-10" dirty="0">
                <a:latin typeface="ＭＳ Ｐゴシック"/>
                <a:cs typeface="ＭＳ Ｐゴシック"/>
              </a:rPr>
              <a:t>（大館西地域</a:t>
            </a:r>
            <a:r>
              <a:rPr sz="700" spc="-180" dirty="0">
                <a:latin typeface="ＭＳ Ｐゴシック"/>
                <a:cs typeface="ＭＳ Ｐゴシック"/>
              </a:rPr>
              <a:t>）</a:t>
            </a:r>
            <a:r>
              <a:rPr sz="800" spc="-5" dirty="0">
                <a:latin typeface="ＭＳ Ｐゴシック"/>
                <a:cs typeface="ＭＳ Ｐゴシック"/>
              </a:rPr>
              <a:t>】道路＋河川＋公園の包</a:t>
            </a:r>
            <a:r>
              <a:rPr sz="800" spc="-50" dirty="0">
                <a:latin typeface="ＭＳ Ｐゴシック"/>
                <a:cs typeface="ＭＳ Ｐゴシック"/>
              </a:rPr>
              <a:t>括</a:t>
            </a:r>
            <a:endParaRPr sz="800">
              <a:latin typeface="ＭＳ Ｐゴシック"/>
              <a:cs typeface="ＭＳ Ｐゴシック"/>
            </a:endParaRPr>
          </a:p>
          <a:p>
            <a:pPr marL="71755">
              <a:lnSpc>
                <a:spcPts val="830"/>
              </a:lnSpc>
            </a:pPr>
            <a:r>
              <a:rPr sz="700" spc="-10" dirty="0">
                <a:latin typeface="ＭＳ Ｐゴシック"/>
                <a:cs typeface="ＭＳ Ｐゴシック"/>
              </a:rPr>
              <a:t>（</a:t>
            </a:r>
            <a:r>
              <a:rPr sz="700" spc="-20" dirty="0">
                <a:latin typeface="ＭＳ Ｐゴシック"/>
                <a:cs typeface="ＭＳ Ｐゴシック"/>
              </a:rPr>
              <a:t>農林道の舗装補修含む</a:t>
            </a:r>
            <a:r>
              <a:rPr sz="700" spc="-50" dirty="0">
                <a:latin typeface="ＭＳ Ｐゴシック"/>
                <a:cs typeface="ＭＳ Ｐゴシック"/>
              </a:rPr>
              <a:t>）</a:t>
            </a:r>
            <a:endParaRPr sz="700">
              <a:latin typeface="ＭＳ Ｐゴシック"/>
              <a:cs typeface="ＭＳ Ｐゴシック"/>
            </a:endParaRPr>
          </a:p>
        </p:txBody>
      </p:sp>
      <p:sp>
        <p:nvSpPr>
          <p:cNvPr id="98" name="object 98"/>
          <p:cNvSpPr txBox="1"/>
          <p:nvPr/>
        </p:nvSpPr>
        <p:spPr>
          <a:xfrm>
            <a:off x="4858258" y="5518505"/>
            <a:ext cx="1623060" cy="375920"/>
          </a:xfrm>
          <a:prstGeom prst="rect">
            <a:avLst/>
          </a:prstGeom>
        </p:spPr>
        <p:txBody>
          <a:bodyPr vert="horz" wrap="square" lIns="0" tIns="12700" rIns="0" bIns="0" rtlCol="0">
            <a:spAutoFit/>
          </a:bodyPr>
          <a:lstStyle/>
          <a:p>
            <a:pPr marL="12700">
              <a:lnSpc>
                <a:spcPct val="100000"/>
              </a:lnSpc>
              <a:spcBef>
                <a:spcPts val="100"/>
              </a:spcBef>
            </a:pPr>
            <a:r>
              <a:rPr sz="800" dirty="0">
                <a:latin typeface="ＭＳ Ｐゴシック"/>
                <a:cs typeface="ＭＳ Ｐゴシック"/>
              </a:rPr>
              <a:t>【</a:t>
            </a:r>
            <a:r>
              <a:rPr sz="800" spc="-10" dirty="0">
                <a:latin typeface="Arial"/>
                <a:cs typeface="Arial"/>
              </a:rPr>
              <a:t>R8</a:t>
            </a:r>
            <a:r>
              <a:rPr sz="800" spc="-10" dirty="0">
                <a:latin typeface="ＭＳ Ｐゴシック"/>
                <a:cs typeface="ＭＳ Ｐゴシック"/>
              </a:rPr>
              <a:t>年度以降】</a:t>
            </a:r>
            <a:endParaRPr sz="800">
              <a:latin typeface="ＭＳ Ｐゴシック"/>
              <a:cs typeface="ＭＳ Ｐゴシック"/>
            </a:endParaRPr>
          </a:p>
          <a:p>
            <a:pPr marL="80645">
              <a:lnSpc>
                <a:spcPts val="955"/>
              </a:lnSpc>
            </a:pPr>
            <a:r>
              <a:rPr sz="800" spc="-15" dirty="0">
                <a:latin typeface="ＭＳ Ｐゴシック"/>
                <a:cs typeface="ＭＳ Ｐゴシック"/>
              </a:rPr>
              <a:t>道路＋河川＋公園＋下水路の包括</a:t>
            </a:r>
            <a:endParaRPr sz="800">
              <a:latin typeface="ＭＳ Ｐゴシック"/>
              <a:cs typeface="ＭＳ Ｐゴシック"/>
            </a:endParaRPr>
          </a:p>
          <a:p>
            <a:pPr marL="71755">
              <a:lnSpc>
                <a:spcPts val="835"/>
              </a:lnSpc>
            </a:pPr>
            <a:r>
              <a:rPr sz="700" spc="-10" dirty="0">
                <a:latin typeface="ＭＳ Ｐゴシック"/>
                <a:cs typeface="ＭＳ Ｐゴシック"/>
              </a:rPr>
              <a:t>（</a:t>
            </a:r>
            <a:r>
              <a:rPr sz="700" spc="-20" dirty="0">
                <a:latin typeface="ＭＳ Ｐゴシック"/>
                <a:cs typeface="ＭＳ Ｐゴシック"/>
              </a:rPr>
              <a:t>農林道の舗装補修含む</a:t>
            </a:r>
            <a:r>
              <a:rPr sz="700" spc="-50" dirty="0">
                <a:latin typeface="ＭＳ Ｐゴシック"/>
                <a:cs typeface="ＭＳ Ｐゴシック"/>
              </a:rPr>
              <a:t>）</a:t>
            </a:r>
            <a:endParaRPr sz="700">
              <a:latin typeface="ＭＳ Ｐゴシック"/>
              <a:cs typeface="ＭＳ Ｐゴシック"/>
            </a:endParaRPr>
          </a:p>
        </p:txBody>
      </p:sp>
      <p:sp>
        <p:nvSpPr>
          <p:cNvPr id="99" name="object 99"/>
          <p:cNvSpPr txBox="1"/>
          <p:nvPr/>
        </p:nvSpPr>
        <p:spPr>
          <a:xfrm>
            <a:off x="204317" y="6660286"/>
            <a:ext cx="4398645" cy="162560"/>
          </a:xfrm>
          <a:prstGeom prst="rect">
            <a:avLst/>
          </a:prstGeom>
        </p:spPr>
        <p:txBody>
          <a:bodyPr vert="horz" wrap="square" lIns="0" tIns="12700" rIns="0" bIns="0" rtlCol="0">
            <a:spAutoFit/>
          </a:bodyPr>
          <a:lstStyle/>
          <a:p>
            <a:pPr marL="12700">
              <a:lnSpc>
                <a:spcPct val="100000"/>
              </a:lnSpc>
              <a:spcBef>
                <a:spcPts val="100"/>
              </a:spcBef>
            </a:pPr>
            <a:r>
              <a:rPr sz="900" spc="-20" dirty="0">
                <a:latin typeface="ＭＳ Ｐゴシック"/>
                <a:cs typeface="ＭＳ Ｐゴシック"/>
              </a:rPr>
              <a:t>※いずれも</a:t>
            </a:r>
            <a:r>
              <a:rPr sz="900" spc="-5" dirty="0">
                <a:latin typeface="ＭＳ Ｐゴシック"/>
                <a:cs typeface="ＭＳ Ｐゴシック"/>
              </a:rPr>
              <a:t>R7.5.30</a:t>
            </a:r>
            <a:r>
              <a:rPr sz="900" spc="-20" dirty="0">
                <a:latin typeface="ＭＳ Ｐゴシック"/>
                <a:cs typeface="ＭＳ Ｐゴシック"/>
              </a:rPr>
              <a:t>時点の検討内容であり、今後の調整により変更となる可能性があり</a:t>
            </a:r>
            <a:r>
              <a:rPr sz="900" spc="-925" dirty="0">
                <a:latin typeface="ＭＳ Ｐゴシック"/>
                <a:cs typeface="ＭＳ Ｐゴシック"/>
              </a:rPr>
              <a:t>ま</a:t>
            </a:r>
            <a:r>
              <a:rPr sz="900" spc="-5" dirty="0">
                <a:latin typeface="ＭＳ Ｐゴシック"/>
                <a:cs typeface="ＭＳ Ｐゴシック"/>
              </a:rPr>
              <a:t>す。</a:t>
            </a:r>
            <a:endParaRPr sz="900">
              <a:latin typeface="ＭＳ Ｐゴシック"/>
              <a:cs typeface="ＭＳ Ｐゴシック"/>
            </a:endParaRPr>
          </a:p>
        </p:txBody>
      </p:sp>
      <p:sp>
        <p:nvSpPr>
          <p:cNvPr id="100" name="object 100"/>
          <p:cNvSpPr txBox="1"/>
          <p:nvPr/>
        </p:nvSpPr>
        <p:spPr>
          <a:xfrm>
            <a:off x="8787765" y="6287820"/>
            <a:ext cx="278765" cy="250825"/>
          </a:xfrm>
          <a:prstGeom prst="rect">
            <a:avLst/>
          </a:prstGeom>
        </p:spPr>
        <p:txBody>
          <a:bodyPr vert="horz" wrap="square" lIns="0" tIns="15875" rIns="0" bIns="0" rtlCol="0">
            <a:spAutoFit/>
          </a:bodyPr>
          <a:lstStyle/>
          <a:p>
            <a:pPr marL="12700">
              <a:lnSpc>
                <a:spcPct val="100000"/>
              </a:lnSpc>
              <a:spcBef>
                <a:spcPts val="125"/>
              </a:spcBef>
            </a:pPr>
            <a:r>
              <a:rPr sz="1450" b="1" spc="-25" dirty="0">
                <a:latin typeface="Meiryo UI"/>
                <a:cs typeface="Meiryo UI"/>
              </a:rPr>
              <a:t>12</a:t>
            </a:r>
            <a:endParaRPr sz="1450">
              <a:latin typeface="Meiryo UI"/>
              <a:cs typeface="Meiryo U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884289" y="263740"/>
            <a:ext cx="2259965" cy="255904"/>
          </a:xfrm>
          <a:prstGeom prst="rect">
            <a:avLst/>
          </a:prstGeom>
          <a:solidFill>
            <a:srgbClr val="001F5F"/>
          </a:solidFill>
        </p:spPr>
        <p:txBody>
          <a:bodyPr vert="horz" wrap="square" lIns="0" tIns="47625" rIns="0" bIns="0" rtlCol="0">
            <a:spAutoFit/>
          </a:bodyPr>
          <a:lstStyle/>
          <a:p>
            <a:pPr marL="92075">
              <a:lnSpc>
                <a:spcPct val="100000"/>
              </a:lnSpc>
              <a:spcBef>
                <a:spcPts val="375"/>
              </a:spcBef>
              <a:tabLst>
                <a:tab pos="1663700" algn="l"/>
              </a:tabLst>
            </a:pPr>
            <a:r>
              <a:rPr sz="1100" b="1" spc="-10" dirty="0">
                <a:solidFill>
                  <a:srgbClr val="FFFFFF"/>
                </a:solidFill>
                <a:latin typeface="Meiryo UI"/>
                <a:cs typeface="Meiryo UI"/>
              </a:rPr>
              <a:t>「群マネの手引きVer.1</a:t>
            </a:r>
            <a:r>
              <a:rPr sz="1100" b="1" spc="-50" dirty="0">
                <a:solidFill>
                  <a:srgbClr val="FFFFFF"/>
                </a:solidFill>
                <a:latin typeface="Meiryo UI"/>
                <a:cs typeface="Meiryo UI"/>
              </a:rPr>
              <a:t>」</a:t>
            </a:r>
            <a:r>
              <a:rPr sz="1100" b="1" dirty="0">
                <a:solidFill>
                  <a:srgbClr val="FFFFFF"/>
                </a:solidFill>
                <a:latin typeface="Meiryo UI"/>
                <a:cs typeface="Meiryo UI"/>
              </a:rPr>
              <a:t>	</a:t>
            </a:r>
            <a:r>
              <a:rPr sz="1100" b="1" spc="-20" dirty="0">
                <a:solidFill>
                  <a:srgbClr val="FFFFFF"/>
                </a:solidFill>
                <a:latin typeface="Meiryo UI"/>
                <a:cs typeface="Meiryo UI"/>
              </a:rPr>
              <a:t>P21-</a:t>
            </a:r>
            <a:endParaRPr sz="1100">
              <a:latin typeface="Meiryo UI"/>
              <a:cs typeface="Meiryo UI"/>
            </a:endParaRPr>
          </a:p>
        </p:txBody>
      </p:sp>
      <p:sp>
        <p:nvSpPr>
          <p:cNvPr id="3" name="object 3"/>
          <p:cNvSpPr txBox="1"/>
          <p:nvPr/>
        </p:nvSpPr>
        <p:spPr>
          <a:xfrm>
            <a:off x="6964171" y="466089"/>
            <a:ext cx="214629" cy="193675"/>
          </a:xfrm>
          <a:prstGeom prst="rect">
            <a:avLst/>
          </a:prstGeom>
        </p:spPr>
        <p:txBody>
          <a:bodyPr vert="horz" wrap="square" lIns="0" tIns="13335" rIns="0" bIns="0" rtlCol="0">
            <a:spAutoFit/>
          </a:bodyPr>
          <a:lstStyle/>
          <a:p>
            <a:pPr marL="12700">
              <a:lnSpc>
                <a:spcPct val="100000"/>
              </a:lnSpc>
              <a:spcBef>
                <a:spcPts val="105"/>
              </a:spcBef>
            </a:pPr>
            <a:r>
              <a:rPr sz="1100" b="1" spc="-25" dirty="0">
                <a:solidFill>
                  <a:srgbClr val="FFFFFF"/>
                </a:solidFill>
                <a:latin typeface="Meiryo UI"/>
                <a:cs typeface="Meiryo UI"/>
              </a:rPr>
              <a:t>22</a:t>
            </a:r>
            <a:endParaRPr sz="1100">
              <a:latin typeface="Meiryo UI"/>
              <a:cs typeface="Meiryo UI"/>
            </a:endParaRPr>
          </a:p>
        </p:txBody>
      </p:sp>
      <p:sp>
        <p:nvSpPr>
          <p:cNvPr id="4" name="object 4"/>
          <p:cNvSpPr txBox="1"/>
          <p:nvPr/>
        </p:nvSpPr>
        <p:spPr>
          <a:xfrm>
            <a:off x="0" y="263740"/>
            <a:ext cx="2459355" cy="255904"/>
          </a:xfrm>
          <a:prstGeom prst="rect">
            <a:avLst/>
          </a:prstGeom>
          <a:solidFill>
            <a:srgbClr val="001F5F"/>
          </a:solidFill>
        </p:spPr>
        <p:txBody>
          <a:bodyPr vert="horz" wrap="square" lIns="0" tIns="47625" rIns="0" bIns="0" rtlCol="0">
            <a:spAutoFit/>
          </a:bodyPr>
          <a:lstStyle/>
          <a:p>
            <a:pPr marL="91440">
              <a:lnSpc>
                <a:spcPct val="100000"/>
              </a:lnSpc>
              <a:spcBef>
                <a:spcPts val="375"/>
              </a:spcBef>
            </a:pPr>
            <a:r>
              <a:rPr sz="1100" b="1" spc="10" dirty="0">
                <a:solidFill>
                  <a:srgbClr val="FFFFFF"/>
                </a:solidFill>
                <a:latin typeface="Meiryo UI"/>
                <a:cs typeface="Meiryo UI"/>
              </a:rPr>
              <a:t>４ 群マネの実施プロセス</a:t>
            </a:r>
            <a:endParaRPr sz="1100">
              <a:latin typeface="Meiryo UI"/>
              <a:cs typeface="Meiryo UI"/>
            </a:endParaRPr>
          </a:p>
        </p:txBody>
      </p:sp>
      <p:sp>
        <p:nvSpPr>
          <p:cNvPr id="5" name="object 5"/>
          <p:cNvSpPr txBox="1"/>
          <p:nvPr/>
        </p:nvSpPr>
        <p:spPr>
          <a:xfrm>
            <a:off x="2874498" y="164452"/>
            <a:ext cx="2970063" cy="320601"/>
          </a:xfrm>
          <a:prstGeom prst="rect">
            <a:avLst/>
          </a:prstGeom>
        </p:spPr>
        <p:txBody>
          <a:bodyPr vert="horz" wrap="square" lIns="0" tIns="12700" rIns="0" bIns="0" rtlCol="0">
            <a:spAutoFit/>
          </a:bodyPr>
          <a:lstStyle/>
          <a:p>
            <a:pPr marL="12700">
              <a:lnSpc>
                <a:spcPct val="100000"/>
              </a:lnSpc>
              <a:spcBef>
                <a:spcPts val="100"/>
              </a:spcBef>
            </a:pPr>
            <a:r>
              <a:rPr sz="2000" b="1" spc="-15" dirty="0">
                <a:solidFill>
                  <a:srgbClr val="001F5F"/>
                </a:solidFill>
                <a:latin typeface="Meiryo UI"/>
                <a:cs typeface="Meiryo UI"/>
              </a:rPr>
              <a:t>標準的なステップ</a:t>
            </a:r>
            <a:endParaRPr sz="2000" dirty="0">
              <a:latin typeface="Meiryo UI"/>
              <a:cs typeface="Meiryo UI"/>
            </a:endParaRPr>
          </a:p>
        </p:txBody>
      </p:sp>
      <p:sp>
        <p:nvSpPr>
          <p:cNvPr id="6" name="object 6"/>
          <p:cNvSpPr/>
          <p:nvPr/>
        </p:nvSpPr>
        <p:spPr>
          <a:xfrm>
            <a:off x="207251" y="628403"/>
            <a:ext cx="4341495" cy="320675"/>
          </a:xfrm>
          <a:custGeom>
            <a:avLst/>
            <a:gdLst/>
            <a:ahLst/>
            <a:cxnLst/>
            <a:rect l="l" t="t" r="r" b="b"/>
            <a:pathLst>
              <a:path w="4341495" h="320675">
                <a:moveTo>
                  <a:pt x="0" y="53435"/>
                </a:moveTo>
                <a:lnTo>
                  <a:pt x="4199" y="32655"/>
                </a:lnTo>
                <a:lnTo>
                  <a:pt x="15652" y="15668"/>
                </a:lnTo>
                <a:lnTo>
                  <a:pt x="32638" y="4205"/>
                </a:lnTo>
                <a:lnTo>
                  <a:pt x="53439" y="0"/>
                </a:lnTo>
                <a:lnTo>
                  <a:pt x="4287358" y="0"/>
                </a:lnTo>
                <a:lnTo>
                  <a:pt x="4325198" y="15668"/>
                </a:lnTo>
                <a:lnTo>
                  <a:pt x="4340877" y="53435"/>
                </a:lnTo>
                <a:lnTo>
                  <a:pt x="4340877" y="267177"/>
                </a:lnTo>
                <a:lnTo>
                  <a:pt x="4336670" y="287991"/>
                </a:lnTo>
                <a:lnTo>
                  <a:pt x="4325198" y="304975"/>
                </a:lnTo>
                <a:lnTo>
                  <a:pt x="4308186" y="316418"/>
                </a:lnTo>
                <a:lnTo>
                  <a:pt x="4287358" y="320612"/>
                </a:lnTo>
                <a:lnTo>
                  <a:pt x="53439" y="320612"/>
                </a:lnTo>
                <a:lnTo>
                  <a:pt x="15652" y="304975"/>
                </a:lnTo>
                <a:lnTo>
                  <a:pt x="0" y="267177"/>
                </a:lnTo>
                <a:lnTo>
                  <a:pt x="0" y="53435"/>
                </a:lnTo>
                <a:close/>
              </a:path>
            </a:pathLst>
          </a:custGeom>
          <a:ln w="37454">
            <a:solidFill>
              <a:srgbClr val="404040"/>
            </a:solidFill>
          </a:ln>
        </p:spPr>
        <p:txBody>
          <a:bodyPr wrap="square" lIns="0" tIns="0" rIns="0" bIns="0" rtlCol="0"/>
          <a:lstStyle/>
          <a:p>
            <a:endParaRPr/>
          </a:p>
        </p:txBody>
      </p:sp>
      <p:sp>
        <p:nvSpPr>
          <p:cNvPr id="7" name="object 7"/>
          <p:cNvSpPr txBox="1"/>
          <p:nvPr/>
        </p:nvSpPr>
        <p:spPr>
          <a:xfrm>
            <a:off x="1643535" y="661148"/>
            <a:ext cx="1468755" cy="265430"/>
          </a:xfrm>
          <a:prstGeom prst="rect">
            <a:avLst/>
          </a:prstGeom>
        </p:spPr>
        <p:txBody>
          <a:bodyPr vert="horz" wrap="square" lIns="0" tIns="15240" rIns="0" bIns="0" rtlCol="0">
            <a:spAutoFit/>
          </a:bodyPr>
          <a:lstStyle/>
          <a:p>
            <a:pPr marL="12700">
              <a:lnSpc>
                <a:spcPct val="100000"/>
              </a:lnSpc>
              <a:spcBef>
                <a:spcPts val="120"/>
              </a:spcBef>
            </a:pPr>
            <a:r>
              <a:rPr sz="1550" dirty="0">
                <a:solidFill>
                  <a:srgbClr val="404040"/>
                </a:solidFill>
                <a:latin typeface="HGP創英角ｺﾞｼｯｸUB"/>
                <a:cs typeface="HGP創英角ｺﾞｼｯｸUB"/>
              </a:rPr>
              <a:t>標準的なステッ</a:t>
            </a:r>
            <a:r>
              <a:rPr sz="1550" spc="-1220" dirty="0">
                <a:solidFill>
                  <a:srgbClr val="404040"/>
                </a:solidFill>
                <a:latin typeface="HGP創英角ｺﾞｼｯｸUB"/>
                <a:cs typeface="HGP創英角ｺﾞｼｯｸUB"/>
              </a:rPr>
              <a:t>プ</a:t>
            </a:r>
            <a:endParaRPr sz="1550">
              <a:latin typeface="HGP創英角ｺﾞｼｯｸUB"/>
              <a:cs typeface="HGP創英角ｺﾞｼｯｸUB"/>
            </a:endParaRPr>
          </a:p>
        </p:txBody>
      </p:sp>
      <p:sp>
        <p:nvSpPr>
          <p:cNvPr id="8" name="object 8"/>
          <p:cNvSpPr txBox="1"/>
          <p:nvPr/>
        </p:nvSpPr>
        <p:spPr>
          <a:xfrm>
            <a:off x="380545" y="4989649"/>
            <a:ext cx="4011295" cy="262255"/>
          </a:xfrm>
          <a:prstGeom prst="rect">
            <a:avLst/>
          </a:prstGeom>
          <a:ln w="24969">
            <a:solidFill>
              <a:srgbClr val="FF0000"/>
            </a:solidFill>
          </a:ln>
        </p:spPr>
        <p:txBody>
          <a:bodyPr vert="horz" wrap="square" lIns="0" tIns="15240" rIns="0" bIns="0" rtlCol="0">
            <a:spAutoFit/>
          </a:bodyPr>
          <a:lstStyle/>
          <a:p>
            <a:pPr algn="ctr">
              <a:lnSpc>
                <a:spcPct val="100000"/>
              </a:lnSpc>
              <a:spcBef>
                <a:spcPts val="120"/>
              </a:spcBef>
            </a:pPr>
            <a:r>
              <a:rPr sz="1300" spc="-45" dirty="0">
                <a:solidFill>
                  <a:srgbClr val="FF0000"/>
                </a:solidFill>
                <a:latin typeface="Microsoft JhengHei"/>
                <a:cs typeface="Microsoft JhengHei"/>
              </a:rPr>
              <a:t>「群マネの実施方針案」を作成しよう</a:t>
            </a:r>
            <a:endParaRPr sz="1300">
              <a:latin typeface="Microsoft JhengHei"/>
              <a:cs typeface="Microsoft JhengHei"/>
            </a:endParaRPr>
          </a:p>
        </p:txBody>
      </p:sp>
      <p:sp>
        <p:nvSpPr>
          <p:cNvPr id="9" name="object 9"/>
          <p:cNvSpPr/>
          <p:nvPr/>
        </p:nvSpPr>
        <p:spPr>
          <a:xfrm>
            <a:off x="2250861" y="4829342"/>
            <a:ext cx="269875" cy="142240"/>
          </a:xfrm>
          <a:custGeom>
            <a:avLst/>
            <a:gdLst/>
            <a:ahLst/>
            <a:cxnLst/>
            <a:rect l="l" t="t" r="r" b="b"/>
            <a:pathLst>
              <a:path w="269875" h="142239">
                <a:moveTo>
                  <a:pt x="269679" y="0"/>
                </a:moveTo>
                <a:lnTo>
                  <a:pt x="0" y="0"/>
                </a:lnTo>
                <a:lnTo>
                  <a:pt x="134839" y="141828"/>
                </a:lnTo>
                <a:lnTo>
                  <a:pt x="269679" y="0"/>
                </a:lnTo>
                <a:close/>
              </a:path>
            </a:pathLst>
          </a:custGeom>
          <a:solidFill>
            <a:srgbClr val="4471C4"/>
          </a:solidFill>
        </p:spPr>
        <p:txBody>
          <a:bodyPr wrap="square" lIns="0" tIns="0" rIns="0" bIns="0" rtlCol="0"/>
          <a:lstStyle/>
          <a:p>
            <a:endParaRPr/>
          </a:p>
        </p:txBody>
      </p:sp>
      <p:sp>
        <p:nvSpPr>
          <p:cNvPr id="10" name="object 10"/>
          <p:cNvSpPr txBox="1"/>
          <p:nvPr/>
        </p:nvSpPr>
        <p:spPr>
          <a:xfrm>
            <a:off x="254195" y="1023925"/>
            <a:ext cx="4247515" cy="665480"/>
          </a:xfrm>
          <a:prstGeom prst="rect">
            <a:avLst/>
          </a:prstGeom>
          <a:ln w="8323">
            <a:solidFill>
              <a:srgbClr val="7E7E7E"/>
            </a:solidFill>
          </a:ln>
        </p:spPr>
        <p:txBody>
          <a:bodyPr vert="horz" wrap="square" lIns="0" tIns="36830" rIns="0" bIns="0" rtlCol="0">
            <a:spAutoFit/>
          </a:bodyPr>
          <a:lstStyle/>
          <a:p>
            <a:pPr marL="179705" indent="-120014">
              <a:lnSpc>
                <a:spcPct val="100000"/>
              </a:lnSpc>
              <a:spcBef>
                <a:spcPts val="290"/>
              </a:spcBef>
              <a:buFont typeface="Arial"/>
              <a:buChar char="•"/>
              <a:tabLst>
                <a:tab pos="179705" algn="l"/>
              </a:tabLst>
            </a:pPr>
            <a:r>
              <a:rPr sz="750" spc="25" dirty="0">
                <a:latin typeface="ＭＳ Ｐゴシック"/>
                <a:cs typeface="ＭＳ Ｐゴシック"/>
              </a:rPr>
              <a:t>群マネの「標準的なステップ」として、</a:t>
            </a:r>
            <a:r>
              <a:rPr sz="750" b="1" u="sng" spc="25" dirty="0">
                <a:uFill>
                  <a:solidFill>
                    <a:srgbClr val="000000"/>
                  </a:solidFill>
                </a:uFill>
                <a:latin typeface="ＭＳ Ｐゴシック"/>
                <a:cs typeface="ＭＳ Ｐゴシック"/>
              </a:rPr>
              <a:t>導入検討から事業実施まで</a:t>
            </a:r>
            <a:r>
              <a:rPr sz="750" u="none" dirty="0">
                <a:latin typeface="ＭＳ Ｐゴシック"/>
                <a:cs typeface="ＭＳ Ｐゴシック"/>
              </a:rPr>
              <a:t>以下の流れが考えられま</a:t>
            </a:r>
            <a:r>
              <a:rPr sz="750" u="none" spc="25" dirty="0">
                <a:latin typeface="ＭＳ Ｐゴシック"/>
                <a:cs typeface="ＭＳ Ｐゴシック"/>
              </a:rPr>
              <a:t>す。</a:t>
            </a:r>
            <a:endParaRPr sz="750">
              <a:latin typeface="ＭＳ Ｐゴシック"/>
              <a:cs typeface="ＭＳ Ｐゴシック"/>
            </a:endParaRPr>
          </a:p>
          <a:p>
            <a:pPr marL="126364">
              <a:lnSpc>
                <a:spcPct val="100000"/>
              </a:lnSpc>
              <a:spcBef>
                <a:spcPts val="45"/>
              </a:spcBef>
            </a:pPr>
            <a:r>
              <a:rPr sz="750" dirty="0">
                <a:solidFill>
                  <a:srgbClr val="FF0000"/>
                </a:solidFill>
                <a:latin typeface="ＭＳ Ｐゴシック"/>
                <a:cs typeface="ＭＳ Ｐゴシック"/>
              </a:rPr>
              <a:t>※状況に応じて、前後したり、前のステップに戻るなど、柔軟に検討を進めても構いません</a:t>
            </a:r>
            <a:r>
              <a:rPr sz="750" spc="-585" dirty="0">
                <a:solidFill>
                  <a:srgbClr val="FF0000"/>
                </a:solidFill>
                <a:latin typeface="ＭＳ Ｐゴシック"/>
                <a:cs typeface="ＭＳ Ｐゴシック"/>
              </a:rPr>
              <a:t>。</a:t>
            </a:r>
            <a:endParaRPr sz="750">
              <a:latin typeface="ＭＳ Ｐゴシック"/>
              <a:cs typeface="ＭＳ Ｐゴシック"/>
            </a:endParaRPr>
          </a:p>
          <a:p>
            <a:pPr marL="178435" marR="52069" indent="-119380" algn="just">
              <a:lnSpc>
                <a:spcPct val="104900"/>
              </a:lnSpc>
              <a:buFont typeface="Arial"/>
              <a:buChar char="•"/>
              <a:tabLst>
                <a:tab pos="178435" algn="l"/>
              </a:tabLst>
            </a:pPr>
            <a:r>
              <a:rPr sz="750" spc="40" dirty="0">
                <a:latin typeface="ＭＳ Ｐゴシック"/>
                <a:cs typeface="ＭＳ Ｐゴシック"/>
              </a:rPr>
              <a:t>また、自治体部署や事業者以外にも、実施方針の検討状況や事業の進捗状況等に関する</a:t>
            </a:r>
            <a:r>
              <a:rPr sz="750" b="1" u="sng" spc="-540" dirty="0">
                <a:uFill>
                  <a:solidFill>
                    <a:srgbClr val="000000"/>
                  </a:solidFill>
                </a:uFill>
                <a:latin typeface="ＭＳ Ｐゴシック"/>
                <a:cs typeface="ＭＳ Ｐゴシック"/>
              </a:rPr>
              <a:t>「</a:t>
            </a:r>
            <a:r>
              <a:rPr sz="750" b="1" u="sng" spc="35" dirty="0">
                <a:uFill>
                  <a:solidFill>
                    <a:srgbClr val="000000"/>
                  </a:solidFill>
                </a:uFill>
                <a:latin typeface="ＭＳ Ｐゴシック"/>
                <a:cs typeface="ＭＳ Ｐゴシック"/>
              </a:rPr>
              <a:t>議会への説明」</a:t>
            </a:r>
            <a:r>
              <a:rPr sz="750" u="none" spc="40" dirty="0">
                <a:latin typeface="ＭＳ Ｐゴシック"/>
                <a:cs typeface="ＭＳ Ｐゴシック"/>
              </a:rPr>
              <a:t>や、事業完了後の市民アンケートなど</a:t>
            </a:r>
            <a:r>
              <a:rPr sz="750" b="1" u="sng" spc="40" dirty="0">
                <a:uFill>
                  <a:solidFill>
                    <a:srgbClr val="000000"/>
                  </a:solidFill>
                </a:uFill>
                <a:latin typeface="ＭＳ Ｐゴシック"/>
                <a:cs typeface="ＭＳ Ｐゴシック"/>
              </a:rPr>
              <a:t>「地域住民との対話」</a:t>
            </a:r>
            <a:r>
              <a:rPr sz="750" u="none" spc="35" dirty="0">
                <a:latin typeface="ＭＳ Ｐゴシック"/>
                <a:cs typeface="ＭＳ Ｐゴシック"/>
              </a:rPr>
              <a:t>を適宜実施</a:t>
            </a:r>
            <a:r>
              <a:rPr sz="750" u="none" spc="25" dirty="0">
                <a:latin typeface="ＭＳ Ｐゴシック"/>
                <a:cs typeface="ＭＳ Ｐゴシック"/>
              </a:rPr>
              <a:t>することが考えられます。</a:t>
            </a:r>
            <a:endParaRPr sz="750">
              <a:latin typeface="ＭＳ Ｐゴシック"/>
              <a:cs typeface="ＭＳ Ｐゴシック"/>
            </a:endParaRPr>
          </a:p>
        </p:txBody>
      </p:sp>
      <p:sp>
        <p:nvSpPr>
          <p:cNvPr id="11" name="object 11"/>
          <p:cNvSpPr/>
          <p:nvPr/>
        </p:nvSpPr>
        <p:spPr>
          <a:xfrm>
            <a:off x="802543" y="1767027"/>
            <a:ext cx="3608704" cy="250190"/>
          </a:xfrm>
          <a:custGeom>
            <a:avLst/>
            <a:gdLst/>
            <a:ahLst/>
            <a:cxnLst/>
            <a:rect l="l" t="t" r="r" b="b"/>
            <a:pathLst>
              <a:path w="3608704" h="250189">
                <a:moveTo>
                  <a:pt x="3608707" y="0"/>
                </a:moveTo>
                <a:lnTo>
                  <a:pt x="0" y="0"/>
                </a:lnTo>
                <a:lnTo>
                  <a:pt x="0" y="249698"/>
                </a:lnTo>
                <a:lnTo>
                  <a:pt x="3608707" y="249698"/>
                </a:lnTo>
                <a:lnTo>
                  <a:pt x="3608707" y="0"/>
                </a:lnTo>
                <a:close/>
              </a:path>
            </a:pathLst>
          </a:custGeom>
          <a:solidFill>
            <a:srgbClr val="FFC000"/>
          </a:solidFill>
        </p:spPr>
        <p:txBody>
          <a:bodyPr wrap="square" lIns="0" tIns="0" rIns="0" bIns="0" rtlCol="0"/>
          <a:lstStyle/>
          <a:p>
            <a:endParaRPr/>
          </a:p>
        </p:txBody>
      </p:sp>
      <p:graphicFrame>
        <p:nvGraphicFramePr>
          <p:cNvPr id="12" name="object 12"/>
          <p:cNvGraphicFramePr>
            <a:graphicFrameLocks noGrp="1"/>
          </p:cNvGraphicFramePr>
          <p:nvPr/>
        </p:nvGraphicFramePr>
        <p:xfrm>
          <a:off x="389035" y="1755041"/>
          <a:ext cx="4010660" cy="937260"/>
        </p:xfrm>
        <a:graphic>
          <a:graphicData uri="http://schemas.openxmlformats.org/drawingml/2006/table">
            <a:tbl>
              <a:tblPr firstRow="1" bandRow="1">
                <a:tableStyleId>{2D5ABB26-0587-4C30-8999-92F81FD0307C}</a:tableStyleId>
              </a:tblPr>
              <a:tblGrid>
                <a:gridCol w="401320">
                  <a:extLst>
                    <a:ext uri="{9D8B030D-6E8A-4147-A177-3AD203B41FA5}">
                      <a16:colId xmlns:a16="http://schemas.microsoft.com/office/drawing/2014/main" val="20000"/>
                    </a:ext>
                  </a:extLst>
                </a:gridCol>
                <a:gridCol w="3609340">
                  <a:extLst>
                    <a:ext uri="{9D8B030D-6E8A-4147-A177-3AD203B41FA5}">
                      <a16:colId xmlns:a16="http://schemas.microsoft.com/office/drawing/2014/main" val="20001"/>
                    </a:ext>
                  </a:extLst>
                </a:gridCol>
              </a:tblGrid>
              <a:tr h="248920">
                <a:tc rowSpan="2">
                  <a:txBody>
                    <a:bodyPr/>
                    <a:lstStyle/>
                    <a:p>
                      <a:pPr marR="41910" algn="ctr">
                        <a:lnSpc>
                          <a:spcPts val="815"/>
                        </a:lnSpc>
                        <a:spcBef>
                          <a:spcPts val="185"/>
                        </a:spcBef>
                      </a:pPr>
                      <a:r>
                        <a:rPr sz="700" spc="70" dirty="0">
                          <a:solidFill>
                            <a:srgbClr val="FFC000"/>
                          </a:solidFill>
                          <a:latin typeface="Microsoft JhengHei"/>
                          <a:cs typeface="Microsoft JhengHei"/>
                        </a:rPr>
                        <a:t>STEP</a:t>
                      </a:r>
                      <a:endParaRPr sz="700">
                        <a:latin typeface="Microsoft JhengHei"/>
                        <a:cs typeface="Microsoft JhengHei"/>
                      </a:endParaRPr>
                    </a:p>
                    <a:p>
                      <a:pPr marR="41275" algn="ctr">
                        <a:lnSpc>
                          <a:spcPts val="1835"/>
                        </a:lnSpc>
                      </a:pPr>
                      <a:r>
                        <a:rPr sz="1550" dirty="0">
                          <a:solidFill>
                            <a:srgbClr val="FFC000"/>
                          </a:solidFill>
                          <a:latin typeface="Microsoft JhengHei"/>
                          <a:cs typeface="Microsoft JhengHei"/>
                        </a:rPr>
                        <a:t>0</a:t>
                      </a:r>
                      <a:endParaRPr sz="1550">
                        <a:latin typeface="Microsoft JhengHei"/>
                        <a:cs typeface="Microsoft JhengHei"/>
                      </a:endParaRPr>
                    </a:p>
                  </a:txBody>
                  <a:tcPr marL="0" marR="0" marT="23495" marB="0">
                    <a:lnL w="28575">
                      <a:solidFill>
                        <a:srgbClr val="FFC000"/>
                      </a:solidFill>
                      <a:prstDash val="solid"/>
                    </a:lnL>
                    <a:lnT w="28575">
                      <a:solidFill>
                        <a:srgbClr val="FFC000"/>
                      </a:solidFill>
                      <a:prstDash val="solid"/>
                    </a:lnT>
                    <a:lnB w="28575">
                      <a:solidFill>
                        <a:srgbClr val="FFC000"/>
                      </a:solidFill>
                      <a:prstDash val="solid"/>
                    </a:lnB>
                  </a:tcPr>
                </a:tc>
                <a:tc>
                  <a:txBody>
                    <a:bodyPr/>
                    <a:lstStyle/>
                    <a:p>
                      <a:pPr marL="22860">
                        <a:lnSpc>
                          <a:spcPct val="100000"/>
                        </a:lnSpc>
                        <a:spcBef>
                          <a:spcPts val="80"/>
                        </a:spcBef>
                      </a:pPr>
                      <a:r>
                        <a:rPr sz="1300" spc="-15" dirty="0">
                          <a:solidFill>
                            <a:srgbClr val="FFFFFF"/>
                          </a:solidFill>
                          <a:latin typeface="Microsoft JhengHei"/>
                          <a:cs typeface="Microsoft JhengHei"/>
                        </a:rPr>
                        <a:t>準備段階</a:t>
                      </a:r>
                      <a:endParaRPr sz="1300">
                        <a:latin typeface="Microsoft JhengHei"/>
                        <a:cs typeface="Microsoft JhengHei"/>
                      </a:endParaRPr>
                    </a:p>
                  </a:txBody>
                  <a:tcPr marL="0" marR="0" marT="10160" marB="0">
                    <a:lnT w="28575">
                      <a:solidFill>
                        <a:srgbClr val="FFC000"/>
                      </a:solidFill>
                      <a:prstDash val="solid"/>
                    </a:lnT>
                    <a:solidFill>
                      <a:srgbClr val="FFC000"/>
                    </a:solidFill>
                  </a:tcPr>
                </a:tc>
                <a:extLst>
                  <a:ext uri="{0D108BD9-81ED-4DB2-BD59-A6C34878D82A}">
                    <a16:rowId xmlns:a16="http://schemas.microsoft.com/office/drawing/2014/main" val="10000"/>
                  </a:ext>
                </a:extLst>
              </a:tr>
              <a:tr h="688340">
                <a:tc vMerge="1">
                  <a:txBody>
                    <a:bodyPr/>
                    <a:lstStyle/>
                    <a:p>
                      <a:endParaRPr/>
                    </a:p>
                  </a:txBody>
                  <a:tcPr marL="0" marR="0" marT="23495" marB="0">
                    <a:lnL w="28575">
                      <a:solidFill>
                        <a:srgbClr val="FFC000"/>
                      </a:solidFill>
                      <a:prstDash val="solid"/>
                    </a:lnL>
                    <a:lnT w="28575">
                      <a:solidFill>
                        <a:srgbClr val="FFC000"/>
                      </a:solidFill>
                      <a:prstDash val="solid"/>
                    </a:lnT>
                    <a:lnB w="28575">
                      <a:solidFill>
                        <a:srgbClr val="FFC000"/>
                      </a:solidFill>
                      <a:prstDash val="solid"/>
                    </a:lnB>
                  </a:tcPr>
                </a:tc>
                <a:tc>
                  <a:txBody>
                    <a:bodyPr/>
                    <a:lstStyle/>
                    <a:p>
                      <a:pPr marL="130175" indent="-120650">
                        <a:lnSpc>
                          <a:spcPct val="100000"/>
                        </a:lnSpc>
                        <a:spcBef>
                          <a:spcPts val="295"/>
                        </a:spcBef>
                        <a:buSzPct val="90476"/>
                        <a:buFont typeface="Wingdings"/>
                        <a:buChar char=""/>
                        <a:tabLst>
                          <a:tab pos="130175" algn="l"/>
                        </a:tabLst>
                      </a:pPr>
                      <a:r>
                        <a:rPr sz="1050" spc="-20" dirty="0">
                          <a:latin typeface="BIZ UDPゴシック"/>
                          <a:cs typeface="BIZ UDPゴシック"/>
                        </a:rPr>
                        <a:t>自分の仕事の</a:t>
                      </a:r>
                      <a:r>
                        <a:rPr sz="1050" b="1" u="sng" spc="-25" dirty="0">
                          <a:uFill>
                            <a:solidFill>
                              <a:srgbClr val="000000"/>
                            </a:solidFill>
                          </a:uFill>
                          <a:latin typeface="BIZ UDPゴシック"/>
                          <a:cs typeface="BIZ UDPゴシック"/>
                        </a:rPr>
                        <a:t>「現実と理想」</a:t>
                      </a:r>
                      <a:r>
                        <a:rPr sz="1050" u="none" spc="-30" dirty="0">
                          <a:latin typeface="BIZ UDPゴシック"/>
                          <a:cs typeface="BIZ UDPゴシック"/>
                        </a:rPr>
                        <a:t>を分析してみよう</a:t>
                      </a:r>
                      <a:endParaRPr sz="1050" dirty="0">
                        <a:latin typeface="BIZ UDPゴシック"/>
                        <a:cs typeface="BIZ UDPゴシック"/>
                      </a:endParaRPr>
                    </a:p>
                    <a:p>
                      <a:pPr marL="130175" indent="-120650">
                        <a:lnSpc>
                          <a:spcPct val="100000"/>
                        </a:lnSpc>
                        <a:spcBef>
                          <a:spcPts val="550"/>
                        </a:spcBef>
                        <a:buSzPct val="90476"/>
                        <a:buFont typeface="Wingdings"/>
                        <a:buChar char=""/>
                        <a:tabLst>
                          <a:tab pos="130175" algn="l"/>
                        </a:tabLst>
                      </a:pPr>
                      <a:r>
                        <a:rPr sz="1050" b="1" u="sng" spc="-20" dirty="0">
                          <a:uFill>
                            <a:solidFill>
                              <a:srgbClr val="000000"/>
                            </a:solidFill>
                          </a:uFill>
                          <a:latin typeface="BIZ UDPゴシック"/>
                          <a:cs typeface="BIZ UDPゴシック"/>
                        </a:rPr>
                        <a:t>「悩みを共有」</a:t>
                      </a:r>
                      <a:r>
                        <a:rPr sz="1050" u="none" spc="-30" dirty="0">
                          <a:latin typeface="BIZ UDPゴシック"/>
                          <a:cs typeface="BIZ UDPゴシック"/>
                        </a:rPr>
                        <a:t>するために、足を運んでみよう</a:t>
                      </a:r>
                      <a:endParaRPr sz="1050" dirty="0">
                        <a:latin typeface="BIZ UDPゴシック"/>
                        <a:cs typeface="BIZ UDPゴシック"/>
                      </a:endParaRPr>
                    </a:p>
                    <a:p>
                      <a:pPr marL="130175" indent="-120650">
                        <a:lnSpc>
                          <a:spcPct val="100000"/>
                        </a:lnSpc>
                        <a:spcBef>
                          <a:spcPts val="550"/>
                        </a:spcBef>
                        <a:buSzPct val="90476"/>
                        <a:buFont typeface="Wingdings"/>
                        <a:buChar char=""/>
                        <a:tabLst>
                          <a:tab pos="130175" algn="l"/>
                        </a:tabLst>
                      </a:pPr>
                      <a:r>
                        <a:rPr sz="1050" spc="-30" dirty="0">
                          <a:latin typeface="BIZ UDPゴシック"/>
                          <a:cs typeface="BIZ UDPゴシック"/>
                        </a:rPr>
                        <a:t>群マネ以外も含めて、</a:t>
                      </a:r>
                      <a:r>
                        <a:rPr sz="1050" b="1" u="sng" spc="-20" dirty="0">
                          <a:uFill>
                            <a:solidFill>
                              <a:srgbClr val="000000"/>
                            </a:solidFill>
                          </a:uFill>
                          <a:latin typeface="BIZ UDPゴシック"/>
                          <a:cs typeface="BIZ UDPゴシック"/>
                        </a:rPr>
                        <a:t>「現状の打開策」</a:t>
                      </a:r>
                      <a:r>
                        <a:rPr sz="1050" u="none" spc="-30" dirty="0">
                          <a:latin typeface="BIZ UDPゴシック"/>
                          <a:cs typeface="BIZ UDPゴシック"/>
                        </a:rPr>
                        <a:t>を考えよう</a:t>
                      </a:r>
                      <a:endParaRPr sz="1050" dirty="0">
                        <a:latin typeface="BIZ UDPゴシック"/>
                        <a:cs typeface="BIZ UDPゴシック"/>
                      </a:endParaRPr>
                    </a:p>
                  </a:txBody>
                  <a:tcPr marL="0" marR="0" marT="37465" marB="0">
                    <a:lnR w="28575">
                      <a:solidFill>
                        <a:srgbClr val="FFC000"/>
                      </a:solidFill>
                      <a:prstDash val="solid"/>
                    </a:lnR>
                    <a:lnB w="28575">
                      <a:solidFill>
                        <a:srgbClr val="FFC000"/>
                      </a:solidFill>
                      <a:prstDash val="solid"/>
                    </a:lnB>
                  </a:tcPr>
                </a:tc>
                <a:extLst>
                  <a:ext uri="{0D108BD9-81ED-4DB2-BD59-A6C34878D82A}">
                    <a16:rowId xmlns:a16="http://schemas.microsoft.com/office/drawing/2014/main" val="10001"/>
                  </a:ext>
                </a:extLst>
              </a:tr>
            </a:tbl>
          </a:graphicData>
        </a:graphic>
      </p:graphicFrame>
      <p:sp>
        <p:nvSpPr>
          <p:cNvPr id="13" name="object 13"/>
          <p:cNvSpPr/>
          <p:nvPr/>
        </p:nvSpPr>
        <p:spPr>
          <a:xfrm>
            <a:off x="2250861" y="2717878"/>
            <a:ext cx="269875" cy="140970"/>
          </a:xfrm>
          <a:custGeom>
            <a:avLst/>
            <a:gdLst/>
            <a:ahLst/>
            <a:cxnLst/>
            <a:rect l="l" t="t" r="r" b="b"/>
            <a:pathLst>
              <a:path w="269875" h="140969">
                <a:moveTo>
                  <a:pt x="269679" y="0"/>
                </a:moveTo>
                <a:lnTo>
                  <a:pt x="0" y="0"/>
                </a:lnTo>
                <a:lnTo>
                  <a:pt x="134839" y="140829"/>
                </a:lnTo>
                <a:lnTo>
                  <a:pt x="269679" y="0"/>
                </a:lnTo>
                <a:close/>
              </a:path>
            </a:pathLst>
          </a:custGeom>
          <a:solidFill>
            <a:srgbClr val="FFC000"/>
          </a:solidFill>
        </p:spPr>
        <p:txBody>
          <a:bodyPr wrap="square" lIns="0" tIns="0" rIns="0" bIns="0" rtlCol="0"/>
          <a:lstStyle/>
          <a:p>
            <a:endParaRPr/>
          </a:p>
        </p:txBody>
      </p:sp>
      <p:sp>
        <p:nvSpPr>
          <p:cNvPr id="14" name="object 14"/>
          <p:cNvSpPr/>
          <p:nvPr/>
        </p:nvSpPr>
        <p:spPr>
          <a:xfrm>
            <a:off x="782566" y="2939610"/>
            <a:ext cx="3608704" cy="248920"/>
          </a:xfrm>
          <a:custGeom>
            <a:avLst/>
            <a:gdLst/>
            <a:ahLst/>
            <a:cxnLst/>
            <a:rect l="l" t="t" r="r" b="b"/>
            <a:pathLst>
              <a:path w="3608704" h="248919">
                <a:moveTo>
                  <a:pt x="3608707" y="0"/>
                </a:moveTo>
                <a:lnTo>
                  <a:pt x="0" y="0"/>
                </a:lnTo>
                <a:lnTo>
                  <a:pt x="0" y="248699"/>
                </a:lnTo>
                <a:lnTo>
                  <a:pt x="3608707" y="248699"/>
                </a:lnTo>
                <a:lnTo>
                  <a:pt x="3608707" y="0"/>
                </a:lnTo>
                <a:close/>
              </a:path>
            </a:pathLst>
          </a:custGeom>
          <a:solidFill>
            <a:srgbClr val="FFC000"/>
          </a:solidFill>
        </p:spPr>
        <p:txBody>
          <a:bodyPr wrap="square" lIns="0" tIns="0" rIns="0" bIns="0" rtlCol="0"/>
          <a:lstStyle/>
          <a:p>
            <a:endParaRPr/>
          </a:p>
        </p:txBody>
      </p:sp>
      <p:graphicFrame>
        <p:nvGraphicFramePr>
          <p:cNvPr id="15" name="object 15"/>
          <p:cNvGraphicFramePr>
            <a:graphicFrameLocks noGrp="1"/>
          </p:cNvGraphicFramePr>
          <p:nvPr/>
        </p:nvGraphicFramePr>
        <p:xfrm>
          <a:off x="368060" y="2927624"/>
          <a:ext cx="4011295" cy="705484"/>
        </p:xfrm>
        <a:graphic>
          <a:graphicData uri="http://schemas.openxmlformats.org/drawingml/2006/table">
            <a:tbl>
              <a:tblPr firstRow="1" bandRow="1">
                <a:tableStyleId>{2D5ABB26-0587-4C30-8999-92F81FD0307C}</a:tableStyleId>
              </a:tblPr>
              <a:tblGrid>
                <a:gridCol w="401955">
                  <a:extLst>
                    <a:ext uri="{9D8B030D-6E8A-4147-A177-3AD203B41FA5}">
                      <a16:colId xmlns:a16="http://schemas.microsoft.com/office/drawing/2014/main" val="20000"/>
                    </a:ext>
                  </a:extLst>
                </a:gridCol>
                <a:gridCol w="3609340">
                  <a:extLst>
                    <a:ext uri="{9D8B030D-6E8A-4147-A177-3AD203B41FA5}">
                      <a16:colId xmlns:a16="http://schemas.microsoft.com/office/drawing/2014/main" val="20001"/>
                    </a:ext>
                  </a:extLst>
                </a:gridCol>
              </a:tblGrid>
              <a:tr h="247650">
                <a:tc rowSpan="2">
                  <a:txBody>
                    <a:bodyPr/>
                    <a:lstStyle/>
                    <a:p>
                      <a:pPr marR="41275" algn="ctr">
                        <a:lnSpc>
                          <a:spcPts val="815"/>
                        </a:lnSpc>
                        <a:spcBef>
                          <a:spcPts val="185"/>
                        </a:spcBef>
                      </a:pPr>
                      <a:r>
                        <a:rPr sz="700" spc="75" dirty="0">
                          <a:solidFill>
                            <a:srgbClr val="FFC000"/>
                          </a:solidFill>
                          <a:latin typeface="Microsoft JhengHei"/>
                          <a:cs typeface="Microsoft JhengHei"/>
                        </a:rPr>
                        <a:t>STEP</a:t>
                      </a:r>
                      <a:endParaRPr sz="700">
                        <a:latin typeface="Microsoft JhengHei"/>
                        <a:cs typeface="Microsoft JhengHei"/>
                      </a:endParaRPr>
                    </a:p>
                    <a:p>
                      <a:pPr marR="41275" algn="ctr">
                        <a:lnSpc>
                          <a:spcPts val="1835"/>
                        </a:lnSpc>
                      </a:pPr>
                      <a:r>
                        <a:rPr sz="1550" dirty="0">
                          <a:solidFill>
                            <a:srgbClr val="FFC000"/>
                          </a:solidFill>
                          <a:latin typeface="Microsoft JhengHei"/>
                          <a:cs typeface="Microsoft JhengHei"/>
                        </a:rPr>
                        <a:t>1</a:t>
                      </a:r>
                      <a:endParaRPr sz="1550">
                        <a:latin typeface="Microsoft JhengHei"/>
                        <a:cs typeface="Microsoft JhengHei"/>
                      </a:endParaRPr>
                    </a:p>
                  </a:txBody>
                  <a:tcPr marL="0" marR="0" marT="23495" marB="0">
                    <a:lnL w="28575">
                      <a:solidFill>
                        <a:srgbClr val="FFC000"/>
                      </a:solidFill>
                      <a:prstDash val="solid"/>
                    </a:lnL>
                    <a:lnT w="28575">
                      <a:solidFill>
                        <a:srgbClr val="FFC000"/>
                      </a:solidFill>
                      <a:prstDash val="solid"/>
                    </a:lnT>
                    <a:lnB w="28575">
                      <a:solidFill>
                        <a:srgbClr val="FFC000"/>
                      </a:solidFill>
                      <a:prstDash val="solid"/>
                    </a:lnB>
                  </a:tcPr>
                </a:tc>
                <a:tc>
                  <a:txBody>
                    <a:bodyPr/>
                    <a:lstStyle/>
                    <a:p>
                      <a:pPr marL="22860">
                        <a:lnSpc>
                          <a:spcPct val="100000"/>
                        </a:lnSpc>
                        <a:spcBef>
                          <a:spcPts val="80"/>
                        </a:spcBef>
                      </a:pPr>
                      <a:r>
                        <a:rPr sz="1300" spc="-80" dirty="0">
                          <a:solidFill>
                            <a:srgbClr val="FFFFFF"/>
                          </a:solidFill>
                          <a:latin typeface="Microsoft JhengHei"/>
                          <a:cs typeface="Microsoft JhengHei"/>
                        </a:rPr>
                        <a:t>キックオフ</a:t>
                      </a:r>
                      <a:endParaRPr sz="1300">
                        <a:latin typeface="Microsoft JhengHei"/>
                        <a:cs typeface="Microsoft JhengHei"/>
                      </a:endParaRPr>
                    </a:p>
                  </a:txBody>
                  <a:tcPr marL="0" marR="0" marT="10160" marB="0">
                    <a:lnT w="28575">
                      <a:solidFill>
                        <a:srgbClr val="FFC000"/>
                      </a:solidFill>
                      <a:prstDash val="solid"/>
                    </a:lnT>
                    <a:solidFill>
                      <a:srgbClr val="FFC000"/>
                    </a:solidFill>
                  </a:tcPr>
                </a:tc>
                <a:extLst>
                  <a:ext uri="{0D108BD9-81ED-4DB2-BD59-A6C34878D82A}">
                    <a16:rowId xmlns:a16="http://schemas.microsoft.com/office/drawing/2014/main" val="10000"/>
                  </a:ext>
                </a:extLst>
              </a:tr>
              <a:tr h="457834">
                <a:tc vMerge="1">
                  <a:txBody>
                    <a:bodyPr/>
                    <a:lstStyle/>
                    <a:p>
                      <a:endParaRPr/>
                    </a:p>
                  </a:txBody>
                  <a:tcPr marL="0" marR="0" marT="23495" marB="0">
                    <a:lnL w="28575">
                      <a:solidFill>
                        <a:srgbClr val="FFC000"/>
                      </a:solidFill>
                      <a:prstDash val="solid"/>
                    </a:lnL>
                    <a:lnT w="28575">
                      <a:solidFill>
                        <a:srgbClr val="FFC000"/>
                      </a:solidFill>
                      <a:prstDash val="solid"/>
                    </a:lnT>
                    <a:lnB w="28575">
                      <a:solidFill>
                        <a:srgbClr val="FFC000"/>
                      </a:solidFill>
                      <a:prstDash val="solid"/>
                    </a:lnB>
                  </a:tcPr>
                </a:tc>
                <a:tc>
                  <a:txBody>
                    <a:bodyPr/>
                    <a:lstStyle/>
                    <a:p>
                      <a:pPr marL="128905" indent="-120650">
                        <a:lnSpc>
                          <a:spcPct val="100000"/>
                        </a:lnSpc>
                        <a:spcBef>
                          <a:spcPts val="300"/>
                        </a:spcBef>
                        <a:buSzPct val="90476"/>
                        <a:buFont typeface="Wingdings"/>
                        <a:buChar char=""/>
                        <a:tabLst>
                          <a:tab pos="128905" algn="l"/>
                        </a:tabLst>
                      </a:pPr>
                      <a:r>
                        <a:rPr sz="1050" b="1" u="sng" spc="-25" dirty="0">
                          <a:uFill>
                            <a:solidFill>
                              <a:srgbClr val="000000"/>
                            </a:solidFill>
                          </a:uFill>
                          <a:latin typeface="BIZ UDPゴシック"/>
                          <a:cs typeface="BIZ UDPゴシック"/>
                        </a:rPr>
                        <a:t>「プロジェクトチーム」</a:t>
                      </a:r>
                      <a:r>
                        <a:rPr sz="1050" u="none" spc="-30" dirty="0">
                          <a:latin typeface="BIZ UDPゴシック"/>
                          <a:cs typeface="BIZ UDPゴシック"/>
                        </a:rPr>
                        <a:t>を立ち上げよう</a:t>
                      </a:r>
                      <a:endParaRPr sz="1050">
                        <a:latin typeface="BIZ UDPゴシック"/>
                        <a:cs typeface="BIZ UDPゴシック"/>
                      </a:endParaRPr>
                    </a:p>
                    <a:p>
                      <a:pPr marL="128905" indent="-120650">
                        <a:lnSpc>
                          <a:spcPct val="100000"/>
                        </a:lnSpc>
                        <a:spcBef>
                          <a:spcPts val="550"/>
                        </a:spcBef>
                        <a:buSzPct val="90476"/>
                        <a:buFont typeface="Wingdings"/>
                        <a:buChar char=""/>
                        <a:tabLst>
                          <a:tab pos="128905" algn="l"/>
                        </a:tabLst>
                      </a:pPr>
                      <a:r>
                        <a:rPr sz="1050" b="1" u="sng" spc="-20" dirty="0">
                          <a:uFill>
                            <a:solidFill>
                              <a:srgbClr val="000000"/>
                            </a:solidFill>
                          </a:uFill>
                          <a:latin typeface="BIZ UDPゴシック"/>
                          <a:cs typeface="BIZ UDPゴシック"/>
                        </a:rPr>
                        <a:t>「目標」</a:t>
                      </a:r>
                      <a:r>
                        <a:rPr sz="1050" u="none" spc="-25" dirty="0">
                          <a:latin typeface="BIZ UDPゴシック"/>
                          <a:cs typeface="BIZ UDPゴシック"/>
                        </a:rPr>
                        <a:t>と</a:t>
                      </a:r>
                      <a:r>
                        <a:rPr sz="1050" b="1" u="sng" spc="-20" dirty="0">
                          <a:uFill>
                            <a:solidFill>
                              <a:srgbClr val="000000"/>
                            </a:solidFill>
                          </a:uFill>
                          <a:latin typeface="BIZ UDPゴシック"/>
                          <a:cs typeface="BIZ UDPゴシック"/>
                        </a:rPr>
                        <a:t>「ロードマップ」</a:t>
                      </a:r>
                      <a:r>
                        <a:rPr sz="1050" u="none" spc="-30" dirty="0">
                          <a:latin typeface="BIZ UDPゴシック"/>
                          <a:cs typeface="BIZ UDPゴシック"/>
                        </a:rPr>
                        <a:t>を描いてみよう</a:t>
                      </a:r>
                      <a:endParaRPr sz="1050">
                        <a:latin typeface="BIZ UDPゴシック"/>
                        <a:cs typeface="BIZ UDPゴシック"/>
                      </a:endParaRPr>
                    </a:p>
                  </a:txBody>
                  <a:tcPr marL="0" marR="0" marT="38100" marB="0">
                    <a:lnR w="28575">
                      <a:solidFill>
                        <a:srgbClr val="FFC000"/>
                      </a:solidFill>
                      <a:prstDash val="solid"/>
                    </a:lnR>
                    <a:lnB w="28575">
                      <a:solidFill>
                        <a:srgbClr val="FFC000"/>
                      </a:solidFill>
                      <a:prstDash val="solid"/>
                    </a:lnB>
                  </a:tcPr>
                </a:tc>
                <a:extLst>
                  <a:ext uri="{0D108BD9-81ED-4DB2-BD59-A6C34878D82A}">
                    <a16:rowId xmlns:a16="http://schemas.microsoft.com/office/drawing/2014/main" val="10001"/>
                  </a:ext>
                </a:extLst>
              </a:tr>
            </a:tbl>
          </a:graphicData>
        </a:graphic>
      </p:graphicFrame>
      <p:sp>
        <p:nvSpPr>
          <p:cNvPr id="16" name="object 16"/>
          <p:cNvSpPr/>
          <p:nvPr/>
        </p:nvSpPr>
        <p:spPr>
          <a:xfrm>
            <a:off x="2250861" y="3657742"/>
            <a:ext cx="269875" cy="142240"/>
          </a:xfrm>
          <a:custGeom>
            <a:avLst/>
            <a:gdLst/>
            <a:ahLst/>
            <a:cxnLst/>
            <a:rect l="l" t="t" r="r" b="b"/>
            <a:pathLst>
              <a:path w="269875" h="142239">
                <a:moveTo>
                  <a:pt x="269679" y="0"/>
                </a:moveTo>
                <a:lnTo>
                  <a:pt x="0" y="0"/>
                </a:lnTo>
                <a:lnTo>
                  <a:pt x="134839" y="141828"/>
                </a:lnTo>
                <a:lnTo>
                  <a:pt x="269679" y="0"/>
                </a:lnTo>
                <a:close/>
              </a:path>
            </a:pathLst>
          </a:custGeom>
          <a:solidFill>
            <a:srgbClr val="FFC000"/>
          </a:solidFill>
        </p:spPr>
        <p:txBody>
          <a:bodyPr wrap="square" lIns="0" tIns="0" rIns="0" bIns="0" rtlCol="0"/>
          <a:lstStyle/>
          <a:p>
            <a:endParaRPr/>
          </a:p>
        </p:txBody>
      </p:sp>
      <p:sp>
        <p:nvSpPr>
          <p:cNvPr id="17" name="object 17"/>
          <p:cNvSpPr/>
          <p:nvPr/>
        </p:nvSpPr>
        <p:spPr>
          <a:xfrm>
            <a:off x="782566" y="3879474"/>
            <a:ext cx="3608704" cy="250190"/>
          </a:xfrm>
          <a:custGeom>
            <a:avLst/>
            <a:gdLst/>
            <a:ahLst/>
            <a:cxnLst/>
            <a:rect l="l" t="t" r="r" b="b"/>
            <a:pathLst>
              <a:path w="3608704" h="250189">
                <a:moveTo>
                  <a:pt x="3608707" y="0"/>
                </a:moveTo>
                <a:lnTo>
                  <a:pt x="0" y="0"/>
                </a:lnTo>
                <a:lnTo>
                  <a:pt x="0" y="249698"/>
                </a:lnTo>
                <a:lnTo>
                  <a:pt x="3608707" y="249698"/>
                </a:lnTo>
                <a:lnTo>
                  <a:pt x="3608707" y="0"/>
                </a:lnTo>
                <a:close/>
              </a:path>
            </a:pathLst>
          </a:custGeom>
          <a:solidFill>
            <a:srgbClr val="4471C4"/>
          </a:solidFill>
        </p:spPr>
        <p:txBody>
          <a:bodyPr wrap="square" lIns="0" tIns="0" rIns="0" bIns="0" rtlCol="0"/>
          <a:lstStyle/>
          <a:p>
            <a:endParaRPr/>
          </a:p>
        </p:txBody>
      </p:sp>
      <p:graphicFrame>
        <p:nvGraphicFramePr>
          <p:cNvPr id="18" name="object 18"/>
          <p:cNvGraphicFramePr>
            <a:graphicFrameLocks noGrp="1"/>
          </p:cNvGraphicFramePr>
          <p:nvPr/>
        </p:nvGraphicFramePr>
        <p:xfrm>
          <a:off x="368060" y="3867505"/>
          <a:ext cx="4011295" cy="937260"/>
        </p:xfrm>
        <a:graphic>
          <a:graphicData uri="http://schemas.openxmlformats.org/drawingml/2006/table">
            <a:tbl>
              <a:tblPr firstRow="1" bandRow="1">
                <a:tableStyleId>{2D5ABB26-0587-4C30-8999-92F81FD0307C}</a:tableStyleId>
              </a:tblPr>
              <a:tblGrid>
                <a:gridCol w="401955">
                  <a:extLst>
                    <a:ext uri="{9D8B030D-6E8A-4147-A177-3AD203B41FA5}">
                      <a16:colId xmlns:a16="http://schemas.microsoft.com/office/drawing/2014/main" val="20000"/>
                    </a:ext>
                  </a:extLst>
                </a:gridCol>
                <a:gridCol w="3609340">
                  <a:extLst>
                    <a:ext uri="{9D8B030D-6E8A-4147-A177-3AD203B41FA5}">
                      <a16:colId xmlns:a16="http://schemas.microsoft.com/office/drawing/2014/main" val="20001"/>
                    </a:ext>
                  </a:extLst>
                </a:gridCol>
              </a:tblGrid>
              <a:tr h="248920">
                <a:tc rowSpan="2">
                  <a:txBody>
                    <a:bodyPr/>
                    <a:lstStyle/>
                    <a:p>
                      <a:pPr marR="41910" algn="ctr">
                        <a:lnSpc>
                          <a:spcPts val="815"/>
                        </a:lnSpc>
                        <a:spcBef>
                          <a:spcPts val="185"/>
                        </a:spcBef>
                      </a:pPr>
                      <a:r>
                        <a:rPr sz="700" spc="70" dirty="0">
                          <a:solidFill>
                            <a:srgbClr val="4471C4"/>
                          </a:solidFill>
                          <a:latin typeface="Microsoft JhengHei"/>
                          <a:cs typeface="Microsoft JhengHei"/>
                        </a:rPr>
                        <a:t>STEP</a:t>
                      </a:r>
                      <a:endParaRPr sz="700">
                        <a:latin typeface="Microsoft JhengHei"/>
                        <a:cs typeface="Microsoft JhengHei"/>
                      </a:endParaRPr>
                    </a:p>
                    <a:p>
                      <a:pPr marR="41275" algn="ctr">
                        <a:lnSpc>
                          <a:spcPts val="1835"/>
                        </a:lnSpc>
                      </a:pPr>
                      <a:r>
                        <a:rPr sz="1550" dirty="0">
                          <a:solidFill>
                            <a:srgbClr val="4471C4"/>
                          </a:solidFill>
                          <a:latin typeface="Microsoft JhengHei"/>
                          <a:cs typeface="Microsoft JhengHei"/>
                        </a:rPr>
                        <a:t>2</a:t>
                      </a:r>
                      <a:endParaRPr sz="1550">
                        <a:latin typeface="Microsoft JhengHei"/>
                        <a:cs typeface="Microsoft JhengHei"/>
                      </a:endParaRPr>
                    </a:p>
                  </a:txBody>
                  <a:tcPr marL="0" marR="0" marT="23495" marB="0">
                    <a:lnL w="28575">
                      <a:solidFill>
                        <a:srgbClr val="4471C4"/>
                      </a:solidFill>
                      <a:prstDash val="solid"/>
                    </a:lnL>
                    <a:lnT w="28575">
                      <a:solidFill>
                        <a:srgbClr val="4471C4"/>
                      </a:solidFill>
                      <a:prstDash val="solid"/>
                    </a:lnT>
                    <a:lnB w="28575">
                      <a:solidFill>
                        <a:srgbClr val="4471C4"/>
                      </a:solidFill>
                      <a:prstDash val="solid"/>
                    </a:lnB>
                  </a:tcPr>
                </a:tc>
                <a:tc>
                  <a:txBody>
                    <a:bodyPr/>
                    <a:lstStyle/>
                    <a:p>
                      <a:pPr marL="22860">
                        <a:lnSpc>
                          <a:spcPct val="100000"/>
                        </a:lnSpc>
                        <a:spcBef>
                          <a:spcPts val="80"/>
                        </a:spcBef>
                      </a:pPr>
                      <a:r>
                        <a:rPr sz="1300" spc="-10" dirty="0">
                          <a:solidFill>
                            <a:srgbClr val="FFFFFF"/>
                          </a:solidFill>
                          <a:latin typeface="Microsoft JhengHei"/>
                          <a:cs typeface="Microsoft JhengHei"/>
                        </a:rPr>
                        <a:t>実施方針の検討</a:t>
                      </a:r>
                      <a:endParaRPr sz="1300">
                        <a:latin typeface="Microsoft JhengHei"/>
                        <a:cs typeface="Microsoft JhengHei"/>
                      </a:endParaRPr>
                    </a:p>
                  </a:txBody>
                  <a:tcPr marL="0" marR="0" marT="10160" marB="0">
                    <a:lnT w="28575">
                      <a:solidFill>
                        <a:srgbClr val="4471C4"/>
                      </a:solidFill>
                      <a:prstDash val="solid"/>
                    </a:lnT>
                    <a:solidFill>
                      <a:srgbClr val="4471C4"/>
                    </a:solidFill>
                  </a:tcPr>
                </a:tc>
                <a:extLst>
                  <a:ext uri="{0D108BD9-81ED-4DB2-BD59-A6C34878D82A}">
                    <a16:rowId xmlns:a16="http://schemas.microsoft.com/office/drawing/2014/main" val="10000"/>
                  </a:ext>
                </a:extLst>
              </a:tr>
              <a:tr h="688340">
                <a:tc vMerge="1">
                  <a:txBody>
                    <a:bodyPr/>
                    <a:lstStyle/>
                    <a:p>
                      <a:endParaRPr/>
                    </a:p>
                  </a:txBody>
                  <a:tcPr marL="0" marR="0" marT="23495" marB="0">
                    <a:lnL w="28575">
                      <a:solidFill>
                        <a:srgbClr val="4471C4"/>
                      </a:solidFill>
                      <a:prstDash val="solid"/>
                    </a:lnL>
                    <a:lnT w="28575">
                      <a:solidFill>
                        <a:srgbClr val="4471C4"/>
                      </a:solidFill>
                      <a:prstDash val="solid"/>
                    </a:lnT>
                    <a:lnB w="28575">
                      <a:solidFill>
                        <a:srgbClr val="4471C4"/>
                      </a:solidFill>
                      <a:prstDash val="solid"/>
                    </a:lnB>
                  </a:tcPr>
                </a:tc>
                <a:tc>
                  <a:txBody>
                    <a:bodyPr/>
                    <a:lstStyle/>
                    <a:p>
                      <a:pPr marL="128905" indent="-120650">
                        <a:lnSpc>
                          <a:spcPct val="100000"/>
                        </a:lnSpc>
                        <a:spcBef>
                          <a:spcPts val="295"/>
                        </a:spcBef>
                        <a:buSzPct val="90476"/>
                        <a:buFont typeface="Wingdings"/>
                        <a:buChar char=""/>
                        <a:tabLst>
                          <a:tab pos="128905" algn="l"/>
                        </a:tabLst>
                      </a:pPr>
                      <a:r>
                        <a:rPr sz="1050" spc="-25" dirty="0">
                          <a:latin typeface="BIZ UDPゴシック"/>
                          <a:cs typeface="BIZ UDPゴシック"/>
                        </a:rPr>
                        <a:t>インフラ分野や対象業務など</a:t>
                      </a:r>
                      <a:r>
                        <a:rPr sz="1050" b="1" u="sng" spc="-20" dirty="0">
                          <a:uFill>
                            <a:solidFill>
                              <a:srgbClr val="000000"/>
                            </a:solidFill>
                          </a:uFill>
                          <a:latin typeface="BIZ UDPゴシック"/>
                          <a:cs typeface="BIZ UDPゴシック"/>
                        </a:rPr>
                        <a:t>「ターゲット」</a:t>
                      </a:r>
                      <a:r>
                        <a:rPr sz="1050" u="none" spc="-30" dirty="0">
                          <a:latin typeface="BIZ UDPゴシック"/>
                          <a:cs typeface="BIZ UDPゴシック"/>
                        </a:rPr>
                        <a:t>を見定めよう</a:t>
                      </a:r>
                      <a:endParaRPr sz="1050">
                        <a:latin typeface="BIZ UDPゴシック"/>
                        <a:cs typeface="BIZ UDPゴシック"/>
                      </a:endParaRPr>
                    </a:p>
                    <a:p>
                      <a:pPr marL="128905" indent="-120650">
                        <a:lnSpc>
                          <a:spcPct val="100000"/>
                        </a:lnSpc>
                        <a:spcBef>
                          <a:spcPts val="550"/>
                        </a:spcBef>
                        <a:buSzPct val="90476"/>
                        <a:buFont typeface="Wingdings"/>
                        <a:buChar char=""/>
                        <a:tabLst>
                          <a:tab pos="128905" algn="l"/>
                        </a:tabLst>
                      </a:pPr>
                      <a:r>
                        <a:rPr sz="1050" b="1" u="sng" spc="-25" dirty="0">
                          <a:uFill>
                            <a:solidFill>
                              <a:srgbClr val="000000"/>
                            </a:solidFill>
                          </a:uFill>
                          <a:latin typeface="BIZ UDPゴシック"/>
                          <a:cs typeface="BIZ UDPゴシック"/>
                        </a:rPr>
                        <a:t>「期待される効果」</a:t>
                      </a:r>
                      <a:r>
                        <a:rPr sz="1050" u="none" spc="-25" dirty="0">
                          <a:latin typeface="BIZ UDPゴシック"/>
                          <a:cs typeface="BIZ UDPゴシック"/>
                        </a:rPr>
                        <a:t>を整理しよう</a:t>
                      </a:r>
                      <a:r>
                        <a:rPr sz="1050" u="none" spc="-20" dirty="0">
                          <a:latin typeface="BIZ UDPゴシック"/>
                          <a:cs typeface="BIZ UDPゴシック"/>
                        </a:rPr>
                        <a:t>（</a:t>
                      </a:r>
                      <a:r>
                        <a:rPr sz="1050" u="none" spc="-25" dirty="0">
                          <a:latin typeface="BIZ UDPゴシック"/>
                          <a:cs typeface="BIZ UDPゴシック"/>
                        </a:rPr>
                        <a:t>効果の試算も含む</a:t>
                      </a:r>
                      <a:r>
                        <a:rPr sz="1050" u="none" spc="-50" dirty="0">
                          <a:latin typeface="BIZ UDPゴシック"/>
                          <a:cs typeface="BIZ UDPゴシック"/>
                        </a:rPr>
                        <a:t>）</a:t>
                      </a:r>
                      <a:endParaRPr sz="1050">
                        <a:latin typeface="BIZ UDPゴシック"/>
                        <a:cs typeface="BIZ UDPゴシック"/>
                      </a:endParaRPr>
                    </a:p>
                    <a:p>
                      <a:pPr marL="128905" indent="-120650">
                        <a:lnSpc>
                          <a:spcPct val="100000"/>
                        </a:lnSpc>
                        <a:spcBef>
                          <a:spcPts val="550"/>
                        </a:spcBef>
                        <a:buSzPct val="90476"/>
                        <a:buFont typeface="Wingdings"/>
                        <a:buChar char=""/>
                        <a:tabLst>
                          <a:tab pos="128905" algn="l"/>
                        </a:tabLst>
                      </a:pPr>
                      <a:r>
                        <a:rPr sz="1050" spc="-20" dirty="0">
                          <a:latin typeface="BIZ UDPゴシック"/>
                          <a:cs typeface="BIZ UDPゴシック"/>
                        </a:rPr>
                        <a:t>自治体間や部署間の</a:t>
                      </a:r>
                      <a:r>
                        <a:rPr sz="1050" b="1" u="sng" spc="-20" dirty="0">
                          <a:uFill>
                            <a:solidFill>
                              <a:srgbClr val="000000"/>
                            </a:solidFill>
                          </a:uFill>
                          <a:latin typeface="BIZ UDPゴシック"/>
                          <a:cs typeface="BIZ UDPゴシック"/>
                        </a:rPr>
                        <a:t>「役割分担」</a:t>
                      </a:r>
                      <a:r>
                        <a:rPr sz="1050" u="none" spc="-30" dirty="0">
                          <a:latin typeface="BIZ UDPゴシック"/>
                          <a:cs typeface="BIZ UDPゴシック"/>
                        </a:rPr>
                        <a:t>を決めよう</a:t>
                      </a:r>
                      <a:endParaRPr sz="1050">
                        <a:latin typeface="BIZ UDPゴシック"/>
                        <a:cs typeface="BIZ UDPゴシック"/>
                      </a:endParaRPr>
                    </a:p>
                  </a:txBody>
                  <a:tcPr marL="0" marR="0" marT="37465" marB="0">
                    <a:lnR w="28575">
                      <a:solidFill>
                        <a:srgbClr val="4471C4"/>
                      </a:solidFill>
                      <a:prstDash val="solid"/>
                    </a:lnR>
                    <a:lnB w="28575">
                      <a:solidFill>
                        <a:srgbClr val="4471C4"/>
                      </a:solidFill>
                      <a:prstDash val="solid"/>
                    </a:lnB>
                  </a:tcPr>
                </a:tc>
                <a:extLst>
                  <a:ext uri="{0D108BD9-81ED-4DB2-BD59-A6C34878D82A}">
                    <a16:rowId xmlns:a16="http://schemas.microsoft.com/office/drawing/2014/main" val="10001"/>
                  </a:ext>
                </a:extLst>
              </a:tr>
            </a:tbl>
          </a:graphicData>
        </a:graphic>
      </p:graphicFrame>
      <p:sp>
        <p:nvSpPr>
          <p:cNvPr id="19" name="object 19"/>
          <p:cNvSpPr/>
          <p:nvPr/>
        </p:nvSpPr>
        <p:spPr>
          <a:xfrm>
            <a:off x="2243870" y="5244840"/>
            <a:ext cx="269875" cy="140970"/>
          </a:xfrm>
          <a:custGeom>
            <a:avLst/>
            <a:gdLst/>
            <a:ahLst/>
            <a:cxnLst/>
            <a:rect l="l" t="t" r="r" b="b"/>
            <a:pathLst>
              <a:path w="269875" h="140970">
                <a:moveTo>
                  <a:pt x="269679" y="0"/>
                </a:moveTo>
                <a:lnTo>
                  <a:pt x="0" y="0"/>
                </a:lnTo>
                <a:lnTo>
                  <a:pt x="134839" y="140830"/>
                </a:lnTo>
                <a:lnTo>
                  <a:pt x="269679" y="0"/>
                </a:lnTo>
                <a:close/>
              </a:path>
            </a:pathLst>
          </a:custGeom>
          <a:solidFill>
            <a:srgbClr val="FF0000"/>
          </a:solidFill>
        </p:spPr>
        <p:txBody>
          <a:bodyPr wrap="square" lIns="0" tIns="0" rIns="0" bIns="0" rtlCol="0"/>
          <a:lstStyle/>
          <a:p>
            <a:endParaRPr/>
          </a:p>
        </p:txBody>
      </p:sp>
      <p:graphicFrame>
        <p:nvGraphicFramePr>
          <p:cNvPr id="20" name="object 20"/>
          <p:cNvGraphicFramePr>
            <a:graphicFrameLocks noGrp="1"/>
          </p:cNvGraphicFramePr>
          <p:nvPr/>
        </p:nvGraphicFramePr>
        <p:xfrm>
          <a:off x="4712410" y="4188274"/>
          <a:ext cx="4029709" cy="1266825"/>
        </p:xfrm>
        <a:graphic>
          <a:graphicData uri="http://schemas.openxmlformats.org/drawingml/2006/table">
            <a:tbl>
              <a:tblPr firstRow="1" bandRow="1">
                <a:tableStyleId>{2D5ABB26-0587-4C30-8999-92F81FD0307C}</a:tableStyleId>
              </a:tblPr>
              <a:tblGrid>
                <a:gridCol w="401955">
                  <a:extLst>
                    <a:ext uri="{9D8B030D-6E8A-4147-A177-3AD203B41FA5}">
                      <a16:colId xmlns:a16="http://schemas.microsoft.com/office/drawing/2014/main" val="20000"/>
                    </a:ext>
                  </a:extLst>
                </a:gridCol>
                <a:gridCol w="3627754">
                  <a:extLst>
                    <a:ext uri="{9D8B030D-6E8A-4147-A177-3AD203B41FA5}">
                      <a16:colId xmlns:a16="http://schemas.microsoft.com/office/drawing/2014/main" val="20001"/>
                    </a:ext>
                  </a:extLst>
                </a:gridCol>
              </a:tblGrid>
              <a:tr h="250190">
                <a:tc>
                  <a:txBody>
                    <a:bodyPr/>
                    <a:lstStyle/>
                    <a:p>
                      <a:pPr marL="49530">
                        <a:lnSpc>
                          <a:spcPct val="100000"/>
                        </a:lnSpc>
                        <a:spcBef>
                          <a:spcPts val="195"/>
                        </a:spcBef>
                      </a:pPr>
                      <a:r>
                        <a:rPr sz="700" spc="75" dirty="0">
                          <a:solidFill>
                            <a:srgbClr val="92D050"/>
                          </a:solidFill>
                          <a:latin typeface="Microsoft JhengHei"/>
                          <a:cs typeface="Microsoft JhengHei"/>
                        </a:rPr>
                        <a:t>STEP</a:t>
                      </a:r>
                      <a:endParaRPr sz="700">
                        <a:latin typeface="Microsoft JhengHei"/>
                        <a:cs typeface="Microsoft JhengHei"/>
                      </a:endParaRPr>
                    </a:p>
                  </a:txBody>
                  <a:tcPr marL="0" marR="0" marT="24765" marB="0">
                    <a:lnL w="28575">
                      <a:solidFill>
                        <a:srgbClr val="92D050"/>
                      </a:solidFill>
                      <a:prstDash val="solid"/>
                    </a:lnL>
                    <a:lnT w="28575">
                      <a:solidFill>
                        <a:srgbClr val="92D050"/>
                      </a:solidFill>
                      <a:prstDash val="solid"/>
                    </a:lnT>
                  </a:tcPr>
                </a:tc>
                <a:tc>
                  <a:txBody>
                    <a:bodyPr/>
                    <a:lstStyle/>
                    <a:p>
                      <a:pPr marL="22860">
                        <a:lnSpc>
                          <a:spcPct val="100000"/>
                        </a:lnSpc>
                        <a:spcBef>
                          <a:spcPts val="90"/>
                        </a:spcBef>
                      </a:pPr>
                      <a:r>
                        <a:rPr sz="1300" spc="-15" dirty="0">
                          <a:solidFill>
                            <a:srgbClr val="FFFFFF"/>
                          </a:solidFill>
                          <a:latin typeface="Microsoft JhengHei"/>
                          <a:cs typeface="Microsoft JhengHei"/>
                        </a:rPr>
                        <a:t>事業実施</a:t>
                      </a:r>
                      <a:endParaRPr sz="1300">
                        <a:latin typeface="Microsoft JhengHei"/>
                        <a:cs typeface="Microsoft JhengHei"/>
                      </a:endParaRPr>
                    </a:p>
                  </a:txBody>
                  <a:tcPr marL="0" marR="0" marT="11430" marB="0">
                    <a:lnR w="28575">
                      <a:solidFill>
                        <a:srgbClr val="92D050"/>
                      </a:solidFill>
                      <a:prstDash val="solid"/>
                    </a:lnR>
                    <a:lnT w="28575">
                      <a:solidFill>
                        <a:srgbClr val="92D050"/>
                      </a:solidFill>
                      <a:prstDash val="solid"/>
                    </a:lnT>
                    <a:solidFill>
                      <a:srgbClr val="92D050"/>
                    </a:solidFill>
                  </a:tcPr>
                </a:tc>
                <a:extLst>
                  <a:ext uri="{0D108BD9-81ED-4DB2-BD59-A6C34878D82A}">
                    <a16:rowId xmlns:a16="http://schemas.microsoft.com/office/drawing/2014/main" val="10000"/>
                  </a:ext>
                </a:extLst>
              </a:tr>
              <a:tr h="1016635">
                <a:tc gridSpan="2">
                  <a:txBody>
                    <a:bodyPr/>
                    <a:lstStyle/>
                    <a:p>
                      <a:pPr marL="115570">
                        <a:lnSpc>
                          <a:spcPts val="710"/>
                        </a:lnSpc>
                      </a:pPr>
                      <a:r>
                        <a:rPr sz="1550" spc="10" dirty="0">
                          <a:solidFill>
                            <a:srgbClr val="92D050"/>
                          </a:solidFill>
                          <a:latin typeface="Microsoft JhengHei"/>
                          <a:cs typeface="Microsoft JhengHei"/>
                        </a:rPr>
                        <a:t>5</a:t>
                      </a:r>
                      <a:endParaRPr sz="1550">
                        <a:latin typeface="Microsoft JhengHei"/>
                        <a:cs typeface="Microsoft JhengHei"/>
                      </a:endParaRPr>
                    </a:p>
                    <a:p>
                      <a:pPr marL="495934" indent="-120650">
                        <a:lnSpc>
                          <a:spcPts val="1095"/>
                        </a:lnSpc>
                        <a:buSzPct val="90476"/>
                        <a:buFont typeface="Wingdings"/>
                        <a:buChar char=""/>
                        <a:tabLst>
                          <a:tab pos="495934" algn="l"/>
                        </a:tabLst>
                      </a:pPr>
                      <a:r>
                        <a:rPr sz="1050" b="1" u="sng" spc="-20" dirty="0">
                          <a:uFill>
                            <a:solidFill>
                              <a:srgbClr val="000000"/>
                            </a:solidFill>
                          </a:uFill>
                          <a:latin typeface="BIZ UDPゴシック"/>
                          <a:cs typeface="BIZ UDPゴシック"/>
                        </a:rPr>
                        <a:t>「スタートの準備」</a:t>
                      </a:r>
                      <a:r>
                        <a:rPr sz="1050" u="none" spc="-20" dirty="0">
                          <a:latin typeface="BIZ UDPゴシック"/>
                          <a:cs typeface="BIZ UDPゴシック"/>
                        </a:rPr>
                        <a:t>をしよう</a:t>
                      </a:r>
                      <a:endParaRPr sz="1050">
                        <a:latin typeface="BIZ UDPゴシック"/>
                        <a:cs typeface="BIZ UDPゴシック"/>
                      </a:endParaRPr>
                    </a:p>
                    <a:p>
                      <a:pPr marL="495934" indent="-120650">
                        <a:lnSpc>
                          <a:spcPct val="100000"/>
                        </a:lnSpc>
                        <a:spcBef>
                          <a:spcPts val="715"/>
                        </a:spcBef>
                        <a:buSzPct val="90476"/>
                        <a:buFont typeface="Wingdings"/>
                        <a:buChar char=""/>
                        <a:tabLst>
                          <a:tab pos="495934" algn="l"/>
                        </a:tabLst>
                      </a:pPr>
                      <a:r>
                        <a:rPr sz="1050" spc="-20" dirty="0">
                          <a:latin typeface="BIZ UDPゴシック"/>
                          <a:cs typeface="BIZ UDPゴシック"/>
                        </a:rPr>
                        <a:t>スタート後は</a:t>
                      </a:r>
                      <a:r>
                        <a:rPr sz="1050" b="1" u="sng" spc="-10" dirty="0">
                          <a:uFill>
                            <a:solidFill>
                              <a:srgbClr val="000000"/>
                            </a:solidFill>
                          </a:uFill>
                          <a:latin typeface="BIZ UDPゴシック"/>
                          <a:cs typeface="BIZ UDPゴシック"/>
                        </a:rPr>
                        <a:t>「定期的にモニタリング」</a:t>
                      </a:r>
                      <a:r>
                        <a:rPr sz="1050" u="none" spc="-25" dirty="0">
                          <a:latin typeface="BIZ UDPゴシック"/>
                          <a:cs typeface="BIZ UDPゴシック"/>
                        </a:rPr>
                        <a:t>しよう</a:t>
                      </a:r>
                      <a:endParaRPr sz="1050">
                        <a:latin typeface="BIZ UDPゴシック"/>
                        <a:cs typeface="BIZ UDPゴシック"/>
                      </a:endParaRPr>
                    </a:p>
                    <a:p>
                      <a:pPr marL="495934" indent="-120650">
                        <a:lnSpc>
                          <a:spcPct val="100000"/>
                        </a:lnSpc>
                        <a:spcBef>
                          <a:spcPts val="715"/>
                        </a:spcBef>
                        <a:buSzPct val="90476"/>
                        <a:buFont typeface="Wingdings"/>
                        <a:buChar char=""/>
                        <a:tabLst>
                          <a:tab pos="495934" algn="l"/>
                        </a:tabLst>
                      </a:pPr>
                      <a:r>
                        <a:rPr sz="1050" b="1" u="sng" dirty="0">
                          <a:uFill>
                            <a:solidFill>
                              <a:srgbClr val="000000"/>
                            </a:solidFill>
                          </a:uFill>
                          <a:latin typeface="BIZ UDPゴシック"/>
                          <a:cs typeface="BIZ UDPゴシック"/>
                        </a:rPr>
                        <a:t>「突発事象</a:t>
                      </a:r>
                      <a:r>
                        <a:rPr sz="900" b="1" u="sng" dirty="0">
                          <a:uFill>
                            <a:solidFill>
                              <a:srgbClr val="000000"/>
                            </a:solidFill>
                          </a:uFill>
                          <a:latin typeface="BIZ UDPゴシック"/>
                          <a:cs typeface="BIZ UDPゴシック"/>
                        </a:rPr>
                        <a:t>（</a:t>
                      </a:r>
                      <a:r>
                        <a:rPr sz="900" b="1" u="sng" spc="-5" dirty="0">
                          <a:uFill>
                            <a:solidFill>
                              <a:srgbClr val="000000"/>
                            </a:solidFill>
                          </a:uFill>
                          <a:latin typeface="BIZ UDPゴシック"/>
                          <a:cs typeface="BIZ UDPゴシック"/>
                        </a:rPr>
                        <a:t>契約変更やトラブル等</a:t>
                      </a:r>
                      <a:r>
                        <a:rPr sz="900" b="1" u="sng" dirty="0">
                          <a:uFill>
                            <a:solidFill>
                              <a:srgbClr val="000000"/>
                            </a:solidFill>
                          </a:uFill>
                          <a:latin typeface="BIZ UDPゴシック"/>
                          <a:cs typeface="BIZ UDPゴシック"/>
                        </a:rPr>
                        <a:t>）</a:t>
                      </a:r>
                      <a:r>
                        <a:rPr sz="1050" b="1" u="sng" dirty="0">
                          <a:uFill>
                            <a:solidFill>
                              <a:srgbClr val="000000"/>
                            </a:solidFill>
                          </a:uFill>
                          <a:latin typeface="BIZ UDPゴシック"/>
                          <a:cs typeface="BIZ UDPゴシック"/>
                        </a:rPr>
                        <a:t>」</a:t>
                      </a:r>
                      <a:r>
                        <a:rPr sz="1050" u="none" spc="-20" dirty="0">
                          <a:latin typeface="BIZ UDPゴシック"/>
                          <a:cs typeface="BIZ UDPゴシック"/>
                        </a:rPr>
                        <a:t>に対応しよう</a:t>
                      </a:r>
                      <a:endParaRPr sz="1050">
                        <a:latin typeface="BIZ UDPゴシック"/>
                        <a:cs typeface="BIZ UDPゴシック"/>
                      </a:endParaRPr>
                    </a:p>
                    <a:p>
                      <a:pPr marL="495934" indent="-120650">
                        <a:lnSpc>
                          <a:spcPct val="100000"/>
                        </a:lnSpc>
                        <a:spcBef>
                          <a:spcPts val="715"/>
                        </a:spcBef>
                        <a:buSzPct val="90476"/>
                        <a:buFont typeface="Wingdings"/>
                        <a:buChar char=""/>
                        <a:tabLst>
                          <a:tab pos="495934" algn="l"/>
                        </a:tabLst>
                      </a:pPr>
                      <a:r>
                        <a:rPr sz="1050" b="1" u="sng" spc="-10" dirty="0">
                          <a:uFill>
                            <a:solidFill>
                              <a:srgbClr val="000000"/>
                            </a:solidFill>
                          </a:uFill>
                          <a:latin typeface="BIZ UDPゴシック"/>
                          <a:cs typeface="BIZ UDPゴシック"/>
                        </a:rPr>
                        <a:t>「成果」</a:t>
                      </a:r>
                      <a:r>
                        <a:rPr sz="1050" u="none" spc="-15" dirty="0">
                          <a:latin typeface="BIZ UDPゴシック"/>
                          <a:cs typeface="BIZ UDPゴシック"/>
                        </a:rPr>
                        <a:t>をチェックしよう</a:t>
                      </a:r>
                      <a:endParaRPr sz="1050">
                        <a:latin typeface="BIZ UDPゴシック"/>
                        <a:cs typeface="BIZ UDPゴシック"/>
                      </a:endParaRPr>
                    </a:p>
                  </a:txBody>
                  <a:tcPr marL="0" marR="0" marT="0" marB="0">
                    <a:lnL w="28575">
                      <a:solidFill>
                        <a:srgbClr val="92D050"/>
                      </a:solidFill>
                      <a:prstDash val="solid"/>
                    </a:lnL>
                    <a:lnR w="28575">
                      <a:solidFill>
                        <a:srgbClr val="92D050"/>
                      </a:solidFill>
                      <a:prstDash val="solid"/>
                    </a:lnR>
                    <a:lnB w="28575">
                      <a:solidFill>
                        <a:srgbClr val="92D050"/>
                      </a:solidFill>
                      <a:prstDash val="solid"/>
                    </a:lnB>
                  </a:tcPr>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grpSp>
        <p:nvGrpSpPr>
          <p:cNvPr id="21" name="object 21"/>
          <p:cNvGrpSpPr/>
          <p:nvPr/>
        </p:nvGrpSpPr>
        <p:grpSpPr>
          <a:xfrm>
            <a:off x="4712410" y="621720"/>
            <a:ext cx="4054475" cy="1464945"/>
            <a:chOff x="4712410" y="621720"/>
            <a:chExt cx="4054475" cy="1464945"/>
          </a:xfrm>
        </p:grpSpPr>
        <p:sp>
          <p:nvSpPr>
            <p:cNvPr id="22" name="object 22"/>
            <p:cNvSpPr/>
            <p:nvPr/>
          </p:nvSpPr>
          <p:spPr>
            <a:xfrm>
              <a:off x="6603624" y="1945007"/>
              <a:ext cx="271145" cy="141605"/>
            </a:xfrm>
            <a:custGeom>
              <a:avLst/>
              <a:gdLst/>
              <a:ahLst/>
              <a:cxnLst/>
              <a:rect l="l" t="t" r="r" b="b"/>
              <a:pathLst>
                <a:path w="271145" h="141605">
                  <a:moveTo>
                    <a:pt x="270884" y="0"/>
                  </a:moveTo>
                  <a:lnTo>
                    <a:pt x="0" y="0"/>
                  </a:lnTo>
                  <a:lnTo>
                    <a:pt x="135442" y="141458"/>
                  </a:lnTo>
                  <a:lnTo>
                    <a:pt x="270884" y="0"/>
                  </a:lnTo>
                  <a:close/>
                </a:path>
              </a:pathLst>
            </a:custGeom>
            <a:solidFill>
              <a:srgbClr val="EC7C30"/>
            </a:solidFill>
          </p:spPr>
          <p:txBody>
            <a:bodyPr wrap="square" lIns="0" tIns="0" rIns="0" bIns="0" rtlCol="0"/>
            <a:lstStyle/>
            <a:p>
              <a:endParaRPr/>
            </a:p>
          </p:txBody>
        </p:sp>
        <p:sp>
          <p:nvSpPr>
            <p:cNvPr id="23" name="object 23"/>
            <p:cNvSpPr/>
            <p:nvPr/>
          </p:nvSpPr>
          <p:spPr>
            <a:xfrm>
              <a:off x="4724951" y="634261"/>
              <a:ext cx="4029710" cy="1307465"/>
            </a:xfrm>
            <a:custGeom>
              <a:avLst/>
              <a:gdLst/>
              <a:ahLst/>
              <a:cxnLst/>
              <a:rect l="l" t="t" r="r" b="b"/>
              <a:pathLst>
                <a:path w="4029709" h="1307464">
                  <a:moveTo>
                    <a:pt x="0" y="1307234"/>
                  </a:moveTo>
                  <a:lnTo>
                    <a:pt x="4029150" y="1307234"/>
                  </a:lnTo>
                  <a:lnTo>
                    <a:pt x="4029150" y="0"/>
                  </a:lnTo>
                  <a:lnTo>
                    <a:pt x="0" y="0"/>
                  </a:lnTo>
                  <a:lnTo>
                    <a:pt x="0" y="1307234"/>
                  </a:lnTo>
                  <a:close/>
                </a:path>
              </a:pathLst>
            </a:custGeom>
            <a:ln w="25081">
              <a:solidFill>
                <a:srgbClr val="EC7C30"/>
              </a:solidFill>
            </a:ln>
          </p:spPr>
          <p:txBody>
            <a:bodyPr wrap="square" lIns="0" tIns="0" rIns="0" bIns="0" rtlCol="0"/>
            <a:lstStyle/>
            <a:p>
              <a:endParaRPr/>
            </a:p>
          </p:txBody>
        </p:sp>
      </p:grpSp>
      <p:sp>
        <p:nvSpPr>
          <p:cNvPr id="24" name="object 24"/>
          <p:cNvSpPr/>
          <p:nvPr/>
        </p:nvSpPr>
        <p:spPr>
          <a:xfrm>
            <a:off x="4724951" y="5741799"/>
            <a:ext cx="4029710" cy="759460"/>
          </a:xfrm>
          <a:custGeom>
            <a:avLst/>
            <a:gdLst/>
            <a:ahLst/>
            <a:cxnLst/>
            <a:rect l="l" t="t" r="r" b="b"/>
            <a:pathLst>
              <a:path w="4029709" h="759460">
                <a:moveTo>
                  <a:pt x="0" y="759460"/>
                </a:moveTo>
                <a:lnTo>
                  <a:pt x="4029150" y="759460"/>
                </a:lnTo>
                <a:lnTo>
                  <a:pt x="4029150" y="0"/>
                </a:lnTo>
                <a:lnTo>
                  <a:pt x="0" y="0"/>
                </a:lnTo>
                <a:lnTo>
                  <a:pt x="0" y="759460"/>
                </a:lnTo>
                <a:close/>
              </a:path>
            </a:pathLst>
          </a:custGeom>
          <a:ln w="25081">
            <a:solidFill>
              <a:srgbClr val="00AFEF"/>
            </a:solidFill>
          </a:ln>
        </p:spPr>
        <p:txBody>
          <a:bodyPr wrap="square" lIns="0" tIns="0" rIns="0" bIns="0" rtlCol="0"/>
          <a:lstStyle/>
          <a:p>
            <a:endParaRPr/>
          </a:p>
        </p:txBody>
      </p:sp>
      <p:sp>
        <p:nvSpPr>
          <p:cNvPr id="25" name="object 25"/>
          <p:cNvSpPr txBox="1"/>
          <p:nvPr/>
        </p:nvSpPr>
        <p:spPr>
          <a:xfrm>
            <a:off x="5090076" y="5957229"/>
            <a:ext cx="3155950" cy="527050"/>
          </a:xfrm>
          <a:prstGeom prst="rect">
            <a:avLst/>
          </a:prstGeom>
        </p:spPr>
        <p:txBody>
          <a:bodyPr vert="horz" wrap="square" lIns="0" tIns="103505" rIns="0" bIns="0" rtlCol="0">
            <a:spAutoFit/>
          </a:bodyPr>
          <a:lstStyle/>
          <a:p>
            <a:pPr marL="131445" indent="-120650">
              <a:lnSpc>
                <a:spcPct val="100000"/>
              </a:lnSpc>
              <a:spcBef>
                <a:spcPts val="815"/>
              </a:spcBef>
              <a:buSzPct val="90476"/>
              <a:buFont typeface="Wingdings"/>
              <a:buChar char=""/>
              <a:tabLst>
                <a:tab pos="131445" algn="l"/>
              </a:tabLst>
            </a:pPr>
            <a:r>
              <a:rPr sz="1050" b="1" u="sng" spc="-20" dirty="0">
                <a:uFill>
                  <a:solidFill>
                    <a:srgbClr val="000000"/>
                  </a:solidFill>
                </a:uFill>
                <a:latin typeface="BIZ UDPゴシック"/>
                <a:cs typeface="BIZ UDPゴシック"/>
              </a:rPr>
              <a:t>「効果のフォローアップ」</a:t>
            </a:r>
            <a:r>
              <a:rPr sz="1050" u="none" spc="-20" dirty="0">
                <a:latin typeface="BIZ UDPゴシック"/>
                <a:cs typeface="BIZ UDPゴシック"/>
              </a:rPr>
              <a:t>をしよう</a:t>
            </a:r>
            <a:endParaRPr sz="1050">
              <a:latin typeface="BIZ UDPゴシック"/>
              <a:cs typeface="BIZ UDPゴシック"/>
            </a:endParaRPr>
          </a:p>
          <a:p>
            <a:pPr marL="131445" indent="-120650">
              <a:lnSpc>
                <a:spcPct val="100000"/>
              </a:lnSpc>
              <a:spcBef>
                <a:spcPts val="715"/>
              </a:spcBef>
              <a:buSzPct val="90476"/>
              <a:buFont typeface="Wingdings"/>
              <a:buChar char=""/>
              <a:tabLst>
                <a:tab pos="131445" algn="l"/>
              </a:tabLst>
            </a:pPr>
            <a:r>
              <a:rPr sz="1050" b="1" u="sng" dirty="0">
                <a:uFill>
                  <a:solidFill>
                    <a:srgbClr val="000000"/>
                  </a:solidFill>
                </a:uFill>
                <a:latin typeface="BIZ UDPゴシック"/>
                <a:cs typeface="BIZ UDPゴシック"/>
              </a:rPr>
              <a:t>「改善策」</a:t>
            </a:r>
            <a:r>
              <a:rPr sz="1050" u="none" spc="-40" dirty="0">
                <a:latin typeface="BIZ UDPゴシック"/>
                <a:cs typeface="BIZ UDPゴシック"/>
              </a:rPr>
              <a:t>を検討し、次期事業をステップアップし</a:t>
            </a:r>
            <a:r>
              <a:rPr sz="1050" u="none" spc="-30" dirty="0">
                <a:latin typeface="BIZ UDPゴシック"/>
                <a:cs typeface="BIZ UDPゴシック"/>
              </a:rPr>
              <a:t>よう</a:t>
            </a:r>
            <a:endParaRPr sz="1050">
              <a:latin typeface="BIZ UDPゴシック"/>
              <a:cs typeface="BIZ UDPゴシック"/>
            </a:endParaRPr>
          </a:p>
        </p:txBody>
      </p:sp>
      <p:sp>
        <p:nvSpPr>
          <p:cNvPr id="26" name="object 26"/>
          <p:cNvSpPr txBox="1"/>
          <p:nvPr/>
        </p:nvSpPr>
        <p:spPr>
          <a:xfrm>
            <a:off x="4761805" y="5749957"/>
            <a:ext cx="280035" cy="367030"/>
          </a:xfrm>
          <a:prstGeom prst="rect">
            <a:avLst/>
          </a:prstGeom>
        </p:spPr>
        <p:txBody>
          <a:bodyPr vert="horz" wrap="square" lIns="0" tIns="15875" rIns="0" bIns="0" rtlCol="0">
            <a:spAutoFit/>
          </a:bodyPr>
          <a:lstStyle/>
          <a:p>
            <a:pPr algn="ctr">
              <a:lnSpc>
                <a:spcPts val="815"/>
              </a:lnSpc>
              <a:spcBef>
                <a:spcPts val="125"/>
              </a:spcBef>
            </a:pPr>
            <a:r>
              <a:rPr sz="700" spc="75" dirty="0">
                <a:solidFill>
                  <a:srgbClr val="00AFEF"/>
                </a:solidFill>
                <a:latin typeface="Microsoft JhengHei"/>
                <a:cs typeface="Microsoft JhengHei"/>
              </a:rPr>
              <a:t>STEP</a:t>
            </a:r>
            <a:endParaRPr sz="700">
              <a:latin typeface="Microsoft JhengHei"/>
              <a:cs typeface="Microsoft JhengHei"/>
            </a:endParaRPr>
          </a:p>
          <a:p>
            <a:pPr algn="ctr">
              <a:lnSpc>
                <a:spcPts val="1835"/>
              </a:lnSpc>
            </a:pPr>
            <a:r>
              <a:rPr sz="1550" spc="10" dirty="0">
                <a:solidFill>
                  <a:srgbClr val="00AFEF"/>
                </a:solidFill>
                <a:latin typeface="Microsoft JhengHei"/>
                <a:cs typeface="Microsoft JhengHei"/>
              </a:rPr>
              <a:t>6</a:t>
            </a:r>
            <a:endParaRPr sz="1550">
              <a:latin typeface="Microsoft JhengHei"/>
              <a:cs typeface="Microsoft JhengHei"/>
            </a:endParaRPr>
          </a:p>
        </p:txBody>
      </p:sp>
      <p:sp>
        <p:nvSpPr>
          <p:cNvPr id="27" name="object 27"/>
          <p:cNvSpPr txBox="1"/>
          <p:nvPr/>
        </p:nvSpPr>
        <p:spPr>
          <a:xfrm>
            <a:off x="5090076" y="849316"/>
            <a:ext cx="3371215" cy="1029335"/>
          </a:xfrm>
          <a:prstGeom prst="rect">
            <a:avLst/>
          </a:prstGeom>
        </p:spPr>
        <p:txBody>
          <a:bodyPr vert="horz" wrap="square" lIns="0" tIns="103505" rIns="0" bIns="0" rtlCol="0">
            <a:spAutoFit/>
          </a:bodyPr>
          <a:lstStyle/>
          <a:p>
            <a:pPr marL="131445" indent="-120650">
              <a:lnSpc>
                <a:spcPct val="100000"/>
              </a:lnSpc>
              <a:spcBef>
                <a:spcPts val="815"/>
              </a:spcBef>
              <a:buSzPct val="90476"/>
              <a:buFont typeface="Wingdings"/>
              <a:buChar char=""/>
              <a:tabLst>
                <a:tab pos="131445" algn="l"/>
              </a:tabLst>
            </a:pPr>
            <a:r>
              <a:rPr sz="1050" b="1" u="sng" spc="-25" dirty="0">
                <a:uFill>
                  <a:solidFill>
                    <a:srgbClr val="000000"/>
                  </a:solidFill>
                </a:uFill>
                <a:latin typeface="BIZ UDPゴシック"/>
                <a:cs typeface="BIZ UDPゴシック"/>
              </a:rPr>
              <a:t>「ファーストコンタクト」</a:t>
            </a:r>
            <a:r>
              <a:rPr sz="1050" u="none" spc="-20" dirty="0">
                <a:latin typeface="BIZ UDPゴシック"/>
                <a:cs typeface="BIZ UDPゴシック"/>
              </a:rPr>
              <a:t>を取ってみよう</a:t>
            </a:r>
            <a:endParaRPr sz="1050">
              <a:latin typeface="BIZ UDPゴシック"/>
              <a:cs typeface="BIZ UDPゴシック"/>
            </a:endParaRPr>
          </a:p>
          <a:p>
            <a:pPr marL="131445" indent="-120650">
              <a:lnSpc>
                <a:spcPct val="100000"/>
              </a:lnSpc>
              <a:spcBef>
                <a:spcPts val="715"/>
              </a:spcBef>
              <a:buSzPct val="90476"/>
              <a:buFont typeface="Wingdings"/>
              <a:buChar char=""/>
              <a:tabLst>
                <a:tab pos="131445" algn="l"/>
              </a:tabLst>
            </a:pPr>
            <a:r>
              <a:rPr sz="1050" b="1" u="sng" dirty="0">
                <a:uFill>
                  <a:solidFill>
                    <a:srgbClr val="000000"/>
                  </a:solidFill>
                </a:uFill>
                <a:latin typeface="BIZ UDPゴシック"/>
                <a:cs typeface="BIZ UDPゴシック"/>
              </a:rPr>
              <a:t>「サウンディング調査」</a:t>
            </a:r>
            <a:r>
              <a:rPr sz="1050" u="none" spc="-5" dirty="0">
                <a:latin typeface="BIZ UDPゴシック"/>
                <a:cs typeface="BIZ UDPゴシック"/>
              </a:rPr>
              <a:t>の形式やタイミングを設定し</a:t>
            </a:r>
            <a:r>
              <a:rPr sz="1050" u="none" spc="-885" dirty="0">
                <a:latin typeface="BIZ UDPゴシック"/>
                <a:cs typeface="BIZ UDPゴシック"/>
              </a:rPr>
              <a:t>よ</a:t>
            </a:r>
            <a:r>
              <a:rPr sz="1050" u="none" spc="-50" dirty="0">
                <a:latin typeface="BIZ UDPゴシック"/>
                <a:cs typeface="BIZ UDPゴシック"/>
              </a:rPr>
              <a:t>う</a:t>
            </a:r>
            <a:endParaRPr sz="1050">
              <a:latin typeface="BIZ UDPゴシック"/>
              <a:cs typeface="BIZ UDPゴシック"/>
            </a:endParaRPr>
          </a:p>
          <a:p>
            <a:pPr marL="131445" indent="-120650">
              <a:lnSpc>
                <a:spcPct val="100000"/>
              </a:lnSpc>
              <a:spcBef>
                <a:spcPts val="715"/>
              </a:spcBef>
              <a:buSzPct val="90476"/>
              <a:buFont typeface="Wingdings"/>
              <a:buChar char=""/>
              <a:tabLst>
                <a:tab pos="131445" algn="l"/>
              </a:tabLst>
            </a:pPr>
            <a:r>
              <a:rPr sz="1050" b="1" u="sng" spc="-20" dirty="0">
                <a:uFill>
                  <a:solidFill>
                    <a:srgbClr val="000000"/>
                  </a:solidFill>
                </a:uFill>
                <a:latin typeface="BIZ UDPゴシック"/>
                <a:cs typeface="BIZ UDPゴシック"/>
              </a:rPr>
              <a:t>「勉強会」や「アンケート」</a:t>
            </a:r>
            <a:r>
              <a:rPr sz="1050" u="none" spc="-10" dirty="0">
                <a:latin typeface="BIZ UDPゴシック"/>
                <a:cs typeface="BIZ UDPゴシック"/>
              </a:rPr>
              <a:t>の中身を検討し、実施し</a:t>
            </a:r>
            <a:r>
              <a:rPr sz="1050" u="none" spc="-865" dirty="0">
                <a:latin typeface="BIZ UDPゴシック"/>
                <a:cs typeface="BIZ UDPゴシック"/>
              </a:rPr>
              <a:t>よ</a:t>
            </a:r>
            <a:r>
              <a:rPr sz="1050" u="none" spc="-50" dirty="0">
                <a:latin typeface="BIZ UDPゴシック"/>
                <a:cs typeface="BIZ UDPゴシック"/>
              </a:rPr>
              <a:t>う</a:t>
            </a:r>
            <a:endParaRPr sz="1050">
              <a:latin typeface="BIZ UDPゴシック"/>
              <a:cs typeface="BIZ UDPゴシック"/>
            </a:endParaRPr>
          </a:p>
          <a:p>
            <a:pPr marL="131445" indent="-120650">
              <a:lnSpc>
                <a:spcPct val="100000"/>
              </a:lnSpc>
              <a:spcBef>
                <a:spcPts val="715"/>
              </a:spcBef>
              <a:buSzPct val="90476"/>
              <a:buFont typeface="Wingdings"/>
              <a:buChar char=""/>
              <a:tabLst>
                <a:tab pos="131445" algn="l"/>
              </a:tabLst>
            </a:pPr>
            <a:r>
              <a:rPr sz="1050" spc="-10" dirty="0">
                <a:latin typeface="BIZ UDPゴシック"/>
                <a:cs typeface="BIZ UDPゴシック"/>
              </a:rPr>
              <a:t>事業者からの声を踏まえて、</a:t>
            </a:r>
            <a:r>
              <a:rPr sz="1050" b="1" u="sng" dirty="0">
                <a:uFill>
                  <a:solidFill>
                    <a:srgbClr val="000000"/>
                  </a:solidFill>
                </a:uFill>
                <a:latin typeface="BIZ UDPゴシック"/>
                <a:cs typeface="BIZ UDPゴシック"/>
              </a:rPr>
              <a:t>「実施方針を完成」</a:t>
            </a:r>
            <a:r>
              <a:rPr sz="1050" u="none" dirty="0">
                <a:latin typeface="BIZ UDPゴシック"/>
                <a:cs typeface="BIZ UDPゴシック"/>
              </a:rPr>
              <a:t>させ</a:t>
            </a:r>
            <a:r>
              <a:rPr sz="1050" u="none" spc="-835" dirty="0">
                <a:latin typeface="BIZ UDPゴシック"/>
                <a:cs typeface="BIZ UDPゴシック"/>
              </a:rPr>
              <a:t>よ</a:t>
            </a:r>
            <a:r>
              <a:rPr sz="1050" u="none" spc="-50" dirty="0">
                <a:latin typeface="BIZ UDPゴシック"/>
                <a:cs typeface="BIZ UDPゴシック"/>
              </a:rPr>
              <a:t>う</a:t>
            </a:r>
            <a:endParaRPr sz="1050">
              <a:latin typeface="BIZ UDPゴシック"/>
              <a:cs typeface="BIZ UDPゴシック"/>
            </a:endParaRPr>
          </a:p>
        </p:txBody>
      </p:sp>
      <p:sp>
        <p:nvSpPr>
          <p:cNvPr id="28" name="object 28"/>
          <p:cNvSpPr txBox="1"/>
          <p:nvPr/>
        </p:nvSpPr>
        <p:spPr>
          <a:xfrm>
            <a:off x="4761805" y="642044"/>
            <a:ext cx="280035" cy="367030"/>
          </a:xfrm>
          <a:prstGeom prst="rect">
            <a:avLst/>
          </a:prstGeom>
        </p:spPr>
        <p:txBody>
          <a:bodyPr vert="horz" wrap="square" lIns="0" tIns="15875" rIns="0" bIns="0" rtlCol="0">
            <a:spAutoFit/>
          </a:bodyPr>
          <a:lstStyle/>
          <a:p>
            <a:pPr algn="ctr">
              <a:lnSpc>
                <a:spcPts val="815"/>
              </a:lnSpc>
              <a:spcBef>
                <a:spcPts val="125"/>
              </a:spcBef>
            </a:pPr>
            <a:r>
              <a:rPr sz="700" spc="75" dirty="0">
                <a:solidFill>
                  <a:srgbClr val="EC7C30"/>
                </a:solidFill>
                <a:latin typeface="Microsoft JhengHei"/>
                <a:cs typeface="Microsoft JhengHei"/>
              </a:rPr>
              <a:t>STEP</a:t>
            </a:r>
            <a:endParaRPr sz="700">
              <a:latin typeface="Microsoft JhengHei"/>
              <a:cs typeface="Microsoft JhengHei"/>
            </a:endParaRPr>
          </a:p>
          <a:p>
            <a:pPr algn="ctr">
              <a:lnSpc>
                <a:spcPts val="1835"/>
              </a:lnSpc>
            </a:pPr>
            <a:r>
              <a:rPr sz="1550" spc="10" dirty="0">
                <a:solidFill>
                  <a:srgbClr val="EC7C30"/>
                </a:solidFill>
                <a:latin typeface="Microsoft JhengHei"/>
                <a:cs typeface="Microsoft JhengHei"/>
              </a:rPr>
              <a:t>3</a:t>
            </a:r>
            <a:endParaRPr sz="1550">
              <a:latin typeface="Microsoft JhengHei"/>
              <a:cs typeface="Microsoft JhengHei"/>
            </a:endParaRPr>
          </a:p>
        </p:txBody>
      </p:sp>
      <p:graphicFrame>
        <p:nvGraphicFramePr>
          <p:cNvPr id="29" name="object 29"/>
          <p:cNvGraphicFramePr>
            <a:graphicFrameLocks noGrp="1"/>
          </p:cNvGraphicFramePr>
          <p:nvPr/>
        </p:nvGraphicFramePr>
        <p:xfrm>
          <a:off x="4712410" y="2902107"/>
          <a:ext cx="4029709" cy="1011555"/>
        </p:xfrm>
        <a:graphic>
          <a:graphicData uri="http://schemas.openxmlformats.org/drawingml/2006/table">
            <a:tbl>
              <a:tblPr firstRow="1" bandRow="1">
                <a:tableStyleId>{2D5ABB26-0587-4C30-8999-92F81FD0307C}</a:tableStyleId>
              </a:tblPr>
              <a:tblGrid>
                <a:gridCol w="401955">
                  <a:extLst>
                    <a:ext uri="{9D8B030D-6E8A-4147-A177-3AD203B41FA5}">
                      <a16:colId xmlns:a16="http://schemas.microsoft.com/office/drawing/2014/main" val="20000"/>
                    </a:ext>
                  </a:extLst>
                </a:gridCol>
                <a:gridCol w="3627754">
                  <a:extLst>
                    <a:ext uri="{9D8B030D-6E8A-4147-A177-3AD203B41FA5}">
                      <a16:colId xmlns:a16="http://schemas.microsoft.com/office/drawing/2014/main" val="20001"/>
                    </a:ext>
                  </a:extLst>
                </a:gridCol>
              </a:tblGrid>
              <a:tr h="248920">
                <a:tc>
                  <a:txBody>
                    <a:bodyPr/>
                    <a:lstStyle/>
                    <a:p>
                      <a:pPr marL="49530">
                        <a:lnSpc>
                          <a:spcPct val="100000"/>
                        </a:lnSpc>
                        <a:spcBef>
                          <a:spcPts val="185"/>
                        </a:spcBef>
                      </a:pPr>
                      <a:r>
                        <a:rPr sz="700" spc="75" dirty="0">
                          <a:solidFill>
                            <a:srgbClr val="92D050"/>
                          </a:solidFill>
                          <a:latin typeface="Microsoft JhengHei"/>
                          <a:cs typeface="Microsoft JhengHei"/>
                        </a:rPr>
                        <a:t>STEP</a:t>
                      </a:r>
                      <a:endParaRPr sz="700">
                        <a:latin typeface="Microsoft JhengHei"/>
                        <a:cs typeface="Microsoft JhengHei"/>
                      </a:endParaRPr>
                    </a:p>
                  </a:txBody>
                  <a:tcPr marL="0" marR="0" marT="23495" marB="0">
                    <a:lnL w="28575">
                      <a:solidFill>
                        <a:srgbClr val="92D050"/>
                      </a:solidFill>
                      <a:prstDash val="solid"/>
                    </a:lnL>
                    <a:lnT w="28575">
                      <a:solidFill>
                        <a:srgbClr val="92D050"/>
                      </a:solidFill>
                      <a:prstDash val="solid"/>
                    </a:lnT>
                  </a:tcPr>
                </a:tc>
                <a:tc>
                  <a:txBody>
                    <a:bodyPr/>
                    <a:lstStyle/>
                    <a:p>
                      <a:pPr marL="22860">
                        <a:lnSpc>
                          <a:spcPct val="100000"/>
                        </a:lnSpc>
                        <a:spcBef>
                          <a:spcPts val="80"/>
                        </a:spcBef>
                      </a:pPr>
                      <a:r>
                        <a:rPr sz="1300" spc="-25" dirty="0">
                          <a:solidFill>
                            <a:srgbClr val="FFFFFF"/>
                          </a:solidFill>
                          <a:latin typeface="Microsoft JhengHei"/>
                          <a:cs typeface="Microsoft JhengHei"/>
                        </a:rPr>
                        <a:t>予算要求、発注手続き</a:t>
                      </a:r>
                      <a:endParaRPr sz="1300">
                        <a:latin typeface="Microsoft JhengHei"/>
                        <a:cs typeface="Microsoft JhengHei"/>
                      </a:endParaRPr>
                    </a:p>
                  </a:txBody>
                  <a:tcPr marL="0" marR="0" marT="10160" marB="0">
                    <a:lnR w="28575">
                      <a:solidFill>
                        <a:srgbClr val="92D050"/>
                      </a:solidFill>
                      <a:prstDash val="solid"/>
                    </a:lnR>
                    <a:lnT w="28575">
                      <a:solidFill>
                        <a:srgbClr val="92D050"/>
                      </a:solidFill>
                      <a:prstDash val="solid"/>
                    </a:lnT>
                    <a:solidFill>
                      <a:srgbClr val="92D050"/>
                    </a:solidFill>
                  </a:tcPr>
                </a:tc>
                <a:extLst>
                  <a:ext uri="{0D108BD9-81ED-4DB2-BD59-A6C34878D82A}">
                    <a16:rowId xmlns:a16="http://schemas.microsoft.com/office/drawing/2014/main" val="10000"/>
                  </a:ext>
                </a:extLst>
              </a:tr>
              <a:tr h="762635">
                <a:tc gridSpan="2">
                  <a:txBody>
                    <a:bodyPr/>
                    <a:lstStyle/>
                    <a:p>
                      <a:pPr marL="115570">
                        <a:lnSpc>
                          <a:spcPts val="710"/>
                        </a:lnSpc>
                      </a:pPr>
                      <a:r>
                        <a:rPr sz="1550" spc="10" dirty="0">
                          <a:solidFill>
                            <a:srgbClr val="92D050"/>
                          </a:solidFill>
                          <a:latin typeface="Microsoft JhengHei"/>
                          <a:cs typeface="Microsoft JhengHei"/>
                        </a:rPr>
                        <a:t>4</a:t>
                      </a:r>
                      <a:endParaRPr sz="1550">
                        <a:latin typeface="Microsoft JhengHei"/>
                        <a:cs typeface="Microsoft JhengHei"/>
                      </a:endParaRPr>
                    </a:p>
                    <a:p>
                      <a:pPr marL="495934" indent="-120650">
                        <a:lnSpc>
                          <a:spcPts val="1095"/>
                        </a:lnSpc>
                        <a:buSzPct val="90476"/>
                        <a:buFont typeface="Wingdings"/>
                        <a:buChar char=""/>
                        <a:tabLst>
                          <a:tab pos="495934" algn="l"/>
                        </a:tabLst>
                      </a:pPr>
                      <a:r>
                        <a:rPr sz="1050" spc="-10" dirty="0">
                          <a:latin typeface="BIZ UDPゴシック"/>
                          <a:cs typeface="BIZ UDPゴシック"/>
                        </a:rPr>
                        <a:t>自治体間や部署間で連携して、</a:t>
                      </a:r>
                      <a:r>
                        <a:rPr sz="1050" b="1" u="sng" dirty="0">
                          <a:uFill>
                            <a:solidFill>
                              <a:srgbClr val="000000"/>
                            </a:solidFill>
                          </a:uFill>
                          <a:latin typeface="BIZ UDPゴシック"/>
                          <a:cs typeface="BIZ UDPゴシック"/>
                        </a:rPr>
                        <a:t>「予算」</a:t>
                      </a:r>
                      <a:r>
                        <a:rPr sz="1050" u="none" spc="-10" dirty="0">
                          <a:latin typeface="BIZ UDPゴシック"/>
                          <a:cs typeface="BIZ UDPゴシック"/>
                        </a:rPr>
                        <a:t>を用意しよう</a:t>
                      </a:r>
                      <a:endParaRPr sz="1050">
                        <a:latin typeface="BIZ UDPゴシック"/>
                        <a:cs typeface="BIZ UDPゴシック"/>
                      </a:endParaRPr>
                    </a:p>
                    <a:p>
                      <a:pPr marL="495934" indent="-120650">
                        <a:lnSpc>
                          <a:spcPct val="100000"/>
                        </a:lnSpc>
                        <a:spcBef>
                          <a:spcPts val="715"/>
                        </a:spcBef>
                        <a:buSzPct val="90476"/>
                        <a:buFont typeface="Wingdings"/>
                        <a:buChar char=""/>
                        <a:tabLst>
                          <a:tab pos="495934" algn="l"/>
                        </a:tabLst>
                      </a:pPr>
                      <a:r>
                        <a:rPr sz="1050" spc="-5" dirty="0">
                          <a:latin typeface="BIZ UDPゴシック"/>
                          <a:cs typeface="BIZ UDPゴシック"/>
                        </a:rPr>
                        <a:t>地域要件や入札方式等を定めて、</a:t>
                      </a:r>
                      <a:r>
                        <a:rPr sz="1050" b="1" u="sng" dirty="0">
                          <a:uFill>
                            <a:solidFill>
                              <a:srgbClr val="000000"/>
                            </a:solidFill>
                          </a:uFill>
                          <a:latin typeface="BIZ UDPゴシック"/>
                          <a:cs typeface="BIZ UDPゴシック"/>
                        </a:rPr>
                        <a:t>「発注図書」</a:t>
                      </a:r>
                      <a:r>
                        <a:rPr sz="1050" u="none" spc="-10" dirty="0">
                          <a:latin typeface="BIZ UDPゴシック"/>
                          <a:cs typeface="BIZ UDPゴシック"/>
                        </a:rPr>
                        <a:t>を作成しよ</a:t>
                      </a:r>
                      <a:r>
                        <a:rPr sz="1050" u="none" spc="-660" dirty="0">
                          <a:latin typeface="BIZ UDPゴシック"/>
                          <a:cs typeface="BIZ UDPゴシック"/>
                        </a:rPr>
                        <a:t>う</a:t>
                      </a:r>
                      <a:endParaRPr sz="1050">
                        <a:latin typeface="BIZ UDPゴシック"/>
                        <a:cs typeface="BIZ UDPゴシック"/>
                      </a:endParaRPr>
                    </a:p>
                    <a:p>
                      <a:pPr marL="495934" indent="-120650">
                        <a:lnSpc>
                          <a:spcPct val="100000"/>
                        </a:lnSpc>
                        <a:spcBef>
                          <a:spcPts val="715"/>
                        </a:spcBef>
                        <a:buSzPct val="90476"/>
                        <a:buFont typeface="Wingdings"/>
                        <a:buChar char=""/>
                        <a:tabLst>
                          <a:tab pos="495934" algn="l"/>
                        </a:tabLst>
                      </a:pPr>
                      <a:r>
                        <a:rPr sz="1050" b="1" u="sng" spc="-10" dirty="0">
                          <a:uFill>
                            <a:solidFill>
                              <a:srgbClr val="000000"/>
                            </a:solidFill>
                          </a:uFill>
                          <a:latin typeface="BIZ UDPゴシック"/>
                          <a:cs typeface="BIZ UDPゴシック"/>
                        </a:rPr>
                        <a:t>「発注手続き」</a:t>
                      </a:r>
                      <a:r>
                        <a:rPr sz="1050" u="none" spc="-10" dirty="0">
                          <a:latin typeface="BIZ UDPゴシック"/>
                          <a:cs typeface="BIZ UDPゴシック"/>
                        </a:rPr>
                        <a:t>を進めよう</a:t>
                      </a:r>
                      <a:r>
                        <a:rPr sz="900" u="none" dirty="0">
                          <a:latin typeface="BIZ UDPゴシック"/>
                          <a:cs typeface="BIZ UDPゴシック"/>
                        </a:rPr>
                        <a:t>（公告、公募、事業者選定、契約</a:t>
                      </a:r>
                      <a:r>
                        <a:rPr sz="900" u="none" spc="-50" dirty="0">
                          <a:latin typeface="BIZ UDPゴシック"/>
                          <a:cs typeface="BIZ UDPゴシック"/>
                        </a:rPr>
                        <a:t>）</a:t>
                      </a:r>
                      <a:endParaRPr sz="900">
                        <a:latin typeface="BIZ UDPゴシック"/>
                        <a:cs typeface="BIZ UDPゴシック"/>
                      </a:endParaRPr>
                    </a:p>
                  </a:txBody>
                  <a:tcPr marL="0" marR="0" marT="0" marB="0">
                    <a:lnL w="28575">
                      <a:solidFill>
                        <a:srgbClr val="92D050"/>
                      </a:solidFill>
                      <a:prstDash val="solid"/>
                    </a:lnL>
                    <a:lnR w="28575">
                      <a:solidFill>
                        <a:srgbClr val="92D050"/>
                      </a:solidFill>
                      <a:prstDash val="solid"/>
                    </a:lnR>
                    <a:lnB w="28575">
                      <a:solidFill>
                        <a:srgbClr val="92D050"/>
                      </a:solidFill>
                      <a:prstDash val="solid"/>
                    </a:lnB>
                  </a:tcPr>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sp>
        <p:nvSpPr>
          <p:cNvPr id="30" name="object 30"/>
          <p:cNvSpPr/>
          <p:nvPr/>
        </p:nvSpPr>
        <p:spPr>
          <a:xfrm>
            <a:off x="6603624" y="3930438"/>
            <a:ext cx="271145" cy="142875"/>
          </a:xfrm>
          <a:custGeom>
            <a:avLst/>
            <a:gdLst/>
            <a:ahLst/>
            <a:cxnLst/>
            <a:rect l="l" t="t" r="r" b="b"/>
            <a:pathLst>
              <a:path w="271145" h="142875">
                <a:moveTo>
                  <a:pt x="270884" y="0"/>
                </a:moveTo>
                <a:lnTo>
                  <a:pt x="0" y="0"/>
                </a:lnTo>
                <a:lnTo>
                  <a:pt x="135442" y="142461"/>
                </a:lnTo>
                <a:lnTo>
                  <a:pt x="270884" y="0"/>
                </a:lnTo>
                <a:close/>
              </a:path>
            </a:pathLst>
          </a:custGeom>
          <a:solidFill>
            <a:srgbClr val="92D050"/>
          </a:solidFill>
        </p:spPr>
        <p:txBody>
          <a:bodyPr wrap="square" lIns="0" tIns="0" rIns="0" bIns="0" rtlCol="0"/>
          <a:lstStyle/>
          <a:p>
            <a:endParaRPr/>
          </a:p>
        </p:txBody>
      </p:sp>
      <p:sp>
        <p:nvSpPr>
          <p:cNvPr id="31" name="object 31"/>
          <p:cNvSpPr/>
          <p:nvPr/>
        </p:nvSpPr>
        <p:spPr>
          <a:xfrm>
            <a:off x="6603624" y="5471430"/>
            <a:ext cx="271145" cy="141605"/>
          </a:xfrm>
          <a:custGeom>
            <a:avLst/>
            <a:gdLst/>
            <a:ahLst/>
            <a:cxnLst/>
            <a:rect l="l" t="t" r="r" b="b"/>
            <a:pathLst>
              <a:path w="271145" h="141604">
                <a:moveTo>
                  <a:pt x="270884" y="0"/>
                </a:moveTo>
                <a:lnTo>
                  <a:pt x="0" y="0"/>
                </a:lnTo>
                <a:lnTo>
                  <a:pt x="135442" y="141458"/>
                </a:lnTo>
                <a:lnTo>
                  <a:pt x="270884" y="0"/>
                </a:lnTo>
                <a:close/>
              </a:path>
            </a:pathLst>
          </a:custGeom>
          <a:solidFill>
            <a:srgbClr val="92D050"/>
          </a:solidFill>
        </p:spPr>
        <p:txBody>
          <a:bodyPr wrap="square" lIns="0" tIns="0" rIns="0" bIns="0" rtlCol="0"/>
          <a:lstStyle/>
          <a:p>
            <a:endParaRPr/>
          </a:p>
        </p:txBody>
      </p:sp>
      <p:sp>
        <p:nvSpPr>
          <p:cNvPr id="32" name="object 32"/>
          <p:cNvSpPr txBox="1"/>
          <p:nvPr/>
        </p:nvSpPr>
        <p:spPr>
          <a:xfrm>
            <a:off x="4724951" y="2215383"/>
            <a:ext cx="4029710" cy="425450"/>
          </a:xfrm>
          <a:prstGeom prst="rect">
            <a:avLst/>
          </a:prstGeom>
          <a:ln w="25081">
            <a:solidFill>
              <a:srgbClr val="FF0000"/>
            </a:solidFill>
          </a:ln>
        </p:spPr>
        <p:txBody>
          <a:bodyPr vert="horz" wrap="square" lIns="0" tIns="15240" rIns="0" bIns="0" rtlCol="0">
            <a:spAutoFit/>
          </a:bodyPr>
          <a:lstStyle/>
          <a:p>
            <a:pPr marL="635" algn="ctr">
              <a:lnSpc>
                <a:spcPct val="100000"/>
              </a:lnSpc>
              <a:spcBef>
                <a:spcPts val="120"/>
              </a:spcBef>
            </a:pPr>
            <a:r>
              <a:rPr sz="1300" spc="-40" dirty="0">
                <a:solidFill>
                  <a:srgbClr val="FF0000"/>
                </a:solidFill>
                <a:latin typeface="Microsoft JhengHei"/>
                <a:cs typeface="Microsoft JhengHei"/>
              </a:rPr>
              <a:t>「群マネの実施方針」を公表しよう</a:t>
            </a:r>
            <a:endParaRPr sz="1300">
              <a:latin typeface="Microsoft JhengHei"/>
              <a:cs typeface="Microsoft JhengHei"/>
            </a:endParaRPr>
          </a:p>
          <a:p>
            <a:pPr algn="ctr">
              <a:lnSpc>
                <a:spcPct val="100000"/>
              </a:lnSpc>
              <a:spcBef>
                <a:spcPts val="35"/>
              </a:spcBef>
            </a:pPr>
            <a:r>
              <a:rPr sz="1050" spc="50" dirty="0">
                <a:solidFill>
                  <a:srgbClr val="FF0000"/>
                </a:solidFill>
                <a:latin typeface="Microsoft JhengHei"/>
                <a:cs typeface="Microsoft JhengHei"/>
              </a:rPr>
              <a:t>※適宜</a:t>
            </a:r>
            <a:r>
              <a:rPr sz="1050" spc="-25" dirty="0">
                <a:solidFill>
                  <a:srgbClr val="FF0000"/>
                </a:solidFill>
                <a:latin typeface="Microsoft JhengHei"/>
                <a:cs typeface="Microsoft JhengHei"/>
              </a:rPr>
              <a:t>､｢</a:t>
            </a:r>
            <a:r>
              <a:rPr sz="1050" dirty="0">
                <a:solidFill>
                  <a:srgbClr val="FF0000"/>
                </a:solidFill>
                <a:latin typeface="Microsoft JhengHei"/>
                <a:cs typeface="Microsoft JhengHei"/>
              </a:rPr>
              <a:t>協定締結</a:t>
            </a:r>
            <a:r>
              <a:rPr sz="1050" spc="-25" dirty="0">
                <a:solidFill>
                  <a:srgbClr val="FF0000"/>
                </a:solidFill>
                <a:latin typeface="Microsoft JhengHei"/>
                <a:cs typeface="Microsoft JhengHei"/>
              </a:rPr>
              <a:t>｣</a:t>
            </a:r>
            <a:r>
              <a:rPr sz="1050" dirty="0">
                <a:solidFill>
                  <a:srgbClr val="FF0000"/>
                </a:solidFill>
                <a:latin typeface="Microsoft JhengHei"/>
                <a:cs typeface="Microsoft JhengHei"/>
              </a:rPr>
              <a:t>や</a:t>
            </a:r>
            <a:r>
              <a:rPr sz="1050" spc="-20" dirty="0">
                <a:solidFill>
                  <a:srgbClr val="FF0000"/>
                </a:solidFill>
                <a:latin typeface="Microsoft JhengHei"/>
                <a:cs typeface="Microsoft JhengHei"/>
              </a:rPr>
              <a:t>｢</a:t>
            </a:r>
            <a:r>
              <a:rPr sz="1050" spc="-10" dirty="0">
                <a:solidFill>
                  <a:srgbClr val="FF0000"/>
                </a:solidFill>
                <a:latin typeface="Microsoft JhengHei"/>
                <a:cs typeface="Microsoft JhengHei"/>
              </a:rPr>
              <a:t>各種計画への位置づけ</a:t>
            </a:r>
            <a:r>
              <a:rPr sz="1050" spc="-25" dirty="0">
                <a:solidFill>
                  <a:srgbClr val="FF0000"/>
                </a:solidFill>
                <a:latin typeface="Microsoft JhengHei"/>
                <a:cs typeface="Microsoft JhengHei"/>
              </a:rPr>
              <a:t>｣</a:t>
            </a:r>
            <a:r>
              <a:rPr sz="1050" spc="-50" dirty="0">
                <a:solidFill>
                  <a:srgbClr val="FF0000"/>
                </a:solidFill>
                <a:latin typeface="Microsoft JhengHei"/>
                <a:cs typeface="Microsoft JhengHei"/>
              </a:rPr>
              <a:t>を進めよう</a:t>
            </a:r>
            <a:endParaRPr sz="1050">
              <a:latin typeface="Microsoft JhengHei"/>
              <a:cs typeface="Microsoft JhengHei"/>
            </a:endParaRPr>
          </a:p>
        </p:txBody>
      </p:sp>
      <p:sp>
        <p:nvSpPr>
          <p:cNvPr id="33" name="object 33"/>
          <p:cNvSpPr/>
          <p:nvPr/>
        </p:nvSpPr>
        <p:spPr>
          <a:xfrm>
            <a:off x="6603624" y="2644272"/>
            <a:ext cx="271145" cy="141605"/>
          </a:xfrm>
          <a:custGeom>
            <a:avLst/>
            <a:gdLst/>
            <a:ahLst/>
            <a:cxnLst/>
            <a:rect l="l" t="t" r="r" b="b"/>
            <a:pathLst>
              <a:path w="271145" h="141605">
                <a:moveTo>
                  <a:pt x="270884" y="0"/>
                </a:moveTo>
                <a:lnTo>
                  <a:pt x="0" y="0"/>
                </a:lnTo>
                <a:lnTo>
                  <a:pt x="135442" y="141458"/>
                </a:lnTo>
                <a:lnTo>
                  <a:pt x="270884" y="0"/>
                </a:lnTo>
                <a:close/>
              </a:path>
            </a:pathLst>
          </a:custGeom>
          <a:solidFill>
            <a:srgbClr val="FF0000"/>
          </a:solidFill>
        </p:spPr>
        <p:txBody>
          <a:bodyPr wrap="square" lIns="0" tIns="0" rIns="0" bIns="0" rtlCol="0"/>
          <a:lstStyle/>
          <a:p>
            <a:endParaRPr/>
          </a:p>
        </p:txBody>
      </p:sp>
      <p:sp>
        <p:nvSpPr>
          <p:cNvPr id="34" name="object 34"/>
          <p:cNvSpPr txBox="1"/>
          <p:nvPr/>
        </p:nvSpPr>
        <p:spPr>
          <a:xfrm>
            <a:off x="5127766" y="633759"/>
            <a:ext cx="3625850" cy="250825"/>
          </a:xfrm>
          <a:prstGeom prst="rect">
            <a:avLst/>
          </a:prstGeom>
          <a:solidFill>
            <a:srgbClr val="EC7C30"/>
          </a:solidFill>
        </p:spPr>
        <p:txBody>
          <a:bodyPr vert="horz" wrap="square" lIns="0" tIns="10795" rIns="0" bIns="0" rtlCol="0">
            <a:spAutoFit/>
          </a:bodyPr>
          <a:lstStyle/>
          <a:p>
            <a:pPr marL="24130">
              <a:lnSpc>
                <a:spcPct val="100000"/>
              </a:lnSpc>
              <a:spcBef>
                <a:spcPts val="85"/>
              </a:spcBef>
            </a:pPr>
            <a:r>
              <a:rPr sz="1300" spc="-70" dirty="0">
                <a:solidFill>
                  <a:srgbClr val="FFFFFF"/>
                </a:solidFill>
                <a:latin typeface="Microsoft JhengHei"/>
                <a:cs typeface="Microsoft JhengHei"/>
              </a:rPr>
              <a:t>事業者とのコミュニケーション</a:t>
            </a:r>
            <a:endParaRPr sz="1300">
              <a:latin typeface="Microsoft JhengHei"/>
              <a:cs typeface="Microsoft JhengHei"/>
            </a:endParaRPr>
          </a:p>
        </p:txBody>
      </p:sp>
      <p:sp>
        <p:nvSpPr>
          <p:cNvPr id="35" name="object 35"/>
          <p:cNvSpPr txBox="1"/>
          <p:nvPr/>
        </p:nvSpPr>
        <p:spPr>
          <a:xfrm>
            <a:off x="5127766" y="5741296"/>
            <a:ext cx="3625850" cy="250190"/>
          </a:xfrm>
          <a:prstGeom prst="rect">
            <a:avLst/>
          </a:prstGeom>
          <a:solidFill>
            <a:srgbClr val="00AFEF"/>
          </a:solidFill>
        </p:spPr>
        <p:txBody>
          <a:bodyPr vert="horz" wrap="square" lIns="0" tIns="11430" rIns="0" bIns="0" rtlCol="0">
            <a:spAutoFit/>
          </a:bodyPr>
          <a:lstStyle/>
          <a:p>
            <a:pPr marL="24130">
              <a:lnSpc>
                <a:spcPct val="100000"/>
              </a:lnSpc>
              <a:spcBef>
                <a:spcPts val="90"/>
              </a:spcBef>
            </a:pPr>
            <a:r>
              <a:rPr sz="1300" spc="-5" dirty="0">
                <a:solidFill>
                  <a:srgbClr val="FFFFFF"/>
                </a:solidFill>
                <a:latin typeface="Microsoft JhengHei"/>
                <a:cs typeface="Microsoft JhengHei"/>
              </a:rPr>
              <a:t>評価、次期事業の検討</a:t>
            </a:r>
            <a:endParaRPr sz="1300">
              <a:latin typeface="Microsoft JhengHei"/>
              <a:cs typeface="Microsoft JhengHei"/>
            </a:endParaRPr>
          </a:p>
        </p:txBody>
      </p:sp>
      <p:sp>
        <p:nvSpPr>
          <p:cNvPr id="36" name="object 36"/>
          <p:cNvSpPr txBox="1"/>
          <p:nvPr/>
        </p:nvSpPr>
        <p:spPr>
          <a:xfrm>
            <a:off x="8787765" y="6287820"/>
            <a:ext cx="278765" cy="250825"/>
          </a:xfrm>
          <a:prstGeom prst="rect">
            <a:avLst/>
          </a:prstGeom>
        </p:spPr>
        <p:txBody>
          <a:bodyPr vert="horz" wrap="square" lIns="0" tIns="15875" rIns="0" bIns="0" rtlCol="0">
            <a:spAutoFit/>
          </a:bodyPr>
          <a:lstStyle/>
          <a:p>
            <a:pPr marL="12700">
              <a:lnSpc>
                <a:spcPct val="100000"/>
              </a:lnSpc>
              <a:spcBef>
                <a:spcPts val="125"/>
              </a:spcBef>
            </a:pPr>
            <a:r>
              <a:rPr sz="1450" b="1" spc="-25" dirty="0">
                <a:latin typeface="Meiryo UI"/>
                <a:cs typeface="Meiryo UI"/>
              </a:rPr>
              <a:t>13</a:t>
            </a:r>
            <a:endParaRPr sz="1450">
              <a:latin typeface="Meiryo UI"/>
              <a:cs typeface="Meiryo U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884289" y="263740"/>
            <a:ext cx="2259965" cy="255904"/>
          </a:xfrm>
          <a:prstGeom prst="rect">
            <a:avLst/>
          </a:prstGeom>
          <a:solidFill>
            <a:srgbClr val="001F5F"/>
          </a:solidFill>
        </p:spPr>
        <p:txBody>
          <a:bodyPr vert="horz" wrap="square" lIns="0" tIns="47625" rIns="0" bIns="0" rtlCol="0">
            <a:spAutoFit/>
          </a:bodyPr>
          <a:lstStyle/>
          <a:p>
            <a:pPr marL="92075">
              <a:lnSpc>
                <a:spcPct val="100000"/>
              </a:lnSpc>
              <a:spcBef>
                <a:spcPts val="375"/>
              </a:spcBef>
              <a:tabLst>
                <a:tab pos="1663700" algn="l"/>
              </a:tabLst>
            </a:pPr>
            <a:r>
              <a:rPr sz="1100" b="1" spc="-10" dirty="0">
                <a:solidFill>
                  <a:srgbClr val="FFFFFF"/>
                </a:solidFill>
                <a:latin typeface="Meiryo UI"/>
                <a:cs typeface="Meiryo UI"/>
              </a:rPr>
              <a:t>「群マネの手引きVer.1</a:t>
            </a:r>
            <a:r>
              <a:rPr sz="1100" b="1" spc="-50" dirty="0">
                <a:solidFill>
                  <a:srgbClr val="FFFFFF"/>
                </a:solidFill>
                <a:latin typeface="Meiryo UI"/>
                <a:cs typeface="Meiryo UI"/>
              </a:rPr>
              <a:t>」</a:t>
            </a:r>
            <a:r>
              <a:rPr sz="1100" b="1" dirty="0">
                <a:solidFill>
                  <a:srgbClr val="FFFFFF"/>
                </a:solidFill>
                <a:latin typeface="Meiryo UI"/>
                <a:cs typeface="Meiryo UI"/>
              </a:rPr>
              <a:t>	</a:t>
            </a:r>
            <a:r>
              <a:rPr sz="1100" b="1" spc="-25" dirty="0">
                <a:solidFill>
                  <a:srgbClr val="FFFFFF"/>
                </a:solidFill>
                <a:latin typeface="Meiryo UI"/>
                <a:cs typeface="Meiryo UI"/>
              </a:rPr>
              <a:t>P25</a:t>
            </a:r>
            <a:endParaRPr sz="1100">
              <a:latin typeface="Meiryo UI"/>
              <a:cs typeface="Meiryo UI"/>
            </a:endParaRPr>
          </a:p>
        </p:txBody>
      </p:sp>
      <p:sp>
        <p:nvSpPr>
          <p:cNvPr id="3" name="object 3"/>
          <p:cNvSpPr txBox="1"/>
          <p:nvPr/>
        </p:nvSpPr>
        <p:spPr>
          <a:xfrm>
            <a:off x="0" y="263740"/>
            <a:ext cx="2459355" cy="255904"/>
          </a:xfrm>
          <a:prstGeom prst="rect">
            <a:avLst/>
          </a:prstGeom>
          <a:solidFill>
            <a:srgbClr val="001F5F"/>
          </a:solidFill>
        </p:spPr>
        <p:txBody>
          <a:bodyPr vert="horz" wrap="square" lIns="0" tIns="47625" rIns="0" bIns="0" rtlCol="0">
            <a:spAutoFit/>
          </a:bodyPr>
          <a:lstStyle/>
          <a:p>
            <a:pPr marL="91440">
              <a:lnSpc>
                <a:spcPct val="100000"/>
              </a:lnSpc>
              <a:spcBef>
                <a:spcPts val="375"/>
              </a:spcBef>
            </a:pPr>
            <a:r>
              <a:rPr sz="1100" b="1" spc="10" dirty="0">
                <a:solidFill>
                  <a:srgbClr val="FFFFFF"/>
                </a:solidFill>
                <a:latin typeface="Meiryo UI"/>
                <a:cs typeface="Meiryo UI"/>
              </a:rPr>
              <a:t>４ 群マネの実施プロセス</a:t>
            </a:r>
            <a:endParaRPr sz="1100">
              <a:latin typeface="Meiryo UI"/>
              <a:cs typeface="Meiryo UI"/>
            </a:endParaRPr>
          </a:p>
        </p:txBody>
      </p:sp>
      <p:sp>
        <p:nvSpPr>
          <p:cNvPr id="4" name="object 4"/>
          <p:cNvSpPr txBox="1"/>
          <p:nvPr/>
        </p:nvSpPr>
        <p:spPr>
          <a:xfrm>
            <a:off x="2557652" y="298450"/>
            <a:ext cx="3022460" cy="320601"/>
          </a:xfrm>
          <a:prstGeom prst="rect">
            <a:avLst/>
          </a:prstGeom>
        </p:spPr>
        <p:txBody>
          <a:bodyPr vert="horz" wrap="square" lIns="0" tIns="12700" rIns="0" bIns="0" rtlCol="0">
            <a:spAutoFit/>
          </a:bodyPr>
          <a:lstStyle/>
          <a:p>
            <a:pPr marL="12700">
              <a:lnSpc>
                <a:spcPct val="100000"/>
              </a:lnSpc>
              <a:spcBef>
                <a:spcPts val="100"/>
              </a:spcBef>
            </a:pPr>
            <a:r>
              <a:rPr sz="2000" b="1" spc="-25" dirty="0">
                <a:solidFill>
                  <a:srgbClr val="001F5F"/>
                </a:solidFill>
                <a:latin typeface="Meiryo UI"/>
                <a:cs typeface="Meiryo UI"/>
              </a:rPr>
              <a:t>各ステップのＱ＆Ａ</a:t>
            </a:r>
            <a:endParaRPr sz="2000" dirty="0">
              <a:latin typeface="Meiryo UI"/>
              <a:cs typeface="Meiryo UI"/>
            </a:endParaRPr>
          </a:p>
        </p:txBody>
      </p:sp>
      <p:sp>
        <p:nvSpPr>
          <p:cNvPr id="5" name="object 5"/>
          <p:cNvSpPr txBox="1"/>
          <p:nvPr/>
        </p:nvSpPr>
        <p:spPr>
          <a:xfrm>
            <a:off x="1407985" y="1209487"/>
            <a:ext cx="6864350" cy="478155"/>
          </a:xfrm>
          <a:prstGeom prst="rect">
            <a:avLst/>
          </a:prstGeom>
          <a:ln w="21101">
            <a:solidFill>
              <a:srgbClr val="404040"/>
            </a:solidFill>
          </a:ln>
        </p:spPr>
        <p:txBody>
          <a:bodyPr vert="horz" wrap="square" lIns="0" tIns="130810" rIns="0" bIns="0" rtlCol="0">
            <a:spAutoFit/>
          </a:bodyPr>
          <a:lstStyle/>
          <a:p>
            <a:pPr marL="99695">
              <a:lnSpc>
                <a:spcPct val="100000"/>
              </a:lnSpc>
              <a:spcBef>
                <a:spcPts val="1030"/>
              </a:spcBef>
            </a:pPr>
            <a:r>
              <a:rPr sz="1550" b="1" spc="-25" dirty="0">
                <a:solidFill>
                  <a:srgbClr val="404040"/>
                </a:solidFill>
                <a:latin typeface="BIZ UDPゴシック"/>
                <a:cs typeface="BIZ UDPゴシック"/>
              </a:rPr>
              <a:t>「自らの自治体の現状をどのように分析したらよい？」</a:t>
            </a:r>
            <a:endParaRPr sz="1550">
              <a:latin typeface="BIZ UDPゴシック"/>
              <a:cs typeface="BIZ UDPゴシック"/>
            </a:endParaRPr>
          </a:p>
        </p:txBody>
      </p:sp>
      <p:sp>
        <p:nvSpPr>
          <p:cNvPr id="6" name="object 6"/>
          <p:cNvSpPr txBox="1"/>
          <p:nvPr/>
        </p:nvSpPr>
        <p:spPr>
          <a:xfrm>
            <a:off x="853419" y="1208643"/>
            <a:ext cx="480059" cy="478155"/>
          </a:xfrm>
          <a:prstGeom prst="rect">
            <a:avLst/>
          </a:prstGeom>
          <a:solidFill>
            <a:srgbClr val="585858"/>
          </a:solidFill>
        </p:spPr>
        <p:txBody>
          <a:bodyPr vert="horz" wrap="square" lIns="0" tIns="47625" rIns="0" bIns="0" rtlCol="0">
            <a:spAutoFit/>
          </a:bodyPr>
          <a:lstStyle/>
          <a:p>
            <a:pPr marL="92710">
              <a:lnSpc>
                <a:spcPct val="100000"/>
              </a:lnSpc>
              <a:spcBef>
                <a:spcPts val="375"/>
              </a:spcBef>
            </a:pPr>
            <a:r>
              <a:rPr sz="2650" spc="-50" dirty="0">
                <a:solidFill>
                  <a:srgbClr val="FFFFFF"/>
                </a:solidFill>
                <a:latin typeface="HGP創英角ｺﾞｼｯｸUB"/>
                <a:cs typeface="HGP創英角ｺﾞｼｯｸUB"/>
              </a:rPr>
              <a:t>Ｑ</a:t>
            </a:r>
            <a:endParaRPr sz="2650">
              <a:latin typeface="HGP創英角ｺﾞｼｯｸUB"/>
              <a:cs typeface="HGP創英角ｺﾞｼｯｸUB"/>
            </a:endParaRPr>
          </a:p>
        </p:txBody>
      </p:sp>
      <p:sp>
        <p:nvSpPr>
          <p:cNvPr id="7" name="object 7"/>
          <p:cNvSpPr/>
          <p:nvPr/>
        </p:nvSpPr>
        <p:spPr>
          <a:xfrm>
            <a:off x="854263" y="1783438"/>
            <a:ext cx="480059" cy="478155"/>
          </a:xfrm>
          <a:custGeom>
            <a:avLst/>
            <a:gdLst/>
            <a:ahLst/>
            <a:cxnLst/>
            <a:rect l="l" t="t" r="r" b="b"/>
            <a:pathLst>
              <a:path w="480059" h="478155">
                <a:moveTo>
                  <a:pt x="0" y="477729"/>
                </a:moveTo>
                <a:lnTo>
                  <a:pt x="479441" y="477729"/>
                </a:lnTo>
                <a:lnTo>
                  <a:pt x="479441" y="0"/>
                </a:lnTo>
                <a:lnTo>
                  <a:pt x="0" y="0"/>
                </a:lnTo>
                <a:lnTo>
                  <a:pt x="0" y="477729"/>
                </a:lnTo>
                <a:close/>
              </a:path>
            </a:pathLst>
          </a:custGeom>
          <a:ln w="21101">
            <a:solidFill>
              <a:srgbClr val="404040"/>
            </a:solidFill>
          </a:ln>
        </p:spPr>
        <p:txBody>
          <a:bodyPr wrap="square" lIns="0" tIns="0" rIns="0" bIns="0" rtlCol="0"/>
          <a:lstStyle/>
          <a:p>
            <a:endParaRPr/>
          </a:p>
        </p:txBody>
      </p:sp>
      <p:sp>
        <p:nvSpPr>
          <p:cNvPr id="8" name="object 8"/>
          <p:cNvSpPr txBox="1"/>
          <p:nvPr/>
        </p:nvSpPr>
        <p:spPr>
          <a:xfrm>
            <a:off x="975253" y="1848390"/>
            <a:ext cx="236854" cy="363855"/>
          </a:xfrm>
          <a:prstGeom prst="rect">
            <a:avLst/>
          </a:prstGeom>
        </p:spPr>
        <p:txBody>
          <a:bodyPr vert="horz" wrap="square" lIns="0" tIns="15240" rIns="0" bIns="0" rtlCol="0">
            <a:spAutoFit/>
          </a:bodyPr>
          <a:lstStyle/>
          <a:p>
            <a:pPr marL="12700">
              <a:lnSpc>
                <a:spcPct val="100000"/>
              </a:lnSpc>
              <a:spcBef>
                <a:spcPts val="120"/>
              </a:spcBef>
            </a:pPr>
            <a:r>
              <a:rPr sz="2200" spc="-484" dirty="0">
                <a:solidFill>
                  <a:srgbClr val="404040"/>
                </a:solidFill>
                <a:latin typeface="HGP創英角ｺﾞｼｯｸUB"/>
                <a:cs typeface="HGP創英角ｺﾞｼｯｸUB"/>
              </a:rPr>
              <a:t>Ａ</a:t>
            </a:r>
            <a:endParaRPr sz="2200">
              <a:latin typeface="HGP創英角ｺﾞｼｯｸUB"/>
              <a:cs typeface="HGP創英角ｺﾞｼｯｸUB"/>
            </a:endParaRPr>
          </a:p>
        </p:txBody>
      </p:sp>
      <p:sp>
        <p:nvSpPr>
          <p:cNvPr id="9" name="object 9"/>
          <p:cNvSpPr txBox="1"/>
          <p:nvPr/>
        </p:nvSpPr>
        <p:spPr>
          <a:xfrm>
            <a:off x="1407141" y="1782594"/>
            <a:ext cx="6877050" cy="1102360"/>
          </a:xfrm>
          <a:prstGeom prst="rect">
            <a:avLst/>
          </a:prstGeom>
          <a:ln w="10550">
            <a:solidFill>
              <a:srgbClr val="7E7E7E"/>
            </a:solidFill>
          </a:ln>
        </p:spPr>
        <p:txBody>
          <a:bodyPr vert="horz" wrap="square" lIns="0" tIns="48260" rIns="0" bIns="0" rtlCol="0">
            <a:spAutoFit/>
          </a:bodyPr>
          <a:lstStyle/>
          <a:p>
            <a:pPr marL="292100" indent="-191135">
              <a:lnSpc>
                <a:spcPct val="102299"/>
              </a:lnSpc>
              <a:spcBef>
                <a:spcPts val="380"/>
              </a:spcBef>
              <a:buFont typeface="Arial"/>
              <a:buChar char="•"/>
              <a:tabLst>
                <a:tab pos="292100" algn="l"/>
              </a:tabLst>
            </a:pPr>
            <a:r>
              <a:rPr sz="1300" spc="30" dirty="0">
                <a:solidFill>
                  <a:srgbClr val="404040"/>
                </a:solidFill>
                <a:latin typeface="BIZ UDPゴシック"/>
                <a:cs typeface="BIZ UDPゴシック"/>
              </a:rPr>
              <a:t>現状を客観視するためには、例えば、</a:t>
            </a:r>
            <a:r>
              <a:rPr sz="1300" b="1" u="sng" dirty="0">
                <a:solidFill>
                  <a:srgbClr val="404040"/>
                </a:solidFill>
                <a:uFill>
                  <a:solidFill>
                    <a:srgbClr val="404040"/>
                  </a:solidFill>
                </a:uFill>
                <a:latin typeface="BIZ UDPゴシック"/>
                <a:cs typeface="BIZ UDPゴシック"/>
              </a:rPr>
              <a:t>インフラの量・質、予算、自治体の体制、事業者</a:t>
            </a:r>
            <a:r>
              <a:rPr sz="1300" b="1" u="sng" spc="25" dirty="0">
                <a:solidFill>
                  <a:srgbClr val="404040"/>
                </a:solidFill>
                <a:uFill>
                  <a:solidFill>
                    <a:srgbClr val="404040"/>
                  </a:solidFill>
                </a:uFill>
                <a:latin typeface="BIZ UDPゴシック"/>
                <a:cs typeface="BIZ UDPゴシック"/>
              </a:rPr>
              <a:t>の体制</a:t>
            </a:r>
            <a:r>
              <a:rPr sz="1300" u="none" spc="25" dirty="0">
                <a:solidFill>
                  <a:srgbClr val="404040"/>
                </a:solidFill>
                <a:latin typeface="BIZ UDPゴシック"/>
                <a:cs typeface="BIZ UDPゴシック"/>
              </a:rPr>
              <a:t>などの指標を</a:t>
            </a:r>
            <a:r>
              <a:rPr sz="1300" b="1" u="sng" spc="20" dirty="0">
                <a:solidFill>
                  <a:srgbClr val="404040"/>
                </a:solidFill>
                <a:uFill>
                  <a:solidFill>
                    <a:srgbClr val="404040"/>
                  </a:solidFill>
                </a:uFill>
                <a:latin typeface="BIZ UDPゴシック"/>
                <a:cs typeface="BIZ UDPゴシック"/>
              </a:rPr>
              <a:t>人口が同規模自治体と比較すること</a:t>
            </a:r>
            <a:r>
              <a:rPr sz="1300" u="none" spc="20" dirty="0">
                <a:solidFill>
                  <a:srgbClr val="404040"/>
                </a:solidFill>
                <a:latin typeface="BIZ UDPゴシック"/>
                <a:cs typeface="BIZ UDPゴシック"/>
              </a:rPr>
              <a:t>や、</a:t>
            </a:r>
            <a:r>
              <a:rPr sz="1300" b="1" u="sng" spc="25" dirty="0">
                <a:solidFill>
                  <a:srgbClr val="404040"/>
                </a:solidFill>
                <a:uFill>
                  <a:solidFill>
                    <a:srgbClr val="404040"/>
                  </a:solidFill>
                </a:uFill>
                <a:latin typeface="BIZ UDPゴシック"/>
                <a:cs typeface="BIZ UDPゴシック"/>
              </a:rPr>
              <a:t>年齢階層別の土木部署職員</a:t>
            </a:r>
            <a:r>
              <a:rPr sz="1300" b="1" u="sng" spc="30" dirty="0">
                <a:solidFill>
                  <a:srgbClr val="404040"/>
                </a:solidFill>
                <a:uFill>
                  <a:solidFill>
                    <a:srgbClr val="404040"/>
                  </a:solidFill>
                </a:uFill>
                <a:latin typeface="BIZ UDPゴシック"/>
                <a:cs typeface="BIZ UDPゴシック"/>
              </a:rPr>
              <a:t>数</a:t>
            </a:r>
            <a:r>
              <a:rPr sz="1300" u="none" spc="20" dirty="0">
                <a:solidFill>
                  <a:srgbClr val="404040"/>
                </a:solidFill>
                <a:latin typeface="BIZ UDPゴシック"/>
                <a:cs typeface="BIZ UDPゴシック"/>
              </a:rPr>
              <a:t>や、</a:t>
            </a:r>
            <a:r>
              <a:rPr sz="1300" b="1" u="sng" spc="25" dirty="0">
                <a:solidFill>
                  <a:srgbClr val="404040"/>
                </a:solidFill>
                <a:uFill>
                  <a:solidFill>
                    <a:srgbClr val="404040"/>
                  </a:solidFill>
                </a:uFill>
                <a:latin typeface="BIZ UDPゴシック"/>
                <a:cs typeface="BIZ UDPゴシック"/>
              </a:rPr>
              <a:t>現実と理想の業務配分時間のギャップ</a:t>
            </a:r>
            <a:r>
              <a:rPr sz="1300" u="none" spc="20" dirty="0">
                <a:solidFill>
                  <a:srgbClr val="404040"/>
                </a:solidFill>
                <a:latin typeface="BIZ UDPゴシック"/>
                <a:cs typeface="BIZ UDPゴシック"/>
              </a:rPr>
              <a:t>等を分析することが考えられます。</a:t>
            </a:r>
            <a:endParaRPr sz="1300">
              <a:latin typeface="BIZ UDPゴシック"/>
              <a:cs typeface="BIZ UDPゴシック"/>
            </a:endParaRPr>
          </a:p>
          <a:p>
            <a:pPr marL="292100" marR="99060" indent="-191135">
              <a:lnSpc>
                <a:spcPct val="102200"/>
              </a:lnSpc>
              <a:buFont typeface="Arial"/>
              <a:buChar char="•"/>
              <a:tabLst>
                <a:tab pos="292100" algn="l"/>
              </a:tabLst>
            </a:pPr>
            <a:r>
              <a:rPr sz="1300" dirty="0">
                <a:solidFill>
                  <a:srgbClr val="404040"/>
                </a:solidFill>
                <a:latin typeface="BIZ UDPゴシック"/>
                <a:cs typeface="BIZ UDPゴシック"/>
              </a:rPr>
              <a:t>【インフラメンテナンスレポート</a:t>
            </a:r>
            <a:r>
              <a:rPr sz="1200" dirty="0">
                <a:solidFill>
                  <a:srgbClr val="404040"/>
                </a:solidFill>
                <a:latin typeface="BIZ UDPゴシック"/>
                <a:cs typeface="BIZ UDPゴシック"/>
              </a:rPr>
              <a:t>（今後公開予定）</a:t>
            </a:r>
            <a:r>
              <a:rPr sz="1300" spc="5" dirty="0">
                <a:solidFill>
                  <a:srgbClr val="404040"/>
                </a:solidFill>
                <a:latin typeface="BIZ UDPゴシック"/>
                <a:cs typeface="BIZ UDPゴシック"/>
              </a:rPr>
              <a:t>】や付録編【現状把握ツール】を</a:t>
            </a:r>
            <a:r>
              <a:rPr sz="1300" spc="-750" dirty="0">
                <a:solidFill>
                  <a:srgbClr val="404040"/>
                </a:solidFill>
                <a:latin typeface="BIZ UDPゴシック"/>
                <a:cs typeface="BIZ UDPゴシック"/>
              </a:rPr>
              <a:t>活</a:t>
            </a:r>
            <a:r>
              <a:rPr sz="1300" spc="-5" dirty="0">
                <a:solidFill>
                  <a:srgbClr val="404040"/>
                </a:solidFill>
                <a:latin typeface="BIZ UDPゴシック"/>
                <a:cs typeface="BIZ UDPゴシック"/>
              </a:rPr>
              <a:t>用することで、効率的な分析が可能です。</a:t>
            </a:r>
            <a:endParaRPr sz="1300">
              <a:latin typeface="BIZ UDPゴシック"/>
              <a:cs typeface="BIZ UDPゴシック"/>
            </a:endParaRPr>
          </a:p>
        </p:txBody>
      </p:sp>
      <p:sp>
        <p:nvSpPr>
          <p:cNvPr id="10" name="object 10"/>
          <p:cNvSpPr/>
          <p:nvPr/>
        </p:nvSpPr>
        <p:spPr>
          <a:xfrm>
            <a:off x="804462" y="783244"/>
            <a:ext cx="7597140" cy="319405"/>
          </a:xfrm>
          <a:custGeom>
            <a:avLst/>
            <a:gdLst/>
            <a:ahLst/>
            <a:cxnLst/>
            <a:rect l="l" t="t" r="r" b="b"/>
            <a:pathLst>
              <a:path w="7597140" h="319405">
                <a:moveTo>
                  <a:pt x="7596784" y="0"/>
                </a:moveTo>
                <a:lnTo>
                  <a:pt x="0" y="0"/>
                </a:lnTo>
                <a:lnTo>
                  <a:pt x="0" y="319049"/>
                </a:lnTo>
                <a:lnTo>
                  <a:pt x="7596784" y="319049"/>
                </a:lnTo>
                <a:lnTo>
                  <a:pt x="7596784" y="0"/>
                </a:lnTo>
                <a:close/>
              </a:path>
            </a:pathLst>
          </a:custGeom>
          <a:solidFill>
            <a:srgbClr val="7E7E7E"/>
          </a:solidFill>
        </p:spPr>
        <p:txBody>
          <a:bodyPr wrap="square" lIns="0" tIns="0" rIns="0" bIns="0" rtlCol="0"/>
          <a:lstStyle/>
          <a:p>
            <a:endParaRPr/>
          </a:p>
        </p:txBody>
      </p:sp>
      <p:sp>
        <p:nvSpPr>
          <p:cNvPr id="11" name="object 11"/>
          <p:cNvSpPr txBox="1"/>
          <p:nvPr/>
        </p:nvSpPr>
        <p:spPr>
          <a:xfrm>
            <a:off x="804462" y="783244"/>
            <a:ext cx="1639570" cy="319405"/>
          </a:xfrm>
          <a:prstGeom prst="rect">
            <a:avLst/>
          </a:prstGeom>
          <a:solidFill>
            <a:srgbClr val="7E7E7E"/>
          </a:solidFill>
        </p:spPr>
        <p:txBody>
          <a:bodyPr vert="horz" wrap="square" lIns="0" tIns="66675" rIns="0" bIns="0" rtlCol="0">
            <a:spAutoFit/>
          </a:bodyPr>
          <a:lstStyle/>
          <a:p>
            <a:pPr marL="100965">
              <a:lnSpc>
                <a:spcPct val="100000"/>
              </a:lnSpc>
              <a:spcBef>
                <a:spcPts val="525"/>
              </a:spcBef>
            </a:pPr>
            <a:r>
              <a:rPr sz="1300" dirty="0">
                <a:solidFill>
                  <a:srgbClr val="FFFFFF"/>
                </a:solidFill>
                <a:latin typeface="HGP創英角ｺﾞｼｯｸUB"/>
                <a:cs typeface="HGP創英角ｺﾞｼｯｸUB"/>
              </a:rPr>
              <a:t>STEP0</a:t>
            </a:r>
            <a:r>
              <a:rPr sz="1300" spc="15" dirty="0">
                <a:solidFill>
                  <a:srgbClr val="FFFFFF"/>
                </a:solidFill>
                <a:latin typeface="HGP創英角ｺﾞｼｯｸUB"/>
                <a:cs typeface="HGP創英角ｺﾞｼｯｸUB"/>
              </a:rPr>
              <a:t> 事前準備</a:t>
            </a:r>
            <a:endParaRPr sz="1300">
              <a:latin typeface="HGP創英角ｺﾞｼｯｸUB"/>
              <a:cs typeface="HGP創英角ｺﾞｼｯｸUB"/>
            </a:endParaRPr>
          </a:p>
        </p:txBody>
      </p:sp>
      <p:grpSp>
        <p:nvGrpSpPr>
          <p:cNvPr id="12" name="object 12"/>
          <p:cNvGrpSpPr/>
          <p:nvPr/>
        </p:nvGrpSpPr>
        <p:grpSpPr>
          <a:xfrm>
            <a:off x="2443539" y="806877"/>
            <a:ext cx="5828030" cy="253365"/>
            <a:chOff x="2443539" y="806877"/>
            <a:chExt cx="5828030" cy="253365"/>
          </a:xfrm>
        </p:grpSpPr>
        <p:sp>
          <p:nvSpPr>
            <p:cNvPr id="13" name="object 13"/>
            <p:cNvSpPr/>
            <p:nvPr/>
          </p:nvSpPr>
          <p:spPr>
            <a:xfrm>
              <a:off x="2448814" y="806877"/>
              <a:ext cx="0" cy="239395"/>
            </a:xfrm>
            <a:custGeom>
              <a:avLst/>
              <a:gdLst/>
              <a:ahLst/>
              <a:cxnLst/>
              <a:rect l="l" t="t" r="r" b="b"/>
              <a:pathLst>
                <a:path h="239394">
                  <a:moveTo>
                    <a:pt x="0" y="0"/>
                  </a:moveTo>
                  <a:lnTo>
                    <a:pt x="0" y="239286"/>
                  </a:lnTo>
                </a:path>
              </a:pathLst>
            </a:custGeom>
            <a:ln w="10551">
              <a:solidFill>
                <a:srgbClr val="FFFFFF"/>
              </a:solidFill>
            </a:ln>
          </p:spPr>
          <p:txBody>
            <a:bodyPr wrap="square" lIns="0" tIns="0" rIns="0" bIns="0" rtlCol="0"/>
            <a:lstStyle/>
            <a:p>
              <a:endParaRPr/>
            </a:p>
          </p:txBody>
        </p:sp>
        <p:sp>
          <p:nvSpPr>
            <p:cNvPr id="14" name="object 14"/>
            <p:cNvSpPr/>
            <p:nvPr/>
          </p:nvSpPr>
          <p:spPr>
            <a:xfrm>
              <a:off x="7714230" y="825446"/>
              <a:ext cx="557530" cy="234950"/>
            </a:xfrm>
            <a:custGeom>
              <a:avLst/>
              <a:gdLst/>
              <a:ahLst/>
              <a:cxnLst/>
              <a:rect l="l" t="t" r="r" b="b"/>
              <a:pathLst>
                <a:path w="557529" h="234950">
                  <a:moveTo>
                    <a:pt x="517847" y="0"/>
                  </a:moveTo>
                  <a:lnTo>
                    <a:pt x="39109" y="0"/>
                  </a:lnTo>
                  <a:lnTo>
                    <a:pt x="3064" y="23916"/>
                  </a:lnTo>
                  <a:lnTo>
                    <a:pt x="0" y="39107"/>
                  </a:lnTo>
                  <a:lnTo>
                    <a:pt x="0" y="195537"/>
                  </a:lnTo>
                  <a:lnTo>
                    <a:pt x="23858" y="231580"/>
                  </a:lnTo>
                  <a:lnTo>
                    <a:pt x="517847" y="234644"/>
                  </a:lnTo>
                  <a:lnTo>
                    <a:pt x="533098" y="231580"/>
                  </a:lnTo>
                  <a:lnTo>
                    <a:pt x="545526" y="223214"/>
                  </a:lnTo>
                  <a:lnTo>
                    <a:pt x="553892" y="210787"/>
                  </a:lnTo>
                  <a:lnTo>
                    <a:pt x="556956" y="195537"/>
                  </a:lnTo>
                  <a:lnTo>
                    <a:pt x="556956" y="39107"/>
                  </a:lnTo>
                  <a:lnTo>
                    <a:pt x="553892" y="23916"/>
                  </a:lnTo>
                  <a:lnTo>
                    <a:pt x="545526" y="11482"/>
                  </a:lnTo>
                  <a:lnTo>
                    <a:pt x="533098" y="3083"/>
                  </a:lnTo>
                  <a:lnTo>
                    <a:pt x="517847" y="0"/>
                  </a:lnTo>
                  <a:close/>
                </a:path>
              </a:pathLst>
            </a:custGeom>
            <a:solidFill>
              <a:srgbClr val="FFFFFF"/>
            </a:solidFill>
          </p:spPr>
          <p:txBody>
            <a:bodyPr wrap="square" lIns="0" tIns="0" rIns="0" bIns="0" rtlCol="0"/>
            <a:lstStyle/>
            <a:p>
              <a:endParaRPr/>
            </a:p>
          </p:txBody>
        </p:sp>
      </p:grpSp>
      <p:sp>
        <p:nvSpPr>
          <p:cNvPr id="15" name="object 15"/>
          <p:cNvSpPr txBox="1"/>
          <p:nvPr/>
        </p:nvSpPr>
        <p:spPr>
          <a:xfrm>
            <a:off x="2646471" y="823719"/>
            <a:ext cx="3178810" cy="227965"/>
          </a:xfrm>
          <a:prstGeom prst="rect">
            <a:avLst/>
          </a:prstGeom>
        </p:spPr>
        <p:txBody>
          <a:bodyPr vert="horz" wrap="square" lIns="0" tIns="16510" rIns="0" bIns="0" rtlCol="0">
            <a:spAutoFit/>
          </a:bodyPr>
          <a:lstStyle/>
          <a:p>
            <a:pPr>
              <a:lnSpc>
                <a:spcPct val="100000"/>
              </a:lnSpc>
              <a:spcBef>
                <a:spcPts val="130"/>
              </a:spcBef>
            </a:pPr>
            <a:r>
              <a:rPr sz="1300" spc="-10" dirty="0">
                <a:solidFill>
                  <a:srgbClr val="FFFFFF"/>
                </a:solidFill>
                <a:latin typeface="HGP創英角ｺﾞｼｯｸUB"/>
                <a:cs typeface="HGP創英角ｺﾞｼｯｸUB"/>
              </a:rPr>
              <a:t>自分の仕事の「現実と理想」を分析してみ</a:t>
            </a:r>
            <a:r>
              <a:rPr sz="1300" spc="-25" dirty="0">
                <a:solidFill>
                  <a:srgbClr val="FFFFFF"/>
                </a:solidFill>
                <a:latin typeface="HGP創英角ｺﾞｼｯｸUB"/>
                <a:cs typeface="HGP創英角ｺﾞｼｯｸUB"/>
              </a:rPr>
              <a:t>よう</a:t>
            </a:r>
            <a:endParaRPr sz="1300">
              <a:latin typeface="HGP創英角ｺﾞｼｯｸUB"/>
              <a:cs typeface="HGP創英角ｺﾞｼｯｸUB"/>
            </a:endParaRPr>
          </a:p>
        </p:txBody>
      </p:sp>
      <p:sp>
        <p:nvSpPr>
          <p:cNvPr id="16" name="object 16"/>
          <p:cNvSpPr txBox="1"/>
          <p:nvPr/>
        </p:nvSpPr>
        <p:spPr>
          <a:xfrm>
            <a:off x="7800046" y="853485"/>
            <a:ext cx="401955" cy="194310"/>
          </a:xfrm>
          <a:prstGeom prst="rect">
            <a:avLst/>
          </a:prstGeom>
        </p:spPr>
        <p:txBody>
          <a:bodyPr vert="horz" wrap="square" lIns="0" tIns="13335" rIns="0" bIns="0" rtlCol="0">
            <a:spAutoFit/>
          </a:bodyPr>
          <a:lstStyle/>
          <a:p>
            <a:pPr>
              <a:lnSpc>
                <a:spcPct val="100000"/>
              </a:lnSpc>
              <a:spcBef>
                <a:spcPts val="105"/>
              </a:spcBef>
            </a:pPr>
            <a:r>
              <a:rPr sz="1100" b="1" dirty="0">
                <a:solidFill>
                  <a:srgbClr val="7E7E7E"/>
                </a:solidFill>
                <a:latin typeface="BIZ UDPゴシック"/>
                <a:cs typeface="BIZ UDPゴシック"/>
              </a:rPr>
              <a:t>Ｑ0-</a:t>
            </a:r>
            <a:r>
              <a:rPr sz="1100" b="1" spc="-50" dirty="0">
                <a:solidFill>
                  <a:srgbClr val="7E7E7E"/>
                </a:solidFill>
                <a:latin typeface="BIZ UDPゴシック"/>
                <a:cs typeface="BIZ UDPゴシック"/>
              </a:rPr>
              <a:t>1</a:t>
            </a:r>
            <a:endParaRPr sz="1100">
              <a:latin typeface="BIZ UDPゴシック"/>
              <a:cs typeface="BIZ UDPゴシック"/>
            </a:endParaRPr>
          </a:p>
        </p:txBody>
      </p:sp>
      <p:sp>
        <p:nvSpPr>
          <p:cNvPr id="17" name="object 17"/>
          <p:cNvSpPr/>
          <p:nvPr/>
        </p:nvSpPr>
        <p:spPr>
          <a:xfrm>
            <a:off x="4901591" y="5359717"/>
            <a:ext cx="1646555" cy="680720"/>
          </a:xfrm>
          <a:custGeom>
            <a:avLst/>
            <a:gdLst/>
            <a:ahLst/>
            <a:cxnLst/>
            <a:rect l="l" t="t" r="r" b="b"/>
            <a:pathLst>
              <a:path w="1646554" h="680720">
                <a:moveTo>
                  <a:pt x="1532580" y="0"/>
                </a:moveTo>
                <a:lnTo>
                  <a:pt x="113529" y="0"/>
                </a:lnTo>
                <a:lnTo>
                  <a:pt x="69320" y="8909"/>
                </a:lnTo>
                <a:lnTo>
                  <a:pt x="33235" y="33206"/>
                </a:lnTo>
                <a:lnTo>
                  <a:pt x="8915" y="69246"/>
                </a:lnTo>
                <a:lnTo>
                  <a:pt x="0" y="113383"/>
                </a:lnTo>
                <a:lnTo>
                  <a:pt x="0" y="566917"/>
                </a:lnTo>
                <a:lnTo>
                  <a:pt x="8915" y="611049"/>
                </a:lnTo>
                <a:lnTo>
                  <a:pt x="33235" y="647089"/>
                </a:lnTo>
                <a:lnTo>
                  <a:pt x="69320" y="671387"/>
                </a:lnTo>
                <a:lnTo>
                  <a:pt x="113529" y="680298"/>
                </a:lnTo>
                <a:lnTo>
                  <a:pt x="1532580" y="680298"/>
                </a:lnTo>
                <a:lnTo>
                  <a:pt x="1576768" y="671387"/>
                </a:lnTo>
                <a:lnTo>
                  <a:pt x="1612804" y="647089"/>
                </a:lnTo>
                <a:lnTo>
                  <a:pt x="1637076" y="611049"/>
                </a:lnTo>
                <a:lnTo>
                  <a:pt x="1645970" y="566917"/>
                </a:lnTo>
                <a:lnTo>
                  <a:pt x="1645970" y="113383"/>
                </a:lnTo>
                <a:lnTo>
                  <a:pt x="1637076" y="69246"/>
                </a:lnTo>
                <a:lnTo>
                  <a:pt x="1612804" y="33206"/>
                </a:lnTo>
                <a:lnTo>
                  <a:pt x="1576768" y="8909"/>
                </a:lnTo>
                <a:lnTo>
                  <a:pt x="1532580" y="0"/>
                </a:lnTo>
                <a:close/>
              </a:path>
            </a:pathLst>
          </a:custGeom>
          <a:solidFill>
            <a:srgbClr val="92CDDD"/>
          </a:solidFill>
        </p:spPr>
        <p:txBody>
          <a:bodyPr wrap="square" lIns="0" tIns="0" rIns="0" bIns="0" rtlCol="0"/>
          <a:lstStyle/>
          <a:p>
            <a:endParaRPr/>
          </a:p>
        </p:txBody>
      </p:sp>
      <p:sp>
        <p:nvSpPr>
          <p:cNvPr id="18" name="object 18"/>
          <p:cNvSpPr txBox="1"/>
          <p:nvPr/>
        </p:nvSpPr>
        <p:spPr>
          <a:xfrm>
            <a:off x="4962327" y="5388698"/>
            <a:ext cx="1522730" cy="633730"/>
          </a:xfrm>
          <a:prstGeom prst="rect">
            <a:avLst/>
          </a:prstGeom>
        </p:spPr>
        <p:txBody>
          <a:bodyPr vert="horz" wrap="square" lIns="0" tIns="12065" rIns="0" bIns="0" rtlCol="0">
            <a:spAutoFit/>
          </a:bodyPr>
          <a:lstStyle/>
          <a:p>
            <a:pPr marL="12700" marR="5080" algn="just">
              <a:lnSpc>
                <a:spcPct val="100000"/>
              </a:lnSpc>
              <a:spcBef>
                <a:spcPts val="95"/>
              </a:spcBef>
            </a:pPr>
            <a:r>
              <a:rPr sz="1000" spc="50" dirty="0">
                <a:solidFill>
                  <a:srgbClr val="404040"/>
                </a:solidFill>
                <a:latin typeface="BIZ UDPゴシック"/>
                <a:cs typeface="BIZ UDPゴシック"/>
              </a:rPr>
              <a:t>職員の大量退職の時期を</a:t>
            </a:r>
            <a:r>
              <a:rPr sz="1000" dirty="0">
                <a:solidFill>
                  <a:srgbClr val="404040"/>
                </a:solidFill>
                <a:latin typeface="BIZ UDPゴシック"/>
                <a:cs typeface="BIZ UDPゴシック"/>
              </a:rPr>
              <a:t>把握し、新たな取組に舵</a:t>
            </a:r>
            <a:r>
              <a:rPr sz="1000" spc="-690" dirty="0">
                <a:solidFill>
                  <a:srgbClr val="404040"/>
                </a:solidFill>
                <a:latin typeface="BIZ UDPゴシック"/>
                <a:cs typeface="BIZ UDPゴシック"/>
              </a:rPr>
              <a:t>を</a:t>
            </a:r>
            <a:r>
              <a:rPr sz="1000" spc="35" dirty="0">
                <a:solidFill>
                  <a:srgbClr val="404040"/>
                </a:solidFill>
                <a:latin typeface="BIZ UDPゴシック"/>
                <a:cs typeface="BIZ UDPゴシック"/>
              </a:rPr>
              <a:t>切らなければいけない</a:t>
            </a:r>
            <a:r>
              <a:rPr sz="1000" b="1" u="sng" spc="-434" dirty="0">
                <a:solidFill>
                  <a:srgbClr val="404040"/>
                </a:solidFill>
                <a:uFill>
                  <a:solidFill>
                    <a:srgbClr val="404040"/>
                  </a:solidFill>
                </a:uFill>
                <a:latin typeface="BIZ UDPゴシック"/>
                <a:cs typeface="BIZ UDPゴシック"/>
              </a:rPr>
              <a:t>「タ</a:t>
            </a:r>
            <a:r>
              <a:rPr sz="1000" b="1" u="sng" spc="-20" dirty="0">
                <a:solidFill>
                  <a:srgbClr val="404040"/>
                </a:solidFill>
                <a:uFill>
                  <a:solidFill>
                    <a:srgbClr val="404040"/>
                  </a:solidFill>
                </a:uFill>
                <a:latin typeface="BIZ UDPゴシック"/>
                <a:cs typeface="BIZ UDPゴシック"/>
              </a:rPr>
              <a:t>イムリミット」</a:t>
            </a:r>
            <a:r>
              <a:rPr sz="1000" u="none" spc="-35" dirty="0">
                <a:solidFill>
                  <a:srgbClr val="404040"/>
                </a:solidFill>
                <a:latin typeface="BIZ UDPゴシック"/>
                <a:cs typeface="BIZ UDPゴシック"/>
              </a:rPr>
              <a:t>を把握する</a:t>
            </a:r>
            <a:endParaRPr sz="1000">
              <a:latin typeface="BIZ UDPゴシック"/>
              <a:cs typeface="BIZ UDPゴシック"/>
            </a:endParaRPr>
          </a:p>
        </p:txBody>
      </p:sp>
      <p:sp>
        <p:nvSpPr>
          <p:cNvPr id="19" name="object 19"/>
          <p:cNvSpPr/>
          <p:nvPr/>
        </p:nvSpPr>
        <p:spPr>
          <a:xfrm>
            <a:off x="6621841" y="5346212"/>
            <a:ext cx="1646555" cy="678815"/>
          </a:xfrm>
          <a:custGeom>
            <a:avLst/>
            <a:gdLst/>
            <a:ahLst/>
            <a:cxnLst/>
            <a:rect l="l" t="t" r="r" b="b"/>
            <a:pathLst>
              <a:path w="1646554" h="678814">
                <a:moveTo>
                  <a:pt x="1532862" y="0"/>
                </a:moveTo>
                <a:lnTo>
                  <a:pt x="113248" y="0"/>
                </a:lnTo>
                <a:lnTo>
                  <a:pt x="69142" y="8888"/>
                </a:lnTo>
                <a:lnTo>
                  <a:pt x="33148" y="33128"/>
                </a:lnTo>
                <a:lnTo>
                  <a:pt x="8891" y="69079"/>
                </a:lnTo>
                <a:lnTo>
                  <a:pt x="0" y="113102"/>
                </a:lnTo>
                <a:lnTo>
                  <a:pt x="0" y="565510"/>
                </a:lnTo>
                <a:lnTo>
                  <a:pt x="8891" y="609533"/>
                </a:lnTo>
                <a:lnTo>
                  <a:pt x="33148" y="645483"/>
                </a:lnTo>
                <a:lnTo>
                  <a:pt x="69142" y="669721"/>
                </a:lnTo>
                <a:lnTo>
                  <a:pt x="113248" y="678609"/>
                </a:lnTo>
                <a:lnTo>
                  <a:pt x="1532862" y="678610"/>
                </a:lnTo>
                <a:lnTo>
                  <a:pt x="1576946" y="669721"/>
                </a:lnTo>
                <a:lnTo>
                  <a:pt x="1612892" y="645483"/>
                </a:lnTo>
                <a:lnTo>
                  <a:pt x="1637100" y="609533"/>
                </a:lnTo>
                <a:lnTo>
                  <a:pt x="1645970" y="565510"/>
                </a:lnTo>
                <a:lnTo>
                  <a:pt x="1645970" y="113102"/>
                </a:lnTo>
                <a:lnTo>
                  <a:pt x="1637100" y="69079"/>
                </a:lnTo>
                <a:lnTo>
                  <a:pt x="1612892" y="33128"/>
                </a:lnTo>
                <a:lnTo>
                  <a:pt x="1576946" y="8888"/>
                </a:lnTo>
                <a:lnTo>
                  <a:pt x="1532862" y="0"/>
                </a:lnTo>
                <a:close/>
              </a:path>
            </a:pathLst>
          </a:custGeom>
          <a:solidFill>
            <a:srgbClr val="92CDDD"/>
          </a:solidFill>
        </p:spPr>
        <p:txBody>
          <a:bodyPr wrap="square" lIns="0" tIns="0" rIns="0" bIns="0" rtlCol="0"/>
          <a:lstStyle/>
          <a:p>
            <a:endParaRPr/>
          </a:p>
        </p:txBody>
      </p:sp>
      <p:sp>
        <p:nvSpPr>
          <p:cNvPr id="20" name="object 20"/>
          <p:cNvSpPr txBox="1"/>
          <p:nvPr/>
        </p:nvSpPr>
        <p:spPr>
          <a:xfrm>
            <a:off x="6682999" y="5374518"/>
            <a:ext cx="1527175" cy="633730"/>
          </a:xfrm>
          <a:prstGeom prst="rect">
            <a:avLst/>
          </a:prstGeom>
        </p:spPr>
        <p:txBody>
          <a:bodyPr vert="horz" wrap="square" lIns="0" tIns="12065" rIns="0" bIns="0" rtlCol="0">
            <a:spAutoFit/>
          </a:bodyPr>
          <a:lstStyle/>
          <a:p>
            <a:pPr marL="12700" marR="5080" algn="just">
              <a:lnSpc>
                <a:spcPct val="100000"/>
              </a:lnSpc>
              <a:spcBef>
                <a:spcPts val="95"/>
              </a:spcBef>
            </a:pPr>
            <a:r>
              <a:rPr sz="1000" spc="55" dirty="0">
                <a:solidFill>
                  <a:srgbClr val="404040"/>
                </a:solidFill>
                <a:latin typeface="BIZ UDPゴシック"/>
                <a:cs typeface="BIZ UDPゴシック"/>
              </a:rPr>
              <a:t>業務配分時間の理想と現</a:t>
            </a:r>
            <a:r>
              <a:rPr sz="1000" spc="-5" dirty="0">
                <a:solidFill>
                  <a:srgbClr val="404040"/>
                </a:solidFill>
                <a:latin typeface="BIZ UDPゴシック"/>
                <a:cs typeface="BIZ UDPゴシック"/>
              </a:rPr>
              <a:t>実のギャップから、</a:t>
            </a:r>
            <a:r>
              <a:rPr sz="1000" b="1" u="sng" spc="-125" dirty="0">
                <a:solidFill>
                  <a:srgbClr val="404040"/>
                </a:solidFill>
                <a:uFill>
                  <a:solidFill>
                    <a:srgbClr val="404040"/>
                  </a:solidFill>
                </a:uFill>
                <a:latin typeface="BIZ UDPゴシック"/>
                <a:cs typeface="BIZ UDPゴシック"/>
              </a:rPr>
              <a:t>「効率</a:t>
            </a:r>
            <a:r>
              <a:rPr sz="1000" b="1" u="sng" spc="50" dirty="0">
                <a:solidFill>
                  <a:srgbClr val="404040"/>
                </a:solidFill>
                <a:uFill>
                  <a:solidFill>
                    <a:srgbClr val="404040"/>
                  </a:solidFill>
                </a:uFill>
                <a:latin typeface="BIZ UDPゴシック"/>
                <a:cs typeface="BIZ UDPゴシック"/>
              </a:rPr>
              <a:t>化を図るべき業務項目の</a:t>
            </a:r>
            <a:r>
              <a:rPr sz="1000" b="1" u="sng" spc="-10" dirty="0">
                <a:solidFill>
                  <a:srgbClr val="404040"/>
                </a:solidFill>
                <a:uFill>
                  <a:solidFill>
                    <a:srgbClr val="404040"/>
                  </a:solidFill>
                </a:uFill>
                <a:latin typeface="BIZ UDPゴシック"/>
                <a:cs typeface="BIZ UDPゴシック"/>
              </a:rPr>
              <a:t>優先度」</a:t>
            </a:r>
            <a:r>
              <a:rPr sz="1000" u="none" spc="-20" dirty="0">
                <a:solidFill>
                  <a:srgbClr val="404040"/>
                </a:solidFill>
                <a:latin typeface="BIZ UDPゴシック"/>
                <a:cs typeface="BIZ UDPゴシック"/>
              </a:rPr>
              <a:t>を把握する</a:t>
            </a:r>
            <a:endParaRPr sz="1000">
              <a:latin typeface="BIZ UDPゴシック"/>
              <a:cs typeface="BIZ UDPゴシック"/>
            </a:endParaRPr>
          </a:p>
        </p:txBody>
      </p:sp>
      <p:sp>
        <p:nvSpPr>
          <p:cNvPr id="21" name="object 21"/>
          <p:cNvSpPr txBox="1"/>
          <p:nvPr/>
        </p:nvSpPr>
        <p:spPr>
          <a:xfrm>
            <a:off x="4808742" y="3011581"/>
            <a:ext cx="3469640" cy="2219960"/>
          </a:xfrm>
          <a:prstGeom prst="rect">
            <a:avLst/>
          </a:prstGeom>
          <a:ln w="7033">
            <a:solidFill>
              <a:srgbClr val="7E7E7E"/>
            </a:solidFill>
          </a:ln>
        </p:spPr>
        <p:txBody>
          <a:bodyPr vert="horz" wrap="square" lIns="0" tIns="47625" rIns="0" bIns="0" rtlCol="0">
            <a:spAutoFit/>
          </a:bodyPr>
          <a:lstStyle/>
          <a:p>
            <a:pPr marL="79375">
              <a:lnSpc>
                <a:spcPct val="100000"/>
              </a:lnSpc>
              <a:spcBef>
                <a:spcPts val="375"/>
              </a:spcBef>
            </a:pPr>
            <a:r>
              <a:rPr sz="1200" dirty="0">
                <a:solidFill>
                  <a:srgbClr val="404040"/>
                </a:solidFill>
                <a:latin typeface="HGP創英角ｺﾞｼｯｸUB"/>
                <a:cs typeface="HGP創英角ｺﾞｼｯｸUB"/>
              </a:rPr>
              <a:t>現状把握シート（●●町</a:t>
            </a:r>
            <a:r>
              <a:rPr sz="1200" spc="-50" dirty="0">
                <a:solidFill>
                  <a:srgbClr val="404040"/>
                </a:solidFill>
                <a:latin typeface="HGP創英角ｺﾞｼｯｸUB"/>
                <a:cs typeface="HGP創英角ｺﾞｼｯｸUB"/>
              </a:rPr>
              <a:t>）</a:t>
            </a:r>
            <a:endParaRPr sz="1200">
              <a:latin typeface="HGP創英角ｺﾞｼｯｸUB"/>
              <a:cs typeface="HGP創英角ｺﾞｼｯｸUB"/>
            </a:endParaRPr>
          </a:p>
          <a:p>
            <a:pPr marL="145415" indent="-107950">
              <a:lnSpc>
                <a:spcPct val="100000"/>
              </a:lnSpc>
              <a:spcBef>
                <a:spcPts val="855"/>
              </a:spcBef>
              <a:buSzPct val="90909"/>
              <a:buFont typeface="Wingdings"/>
              <a:buChar char=""/>
              <a:tabLst>
                <a:tab pos="145415" algn="l"/>
                <a:tab pos="1777364" algn="l"/>
              </a:tabLst>
            </a:pPr>
            <a:r>
              <a:rPr sz="1100" dirty="0">
                <a:latin typeface="HGP創英角ｺﾞｼｯｸUB"/>
                <a:cs typeface="HGP創英角ｺﾞｼｯｸUB"/>
              </a:rPr>
              <a:t>土木部署職員</a:t>
            </a:r>
            <a:r>
              <a:rPr sz="1100" spc="-50" dirty="0">
                <a:latin typeface="HGP創英角ｺﾞｼｯｸUB"/>
                <a:cs typeface="HGP創英角ｺﾞｼｯｸUB"/>
              </a:rPr>
              <a:t>数</a:t>
            </a:r>
            <a:r>
              <a:rPr sz="1100" dirty="0">
                <a:latin typeface="HGP創英角ｺﾞｼｯｸUB"/>
                <a:cs typeface="HGP創英角ｺﾞｼｯｸUB"/>
              </a:rPr>
              <a:t>	</a:t>
            </a:r>
            <a:r>
              <a:rPr sz="1100" dirty="0">
                <a:latin typeface="Wingdings"/>
                <a:cs typeface="Wingdings"/>
              </a:rPr>
              <a:t></a:t>
            </a:r>
            <a:r>
              <a:rPr sz="1100" dirty="0">
                <a:latin typeface="HGP創英角ｺﾞｼｯｸUB"/>
                <a:cs typeface="HGP創英角ｺﾞｼｯｸUB"/>
              </a:rPr>
              <a:t>業務配分時</a:t>
            </a:r>
            <a:r>
              <a:rPr sz="1100" spc="-50" dirty="0">
                <a:latin typeface="HGP創英角ｺﾞｼｯｸUB"/>
                <a:cs typeface="HGP創英角ｺﾞｼｯｸUB"/>
              </a:rPr>
              <a:t>間</a:t>
            </a:r>
            <a:endParaRPr sz="1100">
              <a:latin typeface="HGP創英角ｺﾞｼｯｸUB"/>
              <a:cs typeface="HGP創英角ｺﾞｼｯｸUB"/>
            </a:endParaRPr>
          </a:p>
          <a:p>
            <a:pPr>
              <a:lnSpc>
                <a:spcPct val="100000"/>
              </a:lnSpc>
              <a:buFont typeface="Wingdings"/>
              <a:buChar char=""/>
            </a:pPr>
            <a:endParaRPr sz="1100">
              <a:latin typeface="HGP創英角ｺﾞｼｯｸUB"/>
              <a:cs typeface="HGP創英角ｺﾞｼｯｸUB"/>
            </a:endParaRPr>
          </a:p>
          <a:p>
            <a:pPr>
              <a:lnSpc>
                <a:spcPct val="100000"/>
              </a:lnSpc>
              <a:buFont typeface="Wingdings"/>
              <a:buChar char=""/>
            </a:pPr>
            <a:endParaRPr sz="1100">
              <a:latin typeface="HGP創英角ｺﾞｼｯｸUB"/>
              <a:cs typeface="HGP創英角ｺﾞｼｯｸUB"/>
            </a:endParaRPr>
          </a:p>
          <a:p>
            <a:pPr>
              <a:lnSpc>
                <a:spcPct val="100000"/>
              </a:lnSpc>
              <a:buFont typeface="Wingdings"/>
              <a:buChar char=""/>
            </a:pPr>
            <a:endParaRPr sz="1100">
              <a:latin typeface="HGP創英角ｺﾞｼｯｸUB"/>
              <a:cs typeface="HGP創英角ｺﾞｼｯｸUB"/>
            </a:endParaRPr>
          </a:p>
          <a:p>
            <a:pPr>
              <a:lnSpc>
                <a:spcPct val="100000"/>
              </a:lnSpc>
              <a:spcBef>
                <a:spcPts val="475"/>
              </a:spcBef>
              <a:buFont typeface="Wingdings"/>
              <a:buChar char=""/>
            </a:pPr>
            <a:endParaRPr sz="1100">
              <a:latin typeface="HGP創英角ｺﾞｼｯｸUB"/>
              <a:cs typeface="HGP創英角ｺﾞｼｯｸUB"/>
            </a:endParaRPr>
          </a:p>
          <a:p>
            <a:pPr marL="145415" indent="-107950">
              <a:lnSpc>
                <a:spcPct val="100000"/>
              </a:lnSpc>
              <a:buSzPct val="90909"/>
              <a:buFont typeface="Wingdings"/>
              <a:buChar char=""/>
              <a:tabLst>
                <a:tab pos="145415" algn="l"/>
              </a:tabLst>
            </a:pPr>
            <a:r>
              <a:rPr sz="1100" spc="-10" dirty="0">
                <a:latin typeface="HGP創英角ｺﾞｼｯｸUB"/>
                <a:cs typeface="HGP創英角ｺﾞｼｯｸUB"/>
              </a:rPr>
              <a:t>技術系職員数</a:t>
            </a:r>
            <a:endParaRPr sz="1100">
              <a:latin typeface="HGP創英角ｺﾞｼｯｸUB"/>
              <a:cs typeface="HGP創英角ｺﾞｼｯｸUB"/>
            </a:endParaRPr>
          </a:p>
        </p:txBody>
      </p:sp>
      <p:sp>
        <p:nvSpPr>
          <p:cNvPr id="22" name="object 22"/>
          <p:cNvSpPr/>
          <p:nvPr/>
        </p:nvSpPr>
        <p:spPr>
          <a:xfrm>
            <a:off x="1440234" y="3010662"/>
            <a:ext cx="3302635" cy="2214880"/>
          </a:xfrm>
          <a:custGeom>
            <a:avLst/>
            <a:gdLst/>
            <a:ahLst/>
            <a:cxnLst/>
            <a:rect l="l" t="t" r="r" b="b"/>
            <a:pathLst>
              <a:path w="3302635" h="2214879">
                <a:moveTo>
                  <a:pt x="0" y="2214550"/>
                </a:moveTo>
                <a:lnTo>
                  <a:pt x="3302091" y="2214550"/>
                </a:lnTo>
                <a:lnTo>
                  <a:pt x="3302090" y="0"/>
                </a:lnTo>
                <a:lnTo>
                  <a:pt x="0" y="0"/>
                </a:lnTo>
                <a:lnTo>
                  <a:pt x="0" y="2214550"/>
                </a:lnTo>
                <a:close/>
              </a:path>
            </a:pathLst>
          </a:custGeom>
          <a:ln w="5467">
            <a:solidFill>
              <a:srgbClr val="7E7E7E"/>
            </a:solidFill>
          </a:ln>
        </p:spPr>
        <p:txBody>
          <a:bodyPr wrap="square" lIns="0" tIns="0" rIns="0" bIns="0" rtlCol="0"/>
          <a:lstStyle/>
          <a:p>
            <a:endParaRPr/>
          </a:p>
        </p:txBody>
      </p:sp>
      <p:sp>
        <p:nvSpPr>
          <p:cNvPr id="23" name="object 23"/>
          <p:cNvSpPr txBox="1"/>
          <p:nvPr/>
        </p:nvSpPr>
        <p:spPr>
          <a:xfrm>
            <a:off x="1467106" y="3031079"/>
            <a:ext cx="2382520" cy="182880"/>
          </a:xfrm>
          <a:prstGeom prst="rect">
            <a:avLst/>
          </a:prstGeom>
        </p:spPr>
        <p:txBody>
          <a:bodyPr vert="horz" wrap="square" lIns="0" tIns="16510" rIns="0" bIns="0" rtlCol="0">
            <a:spAutoFit/>
          </a:bodyPr>
          <a:lstStyle/>
          <a:p>
            <a:pPr marL="12700">
              <a:lnSpc>
                <a:spcPct val="100000"/>
              </a:lnSpc>
              <a:spcBef>
                <a:spcPts val="130"/>
              </a:spcBef>
            </a:pPr>
            <a:r>
              <a:rPr sz="1000" dirty="0">
                <a:solidFill>
                  <a:srgbClr val="404040"/>
                </a:solidFill>
                <a:latin typeface="HGP創英角ｺﾞｼｯｸUB"/>
                <a:cs typeface="HGP創英角ｺﾞｼｯｸUB"/>
              </a:rPr>
              <a:t>インフラメンテナンスレポート</a:t>
            </a:r>
            <a:r>
              <a:rPr sz="850" dirty="0">
                <a:solidFill>
                  <a:srgbClr val="404040"/>
                </a:solidFill>
                <a:latin typeface="HGP創英角ｺﾞｼｯｸUB"/>
                <a:cs typeface="HGP創英角ｺﾞｼｯｸUB"/>
              </a:rPr>
              <a:t>（仮称）</a:t>
            </a:r>
            <a:r>
              <a:rPr sz="850" spc="-85" dirty="0">
                <a:solidFill>
                  <a:srgbClr val="404040"/>
                </a:solidFill>
                <a:latin typeface="HGP創英角ｺﾞｼｯｸUB"/>
                <a:cs typeface="HGP創英角ｺﾞｼｯｸUB"/>
              </a:rPr>
              <a:t> 【</a:t>
            </a:r>
            <a:r>
              <a:rPr sz="850" dirty="0">
                <a:solidFill>
                  <a:srgbClr val="404040"/>
                </a:solidFill>
                <a:latin typeface="HGP創英角ｺﾞｼｯｸUB"/>
                <a:cs typeface="HGP創英角ｺﾞｼｯｸUB"/>
              </a:rPr>
              <a:t> </a:t>
            </a:r>
            <a:r>
              <a:rPr sz="850" spc="-15" dirty="0">
                <a:solidFill>
                  <a:srgbClr val="404040"/>
                </a:solidFill>
                <a:latin typeface="HGP創英角ｺﾞｼｯｸUB"/>
                <a:cs typeface="HGP創英角ｺﾞｼｯｸUB"/>
              </a:rPr>
              <a:t>●●市】</a:t>
            </a:r>
            <a:endParaRPr sz="850">
              <a:latin typeface="HGP創英角ｺﾞｼｯｸUB"/>
              <a:cs typeface="HGP創英角ｺﾞｼｯｸUB"/>
            </a:endParaRPr>
          </a:p>
        </p:txBody>
      </p:sp>
      <p:sp>
        <p:nvSpPr>
          <p:cNvPr id="24" name="object 24"/>
          <p:cNvSpPr txBox="1"/>
          <p:nvPr/>
        </p:nvSpPr>
        <p:spPr>
          <a:xfrm>
            <a:off x="1587912" y="3245489"/>
            <a:ext cx="1504315" cy="146685"/>
          </a:xfrm>
          <a:prstGeom prst="rect">
            <a:avLst/>
          </a:prstGeom>
          <a:solidFill>
            <a:srgbClr val="4AACC5"/>
          </a:solidFill>
        </p:spPr>
        <p:txBody>
          <a:bodyPr vert="horz" wrap="square" lIns="0" tIns="27305" rIns="0" bIns="0" rtlCol="0">
            <a:spAutoFit/>
          </a:bodyPr>
          <a:lstStyle/>
          <a:p>
            <a:pPr algn="ctr">
              <a:lnSpc>
                <a:spcPct val="100000"/>
              </a:lnSpc>
              <a:spcBef>
                <a:spcPts val="215"/>
              </a:spcBef>
            </a:pPr>
            <a:r>
              <a:rPr sz="650" spc="-15" dirty="0">
                <a:solidFill>
                  <a:srgbClr val="FFFFFF"/>
                </a:solidFill>
                <a:latin typeface="HGP創英角ｺﾞｼｯｸUB"/>
                <a:cs typeface="HGP創英角ｺﾞｼｯｸUB"/>
              </a:rPr>
              <a:t>指標分析</a:t>
            </a:r>
            <a:endParaRPr sz="650">
              <a:latin typeface="HGP創英角ｺﾞｼｯｸUB"/>
              <a:cs typeface="HGP創英角ｺﾞｼｯｸUB"/>
            </a:endParaRPr>
          </a:p>
        </p:txBody>
      </p:sp>
      <p:sp>
        <p:nvSpPr>
          <p:cNvPr id="25" name="object 25"/>
          <p:cNvSpPr txBox="1"/>
          <p:nvPr/>
        </p:nvSpPr>
        <p:spPr>
          <a:xfrm>
            <a:off x="3153988" y="3245489"/>
            <a:ext cx="1504315" cy="146685"/>
          </a:xfrm>
          <a:prstGeom prst="rect">
            <a:avLst/>
          </a:prstGeom>
          <a:solidFill>
            <a:srgbClr val="4AACC5"/>
          </a:solidFill>
        </p:spPr>
        <p:txBody>
          <a:bodyPr vert="horz" wrap="square" lIns="0" tIns="27305" rIns="0" bIns="0" rtlCol="0">
            <a:spAutoFit/>
          </a:bodyPr>
          <a:lstStyle/>
          <a:p>
            <a:pPr marL="479425">
              <a:lnSpc>
                <a:spcPct val="100000"/>
              </a:lnSpc>
              <a:spcBef>
                <a:spcPts val="215"/>
              </a:spcBef>
            </a:pPr>
            <a:r>
              <a:rPr sz="650" spc="-10" dirty="0">
                <a:solidFill>
                  <a:srgbClr val="FFFFFF"/>
                </a:solidFill>
                <a:latin typeface="HGP創英角ｺﾞｼｯｸUB"/>
                <a:cs typeface="HGP創英角ｺﾞｼｯｸUB"/>
              </a:rPr>
              <a:t>取組ステータス</a:t>
            </a:r>
            <a:endParaRPr sz="650">
              <a:latin typeface="HGP創英角ｺﾞｼｯｸUB"/>
              <a:cs typeface="HGP創英角ｺﾞｼｯｸUB"/>
            </a:endParaRPr>
          </a:p>
        </p:txBody>
      </p:sp>
      <p:pic>
        <p:nvPicPr>
          <p:cNvPr id="26" name="object 26"/>
          <p:cNvPicPr/>
          <p:nvPr/>
        </p:nvPicPr>
        <p:blipFill>
          <a:blip r:embed="rId2" cstate="print"/>
          <a:stretch>
            <a:fillRect/>
          </a:stretch>
        </p:blipFill>
        <p:spPr>
          <a:xfrm>
            <a:off x="3171709" y="3565602"/>
            <a:ext cx="436472" cy="436219"/>
          </a:xfrm>
          <a:prstGeom prst="rect">
            <a:avLst/>
          </a:prstGeom>
        </p:spPr>
      </p:pic>
      <p:graphicFrame>
        <p:nvGraphicFramePr>
          <p:cNvPr id="27" name="object 27"/>
          <p:cNvGraphicFramePr>
            <a:graphicFrameLocks noGrp="1"/>
          </p:cNvGraphicFramePr>
          <p:nvPr/>
        </p:nvGraphicFramePr>
        <p:xfrm>
          <a:off x="3146659" y="3438289"/>
          <a:ext cx="1503678" cy="106045"/>
        </p:xfrm>
        <a:graphic>
          <a:graphicData uri="http://schemas.openxmlformats.org/drawingml/2006/table">
            <a:tbl>
              <a:tblPr firstRow="1" bandRow="1">
                <a:tableStyleId>{2D5ABB26-0587-4C30-8999-92F81FD0307C}</a:tableStyleId>
              </a:tblPr>
              <a:tblGrid>
                <a:gridCol w="495300">
                  <a:extLst>
                    <a:ext uri="{9D8B030D-6E8A-4147-A177-3AD203B41FA5}">
                      <a16:colId xmlns:a16="http://schemas.microsoft.com/office/drawing/2014/main" val="20000"/>
                    </a:ext>
                  </a:extLst>
                </a:gridCol>
                <a:gridCol w="512444">
                  <a:extLst>
                    <a:ext uri="{9D8B030D-6E8A-4147-A177-3AD203B41FA5}">
                      <a16:colId xmlns:a16="http://schemas.microsoft.com/office/drawing/2014/main" val="20001"/>
                    </a:ext>
                  </a:extLst>
                </a:gridCol>
                <a:gridCol w="495934">
                  <a:extLst>
                    <a:ext uri="{9D8B030D-6E8A-4147-A177-3AD203B41FA5}">
                      <a16:colId xmlns:a16="http://schemas.microsoft.com/office/drawing/2014/main" val="20002"/>
                    </a:ext>
                  </a:extLst>
                </a:gridCol>
              </a:tblGrid>
              <a:tr h="106045">
                <a:tc>
                  <a:txBody>
                    <a:bodyPr/>
                    <a:lstStyle/>
                    <a:p>
                      <a:pPr marL="94615">
                        <a:lnSpc>
                          <a:spcPct val="100000"/>
                        </a:lnSpc>
                        <a:spcBef>
                          <a:spcPts val="145"/>
                        </a:spcBef>
                      </a:pPr>
                      <a:r>
                        <a:rPr sz="450" spc="-10" dirty="0">
                          <a:latin typeface="ＭＳ Ｐゴシック"/>
                          <a:cs typeface="ＭＳ Ｐゴシック"/>
                        </a:rPr>
                        <a:t>修繕措置率</a:t>
                      </a:r>
                      <a:endParaRPr sz="450">
                        <a:latin typeface="ＭＳ Ｐゴシック"/>
                        <a:cs typeface="ＭＳ Ｐゴシック"/>
                      </a:endParaRPr>
                    </a:p>
                  </a:txBody>
                  <a:tcPr marL="0" marR="0" marT="1841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111760">
                        <a:lnSpc>
                          <a:spcPct val="100000"/>
                        </a:lnSpc>
                        <a:spcBef>
                          <a:spcPts val="145"/>
                        </a:spcBef>
                      </a:pPr>
                      <a:r>
                        <a:rPr sz="450" spc="-10" dirty="0">
                          <a:latin typeface="ＭＳ Ｐゴシック"/>
                          <a:cs typeface="ＭＳ Ｐゴシック"/>
                        </a:rPr>
                        <a:t>新技術活用</a:t>
                      </a:r>
                      <a:endParaRPr sz="450">
                        <a:latin typeface="ＭＳ Ｐゴシック"/>
                        <a:cs typeface="ＭＳ Ｐゴシック"/>
                      </a:endParaRPr>
                    </a:p>
                  </a:txBody>
                  <a:tcPr marL="0" marR="0" marT="1841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65405">
                        <a:lnSpc>
                          <a:spcPct val="100000"/>
                        </a:lnSpc>
                        <a:spcBef>
                          <a:spcPts val="175"/>
                        </a:spcBef>
                      </a:pPr>
                      <a:r>
                        <a:rPr sz="400" spc="-10" dirty="0">
                          <a:latin typeface="ＭＳ Ｐゴシック"/>
                          <a:cs typeface="ＭＳ Ｐゴシック"/>
                        </a:rPr>
                        <a:t>国民会議の参加</a:t>
                      </a:r>
                      <a:endParaRPr sz="400">
                        <a:latin typeface="ＭＳ Ｐゴシック"/>
                        <a:cs typeface="ＭＳ Ｐゴシック"/>
                      </a:endParaRPr>
                    </a:p>
                  </a:txBody>
                  <a:tcPr marL="0" marR="0" marT="2222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0"/>
                  </a:ext>
                </a:extLst>
              </a:tr>
            </a:tbl>
          </a:graphicData>
        </a:graphic>
      </p:graphicFrame>
      <p:grpSp>
        <p:nvGrpSpPr>
          <p:cNvPr id="28" name="object 28"/>
          <p:cNvGrpSpPr/>
          <p:nvPr/>
        </p:nvGrpSpPr>
        <p:grpSpPr>
          <a:xfrm>
            <a:off x="3171709" y="3565602"/>
            <a:ext cx="1458595" cy="1040765"/>
            <a:chOff x="3171709" y="3565602"/>
            <a:chExt cx="1458595" cy="1040765"/>
          </a:xfrm>
        </p:grpSpPr>
        <p:pic>
          <p:nvPicPr>
            <p:cNvPr id="29" name="object 29"/>
            <p:cNvPicPr/>
            <p:nvPr/>
          </p:nvPicPr>
          <p:blipFill>
            <a:blip r:embed="rId3" cstate="print"/>
            <a:stretch>
              <a:fillRect/>
            </a:stretch>
          </p:blipFill>
          <p:spPr>
            <a:xfrm>
              <a:off x="3650133" y="3565602"/>
              <a:ext cx="436472" cy="436219"/>
            </a:xfrm>
            <a:prstGeom prst="rect">
              <a:avLst/>
            </a:prstGeom>
          </p:spPr>
        </p:pic>
        <p:pic>
          <p:nvPicPr>
            <p:cNvPr id="30" name="object 30"/>
            <p:cNvPicPr/>
            <p:nvPr/>
          </p:nvPicPr>
          <p:blipFill>
            <a:blip r:embed="rId4" cstate="print"/>
            <a:stretch>
              <a:fillRect/>
            </a:stretch>
          </p:blipFill>
          <p:spPr>
            <a:xfrm>
              <a:off x="4193644" y="3568226"/>
              <a:ext cx="436472" cy="436219"/>
            </a:xfrm>
            <a:prstGeom prst="rect">
              <a:avLst/>
            </a:prstGeom>
          </p:spPr>
        </p:pic>
        <p:pic>
          <p:nvPicPr>
            <p:cNvPr id="31" name="object 31"/>
            <p:cNvPicPr/>
            <p:nvPr/>
          </p:nvPicPr>
          <p:blipFill>
            <a:blip r:embed="rId5" cstate="print"/>
            <a:stretch>
              <a:fillRect/>
            </a:stretch>
          </p:blipFill>
          <p:spPr>
            <a:xfrm>
              <a:off x="3171709" y="4169749"/>
              <a:ext cx="436472" cy="436219"/>
            </a:xfrm>
            <a:prstGeom prst="rect">
              <a:avLst/>
            </a:prstGeom>
          </p:spPr>
        </p:pic>
      </p:grpSp>
      <p:graphicFrame>
        <p:nvGraphicFramePr>
          <p:cNvPr id="32" name="object 32"/>
          <p:cNvGraphicFramePr>
            <a:graphicFrameLocks noGrp="1"/>
          </p:cNvGraphicFramePr>
          <p:nvPr/>
        </p:nvGraphicFramePr>
        <p:xfrm>
          <a:off x="3146659" y="4041780"/>
          <a:ext cx="1503678" cy="107950"/>
        </p:xfrm>
        <a:graphic>
          <a:graphicData uri="http://schemas.openxmlformats.org/drawingml/2006/table">
            <a:tbl>
              <a:tblPr firstRow="1" bandRow="1">
                <a:tableStyleId>{2D5ABB26-0587-4C30-8999-92F81FD0307C}</a:tableStyleId>
              </a:tblPr>
              <a:tblGrid>
                <a:gridCol w="495300">
                  <a:extLst>
                    <a:ext uri="{9D8B030D-6E8A-4147-A177-3AD203B41FA5}">
                      <a16:colId xmlns:a16="http://schemas.microsoft.com/office/drawing/2014/main" val="20000"/>
                    </a:ext>
                  </a:extLst>
                </a:gridCol>
                <a:gridCol w="512444">
                  <a:extLst>
                    <a:ext uri="{9D8B030D-6E8A-4147-A177-3AD203B41FA5}">
                      <a16:colId xmlns:a16="http://schemas.microsoft.com/office/drawing/2014/main" val="20001"/>
                    </a:ext>
                  </a:extLst>
                </a:gridCol>
                <a:gridCol w="495934">
                  <a:extLst>
                    <a:ext uri="{9D8B030D-6E8A-4147-A177-3AD203B41FA5}">
                      <a16:colId xmlns:a16="http://schemas.microsoft.com/office/drawing/2014/main" val="20002"/>
                    </a:ext>
                  </a:extLst>
                </a:gridCol>
              </a:tblGrid>
              <a:tr h="107950">
                <a:tc>
                  <a:txBody>
                    <a:bodyPr/>
                    <a:lstStyle/>
                    <a:p>
                      <a:pPr marL="47625">
                        <a:lnSpc>
                          <a:spcPct val="100000"/>
                        </a:lnSpc>
                        <a:spcBef>
                          <a:spcPts val="180"/>
                        </a:spcBef>
                      </a:pPr>
                      <a:r>
                        <a:rPr sz="400" spc="-10" dirty="0">
                          <a:latin typeface="ＭＳ Ｐゴシック"/>
                          <a:cs typeface="ＭＳ Ｐゴシック"/>
                        </a:rPr>
                        <a:t>包括的民間委託</a:t>
                      </a:r>
                      <a:endParaRPr sz="400">
                        <a:latin typeface="ＭＳ Ｐゴシック"/>
                        <a:cs typeface="ＭＳ Ｐゴシック"/>
                      </a:endParaRPr>
                    </a:p>
                  </a:txBody>
                  <a:tcPr marL="0" marR="0" marT="2286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635" algn="ctr">
                        <a:lnSpc>
                          <a:spcPct val="100000"/>
                        </a:lnSpc>
                        <a:spcBef>
                          <a:spcPts val="150"/>
                        </a:spcBef>
                      </a:pPr>
                      <a:r>
                        <a:rPr sz="450" spc="-20" dirty="0">
                          <a:latin typeface="ＭＳ Ｐゴシック"/>
                          <a:cs typeface="ＭＳ Ｐゴシック"/>
                        </a:rPr>
                        <a:t>・・・</a:t>
                      </a:r>
                      <a:endParaRPr sz="450">
                        <a:latin typeface="ＭＳ Ｐゴシック"/>
                        <a:cs typeface="ＭＳ Ｐゴシック"/>
                      </a:endParaRPr>
                    </a:p>
                  </a:txBody>
                  <a:tcPr marL="0" marR="0" marT="1905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17780" algn="ctr">
                        <a:lnSpc>
                          <a:spcPct val="100000"/>
                        </a:lnSpc>
                        <a:spcBef>
                          <a:spcPts val="150"/>
                        </a:spcBef>
                      </a:pPr>
                      <a:r>
                        <a:rPr sz="450" spc="-25" dirty="0">
                          <a:latin typeface="ＭＳ Ｐゴシック"/>
                          <a:cs typeface="ＭＳ Ｐゴシック"/>
                        </a:rPr>
                        <a:t>・・・</a:t>
                      </a:r>
                      <a:endParaRPr sz="450">
                        <a:latin typeface="ＭＳ Ｐゴシック"/>
                        <a:cs typeface="ＭＳ Ｐゴシック"/>
                      </a:endParaRPr>
                    </a:p>
                  </a:txBody>
                  <a:tcPr marL="0" marR="0" marT="1905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0"/>
                  </a:ext>
                </a:extLst>
              </a:tr>
            </a:tbl>
          </a:graphicData>
        </a:graphic>
      </p:graphicFrame>
      <p:grpSp>
        <p:nvGrpSpPr>
          <p:cNvPr id="33" name="object 33"/>
          <p:cNvGrpSpPr/>
          <p:nvPr/>
        </p:nvGrpSpPr>
        <p:grpSpPr>
          <a:xfrm>
            <a:off x="3171709" y="4169749"/>
            <a:ext cx="1458595" cy="1040765"/>
            <a:chOff x="3171709" y="4169749"/>
            <a:chExt cx="1458595" cy="1040765"/>
          </a:xfrm>
        </p:grpSpPr>
        <p:pic>
          <p:nvPicPr>
            <p:cNvPr id="34" name="object 34"/>
            <p:cNvPicPr/>
            <p:nvPr/>
          </p:nvPicPr>
          <p:blipFill>
            <a:blip r:embed="rId6" cstate="print"/>
            <a:stretch>
              <a:fillRect/>
            </a:stretch>
          </p:blipFill>
          <p:spPr>
            <a:xfrm>
              <a:off x="3650133" y="4169749"/>
              <a:ext cx="436472" cy="436219"/>
            </a:xfrm>
            <a:prstGeom prst="rect">
              <a:avLst/>
            </a:prstGeom>
          </p:spPr>
        </p:pic>
        <p:pic>
          <p:nvPicPr>
            <p:cNvPr id="35" name="object 35"/>
            <p:cNvPicPr/>
            <p:nvPr/>
          </p:nvPicPr>
          <p:blipFill>
            <a:blip r:embed="rId7" cstate="print"/>
            <a:stretch>
              <a:fillRect/>
            </a:stretch>
          </p:blipFill>
          <p:spPr>
            <a:xfrm>
              <a:off x="4193644" y="4172373"/>
              <a:ext cx="436472" cy="436219"/>
            </a:xfrm>
            <a:prstGeom prst="rect">
              <a:avLst/>
            </a:prstGeom>
          </p:spPr>
        </p:pic>
        <p:pic>
          <p:nvPicPr>
            <p:cNvPr id="36" name="object 36"/>
            <p:cNvPicPr/>
            <p:nvPr/>
          </p:nvPicPr>
          <p:blipFill>
            <a:blip r:embed="rId8" cstate="print"/>
            <a:stretch>
              <a:fillRect/>
            </a:stretch>
          </p:blipFill>
          <p:spPr>
            <a:xfrm>
              <a:off x="3171709" y="4773906"/>
              <a:ext cx="436472" cy="436219"/>
            </a:xfrm>
            <a:prstGeom prst="rect">
              <a:avLst/>
            </a:prstGeom>
          </p:spPr>
        </p:pic>
      </p:grpSp>
      <p:graphicFrame>
        <p:nvGraphicFramePr>
          <p:cNvPr id="37" name="object 37"/>
          <p:cNvGraphicFramePr>
            <a:graphicFrameLocks noGrp="1"/>
          </p:cNvGraphicFramePr>
          <p:nvPr/>
        </p:nvGraphicFramePr>
        <p:xfrm>
          <a:off x="3146659" y="4645938"/>
          <a:ext cx="1503678" cy="106680"/>
        </p:xfrm>
        <a:graphic>
          <a:graphicData uri="http://schemas.openxmlformats.org/drawingml/2006/table">
            <a:tbl>
              <a:tblPr firstRow="1" bandRow="1">
                <a:tableStyleId>{2D5ABB26-0587-4C30-8999-92F81FD0307C}</a:tableStyleId>
              </a:tblPr>
              <a:tblGrid>
                <a:gridCol w="495300">
                  <a:extLst>
                    <a:ext uri="{9D8B030D-6E8A-4147-A177-3AD203B41FA5}">
                      <a16:colId xmlns:a16="http://schemas.microsoft.com/office/drawing/2014/main" val="20000"/>
                    </a:ext>
                  </a:extLst>
                </a:gridCol>
                <a:gridCol w="512444">
                  <a:extLst>
                    <a:ext uri="{9D8B030D-6E8A-4147-A177-3AD203B41FA5}">
                      <a16:colId xmlns:a16="http://schemas.microsoft.com/office/drawing/2014/main" val="20001"/>
                    </a:ext>
                  </a:extLst>
                </a:gridCol>
                <a:gridCol w="495934">
                  <a:extLst>
                    <a:ext uri="{9D8B030D-6E8A-4147-A177-3AD203B41FA5}">
                      <a16:colId xmlns:a16="http://schemas.microsoft.com/office/drawing/2014/main" val="20002"/>
                    </a:ext>
                  </a:extLst>
                </a:gridCol>
              </a:tblGrid>
              <a:tr h="106680">
                <a:tc>
                  <a:txBody>
                    <a:bodyPr/>
                    <a:lstStyle/>
                    <a:p>
                      <a:pPr marR="8890" algn="ctr">
                        <a:lnSpc>
                          <a:spcPct val="100000"/>
                        </a:lnSpc>
                        <a:spcBef>
                          <a:spcPts val="150"/>
                        </a:spcBef>
                      </a:pPr>
                      <a:r>
                        <a:rPr sz="450" spc="-20" dirty="0">
                          <a:latin typeface="ＭＳ Ｐゴシック"/>
                          <a:cs typeface="ＭＳ Ｐゴシック"/>
                        </a:rPr>
                        <a:t>・・・</a:t>
                      </a:r>
                      <a:endParaRPr sz="450">
                        <a:latin typeface="ＭＳ Ｐゴシック"/>
                        <a:cs typeface="ＭＳ Ｐゴシック"/>
                      </a:endParaRPr>
                    </a:p>
                  </a:txBody>
                  <a:tcPr marL="0" marR="0" marT="1905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635" algn="ctr">
                        <a:lnSpc>
                          <a:spcPct val="100000"/>
                        </a:lnSpc>
                        <a:spcBef>
                          <a:spcPts val="150"/>
                        </a:spcBef>
                      </a:pPr>
                      <a:r>
                        <a:rPr sz="450" spc="-20" dirty="0">
                          <a:latin typeface="ＭＳ Ｐゴシック"/>
                          <a:cs typeface="ＭＳ Ｐゴシック"/>
                        </a:rPr>
                        <a:t>・・・</a:t>
                      </a:r>
                      <a:endParaRPr sz="450">
                        <a:latin typeface="ＭＳ Ｐゴシック"/>
                        <a:cs typeface="ＭＳ Ｐゴシック"/>
                      </a:endParaRPr>
                    </a:p>
                  </a:txBody>
                  <a:tcPr marL="0" marR="0" marT="1905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17780" algn="ctr">
                        <a:lnSpc>
                          <a:spcPct val="100000"/>
                        </a:lnSpc>
                        <a:spcBef>
                          <a:spcPts val="150"/>
                        </a:spcBef>
                      </a:pPr>
                      <a:r>
                        <a:rPr sz="450" spc="-20" dirty="0">
                          <a:latin typeface="ＭＳ Ｐゴシック"/>
                          <a:cs typeface="ＭＳ Ｐゴシック"/>
                        </a:rPr>
                        <a:t>・・・</a:t>
                      </a:r>
                      <a:endParaRPr sz="450">
                        <a:latin typeface="ＭＳ Ｐゴシック"/>
                        <a:cs typeface="ＭＳ Ｐゴシック"/>
                      </a:endParaRPr>
                    </a:p>
                  </a:txBody>
                  <a:tcPr marL="0" marR="0" marT="1905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0"/>
                  </a:ext>
                </a:extLst>
              </a:tr>
            </a:tbl>
          </a:graphicData>
        </a:graphic>
      </p:graphicFrame>
      <p:grpSp>
        <p:nvGrpSpPr>
          <p:cNvPr id="38" name="object 38"/>
          <p:cNvGrpSpPr/>
          <p:nvPr/>
        </p:nvGrpSpPr>
        <p:grpSpPr>
          <a:xfrm>
            <a:off x="1822749" y="3680257"/>
            <a:ext cx="2807970" cy="1532890"/>
            <a:chOff x="1822749" y="3680257"/>
            <a:chExt cx="2807970" cy="1532890"/>
          </a:xfrm>
        </p:grpSpPr>
        <p:pic>
          <p:nvPicPr>
            <p:cNvPr id="39" name="object 39"/>
            <p:cNvPicPr/>
            <p:nvPr/>
          </p:nvPicPr>
          <p:blipFill>
            <a:blip r:embed="rId9" cstate="print"/>
            <a:stretch>
              <a:fillRect/>
            </a:stretch>
          </p:blipFill>
          <p:spPr>
            <a:xfrm>
              <a:off x="3650133" y="4773906"/>
              <a:ext cx="436472" cy="436219"/>
            </a:xfrm>
            <a:prstGeom prst="rect">
              <a:avLst/>
            </a:prstGeom>
          </p:spPr>
        </p:pic>
        <p:pic>
          <p:nvPicPr>
            <p:cNvPr id="40" name="object 40"/>
            <p:cNvPicPr/>
            <p:nvPr/>
          </p:nvPicPr>
          <p:blipFill>
            <a:blip r:embed="rId10" cstate="print"/>
            <a:stretch>
              <a:fillRect/>
            </a:stretch>
          </p:blipFill>
          <p:spPr>
            <a:xfrm>
              <a:off x="4193644" y="4776530"/>
              <a:ext cx="436472" cy="436219"/>
            </a:xfrm>
            <a:prstGeom prst="rect">
              <a:avLst/>
            </a:prstGeom>
          </p:spPr>
        </p:pic>
        <p:sp>
          <p:nvSpPr>
            <p:cNvPr id="41" name="object 41"/>
            <p:cNvSpPr/>
            <p:nvPr/>
          </p:nvSpPr>
          <p:spPr>
            <a:xfrm>
              <a:off x="1828464" y="3685972"/>
              <a:ext cx="1029969" cy="980440"/>
            </a:xfrm>
            <a:custGeom>
              <a:avLst/>
              <a:gdLst/>
              <a:ahLst/>
              <a:cxnLst/>
              <a:rect l="l" t="t" r="r" b="b"/>
              <a:pathLst>
                <a:path w="1029969" h="980439">
                  <a:moveTo>
                    <a:pt x="0" y="490008"/>
                  </a:moveTo>
                  <a:lnTo>
                    <a:pt x="245118" y="0"/>
                  </a:lnTo>
                  <a:lnTo>
                    <a:pt x="784692" y="0"/>
                  </a:lnTo>
                  <a:lnTo>
                    <a:pt x="1029838" y="490008"/>
                  </a:lnTo>
                  <a:lnTo>
                    <a:pt x="784692" y="980017"/>
                  </a:lnTo>
                  <a:lnTo>
                    <a:pt x="245118" y="980017"/>
                  </a:lnTo>
                  <a:lnTo>
                    <a:pt x="0" y="490008"/>
                  </a:lnTo>
                  <a:close/>
                </a:path>
              </a:pathLst>
            </a:custGeom>
            <a:ln w="10935">
              <a:solidFill>
                <a:srgbClr val="585858"/>
              </a:solidFill>
            </a:ln>
          </p:spPr>
          <p:txBody>
            <a:bodyPr wrap="square" lIns="0" tIns="0" rIns="0" bIns="0" rtlCol="0"/>
            <a:lstStyle/>
            <a:p>
              <a:endParaRPr/>
            </a:p>
          </p:txBody>
        </p:sp>
      </p:grpSp>
      <p:sp>
        <p:nvSpPr>
          <p:cNvPr id="42" name="object 42"/>
          <p:cNvSpPr txBox="1"/>
          <p:nvPr/>
        </p:nvSpPr>
        <p:spPr>
          <a:xfrm>
            <a:off x="1605662" y="3973323"/>
            <a:ext cx="208915" cy="128270"/>
          </a:xfrm>
          <a:prstGeom prst="rect">
            <a:avLst/>
          </a:prstGeom>
        </p:spPr>
        <p:txBody>
          <a:bodyPr vert="horz" wrap="square" lIns="0" tIns="15875" rIns="0" bIns="0" rtlCol="0">
            <a:spAutoFit/>
          </a:bodyPr>
          <a:lstStyle/>
          <a:p>
            <a:pPr marL="109855">
              <a:lnSpc>
                <a:spcPts val="390"/>
              </a:lnSpc>
              <a:spcBef>
                <a:spcPts val="125"/>
              </a:spcBef>
            </a:pPr>
            <a:r>
              <a:rPr sz="450" spc="-50" dirty="0">
                <a:latin typeface="ＭＳ Ｐゴシック"/>
                <a:cs typeface="ＭＳ Ｐゴシック"/>
              </a:rPr>
              <a:t>自</a:t>
            </a:r>
            <a:endParaRPr sz="450">
              <a:latin typeface="ＭＳ Ｐゴシック"/>
              <a:cs typeface="ＭＳ Ｐゴシック"/>
            </a:endParaRPr>
          </a:p>
          <a:p>
            <a:pPr marL="38100">
              <a:lnSpc>
                <a:spcPts val="390"/>
              </a:lnSpc>
            </a:pPr>
            <a:r>
              <a:rPr sz="450" dirty="0">
                <a:latin typeface="ＭＳ Ｐゴシック"/>
                <a:cs typeface="ＭＳ Ｐゴシック"/>
              </a:rPr>
              <a:t>（</a:t>
            </a:r>
            <a:r>
              <a:rPr sz="675" spc="-75" baseline="-30864" dirty="0">
                <a:latin typeface="ＭＳ Ｐゴシック"/>
                <a:cs typeface="ＭＳ Ｐゴシック"/>
              </a:rPr>
              <a:t>土</a:t>
            </a:r>
            <a:endParaRPr sz="675" baseline="-30864">
              <a:latin typeface="ＭＳ Ｐゴシック"/>
              <a:cs typeface="ＭＳ Ｐゴシック"/>
            </a:endParaRPr>
          </a:p>
        </p:txBody>
      </p:sp>
      <p:sp>
        <p:nvSpPr>
          <p:cNvPr id="43" name="object 43"/>
          <p:cNvSpPr txBox="1"/>
          <p:nvPr/>
        </p:nvSpPr>
        <p:spPr>
          <a:xfrm>
            <a:off x="1631062" y="4033672"/>
            <a:ext cx="158115" cy="219075"/>
          </a:xfrm>
          <a:prstGeom prst="rect">
            <a:avLst/>
          </a:prstGeom>
        </p:spPr>
        <p:txBody>
          <a:bodyPr vert="horz" wrap="square" lIns="0" tIns="24130" rIns="0" bIns="0" rtlCol="0">
            <a:spAutoFit/>
          </a:bodyPr>
          <a:lstStyle/>
          <a:p>
            <a:pPr marL="12700" marR="5080" indent="71755" algn="just">
              <a:lnSpc>
                <a:spcPts val="480"/>
              </a:lnSpc>
              <a:spcBef>
                <a:spcPts val="190"/>
              </a:spcBef>
            </a:pPr>
            <a:r>
              <a:rPr sz="450" spc="-50" dirty="0">
                <a:latin typeface="ＭＳ Ｐゴシック"/>
                <a:cs typeface="ＭＳ Ｐゴシック"/>
              </a:rPr>
              <a:t>治</a:t>
            </a:r>
            <a:r>
              <a:rPr sz="450" spc="30" dirty="0">
                <a:latin typeface="ＭＳ Ｐゴシック"/>
                <a:cs typeface="ＭＳ Ｐゴシック"/>
              </a:rPr>
              <a:t>木体部職</a:t>
            </a:r>
            <a:endParaRPr sz="450">
              <a:latin typeface="ＭＳ Ｐゴシック"/>
              <a:cs typeface="ＭＳ Ｐゴシック"/>
            </a:endParaRPr>
          </a:p>
        </p:txBody>
      </p:sp>
      <p:sp>
        <p:nvSpPr>
          <p:cNvPr id="44" name="object 44"/>
          <p:cNvSpPr txBox="1"/>
          <p:nvPr/>
        </p:nvSpPr>
        <p:spPr>
          <a:xfrm>
            <a:off x="1631062" y="4214698"/>
            <a:ext cx="158115" cy="98425"/>
          </a:xfrm>
          <a:prstGeom prst="rect">
            <a:avLst/>
          </a:prstGeom>
        </p:spPr>
        <p:txBody>
          <a:bodyPr vert="horz" wrap="square" lIns="0" tIns="15875" rIns="0" bIns="0" rtlCol="0">
            <a:spAutoFit/>
          </a:bodyPr>
          <a:lstStyle/>
          <a:p>
            <a:pPr marL="12700">
              <a:lnSpc>
                <a:spcPct val="100000"/>
              </a:lnSpc>
              <a:spcBef>
                <a:spcPts val="125"/>
              </a:spcBef>
            </a:pPr>
            <a:r>
              <a:rPr sz="450" spc="30" dirty="0">
                <a:latin typeface="ＭＳ Ｐゴシック"/>
                <a:cs typeface="ＭＳ Ｐゴシック"/>
              </a:rPr>
              <a:t>門員</a:t>
            </a:r>
            <a:endParaRPr sz="450">
              <a:latin typeface="ＭＳ Ｐゴシック"/>
              <a:cs typeface="ＭＳ Ｐゴシック"/>
            </a:endParaRPr>
          </a:p>
        </p:txBody>
      </p:sp>
      <p:sp>
        <p:nvSpPr>
          <p:cNvPr id="45" name="object 45"/>
          <p:cNvSpPr txBox="1"/>
          <p:nvPr/>
        </p:nvSpPr>
        <p:spPr>
          <a:xfrm>
            <a:off x="1631062" y="4275047"/>
            <a:ext cx="158115" cy="98425"/>
          </a:xfrm>
          <a:prstGeom prst="rect">
            <a:avLst/>
          </a:prstGeom>
        </p:spPr>
        <p:txBody>
          <a:bodyPr vert="horz" wrap="square" lIns="0" tIns="15875" rIns="0" bIns="0" rtlCol="0">
            <a:spAutoFit/>
          </a:bodyPr>
          <a:lstStyle/>
          <a:p>
            <a:pPr marL="12700">
              <a:lnSpc>
                <a:spcPct val="100000"/>
              </a:lnSpc>
              <a:spcBef>
                <a:spcPts val="125"/>
              </a:spcBef>
            </a:pPr>
            <a:r>
              <a:rPr sz="450" spc="495" dirty="0">
                <a:latin typeface="ＭＳ Ｐゴシック"/>
                <a:cs typeface="ＭＳ Ｐゴシック"/>
              </a:rPr>
              <a:t>）</a:t>
            </a:r>
            <a:r>
              <a:rPr sz="450" spc="-250" dirty="0">
                <a:latin typeface="ＭＳ Ｐゴシック"/>
                <a:cs typeface="ＭＳ Ｐゴシック"/>
              </a:rPr>
              <a:t> 数</a:t>
            </a:r>
            <a:endParaRPr sz="450">
              <a:latin typeface="ＭＳ Ｐゴシック"/>
              <a:cs typeface="ＭＳ Ｐゴシック"/>
            </a:endParaRPr>
          </a:p>
        </p:txBody>
      </p:sp>
      <p:sp>
        <p:nvSpPr>
          <p:cNvPr id="46" name="object 46"/>
          <p:cNvSpPr txBox="1"/>
          <p:nvPr/>
        </p:nvSpPr>
        <p:spPr>
          <a:xfrm>
            <a:off x="2869429" y="4033672"/>
            <a:ext cx="208915" cy="98425"/>
          </a:xfrm>
          <a:prstGeom prst="rect">
            <a:avLst/>
          </a:prstGeom>
        </p:spPr>
        <p:txBody>
          <a:bodyPr vert="horz" wrap="square" lIns="0" tIns="15875" rIns="0" bIns="0" rtlCol="0">
            <a:spAutoFit/>
          </a:bodyPr>
          <a:lstStyle/>
          <a:p>
            <a:pPr marL="38100">
              <a:lnSpc>
                <a:spcPct val="100000"/>
              </a:lnSpc>
              <a:spcBef>
                <a:spcPts val="125"/>
              </a:spcBef>
            </a:pPr>
            <a:r>
              <a:rPr sz="450" spc="110" dirty="0">
                <a:latin typeface="ＭＳ Ｐゴシック"/>
                <a:cs typeface="ＭＳ Ｐゴシック"/>
              </a:rPr>
              <a:t>事</a:t>
            </a:r>
            <a:r>
              <a:rPr sz="675" spc="-75" baseline="-30864" dirty="0">
                <a:latin typeface="ＭＳ Ｐゴシック"/>
                <a:cs typeface="ＭＳ Ｐゴシック"/>
              </a:rPr>
              <a:t>建</a:t>
            </a:r>
            <a:endParaRPr sz="675" baseline="-30864">
              <a:latin typeface="ＭＳ Ｐゴシック"/>
              <a:cs typeface="ＭＳ Ｐゴシック"/>
            </a:endParaRPr>
          </a:p>
        </p:txBody>
      </p:sp>
      <p:sp>
        <p:nvSpPr>
          <p:cNvPr id="47" name="object 47"/>
          <p:cNvSpPr txBox="1"/>
          <p:nvPr/>
        </p:nvSpPr>
        <p:spPr>
          <a:xfrm>
            <a:off x="2869429" y="4094021"/>
            <a:ext cx="208915" cy="98425"/>
          </a:xfrm>
          <a:prstGeom prst="rect">
            <a:avLst/>
          </a:prstGeom>
        </p:spPr>
        <p:txBody>
          <a:bodyPr vert="horz" wrap="square" lIns="0" tIns="15875" rIns="0" bIns="0" rtlCol="0">
            <a:spAutoFit/>
          </a:bodyPr>
          <a:lstStyle/>
          <a:p>
            <a:pPr marL="38100">
              <a:lnSpc>
                <a:spcPct val="100000"/>
              </a:lnSpc>
              <a:spcBef>
                <a:spcPts val="125"/>
              </a:spcBef>
            </a:pPr>
            <a:r>
              <a:rPr sz="450" spc="110" dirty="0">
                <a:latin typeface="ＭＳ Ｐゴシック"/>
                <a:cs typeface="ＭＳ Ｐゴシック"/>
              </a:rPr>
              <a:t>業</a:t>
            </a:r>
            <a:r>
              <a:rPr sz="675" spc="-75" baseline="-30864" dirty="0">
                <a:latin typeface="ＭＳ Ｐゴシック"/>
                <a:cs typeface="ＭＳ Ｐゴシック"/>
              </a:rPr>
              <a:t>設</a:t>
            </a:r>
            <a:endParaRPr sz="675" baseline="-30864">
              <a:latin typeface="ＭＳ Ｐゴシック"/>
              <a:cs typeface="ＭＳ Ｐゴシック"/>
            </a:endParaRPr>
          </a:p>
        </p:txBody>
      </p:sp>
      <p:sp>
        <p:nvSpPr>
          <p:cNvPr id="48" name="object 48"/>
          <p:cNvSpPr txBox="1"/>
          <p:nvPr/>
        </p:nvSpPr>
        <p:spPr>
          <a:xfrm>
            <a:off x="2869429" y="4154370"/>
            <a:ext cx="208915" cy="98425"/>
          </a:xfrm>
          <a:prstGeom prst="rect">
            <a:avLst/>
          </a:prstGeom>
        </p:spPr>
        <p:txBody>
          <a:bodyPr vert="horz" wrap="square" lIns="0" tIns="15875" rIns="0" bIns="0" rtlCol="0">
            <a:spAutoFit/>
          </a:bodyPr>
          <a:lstStyle/>
          <a:p>
            <a:pPr marL="38100">
              <a:lnSpc>
                <a:spcPct val="100000"/>
              </a:lnSpc>
              <a:spcBef>
                <a:spcPts val="125"/>
              </a:spcBef>
            </a:pPr>
            <a:r>
              <a:rPr sz="450" spc="110" dirty="0">
                <a:latin typeface="ＭＳ Ｐゴシック"/>
                <a:cs typeface="ＭＳ Ｐゴシック"/>
              </a:rPr>
              <a:t>所</a:t>
            </a:r>
            <a:r>
              <a:rPr sz="675" spc="-75" baseline="-30864" dirty="0">
                <a:latin typeface="ＭＳ Ｐゴシック"/>
                <a:cs typeface="ＭＳ Ｐゴシック"/>
              </a:rPr>
              <a:t>業</a:t>
            </a:r>
            <a:endParaRPr sz="675" baseline="-30864">
              <a:latin typeface="ＭＳ Ｐゴシック"/>
              <a:cs typeface="ＭＳ Ｐゴシック"/>
            </a:endParaRPr>
          </a:p>
        </p:txBody>
      </p:sp>
      <p:sp>
        <p:nvSpPr>
          <p:cNvPr id="49" name="object 49"/>
          <p:cNvSpPr txBox="1"/>
          <p:nvPr/>
        </p:nvSpPr>
        <p:spPr>
          <a:xfrm>
            <a:off x="2894829" y="4214719"/>
            <a:ext cx="86360" cy="98425"/>
          </a:xfrm>
          <a:prstGeom prst="rect">
            <a:avLst/>
          </a:prstGeom>
        </p:spPr>
        <p:txBody>
          <a:bodyPr vert="horz" wrap="square" lIns="0" tIns="15875" rIns="0" bIns="0" rtlCol="0">
            <a:spAutoFit/>
          </a:bodyPr>
          <a:lstStyle/>
          <a:p>
            <a:pPr marL="12700">
              <a:lnSpc>
                <a:spcPct val="100000"/>
              </a:lnSpc>
              <a:spcBef>
                <a:spcPts val="125"/>
              </a:spcBef>
            </a:pPr>
            <a:r>
              <a:rPr sz="450" spc="-50" dirty="0">
                <a:latin typeface="ＭＳ Ｐゴシック"/>
                <a:cs typeface="ＭＳ Ｐゴシック"/>
              </a:rPr>
              <a:t>数</a:t>
            </a:r>
            <a:endParaRPr sz="450">
              <a:latin typeface="ＭＳ Ｐゴシック"/>
              <a:cs typeface="ＭＳ Ｐゴシック"/>
            </a:endParaRPr>
          </a:p>
        </p:txBody>
      </p:sp>
      <p:sp>
        <p:nvSpPr>
          <p:cNvPr id="50" name="object 50"/>
          <p:cNvSpPr txBox="1"/>
          <p:nvPr/>
        </p:nvSpPr>
        <p:spPr>
          <a:xfrm>
            <a:off x="1880360" y="4486947"/>
            <a:ext cx="86360" cy="98425"/>
          </a:xfrm>
          <a:prstGeom prst="rect">
            <a:avLst/>
          </a:prstGeom>
        </p:spPr>
        <p:txBody>
          <a:bodyPr vert="horz" wrap="square" lIns="0" tIns="15875" rIns="0" bIns="0" rtlCol="0">
            <a:spAutoFit/>
          </a:bodyPr>
          <a:lstStyle/>
          <a:p>
            <a:pPr marL="12700">
              <a:lnSpc>
                <a:spcPct val="100000"/>
              </a:lnSpc>
              <a:spcBef>
                <a:spcPts val="125"/>
              </a:spcBef>
            </a:pPr>
            <a:r>
              <a:rPr sz="450" spc="-50" dirty="0">
                <a:latin typeface="ＭＳ Ｐゴシック"/>
                <a:cs typeface="ＭＳ Ｐゴシック"/>
              </a:rPr>
              <a:t>自</a:t>
            </a:r>
            <a:endParaRPr sz="450">
              <a:latin typeface="ＭＳ Ｐゴシック"/>
              <a:cs typeface="ＭＳ Ｐゴシック"/>
            </a:endParaRPr>
          </a:p>
        </p:txBody>
      </p:sp>
      <p:sp>
        <p:nvSpPr>
          <p:cNvPr id="51" name="object 51"/>
          <p:cNvSpPr txBox="1"/>
          <p:nvPr/>
        </p:nvSpPr>
        <p:spPr>
          <a:xfrm>
            <a:off x="1808161" y="4547296"/>
            <a:ext cx="158115" cy="98425"/>
          </a:xfrm>
          <a:prstGeom prst="rect">
            <a:avLst/>
          </a:prstGeom>
        </p:spPr>
        <p:txBody>
          <a:bodyPr vert="horz" wrap="square" lIns="0" tIns="15875" rIns="0" bIns="0" rtlCol="0">
            <a:spAutoFit/>
          </a:bodyPr>
          <a:lstStyle/>
          <a:p>
            <a:pPr marL="12700">
              <a:lnSpc>
                <a:spcPct val="100000"/>
              </a:lnSpc>
              <a:spcBef>
                <a:spcPts val="125"/>
              </a:spcBef>
            </a:pPr>
            <a:r>
              <a:rPr sz="450" spc="495" dirty="0">
                <a:latin typeface="ＭＳ Ｐゴシック"/>
                <a:cs typeface="ＭＳ Ｐゴシック"/>
              </a:rPr>
              <a:t>（</a:t>
            </a:r>
            <a:r>
              <a:rPr sz="450" spc="-250" dirty="0">
                <a:latin typeface="ＭＳ Ｐゴシック"/>
                <a:cs typeface="ＭＳ Ｐゴシック"/>
              </a:rPr>
              <a:t> 治</a:t>
            </a:r>
            <a:endParaRPr sz="450">
              <a:latin typeface="ＭＳ Ｐゴシック"/>
              <a:cs typeface="ＭＳ Ｐゴシック"/>
            </a:endParaRPr>
          </a:p>
        </p:txBody>
      </p:sp>
      <p:sp>
        <p:nvSpPr>
          <p:cNvPr id="52" name="object 52"/>
          <p:cNvSpPr txBox="1"/>
          <p:nvPr/>
        </p:nvSpPr>
        <p:spPr>
          <a:xfrm>
            <a:off x="1782761" y="4577470"/>
            <a:ext cx="208915" cy="98425"/>
          </a:xfrm>
          <a:prstGeom prst="rect">
            <a:avLst/>
          </a:prstGeom>
        </p:spPr>
        <p:txBody>
          <a:bodyPr vert="horz" wrap="square" lIns="0" tIns="15875" rIns="0" bIns="0" rtlCol="0">
            <a:spAutoFit/>
          </a:bodyPr>
          <a:lstStyle/>
          <a:p>
            <a:pPr marL="38100">
              <a:lnSpc>
                <a:spcPct val="100000"/>
              </a:lnSpc>
              <a:spcBef>
                <a:spcPts val="125"/>
              </a:spcBef>
            </a:pPr>
            <a:r>
              <a:rPr sz="450" spc="110" dirty="0">
                <a:latin typeface="ＭＳ Ｐゴシック"/>
                <a:cs typeface="ＭＳ Ｐゴシック"/>
              </a:rPr>
              <a:t>技</a:t>
            </a:r>
            <a:r>
              <a:rPr sz="675" spc="-75" baseline="-30864" dirty="0">
                <a:latin typeface="ＭＳ Ｐゴシック"/>
                <a:cs typeface="ＭＳ Ｐゴシック"/>
              </a:rPr>
              <a:t>体</a:t>
            </a:r>
            <a:endParaRPr sz="675" baseline="-30864">
              <a:latin typeface="ＭＳ Ｐゴシック"/>
              <a:cs typeface="ＭＳ Ｐゴシック"/>
            </a:endParaRPr>
          </a:p>
        </p:txBody>
      </p:sp>
      <p:sp>
        <p:nvSpPr>
          <p:cNvPr id="53" name="object 53"/>
          <p:cNvSpPr txBox="1"/>
          <p:nvPr/>
        </p:nvSpPr>
        <p:spPr>
          <a:xfrm>
            <a:off x="1782761" y="4637820"/>
            <a:ext cx="208915" cy="98425"/>
          </a:xfrm>
          <a:prstGeom prst="rect">
            <a:avLst/>
          </a:prstGeom>
        </p:spPr>
        <p:txBody>
          <a:bodyPr vert="horz" wrap="square" lIns="0" tIns="15875" rIns="0" bIns="0" rtlCol="0">
            <a:spAutoFit/>
          </a:bodyPr>
          <a:lstStyle/>
          <a:p>
            <a:pPr marL="38100">
              <a:lnSpc>
                <a:spcPct val="100000"/>
              </a:lnSpc>
              <a:spcBef>
                <a:spcPts val="125"/>
              </a:spcBef>
            </a:pPr>
            <a:r>
              <a:rPr sz="450" spc="110" dirty="0">
                <a:latin typeface="ＭＳ Ｐゴシック"/>
                <a:cs typeface="ＭＳ Ｐゴシック"/>
              </a:rPr>
              <a:t>術</a:t>
            </a:r>
            <a:r>
              <a:rPr sz="675" spc="-75" baseline="-30864" dirty="0">
                <a:latin typeface="ＭＳ Ｐゴシック"/>
                <a:cs typeface="ＭＳ Ｐゴシック"/>
              </a:rPr>
              <a:t>職</a:t>
            </a:r>
            <a:endParaRPr sz="675" baseline="-30864">
              <a:latin typeface="ＭＳ Ｐゴシック"/>
              <a:cs typeface="ＭＳ Ｐゴシック"/>
            </a:endParaRPr>
          </a:p>
        </p:txBody>
      </p:sp>
      <p:sp>
        <p:nvSpPr>
          <p:cNvPr id="54" name="object 54"/>
          <p:cNvSpPr txBox="1"/>
          <p:nvPr/>
        </p:nvSpPr>
        <p:spPr>
          <a:xfrm>
            <a:off x="1782761" y="4698169"/>
            <a:ext cx="208915" cy="98425"/>
          </a:xfrm>
          <a:prstGeom prst="rect">
            <a:avLst/>
          </a:prstGeom>
        </p:spPr>
        <p:txBody>
          <a:bodyPr vert="horz" wrap="square" lIns="0" tIns="15875" rIns="0" bIns="0" rtlCol="0">
            <a:spAutoFit/>
          </a:bodyPr>
          <a:lstStyle/>
          <a:p>
            <a:pPr marL="38100">
              <a:lnSpc>
                <a:spcPct val="100000"/>
              </a:lnSpc>
              <a:spcBef>
                <a:spcPts val="125"/>
              </a:spcBef>
            </a:pPr>
            <a:r>
              <a:rPr sz="450" spc="110" dirty="0">
                <a:latin typeface="ＭＳ Ｐゴシック"/>
                <a:cs typeface="ＭＳ Ｐゴシック"/>
              </a:rPr>
              <a:t>職</a:t>
            </a:r>
            <a:r>
              <a:rPr sz="675" spc="-75" baseline="-30864" dirty="0">
                <a:latin typeface="ＭＳ Ｐゴシック"/>
                <a:cs typeface="ＭＳ Ｐゴシック"/>
              </a:rPr>
              <a:t>員</a:t>
            </a:r>
            <a:endParaRPr sz="675" baseline="-30864">
              <a:latin typeface="ＭＳ Ｐゴシック"/>
              <a:cs typeface="ＭＳ Ｐゴシック"/>
            </a:endParaRPr>
          </a:p>
        </p:txBody>
      </p:sp>
      <p:sp>
        <p:nvSpPr>
          <p:cNvPr id="55" name="object 55"/>
          <p:cNvSpPr txBox="1"/>
          <p:nvPr/>
        </p:nvSpPr>
        <p:spPr>
          <a:xfrm>
            <a:off x="1782761" y="4758518"/>
            <a:ext cx="208915" cy="98425"/>
          </a:xfrm>
          <a:prstGeom prst="rect">
            <a:avLst/>
          </a:prstGeom>
        </p:spPr>
        <p:txBody>
          <a:bodyPr vert="horz" wrap="square" lIns="0" tIns="15875" rIns="0" bIns="0" rtlCol="0">
            <a:spAutoFit/>
          </a:bodyPr>
          <a:lstStyle/>
          <a:p>
            <a:pPr marL="38100">
              <a:lnSpc>
                <a:spcPct val="100000"/>
              </a:lnSpc>
              <a:spcBef>
                <a:spcPts val="125"/>
              </a:spcBef>
            </a:pPr>
            <a:r>
              <a:rPr sz="450" spc="495" dirty="0">
                <a:latin typeface="ＭＳ Ｐゴシック"/>
                <a:cs typeface="ＭＳ Ｐゴシック"/>
              </a:rPr>
              <a:t>）</a:t>
            </a:r>
            <a:r>
              <a:rPr sz="450" spc="-45" dirty="0">
                <a:latin typeface="ＭＳ Ｐゴシック"/>
                <a:cs typeface="ＭＳ Ｐゴシック"/>
              </a:rPr>
              <a:t> </a:t>
            </a:r>
            <a:r>
              <a:rPr sz="675" spc="-532" baseline="-30864" dirty="0">
                <a:latin typeface="ＭＳ Ｐゴシック"/>
                <a:cs typeface="ＭＳ Ｐゴシック"/>
              </a:rPr>
              <a:t>数</a:t>
            </a:r>
            <a:endParaRPr sz="675" baseline="-30864">
              <a:latin typeface="ＭＳ Ｐゴシック"/>
              <a:cs typeface="ＭＳ Ｐゴシック"/>
            </a:endParaRPr>
          </a:p>
        </p:txBody>
      </p:sp>
      <p:sp>
        <p:nvSpPr>
          <p:cNvPr id="56" name="object 56"/>
          <p:cNvSpPr txBox="1"/>
          <p:nvPr/>
        </p:nvSpPr>
        <p:spPr>
          <a:xfrm>
            <a:off x="2680203" y="4547296"/>
            <a:ext cx="86360" cy="98425"/>
          </a:xfrm>
          <a:prstGeom prst="rect">
            <a:avLst/>
          </a:prstGeom>
        </p:spPr>
        <p:txBody>
          <a:bodyPr vert="horz" wrap="square" lIns="0" tIns="15875" rIns="0" bIns="0" rtlCol="0">
            <a:spAutoFit/>
          </a:bodyPr>
          <a:lstStyle/>
          <a:p>
            <a:pPr marL="12700">
              <a:lnSpc>
                <a:spcPct val="100000"/>
              </a:lnSpc>
              <a:spcBef>
                <a:spcPts val="125"/>
              </a:spcBef>
            </a:pPr>
            <a:r>
              <a:rPr sz="450" spc="-50" dirty="0">
                <a:latin typeface="ＭＳ Ｐゴシック"/>
                <a:cs typeface="ＭＳ Ｐゴシック"/>
              </a:rPr>
              <a:t>従</a:t>
            </a:r>
            <a:endParaRPr sz="450">
              <a:latin typeface="ＭＳ Ｐゴシック"/>
              <a:cs typeface="ＭＳ Ｐゴシック"/>
            </a:endParaRPr>
          </a:p>
        </p:txBody>
      </p:sp>
      <p:sp>
        <p:nvSpPr>
          <p:cNvPr id="57" name="object 57"/>
          <p:cNvSpPr txBox="1"/>
          <p:nvPr/>
        </p:nvSpPr>
        <p:spPr>
          <a:xfrm>
            <a:off x="2654803" y="4577470"/>
            <a:ext cx="208915" cy="98425"/>
          </a:xfrm>
          <a:prstGeom prst="rect">
            <a:avLst/>
          </a:prstGeom>
        </p:spPr>
        <p:txBody>
          <a:bodyPr vert="horz" wrap="square" lIns="0" tIns="15875" rIns="0" bIns="0" rtlCol="0">
            <a:spAutoFit/>
          </a:bodyPr>
          <a:lstStyle/>
          <a:p>
            <a:pPr marL="38100">
              <a:lnSpc>
                <a:spcPct val="100000"/>
              </a:lnSpc>
              <a:spcBef>
                <a:spcPts val="125"/>
              </a:spcBef>
            </a:pPr>
            <a:r>
              <a:rPr sz="675" spc="165" baseline="-30864" dirty="0">
                <a:latin typeface="ＭＳ Ｐゴシック"/>
                <a:cs typeface="ＭＳ Ｐゴシック"/>
              </a:rPr>
              <a:t>業</a:t>
            </a:r>
            <a:r>
              <a:rPr sz="450" spc="-50" dirty="0">
                <a:latin typeface="ＭＳ Ｐゴシック"/>
                <a:cs typeface="ＭＳ Ｐゴシック"/>
              </a:rPr>
              <a:t>建</a:t>
            </a:r>
            <a:endParaRPr sz="450">
              <a:latin typeface="ＭＳ Ｐゴシック"/>
              <a:cs typeface="ＭＳ Ｐゴシック"/>
            </a:endParaRPr>
          </a:p>
        </p:txBody>
      </p:sp>
      <p:sp>
        <p:nvSpPr>
          <p:cNvPr id="58" name="object 58"/>
          <p:cNvSpPr txBox="1"/>
          <p:nvPr/>
        </p:nvSpPr>
        <p:spPr>
          <a:xfrm>
            <a:off x="2654803" y="4637820"/>
            <a:ext cx="208915" cy="98425"/>
          </a:xfrm>
          <a:prstGeom prst="rect">
            <a:avLst/>
          </a:prstGeom>
        </p:spPr>
        <p:txBody>
          <a:bodyPr vert="horz" wrap="square" lIns="0" tIns="15875" rIns="0" bIns="0" rtlCol="0">
            <a:spAutoFit/>
          </a:bodyPr>
          <a:lstStyle/>
          <a:p>
            <a:pPr marL="38100">
              <a:lnSpc>
                <a:spcPct val="100000"/>
              </a:lnSpc>
              <a:spcBef>
                <a:spcPts val="125"/>
              </a:spcBef>
            </a:pPr>
            <a:r>
              <a:rPr sz="675" spc="165" baseline="-30864" dirty="0">
                <a:latin typeface="ＭＳ Ｐゴシック"/>
                <a:cs typeface="ＭＳ Ｐゴシック"/>
              </a:rPr>
              <a:t>者</a:t>
            </a:r>
            <a:r>
              <a:rPr sz="450" spc="-50" dirty="0">
                <a:latin typeface="ＭＳ Ｐゴシック"/>
                <a:cs typeface="ＭＳ Ｐゴシック"/>
              </a:rPr>
              <a:t>設</a:t>
            </a:r>
            <a:endParaRPr sz="450">
              <a:latin typeface="ＭＳ Ｐゴシック"/>
              <a:cs typeface="ＭＳ Ｐゴシック"/>
            </a:endParaRPr>
          </a:p>
        </p:txBody>
      </p:sp>
      <p:sp>
        <p:nvSpPr>
          <p:cNvPr id="59" name="object 59"/>
          <p:cNvSpPr txBox="1"/>
          <p:nvPr/>
        </p:nvSpPr>
        <p:spPr>
          <a:xfrm>
            <a:off x="2654803" y="4698169"/>
            <a:ext cx="208915" cy="98425"/>
          </a:xfrm>
          <a:prstGeom prst="rect">
            <a:avLst/>
          </a:prstGeom>
        </p:spPr>
        <p:txBody>
          <a:bodyPr vert="horz" wrap="square" lIns="0" tIns="15875" rIns="0" bIns="0" rtlCol="0">
            <a:spAutoFit/>
          </a:bodyPr>
          <a:lstStyle/>
          <a:p>
            <a:pPr marL="38100">
              <a:lnSpc>
                <a:spcPct val="100000"/>
              </a:lnSpc>
              <a:spcBef>
                <a:spcPts val="125"/>
              </a:spcBef>
            </a:pPr>
            <a:r>
              <a:rPr sz="675" spc="165" baseline="-30864" dirty="0">
                <a:latin typeface="ＭＳ Ｐゴシック"/>
                <a:cs typeface="ＭＳ Ｐゴシック"/>
              </a:rPr>
              <a:t>数</a:t>
            </a:r>
            <a:r>
              <a:rPr sz="450" spc="-50" dirty="0">
                <a:latin typeface="ＭＳ Ｐゴシック"/>
                <a:cs typeface="ＭＳ Ｐゴシック"/>
              </a:rPr>
              <a:t>業</a:t>
            </a:r>
            <a:endParaRPr sz="450">
              <a:latin typeface="ＭＳ Ｐゴシック"/>
              <a:cs typeface="ＭＳ Ｐゴシック"/>
            </a:endParaRPr>
          </a:p>
        </p:txBody>
      </p:sp>
      <p:sp>
        <p:nvSpPr>
          <p:cNvPr id="60" name="object 60"/>
          <p:cNvSpPr txBox="1"/>
          <p:nvPr/>
        </p:nvSpPr>
        <p:spPr>
          <a:xfrm>
            <a:off x="1863032" y="3489874"/>
            <a:ext cx="86360" cy="340360"/>
          </a:xfrm>
          <a:prstGeom prst="rect">
            <a:avLst/>
          </a:prstGeom>
        </p:spPr>
        <p:txBody>
          <a:bodyPr vert="horz" wrap="square" lIns="0" tIns="24130" rIns="0" bIns="0" rtlCol="0">
            <a:spAutoFit/>
          </a:bodyPr>
          <a:lstStyle/>
          <a:p>
            <a:pPr marL="12700" marR="5080" algn="just">
              <a:lnSpc>
                <a:spcPts val="480"/>
              </a:lnSpc>
              <a:spcBef>
                <a:spcPts val="190"/>
              </a:spcBef>
            </a:pPr>
            <a:r>
              <a:rPr sz="450" spc="-50" dirty="0">
                <a:latin typeface="ＭＳ Ｐゴシック"/>
                <a:cs typeface="ＭＳ Ｐゴシック"/>
              </a:rPr>
              <a:t>管理橋梁数</a:t>
            </a:r>
            <a:endParaRPr sz="450">
              <a:latin typeface="ＭＳ Ｐゴシック"/>
              <a:cs typeface="ＭＳ Ｐゴシック"/>
            </a:endParaRPr>
          </a:p>
        </p:txBody>
      </p:sp>
      <p:sp>
        <p:nvSpPr>
          <p:cNvPr id="61" name="object 61"/>
          <p:cNvSpPr txBox="1"/>
          <p:nvPr/>
        </p:nvSpPr>
        <p:spPr>
          <a:xfrm>
            <a:off x="2734953" y="3489874"/>
            <a:ext cx="86360" cy="340360"/>
          </a:xfrm>
          <a:prstGeom prst="rect">
            <a:avLst/>
          </a:prstGeom>
        </p:spPr>
        <p:txBody>
          <a:bodyPr vert="horz" wrap="square" lIns="0" tIns="24130" rIns="0" bIns="0" rtlCol="0">
            <a:spAutoFit/>
          </a:bodyPr>
          <a:lstStyle/>
          <a:p>
            <a:pPr marL="12700" marR="5080" algn="just">
              <a:lnSpc>
                <a:spcPts val="480"/>
              </a:lnSpc>
              <a:spcBef>
                <a:spcPts val="190"/>
              </a:spcBef>
            </a:pPr>
            <a:r>
              <a:rPr sz="450" spc="-50" dirty="0">
                <a:latin typeface="ＭＳ Ｐゴシック"/>
                <a:cs typeface="ＭＳ Ｐゴシック"/>
              </a:rPr>
              <a:t>維持補修費</a:t>
            </a:r>
            <a:endParaRPr sz="450">
              <a:latin typeface="ＭＳ Ｐゴシック"/>
              <a:cs typeface="ＭＳ Ｐゴシック"/>
            </a:endParaRPr>
          </a:p>
        </p:txBody>
      </p:sp>
      <p:grpSp>
        <p:nvGrpSpPr>
          <p:cNvPr id="62" name="object 62"/>
          <p:cNvGrpSpPr/>
          <p:nvPr/>
        </p:nvGrpSpPr>
        <p:grpSpPr>
          <a:xfrm>
            <a:off x="1813862" y="3658093"/>
            <a:ext cx="1075055" cy="1372870"/>
            <a:chOff x="1813862" y="3658093"/>
            <a:chExt cx="1075055" cy="1372870"/>
          </a:xfrm>
        </p:grpSpPr>
        <p:sp>
          <p:nvSpPr>
            <p:cNvPr id="63" name="object 63"/>
            <p:cNvSpPr/>
            <p:nvPr/>
          </p:nvSpPr>
          <p:spPr>
            <a:xfrm>
              <a:off x="2024083" y="3872267"/>
              <a:ext cx="638810" cy="608330"/>
            </a:xfrm>
            <a:custGeom>
              <a:avLst/>
              <a:gdLst/>
              <a:ahLst/>
              <a:cxnLst/>
              <a:rect l="l" t="t" r="r" b="b"/>
              <a:pathLst>
                <a:path w="638810" h="608329">
                  <a:moveTo>
                    <a:pt x="0" y="304041"/>
                  </a:moveTo>
                  <a:lnTo>
                    <a:pt x="152108" y="0"/>
                  </a:lnTo>
                  <a:lnTo>
                    <a:pt x="486518" y="0"/>
                  </a:lnTo>
                  <a:lnTo>
                    <a:pt x="638627" y="304041"/>
                  </a:lnTo>
                  <a:lnTo>
                    <a:pt x="486518" y="608083"/>
                  </a:lnTo>
                  <a:lnTo>
                    <a:pt x="152108" y="608083"/>
                  </a:lnTo>
                  <a:lnTo>
                    <a:pt x="0" y="304041"/>
                  </a:lnTo>
                  <a:close/>
                </a:path>
              </a:pathLst>
            </a:custGeom>
            <a:ln w="10935">
              <a:solidFill>
                <a:srgbClr val="FFC000"/>
              </a:solidFill>
            </a:ln>
          </p:spPr>
          <p:txBody>
            <a:bodyPr wrap="square" lIns="0" tIns="0" rIns="0" bIns="0" rtlCol="0"/>
            <a:lstStyle/>
            <a:p>
              <a:endParaRPr/>
            </a:p>
          </p:txBody>
        </p:sp>
        <p:sp>
          <p:nvSpPr>
            <p:cNvPr id="64" name="object 64"/>
            <p:cNvSpPr/>
            <p:nvPr/>
          </p:nvSpPr>
          <p:spPr>
            <a:xfrm>
              <a:off x="1916415" y="3769936"/>
              <a:ext cx="854075" cy="812800"/>
            </a:xfrm>
            <a:custGeom>
              <a:avLst/>
              <a:gdLst/>
              <a:ahLst/>
              <a:cxnLst/>
              <a:rect l="l" t="t" r="r" b="b"/>
              <a:pathLst>
                <a:path w="854075" h="812800">
                  <a:moveTo>
                    <a:pt x="212684" y="406372"/>
                  </a:moveTo>
                  <a:lnTo>
                    <a:pt x="314910" y="202038"/>
                  </a:lnTo>
                  <a:lnTo>
                    <a:pt x="539710" y="202038"/>
                  </a:lnTo>
                  <a:lnTo>
                    <a:pt x="641936" y="406372"/>
                  </a:lnTo>
                  <a:lnTo>
                    <a:pt x="539710" y="610706"/>
                  </a:lnTo>
                  <a:lnTo>
                    <a:pt x="314910" y="610706"/>
                  </a:lnTo>
                  <a:lnTo>
                    <a:pt x="212684" y="406372"/>
                  </a:lnTo>
                  <a:close/>
                </a:path>
                <a:path w="854075" h="812800">
                  <a:moveTo>
                    <a:pt x="0" y="406372"/>
                  </a:moveTo>
                  <a:lnTo>
                    <a:pt x="203331" y="0"/>
                  </a:lnTo>
                  <a:lnTo>
                    <a:pt x="650633" y="0"/>
                  </a:lnTo>
                  <a:lnTo>
                    <a:pt x="853937" y="406372"/>
                  </a:lnTo>
                  <a:lnTo>
                    <a:pt x="650633" y="812745"/>
                  </a:lnTo>
                  <a:lnTo>
                    <a:pt x="203331" y="812745"/>
                  </a:lnTo>
                  <a:lnTo>
                    <a:pt x="0" y="406372"/>
                  </a:lnTo>
                  <a:close/>
                </a:path>
              </a:pathLst>
            </a:custGeom>
            <a:ln w="10935">
              <a:solidFill>
                <a:srgbClr val="585858"/>
              </a:solidFill>
              <a:prstDash val="dash"/>
            </a:ln>
          </p:spPr>
          <p:txBody>
            <a:bodyPr wrap="square" lIns="0" tIns="0" rIns="0" bIns="0" rtlCol="0"/>
            <a:lstStyle/>
            <a:p>
              <a:endParaRPr/>
            </a:p>
          </p:txBody>
        </p:sp>
        <p:sp>
          <p:nvSpPr>
            <p:cNvPr id="65" name="object 65"/>
            <p:cNvSpPr/>
            <p:nvPr/>
          </p:nvSpPr>
          <p:spPr>
            <a:xfrm>
              <a:off x="2088077" y="3685644"/>
              <a:ext cx="770255" cy="892810"/>
            </a:xfrm>
            <a:custGeom>
              <a:avLst/>
              <a:gdLst/>
              <a:ahLst/>
              <a:cxnLst/>
              <a:rect l="l" t="t" r="r" b="b"/>
              <a:pathLst>
                <a:path w="770255" h="892810">
                  <a:moveTo>
                    <a:pt x="37794" y="486838"/>
                  </a:moveTo>
                  <a:lnTo>
                    <a:pt x="0" y="0"/>
                  </a:lnTo>
                  <a:lnTo>
                    <a:pt x="426243" y="183179"/>
                  </a:lnTo>
                  <a:lnTo>
                    <a:pt x="769897" y="494491"/>
                  </a:lnTo>
                  <a:lnTo>
                    <a:pt x="487503" y="892773"/>
                  </a:lnTo>
                  <a:lnTo>
                    <a:pt x="152765" y="697622"/>
                  </a:lnTo>
                  <a:lnTo>
                    <a:pt x="37794" y="486838"/>
                  </a:lnTo>
                  <a:close/>
                </a:path>
              </a:pathLst>
            </a:custGeom>
            <a:ln w="24607">
              <a:solidFill>
                <a:srgbClr val="4AACC5"/>
              </a:solidFill>
            </a:ln>
          </p:spPr>
          <p:txBody>
            <a:bodyPr wrap="square" lIns="0" tIns="0" rIns="0" bIns="0" rtlCol="0"/>
            <a:lstStyle/>
            <a:p>
              <a:endParaRPr/>
            </a:p>
          </p:txBody>
        </p:sp>
        <p:pic>
          <p:nvPicPr>
            <p:cNvPr id="66" name="object 66"/>
            <p:cNvPicPr/>
            <p:nvPr/>
          </p:nvPicPr>
          <p:blipFill>
            <a:blip r:embed="rId11" cstate="print"/>
            <a:stretch>
              <a:fillRect/>
            </a:stretch>
          </p:blipFill>
          <p:spPr>
            <a:xfrm>
              <a:off x="2055260" y="3658093"/>
              <a:ext cx="69572" cy="69532"/>
            </a:xfrm>
            <a:prstGeom prst="rect">
              <a:avLst/>
            </a:prstGeom>
          </p:spPr>
        </p:pic>
        <p:pic>
          <p:nvPicPr>
            <p:cNvPr id="67" name="object 67"/>
            <p:cNvPicPr/>
            <p:nvPr/>
          </p:nvPicPr>
          <p:blipFill>
            <a:blip r:embed="rId12" cstate="print"/>
            <a:stretch>
              <a:fillRect/>
            </a:stretch>
          </p:blipFill>
          <p:spPr>
            <a:xfrm>
              <a:off x="2095954" y="4142854"/>
              <a:ext cx="69572" cy="70188"/>
            </a:xfrm>
            <a:prstGeom prst="rect">
              <a:avLst/>
            </a:prstGeom>
          </p:spPr>
        </p:pic>
        <p:pic>
          <p:nvPicPr>
            <p:cNvPr id="68" name="object 68"/>
            <p:cNvPicPr/>
            <p:nvPr/>
          </p:nvPicPr>
          <p:blipFill>
            <a:blip r:embed="rId13" cstate="print"/>
            <a:stretch>
              <a:fillRect/>
            </a:stretch>
          </p:blipFill>
          <p:spPr>
            <a:xfrm>
              <a:off x="2470729" y="3833237"/>
              <a:ext cx="69572" cy="69532"/>
            </a:xfrm>
            <a:prstGeom prst="rect">
              <a:avLst/>
            </a:prstGeom>
          </p:spPr>
        </p:pic>
        <p:pic>
          <p:nvPicPr>
            <p:cNvPr id="69" name="object 69"/>
            <p:cNvPicPr/>
            <p:nvPr/>
          </p:nvPicPr>
          <p:blipFill>
            <a:blip r:embed="rId14" cstate="print"/>
            <a:stretch>
              <a:fillRect/>
            </a:stretch>
          </p:blipFill>
          <p:spPr>
            <a:xfrm>
              <a:off x="2206220" y="4338333"/>
              <a:ext cx="69572" cy="69532"/>
            </a:xfrm>
            <a:prstGeom prst="rect">
              <a:avLst/>
            </a:prstGeom>
          </p:spPr>
        </p:pic>
        <p:pic>
          <p:nvPicPr>
            <p:cNvPr id="70" name="object 70"/>
            <p:cNvPicPr/>
            <p:nvPr/>
          </p:nvPicPr>
          <p:blipFill>
            <a:blip r:embed="rId13" cstate="print"/>
            <a:stretch>
              <a:fillRect/>
            </a:stretch>
          </p:blipFill>
          <p:spPr>
            <a:xfrm>
              <a:off x="2527831" y="4541683"/>
              <a:ext cx="69572" cy="69532"/>
            </a:xfrm>
            <a:prstGeom prst="rect">
              <a:avLst/>
            </a:prstGeom>
          </p:spPr>
        </p:pic>
        <p:pic>
          <p:nvPicPr>
            <p:cNvPr id="71" name="object 71"/>
            <p:cNvPicPr/>
            <p:nvPr/>
          </p:nvPicPr>
          <p:blipFill>
            <a:blip r:embed="rId12" cstate="print"/>
            <a:stretch>
              <a:fillRect/>
            </a:stretch>
          </p:blipFill>
          <p:spPr>
            <a:xfrm>
              <a:off x="2819250" y="4142854"/>
              <a:ext cx="69572" cy="70188"/>
            </a:xfrm>
            <a:prstGeom prst="rect">
              <a:avLst/>
            </a:prstGeom>
          </p:spPr>
        </p:pic>
        <p:pic>
          <p:nvPicPr>
            <p:cNvPr id="72" name="object 72"/>
            <p:cNvPicPr/>
            <p:nvPr/>
          </p:nvPicPr>
          <p:blipFill>
            <a:blip r:embed="rId15" cstate="print"/>
            <a:stretch>
              <a:fillRect/>
            </a:stretch>
          </p:blipFill>
          <p:spPr>
            <a:xfrm>
              <a:off x="1813862" y="4953805"/>
              <a:ext cx="80400" cy="77078"/>
            </a:xfrm>
            <a:prstGeom prst="rect">
              <a:avLst/>
            </a:prstGeom>
          </p:spPr>
        </p:pic>
      </p:grpSp>
      <p:sp>
        <p:nvSpPr>
          <p:cNvPr id="73" name="object 73"/>
          <p:cNvSpPr txBox="1"/>
          <p:nvPr/>
        </p:nvSpPr>
        <p:spPr>
          <a:xfrm>
            <a:off x="1754625" y="4931340"/>
            <a:ext cx="1135380" cy="198755"/>
          </a:xfrm>
          <a:prstGeom prst="rect">
            <a:avLst/>
          </a:prstGeom>
          <a:ln w="3175">
            <a:solidFill>
              <a:srgbClr val="000000"/>
            </a:solidFill>
          </a:ln>
        </p:spPr>
        <p:txBody>
          <a:bodyPr vert="horz" wrap="square" lIns="0" tIns="20955" rIns="0" bIns="0" rtlCol="0">
            <a:spAutoFit/>
          </a:bodyPr>
          <a:lstStyle/>
          <a:p>
            <a:pPr marL="163195">
              <a:lnSpc>
                <a:spcPct val="100000"/>
              </a:lnSpc>
              <a:spcBef>
                <a:spcPts val="165"/>
              </a:spcBef>
            </a:pPr>
            <a:r>
              <a:rPr sz="500" spc="-5" dirty="0">
                <a:latin typeface="ＭＳ Ｐゴシック"/>
                <a:cs typeface="ＭＳ Ｐゴシック"/>
              </a:rPr>
              <a:t>：人口が同規模自治体の平均値</a:t>
            </a:r>
            <a:endParaRPr sz="500">
              <a:latin typeface="ＭＳ Ｐゴシック"/>
              <a:cs typeface="ＭＳ Ｐゴシック"/>
            </a:endParaRPr>
          </a:p>
          <a:p>
            <a:pPr marL="207010">
              <a:lnSpc>
                <a:spcPct val="100000"/>
              </a:lnSpc>
              <a:spcBef>
                <a:spcPts val="20"/>
              </a:spcBef>
            </a:pPr>
            <a:r>
              <a:rPr sz="500" dirty="0">
                <a:latin typeface="ＭＳ Ｐゴシック"/>
                <a:cs typeface="ＭＳ Ｐゴシック"/>
              </a:rPr>
              <a:t>（●～●万人</a:t>
            </a:r>
            <a:r>
              <a:rPr sz="500" spc="-50" dirty="0">
                <a:latin typeface="ＭＳ Ｐゴシック"/>
                <a:cs typeface="ＭＳ Ｐゴシック"/>
              </a:rPr>
              <a:t>）</a:t>
            </a:r>
            <a:endParaRPr sz="500">
              <a:latin typeface="ＭＳ Ｐゴシック"/>
              <a:cs typeface="ＭＳ Ｐゴシック"/>
            </a:endParaRPr>
          </a:p>
        </p:txBody>
      </p:sp>
      <p:sp>
        <p:nvSpPr>
          <p:cNvPr id="74" name="object 74"/>
          <p:cNvSpPr/>
          <p:nvPr/>
        </p:nvSpPr>
        <p:spPr>
          <a:xfrm>
            <a:off x="1922034" y="5455938"/>
            <a:ext cx="2305050" cy="429259"/>
          </a:xfrm>
          <a:custGeom>
            <a:avLst/>
            <a:gdLst/>
            <a:ahLst/>
            <a:cxnLst/>
            <a:rect l="l" t="t" r="r" b="b"/>
            <a:pathLst>
              <a:path w="2305050" h="429260">
                <a:moveTo>
                  <a:pt x="2232821" y="0"/>
                </a:moveTo>
                <a:lnTo>
                  <a:pt x="71466" y="0"/>
                </a:lnTo>
                <a:lnTo>
                  <a:pt x="20929" y="20928"/>
                </a:lnTo>
                <a:lnTo>
                  <a:pt x="0" y="71462"/>
                </a:lnTo>
                <a:lnTo>
                  <a:pt x="0" y="357312"/>
                </a:lnTo>
                <a:lnTo>
                  <a:pt x="20929" y="407841"/>
                </a:lnTo>
                <a:lnTo>
                  <a:pt x="71466" y="428775"/>
                </a:lnTo>
                <a:lnTo>
                  <a:pt x="2232821" y="428775"/>
                </a:lnTo>
                <a:lnTo>
                  <a:pt x="2260687" y="423158"/>
                </a:lnTo>
                <a:lnTo>
                  <a:pt x="2283449" y="407841"/>
                </a:lnTo>
                <a:lnTo>
                  <a:pt x="2298798" y="385125"/>
                </a:lnTo>
                <a:lnTo>
                  <a:pt x="2304428" y="357312"/>
                </a:lnTo>
                <a:lnTo>
                  <a:pt x="2304428" y="71462"/>
                </a:lnTo>
                <a:lnTo>
                  <a:pt x="2298798" y="43643"/>
                </a:lnTo>
                <a:lnTo>
                  <a:pt x="2283449" y="20928"/>
                </a:lnTo>
                <a:lnTo>
                  <a:pt x="2260687" y="5615"/>
                </a:lnTo>
                <a:lnTo>
                  <a:pt x="2232821" y="0"/>
                </a:lnTo>
                <a:close/>
              </a:path>
            </a:pathLst>
          </a:custGeom>
          <a:solidFill>
            <a:srgbClr val="92CDDD"/>
          </a:solidFill>
        </p:spPr>
        <p:txBody>
          <a:bodyPr wrap="square" lIns="0" tIns="0" rIns="0" bIns="0" rtlCol="0"/>
          <a:lstStyle/>
          <a:p>
            <a:endParaRPr/>
          </a:p>
        </p:txBody>
      </p:sp>
      <p:sp>
        <p:nvSpPr>
          <p:cNvPr id="75" name="object 75"/>
          <p:cNvSpPr txBox="1"/>
          <p:nvPr/>
        </p:nvSpPr>
        <p:spPr>
          <a:xfrm>
            <a:off x="1969588" y="5511591"/>
            <a:ext cx="2208530" cy="329565"/>
          </a:xfrm>
          <a:prstGeom prst="rect">
            <a:avLst/>
          </a:prstGeom>
        </p:spPr>
        <p:txBody>
          <a:bodyPr vert="horz" wrap="square" lIns="0" tIns="12065" rIns="0" bIns="0" rtlCol="0">
            <a:spAutoFit/>
          </a:bodyPr>
          <a:lstStyle/>
          <a:p>
            <a:pPr marL="12700">
              <a:lnSpc>
                <a:spcPts val="1200"/>
              </a:lnSpc>
              <a:spcBef>
                <a:spcPts val="95"/>
              </a:spcBef>
            </a:pPr>
            <a:r>
              <a:rPr sz="1000" spc="-5" dirty="0">
                <a:solidFill>
                  <a:srgbClr val="404040"/>
                </a:solidFill>
                <a:latin typeface="BIZ UDPゴシック"/>
                <a:cs typeface="BIZ UDPゴシック"/>
              </a:rPr>
              <a:t>市町村別のデータを用いて、インフラ</a:t>
            </a:r>
            <a:r>
              <a:rPr sz="1000" spc="-50" dirty="0">
                <a:solidFill>
                  <a:srgbClr val="404040"/>
                </a:solidFill>
                <a:latin typeface="BIZ UDPゴシック"/>
                <a:cs typeface="BIZ UDPゴシック"/>
              </a:rPr>
              <a:t>メ</a:t>
            </a:r>
            <a:endParaRPr sz="1000">
              <a:latin typeface="BIZ UDPゴシック"/>
              <a:cs typeface="BIZ UDPゴシック"/>
            </a:endParaRPr>
          </a:p>
          <a:p>
            <a:pPr marL="12700">
              <a:lnSpc>
                <a:spcPts val="1200"/>
              </a:lnSpc>
            </a:pPr>
            <a:r>
              <a:rPr sz="1000" spc="-25" dirty="0">
                <a:solidFill>
                  <a:srgbClr val="404040"/>
                </a:solidFill>
                <a:latin typeface="BIZ UDPゴシック"/>
                <a:cs typeface="BIZ UDPゴシック"/>
              </a:rPr>
              <a:t>ンテナンスに関する実態を見える化</a:t>
            </a:r>
            <a:endParaRPr sz="1000">
              <a:latin typeface="BIZ UDPゴシック"/>
              <a:cs typeface="BIZ UDPゴシック"/>
            </a:endParaRPr>
          </a:p>
        </p:txBody>
      </p:sp>
      <p:grpSp>
        <p:nvGrpSpPr>
          <p:cNvPr id="76" name="object 76"/>
          <p:cNvGrpSpPr/>
          <p:nvPr/>
        </p:nvGrpSpPr>
        <p:grpSpPr>
          <a:xfrm>
            <a:off x="6631619" y="3593551"/>
            <a:ext cx="1560830" cy="1426210"/>
            <a:chOff x="6631619" y="3593551"/>
            <a:chExt cx="1560830" cy="1426210"/>
          </a:xfrm>
        </p:grpSpPr>
        <p:pic>
          <p:nvPicPr>
            <p:cNvPr id="77" name="object 77"/>
            <p:cNvPicPr/>
            <p:nvPr/>
          </p:nvPicPr>
          <p:blipFill>
            <a:blip r:embed="rId16" cstate="print"/>
            <a:stretch>
              <a:fillRect/>
            </a:stretch>
          </p:blipFill>
          <p:spPr>
            <a:xfrm>
              <a:off x="6665010" y="3659000"/>
              <a:ext cx="1480046" cy="1308419"/>
            </a:xfrm>
            <a:prstGeom prst="rect">
              <a:avLst/>
            </a:prstGeom>
          </p:spPr>
        </p:pic>
        <p:sp>
          <p:nvSpPr>
            <p:cNvPr id="78" name="object 78"/>
            <p:cNvSpPr/>
            <p:nvPr/>
          </p:nvSpPr>
          <p:spPr>
            <a:xfrm>
              <a:off x="6636894" y="3598826"/>
              <a:ext cx="1550670" cy="1415415"/>
            </a:xfrm>
            <a:custGeom>
              <a:avLst/>
              <a:gdLst/>
              <a:ahLst/>
              <a:cxnLst/>
              <a:rect l="l" t="t" r="r" b="b"/>
              <a:pathLst>
                <a:path w="1550670" h="1415414">
                  <a:moveTo>
                    <a:pt x="0" y="1415042"/>
                  </a:moveTo>
                  <a:lnTo>
                    <a:pt x="1550166" y="1415042"/>
                  </a:lnTo>
                  <a:lnTo>
                    <a:pt x="1550166" y="0"/>
                  </a:lnTo>
                  <a:lnTo>
                    <a:pt x="0" y="0"/>
                  </a:lnTo>
                  <a:lnTo>
                    <a:pt x="0" y="1415042"/>
                  </a:lnTo>
                  <a:close/>
                </a:path>
              </a:pathLst>
            </a:custGeom>
            <a:ln w="10550">
              <a:solidFill>
                <a:srgbClr val="7E7E7E"/>
              </a:solidFill>
            </a:ln>
          </p:spPr>
          <p:txBody>
            <a:bodyPr wrap="square" lIns="0" tIns="0" rIns="0" bIns="0" rtlCol="0"/>
            <a:lstStyle/>
            <a:p>
              <a:endParaRPr/>
            </a:p>
          </p:txBody>
        </p:sp>
      </p:grpSp>
      <p:grpSp>
        <p:nvGrpSpPr>
          <p:cNvPr id="79" name="object 79"/>
          <p:cNvGrpSpPr/>
          <p:nvPr/>
        </p:nvGrpSpPr>
        <p:grpSpPr>
          <a:xfrm>
            <a:off x="4884358" y="3600317"/>
            <a:ext cx="1616710" cy="635635"/>
            <a:chOff x="4884358" y="3600317"/>
            <a:chExt cx="1616710" cy="635635"/>
          </a:xfrm>
        </p:grpSpPr>
        <p:pic>
          <p:nvPicPr>
            <p:cNvPr id="80" name="object 80"/>
            <p:cNvPicPr/>
            <p:nvPr/>
          </p:nvPicPr>
          <p:blipFill>
            <a:blip r:embed="rId17" cstate="print"/>
            <a:stretch>
              <a:fillRect/>
            </a:stretch>
          </p:blipFill>
          <p:spPr>
            <a:xfrm>
              <a:off x="4924916" y="3657736"/>
              <a:ext cx="1565247" cy="554725"/>
            </a:xfrm>
            <a:prstGeom prst="rect">
              <a:avLst/>
            </a:prstGeom>
          </p:spPr>
        </p:pic>
        <p:sp>
          <p:nvSpPr>
            <p:cNvPr id="81" name="object 81"/>
            <p:cNvSpPr/>
            <p:nvPr/>
          </p:nvSpPr>
          <p:spPr>
            <a:xfrm>
              <a:off x="4889633" y="3605592"/>
              <a:ext cx="1605915" cy="625475"/>
            </a:xfrm>
            <a:custGeom>
              <a:avLst/>
              <a:gdLst/>
              <a:ahLst/>
              <a:cxnLst/>
              <a:rect l="l" t="t" r="r" b="b"/>
              <a:pathLst>
                <a:path w="1605914" h="625475">
                  <a:moveTo>
                    <a:pt x="0" y="625015"/>
                  </a:moveTo>
                  <a:lnTo>
                    <a:pt x="1605875" y="625015"/>
                  </a:lnTo>
                  <a:lnTo>
                    <a:pt x="1605875" y="0"/>
                  </a:lnTo>
                  <a:lnTo>
                    <a:pt x="0" y="0"/>
                  </a:lnTo>
                  <a:lnTo>
                    <a:pt x="0" y="625015"/>
                  </a:lnTo>
                  <a:close/>
                </a:path>
              </a:pathLst>
            </a:custGeom>
            <a:ln w="10550">
              <a:solidFill>
                <a:srgbClr val="7E7E7E"/>
              </a:solidFill>
            </a:ln>
          </p:spPr>
          <p:txBody>
            <a:bodyPr wrap="square" lIns="0" tIns="0" rIns="0" bIns="0" rtlCol="0"/>
            <a:lstStyle/>
            <a:p>
              <a:endParaRPr/>
            </a:p>
          </p:txBody>
        </p:sp>
      </p:grpSp>
      <p:grpSp>
        <p:nvGrpSpPr>
          <p:cNvPr id="82" name="object 82"/>
          <p:cNvGrpSpPr/>
          <p:nvPr/>
        </p:nvGrpSpPr>
        <p:grpSpPr>
          <a:xfrm>
            <a:off x="4884358" y="4498368"/>
            <a:ext cx="1616710" cy="645795"/>
            <a:chOff x="4884358" y="4498368"/>
            <a:chExt cx="1616710" cy="645795"/>
          </a:xfrm>
        </p:grpSpPr>
        <p:pic>
          <p:nvPicPr>
            <p:cNvPr id="83" name="object 83"/>
            <p:cNvPicPr/>
            <p:nvPr/>
          </p:nvPicPr>
          <p:blipFill>
            <a:blip r:embed="rId18" cstate="print"/>
            <a:stretch>
              <a:fillRect/>
            </a:stretch>
          </p:blipFill>
          <p:spPr>
            <a:xfrm>
              <a:off x="4911947" y="4560255"/>
              <a:ext cx="1578216" cy="560423"/>
            </a:xfrm>
            <a:prstGeom prst="rect">
              <a:avLst/>
            </a:prstGeom>
          </p:spPr>
        </p:pic>
        <p:sp>
          <p:nvSpPr>
            <p:cNvPr id="84" name="object 84"/>
            <p:cNvSpPr/>
            <p:nvPr/>
          </p:nvSpPr>
          <p:spPr>
            <a:xfrm>
              <a:off x="4889633" y="4503643"/>
              <a:ext cx="1605915" cy="635635"/>
            </a:xfrm>
            <a:custGeom>
              <a:avLst/>
              <a:gdLst/>
              <a:ahLst/>
              <a:cxnLst/>
              <a:rect l="l" t="t" r="r" b="b"/>
              <a:pathLst>
                <a:path w="1605914" h="635635">
                  <a:moveTo>
                    <a:pt x="0" y="635144"/>
                  </a:moveTo>
                  <a:lnTo>
                    <a:pt x="1605875" y="635144"/>
                  </a:lnTo>
                  <a:lnTo>
                    <a:pt x="1605875" y="0"/>
                  </a:lnTo>
                  <a:lnTo>
                    <a:pt x="0" y="0"/>
                  </a:lnTo>
                  <a:lnTo>
                    <a:pt x="0" y="635144"/>
                  </a:lnTo>
                  <a:close/>
                </a:path>
              </a:pathLst>
            </a:custGeom>
            <a:ln w="10550">
              <a:solidFill>
                <a:srgbClr val="7E7E7E"/>
              </a:solidFill>
            </a:ln>
          </p:spPr>
          <p:txBody>
            <a:bodyPr wrap="square" lIns="0" tIns="0" rIns="0" bIns="0" rtlCol="0"/>
            <a:lstStyle/>
            <a:p>
              <a:endParaRPr/>
            </a:p>
          </p:txBody>
        </p:sp>
      </p:grpSp>
      <p:sp>
        <p:nvSpPr>
          <p:cNvPr id="85" name="object 85"/>
          <p:cNvSpPr txBox="1">
            <a:spLocks noGrp="1"/>
          </p:cNvSpPr>
          <p:nvPr>
            <p:ph type="sldNum" sz="quarter" idx="7"/>
          </p:nvPr>
        </p:nvSpPr>
        <p:spPr>
          <a:prstGeom prst="rect">
            <a:avLst/>
          </a:prstGeom>
        </p:spPr>
        <p:txBody>
          <a:bodyPr vert="horz" wrap="square" lIns="0" tIns="27305" rIns="0" bIns="0" rtlCol="0">
            <a:spAutoFit/>
          </a:bodyPr>
          <a:lstStyle/>
          <a:p>
            <a:pPr marL="38100">
              <a:lnSpc>
                <a:spcPct val="100000"/>
              </a:lnSpc>
              <a:spcBef>
                <a:spcPts val="215"/>
              </a:spcBef>
            </a:pPr>
            <a:r>
              <a:rPr spc="-25" dirty="0"/>
              <a:t>14</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884289" y="263740"/>
            <a:ext cx="2259965" cy="255904"/>
          </a:xfrm>
          <a:prstGeom prst="rect">
            <a:avLst/>
          </a:prstGeom>
          <a:solidFill>
            <a:srgbClr val="001F5F"/>
          </a:solidFill>
        </p:spPr>
        <p:txBody>
          <a:bodyPr vert="horz" wrap="square" lIns="0" tIns="47625" rIns="0" bIns="0" rtlCol="0">
            <a:spAutoFit/>
          </a:bodyPr>
          <a:lstStyle/>
          <a:p>
            <a:pPr marL="92075">
              <a:lnSpc>
                <a:spcPct val="100000"/>
              </a:lnSpc>
              <a:spcBef>
                <a:spcPts val="375"/>
              </a:spcBef>
              <a:tabLst>
                <a:tab pos="1663700" algn="l"/>
              </a:tabLst>
            </a:pPr>
            <a:r>
              <a:rPr sz="1100" b="1" spc="-10" dirty="0">
                <a:solidFill>
                  <a:srgbClr val="FFFFFF"/>
                </a:solidFill>
                <a:latin typeface="Meiryo UI"/>
                <a:cs typeface="Meiryo UI"/>
              </a:rPr>
              <a:t>「群マネの手引きVer.1</a:t>
            </a:r>
            <a:r>
              <a:rPr sz="1100" b="1" spc="-50" dirty="0">
                <a:solidFill>
                  <a:srgbClr val="FFFFFF"/>
                </a:solidFill>
                <a:latin typeface="Meiryo UI"/>
                <a:cs typeface="Meiryo UI"/>
              </a:rPr>
              <a:t>」</a:t>
            </a:r>
            <a:r>
              <a:rPr sz="1100" b="1" dirty="0">
                <a:solidFill>
                  <a:srgbClr val="FFFFFF"/>
                </a:solidFill>
                <a:latin typeface="Meiryo UI"/>
                <a:cs typeface="Meiryo UI"/>
              </a:rPr>
              <a:t>	</a:t>
            </a:r>
            <a:r>
              <a:rPr sz="1100" b="1" spc="-25" dirty="0">
                <a:solidFill>
                  <a:srgbClr val="FFFFFF"/>
                </a:solidFill>
                <a:latin typeface="Meiryo UI"/>
                <a:cs typeface="Meiryo UI"/>
              </a:rPr>
              <a:t>P31</a:t>
            </a:r>
            <a:endParaRPr sz="1100">
              <a:latin typeface="Meiryo UI"/>
              <a:cs typeface="Meiryo UI"/>
            </a:endParaRPr>
          </a:p>
        </p:txBody>
      </p:sp>
      <p:sp>
        <p:nvSpPr>
          <p:cNvPr id="3" name="object 3"/>
          <p:cNvSpPr txBox="1"/>
          <p:nvPr/>
        </p:nvSpPr>
        <p:spPr>
          <a:xfrm>
            <a:off x="0" y="263740"/>
            <a:ext cx="2459355" cy="255904"/>
          </a:xfrm>
          <a:prstGeom prst="rect">
            <a:avLst/>
          </a:prstGeom>
          <a:solidFill>
            <a:srgbClr val="001F5F"/>
          </a:solidFill>
        </p:spPr>
        <p:txBody>
          <a:bodyPr vert="horz" wrap="square" lIns="0" tIns="47625" rIns="0" bIns="0" rtlCol="0">
            <a:spAutoFit/>
          </a:bodyPr>
          <a:lstStyle/>
          <a:p>
            <a:pPr marL="91440">
              <a:lnSpc>
                <a:spcPct val="100000"/>
              </a:lnSpc>
              <a:spcBef>
                <a:spcPts val="375"/>
              </a:spcBef>
            </a:pPr>
            <a:r>
              <a:rPr sz="1100" b="1" spc="10" dirty="0">
                <a:solidFill>
                  <a:srgbClr val="FFFFFF"/>
                </a:solidFill>
                <a:latin typeface="Meiryo UI"/>
                <a:cs typeface="Meiryo UI"/>
              </a:rPr>
              <a:t>４ 群マネの実施プロセス</a:t>
            </a:r>
            <a:endParaRPr sz="1100">
              <a:latin typeface="Meiryo UI"/>
              <a:cs typeface="Meiryo UI"/>
            </a:endParaRPr>
          </a:p>
        </p:txBody>
      </p:sp>
      <p:sp>
        <p:nvSpPr>
          <p:cNvPr id="4" name="object 4"/>
          <p:cNvSpPr txBox="1"/>
          <p:nvPr/>
        </p:nvSpPr>
        <p:spPr>
          <a:xfrm>
            <a:off x="2557652" y="298450"/>
            <a:ext cx="3094468" cy="320601"/>
          </a:xfrm>
          <a:prstGeom prst="rect">
            <a:avLst/>
          </a:prstGeom>
        </p:spPr>
        <p:txBody>
          <a:bodyPr vert="horz" wrap="square" lIns="0" tIns="12700" rIns="0" bIns="0" rtlCol="0">
            <a:spAutoFit/>
          </a:bodyPr>
          <a:lstStyle/>
          <a:p>
            <a:pPr marL="12700">
              <a:lnSpc>
                <a:spcPct val="100000"/>
              </a:lnSpc>
              <a:spcBef>
                <a:spcPts val="100"/>
              </a:spcBef>
            </a:pPr>
            <a:r>
              <a:rPr sz="2000" b="1" spc="-25" dirty="0">
                <a:solidFill>
                  <a:srgbClr val="001F5F"/>
                </a:solidFill>
                <a:latin typeface="Meiryo UI"/>
                <a:cs typeface="Meiryo UI"/>
              </a:rPr>
              <a:t>各ステップのＱ＆Ａ</a:t>
            </a:r>
            <a:endParaRPr sz="2000" dirty="0">
              <a:latin typeface="Meiryo UI"/>
              <a:cs typeface="Meiryo UI"/>
            </a:endParaRPr>
          </a:p>
        </p:txBody>
      </p:sp>
      <p:sp>
        <p:nvSpPr>
          <p:cNvPr id="5" name="object 5"/>
          <p:cNvSpPr txBox="1"/>
          <p:nvPr/>
        </p:nvSpPr>
        <p:spPr>
          <a:xfrm>
            <a:off x="1407985" y="1163502"/>
            <a:ext cx="6864350" cy="478155"/>
          </a:xfrm>
          <a:prstGeom prst="rect">
            <a:avLst/>
          </a:prstGeom>
          <a:ln w="21101">
            <a:solidFill>
              <a:srgbClr val="404040"/>
            </a:solidFill>
          </a:ln>
        </p:spPr>
        <p:txBody>
          <a:bodyPr vert="horz" wrap="square" lIns="0" tIns="130810" rIns="0" bIns="0" rtlCol="0">
            <a:spAutoFit/>
          </a:bodyPr>
          <a:lstStyle/>
          <a:p>
            <a:pPr marL="99695">
              <a:lnSpc>
                <a:spcPct val="100000"/>
              </a:lnSpc>
              <a:spcBef>
                <a:spcPts val="1030"/>
              </a:spcBef>
            </a:pPr>
            <a:r>
              <a:rPr sz="1550" b="1" spc="-30" dirty="0">
                <a:solidFill>
                  <a:srgbClr val="404040"/>
                </a:solidFill>
                <a:latin typeface="BIZ UDPゴシック"/>
                <a:cs typeface="BIZ UDPゴシック"/>
              </a:rPr>
              <a:t>「導入効果はどのように試算する？」</a:t>
            </a:r>
            <a:endParaRPr sz="1550">
              <a:latin typeface="BIZ UDPゴシック"/>
              <a:cs typeface="BIZ UDPゴシック"/>
            </a:endParaRPr>
          </a:p>
        </p:txBody>
      </p:sp>
      <p:sp>
        <p:nvSpPr>
          <p:cNvPr id="6" name="object 6"/>
          <p:cNvSpPr txBox="1"/>
          <p:nvPr/>
        </p:nvSpPr>
        <p:spPr>
          <a:xfrm>
            <a:off x="853419" y="1162658"/>
            <a:ext cx="480059" cy="478155"/>
          </a:xfrm>
          <a:prstGeom prst="rect">
            <a:avLst/>
          </a:prstGeom>
          <a:solidFill>
            <a:srgbClr val="585858"/>
          </a:solidFill>
        </p:spPr>
        <p:txBody>
          <a:bodyPr vert="horz" wrap="square" lIns="0" tIns="47625" rIns="0" bIns="0" rtlCol="0">
            <a:spAutoFit/>
          </a:bodyPr>
          <a:lstStyle/>
          <a:p>
            <a:pPr marL="92710">
              <a:lnSpc>
                <a:spcPct val="100000"/>
              </a:lnSpc>
              <a:spcBef>
                <a:spcPts val="375"/>
              </a:spcBef>
            </a:pPr>
            <a:r>
              <a:rPr sz="2650" spc="-50" dirty="0">
                <a:solidFill>
                  <a:srgbClr val="FFFFFF"/>
                </a:solidFill>
                <a:latin typeface="HGP創英角ｺﾞｼｯｸUB"/>
                <a:cs typeface="HGP創英角ｺﾞｼｯｸUB"/>
              </a:rPr>
              <a:t>Ｑ</a:t>
            </a:r>
            <a:endParaRPr sz="2650">
              <a:latin typeface="HGP創英角ｺﾞｼｯｸUB"/>
              <a:cs typeface="HGP創英角ｺﾞｼｯｸUB"/>
            </a:endParaRPr>
          </a:p>
        </p:txBody>
      </p:sp>
      <p:sp>
        <p:nvSpPr>
          <p:cNvPr id="7" name="object 7"/>
          <p:cNvSpPr/>
          <p:nvPr/>
        </p:nvSpPr>
        <p:spPr>
          <a:xfrm>
            <a:off x="854263" y="1737454"/>
            <a:ext cx="480059" cy="478155"/>
          </a:xfrm>
          <a:custGeom>
            <a:avLst/>
            <a:gdLst/>
            <a:ahLst/>
            <a:cxnLst/>
            <a:rect l="l" t="t" r="r" b="b"/>
            <a:pathLst>
              <a:path w="480059" h="478155">
                <a:moveTo>
                  <a:pt x="0" y="477729"/>
                </a:moveTo>
                <a:lnTo>
                  <a:pt x="479441" y="477729"/>
                </a:lnTo>
                <a:lnTo>
                  <a:pt x="479441" y="0"/>
                </a:lnTo>
                <a:lnTo>
                  <a:pt x="0" y="0"/>
                </a:lnTo>
                <a:lnTo>
                  <a:pt x="0" y="477729"/>
                </a:lnTo>
                <a:close/>
              </a:path>
            </a:pathLst>
          </a:custGeom>
          <a:ln w="21101">
            <a:solidFill>
              <a:srgbClr val="404040"/>
            </a:solidFill>
          </a:ln>
        </p:spPr>
        <p:txBody>
          <a:bodyPr wrap="square" lIns="0" tIns="0" rIns="0" bIns="0" rtlCol="0"/>
          <a:lstStyle/>
          <a:p>
            <a:endParaRPr/>
          </a:p>
        </p:txBody>
      </p:sp>
      <p:sp>
        <p:nvSpPr>
          <p:cNvPr id="8" name="object 8"/>
          <p:cNvSpPr txBox="1"/>
          <p:nvPr/>
        </p:nvSpPr>
        <p:spPr>
          <a:xfrm>
            <a:off x="975253" y="1802406"/>
            <a:ext cx="236854" cy="363855"/>
          </a:xfrm>
          <a:prstGeom prst="rect">
            <a:avLst/>
          </a:prstGeom>
        </p:spPr>
        <p:txBody>
          <a:bodyPr vert="horz" wrap="square" lIns="0" tIns="15240" rIns="0" bIns="0" rtlCol="0">
            <a:spAutoFit/>
          </a:bodyPr>
          <a:lstStyle/>
          <a:p>
            <a:pPr marL="12700">
              <a:lnSpc>
                <a:spcPct val="100000"/>
              </a:lnSpc>
              <a:spcBef>
                <a:spcPts val="120"/>
              </a:spcBef>
            </a:pPr>
            <a:r>
              <a:rPr sz="2200" spc="-484" dirty="0">
                <a:solidFill>
                  <a:srgbClr val="404040"/>
                </a:solidFill>
                <a:latin typeface="HGP創英角ｺﾞｼｯｸUB"/>
                <a:cs typeface="HGP創英角ｺﾞｼｯｸUB"/>
              </a:rPr>
              <a:t>Ａ</a:t>
            </a:r>
            <a:endParaRPr sz="2200">
              <a:latin typeface="HGP創英角ｺﾞｼｯｸUB"/>
              <a:cs typeface="HGP創英角ｺﾞｼｯｸUB"/>
            </a:endParaRPr>
          </a:p>
        </p:txBody>
      </p:sp>
      <p:sp>
        <p:nvSpPr>
          <p:cNvPr id="9" name="object 9"/>
          <p:cNvSpPr txBox="1"/>
          <p:nvPr/>
        </p:nvSpPr>
        <p:spPr>
          <a:xfrm>
            <a:off x="1407141" y="1736609"/>
            <a:ext cx="6864350" cy="898525"/>
          </a:xfrm>
          <a:prstGeom prst="rect">
            <a:avLst/>
          </a:prstGeom>
          <a:ln w="10550">
            <a:solidFill>
              <a:srgbClr val="7E7E7E"/>
            </a:solidFill>
          </a:ln>
        </p:spPr>
        <p:txBody>
          <a:bodyPr vert="horz" wrap="square" lIns="0" tIns="48260" rIns="0" bIns="0" rtlCol="0">
            <a:spAutoFit/>
          </a:bodyPr>
          <a:lstStyle/>
          <a:p>
            <a:pPr marL="292100" marR="88265" indent="-191135" algn="just">
              <a:lnSpc>
                <a:spcPct val="102299"/>
              </a:lnSpc>
              <a:spcBef>
                <a:spcPts val="380"/>
              </a:spcBef>
              <a:buFont typeface="Arial"/>
              <a:buChar char="•"/>
              <a:tabLst>
                <a:tab pos="292100" algn="l"/>
              </a:tabLst>
            </a:pPr>
            <a:r>
              <a:rPr sz="1300" spc="30" dirty="0">
                <a:solidFill>
                  <a:srgbClr val="404040"/>
                </a:solidFill>
                <a:latin typeface="BIZ UDPゴシック"/>
                <a:cs typeface="BIZ UDPゴシック"/>
              </a:rPr>
              <a:t>不確定要素が多く、</a:t>
            </a:r>
            <a:r>
              <a:rPr sz="1300" b="1" u="sng" spc="30" dirty="0">
                <a:solidFill>
                  <a:srgbClr val="404040"/>
                </a:solidFill>
                <a:uFill>
                  <a:solidFill>
                    <a:srgbClr val="404040"/>
                  </a:solidFill>
                </a:uFill>
                <a:latin typeface="BIZ UDPゴシック"/>
                <a:cs typeface="BIZ UDPゴシック"/>
              </a:rPr>
              <a:t>大掴みの概算となることに留意しつつ、</a:t>
            </a:r>
            <a:r>
              <a:rPr sz="1300" u="none" spc="-100" dirty="0">
                <a:solidFill>
                  <a:srgbClr val="404040"/>
                </a:solidFill>
                <a:latin typeface="BIZ UDPゴシック"/>
                <a:cs typeface="BIZ UDPゴシック"/>
              </a:rPr>
              <a:t>付録編【導入効果試算ツー</a:t>
            </a:r>
            <a:r>
              <a:rPr sz="1300" u="none" spc="25" dirty="0">
                <a:solidFill>
                  <a:srgbClr val="404040"/>
                </a:solidFill>
                <a:latin typeface="BIZ UDPゴシック"/>
                <a:cs typeface="BIZ UDPゴシック"/>
              </a:rPr>
              <a:t>ル】を活用して、事業導入による</a:t>
            </a:r>
            <a:r>
              <a:rPr sz="1300" b="1" u="sng" spc="50" dirty="0">
                <a:solidFill>
                  <a:srgbClr val="404040"/>
                </a:solidFill>
                <a:uFill>
                  <a:solidFill>
                    <a:srgbClr val="404040"/>
                  </a:solidFill>
                </a:uFill>
                <a:latin typeface="BIZ UDPゴシック"/>
                <a:cs typeface="BIZ UDPゴシック"/>
              </a:rPr>
              <a:t>直営対応時間の変化（アウトソーシング等による縮減）</a:t>
            </a:r>
            <a:r>
              <a:rPr sz="1300" u="none" spc="50" dirty="0">
                <a:solidFill>
                  <a:srgbClr val="404040"/>
                </a:solidFill>
                <a:latin typeface="BIZ UDPゴシック"/>
                <a:cs typeface="BIZ UDPゴシック"/>
              </a:rPr>
              <a:t>や</a:t>
            </a:r>
            <a:r>
              <a:rPr sz="1300" b="1" u="sng" spc="25" dirty="0">
                <a:solidFill>
                  <a:srgbClr val="404040"/>
                </a:solidFill>
                <a:uFill>
                  <a:solidFill>
                    <a:srgbClr val="404040"/>
                  </a:solidFill>
                </a:uFill>
                <a:latin typeface="BIZ UDPゴシック"/>
                <a:cs typeface="BIZ UDPゴシック"/>
              </a:rPr>
              <a:t>委託金額の変化</a:t>
            </a:r>
            <a:r>
              <a:rPr sz="1300" u="none" spc="20" dirty="0">
                <a:solidFill>
                  <a:srgbClr val="404040"/>
                </a:solidFill>
                <a:latin typeface="BIZ UDPゴシック"/>
                <a:cs typeface="BIZ UDPゴシック"/>
              </a:rPr>
              <a:t>を想定することで、「直営＋委託」のトータルコストを比較できます。</a:t>
            </a:r>
            <a:endParaRPr sz="1300">
              <a:latin typeface="BIZ UDPゴシック"/>
              <a:cs typeface="BIZ UDPゴシック"/>
            </a:endParaRPr>
          </a:p>
          <a:p>
            <a:pPr marL="292100" indent="-191135" algn="just">
              <a:lnSpc>
                <a:spcPct val="100000"/>
              </a:lnSpc>
              <a:spcBef>
                <a:spcPts val="35"/>
              </a:spcBef>
              <a:buFont typeface="Arial"/>
              <a:buChar char="•"/>
              <a:tabLst>
                <a:tab pos="292100" algn="l"/>
              </a:tabLst>
            </a:pPr>
            <a:r>
              <a:rPr sz="1300" dirty="0">
                <a:solidFill>
                  <a:srgbClr val="404040"/>
                </a:solidFill>
                <a:latin typeface="BIZ UDPゴシック"/>
                <a:cs typeface="BIZ UDPゴシック"/>
              </a:rPr>
              <a:t>なお、直営対応時間は、</a:t>
            </a:r>
            <a:r>
              <a:rPr sz="1300" b="1" u="sng" dirty="0">
                <a:solidFill>
                  <a:srgbClr val="404040"/>
                </a:solidFill>
                <a:uFill>
                  <a:solidFill>
                    <a:srgbClr val="404040"/>
                  </a:solidFill>
                </a:uFill>
                <a:latin typeface="BIZ UDPゴシック"/>
                <a:cs typeface="BIZ UDPゴシック"/>
              </a:rPr>
              <a:t>人件費単価を設定</a:t>
            </a:r>
            <a:r>
              <a:rPr sz="1300" u="none" spc="-5" dirty="0">
                <a:solidFill>
                  <a:srgbClr val="404040"/>
                </a:solidFill>
                <a:latin typeface="BIZ UDPゴシック"/>
                <a:cs typeface="BIZ UDPゴシック"/>
              </a:rPr>
              <a:t>することで、貨幣換算が可能です。</a:t>
            </a:r>
            <a:endParaRPr sz="1300">
              <a:latin typeface="BIZ UDPゴシック"/>
              <a:cs typeface="BIZ UDPゴシック"/>
            </a:endParaRPr>
          </a:p>
        </p:txBody>
      </p:sp>
      <p:grpSp>
        <p:nvGrpSpPr>
          <p:cNvPr id="10" name="object 10"/>
          <p:cNvGrpSpPr/>
          <p:nvPr/>
        </p:nvGrpSpPr>
        <p:grpSpPr>
          <a:xfrm>
            <a:off x="804462" y="737259"/>
            <a:ext cx="7597140" cy="319405"/>
            <a:chOff x="804462" y="737259"/>
            <a:chExt cx="7597140" cy="319405"/>
          </a:xfrm>
        </p:grpSpPr>
        <p:sp>
          <p:nvSpPr>
            <p:cNvPr id="11" name="object 11"/>
            <p:cNvSpPr/>
            <p:nvPr/>
          </p:nvSpPr>
          <p:spPr>
            <a:xfrm>
              <a:off x="804462" y="737259"/>
              <a:ext cx="7597140" cy="319405"/>
            </a:xfrm>
            <a:custGeom>
              <a:avLst/>
              <a:gdLst/>
              <a:ahLst/>
              <a:cxnLst/>
              <a:rect l="l" t="t" r="r" b="b"/>
              <a:pathLst>
                <a:path w="7597140" h="319405">
                  <a:moveTo>
                    <a:pt x="7596784" y="0"/>
                  </a:moveTo>
                  <a:lnTo>
                    <a:pt x="0" y="0"/>
                  </a:lnTo>
                  <a:lnTo>
                    <a:pt x="0" y="319049"/>
                  </a:lnTo>
                  <a:lnTo>
                    <a:pt x="7596784" y="319049"/>
                  </a:lnTo>
                  <a:lnTo>
                    <a:pt x="7596784" y="0"/>
                  </a:lnTo>
                  <a:close/>
                </a:path>
              </a:pathLst>
            </a:custGeom>
            <a:solidFill>
              <a:srgbClr val="7E7E7E"/>
            </a:solidFill>
          </p:spPr>
          <p:txBody>
            <a:bodyPr wrap="square" lIns="0" tIns="0" rIns="0" bIns="0" rtlCol="0"/>
            <a:lstStyle/>
            <a:p>
              <a:endParaRPr/>
            </a:p>
          </p:txBody>
        </p:sp>
        <p:sp>
          <p:nvSpPr>
            <p:cNvPr id="12" name="object 12"/>
            <p:cNvSpPr/>
            <p:nvPr/>
          </p:nvSpPr>
          <p:spPr>
            <a:xfrm>
              <a:off x="2970460" y="777773"/>
              <a:ext cx="0" cy="239395"/>
            </a:xfrm>
            <a:custGeom>
              <a:avLst/>
              <a:gdLst/>
              <a:ahLst/>
              <a:cxnLst/>
              <a:rect l="l" t="t" r="r" b="b"/>
              <a:pathLst>
                <a:path h="239394">
                  <a:moveTo>
                    <a:pt x="0" y="0"/>
                  </a:moveTo>
                  <a:lnTo>
                    <a:pt x="0" y="239286"/>
                  </a:lnTo>
                </a:path>
              </a:pathLst>
            </a:custGeom>
            <a:ln w="10551">
              <a:solidFill>
                <a:srgbClr val="FFFFFF"/>
              </a:solidFill>
            </a:ln>
          </p:spPr>
          <p:txBody>
            <a:bodyPr wrap="square" lIns="0" tIns="0" rIns="0" bIns="0" rtlCol="0"/>
            <a:lstStyle/>
            <a:p>
              <a:endParaRPr/>
            </a:p>
          </p:txBody>
        </p:sp>
        <p:sp>
          <p:nvSpPr>
            <p:cNvPr id="13" name="object 13"/>
            <p:cNvSpPr/>
            <p:nvPr/>
          </p:nvSpPr>
          <p:spPr>
            <a:xfrm>
              <a:off x="7714230" y="779462"/>
              <a:ext cx="557530" cy="234950"/>
            </a:xfrm>
            <a:custGeom>
              <a:avLst/>
              <a:gdLst/>
              <a:ahLst/>
              <a:cxnLst/>
              <a:rect l="l" t="t" r="r" b="b"/>
              <a:pathLst>
                <a:path w="557529" h="234950">
                  <a:moveTo>
                    <a:pt x="517847" y="0"/>
                  </a:moveTo>
                  <a:lnTo>
                    <a:pt x="39109" y="0"/>
                  </a:lnTo>
                  <a:lnTo>
                    <a:pt x="3064" y="23916"/>
                  </a:lnTo>
                  <a:lnTo>
                    <a:pt x="0" y="39107"/>
                  </a:lnTo>
                  <a:lnTo>
                    <a:pt x="0" y="195537"/>
                  </a:lnTo>
                  <a:lnTo>
                    <a:pt x="23858" y="231580"/>
                  </a:lnTo>
                  <a:lnTo>
                    <a:pt x="517847" y="234644"/>
                  </a:lnTo>
                  <a:lnTo>
                    <a:pt x="533098" y="231580"/>
                  </a:lnTo>
                  <a:lnTo>
                    <a:pt x="545526" y="223214"/>
                  </a:lnTo>
                  <a:lnTo>
                    <a:pt x="553892" y="210787"/>
                  </a:lnTo>
                  <a:lnTo>
                    <a:pt x="556956" y="195537"/>
                  </a:lnTo>
                  <a:lnTo>
                    <a:pt x="556956" y="39107"/>
                  </a:lnTo>
                  <a:lnTo>
                    <a:pt x="553892" y="23916"/>
                  </a:lnTo>
                  <a:lnTo>
                    <a:pt x="545526" y="11482"/>
                  </a:lnTo>
                  <a:lnTo>
                    <a:pt x="533098" y="3083"/>
                  </a:lnTo>
                  <a:lnTo>
                    <a:pt x="517847" y="0"/>
                  </a:lnTo>
                  <a:close/>
                </a:path>
              </a:pathLst>
            </a:custGeom>
            <a:solidFill>
              <a:srgbClr val="FFFFFF"/>
            </a:solidFill>
          </p:spPr>
          <p:txBody>
            <a:bodyPr wrap="square" lIns="0" tIns="0" rIns="0" bIns="0" rtlCol="0"/>
            <a:lstStyle/>
            <a:p>
              <a:endParaRPr/>
            </a:p>
          </p:txBody>
        </p:sp>
      </p:grpSp>
      <p:sp>
        <p:nvSpPr>
          <p:cNvPr id="14" name="object 14"/>
          <p:cNvSpPr txBox="1"/>
          <p:nvPr/>
        </p:nvSpPr>
        <p:spPr>
          <a:xfrm>
            <a:off x="804462" y="737259"/>
            <a:ext cx="7597140" cy="319405"/>
          </a:xfrm>
          <a:prstGeom prst="rect">
            <a:avLst/>
          </a:prstGeom>
        </p:spPr>
        <p:txBody>
          <a:bodyPr vert="horz" wrap="square" lIns="0" tIns="66675" rIns="0" bIns="0" rtlCol="0">
            <a:spAutoFit/>
          </a:bodyPr>
          <a:lstStyle/>
          <a:p>
            <a:pPr marL="100965">
              <a:lnSpc>
                <a:spcPct val="100000"/>
              </a:lnSpc>
              <a:spcBef>
                <a:spcPts val="525"/>
              </a:spcBef>
              <a:tabLst>
                <a:tab pos="2266950" algn="l"/>
                <a:tab pos="6986270" algn="l"/>
              </a:tabLst>
            </a:pPr>
            <a:r>
              <a:rPr sz="1300" dirty="0">
                <a:solidFill>
                  <a:srgbClr val="FFFFFF"/>
                </a:solidFill>
                <a:latin typeface="HGP創英角ｺﾞｼｯｸUB"/>
                <a:cs typeface="HGP創英角ｺﾞｼｯｸUB"/>
              </a:rPr>
              <a:t>STEP2</a:t>
            </a:r>
            <a:r>
              <a:rPr sz="1300" spc="220" dirty="0">
                <a:solidFill>
                  <a:srgbClr val="FFFFFF"/>
                </a:solidFill>
                <a:latin typeface="HGP創英角ｺﾞｼｯｸUB"/>
                <a:cs typeface="HGP創英角ｺﾞｼｯｸUB"/>
              </a:rPr>
              <a:t> </a:t>
            </a:r>
            <a:r>
              <a:rPr sz="1300" dirty="0">
                <a:solidFill>
                  <a:srgbClr val="FFFFFF"/>
                </a:solidFill>
                <a:latin typeface="HGP創英角ｺﾞｼｯｸUB"/>
                <a:cs typeface="HGP創英角ｺﾞｼｯｸUB"/>
              </a:rPr>
              <a:t>実施方針の検</a:t>
            </a:r>
            <a:r>
              <a:rPr sz="1300" spc="-50" dirty="0">
                <a:solidFill>
                  <a:srgbClr val="FFFFFF"/>
                </a:solidFill>
                <a:latin typeface="HGP創英角ｺﾞｼｯｸUB"/>
                <a:cs typeface="HGP創英角ｺﾞｼｯｸUB"/>
              </a:rPr>
              <a:t>討</a:t>
            </a:r>
            <a:r>
              <a:rPr sz="1300" dirty="0">
                <a:solidFill>
                  <a:srgbClr val="FFFFFF"/>
                </a:solidFill>
                <a:latin typeface="HGP創英角ｺﾞｼｯｸUB"/>
                <a:cs typeface="HGP創英角ｺﾞｼｯｸUB"/>
              </a:rPr>
              <a:t>	「期待される効果」を整理しよう（効果の試算も含む</a:t>
            </a:r>
            <a:r>
              <a:rPr sz="1300" spc="-50" dirty="0">
                <a:solidFill>
                  <a:srgbClr val="FFFFFF"/>
                </a:solidFill>
                <a:latin typeface="HGP創英角ｺﾞｼｯｸUB"/>
                <a:cs typeface="HGP創英角ｺﾞｼｯｸUB"/>
              </a:rPr>
              <a:t>）</a:t>
            </a:r>
            <a:r>
              <a:rPr sz="1300" dirty="0">
                <a:solidFill>
                  <a:srgbClr val="FFFFFF"/>
                </a:solidFill>
                <a:latin typeface="HGP創英角ｺﾞｼｯｸUB"/>
                <a:cs typeface="HGP創英角ｺﾞｼｯｸUB"/>
              </a:rPr>
              <a:t>	</a:t>
            </a:r>
            <a:r>
              <a:rPr sz="1650" b="1" baseline="2525" dirty="0">
                <a:solidFill>
                  <a:srgbClr val="7E7E7E"/>
                </a:solidFill>
                <a:latin typeface="BIZ UDPゴシック"/>
                <a:cs typeface="BIZ UDPゴシック"/>
              </a:rPr>
              <a:t>Ｑ2-</a:t>
            </a:r>
            <a:r>
              <a:rPr sz="1650" b="1" spc="-75" baseline="2525" dirty="0">
                <a:solidFill>
                  <a:srgbClr val="7E7E7E"/>
                </a:solidFill>
                <a:latin typeface="BIZ UDPゴシック"/>
                <a:cs typeface="BIZ UDPゴシック"/>
              </a:rPr>
              <a:t>7</a:t>
            </a:r>
            <a:endParaRPr sz="1650" baseline="2525">
              <a:latin typeface="BIZ UDPゴシック"/>
              <a:cs typeface="BIZ UDPゴシック"/>
            </a:endParaRPr>
          </a:p>
        </p:txBody>
      </p:sp>
      <p:sp>
        <p:nvSpPr>
          <p:cNvPr id="15" name="object 15"/>
          <p:cNvSpPr/>
          <p:nvPr/>
        </p:nvSpPr>
        <p:spPr>
          <a:xfrm>
            <a:off x="1407985" y="3037284"/>
            <a:ext cx="2358390" cy="285750"/>
          </a:xfrm>
          <a:custGeom>
            <a:avLst/>
            <a:gdLst/>
            <a:ahLst/>
            <a:cxnLst/>
            <a:rect l="l" t="t" r="r" b="b"/>
            <a:pathLst>
              <a:path w="2358390" h="285750">
                <a:moveTo>
                  <a:pt x="0" y="285287"/>
                </a:moveTo>
                <a:lnTo>
                  <a:pt x="2358379" y="285287"/>
                </a:lnTo>
                <a:lnTo>
                  <a:pt x="2358379" y="0"/>
                </a:lnTo>
                <a:lnTo>
                  <a:pt x="0" y="0"/>
                </a:lnTo>
                <a:lnTo>
                  <a:pt x="0" y="285287"/>
                </a:lnTo>
                <a:close/>
              </a:path>
            </a:pathLst>
          </a:custGeom>
          <a:ln w="21101">
            <a:solidFill>
              <a:srgbClr val="7E7E7E"/>
            </a:solidFill>
          </a:ln>
        </p:spPr>
        <p:txBody>
          <a:bodyPr wrap="square" lIns="0" tIns="0" rIns="0" bIns="0" rtlCol="0"/>
          <a:lstStyle/>
          <a:p>
            <a:endParaRPr/>
          </a:p>
        </p:txBody>
      </p:sp>
      <p:sp>
        <p:nvSpPr>
          <p:cNvPr id="16" name="object 16"/>
          <p:cNvSpPr txBox="1"/>
          <p:nvPr/>
        </p:nvSpPr>
        <p:spPr>
          <a:xfrm>
            <a:off x="1397434" y="3026733"/>
            <a:ext cx="2379980" cy="306705"/>
          </a:xfrm>
          <a:prstGeom prst="rect">
            <a:avLst/>
          </a:prstGeom>
          <a:solidFill>
            <a:srgbClr val="7E7E7E"/>
          </a:solidFill>
        </p:spPr>
        <p:txBody>
          <a:bodyPr vert="horz" wrap="square" lIns="0" tIns="66040" rIns="0" bIns="0" rtlCol="0">
            <a:spAutoFit/>
          </a:bodyPr>
          <a:lstStyle/>
          <a:p>
            <a:pPr marL="614045">
              <a:lnSpc>
                <a:spcPct val="100000"/>
              </a:lnSpc>
              <a:spcBef>
                <a:spcPts val="520"/>
              </a:spcBef>
            </a:pPr>
            <a:r>
              <a:rPr sz="1300" b="1" spc="-10" dirty="0">
                <a:solidFill>
                  <a:srgbClr val="FFFFFF"/>
                </a:solidFill>
                <a:latin typeface="BIZ UDPゴシック"/>
                <a:cs typeface="BIZ UDPゴシック"/>
              </a:rPr>
              <a:t>用意するデータ</a:t>
            </a:r>
            <a:endParaRPr sz="1300">
              <a:latin typeface="BIZ UDPゴシック"/>
              <a:cs typeface="BIZ UDPゴシック"/>
            </a:endParaRPr>
          </a:p>
        </p:txBody>
      </p:sp>
      <p:sp>
        <p:nvSpPr>
          <p:cNvPr id="17" name="object 17"/>
          <p:cNvSpPr/>
          <p:nvPr/>
        </p:nvSpPr>
        <p:spPr>
          <a:xfrm>
            <a:off x="1407985" y="3322628"/>
            <a:ext cx="2358390" cy="1568450"/>
          </a:xfrm>
          <a:custGeom>
            <a:avLst/>
            <a:gdLst/>
            <a:ahLst/>
            <a:cxnLst/>
            <a:rect l="l" t="t" r="r" b="b"/>
            <a:pathLst>
              <a:path w="2358390" h="1568450">
                <a:moveTo>
                  <a:pt x="0" y="1568237"/>
                </a:moveTo>
                <a:lnTo>
                  <a:pt x="2358379" y="1568237"/>
                </a:lnTo>
                <a:lnTo>
                  <a:pt x="2358379" y="0"/>
                </a:lnTo>
                <a:lnTo>
                  <a:pt x="0" y="0"/>
                </a:lnTo>
                <a:lnTo>
                  <a:pt x="0" y="1568237"/>
                </a:lnTo>
                <a:close/>
              </a:path>
            </a:pathLst>
          </a:custGeom>
          <a:ln w="21101">
            <a:solidFill>
              <a:srgbClr val="7E7E7E"/>
            </a:solidFill>
          </a:ln>
        </p:spPr>
        <p:txBody>
          <a:bodyPr wrap="square" lIns="0" tIns="0" rIns="0" bIns="0" rtlCol="0"/>
          <a:lstStyle/>
          <a:p>
            <a:endParaRPr/>
          </a:p>
        </p:txBody>
      </p:sp>
      <p:sp>
        <p:nvSpPr>
          <p:cNvPr id="18" name="object 18"/>
          <p:cNvSpPr txBox="1"/>
          <p:nvPr/>
        </p:nvSpPr>
        <p:spPr>
          <a:xfrm>
            <a:off x="1418535" y="3369939"/>
            <a:ext cx="2337435" cy="1343025"/>
          </a:xfrm>
          <a:prstGeom prst="rect">
            <a:avLst/>
          </a:prstGeom>
        </p:spPr>
        <p:txBody>
          <a:bodyPr vert="horz" wrap="square" lIns="0" tIns="16510" rIns="0" bIns="0" rtlCol="0">
            <a:spAutoFit/>
          </a:bodyPr>
          <a:lstStyle/>
          <a:p>
            <a:pPr marL="89535">
              <a:lnSpc>
                <a:spcPct val="100000"/>
              </a:lnSpc>
              <a:spcBef>
                <a:spcPts val="130"/>
              </a:spcBef>
            </a:pPr>
            <a:r>
              <a:rPr sz="1300" spc="-5" dirty="0">
                <a:latin typeface="BIZ UDPゴシック"/>
                <a:cs typeface="BIZ UDPゴシック"/>
              </a:rPr>
              <a:t>①委託金額の変化想定</a:t>
            </a:r>
            <a:endParaRPr sz="1300">
              <a:latin typeface="BIZ UDPゴシック"/>
              <a:cs typeface="BIZ UDPゴシック"/>
            </a:endParaRPr>
          </a:p>
          <a:p>
            <a:pPr marL="280035" indent="-190500">
              <a:lnSpc>
                <a:spcPct val="100000"/>
              </a:lnSpc>
              <a:spcBef>
                <a:spcPts val="35"/>
              </a:spcBef>
              <a:buFont typeface="Wingdings"/>
              <a:buChar char=""/>
              <a:tabLst>
                <a:tab pos="280035" algn="l"/>
              </a:tabLst>
            </a:pPr>
            <a:r>
              <a:rPr sz="1300" spc="-10" dirty="0">
                <a:latin typeface="BIZ UDPゴシック"/>
                <a:cs typeface="BIZ UDPゴシック"/>
              </a:rPr>
              <a:t>現状の委託金額</a:t>
            </a:r>
            <a:endParaRPr sz="1300">
              <a:latin typeface="BIZ UDPゴシック"/>
              <a:cs typeface="BIZ UDPゴシック"/>
            </a:endParaRPr>
          </a:p>
          <a:p>
            <a:pPr marL="280035" indent="-190500">
              <a:lnSpc>
                <a:spcPct val="100000"/>
              </a:lnSpc>
              <a:spcBef>
                <a:spcPts val="35"/>
              </a:spcBef>
              <a:buFont typeface="Wingdings"/>
              <a:buChar char=""/>
              <a:tabLst>
                <a:tab pos="280035" algn="l"/>
              </a:tabLst>
            </a:pPr>
            <a:r>
              <a:rPr sz="1300" spc="-10" dirty="0">
                <a:latin typeface="BIZ UDPゴシック"/>
                <a:cs typeface="BIZ UDPゴシック"/>
              </a:rPr>
              <a:t>束ねた後の委託金額</a:t>
            </a:r>
            <a:endParaRPr sz="1300">
              <a:latin typeface="BIZ UDPゴシック"/>
              <a:cs typeface="BIZ UDPゴシック"/>
            </a:endParaRPr>
          </a:p>
          <a:p>
            <a:pPr marL="89535">
              <a:lnSpc>
                <a:spcPct val="100000"/>
              </a:lnSpc>
              <a:spcBef>
                <a:spcPts val="830"/>
              </a:spcBef>
            </a:pPr>
            <a:r>
              <a:rPr sz="1300" spc="-5" dirty="0">
                <a:latin typeface="BIZ UDPゴシック"/>
                <a:cs typeface="BIZ UDPゴシック"/>
              </a:rPr>
              <a:t>②直営対応時間の変化想定</a:t>
            </a:r>
            <a:endParaRPr sz="1300">
              <a:latin typeface="BIZ UDPゴシック"/>
              <a:cs typeface="BIZ UDPゴシック"/>
            </a:endParaRPr>
          </a:p>
          <a:p>
            <a:pPr marL="288290" indent="-198755">
              <a:lnSpc>
                <a:spcPct val="100000"/>
              </a:lnSpc>
              <a:spcBef>
                <a:spcPts val="40"/>
              </a:spcBef>
              <a:buFont typeface="Wingdings"/>
              <a:buChar char=""/>
              <a:tabLst>
                <a:tab pos="288290" algn="l"/>
              </a:tabLst>
            </a:pPr>
            <a:r>
              <a:rPr sz="1300" spc="-10" dirty="0">
                <a:latin typeface="BIZ UDPゴシック"/>
                <a:cs typeface="BIZ UDPゴシック"/>
              </a:rPr>
              <a:t>現状の直営対応時間</a:t>
            </a:r>
            <a:endParaRPr sz="1300">
              <a:latin typeface="BIZ UDPゴシック"/>
              <a:cs typeface="BIZ UDPゴシック"/>
            </a:endParaRPr>
          </a:p>
          <a:p>
            <a:pPr marL="288290" indent="-198755">
              <a:lnSpc>
                <a:spcPct val="100000"/>
              </a:lnSpc>
              <a:spcBef>
                <a:spcPts val="35"/>
              </a:spcBef>
              <a:buFont typeface="Wingdings"/>
              <a:buChar char=""/>
              <a:tabLst>
                <a:tab pos="288290" algn="l"/>
              </a:tabLst>
            </a:pPr>
            <a:r>
              <a:rPr sz="1300" spc="-5" dirty="0">
                <a:latin typeface="BIZ UDPゴシック"/>
                <a:cs typeface="BIZ UDPゴシック"/>
              </a:rPr>
              <a:t>束ねた後の直営対応時間</a:t>
            </a:r>
            <a:endParaRPr sz="1300">
              <a:latin typeface="BIZ UDPゴシック"/>
              <a:cs typeface="BIZ UDPゴシック"/>
            </a:endParaRPr>
          </a:p>
        </p:txBody>
      </p:sp>
      <p:sp>
        <p:nvSpPr>
          <p:cNvPr id="19" name="object 19"/>
          <p:cNvSpPr/>
          <p:nvPr/>
        </p:nvSpPr>
        <p:spPr>
          <a:xfrm>
            <a:off x="3959731" y="3875421"/>
            <a:ext cx="199390" cy="996315"/>
          </a:xfrm>
          <a:custGeom>
            <a:avLst/>
            <a:gdLst/>
            <a:ahLst/>
            <a:cxnLst/>
            <a:rect l="l" t="t" r="r" b="b"/>
            <a:pathLst>
              <a:path w="199389" h="996314">
                <a:moveTo>
                  <a:pt x="0" y="0"/>
                </a:moveTo>
                <a:lnTo>
                  <a:pt x="0" y="996030"/>
                </a:lnTo>
                <a:lnTo>
                  <a:pt x="199204" y="497986"/>
                </a:lnTo>
                <a:lnTo>
                  <a:pt x="0" y="0"/>
                </a:lnTo>
                <a:close/>
              </a:path>
            </a:pathLst>
          </a:custGeom>
          <a:solidFill>
            <a:srgbClr val="404040"/>
          </a:solidFill>
        </p:spPr>
        <p:txBody>
          <a:bodyPr wrap="square" lIns="0" tIns="0" rIns="0" bIns="0" rtlCol="0"/>
          <a:lstStyle/>
          <a:p>
            <a:endParaRPr/>
          </a:p>
        </p:txBody>
      </p:sp>
      <p:grpSp>
        <p:nvGrpSpPr>
          <p:cNvPr id="20" name="object 20"/>
          <p:cNvGrpSpPr/>
          <p:nvPr/>
        </p:nvGrpSpPr>
        <p:grpSpPr>
          <a:xfrm>
            <a:off x="4273909" y="3021425"/>
            <a:ext cx="4009390" cy="346075"/>
            <a:chOff x="4273909" y="3021425"/>
            <a:chExt cx="4009390" cy="346075"/>
          </a:xfrm>
        </p:grpSpPr>
        <p:sp>
          <p:nvSpPr>
            <p:cNvPr id="21" name="object 21"/>
            <p:cNvSpPr/>
            <p:nvPr/>
          </p:nvSpPr>
          <p:spPr>
            <a:xfrm>
              <a:off x="4284704" y="3032220"/>
              <a:ext cx="3987800" cy="324485"/>
            </a:xfrm>
            <a:custGeom>
              <a:avLst/>
              <a:gdLst/>
              <a:ahLst/>
              <a:cxnLst/>
              <a:rect l="l" t="t" r="r" b="b"/>
              <a:pathLst>
                <a:path w="3987800" h="324485">
                  <a:moveTo>
                    <a:pt x="3987467" y="0"/>
                  </a:moveTo>
                  <a:lnTo>
                    <a:pt x="0" y="0"/>
                  </a:lnTo>
                  <a:lnTo>
                    <a:pt x="0" y="324113"/>
                  </a:lnTo>
                  <a:lnTo>
                    <a:pt x="3987467" y="324113"/>
                  </a:lnTo>
                  <a:lnTo>
                    <a:pt x="3987467" y="0"/>
                  </a:lnTo>
                  <a:close/>
                </a:path>
              </a:pathLst>
            </a:custGeom>
            <a:solidFill>
              <a:srgbClr val="7E7E7E"/>
            </a:solidFill>
          </p:spPr>
          <p:txBody>
            <a:bodyPr wrap="square" lIns="0" tIns="0" rIns="0" bIns="0" rtlCol="0"/>
            <a:lstStyle/>
            <a:p>
              <a:endParaRPr/>
            </a:p>
          </p:txBody>
        </p:sp>
        <p:sp>
          <p:nvSpPr>
            <p:cNvPr id="22" name="object 22"/>
            <p:cNvSpPr/>
            <p:nvPr/>
          </p:nvSpPr>
          <p:spPr>
            <a:xfrm>
              <a:off x="4284704" y="3032220"/>
              <a:ext cx="3987800" cy="324485"/>
            </a:xfrm>
            <a:custGeom>
              <a:avLst/>
              <a:gdLst/>
              <a:ahLst/>
              <a:cxnLst/>
              <a:rect l="l" t="t" r="r" b="b"/>
              <a:pathLst>
                <a:path w="3987800" h="324485">
                  <a:moveTo>
                    <a:pt x="0" y="324113"/>
                  </a:moveTo>
                  <a:lnTo>
                    <a:pt x="3987467" y="324113"/>
                  </a:lnTo>
                  <a:lnTo>
                    <a:pt x="3987467" y="0"/>
                  </a:lnTo>
                  <a:lnTo>
                    <a:pt x="0" y="0"/>
                  </a:lnTo>
                  <a:lnTo>
                    <a:pt x="0" y="324113"/>
                  </a:lnTo>
                  <a:close/>
                </a:path>
              </a:pathLst>
            </a:custGeom>
            <a:ln w="21101">
              <a:solidFill>
                <a:srgbClr val="7E7E7E"/>
              </a:solidFill>
            </a:ln>
          </p:spPr>
          <p:txBody>
            <a:bodyPr wrap="square" lIns="0" tIns="0" rIns="0" bIns="0" rtlCol="0"/>
            <a:lstStyle/>
            <a:p>
              <a:endParaRPr/>
            </a:p>
          </p:txBody>
        </p:sp>
      </p:grpSp>
      <p:sp>
        <p:nvSpPr>
          <p:cNvPr id="23" name="object 23"/>
          <p:cNvSpPr txBox="1"/>
          <p:nvPr/>
        </p:nvSpPr>
        <p:spPr>
          <a:xfrm>
            <a:off x="5823999" y="3110677"/>
            <a:ext cx="910590" cy="227965"/>
          </a:xfrm>
          <a:prstGeom prst="rect">
            <a:avLst/>
          </a:prstGeom>
        </p:spPr>
        <p:txBody>
          <a:bodyPr vert="horz" wrap="square" lIns="0" tIns="16510" rIns="0" bIns="0" rtlCol="0">
            <a:spAutoFit/>
          </a:bodyPr>
          <a:lstStyle/>
          <a:p>
            <a:pPr marL="12700">
              <a:lnSpc>
                <a:spcPct val="100000"/>
              </a:lnSpc>
              <a:spcBef>
                <a:spcPts val="130"/>
              </a:spcBef>
            </a:pPr>
            <a:r>
              <a:rPr sz="1300" b="1" dirty="0">
                <a:solidFill>
                  <a:srgbClr val="FFFFFF"/>
                </a:solidFill>
                <a:latin typeface="BIZ UDPゴシック"/>
                <a:cs typeface="BIZ UDPゴシック"/>
              </a:rPr>
              <a:t>アウトプッ</a:t>
            </a:r>
            <a:r>
              <a:rPr sz="1300" b="1" spc="-985" dirty="0">
                <a:solidFill>
                  <a:srgbClr val="FFFFFF"/>
                </a:solidFill>
                <a:latin typeface="BIZ UDPゴシック"/>
                <a:cs typeface="BIZ UDPゴシック"/>
              </a:rPr>
              <a:t>ト</a:t>
            </a:r>
            <a:endParaRPr sz="1300">
              <a:latin typeface="BIZ UDPゴシック"/>
              <a:cs typeface="BIZ UDPゴシック"/>
            </a:endParaRPr>
          </a:p>
        </p:txBody>
      </p:sp>
      <p:grpSp>
        <p:nvGrpSpPr>
          <p:cNvPr id="24" name="object 24"/>
          <p:cNvGrpSpPr/>
          <p:nvPr/>
        </p:nvGrpSpPr>
        <p:grpSpPr>
          <a:xfrm>
            <a:off x="4273909" y="3332088"/>
            <a:ext cx="4009390" cy="2704465"/>
            <a:chOff x="4273909" y="3332088"/>
            <a:chExt cx="4009390" cy="2704465"/>
          </a:xfrm>
        </p:grpSpPr>
        <p:sp>
          <p:nvSpPr>
            <p:cNvPr id="25" name="object 25"/>
            <p:cNvSpPr/>
            <p:nvPr/>
          </p:nvSpPr>
          <p:spPr>
            <a:xfrm>
              <a:off x="4284704" y="3342883"/>
              <a:ext cx="3987800" cy="2682875"/>
            </a:xfrm>
            <a:custGeom>
              <a:avLst/>
              <a:gdLst/>
              <a:ahLst/>
              <a:cxnLst/>
              <a:rect l="l" t="t" r="r" b="b"/>
              <a:pathLst>
                <a:path w="3987800" h="2682875">
                  <a:moveTo>
                    <a:pt x="0" y="2682377"/>
                  </a:moveTo>
                  <a:lnTo>
                    <a:pt x="3987467" y="2682377"/>
                  </a:lnTo>
                  <a:lnTo>
                    <a:pt x="3987467" y="0"/>
                  </a:lnTo>
                  <a:lnTo>
                    <a:pt x="0" y="0"/>
                  </a:lnTo>
                  <a:lnTo>
                    <a:pt x="0" y="2682377"/>
                  </a:lnTo>
                  <a:close/>
                </a:path>
              </a:pathLst>
            </a:custGeom>
            <a:ln w="21101">
              <a:solidFill>
                <a:srgbClr val="7E7E7E"/>
              </a:solidFill>
            </a:ln>
          </p:spPr>
          <p:txBody>
            <a:bodyPr wrap="square" lIns="0" tIns="0" rIns="0" bIns="0" rtlCol="0"/>
            <a:lstStyle/>
            <a:p>
              <a:endParaRPr/>
            </a:p>
          </p:txBody>
        </p:sp>
        <p:sp>
          <p:nvSpPr>
            <p:cNvPr id="26" name="object 26"/>
            <p:cNvSpPr/>
            <p:nvPr/>
          </p:nvSpPr>
          <p:spPr>
            <a:xfrm>
              <a:off x="4393451" y="3387619"/>
              <a:ext cx="3747770" cy="2498725"/>
            </a:xfrm>
            <a:custGeom>
              <a:avLst/>
              <a:gdLst/>
              <a:ahLst/>
              <a:cxnLst/>
              <a:rect l="l" t="t" r="r" b="b"/>
              <a:pathLst>
                <a:path w="3747770" h="2498725">
                  <a:moveTo>
                    <a:pt x="0" y="2498375"/>
                  </a:moveTo>
                  <a:lnTo>
                    <a:pt x="3747747" y="2498375"/>
                  </a:lnTo>
                  <a:lnTo>
                    <a:pt x="3747747" y="0"/>
                  </a:lnTo>
                  <a:lnTo>
                    <a:pt x="0" y="0"/>
                  </a:lnTo>
                  <a:lnTo>
                    <a:pt x="0" y="2498375"/>
                  </a:lnTo>
                  <a:close/>
                </a:path>
              </a:pathLst>
            </a:custGeom>
            <a:ln w="7033">
              <a:solidFill>
                <a:srgbClr val="000000"/>
              </a:solidFill>
            </a:ln>
          </p:spPr>
          <p:txBody>
            <a:bodyPr wrap="square" lIns="0" tIns="0" rIns="0" bIns="0" rtlCol="0"/>
            <a:lstStyle/>
            <a:p>
              <a:endParaRPr/>
            </a:p>
          </p:txBody>
        </p:sp>
      </p:grpSp>
      <p:sp>
        <p:nvSpPr>
          <p:cNvPr id="27" name="object 27"/>
          <p:cNvSpPr/>
          <p:nvPr/>
        </p:nvSpPr>
        <p:spPr>
          <a:xfrm>
            <a:off x="1407985" y="5093436"/>
            <a:ext cx="2358390" cy="285750"/>
          </a:xfrm>
          <a:custGeom>
            <a:avLst/>
            <a:gdLst/>
            <a:ahLst/>
            <a:cxnLst/>
            <a:rect l="l" t="t" r="r" b="b"/>
            <a:pathLst>
              <a:path w="2358390" h="285750">
                <a:moveTo>
                  <a:pt x="0" y="285287"/>
                </a:moveTo>
                <a:lnTo>
                  <a:pt x="2358379" y="285287"/>
                </a:lnTo>
                <a:lnTo>
                  <a:pt x="2358379" y="0"/>
                </a:lnTo>
                <a:lnTo>
                  <a:pt x="0" y="0"/>
                </a:lnTo>
                <a:lnTo>
                  <a:pt x="0" y="285287"/>
                </a:lnTo>
                <a:close/>
              </a:path>
            </a:pathLst>
          </a:custGeom>
          <a:ln w="21101">
            <a:solidFill>
              <a:srgbClr val="7E7E7E"/>
            </a:solidFill>
          </a:ln>
        </p:spPr>
        <p:txBody>
          <a:bodyPr wrap="square" lIns="0" tIns="0" rIns="0" bIns="0" rtlCol="0"/>
          <a:lstStyle/>
          <a:p>
            <a:endParaRPr/>
          </a:p>
        </p:txBody>
      </p:sp>
      <p:sp>
        <p:nvSpPr>
          <p:cNvPr id="28" name="object 28"/>
          <p:cNvSpPr txBox="1"/>
          <p:nvPr/>
        </p:nvSpPr>
        <p:spPr>
          <a:xfrm>
            <a:off x="1397434" y="5082885"/>
            <a:ext cx="2379980" cy="306705"/>
          </a:xfrm>
          <a:prstGeom prst="rect">
            <a:avLst/>
          </a:prstGeom>
          <a:solidFill>
            <a:srgbClr val="7E7E7E"/>
          </a:solidFill>
        </p:spPr>
        <p:txBody>
          <a:bodyPr vert="horz" wrap="square" lIns="0" tIns="66675" rIns="0" bIns="0" rtlCol="0">
            <a:spAutoFit/>
          </a:bodyPr>
          <a:lstStyle/>
          <a:p>
            <a:pPr marL="685165">
              <a:lnSpc>
                <a:spcPct val="100000"/>
              </a:lnSpc>
              <a:spcBef>
                <a:spcPts val="525"/>
              </a:spcBef>
            </a:pPr>
            <a:r>
              <a:rPr sz="1300" b="1" spc="-10" dirty="0">
                <a:solidFill>
                  <a:srgbClr val="FFFFFF"/>
                </a:solidFill>
                <a:latin typeface="BIZ UDPゴシック"/>
                <a:cs typeface="BIZ UDPゴシック"/>
              </a:rPr>
              <a:t>設定する項目</a:t>
            </a:r>
            <a:endParaRPr sz="1300">
              <a:latin typeface="BIZ UDPゴシック"/>
              <a:cs typeface="BIZ UDPゴシック"/>
            </a:endParaRPr>
          </a:p>
        </p:txBody>
      </p:sp>
      <p:sp>
        <p:nvSpPr>
          <p:cNvPr id="29" name="object 29"/>
          <p:cNvSpPr/>
          <p:nvPr/>
        </p:nvSpPr>
        <p:spPr>
          <a:xfrm>
            <a:off x="1407985" y="5378721"/>
            <a:ext cx="2358390" cy="647065"/>
          </a:xfrm>
          <a:custGeom>
            <a:avLst/>
            <a:gdLst/>
            <a:ahLst/>
            <a:cxnLst/>
            <a:rect l="l" t="t" r="r" b="b"/>
            <a:pathLst>
              <a:path w="2358390" h="647064">
                <a:moveTo>
                  <a:pt x="0" y="646539"/>
                </a:moveTo>
                <a:lnTo>
                  <a:pt x="2358379" y="646539"/>
                </a:lnTo>
                <a:lnTo>
                  <a:pt x="2358379" y="0"/>
                </a:lnTo>
                <a:lnTo>
                  <a:pt x="0" y="0"/>
                </a:lnTo>
                <a:lnTo>
                  <a:pt x="0" y="646539"/>
                </a:lnTo>
                <a:close/>
              </a:path>
            </a:pathLst>
          </a:custGeom>
          <a:ln w="21101">
            <a:solidFill>
              <a:srgbClr val="7E7E7E"/>
            </a:solidFill>
          </a:ln>
        </p:spPr>
        <p:txBody>
          <a:bodyPr wrap="square" lIns="0" tIns="0" rIns="0" bIns="0" rtlCol="0"/>
          <a:lstStyle/>
          <a:p>
            <a:endParaRPr/>
          </a:p>
        </p:txBody>
      </p:sp>
      <p:sp>
        <p:nvSpPr>
          <p:cNvPr id="30" name="object 30"/>
          <p:cNvSpPr txBox="1"/>
          <p:nvPr/>
        </p:nvSpPr>
        <p:spPr>
          <a:xfrm>
            <a:off x="1418535" y="5426105"/>
            <a:ext cx="2337435" cy="431800"/>
          </a:xfrm>
          <a:prstGeom prst="rect">
            <a:avLst/>
          </a:prstGeom>
        </p:spPr>
        <p:txBody>
          <a:bodyPr vert="horz" wrap="square" lIns="0" tIns="16510" rIns="0" bIns="0" rtlCol="0">
            <a:spAutoFit/>
          </a:bodyPr>
          <a:lstStyle/>
          <a:p>
            <a:pPr marL="280035" indent="-190500">
              <a:lnSpc>
                <a:spcPct val="100000"/>
              </a:lnSpc>
              <a:spcBef>
                <a:spcPts val="130"/>
              </a:spcBef>
              <a:buFont typeface="Wingdings"/>
              <a:buChar char=""/>
              <a:tabLst>
                <a:tab pos="280035" algn="l"/>
              </a:tabLst>
            </a:pPr>
            <a:r>
              <a:rPr sz="1300" spc="85" dirty="0">
                <a:latin typeface="BIZ UDPゴシック"/>
                <a:cs typeface="BIZ UDPゴシック"/>
              </a:rPr>
              <a:t>直営対応時間を貨幣換算</a:t>
            </a:r>
            <a:endParaRPr sz="1300">
              <a:latin typeface="BIZ UDPゴシック"/>
              <a:cs typeface="BIZ UDPゴシック"/>
            </a:endParaRPr>
          </a:p>
          <a:p>
            <a:pPr marL="280670">
              <a:lnSpc>
                <a:spcPct val="100000"/>
              </a:lnSpc>
              <a:spcBef>
                <a:spcPts val="40"/>
              </a:spcBef>
            </a:pPr>
            <a:r>
              <a:rPr sz="1300" spc="-5" dirty="0">
                <a:latin typeface="BIZ UDPゴシック"/>
                <a:cs typeface="BIZ UDPゴシック"/>
              </a:rPr>
              <a:t>するための人件費単価</a:t>
            </a:r>
            <a:endParaRPr sz="1300">
              <a:latin typeface="BIZ UDPゴシック"/>
              <a:cs typeface="BIZ UDPゴシック"/>
            </a:endParaRPr>
          </a:p>
        </p:txBody>
      </p:sp>
      <p:sp>
        <p:nvSpPr>
          <p:cNvPr id="31" name="object 31"/>
          <p:cNvSpPr txBox="1"/>
          <p:nvPr/>
        </p:nvSpPr>
        <p:spPr>
          <a:xfrm>
            <a:off x="5110784" y="5588837"/>
            <a:ext cx="296545" cy="193675"/>
          </a:xfrm>
          <a:prstGeom prst="rect">
            <a:avLst/>
          </a:prstGeom>
        </p:spPr>
        <p:txBody>
          <a:bodyPr vert="horz" wrap="square" lIns="0" tIns="12700" rIns="0" bIns="0" rtlCol="0">
            <a:spAutoFit/>
          </a:bodyPr>
          <a:lstStyle/>
          <a:p>
            <a:pPr>
              <a:lnSpc>
                <a:spcPct val="100000"/>
              </a:lnSpc>
              <a:spcBef>
                <a:spcPts val="100"/>
              </a:spcBef>
            </a:pPr>
            <a:r>
              <a:rPr sz="1100" b="1" spc="-25" dirty="0">
                <a:latin typeface="ＭＳ Ｐゴシック"/>
                <a:cs typeface="ＭＳ Ｐゴシック"/>
              </a:rPr>
              <a:t>現状</a:t>
            </a:r>
            <a:endParaRPr sz="1100">
              <a:latin typeface="ＭＳ Ｐゴシック"/>
              <a:cs typeface="ＭＳ Ｐゴシック"/>
            </a:endParaRPr>
          </a:p>
        </p:txBody>
      </p:sp>
      <p:sp>
        <p:nvSpPr>
          <p:cNvPr id="32" name="object 32"/>
          <p:cNvSpPr/>
          <p:nvPr/>
        </p:nvSpPr>
        <p:spPr>
          <a:xfrm>
            <a:off x="4660182" y="4603045"/>
            <a:ext cx="1181735" cy="915035"/>
          </a:xfrm>
          <a:custGeom>
            <a:avLst/>
            <a:gdLst/>
            <a:ahLst/>
            <a:cxnLst/>
            <a:rect l="l" t="t" r="r" b="b"/>
            <a:pathLst>
              <a:path w="1181735" h="915035">
                <a:moveTo>
                  <a:pt x="1181722" y="0"/>
                </a:moveTo>
                <a:lnTo>
                  <a:pt x="0" y="0"/>
                </a:lnTo>
                <a:lnTo>
                  <a:pt x="0" y="914945"/>
                </a:lnTo>
                <a:lnTo>
                  <a:pt x="1181722" y="914945"/>
                </a:lnTo>
                <a:lnTo>
                  <a:pt x="1181722" y="0"/>
                </a:lnTo>
                <a:close/>
              </a:path>
            </a:pathLst>
          </a:custGeom>
          <a:solidFill>
            <a:srgbClr val="00AFEF"/>
          </a:solidFill>
        </p:spPr>
        <p:txBody>
          <a:bodyPr wrap="square" lIns="0" tIns="0" rIns="0" bIns="0" rtlCol="0"/>
          <a:lstStyle/>
          <a:p>
            <a:endParaRPr/>
          </a:p>
        </p:txBody>
      </p:sp>
      <p:sp>
        <p:nvSpPr>
          <p:cNvPr id="33" name="object 33"/>
          <p:cNvSpPr txBox="1"/>
          <p:nvPr/>
        </p:nvSpPr>
        <p:spPr>
          <a:xfrm>
            <a:off x="5110081" y="4962893"/>
            <a:ext cx="296545" cy="193675"/>
          </a:xfrm>
          <a:prstGeom prst="rect">
            <a:avLst/>
          </a:prstGeom>
        </p:spPr>
        <p:txBody>
          <a:bodyPr vert="horz" wrap="square" lIns="0" tIns="12700" rIns="0" bIns="0" rtlCol="0">
            <a:spAutoFit/>
          </a:bodyPr>
          <a:lstStyle/>
          <a:p>
            <a:pPr>
              <a:lnSpc>
                <a:spcPct val="100000"/>
              </a:lnSpc>
              <a:spcBef>
                <a:spcPts val="100"/>
              </a:spcBef>
            </a:pPr>
            <a:r>
              <a:rPr sz="1100" b="1" spc="-25" dirty="0">
                <a:solidFill>
                  <a:srgbClr val="FFFFFF"/>
                </a:solidFill>
                <a:latin typeface="ＭＳ Ｐゴシック"/>
                <a:cs typeface="ＭＳ Ｐゴシック"/>
              </a:rPr>
              <a:t>委託</a:t>
            </a:r>
            <a:endParaRPr sz="1100">
              <a:latin typeface="ＭＳ Ｐゴシック"/>
              <a:cs typeface="ＭＳ Ｐゴシック"/>
            </a:endParaRPr>
          </a:p>
        </p:txBody>
      </p:sp>
      <p:sp>
        <p:nvSpPr>
          <p:cNvPr id="34" name="object 34"/>
          <p:cNvSpPr/>
          <p:nvPr/>
        </p:nvSpPr>
        <p:spPr>
          <a:xfrm>
            <a:off x="4662011" y="4000340"/>
            <a:ext cx="1181735" cy="601345"/>
          </a:xfrm>
          <a:custGeom>
            <a:avLst/>
            <a:gdLst/>
            <a:ahLst/>
            <a:cxnLst/>
            <a:rect l="l" t="t" r="r" b="b"/>
            <a:pathLst>
              <a:path w="1181735" h="601345">
                <a:moveTo>
                  <a:pt x="1181722" y="0"/>
                </a:moveTo>
                <a:lnTo>
                  <a:pt x="0" y="0"/>
                </a:lnTo>
                <a:lnTo>
                  <a:pt x="0" y="600960"/>
                </a:lnTo>
                <a:lnTo>
                  <a:pt x="1181722" y="600960"/>
                </a:lnTo>
                <a:lnTo>
                  <a:pt x="1181722" y="0"/>
                </a:lnTo>
                <a:close/>
              </a:path>
            </a:pathLst>
          </a:custGeom>
          <a:solidFill>
            <a:srgbClr val="E36C09"/>
          </a:solidFill>
        </p:spPr>
        <p:txBody>
          <a:bodyPr wrap="square" lIns="0" tIns="0" rIns="0" bIns="0" rtlCol="0"/>
          <a:lstStyle/>
          <a:p>
            <a:endParaRPr/>
          </a:p>
        </p:txBody>
      </p:sp>
      <p:sp>
        <p:nvSpPr>
          <p:cNvPr id="35" name="object 35"/>
          <p:cNvSpPr txBox="1"/>
          <p:nvPr/>
        </p:nvSpPr>
        <p:spPr>
          <a:xfrm>
            <a:off x="5111206" y="4202534"/>
            <a:ext cx="296545" cy="194310"/>
          </a:xfrm>
          <a:prstGeom prst="rect">
            <a:avLst/>
          </a:prstGeom>
        </p:spPr>
        <p:txBody>
          <a:bodyPr vert="horz" wrap="square" lIns="0" tIns="13335" rIns="0" bIns="0" rtlCol="0">
            <a:spAutoFit/>
          </a:bodyPr>
          <a:lstStyle/>
          <a:p>
            <a:pPr>
              <a:lnSpc>
                <a:spcPct val="100000"/>
              </a:lnSpc>
              <a:spcBef>
                <a:spcPts val="105"/>
              </a:spcBef>
            </a:pPr>
            <a:r>
              <a:rPr sz="1100" b="1" spc="-25" dirty="0">
                <a:solidFill>
                  <a:srgbClr val="FFFFFF"/>
                </a:solidFill>
                <a:latin typeface="ＭＳ Ｐゴシック"/>
                <a:cs typeface="ＭＳ Ｐゴシック"/>
              </a:rPr>
              <a:t>直営</a:t>
            </a:r>
            <a:endParaRPr sz="1100">
              <a:latin typeface="ＭＳ Ｐゴシック"/>
              <a:cs typeface="ＭＳ Ｐゴシック"/>
            </a:endParaRPr>
          </a:p>
        </p:txBody>
      </p:sp>
      <p:sp>
        <p:nvSpPr>
          <p:cNvPr id="36" name="object 36"/>
          <p:cNvSpPr txBox="1"/>
          <p:nvPr/>
        </p:nvSpPr>
        <p:spPr>
          <a:xfrm>
            <a:off x="7098750" y="5588837"/>
            <a:ext cx="438150" cy="193675"/>
          </a:xfrm>
          <a:prstGeom prst="rect">
            <a:avLst/>
          </a:prstGeom>
        </p:spPr>
        <p:txBody>
          <a:bodyPr vert="horz" wrap="square" lIns="0" tIns="12700" rIns="0" bIns="0" rtlCol="0">
            <a:spAutoFit/>
          </a:bodyPr>
          <a:lstStyle/>
          <a:p>
            <a:pPr>
              <a:lnSpc>
                <a:spcPct val="100000"/>
              </a:lnSpc>
              <a:spcBef>
                <a:spcPts val="100"/>
              </a:spcBef>
            </a:pPr>
            <a:r>
              <a:rPr sz="1100" b="1" spc="-20" dirty="0">
                <a:latin typeface="ＭＳ Ｐゴシック"/>
                <a:cs typeface="ＭＳ Ｐゴシック"/>
              </a:rPr>
              <a:t>導入後</a:t>
            </a:r>
            <a:endParaRPr sz="1100">
              <a:latin typeface="ＭＳ Ｐゴシック"/>
              <a:cs typeface="ＭＳ Ｐゴシック"/>
            </a:endParaRPr>
          </a:p>
        </p:txBody>
      </p:sp>
      <p:grpSp>
        <p:nvGrpSpPr>
          <p:cNvPr id="37" name="object 37"/>
          <p:cNvGrpSpPr/>
          <p:nvPr/>
        </p:nvGrpSpPr>
        <p:grpSpPr>
          <a:xfrm>
            <a:off x="6719896" y="4135388"/>
            <a:ext cx="1181735" cy="1383030"/>
            <a:chOff x="6719896" y="4135388"/>
            <a:chExt cx="1181735" cy="1383030"/>
          </a:xfrm>
        </p:grpSpPr>
        <p:sp>
          <p:nvSpPr>
            <p:cNvPr id="38" name="object 38"/>
            <p:cNvSpPr/>
            <p:nvPr/>
          </p:nvSpPr>
          <p:spPr>
            <a:xfrm>
              <a:off x="6719896" y="4135388"/>
              <a:ext cx="1181735" cy="260350"/>
            </a:xfrm>
            <a:custGeom>
              <a:avLst/>
              <a:gdLst/>
              <a:ahLst/>
              <a:cxnLst/>
              <a:rect l="l" t="t" r="r" b="b"/>
              <a:pathLst>
                <a:path w="1181734" h="260350">
                  <a:moveTo>
                    <a:pt x="0" y="260022"/>
                  </a:moveTo>
                  <a:lnTo>
                    <a:pt x="1181722" y="260022"/>
                  </a:lnTo>
                  <a:lnTo>
                    <a:pt x="1181722" y="0"/>
                  </a:lnTo>
                  <a:lnTo>
                    <a:pt x="0" y="0"/>
                  </a:lnTo>
                  <a:lnTo>
                    <a:pt x="0" y="260022"/>
                  </a:lnTo>
                  <a:close/>
                </a:path>
              </a:pathLst>
            </a:custGeom>
            <a:solidFill>
              <a:srgbClr val="E36C09"/>
            </a:solidFill>
          </p:spPr>
          <p:txBody>
            <a:bodyPr wrap="square" lIns="0" tIns="0" rIns="0" bIns="0" rtlCol="0"/>
            <a:lstStyle/>
            <a:p>
              <a:endParaRPr/>
            </a:p>
          </p:txBody>
        </p:sp>
        <p:sp>
          <p:nvSpPr>
            <p:cNvPr id="39" name="object 39"/>
            <p:cNvSpPr/>
            <p:nvPr/>
          </p:nvSpPr>
          <p:spPr>
            <a:xfrm>
              <a:off x="6719896" y="4780295"/>
              <a:ext cx="1181735" cy="737870"/>
            </a:xfrm>
            <a:custGeom>
              <a:avLst/>
              <a:gdLst/>
              <a:ahLst/>
              <a:cxnLst/>
              <a:rect l="l" t="t" r="r" b="b"/>
              <a:pathLst>
                <a:path w="1181734" h="737870">
                  <a:moveTo>
                    <a:pt x="1181722" y="0"/>
                  </a:moveTo>
                  <a:lnTo>
                    <a:pt x="0" y="0"/>
                  </a:lnTo>
                  <a:lnTo>
                    <a:pt x="0" y="737696"/>
                  </a:lnTo>
                  <a:lnTo>
                    <a:pt x="1181722" y="737696"/>
                  </a:lnTo>
                  <a:lnTo>
                    <a:pt x="1181722" y="0"/>
                  </a:lnTo>
                  <a:close/>
                </a:path>
              </a:pathLst>
            </a:custGeom>
            <a:solidFill>
              <a:srgbClr val="00AFEF"/>
            </a:solidFill>
          </p:spPr>
          <p:txBody>
            <a:bodyPr wrap="square" lIns="0" tIns="0" rIns="0" bIns="0" rtlCol="0"/>
            <a:lstStyle/>
            <a:p>
              <a:endParaRPr/>
            </a:p>
          </p:txBody>
        </p:sp>
      </p:grpSp>
      <p:sp>
        <p:nvSpPr>
          <p:cNvPr id="40" name="object 40"/>
          <p:cNvSpPr txBox="1"/>
          <p:nvPr/>
        </p:nvSpPr>
        <p:spPr>
          <a:xfrm>
            <a:off x="6816825" y="4975723"/>
            <a:ext cx="1000760" cy="346710"/>
          </a:xfrm>
          <a:prstGeom prst="rect">
            <a:avLst/>
          </a:prstGeom>
        </p:spPr>
        <p:txBody>
          <a:bodyPr vert="horz" wrap="square" lIns="0" tIns="12700" rIns="0" bIns="0" rtlCol="0">
            <a:spAutoFit/>
          </a:bodyPr>
          <a:lstStyle/>
          <a:p>
            <a:pPr marR="2540" algn="ctr">
              <a:lnSpc>
                <a:spcPct val="100000"/>
              </a:lnSpc>
              <a:spcBef>
                <a:spcPts val="100"/>
              </a:spcBef>
            </a:pPr>
            <a:r>
              <a:rPr sz="1100" b="1" spc="-25" dirty="0">
                <a:solidFill>
                  <a:srgbClr val="FFFFFF"/>
                </a:solidFill>
                <a:latin typeface="ＭＳ Ｐゴシック"/>
                <a:cs typeface="ＭＳ Ｐゴシック"/>
              </a:rPr>
              <a:t>委託</a:t>
            </a:r>
            <a:endParaRPr sz="1100">
              <a:latin typeface="ＭＳ Ｐゴシック"/>
              <a:cs typeface="ＭＳ Ｐゴシック"/>
            </a:endParaRPr>
          </a:p>
          <a:p>
            <a:pPr marR="5080" algn="ctr">
              <a:lnSpc>
                <a:spcPct val="100000"/>
              </a:lnSpc>
              <a:spcBef>
                <a:spcPts val="5"/>
              </a:spcBef>
            </a:pPr>
            <a:r>
              <a:rPr sz="1000" b="1" dirty="0">
                <a:solidFill>
                  <a:srgbClr val="FFFFFF"/>
                </a:solidFill>
                <a:latin typeface="ＭＳ Ｐゴシック"/>
                <a:cs typeface="ＭＳ Ｐゴシック"/>
              </a:rPr>
              <a:t>（</a:t>
            </a:r>
            <a:r>
              <a:rPr sz="1000" b="1" spc="-55" dirty="0">
                <a:solidFill>
                  <a:srgbClr val="FFFFFF"/>
                </a:solidFill>
                <a:latin typeface="ＭＳ Ｐゴシック"/>
                <a:cs typeface="ＭＳ Ｐゴシック"/>
              </a:rPr>
              <a:t>従前と同項目分</a:t>
            </a:r>
            <a:r>
              <a:rPr sz="1000" b="1" spc="-50" dirty="0">
                <a:solidFill>
                  <a:srgbClr val="FFFFFF"/>
                </a:solidFill>
                <a:latin typeface="ＭＳ Ｐゴシック"/>
                <a:cs typeface="ＭＳ Ｐゴシック"/>
              </a:rPr>
              <a:t> ）</a:t>
            </a:r>
            <a:endParaRPr sz="1000">
              <a:latin typeface="ＭＳ Ｐゴシック"/>
              <a:cs typeface="ＭＳ Ｐゴシック"/>
            </a:endParaRPr>
          </a:p>
        </p:txBody>
      </p:sp>
      <p:sp>
        <p:nvSpPr>
          <p:cNvPr id="41" name="object 41"/>
          <p:cNvSpPr/>
          <p:nvPr/>
        </p:nvSpPr>
        <p:spPr>
          <a:xfrm>
            <a:off x="6719896" y="4395410"/>
            <a:ext cx="1181735" cy="388620"/>
          </a:xfrm>
          <a:custGeom>
            <a:avLst/>
            <a:gdLst/>
            <a:ahLst/>
            <a:cxnLst/>
            <a:rect l="l" t="t" r="r" b="b"/>
            <a:pathLst>
              <a:path w="1181734" h="388620">
                <a:moveTo>
                  <a:pt x="1181722" y="0"/>
                </a:moveTo>
                <a:lnTo>
                  <a:pt x="0" y="0"/>
                </a:lnTo>
                <a:lnTo>
                  <a:pt x="0" y="388261"/>
                </a:lnTo>
                <a:lnTo>
                  <a:pt x="1181722" y="388261"/>
                </a:lnTo>
                <a:lnTo>
                  <a:pt x="1181722" y="0"/>
                </a:lnTo>
                <a:close/>
              </a:path>
            </a:pathLst>
          </a:custGeom>
          <a:solidFill>
            <a:srgbClr val="006FC0"/>
          </a:solidFill>
        </p:spPr>
        <p:txBody>
          <a:bodyPr wrap="square" lIns="0" tIns="0" rIns="0" bIns="0" rtlCol="0"/>
          <a:lstStyle/>
          <a:p>
            <a:endParaRPr/>
          </a:p>
        </p:txBody>
      </p:sp>
      <p:sp>
        <p:nvSpPr>
          <p:cNvPr id="42" name="object 42"/>
          <p:cNvSpPr txBox="1"/>
          <p:nvPr/>
        </p:nvSpPr>
        <p:spPr>
          <a:xfrm>
            <a:off x="6894481" y="4076800"/>
            <a:ext cx="844550" cy="677545"/>
          </a:xfrm>
          <a:prstGeom prst="rect">
            <a:avLst/>
          </a:prstGeom>
        </p:spPr>
        <p:txBody>
          <a:bodyPr vert="horz" wrap="square" lIns="0" tIns="106680" rIns="0" bIns="0" rtlCol="0">
            <a:spAutoFit/>
          </a:bodyPr>
          <a:lstStyle/>
          <a:p>
            <a:pPr marR="2540" algn="ctr">
              <a:lnSpc>
                <a:spcPct val="100000"/>
              </a:lnSpc>
              <a:spcBef>
                <a:spcPts val="840"/>
              </a:spcBef>
            </a:pPr>
            <a:r>
              <a:rPr sz="1100" b="1" spc="-25" dirty="0">
                <a:solidFill>
                  <a:srgbClr val="FFFFFF"/>
                </a:solidFill>
                <a:latin typeface="ＭＳ Ｐゴシック"/>
                <a:cs typeface="ＭＳ Ｐゴシック"/>
              </a:rPr>
              <a:t>直営</a:t>
            </a:r>
            <a:endParaRPr sz="1100">
              <a:latin typeface="ＭＳ Ｐゴシック"/>
              <a:cs typeface="ＭＳ Ｐゴシック"/>
            </a:endParaRPr>
          </a:p>
          <a:p>
            <a:pPr marR="4445" algn="ctr">
              <a:lnSpc>
                <a:spcPts val="1200"/>
              </a:lnSpc>
              <a:spcBef>
                <a:spcPts val="675"/>
              </a:spcBef>
            </a:pPr>
            <a:r>
              <a:rPr sz="1000" b="1" spc="-20" dirty="0">
                <a:solidFill>
                  <a:srgbClr val="FFFFFF"/>
                </a:solidFill>
                <a:latin typeface="ＭＳ Ｐゴシック"/>
                <a:cs typeface="ＭＳ Ｐゴシック"/>
              </a:rPr>
              <a:t>新たに</a:t>
            </a:r>
            <a:endParaRPr sz="1000">
              <a:latin typeface="ＭＳ Ｐゴシック"/>
              <a:cs typeface="ＭＳ Ｐゴシック"/>
            </a:endParaRPr>
          </a:p>
          <a:p>
            <a:pPr marR="5080" algn="ctr">
              <a:lnSpc>
                <a:spcPct val="100000"/>
              </a:lnSpc>
            </a:pPr>
            <a:r>
              <a:rPr sz="1000" b="1" spc="-90" dirty="0">
                <a:solidFill>
                  <a:srgbClr val="FFFFFF"/>
                </a:solidFill>
                <a:latin typeface="ＭＳ Ｐゴシック"/>
                <a:cs typeface="ＭＳ Ｐゴシック"/>
              </a:rPr>
              <a:t>必要となる経費</a:t>
            </a:r>
            <a:endParaRPr sz="1000">
              <a:latin typeface="ＭＳ Ｐゴシック"/>
              <a:cs typeface="ＭＳ Ｐゴシック"/>
            </a:endParaRPr>
          </a:p>
        </p:txBody>
      </p:sp>
      <p:grpSp>
        <p:nvGrpSpPr>
          <p:cNvPr id="43" name="object 43"/>
          <p:cNvGrpSpPr/>
          <p:nvPr/>
        </p:nvGrpSpPr>
        <p:grpSpPr>
          <a:xfrm>
            <a:off x="4479377" y="4012334"/>
            <a:ext cx="3604260" cy="1527810"/>
            <a:chOff x="4479377" y="4012334"/>
            <a:chExt cx="3604260" cy="1527810"/>
          </a:xfrm>
        </p:grpSpPr>
        <p:sp>
          <p:nvSpPr>
            <p:cNvPr id="44" name="object 44"/>
            <p:cNvSpPr/>
            <p:nvPr/>
          </p:nvSpPr>
          <p:spPr>
            <a:xfrm>
              <a:off x="4500650" y="5518835"/>
              <a:ext cx="3561715" cy="0"/>
            </a:xfrm>
            <a:custGeom>
              <a:avLst/>
              <a:gdLst/>
              <a:ahLst/>
              <a:cxnLst/>
              <a:rect l="l" t="t" r="r" b="b"/>
              <a:pathLst>
                <a:path w="3561715">
                  <a:moveTo>
                    <a:pt x="0" y="0"/>
                  </a:moveTo>
                  <a:lnTo>
                    <a:pt x="3561485" y="0"/>
                  </a:lnTo>
                </a:path>
              </a:pathLst>
            </a:custGeom>
            <a:ln w="42202">
              <a:solidFill>
                <a:srgbClr val="404040"/>
              </a:solidFill>
            </a:ln>
          </p:spPr>
          <p:txBody>
            <a:bodyPr wrap="square" lIns="0" tIns="0" rIns="0" bIns="0" rtlCol="0"/>
            <a:lstStyle/>
            <a:p>
              <a:endParaRPr/>
            </a:p>
          </p:txBody>
        </p:sp>
        <p:sp>
          <p:nvSpPr>
            <p:cNvPr id="45" name="object 45"/>
            <p:cNvSpPr/>
            <p:nvPr/>
          </p:nvSpPr>
          <p:spPr>
            <a:xfrm>
              <a:off x="5817566" y="4607209"/>
              <a:ext cx="902335" cy="174625"/>
            </a:xfrm>
            <a:custGeom>
              <a:avLst/>
              <a:gdLst/>
              <a:ahLst/>
              <a:cxnLst/>
              <a:rect l="l" t="t" r="r" b="b"/>
              <a:pathLst>
                <a:path w="902334" h="174625">
                  <a:moveTo>
                    <a:pt x="0" y="0"/>
                  </a:moveTo>
                  <a:lnTo>
                    <a:pt x="902047" y="174492"/>
                  </a:lnTo>
                </a:path>
              </a:pathLst>
            </a:custGeom>
            <a:ln w="21101">
              <a:solidFill>
                <a:srgbClr val="00AFEF"/>
              </a:solidFill>
              <a:prstDash val="sysDot"/>
            </a:ln>
          </p:spPr>
          <p:txBody>
            <a:bodyPr wrap="square" lIns="0" tIns="0" rIns="0" bIns="0" rtlCol="0"/>
            <a:lstStyle/>
            <a:p>
              <a:endParaRPr/>
            </a:p>
          </p:txBody>
        </p:sp>
        <p:sp>
          <p:nvSpPr>
            <p:cNvPr id="46" name="object 46"/>
            <p:cNvSpPr/>
            <p:nvPr/>
          </p:nvSpPr>
          <p:spPr>
            <a:xfrm>
              <a:off x="5817566" y="4023129"/>
              <a:ext cx="901700" cy="577215"/>
            </a:xfrm>
            <a:custGeom>
              <a:avLst/>
              <a:gdLst/>
              <a:ahLst/>
              <a:cxnLst/>
              <a:rect l="l" t="t" r="r" b="b"/>
              <a:pathLst>
                <a:path w="901700" h="577214">
                  <a:moveTo>
                    <a:pt x="25181" y="0"/>
                  </a:moveTo>
                  <a:lnTo>
                    <a:pt x="901625" y="102129"/>
                  </a:lnTo>
                </a:path>
                <a:path w="901700" h="577214">
                  <a:moveTo>
                    <a:pt x="0" y="576623"/>
                  </a:moveTo>
                  <a:lnTo>
                    <a:pt x="901203" y="378132"/>
                  </a:lnTo>
                </a:path>
              </a:pathLst>
            </a:custGeom>
            <a:ln w="21101">
              <a:solidFill>
                <a:srgbClr val="E36C09"/>
              </a:solidFill>
              <a:prstDash val="sysDot"/>
            </a:ln>
          </p:spPr>
          <p:txBody>
            <a:bodyPr wrap="square" lIns="0" tIns="0" rIns="0" bIns="0" rtlCol="0"/>
            <a:lstStyle/>
            <a:p>
              <a:endParaRPr/>
            </a:p>
          </p:txBody>
        </p:sp>
      </p:grpSp>
      <p:sp>
        <p:nvSpPr>
          <p:cNvPr id="47" name="object 47"/>
          <p:cNvSpPr txBox="1"/>
          <p:nvPr/>
        </p:nvSpPr>
        <p:spPr>
          <a:xfrm>
            <a:off x="5919420" y="4812653"/>
            <a:ext cx="735965" cy="324485"/>
          </a:xfrm>
          <a:prstGeom prst="rect">
            <a:avLst/>
          </a:prstGeom>
        </p:spPr>
        <p:txBody>
          <a:bodyPr vert="horz" wrap="square" lIns="0" tIns="20955" rIns="0" bIns="0" rtlCol="0">
            <a:spAutoFit/>
          </a:bodyPr>
          <a:lstStyle/>
          <a:p>
            <a:pPr marL="82550" marR="5080" indent="-83185">
              <a:lnSpc>
                <a:spcPts val="1160"/>
              </a:lnSpc>
              <a:spcBef>
                <a:spcPts val="165"/>
              </a:spcBef>
            </a:pPr>
            <a:r>
              <a:rPr sz="1000" b="1" spc="-80" dirty="0">
                <a:solidFill>
                  <a:srgbClr val="00AFEF"/>
                </a:solidFill>
                <a:latin typeface="ＭＳ Ｐゴシック"/>
                <a:cs typeface="ＭＳ Ｐゴシック"/>
              </a:rPr>
              <a:t>効率化による</a:t>
            </a:r>
            <a:r>
              <a:rPr sz="1000" b="1" spc="-20" dirty="0">
                <a:solidFill>
                  <a:srgbClr val="00AFEF"/>
                </a:solidFill>
                <a:latin typeface="ＭＳ Ｐゴシック"/>
                <a:cs typeface="ＭＳ Ｐゴシック"/>
              </a:rPr>
              <a:t>コスト縮減</a:t>
            </a:r>
            <a:endParaRPr sz="1000">
              <a:latin typeface="ＭＳ Ｐゴシック"/>
              <a:cs typeface="ＭＳ Ｐゴシック"/>
            </a:endParaRPr>
          </a:p>
        </p:txBody>
      </p:sp>
      <p:sp>
        <p:nvSpPr>
          <p:cNvPr id="48" name="object 48"/>
          <p:cNvSpPr txBox="1"/>
          <p:nvPr/>
        </p:nvSpPr>
        <p:spPr>
          <a:xfrm>
            <a:off x="5847532" y="4130368"/>
            <a:ext cx="777875" cy="325120"/>
          </a:xfrm>
          <a:prstGeom prst="rect">
            <a:avLst/>
          </a:prstGeom>
        </p:spPr>
        <p:txBody>
          <a:bodyPr vert="horz" wrap="square" lIns="0" tIns="12700" rIns="0" bIns="0" rtlCol="0">
            <a:spAutoFit/>
          </a:bodyPr>
          <a:lstStyle/>
          <a:p>
            <a:pPr marR="5080" algn="ctr">
              <a:lnSpc>
                <a:spcPts val="1180"/>
              </a:lnSpc>
              <a:spcBef>
                <a:spcPts val="100"/>
              </a:spcBef>
            </a:pPr>
            <a:r>
              <a:rPr sz="1000" b="1" spc="-15" dirty="0">
                <a:solidFill>
                  <a:srgbClr val="E36C09"/>
                </a:solidFill>
                <a:latin typeface="ＭＳ Ｐゴシック"/>
                <a:cs typeface="ＭＳ Ｐゴシック"/>
              </a:rPr>
              <a:t>直営対応時間</a:t>
            </a:r>
            <a:endParaRPr sz="1000">
              <a:latin typeface="ＭＳ Ｐゴシック"/>
              <a:cs typeface="ＭＳ Ｐゴシック"/>
            </a:endParaRPr>
          </a:p>
          <a:p>
            <a:pPr marR="3175" algn="ctr">
              <a:lnSpc>
                <a:spcPts val="1180"/>
              </a:lnSpc>
            </a:pPr>
            <a:r>
              <a:rPr sz="1000" b="1" spc="-20" dirty="0">
                <a:solidFill>
                  <a:srgbClr val="E36C09"/>
                </a:solidFill>
                <a:latin typeface="ＭＳ Ｐゴシック"/>
                <a:cs typeface="ＭＳ Ｐゴシック"/>
              </a:rPr>
              <a:t>の縮減</a:t>
            </a:r>
            <a:endParaRPr sz="1000">
              <a:latin typeface="ＭＳ Ｐゴシック"/>
              <a:cs typeface="ＭＳ Ｐゴシック"/>
            </a:endParaRPr>
          </a:p>
        </p:txBody>
      </p:sp>
      <p:sp>
        <p:nvSpPr>
          <p:cNvPr id="49" name="object 49"/>
          <p:cNvSpPr txBox="1"/>
          <p:nvPr/>
        </p:nvSpPr>
        <p:spPr>
          <a:xfrm>
            <a:off x="4407723" y="3405160"/>
            <a:ext cx="3496945" cy="540385"/>
          </a:xfrm>
          <a:prstGeom prst="rect">
            <a:avLst/>
          </a:prstGeom>
        </p:spPr>
        <p:txBody>
          <a:bodyPr vert="horz" wrap="square" lIns="0" tIns="29209" rIns="0" bIns="0" rtlCol="0">
            <a:spAutoFit/>
          </a:bodyPr>
          <a:lstStyle/>
          <a:p>
            <a:pPr marL="25400">
              <a:lnSpc>
                <a:spcPct val="100000"/>
              </a:lnSpc>
              <a:spcBef>
                <a:spcPts val="229"/>
              </a:spcBef>
            </a:pPr>
            <a:r>
              <a:rPr sz="1550" spc="-10" dirty="0">
                <a:solidFill>
                  <a:srgbClr val="404040"/>
                </a:solidFill>
                <a:latin typeface="HGP創英角ｺﾞｼｯｸUB"/>
                <a:cs typeface="HGP創英角ｺﾞｼｯｸUB"/>
              </a:rPr>
              <a:t>導入効果試算シート</a:t>
            </a:r>
            <a:r>
              <a:rPr sz="1550" dirty="0">
                <a:solidFill>
                  <a:srgbClr val="404040"/>
                </a:solidFill>
                <a:latin typeface="HGP創英角ｺﾞｼｯｸUB"/>
                <a:cs typeface="HGP創英角ｺﾞｼｯｸUB"/>
              </a:rPr>
              <a:t>（</a:t>
            </a:r>
            <a:r>
              <a:rPr sz="1550" spc="-5" dirty="0">
                <a:solidFill>
                  <a:srgbClr val="404040"/>
                </a:solidFill>
                <a:latin typeface="HGP創英角ｺﾞｼｯｸUB"/>
                <a:cs typeface="HGP創英角ｺﾞｼｯｸUB"/>
              </a:rPr>
              <a:t>●●町</a:t>
            </a:r>
            <a:r>
              <a:rPr sz="1550" spc="-50" dirty="0">
                <a:solidFill>
                  <a:srgbClr val="404040"/>
                </a:solidFill>
                <a:latin typeface="HGP創英角ｺﾞｼｯｸUB"/>
                <a:cs typeface="HGP創英角ｺﾞｼｯｸUB"/>
              </a:rPr>
              <a:t>）</a:t>
            </a:r>
            <a:endParaRPr sz="1550">
              <a:latin typeface="HGP創英角ｺﾞｼｯｸUB"/>
              <a:cs typeface="HGP創英角ｺﾞｼｯｸUB"/>
            </a:endParaRPr>
          </a:p>
          <a:p>
            <a:pPr marR="203200" algn="r">
              <a:lnSpc>
                <a:spcPts val="935"/>
              </a:lnSpc>
              <a:spcBef>
                <a:spcPts val="75"/>
              </a:spcBef>
            </a:pPr>
            <a:r>
              <a:rPr sz="1000" b="1" spc="-20" dirty="0">
                <a:solidFill>
                  <a:srgbClr val="FF0000"/>
                </a:solidFill>
                <a:latin typeface="ＭＳ Ｐゴシック"/>
                <a:cs typeface="ＭＳ Ｐゴシック"/>
              </a:rPr>
              <a:t>直営＋委託の</a:t>
            </a:r>
            <a:endParaRPr sz="1000">
              <a:latin typeface="ＭＳ Ｐゴシック"/>
              <a:cs typeface="ＭＳ Ｐゴシック"/>
            </a:endParaRPr>
          </a:p>
          <a:p>
            <a:pPr marL="130810" indent="-107950">
              <a:lnSpc>
                <a:spcPts val="1055"/>
              </a:lnSpc>
              <a:buSzPct val="90909"/>
              <a:buFont typeface="Wingdings"/>
              <a:buChar char=""/>
              <a:tabLst>
                <a:tab pos="130810" algn="l"/>
                <a:tab pos="2348230" algn="l"/>
              </a:tabLst>
            </a:pPr>
            <a:r>
              <a:rPr sz="1100" spc="-10" dirty="0">
                <a:latin typeface="HGP創英角ｺﾞｼｯｸUB"/>
                <a:cs typeface="HGP創英角ｺﾞｼｯｸUB"/>
              </a:rPr>
              <a:t>ト</a:t>
            </a:r>
            <a:r>
              <a:rPr sz="1100" spc="-25" dirty="0">
                <a:latin typeface="HGP創英角ｺﾞｼｯｸUB"/>
                <a:cs typeface="HGP創英角ｺﾞｼｯｸUB"/>
              </a:rPr>
              <a:t>ー</a:t>
            </a:r>
            <a:r>
              <a:rPr sz="1100" spc="-5" dirty="0">
                <a:latin typeface="HGP創英角ｺﾞｼｯｸUB"/>
                <a:cs typeface="HGP創英角ｺﾞｼｯｸUB"/>
              </a:rPr>
              <a:t>タルコス</a:t>
            </a:r>
            <a:r>
              <a:rPr sz="1100" dirty="0">
                <a:latin typeface="HGP創英角ｺﾞｼｯｸUB"/>
                <a:cs typeface="HGP創英角ｺﾞｼｯｸUB"/>
              </a:rPr>
              <a:t>トの変化	</a:t>
            </a:r>
            <a:r>
              <a:rPr sz="1500" b="1" spc="7" baseline="-25000" dirty="0">
                <a:solidFill>
                  <a:srgbClr val="FF0000"/>
                </a:solidFill>
                <a:latin typeface="ＭＳ Ｐゴシック"/>
                <a:cs typeface="ＭＳ Ｐゴシック"/>
              </a:rPr>
              <a:t>ト</a:t>
            </a:r>
            <a:r>
              <a:rPr sz="1500" b="1" baseline="-25000" dirty="0">
                <a:solidFill>
                  <a:srgbClr val="FF0000"/>
                </a:solidFill>
                <a:latin typeface="ＭＳ Ｐゴシック"/>
                <a:cs typeface="ＭＳ Ｐゴシック"/>
              </a:rPr>
              <a:t>ー</a:t>
            </a:r>
            <a:r>
              <a:rPr sz="1500" b="1" spc="-22" baseline="-25000" dirty="0">
                <a:solidFill>
                  <a:srgbClr val="FF0000"/>
                </a:solidFill>
                <a:latin typeface="ＭＳ Ｐゴシック"/>
                <a:cs typeface="ＭＳ Ｐゴシック"/>
              </a:rPr>
              <a:t>タ</a:t>
            </a:r>
            <a:r>
              <a:rPr sz="1500" b="1" spc="-15" baseline="-25000" dirty="0">
                <a:solidFill>
                  <a:srgbClr val="FF0000"/>
                </a:solidFill>
                <a:latin typeface="ＭＳ Ｐゴシック"/>
                <a:cs typeface="ＭＳ Ｐゴシック"/>
              </a:rPr>
              <a:t>ルコ</a:t>
            </a:r>
            <a:r>
              <a:rPr sz="1500" b="1" spc="-30" baseline="-25000" dirty="0">
                <a:solidFill>
                  <a:srgbClr val="FF0000"/>
                </a:solidFill>
                <a:latin typeface="ＭＳ Ｐゴシック"/>
                <a:cs typeface="ＭＳ Ｐゴシック"/>
              </a:rPr>
              <a:t>ス</a:t>
            </a:r>
            <a:r>
              <a:rPr sz="1500" b="1" spc="-15" baseline="-25000" dirty="0">
                <a:solidFill>
                  <a:srgbClr val="FF0000"/>
                </a:solidFill>
                <a:latin typeface="ＭＳ Ｐゴシック"/>
                <a:cs typeface="ＭＳ Ｐゴシック"/>
              </a:rPr>
              <a:t>トの縮</a:t>
            </a:r>
            <a:r>
              <a:rPr sz="1500" b="1" spc="-1485" baseline="-25000" dirty="0">
                <a:solidFill>
                  <a:srgbClr val="FF0000"/>
                </a:solidFill>
                <a:latin typeface="ＭＳ Ｐゴシック"/>
                <a:cs typeface="ＭＳ Ｐゴシック"/>
              </a:rPr>
              <a:t>減</a:t>
            </a:r>
            <a:endParaRPr sz="1500" baseline="-25000">
              <a:latin typeface="ＭＳ Ｐゴシック"/>
              <a:cs typeface="ＭＳ Ｐゴシック"/>
            </a:endParaRPr>
          </a:p>
        </p:txBody>
      </p:sp>
      <p:grpSp>
        <p:nvGrpSpPr>
          <p:cNvPr id="50" name="object 50"/>
          <p:cNvGrpSpPr/>
          <p:nvPr/>
        </p:nvGrpSpPr>
        <p:grpSpPr>
          <a:xfrm>
            <a:off x="5842748" y="4012579"/>
            <a:ext cx="2060575" cy="120014"/>
            <a:chOff x="5842748" y="4012579"/>
            <a:chExt cx="2060575" cy="120014"/>
          </a:xfrm>
        </p:grpSpPr>
        <p:sp>
          <p:nvSpPr>
            <p:cNvPr id="51" name="object 51"/>
            <p:cNvSpPr/>
            <p:nvPr/>
          </p:nvSpPr>
          <p:spPr>
            <a:xfrm>
              <a:off x="5842748" y="4023130"/>
              <a:ext cx="2060575" cy="0"/>
            </a:xfrm>
            <a:custGeom>
              <a:avLst/>
              <a:gdLst/>
              <a:ahLst/>
              <a:cxnLst/>
              <a:rect l="l" t="t" r="r" b="b"/>
              <a:pathLst>
                <a:path w="2060575">
                  <a:moveTo>
                    <a:pt x="0" y="0"/>
                  </a:moveTo>
                  <a:lnTo>
                    <a:pt x="2060276" y="0"/>
                  </a:lnTo>
                </a:path>
              </a:pathLst>
            </a:custGeom>
            <a:ln w="21101">
              <a:solidFill>
                <a:srgbClr val="FF0000"/>
              </a:solidFill>
              <a:prstDash val="sysDash"/>
            </a:ln>
          </p:spPr>
          <p:txBody>
            <a:bodyPr wrap="square" lIns="0" tIns="0" rIns="0" bIns="0" rtlCol="0"/>
            <a:lstStyle/>
            <a:p>
              <a:endParaRPr/>
            </a:p>
          </p:txBody>
        </p:sp>
        <p:sp>
          <p:nvSpPr>
            <p:cNvPr id="52" name="object 52"/>
            <p:cNvSpPr/>
            <p:nvPr/>
          </p:nvSpPr>
          <p:spPr>
            <a:xfrm>
              <a:off x="7104799" y="4022286"/>
              <a:ext cx="398780" cy="109855"/>
            </a:xfrm>
            <a:custGeom>
              <a:avLst/>
              <a:gdLst/>
              <a:ahLst/>
              <a:cxnLst/>
              <a:rect l="l" t="t" r="r" b="b"/>
              <a:pathLst>
                <a:path w="398779" h="109854">
                  <a:moveTo>
                    <a:pt x="298666" y="0"/>
                  </a:moveTo>
                  <a:lnTo>
                    <a:pt x="99461" y="0"/>
                  </a:lnTo>
                  <a:lnTo>
                    <a:pt x="99461" y="54862"/>
                  </a:lnTo>
                  <a:lnTo>
                    <a:pt x="0" y="54862"/>
                  </a:lnTo>
                  <a:lnTo>
                    <a:pt x="199204" y="109725"/>
                  </a:lnTo>
                  <a:lnTo>
                    <a:pt x="398409" y="54862"/>
                  </a:lnTo>
                  <a:lnTo>
                    <a:pt x="298666" y="54862"/>
                  </a:lnTo>
                  <a:lnTo>
                    <a:pt x="298666" y="0"/>
                  </a:lnTo>
                  <a:close/>
                </a:path>
              </a:pathLst>
            </a:custGeom>
            <a:solidFill>
              <a:srgbClr val="FF0000"/>
            </a:solidFill>
          </p:spPr>
          <p:txBody>
            <a:bodyPr wrap="square" lIns="0" tIns="0" rIns="0" bIns="0" rtlCol="0"/>
            <a:lstStyle/>
            <a:p>
              <a:endParaRPr/>
            </a:p>
          </p:txBody>
        </p:sp>
      </p:grpSp>
      <p:sp>
        <p:nvSpPr>
          <p:cNvPr id="53" name="object 53"/>
          <p:cNvSpPr txBox="1">
            <a:spLocks noGrp="1"/>
          </p:cNvSpPr>
          <p:nvPr>
            <p:ph type="sldNum" sz="quarter" idx="7"/>
          </p:nvPr>
        </p:nvSpPr>
        <p:spPr>
          <a:prstGeom prst="rect">
            <a:avLst/>
          </a:prstGeom>
        </p:spPr>
        <p:txBody>
          <a:bodyPr vert="horz" wrap="square" lIns="0" tIns="27305" rIns="0" bIns="0" rtlCol="0">
            <a:spAutoFit/>
          </a:bodyPr>
          <a:lstStyle/>
          <a:p>
            <a:pPr marL="38100">
              <a:lnSpc>
                <a:spcPct val="100000"/>
              </a:lnSpc>
              <a:spcBef>
                <a:spcPts val="215"/>
              </a:spcBef>
            </a:pPr>
            <a:r>
              <a:rPr spc="-25" dirty="0"/>
              <a:t>15</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884289" y="263740"/>
            <a:ext cx="2259965" cy="255904"/>
          </a:xfrm>
          <a:prstGeom prst="rect">
            <a:avLst/>
          </a:prstGeom>
          <a:solidFill>
            <a:srgbClr val="001F5F"/>
          </a:solidFill>
        </p:spPr>
        <p:txBody>
          <a:bodyPr vert="horz" wrap="square" lIns="0" tIns="47625" rIns="0" bIns="0" rtlCol="0">
            <a:spAutoFit/>
          </a:bodyPr>
          <a:lstStyle/>
          <a:p>
            <a:pPr marL="92075">
              <a:lnSpc>
                <a:spcPct val="100000"/>
              </a:lnSpc>
              <a:spcBef>
                <a:spcPts val="375"/>
              </a:spcBef>
              <a:tabLst>
                <a:tab pos="1663700" algn="l"/>
              </a:tabLst>
            </a:pPr>
            <a:r>
              <a:rPr sz="1100" b="1" spc="-10" dirty="0">
                <a:solidFill>
                  <a:srgbClr val="FFFFFF"/>
                </a:solidFill>
                <a:latin typeface="Meiryo UI"/>
                <a:cs typeface="Meiryo UI"/>
              </a:rPr>
              <a:t>「群マネの手引きVer.1</a:t>
            </a:r>
            <a:r>
              <a:rPr sz="1100" b="1" spc="-50" dirty="0">
                <a:solidFill>
                  <a:srgbClr val="FFFFFF"/>
                </a:solidFill>
                <a:latin typeface="Meiryo UI"/>
                <a:cs typeface="Meiryo UI"/>
              </a:rPr>
              <a:t>」</a:t>
            </a:r>
            <a:r>
              <a:rPr sz="1100" b="1" dirty="0">
                <a:solidFill>
                  <a:srgbClr val="FFFFFF"/>
                </a:solidFill>
                <a:latin typeface="Meiryo UI"/>
                <a:cs typeface="Meiryo UI"/>
              </a:rPr>
              <a:t>	</a:t>
            </a:r>
            <a:r>
              <a:rPr sz="1100" b="1" spc="-25" dirty="0">
                <a:solidFill>
                  <a:srgbClr val="FFFFFF"/>
                </a:solidFill>
                <a:latin typeface="Meiryo UI"/>
                <a:cs typeface="Meiryo UI"/>
              </a:rPr>
              <a:t>P38</a:t>
            </a:r>
            <a:endParaRPr sz="1100">
              <a:latin typeface="Meiryo UI"/>
              <a:cs typeface="Meiryo UI"/>
            </a:endParaRPr>
          </a:p>
        </p:txBody>
      </p:sp>
      <p:sp>
        <p:nvSpPr>
          <p:cNvPr id="3" name="object 3"/>
          <p:cNvSpPr txBox="1"/>
          <p:nvPr/>
        </p:nvSpPr>
        <p:spPr>
          <a:xfrm>
            <a:off x="0" y="263740"/>
            <a:ext cx="2459355" cy="255904"/>
          </a:xfrm>
          <a:prstGeom prst="rect">
            <a:avLst/>
          </a:prstGeom>
          <a:solidFill>
            <a:srgbClr val="001F5F"/>
          </a:solidFill>
        </p:spPr>
        <p:txBody>
          <a:bodyPr vert="horz" wrap="square" lIns="0" tIns="47625" rIns="0" bIns="0" rtlCol="0">
            <a:spAutoFit/>
          </a:bodyPr>
          <a:lstStyle/>
          <a:p>
            <a:pPr marL="91440">
              <a:lnSpc>
                <a:spcPct val="100000"/>
              </a:lnSpc>
              <a:spcBef>
                <a:spcPts val="375"/>
              </a:spcBef>
            </a:pPr>
            <a:r>
              <a:rPr sz="1100" b="1" spc="10" dirty="0">
                <a:solidFill>
                  <a:srgbClr val="FFFFFF"/>
                </a:solidFill>
                <a:latin typeface="Meiryo UI"/>
                <a:cs typeface="Meiryo UI"/>
              </a:rPr>
              <a:t>４ 群マネの実施プロセス</a:t>
            </a:r>
            <a:endParaRPr sz="1100">
              <a:latin typeface="Meiryo UI"/>
              <a:cs typeface="Meiryo UI"/>
            </a:endParaRPr>
          </a:p>
        </p:txBody>
      </p:sp>
      <p:sp>
        <p:nvSpPr>
          <p:cNvPr id="4" name="object 4"/>
          <p:cNvSpPr txBox="1"/>
          <p:nvPr/>
        </p:nvSpPr>
        <p:spPr>
          <a:xfrm>
            <a:off x="2557652" y="298450"/>
            <a:ext cx="2662420" cy="320601"/>
          </a:xfrm>
          <a:prstGeom prst="rect">
            <a:avLst/>
          </a:prstGeom>
        </p:spPr>
        <p:txBody>
          <a:bodyPr vert="horz" wrap="square" lIns="0" tIns="12700" rIns="0" bIns="0" rtlCol="0">
            <a:spAutoFit/>
          </a:bodyPr>
          <a:lstStyle/>
          <a:p>
            <a:pPr marL="12700">
              <a:lnSpc>
                <a:spcPct val="100000"/>
              </a:lnSpc>
              <a:spcBef>
                <a:spcPts val="100"/>
              </a:spcBef>
            </a:pPr>
            <a:r>
              <a:rPr sz="2000" b="1" spc="-25" dirty="0">
                <a:solidFill>
                  <a:srgbClr val="001F5F"/>
                </a:solidFill>
                <a:latin typeface="Meiryo UI"/>
                <a:cs typeface="Meiryo UI"/>
              </a:rPr>
              <a:t>各ステップのＱ＆Ａ</a:t>
            </a:r>
            <a:endParaRPr sz="2000" dirty="0">
              <a:latin typeface="Meiryo UI"/>
              <a:cs typeface="Meiryo UI"/>
            </a:endParaRPr>
          </a:p>
        </p:txBody>
      </p:sp>
      <p:sp>
        <p:nvSpPr>
          <p:cNvPr id="5" name="object 5"/>
          <p:cNvSpPr txBox="1"/>
          <p:nvPr/>
        </p:nvSpPr>
        <p:spPr>
          <a:xfrm>
            <a:off x="1407985" y="1193544"/>
            <a:ext cx="6864350" cy="478155"/>
          </a:xfrm>
          <a:prstGeom prst="rect">
            <a:avLst/>
          </a:prstGeom>
          <a:ln w="21101">
            <a:solidFill>
              <a:srgbClr val="404040"/>
            </a:solidFill>
          </a:ln>
        </p:spPr>
        <p:txBody>
          <a:bodyPr vert="horz" wrap="square" lIns="0" tIns="130175" rIns="0" bIns="0" rtlCol="0">
            <a:spAutoFit/>
          </a:bodyPr>
          <a:lstStyle/>
          <a:p>
            <a:pPr marL="99695">
              <a:lnSpc>
                <a:spcPct val="100000"/>
              </a:lnSpc>
              <a:spcBef>
                <a:spcPts val="1025"/>
              </a:spcBef>
            </a:pPr>
            <a:r>
              <a:rPr sz="1550" b="1" spc="-25" dirty="0">
                <a:solidFill>
                  <a:srgbClr val="404040"/>
                </a:solidFill>
                <a:latin typeface="BIZ UDPゴシック"/>
                <a:cs typeface="BIZ UDPゴシック"/>
              </a:rPr>
              <a:t>「大手企業しか参入できず、地元企業が参画できなくならないか？」</a:t>
            </a:r>
            <a:endParaRPr sz="1550">
              <a:latin typeface="BIZ UDPゴシック"/>
              <a:cs typeface="BIZ UDPゴシック"/>
            </a:endParaRPr>
          </a:p>
        </p:txBody>
      </p:sp>
      <p:sp>
        <p:nvSpPr>
          <p:cNvPr id="6" name="object 6"/>
          <p:cNvSpPr txBox="1"/>
          <p:nvPr/>
        </p:nvSpPr>
        <p:spPr>
          <a:xfrm>
            <a:off x="853419" y="1192700"/>
            <a:ext cx="480059" cy="478155"/>
          </a:xfrm>
          <a:prstGeom prst="rect">
            <a:avLst/>
          </a:prstGeom>
          <a:solidFill>
            <a:srgbClr val="585858"/>
          </a:solidFill>
        </p:spPr>
        <p:txBody>
          <a:bodyPr vert="horz" wrap="square" lIns="0" tIns="46990" rIns="0" bIns="0" rtlCol="0">
            <a:spAutoFit/>
          </a:bodyPr>
          <a:lstStyle/>
          <a:p>
            <a:pPr marL="92710">
              <a:lnSpc>
                <a:spcPct val="100000"/>
              </a:lnSpc>
              <a:spcBef>
                <a:spcPts val="370"/>
              </a:spcBef>
            </a:pPr>
            <a:r>
              <a:rPr sz="2650" spc="-50" dirty="0">
                <a:solidFill>
                  <a:srgbClr val="FFFFFF"/>
                </a:solidFill>
                <a:latin typeface="HGP創英角ｺﾞｼｯｸUB"/>
                <a:cs typeface="HGP創英角ｺﾞｼｯｸUB"/>
              </a:rPr>
              <a:t>Ｑ</a:t>
            </a:r>
            <a:endParaRPr sz="2650">
              <a:latin typeface="HGP創英角ｺﾞｼｯｸUB"/>
              <a:cs typeface="HGP創英角ｺﾞｼｯｸUB"/>
            </a:endParaRPr>
          </a:p>
        </p:txBody>
      </p:sp>
      <p:sp>
        <p:nvSpPr>
          <p:cNvPr id="7" name="object 7"/>
          <p:cNvSpPr/>
          <p:nvPr/>
        </p:nvSpPr>
        <p:spPr>
          <a:xfrm>
            <a:off x="854263" y="1767500"/>
            <a:ext cx="480059" cy="478155"/>
          </a:xfrm>
          <a:custGeom>
            <a:avLst/>
            <a:gdLst/>
            <a:ahLst/>
            <a:cxnLst/>
            <a:rect l="l" t="t" r="r" b="b"/>
            <a:pathLst>
              <a:path w="480059" h="478155">
                <a:moveTo>
                  <a:pt x="0" y="477734"/>
                </a:moveTo>
                <a:lnTo>
                  <a:pt x="479441" y="477734"/>
                </a:lnTo>
                <a:lnTo>
                  <a:pt x="479441" y="0"/>
                </a:lnTo>
                <a:lnTo>
                  <a:pt x="0" y="0"/>
                </a:lnTo>
                <a:lnTo>
                  <a:pt x="0" y="477734"/>
                </a:lnTo>
                <a:close/>
              </a:path>
            </a:pathLst>
          </a:custGeom>
          <a:ln w="21101">
            <a:solidFill>
              <a:srgbClr val="404040"/>
            </a:solidFill>
          </a:ln>
        </p:spPr>
        <p:txBody>
          <a:bodyPr wrap="square" lIns="0" tIns="0" rIns="0" bIns="0" rtlCol="0"/>
          <a:lstStyle/>
          <a:p>
            <a:endParaRPr/>
          </a:p>
        </p:txBody>
      </p:sp>
      <p:sp>
        <p:nvSpPr>
          <p:cNvPr id="8" name="object 8"/>
          <p:cNvSpPr txBox="1"/>
          <p:nvPr/>
        </p:nvSpPr>
        <p:spPr>
          <a:xfrm>
            <a:off x="975253" y="1832453"/>
            <a:ext cx="236854" cy="363855"/>
          </a:xfrm>
          <a:prstGeom prst="rect">
            <a:avLst/>
          </a:prstGeom>
        </p:spPr>
        <p:txBody>
          <a:bodyPr vert="horz" wrap="square" lIns="0" tIns="15240" rIns="0" bIns="0" rtlCol="0">
            <a:spAutoFit/>
          </a:bodyPr>
          <a:lstStyle/>
          <a:p>
            <a:pPr marL="12700">
              <a:lnSpc>
                <a:spcPct val="100000"/>
              </a:lnSpc>
              <a:spcBef>
                <a:spcPts val="120"/>
              </a:spcBef>
            </a:pPr>
            <a:r>
              <a:rPr sz="2200" spc="-484" dirty="0">
                <a:solidFill>
                  <a:srgbClr val="404040"/>
                </a:solidFill>
                <a:latin typeface="HGP創英角ｺﾞｼｯｸUB"/>
                <a:cs typeface="HGP創英角ｺﾞｼｯｸUB"/>
              </a:rPr>
              <a:t>Ａ</a:t>
            </a:r>
            <a:endParaRPr sz="2200">
              <a:latin typeface="HGP創英角ｺﾞｼｯｸUB"/>
              <a:cs typeface="HGP創英角ｺﾞｼｯｸUB"/>
            </a:endParaRPr>
          </a:p>
        </p:txBody>
      </p:sp>
      <p:sp>
        <p:nvSpPr>
          <p:cNvPr id="9" name="object 9"/>
          <p:cNvSpPr txBox="1"/>
          <p:nvPr/>
        </p:nvSpPr>
        <p:spPr>
          <a:xfrm>
            <a:off x="1407141" y="1766656"/>
            <a:ext cx="6864350" cy="898525"/>
          </a:xfrm>
          <a:prstGeom prst="rect">
            <a:avLst/>
          </a:prstGeom>
          <a:ln w="10550">
            <a:solidFill>
              <a:srgbClr val="7E7E7E"/>
            </a:solidFill>
          </a:ln>
        </p:spPr>
        <p:txBody>
          <a:bodyPr vert="horz" wrap="square" lIns="0" tIns="48260" rIns="0" bIns="0" rtlCol="0">
            <a:spAutoFit/>
          </a:bodyPr>
          <a:lstStyle/>
          <a:p>
            <a:pPr marL="292100" marR="94615" indent="-191135">
              <a:lnSpc>
                <a:spcPct val="102200"/>
              </a:lnSpc>
              <a:spcBef>
                <a:spcPts val="380"/>
              </a:spcBef>
              <a:buFont typeface="Arial"/>
              <a:buChar char="•"/>
              <a:tabLst>
                <a:tab pos="292100" algn="l"/>
              </a:tabLst>
            </a:pPr>
            <a:r>
              <a:rPr sz="1300" spc="25" dirty="0">
                <a:solidFill>
                  <a:srgbClr val="404040"/>
                </a:solidFill>
                <a:latin typeface="BIZ UDPゴシック"/>
                <a:cs typeface="BIZ UDPゴシック"/>
              </a:rPr>
              <a:t>群マネを導入した場合でも、維持管理業務は</a:t>
            </a:r>
            <a:r>
              <a:rPr sz="1300" spc="15" dirty="0">
                <a:solidFill>
                  <a:srgbClr val="404040"/>
                </a:solidFill>
                <a:latin typeface="BIZ UDPゴシック"/>
                <a:cs typeface="BIZ UDPゴシック"/>
              </a:rPr>
              <a:t>24</a:t>
            </a:r>
            <a:r>
              <a:rPr sz="1300" spc="35" dirty="0">
                <a:solidFill>
                  <a:srgbClr val="404040"/>
                </a:solidFill>
                <a:latin typeface="BIZ UDPゴシック"/>
                <a:cs typeface="BIZ UDPゴシック"/>
              </a:rPr>
              <a:t>時間</a:t>
            </a:r>
            <a:r>
              <a:rPr sz="1300" spc="15" dirty="0">
                <a:solidFill>
                  <a:srgbClr val="404040"/>
                </a:solidFill>
                <a:latin typeface="BIZ UDPゴシック"/>
                <a:cs typeface="BIZ UDPゴシック"/>
              </a:rPr>
              <a:t>365</a:t>
            </a:r>
            <a:r>
              <a:rPr sz="1300" spc="30" dirty="0">
                <a:solidFill>
                  <a:srgbClr val="404040"/>
                </a:solidFill>
                <a:latin typeface="BIZ UDPゴシック"/>
                <a:cs typeface="BIZ UDPゴシック"/>
              </a:rPr>
              <a:t>日の現地対応が必要となるな</a:t>
            </a:r>
            <a:r>
              <a:rPr sz="1300" spc="20" dirty="0">
                <a:solidFill>
                  <a:srgbClr val="404040"/>
                </a:solidFill>
                <a:latin typeface="BIZ UDPゴシック"/>
                <a:cs typeface="BIZ UDPゴシック"/>
              </a:rPr>
              <a:t>ど、</a:t>
            </a:r>
            <a:r>
              <a:rPr sz="1300" b="1" u="sng" spc="25" dirty="0">
                <a:solidFill>
                  <a:srgbClr val="404040"/>
                </a:solidFill>
                <a:uFill>
                  <a:solidFill>
                    <a:srgbClr val="404040"/>
                  </a:solidFill>
                </a:uFill>
                <a:latin typeface="BIZ UDPゴシック"/>
                <a:cs typeface="BIZ UDPゴシック"/>
              </a:rPr>
              <a:t>地元業者の協力無しでは成立しません</a:t>
            </a:r>
            <a:r>
              <a:rPr sz="1300" u="none" spc="25" dirty="0">
                <a:solidFill>
                  <a:srgbClr val="404040"/>
                </a:solidFill>
                <a:latin typeface="BIZ UDPゴシック"/>
                <a:cs typeface="BIZ UDPゴシック"/>
              </a:rPr>
              <a:t>。</a:t>
            </a:r>
            <a:endParaRPr sz="1300">
              <a:latin typeface="BIZ UDPゴシック"/>
              <a:cs typeface="BIZ UDPゴシック"/>
            </a:endParaRPr>
          </a:p>
          <a:p>
            <a:pPr marL="292100" marR="93345" indent="-191135">
              <a:lnSpc>
                <a:spcPct val="102200"/>
              </a:lnSpc>
              <a:spcBef>
                <a:spcPts val="5"/>
              </a:spcBef>
              <a:buFont typeface="Arial"/>
              <a:buChar char="•"/>
              <a:tabLst>
                <a:tab pos="292100" algn="l"/>
              </a:tabLst>
            </a:pPr>
            <a:r>
              <a:rPr sz="1300" spc="50" dirty="0">
                <a:solidFill>
                  <a:srgbClr val="404040"/>
                </a:solidFill>
                <a:latin typeface="BIZ UDPゴシック"/>
                <a:cs typeface="BIZ UDPゴシック"/>
              </a:rPr>
              <a:t>業務内容に応じて、地域要件を設定することで、</a:t>
            </a:r>
            <a:r>
              <a:rPr sz="1300" b="1" u="sng" spc="70" dirty="0">
                <a:solidFill>
                  <a:srgbClr val="404040"/>
                </a:solidFill>
                <a:uFill>
                  <a:solidFill>
                    <a:srgbClr val="404040"/>
                  </a:solidFill>
                </a:uFill>
                <a:latin typeface="BIZ UDPゴシック"/>
                <a:cs typeface="BIZ UDPゴシック"/>
              </a:rPr>
              <a:t>市内業者のみで</a:t>
            </a:r>
            <a:r>
              <a:rPr sz="1300" b="1" u="sng" spc="30" dirty="0">
                <a:solidFill>
                  <a:srgbClr val="404040"/>
                </a:solidFill>
                <a:uFill>
                  <a:solidFill>
                    <a:srgbClr val="404040"/>
                  </a:solidFill>
                </a:uFill>
                <a:latin typeface="BIZ UDPゴシック"/>
                <a:cs typeface="BIZ UDPゴシック"/>
              </a:rPr>
              <a:t>JV</a:t>
            </a:r>
            <a:r>
              <a:rPr sz="1300" u="none" spc="65" dirty="0">
                <a:solidFill>
                  <a:srgbClr val="404040"/>
                </a:solidFill>
                <a:latin typeface="BIZ UDPゴシック"/>
                <a:cs typeface="BIZ UDPゴシック"/>
              </a:rPr>
              <a:t>が構成されてい</a:t>
            </a:r>
            <a:r>
              <a:rPr sz="1300" u="none" spc="-1300" dirty="0">
                <a:solidFill>
                  <a:srgbClr val="404040"/>
                </a:solidFill>
                <a:latin typeface="BIZ UDPゴシック"/>
                <a:cs typeface="BIZ UDPゴシック"/>
              </a:rPr>
              <a:t>る</a:t>
            </a:r>
            <a:r>
              <a:rPr sz="1300" u="none" spc="20" dirty="0">
                <a:solidFill>
                  <a:srgbClr val="404040"/>
                </a:solidFill>
                <a:latin typeface="BIZ UDPゴシック"/>
                <a:cs typeface="BIZ UDPゴシック"/>
              </a:rPr>
              <a:t>ケースが多く見られます。</a:t>
            </a:r>
            <a:endParaRPr sz="1300">
              <a:latin typeface="BIZ UDPゴシック"/>
              <a:cs typeface="BIZ UDPゴシック"/>
            </a:endParaRPr>
          </a:p>
        </p:txBody>
      </p:sp>
      <p:grpSp>
        <p:nvGrpSpPr>
          <p:cNvPr id="10" name="object 10"/>
          <p:cNvGrpSpPr/>
          <p:nvPr/>
        </p:nvGrpSpPr>
        <p:grpSpPr>
          <a:xfrm>
            <a:off x="804462" y="767297"/>
            <a:ext cx="7597140" cy="319405"/>
            <a:chOff x="804462" y="767297"/>
            <a:chExt cx="7597140" cy="319405"/>
          </a:xfrm>
        </p:grpSpPr>
        <p:sp>
          <p:nvSpPr>
            <p:cNvPr id="11" name="object 11"/>
            <p:cNvSpPr/>
            <p:nvPr/>
          </p:nvSpPr>
          <p:spPr>
            <a:xfrm>
              <a:off x="804462" y="767297"/>
              <a:ext cx="7597140" cy="319405"/>
            </a:xfrm>
            <a:custGeom>
              <a:avLst/>
              <a:gdLst/>
              <a:ahLst/>
              <a:cxnLst/>
              <a:rect l="l" t="t" r="r" b="b"/>
              <a:pathLst>
                <a:path w="7597140" h="319405">
                  <a:moveTo>
                    <a:pt x="7596784" y="0"/>
                  </a:moveTo>
                  <a:lnTo>
                    <a:pt x="0" y="0"/>
                  </a:lnTo>
                  <a:lnTo>
                    <a:pt x="0" y="319052"/>
                  </a:lnTo>
                  <a:lnTo>
                    <a:pt x="7596784" y="319052"/>
                  </a:lnTo>
                  <a:lnTo>
                    <a:pt x="7596784" y="0"/>
                  </a:lnTo>
                  <a:close/>
                </a:path>
              </a:pathLst>
            </a:custGeom>
            <a:solidFill>
              <a:srgbClr val="7E7E7E"/>
            </a:solidFill>
          </p:spPr>
          <p:txBody>
            <a:bodyPr wrap="square" lIns="0" tIns="0" rIns="0" bIns="0" rtlCol="0"/>
            <a:lstStyle/>
            <a:p>
              <a:endParaRPr/>
            </a:p>
          </p:txBody>
        </p:sp>
        <p:sp>
          <p:nvSpPr>
            <p:cNvPr id="12" name="object 12"/>
            <p:cNvSpPr/>
            <p:nvPr/>
          </p:nvSpPr>
          <p:spPr>
            <a:xfrm>
              <a:off x="3493794" y="807811"/>
              <a:ext cx="0" cy="239395"/>
            </a:xfrm>
            <a:custGeom>
              <a:avLst/>
              <a:gdLst/>
              <a:ahLst/>
              <a:cxnLst/>
              <a:rect l="l" t="t" r="r" b="b"/>
              <a:pathLst>
                <a:path h="239394">
                  <a:moveTo>
                    <a:pt x="0" y="0"/>
                  </a:moveTo>
                  <a:lnTo>
                    <a:pt x="0" y="239289"/>
                  </a:lnTo>
                </a:path>
              </a:pathLst>
            </a:custGeom>
            <a:ln w="10551">
              <a:solidFill>
                <a:srgbClr val="FFFFFF"/>
              </a:solidFill>
            </a:ln>
          </p:spPr>
          <p:txBody>
            <a:bodyPr wrap="square" lIns="0" tIns="0" rIns="0" bIns="0" rtlCol="0"/>
            <a:lstStyle/>
            <a:p>
              <a:endParaRPr/>
            </a:p>
          </p:txBody>
        </p:sp>
        <p:sp>
          <p:nvSpPr>
            <p:cNvPr id="13" name="object 13"/>
            <p:cNvSpPr/>
            <p:nvPr/>
          </p:nvSpPr>
          <p:spPr>
            <a:xfrm>
              <a:off x="7714230" y="809499"/>
              <a:ext cx="557530" cy="233045"/>
            </a:xfrm>
            <a:custGeom>
              <a:avLst/>
              <a:gdLst/>
              <a:ahLst/>
              <a:cxnLst/>
              <a:rect l="l" t="t" r="r" b="b"/>
              <a:pathLst>
                <a:path w="557529" h="233044">
                  <a:moveTo>
                    <a:pt x="518128" y="0"/>
                  </a:moveTo>
                  <a:lnTo>
                    <a:pt x="38828" y="0"/>
                  </a:lnTo>
                  <a:lnTo>
                    <a:pt x="23680" y="3039"/>
                  </a:lnTo>
                  <a:lnTo>
                    <a:pt x="11342" y="11341"/>
                  </a:lnTo>
                  <a:lnTo>
                    <a:pt x="3040" y="23679"/>
                  </a:lnTo>
                  <a:lnTo>
                    <a:pt x="0" y="38826"/>
                  </a:lnTo>
                  <a:lnTo>
                    <a:pt x="0" y="194132"/>
                  </a:lnTo>
                  <a:lnTo>
                    <a:pt x="3040" y="209219"/>
                  </a:lnTo>
                  <a:lnTo>
                    <a:pt x="11342" y="221563"/>
                  </a:lnTo>
                  <a:lnTo>
                    <a:pt x="23680" y="229898"/>
                  </a:lnTo>
                  <a:lnTo>
                    <a:pt x="38828" y="232958"/>
                  </a:lnTo>
                  <a:lnTo>
                    <a:pt x="518128" y="232958"/>
                  </a:lnTo>
                  <a:lnTo>
                    <a:pt x="533276" y="229898"/>
                  </a:lnTo>
                  <a:lnTo>
                    <a:pt x="545614" y="221563"/>
                  </a:lnTo>
                  <a:lnTo>
                    <a:pt x="553916" y="209219"/>
                  </a:lnTo>
                  <a:lnTo>
                    <a:pt x="556956" y="194132"/>
                  </a:lnTo>
                  <a:lnTo>
                    <a:pt x="556956" y="38826"/>
                  </a:lnTo>
                  <a:lnTo>
                    <a:pt x="553916" y="23679"/>
                  </a:lnTo>
                  <a:lnTo>
                    <a:pt x="545614" y="11341"/>
                  </a:lnTo>
                  <a:lnTo>
                    <a:pt x="533276" y="3039"/>
                  </a:lnTo>
                  <a:lnTo>
                    <a:pt x="518128" y="0"/>
                  </a:lnTo>
                  <a:close/>
                </a:path>
              </a:pathLst>
            </a:custGeom>
            <a:solidFill>
              <a:srgbClr val="FFFFFF"/>
            </a:solidFill>
          </p:spPr>
          <p:txBody>
            <a:bodyPr wrap="square" lIns="0" tIns="0" rIns="0" bIns="0" rtlCol="0"/>
            <a:lstStyle/>
            <a:p>
              <a:endParaRPr/>
            </a:p>
          </p:txBody>
        </p:sp>
      </p:grpSp>
      <p:sp>
        <p:nvSpPr>
          <p:cNvPr id="14" name="object 14"/>
          <p:cNvSpPr txBox="1"/>
          <p:nvPr/>
        </p:nvSpPr>
        <p:spPr>
          <a:xfrm>
            <a:off x="804462" y="767297"/>
            <a:ext cx="7597140" cy="319405"/>
          </a:xfrm>
          <a:prstGeom prst="rect">
            <a:avLst/>
          </a:prstGeom>
        </p:spPr>
        <p:txBody>
          <a:bodyPr vert="horz" wrap="square" lIns="0" tIns="66675" rIns="0" bIns="0" rtlCol="0">
            <a:spAutoFit/>
          </a:bodyPr>
          <a:lstStyle/>
          <a:p>
            <a:pPr marL="100965">
              <a:lnSpc>
                <a:spcPct val="100000"/>
              </a:lnSpc>
              <a:spcBef>
                <a:spcPts val="525"/>
              </a:spcBef>
              <a:tabLst>
                <a:tab pos="2790190" algn="l"/>
                <a:tab pos="6985000" algn="l"/>
              </a:tabLst>
            </a:pPr>
            <a:r>
              <a:rPr sz="1300" dirty="0">
                <a:solidFill>
                  <a:srgbClr val="FFFFFF"/>
                </a:solidFill>
                <a:latin typeface="HGP創英角ｺﾞｼｯｸUB"/>
                <a:cs typeface="HGP創英角ｺﾞｼｯｸUB"/>
              </a:rPr>
              <a:t>STEP3</a:t>
            </a:r>
            <a:r>
              <a:rPr sz="1300" spc="380" dirty="0">
                <a:solidFill>
                  <a:srgbClr val="FFFFFF"/>
                </a:solidFill>
                <a:latin typeface="HGP創英角ｺﾞｼｯｸUB"/>
                <a:cs typeface="HGP創英角ｺﾞｼｯｸUB"/>
              </a:rPr>
              <a:t> </a:t>
            </a:r>
            <a:r>
              <a:rPr sz="1300" dirty="0">
                <a:solidFill>
                  <a:srgbClr val="FFFFFF"/>
                </a:solidFill>
                <a:latin typeface="HGP創英角ｺﾞｼｯｸUB"/>
                <a:cs typeface="HGP創英角ｺﾞｼｯｸUB"/>
              </a:rPr>
              <a:t>事業者とのコミュニケーショ</a:t>
            </a:r>
            <a:r>
              <a:rPr sz="1300" spc="-50" dirty="0">
                <a:solidFill>
                  <a:srgbClr val="FFFFFF"/>
                </a:solidFill>
                <a:latin typeface="HGP創英角ｺﾞｼｯｸUB"/>
                <a:cs typeface="HGP創英角ｺﾞｼｯｸUB"/>
              </a:rPr>
              <a:t>ン</a:t>
            </a:r>
            <a:r>
              <a:rPr sz="1300" dirty="0">
                <a:solidFill>
                  <a:srgbClr val="FFFFFF"/>
                </a:solidFill>
                <a:latin typeface="HGP創英角ｺﾞｼｯｸUB"/>
                <a:cs typeface="HGP創英角ｺﾞｼｯｸUB"/>
              </a:rPr>
              <a:t>	事業者</a:t>
            </a:r>
            <a:r>
              <a:rPr sz="1300" spc="-565" dirty="0">
                <a:solidFill>
                  <a:srgbClr val="FFFFFF"/>
                </a:solidFill>
                <a:latin typeface="HGP創英角ｺﾞｼｯｸUB"/>
                <a:cs typeface="HGP創英角ｺﾞｼｯｸUB"/>
              </a:rPr>
              <a:t>か</a:t>
            </a:r>
            <a:r>
              <a:rPr sz="1300" dirty="0">
                <a:solidFill>
                  <a:srgbClr val="FFFFFF"/>
                </a:solidFill>
                <a:latin typeface="HGP創英角ｺﾞｼｯｸUB"/>
                <a:cs typeface="HGP創英角ｺﾞｼｯｸUB"/>
              </a:rPr>
              <a:t>らの声を踏まえて、「実施方針を完成」させよ</a:t>
            </a:r>
            <a:r>
              <a:rPr sz="1300" spc="-50" dirty="0">
                <a:solidFill>
                  <a:srgbClr val="FFFFFF"/>
                </a:solidFill>
                <a:latin typeface="HGP創英角ｺﾞｼｯｸUB"/>
                <a:cs typeface="HGP創英角ｺﾞｼｯｸUB"/>
              </a:rPr>
              <a:t>う</a:t>
            </a:r>
            <a:r>
              <a:rPr sz="1300" dirty="0">
                <a:solidFill>
                  <a:srgbClr val="FFFFFF"/>
                </a:solidFill>
                <a:latin typeface="HGP創英角ｺﾞｼｯｸUB"/>
                <a:cs typeface="HGP創英角ｺﾞｼｯｸUB"/>
              </a:rPr>
              <a:t>	</a:t>
            </a:r>
            <a:r>
              <a:rPr sz="1650" b="1" spc="-15" baseline="2525" dirty="0">
                <a:solidFill>
                  <a:srgbClr val="7E7E7E"/>
                </a:solidFill>
                <a:latin typeface="BIZ UDPゴシック"/>
                <a:cs typeface="BIZ UDPゴシック"/>
              </a:rPr>
              <a:t>Ｑ3-</a:t>
            </a:r>
            <a:r>
              <a:rPr sz="1650" b="1" spc="-75" baseline="2525" dirty="0">
                <a:solidFill>
                  <a:srgbClr val="7E7E7E"/>
                </a:solidFill>
                <a:latin typeface="BIZ UDPゴシック"/>
                <a:cs typeface="BIZ UDPゴシック"/>
              </a:rPr>
              <a:t>6</a:t>
            </a:r>
            <a:endParaRPr sz="1650" baseline="2525">
              <a:latin typeface="BIZ UDPゴシック"/>
              <a:cs typeface="BIZ UDPゴシック"/>
            </a:endParaRPr>
          </a:p>
        </p:txBody>
      </p:sp>
      <p:grpSp>
        <p:nvGrpSpPr>
          <p:cNvPr id="15" name="object 15"/>
          <p:cNvGrpSpPr/>
          <p:nvPr/>
        </p:nvGrpSpPr>
        <p:grpSpPr>
          <a:xfrm>
            <a:off x="6459939" y="3226023"/>
            <a:ext cx="1645920" cy="1400810"/>
            <a:chOff x="6459939" y="3226023"/>
            <a:chExt cx="1645920" cy="1400810"/>
          </a:xfrm>
        </p:grpSpPr>
        <p:sp>
          <p:nvSpPr>
            <p:cNvPr id="16" name="object 16"/>
            <p:cNvSpPr/>
            <p:nvPr/>
          </p:nvSpPr>
          <p:spPr>
            <a:xfrm>
              <a:off x="6525615" y="4573948"/>
              <a:ext cx="1504315" cy="45720"/>
            </a:xfrm>
            <a:custGeom>
              <a:avLst/>
              <a:gdLst/>
              <a:ahLst/>
              <a:cxnLst/>
              <a:rect l="l" t="t" r="r" b="b"/>
              <a:pathLst>
                <a:path w="1504315" h="45720">
                  <a:moveTo>
                    <a:pt x="1504304" y="0"/>
                  </a:moveTo>
                  <a:lnTo>
                    <a:pt x="1502158" y="17738"/>
                  </a:lnTo>
                  <a:lnTo>
                    <a:pt x="1496320" y="32227"/>
                  </a:lnTo>
                  <a:lnTo>
                    <a:pt x="1487686" y="41996"/>
                  </a:lnTo>
                  <a:lnTo>
                    <a:pt x="1477152" y="45578"/>
                  </a:lnTo>
                  <a:lnTo>
                    <a:pt x="27151" y="45578"/>
                  </a:lnTo>
                  <a:lnTo>
                    <a:pt x="16617" y="41996"/>
                  </a:lnTo>
                  <a:lnTo>
                    <a:pt x="7983" y="32227"/>
                  </a:lnTo>
                  <a:lnTo>
                    <a:pt x="2145" y="17738"/>
                  </a:lnTo>
                  <a:lnTo>
                    <a:pt x="0" y="0"/>
                  </a:lnTo>
                </a:path>
              </a:pathLst>
            </a:custGeom>
            <a:ln w="14067">
              <a:solidFill>
                <a:srgbClr val="000000"/>
              </a:solidFill>
            </a:ln>
          </p:spPr>
          <p:txBody>
            <a:bodyPr wrap="square" lIns="0" tIns="0" rIns="0" bIns="0" rtlCol="0"/>
            <a:lstStyle/>
            <a:p>
              <a:endParaRPr/>
            </a:p>
          </p:txBody>
        </p:sp>
        <p:sp>
          <p:nvSpPr>
            <p:cNvPr id="17" name="object 17"/>
            <p:cNvSpPr/>
            <p:nvPr/>
          </p:nvSpPr>
          <p:spPr>
            <a:xfrm>
              <a:off x="6475814" y="3796575"/>
              <a:ext cx="1614170" cy="760095"/>
            </a:xfrm>
            <a:custGeom>
              <a:avLst/>
              <a:gdLst/>
              <a:ahLst/>
              <a:cxnLst/>
              <a:rect l="l" t="t" r="r" b="b"/>
              <a:pathLst>
                <a:path w="1614170" h="760095">
                  <a:moveTo>
                    <a:pt x="1613894" y="0"/>
                  </a:moveTo>
                  <a:lnTo>
                    <a:pt x="0" y="0"/>
                  </a:lnTo>
                  <a:lnTo>
                    <a:pt x="0" y="759647"/>
                  </a:lnTo>
                  <a:lnTo>
                    <a:pt x="1613894" y="759647"/>
                  </a:lnTo>
                  <a:lnTo>
                    <a:pt x="1613894" y="0"/>
                  </a:lnTo>
                  <a:close/>
                </a:path>
              </a:pathLst>
            </a:custGeom>
            <a:solidFill>
              <a:srgbClr val="EBF0DE"/>
            </a:solidFill>
          </p:spPr>
          <p:txBody>
            <a:bodyPr wrap="square" lIns="0" tIns="0" rIns="0" bIns="0" rtlCol="0"/>
            <a:lstStyle/>
            <a:p>
              <a:endParaRPr/>
            </a:p>
          </p:txBody>
        </p:sp>
        <p:sp>
          <p:nvSpPr>
            <p:cNvPr id="18" name="object 18"/>
            <p:cNvSpPr/>
            <p:nvPr/>
          </p:nvSpPr>
          <p:spPr>
            <a:xfrm>
              <a:off x="6475814" y="3796575"/>
              <a:ext cx="1614170" cy="760095"/>
            </a:xfrm>
            <a:custGeom>
              <a:avLst/>
              <a:gdLst/>
              <a:ahLst/>
              <a:cxnLst/>
              <a:rect l="l" t="t" r="r" b="b"/>
              <a:pathLst>
                <a:path w="1614170" h="760095">
                  <a:moveTo>
                    <a:pt x="0" y="759647"/>
                  </a:moveTo>
                  <a:lnTo>
                    <a:pt x="1613894" y="759647"/>
                  </a:lnTo>
                  <a:lnTo>
                    <a:pt x="1613894" y="0"/>
                  </a:lnTo>
                  <a:lnTo>
                    <a:pt x="0" y="0"/>
                  </a:lnTo>
                  <a:lnTo>
                    <a:pt x="0" y="759647"/>
                  </a:lnTo>
                  <a:close/>
                </a:path>
              </a:pathLst>
            </a:custGeom>
            <a:ln w="31652">
              <a:solidFill>
                <a:srgbClr val="4F6128"/>
              </a:solidFill>
            </a:ln>
          </p:spPr>
          <p:txBody>
            <a:bodyPr wrap="square" lIns="0" tIns="0" rIns="0" bIns="0" rtlCol="0"/>
            <a:lstStyle/>
            <a:p>
              <a:endParaRPr/>
            </a:p>
          </p:txBody>
        </p:sp>
        <p:sp>
          <p:nvSpPr>
            <p:cNvPr id="19" name="object 19"/>
            <p:cNvSpPr/>
            <p:nvPr/>
          </p:nvSpPr>
          <p:spPr>
            <a:xfrm>
              <a:off x="7048105" y="3226023"/>
              <a:ext cx="502284" cy="84455"/>
            </a:xfrm>
            <a:custGeom>
              <a:avLst/>
              <a:gdLst/>
              <a:ahLst/>
              <a:cxnLst/>
              <a:rect l="l" t="t" r="r" b="b"/>
              <a:pathLst>
                <a:path w="502284" h="84454">
                  <a:moveTo>
                    <a:pt x="84408" y="0"/>
                  </a:moveTo>
                  <a:lnTo>
                    <a:pt x="0" y="42202"/>
                  </a:lnTo>
                  <a:lnTo>
                    <a:pt x="84408" y="84405"/>
                  </a:lnTo>
                  <a:lnTo>
                    <a:pt x="84408" y="52753"/>
                  </a:lnTo>
                  <a:lnTo>
                    <a:pt x="70340" y="52753"/>
                  </a:lnTo>
                  <a:lnTo>
                    <a:pt x="70340" y="31651"/>
                  </a:lnTo>
                  <a:lnTo>
                    <a:pt x="84408" y="31651"/>
                  </a:lnTo>
                  <a:lnTo>
                    <a:pt x="84408" y="0"/>
                  </a:lnTo>
                  <a:close/>
                </a:path>
                <a:path w="502284" h="84454">
                  <a:moveTo>
                    <a:pt x="417260" y="0"/>
                  </a:moveTo>
                  <a:lnTo>
                    <a:pt x="417260" y="84405"/>
                  </a:lnTo>
                  <a:lnTo>
                    <a:pt x="480566" y="52753"/>
                  </a:lnTo>
                  <a:lnTo>
                    <a:pt x="431328" y="52753"/>
                  </a:lnTo>
                  <a:lnTo>
                    <a:pt x="431328" y="31651"/>
                  </a:lnTo>
                  <a:lnTo>
                    <a:pt x="480566" y="31651"/>
                  </a:lnTo>
                  <a:lnTo>
                    <a:pt x="417260" y="0"/>
                  </a:lnTo>
                  <a:close/>
                </a:path>
                <a:path w="502284" h="84454">
                  <a:moveTo>
                    <a:pt x="84408" y="31651"/>
                  </a:moveTo>
                  <a:lnTo>
                    <a:pt x="70340" y="31651"/>
                  </a:lnTo>
                  <a:lnTo>
                    <a:pt x="70340" y="52753"/>
                  </a:lnTo>
                  <a:lnTo>
                    <a:pt x="84408" y="52753"/>
                  </a:lnTo>
                  <a:lnTo>
                    <a:pt x="84408" y="31651"/>
                  </a:lnTo>
                  <a:close/>
                </a:path>
                <a:path w="502284" h="84454">
                  <a:moveTo>
                    <a:pt x="417260" y="31651"/>
                  </a:moveTo>
                  <a:lnTo>
                    <a:pt x="84408" y="31651"/>
                  </a:lnTo>
                  <a:lnTo>
                    <a:pt x="84408" y="52753"/>
                  </a:lnTo>
                  <a:lnTo>
                    <a:pt x="417260" y="52753"/>
                  </a:lnTo>
                  <a:lnTo>
                    <a:pt x="417260" y="31651"/>
                  </a:lnTo>
                  <a:close/>
                </a:path>
                <a:path w="502284" h="84454">
                  <a:moveTo>
                    <a:pt x="480566" y="31651"/>
                  </a:moveTo>
                  <a:lnTo>
                    <a:pt x="431328" y="31651"/>
                  </a:lnTo>
                  <a:lnTo>
                    <a:pt x="431328" y="52753"/>
                  </a:lnTo>
                  <a:lnTo>
                    <a:pt x="480566" y="52753"/>
                  </a:lnTo>
                  <a:lnTo>
                    <a:pt x="501669" y="42202"/>
                  </a:lnTo>
                  <a:lnTo>
                    <a:pt x="480566" y="31651"/>
                  </a:lnTo>
                  <a:close/>
                </a:path>
              </a:pathLst>
            </a:custGeom>
            <a:solidFill>
              <a:srgbClr val="7E7E7E"/>
            </a:solidFill>
          </p:spPr>
          <p:txBody>
            <a:bodyPr wrap="square" lIns="0" tIns="0" rIns="0" bIns="0" rtlCol="0"/>
            <a:lstStyle/>
            <a:p>
              <a:endParaRPr/>
            </a:p>
          </p:txBody>
        </p:sp>
      </p:grpSp>
      <p:graphicFrame>
        <p:nvGraphicFramePr>
          <p:cNvPr id="20" name="object 20"/>
          <p:cNvGraphicFramePr>
            <a:graphicFrameLocks noGrp="1"/>
          </p:cNvGraphicFramePr>
          <p:nvPr/>
        </p:nvGraphicFramePr>
        <p:xfrm>
          <a:off x="6537432" y="4243107"/>
          <a:ext cx="969009" cy="243840"/>
        </p:xfrm>
        <a:graphic>
          <a:graphicData uri="http://schemas.openxmlformats.org/drawingml/2006/table">
            <a:tbl>
              <a:tblPr firstRow="1" bandRow="1">
                <a:tableStyleId>{2D5ABB26-0587-4C30-8999-92F81FD0307C}</a:tableStyleId>
              </a:tblPr>
              <a:tblGrid>
                <a:gridCol w="314325">
                  <a:extLst>
                    <a:ext uri="{9D8B030D-6E8A-4147-A177-3AD203B41FA5}">
                      <a16:colId xmlns:a16="http://schemas.microsoft.com/office/drawing/2014/main" val="20000"/>
                    </a:ext>
                  </a:extLst>
                </a:gridCol>
                <a:gridCol w="340995">
                  <a:extLst>
                    <a:ext uri="{9D8B030D-6E8A-4147-A177-3AD203B41FA5}">
                      <a16:colId xmlns:a16="http://schemas.microsoft.com/office/drawing/2014/main" val="20001"/>
                    </a:ext>
                  </a:extLst>
                </a:gridCol>
                <a:gridCol w="313689">
                  <a:extLst>
                    <a:ext uri="{9D8B030D-6E8A-4147-A177-3AD203B41FA5}">
                      <a16:colId xmlns:a16="http://schemas.microsoft.com/office/drawing/2014/main" val="20002"/>
                    </a:ext>
                  </a:extLst>
                </a:gridCol>
              </a:tblGrid>
              <a:tr h="140970">
                <a:tc>
                  <a:txBody>
                    <a:bodyPr/>
                    <a:lstStyle/>
                    <a:p>
                      <a:pPr marR="17780" algn="ctr">
                        <a:lnSpc>
                          <a:spcPts val="869"/>
                        </a:lnSpc>
                        <a:spcBef>
                          <a:spcPts val="140"/>
                        </a:spcBef>
                      </a:pPr>
                      <a:r>
                        <a:rPr sz="750" b="1" spc="-25" dirty="0">
                          <a:solidFill>
                            <a:srgbClr val="FFFFFF"/>
                          </a:solidFill>
                          <a:latin typeface="BIZ UDPゴシック"/>
                          <a:cs typeface="BIZ UDPゴシック"/>
                        </a:rPr>
                        <a:t>建設</a:t>
                      </a:r>
                      <a:endParaRPr sz="750">
                        <a:latin typeface="BIZ UDPゴシック"/>
                        <a:cs typeface="BIZ UDPゴシック"/>
                      </a:endParaRPr>
                    </a:p>
                  </a:txBody>
                  <a:tcPr marL="0" marR="0" marT="17780" marB="0">
                    <a:lnR w="76200">
                      <a:solidFill>
                        <a:srgbClr val="FFFFFF"/>
                      </a:solidFill>
                      <a:prstDash val="solid"/>
                    </a:lnR>
                    <a:solidFill>
                      <a:srgbClr val="E36C09"/>
                    </a:solidFill>
                  </a:tcPr>
                </a:tc>
                <a:tc>
                  <a:txBody>
                    <a:bodyPr/>
                    <a:lstStyle/>
                    <a:p>
                      <a:pPr marL="1905" algn="ctr">
                        <a:lnSpc>
                          <a:spcPct val="100000"/>
                        </a:lnSpc>
                        <a:spcBef>
                          <a:spcPts val="110"/>
                        </a:spcBef>
                      </a:pPr>
                      <a:r>
                        <a:rPr sz="750" b="1" spc="-25" dirty="0">
                          <a:solidFill>
                            <a:srgbClr val="FFFFFF"/>
                          </a:solidFill>
                          <a:latin typeface="BIZ UDPゴシック"/>
                          <a:cs typeface="BIZ UDPゴシック"/>
                        </a:rPr>
                        <a:t>建設</a:t>
                      </a:r>
                      <a:endParaRPr sz="750">
                        <a:latin typeface="BIZ UDPゴシック"/>
                        <a:cs typeface="BIZ UDPゴシック"/>
                      </a:endParaRPr>
                    </a:p>
                  </a:txBody>
                  <a:tcPr marL="0" marR="0" marT="13970" marB="0">
                    <a:lnL w="76200">
                      <a:solidFill>
                        <a:srgbClr val="FFFFFF"/>
                      </a:solidFill>
                      <a:prstDash val="solid"/>
                    </a:lnL>
                    <a:lnR w="57150">
                      <a:solidFill>
                        <a:srgbClr val="FFFFFF"/>
                      </a:solidFill>
                      <a:prstDash val="solid"/>
                    </a:lnR>
                    <a:solidFill>
                      <a:srgbClr val="4F6128"/>
                    </a:solidFill>
                  </a:tcPr>
                </a:tc>
                <a:tc>
                  <a:txBody>
                    <a:bodyPr/>
                    <a:lstStyle/>
                    <a:p>
                      <a:pPr marL="30480" algn="ctr">
                        <a:lnSpc>
                          <a:spcPct val="100000"/>
                        </a:lnSpc>
                        <a:spcBef>
                          <a:spcPts val="110"/>
                        </a:spcBef>
                      </a:pPr>
                      <a:r>
                        <a:rPr sz="750" b="1" spc="-25" dirty="0">
                          <a:solidFill>
                            <a:srgbClr val="FFFFFF"/>
                          </a:solidFill>
                          <a:latin typeface="BIZ UDPゴシック"/>
                          <a:cs typeface="BIZ UDPゴシック"/>
                        </a:rPr>
                        <a:t>建設</a:t>
                      </a:r>
                      <a:endParaRPr sz="750">
                        <a:latin typeface="BIZ UDPゴシック"/>
                        <a:cs typeface="BIZ UDPゴシック"/>
                      </a:endParaRPr>
                    </a:p>
                  </a:txBody>
                  <a:tcPr marL="0" marR="0" marT="13970" marB="0">
                    <a:lnL w="57150">
                      <a:solidFill>
                        <a:srgbClr val="FFFFFF"/>
                      </a:solidFill>
                      <a:prstDash val="solid"/>
                    </a:lnL>
                    <a:solidFill>
                      <a:srgbClr val="4F6128"/>
                    </a:solidFill>
                  </a:tcPr>
                </a:tc>
                <a:extLst>
                  <a:ext uri="{0D108BD9-81ED-4DB2-BD59-A6C34878D82A}">
                    <a16:rowId xmlns:a16="http://schemas.microsoft.com/office/drawing/2014/main" val="10000"/>
                  </a:ext>
                </a:extLst>
              </a:tr>
              <a:tr h="102870">
                <a:tc>
                  <a:txBody>
                    <a:bodyPr/>
                    <a:lstStyle/>
                    <a:p>
                      <a:pPr marR="17780" algn="ctr">
                        <a:lnSpc>
                          <a:spcPts val="715"/>
                        </a:lnSpc>
                      </a:pPr>
                      <a:r>
                        <a:rPr sz="750" b="1" spc="-25" dirty="0">
                          <a:solidFill>
                            <a:srgbClr val="FFFFFF"/>
                          </a:solidFill>
                          <a:latin typeface="BIZ UDPゴシック"/>
                          <a:cs typeface="BIZ UDPゴシック"/>
                        </a:rPr>
                        <a:t>会社</a:t>
                      </a:r>
                      <a:endParaRPr sz="750">
                        <a:latin typeface="BIZ UDPゴシック"/>
                        <a:cs typeface="BIZ UDPゴシック"/>
                      </a:endParaRPr>
                    </a:p>
                  </a:txBody>
                  <a:tcPr marL="0" marR="0" marT="0" marB="0">
                    <a:lnR w="76200">
                      <a:solidFill>
                        <a:srgbClr val="FFFFFF"/>
                      </a:solidFill>
                      <a:prstDash val="solid"/>
                    </a:lnR>
                    <a:solidFill>
                      <a:srgbClr val="E36C09"/>
                    </a:solidFill>
                  </a:tcPr>
                </a:tc>
                <a:tc>
                  <a:txBody>
                    <a:bodyPr/>
                    <a:lstStyle/>
                    <a:p>
                      <a:pPr marL="1905" algn="ctr">
                        <a:lnSpc>
                          <a:spcPts val="715"/>
                        </a:lnSpc>
                      </a:pPr>
                      <a:r>
                        <a:rPr sz="750" b="1" spc="-25" dirty="0">
                          <a:solidFill>
                            <a:srgbClr val="FFFFFF"/>
                          </a:solidFill>
                          <a:latin typeface="BIZ UDPゴシック"/>
                          <a:cs typeface="BIZ UDPゴシック"/>
                        </a:rPr>
                        <a:t>会社</a:t>
                      </a:r>
                      <a:endParaRPr sz="750">
                        <a:latin typeface="BIZ UDPゴシック"/>
                        <a:cs typeface="BIZ UDPゴシック"/>
                      </a:endParaRPr>
                    </a:p>
                  </a:txBody>
                  <a:tcPr marL="0" marR="0" marT="0" marB="0">
                    <a:lnL w="76200">
                      <a:solidFill>
                        <a:srgbClr val="FFFFFF"/>
                      </a:solidFill>
                      <a:prstDash val="solid"/>
                    </a:lnL>
                    <a:lnR w="57150">
                      <a:solidFill>
                        <a:srgbClr val="FFFFFF"/>
                      </a:solidFill>
                      <a:prstDash val="solid"/>
                    </a:lnR>
                    <a:solidFill>
                      <a:srgbClr val="4F6128"/>
                    </a:solidFill>
                  </a:tcPr>
                </a:tc>
                <a:tc>
                  <a:txBody>
                    <a:bodyPr/>
                    <a:lstStyle/>
                    <a:p>
                      <a:pPr marL="30480" algn="ctr">
                        <a:lnSpc>
                          <a:spcPts val="715"/>
                        </a:lnSpc>
                      </a:pPr>
                      <a:r>
                        <a:rPr sz="750" b="1" spc="-25" dirty="0">
                          <a:solidFill>
                            <a:srgbClr val="FFFFFF"/>
                          </a:solidFill>
                          <a:latin typeface="BIZ UDPゴシック"/>
                          <a:cs typeface="BIZ UDPゴシック"/>
                        </a:rPr>
                        <a:t>会社</a:t>
                      </a:r>
                      <a:endParaRPr sz="750">
                        <a:latin typeface="BIZ UDPゴシック"/>
                        <a:cs typeface="BIZ UDPゴシック"/>
                      </a:endParaRPr>
                    </a:p>
                  </a:txBody>
                  <a:tcPr marL="0" marR="0" marT="0" marB="0">
                    <a:lnL w="57150">
                      <a:solidFill>
                        <a:srgbClr val="FFFFFF"/>
                      </a:solidFill>
                      <a:prstDash val="solid"/>
                    </a:lnL>
                    <a:solidFill>
                      <a:srgbClr val="4F6128"/>
                    </a:solidFill>
                  </a:tcPr>
                </a:tc>
                <a:extLst>
                  <a:ext uri="{0D108BD9-81ED-4DB2-BD59-A6C34878D82A}">
                    <a16:rowId xmlns:a16="http://schemas.microsoft.com/office/drawing/2014/main" val="10001"/>
                  </a:ext>
                </a:extLst>
              </a:tr>
            </a:tbl>
          </a:graphicData>
        </a:graphic>
      </p:graphicFrame>
      <p:grpSp>
        <p:nvGrpSpPr>
          <p:cNvPr id="21" name="object 21"/>
          <p:cNvGrpSpPr/>
          <p:nvPr/>
        </p:nvGrpSpPr>
        <p:grpSpPr>
          <a:xfrm>
            <a:off x="6394078" y="3117140"/>
            <a:ext cx="1783080" cy="1370965"/>
            <a:chOff x="6394078" y="3117140"/>
            <a:chExt cx="1783080" cy="1370965"/>
          </a:xfrm>
        </p:grpSpPr>
        <p:sp>
          <p:nvSpPr>
            <p:cNvPr id="22" name="object 22"/>
            <p:cNvSpPr/>
            <p:nvPr/>
          </p:nvSpPr>
          <p:spPr>
            <a:xfrm>
              <a:off x="7746306" y="4243107"/>
              <a:ext cx="285750" cy="245110"/>
            </a:xfrm>
            <a:custGeom>
              <a:avLst/>
              <a:gdLst/>
              <a:ahLst/>
              <a:cxnLst/>
              <a:rect l="l" t="t" r="r" b="b"/>
              <a:pathLst>
                <a:path w="285750" h="245110">
                  <a:moveTo>
                    <a:pt x="285301" y="0"/>
                  </a:moveTo>
                  <a:lnTo>
                    <a:pt x="0" y="0"/>
                  </a:lnTo>
                  <a:lnTo>
                    <a:pt x="0" y="244775"/>
                  </a:lnTo>
                  <a:lnTo>
                    <a:pt x="285301" y="244775"/>
                  </a:lnTo>
                  <a:lnTo>
                    <a:pt x="285301" y="0"/>
                  </a:lnTo>
                  <a:close/>
                </a:path>
              </a:pathLst>
            </a:custGeom>
            <a:solidFill>
              <a:srgbClr val="4F6128"/>
            </a:solidFill>
          </p:spPr>
          <p:txBody>
            <a:bodyPr wrap="square" lIns="0" tIns="0" rIns="0" bIns="0" rtlCol="0"/>
            <a:lstStyle/>
            <a:p>
              <a:endParaRPr/>
            </a:p>
          </p:txBody>
        </p:sp>
        <p:sp>
          <p:nvSpPr>
            <p:cNvPr id="23" name="object 23"/>
            <p:cNvSpPr/>
            <p:nvPr/>
          </p:nvSpPr>
          <p:spPr>
            <a:xfrm>
              <a:off x="7016170" y="3453918"/>
              <a:ext cx="614680" cy="538480"/>
            </a:xfrm>
            <a:custGeom>
              <a:avLst/>
              <a:gdLst/>
              <a:ahLst/>
              <a:cxnLst/>
              <a:rect l="l" t="t" r="r" b="b"/>
              <a:pathLst>
                <a:path w="614679" h="538479">
                  <a:moveTo>
                    <a:pt x="0" y="476889"/>
                  </a:moveTo>
                  <a:lnTo>
                    <a:pt x="0" y="538224"/>
                  </a:lnTo>
                </a:path>
                <a:path w="614679" h="538479">
                  <a:moveTo>
                    <a:pt x="0" y="0"/>
                  </a:moveTo>
                  <a:lnTo>
                    <a:pt x="0" y="358722"/>
                  </a:lnTo>
                </a:path>
                <a:path w="614679" h="538479">
                  <a:moveTo>
                    <a:pt x="614495" y="476889"/>
                  </a:moveTo>
                  <a:lnTo>
                    <a:pt x="614495" y="538224"/>
                  </a:lnTo>
                </a:path>
                <a:path w="614679" h="538479">
                  <a:moveTo>
                    <a:pt x="614495" y="0"/>
                  </a:moveTo>
                  <a:lnTo>
                    <a:pt x="614495" y="358722"/>
                  </a:lnTo>
                </a:path>
              </a:pathLst>
            </a:custGeom>
            <a:ln w="31653">
              <a:solidFill>
                <a:srgbClr val="F69240"/>
              </a:solidFill>
            </a:ln>
          </p:spPr>
          <p:txBody>
            <a:bodyPr wrap="square" lIns="0" tIns="0" rIns="0" bIns="0" rtlCol="0"/>
            <a:lstStyle/>
            <a:p>
              <a:endParaRPr/>
            </a:p>
          </p:txBody>
        </p:sp>
        <p:sp>
          <p:nvSpPr>
            <p:cNvPr id="24" name="object 24"/>
            <p:cNvSpPr/>
            <p:nvPr/>
          </p:nvSpPr>
          <p:spPr>
            <a:xfrm>
              <a:off x="6634353" y="4006633"/>
              <a:ext cx="1304290" cy="245110"/>
            </a:xfrm>
            <a:custGeom>
              <a:avLst/>
              <a:gdLst/>
              <a:ahLst/>
              <a:cxnLst/>
              <a:rect l="l" t="t" r="r" b="b"/>
              <a:pathLst>
                <a:path w="1304290" h="245110">
                  <a:moveTo>
                    <a:pt x="1303972" y="142367"/>
                  </a:moveTo>
                  <a:lnTo>
                    <a:pt x="1272324" y="142367"/>
                  </a:lnTo>
                  <a:lnTo>
                    <a:pt x="1272324" y="31661"/>
                  </a:lnTo>
                  <a:lnTo>
                    <a:pt x="1272324" y="15760"/>
                  </a:lnTo>
                  <a:lnTo>
                    <a:pt x="1272324" y="7035"/>
                  </a:lnTo>
                  <a:lnTo>
                    <a:pt x="1265288" y="0"/>
                  </a:lnTo>
                  <a:lnTo>
                    <a:pt x="38684" y="0"/>
                  </a:lnTo>
                  <a:lnTo>
                    <a:pt x="31661" y="7035"/>
                  </a:lnTo>
                  <a:lnTo>
                    <a:pt x="31661" y="145884"/>
                  </a:lnTo>
                  <a:lnTo>
                    <a:pt x="0" y="145884"/>
                  </a:lnTo>
                  <a:lnTo>
                    <a:pt x="47409" y="240842"/>
                  </a:lnTo>
                  <a:lnTo>
                    <a:pt x="87071" y="161645"/>
                  </a:lnTo>
                  <a:lnTo>
                    <a:pt x="94957" y="145884"/>
                  </a:lnTo>
                  <a:lnTo>
                    <a:pt x="63309" y="145884"/>
                  </a:lnTo>
                  <a:lnTo>
                    <a:pt x="63309" y="31661"/>
                  </a:lnTo>
                  <a:lnTo>
                    <a:pt x="379425" y="31661"/>
                  </a:lnTo>
                  <a:lnTo>
                    <a:pt x="379425" y="149542"/>
                  </a:lnTo>
                  <a:lnTo>
                    <a:pt x="347764" y="149542"/>
                  </a:lnTo>
                  <a:lnTo>
                    <a:pt x="395173" y="244500"/>
                  </a:lnTo>
                  <a:lnTo>
                    <a:pt x="434771" y="165442"/>
                  </a:lnTo>
                  <a:lnTo>
                    <a:pt x="442722" y="149542"/>
                  </a:lnTo>
                  <a:lnTo>
                    <a:pt x="411073" y="149542"/>
                  </a:lnTo>
                  <a:lnTo>
                    <a:pt x="411073" y="38836"/>
                  </a:lnTo>
                  <a:lnTo>
                    <a:pt x="721131" y="38836"/>
                  </a:lnTo>
                  <a:lnTo>
                    <a:pt x="721131" y="137299"/>
                  </a:lnTo>
                  <a:lnTo>
                    <a:pt x="689483" y="137299"/>
                  </a:lnTo>
                  <a:lnTo>
                    <a:pt x="736892" y="232257"/>
                  </a:lnTo>
                  <a:lnTo>
                    <a:pt x="776554" y="153060"/>
                  </a:lnTo>
                  <a:lnTo>
                    <a:pt x="784440" y="137299"/>
                  </a:lnTo>
                  <a:lnTo>
                    <a:pt x="752792" y="137299"/>
                  </a:lnTo>
                  <a:lnTo>
                    <a:pt x="752792" y="38836"/>
                  </a:lnTo>
                  <a:lnTo>
                    <a:pt x="752792" y="31661"/>
                  </a:lnTo>
                  <a:lnTo>
                    <a:pt x="1240675" y="31661"/>
                  </a:lnTo>
                  <a:lnTo>
                    <a:pt x="1240675" y="142367"/>
                  </a:lnTo>
                  <a:lnTo>
                    <a:pt x="1209014" y="142367"/>
                  </a:lnTo>
                  <a:lnTo>
                    <a:pt x="1256563" y="237324"/>
                  </a:lnTo>
                  <a:lnTo>
                    <a:pt x="1296111" y="158127"/>
                  </a:lnTo>
                  <a:lnTo>
                    <a:pt x="1303972" y="142367"/>
                  </a:lnTo>
                  <a:close/>
                </a:path>
              </a:pathLst>
            </a:custGeom>
            <a:solidFill>
              <a:srgbClr val="F69240"/>
            </a:solidFill>
          </p:spPr>
          <p:txBody>
            <a:bodyPr wrap="square" lIns="0" tIns="0" rIns="0" bIns="0" rtlCol="0"/>
            <a:lstStyle/>
            <a:p>
              <a:endParaRPr/>
            </a:p>
          </p:txBody>
        </p:sp>
        <p:sp>
          <p:nvSpPr>
            <p:cNvPr id="25" name="object 25"/>
            <p:cNvSpPr/>
            <p:nvPr/>
          </p:nvSpPr>
          <p:spPr>
            <a:xfrm>
              <a:off x="6394069" y="3117151"/>
              <a:ext cx="1783080" cy="302260"/>
            </a:xfrm>
            <a:custGeom>
              <a:avLst/>
              <a:gdLst/>
              <a:ahLst/>
              <a:cxnLst/>
              <a:rect l="l" t="t" r="r" b="b"/>
              <a:pathLst>
                <a:path w="1783079" h="302260">
                  <a:moveTo>
                    <a:pt x="793445" y="50355"/>
                  </a:moveTo>
                  <a:lnTo>
                    <a:pt x="789470" y="30734"/>
                  </a:lnTo>
                  <a:lnTo>
                    <a:pt x="778637" y="14732"/>
                  </a:lnTo>
                  <a:lnTo>
                    <a:pt x="762584" y="3949"/>
                  </a:lnTo>
                  <a:lnTo>
                    <a:pt x="742937" y="0"/>
                  </a:lnTo>
                  <a:lnTo>
                    <a:pt x="50368" y="0"/>
                  </a:lnTo>
                  <a:lnTo>
                    <a:pt x="30746" y="3949"/>
                  </a:lnTo>
                  <a:lnTo>
                    <a:pt x="14744" y="14732"/>
                  </a:lnTo>
                  <a:lnTo>
                    <a:pt x="3949" y="30734"/>
                  </a:lnTo>
                  <a:lnTo>
                    <a:pt x="0" y="50355"/>
                  </a:lnTo>
                  <a:lnTo>
                    <a:pt x="0" y="251802"/>
                  </a:lnTo>
                  <a:lnTo>
                    <a:pt x="3949" y="271424"/>
                  </a:lnTo>
                  <a:lnTo>
                    <a:pt x="14744" y="287426"/>
                  </a:lnTo>
                  <a:lnTo>
                    <a:pt x="30746" y="298208"/>
                  </a:lnTo>
                  <a:lnTo>
                    <a:pt x="50368" y="302171"/>
                  </a:lnTo>
                  <a:lnTo>
                    <a:pt x="742937" y="302171"/>
                  </a:lnTo>
                  <a:lnTo>
                    <a:pt x="762584" y="298208"/>
                  </a:lnTo>
                  <a:lnTo>
                    <a:pt x="778637" y="287426"/>
                  </a:lnTo>
                  <a:lnTo>
                    <a:pt x="789470" y="271424"/>
                  </a:lnTo>
                  <a:lnTo>
                    <a:pt x="793445" y="251802"/>
                  </a:lnTo>
                  <a:lnTo>
                    <a:pt x="793445" y="50355"/>
                  </a:lnTo>
                  <a:close/>
                </a:path>
                <a:path w="1783079" h="302260">
                  <a:moveTo>
                    <a:pt x="1782711" y="50355"/>
                  </a:moveTo>
                  <a:lnTo>
                    <a:pt x="1778736" y="30734"/>
                  </a:lnTo>
                  <a:lnTo>
                    <a:pt x="1767903" y="14732"/>
                  </a:lnTo>
                  <a:lnTo>
                    <a:pt x="1751850" y="3949"/>
                  </a:lnTo>
                  <a:lnTo>
                    <a:pt x="1732216" y="0"/>
                  </a:lnTo>
                  <a:lnTo>
                    <a:pt x="1075093" y="0"/>
                  </a:lnTo>
                  <a:lnTo>
                    <a:pt x="1055471" y="3949"/>
                  </a:lnTo>
                  <a:lnTo>
                    <a:pt x="1039456" y="14732"/>
                  </a:lnTo>
                  <a:lnTo>
                    <a:pt x="1028674" y="30734"/>
                  </a:lnTo>
                  <a:lnTo>
                    <a:pt x="1024724" y="50355"/>
                  </a:lnTo>
                  <a:lnTo>
                    <a:pt x="1024724" y="251802"/>
                  </a:lnTo>
                  <a:lnTo>
                    <a:pt x="1028674" y="271424"/>
                  </a:lnTo>
                  <a:lnTo>
                    <a:pt x="1039456" y="287426"/>
                  </a:lnTo>
                  <a:lnTo>
                    <a:pt x="1055471" y="298208"/>
                  </a:lnTo>
                  <a:lnTo>
                    <a:pt x="1075093" y="302171"/>
                  </a:lnTo>
                  <a:lnTo>
                    <a:pt x="1732216" y="302171"/>
                  </a:lnTo>
                  <a:lnTo>
                    <a:pt x="1751850" y="298208"/>
                  </a:lnTo>
                  <a:lnTo>
                    <a:pt x="1767903" y="287426"/>
                  </a:lnTo>
                  <a:lnTo>
                    <a:pt x="1778736" y="271424"/>
                  </a:lnTo>
                  <a:lnTo>
                    <a:pt x="1782711" y="251802"/>
                  </a:lnTo>
                  <a:lnTo>
                    <a:pt x="1782711" y="50355"/>
                  </a:lnTo>
                  <a:close/>
                </a:path>
              </a:pathLst>
            </a:custGeom>
            <a:solidFill>
              <a:srgbClr val="4F81BC"/>
            </a:solidFill>
          </p:spPr>
          <p:txBody>
            <a:bodyPr wrap="square" lIns="0" tIns="0" rIns="0" bIns="0" rtlCol="0"/>
            <a:lstStyle/>
            <a:p>
              <a:endParaRPr/>
            </a:p>
          </p:txBody>
        </p:sp>
      </p:grpSp>
      <p:grpSp>
        <p:nvGrpSpPr>
          <p:cNvPr id="26" name="object 26"/>
          <p:cNvGrpSpPr/>
          <p:nvPr/>
        </p:nvGrpSpPr>
        <p:grpSpPr>
          <a:xfrm>
            <a:off x="2388203" y="3780700"/>
            <a:ext cx="1838325" cy="795020"/>
            <a:chOff x="2388203" y="3780700"/>
            <a:chExt cx="1838325" cy="795020"/>
          </a:xfrm>
        </p:grpSpPr>
        <p:sp>
          <p:nvSpPr>
            <p:cNvPr id="27" name="object 27"/>
            <p:cNvSpPr/>
            <p:nvPr/>
          </p:nvSpPr>
          <p:spPr>
            <a:xfrm>
              <a:off x="2404078" y="3796575"/>
              <a:ext cx="1806575" cy="763270"/>
            </a:xfrm>
            <a:custGeom>
              <a:avLst/>
              <a:gdLst/>
              <a:ahLst/>
              <a:cxnLst/>
              <a:rect l="l" t="t" r="r" b="b"/>
              <a:pathLst>
                <a:path w="1806575" h="763270">
                  <a:moveTo>
                    <a:pt x="1806346" y="0"/>
                  </a:moveTo>
                  <a:lnTo>
                    <a:pt x="0" y="0"/>
                  </a:lnTo>
                  <a:lnTo>
                    <a:pt x="0" y="763023"/>
                  </a:lnTo>
                  <a:lnTo>
                    <a:pt x="1806346" y="763023"/>
                  </a:lnTo>
                  <a:lnTo>
                    <a:pt x="1806346" y="0"/>
                  </a:lnTo>
                  <a:close/>
                </a:path>
              </a:pathLst>
            </a:custGeom>
            <a:solidFill>
              <a:srgbClr val="EBF0DE"/>
            </a:solidFill>
          </p:spPr>
          <p:txBody>
            <a:bodyPr wrap="square" lIns="0" tIns="0" rIns="0" bIns="0" rtlCol="0"/>
            <a:lstStyle/>
            <a:p>
              <a:endParaRPr/>
            </a:p>
          </p:txBody>
        </p:sp>
        <p:sp>
          <p:nvSpPr>
            <p:cNvPr id="28" name="object 28"/>
            <p:cNvSpPr/>
            <p:nvPr/>
          </p:nvSpPr>
          <p:spPr>
            <a:xfrm>
              <a:off x="2404078" y="3796575"/>
              <a:ext cx="1806575" cy="763270"/>
            </a:xfrm>
            <a:custGeom>
              <a:avLst/>
              <a:gdLst/>
              <a:ahLst/>
              <a:cxnLst/>
              <a:rect l="l" t="t" r="r" b="b"/>
              <a:pathLst>
                <a:path w="1806575" h="763270">
                  <a:moveTo>
                    <a:pt x="0" y="763023"/>
                  </a:moveTo>
                  <a:lnTo>
                    <a:pt x="1806346" y="763023"/>
                  </a:lnTo>
                  <a:lnTo>
                    <a:pt x="1806346" y="0"/>
                  </a:lnTo>
                  <a:lnTo>
                    <a:pt x="0" y="0"/>
                  </a:lnTo>
                  <a:lnTo>
                    <a:pt x="0" y="763023"/>
                  </a:lnTo>
                  <a:close/>
                </a:path>
              </a:pathLst>
            </a:custGeom>
            <a:ln w="31652">
              <a:solidFill>
                <a:srgbClr val="4F6128"/>
              </a:solidFill>
            </a:ln>
          </p:spPr>
          <p:txBody>
            <a:bodyPr wrap="square" lIns="0" tIns="0" rIns="0" bIns="0" rtlCol="0"/>
            <a:lstStyle/>
            <a:p>
              <a:endParaRPr/>
            </a:p>
          </p:txBody>
        </p:sp>
      </p:grpSp>
      <p:graphicFrame>
        <p:nvGraphicFramePr>
          <p:cNvPr id="29" name="object 29"/>
          <p:cNvGraphicFramePr>
            <a:graphicFrameLocks noGrp="1"/>
          </p:cNvGraphicFramePr>
          <p:nvPr/>
        </p:nvGraphicFramePr>
        <p:xfrm>
          <a:off x="2465696" y="4229602"/>
          <a:ext cx="1683383" cy="243840"/>
        </p:xfrm>
        <a:graphic>
          <a:graphicData uri="http://schemas.openxmlformats.org/drawingml/2006/table">
            <a:tbl>
              <a:tblPr firstRow="1" bandRow="1">
                <a:tableStyleId>{2D5ABB26-0587-4C30-8999-92F81FD0307C}</a:tableStyleId>
              </a:tblPr>
              <a:tblGrid>
                <a:gridCol w="407034">
                  <a:extLst>
                    <a:ext uri="{9D8B030D-6E8A-4147-A177-3AD203B41FA5}">
                      <a16:colId xmlns:a16="http://schemas.microsoft.com/office/drawing/2014/main" val="20000"/>
                    </a:ext>
                  </a:extLst>
                </a:gridCol>
                <a:gridCol w="434340">
                  <a:extLst>
                    <a:ext uri="{9D8B030D-6E8A-4147-A177-3AD203B41FA5}">
                      <a16:colId xmlns:a16="http://schemas.microsoft.com/office/drawing/2014/main" val="20001"/>
                    </a:ext>
                  </a:extLst>
                </a:gridCol>
                <a:gridCol w="426084">
                  <a:extLst>
                    <a:ext uri="{9D8B030D-6E8A-4147-A177-3AD203B41FA5}">
                      <a16:colId xmlns:a16="http://schemas.microsoft.com/office/drawing/2014/main" val="20002"/>
                    </a:ext>
                  </a:extLst>
                </a:gridCol>
                <a:gridCol w="415925">
                  <a:extLst>
                    <a:ext uri="{9D8B030D-6E8A-4147-A177-3AD203B41FA5}">
                      <a16:colId xmlns:a16="http://schemas.microsoft.com/office/drawing/2014/main" val="20003"/>
                    </a:ext>
                  </a:extLst>
                </a:gridCol>
              </a:tblGrid>
              <a:tr h="140970">
                <a:tc>
                  <a:txBody>
                    <a:bodyPr/>
                    <a:lstStyle/>
                    <a:p>
                      <a:pPr marL="91440">
                        <a:lnSpc>
                          <a:spcPts val="875"/>
                        </a:lnSpc>
                        <a:spcBef>
                          <a:spcPts val="135"/>
                        </a:spcBef>
                      </a:pPr>
                      <a:r>
                        <a:rPr sz="750" b="1" spc="-25" dirty="0">
                          <a:solidFill>
                            <a:srgbClr val="FFFFFF"/>
                          </a:solidFill>
                          <a:latin typeface="BIZ UDPゴシック"/>
                          <a:cs typeface="BIZ UDPゴシック"/>
                        </a:rPr>
                        <a:t>建設</a:t>
                      </a:r>
                      <a:endParaRPr sz="750">
                        <a:latin typeface="BIZ UDPゴシック"/>
                        <a:cs typeface="BIZ UDPゴシック"/>
                      </a:endParaRPr>
                    </a:p>
                  </a:txBody>
                  <a:tcPr marL="0" marR="0" marT="17145" marB="0">
                    <a:lnR w="57150">
                      <a:solidFill>
                        <a:srgbClr val="FFFFFF"/>
                      </a:solidFill>
                      <a:prstDash val="solid"/>
                    </a:lnR>
                    <a:solidFill>
                      <a:srgbClr val="E36C09"/>
                    </a:solidFill>
                  </a:tcPr>
                </a:tc>
                <a:tc>
                  <a:txBody>
                    <a:bodyPr/>
                    <a:lstStyle/>
                    <a:p>
                      <a:pPr algn="ctr">
                        <a:lnSpc>
                          <a:spcPct val="100000"/>
                        </a:lnSpc>
                        <a:spcBef>
                          <a:spcPts val="110"/>
                        </a:spcBef>
                      </a:pPr>
                      <a:r>
                        <a:rPr sz="750" b="1" spc="-25" dirty="0">
                          <a:solidFill>
                            <a:srgbClr val="FFFFFF"/>
                          </a:solidFill>
                          <a:latin typeface="BIZ UDPゴシック"/>
                          <a:cs typeface="BIZ UDPゴシック"/>
                        </a:rPr>
                        <a:t>舗装</a:t>
                      </a:r>
                      <a:endParaRPr sz="750">
                        <a:latin typeface="BIZ UDPゴシック"/>
                        <a:cs typeface="BIZ UDPゴシック"/>
                      </a:endParaRPr>
                    </a:p>
                  </a:txBody>
                  <a:tcPr marL="0" marR="0" marT="13970" marB="0">
                    <a:lnL w="57150">
                      <a:solidFill>
                        <a:srgbClr val="FFFFFF"/>
                      </a:solidFill>
                      <a:prstDash val="solid"/>
                    </a:lnL>
                    <a:lnR w="57150">
                      <a:solidFill>
                        <a:srgbClr val="FFFFFF"/>
                      </a:solidFill>
                      <a:prstDash val="solid"/>
                    </a:lnR>
                    <a:solidFill>
                      <a:srgbClr val="4F6128"/>
                    </a:solidFill>
                  </a:tcPr>
                </a:tc>
                <a:tc>
                  <a:txBody>
                    <a:bodyPr/>
                    <a:lstStyle/>
                    <a:p>
                      <a:pPr marL="9525" algn="ctr">
                        <a:lnSpc>
                          <a:spcPct val="100000"/>
                        </a:lnSpc>
                        <a:spcBef>
                          <a:spcPts val="110"/>
                        </a:spcBef>
                      </a:pPr>
                      <a:r>
                        <a:rPr sz="750" b="1" spc="-25" dirty="0">
                          <a:solidFill>
                            <a:srgbClr val="FFFFFF"/>
                          </a:solidFill>
                          <a:latin typeface="BIZ UDPゴシック"/>
                          <a:cs typeface="BIZ UDPゴシック"/>
                        </a:rPr>
                        <a:t>建設</a:t>
                      </a:r>
                      <a:endParaRPr sz="750">
                        <a:latin typeface="BIZ UDPゴシック"/>
                        <a:cs typeface="BIZ UDPゴシック"/>
                      </a:endParaRPr>
                    </a:p>
                  </a:txBody>
                  <a:tcPr marL="0" marR="0" marT="13970" marB="0">
                    <a:lnL w="57150">
                      <a:solidFill>
                        <a:srgbClr val="FFFFFF"/>
                      </a:solidFill>
                      <a:prstDash val="solid"/>
                    </a:lnL>
                    <a:lnR w="38100">
                      <a:solidFill>
                        <a:srgbClr val="FFFFFF"/>
                      </a:solidFill>
                      <a:prstDash val="solid"/>
                    </a:lnR>
                    <a:solidFill>
                      <a:srgbClr val="4F6128"/>
                    </a:solidFill>
                  </a:tcPr>
                </a:tc>
                <a:tc rowSpan="2">
                  <a:txBody>
                    <a:bodyPr/>
                    <a:lstStyle/>
                    <a:p>
                      <a:pPr marL="17780" algn="ctr">
                        <a:lnSpc>
                          <a:spcPct val="100000"/>
                        </a:lnSpc>
                        <a:spcBef>
                          <a:spcPts val="110"/>
                        </a:spcBef>
                      </a:pPr>
                      <a:r>
                        <a:rPr sz="750" b="1" spc="-15" dirty="0">
                          <a:solidFill>
                            <a:srgbClr val="FFFFFF"/>
                          </a:solidFill>
                          <a:latin typeface="BIZ UDPゴシック"/>
                          <a:cs typeface="BIZ UDPゴシック"/>
                        </a:rPr>
                        <a:t>電気工事</a:t>
                      </a:r>
                      <a:endParaRPr sz="750">
                        <a:latin typeface="BIZ UDPゴシック"/>
                        <a:cs typeface="BIZ UDPゴシック"/>
                      </a:endParaRPr>
                    </a:p>
                    <a:p>
                      <a:pPr marL="17780" algn="ctr">
                        <a:lnSpc>
                          <a:spcPts val="785"/>
                        </a:lnSpc>
                        <a:spcBef>
                          <a:spcPts val="30"/>
                        </a:spcBef>
                      </a:pPr>
                      <a:r>
                        <a:rPr sz="750" b="1" spc="-25" dirty="0">
                          <a:solidFill>
                            <a:srgbClr val="FFFFFF"/>
                          </a:solidFill>
                          <a:latin typeface="BIZ UDPゴシック"/>
                          <a:cs typeface="BIZ UDPゴシック"/>
                        </a:rPr>
                        <a:t>会社</a:t>
                      </a:r>
                      <a:endParaRPr sz="750">
                        <a:latin typeface="BIZ UDPゴシック"/>
                        <a:cs typeface="BIZ UDPゴシック"/>
                      </a:endParaRPr>
                    </a:p>
                  </a:txBody>
                  <a:tcPr marL="0" marR="0" marT="13970" marB="0">
                    <a:lnL w="38100">
                      <a:solidFill>
                        <a:srgbClr val="FFFFFF"/>
                      </a:solidFill>
                      <a:prstDash val="solid"/>
                    </a:lnL>
                    <a:solidFill>
                      <a:srgbClr val="4F6128"/>
                    </a:solidFill>
                  </a:tcPr>
                </a:tc>
                <a:extLst>
                  <a:ext uri="{0D108BD9-81ED-4DB2-BD59-A6C34878D82A}">
                    <a16:rowId xmlns:a16="http://schemas.microsoft.com/office/drawing/2014/main" val="10000"/>
                  </a:ext>
                </a:extLst>
              </a:tr>
              <a:tr h="102870">
                <a:tc>
                  <a:txBody>
                    <a:bodyPr/>
                    <a:lstStyle/>
                    <a:p>
                      <a:pPr marL="91440">
                        <a:lnSpc>
                          <a:spcPts val="715"/>
                        </a:lnSpc>
                      </a:pPr>
                      <a:r>
                        <a:rPr sz="750" b="1" spc="-25" dirty="0">
                          <a:solidFill>
                            <a:srgbClr val="FFFFFF"/>
                          </a:solidFill>
                          <a:latin typeface="BIZ UDPゴシック"/>
                          <a:cs typeface="BIZ UDPゴシック"/>
                        </a:rPr>
                        <a:t>会社</a:t>
                      </a:r>
                      <a:endParaRPr sz="750">
                        <a:latin typeface="BIZ UDPゴシック"/>
                        <a:cs typeface="BIZ UDPゴシック"/>
                      </a:endParaRPr>
                    </a:p>
                  </a:txBody>
                  <a:tcPr marL="0" marR="0" marT="0" marB="0">
                    <a:lnR w="57150">
                      <a:solidFill>
                        <a:srgbClr val="FFFFFF"/>
                      </a:solidFill>
                      <a:prstDash val="solid"/>
                    </a:lnR>
                    <a:solidFill>
                      <a:srgbClr val="E36C09"/>
                    </a:solidFill>
                  </a:tcPr>
                </a:tc>
                <a:tc>
                  <a:txBody>
                    <a:bodyPr/>
                    <a:lstStyle/>
                    <a:p>
                      <a:pPr algn="ctr">
                        <a:lnSpc>
                          <a:spcPts val="715"/>
                        </a:lnSpc>
                      </a:pPr>
                      <a:r>
                        <a:rPr sz="750" b="1" spc="-25" dirty="0">
                          <a:solidFill>
                            <a:srgbClr val="FFFFFF"/>
                          </a:solidFill>
                          <a:latin typeface="BIZ UDPゴシック"/>
                          <a:cs typeface="BIZ UDPゴシック"/>
                        </a:rPr>
                        <a:t>会社</a:t>
                      </a:r>
                      <a:endParaRPr sz="750">
                        <a:latin typeface="BIZ UDPゴシック"/>
                        <a:cs typeface="BIZ UDPゴシック"/>
                      </a:endParaRPr>
                    </a:p>
                  </a:txBody>
                  <a:tcPr marL="0" marR="0" marT="0" marB="0">
                    <a:lnL w="57150">
                      <a:solidFill>
                        <a:srgbClr val="FFFFFF"/>
                      </a:solidFill>
                      <a:prstDash val="solid"/>
                    </a:lnL>
                    <a:lnR w="57150">
                      <a:solidFill>
                        <a:srgbClr val="FFFFFF"/>
                      </a:solidFill>
                      <a:prstDash val="solid"/>
                    </a:lnR>
                    <a:solidFill>
                      <a:srgbClr val="4F6128"/>
                    </a:solidFill>
                  </a:tcPr>
                </a:tc>
                <a:tc>
                  <a:txBody>
                    <a:bodyPr/>
                    <a:lstStyle/>
                    <a:p>
                      <a:pPr marL="9525" algn="ctr">
                        <a:lnSpc>
                          <a:spcPts val="715"/>
                        </a:lnSpc>
                      </a:pPr>
                      <a:r>
                        <a:rPr sz="750" b="1" spc="-25" dirty="0">
                          <a:solidFill>
                            <a:srgbClr val="FFFFFF"/>
                          </a:solidFill>
                          <a:latin typeface="BIZ UDPゴシック"/>
                          <a:cs typeface="BIZ UDPゴシック"/>
                        </a:rPr>
                        <a:t>会社</a:t>
                      </a:r>
                      <a:endParaRPr sz="750">
                        <a:latin typeface="BIZ UDPゴシック"/>
                        <a:cs typeface="BIZ UDPゴシック"/>
                      </a:endParaRPr>
                    </a:p>
                  </a:txBody>
                  <a:tcPr marL="0" marR="0" marT="0" marB="0">
                    <a:lnL w="57150">
                      <a:solidFill>
                        <a:srgbClr val="FFFFFF"/>
                      </a:solidFill>
                      <a:prstDash val="solid"/>
                    </a:lnL>
                    <a:lnR w="38100">
                      <a:solidFill>
                        <a:srgbClr val="FFFFFF"/>
                      </a:solidFill>
                      <a:prstDash val="solid"/>
                    </a:lnR>
                    <a:solidFill>
                      <a:srgbClr val="4F6128"/>
                    </a:solidFill>
                  </a:tcPr>
                </a:tc>
                <a:tc vMerge="1">
                  <a:txBody>
                    <a:bodyPr/>
                    <a:lstStyle/>
                    <a:p>
                      <a:endParaRPr/>
                    </a:p>
                  </a:txBody>
                  <a:tcPr marL="0" marR="0" marT="13970" marB="0">
                    <a:lnL w="38100">
                      <a:solidFill>
                        <a:srgbClr val="FFFFFF"/>
                      </a:solidFill>
                      <a:prstDash val="solid"/>
                    </a:lnL>
                    <a:solidFill>
                      <a:srgbClr val="4F6128"/>
                    </a:solidFill>
                  </a:tcPr>
                </a:tc>
                <a:extLst>
                  <a:ext uri="{0D108BD9-81ED-4DB2-BD59-A6C34878D82A}">
                    <a16:rowId xmlns:a16="http://schemas.microsoft.com/office/drawing/2014/main" val="10001"/>
                  </a:ext>
                </a:extLst>
              </a:tr>
            </a:tbl>
          </a:graphicData>
        </a:graphic>
      </p:graphicFrame>
      <p:grpSp>
        <p:nvGrpSpPr>
          <p:cNvPr id="30" name="object 30"/>
          <p:cNvGrpSpPr/>
          <p:nvPr/>
        </p:nvGrpSpPr>
        <p:grpSpPr>
          <a:xfrm>
            <a:off x="2595686" y="4687051"/>
            <a:ext cx="1462405" cy="263525"/>
            <a:chOff x="2595686" y="4687051"/>
            <a:chExt cx="1462405" cy="263525"/>
          </a:xfrm>
        </p:grpSpPr>
        <p:pic>
          <p:nvPicPr>
            <p:cNvPr id="31" name="object 31"/>
            <p:cNvPicPr/>
            <p:nvPr/>
          </p:nvPicPr>
          <p:blipFill>
            <a:blip r:embed="rId2" cstate="print"/>
            <a:stretch>
              <a:fillRect/>
            </a:stretch>
          </p:blipFill>
          <p:spPr>
            <a:xfrm>
              <a:off x="2633790" y="4747112"/>
              <a:ext cx="59568" cy="133982"/>
            </a:xfrm>
            <a:prstGeom prst="rect">
              <a:avLst/>
            </a:prstGeom>
          </p:spPr>
        </p:pic>
        <p:pic>
          <p:nvPicPr>
            <p:cNvPr id="32" name="object 32"/>
            <p:cNvPicPr/>
            <p:nvPr/>
          </p:nvPicPr>
          <p:blipFill>
            <a:blip r:embed="rId3" cstate="print"/>
            <a:stretch>
              <a:fillRect/>
            </a:stretch>
          </p:blipFill>
          <p:spPr>
            <a:xfrm>
              <a:off x="2595686" y="4687051"/>
              <a:ext cx="1413001" cy="263344"/>
            </a:xfrm>
            <a:prstGeom prst="rect">
              <a:avLst/>
            </a:prstGeom>
          </p:spPr>
        </p:pic>
        <p:pic>
          <p:nvPicPr>
            <p:cNvPr id="33" name="object 33"/>
            <p:cNvPicPr/>
            <p:nvPr/>
          </p:nvPicPr>
          <p:blipFill>
            <a:blip r:embed="rId4" cstate="print"/>
            <a:stretch>
              <a:fillRect/>
            </a:stretch>
          </p:blipFill>
          <p:spPr>
            <a:xfrm>
              <a:off x="3833117" y="4687051"/>
              <a:ext cx="224527" cy="263344"/>
            </a:xfrm>
            <a:prstGeom prst="rect">
              <a:avLst/>
            </a:prstGeom>
          </p:spPr>
        </p:pic>
      </p:grpSp>
      <p:grpSp>
        <p:nvGrpSpPr>
          <p:cNvPr id="34" name="object 34"/>
          <p:cNvGrpSpPr/>
          <p:nvPr/>
        </p:nvGrpSpPr>
        <p:grpSpPr>
          <a:xfrm>
            <a:off x="2450222" y="3096883"/>
            <a:ext cx="1704339" cy="700405"/>
            <a:chOff x="2450222" y="3096883"/>
            <a:chExt cx="1704339" cy="700405"/>
          </a:xfrm>
        </p:grpSpPr>
        <p:pic>
          <p:nvPicPr>
            <p:cNvPr id="35" name="object 35"/>
            <p:cNvPicPr/>
            <p:nvPr/>
          </p:nvPicPr>
          <p:blipFill>
            <a:blip r:embed="rId5" cstate="print"/>
            <a:stretch>
              <a:fillRect/>
            </a:stretch>
          </p:blipFill>
          <p:spPr>
            <a:xfrm>
              <a:off x="2868044" y="3273290"/>
              <a:ext cx="94959" cy="174296"/>
            </a:xfrm>
            <a:prstGeom prst="rect">
              <a:avLst/>
            </a:prstGeom>
          </p:spPr>
        </p:pic>
        <p:sp>
          <p:nvSpPr>
            <p:cNvPr id="36" name="object 36"/>
            <p:cNvSpPr/>
            <p:nvPr/>
          </p:nvSpPr>
          <p:spPr>
            <a:xfrm>
              <a:off x="2457255" y="3471643"/>
              <a:ext cx="1690370" cy="153670"/>
            </a:xfrm>
            <a:custGeom>
              <a:avLst/>
              <a:gdLst/>
              <a:ahLst/>
              <a:cxnLst/>
              <a:rect l="l" t="t" r="r" b="b"/>
              <a:pathLst>
                <a:path w="1690370" h="153670">
                  <a:moveTo>
                    <a:pt x="1689862" y="0"/>
                  </a:moveTo>
                  <a:lnTo>
                    <a:pt x="0" y="0"/>
                  </a:lnTo>
                  <a:lnTo>
                    <a:pt x="0" y="153617"/>
                  </a:lnTo>
                  <a:lnTo>
                    <a:pt x="1689862" y="153617"/>
                  </a:lnTo>
                  <a:lnTo>
                    <a:pt x="1689862" y="0"/>
                  </a:lnTo>
                  <a:close/>
                </a:path>
              </a:pathLst>
            </a:custGeom>
            <a:solidFill>
              <a:srgbClr val="DBEDF4"/>
            </a:solidFill>
          </p:spPr>
          <p:txBody>
            <a:bodyPr wrap="square" lIns="0" tIns="0" rIns="0" bIns="0" rtlCol="0"/>
            <a:lstStyle/>
            <a:p>
              <a:endParaRPr/>
            </a:p>
          </p:txBody>
        </p:sp>
        <p:sp>
          <p:nvSpPr>
            <p:cNvPr id="37" name="object 37"/>
            <p:cNvSpPr/>
            <p:nvPr/>
          </p:nvSpPr>
          <p:spPr>
            <a:xfrm>
              <a:off x="2457255" y="3471643"/>
              <a:ext cx="1690370" cy="153670"/>
            </a:xfrm>
            <a:custGeom>
              <a:avLst/>
              <a:gdLst/>
              <a:ahLst/>
              <a:cxnLst/>
              <a:rect l="l" t="t" r="r" b="b"/>
              <a:pathLst>
                <a:path w="1690370" h="153670">
                  <a:moveTo>
                    <a:pt x="0" y="153617"/>
                  </a:moveTo>
                  <a:lnTo>
                    <a:pt x="1689862" y="153617"/>
                  </a:lnTo>
                  <a:lnTo>
                    <a:pt x="1689862" y="0"/>
                  </a:lnTo>
                  <a:lnTo>
                    <a:pt x="0" y="0"/>
                  </a:lnTo>
                  <a:lnTo>
                    <a:pt x="0" y="153617"/>
                  </a:lnTo>
                  <a:close/>
                </a:path>
              </a:pathLst>
            </a:custGeom>
            <a:ln w="14067">
              <a:solidFill>
                <a:srgbClr val="205868"/>
              </a:solidFill>
            </a:ln>
          </p:spPr>
          <p:txBody>
            <a:bodyPr wrap="square" lIns="0" tIns="0" rIns="0" bIns="0" rtlCol="0"/>
            <a:lstStyle/>
            <a:p>
              <a:endParaRPr/>
            </a:p>
          </p:txBody>
        </p:sp>
        <p:pic>
          <p:nvPicPr>
            <p:cNvPr id="38" name="object 38"/>
            <p:cNvPicPr/>
            <p:nvPr/>
          </p:nvPicPr>
          <p:blipFill>
            <a:blip r:embed="rId5" cstate="print"/>
            <a:stretch>
              <a:fillRect/>
            </a:stretch>
          </p:blipFill>
          <p:spPr>
            <a:xfrm>
              <a:off x="3637852" y="3273290"/>
              <a:ext cx="94959" cy="174296"/>
            </a:xfrm>
            <a:prstGeom prst="rect">
              <a:avLst/>
            </a:prstGeom>
          </p:spPr>
        </p:pic>
        <p:pic>
          <p:nvPicPr>
            <p:cNvPr id="39" name="object 39"/>
            <p:cNvPicPr/>
            <p:nvPr/>
          </p:nvPicPr>
          <p:blipFill>
            <a:blip r:embed="rId6" cstate="print"/>
            <a:stretch>
              <a:fillRect/>
            </a:stretch>
          </p:blipFill>
          <p:spPr>
            <a:xfrm>
              <a:off x="3258575" y="3626104"/>
              <a:ext cx="94959" cy="170780"/>
            </a:xfrm>
            <a:prstGeom prst="rect">
              <a:avLst/>
            </a:prstGeom>
          </p:spPr>
        </p:pic>
        <p:sp>
          <p:nvSpPr>
            <p:cNvPr id="40" name="object 40"/>
            <p:cNvSpPr/>
            <p:nvPr/>
          </p:nvSpPr>
          <p:spPr>
            <a:xfrm>
              <a:off x="2593998" y="3103636"/>
              <a:ext cx="653415" cy="170815"/>
            </a:xfrm>
            <a:custGeom>
              <a:avLst/>
              <a:gdLst/>
              <a:ahLst/>
              <a:cxnLst/>
              <a:rect l="l" t="t" r="r" b="b"/>
              <a:pathLst>
                <a:path w="653414" h="170814">
                  <a:moveTo>
                    <a:pt x="624765" y="0"/>
                  </a:moveTo>
                  <a:lnTo>
                    <a:pt x="28417" y="0"/>
                  </a:lnTo>
                  <a:lnTo>
                    <a:pt x="17330" y="2224"/>
                  </a:lnTo>
                  <a:lnTo>
                    <a:pt x="8300" y="8299"/>
                  </a:lnTo>
                  <a:lnTo>
                    <a:pt x="2224" y="17329"/>
                  </a:lnTo>
                  <a:lnTo>
                    <a:pt x="0" y="28416"/>
                  </a:lnTo>
                  <a:lnTo>
                    <a:pt x="0" y="142082"/>
                  </a:lnTo>
                  <a:lnTo>
                    <a:pt x="2224" y="153109"/>
                  </a:lnTo>
                  <a:lnTo>
                    <a:pt x="8300" y="162146"/>
                  </a:lnTo>
                  <a:lnTo>
                    <a:pt x="17330" y="168254"/>
                  </a:lnTo>
                  <a:lnTo>
                    <a:pt x="28417" y="170498"/>
                  </a:lnTo>
                  <a:lnTo>
                    <a:pt x="624765" y="170498"/>
                  </a:lnTo>
                  <a:lnTo>
                    <a:pt x="635874" y="168254"/>
                  </a:lnTo>
                  <a:lnTo>
                    <a:pt x="644952" y="162146"/>
                  </a:lnTo>
                  <a:lnTo>
                    <a:pt x="651076" y="153109"/>
                  </a:lnTo>
                  <a:lnTo>
                    <a:pt x="653323" y="142082"/>
                  </a:lnTo>
                  <a:lnTo>
                    <a:pt x="653323" y="28416"/>
                  </a:lnTo>
                  <a:lnTo>
                    <a:pt x="651076" y="17329"/>
                  </a:lnTo>
                  <a:lnTo>
                    <a:pt x="644952" y="8299"/>
                  </a:lnTo>
                  <a:lnTo>
                    <a:pt x="635874" y="2224"/>
                  </a:lnTo>
                  <a:lnTo>
                    <a:pt x="624765" y="0"/>
                  </a:lnTo>
                  <a:close/>
                </a:path>
              </a:pathLst>
            </a:custGeom>
            <a:solidFill>
              <a:srgbClr val="9BBA58"/>
            </a:solidFill>
          </p:spPr>
          <p:txBody>
            <a:bodyPr wrap="square" lIns="0" tIns="0" rIns="0" bIns="0" rtlCol="0"/>
            <a:lstStyle/>
            <a:p>
              <a:endParaRPr/>
            </a:p>
          </p:txBody>
        </p:sp>
        <p:sp>
          <p:nvSpPr>
            <p:cNvPr id="41" name="object 41"/>
            <p:cNvSpPr/>
            <p:nvPr/>
          </p:nvSpPr>
          <p:spPr>
            <a:xfrm>
              <a:off x="3357052" y="3096883"/>
              <a:ext cx="655320" cy="170815"/>
            </a:xfrm>
            <a:custGeom>
              <a:avLst/>
              <a:gdLst/>
              <a:ahLst/>
              <a:cxnLst/>
              <a:rect l="l" t="t" r="r" b="b"/>
              <a:pathLst>
                <a:path w="655320" h="170814">
                  <a:moveTo>
                    <a:pt x="626453" y="0"/>
                  </a:moveTo>
                  <a:lnTo>
                    <a:pt x="28417" y="0"/>
                  </a:lnTo>
                  <a:lnTo>
                    <a:pt x="17330" y="2224"/>
                  </a:lnTo>
                  <a:lnTo>
                    <a:pt x="8300" y="8299"/>
                  </a:lnTo>
                  <a:lnTo>
                    <a:pt x="2224" y="17329"/>
                  </a:lnTo>
                  <a:lnTo>
                    <a:pt x="0" y="28416"/>
                  </a:lnTo>
                  <a:lnTo>
                    <a:pt x="0" y="142082"/>
                  </a:lnTo>
                  <a:lnTo>
                    <a:pt x="2224" y="153109"/>
                  </a:lnTo>
                  <a:lnTo>
                    <a:pt x="8300" y="162146"/>
                  </a:lnTo>
                  <a:lnTo>
                    <a:pt x="17330" y="168254"/>
                  </a:lnTo>
                  <a:lnTo>
                    <a:pt x="28417" y="170498"/>
                  </a:lnTo>
                  <a:lnTo>
                    <a:pt x="626453" y="170498"/>
                  </a:lnTo>
                  <a:lnTo>
                    <a:pt x="637562" y="168254"/>
                  </a:lnTo>
                  <a:lnTo>
                    <a:pt x="646641" y="162146"/>
                  </a:lnTo>
                  <a:lnTo>
                    <a:pt x="652765" y="153109"/>
                  </a:lnTo>
                  <a:lnTo>
                    <a:pt x="655011" y="142082"/>
                  </a:lnTo>
                  <a:lnTo>
                    <a:pt x="655011" y="28416"/>
                  </a:lnTo>
                  <a:lnTo>
                    <a:pt x="652765" y="17329"/>
                  </a:lnTo>
                  <a:lnTo>
                    <a:pt x="646641" y="8299"/>
                  </a:lnTo>
                  <a:lnTo>
                    <a:pt x="637562" y="2224"/>
                  </a:lnTo>
                  <a:lnTo>
                    <a:pt x="626453" y="0"/>
                  </a:lnTo>
                  <a:close/>
                </a:path>
              </a:pathLst>
            </a:custGeom>
            <a:solidFill>
              <a:srgbClr val="4F81BC"/>
            </a:solidFill>
          </p:spPr>
          <p:txBody>
            <a:bodyPr wrap="square" lIns="0" tIns="0" rIns="0" bIns="0" rtlCol="0"/>
            <a:lstStyle/>
            <a:p>
              <a:endParaRPr/>
            </a:p>
          </p:txBody>
        </p:sp>
      </p:grpSp>
      <p:grpSp>
        <p:nvGrpSpPr>
          <p:cNvPr id="42" name="object 42"/>
          <p:cNvGrpSpPr/>
          <p:nvPr/>
        </p:nvGrpSpPr>
        <p:grpSpPr>
          <a:xfrm>
            <a:off x="4420673" y="3100259"/>
            <a:ext cx="1809750" cy="1475740"/>
            <a:chOff x="4420673" y="3100259"/>
            <a:chExt cx="1809750" cy="1475740"/>
          </a:xfrm>
        </p:grpSpPr>
        <p:sp>
          <p:nvSpPr>
            <p:cNvPr id="43" name="object 43"/>
            <p:cNvSpPr/>
            <p:nvPr/>
          </p:nvSpPr>
          <p:spPr>
            <a:xfrm>
              <a:off x="4436499" y="3796575"/>
              <a:ext cx="1778000" cy="763270"/>
            </a:xfrm>
            <a:custGeom>
              <a:avLst/>
              <a:gdLst/>
              <a:ahLst/>
              <a:cxnLst/>
              <a:rect l="l" t="t" r="r" b="b"/>
              <a:pathLst>
                <a:path w="1778000" h="763270">
                  <a:moveTo>
                    <a:pt x="1777647" y="0"/>
                  </a:moveTo>
                  <a:lnTo>
                    <a:pt x="0" y="0"/>
                  </a:lnTo>
                  <a:lnTo>
                    <a:pt x="0" y="763023"/>
                  </a:lnTo>
                  <a:lnTo>
                    <a:pt x="1777647" y="763023"/>
                  </a:lnTo>
                  <a:lnTo>
                    <a:pt x="1777647" y="0"/>
                  </a:lnTo>
                  <a:close/>
                </a:path>
              </a:pathLst>
            </a:custGeom>
            <a:solidFill>
              <a:srgbClr val="EBF0DE"/>
            </a:solidFill>
          </p:spPr>
          <p:txBody>
            <a:bodyPr wrap="square" lIns="0" tIns="0" rIns="0" bIns="0" rtlCol="0"/>
            <a:lstStyle/>
            <a:p>
              <a:endParaRPr/>
            </a:p>
          </p:txBody>
        </p:sp>
        <p:sp>
          <p:nvSpPr>
            <p:cNvPr id="44" name="object 44"/>
            <p:cNvSpPr/>
            <p:nvPr/>
          </p:nvSpPr>
          <p:spPr>
            <a:xfrm>
              <a:off x="4436499" y="3796575"/>
              <a:ext cx="1778000" cy="763270"/>
            </a:xfrm>
            <a:custGeom>
              <a:avLst/>
              <a:gdLst/>
              <a:ahLst/>
              <a:cxnLst/>
              <a:rect l="l" t="t" r="r" b="b"/>
              <a:pathLst>
                <a:path w="1778000" h="763270">
                  <a:moveTo>
                    <a:pt x="0" y="763023"/>
                  </a:moveTo>
                  <a:lnTo>
                    <a:pt x="1777647" y="763023"/>
                  </a:lnTo>
                  <a:lnTo>
                    <a:pt x="1777647" y="0"/>
                  </a:lnTo>
                  <a:lnTo>
                    <a:pt x="0" y="0"/>
                  </a:lnTo>
                  <a:lnTo>
                    <a:pt x="0" y="763023"/>
                  </a:lnTo>
                  <a:close/>
                </a:path>
              </a:pathLst>
            </a:custGeom>
            <a:ln w="31652">
              <a:solidFill>
                <a:srgbClr val="4F6128"/>
              </a:solidFill>
            </a:ln>
          </p:spPr>
          <p:txBody>
            <a:bodyPr wrap="square" lIns="0" tIns="0" rIns="0" bIns="0" rtlCol="0"/>
            <a:lstStyle/>
            <a:p>
              <a:endParaRPr/>
            </a:p>
          </p:txBody>
        </p:sp>
        <p:sp>
          <p:nvSpPr>
            <p:cNvPr id="45" name="object 45"/>
            <p:cNvSpPr/>
            <p:nvPr/>
          </p:nvSpPr>
          <p:spPr>
            <a:xfrm>
              <a:off x="4486441" y="4229602"/>
              <a:ext cx="388620" cy="245110"/>
            </a:xfrm>
            <a:custGeom>
              <a:avLst/>
              <a:gdLst/>
              <a:ahLst/>
              <a:cxnLst/>
              <a:rect l="l" t="t" r="r" b="b"/>
              <a:pathLst>
                <a:path w="388620" h="245110">
                  <a:moveTo>
                    <a:pt x="388280" y="0"/>
                  </a:moveTo>
                  <a:lnTo>
                    <a:pt x="0" y="0"/>
                  </a:lnTo>
                  <a:lnTo>
                    <a:pt x="0" y="244775"/>
                  </a:lnTo>
                  <a:lnTo>
                    <a:pt x="388280" y="244775"/>
                  </a:lnTo>
                  <a:lnTo>
                    <a:pt x="388280" y="0"/>
                  </a:lnTo>
                  <a:close/>
                </a:path>
              </a:pathLst>
            </a:custGeom>
            <a:solidFill>
              <a:srgbClr val="E36C09"/>
            </a:solidFill>
          </p:spPr>
          <p:txBody>
            <a:bodyPr wrap="square" lIns="0" tIns="0" rIns="0" bIns="0" rtlCol="0"/>
            <a:lstStyle/>
            <a:p>
              <a:endParaRPr/>
            </a:p>
          </p:txBody>
        </p:sp>
        <p:sp>
          <p:nvSpPr>
            <p:cNvPr id="46" name="object 46"/>
            <p:cNvSpPr/>
            <p:nvPr/>
          </p:nvSpPr>
          <p:spPr>
            <a:xfrm>
              <a:off x="4959121" y="4229607"/>
              <a:ext cx="1196975" cy="245110"/>
            </a:xfrm>
            <a:custGeom>
              <a:avLst/>
              <a:gdLst/>
              <a:ahLst/>
              <a:cxnLst/>
              <a:rect l="l" t="t" r="r" b="b"/>
              <a:pathLst>
                <a:path w="1196975" h="245110">
                  <a:moveTo>
                    <a:pt x="327507" y="0"/>
                  </a:moveTo>
                  <a:lnTo>
                    <a:pt x="0" y="0"/>
                  </a:lnTo>
                  <a:lnTo>
                    <a:pt x="0" y="244779"/>
                  </a:lnTo>
                  <a:lnTo>
                    <a:pt x="327507" y="244779"/>
                  </a:lnTo>
                  <a:lnTo>
                    <a:pt x="327507" y="0"/>
                  </a:lnTo>
                  <a:close/>
                </a:path>
                <a:path w="1196975" h="245110">
                  <a:moveTo>
                    <a:pt x="761365" y="0"/>
                  </a:moveTo>
                  <a:lnTo>
                    <a:pt x="433857" y="0"/>
                  </a:lnTo>
                  <a:lnTo>
                    <a:pt x="433857" y="244779"/>
                  </a:lnTo>
                  <a:lnTo>
                    <a:pt x="761365" y="244779"/>
                  </a:lnTo>
                  <a:lnTo>
                    <a:pt x="761365" y="0"/>
                  </a:lnTo>
                  <a:close/>
                </a:path>
                <a:path w="1196975" h="245110">
                  <a:moveTo>
                    <a:pt x="1196924" y="0"/>
                  </a:moveTo>
                  <a:lnTo>
                    <a:pt x="867727" y="0"/>
                  </a:lnTo>
                  <a:lnTo>
                    <a:pt x="867727" y="244779"/>
                  </a:lnTo>
                  <a:lnTo>
                    <a:pt x="1196924" y="244779"/>
                  </a:lnTo>
                  <a:lnTo>
                    <a:pt x="1196924" y="0"/>
                  </a:lnTo>
                  <a:close/>
                </a:path>
              </a:pathLst>
            </a:custGeom>
            <a:solidFill>
              <a:srgbClr val="4F6128"/>
            </a:solidFill>
          </p:spPr>
          <p:txBody>
            <a:bodyPr wrap="square" lIns="0" tIns="0" rIns="0" bIns="0" rtlCol="0"/>
            <a:lstStyle/>
            <a:p>
              <a:endParaRPr/>
            </a:p>
          </p:txBody>
        </p:sp>
        <p:sp>
          <p:nvSpPr>
            <p:cNvPr id="47" name="object 47"/>
            <p:cNvSpPr/>
            <p:nvPr/>
          </p:nvSpPr>
          <p:spPr>
            <a:xfrm>
              <a:off x="4633875" y="3285107"/>
              <a:ext cx="95250" cy="945515"/>
            </a:xfrm>
            <a:custGeom>
              <a:avLst/>
              <a:gdLst/>
              <a:ahLst/>
              <a:cxnLst/>
              <a:rect l="l" t="t" r="r" b="b"/>
              <a:pathLst>
                <a:path w="95250" h="945514">
                  <a:moveTo>
                    <a:pt x="31653" y="849961"/>
                  </a:moveTo>
                  <a:lnTo>
                    <a:pt x="0" y="849961"/>
                  </a:lnTo>
                  <a:lnTo>
                    <a:pt x="47550" y="944917"/>
                  </a:lnTo>
                  <a:lnTo>
                    <a:pt x="87023" y="865857"/>
                  </a:lnTo>
                  <a:lnTo>
                    <a:pt x="31653" y="865857"/>
                  </a:lnTo>
                  <a:lnTo>
                    <a:pt x="31653" y="849961"/>
                  </a:lnTo>
                  <a:close/>
                </a:path>
                <a:path w="95250" h="945514">
                  <a:moveTo>
                    <a:pt x="63306" y="0"/>
                  </a:moveTo>
                  <a:lnTo>
                    <a:pt x="31653" y="0"/>
                  </a:lnTo>
                  <a:lnTo>
                    <a:pt x="31653" y="865857"/>
                  </a:lnTo>
                  <a:lnTo>
                    <a:pt x="63306" y="865857"/>
                  </a:lnTo>
                  <a:lnTo>
                    <a:pt x="63306" y="0"/>
                  </a:lnTo>
                  <a:close/>
                </a:path>
                <a:path w="95250" h="945514">
                  <a:moveTo>
                    <a:pt x="94959" y="849961"/>
                  </a:moveTo>
                  <a:lnTo>
                    <a:pt x="63306" y="849961"/>
                  </a:lnTo>
                  <a:lnTo>
                    <a:pt x="63306" y="865857"/>
                  </a:lnTo>
                  <a:lnTo>
                    <a:pt x="87023" y="865857"/>
                  </a:lnTo>
                  <a:lnTo>
                    <a:pt x="94959" y="849961"/>
                  </a:lnTo>
                  <a:close/>
                </a:path>
              </a:pathLst>
            </a:custGeom>
            <a:solidFill>
              <a:srgbClr val="F69240"/>
            </a:solidFill>
          </p:spPr>
          <p:txBody>
            <a:bodyPr wrap="square" lIns="0" tIns="0" rIns="0" bIns="0" rtlCol="0"/>
            <a:lstStyle/>
            <a:p>
              <a:endParaRPr/>
            </a:p>
          </p:txBody>
        </p:sp>
        <p:sp>
          <p:nvSpPr>
            <p:cNvPr id="48" name="object 48"/>
            <p:cNvSpPr/>
            <p:nvPr/>
          </p:nvSpPr>
          <p:spPr>
            <a:xfrm>
              <a:off x="4430731" y="3100259"/>
              <a:ext cx="683895" cy="170815"/>
            </a:xfrm>
            <a:custGeom>
              <a:avLst/>
              <a:gdLst/>
              <a:ahLst/>
              <a:cxnLst/>
              <a:rect l="l" t="t" r="r" b="b"/>
              <a:pathLst>
                <a:path w="683895" h="170814">
                  <a:moveTo>
                    <a:pt x="655152" y="0"/>
                  </a:moveTo>
                  <a:lnTo>
                    <a:pt x="28417" y="0"/>
                  </a:lnTo>
                  <a:lnTo>
                    <a:pt x="17330" y="2224"/>
                  </a:lnTo>
                  <a:lnTo>
                    <a:pt x="8300" y="8299"/>
                  </a:lnTo>
                  <a:lnTo>
                    <a:pt x="2224" y="17329"/>
                  </a:lnTo>
                  <a:lnTo>
                    <a:pt x="0" y="28416"/>
                  </a:lnTo>
                  <a:lnTo>
                    <a:pt x="0" y="142082"/>
                  </a:lnTo>
                  <a:lnTo>
                    <a:pt x="2224" y="153109"/>
                  </a:lnTo>
                  <a:lnTo>
                    <a:pt x="8300" y="162146"/>
                  </a:lnTo>
                  <a:lnTo>
                    <a:pt x="17330" y="168254"/>
                  </a:lnTo>
                  <a:lnTo>
                    <a:pt x="28417" y="170498"/>
                  </a:lnTo>
                  <a:lnTo>
                    <a:pt x="655152" y="170498"/>
                  </a:lnTo>
                  <a:lnTo>
                    <a:pt x="666261" y="168254"/>
                  </a:lnTo>
                  <a:lnTo>
                    <a:pt x="675340" y="162146"/>
                  </a:lnTo>
                  <a:lnTo>
                    <a:pt x="681464" y="153109"/>
                  </a:lnTo>
                  <a:lnTo>
                    <a:pt x="683710" y="142082"/>
                  </a:lnTo>
                  <a:lnTo>
                    <a:pt x="683710" y="28416"/>
                  </a:lnTo>
                  <a:lnTo>
                    <a:pt x="681464" y="17329"/>
                  </a:lnTo>
                  <a:lnTo>
                    <a:pt x="675340" y="8299"/>
                  </a:lnTo>
                  <a:lnTo>
                    <a:pt x="666261" y="2224"/>
                  </a:lnTo>
                  <a:lnTo>
                    <a:pt x="655152" y="0"/>
                  </a:lnTo>
                  <a:close/>
                </a:path>
              </a:pathLst>
            </a:custGeom>
            <a:solidFill>
              <a:srgbClr val="4F81BC"/>
            </a:solidFill>
          </p:spPr>
          <p:txBody>
            <a:bodyPr wrap="square" lIns="0" tIns="0" rIns="0" bIns="0" rtlCol="0"/>
            <a:lstStyle/>
            <a:p>
              <a:endParaRPr/>
            </a:p>
          </p:txBody>
        </p:sp>
      </p:grpSp>
      <p:graphicFrame>
        <p:nvGraphicFramePr>
          <p:cNvPr id="49" name="object 49"/>
          <p:cNvGraphicFramePr>
            <a:graphicFrameLocks noGrp="1"/>
          </p:cNvGraphicFramePr>
          <p:nvPr/>
        </p:nvGraphicFramePr>
        <p:xfrm>
          <a:off x="1400233" y="2744772"/>
          <a:ext cx="6860540" cy="3192145"/>
        </p:xfrm>
        <a:graphic>
          <a:graphicData uri="http://schemas.openxmlformats.org/drawingml/2006/table">
            <a:tbl>
              <a:tblPr firstRow="1" bandRow="1">
                <a:tableStyleId>{2D5ABB26-0587-4C30-8999-92F81FD0307C}</a:tableStyleId>
              </a:tblPr>
              <a:tblGrid>
                <a:gridCol w="91694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1981200">
                  <a:extLst>
                    <a:ext uri="{9D8B030D-6E8A-4147-A177-3AD203B41FA5}">
                      <a16:colId xmlns:a16="http://schemas.microsoft.com/office/drawing/2014/main" val="20003"/>
                    </a:ext>
                  </a:extLst>
                </a:gridCol>
              </a:tblGrid>
              <a:tr h="271145">
                <a:tc>
                  <a:txBody>
                    <a:bodyPr/>
                    <a:lstStyle/>
                    <a:p>
                      <a:pPr>
                        <a:lnSpc>
                          <a:spcPct val="100000"/>
                        </a:lnSpc>
                      </a:pPr>
                      <a:endParaRPr sz="1000">
                        <a:latin typeface="Times New Roman"/>
                        <a:cs typeface="Times New Roman"/>
                      </a:endParaRPr>
                    </a:p>
                  </a:txBody>
                  <a:tcPr marL="0" marR="0" marT="0" marB="0">
                    <a:lnL w="19050">
                      <a:solidFill>
                        <a:srgbClr val="A6A6A6"/>
                      </a:solidFill>
                      <a:prstDash val="solid"/>
                    </a:lnL>
                    <a:lnR w="19050">
                      <a:solidFill>
                        <a:srgbClr val="A6A6A6"/>
                      </a:solidFill>
                      <a:prstDash val="solid"/>
                    </a:lnR>
                    <a:lnT w="19050">
                      <a:solidFill>
                        <a:srgbClr val="A6A6A6"/>
                      </a:solidFill>
                      <a:prstDash val="solid"/>
                    </a:lnT>
                    <a:lnB w="19050">
                      <a:solidFill>
                        <a:srgbClr val="A6A6A6"/>
                      </a:solidFill>
                      <a:prstDash val="solid"/>
                    </a:lnB>
                    <a:solidFill>
                      <a:srgbClr val="7E7E7E"/>
                    </a:solidFill>
                  </a:tcPr>
                </a:tc>
                <a:tc>
                  <a:txBody>
                    <a:bodyPr/>
                    <a:lstStyle/>
                    <a:p>
                      <a:pPr algn="ctr">
                        <a:lnSpc>
                          <a:spcPct val="100000"/>
                        </a:lnSpc>
                        <a:spcBef>
                          <a:spcPts val="525"/>
                        </a:spcBef>
                      </a:pPr>
                      <a:r>
                        <a:rPr sz="1000" b="1" spc="-25" dirty="0">
                          <a:solidFill>
                            <a:srgbClr val="FFFFFF"/>
                          </a:solidFill>
                          <a:latin typeface="BIZ UDPゴシック"/>
                          <a:cs typeface="BIZ UDPゴシック"/>
                        </a:rPr>
                        <a:t>静岡県</a:t>
                      </a:r>
                      <a:endParaRPr sz="1000">
                        <a:latin typeface="BIZ UDPゴシック"/>
                        <a:cs typeface="BIZ UDPゴシック"/>
                      </a:endParaRPr>
                    </a:p>
                  </a:txBody>
                  <a:tcPr marL="0" marR="0" marT="66675" marB="0">
                    <a:lnL w="19050">
                      <a:solidFill>
                        <a:srgbClr val="A6A6A6"/>
                      </a:solidFill>
                      <a:prstDash val="solid"/>
                    </a:lnL>
                    <a:lnR w="19050">
                      <a:solidFill>
                        <a:srgbClr val="A6A6A6"/>
                      </a:solidFill>
                      <a:prstDash val="solid"/>
                    </a:lnR>
                    <a:lnT w="19050">
                      <a:solidFill>
                        <a:srgbClr val="A6A6A6"/>
                      </a:solidFill>
                      <a:prstDash val="solid"/>
                    </a:lnT>
                    <a:lnB w="19050">
                      <a:solidFill>
                        <a:srgbClr val="A6A6A6"/>
                      </a:solidFill>
                      <a:prstDash val="solid"/>
                    </a:lnB>
                    <a:solidFill>
                      <a:srgbClr val="7E7E7E"/>
                    </a:solidFill>
                  </a:tcPr>
                </a:tc>
                <a:tc>
                  <a:txBody>
                    <a:bodyPr/>
                    <a:lstStyle/>
                    <a:p>
                      <a:pPr marL="635" algn="ctr">
                        <a:lnSpc>
                          <a:spcPct val="100000"/>
                        </a:lnSpc>
                        <a:spcBef>
                          <a:spcPts val="525"/>
                        </a:spcBef>
                      </a:pPr>
                      <a:r>
                        <a:rPr sz="1000" b="1" spc="-20" dirty="0">
                          <a:solidFill>
                            <a:srgbClr val="FFFFFF"/>
                          </a:solidFill>
                          <a:latin typeface="BIZ UDPゴシック"/>
                          <a:cs typeface="BIZ UDPゴシック"/>
                        </a:rPr>
                        <a:t>秋田県大館市</a:t>
                      </a:r>
                      <a:endParaRPr sz="1000">
                        <a:latin typeface="BIZ UDPゴシック"/>
                        <a:cs typeface="BIZ UDPゴシック"/>
                      </a:endParaRPr>
                    </a:p>
                  </a:txBody>
                  <a:tcPr marL="0" marR="0" marT="66675" marB="0">
                    <a:lnL w="19050">
                      <a:solidFill>
                        <a:srgbClr val="A6A6A6"/>
                      </a:solidFill>
                      <a:prstDash val="solid"/>
                    </a:lnL>
                    <a:lnR w="19050">
                      <a:solidFill>
                        <a:srgbClr val="A6A6A6"/>
                      </a:solidFill>
                      <a:prstDash val="solid"/>
                    </a:lnR>
                    <a:lnT w="19050">
                      <a:solidFill>
                        <a:srgbClr val="A6A6A6"/>
                      </a:solidFill>
                      <a:prstDash val="solid"/>
                    </a:lnT>
                    <a:lnB w="19050">
                      <a:solidFill>
                        <a:srgbClr val="A6A6A6"/>
                      </a:solidFill>
                      <a:prstDash val="solid"/>
                    </a:lnB>
                    <a:solidFill>
                      <a:srgbClr val="7E7E7E"/>
                    </a:solidFill>
                  </a:tcPr>
                </a:tc>
                <a:tc>
                  <a:txBody>
                    <a:bodyPr/>
                    <a:lstStyle/>
                    <a:p>
                      <a:pPr algn="ctr">
                        <a:lnSpc>
                          <a:spcPct val="100000"/>
                        </a:lnSpc>
                        <a:spcBef>
                          <a:spcPts val="525"/>
                        </a:spcBef>
                      </a:pPr>
                      <a:r>
                        <a:rPr sz="1000" b="1" spc="-20" dirty="0">
                          <a:solidFill>
                            <a:srgbClr val="FFFFFF"/>
                          </a:solidFill>
                          <a:latin typeface="BIZ UDPゴシック"/>
                          <a:cs typeface="BIZ UDPゴシック"/>
                        </a:rPr>
                        <a:t>三重県四日市市</a:t>
                      </a:r>
                      <a:endParaRPr sz="1000">
                        <a:latin typeface="BIZ UDPゴシック"/>
                        <a:cs typeface="BIZ UDPゴシック"/>
                      </a:endParaRPr>
                    </a:p>
                  </a:txBody>
                  <a:tcPr marL="0" marR="0" marT="66675" marB="0">
                    <a:lnL w="19050">
                      <a:solidFill>
                        <a:srgbClr val="A6A6A6"/>
                      </a:solidFill>
                      <a:prstDash val="solid"/>
                    </a:lnL>
                    <a:lnR w="19050">
                      <a:solidFill>
                        <a:srgbClr val="A6A6A6"/>
                      </a:solidFill>
                      <a:prstDash val="solid"/>
                    </a:lnR>
                    <a:lnT w="19050">
                      <a:solidFill>
                        <a:srgbClr val="A6A6A6"/>
                      </a:solidFill>
                      <a:prstDash val="solid"/>
                    </a:lnT>
                    <a:lnB w="19050">
                      <a:solidFill>
                        <a:srgbClr val="A6A6A6"/>
                      </a:solidFill>
                      <a:prstDash val="solid"/>
                    </a:lnB>
                    <a:solidFill>
                      <a:srgbClr val="7E7E7E"/>
                    </a:solidFill>
                  </a:tcPr>
                </a:tc>
                <a:extLst>
                  <a:ext uri="{0D108BD9-81ED-4DB2-BD59-A6C34878D82A}">
                    <a16:rowId xmlns:a16="http://schemas.microsoft.com/office/drawing/2014/main" val="10000"/>
                  </a:ext>
                </a:extLst>
              </a:tr>
              <a:tr h="1953895">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800"/>
                        </a:spcBef>
                      </a:pPr>
                      <a:endParaRPr sz="1000">
                        <a:latin typeface="Times New Roman"/>
                        <a:cs typeface="Times New Roman"/>
                      </a:endParaRPr>
                    </a:p>
                    <a:p>
                      <a:pPr marL="220345" marR="71120" indent="-142240">
                        <a:lnSpc>
                          <a:spcPct val="100000"/>
                        </a:lnSpc>
                      </a:pPr>
                      <a:r>
                        <a:rPr sz="1000" spc="-20" dirty="0">
                          <a:latin typeface="BIZ UDPゴシック"/>
                          <a:cs typeface="BIZ UDPゴシック"/>
                        </a:rPr>
                        <a:t>事業者の連携スキーム</a:t>
                      </a:r>
                      <a:endParaRPr sz="1000">
                        <a:latin typeface="BIZ UDPゴシック"/>
                        <a:cs typeface="BIZ UDPゴシック"/>
                      </a:endParaRPr>
                    </a:p>
                  </a:txBody>
                  <a:tcPr marL="0" marR="0" marT="0" marB="0">
                    <a:lnL w="19050">
                      <a:solidFill>
                        <a:srgbClr val="A6A6A6"/>
                      </a:solidFill>
                      <a:prstDash val="solid"/>
                    </a:lnL>
                    <a:lnR w="19050">
                      <a:solidFill>
                        <a:srgbClr val="A6A6A6"/>
                      </a:solidFill>
                      <a:prstDash val="solid"/>
                    </a:lnR>
                    <a:lnT w="19050">
                      <a:solidFill>
                        <a:srgbClr val="A6A6A6"/>
                      </a:solidFill>
                      <a:prstDash val="solid"/>
                    </a:lnT>
                    <a:lnB w="19050">
                      <a:solidFill>
                        <a:srgbClr val="A6A6A6"/>
                      </a:solidFill>
                      <a:prstDash val="solid"/>
                    </a:lnB>
                  </a:tcPr>
                </a:tc>
                <a:tc>
                  <a:txBody>
                    <a:bodyPr/>
                    <a:lstStyle/>
                    <a:p>
                      <a:pPr marR="18415" algn="ctr">
                        <a:lnSpc>
                          <a:spcPct val="100000"/>
                        </a:lnSpc>
                        <a:spcBef>
                          <a:spcPts val="805"/>
                        </a:spcBef>
                        <a:tabLst>
                          <a:tab pos="763270" algn="l"/>
                        </a:tabLst>
                      </a:pPr>
                      <a:r>
                        <a:rPr sz="900" b="1" spc="-25" dirty="0">
                          <a:solidFill>
                            <a:srgbClr val="FFFFFF"/>
                          </a:solidFill>
                          <a:latin typeface="BIZ UDPゴシック"/>
                          <a:cs typeface="BIZ UDPゴシック"/>
                        </a:rPr>
                        <a:t>静岡</a:t>
                      </a:r>
                      <a:r>
                        <a:rPr sz="900" b="1" spc="-50" dirty="0">
                          <a:solidFill>
                            <a:srgbClr val="FFFFFF"/>
                          </a:solidFill>
                          <a:latin typeface="BIZ UDPゴシック"/>
                          <a:cs typeface="BIZ UDPゴシック"/>
                        </a:rPr>
                        <a:t>県</a:t>
                      </a:r>
                      <a:r>
                        <a:rPr sz="900" b="1" dirty="0">
                          <a:solidFill>
                            <a:srgbClr val="FFFFFF"/>
                          </a:solidFill>
                          <a:latin typeface="BIZ UDPゴシック"/>
                          <a:cs typeface="BIZ UDPゴシック"/>
                        </a:rPr>
                        <a:t>	</a:t>
                      </a:r>
                      <a:r>
                        <a:rPr sz="1350" b="1" spc="-37" baseline="3086" dirty="0">
                          <a:solidFill>
                            <a:srgbClr val="FFFFFF"/>
                          </a:solidFill>
                          <a:latin typeface="BIZ UDPゴシック"/>
                          <a:cs typeface="BIZ UDPゴシック"/>
                        </a:rPr>
                        <a:t>下田</a:t>
                      </a:r>
                      <a:r>
                        <a:rPr sz="1350" b="1" spc="-75" baseline="3086" dirty="0">
                          <a:solidFill>
                            <a:srgbClr val="FFFFFF"/>
                          </a:solidFill>
                          <a:latin typeface="BIZ UDPゴシック"/>
                          <a:cs typeface="BIZ UDPゴシック"/>
                        </a:rPr>
                        <a:t>市</a:t>
                      </a:r>
                      <a:endParaRPr sz="1350" baseline="3086">
                        <a:latin typeface="BIZ UDPゴシック"/>
                        <a:cs typeface="BIZ UDPゴシック"/>
                      </a:endParaRPr>
                    </a:p>
                    <a:p>
                      <a:pPr marR="19050" algn="ctr">
                        <a:lnSpc>
                          <a:spcPct val="100000"/>
                        </a:lnSpc>
                        <a:spcBef>
                          <a:spcPts val="400"/>
                        </a:spcBef>
                        <a:tabLst>
                          <a:tab pos="1285240" algn="l"/>
                        </a:tabLst>
                      </a:pPr>
                      <a:r>
                        <a:rPr sz="750" dirty="0">
                          <a:solidFill>
                            <a:srgbClr val="E36C09"/>
                          </a:solidFill>
                          <a:latin typeface="BIZ UDPゴシック"/>
                          <a:cs typeface="BIZ UDPゴシック"/>
                        </a:rPr>
                        <a:t>指示登</a:t>
                      </a:r>
                      <a:r>
                        <a:rPr sz="750" spc="-50" dirty="0">
                          <a:solidFill>
                            <a:srgbClr val="E36C09"/>
                          </a:solidFill>
                          <a:latin typeface="BIZ UDPゴシック"/>
                          <a:cs typeface="BIZ UDPゴシック"/>
                        </a:rPr>
                        <a:t>録</a:t>
                      </a:r>
                      <a:r>
                        <a:rPr sz="750" dirty="0">
                          <a:solidFill>
                            <a:srgbClr val="E36C09"/>
                          </a:solidFill>
                          <a:latin typeface="BIZ UDPゴシック"/>
                          <a:cs typeface="BIZ UDPゴシック"/>
                        </a:rPr>
                        <a:t>	指示登</a:t>
                      </a:r>
                      <a:r>
                        <a:rPr sz="750" spc="-50" dirty="0">
                          <a:solidFill>
                            <a:srgbClr val="E36C09"/>
                          </a:solidFill>
                          <a:latin typeface="BIZ UDPゴシック"/>
                          <a:cs typeface="BIZ UDPゴシック"/>
                        </a:rPr>
                        <a:t>録</a:t>
                      </a:r>
                      <a:endParaRPr sz="750">
                        <a:latin typeface="BIZ UDPゴシック"/>
                        <a:cs typeface="BIZ UDPゴシック"/>
                      </a:endParaRPr>
                    </a:p>
                    <a:p>
                      <a:pPr marR="57785" algn="ctr">
                        <a:lnSpc>
                          <a:spcPct val="100000"/>
                        </a:lnSpc>
                        <a:spcBef>
                          <a:spcPts val="450"/>
                        </a:spcBef>
                      </a:pPr>
                      <a:r>
                        <a:rPr sz="900" b="1" spc="-5" dirty="0">
                          <a:solidFill>
                            <a:srgbClr val="205868"/>
                          </a:solidFill>
                          <a:latin typeface="BIZ UDPゴシック"/>
                          <a:cs typeface="BIZ UDPゴシック"/>
                        </a:rPr>
                        <a:t>道 路 管 理 支 援 シ ス テ ム</a:t>
                      </a:r>
                      <a:endParaRPr sz="900">
                        <a:latin typeface="BIZ UDPゴシック"/>
                        <a:cs typeface="BIZ UDPゴシック"/>
                      </a:endParaRPr>
                    </a:p>
                    <a:p>
                      <a:pPr>
                        <a:lnSpc>
                          <a:spcPct val="100000"/>
                        </a:lnSpc>
                        <a:spcBef>
                          <a:spcPts val="685"/>
                        </a:spcBef>
                      </a:pPr>
                      <a:endParaRPr sz="900">
                        <a:latin typeface="Times New Roman"/>
                        <a:cs typeface="Times New Roman"/>
                      </a:endParaRPr>
                    </a:p>
                    <a:p>
                      <a:pPr marR="51435" algn="ctr">
                        <a:lnSpc>
                          <a:spcPct val="100000"/>
                        </a:lnSpc>
                      </a:pPr>
                      <a:r>
                        <a:rPr sz="900" spc="5" dirty="0">
                          <a:solidFill>
                            <a:srgbClr val="4F6128"/>
                          </a:solidFill>
                          <a:latin typeface="BIZ UDPゴシック"/>
                          <a:cs typeface="BIZ UDPゴシック"/>
                        </a:rPr>
                        <a:t>Ｊ Ｖ </a:t>
                      </a:r>
                      <a:r>
                        <a:rPr sz="900" dirty="0">
                          <a:solidFill>
                            <a:srgbClr val="4F6128"/>
                          </a:solidFill>
                          <a:latin typeface="BIZ UDPゴシック"/>
                          <a:cs typeface="BIZ UDPゴシック"/>
                        </a:rPr>
                        <a:t>（</a:t>
                      </a:r>
                      <a:r>
                        <a:rPr sz="900" spc="-5" dirty="0">
                          <a:solidFill>
                            <a:srgbClr val="4F6128"/>
                          </a:solidFill>
                          <a:latin typeface="BIZ UDPゴシック"/>
                          <a:cs typeface="BIZ UDPゴシック"/>
                        </a:rPr>
                        <a:t> 地 域 維 持 型 Ｊ Ｖ )</a:t>
                      </a:r>
                      <a:endParaRPr sz="900">
                        <a:latin typeface="BIZ UDPゴシック"/>
                        <a:cs typeface="BIZ UDPゴシック"/>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750"/>
                        </a:spcBef>
                      </a:pPr>
                      <a:endParaRPr sz="900">
                        <a:latin typeface="Times New Roman"/>
                        <a:cs typeface="Times New Roman"/>
                      </a:endParaRPr>
                    </a:p>
                    <a:p>
                      <a:pPr marR="67945" algn="ctr">
                        <a:lnSpc>
                          <a:spcPct val="100000"/>
                        </a:lnSpc>
                        <a:tabLst>
                          <a:tab pos="1053465" algn="l"/>
                          <a:tab pos="1339215" algn="l"/>
                        </a:tabLst>
                      </a:pPr>
                      <a:r>
                        <a:rPr sz="550" dirty="0">
                          <a:latin typeface="BIZ UDPゴシック"/>
                          <a:cs typeface="BIZ UDPゴシック"/>
                        </a:rPr>
                        <a:t>小規模施設修繕</a:t>
                      </a:r>
                      <a:r>
                        <a:rPr sz="550" spc="405" dirty="0">
                          <a:latin typeface="BIZ UDPゴシック"/>
                          <a:cs typeface="BIZ UDPゴシック"/>
                        </a:rPr>
                        <a:t> </a:t>
                      </a:r>
                      <a:r>
                        <a:rPr sz="550" dirty="0">
                          <a:latin typeface="BIZ UDPゴシック"/>
                          <a:cs typeface="BIZ UDPゴシック"/>
                        </a:rPr>
                        <a:t>舗装補</a:t>
                      </a:r>
                      <a:r>
                        <a:rPr sz="550" spc="-50" dirty="0">
                          <a:latin typeface="BIZ UDPゴシック"/>
                          <a:cs typeface="BIZ UDPゴシック"/>
                        </a:rPr>
                        <a:t>修</a:t>
                      </a:r>
                      <a:r>
                        <a:rPr sz="550" dirty="0">
                          <a:latin typeface="BIZ UDPゴシック"/>
                          <a:cs typeface="BIZ UDPゴシック"/>
                        </a:rPr>
                        <a:t>	雪</a:t>
                      </a:r>
                      <a:r>
                        <a:rPr sz="550" spc="-50" dirty="0">
                          <a:latin typeface="BIZ UDPゴシック"/>
                          <a:cs typeface="BIZ UDPゴシック"/>
                        </a:rPr>
                        <a:t>氷</a:t>
                      </a:r>
                      <a:r>
                        <a:rPr sz="550" dirty="0">
                          <a:latin typeface="BIZ UDPゴシック"/>
                          <a:cs typeface="BIZ UDPゴシック"/>
                        </a:rPr>
                        <a:t>	照明施設修</a:t>
                      </a:r>
                      <a:r>
                        <a:rPr sz="550" spc="-50" dirty="0">
                          <a:latin typeface="BIZ UDPゴシック"/>
                          <a:cs typeface="BIZ UDPゴシック"/>
                        </a:rPr>
                        <a:t>繕</a:t>
                      </a:r>
                      <a:endParaRPr sz="550">
                        <a:latin typeface="BIZ UDPゴシック"/>
                        <a:cs typeface="BIZ UDPゴシック"/>
                      </a:endParaRPr>
                    </a:p>
                    <a:p>
                      <a:pPr marR="17780" algn="ctr">
                        <a:lnSpc>
                          <a:spcPct val="100000"/>
                        </a:lnSpc>
                        <a:spcBef>
                          <a:spcPts val="575"/>
                        </a:spcBef>
                      </a:pPr>
                      <a:r>
                        <a:rPr sz="750" spc="-5" dirty="0">
                          <a:solidFill>
                            <a:srgbClr val="E36C09"/>
                          </a:solidFill>
                          <a:latin typeface="BIZ UDPゴシック"/>
                          <a:cs typeface="BIZ UDPゴシック"/>
                        </a:rPr>
                        <a:t>【各社が指示をシステムで確認】</a:t>
                      </a:r>
                      <a:endParaRPr sz="750">
                        <a:latin typeface="BIZ UDPゴシック"/>
                        <a:cs typeface="BIZ UDPゴシック"/>
                      </a:endParaRPr>
                    </a:p>
                  </a:txBody>
                  <a:tcPr marL="0" marR="0" marT="102235" marB="0">
                    <a:lnL w="19050">
                      <a:solidFill>
                        <a:srgbClr val="A6A6A6"/>
                      </a:solidFill>
                      <a:prstDash val="solid"/>
                    </a:lnL>
                    <a:lnR w="19050">
                      <a:solidFill>
                        <a:srgbClr val="A6A6A6"/>
                      </a:solidFill>
                      <a:prstDash val="solid"/>
                    </a:lnR>
                    <a:lnT w="19050">
                      <a:solidFill>
                        <a:srgbClr val="A6A6A6"/>
                      </a:solidFill>
                      <a:prstDash val="solid"/>
                    </a:lnT>
                    <a:lnB w="19050">
                      <a:solidFill>
                        <a:srgbClr val="A6A6A6"/>
                      </a:solidFill>
                      <a:prstDash val="solid"/>
                    </a:lnB>
                  </a:tcPr>
                </a:tc>
                <a:tc>
                  <a:txBody>
                    <a:bodyPr/>
                    <a:lstStyle/>
                    <a:p>
                      <a:pPr marR="1336040" algn="r">
                        <a:lnSpc>
                          <a:spcPct val="100000"/>
                        </a:lnSpc>
                        <a:spcBef>
                          <a:spcPts val="775"/>
                        </a:spcBef>
                      </a:pPr>
                      <a:r>
                        <a:rPr sz="900" b="1" spc="-35" dirty="0">
                          <a:solidFill>
                            <a:srgbClr val="FFFFFF"/>
                          </a:solidFill>
                          <a:latin typeface="BIZ UDPゴシック"/>
                          <a:cs typeface="BIZ UDPゴシック"/>
                        </a:rPr>
                        <a:t>大館市</a:t>
                      </a:r>
                      <a:endParaRPr sz="900">
                        <a:latin typeface="BIZ UDPゴシック"/>
                        <a:cs typeface="BIZ UDPゴシック"/>
                      </a:endParaRPr>
                    </a:p>
                    <a:p>
                      <a:pPr>
                        <a:lnSpc>
                          <a:spcPct val="100000"/>
                        </a:lnSpc>
                      </a:pPr>
                      <a:endParaRPr sz="900">
                        <a:latin typeface="Times New Roman"/>
                        <a:cs typeface="Times New Roman"/>
                      </a:endParaRPr>
                    </a:p>
                    <a:p>
                      <a:pPr>
                        <a:lnSpc>
                          <a:spcPct val="100000"/>
                        </a:lnSpc>
                        <a:spcBef>
                          <a:spcPts val="114"/>
                        </a:spcBef>
                      </a:pPr>
                      <a:endParaRPr sz="900">
                        <a:latin typeface="Times New Roman"/>
                        <a:cs typeface="Times New Roman"/>
                      </a:endParaRPr>
                    </a:p>
                    <a:p>
                      <a:pPr marR="1335405" algn="r">
                        <a:lnSpc>
                          <a:spcPct val="100000"/>
                        </a:lnSpc>
                        <a:spcBef>
                          <a:spcPts val="5"/>
                        </a:spcBef>
                      </a:pPr>
                      <a:r>
                        <a:rPr sz="750" spc="-25" dirty="0">
                          <a:solidFill>
                            <a:srgbClr val="E36C09"/>
                          </a:solidFill>
                          <a:latin typeface="BIZ UDPゴシック"/>
                          <a:cs typeface="BIZ UDPゴシック"/>
                        </a:rPr>
                        <a:t>指示</a:t>
                      </a:r>
                      <a:endParaRPr sz="750">
                        <a:latin typeface="BIZ UDPゴシック"/>
                        <a:cs typeface="BIZ UDPゴシック"/>
                      </a:endParaRPr>
                    </a:p>
                    <a:p>
                      <a:pPr>
                        <a:lnSpc>
                          <a:spcPct val="100000"/>
                        </a:lnSpc>
                        <a:spcBef>
                          <a:spcPts val="625"/>
                        </a:spcBef>
                      </a:pPr>
                      <a:endParaRPr sz="750">
                        <a:latin typeface="Times New Roman"/>
                        <a:cs typeface="Times New Roman"/>
                      </a:endParaRPr>
                    </a:p>
                    <a:p>
                      <a:pPr marL="53975" algn="ctr">
                        <a:lnSpc>
                          <a:spcPct val="100000"/>
                        </a:lnSpc>
                      </a:pPr>
                      <a:r>
                        <a:rPr sz="900" dirty="0">
                          <a:solidFill>
                            <a:srgbClr val="4F6128"/>
                          </a:solidFill>
                          <a:latin typeface="BIZ UDPゴシック"/>
                          <a:cs typeface="BIZ UDPゴシック"/>
                        </a:rPr>
                        <a:t>Ｊ</a:t>
                      </a:r>
                      <a:r>
                        <a:rPr sz="900" spc="15" dirty="0">
                          <a:solidFill>
                            <a:srgbClr val="4F6128"/>
                          </a:solidFill>
                          <a:latin typeface="BIZ UDPゴシック"/>
                          <a:cs typeface="BIZ UDPゴシック"/>
                        </a:rPr>
                        <a:t> </a:t>
                      </a:r>
                      <a:r>
                        <a:rPr sz="900" spc="-50" dirty="0">
                          <a:solidFill>
                            <a:srgbClr val="4F6128"/>
                          </a:solidFill>
                          <a:latin typeface="BIZ UDPゴシック"/>
                          <a:cs typeface="BIZ UDPゴシック"/>
                        </a:rPr>
                        <a:t>Ｖ </a:t>
                      </a:r>
                      <a:endParaRPr sz="900">
                        <a:latin typeface="BIZ UDPゴシック"/>
                        <a:cs typeface="BIZ UDPゴシック"/>
                      </a:endParaRPr>
                    </a:p>
                    <a:p>
                      <a:pPr>
                        <a:lnSpc>
                          <a:spcPct val="100000"/>
                        </a:lnSpc>
                      </a:pPr>
                      <a:endParaRPr sz="900">
                        <a:latin typeface="Times New Roman"/>
                        <a:cs typeface="Times New Roman"/>
                      </a:endParaRPr>
                    </a:p>
                    <a:p>
                      <a:pPr>
                        <a:lnSpc>
                          <a:spcPct val="100000"/>
                        </a:lnSpc>
                        <a:spcBef>
                          <a:spcPts val="25"/>
                        </a:spcBef>
                      </a:pPr>
                      <a:endParaRPr sz="900">
                        <a:latin typeface="Times New Roman"/>
                        <a:cs typeface="Times New Roman"/>
                      </a:endParaRPr>
                    </a:p>
                    <a:p>
                      <a:pPr marL="79375" algn="ctr">
                        <a:lnSpc>
                          <a:spcPct val="100000"/>
                        </a:lnSpc>
                        <a:tabLst>
                          <a:tab pos="520700" algn="l"/>
                          <a:tab pos="955675" algn="l"/>
                          <a:tab pos="1389380" algn="l"/>
                        </a:tabLst>
                      </a:pPr>
                      <a:r>
                        <a:rPr sz="750" b="1" dirty="0">
                          <a:solidFill>
                            <a:srgbClr val="FFFFFF"/>
                          </a:solidFill>
                          <a:latin typeface="BIZ UDPゴシック"/>
                          <a:cs typeface="BIZ UDPゴシック"/>
                        </a:rPr>
                        <a:t>建</a:t>
                      </a:r>
                      <a:r>
                        <a:rPr sz="750" b="1" spc="-50" dirty="0">
                          <a:solidFill>
                            <a:srgbClr val="FFFFFF"/>
                          </a:solidFill>
                          <a:latin typeface="BIZ UDPゴシック"/>
                          <a:cs typeface="BIZ UDPゴシック"/>
                        </a:rPr>
                        <a:t>設</a:t>
                      </a:r>
                      <a:r>
                        <a:rPr sz="750" b="1" dirty="0">
                          <a:solidFill>
                            <a:srgbClr val="FFFFFF"/>
                          </a:solidFill>
                          <a:latin typeface="BIZ UDPゴシック"/>
                          <a:cs typeface="BIZ UDPゴシック"/>
                        </a:rPr>
                        <a:t>	建</a:t>
                      </a:r>
                      <a:r>
                        <a:rPr sz="750" b="1" spc="-50" dirty="0">
                          <a:solidFill>
                            <a:srgbClr val="FFFFFF"/>
                          </a:solidFill>
                          <a:latin typeface="BIZ UDPゴシック"/>
                          <a:cs typeface="BIZ UDPゴシック"/>
                        </a:rPr>
                        <a:t>設</a:t>
                      </a:r>
                      <a:r>
                        <a:rPr sz="750" b="1" dirty="0">
                          <a:solidFill>
                            <a:srgbClr val="FFFFFF"/>
                          </a:solidFill>
                          <a:latin typeface="BIZ UDPゴシック"/>
                          <a:cs typeface="BIZ UDPゴシック"/>
                        </a:rPr>
                        <a:t>	清</a:t>
                      </a:r>
                      <a:r>
                        <a:rPr sz="750" b="1" spc="-50" dirty="0">
                          <a:solidFill>
                            <a:srgbClr val="FFFFFF"/>
                          </a:solidFill>
                          <a:latin typeface="BIZ UDPゴシック"/>
                          <a:cs typeface="BIZ UDPゴシック"/>
                        </a:rPr>
                        <a:t>掃</a:t>
                      </a:r>
                      <a:r>
                        <a:rPr sz="750" b="1" dirty="0">
                          <a:solidFill>
                            <a:srgbClr val="FFFFFF"/>
                          </a:solidFill>
                          <a:latin typeface="BIZ UDPゴシック"/>
                          <a:cs typeface="BIZ UDPゴシック"/>
                        </a:rPr>
                        <a:t>	舗</a:t>
                      </a:r>
                      <a:r>
                        <a:rPr sz="750" b="1" spc="-50" dirty="0">
                          <a:solidFill>
                            <a:srgbClr val="FFFFFF"/>
                          </a:solidFill>
                          <a:latin typeface="BIZ UDPゴシック"/>
                          <a:cs typeface="BIZ UDPゴシック"/>
                        </a:rPr>
                        <a:t>装</a:t>
                      </a:r>
                      <a:endParaRPr sz="750">
                        <a:latin typeface="BIZ UDPゴシック"/>
                        <a:cs typeface="BIZ UDPゴシック"/>
                      </a:endParaRPr>
                    </a:p>
                    <a:p>
                      <a:pPr marL="79375" algn="ctr">
                        <a:lnSpc>
                          <a:spcPct val="100000"/>
                        </a:lnSpc>
                        <a:spcBef>
                          <a:spcPts val="30"/>
                        </a:spcBef>
                        <a:tabLst>
                          <a:tab pos="520700" algn="l"/>
                          <a:tab pos="955675" algn="l"/>
                          <a:tab pos="1389380" algn="l"/>
                        </a:tabLst>
                      </a:pPr>
                      <a:r>
                        <a:rPr sz="750" b="1" dirty="0">
                          <a:solidFill>
                            <a:srgbClr val="FFFFFF"/>
                          </a:solidFill>
                          <a:latin typeface="BIZ UDPゴシック"/>
                          <a:cs typeface="BIZ UDPゴシック"/>
                        </a:rPr>
                        <a:t>会</a:t>
                      </a:r>
                      <a:r>
                        <a:rPr sz="750" b="1" spc="-50" dirty="0">
                          <a:solidFill>
                            <a:srgbClr val="FFFFFF"/>
                          </a:solidFill>
                          <a:latin typeface="BIZ UDPゴシック"/>
                          <a:cs typeface="BIZ UDPゴシック"/>
                        </a:rPr>
                        <a:t>社</a:t>
                      </a:r>
                      <a:r>
                        <a:rPr sz="750" b="1" dirty="0">
                          <a:solidFill>
                            <a:srgbClr val="FFFFFF"/>
                          </a:solidFill>
                          <a:latin typeface="BIZ UDPゴシック"/>
                          <a:cs typeface="BIZ UDPゴシック"/>
                        </a:rPr>
                        <a:t>	会</a:t>
                      </a:r>
                      <a:r>
                        <a:rPr sz="750" b="1" spc="-50" dirty="0">
                          <a:solidFill>
                            <a:srgbClr val="FFFFFF"/>
                          </a:solidFill>
                          <a:latin typeface="BIZ UDPゴシック"/>
                          <a:cs typeface="BIZ UDPゴシック"/>
                        </a:rPr>
                        <a:t>社</a:t>
                      </a:r>
                      <a:r>
                        <a:rPr sz="750" b="1" dirty="0">
                          <a:solidFill>
                            <a:srgbClr val="FFFFFF"/>
                          </a:solidFill>
                          <a:latin typeface="BIZ UDPゴシック"/>
                          <a:cs typeface="BIZ UDPゴシック"/>
                        </a:rPr>
                        <a:t>	会</a:t>
                      </a:r>
                      <a:r>
                        <a:rPr sz="750" b="1" spc="-50" dirty="0">
                          <a:solidFill>
                            <a:srgbClr val="FFFFFF"/>
                          </a:solidFill>
                          <a:latin typeface="BIZ UDPゴシック"/>
                          <a:cs typeface="BIZ UDPゴシック"/>
                        </a:rPr>
                        <a:t>社</a:t>
                      </a:r>
                      <a:r>
                        <a:rPr sz="750" b="1" dirty="0">
                          <a:solidFill>
                            <a:srgbClr val="FFFFFF"/>
                          </a:solidFill>
                          <a:latin typeface="BIZ UDPゴシック"/>
                          <a:cs typeface="BIZ UDPゴシック"/>
                        </a:rPr>
                        <a:t>	会</a:t>
                      </a:r>
                      <a:r>
                        <a:rPr sz="750" b="1" spc="-50" dirty="0">
                          <a:solidFill>
                            <a:srgbClr val="FFFFFF"/>
                          </a:solidFill>
                          <a:latin typeface="BIZ UDPゴシック"/>
                          <a:cs typeface="BIZ UDPゴシック"/>
                        </a:rPr>
                        <a:t>社</a:t>
                      </a:r>
                      <a:endParaRPr sz="750">
                        <a:latin typeface="BIZ UDPゴシック"/>
                        <a:cs typeface="BIZ UDPゴシック"/>
                      </a:endParaRPr>
                    </a:p>
                    <a:p>
                      <a:pPr>
                        <a:lnSpc>
                          <a:spcPct val="100000"/>
                        </a:lnSpc>
                        <a:spcBef>
                          <a:spcPts val="500"/>
                        </a:spcBef>
                      </a:pPr>
                      <a:endParaRPr sz="750">
                        <a:latin typeface="Times New Roman"/>
                        <a:cs typeface="Times New Roman"/>
                      </a:endParaRPr>
                    </a:p>
                    <a:p>
                      <a:pPr marL="201295">
                        <a:lnSpc>
                          <a:spcPts val="560"/>
                        </a:lnSpc>
                        <a:tabLst>
                          <a:tab pos="1095375" algn="l"/>
                        </a:tabLst>
                      </a:pPr>
                      <a:r>
                        <a:rPr sz="550" b="1" dirty="0">
                          <a:solidFill>
                            <a:srgbClr val="FF0000"/>
                          </a:solidFill>
                          <a:latin typeface="BIZ UDPゴシック"/>
                          <a:cs typeface="BIZ UDPゴシック"/>
                        </a:rPr>
                        <a:t>マネジメント</a:t>
                      </a:r>
                      <a:r>
                        <a:rPr sz="550" b="1" spc="285" dirty="0">
                          <a:solidFill>
                            <a:srgbClr val="FF0000"/>
                          </a:solidFill>
                          <a:latin typeface="BIZ UDPゴシック"/>
                          <a:cs typeface="BIZ UDPゴシック"/>
                        </a:rPr>
                        <a:t>  </a:t>
                      </a:r>
                      <a:r>
                        <a:rPr sz="550" dirty="0">
                          <a:latin typeface="BIZ UDPゴシック"/>
                          <a:cs typeface="BIZ UDPゴシック"/>
                        </a:rPr>
                        <a:t>道路巡</a:t>
                      </a:r>
                      <a:r>
                        <a:rPr sz="550" spc="-50" dirty="0">
                          <a:latin typeface="BIZ UDPゴシック"/>
                          <a:cs typeface="BIZ UDPゴシック"/>
                        </a:rPr>
                        <a:t>回</a:t>
                      </a:r>
                      <a:r>
                        <a:rPr sz="550" dirty="0">
                          <a:latin typeface="BIZ UDPゴシック"/>
                          <a:cs typeface="BIZ UDPゴシック"/>
                        </a:rPr>
                        <a:t>	除草・雑木</a:t>
                      </a:r>
                      <a:r>
                        <a:rPr sz="550" spc="295" dirty="0">
                          <a:latin typeface="BIZ UDPゴシック"/>
                          <a:cs typeface="BIZ UDPゴシック"/>
                        </a:rPr>
                        <a:t>  </a:t>
                      </a:r>
                      <a:r>
                        <a:rPr sz="825" baseline="5050" dirty="0">
                          <a:latin typeface="BIZ UDPゴシック"/>
                          <a:cs typeface="BIZ UDPゴシック"/>
                        </a:rPr>
                        <a:t>補修工法提</a:t>
                      </a:r>
                      <a:r>
                        <a:rPr sz="825" spc="-532" baseline="5050" dirty="0">
                          <a:latin typeface="BIZ UDPゴシック"/>
                          <a:cs typeface="BIZ UDPゴシック"/>
                        </a:rPr>
                        <a:t>案</a:t>
                      </a:r>
                      <a:endParaRPr sz="825" baseline="5050">
                        <a:latin typeface="BIZ UDPゴシック"/>
                        <a:cs typeface="BIZ UDPゴシック"/>
                      </a:endParaRPr>
                    </a:p>
                    <a:p>
                      <a:pPr marL="34925">
                        <a:lnSpc>
                          <a:spcPts val="785"/>
                        </a:lnSpc>
                        <a:tabLst>
                          <a:tab pos="1137285" algn="l"/>
                          <a:tab pos="1570355" algn="l"/>
                        </a:tabLst>
                      </a:pPr>
                      <a:r>
                        <a:rPr sz="1125" baseline="-22222" dirty="0">
                          <a:solidFill>
                            <a:srgbClr val="E36C09"/>
                          </a:solidFill>
                          <a:latin typeface="BIZ UDPゴシック"/>
                          <a:cs typeface="BIZ UDPゴシック"/>
                        </a:rPr>
                        <a:t>【各社へ指示】</a:t>
                      </a:r>
                      <a:r>
                        <a:rPr sz="1125" spc="697" baseline="-22222" dirty="0">
                          <a:solidFill>
                            <a:srgbClr val="E36C09"/>
                          </a:solidFill>
                          <a:latin typeface="BIZ UDPゴシック"/>
                          <a:cs typeface="BIZ UDPゴシック"/>
                        </a:rPr>
                        <a:t> </a:t>
                      </a:r>
                      <a:r>
                        <a:rPr sz="550" dirty="0">
                          <a:latin typeface="BIZ UDPゴシック"/>
                          <a:cs typeface="BIZ UDPゴシック"/>
                        </a:rPr>
                        <a:t>河川巡</a:t>
                      </a:r>
                      <a:r>
                        <a:rPr sz="550" spc="-50" dirty="0">
                          <a:latin typeface="BIZ UDPゴシック"/>
                          <a:cs typeface="BIZ UDPゴシック"/>
                        </a:rPr>
                        <a:t>視</a:t>
                      </a:r>
                      <a:r>
                        <a:rPr sz="550" dirty="0">
                          <a:latin typeface="BIZ UDPゴシック"/>
                          <a:cs typeface="BIZ UDPゴシック"/>
                        </a:rPr>
                        <a:t>	枝打</a:t>
                      </a:r>
                      <a:r>
                        <a:rPr sz="550" spc="-5" dirty="0">
                          <a:latin typeface="BIZ UDPゴシック"/>
                          <a:cs typeface="BIZ UDPゴシック"/>
                        </a:rPr>
                        <a:t> </a:t>
                      </a:r>
                      <a:r>
                        <a:rPr sz="550" spc="-50" dirty="0">
                          <a:latin typeface="BIZ UDPゴシック"/>
                          <a:cs typeface="BIZ UDPゴシック"/>
                        </a:rPr>
                        <a:t>等</a:t>
                      </a:r>
                      <a:r>
                        <a:rPr sz="550" dirty="0">
                          <a:latin typeface="BIZ UDPゴシック"/>
                          <a:cs typeface="BIZ UDPゴシック"/>
                        </a:rPr>
                        <a:t>	</a:t>
                      </a:r>
                      <a:r>
                        <a:rPr sz="825" baseline="5050" dirty="0">
                          <a:latin typeface="BIZ UDPゴシック"/>
                          <a:cs typeface="BIZ UDPゴシック"/>
                        </a:rPr>
                        <a:t>試験施</a:t>
                      </a:r>
                      <a:r>
                        <a:rPr sz="825" spc="-75" baseline="5050" dirty="0">
                          <a:latin typeface="BIZ UDPゴシック"/>
                          <a:cs typeface="BIZ UDPゴシック"/>
                        </a:rPr>
                        <a:t>工</a:t>
                      </a:r>
                      <a:endParaRPr sz="825" baseline="5050">
                        <a:latin typeface="BIZ UDPゴシック"/>
                        <a:cs typeface="BIZ UDPゴシック"/>
                      </a:endParaRPr>
                    </a:p>
                    <a:p>
                      <a:pPr marL="653415" algn="ctr">
                        <a:lnSpc>
                          <a:spcPts val="640"/>
                        </a:lnSpc>
                        <a:tabLst>
                          <a:tab pos="1085850" algn="l"/>
                        </a:tabLst>
                      </a:pPr>
                      <a:r>
                        <a:rPr sz="550" dirty="0">
                          <a:latin typeface="BIZ UDPゴシック"/>
                          <a:cs typeface="BIZ UDPゴシック"/>
                        </a:rPr>
                        <a:t>道路維</a:t>
                      </a:r>
                      <a:r>
                        <a:rPr sz="550" spc="-50" dirty="0">
                          <a:latin typeface="BIZ UDPゴシック"/>
                          <a:cs typeface="BIZ UDPゴシック"/>
                        </a:rPr>
                        <a:t>持</a:t>
                      </a:r>
                      <a:r>
                        <a:rPr sz="550" dirty="0">
                          <a:latin typeface="BIZ UDPゴシック"/>
                          <a:cs typeface="BIZ UDPゴシック"/>
                        </a:rPr>
                        <a:t>	特殊車両</a:t>
                      </a:r>
                      <a:r>
                        <a:rPr sz="550" spc="160" dirty="0">
                          <a:latin typeface="BIZ UDPゴシック"/>
                          <a:cs typeface="BIZ UDPゴシック"/>
                        </a:rPr>
                        <a:t>  </a:t>
                      </a:r>
                      <a:r>
                        <a:rPr sz="825" baseline="5050" dirty="0">
                          <a:latin typeface="BIZ UDPゴシック"/>
                          <a:cs typeface="BIZ UDPゴシック"/>
                        </a:rPr>
                        <a:t>重機</a:t>
                      </a:r>
                      <a:r>
                        <a:rPr sz="825" spc="-15" baseline="5050" dirty="0">
                          <a:latin typeface="BIZ UDPゴシック"/>
                          <a:cs typeface="BIZ UDPゴシック"/>
                        </a:rPr>
                        <a:t>OP</a:t>
                      </a:r>
                      <a:r>
                        <a:rPr sz="825" baseline="5050" dirty="0">
                          <a:latin typeface="BIZ UDPゴシック"/>
                          <a:cs typeface="BIZ UDPゴシック"/>
                        </a:rPr>
                        <a:t>手配</a:t>
                      </a:r>
                      <a:r>
                        <a:rPr sz="825" spc="-15" baseline="5050" dirty="0">
                          <a:latin typeface="BIZ UDPゴシック"/>
                          <a:cs typeface="BIZ UDPゴシック"/>
                        </a:rPr>
                        <a:t> </a:t>
                      </a:r>
                      <a:r>
                        <a:rPr sz="825" spc="-75" baseline="5050" dirty="0">
                          <a:latin typeface="BIZ UDPゴシック"/>
                          <a:cs typeface="BIZ UDPゴシック"/>
                        </a:rPr>
                        <a:t>等</a:t>
                      </a:r>
                      <a:endParaRPr sz="825" baseline="5050">
                        <a:latin typeface="BIZ UDPゴシック"/>
                        <a:cs typeface="BIZ UDPゴシック"/>
                      </a:endParaRPr>
                    </a:p>
                    <a:p>
                      <a:pPr marL="526415" algn="ctr">
                        <a:lnSpc>
                          <a:spcPts val="490"/>
                        </a:lnSpc>
                        <a:spcBef>
                          <a:spcPts val="5"/>
                        </a:spcBef>
                      </a:pPr>
                      <a:r>
                        <a:rPr sz="550" spc="-50" dirty="0">
                          <a:latin typeface="BIZ UDPゴシック"/>
                          <a:cs typeface="BIZ UDPゴシック"/>
                        </a:rPr>
                        <a:t>等</a:t>
                      </a:r>
                      <a:endParaRPr sz="550">
                        <a:latin typeface="BIZ UDPゴシック"/>
                        <a:cs typeface="BIZ UDPゴシック"/>
                      </a:endParaRPr>
                    </a:p>
                  </a:txBody>
                  <a:tcPr marL="0" marR="0" marT="98425" marB="0">
                    <a:lnL w="19050">
                      <a:solidFill>
                        <a:srgbClr val="A6A6A6"/>
                      </a:solidFill>
                      <a:prstDash val="solid"/>
                    </a:lnL>
                    <a:lnR w="19050">
                      <a:solidFill>
                        <a:srgbClr val="A6A6A6"/>
                      </a:solidFill>
                      <a:prstDash val="solid"/>
                    </a:lnR>
                    <a:lnT w="19050">
                      <a:solidFill>
                        <a:srgbClr val="A6A6A6"/>
                      </a:solidFill>
                      <a:prstDash val="solid"/>
                    </a:lnT>
                    <a:lnB w="19050">
                      <a:solidFill>
                        <a:srgbClr val="A6A6A6"/>
                      </a:solidFill>
                      <a:prstDash val="solid"/>
                    </a:lnB>
                  </a:tcPr>
                </a:tc>
                <a:tc>
                  <a:txBody>
                    <a:bodyPr/>
                    <a:lstStyle/>
                    <a:p>
                      <a:pPr marL="34290" algn="ctr">
                        <a:lnSpc>
                          <a:spcPts val="1070"/>
                        </a:lnSpc>
                        <a:spcBef>
                          <a:spcPts val="894"/>
                        </a:spcBef>
                        <a:tabLst>
                          <a:tab pos="1042035" algn="l"/>
                        </a:tabLst>
                      </a:pPr>
                      <a:r>
                        <a:rPr sz="900" b="1" spc="-25" dirty="0">
                          <a:solidFill>
                            <a:srgbClr val="FFFFFF"/>
                          </a:solidFill>
                          <a:latin typeface="BIZ UDPゴシック"/>
                          <a:cs typeface="BIZ UDPゴシック"/>
                        </a:rPr>
                        <a:t>四日市</a:t>
                      </a:r>
                      <a:r>
                        <a:rPr sz="900" b="1" spc="-50" dirty="0">
                          <a:solidFill>
                            <a:srgbClr val="FFFFFF"/>
                          </a:solidFill>
                          <a:latin typeface="BIZ UDPゴシック"/>
                          <a:cs typeface="BIZ UDPゴシック"/>
                        </a:rPr>
                        <a:t>市</a:t>
                      </a:r>
                      <a:r>
                        <a:rPr sz="900" b="1" dirty="0">
                          <a:solidFill>
                            <a:srgbClr val="FFFFFF"/>
                          </a:solidFill>
                          <a:latin typeface="BIZ UDPゴシック"/>
                          <a:cs typeface="BIZ UDPゴシック"/>
                        </a:rPr>
                        <a:t>	</a:t>
                      </a:r>
                      <a:r>
                        <a:rPr sz="900" b="1" spc="-25" dirty="0">
                          <a:solidFill>
                            <a:srgbClr val="FFFFFF"/>
                          </a:solidFill>
                          <a:latin typeface="BIZ UDPゴシック"/>
                          <a:cs typeface="BIZ UDPゴシック"/>
                        </a:rPr>
                        <a:t>四日市</a:t>
                      </a:r>
                      <a:r>
                        <a:rPr sz="900" b="1" spc="-50" dirty="0">
                          <a:solidFill>
                            <a:srgbClr val="FFFFFF"/>
                          </a:solidFill>
                          <a:latin typeface="BIZ UDPゴシック"/>
                          <a:cs typeface="BIZ UDPゴシック"/>
                        </a:rPr>
                        <a:t>市</a:t>
                      </a:r>
                      <a:endParaRPr sz="900">
                        <a:latin typeface="BIZ UDPゴシック"/>
                        <a:cs typeface="BIZ UDPゴシック"/>
                      </a:endParaRPr>
                    </a:p>
                    <a:p>
                      <a:pPr marL="33020" algn="ctr">
                        <a:lnSpc>
                          <a:spcPts val="1070"/>
                        </a:lnSpc>
                        <a:tabLst>
                          <a:tab pos="1038860" algn="l"/>
                        </a:tabLst>
                      </a:pPr>
                      <a:r>
                        <a:rPr sz="900" b="1" spc="-25" dirty="0">
                          <a:solidFill>
                            <a:srgbClr val="FFFFFF"/>
                          </a:solidFill>
                          <a:latin typeface="BIZ UDPゴシック"/>
                          <a:cs typeface="BIZ UDPゴシック"/>
                        </a:rPr>
                        <a:t>道路維持</a:t>
                      </a:r>
                      <a:r>
                        <a:rPr sz="900" b="1" spc="-50" dirty="0">
                          <a:solidFill>
                            <a:srgbClr val="FFFFFF"/>
                          </a:solidFill>
                          <a:latin typeface="BIZ UDPゴシック"/>
                          <a:cs typeface="BIZ UDPゴシック"/>
                        </a:rPr>
                        <a:t>課</a:t>
                      </a:r>
                      <a:r>
                        <a:rPr sz="900" b="1" dirty="0">
                          <a:solidFill>
                            <a:srgbClr val="FFFFFF"/>
                          </a:solidFill>
                          <a:latin typeface="BIZ UDPゴシック"/>
                          <a:cs typeface="BIZ UDPゴシック"/>
                        </a:rPr>
                        <a:t>	</a:t>
                      </a:r>
                      <a:r>
                        <a:rPr sz="900" b="1" spc="-25" dirty="0">
                          <a:solidFill>
                            <a:srgbClr val="FFFFFF"/>
                          </a:solidFill>
                          <a:latin typeface="BIZ UDPゴシック"/>
                          <a:cs typeface="BIZ UDPゴシック"/>
                        </a:rPr>
                        <a:t>河川排水</a:t>
                      </a:r>
                      <a:r>
                        <a:rPr sz="900" b="1" spc="-50" dirty="0">
                          <a:solidFill>
                            <a:srgbClr val="FFFFFF"/>
                          </a:solidFill>
                          <a:latin typeface="BIZ UDPゴシック"/>
                          <a:cs typeface="BIZ UDPゴシック"/>
                        </a:rPr>
                        <a:t>課</a:t>
                      </a:r>
                      <a:endParaRPr sz="900">
                        <a:latin typeface="BIZ UDPゴシック"/>
                        <a:cs typeface="BIZ UDPゴシック"/>
                      </a:endParaRPr>
                    </a:p>
                    <a:p>
                      <a:pPr>
                        <a:lnSpc>
                          <a:spcPct val="100000"/>
                        </a:lnSpc>
                        <a:spcBef>
                          <a:spcPts val="170"/>
                        </a:spcBef>
                      </a:pPr>
                      <a:endParaRPr sz="900">
                        <a:latin typeface="Times New Roman"/>
                        <a:cs typeface="Times New Roman"/>
                      </a:endParaRPr>
                    </a:p>
                    <a:p>
                      <a:pPr marL="74930" algn="ctr">
                        <a:lnSpc>
                          <a:spcPct val="100000"/>
                        </a:lnSpc>
                        <a:tabLst>
                          <a:tab pos="1005840" algn="l"/>
                        </a:tabLst>
                      </a:pPr>
                      <a:r>
                        <a:rPr sz="750" dirty="0">
                          <a:solidFill>
                            <a:srgbClr val="E36C09"/>
                          </a:solidFill>
                          <a:latin typeface="BIZ UDPゴシック"/>
                          <a:cs typeface="BIZ UDPゴシック"/>
                        </a:rPr>
                        <a:t>指</a:t>
                      </a:r>
                      <a:r>
                        <a:rPr sz="750" spc="-50" dirty="0">
                          <a:solidFill>
                            <a:srgbClr val="E36C09"/>
                          </a:solidFill>
                          <a:latin typeface="BIZ UDPゴシック"/>
                          <a:cs typeface="BIZ UDPゴシック"/>
                        </a:rPr>
                        <a:t>示</a:t>
                      </a:r>
                      <a:r>
                        <a:rPr sz="750" dirty="0">
                          <a:solidFill>
                            <a:srgbClr val="E36C09"/>
                          </a:solidFill>
                          <a:latin typeface="BIZ UDPゴシック"/>
                          <a:cs typeface="BIZ UDPゴシック"/>
                        </a:rPr>
                        <a:t>	</a:t>
                      </a:r>
                      <a:r>
                        <a:rPr sz="1125" baseline="3703" dirty="0">
                          <a:solidFill>
                            <a:srgbClr val="E36C09"/>
                          </a:solidFill>
                          <a:latin typeface="BIZ UDPゴシック"/>
                          <a:cs typeface="BIZ UDPゴシック"/>
                        </a:rPr>
                        <a:t>指</a:t>
                      </a:r>
                      <a:r>
                        <a:rPr sz="1125" spc="-75" baseline="3703" dirty="0">
                          <a:solidFill>
                            <a:srgbClr val="E36C09"/>
                          </a:solidFill>
                          <a:latin typeface="BIZ UDPゴシック"/>
                          <a:cs typeface="BIZ UDPゴシック"/>
                        </a:rPr>
                        <a:t>示</a:t>
                      </a:r>
                      <a:endParaRPr sz="1125" baseline="3703">
                        <a:latin typeface="BIZ UDPゴシック"/>
                        <a:cs typeface="BIZ UDPゴシック"/>
                      </a:endParaRPr>
                    </a:p>
                    <a:p>
                      <a:pPr>
                        <a:lnSpc>
                          <a:spcPct val="100000"/>
                        </a:lnSpc>
                        <a:spcBef>
                          <a:spcPts val="240"/>
                        </a:spcBef>
                      </a:pPr>
                      <a:endParaRPr sz="750">
                        <a:latin typeface="Times New Roman"/>
                        <a:cs typeface="Times New Roman"/>
                      </a:endParaRPr>
                    </a:p>
                    <a:p>
                      <a:pPr marR="15240" algn="ctr">
                        <a:lnSpc>
                          <a:spcPct val="100000"/>
                        </a:lnSpc>
                      </a:pPr>
                      <a:r>
                        <a:rPr sz="900" spc="5" dirty="0">
                          <a:solidFill>
                            <a:srgbClr val="4F6128"/>
                          </a:solidFill>
                          <a:latin typeface="BIZ UDPゴシック"/>
                          <a:cs typeface="BIZ UDPゴシック"/>
                        </a:rPr>
                        <a:t>Ｊ Ｖ </a:t>
                      </a:r>
                      <a:r>
                        <a:rPr sz="900" dirty="0">
                          <a:solidFill>
                            <a:srgbClr val="4F6128"/>
                          </a:solidFill>
                          <a:latin typeface="BIZ UDPゴシック"/>
                          <a:cs typeface="BIZ UDPゴシック"/>
                        </a:rPr>
                        <a:t>（ 地 域 維 持 型 Ｊ Ｖ </a:t>
                      </a:r>
                      <a:r>
                        <a:rPr sz="900" spc="-50" dirty="0">
                          <a:solidFill>
                            <a:srgbClr val="4F6128"/>
                          </a:solidFill>
                          <a:latin typeface="BIZ UDPゴシック"/>
                          <a:cs typeface="BIZ UDPゴシック"/>
                        </a:rPr>
                        <a:t>）</a:t>
                      </a:r>
                      <a:endParaRPr sz="900">
                        <a:latin typeface="BIZ UDPゴシック"/>
                        <a:cs typeface="BIZ UDPゴシック"/>
                      </a:endParaRPr>
                    </a:p>
                    <a:p>
                      <a:pPr>
                        <a:lnSpc>
                          <a:spcPct val="100000"/>
                        </a:lnSpc>
                      </a:pPr>
                      <a:endParaRPr sz="900">
                        <a:latin typeface="Times New Roman"/>
                        <a:cs typeface="Times New Roman"/>
                      </a:endParaRPr>
                    </a:p>
                    <a:p>
                      <a:pPr>
                        <a:lnSpc>
                          <a:spcPct val="100000"/>
                        </a:lnSpc>
                        <a:spcBef>
                          <a:spcPts val="210"/>
                        </a:spcBef>
                      </a:pPr>
                      <a:endParaRPr sz="900">
                        <a:latin typeface="Times New Roman"/>
                        <a:cs typeface="Times New Roman"/>
                      </a:endParaRPr>
                    </a:p>
                    <a:p>
                      <a:pPr marL="1288415">
                        <a:lnSpc>
                          <a:spcPct val="100000"/>
                        </a:lnSpc>
                        <a:tabLst>
                          <a:tab pos="1505585" algn="l"/>
                        </a:tabLst>
                      </a:pPr>
                      <a:r>
                        <a:rPr sz="650" spc="130" dirty="0">
                          <a:latin typeface="BIZ UDPゴシック"/>
                          <a:cs typeface="BIZ UDPゴシック"/>
                        </a:rPr>
                        <a:t>・</a:t>
                      </a:r>
                      <a:r>
                        <a:rPr sz="650" spc="80" dirty="0">
                          <a:latin typeface="BIZ UDPゴシック"/>
                          <a:cs typeface="BIZ UDPゴシック"/>
                        </a:rPr>
                        <a:t>・</a:t>
                      </a:r>
                      <a:r>
                        <a:rPr sz="650" dirty="0">
                          <a:latin typeface="BIZ UDPゴシック"/>
                          <a:cs typeface="BIZ UDPゴシック"/>
                        </a:rPr>
                        <a:t>	</a:t>
                      </a:r>
                      <a:r>
                        <a:rPr sz="1125" b="1" baseline="-7407" dirty="0">
                          <a:solidFill>
                            <a:srgbClr val="FFFFFF"/>
                          </a:solidFill>
                          <a:latin typeface="BIZ UDPゴシック"/>
                          <a:cs typeface="BIZ UDPゴシック"/>
                        </a:rPr>
                        <a:t>建</a:t>
                      </a:r>
                      <a:r>
                        <a:rPr sz="1125" b="1" spc="-75" baseline="-7407" dirty="0">
                          <a:solidFill>
                            <a:srgbClr val="FFFFFF"/>
                          </a:solidFill>
                          <a:latin typeface="BIZ UDPゴシック"/>
                          <a:cs typeface="BIZ UDPゴシック"/>
                        </a:rPr>
                        <a:t>設</a:t>
                      </a:r>
                      <a:endParaRPr sz="1125" baseline="-7407">
                        <a:latin typeface="BIZ UDPゴシック"/>
                        <a:cs typeface="BIZ UDPゴシック"/>
                      </a:endParaRPr>
                    </a:p>
                    <a:p>
                      <a:pPr marL="1505585" indent="-217170">
                        <a:lnSpc>
                          <a:spcPct val="100000"/>
                        </a:lnSpc>
                        <a:spcBef>
                          <a:spcPts val="140"/>
                        </a:spcBef>
                        <a:buClr>
                          <a:srgbClr val="000000"/>
                        </a:buClr>
                        <a:buSzPct val="86666"/>
                        <a:buFont typeface="BIZ UDP"/>
                        <a:buChar char="•"/>
                        <a:tabLst>
                          <a:tab pos="1505585" algn="l"/>
                        </a:tabLst>
                      </a:pPr>
                      <a:r>
                        <a:rPr sz="750" b="1" spc="-25" dirty="0">
                          <a:solidFill>
                            <a:srgbClr val="FFFFFF"/>
                          </a:solidFill>
                          <a:latin typeface="BIZ UDPゴシック"/>
                          <a:cs typeface="BIZ UDPゴシック"/>
                        </a:rPr>
                        <a:t>会社</a:t>
                      </a:r>
                      <a:endParaRPr sz="750">
                        <a:latin typeface="BIZ UDPゴシック"/>
                        <a:cs typeface="BIZ UDPゴシック"/>
                      </a:endParaRPr>
                    </a:p>
                    <a:p>
                      <a:pPr>
                        <a:lnSpc>
                          <a:spcPct val="100000"/>
                        </a:lnSpc>
                        <a:spcBef>
                          <a:spcPts val="355"/>
                        </a:spcBef>
                      </a:pPr>
                      <a:endParaRPr sz="750">
                        <a:latin typeface="Times New Roman"/>
                        <a:cs typeface="Times New Roman"/>
                      </a:endParaRPr>
                    </a:p>
                    <a:p>
                      <a:pPr marL="90170" algn="ctr">
                        <a:lnSpc>
                          <a:spcPct val="100000"/>
                        </a:lnSpc>
                      </a:pPr>
                      <a:r>
                        <a:rPr sz="550" spc="-10" dirty="0">
                          <a:latin typeface="BIZ UDPゴシック"/>
                          <a:cs typeface="BIZ UDPゴシック"/>
                        </a:rPr>
                        <a:t>道路維持、河川水路維持 等</a:t>
                      </a:r>
                      <a:endParaRPr sz="550">
                        <a:latin typeface="BIZ UDPゴシック"/>
                        <a:cs typeface="BIZ UDPゴシック"/>
                      </a:endParaRPr>
                    </a:p>
                    <a:p>
                      <a:pPr marL="92075" algn="ctr">
                        <a:lnSpc>
                          <a:spcPct val="100000"/>
                        </a:lnSpc>
                        <a:spcBef>
                          <a:spcPts val="45"/>
                        </a:spcBef>
                      </a:pPr>
                      <a:r>
                        <a:rPr sz="750" spc="-5" dirty="0">
                          <a:solidFill>
                            <a:srgbClr val="E36C09"/>
                          </a:solidFill>
                          <a:latin typeface="BIZ UDPゴシック"/>
                          <a:cs typeface="BIZ UDPゴシック"/>
                        </a:rPr>
                        <a:t>【地域ごとに担当を分担】</a:t>
                      </a:r>
                      <a:endParaRPr sz="750">
                        <a:latin typeface="BIZ UDPゴシック"/>
                        <a:cs typeface="BIZ UDPゴシック"/>
                      </a:endParaRPr>
                    </a:p>
                    <a:p>
                      <a:pPr marL="90170" algn="ctr">
                        <a:lnSpc>
                          <a:spcPct val="100000"/>
                        </a:lnSpc>
                        <a:spcBef>
                          <a:spcPts val="125"/>
                        </a:spcBef>
                      </a:pPr>
                      <a:r>
                        <a:rPr sz="550" dirty="0">
                          <a:latin typeface="BIZ UDPゴシック"/>
                          <a:cs typeface="BIZ UDPゴシック"/>
                        </a:rPr>
                        <a:t>※JV構成員数は</a:t>
                      </a:r>
                      <a:r>
                        <a:rPr sz="550" spc="-10" dirty="0">
                          <a:latin typeface="BIZ UDPゴシック"/>
                          <a:cs typeface="BIZ UDPゴシック"/>
                        </a:rPr>
                        <a:t>3～12</a:t>
                      </a:r>
                      <a:r>
                        <a:rPr sz="550" spc="-50" dirty="0">
                          <a:latin typeface="BIZ UDPゴシック"/>
                          <a:cs typeface="BIZ UDPゴシック"/>
                        </a:rPr>
                        <a:t>社</a:t>
                      </a:r>
                      <a:endParaRPr sz="550">
                        <a:latin typeface="BIZ UDPゴシック"/>
                        <a:cs typeface="BIZ UDPゴシック"/>
                      </a:endParaRPr>
                    </a:p>
                  </a:txBody>
                  <a:tcPr marL="0" marR="0" marT="113664" marB="0">
                    <a:lnL w="19050">
                      <a:solidFill>
                        <a:srgbClr val="A6A6A6"/>
                      </a:solidFill>
                      <a:prstDash val="solid"/>
                    </a:lnL>
                    <a:lnR w="19050">
                      <a:solidFill>
                        <a:srgbClr val="A6A6A6"/>
                      </a:solidFill>
                      <a:prstDash val="solid"/>
                    </a:lnR>
                    <a:lnT w="19050">
                      <a:solidFill>
                        <a:srgbClr val="A6A6A6"/>
                      </a:solidFill>
                      <a:prstDash val="solid"/>
                    </a:lnT>
                    <a:lnB w="19050">
                      <a:solidFill>
                        <a:srgbClr val="A6A6A6"/>
                      </a:solidFill>
                      <a:prstDash val="solid"/>
                    </a:lnB>
                  </a:tcPr>
                </a:tc>
                <a:extLst>
                  <a:ext uri="{0D108BD9-81ED-4DB2-BD59-A6C34878D82A}">
                    <a16:rowId xmlns:a16="http://schemas.microsoft.com/office/drawing/2014/main" val="10001"/>
                  </a:ext>
                </a:extLst>
              </a:tr>
              <a:tr h="438150">
                <a:tc>
                  <a:txBody>
                    <a:bodyPr/>
                    <a:lstStyle/>
                    <a:p>
                      <a:pPr marL="205104" marR="197485" indent="62230">
                        <a:lnSpc>
                          <a:spcPct val="100000"/>
                        </a:lnSpc>
                        <a:spcBef>
                          <a:spcPts val="590"/>
                        </a:spcBef>
                      </a:pPr>
                      <a:r>
                        <a:rPr sz="1000" spc="-25" dirty="0">
                          <a:latin typeface="BIZ UDPゴシック"/>
                          <a:cs typeface="BIZ UDPゴシック"/>
                        </a:rPr>
                        <a:t>事業者</a:t>
                      </a:r>
                      <a:r>
                        <a:rPr sz="1000" spc="-20" dirty="0">
                          <a:latin typeface="BIZ UDPゴシック"/>
                          <a:cs typeface="BIZ UDPゴシック"/>
                        </a:rPr>
                        <a:t>選定方式</a:t>
                      </a:r>
                      <a:endParaRPr sz="1000">
                        <a:latin typeface="BIZ UDPゴシック"/>
                        <a:cs typeface="BIZ UDPゴシック"/>
                      </a:endParaRPr>
                    </a:p>
                  </a:txBody>
                  <a:tcPr marL="0" marR="0" marT="74930" marB="0">
                    <a:lnL w="19050">
                      <a:solidFill>
                        <a:srgbClr val="A6A6A6"/>
                      </a:solidFill>
                      <a:prstDash val="solid"/>
                    </a:lnL>
                    <a:lnR w="19050">
                      <a:solidFill>
                        <a:srgbClr val="A6A6A6"/>
                      </a:solidFill>
                      <a:prstDash val="solid"/>
                    </a:lnR>
                    <a:lnT w="19050">
                      <a:solidFill>
                        <a:srgbClr val="A6A6A6"/>
                      </a:solidFill>
                      <a:prstDash val="solid"/>
                    </a:lnT>
                    <a:lnB w="19050">
                      <a:solidFill>
                        <a:srgbClr val="A6A6A6"/>
                      </a:solidFill>
                      <a:prstDash val="solid"/>
                    </a:lnB>
                  </a:tcPr>
                </a:tc>
                <a:tc>
                  <a:txBody>
                    <a:bodyPr/>
                    <a:lstStyle/>
                    <a:p>
                      <a:pPr>
                        <a:lnSpc>
                          <a:spcPct val="100000"/>
                        </a:lnSpc>
                        <a:spcBef>
                          <a:spcPts val="35"/>
                        </a:spcBef>
                      </a:pPr>
                      <a:endParaRPr sz="1000">
                        <a:latin typeface="Times New Roman"/>
                        <a:cs typeface="Times New Roman"/>
                      </a:endParaRPr>
                    </a:p>
                    <a:p>
                      <a:pPr algn="ctr">
                        <a:lnSpc>
                          <a:spcPct val="100000"/>
                        </a:lnSpc>
                      </a:pPr>
                      <a:r>
                        <a:rPr sz="1000" spc="-20" dirty="0">
                          <a:latin typeface="BIZ UDPゴシック"/>
                          <a:cs typeface="BIZ UDPゴシック"/>
                        </a:rPr>
                        <a:t>一般競争入札</a:t>
                      </a:r>
                      <a:endParaRPr sz="1000">
                        <a:latin typeface="BIZ UDPゴシック"/>
                        <a:cs typeface="BIZ UDPゴシック"/>
                      </a:endParaRPr>
                    </a:p>
                  </a:txBody>
                  <a:tcPr marL="0" marR="0" marT="4445" marB="0">
                    <a:lnL w="19050">
                      <a:solidFill>
                        <a:srgbClr val="A6A6A6"/>
                      </a:solidFill>
                      <a:prstDash val="solid"/>
                    </a:lnL>
                    <a:lnR w="19050">
                      <a:solidFill>
                        <a:srgbClr val="A6A6A6"/>
                      </a:solidFill>
                      <a:prstDash val="solid"/>
                    </a:lnR>
                    <a:lnT w="19050">
                      <a:solidFill>
                        <a:srgbClr val="A6A6A6"/>
                      </a:solidFill>
                      <a:prstDash val="solid"/>
                    </a:lnT>
                    <a:lnB w="19050">
                      <a:solidFill>
                        <a:srgbClr val="A6A6A6"/>
                      </a:solidFill>
                      <a:prstDash val="solid"/>
                    </a:lnB>
                  </a:tcPr>
                </a:tc>
                <a:tc>
                  <a:txBody>
                    <a:bodyPr/>
                    <a:lstStyle/>
                    <a:p>
                      <a:pPr>
                        <a:lnSpc>
                          <a:spcPct val="100000"/>
                        </a:lnSpc>
                        <a:spcBef>
                          <a:spcPts val="35"/>
                        </a:spcBef>
                      </a:pPr>
                      <a:endParaRPr sz="1000">
                        <a:latin typeface="Times New Roman"/>
                        <a:cs typeface="Times New Roman"/>
                      </a:endParaRPr>
                    </a:p>
                    <a:p>
                      <a:pPr marL="1905" algn="ctr">
                        <a:lnSpc>
                          <a:spcPct val="100000"/>
                        </a:lnSpc>
                      </a:pPr>
                      <a:r>
                        <a:rPr sz="1000" spc="-25" dirty="0">
                          <a:latin typeface="BIZ UDPゴシック"/>
                          <a:cs typeface="BIZ UDPゴシック"/>
                        </a:rPr>
                        <a:t>公募型プロポーザル</a:t>
                      </a:r>
                      <a:endParaRPr sz="1000">
                        <a:latin typeface="BIZ UDPゴシック"/>
                        <a:cs typeface="BIZ UDPゴシック"/>
                      </a:endParaRPr>
                    </a:p>
                  </a:txBody>
                  <a:tcPr marL="0" marR="0" marT="4445" marB="0">
                    <a:lnL w="19050">
                      <a:solidFill>
                        <a:srgbClr val="A6A6A6"/>
                      </a:solidFill>
                      <a:prstDash val="solid"/>
                    </a:lnL>
                    <a:lnR w="19050">
                      <a:solidFill>
                        <a:srgbClr val="A6A6A6"/>
                      </a:solidFill>
                      <a:prstDash val="solid"/>
                    </a:lnR>
                    <a:lnT w="19050">
                      <a:solidFill>
                        <a:srgbClr val="A6A6A6"/>
                      </a:solidFill>
                      <a:prstDash val="solid"/>
                    </a:lnT>
                    <a:lnB w="19050">
                      <a:solidFill>
                        <a:srgbClr val="A6A6A6"/>
                      </a:solidFill>
                      <a:prstDash val="solid"/>
                    </a:lnB>
                  </a:tcPr>
                </a:tc>
                <a:tc>
                  <a:txBody>
                    <a:bodyPr/>
                    <a:lstStyle/>
                    <a:p>
                      <a:pPr>
                        <a:lnSpc>
                          <a:spcPct val="100000"/>
                        </a:lnSpc>
                        <a:spcBef>
                          <a:spcPts val="35"/>
                        </a:spcBef>
                      </a:pPr>
                      <a:endParaRPr sz="1000">
                        <a:latin typeface="Times New Roman"/>
                        <a:cs typeface="Times New Roman"/>
                      </a:endParaRPr>
                    </a:p>
                    <a:p>
                      <a:pPr marL="1905" algn="ctr">
                        <a:lnSpc>
                          <a:spcPct val="100000"/>
                        </a:lnSpc>
                      </a:pPr>
                      <a:r>
                        <a:rPr sz="1000" spc="-25" dirty="0">
                          <a:latin typeface="BIZ UDPゴシック"/>
                          <a:cs typeface="BIZ UDPゴシック"/>
                        </a:rPr>
                        <a:t>公募型プロポーザル</a:t>
                      </a:r>
                      <a:endParaRPr sz="1000">
                        <a:latin typeface="BIZ UDPゴシック"/>
                        <a:cs typeface="BIZ UDPゴシック"/>
                      </a:endParaRPr>
                    </a:p>
                  </a:txBody>
                  <a:tcPr marL="0" marR="0" marT="4445" marB="0">
                    <a:lnL w="19050">
                      <a:solidFill>
                        <a:srgbClr val="A6A6A6"/>
                      </a:solidFill>
                      <a:prstDash val="solid"/>
                    </a:lnL>
                    <a:lnR w="19050">
                      <a:solidFill>
                        <a:srgbClr val="A6A6A6"/>
                      </a:solidFill>
                      <a:prstDash val="solid"/>
                    </a:lnR>
                    <a:lnT w="19050">
                      <a:solidFill>
                        <a:srgbClr val="A6A6A6"/>
                      </a:solidFill>
                      <a:prstDash val="solid"/>
                    </a:lnT>
                    <a:lnB w="19050">
                      <a:solidFill>
                        <a:srgbClr val="A6A6A6"/>
                      </a:solidFill>
                      <a:prstDash val="solid"/>
                    </a:lnB>
                  </a:tcPr>
                </a:tc>
                <a:extLst>
                  <a:ext uri="{0D108BD9-81ED-4DB2-BD59-A6C34878D82A}">
                    <a16:rowId xmlns:a16="http://schemas.microsoft.com/office/drawing/2014/main" val="10002"/>
                  </a:ext>
                </a:extLst>
              </a:tr>
              <a:tr h="520065">
                <a:tc>
                  <a:txBody>
                    <a:bodyPr/>
                    <a:lstStyle/>
                    <a:p>
                      <a:pPr>
                        <a:lnSpc>
                          <a:spcPct val="100000"/>
                        </a:lnSpc>
                        <a:spcBef>
                          <a:spcPts val="280"/>
                        </a:spcBef>
                      </a:pPr>
                      <a:endParaRPr sz="1000">
                        <a:latin typeface="Times New Roman"/>
                        <a:cs typeface="Times New Roman"/>
                      </a:endParaRPr>
                    </a:p>
                    <a:p>
                      <a:pPr marL="205104">
                        <a:lnSpc>
                          <a:spcPct val="100000"/>
                        </a:lnSpc>
                      </a:pPr>
                      <a:r>
                        <a:rPr sz="1000" spc="-20" dirty="0">
                          <a:latin typeface="BIZ UDPゴシック"/>
                          <a:cs typeface="BIZ UDPゴシック"/>
                        </a:rPr>
                        <a:t>地域要件</a:t>
                      </a:r>
                      <a:endParaRPr sz="1000">
                        <a:latin typeface="BIZ UDPゴシック"/>
                        <a:cs typeface="BIZ UDPゴシック"/>
                      </a:endParaRPr>
                    </a:p>
                  </a:txBody>
                  <a:tcPr marL="0" marR="0" marT="35560" marB="0">
                    <a:lnL w="19050">
                      <a:solidFill>
                        <a:srgbClr val="A6A6A6"/>
                      </a:solidFill>
                      <a:prstDash val="solid"/>
                    </a:lnL>
                    <a:lnR w="19050">
                      <a:solidFill>
                        <a:srgbClr val="A6A6A6"/>
                      </a:solidFill>
                      <a:prstDash val="solid"/>
                    </a:lnR>
                    <a:lnT w="19050">
                      <a:solidFill>
                        <a:srgbClr val="A6A6A6"/>
                      </a:solidFill>
                      <a:prstDash val="solid"/>
                    </a:lnT>
                    <a:lnB w="19050">
                      <a:solidFill>
                        <a:srgbClr val="A6A6A6"/>
                      </a:solidFill>
                      <a:prstDash val="solid"/>
                    </a:lnB>
                  </a:tcPr>
                </a:tc>
                <a:tc>
                  <a:txBody>
                    <a:bodyPr/>
                    <a:lstStyle/>
                    <a:p>
                      <a:pPr marL="421640">
                        <a:lnSpc>
                          <a:spcPts val="1190"/>
                        </a:lnSpc>
                        <a:spcBef>
                          <a:spcPts val="980"/>
                        </a:spcBef>
                      </a:pPr>
                      <a:r>
                        <a:rPr sz="1000" spc="-15" dirty="0">
                          <a:latin typeface="BIZ UDPゴシック"/>
                          <a:cs typeface="BIZ UDPゴシック"/>
                        </a:rPr>
                        <a:t>構成企業は</a:t>
                      </a:r>
                      <a:r>
                        <a:rPr sz="1000" b="1" u="sng" spc="-20" dirty="0">
                          <a:uFill>
                            <a:solidFill>
                              <a:srgbClr val="000000"/>
                            </a:solidFill>
                          </a:uFill>
                          <a:latin typeface="BIZ UDPゴシック"/>
                          <a:cs typeface="BIZ UDPゴシック"/>
                        </a:rPr>
                        <a:t>市内業者</a:t>
                      </a:r>
                      <a:endParaRPr sz="1000">
                        <a:latin typeface="BIZ UDPゴシック"/>
                        <a:cs typeface="BIZ UDPゴシック"/>
                      </a:endParaRPr>
                    </a:p>
                    <a:p>
                      <a:pPr marL="372745">
                        <a:lnSpc>
                          <a:spcPts val="1070"/>
                        </a:lnSpc>
                      </a:pPr>
                      <a:r>
                        <a:rPr sz="900" spc="-20" dirty="0">
                          <a:latin typeface="BIZ UDPゴシック"/>
                          <a:cs typeface="BIZ UDPゴシック"/>
                        </a:rPr>
                        <a:t>（</a:t>
                      </a:r>
                      <a:r>
                        <a:rPr sz="900" spc="-30" dirty="0">
                          <a:latin typeface="BIZ UDPゴシック"/>
                          <a:cs typeface="BIZ UDPゴシック"/>
                        </a:rPr>
                        <a:t>本店又は主たる営業所</a:t>
                      </a:r>
                      <a:r>
                        <a:rPr sz="900" spc="-50" dirty="0">
                          <a:latin typeface="BIZ UDPゴシック"/>
                          <a:cs typeface="BIZ UDPゴシック"/>
                        </a:rPr>
                        <a:t>）</a:t>
                      </a:r>
                      <a:endParaRPr sz="900">
                        <a:latin typeface="BIZ UDPゴシック"/>
                        <a:cs typeface="BIZ UDPゴシック"/>
                      </a:endParaRPr>
                    </a:p>
                  </a:txBody>
                  <a:tcPr marL="0" marR="0" marT="124460" marB="0">
                    <a:lnL w="19050">
                      <a:solidFill>
                        <a:srgbClr val="A6A6A6"/>
                      </a:solidFill>
                      <a:prstDash val="solid"/>
                    </a:lnL>
                    <a:lnR w="19050">
                      <a:solidFill>
                        <a:srgbClr val="A6A6A6"/>
                      </a:solidFill>
                      <a:prstDash val="solid"/>
                    </a:lnR>
                    <a:lnT w="19050">
                      <a:solidFill>
                        <a:srgbClr val="A6A6A6"/>
                      </a:solidFill>
                      <a:prstDash val="solid"/>
                    </a:lnT>
                    <a:lnB w="19050">
                      <a:solidFill>
                        <a:srgbClr val="A6A6A6"/>
                      </a:solidFill>
                      <a:prstDash val="solid"/>
                    </a:lnB>
                  </a:tcPr>
                </a:tc>
                <a:tc>
                  <a:txBody>
                    <a:bodyPr/>
                    <a:lstStyle/>
                    <a:p>
                      <a:pPr marL="422275">
                        <a:lnSpc>
                          <a:spcPts val="1190"/>
                        </a:lnSpc>
                        <a:spcBef>
                          <a:spcPts val="980"/>
                        </a:spcBef>
                      </a:pPr>
                      <a:r>
                        <a:rPr sz="1000" spc="-15" dirty="0">
                          <a:latin typeface="BIZ UDPゴシック"/>
                          <a:cs typeface="BIZ UDPゴシック"/>
                        </a:rPr>
                        <a:t>構成企業は</a:t>
                      </a:r>
                      <a:r>
                        <a:rPr sz="1000" b="1" u="sng" spc="-20" dirty="0">
                          <a:uFill>
                            <a:solidFill>
                              <a:srgbClr val="000000"/>
                            </a:solidFill>
                          </a:uFill>
                          <a:latin typeface="BIZ UDPゴシック"/>
                          <a:cs typeface="BIZ UDPゴシック"/>
                        </a:rPr>
                        <a:t>市内業者</a:t>
                      </a:r>
                      <a:endParaRPr sz="1000">
                        <a:latin typeface="BIZ UDPゴシック"/>
                        <a:cs typeface="BIZ UDPゴシック"/>
                      </a:endParaRPr>
                    </a:p>
                    <a:p>
                      <a:pPr marL="393065">
                        <a:lnSpc>
                          <a:spcPts val="1070"/>
                        </a:lnSpc>
                      </a:pPr>
                      <a:r>
                        <a:rPr sz="900" spc="-20" dirty="0">
                          <a:latin typeface="BIZ UDPゴシック"/>
                          <a:cs typeface="BIZ UDPゴシック"/>
                        </a:rPr>
                        <a:t>（</a:t>
                      </a:r>
                      <a:r>
                        <a:rPr sz="900" spc="-30" dirty="0">
                          <a:latin typeface="BIZ UDPゴシック"/>
                          <a:cs typeface="BIZ UDPゴシック"/>
                        </a:rPr>
                        <a:t>本社、本店又は営業所</a:t>
                      </a:r>
                      <a:r>
                        <a:rPr sz="900" spc="-50" dirty="0">
                          <a:latin typeface="BIZ UDPゴシック"/>
                          <a:cs typeface="BIZ UDPゴシック"/>
                        </a:rPr>
                        <a:t>）</a:t>
                      </a:r>
                      <a:endParaRPr sz="900">
                        <a:latin typeface="BIZ UDPゴシック"/>
                        <a:cs typeface="BIZ UDPゴシック"/>
                      </a:endParaRPr>
                    </a:p>
                  </a:txBody>
                  <a:tcPr marL="0" marR="0" marT="124460" marB="0">
                    <a:lnL w="19050">
                      <a:solidFill>
                        <a:srgbClr val="A6A6A6"/>
                      </a:solidFill>
                      <a:prstDash val="solid"/>
                    </a:lnL>
                    <a:lnR w="19050">
                      <a:solidFill>
                        <a:srgbClr val="A6A6A6"/>
                      </a:solidFill>
                      <a:prstDash val="solid"/>
                    </a:lnR>
                    <a:lnT w="19050">
                      <a:solidFill>
                        <a:srgbClr val="A6A6A6"/>
                      </a:solidFill>
                      <a:prstDash val="solid"/>
                    </a:lnT>
                    <a:lnB w="19050">
                      <a:solidFill>
                        <a:srgbClr val="A6A6A6"/>
                      </a:solidFill>
                      <a:prstDash val="solid"/>
                    </a:lnB>
                  </a:tcPr>
                </a:tc>
                <a:tc>
                  <a:txBody>
                    <a:bodyPr/>
                    <a:lstStyle/>
                    <a:p>
                      <a:pPr marL="298450" marR="113664" indent="-175895">
                        <a:lnSpc>
                          <a:spcPct val="100000"/>
                        </a:lnSpc>
                        <a:spcBef>
                          <a:spcPts val="910"/>
                        </a:spcBef>
                      </a:pPr>
                      <a:r>
                        <a:rPr sz="1000" spc="-15" dirty="0">
                          <a:latin typeface="BIZ UDPゴシック"/>
                          <a:cs typeface="BIZ UDPゴシック"/>
                        </a:rPr>
                        <a:t>構成企業は</a:t>
                      </a:r>
                      <a:r>
                        <a:rPr sz="1000" b="1" u="sng" spc="-55" dirty="0">
                          <a:uFill>
                            <a:solidFill>
                              <a:srgbClr val="000000"/>
                            </a:solidFill>
                          </a:uFill>
                          <a:latin typeface="BIZ UDPゴシック"/>
                          <a:cs typeface="BIZ UDPゴシック"/>
                        </a:rPr>
                        <a:t>各地区市民センター</a:t>
                      </a:r>
                      <a:r>
                        <a:rPr sz="1000" b="1" u="sng" spc="-20" dirty="0">
                          <a:uFill>
                            <a:solidFill>
                              <a:srgbClr val="000000"/>
                            </a:solidFill>
                          </a:uFill>
                          <a:latin typeface="BIZ UDPゴシック"/>
                          <a:cs typeface="BIZ UDPゴシック"/>
                        </a:rPr>
                        <a:t>管内に本店を有する業者</a:t>
                      </a:r>
                      <a:endParaRPr sz="1000">
                        <a:latin typeface="BIZ UDPゴシック"/>
                        <a:cs typeface="BIZ UDPゴシック"/>
                      </a:endParaRPr>
                    </a:p>
                  </a:txBody>
                  <a:tcPr marL="0" marR="0" marT="115570" marB="0">
                    <a:lnL w="19050">
                      <a:solidFill>
                        <a:srgbClr val="A6A6A6"/>
                      </a:solidFill>
                      <a:prstDash val="solid"/>
                    </a:lnL>
                    <a:lnR w="19050">
                      <a:solidFill>
                        <a:srgbClr val="A6A6A6"/>
                      </a:solidFill>
                      <a:prstDash val="solid"/>
                    </a:lnR>
                    <a:lnT w="19050">
                      <a:solidFill>
                        <a:srgbClr val="A6A6A6"/>
                      </a:solidFill>
                      <a:prstDash val="solid"/>
                    </a:lnT>
                    <a:lnB w="19050">
                      <a:solidFill>
                        <a:srgbClr val="A6A6A6"/>
                      </a:solidFill>
                      <a:prstDash val="solid"/>
                    </a:lnB>
                  </a:tcPr>
                </a:tc>
                <a:extLst>
                  <a:ext uri="{0D108BD9-81ED-4DB2-BD59-A6C34878D82A}">
                    <a16:rowId xmlns:a16="http://schemas.microsoft.com/office/drawing/2014/main" val="10003"/>
                  </a:ext>
                </a:extLst>
              </a:tr>
            </a:tbl>
          </a:graphicData>
        </a:graphic>
      </p:graphicFrame>
      <p:sp>
        <p:nvSpPr>
          <p:cNvPr id="50" name="object 50"/>
          <p:cNvSpPr txBox="1">
            <a:spLocks noGrp="1"/>
          </p:cNvSpPr>
          <p:nvPr>
            <p:ph type="sldNum" sz="quarter" idx="7"/>
          </p:nvPr>
        </p:nvSpPr>
        <p:spPr>
          <a:prstGeom prst="rect">
            <a:avLst/>
          </a:prstGeom>
        </p:spPr>
        <p:txBody>
          <a:bodyPr vert="horz" wrap="square" lIns="0" tIns="27305" rIns="0" bIns="0" rtlCol="0">
            <a:spAutoFit/>
          </a:bodyPr>
          <a:lstStyle/>
          <a:p>
            <a:pPr marL="38100">
              <a:lnSpc>
                <a:spcPct val="100000"/>
              </a:lnSpc>
              <a:spcBef>
                <a:spcPts val="215"/>
              </a:spcBef>
            </a:pPr>
            <a:r>
              <a:rPr spc="-25" dirty="0"/>
              <a:t>16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D7F7DCE-7436-F6DC-CC3D-A9C0E4DEA972}"/>
              </a:ext>
            </a:extLst>
          </p:cNvPr>
          <p:cNvSpPr txBox="1"/>
          <p:nvPr/>
        </p:nvSpPr>
        <p:spPr>
          <a:xfrm>
            <a:off x="0" y="908720"/>
            <a:ext cx="9144000" cy="4647426"/>
          </a:xfrm>
          <a:prstGeom prst="rect">
            <a:avLst/>
          </a:prstGeom>
          <a:solidFill>
            <a:schemeClr val="accent1">
              <a:lumMod val="20000"/>
              <a:lumOff val="80000"/>
            </a:schemeClr>
          </a:solidFill>
        </p:spPr>
        <p:txBody>
          <a:bodyPr>
            <a:spAutoFit/>
          </a:bodyPr>
          <a:lstStyle/>
          <a:p>
            <a:pPr>
              <a:defRPr/>
            </a:pPr>
            <a:r>
              <a:rPr lang="ja-JP" altLang="en-US" sz="1800" b="1" dirty="0">
                <a:solidFill>
                  <a:prstClr val="black"/>
                </a:solidFill>
                <a:latin typeface="Helvetica" panose="020B0604020202020204" pitchFamily="34" charset="0"/>
              </a:rPr>
              <a:t>現在の私の参画委員会</a:t>
            </a:r>
            <a:endParaRPr lang="en-US" altLang="ja-JP" sz="1800" b="1" dirty="0">
              <a:solidFill>
                <a:prstClr val="black"/>
              </a:solidFill>
              <a:latin typeface="Helvetica" panose="020B0604020202020204" pitchFamily="34" charset="0"/>
            </a:endParaRPr>
          </a:p>
          <a:p>
            <a:pPr>
              <a:defRPr/>
            </a:pPr>
            <a:endParaRPr lang="en-US" altLang="ja-JP" sz="1800" b="1" dirty="0">
              <a:solidFill>
                <a:prstClr val="black"/>
              </a:solidFill>
              <a:latin typeface="Helvetica" panose="020B0604020202020204" pitchFamily="34" charset="0"/>
            </a:endParaRPr>
          </a:p>
          <a:p>
            <a:pPr>
              <a:defRPr/>
            </a:pPr>
            <a:r>
              <a:rPr lang="ja-JP" altLang="en-US" sz="1800" b="1" dirty="0">
                <a:solidFill>
                  <a:prstClr val="black"/>
                </a:solidFill>
                <a:latin typeface="Helvetica" panose="020B0604020202020204" pitchFamily="34" charset="0"/>
              </a:rPr>
              <a:t>　国土交通省　</a:t>
            </a:r>
            <a:r>
              <a:rPr lang="ja-JP" altLang="en-US" sz="2000" b="1" dirty="0">
                <a:solidFill>
                  <a:prstClr val="black"/>
                </a:solidFill>
                <a:latin typeface="Helvetica" panose="020B0604020202020204" pitchFamily="34" charset="0"/>
              </a:rPr>
              <a:t>地域インフラ群再生戦略マネジメント</a:t>
            </a:r>
            <a:endParaRPr lang="en-US" altLang="ja-JP" sz="2000" b="1" dirty="0">
              <a:solidFill>
                <a:prstClr val="black"/>
              </a:solidFill>
              <a:latin typeface="Helvetica" panose="020B0604020202020204" pitchFamily="34" charset="0"/>
            </a:endParaRPr>
          </a:p>
          <a:p>
            <a:pPr>
              <a:defRPr/>
            </a:pPr>
            <a:r>
              <a:rPr lang="ja-JP" altLang="en-US" sz="2000" b="1" dirty="0">
                <a:solidFill>
                  <a:prstClr val="black"/>
                </a:solidFill>
                <a:latin typeface="Helvetica" panose="020B0604020202020204" pitchFamily="34" charset="0"/>
              </a:rPr>
              <a:t>　　　　　　　　　　　　　　　　　　　　　　　　　　　　　　　　計画策定委員会　委員</a:t>
            </a:r>
            <a:endParaRPr lang="en-US" altLang="ja-JP" sz="2000" b="1" dirty="0">
              <a:solidFill>
                <a:prstClr val="black"/>
              </a:solidFill>
              <a:latin typeface="Helvetica" panose="020B0604020202020204" pitchFamily="34" charset="0"/>
            </a:endParaRPr>
          </a:p>
          <a:p>
            <a:pPr>
              <a:defRPr/>
            </a:pPr>
            <a:r>
              <a:rPr lang="ja-JP" altLang="en-US" sz="2000" b="1" dirty="0">
                <a:solidFill>
                  <a:prstClr val="black"/>
                </a:solidFill>
                <a:latin typeface="Helvetica" panose="020B0604020202020204" pitchFamily="34" charset="0"/>
              </a:rPr>
              <a:t>　　　　　　　　　　　　　　　　　　　　　　　　　　　　　　　　実施手法検討委員会　委員</a:t>
            </a:r>
            <a:endParaRPr lang="en-US" altLang="ja-JP" sz="2000" b="1" dirty="0">
              <a:solidFill>
                <a:prstClr val="black"/>
              </a:solidFill>
              <a:latin typeface="Helvetica" panose="020B0604020202020204" pitchFamily="34" charset="0"/>
            </a:endParaRPr>
          </a:p>
          <a:p>
            <a:pPr>
              <a:defRPr/>
            </a:pPr>
            <a:r>
              <a:rPr lang="ja-JP" altLang="en-US" sz="2000" b="1" dirty="0">
                <a:solidFill>
                  <a:prstClr val="black"/>
                </a:solidFill>
                <a:latin typeface="Helvetica" panose="020B0604020202020204" pitchFamily="34" charset="0"/>
              </a:rPr>
              <a:t>　　　　　　</a:t>
            </a:r>
            <a:endParaRPr lang="en-US" altLang="ja-JP" sz="2000" b="1" dirty="0">
              <a:solidFill>
                <a:prstClr val="black"/>
              </a:solidFill>
              <a:latin typeface="Helvetica" panose="020B0604020202020204" pitchFamily="34" charset="0"/>
            </a:endParaRPr>
          </a:p>
          <a:p>
            <a:pPr>
              <a:defRPr/>
            </a:pPr>
            <a:r>
              <a:rPr lang="ja-JP" altLang="en-US" sz="2000" b="1" dirty="0">
                <a:solidFill>
                  <a:prstClr val="black"/>
                </a:solidFill>
                <a:latin typeface="Helvetica" panose="020B0604020202020204" pitchFamily="34" charset="0"/>
              </a:rPr>
              <a:t>　　　　　　　　　新技術導入に関するハンズオン支援事業検討会　委員</a:t>
            </a:r>
            <a:endParaRPr lang="en-US" altLang="ja-JP" sz="2000" b="1" dirty="0">
              <a:solidFill>
                <a:prstClr val="black"/>
              </a:solidFill>
              <a:latin typeface="Helvetica" panose="020B0604020202020204" pitchFamily="34" charset="0"/>
            </a:endParaRPr>
          </a:p>
          <a:p>
            <a:pPr>
              <a:defRPr/>
            </a:pPr>
            <a:r>
              <a:rPr lang="ja-JP" altLang="en-US" sz="2000" b="1" dirty="0">
                <a:solidFill>
                  <a:prstClr val="black"/>
                </a:solidFill>
                <a:latin typeface="Helvetica" panose="020B0604020202020204" pitchFamily="34" charset="0"/>
              </a:rPr>
              <a:t>　　　　　　</a:t>
            </a:r>
            <a:endParaRPr lang="en-US" altLang="ja-JP" sz="2000" b="1" dirty="0">
              <a:solidFill>
                <a:prstClr val="black"/>
              </a:solidFill>
              <a:latin typeface="Helvetica" panose="020B0604020202020204" pitchFamily="34" charset="0"/>
            </a:endParaRPr>
          </a:p>
          <a:p>
            <a:pPr>
              <a:defRPr/>
            </a:pPr>
            <a:r>
              <a:rPr lang="ja-JP" altLang="en-US" sz="2000" b="1" dirty="0">
                <a:solidFill>
                  <a:prstClr val="black"/>
                </a:solidFill>
                <a:latin typeface="Helvetica" panose="020B0604020202020204" pitchFamily="34" charset="0"/>
              </a:rPr>
              <a:t>　　　　　　　　　</a:t>
            </a:r>
            <a:r>
              <a:rPr lang="ja-JP" altLang="en-US" sz="2000" b="1" dirty="0"/>
              <a:t>下水道等に起因する大規模な道路陥没事故を踏まえた</a:t>
            </a:r>
            <a:endParaRPr lang="en-US" altLang="ja-JP" sz="2000" b="1" dirty="0"/>
          </a:p>
          <a:p>
            <a:pPr>
              <a:defRPr/>
            </a:pPr>
            <a:r>
              <a:rPr lang="ja-JP" altLang="en-US" sz="2000" b="1" dirty="0"/>
              <a:t>　　　　　　　　　　　　　　　　　　　　　　　　　　　　対策検討委員会　実務アドバイザー</a:t>
            </a:r>
            <a:endParaRPr lang="en-US" altLang="ja-JP" sz="2000" b="1" dirty="0"/>
          </a:p>
          <a:p>
            <a:pPr>
              <a:defRPr/>
            </a:pPr>
            <a:r>
              <a:rPr lang="ja-JP" altLang="en-US" sz="2000" b="1" dirty="0"/>
              <a:t>　　　　　　</a:t>
            </a:r>
            <a:endParaRPr lang="en-US" altLang="ja-JP" sz="2000" b="1" dirty="0"/>
          </a:p>
          <a:p>
            <a:pPr>
              <a:defRPr/>
            </a:pPr>
            <a:r>
              <a:rPr lang="ja-JP" altLang="en-US" sz="2000" b="1"/>
              <a:t>　　　　　　　　　　社会</a:t>
            </a:r>
            <a:r>
              <a:rPr lang="ja-JP" altLang="en-US" sz="2000" b="1" dirty="0"/>
              <a:t>資本整備審議会、交通政策審議会　臨時委員</a:t>
            </a:r>
            <a:endParaRPr lang="en-US" altLang="ja-JP" sz="2000" b="1" dirty="0"/>
          </a:p>
          <a:p>
            <a:pPr>
              <a:defRPr/>
            </a:pPr>
            <a:r>
              <a:rPr lang="ja-JP" altLang="en-US" sz="2000" b="1" dirty="0"/>
              <a:t>　</a:t>
            </a:r>
            <a:endParaRPr lang="en-US" altLang="ja-JP" sz="2000" b="1" dirty="0"/>
          </a:p>
          <a:p>
            <a:pPr>
              <a:defRPr/>
            </a:pPr>
            <a:r>
              <a:rPr lang="ja-JP" altLang="en-US" sz="2000" b="1" dirty="0"/>
              <a:t>　経済産業省　木製立体施設の技術基準検討委員会　委員</a:t>
            </a:r>
            <a:endParaRPr lang="en-US" altLang="ja-JP" sz="2000" b="1" dirty="0"/>
          </a:p>
          <a:p>
            <a:pPr>
              <a:defRPr/>
            </a:pPr>
            <a:r>
              <a:rPr lang="ja-JP" altLang="en-US" sz="2000" b="1" dirty="0"/>
              <a:t>　</a:t>
            </a:r>
            <a:endParaRPr lang="ja-JP" altLang="en-US" sz="2000" b="1" dirty="0">
              <a:solidFill>
                <a:srgbClr val="800080"/>
              </a:solidFill>
              <a:latin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14620878-8D13-7385-2523-4CA33868639B}"/>
              </a:ext>
            </a:extLst>
          </p:cNvPr>
          <p:cNvSpPr txBox="1"/>
          <p:nvPr/>
        </p:nvSpPr>
        <p:spPr>
          <a:xfrm>
            <a:off x="5715000" y="93940"/>
            <a:ext cx="4680856" cy="369332"/>
          </a:xfrm>
          <a:prstGeom prst="rect">
            <a:avLst/>
          </a:prstGeom>
          <a:noFill/>
        </p:spPr>
        <p:txBody>
          <a:bodyPr wrap="square">
            <a:spAutoFit/>
          </a:bodyPr>
          <a:lstStyle/>
          <a:p>
            <a:pPr>
              <a:defRPr/>
            </a:pPr>
            <a:r>
              <a:rPr lang="en-US" altLang="ja-JP" sz="1800" b="1" dirty="0">
                <a:solidFill>
                  <a:schemeClr val="bg1"/>
                </a:solidFill>
                <a:latin typeface="ＭＳ Ｐゴシック" panose="020B0600070205080204" pitchFamily="50" charset="-128"/>
              </a:rPr>
              <a:t>【</a:t>
            </a:r>
            <a:r>
              <a:rPr lang="ja-JP" altLang="en-US" sz="1800" b="1" dirty="0">
                <a:solidFill>
                  <a:schemeClr val="bg1"/>
                </a:solidFill>
              </a:rPr>
              <a:t>出身</a:t>
            </a:r>
            <a:r>
              <a:rPr lang="en-US" altLang="ja-JP" sz="1800" b="1" dirty="0">
                <a:solidFill>
                  <a:schemeClr val="bg1"/>
                </a:solidFill>
              </a:rPr>
              <a:t>】</a:t>
            </a:r>
            <a:r>
              <a:rPr lang="ja-JP" altLang="en-US" sz="1800" b="1" dirty="0">
                <a:solidFill>
                  <a:schemeClr val="bg1"/>
                </a:solidFill>
              </a:rPr>
              <a:t>　：栃木県小山市　</a:t>
            </a:r>
            <a:endParaRPr lang="en-US" altLang="ja-JP" sz="1800" b="1" dirty="0">
              <a:solidFill>
                <a:schemeClr val="bg1"/>
              </a:solidFill>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884289" y="263740"/>
            <a:ext cx="2259965" cy="255904"/>
          </a:xfrm>
          <a:prstGeom prst="rect">
            <a:avLst/>
          </a:prstGeom>
          <a:solidFill>
            <a:srgbClr val="001F5F"/>
          </a:solidFill>
        </p:spPr>
        <p:txBody>
          <a:bodyPr vert="horz" wrap="square" lIns="0" tIns="47625" rIns="0" bIns="0" rtlCol="0">
            <a:spAutoFit/>
          </a:bodyPr>
          <a:lstStyle/>
          <a:p>
            <a:pPr marL="92075">
              <a:lnSpc>
                <a:spcPct val="100000"/>
              </a:lnSpc>
              <a:spcBef>
                <a:spcPts val="375"/>
              </a:spcBef>
              <a:tabLst>
                <a:tab pos="1663700" algn="l"/>
              </a:tabLst>
            </a:pPr>
            <a:r>
              <a:rPr sz="1100" b="1" spc="-10" dirty="0">
                <a:solidFill>
                  <a:srgbClr val="FFFFFF"/>
                </a:solidFill>
                <a:latin typeface="Meiryo UI"/>
                <a:cs typeface="Meiryo UI"/>
              </a:rPr>
              <a:t>「群マネの手引きVer.1</a:t>
            </a:r>
            <a:r>
              <a:rPr sz="1100" b="1" spc="-50" dirty="0">
                <a:solidFill>
                  <a:srgbClr val="FFFFFF"/>
                </a:solidFill>
                <a:latin typeface="Meiryo UI"/>
                <a:cs typeface="Meiryo UI"/>
              </a:rPr>
              <a:t>」</a:t>
            </a:r>
            <a:r>
              <a:rPr sz="1100" b="1" dirty="0">
                <a:solidFill>
                  <a:srgbClr val="FFFFFF"/>
                </a:solidFill>
                <a:latin typeface="Meiryo UI"/>
                <a:cs typeface="Meiryo UI"/>
              </a:rPr>
              <a:t>	</a:t>
            </a:r>
            <a:r>
              <a:rPr sz="1100" b="1" spc="-25" dirty="0">
                <a:solidFill>
                  <a:srgbClr val="FFFFFF"/>
                </a:solidFill>
                <a:latin typeface="Meiryo UI"/>
                <a:cs typeface="Meiryo UI"/>
              </a:rPr>
              <a:t>P38</a:t>
            </a:r>
            <a:endParaRPr sz="1100">
              <a:latin typeface="Meiryo UI"/>
              <a:cs typeface="Meiryo UI"/>
            </a:endParaRPr>
          </a:p>
        </p:txBody>
      </p:sp>
      <p:sp>
        <p:nvSpPr>
          <p:cNvPr id="3" name="object 3"/>
          <p:cNvSpPr txBox="1"/>
          <p:nvPr/>
        </p:nvSpPr>
        <p:spPr>
          <a:xfrm>
            <a:off x="0" y="263740"/>
            <a:ext cx="2459355" cy="255904"/>
          </a:xfrm>
          <a:prstGeom prst="rect">
            <a:avLst/>
          </a:prstGeom>
          <a:solidFill>
            <a:srgbClr val="001F5F"/>
          </a:solidFill>
        </p:spPr>
        <p:txBody>
          <a:bodyPr vert="horz" wrap="square" lIns="0" tIns="47625" rIns="0" bIns="0" rtlCol="0">
            <a:spAutoFit/>
          </a:bodyPr>
          <a:lstStyle/>
          <a:p>
            <a:pPr marL="91440">
              <a:lnSpc>
                <a:spcPct val="100000"/>
              </a:lnSpc>
              <a:spcBef>
                <a:spcPts val="375"/>
              </a:spcBef>
            </a:pPr>
            <a:r>
              <a:rPr sz="1100" b="1" spc="10" dirty="0">
                <a:solidFill>
                  <a:srgbClr val="FFFFFF"/>
                </a:solidFill>
                <a:latin typeface="Meiryo UI"/>
                <a:cs typeface="Meiryo UI"/>
              </a:rPr>
              <a:t>４ 群マネの実施プロセス</a:t>
            </a:r>
            <a:endParaRPr sz="1100">
              <a:latin typeface="Meiryo UI"/>
              <a:cs typeface="Meiryo UI"/>
            </a:endParaRPr>
          </a:p>
        </p:txBody>
      </p:sp>
      <p:sp>
        <p:nvSpPr>
          <p:cNvPr id="4" name="object 4"/>
          <p:cNvSpPr txBox="1"/>
          <p:nvPr/>
        </p:nvSpPr>
        <p:spPr>
          <a:xfrm>
            <a:off x="2557652" y="298450"/>
            <a:ext cx="1150620" cy="193675"/>
          </a:xfrm>
          <a:prstGeom prst="rect">
            <a:avLst/>
          </a:prstGeom>
        </p:spPr>
        <p:txBody>
          <a:bodyPr vert="horz" wrap="square" lIns="0" tIns="12700" rIns="0" bIns="0" rtlCol="0">
            <a:spAutoFit/>
          </a:bodyPr>
          <a:lstStyle/>
          <a:p>
            <a:pPr marL="12700">
              <a:lnSpc>
                <a:spcPct val="100000"/>
              </a:lnSpc>
              <a:spcBef>
                <a:spcPts val="100"/>
              </a:spcBef>
            </a:pPr>
            <a:r>
              <a:rPr sz="1100" b="1" spc="-25" dirty="0">
                <a:solidFill>
                  <a:srgbClr val="001F5F"/>
                </a:solidFill>
                <a:latin typeface="Meiryo UI"/>
                <a:cs typeface="Meiryo UI"/>
              </a:rPr>
              <a:t>各ステップのＱ＆Ａ</a:t>
            </a:r>
            <a:endParaRPr sz="1100">
              <a:latin typeface="Meiryo UI"/>
              <a:cs typeface="Meiryo UI"/>
            </a:endParaRPr>
          </a:p>
        </p:txBody>
      </p:sp>
      <p:sp>
        <p:nvSpPr>
          <p:cNvPr id="5" name="object 5"/>
          <p:cNvSpPr/>
          <p:nvPr/>
        </p:nvSpPr>
        <p:spPr>
          <a:xfrm>
            <a:off x="6427842" y="3812400"/>
            <a:ext cx="633095" cy="187960"/>
          </a:xfrm>
          <a:custGeom>
            <a:avLst/>
            <a:gdLst/>
            <a:ahLst/>
            <a:cxnLst/>
            <a:rect l="l" t="t" r="r" b="b"/>
            <a:pathLst>
              <a:path w="633095" h="187960">
                <a:moveTo>
                  <a:pt x="633065" y="0"/>
                </a:moveTo>
                <a:lnTo>
                  <a:pt x="0" y="0"/>
                </a:lnTo>
                <a:lnTo>
                  <a:pt x="0" y="187376"/>
                </a:lnTo>
                <a:lnTo>
                  <a:pt x="633065" y="187376"/>
                </a:lnTo>
                <a:lnTo>
                  <a:pt x="633065" y="0"/>
                </a:lnTo>
                <a:close/>
              </a:path>
            </a:pathLst>
          </a:custGeom>
          <a:solidFill>
            <a:srgbClr val="E36C09"/>
          </a:solidFill>
        </p:spPr>
        <p:txBody>
          <a:bodyPr wrap="square" lIns="0" tIns="0" rIns="0" bIns="0" rtlCol="0"/>
          <a:lstStyle/>
          <a:p>
            <a:endParaRPr/>
          </a:p>
        </p:txBody>
      </p:sp>
      <p:sp>
        <p:nvSpPr>
          <p:cNvPr id="6" name="object 6"/>
          <p:cNvSpPr txBox="1"/>
          <p:nvPr/>
        </p:nvSpPr>
        <p:spPr>
          <a:xfrm>
            <a:off x="6476619" y="3822067"/>
            <a:ext cx="539115" cy="177800"/>
          </a:xfrm>
          <a:prstGeom prst="rect">
            <a:avLst/>
          </a:prstGeom>
        </p:spPr>
        <p:txBody>
          <a:bodyPr vert="horz" wrap="square" lIns="0" tIns="12065" rIns="0" bIns="0" rtlCol="0">
            <a:spAutoFit/>
          </a:bodyPr>
          <a:lstStyle/>
          <a:p>
            <a:pPr marL="12700">
              <a:lnSpc>
                <a:spcPct val="100000"/>
              </a:lnSpc>
              <a:spcBef>
                <a:spcPts val="95"/>
              </a:spcBef>
            </a:pPr>
            <a:r>
              <a:rPr sz="1000" b="1" spc="-15" dirty="0">
                <a:solidFill>
                  <a:srgbClr val="FFFFFF"/>
                </a:solidFill>
                <a:latin typeface="ＭＳ Ｐゴシック"/>
                <a:cs typeface="ＭＳ Ｐゴシック"/>
              </a:rPr>
              <a:t>建設会社</a:t>
            </a:r>
            <a:endParaRPr sz="1000">
              <a:latin typeface="ＭＳ Ｐゴシック"/>
              <a:cs typeface="ＭＳ Ｐゴシック"/>
            </a:endParaRPr>
          </a:p>
        </p:txBody>
      </p:sp>
      <p:sp>
        <p:nvSpPr>
          <p:cNvPr id="7" name="object 7"/>
          <p:cNvSpPr txBox="1"/>
          <p:nvPr/>
        </p:nvSpPr>
        <p:spPr>
          <a:xfrm>
            <a:off x="1407985" y="1193343"/>
            <a:ext cx="6864350" cy="479425"/>
          </a:xfrm>
          <a:prstGeom prst="rect">
            <a:avLst/>
          </a:prstGeom>
          <a:ln w="21101">
            <a:solidFill>
              <a:srgbClr val="404040"/>
            </a:solidFill>
          </a:ln>
        </p:spPr>
        <p:txBody>
          <a:bodyPr vert="horz" wrap="square" lIns="0" tIns="131445" rIns="0" bIns="0" rtlCol="0">
            <a:spAutoFit/>
          </a:bodyPr>
          <a:lstStyle/>
          <a:p>
            <a:pPr marL="99695">
              <a:lnSpc>
                <a:spcPct val="100000"/>
              </a:lnSpc>
              <a:spcBef>
                <a:spcPts val="1035"/>
              </a:spcBef>
            </a:pPr>
            <a:r>
              <a:rPr sz="1550" b="1" spc="-30" dirty="0">
                <a:solidFill>
                  <a:srgbClr val="404040"/>
                </a:solidFill>
                <a:latin typeface="BIZ UDPゴシック"/>
                <a:cs typeface="BIZ UDPゴシック"/>
              </a:rPr>
              <a:t>「市外業者もＪＶに参画している事例はある？」</a:t>
            </a:r>
            <a:endParaRPr sz="1550">
              <a:latin typeface="BIZ UDPゴシック"/>
              <a:cs typeface="BIZ UDPゴシック"/>
            </a:endParaRPr>
          </a:p>
        </p:txBody>
      </p:sp>
      <p:sp>
        <p:nvSpPr>
          <p:cNvPr id="8" name="object 8"/>
          <p:cNvSpPr txBox="1"/>
          <p:nvPr/>
        </p:nvSpPr>
        <p:spPr>
          <a:xfrm>
            <a:off x="853419" y="1192499"/>
            <a:ext cx="480059" cy="479425"/>
          </a:xfrm>
          <a:prstGeom prst="rect">
            <a:avLst/>
          </a:prstGeom>
          <a:solidFill>
            <a:srgbClr val="585858"/>
          </a:solidFill>
        </p:spPr>
        <p:txBody>
          <a:bodyPr vert="horz" wrap="square" lIns="0" tIns="48260" rIns="0" bIns="0" rtlCol="0">
            <a:spAutoFit/>
          </a:bodyPr>
          <a:lstStyle/>
          <a:p>
            <a:pPr marL="92710">
              <a:lnSpc>
                <a:spcPct val="100000"/>
              </a:lnSpc>
              <a:spcBef>
                <a:spcPts val="380"/>
              </a:spcBef>
            </a:pPr>
            <a:r>
              <a:rPr sz="2650" spc="-50" dirty="0">
                <a:solidFill>
                  <a:srgbClr val="FFFFFF"/>
                </a:solidFill>
                <a:latin typeface="HGP創英角ｺﾞｼｯｸUB"/>
                <a:cs typeface="HGP創英角ｺﾞｼｯｸUB"/>
              </a:rPr>
              <a:t>Ｑ</a:t>
            </a:r>
            <a:endParaRPr sz="2650">
              <a:latin typeface="HGP創英角ｺﾞｼｯｸUB"/>
              <a:cs typeface="HGP創英角ｺﾞｼｯｸUB"/>
            </a:endParaRPr>
          </a:p>
        </p:txBody>
      </p:sp>
      <p:sp>
        <p:nvSpPr>
          <p:cNvPr id="9" name="object 9"/>
          <p:cNvSpPr/>
          <p:nvPr/>
        </p:nvSpPr>
        <p:spPr>
          <a:xfrm>
            <a:off x="854263" y="1767291"/>
            <a:ext cx="480059" cy="478155"/>
          </a:xfrm>
          <a:custGeom>
            <a:avLst/>
            <a:gdLst/>
            <a:ahLst/>
            <a:cxnLst/>
            <a:rect l="l" t="t" r="r" b="b"/>
            <a:pathLst>
              <a:path w="480059" h="478155">
                <a:moveTo>
                  <a:pt x="0" y="477726"/>
                </a:moveTo>
                <a:lnTo>
                  <a:pt x="479441" y="477726"/>
                </a:lnTo>
                <a:lnTo>
                  <a:pt x="479441" y="0"/>
                </a:lnTo>
                <a:lnTo>
                  <a:pt x="0" y="0"/>
                </a:lnTo>
                <a:lnTo>
                  <a:pt x="0" y="477726"/>
                </a:lnTo>
                <a:close/>
              </a:path>
            </a:pathLst>
          </a:custGeom>
          <a:ln w="21101">
            <a:solidFill>
              <a:srgbClr val="404040"/>
            </a:solidFill>
          </a:ln>
        </p:spPr>
        <p:txBody>
          <a:bodyPr wrap="square" lIns="0" tIns="0" rIns="0" bIns="0" rtlCol="0"/>
          <a:lstStyle/>
          <a:p>
            <a:endParaRPr/>
          </a:p>
        </p:txBody>
      </p:sp>
      <p:sp>
        <p:nvSpPr>
          <p:cNvPr id="10" name="object 10"/>
          <p:cNvSpPr txBox="1"/>
          <p:nvPr/>
        </p:nvSpPr>
        <p:spPr>
          <a:xfrm>
            <a:off x="975253" y="1832186"/>
            <a:ext cx="237490" cy="364490"/>
          </a:xfrm>
          <a:prstGeom prst="rect">
            <a:avLst/>
          </a:prstGeom>
        </p:spPr>
        <p:txBody>
          <a:bodyPr vert="horz" wrap="square" lIns="0" tIns="15240" rIns="0" bIns="0" rtlCol="0">
            <a:spAutoFit/>
          </a:bodyPr>
          <a:lstStyle/>
          <a:p>
            <a:pPr marL="12700">
              <a:lnSpc>
                <a:spcPct val="100000"/>
              </a:lnSpc>
              <a:spcBef>
                <a:spcPts val="120"/>
              </a:spcBef>
            </a:pPr>
            <a:r>
              <a:rPr sz="2200" spc="-480" dirty="0">
                <a:solidFill>
                  <a:srgbClr val="404040"/>
                </a:solidFill>
                <a:latin typeface="HGP創英角ｺﾞｼｯｸUB"/>
                <a:cs typeface="HGP創英角ｺﾞｼｯｸUB"/>
              </a:rPr>
              <a:t>Ａ</a:t>
            </a:r>
            <a:endParaRPr sz="2200">
              <a:latin typeface="HGP創英角ｺﾞｼｯｸUB"/>
              <a:cs typeface="HGP創英角ｺﾞｼｯｸUB"/>
            </a:endParaRPr>
          </a:p>
        </p:txBody>
      </p:sp>
      <p:grpSp>
        <p:nvGrpSpPr>
          <p:cNvPr id="11" name="object 11"/>
          <p:cNvGrpSpPr/>
          <p:nvPr/>
        </p:nvGrpSpPr>
        <p:grpSpPr>
          <a:xfrm>
            <a:off x="1392931" y="1761049"/>
            <a:ext cx="6884034" cy="4328795"/>
            <a:chOff x="1392931" y="1761049"/>
            <a:chExt cx="6884034" cy="4328795"/>
          </a:xfrm>
        </p:grpSpPr>
        <p:sp>
          <p:nvSpPr>
            <p:cNvPr id="12" name="object 12"/>
            <p:cNvSpPr/>
            <p:nvPr/>
          </p:nvSpPr>
          <p:spPr>
            <a:xfrm>
              <a:off x="1407141" y="1766447"/>
              <a:ext cx="6864350" cy="1308735"/>
            </a:xfrm>
            <a:custGeom>
              <a:avLst/>
              <a:gdLst/>
              <a:ahLst/>
              <a:cxnLst/>
              <a:rect l="l" t="t" r="r" b="b"/>
              <a:pathLst>
                <a:path w="6864350" h="1308735">
                  <a:moveTo>
                    <a:pt x="0" y="1308262"/>
                  </a:moveTo>
                  <a:lnTo>
                    <a:pt x="6864117" y="1308262"/>
                  </a:lnTo>
                  <a:lnTo>
                    <a:pt x="6864117" y="0"/>
                  </a:lnTo>
                  <a:lnTo>
                    <a:pt x="0" y="0"/>
                  </a:lnTo>
                  <a:lnTo>
                    <a:pt x="0" y="1308262"/>
                  </a:lnTo>
                  <a:close/>
                </a:path>
              </a:pathLst>
            </a:custGeom>
            <a:ln w="10550">
              <a:solidFill>
                <a:srgbClr val="7E7E7E"/>
              </a:solidFill>
              <a:prstDash val="sysDash"/>
            </a:ln>
          </p:spPr>
          <p:txBody>
            <a:bodyPr wrap="square" lIns="0" tIns="0" rIns="0" bIns="0" rtlCol="0"/>
            <a:lstStyle/>
            <a:p>
              <a:endParaRPr/>
            </a:p>
          </p:txBody>
        </p:sp>
        <p:sp>
          <p:nvSpPr>
            <p:cNvPr id="13" name="object 13"/>
            <p:cNvSpPr/>
            <p:nvPr/>
          </p:nvSpPr>
          <p:spPr>
            <a:xfrm>
              <a:off x="1407261" y="3114751"/>
              <a:ext cx="6819265" cy="271780"/>
            </a:xfrm>
            <a:custGeom>
              <a:avLst/>
              <a:gdLst/>
              <a:ahLst/>
              <a:cxnLst/>
              <a:rect l="l" t="t" r="r" b="b"/>
              <a:pathLst>
                <a:path w="6819265" h="271779">
                  <a:moveTo>
                    <a:pt x="6819036" y="0"/>
                  </a:moveTo>
                  <a:lnTo>
                    <a:pt x="3868115" y="0"/>
                  </a:lnTo>
                  <a:lnTo>
                    <a:pt x="917194" y="0"/>
                  </a:lnTo>
                  <a:lnTo>
                    <a:pt x="0" y="0"/>
                  </a:lnTo>
                  <a:lnTo>
                    <a:pt x="0" y="271551"/>
                  </a:lnTo>
                  <a:lnTo>
                    <a:pt x="917181" y="271551"/>
                  </a:lnTo>
                  <a:lnTo>
                    <a:pt x="3868115" y="271551"/>
                  </a:lnTo>
                  <a:lnTo>
                    <a:pt x="6819036" y="271551"/>
                  </a:lnTo>
                  <a:lnTo>
                    <a:pt x="6819036" y="0"/>
                  </a:lnTo>
                  <a:close/>
                </a:path>
              </a:pathLst>
            </a:custGeom>
            <a:solidFill>
              <a:srgbClr val="7E7E7E"/>
            </a:solidFill>
          </p:spPr>
          <p:txBody>
            <a:bodyPr wrap="square" lIns="0" tIns="0" rIns="0" bIns="0" rtlCol="0"/>
            <a:lstStyle/>
            <a:p>
              <a:endParaRPr/>
            </a:p>
          </p:txBody>
        </p:sp>
        <p:sp>
          <p:nvSpPr>
            <p:cNvPr id="14" name="object 14"/>
            <p:cNvSpPr/>
            <p:nvPr/>
          </p:nvSpPr>
          <p:spPr>
            <a:xfrm>
              <a:off x="1400233" y="3107767"/>
              <a:ext cx="6833870" cy="2974975"/>
            </a:xfrm>
            <a:custGeom>
              <a:avLst/>
              <a:gdLst/>
              <a:ahLst/>
              <a:cxnLst/>
              <a:rect l="l" t="t" r="r" b="b"/>
              <a:pathLst>
                <a:path w="6833870" h="2974975">
                  <a:moveTo>
                    <a:pt x="924219" y="0"/>
                  </a:moveTo>
                  <a:lnTo>
                    <a:pt x="924219" y="2974420"/>
                  </a:lnTo>
                </a:path>
                <a:path w="6833870" h="2974975">
                  <a:moveTo>
                    <a:pt x="3875148" y="0"/>
                  </a:moveTo>
                  <a:lnTo>
                    <a:pt x="3875148" y="2974420"/>
                  </a:lnTo>
                </a:path>
                <a:path w="6833870" h="2974975">
                  <a:moveTo>
                    <a:pt x="0" y="278533"/>
                  </a:moveTo>
                  <a:lnTo>
                    <a:pt x="6833251" y="278533"/>
                  </a:lnTo>
                </a:path>
                <a:path w="6833870" h="2974975">
                  <a:moveTo>
                    <a:pt x="0" y="1953348"/>
                  </a:moveTo>
                  <a:lnTo>
                    <a:pt x="6833251" y="1953348"/>
                  </a:lnTo>
                </a:path>
                <a:path w="6833870" h="2974975">
                  <a:moveTo>
                    <a:pt x="0" y="2391981"/>
                  </a:moveTo>
                  <a:lnTo>
                    <a:pt x="6833251" y="2391981"/>
                  </a:lnTo>
                </a:path>
                <a:path w="6833870" h="2974975">
                  <a:moveTo>
                    <a:pt x="7034" y="0"/>
                  </a:moveTo>
                  <a:lnTo>
                    <a:pt x="7034" y="2974420"/>
                  </a:lnTo>
                </a:path>
                <a:path w="6833870" h="2974975">
                  <a:moveTo>
                    <a:pt x="6826217" y="0"/>
                  </a:moveTo>
                  <a:lnTo>
                    <a:pt x="6826217" y="2974420"/>
                  </a:lnTo>
                </a:path>
                <a:path w="6833870" h="2974975">
                  <a:moveTo>
                    <a:pt x="0" y="7033"/>
                  </a:moveTo>
                  <a:lnTo>
                    <a:pt x="6833251" y="7033"/>
                  </a:lnTo>
                </a:path>
                <a:path w="6833870" h="2974975">
                  <a:moveTo>
                    <a:pt x="0" y="2967386"/>
                  </a:moveTo>
                  <a:lnTo>
                    <a:pt x="6833251" y="2967386"/>
                  </a:lnTo>
                </a:path>
              </a:pathLst>
            </a:custGeom>
            <a:ln w="14067">
              <a:solidFill>
                <a:srgbClr val="A6A6A6"/>
              </a:solidFill>
            </a:ln>
          </p:spPr>
          <p:txBody>
            <a:bodyPr wrap="square" lIns="0" tIns="0" rIns="0" bIns="0" rtlCol="0"/>
            <a:lstStyle/>
            <a:p>
              <a:endParaRPr/>
            </a:p>
          </p:txBody>
        </p:sp>
      </p:grpSp>
      <p:sp>
        <p:nvSpPr>
          <p:cNvPr id="15" name="object 15"/>
          <p:cNvSpPr txBox="1"/>
          <p:nvPr/>
        </p:nvSpPr>
        <p:spPr>
          <a:xfrm>
            <a:off x="1495548" y="1803826"/>
            <a:ext cx="6698615" cy="1542415"/>
          </a:xfrm>
          <a:prstGeom prst="rect">
            <a:avLst/>
          </a:prstGeom>
        </p:spPr>
        <p:txBody>
          <a:bodyPr vert="horz" wrap="square" lIns="0" tIns="12065" rIns="0" bIns="0" rtlCol="0">
            <a:spAutoFit/>
          </a:bodyPr>
          <a:lstStyle/>
          <a:p>
            <a:pPr marL="203200" marR="16510" indent="-191135" algn="just">
              <a:lnSpc>
                <a:spcPct val="102200"/>
              </a:lnSpc>
              <a:spcBef>
                <a:spcPts val="95"/>
              </a:spcBef>
              <a:buFont typeface="Arial"/>
              <a:buChar char="•"/>
              <a:tabLst>
                <a:tab pos="203200" algn="l"/>
              </a:tabLst>
            </a:pPr>
            <a:r>
              <a:rPr sz="1300" dirty="0">
                <a:solidFill>
                  <a:srgbClr val="404040"/>
                </a:solidFill>
                <a:latin typeface="BIZ UDPゴシック"/>
                <a:cs typeface="BIZ UDPゴシック"/>
              </a:rPr>
              <a:t>地元業者を中心としつつ、地元だけではノウハウが乏しい業務については、市外業者</a:t>
            </a:r>
            <a:r>
              <a:rPr sz="1300" spc="-1075" dirty="0">
                <a:solidFill>
                  <a:srgbClr val="404040"/>
                </a:solidFill>
                <a:latin typeface="BIZ UDPゴシック"/>
                <a:cs typeface="BIZ UDPゴシック"/>
              </a:rPr>
              <a:t>も</a:t>
            </a:r>
            <a:r>
              <a:rPr sz="1300" dirty="0">
                <a:solidFill>
                  <a:srgbClr val="404040"/>
                </a:solidFill>
                <a:latin typeface="BIZ UDPゴシック"/>
                <a:cs typeface="BIZ UDPゴシック"/>
              </a:rPr>
              <a:t> 参画し、JV</a:t>
            </a:r>
            <a:r>
              <a:rPr sz="1300" spc="-5" dirty="0">
                <a:solidFill>
                  <a:srgbClr val="404040"/>
                </a:solidFill>
                <a:latin typeface="BIZ UDPゴシック"/>
                <a:cs typeface="BIZ UDPゴシック"/>
              </a:rPr>
              <a:t>等が構成されているケースもあります。</a:t>
            </a:r>
            <a:endParaRPr sz="1300">
              <a:latin typeface="BIZ UDPゴシック"/>
              <a:cs typeface="BIZ UDPゴシック"/>
            </a:endParaRPr>
          </a:p>
          <a:p>
            <a:pPr marL="203200" marR="5080" indent="-191135" algn="just">
              <a:lnSpc>
                <a:spcPct val="102200"/>
              </a:lnSpc>
              <a:buFont typeface="Arial"/>
              <a:buChar char="•"/>
              <a:tabLst>
                <a:tab pos="203200" algn="l"/>
              </a:tabLst>
            </a:pPr>
            <a:r>
              <a:rPr sz="1300" spc="75" dirty="0">
                <a:solidFill>
                  <a:srgbClr val="404040"/>
                </a:solidFill>
                <a:latin typeface="BIZ UDPゴシック"/>
                <a:cs typeface="BIZ UDPゴシック"/>
              </a:rPr>
              <a:t>例えば、</a:t>
            </a:r>
            <a:r>
              <a:rPr sz="1300" b="1" u="sng" spc="75" dirty="0">
                <a:solidFill>
                  <a:srgbClr val="404040"/>
                </a:solidFill>
                <a:uFill>
                  <a:solidFill>
                    <a:srgbClr val="404040"/>
                  </a:solidFill>
                </a:uFill>
                <a:latin typeface="BIZ UDPゴシック"/>
                <a:cs typeface="BIZ UDPゴシック"/>
              </a:rPr>
              <a:t>地元建設会社が現場作業や事業者間の調整</a:t>
            </a:r>
            <a:r>
              <a:rPr sz="1300" u="none" spc="75" dirty="0">
                <a:solidFill>
                  <a:srgbClr val="404040"/>
                </a:solidFill>
                <a:latin typeface="BIZ UDPゴシック"/>
                <a:cs typeface="BIZ UDPゴシック"/>
              </a:rPr>
              <a:t>を担いつつ、</a:t>
            </a:r>
            <a:r>
              <a:rPr sz="1300" b="1" u="sng" spc="75" dirty="0">
                <a:solidFill>
                  <a:srgbClr val="404040"/>
                </a:solidFill>
                <a:uFill>
                  <a:solidFill>
                    <a:srgbClr val="404040"/>
                  </a:solidFill>
                </a:uFill>
                <a:latin typeface="BIZ UDPゴシック"/>
                <a:cs typeface="BIZ UDPゴシック"/>
              </a:rPr>
              <a:t>市外コンサルが蓄</a:t>
            </a:r>
            <a:r>
              <a:rPr sz="1300" b="1" u="sng" spc="-1300" dirty="0">
                <a:solidFill>
                  <a:srgbClr val="404040"/>
                </a:solidFill>
                <a:uFill>
                  <a:solidFill>
                    <a:srgbClr val="404040"/>
                  </a:solidFill>
                </a:uFill>
                <a:latin typeface="BIZ UDPゴシック"/>
                <a:cs typeface="BIZ UDPゴシック"/>
              </a:rPr>
              <a:t>積</a:t>
            </a:r>
            <a:r>
              <a:rPr sz="1300" b="1" u="sng" spc="50" dirty="0">
                <a:solidFill>
                  <a:srgbClr val="404040"/>
                </a:solidFill>
                <a:uFill>
                  <a:solidFill>
                    <a:srgbClr val="404040"/>
                  </a:solidFill>
                </a:uFill>
                <a:latin typeface="BIZ UDPゴシック"/>
                <a:cs typeface="BIZ UDPゴシック"/>
              </a:rPr>
              <a:t>データ（</a:t>
            </a:r>
            <a:r>
              <a:rPr sz="1300" b="1" u="sng" spc="35" dirty="0">
                <a:solidFill>
                  <a:srgbClr val="404040"/>
                </a:solidFill>
                <a:uFill>
                  <a:solidFill>
                    <a:srgbClr val="404040"/>
                  </a:solidFill>
                </a:uFill>
                <a:latin typeface="BIZ UDPゴシック"/>
                <a:cs typeface="BIZ UDPゴシック"/>
              </a:rPr>
              <a:t>補修履歴や市民からの苦情・要望等</a:t>
            </a:r>
            <a:r>
              <a:rPr sz="1300" b="1" u="sng" spc="50" dirty="0">
                <a:solidFill>
                  <a:srgbClr val="404040"/>
                </a:solidFill>
                <a:uFill>
                  <a:solidFill>
                    <a:srgbClr val="404040"/>
                  </a:solidFill>
                </a:uFill>
                <a:latin typeface="BIZ UDPゴシック"/>
                <a:cs typeface="BIZ UDPゴシック"/>
              </a:rPr>
              <a:t>）を分析</a:t>
            </a:r>
            <a:r>
              <a:rPr sz="1300" u="none" spc="15" dirty="0">
                <a:solidFill>
                  <a:srgbClr val="404040"/>
                </a:solidFill>
                <a:latin typeface="BIZ UDPゴシック"/>
                <a:cs typeface="BIZ UDPゴシック"/>
              </a:rPr>
              <a:t>し、効率的な舗装補修方法や先</a:t>
            </a:r>
            <a:r>
              <a:rPr sz="1300" u="none" spc="25" dirty="0">
                <a:solidFill>
                  <a:srgbClr val="404040"/>
                </a:solidFill>
                <a:latin typeface="BIZ UDPゴシック"/>
                <a:cs typeface="BIZ UDPゴシック"/>
              </a:rPr>
              <a:t>回りでの除草作業などの技術的な提案を行うことで、</a:t>
            </a:r>
            <a:r>
              <a:rPr sz="1300" b="1" u="sng" spc="30" dirty="0">
                <a:solidFill>
                  <a:srgbClr val="404040"/>
                </a:solidFill>
                <a:uFill>
                  <a:solidFill>
                    <a:srgbClr val="404040"/>
                  </a:solidFill>
                </a:uFill>
                <a:latin typeface="BIZ UDPゴシック"/>
                <a:cs typeface="BIZ UDPゴシック"/>
              </a:rPr>
              <a:t>業務全体のパフォーマンスを向</a:t>
            </a:r>
            <a:r>
              <a:rPr sz="1300" b="1" u="sng" spc="60" dirty="0">
                <a:solidFill>
                  <a:srgbClr val="404040"/>
                </a:solidFill>
                <a:uFill>
                  <a:solidFill>
                    <a:srgbClr val="404040"/>
                  </a:solidFill>
                </a:uFill>
                <a:latin typeface="BIZ UDPゴシック"/>
                <a:cs typeface="BIZ UDPゴシック"/>
              </a:rPr>
              <a:t>上</a:t>
            </a:r>
            <a:r>
              <a:rPr sz="1300" u="none" spc="20" dirty="0">
                <a:solidFill>
                  <a:srgbClr val="404040"/>
                </a:solidFill>
                <a:latin typeface="BIZ UDPゴシック"/>
                <a:cs typeface="BIZ UDPゴシック"/>
              </a:rPr>
              <a:t>させている例もあります。</a:t>
            </a:r>
            <a:endParaRPr sz="1300">
              <a:latin typeface="BIZ UDPゴシック"/>
              <a:cs typeface="BIZ UDPゴシック"/>
            </a:endParaRPr>
          </a:p>
          <a:p>
            <a:pPr marL="1499870">
              <a:lnSpc>
                <a:spcPct val="100000"/>
              </a:lnSpc>
              <a:spcBef>
                <a:spcPts val="1180"/>
              </a:spcBef>
              <a:tabLst>
                <a:tab pos="4875530" algn="l"/>
              </a:tabLst>
            </a:pPr>
            <a:r>
              <a:rPr sz="1000" b="1" spc="-10" dirty="0">
                <a:solidFill>
                  <a:srgbClr val="FFFFFF"/>
                </a:solidFill>
                <a:latin typeface="BIZ UDPゴシック"/>
                <a:cs typeface="BIZ UDPゴシック"/>
              </a:rPr>
              <a:t>新潟県三条</a:t>
            </a:r>
            <a:r>
              <a:rPr sz="1000" b="1" dirty="0">
                <a:solidFill>
                  <a:srgbClr val="FFFFFF"/>
                </a:solidFill>
                <a:latin typeface="BIZ UDPゴシック"/>
                <a:cs typeface="BIZ UDPゴシック"/>
              </a:rPr>
              <a:t>市</a:t>
            </a:r>
            <a:r>
              <a:rPr sz="900" b="1" spc="-10" dirty="0">
                <a:solidFill>
                  <a:srgbClr val="FFFFFF"/>
                </a:solidFill>
                <a:latin typeface="BIZ UDPゴシック"/>
                <a:cs typeface="BIZ UDPゴシック"/>
              </a:rPr>
              <a:t>（嵐</a:t>
            </a:r>
            <a:r>
              <a:rPr sz="900" b="1" spc="-25" dirty="0">
                <a:solidFill>
                  <a:srgbClr val="FFFFFF"/>
                </a:solidFill>
                <a:latin typeface="BIZ UDPゴシック"/>
                <a:cs typeface="BIZ UDPゴシック"/>
              </a:rPr>
              <a:t>北</a:t>
            </a:r>
            <a:r>
              <a:rPr sz="900" b="1" spc="-10" dirty="0">
                <a:solidFill>
                  <a:srgbClr val="FFFFFF"/>
                </a:solidFill>
                <a:latin typeface="BIZ UDPゴシック"/>
                <a:cs typeface="BIZ UDPゴシック"/>
              </a:rPr>
              <a:t>・大</a:t>
            </a:r>
            <a:r>
              <a:rPr sz="900" b="1" spc="-25" dirty="0">
                <a:solidFill>
                  <a:srgbClr val="FFFFFF"/>
                </a:solidFill>
                <a:latin typeface="BIZ UDPゴシック"/>
                <a:cs typeface="BIZ UDPゴシック"/>
              </a:rPr>
              <a:t>島</a:t>
            </a:r>
            <a:r>
              <a:rPr sz="900" b="1" spc="-10" dirty="0">
                <a:solidFill>
                  <a:srgbClr val="FFFFFF"/>
                </a:solidFill>
                <a:latin typeface="BIZ UDPゴシック"/>
                <a:cs typeface="BIZ UDPゴシック"/>
              </a:rPr>
              <a:t>地</a:t>
            </a:r>
            <a:r>
              <a:rPr sz="900" b="1" spc="-25" dirty="0">
                <a:solidFill>
                  <a:srgbClr val="FFFFFF"/>
                </a:solidFill>
                <a:latin typeface="BIZ UDPゴシック"/>
                <a:cs typeface="BIZ UDPゴシック"/>
              </a:rPr>
              <a:t>区</a:t>
            </a:r>
            <a:r>
              <a:rPr sz="900" b="1" spc="-50" dirty="0">
                <a:solidFill>
                  <a:srgbClr val="FFFFFF"/>
                </a:solidFill>
                <a:latin typeface="BIZ UDPゴシック"/>
                <a:cs typeface="BIZ UDPゴシック"/>
              </a:rPr>
              <a:t>）</a:t>
            </a:r>
            <a:r>
              <a:rPr sz="900" b="1" dirty="0">
                <a:solidFill>
                  <a:srgbClr val="FFFFFF"/>
                </a:solidFill>
                <a:latin typeface="BIZ UDPゴシック"/>
                <a:cs typeface="BIZ UDPゴシック"/>
              </a:rPr>
              <a:t>	</a:t>
            </a:r>
            <a:r>
              <a:rPr sz="1000" b="1" spc="-10" dirty="0">
                <a:solidFill>
                  <a:srgbClr val="FFFFFF"/>
                </a:solidFill>
                <a:latin typeface="BIZ UDPゴシック"/>
                <a:cs typeface="BIZ UDPゴシック"/>
              </a:rPr>
              <a:t>三重県明和</a:t>
            </a:r>
            <a:r>
              <a:rPr sz="1000" b="1" spc="-50" dirty="0">
                <a:solidFill>
                  <a:srgbClr val="FFFFFF"/>
                </a:solidFill>
                <a:latin typeface="BIZ UDPゴシック"/>
                <a:cs typeface="BIZ UDPゴシック"/>
              </a:rPr>
              <a:t>町</a:t>
            </a:r>
            <a:endParaRPr sz="1000">
              <a:latin typeface="BIZ UDPゴシック"/>
              <a:cs typeface="BIZ UDPゴシック"/>
            </a:endParaRPr>
          </a:p>
        </p:txBody>
      </p:sp>
      <p:grpSp>
        <p:nvGrpSpPr>
          <p:cNvPr id="16" name="object 16"/>
          <p:cNvGrpSpPr/>
          <p:nvPr/>
        </p:nvGrpSpPr>
        <p:grpSpPr>
          <a:xfrm>
            <a:off x="804462" y="767103"/>
            <a:ext cx="7597140" cy="319405"/>
            <a:chOff x="804462" y="767103"/>
            <a:chExt cx="7597140" cy="319405"/>
          </a:xfrm>
        </p:grpSpPr>
        <p:sp>
          <p:nvSpPr>
            <p:cNvPr id="17" name="object 17"/>
            <p:cNvSpPr/>
            <p:nvPr/>
          </p:nvSpPr>
          <p:spPr>
            <a:xfrm>
              <a:off x="804462" y="767103"/>
              <a:ext cx="7597140" cy="319405"/>
            </a:xfrm>
            <a:custGeom>
              <a:avLst/>
              <a:gdLst/>
              <a:ahLst/>
              <a:cxnLst/>
              <a:rect l="l" t="t" r="r" b="b"/>
              <a:pathLst>
                <a:path w="7597140" h="319405">
                  <a:moveTo>
                    <a:pt x="7596784" y="0"/>
                  </a:moveTo>
                  <a:lnTo>
                    <a:pt x="0" y="0"/>
                  </a:lnTo>
                  <a:lnTo>
                    <a:pt x="0" y="319047"/>
                  </a:lnTo>
                  <a:lnTo>
                    <a:pt x="7596784" y="319047"/>
                  </a:lnTo>
                  <a:lnTo>
                    <a:pt x="7596784" y="0"/>
                  </a:lnTo>
                  <a:close/>
                </a:path>
              </a:pathLst>
            </a:custGeom>
            <a:solidFill>
              <a:srgbClr val="7E7E7E"/>
            </a:solidFill>
          </p:spPr>
          <p:txBody>
            <a:bodyPr wrap="square" lIns="0" tIns="0" rIns="0" bIns="0" rtlCol="0"/>
            <a:lstStyle/>
            <a:p>
              <a:endParaRPr/>
            </a:p>
          </p:txBody>
        </p:sp>
        <p:sp>
          <p:nvSpPr>
            <p:cNvPr id="18" name="object 18"/>
            <p:cNvSpPr/>
            <p:nvPr/>
          </p:nvSpPr>
          <p:spPr>
            <a:xfrm>
              <a:off x="3493794" y="807617"/>
              <a:ext cx="0" cy="239395"/>
            </a:xfrm>
            <a:custGeom>
              <a:avLst/>
              <a:gdLst/>
              <a:ahLst/>
              <a:cxnLst/>
              <a:rect l="l" t="t" r="r" b="b"/>
              <a:pathLst>
                <a:path h="239394">
                  <a:moveTo>
                    <a:pt x="0" y="0"/>
                  </a:moveTo>
                  <a:lnTo>
                    <a:pt x="0" y="239285"/>
                  </a:lnTo>
                </a:path>
              </a:pathLst>
            </a:custGeom>
            <a:ln w="10551">
              <a:solidFill>
                <a:srgbClr val="FFFFFF"/>
              </a:solidFill>
            </a:ln>
          </p:spPr>
          <p:txBody>
            <a:bodyPr wrap="square" lIns="0" tIns="0" rIns="0" bIns="0" rtlCol="0"/>
            <a:lstStyle/>
            <a:p>
              <a:endParaRPr/>
            </a:p>
          </p:txBody>
        </p:sp>
        <p:sp>
          <p:nvSpPr>
            <p:cNvPr id="19" name="object 19"/>
            <p:cNvSpPr/>
            <p:nvPr/>
          </p:nvSpPr>
          <p:spPr>
            <a:xfrm>
              <a:off x="7714230" y="810993"/>
              <a:ext cx="557530" cy="233045"/>
            </a:xfrm>
            <a:custGeom>
              <a:avLst/>
              <a:gdLst/>
              <a:ahLst/>
              <a:cxnLst/>
              <a:rect l="l" t="t" r="r" b="b"/>
              <a:pathLst>
                <a:path w="557529" h="233044">
                  <a:moveTo>
                    <a:pt x="518128" y="0"/>
                  </a:moveTo>
                  <a:lnTo>
                    <a:pt x="38828" y="0"/>
                  </a:lnTo>
                  <a:lnTo>
                    <a:pt x="23680" y="3059"/>
                  </a:lnTo>
                  <a:lnTo>
                    <a:pt x="11342" y="11394"/>
                  </a:lnTo>
                  <a:lnTo>
                    <a:pt x="3040" y="23738"/>
                  </a:lnTo>
                  <a:lnTo>
                    <a:pt x="0" y="38825"/>
                  </a:lnTo>
                  <a:lnTo>
                    <a:pt x="0" y="194129"/>
                  </a:lnTo>
                  <a:lnTo>
                    <a:pt x="3040" y="209216"/>
                  </a:lnTo>
                  <a:lnTo>
                    <a:pt x="11342" y="221560"/>
                  </a:lnTo>
                  <a:lnTo>
                    <a:pt x="23680" y="229895"/>
                  </a:lnTo>
                  <a:lnTo>
                    <a:pt x="38828" y="232955"/>
                  </a:lnTo>
                  <a:lnTo>
                    <a:pt x="518128" y="232955"/>
                  </a:lnTo>
                  <a:lnTo>
                    <a:pt x="533276" y="229895"/>
                  </a:lnTo>
                  <a:lnTo>
                    <a:pt x="545614" y="221560"/>
                  </a:lnTo>
                  <a:lnTo>
                    <a:pt x="553916" y="209216"/>
                  </a:lnTo>
                  <a:lnTo>
                    <a:pt x="556956" y="194129"/>
                  </a:lnTo>
                  <a:lnTo>
                    <a:pt x="556956" y="38825"/>
                  </a:lnTo>
                  <a:lnTo>
                    <a:pt x="553916" y="23738"/>
                  </a:lnTo>
                  <a:lnTo>
                    <a:pt x="545614" y="11394"/>
                  </a:lnTo>
                  <a:lnTo>
                    <a:pt x="533276" y="3059"/>
                  </a:lnTo>
                  <a:lnTo>
                    <a:pt x="518128" y="0"/>
                  </a:lnTo>
                  <a:close/>
                </a:path>
              </a:pathLst>
            </a:custGeom>
            <a:solidFill>
              <a:srgbClr val="FFFFFF"/>
            </a:solidFill>
          </p:spPr>
          <p:txBody>
            <a:bodyPr wrap="square" lIns="0" tIns="0" rIns="0" bIns="0" rtlCol="0"/>
            <a:lstStyle/>
            <a:p>
              <a:endParaRPr/>
            </a:p>
          </p:txBody>
        </p:sp>
      </p:grpSp>
      <p:sp>
        <p:nvSpPr>
          <p:cNvPr id="20" name="object 20"/>
          <p:cNvSpPr txBox="1"/>
          <p:nvPr/>
        </p:nvSpPr>
        <p:spPr>
          <a:xfrm>
            <a:off x="804462" y="767103"/>
            <a:ext cx="7597140" cy="319405"/>
          </a:xfrm>
          <a:prstGeom prst="rect">
            <a:avLst/>
          </a:prstGeom>
        </p:spPr>
        <p:txBody>
          <a:bodyPr vert="horz" wrap="square" lIns="0" tIns="67310" rIns="0" bIns="0" rtlCol="0">
            <a:spAutoFit/>
          </a:bodyPr>
          <a:lstStyle/>
          <a:p>
            <a:pPr marL="100965">
              <a:lnSpc>
                <a:spcPct val="100000"/>
              </a:lnSpc>
              <a:spcBef>
                <a:spcPts val="530"/>
              </a:spcBef>
              <a:tabLst>
                <a:tab pos="2790190" algn="l"/>
                <a:tab pos="6985000" algn="l"/>
              </a:tabLst>
            </a:pPr>
            <a:r>
              <a:rPr sz="1300" dirty="0">
                <a:solidFill>
                  <a:srgbClr val="FFFFFF"/>
                </a:solidFill>
                <a:latin typeface="HGP創英角ｺﾞｼｯｸUB"/>
                <a:cs typeface="HGP創英角ｺﾞｼｯｸUB"/>
              </a:rPr>
              <a:t>STEP3</a:t>
            </a:r>
            <a:r>
              <a:rPr sz="1300" spc="380" dirty="0">
                <a:solidFill>
                  <a:srgbClr val="FFFFFF"/>
                </a:solidFill>
                <a:latin typeface="HGP創英角ｺﾞｼｯｸUB"/>
                <a:cs typeface="HGP創英角ｺﾞｼｯｸUB"/>
              </a:rPr>
              <a:t> </a:t>
            </a:r>
            <a:r>
              <a:rPr sz="1300" dirty="0">
                <a:solidFill>
                  <a:srgbClr val="FFFFFF"/>
                </a:solidFill>
                <a:latin typeface="HGP創英角ｺﾞｼｯｸUB"/>
                <a:cs typeface="HGP創英角ｺﾞｼｯｸUB"/>
              </a:rPr>
              <a:t>事業者とのコミュニケーショ</a:t>
            </a:r>
            <a:r>
              <a:rPr sz="1300" spc="-50" dirty="0">
                <a:solidFill>
                  <a:srgbClr val="FFFFFF"/>
                </a:solidFill>
                <a:latin typeface="HGP創英角ｺﾞｼｯｸUB"/>
                <a:cs typeface="HGP創英角ｺﾞｼｯｸUB"/>
              </a:rPr>
              <a:t>ン</a:t>
            </a:r>
            <a:r>
              <a:rPr sz="1300" dirty="0">
                <a:solidFill>
                  <a:srgbClr val="FFFFFF"/>
                </a:solidFill>
                <a:latin typeface="HGP創英角ｺﾞｼｯｸUB"/>
                <a:cs typeface="HGP創英角ｺﾞｼｯｸUB"/>
              </a:rPr>
              <a:t>	事業者</a:t>
            </a:r>
            <a:r>
              <a:rPr sz="1300" spc="-565" dirty="0">
                <a:solidFill>
                  <a:srgbClr val="FFFFFF"/>
                </a:solidFill>
                <a:latin typeface="HGP創英角ｺﾞｼｯｸUB"/>
                <a:cs typeface="HGP創英角ｺﾞｼｯｸUB"/>
              </a:rPr>
              <a:t>か</a:t>
            </a:r>
            <a:r>
              <a:rPr sz="1300" dirty="0">
                <a:solidFill>
                  <a:srgbClr val="FFFFFF"/>
                </a:solidFill>
                <a:latin typeface="HGP創英角ｺﾞｼｯｸUB"/>
                <a:cs typeface="HGP創英角ｺﾞｼｯｸUB"/>
              </a:rPr>
              <a:t>らの声を踏まえて、「実施方針を完成」させよ</a:t>
            </a:r>
            <a:r>
              <a:rPr sz="1300" spc="-50" dirty="0">
                <a:solidFill>
                  <a:srgbClr val="FFFFFF"/>
                </a:solidFill>
                <a:latin typeface="HGP創英角ｺﾞｼｯｸUB"/>
                <a:cs typeface="HGP創英角ｺﾞｼｯｸUB"/>
              </a:rPr>
              <a:t>う</a:t>
            </a:r>
            <a:r>
              <a:rPr sz="1300" dirty="0">
                <a:solidFill>
                  <a:srgbClr val="FFFFFF"/>
                </a:solidFill>
                <a:latin typeface="HGP創英角ｺﾞｼｯｸUB"/>
                <a:cs typeface="HGP創英角ｺﾞｼｯｸUB"/>
              </a:rPr>
              <a:t>	</a:t>
            </a:r>
            <a:r>
              <a:rPr sz="1650" b="1" spc="-15" baseline="2525" dirty="0">
                <a:solidFill>
                  <a:srgbClr val="7E7E7E"/>
                </a:solidFill>
                <a:latin typeface="BIZ UDPゴシック"/>
                <a:cs typeface="BIZ UDPゴシック"/>
              </a:rPr>
              <a:t>Ｑ3-</a:t>
            </a:r>
            <a:r>
              <a:rPr sz="1650" b="1" spc="-75" baseline="2525" dirty="0">
                <a:solidFill>
                  <a:srgbClr val="7E7E7E"/>
                </a:solidFill>
                <a:latin typeface="BIZ UDPゴシック"/>
                <a:cs typeface="BIZ UDPゴシック"/>
              </a:rPr>
              <a:t>7</a:t>
            </a:r>
            <a:endParaRPr sz="1650" baseline="2525">
              <a:latin typeface="BIZ UDPゴシック"/>
              <a:cs typeface="BIZ UDPゴシック"/>
            </a:endParaRPr>
          </a:p>
        </p:txBody>
      </p:sp>
      <p:sp>
        <p:nvSpPr>
          <p:cNvPr id="21" name="object 21"/>
          <p:cNvSpPr txBox="1"/>
          <p:nvPr/>
        </p:nvSpPr>
        <p:spPr>
          <a:xfrm>
            <a:off x="1473264" y="4066557"/>
            <a:ext cx="785495" cy="329565"/>
          </a:xfrm>
          <a:prstGeom prst="rect">
            <a:avLst/>
          </a:prstGeom>
        </p:spPr>
        <p:txBody>
          <a:bodyPr vert="horz" wrap="square" lIns="0" tIns="12065" rIns="0" bIns="0" rtlCol="0">
            <a:spAutoFit/>
          </a:bodyPr>
          <a:lstStyle/>
          <a:p>
            <a:pPr marL="154305" marR="5080" indent="-142240">
              <a:lnSpc>
                <a:spcPct val="100000"/>
              </a:lnSpc>
              <a:spcBef>
                <a:spcPts val="95"/>
              </a:spcBef>
            </a:pPr>
            <a:r>
              <a:rPr sz="1000" spc="-20" dirty="0">
                <a:latin typeface="BIZ UDPゴシック"/>
                <a:cs typeface="BIZ UDPゴシック"/>
              </a:rPr>
              <a:t>事業者の連携スキーム</a:t>
            </a:r>
            <a:endParaRPr sz="1000">
              <a:latin typeface="BIZ UDPゴシック"/>
              <a:cs typeface="BIZ UDPゴシック"/>
            </a:endParaRPr>
          </a:p>
        </p:txBody>
      </p:sp>
      <p:sp>
        <p:nvSpPr>
          <p:cNvPr id="22" name="object 22"/>
          <p:cNvSpPr txBox="1"/>
          <p:nvPr/>
        </p:nvSpPr>
        <p:spPr>
          <a:xfrm>
            <a:off x="6184565" y="5199611"/>
            <a:ext cx="1144270" cy="177800"/>
          </a:xfrm>
          <a:prstGeom prst="rect">
            <a:avLst/>
          </a:prstGeom>
        </p:spPr>
        <p:txBody>
          <a:bodyPr vert="horz" wrap="square" lIns="0" tIns="12065" rIns="0" bIns="0" rtlCol="0">
            <a:spAutoFit/>
          </a:bodyPr>
          <a:lstStyle/>
          <a:p>
            <a:pPr marL="12700">
              <a:lnSpc>
                <a:spcPct val="100000"/>
              </a:lnSpc>
              <a:spcBef>
                <a:spcPts val="95"/>
              </a:spcBef>
            </a:pPr>
            <a:r>
              <a:rPr sz="1000" spc="-25" dirty="0">
                <a:latin typeface="BIZ UDPゴシック"/>
                <a:cs typeface="BIZ UDPゴシック"/>
              </a:rPr>
              <a:t>公募型プロポーザル</a:t>
            </a:r>
            <a:endParaRPr sz="1000">
              <a:latin typeface="BIZ UDPゴシック"/>
              <a:cs typeface="BIZ UDPゴシック"/>
            </a:endParaRPr>
          </a:p>
        </p:txBody>
      </p:sp>
      <p:sp>
        <p:nvSpPr>
          <p:cNvPr id="23" name="object 23"/>
          <p:cNvSpPr txBox="1"/>
          <p:nvPr/>
        </p:nvSpPr>
        <p:spPr>
          <a:xfrm>
            <a:off x="3232651" y="5199611"/>
            <a:ext cx="1146810" cy="177800"/>
          </a:xfrm>
          <a:prstGeom prst="rect">
            <a:avLst/>
          </a:prstGeom>
        </p:spPr>
        <p:txBody>
          <a:bodyPr vert="horz" wrap="square" lIns="0" tIns="12065" rIns="0" bIns="0" rtlCol="0">
            <a:spAutoFit/>
          </a:bodyPr>
          <a:lstStyle/>
          <a:p>
            <a:pPr marL="12700">
              <a:lnSpc>
                <a:spcPct val="100000"/>
              </a:lnSpc>
              <a:spcBef>
                <a:spcPts val="95"/>
              </a:spcBef>
            </a:pPr>
            <a:r>
              <a:rPr sz="1000" spc="-20" dirty="0">
                <a:latin typeface="BIZ UDPゴシック"/>
                <a:cs typeface="BIZ UDPゴシック"/>
              </a:rPr>
              <a:t>公募型プロポーザル</a:t>
            </a:r>
            <a:endParaRPr sz="1000">
              <a:latin typeface="BIZ UDPゴシック"/>
              <a:cs typeface="BIZ UDPゴシック"/>
            </a:endParaRPr>
          </a:p>
        </p:txBody>
      </p:sp>
      <p:sp>
        <p:nvSpPr>
          <p:cNvPr id="24" name="object 24"/>
          <p:cNvSpPr txBox="1"/>
          <p:nvPr/>
        </p:nvSpPr>
        <p:spPr>
          <a:xfrm>
            <a:off x="1599877" y="5122972"/>
            <a:ext cx="532130" cy="330200"/>
          </a:xfrm>
          <a:prstGeom prst="rect">
            <a:avLst/>
          </a:prstGeom>
        </p:spPr>
        <p:txBody>
          <a:bodyPr vert="horz" wrap="square" lIns="0" tIns="12700" rIns="0" bIns="0" rtlCol="0">
            <a:spAutoFit/>
          </a:bodyPr>
          <a:lstStyle/>
          <a:p>
            <a:pPr marL="74930">
              <a:lnSpc>
                <a:spcPts val="1200"/>
              </a:lnSpc>
              <a:spcBef>
                <a:spcPts val="100"/>
              </a:spcBef>
            </a:pPr>
            <a:r>
              <a:rPr sz="1000" spc="-25" dirty="0">
                <a:latin typeface="BIZ UDPゴシック"/>
                <a:cs typeface="BIZ UDPゴシック"/>
              </a:rPr>
              <a:t>事業者</a:t>
            </a:r>
            <a:endParaRPr sz="1000">
              <a:latin typeface="BIZ UDPゴシック"/>
              <a:cs typeface="BIZ UDPゴシック"/>
            </a:endParaRPr>
          </a:p>
          <a:p>
            <a:pPr marL="12700">
              <a:lnSpc>
                <a:spcPct val="100000"/>
              </a:lnSpc>
            </a:pPr>
            <a:r>
              <a:rPr sz="1000" spc="-20" dirty="0">
                <a:latin typeface="BIZ UDPゴシック"/>
                <a:cs typeface="BIZ UDPゴシック"/>
              </a:rPr>
              <a:t>選定方式</a:t>
            </a:r>
            <a:endParaRPr sz="1000">
              <a:latin typeface="BIZ UDPゴシック"/>
              <a:cs typeface="BIZ UDPゴシック"/>
            </a:endParaRPr>
          </a:p>
        </p:txBody>
      </p:sp>
      <p:sp>
        <p:nvSpPr>
          <p:cNvPr id="25" name="object 25"/>
          <p:cNvSpPr txBox="1"/>
          <p:nvPr/>
        </p:nvSpPr>
        <p:spPr>
          <a:xfrm>
            <a:off x="5380713" y="5554783"/>
            <a:ext cx="2752090" cy="481330"/>
          </a:xfrm>
          <a:prstGeom prst="rect">
            <a:avLst/>
          </a:prstGeom>
        </p:spPr>
        <p:txBody>
          <a:bodyPr vert="horz" wrap="square" lIns="0" tIns="12065" rIns="0" bIns="0" rtlCol="0">
            <a:spAutoFit/>
          </a:bodyPr>
          <a:lstStyle/>
          <a:p>
            <a:pPr algn="ctr">
              <a:lnSpc>
                <a:spcPts val="1200"/>
              </a:lnSpc>
              <a:spcBef>
                <a:spcPts val="95"/>
              </a:spcBef>
            </a:pPr>
            <a:r>
              <a:rPr sz="1000" spc="-20" dirty="0">
                <a:latin typeface="BIZ UDPゴシック"/>
                <a:cs typeface="BIZ UDPゴシック"/>
              </a:rPr>
              <a:t>参加資格要件としての地域要件は無し</a:t>
            </a:r>
            <a:endParaRPr sz="1000">
              <a:latin typeface="BIZ UDPゴシック"/>
              <a:cs typeface="BIZ UDPゴシック"/>
            </a:endParaRPr>
          </a:p>
          <a:p>
            <a:pPr algn="ctr">
              <a:lnSpc>
                <a:spcPts val="1195"/>
              </a:lnSpc>
            </a:pPr>
            <a:r>
              <a:rPr sz="1000" spc="-10" dirty="0">
                <a:latin typeface="BIZ UDPゴシック"/>
                <a:cs typeface="BIZ UDPゴシック"/>
              </a:rPr>
              <a:t>※</a:t>
            </a:r>
            <a:r>
              <a:rPr sz="1000" b="1" u="sng" spc="-10" dirty="0">
                <a:uFill>
                  <a:solidFill>
                    <a:srgbClr val="000000"/>
                  </a:solidFill>
                </a:uFill>
                <a:latin typeface="BIZ UDPゴシック"/>
                <a:cs typeface="BIZ UDPゴシック"/>
              </a:rPr>
              <a:t>町内業者</a:t>
            </a:r>
            <a:r>
              <a:rPr sz="1000" u="none" spc="-10" dirty="0">
                <a:latin typeface="BIZ UDPゴシック"/>
                <a:cs typeface="BIZ UDPゴシック"/>
              </a:rPr>
              <a:t>（本店）が50</a:t>
            </a:r>
            <a:r>
              <a:rPr sz="1000" u="none" spc="-45" dirty="0">
                <a:latin typeface="BIZ UDPゴシック"/>
                <a:cs typeface="BIZ UDPゴシック"/>
              </a:rPr>
              <a:t>％以上の金額の業務履行</a:t>
            </a:r>
            <a:endParaRPr sz="1000">
              <a:latin typeface="BIZ UDPゴシック"/>
              <a:cs typeface="BIZ UDPゴシック"/>
            </a:endParaRPr>
          </a:p>
          <a:p>
            <a:pPr marR="2540" algn="ctr">
              <a:lnSpc>
                <a:spcPts val="1200"/>
              </a:lnSpc>
            </a:pPr>
            <a:r>
              <a:rPr sz="1000" b="1" u="sng" spc="-10" dirty="0">
                <a:uFill>
                  <a:solidFill>
                    <a:srgbClr val="000000"/>
                  </a:solidFill>
                </a:uFill>
                <a:latin typeface="BIZ UDPゴシック"/>
                <a:cs typeface="BIZ UDPゴシック"/>
              </a:rPr>
              <a:t>（再委託含む</a:t>
            </a:r>
            <a:r>
              <a:rPr sz="1000" b="1" u="sng" spc="-50" dirty="0">
                <a:uFill>
                  <a:solidFill>
                    <a:srgbClr val="000000"/>
                  </a:solidFill>
                </a:uFill>
                <a:latin typeface="BIZ UDPゴシック"/>
                <a:cs typeface="BIZ UDPゴシック"/>
              </a:rPr>
              <a:t>）</a:t>
            </a:r>
            <a:endParaRPr sz="1000">
              <a:latin typeface="BIZ UDPゴシック"/>
              <a:cs typeface="BIZ UDPゴシック"/>
            </a:endParaRPr>
          </a:p>
        </p:txBody>
      </p:sp>
      <p:sp>
        <p:nvSpPr>
          <p:cNvPr id="26" name="object 26"/>
          <p:cNvSpPr txBox="1"/>
          <p:nvPr/>
        </p:nvSpPr>
        <p:spPr>
          <a:xfrm>
            <a:off x="2445962" y="5563223"/>
            <a:ext cx="2718435" cy="463550"/>
          </a:xfrm>
          <a:prstGeom prst="rect">
            <a:avLst/>
          </a:prstGeom>
        </p:spPr>
        <p:txBody>
          <a:bodyPr vert="horz" wrap="square" lIns="0" tIns="12065" rIns="0" bIns="0" rtlCol="0">
            <a:spAutoFit/>
          </a:bodyPr>
          <a:lstStyle/>
          <a:p>
            <a:pPr algn="ctr">
              <a:lnSpc>
                <a:spcPts val="1200"/>
              </a:lnSpc>
              <a:spcBef>
                <a:spcPts val="95"/>
              </a:spcBef>
            </a:pPr>
            <a:r>
              <a:rPr sz="1000" spc="-15" dirty="0">
                <a:latin typeface="BIZ UDPゴシック"/>
                <a:cs typeface="BIZ UDPゴシック"/>
              </a:rPr>
              <a:t>構成企業は</a:t>
            </a:r>
            <a:r>
              <a:rPr sz="1000" b="1" u="sng" spc="-10" dirty="0">
                <a:uFill>
                  <a:solidFill>
                    <a:srgbClr val="000000"/>
                  </a:solidFill>
                </a:uFill>
                <a:latin typeface="BIZ UDPゴシック"/>
                <a:cs typeface="BIZ UDPゴシック"/>
              </a:rPr>
              <a:t>市内業者</a:t>
            </a:r>
            <a:r>
              <a:rPr sz="900" u="none" spc="-20" dirty="0">
                <a:latin typeface="BIZ UDPゴシック"/>
                <a:cs typeface="BIZ UDPゴシック"/>
              </a:rPr>
              <a:t>（</a:t>
            </a:r>
            <a:r>
              <a:rPr sz="900" u="none" spc="-30" dirty="0">
                <a:latin typeface="BIZ UDPゴシック"/>
                <a:cs typeface="BIZ UDPゴシック"/>
              </a:rPr>
              <a:t>本社、本店又は営業所</a:t>
            </a:r>
            <a:r>
              <a:rPr sz="900" u="none" spc="-50" dirty="0">
                <a:latin typeface="BIZ UDPゴシック"/>
                <a:cs typeface="BIZ UDPゴシック"/>
              </a:rPr>
              <a:t>）</a:t>
            </a:r>
            <a:endParaRPr sz="900">
              <a:latin typeface="BIZ UDPゴシック"/>
              <a:cs typeface="BIZ UDPゴシック"/>
            </a:endParaRPr>
          </a:p>
          <a:p>
            <a:pPr marL="12700" marR="5080" algn="ctr">
              <a:lnSpc>
                <a:spcPts val="1080"/>
              </a:lnSpc>
              <a:spcBef>
                <a:spcPts val="135"/>
              </a:spcBef>
            </a:pPr>
            <a:r>
              <a:rPr sz="1000" spc="-20" dirty="0">
                <a:latin typeface="BIZ UDPゴシック"/>
                <a:cs typeface="BIZ UDPゴシック"/>
              </a:rPr>
              <a:t>※ただし、コンサルは県内業者</a:t>
            </a:r>
            <a:r>
              <a:rPr sz="900" spc="-20" dirty="0">
                <a:latin typeface="BIZ UDPゴシック"/>
                <a:cs typeface="BIZ UDPゴシック"/>
              </a:rPr>
              <a:t>（</a:t>
            </a:r>
            <a:r>
              <a:rPr sz="900" spc="-25" dirty="0">
                <a:latin typeface="BIZ UDPゴシック"/>
                <a:cs typeface="BIZ UDPゴシック"/>
              </a:rPr>
              <a:t>本社、本店又は</a:t>
            </a:r>
            <a:r>
              <a:rPr sz="900" spc="-830" dirty="0">
                <a:latin typeface="BIZ UDPゴシック"/>
                <a:cs typeface="BIZ UDPゴシック"/>
              </a:rPr>
              <a:t>営</a:t>
            </a:r>
            <a:r>
              <a:rPr sz="900" spc="-25" dirty="0">
                <a:latin typeface="BIZ UDPゴシック"/>
                <a:cs typeface="BIZ UDPゴシック"/>
              </a:rPr>
              <a:t> 業所</a:t>
            </a:r>
            <a:r>
              <a:rPr sz="900" spc="-50" dirty="0">
                <a:latin typeface="BIZ UDPゴシック"/>
                <a:cs typeface="BIZ UDPゴシック"/>
              </a:rPr>
              <a:t>）</a:t>
            </a:r>
            <a:endParaRPr sz="900">
              <a:latin typeface="BIZ UDPゴシック"/>
              <a:cs typeface="BIZ UDPゴシック"/>
            </a:endParaRPr>
          </a:p>
        </p:txBody>
      </p:sp>
      <p:sp>
        <p:nvSpPr>
          <p:cNvPr id="27" name="object 27"/>
          <p:cNvSpPr txBox="1"/>
          <p:nvPr/>
        </p:nvSpPr>
        <p:spPr>
          <a:xfrm>
            <a:off x="1599877" y="5696582"/>
            <a:ext cx="532130" cy="177800"/>
          </a:xfrm>
          <a:prstGeom prst="rect">
            <a:avLst/>
          </a:prstGeom>
        </p:spPr>
        <p:txBody>
          <a:bodyPr vert="horz" wrap="square" lIns="0" tIns="12065" rIns="0" bIns="0" rtlCol="0">
            <a:spAutoFit/>
          </a:bodyPr>
          <a:lstStyle/>
          <a:p>
            <a:pPr marL="12700">
              <a:lnSpc>
                <a:spcPct val="100000"/>
              </a:lnSpc>
              <a:spcBef>
                <a:spcPts val="95"/>
              </a:spcBef>
            </a:pPr>
            <a:r>
              <a:rPr sz="1000" spc="-20" dirty="0">
                <a:latin typeface="BIZ UDPゴシック"/>
                <a:cs typeface="BIZ UDPゴシック"/>
              </a:rPr>
              <a:t>地域要件</a:t>
            </a:r>
            <a:endParaRPr sz="1000">
              <a:latin typeface="BIZ UDPゴシック"/>
              <a:cs typeface="BIZ UDPゴシック"/>
            </a:endParaRPr>
          </a:p>
        </p:txBody>
      </p:sp>
      <p:grpSp>
        <p:nvGrpSpPr>
          <p:cNvPr id="28" name="object 28"/>
          <p:cNvGrpSpPr/>
          <p:nvPr/>
        </p:nvGrpSpPr>
        <p:grpSpPr>
          <a:xfrm>
            <a:off x="2482741" y="3856452"/>
            <a:ext cx="2775585" cy="668655"/>
            <a:chOff x="2482741" y="3856452"/>
            <a:chExt cx="2775585" cy="668655"/>
          </a:xfrm>
        </p:grpSpPr>
        <p:sp>
          <p:nvSpPr>
            <p:cNvPr id="29" name="object 29"/>
            <p:cNvSpPr/>
            <p:nvPr/>
          </p:nvSpPr>
          <p:spPr>
            <a:xfrm>
              <a:off x="2498616" y="3872327"/>
              <a:ext cx="2743835" cy="636905"/>
            </a:xfrm>
            <a:custGeom>
              <a:avLst/>
              <a:gdLst/>
              <a:ahLst/>
              <a:cxnLst/>
              <a:rect l="l" t="t" r="r" b="b"/>
              <a:pathLst>
                <a:path w="2743835" h="636904">
                  <a:moveTo>
                    <a:pt x="2743283" y="0"/>
                  </a:moveTo>
                  <a:lnTo>
                    <a:pt x="0" y="0"/>
                  </a:lnTo>
                  <a:lnTo>
                    <a:pt x="0" y="636406"/>
                  </a:lnTo>
                  <a:lnTo>
                    <a:pt x="2743283" y="636406"/>
                  </a:lnTo>
                  <a:lnTo>
                    <a:pt x="2743283" y="0"/>
                  </a:lnTo>
                  <a:close/>
                </a:path>
              </a:pathLst>
            </a:custGeom>
            <a:solidFill>
              <a:srgbClr val="EBF0DE"/>
            </a:solidFill>
          </p:spPr>
          <p:txBody>
            <a:bodyPr wrap="square" lIns="0" tIns="0" rIns="0" bIns="0" rtlCol="0"/>
            <a:lstStyle/>
            <a:p>
              <a:endParaRPr/>
            </a:p>
          </p:txBody>
        </p:sp>
        <p:sp>
          <p:nvSpPr>
            <p:cNvPr id="30" name="object 30"/>
            <p:cNvSpPr/>
            <p:nvPr/>
          </p:nvSpPr>
          <p:spPr>
            <a:xfrm>
              <a:off x="2498616" y="3872327"/>
              <a:ext cx="2743835" cy="636905"/>
            </a:xfrm>
            <a:custGeom>
              <a:avLst/>
              <a:gdLst/>
              <a:ahLst/>
              <a:cxnLst/>
              <a:rect l="l" t="t" r="r" b="b"/>
              <a:pathLst>
                <a:path w="2743835" h="636904">
                  <a:moveTo>
                    <a:pt x="0" y="636406"/>
                  </a:moveTo>
                  <a:lnTo>
                    <a:pt x="2743283" y="636406"/>
                  </a:lnTo>
                  <a:lnTo>
                    <a:pt x="2743283" y="0"/>
                  </a:lnTo>
                  <a:lnTo>
                    <a:pt x="0" y="0"/>
                  </a:lnTo>
                  <a:lnTo>
                    <a:pt x="0" y="636406"/>
                  </a:lnTo>
                  <a:close/>
                </a:path>
              </a:pathLst>
            </a:custGeom>
            <a:ln w="31651">
              <a:solidFill>
                <a:srgbClr val="4F6128"/>
              </a:solidFill>
            </a:ln>
          </p:spPr>
          <p:txBody>
            <a:bodyPr wrap="square" lIns="0" tIns="0" rIns="0" bIns="0" rtlCol="0"/>
            <a:lstStyle/>
            <a:p>
              <a:endParaRPr/>
            </a:p>
          </p:txBody>
        </p:sp>
      </p:grpSp>
      <p:sp>
        <p:nvSpPr>
          <p:cNvPr id="31" name="object 31"/>
          <p:cNvSpPr txBox="1"/>
          <p:nvPr/>
        </p:nvSpPr>
        <p:spPr>
          <a:xfrm>
            <a:off x="3723910" y="3908159"/>
            <a:ext cx="290195" cy="193675"/>
          </a:xfrm>
          <a:prstGeom prst="rect">
            <a:avLst/>
          </a:prstGeom>
        </p:spPr>
        <p:txBody>
          <a:bodyPr vert="horz" wrap="square" lIns="0" tIns="12700" rIns="0" bIns="0" rtlCol="0">
            <a:spAutoFit/>
          </a:bodyPr>
          <a:lstStyle/>
          <a:p>
            <a:pPr marL="12700">
              <a:lnSpc>
                <a:spcPct val="100000"/>
              </a:lnSpc>
              <a:spcBef>
                <a:spcPts val="100"/>
              </a:spcBef>
            </a:pPr>
            <a:r>
              <a:rPr sz="1100" spc="-40" dirty="0">
                <a:solidFill>
                  <a:srgbClr val="4F6128"/>
                </a:solidFill>
                <a:latin typeface="BIZ UDPゴシック"/>
                <a:cs typeface="BIZ UDPゴシック"/>
              </a:rPr>
              <a:t>ＪＶ </a:t>
            </a:r>
            <a:endParaRPr sz="1100">
              <a:latin typeface="BIZ UDPゴシック"/>
              <a:cs typeface="BIZ UDPゴシック"/>
            </a:endParaRPr>
          </a:p>
        </p:txBody>
      </p:sp>
      <p:grpSp>
        <p:nvGrpSpPr>
          <p:cNvPr id="32" name="object 32"/>
          <p:cNvGrpSpPr/>
          <p:nvPr/>
        </p:nvGrpSpPr>
        <p:grpSpPr>
          <a:xfrm>
            <a:off x="2497772" y="3473096"/>
            <a:ext cx="1873250" cy="1106805"/>
            <a:chOff x="2497772" y="3473096"/>
            <a:chExt cx="1873250" cy="1106805"/>
          </a:xfrm>
        </p:grpSpPr>
        <p:sp>
          <p:nvSpPr>
            <p:cNvPr id="33" name="object 33"/>
            <p:cNvSpPr/>
            <p:nvPr/>
          </p:nvSpPr>
          <p:spPr>
            <a:xfrm>
              <a:off x="2497772" y="3473096"/>
              <a:ext cx="773430" cy="186055"/>
            </a:xfrm>
            <a:custGeom>
              <a:avLst/>
              <a:gdLst/>
              <a:ahLst/>
              <a:cxnLst/>
              <a:rect l="l" t="t" r="r" b="b"/>
              <a:pathLst>
                <a:path w="773429" h="186054">
                  <a:moveTo>
                    <a:pt x="742093" y="0"/>
                  </a:moveTo>
                  <a:lnTo>
                    <a:pt x="30949" y="0"/>
                  </a:lnTo>
                  <a:lnTo>
                    <a:pt x="18873" y="2422"/>
                  </a:lnTo>
                  <a:lnTo>
                    <a:pt x="9038" y="9038"/>
                  </a:lnTo>
                  <a:lnTo>
                    <a:pt x="2422" y="18872"/>
                  </a:lnTo>
                  <a:lnTo>
                    <a:pt x="0" y="30948"/>
                  </a:lnTo>
                  <a:lnTo>
                    <a:pt x="0" y="154740"/>
                  </a:lnTo>
                  <a:lnTo>
                    <a:pt x="2422" y="166757"/>
                  </a:lnTo>
                  <a:lnTo>
                    <a:pt x="9038" y="176597"/>
                  </a:lnTo>
                  <a:lnTo>
                    <a:pt x="18873" y="183246"/>
                  </a:lnTo>
                  <a:lnTo>
                    <a:pt x="30949" y="185688"/>
                  </a:lnTo>
                  <a:lnTo>
                    <a:pt x="742093" y="185688"/>
                  </a:lnTo>
                  <a:lnTo>
                    <a:pt x="754191" y="183246"/>
                  </a:lnTo>
                  <a:lnTo>
                    <a:pt x="764074" y="176597"/>
                  </a:lnTo>
                  <a:lnTo>
                    <a:pt x="770739" y="166757"/>
                  </a:lnTo>
                  <a:lnTo>
                    <a:pt x="773183" y="154740"/>
                  </a:lnTo>
                  <a:lnTo>
                    <a:pt x="773183" y="30948"/>
                  </a:lnTo>
                  <a:lnTo>
                    <a:pt x="770739" y="18872"/>
                  </a:lnTo>
                  <a:lnTo>
                    <a:pt x="764074" y="9038"/>
                  </a:lnTo>
                  <a:lnTo>
                    <a:pt x="754191" y="2422"/>
                  </a:lnTo>
                  <a:lnTo>
                    <a:pt x="742093" y="0"/>
                  </a:lnTo>
                  <a:close/>
                </a:path>
              </a:pathLst>
            </a:custGeom>
            <a:solidFill>
              <a:srgbClr val="4F81BC"/>
            </a:solidFill>
          </p:spPr>
          <p:txBody>
            <a:bodyPr wrap="square" lIns="0" tIns="0" rIns="0" bIns="0" rtlCol="0"/>
            <a:lstStyle/>
            <a:p>
              <a:endParaRPr/>
            </a:p>
          </p:txBody>
        </p:sp>
        <p:sp>
          <p:nvSpPr>
            <p:cNvPr id="34" name="object 34"/>
            <p:cNvSpPr/>
            <p:nvPr/>
          </p:nvSpPr>
          <p:spPr>
            <a:xfrm>
              <a:off x="3441461" y="4524770"/>
              <a:ext cx="922019" cy="47625"/>
            </a:xfrm>
            <a:custGeom>
              <a:avLst/>
              <a:gdLst/>
              <a:ahLst/>
              <a:cxnLst/>
              <a:rect l="l" t="t" r="r" b="b"/>
              <a:pathLst>
                <a:path w="922020" h="47625">
                  <a:moveTo>
                    <a:pt x="921743" y="0"/>
                  </a:moveTo>
                  <a:lnTo>
                    <a:pt x="919523" y="18423"/>
                  </a:lnTo>
                  <a:lnTo>
                    <a:pt x="913478" y="33445"/>
                  </a:lnTo>
                  <a:lnTo>
                    <a:pt x="904531" y="43560"/>
                  </a:lnTo>
                  <a:lnTo>
                    <a:pt x="893606" y="47266"/>
                  </a:lnTo>
                  <a:lnTo>
                    <a:pt x="27995" y="47266"/>
                  </a:lnTo>
                  <a:lnTo>
                    <a:pt x="17092" y="43560"/>
                  </a:lnTo>
                  <a:lnTo>
                    <a:pt x="8194" y="33445"/>
                  </a:lnTo>
                  <a:lnTo>
                    <a:pt x="2198" y="18423"/>
                  </a:lnTo>
                  <a:lnTo>
                    <a:pt x="0" y="0"/>
                  </a:lnTo>
                </a:path>
              </a:pathLst>
            </a:custGeom>
            <a:ln w="14067">
              <a:solidFill>
                <a:srgbClr val="000000"/>
              </a:solidFill>
            </a:ln>
          </p:spPr>
          <p:txBody>
            <a:bodyPr wrap="square" lIns="0" tIns="0" rIns="0" bIns="0" rtlCol="0"/>
            <a:lstStyle/>
            <a:p>
              <a:endParaRPr/>
            </a:p>
          </p:txBody>
        </p:sp>
      </p:grpSp>
      <p:sp>
        <p:nvSpPr>
          <p:cNvPr id="35" name="object 35"/>
          <p:cNvSpPr txBox="1"/>
          <p:nvPr/>
        </p:nvSpPr>
        <p:spPr>
          <a:xfrm>
            <a:off x="2418248" y="4559477"/>
            <a:ext cx="891540" cy="261620"/>
          </a:xfrm>
          <a:prstGeom prst="rect">
            <a:avLst/>
          </a:prstGeom>
        </p:spPr>
        <p:txBody>
          <a:bodyPr vert="horz" wrap="square" lIns="0" tIns="15240" rIns="0" bIns="0" rtlCol="0">
            <a:spAutoFit/>
          </a:bodyPr>
          <a:lstStyle/>
          <a:p>
            <a:pPr marR="5080" algn="r">
              <a:lnSpc>
                <a:spcPct val="100000"/>
              </a:lnSpc>
              <a:spcBef>
                <a:spcPts val="120"/>
              </a:spcBef>
            </a:pPr>
            <a:r>
              <a:rPr sz="750" b="1" spc="35" dirty="0">
                <a:solidFill>
                  <a:srgbClr val="FF0000"/>
                </a:solidFill>
                <a:latin typeface="BIZ UDPゴシック"/>
                <a:cs typeface="BIZ UDPゴシック"/>
              </a:rPr>
              <a:t>マネジメント マネ</a:t>
            </a:r>
            <a:r>
              <a:rPr sz="750" b="1" spc="-705" dirty="0">
                <a:solidFill>
                  <a:srgbClr val="FF0000"/>
                </a:solidFill>
                <a:latin typeface="BIZ UDPゴシック"/>
                <a:cs typeface="BIZ UDPゴシック"/>
              </a:rPr>
              <a:t>ジ</a:t>
            </a:r>
            <a:endParaRPr sz="750">
              <a:latin typeface="BIZ UDPゴシック"/>
              <a:cs typeface="BIZ UDPゴシック"/>
            </a:endParaRPr>
          </a:p>
          <a:p>
            <a:pPr marR="13970" algn="r">
              <a:lnSpc>
                <a:spcPct val="100000"/>
              </a:lnSpc>
              <a:spcBef>
                <a:spcPts val="30"/>
              </a:spcBef>
              <a:tabLst>
                <a:tab pos="423545" algn="l"/>
              </a:tabLst>
            </a:pPr>
            <a:r>
              <a:rPr sz="750" dirty="0">
                <a:latin typeface="BIZ UDPゴシック"/>
                <a:cs typeface="BIZ UDPゴシック"/>
              </a:rPr>
              <a:t>窓</a:t>
            </a:r>
            <a:r>
              <a:rPr sz="750" spc="-50" dirty="0">
                <a:latin typeface="BIZ UDPゴシック"/>
                <a:cs typeface="BIZ UDPゴシック"/>
              </a:rPr>
              <a:t>口</a:t>
            </a:r>
            <a:r>
              <a:rPr sz="750" dirty="0">
                <a:latin typeface="BIZ UDPゴシック"/>
                <a:cs typeface="BIZ UDPゴシック"/>
              </a:rPr>
              <a:t>	</a:t>
            </a:r>
            <a:r>
              <a:rPr sz="750" b="1" dirty="0">
                <a:solidFill>
                  <a:srgbClr val="FF0000"/>
                </a:solidFill>
                <a:latin typeface="BIZ UDPゴシック"/>
                <a:cs typeface="BIZ UDPゴシック"/>
              </a:rPr>
              <a:t>メン</a:t>
            </a:r>
            <a:r>
              <a:rPr sz="750" b="1" spc="-50" dirty="0">
                <a:solidFill>
                  <a:srgbClr val="FF0000"/>
                </a:solidFill>
                <a:latin typeface="BIZ UDPゴシック"/>
                <a:cs typeface="BIZ UDPゴシック"/>
              </a:rPr>
              <a:t>ト</a:t>
            </a:r>
            <a:endParaRPr sz="750">
              <a:latin typeface="BIZ UDPゴシック"/>
              <a:cs typeface="BIZ UDPゴシック"/>
            </a:endParaRPr>
          </a:p>
        </p:txBody>
      </p:sp>
      <p:sp>
        <p:nvSpPr>
          <p:cNvPr id="36" name="object 36"/>
          <p:cNvSpPr txBox="1"/>
          <p:nvPr/>
        </p:nvSpPr>
        <p:spPr>
          <a:xfrm>
            <a:off x="2480710" y="4795822"/>
            <a:ext cx="787400" cy="270510"/>
          </a:xfrm>
          <a:prstGeom prst="rect">
            <a:avLst/>
          </a:prstGeom>
        </p:spPr>
        <p:txBody>
          <a:bodyPr vert="horz" wrap="square" lIns="0" tIns="15240" rIns="0" bIns="0" rtlCol="0">
            <a:spAutoFit/>
          </a:bodyPr>
          <a:lstStyle/>
          <a:p>
            <a:pPr marL="24130">
              <a:lnSpc>
                <a:spcPts val="805"/>
              </a:lnSpc>
              <a:spcBef>
                <a:spcPts val="120"/>
              </a:spcBef>
              <a:tabLst>
                <a:tab pos="578485" algn="l"/>
              </a:tabLst>
            </a:pPr>
            <a:r>
              <a:rPr sz="750" dirty="0">
                <a:latin typeface="BIZ UDPゴシック"/>
                <a:cs typeface="BIZ UDPゴシック"/>
              </a:rPr>
              <a:t>道路維</a:t>
            </a:r>
            <a:r>
              <a:rPr sz="750" spc="-50" dirty="0">
                <a:latin typeface="BIZ UDPゴシック"/>
                <a:cs typeface="BIZ UDPゴシック"/>
              </a:rPr>
              <a:t>持</a:t>
            </a:r>
            <a:r>
              <a:rPr sz="750" dirty="0">
                <a:latin typeface="BIZ UDPゴシック"/>
                <a:cs typeface="BIZ UDPゴシック"/>
              </a:rPr>
              <a:t>	</a:t>
            </a:r>
            <a:r>
              <a:rPr sz="750" b="1" dirty="0">
                <a:solidFill>
                  <a:srgbClr val="FF0000"/>
                </a:solidFill>
                <a:latin typeface="BIZ UDPゴシック"/>
                <a:cs typeface="BIZ UDPゴシック"/>
              </a:rPr>
              <a:t>支</a:t>
            </a:r>
            <a:r>
              <a:rPr sz="750" b="1" spc="-50" dirty="0">
                <a:solidFill>
                  <a:srgbClr val="FF0000"/>
                </a:solidFill>
                <a:latin typeface="BIZ UDPゴシック"/>
                <a:cs typeface="BIZ UDPゴシック"/>
              </a:rPr>
              <a:t>援</a:t>
            </a:r>
            <a:endParaRPr sz="750">
              <a:latin typeface="BIZ UDPゴシック"/>
              <a:cs typeface="BIZ UDPゴシック"/>
            </a:endParaRPr>
          </a:p>
          <a:p>
            <a:pPr marL="12700">
              <a:lnSpc>
                <a:spcPts val="1105"/>
              </a:lnSpc>
            </a:pPr>
            <a:r>
              <a:rPr sz="1000" spc="-15" dirty="0">
                <a:solidFill>
                  <a:srgbClr val="E36C09"/>
                </a:solidFill>
                <a:latin typeface="BIZ UDPゴシック"/>
                <a:cs typeface="BIZ UDPゴシック"/>
              </a:rPr>
              <a:t>【各社へ指示</a:t>
            </a:r>
            <a:r>
              <a:rPr sz="1000" spc="-994" dirty="0">
                <a:solidFill>
                  <a:srgbClr val="E36C09"/>
                </a:solidFill>
                <a:latin typeface="BIZ UDPゴシック"/>
                <a:cs typeface="BIZ UDPゴシック"/>
              </a:rPr>
              <a:t>】</a:t>
            </a:r>
            <a:endParaRPr sz="1000">
              <a:latin typeface="BIZ UDPゴシック"/>
              <a:cs typeface="BIZ UDPゴシック"/>
            </a:endParaRPr>
          </a:p>
        </p:txBody>
      </p:sp>
      <p:graphicFrame>
        <p:nvGraphicFramePr>
          <p:cNvPr id="37" name="object 37"/>
          <p:cNvGraphicFramePr>
            <a:graphicFrameLocks noGrp="1"/>
          </p:cNvGraphicFramePr>
          <p:nvPr/>
        </p:nvGraphicFramePr>
        <p:xfrm>
          <a:off x="2578804" y="4156768"/>
          <a:ext cx="2584448" cy="289560"/>
        </p:xfrm>
        <a:graphic>
          <a:graphicData uri="http://schemas.openxmlformats.org/drawingml/2006/table">
            <a:tbl>
              <a:tblPr firstRow="1" bandRow="1">
                <a:tableStyleId>{2D5ABB26-0587-4C30-8999-92F81FD0307C}</a:tableStyleId>
              </a:tblPr>
              <a:tblGrid>
                <a:gridCol w="306070">
                  <a:extLst>
                    <a:ext uri="{9D8B030D-6E8A-4147-A177-3AD203B41FA5}">
                      <a16:colId xmlns:a16="http://schemas.microsoft.com/office/drawing/2014/main" val="20000"/>
                    </a:ext>
                  </a:extLst>
                </a:gridCol>
                <a:gridCol w="560705">
                  <a:extLst>
                    <a:ext uri="{9D8B030D-6E8A-4147-A177-3AD203B41FA5}">
                      <a16:colId xmlns:a16="http://schemas.microsoft.com/office/drawing/2014/main" val="20001"/>
                    </a:ext>
                  </a:extLst>
                </a:gridCol>
                <a:gridCol w="304800">
                  <a:extLst>
                    <a:ext uri="{9D8B030D-6E8A-4147-A177-3AD203B41FA5}">
                      <a16:colId xmlns:a16="http://schemas.microsoft.com/office/drawing/2014/main" val="20002"/>
                    </a:ext>
                  </a:extLst>
                </a:gridCol>
                <a:gridCol w="303530">
                  <a:extLst>
                    <a:ext uri="{9D8B030D-6E8A-4147-A177-3AD203B41FA5}">
                      <a16:colId xmlns:a16="http://schemas.microsoft.com/office/drawing/2014/main" val="20003"/>
                    </a:ext>
                  </a:extLst>
                </a:gridCol>
                <a:gridCol w="306069">
                  <a:extLst>
                    <a:ext uri="{9D8B030D-6E8A-4147-A177-3AD203B41FA5}">
                      <a16:colId xmlns:a16="http://schemas.microsoft.com/office/drawing/2014/main" val="20004"/>
                    </a:ext>
                  </a:extLst>
                </a:gridCol>
                <a:gridCol w="306705">
                  <a:extLst>
                    <a:ext uri="{9D8B030D-6E8A-4147-A177-3AD203B41FA5}">
                      <a16:colId xmlns:a16="http://schemas.microsoft.com/office/drawing/2014/main" val="20005"/>
                    </a:ext>
                  </a:extLst>
                </a:gridCol>
                <a:gridCol w="496569">
                  <a:extLst>
                    <a:ext uri="{9D8B030D-6E8A-4147-A177-3AD203B41FA5}">
                      <a16:colId xmlns:a16="http://schemas.microsoft.com/office/drawing/2014/main" val="20006"/>
                    </a:ext>
                  </a:extLst>
                </a:gridCol>
              </a:tblGrid>
              <a:tr h="167005">
                <a:tc>
                  <a:txBody>
                    <a:bodyPr/>
                    <a:lstStyle/>
                    <a:p>
                      <a:pPr marR="7620" algn="ctr">
                        <a:lnSpc>
                          <a:spcPts val="1200"/>
                        </a:lnSpc>
                      </a:pPr>
                      <a:r>
                        <a:rPr sz="1000" b="1" spc="-30" dirty="0">
                          <a:solidFill>
                            <a:srgbClr val="FFFFFF"/>
                          </a:solidFill>
                          <a:latin typeface="BIZ UDPゴシック"/>
                          <a:cs typeface="BIZ UDPゴシック"/>
                        </a:rPr>
                        <a:t>建設</a:t>
                      </a:r>
                      <a:endParaRPr sz="1000">
                        <a:latin typeface="BIZ UDPゴシック"/>
                        <a:cs typeface="BIZ UDPゴシック"/>
                      </a:endParaRPr>
                    </a:p>
                  </a:txBody>
                  <a:tcPr marL="0" marR="0" marT="0" marB="0">
                    <a:lnR w="28575">
                      <a:solidFill>
                        <a:srgbClr val="FFFFFF"/>
                      </a:solidFill>
                      <a:prstDash val="solid"/>
                    </a:lnR>
                    <a:solidFill>
                      <a:srgbClr val="E36C09"/>
                    </a:solidFill>
                  </a:tcPr>
                </a:tc>
                <a:tc>
                  <a:txBody>
                    <a:bodyPr/>
                    <a:lstStyle/>
                    <a:p>
                      <a:pPr algn="ctr">
                        <a:lnSpc>
                          <a:spcPts val="1200"/>
                        </a:lnSpc>
                      </a:pPr>
                      <a:r>
                        <a:rPr sz="1000" b="1" spc="-20" dirty="0">
                          <a:solidFill>
                            <a:srgbClr val="FFFFFF"/>
                          </a:solidFill>
                          <a:latin typeface="BIZ UDPゴシック"/>
                          <a:cs typeface="BIZ UDPゴシック"/>
                        </a:rPr>
                        <a:t>コンサル</a:t>
                      </a:r>
                      <a:endParaRPr sz="1000">
                        <a:latin typeface="BIZ UDPゴシック"/>
                        <a:cs typeface="BIZ UDPゴシック"/>
                      </a:endParaRPr>
                    </a:p>
                  </a:txBody>
                  <a:tcPr marL="0" marR="0" marT="0" marB="0">
                    <a:lnL w="28575">
                      <a:solidFill>
                        <a:srgbClr val="FFFFFF"/>
                      </a:solidFill>
                      <a:prstDash val="solid"/>
                    </a:lnL>
                    <a:lnR w="28575">
                      <a:solidFill>
                        <a:srgbClr val="FFFFFF"/>
                      </a:solidFill>
                      <a:prstDash val="solid"/>
                    </a:lnR>
                    <a:lnT w="3175">
                      <a:solidFill>
                        <a:srgbClr val="1F487C"/>
                      </a:solidFill>
                      <a:prstDash val="solid"/>
                    </a:lnT>
                    <a:solidFill>
                      <a:srgbClr val="1F487C"/>
                    </a:solidFill>
                  </a:tcPr>
                </a:tc>
                <a:tc>
                  <a:txBody>
                    <a:bodyPr/>
                    <a:lstStyle/>
                    <a:p>
                      <a:pPr marL="2540" algn="ctr">
                        <a:lnSpc>
                          <a:spcPts val="1200"/>
                        </a:lnSpc>
                      </a:pPr>
                      <a:r>
                        <a:rPr sz="1000" b="1" spc="-30" dirty="0">
                          <a:solidFill>
                            <a:srgbClr val="FFFFFF"/>
                          </a:solidFill>
                          <a:latin typeface="BIZ UDPゴシック"/>
                          <a:cs typeface="BIZ UDPゴシック"/>
                        </a:rPr>
                        <a:t>建設</a:t>
                      </a:r>
                      <a:endParaRPr sz="1000">
                        <a:latin typeface="BIZ UDPゴシック"/>
                        <a:cs typeface="BIZ UDPゴシック"/>
                      </a:endParaRPr>
                    </a:p>
                  </a:txBody>
                  <a:tcPr marL="0" marR="0" marT="0" marB="0">
                    <a:lnL w="28575">
                      <a:solidFill>
                        <a:srgbClr val="FFFFFF"/>
                      </a:solidFill>
                      <a:prstDash val="solid"/>
                    </a:lnL>
                    <a:lnR w="28575">
                      <a:solidFill>
                        <a:srgbClr val="FFFFFF"/>
                      </a:solidFill>
                      <a:prstDash val="solid"/>
                    </a:lnR>
                    <a:solidFill>
                      <a:srgbClr val="4F6128"/>
                    </a:solidFill>
                  </a:tcPr>
                </a:tc>
                <a:tc>
                  <a:txBody>
                    <a:bodyPr/>
                    <a:lstStyle/>
                    <a:p>
                      <a:pPr marL="1270" algn="ctr">
                        <a:lnSpc>
                          <a:spcPts val="1200"/>
                        </a:lnSpc>
                      </a:pPr>
                      <a:r>
                        <a:rPr sz="1000" b="1" spc="-30" dirty="0">
                          <a:solidFill>
                            <a:srgbClr val="FFFFFF"/>
                          </a:solidFill>
                          <a:latin typeface="BIZ UDPゴシック"/>
                          <a:cs typeface="BIZ UDPゴシック"/>
                        </a:rPr>
                        <a:t>建設</a:t>
                      </a:r>
                      <a:endParaRPr sz="1000">
                        <a:latin typeface="BIZ UDPゴシック"/>
                        <a:cs typeface="BIZ UDPゴシック"/>
                      </a:endParaRPr>
                    </a:p>
                  </a:txBody>
                  <a:tcPr marL="0" marR="0" marT="0" marB="0">
                    <a:lnL w="28575">
                      <a:solidFill>
                        <a:srgbClr val="FFFFFF"/>
                      </a:solidFill>
                      <a:prstDash val="solid"/>
                    </a:lnL>
                    <a:lnR w="28575">
                      <a:solidFill>
                        <a:srgbClr val="FFFFFF"/>
                      </a:solidFill>
                      <a:prstDash val="solid"/>
                    </a:lnR>
                    <a:solidFill>
                      <a:srgbClr val="4F6128"/>
                    </a:solidFill>
                  </a:tcPr>
                </a:tc>
                <a:tc>
                  <a:txBody>
                    <a:bodyPr/>
                    <a:lstStyle/>
                    <a:p>
                      <a:pPr algn="ctr">
                        <a:lnSpc>
                          <a:spcPts val="1200"/>
                        </a:lnSpc>
                      </a:pPr>
                      <a:r>
                        <a:rPr sz="1000" b="1" spc="-30" dirty="0">
                          <a:solidFill>
                            <a:srgbClr val="FFFFFF"/>
                          </a:solidFill>
                          <a:latin typeface="BIZ UDPゴシック"/>
                          <a:cs typeface="BIZ UDPゴシック"/>
                        </a:rPr>
                        <a:t>建設</a:t>
                      </a:r>
                      <a:endParaRPr sz="1000">
                        <a:latin typeface="BIZ UDPゴシック"/>
                        <a:cs typeface="BIZ UDPゴシック"/>
                      </a:endParaRPr>
                    </a:p>
                  </a:txBody>
                  <a:tcPr marL="0" marR="0" marT="0" marB="0">
                    <a:lnL w="28575">
                      <a:solidFill>
                        <a:srgbClr val="FFFFFF"/>
                      </a:solidFill>
                      <a:prstDash val="solid"/>
                    </a:lnL>
                    <a:lnR w="28575">
                      <a:solidFill>
                        <a:srgbClr val="FFFFFF"/>
                      </a:solidFill>
                      <a:prstDash val="solid"/>
                    </a:lnR>
                    <a:solidFill>
                      <a:srgbClr val="4F6128"/>
                    </a:solidFill>
                  </a:tcPr>
                </a:tc>
                <a:tc>
                  <a:txBody>
                    <a:bodyPr/>
                    <a:lstStyle/>
                    <a:p>
                      <a:pPr marL="1905" algn="ctr">
                        <a:lnSpc>
                          <a:spcPts val="1200"/>
                        </a:lnSpc>
                      </a:pPr>
                      <a:r>
                        <a:rPr sz="1000" b="1" spc="-30" dirty="0">
                          <a:solidFill>
                            <a:srgbClr val="FFFFFF"/>
                          </a:solidFill>
                          <a:latin typeface="BIZ UDPゴシック"/>
                          <a:cs typeface="BIZ UDPゴシック"/>
                        </a:rPr>
                        <a:t>造園</a:t>
                      </a:r>
                      <a:endParaRPr sz="1000">
                        <a:latin typeface="BIZ UDPゴシック"/>
                        <a:cs typeface="BIZ UDPゴシック"/>
                      </a:endParaRPr>
                    </a:p>
                  </a:txBody>
                  <a:tcPr marL="0" marR="0" marT="0" marB="0">
                    <a:lnL w="28575">
                      <a:solidFill>
                        <a:srgbClr val="FFFFFF"/>
                      </a:solidFill>
                      <a:prstDash val="solid"/>
                    </a:lnL>
                    <a:lnR w="38100">
                      <a:solidFill>
                        <a:srgbClr val="FFFFFF"/>
                      </a:solidFill>
                      <a:prstDash val="solid"/>
                    </a:lnR>
                    <a:solidFill>
                      <a:srgbClr val="4F6128"/>
                    </a:solidFill>
                  </a:tcPr>
                </a:tc>
                <a:tc rowSpan="2">
                  <a:txBody>
                    <a:bodyPr/>
                    <a:lstStyle/>
                    <a:p>
                      <a:pPr marL="142875" marR="5715" indent="-113664">
                        <a:lnSpc>
                          <a:spcPts val="1060"/>
                        </a:lnSpc>
                        <a:spcBef>
                          <a:spcPts val="65"/>
                        </a:spcBef>
                      </a:pPr>
                      <a:r>
                        <a:rPr sz="900" b="1" spc="-35" dirty="0">
                          <a:solidFill>
                            <a:srgbClr val="FFFFFF"/>
                          </a:solidFill>
                          <a:latin typeface="BIZ UDPゴシック"/>
                          <a:cs typeface="BIZ UDPゴシック"/>
                        </a:rPr>
                        <a:t>電気工事</a:t>
                      </a:r>
                      <a:r>
                        <a:rPr sz="900" b="1" spc="-40" dirty="0">
                          <a:solidFill>
                            <a:srgbClr val="FFFFFF"/>
                          </a:solidFill>
                          <a:latin typeface="BIZ UDPゴシック"/>
                          <a:cs typeface="BIZ UDPゴシック"/>
                        </a:rPr>
                        <a:t>会社</a:t>
                      </a:r>
                      <a:endParaRPr sz="900">
                        <a:latin typeface="BIZ UDPゴシック"/>
                        <a:cs typeface="BIZ UDPゴシック"/>
                      </a:endParaRPr>
                    </a:p>
                  </a:txBody>
                  <a:tcPr marL="0" marR="0" marT="8255" marB="0">
                    <a:lnL w="38100">
                      <a:solidFill>
                        <a:srgbClr val="FFFFFF"/>
                      </a:solidFill>
                      <a:prstDash val="solid"/>
                    </a:lnL>
                    <a:solidFill>
                      <a:srgbClr val="4F6128"/>
                    </a:solidFill>
                  </a:tcPr>
                </a:tc>
                <a:extLst>
                  <a:ext uri="{0D108BD9-81ED-4DB2-BD59-A6C34878D82A}">
                    <a16:rowId xmlns:a16="http://schemas.microsoft.com/office/drawing/2014/main" val="10000"/>
                  </a:ext>
                </a:extLst>
              </a:tr>
              <a:tr h="122555">
                <a:tc>
                  <a:txBody>
                    <a:bodyPr/>
                    <a:lstStyle/>
                    <a:p>
                      <a:pPr marR="7620" algn="ctr">
                        <a:lnSpc>
                          <a:spcPts val="869"/>
                        </a:lnSpc>
                      </a:pPr>
                      <a:r>
                        <a:rPr sz="1000" b="1" spc="-30" dirty="0">
                          <a:solidFill>
                            <a:srgbClr val="FFFFFF"/>
                          </a:solidFill>
                          <a:latin typeface="BIZ UDPゴシック"/>
                          <a:cs typeface="BIZ UDPゴシック"/>
                        </a:rPr>
                        <a:t>会社</a:t>
                      </a:r>
                      <a:endParaRPr sz="1000">
                        <a:latin typeface="BIZ UDPゴシック"/>
                        <a:cs typeface="BIZ UDPゴシック"/>
                      </a:endParaRPr>
                    </a:p>
                  </a:txBody>
                  <a:tcPr marL="0" marR="0" marT="0" marB="0">
                    <a:lnR w="28575">
                      <a:solidFill>
                        <a:srgbClr val="FFFFFF"/>
                      </a:solidFill>
                      <a:prstDash val="solid"/>
                    </a:lnR>
                    <a:solidFill>
                      <a:srgbClr val="E36C09"/>
                    </a:solidFill>
                  </a:tcPr>
                </a:tc>
                <a:tc>
                  <a:txBody>
                    <a:bodyPr/>
                    <a:lstStyle/>
                    <a:p>
                      <a:pPr marL="635" algn="ctr">
                        <a:lnSpc>
                          <a:spcPts val="869"/>
                        </a:lnSpc>
                      </a:pPr>
                      <a:r>
                        <a:rPr sz="1000" b="1" spc="-25" dirty="0">
                          <a:solidFill>
                            <a:srgbClr val="FFFFFF"/>
                          </a:solidFill>
                          <a:latin typeface="BIZ UDPゴシック"/>
                          <a:cs typeface="BIZ UDPゴシック"/>
                        </a:rPr>
                        <a:t>※市外</a:t>
                      </a:r>
                      <a:endParaRPr sz="1000">
                        <a:latin typeface="BIZ UDPゴシック"/>
                        <a:cs typeface="BIZ UDPゴシック"/>
                      </a:endParaRPr>
                    </a:p>
                  </a:txBody>
                  <a:tcPr marL="0" marR="0" marT="0" marB="0">
                    <a:lnL w="28575">
                      <a:solidFill>
                        <a:srgbClr val="FFFFFF"/>
                      </a:solidFill>
                      <a:prstDash val="solid"/>
                    </a:lnL>
                    <a:lnR w="28575">
                      <a:solidFill>
                        <a:srgbClr val="FFFFFF"/>
                      </a:solidFill>
                      <a:prstDash val="solid"/>
                    </a:lnR>
                    <a:lnB w="3175">
                      <a:solidFill>
                        <a:srgbClr val="1F487C"/>
                      </a:solidFill>
                      <a:prstDash val="solid"/>
                    </a:lnB>
                    <a:solidFill>
                      <a:srgbClr val="1F487C"/>
                    </a:solidFill>
                  </a:tcPr>
                </a:tc>
                <a:tc>
                  <a:txBody>
                    <a:bodyPr/>
                    <a:lstStyle/>
                    <a:p>
                      <a:pPr marL="2540" algn="ctr">
                        <a:lnSpc>
                          <a:spcPts val="869"/>
                        </a:lnSpc>
                      </a:pPr>
                      <a:r>
                        <a:rPr sz="1000" b="1" spc="-30" dirty="0">
                          <a:solidFill>
                            <a:srgbClr val="FFFFFF"/>
                          </a:solidFill>
                          <a:latin typeface="BIZ UDPゴシック"/>
                          <a:cs typeface="BIZ UDPゴシック"/>
                        </a:rPr>
                        <a:t>会社</a:t>
                      </a:r>
                      <a:endParaRPr sz="1000">
                        <a:latin typeface="BIZ UDPゴシック"/>
                        <a:cs typeface="BIZ UDPゴシック"/>
                      </a:endParaRPr>
                    </a:p>
                  </a:txBody>
                  <a:tcPr marL="0" marR="0" marT="0" marB="0">
                    <a:lnL w="28575">
                      <a:solidFill>
                        <a:srgbClr val="FFFFFF"/>
                      </a:solidFill>
                      <a:prstDash val="solid"/>
                    </a:lnL>
                    <a:lnR w="28575">
                      <a:solidFill>
                        <a:srgbClr val="FFFFFF"/>
                      </a:solidFill>
                      <a:prstDash val="solid"/>
                    </a:lnR>
                    <a:solidFill>
                      <a:srgbClr val="4F6128"/>
                    </a:solidFill>
                  </a:tcPr>
                </a:tc>
                <a:tc>
                  <a:txBody>
                    <a:bodyPr/>
                    <a:lstStyle/>
                    <a:p>
                      <a:pPr marL="1270" algn="ctr">
                        <a:lnSpc>
                          <a:spcPts val="869"/>
                        </a:lnSpc>
                      </a:pPr>
                      <a:r>
                        <a:rPr sz="1000" b="1" spc="-30" dirty="0">
                          <a:solidFill>
                            <a:srgbClr val="FFFFFF"/>
                          </a:solidFill>
                          <a:latin typeface="BIZ UDPゴシック"/>
                          <a:cs typeface="BIZ UDPゴシック"/>
                        </a:rPr>
                        <a:t>会社</a:t>
                      </a:r>
                      <a:endParaRPr sz="1000">
                        <a:latin typeface="BIZ UDPゴシック"/>
                        <a:cs typeface="BIZ UDPゴシック"/>
                      </a:endParaRPr>
                    </a:p>
                  </a:txBody>
                  <a:tcPr marL="0" marR="0" marT="0" marB="0">
                    <a:lnL w="28575">
                      <a:solidFill>
                        <a:srgbClr val="FFFFFF"/>
                      </a:solidFill>
                      <a:prstDash val="solid"/>
                    </a:lnL>
                    <a:lnR w="28575">
                      <a:solidFill>
                        <a:srgbClr val="FFFFFF"/>
                      </a:solidFill>
                      <a:prstDash val="solid"/>
                    </a:lnR>
                    <a:solidFill>
                      <a:srgbClr val="4F6128"/>
                    </a:solidFill>
                  </a:tcPr>
                </a:tc>
                <a:tc>
                  <a:txBody>
                    <a:bodyPr/>
                    <a:lstStyle/>
                    <a:p>
                      <a:pPr algn="ctr">
                        <a:lnSpc>
                          <a:spcPts val="869"/>
                        </a:lnSpc>
                      </a:pPr>
                      <a:r>
                        <a:rPr sz="1000" b="1" spc="-30" dirty="0">
                          <a:solidFill>
                            <a:srgbClr val="FFFFFF"/>
                          </a:solidFill>
                          <a:latin typeface="BIZ UDPゴシック"/>
                          <a:cs typeface="BIZ UDPゴシック"/>
                        </a:rPr>
                        <a:t>会社</a:t>
                      </a:r>
                      <a:endParaRPr sz="1000">
                        <a:latin typeface="BIZ UDPゴシック"/>
                        <a:cs typeface="BIZ UDPゴシック"/>
                      </a:endParaRPr>
                    </a:p>
                  </a:txBody>
                  <a:tcPr marL="0" marR="0" marT="0" marB="0">
                    <a:lnL w="28575">
                      <a:solidFill>
                        <a:srgbClr val="FFFFFF"/>
                      </a:solidFill>
                      <a:prstDash val="solid"/>
                    </a:lnL>
                    <a:lnR w="28575">
                      <a:solidFill>
                        <a:srgbClr val="FFFFFF"/>
                      </a:solidFill>
                      <a:prstDash val="solid"/>
                    </a:lnR>
                    <a:solidFill>
                      <a:srgbClr val="4F6128"/>
                    </a:solidFill>
                  </a:tcPr>
                </a:tc>
                <a:tc>
                  <a:txBody>
                    <a:bodyPr/>
                    <a:lstStyle/>
                    <a:p>
                      <a:pPr marL="1905" algn="ctr">
                        <a:lnSpc>
                          <a:spcPts val="869"/>
                        </a:lnSpc>
                      </a:pPr>
                      <a:r>
                        <a:rPr sz="1000" b="1" spc="-30" dirty="0">
                          <a:solidFill>
                            <a:srgbClr val="FFFFFF"/>
                          </a:solidFill>
                          <a:latin typeface="BIZ UDPゴシック"/>
                          <a:cs typeface="BIZ UDPゴシック"/>
                        </a:rPr>
                        <a:t>会社</a:t>
                      </a:r>
                      <a:endParaRPr sz="1000">
                        <a:latin typeface="BIZ UDPゴシック"/>
                        <a:cs typeface="BIZ UDPゴシック"/>
                      </a:endParaRPr>
                    </a:p>
                  </a:txBody>
                  <a:tcPr marL="0" marR="0" marT="0" marB="0">
                    <a:lnL w="28575">
                      <a:solidFill>
                        <a:srgbClr val="FFFFFF"/>
                      </a:solidFill>
                      <a:prstDash val="solid"/>
                    </a:lnL>
                    <a:lnR w="38100">
                      <a:solidFill>
                        <a:srgbClr val="FFFFFF"/>
                      </a:solidFill>
                      <a:prstDash val="solid"/>
                    </a:lnR>
                    <a:solidFill>
                      <a:srgbClr val="4F6128"/>
                    </a:solidFill>
                  </a:tcPr>
                </a:tc>
                <a:tc vMerge="1">
                  <a:txBody>
                    <a:bodyPr/>
                    <a:lstStyle/>
                    <a:p>
                      <a:endParaRPr/>
                    </a:p>
                  </a:txBody>
                  <a:tcPr marL="0" marR="0" marT="8255" marB="0">
                    <a:lnL w="38100">
                      <a:solidFill>
                        <a:srgbClr val="FFFFFF"/>
                      </a:solidFill>
                      <a:prstDash val="solid"/>
                    </a:lnL>
                    <a:solidFill>
                      <a:srgbClr val="4F6128"/>
                    </a:solidFill>
                  </a:tcPr>
                </a:tc>
                <a:extLst>
                  <a:ext uri="{0D108BD9-81ED-4DB2-BD59-A6C34878D82A}">
                    <a16:rowId xmlns:a16="http://schemas.microsoft.com/office/drawing/2014/main" val="10001"/>
                  </a:ext>
                </a:extLst>
              </a:tr>
            </a:tbl>
          </a:graphicData>
        </a:graphic>
      </p:graphicFrame>
      <p:sp>
        <p:nvSpPr>
          <p:cNvPr id="38" name="object 38"/>
          <p:cNvSpPr txBox="1"/>
          <p:nvPr/>
        </p:nvSpPr>
        <p:spPr>
          <a:xfrm>
            <a:off x="4390458" y="4559477"/>
            <a:ext cx="221615" cy="143510"/>
          </a:xfrm>
          <a:prstGeom prst="rect">
            <a:avLst/>
          </a:prstGeom>
        </p:spPr>
        <p:txBody>
          <a:bodyPr vert="horz" wrap="square" lIns="0" tIns="15240" rIns="0" bIns="0" rtlCol="0">
            <a:spAutoFit/>
          </a:bodyPr>
          <a:lstStyle/>
          <a:p>
            <a:pPr marL="12700">
              <a:lnSpc>
                <a:spcPct val="100000"/>
              </a:lnSpc>
              <a:spcBef>
                <a:spcPts val="120"/>
              </a:spcBef>
            </a:pPr>
            <a:r>
              <a:rPr sz="750" spc="-25" dirty="0">
                <a:latin typeface="BIZ UDPゴシック"/>
                <a:cs typeface="BIZ UDPゴシック"/>
              </a:rPr>
              <a:t>公園</a:t>
            </a:r>
            <a:endParaRPr sz="750">
              <a:latin typeface="BIZ UDPゴシック"/>
              <a:cs typeface="BIZ UDPゴシック"/>
            </a:endParaRPr>
          </a:p>
        </p:txBody>
      </p:sp>
      <p:sp>
        <p:nvSpPr>
          <p:cNvPr id="39" name="object 39"/>
          <p:cNvSpPr txBox="1"/>
          <p:nvPr/>
        </p:nvSpPr>
        <p:spPr>
          <a:xfrm>
            <a:off x="4773955" y="4559477"/>
            <a:ext cx="319405" cy="261620"/>
          </a:xfrm>
          <a:prstGeom prst="rect">
            <a:avLst/>
          </a:prstGeom>
        </p:spPr>
        <p:txBody>
          <a:bodyPr vert="horz" wrap="square" lIns="0" tIns="11430" rIns="0" bIns="0" rtlCol="0">
            <a:spAutoFit/>
          </a:bodyPr>
          <a:lstStyle/>
          <a:p>
            <a:pPr marL="61594" marR="5080" indent="-49530">
              <a:lnSpc>
                <a:spcPct val="103400"/>
              </a:lnSpc>
              <a:spcBef>
                <a:spcPts val="90"/>
              </a:spcBef>
            </a:pPr>
            <a:r>
              <a:rPr sz="750" spc="-20" dirty="0">
                <a:latin typeface="BIZ UDPゴシック"/>
                <a:cs typeface="BIZ UDPゴシック"/>
              </a:rPr>
              <a:t>照明灯</a:t>
            </a:r>
            <a:r>
              <a:rPr sz="750" spc="-25" dirty="0">
                <a:latin typeface="BIZ UDPゴシック"/>
                <a:cs typeface="BIZ UDPゴシック"/>
              </a:rPr>
              <a:t>管理</a:t>
            </a:r>
            <a:endParaRPr sz="750">
              <a:latin typeface="BIZ UDPゴシック"/>
              <a:cs typeface="BIZ UDPゴシック"/>
            </a:endParaRPr>
          </a:p>
        </p:txBody>
      </p:sp>
      <p:sp>
        <p:nvSpPr>
          <p:cNvPr id="40" name="object 40"/>
          <p:cNvSpPr txBox="1"/>
          <p:nvPr/>
        </p:nvSpPr>
        <p:spPr>
          <a:xfrm>
            <a:off x="3443315" y="4628027"/>
            <a:ext cx="1193800" cy="143510"/>
          </a:xfrm>
          <a:prstGeom prst="rect">
            <a:avLst/>
          </a:prstGeom>
        </p:spPr>
        <p:txBody>
          <a:bodyPr vert="horz" wrap="square" lIns="0" tIns="15240" rIns="0" bIns="0" rtlCol="0">
            <a:spAutoFit/>
          </a:bodyPr>
          <a:lstStyle/>
          <a:p>
            <a:pPr marL="38100">
              <a:lnSpc>
                <a:spcPct val="100000"/>
              </a:lnSpc>
              <a:spcBef>
                <a:spcPts val="120"/>
              </a:spcBef>
            </a:pPr>
            <a:r>
              <a:rPr sz="750" spc="30" dirty="0">
                <a:latin typeface="BIZ UDPゴシック"/>
                <a:cs typeface="BIZ UDPゴシック"/>
              </a:rPr>
              <a:t>道路維持、水路維持  </a:t>
            </a:r>
            <a:r>
              <a:rPr sz="1125" spc="-337" baseline="-29629" dirty="0">
                <a:latin typeface="BIZ UDPゴシック"/>
                <a:cs typeface="BIZ UDPゴシック"/>
              </a:rPr>
              <a:t>維持</a:t>
            </a:r>
            <a:endParaRPr sz="1125" baseline="-29629">
              <a:latin typeface="BIZ UDPゴシック"/>
              <a:cs typeface="BIZ UDPゴシック"/>
            </a:endParaRPr>
          </a:p>
        </p:txBody>
      </p:sp>
      <p:sp>
        <p:nvSpPr>
          <p:cNvPr id="41" name="object 41"/>
          <p:cNvSpPr txBox="1"/>
          <p:nvPr/>
        </p:nvSpPr>
        <p:spPr>
          <a:xfrm>
            <a:off x="3504166" y="4746192"/>
            <a:ext cx="796925" cy="143510"/>
          </a:xfrm>
          <a:prstGeom prst="rect">
            <a:avLst/>
          </a:prstGeom>
        </p:spPr>
        <p:txBody>
          <a:bodyPr vert="horz" wrap="square" lIns="0" tIns="15240" rIns="0" bIns="0" rtlCol="0">
            <a:spAutoFit/>
          </a:bodyPr>
          <a:lstStyle/>
          <a:p>
            <a:pPr marL="12700">
              <a:lnSpc>
                <a:spcPct val="100000"/>
              </a:lnSpc>
              <a:spcBef>
                <a:spcPts val="120"/>
              </a:spcBef>
            </a:pPr>
            <a:r>
              <a:rPr sz="750" spc="10" dirty="0">
                <a:latin typeface="BIZ UDPゴシック"/>
                <a:cs typeface="BIZ UDPゴシック"/>
              </a:rPr>
              <a:t>（地域ごとに分担</a:t>
            </a:r>
            <a:r>
              <a:rPr sz="750" spc="-750" dirty="0">
                <a:latin typeface="BIZ UDPゴシック"/>
                <a:cs typeface="BIZ UDPゴシック"/>
              </a:rPr>
              <a:t>）</a:t>
            </a:r>
            <a:endParaRPr sz="750">
              <a:latin typeface="BIZ UDPゴシック"/>
              <a:cs typeface="BIZ UDPゴシック"/>
            </a:endParaRPr>
          </a:p>
        </p:txBody>
      </p:sp>
      <p:pic>
        <p:nvPicPr>
          <p:cNvPr id="42" name="object 42"/>
          <p:cNvPicPr/>
          <p:nvPr/>
        </p:nvPicPr>
        <p:blipFill>
          <a:blip r:embed="rId2" cstate="print"/>
          <a:stretch>
            <a:fillRect/>
          </a:stretch>
        </p:blipFill>
        <p:spPr>
          <a:xfrm>
            <a:off x="2867341" y="4026645"/>
            <a:ext cx="143776" cy="169089"/>
          </a:xfrm>
          <a:prstGeom prst="rect">
            <a:avLst/>
          </a:prstGeom>
        </p:spPr>
      </p:pic>
      <p:sp>
        <p:nvSpPr>
          <p:cNvPr id="43" name="object 43"/>
          <p:cNvSpPr txBox="1"/>
          <p:nvPr/>
        </p:nvSpPr>
        <p:spPr>
          <a:xfrm>
            <a:off x="2660360" y="3469209"/>
            <a:ext cx="445770" cy="363220"/>
          </a:xfrm>
          <a:prstGeom prst="rect">
            <a:avLst/>
          </a:prstGeom>
        </p:spPr>
        <p:txBody>
          <a:bodyPr vert="horz" wrap="square" lIns="0" tIns="21590" rIns="0" bIns="0" rtlCol="0">
            <a:spAutoFit/>
          </a:bodyPr>
          <a:lstStyle/>
          <a:p>
            <a:pPr marR="5080" algn="r">
              <a:lnSpc>
                <a:spcPct val="100000"/>
              </a:lnSpc>
              <a:spcBef>
                <a:spcPts val="170"/>
              </a:spcBef>
            </a:pPr>
            <a:r>
              <a:rPr sz="1100" b="1" spc="-20" dirty="0">
                <a:solidFill>
                  <a:srgbClr val="FFFFFF"/>
                </a:solidFill>
                <a:latin typeface="BIZ UDPゴシック"/>
                <a:cs typeface="BIZ UDPゴシック"/>
              </a:rPr>
              <a:t>三条市</a:t>
            </a:r>
            <a:endParaRPr sz="1100">
              <a:latin typeface="BIZ UDPゴシック"/>
              <a:cs typeface="BIZ UDPゴシック"/>
            </a:endParaRPr>
          </a:p>
          <a:p>
            <a:pPr marR="48260" algn="r">
              <a:lnSpc>
                <a:spcPct val="100000"/>
              </a:lnSpc>
              <a:spcBef>
                <a:spcPts val="65"/>
              </a:spcBef>
            </a:pPr>
            <a:r>
              <a:rPr sz="1000" spc="-30" dirty="0">
                <a:solidFill>
                  <a:srgbClr val="E36C09"/>
                </a:solidFill>
                <a:latin typeface="BIZ UDPゴシック"/>
                <a:cs typeface="BIZ UDPゴシック"/>
              </a:rPr>
              <a:t>指示</a:t>
            </a:r>
            <a:endParaRPr sz="1000">
              <a:latin typeface="BIZ UDPゴシック"/>
              <a:cs typeface="BIZ UDPゴシック"/>
            </a:endParaRPr>
          </a:p>
        </p:txBody>
      </p:sp>
      <p:sp>
        <p:nvSpPr>
          <p:cNvPr id="44" name="object 44"/>
          <p:cNvSpPr/>
          <p:nvPr/>
        </p:nvSpPr>
        <p:spPr>
          <a:xfrm>
            <a:off x="2677281" y="3673133"/>
            <a:ext cx="95250" cy="466725"/>
          </a:xfrm>
          <a:custGeom>
            <a:avLst/>
            <a:gdLst/>
            <a:ahLst/>
            <a:cxnLst/>
            <a:rect l="l" t="t" r="r" b="b"/>
            <a:pathLst>
              <a:path w="95250" h="466725">
                <a:moveTo>
                  <a:pt x="63306" y="0"/>
                </a:moveTo>
                <a:lnTo>
                  <a:pt x="31653" y="0"/>
                </a:lnTo>
                <a:lnTo>
                  <a:pt x="31653" y="94954"/>
                </a:lnTo>
                <a:lnTo>
                  <a:pt x="63306" y="94954"/>
                </a:lnTo>
                <a:lnTo>
                  <a:pt x="63306" y="0"/>
                </a:lnTo>
                <a:close/>
              </a:path>
              <a:path w="95250" h="466725">
                <a:moveTo>
                  <a:pt x="63306" y="126606"/>
                </a:moveTo>
                <a:lnTo>
                  <a:pt x="31653" y="126606"/>
                </a:lnTo>
                <a:lnTo>
                  <a:pt x="31653" y="221560"/>
                </a:lnTo>
                <a:lnTo>
                  <a:pt x="63306" y="221560"/>
                </a:lnTo>
                <a:lnTo>
                  <a:pt x="63306" y="126606"/>
                </a:lnTo>
                <a:close/>
              </a:path>
              <a:path w="95250" h="466725">
                <a:moveTo>
                  <a:pt x="63306" y="253212"/>
                </a:moveTo>
                <a:lnTo>
                  <a:pt x="31653" y="253212"/>
                </a:lnTo>
                <a:lnTo>
                  <a:pt x="31653" y="348166"/>
                </a:lnTo>
                <a:lnTo>
                  <a:pt x="63306" y="348166"/>
                </a:lnTo>
                <a:lnTo>
                  <a:pt x="63306" y="253212"/>
                </a:lnTo>
                <a:close/>
              </a:path>
              <a:path w="95250" h="466725">
                <a:moveTo>
                  <a:pt x="94959" y="371518"/>
                </a:moveTo>
                <a:lnTo>
                  <a:pt x="0" y="371518"/>
                </a:lnTo>
                <a:lnTo>
                  <a:pt x="47550" y="466472"/>
                </a:lnTo>
                <a:lnTo>
                  <a:pt x="87023" y="387414"/>
                </a:lnTo>
                <a:lnTo>
                  <a:pt x="31653" y="387414"/>
                </a:lnTo>
                <a:lnTo>
                  <a:pt x="31653" y="379818"/>
                </a:lnTo>
                <a:lnTo>
                  <a:pt x="90815" y="379818"/>
                </a:lnTo>
                <a:lnTo>
                  <a:pt x="94959" y="371518"/>
                </a:lnTo>
                <a:close/>
              </a:path>
              <a:path w="95250" h="466725">
                <a:moveTo>
                  <a:pt x="63306" y="379818"/>
                </a:moveTo>
                <a:lnTo>
                  <a:pt x="31653" y="379818"/>
                </a:lnTo>
                <a:lnTo>
                  <a:pt x="31653" y="387414"/>
                </a:lnTo>
                <a:lnTo>
                  <a:pt x="63306" y="387414"/>
                </a:lnTo>
                <a:lnTo>
                  <a:pt x="63306" y="379818"/>
                </a:lnTo>
                <a:close/>
              </a:path>
              <a:path w="95250" h="466725">
                <a:moveTo>
                  <a:pt x="90815" y="379818"/>
                </a:moveTo>
                <a:lnTo>
                  <a:pt x="63306" y="379818"/>
                </a:lnTo>
                <a:lnTo>
                  <a:pt x="63306" y="387414"/>
                </a:lnTo>
                <a:lnTo>
                  <a:pt x="87023" y="387414"/>
                </a:lnTo>
                <a:lnTo>
                  <a:pt x="90815" y="379818"/>
                </a:lnTo>
                <a:close/>
              </a:path>
            </a:pathLst>
          </a:custGeom>
          <a:solidFill>
            <a:srgbClr val="F69240"/>
          </a:solidFill>
        </p:spPr>
        <p:txBody>
          <a:bodyPr wrap="square" lIns="0" tIns="0" rIns="0" bIns="0" rtlCol="0"/>
          <a:lstStyle/>
          <a:p>
            <a:endParaRPr/>
          </a:p>
        </p:txBody>
      </p:sp>
      <p:sp>
        <p:nvSpPr>
          <p:cNvPr id="45" name="object 45"/>
          <p:cNvSpPr txBox="1"/>
          <p:nvPr/>
        </p:nvSpPr>
        <p:spPr>
          <a:xfrm>
            <a:off x="7107434" y="3749198"/>
            <a:ext cx="1073785" cy="261620"/>
          </a:xfrm>
          <a:prstGeom prst="rect">
            <a:avLst/>
          </a:prstGeom>
        </p:spPr>
        <p:txBody>
          <a:bodyPr vert="horz" wrap="square" lIns="0" tIns="11430" rIns="0" bIns="0" rtlCol="0">
            <a:spAutoFit/>
          </a:bodyPr>
          <a:lstStyle/>
          <a:p>
            <a:pPr marL="17145" marR="5080" indent="-5080">
              <a:lnSpc>
                <a:spcPct val="103400"/>
              </a:lnSpc>
              <a:spcBef>
                <a:spcPts val="90"/>
              </a:spcBef>
            </a:pPr>
            <a:r>
              <a:rPr sz="750" spc="10" dirty="0">
                <a:latin typeface="BIZ UDPゴシック"/>
                <a:cs typeface="BIZ UDPゴシック"/>
              </a:rPr>
              <a:t>計画準備、</a:t>
            </a:r>
            <a:r>
              <a:rPr sz="750" b="1" spc="-30" dirty="0">
                <a:solidFill>
                  <a:srgbClr val="FF0000"/>
                </a:solidFill>
                <a:latin typeface="BIZ UDPゴシック"/>
                <a:cs typeface="BIZ UDPゴシック"/>
              </a:rPr>
              <a:t>マネジメント</a:t>
            </a:r>
            <a:r>
              <a:rPr sz="750" spc="10" dirty="0">
                <a:latin typeface="BIZ UDPゴシック"/>
                <a:cs typeface="BIZ UDPゴシック"/>
              </a:rPr>
              <a:t>、窓口、業務終了時の</a:t>
            </a:r>
            <a:r>
              <a:rPr sz="750" spc="15" dirty="0">
                <a:latin typeface="BIZ UDPゴシック"/>
                <a:cs typeface="BIZ UDPゴシック"/>
              </a:rPr>
              <a:t>引継</a:t>
            </a:r>
            <a:endParaRPr sz="750">
              <a:latin typeface="BIZ UDPゴシック"/>
              <a:cs typeface="BIZ UDPゴシック"/>
            </a:endParaRPr>
          </a:p>
        </p:txBody>
      </p:sp>
      <p:sp>
        <p:nvSpPr>
          <p:cNvPr id="46" name="object 46"/>
          <p:cNvSpPr txBox="1"/>
          <p:nvPr/>
        </p:nvSpPr>
        <p:spPr>
          <a:xfrm>
            <a:off x="5596518" y="4672255"/>
            <a:ext cx="221615" cy="143510"/>
          </a:xfrm>
          <a:prstGeom prst="rect">
            <a:avLst/>
          </a:prstGeom>
        </p:spPr>
        <p:txBody>
          <a:bodyPr vert="horz" wrap="square" lIns="0" tIns="15240" rIns="0" bIns="0" rtlCol="0">
            <a:spAutoFit/>
          </a:bodyPr>
          <a:lstStyle/>
          <a:p>
            <a:pPr marL="12700">
              <a:lnSpc>
                <a:spcPct val="100000"/>
              </a:lnSpc>
              <a:spcBef>
                <a:spcPts val="120"/>
              </a:spcBef>
            </a:pPr>
            <a:r>
              <a:rPr sz="750" spc="-25" dirty="0">
                <a:latin typeface="BIZ UDPゴシック"/>
                <a:cs typeface="BIZ UDPゴシック"/>
              </a:rPr>
              <a:t>巡回</a:t>
            </a:r>
            <a:endParaRPr sz="750">
              <a:latin typeface="BIZ UDPゴシック"/>
              <a:cs typeface="BIZ UDPゴシック"/>
            </a:endParaRPr>
          </a:p>
        </p:txBody>
      </p:sp>
      <p:grpSp>
        <p:nvGrpSpPr>
          <p:cNvPr id="47" name="object 47"/>
          <p:cNvGrpSpPr/>
          <p:nvPr/>
        </p:nvGrpSpPr>
        <p:grpSpPr>
          <a:xfrm>
            <a:off x="5487529" y="3579445"/>
            <a:ext cx="1681480" cy="1052195"/>
            <a:chOff x="5487529" y="3579445"/>
            <a:chExt cx="1681480" cy="1052195"/>
          </a:xfrm>
        </p:grpSpPr>
        <p:pic>
          <p:nvPicPr>
            <p:cNvPr id="48" name="object 48"/>
            <p:cNvPicPr/>
            <p:nvPr/>
          </p:nvPicPr>
          <p:blipFill>
            <a:blip r:embed="rId3" cstate="print"/>
            <a:stretch>
              <a:fillRect/>
            </a:stretch>
          </p:blipFill>
          <p:spPr>
            <a:xfrm>
              <a:off x="6696824" y="3637684"/>
              <a:ext cx="94959" cy="179217"/>
            </a:xfrm>
            <a:prstGeom prst="rect">
              <a:avLst/>
            </a:prstGeom>
          </p:spPr>
        </p:pic>
        <p:pic>
          <p:nvPicPr>
            <p:cNvPr id="49" name="object 49"/>
            <p:cNvPicPr/>
            <p:nvPr/>
          </p:nvPicPr>
          <p:blipFill>
            <a:blip r:embed="rId4" cstate="print"/>
            <a:stretch>
              <a:fillRect/>
            </a:stretch>
          </p:blipFill>
          <p:spPr>
            <a:xfrm>
              <a:off x="6719896" y="3579445"/>
              <a:ext cx="449054" cy="310606"/>
            </a:xfrm>
            <a:prstGeom prst="rect">
              <a:avLst/>
            </a:prstGeom>
          </p:spPr>
        </p:pic>
        <p:sp>
          <p:nvSpPr>
            <p:cNvPr id="50" name="object 50"/>
            <p:cNvSpPr/>
            <p:nvPr/>
          </p:nvSpPr>
          <p:spPr>
            <a:xfrm>
              <a:off x="5487529" y="4340769"/>
              <a:ext cx="447675" cy="290830"/>
            </a:xfrm>
            <a:custGeom>
              <a:avLst/>
              <a:gdLst/>
              <a:ahLst/>
              <a:cxnLst/>
              <a:rect l="l" t="t" r="r" b="b"/>
              <a:pathLst>
                <a:path w="447675" h="290829">
                  <a:moveTo>
                    <a:pt x="447366" y="0"/>
                  </a:moveTo>
                  <a:lnTo>
                    <a:pt x="0" y="0"/>
                  </a:lnTo>
                  <a:lnTo>
                    <a:pt x="0" y="290349"/>
                  </a:lnTo>
                  <a:lnTo>
                    <a:pt x="447366" y="290349"/>
                  </a:lnTo>
                  <a:lnTo>
                    <a:pt x="447366" y="0"/>
                  </a:lnTo>
                  <a:close/>
                </a:path>
              </a:pathLst>
            </a:custGeom>
            <a:solidFill>
              <a:srgbClr val="4F6128"/>
            </a:solidFill>
          </p:spPr>
          <p:txBody>
            <a:bodyPr wrap="square" lIns="0" tIns="0" rIns="0" bIns="0" rtlCol="0"/>
            <a:lstStyle/>
            <a:p>
              <a:endParaRPr/>
            </a:p>
          </p:txBody>
        </p:sp>
      </p:grpSp>
      <p:sp>
        <p:nvSpPr>
          <p:cNvPr id="51" name="object 51"/>
          <p:cNvSpPr txBox="1"/>
          <p:nvPr/>
        </p:nvSpPr>
        <p:spPr>
          <a:xfrm>
            <a:off x="5571758" y="4328913"/>
            <a:ext cx="278765" cy="177800"/>
          </a:xfrm>
          <a:prstGeom prst="rect">
            <a:avLst/>
          </a:prstGeom>
        </p:spPr>
        <p:txBody>
          <a:bodyPr vert="horz" wrap="square" lIns="0" tIns="12065" rIns="0" bIns="0" rtlCol="0">
            <a:spAutoFit/>
          </a:bodyPr>
          <a:lstStyle/>
          <a:p>
            <a:pPr marL="12700">
              <a:lnSpc>
                <a:spcPct val="100000"/>
              </a:lnSpc>
              <a:spcBef>
                <a:spcPts val="95"/>
              </a:spcBef>
            </a:pPr>
            <a:r>
              <a:rPr sz="1000" b="1" spc="-30" dirty="0">
                <a:solidFill>
                  <a:srgbClr val="FFFFFF"/>
                </a:solidFill>
                <a:latin typeface="BIZ UDPゴシック"/>
                <a:cs typeface="BIZ UDPゴシック"/>
              </a:rPr>
              <a:t>町内</a:t>
            </a:r>
            <a:endParaRPr sz="1000">
              <a:latin typeface="BIZ UDPゴシック"/>
              <a:cs typeface="BIZ UDPゴシック"/>
            </a:endParaRPr>
          </a:p>
        </p:txBody>
      </p:sp>
      <p:sp>
        <p:nvSpPr>
          <p:cNvPr id="52" name="object 52"/>
          <p:cNvSpPr txBox="1"/>
          <p:nvPr/>
        </p:nvSpPr>
        <p:spPr>
          <a:xfrm>
            <a:off x="5571758" y="4480840"/>
            <a:ext cx="278765" cy="177800"/>
          </a:xfrm>
          <a:prstGeom prst="rect">
            <a:avLst/>
          </a:prstGeom>
        </p:spPr>
        <p:txBody>
          <a:bodyPr vert="horz" wrap="square" lIns="0" tIns="12065" rIns="0" bIns="0" rtlCol="0">
            <a:spAutoFit/>
          </a:bodyPr>
          <a:lstStyle/>
          <a:p>
            <a:pPr marL="12700">
              <a:lnSpc>
                <a:spcPct val="100000"/>
              </a:lnSpc>
              <a:spcBef>
                <a:spcPts val="95"/>
              </a:spcBef>
            </a:pPr>
            <a:r>
              <a:rPr sz="1000" b="1" spc="-30" dirty="0">
                <a:solidFill>
                  <a:srgbClr val="FFFFFF"/>
                </a:solidFill>
                <a:latin typeface="BIZ UDPゴシック"/>
                <a:cs typeface="BIZ UDPゴシック"/>
              </a:rPr>
              <a:t>業者</a:t>
            </a:r>
            <a:endParaRPr sz="1000">
              <a:latin typeface="BIZ UDPゴシック"/>
              <a:cs typeface="BIZ UDPゴシック"/>
            </a:endParaRPr>
          </a:p>
        </p:txBody>
      </p:sp>
      <p:grpSp>
        <p:nvGrpSpPr>
          <p:cNvPr id="53" name="object 53"/>
          <p:cNvGrpSpPr/>
          <p:nvPr/>
        </p:nvGrpSpPr>
        <p:grpSpPr>
          <a:xfrm>
            <a:off x="6713143" y="3942382"/>
            <a:ext cx="704215" cy="309245"/>
            <a:chOff x="6713143" y="3942382"/>
            <a:chExt cx="704215" cy="309245"/>
          </a:xfrm>
        </p:grpSpPr>
        <p:pic>
          <p:nvPicPr>
            <p:cNvPr id="54" name="object 54"/>
            <p:cNvPicPr/>
            <p:nvPr/>
          </p:nvPicPr>
          <p:blipFill>
            <a:blip r:embed="rId5" cstate="print"/>
            <a:stretch>
              <a:fillRect/>
            </a:stretch>
          </p:blipFill>
          <p:spPr>
            <a:xfrm>
              <a:off x="6713143" y="3942382"/>
              <a:ext cx="259978" cy="308918"/>
            </a:xfrm>
            <a:prstGeom prst="rect">
              <a:avLst/>
            </a:prstGeom>
          </p:spPr>
        </p:pic>
        <p:pic>
          <p:nvPicPr>
            <p:cNvPr id="55" name="object 55"/>
            <p:cNvPicPr/>
            <p:nvPr/>
          </p:nvPicPr>
          <p:blipFill>
            <a:blip r:embed="rId6" cstate="print"/>
            <a:stretch>
              <a:fillRect/>
            </a:stretch>
          </p:blipFill>
          <p:spPr>
            <a:xfrm>
              <a:off x="6777294" y="3942382"/>
              <a:ext cx="575667" cy="308918"/>
            </a:xfrm>
            <a:prstGeom prst="rect">
              <a:avLst/>
            </a:prstGeom>
          </p:spPr>
        </p:pic>
        <p:pic>
          <p:nvPicPr>
            <p:cNvPr id="56" name="object 56"/>
            <p:cNvPicPr/>
            <p:nvPr/>
          </p:nvPicPr>
          <p:blipFill>
            <a:blip r:embed="rId7" cstate="print"/>
            <a:stretch>
              <a:fillRect/>
            </a:stretch>
          </p:blipFill>
          <p:spPr>
            <a:xfrm>
              <a:off x="7157133" y="3942382"/>
              <a:ext cx="259978" cy="308918"/>
            </a:xfrm>
            <a:prstGeom prst="rect">
              <a:avLst/>
            </a:prstGeom>
          </p:spPr>
        </p:pic>
      </p:grpSp>
      <p:sp>
        <p:nvSpPr>
          <p:cNvPr id="57" name="object 57"/>
          <p:cNvSpPr txBox="1"/>
          <p:nvPr/>
        </p:nvSpPr>
        <p:spPr>
          <a:xfrm>
            <a:off x="6799060" y="3997065"/>
            <a:ext cx="532765" cy="177800"/>
          </a:xfrm>
          <a:prstGeom prst="rect">
            <a:avLst/>
          </a:prstGeom>
        </p:spPr>
        <p:txBody>
          <a:bodyPr vert="horz" wrap="square" lIns="0" tIns="12065" rIns="0" bIns="0" rtlCol="0">
            <a:spAutoFit/>
          </a:bodyPr>
          <a:lstStyle/>
          <a:p>
            <a:pPr marL="12700">
              <a:lnSpc>
                <a:spcPct val="100000"/>
              </a:lnSpc>
              <a:spcBef>
                <a:spcPts val="95"/>
              </a:spcBef>
            </a:pPr>
            <a:r>
              <a:rPr sz="1000" spc="-10" dirty="0">
                <a:solidFill>
                  <a:srgbClr val="E36C09"/>
                </a:solidFill>
                <a:latin typeface="BIZ UDPゴシック"/>
                <a:cs typeface="BIZ UDPゴシック"/>
              </a:rPr>
              <a:t>【再委託</a:t>
            </a:r>
            <a:r>
              <a:rPr sz="1000" spc="-960" dirty="0">
                <a:solidFill>
                  <a:srgbClr val="E36C09"/>
                </a:solidFill>
                <a:latin typeface="BIZ UDPゴシック"/>
                <a:cs typeface="BIZ UDPゴシック"/>
              </a:rPr>
              <a:t>】</a:t>
            </a:r>
            <a:endParaRPr sz="1000">
              <a:latin typeface="BIZ UDPゴシック"/>
              <a:cs typeface="BIZ UDPゴシック"/>
            </a:endParaRPr>
          </a:p>
        </p:txBody>
      </p:sp>
      <p:sp>
        <p:nvSpPr>
          <p:cNvPr id="58" name="object 58"/>
          <p:cNvSpPr txBox="1"/>
          <p:nvPr/>
        </p:nvSpPr>
        <p:spPr>
          <a:xfrm>
            <a:off x="6108316" y="4672255"/>
            <a:ext cx="221615" cy="143510"/>
          </a:xfrm>
          <a:prstGeom prst="rect">
            <a:avLst/>
          </a:prstGeom>
        </p:spPr>
        <p:txBody>
          <a:bodyPr vert="horz" wrap="square" lIns="0" tIns="15240" rIns="0" bIns="0" rtlCol="0">
            <a:spAutoFit/>
          </a:bodyPr>
          <a:lstStyle/>
          <a:p>
            <a:pPr marL="12700">
              <a:lnSpc>
                <a:spcPct val="100000"/>
              </a:lnSpc>
              <a:spcBef>
                <a:spcPts val="120"/>
              </a:spcBef>
            </a:pPr>
            <a:r>
              <a:rPr sz="750" spc="-25" dirty="0">
                <a:latin typeface="BIZ UDPゴシック"/>
                <a:cs typeface="BIZ UDPゴシック"/>
              </a:rPr>
              <a:t>清掃</a:t>
            </a:r>
            <a:endParaRPr sz="750">
              <a:latin typeface="BIZ UDPゴシック"/>
              <a:cs typeface="BIZ UDPゴシック"/>
            </a:endParaRPr>
          </a:p>
        </p:txBody>
      </p:sp>
      <p:sp>
        <p:nvSpPr>
          <p:cNvPr id="59" name="object 59"/>
          <p:cNvSpPr txBox="1"/>
          <p:nvPr/>
        </p:nvSpPr>
        <p:spPr>
          <a:xfrm>
            <a:off x="6624616" y="4672255"/>
            <a:ext cx="221615" cy="143510"/>
          </a:xfrm>
          <a:prstGeom prst="rect">
            <a:avLst/>
          </a:prstGeom>
        </p:spPr>
        <p:txBody>
          <a:bodyPr vert="horz" wrap="square" lIns="0" tIns="15240" rIns="0" bIns="0" rtlCol="0">
            <a:spAutoFit/>
          </a:bodyPr>
          <a:lstStyle/>
          <a:p>
            <a:pPr marL="12700">
              <a:lnSpc>
                <a:spcPct val="100000"/>
              </a:lnSpc>
              <a:spcBef>
                <a:spcPts val="120"/>
              </a:spcBef>
            </a:pPr>
            <a:r>
              <a:rPr sz="750" spc="-25" dirty="0">
                <a:latin typeface="BIZ UDPゴシック"/>
                <a:cs typeface="BIZ UDPゴシック"/>
              </a:rPr>
              <a:t>植栽</a:t>
            </a:r>
            <a:endParaRPr sz="750">
              <a:latin typeface="BIZ UDPゴシック"/>
              <a:cs typeface="BIZ UDPゴシック"/>
            </a:endParaRPr>
          </a:p>
        </p:txBody>
      </p:sp>
      <p:sp>
        <p:nvSpPr>
          <p:cNvPr id="60" name="object 60"/>
          <p:cNvSpPr txBox="1"/>
          <p:nvPr/>
        </p:nvSpPr>
        <p:spPr>
          <a:xfrm>
            <a:off x="7284692" y="4721547"/>
            <a:ext cx="466090" cy="143510"/>
          </a:xfrm>
          <a:prstGeom prst="rect">
            <a:avLst/>
          </a:prstGeom>
        </p:spPr>
        <p:txBody>
          <a:bodyPr vert="horz" wrap="square" lIns="0" tIns="15240" rIns="0" bIns="0" rtlCol="0">
            <a:spAutoFit/>
          </a:bodyPr>
          <a:lstStyle/>
          <a:p>
            <a:pPr marL="12700">
              <a:lnSpc>
                <a:spcPct val="100000"/>
              </a:lnSpc>
              <a:spcBef>
                <a:spcPts val="120"/>
              </a:spcBef>
            </a:pPr>
            <a:r>
              <a:rPr sz="750" spc="-90" dirty="0">
                <a:latin typeface="BIZ UDPゴシック"/>
                <a:cs typeface="BIZ UDPゴシック"/>
              </a:rPr>
              <a:t>補修・修繕</a:t>
            </a:r>
            <a:endParaRPr sz="750">
              <a:latin typeface="BIZ UDPゴシック"/>
              <a:cs typeface="BIZ UDPゴシック"/>
            </a:endParaRPr>
          </a:p>
        </p:txBody>
      </p:sp>
      <p:sp>
        <p:nvSpPr>
          <p:cNvPr id="61" name="object 61"/>
          <p:cNvSpPr txBox="1"/>
          <p:nvPr/>
        </p:nvSpPr>
        <p:spPr>
          <a:xfrm>
            <a:off x="8058157" y="4325818"/>
            <a:ext cx="140335" cy="296545"/>
          </a:xfrm>
          <a:prstGeom prst="rect">
            <a:avLst/>
          </a:prstGeom>
        </p:spPr>
        <p:txBody>
          <a:bodyPr vert="horz" wrap="square" lIns="0" tIns="11430" rIns="0" bIns="0" rtlCol="0">
            <a:spAutoFit/>
          </a:bodyPr>
          <a:lstStyle/>
          <a:p>
            <a:pPr marL="12700">
              <a:lnSpc>
                <a:spcPts val="1070"/>
              </a:lnSpc>
              <a:spcBef>
                <a:spcPts val="90"/>
              </a:spcBef>
            </a:pPr>
            <a:r>
              <a:rPr sz="900" spc="165" dirty="0">
                <a:latin typeface="BIZ UDPゴシック"/>
                <a:cs typeface="BIZ UDPゴシック"/>
              </a:rPr>
              <a:t>・</a:t>
            </a:r>
            <a:r>
              <a:rPr sz="900" spc="-900" dirty="0">
                <a:latin typeface="BIZ UDPゴシック"/>
                <a:cs typeface="BIZ UDPゴシック"/>
              </a:rPr>
              <a:t>・</a:t>
            </a:r>
            <a:endParaRPr sz="900">
              <a:latin typeface="BIZ UDPゴシック"/>
              <a:cs typeface="BIZ UDPゴシック"/>
            </a:endParaRPr>
          </a:p>
          <a:p>
            <a:pPr marL="41275">
              <a:lnSpc>
                <a:spcPts val="1070"/>
              </a:lnSpc>
            </a:pPr>
            <a:r>
              <a:rPr sz="900" spc="30" dirty="0">
                <a:latin typeface="BIZ UDPゴシック"/>
                <a:cs typeface="BIZ UDPゴシック"/>
              </a:rPr>
              <a:t>•</a:t>
            </a:r>
            <a:endParaRPr sz="900">
              <a:latin typeface="BIZ UDPゴシック"/>
              <a:cs typeface="BIZ UDPゴシック"/>
            </a:endParaRPr>
          </a:p>
        </p:txBody>
      </p:sp>
      <p:sp>
        <p:nvSpPr>
          <p:cNvPr id="62" name="object 62"/>
          <p:cNvSpPr/>
          <p:nvPr/>
        </p:nvSpPr>
        <p:spPr>
          <a:xfrm>
            <a:off x="6002421" y="4340769"/>
            <a:ext cx="449580" cy="290830"/>
          </a:xfrm>
          <a:custGeom>
            <a:avLst/>
            <a:gdLst/>
            <a:ahLst/>
            <a:cxnLst/>
            <a:rect l="l" t="t" r="r" b="b"/>
            <a:pathLst>
              <a:path w="449579" h="290829">
                <a:moveTo>
                  <a:pt x="449054" y="0"/>
                </a:moveTo>
                <a:lnTo>
                  <a:pt x="0" y="0"/>
                </a:lnTo>
                <a:lnTo>
                  <a:pt x="0" y="290349"/>
                </a:lnTo>
                <a:lnTo>
                  <a:pt x="449054" y="290349"/>
                </a:lnTo>
                <a:lnTo>
                  <a:pt x="449054" y="0"/>
                </a:lnTo>
                <a:close/>
              </a:path>
            </a:pathLst>
          </a:custGeom>
          <a:solidFill>
            <a:srgbClr val="4F6128"/>
          </a:solidFill>
        </p:spPr>
        <p:txBody>
          <a:bodyPr wrap="square" lIns="0" tIns="0" rIns="0" bIns="0" rtlCol="0"/>
          <a:lstStyle/>
          <a:p>
            <a:endParaRPr/>
          </a:p>
        </p:txBody>
      </p:sp>
      <p:sp>
        <p:nvSpPr>
          <p:cNvPr id="63" name="object 63"/>
          <p:cNvSpPr txBox="1"/>
          <p:nvPr/>
        </p:nvSpPr>
        <p:spPr>
          <a:xfrm>
            <a:off x="6088058" y="4328913"/>
            <a:ext cx="278765" cy="177800"/>
          </a:xfrm>
          <a:prstGeom prst="rect">
            <a:avLst/>
          </a:prstGeom>
        </p:spPr>
        <p:txBody>
          <a:bodyPr vert="horz" wrap="square" lIns="0" tIns="12065" rIns="0" bIns="0" rtlCol="0">
            <a:spAutoFit/>
          </a:bodyPr>
          <a:lstStyle/>
          <a:p>
            <a:pPr marL="12700">
              <a:lnSpc>
                <a:spcPct val="100000"/>
              </a:lnSpc>
              <a:spcBef>
                <a:spcPts val="95"/>
              </a:spcBef>
            </a:pPr>
            <a:r>
              <a:rPr sz="1000" b="1" spc="-30" dirty="0">
                <a:solidFill>
                  <a:srgbClr val="FFFFFF"/>
                </a:solidFill>
                <a:latin typeface="BIZ UDPゴシック"/>
                <a:cs typeface="BIZ UDPゴシック"/>
              </a:rPr>
              <a:t>町内</a:t>
            </a:r>
            <a:endParaRPr sz="1000">
              <a:latin typeface="BIZ UDPゴシック"/>
              <a:cs typeface="BIZ UDPゴシック"/>
            </a:endParaRPr>
          </a:p>
        </p:txBody>
      </p:sp>
      <p:sp>
        <p:nvSpPr>
          <p:cNvPr id="64" name="object 64"/>
          <p:cNvSpPr txBox="1"/>
          <p:nvPr/>
        </p:nvSpPr>
        <p:spPr>
          <a:xfrm>
            <a:off x="6088058" y="4480840"/>
            <a:ext cx="278765" cy="177800"/>
          </a:xfrm>
          <a:prstGeom prst="rect">
            <a:avLst/>
          </a:prstGeom>
        </p:spPr>
        <p:txBody>
          <a:bodyPr vert="horz" wrap="square" lIns="0" tIns="12065" rIns="0" bIns="0" rtlCol="0">
            <a:spAutoFit/>
          </a:bodyPr>
          <a:lstStyle/>
          <a:p>
            <a:pPr marL="12700">
              <a:lnSpc>
                <a:spcPct val="100000"/>
              </a:lnSpc>
              <a:spcBef>
                <a:spcPts val="95"/>
              </a:spcBef>
            </a:pPr>
            <a:r>
              <a:rPr sz="1000" b="1" spc="-30" dirty="0">
                <a:solidFill>
                  <a:srgbClr val="FFFFFF"/>
                </a:solidFill>
                <a:latin typeface="BIZ UDPゴシック"/>
                <a:cs typeface="BIZ UDPゴシック"/>
              </a:rPr>
              <a:t>業者</a:t>
            </a:r>
            <a:endParaRPr sz="1000">
              <a:latin typeface="BIZ UDPゴシック"/>
              <a:cs typeface="BIZ UDPゴシック"/>
            </a:endParaRPr>
          </a:p>
        </p:txBody>
      </p:sp>
      <p:sp>
        <p:nvSpPr>
          <p:cNvPr id="65" name="object 65"/>
          <p:cNvSpPr/>
          <p:nvPr/>
        </p:nvSpPr>
        <p:spPr>
          <a:xfrm>
            <a:off x="6525603" y="4340771"/>
            <a:ext cx="1485900" cy="290830"/>
          </a:xfrm>
          <a:custGeom>
            <a:avLst/>
            <a:gdLst/>
            <a:ahLst/>
            <a:cxnLst/>
            <a:rect l="l" t="t" r="r" b="b"/>
            <a:pathLst>
              <a:path w="1485900" h="290829">
                <a:moveTo>
                  <a:pt x="447370" y="0"/>
                </a:moveTo>
                <a:lnTo>
                  <a:pt x="0" y="0"/>
                </a:lnTo>
                <a:lnTo>
                  <a:pt x="0" y="290360"/>
                </a:lnTo>
                <a:lnTo>
                  <a:pt x="447370" y="290360"/>
                </a:lnTo>
                <a:lnTo>
                  <a:pt x="447370" y="0"/>
                </a:lnTo>
                <a:close/>
              </a:path>
              <a:path w="1485900" h="290829">
                <a:moveTo>
                  <a:pt x="970851" y="0"/>
                </a:moveTo>
                <a:lnTo>
                  <a:pt x="521792" y="0"/>
                </a:lnTo>
                <a:lnTo>
                  <a:pt x="521792" y="290360"/>
                </a:lnTo>
                <a:lnTo>
                  <a:pt x="970851" y="290360"/>
                </a:lnTo>
                <a:lnTo>
                  <a:pt x="970851" y="0"/>
                </a:lnTo>
                <a:close/>
              </a:path>
              <a:path w="1485900" h="290829">
                <a:moveTo>
                  <a:pt x="1485595" y="0"/>
                </a:moveTo>
                <a:lnTo>
                  <a:pt x="1038237" y="0"/>
                </a:lnTo>
                <a:lnTo>
                  <a:pt x="1038237" y="290360"/>
                </a:lnTo>
                <a:lnTo>
                  <a:pt x="1485595" y="290360"/>
                </a:lnTo>
                <a:lnTo>
                  <a:pt x="1485595" y="0"/>
                </a:lnTo>
                <a:close/>
              </a:path>
            </a:pathLst>
          </a:custGeom>
          <a:solidFill>
            <a:srgbClr val="4F6128"/>
          </a:solidFill>
        </p:spPr>
        <p:txBody>
          <a:bodyPr wrap="square" lIns="0" tIns="0" rIns="0" bIns="0" rtlCol="0"/>
          <a:lstStyle/>
          <a:p>
            <a:endParaRPr/>
          </a:p>
        </p:txBody>
      </p:sp>
      <p:sp>
        <p:nvSpPr>
          <p:cNvPr id="66" name="object 66"/>
          <p:cNvSpPr txBox="1"/>
          <p:nvPr/>
        </p:nvSpPr>
        <p:spPr>
          <a:xfrm>
            <a:off x="6610407" y="4328913"/>
            <a:ext cx="1317625" cy="329565"/>
          </a:xfrm>
          <a:prstGeom prst="rect">
            <a:avLst/>
          </a:prstGeom>
        </p:spPr>
        <p:txBody>
          <a:bodyPr vert="horz" wrap="square" lIns="0" tIns="12065" rIns="0" bIns="0" rtlCol="0">
            <a:spAutoFit/>
          </a:bodyPr>
          <a:lstStyle/>
          <a:p>
            <a:pPr marL="12700">
              <a:lnSpc>
                <a:spcPts val="1200"/>
              </a:lnSpc>
              <a:spcBef>
                <a:spcPts val="95"/>
              </a:spcBef>
              <a:tabLst>
                <a:tab pos="534670" algn="l"/>
                <a:tab pos="1050925" algn="l"/>
              </a:tabLst>
            </a:pPr>
            <a:r>
              <a:rPr sz="1000" b="1" spc="-10" dirty="0">
                <a:solidFill>
                  <a:srgbClr val="FFFFFF"/>
                </a:solidFill>
                <a:latin typeface="BIZ UDPゴシック"/>
                <a:cs typeface="BIZ UDPゴシック"/>
              </a:rPr>
              <a:t>町</a:t>
            </a:r>
            <a:r>
              <a:rPr sz="1000" b="1" spc="-50" dirty="0">
                <a:solidFill>
                  <a:srgbClr val="FFFFFF"/>
                </a:solidFill>
                <a:latin typeface="BIZ UDPゴシック"/>
                <a:cs typeface="BIZ UDPゴシック"/>
              </a:rPr>
              <a:t>内</a:t>
            </a:r>
            <a:r>
              <a:rPr sz="1000" b="1" dirty="0">
                <a:solidFill>
                  <a:srgbClr val="FFFFFF"/>
                </a:solidFill>
                <a:latin typeface="BIZ UDPゴシック"/>
                <a:cs typeface="BIZ UDPゴシック"/>
              </a:rPr>
              <a:t>	</a:t>
            </a:r>
            <a:r>
              <a:rPr sz="1000" b="1" spc="-10" dirty="0">
                <a:solidFill>
                  <a:srgbClr val="FFFFFF"/>
                </a:solidFill>
                <a:latin typeface="BIZ UDPゴシック"/>
                <a:cs typeface="BIZ UDPゴシック"/>
              </a:rPr>
              <a:t>町</a:t>
            </a:r>
            <a:r>
              <a:rPr sz="1000" b="1" spc="-50" dirty="0">
                <a:solidFill>
                  <a:srgbClr val="FFFFFF"/>
                </a:solidFill>
                <a:latin typeface="BIZ UDPゴシック"/>
                <a:cs typeface="BIZ UDPゴシック"/>
              </a:rPr>
              <a:t>内</a:t>
            </a:r>
            <a:r>
              <a:rPr sz="1000" b="1" dirty="0">
                <a:solidFill>
                  <a:srgbClr val="FFFFFF"/>
                </a:solidFill>
                <a:latin typeface="BIZ UDPゴシック"/>
                <a:cs typeface="BIZ UDPゴシック"/>
              </a:rPr>
              <a:t>	</a:t>
            </a:r>
            <a:r>
              <a:rPr sz="1000" b="1" spc="-10" dirty="0">
                <a:solidFill>
                  <a:srgbClr val="FFFFFF"/>
                </a:solidFill>
                <a:latin typeface="BIZ UDPゴシック"/>
                <a:cs typeface="BIZ UDPゴシック"/>
              </a:rPr>
              <a:t>町</a:t>
            </a:r>
            <a:r>
              <a:rPr sz="1000" b="1" spc="-50" dirty="0">
                <a:solidFill>
                  <a:srgbClr val="FFFFFF"/>
                </a:solidFill>
                <a:latin typeface="BIZ UDPゴシック"/>
                <a:cs typeface="BIZ UDPゴシック"/>
              </a:rPr>
              <a:t>内</a:t>
            </a:r>
            <a:endParaRPr sz="1000">
              <a:latin typeface="BIZ UDPゴシック"/>
              <a:cs typeface="BIZ UDPゴシック"/>
            </a:endParaRPr>
          </a:p>
          <a:p>
            <a:pPr marL="12700">
              <a:lnSpc>
                <a:spcPts val="1200"/>
              </a:lnSpc>
              <a:tabLst>
                <a:tab pos="534670" algn="l"/>
                <a:tab pos="1050925" algn="l"/>
              </a:tabLst>
            </a:pPr>
            <a:r>
              <a:rPr sz="1000" b="1" spc="-10" dirty="0">
                <a:solidFill>
                  <a:srgbClr val="FFFFFF"/>
                </a:solidFill>
                <a:latin typeface="BIZ UDPゴシック"/>
                <a:cs typeface="BIZ UDPゴシック"/>
              </a:rPr>
              <a:t>業</a:t>
            </a:r>
            <a:r>
              <a:rPr sz="1000" b="1" spc="-50" dirty="0">
                <a:solidFill>
                  <a:srgbClr val="FFFFFF"/>
                </a:solidFill>
                <a:latin typeface="BIZ UDPゴシック"/>
                <a:cs typeface="BIZ UDPゴシック"/>
              </a:rPr>
              <a:t>者</a:t>
            </a:r>
            <a:r>
              <a:rPr sz="1000" b="1" dirty="0">
                <a:solidFill>
                  <a:srgbClr val="FFFFFF"/>
                </a:solidFill>
                <a:latin typeface="BIZ UDPゴシック"/>
                <a:cs typeface="BIZ UDPゴシック"/>
              </a:rPr>
              <a:t>	</a:t>
            </a:r>
            <a:r>
              <a:rPr sz="1000" b="1" spc="-10" dirty="0">
                <a:solidFill>
                  <a:srgbClr val="FFFFFF"/>
                </a:solidFill>
                <a:latin typeface="BIZ UDPゴシック"/>
                <a:cs typeface="BIZ UDPゴシック"/>
              </a:rPr>
              <a:t>業</a:t>
            </a:r>
            <a:r>
              <a:rPr sz="1000" b="1" spc="-50" dirty="0">
                <a:solidFill>
                  <a:srgbClr val="FFFFFF"/>
                </a:solidFill>
                <a:latin typeface="BIZ UDPゴシック"/>
                <a:cs typeface="BIZ UDPゴシック"/>
              </a:rPr>
              <a:t>者</a:t>
            </a:r>
            <a:r>
              <a:rPr sz="1000" b="1" dirty="0">
                <a:solidFill>
                  <a:srgbClr val="FFFFFF"/>
                </a:solidFill>
                <a:latin typeface="BIZ UDPゴシック"/>
                <a:cs typeface="BIZ UDPゴシック"/>
              </a:rPr>
              <a:t>	</a:t>
            </a:r>
            <a:r>
              <a:rPr sz="1000" b="1" spc="-10" dirty="0">
                <a:solidFill>
                  <a:srgbClr val="FFFFFF"/>
                </a:solidFill>
                <a:latin typeface="BIZ UDPゴシック"/>
                <a:cs typeface="BIZ UDPゴシック"/>
              </a:rPr>
              <a:t>業</a:t>
            </a:r>
            <a:r>
              <a:rPr sz="1000" b="1" spc="-50" dirty="0">
                <a:solidFill>
                  <a:srgbClr val="FFFFFF"/>
                </a:solidFill>
                <a:latin typeface="BIZ UDPゴシック"/>
                <a:cs typeface="BIZ UDPゴシック"/>
              </a:rPr>
              <a:t>者</a:t>
            </a:r>
            <a:endParaRPr sz="1000">
              <a:latin typeface="BIZ UDPゴシック"/>
              <a:cs typeface="BIZ UDPゴシック"/>
            </a:endParaRPr>
          </a:p>
        </p:txBody>
      </p:sp>
      <p:grpSp>
        <p:nvGrpSpPr>
          <p:cNvPr id="67" name="object 67"/>
          <p:cNvGrpSpPr/>
          <p:nvPr/>
        </p:nvGrpSpPr>
        <p:grpSpPr>
          <a:xfrm>
            <a:off x="5663661" y="3449463"/>
            <a:ext cx="2352040" cy="1246505"/>
            <a:chOff x="5663661" y="3449463"/>
            <a:chExt cx="2352040" cy="1246505"/>
          </a:xfrm>
        </p:grpSpPr>
        <p:sp>
          <p:nvSpPr>
            <p:cNvPr id="68" name="object 68"/>
            <p:cNvSpPr/>
            <p:nvPr/>
          </p:nvSpPr>
          <p:spPr>
            <a:xfrm>
              <a:off x="7059219" y="4651376"/>
              <a:ext cx="952500" cy="40640"/>
            </a:xfrm>
            <a:custGeom>
              <a:avLst/>
              <a:gdLst/>
              <a:ahLst/>
              <a:cxnLst/>
              <a:rect l="l" t="t" r="r" b="b"/>
              <a:pathLst>
                <a:path w="952500" h="40639">
                  <a:moveTo>
                    <a:pt x="952130" y="0"/>
                  </a:moveTo>
                  <a:lnTo>
                    <a:pt x="950228" y="15766"/>
                  </a:lnTo>
                  <a:lnTo>
                    <a:pt x="945043" y="28644"/>
                  </a:lnTo>
                  <a:lnTo>
                    <a:pt x="937352" y="37328"/>
                  </a:lnTo>
                  <a:lnTo>
                    <a:pt x="927933" y="40513"/>
                  </a:lnTo>
                  <a:lnTo>
                    <a:pt x="24056" y="40513"/>
                  </a:lnTo>
                  <a:lnTo>
                    <a:pt x="14659" y="37328"/>
                  </a:lnTo>
                  <a:lnTo>
                    <a:pt x="7016" y="28644"/>
                  </a:lnTo>
                  <a:lnTo>
                    <a:pt x="1879" y="15766"/>
                  </a:lnTo>
                  <a:lnTo>
                    <a:pt x="0" y="0"/>
                  </a:lnTo>
                </a:path>
              </a:pathLst>
            </a:custGeom>
            <a:ln w="7033">
              <a:solidFill>
                <a:srgbClr val="000000"/>
              </a:solidFill>
            </a:ln>
          </p:spPr>
          <p:txBody>
            <a:bodyPr wrap="square" lIns="0" tIns="0" rIns="0" bIns="0" rtlCol="0"/>
            <a:lstStyle/>
            <a:p>
              <a:endParaRPr/>
            </a:p>
          </p:txBody>
        </p:sp>
        <p:sp>
          <p:nvSpPr>
            <p:cNvPr id="69" name="object 69"/>
            <p:cNvSpPr/>
            <p:nvPr/>
          </p:nvSpPr>
          <p:spPr>
            <a:xfrm>
              <a:off x="5663654" y="4007243"/>
              <a:ext cx="2174875" cy="335915"/>
            </a:xfrm>
            <a:custGeom>
              <a:avLst/>
              <a:gdLst/>
              <a:ahLst/>
              <a:cxnLst/>
              <a:rect l="l" t="t" r="r" b="b"/>
              <a:pathLst>
                <a:path w="2174875" h="335914">
                  <a:moveTo>
                    <a:pt x="2174786" y="240690"/>
                  </a:moveTo>
                  <a:lnTo>
                    <a:pt x="2143137" y="240690"/>
                  </a:lnTo>
                  <a:lnTo>
                    <a:pt x="2143137" y="183718"/>
                  </a:lnTo>
                  <a:lnTo>
                    <a:pt x="2143137" y="159092"/>
                  </a:lnTo>
                  <a:lnTo>
                    <a:pt x="2135962" y="152069"/>
                  </a:lnTo>
                  <a:lnTo>
                    <a:pt x="1616011" y="152069"/>
                  </a:lnTo>
                  <a:lnTo>
                    <a:pt x="1102283" y="152069"/>
                  </a:lnTo>
                  <a:lnTo>
                    <a:pt x="1101674" y="28282"/>
                  </a:lnTo>
                  <a:lnTo>
                    <a:pt x="1101674" y="139"/>
                  </a:lnTo>
                  <a:lnTo>
                    <a:pt x="1101534" y="139"/>
                  </a:lnTo>
                  <a:lnTo>
                    <a:pt x="1101534" y="0"/>
                  </a:lnTo>
                  <a:lnTo>
                    <a:pt x="1070025" y="139"/>
                  </a:lnTo>
                  <a:lnTo>
                    <a:pt x="1069886" y="139"/>
                  </a:lnTo>
                  <a:lnTo>
                    <a:pt x="1069886" y="152069"/>
                  </a:lnTo>
                  <a:lnTo>
                    <a:pt x="558647" y="152069"/>
                  </a:lnTo>
                  <a:lnTo>
                    <a:pt x="38684" y="152069"/>
                  </a:lnTo>
                  <a:lnTo>
                    <a:pt x="31648" y="159092"/>
                  </a:lnTo>
                  <a:lnTo>
                    <a:pt x="31648" y="240690"/>
                  </a:lnTo>
                  <a:lnTo>
                    <a:pt x="0" y="240690"/>
                  </a:lnTo>
                  <a:lnTo>
                    <a:pt x="47548" y="335648"/>
                  </a:lnTo>
                  <a:lnTo>
                    <a:pt x="87096" y="256438"/>
                  </a:lnTo>
                  <a:lnTo>
                    <a:pt x="94957" y="240690"/>
                  </a:lnTo>
                  <a:lnTo>
                    <a:pt x="63309" y="240690"/>
                  </a:lnTo>
                  <a:lnTo>
                    <a:pt x="63309" y="183718"/>
                  </a:lnTo>
                  <a:lnTo>
                    <a:pt x="551611" y="183718"/>
                  </a:lnTo>
                  <a:lnTo>
                    <a:pt x="551611" y="240690"/>
                  </a:lnTo>
                  <a:lnTo>
                    <a:pt x="519963" y="240690"/>
                  </a:lnTo>
                  <a:lnTo>
                    <a:pt x="567512" y="335648"/>
                  </a:lnTo>
                  <a:lnTo>
                    <a:pt x="607047" y="256438"/>
                  </a:lnTo>
                  <a:lnTo>
                    <a:pt x="614921" y="240690"/>
                  </a:lnTo>
                  <a:lnTo>
                    <a:pt x="583260" y="240690"/>
                  </a:lnTo>
                  <a:lnTo>
                    <a:pt x="583260" y="183718"/>
                  </a:lnTo>
                  <a:lnTo>
                    <a:pt x="1070787" y="183718"/>
                  </a:lnTo>
                  <a:lnTo>
                    <a:pt x="1071067" y="240411"/>
                  </a:lnTo>
                  <a:lnTo>
                    <a:pt x="1071067" y="240690"/>
                  </a:lnTo>
                  <a:lnTo>
                    <a:pt x="1039355" y="240830"/>
                  </a:lnTo>
                  <a:lnTo>
                    <a:pt x="1087323" y="335648"/>
                  </a:lnTo>
                  <a:lnTo>
                    <a:pt x="1126337" y="256578"/>
                  </a:lnTo>
                  <a:lnTo>
                    <a:pt x="1134110" y="240830"/>
                  </a:lnTo>
                  <a:lnTo>
                    <a:pt x="1134173" y="240690"/>
                  </a:lnTo>
                  <a:lnTo>
                    <a:pt x="1134249" y="240550"/>
                  </a:lnTo>
                  <a:lnTo>
                    <a:pt x="1134313" y="240411"/>
                  </a:lnTo>
                  <a:lnTo>
                    <a:pt x="1102728" y="240550"/>
                  </a:lnTo>
                  <a:lnTo>
                    <a:pt x="1102436" y="183718"/>
                  </a:lnTo>
                  <a:lnTo>
                    <a:pt x="1591386" y="183718"/>
                  </a:lnTo>
                  <a:lnTo>
                    <a:pt x="1591386" y="240690"/>
                  </a:lnTo>
                  <a:lnTo>
                    <a:pt x="1559737" y="240690"/>
                  </a:lnTo>
                  <a:lnTo>
                    <a:pt x="1607286" y="335648"/>
                  </a:lnTo>
                  <a:lnTo>
                    <a:pt x="1646821" y="256438"/>
                  </a:lnTo>
                  <a:lnTo>
                    <a:pt x="1654695" y="240690"/>
                  </a:lnTo>
                  <a:lnTo>
                    <a:pt x="1623034" y="240690"/>
                  </a:lnTo>
                  <a:lnTo>
                    <a:pt x="1623034" y="183718"/>
                  </a:lnTo>
                  <a:lnTo>
                    <a:pt x="2111489" y="183718"/>
                  </a:lnTo>
                  <a:lnTo>
                    <a:pt x="2111489" y="240690"/>
                  </a:lnTo>
                  <a:lnTo>
                    <a:pt x="2079828" y="240690"/>
                  </a:lnTo>
                  <a:lnTo>
                    <a:pt x="2127237" y="335648"/>
                  </a:lnTo>
                  <a:lnTo>
                    <a:pt x="2166899" y="256438"/>
                  </a:lnTo>
                  <a:lnTo>
                    <a:pt x="2174786" y="240690"/>
                  </a:lnTo>
                  <a:close/>
                </a:path>
              </a:pathLst>
            </a:custGeom>
            <a:solidFill>
              <a:srgbClr val="F69240"/>
            </a:solidFill>
          </p:spPr>
          <p:txBody>
            <a:bodyPr wrap="square" lIns="0" tIns="0" rIns="0" bIns="0" rtlCol="0"/>
            <a:lstStyle/>
            <a:p>
              <a:endParaRPr/>
            </a:p>
          </p:txBody>
        </p:sp>
        <p:sp>
          <p:nvSpPr>
            <p:cNvPr id="70" name="object 70"/>
            <p:cNvSpPr/>
            <p:nvPr/>
          </p:nvSpPr>
          <p:spPr>
            <a:xfrm>
              <a:off x="6431077" y="3449463"/>
              <a:ext cx="624840" cy="187960"/>
            </a:xfrm>
            <a:custGeom>
              <a:avLst/>
              <a:gdLst/>
              <a:ahLst/>
              <a:cxnLst/>
              <a:rect l="l" t="t" r="r" b="b"/>
              <a:pathLst>
                <a:path w="624840" h="187960">
                  <a:moveTo>
                    <a:pt x="593393" y="0"/>
                  </a:moveTo>
                  <a:lnTo>
                    <a:pt x="31371" y="0"/>
                  </a:lnTo>
                  <a:lnTo>
                    <a:pt x="19170" y="2446"/>
                  </a:lnTo>
                  <a:lnTo>
                    <a:pt x="9197" y="9126"/>
                  </a:lnTo>
                  <a:lnTo>
                    <a:pt x="2468" y="19050"/>
                  </a:lnTo>
                  <a:lnTo>
                    <a:pt x="0" y="31229"/>
                  </a:lnTo>
                  <a:lnTo>
                    <a:pt x="0" y="156147"/>
                  </a:lnTo>
                  <a:lnTo>
                    <a:pt x="2468" y="168326"/>
                  </a:lnTo>
                  <a:lnTo>
                    <a:pt x="9197" y="178250"/>
                  </a:lnTo>
                  <a:lnTo>
                    <a:pt x="19170" y="184930"/>
                  </a:lnTo>
                  <a:lnTo>
                    <a:pt x="31371" y="187376"/>
                  </a:lnTo>
                  <a:lnTo>
                    <a:pt x="593393" y="187376"/>
                  </a:lnTo>
                  <a:lnTo>
                    <a:pt x="605573" y="184930"/>
                  </a:lnTo>
                  <a:lnTo>
                    <a:pt x="615497" y="178250"/>
                  </a:lnTo>
                  <a:lnTo>
                    <a:pt x="622177" y="168326"/>
                  </a:lnTo>
                  <a:lnTo>
                    <a:pt x="624624" y="156147"/>
                  </a:lnTo>
                  <a:lnTo>
                    <a:pt x="624624" y="31229"/>
                  </a:lnTo>
                  <a:lnTo>
                    <a:pt x="622177" y="19050"/>
                  </a:lnTo>
                  <a:lnTo>
                    <a:pt x="615497" y="9126"/>
                  </a:lnTo>
                  <a:lnTo>
                    <a:pt x="605573" y="2446"/>
                  </a:lnTo>
                  <a:lnTo>
                    <a:pt x="593393" y="0"/>
                  </a:lnTo>
                  <a:close/>
                </a:path>
              </a:pathLst>
            </a:custGeom>
            <a:solidFill>
              <a:srgbClr val="4F81BC"/>
            </a:solidFill>
          </p:spPr>
          <p:txBody>
            <a:bodyPr wrap="square" lIns="0" tIns="0" rIns="0" bIns="0" rtlCol="0"/>
            <a:lstStyle/>
            <a:p>
              <a:endParaRPr/>
            </a:p>
          </p:txBody>
        </p:sp>
      </p:grpSp>
      <p:sp>
        <p:nvSpPr>
          <p:cNvPr id="71" name="object 71"/>
          <p:cNvSpPr txBox="1"/>
          <p:nvPr/>
        </p:nvSpPr>
        <p:spPr>
          <a:xfrm>
            <a:off x="6520512" y="3443235"/>
            <a:ext cx="563880" cy="368300"/>
          </a:xfrm>
          <a:prstGeom prst="rect">
            <a:avLst/>
          </a:prstGeom>
        </p:spPr>
        <p:txBody>
          <a:bodyPr vert="horz" wrap="square" lIns="0" tIns="24765" rIns="0" bIns="0" rtlCol="0">
            <a:spAutoFit/>
          </a:bodyPr>
          <a:lstStyle/>
          <a:p>
            <a:pPr marL="12700">
              <a:lnSpc>
                <a:spcPct val="100000"/>
              </a:lnSpc>
              <a:spcBef>
                <a:spcPts val="195"/>
              </a:spcBef>
            </a:pPr>
            <a:r>
              <a:rPr sz="1100" b="1" spc="-20" dirty="0">
                <a:solidFill>
                  <a:srgbClr val="FFFFFF"/>
                </a:solidFill>
                <a:latin typeface="BIZ UDPゴシック"/>
                <a:cs typeface="BIZ UDPゴシック"/>
              </a:rPr>
              <a:t>明和町</a:t>
            </a:r>
            <a:endParaRPr sz="1100">
              <a:latin typeface="BIZ UDPゴシック"/>
              <a:cs typeface="BIZ UDPゴシック"/>
            </a:endParaRPr>
          </a:p>
          <a:p>
            <a:pPr marL="297180">
              <a:lnSpc>
                <a:spcPct val="100000"/>
              </a:lnSpc>
              <a:spcBef>
                <a:spcPts val="85"/>
              </a:spcBef>
            </a:pPr>
            <a:r>
              <a:rPr sz="1000" spc="-30" dirty="0">
                <a:solidFill>
                  <a:srgbClr val="E36C09"/>
                </a:solidFill>
                <a:latin typeface="BIZ UDPゴシック"/>
                <a:cs typeface="BIZ UDPゴシック"/>
              </a:rPr>
              <a:t>指示</a:t>
            </a:r>
            <a:endParaRPr sz="1000">
              <a:latin typeface="BIZ UDPゴシック"/>
              <a:cs typeface="BIZ UDPゴシック"/>
            </a:endParaRPr>
          </a:p>
        </p:txBody>
      </p:sp>
      <p:pic>
        <p:nvPicPr>
          <p:cNvPr id="72" name="object 72"/>
          <p:cNvPicPr/>
          <p:nvPr/>
        </p:nvPicPr>
        <p:blipFill>
          <a:blip r:embed="rId8" cstate="print"/>
          <a:stretch>
            <a:fillRect/>
          </a:stretch>
        </p:blipFill>
        <p:spPr>
          <a:xfrm>
            <a:off x="6343151" y="3754864"/>
            <a:ext cx="145464" cy="167401"/>
          </a:xfrm>
          <a:prstGeom prst="rect">
            <a:avLst/>
          </a:prstGeom>
        </p:spPr>
      </p:pic>
      <p:sp>
        <p:nvSpPr>
          <p:cNvPr id="73" name="object 73"/>
          <p:cNvSpPr txBox="1">
            <a:spLocks noGrp="1"/>
          </p:cNvSpPr>
          <p:nvPr>
            <p:ph type="sldNum" sz="quarter" idx="7"/>
          </p:nvPr>
        </p:nvSpPr>
        <p:spPr>
          <a:prstGeom prst="rect">
            <a:avLst/>
          </a:prstGeom>
        </p:spPr>
        <p:txBody>
          <a:bodyPr vert="horz" wrap="square" lIns="0" tIns="27305" rIns="0" bIns="0" rtlCol="0">
            <a:spAutoFit/>
          </a:bodyPr>
          <a:lstStyle/>
          <a:p>
            <a:pPr marL="38100">
              <a:lnSpc>
                <a:spcPct val="100000"/>
              </a:lnSpc>
              <a:spcBef>
                <a:spcPts val="215"/>
              </a:spcBef>
            </a:pPr>
            <a:r>
              <a:rPr spc="-25" dirty="0"/>
              <a:t>17</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884289" y="263740"/>
            <a:ext cx="2259965" cy="255904"/>
          </a:xfrm>
          <a:prstGeom prst="rect">
            <a:avLst/>
          </a:prstGeom>
          <a:solidFill>
            <a:srgbClr val="001F5F"/>
          </a:solidFill>
        </p:spPr>
        <p:txBody>
          <a:bodyPr vert="horz" wrap="square" lIns="0" tIns="47625" rIns="0" bIns="0" rtlCol="0">
            <a:spAutoFit/>
          </a:bodyPr>
          <a:lstStyle/>
          <a:p>
            <a:pPr marL="92075">
              <a:lnSpc>
                <a:spcPct val="100000"/>
              </a:lnSpc>
              <a:spcBef>
                <a:spcPts val="375"/>
              </a:spcBef>
              <a:tabLst>
                <a:tab pos="1663700" algn="l"/>
              </a:tabLst>
            </a:pPr>
            <a:r>
              <a:rPr sz="1100" b="1" spc="-10" dirty="0">
                <a:solidFill>
                  <a:srgbClr val="FFFFFF"/>
                </a:solidFill>
                <a:latin typeface="Meiryo UI"/>
                <a:cs typeface="Meiryo UI"/>
              </a:rPr>
              <a:t>「群マネの手引きVer.1</a:t>
            </a:r>
            <a:r>
              <a:rPr sz="1100" b="1" spc="-50" dirty="0">
                <a:solidFill>
                  <a:srgbClr val="FFFFFF"/>
                </a:solidFill>
                <a:latin typeface="Meiryo UI"/>
                <a:cs typeface="Meiryo UI"/>
              </a:rPr>
              <a:t>」</a:t>
            </a:r>
            <a:r>
              <a:rPr sz="1100" b="1" dirty="0">
                <a:solidFill>
                  <a:srgbClr val="FFFFFF"/>
                </a:solidFill>
                <a:latin typeface="Meiryo UI"/>
                <a:cs typeface="Meiryo UI"/>
              </a:rPr>
              <a:t>	</a:t>
            </a:r>
            <a:r>
              <a:rPr sz="1100" b="1" spc="-25" dirty="0">
                <a:solidFill>
                  <a:srgbClr val="FFFFFF"/>
                </a:solidFill>
                <a:latin typeface="Meiryo UI"/>
                <a:cs typeface="Meiryo UI"/>
              </a:rPr>
              <a:t>P53</a:t>
            </a:r>
            <a:endParaRPr sz="1100">
              <a:latin typeface="Meiryo UI"/>
              <a:cs typeface="Meiryo UI"/>
            </a:endParaRPr>
          </a:p>
        </p:txBody>
      </p:sp>
      <p:sp>
        <p:nvSpPr>
          <p:cNvPr id="3" name="object 3"/>
          <p:cNvSpPr txBox="1"/>
          <p:nvPr/>
        </p:nvSpPr>
        <p:spPr>
          <a:xfrm>
            <a:off x="0" y="263740"/>
            <a:ext cx="2459355" cy="255904"/>
          </a:xfrm>
          <a:prstGeom prst="rect">
            <a:avLst/>
          </a:prstGeom>
          <a:solidFill>
            <a:srgbClr val="001F5F"/>
          </a:solidFill>
        </p:spPr>
        <p:txBody>
          <a:bodyPr vert="horz" wrap="square" lIns="0" tIns="47625" rIns="0" bIns="0" rtlCol="0">
            <a:spAutoFit/>
          </a:bodyPr>
          <a:lstStyle/>
          <a:p>
            <a:pPr marL="91440">
              <a:lnSpc>
                <a:spcPct val="100000"/>
              </a:lnSpc>
              <a:spcBef>
                <a:spcPts val="375"/>
              </a:spcBef>
            </a:pPr>
            <a:r>
              <a:rPr sz="1100" b="1" spc="45" dirty="0">
                <a:solidFill>
                  <a:srgbClr val="FFFFFF"/>
                </a:solidFill>
                <a:latin typeface="Meiryo UI"/>
                <a:cs typeface="Meiryo UI"/>
              </a:rPr>
              <a:t>６ 人の群マネ</a:t>
            </a:r>
            <a:r>
              <a:rPr sz="1100" b="1" spc="-10" dirty="0">
                <a:solidFill>
                  <a:srgbClr val="FFFFFF"/>
                </a:solidFill>
                <a:latin typeface="Meiryo UI"/>
                <a:cs typeface="Meiryo UI"/>
              </a:rPr>
              <a:t>（技術者の束</a:t>
            </a:r>
            <a:r>
              <a:rPr sz="1100" b="1" spc="-50" dirty="0">
                <a:solidFill>
                  <a:srgbClr val="FFFFFF"/>
                </a:solidFill>
                <a:latin typeface="Meiryo UI"/>
                <a:cs typeface="Meiryo UI"/>
              </a:rPr>
              <a:t>）</a:t>
            </a:r>
            <a:endParaRPr sz="1100">
              <a:latin typeface="Meiryo UI"/>
              <a:cs typeface="Meiryo UI"/>
            </a:endParaRPr>
          </a:p>
        </p:txBody>
      </p:sp>
      <p:sp>
        <p:nvSpPr>
          <p:cNvPr id="4" name="object 4"/>
          <p:cNvSpPr txBox="1"/>
          <p:nvPr/>
        </p:nvSpPr>
        <p:spPr>
          <a:xfrm>
            <a:off x="2557652" y="298450"/>
            <a:ext cx="3170992" cy="320601"/>
          </a:xfrm>
          <a:prstGeom prst="rect">
            <a:avLst/>
          </a:prstGeom>
        </p:spPr>
        <p:txBody>
          <a:bodyPr vert="horz" wrap="square" lIns="0" tIns="12700" rIns="0" bIns="0" rtlCol="0">
            <a:spAutoFit/>
          </a:bodyPr>
          <a:lstStyle/>
          <a:p>
            <a:pPr marL="12700">
              <a:lnSpc>
                <a:spcPct val="100000"/>
              </a:lnSpc>
              <a:spcBef>
                <a:spcPts val="100"/>
              </a:spcBef>
            </a:pPr>
            <a:r>
              <a:rPr sz="2000" b="1" spc="-15" dirty="0">
                <a:solidFill>
                  <a:srgbClr val="001F5F"/>
                </a:solidFill>
                <a:latin typeface="Meiryo UI"/>
                <a:cs typeface="Meiryo UI"/>
              </a:rPr>
              <a:t>「人の群マネ」について</a:t>
            </a:r>
            <a:endParaRPr sz="2000" dirty="0">
              <a:latin typeface="Meiryo UI"/>
              <a:cs typeface="Meiryo UI"/>
            </a:endParaRPr>
          </a:p>
        </p:txBody>
      </p:sp>
      <p:sp>
        <p:nvSpPr>
          <p:cNvPr id="5" name="object 5"/>
          <p:cNvSpPr/>
          <p:nvPr/>
        </p:nvSpPr>
        <p:spPr>
          <a:xfrm>
            <a:off x="1515403" y="797725"/>
            <a:ext cx="6114415" cy="452120"/>
          </a:xfrm>
          <a:custGeom>
            <a:avLst/>
            <a:gdLst/>
            <a:ahLst/>
            <a:cxnLst/>
            <a:rect l="l" t="t" r="r" b="b"/>
            <a:pathLst>
              <a:path w="6114415" h="452119">
                <a:moveTo>
                  <a:pt x="0" y="75259"/>
                </a:moveTo>
                <a:lnTo>
                  <a:pt x="5914" y="45943"/>
                </a:lnTo>
                <a:lnTo>
                  <a:pt x="22045" y="22023"/>
                </a:lnTo>
                <a:lnTo>
                  <a:pt x="45969" y="5907"/>
                </a:lnTo>
                <a:lnTo>
                  <a:pt x="75267" y="0"/>
                </a:lnTo>
                <a:lnTo>
                  <a:pt x="6038534" y="0"/>
                </a:lnTo>
                <a:lnTo>
                  <a:pt x="6091831" y="22023"/>
                </a:lnTo>
                <a:lnTo>
                  <a:pt x="6113914" y="75259"/>
                </a:lnTo>
                <a:lnTo>
                  <a:pt x="6113914" y="376296"/>
                </a:lnTo>
                <a:lnTo>
                  <a:pt x="6107989" y="405563"/>
                </a:lnTo>
                <a:lnTo>
                  <a:pt x="6091831" y="429488"/>
                </a:lnTo>
                <a:lnTo>
                  <a:pt x="6067870" y="445632"/>
                </a:lnTo>
                <a:lnTo>
                  <a:pt x="6038535" y="451556"/>
                </a:lnTo>
                <a:lnTo>
                  <a:pt x="75267" y="451556"/>
                </a:lnTo>
                <a:lnTo>
                  <a:pt x="22045" y="429488"/>
                </a:lnTo>
                <a:lnTo>
                  <a:pt x="0" y="376296"/>
                </a:lnTo>
                <a:lnTo>
                  <a:pt x="0" y="75259"/>
                </a:lnTo>
                <a:close/>
              </a:path>
            </a:pathLst>
          </a:custGeom>
          <a:ln w="52751">
            <a:solidFill>
              <a:srgbClr val="404040"/>
            </a:solidFill>
          </a:ln>
        </p:spPr>
        <p:txBody>
          <a:bodyPr wrap="square" lIns="0" tIns="0" rIns="0" bIns="0" rtlCol="0"/>
          <a:lstStyle/>
          <a:p>
            <a:endParaRPr/>
          </a:p>
        </p:txBody>
      </p:sp>
      <p:sp>
        <p:nvSpPr>
          <p:cNvPr id="6" name="object 6"/>
          <p:cNvSpPr txBox="1"/>
          <p:nvPr/>
        </p:nvSpPr>
        <p:spPr>
          <a:xfrm>
            <a:off x="3253731" y="848679"/>
            <a:ext cx="2636520" cy="363220"/>
          </a:xfrm>
          <a:prstGeom prst="rect">
            <a:avLst/>
          </a:prstGeom>
        </p:spPr>
        <p:txBody>
          <a:bodyPr vert="horz" wrap="square" lIns="0" tIns="14604" rIns="0" bIns="0" rtlCol="0">
            <a:spAutoFit/>
          </a:bodyPr>
          <a:lstStyle/>
          <a:p>
            <a:pPr marL="12700">
              <a:lnSpc>
                <a:spcPct val="100000"/>
              </a:lnSpc>
              <a:spcBef>
                <a:spcPts val="114"/>
              </a:spcBef>
            </a:pPr>
            <a:r>
              <a:rPr sz="2200" spc="-10" dirty="0">
                <a:solidFill>
                  <a:srgbClr val="404040"/>
                </a:solidFill>
                <a:latin typeface="HGP創英角ｺﾞｼｯｸUB"/>
                <a:cs typeface="HGP創英角ｺﾞｼｯｸUB"/>
              </a:rPr>
              <a:t>「人の群マネ」につ</a:t>
            </a:r>
            <a:r>
              <a:rPr sz="2200" spc="-1545" dirty="0">
                <a:solidFill>
                  <a:srgbClr val="404040"/>
                </a:solidFill>
                <a:latin typeface="HGP創英角ｺﾞｼｯｸUB"/>
                <a:cs typeface="HGP創英角ｺﾞｼｯｸUB"/>
              </a:rPr>
              <a:t>い</a:t>
            </a:r>
            <a:r>
              <a:rPr sz="2200" spc="-50" dirty="0">
                <a:solidFill>
                  <a:srgbClr val="404040"/>
                </a:solidFill>
                <a:latin typeface="HGP創英角ｺﾞｼｯｸUB"/>
                <a:cs typeface="HGP創英角ｺﾞｼｯｸUB"/>
              </a:rPr>
              <a:t> て</a:t>
            </a:r>
            <a:endParaRPr sz="2200">
              <a:latin typeface="HGP創英角ｺﾞｼｯｸUB"/>
              <a:cs typeface="HGP創英角ｺﾞｼｯｸUB"/>
            </a:endParaRPr>
          </a:p>
        </p:txBody>
      </p:sp>
      <p:sp>
        <p:nvSpPr>
          <p:cNvPr id="7" name="object 7"/>
          <p:cNvSpPr txBox="1"/>
          <p:nvPr/>
        </p:nvSpPr>
        <p:spPr>
          <a:xfrm>
            <a:off x="1581521" y="1364632"/>
            <a:ext cx="5981700" cy="1449070"/>
          </a:xfrm>
          <a:prstGeom prst="rect">
            <a:avLst/>
          </a:prstGeom>
          <a:ln w="11722">
            <a:solidFill>
              <a:srgbClr val="7E7E7E"/>
            </a:solidFill>
          </a:ln>
        </p:spPr>
        <p:txBody>
          <a:bodyPr vert="horz" wrap="square" lIns="0" tIns="46990" rIns="0" bIns="0" rtlCol="0">
            <a:spAutoFit/>
          </a:bodyPr>
          <a:lstStyle/>
          <a:p>
            <a:pPr marL="343535" marR="77470" indent="-259715" algn="just">
              <a:lnSpc>
                <a:spcPct val="100000"/>
              </a:lnSpc>
              <a:spcBef>
                <a:spcPts val="370"/>
              </a:spcBef>
              <a:buFont typeface="Arial"/>
              <a:buChar char="•"/>
              <a:tabLst>
                <a:tab pos="348615" algn="l"/>
              </a:tabLst>
            </a:pPr>
            <a:r>
              <a:rPr sz="1100" spc="-10" dirty="0">
                <a:latin typeface="ＭＳ Ｐゴシック"/>
                <a:cs typeface="ＭＳ Ｐゴシック"/>
              </a:rPr>
              <a:t>小規模自治体の職員は、周りに技術系職員がほとんどおらず、技術の伝承や蓄積はもと</a:t>
            </a:r>
            <a:r>
              <a:rPr sz="1100" spc="-885" dirty="0">
                <a:latin typeface="ＭＳ Ｐゴシック"/>
                <a:cs typeface="ＭＳ Ｐゴシック"/>
              </a:rPr>
              <a:t>よ	</a:t>
            </a:r>
            <a:r>
              <a:rPr sz="1100" spc="-10" dirty="0">
                <a:latin typeface="ＭＳ Ｐゴシック"/>
                <a:cs typeface="ＭＳ Ｐゴシック"/>
              </a:rPr>
              <a:t>り、自己研鑽の余裕もありません。こうした自治体職員にとっては、</a:t>
            </a:r>
            <a:r>
              <a:rPr sz="1100" b="1" u="sng" spc="-15" dirty="0">
                <a:uFill>
                  <a:solidFill>
                    <a:srgbClr val="000000"/>
                  </a:solidFill>
                </a:uFill>
                <a:latin typeface="ＭＳ Ｐゴシック"/>
                <a:cs typeface="ＭＳ Ｐゴシック"/>
              </a:rPr>
              <a:t>組織と組織がつな</a:t>
            </a:r>
            <a:r>
              <a:rPr sz="1100" b="1" u="sng" spc="-5" dirty="0">
                <a:uFill>
                  <a:solidFill>
                    <a:srgbClr val="000000"/>
                  </a:solidFill>
                </a:uFill>
                <a:latin typeface="ＭＳ Ｐゴシック"/>
                <a:cs typeface="ＭＳ Ｐゴシック"/>
              </a:rPr>
              <a:t>が	る前段</a:t>
            </a:r>
            <a:r>
              <a:rPr sz="1100" u="none" spc="-10" dirty="0">
                <a:latin typeface="ＭＳ Ｐゴシック"/>
                <a:cs typeface="ＭＳ Ｐゴシック"/>
              </a:rPr>
              <a:t>として、所属の枠を越えて</a:t>
            </a:r>
            <a:r>
              <a:rPr sz="1100" b="1" u="sng" spc="-15" dirty="0">
                <a:solidFill>
                  <a:srgbClr val="FF0000"/>
                </a:solidFill>
                <a:uFill>
                  <a:solidFill>
                    <a:srgbClr val="FF0000"/>
                  </a:solidFill>
                </a:uFill>
                <a:latin typeface="ＭＳ Ｐゴシック"/>
                <a:cs typeface="ＭＳ Ｐゴシック"/>
              </a:rPr>
              <a:t>技術者が「個人」としてつながる「人の群マネ」</a:t>
            </a:r>
            <a:r>
              <a:rPr sz="1100" u="none" spc="-50" dirty="0">
                <a:latin typeface="ＭＳ Ｐゴシック"/>
                <a:cs typeface="ＭＳ Ｐゴシック"/>
              </a:rPr>
              <a:t>も</a:t>
            </a:r>
            <a:r>
              <a:rPr sz="1100" u="none" spc="-15" dirty="0">
                <a:latin typeface="ＭＳ Ｐゴシック"/>
                <a:cs typeface="ＭＳ Ｐゴシック"/>
              </a:rPr>
              <a:t>重要	です。</a:t>
            </a:r>
            <a:endParaRPr sz="1100">
              <a:latin typeface="ＭＳ Ｐゴシック"/>
              <a:cs typeface="ＭＳ Ｐゴシック"/>
            </a:endParaRPr>
          </a:p>
          <a:p>
            <a:pPr marL="343535" marR="75565" indent="-259715" algn="just">
              <a:lnSpc>
                <a:spcPct val="100800"/>
              </a:lnSpc>
              <a:spcBef>
                <a:spcPts val="15"/>
              </a:spcBef>
              <a:buFont typeface="Arial"/>
              <a:buChar char="•"/>
              <a:tabLst>
                <a:tab pos="348615" algn="l"/>
              </a:tabLst>
            </a:pPr>
            <a:r>
              <a:rPr sz="1100" spc="5" dirty="0">
                <a:latin typeface="ＭＳ Ｐゴシック"/>
                <a:cs typeface="ＭＳ Ｐゴシック"/>
              </a:rPr>
              <a:t>例えば、近隣自治体の経験豊富な職員に相談して、経験やノウハウ、悩み改善のための	</a:t>
            </a:r>
            <a:r>
              <a:rPr sz="1100" spc="-5" dirty="0">
                <a:latin typeface="ＭＳ Ｐゴシック"/>
                <a:cs typeface="ＭＳ Ｐゴシック"/>
              </a:rPr>
              <a:t>アイデアが共有されるなど、</a:t>
            </a:r>
            <a:r>
              <a:rPr sz="1100" b="1" u="sng" spc="-20" dirty="0">
                <a:uFill>
                  <a:solidFill>
                    <a:srgbClr val="000000"/>
                  </a:solidFill>
                </a:uFill>
                <a:latin typeface="ＭＳ Ｐゴシック"/>
                <a:cs typeface="ＭＳ Ｐゴシック"/>
              </a:rPr>
              <a:t>一人一人の職員が横のつながりを得て、質的にパワーアッ</a:t>
            </a:r>
            <a:r>
              <a:rPr sz="1100" b="1" u="sng" spc="15" dirty="0">
                <a:uFill>
                  <a:solidFill>
                    <a:srgbClr val="000000"/>
                  </a:solidFill>
                </a:uFill>
                <a:latin typeface="ＭＳ Ｐゴシック"/>
                <a:cs typeface="ＭＳ Ｐゴシック"/>
              </a:rPr>
              <a:t>プ	</a:t>
            </a:r>
            <a:r>
              <a:rPr sz="1100" u="none" spc="-5" dirty="0">
                <a:latin typeface="ＭＳ Ｐゴシック"/>
                <a:cs typeface="ＭＳ Ｐゴシック"/>
              </a:rPr>
              <a:t>していくことが期待されます。また、部署間や自治体間での人と人のつながりが、</a:t>
            </a:r>
            <a:r>
              <a:rPr sz="1100" b="1" u="sng" dirty="0">
                <a:uFill>
                  <a:solidFill>
                    <a:srgbClr val="000000"/>
                  </a:solidFill>
                </a:uFill>
                <a:latin typeface="ＭＳ Ｐゴシック"/>
                <a:cs typeface="ＭＳ Ｐゴシック"/>
              </a:rPr>
              <a:t>将</a:t>
            </a:r>
            <a:r>
              <a:rPr sz="1100" b="1" u="sng" spc="-15" dirty="0">
                <a:uFill>
                  <a:solidFill>
                    <a:srgbClr val="000000"/>
                  </a:solidFill>
                </a:uFill>
                <a:latin typeface="ＭＳ Ｐゴシック"/>
                <a:cs typeface="ＭＳ Ｐゴシック"/>
              </a:rPr>
              <a:t>来	的には共同発注など、組織と組織がつながる「群マネ」の素地となる</a:t>
            </a:r>
            <a:r>
              <a:rPr sz="1100" u="none" dirty="0">
                <a:latin typeface="ＭＳ Ｐゴシック"/>
                <a:cs typeface="ＭＳ Ｐゴシック"/>
              </a:rPr>
              <a:t>ことが期待されます	。</a:t>
            </a:r>
            <a:endParaRPr sz="1100">
              <a:latin typeface="ＭＳ Ｐゴシック"/>
              <a:cs typeface="ＭＳ Ｐゴシック"/>
            </a:endParaRPr>
          </a:p>
          <a:p>
            <a:pPr marL="343535" indent="-259715" algn="just">
              <a:lnSpc>
                <a:spcPct val="100000"/>
              </a:lnSpc>
              <a:spcBef>
                <a:spcPts val="10"/>
              </a:spcBef>
              <a:buFont typeface="Arial"/>
              <a:buChar char="•"/>
              <a:tabLst>
                <a:tab pos="343535" algn="l"/>
              </a:tabLst>
            </a:pPr>
            <a:r>
              <a:rPr sz="1100" spc="-15" dirty="0">
                <a:latin typeface="ＭＳ Ｐゴシック"/>
                <a:cs typeface="ＭＳ Ｐゴシック"/>
              </a:rPr>
              <a:t>こうした「人の群マネ」など、技術者が束となる取組例を紹介します。</a:t>
            </a:r>
            <a:endParaRPr sz="1100">
              <a:latin typeface="ＭＳ Ｐゴシック"/>
              <a:cs typeface="ＭＳ Ｐゴシック"/>
            </a:endParaRPr>
          </a:p>
        </p:txBody>
      </p:sp>
      <p:grpSp>
        <p:nvGrpSpPr>
          <p:cNvPr id="8" name="object 8"/>
          <p:cNvGrpSpPr/>
          <p:nvPr/>
        </p:nvGrpSpPr>
        <p:grpSpPr>
          <a:xfrm>
            <a:off x="1573335" y="4376414"/>
            <a:ext cx="5999480" cy="2017395"/>
            <a:chOff x="1573335" y="4376414"/>
            <a:chExt cx="5999480" cy="2017395"/>
          </a:xfrm>
        </p:grpSpPr>
        <p:sp>
          <p:nvSpPr>
            <p:cNvPr id="9" name="object 9"/>
            <p:cNvSpPr/>
            <p:nvPr/>
          </p:nvSpPr>
          <p:spPr>
            <a:xfrm>
              <a:off x="1582225" y="4510729"/>
              <a:ext cx="5981700" cy="1873885"/>
            </a:xfrm>
            <a:custGeom>
              <a:avLst/>
              <a:gdLst/>
              <a:ahLst/>
              <a:cxnLst/>
              <a:rect l="l" t="t" r="r" b="b"/>
              <a:pathLst>
                <a:path w="5981700" h="1873885">
                  <a:moveTo>
                    <a:pt x="5981619" y="0"/>
                  </a:moveTo>
                  <a:lnTo>
                    <a:pt x="0" y="0"/>
                  </a:lnTo>
                  <a:lnTo>
                    <a:pt x="0" y="1873747"/>
                  </a:lnTo>
                  <a:lnTo>
                    <a:pt x="5981619" y="1873747"/>
                  </a:lnTo>
                  <a:lnTo>
                    <a:pt x="5981619" y="0"/>
                  </a:lnTo>
                  <a:close/>
                </a:path>
              </a:pathLst>
            </a:custGeom>
            <a:solidFill>
              <a:srgbClr val="FFF1CC">
                <a:alpha val="70195"/>
              </a:srgbClr>
            </a:solidFill>
          </p:spPr>
          <p:txBody>
            <a:bodyPr wrap="square" lIns="0" tIns="0" rIns="0" bIns="0" rtlCol="0"/>
            <a:lstStyle/>
            <a:p>
              <a:endParaRPr/>
            </a:p>
          </p:txBody>
        </p:sp>
        <p:sp>
          <p:nvSpPr>
            <p:cNvPr id="10" name="object 10"/>
            <p:cNvSpPr/>
            <p:nvPr/>
          </p:nvSpPr>
          <p:spPr>
            <a:xfrm>
              <a:off x="1582225" y="4510729"/>
              <a:ext cx="5981700" cy="1873885"/>
            </a:xfrm>
            <a:custGeom>
              <a:avLst/>
              <a:gdLst/>
              <a:ahLst/>
              <a:cxnLst/>
              <a:rect l="l" t="t" r="r" b="b"/>
              <a:pathLst>
                <a:path w="5981700" h="1873885">
                  <a:moveTo>
                    <a:pt x="0" y="1873747"/>
                  </a:moveTo>
                  <a:lnTo>
                    <a:pt x="5981619" y="1873747"/>
                  </a:lnTo>
                  <a:lnTo>
                    <a:pt x="5981619" y="0"/>
                  </a:lnTo>
                  <a:lnTo>
                    <a:pt x="0" y="0"/>
                  </a:lnTo>
                  <a:lnTo>
                    <a:pt x="0" y="1873747"/>
                  </a:lnTo>
                  <a:close/>
                </a:path>
              </a:pathLst>
            </a:custGeom>
            <a:ln w="17584">
              <a:solidFill>
                <a:srgbClr val="FFC000"/>
              </a:solidFill>
            </a:ln>
          </p:spPr>
          <p:txBody>
            <a:bodyPr wrap="square" lIns="0" tIns="0" rIns="0" bIns="0" rtlCol="0"/>
            <a:lstStyle/>
            <a:p>
              <a:endParaRPr/>
            </a:p>
          </p:txBody>
        </p:sp>
        <p:sp>
          <p:nvSpPr>
            <p:cNvPr id="11" name="object 11"/>
            <p:cNvSpPr/>
            <p:nvPr/>
          </p:nvSpPr>
          <p:spPr>
            <a:xfrm>
              <a:off x="1578708" y="4376414"/>
              <a:ext cx="1132840" cy="263525"/>
            </a:xfrm>
            <a:custGeom>
              <a:avLst/>
              <a:gdLst/>
              <a:ahLst/>
              <a:cxnLst/>
              <a:rect l="l" t="t" r="r" b="b"/>
              <a:pathLst>
                <a:path w="1132839" h="263525">
                  <a:moveTo>
                    <a:pt x="1088552" y="0"/>
                  </a:moveTo>
                  <a:lnTo>
                    <a:pt x="43844" y="0"/>
                  </a:lnTo>
                  <a:lnTo>
                    <a:pt x="26778" y="3438"/>
                  </a:lnTo>
                  <a:lnTo>
                    <a:pt x="12841" y="12821"/>
                  </a:lnTo>
                  <a:lnTo>
                    <a:pt x="3445" y="26755"/>
                  </a:lnTo>
                  <a:lnTo>
                    <a:pt x="0" y="43842"/>
                  </a:lnTo>
                  <a:lnTo>
                    <a:pt x="0" y="219213"/>
                  </a:lnTo>
                  <a:lnTo>
                    <a:pt x="3445" y="236251"/>
                  </a:lnTo>
                  <a:lnTo>
                    <a:pt x="12841" y="250190"/>
                  </a:lnTo>
                  <a:lnTo>
                    <a:pt x="26778" y="259601"/>
                  </a:lnTo>
                  <a:lnTo>
                    <a:pt x="43844" y="263056"/>
                  </a:lnTo>
                  <a:lnTo>
                    <a:pt x="1088552" y="263056"/>
                  </a:lnTo>
                  <a:lnTo>
                    <a:pt x="1105659" y="259601"/>
                  </a:lnTo>
                  <a:lnTo>
                    <a:pt x="1119633" y="250190"/>
                  </a:lnTo>
                  <a:lnTo>
                    <a:pt x="1129058" y="236251"/>
                  </a:lnTo>
                  <a:lnTo>
                    <a:pt x="1132514" y="219213"/>
                  </a:lnTo>
                  <a:lnTo>
                    <a:pt x="1132514" y="43842"/>
                  </a:lnTo>
                  <a:lnTo>
                    <a:pt x="1129058" y="26755"/>
                  </a:lnTo>
                  <a:lnTo>
                    <a:pt x="1119633" y="12821"/>
                  </a:lnTo>
                  <a:lnTo>
                    <a:pt x="1105659" y="3438"/>
                  </a:lnTo>
                  <a:lnTo>
                    <a:pt x="1088552" y="0"/>
                  </a:lnTo>
                  <a:close/>
                </a:path>
              </a:pathLst>
            </a:custGeom>
            <a:solidFill>
              <a:srgbClr val="EC7C30"/>
            </a:solidFill>
          </p:spPr>
          <p:txBody>
            <a:bodyPr wrap="square" lIns="0" tIns="0" rIns="0" bIns="0" rtlCol="0"/>
            <a:lstStyle/>
            <a:p>
              <a:endParaRPr/>
            </a:p>
          </p:txBody>
        </p:sp>
      </p:grpSp>
      <p:sp>
        <p:nvSpPr>
          <p:cNvPr id="12" name="object 12"/>
          <p:cNvSpPr txBox="1"/>
          <p:nvPr/>
        </p:nvSpPr>
        <p:spPr>
          <a:xfrm>
            <a:off x="4664416" y="4642987"/>
            <a:ext cx="2815590" cy="426720"/>
          </a:xfrm>
          <a:prstGeom prst="rect">
            <a:avLst/>
          </a:prstGeom>
          <a:solidFill>
            <a:srgbClr val="FFFFFF"/>
          </a:solidFill>
          <a:ln w="17583">
            <a:solidFill>
              <a:srgbClr val="EC7C30"/>
            </a:solidFill>
          </a:ln>
        </p:spPr>
        <p:txBody>
          <a:bodyPr vert="horz" wrap="square" lIns="0" tIns="52705" rIns="0" bIns="0" rtlCol="0">
            <a:spAutoFit/>
          </a:bodyPr>
          <a:lstStyle/>
          <a:p>
            <a:pPr marL="439420" marR="107950" indent="-325120">
              <a:lnSpc>
                <a:spcPct val="100000"/>
              </a:lnSpc>
              <a:spcBef>
                <a:spcPts val="415"/>
              </a:spcBef>
            </a:pPr>
            <a:r>
              <a:rPr sz="1100" spc="-10" dirty="0">
                <a:solidFill>
                  <a:srgbClr val="404040"/>
                </a:solidFill>
                <a:latin typeface="BIZ UDPゴシック"/>
                <a:cs typeface="BIZ UDPゴシック"/>
              </a:rPr>
              <a:t>近隣自治体の経験豊富な職員に相談して</a:t>
            </a:r>
            <a:r>
              <a:rPr sz="1100" spc="-700" dirty="0">
                <a:solidFill>
                  <a:srgbClr val="404040"/>
                </a:solidFill>
                <a:latin typeface="BIZ UDPゴシック"/>
                <a:cs typeface="BIZ UDPゴシック"/>
              </a:rPr>
              <a:t>、</a:t>
            </a:r>
            <a:r>
              <a:rPr sz="1100" spc="-5" dirty="0">
                <a:solidFill>
                  <a:srgbClr val="404040"/>
                </a:solidFill>
                <a:latin typeface="BIZ UDPゴシック"/>
                <a:cs typeface="BIZ UDPゴシック"/>
              </a:rPr>
              <a:t>経験やノウハウ、アイデアを共有</a:t>
            </a:r>
            <a:endParaRPr sz="1100">
              <a:latin typeface="BIZ UDPゴシック"/>
              <a:cs typeface="BIZ UDPゴシック"/>
            </a:endParaRPr>
          </a:p>
        </p:txBody>
      </p:sp>
      <p:sp>
        <p:nvSpPr>
          <p:cNvPr id="13" name="object 13"/>
          <p:cNvSpPr txBox="1"/>
          <p:nvPr/>
        </p:nvSpPr>
        <p:spPr>
          <a:xfrm>
            <a:off x="4664416" y="5357576"/>
            <a:ext cx="2815590" cy="426720"/>
          </a:xfrm>
          <a:prstGeom prst="rect">
            <a:avLst/>
          </a:prstGeom>
          <a:solidFill>
            <a:srgbClr val="FFFFFF"/>
          </a:solidFill>
          <a:ln w="17583">
            <a:solidFill>
              <a:srgbClr val="EC7C30"/>
            </a:solidFill>
          </a:ln>
        </p:spPr>
        <p:txBody>
          <a:bodyPr vert="horz" wrap="square" lIns="0" tIns="53975" rIns="0" bIns="0" rtlCol="0">
            <a:spAutoFit/>
          </a:bodyPr>
          <a:lstStyle/>
          <a:p>
            <a:pPr algn="ctr">
              <a:lnSpc>
                <a:spcPct val="100000"/>
              </a:lnSpc>
              <a:spcBef>
                <a:spcPts val="425"/>
              </a:spcBef>
            </a:pPr>
            <a:r>
              <a:rPr sz="1100" spc="-15" dirty="0">
                <a:solidFill>
                  <a:srgbClr val="404040"/>
                </a:solidFill>
                <a:latin typeface="BIZ UDPゴシック"/>
                <a:cs typeface="BIZ UDPゴシック"/>
              </a:rPr>
              <a:t>一人一人の職員が横のつながりを得て、</a:t>
            </a:r>
            <a:endParaRPr sz="1100">
              <a:latin typeface="BIZ UDPゴシック"/>
              <a:cs typeface="BIZ UDPゴシック"/>
            </a:endParaRPr>
          </a:p>
          <a:p>
            <a:pPr algn="ctr">
              <a:lnSpc>
                <a:spcPct val="100000"/>
              </a:lnSpc>
              <a:spcBef>
                <a:spcPts val="10"/>
              </a:spcBef>
            </a:pPr>
            <a:r>
              <a:rPr sz="1100" spc="-10" dirty="0">
                <a:solidFill>
                  <a:srgbClr val="FF0000"/>
                </a:solidFill>
                <a:latin typeface="BIZ UDPゴシック"/>
                <a:cs typeface="BIZ UDPゴシック"/>
              </a:rPr>
              <a:t>質的にパワーアップ</a:t>
            </a:r>
            <a:endParaRPr sz="1100">
              <a:latin typeface="BIZ UDPゴシック"/>
              <a:cs typeface="BIZ UDPゴシック"/>
            </a:endParaRPr>
          </a:p>
        </p:txBody>
      </p:sp>
      <p:grpSp>
        <p:nvGrpSpPr>
          <p:cNvPr id="14" name="object 14"/>
          <p:cNvGrpSpPr/>
          <p:nvPr/>
        </p:nvGrpSpPr>
        <p:grpSpPr>
          <a:xfrm>
            <a:off x="1771436" y="4777328"/>
            <a:ext cx="4621530" cy="1319530"/>
            <a:chOff x="1771436" y="4777328"/>
            <a:chExt cx="4621530" cy="1319530"/>
          </a:xfrm>
        </p:grpSpPr>
        <p:sp>
          <p:nvSpPr>
            <p:cNvPr id="15" name="object 15"/>
            <p:cNvSpPr/>
            <p:nvPr/>
          </p:nvSpPr>
          <p:spPr>
            <a:xfrm>
              <a:off x="5728644" y="5157142"/>
              <a:ext cx="664210" cy="133985"/>
            </a:xfrm>
            <a:custGeom>
              <a:avLst/>
              <a:gdLst/>
              <a:ahLst/>
              <a:cxnLst/>
              <a:rect l="l" t="t" r="r" b="b"/>
              <a:pathLst>
                <a:path w="664210" h="133985">
                  <a:moveTo>
                    <a:pt x="663999" y="0"/>
                  </a:moveTo>
                  <a:lnTo>
                    <a:pt x="0" y="0"/>
                  </a:lnTo>
                  <a:lnTo>
                    <a:pt x="331999" y="133614"/>
                  </a:lnTo>
                  <a:lnTo>
                    <a:pt x="663999" y="0"/>
                  </a:lnTo>
                  <a:close/>
                </a:path>
              </a:pathLst>
            </a:custGeom>
            <a:solidFill>
              <a:srgbClr val="404040"/>
            </a:solidFill>
          </p:spPr>
          <p:txBody>
            <a:bodyPr wrap="square" lIns="0" tIns="0" rIns="0" bIns="0" rtlCol="0"/>
            <a:lstStyle/>
            <a:p>
              <a:endParaRPr/>
            </a:p>
          </p:txBody>
        </p:sp>
        <p:sp>
          <p:nvSpPr>
            <p:cNvPr id="16" name="object 16"/>
            <p:cNvSpPr/>
            <p:nvPr/>
          </p:nvSpPr>
          <p:spPr>
            <a:xfrm>
              <a:off x="1771436" y="4777328"/>
              <a:ext cx="2574925" cy="1319530"/>
            </a:xfrm>
            <a:custGeom>
              <a:avLst/>
              <a:gdLst/>
              <a:ahLst/>
              <a:cxnLst/>
              <a:rect l="l" t="t" r="r" b="b"/>
              <a:pathLst>
                <a:path w="2574925" h="1319529">
                  <a:moveTo>
                    <a:pt x="1287260" y="0"/>
                  </a:moveTo>
                  <a:lnTo>
                    <a:pt x="1224889" y="760"/>
                  </a:lnTo>
                  <a:lnTo>
                    <a:pt x="1163284" y="3020"/>
                  </a:lnTo>
                  <a:lnTo>
                    <a:pt x="1102513" y="6744"/>
                  </a:lnTo>
                  <a:lnTo>
                    <a:pt x="1042643" y="11897"/>
                  </a:lnTo>
                  <a:lnTo>
                    <a:pt x="983741" y="18445"/>
                  </a:lnTo>
                  <a:lnTo>
                    <a:pt x="925876" y="26354"/>
                  </a:lnTo>
                  <a:lnTo>
                    <a:pt x="869114" y="35588"/>
                  </a:lnTo>
                  <a:lnTo>
                    <a:pt x="813524" y="46114"/>
                  </a:lnTo>
                  <a:lnTo>
                    <a:pt x="759171" y="57896"/>
                  </a:lnTo>
                  <a:lnTo>
                    <a:pt x="706124" y="70900"/>
                  </a:lnTo>
                  <a:lnTo>
                    <a:pt x="654450" y="85092"/>
                  </a:lnTo>
                  <a:lnTo>
                    <a:pt x="604217" y="100437"/>
                  </a:lnTo>
                  <a:lnTo>
                    <a:pt x="555492" y="116900"/>
                  </a:lnTo>
                  <a:lnTo>
                    <a:pt x="508342" y="134447"/>
                  </a:lnTo>
                  <a:lnTo>
                    <a:pt x="462835" y="153043"/>
                  </a:lnTo>
                  <a:lnTo>
                    <a:pt x="419038" y="172654"/>
                  </a:lnTo>
                  <a:lnTo>
                    <a:pt x="377019" y="193244"/>
                  </a:lnTo>
                  <a:lnTo>
                    <a:pt x="336845" y="214781"/>
                  </a:lnTo>
                  <a:lnTo>
                    <a:pt x="298583" y="237228"/>
                  </a:lnTo>
                  <a:lnTo>
                    <a:pt x="262301" y="260551"/>
                  </a:lnTo>
                  <a:lnTo>
                    <a:pt x="228067" y="284716"/>
                  </a:lnTo>
                  <a:lnTo>
                    <a:pt x="195947" y="309688"/>
                  </a:lnTo>
                  <a:lnTo>
                    <a:pt x="166010" y="335433"/>
                  </a:lnTo>
                  <a:lnTo>
                    <a:pt x="138321" y="361916"/>
                  </a:lnTo>
                  <a:lnTo>
                    <a:pt x="89964" y="416957"/>
                  </a:lnTo>
                  <a:lnTo>
                    <a:pt x="51413" y="474536"/>
                  </a:lnTo>
                  <a:lnTo>
                    <a:pt x="23210" y="534374"/>
                  </a:lnTo>
                  <a:lnTo>
                    <a:pt x="5892" y="596197"/>
                  </a:lnTo>
                  <a:lnTo>
                    <a:pt x="0" y="659727"/>
                  </a:lnTo>
                  <a:lnTo>
                    <a:pt x="1484" y="691691"/>
                  </a:lnTo>
                  <a:lnTo>
                    <a:pt x="13156" y="754409"/>
                  </a:lnTo>
                  <a:lnTo>
                    <a:pt x="35985" y="815280"/>
                  </a:lnTo>
                  <a:lnTo>
                    <a:pt x="69429" y="874027"/>
                  </a:lnTo>
                  <a:lnTo>
                    <a:pt x="112950" y="930375"/>
                  </a:lnTo>
                  <a:lnTo>
                    <a:pt x="166010" y="984047"/>
                  </a:lnTo>
                  <a:lnTo>
                    <a:pt x="195947" y="1009792"/>
                  </a:lnTo>
                  <a:lnTo>
                    <a:pt x="228067" y="1034765"/>
                  </a:lnTo>
                  <a:lnTo>
                    <a:pt x="262301" y="1058931"/>
                  </a:lnTo>
                  <a:lnTo>
                    <a:pt x="298583" y="1082255"/>
                  </a:lnTo>
                  <a:lnTo>
                    <a:pt x="336845" y="1104702"/>
                  </a:lnTo>
                  <a:lnTo>
                    <a:pt x="377019" y="1126238"/>
                  </a:lnTo>
                  <a:lnTo>
                    <a:pt x="419038" y="1146829"/>
                  </a:lnTo>
                  <a:lnTo>
                    <a:pt x="462835" y="1166439"/>
                  </a:lnTo>
                  <a:lnTo>
                    <a:pt x="508342" y="1185035"/>
                  </a:lnTo>
                  <a:lnTo>
                    <a:pt x="555492" y="1202582"/>
                  </a:lnTo>
                  <a:lnTo>
                    <a:pt x="604217" y="1219044"/>
                  </a:lnTo>
                  <a:lnTo>
                    <a:pt x="654450" y="1234389"/>
                  </a:lnTo>
                  <a:lnTo>
                    <a:pt x="706124" y="1248580"/>
                  </a:lnTo>
                  <a:lnTo>
                    <a:pt x="759171" y="1261584"/>
                  </a:lnTo>
                  <a:lnTo>
                    <a:pt x="813524" y="1273366"/>
                  </a:lnTo>
                  <a:lnTo>
                    <a:pt x="869114" y="1283891"/>
                  </a:lnTo>
                  <a:lnTo>
                    <a:pt x="925876" y="1293125"/>
                  </a:lnTo>
                  <a:lnTo>
                    <a:pt x="983741" y="1301033"/>
                  </a:lnTo>
                  <a:lnTo>
                    <a:pt x="1042643" y="1307580"/>
                  </a:lnTo>
                  <a:lnTo>
                    <a:pt x="1102513" y="1312733"/>
                  </a:lnTo>
                  <a:lnTo>
                    <a:pt x="1163284" y="1316457"/>
                  </a:lnTo>
                  <a:lnTo>
                    <a:pt x="1224889" y="1318716"/>
                  </a:lnTo>
                  <a:lnTo>
                    <a:pt x="1287260" y="1319477"/>
                  </a:lnTo>
                  <a:lnTo>
                    <a:pt x="1349625" y="1318716"/>
                  </a:lnTo>
                  <a:lnTo>
                    <a:pt x="1411224" y="1316457"/>
                  </a:lnTo>
                  <a:lnTo>
                    <a:pt x="1471990" y="1312733"/>
                  </a:lnTo>
                  <a:lnTo>
                    <a:pt x="1531855" y="1307580"/>
                  </a:lnTo>
                  <a:lnTo>
                    <a:pt x="1590752" y="1301033"/>
                  </a:lnTo>
                  <a:lnTo>
                    <a:pt x="1648613" y="1293125"/>
                  </a:lnTo>
                  <a:lnTo>
                    <a:pt x="1705371" y="1283891"/>
                  </a:lnTo>
                  <a:lnTo>
                    <a:pt x="1760959" y="1273366"/>
                  </a:lnTo>
                  <a:lnTo>
                    <a:pt x="1815308" y="1261584"/>
                  </a:lnTo>
                  <a:lnTo>
                    <a:pt x="1868352" y="1248580"/>
                  </a:lnTo>
                  <a:lnTo>
                    <a:pt x="1920024" y="1234389"/>
                  </a:lnTo>
                  <a:lnTo>
                    <a:pt x="1970255" y="1219044"/>
                  </a:lnTo>
                  <a:lnTo>
                    <a:pt x="2018978" y="1202582"/>
                  </a:lnTo>
                  <a:lnTo>
                    <a:pt x="2066126" y="1185035"/>
                  </a:lnTo>
                  <a:lnTo>
                    <a:pt x="2111631" y="1166439"/>
                  </a:lnTo>
                  <a:lnTo>
                    <a:pt x="2155427" y="1146829"/>
                  </a:lnTo>
                  <a:lnTo>
                    <a:pt x="2197445" y="1126238"/>
                  </a:lnTo>
                  <a:lnTo>
                    <a:pt x="2237618" y="1104702"/>
                  </a:lnTo>
                  <a:lnTo>
                    <a:pt x="2275879" y="1082255"/>
                  </a:lnTo>
                  <a:lnTo>
                    <a:pt x="2312160" y="1058931"/>
                  </a:lnTo>
                  <a:lnTo>
                    <a:pt x="2346394" y="1034765"/>
                  </a:lnTo>
                  <a:lnTo>
                    <a:pt x="2378514" y="1009792"/>
                  </a:lnTo>
                  <a:lnTo>
                    <a:pt x="2408451" y="984047"/>
                  </a:lnTo>
                  <a:lnTo>
                    <a:pt x="2436139" y="957563"/>
                  </a:lnTo>
                  <a:lnTo>
                    <a:pt x="2484496" y="902519"/>
                  </a:lnTo>
                  <a:lnTo>
                    <a:pt x="2523047" y="844936"/>
                  </a:lnTo>
                  <a:lnTo>
                    <a:pt x="2551251" y="785093"/>
                  </a:lnTo>
                  <a:lnTo>
                    <a:pt x="2568569" y="723264"/>
                  </a:lnTo>
                  <a:lnTo>
                    <a:pt x="2574461" y="659727"/>
                  </a:lnTo>
                  <a:lnTo>
                    <a:pt x="2572977" y="627766"/>
                  </a:lnTo>
                  <a:lnTo>
                    <a:pt x="2561304" y="565055"/>
                  </a:lnTo>
                  <a:lnTo>
                    <a:pt x="2538476" y="504190"/>
                  </a:lnTo>
                  <a:lnTo>
                    <a:pt x="2505031" y="445447"/>
                  </a:lnTo>
                  <a:lnTo>
                    <a:pt x="2461510" y="389102"/>
                  </a:lnTo>
                  <a:lnTo>
                    <a:pt x="2408451" y="335433"/>
                  </a:lnTo>
                  <a:lnTo>
                    <a:pt x="2378514" y="309688"/>
                  </a:lnTo>
                  <a:lnTo>
                    <a:pt x="2346394" y="284716"/>
                  </a:lnTo>
                  <a:lnTo>
                    <a:pt x="2312160" y="260551"/>
                  </a:lnTo>
                  <a:lnTo>
                    <a:pt x="2275879" y="237228"/>
                  </a:lnTo>
                  <a:lnTo>
                    <a:pt x="2237618" y="214781"/>
                  </a:lnTo>
                  <a:lnTo>
                    <a:pt x="2197445" y="193244"/>
                  </a:lnTo>
                  <a:lnTo>
                    <a:pt x="2155427" y="172654"/>
                  </a:lnTo>
                  <a:lnTo>
                    <a:pt x="2111631" y="153043"/>
                  </a:lnTo>
                  <a:lnTo>
                    <a:pt x="2066126" y="134447"/>
                  </a:lnTo>
                  <a:lnTo>
                    <a:pt x="2018978" y="116900"/>
                  </a:lnTo>
                  <a:lnTo>
                    <a:pt x="1970255" y="100437"/>
                  </a:lnTo>
                  <a:lnTo>
                    <a:pt x="1920024" y="85092"/>
                  </a:lnTo>
                  <a:lnTo>
                    <a:pt x="1868352" y="70900"/>
                  </a:lnTo>
                  <a:lnTo>
                    <a:pt x="1815308" y="57896"/>
                  </a:lnTo>
                  <a:lnTo>
                    <a:pt x="1760959" y="46114"/>
                  </a:lnTo>
                  <a:lnTo>
                    <a:pt x="1705371" y="35588"/>
                  </a:lnTo>
                  <a:lnTo>
                    <a:pt x="1648613" y="26354"/>
                  </a:lnTo>
                  <a:lnTo>
                    <a:pt x="1590752" y="18445"/>
                  </a:lnTo>
                  <a:lnTo>
                    <a:pt x="1531855" y="11897"/>
                  </a:lnTo>
                  <a:lnTo>
                    <a:pt x="1471990" y="6744"/>
                  </a:lnTo>
                  <a:lnTo>
                    <a:pt x="1411224" y="3020"/>
                  </a:lnTo>
                  <a:lnTo>
                    <a:pt x="1349625" y="760"/>
                  </a:lnTo>
                  <a:lnTo>
                    <a:pt x="1287260" y="0"/>
                  </a:lnTo>
                  <a:close/>
                </a:path>
              </a:pathLst>
            </a:custGeom>
            <a:solidFill>
              <a:srgbClr val="5B9BD4"/>
            </a:solidFill>
          </p:spPr>
          <p:txBody>
            <a:bodyPr wrap="square" lIns="0" tIns="0" rIns="0" bIns="0" rtlCol="0"/>
            <a:lstStyle/>
            <a:p>
              <a:endParaRPr/>
            </a:p>
          </p:txBody>
        </p:sp>
        <p:sp>
          <p:nvSpPr>
            <p:cNvPr id="17" name="object 17"/>
            <p:cNvSpPr/>
            <p:nvPr/>
          </p:nvSpPr>
          <p:spPr>
            <a:xfrm>
              <a:off x="2570486" y="4927847"/>
              <a:ext cx="977900" cy="329565"/>
            </a:xfrm>
            <a:custGeom>
              <a:avLst/>
              <a:gdLst/>
              <a:ahLst/>
              <a:cxnLst/>
              <a:rect l="l" t="t" r="r" b="b"/>
              <a:pathLst>
                <a:path w="977900" h="329564">
                  <a:moveTo>
                    <a:pt x="488913" y="0"/>
                  </a:moveTo>
                  <a:lnTo>
                    <a:pt x="422554" y="1501"/>
                  </a:lnTo>
                  <a:lnTo>
                    <a:pt x="358912" y="5874"/>
                  </a:lnTo>
                  <a:lnTo>
                    <a:pt x="298572" y="12924"/>
                  </a:lnTo>
                  <a:lnTo>
                    <a:pt x="242113" y="22455"/>
                  </a:lnTo>
                  <a:lnTo>
                    <a:pt x="190118" y="34272"/>
                  </a:lnTo>
                  <a:lnTo>
                    <a:pt x="143168" y="48180"/>
                  </a:lnTo>
                  <a:lnTo>
                    <a:pt x="101846" y="63982"/>
                  </a:lnTo>
                  <a:lnTo>
                    <a:pt x="66732" y="81485"/>
                  </a:lnTo>
                  <a:lnTo>
                    <a:pt x="17458" y="120808"/>
                  </a:lnTo>
                  <a:lnTo>
                    <a:pt x="0" y="164585"/>
                  </a:lnTo>
                  <a:lnTo>
                    <a:pt x="0" y="329148"/>
                  </a:lnTo>
                  <a:lnTo>
                    <a:pt x="977769" y="329148"/>
                  </a:lnTo>
                  <a:lnTo>
                    <a:pt x="977769" y="164585"/>
                  </a:lnTo>
                  <a:lnTo>
                    <a:pt x="960306" y="120808"/>
                  </a:lnTo>
                  <a:lnTo>
                    <a:pt x="911025" y="81485"/>
                  </a:lnTo>
                  <a:lnTo>
                    <a:pt x="875909" y="63982"/>
                  </a:lnTo>
                  <a:lnTo>
                    <a:pt x="834585" y="48180"/>
                  </a:lnTo>
                  <a:lnTo>
                    <a:pt x="787637" y="34272"/>
                  </a:lnTo>
                  <a:lnTo>
                    <a:pt x="735647" y="22455"/>
                  </a:lnTo>
                  <a:lnTo>
                    <a:pt x="679197" y="12924"/>
                  </a:lnTo>
                  <a:lnTo>
                    <a:pt x="618869" y="5874"/>
                  </a:lnTo>
                  <a:lnTo>
                    <a:pt x="555247" y="1501"/>
                  </a:lnTo>
                  <a:lnTo>
                    <a:pt x="488913" y="0"/>
                  </a:lnTo>
                  <a:close/>
                </a:path>
              </a:pathLst>
            </a:custGeom>
            <a:solidFill>
              <a:srgbClr val="9BBA58"/>
            </a:solidFill>
          </p:spPr>
          <p:txBody>
            <a:bodyPr wrap="square" lIns="0" tIns="0" rIns="0" bIns="0" rtlCol="0"/>
            <a:lstStyle/>
            <a:p>
              <a:endParaRPr/>
            </a:p>
          </p:txBody>
        </p:sp>
        <p:pic>
          <p:nvPicPr>
            <p:cNvPr id="18" name="object 18"/>
            <p:cNvPicPr/>
            <p:nvPr/>
          </p:nvPicPr>
          <p:blipFill>
            <a:blip r:embed="rId2" cstate="print"/>
            <a:stretch>
              <a:fillRect/>
            </a:stretch>
          </p:blipFill>
          <p:spPr>
            <a:xfrm>
              <a:off x="2947074" y="4812253"/>
              <a:ext cx="224154" cy="301039"/>
            </a:xfrm>
            <a:prstGeom prst="rect">
              <a:avLst/>
            </a:prstGeom>
          </p:spPr>
        </p:pic>
        <p:pic>
          <p:nvPicPr>
            <p:cNvPr id="19" name="object 19"/>
            <p:cNvPicPr/>
            <p:nvPr/>
          </p:nvPicPr>
          <p:blipFill>
            <a:blip r:embed="rId2" cstate="print"/>
            <a:stretch>
              <a:fillRect/>
            </a:stretch>
          </p:blipFill>
          <p:spPr>
            <a:xfrm>
              <a:off x="3195956" y="4815117"/>
              <a:ext cx="224154" cy="302345"/>
            </a:xfrm>
            <a:prstGeom prst="rect">
              <a:avLst/>
            </a:prstGeom>
          </p:spPr>
        </p:pic>
        <p:pic>
          <p:nvPicPr>
            <p:cNvPr id="20" name="object 20"/>
            <p:cNvPicPr/>
            <p:nvPr/>
          </p:nvPicPr>
          <p:blipFill>
            <a:blip r:embed="rId3" cstate="print"/>
            <a:stretch>
              <a:fillRect/>
            </a:stretch>
          </p:blipFill>
          <p:spPr>
            <a:xfrm>
              <a:off x="2699422" y="4813711"/>
              <a:ext cx="224154" cy="302345"/>
            </a:xfrm>
            <a:prstGeom prst="rect">
              <a:avLst/>
            </a:prstGeom>
          </p:spPr>
        </p:pic>
        <p:sp>
          <p:nvSpPr>
            <p:cNvPr id="21" name="object 21"/>
            <p:cNvSpPr/>
            <p:nvPr/>
          </p:nvSpPr>
          <p:spPr>
            <a:xfrm>
              <a:off x="2354944" y="5152453"/>
              <a:ext cx="499745" cy="551815"/>
            </a:xfrm>
            <a:custGeom>
              <a:avLst/>
              <a:gdLst/>
              <a:ahLst/>
              <a:cxnLst/>
              <a:rect l="l" t="t" r="r" b="b"/>
              <a:pathLst>
                <a:path w="499744" h="551814">
                  <a:moveTo>
                    <a:pt x="949" y="468108"/>
                  </a:moveTo>
                  <a:lnTo>
                    <a:pt x="395785" y="0"/>
                  </a:lnTo>
                </a:path>
                <a:path w="499744" h="551814">
                  <a:moveTo>
                    <a:pt x="104558" y="550905"/>
                  </a:moveTo>
                  <a:lnTo>
                    <a:pt x="499417" y="82879"/>
                  </a:lnTo>
                </a:path>
                <a:path w="499744" h="551814">
                  <a:moveTo>
                    <a:pt x="101592" y="551644"/>
                  </a:moveTo>
                  <a:lnTo>
                    <a:pt x="0" y="465939"/>
                  </a:lnTo>
                </a:path>
                <a:path w="499744" h="551814">
                  <a:moveTo>
                    <a:pt x="190899" y="445788"/>
                  </a:moveTo>
                  <a:lnTo>
                    <a:pt x="89295" y="360084"/>
                  </a:lnTo>
                </a:path>
                <a:path w="499744" h="551814">
                  <a:moveTo>
                    <a:pt x="280194" y="339944"/>
                  </a:moveTo>
                  <a:lnTo>
                    <a:pt x="178590" y="254240"/>
                  </a:lnTo>
                </a:path>
                <a:path w="499744" h="551814">
                  <a:moveTo>
                    <a:pt x="369525" y="234089"/>
                  </a:moveTo>
                  <a:lnTo>
                    <a:pt x="267897" y="148385"/>
                  </a:lnTo>
                </a:path>
                <a:path w="499744" h="551814">
                  <a:moveTo>
                    <a:pt x="458738" y="128245"/>
                  </a:moveTo>
                  <a:lnTo>
                    <a:pt x="357216" y="42553"/>
                  </a:lnTo>
                </a:path>
              </a:pathLst>
            </a:custGeom>
            <a:ln w="32237">
              <a:solidFill>
                <a:srgbClr val="E7E6E6"/>
              </a:solidFill>
            </a:ln>
          </p:spPr>
          <p:txBody>
            <a:bodyPr wrap="square" lIns="0" tIns="0" rIns="0" bIns="0" rtlCol="0"/>
            <a:lstStyle/>
            <a:p>
              <a:endParaRPr/>
            </a:p>
          </p:txBody>
        </p:sp>
        <p:sp>
          <p:nvSpPr>
            <p:cNvPr id="22" name="object 22"/>
            <p:cNvSpPr/>
            <p:nvPr/>
          </p:nvSpPr>
          <p:spPr>
            <a:xfrm>
              <a:off x="2144232" y="5656503"/>
              <a:ext cx="443230" cy="83185"/>
            </a:xfrm>
            <a:custGeom>
              <a:avLst/>
              <a:gdLst/>
              <a:ahLst/>
              <a:cxnLst/>
              <a:rect l="l" t="t" r="r" b="b"/>
              <a:pathLst>
                <a:path w="443230" h="83185">
                  <a:moveTo>
                    <a:pt x="221567" y="0"/>
                  </a:moveTo>
                  <a:lnTo>
                    <a:pt x="151535" y="2115"/>
                  </a:lnTo>
                  <a:lnTo>
                    <a:pt x="90713" y="8007"/>
                  </a:lnTo>
                  <a:lnTo>
                    <a:pt x="42750" y="16990"/>
                  </a:lnTo>
                  <a:lnTo>
                    <a:pt x="0" y="41498"/>
                  </a:lnTo>
                  <a:lnTo>
                    <a:pt x="0" y="82996"/>
                  </a:lnTo>
                  <a:lnTo>
                    <a:pt x="443135" y="82996"/>
                  </a:lnTo>
                  <a:lnTo>
                    <a:pt x="443134" y="41498"/>
                  </a:lnTo>
                  <a:lnTo>
                    <a:pt x="400384" y="16990"/>
                  </a:lnTo>
                  <a:lnTo>
                    <a:pt x="352421" y="8007"/>
                  </a:lnTo>
                  <a:lnTo>
                    <a:pt x="291599" y="2115"/>
                  </a:lnTo>
                  <a:lnTo>
                    <a:pt x="221567" y="0"/>
                  </a:lnTo>
                  <a:close/>
                </a:path>
              </a:pathLst>
            </a:custGeom>
            <a:solidFill>
              <a:srgbClr val="9BBA58"/>
            </a:solidFill>
          </p:spPr>
          <p:txBody>
            <a:bodyPr wrap="square" lIns="0" tIns="0" rIns="0" bIns="0" rtlCol="0"/>
            <a:lstStyle/>
            <a:p>
              <a:endParaRPr/>
            </a:p>
          </p:txBody>
        </p:sp>
        <p:pic>
          <p:nvPicPr>
            <p:cNvPr id="23" name="object 23"/>
            <p:cNvPicPr/>
            <p:nvPr/>
          </p:nvPicPr>
          <p:blipFill>
            <a:blip r:embed="rId4" cstate="print"/>
            <a:stretch>
              <a:fillRect/>
            </a:stretch>
          </p:blipFill>
          <p:spPr>
            <a:xfrm>
              <a:off x="2254880" y="5394661"/>
              <a:ext cx="224154" cy="302345"/>
            </a:xfrm>
            <a:prstGeom prst="rect">
              <a:avLst/>
            </a:prstGeom>
          </p:spPr>
        </p:pic>
        <p:sp>
          <p:nvSpPr>
            <p:cNvPr id="24" name="object 24"/>
            <p:cNvSpPr/>
            <p:nvPr/>
          </p:nvSpPr>
          <p:spPr>
            <a:xfrm>
              <a:off x="3171942" y="5141668"/>
              <a:ext cx="417830" cy="506095"/>
            </a:xfrm>
            <a:custGeom>
              <a:avLst/>
              <a:gdLst/>
              <a:ahLst/>
              <a:cxnLst/>
              <a:rect l="l" t="t" r="r" b="b"/>
              <a:pathLst>
                <a:path w="417829" h="506095">
                  <a:moveTo>
                    <a:pt x="298471" y="505843"/>
                  </a:moveTo>
                  <a:lnTo>
                    <a:pt x="0" y="65881"/>
                  </a:lnTo>
                </a:path>
                <a:path w="417829" h="506095">
                  <a:moveTo>
                    <a:pt x="417226" y="439997"/>
                  </a:moveTo>
                  <a:lnTo>
                    <a:pt x="118755" y="0"/>
                  </a:lnTo>
                </a:path>
                <a:path w="417829" h="506095">
                  <a:moveTo>
                    <a:pt x="371623" y="376109"/>
                  </a:moveTo>
                  <a:lnTo>
                    <a:pt x="261660" y="450735"/>
                  </a:lnTo>
                </a:path>
                <a:path w="417829" h="506095">
                  <a:moveTo>
                    <a:pt x="293899" y="261520"/>
                  </a:moveTo>
                  <a:lnTo>
                    <a:pt x="183936" y="336135"/>
                  </a:lnTo>
                </a:path>
                <a:path w="417829" h="506095">
                  <a:moveTo>
                    <a:pt x="216174" y="146919"/>
                  </a:moveTo>
                  <a:lnTo>
                    <a:pt x="106211" y="221546"/>
                  </a:lnTo>
                </a:path>
                <a:path w="417829" h="506095">
                  <a:moveTo>
                    <a:pt x="138450" y="32354"/>
                  </a:moveTo>
                  <a:lnTo>
                    <a:pt x="28370" y="106910"/>
                  </a:lnTo>
                </a:path>
              </a:pathLst>
            </a:custGeom>
            <a:ln w="32237">
              <a:solidFill>
                <a:srgbClr val="E7E6E6"/>
              </a:solidFill>
            </a:ln>
          </p:spPr>
          <p:txBody>
            <a:bodyPr wrap="square" lIns="0" tIns="0" rIns="0" bIns="0" rtlCol="0"/>
            <a:lstStyle/>
            <a:p>
              <a:endParaRPr/>
            </a:p>
          </p:txBody>
        </p:sp>
        <p:sp>
          <p:nvSpPr>
            <p:cNvPr id="25" name="object 25"/>
            <p:cNvSpPr/>
            <p:nvPr/>
          </p:nvSpPr>
          <p:spPr>
            <a:xfrm>
              <a:off x="3324578" y="5588981"/>
              <a:ext cx="443230" cy="81915"/>
            </a:xfrm>
            <a:custGeom>
              <a:avLst/>
              <a:gdLst/>
              <a:ahLst/>
              <a:cxnLst/>
              <a:rect l="l" t="t" r="r" b="b"/>
              <a:pathLst>
                <a:path w="443229" h="81914">
                  <a:moveTo>
                    <a:pt x="221567" y="0"/>
                  </a:moveTo>
                  <a:lnTo>
                    <a:pt x="151526" y="2079"/>
                  </a:lnTo>
                  <a:lnTo>
                    <a:pt x="90703" y="7870"/>
                  </a:lnTo>
                  <a:lnTo>
                    <a:pt x="42743" y="16701"/>
                  </a:lnTo>
                  <a:lnTo>
                    <a:pt x="0" y="40794"/>
                  </a:lnTo>
                  <a:lnTo>
                    <a:pt x="0" y="81589"/>
                  </a:lnTo>
                  <a:lnTo>
                    <a:pt x="443135" y="81589"/>
                  </a:lnTo>
                  <a:lnTo>
                    <a:pt x="443134" y="40794"/>
                  </a:lnTo>
                  <a:lnTo>
                    <a:pt x="400357" y="16701"/>
                  </a:lnTo>
                  <a:lnTo>
                    <a:pt x="352380" y="7870"/>
                  </a:lnTo>
                  <a:lnTo>
                    <a:pt x="291563" y="2079"/>
                  </a:lnTo>
                  <a:lnTo>
                    <a:pt x="221567" y="0"/>
                  </a:lnTo>
                  <a:close/>
                </a:path>
              </a:pathLst>
            </a:custGeom>
            <a:solidFill>
              <a:srgbClr val="9BBA58"/>
            </a:solidFill>
          </p:spPr>
          <p:txBody>
            <a:bodyPr wrap="square" lIns="0" tIns="0" rIns="0" bIns="0" rtlCol="0"/>
            <a:lstStyle/>
            <a:p>
              <a:endParaRPr/>
            </a:p>
          </p:txBody>
        </p:sp>
        <p:pic>
          <p:nvPicPr>
            <p:cNvPr id="26" name="object 26"/>
            <p:cNvPicPr/>
            <p:nvPr/>
          </p:nvPicPr>
          <p:blipFill>
            <a:blip r:embed="rId2" cstate="print"/>
            <a:stretch>
              <a:fillRect/>
            </a:stretch>
          </p:blipFill>
          <p:spPr>
            <a:xfrm>
              <a:off x="3434886" y="5325732"/>
              <a:ext cx="223186" cy="302345"/>
            </a:xfrm>
            <a:prstGeom prst="rect">
              <a:avLst/>
            </a:prstGeom>
          </p:spPr>
        </p:pic>
        <p:sp>
          <p:nvSpPr>
            <p:cNvPr id="27" name="object 27"/>
            <p:cNvSpPr/>
            <p:nvPr/>
          </p:nvSpPr>
          <p:spPr>
            <a:xfrm>
              <a:off x="2751785" y="5183752"/>
              <a:ext cx="358775" cy="732155"/>
            </a:xfrm>
            <a:custGeom>
              <a:avLst/>
              <a:gdLst/>
              <a:ahLst/>
              <a:cxnLst/>
              <a:rect l="l" t="t" r="r" b="b"/>
              <a:pathLst>
                <a:path w="358775" h="732154">
                  <a:moveTo>
                    <a:pt x="0" y="693371"/>
                  </a:moveTo>
                  <a:lnTo>
                    <a:pt x="231649" y="0"/>
                  </a:lnTo>
                </a:path>
                <a:path w="358775" h="732154">
                  <a:moveTo>
                    <a:pt x="126844" y="732044"/>
                  </a:moveTo>
                  <a:lnTo>
                    <a:pt x="358493" y="38684"/>
                  </a:lnTo>
                </a:path>
                <a:path w="358775" h="732154">
                  <a:moveTo>
                    <a:pt x="170337" y="598734"/>
                  </a:moveTo>
                  <a:lnTo>
                    <a:pt x="44196" y="556614"/>
                  </a:lnTo>
                </a:path>
                <a:path w="358775" h="732154">
                  <a:moveTo>
                    <a:pt x="214181" y="467393"/>
                  </a:moveTo>
                  <a:lnTo>
                    <a:pt x="88040" y="425274"/>
                  </a:lnTo>
                </a:path>
                <a:path w="358775" h="732154">
                  <a:moveTo>
                    <a:pt x="258026" y="336041"/>
                  </a:moveTo>
                  <a:lnTo>
                    <a:pt x="132002" y="293921"/>
                  </a:lnTo>
                </a:path>
                <a:path w="358775" h="732154">
                  <a:moveTo>
                    <a:pt x="301988" y="204700"/>
                  </a:moveTo>
                  <a:lnTo>
                    <a:pt x="175847" y="162581"/>
                  </a:lnTo>
                </a:path>
                <a:path w="358775" h="732154">
                  <a:moveTo>
                    <a:pt x="345832" y="73348"/>
                  </a:moveTo>
                  <a:lnTo>
                    <a:pt x="219691" y="31182"/>
                  </a:lnTo>
                </a:path>
                <a:path w="358775" h="732154">
                  <a:moveTo>
                    <a:pt x="137746" y="693582"/>
                  </a:moveTo>
                  <a:lnTo>
                    <a:pt x="11723" y="651462"/>
                  </a:lnTo>
                </a:path>
              </a:pathLst>
            </a:custGeom>
            <a:ln w="32237">
              <a:solidFill>
                <a:srgbClr val="E7E6E6"/>
              </a:solidFill>
            </a:ln>
          </p:spPr>
          <p:txBody>
            <a:bodyPr wrap="square" lIns="0" tIns="0" rIns="0" bIns="0" rtlCol="0"/>
            <a:lstStyle/>
            <a:p>
              <a:endParaRPr/>
            </a:p>
          </p:txBody>
        </p:sp>
        <p:sp>
          <p:nvSpPr>
            <p:cNvPr id="28" name="object 28"/>
            <p:cNvSpPr/>
            <p:nvPr/>
          </p:nvSpPr>
          <p:spPr>
            <a:xfrm>
              <a:off x="2576113" y="5863290"/>
              <a:ext cx="443230" cy="83185"/>
            </a:xfrm>
            <a:custGeom>
              <a:avLst/>
              <a:gdLst/>
              <a:ahLst/>
              <a:cxnLst/>
              <a:rect l="l" t="t" r="r" b="b"/>
              <a:pathLst>
                <a:path w="443230" h="83185">
                  <a:moveTo>
                    <a:pt x="221626" y="0"/>
                  </a:moveTo>
                  <a:lnTo>
                    <a:pt x="151579" y="2115"/>
                  </a:lnTo>
                  <a:lnTo>
                    <a:pt x="90741" y="8007"/>
                  </a:lnTo>
                  <a:lnTo>
                    <a:pt x="42764" y="16990"/>
                  </a:lnTo>
                  <a:lnTo>
                    <a:pt x="0" y="41498"/>
                  </a:lnTo>
                  <a:lnTo>
                    <a:pt x="0" y="82996"/>
                  </a:lnTo>
                  <a:lnTo>
                    <a:pt x="443193" y="82996"/>
                  </a:lnTo>
                  <a:lnTo>
                    <a:pt x="443193" y="41498"/>
                  </a:lnTo>
                  <a:lnTo>
                    <a:pt x="400416" y="16990"/>
                  </a:lnTo>
                  <a:lnTo>
                    <a:pt x="352439" y="8007"/>
                  </a:lnTo>
                  <a:lnTo>
                    <a:pt x="291621" y="2115"/>
                  </a:lnTo>
                  <a:lnTo>
                    <a:pt x="221626" y="0"/>
                  </a:lnTo>
                  <a:close/>
                </a:path>
              </a:pathLst>
            </a:custGeom>
            <a:solidFill>
              <a:srgbClr val="9BBA58"/>
            </a:solidFill>
          </p:spPr>
          <p:txBody>
            <a:bodyPr wrap="square" lIns="0" tIns="0" rIns="0" bIns="0" rtlCol="0"/>
            <a:lstStyle/>
            <a:p>
              <a:endParaRPr/>
            </a:p>
          </p:txBody>
        </p:sp>
        <p:pic>
          <p:nvPicPr>
            <p:cNvPr id="29" name="object 29"/>
            <p:cNvPicPr/>
            <p:nvPr/>
          </p:nvPicPr>
          <p:blipFill>
            <a:blip r:embed="rId3" cstate="print"/>
            <a:stretch>
              <a:fillRect/>
            </a:stretch>
          </p:blipFill>
          <p:spPr>
            <a:xfrm>
              <a:off x="2685354" y="5601398"/>
              <a:ext cx="224154" cy="301039"/>
            </a:xfrm>
            <a:prstGeom prst="rect">
              <a:avLst/>
            </a:prstGeom>
          </p:spPr>
        </p:pic>
      </p:grpSp>
      <p:grpSp>
        <p:nvGrpSpPr>
          <p:cNvPr id="30" name="object 30"/>
          <p:cNvGrpSpPr/>
          <p:nvPr/>
        </p:nvGrpSpPr>
        <p:grpSpPr>
          <a:xfrm>
            <a:off x="1573335" y="2959849"/>
            <a:ext cx="5999480" cy="1277620"/>
            <a:chOff x="1573335" y="2959849"/>
            <a:chExt cx="5999480" cy="1277620"/>
          </a:xfrm>
        </p:grpSpPr>
        <p:sp>
          <p:nvSpPr>
            <p:cNvPr id="31" name="object 31"/>
            <p:cNvSpPr/>
            <p:nvPr/>
          </p:nvSpPr>
          <p:spPr>
            <a:xfrm>
              <a:off x="1582225" y="3097004"/>
              <a:ext cx="5981700" cy="1131570"/>
            </a:xfrm>
            <a:custGeom>
              <a:avLst/>
              <a:gdLst/>
              <a:ahLst/>
              <a:cxnLst/>
              <a:rect l="l" t="t" r="r" b="b"/>
              <a:pathLst>
                <a:path w="5981700" h="1131570">
                  <a:moveTo>
                    <a:pt x="5981619" y="0"/>
                  </a:moveTo>
                  <a:lnTo>
                    <a:pt x="0" y="0"/>
                  </a:lnTo>
                  <a:lnTo>
                    <a:pt x="0" y="1131000"/>
                  </a:lnTo>
                  <a:lnTo>
                    <a:pt x="5981619" y="1131000"/>
                  </a:lnTo>
                  <a:lnTo>
                    <a:pt x="5981619" y="0"/>
                  </a:lnTo>
                  <a:close/>
                </a:path>
              </a:pathLst>
            </a:custGeom>
            <a:solidFill>
              <a:srgbClr val="DEEBF7">
                <a:alpha val="70195"/>
              </a:srgbClr>
            </a:solidFill>
          </p:spPr>
          <p:txBody>
            <a:bodyPr wrap="square" lIns="0" tIns="0" rIns="0" bIns="0" rtlCol="0"/>
            <a:lstStyle/>
            <a:p>
              <a:endParaRPr/>
            </a:p>
          </p:txBody>
        </p:sp>
        <p:sp>
          <p:nvSpPr>
            <p:cNvPr id="32" name="object 32"/>
            <p:cNvSpPr/>
            <p:nvPr/>
          </p:nvSpPr>
          <p:spPr>
            <a:xfrm>
              <a:off x="1582225" y="3097004"/>
              <a:ext cx="5981700" cy="1131570"/>
            </a:xfrm>
            <a:custGeom>
              <a:avLst/>
              <a:gdLst/>
              <a:ahLst/>
              <a:cxnLst/>
              <a:rect l="l" t="t" r="r" b="b"/>
              <a:pathLst>
                <a:path w="5981700" h="1131570">
                  <a:moveTo>
                    <a:pt x="0" y="1131000"/>
                  </a:moveTo>
                  <a:lnTo>
                    <a:pt x="5981619" y="1131000"/>
                  </a:lnTo>
                  <a:lnTo>
                    <a:pt x="5981619" y="0"/>
                  </a:lnTo>
                  <a:lnTo>
                    <a:pt x="0" y="0"/>
                  </a:lnTo>
                  <a:lnTo>
                    <a:pt x="0" y="1131000"/>
                  </a:lnTo>
                  <a:close/>
                </a:path>
              </a:pathLst>
            </a:custGeom>
            <a:ln w="17583">
              <a:solidFill>
                <a:srgbClr val="5B9BD4"/>
              </a:solidFill>
            </a:ln>
          </p:spPr>
          <p:txBody>
            <a:bodyPr wrap="square" lIns="0" tIns="0" rIns="0" bIns="0" rtlCol="0"/>
            <a:lstStyle/>
            <a:p>
              <a:endParaRPr/>
            </a:p>
          </p:txBody>
        </p:sp>
        <p:sp>
          <p:nvSpPr>
            <p:cNvPr id="33" name="object 33"/>
            <p:cNvSpPr/>
            <p:nvPr/>
          </p:nvSpPr>
          <p:spPr>
            <a:xfrm>
              <a:off x="1578708" y="2959849"/>
              <a:ext cx="1132840" cy="263525"/>
            </a:xfrm>
            <a:custGeom>
              <a:avLst/>
              <a:gdLst/>
              <a:ahLst/>
              <a:cxnLst/>
              <a:rect l="l" t="t" r="r" b="b"/>
              <a:pathLst>
                <a:path w="1132839" h="263525">
                  <a:moveTo>
                    <a:pt x="1088552" y="0"/>
                  </a:moveTo>
                  <a:lnTo>
                    <a:pt x="43844" y="0"/>
                  </a:lnTo>
                  <a:lnTo>
                    <a:pt x="26778" y="3438"/>
                  </a:lnTo>
                  <a:lnTo>
                    <a:pt x="12841" y="12821"/>
                  </a:lnTo>
                  <a:lnTo>
                    <a:pt x="3445" y="26755"/>
                  </a:lnTo>
                  <a:lnTo>
                    <a:pt x="0" y="43842"/>
                  </a:lnTo>
                  <a:lnTo>
                    <a:pt x="0" y="219213"/>
                  </a:lnTo>
                  <a:lnTo>
                    <a:pt x="3445" y="236251"/>
                  </a:lnTo>
                  <a:lnTo>
                    <a:pt x="12841" y="250190"/>
                  </a:lnTo>
                  <a:lnTo>
                    <a:pt x="26778" y="259601"/>
                  </a:lnTo>
                  <a:lnTo>
                    <a:pt x="43844" y="263056"/>
                  </a:lnTo>
                  <a:lnTo>
                    <a:pt x="1088552" y="263056"/>
                  </a:lnTo>
                  <a:lnTo>
                    <a:pt x="1105659" y="259601"/>
                  </a:lnTo>
                  <a:lnTo>
                    <a:pt x="1119633" y="250190"/>
                  </a:lnTo>
                  <a:lnTo>
                    <a:pt x="1129058" y="236251"/>
                  </a:lnTo>
                  <a:lnTo>
                    <a:pt x="1132514" y="219213"/>
                  </a:lnTo>
                  <a:lnTo>
                    <a:pt x="1132514" y="43842"/>
                  </a:lnTo>
                  <a:lnTo>
                    <a:pt x="1129058" y="26755"/>
                  </a:lnTo>
                  <a:lnTo>
                    <a:pt x="1119633" y="12821"/>
                  </a:lnTo>
                  <a:lnTo>
                    <a:pt x="1105659" y="3438"/>
                  </a:lnTo>
                  <a:lnTo>
                    <a:pt x="1088552" y="0"/>
                  </a:lnTo>
                  <a:close/>
                </a:path>
              </a:pathLst>
            </a:custGeom>
            <a:solidFill>
              <a:srgbClr val="5B9BD4"/>
            </a:solidFill>
          </p:spPr>
          <p:txBody>
            <a:bodyPr wrap="square" lIns="0" tIns="0" rIns="0" bIns="0" rtlCol="0"/>
            <a:lstStyle/>
            <a:p>
              <a:endParaRPr/>
            </a:p>
          </p:txBody>
        </p:sp>
      </p:grpSp>
      <p:sp>
        <p:nvSpPr>
          <p:cNvPr id="34" name="object 34"/>
          <p:cNvSpPr txBox="1"/>
          <p:nvPr/>
        </p:nvSpPr>
        <p:spPr>
          <a:xfrm>
            <a:off x="1645198" y="2998143"/>
            <a:ext cx="377190" cy="194310"/>
          </a:xfrm>
          <a:prstGeom prst="rect">
            <a:avLst/>
          </a:prstGeom>
        </p:spPr>
        <p:txBody>
          <a:bodyPr vert="horz" wrap="square" lIns="0" tIns="13335" rIns="0" bIns="0" rtlCol="0">
            <a:spAutoFit/>
          </a:bodyPr>
          <a:lstStyle/>
          <a:p>
            <a:pPr marL="12700">
              <a:lnSpc>
                <a:spcPct val="100000"/>
              </a:lnSpc>
              <a:spcBef>
                <a:spcPts val="105"/>
              </a:spcBef>
            </a:pPr>
            <a:r>
              <a:rPr sz="1100" spc="110" dirty="0">
                <a:solidFill>
                  <a:srgbClr val="FFFFFF"/>
                </a:solidFill>
                <a:latin typeface="HGP創英角ｺﾞｼｯｸUB"/>
                <a:cs typeface="HGP創英角ｺﾞｼｯｸUB"/>
              </a:rPr>
              <a:t>現状</a:t>
            </a:r>
            <a:r>
              <a:rPr sz="1100" spc="-50" dirty="0">
                <a:solidFill>
                  <a:srgbClr val="FFFFFF"/>
                </a:solidFill>
                <a:latin typeface="HGP創英角ｺﾞｼｯｸUB"/>
                <a:cs typeface="HGP創英角ｺﾞｼｯｸUB"/>
              </a:rPr>
              <a:t> </a:t>
            </a:r>
            <a:endParaRPr sz="1100">
              <a:latin typeface="HGP創英角ｺﾞｼｯｸUB"/>
              <a:cs typeface="HGP創英角ｺﾞｼｯｸUB"/>
            </a:endParaRPr>
          </a:p>
        </p:txBody>
      </p:sp>
      <p:sp>
        <p:nvSpPr>
          <p:cNvPr id="35" name="object 35"/>
          <p:cNvSpPr txBox="1"/>
          <p:nvPr/>
        </p:nvSpPr>
        <p:spPr>
          <a:xfrm>
            <a:off x="4573093" y="3358654"/>
            <a:ext cx="2816860" cy="598170"/>
          </a:xfrm>
          <a:prstGeom prst="rect">
            <a:avLst/>
          </a:prstGeom>
          <a:solidFill>
            <a:srgbClr val="FFFFFF"/>
          </a:solidFill>
          <a:ln w="17584">
            <a:solidFill>
              <a:srgbClr val="5B9BD4"/>
            </a:solidFill>
          </a:ln>
        </p:spPr>
        <p:txBody>
          <a:bodyPr vert="horz" wrap="square" lIns="0" tIns="54610" rIns="0" bIns="0" rtlCol="0">
            <a:spAutoFit/>
          </a:bodyPr>
          <a:lstStyle/>
          <a:p>
            <a:pPr algn="ctr">
              <a:lnSpc>
                <a:spcPct val="100000"/>
              </a:lnSpc>
              <a:spcBef>
                <a:spcPts val="430"/>
              </a:spcBef>
            </a:pPr>
            <a:r>
              <a:rPr sz="1100" spc="-15" dirty="0">
                <a:solidFill>
                  <a:srgbClr val="404040"/>
                </a:solidFill>
                <a:latin typeface="BIZ UDPゴシック"/>
                <a:cs typeface="BIZ UDPゴシック"/>
              </a:rPr>
              <a:t>周りに技術系職員がほとんどおらず、</a:t>
            </a:r>
            <a:endParaRPr sz="1100">
              <a:latin typeface="BIZ UDPゴシック"/>
              <a:cs typeface="BIZ UDPゴシック"/>
            </a:endParaRPr>
          </a:p>
          <a:p>
            <a:pPr marL="472440" marR="462280" algn="ctr">
              <a:lnSpc>
                <a:spcPct val="100000"/>
              </a:lnSpc>
              <a:spcBef>
                <a:spcPts val="10"/>
              </a:spcBef>
            </a:pPr>
            <a:r>
              <a:rPr sz="1100" dirty="0">
                <a:solidFill>
                  <a:srgbClr val="404040"/>
                </a:solidFill>
                <a:latin typeface="BIZ UDPゴシック"/>
                <a:cs typeface="BIZ UDPゴシック"/>
              </a:rPr>
              <a:t>技術の伝承や蓄積はもとより</a:t>
            </a:r>
            <a:r>
              <a:rPr sz="1100" spc="-850" dirty="0">
                <a:solidFill>
                  <a:srgbClr val="404040"/>
                </a:solidFill>
                <a:latin typeface="BIZ UDPゴシック"/>
                <a:cs typeface="BIZ UDPゴシック"/>
              </a:rPr>
              <a:t>、</a:t>
            </a:r>
            <a:r>
              <a:rPr sz="1100" spc="-5" dirty="0">
                <a:solidFill>
                  <a:srgbClr val="404040"/>
                </a:solidFill>
                <a:latin typeface="BIZ UDPゴシック"/>
                <a:cs typeface="BIZ UDPゴシック"/>
              </a:rPr>
              <a:t>自己研鑽の余裕もない</a:t>
            </a:r>
            <a:endParaRPr sz="1100">
              <a:latin typeface="BIZ UDPゴシック"/>
              <a:cs typeface="BIZ UDPゴシック"/>
            </a:endParaRPr>
          </a:p>
        </p:txBody>
      </p:sp>
      <p:grpSp>
        <p:nvGrpSpPr>
          <p:cNvPr id="36" name="object 36"/>
          <p:cNvGrpSpPr/>
          <p:nvPr/>
        </p:nvGrpSpPr>
        <p:grpSpPr>
          <a:xfrm>
            <a:off x="2069673" y="3191828"/>
            <a:ext cx="1930400" cy="792480"/>
            <a:chOff x="2069673" y="3191828"/>
            <a:chExt cx="1930400" cy="792480"/>
          </a:xfrm>
        </p:grpSpPr>
        <p:sp>
          <p:nvSpPr>
            <p:cNvPr id="37" name="object 37"/>
            <p:cNvSpPr/>
            <p:nvPr/>
          </p:nvSpPr>
          <p:spPr>
            <a:xfrm>
              <a:off x="2069673" y="3431100"/>
              <a:ext cx="1930400" cy="553085"/>
            </a:xfrm>
            <a:custGeom>
              <a:avLst/>
              <a:gdLst/>
              <a:ahLst/>
              <a:cxnLst/>
              <a:rect l="l" t="t" r="r" b="b"/>
              <a:pathLst>
                <a:path w="1930400" h="553085">
                  <a:moveTo>
                    <a:pt x="965108" y="0"/>
                  </a:moveTo>
                  <a:lnTo>
                    <a:pt x="893077" y="757"/>
                  </a:lnTo>
                  <a:lnTo>
                    <a:pt x="822485" y="2995"/>
                  </a:lnTo>
                  <a:lnTo>
                    <a:pt x="753518" y="6659"/>
                  </a:lnTo>
                  <a:lnTo>
                    <a:pt x="686362" y="11696"/>
                  </a:lnTo>
                  <a:lnTo>
                    <a:pt x="621205" y="18053"/>
                  </a:lnTo>
                  <a:lnTo>
                    <a:pt x="558231" y="25677"/>
                  </a:lnTo>
                  <a:lnTo>
                    <a:pt x="497629" y="34514"/>
                  </a:lnTo>
                  <a:lnTo>
                    <a:pt x="439585" y="44511"/>
                  </a:lnTo>
                  <a:lnTo>
                    <a:pt x="384285" y="55615"/>
                  </a:lnTo>
                  <a:lnTo>
                    <a:pt x="331916" y="67772"/>
                  </a:lnTo>
                  <a:lnTo>
                    <a:pt x="282664" y="80930"/>
                  </a:lnTo>
                  <a:lnTo>
                    <a:pt x="236716" y="95034"/>
                  </a:lnTo>
                  <a:lnTo>
                    <a:pt x="194258" y="110031"/>
                  </a:lnTo>
                  <a:lnTo>
                    <a:pt x="155478" y="125869"/>
                  </a:lnTo>
                  <a:lnTo>
                    <a:pt x="120561" y="142494"/>
                  </a:lnTo>
                  <a:lnTo>
                    <a:pt x="63065" y="177890"/>
                  </a:lnTo>
                  <a:lnTo>
                    <a:pt x="23263" y="215794"/>
                  </a:lnTo>
                  <a:lnTo>
                    <a:pt x="2647" y="255780"/>
                  </a:lnTo>
                  <a:lnTo>
                    <a:pt x="0" y="276419"/>
                  </a:lnTo>
                  <a:lnTo>
                    <a:pt x="2647" y="297045"/>
                  </a:lnTo>
                  <a:lnTo>
                    <a:pt x="23263" y="337009"/>
                  </a:lnTo>
                  <a:lnTo>
                    <a:pt x="63065" y="374901"/>
                  </a:lnTo>
                  <a:lnTo>
                    <a:pt x="120561" y="410293"/>
                  </a:lnTo>
                  <a:lnTo>
                    <a:pt x="155478" y="426918"/>
                  </a:lnTo>
                  <a:lnTo>
                    <a:pt x="194258" y="442757"/>
                  </a:lnTo>
                  <a:lnTo>
                    <a:pt x="236716" y="457758"/>
                  </a:lnTo>
                  <a:lnTo>
                    <a:pt x="282664" y="471865"/>
                  </a:lnTo>
                  <a:lnTo>
                    <a:pt x="331916" y="485027"/>
                  </a:lnTo>
                  <a:lnTo>
                    <a:pt x="384285" y="497189"/>
                  </a:lnTo>
                  <a:lnTo>
                    <a:pt x="439585" y="508298"/>
                  </a:lnTo>
                  <a:lnTo>
                    <a:pt x="497629" y="518300"/>
                  </a:lnTo>
                  <a:lnTo>
                    <a:pt x="558231" y="527143"/>
                  </a:lnTo>
                  <a:lnTo>
                    <a:pt x="621205" y="534772"/>
                  </a:lnTo>
                  <a:lnTo>
                    <a:pt x="686362" y="541133"/>
                  </a:lnTo>
                  <a:lnTo>
                    <a:pt x="753518" y="546175"/>
                  </a:lnTo>
                  <a:lnTo>
                    <a:pt x="822485" y="549842"/>
                  </a:lnTo>
                  <a:lnTo>
                    <a:pt x="893077" y="552081"/>
                  </a:lnTo>
                  <a:lnTo>
                    <a:pt x="965108" y="552839"/>
                  </a:lnTo>
                  <a:lnTo>
                    <a:pt x="1037125" y="552081"/>
                  </a:lnTo>
                  <a:lnTo>
                    <a:pt x="1107705" y="549842"/>
                  </a:lnTo>
                  <a:lnTo>
                    <a:pt x="1176662" y="546175"/>
                  </a:lnTo>
                  <a:lnTo>
                    <a:pt x="1243809" y="541133"/>
                  </a:lnTo>
                  <a:lnTo>
                    <a:pt x="1308960" y="534772"/>
                  </a:lnTo>
                  <a:lnTo>
                    <a:pt x="1371928" y="527143"/>
                  </a:lnTo>
                  <a:lnTo>
                    <a:pt x="1432525" y="518300"/>
                  </a:lnTo>
                  <a:lnTo>
                    <a:pt x="1490566" y="508298"/>
                  </a:lnTo>
                  <a:lnTo>
                    <a:pt x="1545864" y="497189"/>
                  </a:lnTo>
                  <a:lnTo>
                    <a:pt x="1598232" y="485027"/>
                  </a:lnTo>
                  <a:lnTo>
                    <a:pt x="1647483" y="471865"/>
                  </a:lnTo>
                  <a:lnTo>
                    <a:pt x="1693431" y="457758"/>
                  </a:lnTo>
                  <a:lnTo>
                    <a:pt x="1735889" y="442757"/>
                  </a:lnTo>
                  <a:lnTo>
                    <a:pt x="1774670" y="426918"/>
                  </a:lnTo>
                  <a:lnTo>
                    <a:pt x="1809588" y="410293"/>
                  </a:lnTo>
                  <a:lnTo>
                    <a:pt x="1867086" y="374901"/>
                  </a:lnTo>
                  <a:lnTo>
                    <a:pt x="1906892" y="337009"/>
                  </a:lnTo>
                  <a:lnTo>
                    <a:pt x="1927510" y="297045"/>
                  </a:lnTo>
                  <a:lnTo>
                    <a:pt x="1930157" y="276419"/>
                  </a:lnTo>
                  <a:lnTo>
                    <a:pt x="1927510" y="255780"/>
                  </a:lnTo>
                  <a:lnTo>
                    <a:pt x="1906892" y="215794"/>
                  </a:lnTo>
                  <a:lnTo>
                    <a:pt x="1867086" y="177890"/>
                  </a:lnTo>
                  <a:lnTo>
                    <a:pt x="1809588" y="142494"/>
                  </a:lnTo>
                  <a:lnTo>
                    <a:pt x="1774670" y="125869"/>
                  </a:lnTo>
                  <a:lnTo>
                    <a:pt x="1735889" y="110031"/>
                  </a:lnTo>
                  <a:lnTo>
                    <a:pt x="1693431" y="95034"/>
                  </a:lnTo>
                  <a:lnTo>
                    <a:pt x="1647483" y="80930"/>
                  </a:lnTo>
                  <a:lnTo>
                    <a:pt x="1598232" y="67772"/>
                  </a:lnTo>
                  <a:lnTo>
                    <a:pt x="1545864" y="55615"/>
                  </a:lnTo>
                  <a:lnTo>
                    <a:pt x="1490566" y="44511"/>
                  </a:lnTo>
                  <a:lnTo>
                    <a:pt x="1432525" y="34514"/>
                  </a:lnTo>
                  <a:lnTo>
                    <a:pt x="1371928" y="25677"/>
                  </a:lnTo>
                  <a:lnTo>
                    <a:pt x="1308960" y="18053"/>
                  </a:lnTo>
                  <a:lnTo>
                    <a:pt x="1243809" y="11696"/>
                  </a:lnTo>
                  <a:lnTo>
                    <a:pt x="1176662" y="6659"/>
                  </a:lnTo>
                  <a:lnTo>
                    <a:pt x="1107705" y="2995"/>
                  </a:lnTo>
                  <a:lnTo>
                    <a:pt x="1037124" y="757"/>
                  </a:lnTo>
                  <a:lnTo>
                    <a:pt x="965108" y="0"/>
                  </a:lnTo>
                  <a:close/>
                </a:path>
              </a:pathLst>
            </a:custGeom>
            <a:solidFill>
              <a:srgbClr val="5B9BD4"/>
            </a:solidFill>
          </p:spPr>
          <p:txBody>
            <a:bodyPr wrap="square" lIns="0" tIns="0" rIns="0" bIns="0" rtlCol="0"/>
            <a:lstStyle/>
            <a:p>
              <a:endParaRPr/>
            </a:p>
          </p:txBody>
        </p:sp>
        <p:sp>
          <p:nvSpPr>
            <p:cNvPr id="38" name="object 38"/>
            <p:cNvSpPr/>
            <p:nvPr/>
          </p:nvSpPr>
          <p:spPr>
            <a:xfrm>
              <a:off x="2705595" y="3604126"/>
              <a:ext cx="696595" cy="129539"/>
            </a:xfrm>
            <a:custGeom>
              <a:avLst/>
              <a:gdLst/>
              <a:ahLst/>
              <a:cxnLst/>
              <a:rect l="l" t="t" r="r" b="b"/>
              <a:pathLst>
                <a:path w="696595" h="129539">
                  <a:moveTo>
                    <a:pt x="348177" y="0"/>
                  </a:moveTo>
                  <a:lnTo>
                    <a:pt x="277983" y="1313"/>
                  </a:lnTo>
                  <a:lnTo>
                    <a:pt x="212615" y="5082"/>
                  </a:lnTo>
                  <a:lnTo>
                    <a:pt x="153471" y="11046"/>
                  </a:lnTo>
                  <a:lnTo>
                    <a:pt x="101947" y="18946"/>
                  </a:lnTo>
                  <a:lnTo>
                    <a:pt x="59441" y="28522"/>
                  </a:lnTo>
                  <a:lnTo>
                    <a:pt x="7070" y="51663"/>
                  </a:lnTo>
                  <a:lnTo>
                    <a:pt x="0" y="64709"/>
                  </a:lnTo>
                  <a:lnTo>
                    <a:pt x="0" y="129418"/>
                  </a:lnTo>
                  <a:lnTo>
                    <a:pt x="696355" y="129418"/>
                  </a:lnTo>
                  <a:lnTo>
                    <a:pt x="696354" y="64709"/>
                  </a:lnTo>
                  <a:lnTo>
                    <a:pt x="636882" y="28522"/>
                  </a:lnTo>
                  <a:lnTo>
                    <a:pt x="594363" y="18946"/>
                  </a:lnTo>
                  <a:lnTo>
                    <a:pt x="542832" y="11046"/>
                  </a:lnTo>
                  <a:lnTo>
                    <a:pt x="483689" y="5082"/>
                  </a:lnTo>
                  <a:lnTo>
                    <a:pt x="418337" y="1313"/>
                  </a:lnTo>
                  <a:lnTo>
                    <a:pt x="348177" y="0"/>
                  </a:lnTo>
                  <a:close/>
                </a:path>
              </a:pathLst>
            </a:custGeom>
            <a:solidFill>
              <a:srgbClr val="9BBA58"/>
            </a:solidFill>
          </p:spPr>
          <p:txBody>
            <a:bodyPr wrap="square" lIns="0" tIns="0" rIns="0" bIns="0" rtlCol="0"/>
            <a:lstStyle/>
            <a:p>
              <a:endParaRPr/>
            </a:p>
          </p:txBody>
        </p:sp>
        <p:sp>
          <p:nvSpPr>
            <p:cNvPr id="39" name="object 39"/>
            <p:cNvSpPr/>
            <p:nvPr/>
          </p:nvSpPr>
          <p:spPr>
            <a:xfrm>
              <a:off x="2880193" y="3286687"/>
              <a:ext cx="349250" cy="379730"/>
            </a:xfrm>
            <a:custGeom>
              <a:avLst/>
              <a:gdLst/>
              <a:ahLst/>
              <a:cxnLst/>
              <a:rect l="l" t="t" r="r" b="b"/>
              <a:pathLst>
                <a:path w="349250" h="379729">
                  <a:moveTo>
                    <a:pt x="174286" y="0"/>
                  </a:moveTo>
                  <a:lnTo>
                    <a:pt x="123639" y="3775"/>
                  </a:lnTo>
                  <a:lnTo>
                    <a:pt x="90195" y="30202"/>
                  </a:lnTo>
                  <a:lnTo>
                    <a:pt x="70745" y="81752"/>
                  </a:lnTo>
                  <a:lnTo>
                    <a:pt x="24497" y="74056"/>
                  </a:lnTo>
                  <a:lnTo>
                    <a:pt x="16106" y="74260"/>
                  </a:lnTo>
                  <a:lnTo>
                    <a:pt x="8701" y="77543"/>
                  </a:lnTo>
                  <a:lnTo>
                    <a:pt x="3069" y="83355"/>
                  </a:lnTo>
                  <a:lnTo>
                    <a:pt x="0" y="91147"/>
                  </a:lnTo>
                  <a:lnTo>
                    <a:pt x="202" y="99516"/>
                  </a:lnTo>
                  <a:lnTo>
                    <a:pt x="84434" y="126502"/>
                  </a:lnTo>
                  <a:lnTo>
                    <a:pt x="93265" y="126511"/>
                  </a:lnTo>
                  <a:lnTo>
                    <a:pt x="101167" y="121047"/>
                  </a:lnTo>
                  <a:lnTo>
                    <a:pt x="117256" y="78062"/>
                  </a:lnTo>
                  <a:lnTo>
                    <a:pt x="121432" y="79907"/>
                  </a:lnTo>
                  <a:lnTo>
                    <a:pt x="121432" y="379508"/>
                  </a:lnTo>
                  <a:lnTo>
                    <a:pt x="163715" y="379508"/>
                  </a:lnTo>
                  <a:lnTo>
                    <a:pt x="163715" y="189753"/>
                  </a:lnTo>
                  <a:lnTo>
                    <a:pt x="184857" y="189753"/>
                  </a:lnTo>
                  <a:lnTo>
                    <a:pt x="184857" y="379508"/>
                  </a:lnTo>
                  <a:lnTo>
                    <a:pt x="227140" y="379508"/>
                  </a:lnTo>
                  <a:lnTo>
                    <a:pt x="227140" y="79960"/>
                  </a:lnTo>
                  <a:lnTo>
                    <a:pt x="231580" y="78009"/>
                  </a:lnTo>
                  <a:lnTo>
                    <a:pt x="247718" y="121029"/>
                  </a:lnTo>
                  <a:lnTo>
                    <a:pt x="255598" y="126489"/>
                  </a:lnTo>
                  <a:lnTo>
                    <a:pt x="267891" y="126186"/>
                  </a:lnTo>
                  <a:lnTo>
                    <a:pt x="331316" y="115644"/>
                  </a:lnTo>
                  <a:lnTo>
                    <a:pt x="348705" y="91398"/>
                  </a:lnTo>
                  <a:lnTo>
                    <a:pt x="345719" y="83577"/>
                  </a:lnTo>
                  <a:lnTo>
                    <a:pt x="340151" y="77708"/>
                  </a:lnTo>
                  <a:lnTo>
                    <a:pt x="332781" y="74349"/>
                  </a:lnTo>
                  <a:lnTo>
                    <a:pt x="324392" y="74056"/>
                  </a:lnTo>
                  <a:lnTo>
                    <a:pt x="278144" y="81752"/>
                  </a:lnTo>
                  <a:lnTo>
                    <a:pt x="258853" y="30202"/>
                  </a:lnTo>
                  <a:lnTo>
                    <a:pt x="246070" y="12741"/>
                  </a:lnTo>
                  <a:lnTo>
                    <a:pt x="225092" y="3775"/>
                  </a:lnTo>
                  <a:lnTo>
                    <a:pt x="199853" y="471"/>
                  </a:lnTo>
                  <a:lnTo>
                    <a:pt x="174286" y="0"/>
                  </a:lnTo>
                  <a:close/>
                </a:path>
              </a:pathLst>
            </a:custGeom>
            <a:solidFill>
              <a:srgbClr val="205868"/>
            </a:solidFill>
          </p:spPr>
          <p:txBody>
            <a:bodyPr wrap="square" lIns="0" tIns="0" rIns="0" bIns="0" rtlCol="0"/>
            <a:lstStyle/>
            <a:p>
              <a:endParaRPr/>
            </a:p>
          </p:txBody>
        </p:sp>
        <p:pic>
          <p:nvPicPr>
            <p:cNvPr id="40" name="object 40"/>
            <p:cNvPicPr/>
            <p:nvPr/>
          </p:nvPicPr>
          <p:blipFill>
            <a:blip r:embed="rId5" cstate="print"/>
            <a:stretch>
              <a:fillRect/>
            </a:stretch>
          </p:blipFill>
          <p:spPr>
            <a:xfrm>
              <a:off x="3012196" y="3191828"/>
              <a:ext cx="84566" cy="84317"/>
            </a:xfrm>
            <a:prstGeom prst="rect">
              <a:avLst/>
            </a:prstGeom>
          </p:spPr>
        </p:pic>
      </p:grpSp>
      <p:sp>
        <p:nvSpPr>
          <p:cNvPr id="41" name="object 41"/>
          <p:cNvSpPr txBox="1"/>
          <p:nvPr/>
        </p:nvSpPr>
        <p:spPr>
          <a:xfrm>
            <a:off x="1645198" y="4009925"/>
            <a:ext cx="2023745" cy="598805"/>
          </a:xfrm>
          <a:prstGeom prst="rect">
            <a:avLst/>
          </a:prstGeom>
        </p:spPr>
        <p:txBody>
          <a:bodyPr vert="horz" wrap="square" lIns="0" tIns="15240" rIns="0" bIns="0" rtlCol="0">
            <a:spAutoFit/>
          </a:bodyPr>
          <a:lstStyle/>
          <a:p>
            <a:pPr marL="767715">
              <a:lnSpc>
                <a:spcPct val="100000"/>
              </a:lnSpc>
              <a:spcBef>
                <a:spcPts val="120"/>
              </a:spcBef>
            </a:pPr>
            <a:r>
              <a:rPr sz="1000" b="1" spc="-40" dirty="0">
                <a:solidFill>
                  <a:srgbClr val="4471C4"/>
                </a:solidFill>
                <a:latin typeface="BIZ UDPゴシック"/>
                <a:cs typeface="BIZ UDPゴシック"/>
              </a:rPr>
              <a:t>「事実上、孤島の住人</a:t>
            </a:r>
            <a:r>
              <a:rPr sz="1000" b="1" spc="-50" dirty="0">
                <a:solidFill>
                  <a:srgbClr val="4471C4"/>
                </a:solidFill>
                <a:latin typeface="BIZ UDPゴシック"/>
                <a:cs typeface="BIZ UDPゴシック"/>
              </a:rPr>
              <a:t> 」</a:t>
            </a:r>
            <a:endParaRPr sz="1000">
              <a:latin typeface="BIZ UDPゴシック"/>
              <a:cs typeface="BIZ UDPゴシック"/>
            </a:endParaRPr>
          </a:p>
          <a:p>
            <a:pPr>
              <a:lnSpc>
                <a:spcPct val="100000"/>
              </a:lnSpc>
              <a:spcBef>
                <a:spcPts val="670"/>
              </a:spcBef>
            </a:pPr>
            <a:endParaRPr sz="1000">
              <a:latin typeface="BIZ UDPゴシック"/>
              <a:cs typeface="BIZ UDPゴシック"/>
            </a:endParaRPr>
          </a:p>
          <a:p>
            <a:pPr marL="12700">
              <a:lnSpc>
                <a:spcPct val="100000"/>
              </a:lnSpc>
            </a:pPr>
            <a:r>
              <a:rPr sz="1100" spc="40" dirty="0">
                <a:solidFill>
                  <a:srgbClr val="FFFFFF"/>
                </a:solidFill>
                <a:latin typeface="HGP創英角ｺﾞｼｯｸUB"/>
                <a:cs typeface="HGP創英角ｺﾞｼｯｸUB"/>
              </a:rPr>
              <a:t>人の 群マ ネ</a:t>
            </a:r>
            <a:endParaRPr sz="1100">
              <a:latin typeface="HGP創英角ｺﾞｼｯｸUB"/>
              <a:cs typeface="HGP創英角ｺﾞｼｯｸUB"/>
            </a:endParaRPr>
          </a:p>
        </p:txBody>
      </p:sp>
      <p:sp>
        <p:nvSpPr>
          <p:cNvPr id="44" name="object 44"/>
          <p:cNvSpPr txBox="1">
            <a:spLocks noGrp="1"/>
          </p:cNvSpPr>
          <p:nvPr>
            <p:ph type="sldNum" sz="quarter" idx="7"/>
          </p:nvPr>
        </p:nvSpPr>
        <p:spPr>
          <a:prstGeom prst="rect">
            <a:avLst/>
          </a:prstGeom>
        </p:spPr>
        <p:txBody>
          <a:bodyPr vert="horz" wrap="square" lIns="0" tIns="27305" rIns="0" bIns="0" rtlCol="0">
            <a:spAutoFit/>
          </a:bodyPr>
          <a:lstStyle/>
          <a:p>
            <a:pPr marL="38100">
              <a:lnSpc>
                <a:spcPct val="100000"/>
              </a:lnSpc>
              <a:spcBef>
                <a:spcPts val="215"/>
              </a:spcBef>
            </a:pPr>
            <a:r>
              <a:rPr spc="-25" dirty="0"/>
              <a:t>18</a:t>
            </a:r>
          </a:p>
        </p:txBody>
      </p:sp>
      <p:sp>
        <p:nvSpPr>
          <p:cNvPr id="42" name="object 42"/>
          <p:cNvSpPr txBox="1"/>
          <p:nvPr/>
        </p:nvSpPr>
        <p:spPr>
          <a:xfrm>
            <a:off x="2018275" y="6184953"/>
            <a:ext cx="2083435" cy="181610"/>
          </a:xfrm>
          <a:prstGeom prst="rect">
            <a:avLst/>
          </a:prstGeom>
        </p:spPr>
        <p:txBody>
          <a:bodyPr vert="horz" wrap="square" lIns="0" tIns="15240" rIns="0" bIns="0" rtlCol="0">
            <a:spAutoFit/>
          </a:bodyPr>
          <a:lstStyle/>
          <a:p>
            <a:pPr marL="12700">
              <a:lnSpc>
                <a:spcPct val="100000"/>
              </a:lnSpc>
              <a:spcBef>
                <a:spcPts val="120"/>
              </a:spcBef>
            </a:pPr>
            <a:r>
              <a:rPr sz="1000" b="1" spc="5" dirty="0">
                <a:solidFill>
                  <a:srgbClr val="EC7C30"/>
                </a:solidFill>
                <a:latin typeface="BIZ UDPゴシック"/>
                <a:cs typeface="BIZ UDPゴシック"/>
              </a:rPr>
              <a:t>所属の枠を越えて「個人」がつなが</a:t>
            </a:r>
            <a:r>
              <a:rPr sz="1000" b="1" spc="-1000" dirty="0">
                <a:solidFill>
                  <a:srgbClr val="EC7C30"/>
                </a:solidFill>
                <a:latin typeface="BIZ UDPゴシック"/>
                <a:cs typeface="BIZ UDPゴシック"/>
              </a:rPr>
              <a:t>る</a:t>
            </a:r>
            <a:endParaRPr sz="1000">
              <a:latin typeface="BIZ UDPゴシック"/>
              <a:cs typeface="BIZ UDPゴシック"/>
            </a:endParaRPr>
          </a:p>
        </p:txBody>
      </p:sp>
      <p:sp>
        <p:nvSpPr>
          <p:cNvPr id="43" name="object 43"/>
          <p:cNvSpPr txBox="1"/>
          <p:nvPr/>
        </p:nvSpPr>
        <p:spPr>
          <a:xfrm>
            <a:off x="4667347" y="5838673"/>
            <a:ext cx="2816860" cy="426720"/>
          </a:xfrm>
          <a:prstGeom prst="rect">
            <a:avLst/>
          </a:prstGeom>
          <a:solidFill>
            <a:srgbClr val="FFFFFF"/>
          </a:solidFill>
          <a:ln w="17583">
            <a:solidFill>
              <a:srgbClr val="EC7C30"/>
            </a:solidFill>
          </a:ln>
        </p:spPr>
        <p:txBody>
          <a:bodyPr vert="horz" wrap="square" lIns="0" tIns="53340" rIns="0" bIns="0" rtlCol="0">
            <a:spAutoFit/>
          </a:bodyPr>
          <a:lstStyle/>
          <a:p>
            <a:pPr algn="ctr">
              <a:lnSpc>
                <a:spcPct val="100000"/>
              </a:lnSpc>
              <a:spcBef>
                <a:spcPts val="420"/>
              </a:spcBef>
            </a:pPr>
            <a:r>
              <a:rPr sz="1100" spc="-5" dirty="0">
                <a:solidFill>
                  <a:srgbClr val="404040"/>
                </a:solidFill>
                <a:latin typeface="BIZ UDPゴシック"/>
                <a:cs typeface="BIZ UDPゴシック"/>
              </a:rPr>
              <a:t>将来的に共同発注など、組織と組織が</a:t>
            </a:r>
            <a:endParaRPr sz="1100">
              <a:latin typeface="BIZ UDPゴシック"/>
              <a:cs typeface="BIZ UDPゴシック"/>
            </a:endParaRPr>
          </a:p>
          <a:p>
            <a:pPr algn="ctr">
              <a:lnSpc>
                <a:spcPct val="100000"/>
              </a:lnSpc>
              <a:spcBef>
                <a:spcPts val="10"/>
              </a:spcBef>
            </a:pPr>
            <a:r>
              <a:rPr sz="1100" dirty="0">
                <a:solidFill>
                  <a:srgbClr val="404040"/>
                </a:solidFill>
                <a:latin typeface="BIZ UDPゴシック"/>
                <a:cs typeface="BIZ UDPゴシック"/>
              </a:rPr>
              <a:t>つながる</a:t>
            </a:r>
            <a:r>
              <a:rPr sz="1100" spc="-10" dirty="0">
                <a:solidFill>
                  <a:srgbClr val="FF0000"/>
                </a:solidFill>
                <a:latin typeface="BIZ UDPゴシック"/>
                <a:cs typeface="BIZ UDPゴシック"/>
              </a:rPr>
              <a:t>「群マネ」の素地</a:t>
            </a:r>
            <a:r>
              <a:rPr sz="1100" spc="-20" dirty="0">
                <a:solidFill>
                  <a:srgbClr val="404040"/>
                </a:solidFill>
                <a:latin typeface="BIZ UDPゴシック"/>
                <a:cs typeface="BIZ UDPゴシック"/>
              </a:rPr>
              <a:t>となる</a:t>
            </a:r>
            <a:endParaRPr sz="1100">
              <a:latin typeface="BIZ UDPゴシック"/>
              <a:cs typeface="BIZ UDPゴシック"/>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884289" y="263740"/>
            <a:ext cx="2259965" cy="255904"/>
          </a:xfrm>
          <a:prstGeom prst="rect">
            <a:avLst/>
          </a:prstGeom>
          <a:solidFill>
            <a:srgbClr val="001F5F"/>
          </a:solidFill>
        </p:spPr>
        <p:txBody>
          <a:bodyPr vert="horz" wrap="square" lIns="0" tIns="47625" rIns="0" bIns="0" rtlCol="0">
            <a:spAutoFit/>
          </a:bodyPr>
          <a:lstStyle/>
          <a:p>
            <a:pPr marL="92075">
              <a:lnSpc>
                <a:spcPct val="100000"/>
              </a:lnSpc>
              <a:spcBef>
                <a:spcPts val="375"/>
              </a:spcBef>
              <a:tabLst>
                <a:tab pos="1663700" algn="l"/>
              </a:tabLst>
            </a:pPr>
            <a:r>
              <a:rPr sz="1100" b="1" spc="-10" dirty="0">
                <a:solidFill>
                  <a:srgbClr val="FFFFFF"/>
                </a:solidFill>
                <a:latin typeface="Meiryo UI"/>
                <a:cs typeface="Meiryo UI"/>
              </a:rPr>
              <a:t>「群マネの手引きVer.1</a:t>
            </a:r>
            <a:r>
              <a:rPr sz="1100" b="1" spc="-50" dirty="0">
                <a:solidFill>
                  <a:srgbClr val="FFFFFF"/>
                </a:solidFill>
                <a:latin typeface="Meiryo UI"/>
                <a:cs typeface="Meiryo UI"/>
              </a:rPr>
              <a:t>」</a:t>
            </a:r>
            <a:r>
              <a:rPr sz="1100" b="1" dirty="0">
                <a:solidFill>
                  <a:srgbClr val="FFFFFF"/>
                </a:solidFill>
                <a:latin typeface="Meiryo UI"/>
                <a:cs typeface="Meiryo UI"/>
              </a:rPr>
              <a:t>	</a:t>
            </a:r>
            <a:r>
              <a:rPr sz="1100" b="1" spc="-25" dirty="0">
                <a:solidFill>
                  <a:srgbClr val="FFFFFF"/>
                </a:solidFill>
                <a:latin typeface="Meiryo UI"/>
                <a:cs typeface="Meiryo UI"/>
              </a:rPr>
              <a:t>P54</a:t>
            </a:r>
            <a:endParaRPr sz="1100">
              <a:latin typeface="Meiryo UI"/>
              <a:cs typeface="Meiryo UI"/>
            </a:endParaRPr>
          </a:p>
        </p:txBody>
      </p:sp>
      <p:sp>
        <p:nvSpPr>
          <p:cNvPr id="3" name="object 3"/>
          <p:cNvSpPr txBox="1"/>
          <p:nvPr/>
        </p:nvSpPr>
        <p:spPr>
          <a:xfrm>
            <a:off x="0" y="263740"/>
            <a:ext cx="2459355" cy="255904"/>
          </a:xfrm>
          <a:prstGeom prst="rect">
            <a:avLst/>
          </a:prstGeom>
          <a:solidFill>
            <a:srgbClr val="001F5F"/>
          </a:solidFill>
        </p:spPr>
        <p:txBody>
          <a:bodyPr vert="horz" wrap="square" lIns="0" tIns="47625" rIns="0" bIns="0" rtlCol="0">
            <a:spAutoFit/>
          </a:bodyPr>
          <a:lstStyle/>
          <a:p>
            <a:pPr marL="91440">
              <a:lnSpc>
                <a:spcPct val="100000"/>
              </a:lnSpc>
              <a:spcBef>
                <a:spcPts val="375"/>
              </a:spcBef>
            </a:pPr>
            <a:r>
              <a:rPr sz="1100" b="1" spc="45" dirty="0">
                <a:solidFill>
                  <a:srgbClr val="FFFFFF"/>
                </a:solidFill>
                <a:latin typeface="Meiryo UI"/>
                <a:cs typeface="Meiryo UI"/>
              </a:rPr>
              <a:t>６ 人の群マネ</a:t>
            </a:r>
            <a:r>
              <a:rPr sz="1100" b="1" spc="-10" dirty="0">
                <a:solidFill>
                  <a:srgbClr val="FFFFFF"/>
                </a:solidFill>
                <a:latin typeface="Meiryo UI"/>
                <a:cs typeface="Meiryo UI"/>
              </a:rPr>
              <a:t>（技術者の束</a:t>
            </a:r>
            <a:r>
              <a:rPr sz="1100" b="1" spc="-50" dirty="0">
                <a:solidFill>
                  <a:srgbClr val="FFFFFF"/>
                </a:solidFill>
                <a:latin typeface="Meiryo UI"/>
                <a:cs typeface="Meiryo UI"/>
              </a:rPr>
              <a:t>）</a:t>
            </a:r>
            <a:endParaRPr sz="1100">
              <a:latin typeface="Meiryo UI"/>
              <a:cs typeface="Meiryo UI"/>
            </a:endParaRPr>
          </a:p>
        </p:txBody>
      </p:sp>
      <p:sp>
        <p:nvSpPr>
          <p:cNvPr id="4" name="object 4"/>
          <p:cNvSpPr txBox="1"/>
          <p:nvPr/>
        </p:nvSpPr>
        <p:spPr>
          <a:xfrm>
            <a:off x="2557652" y="298450"/>
            <a:ext cx="3143864" cy="320601"/>
          </a:xfrm>
          <a:prstGeom prst="rect">
            <a:avLst/>
          </a:prstGeom>
        </p:spPr>
        <p:txBody>
          <a:bodyPr vert="horz" wrap="square" lIns="0" tIns="12700" rIns="0" bIns="0" rtlCol="0">
            <a:spAutoFit/>
          </a:bodyPr>
          <a:lstStyle/>
          <a:p>
            <a:pPr marL="12700">
              <a:lnSpc>
                <a:spcPct val="100000"/>
              </a:lnSpc>
              <a:spcBef>
                <a:spcPts val="100"/>
              </a:spcBef>
            </a:pPr>
            <a:r>
              <a:rPr sz="2000" b="1" spc="-15" dirty="0">
                <a:solidFill>
                  <a:srgbClr val="001F5F"/>
                </a:solidFill>
                <a:latin typeface="Meiryo UI"/>
                <a:cs typeface="Meiryo UI"/>
              </a:rPr>
              <a:t>「人の群マネ」について</a:t>
            </a:r>
            <a:endParaRPr sz="2000" dirty="0">
              <a:latin typeface="Meiryo UI"/>
              <a:cs typeface="Meiryo UI"/>
            </a:endParaRPr>
          </a:p>
        </p:txBody>
      </p:sp>
      <p:grpSp>
        <p:nvGrpSpPr>
          <p:cNvPr id="5" name="object 5"/>
          <p:cNvGrpSpPr/>
          <p:nvPr/>
        </p:nvGrpSpPr>
        <p:grpSpPr>
          <a:xfrm>
            <a:off x="3137959" y="1366983"/>
            <a:ext cx="5996940" cy="4766945"/>
            <a:chOff x="3137959" y="1366983"/>
            <a:chExt cx="5996940" cy="4766945"/>
          </a:xfrm>
        </p:grpSpPr>
        <p:pic>
          <p:nvPicPr>
            <p:cNvPr id="6" name="object 6"/>
            <p:cNvPicPr/>
            <p:nvPr/>
          </p:nvPicPr>
          <p:blipFill>
            <a:blip r:embed="rId2" cstate="print"/>
            <a:stretch>
              <a:fillRect/>
            </a:stretch>
          </p:blipFill>
          <p:spPr>
            <a:xfrm>
              <a:off x="3137959" y="1370495"/>
              <a:ext cx="2989045" cy="4760614"/>
            </a:xfrm>
            <a:prstGeom prst="rect">
              <a:avLst/>
            </a:prstGeom>
          </p:spPr>
        </p:pic>
        <p:sp>
          <p:nvSpPr>
            <p:cNvPr id="7" name="object 7"/>
            <p:cNvSpPr/>
            <p:nvPr/>
          </p:nvSpPr>
          <p:spPr>
            <a:xfrm>
              <a:off x="3158679" y="1391246"/>
              <a:ext cx="2905760" cy="4677410"/>
            </a:xfrm>
            <a:custGeom>
              <a:avLst/>
              <a:gdLst/>
              <a:ahLst/>
              <a:cxnLst/>
              <a:rect l="l" t="t" r="r" b="b"/>
              <a:pathLst>
                <a:path w="2905760" h="4677410">
                  <a:moveTo>
                    <a:pt x="2799698" y="0"/>
                  </a:moveTo>
                  <a:lnTo>
                    <a:pt x="106024" y="0"/>
                  </a:lnTo>
                  <a:lnTo>
                    <a:pt x="64787" y="8327"/>
                  </a:lnTo>
                  <a:lnTo>
                    <a:pt x="31082" y="31034"/>
                  </a:lnTo>
                  <a:lnTo>
                    <a:pt x="8342" y="64707"/>
                  </a:lnTo>
                  <a:lnTo>
                    <a:pt x="0" y="105931"/>
                  </a:lnTo>
                  <a:lnTo>
                    <a:pt x="0" y="4570959"/>
                  </a:lnTo>
                  <a:lnTo>
                    <a:pt x="8342" y="4612218"/>
                  </a:lnTo>
                  <a:lnTo>
                    <a:pt x="31082" y="4645911"/>
                  </a:lnTo>
                  <a:lnTo>
                    <a:pt x="64787" y="4668627"/>
                  </a:lnTo>
                  <a:lnTo>
                    <a:pt x="106024" y="4676957"/>
                  </a:lnTo>
                  <a:lnTo>
                    <a:pt x="2799698" y="4676957"/>
                  </a:lnTo>
                  <a:lnTo>
                    <a:pt x="2840920" y="4668627"/>
                  </a:lnTo>
                  <a:lnTo>
                    <a:pt x="2874591" y="4645911"/>
                  </a:lnTo>
                  <a:lnTo>
                    <a:pt x="2897298" y="4612218"/>
                  </a:lnTo>
                  <a:lnTo>
                    <a:pt x="2905625" y="4570959"/>
                  </a:lnTo>
                  <a:lnTo>
                    <a:pt x="2905625" y="105931"/>
                  </a:lnTo>
                  <a:lnTo>
                    <a:pt x="2897298" y="64707"/>
                  </a:lnTo>
                  <a:lnTo>
                    <a:pt x="2874591" y="31034"/>
                  </a:lnTo>
                  <a:lnTo>
                    <a:pt x="2840920" y="8327"/>
                  </a:lnTo>
                  <a:lnTo>
                    <a:pt x="2799698" y="0"/>
                  </a:lnTo>
                  <a:close/>
                </a:path>
              </a:pathLst>
            </a:custGeom>
            <a:solidFill>
              <a:srgbClr val="FFFFFF"/>
            </a:solidFill>
          </p:spPr>
          <p:txBody>
            <a:bodyPr wrap="square" lIns="0" tIns="0" rIns="0" bIns="0" rtlCol="0"/>
            <a:lstStyle/>
            <a:p>
              <a:endParaRPr/>
            </a:p>
          </p:txBody>
        </p:sp>
        <p:sp>
          <p:nvSpPr>
            <p:cNvPr id="8" name="object 8"/>
            <p:cNvSpPr/>
            <p:nvPr/>
          </p:nvSpPr>
          <p:spPr>
            <a:xfrm>
              <a:off x="3158679" y="1391246"/>
              <a:ext cx="2905760" cy="4677410"/>
            </a:xfrm>
            <a:custGeom>
              <a:avLst/>
              <a:gdLst/>
              <a:ahLst/>
              <a:cxnLst/>
              <a:rect l="l" t="t" r="r" b="b"/>
              <a:pathLst>
                <a:path w="2905760" h="4677410">
                  <a:moveTo>
                    <a:pt x="0" y="105931"/>
                  </a:moveTo>
                  <a:lnTo>
                    <a:pt x="8342" y="64707"/>
                  </a:lnTo>
                  <a:lnTo>
                    <a:pt x="31082" y="31034"/>
                  </a:lnTo>
                  <a:lnTo>
                    <a:pt x="64787" y="8327"/>
                  </a:lnTo>
                  <a:lnTo>
                    <a:pt x="106024" y="0"/>
                  </a:lnTo>
                  <a:lnTo>
                    <a:pt x="2799698" y="0"/>
                  </a:lnTo>
                  <a:lnTo>
                    <a:pt x="2840920" y="8327"/>
                  </a:lnTo>
                  <a:lnTo>
                    <a:pt x="2874591" y="31034"/>
                  </a:lnTo>
                  <a:lnTo>
                    <a:pt x="2897298" y="64707"/>
                  </a:lnTo>
                  <a:lnTo>
                    <a:pt x="2905625" y="105931"/>
                  </a:lnTo>
                  <a:lnTo>
                    <a:pt x="2905625" y="4570959"/>
                  </a:lnTo>
                  <a:lnTo>
                    <a:pt x="2897298" y="4612218"/>
                  </a:lnTo>
                  <a:lnTo>
                    <a:pt x="2874591" y="4645911"/>
                  </a:lnTo>
                  <a:lnTo>
                    <a:pt x="2840920" y="4668627"/>
                  </a:lnTo>
                  <a:lnTo>
                    <a:pt x="2799698" y="4676957"/>
                  </a:lnTo>
                  <a:lnTo>
                    <a:pt x="106024" y="4676957"/>
                  </a:lnTo>
                  <a:lnTo>
                    <a:pt x="64787" y="4668627"/>
                  </a:lnTo>
                  <a:lnTo>
                    <a:pt x="31082" y="4645911"/>
                  </a:lnTo>
                  <a:lnTo>
                    <a:pt x="8342" y="4612218"/>
                  </a:lnTo>
                  <a:lnTo>
                    <a:pt x="0" y="4570959"/>
                  </a:lnTo>
                  <a:lnTo>
                    <a:pt x="0" y="105931"/>
                  </a:lnTo>
                  <a:close/>
                </a:path>
              </a:pathLst>
            </a:custGeom>
            <a:ln w="19525">
              <a:solidFill>
                <a:srgbClr val="213E58"/>
              </a:solidFill>
            </a:ln>
          </p:spPr>
          <p:txBody>
            <a:bodyPr wrap="square" lIns="0" tIns="0" rIns="0" bIns="0" rtlCol="0"/>
            <a:lstStyle/>
            <a:p>
              <a:endParaRPr/>
            </a:p>
          </p:txBody>
        </p:sp>
        <p:pic>
          <p:nvPicPr>
            <p:cNvPr id="9" name="object 9"/>
            <p:cNvPicPr/>
            <p:nvPr/>
          </p:nvPicPr>
          <p:blipFill>
            <a:blip r:embed="rId3" cstate="print"/>
            <a:stretch>
              <a:fillRect/>
            </a:stretch>
          </p:blipFill>
          <p:spPr>
            <a:xfrm>
              <a:off x="6145300" y="1366983"/>
              <a:ext cx="2989073" cy="4766465"/>
            </a:xfrm>
            <a:prstGeom prst="rect">
              <a:avLst/>
            </a:prstGeom>
          </p:spPr>
        </p:pic>
        <p:sp>
          <p:nvSpPr>
            <p:cNvPr id="10" name="object 10"/>
            <p:cNvSpPr/>
            <p:nvPr/>
          </p:nvSpPr>
          <p:spPr>
            <a:xfrm>
              <a:off x="6166033" y="1387731"/>
              <a:ext cx="2907030" cy="4684395"/>
            </a:xfrm>
            <a:custGeom>
              <a:avLst/>
              <a:gdLst/>
              <a:ahLst/>
              <a:cxnLst/>
              <a:rect l="l" t="t" r="r" b="b"/>
              <a:pathLst>
                <a:path w="2907029" h="4684395">
                  <a:moveTo>
                    <a:pt x="2779098" y="0"/>
                  </a:moveTo>
                  <a:lnTo>
                    <a:pt x="127600" y="0"/>
                  </a:lnTo>
                  <a:lnTo>
                    <a:pt x="77926" y="10024"/>
                  </a:lnTo>
                  <a:lnTo>
                    <a:pt x="37367" y="37356"/>
                  </a:lnTo>
                  <a:lnTo>
                    <a:pt x="10025" y="77887"/>
                  </a:lnTo>
                  <a:lnTo>
                    <a:pt x="0" y="127507"/>
                  </a:lnTo>
                  <a:lnTo>
                    <a:pt x="0" y="4556471"/>
                  </a:lnTo>
                  <a:lnTo>
                    <a:pt x="10025" y="4606104"/>
                  </a:lnTo>
                  <a:lnTo>
                    <a:pt x="37367" y="4646637"/>
                  </a:lnTo>
                  <a:lnTo>
                    <a:pt x="77926" y="4673965"/>
                  </a:lnTo>
                  <a:lnTo>
                    <a:pt x="127600" y="4683986"/>
                  </a:lnTo>
                  <a:lnTo>
                    <a:pt x="2779098" y="4683986"/>
                  </a:lnTo>
                  <a:lnTo>
                    <a:pt x="2828758" y="4673965"/>
                  </a:lnTo>
                  <a:lnTo>
                    <a:pt x="2869283" y="4646637"/>
                  </a:lnTo>
                  <a:lnTo>
                    <a:pt x="2896591" y="4606104"/>
                  </a:lnTo>
                  <a:lnTo>
                    <a:pt x="2906601" y="4556471"/>
                  </a:lnTo>
                  <a:lnTo>
                    <a:pt x="2906601" y="127507"/>
                  </a:lnTo>
                  <a:lnTo>
                    <a:pt x="2896591" y="77887"/>
                  </a:lnTo>
                  <a:lnTo>
                    <a:pt x="2869283" y="37356"/>
                  </a:lnTo>
                  <a:lnTo>
                    <a:pt x="2828758" y="10024"/>
                  </a:lnTo>
                  <a:lnTo>
                    <a:pt x="2779098" y="0"/>
                  </a:lnTo>
                  <a:close/>
                </a:path>
              </a:pathLst>
            </a:custGeom>
            <a:solidFill>
              <a:srgbClr val="FFFFFF"/>
            </a:solidFill>
          </p:spPr>
          <p:txBody>
            <a:bodyPr wrap="square" lIns="0" tIns="0" rIns="0" bIns="0" rtlCol="0"/>
            <a:lstStyle/>
            <a:p>
              <a:endParaRPr/>
            </a:p>
          </p:txBody>
        </p:sp>
        <p:sp>
          <p:nvSpPr>
            <p:cNvPr id="11" name="object 11"/>
            <p:cNvSpPr/>
            <p:nvPr/>
          </p:nvSpPr>
          <p:spPr>
            <a:xfrm>
              <a:off x="6166033" y="1387731"/>
              <a:ext cx="2907030" cy="4684395"/>
            </a:xfrm>
            <a:custGeom>
              <a:avLst/>
              <a:gdLst/>
              <a:ahLst/>
              <a:cxnLst/>
              <a:rect l="l" t="t" r="r" b="b"/>
              <a:pathLst>
                <a:path w="2907029" h="4684395">
                  <a:moveTo>
                    <a:pt x="0" y="127507"/>
                  </a:moveTo>
                  <a:lnTo>
                    <a:pt x="10025" y="77887"/>
                  </a:lnTo>
                  <a:lnTo>
                    <a:pt x="37367" y="37356"/>
                  </a:lnTo>
                  <a:lnTo>
                    <a:pt x="77926" y="10024"/>
                  </a:lnTo>
                  <a:lnTo>
                    <a:pt x="127600" y="0"/>
                  </a:lnTo>
                  <a:lnTo>
                    <a:pt x="2779098" y="0"/>
                  </a:lnTo>
                  <a:lnTo>
                    <a:pt x="2828758" y="10024"/>
                  </a:lnTo>
                  <a:lnTo>
                    <a:pt x="2869283" y="37356"/>
                  </a:lnTo>
                  <a:lnTo>
                    <a:pt x="2896591" y="77887"/>
                  </a:lnTo>
                  <a:lnTo>
                    <a:pt x="2906601" y="127507"/>
                  </a:lnTo>
                  <a:lnTo>
                    <a:pt x="2906601" y="4556471"/>
                  </a:lnTo>
                  <a:lnTo>
                    <a:pt x="2896591" y="4606104"/>
                  </a:lnTo>
                  <a:lnTo>
                    <a:pt x="2869283" y="4646637"/>
                  </a:lnTo>
                  <a:lnTo>
                    <a:pt x="2828758" y="4673965"/>
                  </a:lnTo>
                  <a:lnTo>
                    <a:pt x="2779098" y="4683986"/>
                  </a:lnTo>
                  <a:lnTo>
                    <a:pt x="127600" y="4683986"/>
                  </a:lnTo>
                  <a:lnTo>
                    <a:pt x="77926" y="4673965"/>
                  </a:lnTo>
                  <a:lnTo>
                    <a:pt x="37367" y="4646637"/>
                  </a:lnTo>
                  <a:lnTo>
                    <a:pt x="10025" y="4606104"/>
                  </a:lnTo>
                  <a:lnTo>
                    <a:pt x="0" y="4556471"/>
                  </a:lnTo>
                  <a:lnTo>
                    <a:pt x="0" y="127507"/>
                  </a:lnTo>
                  <a:close/>
                </a:path>
              </a:pathLst>
            </a:custGeom>
            <a:ln w="19525">
              <a:solidFill>
                <a:srgbClr val="213E58"/>
              </a:solidFill>
            </a:ln>
          </p:spPr>
          <p:txBody>
            <a:bodyPr wrap="square" lIns="0" tIns="0" rIns="0" bIns="0" rtlCol="0"/>
            <a:lstStyle/>
            <a:p>
              <a:endParaRPr/>
            </a:p>
          </p:txBody>
        </p:sp>
        <p:pic>
          <p:nvPicPr>
            <p:cNvPr id="12" name="object 12"/>
            <p:cNvPicPr/>
            <p:nvPr/>
          </p:nvPicPr>
          <p:blipFill>
            <a:blip r:embed="rId4" cstate="print"/>
            <a:stretch>
              <a:fillRect/>
            </a:stretch>
          </p:blipFill>
          <p:spPr>
            <a:xfrm>
              <a:off x="6281430" y="2706353"/>
              <a:ext cx="333890" cy="392481"/>
            </a:xfrm>
            <a:prstGeom prst="rect">
              <a:avLst/>
            </a:prstGeom>
          </p:spPr>
        </p:pic>
        <p:sp>
          <p:nvSpPr>
            <p:cNvPr id="13" name="object 13"/>
            <p:cNvSpPr/>
            <p:nvPr/>
          </p:nvSpPr>
          <p:spPr>
            <a:xfrm>
              <a:off x="6613466" y="2539402"/>
              <a:ext cx="2263775" cy="657860"/>
            </a:xfrm>
            <a:custGeom>
              <a:avLst/>
              <a:gdLst/>
              <a:ahLst/>
              <a:cxnLst/>
              <a:rect l="l" t="t" r="r" b="b"/>
              <a:pathLst>
                <a:path w="2263775" h="657860">
                  <a:moveTo>
                    <a:pt x="2153982" y="0"/>
                  </a:moveTo>
                  <a:lnTo>
                    <a:pt x="201115" y="0"/>
                  </a:lnTo>
                  <a:lnTo>
                    <a:pt x="158448" y="8603"/>
                  </a:lnTo>
                  <a:lnTo>
                    <a:pt x="123597" y="32072"/>
                  </a:lnTo>
                  <a:lnTo>
                    <a:pt x="100096" y="66890"/>
                  </a:lnTo>
                  <a:lnTo>
                    <a:pt x="91478" y="109543"/>
                  </a:lnTo>
                  <a:lnTo>
                    <a:pt x="91478" y="383402"/>
                  </a:lnTo>
                  <a:lnTo>
                    <a:pt x="0" y="414351"/>
                  </a:lnTo>
                  <a:lnTo>
                    <a:pt x="91478" y="547717"/>
                  </a:lnTo>
                  <a:lnTo>
                    <a:pt x="100096" y="590329"/>
                  </a:lnTo>
                  <a:lnTo>
                    <a:pt x="123597" y="625151"/>
                  </a:lnTo>
                  <a:lnTo>
                    <a:pt x="158448" y="648643"/>
                  </a:lnTo>
                  <a:lnTo>
                    <a:pt x="201115" y="657260"/>
                  </a:lnTo>
                  <a:lnTo>
                    <a:pt x="2153982" y="657260"/>
                  </a:lnTo>
                  <a:lnTo>
                    <a:pt x="2196633" y="648643"/>
                  </a:lnTo>
                  <a:lnTo>
                    <a:pt x="2231450" y="625151"/>
                  </a:lnTo>
                  <a:lnTo>
                    <a:pt x="2254918" y="590329"/>
                  </a:lnTo>
                  <a:lnTo>
                    <a:pt x="2263521" y="547717"/>
                  </a:lnTo>
                  <a:lnTo>
                    <a:pt x="2263521" y="109543"/>
                  </a:lnTo>
                  <a:lnTo>
                    <a:pt x="2254918" y="66890"/>
                  </a:lnTo>
                  <a:lnTo>
                    <a:pt x="2231450" y="32072"/>
                  </a:lnTo>
                  <a:lnTo>
                    <a:pt x="2196633" y="8603"/>
                  </a:lnTo>
                  <a:lnTo>
                    <a:pt x="2153982" y="0"/>
                  </a:lnTo>
                  <a:close/>
                </a:path>
              </a:pathLst>
            </a:custGeom>
            <a:solidFill>
              <a:srgbClr val="FFFFFF"/>
            </a:solidFill>
          </p:spPr>
          <p:txBody>
            <a:bodyPr wrap="square" lIns="0" tIns="0" rIns="0" bIns="0" rtlCol="0"/>
            <a:lstStyle/>
            <a:p>
              <a:endParaRPr/>
            </a:p>
          </p:txBody>
        </p:sp>
        <p:sp>
          <p:nvSpPr>
            <p:cNvPr id="14" name="object 14"/>
            <p:cNvSpPr/>
            <p:nvPr/>
          </p:nvSpPr>
          <p:spPr>
            <a:xfrm>
              <a:off x="6613466" y="2539402"/>
              <a:ext cx="2263775" cy="657860"/>
            </a:xfrm>
            <a:custGeom>
              <a:avLst/>
              <a:gdLst/>
              <a:ahLst/>
              <a:cxnLst/>
              <a:rect l="l" t="t" r="r" b="b"/>
              <a:pathLst>
                <a:path w="2263775" h="657860">
                  <a:moveTo>
                    <a:pt x="91478" y="109543"/>
                  </a:moveTo>
                  <a:lnTo>
                    <a:pt x="100096" y="66890"/>
                  </a:lnTo>
                  <a:lnTo>
                    <a:pt x="123597" y="32072"/>
                  </a:lnTo>
                  <a:lnTo>
                    <a:pt x="158448" y="8603"/>
                  </a:lnTo>
                  <a:lnTo>
                    <a:pt x="201115" y="0"/>
                  </a:lnTo>
                  <a:lnTo>
                    <a:pt x="453485" y="0"/>
                  </a:lnTo>
                  <a:lnTo>
                    <a:pt x="996496" y="0"/>
                  </a:lnTo>
                  <a:lnTo>
                    <a:pt x="2153982" y="0"/>
                  </a:lnTo>
                  <a:lnTo>
                    <a:pt x="2196633" y="8603"/>
                  </a:lnTo>
                  <a:lnTo>
                    <a:pt x="2231450" y="32072"/>
                  </a:lnTo>
                  <a:lnTo>
                    <a:pt x="2254918" y="66890"/>
                  </a:lnTo>
                  <a:lnTo>
                    <a:pt x="2263521" y="109543"/>
                  </a:lnTo>
                  <a:lnTo>
                    <a:pt x="2263521" y="383402"/>
                  </a:lnTo>
                  <a:lnTo>
                    <a:pt x="2263521" y="547717"/>
                  </a:lnTo>
                  <a:lnTo>
                    <a:pt x="2254918" y="590329"/>
                  </a:lnTo>
                  <a:lnTo>
                    <a:pt x="2231450" y="625151"/>
                  </a:lnTo>
                  <a:lnTo>
                    <a:pt x="2196633" y="648643"/>
                  </a:lnTo>
                  <a:lnTo>
                    <a:pt x="2153982" y="657260"/>
                  </a:lnTo>
                  <a:lnTo>
                    <a:pt x="996496" y="657260"/>
                  </a:lnTo>
                  <a:lnTo>
                    <a:pt x="453485" y="657260"/>
                  </a:lnTo>
                  <a:lnTo>
                    <a:pt x="201115" y="657260"/>
                  </a:lnTo>
                  <a:lnTo>
                    <a:pt x="158448" y="648643"/>
                  </a:lnTo>
                  <a:lnTo>
                    <a:pt x="123597" y="625151"/>
                  </a:lnTo>
                  <a:lnTo>
                    <a:pt x="100096" y="590329"/>
                  </a:lnTo>
                  <a:lnTo>
                    <a:pt x="91478" y="547717"/>
                  </a:lnTo>
                  <a:lnTo>
                    <a:pt x="0" y="414351"/>
                  </a:lnTo>
                  <a:lnTo>
                    <a:pt x="91478" y="383402"/>
                  </a:lnTo>
                  <a:lnTo>
                    <a:pt x="91478" y="109543"/>
                  </a:lnTo>
                  <a:close/>
                </a:path>
              </a:pathLst>
            </a:custGeom>
            <a:ln w="19526">
              <a:solidFill>
                <a:srgbClr val="4471C4"/>
              </a:solidFill>
            </a:ln>
          </p:spPr>
          <p:txBody>
            <a:bodyPr wrap="square" lIns="0" tIns="0" rIns="0" bIns="0" rtlCol="0"/>
            <a:lstStyle/>
            <a:p>
              <a:endParaRPr/>
            </a:p>
          </p:txBody>
        </p:sp>
      </p:grpSp>
      <p:grpSp>
        <p:nvGrpSpPr>
          <p:cNvPr id="15" name="object 15"/>
          <p:cNvGrpSpPr/>
          <p:nvPr/>
        </p:nvGrpSpPr>
        <p:grpSpPr>
          <a:xfrm>
            <a:off x="20528" y="1374008"/>
            <a:ext cx="2989580" cy="4759960"/>
            <a:chOff x="20528" y="1374008"/>
            <a:chExt cx="2989580" cy="4759960"/>
          </a:xfrm>
        </p:grpSpPr>
        <p:pic>
          <p:nvPicPr>
            <p:cNvPr id="16" name="object 16"/>
            <p:cNvPicPr/>
            <p:nvPr/>
          </p:nvPicPr>
          <p:blipFill>
            <a:blip r:embed="rId5" cstate="print"/>
            <a:stretch>
              <a:fillRect/>
            </a:stretch>
          </p:blipFill>
          <p:spPr>
            <a:xfrm>
              <a:off x="20528" y="1374008"/>
              <a:ext cx="2989045" cy="4759445"/>
            </a:xfrm>
            <a:prstGeom prst="rect">
              <a:avLst/>
            </a:prstGeom>
          </p:spPr>
        </p:pic>
        <p:sp>
          <p:nvSpPr>
            <p:cNvPr id="17" name="object 17"/>
            <p:cNvSpPr/>
            <p:nvPr/>
          </p:nvSpPr>
          <p:spPr>
            <a:xfrm>
              <a:off x="41248" y="1394761"/>
              <a:ext cx="2905760" cy="4677410"/>
            </a:xfrm>
            <a:custGeom>
              <a:avLst/>
              <a:gdLst/>
              <a:ahLst/>
              <a:cxnLst/>
              <a:rect l="l" t="t" r="r" b="b"/>
              <a:pathLst>
                <a:path w="2905760" h="4677410">
                  <a:moveTo>
                    <a:pt x="2780612" y="0"/>
                  </a:moveTo>
                  <a:lnTo>
                    <a:pt x="125023" y="0"/>
                  </a:lnTo>
                  <a:lnTo>
                    <a:pt x="76359" y="9819"/>
                  </a:lnTo>
                  <a:lnTo>
                    <a:pt x="36619" y="36599"/>
                  </a:lnTo>
                  <a:lnTo>
                    <a:pt x="9825" y="76322"/>
                  </a:lnTo>
                  <a:lnTo>
                    <a:pt x="0" y="124969"/>
                  </a:lnTo>
                  <a:lnTo>
                    <a:pt x="0" y="4551921"/>
                  </a:lnTo>
                  <a:lnTo>
                    <a:pt x="9825" y="4600591"/>
                  </a:lnTo>
                  <a:lnTo>
                    <a:pt x="36619" y="4640335"/>
                  </a:lnTo>
                  <a:lnTo>
                    <a:pt x="76359" y="4667132"/>
                  </a:lnTo>
                  <a:lnTo>
                    <a:pt x="125023" y="4676958"/>
                  </a:lnTo>
                  <a:lnTo>
                    <a:pt x="2780612" y="4676958"/>
                  </a:lnTo>
                  <a:lnTo>
                    <a:pt x="2829257" y="4667132"/>
                  </a:lnTo>
                  <a:lnTo>
                    <a:pt x="2868978" y="4640335"/>
                  </a:lnTo>
                  <a:lnTo>
                    <a:pt x="2895757" y="4600591"/>
                  </a:lnTo>
                  <a:lnTo>
                    <a:pt x="2905576" y="4551921"/>
                  </a:lnTo>
                  <a:lnTo>
                    <a:pt x="2905576" y="124969"/>
                  </a:lnTo>
                  <a:lnTo>
                    <a:pt x="2895757" y="76322"/>
                  </a:lnTo>
                  <a:lnTo>
                    <a:pt x="2868978" y="36599"/>
                  </a:lnTo>
                  <a:lnTo>
                    <a:pt x="2829257" y="9819"/>
                  </a:lnTo>
                  <a:lnTo>
                    <a:pt x="2780612" y="0"/>
                  </a:lnTo>
                  <a:close/>
                </a:path>
              </a:pathLst>
            </a:custGeom>
            <a:solidFill>
              <a:srgbClr val="FFFFFF"/>
            </a:solidFill>
          </p:spPr>
          <p:txBody>
            <a:bodyPr wrap="square" lIns="0" tIns="0" rIns="0" bIns="0" rtlCol="0"/>
            <a:lstStyle/>
            <a:p>
              <a:endParaRPr/>
            </a:p>
          </p:txBody>
        </p:sp>
        <p:sp>
          <p:nvSpPr>
            <p:cNvPr id="18" name="object 18"/>
            <p:cNvSpPr/>
            <p:nvPr/>
          </p:nvSpPr>
          <p:spPr>
            <a:xfrm>
              <a:off x="41248" y="1394761"/>
              <a:ext cx="2905760" cy="4677410"/>
            </a:xfrm>
            <a:custGeom>
              <a:avLst/>
              <a:gdLst/>
              <a:ahLst/>
              <a:cxnLst/>
              <a:rect l="l" t="t" r="r" b="b"/>
              <a:pathLst>
                <a:path w="2905760" h="4677410">
                  <a:moveTo>
                    <a:pt x="0" y="124969"/>
                  </a:moveTo>
                  <a:lnTo>
                    <a:pt x="9825" y="76322"/>
                  </a:lnTo>
                  <a:lnTo>
                    <a:pt x="36619" y="36599"/>
                  </a:lnTo>
                  <a:lnTo>
                    <a:pt x="76359" y="9819"/>
                  </a:lnTo>
                  <a:lnTo>
                    <a:pt x="125023" y="0"/>
                  </a:lnTo>
                  <a:lnTo>
                    <a:pt x="2780612" y="0"/>
                  </a:lnTo>
                  <a:lnTo>
                    <a:pt x="2829257" y="9819"/>
                  </a:lnTo>
                  <a:lnTo>
                    <a:pt x="2868978" y="36599"/>
                  </a:lnTo>
                  <a:lnTo>
                    <a:pt x="2895757" y="76322"/>
                  </a:lnTo>
                  <a:lnTo>
                    <a:pt x="2905576" y="124969"/>
                  </a:lnTo>
                  <a:lnTo>
                    <a:pt x="2905576" y="4551921"/>
                  </a:lnTo>
                  <a:lnTo>
                    <a:pt x="2895757" y="4600591"/>
                  </a:lnTo>
                  <a:lnTo>
                    <a:pt x="2868978" y="4640335"/>
                  </a:lnTo>
                  <a:lnTo>
                    <a:pt x="2829257" y="4667132"/>
                  </a:lnTo>
                  <a:lnTo>
                    <a:pt x="2780612" y="4676958"/>
                  </a:lnTo>
                  <a:lnTo>
                    <a:pt x="125023" y="4676958"/>
                  </a:lnTo>
                  <a:lnTo>
                    <a:pt x="76359" y="4667132"/>
                  </a:lnTo>
                  <a:lnTo>
                    <a:pt x="36619" y="4640335"/>
                  </a:lnTo>
                  <a:lnTo>
                    <a:pt x="9825" y="4600591"/>
                  </a:lnTo>
                  <a:lnTo>
                    <a:pt x="0" y="4551921"/>
                  </a:lnTo>
                  <a:lnTo>
                    <a:pt x="0" y="124969"/>
                  </a:lnTo>
                  <a:close/>
                </a:path>
              </a:pathLst>
            </a:custGeom>
            <a:ln w="19525">
              <a:solidFill>
                <a:srgbClr val="213E58"/>
              </a:solidFill>
            </a:ln>
          </p:spPr>
          <p:txBody>
            <a:bodyPr wrap="square" lIns="0" tIns="0" rIns="0" bIns="0" rtlCol="0"/>
            <a:lstStyle/>
            <a:p>
              <a:endParaRPr/>
            </a:p>
          </p:txBody>
        </p:sp>
      </p:grpSp>
      <p:sp>
        <p:nvSpPr>
          <p:cNvPr id="19" name="object 19"/>
          <p:cNvSpPr txBox="1"/>
          <p:nvPr/>
        </p:nvSpPr>
        <p:spPr>
          <a:xfrm>
            <a:off x="279951" y="5939274"/>
            <a:ext cx="610235" cy="107314"/>
          </a:xfrm>
          <a:prstGeom prst="rect">
            <a:avLst/>
          </a:prstGeom>
        </p:spPr>
        <p:txBody>
          <a:bodyPr vert="horz" wrap="square" lIns="0" tIns="17145" rIns="0" bIns="0" rtlCol="0">
            <a:spAutoFit/>
          </a:bodyPr>
          <a:lstStyle/>
          <a:p>
            <a:pPr marL="12700">
              <a:lnSpc>
                <a:spcPct val="100000"/>
              </a:lnSpc>
              <a:spcBef>
                <a:spcPts val="135"/>
              </a:spcBef>
            </a:pPr>
            <a:r>
              <a:rPr sz="500" spc="-10" dirty="0">
                <a:latin typeface="Arial"/>
                <a:cs typeface="Arial"/>
              </a:rPr>
              <a:t>URL</a:t>
            </a:r>
            <a:r>
              <a:rPr sz="500" spc="-10" dirty="0">
                <a:latin typeface="ＭＳ Ｐゴシック"/>
                <a:cs typeface="ＭＳ Ｐゴシック"/>
              </a:rPr>
              <a:t>：</a:t>
            </a:r>
            <a:r>
              <a:rPr sz="500" u="sng" spc="-10" dirty="0">
                <a:solidFill>
                  <a:srgbClr val="0462C1"/>
                </a:solidFill>
                <a:uFill>
                  <a:solidFill>
                    <a:srgbClr val="0462C1"/>
                  </a:solidFill>
                </a:uFill>
                <a:latin typeface="Arial"/>
                <a:cs typeface="Arial"/>
                <a:hlinkClick r:id="rId6"/>
              </a:rPr>
              <a:t>https://jcim.jp</a:t>
            </a:r>
            <a:r>
              <a:rPr sz="500" u="none" spc="-10" dirty="0">
                <a:solidFill>
                  <a:srgbClr val="0462C1"/>
                </a:solidFill>
                <a:latin typeface="Arial"/>
                <a:cs typeface="Arial"/>
                <a:hlinkClick r:id="rId6"/>
              </a:rPr>
              <a:t>/</a:t>
            </a:r>
            <a:endParaRPr sz="500">
              <a:latin typeface="Arial"/>
              <a:cs typeface="Arial"/>
            </a:endParaRPr>
          </a:p>
        </p:txBody>
      </p:sp>
      <p:sp>
        <p:nvSpPr>
          <p:cNvPr id="20" name="object 20"/>
          <p:cNvSpPr txBox="1"/>
          <p:nvPr/>
        </p:nvSpPr>
        <p:spPr>
          <a:xfrm>
            <a:off x="699833" y="1546083"/>
            <a:ext cx="1985010" cy="212725"/>
          </a:xfrm>
          <a:prstGeom prst="rect">
            <a:avLst/>
          </a:prstGeom>
        </p:spPr>
        <p:txBody>
          <a:bodyPr vert="horz" wrap="square" lIns="0" tIns="15875" rIns="0" bIns="0" rtlCol="0">
            <a:spAutoFit/>
          </a:bodyPr>
          <a:lstStyle/>
          <a:p>
            <a:pPr marL="12700">
              <a:lnSpc>
                <a:spcPct val="100000"/>
              </a:lnSpc>
              <a:spcBef>
                <a:spcPts val="125"/>
              </a:spcBef>
            </a:pPr>
            <a:r>
              <a:rPr sz="1200" b="1" spc="-40" dirty="0">
                <a:latin typeface="ＭＳ Ｐゴシック"/>
                <a:cs typeface="ＭＳ Ｐゴシック"/>
              </a:rPr>
              <a:t>インフラメンテナンス国民会</a:t>
            </a:r>
            <a:r>
              <a:rPr sz="1200" b="1" spc="-50" dirty="0">
                <a:latin typeface="ＭＳ Ｐゴシック"/>
                <a:cs typeface="ＭＳ Ｐゴシック"/>
              </a:rPr>
              <a:t>議</a:t>
            </a:r>
            <a:endParaRPr sz="1200">
              <a:latin typeface="ＭＳ Ｐゴシック"/>
              <a:cs typeface="ＭＳ Ｐゴシック"/>
            </a:endParaRPr>
          </a:p>
        </p:txBody>
      </p:sp>
      <p:sp>
        <p:nvSpPr>
          <p:cNvPr id="21" name="object 21"/>
          <p:cNvSpPr txBox="1"/>
          <p:nvPr/>
        </p:nvSpPr>
        <p:spPr>
          <a:xfrm>
            <a:off x="148504" y="1814377"/>
            <a:ext cx="2688590" cy="1133475"/>
          </a:xfrm>
          <a:prstGeom prst="rect">
            <a:avLst/>
          </a:prstGeom>
        </p:spPr>
        <p:txBody>
          <a:bodyPr vert="horz" wrap="square" lIns="0" tIns="13970" rIns="0" bIns="0" rtlCol="0">
            <a:spAutoFit/>
          </a:bodyPr>
          <a:lstStyle/>
          <a:p>
            <a:pPr marL="12700">
              <a:lnSpc>
                <a:spcPct val="100000"/>
              </a:lnSpc>
              <a:spcBef>
                <a:spcPts val="110"/>
              </a:spcBef>
            </a:pPr>
            <a:r>
              <a:rPr sz="800" spc="-15" dirty="0">
                <a:latin typeface="ＭＳ Ｐゴシック"/>
                <a:cs typeface="ＭＳ Ｐゴシック"/>
              </a:rPr>
              <a:t>【概要】</a:t>
            </a:r>
            <a:endParaRPr sz="800">
              <a:latin typeface="ＭＳ Ｐゴシック"/>
              <a:cs typeface="ＭＳ Ｐゴシック"/>
            </a:endParaRPr>
          </a:p>
          <a:p>
            <a:pPr marL="12700" marR="74295" algn="just">
              <a:lnSpc>
                <a:spcPct val="99100"/>
              </a:lnSpc>
              <a:spcBef>
                <a:spcPts val="55"/>
              </a:spcBef>
            </a:pPr>
            <a:r>
              <a:rPr sz="800" spc="-10" dirty="0">
                <a:latin typeface="ＭＳ Ｐゴシック"/>
                <a:cs typeface="ＭＳ Ｐゴシック"/>
              </a:rPr>
              <a:t>インフラを良好な状態で持続的に活用するために、産学</a:t>
            </a:r>
            <a:r>
              <a:rPr sz="800" spc="-645" dirty="0">
                <a:latin typeface="ＭＳ Ｐゴシック"/>
                <a:cs typeface="ＭＳ Ｐゴシック"/>
              </a:rPr>
              <a:t>官</a:t>
            </a:r>
            <a:r>
              <a:rPr sz="800" dirty="0">
                <a:latin typeface="ＭＳ Ｐゴシック"/>
                <a:cs typeface="ＭＳ Ｐゴシック"/>
              </a:rPr>
              <a:t> </a:t>
            </a:r>
            <a:r>
              <a:rPr sz="800" spc="-20" dirty="0">
                <a:latin typeface="ＭＳ Ｐゴシック"/>
                <a:cs typeface="ＭＳ Ｐゴシック"/>
              </a:rPr>
              <a:t>民が一丸となって、メンテナンスの課題解決やイノベー</a:t>
            </a:r>
            <a:r>
              <a:rPr sz="800" spc="-15" dirty="0">
                <a:latin typeface="ＭＳ Ｐゴシック"/>
                <a:cs typeface="ＭＳ Ｐゴシック"/>
              </a:rPr>
              <a:t>ションの推進に取り組むプラットフォームです。</a:t>
            </a:r>
            <a:endParaRPr sz="800">
              <a:latin typeface="ＭＳ Ｐゴシック"/>
              <a:cs typeface="ＭＳ Ｐゴシック"/>
            </a:endParaRPr>
          </a:p>
          <a:p>
            <a:pPr marL="12700" marR="5080">
              <a:lnSpc>
                <a:spcPct val="99900"/>
              </a:lnSpc>
              <a:spcBef>
                <a:spcPts val="45"/>
              </a:spcBef>
            </a:pPr>
            <a:r>
              <a:rPr sz="800" spc="-10" dirty="0">
                <a:latin typeface="ＭＳ Ｐゴシック"/>
                <a:cs typeface="ＭＳ Ｐゴシック"/>
              </a:rPr>
              <a:t>インフラメンテナンス技術を有する民間企業が施設管理者</a:t>
            </a:r>
            <a:r>
              <a:rPr sz="800" spc="-800" dirty="0">
                <a:latin typeface="ＭＳ Ｐゴシック"/>
                <a:cs typeface="ＭＳ Ｐゴシック"/>
              </a:rPr>
              <a:t>と</a:t>
            </a:r>
            <a:r>
              <a:rPr sz="800" spc="-15" dirty="0">
                <a:latin typeface="ＭＳ Ｐゴシック"/>
                <a:cs typeface="ＭＳ Ｐゴシック"/>
              </a:rPr>
              <a:t>一緒に地域特有の課題解決を目指す「地方フォーラム」、</a:t>
            </a:r>
            <a:r>
              <a:rPr sz="800" spc="-10" dirty="0">
                <a:latin typeface="ＭＳ Ｐゴシック"/>
                <a:cs typeface="ＭＳ Ｐゴシック"/>
              </a:rPr>
              <a:t>市区町村長のリーダーシップの下、インフラメンテナンスを強力に推進する「インフラメンテナンス市区町村長会議」などの活動により、効率化なインフラメンテナンスを推進しています。</a:t>
            </a:r>
            <a:endParaRPr sz="800">
              <a:latin typeface="ＭＳ Ｐゴシック"/>
              <a:cs typeface="ＭＳ Ｐゴシック"/>
            </a:endParaRPr>
          </a:p>
        </p:txBody>
      </p:sp>
      <p:grpSp>
        <p:nvGrpSpPr>
          <p:cNvPr id="22" name="object 22"/>
          <p:cNvGrpSpPr/>
          <p:nvPr/>
        </p:nvGrpSpPr>
        <p:grpSpPr>
          <a:xfrm>
            <a:off x="108611" y="2988706"/>
            <a:ext cx="2738120" cy="488950"/>
            <a:chOff x="108611" y="2988706"/>
            <a:chExt cx="2738120" cy="488950"/>
          </a:xfrm>
        </p:grpSpPr>
        <p:pic>
          <p:nvPicPr>
            <p:cNvPr id="23" name="object 23"/>
            <p:cNvPicPr/>
            <p:nvPr/>
          </p:nvPicPr>
          <p:blipFill>
            <a:blip r:embed="rId7" cstate="print"/>
            <a:stretch>
              <a:fillRect/>
            </a:stretch>
          </p:blipFill>
          <p:spPr>
            <a:xfrm>
              <a:off x="108611" y="2988706"/>
              <a:ext cx="333890" cy="392481"/>
            </a:xfrm>
            <a:prstGeom prst="rect">
              <a:avLst/>
            </a:prstGeom>
          </p:spPr>
        </p:pic>
        <p:sp>
          <p:nvSpPr>
            <p:cNvPr id="24" name="object 24"/>
            <p:cNvSpPr/>
            <p:nvPr/>
          </p:nvSpPr>
          <p:spPr>
            <a:xfrm>
              <a:off x="422624" y="3024439"/>
              <a:ext cx="2414270" cy="443230"/>
            </a:xfrm>
            <a:custGeom>
              <a:avLst/>
              <a:gdLst/>
              <a:ahLst/>
              <a:cxnLst/>
              <a:rect l="l" t="t" r="r" b="b"/>
              <a:pathLst>
                <a:path w="2414270" h="443229">
                  <a:moveTo>
                    <a:pt x="2340072" y="0"/>
                  </a:moveTo>
                  <a:lnTo>
                    <a:pt x="162219" y="0"/>
                  </a:lnTo>
                  <a:lnTo>
                    <a:pt x="133491" y="5793"/>
                  </a:lnTo>
                  <a:lnTo>
                    <a:pt x="110031" y="21601"/>
                  </a:lnTo>
                  <a:lnTo>
                    <a:pt x="94213" y="45060"/>
                  </a:lnTo>
                  <a:lnTo>
                    <a:pt x="88412" y="73810"/>
                  </a:lnTo>
                  <a:lnTo>
                    <a:pt x="0" y="151134"/>
                  </a:lnTo>
                  <a:lnTo>
                    <a:pt x="88412" y="184525"/>
                  </a:lnTo>
                  <a:lnTo>
                    <a:pt x="88412" y="369050"/>
                  </a:lnTo>
                  <a:lnTo>
                    <a:pt x="94213" y="397758"/>
                  </a:lnTo>
                  <a:lnTo>
                    <a:pt x="110031" y="421222"/>
                  </a:lnTo>
                  <a:lnTo>
                    <a:pt x="133491" y="437052"/>
                  </a:lnTo>
                  <a:lnTo>
                    <a:pt x="162219" y="442860"/>
                  </a:lnTo>
                  <a:lnTo>
                    <a:pt x="2340072" y="442860"/>
                  </a:lnTo>
                  <a:lnTo>
                    <a:pt x="2368836" y="437052"/>
                  </a:lnTo>
                  <a:lnTo>
                    <a:pt x="2392328" y="421222"/>
                  </a:lnTo>
                  <a:lnTo>
                    <a:pt x="2408168" y="397758"/>
                  </a:lnTo>
                  <a:lnTo>
                    <a:pt x="2413977" y="369050"/>
                  </a:lnTo>
                  <a:lnTo>
                    <a:pt x="2413977" y="73810"/>
                  </a:lnTo>
                  <a:lnTo>
                    <a:pt x="2408168" y="45060"/>
                  </a:lnTo>
                  <a:lnTo>
                    <a:pt x="2392328" y="21601"/>
                  </a:lnTo>
                  <a:lnTo>
                    <a:pt x="2368836" y="5793"/>
                  </a:lnTo>
                  <a:lnTo>
                    <a:pt x="2340072" y="0"/>
                  </a:lnTo>
                  <a:close/>
                </a:path>
              </a:pathLst>
            </a:custGeom>
            <a:solidFill>
              <a:srgbClr val="FFFFFF"/>
            </a:solidFill>
          </p:spPr>
          <p:txBody>
            <a:bodyPr wrap="square" lIns="0" tIns="0" rIns="0" bIns="0" rtlCol="0"/>
            <a:lstStyle/>
            <a:p>
              <a:endParaRPr/>
            </a:p>
          </p:txBody>
        </p:sp>
        <p:sp>
          <p:nvSpPr>
            <p:cNvPr id="25" name="object 25"/>
            <p:cNvSpPr/>
            <p:nvPr/>
          </p:nvSpPr>
          <p:spPr>
            <a:xfrm>
              <a:off x="422624" y="3024439"/>
              <a:ext cx="2414270" cy="443230"/>
            </a:xfrm>
            <a:custGeom>
              <a:avLst/>
              <a:gdLst/>
              <a:ahLst/>
              <a:cxnLst/>
              <a:rect l="l" t="t" r="r" b="b"/>
              <a:pathLst>
                <a:path w="2414270" h="443229">
                  <a:moveTo>
                    <a:pt x="88412" y="73810"/>
                  </a:moveTo>
                  <a:lnTo>
                    <a:pt x="94213" y="45060"/>
                  </a:lnTo>
                  <a:lnTo>
                    <a:pt x="110031" y="21601"/>
                  </a:lnTo>
                  <a:lnTo>
                    <a:pt x="133491" y="5793"/>
                  </a:lnTo>
                  <a:lnTo>
                    <a:pt x="162219" y="0"/>
                  </a:lnTo>
                  <a:lnTo>
                    <a:pt x="475998" y="0"/>
                  </a:lnTo>
                  <a:lnTo>
                    <a:pt x="1057426" y="0"/>
                  </a:lnTo>
                  <a:lnTo>
                    <a:pt x="2340072" y="0"/>
                  </a:lnTo>
                  <a:lnTo>
                    <a:pt x="2368836" y="5793"/>
                  </a:lnTo>
                  <a:lnTo>
                    <a:pt x="2392328" y="21601"/>
                  </a:lnTo>
                  <a:lnTo>
                    <a:pt x="2408168" y="45060"/>
                  </a:lnTo>
                  <a:lnTo>
                    <a:pt x="2413977" y="73810"/>
                  </a:lnTo>
                  <a:lnTo>
                    <a:pt x="2413977" y="184525"/>
                  </a:lnTo>
                  <a:lnTo>
                    <a:pt x="2413977" y="369050"/>
                  </a:lnTo>
                  <a:lnTo>
                    <a:pt x="2408168" y="397758"/>
                  </a:lnTo>
                  <a:lnTo>
                    <a:pt x="2392328" y="421222"/>
                  </a:lnTo>
                  <a:lnTo>
                    <a:pt x="2368836" y="437052"/>
                  </a:lnTo>
                  <a:lnTo>
                    <a:pt x="2340072" y="442860"/>
                  </a:lnTo>
                  <a:lnTo>
                    <a:pt x="1057426" y="442860"/>
                  </a:lnTo>
                  <a:lnTo>
                    <a:pt x="475998" y="442860"/>
                  </a:lnTo>
                  <a:lnTo>
                    <a:pt x="162219" y="442860"/>
                  </a:lnTo>
                  <a:lnTo>
                    <a:pt x="133491" y="437052"/>
                  </a:lnTo>
                  <a:lnTo>
                    <a:pt x="110031" y="421222"/>
                  </a:lnTo>
                  <a:lnTo>
                    <a:pt x="94213" y="397758"/>
                  </a:lnTo>
                  <a:lnTo>
                    <a:pt x="88412" y="369050"/>
                  </a:lnTo>
                  <a:lnTo>
                    <a:pt x="88412" y="184525"/>
                  </a:lnTo>
                  <a:lnTo>
                    <a:pt x="0" y="151134"/>
                  </a:lnTo>
                  <a:lnTo>
                    <a:pt x="88412" y="73810"/>
                  </a:lnTo>
                  <a:close/>
                </a:path>
              </a:pathLst>
            </a:custGeom>
            <a:ln w="19526">
              <a:solidFill>
                <a:srgbClr val="4471C4"/>
              </a:solidFill>
            </a:ln>
          </p:spPr>
          <p:txBody>
            <a:bodyPr wrap="square" lIns="0" tIns="0" rIns="0" bIns="0" rtlCol="0"/>
            <a:lstStyle/>
            <a:p>
              <a:endParaRPr/>
            </a:p>
          </p:txBody>
        </p:sp>
      </p:grpSp>
      <p:sp>
        <p:nvSpPr>
          <p:cNvPr id="26" name="object 26"/>
          <p:cNvSpPr txBox="1"/>
          <p:nvPr/>
        </p:nvSpPr>
        <p:spPr>
          <a:xfrm>
            <a:off x="589239" y="3050402"/>
            <a:ext cx="2063114" cy="390525"/>
          </a:xfrm>
          <a:prstGeom prst="rect">
            <a:avLst/>
          </a:prstGeom>
        </p:spPr>
        <p:txBody>
          <a:bodyPr vert="horz" wrap="square" lIns="0" tIns="20955" rIns="0" bIns="0" rtlCol="0">
            <a:spAutoFit/>
          </a:bodyPr>
          <a:lstStyle/>
          <a:p>
            <a:pPr marL="12700" marR="5080">
              <a:lnSpc>
                <a:spcPts val="930"/>
              </a:lnSpc>
              <a:spcBef>
                <a:spcPts val="165"/>
              </a:spcBef>
            </a:pPr>
            <a:r>
              <a:rPr sz="800" spc="-10" dirty="0">
                <a:latin typeface="ＭＳ Ｐゴシック"/>
                <a:cs typeface="ＭＳ Ｐゴシック"/>
              </a:rPr>
              <a:t>地方公共団体のニーズ</a:t>
            </a:r>
            <a:r>
              <a:rPr sz="800" dirty="0">
                <a:latin typeface="ＭＳ Ｐゴシック"/>
                <a:cs typeface="ＭＳ Ｐゴシック"/>
              </a:rPr>
              <a:t>（</a:t>
            </a:r>
            <a:r>
              <a:rPr sz="800" spc="-5" dirty="0">
                <a:latin typeface="ＭＳ Ｐゴシック"/>
                <a:cs typeface="ＭＳ Ｐゴシック"/>
              </a:rPr>
              <a:t>課題等</a:t>
            </a:r>
            <a:r>
              <a:rPr sz="800" spc="-10" dirty="0">
                <a:latin typeface="ＭＳ Ｐゴシック"/>
                <a:cs typeface="ＭＳ Ｐゴシック"/>
              </a:rPr>
              <a:t>）</a:t>
            </a:r>
            <a:r>
              <a:rPr sz="800" spc="-25" dirty="0">
                <a:latin typeface="ＭＳ Ｐゴシック"/>
                <a:cs typeface="ＭＳ Ｐゴシック"/>
              </a:rPr>
              <a:t>や民間企業</a:t>
            </a:r>
            <a:r>
              <a:rPr sz="800" spc="-85" dirty="0">
                <a:latin typeface="ＭＳ Ｐゴシック"/>
                <a:cs typeface="ＭＳ Ｐゴシック"/>
              </a:rPr>
              <a:t> </a:t>
            </a:r>
            <a:r>
              <a:rPr sz="800" dirty="0">
                <a:latin typeface="ＭＳ Ｐゴシック"/>
                <a:cs typeface="ＭＳ Ｐゴシック"/>
              </a:rPr>
              <a:t>のシーズ（</a:t>
            </a:r>
            <a:r>
              <a:rPr sz="800" spc="-5" dirty="0">
                <a:latin typeface="ＭＳ Ｐゴシック"/>
                <a:cs typeface="ＭＳ Ｐゴシック"/>
              </a:rPr>
              <a:t>新技術等</a:t>
            </a:r>
            <a:r>
              <a:rPr sz="800" spc="-10" dirty="0">
                <a:latin typeface="ＭＳ Ｐゴシック"/>
                <a:cs typeface="ＭＳ Ｐゴシック"/>
              </a:rPr>
              <a:t>）</a:t>
            </a:r>
            <a:r>
              <a:rPr sz="800" spc="-15" dirty="0">
                <a:latin typeface="ＭＳ Ｐゴシック"/>
                <a:cs typeface="ＭＳ Ｐゴシック"/>
              </a:rPr>
              <a:t>が共有できます。</a:t>
            </a:r>
            <a:endParaRPr sz="800">
              <a:latin typeface="ＭＳ Ｐゴシック"/>
              <a:cs typeface="ＭＳ Ｐゴシック"/>
            </a:endParaRPr>
          </a:p>
          <a:p>
            <a:pPr marL="217170">
              <a:lnSpc>
                <a:spcPts val="944"/>
              </a:lnSpc>
            </a:pPr>
            <a:r>
              <a:rPr sz="800" dirty="0">
                <a:latin typeface="ＭＳ Ｐゴシック"/>
                <a:cs typeface="ＭＳ Ｐゴシック"/>
              </a:rPr>
              <a:t>～</a:t>
            </a:r>
            <a:r>
              <a:rPr sz="800" spc="-10" dirty="0">
                <a:latin typeface="ＭＳ Ｐゴシック"/>
                <a:cs typeface="ＭＳ Ｐゴシック"/>
              </a:rPr>
              <a:t>あなたの町もすでに会員では？</a:t>
            </a:r>
            <a:r>
              <a:rPr sz="800" spc="-25" dirty="0">
                <a:latin typeface="ＭＳ Ｐゴシック"/>
                <a:cs typeface="ＭＳ Ｐゴシック"/>
              </a:rPr>
              <a:t>～</a:t>
            </a:r>
            <a:endParaRPr sz="800">
              <a:latin typeface="ＭＳ Ｐゴシック"/>
              <a:cs typeface="ＭＳ Ｐゴシック"/>
            </a:endParaRPr>
          </a:p>
        </p:txBody>
      </p:sp>
      <p:pic>
        <p:nvPicPr>
          <p:cNvPr id="27" name="object 27"/>
          <p:cNvPicPr/>
          <p:nvPr/>
        </p:nvPicPr>
        <p:blipFill>
          <a:blip r:embed="rId8" cstate="print"/>
          <a:stretch>
            <a:fillRect/>
          </a:stretch>
        </p:blipFill>
        <p:spPr>
          <a:xfrm>
            <a:off x="164846" y="1451583"/>
            <a:ext cx="351463" cy="351476"/>
          </a:xfrm>
          <a:prstGeom prst="rect">
            <a:avLst/>
          </a:prstGeom>
        </p:spPr>
      </p:pic>
      <p:sp>
        <p:nvSpPr>
          <p:cNvPr id="28" name="object 28"/>
          <p:cNvSpPr txBox="1"/>
          <p:nvPr/>
        </p:nvSpPr>
        <p:spPr>
          <a:xfrm>
            <a:off x="869238" y="751454"/>
            <a:ext cx="4323715" cy="306705"/>
          </a:xfrm>
          <a:prstGeom prst="rect">
            <a:avLst/>
          </a:prstGeom>
        </p:spPr>
        <p:txBody>
          <a:bodyPr vert="horz" wrap="square" lIns="0" tIns="12065" rIns="0" bIns="0" rtlCol="0">
            <a:spAutoFit/>
          </a:bodyPr>
          <a:lstStyle/>
          <a:p>
            <a:pPr marL="12700">
              <a:lnSpc>
                <a:spcPct val="100000"/>
              </a:lnSpc>
              <a:spcBef>
                <a:spcPts val="95"/>
              </a:spcBef>
            </a:pPr>
            <a:r>
              <a:rPr sz="1850" spc="-105" dirty="0">
                <a:solidFill>
                  <a:srgbClr val="006FC0"/>
                </a:solidFill>
                <a:latin typeface="Microsoft JhengHei"/>
                <a:cs typeface="Microsoft JhengHei"/>
              </a:rPr>
              <a:t>国土交通省が参画するプラットフォーム例</a:t>
            </a:r>
            <a:endParaRPr sz="1850">
              <a:latin typeface="Microsoft JhengHei"/>
              <a:cs typeface="Microsoft JhengHei"/>
            </a:endParaRPr>
          </a:p>
        </p:txBody>
      </p:sp>
      <p:sp>
        <p:nvSpPr>
          <p:cNvPr id="29" name="object 29"/>
          <p:cNvSpPr txBox="1"/>
          <p:nvPr/>
        </p:nvSpPr>
        <p:spPr>
          <a:xfrm>
            <a:off x="6794656" y="2549118"/>
            <a:ext cx="1996439" cy="637540"/>
          </a:xfrm>
          <a:prstGeom prst="rect">
            <a:avLst/>
          </a:prstGeom>
        </p:spPr>
        <p:txBody>
          <a:bodyPr vert="horz" wrap="square" lIns="0" tIns="13970" rIns="0" bIns="0" rtlCol="0">
            <a:spAutoFit/>
          </a:bodyPr>
          <a:lstStyle/>
          <a:p>
            <a:pPr marL="12700" marR="5080" algn="just">
              <a:lnSpc>
                <a:spcPct val="100000"/>
              </a:lnSpc>
              <a:spcBef>
                <a:spcPts val="110"/>
              </a:spcBef>
            </a:pPr>
            <a:r>
              <a:rPr sz="800" spc="-5" dirty="0">
                <a:latin typeface="ＭＳ Ｐゴシック"/>
                <a:cs typeface="ＭＳ Ｐゴシック"/>
              </a:rPr>
              <a:t>一人で頑張る限界を、そろそろ超えてみませんか？“最前線”を動かすのは、技術だけでなく、対話と“つながり”です。技術</a:t>
            </a:r>
            <a:r>
              <a:rPr sz="800" spc="5" dirty="0">
                <a:latin typeface="ＭＳ Ｐゴシック"/>
                <a:cs typeface="ＭＳ Ｐゴシック"/>
              </a:rPr>
              <a:t>だけでは届かない課題がある今こそ、垣</a:t>
            </a:r>
            <a:r>
              <a:rPr sz="800" spc="-5" dirty="0">
                <a:latin typeface="ＭＳ Ｐゴシック"/>
                <a:cs typeface="ＭＳ Ｐゴシック"/>
              </a:rPr>
              <a:t>根を越えて、共につながりましょう。あな</a:t>
            </a:r>
            <a:r>
              <a:rPr sz="800" spc="-10" dirty="0">
                <a:latin typeface="ＭＳ Ｐゴシック"/>
                <a:cs typeface="ＭＳ Ｐゴシック"/>
              </a:rPr>
              <a:t>たを一人にしません。</a:t>
            </a:r>
            <a:endParaRPr sz="800">
              <a:latin typeface="ＭＳ Ｐゴシック"/>
              <a:cs typeface="ＭＳ Ｐゴシック"/>
            </a:endParaRPr>
          </a:p>
        </p:txBody>
      </p:sp>
      <p:sp>
        <p:nvSpPr>
          <p:cNvPr id="30" name="object 30"/>
          <p:cNvSpPr txBox="1"/>
          <p:nvPr/>
        </p:nvSpPr>
        <p:spPr>
          <a:xfrm>
            <a:off x="6366359" y="5939274"/>
            <a:ext cx="925194" cy="107314"/>
          </a:xfrm>
          <a:prstGeom prst="rect">
            <a:avLst/>
          </a:prstGeom>
        </p:spPr>
        <p:txBody>
          <a:bodyPr vert="horz" wrap="square" lIns="0" tIns="17145" rIns="0" bIns="0" rtlCol="0">
            <a:spAutoFit/>
          </a:bodyPr>
          <a:lstStyle/>
          <a:p>
            <a:pPr marL="12700">
              <a:lnSpc>
                <a:spcPct val="100000"/>
              </a:lnSpc>
              <a:spcBef>
                <a:spcPts val="135"/>
              </a:spcBef>
            </a:pPr>
            <a:r>
              <a:rPr sz="500" dirty="0">
                <a:latin typeface="Arial"/>
                <a:cs typeface="Arial"/>
              </a:rPr>
              <a:t>URL</a:t>
            </a:r>
            <a:r>
              <a:rPr sz="500" dirty="0">
                <a:latin typeface="ＭＳ Ｐゴシック"/>
                <a:cs typeface="ＭＳ Ｐゴシック"/>
              </a:rPr>
              <a:t>：</a:t>
            </a:r>
            <a:r>
              <a:rPr sz="500" u="sng" dirty="0">
                <a:solidFill>
                  <a:srgbClr val="0462C1"/>
                </a:solidFill>
                <a:uFill>
                  <a:solidFill>
                    <a:srgbClr val="0462C1"/>
                  </a:solidFill>
                </a:uFill>
                <a:latin typeface="Arial"/>
                <a:cs typeface="Arial"/>
                <a:hlinkClick r:id="rId9"/>
              </a:rPr>
              <a:t>https://sorae-</a:t>
            </a:r>
            <a:r>
              <a:rPr sz="500" u="sng" spc="-10" dirty="0">
                <a:solidFill>
                  <a:srgbClr val="0462C1"/>
                </a:solidFill>
                <a:uFill>
                  <a:solidFill>
                    <a:srgbClr val="0462C1"/>
                  </a:solidFill>
                </a:uFill>
                <a:latin typeface="Arial"/>
                <a:cs typeface="Arial"/>
                <a:hlinkClick r:id="rId9"/>
              </a:rPr>
              <a:t>japan.com</a:t>
            </a:r>
            <a:r>
              <a:rPr sz="500" u="none" spc="-10" dirty="0">
                <a:solidFill>
                  <a:srgbClr val="0462C1"/>
                </a:solidFill>
                <a:latin typeface="Arial"/>
                <a:cs typeface="Arial"/>
                <a:hlinkClick r:id="rId9"/>
              </a:rPr>
              <a:t>/</a:t>
            </a:r>
            <a:endParaRPr sz="500">
              <a:latin typeface="Arial"/>
              <a:cs typeface="Arial"/>
            </a:endParaRPr>
          </a:p>
        </p:txBody>
      </p:sp>
      <p:grpSp>
        <p:nvGrpSpPr>
          <p:cNvPr id="31" name="object 31"/>
          <p:cNvGrpSpPr/>
          <p:nvPr/>
        </p:nvGrpSpPr>
        <p:grpSpPr>
          <a:xfrm>
            <a:off x="6206452" y="1450411"/>
            <a:ext cx="2670175" cy="4106545"/>
            <a:chOff x="6206452" y="1450411"/>
            <a:chExt cx="2670175" cy="4106545"/>
          </a:xfrm>
        </p:grpSpPr>
        <p:pic>
          <p:nvPicPr>
            <p:cNvPr id="32" name="object 32"/>
            <p:cNvPicPr/>
            <p:nvPr/>
          </p:nvPicPr>
          <p:blipFill>
            <a:blip r:embed="rId10" cstate="print"/>
            <a:stretch>
              <a:fillRect/>
            </a:stretch>
          </p:blipFill>
          <p:spPr>
            <a:xfrm>
              <a:off x="6238083" y="1450411"/>
              <a:ext cx="456902" cy="369050"/>
            </a:xfrm>
            <a:prstGeom prst="rect">
              <a:avLst/>
            </a:prstGeom>
          </p:spPr>
        </p:pic>
        <p:pic>
          <p:nvPicPr>
            <p:cNvPr id="33" name="object 33"/>
            <p:cNvPicPr/>
            <p:nvPr/>
          </p:nvPicPr>
          <p:blipFill>
            <a:blip r:embed="rId11" cstate="print"/>
            <a:stretch>
              <a:fillRect/>
            </a:stretch>
          </p:blipFill>
          <p:spPr>
            <a:xfrm>
              <a:off x="8554227" y="3261686"/>
              <a:ext cx="322174" cy="326872"/>
            </a:xfrm>
            <a:prstGeom prst="rect">
              <a:avLst/>
            </a:prstGeom>
          </p:spPr>
        </p:pic>
        <p:pic>
          <p:nvPicPr>
            <p:cNvPr id="34" name="object 34"/>
            <p:cNvPicPr/>
            <p:nvPr/>
          </p:nvPicPr>
          <p:blipFill>
            <a:blip r:embed="rId12" cstate="print"/>
            <a:stretch>
              <a:fillRect/>
            </a:stretch>
          </p:blipFill>
          <p:spPr>
            <a:xfrm>
              <a:off x="7877074" y="4982729"/>
              <a:ext cx="930206" cy="554161"/>
            </a:xfrm>
            <a:prstGeom prst="rect">
              <a:avLst/>
            </a:prstGeom>
          </p:spPr>
        </p:pic>
        <p:pic>
          <p:nvPicPr>
            <p:cNvPr id="35" name="object 35"/>
            <p:cNvPicPr/>
            <p:nvPr/>
          </p:nvPicPr>
          <p:blipFill>
            <a:blip r:embed="rId13" cstate="print"/>
            <a:stretch>
              <a:fillRect/>
            </a:stretch>
          </p:blipFill>
          <p:spPr>
            <a:xfrm>
              <a:off x="6336493" y="4246991"/>
              <a:ext cx="829453" cy="479179"/>
            </a:xfrm>
            <a:prstGeom prst="rect">
              <a:avLst/>
            </a:prstGeom>
          </p:spPr>
        </p:pic>
        <p:pic>
          <p:nvPicPr>
            <p:cNvPr id="36" name="object 36"/>
            <p:cNvPicPr/>
            <p:nvPr/>
          </p:nvPicPr>
          <p:blipFill>
            <a:blip r:embed="rId14" cstate="print"/>
            <a:stretch>
              <a:fillRect/>
            </a:stretch>
          </p:blipFill>
          <p:spPr>
            <a:xfrm>
              <a:off x="6322435" y="5012019"/>
              <a:ext cx="896231" cy="544788"/>
            </a:xfrm>
            <a:prstGeom prst="rect">
              <a:avLst/>
            </a:prstGeom>
          </p:spPr>
        </p:pic>
        <p:pic>
          <p:nvPicPr>
            <p:cNvPr id="37" name="object 37"/>
            <p:cNvPicPr/>
            <p:nvPr/>
          </p:nvPicPr>
          <p:blipFill>
            <a:blip r:embed="rId15" cstate="print"/>
            <a:stretch>
              <a:fillRect/>
            </a:stretch>
          </p:blipFill>
          <p:spPr>
            <a:xfrm>
              <a:off x="6206452" y="4121631"/>
              <a:ext cx="923177" cy="158164"/>
            </a:xfrm>
            <a:prstGeom prst="rect">
              <a:avLst/>
            </a:prstGeom>
          </p:spPr>
        </p:pic>
        <p:pic>
          <p:nvPicPr>
            <p:cNvPr id="38" name="object 38"/>
            <p:cNvPicPr/>
            <p:nvPr/>
          </p:nvPicPr>
          <p:blipFill>
            <a:blip r:embed="rId16" cstate="print"/>
            <a:stretch>
              <a:fillRect/>
            </a:stretch>
          </p:blipFill>
          <p:spPr>
            <a:xfrm>
              <a:off x="6369296" y="4041963"/>
              <a:ext cx="629119" cy="158164"/>
            </a:xfrm>
            <a:prstGeom prst="rect">
              <a:avLst/>
            </a:prstGeom>
          </p:spPr>
        </p:pic>
        <p:pic>
          <p:nvPicPr>
            <p:cNvPr id="39" name="object 39"/>
            <p:cNvPicPr/>
            <p:nvPr/>
          </p:nvPicPr>
          <p:blipFill>
            <a:blip r:embed="rId17" cstate="print"/>
            <a:stretch>
              <a:fillRect/>
            </a:stretch>
          </p:blipFill>
          <p:spPr>
            <a:xfrm>
              <a:off x="6538096" y="4213015"/>
              <a:ext cx="439329" cy="187454"/>
            </a:xfrm>
            <a:prstGeom prst="rect">
              <a:avLst/>
            </a:prstGeom>
          </p:spPr>
        </p:pic>
      </p:grpSp>
      <p:sp>
        <p:nvSpPr>
          <p:cNvPr id="40" name="object 40"/>
          <p:cNvSpPr txBox="1"/>
          <p:nvPr/>
        </p:nvSpPr>
        <p:spPr>
          <a:xfrm>
            <a:off x="6340390" y="3509664"/>
            <a:ext cx="512445" cy="142240"/>
          </a:xfrm>
          <a:prstGeom prst="rect">
            <a:avLst/>
          </a:prstGeom>
        </p:spPr>
        <p:txBody>
          <a:bodyPr vert="horz" wrap="square" lIns="0" tIns="14604" rIns="0" bIns="0" rtlCol="0">
            <a:spAutoFit/>
          </a:bodyPr>
          <a:lstStyle/>
          <a:p>
            <a:pPr marL="12700">
              <a:lnSpc>
                <a:spcPct val="100000"/>
              </a:lnSpc>
              <a:spcBef>
                <a:spcPts val="114"/>
              </a:spcBef>
            </a:pPr>
            <a:r>
              <a:rPr sz="750" dirty="0">
                <a:latin typeface="ＭＳ Ｐゴシック"/>
                <a:cs typeface="ＭＳ Ｐゴシック"/>
              </a:rPr>
              <a:t>【支援内容</a:t>
            </a:r>
            <a:r>
              <a:rPr sz="750" spc="-750" dirty="0">
                <a:latin typeface="ＭＳ Ｐゴシック"/>
                <a:cs typeface="ＭＳ Ｐゴシック"/>
              </a:rPr>
              <a:t>】</a:t>
            </a:r>
            <a:endParaRPr sz="750">
              <a:latin typeface="ＭＳ Ｐゴシック"/>
              <a:cs typeface="ＭＳ Ｐゴシック"/>
            </a:endParaRPr>
          </a:p>
        </p:txBody>
      </p:sp>
      <p:sp>
        <p:nvSpPr>
          <p:cNvPr id="41" name="object 41"/>
          <p:cNvSpPr txBox="1"/>
          <p:nvPr/>
        </p:nvSpPr>
        <p:spPr>
          <a:xfrm>
            <a:off x="6247057" y="4054648"/>
            <a:ext cx="843280" cy="295910"/>
          </a:xfrm>
          <a:prstGeom prst="rect">
            <a:avLst/>
          </a:prstGeom>
        </p:spPr>
        <p:txBody>
          <a:bodyPr vert="horz" wrap="square" lIns="0" tIns="24130" rIns="0" bIns="0" rtlCol="0">
            <a:spAutoFit/>
          </a:bodyPr>
          <a:lstStyle/>
          <a:p>
            <a:pPr marL="33020" algn="ctr">
              <a:lnSpc>
                <a:spcPct val="100000"/>
              </a:lnSpc>
              <a:spcBef>
                <a:spcPts val="190"/>
              </a:spcBef>
            </a:pPr>
            <a:r>
              <a:rPr sz="450" spc="-5" dirty="0">
                <a:latin typeface="Meiryo UI"/>
                <a:cs typeface="Meiryo UI"/>
              </a:rPr>
              <a:t>心理的安全なつながり</a:t>
            </a:r>
            <a:endParaRPr sz="450">
              <a:latin typeface="Meiryo UI"/>
              <a:cs typeface="Meiryo UI"/>
            </a:endParaRPr>
          </a:p>
          <a:p>
            <a:pPr algn="ctr">
              <a:lnSpc>
                <a:spcPct val="100000"/>
              </a:lnSpc>
              <a:spcBef>
                <a:spcPts val="90"/>
              </a:spcBef>
            </a:pPr>
            <a:r>
              <a:rPr sz="450" spc="-5" dirty="0">
                <a:latin typeface="Meiryo UI"/>
                <a:cs typeface="Meiryo UI"/>
              </a:rPr>
              <a:t>自治体の垣根を越えた個人の連携</a:t>
            </a:r>
            <a:endParaRPr sz="450">
              <a:latin typeface="Meiryo UI"/>
              <a:cs typeface="Meiryo UI"/>
            </a:endParaRPr>
          </a:p>
          <a:p>
            <a:pPr marL="179070" algn="ctr">
              <a:lnSpc>
                <a:spcPct val="100000"/>
              </a:lnSpc>
              <a:spcBef>
                <a:spcPts val="260"/>
              </a:spcBef>
            </a:pPr>
            <a:r>
              <a:rPr sz="500" spc="-10" dirty="0">
                <a:solidFill>
                  <a:srgbClr val="C55A11"/>
                </a:solidFill>
                <a:latin typeface="Meiryo UI"/>
                <a:cs typeface="Meiryo UI"/>
              </a:rPr>
              <a:t>共有する熱</a:t>
            </a:r>
            <a:endParaRPr sz="500">
              <a:latin typeface="Meiryo UI"/>
              <a:cs typeface="Meiryo UI"/>
            </a:endParaRPr>
          </a:p>
        </p:txBody>
      </p:sp>
      <p:grpSp>
        <p:nvGrpSpPr>
          <p:cNvPr id="42" name="object 42"/>
          <p:cNvGrpSpPr/>
          <p:nvPr/>
        </p:nvGrpSpPr>
        <p:grpSpPr>
          <a:xfrm>
            <a:off x="6274499" y="4628929"/>
            <a:ext cx="1027430" cy="438784"/>
            <a:chOff x="6274499" y="4628929"/>
            <a:chExt cx="1027430" cy="438784"/>
          </a:xfrm>
        </p:grpSpPr>
        <p:pic>
          <p:nvPicPr>
            <p:cNvPr id="43" name="object 43"/>
            <p:cNvPicPr/>
            <p:nvPr/>
          </p:nvPicPr>
          <p:blipFill>
            <a:blip r:embed="rId18" cstate="print"/>
            <a:stretch>
              <a:fillRect/>
            </a:stretch>
          </p:blipFill>
          <p:spPr>
            <a:xfrm>
              <a:off x="6274499" y="4899566"/>
              <a:ext cx="440500" cy="167537"/>
            </a:xfrm>
            <a:prstGeom prst="rect">
              <a:avLst/>
            </a:prstGeom>
          </p:spPr>
        </p:pic>
        <p:pic>
          <p:nvPicPr>
            <p:cNvPr id="44" name="object 44"/>
            <p:cNvPicPr/>
            <p:nvPr/>
          </p:nvPicPr>
          <p:blipFill>
            <a:blip r:embed="rId19" cstate="print"/>
            <a:stretch>
              <a:fillRect/>
            </a:stretch>
          </p:blipFill>
          <p:spPr>
            <a:xfrm>
              <a:off x="6605948" y="4911282"/>
              <a:ext cx="244852" cy="147620"/>
            </a:xfrm>
            <a:prstGeom prst="rect">
              <a:avLst/>
            </a:prstGeom>
          </p:spPr>
        </p:pic>
        <p:pic>
          <p:nvPicPr>
            <p:cNvPr id="45" name="object 45"/>
            <p:cNvPicPr/>
            <p:nvPr/>
          </p:nvPicPr>
          <p:blipFill>
            <a:blip r:embed="rId20" cstate="print"/>
            <a:stretch>
              <a:fillRect/>
            </a:stretch>
          </p:blipFill>
          <p:spPr>
            <a:xfrm>
              <a:off x="6741945" y="4899566"/>
              <a:ext cx="231965" cy="167537"/>
            </a:xfrm>
            <a:prstGeom prst="rect">
              <a:avLst/>
            </a:prstGeom>
          </p:spPr>
        </p:pic>
        <p:pic>
          <p:nvPicPr>
            <p:cNvPr id="46" name="object 46"/>
            <p:cNvPicPr/>
            <p:nvPr/>
          </p:nvPicPr>
          <p:blipFill>
            <a:blip r:embed="rId21" cstate="print"/>
            <a:stretch>
              <a:fillRect/>
            </a:stretch>
          </p:blipFill>
          <p:spPr>
            <a:xfrm>
              <a:off x="6864859" y="4911282"/>
              <a:ext cx="141756" cy="147620"/>
            </a:xfrm>
            <a:prstGeom prst="rect">
              <a:avLst/>
            </a:prstGeom>
          </p:spPr>
        </p:pic>
        <p:pic>
          <p:nvPicPr>
            <p:cNvPr id="47" name="object 47"/>
            <p:cNvPicPr/>
            <p:nvPr/>
          </p:nvPicPr>
          <p:blipFill>
            <a:blip r:embed="rId22" cstate="print"/>
            <a:stretch>
              <a:fillRect/>
            </a:stretch>
          </p:blipFill>
          <p:spPr>
            <a:xfrm>
              <a:off x="6907035" y="4908938"/>
              <a:ext cx="394810" cy="148791"/>
            </a:xfrm>
            <a:prstGeom prst="rect">
              <a:avLst/>
            </a:prstGeom>
          </p:spPr>
        </p:pic>
        <p:pic>
          <p:nvPicPr>
            <p:cNvPr id="48" name="object 48"/>
            <p:cNvPicPr/>
            <p:nvPr/>
          </p:nvPicPr>
          <p:blipFill>
            <a:blip r:embed="rId23" cstate="print"/>
            <a:stretch>
              <a:fillRect/>
            </a:stretch>
          </p:blipFill>
          <p:spPr>
            <a:xfrm>
              <a:off x="6409129" y="4628929"/>
              <a:ext cx="679495" cy="138247"/>
            </a:xfrm>
            <a:prstGeom prst="rect">
              <a:avLst/>
            </a:prstGeom>
          </p:spPr>
        </p:pic>
        <p:pic>
          <p:nvPicPr>
            <p:cNvPr id="49" name="object 49"/>
            <p:cNvPicPr/>
            <p:nvPr/>
          </p:nvPicPr>
          <p:blipFill>
            <a:blip r:embed="rId24" cstate="print"/>
            <a:stretch>
              <a:fillRect/>
            </a:stretch>
          </p:blipFill>
          <p:spPr>
            <a:xfrm>
              <a:off x="6357581" y="4687508"/>
              <a:ext cx="782591" cy="138247"/>
            </a:xfrm>
            <a:prstGeom prst="rect">
              <a:avLst/>
            </a:prstGeom>
          </p:spPr>
        </p:pic>
      </p:grpSp>
      <p:sp>
        <p:nvSpPr>
          <p:cNvPr id="50" name="object 50"/>
          <p:cNvSpPr txBox="1"/>
          <p:nvPr/>
        </p:nvSpPr>
        <p:spPr>
          <a:xfrm>
            <a:off x="6391938" y="4649131"/>
            <a:ext cx="715645" cy="143510"/>
          </a:xfrm>
          <a:prstGeom prst="rect">
            <a:avLst/>
          </a:prstGeom>
        </p:spPr>
        <p:txBody>
          <a:bodyPr vert="horz" wrap="square" lIns="0" tIns="12065" rIns="0" bIns="0" rtlCol="0">
            <a:spAutoFit/>
          </a:bodyPr>
          <a:lstStyle/>
          <a:p>
            <a:pPr marL="12700" marR="5080" indent="51435">
              <a:lnSpc>
                <a:spcPct val="109800"/>
              </a:lnSpc>
              <a:spcBef>
                <a:spcPts val="95"/>
              </a:spcBef>
            </a:pPr>
            <a:r>
              <a:rPr sz="350" spc="-5" dirty="0">
                <a:solidFill>
                  <a:srgbClr val="0D0D0D"/>
                </a:solidFill>
                <a:latin typeface="Meiryo UI"/>
                <a:cs typeface="Meiryo UI"/>
              </a:rPr>
              <a:t>全体像を先に共有することで、</a:t>
            </a:r>
            <a:r>
              <a:rPr sz="350" spc="500" dirty="0">
                <a:solidFill>
                  <a:srgbClr val="0D0D0D"/>
                </a:solidFill>
                <a:latin typeface="Meiryo UI"/>
                <a:cs typeface="Meiryo UI"/>
              </a:rPr>
              <a:t> </a:t>
            </a:r>
            <a:r>
              <a:rPr sz="350" spc="-5" dirty="0">
                <a:solidFill>
                  <a:srgbClr val="0D0D0D"/>
                </a:solidFill>
                <a:latin typeface="Meiryo UI"/>
                <a:cs typeface="Meiryo UI"/>
              </a:rPr>
              <a:t>自分の立ち位置や仲間が見えてくる</a:t>
            </a:r>
            <a:endParaRPr sz="350">
              <a:latin typeface="Meiryo UI"/>
              <a:cs typeface="Meiryo UI"/>
            </a:endParaRPr>
          </a:p>
        </p:txBody>
      </p:sp>
      <p:grpSp>
        <p:nvGrpSpPr>
          <p:cNvPr id="51" name="object 51"/>
          <p:cNvGrpSpPr/>
          <p:nvPr/>
        </p:nvGrpSpPr>
        <p:grpSpPr>
          <a:xfrm>
            <a:off x="6362365" y="5533375"/>
            <a:ext cx="882650" cy="228600"/>
            <a:chOff x="6362365" y="5533375"/>
            <a:chExt cx="882650" cy="228600"/>
          </a:xfrm>
        </p:grpSpPr>
        <p:pic>
          <p:nvPicPr>
            <p:cNvPr id="52" name="object 52"/>
            <p:cNvPicPr/>
            <p:nvPr/>
          </p:nvPicPr>
          <p:blipFill>
            <a:blip r:embed="rId25" cstate="print"/>
            <a:stretch>
              <a:fillRect/>
            </a:stretch>
          </p:blipFill>
          <p:spPr>
            <a:xfrm>
              <a:off x="6362365" y="5533375"/>
              <a:ext cx="467446" cy="158164"/>
            </a:xfrm>
            <a:prstGeom prst="rect">
              <a:avLst/>
            </a:prstGeom>
          </p:spPr>
        </p:pic>
        <p:pic>
          <p:nvPicPr>
            <p:cNvPr id="53" name="object 53"/>
            <p:cNvPicPr/>
            <p:nvPr/>
          </p:nvPicPr>
          <p:blipFill>
            <a:blip r:embed="rId26" cstate="print"/>
            <a:stretch>
              <a:fillRect/>
            </a:stretch>
          </p:blipFill>
          <p:spPr>
            <a:xfrm>
              <a:off x="6724274" y="5533375"/>
              <a:ext cx="131212" cy="158164"/>
            </a:xfrm>
            <a:prstGeom prst="rect">
              <a:avLst/>
            </a:prstGeom>
          </p:spPr>
        </p:pic>
        <p:pic>
          <p:nvPicPr>
            <p:cNvPr id="54" name="object 54"/>
            <p:cNvPicPr/>
            <p:nvPr/>
          </p:nvPicPr>
          <p:blipFill>
            <a:blip r:embed="rId27" cstate="print"/>
            <a:stretch>
              <a:fillRect/>
            </a:stretch>
          </p:blipFill>
          <p:spPr>
            <a:xfrm>
              <a:off x="6750048" y="5533375"/>
              <a:ext cx="323346" cy="158164"/>
            </a:xfrm>
            <a:prstGeom prst="rect">
              <a:avLst/>
            </a:prstGeom>
          </p:spPr>
        </p:pic>
        <p:pic>
          <p:nvPicPr>
            <p:cNvPr id="55" name="object 55"/>
            <p:cNvPicPr/>
            <p:nvPr/>
          </p:nvPicPr>
          <p:blipFill>
            <a:blip r:embed="rId26" cstate="print"/>
            <a:stretch>
              <a:fillRect/>
            </a:stretch>
          </p:blipFill>
          <p:spPr>
            <a:xfrm>
              <a:off x="6967955" y="5533375"/>
              <a:ext cx="131212" cy="158164"/>
            </a:xfrm>
            <a:prstGeom prst="rect">
              <a:avLst/>
            </a:prstGeom>
          </p:spPr>
        </p:pic>
        <p:pic>
          <p:nvPicPr>
            <p:cNvPr id="56" name="object 56"/>
            <p:cNvPicPr/>
            <p:nvPr/>
          </p:nvPicPr>
          <p:blipFill>
            <a:blip r:embed="rId28" cstate="print"/>
            <a:stretch>
              <a:fillRect/>
            </a:stretch>
          </p:blipFill>
          <p:spPr>
            <a:xfrm>
              <a:off x="6993729" y="5533375"/>
              <a:ext cx="250710" cy="158164"/>
            </a:xfrm>
            <a:prstGeom prst="rect">
              <a:avLst/>
            </a:prstGeom>
          </p:spPr>
        </p:pic>
        <p:pic>
          <p:nvPicPr>
            <p:cNvPr id="57" name="object 57"/>
            <p:cNvPicPr/>
            <p:nvPr/>
          </p:nvPicPr>
          <p:blipFill>
            <a:blip r:embed="rId29" cstate="print"/>
            <a:stretch>
              <a:fillRect/>
            </a:stretch>
          </p:blipFill>
          <p:spPr>
            <a:xfrm>
              <a:off x="6395070" y="5603671"/>
              <a:ext cx="278827" cy="158164"/>
            </a:xfrm>
            <a:prstGeom prst="rect">
              <a:avLst/>
            </a:prstGeom>
          </p:spPr>
        </p:pic>
        <p:pic>
          <p:nvPicPr>
            <p:cNvPr id="58" name="object 58"/>
            <p:cNvPicPr/>
            <p:nvPr/>
          </p:nvPicPr>
          <p:blipFill>
            <a:blip r:embed="rId26" cstate="print"/>
            <a:stretch>
              <a:fillRect/>
            </a:stretch>
          </p:blipFill>
          <p:spPr>
            <a:xfrm>
              <a:off x="6568459" y="5603671"/>
              <a:ext cx="131212" cy="158164"/>
            </a:xfrm>
            <a:prstGeom prst="rect">
              <a:avLst/>
            </a:prstGeom>
          </p:spPr>
        </p:pic>
        <p:pic>
          <p:nvPicPr>
            <p:cNvPr id="59" name="object 59"/>
            <p:cNvPicPr/>
            <p:nvPr/>
          </p:nvPicPr>
          <p:blipFill>
            <a:blip r:embed="rId30" cstate="print"/>
            <a:stretch>
              <a:fillRect/>
            </a:stretch>
          </p:blipFill>
          <p:spPr>
            <a:xfrm>
              <a:off x="6594233" y="5603671"/>
              <a:ext cx="267112" cy="158164"/>
            </a:xfrm>
            <a:prstGeom prst="rect">
              <a:avLst/>
            </a:prstGeom>
          </p:spPr>
        </p:pic>
        <p:pic>
          <p:nvPicPr>
            <p:cNvPr id="60" name="object 60"/>
            <p:cNvPicPr/>
            <p:nvPr/>
          </p:nvPicPr>
          <p:blipFill>
            <a:blip r:embed="rId26" cstate="print"/>
            <a:stretch>
              <a:fillRect/>
            </a:stretch>
          </p:blipFill>
          <p:spPr>
            <a:xfrm>
              <a:off x="6755906" y="5603671"/>
              <a:ext cx="131212" cy="158164"/>
            </a:xfrm>
            <a:prstGeom prst="rect">
              <a:avLst/>
            </a:prstGeom>
          </p:spPr>
        </p:pic>
        <p:pic>
          <p:nvPicPr>
            <p:cNvPr id="61" name="object 61"/>
            <p:cNvPicPr/>
            <p:nvPr/>
          </p:nvPicPr>
          <p:blipFill>
            <a:blip r:embed="rId31" cstate="print"/>
            <a:stretch>
              <a:fillRect/>
            </a:stretch>
          </p:blipFill>
          <p:spPr>
            <a:xfrm>
              <a:off x="6781680" y="5603671"/>
              <a:ext cx="408869" cy="158164"/>
            </a:xfrm>
            <a:prstGeom prst="rect">
              <a:avLst/>
            </a:prstGeom>
          </p:spPr>
        </p:pic>
      </p:grpSp>
      <p:sp>
        <p:nvSpPr>
          <p:cNvPr id="62" name="object 62"/>
          <p:cNvSpPr txBox="1"/>
          <p:nvPr/>
        </p:nvSpPr>
        <p:spPr>
          <a:xfrm>
            <a:off x="6402482" y="5556867"/>
            <a:ext cx="802640" cy="166370"/>
          </a:xfrm>
          <a:prstGeom prst="rect">
            <a:avLst/>
          </a:prstGeom>
        </p:spPr>
        <p:txBody>
          <a:bodyPr vert="horz" wrap="square" lIns="0" tIns="12065" rIns="0" bIns="0" rtlCol="0">
            <a:spAutoFit/>
          </a:bodyPr>
          <a:lstStyle/>
          <a:p>
            <a:pPr marL="45085" marR="5080" indent="-33020">
              <a:lnSpc>
                <a:spcPct val="102499"/>
              </a:lnSpc>
              <a:spcBef>
                <a:spcPts val="95"/>
              </a:spcBef>
            </a:pPr>
            <a:r>
              <a:rPr sz="450" spc="-5" dirty="0">
                <a:latin typeface="Meiryo UI"/>
                <a:cs typeface="Meiryo UI"/>
              </a:rPr>
              <a:t>全国で見つける"同じ空気"の人。</a:t>
            </a:r>
            <a:r>
              <a:rPr sz="450" spc="-15" dirty="0">
                <a:latin typeface="Meiryo UI"/>
                <a:cs typeface="Meiryo UI"/>
              </a:rPr>
              <a:t>そこから"ご近所"でも動き出す</a:t>
            </a:r>
            <a:endParaRPr sz="450">
              <a:latin typeface="Meiryo UI"/>
              <a:cs typeface="Meiryo UI"/>
            </a:endParaRPr>
          </a:p>
        </p:txBody>
      </p:sp>
      <p:grpSp>
        <p:nvGrpSpPr>
          <p:cNvPr id="63" name="object 63"/>
          <p:cNvGrpSpPr/>
          <p:nvPr/>
        </p:nvGrpSpPr>
        <p:grpSpPr>
          <a:xfrm>
            <a:off x="7929891" y="5512287"/>
            <a:ext cx="701675" cy="168910"/>
            <a:chOff x="7929891" y="5512287"/>
            <a:chExt cx="701675" cy="168910"/>
          </a:xfrm>
        </p:grpSpPr>
        <p:pic>
          <p:nvPicPr>
            <p:cNvPr id="64" name="object 64"/>
            <p:cNvPicPr/>
            <p:nvPr/>
          </p:nvPicPr>
          <p:blipFill>
            <a:blip r:embed="rId32" cstate="print"/>
            <a:stretch>
              <a:fillRect/>
            </a:stretch>
          </p:blipFill>
          <p:spPr>
            <a:xfrm>
              <a:off x="7929891" y="5525174"/>
              <a:ext cx="125355" cy="148791"/>
            </a:xfrm>
            <a:prstGeom prst="rect">
              <a:avLst/>
            </a:prstGeom>
          </p:spPr>
        </p:pic>
        <p:pic>
          <p:nvPicPr>
            <p:cNvPr id="65" name="object 65"/>
            <p:cNvPicPr/>
            <p:nvPr/>
          </p:nvPicPr>
          <p:blipFill>
            <a:blip r:embed="rId33" cstate="print"/>
            <a:stretch>
              <a:fillRect/>
            </a:stretch>
          </p:blipFill>
          <p:spPr>
            <a:xfrm>
              <a:off x="7959180" y="5525174"/>
              <a:ext cx="379580" cy="148791"/>
            </a:xfrm>
            <a:prstGeom prst="rect">
              <a:avLst/>
            </a:prstGeom>
          </p:spPr>
        </p:pic>
        <p:pic>
          <p:nvPicPr>
            <p:cNvPr id="66" name="object 66"/>
            <p:cNvPicPr/>
            <p:nvPr/>
          </p:nvPicPr>
          <p:blipFill>
            <a:blip r:embed="rId34" cstate="print"/>
            <a:stretch>
              <a:fillRect/>
            </a:stretch>
          </p:blipFill>
          <p:spPr>
            <a:xfrm>
              <a:off x="8242596" y="5525174"/>
              <a:ext cx="125355" cy="148791"/>
            </a:xfrm>
            <a:prstGeom prst="rect">
              <a:avLst/>
            </a:prstGeom>
          </p:spPr>
        </p:pic>
        <p:pic>
          <p:nvPicPr>
            <p:cNvPr id="67" name="object 67"/>
            <p:cNvPicPr/>
            <p:nvPr/>
          </p:nvPicPr>
          <p:blipFill>
            <a:blip r:embed="rId35" cstate="print"/>
            <a:stretch>
              <a:fillRect/>
            </a:stretch>
          </p:blipFill>
          <p:spPr>
            <a:xfrm>
              <a:off x="8271885" y="5525174"/>
              <a:ext cx="154643" cy="148791"/>
            </a:xfrm>
            <a:prstGeom prst="rect">
              <a:avLst/>
            </a:prstGeom>
          </p:spPr>
        </p:pic>
        <p:pic>
          <p:nvPicPr>
            <p:cNvPr id="68" name="object 68"/>
            <p:cNvPicPr/>
            <p:nvPr/>
          </p:nvPicPr>
          <p:blipFill>
            <a:blip r:embed="rId36" cstate="print"/>
            <a:stretch>
              <a:fillRect/>
            </a:stretch>
          </p:blipFill>
          <p:spPr>
            <a:xfrm>
              <a:off x="8324702" y="5512287"/>
              <a:ext cx="175731" cy="168708"/>
            </a:xfrm>
            <a:prstGeom prst="rect">
              <a:avLst/>
            </a:prstGeom>
          </p:spPr>
        </p:pic>
        <p:pic>
          <p:nvPicPr>
            <p:cNvPr id="69" name="object 69"/>
            <p:cNvPicPr/>
            <p:nvPr/>
          </p:nvPicPr>
          <p:blipFill>
            <a:blip r:embed="rId37" cstate="print"/>
            <a:stretch>
              <a:fillRect/>
            </a:stretch>
          </p:blipFill>
          <p:spPr>
            <a:xfrm>
              <a:off x="8476905" y="5525174"/>
              <a:ext cx="154643" cy="148791"/>
            </a:xfrm>
            <a:prstGeom prst="rect">
              <a:avLst/>
            </a:prstGeom>
          </p:spPr>
        </p:pic>
      </p:grpSp>
      <p:sp>
        <p:nvSpPr>
          <p:cNvPr id="70" name="object 70"/>
          <p:cNvSpPr txBox="1"/>
          <p:nvPr/>
        </p:nvSpPr>
        <p:spPr>
          <a:xfrm>
            <a:off x="8525817" y="5567231"/>
            <a:ext cx="59055" cy="59055"/>
          </a:xfrm>
          <a:prstGeom prst="rect">
            <a:avLst/>
          </a:prstGeom>
        </p:spPr>
        <p:txBody>
          <a:bodyPr vert="horz" wrap="square" lIns="0" tIns="0" rIns="0" bIns="0" rtlCol="0">
            <a:spAutoFit/>
          </a:bodyPr>
          <a:lstStyle/>
          <a:p>
            <a:pPr>
              <a:lnSpc>
                <a:spcPts val="459"/>
              </a:lnSpc>
            </a:pPr>
            <a:r>
              <a:rPr sz="450" spc="-50" dirty="0">
                <a:solidFill>
                  <a:srgbClr val="C55A11"/>
                </a:solidFill>
                <a:latin typeface="BIZ UDPゴシック"/>
                <a:cs typeface="BIZ UDPゴシック"/>
              </a:rPr>
              <a:t>が</a:t>
            </a:r>
            <a:endParaRPr sz="450">
              <a:latin typeface="BIZ UDPゴシック"/>
              <a:cs typeface="BIZ UDPゴシック"/>
            </a:endParaRPr>
          </a:p>
        </p:txBody>
      </p:sp>
      <p:grpSp>
        <p:nvGrpSpPr>
          <p:cNvPr id="71" name="object 71"/>
          <p:cNvGrpSpPr/>
          <p:nvPr/>
        </p:nvGrpSpPr>
        <p:grpSpPr>
          <a:xfrm>
            <a:off x="7832556" y="5596641"/>
            <a:ext cx="895350" cy="149225"/>
            <a:chOff x="7832556" y="5596641"/>
            <a:chExt cx="895350" cy="149225"/>
          </a:xfrm>
        </p:grpSpPr>
        <p:pic>
          <p:nvPicPr>
            <p:cNvPr id="72" name="object 72"/>
            <p:cNvPicPr/>
            <p:nvPr/>
          </p:nvPicPr>
          <p:blipFill>
            <a:blip r:embed="rId38" cstate="print"/>
            <a:stretch>
              <a:fillRect/>
            </a:stretch>
          </p:blipFill>
          <p:spPr>
            <a:xfrm>
              <a:off x="7832556" y="5596641"/>
              <a:ext cx="125355" cy="148791"/>
            </a:xfrm>
            <a:prstGeom prst="rect">
              <a:avLst/>
            </a:prstGeom>
          </p:spPr>
        </p:pic>
        <p:pic>
          <p:nvPicPr>
            <p:cNvPr id="73" name="object 73"/>
            <p:cNvPicPr/>
            <p:nvPr/>
          </p:nvPicPr>
          <p:blipFill>
            <a:blip r:embed="rId39" cstate="print"/>
            <a:stretch>
              <a:fillRect/>
            </a:stretch>
          </p:blipFill>
          <p:spPr>
            <a:xfrm>
              <a:off x="7861844" y="5596641"/>
              <a:ext cx="262425" cy="148791"/>
            </a:xfrm>
            <a:prstGeom prst="rect">
              <a:avLst/>
            </a:prstGeom>
          </p:spPr>
        </p:pic>
        <p:pic>
          <p:nvPicPr>
            <p:cNvPr id="74" name="object 74"/>
            <p:cNvPicPr/>
            <p:nvPr/>
          </p:nvPicPr>
          <p:blipFill>
            <a:blip r:embed="rId40" cstate="print"/>
            <a:stretch>
              <a:fillRect/>
            </a:stretch>
          </p:blipFill>
          <p:spPr>
            <a:xfrm>
              <a:off x="8028203" y="5596641"/>
              <a:ext cx="125355" cy="148791"/>
            </a:xfrm>
            <a:prstGeom prst="rect">
              <a:avLst/>
            </a:prstGeom>
          </p:spPr>
        </p:pic>
        <p:pic>
          <p:nvPicPr>
            <p:cNvPr id="75" name="object 75"/>
            <p:cNvPicPr/>
            <p:nvPr/>
          </p:nvPicPr>
          <p:blipFill>
            <a:blip r:embed="rId41" cstate="print"/>
            <a:stretch>
              <a:fillRect/>
            </a:stretch>
          </p:blipFill>
          <p:spPr>
            <a:xfrm>
              <a:off x="8057492" y="5596641"/>
              <a:ext cx="670123" cy="148791"/>
            </a:xfrm>
            <a:prstGeom prst="rect">
              <a:avLst/>
            </a:prstGeom>
          </p:spPr>
        </p:pic>
      </p:grpSp>
      <p:sp>
        <p:nvSpPr>
          <p:cNvPr id="76" name="object 76"/>
          <p:cNvSpPr txBox="1"/>
          <p:nvPr/>
        </p:nvSpPr>
        <p:spPr>
          <a:xfrm>
            <a:off x="7868767" y="5538122"/>
            <a:ext cx="824230" cy="176530"/>
          </a:xfrm>
          <a:prstGeom prst="rect">
            <a:avLst/>
          </a:prstGeom>
        </p:spPr>
        <p:txBody>
          <a:bodyPr vert="horz" wrap="square" lIns="0" tIns="17145" rIns="0" bIns="0" rtlCol="0">
            <a:spAutoFit/>
          </a:bodyPr>
          <a:lstStyle/>
          <a:p>
            <a:pPr marL="109855">
              <a:lnSpc>
                <a:spcPct val="100000"/>
              </a:lnSpc>
              <a:spcBef>
                <a:spcPts val="135"/>
              </a:spcBef>
            </a:pPr>
            <a:r>
              <a:rPr sz="450" dirty="0">
                <a:solidFill>
                  <a:srgbClr val="C55A11"/>
                </a:solidFill>
                <a:latin typeface="BIZ UDPゴシック"/>
                <a:cs typeface="BIZ UDPゴシック"/>
              </a:rPr>
              <a:t>『人の群マネ』の</a:t>
            </a:r>
            <a:r>
              <a:rPr sz="500" spc="-50" dirty="0">
                <a:solidFill>
                  <a:srgbClr val="FF0000"/>
                </a:solidFill>
                <a:latin typeface="BIZ UDPゴシック"/>
                <a:cs typeface="BIZ UDPゴシック"/>
              </a:rPr>
              <a:t>熱</a:t>
            </a:r>
            <a:endParaRPr sz="500">
              <a:latin typeface="BIZ UDPゴシック"/>
              <a:cs typeface="BIZ UDPゴシック"/>
            </a:endParaRPr>
          </a:p>
          <a:p>
            <a:pPr marL="12700">
              <a:lnSpc>
                <a:spcPct val="100000"/>
              </a:lnSpc>
              <a:spcBef>
                <a:spcPts val="10"/>
              </a:spcBef>
            </a:pPr>
            <a:r>
              <a:rPr sz="450" spc="-5" dirty="0">
                <a:solidFill>
                  <a:srgbClr val="C55A11"/>
                </a:solidFill>
                <a:latin typeface="BIZ UDPゴシック"/>
                <a:cs typeface="BIZ UDPゴシック"/>
              </a:rPr>
              <a:t>『群マネ』を出迎える桟橋にな</a:t>
            </a:r>
            <a:r>
              <a:rPr sz="450" spc="500" dirty="0">
                <a:solidFill>
                  <a:srgbClr val="C55A11"/>
                </a:solidFill>
                <a:latin typeface="BIZ UDPゴシック"/>
                <a:cs typeface="BIZ UDPゴシック"/>
              </a:rPr>
              <a:t> </a:t>
            </a:r>
            <a:r>
              <a:rPr sz="450" spc="-50" dirty="0">
                <a:solidFill>
                  <a:srgbClr val="C55A11"/>
                </a:solidFill>
                <a:latin typeface="BIZ UDPゴシック"/>
                <a:cs typeface="BIZ UDPゴシック"/>
              </a:rPr>
              <a:t>る</a:t>
            </a:r>
            <a:endParaRPr sz="450">
              <a:latin typeface="BIZ UDPゴシック"/>
              <a:cs typeface="BIZ UDPゴシック"/>
            </a:endParaRPr>
          </a:p>
        </p:txBody>
      </p:sp>
      <p:grpSp>
        <p:nvGrpSpPr>
          <p:cNvPr id="77" name="object 77"/>
          <p:cNvGrpSpPr/>
          <p:nvPr/>
        </p:nvGrpSpPr>
        <p:grpSpPr>
          <a:xfrm>
            <a:off x="7286616" y="4996808"/>
            <a:ext cx="512445" cy="299085"/>
            <a:chOff x="7286616" y="4996808"/>
            <a:chExt cx="512445" cy="299085"/>
          </a:xfrm>
        </p:grpSpPr>
        <p:pic>
          <p:nvPicPr>
            <p:cNvPr id="78" name="object 78"/>
            <p:cNvPicPr/>
            <p:nvPr/>
          </p:nvPicPr>
          <p:blipFill>
            <a:blip r:embed="rId42" cstate="print"/>
            <a:stretch>
              <a:fillRect/>
            </a:stretch>
          </p:blipFill>
          <p:spPr>
            <a:xfrm>
              <a:off x="7304189" y="4996808"/>
              <a:ext cx="494391" cy="158164"/>
            </a:xfrm>
            <a:prstGeom prst="rect">
              <a:avLst/>
            </a:prstGeom>
          </p:spPr>
        </p:pic>
        <p:pic>
          <p:nvPicPr>
            <p:cNvPr id="79" name="object 79"/>
            <p:cNvPicPr/>
            <p:nvPr/>
          </p:nvPicPr>
          <p:blipFill>
            <a:blip r:embed="rId43" cstate="print"/>
            <a:stretch>
              <a:fillRect/>
            </a:stretch>
          </p:blipFill>
          <p:spPr>
            <a:xfrm>
              <a:off x="7381511" y="5067083"/>
              <a:ext cx="318660" cy="158164"/>
            </a:xfrm>
            <a:prstGeom prst="rect">
              <a:avLst/>
            </a:prstGeom>
          </p:spPr>
        </p:pic>
        <p:pic>
          <p:nvPicPr>
            <p:cNvPr id="80" name="object 80"/>
            <p:cNvPicPr/>
            <p:nvPr/>
          </p:nvPicPr>
          <p:blipFill>
            <a:blip r:embed="rId44" cstate="print"/>
            <a:stretch>
              <a:fillRect/>
            </a:stretch>
          </p:blipFill>
          <p:spPr>
            <a:xfrm>
              <a:off x="7286616" y="5137379"/>
              <a:ext cx="509621" cy="158164"/>
            </a:xfrm>
            <a:prstGeom prst="rect">
              <a:avLst/>
            </a:prstGeom>
          </p:spPr>
        </p:pic>
      </p:grpSp>
      <p:sp>
        <p:nvSpPr>
          <p:cNvPr id="81" name="object 81"/>
          <p:cNvSpPr txBox="1"/>
          <p:nvPr/>
        </p:nvSpPr>
        <p:spPr>
          <a:xfrm>
            <a:off x="7327221" y="5020524"/>
            <a:ext cx="431800" cy="236854"/>
          </a:xfrm>
          <a:prstGeom prst="rect">
            <a:avLst/>
          </a:prstGeom>
        </p:spPr>
        <p:txBody>
          <a:bodyPr vert="horz" wrap="square" lIns="0" tIns="12065" rIns="0" bIns="0" rtlCol="0">
            <a:spAutoFit/>
          </a:bodyPr>
          <a:lstStyle/>
          <a:p>
            <a:pPr marL="107314" marR="5080" indent="-77470">
              <a:lnSpc>
                <a:spcPct val="102499"/>
              </a:lnSpc>
              <a:spcBef>
                <a:spcPts val="95"/>
              </a:spcBef>
            </a:pPr>
            <a:r>
              <a:rPr sz="450" spc="-10" dirty="0">
                <a:latin typeface="Meiryo UI"/>
                <a:cs typeface="Meiryo UI"/>
              </a:rPr>
              <a:t>組織の広域化の</a:t>
            </a:r>
            <a:r>
              <a:rPr sz="450" spc="-15" dirty="0">
                <a:latin typeface="Meiryo UI"/>
                <a:cs typeface="Meiryo UI"/>
              </a:rPr>
              <a:t>前段には</a:t>
            </a:r>
            <a:endParaRPr sz="450">
              <a:latin typeface="Meiryo UI"/>
              <a:cs typeface="Meiryo UI"/>
            </a:endParaRPr>
          </a:p>
          <a:p>
            <a:pPr marL="12700">
              <a:lnSpc>
                <a:spcPct val="100000"/>
              </a:lnSpc>
              <a:spcBef>
                <a:spcPts val="15"/>
              </a:spcBef>
            </a:pPr>
            <a:r>
              <a:rPr sz="450" spc="-10" dirty="0">
                <a:latin typeface="Meiryo UI"/>
                <a:cs typeface="Meiryo UI"/>
              </a:rPr>
              <a:t>実務者のつながり</a:t>
            </a:r>
            <a:endParaRPr sz="450">
              <a:latin typeface="Meiryo UI"/>
              <a:cs typeface="Meiryo UI"/>
            </a:endParaRPr>
          </a:p>
        </p:txBody>
      </p:sp>
      <p:grpSp>
        <p:nvGrpSpPr>
          <p:cNvPr id="82" name="object 82"/>
          <p:cNvGrpSpPr/>
          <p:nvPr/>
        </p:nvGrpSpPr>
        <p:grpSpPr>
          <a:xfrm>
            <a:off x="8025860" y="4951116"/>
            <a:ext cx="628015" cy="233679"/>
            <a:chOff x="8025860" y="4951116"/>
            <a:chExt cx="628015" cy="233679"/>
          </a:xfrm>
        </p:grpSpPr>
        <p:pic>
          <p:nvPicPr>
            <p:cNvPr id="83" name="object 83"/>
            <p:cNvPicPr/>
            <p:nvPr/>
          </p:nvPicPr>
          <p:blipFill>
            <a:blip r:embed="rId45" cstate="print"/>
            <a:stretch>
              <a:fillRect/>
            </a:stretch>
          </p:blipFill>
          <p:spPr>
            <a:xfrm>
              <a:off x="8098496" y="4951116"/>
              <a:ext cx="502592" cy="162850"/>
            </a:xfrm>
            <a:prstGeom prst="rect">
              <a:avLst/>
            </a:prstGeom>
          </p:spPr>
        </p:pic>
        <p:pic>
          <p:nvPicPr>
            <p:cNvPr id="84" name="object 84"/>
            <p:cNvPicPr/>
            <p:nvPr/>
          </p:nvPicPr>
          <p:blipFill>
            <a:blip r:embed="rId46" cstate="print"/>
            <a:stretch>
              <a:fillRect/>
            </a:stretch>
          </p:blipFill>
          <p:spPr>
            <a:xfrm>
              <a:off x="8025860" y="5021391"/>
              <a:ext cx="627947" cy="162850"/>
            </a:xfrm>
            <a:prstGeom prst="rect">
              <a:avLst/>
            </a:prstGeom>
          </p:spPr>
        </p:pic>
      </p:grpSp>
      <p:sp>
        <p:nvSpPr>
          <p:cNvPr id="85" name="object 85"/>
          <p:cNvSpPr txBox="1"/>
          <p:nvPr/>
        </p:nvSpPr>
        <p:spPr>
          <a:xfrm>
            <a:off x="8068809" y="4975965"/>
            <a:ext cx="542925" cy="167005"/>
          </a:xfrm>
          <a:prstGeom prst="rect">
            <a:avLst/>
          </a:prstGeom>
        </p:spPr>
        <p:txBody>
          <a:bodyPr vert="horz" wrap="square" lIns="0" tIns="13970" rIns="0" bIns="0" rtlCol="0">
            <a:spAutoFit/>
          </a:bodyPr>
          <a:lstStyle/>
          <a:p>
            <a:pPr marR="57150" algn="r">
              <a:lnSpc>
                <a:spcPct val="100000"/>
              </a:lnSpc>
              <a:spcBef>
                <a:spcPts val="110"/>
              </a:spcBef>
            </a:pPr>
            <a:r>
              <a:rPr sz="450" spc="-10" dirty="0">
                <a:solidFill>
                  <a:srgbClr val="0D0D0D"/>
                </a:solidFill>
                <a:latin typeface="Meiryo UI"/>
                <a:cs typeface="Meiryo UI"/>
              </a:rPr>
              <a:t>行政エンジニアは</a:t>
            </a:r>
            <a:endParaRPr sz="450">
              <a:latin typeface="Meiryo UI"/>
              <a:cs typeface="Meiryo UI"/>
            </a:endParaRPr>
          </a:p>
          <a:p>
            <a:pPr marR="5080" algn="r">
              <a:lnSpc>
                <a:spcPct val="100000"/>
              </a:lnSpc>
              <a:spcBef>
                <a:spcPts val="15"/>
              </a:spcBef>
            </a:pPr>
            <a:r>
              <a:rPr sz="450" spc="-10" dirty="0">
                <a:solidFill>
                  <a:srgbClr val="0D0D0D"/>
                </a:solidFill>
                <a:latin typeface="Meiryo UI"/>
                <a:cs typeface="Meiryo UI"/>
              </a:rPr>
              <a:t>地域のチェンジメーカー</a:t>
            </a:r>
            <a:endParaRPr sz="450">
              <a:latin typeface="Meiryo UI"/>
              <a:cs typeface="Meiryo UI"/>
            </a:endParaRPr>
          </a:p>
        </p:txBody>
      </p:sp>
      <p:grpSp>
        <p:nvGrpSpPr>
          <p:cNvPr id="86" name="object 86"/>
          <p:cNvGrpSpPr/>
          <p:nvPr/>
        </p:nvGrpSpPr>
        <p:grpSpPr>
          <a:xfrm>
            <a:off x="7523267" y="4108744"/>
            <a:ext cx="1483360" cy="744220"/>
            <a:chOff x="7523267" y="4108744"/>
            <a:chExt cx="1483360" cy="744220"/>
          </a:xfrm>
        </p:grpSpPr>
        <p:pic>
          <p:nvPicPr>
            <p:cNvPr id="87" name="object 87"/>
            <p:cNvPicPr/>
            <p:nvPr/>
          </p:nvPicPr>
          <p:blipFill>
            <a:blip r:embed="rId47" cstate="print"/>
            <a:stretch>
              <a:fillRect/>
            </a:stretch>
          </p:blipFill>
          <p:spPr>
            <a:xfrm>
              <a:off x="7523267" y="4108744"/>
              <a:ext cx="1483175" cy="743958"/>
            </a:xfrm>
            <a:prstGeom prst="rect">
              <a:avLst/>
            </a:prstGeom>
          </p:spPr>
        </p:pic>
        <p:pic>
          <p:nvPicPr>
            <p:cNvPr id="88" name="object 88"/>
            <p:cNvPicPr/>
            <p:nvPr/>
          </p:nvPicPr>
          <p:blipFill>
            <a:blip r:embed="rId48" cstate="print"/>
            <a:stretch>
              <a:fillRect/>
            </a:stretch>
          </p:blipFill>
          <p:spPr>
            <a:xfrm>
              <a:off x="7948538" y="4341890"/>
              <a:ext cx="274141" cy="167537"/>
            </a:xfrm>
            <a:prstGeom prst="rect">
              <a:avLst/>
            </a:prstGeom>
          </p:spPr>
        </p:pic>
        <p:pic>
          <p:nvPicPr>
            <p:cNvPr id="89" name="object 89"/>
            <p:cNvPicPr/>
            <p:nvPr/>
          </p:nvPicPr>
          <p:blipFill>
            <a:blip r:embed="rId49" cstate="print"/>
            <a:stretch>
              <a:fillRect/>
            </a:stretch>
          </p:blipFill>
          <p:spPr>
            <a:xfrm>
              <a:off x="8113726" y="4355949"/>
              <a:ext cx="151129" cy="146448"/>
            </a:xfrm>
            <a:prstGeom prst="rect">
              <a:avLst/>
            </a:prstGeom>
          </p:spPr>
        </p:pic>
        <p:pic>
          <p:nvPicPr>
            <p:cNvPr id="90" name="object 90"/>
            <p:cNvPicPr/>
            <p:nvPr/>
          </p:nvPicPr>
          <p:blipFill>
            <a:blip r:embed="rId50" cstate="print"/>
            <a:stretch>
              <a:fillRect/>
            </a:stretch>
          </p:blipFill>
          <p:spPr>
            <a:xfrm>
              <a:off x="8155901" y="4341890"/>
              <a:ext cx="231965" cy="167537"/>
            </a:xfrm>
            <a:prstGeom prst="rect">
              <a:avLst/>
            </a:prstGeom>
          </p:spPr>
        </p:pic>
        <p:pic>
          <p:nvPicPr>
            <p:cNvPr id="91" name="object 91"/>
            <p:cNvPicPr/>
            <p:nvPr/>
          </p:nvPicPr>
          <p:blipFill>
            <a:blip r:embed="rId51" cstate="print"/>
            <a:stretch>
              <a:fillRect/>
            </a:stretch>
          </p:blipFill>
          <p:spPr>
            <a:xfrm>
              <a:off x="8278913" y="4355949"/>
              <a:ext cx="151129" cy="146448"/>
            </a:xfrm>
            <a:prstGeom prst="rect">
              <a:avLst/>
            </a:prstGeom>
          </p:spPr>
        </p:pic>
        <p:pic>
          <p:nvPicPr>
            <p:cNvPr id="92" name="object 92"/>
            <p:cNvPicPr/>
            <p:nvPr/>
          </p:nvPicPr>
          <p:blipFill>
            <a:blip r:embed="rId52" cstate="print"/>
            <a:stretch>
              <a:fillRect/>
            </a:stretch>
          </p:blipFill>
          <p:spPr>
            <a:xfrm>
              <a:off x="8321089" y="4341890"/>
              <a:ext cx="290543" cy="167537"/>
            </a:xfrm>
            <a:prstGeom prst="rect">
              <a:avLst/>
            </a:prstGeom>
          </p:spPr>
        </p:pic>
        <p:pic>
          <p:nvPicPr>
            <p:cNvPr id="93" name="object 93"/>
            <p:cNvPicPr/>
            <p:nvPr/>
          </p:nvPicPr>
          <p:blipFill>
            <a:blip r:embed="rId53" cstate="print"/>
            <a:stretch>
              <a:fillRect/>
            </a:stretch>
          </p:blipFill>
          <p:spPr>
            <a:xfrm>
              <a:off x="8502678" y="4355949"/>
              <a:ext cx="152300" cy="146448"/>
            </a:xfrm>
            <a:prstGeom prst="rect">
              <a:avLst/>
            </a:prstGeom>
          </p:spPr>
        </p:pic>
        <p:pic>
          <p:nvPicPr>
            <p:cNvPr id="94" name="object 94"/>
            <p:cNvPicPr/>
            <p:nvPr/>
          </p:nvPicPr>
          <p:blipFill>
            <a:blip r:embed="rId54" cstate="print"/>
            <a:stretch>
              <a:fillRect/>
            </a:stretch>
          </p:blipFill>
          <p:spPr>
            <a:xfrm>
              <a:off x="7900602" y="4447333"/>
              <a:ext cx="807194" cy="167537"/>
            </a:xfrm>
            <a:prstGeom prst="rect">
              <a:avLst/>
            </a:prstGeom>
          </p:spPr>
        </p:pic>
      </p:grpSp>
      <p:sp>
        <p:nvSpPr>
          <p:cNvPr id="95" name="object 95"/>
          <p:cNvSpPr txBox="1"/>
          <p:nvPr/>
        </p:nvSpPr>
        <p:spPr>
          <a:xfrm>
            <a:off x="7945406" y="4338368"/>
            <a:ext cx="717550" cy="236854"/>
          </a:xfrm>
          <a:prstGeom prst="rect">
            <a:avLst/>
          </a:prstGeom>
        </p:spPr>
        <p:txBody>
          <a:bodyPr vert="horz" wrap="square" lIns="0" tIns="12065" rIns="0" bIns="0" rtlCol="0">
            <a:spAutoFit/>
          </a:bodyPr>
          <a:lstStyle/>
          <a:p>
            <a:pPr marL="12700" marR="5080" indent="47625">
              <a:lnSpc>
                <a:spcPct val="153800"/>
              </a:lnSpc>
              <a:spcBef>
                <a:spcPts val="95"/>
              </a:spcBef>
            </a:pPr>
            <a:r>
              <a:rPr sz="450" dirty="0">
                <a:solidFill>
                  <a:srgbClr val="C55A11"/>
                </a:solidFill>
                <a:latin typeface="BIZ UDPゴシック"/>
                <a:cs typeface="BIZ UDPゴシック"/>
              </a:rPr>
              <a:t>リアル</a:t>
            </a:r>
            <a:r>
              <a:rPr sz="350" spc="35" dirty="0">
                <a:solidFill>
                  <a:srgbClr val="C55A11"/>
                </a:solidFill>
                <a:latin typeface="BIZ UDPゴシック"/>
                <a:cs typeface="BIZ UDPゴシック"/>
              </a:rPr>
              <a:t>な</a:t>
            </a:r>
            <a:r>
              <a:rPr sz="450" spc="5" dirty="0">
                <a:solidFill>
                  <a:srgbClr val="C55A11"/>
                </a:solidFill>
                <a:latin typeface="BIZ UDPゴシック"/>
                <a:cs typeface="BIZ UDPゴシック"/>
              </a:rPr>
              <a:t>体験</a:t>
            </a:r>
            <a:r>
              <a:rPr sz="350" spc="35" dirty="0">
                <a:solidFill>
                  <a:srgbClr val="C55A11"/>
                </a:solidFill>
                <a:latin typeface="BIZ UDPゴシック"/>
                <a:cs typeface="BIZ UDPゴシック"/>
              </a:rPr>
              <a:t>や</a:t>
            </a:r>
            <a:r>
              <a:rPr sz="450" spc="5" dirty="0">
                <a:solidFill>
                  <a:srgbClr val="C55A11"/>
                </a:solidFill>
                <a:latin typeface="BIZ UDPゴシック"/>
                <a:cs typeface="BIZ UDPゴシック"/>
              </a:rPr>
              <a:t>出会い</a:t>
            </a:r>
            <a:r>
              <a:rPr sz="350" spc="30" dirty="0">
                <a:solidFill>
                  <a:srgbClr val="C55A11"/>
                </a:solidFill>
                <a:latin typeface="BIZ UDPゴシック"/>
                <a:cs typeface="BIZ UDPゴシック"/>
              </a:rPr>
              <a:t>は</a:t>
            </a:r>
            <a:r>
              <a:rPr sz="450" spc="-10" dirty="0">
                <a:solidFill>
                  <a:srgbClr val="C55A11"/>
                </a:solidFill>
                <a:latin typeface="BIZ UDPゴシック"/>
                <a:cs typeface="BIZ UDPゴシック"/>
              </a:rPr>
              <a:t>技術系職員の心に火を灯し</a:t>
            </a:r>
            <a:endParaRPr sz="450">
              <a:latin typeface="BIZ UDPゴシック"/>
              <a:cs typeface="BIZ UDPゴシック"/>
            </a:endParaRPr>
          </a:p>
        </p:txBody>
      </p:sp>
      <p:pic>
        <p:nvPicPr>
          <p:cNvPr id="96" name="object 96"/>
          <p:cNvPicPr/>
          <p:nvPr/>
        </p:nvPicPr>
        <p:blipFill>
          <a:blip r:embed="rId55" cstate="print"/>
          <a:stretch>
            <a:fillRect/>
          </a:stretch>
        </p:blipFill>
        <p:spPr>
          <a:xfrm>
            <a:off x="7889961" y="4552776"/>
            <a:ext cx="829453" cy="167537"/>
          </a:xfrm>
          <a:prstGeom prst="rect">
            <a:avLst/>
          </a:prstGeom>
        </p:spPr>
      </p:pic>
      <p:sp>
        <p:nvSpPr>
          <p:cNvPr id="97" name="object 97"/>
          <p:cNvSpPr txBox="1"/>
          <p:nvPr/>
        </p:nvSpPr>
        <p:spPr>
          <a:xfrm>
            <a:off x="7934862" y="4584401"/>
            <a:ext cx="739775" cy="95885"/>
          </a:xfrm>
          <a:prstGeom prst="rect">
            <a:avLst/>
          </a:prstGeom>
        </p:spPr>
        <p:txBody>
          <a:bodyPr vert="horz" wrap="square" lIns="0" tIns="13970" rIns="0" bIns="0" rtlCol="0">
            <a:spAutoFit/>
          </a:bodyPr>
          <a:lstStyle/>
          <a:p>
            <a:pPr marL="12700">
              <a:lnSpc>
                <a:spcPct val="100000"/>
              </a:lnSpc>
              <a:spcBef>
                <a:spcPts val="110"/>
              </a:spcBef>
            </a:pPr>
            <a:r>
              <a:rPr sz="450" spc="-10" dirty="0">
                <a:solidFill>
                  <a:srgbClr val="C55A11"/>
                </a:solidFill>
                <a:latin typeface="BIZ UDPゴシック"/>
                <a:cs typeface="BIZ UDPゴシック"/>
              </a:rPr>
              <a:t>エンパワーメントにつなが</a:t>
            </a:r>
            <a:r>
              <a:rPr sz="450" spc="-325" dirty="0">
                <a:solidFill>
                  <a:srgbClr val="C55A11"/>
                </a:solidFill>
                <a:latin typeface="BIZ UDPゴシック"/>
                <a:cs typeface="BIZ UDPゴシック"/>
              </a:rPr>
              <a:t>る</a:t>
            </a:r>
            <a:endParaRPr sz="450">
              <a:latin typeface="BIZ UDPゴシック"/>
              <a:cs typeface="BIZ UDPゴシック"/>
            </a:endParaRPr>
          </a:p>
        </p:txBody>
      </p:sp>
      <p:pic>
        <p:nvPicPr>
          <p:cNvPr id="98" name="object 98"/>
          <p:cNvPicPr/>
          <p:nvPr/>
        </p:nvPicPr>
        <p:blipFill>
          <a:blip r:embed="rId56" cstate="print"/>
          <a:stretch>
            <a:fillRect/>
          </a:stretch>
        </p:blipFill>
        <p:spPr>
          <a:xfrm>
            <a:off x="7799752" y="4080626"/>
            <a:ext cx="932549" cy="162850"/>
          </a:xfrm>
          <a:prstGeom prst="rect">
            <a:avLst/>
          </a:prstGeom>
        </p:spPr>
      </p:pic>
      <p:sp>
        <p:nvSpPr>
          <p:cNvPr id="99" name="object 99"/>
          <p:cNvSpPr txBox="1"/>
          <p:nvPr/>
        </p:nvSpPr>
        <p:spPr>
          <a:xfrm>
            <a:off x="7843189" y="4106393"/>
            <a:ext cx="847725" cy="95885"/>
          </a:xfrm>
          <a:prstGeom prst="rect">
            <a:avLst/>
          </a:prstGeom>
        </p:spPr>
        <p:txBody>
          <a:bodyPr vert="horz" wrap="square" lIns="0" tIns="13970" rIns="0" bIns="0" rtlCol="0">
            <a:spAutoFit/>
          </a:bodyPr>
          <a:lstStyle/>
          <a:p>
            <a:pPr marL="12700">
              <a:lnSpc>
                <a:spcPct val="100000"/>
              </a:lnSpc>
              <a:spcBef>
                <a:spcPts val="110"/>
              </a:spcBef>
            </a:pPr>
            <a:r>
              <a:rPr sz="450" spc="-5" dirty="0">
                <a:solidFill>
                  <a:srgbClr val="0D0D0D"/>
                </a:solidFill>
                <a:latin typeface="Meiryo UI"/>
                <a:cs typeface="Meiryo UI"/>
              </a:rPr>
              <a:t>産の協力を仰ぎリアルな体験で学ぶ</a:t>
            </a:r>
            <a:endParaRPr sz="450">
              <a:latin typeface="Meiryo UI"/>
              <a:cs typeface="Meiryo UI"/>
            </a:endParaRPr>
          </a:p>
        </p:txBody>
      </p:sp>
      <p:pic>
        <p:nvPicPr>
          <p:cNvPr id="100" name="object 100"/>
          <p:cNvPicPr/>
          <p:nvPr/>
        </p:nvPicPr>
        <p:blipFill>
          <a:blip r:embed="rId57" cstate="print"/>
          <a:stretch>
            <a:fillRect/>
          </a:stretch>
        </p:blipFill>
        <p:spPr>
          <a:xfrm>
            <a:off x="7934480" y="4717970"/>
            <a:ext cx="780248" cy="162850"/>
          </a:xfrm>
          <a:prstGeom prst="rect">
            <a:avLst/>
          </a:prstGeom>
        </p:spPr>
      </p:pic>
      <p:sp>
        <p:nvSpPr>
          <p:cNvPr id="101" name="object 101"/>
          <p:cNvSpPr txBox="1"/>
          <p:nvPr/>
        </p:nvSpPr>
        <p:spPr>
          <a:xfrm>
            <a:off x="7977916" y="4743346"/>
            <a:ext cx="695325" cy="95885"/>
          </a:xfrm>
          <a:prstGeom prst="rect">
            <a:avLst/>
          </a:prstGeom>
        </p:spPr>
        <p:txBody>
          <a:bodyPr vert="horz" wrap="square" lIns="0" tIns="13970" rIns="0" bIns="0" rtlCol="0">
            <a:spAutoFit/>
          </a:bodyPr>
          <a:lstStyle/>
          <a:p>
            <a:pPr marL="12700">
              <a:lnSpc>
                <a:spcPct val="100000"/>
              </a:lnSpc>
              <a:spcBef>
                <a:spcPts val="110"/>
              </a:spcBef>
            </a:pPr>
            <a:r>
              <a:rPr sz="450" spc="-10" dirty="0">
                <a:solidFill>
                  <a:srgbClr val="0D0D0D"/>
                </a:solidFill>
                <a:latin typeface="Meiryo UI"/>
                <a:cs typeface="Meiryo UI"/>
              </a:rPr>
              <a:t>そこには産官学の垣根はない</a:t>
            </a:r>
            <a:endParaRPr sz="450">
              <a:latin typeface="Meiryo UI"/>
              <a:cs typeface="Meiryo UI"/>
            </a:endParaRPr>
          </a:p>
        </p:txBody>
      </p:sp>
      <p:pic>
        <p:nvPicPr>
          <p:cNvPr id="102" name="object 102"/>
          <p:cNvPicPr/>
          <p:nvPr/>
        </p:nvPicPr>
        <p:blipFill>
          <a:blip r:embed="rId58" cstate="print"/>
          <a:stretch>
            <a:fillRect/>
          </a:stretch>
        </p:blipFill>
        <p:spPr>
          <a:xfrm>
            <a:off x="6439589" y="5006161"/>
            <a:ext cx="650207" cy="167537"/>
          </a:xfrm>
          <a:prstGeom prst="rect">
            <a:avLst/>
          </a:prstGeom>
        </p:spPr>
      </p:pic>
      <p:sp>
        <p:nvSpPr>
          <p:cNvPr id="103" name="object 103"/>
          <p:cNvSpPr txBox="1"/>
          <p:nvPr/>
        </p:nvSpPr>
        <p:spPr>
          <a:xfrm>
            <a:off x="6319693" y="4890537"/>
            <a:ext cx="948055" cy="238760"/>
          </a:xfrm>
          <a:prstGeom prst="rect">
            <a:avLst/>
          </a:prstGeom>
        </p:spPr>
        <p:txBody>
          <a:bodyPr vert="horz" wrap="square" lIns="0" tIns="50165" rIns="0" bIns="0" rtlCol="0">
            <a:spAutoFit/>
          </a:bodyPr>
          <a:lstStyle/>
          <a:p>
            <a:pPr algn="ctr">
              <a:lnSpc>
                <a:spcPct val="100000"/>
              </a:lnSpc>
              <a:spcBef>
                <a:spcPts val="395"/>
              </a:spcBef>
            </a:pPr>
            <a:r>
              <a:rPr sz="450" spc="-5" dirty="0">
                <a:solidFill>
                  <a:srgbClr val="C55A11"/>
                </a:solidFill>
                <a:latin typeface="Meiryo UI"/>
                <a:cs typeface="Meiryo UI"/>
              </a:rPr>
              <a:t>「小さな種火」</a:t>
            </a:r>
            <a:r>
              <a:rPr sz="350" dirty="0">
                <a:solidFill>
                  <a:srgbClr val="C55A11"/>
                </a:solidFill>
                <a:latin typeface="Meiryo UI"/>
                <a:cs typeface="Meiryo UI"/>
              </a:rPr>
              <a:t>となって</a:t>
            </a:r>
            <a:r>
              <a:rPr sz="450" dirty="0">
                <a:solidFill>
                  <a:srgbClr val="C55A11"/>
                </a:solidFill>
                <a:latin typeface="Meiryo UI"/>
                <a:cs typeface="Meiryo UI"/>
              </a:rPr>
              <a:t>各地</a:t>
            </a:r>
            <a:r>
              <a:rPr sz="350" dirty="0">
                <a:solidFill>
                  <a:srgbClr val="C55A11"/>
                </a:solidFill>
                <a:latin typeface="Meiryo UI"/>
                <a:cs typeface="Meiryo UI"/>
              </a:rPr>
              <a:t>に</a:t>
            </a:r>
            <a:r>
              <a:rPr sz="450" spc="-10" dirty="0">
                <a:solidFill>
                  <a:srgbClr val="C55A11"/>
                </a:solidFill>
                <a:latin typeface="Meiryo UI"/>
                <a:cs typeface="Meiryo UI"/>
              </a:rPr>
              <a:t>持ち帰られる</a:t>
            </a:r>
            <a:endParaRPr sz="450">
              <a:latin typeface="Meiryo UI"/>
              <a:cs typeface="Meiryo UI"/>
            </a:endParaRPr>
          </a:p>
          <a:p>
            <a:pPr marR="48260" algn="ctr">
              <a:lnSpc>
                <a:spcPct val="100000"/>
              </a:lnSpc>
              <a:spcBef>
                <a:spcPts val="300"/>
              </a:spcBef>
            </a:pPr>
            <a:r>
              <a:rPr sz="450" spc="-5" dirty="0">
                <a:solidFill>
                  <a:srgbClr val="C55A11"/>
                </a:solidFill>
                <a:latin typeface="Meiryo UI"/>
                <a:cs typeface="Meiryo UI"/>
              </a:rPr>
              <a:t>ナショナルからローカルへ</a:t>
            </a:r>
            <a:endParaRPr sz="450">
              <a:latin typeface="Meiryo UI"/>
              <a:cs typeface="Meiryo UI"/>
            </a:endParaRPr>
          </a:p>
        </p:txBody>
      </p:sp>
      <p:graphicFrame>
        <p:nvGraphicFramePr>
          <p:cNvPr id="104" name="object 104"/>
          <p:cNvGraphicFramePr>
            <a:graphicFrameLocks noGrp="1"/>
          </p:cNvGraphicFramePr>
          <p:nvPr/>
        </p:nvGraphicFramePr>
        <p:xfrm>
          <a:off x="6386821" y="3681066"/>
          <a:ext cx="2601594" cy="262255"/>
        </p:xfrm>
        <a:graphic>
          <a:graphicData uri="http://schemas.openxmlformats.org/drawingml/2006/table">
            <a:tbl>
              <a:tblPr firstRow="1" bandRow="1">
                <a:tableStyleId>{2D5ABB26-0587-4C30-8999-92F81FD0307C}</a:tableStyleId>
              </a:tblPr>
              <a:tblGrid>
                <a:gridCol w="522605">
                  <a:extLst>
                    <a:ext uri="{9D8B030D-6E8A-4147-A177-3AD203B41FA5}">
                      <a16:colId xmlns:a16="http://schemas.microsoft.com/office/drawing/2014/main" val="20000"/>
                    </a:ext>
                  </a:extLst>
                </a:gridCol>
                <a:gridCol w="533400">
                  <a:extLst>
                    <a:ext uri="{9D8B030D-6E8A-4147-A177-3AD203B41FA5}">
                      <a16:colId xmlns:a16="http://schemas.microsoft.com/office/drawing/2014/main" val="20001"/>
                    </a:ext>
                  </a:extLst>
                </a:gridCol>
                <a:gridCol w="778509">
                  <a:extLst>
                    <a:ext uri="{9D8B030D-6E8A-4147-A177-3AD203B41FA5}">
                      <a16:colId xmlns:a16="http://schemas.microsoft.com/office/drawing/2014/main" val="20002"/>
                    </a:ext>
                  </a:extLst>
                </a:gridCol>
                <a:gridCol w="767080">
                  <a:extLst>
                    <a:ext uri="{9D8B030D-6E8A-4147-A177-3AD203B41FA5}">
                      <a16:colId xmlns:a16="http://schemas.microsoft.com/office/drawing/2014/main" val="20003"/>
                    </a:ext>
                  </a:extLst>
                </a:gridCol>
              </a:tblGrid>
              <a:tr h="262255">
                <a:tc>
                  <a:txBody>
                    <a:bodyPr/>
                    <a:lstStyle/>
                    <a:p>
                      <a:pPr>
                        <a:lnSpc>
                          <a:spcPct val="100000"/>
                        </a:lnSpc>
                        <a:spcBef>
                          <a:spcPts val="15"/>
                        </a:spcBef>
                      </a:pPr>
                      <a:endParaRPr sz="600">
                        <a:latin typeface="Times New Roman"/>
                        <a:cs typeface="Times New Roman"/>
                      </a:endParaRPr>
                    </a:p>
                    <a:p>
                      <a:pPr marR="2540" algn="ctr">
                        <a:lnSpc>
                          <a:spcPct val="100000"/>
                        </a:lnSpc>
                      </a:pPr>
                      <a:r>
                        <a:rPr sz="600" b="1" spc="-25" dirty="0">
                          <a:solidFill>
                            <a:srgbClr val="D9D9D9"/>
                          </a:solidFill>
                          <a:latin typeface="ＭＳ Ｐゴシック"/>
                          <a:cs typeface="ＭＳ Ｐゴシック"/>
                        </a:rPr>
                        <a:t>資格</a:t>
                      </a:r>
                      <a:endParaRPr sz="600">
                        <a:latin typeface="ＭＳ Ｐゴシック"/>
                        <a:cs typeface="ＭＳ Ｐゴシック"/>
                      </a:endParaRPr>
                    </a:p>
                  </a:txBody>
                  <a:tcPr marL="0" marR="0" marT="1905" marB="0">
                    <a:lnL w="3175">
                      <a:solidFill>
                        <a:srgbClr val="D9D9D9"/>
                      </a:solidFill>
                      <a:prstDash val="solid"/>
                    </a:lnL>
                    <a:lnR w="3175">
                      <a:solidFill>
                        <a:srgbClr val="5B9BD4"/>
                      </a:solidFill>
                      <a:prstDash val="solid"/>
                    </a:lnR>
                    <a:lnT w="3175">
                      <a:solidFill>
                        <a:srgbClr val="D9D9D9"/>
                      </a:solidFill>
                      <a:prstDash val="solid"/>
                    </a:lnT>
                    <a:lnB w="3175">
                      <a:solidFill>
                        <a:srgbClr val="D9D9D9"/>
                      </a:solidFill>
                      <a:prstDash val="solid"/>
                    </a:lnB>
                    <a:solidFill>
                      <a:srgbClr val="F1F1F1"/>
                    </a:solidFill>
                  </a:tcPr>
                </a:tc>
                <a:tc>
                  <a:txBody>
                    <a:bodyPr/>
                    <a:lstStyle/>
                    <a:p>
                      <a:pPr>
                        <a:lnSpc>
                          <a:spcPct val="100000"/>
                        </a:lnSpc>
                        <a:spcBef>
                          <a:spcPts val="15"/>
                        </a:spcBef>
                      </a:pPr>
                      <a:endParaRPr sz="600">
                        <a:latin typeface="Times New Roman"/>
                        <a:cs typeface="Times New Roman"/>
                      </a:endParaRPr>
                    </a:p>
                    <a:p>
                      <a:pPr marL="1905" algn="ctr">
                        <a:lnSpc>
                          <a:spcPct val="100000"/>
                        </a:lnSpc>
                      </a:pPr>
                      <a:r>
                        <a:rPr sz="600" b="1" spc="-25" dirty="0">
                          <a:solidFill>
                            <a:srgbClr val="5B9BD4"/>
                          </a:solidFill>
                          <a:latin typeface="ＭＳ Ｐゴシック"/>
                          <a:cs typeface="ＭＳ Ｐゴシック"/>
                        </a:rPr>
                        <a:t>表彰</a:t>
                      </a:r>
                      <a:endParaRPr sz="600">
                        <a:latin typeface="ＭＳ Ｐゴシック"/>
                        <a:cs typeface="ＭＳ Ｐゴシック"/>
                      </a:endParaRPr>
                    </a:p>
                  </a:txBody>
                  <a:tcPr marL="0" marR="0" marT="1905" marB="0">
                    <a:lnL w="3175">
                      <a:solidFill>
                        <a:srgbClr val="5B9BD4"/>
                      </a:solidFill>
                      <a:prstDash val="solid"/>
                    </a:lnL>
                    <a:lnR w="3175">
                      <a:solidFill>
                        <a:srgbClr val="EC7C30"/>
                      </a:solidFill>
                      <a:prstDash val="solid"/>
                    </a:lnR>
                    <a:lnT w="3175">
                      <a:solidFill>
                        <a:srgbClr val="5B9BD4"/>
                      </a:solidFill>
                      <a:prstDash val="solid"/>
                    </a:lnT>
                    <a:lnB w="3175">
                      <a:solidFill>
                        <a:srgbClr val="5B9BD4"/>
                      </a:solidFill>
                      <a:prstDash val="solid"/>
                    </a:lnB>
                    <a:solidFill>
                      <a:srgbClr val="DEEBF7"/>
                    </a:solidFill>
                  </a:tcPr>
                </a:tc>
                <a:tc>
                  <a:txBody>
                    <a:bodyPr/>
                    <a:lstStyle/>
                    <a:p>
                      <a:pPr marL="349885" marR="46355" indent="-294640">
                        <a:lnSpc>
                          <a:spcPct val="102499"/>
                        </a:lnSpc>
                        <a:spcBef>
                          <a:spcPts val="315"/>
                        </a:spcBef>
                      </a:pPr>
                      <a:r>
                        <a:rPr sz="600" b="1" dirty="0">
                          <a:solidFill>
                            <a:srgbClr val="EC7C30"/>
                          </a:solidFill>
                          <a:latin typeface="ＭＳ Ｐゴシック"/>
                          <a:cs typeface="ＭＳ Ｐゴシック"/>
                        </a:rPr>
                        <a:t>研修・交流・講演</a:t>
                      </a:r>
                      <a:r>
                        <a:rPr sz="600" b="1" spc="-370" dirty="0">
                          <a:solidFill>
                            <a:srgbClr val="EC7C30"/>
                          </a:solidFill>
                          <a:latin typeface="ＭＳ Ｐゴシック"/>
                          <a:cs typeface="ＭＳ Ｐゴシック"/>
                        </a:rPr>
                        <a:t>・</a:t>
                      </a:r>
                      <a:r>
                        <a:rPr sz="600" b="1" spc="-25" dirty="0">
                          <a:solidFill>
                            <a:srgbClr val="EC7C30"/>
                          </a:solidFill>
                          <a:latin typeface="ＭＳ Ｐゴシック"/>
                          <a:cs typeface="ＭＳ Ｐゴシック"/>
                        </a:rPr>
                        <a:t>助言</a:t>
                      </a:r>
                      <a:endParaRPr sz="600">
                        <a:latin typeface="ＭＳ Ｐゴシック"/>
                        <a:cs typeface="ＭＳ Ｐゴシック"/>
                      </a:endParaRPr>
                    </a:p>
                  </a:txBody>
                  <a:tcPr marL="0" marR="0" marT="40005" marB="0">
                    <a:lnL w="3175">
                      <a:solidFill>
                        <a:srgbClr val="EC7C30"/>
                      </a:solidFill>
                      <a:prstDash val="solid"/>
                    </a:lnL>
                    <a:lnR w="3175">
                      <a:solidFill>
                        <a:srgbClr val="00AF50"/>
                      </a:solidFill>
                      <a:prstDash val="solid"/>
                    </a:lnR>
                    <a:lnT w="3175">
                      <a:solidFill>
                        <a:srgbClr val="EC7C30"/>
                      </a:solidFill>
                      <a:prstDash val="solid"/>
                    </a:lnT>
                    <a:lnB w="3175">
                      <a:solidFill>
                        <a:srgbClr val="EC7C30"/>
                      </a:solidFill>
                      <a:prstDash val="solid"/>
                    </a:lnB>
                    <a:solidFill>
                      <a:srgbClr val="FAE4D5"/>
                    </a:solidFill>
                  </a:tcPr>
                </a:tc>
                <a:tc>
                  <a:txBody>
                    <a:bodyPr/>
                    <a:lstStyle/>
                    <a:p>
                      <a:pPr marL="231140" marR="20320" indent="-191135">
                        <a:lnSpc>
                          <a:spcPct val="102499"/>
                        </a:lnSpc>
                        <a:spcBef>
                          <a:spcPts val="315"/>
                        </a:spcBef>
                      </a:pPr>
                      <a:r>
                        <a:rPr sz="600" b="1" spc="-10" dirty="0">
                          <a:solidFill>
                            <a:srgbClr val="00AF50"/>
                          </a:solidFill>
                          <a:latin typeface="ＭＳ Ｐゴシック"/>
                          <a:cs typeface="ＭＳ Ｐゴシック"/>
                        </a:rPr>
                        <a:t>新技術のマッチング</a:t>
                      </a:r>
                      <a:r>
                        <a:rPr sz="600" b="1" spc="-50" dirty="0">
                          <a:solidFill>
                            <a:srgbClr val="00AF50"/>
                          </a:solidFill>
                          <a:latin typeface="ＭＳ Ｐゴシック"/>
                          <a:cs typeface="ＭＳ Ｐゴシック"/>
                        </a:rPr>
                        <a:t> </a:t>
                      </a:r>
                      <a:r>
                        <a:rPr sz="600" b="1" spc="-10" dirty="0">
                          <a:solidFill>
                            <a:srgbClr val="00AF50"/>
                          </a:solidFill>
                          <a:latin typeface="ＭＳ Ｐゴシック"/>
                          <a:cs typeface="ＭＳ Ｐゴシック"/>
                        </a:rPr>
                        <a:t>・情報共有</a:t>
                      </a:r>
                      <a:endParaRPr sz="600">
                        <a:latin typeface="ＭＳ Ｐゴシック"/>
                        <a:cs typeface="ＭＳ Ｐゴシック"/>
                      </a:endParaRPr>
                    </a:p>
                  </a:txBody>
                  <a:tcPr marL="0" marR="0" marT="40005" marB="0">
                    <a:lnL w="3175">
                      <a:solidFill>
                        <a:srgbClr val="00AF50"/>
                      </a:solidFill>
                      <a:prstDash val="solid"/>
                    </a:lnL>
                    <a:lnR w="3175">
                      <a:solidFill>
                        <a:srgbClr val="00AF50"/>
                      </a:solidFill>
                      <a:prstDash val="solid"/>
                    </a:lnR>
                    <a:lnT w="3175">
                      <a:solidFill>
                        <a:srgbClr val="00AF50"/>
                      </a:solidFill>
                      <a:prstDash val="solid"/>
                    </a:lnT>
                    <a:lnB w="3175">
                      <a:solidFill>
                        <a:srgbClr val="00AF50"/>
                      </a:solidFill>
                      <a:prstDash val="solid"/>
                    </a:lnB>
                    <a:solidFill>
                      <a:srgbClr val="E1EFD9"/>
                    </a:solidFill>
                  </a:tcPr>
                </a:tc>
                <a:extLst>
                  <a:ext uri="{0D108BD9-81ED-4DB2-BD59-A6C34878D82A}">
                    <a16:rowId xmlns:a16="http://schemas.microsoft.com/office/drawing/2014/main" val="10000"/>
                  </a:ext>
                </a:extLst>
              </a:tr>
            </a:tbl>
          </a:graphicData>
        </a:graphic>
      </p:graphicFrame>
      <p:grpSp>
        <p:nvGrpSpPr>
          <p:cNvPr id="105" name="object 105"/>
          <p:cNvGrpSpPr/>
          <p:nvPr/>
        </p:nvGrpSpPr>
        <p:grpSpPr>
          <a:xfrm>
            <a:off x="3224871" y="2624458"/>
            <a:ext cx="5375275" cy="3016885"/>
            <a:chOff x="3224871" y="2624458"/>
            <a:chExt cx="5375275" cy="3016885"/>
          </a:xfrm>
        </p:grpSpPr>
        <p:sp>
          <p:nvSpPr>
            <p:cNvPr id="106" name="object 106"/>
            <p:cNvSpPr/>
            <p:nvPr/>
          </p:nvSpPr>
          <p:spPr>
            <a:xfrm>
              <a:off x="6600088" y="4387583"/>
              <a:ext cx="1072515" cy="619760"/>
            </a:xfrm>
            <a:custGeom>
              <a:avLst/>
              <a:gdLst/>
              <a:ahLst/>
              <a:cxnLst/>
              <a:rect l="l" t="t" r="r" b="b"/>
              <a:pathLst>
                <a:path w="1072515" h="619760">
                  <a:moveTo>
                    <a:pt x="343255" y="485038"/>
                  </a:moveTo>
                  <a:lnTo>
                    <a:pt x="257441" y="485038"/>
                  </a:lnTo>
                  <a:lnTo>
                    <a:pt x="257441" y="408889"/>
                  </a:lnTo>
                  <a:lnTo>
                    <a:pt x="85813" y="408889"/>
                  </a:lnTo>
                  <a:lnTo>
                    <a:pt x="85813" y="485038"/>
                  </a:lnTo>
                  <a:lnTo>
                    <a:pt x="0" y="485038"/>
                  </a:lnTo>
                  <a:lnTo>
                    <a:pt x="171627" y="561200"/>
                  </a:lnTo>
                  <a:lnTo>
                    <a:pt x="343255" y="485038"/>
                  </a:lnTo>
                  <a:close/>
                </a:path>
                <a:path w="1072515" h="619760">
                  <a:moveTo>
                    <a:pt x="991120" y="91973"/>
                  </a:moveTo>
                  <a:lnTo>
                    <a:pt x="899160" y="0"/>
                  </a:lnTo>
                  <a:lnTo>
                    <a:pt x="899160" y="45986"/>
                  </a:lnTo>
                  <a:lnTo>
                    <a:pt x="565848" y="45986"/>
                  </a:lnTo>
                  <a:lnTo>
                    <a:pt x="565848" y="137960"/>
                  </a:lnTo>
                  <a:lnTo>
                    <a:pt x="899160" y="137960"/>
                  </a:lnTo>
                  <a:lnTo>
                    <a:pt x="899160" y="183946"/>
                  </a:lnTo>
                  <a:lnTo>
                    <a:pt x="991120" y="91973"/>
                  </a:lnTo>
                  <a:close/>
                </a:path>
                <a:path w="1072515" h="619760">
                  <a:moveTo>
                    <a:pt x="1072159" y="476935"/>
                  </a:moveTo>
                  <a:lnTo>
                    <a:pt x="982243" y="358711"/>
                  </a:lnTo>
                  <a:lnTo>
                    <a:pt x="872312" y="442277"/>
                  </a:lnTo>
                  <a:lnTo>
                    <a:pt x="827303" y="383120"/>
                  </a:lnTo>
                  <a:lnTo>
                    <a:pt x="807288" y="585012"/>
                  </a:lnTo>
                  <a:lnTo>
                    <a:pt x="1007135" y="619683"/>
                  </a:lnTo>
                  <a:lnTo>
                    <a:pt x="962228" y="560514"/>
                  </a:lnTo>
                  <a:lnTo>
                    <a:pt x="1072159" y="476935"/>
                  </a:lnTo>
                  <a:close/>
                </a:path>
              </a:pathLst>
            </a:custGeom>
            <a:solidFill>
              <a:srgbClr val="BBC5CC"/>
            </a:solidFill>
          </p:spPr>
          <p:txBody>
            <a:bodyPr wrap="square" lIns="0" tIns="0" rIns="0" bIns="0" rtlCol="0"/>
            <a:lstStyle/>
            <a:p>
              <a:endParaRPr/>
            </a:p>
          </p:txBody>
        </p:sp>
        <p:pic>
          <p:nvPicPr>
            <p:cNvPr id="107" name="object 107"/>
            <p:cNvPicPr/>
            <p:nvPr/>
          </p:nvPicPr>
          <p:blipFill>
            <a:blip r:embed="rId59" cstate="print"/>
            <a:stretch>
              <a:fillRect/>
            </a:stretch>
          </p:blipFill>
          <p:spPr>
            <a:xfrm>
              <a:off x="7455318" y="4804667"/>
              <a:ext cx="151129" cy="130046"/>
            </a:xfrm>
            <a:prstGeom prst="rect">
              <a:avLst/>
            </a:prstGeom>
          </p:spPr>
        </p:pic>
        <p:sp>
          <p:nvSpPr>
            <p:cNvPr id="108" name="object 108"/>
            <p:cNvSpPr/>
            <p:nvPr/>
          </p:nvSpPr>
          <p:spPr>
            <a:xfrm>
              <a:off x="7218654" y="4851539"/>
              <a:ext cx="1306830" cy="614045"/>
            </a:xfrm>
            <a:custGeom>
              <a:avLst/>
              <a:gdLst/>
              <a:ahLst/>
              <a:cxnLst/>
              <a:rect l="l" t="t" r="r" b="b"/>
              <a:pathLst>
                <a:path w="1306829" h="614045">
                  <a:moveTo>
                    <a:pt x="658418" y="521919"/>
                  </a:moveTo>
                  <a:lnTo>
                    <a:pt x="566445" y="429945"/>
                  </a:lnTo>
                  <a:lnTo>
                    <a:pt x="566445" y="475932"/>
                  </a:lnTo>
                  <a:lnTo>
                    <a:pt x="0" y="475932"/>
                  </a:lnTo>
                  <a:lnTo>
                    <a:pt x="0" y="567905"/>
                  </a:lnTo>
                  <a:lnTo>
                    <a:pt x="566445" y="567905"/>
                  </a:lnTo>
                  <a:lnTo>
                    <a:pt x="566445" y="613892"/>
                  </a:lnTo>
                  <a:lnTo>
                    <a:pt x="658418" y="521919"/>
                  </a:lnTo>
                  <a:close/>
                </a:path>
                <a:path w="1306829" h="614045">
                  <a:moveTo>
                    <a:pt x="1306283" y="65024"/>
                  </a:moveTo>
                  <a:lnTo>
                    <a:pt x="1220457" y="65024"/>
                  </a:lnTo>
                  <a:lnTo>
                    <a:pt x="1220457" y="0"/>
                  </a:lnTo>
                  <a:lnTo>
                    <a:pt x="1048829" y="0"/>
                  </a:lnTo>
                  <a:lnTo>
                    <a:pt x="1048829" y="65024"/>
                  </a:lnTo>
                  <a:lnTo>
                    <a:pt x="963015" y="65024"/>
                  </a:lnTo>
                  <a:lnTo>
                    <a:pt x="1134643" y="130048"/>
                  </a:lnTo>
                  <a:lnTo>
                    <a:pt x="1306283" y="65024"/>
                  </a:lnTo>
                  <a:close/>
                </a:path>
              </a:pathLst>
            </a:custGeom>
            <a:solidFill>
              <a:srgbClr val="BBC5CC"/>
            </a:solidFill>
          </p:spPr>
          <p:txBody>
            <a:bodyPr wrap="square" lIns="0" tIns="0" rIns="0" bIns="0" rtlCol="0"/>
            <a:lstStyle/>
            <a:p>
              <a:endParaRPr/>
            </a:p>
          </p:txBody>
        </p:sp>
        <p:pic>
          <p:nvPicPr>
            <p:cNvPr id="109" name="object 109"/>
            <p:cNvPicPr/>
            <p:nvPr/>
          </p:nvPicPr>
          <p:blipFill>
            <a:blip r:embed="rId60" cstate="print"/>
            <a:stretch>
              <a:fillRect/>
            </a:stretch>
          </p:blipFill>
          <p:spPr>
            <a:xfrm>
              <a:off x="8486375" y="5542748"/>
              <a:ext cx="113542" cy="98413"/>
            </a:xfrm>
            <a:prstGeom prst="rect">
              <a:avLst/>
            </a:prstGeom>
          </p:spPr>
        </p:pic>
        <p:pic>
          <p:nvPicPr>
            <p:cNvPr id="110" name="object 110"/>
            <p:cNvPicPr/>
            <p:nvPr/>
          </p:nvPicPr>
          <p:blipFill>
            <a:blip r:embed="rId59" cstate="print"/>
            <a:stretch>
              <a:fillRect/>
            </a:stretch>
          </p:blipFill>
          <p:spPr>
            <a:xfrm>
              <a:off x="7246783" y="4405156"/>
              <a:ext cx="151129" cy="131217"/>
            </a:xfrm>
            <a:prstGeom prst="rect">
              <a:avLst/>
            </a:prstGeom>
          </p:spPr>
        </p:pic>
        <p:pic>
          <p:nvPicPr>
            <p:cNvPr id="111" name="object 111"/>
            <p:cNvPicPr/>
            <p:nvPr/>
          </p:nvPicPr>
          <p:blipFill>
            <a:blip r:embed="rId59" cstate="print"/>
            <a:stretch>
              <a:fillRect/>
            </a:stretch>
          </p:blipFill>
          <p:spPr>
            <a:xfrm>
              <a:off x="6698598" y="4801152"/>
              <a:ext cx="151031" cy="131217"/>
            </a:xfrm>
            <a:prstGeom prst="rect">
              <a:avLst/>
            </a:prstGeom>
          </p:spPr>
        </p:pic>
        <p:pic>
          <p:nvPicPr>
            <p:cNvPr id="112" name="object 112"/>
            <p:cNvPicPr/>
            <p:nvPr/>
          </p:nvPicPr>
          <p:blipFill>
            <a:blip r:embed="rId59" cstate="print"/>
            <a:stretch>
              <a:fillRect/>
            </a:stretch>
          </p:blipFill>
          <p:spPr>
            <a:xfrm>
              <a:off x="8274228" y="4844501"/>
              <a:ext cx="151129" cy="130046"/>
            </a:xfrm>
            <a:prstGeom prst="rect">
              <a:avLst/>
            </a:prstGeom>
          </p:spPr>
        </p:pic>
        <p:pic>
          <p:nvPicPr>
            <p:cNvPr id="113" name="object 113"/>
            <p:cNvPicPr/>
            <p:nvPr/>
          </p:nvPicPr>
          <p:blipFill>
            <a:blip r:embed="rId59" cstate="print"/>
            <a:stretch>
              <a:fillRect/>
            </a:stretch>
          </p:blipFill>
          <p:spPr>
            <a:xfrm>
              <a:off x="7427201" y="5300229"/>
              <a:ext cx="151129" cy="131217"/>
            </a:xfrm>
            <a:prstGeom prst="rect">
              <a:avLst/>
            </a:prstGeom>
          </p:spPr>
        </p:pic>
        <p:pic>
          <p:nvPicPr>
            <p:cNvPr id="114" name="object 114"/>
            <p:cNvPicPr/>
            <p:nvPr/>
          </p:nvPicPr>
          <p:blipFill>
            <a:blip r:embed="rId4" cstate="print"/>
            <a:stretch>
              <a:fillRect/>
            </a:stretch>
          </p:blipFill>
          <p:spPr>
            <a:xfrm>
              <a:off x="3224871" y="2735643"/>
              <a:ext cx="335061" cy="391310"/>
            </a:xfrm>
            <a:prstGeom prst="rect">
              <a:avLst/>
            </a:prstGeom>
          </p:spPr>
        </p:pic>
        <p:sp>
          <p:nvSpPr>
            <p:cNvPr id="115" name="object 115"/>
            <p:cNvSpPr/>
            <p:nvPr/>
          </p:nvSpPr>
          <p:spPr>
            <a:xfrm>
              <a:off x="3558078" y="2634301"/>
              <a:ext cx="2263775" cy="520700"/>
            </a:xfrm>
            <a:custGeom>
              <a:avLst/>
              <a:gdLst/>
              <a:ahLst/>
              <a:cxnLst/>
              <a:rect l="l" t="t" r="r" b="b"/>
              <a:pathLst>
                <a:path w="2263775" h="520700">
                  <a:moveTo>
                    <a:pt x="2176827" y="0"/>
                  </a:moveTo>
                  <a:lnTo>
                    <a:pt x="178270" y="0"/>
                  </a:lnTo>
                  <a:lnTo>
                    <a:pt x="144485" y="6805"/>
                  </a:lnTo>
                  <a:lnTo>
                    <a:pt x="116898" y="25372"/>
                  </a:lnTo>
                  <a:lnTo>
                    <a:pt x="98298" y="52927"/>
                  </a:lnTo>
                  <a:lnTo>
                    <a:pt x="91478" y="86697"/>
                  </a:lnTo>
                  <a:lnTo>
                    <a:pt x="91478" y="303441"/>
                  </a:lnTo>
                  <a:lnTo>
                    <a:pt x="0" y="327946"/>
                  </a:lnTo>
                  <a:lnTo>
                    <a:pt x="91478" y="433487"/>
                  </a:lnTo>
                  <a:lnTo>
                    <a:pt x="98298" y="467216"/>
                  </a:lnTo>
                  <a:lnTo>
                    <a:pt x="116898" y="494776"/>
                  </a:lnTo>
                  <a:lnTo>
                    <a:pt x="144485" y="513365"/>
                  </a:lnTo>
                  <a:lnTo>
                    <a:pt x="178270" y="520184"/>
                  </a:lnTo>
                  <a:lnTo>
                    <a:pt x="2176827" y="520184"/>
                  </a:lnTo>
                  <a:lnTo>
                    <a:pt x="2210596" y="513365"/>
                  </a:lnTo>
                  <a:lnTo>
                    <a:pt x="2238150" y="494776"/>
                  </a:lnTo>
                  <a:lnTo>
                    <a:pt x="2256716" y="467216"/>
                  </a:lnTo>
                  <a:lnTo>
                    <a:pt x="2263521" y="433487"/>
                  </a:lnTo>
                  <a:lnTo>
                    <a:pt x="2263521" y="86697"/>
                  </a:lnTo>
                  <a:lnTo>
                    <a:pt x="2256716" y="52927"/>
                  </a:lnTo>
                  <a:lnTo>
                    <a:pt x="2238150" y="25372"/>
                  </a:lnTo>
                  <a:lnTo>
                    <a:pt x="2210596" y="6805"/>
                  </a:lnTo>
                  <a:lnTo>
                    <a:pt x="2176827" y="0"/>
                  </a:lnTo>
                  <a:close/>
                </a:path>
              </a:pathLst>
            </a:custGeom>
            <a:solidFill>
              <a:srgbClr val="FFFFFF"/>
            </a:solidFill>
          </p:spPr>
          <p:txBody>
            <a:bodyPr wrap="square" lIns="0" tIns="0" rIns="0" bIns="0" rtlCol="0"/>
            <a:lstStyle/>
            <a:p>
              <a:endParaRPr/>
            </a:p>
          </p:txBody>
        </p:sp>
        <p:sp>
          <p:nvSpPr>
            <p:cNvPr id="116" name="object 116"/>
            <p:cNvSpPr/>
            <p:nvPr/>
          </p:nvSpPr>
          <p:spPr>
            <a:xfrm>
              <a:off x="3558078" y="2634301"/>
              <a:ext cx="2263775" cy="520700"/>
            </a:xfrm>
            <a:custGeom>
              <a:avLst/>
              <a:gdLst/>
              <a:ahLst/>
              <a:cxnLst/>
              <a:rect l="l" t="t" r="r" b="b"/>
              <a:pathLst>
                <a:path w="2263775" h="520700">
                  <a:moveTo>
                    <a:pt x="91478" y="86697"/>
                  </a:moveTo>
                  <a:lnTo>
                    <a:pt x="98298" y="52927"/>
                  </a:lnTo>
                  <a:lnTo>
                    <a:pt x="116898" y="25372"/>
                  </a:lnTo>
                  <a:lnTo>
                    <a:pt x="144485" y="6805"/>
                  </a:lnTo>
                  <a:lnTo>
                    <a:pt x="178270" y="0"/>
                  </a:lnTo>
                  <a:lnTo>
                    <a:pt x="453485" y="0"/>
                  </a:lnTo>
                  <a:lnTo>
                    <a:pt x="996496" y="0"/>
                  </a:lnTo>
                  <a:lnTo>
                    <a:pt x="2176827" y="0"/>
                  </a:lnTo>
                  <a:lnTo>
                    <a:pt x="2210596" y="6805"/>
                  </a:lnTo>
                  <a:lnTo>
                    <a:pt x="2238150" y="25372"/>
                  </a:lnTo>
                  <a:lnTo>
                    <a:pt x="2256716" y="52927"/>
                  </a:lnTo>
                  <a:lnTo>
                    <a:pt x="2263521" y="86697"/>
                  </a:lnTo>
                  <a:lnTo>
                    <a:pt x="2263521" y="303441"/>
                  </a:lnTo>
                  <a:lnTo>
                    <a:pt x="2263521" y="433487"/>
                  </a:lnTo>
                  <a:lnTo>
                    <a:pt x="2256716" y="467216"/>
                  </a:lnTo>
                  <a:lnTo>
                    <a:pt x="2238150" y="494776"/>
                  </a:lnTo>
                  <a:lnTo>
                    <a:pt x="2210596" y="513365"/>
                  </a:lnTo>
                  <a:lnTo>
                    <a:pt x="2176827" y="520184"/>
                  </a:lnTo>
                  <a:lnTo>
                    <a:pt x="996496" y="520184"/>
                  </a:lnTo>
                  <a:lnTo>
                    <a:pt x="453485" y="520184"/>
                  </a:lnTo>
                  <a:lnTo>
                    <a:pt x="178270" y="520184"/>
                  </a:lnTo>
                  <a:lnTo>
                    <a:pt x="144485" y="513365"/>
                  </a:lnTo>
                  <a:lnTo>
                    <a:pt x="116898" y="494776"/>
                  </a:lnTo>
                  <a:lnTo>
                    <a:pt x="98298" y="467216"/>
                  </a:lnTo>
                  <a:lnTo>
                    <a:pt x="91478" y="433487"/>
                  </a:lnTo>
                  <a:lnTo>
                    <a:pt x="0" y="327946"/>
                  </a:lnTo>
                  <a:lnTo>
                    <a:pt x="91478" y="303441"/>
                  </a:lnTo>
                  <a:lnTo>
                    <a:pt x="91478" y="86697"/>
                  </a:lnTo>
                  <a:close/>
                </a:path>
              </a:pathLst>
            </a:custGeom>
            <a:ln w="19526">
              <a:solidFill>
                <a:srgbClr val="4471C4"/>
              </a:solidFill>
            </a:ln>
          </p:spPr>
          <p:txBody>
            <a:bodyPr wrap="square" lIns="0" tIns="0" rIns="0" bIns="0" rtlCol="0"/>
            <a:lstStyle/>
            <a:p>
              <a:endParaRPr/>
            </a:p>
          </p:txBody>
        </p:sp>
      </p:grpSp>
      <p:sp>
        <p:nvSpPr>
          <p:cNvPr id="117" name="object 117"/>
          <p:cNvSpPr txBox="1"/>
          <p:nvPr/>
        </p:nvSpPr>
        <p:spPr>
          <a:xfrm>
            <a:off x="6254867" y="751454"/>
            <a:ext cx="2698115" cy="1704339"/>
          </a:xfrm>
          <a:prstGeom prst="rect">
            <a:avLst/>
          </a:prstGeom>
        </p:spPr>
        <p:txBody>
          <a:bodyPr vert="horz" wrap="square" lIns="0" tIns="12065" rIns="0" bIns="0" rtlCol="0">
            <a:spAutoFit/>
          </a:bodyPr>
          <a:lstStyle/>
          <a:p>
            <a:pPr marL="383540" marR="52069" indent="-293370">
              <a:lnSpc>
                <a:spcPct val="100000"/>
              </a:lnSpc>
              <a:spcBef>
                <a:spcPts val="95"/>
              </a:spcBef>
            </a:pPr>
            <a:r>
              <a:rPr sz="1850" spc="-50" dirty="0">
                <a:solidFill>
                  <a:srgbClr val="006FC0"/>
                </a:solidFill>
                <a:latin typeface="Microsoft JhengHei"/>
                <a:cs typeface="Microsoft JhengHei"/>
              </a:rPr>
              <a:t>地方公務員の発意による</a:t>
            </a:r>
            <a:r>
              <a:rPr sz="1850" spc="-150" dirty="0">
                <a:solidFill>
                  <a:srgbClr val="006FC0"/>
                </a:solidFill>
                <a:latin typeface="Microsoft JhengHei"/>
                <a:cs typeface="Microsoft JhengHei"/>
              </a:rPr>
              <a:t>プラットフォーム例</a:t>
            </a:r>
            <a:endParaRPr sz="1850">
              <a:latin typeface="Microsoft JhengHei"/>
              <a:cs typeface="Microsoft JhengHei"/>
            </a:endParaRPr>
          </a:p>
          <a:p>
            <a:pPr marL="409575" algn="ctr">
              <a:lnSpc>
                <a:spcPts val="1075"/>
              </a:lnSpc>
              <a:spcBef>
                <a:spcPts val="925"/>
              </a:spcBef>
            </a:pPr>
            <a:r>
              <a:rPr sz="900" b="1" spc="-5" dirty="0">
                <a:latin typeface="ＭＳ Ｐゴシック"/>
                <a:cs typeface="ＭＳ Ｐゴシック"/>
              </a:rPr>
              <a:t>一般社団法人  行政エンジニア支援機構</a:t>
            </a:r>
            <a:endParaRPr sz="900">
              <a:latin typeface="ＭＳ Ｐゴシック"/>
              <a:cs typeface="ＭＳ Ｐゴシック"/>
            </a:endParaRPr>
          </a:p>
          <a:p>
            <a:pPr marL="407034" algn="ctr">
              <a:lnSpc>
                <a:spcPts val="1435"/>
              </a:lnSpc>
            </a:pPr>
            <a:r>
              <a:rPr sz="1200" b="1" dirty="0">
                <a:latin typeface="ＭＳ Ｐゴシック"/>
                <a:cs typeface="ＭＳ Ｐゴシック"/>
              </a:rPr>
              <a:t>［</a:t>
            </a:r>
            <a:r>
              <a:rPr sz="1200" b="1" dirty="0">
                <a:latin typeface="Arial"/>
                <a:cs typeface="Arial"/>
              </a:rPr>
              <a:t>SORAE</a:t>
            </a:r>
            <a:r>
              <a:rPr sz="1200" b="1" dirty="0">
                <a:latin typeface="ＭＳ Ｐゴシック"/>
                <a:cs typeface="ＭＳ Ｐゴシック"/>
              </a:rPr>
              <a:t>（そらゑ</a:t>
            </a:r>
            <a:r>
              <a:rPr sz="1200" b="1" spc="-25" dirty="0">
                <a:latin typeface="ＭＳ Ｐゴシック"/>
                <a:cs typeface="ＭＳ Ｐゴシック"/>
              </a:rPr>
              <a:t>）］</a:t>
            </a:r>
            <a:endParaRPr sz="1200">
              <a:latin typeface="ＭＳ Ｐゴシック"/>
              <a:cs typeface="ＭＳ Ｐゴシック"/>
            </a:endParaRPr>
          </a:p>
          <a:p>
            <a:pPr marL="12700" marR="5080" algn="just">
              <a:lnSpc>
                <a:spcPct val="100899"/>
              </a:lnSpc>
              <a:spcBef>
                <a:spcPts val="505"/>
              </a:spcBef>
            </a:pPr>
            <a:r>
              <a:rPr sz="800" spc="110" dirty="0">
                <a:latin typeface="ＭＳ Ｐゴシック"/>
                <a:cs typeface="ＭＳ Ｐゴシック"/>
              </a:rPr>
              <a:t>【概要】 </a:t>
            </a:r>
            <a:r>
              <a:rPr sz="800" spc="5" dirty="0">
                <a:latin typeface="Arial"/>
                <a:cs typeface="Arial"/>
              </a:rPr>
              <a:t>SORAE</a:t>
            </a:r>
            <a:r>
              <a:rPr sz="800" spc="5" dirty="0">
                <a:latin typeface="ＭＳ Ｐゴシック"/>
                <a:cs typeface="ＭＳ Ｐゴシック"/>
              </a:rPr>
              <a:t>（</a:t>
            </a:r>
            <a:r>
              <a:rPr sz="800" spc="25" dirty="0">
                <a:latin typeface="ＭＳ Ｐゴシック"/>
                <a:cs typeface="ＭＳ Ｐゴシック"/>
              </a:rPr>
              <a:t>そらゑ</a:t>
            </a:r>
            <a:r>
              <a:rPr sz="800" spc="20" dirty="0">
                <a:latin typeface="ＭＳ Ｐゴシック"/>
                <a:cs typeface="ＭＳ Ｐゴシック"/>
              </a:rPr>
              <a:t>）</a:t>
            </a:r>
            <a:r>
              <a:rPr sz="800" dirty="0">
                <a:latin typeface="ＭＳ Ｐゴシック"/>
                <a:cs typeface="ＭＳ Ｐゴシック"/>
              </a:rPr>
              <a:t>は、公務員が公務員を支援</a:t>
            </a:r>
            <a:r>
              <a:rPr sz="800" spc="10" dirty="0">
                <a:latin typeface="ＭＳ Ｐゴシック"/>
                <a:cs typeface="ＭＳ Ｐゴシック"/>
              </a:rPr>
              <a:t>するために設立したプラットフォームです。主に技術系</a:t>
            </a:r>
            <a:r>
              <a:rPr sz="800" dirty="0">
                <a:latin typeface="ＭＳ Ｐゴシック"/>
                <a:cs typeface="ＭＳ Ｐゴシック"/>
              </a:rPr>
              <a:t>の公務員が、専門や役職にとらわれず自由に討議・交流・伴走し、実務的な知見や仲間を得ながら『人の群マネ』</a:t>
            </a:r>
            <a:r>
              <a:rPr sz="800" spc="-10" dirty="0">
                <a:latin typeface="ＭＳ Ｐゴシック"/>
                <a:cs typeface="ＭＳ Ｐゴシック"/>
              </a:rPr>
              <a:t>を実践することで、地域の課題解決に共に取り組みます</a:t>
            </a:r>
            <a:r>
              <a:rPr sz="800" dirty="0">
                <a:latin typeface="ＭＳ Ｐゴシック"/>
                <a:cs typeface="ＭＳ Ｐゴシック"/>
              </a:rPr>
              <a:t>。</a:t>
            </a:r>
            <a:endParaRPr sz="800">
              <a:latin typeface="ＭＳ Ｐゴシック"/>
              <a:cs typeface="ＭＳ Ｐゴシック"/>
            </a:endParaRPr>
          </a:p>
        </p:txBody>
      </p:sp>
      <p:graphicFrame>
        <p:nvGraphicFramePr>
          <p:cNvPr id="118" name="object 118"/>
          <p:cNvGraphicFramePr>
            <a:graphicFrameLocks noGrp="1"/>
          </p:cNvGraphicFramePr>
          <p:nvPr/>
        </p:nvGraphicFramePr>
        <p:xfrm>
          <a:off x="281951" y="3665835"/>
          <a:ext cx="2244088" cy="224790"/>
        </p:xfrm>
        <a:graphic>
          <a:graphicData uri="http://schemas.openxmlformats.org/drawingml/2006/table">
            <a:tbl>
              <a:tblPr firstRow="1" bandRow="1">
                <a:tableStyleId>{2D5ABB26-0587-4C30-8999-92F81FD0307C}</a:tableStyleId>
              </a:tblPr>
              <a:tblGrid>
                <a:gridCol w="450850">
                  <a:extLst>
                    <a:ext uri="{9D8B030D-6E8A-4147-A177-3AD203B41FA5}">
                      <a16:colId xmlns:a16="http://schemas.microsoft.com/office/drawing/2014/main" val="20000"/>
                    </a:ext>
                  </a:extLst>
                </a:gridCol>
                <a:gridCol w="461009">
                  <a:extLst>
                    <a:ext uri="{9D8B030D-6E8A-4147-A177-3AD203B41FA5}">
                      <a16:colId xmlns:a16="http://schemas.microsoft.com/office/drawing/2014/main" val="20001"/>
                    </a:ext>
                  </a:extLst>
                </a:gridCol>
                <a:gridCol w="671195">
                  <a:extLst>
                    <a:ext uri="{9D8B030D-6E8A-4147-A177-3AD203B41FA5}">
                      <a16:colId xmlns:a16="http://schemas.microsoft.com/office/drawing/2014/main" val="20002"/>
                    </a:ext>
                  </a:extLst>
                </a:gridCol>
                <a:gridCol w="661034">
                  <a:extLst>
                    <a:ext uri="{9D8B030D-6E8A-4147-A177-3AD203B41FA5}">
                      <a16:colId xmlns:a16="http://schemas.microsoft.com/office/drawing/2014/main" val="20003"/>
                    </a:ext>
                  </a:extLst>
                </a:gridCol>
              </a:tblGrid>
              <a:tr h="224790">
                <a:tc>
                  <a:txBody>
                    <a:bodyPr/>
                    <a:lstStyle/>
                    <a:p>
                      <a:pPr marL="140335">
                        <a:lnSpc>
                          <a:spcPct val="100000"/>
                        </a:lnSpc>
                        <a:spcBef>
                          <a:spcPts val="555"/>
                        </a:spcBef>
                      </a:pPr>
                      <a:r>
                        <a:rPr sz="600" b="1" spc="-25" dirty="0">
                          <a:solidFill>
                            <a:srgbClr val="D9D9D9"/>
                          </a:solidFill>
                          <a:latin typeface="ＭＳ Ｐゴシック"/>
                          <a:cs typeface="ＭＳ Ｐゴシック"/>
                        </a:rPr>
                        <a:t>資格</a:t>
                      </a:r>
                      <a:endParaRPr sz="600">
                        <a:latin typeface="ＭＳ Ｐゴシック"/>
                        <a:cs typeface="ＭＳ Ｐゴシック"/>
                      </a:endParaRPr>
                    </a:p>
                  </a:txBody>
                  <a:tcPr marL="0" marR="0" marT="70485" marB="0">
                    <a:lnL w="3175">
                      <a:solidFill>
                        <a:srgbClr val="D9D9D9"/>
                      </a:solidFill>
                      <a:prstDash val="solid"/>
                    </a:lnL>
                    <a:lnR w="3175">
                      <a:solidFill>
                        <a:srgbClr val="5B9BD4"/>
                      </a:solidFill>
                      <a:prstDash val="solid"/>
                    </a:lnR>
                    <a:lnT w="3175">
                      <a:solidFill>
                        <a:srgbClr val="D9D9D9"/>
                      </a:solidFill>
                      <a:prstDash val="solid"/>
                    </a:lnT>
                    <a:lnB w="3175">
                      <a:solidFill>
                        <a:srgbClr val="D9D9D9"/>
                      </a:solidFill>
                      <a:prstDash val="solid"/>
                    </a:lnB>
                    <a:solidFill>
                      <a:srgbClr val="F1F1F1"/>
                    </a:solidFill>
                  </a:tcPr>
                </a:tc>
                <a:tc>
                  <a:txBody>
                    <a:bodyPr/>
                    <a:lstStyle/>
                    <a:p>
                      <a:pPr marL="150495">
                        <a:lnSpc>
                          <a:spcPct val="100000"/>
                        </a:lnSpc>
                        <a:spcBef>
                          <a:spcPts val="555"/>
                        </a:spcBef>
                      </a:pPr>
                      <a:r>
                        <a:rPr sz="600" b="1" spc="-25" dirty="0">
                          <a:solidFill>
                            <a:srgbClr val="5B9BD4"/>
                          </a:solidFill>
                          <a:latin typeface="ＭＳ Ｐゴシック"/>
                          <a:cs typeface="ＭＳ Ｐゴシック"/>
                        </a:rPr>
                        <a:t>表彰</a:t>
                      </a:r>
                      <a:endParaRPr sz="600">
                        <a:latin typeface="ＭＳ Ｐゴシック"/>
                        <a:cs typeface="ＭＳ Ｐゴシック"/>
                      </a:endParaRPr>
                    </a:p>
                  </a:txBody>
                  <a:tcPr marL="0" marR="0" marT="70485" marB="0">
                    <a:lnL w="3175">
                      <a:solidFill>
                        <a:srgbClr val="5B9BD4"/>
                      </a:solidFill>
                      <a:prstDash val="solid"/>
                    </a:lnL>
                    <a:lnR w="3175">
                      <a:solidFill>
                        <a:srgbClr val="EC7C30"/>
                      </a:solidFill>
                      <a:prstDash val="solid"/>
                    </a:lnR>
                    <a:lnT w="3175">
                      <a:solidFill>
                        <a:srgbClr val="5B9BD4"/>
                      </a:solidFill>
                      <a:prstDash val="solid"/>
                    </a:lnT>
                    <a:lnB w="3175">
                      <a:solidFill>
                        <a:srgbClr val="5B9BD4"/>
                      </a:solidFill>
                      <a:prstDash val="solid"/>
                    </a:lnB>
                    <a:solidFill>
                      <a:srgbClr val="DEEBF7"/>
                    </a:solidFill>
                  </a:tcPr>
                </a:tc>
                <a:tc>
                  <a:txBody>
                    <a:bodyPr/>
                    <a:lstStyle/>
                    <a:p>
                      <a:pPr algn="ctr">
                        <a:lnSpc>
                          <a:spcPct val="100000"/>
                        </a:lnSpc>
                        <a:spcBef>
                          <a:spcPts val="185"/>
                        </a:spcBef>
                      </a:pPr>
                      <a:r>
                        <a:rPr sz="600" b="1" dirty="0">
                          <a:solidFill>
                            <a:srgbClr val="EC7C30"/>
                          </a:solidFill>
                          <a:latin typeface="ＭＳ Ｐゴシック"/>
                          <a:cs typeface="ＭＳ Ｐゴシック"/>
                        </a:rPr>
                        <a:t>研修・交流・講演</a:t>
                      </a:r>
                      <a:r>
                        <a:rPr sz="600" b="1" spc="-365" dirty="0">
                          <a:solidFill>
                            <a:srgbClr val="EC7C30"/>
                          </a:solidFill>
                          <a:latin typeface="ＭＳ Ｐゴシック"/>
                          <a:cs typeface="ＭＳ Ｐゴシック"/>
                        </a:rPr>
                        <a:t>・</a:t>
                      </a:r>
                      <a:endParaRPr sz="600">
                        <a:latin typeface="ＭＳ Ｐゴシック"/>
                        <a:cs typeface="ＭＳ Ｐゴシック"/>
                      </a:endParaRPr>
                    </a:p>
                    <a:p>
                      <a:pPr algn="ctr">
                        <a:lnSpc>
                          <a:spcPct val="100000"/>
                        </a:lnSpc>
                        <a:spcBef>
                          <a:spcPts val="20"/>
                        </a:spcBef>
                      </a:pPr>
                      <a:r>
                        <a:rPr sz="600" b="1" spc="-25" dirty="0">
                          <a:solidFill>
                            <a:srgbClr val="EC7C30"/>
                          </a:solidFill>
                          <a:latin typeface="ＭＳ Ｐゴシック"/>
                          <a:cs typeface="ＭＳ Ｐゴシック"/>
                        </a:rPr>
                        <a:t>助言</a:t>
                      </a:r>
                      <a:endParaRPr sz="600">
                        <a:latin typeface="ＭＳ Ｐゴシック"/>
                        <a:cs typeface="ＭＳ Ｐゴシック"/>
                      </a:endParaRPr>
                    </a:p>
                  </a:txBody>
                  <a:tcPr marL="0" marR="0" marT="23495" marB="0">
                    <a:lnL w="3175">
                      <a:solidFill>
                        <a:srgbClr val="EC7C30"/>
                      </a:solidFill>
                      <a:prstDash val="solid"/>
                    </a:lnL>
                    <a:lnR w="3175">
                      <a:solidFill>
                        <a:srgbClr val="00AF50"/>
                      </a:solidFill>
                      <a:prstDash val="solid"/>
                    </a:lnR>
                    <a:lnT w="3175">
                      <a:solidFill>
                        <a:srgbClr val="EC7C30"/>
                      </a:solidFill>
                      <a:prstDash val="solid"/>
                    </a:lnT>
                    <a:lnB w="3175">
                      <a:solidFill>
                        <a:srgbClr val="EC7C30"/>
                      </a:solidFill>
                      <a:prstDash val="solid"/>
                    </a:lnB>
                    <a:solidFill>
                      <a:srgbClr val="FAE4D5"/>
                    </a:solidFill>
                  </a:tcPr>
                </a:tc>
                <a:tc>
                  <a:txBody>
                    <a:bodyPr/>
                    <a:lstStyle/>
                    <a:p>
                      <a:pPr marL="7620" algn="ctr">
                        <a:lnSpc>
                          <a:spcPct val="100000"/>
                        </a:lnSpc>
                        <a:spcBef>
                          <a:spcPts val="185"/>
                        </a:spcBef>
                      </a:pPr>
                      <a:r>
                        <a:rPr sz="600" b="1" spc="-15" dirty="0">
                          <a:solidFill>
                            <a:srgbClr val="00AF50"/>
                          </a:solidFill>
                          <a:latin typeface="ＭＳ Ｐゴシック"/>
                          <a:cs typeface="ＭＳ Ｐゴシック"/>
                        </a:rPr>
                        <a:t>新技術のマッチン</a:t>
                      </a:r>
                      <a:endParaRPr sz="600">
                        <a:latin typeface="ＭＳ Ｐゴシック"/>
                        <a:cs typeface="ＭＳ Ｐゴシック"/>
                      </a:endParaRPr>
                    </a:p>
                    <a:p>
                      <a:pPr marL="8255" algn="ctr">
                        <a:lnSpc>
                          <a:spcPct val="100000"/>
                        </a:lnSpc>
                        <a:spcBef>
                          <a:spcPts val="20"/>
                        </a:spcBef>
                      </a:pPr>
                      <a:r>
                        <a:rPr sz="600" b="1" spc="-10" dirty="0">
                          <a:solidFill>
                            <a:srgbClr val="00AF50"/>
                          </a:solidFill>
                          <a:latin typeface="ＭＳ Ｐゴシック"/>
                          <a:cs typeface="ＭＳ Ｐゴシック"/>
                        </a:rPr>
                        <a:t>グ・情報共有</a:t>
                      </a:r>
                      <a:endParaRPr sz="600">
                        <a:latin typeface="ＭＳ Ｐゴシック"/>
                        <a:cs typeface="ＭＳ Ｐゴシック"/>
                      </a:endParaRPr>
                    </a:p>
                  </a:txBody>
                  <a:tcPr marL="0" marR="0" marT="23495" marB="0">
                    <a:lnL w="3175">
                      <a:solidFill>
                        <a:srgbClr val="00AF50"/>
                      </a:solidFill>
                      <a:prstDash val="solid"/>
                    </a:lnL>
                    <a:lnR w="3175">
                      <a:solidFill>
                        <a:srgbClr val="00AF50"/>
                      </a:solidFill>
                      <a:prstDash val="solid"/>
                    </a:lnR>
                    <a:lnT w="3175">
                      <a:solidFill>
                        <a:srgbClr val="00AF50"/>
                      </a:solidFill>
                      <a:prstDash val="solid"/>
                    </a:lnT>
                    <a:lnB w="3175">
                      <a:solidFill>
                        <a:srgbClr val="00AF50"/>
                      </a:solidFill>
                      <a:prstDash val="solid"/>
                    </a:lnB>
                    <a:solidFill>
                      <a:srgbClr val="E1EFD9"/>
                    </a:solidFill>
                  </a:tcPr>
                </a:tc>
                <a:extLst>
                  <a:ext uri="{0D108BD9-81ED-4DB2-BD59-A6C34878D82A}">
                    <a16:rowId xmlns:a16="http://schemas.microsoft.com/office/drawing/2014/main" val="10000"/>
                  </a:ext>
                </a:extLst>
              </a:tr>
            </a:tbl>
          </a:graphicData>
        </a:graphic>
      </p:graphicFrame>
      <p:sp>
        <p:nvSpPr>
          <p:cNvPr id="119" name="object 119"/>
          <p:cNvSpPr txBox="1"/>
          <p:nvPr/>
        </p:nvSpPr>
        <p:spPr>
          <a:xfrm>
            <a:off x="274797" y="3509664"/>
            <a:ext cx="512445" cy="142240"/>
          </a:xfrm>
          <a:prstGeom prst="rect">
            <a:avLst/>
          </a:prstGeom>
        </p:spPr>
        <p:txBody>
          <a:bodyPr vert="horz" wrap="square" lIns="0" tIns="14604" rIns="0" bIns="0" rtlCol="0">
            <a:spAutoFit/>
          </a:bodyPr>
          <a:lstStyle/>
          <a:p>
            <a:pPr marL="12700">
              <a:lnSpc>
                <a:spcPct val="100000"/>
              </a:lnSpc>
              <a:spcBef>
                <a:spcPts val="114"/>
              </a:spcBef>
            </a:pPr>
            <a:r>
              <a:rPr sz="750" dirty="0">
                <a:latin typeface="ＭＳ Ｐゴシック"/>
                <a:cs typeface="ＭＳ Ｐゴシック"/>
              </a:rPr>
              <a:t>【支援内容</a:t>
            </a:r>
            <a:r>
              <a:rPr sz="750" spc="-750" dirty="0">
                <a:latin typeface="ＭＳ Ｐゴシック"/>
                <a:cs typeface="ＭＳ Ｐゴシック"/>
              </a:rPr>
              <a:t>】</a:t>
            </a:r>
            <a:endParaRPr sz="750">
              <a:latin typeface="ＭＳ Ｐゴシック"/>
              <a:cs typeface="ＭＳ Ｐゴシック"/>
            </a:endParaRPr>
          </a:p>
        </p:txBody>
      </p:sp>
      <p:sp>
        <p:nvSpPr>
          <p:cNvPr id="120" name="object 120"/>
          <p:cNvSpPr txBox="1"/>
          <p:nvPr/>
        </p:nvSpPr>
        <p:spPr>
          <a:xfrm>
            <a:off x="352118" y="4802121"/>
            <a:ext cx="849630" cy="149225"/>
          </a:xfrm>
          <a:prstGeom prst="rect">
            <a:avLst/>
          </a:prstGeom>
        </p:spPr>
        <p:txBody>
          <a:bodyPr vert="horz" wrap="square" lIns="0" tIns="13970" rIns="0" bIns="0" rtlCol="0">
            <a:spAutoFit/>
          </a:bodyPr>
          <a:lstStyle/>
          <a:p>
            <a:pPr marL="12700">
              <a:lnSpc>
                <a:spcPct val="100000"/>
              </a:lnSpc>
              <a:spcBef>
                <a:spcPts val="110"/>
              </a:spcBef>
            </a:pPr>
            <a:r>
              <a:rPr sz="800" spc="-15" dirty="0">
                <a:latin typeface="ＭＳ Ｐゴシック"/>
                <a:cs typeface="ＭＳ Ｐゴシック"/>
              </a:rPr>
              <a:t>新技術の実証実験</a:t>
            </a:r>
            <a:endParaRPr sz="800">
              <a:latin typeface="ＭＳ Ｐゴシック"/>
              <a:cs typeface="ＭＳ Ｐゴシック"/>
            </a:endParaRPr>
          </a:p>
        </p:txBody>
      </p:sp>
      <p:grpSp>
        <p:nvGrpSpPr>
          <p:cNvPr id="121" name="object 121"/>
          <p:cNvGrpSpPr/>
          <p:nvPr/>
        </p:nvGrpSpPr>
        <p:grpSpPr>
          <a:xfrm>
            <a:off x="310117" y="3936520"/>
            <a:ext cx="2169160" cy="853440"/>
            <a:chOff x="310117" y="3936520"/>
            <a:chExt cx="2169160" cy="853440"/>
          </a:xfrm>
        </p:grpSpPr>
        <p:pic>
          <p:nvPicPr>
            <p:cNvPr id="122" name="object 122"/>
            <p:cNvPicPr/>
            <p:nvPr/>
          </p:nvPicPr>
          <p:blipFill>
            <a:blip r:embed="rId61" cstate="print"/>
            <a:stretch>
              <a:fillRect/>
            </a:stretch>
          </p:blipFill>
          <p:spPr>
            <a:xfrm>
              <a:off x="310117" y="3940035"/>
              <a:ext cx="1011042" cy="849401"/>
            </a:xfrm>
            <a:prstGeom prst="rect">
              <a:avLst/>
            </a:prstGeom>
          </p:spPr>
        </p:pic>
        <p:pic>
          <p:nvPicPr>
            <p:cNvPr id="123" name="object 123"/>
            <p:cNvPicPr/>
            <p:nvPr/>
          </p:nvPicPr>
          <p:blipFill>
            <a:blip r:embed="rId62" cstate="print"/>
            <a:stretch>
              <a:fillRect/>
            </a:stretch>
          </p:blipFill>
          <p:spPr>
            <a:xfrm>
              <a:off x="1468823" y="3936520"/>
              <a:ext cx="1009871" cy="847057"/>
            </a:xfrm>
            <a:prstGeom prst="rect">
              <a:avLst/>
            </a:prstGeom>
          </p:spPr>
        </p:pic>
      </p:grpSp>
      <p:sp>
        <p:nvSpPr>
          <p:cNvPr id="124" name="object 124"/>
          <p:cNvSpPr txBox="1"/>
          <p:nvPr/>
        </p:nvSpPr>
        <p:spPr>
          <a:xfrm>
            <a:off x="1397644" y="4802121"/>
            <a:ext cx="1124585" cy="149225"/>
          </a:xfrm>
          <a:prstGeom prst="rect">
            <a:avLst/>
          </a:prstGeom>
        </p:spPr>
        <p:txBody>
          <a:bodyPr vert="horz" wrap="square" lIns="0" tIns="13970" rIns="0" bIns="0" rtlCol="0">
            <a:spAutoFit/>
          </a:bodyPr>
          <a:lstStyle/>
          <a:p>
            <a:pPr marL="12700">
              <a:lnSpc>
                <a:spcPct val="100000"/>
              </a:lnSpc>
              <a:spcBef>
                <a:spcPts val="110"/>
              </a:spcBef>
            </a:pPr>
            <a:r>
              <a:rPr sz="800" spc="-20" dirty="0">
                <a:latin typeface="ＭＳ Ｐゴシック"/>
                <a:cs typeface="ＭＳ Ｐゴシック"/>
              </a:rPr>
              <a:t>学生による橋梁点検体験</a:t>
            </a:r>
            <a:endParaRPr sz="800">
              <a:latin typeface="ＭＳ Ｐゴシック"/>
              <a:cs typeface="ＭＳ Ｐゴシック"/>
            </a:endParaRPr>
          </a:p>
        </p:txBody>
      </p:sp>
      <p:grpSp>
        <p:nvGrpSpPr>
          <p:cNvPr id="125" name="object 125"/>
          <p:cNvGrpSpPr/>
          <p:nvPr/>
        </p:nvGrpSpPr>
        <p:grpSpPr>
          <a:xfrm>
            <a:off x="192963" y="5000303"/>
            <a:ext cx="2373630" cy="921385"/>
            <a:chOff x="192963" y="5000303"/>
            <a:chExt cx="2373630" cy="921385"/>
          </a:xfrm>
        </p:grpSpPr>
        <p:pic>
          <p:nvPicPr>
            <p:cNvPr id="126" name="object 126"/>
            <p:cNvPicPr/>
            <p:nvPr/>
          </p:nvPicPr>
          <p:blipFill>
            <a:blip r:embed="rId63" cstate="print"/>
            <a:stretch>
              <a:fillRect/>
            </a:stretch>
          </p:blipFill>
          <p:spPr>
            <a:xfrm>
              <a:off x="192963" y="5000303"/>
              <a:ext cx="1322673" cy="920868"/>
            </a:xfrm>
            <a:prstGeom prst="rect">
              <a:avLst/>
            </a:prstGeom>
          </p:spPr>
        </p:pic>
        <p:pic>
          <p:nvPicPr>
            <p:cNvPr id="127" name="object 127"/>
            <p:cNvPicPr/>
            <p:nvPr/>
          </p:nvPicPr>
          <p:blipFill>
            <a:blip r:embed="rId64" cstate="print"/>
            <a:stretch>
              <a:fillRect/>
            </a:stretch>
          </p:blipFill>
          <p:spPr>
            <a:xfrm>
              <a:off x="1492254" y="5094030"/>
              <a:ext cx="1074306" cy="691236"/>
            </a:xfrm>
            <a:prstGeom prst="rect">
              <a:avLst/>
            </a:prstGeom>
          </p:spPr>
        </p:pic>
      </p:grpSp>
      <p:sp>
        <p:nvSpPr>
          <p:cNvPr id="128" name="object 128"/>
          <p:cNvSpPr txBox="1"/>
          <p:nvPr/>
        </p:nvSpPr>
        <p:spPr>
          <a:xfrm>
            <a:off x="3732044" y="2699121"/>
            <a:ext cx="2005964" cy="391160"/>
          </a:xfrm>
          <a:prstGeom prst="rect">
            <a:avLst/>
          </a:prstGeom>
        </p:spPr>
        <p:txBody>
          <a:bodyPr vert="horz" wrap="square" lIns="0" tIns="15240" rIns="0" bIns="0" rtlCol="0">
            <a:spAutoFit/>
          </a:bodyPr>
          <a:lstStyle/>
          <a:p>
            <a:pPr marL="12700" marR="5080" algn="just">
              <a:lnSpc>
                <a:spcPct val="99100"/>
              </a:lnSpc>
              <a:spcBef>
                <a:spcPts val="120"/>
              </a:spcBef>
            </a:pPr>
            <a:r>
              <a:rPr sz="800" spc="5" dirty="0">
                <a:latin typeface="ＭＳ Ｐゴシック"/>
                <a:cs typeface="ＭＳ Ｐゴシック"/>
              </a:rPr>
              <a:t>新たな施策を含めてインフラメンテナンス</a:t>
            </a:r>
            <a:r>
              <a:rPr sz="800" spc="-765" dirty="0">
                <a:latin typeface="ＭＳ Ｐゴシック"/>
                <a:cs typeface="ＭＳ Ｐゴシック"/>
              </a:rPr>
              <a:t>に</a:t>
            </a:r>
            <a:r>
              <a:rPr sz="800" spc="5" dirty="0">
                <a:latin typeface="ＭＳ Ｐゴシック"/>
                <a:cs typeface="ＭＳ Ｐゴシック"/>
              </a:rPr>
              <a:t>関して、ご相談がございましたら、相談窓</a:t>
            </a:r>
            <a:r>
              <a:rPr sz="800" spc="-10" dirty="0">
                <a:latin typeface="ＭＳ Ｐゴシック"/>
                <a:cs typeface="ＭＳ Ｐゴシック"/>
              </a:rPr>
              <a:t>口までお問い合わせください。</a:t>
            </a:r>
            <a:endParaRPr sz="800">
              <a:latin typeface="ＭＳ Ｐゴシック"/>
              <a:cs typeface="ＭＳ Ｐゴシック"/>
            </a:endParaRPr>
          </a:p>
        </p:txBody>
      </p:sp>
      <p:sp>
        <p:nvSpPr>
          <p:cNvPr id="129" name="object 129"/>
          <p:cNvSpPr txBox="1"/>
          <p:nvPr/>
        </p:nvSpPr>
        <p:spPr>
          <a:xfrm>
            <a:off x="4000816" y="1428631"/>
            <a:ext cx="1511935" cy="400050"/>
          </a:xfrm>
          <a:prstGeom prst="rect">
            <a:avLst/>
          </a:prstGeom>
        </p:spPr>
        <p:txBody>
          <a:bodyPr vert="horz" wrap="square" lIns="0" tIns="15875" rIns="0" bIns="0" rtlCol="0">
            <a:spAutoFit/>
          </a:bodyPr>
          <a:lstStyle/>
          <a:p>
            <a:pPr marL="1905" algn="ctr">
              <a:lnSpc>
                <a:spcPct val="100000"/>
              </a:lnSpc>
              <a:spcBef>
                <a:spcPts val="125"/>
              </a:spcBef>
            </a:pPr>
            <a:r>
              <a:rPr sz="1200" b="1" spc="-10" dirty="0">
                <a:latin typeface="ＭＳ Ｐゴシック"/>
                <a:cs typeface="ＭＳ Ｐゴシック"/>
              </a:rPr>
              <a:t>各地方整備局</a:t>
            </a:r>
            <a:endParaRPr sz="1200">
              <a:latin typeface="ＭＳ Ｐゴシック"/>
              <a:cs typeface="ＭＳ Ｐゴシック"/>
            </a:endParaRPr>
          </a:p>
          <a:p>
            <a:pPr algn="ctr">
              <a:lnSpc>
                <a:spcPct val="100000"/>
              </a:lnSpc>
              <a:spcBef>
                <a:spcPts val="35"/>
              </a:spcBef>
            </a:pPr>
            <a:r>
              <a:rPr sz="1200" b="1" spc="-50" dirty="0">
                <a:latin typeface="ＭＳ Ｐゴシック"/>
                <a:cs typeface="ＭＳ Ｐゴシック"/>
              </a:rPr>
              <a:t>自治体メンテ相談窓口</a:t>
            </a:r>
            <a:endParaRPr sz="1200">
              <a:latin typeface="ＭＳ Ｐゴシック"/>
              <a:cs typeface="ＭＳ Ｐゴシック"/>
            </a:endParaRPr>
          </a:p>
        </p:txBody>
      </p:sp>
      <p:pic>
        <p:nvPicPr>
          <p:cNvPr id="130" name="object 130"/>
          <p:cNvPicPr/>
          <p:nvPr/>
        </p:nvPicPr>
        <p:blipFill>
          <a:blip r:embed="rId65" cstate="print"/>
          <a:stretch>
            <a:fillRect/>
          </a:stretch>
        </p:blipFill>
        <p:spPr>
          <a:xfrm>
            <a:off x="3289306" y="1448068"/>
            <a:ext cx="324517" cy="374908"/>
          </a:xfrm>
          <a:prstGeom prst="rect">
            <a:avLst/>
          </a:prstGeom>
        </p:spPr>
      </p:pic>
      <p:sp>
        <p:nvSpPr>
          <p:cNvPr id="131" name="object 131"/>
          <p:cNvSpPr txBox="1"/>
          <p:nvPr/>
        </p:nvSpPr>
        <p:spPr>
          <a:xfrm>
            <a:off x="3265769" y="1814377"/>
            <a:ext cx="2654935" cy="764540"/>
          </a:xfrm>
          <a:prstGeom prst="rect">
            <a:avLst/>
          </a:prstGeom>
        </p:spPr>
        <p:txBody>
          <a:bodyPr vert="horz" wrap="square" lIns="0" tIns="13970" rIns="0" bIns="0" rtlCol="0">
            <a:spAutoFit/>
          </a:bodyPr>
          <a:lstStyle/>
          <a:p>
            <a:pPr marL="12700">
              <a:lnSpc>
                <a:spcPct val="100000"/>
              </a:lnSpc>
              <a:spcBef>
                <a:spcPts val="110"/>
              </a:spcBef>
            </a:pPr>
            <a:r>
              <a:rPr sz="800" spc="-15" dirty="0">
                <a:latin typeface="ＭＳ Ｐゴシック"/>
                <a:cs typeface="ＭＳ Ｐゴシック"/>
              </a:rPr>
              <a:t>【概要】</a:t>
            </a:r>
            <a:endParaRPr sz="800">
              <a:latin typeface="ＭＳ Ｐゴシック"/>
              <a:cs typeface="ＭＳ Ｐゴシック"/>
            </a:endParaRPr>
          </a:p>
          <a:p>
            <a:pPr marL="12700" marR="5080" algn="just">
              <a:lnSpc>
                <a:spcPct val="100000"/>
              </a:lnSpc>
              <a:spcBef>
                <a:spcPts val="45"/>
              </a:spcBef>
            </a:pPr>
            <a:r>
              <a:rPr sz="800" spc="10" dirty="0">
                <a:latin typeface="ＭＳ Ｐゴシック"/>
                <a:cs typeface="ＭＳ Ｐゴシック"/>
              </a:rPr>
              <a:t>国土交通省では、地方公共団体向けのインフラメンテナ</a:t>
            </a:r>
            <a:r>
              <a:rPr sz="800" spc="-720" dirty="0">
                <a:latin typeface="ＭＳ Ｐゴシック"/>
                <a:cs typeface="ＭＳ Ｐゴシック"/>
              </a:rPr>
              <a:t>ン</a:t>
            </a:r>
            <a:r>
              <a:rPr sz="800" spc="5" dirty="0">
                <a:latin typeface="ＭＳ Ｐゴシック"/>
                <a:cs typeface="ＭＳ Ｐゴシック"/>
              </a:rPr>
              <a:t>スに関する相談窓口として、「自治体メンテ相談窓口」</a:t>
            </a:r>
            <a:r>
              <a:rPr sz="800" spc="-5" dirty="0">
                <a:latin typeface="ＭＳ Ｐゴシック"/>
                <a:cs typeface="ＭＳ Ｐゴシック"/>
              </a:rPr>
              <a:t>を各地方整備局等の企画部等に設置しています。地域イ</a:t>
            </a:r>
            <a:r>
              <a:rPr sz="800" spc="5" dirty="0">
                <a:latin typeface="ＭＳ Ｐゴシック"/>
                <a:cs typeface="ＭＳ Ｐゴシック"/>
              </a:rPr>
              <a:t>ンフラ群再生戦略マネジメントや包括的民間委託の導入</a:t>
            </a:r>
            <a:r>
              <a:rPr sz="800" spc="-10" dirty="0">
                <a:latin typeface="ＭＳ Ｐゴシック"/>
                <a:cs typeface="ＭＳ Ｐゴシック"/>
              </a:rPr>
              <a:t>推進、新技術の導入促進など、新たな施策を含めた相談に対応しています。</a:t>
            </a:r>
            <a:endParaRPr sz="800">
              <a:latin typeface="ＭＳ Ｐゴシック"/>
              <a:cs typeface="ＭＳ Ｐゴシック"/>
            </a:endParaRPr>
          </a:p>
        </p:txBody>
      </p:sp>
      <p:sp>
        <p:nvSpPr>
          <p:cNvPr id="132" name="object 132"/>
          <p:cNvSpPr txBox="1"/>
          <p:nvPr/>
        </p:nvSpPr>
        <p:spPr>
          <a:xfrm>
            <a:off x="3448725" y="5936228"/>
            <a:ext cx="2423160" cy="107314"/>
          </a:xfrm>
          <a:prstGeom prst="rect">
            <a:avLst/>
          </a:prstGeom>
        </p:spPr>
        <p:txBody>
          <a:bodyPr vert="horz" wrap="square" lIns="0" tIns="17145" rIns="0" bIns="0" rtlCol="0">
            <a:spAutoFit/>
          </a:bodyPr>
          <a:lstStyle/>
          <a:p>
            <a:pPr marL="12700">
              <a:lnSpc>
                <a:spcPct val="100000"/>
              </a:lnSpc>
              <a:spcBef>
                <a:spcPts val="135"/>
              </a:spcBef>
            </a:pPr>
            <a:r>
              <a:rPr sz="500" spc="-10" dirty="0">
                <a:latin typeface="Arial"/>
                <a:cs typeface="Arial"/>
              </a:rPr>
              <a:t>URL</a:t>
            </a:r>
            <a:r>
              <a:rPr sz="500" spc="-10" dirty="0">
                <a:latin typeface="ＭＳ Ｐゴシック"/>
                <a:cs typeface="ＭＳ Ｐゴシック"/>
              </a:rPr>
              <a:t>：</a:t>
            </a:r>
            <a:r>
              <a:rPr sz="500" u="sng" spc="-10" dirty="0">
                <a:solidFill>
                  <a:srgbClr val="0462C1"/>
                </a:solidFill>
                <a:uFill>
                  <a:solidFill>
                    <a:srgbClr val="0462C1"/>
                  </a:solidFill>
                </a:uFill>
                <a:latin typeface="Arial"/>
                <a:cs typeface="Arial"/>
                <a:hlinkClick r:id="rId66"/>
              </a:rPr>
              <a:t>https://www.mlit.go.jp/sogoseisaku/maintenance/_pdf/activity01_pdf00.pd</a:t>
            </a:r>
            <a:r>
              <a:rPr sz="500" u="none" spc="-10" dirty="0">
                <a:solidFill>
                  <a:srgbClr val="0462C1"/>
                </a:solidFill>
                <a:latin typeface="Arial"/>
                <a:cs typeface="Arial"/>
                <a:hlinkClick r:id="rId66"/>
              </a:rPr>
              <a:t>f</a:t>
            </a:r>
            <a:endParaRPr sz="500">
              <a:latin typeface="Arial"/>
              <a:cs typeface="Arial"/>
            </a:endParaRPr>
          </a:p>
        </p:txBody>
      </p:sp>
      <p:graphicFrame>
        <p:nvGraphicFramePr>
          <p:cNvPr id="133" name="object 133"/>
          <p:cNvGraphicFramePr>
            <a:graphicFrameLocks noGrp="1"/>
          </p:cNvGraphicFramePr>
          <p:nvPr/>
        </p:nvGraphicFramePr>
        <p:xfrm>
          <a:off x="3397039" y="3684580"/>
          <a:ext cx="2495550" cy="251460"/>
        </p:xfrm>
        <a:graphic>
          <a:graphicData uri="http://schemas.openxmlformats.org/drawingml/2006/table">
            <a:tbl>
              <a:tblPr firstRow="1" bandRow="1">
                <a:tableStyleId>{2D5ABB26-0587-4C30-8999-92F81FD0307C}</a:tableStyleId>
              </a:tblPr>
              <a:tblGrid>
                <a:gridCol w="501015">
                  <a:extLst>
                    <a:ext uri="{9D8B030D-6E8A-4147-A177-3AD203B41FA5}">
                      <a16:colId xmlns:a16="http://schemas.microsoft.com/office/drawing/2014/main" val="20000"/>
                    </a:ext>
                  </a:extLst>
                </a:gridCol>
                <a:gridCol w="512445">
                  <a:extLst>
                    <a:ext uri="{9D8B030D-6E8A-4147-A177-3AD203B41FA5}">
                      <a16:colId xmlns:a16="http://schemas.microsoft.com/office/drawing/2014/main" val="20001"/>
                    </a:ext>
                  </a:extLst>
                </a:gridCol>
                <a:gridCol w="746760">
                  <a:extLst>
                    <a:ext uri="{9D8B030D-6E8A-4147-A177-3AD203B41FA5}">
                      <a16:colId xmlns:a16="http://schemas.microsoft.com/office/drawing/2014/main" val="20002"/>
                    </a:ext>
                  </a:extLst>
                </a:gridCol>
                <a:gridCol w="735330">
                  <a:extLst>
                    <a:ext uri="{9D8B030D-6E8A-4147-A177-3AD203B41FA5}">
                      <a16:colId xmlns:a16="http://schemas.microsoft.com/office/drawing/2014/main" val="20003"/>
                    </a:ext>
                  </a:extLst>
                </a:gridCol>
              </a:tblGrid>
              <a:tr h="251460">
                <a:tc>
                  <a:txBody>
                    <a:bodyPr/>
                    <a:lstStyle/>
                    <a:p>
                      <a:pPr marL="165100">
                        <a:lnSpc>
                          <a:spcPct val="100000"/>
                        </a:lnSpc>
                        <a:spcBef>
                          <a:spcPts val="665"/>
                        </a:spcBef>
                      </a:pPr>
                      <a:r>
                        <a:rPr sz="600" b="1" spc="-25" dirty="0">
                          <a:solidFill>
                            <a:srgbClr val="D9D9D9"/>
                          </a:solidFill>
                          <a:latin typeface="ＭＳ Ｐゴシック"/>
                          <a:cs typeface="ＭＳ Ｐゴシック"/>
                        </a:rPr>
                        <a:t>資格</a:t>
                      </a:r>
                      <a:endParaRPr sz="600">
                        <a:latin typeface="ＭＳ Ｐゴシック"/>
                        <a:cs typeface="ＭＳ Ｐゴシック"/>
                      </a:endParaRPr>
                    </a:p>
                  </a:txBody>
                  <a:tcPr marL="0" marR="0" marT="84455" marB="0">
                    <a:lnL w="3175">
                      <a:solidFill>
                        <a:srgbClr val="D9D9D9"/>
                      </a:solidFill>
                      <a:prstDash val="solid"/>
                    </a:lnL>
                    <a:lnR w="3175">
                      <a:solidFill>
                        <a:srgbClr val="D9D9D9"/>
                      </a:solidFill>
                      <a:prstDash val="solid"/>
                    </a:lnR>
                    <a:lnT w="3175">
                      <a:solidFill>
                        <a:srgbClr val="D9D9D9"/>
                      </a:solidFill>
                      <a:prstDash val="solid"/>
                    </a:lnT>
                    <a:lnB w="3175">
                      <a:solidFill>
                        <a:srgbClr val="D9D9D9"/>
                      </a:solidFill>
                      <a:prstDash val="solid"/>
                    </a:lnB>
                    <a:solidFill>
                      <a:srgbClr val="F1F1F1"/>
                    </a:solidFill>
                  </a:tcPr>
                </a:tc>
                <a:tc>
                  <a:txBody>
                    <a:bodyPr/>
                    <a:lstStyle/>
                    <a:p>
                      <a:pPr marL="1270" algn="ctr">
                        <a:lnSpc>
                          <a:spcPct val="100000"/>
                        </a:lnSpc>
                        <a:spcBef>
                          <a:spcPts val="665"/>
                        </a:spcBef>
                      </a:pPr>
                      <a:r>
                        <a:rPr sz="600" b="1" spc="-25" dirty="0">
                          <a:solidFill>
                            <a:srgbClr val="D9D9D9"/>
                          </a:solidFill>
                          <a:latin typeface="ＭＳ Ｐゴシック"/>
                          <a:cs typeface="ＭＳ Ｐゴシック"/>
                        </a:rPr>
                        <a:t>表彰</a:t>
                      </a:r>
                      <a:endParaRPr sz="600">
                        <a:latin typeface="ＭＳ Ｐゴシック"/>
                        <a:cs typeface="ＭＳ Ｐゴシック"/>
                      </a:endParaRPr>
                    </a:p>
                  </a:txBody>
                  <a:tcPr marL="0" marR="0" marT="84455" marB="0">
                    <a:lnL w="3175">
                      <a:solidFill>
                        <a:srgbClr val="D9D9D9"/>
                      </a:solidFill>
                      <a:prstDash val="solid"/>
                    </a:lnL>
                    <a:lnR w="3175">
                      <a:solidFill>
                        <a:srgbClr val="EC7C30"/>
                      </a:solidFill>
                      <a:prstDash val="solid"/>
                    </a:lnR>
                    <a:lnT w="3175">
                      <a:solidFill>
                        <a:srgbClr val="D9D9D9"/>
                      </a:solidFill>
                      <a:prstDash val="solid"/>
                    </a:lnT>
                    <a:lnB w="3175">
                      <a:solidFill>
                        <a:srgbClr val="D9D9D9"/>
                      </a:solidFill>
                      <a:prstDash val="solid"/>
                    </a:lnB>
                    <a:solidFill>
                      <a:srgbClr val="F1F1F1"/>
                    </a:solidFill>
                  </a:tcPr>
                </a:tc>
                <a:tc>
                  <a:txBody>
                    <a:bodyPr/>
                    <a:lstStyle/>
                    <a:p>
                      <a:pPr marL="334010" marR="30480" indent="-294640">
                        <a:lnSpc>
                          <a:spcPct val="102499"/>
                        </a:lnSpc>
                        <a:spcBef>
                          <a:spcPts val="275"/>
                        </a:spcBef>
                      </a:pPr>
                      <a:r>
                        <a:rPr sz="600" b="1" dirty="0">
                          <a:solidFill>
                            <a:srgbClr val="EC7C30"/>
                          </a:solidFill>
                          <a:latin typeface="ＭＳ Ｐゴシック"/>
                          <a:cs typeface="ＭＳ Ｐゴシック"/>
                        </a:rPr>
                        <a:t>研修・交流・講演</a:t>
                      </a:r>
                      <a:r>
                        <a:rPr sz="600" b="1" spc="-370" dirty="0">
                          <a:solidFill>
                            <a:srgbClr val="EC7C30"/>
                          </a:solidFill>
                          <a:latin typeface="ＭＳ Ｐゴシック"/>
                          <a:cs typeface="ＭＳ Ｐゴシック"/>
                        </a:rPr>
                        <a:t>・</a:t>
                      </a:r>
                      <a:r>
                        <a:rPr sz="600" b="1" spc="-25" dirty="0">
                          <a:solidFill>
                            <a:srgbClr val="EC7C30"/>
                          </a:solidFill>
                          <a:latin typeface="ＭＳ Ｐゴシック"/>
                          <a:cs typeface="ＭＳ Ｐゴシック"/>
                        </a:rPr>
                        <a:t>助言</a:t>
                      </a:r>
                      <a:endParaRPr sz="600">
                        <a:latin typeface="ＭＳ Ｐゴシック"/>
                        <a:cs typeface="ＭＳ Ｐゴシック"/>
                      </a:endParaRPr>
                    </a:p>
                  </a:txBody>
                  <a:tcPr marL="0" marR="0" marT="34925" marB="0">
                    <a:lnL w="3175">
                      <a:solidFill>
                        <a:srgbClr val="EC7C30"/>
                      </a:solidFill>
                      <a:prstDash val="solid"/>
                    </a:lnL>
                    <a:lnR w="3175">
                      <a:solidFill>
                        <a:srgbClr val="00AF50"/>
                      </a:solidFill>
                      <a:prstDash val="solid"/>
                    </a:lnR>
                    <a:lnT w="3175">
                      <a:solidFill>
                        <a:srgbClr val="EC7C30"/>
                      </a:solidFill>
                      <a:prstDash val="solid"/>
                    </a:lnT>
                    <a:lnB w="3175">
                      <a:solidFill>
                        <a:srgbClr val="EC7C30"/>
                      </a:solidFill>
                      <a:prstDash val="solid"/>
                    </a:lnB>
                    <a:solidFill>
                      <a:srgbClr val="FAE4D5"/>
                    </a:solidFill>
                  </a:tcPr>
                </a:tc>
                <a:tc>
                  <a:txBody>
                    <a:bodyPr/>
                    <a:lstStyle/>
                    <a:p>
                      <a:pPr marL="158115" marR="62865" indent="-77470">
                        <a:lnSpc>
                          <a:spcPct val="102499"/>
                        </a:lnSpc>
                        <a:spcBef>
                          <a:spcPts val="275"/>
                        </a:spcBef>
                      </a:pPr>
                      <a:r>
                        <a:rPr sz="600" b="1" dirty="0">
                          <a:solidFill>
                            <a:srgbClr val="00AF50"/>
                          </a:solidFill>
                          <a:latin typeface="ＭＳ Ｐゴシック"/>
                          <a:cs typeface="ＭＳ Ｐゴシック"/>
                        </a:rPr>
                        <a:t>新技術のマッチ</a:t>
                      </a:r>
                      <a:r>
                        <a:rPr sz="600" b="1" spc="-395" dirty="0">
                          <a:solidFill>
                            <a:srgbClr val="00AF50"/>
                          </a:solidFill>
                          <a:latin typeface="ＭＳ Ｐゴシック"/>
                          <a:cs typeface="ＭＳ Ｐゴシック"/>
                        </a:rPr>
                        <a:t>ン</a:t>
                      </a:r>
                      <a:r>
                        <a:rPr sz="600" b="1" spc="-10" dirty="0">
                          <a:solidFill>
                            <a:srgbClr val="00AF50"/>
                          </a:solidFill>
                          <a:latin typeface="ＭＳ Ｐゴシック"/>
                          <a:cs typeface="ＭＳ Ｐゴシック"/>
                        </a:rPr>
                        <a:t>グ・情報共有</a:t>
                      </a:r>
                      <a:endParaRPr sz="600">
                        <a:latin typeface="ＭＳ Ｐゴシック"/>
                        <a:cs typeface="ＭＳ Ｐゴシック"/>
                      </a:endParaRPr>
                    </a:p>
                  </a:txBody>
                  <a:tcPr marL="0" marR="0" marT="34925" marB="0">
                    <a:lnL w="3175">
                      <a:solidFill>
                        <a:srgbClr val="00AF50"/>
                      </a:solidFill>
                      <a:prstDash val="solid"/>
                    </a:lnL>
                    <a:lnR w="3175">
                      <a:solidFill>
                        <a:srgbClr val="00AF50"/>
                      </a:solidFill>
                      <a:prstDash val="solid"/>
                    </a:lnR>
                    <a:lnT w="3175">
                      <a:solidFill>
                        <a:srgbClr val="00AF50"/>
                      </a:solidFill>
                      <a:prstDash val="solid"/>
                    </a:lnT>
                    <a:lnB w="3175">
                      <a:solidFill>
                        <a:srgbClr val="00AF50"/>
                      </a:solidFill>
                      <a:prstDash val="solid"/>
                    </a:lnB>
                    <a:solidFill>
                      <a:srgbClr val="E1EFD9"/>
                    </a:solidFill>
                  </a:tcPr>
                </a:tc>
                <a:extLst>
                  <a:ext uri="{0D108BD9-81ED-4DB2-BD59-A6C34878D82A}">
                    <a16:rowId xmlns:a16="http://schemas.microsoft.com/office/drawing/2014/main" val="10000"/>
                  </a:ext>
                </a:extLst>
              </a:tr>
            </a:tbl>
          </a:graphicData>
        </a:graphic>
      </p:graphicFrame>
      <p:sp>
        <p:nvSpPr>
          <p:cNvPr id="134" name="object 134"/>
          <p:cNvSpPr txBox="1"/>
          <p:nvPr/>
        </p:nvSpPr>
        <p:spPr>
          <a:xfrm>
            <a:off x="3382631" y="3509664"/>
            <a:ext cx="512445" cy="142240"/>
          </a:xfrm>
          <a:prstGeom prst="rect">
            <a:avLst/>
          </a:prstGeom>
        </p:spPr>
        <p:txBody>
          <a:bodyPr vert="horz" wrap="square" lIns="0" tIns="14604" rIns="0" bIns="0" rtlCol="0">
            <a:spAutoFit/>
          </a:bodyPr>
          <a:lstStyle/>
          <a:p>
            <a:pPr marL="12700">
              <a:lnSpc>
                <a:spcPct val="100000"/>
              </a:lnSpc>
              <a:spcBef>
                <a:spcPts val="114"/>
              </a:spcBef>
            </a:pPr>
            <a:r>
              <a:rPr sz="750" dirty="0">
                <a:latin typeface="ＭＳ Ｐゴシック"/>
                <a:cs typeface="ＭＳ Ｐゴシック"/>
              </a:rPr>
              <a:t>【支援内容</a:t>
            </a:r>
            <a:r>
              <a:rPr sz="750" spc="-750" dirty="0">
                <a:latin typeface="ＭＳ Ｐゴシック"/>
                <a:cs typeface="ＭＳ Ｐゴシック"/>
              </a:rPr>
              <a:t>】</a:t>
            </a:r>
            <a:endParaRPr sz="750">
              <a:latin typeface="ＭＳ Ｐゴシック"/>
              <a:cs typeface="ＭＳ Ｐゴシック"/>
            </a:endParaRPr>
          </a:p>
        </p:txBody>
      </p:sp>
      <p:pic>
        <p:nvPicPr>
          <p:cNvPr id="135" name="object 135"/>
          <p:cNvPicPr/>
          <p:nvPr/>
        </p:nvPicPr>
        <p:blipFill>
          <a:blip r:embed="rId67" cstate="print"/>
          <a:stretch>
            <a:fillRect/>
          </a:stretch>
        </p:blipFill>
        <p:spPr>
          <a:xfrm>
            <a:off x="3599863" y="4724980"/>
            <a:ext cx="2032532" cy="1191504"/>
          </a:xfrm>
          <a:prstGeom prst="rect">
            <a:avLst/>
          </a:prstGeom>
        </p:spPr>
      </p:pic>
      <p:sp>
        <p:nvSpPr>
          <p:cNvPr id="136" name="object 136"/>
          <p:cNvSpPr txBox="1"/>
          <p:nvPr/>
        </p:nvSpPr>
        <p:spPr>
          <a:xfrm>
            <a:off x="3433495" y="4032583"/>
            <a:ext cx="569595" cy="107314"/>
          </a:xfrm>
          <a:prstGeom prst="rect">
            <a:avLst/>
          </a:prstGeom>
        </p:spPr>
        <p:txBody>
          <a:bodyPr vert="horz" wrap="square" lIns="0" tIns="17145" rIns="0" bIns="0" rtlCol="0">
            <a:spAutoFit/>
          </a:bodyPr>
          <a:lstStyle/>
          <a:p>
            <a:pPr marL="12700">
              <a:lnSpc>
                <a:spcPct val="100000"/>
              </a:lnSpc>
              <a:spcBef>
                <a:spcPts val="135"/>
              </a:spcBef>
            </a:pPr>
            <a:r>
              <a:rPr sz="500" spc="-10" dirty="0">
                <a:latin typeface="メイリオ"/>
                <a:cs typeface="メイリオ"/>
              </a:rPr>
              <a:t>＜相談内容の例＞</a:t>
            </a:r>
            <a:endParaRPr sz="500">
              <a:latin typeface="メイリオ"/>
              <a:cs typeface="メイリオ"/>
            </a:endParaRPr>
          </a:p>
        </p:txBody>
      </p:sp>
      <p:pic>
        <p:nvPicPr>
          <p:cNvPr id="137" name="object 137"/>
          <p:cNvPicPr/>
          <p:nvPr/>
        </p:nvPicPr>
        <p:blipFill>
          <a:blip r:embed="rId68" cstate="print"/>
          <a:stretch>
            <a:fillRect/>
          </a:stretch>
        </p:blipFill>
        <p:spPr>
          <a:xfrm>
            <a:off x="3517855" y="4162637"/>
            <a:ext cx="2183661" cy="442860"/>
          </a:xfrm>
          <a:prstGeom prst="rect">
            <a:avLst/>
          </a:prstGeom>
        </p:spPr>
      </p:pic>
      <p:sp>
        <p:nvSpPr>
          <p:cNvPr id="138" name="object 138"/>
          <p:cNvSpPr txBox="1"/>
          <p:nvPr/>
        </p:nvSpPr>
        <p:spPr>
          <a:xfrm>
            <a:off x="3433495" y="4620290"/>
            <a:ext cx="773430" cy="107314"/>
          </a:xfrm>
          <a:prstGeom prst="rect">
            <a:avLst/>
          </a:prstGeom>
        </p:spPr>
        <p:txBody>
          <a:bodyPr vert="horz" wrap="square" lIns="0" tIns="17145" rIns="0" bIns="0" rtlCol="0">
            <a:spAutoFit/>
          </a:bodyPr>
          <a:lstStyle/>
          <a:p>
            <a:pPr marL="12700">
              <a:lnSpc>
                <a:spcPct val="100000"/>
              </a:lnSpc>
              <a:spcBef>
                <a:spcPts val="135"/>
              </a:spcBef>
            </a:pPr>
            <a:r>
              <a:rPr sz="500" spc="-5" dirty="0">
                <a:latin typeface="メイリオ"/>
                <a:cs typeface="メイリオ"/>
              </a:rPr>
              <a:t>＜相談窓口のイメージ＞</a:t>
            </a:r>
            <a:endParaRPr sz="500">
              <a:latin typeface="メイリオ"/>
              <a:cs typeface="メイリオ"/>
            </a:endParaRPr>
          </a:p>
        </p:txBody>
      </p:sp>
      <p:sp>
        <p:nvSpPr>
          <p:cNvPr id="139" name="object 139"/>
          <p:cNvSpPr txBox="1">
            <a:spLocks noGrp="1"/>
          </p:cNvSpPr>
          <p:nvPr>
            <p:ph type="sldNum" sz="quarter" idx="7"/>
          </p:nvPr>
        </p:nvSpPr>
        <p:spPr>
          <a:prstGeom prst="rect">
            <a:avLst/>
          </a:prstGeom>
        </p:spPr>
        <p:txBody>
          <a:bodyPr vert="horz" wrap="square" lIns="0" tIns="27305" rIns="0" bIns="0" rtlCol="0">
            <a:spAutoFit/>
          </a:bodyPr>
          <a:lstStyle/>
          <a:p>
            <a:pPr marL="38100">
              <a:lnSpc>
                <a:spcPct val="100000"/>
              </a:lnSpc>
              <a:spcBef>
                <a:spcPts val="215"/>
              </a:spcBef>
            </a:pPr>
            <a:r>
              <a:rPr spc="-25" dirty="0"/>
              <a:t>19</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593076" y="0"/>
            <a:ext cx="1545193" cy="333375"/>
          </a:xfrm>
          <a:prstGeom prst="rect">
            <a:avLst/>
          </a:prstGeom>
        </p:spPr>
      </p:pic>
      <p:sp>
        <p:nvSpPr>
          <p:cNvPr id="3" name="object 3"/>
          <p:cNvSpPr txBox="1"/>
          <p:nvPr/>
        </p:nvSpPr>
        <p:spPr>
          <a:xfrm>
            <a:off x="395536" y="420849"/>
            <a:ext cx="1696720" cy="363855"/>
          </a:xfrm>
          <a:prstGeom prst="rect">
            <a:avLst/>
          </a:prstGeom>
        </p:spPr>
        <p:txBody>
          <a:bodyPr vert="horz" wrap="square" lIns="0" tIns="15240" rIns="0" bIns="0" rtlCol="0">
            <a:spAutoFit/>
          </a:bodyPr>
          <a:lstStyle/>
          <a:p>
            <a:pPr marL="12700">
              <a:lnSpc>
                <a:spcPct val="100000"/>
              </a:lnSpc>
              <a:spcBef>
                <a:spcPts val="120"/>
              </a:spcBef>
            </a:pPr>
            <a:r>
              <a:rPr sz="2200" spc="-10" dirty="0">
                <a:solidFill>
                  <a:srgbClr val="4086C7"/>
                </a:solidFill>
                <a:latin typeface="HGP創英角ｺﾞｼｯｸUB"/>
                <a:cs typeface="HGP創英角ｺﾞｼｯｸUB"/>
              </a:rPr>
              <a:t>今後の方向性</a:t>
            </a:r>
            <a:endParaRPr sz="2200" dirty="0">
              <a:latin typeface="HGP創英角ｺﾞｼｯｸUB"/>
              <a:cs typeface="HGP創英角ｺﾞｼｯｸUB"/>
            </a:endParaRPr>
          </a:p>
        </p:txBody>
      </p:sp>
      <p:sp>
        <p:nvSpPr>
          <p:cNvPr id="4" name="object 4"/>
          <p:cNvSpPr/>
          <p:nvPr/>
        </p:nvSpPr>
        <p:spPr>
          <a:xfrm>
            <a:off x="650328" y="980729"/>
            <a:ext cx="7577455" cy="4584284"/>
          </a:xfrm>
          <a:custGeom>
            <a:avLst/>
            <a:gdLst/>
            <a:ahLst/>
            <a:cxnLst/>
            <a:rect l="l" t="t" r="r" b="b"/>
            <a:pathLst>
              <a:path w="7577455" h="4140835">
                <a:moveTo>
                  <a:pt x="0" y="4140835"/>
                </a:moveTo>
                <a:lnTo>
                  <a:pt x="7577455" y="4140835"/>
                </a:lnTo>
                <a:lnTo>
                  <a:pt x="7577455" y="0"/>
                </a:lnTo>
                <a:lnTo>
                  <a:pt x="0" y="0"/>
                </a:lnTo>
                <a:lnTo>
                  <a:pt x="0" y="4140835"/>
                </a:lnTo>
                <a:close/>
              </a:path>
            </a:pathLst>
          </a:custGeom>
          <a:ln w="19050">
            <a:solidFill>
              <a:srgbClr val="404040"/>
            </a:solidFill>
          </a:ln>
        </p:spPr>
        <p:txBody>
          <a:bodyPr wrap="square" lIns="0" tIns="0" rIns="0" bIns="0" rtlCol="0"/>
          <a:lstStyle/>
          <a:p>
            <a:endParaRPr/>
          </a:p>
        </p:txBody>
      </p:sp>
      <p:sp>
        <p:nvSpPr>
          <p:cNvPr id="5" name="object 5" descr="$PPTXTitle"/>
          <p:cNvSpPr txBox="1">
            <a:spLocks noGrp="1"/>
          </p:cNvSpPr>
          <p:nvPr>
            <p:ph type="title"/>
          </p:nvPr>
        </p:nvSpPr>
        <p:spPr>
          <a:xfrm>
            <a:off x="-180528" y="1402114"/>
            <a:ext cx="6507113" cy="419100"/>
          </a:xfrm>
          <a:prstGeom prst="rect">
            <a:avLst/>
          </a:prstGeom>
        </p:spPr>
        <p:txBody>
          <a:bodyPr vert="horz" wrap="square" lIns="0" tIns="16510" rIns="0" bIns="0" rtlCol="0">
            <a:spAutoFit/>
          </a:bodyPr>
          <a:lstStyle/>
          <a:p>
            <a:pPr marL="12700">
              <a:lnSpc>
                <a:spcPct val="100000"/>
              </a:lnSpc>
              <a:spcBef>
                <a:spcPts val="130"/>
              </a:spcBef>
            </a:pPr>
            <a:r>
              <a:rPr sz="2550" dirty="0">
                <a:solidFill>
                  <a:srgbClr val="006FC0"/>
                </a:solidFill>
              </a:rPr>
              <a:t>①群マネの全国展開に向けた検</a:t>
            </a:r>
            <a:r>
              <a:rPr sz="2550" spc="-1670" dirty="0">
                <a:solidFill>
                  <a:srgbClr val="006FC0"/>
                </a:solidFill>
              </a:rPr>
              <a:t>討</a:t>
            </a:r>
            <a:endParaRPr sz="2550" dirty="0"/>
          </a:p>
        </p:txBody>
      </p:sp>
      <p:sp>
        <p:nvSpPr>
          <p:cNvPr id="7" name="object 7"/>
          <p:cNvSpPr txBox="1">
            <a:spLocks noGrp="1"/>
          </p:cNvSpPr>
          <p:nvPr>
            <p:ph type="sldNum" sz="quarter" idx="7"/>
          </p:nvPr>
        </p:nvSpPr>
        <p:spPr>
          <a:xfrm>
            <a:off x="8762365" y="6276562"/>
            <a:ext cx="342391" cy="263525"/>
          </a:xfrm>
          <a:prstGeom prst="rect">
            <a:avLst/>
          </a:prstGeom>
        </p:spPr>
        <p:txBody>
          <a:bodyPr vert="horz" wrap="square" lIns="0" tIns="0" rIns="0" bIns="0" rtlCol="0">
            <a:spAutoFit/>
          </a:bodyPr>
          <a:lstStyle>
            <a:defPPr>
              <a:defRPr kern="0"/>
            </a:defPPr>
            <a:lvl1pPr>
              <a:defRPr sz="1450" b="1" i="0">
                <a:solidFill>
                  <a:schemeClr val="tx1"/>
                </a:solidFill>
                <a:latin typeface="Meiryo UI"/>
                <a:cs typeface="Meiryo UI"/>
              </a:defRPr>
            </a:lvl1pPr>
          </a:lstStyle>
          <a:p>
            <a:pPr marL="164465">
              <a:lnSpc>
                <a:spcPct val="100000"/>
              </a:lnSpc>
              <a:spcBef>
                <a:spcPts val="215"/>
              </a:spcBef>
            </a:pPr>
            <a:fld id="{81D60167-4931-47E6-BA6A-407CBD079E47}" type="slidenum">
              <a:rPr lang="en-US" altLang="ja-JP" spc="-50" smtClean="0"/>
              <a:pPr marL="164465">
                <a:lnSpc>
                  <a:spcPct val="100000"/>
                </a:lnSpc>
                <a:spcBef>
                  <a:spcPts val="215"/>
                </a:spcBef>
              </a:pPr>
              <a:t>23</a:t>
            </a:fld>
            <a:endParaRPr spc="-25" dirty="0"/>
          </a:p>
        </p:txBody>
      </p:sp>
      <p:sp>
        <p:nvSpPr>
          <p:cNvPr id="6" name="object 6"/>
          <p:cNvSpPr txBox="1"/>
          <p:nvPr/>
        </p:nvSpPr>
        <p:spPr>
          <a:xfrm>
            <a:off x="729183" y="1880488"/>
            <a:ext cx="7421245" cy="3641090"/>
          </a:xfrm>
          <a:prstGeom prst="rect">
            <a:avLst/>
          </a:prstGeom>
        </p:spPr>
        <p:txBody>
          <a:bodyPr vert="horz" wrap="square" lIns="0" tIns="85090" rIns="0" bIns="0" rtlCol="0">
            <a:spAutoFit/>
          </a:bodyPr>
          <a:lstStyle/>
          <a:p>
            <a:pPr marR="252729" algn="ctr">
              <a:lnSpc>
                <a:spcPct val="100000"/>
              </a:lnSpc>
              <a:spcBef>
                <a:spcPts val="670"/>
              </a:spcBef>
            </a:pPr>
            <a:r>
              <a:rPr sz="2200" spc="-5" dirty="0">
                <a:solidFill>
                  <a:srgbClr val="0D0D0D"/>
                </a:solidFill>
                <a:latin typeface="HGP創英角ｺﾞｼｯｸUB"/>
                <a:cs typeface="HGP創英角ｺﾞｼｯｸUB"/>
              </a:rPr>
              <a:t>・「群マネ」の手引き</a:t>
            </a:r>
            <a:r>
              <a:rPr sz="2200" spc="-10" dirty="0">
                <a:solidFill>
                  <a:srgbClr val="0D0D0D"/>
                </a:solidFill>
                <a:latin typeface="HGP創英角ｺﾞｼｯｸUB"/>
                <a:cs typeface="HGP創英角ｺﾞｼｯｸUB"/>
              </a:rPr>
              <a:t>Ver.1の公表 </a:t>
            </a:r>
            <a:r>
              <a:rPr sz="1850" spc="-25" dirty="0">
                <a:solidFill>
                  <a:srgbClr val="0D0D0D"/>
                </a:solidFill>
                <a:latin typeface="ＭＳ Ｐゴシック"/>
                <a:cs typeface="ＭＳ Ｐゴシック"/>
              </a:rPr>
              <a:t>（既存事例のノウハウ横</a:t>
            </a:r>
            <a:r>
              <a:rPr sz="1850" spc="-1350" dirty="0">
                <a:solidFill>
                  <a:srgbClr val="0D0D0D"/>
                </a:solidFill>
                <a:latin typeface="ＭＳ Ｐゴシック"/>
                <a:cs typeface="ＭＳ Ｐゴシック"/>
              </a:rPr>
              <a:t>展</a:t>
            </a:r>
            <a:r>
              <a:rPr sz="1850" spc="-20" dirty="0">
                <a:solidFill>
                  <a:srgbClr val="0D0D0D"/>
                </a:solidFill>
                <a:latin typeface="ＭＳ Ｐゴシック"/>
                <a:cs typeface="ＭＳ Ｐゴシック"/>
              </a:rPr>
              <a:t>開</a:t>
            </a:r>
            <a:r>
              <a:rPr sz="1850" spc="-50" dirty="0">
                <a:solidFill>
                  <a:srgbClr val="0D0D0D"/>
                </a:solidFill>
                <a:latin typeface="ＭＳ Ｐゴシック"/>
                <a:cs typeface="ＭＳ Ｐゴシック"/>
              </a:rPr>
              <a:t>）</a:t>
            </a:r>
            <a:endParaRPr sz="1850">
              <a:latin typeface="ＭＳ Ｐゴシック"/>
              <a:cs typeface="ＭＳ Ｐゴシック"/>
            </a:endParaRPr>
          </a:p>
          <a:p>
            <a:pPr marL="200025">
              <a:lnSpc>
                <a:spcPct val="100000"/>
              </a:lnSpc>
              <a:spcBef>
                <a:spcPts val="575"/>
              </a:spcBef>
            </a:pPr>
            <a:r>
              <a:rPr sz="2200" spc="-5" dirty="0">
                <a:solidFill>
                  <a:srgbClr val="0D0D0D"/>
                </a:solidFill>
                <a:latin typeface="HGP創英角ｺﾞｼｯｸUB"/>
                <a:cs typeface="HGP創英角ｺﾞｼｯｸUB"/>
              </a:rPr>
              <a:t>・手引きを用いた普及活動 </a:t>
            </a:r>
            <a:r>
              <a:rPr sz="1850" spc="-10" dirty="0">
                <a:solidFill>
                  <a:srgbClr val="0D0D0D"/>
                </a:solidFill>
                <a:latin typeface="ＭＳ Ｐゴシック"/>
                <a:cs typeface="ＭＳ Ｐゴシック"/>
              </a:rPr>
              <a:t>（自治体や事業者への説明会等</a:t>
            </a:r>
            <a:r>
              <a:rPr sz="1850" spc="-50" dirty="0">
                <a:solidFill>
                  <a:srgbClr val="0D0D0D"/>
                </a:solidFill>
                <a:latin typeface="ＭＳ Ｐゴシック"/>
                <a:cs typeface="ＭＳ Ｐゴシック"/>
              </a:rPr>
              <a:t>）</a:t>
            </a:r>
            <a:endParaRPr sz="1850">
              <a:latin typeface="ＭＳ Ｐゴシック"/>
              <a:cs typeface="ＭＳ Ｐゴシック"/>
            </a:endParaRPr>
          </a:p>
          <a:p>
            <a:pPr marL="200025">
              <a:lnSpc>
                <a:spcPts val="2635"/>
              </a:lnSpc>
              <a:spcBef>
                <a:spcPts val="565"/>
              </a:spcBef>
            </a:pPr>
            <a:r>
              <a:rPr sz="2200" spc="-25" dirty="0">
                <a:solidFill>
                  <a:srgbClr val="0D0D0D"/>
                </a:solidFill>
                <a:latin typeface="HGP創英角ｺﾞｼｯｸUB"/>
                <a:cs typeface="HGP創英角ｺﾞｼｯｸUB"/>
              </a:rPr>
              <a:t>・群マネ導入の財政的支援の検討</a:t>
            </a:r>
            <a:endParaRPr sz="2200">
              <a:latin typeface="HGP創英角ｺﾞｼｯｸUB"/>
              <a:cs typeface="HGP創英角ｺﾞｼｯｸUB"/>
            </a:endParaRPr>
          </a:p>
          <a:p>
            <a:pPr marL="7173595">
              <a:lnSpc>
                <a:spcPts val="2215"/>
              </a:lnSpc>
            </a:pPr>
            <a:r>
              <a:rPr sz="1850" spc="-50" dirty="0">
                <a:solidFill>
                  <a:srgbClr val="0D0D0D"/>
                </a:solidFill>
                <a:latin typeface="ＭＳ Ｐゴシック"/>
                <a:cs typeface="ＭＳ Ｐゴシック"/>
              </a:rPr>
              <a:t>等</a:t>
            </a:r>
            <a:endParaRPr sz="1850">
              <a:latin typeface="ＭＳ Ｐゴシック"/>
              <a:cs typeface="ＭＳ Ｐゴシック"/>
            </a:endParaRPr>
          </a:p>
          <a:p>
            <a:pPr>
              <a:lnSpc>
                <a:spcPct val="100000"/>
              </a:lnSpc>
              <a:spcBef>
                <a:spcPts val="315"/>
              </a:spcBef>
            </a:pPr>
            <a:endParaRPr sz="1850">
              <a:latin typeface="ＭＳ Ｐゴシック"/>
              <a:cs typeface="ＭＳ Ｐゴシック"/>
            </a:endParaRPr>
          </a:p>
          <a:p>
            <a:pPr marR="240665" algn="ctr">
              <a:lnSpc>
                <a:spcPct val="100000"/>
              </a:lnSpc>
              <a:spcBef>
                <a:spcPts val="5"/>
              </a:spcBef>
            </a:pPr>
            <a:r>
              <a:rPr sz="2550" spc="-20" dirty="0">
                <a:solidFill>
                  <a:srgbClr val="006FC0"/>
                </a:solidFill>
                <a:latin typeface="HGP創英角ｺﾞｼｯｸUB"/>
                <a:cs typeface="HGP創英角ｺﾞｼｯｸUB"/>
              </a:rPr>
              <a:t>②既存事例が乏しいスキームの具体化に向けた検</a:t>
            </a:r>
            <a:r>
              <a:rPr sz="2550" spc="-50" dirty="0">
                <a:solidFill>
                  <a:srgbClr val="006FC0"/>
                </a:solidFill>
                <a:latin typeface="HGP創英角ｺﾞｼｯｸUB"/>
                <a:cs typeface="HGP創英角ｺﾞｼｯｸUB"/>
              </a:rPr>
              <a:t>討</a:t>
            </a:r>
            <a:endParaRPr sz="2550">
              <a:latin typeface="HGP創英角ｺﾞｼｯｸUB"/>
              <a:cs typeface="HGP創英角ｺﾞｼｯｸUB"/>
            </a:endParaRPr>
          </a:p>
          <a:p>
            <a:pPr marL="200025">
              <a:lnSpc>
                <a:spcPts val="2635"/>
              </a:lnSpc>
              <a:spcBef>
                <a:spcPts val="565"/>
              </a:spcBef>
            </a:pPr>
            <a:r>
              <a:rPr sz="2200" spc="-50" dirty="0">
                <a:solidFill>
                  <a:srgbClr val="0D0D0D"/>
                </a:solidFill>
                <a:latin typeface="HGP創英角ｺﾞｼｯｸUB"/>
                <a:cs typeface="HGP創英角ｺﾞｼｯｸUB"/>
              </a:rPr>
              <a:t>・道路分野等における広域連携スキームの適用方法の検討</a:t>
            </a:r>
            <a:endParaRPr sz="2200">
              <a:latin typeface="HGP創英角ｺﾞｼｯｸUB"/>
              <a:cs typeface="HGP創英角ｺﾞｼｯｸUB"/>
            </a:endParaRPr>
          </a:p>
          <a:p>
            <a:pPr marL="323215">
              <a:lnSpc>
                <a:spcPts val="2215"/>
              </a:lnSpc>
            </a:pPr>
            <a:r>
              <a:rPr sz="1850" spc="-25" dirty="0">
                <a:solidFill>
                  <a:srgbClr val="0D0D0D"/>
                </a:solidFill>
                <a:latin typeface="ＭＳ Ｐゴシック"/>
                <a:cs typeface="ＭＳ Ｐゴシック"/>
              </a:rPr>
              <a:t>（地方自治法の一部事務組合、協議会等</a:t>
            </a:r>
            <a:r>
              <a:rPr sz="1850" spc="-50" dirty="0">
                <a:solidFill>
                  <a:srgbClr val="0D0D0D"/>
                </a:solidFill>
                <a:latin typeface="ＭＳ Ｐゴシック"/>
                <a:cs typeface="ＭＳ Ｐゴシック"/>
              </a:rPr>
              <a:t>）</a:t>
            </a:r>
            <a:endParaRPr sz="1850">
              <a:latin typeface="ＭＳ Ｐゴシック"/>
              <a:cs typeface="ＭＳ Ｐゴシック"/>
            </a:endParaRPr>
          </a:p>
          <a:p>
            <a:pPr marL="200025">
              <a:lnSpc>
                <a:spcPts val="2635"/>
              </a:lnSpc>
              <a:spcBef>
                <a:spcPts val="575"/>
              </a:spcBef>
            </a:pPr>
            <a:r>
              <a:rPr sz="2200" spc="-15" dirty="0">
                <a:solidFill>
                  <a:srgbClr val="0D0D0D"/>
                </a:solidFill>
                <a:latin typeface="HGP創英角ｺﾞｼｯｸUB"/>
                <a:cs typeface="HGP創英角ｺﾞｼｯｸUB"/>
              </a:rPr>
              <a:t>・群マネ契約におけるインセンティブ設計方法の検討</a:t>
            </a:r>
            <a:endParaRPr sz="2200">
              <a:latin typeface="HGP創英角ｺﾞｼｯｸUB"/>
              <a:cs typeface="HGP創英角ｺﾞｼｯｸUB"/>
            </a:endParaRPr>
          </a:p>
          <a:p>
            <a:pPr marL="7173595">
              <a:lnSpc>
                <a:spcPts val="2215"/>
              </a:lnSpc>
            </a:pPr>
            <a:r>
              <a:rPr sz="1850" spc="-50" dirty="0">
                <a:solidFill>
                  <a:srgbClr val="0D0D0D"/>
                </a:solidFill>
                <a:latin typeface="ＭＳ Ｐゴシック"/>
                <a:cs typeface="ＭＳ Ｐゴシック"/>
              </a:rPr>
              <a:t>等</a:t>
            </a:r>
            <a:endParaRPr sz="1850">
              <a:latin typeface="ＭＳ Ｐゴシック"/>
              <a:cs typeface="ＭＳ Ｐゴシック"/>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descr="草, 人, スポーツゲーム が含まれている画像  AI によって生成されたコンテンツは間違っている可能性があります。"/>
            <p:cNvPicPr/>
            <p:nvPr/>
          </p:nvPicPr>
          <p:blipFill>
            <a:blip r:embed="rId2" cstate="print"/>
            <a:stretch>
              <a:fillRect/>
            </a:stretch>
          </p:blipFill>
          <p:spPr>
            <a:xfrm>
              <a:off x="0" y="0"/>
              <a:ext cx="9144000" cy="6857997"/>
            </a:xfrm>
            <a:prstGeom prst="rect">
              <a:avLst/>
            </a:prstGeom>
          </p:spPr>
        </p:pic>
        <p:pic>
          <p:nvPicPr>
            <p:cNvPr id="4" name="object 4"/>
            <p:cNvPicPr/>
            <p:nvPr/>
          </p:nvPicPr>
          <p:blipFill>
            <a:blip r:embed="rId3" cstate="print"/>
            <a:stretch>
              <a:fillRect/>
            </a:stretch>
          </p:blipFill>
          <p:spPr>
            <a:xfrm>
              <a:off x="1191475" y="632333"/>
              <a:ext cx="6708178" cy="618870"/>
            </a:xfrm>
            <a:prstGeom prst="rect">
              <a:avLst/>
            </a:prstGeom>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284020" y="1241843"/>
            <a:ext cx="5349892" cy="5349661"/>
          </a:xfrm>
          <a:prstGeom prst="rect">
            <a:avLst/>
          </a:prstGeom>
        </p:spPr>
      </p:pic>
      <p:sp>
        <p:nvSpPr>
          <p:cNvPr id="3" name="object 3"/>
          <p:cNvSpPr txBox="1"/>
          <p:nvPr/>
        </p:nvSpPr>
        <p:spPr>
          <a:xfrm>
            <a:off x="7525447" y="5944690"/>
            <a:ext cx="1182638" cy="537063"/>
          </a:xfrm>
          <a:prstGeom prst="rect">
            <a:avLst/>
          </a:prstGeom>
        </p:spPr>
        <p:txBody>
          <a:bodyPr vert="horz" wrap="square" lIns="0" tIns="14661" rIns="0" bIns="0" rtlCol="0">
            <a:spAutoFit/>
          </a:bodyPr>
          <a:lstStyle/>
          <a:p>
            <a:pPr marL="10860">
              <a:spcBef>
                <a:spcPts val="115"/>
              </a:spcBef>
            </a:pPr>
            <a:r>
              <a:rPr sz="1026" spc="-9" dirty="0">
                <a:latin typeface="Meiryo UI"/>
                <a:cs typeface="Meiryo UI"/>
              </a:rPr>
              <a:t>出典：国土地理院</a:t>
            </a:r>
            <a:endParaRPr sz="1026">
              <a:latin typeface="Meiryo UI"/>
              <a:cs typeface="Meiryo UI"/>
            </a:endParaRPr>
          </a:p>
          <a:p>
            <a:pPr marR="4344" algn="r">
              <a:spcBef>
                <a:spcPts val="1197"/>
              </a:spcBef>
            </a:pPr>
            <a:r>
              <a:rPr sz="1368" spc="-43" dirty="0">
                <a:latin typeface="Meiryo UI"/>
                <a:cs typeface="Meiryo UI"/>
              </a:rPr>
              <a:t>1</a:t>
            </a:r>
            <a:endParaRPr sz="1368">
              <a:latin typeface="Meiryo UI"/>
              <a:cs typeface="Meiryo UI"/>
            </a:endParaRPr>
          </a:p>
        </p:txBody>
      </p:sp>
      <p:grpSp>
        <p:nvGrpSpPr>
          <p:cNvPr id="4" name="object 4"/>
          <p:cNvGrpSpPr/>
          <p:nvPr/>
        </p:nvGrpSpPr>
        <p:grpSpPr>
          <a:xfrm>
            <a:off x="51475" y="92555"/>
            <a:ext cx="9041049" cy="439281"/>
            <a:chOff x="120395" y="103632"/>
            <a:chExt cx="10429240" cy="513715"/>
          </a:xfrm>
        </p:grpSpPr>
        <p:sp>
          <p:nvSpPr>
            <p:cNvPr id="5" name="object 5"/>
            <p:cNvSpPr/>
            <p:nvPr/>
          </p:nvSpPr>
          <p:spPr>
            <a:xfrm>
              <a:off x="134111" y="117348"/>
              <a:ext cx="10401300" cy="486409"/>
            </a:xfrm>
            <a:custGeom>
              <a:avLst/>
              <a:gdLst/>
              <a:ahLst/>
              <a:cxnLst/>
              <a:rect l="l" t="t" r="r" b="b"/>
              <a:pathLst>
                <a:path w="10401300" h="486409">
                  <a:moveTo>
                    <a:pt x="10346436" y="0"/>
                  </a:moveTo>
                  <a:lnTo>
                    <a:pt x="54864" y="0"/>
                  </a:lnTo>
                  <a:lnTo>
                    <a:pt x="33432" y="4286"/>
                  </a:lnTo>
                  <a:lnTo>
                    <a:pt x="16001" y="16001"/>
                  </a:lnTo>
                  <a:lnTo>
                    <a:pt x="4286" y="33432"/>
                  </a:lnTo>
                  <a:lnTo>
                    <a:pt x="0" y="54863"/>
                  </a:lnTo>
                  <a:lnTo>
                    <a:pt x="0" y="432815"/>
                  </a:lnTo>
                  <a:lnTo>
                    <a:pt x="4286" y="453366"/>
                  </a:lnTo>
                  <a:lnTo>
                    <a:pt x="16001" y="470344"/>
                  </a:lnTo>
                  <a:lnTo>
                    <a:pt x="33432" y="481893"/>
                  </a:lnTo>
                  <a:lnTo>
                    <a:pt x="54864" y="486155"/>
                  </a:lnTo>
                  <a:lnTo>
                    <a:pt x="10346436" y="486155"/>
                  </a:lnTo>
                  <a:lnTo>
                    <a:pt x="10367867" y="481893"/>
                  </a:lnTo>
                  <a:lnTo>
                    <a:pt x="10385298" y="470344"/>
                  </a:lnTo>
                  <a:lnTo>
                    <a:pt x="10397013" y="453366"/>
                  </a:lnTo>
                  <a:lnTo>
                    <a:pt x="10401300" y="432815"/>
                  </a:lnTo>
                  <a:lnTo>
                    <a:pt x="10401300" y="54863"/>
                  </a:lnTo>
                  <a:lnTo>
                    <a:pt x="10397013" y="33432"/>
                  </a:lnTo>
                  <a:lnTo>
                    <a:pt x="10385298" y="16001"/>
                  </a:lnTo>
                  <a:lnTo>
                    <a:pt x="10367867" y="4286"/>
                  </a:lnTo>
                  <a:lnTo>
                    <a:pt x="10346436" y="0"/>
                  </a:lnTo>
                  <a:close/>
                </a:path>
              </a:pathLst>
            </a:custGeom>
            <a:solidFill>
              <a:srgbClr val="DBEDF4"/>
            </a:solidFill>
          </p:spPr>
          <p:txBody>
            <a:bodyPr wrap="square" lIns="0" tIns="0" rIns="0" bIns="0" rtlCol="0"/>
            <a:lstStyle/>
            <a:p>
              <a:endParaRPr sz="1749"/>
            </a:p>
          </p:txBody>
        </p:sp>
        <p:sp>
          <p:nvSpPr>
            <p:cNvPr id="6" name="object 6"/>
            <p:cNvSpPr/>
            <p:nvPr/>
          </p:nvSpPr>
          <p:spPr>
            <a:xfrm>
              <a:off x="134111" y="117348"/>
              <a:ext cx="10401300" cy="486409"/>
            </a:xfrm>
            <a:custGeom>
              <a:avLst/>
              <a:gdLst/>
              <a:ahLst/>
              <a:cxnLst/>
              <a:rect l="l" t="t" r="r" b="b"/>
              <a:pathLst>
                <a:path w="10401300" h="486409">
                  <a:moveTo>
                    <a:pt x="0" y="54863"/>
                  </a:moveTo>
                  <a:lnTo>
                    <a:pt x="4286" y="33432"/>
                  </a:lnTo>
                  <a:lnTo>
                    <a:pt x="16001" y="16001"/>
                  </a:lnTo>
                  <a:lnTo>
                    <a:pt x="33432" y="4286"/>
                  </a:lnTo>
                  <a:lnTo>
                    <a:pt x="54864" y="0"/>
                  </a:lnTo>
                  <a:lnTo>
                    <a:pt x="10346436" y="0"/>
                  </a:lnTo>
                  <a:lnTo>
                    <a:pt x="10367867" y="4286"/>
                  </a:lnTo>
                  <a:lnTo>
                    <a:pt x="10385298" y="16001"/>
                  </a:lnTo>
                  <a:lnTo>
                    <a:pt x="10397013" y="33432"/>
                  </a:lnTo>
                  <a:lnTo>
                    <a:pt x="10401300" y="54863"/>
                  </a:lnTo>
                  <a:lnTo>
                    <a:pt x="10401300" y="432815"/>
                  </a:lnTo>
                  <a:lnTo>
                    <a:pt x="10397013" y="453366"/>
                  </a:lnTo>
                  <a:lnTo>
                    <a:pt x="10385298" y="470344"/>
                  </a:lnTo>
                  <a:lnTo>
                    <a:pt x="10367867" y="481893"/>
                  </a:lnTo>
                  <a:lnTo>
                    <a:pt x="10346436" y="486155"/>
                  </a:lnTo>
                  <a:lnTo>
                    <a:pt x="54864" y="486155"/>
                  </a:lnTo>
                  <a:lnTo>
                    <a:pt x="33432" y="481893"/>
                  </a:lnTo>
                  <a:lnTo>
                    <a:pt x="16001" y="470344"/>
                  </a:lnTo>
                  <a:lnTo>
                    <a:pt x="4286" y="453366"/>
                  </a:lnTo>
                  <a:lnTo>
                    <a:pt x="0" y="432815"/>
                  </a:lnTo>
                  <a:lnTo>
                    <a:pt x="0" y="54863"/>
                  </a:lnTo>
                  <a:close/>
                </a:path>
              </a:pathLst>
            </a:custGeom>
            <a:ln w="27432">
              <a:solidFill>
                <a:srgbClr val="000000"/>
              </a:solidFill>
            </a:ln>
          </p:spPr>
          <p:txBody>
            <a:bodyPr wrap="square" lIns="0" tIns="0" rIns="0" bIns="0" rtlCol="0"/>
            <a:lstStyle/>
            <a:p>
              <a:endParaRPr sz="1749"/>
            </a:p>
          </p:txBody>
        </p:sp>
      </p:grpSp>
      <p:sp>
        <p:nvSpPr>
          <p:cNvPr id="7" name="object 7"/>
          <p:cNvSpPr txBox="1">
            <a:spLocks noGrp="1"/>
          </p:cNvSpPr>
          <p:nvPr>
            <p:ph type="title"/>
          </p:nvPr>
        </p:nvSpPr>
        <p:spPr>
          <a:xfrm>
            <a:off x="1454545" y="148721"/>
            <a:ext cx="4758664" cy="294897"/>
          </a:xfrm>
          <a:prstGeom prst="rect">
            <a:avLst/>
          </a:prstGeom>
        </p:spPr>
        <p:txBody>
          <a:bodyPr vert="horz" wrap="square" lIns="0" tIns="11946" rIns="0" bIns="0" rtlCol="0">
            <a:spAutoFit/>
          </a:bodyPr>
          <a:lstStyle/>
          <a:p>
            <a:pPr marL="10860">
              <a:lnSpc>
                <a:spcPct val="100000"/>
              </a:lnSpc>
              <a:spcBef>
                <a:spcPts val="94"/>
              </a:spcBef>
              <a:tabLst>
                <a:tab pos="1827156" algn="l"/>
              </a:tabLst>
            </a:pPr>
            <a:r>
              <a:rPr sz="1838" dirty="0"/>
              <a:t>群マ</a:t>
            </a:r>
            <a:r>
              <a:rPr sz="1838" spc="-9" dirty="0"/>
              <a:t>ネモ</a:t>
            </a:r>
            <a:r>
              <a:rPr sz="1838" dirty="0"/>
              <a:t>デル地</a:t>
            </a:r>
            <a:r>
              <a:rPr sz="1838" spc="-43" dirty="0"/>
              <a:t>域</a:t>
            </a:r>
            <a:r>
              <a:rPr sz="1838" dirty="0"/>
              <a:t>	選定案件一</a:t>
            </a:r>
            <a:r>
              <a:rPr sz="1838" spc="-43" dirty="0"/>
              <a:t>覧</a:t>
            </a:r>
            <a:endParaRPr sz="1838" dirty="0"/>
          </a:p>
        </p:txBody>
      </p:sp>
      <p:sp>
        <p:nvSpPr>
          <p:cNvPr id="8" name="object 8"/>
          <p:cNvSpPr txBox="1"/>
          <p:nvPr/>
        </p:nvSpPr>
        <p:spPr>
          <a:xfrm>
            <a:off x="388424" y="603365"/>
            <a:ext cx="3578892" cy="214320"/>
          </a:xfrm>
          <a:prstGeom prst="rect">
            <a:avLst/>
          </a:prstGeom>
        </p:spPr>
        <p:txBody>
          <a:bodyPr vert="horz" wrap="square" lIns="0" tIns="10317" rIns="0" bIns="0" rtlCol="0">
            <a:spAutoFit/>
          </a:bodyPr>
          <a:lstStyle/>
          <a:p>
            <a:pPr marL="10860">
              <a:spcBef>
                <a:spcPts val="81"/>
              </a:spcBef>
            </a:pPr>
            <a:r>
              <a:rPr sz="1325" b="1" spc="-4" dirty="0">
                <a:latin typeface="Meiryo UI"/>
                <a:cs typeface="Meiryo UI"/>
              </a:rPr>
              <a:t>【選定案件】  </a:t>
            </a:r>
            <a:r>
              <a:rPr sz="1325" b="1" spc="-21" dirty="0">
                <a:solidFill>
                  <a:srgbClr val="FF0000"/>
                </a:solidFill>
                <a:latin typeface="Meiryo UI"/>
                <a:cs typeface="Meiryo UI"/>
              </a:rPr>
              <a:t>計11件</a:t>
            </a:r>
            <a:r>
              <a:rPr sz="1325" b="1" spc="-26" dirty="0">
                <a:solidFill>
                  <a:srgbClr val="FF0000"/>
                </a:solidFill>
                <a:latin typeface="Meiryo UI"/>
                <a:cs typeface="Meiryo UI"/>
              </a:rPr>
              <a:t>（40</a:t>
            </a:r>
            <a:r>
              <a:rPr sz="1325" b="1" spc="-34" dirty="0">
                <a:solidFill>
                  <a:srgbClr val="FF0000"/>
                </a:solidFill>
                <a:latin typeface="Meiryo UI"/>
                <a:cs typeface="Meiryo UI"/>
              </a:rPr>
              <a:t>地方公共団体</a:t>
            </a:r>
            <a:r>
              <a:rPr sz="1325" b="1" spc="-43" dirty="0">
                <a:solidFill>
                  <a:srgbClr val="FF0000"/>
                </a:solidFill>
                <a:latin typeface="Meiryo UI"/>
                <a:cs typeface="Meiryo UI"/>
              </a:rPr>
              <a:t>）</a:t>
            </a:r>
            <a:endParaRPr sz="1325" dirty="0">
              <a:latin typeface="Meiryo UI"/>
              <a:cs typeface="Meiryo UI"/>
            </a:endParaRPr>
          </a:p>
        </p:txBody>
      </p:sp>
      <p:sp>
        <p:nvSpPr>
          <p:cNvPr id="9" name="object 9"/>
          <p:cNvSpPr/>
          <p:nvPr/>
        </p:nvSpPr>
        <p:spPr>
          <a:xfrm>
            <a:off x="7316558" y="2105292"/>
            <a:ext cx="298103" cy="257379"/>
          </a:xfrm>
          <a:custGeom>
            <a:avLst/>
            <a:gdLst/>
            <a:ahLst/>
            <a:cxnLst/>
            <a:rect l="l" t="t" r="r" b="b"/>
            <a:pathLst>
              <a:path w="348615" h="300989">
                <a:moveTo>
                  <a:pt x="123510" y="108001"/>
                </a:moveTo>
                <a:lnTo>
                  <a:pt x="121348" y="112014"/>
                </a:lnTo>
                <a:lnTo>
                  <a:pt x="117143" y="115397"/>
                </a:lnTo>
                <a:lnTo>
                  <a:pt x="342328" y="300990"/>
                </a:lnTo>
                <a:lnTo>
                  <a:pt x="348424" y="293370"/>
                </a:lnTo>
                <a:lnTo>
                  <a:pt x="123510" y="108001"/>
                </a:lnTo>
                <a:close/>
              </a:path>
              <a:path w="348615" h="300989">
                <a:moveTo>
                  <a:pt x="61721" y="0"/>
                </a:moveTo>
                <a:lnTo>
                  <a:pt x="36123" y="7429"/>
                </a:lnTo>
                <a:lnTo>
                  <a:pt x="14668" y="25146"/>
                </a:lnTo>
                <a:lnTo>
                  <a:pt x="2405" y="48934"/>
                </a:lnTo>
                <a:lnTo>
                  <a:pt x="0" y="74866"/>
                </a:lnTo>
                <a:lnTo>
                  <a:pt x="7596" y="99941"/>
                </a:lnTo>
                <a:lnTo>
                  <a:pt x="25336" y="121158"/>
                </a:lnTo>
                <a:lnTo>
                  <a:pt x="49125" y="134088"/>
                </a:lnTo>
                <a:lnTo>
                  <a:pt x="75056" y="136588"/>
                </a:lnTo>
                <a:lnTo>
                  <a:pt x="100131" y="129087"/>
                </a:lnTo>
                <a:lnTo>
                  <a:pt x="117143" y="115397"/>
                </a:lnTo>
                <a:lnTo>
                  <a:pt x="64960" y="72390"/>
                </a:lnTo>
                <a:lnTo>
                  <a:pt x="71056" y="64770"/>
                </a:lnTo>
                <a:lnTo>
                  <a:pt x="136489" y="64770"/>
                </a:lnTo>
                <a:lnTo>
                  <a:pt x="136778" y="61722"/>
                </a:lnTo>
                <a:lnTo>
                  <a:pt x="129278" y="36576"/>
                </a:lnTo>
                <a:lnTo>
                  <a:pt x="112204" y="16002"/>
                </a:lnTo>
                <a:lnTo>
                  <a:pt x="88177" y="2857"/>
                </a:lnTo>
                <a:lnTo>
                  <a:pt x="61721" y="0"/>
                </a:lnTo>
                <a:close/>
              </a:path>
              <a:path w="348615" h="300989">
                <a:moveTo>
                  <a:pt x="71056" y="64770"/>
                </a:moveTo>
                <a:lnTo>
                  <a:pt x="64960" y="72390"/>
                </a:lnTo>
                <a:lnTo>
                  <a:pt x="117143" y="115397"/>
                </a:lnTo>
                <a:lnTo>
                  <a:pt x="121348" y="112014"/>
                </a:lnTo>
                <a:lnTo>
                  <a:pt x="123510" y="108001"/>
                </a:lnTo>
                <a:lnTo>
                  <a:pt x="71056" y="64770"/>
                </a:lnTo>
                <a:close/>
              </a:path>
              <a:path w="348615" h="300989">
                <a:moveTo>
                  <a:pt x="136489" y="64770"/>
                </a:moveTo>
                <a:lnTo>
                  <a:pt x="71056" y="64770"/>
                </a:lnTo>
                <a:lnTo>
                  <a:pt x="123510" y="108001"/>
                </a:lnTo>
                <a:lnTo>
                  <a:pt x="134278" y="88011"/>
                </a:lnTo>
                <a:lnTo>
                  <a:pt x="136489" y="64770"/>
                </a:lnTo>
                <a:close/>
              </a:path>
            </a:pathLst>
          </a:custGeom>
          <a:solidFill>
            <a:srgbClr val="FF4F4F"/>
          </a:solidFill>
        </p:spPr>
        <p:txBody>
          <a:bodyPr wrap="square" lIns="0" tIns="0" rIns="0" bIns="0" rtlCol="0"/>
          <a:lstStyle/>
          <a:p>
            <a:endParaRPr sz="1749"/>
          </a:p>
        </p:txBody>
      </p:sp>
      <p:sp>
        <p:nvSpPr>
          <p:cNvPr id="10" name="object 10"/>
          <p:cNvSpPr txBox="1"/>
          <p:nvPr/>
        </p:nvSpPr>
        <p:spPr>
          <a:xfrm>
            <a:off x="5233583" y="2341819"/>
            <a:ext cx="1167978" cy="206113"/>
          </a:xfrm>
          <a:prstGeom prst="rect">
            <a:avLst/>
          </a:prstGeom>
          <a:solidFill>
            <a:srgbClr val="FF4F4F"/>
          </a:solidFill>
        </p:spPr>
        <p:txBody>
          <a:bodyPr vert="horz" wrap="square" lIns="0" tIns="47783" rIns="0" bIns="0" rtlCol="0">
            <a:spAutoFit/>
          </a:bodyPr>
          <a:lstStyle/>
          <a:p>
            <a:pPr marL="84706">
              <a:spcBef>
                <a:spcPts val="376"/>
              </a:spcBef>
            </a:pPr>
            <a:r>
              <a:rPr sz="1026" b="1" spc="9" dirty="0">
                <a:solidFill>
                  <a:srgbClr val="FFFFFF"/>
                </a:solidFill>
                <a:latin typeface="Meiryo UI"/>
                <a:cs typeface="Meiryo UI"/>
              </a:rPr>
              <a:t>④大阪府 貝塚市</a:t>
            </a:r>
            <a:endParaRPr sz="1026">
              <a:latin typeface="Meiryo UI"/>
              <a:cs typeface="Meiryo UI"/>
            </a:endParaRPr>
          </a:p>
        </p:txBody>
      </p:sp>
      <p:sp>
        <p:nvSpPr>
          <p:cNvPr id="11" name="object 11"/>
          <p:cNvSpPr txBox="1"/>
          <p:nvPr/>
        </p:nvSpPr>
        <p:spPr>
          <a:xfrm>
            <a:off x="7142745" y="4189733"/>
            <a:ext cx="1169064" cy="206662"/>
          </a:xfrm>
          <a:prstGeom prst="rect">
            <a:avLst/>
          </a:prstGeom>
          <a:solidFill>
            <a:srgbClr val="FF4F4F"/>
          </a:solidFill>
        </p:spPr>
        <p:txBody>
          <a:bodyPr vert="horz" wrap="square" lIns="0" tIns="48326" rIns="0" bIns="0" rtlCol="0">
            <a:spAutoFit/>
          </a:bodyPr>
          <a:lstStyle/>
          <a:p>
            <a:pPr marL="85792">
              <a:spcBef>
                <a:spcPts val="381"/>
              </a:spcBef>
            </a:pPr>
            <a:r>
              <a:rPr sz="1026" b="1" spc="9" dirty="0">
                <a:solidFill>
                  <a:srgbClr val="FFFFFF"/>
                </a:solidFill>
                <a:latin typeface="Meiryo UI"/>
                <a:cs typeface="Meiryo UI"/>
              </a:rPr>
              <a:t>⑥奈良県 宇陀市</a:t>
            </a:r>
            <a:endParaRPr sz="1026">
              <a:latin typeface="Meiryo UI"/>
              <a:cs typeface="Meiryo UI"/>
            </a:endParaRPr>
          </a:p>
        </p:txBody>
      </p:sp>
      <p:sp>
        <p:nvSpPr>
          <p:cNvPr id="12" name="object 12"/>
          <p:cNvSpPr txBox="1"/>
          <p:nvPr/>
        </p:nvSpPr>
        <p:spPr>
          <a:xfrm>
            <a:off x="6561526" y="4630209"/>
            <a:ext cx="918744" cy="206662"/>
          </a:xfrm>
          <a:prstGeom prst="rect">
            <a:avLst/>
          </a:prstGeom>
          <a:solidFill>
            <a:srgbClr val="FF4F4F"/>
          </a:solidFill>
        </p:spPr>
        <p:txBody>
          <a:bodyPr vert="horz" wrap="square" lIns="0" tIns="48326" rIns="0" bIns="0" rtlCol="0">
            <a:spAutoFit/>
          </a:bodyPr>
          <a:lstStyle/>
          <a:p>
            <a:pPr marL="85792">
              <a:spcBef>
                <a:spcPts val="381"/>
              </a:spcBef>
            </a:pPr>
            <a:r>
              <a:rPr sz="1026" b="1" spc="-9" dirty="0">
                <a:solidFill>
                  <a:srgbClr val="FFFFFF"/>
                </a:solidFill>
                <a:latin typeface="Meiryo UI"/>
                <a:cs typeface="Meiryo UI"/>
              </a:rPr>
              <a:t>⑦和歌山県</a:t>
            </a:r>
            <a:endParaRPr sz="1026">
              <a:latin typeface="Meiryo UI"/>
              <a:cs typeface="Meiryo UI"/>
            </a:endParaRPr>
          </a:p>
        </p:txBody>
      </p:sp>
      <p:sp>
        <p:nvSpPr>
          <p:cNvPr id="13" name="object 13"/>
          <p:cNvSpPr txBox="1"/>
          <p:nvPr/>
        </p:nvSpPr>
        <p:spPr>
          <a:xfrm>
            <a:off x="4787894" y="5280497"/>
            <a:ext cx="703719" cy="206113"/>
          </a:xfrm>
          <a:prstGeom prst="rect">
            <a:avLst/>
          </a:prstGeom>
          <a:solidFill>
            <a:srgbClr val="FF4F4F"/>
          </a:solidFill>
        </p:spPr>
        <p:txBody>
          <a:bodyPr vert="horz" wrap="square" lIns="0" tIns="47783" rIns="0" bIns="0" rtlCol="0">
            <a:spAutoFit/>
          </a:bodyPr>
          <a:lstStyle/>
          <a:p>
            <a:pPr marL="84706">
              <a:spcBef>
                <a:spcPts val="376"/>
              </a:spcBef>
            </a:pPr>
            <a:r>
              <a:rPr sz="1026" b="1" spc="-13" dirty="0">
                <a:solidFill>
                  <a:srgbClr val="FFFFFF"/>
                </a:solidFill>
                <a:latin typeface="Meiryo UI"/>
                <a:cs typeface="Meiryo UI"/>
              </a:rPr>
              <a:t>⑨広島県</a:t>
            </a:r>
            <a:endParaRPr sz="1026">
              <a:latin typeface="Meiryo UI"/>
              <a:cs typeface="Meiryo UI"/>
            </a:endParaRPr>
          </a:p>
        </p:txBody>
      </p:sp>
      <p:sp>
        <p:nvSpPr>
          <p:cNvPr id="14" name="object 14"/>
          <p:cNvSpPr txBox="1"/>
          <p:nvPr/>
        </p:nvSpPr>
        <p:spPr>
          <a:xfrm>
            <a:off x="5588048" y="5070685"/>
            <a:ext cx="1169064" cy="205017"/>
          </a:xfrm>
          <a:prstGeom prst="rect">
            <a:avLst/>
          </a:prstGeom>
          <a:solidFill>
            <a:srgbClr val="FF4F4F"/>
          </a:solidFill>
        </p:spPr>
        <p:txBody>
          <a:bodyPr vert="horz" wrap="square" lIns="0" tIns="46697" rIns="0" bIns="0" rtlCol="0">
            <a:spAutoFit/>
          </a:bodyPr>
          <a:lstStyle/>
          <a:p>
            <a:pPr marL="84706">
              <a:spcBef>
                <a:spcPts val="368"/>
              </a:spcBef>
            </a:pPr>
            <a:r>
              <a:rPr sz="1026" b="1" spc="9" dirty="0">
                <a:solidFill>
                  <a:srgbClr val="FFFFFF"/>
                </a:solidFill>
                <a:latin typeface="Meiryo UI"/>
                <a:cs typeface="Meiryo UI"/>
              </a:rPr>
              <a:t>⑩広島県 三原市</a:t>
            </a:r>
            <a:endParaRPr sz="1026">
              <a:latin typeface="Meiryo UI"/>
              <a:cs typeface="Meiryo UI"/>
            </a:endParaRPr>
          </a:p>
        </p:txBody>
      </p:sp>
      <p:sp>
        <p:nvSpPr>
          <p:cNvPr id="15" name="object 15"/>
          <p:cNvSpPr/>
          <p:nvPr/>
        </p:nvSpPr>
        <p:spPr>
          <a:xfrm>
            <a:off x="5913366" y="2700194"/>
            <a:ext cx="1594770" cy="1406895"/>
          </a:xfrm>
          <a:custGeom>
            <a:avLst/>
            <a:gdLst/>
            <a:ahLst/>
            <a:cxnLst/>
            <a:rect l="l" t="t" r="r" b="b"/>
            <a:pathLst>
              <a:path w="1864995" h="1645285">
                <a:moveTo>
                  <a:pt x="1728774" y="659892"/>
                </a:moveTo>
                <a:lnTo>
                  <a:pt x="1724202" y="650748"/>
                </a:lnTo>
                <a:lnTo>
                  <a:pt x="124231" y="1540446"/>
                </a:lnTo>
                <a:lnTo>
                  <a:pt x="109524" y="1522818"/>
                </a:lnTo>
                <a:lnTo>
                  <a:pt x="86283" y="1510665"/>
                </a:lnTo>
                <a:lnTo>
                  <a:pt x="60185" y="1508239"/>
                </a:lnTo>
                <a:lnTo>
                  <a:pt x="34086" y="1516380"/>
                </a:lnTo>
                <a:lnTo>
                  <a:pt x="13957" y="1534121"/>
                </a:lnTo>
                <a:lnTo>
                  <a:pt x="2273" y="1557718"/>
                </a:lnTo>
                <a:lnTo>
                  <a:pt x="0" y="1583893"/>
                </a:lnTo>
                <a:lnTo>
                  <a:pt x="8178" y="1609344"/>
                </a:lnTo>
                <a:lnTo>
                  <a:pt x="25704" y="1630349"/>
                </a:lnTo>
                <a:lnTo>
                  <a:pt x="48945" y="1642503"/>
                </a:lnTo>
                <a:lnTo>
                  <a:pt x="75044" y="1644929"/>
                </a:lnTo>
                <a:lnTo>
                  <a:pt x="101142" y="1636776"/>
                </a:lnTo>
                <a:lnTo>
                  <a:pt x="122110" y="1619046"/>
                </a:lnTo>
                <a:lnTo>
                  <a:pt x="134099" y="1595437"/>
                </a:lnTo>
                <a:lnTo>
                  <a:pt x="135229" y="1580388"/>
                </a:lnTo>
                <a:lnTo>
                  <a:pt x="136067" y="1569275"/>
                </a:lnTo>
                <a:lnTo>
                  <a:pt x="128600" y="1548218"/>
                </a:lnTo>
                <a:lnTo>
                  <a:pt x="1728774" y="659892"/>
                </a:lnTo>
                <a:close/>
              </a:path>
              <a:path w="1864995" h="1645285">
                <a:moveTo>
                  <a:pt x="1864410" y="120396"/>
                </a:moveTo>
                <a:lnTo>
                  <a:pt x="1152004" y="67525"/>
                </a:lnTo>
                <a:lnTo>
                  <a:pt x="1151369" y="62484"/>
                </a:lnTo>
                <a:lnTo>
                  <a:pt x="1149337" y="46088"/>
                </a:lnTo>
                <a:lnTo>
                  <a:pt x="1136116" y="23431"/>
                </a:lnTo>
                <a:lnTo>
                  <a:pt x="1115187" y="7366"/>
                </a:lnTo>
                <a:lnTo>
                  <a:pt x="1088694" y="0"/>
                </a:lnTo>
                <a:lnTo>
                  <a:pt x="1061618" y="3340"/>
                </a:lnTo>
                <a:lnTo>
                  <a:pt x="1038974" y="16383"/>
                </a:lnTo>
                <a:lnTo>
                  <a:pt x="1022896" y="36868"/>
                </a:lnTo>
                <a:lnTo>
                  <a:pt x="1015542" y="62484"/>
                </a:lnTo>
                <a:lnTo>
                  <a:pt x="1018895" y="89776"/>
                </a:lnTo>
                <a:lnTo>
                  <a:pt x="1032116" y="112776"/>
                </a:lnTo>
                <a:lnTo>
                  <a:pt x="1053045" y="128930"/>
                </a:lnTo>
                <a:lnTo>
                  <a:pt x="1079550" y="135636"/>
                </a:lnTo>
                <a:lnTo>
                  <a:pt x="1105979" y="132524"/>
                </a:lnTo>
                <a:lnTo>
                  <a:pt x="1128687" y="119837"/>
                </a:lnTo>
                <a:lnTo>
                  <a:pt x="1145120" y="99428"/>
                </a:lnTo>
                <a:lnTo>
                  <a:pt x="1151293" y="78028"/>
                </a:lnTo>
                <a:lnTo>
                  <a:pt x="1862886" y="129540"/>
                </a:lnTo>
                <a:lnTo>
                  <a:pt x="1864410" y="120396"/>
                </a:lnTo>
                <a:close/>
              </a:path>
            </a:pathLst>
          </a:custGeom>
          <a:solidFill>
            <a:srgbClr val="FF4F4F"/>
          </a:solidFill>
        </p:spPr>
        <p:txBody>
          <a:bodyPr wrap="square" lIns="0" tIns="0" rIns="0" bIns="0" rtlCol="0"/>
          <a:lstStyle/>
          <a:p>
            <a:endParaRPr sz="1749"/>
          </a:p>
        </p:txBody>
      </p:sp>
      <p:sp>
        <p:nvSpPr>
          <p:cNvPr id="16" name="object 16"/>
          <p:cNvSpPr txBox="1"/>
          <p:nvPr/>
        </p:nvSpPr>
        <p:spPr>
          <a:xfrm>
            <a:off x="7611891" y="2234959"/>
            <a:ext cx="1169064" cy="206113"/>
          </a:xfrm>
          <a:prstGeom prst="rect">
            <a:avLst/>
          </a:prstGeom>
          <a:solidFill>
            <a:srgbClr val="FF4F4F"/>
          </a:solidFill>
        </p:spPr>
        <p:txBody>
          <a:bodyPr vert="horz" wrap="square" lIns="0" tIns="47783" rIns="0" bIns="0" rtlCol="0">
            <a:spAutoFit/>
          </a:bodyPr>
          <a:lstStyle/>
          <a:p>
            <a:pPr marL="84706">
              <a:spcBef>
                <a:spcPts val="376"/>
              </a:spcBef>
            </a:pPr>
            <a:r>
              <a:rPr sz="1026" b="1" spc="9" dirty="0">
                <a:solidFill>
                  <a:srgbClr val="FFFFFF"/>
                </a:solidFill>
                <a:latin typeface="Meiryo UI"/>
                <a:cs typeface="Meiryo UI"/>
              </a:rPr>
              <a:t>①北海道 幕別町</a:t>
            </a:r>
            <a:endParaRPr sz="1026">
              <a:latin typeface="Meiryo UI"/>
              <a:cs typeface="Meiryo UI"/>
            </a:endParaRPr>
          </a:p>
        </p:txBody>
      </p:sp>
      <p:sp>
        <p:nvSpPr>
          <p:cNvPr id="17" name="object 17"/>
          <p:cNvSpPr txBox="1"/>
          <p:nvPr/>
        </p:nvSpPr>
        <p:spPr>
          <a:xfrm>
            <a:off x="7465934" y="2701498"/>
            <a:ext cx="1167978" cy="206662"/>
          </a:xfrm>
          <a:prstGeom prst="rect">
            <a:avLst/>
          </a:prstGeom>
          <a:solidFill>
            <a:srgbClr val="FF4F4F"/>
          </a:solidFill>
        </p:spPr>
        <p:txBody>
          <a:bodyPr vert="horz" wrap="square" lIns="0" tIns="48326" rIns="0" bIns="0" rtlCol="0">
            <a:spAutoFit/>
          </a:bodyPr>
          <a:lstStyle/>
          <a:p>
            <a:pPr marL="84163">
              <a:spcBef>
                <a:spcPts val="381"/>
              </a:spcBef>
            </a:pPr>
            <a:r>
              <a:rPr sz="1026" b="1" spc="9" dirty="0">
                <a:solidFill>
                  <a:srgbClr val="FFFFFF"/>
                </a:solidFill>
                <a:latin typeface="Meiryo UI"/>
                <a:cs typeface="Meiryo UI"/>
              </a:rPr>
              <a:t>②秋田県 大館市</a:t>
            </a:r>
            <a:endParaRPr sz="1026">
              <a:latin typeface="Meiryo UI"/>
              <a:cs typeface="Meiryo UI"/>
            </a:endParaRPr>
          </a:p>
        </p:txBody>
      </p:sp>
      <p:sp>
        <p:nvSpPr>
          <p:cNvPr id="18" name="object 18"/>
          <p:cNvSpPr txBox="1"/>
          <p:nvPr/>
        </p:nvSpPr>
        <p:spPr>
          <a:xfrm>
            <a:off x="7389047" y="3136761"/>
            <a:ext cx="1169064" cy="205017"/>
          </a:xfrm>
          <a:prstGeom prst="rect">
            <a:avLst/>
          </a:prstGeom>
          <a:solidFill>
            <a:srgbClr val="FF4F4F"/>
          </a:solidFill>
        </p:spPr>
        <p:txBody>
          <a:bodyPr vert="horz" wrap="square" lIns="0" tIns="46697" rIns="0" bIns="0" rtlCol="0">
            <a:spAutoFit/>
          </a:bodyPr>
          <a:lstStyle/>
          <a:p>
            <a:pPr marL="85792">
              <a:spcBef>
                <a:spcPts val="368"/>
              </a:spcBef>
            </a:pPr>
            <a:r>
              <a:rPr sz="1026" b="1" spc="9" dirty="0">
                <a:solidFill>
                  <a:srgbClr val="FFFFFF"/>
                </a:solidFill>
                <a:latin typeface="Meiryo UI"/>
                <a:cs typeface="Meiryo UI"/>
              </a:rPr>
              <a:t>③滋賀県 草津市</a:t>
            </a:r>
            <a:endParaRPr sz="1026">
              <a:latin typeface="Meiryo UI"/>
              <a:cs typeface="Meiryo UI"/>
            </a:endParaRPr>
          </a:p>
        </p:txBody>
      </p:sp>
      <p:sp>
        <p:nvSpPr>
          <p:cNvPr id="19" name="object 19"/>
          <p:cNvSpPr/>
          <p:nvPr/>
        </p:nvSpPr>
        <p:spPr>
          <a:xfrm>
            <a:off x="4232738" y="2589424"/>
            <a:ext cx="2911528" cy="2706819"/>
          </a:xfrm>
          <a:custGeom>
            <a:avLst/>
            <a:gdLst/>
            <a:ahLst/>
            <a:cxnLst/>
            <a:rect l="l" t="t" r="r" b="b"/>
            <a:pathLst>
              <a:path w="3404870" h="3165475">
                <a:moveTo>
                  <a:pt x="983716" y="1937181"/>
                </a:moveTo>
                <a:lnTo>
                  <a:pt x="975550" y="1912061"/>
                </a:lnTo>
                <a:lnTo>
                  <a:pt x="958519" y="1891792"/>
                </a:lnTo>
                <a:lnTo>
                  <a:pt x="934212" y="1879092"/>
                </a:lnTo>
                <a:lnTo>
                  <a:pt x="906945" y="1876806"/>
                </a:lnTo>
                <a:lnTo>
                  <a:pt x="881824" y="1884807"/>
                </a:lnTo>
                <a:lnTo>
                  <a:pt x="861555" y="1901380"/>
                </a:lnTo>
                <a:lnTo>
                  <a:pt x="851039" y="1920798"/>
                </a:lnTo>
                <a:lnTo>
                  <a:pt x="3048" y="1674876"/>
                </a:lnTo>
                <a:lnTo>
                  <a:pt x="0" y="1684020"/>
                </a:lnTo>
                <a:lnTo>
                  <a:pt x="848423" y="1930069"/>
                </a:lnTo>
                <a:lnTo>
                  <a:pt x="846594" y="1952078"/>
                </a:lnTo>
                <a:lnTo>
                  <a:pt x="854773" y="1977212"/>
                </a:lnTo>
                <a:lnTo>
                  <a:pt x="871791" y="1997468"/>
                </a:lnTo>
                <a:lnTo>
                  <a:pt x="896112" y="2010156"/>
                </a:lnTo>
                <a:lnTo>
                  <a:pt x="923366" y="2012442"/>
                </a:lnTo>
                <a:lnTo>
                  <a:pt x="948499" y="2004441"/>
                </a:lnTo>
                <a:lnTo>
                  <a:pt x="968756" y="1987867"/>
                </a:lnTo>
                <a:lnTo>
                  <a:pt x="981456" y="1964436"/>
                </a:lnTo>
                <a:lnTo>
                  <a:pt x="982713" y="1949196"/>
                </a:lnTo>
                <a:lnTo>
                  <a:pt x="983716" y="1937181"/>
                </a:lnTo>
                <a:close/>
              </a:path>
              <a:path w="3404870" h="3165475">
                <a:moveTo>
                  <a:pt x="1289304" y="1819656"/>
                </a:moveTo>
                <a:lnTo>
                  <a:pt x="1288554" y="1813560"/>
                </a:lnTo>
                <a:lnTo>
                  <a:pt x="1285963" y="1792351"/>
                </a:lnTo>
                <a:lnTo>
                  <a:pt x="1272921" y="1769173"/>
                </a:lnTo>
                <a:lnTo>
                  <a:pt x="1252435" y="1752587"/>
                </a:lnTo>
                <a:lnTo>
                  <a:pt x="1226820" y="1744980"/>
                </a:lnTo>
                <a:lnTo>
                  <a:pt x="1199502" y="1748104"/>
                </a:lnTo>
                <a:lnTo>
                  <a:pt x="1176337" y="1760804"/>
                </a:lnTo>
                <a:lnTo>
                  <a:pt x="1168247" y="1770735"/>
                </a:lnTo>
                <a:lnTo>
                  <a:pt x="1155763" y="1763826"/>
                </a:lnTo>
                <a:lnTo>
                  <a:pt x="1129665" y="1760791"/>
                </a:lnTo>
                <a:lnTo>
                  <a:pt x="1104138" y="1767776"/>
                </a:lnTo>
                <a:lnTo>
                  <a:pt x="1087488" y="1780451"/>
                </a:lnTo>
                <a:lnTo>
                  <a:pt x="19812" y="862584"/>
                </a:lnTo>
                <a:lnTo>
                  <a:pt x="12192" y="870204"/>
                </a:lnTo>
                <a:lnTo>
                  <a:pt x="1079995" y="1788185"/>
                </a:lnTo>
                <a:lnTo>
                  <a:pt x="1068870" y="1807756"/>
                </a:lnTo>
                <a:lnTo>
                  <a:pt x="1072819" y="1859191"/>
                </a:lnTo>
                <a:lnTo>
                  <a:pt x="1113472" y="1893785"/>
                </a:lnTo>
                <a:lnTo>
                  <a:pt x="1139571" y="1896808"/>
                </a:lnTo>
                <a:lnTo>
                  <a:pt x="1165098" y="1889836"/>
                </a:lnTo>
                <a:lnTo>
                  <a:pt x="1186802" y="1873300"/>
                </a:lnTo>
                <a:lnTo>
                  <a:pt x="1188351" y="1874545"/>
                </a:lnTo>
                <a:lnTo>
                  <a:pt x="1208887" y="1880489"/>
                </a:lnTo>
                <a:lnTo>
                  <a:pt x="1098804" y="3165348"/>
                </a:lnTo>
                <a:lnTo>
                  <a:pt x="1109472" y="3165348"/>
                </a:lnTo>
                <a:lnTo>
                  <a:pt x="1219415" y="1882140"/>
                </a:lnTo>
                <a:lnTo>
                  <a:pt x="1219466" y="1881593"/>
                </a:lnTo>
                <a:lnTo>
                  <a:pt x="1241717" y="1879028"/>
                </a:lnTo>
                <a:lnTo>
                  <a:pt x="1264539" y="1866328"/>
                </a:lnTo>
                <a:lnTo>
                  <a:pt x="1281061" y="1845932"/>
                </a:lnTo>
                <a:lnTo>
                  <a:pt x="1289304" y="1819656"/>
                </a:lnTo>
                <a:close/>
              </a:path>
              <a:path w="3404870" h="3165475">
                <a:moveTo>
                  <a:pt x="1802320" y="1642300"/>
                </a:moveTo>
                <a:lnTo>
                  <a:pt x="1802028" y="1639824"/>
                </a:lnTo>
                <a:lnTo>
                  <a:pt x="1799285" y="1616379"/>
                </a:lnTo>
                <a:lnTo>
                  <a:pt x="1786128" y="1592580"/>
                </a:lnTo>
                <a:lnTo>
                  <a:pt x="1764906" y="1575752"/>
                </a:lnTo>
                <a:lnTo>
                  <a:pt x="1739836" y="1568767"/>
                </a:lnTo>
                <a:lnTo>
                  <a:pt x="1713903" y="1571802"/>
                </a:lnTo>
                <a:lnTo>
                  <a:pt x="1694903" y="1582305"/>
                </a:lnTo>
                <a:lnTo>
                  <a:pt x="731520" y="455676"/>
                </a:lnTo>
                <a:lnTo>
                  <a:pt x="723900" y="461772"/>
                </a:lnTo>
                <a:lnTo>
                  <a:pt x="1686636" y="1589354"/>
                </a:lnTo>
                <a:lnTo>
                  <a:pt x="1673275" y="1606181"/>
                </a:lnTo>
                <a:lnTo>
                  <a:pt x="1666303" y="1631251"/>
                </a:lnTo>
                <a:lnTo>
                  <a:pt x="1669326" y="1657184"/>
                </a:lnTo>
                <a:lnTo>
                  <a:pt x="1682496" y="1680972"/>
                </a:lnTo>
                <a:lnTo>
                  <a:pt x="1703705" y="1697812"/>
                </a:lnTo>
                <a:lnTo>
                  <a:pt x="1728787" y="1704784"/>
                </a:lnTo>
                <a:lnTo>
                  <a:pt x="1754708" y="1701761"/>
                </a:lnTo>
                <a:lnTo>
                  <a:pt x="1778508" y="1688592"/>
                </a:lnTo>
                <a:lnTo>
                  <a:pt x="1795335" y="1667383"/>
                </a:lnTo>
                <a:lnTo>
                  <a:pt x="1802320" y="1642300"/>
                </a:lnTo>
                <a:close/>
              </a:path>
              <a:path w="3404870" h="3165475">
                <a:moveTo>
                  <a:pt x="2153412" y="2919984"/>
                </a:moveTo>
                <a:lnTo>
                  <a:pt x="1396936" y="1924862"/>
                </a:lnTo>
                <a:lnTo>
                  <a:pt x="1411147" y="1908810"/>
                </a:lnTo>
                <a:lnTo>
                  <a:pt x="1419796" y="1883664"/>
                </a:lnTo>
                <a:lnTo>
                  <a:pt x="1419161" y="1871472"/>
                </a:lnTo>
                <a:lnTo>
                  <a:pt x="1418437" y="1857375"/>
                </a:lnTo>
                <a:lnTo>
                  <a:pt x="1406652" y="1833372"/>
                </a:lnTo>
                <a:lnTo>
                  <a:pt x="1386281" y="1815160"/>
                </a:lnTo>
                <a:lnTo>
                  <a:pt x="1361503" y="1806511"/>
                </a:lnTo>
                <a:lnTo>
                  <a:pt x="1335278" y="1807870"/>
                </a:lnTo>
                <a:lnTo>
                  <a:pt x="1310640" y="1819656"/>
                </a:lnTo>
                <a:lnTo>
                  <a:pt x="1292415" y="1840026"/>
                </a:lnTo>
                <a:lnTo>
                  <a:pt x="1283766" y="1864804"/>
                </a:lnTo>
                <a:lnTo>
                  <a:pt x="1285125" y="1891030"/>
                </a:lnTo>
                <a:lnTo>
                  <a:pt x="1296924" y="1915668"/>
                </a:lnTo>
                <a:lnTo>
                  <a:pt x="1317498" y="1933892"/>
                </a:lnTo>
                <a:lnTo>
                  <a:pt x="1342644" y="1942528"/>
                </a:lnTo>
                <a:lnTo>
                  <a:pt x="1368933" y="1941182"/>
                </a:lnTo>
                <a:lnTo>
                  <a:pt x="1389367" y="1931136"/>
                </a:lnTo>
                <a:lnTo>
                  <a:pt x="2144268" y="2926080"/>
                </a:lnTo>
                <a:lnTo>
                  <a:pt x="2153412" y="2919984"/>
                </a:lnTo>
                <a:close/>
              </a:path>
              <a:path w="3404870" h="3165475">
                <a:moveTo>
                  <a:pt x="3404616" y="2011680"/>
                </a:moveTo>
                <a:lnTo>
                  <a:pt x="2090445" y="1856486"/>
                </a:lnTo>
                <a:lnTo>
                  <a:pt x="2089797" y="1848612"/>
                </a:lnTo>
                <a:lnTo>
                  <a:pt x="2088680" y="1834997"/>
                </a:lnTo>
                <a:lnTo>
                  <a:pt x="2076450" y="1811655"/>
                </a:lnTo>
                <a:lnTo>
                  <a:pt x="2056206" y="1794611"/>
                </a:lnTo>
                <a:lnTo>
                  <a:pt x="2029968" y="1786128"/>
                </a:lnTo>
                <a:lnTo>
                  <a:pt x="2003298" y="1788350"/>
                </a:lnTo>
                <a:lnTo>
                  <a:pt x="1980057" y="1800415"/>
                </a:lnTo>
                <a:lnTo>
                  <a:pt x="1965731" y="1817141"/>
                </a:lnTo>
                <a:lnTo>
                  <a:pt x="1956816" y="1804606"/>
                </a:lnTo>
                <a:lnTo>
                  <a:pt x="1934857" y="1790585"/>
                </a:lnTo>
                <a:lnTo>
                  <a:pt x="1913547" y="1787055"/>
                </a:lnTo>
                <a:lnTo>
                  <a:pt x="1913521" y="1786128"/>
                </a:lnTo>
                <a:lnTo>
                  <a:pt x="1857756" y="0"/>
                </a:lnTo>
                <a:lnTo>
                  <a:pt x="1847088" y="0"/>
                </a:lnTo>
                <a:lnTo>
                  <a:pt x="1902891" y="1787347"/>
                </a:lnTo>
                <a:lnTo>
                  <a:pt x="1881492" y="1792376"/>
                </a:lnTo>
                <a:lnTo>
                  <a:pt x="1860232" y="1807464"/>
                </a:lnTo>
                <a:lnTo>
                  <a:pt x="1846110" y="1829422"/>
                </a:lnTo>
                <a:lnTo>
                  <a:pt x="1840992" y="1856232"/>
                </a:lnTo>
                <a:lnTo>
                  <a:pt x="1847469" y="1882787"/>
                </a:lnTo>
                <a:lnTo>
                  <a:pt x="1859610" y="1899335"/>
                </a:lnTo>
                <a:lnTo>
                  <a:pt x="1852942" y="1914410"/>
                </a:lnTo>
                <a:lnTo>
                  <a:pt x="1860842" y="1965413"/>
                </a:lnTo>
                <a:lnTo>
                  <a:pt x="1903069" y="1997570"/>
                </a:lnTo>
                <a:lnTo>
                  <a:pt x="1929193" y="1998929"/>
                </a:lnTo>
                <a:lnTo>
                  <a:pt x="1953882" y="1990280"/>
                </a:lnTo>
                <a:lnTo>
                  <a:pt x="1969604" y="1975739"/>
                </a:lnTo>
                <a:lnTo>
                  <a:pt x="2720340" y="2535936"/>
                </a:lnTo>
                <a:lnTo>
                  <a:pt x="2726436" y="2526792"/>
                </a:lnTo>
                <a:lnTo>
                  <a:pt x="1976056" y="1966861"/>
                </a:lnTo>
                <a:lnTo>
                  <a:pt x="1985365" y="1947418"/>
                </a:lnTo>
                <a:lnTo>
                  <a:pt x="1986457" y="1926336"/>
                </a:lnTo>
                <a:lnTo>
                  <a:pt x="1986711" y="1921192"/>
                </a:lnTo>
                <a:lnTo>
                  <a:pt x="1981898" y="1907400"/>
                </a:lnTo>
                <a:lnTo>
                  <a:pt x="1988718" y="1913293"/>
                </a:lnTo>
                <a:lnTo>
                  <a:pt x="2014728" y="1921764"/>
                </a:lnTo>
                <a:lnTo>
                  <a:pt x="2042058" y="1919770"/>
                </a:lnTo>
                <a:lnTo>
                  <a:pt x="2065401" y="1908048"/>
                </a:lnTo>
                <a:lnTo>
                  <a:pt x="2082444" y="1888337"/>
                </a:lnTo>
                <a:lnTo>
                  <a:pt x="2089353" y="1867128"/>
                </a:lnTo>
                <a:lnTo>
                  <a:pt x="3403092" y="2020824"/>
                </a:lnTo>
                <a:lnTo>
                  <a:pt x="3404616" y="2011680"/>
                </a:lnTo>
                <a:close/>
              </a:path>
            </a:pathLst>
          </a:custGeom>
          <a:solidFill>
            <a:srgbClr val="FF4F4F"/>
          </a:solidFill>
        </p:spPr>
        <p:txBody>
          <a:bodyPr wrap="square" lIns="0" tIns="0" rIns="0" bIns="0" rtlCol="0"/>
          <a:lstStyle/>
          <a:p>
            <a:endParaRPr sz="1749"/>
          </a:p>
        </p:txBody>
      </p:sp>
      <p:sp>
        <p:nvSpPr>
          <p:cNvPr id="20" name="object 20"/>
          <p:cNvSpPr txBox="1"/>
          <p:nvPr/>
        </p:nvSpPr>
        <p:spPr>
          <a:xfrm>
            <a:off x="6855611" y="780641"/>
            <a:ext cx="1848564" cy="330532"/>
          </a:xfrm>
          <a:prstGeom prst="rect">
            <a:avLst/>
          </a:prstGeom>
        </p:spPr>
        <p:txBody>
          <a:bodyPr vert="horz" wrap="square" lIns="0" tIns="14661" rIns="0" bIns="0" rtlCol="0">
            <a:spAutoFit/>
          </a:bodyPr>
          <a:lstStyle/>
          <a:p>
            <a:pPr marL="10860">
              <a:spcBef>
                <a:spcPts val="115"/>
              </a:spcBef>
            </a:pPr>
            <a:r>
              <a:rPr sz="1026" spc="-4" dirty="0">
                <a:latin typeface="Meiryo UI"/>
                <a:cs typeface="Meiryo UI"/>
              </a:rPr>
              <a:t>※旗あげの自治体名は、</a:t>
            </a:r>
            <a:endParaRPr sz="1026" dirty="0">
              <a:latin typeface="Meiryo UI"/>
              <a:cs typeface="Meiryo UI"/>
            </a:endParaRPr>
          </a:p>
          <a:p>
            <a:pPr marL="146064">
              <a:spcBef>
                <a:spcPts val="30"/>
              </a:spcBef>
            </a:pPr>
            <a:r>
              <a:rPr sz="1026" spc="-4" dirty="0">
                <a:latin typeface="Meiryo UI"/>
                <a:cs typeface="Meiryo UI"/>
              </a:rPr>
              <a:t>応募の代表自治体のみ記載</a:t>
            </a:r>
            <a:endParaRPr sz="1026" dirty="0">
              <a:latin typeface="Meiryo UI"/>
              <a:cs typeface="Meiryo UI"/>
            </a:endParaRPr>
          </a:p>
        </p:txBody>
      </p:sp>
      <p:graphicFrame>
        <p:nvGraphicFramePr>
          <p:cNvPr id="21" name="object 21"/>
          <p:cNvGraphicFramePr>
            <a:graphicFrameLocks noGrp="1"/>
          </p:cNvGraphicFramePr>
          <p:nvPr/>
        </p:nvGraphicFramePr>
        <p:xfrm>
          <a:off x="235974" y="900835"/>
          <a:ext cx="3721576" cy="5887020"/>
        </p:xfrm>
        <a:graphic>
          <a:graphicData uri="http://schemas.openxmlformats.org/drawingml/2006/table">
            <a:tbl>
              <a:tblPr firstRow="1" bandRow="1">
                <a:tableStyleId>{2D5ABB26-0587-4C30-8999-92F81FD0307C}</a:tableStyleId>
              </a:tblPr>
              <a:tblGrid>
                <a:gridCol w="337153">
                  <a:extLst>
                    <a:ext uri="{9D8B030D-6E8A-4147-A177-3AD203B41FA5}">
                      <a16:colId xmlns:a16="http://schemas.microsoft.com/office/drawing/2014/main" val="20000"/>
                    </a:ext>
                  </a:extLst>
                </a:gridCol>
                <a:gridCol w="581476">
                  <a:extLst>
                    <a:ext uri="{9D8B030D-6E8A-4147-A177-3AD203B41FA5}">
                      <a16:colId xmlns:a16="http://schemas.microsoft.com/office/drawing/2014/main" val="20001"/>
                    </a:ext>
                  </a:extLst>
                </a:gridCol>
                <a:gridCol w="856099">
                  <a:extLst>
                    <a:ext uri="{9D8B030D-6E8A-4147-A177-3AD203B41FA5}">
                      <a16:colId xmlns:a16="http://schemas.microsoft.com/office/drawing/2014/main" val="20002"/>
                    </a:ext>
                  </a:extLst>
                </a:gridCol>
                <a:gridCol w="341020">
                  <a:extLst>
                    <a:ext uri="{9D8B030D-6E8A-4147-A177-3AD203B41FA5}">
                      <a16:colId xmlns:a16="http://schemas.microsoft.com/office/drawing/2014/main" val="20003"/>
                    </a:ext>
                  </a:extLst>
                </a:gridCol>
                <a:gridCol w="723944">
                  <a:extLst>
                    <a:ext uri="{9D8B030D-6E8A-4147-A177-3AD203B41FA5}">
                      <a16:colId xmlns:a16="http://schemas.microsoft.com/office/drawing/2014/main" val="20004"/>
                    </a:ext>
                  </a:extLst>
                </a:gridCol>
                <a:gridCol w="881884">
                  <a:extLst>
                    <a:ext uri="{9D8B030D-6E8A-4147-A177-3AD203B41FA5}">
                      <a16:colId xmlns:a16="http://schemas.microsoft.com/office/drawing/2014/main" val="20005"/>
                    </a:ext>
                  </a:extLst>
                </a:gridCol>
              </a:tblGrid>
              <a:tr h="376261">
                <a:tc>
                  <a:txBody>
                    <a:bodyPr/>
                    <a:lstStyle/>
                    <a:p>
                      <a:pPr algn="ctr">
                        <a:lnSpc>
                          <a:spcPct val="100000"/>
                        </a:lnSpc>
                        <a:spcBef>
                          <a:spcPts val="900"/>
                        </a:spcBef>
                      </a:pPr>
                      <a:r>
                        <a:rPr sz="1000" b="1" spc="-25" dirty="0">
                          <a:latin typeface="Meiryo UI"/>
                          <a:cs typeface="Meiryo UI"/>
                        </a:rPr>
                        <a:t>No.</a:t>
                      </a:r>
                      <a:endParaRPr sz="1000">
                        <a:latin typeface="Meiryo UI"/>
                        <a:cs typeface="Meiryo UI"/>
                      </a:endParaRPr>
                    </a:p>
                  </a:txBody>
                  <a:tcPr marL="0" marR="0" marT="97739"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gridSpan="2">
                  <a:txBody>
                    <a:bodyPr/>
                    <a:lstStyle/>
                    <a:p>
                      <a:pPr marR="15875" algn="ctr">
                        <a:lnSpc>
                          <a:spcPct val="100000"/>
                        </a:lnSpc>
                        <a:spcBef>
                          <a:spcPts val="180"/>
                        </a:spcBef>
                      </a:pPr>
                      <a:r>
                        <a:rPr sz="1000" b="1" spc="-15" dirty="0">
                          <a:latin typeface="Meiryo UI"/>
                          <a:cs typeface="Meiryo UI"/>
                        </a:rPr>
                        <a:t>自治体名</a:t>
                      </a:r>
                      <a:endParaRPr sz="1000">
                        <a:latin typeface="Meiryo UI"/>
                        <a:cs typeface="Meiryo UI"/>
                      </a:endParaRPr>
                    </a:p>
                    <a:p>
                      <a:pPr marR="15875" algn="ctr">
                        <a:lnSpc>
                          <a:spcPts val="1350"/>
                        </a:lnSpc>
                        <a:spcBef>
                          <a:spcPts val="50"/>
                        </a:spcBef>
                      </a:pPr>
                      <a:r>
                        <a:rPr sz="1000" dirty="0">
                          <a:latin typeface="Meiryo UI"/>
                          <a:cs typeface="Meiryo UI"/>
                        </a:rPr>
                        <a:t>（＊応募自治体</a:t>
                      </a:r>
                      <a:r>
                        <a:rPr sz="1000" spc="-50" dirty="0">
                          <a:latin typeface="Meiryo UI"/>
                          <a:cs typeface="Meiryo UI"/>
                        </a:rPr>
                        <a:t>）</a:t>
                      </a:r>
                      <a:endParaRPr sz="1000">
                        <a:latin typeface="Meiryo UI"/>
                        <a:cs typeface="Meiryo UI"/>
                      </a:endParaRPr>
                    </a:p>
                  </a:txBody>
                  <a:tcPr marL="0" marR="0" marT="19548" marB="0">
                    <a:lnL w="6350">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D8D8D8"/>
                    </a:solidFill>
                  </a:tcPr>
                </a:tc>
                <a:tc hMerge="1">
                  <a:txBody>
                    <a:bodyPr/>
                    <a:lstStyle/>
                    <a:p>
                      <a:endParaRPr/>
                    </a:p>
                  </a:txBody>
                  <a:tcPr marL="0" marR="0" marT="0" marB="0"/>
                </a:tc>
                <a:tc>
                  <a:txBody>
                    <a:bodyPr/>
                    <a:lstStyle/>
                    <a:p>
                      <a:pPr marL="28575" algn="ctr">
                        <a:lnSpc>
                          <a:spcPct val="100000"/>
                        </a:lnSpc>
                        <a:spcBef>
                          <a:spcPts val="865"/>
                        </a:spcBef>
                      </a:pPr>
                      <a:r>
                        <a:rPr sz="1000" b="1" spc="-25" dirty="0">
                          <a:latin typeface="Meiryo UI"/>
                          <a:cs typeface="Meiryo UI"/>
                        </a:rPr>
                        <a:t>No.</a:t>
                      </a:r>
                      <a:endParaRPr sz="1000">
                        <a:latin typeface="Meiryo UI"/>
                        <a:cs typeface="Meiryo UI"/>
                      </a:endParaRPr>
                    </a:p>
                  </a:txBody>
                  <a:tcPr marL="0" marR="0" marT="93938"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gridSpan="2">
                  <a:txBody>
                    <a:bodyPr/>
                    <a:lstStyle/>
                    <a:p>
                      <a:pPr marL="2540" algn="ctr">
                        <a:lnSpc>
                          <a:spcPct val="100000"/>
                        </a:lnSpc>
                        <a:spcBef>
                          <a:spcPts val="155"/>
                        </a:spcBef>
                      </a:pPr>
                      <a:r>
                        <a:rPr sz="1000" b="1" spc="-15" dirty="0">
                          <a:latin typeface="Meiryo UI"/>
                          <a:cs typeface="Meiryo UI"/>
                        </a:rPr>
                        <a:t>自治体名</a:t>
                      </a:r>
                      <a:endParaRPr sz="1000">
                        <a:latin typeface="Meiryo UI"/>
                        <a:cs typeface="Meiryo UI"/>
                      </a:endParaRPr>
                    </a:p>
                    <a:p>
                      <a:pPr marL="2540" algn="ctr">
                        <a:lnSpc>
                          <a:spcPts val="1375"/>
                        </a:lnSpc>
                        <a:spcBef>
                          <a:spcPts val="50"/>
                        </a:spcBef>
                      </a:pPr>
                      <a:r>
                        <a:rPr sz="1000" dirty="0">
                          <a:latin typeface="Meiryo UI"/>
                          <a:cs typeface="Meiryo UI"/>
                        </a:rPr>
                        <a:t>（＊応募自治体</a:t>
                      </a:r>
                      <a:r>
                        <a:rPr sz="1000" spc="-50" dirty="0">
                          <a:latin typeface="Meiryo UI"/>
                          <a:cs typeface="Meiryo UI"/>
                        </a:rPr>
                        <a:t>）</a:t>
                      </a:r>
                      <a:endParaRPr sz="1000">
                        <a:latin typeface="Meiryo UI"/>
                        <a:cs typeface="Meiryo UI"/>
                      </a:endParaRPr>
                    </a:p>
                  </a:txBody>
                  <a:tcPr marL="0" marR="0" marT="16833" marB="0">
                    <a:lnL w="6350">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D8D8D8"/>
                    </a:solidFill>
                  </a:tcPr>
                </a:tc>
                <a:tc hMerge="1">
                  <a:txBody>
                    <a:bodyPr/>
                    <a:lstStyle/>
                    <a:p>
                      <a:endParaRPr/>
                    </a:p>
                  </a:txBody>
                  <a:tcPr marL="0" marR="0" marT="0" marB="0"/>
                </a:tc>
                <a:extLst>
                  <a:ext uri="{0D108BD9-81ED-4DB2-BD59-A6C34878D82A}">
                    <a16:rowId xmlns:a16="http://schemas.microsoft.com/office/drawing/2014/main" val="10000"/>
                  </a:ext>
                </a:extLst>
              </a:tr>
              <a:tr h="250150">
                <a:tc rowSpan="2">
                  <a:txBody>
                    <a:bodyPr/>
                    <a:lstStyle/>
                    <a:p>
                      <a:pPr>
                        <a:lnSpc>
                          <a:spcPct val="100000"/>
                        </a:lnSpc>
                        <a:spcBef>
                          <a:spcPts val="225"/>
                        </a:spcBef>
                      </a:pPr>
                      <a:endParaRPr sz="1000">
                        <a:latin typeface="Times New Roman"/>
                        <a:cs typeface="Times New Roman"/>
                      </a:endParaRPr>
                    </a:p>
                    <a:p>
                      <a:pPr marL="90805">
                        <a:lnSpc>
                          <a:spcPct val="100000"/>
                        </a:lnSpc>
                      </a:pPr>
                      <a:r>
                        <a:rPr sz="1000" b="1" spc="-50" dirty="0">
                          <a:latin typeface="Meiryo UI"/>
                          <a:cs typeface="Meiryo UI"/>
                        </a:rPr>
                        <a:t>①</a:t>
                      </a:r>
                      <a:endParaRPr sz="1000">
                        <a:latin typeface="Meiryo UI"/>
                        <a:cs typeface="Meiryo UI"/>
                      </a:endParaRPr>
                    </a:p>
                  </a:txBody>
                  <a:tcPr marL="0" marR="0" marT="24435"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rowSpan="2">
                  <a:txBody>
                    <a:bodyPr/>
                    <a:lstStyle/>
                    <a:p>
                      <a:pPr>
                        <a:lnSpc>
                          <a:spcPct val="100000"/>
                        </a:lnSpc>
                        <a:spcBef>
                          <a:spcPts val="225"/>
                        </a:spcBef>
                      </a:pPr>
                      <a:endParaRPr sz="1000">
                        <a:latin typeface="Times New Roman"/>
                        <a:cs typeface="Times New Roman"/>
                      </a:endParaRPr>
                    </a:p>
                    <a:p>
                      <a:pPr marL="60325">
                        <a:lnSpc>
                          <a:spcPct val="100000"/>
                        </a:lnSpc>
                      </a:pPr>
                      <a:r>
                        <a:rPr sz="1000" spc="-20" dirty="0">
                          <a:latin typeface="Meiryo UI"/>
                          <a:cs typeface="Meiryo UI"/>
                        </a:rPr>
                        <a:t>北海道</a:t>
                      </a:r>
                      <a:endParaRPr sz="1000">
                        <a:latin typeface="Meiryo UI"/>
                        <a:cs typeface="Meiryo UI"/>
                      </a:endParaRPr>
                    </a:p>
                  </a:txBody>
                  <a:tcPr marL="0" marR="0" marT="24435"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15" dirty="0">
                          <a:latin typeface="Meiryo UI"/>
                          <a:cs typeface="Meiryo UI"/>
                        </a:rPr>
                        <a:t>幕別町＊</a:t>
                      </a:r>
                      <a:endParaRPr sz="1000" dirty="0">
                        <a:latin typeface="Meiryo UI"/>
                        <a:cs typeface="Meiryo UI"/>
                      </a:endParaRPr>
                    </a:p>
                  </a:txBody>
                  <a:tcPr marL="0" marR="0" marT="49412" marB="0">
                    <a:lnL w="6350">
                      <a:solidFill>
                        <a:srgbClr val="000000"/>
                      </a:solidFill>
                      <a:prstDash val="solid"/>
                    </a:lnL>
                    <a:lnR w="28575">
                      <a:solidFill>
                        <a:srgbClr val="000000"/>
                      </a:solidFill>
                      <a:prstDash val="solid"/>
                    </a:lnR>
                    <a:lnT w="28575">
                      <a:solidFill>
                        <a:srgbClr val="000000"/>
                      </a:solidFill>
                      <a:prstDash val="solid"/>
                    </a:lnT>
                    <a:lnB w="6350">
                      <a:solidFill>
                        <a:srgbClr val="000000"/>
                      </a:solidFill>
                      <a:prstDash val="solid"/>
                    </a:lnB>
                  </a:tcPr>
                </a:tc>
                <a:tc rowSpan="5">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830"/>
                        </a:spcBef>
                      </a:pPr>
                      <a:endParaRPr sz="1000">
                        <a:latin typeface="Times New Roman"/>
                        <a:cs typeface="Times New Roman"/>
                      </a:endParaRPr>
                    </a:p>
                    <a:p>
                      <a:pPr marL="105410">
                        <a:lnSpc>
                          <a:spcPct val="100000"/>
                        </a:lnSpc>
                        <a:spcBef>
                          <a:spcPts val="5"/>
                        </a:spcBef>
                      </a:pPr>
                      <a:r>
                        <a:rPr sz="1000" b="1" spc="-50" dirty="0">
                          <a:latin typeface="Meiryo UI"/>
                          <a:cs typeface="Meiryo UI"/>
                        </a:rPr>
                        <a:t>⑥</a:t>
                      </a:r>
                      <a:endParaRPr sz="1000">
                        <a:latin typeface="Meiryo UI"/>
                        <a:cs typeface="Meiryo UI"/>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rowSpan="5">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830"/>
                        </a:spcBef>
                      </a:pPr>
                      <a:endParaRPr sz="1000">
                        <a:latin typeface="Times New Roman"/>
                        <a:cs typeface="Times New Roman"/>
                      </a:endParaRPr>
                    </a:p>
                    <a:p>
                      <a:pPr marL="130810">
                        <a:lnSpc>
                          <a:spcPct val="100000"/>
                        </a:lnSpc>
                        <a:spcBef>
                          <a:spcPts val="5"/>
                        </a:spcBef>
                      </a:pPr>
                      <a:r>
                        <a:rPr sz="1000" spc="-20" dirty="0">
                          <a:latin typeface="Meiryo UI"/>
                          <a:cs typeface="Meiryo UI"/>
                        </a:rPr>
                        <a:t>奈良県</a:t>
                      </a:r>
                      <a:endParaRPr sz="1000">
                        <a:latin typeface="Meiryo UI"/>
                        <a:cs typeface="Meiryo UI"/>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15" dirty="0">
                          <a:latin typeface="Meiryo UI"/>
                          <a:cs typeface="Meiryo UI"/>
                        </a:rPr>
                        <a:t>宇陀市＊</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28575">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250150">
                <a:tc vMerge="1">
                  <a:txBody>
                    <a:bodyPr/>
                    <a:lstStyle/>
                    <a:p>
                      <a:endParaRPr/>
                    </a:p>
                  </a:txBody>
                  <a:tcPr marL="0" marR="0" marT="28575"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28575"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20" dirty="0">
                          <a:latin typeface="Meiryo UI"/>
                          <a:cs typeface="Meiryo UI"/>
                        </a:rPr>
                        <a:t>音更町</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6350">
                      <a:solidFill>
                        <a:srgbClr val="000000"/>
                      </a:solidFill>
                      <a:prstDash val="solid"/>
                    </a:lnT>
                    <a:lnB w="28575">
                      <a:solidFill>
                        <a:srgbClr val="000000"/>
                      </a:solidFill>
                      <a:prstDash val="solid"/>
                    </a:lnB>
                  </a:tcPr>
                </a:tc>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20" dirty="0">
                          <a:latin typeface="Meiryo UI"/>
                          <a:cs typeface="Meiryo UI"/>
                        </a:rPr>
                        <a:t>曽爾村</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250150">
                <a:tc>
                  <a:txBody>
                    <a:bodyPr/>
                    <a:lstStyle/>
                    <a:p>
                      <a:pPr marL="1270" algn="ctr">
                        <a:lnSpc>
                          <a:spcPct val="100000"/>
                        </a:lnSpc>
                        <a:spcBef>
                          <a:spcPts val="455"/>
                        </a:spcBef>
                      </a:pPr>
                      <a:r>
                        <a:rPr sz="1000" b="1" spc="-50" dirty="0">
                          <a:latin typeface="Meiryo UI"/>
                          <a:cs typeface="Meiryo UI"/>
                        </a:rPr>
                        <a:t>②</a:t>
                      </a:r>
                      <a:endParaRPr sz="1000">
                        <a:latin typeface="Meiryo UI"/>
                        <a:cs typeface="Meiryo UI"/>
                      </a:endParaRPr>
                    </a:p>
                  </a:txBody>
                  <a:tcPr marL="0" marR="0" marT="49412"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a:txBody>
                    <a:bodyPr/>
                    <a:lstStyle/>
                    <a:p>
                      <a:pPr marL="1270" algn="ctr">
                        <a:lnSpc>
                          <a:spcPct val="100000"/>
                        </a:lnSpc>
                        <a:spcBef>
                          <a:spcPts val="455"/>
                        </a:spcBef>
                      </a:pPr>
                      <a:r>
                        <a:rPr sz="1000" spc="-20" dirty="0">
                          <a:latin typeface="Meiryo UI"/>
                          <a:cs typeface="Meiryo UI"/>
                        </a:rPr>
                        <a:t>秋田県</a:t>
                      </a:r>
                      <a:endParaRPr sz="1000">
                        <a:latin typeface="Meiryo UI"/>
                        <a:cs typeface="Meiryo UI"/>
                      </a:endParaRPr>
                    </a:p>
                  </a:txBody>
                  <a:tcPr marL="0" marR="0" marT="49412"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15" dirty="0">
                          <a:latin typeface="Meiryo UI"/>
                          <a:cs typeface="Meiryo UI"/>
                        </a:rPr>
                        <a:t>大館市＊</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20" dirty="0">
                          <a:latin typeface="Meiryo UI"/>
                          <a:cs typeface="Meiryo UI"/>
                        </a:rPr>
                        <a:t>御杖村</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250150">
                <a:tc>
                  <a:txBody>
                    <a:bodyPr/>
                    <a:lstStyle/>
                    <a:p>
                      <a:pPr marL="1270" algn="ctr">
                        <a:lnSpc>
                          <a:spcPct val="100000"/>
                        </a:lnSpc>
                        <a:spcBef>
                          <a:spcPts val="455"/>
                        </a:spcBef>
                      </a:pPr>
                      <a:r>
                        <a:rPr sz="1000" b="1" spc="-50" dirty="0">
                          <a:latin typeface="Meiryo UI"/>
                          <a:cs typeface="Meiryo UI"/>
                        </a:rPr>
                        <a:t>③</a:t>
                      </a:r>
                      <a:endParaRPr sz="1000">
                        <a:latin typeface="Meiryo UI"/>
                        <a:cs typeface="Meiryo UI"/>
                      </a:endParaRPr>
                    </a:p>
                  </a:txBody>
                  <a:tcPr marL="0" marR="0" marT="49412"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a:txBody>
                    <a:bodyPr/>
                    <a:lstStyle/>
                    <a:p>
                      <a:pPr marL="1270" algn="ctr">
                        <a:lnSpc>
                          <a:spcPct val="100000"/>
                        </a:lnSpc>
                        <a:spcBef>
                          <a:spcPts val="455"/>
                        </a:spcBef>
                      </a:pPr>
                      <a:r>
                        <a:rPr sz="1000" spc="-20" dirty="0">
                          <a:latin typeface="Meiryo UI"/>
                          <a:cs typeface="Meiryo UI"/>
                        </a:rPr>
                        <a:t>滋賀県</a:t>
                      </a:r>
                      <a:endParaRPr sz="1000">
                        <a:latin typeface="Meiryo UI"/>
                        <a:cs typeface="Meiryo UI"/>
                      </a:endParaRPr>
                    </a:p>
                  </a:txBody>
                  <a:tcPr marL="0" marR="0" marT="49412"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15" dirty="0">
                          <a:latin typeface="Meiryo UI"/>
                          <a:cs typeface="Meiryo UI"/>
                        </a:rPr>
                        <a:t>草津市＊</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15" dirty="0">
                          <a:latin typeface="Meiryo UI"/>
                          <a:cs typeface="Meiryo UI"/>
                        </a:rPr>
                        <a:t>東吉野村</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249003">
                <a:tc rowSpan="13">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350"/>
                        </a:spcBef>
                      </a:pPr>
                      <a:endParaRPr sz="1000">
                        <a:latin typeface="Times New Roman"/>
                        <a:cs typeface="Times New Roman"/>
                      </a:endParaRPr>
                    </a:p>
                    <a:p>
                      <a:pPr marL="90805">
                        <a:lnSpc>
                          <a:spcPct val="100000"/>
                        </a:lnSpc>
                      </a:pPr>
                      <a:r>
                        <a:rPr sz="1000" b="1" spc="-50" dirty="0">
                          <a:latin typeface="Meiryo UI"/>
                          <a:cs typeface="Meiryo UI"/>
                        </a:rPr>
                        <a:t>④</a:t>
                      </a:r>
                      <a:endParaRPr sz="1000">
                        <a:latin typeface="Meiryo UI"/>
                        <a:cs typeface="Meiryo UI"/>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rowSpan="13">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350"/>
                        </a:spcBef>
                      </a:pPr>
                      <a:endParaRPr sz="1000">
                        <a:latin typeface="Times New Roman"/>
                        <a:cs typeface="Times New Roman"/>
                      </a:endParaRPr>
                    </a:p>
                    <a:p>
                      <a:pPr marL="60325">
                        <a:lnSpc>
                          <a:spcPct val="100000"/>
                        </a:lnSpc>
                      </a:pPr>
                      <a:r>
                        <a:rPr sz="1000" spc="-20" dirty="0">
                          <a:latin typeface="Meiryo UI"/>
                          <a:cs typeface="Meiryo UI"/>
                        </a:rPr>
                        <a:t>大阪府</a:t>
                      </a:r>
                      <a:endParaRPr sz="1000">
                        <a:latin typeface="Meiryo UI"/>
                        <a:cs typeface="Meiryo UI"/>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15" dirty="0">
                          <a:latin typeface="Meiryo UI"/>
                          <a:cs typeface="Meiryo UI"/>
                        </a:rPr>
                        <a:t>岸和田市</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28575">
                      <a:solidFill>
                        <a:srgbClr val="000000"/>
                      </a:solidFill>
                      <a:prstDash val="solid"/>
                    </a:lnT>
                    <a:lnB w="6350">
                      <a:solidFill>
                        <a:srgbClr val="000000"/>
                      </a:solidFill>
                      <a:prstDash val="solid"/>
                    </a:lnB>
                  </a:tcPr>
                </a:tc>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4"/>
                        </a:spcBef>
                      </a:pPr>
                      <a:r>
                        <a:rPr sz="1000" spc="-20" dirty="0">
                          <a:latin typeface="Meiryo UI"/>
                          <a:cs typeface="Meiryo UI"/>
                        </a:rPr>
                        <a:t>奈良県</a:t>
                      </a:r>
                      <a:endParaRPr sz="1000">
                        <a:latin typeface="Meiryo UI"/>
                        <a:cs typeface="Meiryo UI"/>
                      </a:endParaRPr>
                    </a:p>
                  </a:txBody>
                  <a:tcPr marL="0" marR="0" marT="47240" marB="0">
                    <a:lnL w="6350">
                      <a:solidFill>
                        <a:srgbClr val="000000"/>
                      </a:solidFill>
                      <a:prstDash val="solid"/>
                    </a:lnL>
                    <a:lnR w="28575">
                      <a:solidFill>
                        <a:srgbClr val="000000"/>
                      </a:solidFill>
                      <a:prstDash val="solid"/>
                    </a:lnR>
                    <a:lnT w="6350">
                      <a:solidFill>
                        <a:srgbClr val="000000"/>
                      </a:solidFill>
                      <a:prstDash val="solid"/>
                    </a:lnT>
                    <a:lnB w="28575">
                      <a:solidFill>
                        <a:srgbClr val="000000"/>
                      </a:solidFill>
                      <a:prstDash val="solid"/>
                    </a:lnB>
                  </a:tcPr>
                </a:tc>
                <a:extLst>
                  <a:ext uri="{0D108BD9-81ED-4DB2-BD59-A6C34878D82A}">
                    <a16:rowId xmlns:a16="http://schemas.microsoft.com/office/drawing/2014/main" val="10005"/>
                  </a:ext>
                </a:extLst>
              </a:tr>
              <a:tr h="251871">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80"/>
                        </a:spcBef>
                      </a:pPr>
                      <a:r>
                        <a:rPr sz="1000" spc="-15" dirty="0">
                          <a:latin typeface="Meiryo UI"/>
                          <a:cs typeface="Meiryo UI"/>
                        </a:rPr>
                        <a:t>泉大津市</a:t>
                      </a:r>
                      <a:endParaRPr sz="1000">
                        <a:latin typeface="Meiryo UI"/>
                        <a:cs typeface="Meiryo UI"/>
                      </a:endParaRPr>
                    </a:p>
                  </a:txBody>
                  <a:tcPr marL="0" marR="0" marT="52127"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rowSpan="5">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855"/>
                        </a:spcBef>
                      </a:pPr>
                      <a:endParaRPr sz="1000">
                        <a:latin typeface="Times New Roman"/>
                        <a:cs typeface="Times New Roman"/>
                      </a:endParaRPr>
                    </a:p>
                    <a:p>
                      <a:pPr marL="105410">
                        <a:lnSpc>
                          <a:spcPct val="100000"/>
                        </a:lnSpc>
                      </a:pPr>
                      <a:r>
                        <a:rPr sz="1000" b="1" spc="-50" dirty="0">
                          <a:latin typeface="Meiryo UI"/>
                          <a:cs typeface="Meiryo UI"/>
                        </a:rPr>
                        <a:t>⑦</a:t>
                      </a:r>
                      <a:endParaRPr sz="1000">
                        <a:latin typeface="Meiryo UI"/>
                        <a:cs typeface="Meiryo UI"/>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rowSpan="5">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855"/>
                        </a:spcBef>
                      </a:pPr>
                      <a:endParaRPr sz="1000">
                        <a:latin typeface="Times New Roman"/>
                        <a:cs typeface="Times New Roman"/>
                      </a:endParaRPr>
                    </a:p>
                    <a:p>
                      <a:pPr marL="55880">
                        <a:lnSpc>
                          <a:spcPct val="100000"/>
                        </a:lnSpc>
                      </a:pPr>
                      <a:r>
                        <a:rPr sz="1000" spc="-15" dirty="0">
                          <a:latin typeface="Meiryo UI"/>
                          <a:cs typeface="Meiryo UI"/>
                        </a:rPr>
                        <a:t>和歌山県</a:t>
                      </a:r>
                      <a:endParaRPr sz="1000">
                        <a:latin typeface="Meiryo UI"/>
                        <a:cs typeface="Meiryo UI"/>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45"/>
                        </a:spcBef>
                      </a:pPr>
                      <a:r>
                        <a:rPr sz="1000" spc="-10" dirty="0">
                          <a:latin typeface="Meiryo UI"/>
                          <a:cs typeface="Meiryo UI"/>
                        </a:rPr>
                        <a:t>和歌山県＊</a:t>
                      </a:r>
                      <a:endParaRPr sz="1000">
                        <a:latin typeface="Meiryo UI"/>
                        <a:cs typeface="Meiryo UI"/>
                      </a:endParaRPr>
                    </a:p>
                  </a:txBody>
                  <a:tcPr marL="0" marR="0" marT="48326" marB="0">
                    <a:lnL w="6350">
                      <a:solidFill>
                        <a:srgbClr val="000000"/>
                      </a:solidFill>
                      <a:prstDash val="solid"/>
                    </a:lnL>
                    <a:lnR w="28575">
                      <a:solidFill>
                        <a:srgbClr val="000000"/>
                      </a:solidFill>
                      <a:prstDash val="solid"/>
                    </a:lnR>
                    <a:lnT w="28575">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251297">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70"/>
                        </a:spcBef>
                      </a:pPr>
                      <a:r>
                        <a:rPr sz="1000" spc="-15" dirty="0">
                          <a:latin typeface="Meiryo UI"/>
                          <a:cs typeface="Meiryo UI"/>
                        </a:rPr>
                        <a:t>貝塚市＊</a:t>
                      </a:r>
                      <a:endParaRPr sz="1000">
                        <a:latin typeface="Meiryo UI"/>
                        <a:cs typeface="Meiryo UI"/>
                      </a:endParaRPr>
                    </a:p>
                  </a:txBody>
                  <a:tcPr marL="0" marR="0" marT="51041"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45"/>
                        </a:spcBef>
                      </a:pPr>
                      <a:r>
                        <a:rPr sz="1000" spc="-20" dirty="0">
                          <a:latin typeface="Meiryo UI"/>
                          <a:cs typeface="Meiryo UI"/>
                        </a:rPr>
                        <a:t>橋本市</a:t>
                      </a:r>
                      <a:endParaRPr sz="1000">
                        <a:latin typeface="Meiryo UI"/>
                        <a:cs typeface="Meiryo UI"/>
                      </a:endParaRPr>
                    </a:p>
                  </a:txBody>
                  <a:tcPr marL="0" marR="0" marT="48326"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250150">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9"/>
                        </a:spcBef>
                      </a:pPr>
                      <a:r>
                        <a:rPr sz="1000" spc="-15" dirty="0">
                          <a:latin typeface="Meiryo UI"/>
                          <a:cs typeface="Meiryo UI"/>
                        </a:rPr>
                        <a:t>泉佐野市</a:t>
                      </a:r>
                      <a:endParaRPr sz="1000">
                        <a:latin typeface="Meiryo UI"/>
                        <a:cs typeface="Meiryo UI"/>
                      </a:endParaRPr>
                    </a:p>
                  </a:txBody>
                  <a:tcPr marL="0" marR="0" marT="49954"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9"/>
                        </a:spcBef>
                      </a:pPr>
                      <a:r>
                        <a:rPr sz="1000" spc="-10" dirty="0">
                          <a:latin typeface="Meiryo UI"/>
                          <a:cs typeface="Meiryo UI"/>
                        </a:rPr>
                        <a:t>かつらぎ町</a:t>
                      </a:r>
                      <a:endParaRPr sz="1000">
                        <a:latin typeface="Meiryo UI"/>
                        <a:cs typeface="Meiryo UI"/>
                      </a:endParaRPr>
                    </a:p>
                  </a:txBody>
                  <a:tcPr marL="0" marR="0" marT="47783"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r h="251297">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64"/>
                        </a:spcBef>
                      </a:pPr>
                      <a:r>
                        <a:rPr sz="1000" spc="-20" dirty="0">
                          <a:latin typeface="Meiryo UI"/>
                          <a:cs typeface="Meiryo UI"/>
                        </a:rPr>
                        <a:t>和泉市</a:t>
                      </a:r>
                      <a:endParaRPr sz="1000">
                        <a:latin typeface="Meiryo UI"/>
                        <a:cs typeface="Meiryo UI"/>
                      </a:endParaRPr>
                    </a:p>
                  </a:txBody>
                  <a:tcPr marL="0" marR="0" marT="50497"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9"/>
                        </a:spcBef>
                      </a:pPr>
                      <a:r>
                        <a:rPr sz="1000" spc="-15" dirty="0">
                          <a:latin typeface="Meiryo UI"/>
                          <a:cs typeface="Meiryo UI"/>
                        </a:rPr>
                        <a:t>九度山町</a:t>
                      </a:r>
                      <a:endParaRPr sz="1000">
                        <a:latin typeface="Meiryo UI"/>
                        <a:cs typeface="Meiryo UI"/>
                      </a:endParaRPr>
                    </a:p>
                  </a:txBody>
                  <a:tcPr marL="0" marR="0" marT="47783"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9"/>
                  </a:ext>
                </a:extLst>
              </a:tr>
              <a:tr h="249003">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20" dirty="0">
                          <a:latin typeface="Meiryo UI"/>
                          <a:cs typeface="Meiryo UI"/>
                        </a:rPr>
                        <a:t>高石市</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20" dirty="0">
                          <a:latin typeface="Meiryo UI"/>
                          <a:cs typeface="Meiryo UI"/>
                        </a:rPr>
                        <a:t>高野町</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6350">
                      <a:solidFill>
                        <a:srgbClr val="000000"/>
                      </a:solidFill>
                      <a:prstDash val="solid"/>
                    </a:lnT>
                    <a:lnB w="28575">
                      <a:solidFill>
                        <a:srgbClr val="000000"/>
                      </a:solidFill>
                      <a:prstDash val="solid"/>
                    </a:lnB>
                  </a:tcPr>
                </a:tc>
                <a:extLst>
                  <a:ext uri="{0D108BD9-81ED-4DB2-BD59-A6C34878D82A}">
                    <a16:rowId xmlns:a16="http://schemas.microsoft.com/office/drawing/2014/main" val="10010"/>
                  </a:ext>
                </a:extLst>
              </a:tr>
              <a:tr h="251871">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70"/>
                        </a:spcBef>
                      </a:pPr>
                      <a:r>
                        <a:rPr sz="1000" spc="-20" dirty="0">
                          <a:latin typeface="Meiryo UI"/>
                          <a:cs typeface="Meiryo UI"/>
                        </a:rPr>
                        <a:t>泉南市</a:t>
                      </a:r>
                      <a:endParaRPr sz="1000">
                        <a:latin typeface="Meiryo UI"/>
                        <a:cs typeface="Meiryo UI"/>
                      </a:endParaRPr>
                    </a:p>
                  </a:txBody>
                  <a:tcPr marL="0" marR="0" marT="51041"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rowSpan="3">
                  <a:txBody>
                    <a:bodyPr/>
                    <a:lstStyle/>
                    <a:p>
                      <a:pPr>
                        <a:lnSpc>
                          <a:spcPct val="100000"/>
                        </a:lnSpc>
                        <a:spcBef>
                          <a:spcPts val="1305"/>
                        </a:spcBef>
                      </a:pPr>
                      <a:endParaRPr sz="1000">
                        <a:latin typeface="Times New Roman"/>
                        <a:cs typeface="Times New Roman"/>
                      </a:endParaRPr>
                    </a:p>
                    <a:p>
                      <a:pPr marL="105410">
                        <a:lnSpc>
                          <a:spcPct val="100000"/>
                        </a:lnSpc>
                      </a:pPr>
                      <a:r>
                        <a:rPr sz="1000" b="1" spc="-50" dirty="0">
                          <a:latin typeface="Meiryo UI"/>
                          <a:cs typeface="Meiryo UI"/>
                        </a:rPr>
                        <a:t>⑧</a:t>
                      </a:r>
                      <a:endParaRPr sz="1000">
                        <a:latin typeface="Meiryo UI"/>
                        <a:cs typeface="Meiryo UI"/>
                      </a:endParaRPr>
                    </a:p>
                  </a:txBody>
                  <a:tcPr marL="0" marR="0" marT="141721"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rowSpan="3">
                  <a:txBody>
                    <a:bodyPr/>
                    <a:lstStyle/>
                    <a:p>
                      <a:pPr>
                        <a:lnSpc>
                          <a:spcPct val="100000"/>
                        </a:lnSpc>
                        <a:spcBef>
                          <a:spcPts val="1305"/>
                        </a:spcBef>
                      </a:pPr>
                      <a:endParaRPr sz="1000">
                        <a:latin typeface="Times New Roman"/>
                        <a:cs typeface="Times New Roman"/>
                      </a:endParaRPr>
                    </a:p>
                    <a:p>
                      <a:pPr marL="130810">
                        <a:lnSpc>
                          <a:spcPct val="100000"/>
                        </a:lnSpc>
                      </a:pPr>
                      <a:r>
                        <a:rPr sz="1000" spc="-20" dirty="0">
                          <a:latin typeface="Meiryo UI"/>
                          <a:cs typeface="Meiryo UI"/>
                        </a:rPr>
                        <a:t>島根県</a:t>
                      </a:r>
                      <a:endParaRPr sz="1000">
                        <a:latin typeface="Meiryo UI"/>
                        <a:cs typeface="Meiryo UI"/>
                      </a:endParaRPr>
                    </a:p>
                  </a:txBody>
                  <a:tcPr marL="0" marR="0" marT="141721"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45"/>
                        </a:spcBef>
                      </a:pPr>
                      <a:r>
                        <a:rPr sz="1000" spc="-15" dirty="0">
                          <a:latin typeface="Meiryo UI"/>
                          <a:cs typeface="Meiryo UI"/>
                        </a:rPr>
                        <a:t>益田市＊</a:t>
                      </a:r>
                      <a:endParaRPr sz="1000">
                        <a:latin typeface="Meiryo UI"/>
                        <a:cs typeface="Meiryo UI"/>
                      </a:endParaRPr>
                    </a:p>
                  </a:txBody>
                  <a:tcPr marL="0" marR="0" marT="48326" marB="0">
                    <a:lnL w="6350">
                      <a:solidFill>
                        <a:srgbClr val="000000"/>
                      </a:solidFill>
                      <a:prstDash val="solid"/>
                    </a:lnL>
                    <a:lnR w="28575">
                      <a:solidFill>
                        <a:srgbClr val="000000"/>
                      </a:solidFill>
                      <a:prstDash val="solid"/>
                    </a:lnR>
                    <a:lnT w="28575">
                      <a:solidFill>
                        <a:srgbClr val="000000"/>
                      </a:solidFill>
                      <a:prstDash val="solid"/>
                    </a:lnT>
                    <a:lnB w="6350">
                      <a:solidFill>
                        <a:srgbClr val="000000"/>
                      </a:solidFill>
                      <a:prstDash val="solid"/>
                    </a:lnB>
                  </a:tcPr>
                </a:tc>
                <a:extLst>
                  <a:ext uri="{0D108BD9-81ED-4DB2-BD59-A6C34878D82A}">
                    <a16:rowId xmlns:a16="http://schemas.microsoft.com/office/drawing/2014/main" val="10011"/>
                  </a:ext>
                </a:extLst>
              </a:tr>
              <a:tr h="250150">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20" dirty="0">
                          <a:latin typeface="Meiryo UI"/>
                          <a:cs typeface="Meiryo UI"/>
                        </a:rPr>
                        <a:t>阪南市</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165735"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165735"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15" dirty="0">
                          <a:latin typeface="Meiryo UI"/>
                          <a:cs typeface="Meiryo UI"/>
                        </a:rPr>
                        <a:t>津和野町</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2"/>
                  </a:ext>
                </a:extLst>
              </a:tr>
              <a:tr h="249003">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20" dirty="0">
                          <a:latin typeface="Meiryo UI"/>
                          <a:cs typeface="Meiryo UI"/>
                        </a:rPr>
                        <a:t>忠岡町</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165735"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165735"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20" dirty="0">
                          <a:latin typeface="Meiryo UI"/>
                          <a:cs typeface="Meiryo UI"/>
                        </a:rPr>
                        <a:t>吉賀町</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6350">
                      <a:solidFill>
                        <a:srgbClr val="000000"/>
                      </a:solidFill>
                      <a:prstDash val="solid"/>
                    </a:lnT>
                    <a:lnB w="28575">
                      <a:solidFill>
                        <a:srgbClr val="000000"/>
                      </a:solidFill>
                      <a:prstDash val="solid"/>
                    </a:lnB>
                  </a:tcPr>
                </a:tc>
                <a:extLst>
                  <a:ext uri="{0D108BD9-81ED-4DB2-BD59-A6C34878D82A}">
                    <a16:rowId xmlns:a16="http://schemas.microsoft.com/office/drawing/2014/main" val="10013"/>
                  </a:ext>
                </a:extLst>
              </a:tr>
              <a:tr h="251871">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70"/>
                        </a:spcBef>
                      </a:pPr>
                      <a:r>
                        <a:rPr sz="1000" spc="-20" dirty="0">
                          <a:latin typeface="Meiryo UI"/>
                          <a:cs typeface="Meiryo UI"/>
                        </a:rPr>
                        <a:t>熊取町</a:t>
                      </a:r>
                      <a:endParaRPr sz="1000">
                        <a:latin typeface="Meiryo UI"/>
                        <a:cs typeface="Meiryo UI"/>
                      </a:endParaRPr>
                    </a:p>
                  </a:txBody>
                  <a:tcPr marL="0" marR="0" marT="51041"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rowSpan="3">
                  <a:txBody>
                    <a:bodyPr/>
                    <a:lstStyle/>
                    <a:p>
                      <a:pPr>
                        <a:lnSpc>
                          <a:spcPct val="100000"/>
                        </a:lnSpc>
                        <a:spcBef>
                          <a:spcPts val="1305"/>
                        </a:spcBef>
                      </a:pPr>
                      <a:endParaRPr sz="1000">
                        <a:latin typeface="Times New Roman"/>
                        <a:cs typeface="Times New Roman"/>
                      </a:endParaRPr>
                    </a:p>
                    <a:p>
                      <a:pPr marL="105410">
                        <a:lnSpc>
                          <a:spcPct val="100000"/>
                        </a:lnSpc>
                      </a:pPr>
                      <a:r>
                        <a:rPr sz="1000" b="1" spc="-50" dirty="0">
                          <a:latin typeface="Meiryo UI"/>
                          <a:cs typeface="Meiryo UI"/>
                        </a:rPr>
                        <a:t>⑨</a:t>
                      </a:r>
                      <a:endParaRPr sz="1000">
                        <a:latin typeface="Meiryo UI"/>
                        <a:cs typeface="Meiryo UI"/>
                      </a:endParaRPr>
                    </a:p>
                  </a:txBody>
                  <a:tcPr marL="0" marR="0" marT="141721"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rowSpan="3">
                  <a:txBody>
                    <a:bodyPr/>
                    <a:lstStyle/>
                    <a:p>
                      <a:pPr>
                        <a:lnSpc>
                          <a:spcPct val="100000"/>
                        </a:lnSpc>
                        <a:spcBef>
                          <a:spcPts val="1305"/>
                        </a:spcBef>
                      </a:pPr>
                      <a:endParaRPr sz="1000">
                        <a:latin typeface="Times New Roman"/>
                        <a:cs typeface="Times New Roman"/>
                      </a:endParaRPr>
                    </a:p>
                    <a:p>
                      <a:pPr marL="130810">
                        <a:lnSpc>
                          <a:spcPct val="100000"/>
                        </a:lnSpc>
                      </a:pPr>
                      <a:r>
                        <a:rPr sz="1000" spc="-20" dirty="0">
                          <a:latin typeface="Meiryo UI"/>
                          <a:cs typeface="Meiryo UI"/>
                        </a:rPr>
                        <a:t>広島県</a:t>
                      </a:r>
                      <a:endParaRPr sz="1000">
                        <a:latin typeface="Meiryo UI"/>
                        <a:cs typeface="Meiryo UI"/>
                      </a:endParaRPr>
                    </a:p>
                  </a:txBody>
                  <a:tcPr marL="0" marR="0" marT="141721"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45"/>
                        </a:spcBef>
                      </a:pPr>
                      <a:r>
                        <a:rPr sz="1000" spc="-15" dirty="0">
                          <a:latin typeface="Meiryo UI"/>
                          <a:cs typeface="Meiryo UI"/>
                        </a:rPr>
                        <a:t>広島県＊</a:t>
                      </a:r>
                      <a:endParaRPr sz="1000">
                        <a:latin typeface="Meiryo UI"/>
                        <a:cs typeface="Meiryo UI"/>
                      </a:endParaRPr>
                    </a:p>
                  </a:txBody>
                  <a:tcPr marL="0" marR="0" marT="48326" marB="0">
                    <a:lnL w="6350">
                      <a:solidFill>
                        <a:srgbClr val="000000"/>
                      </a:solidFill>
                      <a:prstDash val="solid"/>
                    </a:lnL>
                    <a:lnR w="28575">
                      <a:solidFill>
                        <a:srgbClr val="000000"/>
                      </a:solidFill>
                      <a:prstDash val="solid"/>
                    </a:lnR>
                    <a:lnT w="28575">
                      <a:solidFill>
                        <a:srgbClr val="000000"/>
                      </a:solidFill>
                      <a:prstDash val="solid"/>
                    </a:lnT>
                    <a:lnB w="6350">
                      <a:solidFill>
                        <a:srgbClr val="000000"/>
                      </a:solidFill>
                      <a:prstDash val="solid"/>
                    </a:lnB>
                  </a:tcPr>
                </a:tc>
                <a:extLst>
                  <a:ext uri="{0D108BD9-81ED-4DB2-BD59-A6C34878D82A}">
                    <a16:rowId xmlns:a16="http://schemas.microsoft.com/office/drawing/2014/main" val="10014"/>
                  </a:ext>
                </a:extLst>
              </a:tr>
              <a:tr h="250150">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20" dirty="0">
                          <a:latin typeface="Meiryo UI"/>
                          <a:cs typeface="Meiryo UI"/>
                        </a:rPr>
                        <a:t>田尻町</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165735"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165735"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4"/>
                        </a:spcBef>
                      </a:pPr>
                      <a:r>
                        <a:rPr sz="1000" spc="-10" dirty="0">
                          <a:latin typeface="Meiryo UI"/>
                          <a:cs typeface="Meiryo UI"/>
                        </a:rPr>
                        <a:t>安芸太田町</a:t>
                      </a:r>
                      <a:endParaRPr sz="1000">
                        <a:latin typeface="Meiryo UI"/>
                        <a:cs typeface="Meiryo UI"/>
                      </a:endParaRPr>
                    </a:p>
                  </a:txBody>
                  <a:tcPr marL="0" marR="0" marT="47240"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5"/>
                  </a:ext>
                </a:extLst>
              </a:tr>
              <a:tr h="249003">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25" dirty="0">
                          <a:latin typeface="Meiryo UI"/>
                          <a:cs typeface="Meiryo UI"/>
                        </a:rPr>
                        <a:t>岬町</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165735"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165735"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15" dirty="0">
                          <a:latin typeface="Meiryo UI"/>
                          <a:cs typeface="Meiryo UI"/>
                        </a:rPr>
                        <a:t>北広島町</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6350">
                      <a:solidFill>
                        <a:srgbClr val="000000"/>
                      </a:solidFill>
                      <a:prstDash val="solid"/>
                    </a:lnT>
                    <a:lnB w="28575">
                      <a:solidFill>
                        <a:srgbClr val="000000"/>
                      </a:solidFill>
                      <a:prstDash val="solid"/>
                    </a:lnB>
                  </a:tcPr>
                </a:tc>
                <a:extLst>
                  <a:ext uri="{0D108BD9-81ED-4DB2-BD59-A6C34878D82A}">
                    <a16:rowId xmlns:a16="http://schemas.microsoft.com/office/drawing/2014/main" val="10016"/>
                  </a:ext>
                </a:extLst>
              </a:tr>
              <a:tr h="251871">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80"/>
                        </a:spcBef>
                      </a:pPr>
                      <a:r>
                        <a:rPr sz="1000" spc="-20" dirty="0">
                          <a:latin typeface="Meiryo UI"/>
                          <a:cs typeface="Meiryo UI"/>
                        </a:rPr>
                        <a:t>大阪府</a:t>
                      </a:r>
                      <a:endParaRPr sz="1000">
                        <a:latin typeface="Meiryo UI"/>
                        <a:cs typeface="Meiryo UI"/>
                      </a:endParaRPr>
                    </a:p>
                  </a:txBody>
                  <a:tcPr marL="0" marR="0" marT="52127" marB="0">
                    <a:lnL w="6350">
                      <a:solidFill>
                        <a:srgbClr val="000000"/>
                      </a:solidFill>
                      <a:prstDash val="solid"/>
                    </a:lnL>
                    <a:lnR w="28575">
                      <a:solidFill>
                        <a:srgbClr val="000000"/>
                      </a:solidFill>
                      <a:prstDash val="solid"/>
                    </a:lnR>
                    <a:lnT w="6350">
                      <a:solidFill>
                        <a:srgbClr val="000000"/>
                      </a:solidFill>
                      <a:prstDash val="solid"/>
                    </a:lnT>
                    <a:lnB w="28575">
                      <a:solidFill>
                        <a:srgbClr val="000000"/>
                      </a:solidFill>
                      <a:prstDash val="solid"/>
                    </a:lnB>
                  </a:tcPr>
                </a:tc>
                <a:tc>
                  <a:txBody>
                    <a:bodyPr/>
                    <a:lstStyle/>
                    <a:p>
                      <a:pPr marL="26670" algn="ctr">
                        <a:lnSpc>
                          <a:spcPct val="100000"/>
                        </a:lnSpc>
                        <a:spcBef>
                          <a:spcPts val="445"/>
                        </a:spcBef>
                      </a:pPr>
                      <a:r>
                        <a:rPr sz="1000" b="1" spc="-50" dirty="0">
                          <a:latin typeface="Meiryo UI"/>
                          <a:cs typeface="Meiryo UI"/>
                        </a:rPr>
                        <a:t>⑩</a:t>
                      </a:r>
                      <a:endParaRPr sz="1000">
                        <a:latin typeface="Meiryo UI"/>
                        <a:cs typeface="Meiryo UI"/>
                      </a:endParaRPr>
                    </a:p>
                  </a:txBody>
                  <a:tcPr marL="0" marR="0" marT="48326"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a:txBody>
                    <a:bodyPr/>
                    <a:lstStyle/>
                    <a:p>
                      <a:pPr marL="1270" algn="ctr">
                        <a:lnSpc>
                          <a:spcPct val="100000"/>
                        </a:lnSpc>
                        <a:spcBef>
                          <a:spcPts val="445"/>
                        </a:spcBef>
                      </a:pPr>
                      <a:r>
                        <a:rPr sz="1000" spc="-20" dirty="0">
                          <a:latin typeface="Meiryo UI"/>
                          <a:cs typeface="Meiryo UI"/>
                        </a:rPr>
                        <a:t>広島県</a:t>
                      </a:r>
                      <a:endParaRPr sz="1000">
                        <a:latin typeface="Meiryo UI"/>
                        <a:cs typeface="Meiryo UI"/>
                      </a:endParaRPr>
                    </a:p>
                  </a:txBody>
                  <a:tcPr marL="0" marR="0" marT="48326"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45"/>
                        </a:spcBef>
                      </a:pPr>
                      <a:r>
                        <a:rPr sz="1000" spc="-15" dirty="0">
                          <a:latin typeface="Meiryo UI"/>
                          <a:cs typeface="Meiryo UI"/>
                        </a:rPr>
                        <a:t>三原市＊</a:t>
                      </a:r>
                      <a:endParaRPr sz="1000">
                        <a:latin typeface="Meiryo UI"/>
                        <a:cs typeface="Meiryo UI"/>
                      </a:endParaRPr>
                    </a:p>
                  </a:txBody>
                  <a:tcPr marL="0" marR="0" marT="48326" marB="0">
                    <a:lnL w="6350">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17"/>
                  </a:ext>
                </a:extLst>
              </a:tr>
              <a:tr h="249003">
                <a:tc rowSpan="5">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869"/>
                        </a:spcBef>
                      </a:pPr>
                      <a:endParaRPr sz="1000">
                        <a:latin typeface="Times New Roman"/>
                        <a:cs typeface="Times New Roman"/>
                      </a:endParaRPr>
                    </a:p>
                    <a:p>
                      <a:pPr marL="90805">
                        <a:lnSpc>
                          <a:spcPct val="100000"/>
                        </a:lnSpc>
                      </a:pPr>
                      <a:r>
                        <a:rPr sz="1000" b="1" spc="-50" dirty="0">
                          <a:latin typeface="Meiryo UI"/>
                          <a:cs typeface="Meiryo UI"/>
                        </a:rPr>
                        <a:t>⑤</a:t>
                      </a:r>
                      <a:endParaRPr sz="1000">
                        <a:latin typeface="Meiryo UI"/>
                        <a:cs typeface="Meiryo UI"/>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rowSpan="5">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869"/>
                        </a:spcBef>
                      </a:pPr>
                      <a:endParaRPr sz="1000">
                        <a:latin typeface="Times New Roman"/>
                        <a:cs typeface="Times New Roman"/>
                      </a:endParaRPr>
                    </a:p>
                    <a:p>
                      <a:pPr marL="60325">
                        <a:lnSpc>
                          <a:spcPct val="100000"/>
                        </a:lnSpc>
                      </a:pPr>
                      <a:r>
                        <a:rPr sz="1000" spc="-20" dirty="0">
                          <a:latin typeface="Meiryo UI"/>
                          <a:cs typeface="Meiryo UI"/>
                        </a:rPr>
                        <a:t>兵庫県</a:t>
                      </a:r>
                      <a:endParaRPr sz="1000">
                        <a:latin typeface="Meiryo UI"/>
                        <a:cs typeface="Meiryo UI"/>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70"/>
                        </a:spcBef>
                      </a:pPr>
                      <a:r>
                        <a:rPr sz="1000" spc="-15" dirty="0">
                          <a:latin typeface="Meiryo UI"/>
                          <a:cs typeface="Meiryo UI"/>
                        </a:rPr>
                        <a:t>養父市＊</a:t>
                      </a:r>
                      <a:endParaRPr sz="1000">
                        <a:latin typeface="Meiryo UI"/>
                        <a:cs typeface="Meiryo UI"/>
                      </a:endParaRPr>
                    </a:p>
                  </a:txBody>
                  <a:tcPr marL="0" marR="0" marT="51041" marB="0">
                    <a:lnL w="6350">
                      <a:solidFill>
                        <a:srgbClr val="000000"/>
                      </a:solidFill>
                      <a:prstDash val="solid"/>
                    </a:lnL>
                    <a:lnR w="28575">
                      <a:solidFill>
                        <a:srgbClr val="000000"/>
                      </a:solidFill>
                      <a:prstDash val="solid"/>
                    </a:lnR>
                    <a:lnT w="28575">
                      <a:solidFill>
                        <a:srgbClr val="000000"/>
                      </a:solidFill>
                      <a:prstDash val="solid"/>
                    </a:lnT>
                    <a:lnB w="6350">
                      <a:solidFill>
                        <a:srgbClr val="000000"/>
                      </a:solidFill>
                      <a:prstDash val="solid"/>
                    </a:lnB>
                  </a:tcPr>
                </a:tc>
                <a:tc>
                  <a:txBody>
                    <a:bodyPr/>
                    <a:lstStyle/>
                    <a:p>
                      <a:pPr marL="26670" algn="ctr">
                        <a:lnSpc>
                          <a:spcPct val="100000"/>
                        </a:lnSpc>
                        <a:spcBef>
                          <a:spcPts val="430"/>
                        </a:spcBef>
                      </a:pPr>
                      <a:r>
                        <a:rPr sz="1000" b="1" spc="-50" dirty="0">
                          <a:latin typeface="Meiryo UI"/>
                          <a:cs typeface="Meiryo UI"/>
                        </a:rPr>
                        <a:t>⑪</a:t>
                      </a:r>
                      <a:endParaRPr sz="1000">
                        <a:latin typeface="Meiryo UI"/>
                        <a:cs typeface="Meiryo UI"/>
                      </a:endParaRPr>
                    </a:p>
                  </a:txBody>
                  <a:tcPr marL="0" marR="0" marT="46697"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a:txBody>
                    <a:bodyPr/>
                    <a:lstStyle/>
                    <a:p>
                      <a:pPr marL="1270" algn="ctr">
                        <a:lnSpc>
                          <a:spcPct val="100000"/>
                        </a:lnSpc>
                        <a:spcBef>
                          <a:spcPts val="430"/>
                        </a:spcBef>
                      </a:pPr>
                      <a:r>
                        <a:rPr sz="1000" spc="-20" dirty="0">
                          <a:latin typeface="Meiryo UI"/>
                          <a:cs typeface="Meiryo UI"/>
                        </a:rPr>
                        <a:t>山口県</a:t>
                      </a:r>
                      <a:endParaRPr sz="1000">
                        <a:latin typeface="Meiryo UI"/>
                        <a:cs typeface="Meiryo UI"/>
                      </a:endParaRPr>
                    </a:p>
                  </a:txBody>
                  <a:tcPr marL="0" marR="0" marT="46697"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15" dirty="0">
                          <a:latin typeface="Meiryo UI"/>
                          <a:cs typeface="Meiryo UI"/>
                        </a:rPr>
                        <a:t>下関市＊</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18"/>
                  </a:ext>
                </a:extLst>
              </a:tr>
              <a:tr h="254166">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80"/>
                        </a:spcBef>
                      </a:pPr>
                      <a:r>
                        <a:rPr sz="1000" spc="-20" dirty="0">
                          <a:latin typeface="Meiryo UI"/>
                          <a:cs typeface="Meiryo UI"/>
                        </a:rPr>
                        <a:t>豊岡市</a:t>
                      </a:r>
                      <a:endParaRPr sz="1000">
                        <a:latin typeface="Meiryo UI"/>
                        <a:cs typeface="Meiryo UI"/>
                      </a:endParaRPr>
                    </a:p>
                  </a:txBody>
                  <a:tcPr marL="0" marR="0" marT="52127"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rowSpan="4" gridSpan="3">
                  <a:txBody>
                    <a:bodyPr/>
                    <a:lstStyle/>
                    <a:p>
                      <a:pPr>
                        <a:lnSpc>
                          <a:spcPct val="100000"/>
                        </a:lnSpc>
                      </a:pPr>
                      <a:endParaRPr sz="1000" dirty="0">
                        <a:latin typeface="Times New Roman"/>
                        <a:cs typeface="Times New Roman"/>
                      </a:endParaRPr>
                    </a:p>
                  </a:txBody>
                  <a:tcPr marL="0" marR="0" marT="0" marB="0">
                    <a:lnL w="28575">
                      <a:solidFill>
                        <a:srgbClr val="000000"/>
                      </a:solidFill>
                      <a:prstDash val="solid"/>
                    </a:lnL>
                    <a:lnT w="28575">
                      <a:solidFill>
                        <a:srgbClr val="000000"/>
                      </a:solidFill>
                      <a:prstDash val="solid"/>
                    </a:lnT>
                  </a:tcPr>
                </a:tc>
                <a:tc rowSpan="4" hMerge="1">
                  <a:txBody>
                    <a:bodyPr/>
                    <a:lstStyle/>
                    <a:p>
                      <a:endParaRPr/>
                    </a:p>
                  </a:txBody>
                  <a:tcPr marL="0" marR="0" marT="0" marB="0"/>
                </a:tc>
                <a:tc rowSpan="4" hMerge="1">
                  <a:txBody>
                    <a:bodyPr/>
                    <a:lstStyle/>
                    <a:p>
                      <a:endParaRPr/>
                    </a:p>
                  </a:txBody>
                  <a:tcPr marL="0" marR="0" marT="0" marB="0"/>
                </a:tc>
                <a:extLst>
                  <a:ext uri="{0D108BD9-81ED-4DB2-BD59-A6C34878D82A}">
                    <a16:rowId xmlns:a16="http://schemas.microsoft.com/office/drawing/2014/main" val="10019"/>
                  </a:ext>
                </a:extLst>
              </a:tr>
              <a:tr h="250150">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45"/>
                        </a:spcBef>
                      </a:pPr>
                      <a:r>
                        <a:rPr sz="1000" spc="-20" dirty="0">
                          <a:latin typeface="Meiryo UI"/>
                          <a:cs typeface="Meiryo UI"/>
                        </a:rPr>
                        <a:t>朝来市</a:t>
                      </a:r>
                      <a:endParaRPr sz="1000">
                        <a:latin typeface="Meiryo UI"/>
                        <a:cs typeface="Meiryo UI"/>
                      </a:endParaRPr>
                    </a:p>
                  </a:txBody>
                  <a:tcPr marL="0" marR="0" marT="48326"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gridSpan="3" vMerge="1">
                  <a:txBody>
                    <a:bodyPr/>
                    <a:lstStyle/>
                    <a:p>
                      <a:endParaRPr/>
                    </a:p>
                  </a:txBody>
                  <a:tcPr marL="0" marR="0" marT="0" marB="0">
                    <a:lnL w="28575">
                      <a:solidFill>
                        <a:srgbClr val="000000"/>
                      </a:solidFill>
                      <a:prstDash val="solid"/>
                    </a:lnL>
                    <a:lnT w="28575">
                      <a:solidFill>
                        <a:srgbClr val="000000"/>
                      </a:solidFill>
                      <a:prstDash val="solid"/>
                    </a:lnT>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20"/>
                  </a:ext>
                </a:extLst>
              </a:tr>
              <a:tr h="250150">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45"/>
                        </a:spcBef>
                      </a:pPr>
                      <a:r>
                        <a:rPr sz="1000" spc="-20" dirty="0">
                          <a:latin typeface="Meiryo UI"/>
                          <a:cs typeface="Meiryo UI"/>
                        </a:rPr>
                        <a:t>香美町</a:t>
                      </a:r>
                      <a:endParaRPr sz="1000">
                        <a:latin typeface="Meiryo UI"/>
                        <a:cs typeface="Meiryo UI"/>
                      </a:endParaRPr>
                    </a:p>
                  </a:txBody>
                  <a:tcPr marL="0" marR="0" marT="48326"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gridSpan="3" vMerge="1">
                  <a:txBody>
                    <a:bodyPr/>
                    <a:lstStyle/>
                    <a:p>
                      <a:endParaRPr/>
                    </a:p>
                  </a:txBody>
                  <a:tcPr marL="0" marR="0" marT="0" marB="0">
                    <a:lnL w="28575">
                      <a:solidFill>
                        <a:srgbClr val="000000"/>
                      </a:solidFill>
                      <a:prstDash val="solid"/>
                    </a:lnL>
                    <a:lnT w="28575">
                      <a:solidFill>
                        <a:srgbClr val="000000"/>
                      </a:solidFill>
                      <a:prstDash val="solid"/>
                    </a:lnT>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21"/>
                  </a:ext>
                </a:extLst>
              </a:tr>
              <a:tr h="250150">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45"/>
                        </a:spcBef>
                      </a:pPr>
                      <a:r>
                        <a:rPr sz="1000" spc="-15" dirty="0">
                          <a:latin typeface="Meiryo UI"/>
                          <a:cs typeface="Meiryo UI"/>
                        </a:rPr>
                        <a:t>新温泉町</a:t>
                      </a:r>
                      <a:endParaRPr sz="1000" dirty="0">
                        <a:latin typeface="Meiryo UI"/>
                        <a:cs typeface="Meiryo UI"/>
                      </a:endParaRPr>
                    </a:p>
                  </a:txBody>
                  <a:tcPr marL="0" marR="0" marT="48326" marB="0">
                    <a:lnL w="6350">
                      <a:solidFill>
                        <a:srgbClr val="000000"/>
                      </a:solidFill>
                      <a:prstDash val="solid"/>
                    </a:lnL>
                    <a:lnR w="28575">
                      <a:solidFill>
                        <a:srgbClr val="000000"/>
                      </a:solidFill>
                      <a:prstDash val="solid"/>
                    </a:lnR>
                    <a:lnT w="6350">
                      <a:solidFill>
                        <a:srgbClr val="000000"/>
                      </a:solidFill>
                      <a:prstDash val="solid"/>
                    </a:lnT>
                    <a:lnB w="28575">
                      <a:solidFill>
                        <a:srgbClr val="000000"/>
                      </a:solidFill>
                      <a:prstDash val="solid"/>
                    </a:lnB>
                  </a:tcPr>
                </a:tc>
                <a:tc gridSpan="3" vMerge="1">
                  <a:txBody>
                    <a:bodyPr/>
                    <a:lstStyle/>
                    <a:p>
                      <a:endParaRPr/>
                    </a:p>
                  </a:txBody>
                  <a:tcPr marL="0" marR="0" marT="0" marB="0">
                    <a:lnL w="28575">
                      <a:solidFill>
                        <a:srgbClr val="000000"/>
                      </a:solidFill>
                      <a:prstDash val="solid"/>
                    </a:lnL>
                    <a:lnT w="28575">
                      <a:solidFill>
                        <a:srgbClr val="000000"/>
                      </a:solidFill>
                      <a:prstDash val="solid"/>
                    </a:lnT>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22"/>
                  </a:ext>
                </a:extLst>
              </a:tr>
            </a:tbl>
          </a:graphicData>
        </a:graphic>
      </p:graphicFrame>
      <p:sp>
        <p:nvSpPr>
          <p:cNvPr id="22" name="object 22"/>
          <p:cNvSpPr txBox="1"/>
          <p:nvPr/>
        </p:nvSpPr>
        <p:spPr>
          <a:xfrm>
            <a:off x="4090691" y="2787509"/>
            <a:ext cx="1169064" cy="206113"/>
          </a:xfrm>
          <a:prstGeom prst="rect">
            <a:avLst/>
          </a:prstGeom>
          <a:solidFill>
            <a:srgbClr val="FF4F4F"/>
          </a:solidFill>
        </p:spPr>
        <p:txBody>
          <a:bodyPr vert="horz" wrap="square" lIns="0" tIns="47783" rIns="0" bIns="0" rtlCol="0">
            <a:spAutoFit/>
          </a:bodyPr>
          <a:lstStyle/>
          <a:p>
            <a:pPr marL="84706">
              <a:spcBef>
                <a:spcPts val="376"/>
              </a:spcBef>
            </a:pPr>
            <a:r>
              <a:rPr sz="1026" b="1" spc="9" dirty="0">
                <a:solidFill>
                  <a:srgbClr val="FFFFFF"/>
                </a:solidFill>
                <a:latin typeface="Meiryo UI"/>
                <a:cs typeface="Meiryo UI"/>
              </a:rPr>
              <a:t>⑤兵庫県 養父市</a:t>
            </a:r>
            <a:endParaRPr sz="1026">
              <a:latin typeface="Meiryo UI"/>
              <a:cs typeface="Meiryo UI"/>
            </a:endParaRPr>
          </a:p>
        </p:txBody>
      </p:sp>
      <p:sp>
        <p:nvSpPr>
          <p:cNvPr id="23" name="object 23"/>
          <p:cNvSpPr txBox="1"/>
          <p:nvPr/>
        </p:nvSpPr>
        <p:spPr>
          <a:xfrm>
            <a:off x="3728407" y="3315297"/>
            <a:ext cx="1169064" cy="206662"/>
          </a:xfrm>
          <a:prstGeom prst="rect">
            <a:avLst/>
          </a:prstGeom>
          <a:solidFill>
            <a:srgbClr val="FF4F4F"/>
          </a:solidFill>
        </p:spPr>
        <p:txBody>
          <a:bodyPr vert="horz" wrap="square" lIns="0" tIns="48326" rIns="0" bIns="0" rtlCol="0">
            <a:spAutoFit/>
          </a:bodyPr>
          <a:lstStyle/>
          <a:p>
            <a:pPr marL="85792">
              <a:spcBef>
                <a:spcPts val="381"/>
              </a:spcBef>
            </a:pPr>
            <a:r>
              <a:rPr sz="1026" b="1" spc="9" dirty="0">
                <a:solidFill>
                  <a:srgbClr val="FFFFFF"/>
                </a:solidFill>
                <a:latin typeface="Meiryo UI"/>
                <a:cs typeface="Meiryo UI"/>
              </a:rPr>
              <a:t>⑧島根県 益田市</a:t>
            </a:r>
            <a:endParaRPr sz="1026">
              <a:latin typeface="Meiryo UI"/>
              <a:cs typeface="Meiryo UI"/>
            </a:endParaRPr>
          </a:p>
        </p:txBody>
      </p:sp>
      <p:sp>
        <p:nvSpPr>
          <p:cNvPr id="24" name="object 24"/>
          <p:cNvSpPr txBox="1"/>
          <p:nvPr/>
        </p:nvSpPr>
        <p:spPr>
          <a:xfrm>
            <a:off x="3650215" y="3777928"/>
            <a:ext cx="1169064" cy="206662"/>
          </a:xfrm>
          <a:prstGeom prst="rect">
            <a:avLst/>
          </a:prstGeom>
          <a:solidFill>
            <a:srgbClr val="FF4F4F"/>
          </a:solidFill>
        </p:spPr>
        <p:txBody>
          <a:bodyPr vert="horz" wrap="square" lIns="0" tIns="48326" rIns="0" bIns="0" rtlCol="0">
            <a:spAutoFit/>
          </a:bodyPr>
          <a:lstStyle/>
          <a:p>
            <a:pPr marL="84706">
              <a:spcBef>
                <a:spcPts val="381"/>
              </a:spcBef>
            </a:pPr>
            <a:r>
              <a:rPr sz="1026" b="1" spc="9" dirty="0">
                <a:solidFill>
                  <a:srgbClr val="FFFFFF"/>
                </a:solidFill>
                <a:latin typeface="Meiryo UI"/>
                <a:cs typeface="Meiryo UI"/>
              </a:rPr>
              <a:t>⑪山口県 下関市</a:t>
            </a:r>
            <a:endParaRPr sz="1026">
              <a:latin typeface="Meiryo UI"/>
              <a:cs typeface="Meiryo UI"/>
            </a:endParaRPr>
          </a:p>
        </p:txBody>
      </p:sp>
      <p:sp>
        <p:nvSpPr>
          <p:cNvPr id="25" name="object 25"/>
          <p:cNvSpPr txBox="1"/>
          <p:nvPr/>
        </p:nvSpPr>
        <p:spPr>
          <a:xfrm>
            <a:off x="5005091" y="5536793"/>
            <a:ext cx="485436" cy="234745"/>
          </a:xfrm>
          <a:prstGeom prst="rect">
            <a:avLst/>
          </a:prstGeom>
        </p:spPr>
        <p:txBody>
          <a:bodyPr vert="horz" wrap="square" lIns="0" tIns="10860" rIns="0" bIns="0" rtlCol="0">
            <a:spAutoFit/>
          </a:bodyPr>
          <a:lstStyle/>
          <a:p>
            <a:pPr marL="10860">
              <a:spcBef>
                <a:spcPts val="86"/>
              </a:spcBef>
            </a:pPr>
            <a:r>
              <a:rPr sz="727" spc="-9" dirty="0">
                <a:latin typeface="Meiryo UI"/>
                <a:cs typeface="Meiryo UI"/>
              </a:rPr>
              <a:t>【垂直連携】</a:t>
            </a:r>
            <a:endParaRPr sz="727">
              <a:latin typeface="Meiryo UI"/>
              <a:cs typeface="Meiryo UI"/>
            </a:endParaRPr>
          </a:p>
        </p:txBody>
      </p:sp>
      <p:sp>
        <p:nvSpPr>
          <p:cNvPr id="26" name="object 26"/>
          <p:cNvSpPr txBox="1"/>
          <p:nvPr/>
        </p:nvSpPr>
        <p:spPr>
          <a:xfrm>
            <a:off x="6962471" y="4873470"/>
            <a:ext cx="485436" cy="234745"/>
          </a:xfrm>
          <a:prstGeom prst="rect">
            <a:avLst/>
          </a:prstGeom>
        </p:spPr>
        <p:txBody>
          <a:bodyPr vert="horz" wrap="square" lIns="0" tIns="10860" rIns="0" bIns="0" rtlCol="0">
            <a:spAutoFit/>
          </a:bodyPr>
          <a:lstStyle/>
          <a:p>
            <a:pPr marL="10860">
              <a:spcBef>
                <a:spcPts val="86"/>
              </a:spcBef>
            </a:pPr>
            <a:r>
              <a:rPr sz="727" spc="-9" dirty="0">
                <a:latin typeface="Meiryo UI"/>
                <a:cs typeface="Meiryo UI"/>
              </a:rPr>
              <a:t>【垂直連携】</a:t>
            </a:r>
            <a:endParaRPr sz="727">
              <a:latin typeface="Meiryo UI"/>
              <a:cs typeface="Meiryo UI"/>
            </a:endParaRPr>
          </a:p>
        </p:txBody>
      </p:sp>
      <p:sp>
        <p:nvSpPr>
          <p:cNvPr id="27" name="object 27"/>
          <p:cNvSpPr txBox="1"/>
          <p:nvPr/>
        </p:nvSpPr>
        <p:spPr>
          <a:xfrm>
            <a:off x="6360400" y="5313945"/>
            <a:ext cx="392041" cy="122856"/>
          </a:xfrm>
          <a:prstGeom prst="rect">
            <a:avLst/>
          </a:prstGeom>
        </p:spPr>
        <p:txBody>
          <a:bodyPr vert="horz" wrap="square" lIns="0" tIns="10860" rIns="0" bIns="0" rtlCol="0">
            <a:spAutoFit/>
          </a:bodyPr>
          <a:lstStyle/>
          <a:p>
            <a:pPr marL="10860">
              <a:spcBef>
                <a:spcPts val="86"/>
              </a:spcBef>
            </a:pPr>
            <a:r>
              <a:rPr sz="727" spc="-13" dirty="0">
                <a:latin typeface="Meiryo UI"/>
                <a:cs typeface="Meiryo UI"/>
              </a:rPr>
              <a:t>＜単独＞</a:t>
            </a:r>
            <a:endParaRPr sz="727">
              <a:latin typeface="Meiryo UI"/>
              <a:cs typeface="Meiryo UI"/>
            </a:endParaRPr>
          </a:p>
        </p:txBody>
      </p:sp>
      <p:sp>
        <p:nvSpPr>
          <p:cNvPr id="28" name="object 28"/>
          <p:cNvSpPr txBox="1"/>
          <p:nvPr/>
        </p:nvSpPr>
        <p:spPr>
          <a:xfrm>
            <a:off x="4366530" y="3545526"/>
            <a:ext cx="485436" cy="234745"/>
          </a:xfrm>
          <a:prstGeom prst="rect">
            <a:avLst/>
          </a:prstGeom>
        </p:spPr>
        <p:txBody>
          <a:bodyPr vert="horz" wrap="square" lIns="0" tIns="10860" rIns="0" bIns="0" rtlCol="0">
            <a:spAutoFit/>
          </a:bodyPr>
          <a:lstStyle/>
          <a:p>
            <a:pPr marL="10860">
              <a:spcBef>
                <a:spcPts val="86"/>
              </a:spcBef>
            </a:pPr>
            <a:r>
              <a:rPr sz="727" spc="-9" dirty="0">
                <a:latin typeface="Meiryo UI"/>
                <a:cs typeface="Meiryo UI"/>
              </a:rPr>
              <a:t>【水平連携】</a:t>
            </a:r>
            <a:endParaRPr sz="727">
              <a:latin typeface="Meiryo UI"/>
              <a:cs typeface="Meiryo UI"/>
            </a:endParaRPr>
          </a:p>
        </p:txBody>
      </p:sp>
      <p:sp>
        <p:nvSpPr>
          <p:cNvPr id="29" name="object 29"/>
          <p:cNvSpPr txBox="1"/>
          <p:nvPr/>
        </p:nvSpPr>
        <p:spPr>
          <a:xfrm>
            <a:off x="8218739" y="2473006"/>
            <a:ext cx="485436" cy="234745"/>
          </a:xfrm>
          <a:prstGeom prst="rect">
            <a:avLst/>
          </a:prstGeom>
        </p:spPr>
        <p:txBody>
          <a:bodyPr vert="horz" wrap="square" lIns="0" tIns="10860" rIns="0" bIns="0" rtlCol="0">
            <a:spAutoFit/>
          </a:bodyPr>
          <a:lstStyle/>
          <a:p>
            <a:pPr marL="10860">
              <a:spcBef>
                <a:spcPts val="86"/>
              </a:spcBef>
            </a:pPr>
            <a:r>
              <a:rPr sz="727" spc="-9" dirty="0">
                <a:latin typeface="Meiryo UI"/>
                <a:cs typeface="Meiryo UI"/>
              </a:rPr>
              <a:t>【水平連携】</a:t>
            </a:r>
            <a:endParaRPr sz="727">
              <a:latin typeface="Meiryo UI"/>
              <a:cs typeface="Meiryo UI"/>
            </a:endParaRPr>
          </a:p>
        </p:txBody>
      </p:sp>
      <p:sp>
        <p:nvSpPr>
          <p:cNvPr id="30" name="object 30"/>
          <p:cNvSpPr txBox="1"/>
          <p:nvPr/>
        </p:nvSpPr>
        <p:spPr>
          <a:xfrm>
            <a:off x="5876919" y="2588990"/>
            <a:ext cx="485436" cy="234745"/>
          </a:xfrm>
          <a:prstGeom prst="rect">
            <a:avLst/>
          </a:prstGeom>
        </p:spPr>
        <p:txBody>
          <a:bodyPr vert="horz" wrap="square" lIns="0" tIns="10860" rIns="0" bIns="0" rtlCol="0">
            <a:spAutoFit/>
          </a:bodyPr>
          <a:lstStyle/>
          <a:p>
            <a:pPr marL="10860">
              <a:spcBef>
                <a:spcPts val="86"/>
              </a:spcBef>
            </a:pPr>
            <a:r>
              <a:rPr sz="727" spc="-9" dirty="0">
                <a:latin typeface="Meiryo UI"/>
                <a:cs typeface="Meiryo UI"/>
              </a:rPr>
              <a:t>【水平連携】</a:t>
            </a:r>
            <a:endParaRPr sz="727">
              <a:latin typeface="Meiryo UI"/>
              <a:cs typeface="Meiryo UI"/>
            </a:endParaRPr>
          </a:p>
        </p:txBody>
      </p:sp>
      <p:sp>
        <p:nvSpPr>
          <p:cNvPr id="31" name="object 31"/>
          <p:cNvSpPr txBox="1"/>
          <p:nvPr/>
        </p:nvSpPr>
        <p:spPr>
          <a:xfrm>
            <a:off x="4749666" y="3033375"/>
            <a:ext cx="485436" cy="234745"/>
          </a:xfrm>
          <a:prstGeom prst="rect">
            <a:avLst/>
          </a:prstGeom>
        </p:spPr>
        <p:txBody>
          <a:bodyPr vert="horz" wrap="square" lIns="0" tIns="10860" rIns="0" bIns="0" rtlCol="0">
            <a:spAutoFit/>
          </a:bodyPr>
          <a:lstStyle/>
          <a:p>
            <a:pPr marL="10860">
              <a:spcBef>
                <a:spcPts val="86"/>
              </a:spcBef>
            </a:pPr>
            <a:r>
              <a:rPr sz="727" spc="-9" dirty="0">
                <a:latin typeface="Meiryo UI"/>
                <a:cs typeface="Meiryo UI"/>
              </a:rPr>
              <a:t>【水平連携】</a:t>
            </a:r>
            <a:endParaRPr sz="727">
              <a:latin typeface="Meiryo UI"/>
              <a:cs typeface="Meiryo UI"/>
            </a:endParaRPr>
          </a:p>
        </p:txBody>
      </p:sp>
      <p:sp>
        <p:nvSpPr>
          <p:cNvPr id="32" name="object 32"/>
          <p:cNvSpPr txBox="1"/>
          <p:nvPr/>
        </p:nvSpPr>
        <p:spPr>
          <a:xfrm>
            <a:off x="7779566" y="4435600"/>
            <a:ext cx="485436" cy="234745"/>
          </a:xfrm>
          <a:prstGeom prst="rect">
            <a:avLst/>
          </a:prstGeom>
        </p:spPr>
        <p:txBody>
          <a:bodyPr vert="horz" wrap="square" lIns="0" tIns="10860" rIns="0" bIns="0" rtlCol="0">
            <a:spAutoFit/>
          </a:bodyPr>
          <a:lstStyle/>
          <a:p>
            <a:pPr marL="10860">
              <a:spcBef>
                <a:spcPts val="86"/>
              </a:spcBef>
            </a:pPr>
            <a:r>
              <a:rPr sz="727" spc="-9" dirty="0">
                <a:latin typeface="Meiryo UI"/>
                <a:cs typeface="Meiryo UI"/>
              </a:rPr>
              <a:t>【水平連携】</a:t>
            </a:r>
            <a:endParaRPr sz="727">
              <a:latin typeface="Meiryo UI"/>
              <a:cs typeface="Meiryo UI"/>
            </a:endParaRPr>
          </a:p>
        </p:txBody>
      </p:sp>
      <p:sp>
        <p:nvSpPr>
          <p:cNvPr id="33" name="object 33"/>
          <p:cNvSpPr txBox="1"/>
          <p:nvPr/>
        </p:nvSpPr>
        <p:spPr>
          <a:xfrm>
            <a:off x="4406929" y="4017278"/>
            <a:ext cx="392041" cy="122856"/>
          </a:xfrm>
          <a:prstGeom prst="rect">
            <a:avLst/>
          </a:prstGeom>
        </p:spPr>
        <p:txBody>
          <a:bodyPr vert="horz" wrap="square" lIns="0" tIns="10860" rIns="0" bIns="0" rtlCol="0">
            <a:spAutoFit/>
          </a:bodyPr>
          <a:lstStyle/>
          <a:p>
            <a:pPr marL="10860">
              <a:spcBef>
                <a:spcPts val="86"/>
              </a:spcBef>
            </a:pPr>
            <a:r>
              <a:rPr sz="727" spc="-13" dirty="0">
                <a:latin typeface="Meiryo UI"/>
                <a:cs typeface="Meiryo UI"/>
              </a:rPr>
              <a:t>＜単独＞</a:t>
            </a:r>
            <a:endParaRPr sz="727">
              <a:latin typeface="Meiryo UI"/>
              <a:cs typeface="Meiryo UI"/>
            </a:endParaRPr>
          </a:p>
        </p:txBody>
      </p:sp>
      <p:sp>
        <p:nvSpPr>
          <p:cNvPr id="34" name="object 34"/>
          <p:cNvSpPr txBox="1"/>
          <p:nvPr/>
        </p:nvSpPr>
        <p:spPr>
          <a:xfrm>
            <a:off x="8242197" y="2946061"/>
            <a:ext cx="392041" cy="122856"/>
          </a:xfrm>
          <a:prstGeom prst="rect">
            <a:avLst/>
          </a:prstGeom>
        </p:spPr>
        <p:txBody>
          <a:bodyPr vert="horz" wrap="square" lIns="0" tIns="10860" rIns="0" bIns="0" rtlCol="0">
            <a:spAutoFit/>
          </a:bodyPr>
          <a:lstStyle/>
          <a:p>
            <a:pPr marL="10860">
              <a:spcBef>
                <a:spcPts val="86"/>
              </a:spcBef>
            </a:pPr>
            <a:r>
              <a:rPr sz="727" spc="-13" dirty="0">
                <a:latin typeface="Meiryo UI"/>
                <a:cs typeface="Meiryo UI"/>
              </a:rPr>
              <a:t>＜単独＞</a:t>
            </a:r>
            <a:endParaRPr sz="727">
              <a:latin typeface="Meiryo UI"/>
              <a:cs typeface="Meiryo UI"/>
            </a:endParaRPr>
          </a:p>
        </p:txBody>
      </p:sp>
      <p:sp>
        <p:nvSpPr>
          <p:cNvPr id="35" name="object 35"/>
          <p:cNvSpPr txBox="1"/>
          <p:nvPr/>
        </p:nvSpPr>
        <p:spPr>
          <a:xfrm>
            <a:off x="8169218" y="3372203"/>
            <a:ext cx="392041" cy="122856"/>
          </a:xfrm>
          <a:prstGeom prst="rect">
            <a:avLst/>
          </a:prstGeom>
        </p:spPr>
        <p:txBody>
          <a:bodyPr vert="horz" wrap="square" lIns="0" tIns="10860" rIns="0" bIns="0" rtlCol="0">
            <a:spAutoFit/>
          </a:bodyPr>
          <a:lstStyle/>
          <a:p>
            <a:pPr marL="10860">
              <a:spcBef>
                <a:spcPts val="86"/>
              </a:spcBef>
            </a:pPr>
            <a:r>
              <a:rPr sz="727" spc="-13" dirty="0">
                <a:latin typeface="Meiryo UI"/>
                <a:cs typeface="Meiryo UI"/>
              </a:rPr>
              <a:t>＜単独＞</a:t>
            </a:r>
            <a:endParaRPr sz="727">
              <a:latin typeface="Meiryo UI"/>
              <a:cs typeface="Meiryo U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2EA470F-FB7E-BDFC-A3F4-D12E4869D18A}"/>
              </a:ext>
            </a:extLst>
          </p:cNvPr>
          <p:cNvSpPr txBox="1"/>
          <p:nvPr/>
        </p:nvSpPr>
        <p:spPr>
          <a:xfrm>
            <a:off x="755576" y="764704"/>
            <a:ext cx="6369051" cy="5262979"/>
          </a:xfrm>
          <a:prstGeom prst="rect">
            <a:avLst/>
          </a:prstGeom>
          <a:noFill/>
        </p:spPr>
        <p:txBody>
          <a:bodyPr wrap="none" rtlCol="0">
            <a:spAutoFit/>
          </a:bodyPr>
          <a:lstStyle/>
          <a:p>
            <a:r>
              <a:rPr kumimoji="1" lang="ja-JP" altLang="en-US" sz="2800" dirty="0"/>
              <a:t>ここで課題</a:t>
            </a:r>
            <a:endParaRPr kumimoji="1" lang="en-US" altLang="ja-JP" sz="2800" dirty="0"/>
          </a:p>
          <a:p>
            <a:endParaRPr lang="en-US" altLang="ja-JP" sz="2800" dirty="0"/>
          </a:p>
          <a:p>
            <a:r>
              <a:rPr kumimoji="1" lang="ja-JP" altLang="en-US" sz="2800" dirty="0"/>
              <a:t>先進事例が必ずしも、成功事例ではない</a:t>
            </a:r>
            <a:endParaRPr kumimoji="1" lang="en-US" altLang="ja-JP" sz="2800" dirty="0"/>
          </a:p>
          <a:p>
            <a:endParaRPr lang="en-US" altLang="ja-JP" sz="2800" dirty="0"/>
          </a:p>
          <a:p>
            <a:r>
              <a:rPr lang="ja-JP" altLang="en-US" sz="2800" dirty="0"/>
              <a:t>課題は、官側が考えていないこと</a:t>
            </a:r>
            <a:endParaRPr lang="en-US" altLang="ja-JP" sz="2800" dirty="0"/>
          </a:p>
          <a:p>
            <a:endParaRPr kumimoji="1" lang="en-US" altLang="ja-JP" sz="2800" dirty="0"/>
          </a:p>
          <a:p>
            <a:r>
              <a:rPr lang="ja-JP" altLang="en-US" sz="2800" dirty="0"/>
              <a:t>　　　　　　事業の評価検証と効率化した</a:t>
            </a:r>
            <a:endParaRPr lang="en-US" altLang="ja-JP" sz="2800" dirty="0"/>
          </a:p>
          <a:p>
            <a:r>
              <a:rPr lang="ja-JP" altLang="en-US" sz="2800" dirty="0"/>
              <a:t>　　　　　　部分をどこにもっていくか？</a:t>
            </a:r>
            <a:endParaRPr lang="en-US" altLang="ja-JP" sz="2800" dirty="0"/>
          </a:p>
          <a:p>
            <a:r>
              <a:rPr lang="ja-JP" altLang="en-US" sz="2800" dirty="0"/>
              <a:t>　　　　　　が重要</a:t>
            </a:r>
            <a:endParaRPr lang="en-US" altLang="ja-JP" sz="2800" dirty="0"/>
          </a:p>
          <a:p>
            <a:endParaRPr kumimoji="1" lang="en-US" altLang="ja-JP" sz="2800" dirty="0"/>
          </a:p>
          <a:p>
            <a:r>
              <a:rPr lang="ja-JP" altLang="en-US" sz="2800" dirty="0"/>
              <a:t>マネジメントは考えて、考えて考えること。</a:t>
            </a:r>
            <a:endParaRPr lang="en-US" altLang="ja-JP" sz="2800" dirty="0"/>
          </a:p>
          <a:p>
            <a:endParaRPr kumimoji="1" lang="en-US" altLang="ja-JP" dirty="0"/>
          </a:p>
          <a:p>
            <a:endParaRPr kumimoji="1" lang="ja-JP" altLang="en-US" dirty="0"/>
          </a:p>
        </p:txBody>
      </p:sp>
    </p:spTree>
    <p:extLst>
      <p:ext uri="{BB962C8B-B14F-4D97-AF65-F5344CB8AC3E}">
        <p14:creationId xmlns:p14="http://schemas.microsoft.com/office/powerpoint/2010/main" val="4134013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1492E-6AB0-AABC-D0BC-F40A1784427E}"/>
            </a:ext>
          </a:extLst>
        </p:cNvPr>
        <p:cNvGrpSpPr/>
        <p:nvPr/>
      </p:nvGrpSpPr>
      <p:grpSpPr>
        <a:xfrm>
          <a:off x="0" y="0"/>
          <a:ext cx="0" cy="0"/>
          <a:chOff x="0" y="0"/>
          <a:chExt cx="0" cy="0"/>
        </a:xfrm>
      </p:grpSpPr>
      <p:sp>
        <p:nvSpPr>
          <p:cNvPr id="50180" name="Oval 1028">
            <a:extLst>
              <a:ext uri="{FF2B5EF4-FFF2-40B4-BE49-F238E27FC236}">
                <a16:creationId xmlns:a16="http://schemas.microsoft.com/office/drawing/2014/main" id="{5873F20E-E691-D10F-D7B6-8D12FAD20CEE}"/>
              </a:ext>
            </a:extLst>
          </p:cNvPr>
          <p:cNvSpPr>
            <a:spLocks noChangeArrowheads="1"/>
          </p:cNvSpPr>
          <p:nvPr/>
        </p:nvSpPr>
        <p:spPr bwMode="auto">
          <a:xfrm>
            <a:off x="2043424" y="1235287"/>
            <a:ext cx="6048375" cy="4203700"/>
          </a:xfrm>
          <a:prstGeom prst="ellipse">
            <a:avLst/>
          </a:prstGeom>
          <a:solidFill>
            <a:schemeClr val="tx2">
              <a:lumMod val="20000"/>
              <a:lumOff val="80000"/>
            </a:schemeClr>
          </a:solidFill>
          <a:ln w="38100">
            <a:solidFill>
              <a:schemeClr val="tx1"/>
            </a:solidFill>
            <a:round/>
            <a:headEnd/>
            <a:tailEnd/>
          </a:ln>
        </p:spPr>
        <p:txBody>
          <a:bodyPr wrap="none" anchor="ct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defRPr/>
            </a:pPr>
            <a:r>
              <a:rPr lang="ja-JP" altLang="en-US" sz="2400" dirty="0">
                <a:latin typeface="Tahoma" pitchFamily="34" charset="0"/>
                <a:ea typeface="HGP創英角ﾎﾟｯﾌﾟ体" pitchFamily="50" charset="-128"/>
              </a:rPr>
              <a:t>行政判断</a:t>
            </a:r>
          </a:p>
        </p:txBody>
      </p:sp>
      <p:sp>
        <p:nvSpPr>
          <p:cNvPr id="62467" name="Rectangle 1026">
            <a:extLst>
              <a:ext uri="{FF2B5EF4-FFF2-40B4-BE49-F238E27FC236}">
                <a16:creationId xmlns:a16="http://schemas.microsoft.com/office/drawing/2014/main" id="{3EFE74D7-25A9-1C49-92E1-37DE482F5058}"/>
              </a:ext>
            </a:extLst>
          </p:cNvPr>
          <p:cNvSpPr>
            <a:spLocks noChangeArrowheads="1"/>
          </p:cNvSpPr>
          <p:nvPr/>
        </p:nvSpPr>
        <p:spPr bwMode="auto">
          <a:xfrm>
            <a:off x="1152525" y="225426"/>
            <a:ext cx="6810375" cy="490537"/>
          </a:xfrm>
          <a:prstGeom prst="rect">
            <a:avLst/>
          </a:prstGeom>
          <a:solidFill>
            <a:srgbClr val="FFCC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100" dirty="0">
                <a:latin typeface="HG丸ｺﾞｼｯｸM-PRO" panose="020F0600000000000000" pitchFamily="50" charset="-128"/>
                <a:ea typeface="HG丸ｺﾞｼｯｸM-PRO" panose="020F0600000000000000" pitchFamily="50" charset="-128"/>
              </a:rPr>
              <a:t>群マネの構図　</a:t>
            </a:r>
          </a:p>
        </p:txBody>
      </p:sp>
      <p:sp>
        <p:nvSpPr>
          <p:cNvPr id="16" name="円/楕円 15">
            <a:extLst>
              <a:ext uri="{FF2B5EF4-FFF2-40B4-BE49-F238E27FC236}">
                <a16:creationId xmlns:a16="http://schemas.microsoft.com/office/drawing/2014/main" id="{3BAAA139-5772-4E1E-C3C3-4CDA19E3CC90}"/>
              </a:ext>
            </a:extLst>
          </p:cNvPr>
          <p:cNvSpPr/>
          <p:nvPr/>
        </p:nvSpPr>
        <p:spPr>
          <a:xfrm>
            <a:off x="6896894" y="1086247"/>
            <a:ext cx="2100263" cy="904875"/>
          </a:xfrm>
          <a:prstGeom prst="ellipse">
            <a:avLst/>
          </a:prstGeom>
          <a:solidFill>
            <a:srgbClr val="00B0F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350" dirty="0"/>
          </a:p>
          <a:p>
            <a:pPr>
              <a:defRPr/>
            </a:pPr>
            <a:endParaRPr lang="ja-JP" altLang="en-US" sz="1350" dirty="0"/>
          </a:p>
        </p:txBody>
      </p:sp>
      <p:sp>
        <p:nvSpPr>
          <p:cNvPr id="62469" name="Text Box 1031">
            <a:extLst>
              <a:ext uri="{FF2B5EF4-FFF2-40B4-BE49-F238E27FC236}">
                <a16:creationId xmlns:a16="http://schemas.microsoft.com/office/drawing/2014/main" id="{7C015CCE-D840-EE56-40F5-B1776F38631F}"/>
              </a:ext>
            </a:extLst>
          </p:cNvPr>
          <p:cNvSpPr txBox="1">
            <a:spLocks noChangeArrowheads="1"/>
          </p:cNvSpPr>
          <p:nvPr/>
        </p:nvSpPr>
        <p:spPr bwMode="auto">
          <a:xfrm>
            <a:off x="3062288" y="2000250"/>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Tahoma" panose="020B0604030504040204" pitchFamily="34" charset="0"/>
            </a:endParaRPr>
          </a:p>
        </p:txBody>
      </p:sp>
      <p:sp>
        <p:nvSpPr>
          <p:cNvPr id="3" name="円/楕円 2">
            <a:extLst>
              <a:ext uri="{FF2B5EF4-FFF2-40B4-BE49-F238E27FC236}">
                <a16:creationId xmlns:a16="http://schemas.microsoft.com/office/drawing/2014/main" id="{C4C3662F-ABBD-6724-CD3A-561595152857}"/>
              </a:ext>
            </a:extLst>
          </p:cNvPr>
          <p:cNvSpPr/>
          <p:nvPr/>
        </p:nvSpPr>
        <p:spPr>
          <a:xfrm>
            <a:off x="3130153" y="1974195"/>
            <a:ext cx="2592387" cy="2543175"/>
          </a:xfrm>
          <a:prstGeom prst="ellipse">
            <a:avLst/>
          </a:prstGeom>
          <a:solidFill>
            <a:srgbClr val="FF66FF"/>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500" dirty="0">
                <a:solidFill>
                  <a:schemeClr val="tx1"/>
                </a:solidFill>
              </a:rPr>
              <a:t>　　</a:t>
            </a:r>
            <a:r>
              <a:rPr lang="ja-JP" altLang="en-US" sz="1500" b="1" dirty="0">
                <a:solidFill>
                  <a:schemeClr val="tx1"/>
                </a:solidFill>
              </a:rPr>
              <a:t>やる気のある</a:t>
            </a:r>
            <a:endParaRPr lang="en-US" altLang="ja-JP" sz="1500" b="1" dirty="0">
              <a:solidFill>
                <a:schemeClr val="tx1"/>
              </a:solidFill>
            </a:endParaRPr>
          </a:p>
          <a:p>
            <a:pPr>
              <a:defRPr/>
            </a:pPr>
            <a:r>
              <a:rPr lang="ja-JP" altLang="en-US" sz="3000" dirty="0">
                <a:solidFill>
                  <a:schemeClr val="tx1"/>
                </a:solidFill>
              </a:rPr>
              <a:t>　市町村</a:t>
            </a:r>
            <a:endParaRPr lang="en-US" altLang="ja-JP" sz="1500" dirty="0">
              <a:solidFill>
                <a:schemeClr val="tx1"/>
              </a:solidFill>
            </a:endParaRPr>
          </a:p>
          <a:p>
            <a:pPr>
              <a:defRPr/>
            </a:pPr>
            <a:endParaRPr lang="en-US" altLang="ja-JP" sz="1500" b="1" dirty="0">
              <a:solidFill>
                <a:schemeClr val="tx1"/>
              </a:solidFill>
            </a:endParaRPr>
          </a:p>
          <a:p>
            <a:pPr>
              <a:defRPr/>
            </a:pPr>
            <a:r>
              <a:rPr lang="ja-JP" altLang="en-US" sz="1500" b="1" dirty="0">
                <a:solidFill>
                  <a:schemeClr val="tx1"/>
                </a:solidFill>
              </a:rPr>
              <a:t>　実行と責任</a:t>
            </a:r>
            <a:endParaRPr lang="en-US" altLang="ja-JP" sz="1500" b="1" dirty="0">
              <a:solidFill>
                <a:schemeClr val="tx1"/>
              </a:solidFill>
            </a:endParaRPr>
          </a:p>
          <a:p>
            <a:pPr>
              <a:defRPr/>
            </a:pPr>
            <a:r>
              <a:rPr lang="ja-JP" altLang="en-US" sz="1500" b="1" dirty="0">
                <a:solidFill>
                  <a:schemeClr val="tx1"/>
                </a:solidFill>
              </a:rPr>
              <a:t>　覚悟・度量</a:t>
            </a:r>
          </a:p>
          <a:p>
            <a:pPr>
              <a:defRPr/>
            </a:pPr>
            <a:endParaRPr lang="en-US" altLang="ja-JP" sz="1350" dirty="0"/>
          </a:p>
          <a:p>
            <a:pPr>
              <a:defRPr/>
            </a:pPr>
            <a:endParaRPr lang="ja-JP" altLang="en-US" sz="1350" dirty="0"/>
          </a:p>
        </p:txBody>
      </p:sp>
      <p:sp>
        <p:nvSpPr>
          <p:cNvPr id="19" name="円/楕円 18">
            <a:extLst>
              <a:ext uri="{FF2B5EF4-FFF2-40B4-BE49-F238E27FC236}">
                <a16:creationId xmlns:a16="http://schemas.microsoft.com/office/drawing/2014/main" id="{39583EFB-F9C2-E019-6213-99B83F288C62}"/>
              </a:ext>
            </a:extLst>
          </p:cNvPr>
          <p:cNvSpPr/>
          <p:nvPr/>
        </p:nvSpPr>
        <p:spPr>
          <a:xfrm>
            <a:off x="407193" y="953987"/>
            <a:ext cx="3014663" cy="954188"/>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350" dirty="0"/>
          </a:p>
          <a:p>
            <a:pPr>
              <a:defRPr/>
            </a:pPr>
            <a:endParaRPr lang="ja-JP" altLang="en-US" sz="1350" dirty="0"/>
          </a:p>
        </p:txBody>
      </p:sp>
      <p:sp>
        <p:nvSpPr>
          <p:cNvPr id="62472" name="テキスト ボックス 19">
            <a:extLst>
              <a:ext uri="{FF2B5EF4-FFF2-40B4-BE49-F238E27FC236}">
                <a16:creationId xmlns:a16="http://schemas.microsoft.com/office/drawing/2014/main" id="{CFF92CA6-6A0C-33E1-869F-3C016FC40E29}"/>
              </a:ext>
            </a:extLst>
          </p:cNvPr>
          <p:cNvSpPr txBox="1">
            <a:spLocks noChangeArrowheads="1"/>
          </p:cNvSpPr>
          <p:nvPr/>
        </p:nvSpPr>
        <p:spPr bwMode="auto">
          <a:xfrm>
            <a:off x="443142" y="1066243"/>
            <a:ext cx="2725737"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lvl="1" algn="ctr">
              <a:spcBef>
                <a:spcPct val="0"/>
              </a:spcBef>
              <a:buFont typeface="Arial" panose="020B0604020202020204" pitchFamily="34" charset="0"/>
              <a:buNone/>
            </a:pPr>
            <a:r>
              <a:rPr lang="ja-JP" altLang="en-US" sz="2100" b="1" dirty="0">
                <a:latin typeface="Arial" panose="020B0604020202020204" pitchFamily="34" charset="0"/>
              </a:rPr>
              <a:t>他自治体　</a:t>
            </a:r>
            <a:endParaRPr lang="en-US" altLang="ja-JP" sz="1800" dirty="0">
              <a:latin typeface="Arial" panose="020B0604020202020204" pitchFamily="34" charset="0"/>
            </a:endParaRPr>
          </a:p>
          <a:p>
            <a:pPr marL="0" lvl="1" algn="ctr">
              <a:spcBef>
                <a:spcPct val="0"/>
              </a:spcBef>
              <a:buFont typeface="Arial" panose="020B0604020202020204" pitchFamily="34" charset="0"/>
              <a:buNone/>
            </a:pPr>
            <a:endParaRPr lang="en-US" altLang="ja-JP" sz="3000" dirty="0">
              <a:latin typeface="Arial" panose="020B0604020202020204" pitchFamily="34" charset="0"/>
            </a:endParaRPr>
          </a:p>
        </p:txBody>
      </p:sp>
      <p:sp>
        <p:nvSpPr>
          <p:cNvPr id="20" name="円/楕円 19">
            <a:extLst>
              <a:ext uri="{FF2B5EF4-FFF2-40B4-BE49-F238E27FC236}">
                <a16:creationId xmlns:a16="http://schemas.microsoft.com/office/drawing/2014/main" id="{32E63B94-C6C5-12EE-6322-0B1E25206B6A}"/>
              </a:ext>
            </a:extLst>
          </p:cNvPr>
          <p:cNvSpPr/>
          <p:nvPr/>
        </p:nvSpPr>
        <p:spPr>
          <a:xfrm>
            <a:off x="-29369" y="4993082"/>
            <a:ext cx="2363787" cy="1336675"/>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350" dirty="0"/>
          </a:p>
          <a:p>
            <a:pPr>
              <a:defRPr/>
            </a:pPr>
            <a:endParaRPr lang="ja-JP" altLang="en-US" sz="1350" dirty="0"/>
          </a:p>
        </p:txBody>
      </p:sp>
      <p:sp>
        <p:nvSpPr>
          <p:cNvPr id="62474" name="テキスト ボックス 19">
            <a:extLst>
              <a:ext uri="{FF2B5EF4-FFF2-40B4-BE49-F238E27FC236}">
                <a16:creationId xmlns:a16="http://schemas.microsoft.com/office/drawing/2014/main" id="{5DD3A577-1400-A4A4-71DA-08DD27D183BB}"/>
              </a:ext>
            </a:extLst>
          </p:cNvPr>
          <p:cNvSpPr txBox="1">
            <a:spLocks noChangeArrowheads="1"/>
          </p:cNvSpPr>
          <p:nvPr/>
        </p:nvSpPr>
        <p:spPr bwMode="auto">
          <a:xfrm flipH="1">
            <a:off x="167719" y="4785915"/>
            <a:ext cx="1721983"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lvl="1" algn="ctr">
              <a:spcBef>
                <a:spcPct val="0"/>
              </a:spcBef>
              <a:buFont typeface="Arial" panose="020B0604020202020204" pitchFamily="34" charset="0"/>
              <a:buNone/>
            </a:pPr>
            <a:endParaRPr lang="en-US" altLang="ja-JP" sz="2100" b="1" dirty="0">
              <a:latin typeface="Arial" panose="020B0604020202020204" pitchFamily="34" charset="0"/>
            </a:endParaRPr>
          </a:p>
          <a:p>
            <a:pPr marL="0" lvl="1" algn="ctr">
              <a:spcBef>
                <a:spcPct val="0"/>
              </a:spcBef>
              <a:buFont typeface="Arial" panose="020B0604020202020204" pitchFamily="34" charset="0"/>
              <a:buNone/>
            </a:pPr>
            <a:r>
              <a:rPr lang="ja-JP" altLang="en-US" sz="2100" b="1" dirty="0">
                <a:latin typeface="Arial" panose="020B0604020202020204" pitchFamily="34" charset="0"/>
              </a:rPr>
              <a:t>発注</a:t>
            </a:r>
            <a:endParaRPr lang="en-US" altLang="ja-JP" sz="2100" b="1" dirty="0">
              <a:latin typeface="Arial" panose="020B0604020202020204" pitchFamily="34" charset="0"/>
            </a:endParaRPr>
          </a:p>
          <a:p>
            <a:pPr marL="0" lvl="1" algn="ctr">
              <a:spcBef>
                <a:spcPct val="0"/>
              </a:spcBef>
              <a:buFont typeface="Arial" panose="020B0604020202020204" pitchFamily="34" charset="0"/>
              <a:buNone/>
            </a:pPr>
            <a:r>
              <a:rPr lang="ja-JP" altLang="en-US" sz="2100" b="1" dirty="0">
                <a:latin typeface="Arial" panose="020B0604020202020204" pitchFamily="34" charset="0"/>
              </a:rPr>
              <a:t>民間企業・コンサル</a:t>
            </a:r>
            <a:endParaRPr lang="en-US" altLang="ja-JP" sz="2100" b="1" dirty="0">
              <a:latin typeface="Arial" panose="020B0604020202020204" pitchFamily="34" charset="0"/>
            </a:endParaRPr>
          </a:p>
          <a:p>
            <a:pPr marL="0" lvl="1" algn="ctr">
              <a:spcBef>
                <a:spcPct val="0"/>
              </a:spcBef>
              <a:buFont typeface="Arial" panose="020B0604020202020204" pitchFamily="34" charset="0"/>
              <a:buNone/>
            </a:pPr>
            <a:endParaRPr lang="en-US" altLang="ja-JP" sz="3000" dirty="0">
              <a:latin typeface="Arial" panose="020B0604020202020204" pitchFamily="34" charset="0"/>
            </a:endParaRPr>
          </a:p>
        </p:txBody>
      </p:sp>
      <p:sp>
        <p:nvSpPr>
          <p:cNvPr id="80907" name="テキスト ボックス 3">
            <a:extLst>
              <a:ext uri="{FF2B5EF4-FFF2-40B4-BE49-F238E27FC236}">
                <a16:creationId xmlns:a16="http://schemas.microsoft.com/office/drawing/2014/main" id="{ECE87724-B5A6-02BB-0DD1-818D147A987C}"/>
              </a:ext>
            </a:extLst>
          </p:cNvPr>
          <p:cNvSpPr txBox="1">
            <a:spLocks noChangeArrowheads="1"/>
          </p:cNvSpPr>
          <p:nvPr/>
        </p:nvSpPr>
        <p:spPr bwMode="auto">
          <a:xfrm>
            <a:off x="6753225" y="1247776"/>
            <a:ext cx="2478088" cy="1339850"/>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lvl="1" algn="ctr">
              <a:spcBef>
                <a:spcPct val="0"/>
              </a:spcBef>
              <a:buFont typeface="Arial" panose="020B0604020202020204" pitchFamily="34" charset="0"/>
              <a:buNone/>
              <a:defRPr/>
            </a:pPr>
            <a:r>
              <a:rPr lang="ja-JP" altLang="en-US" sz="2100" dirty="0">
                <a:latin typeface="Arial" panose="020B0604020202020204" pitchFamily="34" charset="0"/>
              </a:rPr>
              <a:t>国土交通省</a:t>
            </a:r>
            <a:endParaRPr lang="en-US" altLang="ja-JP" sz="2100" dirty="0">
              <a:latin typeface="Arial" panose="020B0604020202020204" pitchFamily="34" charset="0"/>
            </a:endParaRPr>
          </a:p>
          <a:p>
            <a:pPr marL="0" lvl="1" algn="ctr">
              <a:spcBef>
                <a:spcPct val="0"/>
              </a:spcBef>
              <a:buFont typeface="Arial" panose="020B0604020202020204" pitchFamily="34" charset="0"/>
              <a:buNone/>
              <a:defRPr/>
            </a:pPr>
            <a:r>
              <a:rPr lang="ja-JP" altLang="en-US" sz="1800" dirty="0">
                <a:latin typeface="Arial" panose="020B0604020202020204" pitchFamily="34" charset="0"/>
              </a:rPr>
              <a:t>指導</a:t>
            </a:r>
            <a:endParaRPr lang="en-US" altLang="ja-JP" sz="1800" dirty="0">
              <a:latin typeface="Arial" panose="020B0604020202020204" pitchFamily="34" charset="0"/>
            </a:endParaRPr>
          </a:p>
          <a:p>
            <a:pPr marL="0" lvl="1" algn="ctr">
              <a:spcBef>
                <a:spcPct val="0"/>
              </a:spcBef>
              <a:buFont typeface="Arial" panose="020B0604020202020204" pitchFamily="34" charset="0"/>
              <a:buNone/>
              <a:defRPr/>
            </a:pPr>
            <a:endParaRPr lang="en-US" altLang="ja-JP" sz="1500" dirty="0">
              <a:latin typeface="Arial" panose="020B0604020202020204" pitchFamily="34" charset="0"/>
            </a:endParaRPr>
          </a:p>
          <a:p>
            <a:pPr marL="0" lvl="1" algn="ctr">
              <a:spcBef>
                <a:spcPct val="0"/>
              </a:spcBef>
              <a:buFont typeface="Arial" panose="020B0604020202020204" pitchFamily="34" charset="0"/>
              <a:buNone/>
              <a:defRPr/>
            </a:pPr>
            <a:endParaRPr lang="ja-JP" altLang="en-US" sz="1350" dirty="0">
              <a:latin typeface="Arial" panose="020B0604020202020204" pitchFamily="34" charset="0"/>
            </a:endParaRPr>
          </a:p>
          <a:p>
            <a:pPr algn="ctr" eaLnBrk="1" hangingPunct="1">
              <a:spcBef>
                <a:spcPct val="0"/>
              </a:spcBef>
              <a:buFontTx/>
              <a:buNone/>
              <a:defRPr/>
            </a:pPr>
            <a:endParaRPr lang="ja-JP" altLang="en-US" sz="1350" dirty="0">
              <a:latin typeface="Arial" panose="020B0604020202020204" pitchFamily="34" charset="0"/>
            </a:endParaRPr>
          </a:p>
        </p:txBody>
      </p:sp>
      <p:sp>
        <p:nvSpPr>
          <p:cNvPr id="80909" name="テキスト ボックス 19">
            <a:extLst>
              <a:ext uri="{FF2B5EF4-FFF2-40B4-BE49-F238E27FC236}">
                <a16:creationId xmlns:a16="http://schemas.microsoft.com/office/drawing/2014/main" id="{801B40A0-FDBD-8381-39C6-D769B4A5F9FE}"/>
              </a:ext>
            </a:extLst>
          </p:cNvPr>
          <p:cNvSpPr txBox="1">
            <a:spLocks noChangeArrowheads="1"/>
          </p:cNvSpPr>
          <p:nvPr/>
        </p:nvSpPr>
        <p:spPr bwMode="auto">
          <a:xfrm>
            <a:off x="538158" y="2007363"/>
            <a:ext cx="2506663" cy="877887"/>
          </a:xfrm>
          <a:prstGeom prst="rect">
            <a:avLst/>
          </a:prstGeom>
          <a:solidFill>
            <a:schemeClr val="accent6"/>
          </a:solidFill>
          <a:ln>
            <a:noFill/>
          </a:ln>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lvl="1" algn="ctr">
              <a:spcBef>
                <a:spcPct val="0"/>
              </a:spcBef>
              <a:buFont typeface="Arial" panose="020B0604020202020204" pitchFamily="34" charset="0"/>
              <a:buNone/>
              <a:defRPr/>
            </a:pPr>
            <a:r>
              <a:rPr lang="ja-JP" altLang="en-US" sz="2100" b="1" dirty="0">
                <a:latin typeface="Arial" panose="020B0604020202020204" pitchFamily="34" charset="0"/>
              </a:rPr>
              <a:t>他自治体</a:t>
            </a:r>
            <a:endParaRPr lang="en-US" altLang="ja-JP" sz="2100" b="1" dirty="0">
              <a:latin typeface="Arial" panose="020B0604020202020204" pitchFamily="34" charset="0"/>
            </a:endParaRPr>
          </a:p>
          <a:p>
            <a:pPr marL="0" lvl="1" algn="ctr">
              <a:spcBef>
                <a:spcPct val="0"/>
              </a:spcBef>
              <a:buFont typeface="Arial" panose="020B0604020202020204" pitchFamily="34" charset="0"/>
              <a:buNone/>
              <a:defRPr/>
            </a:pPr>
            <a:r>
              <a:rPr lang="ja-JP" altLang="en-US" sz="1500" b="1" dirty="0">
                <a:latin typeface="Arial" panose="020B0604020202020204" pitchFamily="34" charset="0"/>
              </a:rPr>
              <a:t>情報共有、協力</a:t>
            </a:r>
            <a:endParaRPr lang="en-US" altLang="ja-JP" sz="1500" b="1" dirty="0">
              <a:latin typeface="Arial" panose="020B0604020202020204" pitchFamily="34" charset="0"/>
            </a:endParaRPr>
          </a:p>
          <a:p>
            <a:pPr marL="0" lvl="1" algn="ctr">
              <a:spcBef>
                <a:spcPct val="0"/>
              </a:spcBef>
              <a:buFont typeface="Arial" panose="020B0604020202020204" pitchFamily="34" charset="0"/>
              <a:buNone/>
              <a:defRPr/>
            </a:pPr>
            <a:r>
              <a:rPr lang="ja-JP" altLang="en-US" sz="1500" b="1" dirty="0">
                <a:latin typeface="Arial" panose="020B0604020202020204" pitchFamily="34" charset="0"/>
              </a:rPr>
              <a:t>広域連合</a:t>
            </a:r>
            <a:endParaRPr lang="en-US" altLang="ja-JP" sz="1500" b="1" dirty="0">
              <a:latin typeface="Arial" panose="020B0604020202020204" pitchFamily="34" charset="0"/>
            </a:endParaRPr>
          </a:p>
        </p:txBody>
      </p:sp>
      <p:sp>
        <p:nvSpPr>
          <p:cNvPr id="22" name="左右矢印 21">
            <a:extLst>
              <a:ext uri="{FF2B5EF4-FFF2-40B4-BE49-F238E27FC236}">
                <a16:creationId xmlns:a16="http://schemas.microsoft.com/office/drawing/2014/main" id="{DF6A4E94-56D3-FB09-CC80-630F26F0F84D}"/>
              </a:ext>
            </a:extLst>
          </p:cNvPr>
          <p:cNvSpPr/>
          <p:nvPr/>
        </p:nvSpPr>
        <p:spPr>
          <a:xfrm rot="11821971">
            <a:off x="5496013" y="4044330"/>
            <a:ext cx="1792906" cy="282671"/>
          </a:xfrm>
          <a:prstGeom prst="lef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350" dirty="0"/>
          </a:p>
        </p:txBody>
      </p:sp>
      <p:sp>
        <p:nvSpPr>
          <p:cNvPr id="24" name="左右矢印 23">
            <a:extLst>
              <a:ext uri="{FF2B5EF4-FFF2-40B4-BE49-F238E27FC236}">
                <a16:creationId xmlns:a16="http://schemas.microsoft.com/office/drawing/2014/main" id="{FE938008-41CF-E981-C7F0-2EB89A52B04B}"/>
              </a:ext>
            </a:extLst>
          </p:cNvPr>
          <p:cNvSpPr/>
          <p:nvPr/>
        </p:nvSpPr>
        <p:spPr>
          <a:xfrm rot="16200000">
            <a:off x="836873" y="4270552"/>
            <a:ext cx="1247550" cy="419491"/>
          </a:xfrm>
          <a:prstGeom prst="leftRight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350" dirty="0"/>
          </a:p>
        </p:txBody>
      </p:sp>
      <p:sp>
        <p:nvSpPr>
          <p:cNvPr id="28" name="左右矢印 27">
            <a:extLst>
              <a:ext uri="{FF2B5EF4-FFF2-40B4-BE49-F238E27FC236}">
                <a16:creationId xmlns:a16="http://schemas.microsoft.com/office/drawing/2014/main" id="{02665958-6F57-C1E1-A577-C88D8713B03C}"/>
              </a:ext>
            </a:extLst>
          </p:cNvPr>
          <p:cNvSpPr/>
          <p:nvPr/>
        </p:nvSpPr>
        <p:spPr>
          <a:xfrm rot="16200000">
            <a:off x="3355846" y="4969402"/>
            <a:ext cx="1440161" cy="313667"/>
          </a:xfrm>
          <a:prstGeom prst="leftRightArrow">
            <a:avLst/>
          </a:prstGeom>
          <a:solidFill>
            <a:schemeClr val="accent1">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350"/>
          </a:p>
        </p:txBody>
      </p:sp>
      <p:sp>
        <p:nvSpPr>
          <p:cNvPr id="23" name="円/楕円 15">
            <a:extLst>
              <a:ext uri="{FF2B5EF4-FFF2-40B4-BE49-F238E27FC236}">
                <a16:creationId xmlns:a16="http://schemas.microsoft.com/office/drawing/2014/main" id="{610C9F64-D696-522E-647B-27F01F6FEBC9}"/>
              </a:ext>
            </a:extLst>
          </p:cNvPr>
          <p:cNvSpPr/>
          <p:nvPr/>
        </p:nvSpPr>
        <p:spPr>
          <a:xfrm>
            <a:off x="7546975" y="2177099"/>
            <a:ext cx="1563688" cy="904875"/>
          </a:xfrm>
          <a:prstGeom prst="ellipse">
            <a:avLst/>
          </a:prstGeom>
          <a:solidFill>
            <a:srgbClr val="00B0F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350" dirty="0"/>
          </a:p>
          <a:p>
            <a:pPr>
              <a:defRPr/>
            </a:pPr>
            <a:endParaRPr lang="ja-JP" altLang="en-US" sz="1350" dirty="0"/>
          </a:p>
        </p:txBody>
      </p:sp>
      <p:sp>
        <p:nvSpPr>
          <p:cNvPr id="62485" name="テキスト ボックス 19">
            <a:extLst>
              <a:ext uri="{FF2B5EF4-FFF2-40B4-BE49-F238E27FC236}">
                <a16:creationId xmlns:a16="http://schemas.microsoft.com/office/drawing/2014/main" id="{35C984C2-4D64-6FC5-0209-846E39A21C35}"/>
              </a:ext>
            </a:extLst>
          </p:cNvPr>
          <p:cNvSpPr txBox="1">
            <a:spLocks noChangeArrowheads="1"/>
          </p:cNvSpPr>
          <p:nvPr/>
        </p:nvSpPr>
        <p:spPr bwMode="auto">
          <a:xfrm>
            <a:off x="7254443" y="2203054"/>
            <a:ext cx="20335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lvl="1" algn="ctr">
              <a:spcBef>
                <a:spcPct val="0"/>
              </a:spcBef>
              <a:buFont typeface="Arial" panose="020B0604020202020204" pitchFamily="34" charset="0"/>
              <a:buNone/>
            </a:pPr>
            <a:r>
              <a:rPr lang="ja-JP" altLang="en-US" sz="2100" b="1" dirty="0">
                <a:latin typeface="Arial" panose="020B0604020202020204" pitchFamily="34" charset="0"/>
              </a:rPr>
              <a:t>県</a:t>
            </a:r>
            <a:endParaRPr lang="en-US" altLang="ja-JP" sz="2100" b="1" dirty="0">
              <a:latin typeface="Arial" panose="020B0604020202020204" pitchFamily="34" charset="0"/>
            </a:endParaRPr>
          </a:p>
          <a:p>
            <a:pPr marL="0" lvl="1" algn="ctr">
              <a:spcBef>
                <a:spcPct val="0"/>
              </a:spcBef>
              <a:buFont typeface="Arial" panose="020B0604020202020204" pitchFamily="34" charset="0"/>
              <a:buNone/>
            </a:pPr>
            <a:r>
              <a:rPr lang="ja-JP" altLang="en-US" sz="1500" b="1" dirty="0">
                <a:latin typeface="Arial" panose="020B0604020202020204" pitchFamily="34" charset="0"/>
              </a:rPr>
              <a:t>指導、情報共有</a:t>
            </a:r>
            <a:endParaRPr lang="en-US" altLang="ja-JP" sz="1500" b="1" dirty="0">
              <a:latin typeface="Arial" panose="020B0604020202020204" pitchFamily="34" charset="0"/>
            </a:endParaRPr>
          </a:p>
          <a:p>
            <a:pPr marL="0" lvl="1" algn="ctr">
              <a:spcBef>
                <a:spcPct val="0"/>
              </a:spcBef>
              <a:buFont typeface="Arial" panose="020B0604020202020204" pitchFamily="34" charset="0"/>
              <a:buNone/>
            </a:pPr>
            <a:endParaRPr lang="en-US" altLang="ja-JP" sz="3000" dirty="0">
              <a:latin typeface="Arial" panose="020B0604020202020204" pitchFamily="34" charset="0"/>
            </a:endParaRPr>
          </a:p>
        </p:txBody>
      </p:sp>
      <p:sp>
        <p:nvSpPr>
          <p:cNvPr id="29" name="左右矢印 1">
            <a:extLst>
              <a:ext uri="{FF2B5EF4-FFF2-40B4-BE49-F238E27FC236}">
                <a16:creationId xmlns:a16="http://schemas.microsoft.com/office/drawing/2014/main" id="{2D817E5A-7A47-8130-25F9-99AFAC1C3146}"/>
              </a:ext>
            </a:extLst>
          </p:cNvPr>
          <p:cNvSpPr/>
          <p:nvPr/>
        </p:nvSpPr>
        <p:spPr>
          <a:xfrm rot="9577751">
            <a:off x="5628956" y="2289791"/>
            <a:ext cx="1702940" cy="38909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350" dirty="0"/>
          </a:p>
        </p:txBody>
      </p:sp>
      <p:sp>
        <p:nvSpPr>
          <p:cNvPr id="30" name="左右矢印 23">
            <a:extLst>
              <a:ext uri="{FF2B5EF4-FFF2-40B4-BE49-F238E27FC236}">
                <a16:creationId xmlns:a16="http://schemas.microsoft.com/office/drawing/2014/main" id="{A7D8D3DB-B81E-0B44-6577-C0E1BCBB887C}"/>
              </a:ext>
            </a:extLst>
          </p:cNvPr>
          <p:cNvSpPr/>
          <p:nvPr/>
        </p:nvSpPr>
        <p:spPr>
          <a:xfrm rot="2439667">
            <a:off x="3044356" y="2082079"/>
            <a:ext cx="790897" cy="436630"/>
          </a:xfrm>
          <a:prstGeom prst="leftRight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350" dirty="0">
              <a:highlight>
                <a:srgbClr val="FFFF00"/>
              </a:highlight>
            </a:endParaRPr>
          </a:p>
        </p:txBody>
      </p:sp>
      <p:sp>
        <p:nvSpPr>
          <p:cNvPr id="2" name="楕円 1">
            <a:extLst>
              <a:ext uri="{FF2B5EF4-FFF2-40B4-BE49-F238E27FC236}">
                <a16:creationId xmlns:a16="http://schemas.microsoft.com/office/drawing/2014/main" id="{5A9C7E1B-C5A5-FC01-C564-741DFBD0BD6C}"/>
              </a:ext>
            </a:extLst>
          </p:cNvPr>
          <p:cNvSpPr/>
          <p:nvPr/>
        </p:nvSpPr>
        <p:spPr>
          <a:xfrm>
            <a:off x="146844" y="919720"/>
            <a:ext cx="5741194" cy="424219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p>
        </p:txBody>
      </p:sp>
      <p:sp>
        <p:nvSpPr>
          <p:cNvPr id="4" name="テキスト ボックス 3">
            <a:extLst>
              <a:ext uri="{FF2B5EF4-FFF2-40B4-BE49-F238E27FC236}">
                <a16:creationId xmlns:a16="http://schemas.microsoft.com/office/drawing/2014/main" id="{5BB785D2-024D-6FBD-03C6-EE97307517F7}"/>
              </a:ext>
            </a:extLst>
          </p:cNvPr>
          <p:cNvSpPr txBox="1"/>
          <p:nvPr/>
        </p:nvSpPr>
        <p:spPr>
          <a:xfrm>
            <a:off x="1223925" y="3172987"/>
            <a:ext cx="1826141" cy="584775"/>
          </a:xfrm>
          <a:prstGeom prst="rect">
            <a:avLst/>
          </a:prstGeom>
          <a:noFill/>
        </p:spPr>
        <p:txBody>
          <a:bodyPr wrap="none" rtlCol="0">
            <a:spAutoFit/>
          </a:bodyPr>
          <a:lstStyle/>
          <a:p>
            <a:r>
              <a:rPr kumimoji="1" lang="ja-JP" altLang="en-US" sz="3200" dirty="0">
                <a:highlight>
                  <a:srgbClr val="FFFF00"/>
                </a:highlight>
              </a:rPr>
              <a:t>群の構築</a:t>
            </a:r>
          </a:p>
        </p:txBody>
      </p:sp>
      <p:sp>
        <p:nvSpPr>
          <p:cNvPr id="5" name="円/楕円 19">
            <a:extLst>
              <a:ext uri="{FF2B5EF4-FFF2-40B4-BE49-F238E27FC236}">
                <a16:creationId xmlns:a16="http://schemas.microsoft.com/office/drawing/2014/main" id="{3B130212-066A-E338-8108-B761386F11F9}"/>
              </a:ext>
            </a:extLst>
          </p:cNvPr>
          <p:cNvSpPr/>
          <p:nvPr/>
        </p:nvSpPr>
        <p:spPr>
          <a:xfrm>
            <a:off x="6989992" y="4308805"/>
            <a:ext cx="2363787" cy="946942"/>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350" dirty="0"/>
          </a:p>
          <a:p>
            <a:pPr>
              <a:defRPr/>
            </a:pPr>
            <a:endParaRPr lang="ja-JP" altLang="en-US" sz="1350" dirty="0"/>
          </a:p>
        </p:txBody>
      </p:sp>
      <p:sp>
        <p:nvSpPr>
          <p:cNvPr id="6" name="テキスト ボックス 19">
            <a:extLst>
              <a:ext uri="{FF2B5EF4-FFF2-40B4-BE49-F238E27FC236}">
                <a16:creationId xmlns:a16="http://schemas.microsoft.com/office/drawing/2014/main" id="{F734EEB6-FE66-55BB-A5A2-F0EA4F54368A}"/>
              </a:ext>
            </a:extLst>
          </p:cNvPr>
          <p:cNvSpPr txBox="1">
            <a:spLocks noChangeArrowheads="1"/>
          </p:cNvSpPr>
          <p:nvPr/>
        </p:nvSpPr>
        <p:spPr bwMode="auto">
          <a:xfrm flipH="1">
            <a:off x="7276302" y="4098373"/>
            <a:ext cx="1721983" cy="152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lvl="1" algn="ctr">
              <a:spcBef>
                <a:spcPct val="0"/>
              </a:spcBef>
              <a:buFont typeface="Arial" panose="020B0604020202020204" pitchFamily="34" charset="0"/>
              <a:buNone/>
            </a:pPr>
            <a:endParaRPr lang="en-US" altLang="ja-JP" sz="2100" b="1" dirty="0">
              <a:latin typeface="Arial" panose="020B0604020202020204" pitchFamily="34" charset="0"/>
            </a:endParaRPr>
          </a:p>
          <a:p>
            <a:pPr marL="0" lvl="1" algn="ctr">
              <a:spcBef>
                <a:spcPct val="0"/>
              </a:spcBef>
              <a:buFont typeface="Arial" panose="020B0604020202020204" pitchFamily="34" charset="0"/>
              <a:buNone/>
            </a:pPr>
            <a:r>
              <a:rPr lang="ja-JP" altLang="en-US" sz="2100" b="1" dirty="0">
                <a:latin typeface="Arial" panose="020B0604020202020204" pitchFamily="34" charset="0"/>
              </a:rPr>
              <a:t>アドバイザー</a:t>
            </a:r>
            <a:endParaRPr lang="en-US" altLang="ja-JP" sz="2100" b="1" dirty="0">
              <a:latin typeface="Arial" panose="020B0604020202020204" pitchFamily="34" charset="0"/>
            </a:endParaRPr>
          </a:p>
          <a:p>
            <a:pPr marL="0" lvl="1" algn="ctr">
              <a:spcBef>
                <a:spcPct val="0"/>
              </a:spcBef>
              <a:buFont typeface="Arial" panose="020B0604020202020204" pitchFamily="34" charset="0"/>
              <a:buNone/>
            </a:pPr>
            <a:r>
              <a:rPr lang="ja-JP" altLang="en-US" sz="2100" b="1" dirty="0">
                <a:latin typeface="Arial" panose="020B0604020202020204" pitchFamily="34" charset="0"/>
              </a:rPr>
              <a:t>有識者</a:t>
            </a:r>
            <a:endParaRPr lang="en-US" altLang="ja-JP" sz="2100" b="1" dirty="0">
              <a:latin typeface="Arial" panose="020B0604020202020204" pitchFamily="34" charset="0"/>
            </a:endParaRPr>
          </a:p>
          <a:p>
            <a:pPr marL="0" lvl="1" algn="ctr">
              <a:spcBef>
                <a:spcPct val="0"/>
              </a:spcBef>
              <a:buFont typeface="Arial" panose="020B0604020202020204" pitchFamily="34" charset="0"/>
              <a:buNone/>
            </a:pPr>
            <a:endParaRPr lang="en-US" altLang="ja-JP" sz="3000" dirty="0">
              <a:latin typeface="Arial" panose="020B0604020202020204" pitchFamily="34" charset="0"/>
            </a:endParaRPr>
          </a:p>
        </p:txBody>
      </p:sp>
      <p:sp>
        <p:nvSpPr>
          <p:cNvPr id="7" name="テキスト ボックス 6">
            <a:extLst>
              <a:ext uri="{FF2B5EF4-FFF2-40B4-BE49-F238E27FC236}">
                <a16:creationId xmlns:a16="http://schemas.microsoft.com/office/drawing/2014/main" id="{3D8A0DB0-B9F3-3811-C699-FC23309C59E7}"/>
              </a:ext>
            </a:extLst>
          </p:cNvPr>
          <p:cNvSpPr txBox="1"/>
          <p:nvPr/>
        </p:nvSpPr>
        <p:spPr>
          <a:xfrm>
            <a:off x="6057258" y="2981919"/>
            <a:ext cx="1723549" cy="830997"/>
          </a:xfrm>
          <a:prstGeom prst="rect">
            <a:avLst/>
          </a:prstGeom>
          <a:noFill/>
        </p:spPr>
        <p:txBody>
          <a:bodyPr wrap="none" rtlCol="0">
            <a:spAutoFit/>
          </a:bodyPr>
          <a:lstStyle/>
          <a:p>
            <a:r>
              <a:rPr kumimoji="1" lang="ja-JP" altLang="en-US" sz="2400" dirty="0">
                <a:highlight>
                  <a:srgbClr val="FF0000"/>
                </a:highlight>
              </a:rPr>
              <a:t>行政判断</a:t>
            </a:r>
            <a:endParaRPr kumimoji="1" lang="en-US" altLang="ja-JP" sz="2400" dirty="0">
              <a:highlight>
                <a:srgbClr val="FF0000"/>
              </a:highlight>
            </a:endParaRPr>
          </a:p>
          <a:p>
            <a:r>
              <a:rPr lang="ja-JP" altLang="en-US" sz="2400" dirty="0">
                <a:highlight>
                  <a:srgbClr val="FF0000"/>
                </a:highlight>
              </a:rPr>
              <a:t>政治的判断</a:t>
            </a:r>
            <a:endParaRPr kumimoji="1" lang="ja-JP" altLang="en-US" sz="2400" dirty="0">
              <a:highlight>
                <a:srgbClr val="FF0000"/>
              </a:highlight>
            </a:endParaRPr>
          </a:p>
        </p:txBody>
      </p:sp>
      <p:sp>
        <p:nvSpPr>
          <p:cNvPr id="8" name="テキスト ボックス 19">
            <a:extLst>
              <a:ext uri="{FF2B5EF4-FFF2-40B4-BE49-F238E27FC236}">
                <a16:creationId xmlns:a16="http://schemas.microsoft.com/office/drawing/2014/main" id="{3403748F-9518-AA08-F274-B8FC8AF31970}"/>
              </a:ext>
            </a:extLst>
          </p:cNvPr>
          <p:cNvSpPr txBox="1">
            <a:spLocks noChangeArrowheads="1"/>
          </p:cNvSpPr>
          <p:nvPr/>
        </p:nvSpPr>
        <p:spPr bwMode="auto">
          <a:xfrm>
            <a:off x="2753539" y="5809965"/>
            <a:ext cx="2506663" cy="738664"/>
          </a:xfrm>
          <a:prstGeom prst="rect">
            <a:avLst/>
          </a:prstGeom>
          <a:solidFill>
            <a:schemeClr val="accent6"/>
          </a:solidFill>
          <a:ln>
            <a:noFill/>
          </a:ln>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lvl="1" algn="ctr">
              <a:spcBef>
                <a:spcPct val="0"/>
              </a:spcBef>
              <a:buFont typeface="Arial" panose="020B0604020202020204" pitchFamily="34" charset="0"/>
              <a:buNone/>
              <a:defRPr/>
            </a:pPr>
            <a:r>
              <a:rPr lang="ja-JP" altLang="en-US" sz="2100" b="1" dirty="0">
                <a:latin typeface="Arial" panose="020B0604020202020204" pitchFamily="34" charset="0"/>
              </a:rPr>
              <a:t>市民党への報告</a:t>
            </a:r>
            <a:endParaRPr lang="en-US" altLang="ja-JP" sz="2100" b="1" dirty="0">
              <a:latin typeface="Arial" panose="020B0604020202020204" pitchFamily="34" charset="0"/>
            </a:endParaRPr>
          </a:p>
          <a:p>
            <a:pPr marL="0" lvl="1" algn="ctr">
              <a:spcBef>
                <a:spcPct val="0"/>
              </a:spcBef>
              <a:buFont typeface="Arial" panose="020B0604020202020204" pitchFamily="34" charset="0"/>
              <a:buNone/>
              <a:defRPr/>
            </a:pPr>
            <a:r>
              <a:rPr lang="ja-JP" altLang="en-US" sz="2100" b="1" dirty="0">
                <a:latin typeface="Arial" panose="020B0604020202020204" pitchFamily="34" charset="0"/>
              </a:rPr>
              <a:t>説明責任</a:t>
            </a:r>
            <a:endParaRPr lang="en-US" altLang="ja-JP" sz="1500" b="1" dirty="0">
              <a:latin typeface="Arial" panose="020B0604020202020204" pitchFamily="34" charset="0"/>
            </a:endParaRPr>
          </a:p>
        </p:txBody>
      </p:sp>
      <p:sp>
        <p:nvSpPr>
          <p:cNvPr id="9" name="テキスト ボックス 19">
            <a:extLst>
              <a:ext uri="{FF2B5EF4-FFF2-40B4-BE49-F238E27FC236}">
                <a16:creationId xmlns:a16="http://schemas.microsoft.com/office/drawing/2014/main" id="{1B0004D3-7F48-9384-10CD-FF487A069F3B}"/>
              </a:ext>
            </a:extLst>
          </p:cNvPr>
          <p:cNvSpPr txBox="1">
            <a:spLocks noChangeArrowheads="1"/>
          </p:cNvSpPr>
          <p:nvPr/>
        </p:nvSpPr>
        <p:spPr bwMode="auto">
          <a:xfrm>
            <a:off x="4719317" y="5020080"/>
            <a:ext cx="2506663" cy="738664"/>
          </a:xfrm>
          <a:prstGeom prst="rect">
            <a:avLst/>
          </a:prstGeom>
          <a:solidFill>
            <a:schemeClr val="accent2">
              <a:lumMod val="60000"/>
              <a:lumOff val="40000"/>
            </a:schemeClr>
          </a:solidFill>
          <a:ln>
            <a:noFill/>
          </a:ln>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lvl="1" algn="ctr">
              <a:spcBef>
                <a:spcPct val="0"/>
              </a:spcBef>
              <a:buFont typeface="Arial" panose="020B0604020202020204" pitchFamily="34" charset="0"/>
              <a:buNone/>
              <a:defRPr/>
            </a:pPr>
            <a:r>
              <a:rPr lang="ja-JP" altLang="en-US" sz="2100" b="1" dirty="0">
                <a:latin typeface="Arial" panose="020B0604020202020204" pitchFamily="34" charset="0"/>
              </a:rPr>
              <a:t>事業の評価</a:t>
            </a:r>
            <a:endParaRPr lang="en-US" altLang="ja-JP" sz="2100" b="1" dirty="0">
              <a:latin typeface="Arial" panose="020B0604020202020204" pitchFamily="34" charset="0"/>
            </a:endParaRPr>
          </a:p>
          <a:p>
            <a:pPr marL="0" lvl="1" algn="ctr">
              <a:spcBef>
                <a:spcPct val="0"/>
              </a:spcBef>
              <a:buFont typeface="Arial" panose="020B0604020202020204" pitchFamily="34" charset="0"/>
              <a:buNone/>
              <a:defRPr/>
            </a:pPr>
            <a:r>
              <a:rPr lang="ja-JP" altLang="en-US" sz="2100" b="1" dirty="0">
                <a:latin typeface="Arial" panose="020B0604020202020204" pitchFamily="34" charset="0"/>
              </a:rPr>
              <a:t>軌道修正・是正</a:t>
            </a:r>
            <a:endParaRPr lang="en-US" altLang="ja-JP" sz="1500" b="1" dirty="0">
              <a:latin typeface="Arial" panose="020B0604020202020204" pitchFamily="34" charset="0"/>
            </a:endParaRPr>
          </a:p>
        </p:txBody>
      </p:sp>
      <p:sp>
        <p:nvSpPr>
          <p:cNvPr id="10" name="左右矢印 1">
            <a:extLst>
              <a:ext uri="{FF2B5EF4-FFF2-40B4-BE49-F238E27FC236}">
                <a16:creationId xmlns:a16="http://schemas.microsoft.com/office/drawing/2014/main" id="{6A2485BA-6C02-B91C-0C38-E9885A25C7AE}"/>
              </a:ext>
            </a:extLst>
          </p:cNvPr>
          <p:cNvSpPr/>
          <p:nvPr/>
        </p:nvSpPr>
        <p:spPr>
          <a:xfrm rot="11452675">
            <a:off x="2122169" y="5662817"/>
            <a:ext cx="791245" cy="2942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350" dirty="0"/>
          </a:p>
        </p:txBody>
      </p:sp>
    </p:spTree>
    <p:extLst>
      <p:ext uri="{BB962C8B-B14F-4D97-AF65-F5344CB8AC3E}">
        <p14:creationId xmlns:p14="http://schemas.microsoft.com/office/powerpoint/2010/main" val="289518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130B4C4-25EB-8C4E-2128-6DB909966321}"/>
              </a:ext>
            </a:extLst>
          </p:cNvPr>
          <p:cNvSpPr txBox="1"/>
          <p:nvPr/>
        </p:nvSpPr>
        <p:spPr>
          <a:xfrm>
            <a:off x="395536" y="404664"/>
            <a:ext cx="8456161" cy="4832092"/>
          </a:xfrm>
          <a:prstGeom prst="rect">
            <a:avLst/>
          </a:prstGeom>
          <a:noFill/>
        </p:spPr>
        <p:txBody>
          <a:bodyPr wrap="none" rtlCol="0">
            <a:spAutoFit/>
          </a:bodyPr>
          <a:lstStyle/>
          <a:p>
            <a:r>
              <a:rPr kumimoji="1" lang="ja-JP" altLang="en-US" sz="2800" dirty="0"/>
              <a:t>群マネには、正解値はない！</a:t>
            </a:r>
            <a:endParaRPr kumimoji="1" lang="en-US" altLang="ja-JP" sz="2800" dirty="0"/>
          </a:p>
          <a:p>
            <a:endParaRPr lang="en-US" altLang="ja-JP" sz="2800" dirty="0"/>
          </a:p>
          <a:p>
            <a:r>
              <a:rPr kumimoji="1" lang="ja-JP" altLang="en-US" sz="2800" dirty="0"/>
              <a:t>どうもみなさん正解値を求めたがる。</a:t>
            </a:r>
            <a:endParaRPr kumimoji="1" lang="en-US" altLang="ja-JP" sz="2800" dirty="0"/>
          </a:p>
          <a:p>
            <a:endParaRPr lang="en-US" altLang="ja-JP" sz="2800" dirty="0"/>
          </a:p>
          <a:p>
            <a:r>
              <a:rPr kumimoji="1" lang="ja-JP" altLang="en-US" sz="2800" dirty="0"/>
              <a:t>コンサル主導ではだめで、官民の十分な協議</a:t>
            </a:r>
            <a:endParaRPr kumimoji="1" lang="en-US" altLang="ja-JP" sz="2800" dirty="0"/>
          </a:p>
          <a:p>
            <a:r>
              <a:rPr kumimoji="1" lang="ja-JP" altLang="en-US" sz="2800" dirty="0"/>
              <a:t>のうえでの制度構築</a:t>
            </a:r>
            <a:endParaRPr kumimoji="1" lang="en-US" altLang="ja-JP" sz="2800" dirty="0"/>
          </a:p>
          <a:p>
            <a:endParaRPr lang="en-US" altLang="ja-JP" sz="2800" dirty="0"/>
          </a:p>
          <a:p>
            <a:r>
              <a:rPr kumimoji="1" lang="ja-JP" altLang="en-US" sz="2800" dirty="0"/>
              <a:t>先行事例と言われる中で、民間事業者側がうまくいって</a:t>
            </a:r>
            <a:endParaRPr kumimoji="1" lang="en-US" altLang="ja-JP" sz="2800" dirty="0"/>
          </a:p>
          <a:p>
            <a:r>
              <a:rPr kumimoji="1" lang="ja-JP" altLang="en-US" sz="2800" dirty="0"/>
              <a:t>いない。動かない。</a:t>
            </a:r>
            <a:endParaRPr kumimoji="1" lang="en-US" altLang="ja-JP" sz="2800" dirty="0"/>
          </a:p>
          <a:p>
            <a:endParaRPr lang="en-US" altLang="ja-JP" sz="2800" dirty="0"/>
          </a:p>
          <a:p>
            <a:r>
              <a:rPr kumimoji="1" lang="ja-JP" altLang="en-US" sz="2800" dirty="0"/>
              <a:t>事業の評価と軌道修正は必須となる</a:t>
            </a:r>
          </a:p>
        </p:txBody>
      </p:sp>
    </p:spTree>
    <p:extLst>
      <p:ext uri="{BB962C8B-B14F-4D97-AF65-F5344CB8AC3E}">
        <p14:creationId xmlns:p14="http://schemas.microsoft.com/office/powerpoint/2010/main" val="557762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3E74791-90DD-A0B4-CE35-F9FE98FCC06F}"/>
              </a:ext>
            </a:extLst>
          </p:cNvPr>
          <p:cNvSpPr txBox="1"/>
          <p:nvPr/>
        </p:nvSpPr>
        <p:spPr>
          <a:xfrm>
            <a:off x="576944" y="2508901"/>
            <a:ext cx="8447314" cy="3539430"/>
          </a:xfrm>
          <a:prstGeom prst="rect">
            <a:avLst/>
          </a:prstGeom>
          <a:noFill/>
        </p:spPr>
        <p:txBody>
          <a:bodyPr wrap="square">
            <a:spAutoFit/>
          </a:bodyPr>
          <a:lstStyle/>
          <a:p>
            <a:pPr algn="l"/>
            <a:r>
              <a:rPr lang="ja-JP" altLang="en-US" sz="2800" b="1" i="0" u="none" strike="noStrike" baseline="0" dirty="0">
                <a:solidFill>
                  <a:srgbClr val="000000"/>
                </a:solidFill>
                <a:latin typeface="CIDFont+F2"/>
              </a:rPr>
              <a:t>● </a:t>
            </a:r>
            <a:r>
              <a:rPr lang="ja-JP" altLang="en-US" sz="2800" b="1" i="0" u="none" strike="noStrike" baseline="0" dirty="0">
                <a:solidFill>
                  <a:srgbClr val="000000"/>
                </a:solidFill>
                <a:latin typeface="CIDFont+F1"/>
              </a:rPr>
              <a:t>新設</a:t>
            </a:r>
            <a:r>
              <a:rPr lang="ja-JP" altLang="en-US" sz="2800" b="1" i="0" u="none" strike="noStrike" baseline="0" dirty="0">
                <a:solidFill>
                  <a:srgbClr val="000000"/>
                </a:solidFill>
                <a:latin typeface="CIDFont+F2"/>
              </a:rPr>
              <a:t>＋</a:t>
            </a:r>
            <a:r>
              <a:rPr lang="ja-JP" altLang="en-US" sz="2800" b="1" i="0" u="none" strike="noStrike" baseline="0" dirty="0">
                <a:solidFill>
                  <a:srgbClr val="000000"/>
                </a:solidFill>
                <a:latin typeface="CIDFont+F1"/>
              </a:rPr>
              <a:t>メンテナンス</a:t>
            </a:r>
            <a:r>
              <a:rPr lang="ja-JP" altLang="en-US" sz="2800" b="1" i="0" u="none" strike="noStrike" baseline="0" dirty="0">
                <a:solidFill>
                  <a:srgbClr val="000000"/>
                </a:solidFill>
                <a:latin typeface="CIDFont+F2"/>
              </a:rPr>
              <a:t>⇒「</a:t>
            </a:r>
            <a:r>
              <a:rPr lang="ja-JP" altLang="en-US" sz="2800" b="1" i="0" u="none" strike="noStrike" baseline="0" dirty="0">
                <a:solidFill>
                  <a:srgbClr val="C10000"/>
                </a:solidFill>
                <a:latin typeface="CIDFont+F1"/>
              </a:rPr>
              <a:t>マネジメント</a:t>
            </a:r>
            <a:r>
              <a:rPr lang="ja-JP" altLang="en-US" sz="2800" b="1" i="0" u="none" strike="noStrike" baseline="0" dirty="0">
                <a:solidFill>
                  <a:srgbClr val="000000"/>
                </a:solidFill>
                <a:latin typeface="CIDFont+F2"/>
              </a:rPr>
              <a:t>」への転換</a:t>
            </a:r>
          </a:p>
          <a:p>
            <a:pPr algn="l"/>
            <a:r>
              <a:rPr lang="ja-JP" altLang="en-US" sz="2800" b="1" i="0" u="none" strike="noStrike" baseline="0" dirty="0">
                <a:solidFill>
                  <a:srgbClr val="000000"/>
                </a:solidFill>
                <a:latin typeface="CIDFont+F2"/>
              </a:rPr>
              <a:t>● </a:t>
            </a:r>
            <a:r>
              <a:rPr lang="ja-JP" altLang="en-US" sz="2800" b="1" i="0" u="none" strike="noStrike" baseline="0" dirty="0">
                <a:solidFill>
                  <a:srgbClr val="000000"/>
                </a:solidFill>
                <a:latin typeface="CIDFont+F1"/>
              </a:rPr>
              <a:t>新たなマネジメントの</a:t>
            </a:r>
            <a:r>
              <a:rPr lang="ja-JP" altLang="en-US" sz="2800" b="1" i="0" u="none" strike="noStrike" baseline="0" dirty="0">
                <a:solidFill>
                  <a:srgbClr val="C10000"/>
                </a:solidFill>
                <a:latin typeface="CIDFont+F1"/>
              </a:rPr>
              <a:t>５つの道すじ</a:t>
            </a:r>
          </a:p>
          <a:p>
            <a:pPr algn="l"/>
            <a:r>
              <a:rPr lang="ja-JP" altLang="en-US" sz="2800" b="1" i="0" u="none" strike="noStrike" baseline="0" dirty="0">
                <a:solidFill>
                  <a:srgbClr val="000000"/>
                </a:solidFill>
                <a:latin typeface="CIDFont+F2"/>
              </a:rPr>
              <a:t>１）</a:t>
            </a:r>
            <a:r>
              <a:rPr lang="ja-JP" altLang="en-US" sz="2800" b="1" i="0" u="none" strike="noStrike" baseline="0" dirty="0">
                <a:solidFill>
                  <a:srgbClr val="000000"/>
                </a:solidFill>
                <a:latin typeface="CIDFont+F1"/>
              </a:rPr>
              <a:t>２つ</a:t>
            </a:r>
            <a:r>
              <a:rPr lang="ja-JP" altLang="en-US" sz="2800" b="1" i="0" u="none" strike="noStrike" baseline="0" dirty="0">
                <a:solidFill>
                  <a:srgbClr val="000000"/>
                </a:solidFill>
                <a:latin typeface="CIDFont+F2"/>
              </a:rPr>
              <a:t>の「</a:t>
            </a:r>
            <a:r>
              <a:rPr lang="ja-JP" altLang="en-US" sz="2800" b="1" i="0" u="none" strike="noStrike" baseline="0" dirty="0">
                <a:solidFill>
                  <a:srgbClr val="C10000"/>
                </a:solidFill>
                <a:latin typeface="CIDFont+F1"/>
              </a:rPr>
              <a:t>見える化</a:t>
            </a:r>
            <a:r>
              <a:rPr lang="ja-JP" altLang="en-US" sz="2800" b="1" i="0" u="none" strike="noStrike" baseline="0" dirty="0">
                <a:solidFill>
                  <a:srgbClr val="000000"/>
                </a:solidFill>
                <a:latin typeface="CIDFont+F2"/>
              </a:rPr>
              <a:t>」</a:t>
            </a:r>
          </a:p>
          <a:p>
            <a:pPr algn="l"/>
            <a:r>
              <a:rPr lang="ja-JP" altLang="en-US" sz="2800" b="1" i="0" u="none" strike="noStrike" baseline="0" dirty="0">
                <a:solidFill>
                  <a:srgbClr val="000000"/>
                </a:solidFill>
                <a:latin typeface="CIDFont+F2"/>
              </a:rPr>
              <a:t>２）</a:t>
            </a:r>
            <a:r>
              <a:rPr lang="ja-JP" altLang="en-US" sz="2800" b="1" i="0" u="none" strike="noStrike" baseline="0" dirty="0">
                <a:solidFill>
                  <a:srgbClr val="000000"/>
                </a:solidFill>
                <a:latin typeface="CIDFont+F1"/>
              </a:rPr>
              <a:t>２つ</a:t>
            </a:r>
            <a:r>
              <a:rPr lang="ja-JP" altLang="en-US" sz="2800" b="1" i="0" u="none" strike="noStrike" baseline="0" dirty="0">
                <a:solidFill>
                  <a:srgbClr val="000000"/>
                </a:solidFill>
                <a:latin typeface="CIDFont+F2"/>
              </a:rPr>
              <a:t>の「</a:t>
            </a:r>
            <a:r>
              <a:rPr lang="ja-JP" altLang="en-US" sz="2800" b="1" i="0" u="none" strike="noStrike" baseline="0" dirty="0">
                <a:solidFill>
                  <a:srgbClr val="C10000"/>
                </a:solidFill>
                <a:latin typeface="CIDFont+F1"/>
              </a:rPr>
              <a:t>メリハリ</a:t>
            </a:r>
            <a:r>
              <a:rPr lang="ja-JP" altLang="en-US" sz="2800" b="1" i="0" u="none" strike="noStrike" baseline="0" dirty="0">
                <a:solidFill>
                  <a:srgbClr val="000000"/>
                </a:solidFill>
                <a:latin typeface="CIDFont+F2"/>
              </a:rPr>
              <a:t>」</a:t>
            </a:r>
          </a:p>
          <a:p>
            <a:pPr algn="l"/>
            <a:r>
              <a:rPr lang="ja-JP" altLang="en-US" sz="2800" b="1" i="0" u="none" strike="noStrike" baseline="0" dirty="0">
                <a:solidFill>
                  <a:srgbClr val="000000"/>
                </a:solidFill>
                <a:latin typeface="CIDFont+F2"/>
              </a:rPr>
              <a:t>３）現場（リアルワールド）に「</a:t>
            </a:r>
            <a:r>
              <a:rPr lang="ja-JP" altLang="en-US" sz="2800" b="1" i="0" u="none" strike="noStrike" baseline="0" dirty="0">
                <a:solidFill>
                  <a:srgbClr val="C10000"/>
                </a:solidFill>
                <a:latin typeface="CIDFont+F1"/>
              </a:rPr>
              <a:t>もっと光を</a:t>
            </a:r>
            <a:r>
              <a:rPr lang="ja-JP" altLang="en-US" sz="2800" b="1" i="0" u="none" strike="noStrike" baseline="0" dirty="0">
                <a:solidFill>
                  <a:srgbClr val="000000"/>
                </a:solidFill>
                <a:latin typeface="CIDFont+F2"/>
              </a:rPr>
              <a:t>」</a:t>
            </a:r>
          </a:p>
          <a:p>
            <a:pPr algn="l"/>
            <a:r>
              <a:rPr lang="ja-JP" altLang="en-US" sz="2800" b="1" i="0" u="none" strike="noStrike" baseline="0" dirty="0">
                <a:solidFill>
                  <a:srgbClr val="000000"/>
                </a:solidFill>
                <a:latin typeface="CIDFont+F2"/>
              </a:rPr>
              <a:t>４）「</a:t>
            </a:r>
            <a:r>
              <a:rPr lang="ja-JP" altLang="en-US" sz="2800" b="1" i="0" u="none" strike="noStrike" baseline="0" dirty="0">
                <a:solidFill>
                  <a:srgbClr val="C10000"/>
                </a:solidFill>
                <a:latin typeface="CIDFont+F1"/>
              </a:rPr>
              <a:t>統合的マネジメント</a:t>
            </a:r>
            <a:r>
              <a:rPr lang="ja-JP" altLang="en-US" sz="2800" b="1" i="0" u="none" strike="noStrike" baseline="0" dirty="0">
                <a:solidFill>
                  <a:srgbClr val="000000"/>
                </a:solidFill>
                <a:latin typeface="CIDFont+F2"/>
              </a:rPr>
              <a:t>」の構築</a:t>
            </a:r>
          </a:p>
          <a:p>
            <a:pPr algn="l"/>
            <a:r>
              <a:rPr lang="ja-JP" altLang="en-US" sz="2800" b="1" i="0" u="none" strike="noStrike" baseline="0" dirty="0">
                <a:solidFill>
                  <a:srgbClr val="000000"/>
                </a:solidFill>
                <a:latin typeface="CIDFont+F2"/>
              </a:rPr>
              <a:t>５）改革推進の「</a:t>
            </a:r>
            <a:r>
              <a:rPr lang="ja-JP" altLang="en-US" sz="2800" b="1" i="0" u="none" strike="noStrike" baseline="0" dirty="0">
                <a:solidFill>
                  <a:srgbClr val="C10000"/>
                </a:solidFill>
                <a:latin typeface="CIDFont+F1"/>
              </a:rPr>
              <a:t>モメンタム</a:t>
            </a:r>
            <a:r>
              <a:rPr lang="ja-JP" altLang="en-US" sz="2800" b="1" i="0" u="none" strike="noStrike" baseline="0" dirty="0">
                <a:solidFill>
                  <a:srgbClr val="000000"/>
                </a:solidFill>
                <a:latin typeface="CIDFont+F2"/>
              </a:rPr>
              <a:t>」</a:t>
            </a:r>
            <a:endParaRPr lang="en-US" altLang="ja-JP" sz="2800" b="1" i="0" u="none" strike="noStrike" baseline="0" dirty="0">
              <a:solidFill>
                <a:srgbClr val="000000"/>
              </a:solidFill>
              <a:latin typeface="CIDFont+F2"/>
            </a:endParaRPr>
          </a:p>
          <a:p>
            <a:pPr algn="l"/>
            <a:endParaRPr lang="ja-JP" altLang="en-US" sz="2800" dirty="0"/>
          </a:p>
        </p:txBody>
      </p:sp>
      <p:sp>
        <p:nvSpPr>
          <p:cNvPr id="4" name="テキスト ボックス 3">
            <a:extLst>
              <a:ext uri="{FF2B5EF4-FFF2-40B4-BE49-F238E27FC236}">
                <a16:creationId xmlns:a16="http://schemas.microsoft.com/office/drawing/2014/main" id="{010D3506-BA89-B1D1-0F7C-2AF230A08AF1}"/>
              </a:ext>
            </a:extLst>
          </p:cNvPr>
          <p:cNvSpPr txBox="1"/>
          <p:nvPr/>
        </p:nvSpPr>
        <p:spPr>
          <a:xfrm>
            <a:off x="576944" y="446314"/>
            <a:ext cx="6999514" cy="2062103"/>
          </a:xfrm>
          <a:prstGeom prst="rect">
            <a:avLst/>
          </a:prstGeom>
          <a:noFill/>
        </p:spPr>
        <p:txBody>
          <a:bodyPr wrap="square" rtlCol="0">
            <a:spAutoFit/>
          </a:bodyPr>
          <a:lstStyle/>
          <a:p>
            <a:r>
              <a:rPr kumimoji="1" lang="ja-JP" altLang="en-US" sz="3200" b="1" dirty="0"/>
              <a:t>新たな総合マネジメントへの軸</a:t>
            </a:r>
            <a:endParaRPr kumimoji="1" lang="en-US" altLang="ja-JP" sz="3200" b="1" dirty="0"/>
          </a:p>
          <a:p>
            <a:endParaRPr kumimoji="1" lang="en-US" altLang="ja-JP" sz="3200" b="1" dirty="0"/>
          </a:p>
          <a:p>
            <a:r>
              <a:rPr kumimoji="1" lang="ja-JP" altLang="en-US" sz="3200" b="1" dirty="0"/>
              <a:t>第</a:t>
            </a:r>
            <a:r>
              <a:rPr kumimoji="1" lang="en-US" altLang="ja-JP" sz="3200" b="1" dirty="0"/>
              <a:t>3</a:t>
            </a:r>
            <a:r>
              <a:rPr kumimoji="1" lang="ja-JP" altLang="en-US" sz="3200" b="1" dirty="0"/>
              <a:t>次提言から（</a:t>
            </a:r>
            <a:r>
              <a:rPr kumimoji="1" lang="en-US" altLang="ja-JP" sz="3200" b="1" dirty="0"/>
              <a:t>2025.12.01</a:t>
            </a:r>
            <a:r>
              <a:rPr kumimoji="1" lang="ja-JP" altLang="en-US" sz="3200" b="1" dirty="0"/>
              <a:t>）</a:t>
            </a:r>
            <a:endParaRPr kumimoji="1" lang="en-US" altLang="ja-JP" sz="3200" b="1" dirty="0"/>
          </a:p>
          <a:p>
            <a:endParaRPr kumimoji="1" lang="ja-JP" altLang="en-US" sz="3200" b="1" dirty="0"/>
          </a:p>
        </p:txBody>
      </p:sp>
    </p:spTree>
    <p:extLst>
      <p:ext uri="{BB962C8B-B14F-4D97-AF65-F5344CB8AC3E}">
        <p14:creationId xmlns:p14="http://schemas.microsoft.com/office/powerpoint/2010/main" val="1946551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C8A4B5E-171D-0141-5D60-A33F49362D4D}"/>
              </a:ext>
            </a:extLst>
          </p:cNvPr>
          <p:cNvSpPr txBox="1"/>
          <p:nvPr/>
        </p:nvSpPr>
        <p:spPr>
          <a:xfrm>
            <a:off x="467544" y="548680"/>
            <a:ext cx="7604967" cy="4001095"/>
          </a:xfrm>
          <a:prstGeom prst="rect">
            <a:avLst/>
          </a:prstGeom>
          <a:noFill/>
        </p:spPr>
        <p:txBody>
          <a:bodyPr wrap="none" rtlCol="0">
            <a:spAutoFit/>
          </a:bodyPr>
          <a:lstStyle/>
          <a:p>
            <a:r>
              <a:rPr kumimoji="1" lang="ja-JP" altLang="en-US" sz="2000" dirty="0"/>
              <a:t>八潮事故後の現在のインフラマネジメントに対する国の考え方の変化</a:t>
            </a:r>
            <a:endParaRPr kumimoji="1" lang="en-US" altLang="ja-JP" sz="2000" dirty="0"/>
          </a:p>
          <a:p>
            <a:endParaRPr lang="en-US" altLang="ja-JP" sz="2000" dirty="0"/>
          </a:p>
          <a:p>
            <a:r>
              <a:rPr kumimoji="1" lang="ja-JP" altLang="en-US" sz="2000" dirty="0"/>
              <a:t>○「インフラ・メンテナンス」から「インフラ・マネジメント」へ</a:t>
            </a:r>
            <a:endParaRPr kumimoji="1" lang="en-US" altLang="ja-JP" sz="2000" dirty="0"/>
          </a:p>
          <a:p>
            <a:r>
              <a:rPr kumimoji="1" lang="ja-JP" altLang="en-US" sz="2000"/>
              <a:t>　　長寿命化、予防保全はもはや古い</a:t>
            </a:r>
            <a:endParaRPr kumimoji="1" lang="en-US" altLang="ja-JP" sz="2000" dirty="0"/>
          </a:p>
          <a:p>
            <a:endParaRPr lang="en-US" altLang="ja-JP" sz="2000" dirty="0"/>
          </a:p>
          <a:p>
            <a:r>
              <a:rPr kumimoji="1" lang="ja-JP" altLang="en-US" sz="2000" dirty="0"/>
              <a:t>○新技術導入は待ったなしだが、導入は進まず有効な技術もない</a:t>
            </a:r>
            <a:endParaRPr kumimoji="1" lang="en-US" altLang="ja-JP" sz="2000" dirty="0"/>
          </a:p>
          <a:p>
            <a:endParaRPr lang="en-US" altLang="ja-JP" sz="2000" dirty="0"/>
          </a:p>
          <a:p>
            <a:r>
              <a:rPr kumimoji="1" lang="ja-JP" altLang="en-US" sz="2000" dirty="0"/>
              <a:t>○言い訳は「点検はしてました」</a:t>
            </a:r>
            <a:endParaRPr kumimoji="1" lang="en-US" altLang="ja-JP" sz="2000" dirty="0"/>
          </a:p>
          <a:p>
            <a:endParaRPr lang="en-US" altLang="ja-JP" sz="2000" dirty="0"/>
          </a:p>
          <a:p>
            <a:r>
              <a:rPr kumimoji="1" lang="ja-JP" altLang="en-US" sz="2000" dirty="0"/>
              <a:t>○何も考えておらず、勉強していない自治体が多い</a:t>
            </a:r>
            <a:endParaRPr kumimoji="1" lang="en-US" altLang="ja-JP" sz="2000" dirty="0"/>
          </a:p>
          <a:p>
            <a:endParaRPr lang="en-US" altLang="ja-JP" sz="2000" dirty="0"/>
          </a:p>
          <a:p>
            <a:r>
              <a:rPr kumimoji="1" lang="ja-JP" altLang="en-US" sz="2000" dirty="0"/>
              <a:t>○民間は、自治体の実態と、やるべきことが理解できていない。</a:t>
            </a:r>
            <a:endParaRPr kumimoji="1" lang="en-US" altLang="ja-JP" sz="2000" dirty="0"/>
          </a:p>
          <a:p>
            <a:endParaRPr kumimoji="1" lang="ja-JP" altLang="en-US" dirty="0"/>
          </a:p>
        </p:txBody>
      </p:sp>
    </p:spTree>
    <p:extLst>
      <p:ext uri="{BB962C8B-B14F-4D97-AF65-F5344CB8AC3E}">
        <p14:creationId xmlns:p14="http://schemas.microsoft.com/office/powerpoint/2010/main" val="1598117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20E8F0C-E4A9-1772-4B71-8F4855F6CACB}"/>
              </a:ext>
            </a:extLst>
          </p:cNvPr>
          <p:cNvSpPr txBox="1"/>
          <p:nvPr/>
        </p:nvSpPr>
        <p:spPr>
          <a:xfrm>
            <a:off x="326572" y="707573"/>
            <a:ext cx="8425542" cy="6555641"/>
          </a:xfrm>
          <a:prstGeom prst="rect">
            <a:avLst/>
          </a:prstGeom>
          <a:noFill/>
        </p:spPr>
        <p:txBody>
          <a:bodyPr wrap="square" rtlCol="0">
            <a:spAutoFit/>
          </a:bodyPr>
          <a:lstStyle/>
          <a:p>
            <a:r>
              <a:rPr lang="ja-JP" altLang="en-US" sz="2800" b="1" dirty="0"/>
              <a:t>ここで、人材に何を期待するか</a:t>
            </a:r>
            <a:r>
              <a:rPr lang="en-US" altLang="ja-JP" sz="2800" b="1" dirty="0"/>
              <a:t>?</a:t>
            </a:r>
          </a:p>
          <a:p>
            <a:pPr marL="514350" indent="-514350">
              <a:buAutoNum type="arabicParenBoth"/>
            </a:pPr>
            <a:r>
              <a:rPr lang="ja-JP" altLang="en-US" sz="2800" b="1" dirty="0"/>
              <a:t>全体を俯瞰</a:t>
            </a:r>
            <a:r>
              <a:rPr lang="en-US" altLang="ja-JP" sz="2800" b="1" dirty="0"/>
              <a:t>/</a:t>
            </a:r>
            <a:r>
              <a:rPr lang="ja-JP" altLang="en-US" sz="2800" b="1" dirty="0"/>
              <a:t>統合して対処する力（建設的統括）</a:t>
            </a:r>
            <a:endParaRPr lang="en-US" altLang="ja-JP" sz="2800" b="1" dirty="0"/>
          </a:p>
          <a:p>
            <a:r>
              <a:rPr lang="ja-JP" altLang="en-US" sz="2800" b="1" dirty="0"/>
              <a:t>　　マネジメント力</a:t>
            </a:r>
          </a:p>
          <a:p>
            <a:r>
              <a:rPr lang="en-US" altLang="ja-JP" sz="2800" b="1" dirty="0"/>
              <a:t>(2) </a:t>
            </a:r>
            <a:r>
              <a:rPr lang="ja-JP" altLang="en-US" sz="2800" b="1" dirty="0"/>
              <a:t>組織</a:t>
            </a:r>
            <a:r>
              <a:rPr lang="en-US" altLang="ja-JP" sz="2800" b="1" dirty="0"/>
              <a:t>/</a:t>
            </a:r>
            <a:r>
              <a:rPr lang="ja-JP" altLang="en-US" sz="2800" b="1" dirty="0"/>
              <a:t>社会を動かす力</a:t>
            </a:r>
            <a:endParaRPr lang="en-US" altLang="ja-JP" sz="2800" b="1" dirty="0"/>
          </a:p>
          <a:p>
            <a:r>
              <a:rPr lang="ja-JP" altLang="en-US" sz="2800" b="1" dirty="0"/>
              <a:t>（政治学・社会学、リーダー学　等）</a:t>
            </a:r>
          </a:p>
          <a:p>
            <a:r>
              <a:rPr lang="en-US" altLang="ja-JP" sz="2800" b="1" dirty="0"/>
              <a:t>(3) </a:t>
            </a:r>
            <a:r>
              <a:rPr lang="ja-JP" altLang="en-US" sz="2800" b="1" dirty="0"/>
              <a:t>価値</a:t>
            </a:r>
            <a:r>
              <a:rPr lang="en-US" altLang="ja-JP" sz="2800" b="1" dirty="0"/>
              <a:t>/</a:t>
            </a:r>
            <a:r>
              <a:rPr lang="ja-JP" altLang="en-US" sz="2800" b="1" dirty="0"/>
              <a:t>理念そのものを射程に入れて考える力</a:t>
            </a:r>
            <a:endParaRPr lang="en-US" altLang="ja-JP" sz="2800" b="1" dirty="0"/>
          </a:p>
          <a:p>
            <a:r>
              <a:rPr lang="ja-JP" altLang="en-US" sz="2800" b="1" dirty="0"/>
              <a:t>　（構想力）</a:t>
            </a:r>
          </a:p>
          <a:p>
            <a:r>
              <a:rPr lang="en-US" altLang="ja-JP" sz="2800" b="1" dirty="0"/>
              <a:t>(4) </a:t>
            </a:r>
            <a:r>
              <a:rPr lang="ja-JP" altLang="en-US" sz="2800" b="1" dirty="0"/>
              <a:t>時代の変革期に理念と概念を自ら創出する勇気（創造力、先見性）</a:t>
            </a:r>
          </a:p>
          <a:p>
            <a:r>
              <a:rPr lang="en-US" altLang="ja-JP" sz="2800" b="1" dirty="0"/>
              <a:t>(5) </a:t>
            </a:r>
            <a:r>
              <a:rPr lang="ja-JP" altLang="en-US" sz="2800" b="1" dirty="0"/>
              <a:t>全てはマネジメントと捉えるセンス</a:t>
            </a:r>
            <a:endParaRPr lang="en-US" altLang="ja-JP" sz="2800" b="1" dirty="0"/>
          </a:p>
          <a:p>
            <a:r>
              <a:rPr lang="ja-JP" altLang="en-US" sz="2800" b="1" dirty="0"/>
              <a:t>（ダイナミズム、包括力）</a:t>
            </a:r>
            <a:endParaRPr lang="en-US" altLang="ja-JP" sz="2800" b="1" dirty="0"/>
          </a:p>
          <a:p>
            <a:r>
              <a:rPr lang="en-US" altLang="ja-JP" sz="2800" b="1" dirty="0"/>
              <a:t>(6)</a:t>
            </a:r>
            <a:r>
              <a:rPr lang="ja-JP" altLang="en-US" sz="2800" b="1" dirty="0"/>
              <a:t>そして、物事を動かす実践力</a:t>
            </a:r>
            <a:endParaRPr lang="en-US" altLang="ja-JP" sz="2800" b="1" dirty="0"/>
          </a:p>
          <a:p>
            <a:endParaRPr lang="en-US" altLang="ja-JP" sz="2800" b="1" dirty="0"/>
          </a:p>
          <a:p>
            <a:endParaRPr lang="ja-JP" altLang="en-US" sz="2800" b="1" dirty="0"/>
          </a:p>
          <a:p>
            <a:endParaRPr kumimoji="1" lang="ja-JP" altLang="en-US" sz="2800" dirty="0"/>
          </a:p>
        </p:txBody>
      </p:sp>
    </p:spTree>
    <p:extLst>
      <p:ext uri="{BB962C8B-B14F-4D97-AF65-F5344CB8AC3E}">
        <p14:creationId xmlns:p14="http://schemas.microsoft.com/office/powerpoint/2010/main" val="35929441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075CFEF-412E-D4F3-2483-393B3B20B1CE}"/>
              </a:ext>
            </a:extLst>
          </p:cNvPr>
          <p:cNvSpPr txBox="1"/>
          <p:nvPr/>
        </p:nvSpPr>
        <p:spPr>
          <a:xfrm flipH="1">
            <a:off x="1881415" y="1124744"/>
            <a:ext cx="5237154" cy="707886"/>
          </a:xfrm>
          <a:prstGeom prst="rect">
            <a:avLst/>
          </a:prstGeom>
          <a:noFill/>
        </p:spPr>
        <p:txBody>
          <a:bodyPr wrap="square" rtlCol="0">
            <a:spAutoFit/>
          </a:bodyPr>
          <a:lstStyle/>
          <a:p>
            <a:r>
              <a:rPr kumimoji="1" lang="ja-JP" altLang="en-US" sz="4000" dirty="0"/>
              <a:t>必要な事項の事例</a:t>
            </a:r>
          </a:p>
        </p:txBody>
      </p:sp>
    </p:spTree>
    <p:extLst>
      <p:ext uri="{BB962C8B-B14F-4D97-AF65-F5344CB8AC3E}">
        <p14:creationId xmlns:p14="http://schemas.microsoft.com/office/powerpoint/2010/main" val="1391575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番号プレースホルダー 1">
            <a:extLst>
              <a:ext uri="{FF2B5EF4-FFF2-40B4-BE49-F238E27FC236}">
                <a16:creationId xmlns:a16="http://schemas.microsoft.com/office/drawing/2014/main" id="{0816FA61-7248-84D6-A173-6C9B3DC53F9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8F574B09-EDC1-4548-89CC-24E2C29C1764}" type="slidenum">
              <a:rPr lang="ja-JP" altLang="en-US" sz="1200" smtClean="0">
                <a:solidFill>
                  <a:srgbClr val="898989"/>
                </a:solidFill>
                <a:latin typeface="Arial" panose="020B0604020202020204" pitchFamily="34" charset="0"/>
              </a:rPr>
              <a:pPr>
                <a:spcBef>
                  <a:spcPct val="0"/>
                </a:spcBef>
                <a:buFontTx/>
                <a:buNone/>
              </a:pPr>
              <a:t>32</a:t>
            </a:fld>
            <a:endParaRPr lang="ja-JP" altLang="en-US" sz="1200">
              <a:solidFill>
                <a:srgbClr val="898989"/>
              </a:solidFill>
              <a:latin typeface="Arial" panose="020B0604020202020204" pitchFamily="34" charset="0"/>
            </a:endParaRPr>
          </a:p>
        </p:txBody>
      </p:sp>
      <p:pic>
        <p:nvPicPr>
          <p:cNvPr id="59395" name="図 2">
            <a:extLst>
              <a:ext uri="{FF2B5EF4-FFF2-40B4-BE49-F238E27FC236}">
                <a16:creationId xmlns:a16="http://schemas.microsoft.com/office/drawing/2014/main" id="{EF8F2BBA-6C6B-804A-52F1-60D5DCF02D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476250"/>
            <a:ext cx="84423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テキスト ボックス 4">
            <a:extLst>
              <a:ext uri="{FF2B5EF4-FFF2-40B4-BE49-F238E27FC236}">
                <a16:creationId xmlns:a16="http://schemas.microsoft.com/office/drawing/2014/main" id="{133E259E-2EB3-BEFE-9BD5-0475DFF51844}"/>
              </a:ext>
            </a:extLst>
          </p:cNvPr>
          <p:cNvSpPr txBox="1">
            <a:spLocks noChangeArrowheads="1"/>
          </p:cNvSpPr>
          <p:nvPr/>
        </p:nvSpPr>
        <p:spPr bwMode="auto">
          <a:xfrm>
            <a:off x="457200" y="5251450"/>
            <a:ext cx="63610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800" dirty="0">
                <a:latin typeface="HGP創英角ﾎﾟｯﾌﾟ体" panose="040B0A00000000000000" pitchFamily="50" charset="-128"/>
                <a:ea typeface="HGP創英角ﾎﾟｯﾌﾟ体" panose="040B0A00000000000000" pitchFamily="50" charset="-128"/>
              </a:rPr>
              <a:t>インフラマネジメントの長期ｼｭﾐｭﾚｰｼｮﾝ</a:t>
            </a:r>
            <a:endParaRPr lang="en-US" altLang="ja-JP" sz="2800" dirty="0">
              <a:latin typeface="HGP創英角ﾎﾟｯﾌﾟ体" panose="040B0A00000000000000" pitchFamily="50" charset="-128"/>
              <a:ea typeface="HGP創英角ﾎﾟｯﾌﾟ体" panose="040B0A00000000000000" pitchFamily="50" charset="-128"/>
            </a:endParaRPr>
          </a:p>
          <a:p>
            <a:pPr>
              <a:spcBef>
                <a:spcPct val="0"/>
              </a:spcBef>
              <a:buFontTx/>
              <a:buNone/>
            </a:pPr>
            <a:r>
              <a:rPr lang="ja-JP" altLang="en-US" sz="2800" dirty="0">
                <a:latin typeface="HGP創英角ﾎﾟｯﾌﾟ体" panose="040B0A00000000000000" pitchFamily="50" charset="-128"/>
                <a:ea typeface="HGP創英角ﾎﾟｯﾌﾟ体" panose="040B0A00000000000000" pitchFamily="50" charset="-128"/>
              </a:rPr>
              <a:t>　</a:t>
            </a:r>
            <a:r>
              <a:rPr lang="ja-JP" altLang="en-US" sz="2000" dirty="0">
                <a:latin typeface="HGP創英角ﾎﾟｯﾌﾟ体" panose="040B0A00000000000000" pitchFamily="50" charset="-128"/>
                <a:ea typeface="HGP創英角ﾎﾟｯﾌﾟ体" panose="040B0A00000000000000" pitchFamily="50" charset="-128"/>
              </a:rPr>
              <a:t>⇒これができなければダメ！</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5641" y="534071"/>
            <a:ext cx="8229600" cy="540296"/>
          </a:xfrm>
        </p:spPr>
        <p:txBody>
          <a:bodyPr>
            <a:normAutofit fontScale="90000"/>
          </a:bodyPr>
          <a:lstStyle/>
          <a:p>
            <a:br>
              <a:rPr lang="en-US" altLang="ja-JP" sz="2000" dirty="0"/>
            </a:br>
            <a:r>
              <a:rPr lang="ja-JP" altLang="en-US" sz="3100" dirty="0"/>
              <a:t>危険な橋梁への対処法を考える</a:t>
            </a:r>
            <a:endParaRPr kumimoji="1" lang="ja-JP" altLang="en-US" sz="3100" dirty="0"/>
          </a:p>
        </p:txBody>
      </p:sp>
      <p:pic>
        <p:nvPicPr>
          <p:cNvPr id="5" name="図 4">
            <a:extLst>
              <a:ext uri="{FF2B5EF4-FFF2-40B4-BE49-F238E27FC236}">
                <a16:creationId xmlns:a16="http://schemas.microsoft.com/office/drawing/2014/main" id="{DE9D6DCA-0D6D-981C-E293-BD89EF97BDDB}"/>
              </a:ext>
            </a:extLst>
          </p:cNvPr>
          <p:cNvPicPr>
            <a:picLocks noChangeAspect="1"/>
          </p:cNvPicPr>
          <p:nvPr/>
        </p:nvPicPr>
        <p:blipFill>
          <a:blip r:embed="rId2"/>
          <a:stretch>
            <a:fillRect/>
          </a:stretch>
        </p:blipFill>
        <p:spPr>
          <a:xfrm>
            <a:off x="295641" y="1411323"/>
            <a:ext cx="4520300" cy="1985552"/>
          </a:xfrm>
          <a:prstGeom prst="rect">
            <a:avLst/>
          </a:prstGeom>
        </p:spPr>
      </p:pic>
      <p:pic>
        <p:nvPicPr>
          <p:cNvPr id="6" name="図 5">
            <a:extLst>
              <a:ext uri="{FF2B5EF4-FFF2-40B4-BE49-F238E27FC236}">
                <a16:creationId xmlns:a16="http://schemas.microsoft.com/office/drawing/2014/main" id="{DB8AD7BC-E147-6C26-AD0A-0C307EEA8068}"/>
              </a:ext>
            </a:extLst>
          </p:cNvPr>
          <p:cNvPicPr>
            <a:picLocks noChangeAspect="1"/>
          </p:cNvPicPr>
          <p:nvPr/>
        </p:nvPicPr>
        <p:blipFill>
          <a:blip r:embed="rId3"/>
          <a:stretch>
            <a:fillRect/>
          </a:stretch>
        </p:blipFill>
        <p:spPr>
          <a:xfrm>
            <a:off x="4815941" y="1411323"/>
            <a:ext cx="4121464" cy="1813753"/>
          </a:xfrm>
          <a:prstGeom prst="rect">
            <a:avLst/>
          </a:prstGeom>
        </p:spPr>
      </p:pic>
      <p:pic>
        <p:nvPicPr>
          <p:cNvPr id="7" name="図 6">
            <a:extLst>
              <a:ext uri="{FF2B5EF4-FFF2-40B4-BE49-F238E27FC236}">
                <a16:creationId xmlns:a16="http://schemas.microsoft.com/office/drawing/2014/main" id="{EE6E90E0-5CEA-8EFA-DFE3-20656016C984}"/>
              </a:ext>
            </a:extLst>
          </p:cNvPr>
          <p:cNvPicPr>
            <a:picLocks noChangeAspect="1"/>
          </p:cNvPicPr>
          <p:nvPr/>
        </p:nvPicPr>
        <p:blipFill>
          <a:blip r:embed="rId4"/>
          <a:stretch>
            <a:fillRect/>
          </a:stretch>
        </p:blipFill>
        <p:spPr>
          <a:xfrm>
            <a:off x="295641" y="3733831"/>
            <a:ext cx="3694176" cy="2092344"/>
          </a:xfrm>
          <a:prstGeom prst="rect">
            <a:avLst/>
          </a:prstGeom>
        </p:spPr>
      </p:pic>
      <p:pic>
        <p:nvPicPr>
          <p:cNvPr id="8" name="図 7">
            <a:extLst>
              <a:ext uri="{FF2B5EF4-FFF2-40B4-BE49-F238E27FC236}">
                <a16:creationId xmlns:a16="http://schemas.microsoft.com/office/drawing/2014/main" id="{E4403871-D065-7BAF-5EF6-530F478648AB}"/>
              </a:ext>
            </a:extLst>
          </p:cNvPr>
          <p:cNvPicPr>
            <a:picLocks noChangeAspect="1"/>
          </p:cNvPicPr>
          <p:nvPr/>
        </p:nvPicPr>
        <p:blipFill>
          <a:blip r:embed="rId5"/>
          <a:stretch>
            <a:fillRect/>
          </a:stretch>
        </p:blipFill>
        <p:spPr>
          <a:xfrm>
            <a:off x="4941243" y="3854245"/>
            <a:ext cx="3870859" cy="2208427"/>
          </a:xfrm>
          <a:prstGeom prst="rect">
            <a:avLst/>
          </a:prstGeom>
        </p:spPr>
      </p:pic>
      <p:sp>
        <p:nvSpPr>
          <p:cNvPr id="3" name="テキスト ボックス 2">
            <a:extLst>
              <a:ext uri="{FF2B5EF4-FFF2-40B4-BE49-F238E27FC236}">
                <a16:creationId xmlns:a16="http://schemas.microsoft.com/office/drawing/2014/main" id="{815404AB-8C9A-266F-91FB-FA8F1AC08C8D}"/>
              </a:ext>
            </a:extLst>
          </p:cNvPr>
          <p:cNvSpPr txBox="1"/>
          <p:nvPr/>
        </p:nvSpPr>
        <p:spPr>
          <a:xfrm>
            <a:off x="2238440" y="6062672"/>
            <a:ext cx="1768433" cy="523220"/>
          </a:xfrm>
          <a:prstGeom prst="rect">
            <a:avLst/>
          </a:prstGeom>
          <a:noFill/>
        </p:spPr>
        <p:txBody>
          <a:bodyPr wrap="none" rtlCol="0">
            <a:spAutoFit/>
          </a:bodyPr>
          <a:lstStyle/>
          <a:p>
            <a:r>
              <a:rPr kumimoji="1" lang="ja-JP" altLang="en-US" sz="2800" dirty="0"/>
              <a:t>どうする？</a:t>
            </a:r>
          </a:p>
        </p:txBody>
      </p:sp>
    </p:spTree>
    <p:extLst>
      <p:ext uri="{BB962C8B-B14F-4D97-AF65-F5344CB8AC3E}">
        <p14:creationId xmlns:p14="http://schemas.microsoft.com/office/powerpoint/2010/main" val="2644541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1257" y="1049851"/>
            <a:ext cx="8229600" cy="540296"/>
          </a:xfrm>
        </p:spPr>
        <p:txBody>
          <a:bodyPr>
            <a:noAutofit/>
          </a:bodyPr>
          <a:lstStyle/>
          <a:p>
            <a:r>
              <a:rPr lang="ja-JP" altLang="en-US" sz="2800" b="1" dirty="0"/>
              <a:t>危険な橋梁の処置（負のリスク）検証</a:t>
            </a:r>
            <a:br>
              <a:rPr lang="en-US" altLang="ja-JP" sz="2800" b="1" dirty="0"/>
            </a:br>
            <a:r>
              <a:rPr lang="ja-JP" altLang="en-US" sz="2800" b="1" dirty="0"/>
              <a:t>　</a:t>
            </a:r>
            <a:r>
              <a:rPr lang="ja-JP" altLang="en-US" sz="2000" b="1" dirty="0"/>
              <a:t>４０年経過した、オーバーブリッジ（</a:t>
            </a:r>
            <a:r>
              <a:rPr lang="en-US" altLang="ja-JP" sz="2000" b="1" dirty="0"/>
              <a:t>PC</a:t>
            </a:r>
            <a:r>
              <a:rPr lang="ja-JP" altLang="en-US" sz="2000" b="1" dirty="0"/>
              <a:t>斜</a:t>
            </a:r>
            <a:r>
              <a:rPr lang="en-US" altLang="ja-JP" sz="2000" b="1" dirty="0"/>
              <a:t>π</a:t>
            </a:r>
            <a:r>
              <a:rPr lang="ja-JP" altLang="en-US" sz="2000" b="1" dirty="0"/>
              <a:t>ラーメン橋）</a:t>
            </a:r>
            <a:br>
              <a:rPr lang="en-US" altLang="ja-JP" sz="2000" b="1" dirty="0"/>
            </a:br>
            <a:r>
              <a:rPr lang="ja-JP" altLang="en-US" sz="2000" b="1" dirty="0"/>
              <a:t>　検証を行い撤去の決定　⇒撤去まで１０年かかる</a:t>
            </a:r>
            <a:br>
              <a:rPr lang="en-US" altLang="ja-JP" sz="2000" b="1" dirty="0"/>
            </a:br>
            <a:r>
              <a:rPr lang="ja-JP" altLang="en-US" sz="2000" b="1" dirty="0"/>
              <a:t>　設計、施工は</a:t>
            </a:r>
            <a:r>
              <a:rPr lang="en-US" altLang="ja-JP" sz="2000" b="1" dirty="0"/>
              <a:t>NEXCO</a:t>
            </a:r>
            <a:r>
              <a:rPr lang="ja-JP" altLang="en-US" sz="2000" b="1" dirty="0"/>
              <a:t>、移管され監理は富山市　</a:t>
            </a:r>
            <a:br>
              <a:rPr lang="en-US" altLang="ja-JP" sz="2000" b="1" dirty="0"/>
            </a:br>
            <a:br>
              <a:rPr lang="en-US" altLang="ja-JP" sz="2000" b="1" dirty="0"/>
            </a:br>
            <a:r>
              <a:rPr lang="ja-JP" altLang="en-US" sz="2000" b="1" dirty="0"/>
              <a:t>　</a:t>
            </a:r>
            <a:r>
              <a:rPr kumimoji="1" lang="ja-JP" altLang="en-US" sz="2800" dirty="0"/>
              <a:t>撤去　</a:t>
            </a:r>
            <a:r>
              <a:rPr kumimoji="1" lang="ja-JP" altLang="en-US" sz="2000" dirty="0"/>
              <a:t>費用１８億円</a:t>
            </a:r>
            <a:br>
              <a:rPr lang="en-US" altLang="ja-JP" sz="2800" b="1" dirty="0"/>
            </a:br>
            <a:endParaRPr kumimoji="1" lang="ja-JP" altLang="en-US" sz="2800" b="1" dirty="0"/>
          </a:p>
        </p:txBody>
      </p:sp>
      <p:pic>
        <p:nvPicPr>
          <p:cNvPr id="5" name="図 4">
            <a:extLst>
              <a:ext uri="{FF2B5EF4-FFF2-40B4-BE49-F238E27FC236}">
                <a16:creationId xmlns:a16="http://schemas.microsoft.com/office/drawing/2014/main" id="{DE9D6DCA-0D6D-981C-E293-BD89EF97BDDB}"/>
              </a:ext>
            </a:extLst>
          </p:cNvPr>
          <p:cNvPicPr>
            <a:picLocks noChangeAspect="1"/>
          </p:cNvPicPr>
          <p:nvPr/>
        </p:nvPicPr>
        <p:blipFill>
          <a:blip r:embed="rId2"/>
          <a:stretch>
            <a:fillRect/>
          </a:stretch>
        </p:blipFill>
        <p:spPr>
          <a:xfrm>
            <a:off x="261257" y="2215874"/>
            <a:ext cx="3971080" cy="1744306"/>
          </a:xfrm>
          <a:prstGeom prst="rect">
            <a:avLst/>
          </a:prstGeom>
        </p:spPr>
      </p:pic>
      <p:sp>
        <p:nvSpPr>
          <p:cNvPr id="4" name="テキスト ボックス 3">
            <a:extLst>
              <a:ext uri="{FF2B5EF4-FFF2-40B4-BE49-F238E27FC236}">
                <a16:creationId xmlns:a16="http://schemas.microsoft.com/office/drawing/2014/main" id="{2E3FDF3E-A744-DAA0-545B-9B410D90343D}"/>
              </a:ext>
            </a:extLst>
          </p:cNvPr>
          <p:cNvSpPr txBox="1"/>
          <p:nvPr/>
        </p:nvSpPr>
        <p:spPr>
          <a:xfrm>
            <a:off x="1229239" y="4219113"/>
            <a:ext cx="6507967" cy="2554545"/>
          </a:xfrm>
          <a:prstGeom prst="rect">
            <a:avLst/>
          </a:prstGeom>
          <a:noFill/>
        </p:spPr>
        <p:txBody>
          <a:bodyPr wrap="square" rtlCol="0">
            <a:spAutoFit/>
          </a:bodyPr>
          <a:lstStyle/>
          <a:p>
            <a:r>
              <a:rPr kumimoji="1" lang="ja-JP" altLang="en-US" sz="1600" dirty="0"/>
              <a:t>①初見で、危機感抱く。撤去の決断</a:t>
            </a:r>
            <a:endParaRPr kumimoji="1" lang="en-US" altLang="ja-JP" sz="1600" dirty="0"/>
          </a:p>
          <a:p>
            <a:r>
              <a:rPr kumimoji="1" lang="ja-JP" altLang="en-US" sz="1600" dirty="0"/>
              <a:t>②モニタリングによる常時監視</a:t>
            </a:r>
            <a:endParaRPr kumimoji="1" lang="en-US" altLang="ja-JP" sz="1600" dirty="0"/>
          </a:p>
          <a:p>
            <a:r>
              <a:rPr kumimoji="1" lang="ja-JP" altLang="en-US" sz="1600" dirty="0"/>
              <a:t>③たわみ測定（１回</a:t>
            </a:r>
            <a:r>
              <a:rPr kumimoji="1" lang="en-US" altLang="ja-JP" sz="1600" dirty="0"/>
              <a:t>/</a:t>
            </a:r>
            <a:r>
              <a:rPr kumimoji="1" lang="ja-JP" altLang="en-US" sz="1600" dirty="0"/>
              <a:t>月）</a:t>
            </a:r>
            <a:endParaRPr kumimoji="1" lang="en-US" altLang="ja-JP" sz="1600" dirty="0"/>
          </a:p>
          <a:p>
            <a:r>
              <a:rPr kumimoji="1" lang="ja-JP" altLang="en-US" sz="1600" dirty="0"/>
              <a:t>④物性試験、詳細調査</a:t>
            </a:r>
            <a:endParaRPr kumimoji="1" lang="en-US" altLang="ja-JP" sz="1600" dirty="0"/>
          </a:p>
          <a:p>
            <a:r>
              <a:rPr kumimoji="1" lang="ja-JP" altLang="en-US" sz="1600" dirty="0"/>
              <a:t>⑤設計計算書のチェック⇒</a:t>
            </a:r>
            <a:r>
              <a:rPr kumimoji="1" lang="ja-JP" altLang="en-US" sz="1600" dirty="0">
                <a:solidFill>
                  <a:srgbClr val="FF0000"/>
                </a:solidFill>
              </a:rPr>
              <a:t>鉄筋量の不足の確認</a:t>
            </a:r>
            <a:endParaRPr kumimoji="1" lang="en-US" altLang="ja-JP" sz="1600" dirty="0">
              <a:solidFill>
                <a:srgbClr val="FF0000"/>
              </a:solidFill>
            </a:endParaRPr>
          </a:p>
          <a:p>
            <a:r>
              <a:rPr kumimoji="1" lang="ja-JP" altLang="en-US" sz="1600" dirty="0"/>
              <a:t>⑥④を反映した解析</a:t>
            </a:r>
            <a:endParaRPr kumimoji="1" lang="en-US" altLang="ja-JP" sz="1600" dirty="0"/>
          </a:p>
          <a:p>
            <a:r>
              <a:rPr kumimoji="1" lang="ja-JP" altLang="en-US" sz="1600" dirty="0"/>
              <a:t>（２次元、３次元</a:t>
            </a:r>
            <a:r>
              <a:rPr kumimoji="1" lang="en-US" altLang="ja-JP" sz="1600" dirty="0"/>
              <a:t>FEM</a:t>
            </a:r>
            <a:r>
              <a:rPr kumimoji="1" lang="ja-JP" altLang="en-US" sz="1600" dirty="0"/>
              <a:t>　など）</a:t>
            </a:r>
            <a:endParaRPr kumimoji="1" lang="en-US" altLang="ja-JP" sz="1600" dirty="0"/>
          </a:p>
          <a:p>
            <a:r>
              <a:rPr kumimoji="1" lang="ja-JP" altLang="en-US" sz="1600" dirty="0"/>
              <a:t>⑦解析結果⇒常時で</a:t>
            </a:r>
            <a:r>
              <a:rPr kumimoji="1" lang="en-US" altLang="ja-JP" sz="1600" dirty="0"/>
              <a:t>out</a:t>
            </a:r>
            <a:r>
              <a:rPr kumimoji="1" lang="ja-JP" altLang="en-US" sz="1600" dirty="0"/>
              <a:t>の部分あり。</a:t>
            </a:r>
            <a:r>
              <a:rPr kumimoji="1" lang="ja-JP" altLang="en-US" sz="1600" dirty="0">
                <a:solidFill>
                  <a:srgbClr val="FF0000"/>
                </a:solidFill>
              </a:rPr>
              <a:t>説明するも理解されず　</a:t>
            </a:r>
            <a:endParaRPr kumimoji="1" lang="en-US" altLang="ja-JP" sz="1600" dirty="0">
              <a:solidFill>
                <a:srgbClr val="FF0000"/>
              </a:solidFill>
            </a:endParaRPr>
          </a:p>
          <a:p>
            <a:r>
              <a:rPr kumimoji="1" lang="ja-JP" altLang="en-US" sz="1600" dirty="0"/>
              <a:t>⑧さらなる、撤去の協議しかし、理解に時間かかる</a:t>
            </a:r>
            <a:endParaRPr kumimoji="1" lang="en-US" altLang="ja-JP" sz="1600" dirty="0"/>
          </a:p>
          <a:p>
            <a:r>
              <a:rPr kumimoji="1" lang="ja-JP" altLang="en-US" sz="1600" dirty="0"/>
              <a:t>⑨撤去</a:t>
            </a:r>
          </a:p>
        </p:txBody>
      </p:sp>
      <p:sp>
        <p:nvSpPr>
          <p:cNvPr id="6" name="テキスト ボックス 5">
            <a:extLst>
              <a:ext uri="{FF2B5EF4-FFF2-40B4-BE49-F238E27FC236}">
                <a16:creationId xmlns:a16="http://schemas.microsoft.com/office/drawing/2014/main" id="{E09A0CCA-E31B-4E23-0A81-E6BCBC3F1DB8}"/>
              </a:ext>
            </a:extLst>
          </p:cNvPr>
          <p:cNvSpPr txBox="1"/>
          <p:nvPr/>
        </p:nvSpPr>
        <p:spPr>
          <a:xfrm>
            <a:off x="4754486" y="2981651"/>
            <a:ext cx="3877985" cy="1107996"/>
          </a:xfrm>
          <a:prstGeom prst="rect">
            <a:avLst/>
          </a:prstGeom>
          <a:noFill/>
        </p:spPr>
        <p:txBody>
          <a:bodyPr wrap="none" rtlCol="0">
            <a:spAutoFit/>
          </a:bodyPr>
          <a:lstStyle/>
          <a:p>
            <a:r>
              <a:rPr kumimoji="1" lang="ja-JP" altLang="en-US" sz="2400" b="1" dirty="0">
                <a:solidFill>
                  <a:srgbClr val="FF0000"/>
                </a:solidFill>
              </a:rPr>
              <a:t>我々は事故を未然に防いで</a:t>
            </a:r>
            <a:endParaRPr kumimoji="1" lang="en-US" altLang="ja-JP" sz="2400" b="1" dirty="0">
              <a:solidFill>
                <a:srgbClr val="FF0000"/>
              </a:solidFill>
            </a:endParaRPr>
          </a:p>
          <a:p>
            <a:r>
              <a:rPr kumimoji="1" lang="ja-JP" altLang="en-US" sz="2400" b="1" dirty="0">
                <a:solidFill>
                  <a:srgbClr val="FF0000"/>
                </a:solidFill>
              </a:rPr>
              <a:t>当たり前！</a:t>
            </a:r>
            <a:endParaRPr kumimoji="1" lang="en-US" altLang="ja-JP" sz="2400" b="1" dirty="0">
              <a:solidFill>
                <a:srgbClr val="FF0000"/>
              </a:solidFill>
            </a:endParaRPr>
          </a:p>
          <a:p>
            <a:endParaRPr kumimoji="1" lang="ja-JP" altLang="en-US" dirty="0"/>
          </a:p>
        </p:txBody>
      </p:sp>
    </p:spTree>
    <p:extLst>
      <p:ext uri="{BB962C8B-B14F-4D97-AF65-F5344CB8AC3E}">
        <p14:creationId xmlns:p14="http://schemas.microsoft.com/office/powerpoint/2010/main" val="3993965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スライド番号プレースホルダー 2">
            <a:extLst>
              <a:ext uri="{FF2B5EF4-FFF2-40B4-BE49-F238E27FC236}">
                <a16:creationId xmlns:a16="http://schemas.microsoft.com/office/drawing/2014/main" id="{B9865DCE-E548-2850-9E93-869715BA4D8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FD52BC3A-F0D3-40E7-9AFE-2694A7A66080}" type="slidenum">
              <a:rPr lang="en-US" altLang="ja-JP" sz="1200" smtClean="0">
                <a:solidFill>
                  <a:srgbClr val="000000"/>
                </a:solidFill>
                <a:latin typeface="Arial" panose="020B0604020202020204" pitchFamily="34" charset="0"/>
              </a:rPr>
              <a:pPr>
                <a:spcBef>
                  <a:spcPct val="0"/>
                </a:spcBef>
                <a:buFontTx/>
                <a:buNone/>
              </a:pPr>
              <a:t>35</a:t>
            </a:fld>
            <a:endParaRPr lang="en-US" altLang="ja-JP" sz="1200">
              <a:solidFill>
                <a:srgbClr val="000000"/>
              </a:solidFill>
              <a:latin typeface="Arial" panose="020B0604020202020204" pitchFamily="34" charset="0"/>
            </a:endParaRPr>
          </a:p>
        </p:txBody>
      </p:sp>
      <p:pic>
        <p:nvPicPr>
          <p:cNvPr id="62467" name="図 3">
            <a:extLst>
              <a:ext uri="{FF2B5EF4-FFF2-40B4-BE49-F238E27FC236}">
                <a16:creationId xmlns:a16="http://schemas.microsoft.com/office/drawing/2014/main" id="{38E69ED0-1FBD-2DCF-8AA1-5FAF725356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390525"/>
            <a:ext cx="3470275"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図 4">
            <a:extLst>
              <a:ext uri="{FF2B5EF4-FFF2-40B4-BE49-F238E27FC236}">
                <a16:creationId xmlns:a16="http://schemas.microsoft.com/office/drawing/2014/main" id="{5CB26C3D-143D-B6A2-5CAB-F8B855E2E8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650" y="3014663"/>
            <a:ext cx="6278563"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テキスト ボックス 5">
            <a:extLst>
              <a:ext uri="{FF2B5EF4-FFF2-40B4-BE49-F238E27FC236}">
                <a16:creationId xmlns:a16="http://schemas.microsoft.com/office/drawing/2014/main" id="{B83B91AA-9B63-5F47-AC39-11D7D4FF844D}"/>
              </a:ext>
            </a:extLst>
          </p:cNvPr>
          <p:cNvSpPr txBox="1">
            <a:spLocks noChangeArrowheads="1"/>
          </p:cNvSpPr>
          <p:nvPr/>
        </p:nvSpPr>
        <p:spPr bwMode="auto">
          <a:xfrm>
            <a:off x="3903663" y="355600"/>
            <a:ext cx="5240337"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800" dirty="0">
                <a:latin typeface="Arial" panose="020B0604020202020204" pitchFamily="34" charset="0"/>
              </a:rPr>
              <a:t>マネジメント的には、</a:t>
            </a:r>
            <a:endParaRPr lang="en-US" altLang="ja-JP" sz="2800" dirty="0">
              <a:latin typeface="Arial" panose="020B0604020202020204" pitchFamily="34" charset="0"/>
            </a:endParaRPr>
          </a:p>
          <a:p>
            <a:pPr>
              <a:spcBef>
                <a:spcPct val="0"/>
              </a:spcBef>
              <a:buFontTx/>
              <a:buNone/>
            </a:pPr>
            <a:r>
              <a:rPr lang="ja-JP" altLang="en-US" sz="2800" dirty="0">
                <a:latin typeface="Arial" panose="020B0604020202020204" pitchFamily="34" charset="0"/>
              </a:rPr>
              <a:t>まずは、戦略を示す。</a:t>
            </a:r>
            <a:endParaRPr lang="en-US" altLang="ja-JP" sz="2800" dirty="0">
              <a:latin typeface="Arial" panose="020B0604020202020204" pitchFamily="34" charset="0"/>
            </a:endParaRPr>
          </a:p>
          <a:p>
            <a:pPr>
              <a:spcBef>
                <a:spcPct val="0"/>
              </a:spcBef>
              <a:buFontTx/>
              <a:buNone/>
            </a:pPr>
            <a:r>
              <a:rPr lang="ja-JP" altLang="en-US" sz="2800" dirty="0">
                <a:latin typeface="Arial" panose="020B0604020202020204" pitchFamily="34" charset="0"/>
              </a:rPr>
              <a:t>富山市橋梁マネジメント基本計画</a:t>
            </a:r>
            <a:endParaRPr lang="en-US" altLang="ja-JP" sz="2800" dirty="0">
              <a:latin typeface="Arial" panose="020B0604020202020204" pitchFamily="34" charset="0"/>
            </a:endParaRPr>
          </a:p>
          <a:p>
            <a:pPr>
              <a:spcBef>
                <a:spcPct val="0"/>
              </a:spcBef>
              <a:buFontTx/>
              <a:buNone/>
            </a:pPr>
            <a:endParaRPr lang="en-US" altLang="ja-JP" sz="2000" dirty="0">
              <a:latin typeface="Arial" panose="020B0604020202020204" pitchFamily="34" charset="0"/>
            </a:endParaRPr>
          </a:p>
          <a:p>
            <a:pPr>
              <a:spcBef>
                <a:spcPct val="0"/>
              </a:spcBef>
              <a:buFontTx/>
              <a:buNone/>
            </a:pPr>
            <a:r>
              <a:rPr lang="ja-JP" altLang="en-US" sz="2000" dirty="0">
                <a:latin typeface="Arial" panose="020B0604020202020204" pitchFamily="34" charset="0"/>
              </a:rPr>
              <a:t>「修繕計画」「トンネル」「道路付属物」　等</a:t>
            </a:r>
            <a:endParaRPr lang="en-US" altLang="ja-JP" sz="2000" dirty="0">
              <a:latin typeface="Arial" panose="020B0604020202020204" pitchFamily="34" charset="0"/>
            </a:endParaRPr>
          </a:p>
          <a:p>
            <a:pPr>
              <a:spcBef>
                <a:spcPct val="0"/>
              </a:spcBef>
              <a:buFontTx/>
              <a:buNone/>
            </a:pPr>
            <a:r>
              <a:rPr lang="ja-JP" altLang="en-US" sz="2000" dirty="0">
                <a:latin typeface="Arial" panose="020B0604020202020204" pitchFamily="34" charset="0"/>
              </a:rPr>
              <a:t>「耐震設計計画」なども策定</a:t>
            </a:r>
            <a:endParaRPr lang="en-US" altLang="ja-JP" sz="2000" dirty="0">
              <a:latin typeface="Arial" panose="020B0604020202020204" pitchFamily="34" charset="0"/>
            </a:endParaRPr>
          </a:p>
          <a:p>
            <a:pPr>
              <a:spcBef>
                <a:spcPct val="0"/>
              </a:spcBef>
              <a:buFontTx/>
              <a:buNone/>
            </a:pPr>
            <a:endParaRPr lang="en-US" altLang="ja-JP" sz="2000" dirty="0">
              <a:latin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p:cNvGrpSpPr/>
          <p:nvPr/>
        </p:nvGrpSpPr>
        <p:grpSpPr>
          <a:xfrm>
            <a:off x="2631042" y="2723884"/>
            <a:ext cx="3850644" cy="3225132"/>
            <a:chOff x="1932908" y="3754874"/>
            <a:chExt cx="2510233" cy="1132591"/>
          </a:xfrm>
          <a:effectLst>
            <a:outerShdw blurRad="50800" dist="38100" dir="2700000" algn="tl" rotWithShape="0">
              <a:prstClr val="black">
                <a:alpha val="40000"/>
              </a:prstClr>
            </a:outerShdw>
          </a:effectLst>
        </p:grpSpPr>
        <p:sp>
          <p:nvSpPr>
            <p:cNvPr id="11" name="円/楕円 10"/>
            <p:cNvSpPr/>
            <p:nvPr/>
          </p:nvSpPr>
          <p:spPr>
            <a:xfrm rot="420000">
              <a:off x="2275604" y="4153763"/>
              <a:ext cx="1805663" cy="415662"/>
            </a:xfrm>
            <a:custGeom>
              <a:avLst/>
              <a:gdLst>
                <a:gd name="connsiteX0" fmla="*/ 0 w 1800000"/>
                <a:gd name="connsiteY0" fmla="*/ 90000 h 180000"/>
                <a:gd name="connsiteX1" fmla="*/ 900000 w 1800000"/>
                <a:gd name="connsiteY1" fmla="*/ 0 h 180000"/>
                <a:gd name="connsiteX2" fmla="*/ 1800000 w 1800000"/>
                <a:gd name="connsiteY2" fmla="*/ 90000 h 180000"/>
                <a:gd name="connsiteX3" fmla="*/ 900000 w 1800000"/>
                <a:gd name="connsiteY3" fmla="*/ 180000 h 180000"/>
                <a:gd name="connsiteX4" fmla="*/ 0 w 1800000"/>
                <a:gd name="connsiteY4" fmla="*/ 90000 h 180000"/>
                <a:gd name="connsiteX0" fmla="*/ 900000 w 1800000"/>
                <a:gd name="connsiteY0" fmla="*/ 0 h 180000"/>
                <a:gd name="connsiteX1" fmla="*/ 1800000 w 1800000"/>
                <a:gd name="connsiteY1" fmla="*/ 90000 h 180000"/>
                <a:gd name="connsiteX2" fmla="*/ 900000 w 1800000"/>
                <a:gd name="connsiteY2" fmla="*/ 180000 h 180000"/>
                <a:gd name="connsiteX3" fmla="*/ 0 w 1800000"/>
                <a:gd name="connsiteY3" fmla="*/ 90000 h 180000"/>
                <a:gd name="connsiteX4" fmla="*/ 991440 w 1800000"/>
                <a:gd name="connsiteY4" fmla="*/ 91440 h 180000"/>
                <a:gd name="connsiteX0" fmla="*/ 900000 w 1800000"/>
                <a:gd name="connsiteY0" fmla="*/ 0 h 180000"/>
                <a:gd name="connsiteX1" fmla="*/ 1800000 w 1800000"/>
                <a:gd name="connsiteY1" fmla="*/ 90000 h 180000"/>
                <a:gd name="connsiteX2" fmla="*/ 900000 w 1800000"/>
                <a:gd name="connsiteY2" fmla="*/ 180000 h 180000"/>
                <a:gd name="connsiteX3" fmla="*/ 0 w 1800000"/>
                <a:gd name="connsiteY3" fmla="*/ 90000 h 180000"/>
                <a:gd name="connsiteX4" fmla="*/ 991440 w 1800000"/>
                <a:gd name="connsiteY4" fmla="*/ 91440 h 180000"/>
                <a:gd name="connsiteX0" fmla="*/ 900000 w 1800000"/>
                <a:gd name="connsiteY0" fmla="*/ 0 h 180000"/>
                <a:gd name="connsiteX1" fmla="*/ 1800000 w 1800000"/>
                <a:gd name="connsiteY1" fmla="*/ 90000 h 180000"/>
                <a:gd name="connsiteX2" fmla="*/ 900000 w 1800000"/>
                <a:gd name="connsiteY2" fmla="*/ 180000 h 180000"/>
                <a:gd name="connsiteX3" fmla="*/ 0 w 1800000"/>
                <a:gd name="connsiteY3" fmla="*/ 90000 h 180000"/>
                <a:gd name="connsiteX4" fmla="*/ 991440 w 1800000"/>
                <a:gd name="connsiteY4" fmla="*/ 91440 h 180000"/>
                <a:gd name="connsiteX0" fmla="*/ 868201 w 1800000"/>
                <a:gd name="connsiteY0" fmla="*/ 0 h 360829"/>
                <a:gd name="connsiteX1" fmla="*/ 1800000 w 1800000"/>
                <a:gd name="connsiteY1" fmla="*/ 270829 h 360829"/>
                <a:gd name="connsiteX2" fmla="*/ 900000 w 1800000"/>
                <a:gd name="connsiteY2" fmla="*/ 360829 h 360829"/>
                <a:gd name="connsiteX3" fmla="*/ 0 w 1800000"/>
                <a:gd name="connsiteY3" fmla="*/ 270829 h 360829"/>
                <a:gd name="connsiteX4" fmla="*/ 991440 w 1800000"/>
                <a:gd name="connsiteY4" fmla="*/ 272269 h 360829"/>
                <a:gd name="connsiteX0" fmla="*/ 868201 w 1800000"/>
                <a:gd name="connsiteY0" fmla="*/ 14 h 360843"/>
                <a:gd name="connsiteX1" fmla="*/ 1800000 w 1800000"/>
                <a:gd name="connsiteY1" fmla="*/ 270843 h 360843"/>
                <a:gd name="connsiteX2" fmla="*/ 900000 w 1800000"/>
                <a:gd name="connsiteY2" fmla="*/ 360843 h 360843"/>
                <a:gd name="connsiteX3" fmla="*/ 0 w 1800000"/>
                <a:gd name="connsiteY3" fmla="*/ 270843 h 360843"/>
                <a:gd name="connsiteX4" fmla="*/ 991440 w 1800000"/>
                <a:gd name="connsiteY4" fmla="*/ 272283 h 360843"/>
                <a:gd name="connsiteX0" fmla="*/ 861526 w 1800000"/>
                <a:gd name="connsiteY0" fmla="*/ 12 h 415202"/>
                <a:gd name="connsiteX1" fmla="*/ 1800000 w 1800000"/>
                <a:gd name="connsiteY1" fmla="*/ 325202 h 415202"/>
                <a:gd name="connsiteX2" fmla="*/ 900000 w 1800000"/>
                <a:gd name="connsiteY2" fmla="*/ 415202 h 415202"/>
                <a:gd name="connsiteX3" fmla="*/ 0 w 1800000"/>
                <a:gd name="connsiteY3" fmla="*/ 325202 h 415202"/>
                <a:gd name="connsiteX4" fmla="*/ 991440 w 1800000"/>
                <a:gd name="connsiteY4" fmla="*/ 326642 h 415202"/>
                <a:gd name="connsiteX0" fmla="*/ 861526 w 1800000"/>
                <a:gd name="connsiteY0" fmla="*/ 0 h 415190"/>
                <a:gd name="connsiteX1" fmla="*/ 1800000 w 1800000"/>
                <a:gd name="connsiteY1" fmla="*/ 325190 h 415190"/>
                <a:gd name="connsiteX2" fmla="*/ 900000 w 1800000"/>
                <a:gd name="connsiteY2" fmla="*/ 415190 h 415190"/>
                <a:gd name="connsiteX3" fmla="*/ 0 w 1800000"/>
                <a:gd name="connsiteY3" fmla="*/ 325190 h 415190"/>
                <a:gd name="connsiteX4" fmla="*/ 991440 w 1800000"/>
                <a:gd name="connsiteY4" fmla="*/ 326630 h 415190"/>
                <a:gd name="connsiteX0" fmla="*/ 861526 w 1802421"/>
                <a:gd name="connsiteY0" fmla="*/ 0 h 415190"/>
                <a:gd name="connsiteX1" fmla="*/ 1800000 w 1802421"/>
                <a:gd name="connsiteY1" fmla="*/ 325190 h 415190"/>
                <a:gd name="connsiteX2" fmla="*/ 900000 w 1802421"/>
                <a:gd name="connsiteY2" fmla="*/ 415190 h 415190"/>
                <a:gd name="connsiteX3" fmla="*/ 0 w 1802421"/>
                <a:gd name="connsiteY3" fmla="*/ 325190 h 415190"/>
                <a:gd name="connsiteX4" fmla="*/ 991440 w 1802421"/>
                <a:gd name="connsiteY4" fmla="*/ 326630 h 415190"/>
                <a:gd name="connsiteX0" fmla="*/ 861526 w 1802421"/>
                <a:gd name="connsiteY0" fmla="*/ 0 h 415190"/>
                <a:gd name="connsiteX1" fmla="*/ 1800000 w 1802421"/>
                <a:gd name="connsiteY1" fmla="*/ 325190 h 415190"/>
                <a:gd name="connsiteX2" fmla="*/ 900000 w 1802421"/>
                <a:gd name="connsiteY2" fmla="*/ 415190 h 415190"/>
                <a:gd name="connsiteX3" fmla="*/ 0 w 1802421"/>
                <a:gd name="connsiteY3" fmla="*/ 325190 h 415190"/>
                <a:gd name="connsiteX4" fmla="*/ 991440 w 1802421"/>
                <a:gd name="connsiteY4" fmla="*/ 326630 h 415190"/>
                <a:gd name="connsiteX0" fmla="*/ 861526 w 1805041"/>
                <a:gd name="connsiteY0" fmla="*/ 0 h 415190"/>
                <a:gd name="connsiteX1" fmla="*/ 1800000 w 1805041"/>
                <a:gd name="connsiteY1" fmla="*/ 325190 h 415190"/>
                <a:gd name="connsiteX2" fmla="*/ 900000 w 1805041"/>
                <a:gd name="connsiteY2" fmla="*/ 415190 h 415190"/>
                <a:gd name="connsiteX3" fmla="*/ 0 w 1805041"/>
                <a:gd name="connsiteY3" fmla="*/ 325190 h 415190"/>
                <a:gd name="connsiteX4" fmla="*/ 991440 w 1805041"/>
                <a:gd name="connsiteY4" fmla="*/ 326630 h 415190"/>
                <a:gd name="connsiteX0" fmla="*/ 862148 w 1805663"/>
                <a:gd name="connsiteY0" fmla="*/ 0 h 415662"/>
                <a:gd name="connsiteX1" fmla="*/ 1800622 w 1805663"/>
                <a:gd name="connsiteY1" fmla="*/ 325190 h 415662"/>
                <a:gd name="connsiteX2" fmla="*/ 900622 w 1805663"/>
                <a:gd name="connsiteY2" fmla="*/ 415190 h 415662"/>
                <a:gd name="connsiteX3" fmla="*/ 0 w 1805663"/>
                <a:gd name="connsiteY3" fmla="*/ 296114 h 415662"/>
                <a:gd name="connsiteX4" fmla="*/ 992062 w 1805663"/>
                <a:gd name="connsiteY4" fmla="*/ 326630 h 41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5663" h="415662">
                  <a:moveTo>
                    <a:pt x="862148" y="0"/>
                  </a:moveTo>
                  <a:cubicBezTo>
                    <a:pt x="1569207" y="99243"/>
                    <a:pt x="1847561" y="240932"/>
                    <a:pt x="1800622" y="325190"/>
                  </a:cubicBezTo>
                  <a:cubicBezTo>
                    <a:pt x="1764373" y="387404"/>
                    <a:pt x="1200726" y="420036"/>
                    <a:pt x="900622" y="415190"/>
                  </a:cubicBezTo>
                  <a:cubicBezTo>
                    <a:pt x="600518" y="410344"/>
                    <a:pt x="0" y="345820"/>
                    <a:pt x="0" y="296114"/>
                  </a:cubicBezTo>
                  <a:cubicBezTo>
                    <a:pt x="0" y="246408"/>
                    <a:pt x="403316" y="213628"/>
                    <a:pt x="992062" y="326630"/>
                  </a:cubicBezTo>
                </a:path>
              </a:pathLst>
            </a:custGeom>
            <a:noFill/>
            <a:ln w="76200">
              <a:solidFill>
                <a:srgbClr val="FF3300">
                  <a:alpha val="85098"/>
                </a:srgbClr>
              </a:solidFill>
              <a:head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rot="420000">
              <a:off x="1932908" y="3754874"/>
              <a:ext cx="2510233" cy="494802"/>
            </a:xfrm>
            <a:custGeom>
              <a:avLst/>
              <a:gdLst>
                <a:gd name="connsiteX0" fmla="*/ 0 w 2520000"/>
                <a:gd name="connsiteY0" fmla="*/ 90000 h 180000"/>
                <a:gd name="connsiteX1" fmla="*/ 1260000 w 2520000"/>
                <a:gd name="connsiteY1" fmla="*/ 0 h 180000"/>
                <a:gd name="connsiteX2" fmla="*/ 2520000 w 2520000"/>
                <a:gd name="connsiteY2" fmla="*/ 90000 h 180000"/>
                <a:gd name="connsiteX3" fmla="*/ 1260000 w 2520000"/>
                <a:gd name="connsiteY3" fmla="*/ 180000 h 180000"/>
                <a:gd name="connsiteX4" fmla="*/ 0 w 2520000"/>
                <a:gd name="connsiteY4" fmla="*/ 90000 h 180000"/>
                <a:gd name="connsiteX0" fmla="*/ 1260000 w 2520000"/>
                <a:gd name="connsiteY0" fmla="*/ 0 h 180000"/>
                <a:gd name="connsiteX1" fmla="*/ 2520000 w 2520000"/>
                <a:gd name="connsiteY1" fmla="*/ 90000 h 180000"/>
                <a:gd name="connsiteX2" fmla="*/ 1260000 w 2520000"/>
                <a:gd name="connsiteY2" fmla="*/ 180000 h 180000"/>
                <a:gd name="connsiteX3" fmla="*/ 0 w 2520000"/>
                <a:gd name="connsiteY3" fmla="*/ 90000 h 180000"/>
                <a:gd name="connsiteX4" fmla="*/ 1351440 w 2520000"/>
                <a:gd name="connsiteY4" fmla="*/ 91440 h 180000"/>
                <a:gd name="connsiteX0" fmla="*/ 1260000 w 2520000"/>
                <a:gd name="connsiteY0" fmla="*/ 0 h 180000"/>
                <a:gd name="connsiteX1" fmla="*/ 2520000 w 2520000"/>
                <a:gd name="connsiteY1" fmla="*/ 90000 h 180000"/>
                <a:gd name="connsiteX2" fmla="*/ 1260000 w 2520000"/>
                <a:gd name="connsiteY2" fmla="*/ 180000 h 180000"/>
                <a:gd name="connsiteX3" fmla="*/ 0 w 2520000"/>
                <a:gd name="connsiteY3" fmla="*/ 90000 h 180000"/>
                <a:gd name="connsiteX4" fmla="*/ 1351440 w 2520000"/>
                <a:gd name="connsiteY4" fmla="*/ 91440 h 180000"/>
                <a:gd name="connsiteX0" fmla="*/ 1204446 w 2520000"/>
                <a:gd name="connsiteY0" fmla="*/ 0 h 573834"/>
                <a:gd name="connsiteX1" fmla="*/ 2520000 w 2520000"/>
                <a:gd name="connsiteY1" fmla="*/ 483834 h 573834"/>
                <a:gd name="connsiteX2" fmla="*/ 1260000 w 2520000"/>
                <a:gd name="connsiteY2" fmla="*/ 573834 h 573834"/>
                <a:gd name="connsiteX3" fmla="*/ 0 w 2520000"/>
                <a:gd name="connsiteY3" fmla="*/ 483834 h 573834"/>
                <a:gd name="connsiteX4" fmla="*/ 1351440 w 2520000"/>
                <a:gd name="connsiteY4" fmla="*/ 485274 h 573834"/>
                <a:gd name="connsiteX0" fmla="*/ 1204446 w 2520000"/>
                <a:gd name="connsiteY0" fmla="*/ 0 h 573834"/>
                <a:gd name="connsiteX1" fmla="*/ 2520000 w 2520000"/>
                <a:gd name="connsiteY1" fmla="*/ 483834 h 573834"/>
                <a:gd name="connsiteX2" fmla="*/ 1260000 w 2520000"/>
                <a:gd name="connsiteY2" fmla="*/ 573834 h 573834"/>
                <a:gd name="connsiteX3" fmla="*/ 0 w 2520000"/>
                <a:gd name="connsiteY3" fmla="*/ 483834 h 573834"/>
                <a:gd name="connsiteX4" fmla="*/ 1351440 w 2520000"/>
                <a:gd name="connsiteY4" fmla="*/ 485274 h 573834"/>
                <a:gd name="connsiteX0" fmla="*/ 1204446 w 2522973"/>
                <a:gd name="connsiteY0" fmla="*/ 0 h 573834"/>
                <a:gd name="connsiteX1" fmla="*/ 2520000 w 2522973"/>
                <a:gd name="connsiteY1" fmla="*/ 483834 h 573834"/>
                <a:gd name="connsiteX2" fmla="*/ 1260000 w 2522973"/>
                <a:gd name="connsiteY2" fmla="*/ 573834 h 573834"/>
                <a:gd name="connsiteX3" fmla="*/ 0 w 2522973"/>
                <a:gd name="connsiteY3" fmla="*/ 483834 h 573834"/>
                <a:gd name="connsiteX4" fmla="*/ 1351440 w 2522973"/>
                <a:gd name="connsiteY4" fmla="*/ 485274 h 573834"/>
                <a:gd name="connsiteX0" fmla="*/ 1204446 w 2522973"/>
                <a:gd name="connsiteY0" fmla="*/ 0 h 573834"/>
                <a:gd name="connsiteX1" fmla="*/ 2520000 w 2522973"/>
                <a:gd name="connsiteY1" fmla="*/ 483834 h 573834"/>
                <a:gd name="connsiteX2" fmla="*/ 1260000 w 2522973"/>
                <a:gd name="connsiteY2" fmla="*/ 573834 h 573834"/>
                <a:gd name="connsiteX3" fmla="*/ 0 w 2522973"/>
                <a:gd name="connsiteY3" fmla="*/ 483834 h 573834"/>
                <a:gd name="connsiteX4" fmla="*/ 1351440 w 2522973"/>
                <a:gd name="connsiteY4" fmla="*/ 485274 h 573834"/>
                <a:gd name="connsiteX0" fmla="*/ 1204446 w 2526217"/>
                <a:gd name="connsiteY0" fmla="*/ 0 h 573834"/>
                <a:gd name="connsiteX1" fmla="*/ 2520000 w 2526217"/>
                <a:gd name="connsiteY1" fmla="*/ 483834 h 573834"/>
                <a:gd name="connsiteX2" fmla="*/ 1260000 w 2526217"/>
                <a:gd name="connsiteY2" fmla="*/ 573834 h 573834"/>
                <a:gd name="connsiteX3" fmla="*/ 0 w 2526217"/>
                <a:gd name="connsiteY3" fmla="*/ 483834 h 573834"/>
                <a:gd name="connsiteX4" fmla="*/ 1351440 w 2526217"/>
                <a:gd name="connsiteY4" fmla="*/ 485274 h 573834"/>
                <a:gd name="connsiteX0" fmla="*/ 1187940 w 2509711"/>
                <a:gd name="connsiteY0" fmla="*/ 0 h 576192"/>
                <a:gd name="connsiteX1" fmla="*/ 2503494 w 2509711"/>
                <a:gd name="connsiteY1" fmla="*/ 483834 h 576192"/>
                <a:gd name="connsiteX2" fmla="*/ 1243494 w 2509711"/>
                <a:gd name="connsiteY2" fmla="*/ 573834 h 576192"/>
                <a:gd name="connsiteX3" fmla="*/ 0 w 2509711"/>
                <a:gd name="connsiteY3" fmla="*/ 424508 h 576192"/>
                <a:gd name="connsiteX4" fmla="*/ 1334934 w 2509711"/>
                <a:gd name="connsiteY4" fmla="*/ 485274 h 576192"/>
                <a:gd name="connsiteX0" fmla="*/ 1248198 w 2510233"/>
                <a:gd name="connsiteY0" fmla="*/ 0 h 494802"/>
                <a:gd name="connsiteX1" fmla="*/ 2503494 w 2510233"/>
                <a:gd name="connsiteY1" fmla="*/ 402444 h 494802"/>
                <a:gd name="connsiteX2" fmla="*/ 1243494 w 2510233"/>
                <a:gd name="connsiteY2" fmla="*/ 492444 h 494802"/>
                <a:gd name="connsiteX3" fmla="*/ 0 w 2510233"/>
                <a:gd name="connsiteY3" fmla="*/ 343118 h 494802"/>
                <a:gd name="connsiteX4" fmla="*/ 1334934 w 2510233"/>
                <a:gd name="connsiteY4" fmla="*/ 403884 h 494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233" h="494802">
                  <a:moveTo>
                    <a:pt x="1248198" y="0"/>
                  </a:moveTo>
                  <a:cubicBezTo>
                    <a:pt x="1946521" y="98066"/>
                    <a:pt x="2583011" y="295452"/>
                    <a:pt x="2503494" y="402444"/>
                  </a:cubicBezTo>
                  <a:cubicBezTo>
                    <a:pt x="2431230" y="482767"/>
                    <a:pt x="1660743" y="502332"/>
                    <a:pt x="1243494" y="492444"/>
                  </a:cubicBezTo>
                  <a:cubicBezTo>
                    <a:pt x="826245" y="482556"/>
                    <a:pt x="0" y="392824"/>
                    <a:pt x="0" y="343118"/>
                  </a:cubicBezTo>
                  <a:cubicBezTo>
                    <a:pt x="0" y="293412"/>
                    <a:pt x="555950" y="282633"/>
                    <a:pt x="1334934" y="403884"/>
                  </a:cubicBezTo>
                </a:path>
              </a:pathLst>
            </a:custGeom>
            <a:noFill/>
            <a:ln w="76200">
              <a:solidFill>
                <a:srgbClr val="FF33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rot="420000">
              <a:off x="2612006" y="4467855"/>
              <a:ext cx="1082005" cy="326827"/>
            </a:xfrm>
            <a:custGeom>
              <a:avLst/>
              <a:gdLst>
                <a:gd name="connsiteX0" fmla="*/ 0 w 1080000"/>
                <a:gd name="connsiteY0" fmla="*/ 90000 h 180000"/>
                <a:gd name="connsiteX1" fmla="*/ 540000 w 1080000"/>
                <a:gd name="connsiteY1" fmla="*/ 0 h 180000"/>
                <a:gd name="connsiteX2" fmla="*/ 1080000 w 1080000"/>
                <a:gd name="connsiteY2" fmla="*/ 90000 h 180000"/>
                <a:gd name="connsiteX3" fmla="*/ 540000 w 1080000"/>
                <a:gd name="connsiteY3" fmla="*/ 180000 h 180000"/>
                <a:gd name="connsiteX4" fmla="*/ 0 w 1080000"/>
                <a:gd name="connsiteY4" fmla="*/ 90000 h 180000"/>
                <a:gd name="connsiteX0" fmla="*/ 540000 w 1080000"/>
                <a:gd name="connsiteY0" fmla="*/ 0 h 180000"/>
                <a:gd name="connsiteX1" fmla="*/ 1080000 w 1080000"/>
                <a:gd name="connsiteY1" fmla="*/ 90000 h 180000"/>
                <a:gd name="connsiteX2" fmla="*/ 540000 w 1080000"/>
                <a:gd name="connsiteY2" fmla="*/ 180000 h 180000"/>
                <a:gd name="connsiteX3" fmla="*/ 0 w 1080000"/>
                <a:gd name="connsiteY3" fmla="*/ 90000 h 180000"/>
                <a:gd name="connsiteX4" fmla="*/ 631440 w 1080000"/>
                <a:gd name="connsiteY4" fmla="*/ 91440 h 180000"/>
                <a:gd name="connsiteX0" fmla="*/ 524371 w 1080000"/>
                <a:gd name="connsiteY0" fmla="*/ 0 h 326827"/>
                <a:gd name="connsiteX1" fmla="*/ 1080000 w 1080000"/>
                <a:gd name="connsiteY1" fmla="*/ 236827 h 326827"/>
                <a:gd name="connsiteX2" fmla="*/ 540000 w 1080000"/>
                <a:gd name="connsiteY2" fmla="*/ 326827 h 326827"/>
                <a:gd name="connsiteX3" fmla="*/ 0 w 1080000"/>
                <a:gd name="connsiteY3" fmla="*/ 236827 h 326827"/>
                <a:gd name="connsiteX4" fmla="*/ 631440 w 1080000"/>
                <a:gd name="connsiteY4" fmla="*/ 238267 h 326827"/>
                <a:gd name="connsiteX0" fmla="*/ 524371 w 1080000"/>
                <a:gd name="connsiteY0" fmla="*/ 0 h 326827"/>
                <a:gd name="connsiteX1" fmla="*/ 1080000 w 1080000"/>
                <a:gd name="connsiteY1" fmla="*/ 236827 h 326827"/>
                <a:gd name="connsiteX2" fmla="*/ 540000 w 1080000"/>
                <a:gd name="connsiteY2" fmla="*/ 326827 h 326827"/>
                <a:gd name="connsiteX3" fmla="*/ 0 w 1080000"/>
                <a:gd name="connsiteY3" fmla="*/ 236827 h 326827"/>
                <a:gd name="connsiteX4" fmla="*/ 631440 w 1080000"/>
                <a:gd name="connsiteY4" fmla="*/ 238267 h 326827"/>
                <a:gd name="connsiteX0" fmla="*/ 524371 w 1080969"/>
                <a:gd name="connsiteY0" fmla="*/ 0 h 326827"/>
                <a:gd name="connsiteX1" fmla="*/ 1080000 w 1080969"/>
                <a:gd name="connsiteY1" fmla="*/ 236827 h 326827"/>
                <a:gd name="connsiteX2" fmla="*/ 540000 w 1080969"/>
                <a:gd name="connsiteY2" fmla="*/ 326827 h 326827"/>
                <a:gd name="connsiteX3" fmla="*/ 0 w 1080969"/>
                <a:gd name="connsiteY3" fmla="*/ 236827 h 326827"/>
                <a:gd name="connsiteX4" fmla="*/ 631440 w 1080969"/>
                <a:gd name="connsiteY4" fmla="*/ 238267 h 326827"/>
                <a:gd name="connsiteX0" fmla="*/ 524371 w 1080969"/>
                <a:gd name="connsiteY0" fmla="*/ 0 h 326827"/>
                <a:gd name="connsiteX1" fmla="*/ 1080000 w 1080969"/>
                <a:gd name="connsiteY1" fmla="*/ 236827 h 326827"/>
                <a:gd name="connsiteX2" fmla="*/ 540000 w 1080969"/>
                <a:gd name="connsiteY2" fmla="*/ 326827 h 326827"/>
                <a:gd name="connsiteX3" fmla="*/ 0 w 1080969"/>
                <a:gd name="connsiteY3" fmla="*/ 236827 h 326827"/>
                <a:gd name="connsiteX4" fmla="*/ 631440 w 1080969"/>
                <a:gd name="connsiteY4" fmla="*/ 238267 h 326827"/>
                <a:gd name="connsiteX0" fmla="*/ 524371 w 1080969"/>
                <a:gd name="connsiteY0" fmla="*/ 0 h 326827"/>
                <a:gd name="connsiteX1" fmla="*/ 1080000 w 1080969"/>
                <a:gd name="connsiteY1" fmla="*/ 236827 h 326827"/>
                <a:gd name="connsiteX2" fmla="*/ 540000 w 1080969"/>
                <a:gd name="connsiteY2" fmla="*/ 326827 h 326827"/>
                <a:gd name="connsiteX3" fmla="*/ 0 w 1080969"/>
                <a:gd name="connsiteY3" fmla="*/ 236827 h 326827"/>
                <a:gd name="connsiteX4" fmla="*/ 631440 w 1080969"/>
                <a:gd name="connsiteY4" fmla="*/ 238267 h 326827"/>
                <a:gd name="connsiteX0" fmla="*/ 524371 w 1082005"/>
                <a:gd name="connsiteY0" fmla="*/ 0 h 326827"/>
                <a:gd name="connsiteX1" fmla="*/ 1080000 w 1082005"/>
                <a:gd name="connsiteY1" fmla="*/ 236827 h 326827"/>
                <a:gd name="connsiteX2" fmla="*/ 540000 w 1082005"/>
                <a:gd name="connsiteY2" fmla="*/ 326827 h 326827"/>
                <a:gd name="connsiteX3" fmla="*/ 0 w 1082005"/>
                <a:gd name="connsiteY3" fmla="*/ 236827 h 326827"/>
                <a:gd name="connsiteX4" fmla="*/ 631440 w 1082005"/>
                <a:gd name="connsiteY4" fmla="*/ 238267 h 326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005" h="326827">
                  <a:moveTo>
                    <a:pt x="524371" y="0"/>
                  </a:moveTo>
                  <a:cubicBezTo>
                    <a:pt x="983403" y="79210"/>
                    <a:pt x="1099350" y="162353"/>
                    <a:pt x="1080000" y="236827"/>
                  </a:cubicBezTo>
                  <a:cubicBezTo>
                    <a:pt x="1053564" y="300919"/>
                    <a:pt x="838234" y="326827"/>
                    <a:pt x="540000" y="326827"/>
                  </a:cubicBezTo>
                  <a:cubicBezTo>
                    <a:pt x="241766" y="326827"/>
                    <a:pt x="0" y="286533"/>
                    <a:pt x="0" y="236827"/>
                  </a:cubicBezTo>
                  <a:cubicBezTo>
                    <a:pt x="0" y="187121"/>
                    <a:pt x="241766" y="146827"/>
                    <a:pt x="631440" y="238267"/>
                  </a:cubicBezTo>
                </a:path>
              </a:pathLst>
            </a:custGeom>
            <a:noFill/>
            <a:ln w="76200">
              <a:solidFill>
                <a:srgbClr val="FF3300">
                  <a:alpha val="69804"/>
                </a:srgbClr>
              </a:solidFill>
              <a:head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rot="420000">
              <a:off x="3164303" y="4715455"/>
              <a:ext cx="270000" cy="172010"/>
            </a:xfrm>
            <a:custGeom>
              <a:avLst/>
              <a:gdLst>
                <a:gd name="connsiteX0" fmla="*/ 0 w 540000"/>
                <a:gd name="connsiteY0" fmla="*/ 54000 h 108000"/>
                <a:gd name="connsiteX1" fmla="*/ 270000 w 540000"/>
                <a:gd name="connsiteY1" fmla="*/ 0 h 108000"/>
                <a:gd name="connsiteX2" fmla="*/ 540000 w 540000"/>
                <a:gd name="connsiteY2" fmla="*/ 54000 h 108000"/>
                <a:gd name="connsiteX3" fmla="*/ 270000 w 540000"/>
                <a:gd name="connsiteY3" fmla="*/ 108000 h 108000"/>
                <a:gd name="connsiteX4" fmla="*/ 0 w 540000"/>
                <a:gd name="connsiteY4" fmla="*/ 54000 h 108000"/>
                <a:gd name="connsiteX0" fmla="*/ 270000 w 540000"/>
                <a:gd name="connsiteY0" fmla="*/ 0 h 108000"/>
                <a:gd name="connsiteX1" fmla="*/ 540000 w 540000"/>
                <a:gd name="connsiteY1" fmla="*/ 54000 h 108000"/>
                <a:gd name="connsiteX2" fmla="*/ 270000 w 540000"/>
                <a:gd name="connsiteY2" fmla="*/ 108000 h 108000"/>
                <a:gd name="connsiteX3" fmla="*/ 0 w 540000"/>
                <a:gd name="connsiteY3" fmla="*/ 54000 h 108000"/>
                <a:gd name="connsiteX4" fmla="*/ 361440 w 540000"/>
                <a:gd name="connsiteY4" fmla="*/ 91440 h 108000"/>
                <a:gd name="connsiteX0" fmla="*/ 270000 w 540005"/>
                <a:gd name="connsiteY0" fmla="*/ 56762 h 164762"/>
                <a:gd name="connsiteX1" fmla="*/ 264063 w 540005"/>
                <a:gd name="connsiteY1" fmla="*/ 856 h 164762"/>
                <a:gd name="connsiteX2" fmla="*/ 540000 w 540005"/>
                <a:gd name="connsiteY2" fmla="*/ 110762 h 164762"/>
                <a:gd name="connsiteX3" fmla="*/ 270000 w 540005"/>
                <a:gd name="connsiteY3" fmla="*/ 164762 h 164762"/>
                <a:gd name="connsiteX4" fmla="*/ 0 w 540005"/>
                <a:gd name="connsiteY4" fmla="*/ 110762 h 164762"/>
                <a:gd name="connsiteX5" fmla="*/ 361440 w 540005"/>
                <a:gd name="connsiteY5" fmla="*/ 148202 h 164762"/>
                <a:gd name="connsiteX0" fmla="*/ 264063 w 540005"/>
                <a:gd name="connsiteY0" fmla="*/ 0 h 163906"/>
                <a:gd name="connsiteX1" fmla="*/ 540000 w 540005"/>
                <a:gd name="connsiteY1" fmla="*/ 109906 h 163906"/>
                <a:gd name="connsiteX2" fmla="*/ 270000 w 540005"/>
                <a:gd name="connsiteY2" fmla="*/ 163906 h 163906"/>
                <a:gd name="connsiteX3" fmla="*/ 0 w 540005"/>
                <a:gd name="connsiteY3" fmla="*/ 109906 h 163906"/>
                <a:gd name="connsiteX4" fmla="*/ 361440 w 540005"/>
                <a:gd name="connsiteY4" fmla="*/ 147346 h 163906"/>
                <a:gd name="connsiteX0" fmla="*/ 264063 w 540239"/>
                <a:gd name="connsiteY0" fmla="*/ 0 h 163906"/>
                <a:gd name="connsiteX1" fmla="*/ 540000 w 540239"/>
                <a:gd name="connsiteY1" fmla="*/ 109906 h 163906"/>
                <a:gd name="connsiteX2" fmla="*/ 270000 w 540239"/>
                <a:gd name="connsiteY2" fmla="*/ 163906 h 163906"/>
                <a:gd name="connsiteX3" fmla="*/ 0 w 540239"/>
                <a:gd name="connsiteY3" fmla="*/ 109906 h 163906"/>
                <a:gd name="connsiteX4" fmla="*/ 361440 w 540239"/>
                <a:gd name="connsiteY4" fmla="*/ 147346 h 163906"/>
                <a:gd name="connsiteX0" fmla="*/ 257014 w 540232"/>
                <a:gd name="connsiteY0" fmla="*/ 0 h 182233"/>
                <a:gd name="connsiteX1" fmla="*/ 540000 w 540232"/>
                <a:gd name="connsiteY1" fmla="*/ 128233 h 182233"/>
                <a:gd name="connsiteX2" fmla="*/ 270000 w 540232"/>
                <a:gd name="connsiteY2" fmla="*/ 182233 h 182233"/>
                <a:gd name="connsiteX3" fmla="*/ 0 w 540232"/>
                <a:gd name="connsiteY3" fmla="*/ 128233 h 182233"/>
                <a:gd name="connsiteX4" fmla="*/ 361440 w 540232"/>
                <a:gd name="connsiteY4" fmla="*/ 165673 h 182233"/>
                <a:gd name="connsiteX0" fmla="*/ 257014 w 540232"/>
                <a:gd name="connsiteY0" fmla="*/ 0 h 182233"/>
                <a:gd name="connsiteX1" fmla="*/ 540000 w 540232"/>
                <a:gd name="connsiteY1" fmla="*/ 128233 h 182233"/>
                <a:gd name="connsiteX2" fmla="*/ 270000 w 540232"/>
                <a:gd name="connsiteY2" fmla="*/ 182233 h 182233"/>
                <a:gd name="connsiteX3" fmla="*/ 0 w 540232"/>
                <a:gd name="connsiteY3" fmla="*/ 128233 h 182233"/>
                <a:gd name="connsiteX0" fmla="*/ 257014 w 540000"/>
                <a:gd name="connsiteY0" fmla="*/ 0 h 182233"/>
                <a:gd name="connsiteX1" fmla="*/ 540000 w 540000"/>
                <a:gd name="connsiteY1" fmla="*/ 128233 h 182233"/>
                <a:gd name="connsiteX2" fmla="*/ 270000 w 540000"/>
                <a:gd name="connsiteY2" fmla="*/ 182233 h 182233"/>
                <a:gd name="connsiteX3" fmla="*/ 0 w 540000"/>
                <a:gd name="connsiteY3" fmla="*/ 128233 h 182233"/>
                <a:gd name="connsiteX0" fmla="*/ 257014 w 540000"/>
                <a:gd name="connsiteY0" fmla="*/ 0 h 182233"/>
                <a:gd name="connsiteX1" fmla="*/ 540000 w 540000"/>
                <a:gd name="connsiteY1" fmla="*/ 128233 h 182233"/>
                <a:gd name="connsiteX2" fmla="*/ 270000 w 540000"/>
                <a:gd name="connsiteY2" fmla="*/ 182233 h 182233"/>
                <a:gd name="connsiteX3" fmla="*/ 0 w 540000"/>
                <a:gd name="connsiteY3" fmla="*/ 128233 h 182233"/>
                <a:gd name="connsiteX0" fmla="*/ 257014 w 540000"/>
                <a:gd name="connsiteY0" fmla="*/ 0 h 182233"/>
                <a:gd name="connsiteX1" fmla="*/ 540000 w 540000"/>
                <a:gd name="connsiteY1" fmla="*/ 128233 h 182233"/>
                <a:gd name="connsiteX2" fmla="*/ 270000 w 540000"/>
                <a:gd name="connsiteY2" fmla="*/ 182233 h 182233"/>
                <a:gd name="connsiteX3" fmla="*/ 0 w 540000"/>
                <a:gd name="connsiteY3" fmla="*/ 128233 h 182233"/>
                <a:gd name="connsiteX0" fmla="*/ 0 w 282986"/>
                <a:gd name="connsiteY0" fmla="*/ 0 h 182233"/>
                <a:gd name="connsiteX1" fmla="*/ 282986 w 282986"/>
                <a:gd name="connsiteY1" fmla="*/ 128233 h 182233"/>
                <a:gd name="connsiteX2" fmla="*/ 12986 w 282986"/>
                <a:gd name="connsiteY2" fmla="*/ 182233 h 182233"/>
                <a:gd name="connsiteX0" fmla="*/ 40481 w 270000"/>
                <a:gd name="connsiteY0" fmla="*/ 0 h 167234"/>
                <a:gd name="connsiteX1" fmla="*/ 270000 w 270000"/>
                <a:gd name="connsiteY1" fmla="*/ 113234 h 167234"/>
                <a:gd name="connsiteX2" fmla="*/ 0 w 270000"/>
                <a:gd name="connsiteY2" fmla="*/ 167234 h 167234"/>
                <a:gd name="connsiteX0" fmla="*/ 42427 w 270000"/>
                <a:gd name="connsiteY0" fmla="*/ 0 h 172418"/>
                <a:gd name="connsiteX1" fmla="*/ 270000 w 270000"/>
                <a:gd name="connsiteY1" fmla="*/ 118418 h 172418"/>
                <a:gd name="connsiteX2" fmla="*/ 0 w 270000"/>
                <a:gd name="connsiteY2" fmla="*/ 172418 h 172418"/>
                <a:gd name="connsiteX0" fmla="*/ 43940 w 270000"/>
                <a:gd name="connsiteY0" fmla="*/ 0 h 165778"/>
                <a:gd name="connsiteX1" fmla="*/ 270000 w 270000"/>
                <a:gd name="connsiteY1" fmla="*/ 111778 h 165778"/>
                <a:gd name="connsiteX2" fmla="*/ 0 w 270000"/>
                <a:gd name="connsiteY2" fmla="*/ 165778 h 165778"/>
                <a:gd name="connsiteX0" fmla="*/ 36264 w 270000"/>
                <a:gd name="connsiteY0" fmla="*/ 0 h 172010"/>
                <a:gd name="connsiteX1" fmla="*/ 270000 w 270000"/>
                <a:gd name="connsiteY1" fmla="*/ 118010 h 172010"/>
                <a:gd name="connsiteX2" fmla="*/ 0 w 270000"/>
                <a:gd name="connsiteY2" fmla="*/ 172010 h 172010"/>
                <a:gd name="connsiteX0" fmla="*/ 36264 w 270000"/>
                <a:gd name="connsiteY0" fmla="*/ 0 h 172010"/>
                <a:gd name="connsiteX1" fmla="*/ 270000 w 270000"/>
                <a:gd name="connsiteY1" fmla="*/ 118010 h 172010"/>
                <a:gd name="connsiteX2" fmla="*/ 0 w 270000"/>
                <a:gd name="connsiteY2" fmla="*/ 172010 h 172010"/>
              </a:gdLst>
              <a:ahLst/>
              <a:cxnLst>
                <a:cxn ang="0">
                  <a:pos x="connsiteX0" y="connsiteY0"/>
                </a:cxn>
                <a:cxn ang="0">
                  <a:pos x="connsiteX1" y="connsiteY1"/>
                </a:cxn>
                <a:cxn ang="0">
                  <a:pos x="connsiteX2" y="connsiteY2"/>
                </a:cxn>
              </a:cxnLst>
              <a:rect l="l" t="t" r="r" b="b"/>
              <a:pathLst>
                <a:path w="270000" h="172010">
                  <a:moveTo>
                    <a:pt x="36264" y="0"/>
                  </a:moveTo>
                  <a:cubicBezTo>
                    <a:pt x="114728" y="18582"/>
                    <a:pt x="267696" y="42953"/>
                    <a:pt x="270000" y="118010"/>
                  </a:cubicBezTo>
                  <a:cubicBezTo>
                    <a:pt x="269917" y="155313"/>
                    <a:pt x="149117" y="172010"/>
                    <a:pt x="0" y="172010"/>
                  </a:cubicBezTo>
                </a:path>
              </a:pathLst>
            </a:custGeom>
            <a:noFill/>
            <a:ln w="76200">
              <a:solidFill>
                <a:srgbClr val="FF3300">
                  <a:alpha val="50196"/>
                </a:srgbClr>
              </a:solidFill>
              <a:head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スライド番号プレースホルダー 3"/>
          <p:cNvSpPr>
            <a:spLocks noGrp="1"/>
          </p:cNvSpPr>
          <p:nvPr>
            <p:ph type="sldNum" sz="quarter" idx="11"/>
          </p:nvPr>
        </p:nvSpPr>
        <p:spPr/>
        <p:txBody>
          <a:bodyPr/>
          <a:lstStyle/>
          <a:p>
            <a:fld id="{7D5A2C38-BF5A-4117-A3B3-4E986D472ED9}" type="slidenum">
              <a:rPr kumimoji="1" lang="ja-JP" altLang="en-US" smtClean="0"/>
              <a:t>36</a:t>
            </a:fld>
            <a:endParaRPr kumimoji="1" lang="ja-JP" altLang="en-US" dirty="0"/>
          </a:p>
        </p:txBody>
      </p:sp>
      <p:sp>
        <p:nvSpPr>
          <p:cNvPr id="45" name="Rectangle 8"/>
          <p:cNvSpPr>
            <a:spLocks noChangeArrowheads="1"/>
          </p:cNvSpPr>
          <p:nvPr/>
        </p:nvSpPr>
        <p:spPr bwMode="auto">
          <a:xfrm>
            <a:off x="110427" y="260648"/>
            <a:ext cx="7921625"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 tIns="45705" rIns="91411" bIns="45705"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ja-JP" altLang="en-US" sz="3600" dirty="0">
                <a:solidFill>
                  <a:schemeClr val="tx2">
                    <a:lumMod val="60000"/>
                    <a:lumOff val="40000"/>
                  </a:schemeClr>
                </a:solidFill>
                <a:ea typeface="HGPｺﾞｼｯｸE" pitchFamily="50" charset="-128"/>
              </a:rPr>
              <a:t>マネジメントは、変化する生き物</a:t>
            </a:r>
          </a:p>
        </p:txBody>
      </p:sp>
      <p:sp>
        <p:nvSpPr>
          <p:cNvPr id="46" name="Rectangle 17"/>
          <p:cNvSpPr>
            <a:spLocks noChangeArrowheads="1"/>
          </p:cNvSpPr>
          <p:nvPr/>
        </p:nvSpPr>
        <p:spPr bwMode="auto">
          <a:xfrm>
            <a:off x="185547" y="911670"/>
            <a:ext cx="8100000" cy="75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lnSpc>
                <a:spcPct val="80000"/>
              </a:lnSpc>
              <a:spcBef>
                <a:spcPct val="20000"/>
              </a:spcBef>
              <a:buFont typeface="Wingdings" pitchFamily="2" charset="2"/>
              <a:buChar char="Ø"/>
            </a:pPr>
            <a:r>
              <a:rPr lang="ja-JP" altLang="en-US" sz="2000" b="1" dirty="0">
                <a:solidFill>
                  <a:srgbClr val="323232"/>
                </a:solidFill>
                <a:latin typeface="HG丸ｺﾞｼｯｸM-PRO" pitchFamily="50" charset="-128"/>
                <a:ea typeface="HG丸ｺﾞｼｯｸM-PRO" pitchFamily="50" charset="-128"/>
              </a:rPr>
              <a:t>全体のマネジメントに基づくと個別施策を推進</a:t>
            </a:r>
            <a:endParaRPr lang="en-US" altLang="ja-JP" sz="2000" b="1" dirty="0">
              <a:solidFill>
                <a:srgbClr val="323232"/>
              </a:solidFill>
              <a:latin typeface="HG丸ｺﾞｼｯｸM-PRO" pitchFamily="50" charset="-128"/>
              <a:ea typeface="HG丸ｺﾞｼｯｸM-PRO" pitchFamily="50" charset="-128"/>
            </a:endParaRPr>
          </a:p>
          <a:p>
            <a:pPr eaLnBrk="1" hangingPunct="1">
              <a:lnSpc>
                <a:spcPct val="80000"/>
              </a:lnSpc>
              <a:spcBef>
                <a:spcPct val="20000"/>
              </a:spcBef>
              <a:buFont typeface="Wingdings" pitchFamily="2" charset="2"/>
              <a:buChar char="Ø"/>
            </a:pPr>
            <a:r>
              <a:rPr lang="ja-JP" altLang="en-US" sz="2000" b="1" dirty="0">
                <a:solidFill>
                  <a:srgbClr val="323232"/>
                </a:solidFill>
                <a:latin typeface="HG丸ｺﾞｼｯｸM-PRO" pitchFamily="50" charset="-128"/>
                <a:ea typeface="HG丸ｺﾞｼｯｸM-PRO" pitchFamily="50" charset="-128"/>
              </a:rPr>
              <a:t>継続的に評価・改善によりスパイラルアップを図り、持続可能な橋梁マネジメントの実現を目指す</a:t>
            </a:r>
            <a:endParaRPr lang="en-US" altLang="ja-JP" sz="2000" b="1" dirty="0">
              <a:solidFill>
                <a:srgbClr val="323232"/>
              </a:solidFill>
              <a:latin typeface="HG丸ｺﾞｼｯｸM-PRO" pitchFamily="50" charset="-128"/>
              <a:ea typeface="HG丸ｺﾞｼｯｸM-PRO" pitchFamily="50" charset="-128"/>
            </a:endParaRPr>
          </a:p>
        </p:txBody>
      </p:sp>
      <p:sp>
        <p:nvSpPr>
          <p:cNvPr id="48" name="正方形/長方形 47"/>
          <p:cNvSpPr/>
          <p:nvPr/>
        </p:nvSpPr>
        <p:spPr>
          <a:xfrm>
            <a:off x="647704" y="5170479"/>
            <a:ext cx="2520000" cy="61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b" anchorCtr="0"/>
          <a:lstStyle/>
          <a:p>
            <a:pPr marL="285750" indent="-285750">
              <a:buFont typeface="Wingdings" panose="05000000000000000000" pitchFamily="2" charset="2"/>
              <a:buChar char="u"/>
              <a:defRPr/>
            </a:pPr>
            <a:r>
              <a:rPr lang="ja-JP" altLang="en-US" sz="1200" b="1" dirty="0">
                <a:solidFill>
                  <a:schemeClr val="tx1"/>
                </a:solidFill>
                <a:latin typeface="HGｺﾞｼｯｸM" panose="020B0609000000000000" pitchFamily="49" charset="-128"/>
                <a:ea typeface="HGｺﾞｼｯｸM" panose="020B0609000000000000" pitchFamily="49" charset="-128"/>
              </a:rPr>
              <a:t>業務レベルの設定</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a:p>
            <a:pPr marL="285750" indent="-285750">
              <a:buFont typeface="Wingdings" panose="05000000000000000000" pitchFamily="2" charset="2"/>
              <a:buChar char="u"/>
              <a:defRPr/>
            </a:pPr>
            <a:r>
              <a:rPr lang="ja-JP" altLang="en-US" sz="1200" b="1" dirty="0">
                <a:solidFill>
                  <a:schemeClr val="tx1"/>
                </a:solidFill>
                <a:latin typeface="HGｺﾞｼｯｸM" panose="020B0609000000000000" pitchFamily="49" charset="-128"/>
                <a:ea typeface="HGｺﾞｼｯｸM" panose="020B0609000000000000" pitchFamily="49" charset="-128"/>
              </a:rPr>
              <a:t>セカンドオピニオン</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p:txBody>
      </p:sp>
      <p:sp>
        <p:nvSpPr>
          <p:cNvPr id="49" name="正方形/長方形 48"/>
          <p:cNvSpPr/>
          <p:nvPr/>
        </p:nvSpPr>
        <p:spPr>
          <a:xfrm>
            <a:off x="845456" y="4095152"/>
            <a:ext cx="1656000" cy="61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b" anchorCtr="0"/>
          <a:lstStyle/>
          <a:p>
            <a:pPr marL="285750" indent="-285750">
              <a:buFont typeface="Wingdings" panose="05000000000000000000" pitchFamily="2" charset="2"/>
              <a:buChar char="u"/>
              <a:defRPr/>
            </a:pPr>
            <a:r>
              <a:rPr lang="ja-JP" altLang="en-US" sz="1200" b="1" dirty="0">
                <a:solidFill>
                  <a:schemeClr val="tx1"/>
                </a:solidFill>
                <a:latin typeface="HGｺﾞｼｯｸM" panose="020B0609000000000000" pitchFamily="49" charset="-128"/>
                <a:ea typeface="HGｺﾞｼｯｸM" panose="020B0609000000000000" pitchFamily="49" charset="-128"/>
              </a:rPr>
              <a:t>橋梁維持管理システムの構築</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a:p>
            <a:pPr marL="285750" indent="-285750">
              <a:buFont typeface="Wingdings" panose="05000000000000000000" pitchFamily="2" charset="2"/>
              <a:buChar char="u"/>
              <a:defRPr/>
            </a:pPr>
            <a:r>
              <a:rPr lang="en-US" altLang="ja-JP" sz="1200" b="1" dirty="0">
                <a:solidFill>
                  <a:schemeClr val="tx1"/>
                </a:solidFill>
                <a:latin typeface="HGｺﾞｼｯｸM" panose="020B0609000000000000" pitchFamily="49" charset="-128"/>
                <a:ea typeface="HGｺﾞｼｯｸM" panose="020B0609000000000000" pitchFamily="49" charset="-128"/>
              </a:rPr>
              <a:t>BIM</a:t>
            </a:r>
            <a:r>
              <a:rPr lang="ja-JP" altLang="en-US" sz="1200" b="1" dirty="0">
                <a:solidFill>
                  <a:schemeClr val="tx1"/>
                </a:solidFill>
                <a:latin typeface="HGｺﾞｼｯｸM" panose="020B0609000000000000" pitchFamily="49" charset="-128"/>
                <a:ea typeface="HGｺﾞｼｯｸM" panose="020B0609000000000000" pitchFamily="49" charset="-128"/>
              </a:rPr>
              <a:t>の導入</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p:txBody>
      </p:sp>
      <p:sp>
        <p:nvSpPr>
          <p:cNvPr id="50" name="正方形/長方形 49"/>
          <p:cNvSpPr/>
          <p:nvPr/>
        </p:nvSpPr>
        <p:spPr>
          <a:xfrm>
            <a:off x="251728" y="2528968"/>
            <a:ext cx="1872000" cy="61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b" anchorCtr="0"/>
          <a:lstStyle/>
          <a:p>
            <a:pPr marL="285750" indent="-285750">
              <a:buFont typeface="Wingdings" panose="05000000000000000000" pitchFamily="2" charset="2"/>
              <a:buChar char="u"/>
              <a:defRPr/>
            </a:pPr>
            <a:r>
              <a:rPr lang="ja-JP" altLang="en-US" sz="1200" b="1" dirty="0">
                <a:solidFill>
                  <a:schemeClr val="tx1"/>
                </a:solidFill>
                <a:latin typeface="HGｺﾞｼｯｸM" panose="020B0609000000000000" pitchFamily="49" charset="-128"/>
                <a:ea typeface="HGｺﾞｼｯｸM" panose="020B0609000000000000" pitchFamily="49" charset="-128"/>
              </a:rPr>
              <a:t>フィールド提供</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a:p>
            <a:pPr marL="285750" indent="-285750">
              <a:buFont typeface="Wingdings" panose="05000000000000000000" pitchFamily="2" charset="2"/>
              <a:buChar char="u"/>
              <a:defRPr/>
            </a:pPr>
            <a:r>
              <a:rPr lang="ja-JP" altLang="en-US" sz="1200" b="1" dirty="0">
                <a:solidFill>
                  <a:srgbClr val="000066"/>
                </a:solidFill>
                <a:latin typeface="HGｺﾞｼｯｸM" panose="020B0609000000000000" pitchFamily="49" charset="-128"/>
                <a:ea typeface="HGｺﾞｼｯｸM" panose="020B0609000000000000" pitchFamily="49" charset="-128"/>
              </a:rPr>
              <a:t>モニタリング技術等の検証・導入</a:t>
            </a:r>
            <a:endParaRPr lang="en-US" altLang="ja-JP" sz="1200" b="1" dirty="0">
              <a:solidFill>
                <a:srgbClr val="000066"/>
              </a:solidFill>
              <a:latin typeface="HGｺﾞｼｯｸM" panose="020B0609000000000000" pitchFamily="49" charset="-128"/>
              <a:ea typeface="HGｺﾞｼｯｸM" panose="020B0609000000000000" pitchFamily="49" charset="-128"/>
            </a:endParaRPr>
          </a:p>
        </p:txBody>
      </p:sp>
      <p:sp>
        <p:nvSpPr>
          <p:cNvPr id="52" name="正方形/長方形 51"/>
          <p:cNvSpPr/>
          <p:nvPr/>
        </p:nvSpPr>
        <p:spPr>
          <a:xfrm>
            <a:off x="6432973" y="3879008"/>
            <a:ext cx="2520000" cy="61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b" anchorCtr="0"/>
          <a:lstStyle/>
          <a:p>
            <a:pPr marL="285750" indent="-285750">
              <a:buFont typeface="Wingdings" panose="05000000000000000000" pitchFamily="2" charset="2"/>
              <a:buChar char="u"/>
              <a:defRPr/>
            </a:pPr>
            <a:r>
              <a:rPr lang="ja-JP" altLang="en-US" sz="1200" b="1" dirty="0">
                <a:solidFill>
                  <a:schemeClr val="tx1"/>
                </a:solidFill>
                <a:latin typeface="HGｺﾞｼｯｸM" panose="020B0609000000000000" pitchFamily="49" charset="-128"/>
                <a:ea typeface="HGｺﾞｼｯｸM" panose="020B0609000000000000" pitchFamily="49" charset="-128"/>
              </a:rPr>
              <a:t>研究協力の推進</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a:p>
            <a:pPr marL="285750" indent="-285750">
              <a:buFont typeface="Wingdings" panose="05000000000000000000" pitchFamily="2" charset="2"/>
              <a:buChar char="u"/>
              <a:defRPr/>
            </a:pPr>
            <a:r>
              <a:rPr lang="ja-JP" altLang="en-US" sz="1200" b="1" dirty="0">
                <a:solidFill>
                  <a:srgbClr val="000066"/>
                </a:solidFill>
                <a:latin typeface="HGｺﾞｼｯｸM" panose="020B0609000000000000" pitchFamily="49" charset="-128"/>
                <a:ea typeface="HGｺﾞｼｯｸM" panose="020B0609000000000000" pitchFamily="49" charset="-128"/>
              </a:rPr>
              <a:t>包括的民間委託などの新たなしくみの導入</a:t>
            </a:r>
            <a:endParaRPr lang="en-US" altLang="ja-JP" sz="1200" b="1" dirty="0">
              <a:solidFill>
                <a:srgbClr val="000066"/>
              </a:solidFill>
              <a:latin typeface="HGｺﾞｼｯｸM" panose="020B0609000000000000" pitchFamily="49" charset="-128"/>
              <a:ea typeface="HGｺﾞｼｯｸM" panose="020B0609000000000000" pitchFamily="49" charset="-128"/>
            </a:endParaRPr>
          </a:p>
        </p:txBody>
      </p:sp>
      <p:grpSp>
        <p:nvGrpSpPr>
          <p:cNvPr id="36" name="グループ化 35"/>
          <p:cNvGrpSpPr/>
          <p:nvPr/>
        </p:nvGrpSpPr>
        <p:grpSpPr>
          <a:xfrm>
            <a:off x="2339872" y="4797152"/>
            <a:ext cx="1080000" cy="1080000"/>
            <a:chOff x="4382504" y="734390"/>
            <a:chExt cx="1080000" cy="1080000"/>
          </a:xfrm>
        </p:grpSpPr>
        <p:sp>
          <p:nvSpPr>
            <p:cNvPr id="35" name="円/楕円 34"/>
            <p:cNvSpPr/>
            <p:nvPr/>
          </p:nvSpPr>
          <p:spPr>
            <a:xfrm>
              <a:off x="4472504" y="824390"/>
              <a:ext cx="900000" cy="900000"/>
            </a:xfrm>
            <a:prstGeom prst="ellipse">
              <a:avLst/>
            </a:prstGeom>
            <a:gradFill flip="none" rotWithShape="1">
              <a:gsLst>
                <a:gs pos="0">
                  <a:srgbClr val="99CC00">
                    <a:tint val="66000"/>
                    <a:satMod val="160000"/>
                  </a:srgbClr>
                </a:gs>
                <a:gs pos="50000">
                  <a:srgbClr val="99CC00">
                    <a:tint val="44500"/>
                    <a:satMod val="160000"/>
                  </a:srgbClr>
                </a:gs>
                <a:gs pos="100000">
                  <a:srgbClr val="99CC00">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8" name="正方形/長方形 17"/>
            <p:cNvSpPr/>
            <p:nvPr/>
          </p:nvSpPr>
          <p:spPr>
            <a:xfrm>
              <a:off x="4382504" y="734390"/>
              <a:ext cx="1080000" cy="10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HGｺﾞｼｯｸM" panose="020B0609000000000000" pitchFamily="49" charset="-128"/>
                  <a:ea typeface="HGｺﾞｼｯｸM" panose="020B0609000000000000" pitchFamily="49" charset="-128"/>
                </a:rPr>
                <a:t>精度の高い</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a:p>
              <a:pPr algn="ctr"/>
              <a:r>
                <a:rPr lang="ja-JP" altLang="en-US" sz="1200" b="1" dirty="0">
                  <a:solidFill>
                    <a:schemeClr val="tx1"/>
                  </a:solidFill>
                  <a:latin typeface="HGｺﾞｼｯｸM" panose="020B0609000000000000" pitchFamily="49" charset="-128"/>
                  <a:ea typeface="HGｺﾞｼｯｸM" panose="020B0609000000000000" pitchFamily="49" charset="-128"/>
                </a:rPr>
                <a:t>点検・診断</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a:p>
              <a:pPr algn="ctr"/>
              <a:r>
                <a:rPr lang="ja-JP" altLang="en-US" sz="1200" b="1" dirty="0">
                  <a:solidFill>
                    <a:schemeClr val="tx1"/>
                  </a:solidFill>
                  <a:latin typeface="HGｺﾞｼｯｸM" panose="020B0609000000000000" pitchFamily="49" charset="-128"/>
                  <a:ea typeface="HGｺﾞｼｯｸM" panose="020B0609000000000000" pitchFamily="49" charset="-128"/>
                </a:rPr>
                <a:t>の実施</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p:txBody>
        </p:sp>
      </p:grpSp>
      <p:grpSp>
        <p:nvGrpSpPr>
          <p:cNvPr id="34" name="グループ化 33"/>
          <p:cNvGrpSpPr/>
          <p:nvPr/>
        </p:nvGrpSpPr>
        <p:grpSpPr>
          <a:xfrm>
            <a:off x="5959775" y="4371737"/>
            <a:ext cx="1080000" cy="1080000"/>
            <a:chOff x="5999739" y="1201560"/>
            <a:chExt cx="1080000" cy="1080000"/>
          </a:xfrm>
        </p:grpSpPr>
        <p:sp>
          <p:nvSpPr>
            <p:cNvPr id="33" name="円/楕円 32"/>
            <p:cNvSpPr/>
            <p:nvPr/>
          </p:nvSpPr>
          <p:spPr>
            <a:xfrm>
              <a:off x="6089739" y="1291560"/>
              <a:ext cx="900000" cy="900000"/>
            </a:xfrm>
            <a:prstGeom prst="ellipse">
              <a:avLst/>
            </a:prstGeom>
            <a:gradFill flip="none" rotWithShape="1">
              <a:gsLst>
                <a:gs pos="0">
                  <a:srgbClr val="99CC00">
                    <a:tint val="66000"/>
                    <a:satMod val="160000"/>
                  </a:srgbClr>
                </a:gs>
                <a:gs pos="50000">
                  <a:srgbClr val="99CC00">
                    <a:tint val="44500"/>
                    <a:satMod val="160000"/>
                  </a:srgbClr>
                </a:gs>
                <a:gs pos="100000">
                  <a:srgbClr val="99CC00">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0" name="正方形/長方形 19"/>
            <p:cNvSpPr/>
            <p:nvPr/>
          </p:nvSpPr>
          <p:spPr>
            <a:xfrm>
              <a:off x="5999739" y="1201560"/>
              <a:ext cx="1080000" cy="10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HGｺﾞｼｯｸM" panose="020B0609000000000000" pitchFamily="49" charset="-128"/>
                  <a:ea typeface="HGｺﾞｼｯｸM" panose="020B0609000000000000" pitchFamily="49" charset="-128"/>
                </a:rPr>
                <a:t>戦略的な</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a:p>
              <a:pPr algn="ctr"/>
              <a:r>
                <a:rPr lang="ja-JP" altLang="en-US" sz="1200" b="1" dirty="0">
                  <a:solidFill>
                    <a:schemeClr val="tx1"/>
                  </a:solidFill>
                  <a:latin typeface="HGｺﾞｼｯｸM" panose="020B0609000000000000" pitchFamily="49" charset="-128"/>
                  <a:ea typeface="HGｺﾞｼｯｸM" panose="020B0609000000000000" pitchFamily="49" charset="-128"/>
                </a:rPr>
                <a:t>更新の推進</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p:txBody>
        </p:sp>
      </p:grpSp>
      <p:grpSp>
        <p:nvGrpSpPr>
          <p:cNvPr id="40" name="グループ化 39"/>
          <p:cNvGrpSpPr/>
          <p:nvPr/>
        </p:nvGrpSpPr>
        <p:grpSpPr>
          <a:xfrm>
            <a:off x="3531972" y="5201443"/>
            <a:ext cx="1080000" cy="1080000"/>
            <a:chOff x="2034785" y="3490844"/>
            <a:chExt cx="1080000" cy="1080000"/>
          </a:xfrm>
        </p:grpSpPr>
        <p:sp>
          <p:nvSpPr>
            <p:cNvPr id="39" name="円/楕円 38"/>
            <p:cNvSpPr/>
            <p:nvPr/>
          </p:nvSpPr>
          <p:spPr>
            <a:xfrm>
              <a:off x="2124785" y="3580844"/>
              <a:ext cx="900000" cy="900000"/>
            </a:xfrm>
            <a:prstGeom prst="ellipse">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4" name="正方形/長方形 23"/>
            <p:cNvSpPr/>
            <p:nvPr/>
          </p:nvSpPr>
          <p:spPr>
            <a:xfrm>
              <a:off x="2034785" y="3490844"/>
              <a:ext cx="1080000" cy="10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HGｺﾞｼｯｸM" panose="020B0609000000000000" pitchFamily="49" charset="-128"/>
                  <a:ea typeface="HGｺﾞｼｯｸM" panose="020B0609000000000000" pitchFamily="49" charset="-128"/>
                </a:rPr>
                <a:t>実態と</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a:p>
              <a:pPr algn="ctr"/>
              <a:r>
                <a:rPr lang="ja-JP" altLang="en-US" sz="1200" b="1" dirty="0">
                  <a:solidFill>
                    <a:schemeClr val="tx1"/>
                  </a:solidFill>
                  <a:latin typeface="HGｺﾞｼｯｸM" panose="020B0609000000000000" pitchFamily="49" charset="-128"/>
                  <a:ea typeface="HGｺﾞｼｯｸM" panose="020B0609000000000000" pitchFamily="49" charset="-128"/>
                </a:rPr>
                <a:t>合致した</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a:p>
              <a:pPr algn="ctr"/>
              <a:r>
                <a:rPr lang="ja-JP" altLang="en-US" sz="1200" b="1" dirty="0">
                  <a:solidFill>
                    <a:schemeClr val="tx1"/>
                  </a:solidFill>
                  <a:latin typeface="HGｺﾞｼｯｸM" panose="020B0609000000000000" pitchFamily="49" charset="-128"/>
                  <a:ea typeface="HGｺﾞｼｯｸM" panose="020B0609000000000000" pitchFamily="49" charset="-128"/>
                </a:rPr>
                <a:t>計画策定</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p:txBody>
        </p:sp>
      </p:grpSp>
      <p:grpSp>
        <p:nvGrpSpPr>
          <p:cNvPr id="38" name="グループ化 37"/>
          <p:cNvGrpSpPr/>
          <p:nvPr/>
        </p:nvGrpSpPr>
        <p:grpSpPr>
          <a:xfrm>
            <a:off x="5509766" y="2138200"/>
            <a:ext cx="1080000" cy="1080000"/>
            <a:chOff x="681379" y="2934326"/>
            <a:chExt cx="1080000" cy="1080000"/>
          </a:xfrm>
        </p:grpSpPr>
        <p:sp>
          <p:nvSpPr>
            <p:cNvPr id="37" name="円/楕円 36"/>
            <p:cNvSpPr/>
            <p:nvPr/>
          </p:nvSpPr>
          <p:spPr>
            <a:xfrm>
              <a:off x="704586" y="3085010"/>
              <a:ext cx="900000" cy="900000"/>
            </a:xfrm>
            <a:prstGeom prst="ellipse">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5" name="正方形/長方形 24"/>
            <p:cNvSpPr/>
            <p:nvPr/>
          </p:nvSpPr>
          <p:spPr>
            <a:xfrm>
              <a:off x="681379" y="2934326"/>
              <a:ext cx="1080000" cy="10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rgbClr val="000066"/>
                  </a:solidFill>
                  <a:latin typeface="HGｺﾞｼｯｸM" panose="020B0609000000000000" pitchFamily="49" charset="-128"/>
                  <a:ea typeface="HGｺﾞｼｯｸM" panose="020B0609000000000000" pitchFamily="49" charset="-128"/>
                </a:rPr>
                <a:t>情報の</a:t>
              </a:r>
              <a:endParaRPr lang="en-US" altLang="ja-JP" sz="1200" b="1" dirty="0">
                <a:solidFill>
                  <a:srgbClr val="000066"/>
                </a:solidFill>
                <a:latin typeface="HGｺﾞｼｯｸM" panose="020B0609000000000000" pitchFamily="49" charset="-128"/>
                <a:ea typeface="HGｺﾞｼｯｸM" panose="020B0609000000000000" pitchFamily="49" charset="-128"/>
              </a:endParaRPr>
            </a:p>
            <a:p>
              <a:pPr algn="ctr"/>
              <a:r>
                <a:rPr lang="ja-JP" altLang="en-US" sz="1200" b="1" dirty="0">
                  <a:solidFill>
                    <a:srgbClr val="000066"/>
                  </a:solidFill>
                  <a:latin typeface="HGｺﾞｼｯｸM" panose="020B0609000000000000" pitchFamily="49" charset="-128"/>
                  <a:ea typeface="HGｺﾞｼｯｸM" panose="020B0609000000000000" pitchFamily="49" charset="-128"/>
                </a:rPr>
                <a:t>発信と</a:t>
              </a:r>
              <a:endParaRPr lang="en-US" altLang="ja-JP" sz="1200" b="1" dirty="0">
                <a:solidFill>
                  <a:srgbClr val="000066"/>
                </a:solidFill>
                <a:latin typeface="HGｺﾞｼｯｸM" panose="020B0609000000000000" pitchFamily="49" charset="-128"/>
                <a:ea typeface="HGｺﾞｼｯｸM" panose="020B0609000000000000" pitchFamily="49" charset="-128"/>
              </a:endParaRPr>
            </a:p>
            <a:p>
              <a:pPr algn="ctr"/>
              <a:r>
                <a:rPr lang="ja-JP" altLang="en-US" sz="1200" b="1" dirty="0">
                  <a:solidFill>
                    <a:srgbClr val="000066"/>
                  </a:solidFill>
                  <a:latin typeface="HGｺﾞｼｯｸM" panose="020B0609000000000000" pitchFamily="49" charset="-128"/>
                  <a:ea typeface="HGｺﾞｼｯｸM" panose="020B0609000000000000" pitchFamily="49" charset="-128"/>
                </a:rPr>
                <a:t>理解醸成</a:t>
              </a:r>
              <a:endParaRPr lang="en-US" altLang="ja-JP" sz="1200" b="1" dirty="0">
                <a:solidFill>
                  <a:srgbClr val="000066"/>
                </a:solidFill>
                <a:latin typeface="HGｺﾞｼｯｸM" panose="020B0609000000000000" pitchFamily="49" charset="-128"/>
                <a:ea typeface="HGｺﾞｼｯｸM" panose="020B0609000000000000" pitchFamily="49" charset="-128"/>
              </a:endParaRPr>
            </a:p>
          </p:txBody>
        </p:sp>
      </p:grpSp>
      <p:grpSp>
        <p:nvGrpSpPr>
          <p:cNvPr id="30" name="グループ化 29"/>
          <p:cNvGrpSpPr/>
          <p:nvPr/>
        </p:nvGrpSpPr>
        <p:grpSpPr>
          <a:xfrm>
            <a:off x="4032000" y="4056815"/>
            <a:ext cx="1080000" cy="1080000"/>
            <a:chOff x="2548978" y="5102129"/>
            <a:chExt cx="1080000" cy="1080000"/>
          </a:xfrm>
        </p:grpSpPr>
        <p:sp>
          <p:nvSpPr>
            <p:cNvPr id="29" name="円/楕円 28"/>
            <p:cNvSpPr/>
            <p:nvPr/>
          </p:nvSpPr>
          <p:spPr>
            <a:xfrm>
              <a:off x="2638978" y="5192129"/>
              <a:ext cx="900000" cy="900000"/>
            </a:xfrm>
            <a:prstGeom prst="ellipse">
              <a:avLst/>
            </a:prstGeom>
            <a:solidFill>
              <a:srgbClr val="FF0000"/>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17" name="正方形/長方形 16"/>
            <p:cNvSpPr/>
            <p:nvPr/>
          </p:nvSpPr>
          <p:spPr>
            <a:xfrm>
              <a:off x="2548978" y="5102129"/>
              <a:ext cx="1080000" cy="10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HGｺﾞｼｯｸM" panose="020B0609000000000000" pitchFamily="49" charset="-128"/>
                  <a:ea typeface="HGｺﾞｼｯｸM" panose="020B0609000000000000" pitchFamily="49" charset="-128"/>
                </a:rPr>
                <a:t>橋梁</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a:p>
              <a:pPr algn="ctr"/>
              <a:r>
                <a:rPr lang="ja-JP" altLang="en-US" sz="1200" b="1" dirty="0">
                  <a:solidFill>
                    <a:schemeClr val="tx1"/>
                  </a:solidFill>
                  <a:latin typeface="HGｺﾞｼｯｸM" panose="020B0609000000000000" pitchFamily="49" charset="-128"/>
                  <a:ea typeface="HGｺﾞｼｯｸM" panose="020B0609000000000000" pitchFamily="49" charset="-128"/>
                </a:rPr>
                <a:t>トリアージ</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a:p>
              <a:pPr algn="ctr"/>
              <a:r>
                <a:rPr lang="ja-JP" altLang="en-US" sz="1200" b="1" dirty="0">
                  <a:solidFill>
                    <a:schemeClr val="tx1"/>
                  </a:solidFill>
                  <a:latin typeface="HGｺﾞｼｯｸM" panose="020B0609000000000000" pitchFamily="49" charset="-128"/>
                  <a:ea typeface="HGｺﾞｼｯｸM" panose="020B0609000000000000" pitchFamily="49" charset="-128"/>
                </a:rPr>
                <a:t>の推進</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p:txBody>
        </p:sp>
      </p:grpSp>
      <p:grpSp>
        <p:nvGrpSpPr>
          <p:cNvPr id="42" name="グループ化 41"/>
          <p:cNvGrpSpPr/>
          <p:nvPr/>
        </p:nvGrpSpPr>
        <p:grpSpPr>
          <a:xfrm>
            <a:off x="2260029" y="3717152"/>
            <a:ext cx="1080000" cy="1080000"/>
            <a:chOff x="4886612" y="5855384"/>
            <a:chExt cx="1080000" cy="1080000"/>
          </a:xfrm>
        </p:grpSpPr>
        <p:sp>
          <p:nvSpPr>
            <p:cNvPr id="41" name="円/楕円 40"/>
            <p:cNvSpPr/>
            <p:nvPr/>
          </p:nvSpPr>
          <p:spPr>
            <a:xfrm>
              <a:off x="4976612" y="5945384"/>
              <a:ext cx="900000" cy="900000"/>
            </a:xfrm>
            <a:prstGeom prst="ellipse">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3" name="正方形/長方形 22"/>
            <p:cNvSpPr/>
            <p:nvPr/>
          </p:nvSpPr>
          <p:spPr>
            <a:xfrm>
              <a:off x="4886612" y="5855384"/>
              <a:ext cx="1080000" cy="10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HGｺﾞｼｯｸM" panose="020B0609000000000000" pitchFamily="49" charset="-128"/>
                  <a:ea typeface="HGｺﾞｼｯｸM" panose="020B0609000000000000" pitchFamily="49" charset="-128"/>
                </a:rPr>
                <a:t>データの</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a:p>
              <a:pPr algn="ctr"/>
              <a:r>
                <a:rPr lang="ja-JP" altLang="en-US" sz="1200" b="1" dirty="0">
                  <a:solidFill>
                    <a:schemeClr val="tx1"/>
                  </a:solidFill>
                  <a:latin typeface="HGｺﾞｼｯｸM" panose="020B0609000000000000" pitchFamily="49" charset="-128"/>
                  <a:ea typeface="HGｺﾞｼｯｸM" panose="020B0609000000000000" pitchFamily="49" charset="-128"/>
                </a:rPr>
                <a:t>確実な保存</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a:p>
              <a:pPr algn="ctr"/>
              <a:r>
                <a:rPr lang="ja-JP" altLang="en-US" sz="1200" b="1" dirty="0">
                  <a:solidFill>
                    <a:schemeClr val="tx1"/>
                  </a:solidFill>
                  <a:latin typeface="HGｺﾞｼｯｸM" panose="020B0609000000000000" pitchFamily="49" charset="-128"/>
                  <a:ea typeface="HGｺﾞｼｯｸM" panose="020B0609000000000000" pitchFamily="49" charset="-128"/>
                </a:rPr>
                <a:t>利活用の</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a:p>
              <a:pPr algn="ctr"/>
              <a:r>
                <a:rPr lang="ja-JP" altLang="en-US" sz="1200" b="1" dirty="0">
                  <a:solidFill>
                    <a:schemeClr val="tx1"/>
                  </a:solidFill>
                  <a:latin typeface="HGｺﾞｼｯｸM" panose="020B0609000000000000" pitchFamily="49" charset="-128"/>
                  <a:ea typeface="HGｺﾞｼｯｸM" panose="020B0609000000000000" pitchFamily="49" charset="-128"/>
                </a:rPr>
                <a:t>推進</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p:txBody>
        </p:sp>
      </p:grpSp>
      <p:grpSp>
        <p:nvGrpSpPr>
          <p:cNvPr id="43" name="グループ化 42"/>
          <p:cNvGrpSpPr/>
          <p:nvPr/>
        </p:nvGrpSpPr>
        <p:grpSpPr>
          <a:xfrm>
            <a:off x="1421456" y="2887937"/>
            <a:ext cx="1080000" cy="1080000"/>
            <a:chOff x="6895925" y="4869160"/>
            <a:chExt cx="1080000" cy="1080000"/>
          </a:xfrm>
        </p:grpSpPr>
        <p:sp>
          <p:nvSpPr>
            <p:cNvPr id="28" name="円/楕円 27"/>
            <p:cNvSpPr/>
            <p:nvPr/>
          </p:nvSpPr>
          <p:spPr>
            <a:xfrm>
              <a:off x="6985925" y="4959160"/>
              <a:ext cx="900000" cy="900000"/>
            </a:xfrm>
            <a:prstGeom prst="ellipse">
              <a:avLst/>
            </a:prstGeom>
            <a:gradFill flip="none" rotWithShape="1">
              <a:gsLst>
                <a:gs pos="0">
                  <a:srgbClr val="323232">
                    <a:tint val="66000"/>
                    <a:satMod val="160000"/>
                  </a:srgbClr>
                </a:gs>
                <a:gs pos="50000">
                  <a:srgbClr val="323232">
                    <a:tint val="44500"/>
                    <a:satMod val="160000"/>
                  </a:srgbClr>
                </a:gs>
                <a:gs pos="100000">
                  <a:srgbClr val="323232">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2" name="正方形/長方形 21"/>
            <p:cNvSpPr/>
            <p:nvPr/>
          </p:nvSpPr>
          <p:spPr>
            <a:xfrm>
              <a:off x="6895925" y="4869160"/>
              <a:ext cx="1080000" cy="10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HGｺﾞｼｯｸM" panose="020B0609000000000000" pitchFamily="49" charset="-128"/>
                  <a:ea typeface="HGｺﾞｼｯｸM" panose="020B0609000000000000" pitchFamily="49" charset="-128"/>
                </a:rPr>
                <a:t>新たな技術</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a:p>
              <a:pPr algn="ctr"/>
              <a:r>
                <a:rPr lang="ja-JP" altLang="en-US" sz="1200" b="1" dirty="0">
                  <a:solidFill>
                    <a:schemeClr val="tx1"/>
                  </a:solidFill>
                  <a:latin typeface="HGｺﾞｼｯｸM" panose="020B0609000000000000" pitchFamily="49" charset="-128"/>
                  <a:ea typeface="HGｺﾞｼｯｸM" panose="020B0609000000000000" pitchFamily="49" charset="-128"/>
                </a:rPr>
                <a:t>の積極的な</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a:p>
              <a:pPr algn="ctr"/>
              <a:r>
                <a:rPr lang="ja-JP" altLang="en-US" sz="1200" b="1" dirty="0">
                  <a:solidFill>
                    <a:schemeClr val="tx1"/>
                  </a:solidFill>
                  <a:latin typeface="HGｺﾞｼｯｸM" panose="020B0609000000000000" pitchFamily="49" charset="-128"/>
                  <a:ea typeface="HGｺﾞｼｯｸM" panose="020B0609000000000000" pitchFamily="49" charset="-128"/>
                </a:rPr>
                <a:t>導入</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p:txBody>
        </p:sp>
      </p:grpSp>
      <p:grpSp>
        <p:nvGrpSpPr>
          <p:cNvPr id="27" name="グループ化 26"/>
          <p:cNvGrpSpPr/>
          <p:nvPr/>
        </p:nvGrpSpPr>
        <p:grpSpPr>
          <a:xfrm>
            <a:off x="5454608" y="3501008"/>
            <a:ext cx="1080000" cy="1080000"/>
            <a:chOff x="7079859" y="972950"/>
            <a:chExt cx="1080000" cy="1080000"/>
          </a:xfrm>
        </p:grpSpPr>
        <p:sp>
          <p:nvSpPr>
            <p:cNvPr id="26" name="円/楕円 25"/>
            <p:cNvSpPr/>
            <p:nvPr/>
          </p:nvSpPr>
          <p:spPr>
            <a:xfrm>
              <a:off x="7169859" y="1062950"/>
              <a:ext cx="900000" cy="900000"/>
            </a:xfrm>
            <a:prstGeom prst="ellipse">
              <a:avLst/>
            </a:prstGeom>
            <a:gradFill flip="none" rotWithShape="1">
              <a:gsLst>
                <a:gs pos="0">
                  <a:srgbClr val="323232">
                    <a:tint val="66000"/>
                    <a:satMod val="160000"/>
                  </a:srgbClr>
                </a:gs>
                <a:gs pos="50000">
                  <a:srgbClr val="323232">
                    <a:tint val="44500"/>
                    <a:satMod val="160000"/>
                  </a:srgbClr>
                </a:gs>
                <a:gs pos="100000">
                  <a:srgbClr val="323232">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1" name="正方形/長方形 20"/>
            <p:cNvSpPr/>
            <p:nvPr/>
          </p:nvSpPr>
          <p:spPr>
            <a:xfrm>
              <a:off x="7079859" y="972950"/>
              <a:ext cx="1080000" cy="10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HGｺﾞｼｯｸM" panose="020B0609000000000000" pitchFamily="49" charset="-128"/>
                  <a:ea typeface="HGｺﾞｼｯｸM" panose="020B0609000000000000" pitchFamily="49" charset="-128"/>
                </a:rPr>
                <a:t>民間等との</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a:p>
              <a:pPr algn="ctr"/>
              <a:r>
                <a:rPr lang="ja-JP" altLang="en-US" sz="1200" b="1" dirty="0">
                  <a:solidFill>
                    <a:schemeClr val="tx1"/>
                  </a:solidFill>
                  <a:latin typeface="HGｺﾞｼｯｸM" panose="020B0609000000000000" pitchFamily="49" charset="-128"/>
                  <a:ea typeface="HGｺﾞｼｯｸM" panose="020B0609000000000000" pitchFamily="49" charset="-128"/>
                </a:rPr>
                <a:t>連携の推進</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p:txBody>
        </p:sp>
      </p:grpSp>
      <p:grpSp>
        <p:nvGrpSpPr>
          <p:cNvPr id="32" name="グループ化 31"/>
          <p:cNvGrpSpPr/>
          <p:nvPr/>
        </p:nvGrpSpPr>
        <p:grpSpPr>
          <a:xfrm>
            <a:off x="5148064" y="5085304"/>
            <a:ext cx="1080000" cy="1080000"/>
            <a:chOff x="1837172" y="1098766"/>
            <a:chExt cx="1080000" cy="1080000"/>
          </a:xfrm>
        </p:grpSpPr>
        <p:sp>
          <p:nvSpPr>
            <p:cNvPr id="31" name="円/楕円 30"/>
            <p:cNvSpPr/>
            <p:nvPr/>
          </p:nvSpPr>
          <p:spPr>
            <a:xfrm>
              <a:off x="1927172" y="1188766"/>
              <a:ext cx="900000" cy="900000"/>
            </a:xfrm>
            <a:prstGeom prst="ellipse">
              <a:avLst/>
            </a:prstGeom>
            <a:gradFill flip="none" rotWithShape="1">
              <a:gsLst>
                <a:gs pos="0">
                  <a:srgbClr val="99CC00">
                    <a:tint val="66000"/>
                    <a:satMod val="160000"/>
                  </a:srgbClr>
                </a:gs>
                <a:gs pos="50000">
                  <a:srgbClr val="99CC00">
                    <a:tint val="44500"/>
                    <a:satMod val="160000"/>
                  </a:srgbClr>
                </a:gs>
                <a:gs pos="100000">
                  <a:srgbClr val="99CC00">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9" name="正方形/長方形 18"/>
            <p:cNvSpPr/>
            <p:nvPr/>
          </p:nvSpPr>
          <p:spPr>
            <a:xfrm>
              <a:off x="1837172" y="1098766"/>
              <a:ext cx="1080000" cy="10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HGｺﾞｼｯｸM" panose="020B0609000000000000" pitchFamily="49" charset="-128"/>
                  <a:ea typeface="HGｺﾞｼｯｸM" panose="020B0609000000000000" pitchFamily="49" charset="-128"/>
                </a:rPr>
                <a:t>的確な</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a:p>
              <a:pPr algn="ctr"/>
              <a:r>
                <a:rPr lang="ja-JP" altLang="en-US" sz="1200" b="1" dirty="0">
                  <a:solidFill>
                    <a:schemeClr val="tx1"/>
                  </a:solidFill>
                  <a:latin typeface="HGｺﾞｼｯｸM" panose="020B0609000000000000" pitchFamily="49" charset="-128"/>
                  <a:ea typeface="HGｺﾞｼｯｸM" panose="020B0609000000000000" pitchFamily="49" charset="-128"/>
                </a:rPr>
                <a:t>維持修繕</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a:p>
              <a:pPr algn="ctr"/>
              <a:r>
                <a:rPr lang="ja-JP" altLang="en-US" sz="1200" b="1" dirty="0">
                  <a:solidFill>
                    <a:schemeClr val="tx1"/>
                  </a:solidFill>
                  <a:latin typeface="HGｺﾞｼｯｸM" panose="020B0609000000000000" pitchFamily="49" charset="-128"/>
                  <a:ea typeface="HGｺﾞｼｯｸM" panose="020B0609000000000000" pitchFamily="49" charset="-128"/>
                </a:rPr>
                <a:t>の実施</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p:txBody>
        </p:sp>
      </p:grpSp>
      <p:sp>
        <p:nvSpPr>
          <p:cNvPr id="51" name="正方形/長方形 50"/>
          <p:cNvSpPr/>
          <p:nvPr/>
        </p:nvSpPr>
        <p:spPr>
          <a:xfrm>
            <a:off x="6137944" y="5432436"/>
            <a:ext cx="2520000" cy="61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b" anchorCtr="0"/>
          <a:lstStyle/>
          <a:p>
            <a:pPr marL="285750" indent="-285750">
              <a:buFont typeface="Wingdings" panose="05000000000000000000" pitchFamily="2" charset="2"/>
              <a:buChar char="u"/>
              <a:defRPr/>
            </a:pPr>
            <a:r>
              <a:rPr lang="ja-JP" altLang="en-US" sz="1200" b="1" dirty="0">
                <a:solidFill>
                  <a:srgbClr val="000066"/>
                </a:solidFill>
                <a:latin typeface="HGｺﾞｼｯｸM" panose="020B0609000000000000" pitchFamily="49" charset="-128"/>
                <a:ea typeface="HGｺﾞｼｯｸM" panose="020B0609000000000000" pitchFamily="49" charset="-128"/>
              </a:rPr>
              <a:t>維持修繕効果の検証</a:t>
            </a:r>
            <a:endParaRPr lang="en-US" altLang="ja-JP" sz="1200" b="1" dirty="0">
              <a:solidFill>
                <a:srgbClr val="000066"/>
              </a:solidFill>
              <a:latin typeface="HGｺﾞｼｯｸM" panose="020B0609000000000000" pitchFamily="49" charset="-128"/>
              <a:ea typeface="HGｺﾞｼｯｸM" panose="020B0609000000000000" pitchFamily="49" charset="-128"/>
            </a:endParaRPr>
          </a:p>
          <a:p>
            <a:pPr marL="285750" indent="-285750">
              <a:buFont typeface="Wingdings" panose="05000000000000000000" pitchFamily="2" charset="2"/>
              <a:buChar char="u"/>
              <a:defRPr/>
            </a:pPr>
            <a:r>
              <a:rPr lang="ja-JP" altLang="en-US" sz="1200" b="1" dirty="0">
                <a:solidFill>
                  <a:srgbClr val="000066"/>
                </a:solidFill>
                <a:latin typeface="HGｺﾞｼｯｸM" panose="020B0609000000000000" pitchFamily="49" charset="-128"/>
                <a:ea typeface="HGｺﾞｼｯｸM" panose="020B0609000000000000" pitchFamily="49" charset="-128"/>
              </a:rPr>
              <a:t>早期再劣化の防止</a:t>
            </a:r>
            <a:endParaRPr lang="en-US" altLang="ja-JP" sz="1200" b="1" dirty="0">
              <a:solidFill>
                <a:srgbClr val="000066"/>
              </a:solidFill>
              <a:latin typeface="HGｺﾞｼｯｸM" panose="020B0609000000000000" pitchFamily="49" charset="-128"/>
              <a:ea typeface="HGｺﾞｼｯｸM" panose="020B0609000000000000" pitchFamily="49" charset="-128"/>
            </a:endParaRPr>
          </a:p>
          <a:p>
            <a:pPr marL="285750" indent="-285750">
              <a:buFont typeface="Wingdings" panose="05000000000000000000" pitchFamily="2" charset="2"/>
              <a:buChar char="u"/>
              <a:defRPr/>
            </a:pPr>
            <a:r>
              <a:rPr lang="ja-JP" altLang="en-US" sz="1200" b="1" dirty="0">
                <a:solidFill>
                  <a:srgbClr val="000066"/>
                </a:solidFill>
                <a:latin typeface="HGｺﾞｼｯｸM" panose="020B0609000000000000" pitchFamily="49" charset="-128"/>
                <a:ea typeface="HGｺﾞｼｯｸM" panose="020B0609000000000000" pitchFamily="49" charset="-128"/>
              </a:rPr>
              <a:t>材料・工法等の富山市標準化</a:t>
            </a:r>
            <a:endParaRPr lang="en-US" altLang="ja-JP" sz="1200" b="1" dirty="0">
              <a:solidFill>
                <a:srgbClr val="000066"/>
              </a:solidFill>
              <a:latin typeface="HGｺﾞｼｯｸM" panose="020B0609000000000000" pitchFamily="49" charset="-128"/>
              <a:ea typeface="HGｺﾞｼｯｸM" panose="020B0609000000000000" pitchFamily="49" charset="-128"/>
            </a:endParaRPr>
          </a:p>
        </p:txBody>
      </p:sp>
      <p:sp>
        <p:nvSpPr>
          <p:cNvPr id="57" name="正方形/長方形 56"/>
          <p:cNvSpPr/>
          <p:nvPr/>
        </p:nvSpPr>
        <p:spPr>
          <a:xfrm>
            <a:off x="1280344" y="1975083"/>
            <a:ext cx="4860000" cy="719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dirty="0">
                <a:solidFill>
                  <a:srgbClr val="FF0000"/>
                </a:solidFill>
                <a:latin typeface="HGP創英角ﾎﾟｯﾌﾟ体" panose="040B0A00000000000000" pitchFamily="50" charset="-128"/>
                <a:ea typeface="HGP創英角ﾎﾟｯﾌﾟ体" panose="040B0A00000000000000" pitchFamily="50" charset="-128"/>
              </a:rPr>
              <a:t>富山市　橋梁マネジメント</a:t>
            </a:r>
            <a:endParaRPr lang="en-US" altLang="ja-JP" sz="2000" b="1" dirty="0">
              <a:solidFill>
                <a:srgbClr val="FF0000"/>
              </a:solidFill>
              <a:latin typeface="HGP創英角ﾎﾟｯﾌﾟ体" panose="040B0A00000000000000" pitchFamily="50" charset="-128"/>
              <a:ea typeface="HGP創英角ﾎﾟｯﾌﾟ体" panose="040B0A00000000000000" pitchFamily="50" charset="-128"/>
            </a:endParaRPr>
          </a:p>
          <a:p>
            <a:pPr algn="ctr">
              <a:defRPr/>
            </a:pPr>
            <a:endParaRPr lang="en-US" altLang="ja-JP" b="1" dirty="0">
              <a:solidFill>
                <a:srgbClr val="FF0000"/>
              </a:solidFill>
              <a:latin typeface="HGｺﾞｼｯｸM" panose="020B0609000000000000" pitchFamily="49" charset="-128"/>
              <a:ea typeface="HGｺﾞｼｯｸM" panose="020B0609000000000000" pitchFamily="49" charset="-128"/>
            </a:endParaRPr>
          </a:p>
        </p:txBody>
      </p:sp>
      <p:sp>
        <p:nvSpPr>
          <p:cNvPr id="58" name="正方形/長方形 57"/>
          <p:cNvSpPr/>
          <p:nvPr/>
        </p:nvSpPr>
        <p:spPr>
          <a:xfrm>
            <a:off x="2291654" y="6327118"/>
            <a:ext cx="4500000" cy="450000"/>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600" b="1" dirty="0">
                <a:solidFill>
                  <a:srgbClr val="000066"/>
                </a:solidFill>
                <a:latin typeface="HGｺﾞｼｯｸM" panose="020B0609000000000000" pitchFamily="49" charset="-128"/>
                <a:ea typeface="HGｺﾞｼｯｸM" panose="020B0609000000000000" pitchFamily="49" charset="-128"/>
              </a:rPr>
              <a:t>個別施策の推進、継続的な評価・改善の実施</a:t>
            </a:r>
            <a:endParaRPr kumimoji="1" lang="en-US" altLang="ja-JP" sz="1600" b="1" dirty="0">
              <a:solidFill>
                <a:srgbClr val="000066"/>
              </a:solidFill>
              <a:latin typeface="HGｺﾞｼｯｸM" panose="020B0609000000000000" pitchFamily="49" charset="-128"/>
              <a:ea typeface="HGｺﾞｼｯｸM" panose="020B0609000000000000" pitchFamily="49" charset="-128"/>
            </a:endParaRPr>
          </a:p>
        </p:txBody>
      </p:sp>
      <p:sp>
        <p:nvSpPr>
          <p:cNvPr id="5" name="正方形/長方形 4">
            <a:extLst>
              <a:ext uri="{FF2B5EF4-FFF2-40B4-BE49-F238E27FC236}">
                <a16:creationId xmlns:a16="http://schemas.microsoft.com/office/drawing/2014/main" id="{6E7EC07E-E434-F303-932C-C44E959C89BA}"/>
              </a:ext>
            </a:extLst>
          </p:cNvPr>
          <p:cNvSpPr/>
          <p:nvPr/>
        </p:nvSpPr>
        <p:spPr>
          <a:xfrm>
            <a:off x="7039775" y="4592238"/>
            <a:ext cx="2520000" cy="61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b" anchorCtr="0"/>
          <a:lstStyle/>
          <a:p>
            <a:pPr marL="285750" indent="-285750">
              <a:buFont typeface="Wingdings" panose="05000000000000000000" pitchFamily="2" charset="2"/>
              <a:buChar char="u"/>
              <a:defRPr/>
            </a:pPr>
            <a:r>
              <a:rPr lang="ja-JP" altLang="en-US" sz="1200" b="1" dirty="0">
                <a:solidFill>
                  <a:schemeClr val="tx1"/>
                </a:solidFill>
                <a:latin typeface="HGｺﾞｼｯｸM" panose="020B0609000000000000" pitchFamily="49" charset="-128"/>
                <a:ea typeface="HGｺﾞｼｯｸM" panose="020B0609000000000000" pitchFamily="49" charset="-128"/>
              </a:rPr>
              <a:t>更新のマネジメント</a:t>
            </a:r>
            <a:endParaRPr lang="en-US" altLang="ja-JP" sz="1200" b="1" dirty="0">
              <a:solidFill>
                <a:schemeClr val="tx1"/>
              </a:solidFill>
              <a:latin typeface="HGｺﾞｼｯｸM" panose="020B0609000000000000" pitchFamily="49" charset="-128"/>
              <a:ea typeface="HGｺﾞｼｯｸM" panose="020B0609000000000000" pitchFamily="49" charset="-128"/>
            </a:endParaRPr>
          </a:p>
          <a:p>
            <a:pPr marL="285750" indent="-285750">
              <a:buFont typeface="Wingdings" panose="05000000000000000000" pitchFamily="2" charset="2"/>
              <a:buChar char="u"/>
              <a:defRPr/>
            </a:pPr>
            <a:r>
              <a:rPr lang="ja-JP" altLang="en-US" sz="1200" b="1" dirty="0">
                <a:solidFill>
                  <a:schemeClr val="tx1"/>
                </a:solidFill>
                <a:latin typeface="HGｺﾞｼｯｸM" panose="020B0609000000000000" pitchFamily="49" charset="-128"/>
                <a:ea typeface="HGｺﾞｼｯｸM" panose="020B0609000000000000" pitchFamily="49" charset="-128"/>
              </a:rPr>
              <a:t>撤去技術の検証</a:t>
            </a:r>
            <a:endParaRPr lang="en-US" altLang="ja-JP" sz="1200" b="1" dirty="0">
              <a:solidFill>
                <a:srgbClr val="000066"/>
              </a:solidFill>
              <a:latin typeface="HGｺﾞｼｯｸM" panose="020B0609000000000000" pitchFamily="49" charset="-128"/>
              <a:ea typeface="HGｺﾞｼｯｸM" panose="020B0609000000000000" pitchFamily="49" charset="-128"/>
            </a:endParaRPr>
          </a:p>
        </p:txBody>
      </p:sp>
    </p:spTree>
    <p:extLst>
      <p:ext uri="{BB962C8B-B14F-4D97-AF65-F5344CB8AC3E}">
        <p14:creationId xmlns:p14="http://schemas.microsoft.com/office/powerpoint/2010/main" val="32216397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608F2D9-5DFD-EB05-74DB-0720DD3BBA23}"/>
              </a:ext>
            </a:extLst>
          </p:cNvPr>
          <p:cNvSpPr txBox="1"/>
          <p:nvPr/>
        </p:nvSpPr>
        <p:spPr>
          <a:xfrm>
            <a:off x="467544" y="404664"/>
            <a:ext cx="7374135" cy="6124754"/>
          </a:xfrm>
          <a:prstGeom prst="rect">
            <a:avLst/>
          </a:prstGeom>
          <a:noFill/>
        </p:spPr>
        <p:txBody>
          <a:bodyPr wrap="none" rtlCol="0">
            <a:spAutoFit/>
          </a:bodyPr>
          <a:lstStyle/>
          <a:p>
            <a:r>
              <a:rPr kumimoji="1" lang="ja-JP" altLang="en-US" sz="2800" dirty="0"/>
              <a:t>マネジメントを行う上で</a:t>
            </a:r>
            <a:endParaRPr kumimoji="1" lang="en-US" altLang="ja-JP" sz="2800" dirty="0"/>
          </a:p>
          <a:p>
            <a:endParaRPr kumimoji="1" lang="en-US" altLang="ja-JP" sz="2800" dirty="0"/>
          </a:p>
          <a:p>
            <a:r>
              <a:rPr lang="ja-JP" altLang="en-US" sz="2800" dirty="0"/>
              <a:t>①計画設計時からの十分な調査・検討</a:t>
            </a:r>
            <a:endParaRPr kumimoji="1" lang="en-US" altLang="ja-JP" sz="2800" dirty="0"/>
          </a:p>
          <a:p>
            <a:r>
              <a:rPr lang="ja-JP" altLang="en-US" sz="2800" dirty="0"/>
              <a:t>②リスク評価（耐震、耐風、老朽化　等）</a:t>
            </a:r>
            <a:endParaRPr kumimoji="1" lang="en-US" altLang="ja-JP" sz="2800" dirty="0"/>
          </a:p>
          <a:p>
            <a:r>
              <a:rPr lang="ja-JP" altLang="en-US" sz="2800" dirty="0"/>
              <a:t>③</a:t>
            </a:r>
            <a:r>
              <a:rPr lang="en-US" altLang="ja-JP" sz="2800" dirty="0"/>
              <a:t>LCC</a:t>
            </a:r>
            <a:r>
              <a:rPr lang="ja-JP" altLang="en-US" sz="2800" dirty="0"/>
              <a:t>の適正化（現在は、まったくの中途半端）</a:t>
            </a:r>
            <a:endParaRPr kumimoji="1" lang="en-US" altLang="ja-JP" sz="2800" dirty="0"/>
          </a:p>
          <a:p>
            <a:r>
              <a:rPr lang="ja-JP" altLang="en-US" sz="2800" dirty="0"/>
              <a:t>④設計審査の厳格化、施工審査の厳格化</a:t>
            </a:r>
            <a:endParaRPr kumimoji="1" lang="en-US" altLang="ja-JP" sz="2800" dirty="0"/>
          </a:p>
          <a:p>
            <a:r>
              <a:rPr lang="ja-JP" altLang="en-US" sz="2800" dirty="0"/>
              <a:t>⑤運用維持管理計画の充実</a:t>
            </a:r>
            <a:endParaRPr kumimoji="1" lang="en-US" altLang="ja-JP" sz="2800" dirty="0"/>
          </a:p>
          <a:p>
            <a:r>
              <a:rPr lang="ja-JP" altLang="en-US" sz="2800" dirty="0"/>
              <a:t>⑥補修方法などの検討と再劣化評価</a:t>
            </a:r>
            <a:endParaRPr kumimoji="1" lang="en-US" altLang="ja-JP" sz="2800" dirty="0"/>
          </a:p>
          <a:p>
            <a:r>
              <a:rPr lang="ja-JP" altLang="en-US" sz="2800" dirty="0"/>
              <a:t>⑦通行止め評価</a:t>
            </a:r>
            <a:endParaRPr kumimoji="1" lang="en-US" altLang="ja-JP" sz="2800" dirty="0"/>
          </a:p>
          <a:p>
            <a:r>
              <a:rPr lang="ja-JP" altLang="en-US" sz="2800" dirty="0"/>
              <a:t>⑧住民説明と同意形成　（実際にはかなり困難）</a:t>
            </a:r>
            <a:endParaRPr kumimoji="1" lang="en-US" altLang="ja-JP" sz="2800" dirty="0"/>
          </a:p>
          <a:p>
            <a:r>
              <a:rPr kumimoji="1" lang="ja-JP" altLang="en-US" sz="2800" dirty="0"/>
              <a:t>⑨行政判断、政治判断の重要性　</a:t>
            </a:r>
            <a:endParaRPr lang="en-US" altLang="ja-JP" sz="2800" dirty="0"/>
          </a:p>
          <a:p>
            <a:r>
              <a:rPr lang="ja-JP" altLang="en-US" sz="2800" dirty="0"/>
              <a:t>⑩トリアージ（すべては残せないと言う事実）</a:t>
            </a:r>
            <a:endParaRPr kumimoji="1" lang="en-US" altLang="ja-JP" sz="2800" dirty="0"/>
          </a:p>
          <a:p>
            <a:r>
              <a:rPr kumimoji="1" lang="ja-JP" altLang="en-US" sz="2800" dirty="0"/>
              <a:t>⑪新技術の導入評価</a:t>
            </a:r>
            <a:endParaRPr lang="en-US" altLang="ja-JP" sz="2800" dirty="0"/>
          </a:p>
          <a:p>
            <a:r>
              <a:rPr lang="ja-JP" altLang="en-US" sz="2800" dirty="0"/>
              <a:t>⑫撤去計画、廃棄計画　（作る以上の困難）</a:t>
            </a:r>
            <a:endParaRPr kumimoji="1" lang="ja-JP" altLang="en-US" sz="2800" dirty="0"/>
          </a:p>
        </p:txBody>
      </p:sp>
    </p:spTree>
    <p:extLst>
      <p:ext uri="{BB962C8B-B14F-4D97-AF65-F5344CB8AC3E}">
        <p14:creationId xmlns:p14="http://schemas.microsoft.com/office/powerpoint/2010/main" val="23075170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タイトル 1"/>
          <p:cNvSpPr>
            <a:spLocks noGrp="1"/>
          </p:cNvSpPr>
          <p:nvPr>
            <p:ph type="title"/>
          </p:nvPr>
        </p:nvSpPr>
        <p:spPr>
          <a:xfrm>
            <a:off x="246632" y="454957"/>
            <a:ext cx="6426994" cy="270272"/>
          </a:xfrm>
        </p:spPr>
        <p:txBody>
          <a:bodyPr>
            <a:noAutofit/>
          </a:bodyPr>
          <a:lstStyle/>
          <a:p>
            <a:r>
              <a:rPr lang="ja-JP" altLang="en-US" sz="2100" dirty="0">
                <a:latin typeface="HGP創英角ﾎﾟｯﾌﾟ体" panose="040B0A00000000000000" pitchFamily="50" charset="-128"/>
                <a:ea typeface="HGP創英角ﾎﾟｯﾌﾟ体" panose="040B0A00000000000000" pitchFamily="50" charset="-128"/>
              </a:rPr>
              <a:t>ひび割れの評価</a:t>
            </a:r>
            <a:br>
              <a:rPr lang="en-US" altLang="ja-JP" sz="2100" dirty="0">
                <a:latin typeface="HGP創英角ﾎﾟｯﾌﾟ体" panose="040B0A00000000000000" pitchFamily="50" charset="-128"/>
                <a:ea typeface="HGP創英角ﾎﾟｯﾌﾟ体" panose="040B0A00000000000000" pitchFamily="50" charset="-128"/>
              </a:rPr>
            </a:br>
            <a:r>
              <a:rPr lang="ja-JP" altLang="en-US" sz="2100" dirty="0">
                <a:latin typeface="HGP創英角ﾎﾟｯﾌﾟ体" panose="040B0A00000000000000" pitchFamily="50" charset="-128"/>
                <a:ea typeface="HGP創英角ﾎﾟｯﾌﾟ体" panose="040B0A00000000000000" pitchFamily="50" charset="-128"/>
              </a:rPr>
              <a:t>ひび割れは幼稚園生でもわかる。それの評価　</a:t>
            </a:r>
            <a:br>
              <a:rPr lang="en-US" altLang="ja-JP" sz="4050" dirty="0">
                <a:latin typeface="+mn-ea"/>
                <a:ea typeface="+mn-ea"/>
              </a:rPr>
            </a:br>
            <a:endParaRPr lang="ja-JP" altLang="en-US" sz="3000" dirty="0">
              <a:latin typeface="+mn-ea"/>
              <a:ea typeface="+mn-ea"/>
            </a:endParaRPr>
          </a:p>
        </p:txBody>
      </p:sp>
      <p:pic>
        <p:nvPicPr>
          <p:cNvPr id="32772" name="Picture 2" descr="\\SVFS01.toyama-city.local\リダイレクト\114551\Desktop\7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23" y="2925323"/>
            <a:ext cx="2973222" cy="222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4" name="グループ化 5"/>
          <p:cNvGrpSpPr>
            <a:grpSpLocks/>
          </p:cNvGrpSpPr>
          <p:nvPr/>
        </p:nvGrpSpPr>
        <p:grpSpPr bwMode="auto">
          <a:xfrm>
            <a:off x="4896035" y="693175"/>
            <a:ext cx="3569009" cy="5344700"/>
            <a:chOff x="0" y="532263"/>
            <a:chExt cx="2411229" cy="4462144"/>
          </a:xfrm>
        </p:grpSpPr>
        <p:grpSp>
          <p:nvGrpSpPr>
            <p:cNvPr id="32776" name="グループ化 6"/>
            <p:cNvGrpSpPr>
              <a:grpSpLocks noChangeAspect="1"/>
            </p:cNvGrpSpPr>
            <p:nvPr/>
          </p:nvGrpSpPr>
          <p:grpSpPr bwMode="auto">
            <a:xfrm>
              <a:off x="532264" y="532263"/>
              <a:ext cx="1878965" cy="4462144"/>
              <a:chOff x="0" y="0"/>
              <a:chExt cx="2866734" cy="6445396"/>
            </a:xfrm>
          </p:grpSpPr>
          <p:pic>
            <p:nvPicPr>
              <p:cNvPr id="32778" name="図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08599" y="3334723"/>
                <a:ext cx="2104436" cy="154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図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034774" y="4613436"/>
                <a:ext cx="2113961" cy="1549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図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10924" y="1513091"/>
                <a:ext cx="2104436" cy="1549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図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82001" y="282001"/>
                <a:ext cx="2113961" cy="154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正方形/長方形 7"/>
            <p:cNvSpPr/>
            <p:nvPr/>
          </p:nvSpPr>
          <p:spPr>
            <a:xfrm>
              <a:off x="0" y="532263"/>
              <a:ext cx="543685" cy="251832"/>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lnSpc>
                  <a:spcPts val="750"/>
                </a:lnSpc>
                <a:defRPr/>
              </a:pPr>
              <a:r>
                <a:rPr lang="ja-JP" altLang="en-US" sz="788" b="1" kern="100">
                  <a:ea typeface="HG丸ｺﾞｼｯｸM-PRO"/>
                  <a:cs typeface="Times New Roman"/>
                </a:rPr>
                <a:t>橋台</a:t>
              </a:r>
              <a:endParaRPr lang="ja-JP" altLang="en-US" sz="788" kern="100">
                <a:ea typeface="ＭＳ 明朝"/>
                <a:cs typeface="Times New Roman"/>
              </a:endParaRPr>
            </a:p>
          </p:txBody>
        </p:sp>
      </p:grpSp>
      <p:sp>
        <p:nvSpPr>
          <p:cNvPr id="32775" name="テキスト ボックス 3"/>
          <p:cNvSpPr txBox="1">
            <a:spLocks noChangeArrowheads="1"/>
          </p:cNvSpPr>
          <p:nvPr/>
        </p:nvSpPr>
        <p:spPr bwMode="auto">
          <a:xfrm>
            <a:off x="231546" y="825596"/>
            <a:ext cx="505840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1800" dirty="0"/>
              <a:t>　なんでも</a:t>
            </a:r>
            <a:r>
              <a:rPr lang="en-US" altLang="ja-JP" sz="1800" dirty="0"/>
              <a:t>ASR</a:t>
            </a:r>
          </a:p>
          <a:p>
            <a:pPr eaLnBrk="1" hangingPunct="1">
              <a:spcBef>
                <a:spcPct val="0"/>
              </a:spcBef>
              <a:buFontTx/>
              <a:buNone/>
            </a:pPr>
            <a:endParaRPr lang="en-US" altLang="ja-JP" sz="1800" dirty="0"/>
          </a:p>
          <a:p>
            <a:pPr eaLnBrk="1" hangingPunct="1">
              <a:spcBef>
                <a:spcPct val="0"/>
              </a:spcBef>
              <a:buFontTx/>
              <a:buNone/>
            </a:pPr>
            <a:r>
              <a:rPr lang="ja-JP" altLang="en-US" sz="1800" dirty="0"/>
              <a:t>有効な補修方法が無い。</a:t>
            </a:r>
            <a:endParaRPr lang="en-US" altLang="ja-JP" sz="1800" dirty="0"/>
          </a:p>
          <a:p>
            <a:pPr eaLnBrk="1" hangingPunct="1">
              <a:spcBef>
                <a:spcPct val="0"/>
              </a:spcBef>
              <a:buFontTx/>
              <a:buNone/>
            </a:pPr>
            <a:r>
              <a:rPr lang="ja-JP" altLang="en-US" sz="1800" dirty="0"/>
              <a:t>　補修しても再劣化。</a:t>
            </a:r>
            <a:endParaRPr lang="en-US" altLang="ja-JP" sz="1800" dirty="0"/>
          </a:p>
          <a:p>
            <a:pPr eaLnBrk="1" hangingPunct="1">
              <a:spcBef>
                <a:spcPct val="0"/>
              </a:spcBef>
              <a:buFontTx/>
              <a:buNone/>
            </a:pPr>
            <a:r>
              <a:rPr lang="ja-JP" altLang="en-US" sz="1800" dirty="0"/>
              <a:t>　あらゆる構造物に発生（橋梁、擁壁、庁舎、</a:t>
            </a:r>
            <a:endParaRPr lang="en-US" altLang="ja-JP" sz="1800" dirty="0"/>
          </a:p>
          <a:p>
            <a:pPr eaLnBrk="1" hangingPunct="1">
              <a:spcBef>
                <a:spcPct val="0"/>
              </a:spcBef>
              <a:buFontTx/>
              <a:buNone/>
            </a:pPr>
            <a:r>
              <a:rPr lang="ja-JP" altLang="en-US" sz="1800" dirty="0"/>
              <a:t>　学校、ホール、一般建築物）。</a:t>
            </a:r>
            <a:endParaRPr lang="en-US" altLang="ja-JP" sz="1800" dirty="0"/>
          </a:p>
          <a:p>
            <a:pPr eaLnBrk="1" hangingPunct="1">
              <a:spcBef>
                <a:spcPct val="0"/>
              </a:spcBef>
              <a:buFontTx/>
              <a:buNone/>
            </a:pPr>
            <a:endParaRPr lang="en-US" altLang="ja-JP" sz="1800" dirty="0"/>
          </a:p>
        </p:txBody>
      </p:sp>
      <p:sp>
        <p:nvSpPr>
          <p:cNvPr id="2" name="四角形吹き出し 1"/>
          <p:cNvSpPr/>
          <p:nvPr/>
        </p:nvSpPr>
        <p:spPr>
          <a:xfrm>
            <a:off x="827584" y="5361405"/>
            <a:ext cx="6028599" cy="1317345"/>
          </a:xfrm>
          <a:prstGeom prst="wedgeRectCallout">
            <a:avLst>
              <a:gd name="adj1" fmla="val 45376"/>
              <a:gd name="adj2" fmla="val -1981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実はこれらのひび割れは、補修済み</a:t>
            </a:r>
            <a:endParaRPr lang="en-US" altLang="ja-JP" sz="2400" b="1" dirty="0">
              <a:solidFill>
                <a:schemeClr val="tx1"/>
              </a:solidFill>
            </a:endParaRPr>
          </a:p>
          <a:p>
            <a:pPr algn="ctr"/>
            <a:r>
              <a:rPr lang="ja-JP" altLang="en-US" sz="2400" b="1" dirty="0">
                <a:solidFill>
                  <a:schemeClr val="tx1"/>
                </a:solidFill>
              </a:rPr>
              <a:t>再劣化の問題。</a:t>
            </a:r>
            <a:endParaRPr lang="en-US" altLang="ja-JP" sz="2400" b="1" dirty="0">
              <a:solidFill>
                <a:schemeClr val="tx1"/>
              </a:solidFill>
            </a:endParaRPr>
          </a:p>
          <a:p>
            <a:pPr algn="ctr"/>
            <a:r>
              <a:rPr lang="ja-JP" altLang="en-US" sz="2400" b="1" dirty="0">
                <a:solidFill>
                  <a:schemeClr val="tx1"/>
                </a:solidFill>
              </a:rPr>
              <a:t>⇒内部が見れていない</a:t>
            </a:r>
          </a:p>
        </p:txBody>
      </p:sp>
      <p:pic>
        <p:nvPicPr>
          <p:cNvPr id="14" name="Picture 5" descr="\\toyama-city.local\17建設部\1730橋りょう保全\s2\課共有２\橋りょう係（管理課から移動したもの）\○橋梁　写真類\神通大橋　新橋P2　鉄筋破断\P7265585（左岸側）.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67489" y="2856579"/>
            <a:ext cx="2973222" cy="2230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7391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toyama-city.local\17建設部\1708建設政策\s1\_定数外\_課共有２（移行）\01_画像等\03,計画係\橋梁\瓶岩橋\20150804\IMG_015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79274" y="4484278"/>
            <a:ext cx="2972985" cy="2229612"/>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r>
              <a:rPr kumimoji="1" lang="en-US" altLang="ja-JP"/>
              <a:t>-</a:t>
            </a:r>
            <a:fld id="{7D5A2C38-BF5A-4117-A3B3-4E986D472ED9}" type="slidenum">
              <a:rPr kumimoji="1" lang="ja-JP" altLang="en-US" smtClean="0"/>
              <a:t>39</a:t>
            </a:fld>
            <a:r>
              <a:rPr kumimoji="1" lang="en-US" altLang="ja-JP"/>
              <a:t>-</a:t>
            </a:r>
            <a:endParaRPr kumimoji="1" lang="ja-JP" altLang="en-US" dirty="0"/>
          </a:p>
        </p:txBody>
      </p:sp>
      <p:sp>
        <p:nvSpPr>
          <p:cNvPr id="5" name="Rectangle 8"/>
          <p:cNvSpPr>
            <a:spLocks noChangeArrowheads="1"/>
          </p:cNvSpPr>
          <p:nvPr/>
        </p:nvSpPr>
        <p:spPr bwMode="auto">
          <a:xfrm>
            <a:off x="107504" y="144110"/>
            <a:ext cx="7921625"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 tIns="45705" rIns="91411" bIns="45705"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ja-JP" altLang="en-US" dirty="0">
                <a:solidFill>
                  <a:srgbClr val="000000"/>
                </a:solidFill>
                <a:ea typeface="HGPｺﾞｼｯｸE" pitchFamily="50" charset="-128"/>
              </a:rPr>
              <a:t>橋梁の重大な損傷を見過ごすのは悪</a:t>
            </a:r>
          </a:p>
        </p:txBody>
      </p:sp>
      <p:pic>
        <p:nvPicPr>
          <p:cNvPr id="6151" name="Picture 7" descr="\\toyama-city.local\17建設部\1708建設政策\s1\_定数外\_課共有２（移行）\01_画像等\03,計画係\橋梁\瓶岩橋\20151013\IMG_846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79274" y="2357277"/>
            <a:ext cx="2919413" cy="1946275"/>
          </a:xfrm>
          <a:prstGeom prst="rect">
            <a:avLst/>
          </a:prstGeom>
          <a:noFill/>
          <a:extLst>
            <a:ext uri="{909E8E84-426E-40DD-AFC4-6F175D3DCCD1}">
              <a14:hiddenFill xmlns:a14="http://schemas.microsoft.com/office/drawing/2010/main">
                <a:solidFill>
                  <a:srgbClr val="FFFFFF"/>
                </a:solidFill>
              </a14:hiddenFill>
            </a:ext>
          </a:extLst>
        </p:spPr>
      </p:pic>
      <p:sp>
        <p:nvSpPr>
          <p:cNvPr id="25" name="正方形/長方形 24">
            <a:extLst>
              <a:ext uri="{FF2B5EF4-FFF2-40B4-BE49-F238E27FC236}">
                <a16:creationId xmlns:a16="http://schemas.microsoft.com/office/drawing/2014/main" id="{2A9DC525-EE62-4A66-ADC5-6C5E4CB27383}"/>
              </a:ext>
            </a:extLst>
          </p:cNvPr>
          <p:cNvSpPr/>
          <p:nvPr/>
        </p:nvSpPr>
        <p:spPr>
          <a:xfrm>
            <a:off x="215354" y="721718"/>
            <a:ext cx="5076726" cy="1946274"/>
          </a:xfrm>
          <a:prstGeom prst="rect">
            <a:avLst/>
          </a:prstGeom>
          <a:noFill/>
          <a:ln w="3175">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lstStyle/>
          <a:p>
            <a:pPr marL="177800" indent="-177800" eaLnBrk="1" fontAlgn="auto" hangingPunct="1">
              <a:spcBef>
                <a:spcPts val="0"/>
              </a:spcBef>
              <a:spcAft>
                <a:spcPts val="0"/>
              </a:spcAft>
              <a:defRPr/>
            </a:pPr>
            <a:r>
              <a:rPr lang="ja-JP" altLang="en-US" sz="2400" dirty="0">
                <a:solidFill>
                  <a:schemeClr val="tx1"/>
                </a:solidFill>
                <a:latin typeface="HG丸ｺﾞｼｯｸM-PRO" panose="020F0600000000000000" pitchFamily="50" charset="-128"/>
                <a:ea typeface="HG丸ｺﾞｼｯｸM-PRO" panose="020F0600000000000000" pitchFamily="50" charset="-128"/>
              </a:rPr>
              <a:t>点検精度は、のちの補修コストに</a:t>
            </a:r>
            <a:endParaRPr lang="en-US" altLang="ja-JP" sz="2400" dirty="0">
              <a:solidFill>
                <a:schemeClr val="tx1"/>
              </a:solidFill>
              <a:latin typeface="HG丸ｺﾞｼｯｸM-PRO" panose="020F0600000000000000" pitchFamily="50" charset="-128"/>
              <a:ea typeface="HG丸ｺﾞｼｯｸM-PRO" panose="020F0600000000000000" pitchFamily="50" charset="-128"/>
            </a:endParaRPr>
          </a:p>
          <a:p>
            <a:pPr marL="177800" indent="-177800" eaLnBrk="1" fontAlgn="auto" hangingPunct="1">
              <a:spcBef>
                <a:spcPts val="0"/>
              </a:spcBef>
              <a:spcAft>
                <a:spcPts val="0"/>
              </a:spcAft>
              <a:defRPr/>
            </a:pPr>
            <a:r>
              <a:rPr lang="ja-JP" altLang="en-US" sz="2400" dirty="0">
                <a:solidFill>
                  <a:schemeClr val="tx1"/>
                </a:solidFill>
                <a:latin typeface="HG丸ｺﾞｼｯｸM-PRO" panose="020F0600000000000000" pitchFamily="50" charset="-128"/>
                <a:ea typeface="HG丸ｺﾞｼｯｸM-PRO" panose="020F0600000000000000" pitchFamily="50" charset="-128"/>
              </a:rPr>
              <a:t>大きく影響</a:t>
            </a:r>
            <a:endParaRPr lang="en-US" altLang="ja-JP" sz="2400" dirty="0">
              <a:solidFill>
                <a:schemeClr val="tx1"/>
              </a:solidFill>
              <a:latin typeface="HG丸ｺﾞｼｯｸM-PRO" panose="020F0600000000000000" pitchFamily="50" charset="-128"/>
              <a:ea typeface="HG丸ｺﾞｼｯｸM-PRO" panose="020F0600000000000000" pitchFamily="50" charset="-128"/>
            </a:endParaRPr>
          </a:p>
          <a:p>
            <a:pPr marL="177800" indent="-177800" eaLnBrk="1" fontAlgn="auto" hangingPunct="1">
              <a:spcBef>
                <a:spcPts val="0"/>
              </a:spcBef>
              <a:spcAft>
                <a:spcPts val="0"/>
              </a:spcAft>
              <a:defRPr/>
            </a:pPr>
            <a:endParaRPr lang="en-US" altLang="ja-JP" sz="2400" dirty="0">
              <a:solidFill>
                <a:schemeClr val="tx1"/>
              </a:solidFill>
              <a:latin typeface="HG丸ｺﾞｼｯｸM-PRO" panose="020F0600000000000000" pitchFamily="50" charset="-128"/>
              <a:ea typeface="HG丸ｺﾞｼｯｸM-PRO" panose="020F0600000000000000" pitchFamily="50" charset="-128"/>
            </a:endParaRPr>
          </a:p>
          <a:p>
            <a:pPr marL="177800" indent="-177800" eaLnBrk="1" fontAlgn="auto" hangingPunct="1">
              <a:spcBef>
                <a:spcPts val="0"/>
              </a:spcBef>
              <a:spcAft>
                <a:spcPts val="0"/>
              </a:spcAft>
              <a:defRPr/>
            </a:pPr>
            <a:r>
              <a:rPr lang="ja-JP" altLang="en-US" sz="2400" dirty="0">
                <a:solidFill>
                  <a:schemeClr val="tx1"/>
                </a:solidFill>
                <a:latin typeface="HG丸ｺﾞｼｯｸM-PRO" panose="020F0600000000000000" pitchFamily="50" charset="-128"/>
                <a:ea typeface="HG丸ｺﾞｼｯｸM-PRO" panose="020F0600000000000000" pitchFamily="50" charset="-128"/>
              </a:rPr>
              <a:t>点検・診断の不備を再度確認</a:t>
            </a:r>
            <a:endParaRPr lang="en-US" altLang="ja-JP" sz="2400" dirty="0">
              <a:solidFill>
                <a:schemeClr val="tx1"/>
              </a:solidFill>
              <a:latin typeface="HG丸ｺﾞｼｯｸM-PRO" panose="020F0600000000000000" pitchFamily="50" charset="-128"/>
              <a:ea typeface="HG丸ｺﾞｼｯｸM-PRO" panose="020F0600000000000000" pitchFamily="50" charset="-128"/>
            </a:endParaRPr>
          </a:p>
          <a:p>
            <a:pPr marL="177800" indent="-177800" eaLnBrk="1" fontAlgn="auto" hangingPunct="1">
              <a:spcBef>
                <a:spcPts val="0"/>
              </a:spcBef>
              <a:spcAft>
                <a:spcPts val="0"/>
              </a:spcAft>
              <a:defRPr/>
            </a:pPr>
            <a:r>
              <a:rPr lang="ja-JP" altLang="en-US" sz="2400" b="1" dirty="0">
                <a:solidFill>
                  <a:srgbClr val="FF0000"/>
                </a:solidFill>
                <a:latin typeface="HG丸ｺﾞｼｯｸM-PRO" panose="020F0600000000000000" pitchFamily="50" charset="-128"/>
                <a:ea typeface="HG丸ｺﾞｼｯｸM-PRO" panose="020F0600000000000000" pitchFamily="50" charset="-128"/>
              </a:rPr>
              <a:t>（ｾｶﾝﾄﾞｵﾋﾟﾆｵﾝ）</a:t>
            </a:r>
            <a:endParaRPr lang="en-US" altLang="ja-JP" sz="2400" b="1" dirty="0">
              <a:solidFill>
                <a:srgbClr val="FF0000"/>
              </a:solidFill>
              <a:latin typeface="HG丸ｺﾞｼｯｸM-PRO" panose="020F0600000000000000" pitchFamily="50" charset="-128"/>
              <a:ea typeface="HG丸ｺﾞｼｯｸM-PRO" panose="020F0600000000000000" pitchFamily="50" charset="-128"/>
            </a:endParaRPr>
          </a:p>
          <a:p>
            <a:pPr marL="177800" indent="-177800" eaLnBrk="1" fontAlgn="auto" hangingPunct="1">
              <a:spcBef>
                <a:spcPts val="0"/>
              </a:spcBef>
              <a:spcAft>
                <a:spcPts val="0"/>
              </a:spcAft>
              <a:defRPr/>
            </a:pPr>
            <a:endParaRPr lang="en-US" altLang="ja-JP" sz="2000" b="1" dirty="0">
              <a:solidFill>
                <a:srgbClr val="FF0000"/>
              </a:solidFill>
              <a:latin typeface="HG丸ｺﾞｼｯｸM-PRO" panose="020F0600000000000000" pitchFamily="50" charset="-128"/>
              <a:ea typeface="HG丸ｺﾞｼｯｸM-PRO" panose="020F0600000000000000" pitchFamily="50" charset="-128"/>
            </a:endParaRPr>
          </a:p>
          <a:p>
            <a:pPr marL="177800" indent="-177800" eaLnBrk="1" fontAlgn="auto" hangingPunct="1">
              <a:spcBef>
                <a:spcPts val="0"/>
              </a:spcBef>
              <a:spcAft>
                <a:spcPts val="0"/>
              </a:spcAft>
              <a:defRPr/>
            </a:pPr>
            <a:endParaRPr lang="en-US" altLang="ja-JP" sz="2000" b="1" dirty="0">
              <a:solidFill>
                <a:srgbClr val="FF0000"/>
              </a:solidFill>
              <a:latin typeface="HG丸ｺﾞｼｯｸM-PRO" panose="020F0600000000000000" pitchFamily="50" charset="-128"/>
              <a:ea typeface="HG丸ｺﾞｼｯｸM-PRO" panose="020F0600000000000000" pitchFamily="50" charset="-128"/>
            </a:endParaRPr>
          </a:p>
          <a:p>
            <a:pPr marL="177800" indent="-177800" eaLnBrk="1" fontAlgn="auto" hangingPunct="1">
              <a:spcBef>
                <a:spcPts val="0"/>
              </a:spcBef>
              <a:spcAft>
                <a:spcPts val="0"/>
              </a:spcAft>
              <a:defRPr/>
            </a:pPr>
            <a:endParaRPr lang="en-US" altLang="ja-JP" sz="2000" b="1" dirty="0">
              <a:solidFill>
                <a:srgbClr val="FF0000"/>
              </a:solidFill>
              <a:latin typeface="HG丸ｺﾞｼｯｸM-PRO" panose="020F0600000000000000" pitchFamily="50" charset="-128"/>
              <a:ea typeface="HG丸ｺﾞｼｯｸM-PRO" panose="020F0600000000000000" pitchFamily="50" charset="-128"/>
            </a:endParaRPr>
          </a:p>
          <a:p>
            <a:pPr marL="177800" indent="-177800" eaLnBrk="1" fontAlgn="auto" hangingPunct="1">
              <a:spcBef>
                <a:spcPts val="0"/>
              </a:spcBef>
              <a:spcAft>
                <a:spcPts val="0"/>
              </a:spcAft>
              <a:defRPr/>
            </a:pPr>
            <a:endParaRPr lang="ja-JP" altLang="en-US" sz="2000"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6" name="矢印: 下 5">
            <a:extLst>
              <a:ext uri="{FF2B5EF4-FFF2-40B4-BE49-F238E27FC236}">
                <a16:creationId xmlns:a16="http://schemas.microsoft.com/office/drawing/2014/main" id="{CC65619F-5F0F-487C-96B8-443CF7E613D5}"/>
              </a:ext>
            </a:extLst>
          </p:cNvPr>
          <p:cNvSpPr/>
          <p:nvPr/>
        </p:nvSpPr>
        <p:spPr>
          <a:xfrm>
            <a:off x="2458153" y="2557541"/>
            <a:ext cx="906573" cy="5944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2353968C-DEAC-4212-A322-FA5A3C660C98}"/>
              </a:ext>
            </a:extLst>
          </p:cNvPr>
          <p:cNvSpPr txBox="1"/>
          <p:nvPr/>
        </p:nvSpPr>
        <p:spPr>
          <a:xfrm>
            <a:off x="215354" y="3236686"/>
            <a:ext cx="4826962" cy="3416320"/>
          </a:xfrm>
          <a:prstGeom prst="rect">
            <a:avLst/>
          </a:prstGeom>
          <a:noFill/>
        </p:spPr>
        <p:txBody>
          <a:bodyPr wrap="none" rtlCol="0">
            <a:spAutoFit/>
          </a:bodyPr>
          <a:lstStyle/>
          <a:p>
            <a:r>
              <a:rPr kumimoji="1" lang="ja-JP" altLang="en-US" sz="2400" dirty="0">
                <a:latin typeface="ＭＳ Ｐゴシック" panose="020B0600070205080204" pitchFamily="50" charset="-128"/>
                <a:ea typeface="ＭＳ Ｐゴシック" panose="020B0600070205080204" pitchFamily="50" charset="-128"/>
              </a:rPr>
              <a:t>富山市では、コンサルの点検成果を</a:t>
            </a:r>
            <a:endParaRPr kumimoji="1" lang="en-US" altLang="ja-JP" sz="2400" dirty="0">
              <a:latin typeface="ＭＳ Ｐゴシック" panose="020B0600070205080204" pitchFamily="50" charset="-128"/>
              <a:ea typeface="ＭＳ Ｐゴシック" panose="020B0600070205080204" pitchFamily="50" charset="-128"/>
            </a:endParaRPr>
          </a:p>
          <a:p>
            <a:r>
              <a:rPr kumimoji="1" lang="ja-JP" altLang="en-US" sz="2400" dirty="0">
                <a:latin typeface="ＭＳ Ｐゴシック" panose="020B0600070205080204" pitchFamily="50" charset="-128"/>
                <a:ea typeface="ＭＳ Ｐゴシック" panose="020B0600070205080204" pitchFamily="50" charset="-128"/>
              </a:rPr>
              <a:t>全数、セカンドオピニオン</a:t>
            </a:r>
            <a:endParaRPr kumimoji="1" lang="en-US" altLang="ja-JP" sz="2400" dirty="0">
              <a:latin typeface="ＭＳ Ｐゴシック" panose="020B0600070205080204" pitchFamily="50" charset="-128"/>
              <a:ea typeface="ＭＳ Ｐゴシック" panose="020B0600070205080204" pitchFamily="50" charset="-128"/>
            </a:endParaRPr>
          </a:p>
          <a:p>
            <a:r>
              <a:rPr lang="ja-JP" altLang="en-US" sz="2400" dirty="0">
                <a:solidFill>
                  <a:srgbClr val="FF0000"/>
                </a:solidFill>
                <a:latin typeface="ＭＳ Ｐゴシック" panose="020B0600070205080204" pitchFamily="50" charset="-128"/>
                <a:ea typeface="ＭＳ Ｐゴシック" panose="020B0600070205080204" pitchFamily="50" charset="-128"/>
              </a:rPr>
              <a:t>　</a:t>
            </a:r>
            <a:r>
              <a:rPr lang="ja-JP" altLang="en-US" sz="2400" b="1" dirty="0">
                <a:solidFill>
                  <a:srgbClr val="FF0000"/>
                </a:solidFill>
                <a:latin typeface="ＭＳ Ｐゴシック" panose="020B0600070205080204" pitchFamily="50" charset="-128"/>
                <a:ea typeface="ＭＳ Ｐゴシック" panose="020B0600070205080204" pitchFamily="50" charset="-128"/>
              </a:rPr>
              <a:t>「診断協議」</a:t>
            </a:r>
            <a:r>
              <a:rPr lang="ja-JP" altLang="en-US" sz="2400" dirty="0">
                <a:latin typeface="ＭＳ Ｐゴシック" panose="020B0600070205080204" pitchFamily="50" charset="-128"/>
                <a:ea typeface="ＭＳ Ｐゴシック" panose="020B0600070205080204" pitchFamily="50" charset="-128"/>
              </a:rPr>
              <a:t>と言っている。</a:t>
            </a:r>
            <a:endParaRPr lang="en-US" altLang="ja-JP" sz="2400" dirty="0">
              <a:latin typeface="ＭＳ Ｐゴシック" panose="020B0600070205080204" pitchFamily="50" charset="-128"/>
              <a:ea typeface="ＭＳ Ｐゴシック" panose="020B0600070205080204" pitchFamily="50" charset="-128"/>
            </a:endParaRPr>
          </a:p>
          <a:p>
            <a:r>
              <a:rPr kumimoji="1" lang="ja-JP" altLang="en-US" sz="2400" dirty="0">
                <a:latin typeface="ＭＳ Ｐゴシック" panose="020B0600070205080204" pitchFamily="50" charset="-128"/>
                <a:ea typeface="ＭＳ Ｐゴシック" panose="020B0600070205080204" pitchFamily="50" charset="-128"/>
              </a:rPr>
              <a:t>実は、ものすごい手間！</a:t>
            </a:r>
            <a:endParaRPr kumimoji="1" lang="en-US" altLang="ja-JP" sz="2400" dirty="0">
              <a:latin typeface="ＭＳ Ｐゴシック" panose="020B0600070205080204" pitchFamily="50" charset="-128"/>
              <a:ea typeface="ＭＳ Ｐゴシック" panose="020B0600070205080204" pitchFamily="50" charset="-128"/>
            </a:endParaRPr>
          </a:p>
          <a:p>
            <a:endParaRPr lang="en-US" altLang="ja-JP" sz="2400" dirty="0">
              <a:latin typeface="ＭＳ Ｐゴシック" panose="020B0600070205080204" pitchFamily="50" charset="-128"/>
              <a:ea typeface="ＭＳ Ｐゴシック" panose="020B0600070205080204" pitchFamily="50" charset="-128"/>
            </a:endParaRPr>
          </a:p>
          <a:p>
            <a:r>
              <a:rPr kumimoji="1" lang="ja-JP" altLang="en-US" sz="2400" dirty="0">
                <a:solidFill>
                  <a:srgbClr val="FF0000"/>
                </a:solidFill>
                <a:latin typeface="ＭＳ Ｐゴシック" panose="020B0600070205080204" pitchFamily="50" charset="-128"/>
                <a:ea typeface="ＭＳ Ｐゴシック" panose="020B0600070205080204" pitchFamily="50" charset="-128"/>
              </a:rPr>
              <a:t>診断精度が</a:t>
            </a:r>
            <a:r>
              <a:rPr kumimoji="1" lang="ja-JP" altLang="en-US" sz="2400" dirty="0">
                <a:latin typeface="ＭＳ Ｐゴシック" panose="020B0600070205080204" pitchFamily="50" charset="-128"/>
                <a:ea typeface="ＭＳ Ｐゴシック" panose="020B0600070205080204" pitchFamily="50" charset="-128"/>
              </a:rPr>
              <a:t>その後の</a:t>
            </a:r>
            <a:endParaRPr kumimoji="1"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補修などの対応を</a:t>
            </a:r>
            <a:r>
              <a:rPr kumimoji="1" lang="ja-JP" altLang="en-US" sz="2400" dirty="0">
                <a:latin typeface="ＭＳ Ｐゴシック" panose="020B0600070205080204" pitchFamily="50" charset="-128"/>
                <a:ea typeface="ＭＳ Ｐゴシック" panose="020B0600070205080204" pitchFamily="50" charset="-128"/>
              </a:rPr>
              <a:t>左右し、</a:t>
            </a:r>
            <a:endParaRPr kumimoji="1" lang="en-US" altLang="ja-JP" sz="2400" dirty="0">
              <a:latin typeface="ＭＳ Ｐゴシック" panose="020B0600070205080204" pitchFamily="50" charset="-128"/>
              <a:ea typeface="ＭＳ Ｐゴシック" panose="020B0600070205080204" pitchFamily="50" charset="-128"/>
            </a:endParaRPr>
          </a:p>
          <a:p>
            <a:r>
              <a:rPr kumimoji="1" lang="ja-JP" altLang="en-US" sz="2400" dirty="0">
                <a:solidFill>
                  <a:srgbClr val="FF0000"/>
                </a:solidFill>
                <a:latin typeface="ＭＳ Ｐゴシック" panose="020B0600070205080204" pitchFamily="50" charset="-128"/>
                <a:ea typeface="ＭＳ Ｐゴシック" panose="020B0600070205080204" pitchFamily="50" charset="-128"/>
              </a:rPr>
              <a:t>マネジメント全体</a:t>
            </a:r>
            <a:endParaRPr kumimoji="1" lang="en-US" altLang="ja-JP" sz="2400" dirty="0">
              <a:solidFill>
                <a:srgbClr val="FF0000"/>
              </a:solidFill>
              <a:latin typeface="ＭＳ Ｐゴシック" panose="020B0600070205080204" pitchFamily="50" charset="-128"/>
              <a:ea typeface="ＭＳ Ｐゴシック" panose="020B0600070205080204" pitchFamily="50" charset="-128"/>
            </a:endParaRPr>
          </a:p>
          <a:p>
            <a:r>
              <a:rPr kumimoji="1" lang="ja-JP" altLang="en-US" sz="2400" dirty="0">
                <a:solidFill>
                  <a:srgbClr val="FF0000"/>
                </a:solidFill>
                <a:latin typeface="ＭＳ Ｐゴシック" panose="020B0600070205080204" pitchFamily="50" charset="-128"/>
                <a:ea typeface="ＭＳ Ｐゴシック" panose="020B0600070205080204" pitchFamily="50" charset="-128"/>
              </a:rPr>
              <a:t>に影響する。</a:t>
            </a:r>
          </a:p>
        </p:txBody>
      </p:sp>
      <p:pic>
        <p:nvPicPr>
          <p:cNvPr id="3" name="Picture 2">
            <a:extLst>
              <a:ext uri="{FF2B5EF4-FFF2-40B4-BE49-F238E27FC236}">
                <a16:creationId xmlns:a16="http://schemas.microsoft.com/office/drawing/2014/main" id="{189BE636-21CC-A1E4-0CF9-7C5EFF93B7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9274" y="102845"/>
            <a:ext cx="2873720" cy="2154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5454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C9C16-A138-072E-256B-752D1B9DD764}"/>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BEF1A5F-A104-F1FA-AADD-D44473E60E30}"/>
              </a:ext>
            </a:extLst>
          </p:cNvPr>
          <p:cNvSpPr txBox="1"/>
          <p:nvPr/>
        </p:nvSpPr>
        <p:spPr>
          <a:xfrm>
            <a:off x="467544" y="188640"/>
            <a:ext cx="7215437" cy="6155531"/>
          </a:xfrm>
          <a:prstGeom prst="rect">
            <a:avLst/>
          </a:prstGeom>
          <a:noFill/>
        </p:spPr>
        <p:txBody>
          <a:bodyPr wrap="none" rtlCol="0">
            <a:spAutoFit/>
          </a:bodyPr>
          <a:lstStyle/>
          <a:p>
            <a:r>
              <a:rPr kumimoji="1" lang="ja-JP" altLang="en-US" sz="2000" dirty="0"/>
              <a:t>（老朽化対策）インフラ・マネジメントの現在</a:t>
            </a:r>
            <a:endParaRPr kumimoji="1" lang="en-US" altLang="ja-JP" sz="2000" dirty="0"/>
          </a:p>
          <a:p>
            <a:endParaRPr lang="en-US" altLang="ja-JP" sz="2000" dirty="0"/>
          </a:p>
          <a:p>
            <a:r>
              <a:rPr kumimoji="1" lang="ja-JP" altLang="en-US" sz="2000" dirty="0"/>
              <a:t>○「群マネ」に関しては検討を数年実施してきた</a:t>
            </a:r>
            <a:endParaRPr kumimoji="1" lang="en-US" altLang="ja-JP" sz="2000" dirty="0"/>
          </a:p>
          <a:p>
            <a:r>
              <a:rPr lang="ja-JP" altLang="en-US" sz="2000" dirty="0"/>
              <a:t>　　それ以前から「包括管理の検討」は実施（</a:t>
            </a:r>
            <a:r>
              <a:rPr lang="en-US" altLang="ja-JP" sz="2000" dirty="0"/>
              <a:t>2023</a:t>
            </a:r>
            <a:r>
              <a:rPr lang="ja-JP" altLang="en-US" sz="2000" dirty="0"/>
              <a:t>年</a:t>
            </a:r>
            <a:r>
              <a:rPr lang="en-US" altLang="ja-JP" sz="2000" dirty="0"/>
              <a:t>3</a:t>
            </a:r>
            <a:r>
              <a:rPr lang="ja-JP" altLang="en-US" sz="2000" dirty="0"/>
              <a:t>月に公表）</a:t>
            </a:r>
            <a:endParaRPr lang="en-US" altLang="ja-JP" sz="2000" dirty="0"/>
          </a:p>
          <a:p>
            <a:r>
              <a:rPr lang="ja-JP" altLang="en-US" sz="2000" dirty="0"/>
              <a:t>　　昨年</a:t>
            </a:r>
            <a:r>
              <a:rPr lang="en-US" altLang="ja-JP" sz="2000" dirty="0"/>
              <a:t>10</a:t>
            </a:r>
            <a:r>
              <a:rPr lang="ja-JP" altLang="en-US" sz="2000" dirty="0"/>
              <a:t>月に「群マネ手引き」の公表</a:t>
            </a:r>
            <a:endParaRPr lang="en-US" altLang="ja-JP" sz="2000" dirty="0"/>
          </a:p>
          <a:p>
            <a:r>
              <a:rPr kumimoji="1" lang="ja-JP" altLang="en-US" sz="2000" dirty="0"/>
              <a:t>　　</a:t>
            </a:r>
            <a:r>
              <a:rPr kumimoji="1" lang="en-US" altLang="ja-JP" sz="2000" dirty="0"/>
              <a:t>Ver</a:t>
            </a:r>
            <a:r>
              <a:rPr kumimoji="1" lang="ja-JP" altLang="en-US" sz="2000" dirty="0"/>
              <a:t>２への検討　⇒「ヒトの群マネ」</a:t>
            </a:r>
            <a:endParaRPr kumimoji="1" lang="en-US" altLang="ja-JP" sz="2000" dirty="0"/>
          </a:p>
          <a:p>
            <a:endParaRPr lang="en-US" altLang="ja-JP" sz="2000" dirty="0"/>
          </a:p>
          <a:p>
            <a:r>
              <a:rPr kumimoji="1" lang="ja-JP" altLang="en-US" sz="2000" dirty="0"/>
              <a:t>○新技術導入は待ったなしだが、導入は進まず有効な技術もない</a:t>
            </a:r>
            <a:endParaRPr kumimoji="1" lang="en-US" altLang="ja-JP" sz="2000" dirty="0"/>
          </a:p>
          <a:p>
            <a:r>
              <a:rPr lang="ja-JP" altLang="en-US" sz="2000" dirty="0"/>
              <a:t>　　途中で道を誤ったのでは？</a:t>
            </a:r>
            <a:endParaRPr kumimoji="1" lang="en-US" altLang="ja-JP" sz="2000" dirty="0"/>
          </a:p>
          <a:p>
            <a:r>
              <a:rPr lang="ja-JP" altLang="en-US" sz="2000" dirty="0"/>
              <a:t>　　「点検」だけでは解決しない。「デジタル」だけでも解決しない。</a:t>
            </a:r>
            <a:endParaRPr lang="en-US" altLang="ja-JP" sz="2000" dirty="0"/>
          </a:p>
          <a:p>
            <a:endParaRPr lang="en-US" altLang="ja-JP" sz="2000" dirty="0"/>
          </a:p>
          <a:p>
            <a:r>
              <a:rPr kumimoji="1" lang="ja-JP" altLang="en-US" sz="2000" dirty="0"/>
              <a:t>○「老朽化対策」「インフラメンテナンス」では対応できない。</a:t>
            </a:r>
            <a:endParaRPr kumimoji="1" lang="en-US" altLang="ja-JP" sz="2000" dirty="0"/>
          </a:p>
          <a:p>
            <a:r>
              <a:rPr lang="ja-JP" altLang="en-US" sz="2000" dirty="0"/>
              <a:t>　　受け身すぎる</a:t>
            </a:r>
            <a:endParaRPr lang="en-US" altLang="ja-JP" sz="2000" dirty="0"/>
          </a:p>
          <a:p>
            <a:endParaRPr lang="en-US" altLang="ja-JP" sz="2000" dirty="0"/>
          </a:p>
          <a:p>
            <a:r>
              <a:rPr kumimoji="1" lang="ja-JP" altLang="en-US" sz="2000" dirty="0"/>
              <a:t>○もはやすべては救えない</a:t>
            </a:r>
            <a:endParaRPr kumimoji="1" lang="en-US" altLang="ja-JP" sz="2000" dirty="0"/>
          </a:p>
          <a:p>
            <a:r>
              <a:rPr lang="ja-JP" altLang="en-US" sz="2000" dirty="0"/>
              <a:t>　やる気のない自治体はとりのこされてもしかたがない</a:t>
            </a:r>
            <a:endParaRPr kumimoji="1" lang="en-US" altLang="ja-JP" sz="2000" dirty="0"/>
          </a:p>
          <a:p>
            <a:endParaRPr lang="en-US" altLang="ja-JP" sz="2000" dirty="0"/>
          </a:p>
          <a:p>
            <a:r>
              <a:rPr kumimoji="1" lang="ja-JP" altLang="en-US" sz="2000" dirty="0"/>
              <a:t>○民間は、自治体の実態と、やるべきことが理解できていない。</a:t>
            </a:r>
            <a:endParaRPr kumimoji="1" lang="en-US" altLang="ja-JP" sz="2000" dirty="0"/>
          </a:p>
          <a:p>
            <a:r>
              <a:rPr lang="ja-JP" altLang="en-US" sz="2000" dirty="0"/>
              <a:t>　　インフラマネジメントは、民の力も必要だ！</a:t>
            </a:r>
            <a:endParaRPr kumimoji="1" lang="en-US" altLang="ja-JP" sz="2000" dirty="0"/>
          </a:p>
          <a:p>
            <a:endParaRPr kumimoji="1" lang="ja-JP" altLang="en-US" dirty="0"/>
          </a:p>
        </p:txBody>
      </p:sp>
    </p:spTree>
    <p:extLst>
      <p:ext uri="{BB962C8B-B14F-4D97-AF65-F5344CB8AC3E}">
        <p14:creationId xmlns:p14="http://schemas.microsoft.com/office/powerpoint/2010/main" val="19551077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3">
            <a:extLst>
              <a:ext uri="{FF2B5EF4-FFF2-40B4-BE49-F238E27FC236}">
                <a16:creationId xmlns:a16="http://schemas.microsoft.com/office/drawing/2014/main" id="{BEB27775-AAE6-601C-09F7-02E1829C54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2000" y="1291236"/>
            <a:ext cx="3347078" cy="231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テキスト ボックス 17">
            <a:extLst>
              <a:ext uri="{FF2B5EF4-FFF2-40B4-BE49-F238E27FC236}">
                <a16:creationId xmlns:a16="http://schemas.microsoft.com/office/drawing/2014/main" id="{2C6C5C39-DA46-1AF4-0EB0-C2E8E26C5030}"/>
              </a:ext>
            </a:extLst>
          </p:cNvPr>
          <p:cNvSpPr txBox="1"/>
          <p:nvPr/>
        </p:nvSpPr>
        <p:spPr>
          <a:xfrm>
            <a:off x="2427823" y="859340"/>
            <a:ext cx="4544834" cy="400110"/>
          </a:xfrm>
          <a:prstGeom prst="rect">
            <a:avLst/>
          </a:prstGeom>
          <a:noFill/>
        </p:spPr>
        <p:txBody>
          <a:bodyPr wrap="none" rtlCol="0">
            <a:spAutoFit/>
          </a:bodyPr>
          <a:lstStyle/>
          <a:p>
            <a:r>
              <a:rPr kumimoji="1" lang="ja-JP" altLang="en-US" sz="2000" b="1" dirty="0"/>
              <a:t>山間部橋梁へのモニタリング装置設置</a:t>
            </a:r>
          </a:p>
        </p:txBody>
      </p:sp>
      <p:pic>
        <p:nvPicPr>
          <p:cNvPr id="10" name="Picture 12" descr="\\toyama-city.local\17建設部\1708建設政策\s2\課共有２\01_画像等\03,計画係\橋梁\瓶岩橋\20151019\IMG_8820.JPG">
            <a:extLst>
              <a:ext uri="{FF2B5EF4-FFF2-40B4-BE49-F238E27FC236}">
                <a16:creationId xmlns:a16="http://schemas.microsoft.com/office/drawing/2014/main" id="{1332C96C-B9AE-BAC4-6FDE-A5FD78D121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296" y="1291235"/>
            <a:ext cx="3465480" cy="231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C3A7E356-7B15-1638-6A9C-561F802574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819" y="4118378"/>
            <a:ext cx="2146393" cy="2146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2749FE80-D091-7792-3760-057B565D2E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7918" y="4146657"/>
            <a:ext cx="2824643" cy="2118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25">
            <a:extLst>
              <a:ext uri="{FF2B5EF4-FFF2-40B4-BE49-F238E27FC236}">
                <a16:creationId xmlns:a16="http://schemas.microsoft.com/office/drawing/2014/main" id="{A356448A-60D9-08D0-35B3-3DEEA85A3219}"/>
              </a:ext>
            </a:extLst>
          </p:cNvPr>
          <p:cNvSpPr txBox="1">
            <a:spLocks noChangeArrowheads="1"/>
          </p:cNvSpPr>
          <p:nvPr/>
        </p:nvSpPr>
        <p:spPr bwMode="auto">
          <a:xfrm>
            <a:off x="2497186" y="3718268"/>
            <a:ext cx="42883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2000" b="1" dirty="0">
                <a:latin typeface="ＭＳ ゴシック" panose="020B0609070205080204" pitchFamily="49" charset="-128"/>
                <a:ea typeface="ＭＳ ゴシック" panose="020B0609070205080204" pitchFamily="49" charset="-128"/>
                <a:cs typeface="Nirmala Text Semilight" panose="020B0402040204020203" pitchFamily="34" charset="0"/>
              </a:rPr>
              <a:t>安価なモニタリングシステムの検討</a:t>
            </a:r>
          </a:p>
        </p:txBody>
      </p:sp>
      <p:sp>
        <p:nvSpPr>
          <p:cNvPr id="7" name="テキスト ボックス 25">
            <a:extLst>
              <a:ext uri="{FF2B5EF4-FFF2-40B4-BE49-F238E27FC236}">
                <a16:creationId xmlns:a16="http://schemas.microsoft.com/office/drawing/2014/main" id="{FA051590-CC1E-57B1-DA7F-B05742FD07CA}"/>
              </a:ext>
            </a:extLst>
          </p:cNvPr>
          <p:cNvSpPr txBox="1">
            <a:spLocks noChangeArrowheads="1"/>
          </p:cNvSpPr>
          <p:nvPr/>
        </p:nvSpPr>
        <p:spPr bwMode="auto">
          <a:xfrm>
            <a:off x="6470671" y="4322065"/>
            <a:ext cx="22365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2000" dirty="0">
                <a:latin typeface="ＭＳ ゴシック" panose="020B0609070205080204" pitchFamily="49" charset="-128"/>
                <a:ea typeface="ＭＳ ゴシック" panose="020B0609070205080204" pitchFamily="49" charset="-128"/>
                <a:cs typeface="Nirmala Text Semilight" panose="020B0402040204020203" pitchFamily="34" charset="0"/>
              </a:rPr>
              <a:t>計測項目を明確に</a:t>
            </a:r>
            <a:endParaRPr lang="en-US" altLang="ja-JP" sz="2000" dirty="0">
              <a:latin typeface="ＭＳ ゴシック" panose="020B0609070205080204" pitchFamily="49" charset="-128"/>
              <a:ea typeface="ＭＳ ゴシック" panose="020B0609070205080204" pitchFamily="49" charset="-128"/>
              <a:cs typeface="Nirmala Text Semilight" panose="020B0402040204020203" pitchFamily="34" charset="0"/>
            </a:endParaRPr>
          </a:p>
          <a:p>
            <a:pPr eaLnBrk="1" hangingPunct="1"/>
            <a:r>
              <a:rPr lang="ja-JP" altLang="en-US" sz="2000" dirty="0">
                <a:latin typeface="ＭＳ ゴシック" panose="020B0609070205080204" pitchFamily="49" charset="-128"/>
                <a:ea typeface="ＭＳ ゴシック" panose="020B0609070205080204" pitchFamily="49" charset="-128"/>
                <a:cs typeface="Nirmala Text Semilight" panose="020B0402040204020203" pitchFamily="34" charset="0"/>
              </a:rPr>
              <a:t>すれば安価になる</a:t>
            </a:r>
          </a:p>
        </p:txBody>
      </p:sp>
      <p:sp>
        <p:nvSpPr>
          <p:cNvPr id="8" name="テキスト ボックス 7">
            <a:extLst>
              <a:ext uri="{FF2B5EF4-FFF2-40B4-BE49-F238E27FC236}">
                <a16:creationId xmlns:a16="http://schemas.microsoft.com/office/drawing/2014/main" id="{5FDA05DA-91EF-2A7A-DF96-A46B0DBD72D6}"/>
              </a:ext>
            </a:extLst>
          </p:cNvPr>
          <p:cNvSpPr txBox="1"/>
          <p:nvPr/>
        </p:nvSpPr>
        <p:spPr>
          <a:xfrm>
            <a:off x="718457" y="271331"/>
            <a:ext cx="4288353" cy="584775"/>
          </a:xfrm>
          <a:prstGeom prst="rect">
            <a:avLst/>
          </a:prstGeom>
          <a:noFill/>
        </p:spPr>
        <p:txBody>
          <a:bodyPr wrap="none" rtlCol="0">
            <a:spAutoFit/>
          </a:bodyPr>
          <a:lstStyle/>
          <a:p>
            <a:r>
              <a:rPr kumimoji="1" lang="ja-JP" altLang="en-US" sz="3200" b="1" dirty="0"/>
              <a:t>監視するという選択肢</a:t>
            </a:r>
          </a:p>
        </p:txBody>
      </p:sp>
      <p:sp>
        <p:nvSpPr>
          <p:cNvPr id="4" name="テキスト ボックス 25">
            <a:extLst>
              <a:ext uri="{FF2B5EF4-FFF2-40B4-BE49-F238E27FC236}">
                <a16:creationId xmlns:a16="http://schemas.microsoft.com/office/drawing/2014/main" id="{B3F4A83C-041A-00CB-B66D-5500E4BBB5DC}"/>
              </a:ext>
            </a:extLst>
          </p:cNvPr>
          <p:cNvSpPr txBox="1">
            <a:spLocks noChangeArrowheads="1"/>
          </p:cNvSpPr>
          <p:nvPr/>
        </p:nvSpPr>
        <p:spPr bwMode="auto">
          <a:xfrm>
            <a:off x="439035" y="6256805"/>
            <a:ext cx="71096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ja-JP" altLang="en-US" sz="2000" b="1" dirty="0">
                <a:solidFill>
                  <a:srgbClr val="FF0000"/>
                </a:solidFill>
                <a:latin typeface="ＭＳ ゴシック" panose="020B0609070205080204" pitchFamily="49" charset="-128"/>
                <a:ea typeface="ＭＳ ゴシック" panose="020B0609070205080204" pitchFamily="49" charset="-128"/>
                <a:cs typeface="Nirmala Text Semilight" panose="020B0402040204020203" pitchFamily="34" charset="0"/>
              </a:rPr>
              <a:t>モニタリングシステムの設置時は、その目的を明確にする。</a:t>
            </a:r>
          </a:p>
        </p:txBody>
      </p:sp>
    </p:spTree>
    <p:extLst>
      <p:ext uri="{BB962C8B-B14F-4D97-AF65-F5344CB8AC3E}">
        <p14:creationId xmlns:p14="http://schemas.microsoft.com/office/powerpoint/2010/main" val="554736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29A36A32-E3A7-21B8-C7D3-3E3D5535489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88070" name="テキスト ボックス 25">
            <a:extLst>
              <a:ext uri="{FF2B5EF4-FFF2-40B4-BE49-F238E27FC236}">
                <a16:creationId xmlns:a16="http://schemas.microsoft.com/office/drawing/2014/main" id="{2E5D7F80-E348-421E-B0C9-D13435DC1C24}"/>
              </a:ext>
            </a:extLst>
          </p:cNvPr>
          <p:cNvSpPr txBox="1">
            <a:spLocks noChangeArrowheads="1"/>
          </p:cNvSpPr>
          <p:nvPr/>
        </p:nvSpPr>
        <p:spPr bwMode="auto">
          <a:xfrm>
            <a:off x="644787" y="95600"/>
            <a:ext cx="51406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b="1" dirty="0"/>
              <a:t>補修オリンピック</a:t>
            </a:r>
            <a:endParaRPr lang="en-US" altLang="ja-JP" sz="2400" b="1" dirty="0"/>
          </a:p>
          <a:p>
            <a:r>
              <a:rPr lang="ja-JP" altLang="en-US" sz="2400" b="1" dirty="0"/>
              <a:t>実相のための実証の必要性</a:t>
            </a:r>
            <a:endParaRPr lang="en-US" altLang="ja-JP" sz="2400" b="1" dirty="0"/>
          </a:p>
        </p:txBody>
      </p:sp>
      <p:sp>
        <p:nvSpPr>
          <p:cNvPr id="88083" name="テキスト ボックス 16">
            <a:extLst>
              <a:ext uri="{FF2B5EF4-FFF2-40B4-BE49-F238E27FC236}">
                <a16:creationId xmlns:a16="http://schemas.microsoft.com/office/drawing/2014/main" id="{C85D83AC-E1E8-48BC-9616-30271B8D4F01}"/>
              </a:ext>
            </a:extLst>
          </p:cNvPr>
          <p:cNvSpPr txBox="1">
            <a:spLocks noChangeArrowheads="1"/>
          </p:cNvSpPr>
          <p:nvPr/>
        </p:nvSpPr>
        <p:spPr bwMode="auto">
          <a:xfrm>
            <a:off x="232735" y="1035646"/>
            <a:ext cx="613575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000" b="1" dirty="0"/>
              <a:t>例）ﾓﾆﾀﾘﾝｸﾞｼｽﾃﾑの活用は期待されている</a:t>
            </a:r>
            <a:endParaRPr lang="en-US" altLang="ja-JP" sz="2000" b="1" dirty="0"/>
          </a:p>
          <a:p>
            <a:r>
              <a:rPr lang="ja-JP" altLang="en-US" sz="2000" dirty="0"/>
              <a:t>設置の目的を明確にし簡素化すれば、</a:t>
            </a:r>
            <a:endParaRPr lang="en-US" altLang="ja-JP" sz="2000" dirty="0"/>
          </a:p>
          <a:p>
            <a:r>
              <a:rPr lang="ja-JP" altLang="en-US" sz="2000" dirty="0"/>
              <a:t>低価格での設置は可能（何を計測すればよいのか？）</a:t>
            </a:r>
            <a:endParaRPr lang="en-US" altLang="ja-JP" sz="2000" dirty="0"/>
          </a:p>
        </p:txBody>
      </p:sp>
      <p:pic>
        <p:nvPicPr>
          <p:cNvPr id="18" name="図 17">
            <a:extLst>
              <a:ext uri="{FF2B5EF4-FFF2-40B4-BE49-F238E27FC236}">
                <a16:creationId xmlns:a16="http://schemas.microsoft.com/office/drawing/2014/main" id="{6F5DA99F-536B-4010-86BB-501932E98A76}"/>
              </a:ext>
            </a:extLst>
          </p:cNvPr>
          <p:cNvPicPr>
            <a:picLocks noChangeAspect="1"/>
          </p:cNvPicPr>
          <p:nvPr/>
        </p:nvPicPr>
        <p:blipFill>
          <a:blip r:embed="rId3"/>
          <a:stretch>
            <a:fillRect/>
          </a:stretch>
        </p:blipFill>
        <p:spPr>
          <a:xfrm>
            <a:off x="5846924" y="566686"/>
            <a:ext cx="2997159" cy="1984785"/>
          </a:xfrm>
          <a:prstGeom prst="rect">
            <a:avLst/>
          </a:prstGeom>
        </p:spPr>
      </p:pic>
      <p:sp>
        <p:nvSpPr>
          <p:cNvPr id="19" name="テキスト ボックス 18">
            <a:extLst>
              <a:ext uri="{FF2B5EF4-FFF2-40B4-BE49-F238E27FC236}">
                <a16:creationId xmlns:a16="http://schemas.microsoft.com/office/drawing/2014/main" id="{05EEBF18-AE3E-41C9-9047-7315661A89ED}"/>
              </a:ext>
            </a:extLst>
          </p:cNvPr>
          <p:cNvSpPr txBox="1"/>
          <p:nvPr/>
        </p:nvSpPr>
        <p:spPr>
          <a:xfrm>
            <a:off x="6368492" y="196117"/>
            <a:ext cx="2428870" cy="284245"/>
          </a:xfrm>
          <a:prstGeom prst="rect">
            <a:avLst/>
          </a:prstGeom>
          <a:noFill/>
        </p:spPr>
        <p:txBody>
          <a:bodyPr wrap="none" rtlCol="0">
            <a:spAutoFit/>
          </a:bodyPr>
          <a:lstStyle/>
          <a:p>
            <a:r>
              <a:rPr lang="ja-JP" altLang="en-US" sz="1247" dirty="0"/>
              <a:t>高度な、光ファァイバーによる</a:t>
            </a:r>
          </a:p>
        </p:txBody>
      </p:sp>
      <p:pic>
        <p:nvPicPr>
          <p:cNvPr id="9" name="Picture 3" descr="D:\@@@@土研\業務フォルダ\RAIMS\04_WG2\@実験データ\写真\バックアップ\P5180120.JPG">
            <a:extLst>
              <a:ext uri="{FF2B5EF4-FFF2-40B4-BE49-F238E27FC236}">
                <a16:creationId xmlns:a16="http://schemas.microsoft.com/office/drawing/2014/main" id="{B009B125-1E9C-48B4-996C-FF64F8BE02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5875957" y="4398122"/>
            <a:ext cx="2939092" cy="2209577"/>
          </a:xfrm>
          <a:prstGeom prst="rect">
            <a:avLst/>
          </a:prstGeom>
          <a:noFill/>
        </p:spPr>
      </p:pic>
      <p:sp>
        <p:nvSpPr>
          <p:cNvPr id="13" name="テキスト ボックス 16">
            <a:extLst>
              <a:ext uri="{FF2B5EF4-FFF2-40B4-BE49-F238E27FC236}">
                <a16:creationId xmlns:a16="http://schemas.microsoft.com/office/drawing/2014/main" id="{6D19F612-F070-454F-B0CD-0CC04EF4DE2A}"/>
              </a:ext>
            </a:extLst>
          </p:cNvPr>
          <p:cNvSpPr txBox="1">
            <a:spLocks noChangeArrowheads="1"/>
          </p:cNvSpPr>
          <p:nvPr/>
        </p:nvSpPr>
        <p:spPr bwMode="auto">
          <a:xfrm>
            <a:off x="232736" y="2413337"/>
            <a:ext cx="613575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000" b="1" dirty="0"/>
              <a:t>例）実践で使うには実証が必要</a:t>
            </a:r>
            <a:endParaRPr lang="en-US" altLang="ja-JP" sz="2000" b="1" dirty="0"/>
          </a:p>
          <a:p>
            <a:r>
              <a:rPr lang="ja-JP" altLang="en-US" sz="2000" dirty="0"/>
              <a:t>貴重な税金を投入するので安易には使えない。</a:t>
            </a:r>
            <a:endParaRPr lang="en-US" altLang="ja-JP" sz="2000" dirty="0"/>
          </a:p>
          <a:p>
            <a:r>
              <a:rPr lang="ja-JP" altLang="en-US" sz="2000" dirty="0"/>
              <a:t>事前の実証が重要となる。</a:t>
            </a:r>
            <a:endParaRPr lang="en-US" altLang="ja-JP" sz="2000" dirty="0"/>
          </a:p>
        </p:txBody>
      </p:sp>
      <p:sp>
        <p:nvSpPr>
          <p:cNvPr id="14" name="テキスト ボックス 13">
            <a:extLst>
              <a:ext uri="{FF2B5EF4-FFF2-40B4-BE49-F238E27FC236}">
                <a16:creationId xmlns:a16="http://schemas.microsoft.com/office/drawing/2014/main" id="{0AC7FB5E-6DF4-4261-9402-A0C740810F5B}"/>
              </a:ext>
            </a:extLst>
          </p:cNvPr>
          <p:cNvSpPr txBox="1"/>
          <p:nvPr/>
        </p:nvSpPr>
        <p:spPr>
          <a:xfrm>
            <a:off x="6199390" y="3864194"/>
            <a:ext cx="2597972" cy="338554"/>
          </a:xfrm>
          <a:prstGeom prst="rect">
            <a:avLst/>
          </a:prstGeom>
          <a:noFill/>
        </p:spPr>
        <p:txBody>
          <a:bodyPr wrap="square">
            <a:spAutoFit/>
          </a:bodyPr>
          <a:lstStyle/>
          <a:p>
            <a:r>
              <a:rPr kumimoji="1" lang="ja-JP" altLang="en-US" sz="1600" dirty="0"/>
              <a:t>土木研究所での破壊試験</a:t>
            </a:r>
          </a:p>
        </p:txBody>
      </p:sp>
      <p:sp>
        <p:nvSpPr>
          <p:cNvPr id="15" name="テキスト ボックス 14">
            <a:extLst>
              <a:ext uri="{FF2B5EF4-FFF2-40B4-BE49-F238E27FC236}">
                <a16:creationId xmlns:a16="http://schemas.microsoft.com/office/drawing/2014/main" id="{F028B1F9-7C8A-4325-B538-643E905EC23E}"/>
              </a:ext>
            </a:extLst>
          </p:cNvPr>
          <p:cNvSpPr txBox="1"/>
          <p:nvPr/>
        </p:nvSpPr>
        <p:spPr>
          <a:xfrm>
            <a:off x="232735" y="3596541"/>
            <a:ext cx="4572000" cy="1015663"/>
          </a:xfrm>
          <a:prstGeom prst="rect">
            <a:avLst/>
          </a:prstGeom>
          <a:noFill/>
        </p:spPr>
        <p:txBody>
          <a:bodyPr wrap="square">
            <a:spAutoFit/>
          </a:bodyPr>
          <a:lstStyle/>
          <a:p>
            <a:r>
              <a:rPr lang="ja-JP" altLang="en-US" sz="2000" b="1" dirty="0"/>
              <a:t>例）補修材料、工法の有効化の検証</a:t>
            </a:r>
            <a:endParaRPr lang="en-US" altLang="ja-JP" sz="2000" b="1" dirty="0"/>
          </a:p>
          <a:p>
            <a:r>
              <a:rPr lang="ja-JP" altLang="en-US" sz="2000" b="1" dirty="0"/>
              <a:t>今一番欲しいモノ、有効な補修技術</a:t>
            </a:r>
            <a:endParaRPr lang="en-US" altLang="ja-JP" sz="2000" b="1" dirty="0"/>
          </a:p>
          <a:p>
            <a:r>
              <a:rPr lang="ja-JP" altLang="en-US" sz="2000" b="1" dirty="0"/>
              <a:t>耐久性の確保再劣化年数の長期化</a:t>
            </a:r>
            <a:endParaRPr lang="en-US" altLang="ja-JP" sz="2000" b="1" dirty="0"/>
          </a:p>
        </p:txBody>
      </p:sp>
      <p:pic>
        <p:nvPicPr>
          <p:cNvPr id="4" name="図 3">
            <a:extLst>
              <a:ext uri="{FF2B5EF4-FFF2-40B4-BE49-F238E27FC236}">
                <a16:creationId xmlns:a16="http://schemas.microsoft.com/office/drawing/2014/main" id="{27A71B20-7D4F-41C1-AB4F-7A215636E253}"/>
              </a:ext>
            </a:extLst>
          </p:cNvPr>
          <p:cNvPicPr>
            <a:picLocks noChangeAspect="1"/>
          </p:cNvPicPr>
          <p:nvPr/>
        </p:nvPicPr>
        <p:blipFill>
          <a:blip r:embed="rId5"/>
          <a:stretch>
            <a:fillRect/>
          </a:stretch>
        </p:blipFill>
        <p:spPr>
          <a:xfrm>
            <a:off x="175706" y="5106880"/>
            <a:ext cx="2513705" cy="1665522"/>
          </a:xfrm>
          <a:prstGeom prst="rect">
            <a:avLst/>
          </a:prstGeom>
        </p:spPr>
      </p:pic>
      <p:pic>
        <p:nvPicPr>
          <p:cNvPr id="5" name="図 4">
            <a:extLst>
              <a:ext uri="{FF2B5EF4-FFF2-40B4-BE49-F238E27FC236}">
                <a16:creationId xmlns:a16="http://schemas.microsoft.com/office/drawing/2014/main" id="{B9B60A2C-B30B-4D55-8A45-1D8009ABE60B}"/>
              </a:ext>
            </a:extLst>
          </p:cNvPr>
          <p:cNvPicPr>
            <a:picLocks noChangeAspect="1"/>
          </p:cNvPicPr>
          <p:nvPr/>
        </p:nvPicPr>
        <p:blipFill>
          <a:blip r:embed="rId6"/>
          <a:stretch>
            <a:fillRect/>
          </a:stretch>
        </p:blipFill>
        <p:spPr>
          <a:xfrm>
            <a:off x="3119718" y="5075972"/>
            <a:ext cx="2308245" cy="1728921"/>
          </a:xfrm>
          <a:prstGeom prst="rect">
            <a:avLst/>
          </a:prstGeom>
        </p:spPr>
      </p:pic>
      <p:sp>
        <p:nvSpPr>
          <p:cNvPr id="20" name="テキスト ボックス 19">
            <a:extLst>
              <a:ext uri="{FF2B5EF4-FFF2-40B4-BE49-F238E27FC236}">
                <a16:creationId xmlns:a16="http://schemas.microsoft.com/office/drawing/2014/main" id="{1FB8F8E0-EA66-4FE1-9BE2-946C4554F18C}"/>
              </a:ext>
            </a:extLst>
          </p:cNvPr>
          <p:cNvSpPr txBox="1"/>
          <p:nvPr/>
        </p:nvSpPr>
        <p:spPr>
          <a:xfrm>
            <a:off x="1432558" y="4686512"/>
            <a:ext cx="2108269" cy="284245"/>
          </a:xfrm>
          <a:prstGeom prst="rect">
            <a:avLst/>
          </a:prstGeom>
          <a:noFill/>
        </p:spPr>
        <p:txBody>
          <a:bodyPr wrap="none" rtlCol="0">
            <a:spAutoFit/>
          </a:bodyPr>
          <a:lstStyle/>
          <a:p>
            <a:r>
              <a:rPr lang="ja-JP" altLang="en-US" sz="1247" b="1" dirty="0"/>
              <a:t>富山市　補修オリンピック</a:t>
            </a:r>
          </a:p>
        </p:txBody>
      </p:sp>
      <p:sp>
        <p:nvSpPr>
          <p:cNvPr id="2" name="スライド番号プレースホルダー 1">
            <a:extLst>
              <a:ext uri="{FF2B5EF4-FFF2-40B4-BE49-F238E27FC236}">
                <a16:creationId xmlns:a16="http://schemas.microsoft.com/office/drawing/2014/main" id="{6A67EA14-0B8E-0865-1AA8-167DFEAF4259}"/>
              </a:ext>
            </a:extLst>
          </p:cNvPr>
          <p:cNvSpPr>
            <a:spLocks noGrp="1"/>
          </p:cNvSpPr>
          <p:nvPr>
            <p:ph type="sldNum" sz="quarter" idx="12"/>
          </p:nvPr>
        </p:nvSpPr>
        <p:spPr/>
        <p:txBody>
          <a:bodyPr/>
          <a:lstStyle/>
          <a:p>
            <a:fld id="{E38FED2D-04CC-4A62-A718-927FC36FD90E}" type="slidenum">
              <a:rPr kumimoji="1" lang="ja-JP" altLang="en-US" smtClean="0"/>
              <a:t>41</a:t>
            </a:fld>
            <a:endParaRPr kumimoji="1" lang="ja-JP" altLang="en-US"/>
          </a:p>
        </p:txBody>
      </p:sp>
    </p:spTree>
    <p:extLst>
      <p:ext uri="{BB962C8B-B14F-4D97-AF65-F5344CB8AC3E}">
        <p14:creationId xmlns:p14="http://schemas.microsoft.com/office/powerpoint/2010/main" val="37360128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76782B7C-C4B3-7C94-FE82-D0FC57AD788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Rectangle 8"/>
          <p:cNvSpPr>
            <a:spLocks noChangeArrowheads="1"/>
          </p:cNvSpPr>
          <p:nvPr/>
        </p:nvSpPr>
        <p:spPr bwMode="auto">
          <a:xfrm>
            <a:off x="287797" y="170320"/>
            <a:ext cx="7199908" cy="35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72" tIns="37136" rIns="74272" bIns="37136"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defRPr/>
            </a:pPr>
            <a:endParaRPr lang="en-US" altLang="ja-JP" sz="2800" dirty="0">
              <a:solidFill>
                <a:srgbClr val="000000"/>
              </a:solidFill>
              <a:ea typeface="HGPｺﾞｼｯｸE" pitchFamily="50" charset="-128"/>
            </a:endParaRPr>
          </a:p>
          <a:p>
            <a:pPr eaLnBrk="1" hangingPunct="1">
              <a:defRPr/>
            </a:pPr>
            <a:r>
              <a:rPr lang="ja-JP" altLang="en-US" sz="2800" dirty="0">
                <a:solidFill>
                  <a:srgbClr val="000000"/>
                </a:solidFill>
                <a:ea typeface="HGPｺﾞｼｯｸE" pitchFamily="50" charset="-128"/>
              </a:rPr>
              <a:t>架替は必ず発生する</a:t>
            </a:r>
            <a:r>
              <a:rPr lang="ja-JP" altLang="en-US" sz="2800" dirty="0">
                <a:ea typeface="HGPｺﾞｼｯｸE" pitchFamily="50" charset="-128"/>
              </a:rPr>
              <a:t>⇒</a:t>
            </a:r>
            <a:r>
              <a:rPr lang="ja-JP" altLang="en-US" sz="2800" dirty="0">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更新のマネジメント</a:t>
            </a:r>
            <a:endParaRPr lang="en-US" altLang="ja-JP" sz="2800" dirty="0">
              <a:latin typeface="HGP創英角ﾎﾟｯﾌﾟ体" panose="040B0A00000000000000" pitchFamily="50" charset="-128"/>
              <a:ea typeface="HGP創英角ﾎﾟｯﾌﾟ体" panose="040B0A00000000000000" pitchFamily="50" charset="-128"/>
            </a:endParaRPr>
          </a:p>
        </p:txBody>
      </p:sp>
      <p:sp>
        <p:nvSpPr>
          <p:cNvPr id="11" name="Rectangle 17"/>
          <p:cNvSpPr>
            <a:spLocks noChangeArrowheads="1"/>
          </p:cNvSpPr>
          <p:nvPr/>
        </p:nvSpPr>
        <p:spPr bwMode="auto">
          <a:xfrm>
            <a:off x="287797" y="1331525"/>
            <a:ext cx="6962576" cy="394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marL="0" indent="0" eaLnBrk="1" hangingPunct="1">
              <a:lnSpc>
                <a:spcPct val="80000"/>
              </a:lnSpc>
              <a:spcBef>
                <a:spcPct val="20000"/>
              </a:spcBef>
              <a:defRPr/>
            </a:pPr>
            <a:r>
              <a:rPr lang="ja-JP" altLang="en-US" sz="2000" b="1" dirty="0">
                <a:solidFill>
                  <a:srgbClr val="FF0000"/>
                </a:solidFill>
                <a:latin typeface="HG丸ｺﾞｼｯｸM-PRO" pitchFamily="50" charset="-128"/>
                <a:ea typeface="HG丸ｺﾞｼｯｸM-PRO" pitchFamily="50" charset="-128"/>
              </a:rPr>
              <a:t>架替えは今後も、必ず発生する課題</a:t>
            </a:r>
            <a:r>
              <a:rPr lang="ja-JP" altLang="en-US" sz="2000" b="1" dirty="0">
                <a:latin typeface="HG丸ｺﾞｼｯｸM-PRO" pitchFamily="50" charset="-128"/>
                <a:ea typeface="HG丸ｺﾞｼｯｸM-PRO" pitchFamily="50" charset="-128"/>
              </a:rPr>
              <a:t>。</a:t>
            </a:r>
            <a:endParaRPr lang="en-US" altLang="ja-JP" sz="2000" b="1" dirty="0">
              <a:latin typeface="HG丸ｺﾞｼｯｸM-PRO" pitchFamily="50" charset="-128"/>
              <a:ea typeface="HG丸ｺﾞｼｯｸM-PRO" pitchFamily="50" charset="-128"/>
            </a:endParaRPr>
          </a:p>
          <a:p>
            <a:pPr marL="0" indent="0" eaLnBrk="1" hangingPunct="1">
              <a:lnSpc>
                <a:spcPct val="80000"/>
              </a:lnSpc>
              <a:spcBef>
                <a:spcPct val="20000"/>
              </a:spcBef>
              <a:defRPr/>
            </a:pPr>
            <a:r>
              <a:rPr lang="ja-JP" altLang="en-US" sz="2000" b="1" dirty="0">
                <a:latin typeface="HG丸ｺﾞｼｯｸM-PRO" pitchFamily="50" charset="-128"/>
                <a:ea typeface="HG丸ｺﾞｼｯｸM-PRO" pitchFamily="50" charset="-128"/>
              </a:rPr>
              <a:t>　施設全体を考えた更新のマネジメントが重要</a:t>
            </a:r>
            <a:endParaRPr lang="en-US" altLang="ja-JP" sz="2000" b="1" dirty="0">
              <a:latin typeface="HG丸ｺﾞｼｯｸM-PRO" pitchFamily="50" charset="-128"/>
              <a:ea typeface="HG丸ｺﾞｼｯｸM-PRO" pitchFamily="50" charset="-128"/>
            </a:endParaRPr>
          </a:p>
          <a:p>
            <a:pPr marL="0" indent="0" eaLnBrk="1" hangingPunct="1">
              <a:lnSpc>
                <a:spcPct val="80000"/>
              </a:lnSpc>
              <a:spcBef>
                <a:spcPct val="20000"/>
              </a:spcBef>
              <a:defRPr/>
            </a:pPr>
            <a:r>
              <a:rPr lang="ja-JP" altLang="en-US" sz="2000" b="1" dirty="0">
                <a:latin typeface="HG丸ｺﾞｼｯｸM-PRO" pitchFamily="50" charset="-128"/>
                <a:ea typeface="HG丸ｺﾞｼｯｸM-PRO" pitchFamily="50" charset="-128"/>
              </a:rPr>
              <a:t>財政シュミュレーションの実施を行い</a:t>
            </a:r>
            <a:endParaRPr lang="en-US" altLang="ja-JP" sz="2000" b="1" dirty="0">
              <a:latin typeface="HG丸ｺﾞｼｯｸM-PRO" pitchFamily="50" charset="-128"/>
              <a:ea typeface="HG丸ｺﾞｼｯｸM-PRO" pitchFamily="50" charset="-128"/>
            </a:endParaRPr>
          </a:p>
          <a:p>
            <a:pPr marL="0" indent="0" eaLnBrk="1" hangingPunct="1">
              <a:lnSpc>
                <a:spcPct val="80000"/>
              </a:lnSpc>
              <a:spcBef>
                <a:spcPct val="20000"/>
              </a:spcBef>
              <a:defRPr/>
            </a:pPr>
            <a:r>
              <a:rPr lang="ja-JP" altLang="en-US" sz="2000" b="1" dirty="0">
                <a:latin typeface="HG丸ｺﾞｼｯｸM-PRO" pitchFamily="50" charset="-128"/>
                <a:ea typeface="HG丸ｺﾞｼｯｸM-PRO" pitchFamily="50" charset="-128"/>
              </a:rPr>
              <a:t>重要なものほど早期に。</a:t>
            </a:r>
            <a:endParaRPr lang="en-US" altLang="ja-JP" sz="2000" b="1" dirty="0">
              <a:latin typeface="HG丸ｺﾞｼｯｸM-PRO" pitchFamily="50" charset="-128"/>
              <a:ea typeface="HG丸ｺﾞｼｯｸM-PRO" pitchFamily="50" charset="-128"/>
            </a:endParaRPr>
          </a:p>
          <a:p>
            <a:pPr marL="0" indent="0" eaLnBrk="1" hangingPunct="1">
              <a:lnSpc>
                <a:spcPct val="80000"/>
              </a:lnSpc>
              <a:spcBef>
                <a:spcPct val="20000"/>
              </a:spcBef>
              <a:defRPr/>
            </a:pPr>
            <a:r>
              <a:rPr lang="ja-JP" altLang="en-US" sz="2000" b="1" dirty="0">
                <a:latin typeface="HG丸ｺﾞｼｯｸM-PRO" pitchFamily="50" charset="-128"/>
                <a:ea typeface="HG丸ｺﾞｼｯｸM-PRO" pitchFamily="50" charset="-128"/>
              </a:rPr>
              <a:t>財政的に更新が、間に合わなくなる可能性も</a:t>
            </a:r>
            <a:r>
              <a:rPr lang="en-US" altLang="ja-JP" sz="2000" b="1" dirty="0">
                <a:latin typeface="HG丸ｺﾞｼｯｸM-PRO" pitchFamily="50" charset="-128"/>
                <a:ea typeface="HG丸ｺﾞｼｯｸM-PRO" pitchFamily="50" charset="-128"/>
              </a:rPr>
              <a:t>    </a:t>
            </a:r>
          </a:p>
        </p:txBody>
      </p:sp>
      <p:sp>
        <p:nvSpPr>
          <p:cNvPr id="2" name="正方形/長方形 1"/>
          <p:cNvSpPr/>
          <p:nvPr/>
        </p:nvSpPr>
        <p:spPr>
          <a:xfrm>
            <a:off x="245263" y="3262617"/>
            <a:ext cx="5588678" cy="3170099"/>
          </a:xfrm>
          <a:prstGeom prst="rect">
            <a:avLst/>
          </a:prstGeom>
        </p:spPr>
        <p:txBody>
          <a:bodyPr wrap="square">
            <a:spAutoFit/>
          </a:bodyPr>
          <a:lstStyle/>
          <a:p>
            <a:pPr>
              <a:lnSpc>
                <a:spcPct val="80000"/>
              </a:lnSpc>
              <a:spcBef>
                <a:spcPct val="20000"/>
              </a:spcBef>
              <a:defRPr/>
            </a:pPr>
            <a:r>
              <a:rPr lang="ja-JP" altLang="en-US" sz="2000" b="1" dirty="0">
                <a:latin typeface="HG丸ｺﾞｼｯｸM-PRO" pitchFamily="50" charset="-128"/>
                <a:ea typeface="HG丸ｺﾞｼｯｸM-PRO" pitchFamily="50" charset="-128"/>
              </a:rPr>
              <a:t>皆さんが思うほど簡単には進まない。</a:t>
            </a:r>
            <a:endParaRPr lang="en-US" altLang="ja-JP" sz="2000" b="1" dirty="0">
              <a:latin typeface="HG丸ｺﾞｼｯｸM-PRO" pitchFamily="50" charset="-128"/>
              <a:ea typeface="HG丸ｺﾞｼｯｸM-PRO" pitchFamily="50" charset="-128"/>
            </a:endParaRPr>
          </a:p>
          <a:p>
            <a:pPr>
              <a:lnSpc>
                <a:spcPct val="80000"/>
              </a:lnSpc>
              <a:spcBef>
                <a:spcPct val="20000"/>
              </a:spcBef>
              <a:defRPr/>
            </a:pPr>
            <a:endParaRPr lang="en-US" altLang="ja-JP" sz="2000" b="1" dirty="0">
              <a:latin typeface="HG丸ｺﾞｼｯｸM-PRO" pitchFamily="50" charset="-128"/>
              <a:ea typeface="HG丸ｺﾞｼｯｸM-PRO" pitchFamily="50" charset="-128"/>
            </a:endParaRPr>
          </a:p>
          <a:p>
            <a:pPr>
              <a:lnSpc>
                <a:spcPct val="80000"/>
              </a:lnSpc>
              <a:spcBef>
                <a:spcPct val="20000"/>
              </a:spcBef>
              <a:defRPr/>
            </a:pPr>
            <a:r>
              <a:rPr lang="ja-JP" altLang="en-US" sz="2000" b="1" dirty="0">
                <a:latin typeface="HG丸ｺﾞｼｯｸM-PRO" pitchFamily="50" charset="-128"/>
                <a:ea typeface="HG丸ｺﾞｼｯｸM-PRO" pitchFamily="50" charset="-128"/>
              </a:rPr>
              <a:t>遅れれば遅れるほど、撤去ですらできなくなる。</a:t>
            </a:r>
            <a:endParaRPr lang="en-US" altLang="ja-JP" sz="2000" b="1" dirty="0">
              <a:latin typeface="HG丸ｺﾞｼｯｸM-PRO" pitchFamily="50" charset="-128"/>
              <a:ea typeface="HG丸ｺﾞｼｯｸM-PRO" pitchFamily="50" charset="-128"/>
            </a:endParaRPr>
          </a:p>
          <a:p>
            <a:pPr>
              <a:lnSpc>
                <a:spcPct val="80000"/>
              </a:lnSpc>
              <a:spcBef>
                <a:spcPct val="20000"/>
              </a:spcBef>
              <a:defRPr/>
            </a:pPr>
            <a:endParaRPr lang="en-US" altLang="ja-JP" sz="2000" b="1" dirty="0">
              <a:latin typeface="HG丸ｺﾞｼｯｸM-PRO" pitchFamily="50" charset="-128"/>
              <a:ea typeface="HG丸ｺﾞｼｯｸM-PRO" pitchFamily="50" charset="-128"/>
            </a:endParaRPr>
          </a:p>
          <a:p>
            <a:pPr>
              <a:lnSpc>
                <a:spcPct val="80000"/>
              </a:lnSpc>
              <a:spcBef>
                <a:spcPct val="20000"/>
              </a:spcBef>
              <a:defRPr/>
            </a:pPr>
            <a:r>
              <a:rPr lang="ja-JP" altLang="en-US" sz="3600" b="1" dirty="0">
                <a:latin typeface="HG丸ｺﾞｼｯｸM-PRO" pitchFamily="50" charset="-128"/>
                <a:ea typeface="HG丸ｺﾞｼｯｸM-PRO" pitchFamily="50" charset="-128"/>
              </a:rPr>
              <a:t>長寿命化は幻想</a:t>
            </a:r>
            <a:endParaRPr lang="en-US" altLang="ja-JP" sz="3600" b="1" dirty="0">
              <a:latin typeface="HG丸ｺﾞｼｯｸM-PRO" pitchFamily="50" charset="-128"/>
              <a:ea typeface="HG丸ｺﾞｼｯｸM-PRO" pitchFamily="50" charset="-128"/>
            </a:endParaRPr>
          </a:p>
          <a:p>
            <a:pPr>
              <a:lnSpc>
                <a:spcPct val="80000"/>
              </a:lnSpc>
              <a:spcBef>
                <a:spcPct val="20000"/>
              </a:spcBef>
              <a:defRPr/>
            </a:pPr>
            <a:r>
              <a:rPr lang="ja-JP" altLang="en-US" sz="3600" b="1" dirty="0">
                <a:latin typeface="HG丸ｺﾞｼｯｸM-PRO" pitchFamily="50" charset="-128"/>
                <a:ea typeface="HG丸ｺﾞｼｯｸM-PRO" pitchFamily="50" charset="-128"/>
              </a:rPr>
              <a:t>予防保全も幻想</a:t>
            </a:r>
            <a:endParaRPr lang="en-US" altLang="ja-JP" sz="3600" b="1" dirty="0">
              <a:latin typeface="HG丸ｺﾞｼｯｸM-PRO" pitchFamily="50" charset="-128"/>
              <a:ea typeface="HG丸ｺﾞｼｯｸM-PRO" pitchFamily="50" charset="-128"/>
            </a:endParaRPr>
          </a:p>
          <a:p>
            <a:pPr>
              <a:lnSpc>
                <a:spcPct val="80000"/>
              </a:lnSpc>
              <a:spcBef>
                <a:spcPct val="20000"/>
              </a:spcBef>
              <a:defRPr/>
            </a:pPr>
            <a:r>
              <a:rPr lang="ja-JP" altLang="en-US" sz="3600" b="1" dirty="0">
                <a:latin typeface="HG丸ｺﾞｼｯｸM-PRO" pitchFamily="50" charset="-128"/>
                <a:ea typeface="HG丸ｺﾞｼｯｸM-PRO" pitchFamily="50" charset="-128"/>
              </a:rPr>
              <a:t>　</a:t>
            </a:r>
            <a:endParaRPr lang="en-US" altLang="ja-JP" sz="3600" b="1" dirty="0">
              <a:latin typeface="HG丸ｺﾞｼｯｸM-PRO" pitchFamily="50" charset="-128"/>
              <a:ea typeface="HG丸ｺﾞｼｯｸM-PRO" pitchFamily="50" charset="-128"/>
            </a:endParaRPr>
          </a:p>
        </p:txBody>
      </p:sp>
      <p:pic>
        <p:nvPicPr>
          <p:cNvPr id="5735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5" t="16476" r="-15" b="8540"/>
          <a:stretch>
            <a:fillRect/>
          </a:stretch>
        </p:blipFill>
        <p:spPr bwMode="auto">
          <a:xfrm>
            <a:off x="5803388" y="1160198"/>
            <a:ext cx="2948484" cy="1464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9" descr="http://blog-imgs-64.fc2.com/t/a/b/tabikappa/Yamabuki-Brg288.jpg">
            <a:extLst>
              <a:ext uri="{FF2B5EF4-FFF2-40B4-BE49-F238E27FC236}">
                <a16:creationId xmlns:a16="http://schemas.microsoft.com/office/drawing/2014/main" id="{96BFECA1-9A03-4661-94AF-0768438CF6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3941" y="3316497"/>
            <a:ext cx="2917931" cy="207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a:extLst>
              <a:ext uri="{FF2B5EF4-FFF2-40B4-BE49-F238E27FC236}">
                <a16:creationId xmlns:a16="http://schemas.microsoft.com/office/drawing/2014/main" id="{055A0FA1-E898-4B5A-92A4-53E4585FF8DA}"/>
              </a:ext>
            </a:extLst>
          </p:cNvPr>
          <p:cNvSpPr txBox="1"/>
          <p:nvPr/>
        </p:nvSpPr>
        <p:spPr>
          <a:xfrm>
            <a:off x="6612598" y="5616712"/>
            <a:ext cx="973343" cy="407035"/>
          </a:xfrm>
          <a:prstGeom prst="rect">
            <a:avLst/>
          </a:prstGeom>
          <a:noFill/>
        </p:spPr>
        <p:txBody>
          <a:bodyPr wrap="none" rtlCol="0">
            <a:spAutoFit/>
          </a:bodyPr>
          <a:lstStyle/>
          <a:p>
            <a:r>
              <a:rPr kumimoji="1" lang="ja-JP" altLang="en-US" dirty="0"/>
              <a:t>山吹橋</a:t>
            </a:r>
          </a:p>
        </p:txBody>
      </p:sp>
      <p:sp>
        <p:nvSpPr>
          <p:cNvPr id="12" name="テキスト ボックス 11">
            <a:extLst>
              <a:ext uri="{FF2B5EF4-FFF2-40B4-BE49-F238E27FC236}">
                <a16:creationId xmlns:a16="http://schemas.microsoft.com/office/drawing/2014/main" id="{E03778E8-622C-4A22-857C-12C4AA1FA523}"/>
              </a:ext>
            </a:extLst>
          </p:cNvPr>
          <p:cNvSpPr txBox="1"/>
          <p:nvPr/>
        </p:nvSpPr>
        <p:spPr>
          <a:xfrm>
            <a:off x="6680499" y="2756065"/>
            <a:ext cx="973343" cy="407035"/>
          </a:xfrm>
          <a:prstGeom prst="rect">
            <a:avLst/>
          </a:prstGeom>
          <a:noFill/>
        </p:spPr>
        <p:txBody>
          <a:bodyPr wrap="none" rtlCol="0">
            <a:spAutoFit/>
          </a:bodyPr>
          <a:lstStyle/>
          <a:p>
            <a:r>
              <a:rPr kumimoji="1" lang="ja-JP" altLang="en-US" dirty="0"/>
              <a:t>八田橋</a:t>
            </a:r>
          </a:p>
        </p:txBody>
      </p:sp>
    </p:spTree>
    <p:extLst>
      <p:ext uri="{BB962C8B-B14F-4D97-AF65-F5344CB8AC3E}">
        <p14:creationId xmlns:p14="http://schemas.microsoft.com/office/powerpoint/2010/main" val="3764812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テキスト ボックス 2">
            <a:extLst>
              <a:ext uri="{FF2B5EF4-FFF2-40B4-BE49-F238E27FC236}">
                <a16:creationId xmlns:a16="http://schemas.microsoft.com/office/drawing/2014/main" id="{36A63F0F-BF14-88B5-97B5-09F87FCCEC02}"/>
              </a:ext>
            </a:extLst>
          </p:cNvPr>
          <p:cNvSpPr txBox="1">
            <a:spLocks noChangeArrowheads="1"/>
          </p:cNvSpPr>
          <p:nvPr/>
        </p:nvSpPr>
        <p:spPr bwMode="auto">
          <a:xfrm>
            <a:off x="114300" y="136513"/>
            <a:ext cx="43380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dirty="0">
                <a:latin typeface="Arial" panose="020B0604020202020204" pitchFamily="34" charset="0"/>
              </a:rPr>
              <a:t>ｲﾝﾌﾗ・トータル・マネジメント</a:t>
            </a:r>
          </a:p>
        </p:txBody>
      </p:sp>
      <p:sp>
        <p:nvSpPr>
          <p:cNvPr id="2" name="四角形吹き出し 1">
            <a:extLst>
              <a:ext uri="{FF2B5EF4-FFF2-40B4-BE49-F238E27FC236}">
                <a16:creationId xmlns:a16="http://schemas.microsoft.com/office/drawing/2014/main" id="{81C10FEF-914D-8AD1-84BB-3AD7B3D6611E}"/>
              </a:ext>
            </a:extLst>
          </p:cNvPr>
          <p:cNvSpPr/>
          <p:nvPr/>
        </p:nvSpPr>
        <p:spPr>
          <a:xfrm>
            <a:off x="-50863" y="1754997"/>
            <a:ext cx="1846387" cy="624765"/>
          </a:xfrm>
          <a:prstGeom prst="wedgeRectCallout">
            <a:avLst>
              <a:gd name="adj1" fmla="val 32338"/>
              <a:gd name="adj2" fmla="val 91228"/>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2000" b="1" dirty="0"/>
              <a:t>再補修の時期予測とコスト</a:t>
            </a:r>
          </a:p>
        </p:txBody>
      </p:sp>
      <p:sp>
        <p:nvSpPr>
          <p:cNvPr id="7" name="四角形吹き出し 6">
            <a:extLst>
              <a:ext uri="{FF2B5EF4-FFF2-40B4-BE49-F238E27FC236}">
                <a16:creationId xmlns:a16="http://schemas.microsoft.com/office/drawing/2014/main" id="{12736E92-5ACA-61AC-B733-3B810E31763D}"/>
              </a:ext>
            </a:extLst>
          </p:cNvPr>
          <p:cNvSpPr/>
          <p:nvPr/>
        </p:nvSpPr>
        <p:spPr>
          <a:xfrm>
            <a:off x="127000" y="5006874"/>
            <a:ext cx="4133850" cy="990600"/>
          </a:xfrm>
          <a:prstGeom prst="wedgeRectCallout">
            <a:avLst>
              <a:gd name="adj1" fmla="val 6839"/>
              <a:gd name="adj2" fmla="val -73786"/>
            </a:avLst>
          </a:prstGeom>
          <a:ln w="57150">
            <a:solidFill>
              <a:srgbClr val="FF3300"/>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2000" b="1" dirty="0">
                <a:highlight>
                  <a:srgbClr val="FFFF00"/>
                </a:highlight>
              </a:rPr>
              <a:t>補修の材料・工法の選定は？</a:t>
            </a:r>
            <a:endParaRPr lang="en-US" altLang="ja-JP" sz="2000" b="1" dirty="0">
              <a:highlight>
                <a:srgbClr val="FFFF00"/>
              </a:highlight>
            </a:endParaRPr>
          </a:p>
          <a:p>
            <a:pPr algn="ctr" eaLnBrk="1" fontAlgn="auto" hangingPunct="1">
              <a:spcBef>
                <a:spcPts val="0"/>
              </a:spcBef>
              <a:spcAft>
                <a:spcPts val="0"/>
              </a:spcAft>
              <a:defRPr/>
            </a:pPr>
            <a:r>
              <a:rPr lang="ja-JP" altLang="en-US" sz="2000" b="1" dirty="0">
                <a:solidFill>
                  <a:schemeClr val="tx1"/>
                </a:solidFill>
                <a:highlight>
                  <a:srgbClr val="FFFF00"/>
                </a:highlight>
              </a:rPr>
              <a:t>実装のための実証不足</a:t>
            </a:r>
            <a:endParaRPr lang="ja-JP" altLang="en-US" sz="2000" b="1" dirty="0">
              <a:highlight>
                <a:srgbClr val="FFFF00"/>
              </a:highlight>
            </a:endParaRPr>
          </a:p>
        </p:txBody>
      </p:sp>
      <p:sp>
        <p:nvSpPr>
          <p:cNvPr id="8" name="四角形吹き出し 7">
            <a:extLst>
              <a:ext uri="{FF2B5EF4-FFF2-40B4-BE49-F238E27FC236}">
                <a16:creationId xmlns:a16="http://schemas.microsoft.com/office/drawing/2014/main" id="{3B1B9FED-932F-C7CA-B722-F8D6BE1D9084}"/>
              </a:ext>
            </a:extLst>
          </p:cNvPr>
          <p:cNvSpPr/>
          <p:nvPr/>
        </p:nvSpPr>
        <p:spPr>
          <a:xfrm>
            <a:off x="5339556" y="1615554"/>
            <a:ext cx="3492500" cy="642313"/>
          </a:xfrm>
          <a:prstGeom prst="wedgeRectCallout">
            <a:avLst>
              <a:gd name="adj1" fmla="val -72183"/>
              <a:gd name="adj2" fmla="val 73123"/>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2000" b="1" dirty="0"/>
              <a:t>点検結果は信頼できるか？</a:t>
            </a:r>
            <a:endParaRPr lang="en-US" altLang="ja-JP" sz="2000" b="1" dirty="0"/>
          </a:p>
          <a:p>
            <a:pPr algn="ctr" eaLnBrk="1" fontAlgn="auto" hangingPunct="1">
              <a:spcBef>
                <a:spcPts val="0"/>
              </a:spcBef>
              <a:spcAft>
                <a:spcPts val="0"/>
              </a:spcAft>
              <a:defRPr/>
            </a:pPr>
            <a:r>
              <a:rPr lang="ja-JP" altLang="en-US" sz="2000" b="1" dirty="0">
                <a:solidFill>
                  <a:schemeClr val="tx1"/>
                </a:solidFill>
              </a:rPr>
              <a:t>知見不足。手抜き</a:t>
            </a:r>
            <a:endParaRPr lang="ja-JP" altLang="en-US" sz="2000" b="1" dirty="0"/>
          </a:p>
        </p:txBody>
      </p:sp>
      <p:sp>
        <p:nvSpPr>
          <p:cNvPr id="9" name="四角形吹き出し 8">
            <a:extLst>
              <a:ext uri="{FF2B5EF4-FFF2-40B4-BE49-F238E27FC236}">
                <a16:creationId xmlns:a16="http://schemas.microsoft.com/office/drawing/2014/main" id="{8E2D64FE-F9C4-410E-F21A-3EE6426950AD}"/>
              </a:ext>
            </a:extLst>
          </p:cNvPr>
          <p:cNvSpPr/>
          <p:nvPr/>
        </p:nvSpPr>
        <p:spPr>
          <a:xfrm>
            <a:off x="5945583" y="4391382"/>
            <a:ext cx="3003550" cy="442694"/>
          </a:xfrm>
          <a:prstGeom prst="wedgeRectCallout">
            <a:avLst>
              <a:gd name="adj1" fmla="val -57674"/>
              <a:gd name="adj2" fmla="val 133590"/>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2000" b="1" dirty="0"/>
              <a:t>判断と財政負担評価</a:t>
            </a:r>
          </a:p>
        </p:txBody>
      </p:sp>
      <p:sp>
        <p:nvSpPr>
          <p:cNvPr id="10" name="四角形吹き出し 9">
            <a:extLst>
              <a:ext uri="{FF2B5EF4-FFF2-40B4-BE49-F238E27FC236}">
                <a16:creationId xmlns:a16="http://schemas.microsoft.com/office/drawing/2014/main" id="{ABEA80A6-4855-3528-E88D-746DD4C0BE33}"/>
              </a:ext>
            </a:extLst>
          </p:cNvPr>
          <p:cNvSpPr/>
          <p:nvPr/>
        </p:nvSpPr>
        <p:spPr>
          <a:xfrm>
            <a:off x="5703797" y="3454394"/>
            <a:ext cx="3003550" cy="642313"/>
          </a:xfrm>
          <a:prstGeom prst="wedgeRectCallout">
            <a:avLst>
              <a:gd name="adj1" fmla="val -75426"/>
              <a:gd name="adj2" fmla="val -12419"/>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2000" b="1" dirty="0"/>
              <a:t>診断･評価は的確か？</a:t>
            </a:r>
            <a:endParaRPr lang="en-US" altLang="ja-JP" sz="2000" b="1" dirty="0"/>
          </a:p>
          <a:p>
            <a:pPr algn="ctr" eaLnBrk="1" fontAlgn="auto" hangingPunct="1">
              <a:spcBef>
                <a:spcPts val="0"/>
              </a:spcBef>
              <a:spcAft>
                <a:spcPts val="0"/>
              </a:spcAft>
              <a:defRPr/>
            </a:pPr>
            <a:r>
              <a:rPr lang="ja-JP" altLang="en-US" sz="2000" b="1" dirty="0">
                <a:solidFill>
                  <a:schemeClr val="tx1"/>
                </a:solidFill>
              </a:rPr>
              <a:t>官側が判断できない</a:t>
            </a:r>
            <a:r>
              <a:rPr lang="ja-JP" altLang="en-US" sz="2000" dirty="0">
                <a:solidFill>
                  <a:schemeClr val="tx1"/>
                </a:solidFill>
              </a:rPr>
              <a:t>。</a:t>
            </a:r>
            <a:endParaRPr lang="ja-JP" altLang="en-US" sz="2000" b="1" dirty="0"/>
          </a:p>
        </p:txBody>
      </p:sp>
      <p:sp>
        <p:nvSpPr>
          <p:cNvPr id="3" name="角丸四角形 2">
            <a:extLst>
              <a:ext uri="{FF2B5EF4-FFF2-40B4-BE49-F238E27FC236}">
                <a16:creationId xmlns:a16="http://schemas.microsoft.com/office/drawing/2014/main" id="{DEE7D607-3528-C7BA-7738-A1F9424BD148}"/>
              </a:ext>
            </a:extLst>
          </p:cNvPr>
          <p:cNvSpPr/>
          <p:nvPr/>
        </p:nvSpPr>
        <p:spPr>
          <a:xfrm>
            <a:off x="3435184" y="2379762"/>
            <a:ext cx="1223963" cy="46672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1" dirty="0">
                <a:solidFill>
                  <a:schemeClr val="tx1"/>
                </a:solidFill>
                <a:highlight>
                  <a:srgbClr val="FFFF00"/>
                </a:highlight>
              </a:rPr>
              <a:t>点検</a:t>
            </a:r>
          </a:p>
        </p:txBody>
      </p:sp>
      <p:sp>
        <p:nvSpPr>
          <p:cNvPr id="20489" name="テキスト ボックス 3">
            <a:extLst>
              <a:ext uri="{FF2B5EF4-FFF2-40B4-BE49-F238E27FC236}">
                <a16:creationId xmlns:a16="http://schemas.microsoft.com/office/drawing/2014/main" id="{252E7FAA-ACE3-B90B-1A1E-96A47E9E7FA9}"/>
              </a:ext>
            </a:extLst>
          </p:cNvPr>
          <p:cNvSpPr txBox="1">
            <a:spLocks noChangeArrowheads="1"/>
          </p:cNvSpPr>
          <p:nvPr/>
        </p:nvSpPr>
        <p:spPr bwMode="auto">
          <a:xfrm>
            <a:off x="5243286" y="1433071"/>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Arial" panose="020B0604020202020204" pitchFamily="34" charset="0"/>
              </a:rPr>
              <a:t>・</a:t>
            </a:r>
            <a:endParaRPr lang="ja-JP" altLang="en-US" sz="1600" dirty="0">
              <a:latin typeface="Arial" panose="020B0604020202020204" pitchFamily="34" charset="0"/>
            </a:endParaRPr>
          </a:p>
        </p:txBody>
      </p:sp>
      <p:sp>
        <p:nvSpPr>
          <p:cNvPr id="13" name="角丸四角形 12">
            <a:extLst>
              <a:ext uri="{FF2B5EF4-FFF2-40B4-BE49-F238E27FC236}">
                <a16:creationId xmlns:a16="http://schemas.microsoft.com/office/drawing/2014/main" id="{C27D46C6-401B-4762-92A0-0DC062B19013}"/>
              </a:ext>
            </a:extLst>
          </p:cNvPr>
          <p:cNvSpPr/>
          <p:nvPr/>
        </p:nvSpPr>
        <p:spPr>
          <a:xfrm>
            <a:off x="3347610" y="3466250"/>
            <a:ext cx="1657350" cy="468313"/>
          </a:xfrm>
          <a:prstGeom prst="roundRect">
            <a:avLst/>
          </a:prstGeom>
          <a:solidFill>
            <a:srgbClr val="D7DB3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1" dirty="0">
                <a:solidFill>
                  <a:schemeClr val="tx1"/>
                </a:solidFill>
              </a:rPr>
              <a:t>診断・評価</a:t>
            </a:r>
          </a:p>
        </p:txBody>
      </p:sp>
      <p:sp>
        <p:nvSpPr>
          <p:cNvPr id="14" name="角丸四角形 13">
            <a:extLst>
              <a:ext uri="{FF2B5EF4-FFF2-40B4-BE49-F238E27FC236}">
                <a16:creationId xmlns:a16="http://schemas.microsoft.com/office/drawing/2014/main" id="{C623FB20-12E1-EFE8-CA35-19B8DEC737BE}"/>
              </a:ext>
            </a:extLst>
          </p:cNvPr>
          <p:cNvSpPr/>
          <p:nvPr/>
        </p:nvSpPr>
        <p:spPr>
          <a:xfrm>
            <a:off x="4646612" y="5067299"/>
            <a:ext cx="1223962" cy="466725"/>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1" dirty="0">
                <a:solidFill>
                  <a:schemeClr val="tx1"/>
                </a:solidFill>
              </a:rPr>
              <a:t>更新</a:t>
            </a:r>
          </a:p>
        </p:txBody>
      </p:sp>
      <p:sp>
        <p:nvSpPr>
          <p:cNvPr id="15" name="角丸四角形 14">
            <a:extLst>
              <a:ext uri="{FF2B5EF4-FFF2-40B4-BE49-F238E27FC236}">
                <a16:creationId xmlns:a16="http://schemas.microsoft.com/office/drawing/2014/main" id="{A4CCC86E-7641-A043-4050-C230552EF77A}"/>
              </a:ext>
            </a:extLst>
          </p:cNvPr>
          <p:cNvSpPr/>
          <p:nvPr/>
        </p:nvSpPr>
        <p:spPr>
          <a:xfrm>
            <a:off x="1323425" y="4182306"/>
            <a:ext cx="1765300" cy="466725"/>
          </a:xfrm>
          <a:prstGeom prst="roundRect">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1" dirty="0">
                <a:solidFill>
                  <a:schemeClr val="tx1"/>
                </a:solidFill>
              </a:rPr>
              <a:t>補修・補強</a:t>
            </a:r>
          </a:p>
        </p:txBody>
      </p:sp>
      <p:sp>
        <p:nvSpPr>
          <p:cNvPr id="16" name="角丸四角形 15">
            <a:extLst>
              <a:ext uri="{FF2B5EF4-FFF2-40B4-BE49-F238E27FC236}">
                <a16:creationId xmlns:a16="http://schemas.microsoft.com/office/drawing/2014/main" id="{D9DC410B-0E11-9B74-4F8A-56C0E098CD1E}"/>
              </a:ext>
            </a:extLst>
          </p:cNvPr>
          <p:cNvSpPr/>
          <p:nvPr/>
        </p:nvSpPr>
        <p:spPr>
          <a:xfrm>
            <a:off x="403819" y="2602339"/>
            <a:ext cx="1763713" cy="4667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1" dirty="0">
                <a:solidFill>
                  <a:schemeClr val="tx1"/>
                </a:solidFill>
              </a:rPr>
              <a:t>経過観察</a:t>
            </a:r>
          </a:p>
        </p:txBody>
      </p:sp>
      <p:sp>
        <p:nvSpPr>
          <p:cNvPr id="20496" name="テキスト ボックス 17">
            <a:extLst>
              <a:ext uri="{FF2B5EF4-FFF2-40B4-BE49-F238E27FC236}">
                <a16:creationId xmlns:a16="http://schemas.microsoft.com/office/drawing/2014/main" id="{F273EE60-3548-4658-818A-8E337FE91EAD}"/>
              </a:ext>
            </a:extLst>
          </p:cNvPr>
          <p:cNvSpPr txBox="1">
            <a:spLocks noChangeArrowheads="1"/>
          </p:cNvSpPr>
          <p:nvPr/>
        </p:nvSpPr>
        <p:spPr bwMode="auto">
          <a:xfrm>
            <a:off x="84138" y="3419475"/>
            <a:ext cx="15763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Arial" panose="020B0604020202020204" pitchFamily="34" charset="0"/>
              </a:rPr>
              <a:t>・</a:t>
            </a:r>
            <a:endParaRPr lang="ja-JP" altLang="en-US" sz="1600" dirty="0">
              <a:latin typeface="Arial" panose="020B0604020202020204" pitchFamily="34" charset="0"/>
            </a:endParaRPr>
          </a:p>
        </p:txBody>
      </p:sp>
      <p:sp>
        <p:nvSpPr>
          <p:cNvPr id="19" name="下矢印 18">
            <a:extLst>
              <a:ext uri="{FF2B5EF4-FFF2-40B4-BE49-F238E27FC236}">
                <a16:creationId xmlns:a16="http://schemas.microsoft.com/office/drawing/2014/main" id="{469BF174-8E2B-35F2-ACE9-69976FAFF1F8}"/>
              </a:ext>
            </a:extLst>
          </p:cNvPr>
          <p:cNvSpPr/>
          <p:nvPr/>
        </p:nvSpPr>
        <p:spPr>
          <a:xfrm rot="10800000">
            <a:off x="1172415" y="3426906"/>
            <a:ext cx="501650" cy="694967"/>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11" name="曲折矢印 10">
            <a:extLst>
              <a:ext uri="{FF2B5EF4-FFF2-40B4-BE49-F238E27FC236}">
                <a16:creationId xmlns:a16="http://schemas.microsoft.com/office/drawing/2014/main" id="{02136639-83CA-AEE3-541C-849E4942F42F}"/>
              </a:ext>
            </a:extLst>
          </p:cNvPr>
          <p:cNvSpPr/>
          <p:nvPr/>
        </p:nvSpPr>
        <p:spPr>
          <a:xfrm rot="16200000">
            <a:off x="1851472" y="3290749"/>
            <a:ext cx="754063" cy="811212"/>
          </a:xfrm>
          <a:prstGeom prst="bent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schemeClr val="tx1"/>
              </a:solidFill>
            </a:endParaRPr>
          </a:p>
        </p:txBody>
      </p:sp>
      <p:sp>
        <p:nvSpPr>
          <p:cNvPr id="21" name="曲折矢印 20">
            <a:extLst>
              <a:ext uri="{FF2B5EF4-FFF2-40B4-BE49-F238E27FC236}">
                <a16:creationId xmlns:a16="http://schemas.microsoft.com/office/drawing/2014/main" id="{6BABF4F4-DED1-590B-5377-ACD78F5D1F97}"/>
              </a:ext>
            </a:extLst>
          </p:cNvPr>
          <p:cNvSpPr/>
          <p:nvPr/>
        </p:nvSpPr>
        <p:spPr>
          <a:xfrm rot="10800000">
            <a:off x="3065677" y="4016610"/>
            <a:ext cx="633428" cy="520235"/>
          </a:xfrm>
          <a:prstGeom prst="bentArrow">
            <a:avLst>
              <a:gd name="adj1" fmla="val 29735"/>
              <a:gd name="adj2" fmla="val 25000"/>
              <a:gd name="adj3" fmla="val 25000"/>
              <a:gd name="adj4" fmla="val 43750"/>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schemeClr val="tx1"/>
              </a:solidFill>
            </a:endParaRPr>
          </a:p>
        </p:txBody>
      </p:sp>
      <p:sp>
        <p:nvSpPr>
          <p:cNvPr id="22" name="曲折矢印 21">
            <a:extLst>
              <a:ext uri="{FF2B5EF4-FFF2-40B4-BE49-F238E27FC236}">
                <a16:creationId xmlns:a16="http://schemas.microsoft.com/office/drawing/2014/main" id="{5718A501-AD40-978D-0626-1248A2C7438A}"/>
              </a:ext>
            </a:extLst>
          </p:cNvPr>
          <p:cNvSpPr/>
          <p:nvPr/>
        </p:nvSpPr>
        <p:spPr>
          <a:xfrm>
            <a:off x="2144070" y="1626981"/>
            <a:ext cx="754062" cy="809625"/>
          </a:xfrm>
          <a:prstGeom prst="bent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schemeClr val="tx1"/>
              </a:solidFill>
            </a:endParaRPr>
          </a:p>
        </p:txBody>
      </p:sp>
      <p:sp>
        <p:nvSpPr>
          <p:cNvPr id="25" name="下矢印 24">
            <a:extLst>
              <a:ext uri="{FF2B5EF4-FFF2-40B4-BE49-F238E27FC236}">
                <a16:creationId xmlns:a16="http://schemas.microsoft.com/office/drawing/2014/main" id="{4AABD279-5BEB-F98C-9315-4A5352E76CCE}"/>
              </a:ext>
            </a:extLst>
          </p:cNvPr>
          <p:cNvSpPr/>
          <p:nvPr/>
        </p:nvSpPr>
        <p:spPr>
          <a:xfrm rot="20429818">
            <a:off x="4948091" y="3981301"/>
            <a:ext cx="503238" cy="991503"/>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26" name="下矢印 25">
            <a:extLst>
              <a:ext uri="{FF2B5EF4-FFF2-40B4-BE49-F238E27FC236}">
                <a16:creationId xmlns:a16="http://schemas.microsoft.com/office/drawing/2014/main" id="{C8C83764-7890-B4C1-AA0C-17C75D62A8D3}"/>
              </a:ext>
            </a:extLst>
          </p:cNvPr>
          <p:cNvSpPr/>
          <p:nvPr/>
        </p:nvSpPr>
        <p:spPr>
          <a:xfrm rot="18548011">
            <a:off x="4163553" y="4028909"/>
            <a:ext cx="503237" cy="982662"/>
          </a:xfrm>
          <a:prstGeom prst="downArrow">
            <a:avLst>
              <a:gd name="adj1" fmla="val 48030"/>
              <a:gd name="adj2" fmla="val 50000"/>
            </a:avLst>
          </a:prstGeom>
          <a:solidFill>
            <a:schemeClr val="bg1">
              <a:lumMod val="5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20504" name="テキスト ボックス 17">
            <a:extLst>
              <a:ext uri="{FF2B5EF4-FFF2-40B4-BE49-F238E27FC236}">
                <a16:creationId xmlns:a16="http://schemas.microsoft.com/office/drawing/2014/main" id="{51A8C698-4183-8FA9-DD7B-BE1A161664CA}"/>
              </a:ext>
            </a:extLst>
          </p:cNvPr>
          <p:cNvSpPr txBox="1">
            <a:spLocks noChangeArrowheads="1"/>
          </p:cNvSpPr>
          <p:nvPr/>
        </p:nvSpPr>
        <p:spPr bwMode="auto">
          <a:xfrm>
            <a:off x="6013579" y="5143773"/>
            <a:ext cx="238398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pPr>
            <a:r>
              <a:rPr lang="ja-JP" altLang="en-US" sz="1800" b="1" dirty="0">
                <a:solidFill>
                  <a:srgbClr val="FF0000"/>
                </a:solidFill>
                <a:latin typeface="Arial" panose="020B0604020202020204" pitchFamily="34" charset="0"/>
              </a:rPr>
              <a:t>今後、更新すべきか？</a:t>
            </a:r>
            <a:endParaRPr lang="en-US" altLang="ja-JP" sz="1800" b="1" dirty="0">
              <a:solidFill>
                <a:srgbClr val="FF0000"/>
              </a:solidFill>
              <a:latin typeface="Arial" panose="020B0604020202020204" pitchFamily="34" charset="0"/>
            </a:endParaRPr>
          </a:p>
          <a:p>
            <a:pPr>
              <a:spcBef>
                <a:spcPct val="0"/>
              </a:spcBef>
              <a:buNone/>
            </a:pPr>
            <a:r>
              <a:rPr lang="ja-JP" altLang="en-US" sz="1800" b="1" dirty="0">
                <a:solidFill>
                  <a:srgbClr val="FF0000"/>
                </a:solidFill>
                <a:latin typeface="Arial" panose="020B0604020202020204" pitchFamily="34" charset="0"/>
              </a:rPr>
              <a:t>撤去すべきか？重要</a:t>
            </a:r>
            <a:endParaRPr lang="en-US" altLang="ja-JP" sz="1800" b="1" dirty="0">
              <a:solidFill>
                <a:srgbClr val="FF0000"/>
              </a:solidFill>
              <a:latin typeface="Arial" panose="020B0604020202020204" pitchFamily="34" charset="0"/>
            </a:endParaRPr>
          </a:p>
        </p:txBody>
      </p:sp>
      <p:sp>
        <p:nvSpPr>
          <p:cNvPr id="27" name="角丸四角形 26">
            <a:extLst>
              <a:ext uri="{FF2B5EF4-FFF2-40B4-BE49-F238E27FC236}">
                <a16:creationId xmlns:a16="http://schemas.microsoft.com/office/drawing/2014/main" id="{44D04C42-53D4-391A-2651-965E99746F0B}"/>
              </a:ext>
            </a:extLst>
          </p:cNvPr>
          <p:cNvSpPr/>
          <p:nvPr/>
        </p:nvSpPr>
        <p:spPr>
          <a:xfrm>
            <a:off x="461169" y="6215312"/>
            <a:ext cx="8370887" cy="50617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chemeClr val="tx1"/>
                </a:solidFill>
              </a:rPr>
              <a:t>マネジメントが必須。何も考えなければ衰退しかない。</a:t>
            </a:r>
          </a:p>
        </p:txBody>
      </p:sp>
      <p:sp>
        <p:nvSpPr>
          <p:cNvPr id="4" name="下矢印 5">
            <a:extLst>
              <a:ext uri="{FF2B5EF4-FFF2-40B4-BE49-F238E27FC236}">
                <a16:creationId xmlns:a16="http://schemas.microsoft.com/office/drawing/2014/main" id="{452EECDA-E367-3B6C-A0A9-D88433ACC3C9}"/>
              </a:ext>
            </a:extLst>
          </p:cNvPr>
          <p:cNvSpPr/>
          <p:nvPr/>
        </p:nvSpPr>
        <p:spPr>
          <a:xfrm>
            <a:off x="3795549" y="2917945"/>
            <a:ext cx="503237" cy="534651"/>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cxnSp>
        <p:nvCxnSpPr>
          <p:cNvPr id="12" name="直線コネクタ 11">
            <a:extLst>
              <a:ext uri="{FF2B5EF4-FFF2-40B4-BE49-F238E27FC236}">
                <a16:creationId xmlns:a16="http://schemas.microsoft.com/office/drawing/2014/main" id="{1C765337-BAAB-1DDC-2D5F-680E4526BCC3}"/>
              </a:ext>
            </a:extLst>
          </p:cNvPr>
          <p:cNvCxnSpPr>
            <a:cxnSpLocks/>
          </p:cNvCxnSpPr>
          <p:nvPr/>
        </p:nvCxnSpPr>
        <p:spPr>
          <a:xfrm>
            <a:off x="2715422" y="3069064"/>
            <a:ext cx="2543171" cy="0"/>
          </a:xfrm>
          <a:prstGeom prst="line">
            <a:avLst/>
          </a:prstGeom>
          <a:ln w="762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7" name="四角形吹き出し 9">
            <a:extLst>
              <a:ext uri="{FF2B5EF4-FFF2-40B4-BE49-F238E27FC236}">
                <a16:creationId xmlns:a16="http://schemas.microsoft.com/office/drawing/2014/main" id="{61BC6518-A01C-894A-630C-767C49718283}"/>
              </a:ext>
            </a:extLst>
          </p:cNvPr>
          <p:cNvSpPr/>
          <p:nvPr/>
        </p:nvSpPr>
        <p:spPr>
          <a:xfrm>
            <a:off x="5322092" y="2403047"/>
            <a:ext cx="3576637" cy="642313"/>
          </a:xfrm>
          <a:prstGeom prst="wedgeRectCallout">
            <a:avLst>
              <a:gd name="adj1" fmla="val -64963"/>
              <a:gd name="adj2" fmla="val 36728"/>
            </a:avLst>
          </a:prstGeom>
          <a:ln w="38100">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2000" b="1" dirty="0">
                <a:solidFill>
                  <a:schemeClr val="tx1"/>
                </a:solidFill>
                <a:highlight>
                  <a:srgbClr val="FF00FF"/>
                </a:highlight>
              </a:rPr>
              <a:t>議論がここで止まっている</a:t>
            </a:r>
          </a:p>
        </p:txBody>
      </p:sp>
      <p:sp>
        <p:nvSpPr>
          <p:cNvPr id="18" name="角丸四角形 2">
            <a:extLst>
              <a:ext uri="{FF2B5EF4-FFF2-40B4-BE49-F238E27FC236}">
                <a16:creationId xmlns:a16="http://schemas.microsoft.com/office/drawing/2014/main" id="{F363F7C6-A656-41B8-C1B8-B4C6DBEAC6E9}"/>
              </a:ext>
            </a:extLst>
          </p:cNvPr>
          <p:cNvSpPr/>
          <p:nvPr/>
        </p:nvSpPr>
        <p:spPr>
          <a:xfrm>
            <a:off x="2994401" y="1459318"/>
            <a:ext cx="2132769" cy="46672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1" dirty="0">
                <a:solidFill>
                  <a:schemeClr val="tx1"/>
                </a:solidFill>
              </a:rPr>
              <a:t>計画・設計・施工</a:t>
            </a:r>
          </a:p>
        </p:txBody>
      </p:sp>
      <p:sp>
        <p:nvSpPr>
          <p:cNvPr id="20" name="角丸四角形 2">
            <a:extLst>
              <a:ext uri="{FF2B5EF4-FFF2-40B4-BE49-F238E27FC236}">
                <a16:creationId xmlns:a16="http://schemas.microsoft.com/office/drawing/2014/main" id="{5B63CA9D-262A-03D0-DB39-9687E14EBCBA}"/>
              </a:ext>
            </a:extLst>
          </p:cNvPr>
          <p:cNvSpPr/>
          <p:nvPr/>
        </p:nvSpPr>
        <p:spPr>
          <a:xfrm>
            <a:off x="3313475" y="633372"/>
            <a:ext cx="1223963" cy="46672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1" dirty="0">
                <a:solidFill>
                  <a:schemeClr val="tx1"/>
                </a:solidFill>
              </a:rPr>
              <a:t>事業計画</a:t>
            </a:r>
          </a:p>
        </p:txBody>
      </p:sp>
      <p:sp>
        <p:nvSpPr>
          <p:cNvPr id="24" name="下矢印 5">
            <a:extLst>
              <a:ext uri="{FF2B5EF4-FFF2-40B4-BE49-F238E27FC236}">
                <a16:creationId xmlns:a16="http://schemas.microsoft.com/office/drawing/2014/main" id="{615CFF66-7130-2B75-A8F6-52B7AEB1F46A}"/>
              </a:ext>
            </a:extLst>
          </p:cNvPr>
          <p:cNvSpPr/>
          <p:nvPr/>
        </p:nvSpPr>
        <p:spPr>
          <a:xfrm>
            <a:off x="3728657" y="1156592"/>
            <a:ext cx="503237" cy="316923"/>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28" name="下矢印 5">
            <a:extLst>
              <a:ext uri="{FF2B5EF4-FFF2-40B4-BE49-F238E27FC236}">
                <a16:creationId xmlns:a16="http://schemas.microsoft.com/office/drawing/2014/main" id="{C79A0820-EF32-3850-3A75-FA1C10CE2DBD}"/>
              </a:ext>
            </a:extLst>
          </p:cNvPr>
          <p:cNvSpPr/>
          <p:nvPr/>
        </p:nvSpPr>
        <p:spPr>
          <a:xfrm>
            <a:off x="3795548" y="2040969"/>
            <a:ext cx="503237" cy="352970"/>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29" name="四角形吹き出し 9">
            <a:extLst>
              <a:ext uri="{FF2B5EF4-FFF2-40B4-BE49-F238E27FC236}">
                <a16:creationId xmlns:a16="http://schemas.microsoft.com/office/drawing/2014/main" id="{DAC9EC98-7CA6-7CC8-BCE8-4A8C825C7F7E}"/>
              </a:ext>
            </a:extLst>
          </p:cNvPr>
          <p:cNvSpPr/>
          <p:nvPr/>
        </p:nvSpPr>
        <p:spPr>
          <a:xfrm>
            <a:off x="5387717" y="411009"/>
            <a:ext cx="3365103" cy="844377"/>
          </a:xfrm>
          <a:prstGeom prst="wedgeRectCallout">
            <a:avLst>
              <a:gd name="adj1" fmla="val -82510"/>
              <a:gd name="adj2" fmla="val 54590"/>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2000" b="1" dirty="0"/>
              <a:t>本来の長寿命化、国土強靭化化、ではここが重要リスク分析、</a:t>
            </a:r>
            <a:r>
              <a:rPr lang="ja-JP" altLang="en-US" sz="2000" b="1" dirty="0">
                <a:solidFill>
                  <a:schemeClr val="tx1"/>
                </a:solidFill>
              </a:rPr>
              <a:t>耐震化計画</a:t>
            </a:r>
            <a:endParaRPr lang="ja-JP" altLang="en-US" sz="2000" b="1" dirty="0"/>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角丸四角形 3"/>
          <p:cNvSpPr>
            <a:spLocks noChangeArrowheads="1"/>
          </p:cNvSpPr>
          <p:nvPr/>
        </p:nvSpPr>
        <p:spPr bwMode="auto">
          <a:xfrm>
            <a:off x="0" y="2296"/>
            <a:ext cx="9144000" cy="6567672"/>
          </a:xfrm>
          <a:prstGeom prst="roundRect">
            <a:avLst>
              <a:gd name="adj" fmla="val 16667"/>
            </a:avLst>
          </a:prstGeom>
          <a:noFill/>
          <a:ln w="9525" algn="ctr">
            <a:noFill/>
            <a:miter lim="800000"/>
            <a:headEnd/>
            <a:tailEnd/>
          </a:ln>
        </p:spPr>
        <p:txBody>
          <a:bodyPr wrap="none"/>
          <a:lstStyle/>
          <a:p>
            <a:pPr>
              <a:defRPr/>
            </a:pPr>
            <a:endParaRPr lang="en-US" altLang="ja-JP" sz="2800" b="1" dirty="0">
              <a:solidFill>
                <a:srgbClr val="FF0000"/>
              </a:solidFill>
            </a:endParaRPr>
          </a:p>
          <a:p>
            <a:pPr>
              <a:defRPr/>
            </a:pPr>
            <a:r>
              <a:rPr lang="ja-JP" altLang="en-US" sz="2800" b="1" dirty="0">
                <a:latin typeface="+mj-ea"/>
                <a:ea typeface="+mj-ea"/>
              </a:rPr>
              <a:t>○ｲﾝﾌﾗ・ﾒﾝﾃﾅﾝｽは、総合マネジメントへ　</a:t>
            </a:r>
            <a:endParaRPr lang="en-US" altLang="ja-JP" sz="2800" b="1" dirty="0">
              <a:latin typeface="+mj-ea"/>
              <a:ea typeface="+mj-ea"/>
            </a:endParaRPr>
          </a:p>
          <a:p>
            <a:pPr>
              <a:defRPr/>
            </a:pPr>
            <a:r>
              <a:rPr lang="ja-JP" altLang="en-US" sz="2800" b="1" dirty="0">
                <a:latin typeface="+mj-ea"/>
                <a:ea typeface="+mj-ea"/>
              </a:rPr>
              <a:t>　　⇒</a:t>
            </a:r>
            <a:r>
              <a:rPr lang="en-US" altLang="ja-JP" sz="2800" b="1" dirty="0">
                <a:latin typeface="+mj-ea"/>
                <a:ea typeface="+mj-ea"/>
              </a:rPr>
              <a:t>1</a:t>
            </a:r>
            <a:r>
              <a:rPr lang="ja-JP" altLang="en-US" sz="2800" b="1" dirty="0">
                <a:latin typeface="+mj-ea"/>
                <a:ea typeface="+mj-ea"/>
              </a:rPr>
              <a:t>橋</a:t>
            </a:r>
            <a:r>
              <a:rPr lang="en-US" altLang="ja-JP" sz="2800" b="1" dirty="0">
                <a:latin typeface="+mj-ea"/>
                <a:ea typeface="+mj-ea"/>
              </a:rPr>
              <a:t>1</a:t>
            </a:r>
            <a:r>
              <a:rPr lang="ja-JP" altLang="en-US" sz="2800" b="1" dirty="0">
                <a:latin typeface="+mj-ea"/>
                <a:ea typeface="+mj-ea"/>
              </a:rPr>
              <a:t>橋の話ではない。</a:t>
            </a:r>
            <a:endParaRPr lang="en-US" altLang="ja-JP" sz="2800" b="1" dirty="0">
              <a:latin typeface="+mj-ea"/>
              <a:ea typeface="+mj-ea"/>
            </a:endParaRPr>
          </a:p>
          <a:p>
            <a:pPr>
              <a:defRPr/>
            </a:pPr>
            <a:r>
              <a:rPr lang="ja-JP" altLang="en-US" sz="2800" b="1" dirty="0">
                <a:ln w="11430"/>
                <a:effectLst>
                  <a:outerShdw blurRad="50800" dist="39000" dir="5460000" algn="tl">
                    <a:srgbClr val="000000">
                      <a:alpha val="38000"/>
                    </a:srgbClr>
                  </a:outerShdw>
                </a:effectLst>
                <a:latin typeface="+mj-ea"/>
                <a:ea typeface="+mj-ea"/>
              </a:rPr>
              <a:t>〇「点検はしてました」では解決しない</a:t>
            </a:r>
            <a:endParaRPr lang="en-US" altLang="ja-JP" sz="2800" b="1" dirty="0">
              <a:ln w="11430"/>
              <a:effectLst>
                <a:outerShdw blurRad="50800" dist="39000" dir="5460000" algn="tl">
                  <a:srgbClr val="000000">
                    <a:alpha val="38000"/>
                  </a:srgbClr>
                </a:outerShdw>
              </a:effectLst>
              <a:latin typeface="+mj-ea"/>
              <a:ea typeface="+mj-ea"/>
            </a:endParaRPr>
          </a:p>
          <a:p>
            <a:pPr>
              <a:defRPr/>
            </a:pPr>
            <a:r>
              <a:rPr lang="ja-JP" altLang="en-US" sz="2800" b="1" dirty="0">
                <a:ln w="11430"/>
                <a:effectLst>
                  <a:outerShdw blurRad="50800" dist="39000" dir="5460000" algn="tl">
                    <a:srgbClr val="000000">
                      <a:alpha val="38000"/>
                    </a:srgbClr>
                  </a:outerShdw>
                </a:effectLst>
                <a:latin typeface="+mj-ea"/>
                <a:ea typeface="+mj-ea"/>
              </a:rPr>
              <a:t>〇「メンター」（相談相手、指導者）の必要性</a:t>
            </a:r>
            <a:endParaRPr lang="en-US" altLang="ja-JP" sz="2800" b="1" dirty="0">
              <a:ln w="11430"/>
              <a:effectLst>
                <a:outerShdw blurRad="50800" dist="39000" dir="5460000" algn="tl">
                  <a:srgbClr val="000000">
                    <a:alpha val="38000"/>
                  </a:srgbClr>
                </a:outerShdw>
              </a:effectLst>
              <a:latin typeface="+mj-ea"/>
              <a:ea typeface="+mj-ea"/>
            </a:endParaRPr>
          </a:p>
          <a:p>
            <a:pPr>
              <a:defRPr/>
            </a:pPr>
            <a:r>
              <a:rPr lang="ja-JP" altLang="en-US" sz="2800" b="1" dirty="0">
                <a:ln w="11430"/>
                <a:effectLst>
                  <a:outerShdw blurRad="50800" dist="39000" dir="5460000" algn="tl">
                    <a:srgbClr val="000000">
                      <a:alpha val="38000"/>
                    </a:srgbClr>
                  </a:outerShdw>
                </a:effectLst>
                <a:latin typeface="+mj-ea"/>
                <a:ea typeface="+mj-ea"/>
              </a:rPr>
              <a:t>〇官庁は「コンサルだより」は卒業しよう</a:t>
            </a:r>
            <a:endParaRPr lang="en-US" altLang="ja-JP" sz="2800" b="1" dirty="0">
              <a:ln w="11430"/>
              <a:effectLst>
                <a:outerShdw blurRad="50800" dist="39000" dir="5460000" algn="tl">
                  <a:srgbClr val="000000">
                    <a:alpha val="38000"/>
                  </a:srgbClr>
                </a:outerShdw>
              </a:effectLst>
              <a:latin typeface="+mj-ea"/>
              <a:ea typeface="+mj-ea"/>
            </a:endParaRPr>
          </a:p>
          <a:p>
            <a:pPr>
              <a:defRPr/>
            </a:pPr>
            <a:r>
              <a:rPr lang="ja-JP" altLang="en-US" sz="2800" b="1" dirty="0">
                <a:ln w="11430"/>
                <a:effectLst>
                  <a:outerShdw blurRad="50800" dist="39000" dir="5460000" algn="tl">
                    <a:srgbClr val="000000">
                      <a:alpha val="38000"/>
                    </a:srgbClr>
                  </a:outerShdw>
                </a:effectLst>
                <a:latin typeface="+mj-ea"/>
                <a:ea typeface="+mj-ea"/>
              </a:rPr>
              <a:t>　　日本のコンサルは生い立ちに問題</a:t>
            </a:r>
            <a:endParaRPr lang="en-US" altLang="ja-JP" sz="2800" b="1" dirty="0">
              <a:ln w="11430"/>
              <a:effectLst>
                <a:outerShdw blurRad="50800" dist="39000" dir="5460000" algn="tl">
                  <a:srgbClr val="000000">
                    <a:alpha val="38000"/>
                  </a:srgbClr>
                </a:outerShdw>
              </a:effectLst>
              <a:latin typeface="+mj-ea"/>
              <a:ea typeface="+mj-ea"/>
            </a:endParaRPr>
          </a:p>
          <a:p>
            <a:pPr>
              <a:defRPr/>
            </a:pPr>
            <a:r>
              <a:rPr lang="ja-JP" altLang="en-US" sz="2800" b="1" dirty="0">
                <a:ln w="11430"/>
                <a:effectLst>
                  <a:outerShdw blurRad="50800" dist="39000" dir="5460000" algn="tl">
                    <a:srgbClr val="000000">
                      <a:alpha val="38000"/>
                    </a:srgbClr>
                  </a:outerShdw>
                </a:effectLst>
                <a:latin typeface="+mj-ea"/>
                <a:ea typeface="+mj-ea"/>
              </a:rPr>
              <a:t>　　「設計のプロ」と言うけれどマネジメントは、</a:t>
            </a:r>
            <a:endParaRPr lang="en-US" altLang="ja-JP" sz="2800" b="1" dirty="0">
              <a:ln w="11430"/>
              <a:effectLst>
                <a:outerShdw blurRad="50800" dist="39000" dir="5460000" algn="tl">
                  <a:srgbClr val="000000">
                    <a:alpha val="38000"/>
                  </a:srgbClr>
                </a:outerShdw>
              </a:effectLst>
              <a:latin typeface="+mj-ea"/>
              <a:ea typeface="+mj-ea"/>
            </a:endParaRPr>
          </a:p>
          <a:p>
            <a:pPr>
              <a:defRPr/>
            </a:pPr>
            <a:r>
              <a:rPr lang="ja-JP" altLang="en-US" sz="2800" b="1" dirty="0">
                <a:ln w="11430"/>
                <a:effectLst>
                  <a:outerShdw blurRad="50800" dist="39000" dir="5460000" algn="tl">
                    <a:srgbClr val="000000">
                      <a:alpha val="38000"/>
                    </a:srgbClr>
                  </a:outerShdw>
                </a:effectLst>
                <a:latin typeface="+mj-ea"/>
                <a:ea typeface="+mj-ea"/>
              </a:rPr>
              <a:t>　　実行力。</a:t>
            </a:r>
            <a:endParaRPr lang="en-US" altLang="ja-JP" sz="2800" b="1" dirty="0">
              <a:ln w="11430"/>
              <a:effectLst>
                <a:outerShdw blurRad="50800" dist="39000" dir="5460000" algn="tl">
                  <a:srgbClr val="000000">
                    <a:alpha val="38000"/>
                  </a:srgbClr>
                </a:outerShdw>
              </a:effectLst>
              <a:latin typeface="+mj-ea"/>
              <a:ea typeface="+mj-ea"/>
            </a:endParaRPr>
          </a:p>
          <a:p>
            <a:pPr>
              <a:defRPr/>
            </a:pPr>
            <a:r>
              <a:rPr lang="ja-JP" altLang="en-US" sz="2800" b="1" dirty="0">
                <a:ln w="11430"/>
                <a:effectLst>
                  <a:outerShdw blurRad="50800" dist="39000" dir="5460000" algn="tl">
                    <a:srgbClr val="000000">
                      <a:alpha val="38000"/>
                    </a:srgbClr>
                  </a:outerShdw>
                </a:effectLst>
                <a:latin typeface="+mj-ea"/>
                <a:ea typeface="+mj-ea"/>
              </a:rPr>
              <a:t>〇口では言うが「実行者」が少ない。</a:t>
            </a:r>
            <a:endParaRPr lang="en-US" altLang="ja-JP" sz="2800" b="1" dirty="0">
              <a:ln w="11430"/>
              <a:effectLst>
                <a:outerShdw blurRad="50800" dist="39000" dir="5460000" algn="tl">
                  <a:srgbClr val="000000">
                    <a:alpha val="38000"/>
                  </a:srgbClr>
                </a:outerShdw>
              </a:effectLst>
              <a:latin typeface="+mj-ea"/>
              <a:ea typeface="+mj-ea"/>
            </a:endParaRPr>
          </a:p>
          <a:p>
            <a:pPr>
              <a:defRPr/>
            </a:pPr>
            <a:r>
              <a:rPr lang="ja-JP" altLang="en-US" sz="2800" b="1" dirty="0">
                <a:ln w="11430"/>
                <a:effectLst>
                  <a:outerShdw blurRad="50800" dist="39000" dir="5460000" algn="tl">
                    <a:srgbClr val="000000">
                      <a:alpha val="38000"/>
                    </a:srgbClr>
                  </a:outerShdw>
                </a:effectLst>
                <a:latin typeface="+mj-ea"/>
                <a:ea typeface="+mj-ea"/>
              </a:rPr>
              <a:t>　　実行こそが、「まねじめんと！」</a:t>
            </a:r>
            <a:endParaRPr lang="en-US" altLang="ja-JP" sz="2800" b="1" dirty="0">
              <a:ln w="11430"/>
              <a:effectLst>
                <a:outerShdw blurRad="50800" dist="39000" dir="5460000" algn="tl">
                  <a:srgbClr val="000000">
                    <a:alpha val="38000"/>
                  </a:srgbClr>
                </a:outerShdw>
              </a:effectLst>
              <a:latin typeface="+mj-ea"/>
              <a:ea typeface="+mj-ea"/>
            </a:endParaRPr>
          </a:p>
          <a:p>
            <a:pPr>
              <a:defRPr/>
            </a:pPr>
            <a:r>
              <a:rPr lang="ja-JP" altLang="en-US" sz="2800" b="1" dirty="0">
                <a:ln w="11430"/>
                <a:solidFill>
                  <a:srgbClr val="FF0000"/>
                </a:solidFill>
                <a:effectLst>
                  <a:outerShdw blurRad="50800" dist="39000" dir="5460000" algn="tl">
                    <a:srgbClr val="000000">
                      <a:alpha val="38000"/>
                    </a:srgbClr>
                  </a:outerShdw>
                </a:effectLst>
                <a:latin typeface="+mj-ea"/>
                <a:ea typeface="+mj-ea"/>
              </a:rPr>
              <a:t>　</a:t>
            </a:r>
            <a:endParaRPr lang="en-US" altLang="ja-JP" sz="2800" b="1" dirty="0">
              <a:ln w="11430"/>
              <a:solidFill>
                <a:srgbClr val="FF0000"/>
              </a:solidFill>
              <a:effectLst>
                <a:outerShdw blurRad="50800" dist="39000" dir="5460000" algn="tl">
                  <a:srgbClr val="000000">
                    <a:alpha val="38000"/>
                  </a:srgbClr>
                </a:outerShdw>
              </a:effectLst>
              <a:latin typeface="+mj-ea"/>
              <a:ea typeface="+mj-ea"/>
            </a:endParaRPr>
          </a:p>
          <a:p>
            <a:pPr>
              <a:defRPr/>
            </a:pPr>
            <a:r>
              <a:rPr lang="ja-JP" altLang="en-US" sz="2800" b="1" dirty="0">
                <a:ln w="11430"/>
                <a:solidFill>
                  <a:srgbClr val="FF0000"/>
                </a:solidFill>
                <a:effectLst>
                  <a:outerShdw blurRad="50800" dist="39000" dir="5460000" algn="tl">
                    <a:srgbClr val="000000">
                      <a:alpha val="38000"/>
                    </a:srgbClr>
                  </a:outerShdw>
                </a:effectLst>
                <a:latin typeface="+mj-ea"/>
                <a:ea typeface="+mj-ea"/>
              </a:rPr>
              <a:t>考えなければならない。</a:t>
            </a:r>
            <a:r>
              <a:rPr lang="ja-JP" altLang="en-US" sz="2800" b="1" spc="50" dirty="0">
                <a:ln w="11430"/>
                <a:latin typeface="+mj-ea"/>
                <a:ea typeface="+mj-ea"/>
              </a:rPr>
              <a:t>そして、実行しなければ！</a:t>
            </a:r>
            <a:endParaRPr lang="en-US" altLang="ja-JP" sz="2800" b="1" spc="50" dirty="0">
              <a:ln w="11430"/>
              <a:latin typeface="+mj-ea"/>
              <a:ea typeface="+mj-ea"/>
            </a:endParaRPr>
          </a:p>
          <a:p>
            <a:pPr>
              <a:defRPr/>
            </a:pPr>
            <a:r>
              <a:rPr lang="ja-JP" altLang="en-US" sz="2800" b="1" spc="50" dirty="0">
                <a:ln w="11430"/>
                <a:latin typeface="+mj-ea"/>
                <a:ea typeface="+mj-ea"/>
              </a:rPr>
              <a:t>　　　　　　　　　　　　　結局は、“人”！！</a:t>
            </a:r>
            <a:endParaRPr lang="en-US" altLang="ja-JP" sz="2800" b="1" spc="50" dirty="0">
              <a:ln w="11430"/>
              <a:latin typeface="+mj-ea"/>
              <a:ea typeface="+mj-ea"/>
            </a:endParaRPr>
          </a:p>
          <a:p>
            <a:pPr>
              <a:spcBef>
                <a:spcPct val="0"/>
              </a:spcBef>
            </a:pPr>
            <a:endParaRPr lang="en-US" altLang="ja-JP" sz="2800" dirty="0">
              <a:latin typeface="Arial" charset="0"/>
            </a:endParaRPr>
          </a:p>
          <a:p>
            <a:pPr>
              <a:spcBef>
                <a:spcPct val="0"/>
              </a:spcBef>
            </a:pPr>
            <a:r>
              <a:rPr lang="ja-JP" altLang="en-US" sz="2800" dirty="0">
                <a:latin typeface="Arial" charset="0"/>
              </a:rPr>
              <a:t>　　　　　　　　　　　　　</a:t>
            </a:r>
            <a:endParaRPr lang="en-US" altLang="ja-JP" sz="2800" b="1" spc="50" dirty="0">
              <a:ln w="11430"/>
              <a:solidFill>
                <a:srgbClr val="FF0000"/>
              </a:solidFill>
              <a:latin typeface="HGS創英角ﾎﾟｯﾌﾟ体" pitchFamily="50" charset="-128"/>
              <a:ea typeface="HGS創英角ﾎﾟｯﾌﾟ体" pitchFamily="50" charset="-128"/>
            </a:endParaRPr>
          </a:p>
        </p:txBody>
      </p:sp>
      <p:sp>
        <p:nvSpPr>
          <p:cNvPr id="28675" name="スライド番号プレースホルダー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spcBef>
                <a:spcPts val="600"/>
              </a:spcBef>
              <a:buClr>
                <a:schemeClr val="accent1"/>
              </a:buClr>
              <a:buSzPct val="76000"/>
              <a:buFont typeface="Wingdings 3" pitchFamily="18" charset="2"/>
              <a:buChar char=""/>
              <a:defRPr kumimoji="1" sz="2600">
                <a:solidFill>
                  <a:schemeClr val="tx1"/>
                </a:solidFill>
                <a:latin typeface="Gill Sans MT" pitchFamily="34" charset="0"/>
                <a:ea typeface="ＭＳ Ｐゴシック" charset="-128"/>
              </a:defRPr>
            </a:lvl1pPr>
            <a:lvl2pPr marL="742950" indent="-285750">
              <a:spcBef>
                <a:spcPts val="500"/>
              </a:spcBef>
              <a:buClr>
                <a:schemeClr val="accent2"/>
              </a:buClr>
              <a:buSzPct val="76000"/>
              <a:buFont typeface="Wingdings 3" pitchFamily="18" charset="2"/>
              <a:buChar char=""/>
              <a:defRPr kumimoji="1" sz="2300">
                <a:solidFill>
                  <a:schemeClr val="tx2"/>
                </a:solidFill>
                <a:latin typeface="Gill Sans MT" pitchFamily="34" charset="0"/>
                <a:ea typeface="ＭＳ Ｐゴシック" charset="-128"/>
              </a:defRPr>
            </a:lvl2pPr>
            <a:lvl3pPr marL="1143000" indent="-228600">
              <a:spcBef>
                <a:spcPts val="500"/>
              </a:spcBef>
              <a:buClr>
                <a:srgbClr val="BCBCBC"/>
              </a:buClr>
              <a:buSzPct val="76000"/>
              <a:buFont typeface="Wingdings 3" pitchFamily="18" charset="2"/>
              <a:buChar char=""/>
              <a:defRPr kumimoji="1" sz="2000">
                <a:solidFill>
                  <a:schemeClr val="tx1"/>
                </a:solidFill>
                <a:latin typeface="Gill Sans MT" pitchFamily="34" charset="0"/>
                <a:ea typeface="ＭＳ Ｐゴシック" charset="-128"/>
              </a:defRPr>
            </a:lvl3pPr>
            <a:lvl4pPr marL="1600200" indent="-228600">
              <a:spcBef>
                <a:spcPts val="400"/>
              </a:spcBef>
              <a:buClr>
                <a:srgbClr val="8BA2B4"/>
              </a:buClr>
              <a:buSzPct val="70000"/>
              <a:buFont typeface="Wingdings" pitchFamily="2" charset="2"/>
              <a:buChar char=""/>
              <a:defRPr kumimoji="1">
                <a:solidFill>
                  <a:schemeClr val="tx1"/>
                </a:solidFill>
                <a:latin typeface="Gill Sans MT" pitchFamily="34" charset="0"/>
                <a:ea typeface="ＭＳ Ｐゴシック" charset="-128"/>
              </a:defRPr>
            </a:lvl4pPr>
            <a:lvl5pPr marL="2057400" indent="-228600">
              <a:spcBef>
                <a:spcPts val="300"/>
              </a:spcBef>
              <a:buClr>
                <a:schemeClr val="accent2"/>
              </a:buClr>
              <a:buSzPct val="70000"/>
              <a:buFont typeface="Wingdings" pitchFamily="2" charset="2"/>
              <a:buChar char=""/>
              <a:defRPr kumimoji="1" sz="1600">
                <a:solidFill>
                  <a:schemeClr val="tx1"/>
                </a:solidFill>
                <a:latin typeface="Gill Sans MT" pitchFamily="34" charset="0"/>
                <a:ea typeface="ＭＳ Ｐゴシック" charset="-128"/>
              </a:defRPr>
            </a:lvl5pPr>
            <a:lvl6pPr marL="2514600" indent="-228600" fontAlgn="base">
              <a:spcBef>
                <a:spcPts val="300"/>
              </a:spcBef>
              <a:spcAft>
                <a:spcPct val="0"/>
              </a:spcAft>
              <a:buClr>
                <a:schemeClr val="accent2"/>
              </a:buClr>
              <a:buSzPct val="70000"/>
              <a:buFont typeface="Wingdings" pitchFamily="2" charset="2"/>
              <a:buChar char=""/>
              <a:defRPr kumimoji="1" sz="1600">
                <a:solidFill>
                  <a:schemeClr val="tx1"/>
                </a:solidFill>
                <a:latin typeface="Gill Sans MT" pitchFamily="34" charset="0"/>
                <a:ea typeface="ＭＳ Ｐゴシック" charset="-128"/>
              </a:defRPr>
            </a:lvl6pPr>
            <a:lvl7pPr marL="2971800" indent="-228600" fontAlgn="base">
              <a:spcBef>
                <a:spcPts val="300"/>
              </a:spcBef>
              <a:spcAft>
                <a:spcPct val="0"/>
              </a:spcAft>
              <a:buClr>
                <a:schemeClr val="accent2"/>
              </a:buClr>
              <a:buSzPct val="70000"/>
              <a:buFont typeface="Wingdings" pitchFamily="2" charset="2"/>
              <a:buChar char=""/>
              <a:defRPr kumimoji="1" sz="1600">
                <a:solidFill>
                  <a:schemeClr val="tx1"/>
                </a:solidFill>
                <a:latin typeface="Gill Sans MT" pitchFamily="34" charset="0"/>
                <a:ea typeface="ＭＳ Ｐゴシック" charset="-128"/>
              </a:defRPr>
            </a:lvl7pPr>
            <a:lvl8pPr marL="3429000" indent="-228600" fontAlgn="base">
              <a:spcBef>
                <a:spcPts val="300"/>
              </a:spcBef>
              <a:spcAft>
                <a:spcPct val="0"/>
              </a:spcAft>
              <a:buClr>
                <a:schemeClr val="accent2"/>
              </a:buClr>
              <a:buSzPct val="70000"/>
              <a:buFont typeface="Wingdings" pitchFamily="2" charset="2"/>
              <a:buChar char=""/>
              <a:defRPr kumimoji="1" sz="1600">
                <a:solidFill>
                  <a:schemeClr val="tx1"/>
                </a:solidFill>
                <a:latin typeface="Gill Sans MT" pitchFamily="34" charset="0"/>
                <a:ea typeface="ＭＳ Ｐゴシック" charset="-128"/>
              </a:defRPr>
            </a:lvl8pPr>
            <a:lvl9pPr marL="3886200" indent="-228600" fontAlgn="base">
              <a:spcBef>
                <a:spcPts val="300"/>
              </a:spcBef>
              <a:spcAft>
                <a:spcPct val="0"/>
              </a:spcAft>
              <a:buClr>
                <a:schemeClr val="accent2"/>
              </a:buClr>
              <a:buSzPct val="70000"/>
              <a:buFont typeface="Wingdings" pitchFamily="2" charset="2"/>
              <a:buChar char=""/>
              <a:defRPr kumimoji="1" sz="1600">
                <a:solidFill>
                  <a:schemeClr val="tx1"/>
                </a:solidFill>
                <a:latin typeface="Gill Sans MT" pitchFamily="34" charset="0"/>
                <a:ea typeface="ＭＳ Ｐゴシック" charset="-128"/>
              </a:defRPr>
            </a:lvl9pPr>
          </a:lstStyle>
          <a:p>
            <a:pPr>
              <a:spcBef>
                <a:spcPct val="0"/>
              </a:spcBef>
              <a:buClrTx/>
              <a:buSzTx/>
              <a:buFontTx/>
              <a:buNone/>
            </a:pPr>
            <a:fld id="{600F97BF-57A9-42A1-9D5B-E49F35A5C48F}" type="slidenum">
              <a:rPr lang="en-US" altLang="ja-JP" sz="1400">
                <a:latin typeface="Arial" charset="0"/>
              </a:rPr>
              <a:pPr>
                <a:spcBef>
                  <a:spcPct val="0"/>
                </a:spcBef>
                <a:buClrTx/>
                <a:buSzTx/>
                <a:buFontTx/>
                <a:buNone/>
              </a:pPr>
              <a:t>44</a:t>
            </a:fld>
            <a:endParaRPr lang="en-US" altLang="ja-JP" sz="1400">
              <a:latin typeface="Arial" charset="0"/>
            </a:endParaRPr>
          </a:p>
        </p:txBody>
      </p:sp>
      <p:sp>
        <p:nvSpPr>
          <p:cNvPr id="5" name="テキスト ボックス 2"/>
          <p:cNvSpPr txBox="1">
            <a:spLocks noChangeArrowheads="1"/>
          </p:cNvSpPr>
          <p:nvPr/>
        </p:nvSpPr>
        <p:spPr bwMode="auto">
          <a:xfrm>
            <a:off x="179388" y="173038"/>
            <a:ext cx="62119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3600" dirty="0">
                <a:solidFill>
                  <a:srgbClr val="0070C0"/>
                </a:solidFill>
                <a:latin typeface="HGP創英角ﾎﾟｯﾌﾟ体" panose="040B0A00000000000000" pitchFamily="50" charset="-128"/>
                <a:ea typeface="HGP創英角ﾎﾟｯﾌﾟ体" panose="040B0A00000000000000" pitchFamily="50" charset="-128"/>
              </a:rPr>
              <a:t>見えてきた課題　</a:t>
            </a:r>
            <a:r>
              <a:rPr lang="ja-JP" altLang="en-US" sz="2400" dirty="0">
                <a:solidFill>
                  <a:srgbClr val="0070C0"/>
                </a:solidFill>
                <a:latin typeface="HGP創英角ﾎﾟｯﾌﾟ体" panose="040B0A00000000000000" pitchFamily="50" charset="-128"/>
                <a:ea typeface="HGP創英角ﾎﾟｯﾌﾟ体" panose="040B0A00000000000000" pitchFamily="50" charset="-128"/>
              </a:rPr>
              <a:t>⇒あくまで植野意見</a:t>
            </a:r>
          </a:p>
        </p:txBody>
      </p:sp>
    </p:spTree>
    <p:extLst>
      <p:ext uri="{BB962C8B-B14F-4D97-AF65-F5344CB8AC3E}">
        <p14:creationId xmlns:p14="http://schemas.microsoft.com/office/powerpoint/2010/main" val="1976226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Line 2">
            <a:extLst>
              <a:ext uri="{FF2B5EF4-FFF2-40B4-BE49-F238E27FC236}">
                <a16:creationId xmlns:a16="http://schemas.microsoft.com/office/drawing/2014/main" id="{41BBF606-20DF-44DF-9D13-23768D8038AF}"/>
              </a:ext>
            </a:extLst>
          </p:cNvPr>
          <p:cNvSpPr>
            <a:spLocks noChangeShapeType="1"/>
          </p:cNvSpPr>
          <p:nvPr/>
        </p:nvSpPr>
        <p:spPr bwMode="auto">
          <a:xfrm>
            <a:off x="1219249" y="3113256"/>
            <a:ext cx="6934101" cy="45567"/>
          </a:xfrm>
          <a:prstGeom prst="line">
            <a:avLst/>
          </a:prstGeom>
          <a:noFill/>
          <a:ln w="38100">
            <a:solidFill>
              <a:srgbClr val="008000"/>
            </a:solidFill>
            <a:prstDash val="lgDashDot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1508" name="Rectangle 3">
            <a:extLst>
              <a:ext uri="{FF2B5EF4-FFF2-40B4-BE49-F238E27FC236}">
                <a16:creationId xmlns:a16="http://schemas.microsoft.com/office/drawing/2014/main" id="{A348E3CE-F25E-4D51-93D7-5912B3313355}"/>
              </a:ext>
            </a:extLst>
          </p:cNvPr>
          <p:cNvSpPr>
            <a:spLocks noChangeArrowheads="1"/>
          </p:cNvSpPr>
          <p:nvPr/>
        </p:nvSpPr>
        <p:spPr bwMode="auto">
          <a:xfrm>
            <a:off x="2934146" y="1723955"/>
            <a:ext cx="2583227" cy="930743"/>
          </a:xfrm>
          <a:prstGeom prst="rect">
            <a:avLst/>
          </a:prstGeom>
          <a:solidFill>
            <a:srgbClr val="FFFF00"/>
          </a:solidFill>
          <a:ln w="38100">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800" b="1" dirty="0">
                <a:latin typeface="ＭＳ Ｐゴシック" panose="020B0600070205080204" pitchFamily="50" charset="-128"/>
              </a:rPr>
              <a:t>プロジェクトプロモーター</a:t>
            </a:r>
          </a:p>
          <a:p>
            <a:pPr algn="ctr">
              <a:spcBef>
                <a:spcPct val="0"/>
              </a:spcBef>
              <a:buClrTx/>
              <a:buSzTx/>
              <a:buFontTx/>
              <a:buNone/>
            </a:pPr>
            <a:r>
              <a:rPr lang="ja-JP" altLang="en-US" sz="1800" b="1" dirty="0">
                <a:latin typeface="ＭＳ Ｐゴシック" panose="020B0600070205080204" pitchFamily="50" charset="-128"/>
              </a:rPr>
              <a:t>（官公庁・地方自治体）</a:t>
            </a:r>
            <a:endParaRPr lang="en-US" altLang="ja-JP" sz="1800" b="1" dirty="0">
              <a:latin typeface="ＭＳ Ｐゴシック" panose="020B0600070205080204" pitchFamily="50" charset="-128"/>
            </a:endParaRPr>
          </a:p>
          <a:p>
            <a:pPr algn="ctr">
              <a:spcBef>
                <a:spcPct val="0"/>
              </a:spcBef>
              <a:buClrTx/>
              <a:buSzTx/>
              <a:buFontTx/>
              <a:buNone/>
            </a:pPr>
            <a:r>
              <a:rPr lang="ja-JP" altLang="en-US" sz="1800" b="1" dirty="0">
                <a:solidFill>
                  <a:srgbClr val="FF0000"/>
                </a:solidFill>
                <a:latin typeface="ＭＳ Ｐゴシック" panose="020B0600070205080204" pitchFamily="50" charset="-128"/>
              </a:rPr>
              <a:t>政策的・行政判断</a:t>
            </a:r>
          </a:p>
          <a:p>
            <a:pPr>
              <a:spcBef>
                <a:spcPct val="0"/>
              </a:spcBef>
              <a:buClrTx/>
              <a:buSzTx/>
              <a:buFontTx/>
              <a:buNone/>
            </a:pPr>
            <a:endParaRPr lang="en-US" altLang="ja-JP" sz="2400" dirty="0">
              <a:latin typeface="Times New Roman" panose="02020603050405020304" pitchFamily="18" charset="0"/>
            </a:endParaRPr>
          </a:p>
        </p:txBody>
      </p:sp>
      <p:sp>
        <p:nvSpPr>
          <p:cNvPr id="21509" name="Rectangle 4">
            <a:extLst>
              <a:ext uri="{FF2B5EF4-FFF2-40B4-BE49-F238E27FC236}">
                <a16:creationId xmlns:a16="http://schemas.microsoft.com/office/drawing/2014/main" id="{768CCBEC-CAF2-4B7A-9A1F-59A940A3D463}"/>
              </a:ext>
            </a:extLst>
          </p:cNvPr>
          <p:cNvSpPr>
            <a:spLocks noChangeArrowheads="1"/>
          </p:cNvSpPr>
          <p:nvPr/>
        </p:nvSpPr>
        <p:spPr bwMode="auto">
          <a:xfrm>
            <a:off x="2990893" y="3373953"/>
            <a:ext cx="2509587" cy="685800"/>
          </a:xfrm>
          <a:prstGeom prst="rect">
            <a:avLst/>
          </a:prstGeom>
          <a:solidFill>
            <a:srgbClr val="FF0000"/>
          </a:solidFill>
          <a:ln w="57150">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000" b="1" dirty="0">
                <a:latin typeface="HG丸ｺﾞｼｯｸM-PRO" panose="020F0600000000000000" pitchFamily="50" charset="-128"/>
                <a:ea typeface="HG丸ｺﾞｼｯｸM-PRO" panose="020F0600000000000000" pitchFamily="50" charset="-128"/>
              </a:rPr>
              <a:t>マネジメント会社</a:t>
            </a:r>
            <a:endParaRPr lang="en-US" altLang="ja-JP" sz="2000" b="1" dirty="0">
              <a:latin typeface="HG丸ｺﾞｼｯｸM-PRO" panose="020F0600000000000000" pitchFamily="50" charset="-128"/>
              <a:ea typeface="HG丸ｺﾞｼｯｸM-PRO" panose="020F0600000000000000" pitchFamily="50" charset="-128"/>
            </a:endParaRPr>
          </a:p>
          <a:p>
            <a:pPr eaLnBrk="1" hangingPunct="1">
              <a:spcBef>
                <a:spcPct val="0"/>
              </a:spcBef>
              <a:buClrTx/>
              <a:buSzTx/>
              <a:buFontTx/>
              <a:buNone/>
            </a:pPr>
            <a:r>
              <a:rPr lang="ja-JP" altLang="en-US" sz="2000" b="1" dirty="0">
                <a:latin typeface="HG丸ｺﾞｼｯｸM-PRO" panose="020F0600000000000000" pitchFamily="50" charset="-128"/>
                <a:ea typeface="HG丸ｺﾞｼｯｸM-PRO" panose="020F0600000000000000" pitchFamily="50" charset="-128"/>
              </a:rPr>
              <a:t>事業実施、対応</a:t>
            </a:r>
          </a:p>
          <a:p>
            <a:pPr>
              <a:spcBef>
                <a:spcPct val="0"/>
              </a:spcBef>
              <a:buClrTx/>
              <a:buSzTx/>
              <a:buFontTx/>
              <a:buNone/>
            </a:pPr>
            <a:endParaRPr lang="en-US" altLang="ja-JP" sz="1400" dirty="0">
              <a:latin typeface="Times New Roman" panose="02020603050405020304" pitchFamily="18" charset="0"/>
            </a:endParaRPr>
          </a:p>
        </p:txBody>
      </p:sp>
      <p:sp>
        <p:nvSpPr>
          <p:cNvPr id="21510" name="Rectangle 5">
            <a:extLst>
              <a:ext uri="{FF2B5EF4-FFF2-40B4-BE49-F238E27FC236}">
                <a16:creationId xmlns:a16="http://schemas.microsoft.com/office/drawing/2014/main" id="{3FF474D6-E9D9-4D59-ACAC-92EE56F580C6}"/>
              </a:ext>
            </a:extLst>
          </p:cNvPr>
          <p:cNvSpPr>
            <a:spLocks noChangeArrowheads="1"/>
          </p:cNvSpPr>
          <p:nvPr/>
        </p:nvSpPr>
        <p:spPr bwMode="auto">
          <a:xfrm>
            <a:off x="5217941" y="4914217"/>
            <a:ext cx="1597282" cy="421636"/>
          </a:xfrm>
          <a:prstGeom prst="rect">
            <a:avLst/>
          </a:prstGeom>
          <a:solidFill>
            <a:srgbClr val="FFFFFF"/>
          </a:solidFill>
          <a:ln w="28575">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600" dirty="0">
                <a:latin typeface="Times New Roman" panose="02020603050405020304" pitchFamily="18" charset="0"/>
                <a:ea typeface="ＭＳ 明朝" panose="02020609040205080304" pitchFamily="17" charset="-128"/>
              </a:rPr>
              <a:t>オペレーター</a:t>
            </a:r>
          </a:p>
          <a:p>
            <a:pPr>
              <a:spcBef>
                <a:spcPct val="0"/>
              </a:spcBef>
              <a:buClrTx/>
              <a:buSzTx/>
              <a:buFontTx/>
              <a:buNone/>
            </a:pPr>
            <a:r>
              <a:rPr lang="ja-JP" altLang="en-US" sz="1000" dirty="0">
                <a:latin typeface="Times New Roman" panose="02020603050405020304" pitchFamily="18" charset="0"/>
                <a:ea typeface="ＭＳ 明朝" panose="02020609040205080304" pitchFamily="17" charset="-128"/>
              </a:rPr>
              <a:t> </a:t>
            </a:r>
          </a:p>
          <a:p>
            <a:pPr>
              <a:spcBef>
                <a:spcPct val="0"/>
              </a:spcBef>
              <a:buClrTx/>
              <a:buSzTx/>
              <a:buFontTx/>
              <a:buNone/>
            </a:pPr>
            <a:endParaRPr lang="en-US" altLang="ja-JP" sz="2400" dirty="0">
              <a:latin typeface="Times New Roman" panose="02020603050405020304" pitchFamily="18" charset="0"/>
            </a:endParaRPr>
          </a:p>
        </p:txBody>
      </p:sp>
      <p:sp>
        <p:nvSpPr>
          <p:cNvPr id="21513" name="Line 8">
            <a:extLst>
              <a:ext uri="{FF2B5EF4-FFF2-40B4-BE49-F238E27FC236}">
                <a16:creationId xmlns:a16="http://schemas.microsoft.com/office/drawing/2014/main" id="{64CC6B2B-57EC-4A5B-9161-C783C26B3627}"/>
              </a:ext>
            </a:extLst>
          </p:cNvPr>
          <p:cNvSpPr>
            <a:spLocks noChangeShapeType="1"/>
          </p:cNvSpPr>
          <p:nvPr/>
        </p:nvSpPr>
        <p:spPr bwMode="auto">
          <a:xfrm>
            <a:off x="3314700" y="3805238"/>
            <a:ext cx="0" cy="137160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1515" name="Oval 10">
            <a:extLst>
              <a:ext uri="{FF2B5EF4-FFF2-40B4-BE49-F238E27FC236}">
                <a16:creationId xmlns:a16="http://schemas.microsoft.com/office/drawing/2014/main" id="{439DBF10-5583-44CC-9C1A-C843ACEC940B}"/>
              </a:ext>
            </a:extLst>
          </p:cNvPr>
          <p:cNvSpPr>
            <a:spLocks noChangeArrowheads="1"/>
          </p:cNvSpPr>
          <p:nvPr/>
        </p:nvSpPr>
        <p:spPr bwMode="auto">
          <a:xfrm>
            <a:off x="5372099" y="5457297"/>
            <a:ext cx="2066714" cy="457200"/>
          </a:xfrm>
          <a:prstGeom prst="ellipse">
            <a:avLst/>
          </a:prstGeom>
          <a:solidFill>
            <a:srgbClr val="FFFFFF"/>
          </a:solidFill>
          <a:ln w="9525">
            <a:solidFill>
              <a:srgbClr val="000000"/>
            </a:solidFill>
            <a:round/>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000" dirty="0">
                <a:latin typeface="Times New Roman" panose="02020603050405020304" pitchFamily="18" charset="0"/>
                <a:ea typeface="ＭＳ 明朝" panose="02020609040205080304" pitchFamily="17" charset="-128"/>
              </a:rPr>
              <a:t>運営・管理</a:t>
            </a:r>
          </a:p>
          <a:p>
            <a:pPr>
              <a:spcBef>
                <a:spcPct val="0"/>
              </a:spcBef>
              <a:buClrTx/>
              <a:buSzTx/>
              <a:buFontTx/>
              <a:buNone/>
            </a:pPr>
            <a:endParaRPr lang="en-US" altLang="ja-JP" sz="2400" dirty="0">
              <a:latin typeface="Times New Roman" panose="02020603050405020304" pitchFamily="18" charset="0"/>
            </a:endParaRPr>
          </a:p>
        </p:txBody>
      </p:sp>
      <p:sp>
        <p:nvSpPr>
          <p:cNvPr id="21520" name="Line 15">
            <a:extLst>
              <a:ext uri="{FF2B5EF4-FFF2-40B4-BE49-F238E27FC236}">
                <a16:creationId xmlns:a16="http://schemas.microsoft.com/office/drawing/2014/main" id="{F53A5234-C42C-4C19-8A43-CFC56BCF08AA}"/>
              </a:ext>
            </a:extLst>
          </p:cNvPr>
          <p:cNvSpPr>
            <a:spLocks noChangeShapeType="1"/>
          </p:cNvSpPr>
          <p:nvPr/>
        </p:nvSpPr>
        <p:spPr bwMode="auto">
          <a:xfrm>
            <a:off x="4686300" y="3805238"/>
            <a:ext cx="0" cy="137160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1521" name="Oval 16">
            <a:extLst>
              <a:ext uri="{FF2B5EF4-FFF2-40B4-BE49-F238E27FC236}">
                <a16:creationId xmlns:a16="http://schemas.microsoft.com/office/drawing/2014/main" id="{7E72F483-4963-4773-919E-4418B2805129}"/>
              </a:ext>
            </a:extLst>
          </p:cNvPr>
          <p:cNvSpPr>
            <a:spLocks noChangeArrowheads="1"/>
          </p:cNvSpPr>
          <p:nvPr/>
        </p:nvSpPr>
        <p:spPr bwMode="auto">
          <a:xfrm>
            <a:off x="7136930" y="4900401"/>
            <a:ext cx="1597282" cy="634034"/>
          </a:xfrm>
          <a:prstGeom prst="ellipse">
            <a:avLst/>
          </a:prstGeom>
          <a:solidFill>
            <a:srgbClr val="FFFFFF"/>
          </a:solidFill>
          <a:ln w="9525">
            <a:solidFill>
              <a:srgbClr val="000000"/>
            </a:solidFill>
            <a:prstDash val="dash"/>
            <a:round/>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600" b="1" dirty="0">
                <a:latin typeface="Times New Roman" panose="02020603050405020304" pitchFamily="18" charset="0"/>
                <a:ea typeface="ＭＳ 明朝" panose="02020609040205080304" pitchFamily="17" charset="-128"/>
              </a:rPr>
              <a:t>ファイナンス</a:t>
            </a:r>
          </a:p>
          <a:p>
            <a:pPr>
              <a:spcBef>
                <a:spcPct val="0"/>
              </a:spcBef>
              <a:buClrTx/>
              <a:buSzTx/>
              <a:buFontTx/>
              <a:buNone/>
            </a:pPr>
            <a:endParaRPr lang="en-US" altLang="ja-JP" sz="2400" dirty="0">
              <a:latin typeface="Times New Roman" panose="02020603050405020304" pitchFamily="18" charset="0"/>
            </a:endParaRPr>
          </a:p>
        </p:txBody>
      </p:sp>
      <p:sp>
        <p:nvSpPr>
          <p:cNvPr id="21525" name="Line 20">
            <a:extLst>
              <a:ext uri="{FF2B5EF4-FFF2-40B4-BE49-F238E27FC236}">
                <a16:creationId xmlns:a16="http://schemas.microsoft.com/office/drawing/2014/main" id="{F81D3DD0-DA32-40C8-9329-578347214865}"/>
              </a:ext>
            </a:extLst>
          </p:cNvPr>
          <p:cNvSpPr>
            <a:spLocks noChangeShapeType="1"/>
          </p:cNvSpPr>
          <p:nvPr/>
        </p:nvSpPr>
        <p:spPr bwMode="auto">
          <a:xfrm>
            <a:off x="2533650" y="4495800"/>
            <a:ext cx="0" cy="685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1526" name="Oval 21">
            <a:extLst>
              <a:ext uri="{FF2B5EF4-FFF2-40B4-BE49-F238E27FC236}">
                <a16:creationId xmlns:a16="http://schemas.microsoft.com/office/drawing/2014/main" id="{7E304BDB-977F-4181-8A9A-AD35BCC2A929}"/>
              </a:ext>
            </a:extLst>
          </p:cNvPr>
          <p:cNvSpPr>
            <a:spLocks noChangeArrowheads="1"/>
          </p:cNvSpPr>
          <p:nvPr/>
        </p:nvSpPr>
        <p:spPr bwMode="auto">
          <a:xfrm>
            <a:off x="2990893" y="5482200"/>
            <a:ext cx="2366274" cy="457200"/>
          </a:xfrm>
          <a:prstGeom prst="ellipse">
            <a:avLst/>
          </a:prstGeom>
          <a:solidFill>
            <a:srgbClr val="FFFFFF"/>
          </a:solidFill>
          <a:ln w="9525">
            <a:solidFill>
              <a:srgbClr val="000000"/>
            </a:solidFill>
            <a:round/>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000" dirty="0">
                <a:latin typeface="Times New Roman" panose="02020603050405020304" pitchFamily="18" charset="0"/>
                <a:ea typeface="ＭＳ 明朝" panose="02020609040205080304" pitchFamily="17" charset="-128"/>
              </a:rPr>
              <a:t>建設・施工</a:t>
            </a:r>
          </a:p>
          <a:p>
            <a:pPr>
              <a:spcBef>
                <a:spcPct val="0"/>
              </a:spcBef>
              <a:buClrTx/>
              <a:buSzTx/>
              <a:buFontTx/>
              <a:buNone/>
            </a:pPr>
            <a:r>
              <a:rPr lang="ja-JP" altLang="en-US" sz="1000" dirty="0">
                <a:latin typeface="Times New Roman" panose="02020603050405020304" pitchFamily="18" charset="0"/>
                <a:ea typeface="ＭＳ 明朝" panose="02020609040205080304" pitchFamily="17" charset="-128"/>
              </a:rPr>
              <a:t> </a:t>
            </a:r>
          </a:p>
          <a:p>
            <a:pPr>
              <a:spcBef>
                <a:spcPct val="0"/>
              </a:spcBef>
              <a:buClrTx/>
              <a:buSzTx/>
              <a:buFontTx/>
              <a:buNone/>
            </a:pPr>
            <a:endParaRPr lang="en-US" altLang="ja-JP" sz="2400" dirty="0">
              <a:latin typeface="Times New Roman" panose="02020603050405020304" pitchFamily="18" charset="0"/>
            </a:endParaRPr>
          </a:p>
        </p:txBody>
      </p:sp>
      <p:sp>
        <p:nvSpPr>
          <p:cNvPr id="21529" name="Text Box 24">
            <a:extLst>
              <a:ext uri="{FF2B5EF4-FFF2-40B4-BE49-F238E27FC236}">
                <a16:creationId xmlns:a16="http://schemas.microsoft.com/office/drawing/2014/main" id="{18DD76B7-B0C2-492F-8E2D-5C52E742795A}"/>
              </a:ext>
            </a:extLst>
          </p:cNvPr>
          <p:cNvSpPr txBox="1">
            <a:spLocks noChangeArrowheads="1"/>
          </p:cNvSpPr>
          <p:nvPr/>
        </p:nvSpPr>
        <p:spPr bwMode="auto">
          <a:xfrm>
            <a:off x="7685308" y="2570318"/>
            <a:ext cx="14001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ClrTx/>
              <a:buSzTx/>
              <a:buFontTx/>
              <a:buNone/>
            </a:pPr>
            <a:r>
              <a:rPr lang="ja-JP" altLang="en-US" sz="2800" b="1" i="1" dirty="0">
                <a:solidFill>
                  <a:srgbClr val="339966"/>
                </a:solidFill>
                <a:latin typeface="ＭＳ ゴシック" panose="020B0609070205080204" pitchFamily="49" charset="-128"/>
                <a:ea typeface="ＭＳ ゴシック" panose="020B0609070205080204" pitchFamily="49" charset="-128"/>
              </a:rPr>
              <a:t>官　側</a:t>
            </a:r>
            <a:endParaRPr lang="ja-JP" altLang="en-US" sz="2000" b="1" i="1" dirty="0">
              <a:solidFill>
                <a:srgbClr val="0000FF"/>
              </a:solidFill>
              <a:cs typeface="Arial" panose="020B0604020202020204" pitchFamily="34" charset="0"/>
            </a:endParaRPr>
          </a:p>
          <a:p>
            <a:pPr>
              <a:spcBef>
                <a:spcPct val="0"/>
              </a:spcBef>
              <a:buClrTx/>
              <a:buSzTx/>
              <a:buFontTx/>
              <a:buNone/>
            </a:pPr>
            <a:endParaRPr lang="en-US" altLang="ja-JP" sz="2400" dirty="0">
              <a:latin typeface="Times New Roman" panose="02020603050405020304" pitchFamily="18" charset="0"/>
            </a:endParaRPr>
          </a:p>
        </p:txBody>
      </p:sp>
      <p:sp>
        <p:nvSpPr>
          <p:cNvPr id="21530" name="Text Box 25">
            <a:extLst>
              <a:ext uri="{FF2B5EF4-FFF2-40B4-BE49-F238E27FC236}">
                <a16:creationId xmlns:a16="http://schemas.microsoft.com/office/drawing/2014/main" id="{C4685CF8-297F-4EB5-BC3B-F8311FC013DA}"/>
              </a:ext>
            </a:extLst>
          </p:cNvPr>
          <p:cNvSpPr txBox="1">
            <a:spLocks noChangeArrowheads="1"/>
          </p:cNvSpPr>
          <p:nvPr/>
        </p:nvSpPr>
        <p:spPr bwMode="auto">
          <a:xfrm>
            <a:off x="7267364" y="5512619"/>
            <a:ext cx="14668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800" b="1" i="1" dirty="0">
                <a:solidFill>
                  <a:srgbClr val="339966"/>
                </a:solidFill>
                <a:latin typeface="ＭＳ ゴシック" panose="020B0609070205080204" pitchFamily="49" charset="-128"/>
                <a:ea typeface="ＭＳ ゴシック" panose="020B0609070205080204" pitchFamily="49" charset="-128"/>
              </a:rPr>
              <a:t>民　側</a:t>
            </a:r>
            <a:endParaRPr lang="ja-JP" altLang="en-US" sz="2000" b="1" i="1" dirty="0">
              <a:solidFill>
                <a:srgbClr val="0000FF"/>
              </a:solidFill>
              <a:cs typeface="Arial" panose="020B0604020202020204" pitchFamily="34" charset="0"/>
            </a:endParaRPr>
          </a:p>
          <a:p>
            <a:pPr>
              <a:spcBef>
                <a:spcPct val="0"/>
              </a:spcBef>
              <a:buClrTx/>
              <a:buSzTx/>
              <a:buFontTx/>
              <a:buNone/>
            </a:pPr>
            <a:endParaRPr lang="en-US" altLang="ja-JP" sz="2400" dirty="0">
              <a:latin typeface="Times New Roman" panose="02020603050405020304" pitchFamily="18" charset="0"/>
            </a:endParaRPr>
          </a:p>
        </p:txBody>
      </p:sp>
      <p:sp>
        <p:nvSpPr>
          <p:cNvPr id="21532" name="Rectangle 27">
            <a:extLst>
              <a:ext uri="{FF2B5EF4-FFF2-40B4-BE49-F238E27FC236}">
                <a16:creationId xmlns:a16="http://schemas.microsoft.com/office/drawing/2014/main" id="{B415CC4A-0A06-4D46-993C-C14FB04AB871}"/>
              </a:ext>
            </a:extLst>
          </p:cNvPr>
          <p:cNvSpPr>
            <a:spLocks noChangeArrowheads="1"/>
          </p:cNvSpPr>
          <p:nvPr/>
        </p:nvSpPr>
        <p:spPr bwMode="auto">
          <a:xfrm>
            <a:off x="1116417" y="4962019"/>
            <a:ext cx="2083984" cy="399138"/>
          </a:xfrm>
          <a:prstGeom prst="rect">
            <a:avLst/>
          </a:prstGeom>
          <a:noFill/>
          <a:ln w="28575">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600" b="1" dirty="0">
                <a:latin typeface="Century" panose="02040604050505020304" pitchFamily="18" charset="0"/>
                <a:ea typeface="ＭＳ 明朝" panose="02020609040205080304" pitchFamily="17" charset="-128"/>
              </a:rPr>
              <a:t>技術コンサルタント</a:t>
            </a:r>
            <a:endParaRPr lang="ja-JP" altLang="en-US" sz="1600" dirty="0">
              <a:latin typeface="Century" panose="02040604050505020304" pitchFamily="18" charset="0"/>
              <a:ea typeface="ＭＳ 明朝" panose="02020609040205080304" pitchFamily="17" charset="-128"/>
            </a:endParaRPr>
          </a:p>
          <a:p>
            <a:pPr>
              <a:spcBef>
                <a:spcPct val="0"/>
              </a:spcBef>
              <a:buClrTx/>
              <a:buSzTx/>
              <a:buFontTx/>
              <a:buNone/>
            </a:pPr>
            <a:r>
              <a:rPr lang="ja-JP" altLang="en-US" sz="1000" dirty="0">
                <a:latin typeface="Times New Roman" panose="02020603050405020304" pitchFamily="18" charset="0"/>
                <a:ea typeface="ＭＳ 明朝" panose="02020609040205080304" pitchFamily="17" charset="-128"/>
              </a:rPr>
              <a:t> </a:t>
            </a:r>
          </a:p>
          <a:p>
            <a:pPr>
              <a:spcBef>
                <a:spcPct val="0"/>
              </a:spcBef>
              <a:buClrTx/>
              <a:buSzTx/>
              <a:buFontTx/>
              <a:buNone/>
            </a:pPr>
            <a:endParaRPr lang="en-US" altLang="ja-JP" sz="2400" dirty="0">
              <a:latin typeface="Times New Roman" panose="02020603050405020304" pitchFamily="18" charset="0"/>
            </a:endParaRPr>
          </a:p>
        </p:txBody>
      </p:sp>
      <p:sp>
        <p:nvSpPr>
          <p:cNvPr id="21533" name="Rectangle 28">
            <a:extLst>
              <a:ext uri="{FF2B5EF4-FFF2-40B4-BE49-F238E27FC236}">
                <a16:creationId xmlns:a16="http://schemas.microsoft.com/office/drawing/2014/main" id="{BBD1CF76-8BE8-4B73-A47F-E6045B3994E3}"/>
              </a:ext>
            </a:extLst>
          </p:cNvPr>
          <p:cNvSpPr>
            <a:spLocks noChangeArrowheads="1"/>
          </p:cNvSpPr>
          <p:nvPr/>
        </p:nvSpPr>
        <p:spPr bwMode="auto">
          <a:xfrm>
            <a:off x="3321747" y="4922470"/>
            <a:ext cx="1797836" cy="445762"/>
          </a:xfrm>
          <a:prstGeom prst="rect">
            <a:avLst/>
          </a:prstGeom>
          <a:solidFill>
            <a:srgbClr val="FFFFFF"/>
          </a:solidFill>
          <a:ln w="28575">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600" dirty="0">
                <a:latin typeface="Times New Roman" panose="02020603050405020304" pitchFamily="18" charset="0"/>
                <a:ea typeface="ＭＳ 明朝" panose="02020609040205080304" pitchFamily="17" charset="-128"/>
              </a:rPr>
              <a:t>コントラクター</a:t>
            </a:r>
          </a:p>
          <a:p>
            <a:pPr>
              <a:spcBef>
                <a:spcPct val="0"/>
              </a:spcBef>
              <a:buClrTx/>
              <a:buSzTx/>
              <a:buFontTx/>
              <a:buNone/>
            </a:pPr>
            <a:endParaRPr lang="en-US" altLang="ja-JP" sz="2400" dirty="0">
              <a:latin typeface="Times New Roman" panose="02020603050405020304" pitchFamily="18" charset="0"/>
            </a:endParaRPr>
          </a:p>
        </p:txBody>
      </p:sp>
      <p:sp>
        <p:nvSpPr>
          <p:cNvPr id="21536" name="Rectangle 31">
            <a:extLst>
              <a:ext uri="{FF2B5EF4-FFF2-40B4-BE49-F238E27FC236}">
                <a16:creationId xmlns:a16="http://schemas.microsoft.com/office/drawing/2014/main" id="{CECF0496-DECF-44DE-8382-C0AB2CC0BEF5}"/>
              </a:ext>
            </a:extLst>
          </p:cNvPr>
          <p:cNvSpPr>
            <a:spLocks noChangeArrowheads="1"/>
          </p:cNvSpPr>
          <p:nvPr/>
        </p:nvSpPr>
        <p:spPr bwMode="auto">
          <a:xfrm>
            <a:off x="6057900" y="3212048"/>
            <a:ext cx="2019091" cy="685800"/>
          </a:xfrm>
          <a:prstGeom prst="rect">
            <a:avLst/>
          </a:prstGeom>
          <a:solidFill>
            <a:srgbClr val="FFFFFF"/>
          </a:solidFill>
          <a:ln w="57150">
            <a:solidFill>
              <a:srgbClr val="000000"/>
            </a:solidFill>
            <a:prstDash val="sysDash"/>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200" dirty="0">
                <a:latin typeface="Times New Roman" panose="02020603050405020304" pitchFamily="18" charset="0"/>
                <a:ea typeface="ＭＳ ゴシック" panose="020B0609070205080204" pitchFamily="49" charset="-128"/>
              </a:rPr>
              <a:t> </a:t>
            </a:r>
            <a:endParaRPr lang="en-US" altLang="ja-JP" sz="1000" dirty="0">
              <a:latin typeface="Century" panose="02040604050505020304" pitchFamily="18" charset="0"/>
              <a:ea typeface="ＭＳ 明朝" panose="02020609040205080304" pitchFamily="17" charset="-128"/>
            </a:endParaRPr>
          </a:p>
          <a:p>
            <a:pPr>
              <a:spcBef>
                <a:spcPct val="0"/>
              </a:spcBef>
              <a:buClrTx/>
              <a:buSzTx/>
              <a:buFontTx/>
              <a:buNone/>
            </a:pPr>
            <a:r>
              <a:rPr lang="ja-JP" altLang="en-US" sz="2400" dirty="0">
                <a:latin typeface="Times New Roman" panose="02020603050405020304" pitchFamily="18" charset="0"/>
              </a:rPr>
              <a:t>民間資金　等</a:t>
            </a:r>
            <a:endParaRPr lang="en-US" altLang="ja-JP" sz="2400" dirty="0">
              <a:latin typeface="Times New Roman" panose="02020603050405020304" pitchFamily="18" charset="0"/>
            </a:endParaRPr>
          </a:p>
        </p:txBody>
      </p:sp>
      <p:sp>
        <p:nvSpPr>
          <p:cNvPr id="21537" name="Text Box 32">
            <a:extLst>
              <a:ext uri="{FF2B5EF4-FFF2-40B4-BE49-F238E27FC236}">
                <a16:creationId xmlns:a16="http://schemas.microsoft.com/office/drawing/2014/main" id="{FFE00101-9CB6-4BA5-A639-76024F7DA63D}"/>
              </a:ext>
            </a:extLst>
          </p:cNvPr>
          <p:cNvSpPr txBox="1">
            <a:spLocks noChangeArrowheads="1"/>
          </p:cNvSpPr>
          <p:nvPr/>
        </p:nvSpPr>
        <p:spPr bwMode="auto">
          <a:xfrm>
            <a:off x="2057400" y="3490913"/>
            <a:ext cx="21717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00" b="1">
                <a:solidFill>
                  <a:srgbClr val="008000"/>
                </a:solidFill>
                <a:latin typeface="Times New Roman" panose="02020603050405020304" pitchFamily="18" charset="0"/>
                <a:ea typeface="ＭＳ ゴシック" panose="020B0609070205080204" pitchFamily="49" charset="-128"/>
              </a:rPr>
              <a:t> </a:t>
            </a:r>
            <a:endParaRPr lang="en-US" altLang="ja-JP" sz="1000">
              <a:latin typeface="Times New Roman" panose="02020603050405020304" pitchFamily="18" charset="0"/>
              <a:ea typeface="ＭＳ 明朝" panose="02020609040205080304" pitchFamily="17" charset="-128"/>
            </a:endParaRPr>
          </a:p>
          <a:p>
            <a:pPr>
              <a:spcBef>
                <a:spcPct val="0"/>
              </a:spcBef>
              <a:buClrTx/>
              <a:buSzTx/>
              <a:buFontTx/>
              <a:buNone/>
            </a:pPr>
            <a:r>
              <a:rPr lang="en-US" altLang="ja-JP" sz="1000">
                <a:latin typeface="Times New Roman" panose="02020603050405020304" pitchFamily="18" charset="0"/>
                <a:ea typeface="ＭＳ 明朝" panose="02020609040205080304" pitchFamily="17" charset="-128"/>
              </a:rPr>
              <a:t> </a:t>
            </a:r>
          </a:p>
          <a:p>
            <a:pPr>
              <a:spcBef>
                <a:spcPct val="0"/>
              </a:spcBef>
              <a:buClrTx/>
              <a:buSzTx/>
              <a:buFontTx/>
              <a:buNone/>
            </a:pPr>
            <a:endParaRPr lang="en-US" altLang="ja-JP" sz="2400">
              <a:latin typeface="Times New Roman" panose="02020603050405020304" pitchFamily="18" charset="0"/>
            </a:endParaRPr>
          </a:p>
        </p:txBody>
      </p:sp>
      <p:sp>
        <p:nvSpPr>
          <p:cNvPr id="21538" name="AutoShape 33">
            <a:extLst>
              <a:ext uri="{FF2B5EF4-FFF2-40B4-BE49-F238E27FC236}">
                <a16:creationId xmlns:a16="http://schemas.microsoft.com/office/drawing/2014/main" id="{9EBF9449-3885-4DC6-B371-AC33A556E00E}"/>
              </a:ext>
            </a:extLst>
          </p:cNvPr>
          <p:cNvSpPr>
            <a:spLocks noChangeArrowheads="1"/>
          </p:cNvSpPr>
          <p:nvPr/>
        </p:nvSpPr>
        <p:spPr bwMode="auto">
          <a:xfrm>
            <a:off x="5531897" y="1933474"/>
            <a:ext cx="457200" cy="228600"/>
          </a:xfrm>
          <a:prstGeom prst="leftRightArrow">
            <a:avLst>
              <a:gd name="adj1" fmla="val 50000"/>
              <a:gd name="adj2" fmla="val 40000"/>
            </a:avLst>
          </a:prstGeom>
          <a:solidFill>
            <a:srgbClr val="000000"/>
          </a:solidFill>
          <a:ln w="25400">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p>
        </p:txBody>
      </p:sp>
      <p:sp>
        <p:nvSpPr>
          <p:cNvPr id="21539" name="AutoShape 34">
            <a:extLst>
              <a:ext uri="{FF2B5EF4-FFF2-40B4-BE49-F238E27FC236}">
                <a16:creationId xmlns:a16="http://schemas.microsoft.com/office/drawing/2014/main" id="{EB52C5A0-4CB3-43B5-85CC-7CE32F8F4919}"/>
              </a:ext>
            </a:extLst>
          </p:cNvPr>
          <p:cNvSpPr>
            <a:spLocks noChangeArrowheads="1"/>
          </p:cNvSpPr>
          <p:nvPr/>
        </p:nvSpPr>
        <p:spPr bwMode="auto">
          <a:xfrm>
            <a:off x="2336835" y="1980756"/>
            <a:ext cx="685800" cy="228600"/>
          </a:xfrm>
          <a:prstGeom prst="leftRightArrow">
            <a:avLst>
              <a:gd name="adj1" fmla="val 50000"/>
              <a:gd name="adj2" fmla="val 60000"/>
            </a:avLst>
          </a:prstGeom>
          <a:solidFill>
            <a:srgbClr val="000000"/>
          </a:solidFill>
          <a:ln w="25400">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p>
        </p:txBody>
      </p:sp>
      <p:sp>
        <p:nvSpPr>
          <p:cNvPr id="21542" name="AutoShape 37">
            <a:extLst>
              <a:ext uri="{FF2B5EF4-FFF2-40B4-BE49-F238E27FC236}">
                <a16:creationId xmlns:a16="http://schemas.microsoft.com/office/drawing/2014/main" id="{906AAECC-4CB8-4578-AA8E-0C1F298AA000}"/>
              </a:ext>
            </a:extLst>
          </p:cNvPr>
          <p:cNvSpPr>
            <a:spLocks noChangeArrowheads="1"/>
          </p:cNvSpPr>
          <p:nvPr/>
        </p:nvSpPr>
        <p:spPr bwMode="auto">
          <a:xfrm>
            <a:off x="5426868" y="3425188"/>
            <a:ext cx="631031" cy="240159"/>
          </a:xfrm>
          <a:prstGeom prst="leftRightArrow">
            <a:avLst>
              <a:gd name="adj1" fmla="val 50000"/>
              <a:gd name="adj2" fmla="val 40000"/>
            </a:avLst>
          </a:prstGeom>
          <a:solidFill>
            <a:srgbClr val="000000"/>
          </a:solidFill>
          <a:ln w="25400">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p>
        </p:txBody>
      </p:sp>
      <p:sp>
        <p:nvSpPr>
          <p:cNvPr id="21543" name="AutoShape 38">
            <a:extLst>
              <a:ext uri="{FF2B5EF4-FFF2-40B4-BE49-F238E27FC236}">
                <a16:creationId xmlns:a16="http://schemas.microsoft.com/office/drawing/2014/main" id="{478D8655-2BEE-48A6-B855-E9A7E8225287}"/>
              </a:ext>
            </a:extLst>
          </p:cNvPr>
          <p:cNvSpPr>
            <a:spLocks noChangeArrowheads="1"/>
          </p:cNvSpPr>
          <p:nvPr/>
        </p:nvSpPr>
        <p:spPr bwMode="auto">
          <a:xfrm>
            <a:off x="4443620" y="2702820"/>
            <a:ext cx="342900" cy="685800"/>
          </a:xfrm>
          <a:prstGeom prst="downArrow">
            <a:avLst>
              <a:gd name="adj1" fmla="val 50000"/>
              <a:gd name="adj2" fmla="val 50000"/>
            </a:avLst>
          </a:prstGeom>
          <a:solidFill>
            <a:srgbClr val="000000"/>
          </a:solidFill>
          <a:ln w="9525">
            <a:solidFill>
              <a:srgbClr val="000000"/>
            </a:solidFill>
            <a:miter lim="800000"/>
            <a:headEnd/>
            <a:tailEnd/>
          </a:ln>
        </p:spPr>
        <p:txBody>
          <a:bodyPr vert="eaVert"/>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p>
        </p:txBody>
      </p:sp>
      <p:sp>
        <p:nvSpPr>
          <p:cNvPr id="21544" name="AutoShape 39">
            <a:extLst>
              <a:ext uri="{FF2B5EF4-FFF2-40B4-BE49-F238E27FC236}">
                <a16:creationId xmlns:a16="http://schemas.microsoft.com/office/drawing/2014/main" id="{E65A50F4-B24E-40B8-9A12-7E0C138250EC}"/>
              </a:ext>
            </a:extLst>
          </p:cNvPr>
          <p:cNvSpPr>
            <a:spLocks noChangeArrowheads="1"/>
          </p:cNvSpPr>
          <p:nvPr/>
        </p:nvSpPr>
        <p:spPr bwMode="auto">
          <a:xfrm>
            <a:off x="3838574" y="4176713"/>
            <a:ext cx="414425" cy="723688"/>
          </a:xfrm>
          <a:prstGeom prst="downArrow">
            <a:avLst>
              <a:gd name="adj1" fmla="val 50000"/>
              <a:gd name="adj2" fmla="val 50000"/>
            </a:avLst>
          </a:prstGeom>
          <a:solidFill>
            <a:srgbClr val="000000"/>
          </a:solidFill>
          <a:ln w="9525">
            <a:solidFill>
              <a:srgbClr val="000000"/>
            </a:solidFill>
            <a:miter lim="800000"/>
            <a:headEnd/>
            <a:tailEnd/>
          </a:ln>
        </p:spPr>
        <p:txBody>
          <a:bodyPr vert="eaVert"/>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p>
        </p:txBody>
      </p:sp>
      <p:sp>
        <p:nvSpPr>
          <p:cNvPr id="21545" name="AutoShape 40">
            <a:extLst>
              <a:ext uri="{FF2B5EF4-FFF2-40B4-BE49-F238E27FC236}">
                <a16:creationId xmlns:a16="http://schemas.microsoft.com/office/drawing/2014/main" id="{502207E0-7E86-459B-8D43-1698272F7307}"/>
              </a:ext>
            </a:extLst>
          </p:cNvPr>
          <p:cNvSpPr>
            <a:spLocks noChangeArrowheads="1"/>
          </p:cNvSpPr>
          <p:nvPr/>
        </p:nvSpPr>
        <p:spPr bwMode="auto">
          <a:xfrm>
            <a:off x="5574506" y="4391859"/>
            <a:ext cx="358675" cy="508542"/>
          </a:xfrm>
          <a:prstGeom prst="downArrow">
            <a:avLst>
              <a:gd name="adj1" fmla="val 50000"/>
              <a:gd name="adj2" fmla="val 25000"/>
            </a:avLst>
          </a:prstGeom>
          <a:solidFill>
            <a:srgbClr val="000000"/>
          </a:solidFill>
          <a:ln w="9525">
            <a:solidFill>
              <a:srgbClr val="000000"/>
            </a:solidFill>
            <a:miter lim="800000"/>
            <a:headEnd/>
            <a:tailEnd/>
          </a:ln>
        </p:spPr>
        <p:txBody>
          <a:bodyPr vert="eaVert"/>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p>
        </p:txBody>
      </p:sp>
      <p:sp>
        <p:nvSpPr>
          <p:cNvPr id="21546" name="AutoShape 41">
            <a:extLst>
              <a:ext uri="{FF2B5EF4-FFF2-40B4-BE49-F238E27FC236}">
                <a16:creationId xmlns:a16="http://schemas.microsoft.com/office/drawing/2014/main" id="{4E66DF94-2ACE-42E6-9301-E5EA570A7D3D}"/>
              </a:ext>
            </a:extLst>
          </p:cNvPr>
          <p:cNvSpPr>
            <a:spLocks noChangeArrowheads="1"/>
          </p:cNvSpPr>
          <p:nvPr/>
        </p:nvSpPr>
        <p:spPr bwMode="auto">
          <a:xfrm>
            <a:off x="2085976" y="4549596"/>
            <a:ext cx="342900" cy="342900"/>
          </a:xfrm>
          <a:prstGeom prst="downArrow">
            <a:avLst>
              <a:gd name="adj1" fmla="val 50000"/>
              <a:gd name="adj2" fmla="val 25000"/>
            </a:avLst>
          </a:prstGeom>
          <a:solidFill>
            <a:srgbClr val="000000"/>
          </a:solidFill>
          <a:ln w="9525">
            <a:solidFill>
              <a:srgbClr val="000000"/>
            </a:solidFill>
            <a:miter lim="800000"/>
            <a:headEnd/>
            <a:tailEnd/>
          </a:ln>
        </p:spPr>
        <p:txBody>
          <a:bodyPr vert="eaVert"/>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p>
        </p:txBody>
      </p:sp>
      <p:sp>
        <p:nvSpPr>
          <p:cNvPr id="21547" name="AutoShape 42">
            <a:extLst>
              <a:ext uri="{FF2B5EF4-FFF2-40B4-BE49-F238E27FC236}">
                <a16:creationId xmlns:a16="http://schemas.microsoft.com/office/drawing/2014/main" id="{9F3D04F0-EF22-4F29-B647-AB84B27BB6AF}"/>
              </a:ext>
            </a:extLst>
          </p:cNvPr>
          <p:cNvSpPr>
            <a:spLocks noChangeArrowheads="1"/>
          </p:cNvSpPr>
          <p:nvPr/>
        </p:nvSpPr>
        <p:spPr bwMode="auto">
          <a:xfrm>
            <a:off x="4124326" y="4343568"/>
            <a:ext cx="1714500" cy="228600"/>
          </a:xfrm>
          <a:prstGeom prst="rightArrow">
            <a:avLst>
              <a:gd name="adj1" fmla="val 50000"/>
              <a:gd name="adj2" fmla="val 187500"/>
            </a:avLst>
          </a:prstGeom>
          <a:solidFill>
            <a:srgbClr val="000000"/>
          </a:solidFill>
          <a:ln w="9525">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p>
        </p:txBody>
      </p:sp>
      <p:sp>
        <p:nvSpPr>
          <p:cNvPr id="21548" name="AutoShape 43">
            <a:extLst>
              <a:ext uri="{FF2B5EF4-FFF2-40B4-BE49-F238E27FC236}">
                <a16:creationId xmlns:a16="http://schemas.microsoft.com/office/drawing/2014/main" id="{3F8FAF1F-C5EE-4F8F-B0F9-72FED27D5662}"/>
              </a:ext>
            </a:extLst>
          </p:cNvPr>
          <p:cNvSpPr>
            <a:spLocks noChangeArrowheads="1"/>
          </p:cNvSpPr>
          <p:nvPr/>
        </p:nvSpPr>
        <p:spPr bwMode="auto">
          <a:xfrm>
            <a:off x="2171701" y="4391859"/>
            <a:ext cx="1600200" cy="228600"/>
          </a:xfrm>
          <a:prstGeom prst="leftArrow">
            <a:avLst>
              <a:gd name="adj1" fmla="val 50000"/>
              <a:gd name="adj2" fmla="val 175000"/>
            </a:avLst>
          </a:prstGeom>
          <a:solidFill>
            <a:srgbClr val="000000"/>
          </a:solidFill>
          <a:ln w="9525">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p>
        </p:txBody>
      </p:sp>
      <p:sp>
        <p:nvSpPr>
          <p:cNvPr id="21549" name="AutoShape 44">
            <a:extLst>
              <a:ext uri="{FF2B5EF4-FFF2-40B4-BE49-F238E27FC236}">
                <a16:creationId xmlns:a16="http://schemas.microsoft.com/office/drawing/2014/main" id="{5E79CEF4-4E27-48CE-A55A-8E5B62F60B00}"/>
              </a:ext>
            </a:extLst>
          </p:cNvPr>
          <p:cNvSpPr>
            <a:spLocks noChangeArrowheads="1"/>
          </p:cNvSpPr>
          <p:nvPr/>
        </p:nvSpPr>
        <p:spPr bwMode="auto">
          <a:xfrm>
            <a:off x="5040336" y="2682194"/>
            <a:ext cx="855491" cy="334496"/>
          </a:xfrm>
          <a:prstGeom prst="wedgeRoundRectCallout">
            <a:avLst>
              <a:gd name="adj1" fmla="val -80681"/>
              <a:gd name="adj2" fmla="val 39856"/>
              <a:gd name="adj3" fmla="val 16667"/>
            </a:avLst>
          </a:prstGeom>
          <a:solidFill>
            <a:srgbClr val="FFFFFF"/>
          </a:solidFill>
          <a:ln w="28575">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1600" b="1" dirty="0">
                <a:solidFill>
                  <a:srgbClr val="FF0000"/>
                </a:solidFill>
                <a:latin typeface="Times New Roman" panose="02020603050405020304" pitchFamily="18" charset="0"/>
                <a:ea typeface="ＭＳ 明朝" panose="02020609040205080304" pitchFamily="17" charset="-128"/>
              </a:rPr>
              <a:t>発注</a:t>
            </a:r>
            <a:endParaRPr lang="ja-JP" altLang="en-US" sz="1600" b="1" dirty="0">
              <a:latin typeface="Times New Roman" panose="02020603050405020304" pitchFamily="18" charset="0"/>
              <a:ea typeface="ＭＳ 明朝" panose="02020609040205080304" pitchFamily="17" charset="-128"/>
            </a:endParaRPr>
          </a:p>
          <a:p>
            <a:pPr>
              <a:spcBef>
                <a:spcPct val="0"/>
              </a:spcBef>
              <a:buClrTx/>
              <a:buSzTx/>
              <a:buFontTx/>
              <a:buNone/>
            </a:pPr>
            <a:endParaRPr lang="en-US" altLang="ja-JP" sz="2400" dirty="0">
              <a:latin typeface="Times New Roman" panose="02020603050405020304" pitchFamily="18" charset="0"/>
            </a:endParaRPr>
          </a:p>
        </p:txBody>
      </p:sp>
      <p:sp>
        <p:nvSpPr>
          <p:cNvPr id="21551" name="Rectangle 46">
            <a:extLst>
              <a:ext uri="{FF2B5EF4-FFF2-40B4-BE49-F238E27FC236}">
                <a16:creationId xmlns:a16="http://schemas.microsoft.com/office/drawing/2014/main" id="{23CC59F5-C853-4895-BE16-A5E31C8C6D5A}"/>
              </a:ext>
            </a:extLst>
          </p:cNvPr>
          <p:cNvSpPr>
            <a:spLocks noChangeArrowheads="1"/>
          </p:cNvSpPr>
          <p:nvPr/>
        </p:nvSpPr>
        <p:spPr bwMode="auto">
          <a:xfrm>
            <a:off x="0" y="1404938"/>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chemeClr val="bg2"/>
              </a:buClr>
              <a:buSzPct val="75000"/>
              <a:buFont typeface="Wingdings" panose="05000000000000000000" pitchFamily="2" charset="2"/>
              <a:buChar char="n"/>
              <a:tabLst>
                <a:tab pos="533400" algn="r"/>
                <a:tab pos="2700338" algn="ctr"/>
                <a:tab pos="5400675" algn="r"/>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tabLst>
                <a:tab pos="533400" algn="r"/>
                <a:tab pos="2700338" algn="ctr"/>
                <a:tab pos="5400675" algn="r"/>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tabLst>
                <a:tab pos="533400" algn="r"/>
                <a:tab pos="2700338" algn="ctr"/>
                <a:tab pos="5400675" algn="r"/>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tabLst>
                <a:tab pos="533400" algn="r"/>
                <a:tab pos="2700338" algn="ctr"/>
                <a:tab pos="5400675" algn="r"/>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tabLst>
                <a:tab pos="533400" algn="r"/>
                <a:tab pos="2700338" algn="ctr"/>
                <a:tab pos="5400675" algn="r"/>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tabLst>
                <a:tab pos="533400" algn="r"/>
                <a:tab pos="2700338" algn="ctr"/>
                <a:tab pos="5400675" algn="r"/>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tabLst>
                <a:tab pos="533400" algn="r"/>
                <a:tab pos="2700338" algn="ctr"/>
                <a:tab pos="5400675" algn="r"/>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tabLst>
                <a:tab pos="533400" algn="r"/>
                <a:tab pos="2700338" algn="ctr"/>
                <a:tab pos="5400675" algn="r"/>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tabLst>
                <a:tab pos="533400" algn="r"/>
                <a:tab pos="2700338" algn="ctr"/>
                <a:tab pos="5400675" algn="r"/>
              </a:tabLst>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ClrTx/>
              <a:buSzTx/>
              <a:buFontTx/>
              <a:buNone/>
            </a:pPr>
            <a:r>
              <a:rPr lang="en-US" altLang="ja-JP" sz="1000">
                <a:latin typeface="Times New Roman" panose="02020603050405020304" pitchFamily="18" charset="0"/>
                <a:ea typeface="ＭＳ 明朝" panose="02020609040205080304" pitchFamily="17" charset="-128"/>
              </a:rPr>
              <a:t> </a:t>
            </a:r>
          </a:p>
          <a:p>
            <a:pPr>
              <a:spcBef>
                <a:spcPct val="0"/>
              </a:spcBef>
              <a:buClrTx/>
              <a:buSzTx/>
              <a:buFontTx/>
              <a:buNone/>
            </a:pPr>
            <a:endParaRPr lang="en-US" altLang="ja-JP" sz="2400">
              <a:latin typeface="Times New Roman" panose="02020603050405020304" pitchFamily="18" charset="0"/>
            </a:endParaRPr>
          </a:p>
        </p:txBody>
      </p:sp>
      <p:sp>
        <p:nvSpPr>
          <p:cNvPr id="21552" name="Rectangle 47">
            <a:extLst>
              <a:ext uri="{FF2B5EF4-FFF2-40B4-BE49-F238E27FC236}">
                <a16:creationId xmlns:a16="http://schemas.microsoft.com/office/drawing/2014/main" id="{99AB965C-230D-4E93-83A3-0A5D30EEFBBE}"/>
              </a:ext>
            </a:extLst>
          </p:cNvPr>
          <p:cNvSpPr>
            <a:spLocks noChangeArrowheads="1"/>
          </p:cNvSpPr>
          <p:nvPr/>
        </p:nvSpPr>
        <p:spPr bwMode="auto">
          <a:xfrm>
            <a:off x="0" y="1404938"/>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ClrTx/>
              <a:buSzTx/>
              <a:buFontTx/>
              <a:buNone/>
            </a:pPr>
            <a:r>
              <a:rPr lang="en-US" altLang="ja-JP" sz="1000">
                <a:latin typeface="Times New Roman" panose="02020603050405020304" pitchFamily="18" charset="0"/>
                <a:ea typeface="ＭＳ 明朝" panose="02020609040205080304" pitchFamily="17" charset="-128"/>
              </a:rPr>
              <a:t> </a:t>
            </a:r>
            <a:endParaRPr lang="en-US" altLang="ja-JP" sz="1000">
              <a:latin typeface="Century" panose="02040604050505020304" pitchFamily="18" charset="0"/>
              <a:ea typeface="ＭＳ 明朝" panose="02020609040205080304" pitchFamily="17" charset="-128"/>
            </a:endParaRPr>
          </a:p>
          <a:p>
            <a:pPr>
              <a:spcBef>
                <a:spcPct val="0"/>
              </a:spcBef>
              <a:buClrTx/>
              <a:buSzTx/>
              <a:buFontTx/>
              <a:buNone/>
            </a:pPr>
            <a:endParaRPr lang="en-US" altLang="ja-JP" sz="2400">
              <a:latin typeface="Times New Roman" panose="02020603050405020304" pitchFamily="18" charset="0"/>
            </a:endParaRPr>
          </a:p>
        </p:txBody>
      </p:sp>
      <p:sp>
        <p:nvSpPr>
          <p:cNvPr id="21555" name="AutoShape 50">
            <a:extLst>
              <a:ext uri="{FF2B5EF4-FFF2-40B4-BE49-F238E27FC236}">
                <a16:creationId xmlns:a16="http://schemas.microsoft.com/office/drawing/2014/main" id="{B93A81BB-AAA1-4AB4-89FF-C91A7506C5DD}"/>
              </a:ext>
            </a:extLst>
          </p:cNvPr>
          <p:cNvSpPr>
            <a:spLocks noChangeArrowheads="1"/>
          </p:cNvSpPr>
          <p:nvPr/>
        </p:nvSpPr>
        <p:spPr bwMode="auto">
          <a:xfrm>
            <a:off x="1349885" y="1017167"/>
            <a:ext cx="707515" cy="327302"/>
          </a:xfrm>
          <a:prstGeom prst="wedgeRoundRectCallout">
            <a:avLst>
              <a:gd name="adj1" fmla="val 133056"/>
              <a:gd name="adj2" fmla="val 245916"/>
              <a:gd name="adj3" fmla="val 16667"/>
            </a:avLst>
          </a:prstGeom>
          <a:solidFill>
            <a:srgbClr val="FFFFFF"/>
          </a:solidFill>
          <a:ln w="28575">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600" b="1" dirty="0">
                <a:solidFill>
                  <a:srgbClr val="FF0000"/>
                </a:solidFill>
                <a:latin typeface="Times New Roman" panose="02020603050405020304" pitchFamily="18" charset="0"/>
                <a:ea typeface="ＭＳ 明朝" panose="02020609040205080304" pitchFamily="17" charset="-128"/>
              </a:rPr>
              <a:t>発注</a:t>
            </a:r>
            <a:endParaRPr lang="ja-JP" altLang="en-US" sz="1600" b="1" dirty="0">
              <a:latin typeface="Times New Roman" panose="02020603050405020304" pitchFamily="18" charset="0"/>
              <a:ea typeface="ＭＳ 明朝" panose="02020609040205080304" pitchFamily="17" charset="-128"/>
            </a:endParaRPr>
          </a:p>
          <a:p>
            <a:pPr>
              <a:spcBef>
                <a:spcPct val="0"/>
              </a:spcBef>
              <a:buClrTx/>
              <a:buSzTx/>
              <a:buFontTx/>
              <a:buNone/>
            </a:pPr>
            <a:endParaRPr lang="en-US" altLang="ja-JP" sz="2400" dirty="0">
              <a:latin typeface="Times New Roman" panose="02020603050405020304" pitchFamily="18" charset="0"/>
            </a:endParaRPr>
          </a:p>
        </p:txBody>
      </p:sp>
      <p:sp>
        <p:nvSpPr>
          <p:cNvPr id="21556" name="テキスト ボックス 1">
            <a:extLst>
              <a:ext uri="{FF2B5EF4-FFF2-40B4-BE49-F238E27FC236}">
                <a16:creationId xmlns:a16="http://schemas.microsoft.com/office/drawing/2014/main" id="{9779DCB5-897A-4184-B0CF-92A322703D65}"/>
              </a:ext>
            </a:extLst>
          </p:cNvPr>
          <p:cNvSpPr txBox="1">
            <a:spLocks noChangeArrowheads="1"/>
          </p:cNvSpPr>
          <p:nvPr/>
        </p:nvSpPr>
        <p:spPr bwMode="auto">
          <a:xfrm>
            <a:off x="182049" y="218421"/>
            <a:ext cx="26468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2400" dirty="0">
                <a:latin typeface="HG創英角ﾎﾟｯﾌﾟ体" panose="040B0A09000000000000" pitchFamily="49" charset="-128"/>
                <a:ea typeface="HG創英角ﾎﾟｯﾌﾟ体" panose="040B0A09000000000000" pitchFamily="49" charset="-128"/>
              </a:rPr>
              <a:t>新たな「仕組み」</a:t>
            </a:r>
          </a:p>
        </p:txBody>
      </p:sp>
      <p:sp>
        <p:nvSpPr>
          <p:cNvPr id="2" name="楕円 1">
            <a:extLst>
              <a:ext uri="{FF2B5EF4-FFF2-40B4-BE49-F238E27FC236}">
                <a16:creationId xmlns:a16="http://schemas.microsoft.com/office/drawing/2014/main" id="{696D082D-CF5D-46E5-9F63-22E8A3428DF9}"/>
              </a:ext>
            </a:extLst>
          </p:cNvPr>
          <p:cNvSpPr/>
          <p:nvPr/>
        </p:nvSpPr>
        <p:spPr>
          <a:xfrm>
            <a:off x="20788" y="4776168"/>
            <a:ext cx="1080697" cy="9097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地元配慮</a:t>
            </a:r>
          </a:p>
        </p:txBody>
      </p:sp>
      <p:sp>
        <p:nvSpPr>
          <p:cNvPr id="4" name="スライド番号プレースホルダー 3">
            <a:extLst>
              <a:ext uri="{FF2B5EF4-FFF2-40B4-BE49-F238E27FC236}">
                <a16:creationId xmlns:a16="http://schemas.microsoft.com/office/drawing/2014/main" id="{13E3BE2B-E147-44D9-BD55-389BE9865115}"/>
              </a:ext>
            </a:extLst>
          </p:cNvPr>
          <p:cNvSpPr>
            <a:spLocks noGrp="1"/>
          </p:cNvSpPr>
          <p:nvPr>
            <p:ph type="sldNum" sz="quarter" idx="12"/>
          </p:nvPr>
        </p:nvSpPr>
        <p:spPr/>
        <p:txBody>
          <a:bodyPr/>
          <a:lstStyle/>
          <a:p>
            <a:fld id="{7D5A2C38-BF5A-4117-A3B3-4E986D472ED9}" type="slidenum">
              <a:rPr kumimoji="1" lang="ja-JP" altLang="en-US" smtClean="0"/>
              <a:t>45</a:t>
            </a:fld>
            <a:endParaRPr kumimoji="1" lang="ja-JP" altLang="en-US" dirty="0"/>
          </a:p>
        </p:txBody>
      </p:sp>
      <p:sp>
        <p:nvSpPr>
          <p:cNvPr id="53" name="テキスト ボックス 1">
            <a:extLst>
              <a:ext uri="{FF2B5EF4-FFF2-40B4-BE49-F238E27FC236}">
                <a16:creationId xmlns:a16="http://schemas.microsoft.com/office/drawing/2014/main" id="{DF72CD8B-503F-498B-AA01-C12A792A8405}"/>
              </a:ext>
            </a:extLst>
          </p:cNvPr>
          <p:cNvSpPr txBox="1">
            <a:spLocks noChangeArrowheads="1"/>
          </p:cNvSpPr>
          <p:nvPr/>
        </p:nvSpPr>
        <p:spPr bwMode="auto">
          <a:xfrm>
            <a:off x="2114552" y="6053368"/>
            <a:ext cx="557075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2000" dirty="0">
                <a:latin typeface="HG創英角ﾎﾟｯﾌﾟ体" panose="040B0A09000000000000" pitchFamily="49" charset="-128"/>
                <a:ea typeface="HG創英角ﾎﾟｯﾌﾟ体" panose="040B0A09000000000000" pitchFamily="49" charset="-128"/>
              </a:rPr>
              <a:t>発注の仕組みも変える必要性。</a:t>
            </a:r>
            <a:endParaRPr lang="en-US" altLang="ja-JP" sz="2000" dirty="0">
              <a:latin typeface="HG創英角ﾎﾟｯﾌﾟ体" panose="040B0A09000000000000" pitchFamily="49" charset="-128"/>
              <a:ea typeface="HG創英角ﾎﾟｯﾌﾟ体" panose="040B0A09000000000000" pitchFamily="49" charset="-128"/>
            </a:endParaRPr>
          </a:p>
          <a:p>
            <a:pPr algn="ctr" eaLnBrk="1" hangingPunct="1">
              <a:spcBef>
                <a:spcPct val="0"/>
              </a:spcBef>
              <a:buClrTx/>
              <a:buSzTx/>
              <a:buFontTx/>
              <a:buNone/>
            </a:pPr>
            <a:r>
              <a:rPr lang="ja-JP" altLang="en-US" sz="2000" dirty="0">
                <a:latin typeface="HG創英角ﾎﾟｯﾌﾟ体" panose="040B0A09000000000000" pitchFamily="49" charset="-128"/>
                <a:ea typeface="HG創英角ﾎﾟｯﾌﾟ体" panose="040B0A09000000000000" pitchFamily="49" charset="-128"/>
              </a:rPr>
              <a:t>それぞれの、立ち位置を考える必要性がある。</a:t>
            </a:r>
            <a:endParaRPr lang="en-US" altLang="ja-JP" sz="2000" dirty="0">
              <a:latin typeface="HG創英角ﾎﾟｯﾌﾟ体" panose="040B0A09000000000000" pitchFamily="49" charset="-128"/>
              <a:ea typeface="HG創英角ﾎﾟｯﾌﾟ体" panose="040B0A09000000000000" pitchFamily="49" charset="-128"/>
            </a:endParaRPr>
          </a:p>
          <a:p>
            <a:pPr algn="ctr" eaLnBrk="1" hangingPunct="1">
              <a:spcBef>
                <a:spcPct val="0"/>
              </a:spcBef>
              <a:buClrTx/>
              <a:buSzTx/>
              <a:buFontTx/>
              <a:buNone/>
            </a:pPr>
            <a:endParaRPr lang="ja-JP" altLang="en-US" sz="2400" dirty="0">
              <a:latin typeface="HG創英角ﾎﾟｯﾌﾟ体" panose="040B0A09000000000000" pitchFamily="49" charset="-128"/>
              <a:ea typeface="HG創英角ﾎﾟｯﾌﾟ体" panose="040B0A09000000000000" pitchFamily="49" charset="-128"/>
            </a:endParaRPr>
          </a:p>
        </p:txBody>
      </p:sp>
      <p:sp>
        <p:nvSpPr>
          <p:cNvPr id="56" name="テキスト ボックス 55">
            <a:extLst>
              <a:ext uri="{FF2B5EF4-FFF2-40B4-BE49-F238E27FC236}">
                <a16:creationId xmlns:a16="http://schemas.microsoft.com/office/drawing/2014/main" id="{C8DD590C-F054-4E81-A565-474AF618E022}"/>
              </a:ext>
            </a:extLst>
          </p:cNvPr>
          <p:cNvSpPr txBox="1"/>
          <p:nvPr/>
        </p:nvSpPr>
        <p:spPr>
          <a:xfrm>
            <a:off x="5119583" y="4029481"/>
            <a:ext cx="3416320" cy="369332"/>
          </a:xfrm>
          <a:prstGeom prst="rect">
            <a:avLst/>
          </a:prstGeom>
          <a:noFill/>
        </p:spPr>
        <p:txBody>
          <a:bodyPr wrap="none" rtlCol="0">
            <a:spAutoFit/>
          </a:bodyPr>
          <a:lstStyle/>
          <a:p>
            <a:r>
              <a:rPr lang="ja-JP" altLang="en-US" b="1" dirty="0">
                <a:solidFill>
                  <a:srgbClr val="FF0000"/>
                </a:solidFill>
              </a:rPr>
              <a:t>民</a:t>
            </a:r>
            <a:r>
              <a:rPr kumimoji="1" lang="ja-JP" altLang="en-US" b="1" dirty="0">
                <a:solidFill>
                  <a:srgbClr val="FF0000"/>
                </a:solidFill>
              </a:rPr>
              <a:t>の合理性、経営力への期待！</a:t>
            </a:r>
          </a:p>
        </p:txBody>
      </p:sp>
      <p:sp>
        <p:nvSpPr>
          <p:cNvPr id="11" name="テキスト ボックス 10">
            <a:extLst>
              <a:ext uri="{FF2B5EF4-FFF2-40B4-BE49-F238E27FC236}">
                <a16:creationId xmlns:a16="http://schemas.microsoft.com/office/drawing/2014/main" id="{D7B94C93-DC89-AE08-6CA5-7DD7F7E26842}"/>
              </a:ext>
            </a:extLst>
          </p:cNvPr>
          <p:cNvSpPr txBox="1"/>
          <p:nvPr/>
        </p:nvSpPr>
        <p:spPr>
          <a:xfrm>
            <a:off x="728623" y="3280389"/>
            <a:ext cx="2290858" cy="369332"/>
          </a:xfrm>
          <a:prstGeom prst="rect">
            <a:avLst/>
          </a:prstGeom>
          <a:noFill/>
        </p:spPr>
        <p:txBody>
          <a:bodyPr wrap="square">
            <a:spAutoFit/>
          </a:bodyPr>
          <a:lstStyle/>
          <a:p>
            <a:pPr eaLnBrk="1" hangingPunct="1">
              <a:spcBef>
                <a:spcPct val="0"/>
              </a:spcBef>
              <a:buClrTx/>
              <a:buSzTx/>
              <a:buFontTx/>
              <a:buNone/>
            </a:pPr>
            <a:r>
              <a:rPr lang="ja-JP" altLang="en-US" sz="1800" b="1" dirty="0">
                <a:latin typeface="Century" panose="02040604050505020304" pitchFamily="18" charset="0"/>
                <a:ea typeface="ＭＳ 明朝" panose="02020609040205080304" pitchFamily="17" charset="-128"/>
              </a:rPr>
              <a:t>マネジメント業務</a:t>
            </a:r>
          </a:p>
        </p:txBody>
      </p:sp>
      <p:sp>
        <p:nvSpPr>
          <p:cNvPr id="3" name="Oval 16">
            <a:extLst>
              <a:ext uri="{FF2B5EF4-FFF2-40B4-BE49-F238E27FC236}">
                <a16:creationId xmlns:a16="http://schemas.microsoft.com/office/drawing/2014/main" id="{344D72AF-2204-1979-84BC-2331E400184A}"/>
              </a:ext>
            </a:extLst>
          </p:cNvPr>
          <p:cNvSpPr>
            <a:spLocks noChangeArrowheads="1"/>
          </p:cNvSpPr>
          <p:nvPr/>
        </p:nvSpPr>
        <p:spPr bwMode="auto">
          <a:xfrm>
            <a:off x="7195677" y="4376728"/>
            <a:ext cx="1371600" cy="457200"/>
          </a:xfrm>
          <a:prstGeom prst="ellipse">
            <a:avLst/>
          </a:prstGeom>
          <a:solidFill>
            <a:srgbClr val="FFFFFF"/>
          </a:solidFill>
          <a:ln w="9525">
            <a:solidFill>
              <a:srgbClr val="000000"/>
            </a:solidFill>
            <a:prstDash val="dash"/>
            <a:round/>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600" b="1" dirty="0">
                <a:latin typeface="Times New Roman" panose="02020603050405020304" pitchFamily="18" charset="0"/>
                <a:ea typeface="ＭＳ 明朝" panose="02020609040205080304" pitchFamily="17" charset="-128"/>
              </a:rPr>
              <a:t>法務</a:t>
            </a:r>
          </a:p>
          <a:p>
            <a:pPr>
              <a:spcBef>
                <a:spcPct val="0"/>
              </a:spcBef>
              <a:buClrTx/>
              <a:buSzTx/>
              <a:buFontTx/>
              <a:buNone/>
            </a:pPr>
            <a:endParaRPr lang="en-US" altLang="ja-JP" sz="2400" dirty="0">
              <a:latin typeface="Times New Roman" panose="02020603050405020304" pitchFamily="18" charset="0"/>
            </a:endParaRPr>
          </a:p>
        </p:txBody>
      </p:sp>
      <p:sp>
        <p:nvSpPr>
          <p:cNvPr id="5" name="AutoShape 38">
            <a:extLst>
              <a:ext uri="{FF2B5EF4-FFF2-40B4-BE49-F238E27FC236}">
                <a16:creationId xmlns:a16="http://schemas.microsoft.com/office/drawing/2014/main" id="{F4B49741-B729-AC98-E201-1A13055A3993}"/>
              </a:ext>
            </a:extLst>
          </p:cNvPr>
          <p:cNvSpPr>
            <a:spLocks noChangeArrowheads="1"/>
          </p:cNvSpPr>
          <p:nvPr/>
        </p:nvSpPr>
        <p:spPr bwMode="auto">
          <a:xfrm rot="10800000">
            <a:off x="3421466" y="2657060"/>
            <a:ext cx="342900" cy="685800"/>
          </a:xfrm>
          <a:prstGeom prst="downArrow">
            <a:avLst>
              <a:gd name="adj1" fmla="val 50000"/>
              <a:gd name="adj2" fmla="val 50000"/>
            </a:avLst>
          </a:prstGeom>
          <a:solidFill>
            <a:srgbClr val="000000"/>
          </a:solidFill>
          <a:ln w="9525">
            <a:solidFill>
              <a:srgbClr val="000000"/>
            </a:solidFill>
            <a:miter lim="800000"/>
            <a:headEnd/>
            <a:tailEnd/>
          </a:ln>
        </p:spPr>
        <p:txBody>
          <a:bodyPr vert="eaVert"/>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p>
        </p:txBody>
      </p:sp>
      <p:sp>
        <p:nvSpPr>
          <p:cNvPr id="8" name="Oval 16">
            <a:extLst>
              <a:ext uri="{FF2B5EF4-FFF2-40B4-BE49-F238E27FC236}">
                <a16:creationId xmlns:a16="http://schemas.microsoft.com/office/drawing/2014/main" id="{0BD574D9-3379-6FC4-FA5F-F84BBE4727A9}"/>
              </a:ext>
            </a:extLst>
          </p:cNvPr>
          <p:cNvSpPr>
            <a:spLocks noChangeArrowheads="1"/>
          </p:cNvSpPr>
          <p:nvPr/>
        </p:nvSpPr>
        <p:spPr bwMode="auto">
          <a:xfrm>
            <a:off x="397731" y="1596952"/>
            <a:ext cx="1939104" cy="1039662"/>
          </a:xfrm>
          <a:prstGeom prst="ellipse">
            <a:avLst/>
          </a:prstGeom>
          <a:solidFill>
            <a:srgbClr val="FFFFFF"/>
          </a:solidFill>
          <a:ln w="9525">
            <a:solidFill>
              <a:srgbClr val="000000"/>
            </a:solidFill>
            <a:prstDash val="dash"/>
            <a:round/>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600" dirty="0">
              <a:latin typeface="Times New Roman" panose="02020603050405020304" pitchFamily="18" charset="0"/>
              <a:ea typeface="ＭＳ 明朝" panose="02020609040205080304" pitchFamily="17" charset="-128"/>
            </a:endParaRPr>
          </a:p>
          <a:p>
            <a:pPr>
              <a:spcBef>
                <a:spcPct val="0"/>
              </a:spcBef>
              <a:buClrTx/>
              <a:buSzTx/>
              <a:buFontTx/>
              <a:buNone/>
            </a:pPr>
            <a:endParaRPr lang="en-US" altLang="ja-JP" sz="2400" dirty="0">
              <a:latin typeface="Times New Roman" panose="02020603050405020304" pitchFamily="18" charset="0"/>
            </a:endParaRPr>
          </a:p>
        </p:txBody>
      </p:sp>
      <p:sp>
        <p:nvSpPr>
          <p:cNvPr id="9" name="テキスト ボックス 8">
            <a:extLst>
              <a:ext uri="{FF2B5EF4-FFF2-40B4-BE49-F238E27FC236}">
                <a16:creationId xmlns:a16="http://schemas.microsoft.com/office/drawing/2014/main" id="{FE7FCD44-2DF9-6E69-D2FB-B9370AF9FB7B}"/>
              </a:ext>
            </a:extLst>
          </p:cNvPr>
          <p:cNvSpPr txBox="1"/>
          <p:nvPr/>
        </p:nvSpPr>
        <p:spPr>
          <a:xfrm>
            <a:off x="489085" y="1723955"/>
            <a:ext cx="1939104" cy="1384995"/>
          </a:xfrm>
          <a:prstGeom prst="rect">
            <a:avLst/>
          </a:prstGeom>
          <a:noFill/>
        </p:spPr>
        <p:txBody>
          <a:bodyPr wrap="square" rtlCol="0">
            <a:spAutoFit/>
          </a:bodyPr>
          <a:lstStyle/>
          <a:p>
            <a:pPr eaLnBrk="1" hangingPunct="1">
              <a:spcBef>
                <a:spcPct val="0"/>
              </a:spcBef>
              <a:buClrTx/>
              <a:buSzTx/>
              <a:buFontTx/>
              <a:buNone/>
            </a:pPr>
            <a:r>
              <a:rPr lang="ja-JP" altLang="en-US" sz="1800" b="1" dirty="0">
                <a:latin typeface="Century" panose="02040604050505020304" pitchFamily="18" charset="0"/>
                <a:ea typeface="ＭＳ 明朝" panose="02020609040205080304" pitchFamily="17" charset="-128"/>
              </a:rPr>
              <a:t>事業化に関する</a:t>
            </a:r>
          </a:p>
          <a:p>
            <a:pPr>
              <a:spcBef>
                <a:spcPct val="0"/>
              </a:spcBef>
              <a:buClrTx/>
              <a:buSzTx/>
              <a:buFontTx/>
              <a:buNone/>
            </a:pPr>
            <a:r>
              <a:rPr lang="en-US" altLang="ja-JP" sz="1800" b="1" dirty="0">
                <a:latin typeface="Century" panose="02040604050505020304" pitchFamily="18" charset="0"/>
                <a:ea typeface="ＭＳ 明朝" panose="02020609040205080304" pitchFamily="17" charset="-128"/>
              </a:rPr>
              <a:t>FS</a:t>
            </a:r>
            <a:r>
              <a:rPr lang="ja-JP" altLang="en-US" sz="1800" b="1" dirty="0">
                <a:latin typeface="Century" panose="02040604050505020304" pitchFamily="18" charset="0"/>
                <a:ea typeface="ＭＳ 明朝" panose="02020609040205080304" pitchFamily="17" charset="-128"/>
              </a:rPr>
              <a:t>／アドバイザリー業務</a:t>
            </a:r>
          </a:p>
          <a:p>
            <a:pPr>
              <a:spcBef>
                <a:spcPct val="0"/>
              </a:spcBef>
              <a:buClrTx/>
              <a:buSzTx/>
              <a:buFontTx/>
              <a:buNone/>
            </a:pPr>
            <a:endParaRPr lang="ja-JP" altLang="en-US" sz="1200" b="1" dirty="0">
              <a:latin typeface="Century" panose="02040604050505020304" pitchFamily="18" charset="0"/>
              <a:ea typeface="ＭＳ 明朝" panose="02020609040205080304" pitchFamily="17" charset="-128"/>
            </a:endParaRPr>
          </a:p>
          <a:p>
            <a:endParaRPr kumimoji="1" lang="ja-JP" altLang="en-US" dirty="0"/>
          </a:p>
        </p:txBody>
      </p:sp>
      <p:sp>
        <p:nvSpPr>
          <p:cNvPr id="12" name="Rectangle 31">
            <a:extLst>
              <a:ext uri="{FF2B5EF4-FFF2-40B4-BE49-F238E27FC236}">
                <a16:creationId xmlns:a16="http://schemas.microsoft.com/office/drawing/2014/main" id="{66A30B25-E724-68B6-22FA-07D2C695BBC3}"/>
              </a:ext>
            </a:extLst>
          </p:cNvPr>
          <p:cNvSpPr>
            <a:spLocks noChangeArrowheads="1"/>
          </p:cNvSpPr>
          <p:nvPr/>
        </p:nvSpPr>
        <p:spPr bwMode="auto">
          <a:xfrm>
            <a:off x="6109002" y="1596952"/>
            <a:ext cx="2277306" cy="1029804"/>
          </a:xfrm>
          <a:prstGeom prst="rect">
            <a:avLst/>
          </a:prstGeom>
          <a:solidFill>
            <a:srgbClr val="FFFFFF"/>
          </a:solidFill>
          <a:ln w="57150">
            <a:solidFill>
              <a:srgbClr val="000000"/>
            </a:solidFill>
            <a:prstDash val="sysDash"/>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200" dirty="0">
                <a:latin typeface="Times New Roman" panose="02020603050405020304" pitchFamily="18" charset="0"/>
                <a:ea typeface="ＭＳ ゴシック" panose="020B0609070205080204" pitchFamily="49" charset="-128"/>
              </a:rPr>
              <a:t> </a:t>
            </a:r>
            <a:endParaRPr lang="en-US" altLang="ja-JP" sz="1000" dirty="0">
              <a:latin typeface="Century" panose="02040604050505020304" pitchFamily="18" charset="0"/>
              <a:ea typeface="ＭＳ 明朝" panose="02020609040205080304" pitchFamily="17" charset="-128"/>
            </a:endParaRPr>
          </a:p>
          <a:p>
            <a:pPr>
              <a:spcBef>
                <a:spcPct val="0"/>
              </a:spcBef>
              <a:buClrTx/>
              <a:buSzTx/>
              <a:buFontTx/>
              <a:buNone/>
            </a:pPr>
            <a:r>
              <a:rPr lang="ja-JP" altLang="en-US" sz="2400" dirty="0">
                <a:latin typeface="Times New Roman" panose="02020603050405020304" pitchFamily="18" charset="0"/>
              </a:rPr>
              <a:t>上位機関</a:t>
            </a:r>
            <a:endParaRPr lang="en-US" altLang="ja-JP" sz="2400" dirty="0">
              <a:latin typeface="Times New Roman" panose="02020603050405020304" pitchFamily="18" charset="0"/>
            </a:endParaRPr>
          </a:p>
          <a:p>
            <a:pPr>
              <a:spcBef>
                <a:spcPct val="0"/>
              </a:spcBef>
              <a:buClrTx/>
              <a:buSzTx/>
              <a:buFontTx/>
              <a:buNone/>
            </a:pPr>
            <a:r>
              <a:rPr lang="ja-JP" altLang="en-US" sz="2400" dirty="0">
                <a:latin typeface="Times New Roman" panose="02020603050405020304" pitchFamily="18" charset="0"/>
              </a:rPr>
              <a:t>外部有識者　等</a:t>
            </a:r>
            <a:endParaRPr lang="en-US" altLang="ja-JP" sz="2400" dirty="0">
              <a:latin typeface="Times New Roman" panose="02020603050405020304" pitchFamily="18" charset="0"/>
            </a:endParaRPr>
          </a:p>
        </p:txBody>
      </p:sp>
      <p:sp>
        <p:nvSpPr>
          <p:cNvPr id="7" name="Rectangle 3">
            <a:extLst>
              <a:ext uri="{FF2B5EF4-FFF2-40B4-BE49-F238E27FC236}">
                <a16:creationId xmlns:a16="http://schemas.microsoft.com/office/drawing/2014/main" id="{2C04C4A9-85DC-7A3D-C6F3-766BDEC279EC}"/>
              </a:ext>
            </a:extLst>
          </p:cNvPr>
          <p:cNvSpPr>
            <a:spLocks noChangeArrowheads="1"/>
          </p:cNvSpPr>
          <p:nvPr/>
        </p:nvSpPr>
        <p:spPr bwMode="auto">
          <a:xfrm>
            <a:off x="2840831" y="545704"/>
            <a:ext cx="2935936" cy="708025"/>
          </a:xfrm>
          <a:prstGeom prst="rect">
            <a:avLst/>
          </a:prstGeom>
          <a:solidFill>
            <a:schemeClr val="accent1"/>
          </a:solidFill>
          <a:ln w="38100">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800" b="1" dirty="0">
                <a:latin typeface="ＭＳ Ｐゴシック" panose="020B0600070205080204" pitchFamily="50" charset="-128"/>
              </a:rPr>
              <a:t>首長。議会</a:t>
            </a:r>
          </a:p>
          <a:p>
            <a:pPr algn="ctr">
              <a:spcBef>
                <a:spcPct val="0"/>
              </a:spcBef>
              <a:buClrTx/>
              <a:buSzTx/>
              <a:buFontTx/>
              <a:buNone/>
            </a:pPr>
            <a:r>
              <a:rPr lang="ja-JP" altLang="en-US" sz="1800" b="1" dirty="0">
                <a:latin typeface="ＭＳ Ｐゴシック" panose="020B0600070205080204" pitchFamily="50" charset="-128"/>
              </a:rPr>
              <a:t>（</a:t>
            </a:r>
            <a:r>
              <a:rPr lang="ja-JP" altLang="en-US" sz="1800" b="1" dirty="0">
                <a:solidFill>
                  <a:srgbClr val="FF0000"/>
                </a:solidFill>
                <a:latin typeface="ＭＳ Ｐゴシック" panose="020B0600070205080204" pitchFamily="50" charset="-128"/>
              </a:rPr>
              <a:t>政治的判断</a:t>
            </a:r>
            <a:r>
              <a:rPr lang="ja-JP" altLang="en-US" sz="1800" b="1" dirty="0">
                <a:latin typeface="ＭＳ Ｐゴシック" panose="020B0600070205080204" pitchFamily="50" charset="-128"/>
              </a:rPr>
              <a:t>・民意の代表）</a:t>
            </a:r>
          </a:p>
          <a:p>
            <a:pPr>
              <a:spcBef>
                <a:spcPct val="0"/>
              </a:spcBef>
              <a:buClrTx/>
              <a:buSzTx/>
              <a:buFontTx/>
              <a:buNone/>
            </a:pPr>
            <a:endParaRPr lang="en-US" altLang="ja-JP" sz="2400" dirty="0">
              <a:latin typeface="Times New Roman" panose="02020603050405020304" pitchFamily="18" charset="0"/>
            </a:endParaRPr>
          </a:p>
        </p:txBody>
      </p:sp>
      <p:sp>
        <p:nvSpPr>
          <p:cNvPr id="10" name="AutoShape 33">
            <a:extLst>
              <a:ext uri="{FF2B5EF4-FFF2-40B4-BE49-F238E27FC236}">
                <a16:creationId xmlns:a16="http://schemas.microsoft.com/office/drawing/2014/main" id="{B6CDAB54-5D1E-D7E0-B6FA-5BB9B8DC4B75}"/>
              </a:ext>
            </a:extLst>
          </p:cNvPr>
          <p:cNvSpPr>
            <a:spLocks noChangeArrowheads="1"/>
          </p:cNvSpPr>
          <p:nvPr/>
        </p:nvSpPr>
        <p:spPr bwMode="auto">
          <a:xfrm rot="16200000">
            <a:off x="3927439" y="1410621"/>
            <a:ext cx="531430" cy="231290"/>
          </a:xfrm>
          <a:prstGeom prst="leftRightArrow">
            <a:avLst>
              <a:gd name="adj1" fmla="val 50000"/>
              <a:gd name="adj2" fmla="val 40000"/>
            </a:avLst>
          </a:prstGeom>
          <a:solidFill>
            <a:srgbClr val="000000"/>
          </a:solidFill>
          <a:ln w="25400">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p>
        </p:txBody>
      </p:sp>
      <p:sp>
        <p:nvSpPr>
          <p:cNvPr id="13" name="AutoShape 44">
            <a:extLst>
              <a:ext uri="{FF2B5EF4-FFF2-40B4-BE49-F238E27FC236}">
                <a16:creationId xmlns:a16="http://schemas.microsoft.com/office/drawing/2014/main" id="{C23C1EFA-B6FE-F537-62FC-D00B7947E316}"/>
              </a:ext>
            </a:extLst>
          </p:cNvPr>
          <p:cNvSpPr>
            <a:spLocks noChangeArrowheads="1"/>
          </p:cNvSpPr>
          <p:nvPr/>
        </p:nvSpPr>
        <p:spPr bwMode="auto">
          <a:xfrm>
            <a:off x="1404445" y="2604621"/>
            <a:ext cx="1250154" cy="381442"/>
          </a:xfrm>
          <a:prstGeom prst="wedgeRoundRectCallout">
            <a:avLst>
              <a:gd name="adj1" fmla="val 109859"/>
              <a:gd name="adj2" fmla="val 13500"/>
              <a:gd name="adj3" fmla="val 16667"/>
            </a:avLst>
          </a:prstGeom>
          <a:solidFill>
            <a:srgbClr val="FFFFFF"/>
          </a:solidFill>
          <a:ln w="28575">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1600" b="1" dirty="0">
                <a:latin typeface="Times New Roman" panose="02020603050405020304" pitchFamily="18" charset="0"/>
                <a:ea typeface="ＭＳ 明朝" panose="02020609040205080304" pitchFamily="17" charset="-128"/>
              </a:rPr>
              <a:t>提案・協議</a:t>
            </a:r>
          </a:p>
          <a:p>
            <a:pPr>
              <a:spcBef>
                <a:spcPct val="0"/>
              </a:spcBef>
              <a:buClrTx/>
              <a:buSzTx/>
              <a:buFontTx/>
              <a:buNone/>
            </a:pPr>
            <a:endParaRPr lang="en-US" altLang="ja-JP" sz="2400" dirty="0">
              <a:latin typeface="Times New Roman" panose="02020603050405020304" pitchFamily="18" charset="0"/>
            </a:endParaRPr>
          </a:p>
        </p:txBody>
      </p:sp>
      <p:sp>
        <p:nvSpPr>
          <p:cNvPr id="6" name="テキスト ボックス 5">
            <a:extLst>
              <a:ext uri="{FF2B5EF4-FFF2-40B4-BE49-F238E27FC236}">
                <a16:creationId xmlns:a16="http://schemas.microsoft.com/office/drawing/2014/main" id="{A469E02A-B4DF-1AD3-122F-93CD3ACB07D2}"/>
              </a:ext>
            </a:extLst>
          </p:cNvPr>
          <p:cNvSpPr txBox="1"/>
          <p:nvPr/>
        </p:nvSpPr>
        <p:spPr>
          <a:xfrm>
            <a:off x="763937" y="3695029"/>
            <a:ext cx="1569660" cy="646331"/>
          </a:xfrm>
          <a:prstGeom prst="rect">
            <a:avLst/>
          </a:prstGeom>
          <a:noFill/>
        </p:spPr>
        <p:txBody>
          <a:bodyPr wrap="none" rtlCol="0">
            <a:spAutoFit/>
          </a:bodyPr>
          <a:lstStyle/>
          <a:p>
            <a:r>
              <a:rPr lang="ja-JP" altLang="en-US" b="1" dirty="0">
                <a:solidFill>
                  <a:srgbClr val="FF0000"/>
                </a:solidFill>
              </a:rPr>
              <a:t>新技術の導入</a:t>
            </a:r>
            <a:endParaRPr lang="en-US" altLang="ja-JP" b="1" dirty="0">
              <a:solidFill>
                <a:srgbClr val="FF0000"/>
              </a:solidFill>
            </a:endParaRPr>
          </a:p>
          <a:p>
            <a:r>
              <a:rPr kumimoji="1" lang="ja-JP" altLang="en-US" b="1" dirty="0">
                <a:solidFill>
                  <a:srgbClr val="FF0000"/>
                </a:solidFill>
              </a:rPr>
              <a:t>効率性合理性</a:t>
            </a:r>
          </a:p>
        </p:txBody>
      </p:sp>
    </p:spTree>
    <p:extLst>
      <p:ext uri="{BB962C8B-B14F-4D97-AF65-F5344CB8AC3E}">
        <p14:creationId xmlns:p14="http://schemas.microsoft.com/office/powerpoint/2010/main" val="12647507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F9C7B81-4F51-0440-8826-D026E6A828CA}"/>
              </a:ext>
            </a:extLst>
          </p:cNvPr>
          <p:cNvSpPr txBox="1"/>
          <p:nvPr/>
        </p:nvSpPr>
        <p:spPr>
          <a:xfrm>
            <a:off x="1043608" y="836712"/>
            <a:ext cx="6056466" cy="4832092"/>
          </a:xfrm>
          <a:prstGeom prst="rect">
            <a:avLst/>
          </a:prstGeom>
          <a:noFill/>
        </p:spPr>
        <p:txBody>
          <a:bodyPr wrap="none" rtlCol="0">
            <a:spAutoFit/>
          </a:bodyPr>
          <a:lstStyle/>
          <a:p>
            <a:r>
              <a:rPr kumimoji="1" lang="ja-JP" altLang="en-US" sz="2800" dirty="0"/>
              <a:t>最後に：サービス情報</a:t>
            </a:r>
            <a:endParaRPr kumimoji="1" lang="en-US" altLang="ja-JP" sz="2800" dirty="0"/>
          </a:p>
          <a:p>
            <a:endParaRPr lang="en-US" altLang="ja-JP" sz="2800" dirty="0"/>
          </a:p>
          <a:p>
            <a:r>
              <a:rPr kumimoji="1" lang="ja-JP" altLang="en-US" sz="2800" dirty="0"/>
              <a:t>予算の査定時に国が見る項目</a:t>
            </a:r>
            <a:endParaRPr kumimoji="1" lang="en-US" altLang="ja-JP" sz="2800" dirty="0"/>
          </a:p>
          <a:p>
            <a:r>
              <a:rPr kumimoji="1" lang="ja-JP" altLang="en-US" sz="2800" dirty="0"/>
              <a:t>①群マネの思考があるか？</a:t>
            </a:r>
            <a:endParaRPr kumimoji="1" lang="en-US" altLang="ja-JP" sz="2800" dirty="0"/>
          </a:p>
          <a:p>
            <a:r>
              <a:rPr kumimoji="1" lang="ja-JP" altLang="en-US" sz="2800" dirty="0"/>
              <a:t>②新技術の導入の考えがあるか？</a:t>
            </a:r>
            <a:endParaRPr kumimoji="1" lang="en-US" altLang="ja-JP" sz="2800" dirty="0"/>
          </a:p>
          <a:p>
            <a:endParaRPr lang="en-US" altLang="ja-JP" sz="2800" dirty="0"/>
          </a:p>
          <a:p>
            <a:r>
              <a:rPr lang="ja-JP" altLang="en-US" sz="2800" dirty="0"/>
              <a:t>来年度から？今後認められそうな事項</a:t>
            </a:r>
            <a:endParaRPr lang="en-US" altLang="ja-JP" sz="2800" dirty="0"/>
          </a:p>
          <a:p>
            <a:r>
              <a:rPr lang="ja-JP" altLang="en-US" sz="2800" dirty="0"/>
              <a:t>各所からの要望が多かった</a:t>
            </a:r>
            <a:endParaRPr lang="en-US" altLang="ja-JP" sz="2800" dirty="0"/>
          </a:p>
          <a:p>
            <a:endParaRPr lang="en-US" altLang="ja-JP" sz="2800" dirty="0"/>
          </a:p>
          <a:p>
            <a:r>
              <a:rPr lang="ja-JP" altLang="en-US" sz="2800" dirty="0"/>
              <a:t>①単純撤去</a:t>
            </a:r>
            <a:endParaRPr lang="en-US" altLang="ja-JP" sz="2800" dirty="0"/>
          </a:p>
          <a:p>
            <a:r>
              <a:rPr lang="ja-JP" altLang="en-US" sz="2800" dirty="0"/>
              <a:t>②農道、林道などの道路予算での対応</a:t>
            </a:r>
            <a:endParaRPr kumimoji="1" lang="ja-JP" altLang="en-US" sz="2800" dirty="0"/>
          </a:p>
        </p:txBody>
      </p:sp>
    </p:spTree>
    <p:extLst>
      <p:ext uri="{BB962C8B-B14F-4D97-AF65-F5344CB8AC3E}">
        <p14:creationId xmlns:p14="http://schemas.microsoft.com/office/powerpoint/2010/main" val="40260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4D4CDE7-8DCA-7556-BC5B-F4574F2C659A}"/>
              </a:ext>
            </a:extLst>
          </p:cNvPr>
          <p:cNvSpPr txBox="1"/>
          <p:nvPr/>
        </p:nvSpPr>
        <p:spPr>
          <a:xfrm>
            <a:off x="324683" y="478101"/>
            <a:ext cx="7981672" cy="6001643"/>
          </a:xfrm>
          <a:prstGeom prst="rect">
            <a:avLst/>
          </a:prstGeom>
          <a:noFill/>
        </p:spPr>
        <p:txBody>
          <a:bodyPr wrap="none" rtlCol="0">
            <a:spAutoFit/>
          </a:bodyPr>
          <a:lstStyle/>
          <a:p>
            <a:r>
              <a:rPr lang="ja-JP" altLang="en-US" sz="3200" dirty="0"/>
              <a:t>お疲れさまでした！</a:t>
            </a:r>
            <a:endParaRPr lang="en-US" altLang="ja-JP" sz="3200" dirty="0"/>
          </a:p>
          <a:p>
            <a:r>
              <a:rPr lang="ja-JP" altLang="en-US" sz="3200" dirty="0"/>
              <a:t>インフラ・マネジメントは</a:t>
            </a:r>
            <a:endParaRPr lang="en-US" altLang="ja-JP" sz="3200" dirty="0"/>
          </a:p>
          <a:p>
            <a:r>
              <a:rPr lang="ja-JP" altLang="en-US" sz="3200" dirty="0"/>
              <a:t>終わりなき闘い</a:t>
            </a:r>
            <a:endParaRPr lang="en-US" altLang="ja-JP" sz="3200" dirty="0"/>
          </a:p>
          <a:p>
            <a:endParaRPr lang="en-US" altLang="ja-JP" sz="3200" dirty="0"/>
          </a:p>
          <a:p>
            <a:r>
              <a:rPr lang="ja-JP" altLang="en-US" sz="3200" dirty="0"/>
              <a:t>どうぞ、何かありましたらお気軽に</a:t>
            </a:r>
            <a:endParaRPr lang="en-US" altLang="ja-JP" sz="3200" dirty="0"/>
          </a:p>
          <a:p>
            <a:r>
              <a:rPr lang="ja-JP" altLang="en-US" sz="3200" dirty="0"/>
              <a:t>ご相談ください。</a:t>
            </a:r>
            <a:endParaRPr lang="en-US" altLang="ja-JP" sz="3200" dirty="0"/>
          </a:p>
          <a:p>
            <a:endParaRPr lang="en-US" altLang="ja-JP" sz="3200" dirty="0"/>
          </a:p>
          <a:p>
            <a:r>
              <a:rPr lang="ja-JP" altLang="en-US" sz="3200" dirty="0"/>
              <a:t>私の方針は</a:t>
            </a:r>
            <a:endParaRPr lang="en-US" altLang="ja-JP" sz="3200" dirty="0"/>
          </a:p>
          <a:p>
            <a:r>
              <a:rPr lang="ja-JP" altLang="en-US" sz="3200" dirty="0"/>
              <a:t>頼まれれば拒まず、去る者は追わずです。</a:t>
            </a:r>
            <a:endParaRPr lang="en-US" altLang="ja-JP" sz="3200" dirty="0"/>
          </a:p>
          <a:p>
            <a:endParaRPr lang="en-US" altLang="ja-JP" sz="3200" dirty="0"/>
          </a:p>
          <a:p>
            <a:r>
              <a:rPr lang="en-US" altLang="ja-JP" sz="3200" dirty="0">
                <a:hlinkClick r:id="rId2"/>
              </a:rPr>
              <a:t>ueno.1956yoshi@gmail.com</a:t>
            </a:r>
            <a:endParaRPr lang="en-US" altLang="ja-JP" sz="3200" dirty="0"/>
          </a:p>
          <a:p>
            <a:r>
              <a:rPr lang="en-US" altLang="ja-JP" sz="3200" dirty="0"/>
              <a:t>y-ueno@uimo.jp</a:t>
            </a:r>
          </a:p>
        </p:txBody>
      </p:sp>
    </p:spTree>
    <p:extLst>
      <p:ext uri="{BB962C8B-B14F-4D97-AF65-F5344CB8AC3E}">
        <p14:creationId xmlns:p14="http://schemas.microsoft.com/office/powerpoint/2010/main" val="2092522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690357" y="1587"/>
            <a:ext cx="1432141" cy="319087"/>
          </a:xfrm>
          <a:prstGeom prst="rect">
            <a:avLst/>
          </a:prstGeom>
        </p:spPr>
      </p:pic>
      <p:sp>
        <p:nvSpPr>
          <p:cNvPr id="3" name="object 3" descr="$PPTXTitle"/>
          <p:cNvSpPr txBox="1">
            <a:spLocks noGrp="1"/>
          </p:cNvSpPr>
          <p:nvPr>
            <p:ph type="title"/>
          </p:nvPr>
        </p:nvSpPr>
        <p:spPr>
          <a:xfrm>
            <a:off x="78739" y="22098"/>
            <a:ext cx="2129790" cy="452120"/>
          </a:xfrm>
          <a:prstGeom prst="rect">
            <a:avLst/>
          </a:prstGeom>
        </p:spPr>
        <p:txBody>
          <a:bodyPr vert="horz" wrap="square" lIns="0" tIns="12065" rIns="0" bIns="0" rtlCol="0">
            <a:spAutoFit/>
          </a:bodyPr>
          <a:lstStyle/>
          <a:p>
            <a:pPr marL="12700">
              <a:lnSpc>
                <a:spcPct val="100000"/>
              </a:lnSpc>
              <a:spcBef>
                <a:spcPts val="95"/>
              </a:spcBef>
            </a:pPr>
            <a:r>
              <a:rPr sz="2800" spc="-40" dirty="0"/>
              <a:t>橋梁の建設年</a:t>
            </a:r>
            <a:endParaRPr sz="2800"/>
          </a:p>
        </p:txBody>
      </p:sp>
      <p:pic>
        <p:nvPicPr>
          <p:cNvPr id="4" name="object 4"/>
          <p:cNvPicPr/>
          <p:nvPr/>
        </p:nvPicPr>
        <p:blipFill>
          <a:blip r:embed="rId3" cstate="print"/>
          <a:stretch>
            <a:fillRect/>
          </a:stretch>
        </p:blipFill>
        <p:spPr>
          <a:xfrm>
            <a:off x="755618" y="1826468"/>
            <a:ext cx="7760303" cy="4738562"/>
          </a:xfrm>
          <a:prstGeom prst="rect">
            <a:avLst/>
          </a:prstGeom>
        </p:spPr>
      </p:pic>
      <p:sp>
        <p:nvSpPr>
          <p:cNvPr id="5" name="object 5"/>
          <p:cNvSpPr txBox="1"/>
          <p:nvPr/>
        </p:nvSpPr>
        <p:spPr>
          <a:xfrm>
            <a:off x="184645" y="643610"/>
            <a:ext cx="8775065" cy="996950"/>
          </a:xfrm>
          <a:prstGeom prst="rect">
            <a:avLst/>
          </a:prstGeom>
          <a:ln w="25400">
            <a:solidFill>
              <a:srgbClr val="4F81BC"/>
            </a:solidFill>
          </a:ln>
        </p:spPr>
        <p:txBody>
          <a:bodyPr vert="horz" wrap="square" lIns="0" tIns="128905" rIns="0" bIns="0" rtlCol="0">
            <a:spAutoFit/>
          </a:bodyPr>
          <a:lstStyle/>
          <a:p>
            <a:pPr marL="91440">
              <a:lnSpc>
                <a:spcPct val="100000"/>
              </a:lnSpc>
              <a:spcBef>
                <a:spcPts val="1015"/>
              </a:spcBef>
            </a:pPr>
            <a:r>
              <a:rPr sz="1600" spc="-35" dirty="0">
                <a:latin typeface="ＭＳ Ｐゴシック"/>
                <a:cs typeface="ＭＳ Ｐゴシック"/>
              </a:rPr>
              <a:t>米国では、日本よりも</a:t>
            </a:r>
            <a:r>
              <a:rPr sz="1600" dirty="0">
                <a:latin typeface="Arial"/>
                <a:cs typeface="Arial"/>
              </a:rPr>
              <a:t>30</a:t>
            </a:r>
            <a:r>
              <a:rPr sz="1600" spc="-20" dirty="0">
                <a:latin typeface="ＭＳ Ｐゴシック"/>
                <a:cs typeface="ＭＳ Ｐゴシック"/>
              </a:rPr>
              <a:t>年早い</a:t>
            </a:r>
            <a:r>
              <a:rPr sz="1600" dirty="0">
                <a:latin typeface="Arial"/>
                <a:cs typeface="Arial"/>
              </a:rPr>
              <a:t>1980</a:t>
            </a:r>
            <a:r>
              <a:rPr sz="1600" spc="-35" dirty="0">
                <a:latin typeface="ＭＳ Ｐゴシック"/>
                <a:cs typeface="ＭＳ Ｐゴシック"/>
              </a:rPr>
              <a:t>年代に多くの道路施設が高齢化。</a:t>
            </a:r>
            <a:endParaRPr sz="1600">
              <a:latin typeface="ＭＳ Ｐゴシック"/>
              <a:cs typeface="ＭＳ Ｐゴシック"/>
            </a:endParaRPr>
          </a:p>
          <a:p>
            <a:pPr marL="91440">
              <a:lnSpc>
                <a:spcPct val="100000"/>
              </a:lnSpc>
            </a:pPr>
            <a:r>
              <a:rPr sz="1600" spc="-45" dirty="0">
                <a:latin typeface="ＭＳ Ｐゴシック"/>
                <a:cs typeface="ＭＳ Ｐゴシック"/>
              </a:rPr>
              <a:t>橋の落橋や通行止めなどが頻発し、国民生活・経済活動に多大なる支障が生じた。</a:t>
            </a:r>
            <a:endParaRPr sz="1600">
              <a:latin typeface="ＭＳ Ｐゴシック"/>
              <a:cs typeface="ＭＳ Ｐゴシック"/>
            </a:endParaRPr>
          </a:p>
          <a:p>
            <a:pPr marL="91440">
              <a:lnSpc>
                <a:spcPct val="100000"/>
              </a:lnSpc>
            </a:pPr>
            <a:r>
              <a:rPr sz="1600" spc="-45" dirty="0">
                <a:latin typeface="ＭＳ Ｐゴシック"/>
                <a:cs typeface="ＭＳ Ｐゴシック"/>
              </a:rPr>
              <a:t>このような状況を教訓として、重点的に予防保全対策が行われた結果、状況が改善されてきてい</a:t>
            </a:r>
            <a:r>
              <a:rPr sz="1600" spc="-40" dirty="0">
                <a:latin typeface="ＭＳ Ｐゴシック"/>
                <a:cs typeface="ＭＳ Ｐゴシック"/>
              </a:rPr>
              <a:t>る。</a:t>
            </a:r>
            <a:endParaRPr sz="1600">
              <a:latin typeface="ＭＳ Ｐゴシック"/>
              <a:cs typeface="ＭＳ Ｐゴシック"/>
            </a:endParaRPr>
          </a:p>
        </p:txBody>
      </p:sp>
      <p:sp>
        <p:nvSpPr>
          <p:cNvPr id="6" name="object 6"/>
          <p:cNvSpPr txBox="1">
            <a:spLocks noGrp="1"/>
          </p:cNvSpPr>
          <p:nvPr>
            <p:ph type="sldNum" sz="quarter" idx="7"/>
          </p:nvPr>
        </p:nvSpPr>
        <p:spPr>
          <a:xfrm>
            <a:off x="8762365" y="6276562"/>
            <a:ext cx="342391" cy="263525"/>
          </a:xfrm>
          <a:prstGeom prst="rect">
            <a:avLst/>
          </a:prstGeom>
        </p:spPr>
        <p:txBody>
          <a:bodyPr vert="horz" wrap="square" lIns="0" tIns="0" rIns="0" bIns="0" rtlCol="0">
            <a:spAutoFit/>
          </a:bodyPr>
          <a:lstStyle>
            <a:defPPr>
              <a:defRPr kern="0"/>
            </a:defPPr>
            <a:lvl1pPr>
              <a:defRPr sz="1450" b="1" i="0">
                <a:solidFill>
                  <a:schemeClr val="tx1"/>
                </a:solidFill>
                <a:latin typeface="Meiryo UI"/>
                <a:cs typeface="Meiryo UI"/>
              </a:defRPr>
            </a:lvl1pPr>
          </a:lstStyle>
          <a:p>
            <a:pPr marL="164465">
              <a:lnSpc>
                <a:spcPct val="100000"/>
              </a:lnSpc>
              <a:spcBef>
                <a:spcPts val="215"/>
              </a:spcBef>
            </a:pPr>
            <a:fld id="{81D60167-4931-47E6-BA6A-407CBD079E47}" type="slidenum">
              <a:rPr lang="en-US" altLang="ja-JP" spc="-50" smtClean="0"/>
              <a:pPr marL="164465">
                <a:lnSpc>
                  <a:spcPct val="100000"/>
                </a:lnSpc>
                <a:spcBef>
                  <a:spcPts val="215"/>
                </a:spcBef>
              </a:pPr>
              <a:t>5</a:t>
            </a:fld>
            <a:endParaRPr spc="-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690357" y="1587"/>
            <a:ext cx="1432141" cy="319087"/>
          </a:xfrm>
          <a:prstGeom prst="rect">
            <a:avLst/>
          </a:prstGeom>
        </p:spPr>
      </p:pic>
      <p:sp>
        <p:nvSpPr>
          <p:cNvPr id="3" name="object 3" descr="$PPTXTitle"/>
          <p:cNvSpPr txBox="1">
            <a:spLocks noGrp="1"/>
          </p:cNvSpPr>
          <p:nvPr>
            <p:ph type="title"/>
          </p:nvPr>
        </p:nvSpPr>
        <p:spPr>
          <a:xfrm>
            <a:off x="78739" y="24511"/>
            <a:ext cx="3281045" cy="452120"/>
          </a:xfrm>
          <a:prstGeom prst="rect">
            <a:avLst/>
          </a:prstGeom>
        </p:spPr>
        <p:txBody>
          <a:bodyPr vert="horz" wrap="square" lIns="0" tIns="12065" rIns="0" bIns="0" rtlCol="0">
            <a:spAutoFit/>
          </a:bodyPr>
          <a:lstStyle/>
          <a:p>
            <a:pPr marL="12700">
              <a:lnSpc>
                <a:spcPct val="100000"/>
              </a:lnSpc>
              <a:spcBef>
                <a:spcPts val="95"/>
              </a:spcBef>
            </a:pPr>
            <a:r>
              <a:rPr sz="2800" spc="-35" dirty="0"/>
              <a:t>インフラの損傷の状</a:t>
            </a:r>
            <a:r>
              <a:rPr sz="2800" spc="-2390" dirty="0"/>
              <a:t>況</a:t>
            </a:r>
            <a:endParaRPr sz="2800"/>
          </a:p>
        </p:txBody>
      </p:sp>
      <p:pic>
        <p:nvPicPr>
          <p:cNvPr id="4" name="object 4"/>
          <p:cNvPicPr/>
          <p:nvPr/>
        </p:nvPicPr>
        <p:blipFill>
          <a:blip r:embed="rId3" cstate="print"/>
          <a:stretch>
            <a:fillRect/>
          </a:stretch>
        </p:blipFill>
        <p:spPr>
          <a:xfrm>
            <a:off x="463892" y="783336"/>
            <a:ext cx="3904741" cy="2597657"/>
          </a:xfrm>
          <a:prstGeom prst="rect">
            <a:avLst/>
          </a:prstGeom>
        </p:spPr>
      </p:pic>
      <p:pic>
        <p:nvPicPr>
          <p:cNvPr id="5" name="object 5"/>
          <p:cNvPicPr/>
          <p:nvPr/>
        </p:nvPicPr>
        <p:blipFill>
          <a:blip r:embed="rId4" cstate="print"/>
          <a:stretch>
            <a:fillRect/>
          </a:stretch>
        </p:blipFill>
        <p:spPr>
          <a:xfrm>
            <a:off x="4523740" y="740791"/>
            <a:ext cx="4167123" cy="2640203"/>
          </a:xfrm>
          <a:prstGeom prst="rect">
            <a:avLst/>
          </a:prstGeom>
        </p:spPr>
      </p:pic>
      <p:sp>
        <p:nvSpPr>
          <p:cNvPr id="6" name="object 6"/>
          <p:cNvSpPr txBox="1"/>
          <p:nvPr/>
        </p:nvSpPr>
        <p:spPr>
          <a:xfrm>
            <a:off x="6001892" y="3091434"/>
            <a:ext cx="1296670" cy="280035"/>
          </a:xfrm>
          <a:prstGeom prst="rect">
            <a:avLst/>
          </a:prstGeom>
        </p:spPr>
        <p:txBody>
          <a:bodyPr vert="horz" wrap="square" lIns="0" tIns="14604" rIns="0" bIns="0" rtlCol="0">
            <a:spAutoFit/>
          </a:bodyPr>
          <a:lstStyle/>
          <a:p>
            <a:pPr marL="12700">
              <a:lnSpc>
                <a:spcPct val="100000"/>
              </a:lnSpc>
              <a:spcBef>
                <a:spcPts val="114"/>
              </a:spcBef>
            </a:pPr>
            <a:r>
              <a:rPr sz="1650" spc="-10" dirty="0">
                <a:solidFill>
                  <a:srgbClr val="FFFFFF"/>
                </a:solidFill>
                <a:latin typeface="ＭＳ Ｐゴシック"/>
                <a:cs typeface="ＭＳ Ｐゴシック"/>
              </a:rPr>
              <a:t>床板鉄筋露出</a:t>
            </a:r>
            <a:endParaRPr sz="1650">
              <a:latin typeface="ＭＳ Ｐゴシック"/>
              <a:cs typeface="ＭＳ Ｐゴシック"/>
            </a:endParaRPr>
          </a:p>
        </p:txBody>
      </p:sp>
      <p:pic>
        <p:nvPicPr>
          <p:cNvPr id="7" name="object 7"/>
          <p:cNvPicPr/>
          <p:nvPr/>
        </p:nvPicPr>
        <p:blipFill>
          <a:blip r:embed="rId5" cstate="print"/>
          <a:stretch>
            <a:fillRect/>
          </a:stretch>
        </p:blipFill>
        <p:spPr>
          <a:xfrm>
            <a:off x="4523740" y="3567493"/>
            <a:ext cx="4155313" cy="2876804"/>
          </a:xfrm>
          <a:prstGeom prst="rect">
            <a:avLst/>
          </a:prstGeom>
        </p:spPr>
      </p:pic>
      <p:sp>
        <p:nvSpPr>
          <p:cNvPr id="8" name="object 8"/>
          <p:cNvSpPr txBox="1"/>
          <p:nvPr/>
        </p:nvSpPr>
        <p:spPr>
          <a:xfrm>
            <a:off x="1709420" y="3064255"/>
            <a:ext cx="1296670" cy="280035"/>
          </a:xfrm>
          <a:prstGeom prst="rect">
            <a:avLst/>
          </a:prstGeom>
        </p:spPr>
        <p:txBody>
          <a:bodyPr vert="horz" wrap="square" lIns="0" tIns="14604" rIns="0" bIns="0" rtlCol="0">
            <a:spAutoFit/>
          </a:bodyPr>
          <a:lstStyle/>
          <a:p>
            <a:pPr marL="12700">
              <a:lnSpc>
                <a:spcPct val="100000"/>
              </a:lnSpc>
              <a:spcBef>
                <a:spcPts val="114"/>
              </a:spcBef>
            </a:pPr>
            <a:r>
              <a:rPr sz="1650" spc="-10" dirty="0">
                <a:solidFill>
                  <a:srgbClr val="FFFFFF"/>
                </a:solidFill>
                <a:latin typeface="ＭＳ Ｐゴシック"/>
                <a:cs typeface="ＭＳ Ｐゴシック"/>
              </a:rPr>
              <a:t>水管橋の破損</a:t>
            </a:r>
            <a:endParaRPr sz="1650">
              <a:latin typeface="ＭＳ Ｐゴシック"/>
              <a:cs typeface="ＭＳ Ｐゴシック"/>
            </a:endParaRPr>
          </a:p>
        </p:txBody>
      </p:sp>
      <p:pic>
        <p:nvPicPr>
          <p:cNvPr id="9" name="object 9"/>
          <p:cNvPicPr/>
          <p:nvPr/>
        </p:nvPicPr>
        <p:blipFill>
          <a:blip r:embed="rId6" cstate="print"/>
          <a:stretch>
            <a:fillRect/>
          </a:stretch>
        </p:blipFill>
        <p:spPr>
          <a:xfrm>
            <a:off x="453136" y="3567506"/>
            <a:ext cx="3884676" cy="2923413"/>
          </a:xfrm>
          <a:prstGeom prst="rect">
            <a:avLst/>
          </a:prstGeom>
        </p:spPr>
      </p:pic>
      <p:sp>
        <p:nvSpPr>
          <p:cNvPr id="10" name="object 10"/>
          <p:cNvSpPr txBox="1"/>
          <p:nvPr/>
        </p:nvSpPr>
        <p:spPr>
          <a:xfrm>
            <a:off x="1602739" y="6134120"/>
            <a:ext cx="1508760" cy="237490"/>
          </a:xfrm>
          <a:prstGeom prst="rect">
            <a:avLst/>
          </a:prstGeom>
        </p:spPr>
        <p:txBody>
          <a:bodyPr vert="horz" wrap="square" lIns="0" tIns="0" rIns="0" bIns="0" rtlCol="0">
            <a:spAutoFit/>
          </a:bodyPr>
          <a:lstStyle/>
          <a:p>
            <a:pPr marL="12700">
              <a:lnSpc>
                <a:spcPts val="1864"/>
              </a:lnSpc>
            </a:pPr>
            <a:r>
              <a:rPr sz="1650" spc="-10" dirty="0">
                <a:solidFill>
                  <a:srgbClr val="FFFFFF"/>
                </a:solidFill>
                <a:latin typeface="ＭＳ Ｐゴシック"/>
                <a:cs typeface="ＭＳ Ｐゴシック"/>
              </a:rPr>
              <a:t>河川護岸の崩落</a:t>
            </a:r>
            <a:endParaRPr sz="1650">
              <a:latin typeface="ＭＳ Ｐゴシック"/>
              <a:cs typeface="ＭＳ Ｐゴシック"/>
            </a:endParaRPr>
          </a:p>
        </p:txBody>
      </p:sp>
      <p:sp>
        <p:nvSpPr>
          <p:cNvPr id="11" name="object 11"/>
          <p:cNvSpPr txBox="1"/>
          <p:nvPr/>
        </p:nvSpPr>
        <p:spPr>
          <a:xfrm>
            <a:off x="5742559" y="6161247"/>
            <a:ext cx="1720214" cy="237490"/>
          </a:xfrm>
          <a:prstGeom prst="rect">
            <a:avLst/>
          </a:prstGeom>
        </p:spPr>
        <p:txBody>
          <a:bodyPr vert="horz" wrap="square" lIns="0" tIns="0" rIns="0" bIns="0" rtlCol="0">
            <a:spAutoFit/>
          </a:bodyPr>
          <a:lstStyle/>
          <a:p>
            <a:pPr marL="12700">
              <a:lnSpc>
                <a:spcPts val="1864"/>
              </a:lnSpc>
            </a:pPr>
            <a:r>
              <a:rPr sz="1650" spc="-10" dirty="0">
                <a:solidFill>
                  <a:srgbClr val="FFFFFF"/>
                </a:solidFill>
                <a:latin typeface="ＭＳ Ｐゴシック"/>
                <a:cs typeface="ＭＳ Ｐゴシック"/>
              </a:rPr>
              <a:t>臨港道路陥没状況</a:t>
            </a:r>
            <a:endParaRPr sz="1650">
              <a:latin typeface="ＭＳ Ｐゴシック"/>
              <a:cs typeface="ＭＳ Ｐゴシック"/>
            </a:endParaRPr>
          </a:p>
        </p:txBody>
      </p:sp>
      <p:sp>
        <p:nvSpPr>
          <p:cNvPr id="12" name="object 12"/>
          <p:cNvSpPr txBox="1">
            <a:spLocks noGrp="1"/>
          </p:cNvSpPr>
          <p:nvPr>
            <p:ph type="sldNum" sz="quarter" idx="7"/>
          </p:nvPr>
        </p:nvSpPr>
        <p:spPr>
          <a:xfrm>
            <a:off x="8762365" y="6276562"/>
            <a:ext cx="342391" cy="263525"/>
          </a:xfrm>
          <a:prstGeom prst="rect">
            <a:avLst/>
          </a:prstGeom>
        </p:spPr>
        <p:txBody>
          <a:bodyPr vert="horz" wrap="square" lIns="0" tIns="0" rIns="0" bIns="0" rtlCol="0">
            <a:spAutoFit/>
          </a:bodyPr>
          <a:lstStyle>
            <a:defPPr>
              <a:defRPr kern="0"/>
            </a:defPPr>
            <a:lvl1pPr>
              <a:defRPr sz="1450" b="1" i="0">
                <a:solidFill>
                  <a:schemeClr val="tx1"/>
                </a:solidFill>
                <a:latin typeface="Meiryo UI"/>
                <a:cs typeface="Meiryo UI"/>
              </a:defRPr>
            </a:lvl1pPr>
          </a:lstStyle>
          <a:p>
            <a:pPr marL="164465">
              <a:lnSpc>
                <a:spcPct val="100000"/>
              </a:lnSpc>
              <a:spcBef>
                <a:spcPts val="215"/>
              </a:spcBef>
            </a:pPr>
            <a:fld id="{81D60167-4931-47E6-BA6A-407CBD079E47}" type="slidenum">
              <a:rPr lang="en-US" altLang="ja-JP" spc="-50" smtClean="0"/>
              <a:pPr marL="164465">
                <a:lnSpc>
                  <a:spcPct val="100000"/>
                </a:lnSpc>
                <a:spcBef>
                  <a:spcPts val="215"/>
                </a:spcBef>
              </a:pPr>
              <a:t>6</a:t>
            </a:fld>
            <a:endParaRPr spc="-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546100"/>
            <a:chOff x="0" y="0"/>
            <a:chExt cx="9144000" cy="546100"/>
          </a:xfrm>
        </p:grpSpPr>
        <p:pic>
          <p:nvPicPr>
            <p:cNvPr id="3" name="object 3"/>
            <p:cNvPicPr/>
            <p:nvPr/>
          </p:nvPicPr>
          <p:blipFill>
            <a:blip r:embed="rId2" cstate="print"/>
            <a:stretch>
              <a:fillRect/>
            </a:stretch>
          </p:blipFill>
          <p:spPr>
            <a:xfrm>
              <a:off x="0" y="476250"/>
              <a:ext cx="9143999" cy="69850"/>
            </a:xfrm>
            <a:prstGeom prst="rect">
              <a:avLst/>
            </a:prstGeom>
          </p:spPr>
        </p:pic>
        <p:pic>
          <p:nvPicPr>
            <p:cNvPr id="4" name="object 4"/>
            <p:cNvPicPr/>
            <p:nvPr/>
          </p:nvPicPr>
          <p:blipFill>
            <a:blip r:embed="rId3" cstate="print"/>
            <a:stretch>
              <a:fillRect/>
            </a:stretch>
          </p:blipFill>
          <p:spPr>
            <a:xfrm>
              <a:off x="6121400" y="0"/>
              <a:ext cx="3022600" cy="504825"/>
            </a:xfrm>
            <a:prstGeom prst="rect">
              <a:avLst/>
            </a:prstGeom>
          </p:spPr>
        </p:pic>
        <p:pic>
          <p:nvPicPr>
            <p:cNvPr id="5" name="object 5"/>
            <p:cNvPicPr/>
            <p:nvPr/>
          </p:nvPicPr>
          <p:blipFill>
            <a:blip r:embed="rId4" cstate="print"/>
            <a:stretch>
              <a:fillRect/>
            </a:stretch>
          </p:blipFill>
          <p:spPr>
            <a:xfrm>
              <a:off x="1655699" y="0"/>
              <a:ext cx="4572000" cy="504825"/>
            </a:xfrm>
            <a:prstGeom prst="rect">
              <a:avLst/>
            </a:prstGeom>
          </p:spPr>
        </p:pic>
        <p:pic>
          <p:nvPicPr>
            <p:cNvPr id="6" name="object 6"/>
            <p:cNvPicPr/>
            <p:nvPr/>
          </p:nvPicPr>
          <p:blipFill>
            <a:blip r:embed="rId5" cstate="print"/>
            <a:stretch>
              <a:fillRect/>
            </a:stretch>
          </p:blipFill>
          <p:spPr>
            <a:xfrm>
              <a:off x="0" y="0"/>
              <a:ext cx="2843149" cy="504825"/>
            </a:xfrm>
            <a:prstGeom prst="rect">
              <a:avLst/>
            </a:prstGeom>
          </p:spPr>
        </p:pic>
        <p:pic>
          <p:nvPicPr>
            <p:cNvPr id="7" name="object 7"/>
            <p:cNvPicPr/>
            <p:nvPr/>
          </p:nvPicPr>
          <p:blipFill>
            <a:blip r:embed="rId6" cstate="print"/>
            <a:stretch>
              <a:fillRect/>
            </a:stretch>
          </p:blipFill>
          <p:spPr>
            <a:xfrm>
              <a:off x="7593583" y="0"/>
              <a:ext cx="1544555" cy="333375"/>
            </a:xfrm>
            <a:prstGeom prst="rect">
              <a:avLst/>
            </a:prstGeom>
          </p:spPr>
        </p:pic>
      </p:grpSp>
      <p:sp>
        <p:nvSpPr>
          <p:cNvPr id="8" name="object 8"/>
          <p:cNvSpPr/>
          <p:nvPr/>
        </p:nvSpPr>
        <p:spPr>
          <a:xfrm>
            <a:off x="3848100" y="1383283"/>
            <a:ext cx="3019425" cy="178435"/>
          </a:xfrm>
          <a:custGeom>
            <a:avLst/>
            <a:gdLst/>
            <a:ahLst/>
            <a:cxnLst/>
            <a:rect l="l" t="t" r="r" b="b"/>
            <a:pathLst>
              <a:path w="3019425" h="178434">
                <a:moveTo>
                  <a:pt x="3019044" y="0"/>
                </a:moveTo>
                <a:lnTo>
                  <a:pt x="280416" y="0"/>
                </a:lnTo>
                <a:lnTo>
                  <a:pt x="140208" y="0"/>
                </a:lnTo>
                <a:lnTo>
                  <a:pt x="0" y="0"/>
                </a:lnTo>
                <a:lnTo>
                  <a:pt x="0" y="178308"/>
                </a:lnTo>
                <a:lnTo>
                  <a:pt x="140208" y="178308"/>
                </a:lnTo>
                <a:lnTo>
                  <a:pt x="280416" y="178308"/>
                </a:lnTo>
                <a:lnTo>
                  <a:pt x="3019044" y="178308"/>
                </a:lnTo>
                <a:lnTo>
                  <a:pt x="3019044" y="0"/>
                </a:lnTo>
                <a:close/>
              </a:path>
            </a:pathLst>
          </a:custGeom>
          <a:solidFill>
            <a:srgbClr val="000000"/>
          </a:solidFill>
        </p:spPr>
        <p:txBody>
          <a:bodyPr wrap="square" lIns="0" tIns="0" rIns="0" bIns="0" rtlCol="0"/>
          <a:lstStyle/>
          <a:p>
            <a:endParaRPr/>
          </a:p>
        </p:txBody>
      </p:sp>
      <p:sp>
        <p:nvSpPr>
          <p:cNvPr id="9" name="object 9"/>
          <p:cNvSpPr/>
          <p:nvPr/>
        </p:nvSpPr>
        <p:spPr>
          <a:xfrm>
            <a:off x="3848100" y="5706897"/>
            <a:ext cx="1751330" cy="178435"/>
          </a:xfrm>
          <a:custGeom>
            <a:avLst/>
            <a:gdLst/>
            <a:ahLst/>
            <a:cxnLst/>
            <a:rect l="l" t="t" r="r" b="b"/>
            <a:pathLst>
              <a:path w="1751329" h="178435">
                <a:moveTo>
                  <a:pt x="1751076" y="0"/>
                </a:moveTo>
                <a:lnTo>
                  <a:pt x="280416" y="0"/>
                </a:lnTo>
                <a:lnTo>
                  <a:pt x="140208" y="0"/>
                </a:lnTo>
                <a:lnTo>
                  <a:pt x="0" y="0"/>
                </a:lnTo>
                <a:lnTo>
                  <a:pt x="0" y="178308"/>
                </a:lnTo>
                <a:lnTo>
                  <a:pt x="140208" y="178308"/>
                </a:lnTo>
                <a:lnTo>
                  <a:pt x="280416" y="178308"/>
                </a:lnTo>
                <a:lnTo>
                  <a:pt x="1751076" y="178308"/>
                </a:lnTo>
                <a:lnTo>
                  <a:pt x="1751076" y="0"/>
                </a:lnTo>
                <a:close/>
              </a:path>
            </a:pathLst>
          </a:custGeom>
          <a:solidFill>
            <a:srgbClr val="000000"/>
          </a:solidFill>
        </p:spPr>
        <p:txBody>
          <a:bodyPr wrap="square" lIns="0" tIns="0" rIns="0" bIns="0" rtlCol="0"/>
          <a:lstStyle/>
          <a:p>
            <a:endParaRPr/>
          </a:p>
        </p:txBody>
      </p:sp>
      <p:graphicFrame>
        <p:nvGraphicFramePr>
          <p:cNvPr id="10" name="object 10"/>
          <p:cNvGraphicFramePr>
            <a:graphicFrameLocks noGrp="1"/>
          </p:cNvGraphicFramePr>
          <p:nvPr/>
        </p:nvGraphicFramePr>
        <p:xfrm>
          <a:off x="3752596" y="684301"/>
          <a:ext cx="5327650" cy="5883275"/>
        </p:xfrm>
        <a:graphic>
          <a:graphicData uri="http://schemas.openxmlformats.org/drawingml/2006/table">
            <a:tbl>
              <a:tblPr firstRow="1" bandRow="1">
                <a:tableStyleId>{2D5ABB26-0587-4C30-8999-92F81FD0307C}</a:tableStyleId>
              </a:tblPr>
              <a:tblGrid>
                <a:gridCol w="85725">
                  <a:extLst>
                    <a:ext uri="{9D8B030D-6E8A-4147-A177-3AD203B41FA5}">
                      <a16:colId xmlns:a16="http://schemas.microsoft.com/office/drawing/2014/main" val="20000"/>
                    </a:ext>
                  </a:extLst>
                </a:gridCol>
                <a:gridCol w="1375410">
                  <a:extLst>
                    <a:ext uri="{9D8B030D-6E8A-4147-A177-3AD203B41FA5}">
                      <a16:colId xmlns:a16="http://schemas.microsoft.com/office/drawing/2014/main" val="20001"/>
                    </a:ext>
                  </a:extLst>
                </a:gridCol>
                <a:gridCol w="1350010">
                  <a:extLst>
                    <a:ext uri="{9D8B030D-6E8A-4147-A177-3AD203B41FA5}">
                      <a16:colId xmlns:a16="http://schemas.microsoft.com/office/drawing/2014/main" val="20002"/>
                    </a:ext>
                  </a:extLst>
                </a:gridCol>
                <a:gridCol w="2516505">
                  <a:extLst>
                    <a:ext uri="{9D8B030D-6E8A-4147-A177-3AD203B41FA5}">
                      <a16:colId xmlns:a16="http://schemas.microsoft.com/office/drawing/2014/main" val="20003"/>
                    </a:ext>
                  </a:extLst>
                </a:gridCol>
              </a:tblGrid>
              <a:tr h="304800">
                <a:tc gridSpan="2">
                  <a:txBody>
                    <a:bodyPr/>
                    <a:lstStyle/>
                    <a:p>
                      <a:pPr marL="92075">
                        <a:lnSpc>
                          <a:spcPct val="100000"/>
                        </a:lnSpc>
                        <a:spcBef>
                          <a:spcPts val="340"/>
                        </a:spcBef>
                      </a:pPr>
                      <a:r>
                        <a:rPr sz="1300" b="1" spc="-30" dirty="0">
                          <a:solidFill>
                            <a:srgbClr val="FFFFFF"/>
                          </a:solidFill>
                          <a:latin typeface="BIZ UDPゴシック"/>
                          <a:cs typeface="BIZ UDPゴシック"/>
                        </a:rPr>
                        <a:t>第３次提言の概要</a:t>
                      </a:r>
                      <a:endParaRPr sz="1300">
                        <a:latin typeface="BIZ UDPゴシック"/>
                        <a:cs typeface="BIZ UDPゴシック"/>
                      </a:endParaRPr>
                    </a:p>
                  </a:txBody>
                  <a:tcPr marL="0" marR="0" marT="43180" marB="0">
                    <a:lnL w="19050">
                      <a:solidFill>
                        <a:srgbClr val="006FC0"/>
                      </a:solidFill>
                      <a:prstDash val="solid"/>
                    </a:lnL>
                    <a:lnT w="19050">
                      <a:solidFill>
                        <a:srgbClr val="006FC0"/>
                      </a:solidFill>
                      <a:prstDash val="solid"/>
                    </a:lnT>
                    <a:solidFill>
                      <a:srgbClr val="006FC0"/>
                    </a:solidFill>
                  </a:tcPr>
                </a:tc>
                <a:tc hMerge="1">
                  <a:txBody>
                    <a:bodyPr/>
                    <a:lstStyle/>
                    <a:p>
                      <a:endParaRPr/>
                    </a:p>
                  </a:txBody>
                  <a:tcPr marL="0" marR="0" marT="0" marB="0"/>
                </a:tc>
                <a:tc gridSpan="2">
                  <a:txBody>
                    <a:bodyPr/>
                    <a:lstStyle/>
                    <a:p>
                      <a:pPr>
                        <a:lnSpc>
                          <a:spcPct val="100000"/>
                        </a:lnSpc>
                      </a:pPr>
                      <a:endParaRPr sz="800">
                        <a:latin typeface="Times New Roman"/>
                        <a:cs typeface="Times New Roman"/>
                      </a:endParaRPr>
                    </a:p>
                  </a:txBody>
                  <a:tcPr marL="0" marR="0" marT="0" marB="0">
                    <a:lnR w="19050">
                      <a:solidFill>
                        <a:srgbClr val="006FC0"/>
                      </a:solidFill>
                      <a:prstDash val="solid"/>
                    </a:lnR>
                    <a:lnT w="19050">
                      <a:solidFill>
                        <a:srgbClr val="006FC0"/>
                      </a:solidFill>
                      <a:prstDash val="solid"/>
                    </a:lnT>
                  </a:tcPr>
                </a:tc>
                <a:tc hMerge="1">
                  <a:txBody>
                    <a:bodyPr/>
                    <a:lstStyle/>
                    <a:p>
                      <a:endParaRPr/>
                    </a:p>
                  </a:txBody>
                  <a:tcPr marL="0" marR="0" marT="0" marB="0"/>
                </a:tc>
                <a:extLst>
                  <a:ext uri="{0D108BD9-81ED-4DB2-BD59-A6C34878D82A}">
                    <a16:rowId xmlns:a16="http://schemas.microsoft.com/office/drawing/2014/main" val="10000"/>
                  </a:ext>
                </a:extLst>
              </a:tr>
              <a:tr h="177800">
                <a:tc>
                  <a:txBody>
                    <a:bodyPr/>
                    <a:lstStyle/>
                    <a:p>
                      <a:pPr>
                        <a:lnSpc>
                          <a:spcPct val="100000"/>
                        </a:lnSpc>
                      </a:pPr>
                      <a:endParaRPr sz="800">
                        <a:latin typeface="Times New Roman"/>
                        <a:cs typeface="Times New Roman"/>
                      </a:endParaRPr>
                    </a:p>
                  </a:txBody>
                  <a:tcPr marL="0" marR="0" marT="0" marB="0">
                    <a:lnL w="19050">
                      <a:solidFill>
                        <a:srgbClr val="006FC0"/>
                      </a:solidFill>
                      <a:prstDash val="solid"/>
                    </a:lnL>
                  </a:tcPr>
                </a:tc>
                <a:tc gridSpan="2">
                  <a:txBody>
                    <a:bodyPr/>
                    <a:lstStyle/>
                    <a:p>
                      <a:pPr marL="635">
                        <a:lnSpc>
                          <a:spcPts val="1215"/>
                        </a:lnSpc>
                        <a:spcBef>
                          <a:spcPts val="90"/>
                        </a:spcBef>
                      </a:pPr>
                      <a:r>
                        <a:rPr sz="1100" b="1" spc="-15" dirty="0">
                          <a:solidFill>
                            <a:srgbClr val="FFFFFF"/>
                          </a:solidFill>
                          <a:latin typeface="Meiryo UI"/>
                          <a:cs typeface="Meiryo UI"/>
                        </a:rPr>
                        <a:t>１．社会インフラの信頼性に対する国民の懸念</a:t>
                      </a:r>
                      <a:endParaRPr sz="1100">
                        <a:latin typeface="Meiryo UI"/>
                        <a:cs typeface="Meiryo UI"/>
                      </a:endParaRPr>
                    </a:p>
                  </a:txBody>
                  <a:tcPr marL="0" marR="0" marT="11430" marB="0">
                    <a:solidFill>
                      <a:srgbClr val="000000"/>
                    </a:solidFill>
                  </a:tcPr>
                </a:tc>
                <a:tc hMerge="1">
                  <a:txBody>
                    <a:bodyPr/>
                    <a:lstStyle/>
                    <a:p>
                      <a:endParaRPr/>
                    </a:p>
                  </a:txBody>
                  <a:tcPr marL="0" marR="0" marT="0" marB="0"/>
                </a:tc>
                <a:tc>
                  <a:txBody>
                    <a:bodyPr/>
                    <a:lstStyle/>
                    <a:p>
                      <a:pPr>
                        <a:lnSpc>
                          <a:spcPct val="100000"/>
                        </a:lnSpc>
                      </a:pPr>
                      <a:endParaRPr sz="800">
                        <a:latin typeface="Times New Roman"/>
                        <a:cs typeface="Times New Roman"/>
                      </a:endParaRPr>
                    </a:p>
                  </a:txBody>
                  <a:tcPr marL="0" marR="0" marT="0" marB="0">
                    <a:lnR w="19050">
                      <a:solidFill>
                        <a:srgbClr val="006FC0"/>
                      </a:solidFill>
                      <a:prstDash val="solid"/>
                    </a:lnR>
                  </a:tcPr>
                </a:tc>
                <a:extLst>
                  <a:ext uri="{0D108BD9-81ED-4DB2-BD59-A6C34878D82A}">
                    <a16:rowId xmlns:a16="http://schemas.microsoft.com/office/drawing/2014/main" val="10001"/>
                  </a:ext>
                </a:extLst>
              </a:tr>
              <a:tr h="5400675">
                <a:tc gridSpan="4">
                  <a:txBody>
                    <a:bodyPr/>
                    <a:lstStyle/>
                    <a:p>
                      <a:pPr marL="495934" indent="-234315">
                        <a:lnSpc>
                          <a:spcPct val="100000"/>
                        </a:lnSpc>
                        <a:spcBef>
                          <a:spcPts val="229"/>
                        </a:spcBef>
                        <a:buFont typeface=""/>
                        <a:buChar char="○"/>
                        <a:tabLst>
                          <a:tab pos="495934" algn="l"/>
                        </a:tabLst>
                      </a:pPr>
                      <a:r>
                        <a:rPr sz="800" spc="-5" dirty="0">
                          <a:latin typeface="Meiryo UI"/>
                          <a:cs typeface="Meiryo UI"/>
                        </a:rPr>
                        <a:t>社会インフラの信頼性に対する国民の懸念を払拭し、老朽化対策に万全を期す</a:t>
                      </a:r>
                      <a:endParaRPr sz="800">
                        <a:latin typeface="Meiryo UI"/>
                        <a:cs typeface="Meiryo UI"/>
                      </a:endParaRPr>
                    </a:p>
                    <a:p>
                      <a:pPr marL="86360">
                        <a:lnSpc>
                          <a:spcPct val="100000"/>
                        </a:lnSpc>
                        <a:spcBef>
                          <a:spcPts val="520"/>
                        </a:spcBef>
                      </a:pPr>
                      <a:r>
                        <a:rPr sz="1100" b="1" spc="-15" dirty="0">
                          <a:solidFill>
                            <a:srgbClr val="FFFFFF"/>
                          </a:solidFill>
                          <a:latin typeface="Meiryo UI"/>
                          <a:cs typeface="Meiryo UI"/>
                        </a:rPr>
                        <a:t>２．新たなインフラマネジメントに向けた５つの道すじ</a:t>
                      </a:r>
                      <a:endParaRPr sz="1100">
                        <a:latin typeface="Meiryo UI"/>
                        <a:cs typeface="Meiryo UI"/>
                      </a:endParaRPr>
                    </a:p>
                    <a:p>
                      <a:pPr marL="86360">
                        <a:lnSpc>
                          <a:spcPct val="100000"/>
                        </a:lnSpc>
                        <a:spcBef>
                          <a:spcPts val="204"/>
                        </a:spcBef>
                      </a:pPr>
                      <a:r>
                        <a:rPr sz="1100" spc="-10" dirty="0">
                          <a:latin typeface="Meiryo UI"/>
                          <a:cs typeface="Meiryo UI"/>
                        </a:rPr>
                        <a:t>（</a:t>
                      </a:r>
                      <a:r>
                        <a:rPr sz="1100" b="1" spc="-10" dirty="0">
                          <a:latin typeface="Meiryo UI"/>
                          <a:cs typeface="Meiryo UI"/>
                        </a:rPr>
                        <a:t>１）２つの</a:t>
                      </a:r>
                      <a:r>
                        <a:rPr sz="1100" b="1" spc="-10" dirty="0">
                          <a:solidFill>
                            <a:srgbClr val="006FC0"/>
                          </a:solidFill>
                          <a:latin typeface="Meiryo UI"/>
                          <a:cs typeface="Meiryo UI"/>
                        </a:rPr>
                        <a:t>『見える化』</a:t>
                      </a:r>
                      <a:r>
                        <a:rPr sz="1100" b="1" spc="-20" dirty="0">
                          <a:latin typeface="Meiryo UI"/>
                          <a:cs typeface="Meiryo UI"/>
                        </a:rPr>
                        <a:t>の徹底</a:t>
                      </a:r>
                      <a:endParaRPr sz="1100">
                        <a:latin typeface="Meiryo UI"/>
                        <a:cs typeface="Meiryo UI"/>
                      </a:endParaRPr>
                    </a:p>
                    <a:p>
                      <a:pPr marL="400050">
                        <a:lnSpc>
                          <a:spcPct val="100000"/>
                        </a:lnSpc>
                        <a:spcBef>
                          <a:spcPts val="125"/>
                        </a:spcBef>
                      </a:pPr>
                      <a:r>
                        <a:rPr sz="950" b="1" spc="-5" dirty="0">
                          <a:latin typeface="Meiryo UI"/>
                          <a:cs typeface="Meiryo UI"/>
                        </a:rPr>
                        <a:t>《管理者や担い手にとっての『見える化』》  《市民への『見える化』》</a:t>
                      </a:r>
                      <a:endParaRPr sz="950">
                        <a:latin typeface="Meiryo UI"/>
                        <a:cs typeface="Meiryo UI"/>
                      </a:endParaRPr>
                    </a:p>
                    <a:p>
                      <a:pPr marL="495934" marR="88265" lvl="1" indent="-113030">
                        <a:lnSpc>
                          <a:spcPct val="103699"/>
                        </a:lnSpc>
                        <a:spcBef>
                          <a:spcPts val="200"/>
                        </a:spcBef>
                        <a:buSzPct val="87500"/>
                        <a:buFont typeface=""/>
                        <a:buChar char="○"/>
                        <a:tabLst>
                          <a:tab pos="495934" algn="l"/>
                        </a:tabLst>
                      </a:pPr>
                      <a:r>
                        <a:rPr sz="800" spc="10" dirty="0">
                          <a:latin typeface="Meiryo UI"/>
                          <a:cs typeface="Meiryo UI"/>
                        </a:rPr>
                        <a:t>点検・調査・診断における新技術の導入やデジタル管理体制の早期確立など、</a:t>
                      </a:r>
                      <a:r>
                        <a:rPr sz="800" u="sng" spc="10" dirty="0">
                          <a:uFill>
                            <a:solidFill>
                              <a:srgbClr val="000000"/>
                            </a:solidFill>
                          </a:uFill>
                          <a:latin typeface="Meiryo UI"/>
                          <a:cs typeface="Meiryo UI"/>
                        </a:rPr>
                        <a:t>管理者や担い手にとっての「テクニカ</a:t>
                      </a:r>
                      <a:r>
                        <a:rPr sz="800" u="sng" spc="15" dirty="0">
                          <a:uFill>
                            <a:solidFill>
                              <a:srgbClr val="000000"/>
                            </a:solidFill>
                          </a:uFill>
                          <a:latin typeface="Meiryo UI"/>
                          <a:cs typeface="Meiryo UI"/>
                        </a:rPr>
                        <a:t>ルな見える化」</a:t>
                      </a:r>
                      <a:r>
                        <a:rPr sz="800" u="none" spc="10" dirty="0">
                          <a:latin typeface="Meiryo UI"/>
                          <a:cs typeface="Meiryo UI"/>
                        </a:rPr>
                        <a:t>を推進</a:t>
                      </a:r>
                      <a:endParaRPr sz="800">
                        <a:latin typeface="Meiryo UI"/>
                        <a:cs typeface="Meiryo UI"/>
                      </a:endParaRPr>
                    </a:p>
                    <a:p>
                      <a:pPr marL="495934" lvl="1" indent="-112395">
                        <a:lnSpc>
                          <a:spcPct val="100000"/>
                        </a:lnSpc>
                        <a:spcBef>
                          <a:spcPts val="335"/>
                        </a:spcBef>
                        <a:buSzPct val="87500"/>
                        <a:buFont typeface=""/>
                        <a:buChar char="○"/>
                        <a:tabLst>
                          <a:tab pos="495934" algn="l"/>
                        </a:tabLst>
                      </a:pPr>
                      <a:r>
                        <a:rPr sz="800" dirty="0">
                          <a:latin typeface="Meiryo UI"/>
                          <a:cs typeface="Meiryo UI"/>
                        </a:rPr>
                        <a:t>インフラの老朽化を「自分ごと化」するよう促すため、</a:t>
                      </a:r>
                      <a:r>
                        <a:rPr sz="800" u="sng" dirty="0">
                          <a:uFill>
                            <a:solidFill>
                              <a:srgbClr val="000000"/>
                            </a:solidFill>
                          </a:uFill>
                          <a:latin typeface="Meiryo UI"/>
                          <a:cs typeface="Meiryo UI"/>
                        </a:rPr>
                        <a:t>「市民への見える化」</a:t>
                      </a:r>
                      <a:r>
                        <a:rPr sz="800" u="none" spc="-20" dirty="0">
                          <a:latin typeface="Meiryo UI"/>
                          <a:cs typeface="Meiryo UI"/>
                        </a:rPr>
                        <a:t>を推進</a:t>
                      </a:r>
                      <a:endParaRPr sz="800">
                        <a:latin typeface="Meiryo UI"/>
                        <a:cs typeface="Meiryo UI"/>
                      </a:endParaRPr>
                    </a:p>
                    <a:p>
                      <a:pPr marL="86360">
                        <a:lnSpc>
                          <a:spcPct val="100000"/>
                        </a:lnSpc>
                        <a:spcBef>
                          <a:spcPts val="215"/>
                        </a:spcBef>
                      </a:pPr>
                      <a:r>
                        <a:rPr sz="1100" b="1" spc="-10" dirty="0">
                          <a:latin typeface="Meiryo UI"/>
                          <a:cs typeface="Meiryo UI"/>
                        </a:rPr>
                        <a:t>（２）２つの</a:t>
                      </a:r>
                      <a:r>
                        <a:rPr sz="1100" b="1" spc="-10" dirty="0">
                          <a:solidFill>
                            <a:srgbClr val="006FC0"/>
                          </a:solidFill>
                          <a:latin typeface="Meiryo UI"/>
                          <a:cs typeface="Meiryo UI"/>
                        </a:rPr>
                        <a:t>『メリハリ』</a:t>
                      </a:r>
                      <a:r>
                        <a:rPr sz="1100" b="1" spc="-15" dirty="0">
                          <a:latin typeface="Meiryo UI"/>
                          <a:cs typeface="Meiryo UI"/>
                        </a:rPr>
                        <a:t>が不可欠</a:t>
                      </a:r>
                      <a:endParaRPr sz="1100">
                        <a:latin typeface="Meiryo UI"/>
                        <a:cs typeface="Meiryo UI"/>
                      </a:endParaRPr>
                    </a:p>
                    <a:p>
                      <a:pPr marL="400050">
                        <a:lnSpc>
                          <a:spcPct val="100000"/>
                        </a:lnSpc>
                        <a:spcBef>
                          <a:spcPts val="114"/>
                        </a:spcBef>
                      </a:pPr>
                      <a:r>
                        <a:rPr sz="950" b="1" spc="-5" dirty="0">
                          <a:latin typeface="Meiryo UI"/>
                          <a:cs typeface="Meiryo UI"/>
                        </a:rPr>
                        <a:t>《重点化する『メリハリ』》  《軽量化する『メリハリ』》</a:t>
                      </a:r>
                      <a:endParaRPr sz="950">
                        <a:latin typeface="Meiryo UI"/>
                        <a:cs typeface="Meiryo UI"/>
                      </a:endParaRPr>
                    </a:p>
                    <a:p>
                      <a:pPr marL="495934" lvl="1" indent="-112395">
                        <a:lnSpc>
                          <a:spcPct val="100000"/>
                        </a:lnSpc>
                        <a:spcBef>
                          <a:spcPts val="235"/>
                        </a:spcBef>
                        <a:buSzPct val="87500"/>
                        <a:buFont typeface=""/>
                        <a:buChar char="○"/>
                        <a:tabLst>
                          <a:tab pos="495934" algn="l"/>
                        </a:tabLst>
                      </a:pPr>
                      <a:r>
                        <a:rPr sz="800" dirty="0">
                          <a:latin typeface="Meiryo UI"/>
                          <a:cs typeface="Meiryo UI"/>
                        </a:rPr>
                        <a:t>技術的な知見に基づいて、</a:t>
                      </a:r>
                      <a:r>
                        <a:rPr sz="800" u="sng" dirty="0">
                          <a:uFill>
                            <a:solidFill>
                              <a:srgbClr val="000000"/>
                            </a:solidFill>
                          </a:uFill>
                          <a:latin typeface="Meiryo UI"/>
                          <a:cs typeface="Meiryo UI"/>
                        </a:rPr>
                        <a:t>点検・調査の頻度や方法等の効率化</a:t>
                      </a:r>
                      <a:r>
                        <a:rPr sz="800" u="none" spc="-20" dirty="0">
                          <a:latin typeface="Meiryo UI"/>
                          <a:cs typeface="Meiryo UI"/>
                        </a:rPr>
                        <a:t>を推進</a:t>
                      </a:r>
                      <a:endParaRPr sz="800">
                        <a:latin typeface="Meiryo UI"/>
                        <a:cs typeface="Meiryo UI"/>
                      </a:endParaRPr>
                    </a:p>
                    <a:p>
                      <a:pPr marL="495934" lvl="1" indent="-112395">
                        <a:lnSpc>
                          <a:spcPct val="100000"/>
                        </a:lnSpc>
                        <a:spcBef>
                          <a:spcPts val="335"/>
                        </a:spcBef>
                        <a:buSzPct val="87500"/>
                        <a:buFont typeface=""/>
                        <a:buChar char="○"/>
                        <a:tabLst>
                          <a:tab pos="495934" algn="l"/>
                        </a:tabLst>
                      </a:pPr>
                      <a:r>
                        <a:rPr sz="800" dirty="0">
                          <a:latin typeface="Meiryo UI"/>
                          <a:cs typeface="Meiryo UI"/>
                        </a:rPr>
                        <a:t>地域の将来像を踏まえた、</a:t>
                      </a:r>
                      <a:r>
                        <a:rPr sz="800" u="sng" dirty="0">
                          <a:uFill>
                            <a:solidFill>
                              <a:srgbClr val="000000"/>
                            </a:solidFill>
                          </a:uFill>
                          <a:latin typeface="Meiryo UI"/>
                          <a:cs typeface="Meiryo UI"/>
                        </a:rPr>
                        <a:t>対策の優先度の設定や計画的な集約・再編</a:t>
                      </a:r>
                      <a:r>
                        <a:rPr sz="800" u="none" spc="-20" dirty="0">
                          <a:latin typeface="Meiryo UI"/>
                          <a:cs typeface="Meiryo UI"/>
                        </a:rPr>
                        <a:t>を推進</a:t>
                      </a:r>
                      <a:endParaRPr sz="800">
                        <a:latin typeface="Meiryo UI"/>
                        <a:cs typeface="Meiryo UI"/>
                      </a:endParaRPr>
                    </a:p>
                    <a:p>
                      <a:pPr marL="86360">
                        <a:lnSpc>
                          <a:spcPct val="100000"/>
                        </a:lnSpc>
                        <a:spcBef>
                          <a:spcPts val="219"/>
                        </a:spcBef>
                      </a:pPr>
                      <a:r>
                        <a:rPr sz="1100" b="1" dirty="0">
                          <a:latin typeface="Meiryo UI"/>
                          <a:cs typeface="Meiryo UI"/>
                        </a:rPr>
                        <a:t>（３）現場（</a:t>
                      </a:r>
                      <a:r>
                        <a:rPr sz="1100" b="1" spc="-10" dirty="0">
                          <a:latin typeface="Meiryo UI"/>
                          <a:cs typeface="Meiryo UI"/>
                        </a:rPr>
                        <a:t>リアルワールド</a:t>
                      </a:r>
                      <a:r>
                        <a:rPr sz="1100" b="1" dirty="0">
                          <a:latin typeface="Meiryo UI"/>
                          <a:cs typeface="Meiryo UI"/>
                        </a:rPr>
                        <a:t>）</a:t>
                      </a:r>
                      <a:r>
                        <a:rPr sz="1100" b="1" spc="-10" dirty="0">
                          <a:latin typeface="Meiryo UI"/>
                          <a:cs typeface="Meiryo UI"/>
                        </a:rPr>
                        <a:t>に</a:t>
                      </a:r>
                      <a:r>
                        <a:rPr sz="1100" b="1" spc="-10" dirty="0">
                          <a:solidFill>
                            <a:srgbClr val="006FC0"/>
                          </a:solidFill>
                          <a:latin typeface="Meiryo UI"/>
                          <a:cs typeface="Meiryo UI"/>
                        </a:rPr>
                        <a:t>『もっと光を』</a:t>
                      </a:r>
                      <a:endParaRPr sz="1100">
                        <a:latin typeface="Meiryo UI"/>
                        <a:cs typeface="Meiryo UI"/>
                      </a:endParaRPr>
                    </a:p>
                    <a:p>
                      <a:pPr marL="495934" lvl="1" indent="-112395">
                        <a:lnSpc>
                          <a:spcPct val="100000"/>
                        </a:lnSpc>
                        <a:spcBef>
                          <a:spcPts val="130"/>
                        </a:spcBef>
                        <a:buSzPct val="87500"/>
                        <a:buFont typeface=""/>
                        <a:buChar char="○"/>
                        <a:tabLst>
                          <a:tab pos="495934" algn="l"/>
                        </a:tabLst>
                      </a:pPr>
                      <a:r>
                        <a:rPr sz="800" dirty="0">
                          <a:latin typeface="Meiryo UI"/>
                          <a:cs typeface="Meiryo UI"/>
                        </a:rPr>
                        <a:t>地域を支えるエッセンシャルサービスとして地域の活力と雇用創出につなげていくよう、</a:t>
                      </a:r>
                      <a:r>
                        <a:rPr sz="800" u="sng" spc="-10" dirty="0">
                          <a:uFill>
                            <a:solidFill>
                              <a:srgbClr val="000000"/>
                            </a:solidFill>
                          </a:uFill>
                          <a:latin typeface="Meiryo UI"/>
                          <a:cs typeface="Meiryo UI"/>
                        </a:rPr>
                        <a:t>「業界力」を向上</a:t>
                      </a:r>
                      <a:endParaRPr sz="800">
                        <a:latin typeface="Meiryo UI"/>
                        <a:cs typeface="Meiryo UI"/>
                      </a:endParaRPr>
                    </a:p>
                    <a:p>
                      <a:pPr marL="495934" lvl="1" indent="-112395">
                        <a:lnSpc>
                          <a:spcPct val="100000"/>
                        </a:lnSpc>
                        <a:spcBef>
                          <a:spcPts val="335"/>
                        </a:spcBef>
                        <a:buSzPct val="87500"/>
                        <a:buFont typeface=""/>
                        <a:buChar char="○"/>
                        <a:tabLst>
                          <a:tab pos="495934" algn="l"/>
                        </a:tabLst>
                      </a:pPr>
                      <a:r>
                        <a:rPr sz="800" u="sng" dirty="0">
                          <a:uFill>
                            <a:solidFill>
                              <a:srgbClr val="000000"/>
                            </a:solidFill>
                          </a:uFill>
                          <a:latin typeface="Meiryo UI"/>
                          <a:cs typeface="Meiryo UI"/>
                        </a:rPr>
                        <a:t>「エッセンシャルジョブ」の世界にもっと光</a:t>
                      </a:r>
                      <a:r>
                        <a:rPr sz="800" u="none" spc="-5" dirty="0">
                          <a:latin typeface="Meiryo UI"/>
                          <a:cs typeface="Meiryo UI"/>
                        </a:rPr>
                        <a:t>が当たるよう、表彰制度や待遇改善等の総合的な対策を推進</a:t>
                      </a:r>
                      <a:endParaRPr sz="800">
                        <a:latin typeface="Meiryo UI"/>
                        <a:cs typeface="Meiryo UI"/>
                      </a:endParaRPr>
                    </a:p>
                    <a:p>
                      <a:pPr marL="495934" marR="89535" lvl="1" indent="-113030">
                        <a:lnSpc>
                          <a:spcPct val="105000"/>
                        </a:lnSpc>
                        <a:spcBef>
                          <a:spcPts val="290"/>
                        </a:spcBef>
                        <a:buSzPct val="87500"/>
                        <a:buFont typeface=""/>
                        <a:buChar char="○"/>
                        <a:tabLst>
                          <a:tab pos="495934" algn="l"/>
                        </a:tabLst>
                      </a:pPr>
                      <a:r>
                        <a:rPr sz="800" spc="20" dirty="0">
                          <a:latin typeface="Meiryo UI"/>
                          <a:cs typeface="Meiryo UI"/>
                        </a:rPr>
                        <a:t>インフラを支えている</a:t>
                      </a:r>
                      <a:r>
                        <a:rPr sz="800" u="sng" spc="15" dirty="0">
                          <a:uFill>
                            <a:solidFill>
                              <a:srgbClr val="000000"/>
                            </a:solidFill>
                          </a:uFill>
                          <a:latin typeface="Meiryo UI"/>
                          <a:cs typeface="Meiryo UI"/>
                        </a:rPr>
                        <a:t>「現場の担い手」が</a:t>
                      </a:r>
                      <a:r>
                        <a:rPr sz="800" u="none" spc="10" dirty="0">
                          <a:latin typeface="Meiryo UI"/>
                          <a:cs typeface="Meiryo UI"/>
                        </a:rPr>
                        <a:t>働きがいをもって活躍できるようにするため、</a:t>
                      </a:r>
                      <a:r>
                        <a:rPr sz="800" u="sng" spc="20" dirty="0">
                          <a:uFill>
                            <a:solidFill>
                              <a:srgbClr val="000000"/>
                            </a:solidFill>
                          </a:uFill>
                          <a:latin typeface="Meiryo UI"/>
                          <a:cs typeface="Meiryo UI"/>
                        </a:rPr>
                        <a:t>匠としてリスペクト</a:t>
                      </a:r>
                      <a:r>
                        <a:rPr sz="800" u="none" spc="15" dirty="0">
                          <a:latin typeface="Meiryo UI"/>
                          <a:cs typeface="Meiryo UI"/>
                        </a:rPr>
                        <a:t>し、待遇面などの対策を推進</a:t>
                      </a:r>
                      <a:endParaRPr sz="800">
                        <a:latin typeface="Meiryo UI"/>
                        <a:cs typeface="Meiryo UI"/>
                      </a:endParaRPr>
                    </a:p>
                    <a:p>
                      <a:pPr marL="86360">
                        <a:lnSpc>
                          <a:spcPct val="100000"/>
                        </a:lnSpc>
                        <a:spcBef>
                          <a:spcPts val="204"/>
                        </a:spcBef>
                      </a:pPr>
                      <a:r>
                        <a:rPr sz="1100" b="1" spc="-10" dirty="0">
                          <a:latin typeface="Meiryo UI"/>
                          <a:cs typeface="Meiryo UI"/>
                        </a:rPr>
                        <a:t>（４）統合的</a:t>
                      </a:r>
                      <a:r>
                        <a:rPr sz="1100" b="1" spc="-15" dirty="0">
                          <a:solidFill>
                            <a:srgbClr val="006FC0"/>
                          </a:solidFill>
                          <a:latin typeface="Meiryo UI"/>
                          <a:cs typeface="Meiryo UI"/>
                        </a:rPr>
                        <a:t>『マネジメント』</a:t>
                      </a:r>
                      <a:r>
                        <a:rPr sz="1100" b="1" spc="-15" dirty="0">
                          <a:latin typeface="Meiryo UI"/>
                          <a:cs typeface="Meiryo UI"/>
                        </a:rPr>
                        <a:t>体制の構築</a:t>
                      </a:r>
                      <a:endParaRPr sz="1100">
                        <a:latin typeface="Meiryo UI"/>
                        <a:cs typeface="Meiryo UI"/>
                      </a:endParaRPr>
                    </a:p>
                    <a:p>
                      <a:pPr marL="495934" lvl="1" indent="-112395">
                        <a:lnSpc>
                          <a:spcPct val="100000"/>
                        </a:lnSpc>
                        <a:spcBef>
                          <a:spcPts val="135"/>
                        </a:spcBef>
                        <a:buSzPct val="87500"/>
                        <a:buFont typeface=""/>
                        <a:buChar char="○"/>
                        <a:tabLst>
                          <a:tab pos="495934" algn="l"/>
                        </a:tabLst>
                      </a:pPr>
                      <a:r>
                        <a:rPr sz="800" dirty="0">
                          <a:latin typeface="Meiryo UI"/>
                          <a:cs typeface="Meiryo UI"/>
                        </a:rPr>
                        <a:t>点検・調査のみならず、計画・設計・整備・修繕・改築など</a:t>
                      </a:r>
                      <a:r>
                        <a:rPr sz="800" u="sng" dirty="0">
                          <a:uFill>
                            <a:solidFill>
                              <a:srgbClr val="000000"/>
                            </a:solidFill>
                          </a:uFill>
                          <a:latin typeface="Meiryo UI"/>
                          <a:cs typeface="Meiryo UI"/>
                        </a:rPr>
                        <a:t>全てを一体的に考える統合的『マネジメント』体制</a:t>
                      </a:r>
                      <a:r>
                        <a:rPr sz="800" u="none" spc="-20" dirty="0">
                          <a:latin typeface="Meiryo UI"/>
                          <a:cs typeface="Meiryo UI"/>
                        </a:rPr>
                        <a:t>を構築</a:t>
                      </a:r>
                      <a:endParaRPr sz="800">
                        <a:latin typeface="Meiryo UI"/>
                        <a:cs typeface="Meiryo UI"/>
                      </a:endParaRPr>
                    </a:p>
                    <a:p>
                      <a:pPr marL="495934" lvl="1" indent="-112395">
                        <a:lnSpc>
                          <a:spcPct val="100000"/>
                        </a:lnSpc>
                        <a:spcBef>
                          <a:spcPts val="345"/>
                        </a:spcBef>
                        <a:buSzPct val="87500"/>
                        <a:buFont typeface=""/>
                        <a:buChar char="○"/>
                        <a:tabLst>
                          <a:tab pos="495934" algn="l"/>
                        </a:tabLst>
                      </a:pPr>
                      <a:r>
                        <a:rPr sz="800" dirty="0">
                          <a:latin typeface="Meiryo UI"/>
                          <a:cs typeface="Meiryo UI"/>
                        </a:rPr>
                        <a:t>構造物の特性を踏まえ、供用期間にわたり、適切な維持管理が容易に実施できるよう設計段階から</a:t>
                      </a:r>
                      <a:r>
                        <a:rPr sz="800" u="sng" spc="-10" dirty="0">
                          <a:uFill>
                            <a:solidFill>
                              <a:srgbClr val="000000"/>
                            </a:solidFill>
                          </a:uFill>
                          <a:latin typeface="Meiryo UI"/>
                          <a:cs typeface="Meiryo UI"/>
                        </a:rPr>
                        <a:t>メンテナビリティ</a:t>
                      </a:r>
                      <a:endParaRPr sz="800">
                        <a:latin typeface="Meiryo UI"/>
                        <a:cs typeface="Meiryo UI"/>
                      </a:endParaRPr>
                    </a:p>
                    <a:p>
                      <a:pPr marL="495934">
                        <a:lnSpc>
                          <a:spcPct val="100000"/>
                        </a:lnSpc>
                        <a:spcBef>
                          <a:spcPts val="35"/>
                        </a:spcBef>
                      </a:pPr>
                      <a:r>
                        <a:rPr sz="800" u="sng" dirty="0">
                          <a:uFill>
                            <a:solidFill>
                              <a:srgbClr val="000000"/>
                            </a:solidFill>
                          </a:uFill>
                          <a:latin typeface="Meiryo UI"/>
                          <a:cs typeface="Meiryo UI"/>
                        </a:rPr>
                        <a:t>（維持管理の容易性）やリダンダンシー（冗長性）の確保</a:t>
                      </a:r>
                      <a:r>
                        <a:rPr sz="800" u="none" spc="-20" dirty="0">
                          <a:latin typeface="Meiryo UI"/>
                          <a:cs typeface="Meiryo UI"/>
                        </a:rPr>
                        <a:t>を推進</a:t>
                      </a:r>
                      <a:endParaRPr sz="800">
                        <a:latin typeface="Meiryo UI"/>
                        <a:cs typeface="Meiryo UI"/>
                      </a:endParaRPr>
                    </a:p>
                    <a:p>
                      <a:pPr marL="495934" marR="95250" lvl="1" indent="-113030">
                        <a:lnSpc>
                          <a:spcPct val="103699"/>
                        </a:lnSpc>
                        <a:spcBef>
                          <a:spcPts val="300"/>
                        </a:spcBef>
                        <a:buSzPct val="87500"/>
                        <a:buFont typeface=""/>
                        <a:buChar char="○"/>
                        <a:tabLst>
                          <a:tab pos="495934" algn="l"/>
                        </a:tabLst>
                      </a:pPr>
                      <a:r>
                        <a:rPr sz="800" spc="20" dirty="0">
                          <a:latin typeface="Meiryo UI"/>
                          <a:cs typeface="Meiryo UI"/>
                        </a:rPr>
                        <a:t>道路管理者と占用者が連帯した占用物の点検計画等の確認や効率的な路面下空洞調査の実施等による適切</a:t>
                      </a:r>
                      <a:r>
                        <a:rPr sz="800" spc="10" dirty="0">
                          <a:latin typeface="Meiryo UI"/>
                          <a:cs typeface="Meiryo UI"/>
                        </a:rPr>
                        <a:t>な維持管理、地下空間情報のデジタル化・統合化を推進</a:t>
                      </a:r>
                      <a:endParaRPr sz="800">
                        <a:latin typeface="Meiryo UI"/>
                        <a:cs typeface="Meiryo UI"/>
                      </a:endParaRPr>
                    </a:p>
                    <a:p>
                      <a:pPr marL="495934" lvl="1" indent="-112395">
                        <a:lnSpc>
                          <a:spcPct val="100000"/>
                        </a:lnSpc>
                        <a:spcBef>
                          <a:spcPts val="340"/>
                        </a:spcBef>
                        <a:buSzPct val="87500"/>
                        <a:buFont typeface=""/>
                        <a:buChar char="○"/>
                        <a:tabLst>
                          <a:tab pos="495934" algn="l"/>
                        </a:tabLst>
                      </a:pPr>
                      <a:r>
                        <a:rPr sz="800" dirty="0">
                          <a:latin typeface="Meiryo UI"/>
                          <a:cs typeface="Meiryo UI"/>
                        </a:rPr>
                        <a:t>地域課題の解決に向け、</a:t>
                      </a:r>
                      <a:r>
                        <a:rPr sz="800" u="sng" spc="-10" dirty="0">
                          <a:uFill>
                            <a:solidFill>
                              <a:srgbClr val="000000"/>
                            </a:solidFill>
                          </a:uFill>
                          <a:latin typeface="Meiryo UI"/>
                          <a:cs typeface="Meiryo UI"/>
                        </a:rPr>
                        <a:t>分野横断的に連携</a:t>
                      </a:r>
                      <a:endParaRPr sz="800">
                        <a:latin typeface="Meiryo UI"/>
                        <a:cs typeface="Meiryo UI"/>
                      </a:endParaRPr>
                    </a:p>
                    <a:p>
                      <a:pPr marL="86360">
                        <a:lnSpc>
                          <a:spcPct val="100000"/>
                        </a:lnSpc>
                        <a:spcBef>
                          <a:spcPts val="215"/>
                        </a:spcBef>
                      </a:pPr>
                      <a:r>
                        <a:rPr sz="1100" b="1" dirty="0">
                          <a:latin typeface="Meiryo UI"/>
                          <a:cs typeface="Meiryo UI"/>
                        </a:rPr>
                        <a:t>（５）</a:t>
                      </a:r>
                      <a:r>
                        <a:rPr sz="1100" b="1" spc="-10" dirty="0">
                          <a:latin typeface="Meiryo UI"/>
                          <a:cs typeface="Meiryo UI"/>
                        </a:rPr>
                        <a:t>改革推進のための</a:t>
                      </a:r>
                      <a:r>
                        <a:rPr sz="1100" b="1" spc="-15" dirty="0">
                          <a:solidFill>
                            <a:srgbClr val="006FC0"/>
                          </a:solidFill>
                          <a:latin typeface="Meiryo UI"/>
                          <a:cs typeface="Meiryo UI"/>
                        </a:rPr>
                        <a:t>『モーメンタム』</a:t>
                      </a:r>
                      <a:endParaRPr sz="1100">
                        <a:latin typeface="Meiryo UI"/>
                        <a:cs typeface="Meiryo UI"/>
                      </a:endParaRPr>
                    </a:p>
                    <a:p>
                      <a:pPr marL="495934" marR="89535" lvl="1" indent="-113030">
                        <a:lnSpc>
                          <a:spcPct val="103699"/>
                        </a:lnSpc>
                        <a:spcBef>
                          <a:spcPts val="95"/>
                        </a:spcBef>
                        <a:buSzPct val="87500"/>
                        <a:buFont typeface=""/>
                        <a:buChar char="○"/>
                        <a:tabLst>
                          <a:tab pos="495934" algn="l"/>
                        </a:tabLst>
                      </a:pPr>
                      <a:r>
                        <a:rPr sz="800" spc="5" dirty="0">
                          <a:latin typeface="Meiryo UI"/>
                          <a:cs typeface="Meiryo UI"/>
                        </a:rPr>
                        <a:t>管理者と利用者などが一体となって、市民がインフラマネジメントの取組に参加したくなるよう、</a:t>
                      </a:r>
                      <a:r>
                        <a:rPr sz="800" u="sng" spc="10" dirty="0">
                          <a:uFill>
                            <a:solidFill>
                              <a:srgbClr val="000000"/>
                            </a:solidFill>
                          </a:uFill>
                          <a:latin typeface="Meiryo UI"/>
                          <a:cs typeface="Meiryo UI"/>
                        </a:rPr>
                        <a:t>社会全体を動かすモーメンタム</a:t>
                      </a:r>
                      <a:r>
                        <a:rPr sz="800" u="none" spc="10" dirty="0">
                          <a:latin typeface="Meiryo UI"/>
                          <a:cs typeface="Meiryo UI"/>
                        </a:rPr>
                        <a:t>を醸成</a:t>
                      </a:r>
                      <a:endParaRPr sz="800">
                        <a:latin typeface="Meiryo UI"/>
                        <a:cs typeface="Meiryo UI"/>
                      </a:endParaRPr>
                    </a:p>
                    <a:p>
                      <a:pPr marL="495934" marR="85090" lvl="1" indent="-113030">
                        <a:lnSpc>
                          <a:spcPct val="103800"/>
                        </a:lnSpc>
                        <a:spcBef>
                          <a:spcPts val="300"/>
                        </a:spcBef>
                        <a:buSzPct val="87500"/>
                        <a:buFont typeface=""/>
                        <a:buChar char="○"/>
                        <a:tabLst>
                          <a:tab pos="495934" algn="l"/>
                        </a:tabLst>
                      </a:pPr>
                      <a:r>
                        <a:rPr sz="800" u="sng" spc="15" dirty="0">
                          <a:uFill>
                            <a:solidFill>
                              <a:srgbClr val="000000"/>
                            </a:solidFill>
                          </a:uFill>
                          <a:latin typeface="Meiryo UI"/>
                          <a:cs typeface="Meiryo UI"/>
                        </a:rPr>
                        <a:t>政産学官民が一丸となって取り組む</a:t>
                      </a:r>
                      <a:r>
                        <a:rPr sz="800" u="none" spc="10" dirty="0">
                          <a:latin typeface="Meiryo UI"/>
                          <a:cs typeface="Meiryo UI"/>
                        </a:rPr>
                        <a:t>「インフラメンテナンス国民会議」や「インフラメンテナンス市区町村長会議」の活</a:t>
                      </a:r>
                      <a:r>
                        <a:rPr sz="800" u="none" spc="15" dirty="0">
                          <a:latin typeface="Meiryo UI"/>
                          <a:cs typeface="Meiryo UI"/>
                        </a:rPr>
                        <a:t>動等を強化</a:t>
                      </a:r>
                      <a:endParaRPr sz="800">
                        <a:latin typeface="Meiryo UI"/>
                        <a:cs typeface="Meiryo UI"/>
                      </a:endParaRPr>
                    </a:p>
                    <a:p>
                      <a:pPr marL="86360">
                        <a:lnSpc>
                          <a:spcPct val="100000"/>
                        </a:lnSpc>
                        <a:spcBef>
                          <a:spcPts val="520"/>
                        </a:spcBef>
                      </a:pPr>
                      <a:r>
                        <a:rPr sz="1100" b="1" spc="-15" dirty="0">
                          <a:solidFill>
                            <a:srgbClr val="FFFFFF"/>
                          </a:solidFill>
                          <a:latin typeface="Meiryo UI"/>
                          <a:cs typeface="Meiryo UI"/>
                        </a:rPr>
                        <a:t>３．実現に向けた仕組みづくり</a:t>
                      </a:r>
                      <a:endParaRPr sz="1100">
                        <a:latin typeface="Meiryo UI"/>
                        <a:cs typeface="Meiryo UI"/>
                      </a:endParaRPr>
                    </a:p>
                    <a:p>
                      <a:pPr marL="486409" indent="-224790">
                        <a:lnSpc>
                          <a:spcPct val="100000"/>
                        </a:lnSpc>
                        <a:spcBef>
                          <a:spcPts val="225"/>
                        </a:spcBef>
                        <a:buFont typeface=""/>
                        <a:buChar char="○"/>
                        <a:tabLst>
                          <a:tab pos="486409" algn="l"/>
                        </a:tabLst>
                      </a:pPr>
                      <a:r>
                        <a:rPr sz="800" u="heavy" spc="290" dirty="0">
                          <a:uFill>
                            <a:solidFill>
                              <a:srgbClr val="FF0000"/>
                            </a:solidFill>
                          </a:uFill>
                          <a:latin typeface="Meiryo UI"/>
                          <a:cs typeface="Meiryo UI"/>
                        </a:rPr>
                        <a:t> </a:t>
                      </a:r>
                      <a:r>
                        <a:rPr sz="800" u="heavy" dirty="0">
                          <a:uFill>
                            <a:solidFill>
                              <a:srgbClr val="FF0000"/>
                            </a:solidFill>
                          </a:uFill>
                          <a:latin typeface="Meiryo UI"/>
                          <a:cs typeface="Meiryo UI"/>
                        </a:rPr>
                        <a:t>地域インフラ群再生戦略マネジメント（群マネ）</a:t>
                      </a:r>
                      <a:r>
                        <a:rPr sz="800" u="none" spc="-20" dirty="0">
                          <a:latin typeface="Meiryo UI"/>
                          <a:cs typeface="Meiryo UI"/>
                        </a:rPr>
                        <a:t>の推進</a:t>
                      </a:r>
                      <a:endParaRPr sz="800">
                        <a:latin typeface="Meiryo UI"/>
                        <a:cs typeface="Meiryo UI"/>
                      </a:endParaRPr>
                    </a:p>
                    <a:p>
                      <a:pPr marL="486409" indent="-224790">
                        <a:lnSpc>
                          <a:spcPct val="100000"/>
                        </a:lnSpc>
                        <a:spcBef>
                          <a:spcPts val="240"/>
                        </a:spcBef>
                        <a:buFont typeface=""/>
                        <a:buChar char="○"/>
                        <a:tabLst>
                          <a:tab pos="486409" algn="l"/>
                        </a:tabLst>
                      </a:pPr>
                      <a:r>
                        <a:rPr sz="800" u="heavy" spc="415" dirty="0">
                          <a:uFill>
                            <a:solidFill>
                              <a:srgbClr val="FF0000"/>
                            </a:solidFill>
                          </a:uFill>
                          <a:latin typeface="Meiryo UI"/>
                          <a:cs typeface="Meiryo UI"/>
                        </a:rPr>
                        <a:t> </a:t>
                      </a:r>
                      <a:r>
                        <a:rPr sz="800" u="heavy" dirty="0">
                          <a:uFill>
                            <a:solidFill>
                              <a:srgbClr val="FF0000"/>
                            </a:solidFill>
                          </a:uFill>
                          <a:latin typeface="Meiryo UI"/>
                          <a:cs typeface="Meiryo UI"/>
                        </a:rPr>
                        <a:t>「人の群マネ」</a:t>
                      </a:r>
                      <a:r>
                        <a:rPr sz="800" u="none" spc="-5" dirty="0">
                          <a:latin typeface="Meiryo UI"/>
                          <a:cs typeface="Meiryo UI"/>
                        </a:rPr>
                        <a:t>を積極的に取り入れることなどによる協力体制の強化</a:t>
                      </a:r>
                      <a:endParaRPr sz="800">
                        <a:latin typeface="Meiryo UI"/>
                        <a:cs typeface="Meiryo UI"/>
                      </a:endParaRPr>
                    </a:p>
                    <a:p>
                      <a:pPr marL="495934" indent="-234315">
                        <a:lnSpc>
                          <a:spcPts val="750"/>
                        </a:lnSpc>
                        <a:spcBef>
                          <a:spcPts val="240"/>
                        </a:spcBef>
                        <a:buFont typeface=""/>
                        <a:buChar char="○"/>
                        <a:tabLst>
                          <a:tab pos="495934" algn="l"/>
                        </a:tabLst>
                      </a:pPr>
                      <a:r>
                        <a:rPr sz="800" u="heavy" dirty="0">
                          <a:uFill>
                            <a:solidFill>
                              <a:srgbClr val="FF0000"/>
                            </a:solidFill>
                          </a:uFill>
                          <a:latin typeface="Meiryo UI"/>
                          <a:cs typeface="Meiryo UI"/>
                        </a:rPr>
                        <a:t>群マネ</a:t>
                      </a:r>
                      <a:r>
                        <a:rPr sz="800" u="none" spc="-5" dirty="0">
                          <a:latin typeface="Meiryo UI"/>
                          <a:cs typeface="Meiryo UI"/>
                        </a:rPr>
                        <a:t>の導入や新技術の活用促進の支援、専門家を派遣する等の地方公共団体支援の体制を構築</a:t>
                      </a:r>
                      <a:endParaRPr sz="800">
                        <a:latin typeface="Meiryo UI"/>
                        <a:cs typeface="Meiryo UI"/>
                      </a:endParaRPr>
                    </a:p>
                    <a:p>
                      <a:pPr marL="495934" indent="-234315">
                        <a:lnSpc>
                          <a:spcPts val="1530"/>
                        </a:lnSpc>
                        <a:buFont typeface=""/>
                        <a:buChar char="○"/>
                        <a:tabLst>
                          <a:tab pos="495934" algn="l"/>
                          <a:tab pos="5164455" algn="l"/>
                        </a:tabLst>
                      </a:pPr>
                      <a:r>
                        <a:rPr sz="800" dirty="0">
                          <a:latin typeface="Meiryo UI"/>
                          <a:cs typeface="Meiryo UI"/>
                        </a:rPr>
                        <a:t>予算の安定的な確保、予防的インフラマネジメントへの重点的な財政支援や制度改正の検</a:t>
                      </a:r>
                      <a:r>
                        <a:rPr sz="800" spc="-50" dirty="0">
                          <a:latin typeface="Meiryo UI"/>
                          <a:cs typeface="Meiryo UI"/>
                        </a:rPr>
                        <a:t>討</a:t>
                      </a:r>
                      <a:r>
                        <a:rPr sz="800" dirty="0">
                          <a:latin typeface="Meiryo UI"/>
                          <a:cs typeface="Meiryo UI"/>
                        </a:rPr>
                        <a:t>	</a:t>
                      </a:r>
                      <a:r>
                        <a:rPr sz="2175" b="1" spc="-75" baseline="-3831" dirty="0">
                          <a:latin typeface="Meiryo UI"/>
                          <a:cs typeface="Meiryo UI"/>
                        </a:rPr>
                        <a:t>4</a:t>
                      </a:r>
                      <a:endParaRPr sz="2175" baseline="-3831">
                        <a:latin typeface="Meiryo UI"/>
                        <a:cs typeface="Meiryo UI"/>
                      </a:endParaRPr>
                    </a:p>
                  </a:txBody>
                  <a:tcPr marL="0" marR="0" marT="29209" marB="0">
                    <a:lnL w="19050">
                      <a:solidFill>
                        <a:srgbClr val="006FC0"/>
                      </a:solidFill>
                      <a:prstDash val="solid"/>
                    </a:lnL>
                    <a:lnR w="19050">
                      <a:solidFill>
                        <a:srgbClr val="006FC0"/>
                      </a:solidFill>
                      <a:prstDash val="solid"/>
                    </a:lnR>
                    <a:lnB w="19050">
                      <a:solidFill>
                        <a:srgbClr val="006FC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sp>
        <p:nvSpPr>
          <p:cNvPr id="11" name="object 11"/>
          <p:cNvSpPr txBox="1"/>
          <p:nvPr/>
        </p:nvSpPr>
        <p:spPr>
          <a:xfrm>
            <a:off x="41508" y="699122"/>
            <a:ext cx="514984" cy="266065"/>
          </a:xfrm>
          <a:prstGeom prst="rect">
            <a:avLst/>
          </a:prstGeom>
          <a:solidFill>
            <a:srgbClr val="006FC0"/>
          </a:solidFill>
        </p:spPr>
        <p:txBody>
          <a:bodyPr vert="horz" wrap="square" lIns="0" tIns="41910" rIns="0" bIns="0" rtlCol="0">
            <a:spAutoFit/>
          </a:bodyPr>
          <a:lstStyle/>
          <a:p>
            <a:pPr marL="92710">
              <a:lnSpc>
                <a:spcPct val="100000"/>
              </a:lnSpc>
              <a:spcBef>
                <a:spcPts val="330"/>
              </a:spcBef>
            </a:pPr>
            <a:r>
              <a:rPr sz="1300" b="1" spc="-35" dirty="0">
                <a:solidFill>
                  <a:srgbClr val="FFFFFF"/>
                </a:solidFill>
                <a:latin typeface="BIZ UDPゴシック"/>
                <a:cs typeface="BIZ UDPゴシック"/>
              </a:rPr>
              <a:t>経緯</a:t>
            </a:r>
            <a:endParaRPr sz="1300">
              <a:latin typeface="BIZ UDPゴシック"/>
              <a:cs typeface="BIZ UDPゴシック"/>
            </a:endParaRPr>
          </a:p>
        </p:txBody>
      </p:sp>
      <p:sp>
        <p:nvSpPr>
          <p:cNvPr id="12" name="object 12"/>
          <p:cNvSpPr txBox="1"/>
          <p:nvPr/>
        </p:nvSpPr>
        <p:spPr>
          <a:xfrm>
            <a:off x="43578" y="5249024"/>
            <a:ext cx="842010" cy="266065"/>
          </a:xfrm>
          <a:prstGeom prst="rect">
            <a:avLst/>
          </a:prstGeom>
          <a:solidFill>
            <a:srgbClr val="006FC0"/>
          </a:solidFill>
        </p:spPr>
        <p:txBody>
          <a:bodyPr vert="horz" wrap="square" lIns="0" tIns="43180" rIns="0" bIns="0" rtlCol="0">
            <a:spAutoFit/>
          </a:bodyPr>
          <a:lstStyle/>
          <a:p>
            <a:pPr marL="92710">
              <a:lnSpc>
                <a:spcPct val="100000"/>
              </a:lnSpc>
              <a:spcBef>
                <a:spcPts val="340"/>
              </a:spcBef>
            </a:pPr>
            <a:r>
              <a:rPr sz="1300" b="1" spc="-35" dirty="0">
                <a:solidFill>
                  <a:srgbClr val="FFFFFF"/>
                </a:solidFill>
                <a:latin typeface="BIZ UDPゴシック"/>
                <a:cs typeface="BIZ UDPゴシック"/>
              </a:rPr>
              <a:t>位置付け</a:t>
            </a:r>
            <a:endParaRPr sz="1300">
              <a:latin typeface="BIZ UDPゴシック"/>
              <a:cs typeface="BIZ UDPゴシック"/>
            </a:endParaRPr>
          </a:p>
        </p:txBody>
      </p:sp>
      <p:sp>
        <p:nvSpPr>
          <p:cNvPr id="13" name="object 13"/>
          <p:cNvSpPr txBox="1"/>
          <p:nvPr/>
        </p:nvSpPr>
        <p:spPr>
          <a:xfrm>
            <a:off x="138176" y="4163695"/>
            <a:ext cx="3405504" cy="180975"/>
          </a:xfrm>
          <a:prstGeom prst="rect">
            <a:avLst/>
          </a:prstGeom>
        </p:spPr>
        <p:txBody>
          <a:bodyPr vert="horz" wrap="square" lIns="0" tIns="15240" rIns="0" bIns="0" rtlCol="0">
            <a:spAutoFit/>
          </a:bodyPr>
          <a:lstStyle/>
          <a:p>
            <a:pPr marL="187325" indent="-174625">
              <a:lnSpc>
                <a:spcPct val="100000"/>
              </a:lnSpc>
              <a:spcBef>
                <a:spcPts val="120"/>
              </a:spcBef>
              <a:buFont typeface=""/>
              <a:buChar char="○"/>
              <a:tabLst>
                <a:tab pos="187325" algn="l"/>
              </a:tabLst>
            </a:pPr>
            <a:r>
              <a:rPr sz="1000" spc="-10" dirty="0">
                <a:latin typeface="Meiryo UI"/>
                <a:cs typeface="Meiryo UI"/>
              </a:rPr>
              <a:t>埼玉県八潮市で下水道管路の破損に起因する大規模な道路</a:t>
            </a:r>
            <a:endParaRPr sz="1000">
              <a:latin typeface="Meiryo UI"/>
              <a:cs typeface="Meiryo UI"/>
            </a:endParaRPr>
          </a:p>
        </p:txBody>
      </p:sp>
      <p:sp>
        <p:nvSpPr>
          <p:cNvPr id="14" name="object 14"/>
          <p:cNvSpPr txBox="1"/>
          <p:nvPr/>
        </p:nvSpPr>
        <p:spPr>
          <a:xfrm>
            <a:off x="313436" y="4317619"/>
            <a:ext cx="1189990" cy="180975"/>
          </a:xfrm>
          <a:prstGeom prst="rect">
            <a:avLst/>
          </a:prstGeom>
        </p:spPr>
        <p:txBody>
          <a:bodyPr vert="horz" wrap="square" lIns="0" tIns="15240" rIns="0" bIns="0" rtlCol="0">
            <a:spAutoFit/>
          </a:bodyPr>
          <a:lstStyle/>
          <a:p>
            <a:pPr marL="12700">
              <a:lnSpc>
                <a:spcPct val="100000"/>
              </a:lnSpc>
              <a:spcBef>
                <a:spcPts val="120"/>
              </a:spcBef>
            </a:pPr>
            <a:r>
              <a:rPr sz="1000" dirty="0">
                <a:latin typeface="Meiryo UI"/>
                <a:cs typeface="Meiryo UI"/>
              </a:rPr>
              <a:t>陥没</a:t>
            </a:r>
            <a:r>
              <a:rPr sz="1000" spc="-10" dirty="0">
                <a:latin typeface="Meiryo UI"/>
                <a:cs typeface="Meiryo UI"/>
              </a:rPr>
              <a:t>［2025.1.28］</a:t>
            </a:r>
            <a:endParaRPr sz="1000">
              <a:latin typeface="Meiryo UI"/>
              <a:cs typeface="Meiryo UI"/>
            </a:endParaRPr>
          </a:p>
        </p:txBody>
      </p:sp>
      <p:grpSp>
        <p:nvGrpSpPr>
          <p:cNvPr id="15" name="object 15"/>
          <p:cNvGrpSpPr/>
          <p:nvPr/>
        </p:nvGrpSpPr>
        <p:grpSpPr>
          <a:xfrm>
            <a:off x="208534" y="1302258"/>
            <a:ext cx="3329940" cy="2218690"/>
            <a:chOff x="208534" y="1302258"/>
            <a:chExt cx="3329940" cy="2218690"/>
          </a:xfrm>
        </p:grpSpPr>
        <p:sp>
          <p:nvSpPr>
            <p:cNvPr id="16" name="object 16"/>
            <p:cNvSpPr/>
            <p:nvPr/>
          </p:nvSpPr>
          <p:spPr>
            <a:xfrm>
              <a:off x="211709" y="1522603"/>
              <a:ext cx="3323590" cy="266065"/>
            </a:xfrm>
            <a:custGeom>
              <a:avLst/>
              <a:gdLst/>
              <a:ahLst/>
              <a:cxnLst/>
              <a:rect l="l" t="t" r="r" b="b"/>
              <a:pathLst>
                <a:path w="3323590" h="266064">
                  <a:moveTo>
                    <a:pt x="3292855" y="0"/>
                  </a:moveTo>
                  <a:lnTo>
                    <a:pt x="30225" y="0"/>
                  </a:lnTo>
                  <a:lnTo>
                    <a:pt x="18457" y="2383"/>
                  </a:lnTo>
                  <a:lnTo>
                    <a:pt x="8850" y="8874"/>
                  </a:lnTo>
                  <a:lnTo>
                    <a:pt x="2374" y="18484"/>
                  </a:lnTo>
                  <a:lnTo>
                    <a:pt x="0" y="30225"/>
                  </a:lnTo>
                  <a:lnTo>
                    <a:pt x="0" y="235585"/>
                  </a:lnTo>
                  <a:lnTo>
                    <a:pt x="2374" y="247399"/>
                  </a:lnTo>
                  <a:lnTo>
                    <a:pt x="8850" y="257048"/>
                  </a:lnTo>
                  <a:lnTo>
                    <a:pt x="18457" y="263552"/>
                  </a:lnTo>
                  <a:lnTo>
                    <a:pt x="30225" y="265938"/>
                  </a:lnTo>
                  <a:lnTo>
                    <a:pt x="3292855" y="265938"/>
                  </a:lnTo>
                  <a:lnTo>
                    <a:pt x="3304597" y="263552"/>
                  </a:lnTo>
                  <a:lnTo>
                    <a:pt x="3314207" y="257048"/>
                  </a:lnTo>
                  <a:lnTo>
                    <a:pt x="3320698" y="247399"/>
                  </a:lnTo>
                  <a:lnTo>
                    <a:pt x="3323081" y="235585"/>
                  </a:lnTo>
                  <a:lnTo>
                    <a:pt x="3323081" y="30225"/>
                  </a:lnTo>
                  <a:lnTo>
                    <a:pt x="3320698" y="18484"/>
                  </a:lnTo>
                  <a:lnTo>
                    <a:pt x="3314207" y="8874"/>
                  </a:lnTo>
                  <a:lnTo>
                    <a:pt x="3304597" y="2383"/>
                  </a:lnTo>
                  <a:lnTo>
                    <a:pt x="3292855" y="0"/>
                  </a:lnTo>
                  <a:close/>
                </a:path>
              </a:pathLst>
            </a:custGeom>
            <a:solidFill>
              <a:srgbClr val="CCFFCC">
                <a:alpha val="30195"/>
              </a:srgbClr>
            </a:solidFill>
          </p:spPr>
          <p:txBody>
            <a:bodyPr wrap="square" lIns="0" tIns="0" rIns="0" bIns="0" rtlCol="0"/>
            <a:lstStyle/>
            <a:p>
              <a:endParaRPr/>
            </a:p>
          </p:txBody>
        </p:sp>
        <p:sp>
          <p:nvSpPr>
            <p:cNvPr id="17" name="object 17"/>
            <p:cNvSpPr/>
            <p:nvPr/>
          </p:nvSpPr>
          <p:spPr>
            <a:xfrm>
              <a:off x="211709" y="1522603"/>
              <a:ext cx="3323590" cy="266065"/>
            </a:xfrm>
            <a:custGeom>
              <a:avLst/>
              <a:gdLst/>
              <a:ahLst/>
              <a:cxnLst/>
              <a:rect l="l" t="t" r="r" b="b"/>
              <a:pathLst>
                <a:path w="3323590" h="266064">
                  <a:moveTo>
                    <a:pt x="0" y="30225"/>
                  </a:moveTo>
                  <a:lnTo>
                    <a:pt x="2374" y="18484"/>
                  </a:lnTo>
                  <a:lnTo>
                    <a:pt x="8850" y="8874"/>
                  </a:lnTo>
                  <a:lnTo>
                    <a:pt x="18457" y="2383"/>
                  </a:lnTo>
                  <a:lnTo>
                    <a:pt x="30225" y="0"/>
                  </a:lnTo>
                  <a:lnTo>
                    <a:pt x="3292855" y="0"/>
                  </a:lnTo>
                  <a:lnTo>
                    <a:pt x="3304597" y="2383"/>
                  </a:lnTo>
                  <a:lnTo>
                    <a:pt x="3314207" y="8874"/>
                  </a:lnTo>
                  <a:lnTo>
                    <a:pt x="3320698" y="18484"/>
                  </a:lnTo>
                  <a:lnTo>
                    <a:pt x="3323081" y="30225"/>
                  </a:lnTo>
                  <a:lnTo>
                    <a:pt x="3323081" y="235585"/>
                  </a:lnTo>
                  <a:lnTo>
                    <a:pt x="3320698" y="247399"/>
                  </a:lnTo>
                  <a:lnTo>
                    <a:pt x="3314207" y="257048"/>
                  </a:lnTo>
                  <a:lnTo>
                    <a:pt x="3304597" y="263552"/>
                  </a:lnTo>
                  <a:lnTo>
                    <a:pt x="3292855" y="265938"/>
                  </a:lnTo>
                  <a:lnTo>
                    <a:pt x="30225" y="265938"/>
                  </a:lnTo>
                  <a:lnTo>
                    <a:pt x="18457" y="263552"/>
                  </a:lnTo>
                  <a:lnTo>
                    <a:pt x="8850" y="257048"/>
                  </a:lnTo>
                  <a:lnTo>
                    <a:pt x="2374" y="247399"/>
                  </a:lnTo>
                  <a:lnTo>
                    <a:pt x="0" y="235585"/>
                  </a:lnTo>
                  <a:lnTo>
                    <a:pt x="0" y="30225"/>
                  </a:lnTo>
                  <a:close/>
                </a:path>
              </a:pathLst>
            </a:custGeom>
            <a:ln w="6349">
              <a:solidFill>
                <a:srgbClr val="00AF50"/>
              </a:solidFill>
            </a:ln>
          </p:spPr>
          <p:txBody>
            <a:bodyPr wrap="square" lIns="0" tIns="0" rIns="0" bIns="0" rtlCol="0"/>
            <a:lstStyle/>
            <a:p>
              <a:endParaRPr/>
            </a:p>
          </p:txBody>
        </p:sp>
        <p:sp>
          <p:nvSpPr>
            <p:cNvPr id="18" name="object 18"/>
            <p:cNvSpPr/>
            <p:nvPr/>
          </p:nvSpPr>
          <p:spPr>
            <a:xfrm>
              <a:off x="211709" y="3151886"/>
              <a:ext cx="3323590" cy="365760"/>
            </a:xfrm>
            <a:custGeom>
              <a:avLst/>
              <a:gdLst/>
              <a:ahLst/>
              <a:cxnLst/>
              <a:rect l="l" t="t" r="r" b="b"/>
              <a:pathLst>
                <a:path w="3323590" h="365760">
                  <a:moveTo>
                    <a:pt x="3297681" y="0"/>
                  </a:moveTo>
                  <a:lnTo>
                    <a:pt x="25361" y="0"/>
                  </a:lnTo>
                  <a:lnTo>
                    <a:pt x="15489" y="1986"/>
                  </a:lnTo>
                  <a:lnTo>
                    <a:pt x="7427" y="7413"/>
                  </a:lnTo>
                  <a:lnTo>
                    <a:pt x="1992" y="15484"/>
                  </a:lnTo>
                  <a:lnTo>
                    <a:pt x="0" y="25400"/>
                  </a:lnTo>
                  <a:lnTo>
                    <a:pt x="0" y="340105"/>
                  </a:lnTo>
                  <a:lnTo>
                    <a:pt x="1992" y="350021"/>
                  </a:lnTo>
                  <a:lnTo>
                    <a:pt x="7427" y="358092"/>
                  </a:lnTo>
                  <a:lnTo>
                    <a:pt x="15489" y="363519"/>
                  </a:lnTo>
                  <a:lnTo>
                    <a:pt x="25361" y="365505"/>
                  </a:lnTo>
                  <a:lnTo>
                    <a:pt x="3297681" y="365505"/>
                  </a:lnTo>
                  <a:lnTo>
                    <a:pt x="3307597" y="363519"/>
                  </a:lnTo>
                  <a:lnTo>
                    <a:pt x="3315668" y="358092"/>
                  </a:lnTo>
                  <a:lnTo>
                    <a:pt x="3321095" y="350021"/>
                  </a:lnTo>
                  <a:lnTo>
                    <a:pt x="3323081" y="340105"/>
                  </a:lnTo>
                  <a:lnTo>
                    <a:pt x="3323081" y="25400"/>
                  </a:lnTo>
                  <a:lnTo>
                    <a:pt x="3321095" y="15484"/>
                  </a:lnTo>
                  <a:lnTo>
                    <a:pt x="3315668" y="7413"/>
                  </a:lnTo>
                  <a:lnTo>
                    <a:pt x="3307597" y="1986"/>
                  </a:lnTo>
                  <a:lnTo>
                    <a:pt x="3297681" y="0"/>
                  </a:lnTo>
                  <a:close/>
                </a:path>
              </a:pathLst>
            </a:custGeom>
            <a:solidFill>
              <a:srgbClr val="FFCCFF">
                <a:alpha val="30195"/>
              </a:srgbClr>
            </a:solidFill>
          </p:spPr>
          <p:txBody>
            <a:bodyPr wrap="square" lIns="0" tIns="0" rIns="0" bIns="0" rtlCol="0"/>
            <a:lstStyle/>
            <a:p>
              <a:endParaRPr/>
            </a:p>
          </p:txBody>
        </p:sp>
        <p:sp>
          <p:nvSpPr>
            <p:cNvPr id="19" name="object 19"/>
            <p:cNvSpPr/>
            <p:nvPr/>
          </p:nvSpPr>
          <p:spPr>
            <a:xfrm>
              <a:off x="211709" y="3151886"/>
              <a:ext cx="3323590" cy="365760"/>
            </a:xfrm>
            <a:custGeom>
              <a:avLst/>
              <a:gdLst/>
              <a:ahLst/>
              <a:cxnLst/>
              <a:rect l="l" t="t" r="r" b="b"/>
              <a:pathLst>
                <a:path w="3323590" h="365760">
                  <a:moveTo>
                    <a:pt x="0" y="25400"/>
                  </a:moveTo>
                  <a:lnTo>
                    <a:pt x="1992" y="15484"/>
                  </a:lnTo>
                  <a:lnTo>
                    <a:pt x="7427" y="7413"/>
                  </a:lnTo>
                  <a:lnTo>
                    <a:pt x="15489" y="1986"/>
                  </a:lnTo>
                  <a:lnTo>
                    <a:pt x="25361" y="0"/>
                  </a:lnTo>
                  <a:lnTo>
                    <a:pt x="3297681" y="0"/>
                  </a:lnTo>
                  <a:lnTo>
                    <a:pt x="3307597" y="1986"/>
                  </a:lnTo>
                  <a:lnTo>
                    <a:pt x="3315668" y="7413"/>
                  </a:lnTo>
                  <a:lnTo>
                    <a:pt x="3321095" y="15484"/>
                  </a:lnTo>
                  <a:lnTo>
                    <a:pt x="3323081" y="25400"/>
                  </a:lnTo>
                  <a:lnTo>
                    <a:pt x="3323081" y="340105"/>
                  </a:lnTo>
                  <a:lnTo>
                    <a:pt x="3321095" y="350021"/>
                  </a:lnTo>
                  <a:lnTo>
                    <a:pt x="3315668" y="358092"/>
                  </a:lnTo>
                  <a:lnTo>
                    <a:pt x="3307597" y="363519"/>
                  </a:lnTo>
                  <a:lnTo>
                    <a:pt x="3297681" y="365505"/>
                  </a:lnTo>
                  <a:lnTo>
                    <a:pt x="25361" y="365505"/>
                  </a:lnTo>
                  <a:lnTo>
                    <a:pt x="15489" y="363519"/>
                  </a:lnTo>
                  <a:lnTo>
                    <a:pt x="7427" y="358092"/>
                  </a:lnTo>
                  <a:lnTo>
                    <a:pt x="1992" y="350021"/>
                  </a:lnTo>
                  <a:lnTo>
                    <a:pt x="0" y="340105"/>
                  </a:lnTo>
                  <a:lnTo>
                    <a:pt x="0" y="25400"/>
                  </a:lnTo>
                  <a:close/>
                </a:path>
              </a:pathLst>
            </a:custGeom>
            <a:ln w="6349">
              <a:solidFill>
                <a:srgbClr val="FF99FF"/>
              </a:solidFill>
            </a:ln>
          </p:spPr>
          <p:txBody>
            <a:bodyPr wrap="square" lIns="0" tIns="0" rIns="0" bIns="0" rtlCol="0"/>
            <a:lstStyle/>
            <a:p>
              <a:endParaRPr/>
            </a:p>
          </p:txBody>
        </p:sp>
        <p:sp>
          <p:nvSpPr>
            <p:cNvPr id="20" name="object 20"/>
            <p:cNvSpPr/>
            <p:nvPr/>
          </p:nvSpPr>
          <p:spPr>
            <a:xfrm>
              <a:off x="211709" y="1305433"/>
              <a:ext cx="3323590" cy="133350"/>
            </a:xfrm>
            <a:custGeom>
              <a:avLst/>
              <a:gdLst/>
              <a:ahLst/>
              <a:cxnLst/>
              <a:rect l="l" t="t" r="r" b="b"/>
              <a:pathLst>
                <a:path w="3323590" h="133350">
                  <a:moveTo>
                    <a:pt x="3316351" y="0"/>
                  </a:moveTo>
                  <a:lnTo>
                    <a:pt x="6769" y="0"/>
                  </a:lnTo>
                  <a:lnTo>
                    <a:pt x="0" y="6857"/>
                  </a:lnTo>
                  <a:lnTo>
                    <a:pt x="0" y="15112"/>
                  </a:lnTo>
                  <a:lnTo>
                    <a:pt x="0" y="126237"/>
                  </a:lnTo>
                  <a:lnTo>
                    <a:pt x="6769" y="132968"/>
                  </a:lnTo>
                  <a:lnTo>
                    <a:pt x="3316351" y="132968"/>
                  </a:lnTo>
                  <a:lnTo>
                    <a:pt x="3323081" y="126237"/>
                  </a:lnTo>
                  <a:lnTo>
                    <a:pt x="3323081" y="6857"/>
                  </a:lnTo>
                  <a:lnTo>
                    <a:pt x="3316351" y="0"/>
                  </a:lnTo>
                  <a:close/>
                </a:path>
              </a:pathLst>
            </a:custGeom>
            <a:solidFill>
              <a:srgbClr val="CCFFCC">
                <a:alpha val="30195"/>
              </a:srgbClr>
            </a:solidFill>
          </p:spPr>
          <p:txBody>
            <a:bodyPr wrap="square" lIns="0" tIns="0" rIns="0" bIns="0" rtlCol="0"/>
            <a:lstStyle/>
            <a:p>
              <a:endParaRPr/>
            </a:p>
          </p:txBody>
        </p:sp>
        <p:sp>
          <p:nvSpPr>
            <p:cNvPr id="21" name="object 21"/>
            <p:cNvSpPr/>
            <p:nvPr/>
          </p:nvSpPr>
          <p:spPr>
            <a:xfrm>
              <a:off x="211709" y="1305433"/>
              <a:ext cx="3323590" cy="133350"/>
            </a:xfrm>
            <a:custGeom>
              <a:avLst/>
              <a:gdLst/>
              <a:ahLst/>
              <a:cxnLst/>
              <a:rect l="l" t="t" r="r" b="b"/>
              <a:pathLst>
                <a:path w="3323590" h="133350">
                  <a:moveTo>
                    <a:pt x="0" y="15112"/>
                  </a:moveTo>
                  <a:lnTo>
                    <a:pt x="0" y="6857"/>
                  </a:lnTo>
                  <a:lnTo>
                    <a:pt x="6769" y="0"/>
                  </a:lnTo>
                  <a:lnTo>
                    <a:pt x="15112" y="0"/>
                  </a:lnTo>
                  <a:lnTo>
                    <a:pt x="3307968" y="0"/>
                  </a:lnTo>
                  <a:lnTo>
                    <a:pt x="3316351" y="0"/>
                  </a:lnTo>
                  <a:lnTo>
                    <a:pt x="3323081" y="6857"/>
                  </a:lnTo>
                  <a:lnTo>
                    <a:pt x="3323081" y="15112"/>
                  </a:lnTo>
                  <a:lnTo>
                    <a:pt x="3323081" y="117855"/>
                  </a:lnTo>
                  <a:lnTo>
                    <a:pt x="3323081" y="126237"/>
                  </a:lnTo>
                  <a:lnTo>
                    <a:pt x="3316351" y="132968"/>
                  </a:lnTo>
                  <a:lnTo>
                    <a:pt x="3307968" y="132968"/>
                  </a:lnTo>
                  <a:lnTo>
                    <a:pt x="15112" y="132968"/>
                  </a:lnTo>
                  <a:lnTo>
                    <a:pt x="6769" y="132968"/>
                  </a:lnTo>
                  <a:lnTo>
                    <a:pt x="0" y="126237"/>
                  </a:lnTo>
                  <a:lnTo>
                    <a:pt x="0" y="117855"/>
                  </a:lnTo>
                  <a:lnTo>
                    <a:pt x="0" y="15112"/>
                  </a:lnTo>
                  <a:close/>
                </a:path>
              </a:pathLst>
            </a:custGeom>
            <a:ln w="6350">
              <a:solidFill>
                <a:srgbClr val="00AF50"/>
              </a:solidFill>
            </a:ln>
          </p:spPr>
          <p:txBody>
            <a:bodyPr wrap="square" lIns="0" tIns="0" rIns="0" bIns="0" rtlCol="0"/>
            <a:lstStyle/>
            <a:p>
              <a:endParaRPr/>
            </a:p>
          </p:txBody>
        </p:sp>
        <p:sp>
          <p:nvSpPr>
            <p:cNvPr id="22" name="object 22"/>
            <p:cNvSpPr/>
            <p:nvPr/>
          </p:nvSpPr>
          <p:spPr>
            <a:xfrm>
              <a:off x="211709" y="2695829"/>
              <a:ext cx="3323590" cy="365760"/>
            </a:xfrm>
            <a:custGeom>
              <a:avLst/>
              <a:gdLst/>
              <a:ahLst/>
              <a:cxnLst/>
              <a:rect l="l" t="t" r="r" b="b"/>
              <a:pathLst>
                <a:path w="3323590" h="365760">
                  <a:moveTo>
                    <a:pt x="3281553" y="0"/>
                  </a:moveTo>
                  <a:lnTo>
                    <a:pt x="41567" y="0"/>
                  </a:lnTo>
                  <a:lnTo>
                    <a:pt x="25385" y="3276"/>
                  </a:lnTo>
                  <a:lnTo>
                    <a:pt x="12172" y="12207"/>
                  </a:lnTo>
                  <a:lnTo>
                    <a:pt x="3265" y="25449"/>
                  </a:lnTo>
                  <a:lnTo>
                    <a:pt x="0" y="41656"/>
                  </a:lnTo>
                  <a:lnTo>
                    <a:pt x="0" y="323976"/>
                  </a:lnTo>
                  <a:lnTo>
                    <a:pt x="3265" y="340183"/>
                  </a:lnTo>
                  <a:lnTo>
                    <a:pt x="12172" y="353425"/>
                  </a:lnTo>
                  <a:lnTo>
                    <a:pt x="25385" y="362356"/>
                  </a:lnTo>
                  <a:lnTo>
                    <a:pt x="41567" y="365633"/>
                  </a:lnTo>
                  <a:lnTo>
                    <a:pt x="3281553" y="365633"/>
                  </a:lnTo>
                  <a:lnTo>
                    <a:pt x="3297685" y="362356"/>
                  </a:lnTo>
                  <a:lnTo>
                    <a:pt x="3310890" y="353425"/>
                  </a:lnTo>
                  <a:lnTo>
                    <a:pt x="3319807" y="340183"/>
                  </a:lnTo>
                  <a:lnTo>
                    <a:pt x="3323081" y="323976"/>
                  </a:lnTo>
                  <a:lnTo>
                    <a:pt x="3323081" y="41656"/>
                  </a:lnTo>
                  <a:lnTo>
                    <a:pt x="3319807" y="25449"/>
                  </a:lnTo>
                  <a:lnTo>
                    <a:pt x="3310890" y="12207"/>
                  </a:lnTo>
                  <a:lnTo>
                    <a:pt x="3297685" y="3276"/>
                  </a:lnTo>
                  <a:lnTo>
                    <a:pt x="3281553" y="0"/>
                  </a:lnTo>
                  <a:close/>
                </a:path>
              </a:pathLst>
            </a:custGeom>
            <a:solidFill>
              <a:srgbClr val="FFCCFF">
                <a:alpha val="30195"/>
              </a:srgbClr>
            </a:solidFill>
          </p:spPr>
          <p:txBody>
            <a:bodyPr wrap="square" lIns="0" tIns="0" rIns="0" bIns="0" rtlCol="0"/>
            <a:lstStyle/>
            <a:p>
              <a:endParaRPr/>
            </a:p>
          </p:txBody>
        </p:sp>
        <p:sp>
          <p:nvSpPr>
            <p:cNvPr id="23" name="object 23"/>
            <p:cNvSpPr/>
            <p:nvPr/>
          </p:nvSpPr>
          <p:spPr>
            <a:xfrm>
              <a:off x="211709" y="2695829"/>
              <a:ext cx="3323590" cy="365760"/>
            </a:xfrm>
            <a:custGeom>
              <a:avLst/>
              <a:gdLst/>
              <a:ahLst/>
              <a:cxnLst/>
              <a:rect l="l" t="t" r="r" b="b"/>
              <a:pathLst>
                <a:path w="3323590" h="365760">
                  <a:moveTo>
                    <a:pt x="0" y="41656"/>
                  </a:moveTo>
                  <a:lnTo>
                    <a:pt x="3265" y="25449"/>
                  </a:lnTo>
                  <a:lnTo>
                    <a:pt x="12172" y="12207"/>
                  </a:lnTo>
                  <a:lnTo>
                    <a:pt x="25385" y="3276"/>
                  </a:lnTo>
                  <a:lnTo>
                    <a:pt x="41567" y="0"/>
                  </a:lnTo>
                  <a:lnTo>
                    <a:pt x="3281553" y="0"/>
                  </a:lnTo>
                  <a:lnTo>
                    <a:pt x="3297685" y="3276"/>
                  </a:lnTo>
                  <a:lnTo>
                    <a:pt x="3310890" y="12207"/>
                  </a:lnTo>
                  <a:lnTo>
                    <a:pt x="3319807" y="25449"/>
                  </a:lnTo>
                  <a:lnTo>
                    <a:pt x="3323081" y="41656"/>
                  </a:lnTo>
                  <a:lnTo>
                    <a:pt x="3323081" y="323976"/>
                  </a:lnTo>
                  <a:lnTo>
                    <a:pt x="3319807" y="340183"/>
                  </a:lnTo>
                  <a:lnTo>
                    <a:pt x="3310890" y="353425"/>
                  </a:lnTo>
                  <a:lnTo>
                    <a:pt x="3297685" y="362356"/>
                  </a:lnTo>
                  <a:lnTo>
                    <a:pt x="3281553" y="365633"/>
                  </a:lnTo>
                  <a:lnTo>
                    <a:pt x="41567" y="365633"/>
                  </a:lnTo>
                  <a:lnTo>
                    <a:pt x="25385" y="362356"/>
                  </a:lnTo>
                  <a:lnTo>
                    <a:pt x="12172" y="353425"/>
                  </a:lnTo>
                  <a:lnTo>
                    <a:pt x="3265" y="340183"/>
                  </a:lnTo>
                  <a:lnTo>
                    <a:pt x="0" y="323976"/>
                  </a:lnTo>
                  <a:lnTo>
                    <a:pt x="0" y="41656"/>
                  </a:lnTo>
                  <a:close/>
                </a:path>
              </a:pathLst>
            </a:custGeom>
            <a:ln w="6349">
              <a:solidFill>
                <a:srgbClr val="FF99FF"/>
              </a:solidFill>
            </a:ln>
          </p:spPr>
          <p:txBody>
            <a:bodyPr wrap="square" lIns="0" tIns="0" rIns="0" bIns="0" rtlCol="0"/>
            <a:lstStyle/>
            <a:p>
              <a:endParaRPr/>
            </a:p>
          </p:txBody>
        </p:sp>
        <p:sp>
          <p:nvSpPr>
            <p:cNvPr id="24" name="object 24"/>
            <p:cNvSpPr/>
            <p:nvPr/>
          </p:nvSpPr>
          <p:spPr>
            <a:xfrm>
              <a:off x="211709" y="2241169"/>
              <a:ext cx="3323590" cy="365760"/>
            </a:xfrm>
            <a:custGeom>
              <a:avLst/>
              <a:gdLst/>
              <a:ahLst/>
              <a:cxnLst/>
              <a:rect l="l" t="t" r="r" b="b"/>
              <a:pathLst>
                <a:path w="3323590" h="365760">
                  <a:moveTo>
                    <a:pt x="3281553" y="0"/>
                  </a:moveTo>
                  <a:lnTo>
                    <a:pt x="41567" y="0"/>
                  </a:lnTo>
                  <a:lnTo>
                    <a:pt x="25385" y="3276"/>
                  </a:lnTo>
                  <a:lnTo>
                    <a:pt x="12172" y="12207"/>
                  </a:lnTo>
                  <a:lnTo>
                    <a:pt x="3265" y="25449"/>
                  </a:lnTo>
                  <a:lnTo>
                    <a:pt x="0" y="41655"/>
                  </a:lnTo>
                  <a:lnTo>
                    <a:pt x="0" y="323976"/>
                  </a:lnTo>
                  <a:lnTo>
                    <a:pt x="3265" y="340183"/>
                  </a:lnTo>
                  <a:lnTo>
                    <a:pt x="12172" y="353425"/>
                  </a:lnTo>
                  <a:lnTo>
                    <a:pt x="25385" y="362356"/>
                  </a:lnTo>
                  <a:lnTo>
                    <a:pt x="41567" y="365632"/>
                  </a:lnTo>
                  <a:lnTo>
                    <a:pt x="3281553" y="365632"/>
                  </a:lnTo>
                  <a:lnTo>
                    <a:pt x="3297685" y="362356"/>
                  </a:lnTo>
                  <a:lnTo>
                    <a:pt x="3310890" y="353425"/>
                  </a:lnTo>
                  <a:lnTo>
                    <a:pt x="3319807" y="340183"/>
                  </a:lnTo>
                  <a:lnTo>
                    <a:pt x="3323081" y="323976"/>
                  </a:lnTo>
                  <a:lnTo>
                    <a:pt x="3323081" y="41655"/>
                  </a:lnTo>
                  <a:lnTo>
                    <a:pt x="3319807" y="25449"/>
                  </a:lnTo>
                  <a:lnTo>
                    <a:pt x="3310890" y="12207"/>
                  </a:lnTo>
                  <a:lnTo>
                    <a:pt x="3297685" y="3276"/>
                  </a:lnTo>
                  <a:lnTo>
                    <a:pt x="3281553" y="0"/>
                  </a:lnTo>
                  <a:close/>
                </a:path>
              </a:pathLst>
            </a:custGeom>
            <a:solidFill>
              <a:srgbClr val="CCFFCC">
                <a:alpha val="30195"/>
              </a:srgbClr>
            </a:solidFill>
          </p:spPr>
          <p:txBody>
            <a:bodyPr wrap="square" lIns="0" tIns="0" rIns="0" bIns="0" rtlCol="0"/>
            <a:lstStyle/>
            <a:p>
              <a:endParaRPr/>
            </a:p>
          </p:txBody>
        </p:sp>
        <p:sp>
          <p:nvSpPr>
            <p:cNvPr id="25" name="object 25"/>
            <p:cNvSpPr/>
            <p:nvPr/>
          </p:nvSpPr>
          <p:spPr>
            <a:xfrm>
              <a:off x="211709" y="2241169"/>
              <a:ext cx="3323590" cy="365760"/>
            </a:xfrm>
            <a:custGeom>
              <a:avLst/>
              <a:gdLst/>
              <a:ahLst/>
              <a:cxnLst/>
              <a:rect l="l" t="t" r="r" b="b"/>
              <a:pathLst>
                <a:path w="3323590" h="365760">
                  <a:moveTo>
                    <a:pt x="0" y="41655"/>
                  </a:moveTo>
                  <a:lnTo>
                    <a:pt x="3265" y="25449"/>
                  </a:lnTo>
                  <a:lnTo>
                    <a:pt x="12172" y="12207"/>
                  </a:lnTo>
                  <a:lnTo>
                    <a:pt x="25385" y="3276"/>
                  </a:lnTo>
                  <a:lnTo>
                    <a:pt x="41567" y="0"/>
                  </a:lnTo>
                  <a:lnTo>
                    <a:pt x="3281553" y="0"/>
                  </a:lnTo>
                  <a:lnTo>
                    <a:pt x="3297685" y="3276"/>
                  </a:lnTo>
                  <a:lnTo>
                    <a:pt x="3310890" y="12207"/>
                  </a:lnTo>
                  <a:lnTo>
                    <a:pt x="3319807" y="25449"/>
                  </a:lnTo>
                  <a:lnTo>
                    <a:pt x="3323081" y="41655"/>
                  </a:lnTo>
                  <a:lnTo>
                    <a:pt x="3323081" y="323976"/>
                  </a:lnTo>
                  <a:lnTo>
                    <a:pt x="3319807" y="340183"/>
                  </a:lnTo>
                  <a:lnTo>
                    <a:pt x="3310890" y="353425"/>
                  </a:lnTo>
                  <a:lnTo>
                    <a:pt x="3297685" y="362356"/>
                  </a:lnTo>
                  <a:lnTo>
                    <a:pt x="3281553" y="365632"/>
                  </a:lnTo>
                  <a:lnTo>
                    <a:pt x="41567" y="365632"/>
                  </a:lnTo>
                  <a:lnTo>
                    <a:pt x="25385" y="362356"/>
                  </a:lnTo>
                  <a:lnTo>
                    <a:pt x="12172" y="353425"/>
                  </a:lnTo>
                  <a:lnTo>
                    <a:pt x="3265" y="340183"/>
                  </a:lnTo>
                  <a:lnTo>
                    <a:pt x="0" y="323976"/>
                  </a:lnTo>
                  <a:lnTo>
                    <a:pt x="0" y="41655"/>
                  </a:lnTo>
                  <a:close/>
                </a:path>
              </a:pathLst>
            </a:custGeom>
            <a:ln w="6350">
              <a:solidFill>
                <a:srgbClr val="00AF50"/>
              </a:solidFill>
            </a:ln>
          </p:spPr>
          <p:txBody>
            <a:bodyPr wrap="square" lIns="0" tIns="0" rIns="0" bIns="0" rtlCol="0"/>
            <a:lstStyle/>
            <a:p>
              <a:endParaRPr/>
            </a:p>
          </p:txBody>
        </p:sp>
        <p:sp>
          <p:nvSpPr>
            <p:cNvPr id="26" name="object 26"/>
            <p:cNvSpPr/>
            <p:nvPr/>
          </p:nvSpPr>
          <p:spPr>
            <a:xfrm>
              <a:off x="211709" y="1886204"/>
              <a:ext cx="3323590" cy="266065"/>
            </a:xfrm>
            <a:custGeom>
              <a:avLst/>
              <a:gdLst/>
              <a:ahLst/>
              <a:cxnLst/>
              <a:rect l="l" t="t" r="r" b="b"/>
              <a:pathLst>
                <a:path w="3323590" h="266064">
                  <a:moveTo>
                    <a:pt x="3292855" y="0"/>
                  </a:moveTo>
                  <a:lnTo>
                    <a:pt x="30225" y="0"/>
                  </a:lnTo>
                  <a:lnTo>
                    <a:pt x="18457" y="2383"/>
                  </a:lnTo>
                  <a:lnTo>
                    <a:pt x="8850" y="8874"/>
                  </a:lnTo>
                  <a:lnTo>
                    <a:pt x="2374" y="18484"/>
                  </a:lnTo>
                  <a:lnTo>
                    <a:pt x="0" y="30225"/>
                  </a:lnTo>
                  <a:lnTo>
                    <a:pt x="0" y="235585"/>
                  </a:lnTo>
                  <a:lnTo>
                    <a:pt x="2374" y="247399"/>
                  </a:lnTo>
                  <a:lnTo>
                    <a:pt x="8850" y="257048"/>
                  </a:lnTo>
                  <a:lnTo>
                    <a:pt x="18457" y="263552"/>
                  </a:lnTo>
                  <a:lnTo>
                    <a:pt x="30225" y="265938"/>
                  </a:lnTo>
                  <a:lnTo>
                    <a:pt x="3292855" y="265938"/>
                  </a:lnTo>
                  <a:lnTo>
                    <a:pt x="3304597" y="263552"/>
                  </a:lnTo>
                  <a:lnTo>
                    <a:pt x="3314207" y="257048"/>
                  </a:lnTo>
                  <a:lnTo>
                    <a:pt x="3320698" y="247399"/>
                  </a:lnTo>
                  <a:lnTo>
                    <a:pt x="3323081" y="235585"/>
                  </a:lnTo>
                  <a:lnTo>
                    <a:pt x="3323081" y="30225"/>
                  </a:lnTo>
                  <a:lnTo>
                    <a:pt x="3320698" y="18484"/>
                  </a:lnTo>
                  <a:lnTo>
                    <a:pt x="3314207" y="8874"/>
                  </a:lnTo>
                  <a:lnTo>
                    <a:pt x="3304597" y="2383"/>
                  </a:lnTo>
                  <a:lnTo>
                    <a:pt x="3292855" y="0"/>
                  </a:lnTo>
                  <a:close/>
                </a:path>
              </a:pathLst>
            </a:custGeom>
            <a:solidFill>
              <a:srgbClr val="CCFFCC">
                <a:alpha val="30195"/>
              </a:srgbClr>
            </a:solidFill>
          </p:spPr>
          <p:txBody>
            <a:bodyPr wrap="square" lIns="0" tIns="0" rIns="0" bIns="0" rtlCol="0"/>
            <a:lstStyle/>
            <a:p>
              <a:endParaRPr/>
            </a:p>
          </p:txBody>
        </p:sp>
        <p:sp>
          <p:nvSpPr>
            <p:cNvPr id="27" name="object 27"/>
            <p:cNvSpPr/>
            <p:nvPr/>
          </p:nvSpPr>
          <p:spPr>
            <a:xfrm>
              <a:off x="211709" y="1886204"/>
              <a:ext cx="3323590" cy="266065"/>
            </a:xfrm>
            <a:custGeom>
              <a:avLst/>
              <a:gdLst/>
              <a:ahLst/>
              <a:cxnLst/>
              <a:rect l="l" t="t" r="r" b="b"/>
              <a:pathLst>
                <a:path w="3323590" h="266064">
                  <a:moveTo>
                    <a:pt x="0" y="30225"/>
                  </a:moveTo>
                  <a:lnTo>
                    <a:pt x="2374" y="18484"/>
                  </a:lnTo>
                  <a:lnTo>
                    <a:pt x="8850" y="8874"/>
                  </a:lnTo>
                  <a:lnTo>
                    <a:pt x="18457" y="2383"/>
                  </a:lnTo>
                  <a:lnTo>
                    <a:pt x="30225" y="0"/>
                  </a:lnTo>
                  <a:lnTo>
                    <a:pt x="3292855" y="0"/>
                  </a:lnTo>
                  <a:lnTo>
                    <a:pt x="3304597" y="2383"/>
                  </a:lnTo>
                  <a:lnTo>
                    <a:pt x="3314207" y="8874"/>
                  </a:lnTo>
                  <a:lnTo>
                    <a:pt x="3320698" y="18484"/>
                  </a:lnTo>
                  <a:lnTo>
                    <a:pt x="3323081" y="30225"/>
                  </a:lnTo>
                  <a:lnTo>
                    <a:pt x="3323081" y="235585"/>
                  </a:lnTo>
                  <a:lnTo>
                    <a:pt x="3320698" y="247399"/>
                  </a:lnTo>
                  <a:lnTo>
                    <a:pt x="3314207" y="257048"/>
                  </a:lnTo>
                  <a:lnTo>
                    <a:pt x="3304597" y="263552"/>
                  </a:lnTo>
                  <a:lnTo>
                    <a:pt x="3292855" y="265938"/>
                  </a:lnTo>
                  <a:lnTo>
                    <a:pt x="30225" y="265938"/>
                  </a:lnTo>
                  <a:lnTo>
                    <a:pt x="18457" y="263552"/>
                  </a:lnTo>
                  <a:lnTo>
                    <a:pt x="8850" y="257048"/>
                  </a:lnTo>
                  <a:lnTo>
                    <a:pt x="2374" y="247399"/>
                  </a:lnTo>
                  <a:lnTo>
                    <a:pt x="0" y="235585"/>
                  </a:lnTo>
                  <a:lnTo>
                    <a:pt x="0" y="30225"/>
                  </a:lnTo>
                  <a:close/>
                </a:path>
              </a:pathLst>
            </a:custGeom>
            <a:ln w="6349">
              <a:solidFill>
                <a:srgbClr val="00AF50"/>
              </a:solidFill>
            </a:ln>
          </p:spPr>
          <p:txBody>
            <a:bodyPr wrap="square" lIns="0" tIns="0" rIns="0" bIns="0" rtlCol="0"/>
            <a:lstStyle/>
            <a:p>
              <a:endParaRPr/>
            </a:p>
          </p:txBody>
        </p:sp>
        <p:sp>
          <p:nvSpPr>
            <p:cNvPr id="28" name="object 28"/>
            <p:cNvSpPr/>
            <p:nvPr/>
          </p:nvSpPr>
          <p:spPr>
            <a:xfrm>
              <a:off x="1403477" y="1463928"/>
              <a:ext cx="930910" cy="1675130"/>
            </a:xfrm>
            <a:custGeom>
              <a:avLst/>
              <a:gdLst/>
              <a:ahLst/>
              <a:cxnLst/>
              <a:rect l="l" t="t" r="r" b="b"/>
              <a:pathLst>
                <a:path w="930910" h="1675130">
                  <a:moveTo>
                    <a:pt x="930529" y="1624965"/>
                  </a:moveTo>
                  <a:lnTo>
                    <a:pt x="0" y="1624965"/>
                  </a:lnTo>
                  <a:lnTo>
                    <a:pt x="465328" y="1674749"/>
                  </a:lnTo>
                  <a:lnTo>
                    <a:pt x="930529" y="1624965"/>
                  </a:lnTo>
                  <a:close/>
                </a:path>
                <a:path w="930910" h="1675130">
                  <a:moveTo>
                    <a:pt x="930529" y="1171829"/>
                  </a:moveTo>
                  <a:lnTo>
                    <a:pt x="0" y="1171829"/>
                  </a:lnTo>
                  <a:lnTo>
                    <a:pt x="465328" y="1221740"/>
                  </a:lnTo>
                  <a:lnTo>
                    <a:pt x="930529" y="1171829"/>
                  </a:lnTo>
                  <a:close/>
                </a:path>
                <a:path w="930910" h="1675130">
                  <a:moveTo>
                    <a:pt x="930529" y="715772"/>
                  </a:moveTo>
                  <a:lnTo>
                    <a:pt x="0" y="715772"/>
                  </a:lnTo>
                  <a:lnTo>
                    <a:pt x="465328" y="765556"/>
                  </a:lnTo>
                  <a:lnTo>
                    <a:pt x="930529" y="715772"/>
                  </a:lnTo>
                  <a:close/>
                </a:path>
                <a:path w="930910" h="1675130">
                  <a:moveTo>
                    <a:pt x="930529" y="354330"/>
                  </a:moveTo>
                  <a:lnTo>
                    <a:pt x="0" y="354330"/>
                  </a:lnTo>
                  <a:lnTo>
                    <a:pt x="465328" y="404241"/>
                  </a:lnTo>
                  <a:lnTo>
                    <a:pt x="930529" y="354330"/>
                  </a:lnTo>
                  <a:close/>
                </a:path>
                <a:path w="930910" h="1675130">
                  <a:moveTo>
                    <a:pt x="930529" y="0"/>
                  </a:moveTo>
                  <a:lnTo>
                    <a:pt x="0" y="0"/>
                  </a:lnTo>
                  <a:lnTo>
                    <a:pt x="465328" y="49784"/>
                  </a:lnTo>
                  <a:lnTo>
                    <a:pt x="930529" y="0"/>
                  </a:lnTo>
                  <a:close/>
                </a:path>
              </a:pathLst>
            </a:custGeom>
            <a:solidFill>
              <a:srgbClr val="808080"/>
            </a:solidFill>
          </p:spPr>
          <p:txBody>
            <a:bodyPr wrap="square" lIns="0" tIns="0" rIns="0" bIns="0" rtlCol="0"/>
            <a:lstStyle/>
            <a:p>
              <a:endParaRPr/>
            </a:p>
          </p:txBody>
        </p:sp>
      </p:grpSp>
      <p:sp>
        <p:nvSpPr>
          <p:cNvPr id="29" name="object 29"/>
          <p:cNvSpPr txBox="1"/>
          <p:nvPr/>
        </p:nvSpPr>
        <p:spPr>
          <a:xfrm>
            <a:off x="130860" y="962406"/>
            <a:ext cx="3399790" cy="2719705"/>
          </a:xfrm>
          <a:prstGeom prst="rect">
            <a:avLst/>
          </a:prstGeom>
        </p:spPr>
        <p:txBody>
          <a:bodyPr vert="horz" wrap="square" lIns="0" tIns="15240" rIns="0" bIns="0" rtlCol="0">
            <a:spAutoFit/>
          </a:bodyPr>
          <a:lstStyle/>
          <a:p>
            <a:pPr marL="187325" indent="-174625">
              <a:lnSpc>
                <a:spcPct val="100000"/>
              </a:lnSpc>
              <a:spcBef>
                <a:spcPts val="120"/>
              </a:spcBef>
              <a:buFont typeface=""/>
              <a:buChar char="○"/>
              <a:tabLst>
                <a:tab pos="187325" algn="l"/>
              </a:tabLst>
            </a:pPr>
            <a:r>
              <a:rPr sz="1000" spc="-5" dirty="0">
                <a:latin typeface="Meiryo UI"/>
                <a:cs typeface="Meiryo UI"/>
              </a:rPr>
              <a:t>笹子トンネル天井板崩落事故</a:t>
            </a:r>
            <a:r>
              <a:rPr sz="1000" spc="-10" dirty="0">
                <a:latin typeface="Meiryo UI"/>
                <a:cs typeface="Meiryo UI"/>
              </a:rPr>
              <a:t>［2012.12.2］</a:t>
            </a:r>
            <a:r>
              <a:rPr sz="1000" spc="-15" dirty="0">
                <a:latin typeface="Meiryo UI"/>
                <a:cs typeface="Meiryo UI"/>
              </a:rPr>
              <a:t>を契機に</a:t>
            </a:r>
            <a:endParaRPr sz="1000">
              <a:latin typeface="Meiryo UI"/>
              <a:cs typeface="Meiryo UI"/>
            </a:endParaRPr>
          </a:p>
          <a:p>
            <a:pPr marL="182880">
              <a:lnSpc>
                <a:spcPct val="100000"/>
              </a:lnSpc>
              <a:spcBef>
                <a:spcPts val="10"/>
              </a:spcBef>
            </a:pPr>
            <a:r>
              <a:rPr sz="1000" b="1" spc="-5" dirty="0">
                <a:latin typeface="Meiryo UI"/>
                <a:cs typeface="Meiryo UI"/>
              </a:rPr>
              <a:t>メンテナンスの強化を推進</a:t>
            </a:r>
            <a:endParaRPr sz="1000">
              <a:latin typeface="Meiryo UI"/>
              <a:cs typeface="Meiryo UI"/>
            </a:endParaRPr>
          </a:p>
          <a:p>
            <a:pPr marL="330200" lvl="1" indent="-153670">
              <a:lnSpc>
                <a:spcPct val="100000"/>
              </a:lnSpc>
              <a:spcBef>
                <a:spcPts val="245"/>
              </a:spcBef>
              <a:buChar char="○"/>
              <a:tabLst>
                <a:tab pos="330200" algn="l"/>
              </a:tabLst>
            </a:pPr>
            <a:r>
              <a:rPr sz="750" dirty="0">
                <a:latin typeface="Meiryo UI"/>
                <a:cs typeface="Meiryo UI"/>
              </a:rPr>
              <a:t>2013</a:t>
            </a:r>
            <a:r>
              <a:rPr sz="750" spc="-35" dirty="0">
                <a:latin typeface="Meiryo UI"/>
                <a:cs typeface="Meiryo UI"/>
              </a:rPr>
              <a:t>年を「社会資本メンテナンス元年」に位置付け</a:t>
            </a:r>
            <a:endParaRPr sz="750">
              <a:latin typeface="Meiryo UI"/>
              <a:cs typeface="Meiryo UI"/>
            </a:endParaRPr>
          </a:p>
          <a:p>
            <a:pPr marL="335915" lvl="1" indent="-154940">
              <a:lnSpc>
                <a:spcPts val="890"/>
              </a:lnSpc>
              <a:spcBef>
                <a:spcPts val="895"/>
              </a:spcBef>
              <a:buChar char="○"/>
              <a:tabLst>
                <a:tab pos="335915" algn="l"/>
              </a:tabLst>
            </a:pPr>
            <a:r>
              <a:rPr sz="750" spc="-30" dirty="0">
                <a:latin typeface="Meiryo UI"/>
                <a:cs typeface="Meiryo UI"/>
              </a:rPr>
              <a:t>「社会資本の維持管理・更新について当面講ずべき措置」策定</a:t>
            </a:r>
            <a:r>
              <a:rPr sz="750" spc="-10" dirty="0">
                <a:latin typeface="Meiryo UI"/>
                <a:cs typeface="Meiryo UI"/>
              </a:rPr>
              <a:t>［2013.3.21］</a:t>
            </a:r>
            <a:endParaRPr sz="750">
              <a:latin typeface="Meiryo UI"/>
              <a:cs typeface="Meiryo UI"/>
            </a:endParaRPr>
          </a:p>
          <a:p>
            <a:pPr marL="334645" lvl="1" indent="-153670">
              <a:lnSpc>
                <a:spcPts val="890"/>
              </a:lnSpc>
              <a:buChar char="○"/>
              <a:tabLst>
                <a:tab pos="334645" algn="l"/>
              </a:tabLst>
            </a:pPr>
            <a:r>
              <a:rPr sz="750" spc="-25" dirty="0">
                <a:latin typeface="Meiryo UI"/>
                <a:cs typeface="Meiryo UI"/>
              </a:rPr>
              <a:t>「インフラ長寿命化基本計画」策定</a:t>
            </a:r>
            <a:r>
              <a:rPr sz="750" spc="-10" dirty="0">
                <a:latin typeface="Meiryo UI"/>
                <a:cs typeface="Meiryo UI"/>
              </a:rPr>
              <a:t>［2013.11.29］</a:t>
            </a:r>
            <a:endParaRPr sz="750">
              <a:latin typeface="Meiryo UI"/>
              <a:cs typeface="Meiryo UI"/>
            </a:endParaRPr>
          </a:p>
          <a:p>
            <a:pPr marL="334645" lvl="1" indent="-153670">
              <a:lnSpc>
                <a:spcPts val="890"/>
              </a:lnSpc>
              <a:spcBef>
                <a:spcPts val="1085"/>
              </a:spcBef>
              <a:buChar char="○"/>
              <a:tabLst>
                <a:tab pos="334645" algn="l"/>
              </a:tabLst>
            </a:pPr>
            <a:r>
              <a:rPr sz="750" spc="-35" dirty="0">
                <a:latin typeface="Meiryo UI"/>
                <a:cs typeface="Meiryo UI"/>
              </a:rPr>
              <a:t>社整審・交政審 答申 今後の社会資本の維持管理・更新のあり方について</a:t>
            </a:r>
            <a:endParaRPr sz="750">
              <a:latin typeface="Meiryo UI"/>
              <a:cs typeface="Meiryo UI"/>
            </a:endParaRPr>
          </a:p>
          <a:p>
            <a:pPr marL="330200">
              <a:lnSpc>
                <a:spcPts val="890"/>
              </a:lnSpc>
            </a:pPr>
            <a:r>
              <a:rPr sz="750" spc="-10" dirty="0">
                <a:latin typeface="Meiryo UI"/>
                <a:cs typeface="Meiryo UI"/>
              </a:rPr>
              <a:t>［2013.12.25］</a:t>
            </a:r>
            <a:endParaRPr sz="750">
              <a:latin typeface="Meiryo UI"/>
              <a:cs typeface="Meiryo UI"/>
            </a:endParaRPr>
          </a:p>
          <a:p>
            <a:pPr marL="337820" lvl="1" indent="-153670">
              <a:lnSpc>
                <a:spcPts val="890"/>
              </a:lnSpc>
              <a:spcBef>
                <a:spcPts val="969"/>
              </a:spcBef>
              <a:buChar char="○"/>
              <a:tabLst>
                <a:tab pos="337820" algn="l"/>
              </a:tabLst>
            </a:pPr>
            <a:r>
              <a:rPr sz="750" dirty="0">
                <a:latin typeface="Meiryo UI"/>
                <a:cs typeface="Meiryo UI"/>
              </a:rPr>
              <a:t>社整審 道路分科会</a:t>
            </a:r>
            <a:endParaRPr sz="750">
              <a:latin typeface="Meiryo UI"/>
              <a:cs typeface="Meiryo UI"/>
            </a:endParaRPr>
          </a:p>
          <a:p>
            <a:pPr marL="370205">
              <a:lnSpc>
                <a:spcPts val="880"/>
              </a:lnSpc>
            </a:pPr>
            <a:r>
              <a:rPr sz="750" spc="-30" dirty="0">
                <a:latin typeface="Meiryo UI"/>
                <a:cs typeface="Meiryo UI"/>
              </a:rPr>
              <a:t>道路の老朽化対策の本格実施に関する提言</a:t>
            </a:r>
            <a:r>
              <a:rPr sz="750" spc="-10" dirty="0">
                <a:latin typeface="Meiryo UI"/>
                <a:cs typeface="Meiryo UI"/>
              </a:rPr>
              <a:t>［2014.4.14］</a:t>
            </a:r>
            <a:endParaRPr sz="750">
              <a:latin typeface="Meiryo UI"/>
              <a:cs typeface="Meiryo UI"/>
            </a:endParaRPr>
          </a:p>
          <a:p>
            <a:pPr marL="370205">
              <a:lnSpc>
                <a:spcPts val="894"/>
              </a:lnSpc>
            </a:pPr>
            <a:r>
              <a:rPr sz="750" b="1" u="sng" spc="-35" dirty="0">
                <a:uFill>
                  <a:solidFill>
                    <a:srgbClr val="000000"/>
                  </a:solidFill>
                </a:uFill>
                <a:latin typeface="Meiryo UI"/>
                <a:cs typeface="Meiryo UI"/>
              </a:rPr>
              <a:t>最後の警告ー今すぐ本格的なメンテナンスに舵を切れ</a:t>
            </a:r>
            <a:endParaRPr sz="750">
              <a:latin typeface="Meiryo UI"/>
              <a:cs typeface="Meiryo UI"/>
            </a:endParaRPr>
          </a:p>
          <a:p>
            <a:pPr marL="337820" lvl="1" indent="-153670">
              <a:lnSpc>
                <a:spcPts val="890"/>
              </a:lnSpc>
              <a:spcBef>
                <a:spcPts val="915"/>
              </a:spcBef>
              <a:buChar char="○"/>
              <a:tabLst>
                <a:tab pos="337820" algn="l"/>
              </a:tabLst>
            </a:pPr>
            <a:r>
              <a:rPr sz="750" spc="-35" dirty="0">
                <a:latin typeface="Meiryo UI"/>
                <a:cs typeface="Meiryo UI"/>
              </a:rPr>
              <a:t>「国土交通省インフラ長寿命化計画(行動計画)」</a:t>
            </a:r>
            <a:endParaRPr sz="750">
              <a:latin typeface="Meiryo UI"/>
              <a:cs typeface="Meiryo UI"/>
            </a:endParaRPr>
          </a:p>
          <a:p>
            <a:pPr marL="370205" marR="850900" indent="1270">
              <a:lnSpc>
                <a:spcPts val="890"/>
              </a:lnSpc>
              <a:spcBef>
                <a:spcPts val="25"/>
              </a:spcBef>
            </a:pPr>
            <a:r>
              <a:rPr sz="750" spc="-20" dirty="0">
                <a:latin typeface="Meiryo UI"/>
                <a:cs typeface="Meiryo UI"/>
              </a:rPr>
              <a:t>当初＜計画期間：H26～H32年度＞</a:t>
            </a:r>
            <a:r>
              <a:rPr sz="750" spc="-10" dirty="0">
                <a:latin typeface="Meiryo UI"/>
                <a:cs typeface="Meiryo UI"/>
              </a:rPr>
              <a:t>［2014.5.21］</a:t>
            </a:r>
            <a:r>
              <a:rPr sz="750" spc="-20" dirty="0">
                <a:latin typeface="Meiryo UI"/>
                <a:cs typeface="Meiryo UI"/>
              </a:rPr>
              <a:t>改定＜計画期間：R3～R7年度＞</a:t>
            </a:r>
            <a:r>
              <a:rPr sz="750" spc="-10" dirty="0">
                <a:latin typeface="Meiryo UI"/>
                <a:cs typeface="Meiryo UI"/>
              </a:rPr>
              <a:t>［2021.6.18］</a:t>
            </a:r>
            <a:endParaRPr sz="750">
              <a:latin typeface="Meiryo UI"/>
              <a:cs typeface="Meiryo UI"/>
            </a:endParaRPr>
          </a:p>
          <a:p>
            <a:pPr marL="303530" lvl="1" indent="-123825">
              <a:lnSpc>
                <a:spcPts val="890"/>
              </a:lnSpc>
              <a:spcBef>
                <a:spcPts val="900"/>
              </a:spcBef>
              <a:buChar char="○"/>
              <a:tabLst>
                <a:tab pos="303530" algn="l"/>
              </a:tabLst>
            </a:pPr>
            <a:r>
              <a:rPr sz="750" spc="-25" dirty="0">
                <a:latin typeface="Meiryo UI"/>
                <a:cs typeface="Meiryo UI"/>
              </a:rPr>
              <a:t>社整審・交政審技術分科会 技術部会 提言</a:t>
            </a:r>
            <a:endParaRPr sz="750">
              <a:latin typeface="Meiryo UI"/>
              <a:cs typeface="Meiryo UI"/>
            </a:endParaRPr>
          </a:p>
          <a:p>
            <a:pPr marL="302895">
              <a:lnSpc>
                <a:spcPts val="885"/>
              </a:lnSpc>
            </a:pPr>
            <a:r>
              <a:rPr sz="750" spc="-35" dirty="0">
                <a:latin typeface="Meiryo UI"/>
                <a:cs typeface="Meiryo UI"/>
              </a:rPr>
              <a:t>『総力戦で取り組むべき次世代の「地域インフラ群再生戦略マネジメント」</a:t>
            </a:r>
            <a:endParaRPr sz="750">
              <a:latin typeface="Meiryo UI"/>
              <a:cs typeface="Meiryo UI"/>
            </a:endParaRPr>
          </a:p>
          <a:p>
            <a:pPr marL="302895">
              <a:lnSpc>
                <a:spcPts val="894"/>
              </a:lnSpc>
            </a:pPr>
            <a:r>
              <a:rPr sz="750" spc="-20" dirty="0">
                <a:latin typeface="Meiryo UI"/>
                <a:cs typeface="Meiryo UI"/>
              </a:rPr>
              <a:t>～</a:t>
            </a:r>
            <a:r>
              <a:rPr sz="750" spc="-35" dirty="0">
                <a:latin typeface="Meiryo UI"/>
                <a:cs typeface="Meiryo UI"/>
              </a:rPr>
              <a:t>インフラメンテナンス第２フェーズへ</a:t>
            </a:r>
            <a:r>
              <a:rPr sz="750" spc="-20" dirty="0">
                <a:latin typeface="Meiryo UI"/>
                <a:cs typeface="Meiryo UI"/>
              </a:rPr>
              <a:t>～</a:t>
            </a:r>
            <a:r>
              <a:rPr sz="750" spc="135" dirty="0">
                <a:latin typeface="Meiryo UI"/>
                <a:cs typeface="Meiryo UI"/>
              </a:rPr>
              <a:t>』  [</a:t>
            </a:r>
            <a:r>
              <a:rPr sz="750" spc="-10" dirty="0">
                <a:latin typeface="Meiryo UI"/>
                <a:cs typeface="Meiryo UI"/>
              </a:rPr>
              <a:t>2022.12.2]</a:t>
            </a:r>
            <a:endParaRPr sz="750">
              <a:latin typeface="Meiryo UI"/>
              <a:cs typeface="Meiryo UI"/>
            </a:endParaRPr>
          </a:p>
          <a:p>
            <a:pPr marL="325120" lvl="1" indent="-144145">
              <a:lnSpc>
                <a:spcPct val="100000"/>
              </a:lnSpc>
              <a:spcBef>
                <a:spcPts val="395"/>
              </a:spcBef>
              <a:buChar char="○"/>
              <a:tabLst>
                <a:tab pos="325120" algn="l"/>
              </a:tabLst>
            </a:pPr>
            <a:r>
              <a:rPr sz="750" spc="-35" dirty="0">
                <a:latin typeface="Meiryo UI"/>
                <a:cs typeface="Meiryo UI"/>
              </a:rPr>
              <a:t>各分野における主な老朽化対策の取り組み</a:t>
            </a:r>
            <a:endParaRPr sz="750">
              <a:latin typeface="Meiryo UI"/>
              <a:cs typeface="Meiryo UI"/>
            </a:endParaRPr>
          </a:p>
        </p:txBody>
      </p:sp>
      <p:sp>
        <p:nvSpPr>
          <p:cNvPr id="30" name="object 30"/>
          <p:cNvSpPr/>
          <p:nvPr/>
        </p:nvSpPr>
        <p:spPr>
          <a:xfrm>
            <a:off x="211709" y="3679418"/>
            <a:ext cx="3323590" cy="465455"/>
          </a:xfrm>
          <a:custGeom>
            <a:avLst/>
            <a:gdLst/>
            <a:ahLst/>
            <a:cxnLst/>
            <a:rect l="l" t="t" r="r" b="b"/>
            <a:pathLst>
              <a:path w="3323590" h="465454">
                <a:moveTo>
                  <a:pt x="3323082" y="0"/>
                </a:moveTo>
                <a:lnTo>
                  <a:pt x="0" y="0"/>
                </a:lnTo>
                <a:lnTo>
                  <a:pt x="0" y="465226"/>
                </a:lnTo>
                <a:lnTo>
                  <a:pt x="3323082" y="465226"/>
                </a:lnTo>
                <a:lnTo>
                  <a:pt x="3323082" y="0"/>
                </a:lnTo>
                <a:close/>
              </a:path>
            </a:pathLst>
          </a:custGeom>
          <a:solidFill>
            <a:srgbClr val="FAE4D5">
              <a:alpha val="59999"/>
            </a:srgbClr>
          </a:solidFill>
        </p:spPr>
        <p:txBody>
          <a:bodyPr wrap="square" lIns="0" tIns="0" rIns="0" bIns="0" rtlCol="0"/>
          <a:lstStyle/>
          <a:p>
            <a:endParaRPr/>
          </a:p>
        </p:txBody>
      </p:sp>
      <p:sp>
        <p:nvSpPr>
          <p:cNvPr id="31" name="object 31"/>
          <p:cNvSpPr txBox="1"/>
          <p:nvPr/>
        </p:nvSpPr>
        <p:spPr>
          <a:xfrm>
            <a:off x="457200" y="3675379"/>
            <a:ext cx="995680" cy="475615"/>
          </a:xfrm>
          <a:prstGeom prst="rect">
            <a:avLst/>
          </a:prstGeom>
        </p:spPr>
        <p:txBody>
          <a:bodyPr vert="horz" wrap="square" lIns="0" tIns="11430" rIns="0" bIns="0" rtlCol="0">
            <a:spAutoFit/>
          </a:bodyPr>
          <a:lstStyle/>
          <a:p>
            <a:pPr>
              <a:lnSpc>
                <a:spcPts val="890"/>
              </a:lnSpc>
              <a:spcBef>
                <a:spcPts val="90"/>
              </a:spcBef>
            </a:pPr>
            <a:r>
              <a:rPr sz="750" spc="-30" dirty="0">
                <a:latin typeface="Meiryo UI"/>
                <a:cs typeface="Meiryo UI"/>
              </a:rPr>
              <a:t>①法令等の整備</a:t>
            </a:r>
            <a:endParaRPr sz="750">
              <a:latin typeface="Meiryo UI"/>
              <a:cs typeface="Meiryo UI"/>
            </a:endParaRPr>
          </a:p>
          <a:p>
            <a:pPr>
              <a:lnSpc>
                <a:spcPts val="880"/>
              </a:lnSpc>
            </a:pPr>
            <a:r>
              <a:rPr sz="750" spc="-25" dirty="0">
                <a:latin typeface="Meiryo UI"/>
                <a:cs typeface="Meiryo UI"/>
              </a:rPr>
              <a:t>③個別施設計画の策定</a:t>
            </a:r>
            <a:endParaRPr sz="750">
              <a:latin typeface="Meiryo UI"/>
              <a:cs typeface="Meiryo UI"/>
            </a:endParaRPr>
          </a:p>
          <a:p>
            <a:pPr>
              <a:lnSpc>
                <a:spcPts val="890"/>
              </a:lnSpc>
            </a:pPr>
            <a:r>
              <a:rPr sz="750" spc="-35" dirty="0">
                <a:latin typeface="Meiryo UI"/>
                <a:cs typeface="Meiryo UI"/>
              </a:rPr>
              <a:t>⑤情報基盤の整備と活用</a:t>
            </a:r>
            <a:endParaRPr sz="750">
              <a:latin typeface="Meiryo UI"/>
              <a:cs typeface="Meiryo UI"/>
            </a:endParaRPr>
          </a:p>
          <a:p>
            <a:pPr>
              <a:lnSpc>
                <a:spcPts val="894"/>
              </a:lnSpc>
            </a:pPr>
            <a:r>
              <a:rPr sz="750" spc="-20" dirty="0">
                <a:latin typeface="Meiryo UI"/>
                <a:cs typeface="Meiryo UI"/>
              </a:rPr>
              <a:t>⑦予算管理</a:t>
            </a:r>
            <a:endParaRPr sz="750">
              <a:latin typeface="Meiryo UI"/>
              <a:cs typeface="Meiryo UI"/>
            </a:endParaRPr>
          </a:p>
        </p:txBody>
      </p:sp>
      <p:sp>
        <p:nvSpPr>
          <p:cNvPr id="32" name="object 32"/>
          <p:cNvSpPr txBox="1"/>
          <p:nvPr/>
        </p:nvSpPr>
        <p:spPr>
          <a:xfrm>
            <a:off x="1742185" y="3675379"/>
            <a:ext cx="1143635" cy="475615"/>
          </a:xfrm>
          <a:prstGeom prst="rect">
            <a:avLst/>
          </a:prstGeom>
        </p:spPr>
        <p:txBody>
          <a:bodyPr vert="horz" wrap="square" lIns="0" tIns="11430" rIns="0" bIns="0" rtlCol="0">
            <a:spAutoFit/>
          </a:bodyPr>
          <a:lstStyle/>
          <a:p>
            <a:pPr>
              <a:lnSpc>
                <a:spcPts val="890"/>
              </a:lnSpc>
              <a:spcBef>
                <a:spcPts val="90"/>
              </a:spcBef>
            </a:pPr>
            <a:r>
              <a:rPr sz="750" spc="-30" dirty="0">
                <a:latin typeface="Meiryo UI"/>
                <a:cs typeface="Meiryo UI"/>
              </a:rPr>
              <a:t>②基準類の整備</a:t>
            </a:r>
            <a:endParaRPr sz="750">
              <a:latin typeface="Meiryo UI"/>
              <a:cs typeface="Meiryo UI"/>
            </a:endParaRPr>
          </a:p>
          <a:p>
            <a:pPr>
              <a:lnSpc>
                <a:spcPts val="880"/>
              </a:lnSpc>
            </a:pPr>
            <a:r>
              <a:rPr sz="750" spc="-25" dirty="0">
                <a:latin typeface="Meiryo UI"/>
                <a:cs typeface="Meiryo UI"/>
              </a:rPr>
              <a:t>④点検・診断／修繕・更新等</a:t>
            </a:r>
            <a:endParaRPr sz="750">
              <a:latin typeface="Meiryo UI"/>
              <a:cs typeface="Meiryo UI"/>
            </a:endParaRPr>
          </a:p>
          <a:p>
            <a:pPr>
              <a:lnSpc>
                <a:spcPts val="890"/>
              </a:lnSpc>
            </a:pPr>
            <a:r>
              <a:rPr sz="750" spc="-35" dirty="0">
                <a:latin typeface="Meiryo UI"/>
                <a:cs typeface="Meiryo UI"/>
              </a:rPr>
              <a:t>⑥新技術の開発・導入</a:t>
            </a:r>
            <a:endParaRPr sz="750">
              <a:latin typeface="Meiryo UI"/>
              <a:cs typeface="Meiryo UI"/>
            </a:endParaRPr>
          </a:p>
          <a:p>
            <a:pPr>
              <a:lnSpc>
                <a:spcPts val="894"/>
              </a:lnSpc>
            </a:pPr>
            <a:r>
              <a:rPr sz="750" spc="-25" dirty="0">
                <a:latin typeface="Meiryo UI"/>
                <a:cs typeface="Meiryo UI"/>
              </a:rPr>
              <a:t>⑧体制の構築</a:t>
            </a:r>
            <a:endParaRPr sz="750">
              <a:latin typeface="Meiryo UI"/>
              <a:cs typeface="Meiryo UI"/>
            </a:endParaRPr>
          </a:p>
        </p:txBody>
      </p:sp>
      <p:grpSp>
        <p:nvGrpSpPr>
          <p:cNvPr id="33" name="object 33"/>
          <p:cNvGrpSpPr/>
          <p:nvPr/>
        </p:nvGrpSpPr>
        <p:grpSpPr>
          <a:xfrm>
            <a:off x="38524" y="684402"/>
            <a:ext cx="3674745" cy="4505325"/>
            <a:chOff x="38524" y="684402"/>
            <a:chExt cx="3674745" cy="4505325"/>
          </a:xfrm>
        </p:grpSpPr>
        <p:sp>
          <p:nvSpPr>
            <p:cNvPr id="34" name="object 34"/>
            <p:cNvSpPr/>
            <p:nvPr/>
          </p:nvSpPr>
          <p:spPr>
            <a:xfrm>
              <a:off x="48049" y="693927"/>
              <a:ext cx="3655695" cy="4486275"/>
            </a:xfrm>
            <a:custGeom>
              <a:avLst/>
              <a:gdLst/>
              <a:ahLst/>
              <a:cxnLst/>
              <a:rect l="l" t="t" r="r" b="b"/>
              <a:pathLst>
                <a:path w="3655695" h="4486275">
                  <a:moveTo>
                    <a:pt x="0" y="4486021"/>
                  </a:moveTo>
                  <a:lnTo>
                    <a:pt x="3655441" y="4486021"/>
                  </a:lnTo>
                  <a:lnTo>
                    <a:pt x="3655441" y="0"/>
                  </a:lnTo>
                  <a:lnTo>
                    <a:pt x="0" y="0"/>
                  </a:lnTo>
                  <a:lnTo>
                    <a:pt x="0" y="4486021"/>
                  </a:lnTo>
                  <a:close/>
                </a:path>
              </a:pathLst>
            </a:custGeom>
            <a:ln w="19050">
              <a:solidFill>
                <a:srgbClr val="006FC0"/>
              </a:solidFill>
            </a:ln>
          </p:spPr>
          <p:txBody>
            <a:bodyPr wrap="square" lIns="0" tIns="0" rIns="0" bIns="0" rtlCol="0"/>
            <a:lstStyle/>
            <a:p>
              <a:endParaRPr/>
            </a:p>
          </p:txBody>
        </p:sp>
        <p:sp>
          <p:nvSpPr>
            <p:cNvPr id="35" name="object 35"/>
            <p:cNvSpPr/>
            <p:nvPr/>
          </p:nvSpPr>
          <p:spPr>
            <a:xfrm>
              <a:off x="211708" y="4504562"/>
              <a:ext cx="3323590" cy="266065"/>
            </a:xfrm>
            <a:custGeom>
              <a:avLst/>
              <a:gdLst/>
              <a:ahLst/>
              <a:cxnLst/>
              <a:rect l="l" t="t" r="r" b="b"/>
              <a:pathLst>
                <a:path w="3323590" h="266064">
                  <a:moveTo>
                    <a:pt x="0" y="18414"/>
                  </a:moveTo>
                  <a:lnTo>
                    <a:pt x="1448" y="11251"/>
                  </a:lnTo>
                  <a:lnTo>
                    <a:pt x="5400" y="5397"/>
                  </a:lnTo>
                  <a:lnTo>
                    <a:pt x="11262" y="1448"/>
                  </a:lnTo>
                  <a:lnTo>
                    <a:pt x="18440" y="0"/>
                  </a:lnTo>
                  <a:lnTo>
                    <a:pt x="3304666" y="0"/>
                  </a:lnTo>
                  <a:lnTo>
                    <a:pt x="3311830" y="1448"/>
                  </a:lnTo>
                  <a:lnTo>
                    <a:pt x="3317684" y="5397"/>
                  </a:lnTo>
                  <a:lnTo>
                    <a:pt x="3321633" y="11251"/>
                  </a:lnTo>
                  <a:lnTo>
                    <a:pt x="3323081" y="18414"/>
                  </a:lnTo>
                  <a:lnTo>
                    <a:pt x="3323081" y="247395"/>
                  </a:lnTo>
                  <a:lnTo>
                    <a:pt x="3321633" y="254559"/>
                  </a:lnTo>
                  <a:lnTo>
                    <a:pt x="3317684" y="260413"/>
                  </a:lnTo>
                  <a:lnTo>
                    <a:pt x="3311830" y="264362"/>
                  </a:lnTo>
                  <a:lnTo>
                    <a:pt x="3304666" y="265811"/>
                  </a:lnTo>
                  <a:lnTo>
                    <a:pt x="18440" y="265811"/>
                  </a:lnTo>
                  <a:lnTo>
                    <a:pt x="11262" y="264362"/>
                  </a:lnTo>
                  <a:lnTo>
                    <a:pt x="5400" y="260413"/>
                  </a:lnTo>
                  <a:lnTo>
                    <a:pt x="1448" y="254559"/>
                  </a:lnTo>
                  <a:lnTo>
                    <a:pt x="0" y="247395"/>
                  </a:lnTo>
                  <a:lnTo>
                    <a:pt x="0" y="18414"/>
                  </a:lnTo>
                  <a:close/>
                </a:path>
              </a:pathLst>
            </a:custGeom>
            <a:ln w="6350">
              <a:solidFill>
                <a:srgbClr val="000000"/>
              </a:solidFill>
            </a:ln>
          </p:spPr>
          <p:txBody>
            <a:bodyPr wrap="square" lIns="0" tIns="0" rIns="0" bIns="0" rtlCol="0"/>
            <a:lstStyle/>
            <a:p>
              <a:endParaRPr/>
            </a:p>
          </p:txBody>
        </p:sp>
        <p:sp>
          <p:nvSpPr>
            <p:cNvPr id="36" name="object 36"/>
            <p:cNvSpPr/>
            <p:nvPr/>
          </p:nvSpPr>
          <p:spPr>
            <a:xfrm>
              <a:off x="1403477" y="4791963"/>
              <a:ext cx="930910" cy="50165"/>
            </a:xfrm>
            <a:custGeom>
              <a:avLst/>
              <a:gdLst/>
              <a:ahLst/>
              <a:cxnLst/>
              <a:rect l="l" t="t" r="r" b="b"/>
              <a:pathLst>
                <a:path w="930910" h="50164">
                  <a:moveTo>
                    <a:pt x="930529" y="0"/>
                  </a:moveTo>
                  <a:lnTo>
                    <a:pt x="0" y="0"/>
                  </a:lnTo>
                  <a:lnTo>
                    <a:pt x="465328" y="49911"/>
                  </a:lnTo>
                  <a:lnTo>
                    <a:pt x="930529" y="0"/>
                  </a:lnTo>
                  <a:close/>
                </a:path>
              </a:pathLst>
            </a:custGeom>
            <a:solidFill>
              <a:srgbClr val="808080"/>
            </a:solidFill>
          </p:spPr>
          <p:txBody>
            <a:bodyPr wrap="square" lIns="0" tIns="0" rIns="0" bIns="0" rtlCol="0"/>
            <a:lstStyle/>
            <a:p>
              <a:endParaRPr/>
            </a:p>
          </p:txBody>
        </p:sp>
        <p:sp>
          <p:nvSpPr>
            <p:cNvPr id="37" name="object 37"/>
            <p:cNvSpPr/>
            <p:nvPr/>
          </p:nvSpPr>
          <p:spPr>
            <a:xfrm>
              <a:off x="211708" y="4859400"/>
              <a:ext cx="3323590" cy="266065"/>
            </a:xfrm>
            <a:custGeom>
              <a:avLst/>
              <a:gdLst/>
              <a:ahLst/>
              <a:cxnLst/>
              <a:rect l="l" t="t" r="r" b="b"/>
              <a:pathLst>
                <a:path w="3323590" h="266064">
                  <a:moveTo>
                    <a:pt x="0" y="18415"/>
                  </a:moveTo>
                  <a:lnTo>
                    <a:pt x="1448" y="11251"/>
                  </a:lnTo>
                  <a:lnTo>
                    <a:pt x="5400" y="5397"/>
                  </a:lnTo>
                  <a:lnTo>
                    <a:pt x="11262" y="1448"/>
                  </a:lnTo>
                  <a:lnTo>
                    <a:pt x="18440" y="0"/>
                  </a:lnTo>
                  <a:lnTo>
                    <a:pt x="3304666" y="0"/>
                  </a:lnTo>
                  <a:lnTo>
                    <a:pt x="3311830" y="1448"/>
                  </a:lnTo>
                  <a:lnTo>
                    <a:pt x="3317684" y="5397"/>
                  </a:lnTo>
                  <a:lnTo>
                    <a:pt x="3321633" y="11251"/>
                  </a:lnTo>
                  <a:lnTo>
                    <a:pt x="3323081" y="18415"/>
                  </a:lnTo>
                  <a:lnTo>
                    <a:pt x="3323081" y="247396"/>
                  </a:lnTo>
                  <a:lnTo>
                    <a:pt x="3321633" y="254559"/>
                  </a:lnTo>
                  <a:lnTo>
                    <a:pt x="3317684" y="260413"/>
                  </a:lnTo>
                  <a:lnTo>
                    <a:pt x="3311830" y="264362"/>
                  </a:lnTo>
                  <a:lnTo>
                    <a:pt x="3304666" y="265811"/>
                  </a:lnTo>
                  <a:lnTo>
                    <a:pt x="18440" y="265811"/>
                  </a:lnTo>
                  <a:lnTo>
                    <a:pt x="11262" y="264362"/>
                  </a:lnTo>
                  <a:lnTo>
                    <a:pt x="5400" y="260413"/>
                  </a:lnTo>
                  <a:lnTo>
                    <a:pt x="1448" y="254559"/>
                  </a:lnTo>
                  <a:lnTo>
                    <a:pt x="0" y="247396"/>
                  </a:lnTo>
                  <a:lnTo>
                    <a:pt x="0" y="18415"/>
                  </a:lnTo>
                  <a:close/>
                </a:path>
              </a:pathLst>
            </a:custGeom>
            <a:ln w="6350">
              <a:solidFill>
                <a:srgbClr val="000000"/>
              </a:solidFill>
            </a:ln>
          </p:spPr>
          <p:txBody>
            <a:bodyPr wrap="square" lIns="0" tIns="0" rIns="0" bIns="0" rtlCol="0"/>
            <a:lstStyle/>
            <a:p>
              <a:endParaRPr/>
            </a:p>
          </p:txBody>
        </p:sp>
      </p:grpSp>
      <p:sp>
        <p:nvSpPr>
          <p:cNvPr id="38" name="object 38"/>
          <p:cNvSpPr txBox="1"/>
          <p:nvPr/>
        </p:nvSpPr>
        <p:spPr>
          <a:xfrm>
            <a:off x="295757" y="4513326"/>
            <a:ext cx="3173730" cy="605155"/>
          </a:xfrm>
          <a:prstGeom prst="rect">
            <a:avLst/>
          </a:prstGeom>
        </p:spPr>
        <p:txBody>
          <a:bodyPr vert="horz" wrap="square" lIns="0" tIns="11430" rIns="0" bIns="0" rtlCol="0">
            <a:spAutoFit/>
          </a:bodyPr>
          <a:lstStyle/>
          <a:p>
            <a:pPr marL="166370" indent="-153670">
              <a:lnSpc>
                <a:spcPts val="890"/>
              </a:lnSpc>
              <a:spcBef>
                <a:spcPts val="90"/>
              </a:spcBef>
              <a:buChar char="○"/>
              <a:tabLst>
                <a:tab pos="166370" algn="l"/>
              </a:tabLst>
            </a:pPr>
            <a:r>
              <a:rPr sz="750" spc="-10" dirty="0">
                <a:latin typeface="Meiryo UI"/>
                <a:cs typeface="Meiryo UI"/>
              </a:rPr>
              <a:t>第</a:t>
            </a:r>
            <a:r>
              <a:rPr sz="750" dirty="0">
                <a:latin typeface="Meiryo UI"/>
                <a:cs typeface="Meiryo UI"/>
              </a:rPr>
              <a:t>1</a:t>
            </a:r>
            <a:r>
              <a:rPr sz="750" spc="-35" dirty="0">
                <a:latin typeface="Meiryo UI"/>
                <a:cs typeface="Meiryo UI"/>
              </a:rPr>
              <a:t>次提言 同種・類似の事故の未然防止を目的とした</a:t>
            </a:r>
            <a:endParaRPr sz="750">
              <a:latin typeface="Meiryo UI"/>
              <a:cs typeface="Meiryo UI"/>
            </a:endParaRPr>
          </a:p>
          <a:p>
            <a:pPr marL="198755">
              <a:lnSpc>
                <a:spcPts val="890"/>
              </a:lnSpc>
            </a:pPr>
            <a:r>
              <a:rPr sz="750" spc="-35" dirty="0">
                <a:latin typeface="Meiryo UI"/>
                <a:cs typeface="Meiryo UI"/>
              </a:rPr>
              <a:t>「全国特別重点調査の実地について」提言</a:t>
            </a:r>
            <a:r>
              <a:rPr sz="750" spc="-10" dirty="0">
                <a:latin typeface="Meiryo UI"/>
                <a:cs typeface="Meiryo UI"/>
              </a:rPr>
              <a:t>［2025.3.17］</a:t>
            </a:r>
            <a:endParaRPr sz="750">
              <a:latin typeface="Meiryo UI"/>
              <a:cs typeface="Meiryo UI"/>
            </a:endParaRPr>
          </a:p>
          <a:p>
            <a:pPr marL="166370" indent="-153670">
              <a:lnSpc>
                <a:spcPts val="890"/>
              </a:lnSpc>
              <a:spcBef>
                <a:spcPts val="1019"/>
              </a:spcBef>
              <a:buChar char="○"/>
              <a:tabLst>
                <a:tab pos="166370" algn="l"/>
              </a:tabLst>
            </a:pPr>
            <a:r>
              <a:rPr sz="750" spc="-10" dirty="0">
                <a:latin typeface="Meiryo UI"/>
                <a:cs typeface="Meiryo UI"/>
              </a:rPr>
              <a:t>第</a:t>
            </a:r>
            <a:r>
              <a:rPr sz="750" dirty="0">
                <a:latin typeface="Meiryo UI"/>
                <a:cs typeface="Meiryo UI"/>
              </a:rPr>
              <a:t>2</a:t>
            </a:r>
            <a:r>
              <a:rPr sz="750" spc="-35" dirty="0">
                <a:latin typeface="Meiryo UI"/>
                <a:cs typeface="Meiryo UI"/>
              </a:rPr>
              <a:t>次提言 国民とともに守る基礎インフラ上下水道のあり方</a:t>
            </a:r>
            <a:endParaRPr sz="750">
              <a:latin typeface="Meiryo UI"/>
              <a:cs typeface="Meiryo UI"/>
            </a:endParaRPr>
          </a:p>
          <a:p>
            <a:pPr marL="135890">
              <a:lnSpc>
                <a:spcPts val="890"/>
              </a:lnSpc>
            </a:pPr>
            <a:r>
              <a:rPr sz="750" spc="-10" dirty="0">
                <a:latin typeface="Meiryo UI"/>
                <a:cs typeface="Meiryo UI"/>
              </a:rPr>
              <a:t>～</a:t>
            </a:r>
            <a:r>
              <a:rPr sz="750" spc="-30" dirty="0">
                <a:latin typeface="Meiryo UI"/>
                <a:cs typeface="Meiryo UI"/>
              </a:rPr>
              <a:t>安全性確保を最優先する管路マネジメントの実現に向けて</a:t>
            </a:r>
            <a:r>
              <a:rPr sz="750" spc="-10" dirty="0">
                <a:latin typeface="Meiryo UI"/>
                <a:cs typeface="Meiryo UI"/>
              </a:rPr>
              <a:t>～［2025.5.28］</a:t>
            </a:r>
            <a:endParaRPr sz="750">
              <a:latin typeface="Meiryo UI"/>
              <a:cs typeface="Meiryo UI"/>
            </a:endParaRPr>
          </a:p>
        </p:txBody>
      </p:sp>
      <p:pic>
        <p:nvPicPr>
          <p:cNvPr id="39" name="object 39"/>
          <p:cNvPicPr/>
          <p:nvPr/>
        </p:nvPicPr>
        <p:blipFill>
          <a:blip r:embed="rId7" cstate="print"/>
          <a:stretch>
            <a:fillRect/>
          </a:stretch>
        </p:blipFill>
        <p:spPr>
          <a:xfrm>
            <a:off x="2253995" y="4328159"/>
            <a:ext cx="232410" cy="223265"/>
          </a:xfrm>
          <a:prstGeom prst="rect">
            <a:avLst/>
          </a:prstGeom>
        </p:spPr>
      </p:pic>
      <p:sp>
        <p:nvSpPr>
          <p:cNvPr id="40" name="object 40"/>
          <p:cNvSpPr txBox="1"/>
          <p:nvPr/>
        </p:nvSpPr>
        <p:spPr>
          <a:xfrm>
            <a:off x="2411095" y="4351146"/>
            <a:ext cx="951865" cy="151765"/>
          </a:xfrm>
          <a:prstGeom prst="rect">
            <a:avLst/>
          </a:prstGeom>
        </p:spPr>
        <p:txBody>
          <a:bodyPr vert="horz" wrap="square" lIns="0" tIns="15875" rIns="0" bIns="0" rtlCol="0">
            <a:spAutoFit/>
          </a:bodyPr>
          <a:lstStyle/>
          <a:p>
            <a:pPr marL="12700">
              <a:lnSpc>
                <a:spcPct val="100000"/>
              </a:lnSpc>
              <a:spcBef>
                <a:spcPts val="125"/>
              </a:spcBef>
            </a:pPr>
            <a:r>
              <a:rPr sz="800" spc="-10" dirty="0">
                <a:latin typeface="Meiryo UI"/>
                <a:cs typeface="Meiryo UI"/>
              </a:rPr>
              <a:t>有識者委員会の設置</a:t>
            </a:r>
            <a:endParaRPr sz="800">
              <a:latin typeface="Meiryo UI"/>
              <a:cs typeface="Meiryo UI"/>
            </a:endParaRPr>
          </a:p>
        </p:txBody>
      </p:sp>
      <p:sp>
        <p:nvSpPr>
          <p:cNvPr id="41" name="object 41"/>
          <p:cNvSpPr/>
          <p:nvPr/>
        </p:nvSpPr>
        <p:spPr>
          <a:xfrm>
            <a:off x="48050" y="5244617"/>
            <a:ext cx="3460115" cy="1334135"/>
          </a:xfrm>
          <a:custGeom>
            <a:avLst/>
            <a:gdLst/>
            <a:ahLst/>
            <a:cxnLst/>
            <a:rect l="l" t="t" r="r" b="b"/>
            <a:pathLst>
              <a:path w="3460115" h="1334134">
                <a:moveTo>
                  <a:pt x="0" y="1333754"/>
                </a:moveTo>
                <a:lnTo>
                  <a:pt x="3460115" y="1333754"/>
                </a:lnTo>
                <a:lnTo>
                  <a:pt x="3460115" y="0"/>
                </a:lnTo>
                <a:lnTo>
                  <a:pt x="0" y="0"/>
                </a:lnTo>
                <a:lnTo>
                  <a:pt x="0" y="1333754"/>
                </a:lnTo>
                <a:close/>
              </a:path>
            </a:pathLst>
          </a:custGeom>
          <a:ln w="19050">
            <a:solidFill>
              <a:srgbClr val="006FC0"/>
            </a:solidFill>
          </a:ln>
        </p:spPr>
        <p:txBody>
          <a:bodyPr wrap="square" lIns="0" tIns="0" rIns="0" bIns="0" rtlCol="0"/>
          <a:lstStyle/>
          <a:p>
            <a:endParaRPr/>
          </a:p>
        </p:txBody>
      </p:sp>
      <p:sp>
        <p:nvSpPr>
          <p:cNvPr id="42" name="object 42"/>
          <p:cNvSpPr txBox="1"/>
          <p:nvPr/>
        </p:nvSpPr>
        <p:spPr>
          <a:xfrm>
            <a:off x="57575" y="5551119"/>
            <a:ext cx="3441065" cy="862965"/>
          </a:xfrm>
          <a:prstGeom prst="rect">
            <a:avLst/>
          </a:prstGeom>
        </p:spPr>
        <p:txBody>
          <a:bodyPr vert="horz" wrap="square" lIns="0" tIns="15240" rIns="0" bIns="0" rtlCol="0">
            <a:spAutoFit/>
          </a:bodyPr>
          <a:lstStyle/>
          <a:p>
            <a:pPr marL="255904" indent="-173990">
              <a:lnSpc>
                <a:spcPct val="100000"/>
              </a:lnSpc>
              <a:spcBef>
                <a:spcPts val="120"/>
              </a:spcBef>
              <a:buChar char="○"/>
              <a:tabLst>
                <a:tab pos="255904" algn="l"/>
              </a:tabLst>
            </a:pPr>
            <a:r>
              <a:rPr sz="1000" spc="-5" dirty="0">
                <a:latin typeface="Meiryo UI"/>
                <a:cs typeface="Meiryo UI"/>
              </a:rPr>
              <a:t>インフラマネジメントの重要性と不具合のあった際の国民生活</a:t>
            </a:r>
            <a:endParaRPr sz="1000">
              <a:latin typeface="Meiryo UI"/>
              <a:cs typeface="Meiryo UI"/>
            </a:endParaRPr>
          </a:p>
          <a:p>
            <a:pPr marL="257175">
              <a:lnSpc>
                <a:spcPct val="100000"/>
              </a:lnSpc>
              <a:spcBef>
                <a:spcPts val="15"/>
              </a:spcBef>
            </a:pPr>
            <a:r>
              <a:rPr sz="1000" spc="-10" dirty="0">
                <a:latin typeface="Meiryo UI"/>
                <a:cs typeface="Meiryo UI"/>
              </a:rPr>
              <a:t>への影響の大きさを再認識</a:t>
            </a:r>
            <a:endParaRPr sz="1000">
              <a:latin typeface="Meiryo UI"/>
              <a:cs typeface="Meiryo UI"/>
            </a:endParaRPr>
          </a:p>
          <a:p>
            <a:pPr marL="257175" marR="74930" indent="-175260" algn="just">
              <a:lnSpc>
                <a:spcPct val="101499"/>
              </a:lnSpc>
              <a:spcBef>
                <a:spcPts val="500"/>
              </a:spcBef>
              <a:buChar char="○"/>
              <a:tabLst>
                <a:tab pos="257175" algn="l"/>
              </a:tabLst>
            </a:pPr>
            <a:r>
              <a:rPr sz="1000" spc="-5" dirty="0">
                <a:latin typeface="Meiryo UI"/>
                <a:cs typeface="Meiryo UI"/>
              </a:rPr>
              <a:t>令和７年１月２８日に発生した埼玉県八潮市道路陥没事故からみた、インフラ全般に共通する課題について整理し、</a:t>
            </a:r>
            <a:r>
              <a:rPr sz="1000" spc="-15" dirty="0">
                <a:latin typeface="Meiryo UI"/>
                <a:cs typeface="Meiryo UI"/>
              </a:rPr>
              <a:t>新たなインフラマネジメントに向けた５つの道すじを示す</a:t>
            </a:r>
            <a:endParaRPr sz="1000">
              <a:latin typeface="Meiryo UI"/>
              <a:cs typeface="Meiryo UI"/>
            </a:endParaRPr>
          </a:p>
        </p:txBody>
      </p:sp>
      <p:sp>
        <p:nvSpPr>
          <p:cNvPr id="43" name="object 43"/>
          <p:cNvSpPr/>
          <p:nvPr/>
        </p:nvSpPr>
        <p:spPr>
          <a:xfrm>
            <a:off x="3552952" y="5443982"/>
            <a:ext cx="166370" cy="831215"/>
          </a:xfrm>
          <a:custGeom>
            <a:avLst/>
            <a:gdLst/>
            <a:ahLst/>
            <a:cxnLst/>
            <a:rect l="l" t="t" r="r" b="b"/>
            <a:pathLst>
              <a:path w="166370" h="831214">
                <a:moveTo>
                  <a:pt x="83058" y="0"/>
                </a:moveTo>
                <a:lnTo>
                  <a:pt x="83058" y="207708"/>
                </a:lnTo>
                <a:lnTo>
                  <a:pt x="0" y="207708"/>
                </a:lnTo>
                <a:lnTo>
                  <a:pt x="0" y="623138"/>
                </a:lnTo>
                <a:lnTo>
                  <a:pt x="83058" y="623138"/>
                </a:lnTo>
                <a:lnTo>
                  <a:pt x="83058" y="830859"/>
                </a:lnTo>
                <a:lnTo>
                  <a:pt x="166115" y="415417"/>
                </a:lnTo>
                <a:lnTo>
                  <a:pt x="83058" y="0"/>
                </a:lnTo>
                <a:close/>
              </a:path>
            </a:pathLst>
          </a:custGeom>
          <a:solidFill>
            <a:srgbClr val="006FC0"/>
          </a:solidFill>
        </p:spPr>
        <p:txBody>
          <a:bodyPr wrap="square" lIns="0" tIns="0" rIns="0" bIns="0" rtlCol="0"/>
          <a:lstStyle/>
          <a:p>
            <a:endParaRPr/>
          </a:p>
        </p:txBody>
      </p:sp>
      <p:sp>
        <p:nvSpPr>
          <p:cNvPr id="44" name="object 44"/>
          <p:cNvSpPr txBox="1"/>
          <p:nvPr/>
        </p:nvSpPr>
        <p:spPr>
          <a:xfrm>
            <a:off x="74777" y="28203"/>
            <a:ext cx="7392034" cy="395605"/>
          </a:xfrm>
          <a:prstGeom prst="rect">
            <a:avLst/>
          </a:prstGeom>
        </p:spPr>
        <p:txBody>
          <a:bodyPr vert="horz" wrap="square" lIns="0" tIns="24130" rIns="0" bIns="0" rtlCol="0">
            <a:spAutoFit/>
          </a:bodyPr>
          <a:lstStyle/>
          <a:p>
            <a:pPr marL="12700">
              <a:lnSpc>
                <a:spcPct val="100000"/>
              </a:lnSpc>
              <a:spcBef>
                <a:spcPts val="190"/>
              </a:spcBef>
            </a:pPr>
            <a:r>
              <a:rPr sz="950" spc="-5" dirty="0">
                <a:solidFill>
                  <a:srgbClr val="006FC0"/>
                </a:solidFill>
                <a:latin typeface="HGP創英角ｺﾞｼｯｸUB"/>
                <a:cs typeface="HGP創英角ｺﾞｼｯｸUB"/>
              </a:rPr>
              <a:t>「下水道等に起因する大規模な道路陥没事故を踏まえた対策検討委員会」第３次提言</a:t>
            </a:r>
            <a:endParaRPr sz="950">
              <a:latin typeface="HGP創英角ｺﾞｼｯｸUB"/>
              <a:cs typeface="HGP創英角ｺﾞｼｯｸUB"/>
            </a:endParaRPr>
          </a:p>
          <a:p>
            <a:pPr marL="12700">
              <a:lnSpc>
                <a:spcPct val="100000"/>
              </a:lnSpc>
              <a:spcBef>
                <a:spcPts val="114"/>
              </a:spcBef>
            </a:pPr>
            <a:r>
              <a:rPr sz="1300" spc="-30" dirty="0">
                <a:solidFill>
                  <a:srgbClr val="006FC0"/>
                </a:solidFill>
                <a:latin typeface="HGP創英角ｺﾞｼｯｸUB"/>
                <a:cs typeface="HGP創英角ｺﾞｼｯｸUB"/>
              </a:rPr>
              <a:t>信頼されるインフラのためのマネジメントの戦略的転換  </a:t>
            </a:r>
            <a:r>
              <a:rPr sz="1100" spc="-20" dirty="0">
                <a:solidFill>
                  <a:srgbClr val="006FC0"/>
                </a:solidFill>
                <a:latin typeface="HGP創英角ｺﾞｼｯｸUB"/>
                <a:cs typeface="HGP創英角ｺﾞｼｯｸUB"/>
              </a:rPr>
              <a:t>Ⅱ．新たなインフラマネジメントに向けた５つの</a:t>
            </a:r>
            <a:r>
              <a:rPr sz="1100" spc="-930" dirty="0">
                <a:solidFill>
                  <a:srgbClr val="006FC0"/>
                </a:solidFill>
                <a:latin typeface="HGP創英角ｺﾞｼｯｸUB"/>
                <a:cs typeface="HGP創英角ｺﾞｼｯｸUB"/>
              </a:rPr>
              <a:t>道</a:t>
            </a:r>
            <a:r>
              <a:rPr sz="1100" spc="-10" dirty="0">
                <a:solidFill>
                  <a:srgbClr val="006FC0"/>
                </a:solidFill>
                <a:latin typeface="HGP創英角ｺﾞｼｯｸUB"/>
                <a:cs typeface="HGP創英角ｺﾞｼｯｸUB"/>
              </a:rPr>
              <a:t> </a:t>
            </a:r>
            <a:r>
              <a:rPr sz="1100" spc="25" dirty="0">
                <a:solidFill>
                  <a:srgbClr val="006FC0"/>
                </a:solidFill>
                <a:latin typeface="HGP創英角ｺﾞｼｯｸUB"/>
                <a:cs typeface="HGP創英角ｺﾞｼｯｸUB"/>
              </a:rPr>
              <a:t>すじ </a:t>
            </a:r>
            <a:r>
              <a:rPr sz="1300" spc="-15" dirty="0">
                <a:solidFill>
                  <a:srgbClr val="006FC0"/>
                </a:solidFill>
                <a:latin typeface="HGP創英角ｺﾞｼｯｸUB"/>
                <a:cs typeface="HGP創英角ｺﾞｼｯｸUB"/>
              </a:rPr>
              <a:t>(概要)</a:t>
            </a:r>
            <a:endParaRPr sz="1300">
              <a:latin typeface="HGP創英角ｺﾞｼｯｸUB"/>
              <a:cs typeface="HGP創英角ｺﾞｼｯｸUB"/>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690357" y="1587"/>
            <a:ext cx="1432141" cy="319087"/>
          </a:xfrm>
          <a:prstGeom prst="rect">
            <a:avLst/>
          </a:prstGeom>
        </p:spPr>
      </p:pic>
      <p:pic>
        <p:nvPicPr>
          <p:cNvPr id="3" name="object 3"/>
          <p:cNvPicPr/>
          <p:nvPr/>
        </p:nvPicPr>
        <p:blipFill>
          <a:blip r:embed="rId3" cstate="print"/>
          <a:stretch>
            <a:fillRect/>
          </a:stretch>
        </p:blipFill>
        <p:spPr>
          <a:xfrm>
            <a:off x="505326" y="1561816"/>
            <a:ext cx="8058631" cy="4153143"/>
          </a:xfrm>
          <a:prstGeom prst="rect">
            <a:avLst/>
          </a:prstGeom>
        </p:spPr>
      </p:pic>
      <p:sp>
        <p:nvSpPr>
          <p:cNvPr id="4" name="object 4" descr="$PPTXTitle"/>
          <p:cNvSpPr txBox="1">
            <a:spLocks noGrp="1"/>
          </p:cNvSpPr>
          <p:nvPr>
            <p:ph type="title"/>
          </p:nvPr>
        </p:nvSpPr>
        <p:spPr>
          <a:xfrm>
            <a:off x="176827" y="156886"/>
            <a:ext cx="8229600" cy="443711"/>
          </a:xfrm>
          <a:prstGeom prst="rect">
            <a:avLst/>
          </a:prstGeom>
        </p:spPr>
        <p:txBody>
          <a:bodyPr vert="horz" wrap="square" lIns="0" tIns="12700" rIns="0" bIns="0" rtlCol="0">
            <a:spAutoFit/>
          </a:bodyPr>
          <a:lstStyle/>
          <a:p>
            <a:pPr marL="3810">
              <a:lnSpc>
                <a:spcPct val="100000"/>
              </a:lnSpc>
              <a:spcBef>
                <a:spcPts val="100"/>
              </a:spcBef>
            </a:pPr>
            <a:r>
              <a:rPr sz="2800" spc="-35" dirty="0">
                <a:latin typeface="Meiryo UI"/>
                <a:cs typeface="Meiryo UI"/>
              </a:rPr>
              <a:t>インフラの管理体制の現状</a:t>
            </a:r>
            <a:r>
              <a:rPr sz="2800" spc="-30" dirty="0">
                <a:latin typeface="Meiryo UI"/>
                <a:cs typeface="Meiryo UI"/>
              </a:rPr>
              <a:t>（各分野の管理者割合</a:t>
            </a:r>
            <a:r>
              <a:rPr sz="2800" spc="-50" dirty="0">
                <a:latin typeface="Meiryo UI"/>
                <a:cs typeface="Meiryo UI"/>
              </a:rPr>
              <a:t>）</a:t>
            </a:r>
          </a:p>
        </p:txBody>
      </p:sp>
      <p:sp>
        <p:nvSpPr>
          <p:cNvPr id="5" name="object 5"/>
          <p:cNvSpPr txBox="1"/>
          <p:nvPr/>
        </p:nvSpPr>
        <p:spPr>
          <a:xfrm>
            <a:off x="55556" y="797623"/>
            <a:ext cx="9003665" cy="368935"/>
          </a:xfrm>
          <a:prstGeom prst="rect">
            <a:avLst/>
          </a:prstGeom>
          <a:ln w="15875">
            <a:solidFill>
              <a:srgbClr val="000000"/>
            </a:solidFill>
          </a:ln>
        </p:spPr>
        <p:txBody>
          <a:bodyPr vert="horz" wrap="square" lIns="0" tIns="102235" rIns="0" bIns="0" rtlCol="0">
            <a:spAutoFit/>
          </a:bodyPr>
          <a:lstStyle/>
          <a:p>
            <a:pPr marL="450215" indent="-351155">
              <a:lnSpc>
                <a:spcPct val="100000"/>
              </a:lnSpc>
              <a:spcBef>
                <a:spcPts val="805"/>
              </a:spcBef>
              <a:buChar char="○"/>
              <a:tabLst>
                <a:tab pos="450215" algn="l"/>
              </a:tabLst>
            </a:pPr>
            <a:r>
              <a:rPr sz="1650" spc="-10" dirty="0">
                <a:latin typeface="Meiryo UI"/>
                <a:cs typeface="Meiryo UI"/>
              </a:rPr>
              <a:t>各分野において、</a:t>
            </a:r>
            <a:r>
              <a:rPr sz="1650" b="1" u="sng" spc="-15" dirty="0">
                <a:solidFill>
                  <a:srgbClr val="FF0066"/>
                </a:solidFill>
                <a:uFill>
                  <a:solidFill>
                    <a:srgbClr val="FF0066"/>
                  </a:solidFill>
                </a:uFill>
                <a:latin typeface="Meiryo UI"/>
                <a:cs typeface="Meiryo UI"/>
              </a:rPr>
              <a:t>地方公共団体等が管理するインフラが多い</a:t>
            </a:r>
            <a:r>
              <a:rPr sz="1650" u="none" spc="-50" dirty="0">
                <a:latin typeface="Meiryo UI"/>
                <a:cs typeface="Meiryo UI"/>
              </a:rPr>
              <a:t>。</a:t>
            </a:r>
            <a:endParaRPr sz="1650">
              <a:latin typeface="Meiryo UI"/>
              <a:cs typeface="Meiryo UI"/>
            </a:endParaRPr>
          </a:p>
        </p:txBody>
      </p:sp>
      <p:sp>
        <p:nvSpPr>
          <p:cNvPr id="6" name="object 6"/>
          <p:cNvSpPr txBox="1"/>
          <p:nvPr/>
        </p:nvSpPr>
        <p:spPr>
          <a:xfrm>
            <a:off x="702360" y="2733547"/>
            <a:ext cx="819785" cy="173990"/>
          </a:xfrm>
          <a:prstGeom prst="rect">
            <a:avLst/>
          </a:prstGeom>
        </p:spPr>
        <p:txBody>
          <a:bodyPr vert="horz" wrap="square" lIns="0" tIns="15240" rIns="0" bIns="0" rtlCol="0">
            <a:spAutoFit/>
          </a:bodyPr>
          <a:lstStyle/>
          <a:p>
            <a:pPr marL="12700">
              <a:lnSpc>
                <a:spcPct val="100000"/>
              </a:lnSpc>
              <a:spcBef>
                <a:spcPts val="120"/>
              </a:spcBef>
            </a:pPr>
            <a:r>
              <a:rPr sz="950" dirty="0">
                <a:solidFill>
                  <a:srgbClr val="4086C7"/>
                </a:solidFill>
                <a:latin typeface="Meiryo UI"/>
                <a:cs typeface="Meiryo UI"/>
              </a:rPr>
              <a:t>約46,000</a:t>
            </a:r>
            <a:r>
              <a:rPr sz="950" spc="-25" dirty="0">
                <a:solidFill>
                  <a:srgbClr val="4086C7"/>
                </a:solidFill>
                <a:latin typeface="Meiryo UI"/>
                <a:cs typeface="Meiryo UI"/>
              </a:rPr>
              <a:t>施設</a:t>
            </a:r>
            <a:endParaRPr sz="950">
              <a:latin typeface="Meiryo UI"/>
              <a:cs typeface="Meiryo UI"/>
            </a:endParaRPr>
          </a:p>
        </p:txBody>
      </p:sp>
      <p:sp>
        <p:nvSpPr>
          <p:cNvPr id="7" name="object 7"/>
          <p:cNvSpPr txBox="1"/>
          <p:nvPr/>
        </p:nvSpPr>
        <p:spPr>
          <a:xfrm>
            <a:off x="928522" y="3193160"/>
            <a:ext cx="612775" cy="173990"/>
          </a:xfrm>
          <a:prstGeom prst="rect">
            <a:avLst/>
          </a:prstGeom>
        </p:spPr>
        <p:txBody>
          <a:bodyPr vert="horz" wrap="square" lIns="0" tIns="15240" rIns="0" bIns="0" rtlCol="0">
            <a:spAutoFit/>
          </a:bodyPr>
          <a:lstStyle/>
          <a:p>
            <a:pPr marL="12700">
              <a:lnSpc>
                <a:spcPct val="100000"/>
              </a:lnSpc>
              <a:spcBef>
                <a:spcPts val="120"/>
              </a:spcBef>
            </a:pPr>
            <a:r>
              <a:rPr sz="950" dirty="0">
                <a:solidFill>
                  <a:srgbClr val="4086C7"/>
                </a:solidFill>
                <a:latin typeface="Meiryo UI"/>
                <a:cs typeface="Meiryo UI"/>
              </a:rPr>
              <a:t>約74万</a:t>
            </a:r>
            <a:r>
              <a:rPr sz="950" spc="-25" dirty="0">
                <a:solidFill>
                  <a:srgbClr val="4086C7"/>
                </a:solidFill>
                <a:latin typeface="Meiryo UI"/>
                <a:cs typeface="Meiryo UI"/>
              </a:rPr>
              <a:t>km</a:t>
            </a:r>
            <a:endParaRPr sz="950">
              <a:latin typeface="Meiryo UI"/>
              <a:cs typeface="Meiryo UI"/>
            </a:endParaRPr>
          </a:p>
        </p:txBody>
      </p:sp>
      <p:sp>
        <p:nvSpPr>
          <p:cNvPr id="8" name="object 8"/>
          <p:cNvSpPr txBox="1"/>
          <p:nvPr/>
        </p:nvSpPr>
        <p:spPr>
          <a:xfrm>
            <a:off x="765454" y="4505705"/>
            <a:ext cx="819785" cy="173990"/>
          </a:xfrm>
          <a:prstGeom prst="rect">
            <a:avLst/>
          </a:prstGeom>
        </p:spPr>
        <p:txBody>
          <a:bodyPr vert="horz" wrap="square" lIns="0" tIns="15240" rIns="0" bIns="0" rtlCol="0">
            <a:spAutoFit/>
          </a:bodyPr>
          <a:lstStyle/>
          <a:p>
            <a:pPr marL="12700">
              <a:lnSpc>
                <a:spcPct val="100000"/>
              </a:lnSpc>
              <a:spcBef>
                <a:spcPts val="120"/>
              </a:spcBef>
            </a:pPr>
            <a:r>
              <a:rPr sz="950" dirty="0">
                <a:solidFill>
                  <a:srgbClr val="4086C7"/>
                </a:solidFill>
                <a:latin typeface="Meiryo UI"/>
                <a:cs typeface="Meiryo UI"/>
              </a:rPr>
              <a:t>約62,000</a:t>
            </a:r>
            <a:r>
              <a:rPr sz="950" spc="-25" dirty="0">
                <a:solidFill>
                  <a:srgbClr val="4086C7"/>
                </a:solidFill>
                <a:latin typeface="Meiryo UI"/>
                <a:cs typeface="Meiryo UI"/>
              </a:rPr>
              <a:t>施設</a:t>
            </a:r>
            <a:endParaRPr sz="950">
              <a:latin typeface="Meiryo UI"/>
              <a:cs typeface="Meiryo UI"/>
            </a:endParaRPr>
          </a:p>
        </p:txBody>
      </p:sp>
      <p:sp>
        <p:nvSpPr>
          <p:cNvPr id="9" name="object 9"/>
          <p:cNvSpPr txBox="1"/>
          <p:nvPr/>
        </p:nvSpPr>
        <p:spPr>
          <a:xfrm>
            <a:off x="874877" y="5337175"/>
            <a:ext cx="672465" cy="173990"/>
          </a:xfrm>
          <a:prstGeom prst="rect">
            <a:avLst/>
          </a:prstGeom>
        </p:spPr>
        <p:txBody>
          <a:bodyPr vert="horz" wrap="square" lIns="0" tIns="15240" rIns="0" bIns="0" rtlCol="0">
            <a:spAutoFit/>
          </a:bodyPr>
          <a:lstStyle/>
          <a:p>
            <a:pPr marL="12700">
              <a:lnSpc>
                <a:spcPct val="100000"/>
              </a:lnSpc>
              <a:spcBef>
                <a:spcPts val="120"/>
              </a:spcBef>
            </a:pPr>
            <a:r>
              <a:rPr sz="950" dirty="0">
                <a:solidFill>
                  <a:srgbClr val="4086C7"/>
                </a:solidFill>
                <a:latin typeface="Meiryo UI"/>
                <a:cs typeface="Meiryo UI"/>
              </a:rPr>
              <a:t>約11</a:t>
            </a:r>
            <a:r>
              <a:rPr sz="950" spc="-20" dirty="0">
                <a:solidFill>
                  <a:srgbClr val="4086C7"/>
                </a:solidFill>
                <a:latin typeface="Meiryo UI"/>
                <a:cs typeface="Meiryo UI"/>
              </a:rPr>
              <a:t>万施設</a:t>
            </a:r>
            <a:endParaRPr sz="950">
              <a:latin typeface="Meiryo UI"/>
              <a:cs typeface="Meiryo UI"/>
            </a:endParaRPr>
          </a:p>
        </p:txBody>
      </p:sp>
      <p:sp>
        <p:nvSpPr>
          <p:cNvPr id="10" name="object 10"/>
          <p:cNvSpPr txBox="1"/>
          <p:nvPr/>
        </p:nvSpPr>
        <p:spPr>
          <a:xfrm>
            <a:off x="1388110" y="1314704"/>
            <a:ext cx="1038860" cy="180975"/>
          </a:xfrm>
          <a:prstGeom prst="rect">
            <a:avLst/>
          </a:prstGeom>
        </p:spPr>
        <p:txBody>
          <a:bodyPr vert="horz" wrap="square" lIns="0" tIns="15240" rIns="0" bIns="0" rtlCol="0">
            <a:spAutoFit/>
          </a:bodyPr>
          <a:lstStyle/>
          <a:p>
            <a:pPr marL="12700">
              <a:lnSpc>
                <a:spcPct val="100000"/>
              </a:lnSpc>
              <a:spcBef>
                <a:spcPts val="120"/>
              </a:spcBef>
            </a:pPr>
            <a:r>
              <a:rPr sz="1000" b="1" dirty="0">
                <a:latin typeface="Meiryo UI"/>
                <a:cs typeface="Meiryo UI"/>
              </a:rPr>
              <a:t>高速道路会社</a:t>
            </a:r>
            <a:r>
              <a:rPr sz="1000" b="1" spc="-25" dirty="0">
                <a:latin typeface="Meiryo UI"/>
                <a:cs typeface="Meiryo UI"/>
              </a:rPr>
              <a:t>3%</a:t>
            </a:r>
            <a:endParaRPr sz="1000">
              <a:latin typeface="Meiryo UI"/>
              <a:cs typeface="Meiryo UI"/>
            </a:endParaRPr>
          </a:p>
        </p:txBody>
      </p:sp>
      <p:sp>
        <p:nvSpPr>
          <p:cNvPr id="11" name="object 11"/>
          <p:cNvSpPr txBox="1"/>
          <p:nvPr/>
        </p:nvSpPr>
        <p:spPr>
          <a:xfrm>
            <a:off x="5909564" y="1797507"/>
            <a:ext cx="351155" cy="181610"/>
          </a:xfrm>
          <a:prstGeom prst="rect">
            <a:avLst/>
          </a:prstGeom>
        </p:spPr>
        <p:txBody>
          <a:bodyPr vert="horz" wrap="square" lIns="0" tIns="15240" rIns="0" bIns="0" rtlCol="0">
            <a:spAutoFit/>
          </a:bodyPr>
          <a:lstStyle/>
          <a:p>
            <a:pPr marL="12700">
              <a:lnSpc>
                <a:spcPct val="100000"/>
              </a:lnSpc>
              <a:spcBef>
                <a:spcPts val="120"/>
              </a:spcBef>
            </a:pPr>
            <a:r>
              <a:rPr sz="1000" b="1" spc="-25" dirty="0">
                <a:latin typeface="Meiryo UI"/>
                <a:cs typeface="Meiryo UI"/>
              </a:rPr>
              <a:t>65%</a:t>
            </a:r>
            <a:endParaRPr sz="1000">
              <a:latin typeface="Meiryo UI"/>
              <a:cs typeface="Meiryo UI"/>
            </a:endParaRPr>
          </a:p>
        </p:txBody>
      </p:sp>
      <p:sp>
        <p:nvSpPr>
          <p:cNvPr id="12" name="object 12"/>
          <p:cNvSpPr txBox="1"/>
          <p:nvPr/>
        </p:nvSpPr>
        <p:spPr>
          <a:xfrm>
            <a:off x="5196585" y="2228214"/>
            <a:ext cx="351155" cy="180975"/>
          </a:xfrm>
          <a:prstGeom prst="rect">
            <a:avLst/>
          </a:prstGeom>
        </p:spPr>
        <p:txBody>
          <a:bodyPr vert="horz" wrap="square" lIns="0" tIns="15240" rIns="0" bIns="0" rtlCol="0">
            <a:spAutoFit/>
          </a:bodyPr>
          <a:lstStyle/>
          <a:p>
            <a:pPr marL="12700">
              <a:lnSpc>
                <a:spcPct val="100000"/>
              </a:lnSpc>
              <a:spcBef>
                <a:spcPts val="120"/>
              </a:spcBef>
            </a:pPr>
            <a:r>
              <a:rPr sz="1000" b="1" spc="-25" dirty="0">
                <a:latin typeface="Meiryo UI"/>
                <a:cs typeface="Meiryo UI"/>
              </a:rPr>
              <a:t>45%</a:t>
            </a:r>
            <a:endParaRPr sz="1000">
              <a:latin typeface="Meiryo UI"/>
              <a:cs typeface="Meiryo UI"/>
            </a:endParaRPr>
          </a:p>
        </p:txBody>
      </p:sp>
      <p:sp>
        <p:nvSpPr>
          <p:cNvPr id="13" name="object 13"/>
          <p:cNvSpPr txBox="1"/>
          <p:nvPr/>
        </p:nvSpPr>
        <p:spPr>
          <a:xfrm>
            <a:off x="6910831" y="2216912"/>
            <a:ext cx="262890" cy="180975"/>
          </a:xfrm>
          <a:prstGeom prst="rect">
            <a:avLst/>
          </a:prstGeom>
        </p:spPr>
        <p:txBody>
          <a:bodyPr vert="horz" wrap="square" lIns="0" tIns="15240" rIns="0" bIns="0" rtlCol="0">
            <a:spAutoFit/>
          </a:bodyPr>
          <a:lstStyle/>
          <a:p>
            <a:pPr marL="12700">
              <a:lnSpc>
                <a:spcPct val="100000"/>
              </a:lnSpc>
              <a:spcBef>
                <a:spcPts val="120"/>
              </a:spcBef>
            </a:pPr>
            <a:r>
              <a:rPr sz="1000" b="1" spc="-25" dirty="0">
                <a:latin typeface="Meiryo UI"/>
                <a:cs typeface="Meiryo UI"/>
              </a:rPr>
              <a:t>3%</a:t>
            </a:r>
            <a:endParaRPr sz="1000">
              <a:latin typeface="Meiryo UI"/>
              <a:cs typeface="Meiryo UI"/>
            </a:endParaRPr>
          </a:p>
        </p:txBody>
      </p:sp>
      <p:sp>
        <p:nvSpPr>
          <p:cNvPr id="14" name="object 14"/>
          <p:cNvSpPr txBox="1"/>
          <p:nvPr/>
        </p:nvSpPr>
        <p:spPr>
          <a:xfrm>
            <a:off x="7840471" y="2216912"/>
            <a:ext cx="351155" cy="180975"/>
          </a:xfrm>
          <a:prstGeom prst="rect">
            <a:avLst/>
          </a:prstGeom>
        </p:spPr>
        <p:txBody>
          <a:bodyPr vert="horz" wrap="square" lIns="0" tIns="15240" rIns="0" bIns="0" rtlCol="0">
            <a:spAutoFit/>
          </a:bodyPr>
          <a:lstStyle/>
          <a:p>
            <a:pPr marL="12700">
              <a:lnSpc>
                <a:spcPct val="100000"/>
              </a:lnSpc>
              <a:spcBef>
                <a:spcPts val="120"/>
              </a:spcBef>
            </a:pPr>
            <a:r>
              <a:rPr sz="1000" b="1" spc="-25" dirty="0">
                <a:latin typeface="Meiryo UI"/>
                <a:cs typeface="Meiryo UI"/>
              </a:rPr>
              <a:t>19%</a:t>
            </a:r>
            <a:endParaRPr sz="1000">
              <a:latin typeface="Meiryo UI"/>
              <a:cs typeface="Meiryo UI"/>
            </a:endParaRPr>
          </a:p>
        </p:txBody>
      </p:sp>
      <p:sp>
        <p:nvSpPr>
          <p:cNvPr id="15" name="object 15"/>
          <p:cNvSpPr txBox="1"/>
          <p:nvPr/>
        </p:nvSpPr>
        <p:spPr>
          <a:xfrm>
            <a:off x="5861050" y="3068574"/>
            <a:ext cx="351155" cy="180975"/>
          </a:xfrm>
          <a:prstGeom prst="rect">
            <a:avLst/>
          </a:prstGeom>
        </p:spPr>
        <p:txBody>
          <a:bodyPr vert="horz" wrap="square" lIns="0" tIns="15240" rIns="0" bIns="0" rtlCol="0">
            <a:spAutoFit/>
          </a:bodyPr>
          <a:lstStyle/>
          <a:p>
            <a:pPr marL="12700">
              <a:lnSpc>
                <a:spcPct val="100000"/>
              </a:lnSpc>
              <a:spcBef>
                <a:spcPts val="120"/>
              </a:spcBef>
            </a:pPr>
            <a:r>
              <a:rPr sz="1000" b="1" spc="-25" dirty="0">
                <a:latin typeface="Meiryo UI"/>
                <a:cs typeface="Meiryo UI"/>
              </a:rPr>
              <a:t>81%</a:t>
            </a:r>
            <a:endParaRPr sz="1000">
              <a:latin typeface="Meiryo UI"/>
              <a:cs typeface="Meiryo UI"/>
            </a:endParaRPr>
          </a:p>
        </p:txBody>
      </p:sp>
      <p:sp>
        <p:nvSpPr>
          <p:cNvPr id="16" name="object 16"/>
          <p:cNvSpPr txBox="1"/>
          <p:nvPr/>
        </p:nvSpPr>
        <p:spPr>
          <a:xfrm>
            <a:off x="5845555" y="3498595"/>
            <a:ext cx="351155" cy="180975"/>
          </a:xfrm>
          <a:prstGeom prst="rect">
            <a:avLst/>
          </a:prstGeom>
        </p:spPr>
        <p:txBody>
          <a:bodyPr vert="horz" wrap="square" lIns="0" tIns="15240" rIns="0" bIns="0" rtlCol="0">
            <a:spAutoFit/>
          </a:bodyPr>
          <a:lstStyle/>
          <a:p>
            <a:pPr marL="12700">
              <a:lnSpc>
                <a:spcPct val="100000"/>
              </a:lnSpc>
              <a:spcBef>
                <a:spcPts val="120"/>
              </a:spcBef>
            </a:pPr>
            <a:r>
              <a:rPr sz="1000" b="1" spc="-25" dirty="0">
                <a:latin typeface="Meiryo UI"/>
                <a:cs typeface="Meiryo UI"/>
              </a:rPr>
              <a:t>75%</a:t>
            </a:r>
            <a:endParaRPr sz="1000">
              <a:latin typeface="Meiryo UI"/>
              <a:cs typeface="Meiryo UI"/>
            </a:endParaRPr>
          </a:p>
        </p:txBody>
      </p:sp>
      <p:sp>
        <p:nvSpPr>
          <p:cNvPr id="17" name="object 17"/>
          <p:cNvSpPr txBox="1"/>
          <p:nvPr/>
        </p:nvSpPr>
        <p:spPr>
          <a:xfrm>
            <a:off x="5179314" y="4795265"/>
            <a:ext cx="351155" cy="180975"/>
          </a:xfrm>
          <a:prstGeom prst="rect">
            <a:avLst/>
          </a:prstGeom>
        </p:spPr>
        <p:txBody>
          <a:bodyPr vert="horz" wrap="square" lIns="0" tIns="15240" rIns="0" bIns="0" rtlCol="0">
            <a:spAutoFit/>
          </a:bodyPr>
          <a:lstStyle/>
          <a:p>
            <a:pPr marL="12700">
              <a:lnSpc>
                <a:spcPct val="100000"/>
              </a:lnSpc>
              <a:spcBef>
                <a:spcPts val="120"/>
              </a:spcBef>
            </a:pPr>
            <a:r>
              <a:rPr sz="1000" b="1" spc="-25" dirty="0">
                <a:latin typeface="Meiryo UI"/>
                <a:cs typeface="Meiryo UI"/>
              </a:rPr>
              <a:t>19%</a:t>
            </a:r>
            <a:endParaRPr sz="1000">
              <a:latin typeface="Meiryo UI"/>
              <a:cs typeface="Meiryo UI"/>
            </a:endParaRPr>
          </a:p>
        </p:txBody>
      </p:sp>
      <p:sp>
        <p:nvSpPr>
          <p:cNvPr id="18" name="object 18"/>
          <p:cNvSpPr txBox="1"/>
          <p:nvPr/>
        </p:nvSpPr>
        <p:spPr>
          <a:xfrm>
            <a:off x="7259828" y="4803394"/>
            <a:ext cx="351155" cy="180975"/>
          </a:xfrm>
          <a:prstGeom prst="rect">
            <a:avLst/>
          </a:prstGeom>
        </p:spPr>
        <p:txBody>
          <a:bodyPr vert="horz" wrap="square" lIns="0" tIns="15240" rIns="0" bIns="0" rtlCol="0">
            <a:spAutoFit/>
          </a:bodyPr>
          <a:lstStyle/>
          <a:p>
            <a:pPr marL="12700">
              <a:lnSpc>
                <a:spcPct val="100000"/>
              </a:lnSpc>
              <a:spcBef>
                <a:spcPts val="120"/>
              </a:spcBef>
            </a:pPr>
            <a:r>
              <a:rPr sz="1000" b="1" spc="-25" dirty="0">
                <a:latin typeface="Meiryo UI"/>
                <a:cs typeface="Meiryo UI"/>
              </a:rPr>
              <a:t>39%</a:t>
            </a:r>
            <a:endParaRPr sz="1000">
              <a:latin typeface="Meiryo UI"/>
              <a:cs typeface="Meiryo UI"/>
            </a:endParaRPr>
          </a:p>
        </p:txBody>
      </p:sp>
      <p:sp>
        <p:nvSpPr>
          <p:cNvPr id="19" name="object 19"/>
          <p:cNvSpPr txBox="1"/>
          <p:nvPr/>
        </p:nvSpPr>
        <p:spPr>
          <a:xfrm>
            <a:off x="1816100" y="5264277"/>
            <a:ext cx="396875" cy="180975"/>
          </a:xfrm>
          <a:prstGeom prst="rect">
            <a:avLst/>
          </a:prstGeom>
        </p:spPr>
        <p:txBody>
          <a:bodyPr vert="horz" wrap="square" lIns="0" tIns="15240" rIns="0" bIns="0" rtlCol="0">
            <a:spAutoFit/>
          </a:bodyPr>
          <a:lstStyle/>
          <a:p>
            <a:pPr marL="12700">
              <a:lnSpc>
                <a:spcPct val="100000"/>
              </a:lnSpc>
              <a:spcBef>
                <a:spcPts val="120"/>
              </a:spcBef>
            </a:pPr>
            <a:r>
              <a:rPr sz="1000" b="1" spc="-20" dirty="0">
                <a:latin typeface="Meiryo UI"/>
                <a:cs typeface="Meiryo UI"/>
              </a:rPr>
              <a:t>0.5%</a:t>
            </a:r>
            <a:endParaRPr sz="1000">
              <a:latin typeface="Meiryo UI"/>
              <a:cs typeface="Meiryo UI"/>
            </a:endParaRPr>
          </a:p>
        </p:txBody>
      </p:sp>
      <p:sp>
        <p:nvSpPr>
          <p:cNvPr id="20" name="object 20"/>
          <p:cNvSpPr txBox="1"/>
          <p:nvPr/>
        </p:nvSpPr>
        <p:spPr>
          <a:xfrm>
            <a:off x="2577210" y="5060695"/>
            <a:ext cx="414020" cy="180975"/>
          </a:xfrm>
          <a:prstGeom prst="rect">
            <a:avLst/>
          </a:prstGeom>
        </p:spPr>
        <p:txBody>
          <a:bodyPr vert="horz" wrap="square" lIns="0" tIns="15240" rIns="0" bIns="0" rtlCol="0">
            <a:spAutoFit/>
          </a:bodyPr>
          <a:lstStyle/>
          <a:p>
            <a:pPr marL="12700">
              <a:lnSpc>
                <a:spcPct val="100000"/>
              </a:lnSpc>
              <a:spcBef>
                <a:spcPts val="120"/>
              </a:spcBef>
            </a:pPr>
            <a:r>
              <a:rPr sz="1000" b="1" spc="-20" dirty="0">
                <a:latin typeface="Meiryo UI"/>
                <a:cs typeface="Meiryo UI"/>
              </a:rPr>
              <a:t>政令市</a:t>
            </a:r>
            <a:endParaRPr sz="1000">
              <a:latin typeface="Meiryo UI"/>
              <a:cs typeface="Meiryo UI"/>
            </a:endParaRPr>
          </a:p>
        </p:txBody>
      </p:sp>
      <p:sp>
        <p:nvSpPr>
          <p:cNvPr id="21" name="object 21"/>
          <p:cNvSpPr txBox="1"/>
          <p:nvPr/>
        </p:nvSpPr>
        <p:spPr>
          <a:xfrm>
            <a:off x="6572757" y="5259070"/>
            <a:ext cx="351155" cy="180975"/>
          </a:xfrm>
          <a:prstGeom prst="rect">
            <a:avLst/>
          </a:prstGeom>
        </p:spPr>
        <p:txBody>
          <a:bodyPr vert="horz" wrap="square" lIns="0" tIns="15240" rIns="0" bIns="0" rtlCol="0">
            <a:spAutoFit/>
          </a:bodyPr>
          <a:lstStyle/>
          <a:p>
            <a:pPr marL="12700">
              <a:lnSpc>
                <a:spcPct val="100000"/>
              </a:lnSpc>
              <a:spcBef>
                <a:spcPts val="120"/>
              </a:spcBef>
            </a:pPr>
            <a:r>
              <a:rPr sz="1000" b="1" spc="-25" dirty="0">
                <a:latin typeface="Meiryo UI"/>
                <a:cs typeface="Meiryo UI"/>
              </a:rPr>
              <a:t>76%</a:t>
            </a:r>
            <a:endParaRPr sz="1000">
              <a:latin typeface="Meiryo UI"/>
              <a:cs typeface="Meiryo UI"/>
            </a:endParaRPr>
          </a:p>
        </p:txBody>
      </p:sp>
      <p:sp>
        <p:nvSpPr>
          <p:cNvPr id="22" name="object 22"/>
          <p:cNvSpPr txBox="1"/>
          <p:nvPr/>
        </p:nvSpPr>
        <p:spPr>
          <a:xfrm>
            <a:off x="1723389" y="4965572"/>
            <a:ext cx="655955" cy="180975"/>
          </a:xfrm>
          <a:prstGeom prst="rect">
            <a:avLst/>
          </a:prstGeom>
        </p:spPr>
        <p:txBody>
          <a:bodyPr vert="horz" wrap="square" lIns="0" tIns="15240" rIns="0" bIns="0" rtlCol="0">
            <a:spAutoFit/>
          </a:bodyPr>
          <a:lstStyle/>
          <a:p>
            <a:pPr marL="12700">
              <a:lnSpc>
                <a:spcPct val="100000"/>
              </a:lnSpc>
              <a:spcBef>
                <a:spcPts val="120"/>
              </a:spcBef>
            </a:pPr>
            <a:r>
              <a:rPr sz="1000" b="1" spc="5" dirty="0">
                <a:latin typeface="Meiryo UI"/>
                <a:cs typeface="Meiryo UI"/>
              </a:rPr>
              <a:t>国 </a:t>
            </a:r>
            <a:r>
              <a:rPr sz="1000" b="1" spc="-20" dirty="0">
                <a:latin typeface="Meiryo UI"/>
                <a:cs typeface="Meiryo UI"/>
              </a:rPr>
              <a:t>0.01%</a:t>
            </a:r>
            <a:endParaRPr sz="1000">
              <a:latin typeface="Meiryo UI"/>
              <a:cs typeface="Meiryo UI"/>
            </a:endParaRPr>
          </a:p>
        </p:txBody>
      </p:sp>
      <p:grpSp>
        <p:nvGrpSpPr>
          <p:cNvPr id="23" name="object 23"/>
          <p:cNvGrpSpPr/>
          <p:nvPr/>
        </p:nvGrpSpPr>
        <p:grpSpPr>
          <a:xfrm>
            <a:off x="6888670" y="1194053"/>
            <a:ext cx="2233930" cy="358140"/>
            <a:chOff x="6888670" y="1194053"/>
            <a:chExt cx="2233930" cy="358140"/>
          </a:xfrm>
        </p:grpSpPr>
        <p:sp>
          <p:nvSpPr>
            <p:cNvPr id="24" name="object 24"/>
            <p:cNvSpPr/>
            <p:nvPr/>
          </p:nvSpPr>
          <p:spPr>
            <a:xfrm>
              <a:off x="6893432" y="1198816"/>
              <a:ext cx="2224405" cy="348615"/>
            </a:xfrm>
            <a:custGeom>
              <a:avLst/>
              <a:gdLst/>
              <a:ahLst/>
              <a:cxnLst/>
              <a:rect l="l" t="t" r="r" b="b"/>
              <a:pathLst>
                <a:path w="2224404" h="348615">
                  <a:moveTo>
                    <a:pt x="2224024" y="0"/>
                  </a:moveTo>
                  <a:lnTo>
                    <a:pt x="0" y="0"/>
                  </a:lnTo>
                  <a:lnTo>
                    <a:pt x="0" y="348043"/>
                  </a:lnTo>
                  <a:lnTo>
                    <a:pt x="2224024" y="348043"/>
                  </a:lnTo>
                  <a:lnTo>
                    <a:pt x="2224024" y="0"/>
                  </a:lnTo>
                  <a:close/>
                </a:path>
              </a:pathLst>
            </a:custGeom>
            <a:solidFill>
              <a:srgbClr val="FFFFFF"/>
            </a:solidFill>
          </p:spPr>
          <p:txBody>
            <a:bodyPr wrap="square" lIns="0" tIns="0" rIns="0" bIns="0" rtlCol="0"/>
            <a:lstStyle/>
            <a:p>
              <a:endParaRPr/>
            </a:p>
          </p:txBody>
        </p:sp>
        <p:sp>
          <p:nvSpPr>
            <p:cNvPr id="25" name="object 25"/>
            <p:cNvSpPr/>
            <p:nvPr/>
          </p:nvSpPr>
          <p:spPr>
            <a:xfrm>
              <a:off x="6893432" y="1198816"/>
              <a:ext cx="2224405" cy="348615"/>
            </a:xfrm>
            <a:custGeom>
              <a:avLst/>
              <a:gdLst/>
              <a:ahLst/>
              <a:cxnLst/>
              <a:rect l="l" t="t" r="r" b="b"/>
              <a:pathLst>
                <a:path w="2224404" h="348615">
                  <a:moveTo>
                    <a:pt x="0" y="348043"/>
                  </a:moveTo>
                  <a:lnTo>
                    <a:pt x="2224024" y="348043"/>
                  </a:lnTo>
                  <a:lnTo>
                    <a:pt x="2224024" y="0"/>
                  </a:lnTo>
                  <a:lnTo>
                    <a:pt x="0" y="0"/>
                  </a:lnTo>
                  <a:lnTo>
                    <a:pt x="0" y="348043"/>
                  </a:lnTo>
                  <a:close/>
                </a:path>
              </a:pathLst>
            </a:custGeom>
            <a:ln w="9525">
              <a:solidFill>
                <a:srgbClr val="000000"/>
              </a:solidFill>
            </a:ln>
          </p:spPr>
          <p:txBody>
            <a:bodyPr wrap="square" lIns="0" tIns="0" rIns="0" bIns="0" rtlCol="0"/>
            <a:lstStyle/>
            <a:p>
              <a:endParaRPr/>
            </a:p>
          </p:txBody>
        </p:sp>
      </p:grpSp>
      <p:sp>
        <p:nvSpPr>
          <p:cNvPr id="26" name="object 26"/>
          <p:cNvSpPr txBox="1"/>
          <p:nvPr/>
        </p:nvSpPr>
        <p:spPr>
          <a:xfrm>
            <a:off x="6973316" y="1232153"/>
            <a:ext cx="2048510" cy="278130"/>
          </a:xfrm>
          <a:prstGeom prst="rect">
            <a:avLst/>
          </a:prstGeom>
        </p:spPr>
        <p:txBody>
          <a:bodyPr vert="horz" wrap="square" lIns="0" tIns="15875" rIns="0" bIns="0" rtlCol="0">
            <a:spAutoFit/>
          </a:bodyPr>
          <a:lstStyle/>
          <a:p>
            <a:pPr marL="12700">
              <a:lnSpc>
                <a:spcPct val="100000"/>
              </a:lnSpc>
              <a:spcBef>
                <a:spcPts val="125"/>
              </a:spcBef>
            </a:pPr>
            <a:r>
              <a:rPr sz="800" dirty="0">
                <a:latin typeface="Meiryo UI"/>
                <a:cs typeface="Meiryo UI"/>
              </a:rPr>
              <a:t>R5.3時点（一部除く）</a:t>
            </a:r>
            <a:r>
              <a:rPr sz="800" spc="-5" dirty="0">
                <a:latin typeface="Meiryo UI"/>
                <a:cs typeface="Meiryo UI"/>
              </a:rPr>
              <a:t>国土交通省とりまとめ</a:t>
            </a:r>
            <a:endParaRPr sz="800">
              <a:latin typeface="Meiryo UI"/>
              <a:cs typeface="Meiryo UI"/>
            </a:endParaRPr>
          </a:p>
          <a:p>
            <a:pPr marL="12700">
              <a:lnSpc>
                <a:spcPct val="100000"/>
              </a:lnSpc>
              <a:spcBef>
                <a:spcPts val="40"/>
              </a:spcBef>
            </a:pPr>
            <a:r>
              <a:rPr sz="800" dirty="0">
                <a:latin typeface="Meiryo UI"/>
                <a:cs typeface="Meiryo UI"/>
              </a:rPr>
              <a:t>※端数処理の都合上、合計は100</a:t>
            </a:r>
            <a:r>
              <a:rPr sz="800" spc="-10" dirty="0">
                <a:latin typeface="Meiryo UI"/>
                <a:cs typeface="Meiryo UI"/>
              </a:rPr>
              <a:t>%にならない</a:t>
            </a:r>
            <a:endParaRPr sz="800">
              <a:latin typeface="Meiryo UI"/>
              <a:cs typeface="Meiryo UI"/>
            </a:endParaRPr>
          </a:p>
        </p:txBody>
      </p:sp>
      <p:graphicFrame>
        <p:nvGraphicFramePr>
          <p:cNvPr id="27" name="object 27"/>
          <p:cNvGraphicFramePr>
            <a:graphicFrameLocks noGrp="1"/>
          </p:cNvGraphicFramePr>
          <p:nvPr/>
        </p:nvGraphicFramePr>
        <p:xfrm>
          <a:off x="683310" y="1635980"/>
          <a:ext cx="8206738" cy="3860799"/>
        </p:xfrm>
        <a:graphic>
          <a:graphicData uri="http://schemas.openxmlformats.org/drawingml/2006/table">
            <a:tbl>
              <a:tblPr firstRow="1" bandRow="1">
                <a:tableStyleId>{2D5ABB26-0587-4C30-8999-92F81FD0307C}</a:tableStyleId>
              </a:tblPr>
              <a:tblGrid>
                <a:gridCol w="3978275">
                  <a:extLst>
                    <a:ext uri="{9D8B030D-6E8A-4147-A177-3AD203B41FA5}">
                      <a16:colId xmlns:a16="http://schemas.microsoft.com/office/drawing/2014/main" val="20000"/>
                    </a:ext>
                  </a:extLst>
                </a:gridCol>
                <a:gridCol w="3710304">
                  <a:extLst>
                    <a:ext uri="{9D8B030D-6E8A-4147-A177-3AD203B41FA5}">
                      <a16:colId xmlns:a16="http://schemas.microsoft.com/office/drawing/2014/main" val="20001"/>
                    </a:ext>
                  </a:extLst>
                </a:gridCol>
                <a:gridCol w="518159">
                  <a:extLst>
                    <a:ext uri="{9D8B030D-6E8A-4147-A177-3AD203B41FA5}">
                      <a16:colId xmlns:a16="http://schemas.microsoft.com/office/drawing/2014/main" val="20002"/>
                    </a:ext>
                  </a:extLst>
                </a:gridCol>
              </a:tblGrid>
              <a:tr h="414655">
                <a:tc>
                  <a:txBody>
                    <a:bodyPr/>
                    <a:lstStyle/>
                    <a:p>
                      <a:pPr marL="1346200">
                        <a:lnSpc>
                          <a:spcPct val="100000"/>
                        </a:lnSpc>
                        <a:spcBef>
                          <a:spcPts val="80"/>
                        </a:spcBef>
                        <a:tabLst>
                          <a:tab pos="1784985" algn="l"/>
                          <a:tab pos="2922270" algn="l"/>
                        </a:tabLst>
                      </a:pPr>
                      <a:r>
                        <a:rPr sz="1500" b="1" spc="-75" baseline="-5555" dirty="0">
                          <a:latin typeface="Meiryo UI"/>
                          <a:cs typeface="Meiryo UI"/>
                        </a:rPr>
                        <a:t>国</a:t>
                      </a:r>
                      <a:r>
                        <a:rPr sz="1500" b="1" baseline="-5555" dirty="0">
                          <a:latin typeface="Meiryo UI"/>
                          <a:cs typeface="Meiryo UI"/>
                        </a:rPr>
                        <a:t>	</a:t>
                      </a:r>
                      <a:r>
                        <a:rPr sz="1000" b="1" dirty="0">
                          <a:latin typeface="Meiryo UI"/>
                          <a:cs typeface="Meiryo UI"/>
                        </a:rPr>
                        <a:t>都道府県</a:t>
                      </a:r>
                      <a:r>
                        <a:rPr sz="1000" b="1" spc="90" dirty="0">
                          <a:latin typeface="Meiryo UI"/>
                          <a:cs typeface="Meiryo UI"/>
                        </a:rPr>
                        <a:t>等</a:t>
                      </a:r>
                      <a:r>
                        <a:rPr sz="1125" spc="-37" baseline="14814" dirty="0">
                          <a:latin typeface="Meiryo UI"/>
                          <a:cs typeface="Meiryo UI"/>
                        </a:rPr>
                        <a:t>※5</a:t>
                      </a:r>
                      <a:r>
                        <a:rPr sz="1125" baseline="14814" dirty="0">
                          <a:latin typeface="Meiryo UI"/>
                          <a:cs typeface="Meiryo UI"/>
                        </a:rPr>
                        <a:t>	</a:t>
                      </a:r>
                      <a:r>
                        <a:rPr sz="1000" b="1" dirty="0">
                          <a:latin typeface="Meiryo UI"/>
                          <a:cs typeface="Meiryo UI"/>
                        </a:rPr>
                        <a:t>政令</a:t>
                      </a:r>
                      <a:r>
                        <a:rPr sz="1000" b="1" spc="-50" dirty="0">
                          <a:latin typeface="Meiryo UI"/>
                          <a:cs typeface="Meiryo UI"/>
                        </a:rPr>
                        <a:t>市</a:t>
                      </a:r>
                      <a:endParaRPr sz="1000">
                        <a:latin typeface="Meiryo UI"/>
                        <a:cs typeface="Meiryo UI"/>
                      </a:endParaRPr>
                    </a:p>
                    <a:p>
                      <a:pPr marL="203835">
                        <a:lnSpc>
                          <a:spcPct val="100000"/>
                        </a:lnSpc>
                        <a:spcBef>
                          <a:spcPts val="10"/>
                        </a:spcBef>
                        <a:tabLst>
                          <a:tab pos="1292860" algn="l"/>
                          <a:tab pos="1946910" algn="l"/>
                          <a:tab pos="2998470" algn="l"/>
                        </a:tabLst>
                      </a:pPr>
                      <a:r>
                        <a:rPr sz="1425" baseline="-38011" dirty="0">
                          <a:solidFill>
                            <a:srgbClr val="4086C7"/>
                          </a:solidFill>
                          <a:latin typeface="Meiryo UI"/>
                          <a:cs typeface="Meiryo UI"/>
                        </a:rPr>
                        <a:t>約73万</a:t>
                      </a:r>
                      <a:r>
                        <a:rPr sz="1425" spc="-75" baseline="-38011" dirty="0">
                          <a:solidFill>
                            <a:srgbClr val="4086C7"/>
                          </a:solidFill>
                          <a:latin typeface="Meiryo UI"/>
                          <a:cs typeface="Meiryo UI"/>
                        </a:rPr>
                        <a:t>橋</a:t>
                      </a:r>
                      <a:r>
                        <a:rPr sz="1425" baseline="-38011" dirty="0">
                          <a:solidFill>
                            <a:srgbClr val="4086C7"/>
                          </a:solidFill>
                          <a:latin typeface="Meiryo UI"/>
                          <a:cs typeface="Meiryo UI"/>
                        </a:rPr>
                        <a:t>	</a:t>
                      </a:r>
                      <a:r>
                        <a:rPr sz="1500" b="1" spc="-37" baseline="-5555" dirty="0">
                          <a:latin typeface="Meiryo UI"/>
                          <a:cs typeface="Meiryo UI"/>
                        </a:rPr>
                        <a:t>5%</a:t>
                      </a:r>
                      <a:r>
                        <a:rPr sz="1500" b="1" baseline="-5555" dirty="0">
                          <a:latin typeface="Meiryo UI"/>
                          <a:cs typeface="Meiryo UI"/>
                        </a:rPr>
                        <a:t>	</a:t>
                      </a:r>
                      <a:r>
                        <a:rPr sz="1000" b="1" spc="-25" dirty="0">
                          <a:latin typeface="Meiryo UI"/>
                          <a:cs typeface="Meiryo UI"/>
                        </a:rPr>
                        <a:t>19%</a:t>
                      </a:r>
                      <a:r>
                        <a:rPr sz="1000" b="1" dirty="0">
                          <a:latin typeface="Meiryo UI"/>
                          <a:cs typeface="Meiryo UI"/>
                        </a:rPr>
                        <a:t>	</a:t>
                      </a:r>
                      <a:r>
                        <a:rPr sz="1000" b="1" spc="-25" dirty="0">
                          <a:latin typeface="Meiryo UI"/>
                          <a:cs typeface="Meiryo UI"/>
                        </a:rPr>
                        <a:t>6%</a:t>
                      </a:r>
                      <a:endParaRPr sz="1000">
                        <a:latin typeface="Meiryo UI"/>
                        <a:cs typeface="Meiryo UI"/>
                      </a:endParaRPr>
                    </a:p>
                  </a:txBody>
                  <a:tcPr marL="0" marR="0" marT="10160" marB="0"/>
                </a:tc>
                <a:tc>
                  <a:txBody>
                    <a:bodyPr/>
                    <a:lstStyle/>
                    <a:p>
                      <a:pPr marL="1162685">
                        <a:lnSpc>
                          <a:spcPct val="100000"/>
                        </a:lnSpc>
                        <a:spcBef>
                          <a:spcPts val="180"/>
                        </a:spcBef>
                      </a:pPr>
                      <a:r>
                        <a:rPr sz="1000" b="1" spc="-15" dirty="0">
                          <a:latin typeface="Meiryo UI"/>
                          <a:cs typeface="Meiryo UI"/>
                        </a:rPr>
                        <a:t>市区町村</a:t>
                      </a:r>
                      <a:endParaRPr sz="1000">
                        <a:latin typeface="Meiryo UI"/>
                        <a:cs typeface="Meiryo UI"/>
                      </a:endParaRPr>
                    </a:p>
                  </a:txBody>
                  <a:tcPr marL="0" marR="0" marT="22860" marB="0"/>
                </a:tc>
                <a:tc>
                  <a:txBody>
                    <a:bodyPr/>
                    <a:lstStyle/>
                    <a:p>
                      <a:pPr>
                        <a:lnSpc>
                          <a:spcPct val="100000"/>
                        </a:lnSpc>
                      </a:pPr>
                      <a:endParaRPr sz="900">
                        <a:latin typeface="Times New Roman"/>
                        <a:cs typeface="Times New Roman"/>
                      </a:endParaRPr>
                    </a:p>
                  </a:txBody>
                  <a:tcPr marL="0" marR="0" marT="0" marB="0"/>
                </a:tc>
                <a:extLst>
                  <a:ext uri="{0D108BD9-81ED-4DB2-BD59-A6C34878D82A}">
                    <a16:rowId xmlns:a16="http://schemas.microsoft.com/office/drawing/2014/main" val="10000"/>
                  </a:ext>
                </a:extLst>
              </a:tr>
              <a:tr h="845819">
                <a:tc>
                  <a:txBody>
                    <a:bodyPr/>
                    <a:lstStyle/>
                    <a:p>
                      <a:pPr marL="1055370">
                        <a:lnSpc>
                          <a:spcPct val="100000"/>
                        </a:lnSpc>
                        <a:spcBef>
                          <a:spcPts val="575"/>
                        </a:spcBef>
                        <a:tabLst>
                          <a:tab pos="2642235" algn="l"/>
                        </a:tabLst>
                      </a:pPr>
                      <a:r>
                        <a:rPr sz="1000" b="1" dirty="0">
                          <a:latin typeface="Meiryo UI"/>
                          <a:cs typeface="Meiryo UI"/>
                        </a:rPr>
                        <a:t>高速道路会社</a:t>
                      </a:r>
                      <a:r>
                        <a:rPr sz="1000" b="1" spc="-25" dirty="0">
                          <a:latin typeface="Meiryo UI"/>
                          <a:cs typeface="Meiryo UI"/>
                        </a:rPr>
                        <a:t>18%</a:t>
                      </a:r>
                      <a:r>
                        <a:rPr sz="1000" b="1" dirty="0">
                          <a:latin typeface="Meiryo UI"/>
                          <a:cs typeface="Meiryo UI"/>
                        </a:rPr>
                        <a:t>	</a:t>
                      </a:r>
                      <a:r>
                        <a:rPr sz="1500" b="1" spc="-75" baseline="22222" dirty="0">
                          <a:latin typeface="Meiryo UI"/>
                          <a:cs typeface="Meiryo UI"/>
                        </a:rPr>
                        <a:t>国</a:t>
                      </a:r>
                      <a:endParaRPr sz="1500" baseline="22222">
                        <a:latin typeface="Meiryo UI"/>
                        <a:cs typeface="Meiryo UI"/>
                      </a:endParaRPr>
                    </a:p>
                    <a:p>
                      <a:pPr marR="975360" algn="ctr">
                        <a:lnSpc>
                          <a:spcPts val="1070"/>
                        </a:lnSpc>
                        <a:spcBef>
                          <a:spcPts val="335"/>
                        </a:spcBef>
                        <a:tabLst>
                          <a:tab pos="2419350" algn="l"/>
                        </a:tabLst>
                      </a:pPr>
                      <a:r>
                        <a:rPr sz="950" dirty="0">
                          <a:solidFill>
                            <a:srgbClr val="4086C7"/>
                          </a:solidFill>
                          <a:latin typeface="Meiryo UI"/>
                          <a:cs typeface="Meiryo UI"/>
                        </a:rPr>
                        <a:t>約12,000箇</a:t>
                      </a:r>
                      <a:r>
                        <a:rPr sz="950" spc="-50" dirty="0">
                          <a:solidFill>
                            <a:srgbClr val="4086C7"/>
                          </a:solidFill>
                          <a:latin typeface="Meiryo UI"/>
                          <a:cs typeface="Meiryo UI"/>
                        </a:rPr>
                        <a:t>所</a:t>
                      </a:r>
                      <a:r>
                        <a:rPr sz="950" dirty="0">
                          <a:solidFill>
                            <a:srgbClr val="4086C7"/>
                          </a:solidFill>
                          <a:latin typeface="Meiryo UI"/>
                          <a:cs typeface="Meiryo UI"/>
                        </a:rPr>
                        <a:t>	</a:t>
                      </a:r>
                      <a:r>
                        <a:rPr sz="1500" b="1" spc="-37" baseline="38888" dirty="0">
                          <a:latin typeface="Meiryo UI"/>
                          <a:cs typeface="Meiryo UI"/>
                        </a:rPr>
                        <a:t>15%</a:t>
                      </a:r>
                      <a:endParaRPr sz="1500" baseline="38888">
                        <a:latin typeface="Meiryo UI"/>
                        <a:cs typeface="Meiryo UI"/>
                      </a:endParaRPr>
                    </a:p>
                    <a:p>
                      <a:pPr marR="926465" algn="ctr">
                        <a:lnSpc>
                          <a:spcPts val="1070"/>
                        </a:lnSpc>
                        <a:tabLst>
                          <a:tab pos="1204595" algn="l"/>
                        </a:tabLst>
                      </a:pPr>
                      <a:r>
                        <a:rPr sz="1125" spc="-37" baseline="-11111" dirty="0">
                          <a:latin typeface="Meiryo UI"/>
                          <a:cs typeface="Meiryo UI"/>
                        </a:rPr>
                        <a:t>※1</a:t>
                      </a:r>
                      <a:r>
                        <a:rPr sz="1125" baseline="-11111" dirty="0">
                          <a:latin typeface="Meiryo UI"/>
                          <a:cs typeface="Meiryo UI"/>
                        </a:rPr>
                        <a:t>	</a:t>
                      </a:r>
                      <a:r>
                        <a:rPr sz="1500" b="1" spc="15" baseline="-16666" dirty="0">
                          <a:latin typeface="Meiryo UI"/>
                          <a:cs typeface="Meiryo UI"/>
                        </a:rPr>
                        <a:t>国 </a:t>
                      </a:r>
                      <a:r>
                        <a:rPr sz="750" spc="-25" dirty="0">
                          <a:latin typeface="Meiryo UI"/>
                          <a:cs typeface="Meiryo UI"/>
                        </a:rPr>
                        <a:t>※6</a:t>
                      </a:r>
                      <a:endParaRPr sz="750">
                        <a:latin typeface="Meiryo UI"/>
                        <a:cs typeface="Meiryo UI"/>
                      </a:endParaRPr>
                    </a:p>
                    <a:p>
                      <a:pPr marL="75565" algn="ctr">
                        <a:lnSpc>
                          <a:spcPct val="100000"/>
                        </a:lnSpc>
                        <a:spcBef>
                          <a:spcPts val="300"/>
                        </a:spcBef>
                      </a:pPr>
                      <a:r>
                        <a:rPr sz="1000" b="1" spc="-25" dirty="0">
                          <a:latin typeface="Meiryo UI"/>
                          <a:cs typeface="Meiryo UI"/>
                        </a:rPr>
                        <a:t>24%</a:t>
                      </a:r>
                      <a:endParaRPr sz="1000">
                        <a:latin typeface="Meiryo UI"/>
                        <a:cs typeface="Meiryo UI"/>
                      </a:endParaRPr>
                    </a:p>
                  </a:txBody>
                  <a:tcPr marL="0" marR="0" marT="73025" marB="0"/>
                </a:tc>
                <a:tc>
                  <a:txBody>
                    <a:bodyPr/>
                    <a:lstStyle/>
                    <a:p>
                      <a:pPr marL="386080">
                        <a:lnSpc>
                          <a:spcPct val="100000"/>
                        </a:lnSpc>
                        <a:spcBef>
                          <a:spcPts val="300"/>
                        </a:spcBef>
                        <a:tabLst>
                          <a:tab pos="2185670" algn="l"/>
                          <a:tab pos="3093720" algn="l"/>
                        </a:tabLst>
                      </a:pPr>
                      <a:r>
                        <a:rPr sz="1000" b="1" dirty="0">
                          <a:latin typeface="Meiryo UI"/>
                          <a:cs typeface="Meiryo UI"/>
                        </a:rPr>
                        <a:t>都道府県等</a:t>
                      </a:r>
                      <a:r>
                        <a:rPr sz="1000" b="1" spc="-20" dirty="0">
                          <a:latin typeface="Meiryo UI"/>
                          <a:cs typeface="Meiryo UI"/>
                        </a:rPr>
                        <a:t> </a:t>
                      </a:r>
                      <a:r>
                        <a:rPr sz="1125" spc="-37" baseline="25925" dirty="0">
                          <a:latin typeface="Meiryo UI"/>
                          <a:cs typeface="Meiryo UI"/>
                        </a:rPr>
                        <a:t>※5</a:t>
                      </a:r>
                      <a:r>
                        <a:rPr sz="1125" baseline="25925" dirty="0">
                          <a:latin typeface="Meiryo UI"/>
                          <a:cs typeface="Meiryo UI"/>
                        </a:rPr>
                        <a:t>	</a:t>
                      </a:r>
                      <a:r>
                        <a:rPr sz="1500" b="1" baseline="5555" dirty="0">
                          <a:latin typeface="Meiryo UI"/>
                          <a:cs typeface="Meiryo UI"/>
                        </a:rPr>
                        <a:t>政令</a:t>
                      </a:r>
                      <a:r>
                        <a:rPr sz="1500" b="1" spc="-75" baseline="5555" dirty="0">
                          <a:latin typeface="Meiryo UI"/>
                          <a:cs typeface="Meiryo UI"/>
                        </a:rPr>
                        <a:t>市</a:t>
                      </a:r>
                      <a:r>
                        <a:rPr sz="1500" b="1" baseline="5555" dirty="0">
                          <a:latin typeface="Meiryo UI"/>
                          <a:cs typeface="Meiryo UI"/>
                        </a:rPr>
                        <a:t>	市区町</a:t>
                      </a:r>
                      <a:r>
                        <a:rPr sz="1500" b="1" spc="-75" baseline="5555" dirty="0">
                          <a:latin typeface="Meiryo UI"/>
                          <a:cs typeface="Meiryo UI"/>
                        </a:rPr>
                        <a:t>村</a:t>
                      </a:r>
                      <a:endParaRPr sz="1500" baseline="5555">
                        <a:latin typeface="Meiryo UI"/>
                        <a:cs typeface="Meiryo UI"/>
                      </a:endParaRPr>
                    </a:p>
                    <a:p>
                      <a:pPr>
                        <a:lnSpc>
                          <a:spcPct val="100000"/>
                        </a:lnSpc>
                        <a:spcBef>
                          <a:spcPts val="765"/>
                        </a:spcBef>
                      </a:pPr>
                      <a:endParaRPr sz="1000">
                        <a:latin typeface="Times New Roman"/>
                        <a:cs typeface="Times New Roman"/>
                      </a:endParaRPr>
                    </a:p>
                    <a:p>
                      <a:pPr marR="953135" algn="ctr">
                        <a:lnSpc>
                          <a:spcPct val="100000"/>
                        </a:lnSpc>
                        <a:spcBef>
                          <a:spcPts val="5"/>
                        </a:spcBef>
                      </a:pPr>
                      <a:r>
                        <a:rPr sz="1000" b="1" spc="-15" dirty="0">
                          <a:latin typeface="Meiryo UI"/>
                          <a:cs typeface="Meiryo UI"/>
                        </a:rPr>
                        <a:t>都道府県</a:t>
                      </a:r>
                      <a:endParaRPr sz="1000">
                        <a:latin typeface="Meiryo UI"/>
                        <a:cs typeface="Meiryo UI"/>
                      </a:endParaRPr>
                    </a:p>
                    <a:p>
                      <a:pPr marR="954405" algn="ctr">
                        <a:lnSpc>
                          <a:spcPct val="100000"/>
                        </a:lnSpc>
                        <a:spcBef>
                          <a:spcPts val="10"/>
                        </a:spcBef>
                      </a:pPr>
                      <a:r>
                        <a:rPr sz="1000" b="1" spc="-25" dirty="0">
                          <a:latin typeface="Meiryo UI"/>
                          <a:cs typeface="Meiryo UI"/>
                        </a:rPr>
                        <a:t>76%</a:t>
                      </a:r>
                      <a:endParaRPr sz="1000">
                        <a:latin typeface="Meiryo UI"/>
                        <a:cs typeface="Meiryo UI"/>
                      </a:endParaRPr>
                    </a:p>
                  </a:txBody>
                  <a:tcPr marL="0" marR="0" marT="38100" marB="0"/>
                </a:tc>
                <a:tc>
                  <a:txBody>
                    <a:bodyPr/>
                    <a:lstStyle/>
                    <a:p>
                      <a:pPr>
                        <a:lnSpc>
                          <a:spcPct val="100000"/>
                        </a:lnSpc>
                      </a:pPr>
                      <a:endParaRPr sz="1000">
                        <a:latin typeface="Times New Roman"/>
                        <a:cs typeface="Times New Roman"/>
                      </a:endParaRPr>
                    </a:p>
                    <a:p>
                      <a:pPr>
                        <a:lnSpc>
                          <a:spcPct val="100000"/>
                        </a:lnSpc>
                        <a:spcBef>
                          <a:spcPts val="475"/>
                        </a:spcBef>
                      </a:pPr>
                      <a:endParaRPr sz="1000">
                        <a:latin typeface="Times New Roman"/>
                        <a:cs typeface="Times New Roman"/>
                      </a:endParaRPr>
                    </a:p>
                    <a:p>
                      <a:pPr marL="97790">
                        <a:lnSpc>
                          <a:spcPct val="100000"/>
                        </a:lnSpc>
                        <a:spcBef>
                          <a:spcPts val="5"/>
                        </a:spcBef>
                      </a:pPr>
                      <a:r>
                        <a:rPr sz="1000" b="1" spc="-20" dirty="0">
                          <a:latin typeface="Meiryo UI"/>
                          <a:cs typeface="Meiryo UI"/>
                        </a:rPr>
                        <a:t>政令市</a:t>
                      </a:r>
                      <a:endParaRPr sz="1000">
                        <a:latin typeface="Meiryo UI"/>
                        <a:cs typeface="Meiryo UI"/>
                      </a:endParaRPr>
                    </a:p>
                    <a:p>
                      <a:pPr marL="106680">
                        <a:lnSpc>
                          <a:spcPct val="100000"/>
                        </a:lnSpc>
                        <a:spcBef>
                          <a:spcPts val="10"/>
                        </a:spcBef>
                      </a:pPr>
                      <a:r>
                        <a:rPr sz="1000" b="1" spc="-20" dirty="0">
                          <a:latin typeface="Meiryo UI"/>
                          <a:cs typeface="Meiryo UI"/>
                        </a:rPr>
                        <a:t>0.2%</a:t>
                      </a:r>
                      <a:endParaRPr sz="1000">
                        <a:latin typeface="Meiryo UI"/>
                        <a:cs typeface="Meiryo UI"/>
                      </a:endParaRPr>
                    </a:p>
                  </a:txBody>
                  <a:tcPr marL="0" marR="0" marT="0" marB="0"/>
                </a:tc>
                <a:extLst>
                  <a:ext uri="{0D108BD9-81ED-4DB2-BD59-A6C34878D82A}">
                    <a16:rowId xmlns:a16="http://schemas.microsoft.com/office/drawing/2014/main" val="10001"/>
                  </a:ext>
                </a:extLst>
              </a:tr>
              <a:tr h="878205">
                <a:tc>
                  <a:txBody>
                    <a:bodyPr/>
                    <a:lstStyle/>
                    <a:p>
                      <a:pPr marR="1802130" algn="r">
                        <a:lnSpc>
                          <a:spcPts val="1130"/>
                        </a:lnSpc>
                        <a:spcBef>
                          <a:spcPts val="275"/>
                        </a:spcBef>
                        <a:tabLst>
                          <a:tab pos="1010919" algn="l"/>
                        </a:tabLst>
                      </a:pPr>
                      <a:r>
                        <a:rPr sz="1125" baseline="37037" dirty="0">
                          <a:latin typeface="Meiryo UI"/>
                          <a:cs typeface="Meiryo UI"/>
                        </a:rPr>
                        <a:t>※2</a:t>
                      </a:r>
                      <a:r>
                        <a:rPr sz="1125" spc="615" baseline="37037" dirty="0">
                          <a:latin typeface="Meiryo UI"/>
                          <a:cs typeface="Meiryo UI"/>
                        </a:rPr>
                        <a:t> </a:t>
                      </a:r>
                      <a:r>
                        <a:rPr sz="1000" b="1" dirty="0">
                          <a:latin typeface="Meiryo UI"/>
                          <a:cs typeface="Meiryo UI"/>
                        </a:rPr>
                        <a:t>都道府</a:t>
                      </a:r>
                      <a:r>
                        <a:rPr sz="1000" b="1" spc="-50" dirty="0">
                          <a:latin typeface="Meiryo UI"/>
                          <a:cs typeface="Meiryo UI"/>
                        </a:rPr>
                        <a:t>県</a:t>
                      </a:r>
                      <a:r>
                        <a:rPr sz="1000" b="1" dirty="0">
                          <a:latin typeface="Meiryo UI"/>
                          <a:cs typeface="Meiryo UI"/>
                        </a:rPr>
                        <a:t>	</a:t>
                      </a:r>
                      <a:r>
                        <a:rPr sz="1500" b="1" baseline="8333" dirty="0">
                          <a:latin typeface="Meiryo UI"/>
                          <a:cs typeface="Meiryo UI"/>
                        </a:rPr>
                        <a:t>政令</a:t>
                      </a:r>
                      <a:r>
                        <a:rPr sz="1500" b="1" spc="-75" baseline="8333" dirty="0">
                          <a:latin typeface="Meiryo UI"/>
                          <a:cs typeface="Meiryo UI"/>
                        </a:rPr>
                        <a:t>市</a:t>
                      </a:r>
                      <a:endParaRPr sz="1500" baseline="8333">
                        <a:latin typeface="Meiryo UI"/>
                        <a:cs typeface="Meiryo UI"/>
                      </a:endParaRPr>
                    </a:p>
                    <a:p>
                      <a:pPr marR="1833245" algn="r">
                        <a:lnSpc>
                          <a:spcPts val="1130"/>
                        </a:lnSpc>
                        <a:tabLst>
                          <a:tab pos="666750" algn="l"/>
                        </a:tabLst>
                      </a:pPr>
                      <a:r>
                        <a:rPr sz="1500" b="1" spc="-37" baseline="-8333" dirty="0">
                          <a:latin typeface="Meiryo UI"/>
                          <a:cs typeface="Meiryo UI"/>
                        </a:rPr>
                        <a:t>7%</a:t>
                      </a:r>
                      <a:r>
                        <a:rPr sz="1500" b="1" baseline="-8333" dirty="0">
                          <a:latin typeface="Meiryo UI"/>
                          <a:cs typeface="Meiryo UI"/>
                        </a:rPr>
                        <a:t>	</a:t>
                      </a:r>
                      <a:r>
                        <a:rPr sz="1000" b="1" spc="-25" dirty="0">
                          <a:latin typeface="Meiryo UI"/>
                          <a:cs typeface="Meiryo UI"/>
                        </a:rPr>
                        <a:t>12%</a:t>
                      </a:r>
                      <a:endParaRPr sz="1000">
                        <a:latin typeface="Meiryo UI"/>
                        <a:cs typeface="Meiryo UI"/>
                      </a:endParaRPr>
                    </a:p>
                    <a:p>
                      <a:pPr marL="730250">
                        <a:lnSpc>
                          <a:spcPct val="100000"/>
                        </a:lnSpc>
                        <a:spcBef>
                          <a:spcPts val="980"/>
                        </a:spcBef>
                        <a:tabLst>
                          <a:tab pos="1678939" algn="l"/>
                        </a:tabLst>
                      </a:pPr>
                      <a:r>
                        <a:rPr sz="1125" spc="-15" baseline="3703" dirty="0">
                          <a:latin typeface="Meiryo UI"/>
                          <a:cs typeface="Meiryo UI"/>
                        </a:rPr>
                        <a:t>※2</a:t>
                      </a:r>
                      <a:r>
                        <a:rPr sz="1125" spc="-52" baseline="3703" dirty="0">
                          <a:latin typeface="Meiryo UI"/>
                          <a:cs typeface="Meiryo UI"/>
                        </a:rPr>
                        <a:t> </a:t>
                      </a:r>
                      <a:r>
                        <a:rPr sz="1500" b="1" baseline="-8333" dirty="0">
                          <a:latin typeface="Meiryo UI"/>
                          <a:cs typeface="Meiryo UI"/>
                        </a:rPr>
                        <a:t>都道府</a:t>
                      </a:r>
                      <a:r>
                        <a:rPr sz="1500" b="1" spc="-75" baseline="-8333" dirty="0">
                          <a:latin typeface="Meiryo UI"/>
                          <a:cs typeface="Meiryo UI"/>
                        </a:rPr>
                        <a:t>県</a:t>
                      </a:r>
                      <a:r>
                        <a:rPr sz="1500" b="1" baseline="-8333" dirty="0">
                          <a:latin typeface="Meiryo UI"/>
                          <a:cs typeface="Meiryo UI"/>
                        </a:rPr>
                        <a:t>	</a:t>
                      </a:r>
                      <a:r>
                        <a:rPr sz="1000" b="1" dirty="0">
                          <a:latin typeface="Meiryo UI"/>
                          <a:cs typeface="Meiryo UI"/>
                        </a:rPr>
                        <a:t>政令</a:t>
                      </a:r>
                      <a:r>
                        <a:rPr sz="1000" b="1" spc="-50" dirty="0">
                          <a:latin typeface="Meiryo UI"/>
                          <a:cs typeface="Meiryo UI"/>
                        </a:rPr>
                        <a:t>市</a:t>
                      </a:r>
                      <a:endParaRPr sz="1000">
                        <a:latin typeface="Meiryo UI"/>
                        <a:cs typeface="Meiryo UI"/>
                      </a:endParaRPr>
                    </a:p>
                    <a:p>
                      <a:pPr marL="257810">
                        <a:lnSpc>
                          <a:spcPts val="1195"/>
                        </a:lnSpc>
                        <a:spcBef>
                          <a:spcPts val="905"/>
                        </a:spcBef>
                        <a:tabLst>
                          <a:tab pos="1043940" algn="l"/>
                          <a:tab pos="1711325" algn="l"/>
                        </a:tabLst>
                      </a:pPr>
                      <a:r>
                        <a:rPr sz="950" dirty="0">
                          <a:solidFill>
                            <a:srgbClr val="4086C7"/>
                          </a:solidFill>
                          <a:latin typeface="Meiryo UI"/>
                          <a:cs typeface="Meiryo UI"/>
                        </a:rPr>
                        <a:t>約49万</a:t>
                      </a:r>
                      <a:r>
                        <a:rPr sz="950" spc="-25" dirty="0">
                          <a:solidFill>
                            <a:srgbClr val="4086C7"/>
                          </a:solidFill>
                          <a:latin typeface="Meiryo UI"/>
                          <a:cs typeface="Meiryo UI"/>
                        </a:rPr>
                        <a:t>km</a:t>
                      </a:r>
                      <a:r>
                        <a:rPr sz="950" dirty="0">
                          <a:solidFill>
                            <a:srgbClr val="4086C7"/>
                          </a:solidFill>
                          <a:latin typeface="Meiryo UI"/>
                          <a:cs typeface="Meiryo UI"/>
                        </a:rPr>
                        <a:t>	</a:t>
                      </a:r>
                      <a:r>
                        <a:rPr sz="1500" b="1" spc="-37" baseline="41666" dirty="0">
                          <a:latin typeface="Meiryo UI"/>
                          <a:cs typeface="Meiryo UI"/>
                        </a:rPr>
                        <a:t>2%</a:t>
                      </a:r>
                      <a:r>
                        <a:rPr sz="1500" b="1" baseline="41666" dirty="0">
                          <a:latin typeface="Meiryo UI"/>
                          <a:cs typeface="Meiryo UI"/>
                        </a:rPr>
                        <a:t>	</a:t>
                      </a:r>
                      <a:r>
                        <a:rPr sz="1500" b="1" spc="-37" baseline="50000" dirty="0">
                          <a:latin typeface="Meiryo UI"/>
                          <a:cs typeface="Meiryo UI"/>
                        </a:rPr>
                        <a:t>23%</a:t>
                      </a:r>
                      <a:endParaRPr sz="1500" baseline="50000">
                        <a:latin typeface="Meiryo UI"/>
                        <a:cs typeface="Meiryo UI"/>
                      </a:endParaRPr>
                    </a:p>
                  </a:txBody>
                  <a:tcPr marL="0" marR="0" marT="34925" marB="0"/>
                </a:tc>
                <a:tc>
                  <a:txBody>
                    <a:bodyPr/>
                    <a:lstStyle/>
                    <a:p>
                      <a:pPr marL="1050290">
                        <a:lnSpc>
                          <a:spcPct val="100000"/>
                        </a:lnSpc>
                        <a:spcBef>
                          <a:spcPts val="254"/>
                        </a:spcBef>
                      </a:pPr>
                      <a:r>
                        <a:rPr sz="1000" b="1" spc="15" dirty="0">
                          <a:latin typeface="Meiryo UI"/>
                          <a:cs typeface="Meiryo UI"/>
                        </a:rPr>
                        <a:t>市区町村等 </a:t>
                      </a:r>
                      <a:r>
                        <a:rPr sz="1125" spc="-37" baseline="33333" dirty="0">
                          <a:latin typeface="Meiryo UI"/>
                          <a:cs typeface="Meiryo UI"/>
                        </a:rPr>
                        <a:t>※7</a:t>
                      </a:r>
                      <a:endParaRPr sz="1125" baseline="33333">
                        <a:latin typeface="Meiryo UI"/>
                        <a:cs typeface="Meiryo UI"/>
                      </a:endParaRPr>
                    </a:p>
                    <a:p>
                      <a:pPr>
                        <a:lnSpc>
                          <a:spcPct val="100000"/>
                        </a:lnSpc>
                        <a:spcBef>
                          <a:spcPts val="1035"/>
                        </a:spcBef>
                      </a:pPr>
                      <a:endParaRPr sz="1000">
                        <a:latin typeface="Times New Roman"/>
                        <a:cs typeface="Times New Roman"/>
                      </a:endParaRPr>
                    </a:p>
                    <a:p>
                      <a:pPr marL="1035050">
                        <a:lnSpc>
                          <a:spcPct val="100000"/>
                        </a:lnSpc>
                      </a:pPr>
                      <a:r>
                        <a:rPr sz="1000" b="1" spc="40" dirty="0">
                          <a:latin typeface="Meiryo UI"/>
                          <a:cs typeface="Meiryo UI"/>
                        </a:rPr>
                        <a:t>市区町村等 </a:t>
                      </a:r>
                      <a:r>
                        <a:rPr sz="1125" spc="-37" baseline="11111" dirty="0">
                          <a:latin typeface="Meiryo UI"/>
                          <a:cs typeface="Meiryo UI"/>
                        </a:rPr>
                        <a:t>※7</a:t>
                      </a:r>
                      <a:endParaRPr sz="1125" baseline="11111">
                        <a:latin typeface="Meiryo UI"/>
                        <a:cs typeface="Meiryo UI"/>
                      </a:endParaRPr>
                    </a:p>
                  </a:txBody>
                  <a:tcPr marL="0" marR="0" marT="32384" marB="0"/>
                </a:tc>
                <a:tc>
                  <a:txBody>
                    <a:bodyPr/>
                    <a:lstStyle/>
                    <a:p>
                      <a:pPr>
                        <a:lnSpc>
                          <a:spcPct val="100000"/>
                        </a:lnSpc>
                      </a:pPr>
                      <a:endParaRPr sz="900">
                        <a:latin typeface="Times New Roman"/>
                        <a:cs typeface="Times New Roman"/>
                      </a:endParaRPr>
                    </a:p>
                  </a:txBody>
                  <a:tcPr marL="0" marR="0" marT="0" marB="0"/>
                </a:tc>
                <a:extLst>
                  <a:ext uri="{0D108BD9-81ED-4DB2-BD59-A6C34878D82A}">
                    <a16:rowId xmlns:a16="http://schemas.microsoft.com/office/drawing/2014/main" val="10002"/>
                  </a:ext>
                </a:extLst>
              </a:tr>
              <a:tr h="443230">
                <a:tc>
                  <a:txBody>
                    <a:bodyPr/>
                    <a:lstStyle/>
                    <a:p>
                      <a:pPr marL="777875">
                        <a:lnSpc>
                          <a:spcPct val="100000"/>
                        </a:lnSpc>
                        <a:spcBef>
                          <a:spcPts val="215"/>
                        </a:spcBef>
                      </a:pPr>
                      <a:r>
                        <a:rPr sz="1125" baseline="7407" dirty="0">
                          <a:latin typeface="Meiryo UI"/>
                          <a:cs typeface="Meiryo UI"/>
                        </a:rPr>
                        <a:t>※3</a:t>
                      </a:r>
                      <a:r>
                        <a:rPr sz="1125" spc="375" baseline="7407" dirty="0">
                          <a:latin typeface="Meiryo UI"/>
                          <a:cs typeface="Meiryo UI"/>
                        </a:rPr>
                        <a:t> </a:t>
                      </a:r>
                      <a:r>
                        <a:rPr sz="1000" b="1" spc="35" dirty="0">
                          <a:latin typeface="Meiryo UI"/>
                          <a:cs typeface="Meiryo UI"/>
                        </a:rPr>
                        <a:t>都道府県  </a:t>
                      </a:r>
                      <a:r>
                        <a:rPr sz="1500" b="1" spc="-30" baseline="-8333" dirty="0">
                          <a:latin typeface="Meiryo UI"/>
                          <a:cs typeface="Meiryo UI"/>
                        </a:rPr>
                        <a:t>政令市</a:t>
                      </a:r>
                      <a:endParaRPr sz="1500" baseline="-8333">
                        <a:latin typeface="Meiryo UI"/>
                        <a:cs typeface="Meiryo UI"/>
                      </a:endParaRPr>
                    </a:p>
                    <a:p>
                      <a:pPr marL="1131570">
                        <a:lnSpc>
                          <a:spcPts val="1040"/>
                        </a:lnSpc>
                        <a:spcBef>
                          <a:spcPts val="10"/>
                        </a:spcBef>
                        <a:tabLst>
                          <a:tab pos="1692275" algn="l"/>
                        </a:tabLst>
                      </a:pPr>
                      <a:r>
                        <a:rPr sz="1000" b="1" spc="-25" dirty="0">
                          <a:latin typeface="Meiryo UI"/>
                          <a:cs typeface="Meiryo UI"/>
                        </a:rPr>
                        <a:t>8%</a:t>
                      </a:r>
                      <a:r>
                        <a:rPr sz="1000" b="1" dirty="0">
                          <a:latin typeface="Meiryo UI"/>
                          <a:cs typeface="Meiryo UI"/>
                        </a:rPr>
                        <a:t>	</a:t>
                      </a:r>
                      <a:r>
                        <a:rPr sz="1500" b="1" spc="-37" baseline="-8333" dirty="0">
                          <a:latin typeface="Meiryo UI"/>
                          <a:cs typeface="Meiryo UI"/>
                        </a:rPr>
                        <a:t>6%</a:t>
                      </a:r>
                      <a:endParaRPr sz="1500" baseline="-8333">
                        <a:latin typeface="Meiryo UI"/>
                        <a:cs typeface="Meiryo UI"/>
                      </a:endParaRPr>
                    </a:p>
                    <a:p>
                      <a:pPr marL="124460">
                        <a:lnSpc>
                          <a:spcPts val="925"/>
                        </a:lnSpc>
                      </a:pPr>
                      <a:r>
                        <a:rPr sz="950" dirty="0">
                          <a:solidFill>
                            <a:srgbClr val="4086C7"/>
                          </a:solidFill>
                          <a:latin typeface="Meiryo UI"/>
                          <a:cs typeface="Meiryo UI"/>
                        </a:rPr>
                        <a:t>約2,200</a:t>
                      </a:r>
                      <a:r>
                        <a:rPr sz="950" spc="-25" dirty="0">
                          <a:solidFill>
                            <a:srgbClr val="4086C7"/>
                          </a:solidFill>
                          <a:latin typeface="Meiryo UI"/>
                          <a:cs typeface="Meiryo UI"/>
                        </a:rPr>
                        <a:t>箇所</a:t>
                      </a:r>
                      <a:endParaRPr sz="950">
                        <a:latin typeface="Meiryo UI"/>
                        <a:cs typeface="Meiryo UI"/>
                      </a:endParaRPr>
                    </a:p>
                  </a:txBody>
                  <a:tcPr marL="0" marR="0" marT="27305" marB="0"/>
                </a:tc>
                <a:tc>
                  <a:txBody>
                    <a:bodyPr/>
                    <a:lstStyle/>
                    <a:p>
                      <a:pPr marL="1050290">
                        <a:lnSpc>
                          <a:spcPct val="100000"/>
                        </a:lnSpc>
                        <a:spcBef>
                          <a:spcPts val="204"/>
                        </a:spcBef>
                      </a:pPr>
                      <a:r>
                        <a:rPr sz="1000" b="1" spc="20" dirty="0">
                          <a:latin typeface="Meiryo UI"/>
                          <a:cs typeface="Meiryo UI"/>
                        </a:rPr>
                        <a:t>市区町村等 </a:t>
                      </a:r>
                      <a:r>
                        <a:rPr sz="1125" spc="-37" baseline="25925" dirty="0">
                          <a:latin typeface="Meiryo UI"/>
                          <a:cs typeface="Meiryo UI"/>
                        </a:rPr>
                        <a:t>※7</a:t>
                      </a:r>
                      <a:endParaRPr sz="1125" baseline="25925">
                        <a:latin typeface="Meiryo UI"/>
                        <a:cs typeface="Meiryo UI"/>
                      </a:endParaRPr>
                    </a:p>
                    <a:p>
                      <a:pPr marL="1212215">
                        <a:lnSpc>
                          <a:spcPct val="100000"/>
                        </a:lnSpc>
                        <a:spcBef>
                          <a:spcPts val="10"/>
                        </a:spcBef>
                      </a:pPr>
                      <a:r>
                        <a:rPr sz="1000" b="1" spc="-25" dirty="0">
                          <a:latin typeface="Meiryo UI"/>
                          <a:cs typeface="Meiryo UI"/>
                        </a:rPr>
                        <a:t>86%</a:t>
                      </a:r>
                      <a:endParaRPr sz="1000">
                        <a:latin typeface="Meiryo UI"/>
                        <a:cs typeface="Meiryo UI"/>
                      </a:endParaRPr>
                    </a:p>
                  </a:txBody>
                  <a:tcPr marL="0" marR="0" marT="26034" marB="0"/>
                </a:tc>
                <a:tc>
                  <a:txBody>
                    <a:bodyPr/>
                    <a:lstStyle/>
                    <a:p>
                      <a:pPr>
                        <a:lnSpc>
                          <a:spcPct val="100000"/>
                        </a:lnSpc>
                      </a:pPr>
                      <a:endParaRPr sz="900">
                        <a:latin typeface="Times New Roman"/>
                        <a:cs typeface="Times New Roman"/>
                      </a:endParaRPr>
                    </a:p>
                  </a:txBody>
                  <a:tcPr marL="0" marR="0" marT="0" marB="0"/>
                </a:tc>
                <a:extLst>
                  <a:ext uri="{0D108BD9-81ED-4DB2-BD59-A6C34878D82A}">
                    <a16:rowId xmlns:a16="http://schemas.microsoft.com/office/drawing/2014/main" val="10003"/>
                  </a:ext>
                </a:extLst>
              </a:tr>
              <a:tr h="1278890">
                <a:tc>
                  <a:txBody>
                    <a:bodyPr/>
                    <a:lstStyle/>
                    <a:p>
                      <a:pPr marL="777875">
                        <a:lnSpc>
                          <a:spcPct val="100000"/>
                        </a:lnSpc>
                        <a:spcBef>
                          <a:spcPts val="180"/>
                        </a:spcBef>
                        <a:tabLst>
                          <a:tab pos="3073400" algn="l"/>
                        </a:tabLst>
                      </a:pPr>
                      <a:r>
                        <a:rPr sz="1125" spc="-37" baseline="25925" dirty="0">
                          <a:latin typeface="Meiryo UI"/>
                          <a:cs typeface="Meiryo UI"/>
                        </a:rPr>
                        <a:t>※4</a:t>
                      </a:r>
                      <a:r>
                        <a:rPr sz="1125" baseline="25925" dirty="0">
                          <a:latin typeface="Meiryo UI"/>
                          <a:cs typeface="Meiryo UI"/>
                        </a:rPr>
                        <a:t>	</a:t>
                      </a:r>
                      <a:r>
                        <a:rPr sz="1000" b="1" spc="-15" dirty="0">
                          <a:latin typeface="Meiryo UI"/>
                          <a:cs typeface="Meiryo UI"/>
                        </a:rPr>
                        <a:t>都道府県</a:t>
                      </a:r>
                      <a:endParaRPr sz="1000">
                        <a:latin typeface="Meiryo UI"/>
                        <a:cs typeface="Meiryo UI"/>
                      </a:endParaRPr>
                    </a:p>
                    <a:p>
                      <a:pPr marL="3169285">
                        <a:lnSpc>
                          <a:spcPct val="100000"/>
                        </a:lnSpc>
                        <a:spcBef>
                          <a:spcPts val="15"/>
                        </a:spcBef>
                      </a:pPr>
                      <a:r>
                        <a:rPr sz="1000" b="1" spc="-25" dirty="0">
                          <a:latin typeface="Meiryo UI"/>
                          <a:cs typeface="Meiryo UI"/>
                        </a:rPr>
                        <a:t>71%</a:t>
                      </a:r>
                      <a:endParaRPr sz="1000">
                        <a:latin typeface="Meiryo UI"/>
                        <a:cs typeface="Meiryo UI"/>
                      </a:endParaRPr>
                    </a:p>
                    <a:p>
                      <a:pPr marL="768350">
                        <a:lnSpc>
                          <a:spcPct val="100000"/>
                        </a:lnSpc>
                        <a:spcBef>
                          <a:spcPts val="775"/>
                        </a:spcBef>
                        <a:tabLst>
                          <a:tab pos="2447925" algn="l"/>
                        </a:tabLst>
                      </a:pPr>
                      <a:r>
                        <a:rPr sz="1125" spc="-37" baseline="3703" dirty="0">
                          <a:latin typeface="Meiryo UI"/>
                          <a:cs typeface="Meiryo UI"/>
                        </a:rPr>
                        <a:t>※2</a:t>
                      </a:r>
                      <a:r>
                        <a:rPr sz="1125" baseline="3703" dirty="0">
                          <a:latin typeface="Meiryo UI"/>
                          <a:cs typeface="Meiryo UI"/>
                        </a:rPr>
                        <a:t>	</a:t>
                      </a:r>
                      <a:r>
                        <a:rPr sz="1000" b="1" spc="-15" dirty="0">
                          <a:latin typeface="Meiryo UI"/>
                          <a:cs typeface="Meiryo UI"/>
                        </a:rPr>
                        <a:t>都道府県</a:t>
                      </a:r>
                      <a:endParaRPr sz="1000">
                        <a:latin typeface="Meiryo UI"/>
                        <a:cs typeface="Meiryo UI"/>
                      </a:endParaRPr>
                    </a:p>
                    <a:p>
                      <a:pPr marL="257810">
                        <a:lnSpc>
                          <a:spcPct val="100000"/>
                        </a:lnSpc>
                        <a:spcBef>
                          <a:spcPts val="819"/>
                        </a:spcBef>
                        <a:tabLst>
                          <a:tab pos="2544445" algn="l"/>
                        </a:tabLst>
                      </a:pPr>
                      <a:r>
                        <a:rPr sz="950" dirty="0">
                          <a:solidFill>
                            <a:srgbClr val="4086C7"/>
                          </a:solidFill>
                          <a:latin typeface="Meiryo UI"/>
                          <a:cs typeface="Meiryo UI"/>
                        </a:rPr>
                        <a:t>約213万</a:t>
                      </a:r>
                      <a:r>
                        <a:rPr sz="950" spc="-50" dirty="0">
                          <a:solidFill>
                            <a:srgbClr val="4086C7"/>
                          </a:solidFill>
                          <a:latin typeface="Meiryo UI"/>
                          <a:cs typeface="Meiryo UI"/>
                        </a:rPr>
                        <a:t>戸</a:t>
                      </a:r>
                      <a:r>
                        <a:rPr sz="950" dirty="0">
                          <a:solidFill>
                            <a:srgbClr val="4086C7"/>
                          </a:solidFill>
                          <a:latin typeface="Meiryo UI"/>
                          <a:cs typeface="Meiryo UI"/>
                        </a:rPr>
                        <a:t>	</a:t>
                      </a:r>
                      <a:r>
                        <a:rPr sz="1500" b="1" spc="-37" baseline="44444" dirty="0">
                          <a:latin typeface="Meiryo UI"/>
                          <a:cs typeface="Meiryo UI"/>
                        </a:rPr>
                        <a:t>42%</a:t>
                      </a:r>
                      <a:endParaRPr sz="1500" baseline="44444">
                        <a:latin typeface="Meiryo UI"/>
                        <a:cs typeface="Meiryo UI"/>
                      </a:endParaRPr>
                    </a:p>
                    <a:p>
                      <a:pPr marL="1071880">
                        <a:lnSpc>
                          <a:spcPct val="100000"/>
                        </a:lnSpc>
                        <a:spcBef>
                          <a:spcPts val="540"/>
                        </a:spcBef>
                        <a:tabLst>
                          <a:tab pos="1938020" algn="l"/>
                        </a:tabLst>
                      </a:pPr>
                      <a:r>
                        <a:rPr sz="1000" b="1" dirty="0">
                          <a:latin typeface="Meiryo UI"/>
                          <a:cs typeface="Meiryo UI"/>
                        </a:rPr>
                        <a:t>都道府</a:t>
                      </a:r>
                      <a:r>
                        <a:rPr sz="1000" b="1" spc="-50" dirty="0">
                          <a:latin typeface="Meiryo UI"/>
                          <a:cs typeface="Meiryo UI"/>
                        </a:rPr>
                        <a:t>県</a:t>
                      </a:r>
                      <a:r>
                        <a:rPr sz="1000" b="1" dirty="0">
                          <a:latin typeface="Meiryo UI"/>
                          <a:cs typeface="Meiryo UI"/>
                        </a:rPr>
                        <a:t>	</a:t>
                      </a:r>
                      <a:r>
                        <a:rPr sz="1500" b="1" spc="-37" baseline="-44444" dirty="0">
                          <a:latin typeface="Meiryo UI"/>
                          <a:cs typeface="Meiryo UI"/>
                        </a:rPr>
                        <a:t>23%</a:t>
                      </a:r>
                      <a:endParaRPr sz="1500" baseline="-44444">
                        <a:latin typeface="Meiryo UI"/>
                        <a:cs typeface="Meiryo UI"/>
                      </a:endParaRPr>
                    </a:p>
                  </a:txBody>
                  <a:tcPr marL="0" marR="0" marT="22860" marB="0"/>
                </a:tc>
                <a:tc>
                  <a:txBody>
                    <a:bodyPr/>
                    <a:lstStyle/>
                    <a:p>
                      <a:pPr marL="1774825">
                        <a:lnSpc>
                          <a:spcPct val="100000"/>
                        </a:lnSpc>
                        <a:spcBef>
                          <a:spcPts val="160"/>
                        </a:spcBef>
                        <a:tabLst>
                          <a:tab pos="2451735" algn="l"/>
                        </a:tabLst>
                      </a:pPr>
                      <a:r>
                        <a:rPr sz="1000" b="1" dirty="0">
                          <a:latin typeface="Meiryo UI"/>
                          <a:cs typeface="Meiryo UI"/>
                        </a:rPr>
                        <a:t>政令</a:t>
                      </a:r>
                      <a:r>
                        <a:rPr sz="1000" b="1" spc="-50" dirty="0">
                          <a:latin typeface="Meiryo UI"/>
                          <a:cs typeface="Meiryo UI"/>
                        </a:rPr>
                        <a:t>市</a:t>
                      </a:r>
                      <a:r>
                        <a:rPr sz="1000" b="1" dirty="0">
                          <a:latin typeface="Meiryo UI"/>
                          <a:cs typeface="Meiryo UI"/>
                        </a:rPr>
                        <a:t>	</a:t>
                      </a:r>
                      <a:r>
                        <a:rPr sz="1500" b="1" baseline="2777" dirty="0">
                          <a:latin typeface="Meiryo UI"/>
                          <a:cs typeface="Meiryo UI"/>
                        </a:rPr>
                        <a:t>市区町村</a:t>
                      </a:r>
                      <a:r>
                        <a:rPr sz="1500" b="1" spc="97" baseline="2777" dirty="0">
                          <a:latin typeface="Meiryo UI"/>
                          <a:cs typeface="Meiryo UI"/>
                        </a:rPr>
                        <a:t>等</a:t>
                      </a:r>
                      <a:r>
                        <a:rPr sz="1125" spc="-37" baseline="25925" dirty="0">
                          <a:latin typeface="Meiryo UI"/>
                          <a:cs typeface="Meiryo UI"/>
                        </a:rPr>
                        <a:t>※8</a:t>
                      </a:r>
                      <a:endParaRPr sz="1125" baseline="25925">
                        <a:latin typeface="Meiryo UI"/>
                        <a:cs typeface="Meiryo UI"/>
                      </a:endParaRPr>
                    </a:p>
                    <a:p>
                      <a:pPr marL="1851025">
                        <a:lnSpc>
                          <a:spcPct val="100000"/>
                        </a:lnSpc>
                        <a:spcBef>
                          <a:spcPts val="15"/>
                        </a:spcBef>
                        <a:tabLst>
                          <a:tab pos="2613660" algn="l"/>
                        </a:tabLst>
                      </a:pPr>
                      <a:r>
                        <a:rPr sz="1000" b="1" spc="-25" dirty="0">
                          <a:latin typeface="Meiryo UI"/>
                          <a:cs typeface="Meiryo UI"/>
                        </a:rPr>
                        <a:t>7%</a:t>
                      </a:r>
                      <a:r>
                        <a:rPr sz="1000" b="1" dirty="0">
                          <a:latin typeface="Meiryo UI"/>
                          <a:cs typeface="Meiryo UI"/>
                        </a:rPr>
                        <a:t>	</a:t>
                      </a:r>
                      <a:r>
                        <a:rPr sz="1500" b="1" spc="-37" baseline="2777" dirty="0">
                          <a:latin typeface="Meiryo UI"/>
                          <a:cs typeface="Meiryo UI"/>
                        </a:rPr>
                        <a:t>22%</a:t>
                      </a:r>
                      <a:endParaRPr sz="1500" baseline="2777">
                        <a:latin typeface="Meiryo UI"/>
                        <a:cs typeface="Meiryo UI"/>
                      </a:endParaRPr>
                    </a:p>
                    <a:p>
                      <a:pPr marL="498475">
                        <a:lnSpc>
                          <a:spcPct val="100000"/>
                        </a:lnSpc>
                        <a:spcBef>
                          <a:spcPts val="925"/>
                        </a:spcBef>
                        <a:tabLst>
                          <a:tab pos="2513330" algn="l"/>
                        </a:tabLst>
                      </a:pPr>
                      <a:r>
                        <a:rPr sz="1500" b="1" baseline="2777" dirty="0">
                          <a:latin typeface="Meiryo UI"/>
                          <a:cs typeface="Meiryo UI"/>
                        </a:rPr>
                        <a:t>政令</a:t>
                      </a:r>
                      <a:r>
                        <a:rPr sz="1500" b="1" spc="-75" baseline="2777" dirty="0">
                          <a:latin typeface="Meiryo UI"/>
                          <a:cs typeface="Meiryo UI"/>
                        </a:rPr>
                        <a:t>市</a:t>
                      </a:r>
                      <a:r>
                        <a:rPr sz="1500" b="1" baseline="2777" dirty="0">
                          <a:latin typeface="Meiryo UI"/>
                          <a:cs typeface="Meiryo UI"/>
                        </a:rPr>
                        <a:t>	</a:t>
                      </a:r>
                      <a:r>
                        <a:rPr sz="1000" b="1" dirty="0">
                          <a:latin typeface="Meiryo UI"/>
                          <a:cs typeface="Meiryo UI"/>
                        </a:rPr>
                        <a:t>市区町</a:t>
                      </a:r>
                      <a:r>
                        <a:rPr sz="1000" b="1" spc="-50" dirty="0">
                          <a:latin typeface="Meiryo UI"/>
                          <a:cs typeface="Meiryo UI"/>
                        </a:rPr>
                        <a:t>村</a:t>
                      </a:r>
                      <a:endParaRPr sz="1000">
                        <a:latin typeface="Meiryo UI"/>
                        <a:cs typeface="Meiryo UI"/>
                      </a:endParaRPr>
                    </a:p>
                    <a:p>
                      <a:pPr>
                        <a:lnSpc>
                          <a:spcPct val="100000"/>
                        </a:lnSpc>
                      </a:pPr>
                      <a:endParaRPr sz="1000">
                        <a:latin typeface="Times New Roman"/>
                        <a:cs typeface="Times New Roman"/>
                      </a:endParaRPr>
                    </a:p>
                    <a:p>
                      <a:pPr>
                        <a:lnSpc>
                          <a:spcPct val="100000"/>
                        </a:lnSpc>
                        <a:spcBef>
                          <a:spcPts val="90"/>
                        </a:spcBef>
                      </a:pPr>
                      <a:endParaRPr sz="1000">
                        <a:latin typeface="Times New Roman"/>
                        <a:cs typeface="Times New Roman"/>
                      </a:endParaRPr>
                    </a:p>
                    <a:p>
                      <a:pPr marL="1826260">
                        <a:lnSpc>
                          <a:spcPct val="100000"/>
                        </a:lnSpc>
                      </a:pPr>
                      <a:r>
                        <a:rPr sz="1000" b="1" spc="-15" dirty="0">
                          <a:latin typeface="Meiryo UI"/>
                          <a:cs typeface="Meiryo UI"/>
                        </a:rPr>
                        <a:t>市区町村</a:t>
                      </a:r>
                      <a:endParaRPr sz="1000">
                        <a:latin typeface="Meiryo UI"/>
                        <a:cs typeface="Meiryo UI"/>
                      </a:endParaRPr>
                    </a:p>
                  </a:txBody>
                  <a:tcPr marL="0" marR="0" marT="20320" marB="0"/>
                </a:tc>
                <a:tc>
                  <a:txBody>
                    <a:bodyPr/>
                    <a:lstStyle/>
                    <a:p>
                      <a:pPr>
                        <a:lnSpc>
                          <a:spcPct val="100000"/>
                        </a:lnSpc>
                      </a:pPr>
                      <a:endParaRPr sz="900">
                        <a:latin typeface="Times New Roman"/>
                        <a:cs typeface="Times New Roman"/>
                      </a:endParaRPr>
                    </a:p>
                  </a:txBody>
                  <a:tcPr marL="0" marR="0" marT="0" marB="0"/>
                </a:tc>
                <a:extLst>
                  <a:ext uri="{0D108BD9-81ED-4DB2-BD59-A6C34878D82A}">
                    <a16:rowId xmlns:a16="http://schemas.microsoft.com/office/drawing/2014/main" val="10004"/>
                  </a:ext>
                </a:extLst>
              </a:tr>
            </a:tbl>
          </a:graphicData>
        </a:graphic>
      </p:graphicFrame>
      <p:sp>
        <p:nvSpPr>
          <p:cNvPr id="28" name="object 28"/>
          <p:cNvSpPr txBox="1"/>
          <p:nvPr/>
        </p:nvSpPr>
        <p:spPr>
          <a:xfrm>
            <a:off x="1789557" y="5734303"/>
            <a:ext cx="5182870" cy="139065"/>
          </a:xfrm>
          <a:prstGeom prst="rect">
            <a:avLst/>
          </a:prstGeom>
        </p:spPr>
        <p:txBody>
          <a:bodyPr vert="horz" wrap="square" lIns="0" tIns="11430" rIns="0" bIns="0" rtlCol="0">
            <a:spAutoFit/>
          </a:bodyPr>
          <a:lstStyle/>
          <a:p>
            <a:pPr marL="12700">
              <a:lnSpc>
                <a:spcPct val="100000"/>
              </a:lnSpc>
              <a:spcBef>
                <a:spcPts val="90"/>
              </a:spcBef>
            </a:pPr>
            <a:r>
              <a:rPr sz="750" dirty="0">
                <a:latin typeface="Meiryo UI"/>
                <a:cs typeface="Meiryo UI"/>
              </a:rPr>
              <a:t>※1</a:t>
            </a:r>
            <a:r>
              <a:rPr sz="750" spc="-30" dirty="0">
                <a:latin typeface="Meiryo UI"/>
                <a:cs typeface="Meiryo UI"/>
              </a:rPr>
              <a:t> 対象はダム、堰、床止め、閘門、水門、揚水機場、排水機場、樋門樋管、陸閘、管理橋、浄化施設、その他</a:t>
            </a:r>
            <a:r>
              <a:rPr sz="750" spc="-10" dirty="0">
                <a:latin typeface="Meiryo UI"/>
                <a:cs typeface="Meiryo UI"/>
              </a:rPr>
              <a:t>（</a:t>
            </a:r>
            <a:r>
              <a:rPr sz="750" spc="-30" dirty="0">
                <a:latin typeface="Meiryo UI"/>
                <a:cs typeface="Meiryo UI"/>
              </a:rPr>
              <a:t>遊水池、導水路等</a:t>
            </a:r>
            <a:r>
              <a:rPr sz="750" spc="-50" dirty="0">
                <a:latin typeface="Meiryo UI"/>
                <a:cs typeface="Meiryo UI"/>
              </a:rPr>
              <a:t>）</a:t>
            </a:r>
            <a:endParaRPr sz="750">
              <a:latin typeface="Meiryo UI"/>
              <a:cs typeface="Meiryo UI"/>
            </a:endParaRPr>
          </a:p>
        </p:txBody>
      </p:sp>
      <p:sp>
        <p:nvSpPr>
          <p:cNvPr id="29" name="object 29"/>
          <p:cNvSpPr txBox="1"/>
          <p:nvPr/>
        </p:nvSpPr>
        <p:spPr>
          <a:xfrm>
            <a:off x="1789557" y="5847689"/>
            <a:ext cx="1670685" cy="635000"/>
          </a:xfrm>
          <a:prstGeom prst="rect">
            <a:avLst/>
          </a:prstGeom>
        </p:spPr>
        <p:txBody>
          <a:bodyPr vert="horz" wrap="square" lIns="0" tIns="50800" rIns="0" bIns="0" rtlCol="0">
            <a:spAutoFit/>
          </a:bodyPr>
          <a:lstStyle/>
          <a:p>
            <a:pPr marL="12700">
              <a:lnSpc>
                <a:spcPct val="100000"/>
              </a:lnSpc>
              <a:spcBef>
                <a:spcPts val="400"/>
              </a:spcBef>
            </a:pPr>
            <a:r>
              <a:rPr sz="750" dirty="0">
                <a:latin typeface="Meiryo UI"/>
                <a:cs typeface="Meiryo UI"/>
              </a:rPr>
              <a:t>※2</a:t>
            </a:r>
            <a:r>
              <a:rPr sz="750" spc="225" dirty="0">
                <a:latin typeface="Meiryo UI"/>
                <a:cs typeface="Meiryo UI"/>
              </a:rPr>
              <a:t> </a:t>
            </a:r>
            <a:r>
              <a:rPr sz="750" spc="-10" dirty="0">
                <a:latin typeface="Meiryo UI"/>
                <a:cs typeface="Meiryo UI"/>
              </a:rPr>
              <a:t>R4.3</a:t>
            </a:r>
            <a:r>
              <a:rPr sz="750" spc="80" dirty="0">
                <a:latin typeface="Meiryo UI"/>
                <a:cs typeface="Meiryo UI"/>
              </a:rPr>
              <a:t>時点  ※</a:t>
            </a:r>
            <a:r>
              <a:rPr sz="750" dirty="0">
                <a:latin typeface="Meiryo UI"/>
                <a:cs typeface="Meiryo UI"/>
              </a:rPr>
              <a:t>3</a:t>
            </a:r>
            <a:r>
              <a:rPr sz="750" spc="215" dirty="0">
                <a:latin typeface="Meiryo UI"/>
                <a:cs typeface="Meiryo UI"/>
              </a:rPr>
              <a:t> </a:t>
            </a:r>
            <a:r>
              <a:rPr sz="750" spc="-10" dirty="0">
                <a:latin typeface="Meiryo UI"/>
                <a:cs typeface="Meiryo UI"/>
              </a:rPr>
              <a:t>R3.3</a:t>
            </a:r>
            <a:r>
              <a:rPr sz="750" spc="-30" dirty="0">
                <a:latin typeface="Meiryo UI"/>
                <a:cs typeface="Meiryo UI"/>
              </a:rPr>
              <a:t>時点</a:t>
            </a:r>
            <a:endParaRPr sz="750">
              <a:latin typeface="Meiryo UI"/>
              <a:cs typeface="Meiryo UI"/>
            </a:endParaRPr>
          </a:p>
          <a:p>
            <a:pPr marL="12700">
              <a:lnSpc>
                <a:spcPct val="100000"/>
              </a:lnSpc>
              <a:spcBef>
                <a:spcPts val="300"/>
              </a:spcBef>
            </a:pPr>
            <a:r>
              <a:rPr sz="750" dirty="0">
                <a:latin typeface="Meiryo UI"/>
                <a:cs typeface="Meiryo UI"/>
              </a:rPr>
              <a:t>※5</a:t>
            </a:r>
            <a:r>
              <a:rPr sz="750" spc="-20" dirty="0">
                <a:latin typeface="Meiryo UI"/>
                <a:cs typeface="Meiryo UI"/>
              </a:rPr>
              <a:t> 都道府県等には地方道路公社を含む</a:t>
            </a:r>
            <a:endParaRPr sz="750">
              <a:latin typeface="Meiryo UI"/>
              <a:cs typeface="Meiryo UI"/>
            </a:endParaRPr>
          </a:p>
          <a:p>
            <a:pPr marL="12700">
              <a:lnSpc>
                <a:spcPct val="100000"/>
              </a:lnSpc>
              <a:spcBef>
                <a:spcPts val="300"/>
              </a:spcBef>
            </a:pPr>
            <a:r>
              <a:rPr sz="750" dirty="0">
                <a:latin typeface="Meiryo UI"/>
                <a:cs typeface="Meiryo UI"/>
              </a:rPr>
              <a:t>※6</a:t>
            </a:r>
            <a:r>
              <a:rPr sz="750" spc="-15" dirty="0">
                <a:latin typeface="Meiryo UI"/>
                <a:cs typeface="Meiryo UI"/>
              </a:rPr>
              <a:t> 国には独立行政法人を含む</a:t>
            </a:r>
            <a:endParaRPr sz="750">
              <a:latin typeface="Meiryo UI"/>
              <a:cs typeface="Meiryo UI"/>
            </a:endParaRPr>
          </a:p>
          <a:p>
            <a:pPr marL="12700">
              <a:lnSpc>
                <a:spcPct val="100000"/>
              </a:lnSpc>
              <a:spcBef>
                <a:spcPts val="300"/>
              </a:spcBef>
            </a:pPr>
            <a:r>
              <a:rPr sz="750" dirty="0">
                <a:latin typeface="Meiryo UI"/>
                <a:cs typeface="Meiryo UI"/>
              </a:rPr>
              <a:t>※7</a:t>
            </a:r>
            <a:r>
              <a:rPr sz="750" spc="-20" dirty="0">
                <a:latin typeface="Meiryo UI"/>
                <a:cs typeface="Meiryo UI"/>
              </a:rPr>
              <a:t> 市区町村等には一部事務組合を含む</a:t>
            </a:r>
            <a:endParaRPr sz="750">
              <a:latin typeface="Meiryo UI"/>
              <a:cs typeface="Meiryo UI"/>
            </a:endParaRPr>
          </a:p>
        </p:txBody>
      </p:sp>
      <p:sp>
        <p:nvSpPr>
          <p:cNvPr id="30" name="object 30"/>
          <p:cNvSpPr txBox="1"/>
          <p:nvPr/>
        </p:nvSpPr>
        <p:spPr>
          <a:xfrm>
            <a:off x="3478529" y="5886703"/>
            <a:ext cx="2331720" cy="139065"/>
          </a:xfrm>
          <a:prstGeom prst="rect">
            <a:avLst/>
          </a:prstGeom>
        </p:spPr>
        <p:txBody>
          <a:bodyPr vert="horz" wrap="square" lIns="0" tIns="11430" rIns="0" bIns="0" rtlCol="0">
            <a:spAutoFit/>
          </a:bodyPr>
          <a:lstStyle/>
          <a:p>
            <a:pPr marL="12700">
              <a:lnSpc>
                <a:spcPct val="100000"/>
              </a:lnSpc>
              <a:spcBef>
                <a:spcPts val="90"/>
              </a:spcBef>
            </a:pPr>
            <a:r>
              <a:rPr sz="750" dirty="0">
                <a:latin typeface="Meiryo UI"/>
                <a:cs typeface="Meiryo UI"/>
              </a:rPr>
              <a:t>※4</a:t>
            </a:r>
            <a:r>
              <a:rPr sz="750" spc="-25" dirty="0">
                <a:latin typeface="Meiryo UI"/>
                <a:cs typeface="Meiryo UI"/>
              </a:rPr>
              <a:t> 係留施設 、外郭施設 、臨港交通施設、水域施設 等</a:t>
            </a:r>
            <a:endParaRPr sz="750">
              <a:latin typeface="Meiryo UI"/>
              <a:cs typeface="Meiryo UI"/>
            </a:endParaRPr>
          </a:p>
        </p:txBody>
      </p:sp>
      <p:sp>
        <p:nvSpPr>
          <p:cNvPr id="31" name="object 31"/>
          <p:cNvSpPr txBox="1"/>
          <p:nvPr/>
        </p:nvSpPr>
        <p:spPr>
          <a:xfrm>
            <a:off x="1789557" y="6496303"/>
            <a:ext cx="2013585" cy="139065"/>
          </a:xfrm>
          <a:prstGeom prst="rect">
            <a:avLst/>
          </a:prstGeom>
        </p:spPr>
        <p:txBody>
          <a:bodyPr vert="horz" wrap="square" lIns="0" tIns="12065" rIns="0" bIns="0" rtlCol="0">
            <a:spAutoFit/>
          </a:bodyPr>
          <a:lstStyle/>
          <a:p>
            <a:pPr marL="12700">
              <a:lnSpc>
                <a:spcPct val="100000"/>
              </a:lnSpc>
              <a:spcBef>
                <a:spcPts val="95"/>
              </a:spcBef>
            </a:pPr>
            <a:r>
              <a:rPr sz="750" dirty="0">
                <a:latin typeface="Meiryo UI"/>
                <a:cs typeface="Meiryo UI"/>
              </a:rPr>
              <a:t>※8</a:t>
            </a:r>
            <a:r>
              <a:rPr sz="750" spc="-30" dirty="0">
                <a:latin typeface="Meiryo UI"/>
                <a:cs typeface="Meiryo UI"/>
              </a:rPr>
              <a:t> 市区町村等には一部事務組合、港務局を含む</a:t>
            </a:r>
            <a:endParaRPr sz="750">
              <a:latin typeface="Meiryo UI"/>
              <a:cs typeface="Meiryo UI"/>
            </a:endParaRPr>
          </a:p>
        </p:txBody>
      </p:sp>
      <p:sp>
        <p:nvSpPr>
          <p:cNvPr id="32" name="object 32"/>
          <p:cNvSpPr/>
          <p:nvPr/>
        </p:nvSpPr>
        <p:spPr>
          <a:xfrm>
            <a:off x="1773301" y="1544574"/>
            <a:ext cx="73660" cy="255904"/>
          </a:xfrm>
          <a:custGeom>
            <a:avLst/>
            <a:gdLst/>
            <a:ahLst/>
            <a:cxnLst/>
            <a:rect l="l" t="t" r="r" b="b"/>
            <a:pathLst>
              <a:path w="73660" h="255905">
                <a:moveTo>
                  <a:pt x="73151" y="0"/>
                </a:moveTo>
                <a:lnTo>
                  <a:pt x="0" y="255777"/>
                </a:lnTo>
              </a:path>
            </a:pathLst>
          </a:custGeom>
          <a:ln w="9525">
            <a:solidFill>
              <a:srgbClr val="000000"/>
            </a:solidFill>
          </a:ln>
        </p:spPr>
        <p:txBody>
          <a:bodyPr wrap="square" lIns="0" tIns="0" rIns="0" bIns="0" rtlCol="0"/>
          <a:lstStyle/>
          <a:p>
            <a:endParaRPr/>
          </a:p>
        </p:txBody>
      </p:sp>
      <p:sp>
        <p:nvSpPr>
          <p:cNvPr id="33" name="object 33"/>
          <p:cNvSpPr/>
          <p:nvPr/>
        </p:nvSpPr>
        <p:spPr>
          <a:xfrm>
            <a:off x="1674114" y="5105653"/>
            <a:ext cx="73660" cy="255904"/>
          </a:xfrm>
          <a:custGeom>
            <a:avLst/>
            <a:gdLst/>
            <a:ahLst/>
            <a:cxnLst/>
            <a:rect l="l" t="t" r="r" b="b"/>
            <a:pathLst>
              <a:path w="73660" h="255904">
                <a:moveTo>
                  <a:pt x="73152" y="0"/>
                </a:moveTo>
                <a:lnTo>
                  <a:pt x="0" y="255778"/>
                </a:lnTo>
              </a:path>
            </a:pathLst>
          </a:custGeom>
          <a:ln w="9525">
            <a:solidFill>
              <a:srgbClr val="000000"/>
            </a:solidFill>
          </a:ln>
        </p:spPr>
        <p:txBody>
          <a:bodyPr wrap="square" lIns="0" tIns="0" rIns="0" bIns="0" rtlCol="0"/>
          <a:lstStyle/>
          <a:p>
            <a:endParaRPr/>
          </a:p>
        </p:txBody>
      </p:sp>
      <p:sp>
        <p:nvSpPr>
          <p:cNvPr id="34" name="object 34"/>
          <p:cNvSpPr/>
          <p:nvPr/>
        </p:nvSpPr>
        <p:spPr>
          <a:xfrm>
            <a:off x="8360791" y="2521204"/>
            <a:ext cx="103505" cy="166370"/>
          </a:xfrm>
          <a:custGeom>
            <a:avLst/>
            <a:gdLst/>
            <a:ahLst/>
            <a:cxnLst/>
            <a:rect l="l" t="t" r="r" b="b"/>
            <a:pathLst>
              <a:path w="103504" h="166369">
                <a:moveTo>
                  <a:pt x="102997" y="0"/>
                </a:moveTo>
                <a:lnTo>
                  <a:pt x="0" y="166370"/>
                </a:lnTo>
              </a:path>
            </a:pathLst>
          </a:custGeom>
          <a:ln w="9525">
            <a:solidFill>
              <a:srgbClr val="000000"/>
            </a:solidFill>
          </a:ln>
        </p:spPr>
        <p:txBody>
          <a:bodyPr wrap="square" lIns="0" tIns="0" rIns="0" bIns="0" rtlCol="0"/>
          <a:lstStyle/>
          <a:p>
            <a:endParaRPr/>
          </a:p>
        </p:txBody>
      </p:sp>
      <p:sp>
        <p:nvSpPr>
          <p:cNvPr id="35" name="object 35"/>
          <p:cNvSpPr/>
          <p:nvPr/>
        </p:nvSpPr>
        <p:spPr>
          <a:xfrm>
            <a:off x="5596763" y="1637538"/>
            <a:ext cx="915669" cy="342265"/>
          </a:xfrm>
          <a:custGeom>
            <a:avLst/>
            <a:gdLst/>
            <a:ahLst/>
            <a:cxnLst/>
            <a:rect l="l" t="t" r="r" b="b"/>
            <a:pathLst>
              <a:path w="915670" h="342264">
                <a:moveTo>
                  <a:pt x="0" y="170941"/>
                </a:moveTo>
                <a:lnTo>
                  <a:pt x="19384" y="121589"/>
                </a:lnTo>
                <a:lnTo>
                  <a:pt x="73759" y="77883"/>
                </a:lnTo>
                <a:lnTo>
                  <a:pt x="112298" y="58810"/>
                </a:lnTo>
                <a:lnTo>
                  <a:pt x="157460" y="41945"/>
                </a:lnTo>
                <a:lnTo>
                  <a:pt x="208538" y="27551"/>
                </a:lnTo>
                <a:lnTo>
                  <a:pt x="264822" y="15895"/>
                </a:lnTo>
                <a:lnTo>
                  <a:pt x="325605" y="7241"/>
                </a:lnTo>
                <a:lnTo>
                  <a:pt x="390179" y="1854"/>
                </a:lnTo>
                <a:lnTo>
                  <a:pt x="457835" y="0"/>
                </a:lnTo>
                <a:lnTo>
                  <a:pt x="525490" y="1854"/>
                </a:lnTo>
                <a:lnTo>
                  <a:pt x="590064" y="7241"/>
                </a:lnTo>
                <a:lnTo>
                  <a:pt x="650847" y="15895"/>
                </a:lnTo>
                <a:lnTo>
                  <a:pt x="707131" y="27551"/>
                </a:lnTo>
                <a:lnTo>
                  <a:pt x="758209" y="41945"/>
                </a:lnTo>
                <a:lnTo>
                  <a:pt x="803371" y="58810"/>
                </a:lnTo>
                <a:lnTo>
                  <a:pt x="841910" y="77883"/>
                </a:lnTo>
                <a:lnTo>
                  <a:pt x="896285" y="121589"/>
                </a:lnTo>
                <a:lnTo>
                  <a:pt x="915669" y="170941"/>
                </a:lnTo>
                <a:lnTo>
                  <a:pt x="910705" y="196223"/>
                </a:lnTo>
                <a:lnTo>
                  <a:pt x="873117" y="243064"/>
                </a:lnTo>
                <a:lnTo>
                  <a:pt x="803371" y="283179"/>
                </a:lnTo>
                <a:lnTo>
                  <a:pt x="758209" y="300053"/>
                </a:lnTo>
                <a:lnTo>
                  <a:pt x="707131" y="314453"/>
                </a:lnTo>
                <a:lnTo>
                  <a:pt x="650847" y="326112"/>
                </a:lnTo>
                <a:lnTo>
                  <a:pt x="590064" y="334768"/>
                </a:lnTo>
                <a:lnTo>
                  <a:pt x="525490" y="340156"/>
                </a:lnTo>
                <a:lnTo>
                  <a:pt x="457835" y="342011"/>
                </a:lnTo>
                <a:lnTo>
                  <a:pt x="390179" y="340156"/>
                </a:lnTo>
                <a:lnTo>
                  <a:pt x="325605" y="334768"/>
                </a:lnTo>
                <a:lnTo>
                  <a:pt x="264822" y="326112"/>
                </a:lnTo>
                <a:lnTo>
                  <a:pt x="208538" y="314453"/>
                </a:lnTo>
                <a:lnTo>
                  <a:pt x="157460" y="300053"/>
                </a:lnTo>
                <a:lnTo>
                  <a:pt x="112298" y="283179"/>
                </a:lnTo>
                <a:lnTo>
                  <a:pt x="73759" y="264094"/>
                </a:lnTo>
                <a:lnTo>
                  <a:pt x="19384" y="220352"/>
                </a:lnTo>
                <a:lnTo>
                  <a:pt x="0" y="170941"/>
                </a:lnTo>
                <a:close/>
              </a:path>
            </a:pathLst>
          </a:custGeom>
          <a:ln w="38100">
            <a:solidFill>
              <a:srgbClr val="FF0000"/>
            </a:solidFill>
          </a:ln>
        </p:spPr>
        <p:txBody>
          <a:bodyPr wrap="square" lIns="0" tIns="0" rIns="0" bIns="0" rtlCol="0"/>
          <a:lstStyle/>
          <a:p>
            <a:endParaRPr/>
          </a:p>
        </p:txBody>
      </p:sp>
      <p:sp>
        <p:nvSpPr>
          <p:cNvPr id="36" name="object 36"/>
          <p:cNvSpPr/>
          <p:nvPr/>
        </p:nvSpPr>
        <p:spPr>
          <a:xfrm>
            <a:off x="6273672" y="5093080"/>
            <a:ext cx="915669" cy="342265"/>
          </a:xfrm>
          <a:custGeom>
            <a:avLst/>
            <a:gdLst/>
            <a:ahLst/>
            <a:cxnLst/>
            <a:rect l="l" t="t" r="r" b="b"/>
            <a:pathLst>
              <a:path w="915670" h="342264">
                <a:moveTo>
                  <a:pt x="0" y="171069"/>
                </a:moveTo>
                <a:lnTo>
                  <a:pt x="19384" y="121658"/>
                </a:lnTo>
                <a:lnTo>
                  <a:pt x="73759" y="77916"/>
                </a:lnTo>
                <a:lnTo>
                  <a:pt x="112298" y="58831"/>
                </a:lnTo>
                <a:lnTo>
                  <a:pt x="157460" y="41957"/>
                </a:lnTo>
                <a:lnTo>
                  <a:pt x="208538" y="27557"/>
                </a:lnTo>
                <a:lnTo>
                  <a:pt x="264822" y="15898"/>
                </a:lnTo>
                <a:lnTo>
                  <a:pt x="325605" y="7242"/>
                </a:lnTo>
                <a:lnTo>
                  <a:pt x="390179" y="1854"/>
                </a:lnTo>
                <a:lnTo>
                  <a:pt x="457834" y="0"/>
                </a:lnTo>
                <a:lnTo>
                  <a:pt x="525490" y="1854"/>
                </a:lnTo>
                <a:lnTo>
                  <a:pt x="590064" y="7242"/>
                </a:lnTo>
                <a:lnTo>
                  <a:pt x="650847" y="15898"/>
                </a:lnTo>
                <a:lnTo>
                  <a:pt x="707131" y="27557"/>
                </a:lnTo>
                <a:lnTo>
                  <a:pt x="758209" y="41957"/>
                </a:lnTo>
                <a:lnTo>
                  <a:pt x="803371" y="58831"/>
                </a:lnTo>
                <a:lnTo>
                  <a:pt x="841910" y="77916"/>
                </a:lnTo>
                <a:lnTo>
                  <a:pt x="896285" y="121658"/>
                </a:lnTo>
                <a:lnTo>
                  <a:pt x="915670" y="171069"/>
                </a:lnTo>
                <a:lnTo>
                  <a:pt x="910705" y="196318"/>
                </a:lnTo>
                <a:lnTo>
                  <a:pt x="873117" y="243113"/>
                </a:lnTo>
                <a:lnTo>
                  <a:pt x="803371" y="283200"/>
                </a:lnTo>
                <a:lnTo>
                  <a:pt x="758209" y="300065"/>
                </a:lnTo>
                <a:lnTo>
                  <a:pt x="707131" y="314459"/>
                </a:lnTo>
                <a:lnTo>
                  <a:pt x="650847" y="326115"/>
                </a:lnTo>
                <a:lnTo>
                  <a:pt x="590064" y="334769"/>
                </a:lnTo>
                <a:lnTo>
                  <a:pt x="525490" y="340156"/>
                </a:lnTo>
                <a:lnTo>
                  <a:pt x="457834" y="342011"/>
                </a:lnTo>
                <a:lnTo>
                  <a:pt x="390179" y="340156"/>
                </a:lnTo>
                <a:lnTo>
                  <a:pt x="325605" y="334769"/>
                </a:lnTo>
                <a:lnTo>
                  <a:pt x="264822" y="326115"/>
                </a:lnTo>
                <a:lnTo>
                  <a:pt x="208538" y="314459"/>
                </a:lnTo>
                <a:lnTo>
                  <a:pt x="157460" y="300065"/>
                </a:lnTo>
                <a:lnTo>
                  <a:pt x="112298" y="283200"/>
                </a:lnTo>
                <a:lnTo>
                  <a:pt x="73759" y="264127"/>
                </a:lnTo>
                <a:lnTo>
                  <a:pt x="19384" y="220421"/>
                </a:lnTo>
                <a:lnTo>
                  <a:pt x="0" y="171069"/>
                </a:lnTo>
                <a:close/>
              </a:path>
            </a:pathLst>
          </a:custGeom>
          <a:ln w="38100">
            <a:solidFill>
              <a:srgbClr val="FF0000"/>
            </a:solidFill>
          </a:ln>
        </p:spPr>
        <p:txBody>
          <a:bodyPr wrap="square" lIns="0" tIns="0" rIns="0" bIns="0" rtlCol="0"/>
          <a:lstStyle/>
          <a:p>
            <a:endParaRPr/>
          </a:p>
        </p:txBody>
      </p:sp>
      <p:sp>
        <p:nvSpPr>
          <p:cNvPr id="37" name="object 37"/>
          <p:cNvSpPr/>
          <p:nvPr/>
        </p:nvSpPr>
        <p:spPr>
          <a:xfrm>
            <a:off x="5580379" y="2903220"/>
            <a:ext cx="915669" cy="342265"/>
          </a:xfrm>
          <a:custGeom>
            <a:avLst/>
            <a:gdLst/>
            <a:ahLst/>
            <a:cxnLst/>
            <a:rect l="l" t="t" r="r" b="b"/>
            <a:pathLst>
              <a:path w="915670" h="342264">
                <a:moveTo>
                  <a:pt x="0" y="170941"/>
                </a:moveTo>
                <a:lnTo>
                  <a:pt x="19384" y="121542"/>
                </a:lnTo>
                <a:lnTo>
                  <a:pt x="73759" y="77827"/>
                </a:lnTo>
                <a:lnTo>
                  <a:pt x="112298" y="58759"/>
                </a:lnTo>
                <a:lnTo>
                  <a:pt x="157460" y="41902"/>
                </a:lnTo>
                <a:lnTo>
                  <a:pt x="208538" y="27519"/>
                </a:lnTo>
                <a:lnTo>
                  <a:pt x="264822" y="15874"/>
                </a:lnTo>
                <a:lnTo>
                  <a:pt x="325605" y="7231"/>
                </a:lnTo>
                <a:lnTo>
                  <a:pt x="390179" y="1851"/>
                </a:lnTo>
                <a:lnTo>
                  <a:pt x="457835" y="0"/>
                </a:lnTo>
                <a:lnTo>
                  <a:pt x="525490" y="1851"/>
                </a:lnTo>
                <a:lnTo>
                  <a:pt x="590064" y="7231"/>
                </a:lnTo>
                <a:lnTo>
                  <a:pt x="650847" y="15874"/>
                </a:lnTo>
                <a:lnTo>
                  <a:pt x="707131" y="27519"/>
                </a:lnTo>
                <a:lnTo>
                  <a:pt x="758209" y="41902"/>
                </a:lnTo>
                <a:lnTo>
                  <a:pt x="803371" y="58759"/>
                </a:lnTo>
                <a:lnTo>
                  <a:pt x="841910" y="77827"/>
                </a:lnTo>
                <a:lnTo>
                  <a:pt x="896285" y="121542"/>
                </a:lnTo>
                <a:lnTo>
                  <a:pt x="915670" y="170941"/>
                </a:lnTo>
                <a:lnTo>
                  <a:pt x="910705" y="196191"/>
                </a:lnTo>
                <a:lnTo>
                  <a:pt x="873117" y="242986"/>
                </a:lnTo>
                <a:lnTo>
                  <a:pt x="803371" y="283073"/>
                </a:lnTo>
                <a:lnTo>
                  <a:pt x="758209" y="299938"/>
                </a:lnTo>
                <a:lnTo>
                  <a:pt x="707131" y="314332"/>
                </a:lnTo>
                <a:lnTo>
                  <a:pt x="650847" y="325988"/>
                </a:lnTo>
                <a:lnTo>
                  <a:pt x="590064" y="334642"/>
                </a:lnTo>
                <a:lnTo>
                  <a:pt x="525490" y="340029"/>
                </a:lnTo>
                <a:lnTo>
                  <a:pt x="457835" y="341883"/>
                </a:lnTo>
                <a:lnTo>
                  <a:pt x="390179" y="340029"/>
                </a:lnTo>
                <a:lnTo>
                  <a:pt x="325605" y="334642"/>
                </a:lnTo>
                <a:lnTo>
                  <a:pt x="264822" y="325988"/>
                </a:lnTo>
                <a:lnTo>
                  <a:pt x="208538" y="314332"/>
                </a:lnTo>
                <a:lnTo>
                  <a:pt x="157460" y="299938"/>
                </a:lnTo>
                <a:lnTo>
                  <a:pt x="112298" y="283073"/>
                </a:lnTo>
                <a:lnTo>
                  <a:pt x="73759" y="264000"/>
                </a:lnTo>
                <a:lnTo>
                  <a:pt x="19384" y="220294"/>
                </a:lnTo>
                <a:lnTo>
                  <a:pt x="0" y="170941"/>
                </a:lnTo>
                <a:close/>
              </a:path>
            </a:pathLst>
          </a:custGeom>
          <a:ln w="38100">
            <a:solidFill>
              <a:srgbClr val="FF0000"/>
            </a:solidFill>
          </a:ln>
        </p:spPr>
        <p:txBody>
          <a:bodyPr wrap="square" lIns="0" tIns="0" rIns="0" bIns="0" rtlCol="0"/>
          <a:lstStyle/>
          <a:p>
            <a:endParaRPr/>
          </a:p>
        </p:txBody>
      </p:sp>
      <p:sp>
        <p:nvSpPr>
          <p:cNvPr id="38" name="object 38"/>
          <p:cNvSpPr/>
          <p:nvPr/>
        </p:nvSpPr>
        <p:spPr>
          <a:xfrm>
            <a:off x="5549010" y="3335020"/>
            <a:ext cx="915669" cy="342265"/>
          </a:xfrm>
          <a:custGeom>
            <a:avLst/>
            <a:gdLst/>
            <a:ahLst/>
            <a:cxnLst/>
            <a:rect l="l" t="t" r="r" b="b"/>
            <a:pathLst>
              <a:path w="915670" h="342264">
                <a:moveTo>
                  <a:pt x="0" y="170941"/>
                </a:moveTo>
                <a:lnTo>
                  <a:pt x="19384" y="121542"/>
                </a:lnTo>
                <a:lnTo>
                  <a:pt x="73759" y="77827"/>
                </a:lnTo>
                <a:lnTo>
                  <a:pt x="112298" y="58759"/>
                </a:lnTo>
                <a:lnTo>
                  <a:pt x="157460" y="41902"/>
                </a:lnTo>
                <a:lnTo>
                  <a:pt x="208538" y="27519"/>
                </a:lnTo>
                <a:lnTo>
                  <a:pt x="264822" y="15874"/>
                </a:lnTo>
                <a:lnTo>
                  <a:pt x="325605" y="7231"/>
                </a:lnTo>
                <a:lnTo>
                  <a:pt x="390179" y="1851"/>
                </a:lnTo>
                <a:lnTo>
                  <a:pt x="457835" y="0"/>
                </a:lnTo>
                <a:lnTo>
                  <a:pt x="525490" y="1851"/>
                </a:lnTo>
                <a:lnTo>
                  <a:pt x="590064" y="7231"/>
                </a:lnTo>
                <a:lnTo>
                  <a:pt x="650847" y="15874"/>
                </a:lnTo>
                <a:lnTo>
                  <a:pt x="707131" y="27519"/>
                </a:lnTo>
                <a:lnTo>
                  <a:pt x="758209" y="41902"/>
                </a:lnTo>
                <a:lnTo>
                  <a:pt x="803371" y="58759"/>
                </a:lnTo>
                <a:lnTo>
                  <a:pt x="841910" y="77827"/>
                </a:lnTo>
                <a:lnTo>
                  <a:pt x="896285" y="121542"/>
                </a:lnTo>
                <a:lnTo>
                  <a:pt x="915669" y="170941"/>
                </a:lnTo>
                <a:lnTo>
                  <a:pt x="910705" y="196191"/>
                </a:lnTo>
                <a:lnTo>
                  <a:pt x="873117" y="242986"/>
                </a:lnTo>
                <a:lnTo>
                  <a:pt x="803371" y="283073"/>
                </a:lnTo>
                <a:lnTo>
                  <a:pt x="758209" y="299938"/>
                </a:lnTo>
                <a:lnTo>
                  <a:pt x="707131" y="314332"/>
                </a:lnTo>
                <a:lnTo>
                  <a:pt x="650847" y="325988"/>
                </a:lnTo>
                <a:lnTo>
                  <a:pt x="590064" y="334642"/>
                </a:lnTo>
                <a:lnTo>
                  <a:pt x="525490" y="340029"/>
                </a:lnTo>
                <a:lnTo>
                  <a:pt x="457835" y="341883"/>
                </a:lnTo>
                <a:lnTo>
                  <a:pt x="390179" y="340029"/>
                </a:lnTo>
                <a:lnTo>
                  <a:pt x="325605" y="334642"/>
                </a:lnTo>
                <a:lnTo>
                  <a:pt x="264822" y="325988"/>
                </a:lnTo>
                <a:lnTo>
                  <a:pt x="208538" y="314332"/>
                </a:lnTo>
                <a:lnTo>
                  <a:pt x="157460" y="299938"/>
                </a:lnTo>
                <a:lnTo>
                  <a:pt x="112298" y="283073"/>
                </a:lnTo>
                <a:lnTo>
                  <a:pt x="73759" y="264000"/>
                </a:lnTo>
                <a:lnTo>
                  <a:pt x="19384" y="220294"/>
                </a:lnTo>
                <a:lnTo>
                  <a:pt x="0" y="170941"/>
                </a:lnTo>
                <a:close/>
              </a:path>
            </a:pathLst>
          </a:custGeom>
          <a:ln w="38100">
            <a:solidFill>
              <a:srgbClr val="FF0000"/>
            </a:solidFill>
          </a:ln>
        </p:spPr>
        <p:txBody>
          <a:bodyPr wrap="square" lIns="0" tIns="0" rIns="0" bIns="0" rtlCol="0"/>
          <a:lstStyle/>
          <a:p>
            <a:endParaRPr/>
          </a:p>
        </p:txBody>
      </p:sp>
      <p:sp>
        <p:nvSpPr>
          <p:cNvPr id="39" name="object 39"/>
          <p:cNvSpPr/>
          <p:nvPr/>
        </p:nvSpPr>
        <p:spPr>
          <a:xfrm>
            <a:off x="5561838" y="3766311"/>
            <a:ext cx="915669" cy="342265"/>
          </a:xfrm>
          <a:custGeom>
            <a:avLst/>
            <a:gdLst/>
            <a:ahLst/>
            <a:cxnLst/>
            <a:rect l="l" t="t" r="r" b="b"/>
            <a:pathLst>
              <a:path w="915670" h="342264">
                <a:moveTo>
                  <a:pt x="0" y="170942"/>
                </a:moveTo>
                <a:lnTo>
                  <a:pt x="19384" y="121542"/>
                </a:lnTo>
                <a:lnTo>
                  <a:pt x="73759" y="77827"/>
                </a:lnTo>
                <a:lnTo>
                  <a:pt x="112298" y="58759"/>
                </a:lnTo>
                <a:lnTo>
                  <a:pt x="157460" y="41902"/>
                </a:lnTo>
                <a:lnTo>
                  <a:pt x="208538" y="27519"/>
                </a:lnTo>
                <a:lnTo>
                  <a:pt x="264822" y="15874"/>
                </a:lnTo>
                <a:lnTo>
                  <a:pt x="325605" y="7231"/>
                </a:lnTo>
                <a:lnTo>
                  <a:pt x="390179" y="1851"/>
                </a:lnTo>
                <a:lnTo>
                  <a:pt x="457835" y="0"/>
                </a:lnTo>
                <a:lnTo>
                  <a:pt x="525490" y="1851"/>
                </a:lnTo>
                <a:lnTo>
                  <a:pt x="590064" y="7231"/>
                </a:lnTo>
                <a:lnTo>
                  <a:pt x="650847" y="15874"/>
                </a:lnTo>
                <a:lnTo>
                  <a:pt x="707131" y="27519"/>
                </a:lnTo>
                <a:lnTo>
                  <a:pt x="758209" y="41902"/>
                </a:lnTo>
                <a:lnTo>
                  <a:pt x="803371" y="58759"/>
                </a:lnTo>
                <a:lnTo>
                  <a:pt x="841910" y="77827"/>
                </a:lnTo>
                <a:lnTo>
                  <a:pt x="896285" y="121542"/>
                </a:lnTo>
                <a:lnTo>
                  <a:pt x="915670" y="170942"/>
                </a:lnTo>
                <a:lnTo>
                  <a:pt x="910705" y="196191"/>
                </a:lnTo>
                <a:lnTo>
                  <a:pt x="873117" y="242986"/>
                </a:lnTo>
                <a:lnTo>
                  <a:pt x="803371" y="283073"/>
                </a:lnTo>
                <a:lnTo>
                  <a:pt x="758209" y="299938"/>
                </a:lnTo>
                <a:lnTo>
                  <a:pt x="707131" y="314332"/>
                </a:lnTo>
                <a:lnTo>
                  <a:pt x="650847" y="325988"/>
                </a:lnTo>
                <a:lnTo>
                  <a:pt x="590064" y="334642"/>
                </a:lnTo>
                <a:lnTo>
                  <a:pt x="525490" y="340029"/>
                </a:lnTo>
                <a:lnTo>
                  <a:pt x="457835" y="341883"/>
                </a:lnTo>
                <a:lnTo>
                  <a:pt x="390179" y="340029"/>
                </a:lnTo>
                <a:lnTo>
                  <a:pt x="325605" y="334642"/>
                </a:lnTo>
                <a:lnTo>
                  <a:pt x="264822" y="325988"/>
                </a:lnTo>
                <a:lnTo>
                  <a:pt x="208538" y="314332"/>
                </a:lnTo>
                <a:lnTo>
                  <a:pt x="157460" y="299938"/>
                </a:lnTo>
                <a:lnTo>
                  <a:pt x="112298" y="283073"/>
                </a:lnTo>
                <a:lnTo>
                  <a:pt x="73759" y="264000"/>
                </a:lnTo>
                <a:lnTo>
                  <a:pt x="19384" y="220294"/>
                </a:lnTo>
                <a:lnTo>
                  <a:pt x="0" y="170942"/>
                </a:lnTo>
                <a:close/>
              </a:path>
            </a:pathLst>
          </a:custGeom>
          <a:ln w="38099">
            <a:solidFill>
              <a:srgbClr val="FF0000"/>
            </a:solidFill>
          </a:ln>
        </p:spPr>
        <p:txBody>
          <a:bodyPr wrap="square" lIns="0" tIns="0" rIns="0" bIns="0" rtlCol="0"/>
          <a:lstStyle/>
          <a:p>
            <a:endParaRPr/>
          </a:p>
        </p:txBody>
      </p:sp>
      <p:sp>
        <p:nvSpPr>
          <p:cNvPr id="40" name="object 40"/>
          <p:cNvSpPr txBox="1"/>
          <p:nvPr/>
        </p:nvSpPr>
        <p:spPr>
          <a:xfrm>
            <a:off x="8914256" y="6287820"/>
            <a:ext cx="152400" cy="250825"/>
          </a:xfrm>
          <a:prstGeom prst="rect">
            <a:avLst/>
          </a:prstGeom>
        </p:spPr>
        <p:txBody>
          <a:bodyPr vert="horz" wrap="square" lIns="0" tIns="15875" rIns="0" bIns="0" rtlCol="0">
            <a:spAutoFit/>
          </a:bodyPr>
          <a:lstStyle/>
          <a:p>
            <a:pPr marL="12700">
              <a:lnSpc>
                <a:spcPct val="100000"/>
              </a:lnSpc>
              <a:spcBef>
                <a:spcPts val="125"/>
              </a:spcBef>
            </a:pPr>
            <a:r>
              <a:rPr sz="1450" b="1" spc="-50" dirty="0">
                <a:latin typeface="Meiryo UI"/>
                <a:cs typeface="Meiryo UI"/>
              </a:rPr>
              <a:t>5</a:t>
            </a:r>
            <a:endParaRPr sz="1450">
              <a:latin typeface="Meiryo UI"/>
              <a:cs typeface="Meiryo U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690357" y="1587"/>
            <a:ext cx="1432141" cy="319087"/>
          </a:xfrm>
          <a:prstGeom prst="rect">
            <a:avLst/>
          </a:prstGeom>
        </p:spPr>
      </p:pic>
      <p:sp>
        <p:nvSpPr>
          <p:cNvPr id="3" name="object 3" descr="$PPTXTitle"/>
          <p:cNvSpPr txBox="1">
            <a:spLocks noGrp="1"/>
          </p:cNvSpPr>
          <p:nvPr>
            <p:ph type="title"/>
          </p:nvPr>
        </p:nvSpPr>
        <p:spPr>
          <a:xfrm>
            <a:off x="78739" y="183283"/>
            <a:ext cx="7561038" cy="452120"/>
          </a:xfrm>
          <a:prstGeom prst="rect">
            <a:avLst/>
          </a:prstGeom>
        </p:spPr>
        <p:txBody>
          <a:bodyPr vert="horz" wrap="square" lIns="0" tIns="12065" rIns="0" bIns="0" rtlCol="0">
            <a:spAutoFit/>
          </a:bodyPr>
          <a:lstStyle/>
          <a:p>
            <a:pPr marL="12700">
              <a:lnSpc>
                <a:spcPct val="100000"/>
              </a:lnSpc>
              <a:spcBef>
                <a:spcPts val="95"/>
              </a:spcBef>
            </a:pPr>
            <a:r>
              <a:rPr sz="2800" spc="-70" dirty="0"/>
              <a:t>インフラメンテナンスを支える市区町村の</a:t>
            </a:r>
            <a:r>
              <a:rPr sz="2800" spc="-645" dirty="0"/>
              <a:t> </a:t>
            </a:r>
            <a:r>
              <a:rPr sz="2800" spc="-45" dirty="0"/>
              <a:t>状況</a:t>
            </a:r>
            <a:endParaRPr sz="2800" dirty="0"/>
          </a:p>
        </p:txBody>
      </p:sp>
      <p:sp>
        <p:nvSpPr>
          <p:cNvPr id="4" name="object 4"/>
          <p:cNvSpPr txBox="1"/>
          <p:nvPr/>
        </p:nvSpPr>
        <p:spPr>
          <a:xfrm>
            <a:off x="442087" y="791083"/>
            <a:ext cx="8260080" cy="970280"/>
          </a:xfrm>
          <a:prstGeom prst="rect">
            <a:avLst/>
          </a:prstGeom>
          <a:ln w="19050">
            <a:solidFill>
              <a:srgbClr val="000000"/>
            </a:solidFill>
          </a:ln>
        </p:spPr>
        <p:txBody>
          <a:bodyPr vert="horz" wrap="square" lIns="0" tIns="68580" rIns="0" bIns="0" rtlCol="0">
            <a:spAutoFit/>
          </a:bodyPr>
          <a:lstStyle/>
          <a:p>
            <a:pPr marL="532765" indent="-393065">
              <a:lnSpc>
                <a:spcPct val="100000"/>
              </a:lnSpc>
              <a:spcBef>
                <a:spcPts val="540"/>
              </a:spcBef>
              <a:buChar char="○"/>
              <a:tabLst>
                <a:tab pos="532765" algn="l"/>
              </a:tabLst>
            </a:pPr>
            <a:r>
              <a:rPr sz="1600" dirty="0">
                <a:latin typeface="ＭＳ Ｐゴシック"/>
                <a:cs typeface="ＭＳ Ｐゴシック"/>
              </a:rPr>
              <a:t>市区町村における土木部門の職員数は、ピークの1996</a:t>
            </a:r>
            <a:r>
              <a:rPr sz="1600" spc="-5" dirty="0">
                <a:latin typeface="ＭＳ Ｐゴシック"/>
                <a:cs typeface="ＭＳ Ｐゴシック"/>
              </a:rPr>
              <a:t>年と比べて、約</a:t>
            </a:r>
            <a:r>
              <a:rPr sz="1600" dirty="0">
                <a:latin typeface="ＭＳ Ｐゴシック"/>
                <a:cs typeface="ＭＳ Ｐゴシック"/>
              </a:rPr>
              <a:t>30年で約26</a:t>
            </a:r>
            <a:r>
              <a:rPr sz="1600" spc="-660" dirty="0">
                <a:latin typeface="ＭＳ Ｐゴシック"/>
                <a:cs typeface="ＭＳ Ｐゴシック"/>
              </a:rPr>
              <a:t>％減</a:t>
            </a:r>
            <a:r>
              <a:rPr sz="1600" spc="-50" dirty="0">
                <a:latin typeface="ＭＳ Ｐゴシック"/>
                <a:cs typeface="ＭＳ Ｐゴシック"/>
              </a:rPr>
              <a:t> 少</a:t>
            </a:r>
            <a:endParaRPr sz="1600">
              <a:latin typeface="ＭＳ Ｐゴシック"/>
              <a:cs typeface="ＭＳ Ｐゴシック"/>
            </a:endParaRPr>
          </a:p>
          <a:p>
            <a:pPr marL="370840">
              <a:lnSpc>
                <a:spcPct val="100000"/>
              </a:lnSpc>
            </a:pPr>
            <a:r>
              <a:rPr sz="1600" spc="-35" dirty="0">
                <a:latin typeface="ＭＳ Ｐゴシック"/>
                <a:cs typeface="ＭＳ Ｐゴシック"/>
              </a:rPr>
              <a:t>（</a:t>
            </a:r>
            <a:r>
              <a:rPr sz="1600" spc="-25" dirty="0">
                <a:latin typeface="ＭＳ Ｐゴシック"/>
                <a:cs typeface="ＭＳ Ｐゴシック"/>
              </a:rPr>
              <a:t>総職員の減少率は約</a:t>
            </a:r>
            <a:r>
              <a:rPr sz="1600" spc="-10" dirty="0">
                <a:latin typeface="ＭＳ Ｐゴシック"/>
                <a:cs typeface="ＭＳ Ｐゴシック"/>
              </a:rPr>
              <a:t>16</a:t>
            </a:r>
            <a:r>
              <a:rPr sz="1600" spc="-30" dirty="0">
                <a:latin typeface="ＭＳ Ｐゴシック"/>
                <a:cs typeface="ＭＳ Ｐゴシック"/>
              </a:rPr>
              <a:t>％であり、土木部門職員数はそれよりも</a:t>
            </a:r>
            <a:r>
              <a:rPr sz="1600" spc="-10" dirty="0">
                <a:latin typeface="ＭＳ Ｐゴシック"/>
                <a:cs typeface="ＭＳ Ｐゴシック"/>
              </a:rPr>
              <a:t>10</a:t>
            </a:r>
            <a:r>
              <a:rPr sz="1600" spc="-35" dirty="0">
                <a:latin typeface="ＭＳ Ｐゴシック"/>
                <a:cs typeface="ＭＳ Ｐゴシック"/>
              </a:rPr>
              <a:t>ポイント大きく減少）</a:t>
            </a:r>
            <a:r>
              <a:rPr sz="1600" spc="-50" dirty="0">
                <a:latin typeface="ＭＳ Ｐゴシック"/>
                <a:cs typeface="ＭＳ Ｐゴシック"/>
              </a:rPr>
              <a:t>。</a:t>
            </a:r>
            <a:endParaRPr sz="1600">
              <a:latin typeface="ＭＳ Ｐゴシック"/>
              <a:cs typeface="ＭＳ Ｐゴシック"/>
            </a:endParaRPr>
          </a:p>
          <a:p>
            <a:pPr marL="443865" indent="-304165">
              <a:lnSpc>
                <a:spcPct val="100000"/>
              </a:lnSpc>
              <a:spcBef>
                <a:spcPts val="840"/>
              </a:spcBef>
              <a:buChar char="○"/>
              <a:tabLst>
                <a:tab pos="443865" algn="l"/>
              </a:tabLst>
            </a:pPr>
            <a:r>
              <a:rPr sz="1600" spc="-30" dirty="0">
                <a:latin typeface="ＭＳ Ｐゴシック"/>
                <a:cs typeface="ＭＳ Ｐゴシック"/>
              </a:rPr>
              <a:t>技術系職員数は、約半数の市区町村では</a:t>
            </a:r>
            <a:r>
              <a:rPr sz="1600" spc="-10" dirty="0">
                <a:latin typeface="ＭＳ Ｐゴシック"/>
                <a:cs typeface="ＭＳ Ｐゴシック"/>
              </a:rPr>
              <a:t>5</a:t>
            </a:r>
            <a:r>
              <a:rPr sz="1600" spc="-20" dirty="0">
                <a:latin typeface="ＭＳ Ｐゴシック"/>
                <a:cs typeface="ＭＳ Ｐゴシック"/>
              </a:rPr>
              <a:t>人以下（25</a:t>
            </a:r>
            <a:r>
              <a:rPr sz="1600" spc="-30" dirty="0">
                <a:latin typeface="ＭＳ Ｐゴシック"/>
                <a:cs typeface="ＭＳ Ｐゴシック"/>
              </a:rPr>
              <a:t>％の市区町村は技術系職員が</a:t>
            </a:r>
            <a:r>
              <a:rPr sz="1600" spc="-10" dirty="0">
                <a:latin typeface="ＭＳ Ｐゴシック"/>
                <a:cs typeface="ＭＳ Ｐゴシック"/>
              </a:rPr>
              <a:t>0</a:t>
            </a:r>
            <a:r>
              <a:rPr sz="1600" spc="-25" dirty="0">
                <a:latin typeface="ＭＳ Ｐゴシック"/>
                <a:cs typeface="ＭＳ Ｐゴシック"/>
              </a:rPr>
              <a:t>人</a:t>
            </a:r>
            <a:r>
              <a:rPr sz="1600" spc="-885" dirty="0">
                <a:latin typeface="ＭＳ Ｐゴシック"/>
                <a:cs typeface="ＭＳ Ｐゴシック"/>
              </a:rPr>
              <a:t>）</a:t>
            </a:r>
            <a:r>
              <a:rPr sz="1600" spc="-50" dirty="0">
                <a:latin typeface="ＭＳ Ｐゴシック"/>
                <a:cs typeface="ＭＳ Ｐゴシック"/>
              </a:rPr>
              <a:t>。</a:t>
            </a:r>
            <a:endParaRPr sz="1600">
              <a:latin typeface="ＭＳ Ｐゴシック"/>
              <a:cs typeface="ＭＳ Ｐゴシック"/>
            </a:endParaRPr>
          </a:p>
        </p:txBody>
      </p:sp>
      <p:sp>
        <p:nvSpPr>
          <p:cNvPr id="5" name="object 5"/>
          <p:cNvSpPr txBox="1"/>
          <p:nvPr/>
        </p:nvSpPr>
        <p:spPr>
          <a:xfrm>
            <a:off x="1237614" y="1995678"/>
            <a:ext cx="7475220" cy="234315"/>
          </a:xfrm>
          <a:prstGeom prst="rect">
            <a:avLst/>
          </a:prstGeom>
        </p:spPr>
        <p:txBody>
          <a:bodyPr vert="horz" wrap="square" lIns="0" tIns="14604" rIns="0" bIns="0" rtlCol="0">
            <a:spAutoFit/>
          </a:bodyPr>
          <a:lstStyle/>
          <a:p>
            <a:pPr marL="50800">
              <a:lnSpc>
                <a:spcPct val="100000"/>
              </a:lnSpc>
              <a:spcBef>
                <a:spcPts val="114"/>
              </a:spcBef>
              <a:tabLst>
                <a:tab pos="4355465" algn="l"/>
              </a:tabLst>
            </a:pPr>
            <a:r>
              <a:rPr sz="1350" dirty="0">
                <a:latin typeface="ＭＳ Ｐゴシック"/>
                <a:cs typeface="ＭＳ Ｐゴシック"/>
              </a:rPr>
              <a:t>＜市区町村におけ</a:t>
            </a:r>
            <a:r>
              <a:rPr sz="1350" spc="-10" dirty="0">
                <a:latin typeface="ＭＳ Ｐゴシック"/>
                <a:cs typeface="ＭＳ Ｐゴシック"/>
              </a:rPr>
              <a:t>る</a:t>
            </a:r>
            <a:r>
              <a:rPr sz="1350" dirty="0">
                <a:latin typeface="ＭＳ Ｐゴシック"/>
                <a:cs typeface="ＭＳ Ｐゴシック"/>
              </a:rPr>
              <a:t>部門</a:t>
            </a:r>
            <a:r>
              <a:rPr sz="1350" spc="-10" dirty="0">
                <a:latin typeface="ＭＳ Ｐゴシック"/>
                <a:cs typeface="ＭＳ Ｐゴシック"/>
              </a:rPr>
              <a:t>別</a:t>
            </a:r>
            <a:r>
              <a:rPr sz="1350" dirty="0">
                <a:latin typeface="ＭＳ Ｐゴシック"/>
                <a:cs typeface="ＭＳ Ｐゴシック"/>
              </a:rPr>
              <a:t>職</a:t>
            </a:r>
            <a:r>
              <a:rPr sz="1350" spc="-10" dirty="0">
                <a:latin typeface="ＭＳ Ｐゴシック"/>
                <a:cs typeface="ＭＳ Ｐゴシック"/>
              </a:rPr>
              <a:t>員</a:t>
            </a:r>
            <a:r>
              <a:rPr sz="1350" dirty="0">
                <a:latin typeface="ＭＳ Ｐゴシック"/>
                <a:cs typeface="ＭＳ Ｐゴシック"/>
              </a:rPr>
              <a:t>数</a:t>
            </a:r>
            <a:r>
              <a:rPr sz="1350" spc="-10" dirty="0">
                <a:latin typeface="ＭＳ Ｐゴシック"/>
                <a:cs typeface="ＭＳ Ｐゴシック"/>
              </a:rPr>
              <a:t>の</a:t>
            </a:r>
            <a:r>
              <a:rPr sz="1350" dirty="0">
                <a:latin typeface="ＭＳ Ｐゴシック"/>
                <a:cs typeface="ＭＳ Ｐゴシック"/>
              </a:rPr>
              <a:t>推</a:t>
            </a:r>
            <a:r>
              <a:rPr sz="1350" spc="-10" dirty="0">
                <a:latin typeface="ＭＳ Ｐゴシック"/>
                <a:cs typeface="ＭＳ Ｐゴシック"/>
              </a:rPr>
              <a:t>移</a:t>
            </a:r>
            <a:r>
              <a:rPr sz="1350" spc="-25" dirty="0">
                <a:latin typeface="ＭＳ Ｐゴシック"/>
                <a:cs typeface="ＭＳ Ｐゴシック"/>
              </a:rPr>
              <a:t>＞</a:t>
            </a:r>
            <a:r>
              <a:rPr sz="1350" spc="-37" baseline="24691" dirty="0">
                <a:latin typeface="ＭＳ Ｐゴシック"/>
                <a:cs typeface="ＭＳ Ｐゴシック"/>
              </a:rPr>
              <a:t>※１</a:t>
            </a:r>
            <a:r>
              <a:rPr sz="1350" baseline="24691" dirty="0">
                <a:latin typeface="ＭＳ Ｐゴシック"/>
                <a:cs typeface="ＭＳ Ｐゴシック"/>
              </a:rPr>
              <a:t>	</a:t>
            </a:r>
            <a:r>
              <a:rPr sz="1350" dirty="0">
                <a:latin typeface="ＭＳ Ｐゴシック"/>
                <a:cs typeface="ＭＳ Ｐゴシック"/>
              </a:rPr>
              <a:t>＜市区町村におけ</a:t>
            </a:r>
            <a:r>
              <a:rPr sz="1350" spc="-10" dirty="0">
                <a:latin typeface="ＭＳ Ｐゴシック"/>
                <a:cs typeface="ＭＳ Ｐゴシック"/>
              </a:rPr>
              <a:t>る</a:t>
            </a:r>
            <a:r>
              <a:rPr sz="1350" dirty="0">
                <a:latin typeface="ＭＳ Ｐゴシック"/>
                <a:cs typeface="ＭＳ Ｐゴシック"/>
              </a:rPr>
              <a:t>技術</a:t>
            </a:r>
            <a:r>
              <a:rPr sz="1350" spc="-10" dirty="0">
                <a:latin typeface="ＭＳ Ｐゴシック"/>
                <a:cs typeface="ＭＳ Ｐゴシック"/>
              </a:rPr>
              <a:t>系</a:t>
            </a:r>
            <a:r>
              <a:rPr sz="1350" dirty="0">
                <a:latin typeface="ＭＳ Ｐゴシック"/>
                <a:cs typeface="ＭＳ Ｐゴシック"/>
              </a:rPr>
              <a:t>職</a:t>
            </a:r>
            <a:r>
              <a:rPr sz="1350" spc="-10" dirty="0">
                <a:latin typeface="ＭＳ Ｐゴシック"/>
                <a:cs typeface="ＭＳ Ｐゴシック"/>
              </a:rPr>
              <a:t>員</a:t>
            </a:r>
            <a:r>
              <a:rPr sz="1350" dirty="0">
                <a:latin typeface="ＭＳ Ｐゴシック"/>
                <a:cs typeface="ＭＳ Ｐゴシック"/>
              </a:rPr>
              <a:t>数</a:t>
            </a:r>
            <a:r>
              <a:rPr sz="1350" spc="-10" dirty="0">
                <a:latin typeface="ＭＳ Ｐゴシック"/>
                <a:cs typeface="ＭＳ Ｐゴシック"/>
              </a:rPr>
              <a:t>＞</a:t>
            </a:r>
            <a:r>
              <a:rPr sz="1350" spc="-15" baseline="24691" dirty="0">
                <a:latin typeface="ＭＳ Ｐゴシック"/>
                <a:cs typeface="ＭＳ Ｐゴシック"/>
              </a:rPr>
              <a:t>※1※2</a:t>
            </a:r>
            <a:endParaRPr sz="1350" baseline="24691">
              <a:latin typeface="ＭＳ Ｐゴシック"/>
              <a:cs typeface="ＭＳ Ｐゴシック"/>
            </a:endParaRPr>
          </a:p>
        </p:txBody>
      </p:sp>
      <p:grpSp>
        <p:nvGrpSpPr>
          <p:cNvPr id="6" name="object 6"/>
          <p:cNvGrpSpPr/>
          <p:nvPr/>
        </p:nvGrpSpPr>
        <p:grpSpPr>
          <a:xfrm>
            <a:off x="1067101" y="2565226"/>
            <a:ext cx="3813175" cy="2609850"/>
            <a:chOff x="1067101" y="2565226"/>
            <a:chExt cx="3813175" cy="2609850"/>
          </a:xfrm>
        </p:grpSpPr>
        <p:sp>
          <p:nvSpPr>
            <p:cNvPr id="7" name="object 7"/>
            <p:cNvSpPr/>
            <p:nvPr/>
          </p:nvSpPr>
          <p:spPr>
            <a:xfrm>
              <a:off x="1071546" y="4738348"/>
              <a:ext cx="3804285" cy="0"/>
            </a:xfrm>
            <a:custGeom>
              <a:avLst/>
              <a:gdLst/>
              <a:ahLst/>
              <a:cxnLst/>
              <a:rect l="l" t="t" r="r" b="b"/>
              <a:pathLst>
                <a:path w="3804285">
                  <a:moveTo>
                    <a:pt x="0" y="0"/>
                  </a:moveTo>
                  <a:lnTo>
                    <a:pt x="2156628" y="0"/>
                  </a:lnTo>
                </a:path>
                <a:path w="3804285">
                  <a:moveTo>
                    <a:pt x="2890960" y="0"/>
                  </a:moveTo>
                  <a:lnTo>
                    <a:pt x="3058247" y="0"/>
                  </a:lnTo>
                </a:path>
                <a:path w="3804285">
                  <a:moveTo>
                    <a:pt x="3792579" y="0"/>
                  </a:moveTo>
                  <a:lnTo>
                    <a:pt x="3803950" y="0"/>
                  </a:lnTo>
                </a:path>
              </a:pathLst>
            </a:custGeom>
            <a:ln w="8792">
              <a:solidFill>
                <a:srgbClr val="D9D9D9"/>
              </a:solidFill>
            </a:ln>
          </p:spPr>
          <p:txBody>
            <a:bodyPr wrap="square" lIns="0" tIns="0" rIns="0" bIns="0" rtlCol="0"/>
            <a:lstStyle/>
            <a:p>
              <a:endParaRPr/>
            </a:p>
          </p:txBody>
        </p:sp>
        <p:sp>
          <p:nvSpPr>
            <p:cNvPr id="8" name="object 8"/>
            <p:cNvSpPr/>
            <p:nvPr/>
          </p:nvSpPr>
          <p:spPr>
            <a:xfrm>
              <a:off x="1071546" y="3875964"/>
              <a:ext cx="3804285" cy="430530"/>
            </a:xfrm>
            <a:custGeom>
              <a:avLst/>
              <a:gdLst/>
              <a:ahLst/>
              <a:cxnLst/>
              <a:rect l="l" t="t" r="r" b="b"/>
              <a:pathLst>
                <a:path w="3804285" h="430529">
                  <a:moveTo>
                    <a:pt x="0" y="430464"/>
                  </a:moveTo>
                  <a:lnTo>
                    <a:pt x="3803950" y="430464"/>
                  </a:lnTo>
                </a:path>
                <a:path w="3804285" h="430529">
                  <a:moveTo>
                    <a:pt x="0" y="0"/>
                  </a:moveTo>
                  <a:lnTo>
                    <a:pt x="3803950" y="0"/>
                  </a:lnTo>
                </a:path>
              </a:pathLst>
            </a:custGeom>
            <a:ln w="8792">
              <a:solidFill>
                <a:srgbClr val="D9D9D9"/>
              </a:solidFill>
            </a:ln>
          </p:spPr>
          <p:txBody>
            <a:bodyPr wrap="square" lIns="0" tIns="0" rIns="0" bIns="0" rtlCol="0"/>
            <a:lstStyle/>
            <a:p>
              <a:endParaRPr/>
            </a:p>
          </p:txBody>
        </p:sp>
        <p:sp>
          <p:nvSpPr>
            <p:cNvPr id="9" name="object 9"/>
            <p:cNvSpPr/>
            <p:nvPr/>
          </p:nvSpPr>
          <p:spPr>
            <a:xfrm>
              <a:off x="1071546" y="3444092"/>
              <a:ext cx="3804285" cy="0"/>
            </a:xfrm>
            <a:custGeom>
              <a:avLst/>
              <a:gdLst/>
              <a:ahLst/>
              <a:cxnLst/>
              <a:rect l="l" t="t" r="r" b="b"/>
              <a:pathLst>
                <a:path w="3804285">
                  <a:moveTo>
                    <a:pt x="0" y="0"/>
                  </a:moveTo>
                  <a:lnTo>
                    <a:pt x="3058247" y="0"/>
                  </a:lnTo>
                </a:path>
                <a:path w="3804285">
                  <a:moveTo>
                    <a:pt x="3792579" y="0"/>
                  </a:moveTo>
                  <a:lnTo>
                    <a:pt x="3803950" y="0"/>
                  </a:lnTo>
                </a:path>
              </a:pathLst>
            </a:custGeom>
            <a:ln w="8792">
              <a:solidFill>
                <a:srgbClr val="D9D9D9"/>
              </a:solidFill>
            </a:ln>
          </p:spPr>
          <p:txBody>
            <a:bodyPr wrap="square" lIns="0" tIns="0" rIns="0" bIns="0" rtlCol="0"/>
            <a:lstStyle/>
            <a:p>
              <a:endParaRPr/>
            </a:p>
          </p:txBody>
        </p:sp>
        <p:sp>
          <p:nvSpPr>
            <p:cNvPr id="10" name="object 10"/>
            <p:cNvSpPr/>
            <p:nvPr/>
          </p:nvSpPr>
          <p:spPr>
            <a:xfrm>
              <a:off x="1071546" y="3012220"/>
              <a:ext cx="3804285" cy="0"/>
            </a:xfrm>
            <a:custGeom>
              <a:avLst/>
              <a:gdLst/>
              <a:ahLst/>
              <a:cxnLst/>
              <a:rect l="l" t="t" r="r" b="b"/>
              <a:pathLst>
                <a:path w="3804285">
                  <a:moveTo>
                    <a:pt x="0" y="0"/>
                  </a:moveTo>
                  <a:lnTo>
                    <a:pt x="3803950" y="0"/>
                  </a:lnTo>
                </a:path>
              </a:pathLst>
            </a:custGeom>
            <a:ln w="8792">
              <a:solidFill>
                <a:srgbClr val="D9D9D9"/>
              </a:solidFill>
            </a:ln>
          </p:spPr>
          <p:txBody>
            <a:bodyPr wrap="square" lIns="0" tIns="0" rIns="0" bIns="0" rtlCol="0"/>
            <a:lstStyle/>
            <a:p>
              <a:endParaRPr/>
            </a:p>
          </p:txBody>
        </p:sp>
        <p:sp>
          <p:nvSpPr>
            <p:cNvPr id="11" name="object 11"/>
            <p:cNvSpPr/>
            <p:nvPr/>
          </p:nvSpPr>
          <p:spPr>
            <a:xfrm>
              <a:off x="1071546" y="2580349"/>
              <a:ext cx="3804285" cy="0"/>
            </a:xfrm>
            <a:custGeom>
              <a:avLst/>
              <a:gdLst/>
              <a:ahLst/>
              <a:cxnLst/>
              <a:rect l="l" t="t" r="r" b="b"/>
              <a:pathLst>
                <a:path w="3804285">
                  <a:moveTo>
                    <a:pt x="0" y="0"/>
                  </a:moveTo>
                  <a:lnTo>
                    <a:pt x="474783" y="0"/>
                  </a:lnTo>
                </a:path>
                <a:path w="3804285">
                  <a:moveTo>
                    <a:pt x="1051556" y="0"/>
                  </a:moveTo>
                  <a:lnTo>
                    <a:pt x="3803950" y="0"/>
                  </a:lnTo>
                </a:path>
              </a:pathLst>
            </a:custGeom>
            <a:ln w="8792">
              <a:solidFill>
                <a:srgbClr val="D9D9D9"/>
              </a:solidFill>
            </a:ln>
          </p:spPr>
          <p:txBody>
            <a:bodyPr wrap="square" lIns="0" tIns="0" rIns="0" bIns="0" rtlCol="0"/>
            <a:lstStyle/>
            <a:p>
              <a:endParaRPr/>
            </a:p>
          </p:txBody>
        </p:sp>
        <p:sp>
          <p:nvSpPr>
            <p:cNvPr id="12" name="object 12"/>
            <p:cNvSpPr/>
            <p:nvPr/>
          </p:nvSpPr>
          <p:spPr>
            <a:xfrm>
              <a:off x="1071546" y="2580349"/>
              <a:ext cx="0" cy="2590165"/>
            </a:xfrm>
            <a:custGeom>
              <a:avLst/>
              <a:gdLst/>
              <a:ahLst/>
              <a:cxnLst/>
              <a:rect l="l" t="t" r="r" b="b"/>
              <a:pathLst>
                <a:path h="2590165">
                  <a:moveTo>
                    <a:pt x="0" y="0"/>
                  </a:moveTo>
                  <a:lnTo>
                    <a:pt x="0" y="2589870"/>
                  </a:lnTo>
                </a:path>
              </a:pathLst>
            </a:custGeom>
            <a:ln w="5861">
              <a:solidFill>
                <a:srgbClr val="888888"/>
              </a:solidFill>
            </a:ln>
          </p:spPr>
          <p:txBody>
            <a:bodyPr wrap="square" lIns="0" tIns="0" rIns="0" bIns="0" rtlCol="0"/>
            <a:lstStyle/>
            <a:p>
              <a:endParaRPr/>
            </a:p>
          </p:txBody>
        </p:sp>
        <p:sp>
          <p:nvSpPr>
            <p:cNvPr id="13" name="object 13"/>
            <p:cNvSpPr/>
            <p:nvPr/>
          </p:nvSpPr>
          <p:spPr>
            <a:xfrm>
              <a:off x="1195341" y="2580349"/>
              <a:ext cx="858519" cy="2590165"/>
            </a:xfrm>
            <a:custGeom>
              <a:avLst/>
              <a:gdLst/>
              <a:ahLst/>
              <a:cxnLst/>
              <a:rect l="l" t="t" r="r" b="b"/>
              <a:pathLst>
                <a:path w="858519" h="2590165">
                  <a:moveTo>
                    <a:pt x="0" y="1033960"/>
                  </a:moveTo>
                  <a:lnTo>
                    <a:pt x="0" y="2589870"/>
                  </a:lnTo>
                </a:path>
                <a:path w="858519" h="2590165">
                  <a:moveTo>
                    <a:pt x="0" y="812397"/>
                  </a:moveTo>
                  <a:lnTo>
                    <a:pt x="0" y="866556"/>
                  </a:lnTo>
                </a:path>
                <a:path w="858519" h="2590165">
                  <a:moveTo>
                    <a:pt x="0" y="0"/>
                  </a:moveTo>
                  <a:lnTo>
                    <a:pt x="0" y="619672"/>
                  </a:lnTo>
                </a:path>
                <a:path w="858519" h="2590165">
                  <a:moveTo>
                    <a:pt x="122388" y="1033960"/>
                  </a:moveTo>
                  <a:lnTo>
                    <a:pt x="122388" y="2589870"/>
                  </a:lnTo>
                </a:path>
                <a:path w="858519" h="2590165">
                  <a:moveTo>
                    <a:pt x="122388" y="812397"/>
                  </a:moveTo>
                  <a:lnTo>
                    <a:pt x="122388" y="866556"/>
                  </a:lnTo>
                </a:path>
                <a:path w="858519" h="2590165">
                  <a:moveTo>
                    <a:pt x="122388" y="0"/>
                  </a:moveTo>
                  <a:lnTo>
                    <a:pt x="122388" y="619672"/>
                  </a:lnTo>
                </a:path>
                <a:path w="858519" h="2590165">
                  <a:moveTo>
                    <a:pt x="244777" y="1033960"/>
                  </a:moveTo>
                  <a:lnTo>
                    <a:pt x="244777" y="2589870"/>
                  </a:lnTo>
                </a:path>
                <a:path w="858519" h="2590165">
                  <a:moveTo>
                    <a:pt x="244777" y="812397"/>
                  </a:moveTo>
                  <a:lnTo>
                    <a:pt x="244777" y="866556"/>
                  </a:lnTo>
                </a:path>
                <a:path w="858519" h="2590165">
                  <a:moveTo>
                    <a:pt x="244777" y="0"/>
                  </a:moveTo>
                  <a:lnTo>
                    <a:pt x="244777" y="619672"/>
                  </a:lnTo>
                </a:path>
                <a:path w="858519" h="2590165">
                  <a:moveTo>
                    <a:pt x="367165" y="1033960"/>
                  </a:moveTo>
                  <a:lnTo>
                    <a:pt x="367165" y="2589870"/>
                  </a:lnTo>
                </a:path>
                <a:path w="858519" h="2590165">
                  <a:moveTo>
                    <a:pt x="367165" y="812397"/>
                  </a:moveTo>
                  <a:lnTo>
                    <a:pt x="367165" y="866556"/>
                  </a:lnTo>
                </a:path>
                <a:path w="858519" h="2590165">
                  <a:moveTo>
                    <a:pt x="367165" y="186394"/>
                  </a:moveTo>
                  <a:lnTo>
                    <a:pt x="367165" y="619672"/>
                  </a:lnTo>
                </a:path>
                <a:path w="858519" h="2590165">
                  <a:moveTo>
                    <a:pt x="489554" y="1033960"/>
                  </a:moveTo>
                  <a:lnTo>
                    <a:pt x="489554" y="2589870"/>
                  </a:lnTo>
                </a:path>
                <a:path w="858519" h="2590165">
                  <a:moveTo>
                    <a:pt x="489554" y="186394"/>
                  </a:moveTo>
                  <a:lnTo>
                    <a:pt x="489554" y="866556"/>
                  </a:lnTo>
                </a:path>
                <a:path w="858519" h="2590165">
                  <a:moveTo>
                    <a:pt x="613408" y="186394"/>
                  </a:moveTo>
                  <a:lnTo>
                    <a:pt x="613408" y="2589870"/>
                  </a:lnTo>
                </a:path>
                <a:path w="858519" h="2590165">
                  <a:moveTo>
                    <a:pt x="735796" y="186394"/>
                  </a:moveTo>
                  <a:lnTo>
                    <a:pt x="735796" y="2589870"/>
                  </a:lnTo>
                </a:path>
                <a:path w="858519" h="2590165">
                  <a:moveTo>
                    <a:pt x="858185" y="186394"/>
                  </a:moveTo>
                  <a:lnTo>
                    <a:pt x="858185" y="2589870"/>
                  </a:lnTo>
                </a:path>
              </a:pathLst>
            </a:custGeom>
            <a:ln w="5861">
              <a:solidFill>
                <a:srgbClr val="888888"/>
              </a:solidFill>
            </a:ln>
          </p:spPr>
          <p:txBody>
            <a:bodyPr wrap="square" lIns="0" tIns="0" rIns="0" bIns="0" rtlCol="0"/>
            <a:lstStyle/>
            <a:p>
              <a:endParaRPr/>
            </a:p>
          </p:txBody>
        </p:sp>
        <p:sp>
          <p:nvSpPr>
            <p:cNvPr id="14" name="object 14"/>
            <p:cNvSpPr/>
            <p:nvPr/>
          </p:nvSpPr>
          <p:spPr>
            <a:xfrm>
              <a:off x="2175915" y="2580349"/>
              <a:ext cx="982344" cy="2590165"/>
            </a:xfrm>
            <a:custGeom>
              <a:avLst/>
              <a:gdLst/>
              <a:ahLst/>
              <a:cxnLst/>
              <a:rect l="l" t="t" r="r" b="b"/>
              <a:pathLst>
                <a:path w="982344" h="2590165">
                  <a:moveTo>
                    <a:pt x="0" y="0"/>
                  </a:moveTo>
                  <a:lnTo>
                    <a:pt x="0" y="2589870"/>
                  </a:lnTo>
                </a:path>
                <a:path w="982344" h="2590165">
                  <a:moveTo>
                    <a:pt x="122388" y="0"/>
                  </a:moveTo>
                  <a:lnTo>
                    <a:pt x="122388" y="2589870"/>
                  </a:lnTo>
                </a:path>
                <a:path w="982344" h="2590165">
                  <a:moveTo>
                    <a:pt x="246183" y="0"/>
                  </a:moveTo>
                  <a:lnTo>
                    <a:pt x="246183" y="2589870"/>
                  </a:lnTo>
                </a:path>
                <a:path w="982344" h="2590165">
                  <a:moveTo>
                    <a:pt x="368572" y="0"/>
                  </a:moveTo>
                  <a:lnTo>
                    <a:pt x="368572" y="2589870"/>
                  </a:lnTo>
                </a:path>
                <a:path w="982344" h="2590165">
                  <a:moveTo>
                    <a:pt x="490960" y="0"/>
                  </a:moveTo>
                  <a:lnTo>
                    <a:pt x="490960" y="2589870"/>
                  </a:lnTo>
                </a:path>
                <a:path w="982344" h="2590165">
                  <a:moveTo>
                    <a:pt x="613349" y="0"/>
                  </a:moveTo>
                  <a:lnTo>
                    <a:pt x="613349" y="2589870"/>
                  </a:lnTo>
                </a:path>
                <a:path w="982344" h="2590165">
                  <a:moveTo>
                    <a:pt x="735737" y="0"/>
                  </a:moveTo>
                  <a:lnTo>
                    <a:pt x="735737" y="2589870"/>
                  </a:lnTo>
                </a:path>
                <a:path w="982344" h="2590165">
                  <a:moveTo>
                    <a:pt x="859533" y="0"/>
                  </a:moveTo>
                  <a:lnTo>
                    <a:pt x="859533" y="2589870"/>
                  </a:lnTo>
                </a:path>
                <a:path w="982344" h="2590165">
                  <a:moveTo>
                    <a:pt x="981921" y="0"/>
                  </a:moveTo>
                  <a:lnTo>
                    <a:pt x="981921" y="2589870"/>
                  </a:lnTo>
                </a:path>
              </a:pathLst>
            </a:custGeom>
            <a:ln w="5861">
              <a:solidFill>
                <a:srgbClr val="888888"/>
              </a:solidFill>
            </a:ln>
          </p:spPr>
          <p:txBody>
            <a:bodyPr wrap="square" lIns="0" tIns="0" rIns="0" bIns="0" rtlCol="0"/>
            <a:lstStyle/>
            <a:p>
              <a:endParaRPr/>
            </a:p>
          </p:txBody>
        </p:sp>
        <p:sp>
          <p:nvSpPr>
            <p:cNvPr id="15" name="object 15"/>
            <p:cNvSpPr/>
            <p:nvPr/>
          </p:nvSpPr>
          <p:spPr>
            <a:xfrm>
              <a:off x="3280225" y="2580349"/>
              <a:ext cx="613410" cy="2590165"/>
            </a:xfrm>
            <a:custGeom>
              <a:avLst/>
              <a:gdLst/>
              <a:ahLst/>
              <a:cxnLst/>
              <a:rect l="l" t="t" r="r" b="b"/>
              <a:pathLst>
                <a:path w="613410" h="2590165">
                  <a:moveTo>
                    <a:pt x="0" y="2466076"/>
                  </a:moveTo>
                  <a:lnTo>
                    <a:pt x="0" y="2589870"/>
                  </a:lnTo>
                </a:path>
                <a:path w="613410" h="2590165">
                  <a:moveTo>
                    <a:pt x="0" y="1501703"/>
                  </a:moveTo>
                  <a:lnTo>
                    <a:pt x="0" y="2094695"/>
                  </a:lnTo>
                </a:path>
                <a:path w="613410" h="2590165">
                  <a:moveTo>
                    <a:pt x="0" y="1256226"/>
                  </a:moveTo>
                  <a:lnTo>
                    <a:pt x="0" y="1308979"/>
                  </a:lnTo>
                </a:path>
                <a:path w="613410" h="2590165">
                  <a:moveTo>
                    <a:pt x="0" y="0"/>
                  </a:moveTo>
                  <a:lnTo>
                    <a:pt x="0" y="884844"/>
                  </a:lnTo>
                </a:path>
                <a:path w="613410" h="2590165">
                  <a:moveTo>
                    <a:pt x="122388" y="1501703"/>
                  </a:moveTo>
                  <a:lnTo>
                    <a:pt x="122388" y="1836556"/>
                  </a:lnTo>
                </a:path>
                <a:path w="613410" h="2590165">
                  <a:moveTo>
                    <a:pt x="122388" y="1256226"/>
                  </a:moveTo>
                  <a:lnTo>
                    <a:pt x="122388" y="1308979"/>
                  </a:lnTo>
                </a:path>
                <a:path w="613410" h="2590165">
                  <a:moveTo>
                    <a:pt x="122388" y="0"/>
                  </a:moveTo>
                  <a:lnTo>
                    <a:pt x="122388" y="884844"/>
                  </a:lnTo>
                </a:path>
                <a:path w="613410" h="2590165">
                  <a:moveTo>
                    <a:pt x="122388" y="2466076"/>
                  </a:moveTo>
                  <a:lnTo>
                    <a:pt x="122388" y="2589870"/>
                  </a:lnTo>
                </a:path>
                <a:path w="613410" h="2590165">
                  <a:moveTo>
                    <a:pt x="122388" y="2029281"/>
                  </a:moveTo>
                  <a:lnTo>
                    <a:pt x="122388" y="2094695"/>
                  </a:lnTo>
                </a:path>
                <a:path w="613410" h="2590165">
                  <a:moveTo>
                    <a:pt x="244777" y="1501703"/>
                  </a:moveTo>
                  <a:lnTo>
                    <a:pt x="244777" y="1836556"/>
                  </a:lnTo>
                </a:path>
                <a:path w="613410" h="2590165">
                  <a:moveTo>
                    <a:pt x="244777" y="1256226"/>
                  </a:moveTo>
                  <a:lnTo>
                    <a:pt x="244777" y="1308979"/>
                  </a:lnTo>
                </a:path>
                <a:path w="613410" h="2590165">
                  <a:moveTo>
                    <a:pt x="244777" y="0"/>
                  </a:moveTo>
                  <a:lnTo>
                    <a:pt x="244777" y="884844"/>
                  </a:lnTo>
                </a:path>
                <a:path w="613410" h="2590165">
                  <a:moveTo>
                    <a:pt x="244777" y="2466076"/>
                  </a:moveTo>
                  <a:lnTo>
                    <a:pt x="244777" y="2589870"/>
                  </a:lnTo>
                </a:path>
                <a:path w="613410" h="2590165">
                  <a:moveTo>
                    <a:pt x="244777" y="2029281"/>
                  </a:moveTo>
                  <a:lnTo>
                    <a:pt x="244777" y="2094695"/>
                  </a:lnTo>
                </a:path>
                <a:path w="613410" h="2590165">
                  <a:moveTo>
                    <a:pt x="368572" y="1501703"/>
                  </a:moveTo>
                  <a:lnTo>
                    <a:pt x="368572" y="1836556"/>
                  </a:lnTo>
                </a:path>
                <a:path w="613410" h="2590165">
                  <a:moveTo>
                    <a:pt x="368572" y="1256226"/>
                  </a:moveTo>
                  <a:lnTo>
                    <a:pt x="368572" y="1308979"/>
                  </a:lnTo>
                </a:path>
                <a:path w="613410" h="2590165">
                  <a:moveTo>
                    <a:pt x="368572" y="0"/>
                  </a:moveTo>
                  <a:lnTo>
                    <a:pt x="368572" y="884844"/>
                  </a:lnTo>
                </a:path>
                <a:path w="613410" h="2590165">
                  <a:moveTo>
                    <a:pt x="368572" y="2466076"/>
                  </a:moveTo>
                  <a:lnTo>
                    <a:pt x="368572" y="2589870"/>
                  </a:lnTo>
                </a:path>
                <a:path w="613410" h="2590165">
                  <a:moveTo>
                    <a:pt x="368572" y="2029281"/>
                  </a:moveTo>
                  <a:lnTo>
                    <a:pt x="368572" y="2094695"/>
                  </a:lnTo>
                </a:path>
                <a:path w="613410" h="2590165">
                  <a:moveTo>
                    <a:pt x="490960" y="2466076"/>
                  </a:moveTo>
                  <a:lnTo>
                    <a:pt x="490960" y="2589870"/>
                  </a:lnTo>
                </a:path>
                <a:path w="613410" h="2590165">
                  <a:moveTo>
                    <a:pt x="490960" y="1501703"/>
                  </a:moveTo>
                  <a:lnTo>
                    <a:pt x="490960" y="1836556"/>
                  </a:lnTo>
                </a:path>
                <a:path w="613410" h="2590165">
                  <a:moveTo>
                    <a:pt x="490960" y="1256226"/>
                  </a:moveTo>
                  <a:lnTo>
                    <a:pt x="490960" y="1308979"/>
                  </a:lnTo>
                </a:path>
                <a:path w="613410" h="2590165">
                  <a:moveTo>
                    <a:pt x="490960" y="0"/>
                  </a:moveTo>
                  <a:lnTo>
                    <a:pt x="490960" y="884844"/>
                  </a:lnTo>
                </a:path>
                <a:path w="613410" h="2590165">
                  <a:moveTo>
                    <a:pt x="490960" y="2029281"/>
                  </a:moveTo>
                  <a:lnTo>
                    <a:pt x="490960" y="2094695"/>
                  </a:lnTo>
                </a:path>
                <a:path w="613410" h="2590165">
                  <a:moveTo>
                    <a:pt x="613349" y="2466076"/>
                  </a:moveTo>
                  <a:lnTo>
                    <a:pt x="613349" y="2589870"/>
                  </a:lnTo>
                </a:path>
                <a:path w="613410" h="2590165">
                  <a:moveTo>
                    <a:pt x="613349" y="1256226"/>
                  </a:moveTo>
                  <a:lnTo>
                    <a:pt x="613349" y="2094695"/>
                  </a:lnTo>
                </a:path>
                <a:path w="613410" h="2590165">
                  <a:moveTo>
                    <a:pt x="613349" y="0"/>
                  </a:moveTo>
                  <a:lnTo>
                    <a:pt x="613349" y="884844"/>
                  </a:lnTo>
                </a:path>
              </a:pathLst>
            </a:custGeom>
            <a:ln w="5861">
              <a:solidFill>
                <a:srgbClr val="888888"/>
              </a:solidFill>
            </a:ln>
          </p:spPr>
          <p:txBody>
            <a:bodyPr wrap="square" lIns="0" tIns="0" rIns="0" bIns="0" rtlCol="0"/>
            <a:lstStyle/>
            <a:p>
              <a:endParaRPr/>
            </a:p>
          </p:txBody>
        </p:sp>
        <p:sp>
          <p:nvSpPr>
            <p:cNvPr id="16" name="object 16"/>
            <p:cNvSpPr/>
            <p:nvPr/>
          </p:nvSpPr>
          <p:spPr>
            <a:xfrm>
              <a:off x="4015963" y="2580349"/>
              <a:ext cx="0" cy="2590165"/>
            </a:xfrm>
            <a:custGeom>
              <a:avLst/>
              <a:gdLst/>
              <a:ahLst/>
              <a:cxnLst/>
              <a:rect l="l" t="t" r="r" b="b"/>
              <a:pathLst>
                <a:path h="2590165">
                  <a:moveTo>
                    <a:pt x="0" y="0"/>
                  </a:moveTo>
                  <a:lnTo>
                    <a:pt x="0" y="2589870"/>
                  </a:lnTo>
                </a:path>
              </a:pathLst>
            </a:custGeom>
            <a:ln w="5861">
              <a:solidFill>
                <a:srgbClr val="888888"/>
              </a:solidFill>
            </a:ln>
          </p:spPr>
          <p:txBody>
            <a:bodyPr wrap="square" lIns="0" tIns="0" rIns="0" bIns="0" rtlCol="0"/>
            <a:lstStyle/>
            <a:p>
              <a:endParaRPr/>
            </a:p>
          </p:txBody>
        </p:sp>
        <p:sp>
          <p:nvSpPr>
            <p:cNvPr id="17" name="object 17"/>
            <p:cNvSpPr/>
            <p:nvPr/>
          </p:nvSpPr>
          <p:spPr>
            <a:xfrm>
              <a:off x="4138351" y="2580349"/>
              <a:ext cx="613410" cy="2590165"/>
            </a:xfrm>
            <a:custGeom>
              <a:avLst/>
              <a:gdLst/>
              <a:ahLst/>
              <a:cxnLst/>
              <a:rect l="l" t="t" r="r" b="b"/>
              <a:pathLst>
                <a:path w="613410" h="2590165">
                  <a:moveTo>
                    <a:pt x="0" y="2404179"/>
                  </a:moveTo>
                  <a:lnTo>
                    <a:pt x="0" y="2589870"/>
                  </a:lnTo>
                </a:path>
                <a:path w="613410" h="2590165">
                  <a:moveTo>
                    <a:pt x="0" y="893285"/>
                  </a:moveTo>
                  <a:lnTo>
                    <a:pt x="0" y="2032798"/>
                  </a:lnTo>
                </a:path>
                <a:path w="613410" h="2590165">
                  <a:moveTo>
                    <a:pt x="0" y="0"/>
                  </a:moveTo>
                  <a:lnTo>
                    <a:pt x="0" y="520496"/>
                  </a:lnTo>
                </a:path>
                <a:path w="613410" h="2590165">
                  <a:moveTo>
                    <a:pt x="123795" y="2404179"/>
                  </a:moveTo>
                  <a:lnTo>
                    <a:pt x="123795" y="2589870"/>
                  </a:lnTo>
                </a:path>
                <a:path w="613410" h="2590165">
                  <a:moveTo>
                    <a:pt x="123795" y="893285"/>
                  </a:moveTo>
                  <a:lnTo>
                    <a:pt x="123795" y="947445"/>
                  </a:lnTo>
                </a:path>
                <a:path w="613410" h="2590165">
                  <a:moveTo>
                    <a:pt x="123795" y="0"/>
                  </a:moveTo>
                  <a:lnTo>
                    <a:pt x="123795" y="520496"/>
                  </a:lnTo>
                </a:path>
                <a:path w="613410" h="2590165">
                  <a:moveTo>
                    <a:pt x="123795" y="1978591"/>
                  </a:moveTo>
                  <a:lnTo>
                    <a:pt x="123795" y="2032798"/>
                  </a:lnTo>
                </a:path>
                <a:path w="613410" h="2590165">
                  <a:moveTo>
                    <a:pt x="123795" y="1140169"/>
                  </a:moveTo>
                  <a:lnTo>
                    <a:pt x="123795" y="1785867"/>
                  </a:lnTo>
                </a:path>
                <a:path w="613410" h="2590165">
                  <a:moveTo>
                    <a:pt x="246183" y="1140169"/>
                  </a:moveTo>
                  <a:lnTo>
                    <a:pt x="246183" y="1785867"/>
                  </a:lnTo>
                </a:path>
                <a:path w="613410" h="2590165">
                  <a:moveTo>
                    <a:pt x="246183" y="893285"/>
                  </a:moveTo>
                  <a:lnTo>
                    <a:pt x="246183" y="947445"/>
                  </a:lnTo>
                </a:path>
                <a:path w="613410" h="2590165">
                  <a:moveTo>
                    <a:pt x="246183" y="0"/>
                  </a:moveTo>
                  <a:lnTo>
                    <a:pt x="246183" y="520496"/>
                  </a:lnTo>
                </a:path>
                <a:path w="613410" h="2590165">
                  <a:moveTo>
                    <a:pt x="246183" y="2404179"/>
                  </a:moveTo>
                  <a:lnTo>
                    <a:pt x="246183" y="2589870"/>
                  </a:lnTo>
                </a:path>
                <a:path w="613410" h="2590165">
                  <a:moveTo>
                    <a:pt x="246183" y="1978591"/>
                  </a:moveTo>
                  <a:lnTo>
                    <a:pt x="246183" y="2032798"/>
                  </a:lnTo>
                </a:path>
                <a:path w="613410" h="2590165">
                  <a:moveTo>
                    <a:pt x="368572" y="2404179"/>
                  </a:moveTo>
                  <a:lnTo>
                    <a:pt x="368572" y="2589870"/>
                  </a:lnTo>
                </a:path>
                <a:path w="613410" h="2590165">
                  <a:moveTo>
                    <a:pt x="368572" y="1978591"/>
                  </a:moveTo>
                  <a:lnTo>
                    <a:pt x="368572" y="2032798"/>
                  </a:lnTo>
                </a:path>
                <a:path w="613410" h="2590165">
                  <a:moveTo>
                    <a:pt x="368572" y="0"/>
                  </a:moveTo>
                  <a:lnTo>
                    <a:pt x="368572" y="520496"/>
                  </a:lnTo>
                </a:path>
                <a:path w="613410" h="2590165">
                  <a:moveTo>
                    <a:pt x="368572" y="1140169"/>
                  </a:moveTo>
                  <a:lnTo>
                    <a:pt x="368572" y="1785867"/>
                  </a:lnTo>
                </a:path>
                <a:path w="613410" h="2590165">
                  <a:moveTo>
                    <a:pt x="368572" y="893285"/>
                  </a:moveTo>
                  <a:lnTo>
                    <a:pt x="368572" y="947445"/>
                  </a:lnTo>
                </a:path>
                <a:path w="613410" h="2590165">
                  <a:moveTo>
                    <a:pt x="490960" y="2404179"/>
                  </a:moveTo>
                  <a:lnTo>
                    <a:pt x="490960" y="2589870"/>
                  </a:lnTo>
                </a:path>
                <a:path w="613410" h="2590165">
                  <a:moveTo>
                    <a:pt x="490960" y="1978591"/>
                  </a:moveTo>
                  <a:lnTo>
                    <a:pt x="490960" y="2032798"/>
                  </a:lnTo>
                </a:path>
                <a:path w="613410" h="2590165">
                  <a:moveTo>
                    <a:pt x="490960" y="1140169"/>
                  </a:moveTo>
                  <a:lnTo>
                    <a:pt x="490960" y="1785867"/>
                  </a:lnTo>
                </a:path>
                <a:path w="613410" h="2590165">
                  <a:moveTo>
                    <a:pt x="490960" y="893285"/>
                  </a:moveTo>
                  <a:lnTo>
                    <a:pt x="490960" y="947445"/>
                  </a:lnTo>
                </a:path>
                <a:path w="613410" h="2590165">
                  <a:moveTo>
                    <a:pt x="490960" y="0"/>
                  </a:moveTo>
                  <a:lnTo>
                    <a:pt x="490960" y="520496"/>
                  </a:lnTo>
                </a:path>
                <a:path w="613410" h="2590165">
                  <a:moveTo>
                    <a:pt x="613349" y="2404179"/>
                  </a:moveTo>
                  <a:lnTo>
                    <a:pt x="613349" y="2589870"/>
                  </a:lnTo>
                </a:path>
                <a:path w="613410" h="2590165">
                  <a:moveTo>
                    <a:pt x="613349" y="893285"/>
                  </a:moveTo>
                  <a:lnTo>
                    <a:pt x="613349" y="2032798"/>
                  </a:lnTo>
                </a:path>
                <a:path w="613410" h="2590165">
                  <a:moveTo>
                    <a:pt x="613349" y="0"/>
                  </a:moveTo>
                  <a:lnTo>
                    <a:pt x="613349" y="520496"/>
                  </a:lnTo>
                </a:path>
              </a:pathLst>
            </a:custGeom>
            <a:ln w="5861">
              <a:solidFill>
                <a:srgbClr val="888888"/>
              </a:solidFill>
            </a:ln>
          </p:spPr>
          <p:txBody>
            <a:bodyPr wrap="square" lIns="0" tIns="0" rIns="0" bIns="0" rtlCol="0"/>
            <a:lstStyle/>
            <a:p>
              <a:endParaRPr/>
            </a:p>
          </p:txBody>
        </p:sp>
        <p:sp>
          <p:nvSpPr>
            <p:cNvPr id="18" name="object 18"/>
            <p:cNvSpPr/>
            <p:nvPr/>
          </p:nvSpPr>
          <p:spPr>
            <a:xfrm>
              <a:off x="4875496" y="2580349"/>
              <a:ext cx="0" cy="2590165"/>
            </a:xfrm>
            <a:custGeom>
              <a:avLst/>
              <a:gdLst/>
              <a:ahLst/>
              <a:cxnLst/>
              <a:rect l="l" t="t" r="r" b="b"/>
              <a:pathLst>
                <a:path h="2590165">
                  <a:moveTo>
                    <a:pt x="0" y="0"/>
                  </a:moveTo>
                  <a:lnTo>
                    <a:pt x="0" y="2589870"/>
                  </a:lnTo>
                </a:path>
              </a:pathLst>
            </a:custGeom>
            <a:ln w="5861">
              <a:solidFill>
                <a:srgbClr val="888888"/>
              </a:solidFill>
            </a:ln>
          </p:spPr>
          <p:txBody>
            <a:bodyPr wrap="square" lIns="0" tIns="0" rIns="0" bIns="0" rtlCol="0"/>
            <a:lstStyle/>
            <a:p>
              <a:endParaRPr/>
            </a:p>
          </p:txBody>
        </p:sp>
        <p:sp>
          <p:nvSpPr>
            <p:cNvPr id="19" name="object 19"/>
            <p:cNvSpPr/>
            <p:nvPr/>
          </p:nvSpPr>
          <p:spPr>
            <a:xfrm>
              <a:off x="1071546" y="5170219"/>
              <a:ext cx="3804285" cy="0"/>
            </a:xfrm>
            <a:custGeom>
              <a:avLst/>
              <a:gdLst/>
              <a:ahLst/>
              <a:cxnLst/>
              <a:rect l="l" t="t" r="r" b="b"/>
              <a:pathLst>
                <a:path w="3804285">
                  <a:moveTo>
                    <a:pt x="0" y="0"/>
                  </a:moveTo>
                  <a:lnTo>
                    <a:pt x="3803950" y="0"/>
                  </a:lnTo>
                </a:path>
              </a:pathLst>
            </a:custGeom>
            <a:ln w="8792">
              <a:solidFill>
                <a:srgbClr val="D9D9D9"/>
              </a:solidFill>
            </a:ln>
          </p:spPr>
          <p:txBody>
            <a:bodyPr wrap="square" lIns="0" tIns="0" rIns="0" bIns="0" rtlCol="0"/>
            <a:lstStyle/>
            <a:p>
              <a:endParaRPr/>
            </a:p>
          </p:txBody>
        </p:sp>
        <p:pic>
          <p:nvPicPr>
            <p:cNvPr id="20" name="object 20"/>
            <p:cNvPicPr/>
            <p:nvPr/>
          </p:nvPicPr>
          <p:blipFill>
            <a:blip r:embed="rId3" cstate="print"/>
            <a:stretch>
              <a:fillRect/>
            </a:stretch>
          </p:blipFill>
          <p:spPr>
            <a:xfrm>
              <a:off x="1074711" y="2565226"/>
              <a:ext cx="3789413" cy="2419302"/>
            </a:xfrm>
            <a:prstGeom prst="rect">
              <a:avLst/>
            </a:prstGeom>
          </p:spPr>
        </p:pic>
      </p:grpSp>
      <p:sp>
        <p:nvSpPr>
          <p:cNvPr id="21" name="object 21"/>
          <p:cNvSpPr txBox="1"/>
          <p:nvPr/>
        </p:nvSpPr>
        <p:spPr>
          <a:xfrm>
            <a:off x="1117535" y="3199396"/>
            <a:ext cx="520700" cy="165735"/>
          </a:xfrm>
          <a:prstGeom prst="rect">
            <a:avLst/>
          </a:prstGeom>
        </p:spPr>
        <p:txBody>
          <a:bodyPr vert="horz" wrap="square" lIns="0" tIns="15240" rIns="0" bIns="0" rtlCol="0">
            <a:spAutoFit/>
          </a:bodyPr>
          <a:lstStyle/>
          <a:p>
            <a:pPr>
              <a:lnSpc>
                <a:spcPct val="100000"/>
              </a:lnSpc>
              <a:spcBef>
                <a:spcPts val="120"/>
              </a:spcBef>
            </a:pPr>
            <a:r>
              <a:rPr sz="900" b="1" dirty="0">
                <a:solidFill>
                  <a:srgbClr val="FF0000"/>
                </a:solidFill>
                <a:latin typeface="Calibri"/>
                <a:cs typeface="Calibri"/>
              </a:rPr>
              <a:t>123,761</a:t>
            </a:r>
            <a:r>
              <a:rPr sz="900" b="1" spc="85" dirty="0">
                <a:solidFill>
                  <a:srgbClr val="FF0000"/>
                </a:solidFill>
                <a:latin typeface="Calibri"/>
                <a:cs typeface="Calibri"/>
              </a:rPr>
              <a:t> </a:t>
            </a:r>
            <a:r>
              <a:rPr sz="750" b="1" spc="-50" dirty="0">
                <a:solidFill>
                  <a:srgbClr val="FF0000"/>
                </a:solidFill>
                <a:latin typeface="游ゴシック"/>
                <a:cs typeface="游ゴシック"/>
              </a:rPr>
              <a:t>人</a:t>
            </a:r>
            <a:endParaRPr sz="750">
              <a:latin typeface="游ゴシック"/>
              <a:cs typeface="游ゴシック"/>
            </a:endParaRPr>
          </a:p>
        </p:txBody>
      </p:sp>
      <p:sp>
        <p:nvSpPr>
          <p:cNvPr id="22" name="object 22"/>
          <p:cNvSpPr txBox="1"/>
          <p:nvPr/>
        </p:nvSpPr>
        <p:spPr>
          <a:xfrm>
            <a:off x="3372251" y="4416233"/>
            <a:ext cx="461645" cy="165735"/>
          </a:xfrm>
          <a:prstGeom prst="rect">
            <a:avLst/>
          </a:prstGeom>
        </p:spPr>
        <p:txBody>
          <a:bodyPr vert="horz" wrap="square" lIns="0" tIns="15240" rIns="0" bIns="0" rtlCol="0">
            <a:spAutoFit/>
          </a:bodyPr>
          <a:lstStyle/>
          <a:p>
            <a:pPr>
              <a:lnSpc>
                <a:spcPct val="100000"/>
              </a:lnSpc>
              <a:spcBef>
                <a:spcPts val="120"/>
              </a:spcBef>
            </a:pPr>
            <a:r>
              <a:rPr sz="900" b="1" dirty="0">
                <a:solidFill>
                  <a:srgbClr val="FF0000"/>
                </a:solidFill>
                <a:latin typeface="Calibri"/>
                <a:cs typeface="Calibri"/>
              </a:rPr>
              <a:t>90,181</a:t>
            </a:r>
            <a:r>
              <a:rPr sz="900" b="1" spc="75" dirty="0">
                <a:solidFill>
                  <a:srgbClr val="FF0000"/>
                </a:solidFill>
                <a:latin typeface="Calibri"/>
                <a:cs typeface="Calibri"/>
              </a:rPr>
              <a:t> </a:t>
            </a:r>
            <a:r>
              <a:rPr sz="750" b="1" spc="-50" dirty="0">
                <a:solidFill>
                  <a:srgbClr val="FF0000"/>
                </a:solidFill>
                <a:latin typeface="游ゴシック"/>
                <a:cs typeface="游ゴシック"/>
              </a:rPr>
              <a:t>人</a:t>
            </a:r>
            <a:endParaRPr sz="750">
              <a:latin typeface="游ゴシック"/>
              <a:cs typeface="游ゴシック"/>
            </a:endParaRPr>
          </a:p>
        </p:txBody>
      </p:sp>
      <p:sp>
        <p:nvSpPr>
          <p:cNvPr id="23" name="object 23"/>
          <p:cNvSpPr txBox="1"/>
          <p:nvPr/>
        </p:nvSpPr>
        <p:spPr>
          <a:xfrm>
            <a:off x="4266484" y="4366528"/>
            <a:ext cx="462280" cy="165735"/>
          </a:xfrm>
          <a:prstGeom prst="rect">
            <a:avLst/>
          </a:prstGeom>
        </p:spPr>
        <p:txBody>
          <a:bodyPr vert="horz" wrap="square" lIns="0" tIns="15240" rIns="0" bIns="0" rtlCol="0">
            <a:spAutoFit/>
          </a:bodyPr>
          <a:lstStyle/>
          <a:p>
            <a:pPr>
              <a:lnSpc>
                <a:spcPct val="100000"/>
              </a:lnSpc>
              <a:spcBef>
                <a:spcPts val="120"/>
              </a:spcBef>
            </a:pPr>
            <a:r>
              <a:rPr sz="900" b="1" dirty="0">
                <a:solidFill>
                  <a:srgbClr val="FF0000"/>
                </a:solidFill>
                <a:latin typeface="Calibri"/>
                <a:cs typeface="Calibri"/>
              </a:rPr>
              <a:t>91,198</a:t>
            </a:r>
            <a:r>
              <a:rPr sz="900" b="1" spc="75" dirty="0">
                <a:solidFill>
                  <a:srgbClr val="FF0000"/>
                </a:solidFill>
                <a:latin typeface="Calibri"/>
                <a:cs typeface="Calibri"/>
              </a:rPr>
              <a:t> </a:t>
            </a:r>
            <a:r>
              <a:rPr sz="750" b="1" spc="-50" dirty="0">
                <a:solidFill>
                  <a:srgbClr val="FF0000"/>
                </a:solidFill>
                <a:latin typeface="游ゴシック"/>
                <a:cs typeface="游ゴシック"/>
              </a:rPr>
              <a:t>人</a:t>
            </a:r>
            <a:endParaRPr sz="750">
              <a:latin typeface="游ゴシック"/>
              <a:cs typeface="游ゴシック"/>
            </a:endParaRPr>
          </a:p>
        </p:txBody>
      </p:sp>
      <p:sp>
        <p:nvSpPr>
          <p:cNvPr id="24" name="object 24"/>
          <p:cNvSpPr txBox="1"/>
          <p:nvPr/>
        </p:nvSpPr>
        <p:spPr>
          <a:xfrm>
            <a:off x="1579517" y="2572924"/>
            <a:ext cx="520700" cy="165735"/>
          </a:xfrm>
          <a:prstGeom prst="rect">
            <a:avLst/>
          </a:prstGeom>
        </p:spPr>
        <p:txBody>
          <a:bodyPr vert="horz" wrap="square" lIns="0" tIns="15240" rIns="0" bIns="0" rtlCol="0">
            <a:spAutoFit/>
          </a:bodyPr>
          <a:lstStyle/>
          <a:p>
            <a:pPr>
              <a:lnSpc>
                <a:spcPct val="100000"/>
              </a:lnSpc>
              <a:spcBef>
                <a:spcPts val="120"/>
              </a:spcBef>
            </a:pPr>
            <a:r>
              <a:rPr sz="900" b="1" dirty="0">
                <a:latin typeface="Calibri"/>
                <a:cs typeface="Calibri"/>
              </a:rPr>
              <a:t>825,693</a:t>
            </a:r>
            <a:r>
              <a:rPr sz="900" b="1" spc="85" dirty="0">
                <a:latin typeface="Calibri"/>
                <a:cs typeface="Calibri"/>
              </a:rPr>
              <a:t> </a:t>
            </a:r>
            <a:r>
              <a:rPr sz="750" b="1" spc="-50" dirty="0">
                <a:latin typeface="游ゴシック"/>
                <a:cs typeface="游ゴシック"/>
              </a:rPr>
              <a:t>人</a:t>
            </a:r>
            <a:endParaRPr sz="750">
              <a:latin typeface="游ゴシック"/>
              <a:cs typeface="游ゴシック"/>
            </a:endParaRPr>
          </a:p>
        </p:txBody>
      </p:sp>
      <p:sp>
        <p:nvSpPr>
          <p:cNvPr id="25" name="object 25"/>
          <p:cNvSpPr txBox="1"/>
          <p:nvPr/>
        </p:nvSpPr>
        <p:spPr>
          <a:xfrm>
            <a:off x="4199428" y="3526934"/>
            <a:ext cx="521334" cy="165735"/>
          </a:xfrm>
          <a:prstGeom prst="rect">
            <a:avLst/>
          </a:prstGeom>
        </p:spPr>
        <p:txBody>
          <a:bodyPr vert="horz" wrap="square" lIns="0" tIns="15240" rIns="0" bIns="0" rtlCol="0">
            <a:spAutoFit/>
          </a:bodyPr>
          <a:lstStyle/>
          <a:p>
            <a:pPr>
              <a:lnSpc>
                <a:spcPct val="100000"/>
              </a:lnSpc>
              <a:spcBef>
                <a:spcPts val="120"/>
              </a:spcBef>
            </a:pPr>
            <a:r>
              <a:rPr sz="900" b="1" dirty="0">
                <a:latin typeface="Calibri"/>
                <a:cs typeface="Calibri"/>
              </a:rPr>
              <a:t>697,282</a:t>
            </a:r>
            <a:r>
              <a:rPr sz="900" b="1" spc="85" dirty="0">
                <a:latin typeface="Calibri"/>
                <a:cs typeface="Calibri"/>
              </a:rPr>
              <a:t> </a:t>
            </a:r>
            <a:r>
              <a:rPr sz="750" b="1" spc="-50" dirty="0">
                <a:latin typeface="游ゴシック"/>
                <a:cs typeface="游ゴシック"/>
              </a:rPr>
              <a:t>人</a:t>
            </a:r>
            <a:endParaRPr sz="750">
              <a:latin typeface="游ゴシック"/>
              <a:cs typeface="游ゴシック"/>
            </a:endParaRPr>
          </a:p>
        </p:txBody>
      </p:sp>
      <p:sp>
        <p:nvSpPr>
          <p:cNvPr id="26" name="object 26"/>
          <p:cNvSpPr txBox="1"/>
          <p:nvPr/>
        </p:nvSpPr>
        <p:spPr>
          <a:xfrm>
            <a:off x="4973735" y="5082528"/>
            <a:ext cx="360680" cy="152400"/>
          </a:xfrm>
          <a:prstGeom prst="rect">
            <a:avLst/>
          </a:prstGeom>
        </p:spPr>
        <p:txBody>
          <a:bodyPr vert="horz" wrap="square" lIns="0" tIns="16510" rIns="0" bIns="0" rtlCol="0">
            <a:spAutoFit/>
          </a:bodyPr>
          <a:lstStyle/>
          <a:p>
            <a:pPr>
              <a:lnSpc>
                <a:spcPct val="100000"/>
              </a:lnSpc>
              <a:spcBef>
                <a:spcPts val="130"/>
              </a:spcBef>
            </a:pPr>
            <a:r>
              <a:rPr sz="800" b="1" spc="-10" dirty="0">
                <a:solidFill>
                  <a:srgbClr val="404040"/>
                </a:solidFill>
                <a:latin typeface="Calibri"/>
                <a:cs typeface="Calibri"/>
              </a:rPr>
              <a:t>550,000</a:t>
            </a:r>
            <a:endParaRPr sz="800">
              <a:latin typeface="Calibri"/>
              <a:cs typeface="Calibri"/>
            </a:endParaRPr>
          </a:p>
        </p:txBody>
      </p:sp>
      <p:sp>
        <p:nvSpPr>
          <p:cNvPr id="27" name="object 27"/>
          <p:cNvSpPr txBox="1"/>
          <p:nvPr/>
        </p:nvSpPr>
        <p:spPr>
          <a:xfrm>
            <a:off x="4973735" y="4650656"/>
            <a:ext cx="360680" cy="152400"/>
          </a:xfrm>
          <a:prstGeom prst="rect">
            <a:avLst/>
          </a:prstGeom>
        </p:spPr>
        <p:txBody>
          <a:bodyPr vert="horz" wrap="square" lIns="0" tIns="16510" rIns="0" bIns="0" rtlCol="0">
            <a:spAutoFit/>
          </a:bodyPr>
          <a:lstStyle/>
          <a:p>
            <a:pPr>
              <a:lnSpc>
                <a:spcPct val="100000"/>
              </a:lnSpc>
              <a:spcBef>
                <a:spcPts val="130"/>
              </a:spcBef>
            </a:pPr>
            <a:r>
              <a:rPr sz="800" b="1" spc="-10" dirty="0">
                <a:solidFill>
                  <a:srgbClr val="404040"/>
                </a:solidFill>
                <a:latin typeface="Calibri"/>
                <a:cs typeface="Calibri"/>
              </a:rPr>
              <a:t>600,000</a:t>
            </a:r>
            <a:endParaRPr sz="800">
              <a:latin typeface="Calibri"/>
              <a:cs typeface="Calibri"/>
            </a:endParaRPr>
          </a:p>
        </p:txBody>
      </p:sp>
      <p:sp>
        <p:nvSpPr>
          <p:cNvPr id="28" name="object 28"/>
          <p:cNvSpPr txBox="1"/>
          <p:nvPr/>
        </p:nvSpPr>
        <p:spPr>
          <a:xfrm>
            <a:off x="4973735" y="3355264"/>
            <a:ext cx="360680" cy="152400"/>
          </a:xfrm>
          <a:prstGeom prst="rect">
            <a:avLst/>
          </a:prstGeom>
        </p:spPr>
        <p:txBody>
          <a:bodyPr vert="horz" wrap="square" lIns="0" tIns="16510" rIns="0" bIns="0" rtlCol="0">
            <a:spAutoFit/>
          </a:bodyPr>
          <a:lstStyle/>
          <a:p>
            <a:pPr>
              <a:lnSpc>
                <a:spcPct val="100000"/>
              </a:lnSpc>
              <a:spcBef>
                <a:spcPts val="130"/>
              </a:spcBef>
            </a:pPr>
            <a:r>
              <a:rPr sz="800" b="1" spc="-10" dirty="0">
                <a:solidFill>
                  <a:srgbClr val="404040"/>
                </a:solidFill>
                <a:latin typeface="Calibri"/>
                <a:cs typeface="Calibri"/>
              </a:rPr>
              <a:t>750,000</a:t>
            </a:r>
            <a:endParaRPr sz="800">
              <a:latin typeface="Calibri"/>
              <a:cs typeface="Calibri"/>
            </a:endParaRPr>
          </a:p>
        </p:txBody>
      </p:sp>
      <p:sp>
        <p:nvSpPr>
          <p:cNvPr id="29" name="object 29"/>
          <p:cNvSpPr txBox="1"/>
          <p:nvPr/>
        </p:nvSpPr>
        <p:spPr>
          <a:xfrm>
            <a:off x="4973735" y="2924025"/>
            <a:ext cx="360680" cy="152400"/>
          </a:xfrm>
          <a:prstGeom prst="rect">
            <a:avLst/>
          </a:prstGeom>
        </p:spPr>
        <p:txBody>
          <a:bodyPr vert="horz" wrap="square" lIns="0" tIns="16510" rIns="0" bIns="0" rtlCol="0">
            <a:spAutoFit/>
          </a:bodyPr>
          <a:lstStyle/>
          <a:p>
            <a:pPr>
              <a:lnSpc>
                <a:spcPct val="100000"/>
              </a:lnSpc>
              <a:spcBef>
                <a:spcPts val="130"/>
              </a:spcBef>
            </a:pPr>
            <a:r>
              <a:rPr sz="800" b="1" spc="-10" dirty="0">
                <a:solidFill>
                  <a:srgbClr val="404040"/>
                </a:solidFill>
                <a:latin typeface="Calibri"/>
                <a:cs typeface="Calibri"/>
              </a:rPr>
              <a:t>800,000</a:t>
            </a:r>
            <a:endParaRPr sz="800">
              <a:latin typeface="Calibri"/>
              <a:cs typeface="Calibri"/>
            </a:endParaRPr>
          </a:p>
        </p:txBody>
      </p:sp>
      <p:sp>
        <p:nvSpPr>
          <p:cNvPr id="30" name="object 30"/>
          <p:cNvSpPr txBox="1"/>
          <p:nvPr/>
        </p:nvSpPr>
        <p:spPr>
          <a:xfrm>
            <a:off x="655835" y="5082528"/>
            <a:ext cx="307340" cy="152400"/>
          </a:xfrm>
          <a:prstGeom prst="rect">
            <a:avLst/>
          </a:prstGeom>
        </p:spPr>
        <p:txBody>
          <a:bodyPr vert="horz" wrap="square" lIns="0" tIns="16510" rIns="0" bIns="0" rtlCol="0">
            <a:spAutoFit/>
          </a:bodyPr>
          <a:lstStyle/>
          <a:p>
            <a:pPr>
              <a:lnSpc>
                <a:spcPct val="100000"/>
              </a:lnSpc>
              <a:spcBef>
                <a:spcPts val="130"/>
              </a:spcBef>
            </a:pPr>
            <a:r>
              <a:rPr sz="800" b="1" spc="-10" dirty="0">
                <a:solidFill>
                  <a:srgbClr val="FF0000"/>
                </a:solidFill>
                <a:latin typeface="Calibri"/>
                <a:cs typeface="Calibri"/>
              </a:rPr>
              <a:t>70,000</a:t>
            </a:r>
            <a:endParaRPr sz="800">
              <a:latin typeface="Calibri"/>
              <a:cs typeface="Calibri"/>
            </a:endParaRPr>
          </a:p>
        </p:txBody>
      </p:sp>
      <p:sp>
        <p:nvSpPr>
          <p:cNvPr id="31" name="object 31"/>
          <p:cNvSpPr txBox="1"/>
          <p:nvPr/>
        </p:nvSpPr>
        <p:spPr>
          <a:xfrm>
            <a:off x="655835" y="4650656"/>
            <a:ext cx="307340" cy="152400"/>
          </a:xfrm>
          <a:prstGeom prst="rect">
            <a:avLst/>
          </a:prstGeom>
        </p:spPr>
        <p:txBody>
          <a:bodyPr vert="horz" wrap="square" lIns="0" tIns="16510" rIns="0" bIns="0" rtlCol="0">
            <a:spAutoFit/>
          </a:bodyPr>
          <a:lstStyle/>
          <a:p>
            <a:pPr>
              <a:lnSpc>
                <a:spcPct val="100000"/>
              </a:lnSpc>
              <a:spcBef>
                <a:spcPts val="130"/>
              </a:spcBef>
            </a:pPr>
            <a:r>
              <a:rPr sz="800" b="1" spc="-10" dirty="0">
                <a:solidFill>
                  <a:srgbClr val="FF0000"/>
                </a:solidFill>
                <a:latin typeface="Calibri"/>
                <a:cs typeface="Calibri"/>
              </a:rPr>
              <a:t>80,000</a:t>
            </a:r>
            <a:endParaRPr sz="800">
              <a:latin typeface="Calibri"/>
              <a:cs typeface="Calibri"/>
            </a:endParaRPr>
          </a:p>
        </p:txBody>
      </p:sp>
      <p:sp>
        <p:nvSpPr>
          <p:cNvPr id="32" name="object 32"/>
          <p:cNvSpPr txBox="1"/>
          <p:nvPr/>
        </p:nvSpPr>
        <p:spPr>
          <a:xfrm>
            <a:off x="655835" y="4219054"/>
            <a:ext cx="4678680" cy="152400"/>
          </a:xfrm>
          <a:prstGeom prst="rect">
            <a:avLst/>
          </a:prstGeom>
        </p:spPr>
        <p:txBody>
          <a:bodyPr vert="horz" wrap="square" lIns="0" tIns="16510" rIns="0" bIns="0" rtlCol="0">
            <a:spAutoFit/>
          </a:bodyPr>
          <a:lstStyle/>
          <a:p>
            <a:pPr>
              <a:lnSpc>
                <a:spcPct val="100000"/>
              </a:lnSpc>
              <a:spcBef>
                <a:spcPts val="130"/>
              </a:spcBef>
              <a:tabLst>
                <a:tab pos="4317365" algn="l"/>
              </a:tabLst>
            </a:pPr>
            <a:r>
              <a:rPr sz="800" b="1" spc="-10" dirty="0">
                <a:solidFill>
                  <a:srgbClr val="FF0000"/>
                </a:solidFill>
                <a:latin typeface="Calibri"/>
                <a:cs typeface="Calibri"/>
              </a:rPr>
              <a:t>90,000</a:t>
            </a:r>
            <a:r>
              <a:rPr sz="800" b="1" dirty="0">
                <a:solidFill>
                  <a:srgbClr val="FF0000"/>
                </a:solidFill>
                <a:latin typeface="Calibri"/>
                <a:cs typeface="Calibri"/>
              </a:rPr>
              <a:t>	</a:t>
            </a:r>
            <a:r>
              <a:rPr sz="800" b="1" spc="-10" dirty="0">
                <a:solidFill>
                  <a:srgbClr val="404040"/>
                </a:solidFill>
                <a:latin typeface="Calibri"/>
                <a:cs typeface="Calibri"/>
              </a:rPr>
              <a:t>650,000</a:t>
            </a:r>
            <a:endParaRPr sz="800">
              <a:latin typeface="Calibri"/>
              <a:cs typeface="Calibri"/>
            </a:endParaRPr>
          </a:p>
        </p:txBody>
      </p:sp>
      <p:sp>
        <p:nvSpPr>
          <p:cNvPr id="33" name="object 33"/>
          <p:cNvSpPr txBox="1"/>
          <p:nvPr/>
        </p:nvSpPr>
        <p:spPr>
          <a:xfrm>
            <a:off x="602378" y="3787417"/>
            <a:ext cx="4732020" cy="267335"/>
          </a:xfrm>
          <a:prstGeom prst="rect">
            <a:avLst/>
          </a:prstGeom>
        </p:spPr>
        <p:txBody>
          <a:bodyPr vert="horz" wrap="square" lIns="0" tIns="16510" rIns="0" bIns="0" rtlCol="0">
            <a:spAutoFit/>
          </a:bodyPr>
          <a:lstStyle/>
          <a:p>
            <a:pPr>
              <a:lnSpc>
                <a:spcPts val="875"/>
              </a:lnSpc>
              <a:spcBef>
                <a:spcPts val="130"/>
              </a:spcBef>
              <a:tabLst>
                <a:tab pos="4370705" algn="l"/>
              </a:tabLst>
            </a:pPr>
            <a:r>
              <a:rPr sz="800" b="1" spc="-10" dirty="0">
                <a:solidFill>
                  <a:srgbClr val="FF0000"/>
                </a:solidFill>
                <a:latin typeface="Calibri"/>
                <a:cs typeface="Calibri"/>
              </a:rPr>
              <a:t>100,000</a:t>
            </a:r>
            <a:r>
              <a:rPr sz="800" b="1" dirty="0">
                <a:solidFill>
                  <a:srgbClr val="FF0000"/>
                </a:solidFill>
                <a:latin typeface="Calibri"/>
                <a:cs typeface="Calibri"/>
              </a:rPr>
              <a:t>	</a:t>
            </a:r>
            <a:r>
              <a:rPr sz="800" b="1" spc="-10" dirty="0">
                <a:solidFill>
                  <a:srgbClr val="404040"/>
                </a:solidFill>
                <a:latin typeface="Calibri"/>
                <a:cs typeface="Calibri"/>
              </a:rPr>
              <a:t>700,000</a:t>
            </a:r>
            <a:endParaRPr sz="800">
              <a:latin typeface="Calibri"/>
              <a:cs typeface="Calibri"/>
            </a:endParaRPr>
          </a:p>
          <a:p>
            <a:pPr marL="2676525">
              <a:lnSpc>
                <a:spcPts val="994"/>
              </a:lnSpc>
            </a:pPr>
            <a:r>
              <a:rPr sz="900" b="1" dirty="0">
                <a:latin typeface="Calibri"/>
                <a:cs typeface="Calibri"/>
              </a:rPr>
              <a:t>663,820</a:t>
            </a:r>
            <a:r>
              <a:rPr sz="900" b="1" spc="85" dirty="0">
                <a:latin typeface="Calibri"/>
                <a:cs typeface="Calibri"/>
              </a:rPr>
              <a:t> </a:t>
            </a:r>
            <a:r>
              <a:rPr sz="750" b="1" spc="-50" dirty="0">
                <a:latin typeface="游ゴシック"/>
                <a:cs typeface="游ゴシック"/>
              </a:rPr>
              <a:t>人</a:t>
            </a:r>
            <a:endParaRPr sz="750">
              <a:latin typeface="游ゴシック"/>
              <a:cs typeface="游ゴシック"/>
            </a:endParaRPr>
          </a:p>
        </p:txBody>
      </p:sp>
      <p:sp>
        <p:nvSpPr>
          <p:cNvPr id="34" name="object 34"/>
          <p:cNvSpPr txBox="1"/>
          <p:nvPr/>
        </p:nvSpPr>
        <p:spPr>
          <a:xfrm>
            <a:off x="602378" y="3355264"/>
            <a:ext cx="360680" cy="152400"/>
          </a:xfrm>
          <a:prstGeom prst="rect">
            <a:avLst/>
          </a:prstGeom>
        </p:spPr>
        <p:txBody>
          <a:bodyPr vert="horz" wrap="square" lIns="0" tIns="16510" rIns="0" bIns="0" rtlCol="0">
            <a:spAutoFit/>
          </a:bodyPr>
          <a:lstStyle/>
          <a:p>
            <a:pPr>
              <a:lnSpc>
                <a:spcPct val="100000"/>
              </a:lnSpc>
              <a:spcBef>
                <a:spcPts val="130"/>
              </a:spcBef>
            </a:pPr>
            <a:r>
              <a:rPr sz="800" b="1" spc="-10" dirty="0">
                <a:solidFill>
                  <a:srgbClr val="FF0000"/>
                </a:solidFill>
                <a:latin typeface="Calibri"/>
                <a:cs typeface="Calibri"/>
              </a:rPr>
              <a:t>110,000</a:t>
            </a:r>
            <a:endParaRPr sz="800">
              <a:latin typeface="Calibri"/>
              <a:cs typeface="Calibri"/>
            </a:endParaRPr>
          </a:p>
        </p:txBody>
      </p:sp>
      <p:sp>
        <p:nvSpPr>
          <p:cNvPr id="35" name="object 35"/>
          <p:cNvSpPr txBox="1"/>
          <p:nvPr/>
        </p:nvSpPr>
        <p:spPr>
          <a:xfrm>
            <a:off x="602378" y="2924025"/>
            <a:ext cx="360680" cy="152400"/>
          </a:xfrm>
          <a:prstGeom prst="rect">
            <a:avLst/>
          </a:prstGeom>
        </p:spPr>
        <p:txBody>
          <a:bodyPr vert="horz" wrap="square" lIns="0" tIns="16510" rIns="0" bIns="0" rtlCol="0">
            <a:spAutoFit/>
          </a:bodyPr>
          <a:lstStyle/>
          <a:p>
            <a:pPr>
              <a:lnSpc>
                <a:spcPct val="100000"/>
              </a:lnSpc>
              <a:spcBef>
                <a:spcPts val="130"/>
              </a:spcBef>
            </a:pPr>
            <a:r>
              <a:rPr sz="800" b="1" spc="-10" dirty="0">
                <a:solidFill>
                  <a:srgbClr val="FF0000"/>
                </a:solidFill>
                <a:latin typeface="Calibri"/>
                <a:cs typeface="Calibri"/>
              </a:rPr>
              <a:t>120,000</a:t>
            </a:r>
            <a:endParaRPr sz="800">
              <a:latin typeface="Calibri"/>
              <a:cs typeface="Calibri"/>
            </a:endParaRPr>
          </a:p>
        </p:txBody>
      </p:sp>
      <p:sp>
        <p:nvSpPr>
          <p:cNvPr id="36" name="object 36"/>
          <p:cNvSpPr txBox="1"/>
          <p:nvPr/>
        </p:nvSpPr>
        <p:spPr>
          <a:xfrm>
            <a:off x="1081413" y="5218053"/>
            <a:ext cx="3678554" cy="215900"/>
          </a:xfrm>
          <a:prstGeom prst="rect">
            <a:avLst/>
          </a:prstGeom>
        </p:spPr>
        <p:txBody>
          <a:bodyPr vert="vert270" wrap="square" lIns="0" tIns="0" rIns="0" bIns="0" rtlCol="0">
            <a:spAutoFit/>
          </a:bodyPr>
          <a:lstStyle/>
          <a:p>
            <a:pPr marL="12700">
              <a:lnSpc>
                <a:spcPts val="805"/>
              </a:lnSpc>
            </a:pPr>
            <a:r>
              <a:rPr sz="750" spc="-20" dirty="0">
                <a:solidFill>
                  <a:srgbClr val="585858"/>
                </a:solidFill>
                <a:latin typeface="Calibri"/>
                <a:cs typeface="Calibri"/>
              </a:rPr>
              <a:t>1995</a:t>
            </a:r>
            <a:endParaRPr sz="750">
              <a:latin typeface="Calibri"/>
              <a:cs typeface="Calibri"/>
            </a:endParaRPr>
          </a:p>
          <a:p>
            <a:pPr marL="12700">
              <a:lnSpc>
                <a:spcPct val="100000"/>
              </a:lnSpc>
              <a:spcBef>
                <a:spcPts val="65"/>
              </a:spcBef>
            </a:pPr>
            <a:r>
              <a:rPr sz="750" spc="-20" dirty="0">
                <a:solidFill>
                  <a:srgbClr val="585858"/>
                </a:solidFill>
                <a:latin typeface="Calibri"/>
                <a:cs typeface="Calibri"/>
              </a:rPr>
              <a:t>1996</a:t>
            </a:r>
            <a:endParaRPr sz="750">
              <a:latin typeface="Calibri"/>
              <a:cs typeface="Calibri"/>
            </a:endParaRPr>
          </a:p>
          <a:p>
            <a:pPr marL="12700">
              <a:lnSpc>
                <a:spcPct val="100000"/>
              </a:lnSpc>
              <a:spcBef>
                <a:spcPts val="65"/>
              </a:spcBef>
            </a:pPr>
            <a:r>
              <a:rPr sz="750" spc="-20" dirty="0">
                <a:solidFill>
                  <a:srgbClr val="585858"/>
                </a:solidFill>
                <a:latin typeface="Calibri"/>
                <a:cs typeface="Calibri"/>
              </a:rPr>
              <a:t>1997</a:t>
            </a:r>
            <a:endParaRPr sz="750">
              <a:latin typeface="Calibri"/>
              <a:cs typeface="Calibri"/>
            </a:endParaRPr>
          </a:p>
          <a:p>
            <a:pPr marL="12700">
              <a:lnSpc>
                <a:spcPct val="100000"/>
              </a:lnSpc>
              <a:spcBef>
                <a:spcPts val="65"/>
              </a:spcBef>
            </a:pPr>
            <a:r>
              <a:rPr sz="750" spc="-20" dirty="0">
                <a:solidFill>
                  <a:srgbClr val="585858"/>
                </a:solidFill>
                <a:latin typeface="Calibri"/>
                <a:cs typeface="Calibri"/>
              </a:rPr>
              <a:t>1998</a:t>
            </a:r>
            <a:endParaRPr sz="750">
              <a:latin typeface="Calibri"/>
              <a:cs typeface="Calibri"/>
            </a:endParaRPr>
          </a:p>
          <a:p>
            <a:pPr marL="12700">
              <a:lnSpc>
                <a:spcPct val="100000"/>
              </a:lnSpc>
              <a:spcBef>
                <a:spcPts val="70"/>
              </a:spcBef>
            </a:pPr>
            <a:r>
              <a:rPr sz="750" spc="-20" dirty="0">
                <a:solidFill>
                  <a:srgbClr val="585858"/>
                </a:solidFill>
                <a:latin typeface="Calibri"/>
                <a:cs typeface="Calibri"/>
              </a:rPr>
              <a:t>1999</a:t>
            </a:r>
            <a:endParaRPr sz="750">
              <a:latin typeface="Calibri"/>
              <a:cs typeface="Calibri"/>
            </a:endParaRPr>
          </a:p>
          <a:p>
            <a:pPr marL="12700">
              <a:lnSpc>
                <a:spcPct val="100000"/>
              </a:lnSpc>
              <a:spcBef>
                <a:spcPts val="65"/>
              </a:spcBef>
            </a:pPr>
            <a:r>
              <a:rPr sz="750" spc="-20" dirty="0">
                <a:solidFill>
                  <a:srgbClr val="585858"/>
                </a:solidFill>
                <a:latin typeface="Calibri"/>
                <a:cs typeface="Calibri"/>
              </a:rPr>
              <a:t>2000</a:t>
            </a:r>
            <a:endParaRPr sz="750">
              <a:latin typeface="Calibri"/>
              <a:cs typeface="Calibri"/>
            </a:endParaRPr>
          </a:p>
          <a:p>
            <a:pPr marL="12700">
              <a:lnSpc>
                <a:spcPct val="100000"/>
              </a:lnSpc>
              <a:spcBef>
                <a:spcPts val="65"/>
              </a:spcBef>
            </a:pPr>
            <a:r>
              <a:rPr sz="750" spc="-20" dirty="0">
                <a:solidFill>
                  <a:srgbClr val="585858"/>
                </a:solidFill>
                <a:latin typeface="Calibri"/>
                <a:cs typeface="Calibri"/>
              </a:rPr>
              <a:t>2001</a:t>
            </a:r>
            <a:endParaRPr sz="750">
              <a:latin typeface="Calibri"/>
              <a:cs typeface="Calibri"/>
            </a:endParaRPr>
          </a:p>
          <a:p>
            <a:pPr marL="12700">
              <a:lnSpc>
                <a:spcPct val="100000"/>
              </a:lnSpc>
              <a:spcBef>
                <a:spcPts val="65"/>
              </a:spcBef>
            </a:pPr>
            <a:r>
              <a:rPr sz="750" spc="-20" dirty="0">
                <a:solidFill>
                  <a:srgbClr val="585858"/>
                </a:solidFill>
                <a:latin typeface="Calibri"/>
                <a:cs typeface="Calibri"/>
              </a:rPr>
              <a:t>2002</a:t>
            </a:r>
            <a:endParaRPr sz="750">
              <a:latin typeface="Calibri"/>
              <a:cs typeface="Calibri"/>
            </a:endParaRPr>
          </a:p>
          <a:p>
            <a:pPr marL="12700">
              <a:lnSpc>
                <a:spcPct val="100000"/>
              </a:lnSpc>
              <a:spcBef>
                <a:spcPts val="70"/>
              </a:spcBef>
            </a:pPr>
            <a:r>
              <a:rPr sz="750" spc="-20" dirty="0">
                <a:solidFill>
                  <a:srgbClr val="585858"/>
                </a:solidFill>
                <a:latin typeface="Calibri"/>
                <a:cs typeface="Calibri"/>
              </a:rPr>
              <a:t>2003</a:t>
            </a:r>
            <a:endParaRPr sz="750">
              <a:latin typeface="Calibri"/>
              <a:cs typeface="Calibri"/>
            </a:endParaRPr>
          </a:p>
          <a:p>
            <a:pPr marL="12700">
              <a:lnSpc>
                <a:spcPct val="100000"/>
              </a:lnSpc>
              <a:spcBef>
                <a:spcPts val="65"/>
              </a:spcBef>
            </a:pPr>
            <a:r>
              <a:rPr sz="750" spc="-20" dirty="0">
                <a:solidFill>
                  <a:srgbClr val="585858"/>
                </a:solidFill>
                <a:latin typeface="Calibri"/>
                <a:cs typeface="Calibri"/>
              </a:rPr>
              <a:t>2004</a:t>
            </a:r>
            <a:endParaRPr sz="750">
              <a:latin typeface="Calibri"/>
              <a:cs typeface="Calibri"/>
            </a:endParaRPr>
          </a:p>
          <a:p>
            <a:pPr marL="12700">
              <a:lnSpc>
                <a:spcPct val="100000"/>
              </a:lnSpc>
              <a:spcBef>
                <a:spcPts val="65"/>
              </a:spcBef>
            </a:pPr>
            <a:r>
              <a:rPr sz="750" spc="-20" dirty="0">
                <a:solidFill>
                  <a:srgbClr val="585858"/>
                </a:solidFill>
                <a:latin typeface="Calibri"/>
                <a:cs typeface="Calibri"/>
              </a:rPr>
              <a:t>2005</a:t>
            </a:r>
            <a:endParaRPr sz="750">
              <a:latin typeface="Calibri"/>
              <a:cs typeface="Calibri"/>
            </a:endParaRPr>
          </a:p>
          <a:p>
            <a:pPr marL="12700">
              <a:lnSpc>
                <a:spcPct val="100000"/>
              </a:lnSpc>
              <a:spcBef>
                <a:spcPts val="65"/>
              </a:spcBef>
            </a:pPr>
            <a:r>
              <a:rPr sz="750" spc="-20" dirty="0">
                <a:solidFill>
                  <a:srgbClr val="585858"/>
                </a:solidFill>
                <a:latin typeface="Calibri"/>
                <a:cs typeface="Calibri"/>
              </a:rPr>
              <a:t>2006</a:t>
            </a:r>
            <a:endParaRPr sz="750">
              <a:latin typeface="Calibri"/>
              <a:cs typeface="Calibri"/>
            </a:endParaRPr>
          </a:p>
          <a:p>
            <a:pPr marL="12700">
              <a:lnSpc>
                <a:spcPct val="100000"/>
              </a:lnSpc>
              <a:spcBef>
                <a:spcPts val="70"/>
              </a:spcBef>
            </a:pPr>
            <a:r>
              <a:rPr sz="750" spc="-20" dirty="0">
                <a:solidFill>
                  <a:srgbClr val="585858"/>
                </a:solidFill>
                <a:latin typeface="Calibri"/>
                <a:cs typeface="Calibri"/>
              </a:rPr>
              <a:t>2007</a:t>
            </a:r>
            <a:endParaRPr sz="750">
              <a:latin typeface="Calibri"/>
              <a:cs typeface="Calibri"/>
            </a:endParaRPr>
          </a:p>
          <a:p>
            <a:pPr marL="12700">
              <a:lnSpc>
                <a:spcPct val="100000"/>
              </a:lnSpc>
              <a:spcBef>
                <a:spcPts val="65"/>
              </a:spcBef>
            </a:pPr>
            <a:r>
              <a:rPr sz="750" spc="-20" dirty="0">
                <a:solidFill>
                  <a:srgbClr val="585858"/>
                </a:solidFill>
                <a:latin typeface="Calibri"/>
                <a:cs typeface="Calibri"/>
              </a:rPr>
              <a:t>2008</a:t>
            </a:r>
            <a:endParaRPr sz="750">
              <a:latin typeface="Calibri"/>
              <a:cs typeface="Calibri"/>
            </a:endParaRPr>
          </a:p>
          <a:p>
            <a:pPr marL="12700">
              <a:lnSpc>
                <a:spcPct val="100000"/>
              </a:lnSpc>
              <a:spcBef>
                <a:spcPts val="65"/>
              </a:spcBef>
            </a:pPr>
            <a:r>
              <a:rPr sz="750" spc="-20" dirty="0">
                <a:solidFill>
                  <a:srgbClr val="585858"/>
                </a:solidFill>
                <a:latin typeface="Calibri"/>
                <a:cs typeface="Calibri"/>
              </a:rPr>
              <a:t>2009</a:t>
            </a:r>
            <a:endParaRPr sz="750">
              <a:latin typeface="Calibri"/>
              <a:cs typeface="Calibri"/>
            </a:endParaRPr>
          </a:p>
          <a:p>
            <a:pPr marL="12700">
              <a:lnSpc>
                <a:spcPct val="100000"/>
              </a:lnSpc>
              <a:spcBef>
                <a:spcPts val="65"/>
              </a:spcBef>
            </a:pPr>
            <a:r>
              <a:rPr sz="750" spc="-20" dirty="0">
                <a:solidFill>
                  <a:srgbClr val="585858"/>
                </a:solidFill>
                <a:latin typeface="Calibri"/>
                <a:cs typeface="Calibri"/>
              </a:rPr>
              <a:t>2010</a:t>
            </a:r>
            <a:endParaRPr sz="750">
              <a:latin typeface="Calibri"/>
              <a:cs typeface="Calibri"/>
            </a:endParaRPr>
          </a:p>
          <a:p>
            <a:pPr marL="12700">
              <a:lnSpc>
                <a:spcPct val="100000"/>
              </a:lnSpc>
              <a:spcBef>
                <a:spcPts val="65"/>
              </a:spcBef>
            </a:pPr>
            <a:r>
              <a:rPr sz="750" spc="-20" dirty="0">
                <a:solidFill>
                  <a:srgbClr val="585858"/>
                </a:solidFill>
                <a:latin typeface="Calibri"/>
                <a:cs typeface="Calibri"/>
              </a:rPr>
              <a:t>2011</a:t>
            </a:r>
            <a:endParaRPr sz="750">
              <a:latin typeface="Calibri"/>
              <a:cs typeface="Calibri"/>
            </a:endParaRPr>
          </a:p>
          <a:p>
            <a:pPr marL="12700">
              <a:lnSpc>
                <a:spcPct val="100000"/>
              </a:lnSpc>
              <a:spcBef>
                <a:spcPts val="70"/>
              </a:spcBef>
            </a:pPr>
            <a:r>
              <a:rPr sz="750" spc="-20" dirty="0">
                <a:solidFill>
                  <a:srgbClr val="585858"/>
                </a:solidFill>
                <a:latin typeface="Calibri"/>
                <a:cs typeface="Calibri"/>
              </a:rPr>
              <a:t>2012</a:t>
            </a:r>
            <a:endParaRPr sz="750">
              <a:latin typeface="Calibri"/>
              <a:cs typeface="Calibri"/>
            </a:endParaRPr>
          </a:p>
          <a:p>
            <a:pPr marL="12700">
              <a:lnSpc>
                <a:spcPct val="100000"/>
              </a:lnSpc>
              <a:spcBef>
                <a:spcPts val="65"/>
              </a:spcBef>
            </a:pPr>
            <a:r>
              <a:rPr sz="750" spc="-20" dirty="0">
                <a:solidFill>
                  <a:srgbClr val="585858"/>
                </a:solidFill>
                <a:latin typeface="Calibri"/>
                <a:cs typeface="Calibri"/>
              </a:rPr>
              <a:t>2013</a:t>
            </a:r>
            <a:endParaRPr sz="750">
              <a:latin typeface="Calibri"/>
              <a:cs typeface="Calibri"/>
            </a:endParaRPr>
          </a:p>
          <a:p>
            <a:pPr marL="12700">
              <a:lnSpc>
                <a:spcPct val="100000"/>
              </a:lnSpc>
              <a:spcBef>
                <a:spcPts val="65"/>
              </a:spcBef>
            </a:pPr>
            <a:r>
              <a:rPr sz="750" spc="-20" dirty="0">
                <a:solidFill>
                  <a:srgbClr val="585858"/>
                </a:solidFill>
                <a:latin typeface="Calibri"/>
                <a:cs typeface="Calibri"/>
              </a:rPr>
              <a:t>2014</a:t>
            </a:r>
            <a:endParaRPr sz="750">
              <a:latin typeface="Calibri"/>
              <a:cs typeface="Calibri"/>
            </a:endParaRPr>
          </a:p>
          <a:p>
            <a:pPr marL="12700">
              <a:lnSpc>
                <a:spcPct val="100000"/>
              </a:lnSpc>
              <a:spcBef>
                <a:spcPts val="70"/>
              </a:spcBef>
            </a:pPr>
            <a:r>
              <a:rPr sz="750" spc="-20" dirty="0">
                <a:solidFill>
                  <a:srgbClr val="585858"/>
                </a:solidFill>
                <a:latin typeface="Calibri"/>
                <a:cs typeface="Calibri"/>
              </a:rPr>
              <a:t>2015</a:t>
            </a:r>
            <a:endParaRPr sz="750">
              <a:latin typeface="Calibri"/>
              <a:cs typeface="Calibri"/>
            </a:endParaRPr>
          </a:p>
          <a:p>
            <a:pPr marL="12700">
              <a:lnSpc>
                <a:spcPct val="100000"/>
              </a:lnSpc>
              <a:spcBef>
                <a:spcPts val="65"/>
              </a:spcBef>
            </a:pPr>
            <a:r>
              <a:rPr sz="750" spc="-20" dirty="0">
                <a:solidFill>
                  <a:srgbClr val="585858"/>
                </a:solidFill>
                <a:latin typeface="Calibri"/>
                <a:cs typeface="Calibri"/>
              </a:rPr>
              <a:t>2016</a:t>
            </a:r>
            <a:endParaRPr sz="750">
              <a:latin typeface="Calibri"/>
              <a:cs typeface="Calibri"/>
            </a:endParaRPr>
          </a:p>
          <a:p>
            <a:pPr marL="12700">
              <a:lnSpc>
                <a:spcPct val="100000"/>
              </a:lnSpc>
              <a:spcBef>
                <a:spcPts val="65"/>
              </a:spcBef>
            </a:pPr>
            <a:r>
              <a:rPr sz="750" spc="-20" dirty="0">
                <a:solidFill>
                  <a:srgbClr val="585858"/>
                </a:solidFill>
                <a:latin typeface="Calibri"/>
                <a:cs typeface="Calibri"/>
              </a:rPr>
              <a:t>2017</a:t>
            </a:r>
            <a:endParaRPr sz="750">
              <a:latin typeface="Calibri"/>
              <a:cs typeface="Calibri"/>
            </a:endParaRPr>
          </a:p>
          <a:p>
            <a:pPr marL="12700">
              <a:lnSpc>
                <a:spcPct val="100000"/>
              </a:lnSpc>
              <a:spcBef>
                <a:spcPts val="65"/>
              </a:spcBef>
            </a:pPr>
            <a:r>
              <a:rPr sz="750" spc="-20" dirty="0">
                <a:solidFill>
                  <a:srgbClr val="585858"/>
                </a:solidFill>
                <a:latin typeface="Calibri"/>
                <a:cs typeface="Calibri"/>
              </a:rPr>
              <a:t>2018</a:t>
            </a:r>
            <a:endParaRPr sz="750">
              <a:latin typeface="Calibri"/>
              <a:cs typeface="Calibri"/>
            </a:endParaRPr>
          </a:p>
          <a:p>
            <a:pPr marL="12700">
              <a:lnSpc>
                <a:spcPct val="100000"/>
              </a:lnSpc>
              <a:spcBef>
                <a:spcPts val="65"/>
              </a:spcBef>
            </a:pPr>
            <a:r>
              <a:rPr sz="750" spc="-20" dirty="0">
                <a:solidFill>
                  <a:srgbClr val="585858"/>
                </a:solidFill>
                <a:latin typeface="Calibri"/>
                <a:cs typeface="Calibri"/>
              </a:rPr>
              <a:t>2019</a:t>
            </a:r>
            <a:endParaRPr sz="750">
              <a:latin typeface="Calibri"/>
              <a:cs typeface="Calibri"/>
            </a:endParaRPr>
          </a:p>
          <a:p>
            <a:pPr marL="12700">
              <a:lnSpc>
                <a:spcPct val="100000"/>
              </a:lnSpc>
              <a:spcBef>
                <a:spcPts val="70"/>
              </a:spcBef>
            </a:pPr>
            <a:r>
              <a:rPr sz="750" spc="-20" dirty="0">
                <a:solidFill>
                  <a:srgbClr val="585858"/>
                </a:solidFill>
                <a:latin typeface="Calibri"/>
                <a:cs typeface="Calibri"/>
              </a:rPr>
              <a:t>2020</a:t>
            </a:r>
            <a:endParaRPr sz="750">
              <a:latin typeface="Calibri"/>
              <a:cs typeface="Calibri"/>
            </a:endParaRPr>
          </a:p>
          <a:p>
            <a:pPr marL="12700">
              <a:lnSpc>
                <a:spcPct val="100000"/>
              </a:lnSpc>
              <a:spcBef>
                <a:spcPts val="65"/>
              </a:spcBef>
            </a:pPr>
            <a:r>
              <a:rPr sz="750" spc="-20" dirty="0">
                <a:solidFill>
                  <a:srgbClr val="585858"/>
                </a:solidFill>
                <a:latin typeface="Calibri"/>
                <a:cs typeface="Calibri"/>
              </a:rPr>
              <a:t>2021</a:t>
            </a:r>
            <a:endParaRPr sz="750">
              <a:latin typeface="Calibri"/>
              <a:cs typeface="Calibri"/>
            </a:endParaRPr>
          </a:p>
          <a:p>
            <a:pPr marL="12700">
              <a:lnSpc>
                <a:spcPct val="100000"/>
              </a:lnSpc>
              <a:spcBef>
                <a:spcPts val="65"/>
              </a:spcBef>
            </a:pPr>
            <a:r>
              <a:rPr sz="750" spc="-20" dirty="0">
                <a:solidFill>
                  <a:srgbClr val="585858"/>
                </a:solidFill>
                <a:latin typeface="Calibri"/>
                <a:cs typeface="Calibri"/>
              </a:rPr>
              <a:t>2022</a:t>
            </a:r>
            <a:endParaRPr sz="750">
              <a:latin typeface="Calibri"/>
              <a:cs typeface="Calibri"/>
            </a:endParaRPr>
          </a:p>
          <a:p>
            <a:pPr marL="12700">
              <a:lnSpc>
                <a:spcPct val="100000"/>
              </a:lnSpc>
              <a:spcBef>
                <a:spcPts val="70"/>
              </a:spcBef>
            </a:pPr>
            <a:r>
              <a:rPr sz="750" spc="-20" dirty="0">
                <a:solidFill>
                  <a:srgbClr val="585858"/>
                </a:solidFill>
                <a:latin typeface="Calibri"/>
                <a:cs typeface="Calibri"/>
              </a:rPr>
              <a:t>2023</a:t>
            </a:r>
            <a:endParaRPr sz="750">
              <a:latin typeface="Calibri"/>
              <a:cs typeface="Calibri"/>
            </a:endParaRPr>
          </a:p>
          <a:p>
            <a:pPr marL="12700">
              <a:lnSpc>
                <a:spcPct val="100000"/>
              </a:lnSpc>
              <a:spcBef>
                <a:spcPts val="65"/>
              </a:spcBef>
            </a:pPr>
            <a:r>
              <a:rPr sz="750" spc="-20" dirty="0">
                <a:solidFill>
                  <a:srgbClr val="585858"/>
                </a:solidFill>
                <a:latin typeface="Calibri"/>
                <a:cs typeface="Calibri"/>
              </a:rPr>
              <a:t>2024</a:t>
            </a:r>
            <a:endParaRPr sz="750">
              <a:latin typeface="Calibri"/>
              <a:cs typeface="Calibri"/>
            </a:endParaRPr>
          </a:p>
        </p:txBody>
      </p:sp>
      <p:grpSp>
        <p:nvGrpSpPr>
          <p:cNvPr id="37" name="object 37"/>
          <p:cNvGrpSpPr/>
          <p:nvPr/>
        </p:nvGrpSpPr>
        <p:grpSpPr>
          <a:xfrm>
            <a:off x="1436601" y="5562526"/>
            <a:ext cx="2234565" cy="67945"/>
            <a:chOff x="1436601" y="5562526"/>
            <a:chExt cx="2234565" cy="67945"/>
          </a:xfrm>
        </p:grpSpPr>
        <p:pic>
          <p:nvPicPr>
            <p:cNvPr id="38" name="object 38"/>
            <p:cNvPicPr/>
            <p:nvPr/>
          </p:nvPicPr>
          <p:blipFill>
            <a:blip r:embed="rId4" cstate="print"/>
            <a:stretch>
              <a:fillRect/>
            </a:stretch>
          </p:blipFill>
          <p:spPr>
            <a:xfrm>
              <a:off x="1436601" y="5562526"/>
              <a:ext cx="225082" cy="67875"/>
            </a:xfrm>
            <a:prstGeom prst="rect">
              <a:avLst/>
            </a:prstGeom>
          </p:spPr>
        </p:pic>
        <p:pic>
          <p:nvPicPr>
            <p:cNvPr id="39" name="object 39"/>
            <p:cNvPicPr/>
            <p:nvPr/>
          </p:nvPicPr>
          <p:blipFill>
            <a:blip r:embed="rId5" cstate="print"/>
            <a:stretch>
              <a:fillRect/>
            </a:stretch>
          </p:blipFill>
          <p:spPr>
            <a:xfrm>
              <a:off x="3445520" y="5562526"/>
              <a:ext cx="225082" cy="67875"/>
            </a:xfrm>
            <a:prstGeom prst="rect">
              <a:avLst/>
            </a:prstGeom>
          </p:spPr>
        </p:pic>
      </p:grpSp>
      <p:sp>
        <p:nvSpPr>
          <p:cNvPr id="40" name="object 40"/>
          <p:cNvSpPr txBox="1"/>
          <p:nvPr/>
        </p:nvSpPr>
        <p:spPr>
          <a:xfrm>
            <a:off x="1142187" y="5511305"/>
            <a:ext cx="6098540" cy="658495"/>
          </a:xfrm>
          <a:prstGeom prst="rect">
            <a:avLst/>
          </a:prstGeom>
        </p:spPr>
        <p:txBody>
          <a:bodyPr vert="horz" wrap="square" lIns="0" tIns="15240" rIns="0" bIns="0" rtlCol="0">
            <a:spAutoFit/>
          </a:bodyPr>
          <a:lstStyle/>
          <a:p>
            <a:pPr marL="542925">
              <a:lnSpc>
                <a:spcPct val="100000"/>
              </a:lnSpc>
              <a:spcBef>
                <a:spcPts val="120"/>
              </a:spcBef>
              <a:tabLst>
                <a:tab pos="2552700" algn="l"/>
              </a:tabLst>
            </a:pPr>
            <a:r>
              <a:rPr sz="900" b="1" dirty="0">
                <a:solidFill>
                  <a:srgbClr val="FF0000"/>
                </a:solidFill>
                <a:latin typeface="ＭＳ Ｐゴシック"/>
                <a:cs typeface="ＭＳ Ｐゴシック"/>
              </a:rPr>
              <a:t>土木部門の職員数（左軸</a:t>
            </a:r>
            <a:r>
              <a:rPr sz="900" b="1" spc="-50" dirty="0">
                <a:solidFill>
                  <a:srgbClr val="FF0000"/>
                </a:solidFill>
                <a:latin typeface="ＭＳ Ｐゴシック"/>
                <a:cs typeface="ＭＳ Ｐゴシック"/>
              </a:rPr>
              <a:t>）</a:t>
            </a:r>
            <a:r>
              <a:rPr sz="900" b="1" dirty="0">
                <a:solidFill>
                  <a:srgbClr val="FF0000"/>
                </a:solidFill>
                <a:latin typeface="ＭＳ Ｐゴシック"/>
                <a:cs typeface="ＭＳ Ｐゴシック"/>
              </a:rPr>
              <a:t>	</a:t>
            </a:r>
            <a:r>
              <a:rPr sz="900" b="1" dirty="0">
                <a:solidFill>
                  <a:srgbClr val="585858"/>
                </a:solidFill>
                <a:latin typeface="ＭＳ Ｐゴシック"/>
                <a:cs typeface="ＭＳ Ｐゴシック"/>
              </a:rPr>
              <a:t>総職員数（右軸</a:t>
            </a:r>
            <a:r>
              <a:rPr sz="900" b="1" spc="-50" dirty="0">
                <a:solidFill>
                  <a:srgbClr val="585858"/>
                </a:solidFill>
                <a:latin typeface="ＭＳ Ｐゴシック"/>
                <a:cs typeface="ＭＳ Ｐゴシック"/>
              </a:rPr>
              <a:t>）</a:t>
            </a:r>
            <a:endParaRPr sz="900">
              <a:latin typeface="ＭＳ Ｐゴシック"/>
              <a:cs typeface="ＭＳ Ｐゴシック"/>
            </a:endParaRPr>
          </a:p>
          <a:p>
            <a:pPr>
              <a:lnSpc>
                <a:spcPct val="100000"/>
              </a:lnSpc>
              <a:spcBef>
                <a:spcPts val="110"/>
              </a:spcBef>
            </a:pPr>
            <a:endParaRPr sz="900">
              <a:latin typeface="ＭＳ Ｐゴシック"/>
              <a:cs typeface="ＭＳ Ｐゴシック"/>
            </a:endParaRPr>
          </a:p>
          <a:p>
            <a:pPr marL="12700">
              <a:lnSpc>
                <a:spcPct val="100000"/>
              </a:lnSpc>
              <a:spcBef>
                <a:spcPts val="5"/>
              </a:spcBef>
            </a:pPr>
            <a:r>
              <a:rPr sz="850" spc="30" dirty="0">
                <a:latin typeface="ＭＳ Ｐゴシック"/>
                <a:cs typeface="ＭＳ Ｐゴシック"/>
              </a:rPr>
              <a:t>※１：地方公共団体定員管理調査結果</a:t>
            </a:r>
            <a:r>
              <a:rPr sz="850" spc="25" dirty="0">
                <a:latin typeface="ＭＳ Ｐゴシック"/>
                <a:cs typeface="ＭＳ Ｐゴシック"/>
              </a:rPr>
              <a:t>（R6.4.1</a:t>
            </a:r>
            <a:r>
              <a:rPr sz="850" spc="35" dirty="0">
                <a:latin typeface="ＭＳ Ｐゴシック"/>
                <a:cs typeface="ＭＳ Ｐゴシック"/>
              </a:rPr>
              <a:t>時点</a:t>
            </a:r>
            <a:r>
              <a:rPr sz="850" spc="40" dirty="0">
                <a:latin typeface="ＭＳ Ｐゴシック"/>
                <a:cs typeface="ＭＳ Ｐゴシック"/>
              </a:rPr>
              <a:t>）</a:t>
            </a:r>
            <a:r>
              <a:rPr sz="850" spc="25" dirty="0">
                <a:latin typeface="ＭＳ Ｐゴシック"/>
                <a:cs typeface="ＭＳ Ｐゴシック"/>
              </a:rPr>
              <a:t>より国土交通省作成。なお、一般行政部門の職員を集計の対象と</a:t>
            </a:r>
            <a:r>
              <a:rPr sz="850" spc="-459" dirty="0">
                <a:latin typeface="ＭＳ Ｐゴシック"/>
                <a:cs typeface="ＭＳ Ｐゴシック"/>
              </a:rPr>
              <a:t>し</a:t>
            </a:r>
            <a:r>
              <a:rPr sz="850" spc="30" dirty="0">
                <a:latin typeface="ＭＳ Ｐゴシック"/>
                <a:cs typeface="ＭＳ Ｐゴシック"/>
              </a:rPr>
              <a:t>ている。</a:t>
            </a:r>
            <a:endParaRPr sz="850">
              <a:latin typeface="ＭＳ Ｐゴシック"/>
              <a:cs typeface="ＭＳ Ｐゴシック"/>
            </a:endParaRPr>
          </a:p>
          <a:p>
            <a:pPr marL="12700">
              <a:lnSpc>
                <a:spcPct val="100000"/>
              </a:lnSpc>
              <a:spcBef>
                <a:spcPts val="550"/>
              </a:spcBef>
            </a:pPr>
            <a:r>
              <a:rPr sz="850" spc="-5" dirty="0">
                <a:latin typeface="ＭＳ Ｐゴシック"/>
                <a:cs typeface="ＭＳ Ｐゴシック"/>
              </a:rPr>
              <a:t>※２：技術系職員は土木技師、建築技師として定義。</a:t>
            </a:r>
            <a:endParaRPr sz="850">
              <a:latin typeface="ＭＳ Ｐゴシック"/>
              <a:cs typeface="ＭＳ Ｐゴシック"/>
            </a:endParaRPr>
          </a:p>
        </p:txBody>
      </p:sp>
      <p:sp>
        <p:nvSpPr>
          <p:cNvPr id="41" name="object 41"/>
          <p:cNvSpPr txBox="1"/>
          <p:nvPr/>
        </p:nvSpPr>
        <p:spPr>
          <a:xfrm>
            <a:off x="602378" y="2328931"/>
            <a:ext cx="419734" cy="315595"/>
          </a:xfrm>
          <a:prstGeom prst="rect">
            <a:avLst/>
          </a:prstGeom>
        </p:spPr>
        <p:txBody>
          <a:bodyPr vert="horz" wrap="square" lIns="0" tIns="34925" rIns="0" bIns="0" rtlCol="0">
            <a:spAutoFit/>
          </a:bodyPr>
          <a:lstStyle/>
          <a:p>
            <a:pPr marL="233679">
              <a:lnSpc>
                <a:spcPct val="100000"/>
              </a:lnSpc>
              <a:spcBef>
                <a:spcPts val="275"/>
              </a:spcBef>
            </a:pPr>
            <a:r>
              <a:rPr sz="800" b="1" spc="-85" dirty="0">
                <a:latin typeface="ＭＳ Ｐゴシック"/>
                <a:cs typeface="ＭＳ Ｐゴシック"/>
              </a:rPr>
              <a:t>(人)</a:t>
            </a:r>
            <a:endParaRPr sz="800">
              <a:latin typeface="ＭＳ Ｐゴシック"/>
              <a:cs typeface="ＭＳ Ｐゴシック"/>
            </a:endParaRPr>
          </a:p>
          <a:p>
            <a:pPr>
              <a:lnSpc>
                <a:spcPct val="100000"/>
              </a:lnSpc>
              <a:spcBef>
                <a:spcPts val="180"/>
              </a:spcBef>
            </a:pPr>
            <a:r>
              <a:rPr sz="800" b="1" spc="-10" dirty="0">
                <a:solidFill>
                  <a:srgbClr val="FF0000"/>
                </a:solidFill>
                <a:latin typeface="Calibri"/>
                <a:cs typeface="Calibri"/>
              </a:rPr>
              <a:t>130,000</a:t>
            </a:r>
            <a:endParaRPr sz="800">
              <a:latin typeface="Calibri"/>
              <a:cs typeface="Calibri"/>
            </a:endParaRPr>
          </a:p>
        </p:txBody>
      </p:sp>
      <p:sp>
        <p:nvSpPr>
          <p:cNvPr id="42" name="object 42"/>
          <p:cNvSpPr txBox="1"/>
          <p:nvPr/>
        </p:nvSpPr>
        <p:spPr>
          <a:xfrm>
            <a:off x="4973735" y="2321468"/>
            <a:ext cx="360680" cy="323215"/>
          </a:xfrm>
          <a:prstGeom prst="rect">
            <a:avLst/>
          </a:prstGeom>
        </p:spPr>
        <p:txBody>
          <a:bodyPr vert="horz" wrap="square" lIns="0" tIns="38735" rIns="0" bIns="0" rtlCol="0">
            <a:spAutoFit/>
          </a:bodyPr>
          <a:lstStyle/>
          <a:p>
            <a:pPr marL="15240">
              <a:lnSpc>
                <a:spcPct val="100000"/>
              </a:lnSpc>
              <a:spcBef>
                <a:spcPts val="305"/>
              </a:spcBef>
            </a:pPr>
            <a:r>
              <a:rPr sz="800" b="1" spc="-20" dirty="0">
                <a:latin typeface="ＭＳ Ｐゴシック"/>
                <a:cs typeface="ＭＳ Ｐゴシック"/>
              </a:rPr>
              <a:t>(人)</a:t>
            </a:r>
            <a:endParaRPr sz="800">
              <a:latin typeface="ＭＳ Ｐゴシック"/>
              <a:cs typeface="ＭＳ Ｐゴシック"/>
            </a:endParaRPr>
          </a:p>
          <a:p>
            <a:pPr>
              <a:lnSpc>
                <a:spcPct val="100000"/>
              </a:lnSpc>
              <a:spcBef>
                <a:spcPts val="210"/>
              </a:spcBef>
            </a:pPr>
            <a:r>
              <a:rPr sz="800" b="1" spc="-10" dirty="0">
                <a:solidFill>
                  <a:srgbClr val="404040"/>
                </a:solidFill>
                <a:latin typeface="Calibri"/>
                <a:cs typeface="Calibri"/>
              </a:rPr>
              <a:t>850,000</a:t>
            </a:r>
            <a:endParaRPr sz="800">
              <a:latin typeface="Calibri"/>
              <a:cs typeface="Calibri"/>
            </a:endParaRPr>
          </a:p>
        </p:txBody>
      </p:sp>
      <p:sp>
        <p:nvSpPr>
          <p:cNvPr id="43" name="object 43"/>
          <p:cNvSpPr txBox="1"/>
          <p:nvPr/>
        </p:nvSpPr>
        <p:spPr>
          <a:xfrm>
            <a:off x="1143420" y="3462810"/>
            <a:ext cx="601345" cy="130175"/>
          </a:xfrm>
          <a:prstGeom prst="rect">
            <a:avLst/>
          </a:prstGeom>
        </p:spPr>
        <p:txBody>
          <a:bodyPr vert="horz" wrap="square" lIns="0" tIns="17145" rIns="0" bIns="0" rtlCol="0">
            <a:spAutoFit/>
          </a:bodyPr>
          <a:lstStyle/>
          <a:p>
            <a:pPr>
              <a:lnSpc>
                <a:spcPct val="100000"/>
              </a:lnSpc>
              <a:spcBef>
                <a:spcPts val="135"/>
              </a:spcBef>
            </a:pPr>
            <a:r>
              <a:rPr sz="650" b="1" dirty="0">
                <a:solidFill>
                  <a:srgbClr val="FFFFFF"/>
                </a:solidFill>
                <a:latin typeface="ＭＳ Ｐゴシック"/>
                <a:cs typeface="ＭＳ Ｐゴシック"/>
              </a:rPr>
              <a:t>【最大：</a:t>
            </a:r>
            <a:r>
              <a:rPr sz="650" b="1" dirty="0">
                <a:solidFill>
                  <a:srgbClr val="FFFFFF"/>
                </a:solidFill>
                <a:latin typeface="Arial"/>
                <a:cs typeface="Arial"/>
              </a:rPr>
              <a:t>1996</a:t>
            </a:r>
            <a:r>
              <a:rPr sz="650" b="1" spc="-204" dirty="0">
                <a:solidFill>
                  <a:srgbClr val="FFFFFF"/>
                </a:solidFill>
                <a:latin typeface="ＭＳ Ｐゴシック"/>
                <a:cs typeface="ＭＳ Ｐゴシック"/>
              </a:rPr>
              <a:t>年</a:t>
            </a:r>
            <a:r>
              <a:rPr sz="650" b="1" spc="-50" dirty="0">
                <a:solidFill>
                  <a:srgbClr val="FFFFFF"/>
                </a:solidFill>
                <a:latin typeface="ＭＳ Ｐゴシック"/>
                <a:cs typeface="ＭＳ Ｐゴシック"/>
              </a:rPr>
              <a:t>】</a:t>
            </a:r>
            <a:endParaRPr sz="650">
              <a:latin typeface="ＭＳ Ｐゴシック"/>
              <a:cs typeface="ＭＳ Ｐゴシック"/>
            </a:endParaRPr>
          </a:p>
        </p:txBody>
      </p:sp>
      <p:sp>
        <p:nvSpPr>
          <p:cNvPr id="44" name="object 44"/>
          <p:cNvSpPr txBox="1"/>
          <p:nvPr/>
        </p:nvSpPr>
        <p:spPr>
          <a:xfrm>
            <a:off x="1493575" y="2363709"/>
            <a:ext cx="709295" cy="167640"/>
          </a:xfrm>
          <a:prstGeom prst="rect">
            <a:avLst/>
          </a:prstGeom>
          <a:solidFill>
            <a:srgbClr val="404040"/>
          </a:solidFill>
        </p:spPr>
        <p:txBody>
          <a:bodyPr vert="horz" wrap="square" lIns="0" tIns="32384" rIns="0" bIns="0" rtlCol="0">
            <a:spAutoFit/>
          </a:bodyPr>
          <a:lstStyle/>
          <a:p>
            <a:pPr marL="60325">
              <a:lnSpc>
                <a:spcPct val="100000"/>
              </a:lnSpc>
              <a:spcBef>
                <a:spcPts val="254"/>
              </a:spcBef>
            </a:pPr>
            <a:r>
              <a:rPr sz="650" b="1" dirty="0">
                <a:solidFill>
                  <a:srgbClr val="FFFFFF"/>
                </a:solidFill>
                <a:latin typeface="ＭＳ Ｐゴシック"/>
                <a:cs typeface="ＭＳ Ｐゴシック"/>
              </a:rPr>
              <a:t>【最大：</a:t>
            </a:r>
            <a:r>
              <a:rPr sz="650" b="1" dirty="0">
                <a:solidFill>
                  <a:srgbClr val="FFFFFF"/>
                </a:solidFill>
                <a:latin typeface="Arial"/>
                <a:cs typeface="Arial"/>
              </a:rPr>
              <a:t>1996</a:t>
            </a:r>
            <a:r>
              <a:rPr sz="650" b="1" spc="-305" dirty="0">
                <a:solidFill>
                  <a:srgbClr val="FFFFFF"/>
                </a:solidFill>
                <a:latin typeface="ＭＳ Ｐゴシック"/>
                <a:cs typeface="ＭＳ Ｐゴシック"/>
              </a:rPr>
              <a:t>年】</a:t>
            </a:r>
            <a:endParaRPr sz="650">
              <a:latin typeface="ＭＳ Ｐゴシック"/>
              <a:cs typeface="ＭＳ Ｐゴシック"/>
            </a:endParaRPr>
          </a:p>
        </p:txBody>
      </p:sp>
      <p:sp>
        <p:nvSpPr>
          <p:cNvPr id="45" name="object 45"/>
          <p:cNvSpPr/>
          <p:nvPr/>
        </p:nvSpPr>
        <p:spPr>
          <a:xfrm>
            <a:off x="3228175" y="4675044"/>
            <a:ext cx="734695" cy="371475"/>
          </a:xfrm>
          <a:custGeom>
            <a:avLst/>
            <a:gdLst/>
            <a:ahLst/>
            <a:cxnLst/>
            <a:rect l="l" t="t" r="r" b="b"/>
            <a:pathLst>
              <a:path w="734695" h="371475">
                <a:moveTo>
                  <a:pt x="734331" y="0"/>
                </a:moveTo>
                <a:lnTo>
                  <a:pt x="0" y="0"/>
                </a:lnTo>
                <a:lnTo>
                  <a:pt x="0" y="371381"/>
                </a:lnTo>
                <a:lnTo>
                  <a:pt x="734331" y="371381"/>
                </a:lnTo>
                <a:lnTo>
                  <a:pt x="734331" y="0"/>
                </a:lnTo>
                <a:close/>
              </a:path>
            </a:pathLst>
          </a:custGeom>
          <a:solidFill>
            <a:srgbClr val="FF0000"/>
          </a:solidFill>
        </p:spPr>
        <p:txBody>
          <a:bodyPr wrap="square" lIns="0" tIns="0" rIns="0" bIns="0" rtlCol="0"/>
          <a:lstStyle/>
          <a:p>
            <a:endParaRPr/>
          </a:p>
        </p:txBody>
      </p:sp>
      <p:sp>
        <p:nvSpPr>
          <p:cNvPr id="46" name="object 46"/>
          <p:cNvSpPr txBox="1"/>
          <p:nvPr/>
        </p:nvSpPr>
        <p:spPr>
          <a:xfrm>
            <a:off x="3300271" y="4675134"/>
            <a:ext cx="601345" cy="363855"/>
          </a:xfrm>
          <a:prstGeom prst="rect">
            <a:avLst/>
          </a:prstGeom>
        </p:spPr>
        <p:txBody>
          <a:bodyPr vert="horz" wrap="square" lIns="0" tIns="14605" rIns="0" bIns="0" rtlCol="0">
            <a:spAutoFit/>
          </a:bodyPr>
          <a:lstStyle/>
          <a:p>
            <a:pPr marL="89535" marR="5080" indent="-90170">
              <a:lnSpc>
                <a:spcPct val="102899"/>
              </a:lnSpc>
              <a:spcBef>
                <a:spcPts val="115"/>
              </a:spcBef>
            </a:pPr>
            <a:r>
              <a:rPr sz="650" b="1" spc="25" dirty="0">
                <a:solidFill>
                  <a:srgbClr val="FFFFFF"/>
                </a:solidFill>
                <a:latin typeface="ＭＳ Ｐゴシック"/>
                <a:cs typeface="ＭＳ Ｐゴシック"/>
              </a:rPr>
              <a:t>【最小：</a:t>
            </a:r>
            <a:r>
              <a:rPr sz="650" b="1" spc="10" dirty="0">
                <a:solidFill>
                  <a:srgbClr val="FFFFFF"/>
                </a:solidFill>
                <a:latin typeface="Arial"/>
                <a:cs typeface="Arial"/>
              </a:rPr>
              <a:t>2016</a:t>
            </a:r>
            <a:r>
              <a:rPr sz="650" b="1" spc="-320" dirty="0">
                <a:solidFill>
                  <a:srgbClr val="FFFFFF"/>
                </a:solidFill>
                <a:latin typeface="ＭＳ Ｐゴシック"/>
                <a:cs typeface="ＭＳ Ｐゴシック"/>
              </a:rPr>
              <a:t>年</a:t>
            </a:r>
            <a:r>
              <a:rPr sz="650" b="1" spc="30" dirty="0">
                <a:solidFill>
                  <a:srgbClr val="FFFFFF"/>
                </a:solidFill>
                <a:latin typeface="ＭＳ Ｐゴシック"/>
                <a:cs typeface="ＭＳ Ｐゴシック"/>
              </a:rPr>
              <a:t>】ピークか</a:t>
            </a:r>
            <a:r>
              <a:rPr sz="650" b="1" spc="20" dirty="0">
                <a:solidFill>
                  <a:srgbClr val="FFFFFF"/>
                </a:solidFill>
                <a:latin typeface="ＭＳ Ｐゴシック"/>
                <a:cs typeface="ＭＳ Ｐゴシック"/>
              </a:rPr>
              <a:t>ら </a:t>
            </a:r>
            <a:r>
              <a:rPr sz="850" b="1" spc="-5" dirty="0">
                <a:solidFill>
                  <a:srgbClr val="FFFFFF"/>
                </a:solidFill>
                <a:latin typeface="Arial"/>
                <a:cs typeface="Arial"/>
              </a:rPr>
              <a:t>27.1</a:t>
            </a:r>
            <a:r>
              <a:rPr sz="850" b="1" spc="-5" dirty="0">
                <a:solidFill>
                  <a:srgbClr val="FFFFFF"/>
                </a:solidFill>
                <a:latin typeface="ＭＳ Ｐゴシック"/>
                <a:cs typeface="ＭＳ Ｐゴシック"/>
              </a:rPr>
              <a:t>％</a:t>
            </a:r>
            <a:r>
              <a:rPr sz="650" b="1" spc="30" dirty="0">
                <a:solidFill>
                  <a:srgbClr val="FFFFFF"/>
                </a:solidFill>
                <a:latin typeface="ＭＳ Ｐゴシック"/>
                <a:cs typeface="ＭＳ Ｐゴシック"/>
              </a:rPr>
              <a:t>減</a:t>
            </a:r>
            <a:endParaRPr sz="650">
              <a:latin typeface="ＭＳ Ｐゴシック"/>
              <a:cs typeface="ＭＳ Ｐゴシック"/>
            </a:endParaRPr>
          </a:p>
        </p:txBody>
      </p:sp>
      <p:sp>
        <p:nvSpPr>
          <p:cNvPr id="47" name="object 47"/>
          <p:cNvSpPr txBox="1"/>
          <p:nvPr/>
        </p:nvSpPr>
        <p:spPr>
          <a:xfrm>
            <a:off x="4224516" y="4613237"/>
            <a:ext cx="557530" cy="364490"/>
          </a:xfrm>
          <a:prstGeom prst="rect">
            <a:avLst/>
          </a:prstGeom>
        </p:spPr>
        <p:txBody>
          <a:bodyPr vert="horz" wrap="square" lIns="0" tIns="14605" rIns="0" bIns="0" rtlCol="0">
            <a:spAutoFit/>
          </a:bodyPr>
          <a:lstStyle/>
          <a:p>
            <a:pPr marL="67310" marR="5080" indent="-67945">
              <a:lnSpc>
                <a:spcPct val="103099"/>
              </a:lnSpc>
              <a:spcBef>
                <a:spcPts val="115"/>
              </a:spcBef>
            </a:pPr>
            <a:r>
              <a:rPr sz="650" b="1" spc="40" dirty="0">
                <a:solidFill>
                  <a:srgbClr val="FFFFFF"/>
                </a:solidFill>
                <a:latin typeface="ＭＳ Ｐゴシック"/>
                <a:cs typeface="ＭＳ Ｐゴシック"/>
              </a:rPr>
              <a:t>【</a:t>
            </a:r>
            <a:r>
              <a:rPr sz="650" b="1" spc="5" dirty="0">
                <a:solidFill>
                  <a:srgbClr val="FFFFFF"/>
                </a:solidFill>
                <a:latin typeface="Arial"/>
                <a:cs typeface="Arial"/>
              </a:rPr>
              <a:t>2024</a:t>
            </a:r>
            <a:r>
              <a:rPr sz="650" b="1" spc="30" dirty="0">
                <a:solidFill>
                  <a:srgbClr val="FFFFFF"/>
                </a:solidFill>
                <a:latin typeface="ＭＳ Ｐゴシック"/>
                <a:cs typeface="ＭＳ Ｐゴシック"/>
              </a:rPr>
              <a:t>年現在</a:t>
            </a:r>
            <a:r>
              <a:rPr sz="650" b="1" spc="-650" dirty="0">
                <a:solidFill>
                  <a:srgbClr val="FFFFFF"/>
                </a:solidFill>
                <a:latin typeface="ＭＳ Ｐゴシック"/>
                <a:cs typeface="ＭＳ Ｐゴシック"/>
              </a:rPr>
              <a:t>】</a:t>
            </a:r>
            <a:r>
              <a:rPr sz="650" b="1" spc="30" dirty="0">
                <a:solidFill>
                  <a:srgbClr val="FFFFFF"/>
                </a:solidFill>
                <a:latin typeface="ＭＳ Ｐゴシック"/>
                <a:cs typeface="ＭＳ Ｐゴシック"/>
              </a:rPr>
              <a:t>ピークから</a:t>
            </a:r>
            <a:r>
              <a:rPr sz="650" b="1" spc="15" dirty="0">
                <a:solidFill>
                  <a:srgbClr val="FFFFFF"/>
                </a:solidFill>
                <a:latin typeface="ＭＳ Ｐゴシック"/>
                <a:cs typeface="ＭＳ Ｐゴシック"/>
              </a:rPr>
              <a:t> </a:t>
            </a:r>
            <a:r>
              <a:rPr sz="850" b="1" spc="-5" dirty="0">
                <a:solidFill>
                  <a:srgbClr val="FFFFFF"/>
                </a:solidFill>
                <a:latin typeface="Arial"/>
                <a:cs typeface="Arial"/>
              </a:rPr>
              <a:t>26.3</a:t>
            </a:r>
            <a:r>
              <a:rPr sz="850" b="1" spc="-5" dirty="0">
                <a:solidFill>
                  <a:srgbClr val="FFFFFF"/>
                </a:solidFill>
                <a:latin typeface="ＭＳ Ｐゴシック"/>
                <a:cs typeface="ＭＳ Ｐゴシック"/>
              </a:rPr>
              <a:t>％</a:t>
            </a:r>
            <a:r>
              <a:rPr sz="650" b="1" spc="30" dirty="0">
                <a:solidFill>
                  <a:srgbClr val="FFFFFF"/>
                </a:solidFill>
                <a:latin typeface="ＭＳ Ｐゴシック"/>
                <a:cs typeface="ＭＳ Ｐゴシック"/>
              </a:rPr>
              <a:t>減</a:t>
            </a:r>
            <a:endParaRPr sz="650">
              <a:latin typeface="ＭＳ Ｐゴシック"/>
              <a:cs typeface="ＭＳ Ｐゴシック"/>
            </a:endParaRPr>
          </a:p>
        </p:txBody>
      </p:sp>
      <p:sp>
        <p:nvSpPr>
          <p:cNvPr id="48" name="object 48"/>
          <p:cNvSpPr txBox="1"/>
          <p:nvPr/>
        </p:nvSpPr>
        <p:spPr>
          <a:xfrm>
            <a:off x="3265337" y="3464802"/>
            <a:ext cx="601345" cy="363855"/>
          </a:xfrm>
          <a:prstGeom prst="rect">
            <a:avLst/>
          </a:prstGeom>
        </p:spPr>
        <p:txBody>
          <a:bodyPr vert="horz" wrap="square" lIns="0" tIns="14605" rIns="0" bIns="0" rtlCol="0">
            <a:spAutoFit/>
          </a:bodyPr>
          <a:lstStyle/>
          <a:p>
            <a:pPr marL="90170" marR="5080" indent="-90805">
              <a:lnSpc>
                <a:spcPct val="102899"/>
              </a:lnSpc>
              <a:spcBef>
                <a:spcPts val="115"/>
              </a:spcBef>
            </a:pPr>
            <a:r>
              <a:rPr sz="650" b="1" spc="25" dirty="0">
                <a:solidFill>
                  <a:srgbClr val="FFFFFF"/>
                </a:solidFill>
                <a:latin typeface="ＭＳ Ｐゴシック"/>
                <a:cs typeface="ＭＳ Ｐゴシック"/>
              </a:rPr>
              <a:t>【最小：</a:t>
            </a:r>
            <a:r>
              <a:rPr sz="650" b="1" spc="10" dirty="0">
                <a:solidFill>
                  <a:srgbClr val="FFFFFF"/>
                </a:solidFill>
                <a:latin typeface="Arial"/>
                <a:cs typeface="Arial"/>
              </a:rPr>
              <a:t>2014</a:t>
            </a:r>
            <a:r>
              <a:rPr sz="650" b="1" spc="-315" dirty="0">
                <a:solidFill>
                  <a:srgbClr val="FFFFFF"/>
                </a:solidFill>
                <a:latin typeface="ＭＳ Ｐゴシック"/>
                <a:cs typeface="ＭＳ Ｐゴシック"/>
              </a:rPr>
              <a:t>年</a:t>
            </a:r>
            <a:r>
              <a:rPr sz="650" b="1" spc="30" dirty="0">
                <a:solidFill>
                  <a:srgbClr val="FFFFFF"/>
                </a:solidFill>
                <a:latin typeface="ＭＳ Ｐゴシック"/>
                <a:cs typeface="ＭＳ Ｐゴシック"/>
              </a:rPr>
              <a:t>】ピークか</a:t>
            </a:r>
            <a:r>
              <a:rPr sz="650" b="1" spc="20" dirty="0">
                <a:solidFill>
                  <a:srgbClr val="FFFFFF"/>
                </a:solidFill>
                <a:latin typeface="ＭＳ Ｐゴシック"/>
                <a:cs typeface="ＭＳ Ｐゴシック"/>
              </a:rPr>
              <a:t>ら </a:t>
            </a:r>
            <a:r>
              <a:rPr sz="850" b="1" spc="-5" dirty="0">
                <a:solidFill>
                  <a:srgbClr val="FFFFFF"/>
                </a:solidFill>
                <a:latin typeface="Arial"/>
                <a:cs typeface="Arial"/>
              </a:rPr>
              <a:t>19.6</a:t>
            </a:r>
            <a:r>
              <a:rPr sz="850" b="1" spc="-5" dirty="0">
                <a:solidFill>
                  <a:srgbClr val="FFFFFF"/>
                </a:solidFill>
                <a:latin typeface="ＭＳ Ｐゴシック"/>
                <a:cs typeface="ＭＳ Ｐゴシック"/>
              </a:rPr>
              <a:t>％</a:t>
            </a:r>
            <a:r>
              <a:rPr sz="650" b="1" spc="30" dirty="0">
                <a:solidFill>
                  <a:srgbClr val="FFFFFF"/>
                </a:solidFill>
                <a:latin typeface="ＭＳ Ｐゴシック"/>
                <a:cs typeface="ＭＳ Ｐゴシック"/>
              </a:rPr>
              <a:t>減</a:t>
            </a:r>
            <a:endParaRPr sz="650">
              <a:latin typeface="ＭＳ Ｐゴシック"/>
              <a:cs typeface="ＭＳ Ｐゴシック"/>
            </a:endParaRPr>
          </a:p>
        </p:txBody>
      </p:sp>
      <p:sp>
        <p:nvSpPr>
          <p:cNvPr id="49" name="object 49"/>
          <p:cNvSpPr txBox="1"/>
          <p:nvPr/>
        </p:nvSpPr>
        <p:spPr>
          <a:xfrm>
            <a:off x="4224516" y="3101275"/>
            <a:ext cx="557530" cy="363855"/>
          </a:xfrm>
          <a:prstGeom prst="rect">
            <a:avLst/>
          </a:prstGeom>
        </p:spPr>
        <p:txBody>
          <a:bodyPr vert="horz" wrap="square" lIns="0" tIns="14605" rIns="0" bIns="0" rtlCol="0">
            <a:spAutoFit/>
          </a:bodyPr>
          <a:lstStyle/>
          <a:p>
            <a:pPr marL="67310" marR="5080" indent="-67945">
              <a:lnSpc>
                <a:spcPct val="102899"/>
              </a:lnSpc>
              <a:spcBef>
                <a:spcPts val="115"/>
              </a:spcBef>
            </a:pPr>
            <a:r>
              <a:rPr sz="650" b="1" spc="40" dirty="0">
                <a:solidFill>
                  <a:srgbClr val="FFFFFF"/>
                </a:solidFill>
                <a:latin typeface="ＭＳ Ｐゴシック"/>
                <a:cs typeface="ＭＳ Ｐゴシック"/>
              </a:rPr>
              <a:t>【</a:t>
            </a:r>
            <a:r>
              <a:rPr sz="650" b="1" spc="5" dirty="0">
                <a:solidFill>
                  <a:srgbClr val="FFFFFF"/>
                </a:solidFill>
                <a:latin typeface="Arial"/>
                <a:cs typeface="Arial"/>
              </a:rPr>
              <a:t>2024</a:t>
            </a:r>
            <a:r>
              <a:rPr sz="650" b="1" spc="35" dirty="0">
                <a:solidFill>
                  <a:srgbClr val="FFFFFF"/>
                </a:solidFill>
                <a:latin typeface="ＭＳ Ｐゴシック"/>
                <a:cs typeface="ＭＳ Ｐゴシック"/>
              </a:rPr>
              <a:t>年現在</a:t>
            </a:r>
            <a:r>
              <a:rPr sz="650" b="1" spc="-650" dirty="0">
                <a:solidFill>
                  <a:srgbClr val="FFFFFF"/>
                </a:solidFill>
                <a:latin typeface="ＭＳ Ｐゴシック"/>
                <a:cs typeface="ＭＳ Ｐゴシック"/>
              </a:rPr>
              <a:t>】</a:t>
            </a:r>
            <a:r>
              <a:rPr sz="650" b="1" spc="30" dirty="0">
                <a:solidFill>
                  <a:srgbClr val="FFFFFF"/>
                </a:solidFill>
                <a:latin typeface="ＭＳ Ｐゴシック"/>
                <a:cs typeface="ＭＳ Ｐゴシック"/>
              </a:rPr>
              <a:t>ピークから</a:t>
            </a:r>
            <a:r>
              <a:rPr sz="650" b="1" spc="15" dirty="0">
                <a:solidFill>
                  <a:srgbClr val="FFFFFF"/>
                </a:solidFill>
                <a:latin typeface="ＭＳ Ｐゴシック"/>
                <a:cs typeface="ＭＳ Ｐゴシック"/>
              </a:rPr>
              <a:t> </a:t>
            </a:r>
            <a:r>
              <a:rPr sz="850" b="1" spc="-5" dirty="0">
                <a:solidFill>
                  <a:srgbClr val="FFFFFF"/>
                </a:solidFill>
                <a:latin typeface="Arial"/>
                <a:cs typeface="Arial"/>
              </a:rPr>
              <a:t>15.6</a:t>
            </a:r>
            <a:r>
              <a:rPr sz="850" b="1" spc="-5" dirty="0">
                <a:solidFill>
                  <a:srgbClr val="FFFFFF"/>
                </a:solidFill>
                <a:latin typeface="ＭＳ Ｐゴシック"/>
                <a:cs typeface="ＭＳ Ｐゴシック"/>
              </a:rPr>
              <a:t>％</a:t>
            </a:r>
            <a:r>
              <a:rPr sz="650" b="1" spc="30" dirty="0">
                <a:solidFill>
                  <a:srgbClr val="FFFFFF"/>
                </a:solidFill>
                <a:latin typeface="ＭＳ Ｐゴシック"/>
                <a:cs typeface="ＭＳ Ｐゴシック"/>
              </a:rPr>
              <a:t>減</a:t>
            </a:r>
            <a:endParaRPr sz="650">
              <a:latin typeface="ＭＳ Ｐゴシック"/>
              <a:cs typeface="ＭＳ Ｐゴシック"/>
            </a:endParaRPr>
          </a:p>
        </p:txBody>
      </p:sp>
      <p:sp>
        <p:nvSpPr>
          <p:cNvPr id="50" name="object 50"/>
          <p:cNvSpPr/>
          <p:nvPr/>
        </p:nvSpPr>
        <p:spPr>
          <a:xfrm>
            <a:off x="573552" y="2246993"/>
            <a:ext cx="4873625" cy="3505835"/>
          </a:xfrm>
          <a:custGeom>
            <a:avLst/>
            <a:gdLst/>
            <a:ahLst/>
            <a:cxnLst/>
            <a:rect l="l" t="t" r="r" b="b"/>
            <a:pathLst>
              <a:path w="4873625" h="3505835">
                <a:moveTo>
                  <a:pt x="0" y="3505616"/>
                </a:moveTo>
                <a:lnTo>
                  <a:pt x="4873032" y="3505616"/>
                </a:lnTo>
                <a:lnTo>
                  <a:pt x="4873032" y="0"/>
                </a:lnTo>
                <a:lnTo>
                  <a:pt x="0" y="0"/>
                </a:lnTo>
                <a:lnTo>
                  <a:pt x="0" y="3505616"/>
                </a:lnTo>
                <a:close/>
              </a:path>
            </a:pathLst>
          </a:custGeom>
          <a:ln w="11722">
            <a:solidFill>
              <a:srgbClr val="A6A6A6"/>
            </a:solidFill>
          </a:ln>
        </p:spPr>
        <p:txBody>
          <a:bodyPr wrap="square" lIns="0" tIns="0" rIns="0" bIns="0" rtlCol="0"/>
          <a:lstStyle/>
          <a:p>
            <a:endParaRPr/>
          </a:p>
        </p:txBody>
      </p:sp>
      <p:grpSp>
        <p:nvGrpSpPr>
          <p:cNvPr id="51" name="object 51"/>
          <p:cNvGrpSpPr/>
          <p:nvPr/>
        </p:nvGrpSpPr>
        <p:grpSpPr>
          <a:xfrm>
            <a:off x="5522177" y="2240982"/>
            <a:ext cx="3054985" cy="3517900"/>
            <a:chOff x="5522177" y="2240982"/>
            <a:chExt cx="3054985" cy="3517900"/>
          </a:xfrm>
        </p:grpSpPr>
        <p:sp>
          <p:nvSpPr>
            <p:cNvPr id="52" name="object 52"/>
            <p:cNvSpPr/>
            <p:nvPr/>
          </p:nvSpPr>
          <p:spPr>
            <a:xfrm>
              <a:off x="5528209" y="2247014"/>
              <a:ext cx="3042920" cy="3505835"/>
            </a:xfrm>
            <a:custGeom>
              <a:avLst/>
              <a:gdLst/>
              <a:ahLst/>
              <a:cxnLst/>
              <a:rect l="l" t="t" r="r" b="b"/>
              <a:pathLst>
                <a:path w="3042920" h="3505835">
                  <a:moveTo>
                    <a:pt x="0" y="3505628"/>
                  </a:moveTo>
                  <a:lnTo>
                    <a:pt x="3042597" y="3505628"/>
                  </a:lnTo>
                  <a:lnTo>
                    <a:pt x="3042597" y="0"/>
                  </a:lnTo>
                  <a:lnTo>
                    <a:pt x="0" y="0"/>
                  </a:lnTo>
                  <a:lnTo>
                    <a:pt x="0" y="3505628"/>
                  </a:lnTo>
                  <a:close/>
                </a:path>
              </a:pathLst>
            </a:custGeom>
            <a:ln w="11722">
              <a:solidFill>
                <a:srgbClr val="A6A6A6"/>
              </a:solidFill>
            </a:ln>
          </p:spPr>
          <p:txBody>
            <a:bodyPr wrap="square" lIns="0" tIns="0" rIns="0" bIns="0" rtlCol="0"/>
            <a:lstStyle/>
            <a:p>
              <a:endParaRPr/>
            </a:p>
          </p:txBody>
        </p:sp>
        <p:sp>
          <p:nvSpPr>
            <p:cNvPr id="53" name="object 53"/>
            <p:cNvSpPr/>
            <p:nvPr/>
          </p:nvSpPr>
          <p:spPr>
            <a:xfrm>
              <a:off x="6958017" y="2916096"/>
              <a:ext cx="1322070" cy="1344930"/>
            </a:xfrm>
            <a:custGeom>
              <a:avLst/>
              <a:gdLst/>
              <a:ahLst/>
              <a:cxnLst/>
              <a:rect l="l" t="t" r="r" b="b"/>
              <a:pathLst>
                <a:path w="1322070" h="1344929">
                  <a:moveTo>
                    <a:pt x="0" y="0"/>
                  </a:moveTo>
                  <a:lnTo>
                    <a:pt x="0" y="1322230"/>
                  </a:lnTo>
                  <a:lnTo>
                    <a:pt x="1321905" y="1344855"/>
                  </a:lnTo>
                  <a:lnTo>
                    <a:pt x="1322022" y="1337353"/>
                  </a:lnTo>
                  <a:lnTo>
                    <a:pt x="1321150" y="1273758"/>
                  </a:lnTo>
                  <a:lnTo>
                    <a:pt x="1318555" y="1225726"/>
                  </a:lnTo>
                  <a:lnTo>
                    <a:pt x="1314265" y="1178163"/>
                  </a:lnTo>
                  <a:lnTo>
                    <a:pt x="1308312" y="1131099"/>
                  </a:lnTo>
                  <a:lnTo>
                    <a:pt x="1300724" y="1084564"/>
                  </a:lnTo>
                  <a:lnTo>
                    <a:pt x="1291532" y="1038588"/>
                  </a:lnTo>
                  <a:lnTo>
                    <a:pt x="1280765" y="993201"/>
                  </a:lnTo>
                  <a:lnTo>
                    <a:pt x="1268454" y="948433"/>
                  </a:lnTo>
                  <a:lnTo>
                    <a:pt x="1254628" y="904313"/>
                  </a:lnTo>
                  <a:lnTo>
                    <a:pt x="1239317" y="860871"/>
                  </a:lnTo>
                  <a:lnTo>
                    <a:pt x="1222552" y="818138"/>
                  </a:lnTo>
                  <a:lnTo>
                    <a:pt x="1204361" y="776143"/>
                  </a:lnTo>
                  <a:lnTo>
                    <a:pt x="1184775" y="734916"/>
                  </a:lnTo>
                  <a:lnTo>
                    <a:pt x="1163823" y="694487"/>
                  </a:lnTo>
                  <a:lnTo>
                    <a:pt x="1141536" y="654886"/>
                  </a:lnTo>
                  <a:lnTo>
                    <a:pt x="1117943" y="616143"/>
                  </a:lnTo>
                  <a:lnTo>
                    <a:pt x="1093074" y="578287"/>
                  </a:lnTo>
                  <a:lnTo>
                    <a:pt x="1066960" y="541349"/>
                  </a:lnTo>
                  <a:lnTo>
                    <a:pt x="1039629" y="505358"/>
                  </a:lnTo>
                  <a:lnTo>
                    <a:pt x="1011112" y="470344"/>
                  </a:lnTo>
                  <a:lnTo>
                    <a:pt x="981438" y="436338"/>
                  </a:lnTo>
                  <a:lnTo>
                    <a:pt x="950638" y="403368"/>
                  </a:lnTo>
                  <a:lnTo>
                    <a:pt x="918742" y="371465"/>
                  </a:lnTo>
                  <a:lnTo>
                    <a:pt x="885778" y="340659"/>
                  </a:lnTo>
                  <a:lnTo>
                    <a:pt x="851778" y="310980"/>
                  </a:lnTo>
                  <a:lnTo>
                    <a:pt x="816770" y="282457"/>
                  </a:lnTo>
                  <a:lnTo>
                    <a:pt x="780786" y="255121"/>
                  </a:lnTo>
                  <a:lnTo>
                    <a:pt x="743854" y="229001"/>
                  </a:lnTo>
                  <a:lnTo>
                    <a:pt x="706004" y="204126"/>
                  </a:lnTo>
                  <a:lnTo>
                    <a:pt x="667267" y="180528"/>
                  </a:lnTo>
                  <a:lnTo>
                    <a:pt x="627672" y="158236"/>
                  </a:lnTo>
                  <a:lnTo>
                    <a:pt x="587249" y="137280"/>
                  </a:lnTo>
                  <a:lnTo>
                    <a:pt x="546028" y="117689"/>
                  </a:lnTo>
                  <a:lnTo>
                    <a:pt x="504039" y="99494"/>
                  </a:lnTo>
                  <a:lnTo>
                    <a:pt x="461312" y="82725"/>
                  </a:lnTo>
                  <a:lnTo>
                    <a:pt x="417876" y="67410"/>
                  </a:lnTo>
                  <a:lnTo>
                    <a:pt x="373761" y="53581"/>
                  </a:lnTo>
                  <a:lnTo>
                    <a:pt x="328998" y="41267"/>
                  </a:lnTo>
                  <a:lnTo>
                    <a:pt x="283616" y="30498"/>
                  </a:lnTo>
                  <a:lnTo>
                    <a:pt x="237645" y="21303"/>
                  </a:lnTo>
                  <a:lnTo>
                    <a:pt x="191115" y="13714"/>
                  </a:lnTo>
                  <a:lnTo>
                    <a:pt x="144055" y="7758"/>
                  </a:lnTo>
                  <a:lnTo>
                    <a:pt x="96496" y="3468"/>
                  </a:lnTo>
                  <a:lnTo>
                    <a:pt x="48468" y="872"/>
                  </a:lnTo>
                  <a:lnTo>
                    <a:pt x="0" y="0"/>
                  </a:lnTo>
                  <a:close/>
                </a:path>
              </a:pathLst>
            </a:custGeom>
            <a:solidFill>
              <a:srgbClr val="006FC0"/>
            </a:solidFill>
          </p:spPr>
          <p:txBody>
            <a:bodyPr wrap="square" lIns="0" tIns="0" rIns="0" bIns="0" rtlCol="0"/>
            <a:lstStyle/>
            <a:p>
              <a:endParaRPr/>
            </a:p>
          </p:txBody>
        </p:sp>
        <p:sp>
          <p:nvSpPr>
            <p:cNvPr id="54" name="object 54"/>
            <p:cNvSpPr/>
            <p:nvPr/>
          </p:nvSpPr>
          <p:spPr>
            <a:xfrm>
              <a:off x="6958017" y="4238327"/>
              <a:ext cx="1322070" cy="680720"/>
            </a:xfrm>
            <a:custGeom>
              <a:avLst/>
              <a:gdLst/>
              <a:ahLst/>
              <a:cxnLst/>
              <a:rect l="l" t="t" r="r" b="b"/>
              <a:pathLst>
                <a:path w="1322070" h="680720">
                  <a:moveTo>
                    <a:pt x="0" y="0"/>
                  </a:moveTo>
                  <a:lnTo>
                    <a:pt x="1133647" y="680270"/>
                  </a:lnTo>
                  <a:lnTo>
                    <a:pt x="1158383" y="637232"/>
                  </a:lnTo>
                  <a:lnTo>
                    <a:pt x="1181440" y="593391"/>
                  </a:lnTo>
                  <a:lnTo>
                    <a:pt x="1202803" y="548795"/>
                  </a:lnTo>
                  <a:lnTo>
                    <a:pt x="1222458" y="503495"/>
                  </a:lnTo>
                  <a:lnTo>
                    <a:pt x="1240390" y="457540"/>
                  </a:lnTo>
                  <a:lnTo>
                    <a:pt x="1256586" y="410979"/>
                  </a:lnTo>
                  <a:lnTo>
                    <a:pt x="1271031" y="363862"/>
                  </a:lnTo>
                  <a:lnTo>
                    <a:pt x="1283710" y="316238"/>
                  </a:lnTo>
                  <a:lnTo>
                    <a:pt x="1294609" y="268157"/>
                  </a:lnTo>
                  <a:lnTo>
                    <a:pt x="1303714" y="219668"/>
                  </a:lnTo>
                  <a:lnTo>
                    <a:pt x="1311010" y="170821"/>
                  </a:lnTo>
                  <a:lnTo>
                    <a:pt x="1316484" y="121665"/>
                  </a:lnTo>
                  <a:lnTo>
                    <a:pt x="1320120" y="72250"/>
                  </a:lnTo>
                  <a:lnTo>
                    <a:pt x="1321905" y="22625"/>
                  </a:lnTo>
                  <a:lnTo>
                    <a:pt x="0" y="0"/>
                  </a:lnTo>
                  <a:close/>
                </a:path>
              </a:pathLst>
            </a:custGeom>
            <a:solidFill>
              <a:srgbClr val="EC7C30"/>
            </a:solidFill>
          </p:spPr>
          <p:txBody>
            <a:bodyPr wrap="square" lIns="0" tIns="0" rIns="0" bIns="0" rtlCol="0"/>
            <a:lstStyle/>
            <a:p>
              <a:endParaRPr/>
            </a:p>
          </p:txBody>
        </p:sp>
        <p:sp>
          <p:nvSpPr>
            <p:cNvPr id="55" name="object 55"/>
            <p:cNvSpPr/>
            <p:nvPr/>
          </p:nvSpPr>
          <p:spPr>
            <a:xfrm>
              <a:off x="6958017" y="4238327"/>
              <a:ext cx="1322070" cy="680720"/>
            </a:xfrm>
            <a:custGeom>
              <a:avLst/>
              <a:gdLst/>
              <a:ahLst/>
              <a:cxnLst/>
              <a:rect l="l" t="t" r="r" b="b"/>
              <a:pathLst>
                <a:path w="1322070" h="680720">
                  <a:moveTo>
                    <a:pt x="1321905" y="22625"/>
                  </a:moveTo>
                  <a:lnTo>
                    <a:pt x="1320120" y="72250"/>
                  </a:lnTo>
                  <a:lnTo>
                    <a:pt x="1316484" y="121665"/>
                  </a:lnTo>
                  <a:lnTo>
                    <a:pt x="1311010" y="170821"/>
                  </a:lnTo>
                  <a:lnTo>
                    <a:pt x="1303714" y="219668"/>
                  </a:lnTo>
                  <a:lnTo>
                    <a:pt x="1294609" y="268157"/>
                  </a:lnTo>
                  <a:lnTo>
                    <a:pt x="1283710" y="316238"/>
                  </a:lnTo>
                  <a:lnTo>
                    <a:pt x="1271031" y="363862"/>
                  </a:lnTo>
                  <a:lnTo>
                    <a:pt x="1256586" y="410979"/>
                  </a:lnTo>
                  <a:lnTo>
                    <a:pt x="1240390" y="457540"/>
                  </a:lnTo>
                  <a:lnTo>
                    <a:pt x="1222458" y="503495"/>
                  </a:lnTo>
                  <a:lnTo>
                    <a:pt x="1202803" y="548795"/>
                  </a:lnTo>
                  <a:lnTo>
                    <a:pt x="1181440" y="593391"/>
                  </a:lnTo>
                  <a:lnTo>
                    <a:pt x="1158383" y="637232"/>
                  </a:lnTo>
                  <a:lnTo>
                    <a:pt x="1133647" y="680270"/>
                  </a:lnTo>
                  <a:lnTo>
                    <a:pt x="0" y="0"/>
                  </a:lnTo>
                  <a:lnTo>
                    <a:pt x="1321905" y="22625"/>
                  </a:lnTo>
                  <a:close/>
                </a:path>
              </a:pathLst>
            </a:custGeom>
            <a:ln w="17584">
              <a:solidFill>
                <a:srgbClr val="FFFFFF"/>
              </a:solidFill>
            </a:ln>
          </p:spPr>
          <p:txBody>
            <a:bodyPr wrap="square" lIns="0" tIns="0" rIns="0" bIns="0" rtlCol="0"/>
            <a:lstStyle/>
            <a:p>
              <a:endParaRPr/>
            </a:p>
          </p:txBody>
        </p:sp>
        <p:sp>
          <p:nvSpPr>
            <p:cNvPr id="56" name="object 56"/>
            <p:cNvSpPr/>
            <p:nvPr/>
          </p:nvSpPr>
          <p:spPr>
            <a:xfrm>
              <a:off x="6958017" y="4238327"/>
              <a:ext cx="1134110" cy="1305560"/>
            </a:xfrm>
            <a:custGeom>
              <a:avLst/>
              <a:gdLst/>
              <a:ahLst/>
              <a:cxnLst/>
              <a:rect l="l" t="t" r="r" b="b"/>
              <a:pathLst>
                <a:path w="1134109" h="1305560">
                  <a:moveTo>
                    <a:pt x="0" y="0"/>
                  </a:moveTo>
                  <a:lnTo>
                    <a:pt x="211350" y="1305150"/>
                  </a:lnTo>
                  <a:lnTo>
                    <a:pt x="261226" y="1296089"/>
                  </a:lnTo>
                  <a:lnTo>
                    <a:pt x="310525" y="1285171"/>
                  </a:lnTo>
                  <a:lnTo>
                    <a:pt x="359202" y="1272427"/>
                  </a:lnTo>
                  <a:lnTo>
                    <a:pt x="407212" y="1257886"/>
                  </a:lnTo>
                  <a:lnTo>
                    <a:pt x="454511" y="1241578"/>
                  </a:lnTo>
                  <a:lnTo>
                    <a:pt x="501055" y="1223534"/>
                  </a:lnTo>
                  <a:lnTo>
                    <a:pt x="546799" y="1203784"/>
                  </a:lnTo>
                  <a:lnTo>
                    <a:pt x="591699" y="1182357"/>
                  </a:lnTo>
                  <a:lnTo>
                    <a:pt x="635709" y="1159285"/>
                  </a:lnTo>
                  <a:lnTo>
                    <a:pt x="678787" y="1134596"/>
                  </a:lnTo>
                  <a:lnTo>
                    <a:pt x="720887" y="1108321"/>
                  </a:lnTo>
                  <a:lnTo>
                    <a:pt x="761965" y="1080490"/>
                  </a:lnTo>
                  <a:lnTo>
                    <a:pt x="801976" y="1051134"/>
                  </a:lnTo>
                  <a:lnTo>
                    <a:pt x="840876" y="1020282"/>
                  </a:lnTo>
                  <a:lnTo>
                    <a:pt x="878621" y="987964"/>
                  </a:lnTo>
                  <a:lnTo>
                    <a:pt x="915166" y="954211"/>
                  </a:lnTo>
                  <a:lnTo>
                    <a:pt x="950466" y="919052"/>
                  </a:lnTo>
                  <a:lnTo>
                    <a:pt x="984478" y="882518"/>
                  </a:lnTo>
                  <a:lnTo>
                    <a:pt x="1017156" y="844638"/>
                  </a:lnTo>
                  <a:lnTo>
                    <a:pt x="1048457" y="805444"/>
                  </a:lnTo>
                  <a:lnTo>
                    <a:pt x="1078335" y="764964"/>
                  </a:lnTo>
                  <a:lnTo>
                    <a:pt x="1106747" y="723230"/>
                  </a:lnTo>
                  <a:lnTo>
                    <a:pt x="1133647" y="680270"/>
                  </a:lnTo>
                  <a:lnTo>
                    <a:pt x="0" y="0"/>
                  </a:lnTo>
                  <a:close/>
                </a:path>
              </a:pathLst>
            </a:custGeom>
            <a:solidFill>
              <a:srgbClr val="A4A4A4"/>
            </a:solidFill>
          </p:spPr>
          <p:txBody>
            <a:bodyPr wrap="square" lIns="0" tIns="0" rIns="0" bIns="0" rtlCol="0"/>
            <a:lstStyle/>
            <a:p>
              <a:endParaRPr/>
            </a:p>
          </p:txBody>
        </p:sp>
        <p:sp>
          <p:nvSpPr>
            <p:cNvPr id="57" name="object 57"/>
            <p:cNvSpPr/>
            <p:nvPr/>
          </p:nvSpPr>
          <p:spPr>
            <a:xfrm>
              <a:off x="6958017" y="4238327"/>
              <a:ext cx="1134110" cy="1305560"/>
            </a:xfrm>
            <a:custGeom>
              <a:avLst/>
              <a:gdLst/>
              <a:ahLst/>
              <a:cxnLst/>
              <a:rect l="l" t="t" r="r" b="b"/>
              <a:pathLst>
                <a:path w="1134109" h="1305560">
                  <a:moveTo>
                    <a:pt x="1133647" y="680270"/>
                  </a:moveTo>
                  <a:lnTo>
                    <a:pt x="1106747" y="723230"/>
                  </a:lnTo>
                  <a:lnTo>
                    <a:pt x="1078335" y="764964"/>
                  </a:lnTo>
                  <a:lnTo>
                    <a:pt x="1048457" y="805444"/>
                  </a:lnTo>
                  <a:lnTo>
                    <a:pt x="1017156" y="844638"/>
                  </a:lnTo>
                  <a:lnTo>
                    <a:pt x="984478" y="882518"/>
                  </a:lnTo>
                  <a:lnTo>
                    <a:pt x="950466" y="919052"/>
                  </a:lnTo>
                  <a:lnTo>
                    <a:pt x="915166" y="954211"/>
                  </a:lnTo>
                  <a:lnTo>
                    <a:pt x="878621" y="987964"/>
                  </a:lnTo>
                  <a:lnTo>
                    <a:pt x="840876" y="1020282"/>
                  </a:lnTo>
                  <a:lnTo>
                    <a:pt x="801976" y="1051134"/>
                  </a:lnTo>
                  <a:lnTo>
                    <a:pt x="761965" y="1080490"/>
                  </a:lnTo>
                  <a:lnTo>
                    <a:pt x="720887" y="1108321"/>
                  </a:lnTo>
                  <a:lnTo>
                    <a:pt x="678787" y="1134596"/>
                  </a:lnTo>
                  <a:lnTo>
                    <a:pt x="635709" y="1159285"/>
                  </a:lnTo>
                  <a:lnTo>
                    <a:pt x="591699" y="1182357"/>
                  </a:lnTo>
                  <a:lnTo>
                    <a:pt x="546799" y="1203784"/>
                  </a:lnTo>
                  <a:lnTo>
                    <a:pt x="501055" y="1223534"/>
                  </a:lnTo>
                  <a:lnTo>
                    <a:pt x="454511" y="1241578"/>
                  </a:lnTo>
                  <a:lnTo>
                    <a:pt x="407212" y="1257886"/>
                  </a:lnTo>
                  <a:lnTo>
                    <a:pt x="359202" y="1272427"/>
                  </a:lnTo>
                  <a:lnTo>
                    <a:pt x="310525" y="1285171"/>
                  </a:lnTo>
                  <a:lnTo>
                    <a:pt x="261226" y="1296089"/>
                  </a:lnTo>
                  <a:lnTo>
                    <a:pt x="211350" y="1305150"/>
                  </a:lnTo>
                  <a:lnTo>
                    <a:pt x="0" y="0"/>
                  </a:lnTo>
                  <a:lnTo>
                    <a:pt x="1133647" y="680270"/>
                  </a:lnTo>
                  <a:close/>
                </a:path>
              </a:pathLst>
            </a:custGeom>
            <a:ln w="17583">
              <a:solidFill>
                <a:srgbClr val="FFFFFF"/>
              </a:solidFill>
            </a:ln>
          </p:spPr>
          <p:txBody>
            <a:bodyPr wrap="square" lIns="0" tIns="0" rIns="0" bIns="0" rtlCol="0"/>
            <a:lstStyle/>
            <a:p>
              <a:endParaRPr/>
            </a:p>
          </p:txBody>
        </p:sp>
        <p:sp>
          <p:nvSpPr>
            <p:cNvPr id="58" name="object 58"/>
            <p:cNvSpPr/>
            <p:nvPr/>
          </p:nvSpPr>
          <p:spPr>
            <a:xfrm>
              <a:off x="6206605" y="4238327"/>
              <a:ext cx="963294" cy="1322705"/>
            </a:xfrm>
            <a:custGeom>
              <a:avLst/>
              <a:gdLst/>
              <a:ahLst/>
              <a:cxnLst/>
              <a:rect l="l" t="t" r="r" b="b"/>
              <a:pathLst>
                <a:path w="963295" h="1322704">
                  <a:moveTo>
                    <a:pt x="751412" y="0"/>
                  </a:moveTo>
                  <a:lnTo>
                    <a:pt x="0" y="1087865"/>
                  </a:lnTo>
                  <a:lnTo>
                    <a:pt x="42599" y="1116094"/>
                  </a:lnTo>
                  <a:lnTo>
                    <a:pt x="86107" y="1142569"/>
                  </a:lnTo>
                  <a:lnTo>
                    <a:pt x="130470" y="1167276"/>
                  </a:lnTo>
                  <a:lnTo>
                    <a:pt x="175632" y="1190205"/>
                  </a:lnTo>
                  <a:lnTo>
                    <a:pt x="221539" y="1211343"/>
                  </a:lnTo>
                  <a:lnTo>
                    <a:pt x="268138" y="1230677"/>
                  </a:lnTo>
                  <a:lnTo>
                    <a:pt x="315375" y="1248196"/>
                  </a:lnTo>
                  <a:lnTo>
                    <a:pt x="363194" y="1263887"/>
                  </a:lnTo>
                  <a:lnTo>
                    <a:pt x="411542" y="1277737"/>
                  </a:lnTo>
                  <a:lnTo>
                    <a:pt x="460364" y="1289735"/>
                  </a:lnTo>
                  <a:lnTo>
                    <a:pt x="509607" y="1299869"/>
                  </a:lnTo>
                  <a:lnTo>
                    <a:pt x="559216" y="1308126"/>
                  </a:lnTo>
                  <a:lnTo>
                    <a:pt x="609137" y="1314494"/>
                  </a:lnTo>
                  <a:lnTo>
                    <a:pt x="659316" y="1318961"/>
                  </a:lnTo>
                  <a:lnTo>
                    <a:pt x="709698" y="1321514"/>
                  </a:lnTo>
                  <a:lnTo>
                    <a:pt x="760229" y="1322141"/>
                  </a:lnTo>
                  <a:lnTo>
                    <a:pt x="810855" y="1320831"/>
                  </a:lnTo>
                  <a:lnTo>
                    <a:pt x="861522" y="1317570"/>
                  </a:lnTo>
                  <a:lnTo>
                    <a:pt x="912176" y="1312347"/>
                  </a:lnTo>
                  <a:lnTo>
                    <a:pt x="962762" y="1305150"/>
                  </a:lnTo>
                  <a:lnTo>
                    <a:pt x="751412" y="0"/>
                  </a:lnTo>
                  <a:close/>
                </a:path>
              </a:pathLst>
            </a:custGeom>
            <a:solidFill>
              <a:srgbClr val="6F2F9F"/>
            </a:solidFill>
          </p:spPr>
          <p:txBody>
            <a:bodyPr wrap="square" lIns="0" tIns="0" rIns="0" bIns="0" rtlCol="0"/>
            <a:lstStyle/>
            <a:p>
              <a:endParaRPr/>
            </a:p>
          </p:txBody>
        </p:sp>
        <p:sp>
          <p:nvSpPr>
            <p:cNvPr id="59" name="object 59"/>
            <p:cNvSpPr/>
            <p:nvPr/>
          </p:nvSpPr>
          <p:spPr>
            <a:xfrm>
              <a:off x="6206605" y="4238327"/>
              <a:ext cx="963294" cy="1322705"/>
            </a:xfrm>
            <a:custGeom>
              <a:avLst/>
              <a:gdLst/>
              <a:ahLst/>
              <a:cxnLst/>
              <a:rect l="l" t="t" r="r" b="b"/>
              <a:pathLst>
                <a:path w="963295" h="1322704">
                  <a:moveTo>
                    <a:pt x="962762" y="1305150"/>
                  </a:moveTo>
                  <a:lnTo>
                    <a:pt x="912176" y="1312347"/>
                  </a:lnTo>
                  <a:lnTo>
                    <a:pt x="861522" y="1317570"/>
                  </a:lnTo>
                  <a:lnTo>
                    <a:pt x="810855" y="1320831"/>
                  </a:lnTo>
                  <a:lnTo>
                    <a:pt x="760229" y="1322141"/>
                  </a:lnTo>
                  <a:lnTo>
                    <a:pt x="709698" y="1321514"/>
                  </a:lnTo>
                  <a:lnTo>
                    <a:pt x="659316" y="1318961"/>
                  </a:lnTo>
                  <a:lnTo>
                    <a:pt x="609137" y="1314494"/>
                  </a:lnTo>
                  <a:lnTo>
                    <a:pt x="559216" y="1308126"/>
                  </a:lnTo>
                  <a:lnTo>
                    <a:pt x="509607" y="1299869"/>
                  </a:lnTo>
                  <a:lnTo>
                    <a:pt x="460364" y="1289735"/>
                  </a:lnTo>
                  <a:lnTo>
                    <a:pt x="411542" y="1277737"/>
                  </a:lnTo>
                  <a:lnTo>
                    <a:pt x="363194" y="1263887"/>
                  </a:lnTo>
                  <a:lnTo>
                    <a:pt x="315375" y="1248196"/>
                  </a:lnTo>
                  <a:lnTo>
                    <a:pt x="268138" y="1230677"/>
                  </a:lnTo>
                  <a:lnTo>
                    <a:pt x="221539" y="1211343"/>
                  </a:lnTo>
                  <a:lnTo>
                    <a:pt x="175632" y="1190205"/>
                  </a:lnTo>
                  <a:lnTo>
                    <a:pt x="130470" y="1167276"/>
                  </a:lnTo>
                  <a:lnTo>
                    <a:pt x="86107" y="1142569"/>
                  </a:lnTo>
                  <a:lnTo>
                    <a:pt x="42599" y="1116094"/>
                  </a:lnTo>
                  <a:lnTo>
                    <a:pt x="0" y="1087865"/>
                  </a:lnTo>
                  <a:lnTo>
                    <a:pt x="751412" y="0"/>
                  </a:lnTo>
                  <a:lnTo>
                    <a:pt x="962762" y="1305150"/>
                  </a:lnTo>
                  <a:close/>
                </a:path>
              </a:pathLst>
            </a:custGeom>
            <a:ln w="17583">
              <a:solidFill>
                <a:srgbClr val="FFFFFF"/>
              </a:solidFill>
            </a:ln>
          </p:spPr>
          <p:txBody>
            <a:bodyPr wrap="square" lIns="0" tIns="0" rIns="0" bIns="0" rtlCol="0"/>
            <a:lstStyle/>
            <a:p>
              <a:endParaRPr/>
            </a:p>
          </p:txBody>
        </p:sp>
        <p:sp>
          <p:nvSpPr>
            <p:cNvPr id="60" name="object 60"/>
            <p:cNvSpPr/>
            <p:nvPr/>
          </p:nvSpPr>
          <p:spPr>
            <a:xfrm>
              <a:off x="5635831" y="2916096"/>
              <a:ext cx="1322705" cy="2410460"/>
            </a:xfrm>
            <a:custGeom>
              <a:avLst/>
              <a:gdLst/>
              <a:ahLst/>
              <a:cxnLst/>
              <a:rect l="l" t="t" r="r" b="b"/>
              <a:pathLst>
                <a:path w="1322704" h="2410460">
                  <a:moveTo>
                    <a:pt x="1322186" y="0"/>
                  </a:moveTo>
                  <a:lnTo>
                    <a:pt x="1272201" y="942"/>
                  </a:lnTo>
                  <a:lnTo>
                    <a:pt x="1222508" y="3755"/>
                  </a:lnTo>
                  <a:lnTo>
                    <a:pt x="1173150" y="8415"/>
                  </a:lnTo>
                  <a:lnTo>
                    <a:pt x="1124174" y="14897"/>
                  </a:lnTo>
                  <a:lnTo>
                    <a:pt x="1075624" y="23178"/>
                  </a:lnTo>
                  <a:lnTo>
                    <a:pt x="1027545" y="33235"/>
                  </a:lnTo>
                  <a:lnTo>
                    <a:pt x="979983" y="45043"/>
                  </a:lnTo>
                  <a:lnTo>
                    <a:pt x="932982" y="58580"/>
                  </a:lnTo>
                  <a:lnTo>
                    <a:pt x="886588" y="73821"/>
                  </a:lnTo>
                  <a:lnTo>
                    <a:pt x="840845" y="90743"/>
                  </a:lnTo>
                  <a:lnTo>
                    <a:pt x="795799" y="109322"/>
                  </a:lnTo>
                  <a:lnTo>
                    <a:pt x="751495" y="129535"/>
                  </a:lnTo>
                  <a:lnTo>
                    <a:pt x="707978" y="151357"/>
                  </a:lnTo>
                  <a:lnTo>
                    <a:pt x="665293" y="174766"/>
                  </a:lnTo>
                  <a:lnTo>
                    <a:pt x="623485" y="199738"/>
                  </a:lnTo>
                  <a:lnTo>
                    <a:pt x="582599" y="226248"/>
                  </a:lnTo>
                  <a:lnTo>
                    <a:pt x="542681" y="254274"/>
                  </a:lnTo>
                  <a:lnTo>
                    <a:pt x="503775" y="283791"/>
                  </a:lnTo>
                  <a:lnTo>
                    <a:pt x="465926" y="314776"/>
                  </a:lnTo>
                  <a:lnTo>
                    <a:pt x="429180" y="347206"/>
                  </a:lnTo>
                  <a:lnTo>
                    <a:pt x="393582" y="381056"/>
                  </a:lnTo>
                  <a:lnTo>
                    <a:pt x="359176" y="416303"/>
                  </a:lnTo>
                  <a:lnTo>
                    <a:pt x="326008" y="452924"/>
                  </a:lnTo>
                  <a:lnTo>
                    <a:pt x="294124" y="490894"/>
                  </a:lnTo>
                  <a:lnTo>
                    <a:pt x="263567" y="530191"/>
                  </a:lnTo>
                  <a:lnTo>
                    <a:pt x="234383" y="570789"/>
                  </a:lnTo>
                  <a:lnTo>
                    <a:pt x="207554" y="611166"/>
                  </a:lnTo>
                  <a:lnTo>
                    <a:pt x="182393" y="652160"/>
                  </a:lnTo>
                  <a:lnTo>
                    <a:pt x="158893" y="693732"/>
                  </a:lnTo>
                  <a:lnTo>
                    <a:pt x="137046" y="735838"/>
                  </a:lnTo>
                  <a:lnTo>
                    <a:pt x="116844" y="778438"/>
                  </a:lnTo>
                  <a:lnTo>
                    <a:pt x="98280" y="821490"/>
                  </a:lnTo>
                  <a:lnTo>
                    <a:pt x="81346" y="864952"/>
                  </a:lnTo>
                  <a:lnTo>
                    <a:pt x="66035" y="908784"/>
                  </a:lnTo>
                  <a:lnTo>
                    <a:pt x="52339" y="952942"/>
                  </a:lnTo>
                  <a:lnTo>
                    <a:pt x="40251" y="997387"/>
                  </a:lnTo>
                  <a:lnTo>
                    <a:pt x="29762" y="1042075"/>
                  </a:lnTo>
                  <a:lnTo>
                    <a:pt x="20865" y="1086966"/>
                  </a:lnTo>
                  <a:lnTo>
                    <a:pt x="13553" y="1132019"/>
                  </a:lnTo>
                  <a:lnTo>
                    <a:pt x="7818" y="1177191"/>
                  </a:lnTo>
                  <a:lnTo>
                    <a:pt x="3653" y="1222441"/>
                  </a:lnTo>
                  <a:lnTo>
                    <a:pt x="1049" y="1267727"/>
                  </a:lnTo>
                  <a:lnTo>
                    <a:pt x="0" y="1313009"/>
                  </a:lnTo>
                  <a:lnTo>
                    <a:pt x="497" y="1358243"/>
                  </a:lnTo>
                  <a:lnTo>
                    <a:pt x="2533" y="1403390"/>
                  </a:lnTo>
                  <a:lnTo>
                    <a:pt x="6100" y="1448406"/>
                  </a:lnTo>
                  <a:lnTo>
                    <a:pt x="11192" y="1493252"/>
                  </a:lnTo>
                  <a:lnTo>
                    <a:pt x="17799" y="1537884"/>
                  </a:lnTo>
                  <a:lnTo>
                    <a:pt x="25916" y="1582262"/>
                  </a:lnTo>
                  <a:lnTo>
                    <a:pt x="35533" y="1626344"/>
                  </a:lnTo>
                  <a:lnTo>
                    <a:pt x="46644" y="1670089"/>
                  </a:lnTo>
                  <a:lnTo>
                    <a:pt x="59240" y="1713454"/>
                  </a:lnTo>
                  <a:lnTo>
                    <a:pt x="73315" y="1756399"/>
                  </a:lnTo>
                  <a:lnTo>
                    <a:pt x="88860" y="1798881"/>
                  </a:lnTo>
                  <a:lnTo>
                    <a:pt x="105869" y="1840860"/>
                  </a:lnTo>
                  <a:lnTo>
                    <a:pt x="124333" y="1882293"/>
                  </a:lnTo>
                  <a:lnTo>
                    <a:pt x="144244" y="1923140"/>
                  </a:lnTo>
                  <a:lnTo>
                    <a:pt x="165596" y="1963358"/>
                  </a:lnTo>
                  <a:lnTo>
                    <a:pt x="188381" y="2002906"/>
                  </a:lnTo>
                  <a:lnTo>
                    <a:pt x="212590" y="2041742"/>
                  </a:lnTo>
                  <a:lnTo>
                    <a:pt x="238217" y="2079825"/>
                  </a:lnTo>
                  <a:lnTo>
                    <a:pt x="265254" y="2117114"/>
                  </a:lnTo>
                  <a:lnTo>
                    <a:pt x="293693" y="2153566"/>
                  </a:lnTo>
                  <a:lnTo>
                    <a:pt x="323527" y="2189141"/>
                  </a:lnTo>
                  <a:lnTo>
                    <a:pt x="354748" y="2223796"/>
                  </a:lnTo>
                  <a:lnTo>
                    <a:pt x="387348" y="2257491"/>
                  </a:lnTo>
                  <a:lnTo>
                    <a:pt x="421320" y="2290183"/>
                  </a:lnTo>
                  <a:lnTo>
                    <a:pt x="456656" y="2321831"/>
                  </a:lnTo>
                  <a:lnTo>
                    <a:pt x="493348" y="2352393"/>
                  </a:lnTo>
                  <a:lnTo>
                    <a:pt x="531390" y="2381829"/>
                  </a:lnTo>
                  <a:lnTo>
                    <a:pt x="570774" y="2410095"/>
                  </a:lnTo>
                  <a:lnTo>
                    <a:pt x="1322186" y="1322230"/>
                  </a:lnTo>
                  <a:lnTo>
                    <a:pt x="1322186" y="0"/>
                  </a:lnTo>
                  <a:close/>
                </a:path>
              </a:pathLst>
            </a:custGeom>
            <a:solidFill>
              <a:srgbClr val="92D050"/>
            </a:solidFill>
          </p:spPr>
          <p:txBody>
            <a:bodyPr wrap="square" lIns="0" tIns="0" rIns="0" bIns="0" rtlCol="0"/>
            <a:lstStyle/>
            <a:p>
              <a:endParaRPr/>
            </a:p>
          </p:txBody>
        </p:sp>
        <p:sp>
          <p:nvSpPr>
            <p:cNvPr id="61" name="object 61"/>
            <p:cNvSpPr/>
            <p:nvPr/>
          </p:nvSpPr>
          <p:spPr>
            <a:xfrm>
              <a:off x="5635831" y="2916096"/>
              <a:ext cx="1322705" cy="2410460"/>
            </a:xfrm>
            <a:custGeom>
              <a:avLst/>
              <a:gdLst/>
              <a:ahLst/>
              <a:cxnLst/>
              <a:rect l="l" t="t" r="r" b="b"/>
              <a:pathLst>
                <a:path w="1322704" h="2410460">
                  <a:moveTo>
                    <a:pt x="570774" y="2410095"/>
                  </a:moveTo>
                  <a:lnTo>
                    <a:pt x="531390" y="2381829"/>
                  </a:lnTo>
                  <a:lnTo>
                    <a:pt x="493348" y="2352393"/>
                  </a:lnTo>
                  <a:lnTo>
                    <a:pt x="456656" y="2321831"/>
                  </a:lnTo>
                  <a:lnTo>
                    <a:pt x="421320" y="2290183"/>
                  </a:lnTo>
                  <a:lnTo>
                    <a:pt x="387348" y="2257491"/>
                  </a:lnTo>
                  <a:lnTo>
                    <a:pt x="354748" y="2223796"/>
                  </a:lnTo>
                  <a:lnTo>
                    <a:pt x="323527" y="2189141"/>
                  </a:lnTo>
                  <a:lnTo>
                    <a:pt x="293693" y="2153566"/>
                  </a:lnTo>
                  <a:lnTo>
                    <a:pt x="265254" y="2117114"/>
                  </a:lnTo>
                  <a:lnTo>
                    <a:pt x="238217" y="2079825"/>
                  </a:lnTo>
                  <a:lnTo>
                    <a:pt x="212590" y="2041742"/>
                  </a:lnTo>
                  <a:lnTo>
                    <a:pt x="188381" y="2002906"/>
                  </a:lnTo>
                  <a:lnTo>
                    <a:pt x="165596" y="1963358"/>
                  </a:lnTo>
                  <a:lnTo>
                    <a:pt x="144244" y="1923140"/>
                  </a:lnTo>
                  <a:lnTo>
                    <a:pt x="124333" y="1882293"/>
                  </a:lnTo>
                  <a:lnTo>
                    <a:pt x="105869" y="1840860"/>
                  </a:lnTo>
                  <a:lnTo>
                    <a:pt x="88860" y="1798881"/>
                  </a:lnTo>
                  <a:lnTo>
                    <a:pt x="73315" y="1756399"/>
                  </a:lnTo>
                  <a:lnTo>
                    <a:pt x="59240" y="1713454"/>
                  </a:lnTo>
                  <a:lnTo>
                    <a:pt x="46644" y="1670089"/>
                  </a:lnTo>
                  <a:lnTo>
                    <a:pt x="35533" y="1626344"/>
                  </a:lnTo>
                  <a:lnTo>
                    <a:pt x="25916" y="1582262"/>
                  </a:lnTo>
                  <a:lnTo>
                    <a:pt x="17799" y="1537884"/>
                  </a:lnTo>
                  <a:lnTo>
                    <a:pt x="11192" y="1493252"/>
                  </a:lnTo>
                  <a:lnTo>
                    <a:pt x="6100" y="1448406"/>
                  </a:lnTo>
                  <a:lnTo>
                    <a:pt x="2533" y="1403390"/>
                  </a:lnTo>
                  <a:lnTo>
                    <a:pt x="497" y="1358243"/>
                  </a:lnTo>
                  <a:lnTo>
                    <a:pt x="0" y="1313009"/>
                  </a:lnTo>
                  <a:lnTo>
                    <a:pt x="1049" y="1267727"/>
                  </a:lnTo>
                  <a:lnTo>
                    <a:pt x="3653" y="1222441"/>
                  </a:lnTo>
                  <a:lnTo>
                    <a:pt x="7818" y="1177191"/>
                  </a:lnTo>
                  <a:lnTo>
                    <a:pt x="13553" y="1132019"/>
                  </a:lnTo>
                  <a:lnTo>
                    <a:pt x="20865" y="1086966"/>
                  </a:lnTo>
                  <a:lnTo>
                    <a:pt x="29762" y="1042075"/>
                  </a:lnTo>
                  <a:lnTo>
                    <a:pt x="40251" y="997387"/>
                  </a:lnTo>
                  <a:lnTo>
                    <a:pt x="52339" y="952942"/>
                  </a:lnTo>
                  <a:lnTo>
                    <a:pt x="66035" y="908784"/>
                  </a:lnTo>
                  <a:lnTo>
                    <a:pt x="81346" y="864952"/>
                  </a:lnTo>
                  <a:lnTo>
                    <a:pt x="98280" y="821490"/>
                  </a:lnTo>
                  <a:lnTo>
                    <a:pt x="116844" y="778438"/>
                  </a:lnTo>
                  <a:lnTo>
                    <a:pt x="137046" y="735838"/>
                  </a:lnTo>
                  <a:lnTo>
                    <a:pt x="158893" y="693732"/>
                  </a:lnTo>
                  <a:lnTo>
                    <a:pt x="182393" y="652160"/>
                  </a:lnTo>
                  <a:lnTo>
                    <a:pt x="207554" y="611166"/>
                  </a:lnTo>
                  <a:lnTo>
                    <a:pt x="234383" y="570789"/>
                  </a:lnTo>
                  <a:lnTo>
                    <a:pt x="263567" y="530191"/>
                  </a:lnTo>
                  <a:lnTo>
                    <a:pt x="294124" y="490894"/>
                  </a:lnTo>
                  <a:lnTo>
                    <a:pt x="326008" y="452924"/>
                  </a:lnTo>
                  <a:lnTo>
                    <a:pt x="359176" y="416303"/>
                  </a:lnTo>
                  <a:lnTo>
                    <a:pt x="393582" y="381056"/>
                  </a:lnTo>
                  <a:lnTo>
                    <a:pt x="429180" y="347206"/>
                  </a:lnTo>
                  <a:lnTo>
                    <a:pt x="465926" y="314776"/>
                  </a:lnTo>
                  <a:lnTo>
                    <a:pt x="503775" y="283791"/>
                  </a:lnTo>
                  <a:lnTo>
                    <a:pt x="542681" y="254274"/>
                  </a:lnTo>
                  <a:lnTo>
                    <a:pt x="582599" y="226248"/>
                  </a:lnTo>
                  <a:lnTo>
                    <a:pt x="623485" y="199738"/>
                  </a:lnTo>
                  <a:lnTo>
                    <a:pt x="665293" y="174766"/>
                  </a:lnTo>
                  <a:lnTo>
                    <a:pt x="707978" y="151357"/>
                  </a:lnTo>
                  <a:lnTo>
                    <a:pt x="751495" y="129535"/>
                  </a:lnTo>
                  <a:lnTo>
                    <a:pt x="795799" y="109322"/>
                  </a:lnTo>
                  <a:lnTo>
                    <a:pt x="840845" y="90743"/>
                  </a:lnTo>
                  <a:lnTo>
                    <a:pt x="886588" y="73821"/>
                  </a:lnTo>
                  <a:lnTo>
                    <a:pt x="932982" y="58580"/>
                  </a:lnTo>
                  <a:lnTo>
                    <a:pt x="979983" y="45043"/>
                  </a:lnTo>
                  <a:lnTo>
                    <a:pt x="1027545" y="33235"/>
                  </a:lnTo>
                  <a:lnTo>
                    <a:pt x="1075624" y="23178"/>
                  </a:lnTo>
                  <a:lnTo>
                    <a:pt x="1124174" y="14897"/>
                  </a:lnTo>
                  <a:lnTo>
                    <a:pt x="1173150" y="8415"/>
                  </a:lnTo>
                  <a:lnTo>
                    <a:pt x="1222508" y="3755"/>
                  </a:lnTo>
                  <a:lnTo>
                    <a:pt x="1272201" y="942"/>
                  </a:lnTo>
                  <a:lnTo>
                    <a:pt x="1322186" y="0"/>
                  </a:lnTo>
                  <a:lnTo>
                    <a:pt x="1322186" y="1322230"/>
                  </a:lnTo>
                  <a:lnTo>
                    <a:pt x="570774" y="2410095"/>
                  </a:lnTo>
                  <a:close/>
                </a:path>
              </a:pathLst>
            </a:custGeom>
            <a:ln w="17583">
              <a:solidFill>
                <a:srgbClr val="FFFFFF"/>
              </a:solidFill>
            </a:ln>
          </p:spPr>
          <p:txBody>
            <a:bodyPr wrap="square" lIns="0" tIns="0" rIns="0" bIns="0" rtlCol="0"/>
            <a:lstStyle/>
            <a:p>
              <a:endParaRPr/>
            </a:p>
          </p:txBody>
        </p:sp>
      </p:grpSp>
      <p:sp>
        <p:nvSpPr>
          <p:cNvPr id="62" name="object 62"/>
          <p:cNvSpPr txBox="1"/>
          <p:nvPr/>
        </p:nvSpPr>
        <p:spPr>
          <a:xfrm>
            <a:off x="7365479" y="3222405"/>
            <a:ext cx="473075" cy="623570"/>
          </a:xfrm>
          <a:prstGeom prst="rect">
            <a:avLst/>
          </a:prstGeom>
        </p:spPr>
        <p:txBody>
          <a:bodyPr vert="horz" wrap="square" lIns="0" tIns="31115" rIns="0" bIns="0" rtlCol="0">
            <a:spAutoFit/>
          </a:bodyPr>
          <a:lstStyle/>
          <a:p>
            <a:pPr marR="7620" algn="ctr">
              <a:lnSpc>
                <a:spcPct val="100000"/>
              </a:lnSpc>
              <a:spcBef>
                <a:spcPts val="245"/>
              </a:spcBef>
            </a:pPr>
            <a:r>
              <a:rPr sz="1300" b="1" dirty="0">
                <a:solidFill>
                  <a:srgbClr val="FFFFFF"/>
                </a:solidFill>
                <a:latin typeface="ＭＳ Ｐゴシック"/>
                <a:cs typeface="ＭＳ Ｐゴシック"/>
              </a:rPr>
              <a:t>0</a:t>
            </a:r>
            <a:r>
              <a:rPr sz="1300" b="1" spc="-50" dirty="0">
                <a:solidFill>
                  <a:srgbClr val="FFFFFF"/>
                </a:solidFill>
                <a:latin typeface="ＭＳ Ｐゴシック"/>
                <a:cs typeface="ＭＳ Ｐゴシック"/>
              </a:rPr>
              <a:t>人</a:t>
            </a:r>
            <a:endParaRPr sz="1300">
              <a:latin typeface="ＭＳ Ｐゴシック"/>
              <a:cs typeface="ＭＳ Ｐゴシック"/>
            </a:endParaRPr>
          </a:p>
          <a:p>
            <a:pPr marR="5080" algn="ctr">
              <a:lnSpc>
                <a:spcPct val="100000"/>
              </a:lnSpc>
              <a:spcBef>
                <a:spcPts val="135"/>
              </a:spcBef>
            </a:pPr>
            <a:r>
              <a:rPr sz="1000" b="1" dirty="0">
                <a:solidFill>
                  <a:srgbClr val="FFFFFF"/>
                </a:solidFill>
                <a:latin typeface="ＭＳ Ｐゴシック"/>
                <a:cs typeface="ＭＳ Ｐゴシック"/>
              </a:rPr>
              <a:t>440</a:t>
            </a:r>
            <a:r>
              <a:rPr sz="1000" b="1" spc="-25" dirty="0">
                <a:solidFill>
                  <a:srgbClr val="FFFFFF"/>
                </a:solidFill>
                <a:latin typeface="ＭＳ Ｐゴシック"/>
                <a:cs typeface="ＭＳ Ｐゴシック"/>
              </a:rPr>
              <a:t>団体</a:t>
            </a:r>
            <a:endParaRPr sz="1000">
              <a:latin typeface="ＭＳ Ｐゴシック"/>
              <a:cs typeface="ＭＳ Ｐゴシック"/>
            </a:endParaRPr>
          </a:p>
          <a:p>
            <a:pPr marR="3175" algn="ctr">
              <a:lnSpc>
                <a:spcPct val="100000"/>
              </a:lnSpc>
              <a:spcBef>
                <a:spcPts val="105"/>
              </a:spcBef>
            </a:pPr>
            <a:r>
              <a:rPr sz="1300" b="1" spc="-25" dirty="0">
                <a:solidFill>
                  <a:srgbClr val="FFFFFF"/>
                </a:solidFill>
                <a:latin typeface="ＭＳ Ｐゴシック"/>
                <a:cs typeface="ＭＳ Ｐゴシック"/>
              </a:rPr>
              <a:t>25%</a:t>
            </a:r>
            <a:endParaRPr sz="1300">
              <a:latin typeface="ＭＳ Ｐゴシック"/>
              <a:cs typeface="ＭＳ Ｐゴシック"/>
            </a:endParaRPr>
          </a:p>
        </p:txBody>
      </p:sp>
      <p:sp>
        <p:nvSpPr>
          <p:cNvPr id="63" name="object 63"/>
          <p:cNvSpPr txBox="1"/>
          <p:nvPr/>
        </p:nvSpPr>
        <p:spPr>
          <a:xfrm>
            <a:off x="7717963" y="4229640"/>
            <a:ext cx="512445" cy="623570"/>
          </a:xfrm>
          <a:prstGeom prst="rect">
            <a:avLst/>
          </a:prstGeom>
        </p:spPr>
        <p:txBody>
          <a:bodyPr vert="horz" wrap="square" lIns="0" tIns="31115" rIns="0" bIns="0" rtlCol="0">
            <a:spAutoFit/>
          </a:bodyPr>
          <a:lstStyle/>
          <a:p>
            <a:pPr marR="5080" algn="ctr">
              <a:lnSpc>
                <a:spcPct val="100000"/>
              </a:lnSpc>
              <a:spcBef>
                <a:spcPts val="245"/>
              </a:spcBef>
            </a:pPr>
            <a:r>
              <a:rPr sz="1300" b="1" dirty="0">
                <a:latin typeface="ＭＳ Ｐゴシック"/>
                <a:cs typeface="ＭＳ Ｐゴシック"/>
              </a:rPr>
              <a:t>1～2</a:t>
            </a:r>
            <a:r>
              <a:rPr sz="1300" b="1" spc="-50" dirty="0">
                <a:latin typeface="ＭＳ Ｐゴシック"/>
                <a:cs typeface="ＭＳ Ｐゴシック"/>
              </a:rPr>
              <a:t>人</a:t>
            </a:r>
            <a:endParaRPr sz="1300">
              <a:latin typeface="ＭＳ Ｐゴシック"/>
              <a:cs typeface="ＭＳ Ｐゴシック"/>
            </a:endParaRPr>
          </a:p>
          <a:p>
            <a:pPr marR="1905" algn="ctr">
              <a:lnSpc>
                <a:spcPct val="100000"/>
              </a:lnSpc>
              <a:spcBef>
                <a:spcPts val="135"/>
              </a:spcBef>
            </a:pPr>
            <a:r>
              <a:rPr sz="1000" b="1" dirty="0">
                <a:latin typeface="ＭＳ Ｐゴシック"/>
                <a:cs typeface="ＭＳ Ｐゴシック"/>
              </a:rPr>
              <a:t>145</a:t>
            </a:r>
            <a:r>
              <a:rPr sz="1000" b="1" spc="-25" dirty="0">
                <a:latin typeface="ＭＳ Ｐゴシック"/>
                <a:cs typeface="ＭＳ Ｐゴシック"/>
              </a:rPr>
              <a:t>団体</a:t>
            </a:r>
            <a:endParaRPr sz="1000">
              <a:latin typeface="ＭＳ Ｐゴシック"/>
              <a:cs typeface="ＭＳ Ｐゴシック"/>
            </a:endParaRPr>
          </a:p>
          <a:p>
            <a:pPr marR="3175" algn="ctr">
              <a:lnSpc>
                <a:spcPct val="100000"/>
              </a:lnSpc>
              <a:spcBef>
                <a:spcPts val="105"/>
              </a:spcBef>
            </a:pPr>
            <a:r>
              <a:rPr sz="1300" b="1" spc="-25" dirty="0">
                <a:latin typeface="ＭＳ Ｐゴシック"/>
                <a:cs typeface="ＭＳ Ｐゴシック"/>
              </a:rPr>
              <a:t>8%</a:t>
            </a:r>
            <a:endParaRPr sz="1300">
              <a:latin typeface="ＭＳ Ｐゴシック"/>
              <a:cs typeface="ＭＳ Ｐゴシック"/>
            </a:endParaRPr>
          </a:p>
        </p:txBody>
      </p:sp>
      <p:sp>
        <p:nvSpPr>
          <p:cNvPr id="64" name="object 64"/>
          <p:cNvSpPr txBox="1"/>
          <p:nvPr/>
        </p:nvSpPr>
        <p:spPr>
          <a:xfrm>
            <a:off x="7219421" y="4721183"/>
            <a:ext cx="512445" cy="623570"/>
          </a:xfrm>
          <a:prstGeom prst="rect">
            <a:avLst/>
          </a:prstGeom>
        </p:spPr>
        <p:txBody>
          <a:bodyPr vert="horz" wrap="square" lIns="0" tIns="31115" rIns="0" bIns="0" rtlCol="0">
            <a:spAutoFit/>
          </a:bodyPr>
          <a:lstStyle/>
          <a:p>
            <a:pPr marR="5080" algn="ctr">
              <a:lnSpc>
                <a:spcPct val="100000"/>
              </a:lnSpc>
              <a:spcBef>
                <a:spcPts val="245"/>
              </a:spcBef>
            </a:pPr>
            <a:r>
              <a:rPr sz="1300" b="1" dirty="0">
                <a:latin typeface="ＭＳ Ｐゴシック"/>
                <a:cs typeface="ＭＳ Ｐゴシック"/>
              </a:rPr>
              <a:t>3～5</a:t>
            </a:r>
            <a:r>
              <a:rPr sz="1300" b="1" spc="-50" dirty="0">
                <a:latin typeface="ＭＳ Ｐゴシック"/>
                <a:cs typeface="ＭＳ Ｐゴシック"/>
              </a:rPr>
              <a:t>人</a:t>
            </a:r>
            <a:endParaRPr sz="1300">
              <a:latin typeface="ＭＳ Ｐゴシック"/>
              <a:cs typeface="ＭＳ Ｐゴシック"/>
            </a:endParaRPr>
          </a:p>
          <a:p>
            <a:pPr marR="4445" algn="ctr">
              <a:lnSpc>
                <a:spcPct val="100000"/>
              </a:lnSpc>
              <a:spcBef>
                <a:spcPts val="135"/>
              </a:spcBef>
            </a:pPr>
            <a:r>
              <a:rPr sz="1000" b="1" dirty="0">
                <a:latin typeface="ＭＳ Ｐゴシック"/>
                <a:cs typeface="ＭＳ Ｐゴシック"/>
              </a:rPr>
              <a:t>241</a:t>
            </a:r>
            <a:r>
              <a:rPr sz="1000" b="1" spc="-25" dirty="0">
                <a:latin typeface="ＭＳ Ｐゴシック"/>
                <a:cs typeface="ＭＳ Ｐゴシック"/>
              </a:rPr>
              <a:t>団体</a:t>
            </a:r>
            <a:endParaRPr sz="1000">
              <a:latin typeface="ＭＳ Ｐゴシック"/>
              <a:cs typeface="ＭＳ Ｐゴシック"/>
            </a:endParaRPr>
          </a:p>
          <a:p>
            <a:pPr marR="3810" algn="ctr">
              <a:lnSpc>
                <a:spcPct val="100000"/>
              </a:lnSpc>
              <a:spcBef>
                <a:spcPts val="105"/>
              </a:spcBef>
            </a:pPr>
            <a:r>
              <a:rPr sz="1300" b="1" spc="-25" dirty="0">
                <a:latin typeface="ＭＳ Ｐゴシック"/>
                <a:cs typeface="ＭＳ Ｐゴシック"/>
              </a:rPr>
              <a:t>14%</a:t>
            </a:r>
            <a:endParaRPr sz="1300">
              <a:latin typeface="ＭＳ Ｐゴシック"/>
              <a:cs typeface="ＭＳ Ｐゴシック"/>
            </a:endParaRPr>
          </a:p>
        </p:txBody>
      </p:sp>
      <p:sp>
        <p:nvSpPr>
          <p:cNvPr id="65" name="object 65"/>
          <p:cNvSpPr txBox="1"/>
          <p:nvPr/>
        </p:nvSpPr>
        <p:spPr>
          <a:xfrm>
            <a:off x="6469673" y="4850003"/>
            <a:ext cx="594360" cy="624205"/>
          </a:xfrm>
          <a:prstGeom prst="rect">
            <a:avLst/>
          </a:prstGeom>
        </p:spPr>
        <p:txBody>
          <a:bodyPr vert="horz" wrap="square" lIns="0" tIns="31750" rIns="0" bIns="0" rtlCol="0">
            <a:spAutoFit/>
          </a:bodyPr>
          <a:lstStyle/>
          <a:p>
            <a:pPr marR="5080" algn="ctr">
              <a:lnSpc>
                <a:spcPct val="100000"/>
              </a:lnSpc>
              <a:spcBef>
                <a:spcPts val="250"/>
              </a:spcBef>
            </a:pPr>
            <a:r>
              <a:rPr sz="1300" b="1" spc="-10" dirty="0">
                <a:solidFill>
                  <a:srgbClr val="FFFFFF"/>
                </a:solidFill>
                <a:latin typeface="ＭＳ Ｐゴシック"/>
                <a:cs typeface="ＭＳ Ｐゴシック"/>
              </a:rPr>
              <a:t>6～10</a:t>
            </a:r>
            <a:r>
              <a:rPr sz="1300" b="1" spc="-50" dirty="0">
                <a:solidFill>
                  <a:srgbClr val="FFFFFF"/>
                </a:solidFill>
                <a:latin typeface="ＭＳ Ｐゴシック"/>
                <a:cs typeface="ＭＳ Ｐゴシック"/>
              </a:rPr>
              <a:t>人</a:t>
            </a:r>
            <a:endParaRPr sz="1300">
              <a:latin typeface="ＭＳ Ｐゴシック"/>
              <a:cs typeface="ＭＳ Ｐゴシック"/>
            </a:endParaRPr>
          </a:p>
          <a:p>
            <a:pPr marR="2540" algn="ctr">
              <a:lnSpc>
                <a:spcPct val="100000"/>
              </a:lnSpc>
              <a:spcBef>
                <a:spcPts val="135"/>
              </a:spcBef>
            </a:pPr>
            <a:r>
              <a:rPr sz="1000" b="1" dirty="0">
                <a:solidFill>
                  <a:srgbClr val="FFFFFF"/>
                </a:solidFill>
                <a:latin typeface="ＭＳ Ｐゴシック"/>
                <a:cs typeface="ＭＳ Ｐゴシック"/>
              </a:rPr>
              <a:t>212</a:t>
            </a:r>
            <a:r>
              <a:rPr sz="1000" b="1" spc="-25" dirty="0">
                <a:solidFill>
                  <a:srgbClr val="FFFFFF"/>
                </a:solidFill>
                <a:latin typeface="ＭＳ Ｐゴシック"/>
                <a:cs typeface="ＭＳ Ｐゴシック"/>
              </a:rPr>
              <a:t>団体</a:t>
            </a:r>
            <a:endParaRPr sz="1000">
              <a:latin typeface="ＭＳ Ｐゴシック"/>
              <a:cs typeface="ＭＳ Ｐゴシック"/>
            </a:endParaRPr>
          </a:p>
          <a:p>
            <a:pPr marR="3810" algn="ctr">
              <a:lnSpc>
                <a:spcPct val="100000"/>
              </a:lnSpc>
              <a:spcBef>
                <a:spcPts val="110"/>
              </a:spcBef>
            </a:pPr>
            <a:r>
              <a:rPr sz="1300" b="1" spc="-25" dirty="0">
                <a:solidFill>
                  <a:srgbClr val="FFFFFF"/>
                </a:solidFill>
                <a:latin typeface="ＭＳ Ｐゴシック"/>
                <a:cs typeface="ＭＳ Ｐゴシック"/>
              </a:rPr>
              <a:t>12%</a:t>
            </a:r>
            <a:endParaRPr sz="1300">
              <a:latin typeface="ＭＳ Ｐゴシック"/>
              <a:cs typeface="ＭＳ Ｐゴシック"/>
            </a:endParaRPr>
          </a:p>
        </p:txBody>
      </p:sp>
      <p:sp>
        <p:nvSpPr>
          <p:cNvPr id="66" name="object 66"/>
          <p:cNvSpPr txBox="1"/>
          <p:nvPr/>
        </p:nvSpPr>
        <p:spPr>
          <a:xfrm>
            <a:off x="6109006" y="3726067"/>
            <a:ext cx="677545" cy="624205"/>
          </a:xfrm>
          <a:prstGeom prst="rect">
            <a:avLst/>
          </a:prstGeom>
        </p:spPr>
        <p:txBody>
          <a:bodyPr vert="horz" wrap="square" lIns="0" tIns="31750" rIns="0" bIns="0" rtlCol="0">
            <a:spAutoFit/>
          </a:bodyPr>
          <a:lstStyle/>
          <a:p>
            <a:pPr marR="5080" algn="ctr">
              <a:lnSpc>
                <a:spcPct val="100000"/>
              </a:lnSpc>
              <a:spcBef>
                <a:spcPts val="250"/>
              </a:spcBef>
            </a:pPr>
            <a:r>
              <a:rPr sz="1300" b="1" dirty="0">
                <a:latin typeface="ＭＳ Ｐゴシック"/>
                <a:cs typeface="ＭＳ Ｐゴシック"/>
              </a:rPr>
              <a:t>11</a:t>
            </a:r>
            <a:r>
              <a:rPr sz="1300" b="1" spc="-30" dirty="0">
                <a:latin typeface="ＭＳ Ｐゴシック"/>
                <a:cs typeface="ＭＳ Ｐゴシック"/>
              </a:rPr>
              <a:t>人以上</a:t>
            </a:r>
            <a:endParaRPr sz="1300">
              <a:latin typeface="ＭＳ Ｐゴシック"/>
              <a:cs typeface="ＭＳ Ｐゴシック"/>
            </a:endParaRPr>
          </a:p>
          <a:p>
            <a:pPr marR="3810" algn="ctr">
              <a:lnSpc>
                <a:spcPct val="100000"/>
              </a:lnSpc>
              <a:spcBef>
                <a:spcPts val="135"/>
              </a:spcBef>
            </a:pPr>
            <a:r>
              <a:rPr sz="1000" b="1" dirty="0">
                <a:latin typeface="ＭＳ Ｐゴシック"/>
                <a:cs typeface="ＭＳ Ｐゴシック"/>
              </a:rPr>
              <a:t>703</a:t>
            </a:r>
            <a:r>
              <a:rPr sz="1000" b="1" spc="-25" dirty="0">
                <a:latin typeface="ＭＳ Ｐゴシック"/>
                <a:cs typeface="ＭＳ Ｐゴシック"/>
              </a:rPr>
              <a:t>団体</a:t>
            </a:r>
            <a:endParaRPr sz="1000">
              <a:latin typeface="ＭＳ Ｐゴシック"/>
              <a:cs typeface="ＭＳ Ｐゴシック"/>
            </a:endParaRPr>
          </a:p>
          <a:p>
            <a:pPr marR="1905" algn="ctr">
              <a:lnSpc>
                <a:spcPct val="100000"/>
              </a:lnSpc>
              <a:spcBef>
                <a:spcPts val="105"/>
              </a:spcBef>
            </a:pPr>
            <a:r>
              <a:rPr sz="1300" b="1" spc="-25" dirty="0">
                <a:latin typeface="ＭＳ Ｐゴシック"/>
                <a:cs typeface="ＭＳ Ｐゴシック"/>
              </a:rPr>
              <a:t>41%</a:t>
            </a:r>
            <a:endParaRPr sz="1300">
              <a:latin typeface="ＭＳ Ｐゴシック"/>
              <a:cs typeface="ＭＳ Ｐゴシック"/>
            </a:endParaRPr>
          </a:p>
        </p:txBody>
      </p:sp>
      <p:sp>
        <p:nvSpPr>
          <p:cNvPr id="67" name="object 67"/>
          <p:cNvSpPr/>
          <p:nvPr/>
        </p:nvSpPr>
        <p:spPr>
          <a:xfrm>
            <a:off x="7404861" y="2348483"/>
            <a:ext cx="1071880" cy="727075"/>
          </a:xfrm>
          <a:custGeom>
            <a:avLst/>
            <a:gdLst/>
            <a:ahLst/>
            <a:cxnLst/>
            <a:rect l="l" t="t" r="r" b="b"/>
            <a:pathLst>
              <a:path w="1071879" h="727075">
                <a:moveTo>
                  <a:pt x="1071511" y="0"/>
                </a:moveTo>
                <a:lnTo>
                  <a:pt x="1045146" y="0"/>
                </a:lnTo>
                <a:lnTo>
                  <a:pt x="1045146" y="26365"/>
                </a:lnTo>
                <a:lnTo>
                  <a:pt x="1045146" y="452970"/>
                </a:lnTo>
                <a:lnTo>
                  <a:pt x="26377" y="452970"/>
                </a:lnTo>
                <a:lnTo>
                  <a:pt x="26377" y="26365"/>
                </a:lnTo>
                <a:lnTo>
                  <a:pt x="1045146" y="26365"/>
                </a:lnTo>
                <a:lnTo>
                  <a:pt x="1045146" y="0"/>
                </a:lnTo>
                <a:lnTo>
                  <a:pt x="0" y="0"/>
                </a:lnTo>
                <a:lnTo>
                  <a:pt x="0" y="479348"/>
                </a:lnTo>
                <a:lnTo>
                  <a:pt x="484784" y="479348"/>
                </a:lnTo>
                <a:lnTo>
                  <a:pt x="230339" y="707237"/>
                </a:lnTo>
                <a:lnTo>
                  <a:pt x="247916" y="726821"/>
                </a:lnTo>
                <a:lnTo>
                  <a:pt x="524357" y="479348"/>
                </a:lnTo>
                <a:lnTo>
                  <a:pt x="1071511" y="479348"/>
                </a:lnTo>
                <a:lnTo>
                  <a:pt x="1071511" y="466217"/>
                </a:lnTo>
                <a:lnTo>
                  <a:pt x="1071511" y="452970"/>
                </a:lnTo>
                <a:lnTo>
                  <a:pt x="1071511" y="26365"/>
                </a:lnTo>
                <a:lnTo>
                  <a:pt x="1071511" y="13246"/>
                </a:lnTo>
                <a:lnTo>
                  <a:pt x="1071511" y="0"/>
                </a:lnTo>
                <a:close/>
              </a:path>
            </a:pathLst>
          </a:custGeom>
          <a:solidFill>
            <a:srgbClr val="FF0000"/>
          </a:solidFill>
        </p:spPr>
        <p:txBody>
          <a:bodyPr wrap="square" lIns="0" tIns="0" rIns="0" bIns="0" rtlCol="0"/>
          <a:lstStyle/>
          <a:p>
            <a:endParaRPr/>
          </a:p>
        </p:txBody>
      </p:sp>
      <p:sp>
        <p:nvSpPr>
          <p:cNvPr id="68" name="object 68"/>
          <p:cNvSpPr txBox="1"/>
          <p:nvPr/>
        </p:nvSpPr>
        <p:spPr>
          <a:xfrm>
            <a:off x="7639777" y="2393097"/>
            <a:ext cx="611505" cy="389255"/>
          </a:xfrm>
          <a:prstGeom prst="rect">
            <a:avLst/>
          </a:prstGeom>
        </p:spPr>
        <p:txBody>
          <a:bodyPr vert="horz" wrap="square" lIns="0" tIns="12065" rIns="0" bIns="0" rtlCol="0">
            <a:spAutoFit/>
          </a:bodyPr>
          <a:lstStyle/>
          <a:p>
            <a:pPr>
              <a:lnSpc>
                <a:spcPts val="1435"/>
              </a:lnSpc>
              <a:spcBef>
                <a:spcPts val="95"/>
              </a:spcBef>
            </a:pPr>
            <a:r>
              <a:rPr sz="1200" b="1" spc="-35" dirty="0">
                <a:solidFill>
                  <a:srgbClr val="FF0000"/>
                </a:solidFill>
                <a:latin typeface="Meiryo UI"/>
                <a:cs typeface="Meiryo UI"/>
              </a:rPr>
              <a:t>約５割が</a:t>
            </a:r>
            <a:endParaRPr sz="1200">
              <a:latin typeface="Meiryo UI"/>
              <a:cs typeface="Meiryo UI"/>
            </a:endParaRPr>
          </a:p>
          <a:p>
            <a:pPr marL="20955">
              <a:lnSpc>
                <a:spcPts val="1435"/>
              </a:lnSpc>
            </a:pPr>
            <a:r>
              <a:rPr sz="1200" b="1" spc="-20" dirty="0">
                <a:solidFill>
                  <a:srgbClr val="FF0000"/>
                </a:solidFill>
                <a:latin typeface="Meiryo UI"/>
                <a:cs typeface="Meiryo UI"/>
              </a:rPr>
              <a:t>5</a:t>
            </a:r>
            <a:r>
              <a:rPr sz="1200" b="1" spc="-35" dirty="0">
                <a:solidFill>
                  <a:srgbClr val="FF0000"/>
                </a:solidFill>
                <a:latin typeface="Meiryo UI"/>
                <a:cs typeface="Meiryo UI"/>
              </a:rPr>
              <a:t>人以下</a:t>
            </a:r>
            <a:endParaRPr sz="1200">
              <a:latin typeface="Meiryo UI"/>
              <a:cs typeface="Meiryo UI"/>
            </a:endParaRPr>
          </a:p>
        </p:txBody>
      </p:sp>
      <p:sp>
        <p:nvSpPr>
          <p:cNvPr id="69" name="object 69"/>
          <p:cNvSpPr/>
          <p:nvPr/>
        </p:nvSpPr>
        <p:spPr>
          <a:xfrm>
            <a:off x="6989081" y="2925826"/>
            <a:ext cx="1280160" cy="2626360"/>
          </a:xfrm>
          <a:custGeom>
            <a:avLst/>
            <a:gdLst/>
            <a:ahLst/>
            <a:cxnLst/>
            <a:rect l="l" t="t" r="r" b="b"/>
            <a:pathLst>
              <a:path w="1280159" h="2626360">
                <a:moveTo>
                  <a:pt x="0" y="0"/>
                </a:moveTo>
                <a:lnTo>
                  <a:pt x="47973" y="910"/>
                </a:lnTo>
                <a:lnTo>
                  <a:pt x="95500" y="3622"/>
                </a:lnTo>
                <a:lnTo>
                  <a:pt x="142551" y="8102"/>
                </a:lnTo>
                <a:lnTo>
                  <a:pt x="189095" y="14320"/>
                </a:lnTo>
                <a:lnTo>
                  <a:pt x="235099" y="22242"/>
                </a:lnTo>
                <a:lnTo>
                  <a:pt x="280534" y="31837"/>
                </a:lnTo>
                <a:lnTo>
                  <a:pt x="325369" y="43073"/>
                </a:lnTo>
                <a:lnTo>
                  <a:pt x="369573" y="55919"/>
                </a:lnTo>
                <a:lnTo>
                  <a:pt x="413114" y="70342"/>
                </a:lnTo>
                <a:lnTo>
                  <a:pt x="455962" y="86310"/>
                </a:lnTo>
                <a:lnTo>
                  <a:pt x="498086" y="103791"/>
                </a:lnTo>
                <a:lnTo>
                  <a:pt x="539455" y="122755"/>
                </a:lnTo>
                <a:lnTo>
                  <a:pt x="580038" y="143168"/>
                </a:lnTo>
                <a:lnTo>
                  <a:pt x="619804" y="164999"/>
                </a:lnTo>
                <a:lnTo>
                  <a:pt x="658722" y="188215"/>
                </a:lnTo>
                <a:lnTo>
                  <a:pt x="696762" y="212786"/>
                </a:lnTo>
                <a:lnTo>
                  <a:pt x="733892" y="238679"/>
                </a:lnTo>
                <a:lnTo>
                  <a:pt x="770082" y="265862"/>
                </a:lnTo>
                <a:lnTo>
                  <a:pt x="805300" y="294303"/>
                </a:lnTo>
                <a:lnTo>
                  <a:pt x="839516" y="323970"/>
                </a:lnTo>
                <a:lnTo>
                  <a:pt x="872698" y="354832"/>
                </a:lnTo>
                <a:lnTo>
                  <a:pt x="904817" y="386857"/>
                </a:lnTo>
                <a:lnTo>
                  <a:pt x="935840" y="420012"/>
                </a:lnTo>
                <a:lnTo>
                  <a:pt x="965737" y="454265"/>
                </a:lnTo>
                <a:lnTo>
                  <a:pt x="994477" y="489586"/>
                </a:lnTo>
                <a:lnTo>
                  <a:pt x="1022029" y="525942"/>
                </a:lnTo>
                <a:lnTo>
                  <a:pt x="1048362" y="563300"/>
                </a:lnTo>
                <a:lnTo>
                  <a:pt x="1073446" y="601630"/>
                </a:lnTo>
                <a:lnTo>
                  <a:pt x="1097249" y="640899"/>
                </a:lnTo>
                <a:lnTo>
                  <a:pt x="1119740" y="681075"/>
                </a:lnTo>
                <a:lnTo>
                  <a:pt x="1140889" y="722127"/>
                </a:lnTo>
                <a:lnTo>
                  <a:pt x="1160665" y="764022"/>
                </a:lnTo>
                <a:lnTo>
                  <a:pt x="1179036" y="806728"/>
                </a:lnTo>
                <a:lnTo>
                  <a:pt x="1195972" y="850215"/>
                </a:lnTo>
                <a:lnTo>
                  <a:pt x="1211441" y="894449"/>
                </a:lnTo>
                <a:lnTo>
                  <a:pt x="1225414" y="939399"/>
                </a:lnTo>
                <a:lnTo>
                  <a:pt x="1237858" y="985033"/>
                </a:lnTo>
                <a:lnTo>
                  <a:pt x="1248744" y="1031318"/>
                </a:lnTo>
                <a:lnTo>
                  <a:pt x="1258040" y="1078225"/>
                </a:lnTo>
                <a:lnTo>
                  <a:pt x="1265715" y="1125719"/>
                </a:lnTo>
                <a:lnTo>
                  <a:pt x="1271738" y="1173770"/>
                </a:lnTo>
                <a:lnTo>
                  <a:pt x="1276078" y="1222345"/>
                </a:lnTo>
                <a:lnTo>
                  <a:pt x="1278705" y="1271412"/>
                </a:lnTo>
                <a:lnTo>
                  <a:pt x="1279588" y="1320940"/>
                </a:lnTo>
                <a:lnTo>
                  <a:pt x="1278727" y="1370717"/>
                </a:lnTo>
                <a:lnTo>
                  <a:pt x="1276090" y="1420079"/>
                </a:lnTo>
                <a:lnTo>
                  <a:pt x="1271708" y="1468992"/>
                </a:lnTo>
                <a:lnTo>
                  <a:pt x="1265610" y="1517418"/>
                </a:lnTo>
                <a:lnTo>
                  <a:pt x="1257826" y="1565323"/>
                </a:lnTo>
                <a:lnTo>
                  <a:pt x="1248386" y="1612669"/>
                </a:lnTo>
                <a:lnTo>
                  <a:pt x="1237319" y="1659422"/>
                </a:lnTo>
                <a:lnTo>
                  <a:pt x="1224655" y="1705544"/>
                </a:lnTo>
                <a:lnTo>
                  <a:pt x="1210423" y="1751001"/>
                </a:lnTo>
                <a:lnTo>
                  <a:pt x="1194653" y="1795755"/>
                </a:lnTo>
                <a:lnTo>
                  <a:pt x="1177376" y="1839772"/>
                </a:lnTo>
                <a:lnTo>
                  <a:pt x="1158619" y="1883014"/>
                </a:lnTo>
                <a:lnTo>
                  <a:pt x="1138414" y="1925446"/>
                </a:lnTo>
                <a:lnTo>
                  <a:pt x="1116790" y="1967032"/>
                </a:lnTo>
                <a:lnTo>
                  <a:pt x="1093777" y="2007736"/>
                </a:lnTo>
                <a:lnTo>
                  <a:pt x="1069403" y="2047522"/>
                </a:lnTo>
                <a:lnTo>
                  <a:pt x="1043700" y="2086353"/>
                </a:lnTo>
                <a:lnTo>
                  <a:pt x="1016696" y="2124195"/>
                </a:lnTo>
                <a:lnTo>
                  <a:pt x="988421" y="2161010"/>
                </a:lnTo>
                <a:lnTo>
                  <a:pt x="958905" y="2196763"/>
                </a:lnTo>
                <a:lnTo>
                  <a:pt x="928177" y="2231418"/>
                </a:lnTo>
                <a:lnTo>
                  <a:pt x="896268" y="2264938"/>
                </a:lnTo>
                <a:lnTo>
                  <a:pt x="863207" y="2297289"/>
                </a:lnTo>
                <a:lnTo>
                  <a:pt x="829023" y="2328433"/>
                </a:lnTo>
                <a:lnTo>
                  <a:pt x="793746" y="2358334"/>
                </a:lnTo>
                <a:lnTo>
                  <a:pt x="757406" y="2386958"/>
                </a:lnTo>
                <a:lnTo>
                  <a:pt x="720033" y="2414267"/>
                </a:lnTo>
                <a:lnTo>
                  <a:pt x="681655" y="2440226"/>
                </a:lnTo>
                <a:lnTo>
                  <a:pt x="642304" y="2464798"/>
                </a:lnTo>
                <a:lnTo>
                  <a:pt x="602008" y="2487948"/>
                </a:lnTo>
                <a:lnTo>
                  <a:pt x="560797" y="2509640"/>
                </a:lnTo>
                <a:lnTo>
                  <a:pt x="518701" y="2529837"/>
                </a:lnTo>
                <a:lnTo>
                  <a:pt x="475750" y="2548504"/>
                </a:lnTo>
                <a:lnTo>
                  <a:pt x="431973" y="2565604"/>
                </a:lnTo>
                <a:lnTo>
                  <a:pt x="387400" y="2581102"/>
                </a:lnTo>
                <a:lnTo>
                  <a:pt x="342060" y="2594961"/>
                </a:lnTo>
                <a:lnTo>
                  <a:pt x="295983" y="2607146"/>
                </a:lnTo>
                <a:lnTo>
                  <a:pt x="249199" y="2617621"/>
                </a:lnTo>
                <a:lnTo>
                  <a:pt x="201738" y="2626349"/>
                </a:lnTo>
                <a:lnTo>
                  <a:pt x="351" y="1321292"/>
                </a:lnTo>
                <a:lnTo>
                  <a:pt x="0" y="0"/>
                </a:lnTo>
                <a:close/>
              </a:path>
            </a:pathLst>
          </a:custGeom>
          <a:ln w="38097">
            <a:solidFill>
              <a:srgbClr val="FF0000"/>
            </a:solidFill>
          </a:ln>
        </p:spPr>
        <p:txBody>
          <a:bodyPr wrap="square" lIns="0" tIns="0" rIns="0" bIns="0" rtlCol="0"/>
          <a:lstStyle/>
          <a:p>
            <a:endParaRPr/>
          </a:p>
        </p:txBody>
      </p:sp>
      <p:sp>
        <p:nvSpPr>
          <p:cNvPr id="70" name="object 70"/>
          <p:cNvSpPr txBox="1">
            <a:spLocks noGrp="1"/>
          </p:cNvSpPr>
          <p:nvPr>
            <p:ph type="sldNum" sz="quarter" idx="7"/>
          </p:nvPr>
        </p:nvSpPr>
        <p:spPr>
          <a:xfrm>
            <a:off x="8762365" y="6276562"/>
            <a:ext cx="342391" cy="263525"/>
          </a:xfrm>
          <a:prstGeom prst="rect">
            <a:avLst/>
          </a:prstGeom>
        </p:spPr>
        <p:txBody>
          <a:bodyPr vert="horz" wrap="square" lIns="0" tIns="0" rIns="0" bIns="0" rtlCol="0">
            <a:spAutoFit/>
          </a:bodyPr>
          <a:lstStyle>
            <a:defPPr>
              <a:defRPr kern="0"/>
            </a:defPPr>
            <a:lvl1pPr>
              <a:defRPr sz="1450" b="1" i="0">
                <a:solidFill>
                  <a:schemeClr val="tx1"/>
                </a:solidFill>
                <a:latin typeface="Meiryo UI"/>
                <a:cs typeface="Meiryo UI"/>
              </a:defRPr>
            </a:lvl1pPr>
          </a:lstStyle>
          <a:p>
            <a:pPr marL="164465">
              <a:lnSpc>
                <a:spcPct val="100000"/>
              </a:lnSpc>
              <a:spcBef>
                <a:spcPts val="215"/>
              </a:spcBef>
            </a:pPr>
            <a:fld id="{81D60167-4931-47E6-BA6A-407CBD079E47}" type="slidenum">
              <a:rPr lang="en-US" altLang="ja-JP" spc="-50" smtClean="0"/>
              <a:pPr marL="164465">
                <a:lnSpc>
                  <a:spcPct val="100000"/>
                </a:lnSpc>
                <a:spcBef>
                  <a:spcPts val="215"/>
                </a:spcBef>
              </a:pPr>
              <a:t>9</a:t>
            </a:fld>
            <a:endParaRPr spc="-50" dirty="0"/>
          </a:p>
        </p:txBody>
      </p:sp>
    </p:spTree>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15994</TotalTime>
  <Words>5610</Words>
  <Application>Microsoft Office PowerPoint</Application>
  <PresentationFormat>画面に合わせる (4:3)</PresentationFormat>
  <Paragraphs>1469</Paragraphs>
  <Slides>47</Slides>
  <Notes>4</Notes>
  <HiddenSlides>0</HiddenSlides>
  <MMClips>0</MMClips>
  <ScaleCrop>false</ScaleCrop>
  <HeadingPairs>
    <vt:vector size="6" baseType="variant">
      <vt:variant>
        <vt:lpstr>使用されているフォント</vt:lpstr>
      </vt:variant>
      <vt:variant>
        <vt:i4>27</vt:i4>
      </vt:variant>
      <vt:variant>
        <vt:lpstr>テーマ</vt:lpstr>
      </vt:variant>
      <vt:variant>
        <vt:i4>1</vt:i4>
      </vt:variant>
      <vt:variant>
        <vt:lpstr>スライド タイトル</vt:lpstr>
      </vt:variant>
      <vt:variant>
        <vt:i4>47</vt:i4>
      </vt:variant>
    </vt:vector>
  </HeadingPairs>
  <TitlesOfParts>
    <vt:vector size="75" baseType="lpstr">
      <vt:lpstr>BIZ UDP</vt:lpstr>
      <vt:lpstr>BIZ UDPゴシック</vt:lpstr>
      <vt:lpstr>CIDFont+F1</vt:lpstr>
      <vt:lpstr>CIDFont+F2</vt:lpstr>
      <vt:lpstr>HGPｺﾞｼｯｸE</vt:lpstr>
      <vt:lpstr>HGP創英角ｺﾞｼｯｸUB</vt:lpstr>
      <vt:lpstr>HGP創英角ﾎﾟｯﾌﾟ体</vt:lpstr>
      <vt:lpstr>HGS創英角ﾎﾟｯﾌﾟ体</vt:lpstr>
      <vt:lpstr>HGｺﾞｼｯｸM</vt:lpstr>
      <vt:lpstr>HG丸ｺﾞｼｯｸM-PRO</vt:lpstr>
      <vt:lpstr>HG創英角ﾎﾟｯﾌﾟ体</vt:lpstr>
      <vt:lpstr>Meiryo UI</vt:lpstr>
      <vt:lpstr>Microsoft JhengHei</vt:lpstr>
      <vt:lpstr>ＭＳ Ｐゴシック</vt:lpstr>
      <vt:lpstr>ＭＳ ゴシック</vt:lpstr>
      <vt:lpstr>ＭＳ 明朝</vt:lpstr>
      <vt:lpstr>UD デジタル 教科書体 NK</vt:lpstr>
      <vt:lpstr>メイリオ</vt:lpstr>
      <vt:lpstr>游ゴシック</vt:lpstr>
      <vt:lpstr>Arial</vt:lpstr>
      <vt:lpstr>Calibri</vt:lpstr>
      <vt:lpstr>Century</vt:lpstr>
      <vt:lpstr>Courier New</vt:lpstr>
      <vt:lpstr>Helvetica</vt:lpstr>
      <vt:lpstr>Tahoma</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橋梁の建設年</vt:lpstr>
      <vt:lpstr>インフラの損傷の状況</vt:lpstr>
      <vt:lpstr>PowerPoint プレゼンテーション</vt:lpstr>
      <vt:lpstr>インフラの管理体制の現状（各分野の管理者割合）</vt:lpstr>
      <vt:lpstr>インフラメンテナンスを支える市区町村の 状況</vt:lpstr>
      <vt:lpstr>地域インフラ群再生戦略マネジメント（群マネ）について</vt:lpstr>
      <vt:lpstr>「群マネの手引きVer.1（群マネ入門超百科）」</vt:lpstr>
      <vt:lpstr>PowerPoint プレゼンテーション</vt:lpstr>
      <vt:lpstr>広域連携事例</vt:lpstr>
      <vt:lpstr>多分野連携事例</vt:lpstr>
      <vt:lpstr>群マネモデル地域での検討）</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①群マネの全国展開に向けた検討</vt:lpstr>
      <vt:lpstr>PowerPoint プレゼンテーション</vt:lpstr>
      <vt:lpstr>群マネモデル地域 選定案件一覧</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危険な橋梁への対処法を考える</vt:lpstr>
      <vt:lpstr>危険な橋梁の処置（負のリスク）検証 　４０年経過した、オーバーブリッジ（PC斜πラーメン橋） 　検証を行い撤去の決定　⇒撤去まで１０年かかる 　設計、施工はNEXCO、移管され監理は富山市　  　撤去　費用１８億円 </vt:lpstr>
      <vt:lpstr>PowerPoint プレゼンテーション</vt:lpstr>
      <vt:lpstr>PowerPoint プレゼンテーション</vt:lpstr>
      <vt:lpstr>PowerPoint プレゼンテーション</vt:lpstr>
      <vt:lpstr>ひび割れの評価 ひび割れは幼稚園生でもわかる。それの評価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コンクリート構造物の劣化診断</dc:title>
  <dc:creator>HS</dc:creator>
  <cp:lastModifiedBy>ichirou kikuchi</cp:lastModifiedBy>
  <cp:revision>747</cp:revision>
  <cp:lastPrinted>2015-05-18T05:54:16Z</cp:lastPrinted>
  <dcterms:created xsi:type="dcterms:W3CDTF">2004-10-27T02:35:18Z</dcterms:created>
  <dcterms:modified xsi:type="dcterms:W3CDTF">2026-01-15T02:25:08Z</dcterms:modified>
</cp:coreProperties>
</file>