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8"/>
  </p:notesMasterIdLst>
  <p:handoutMasterIdLst>
    <p:handoutMasterId r:id="rId59"/>
  </p:handoutMasterIdLst>
  <p:sldIdLst>
    <p:sldId id="285" r:id="rId2"/>
    <p:sldId id="655" r:id="rId3"/>
    <p:sldId id="1276" r:id="rId4"/>
    <p:sldId id="1277" r:id="rId5"/>
    <p:sldId id="265" r:id="rId6"/>
    <p:sldId id="266" r:id="rId7"/>
    <p:sldId id="271" r:id="rId8"/>
    <p:sldId id="272" r:id="rId9"/>
    <p:sldId id="273" r:id="rId10"/>
    <p:sldId id="274" r:id="rId11"/>
    <p:sldId id="275" r:id="rId12"/>
    <p:sldId id="276" r:id="rId13"/>
    <p:sldId id="281" r:id="rId14"/>
    <p:sldId id="1238" r:id="rId15"/>
    <p:sldId id="1274" r:id="rId16"/>
    <p:sldId id="267" r:id="rId17"/>
    <p:sldId id="284" r:id="rId18"/>
    <p:sldId id="1287" r:id="rId19"/>
    <p:sldId id="1249" r:id="rId20"/>
    <p:sldId id="1251" r:id="rId21"/>
    <p:sldId id="1261" r:id="rId22"/>
    <p:sldId id="1256" r:id="rId23"/>
    <p:sldId id="1268" r:id="rId24"/>
    <p:sldId id="1269" r:id="rId25"/>
    <p:sldId id="1270" r:id="rId26"/>
    <p:sldId id="1257" r:id="rId27"/>
    <p:sldId id="256" r:id="rId28"/>
    <p:sldId id="1267" r:id="rId29"/>
    <p:sldId id="1134" r:id="rId30"/>
    <p:sldId id="1278" r:id="rId31"/>
    <p:sldId id="1252" r:id="rId32"/>
    <p:sldId id="765" r:id="rId33"/>
    <p:sldId id="814" r:id="rId34"/>
    <p:sldId id="1245" r:id="rId35"/>
    <p:sldId id="1263" r:id="rId36"/>
    <p:sldId id="1265" r:id="rId37"/>
    <p:sldId id="258" r:id="rId38"/>
    <p:sldId id="1230" r:id="rId39"/>
    <p:sldId id="798" r:id="rId40"/>
    <p:sldId id="1266" r:id="rId41"/>
    <p:sldId id="1264" r:id="rId42"/>
    <p:sldId id="1233" r:id="rId43"/>
    <p:sldId id="1284" r:id="rId44"/>
    <p:sldId id="1285" r:id="rId45"/>
    <p:sldId id="1286" r:id="rId46"/>
    <p:sldId id="762" r:id="rId47"/>
    <p:sldId id="801" r:id="rId48"/>
    <p:sldId id="1255" r:id="rId49"/>
    <p:sldId id="1259" r:id="rId50"/>
    <p:sldId id="1280" r:id="rId51"/>
    <p:sldId id="1279" r:id="rId52"/>
    <p:sldId id="1281" r:id="rId53"/>
    <p:sldId id="1283" r:id="rId54"/>
    <p:sldId id="1282" r:id="rId55"/>
    <p:sldId id="804" r:id="rId56"/>
    <p:sldId id="1288" r:id="rId57"/>
  </p:sldIdLst>
  <p:sldSz cx="9144000" cy="6858000" type="screen4x3"/>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C30"/>
    <a:srgbClr val="F71525"/>
    <a:srgbClr val="EB86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90C848-431B-4B77-9B75-03DB10B001AE}" v="3188" dt="2021-02-28T08:56:44.03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60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ja-JP"/>
              <a:t>富山市令和</a:t>
            </a:r>
            <a:r>
              <a:rPr lang="en-US"/>
              <a:t>2</a:t>
            </a:r>
            <a:r>
              <a:rPr lang="ja-JP"/>
              <a:t>年度　財政　（</a:t>
            </a:r>
            <a:r>
              <a:rPr lang="zh-TW"/>
              <a:t>金額（億円）</a:t>
            </a:r>
            <a:r>
              <a:rPr lang="ja-JP"/>
              <a:t>）</a:t>
            </a:r>
            <a:endParaRPr lang="zh-TW"/>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ja-JP"/>
        </a:p>
      </c:txPr>
    </c:title>
    <c:autoTitleDeleted val="0"/>
    <c:plotArea>
      <c:layout>
        <c:manualLayout>
          <c:layoutTarget val="inner"/>
          <c:xMode val="edge"/>
          <c:yMode val="edge"/>
          <c:x val="0.10533385179424509"/>
          <c:y val="9.5287109944590248E-2"/>
          <c:w val="0.61876691478724588"/>
          <c:h val="0.81212029746281711"/>
        </c:manualLayout>
      </c:layout>
      <c:pieChart>
        <c:varyColors val="1"/>
        <c:ser>
          <c:idx val="0"/>
          <c:order val="0"/>
          <c:tx>
            <c:strRef>
              <c:f>Sheet1!$C$3</c:f>
              <c:strCache>
                <c:ptCount val="1"/>
                <c:pt idx="0">
                  <c:v>金額（億円）</c:v>
                </c:pt>
              </c:strCache>
            </c:strRef>
          </c:tx>
          <c:explosion val="7"/>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A63D-47EE-9BC2-58C466878798}"/>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A63D-47EE-9BC2-58C466878798}"/>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A63D-47EE-9BC2-58C466878798}"/>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7-A63D-47EE-9BC2-58C466878798}"/>
              </c:ext>
            </c:extLst>
          </c:dPt>
          <c:dPt>
            <c:idx val="4"/>
            <c:bubble3D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9-A63D-47EE-9BC2-58C466878798}"/>
              </c:ext>
            </c:extLst>
          </c:dPt>
          <c:dPt>
            <c:idx val="5"/>
            <c:bubble3D val="0"/>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B-A63D-47EE-9BC2-58C466878798}"/>
              </c:ext>
            </c:extLst>
          </c:dPt>
          <c:dPt>
            <c:idx val="6"/>
            <c:bubble3D val="0"/>
            <c:spPr>
              <a:gradFill rotWithShape="1">
                <a:gsLst>
                  <a:gs pos="0">
                    <a:schemeClr val="accent1">
                      <a:lumMod val="60000"/>
                      <a:tint val="50000"/>
                      <a:satMod val="300000"/>
                    </a:schemeClr>
                  </a:gs>
                  <a:gs pos="35000">
                    <a:schemeClr val="accent1">
                      <a:lumMod val="60000"/>
                      <a:tint val="37000"/>
                      <a:satMod val="300000"/>
                    </a:schemeClr>
                  </a:gs>
                  <a:gs pos="100000">
                    <a:schemeClr val="accent1">
                      <a:lumMod val="60000"/>
                      <a:tint val="15000"/>
                      <a:satMod val="350000"/>
                    </a:schemeClr>
                  </a:gs>
                </a:gsLst>
                <a:lin ang="16200000" scaled="1"/>
              </a:gradFill>
              <a:ln w="9525" cap="flat" cmpd="sng" algn="ctr">
                <a:solidFill>
                  <a:schemeClr val="accent1">
                    <a:lumMod val="60000"/>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D-A63D-47EE-9BC2-58C466878798}"/>
              </c:ext>
            </c:extLst>
          </c:dPt>
          <c:dPt>
            <c:idx val="7"/>
            <c:bubble3D val="0"/>
            <c:spPr>
              <a:gradFill rotWithShape="1">
                <a:gsLst>
                  <a:gs pos="0">
                    <a:schemeClr val="accent2">
                      <a:lumMod val="60000"/>
                      <a:tint val="50000"/>
                      <a:satMod val="300000"/>
                    </a:schemeClr>
                  </a:gs>
                  <a:gs pos="35000">
                    <a:schemeClr val="accent2">
                      <a:lumMod val="60000"/>
                      <a:tint val="37000"/>
                      <a:satMod val="300000"/>
                    </a:schemeClr>
                  </a:gs>
                  <a:gs pos="100000">
                    <a:schemeClr val="accent2">
                      <a:lumMod val="60000"/>
                      <a:tint val="15000"/>
                      <a:satMod val="350000"/>
                    </a:schemeClr>
                  </a:gs>
                </a:gsLst>
                <a:lin ang="16200000" scaled="1"/>
              </a:gradFill>
              <a:ln w="9525" cap="flat" cmpd="sng" algn="ctr">
                <a:solidFill>
                  <a:schemeClr val="accent2">
                    <a:lumMod val="60000"/>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F-A63D-47EE-9BC2-58C466878798}"/>
              </c:ext>
            </c:extLst>
          </c:dPt>
          <c:dPt>
            <c:idx val="8"/>
            <c:bubble3D val="0"/>
            <c:spPr>
              <a:gradFill rotWithShape="1">
                <a:gsLst>
                  <a:gs pos="0">
                    <a:schemeClr val="accent3">
                      <a:lumMod val="60000"/>
                      <a:tint val="50000"/>
                      <a:satMod val="300000"/>
                    </a:schemeClr>
                  </a:gs>
                  <a:gs pos="35000">
                    <a:schemeClr val="accent3">
                      <a:lumMod val="60000"/>
                      <a:tint val="37000"/>
                      <a:satMod val="300000"/>
                    </a:schemeClr>
                  </a:gs>
                  <a:gs pos="100000">
                    <a:schemeClr val="accent3">
                      <a:lumMod val="60000"/>
                      <a:tint val="15000"/>
                      <a:satMod val="350000"/>
                    </a:schemeClr>
                  </a:gs>
                </a:gsLst>
                <a:lin ang="16200000" scaled="1"/>
              </a:gradFill>
              <a:ln w="9525" cap="flat" cmpd="sng" algn="ctr">
                <a:solidFill>
                  <a:schemeClr val="accent3">
                    <a:lumMod val="60000"/>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11-A63D-47EE-9BC2-58C466878798}"/>
              </c:ext>
            </c:extLst>
          </c:dPt>
          <c:dPt>
            <c:idx val="9"/>
            <c:bubble3D val="0"/>
            <c:spPr>
              <a:gradFill rotWithShape="1">
                <a:gsLst>
                  <a:gs pos="0">
                    <a:schemeClr val="accent4">
                      <a:lumMod val="60000"/>
                      <a:tint val="50000"/>
                      <a:satMod val="300000"/>
                    </a:schemeClr>
                  </a:gs>
                  <a:gs pos="35000">
                    <a:schemeClr val="accent4">
                      <a:lumMod val="60000"/>
                      <a:tint val="37000"/>
                      <a:satMod val="300000"/>
                    </a:schemeClr>
                  </a:gs>
                  <a:gs pos="100000">
                    <a:schemeClr val="accent4">
                      <a:lumMod val="60000"/>
                      <a:tint val="15000"/>
                      <a:satMod val="350000"/>
                    </a:schemeClr>
                  </a:gs>
                </a:gsLst>
                <a:lin ang="16200000" scaled="1"/>
              </a:gradFill>
              <a:ln w="9525" cap="flat" cmpd="sng" algn="ctr">
                <a:solidFill>
                  <a:schemeClr val="accent4">
                    <a:lumMod val="60000"/>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13-A63D-47EE-9BC2-58C466878798}"/>
              </c:ext>
            </c:extLst>
          </c:dPt>
          <c:dPt>
            <c:idx val="10"/>
            <c:bubble3D val="0"/>
            <c:spPr>
              <a:gradFill rotWithShape="1">
                <a:gsLst>
                  <a:gs pos="0">
                    <a:schemeClr val="accent5">
                      <a:lumMod val="60000"/>
                      <a:tint val="50000"/>
                      <a:satMod val="300000"/>
                    </a:schemeClr>
                  </a:gs>
                  <a:gs pos="35000">
                    <a:schemeClr val="accent5">
                      <a:lumMod val="60000"/>
                      <a:tint val="37000"/>
                      <a:satMod val="300000"/>
                    </a:schemeClr>
                  </a:gs>
                  <a:gs pos="100000">
                    <a:schemeClr val="accent5">
                      <a:lumMod val="60000"/>
                      <a:tint val="15000"/>
                      <a:satMod val="350000"/>
                    </a:schemeClr>
                  </a:gs>
                </a:gsLst>
                <a:lin ang="16200000" scaled="1"/>
              </a:gradFill>
              <a:ln w="9525" cap="flat" cmpd="sng" algn="ctr">
                <a:solidFill>
                  <a:schemeClr val="accent5">
                    <a:lumMod val="60000"/>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15-A63D-47EE-9BC2-58C466878798}"/>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65000"/>
                        <a:lumOff val="35000"/>
                      </a:schemeClr>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Sheet1!$B$4:$B$14</c:f>
              <c:strCache>
                <c:ptCount val="7"/>
                <c:pt idx="0">
                  <c:v>民生費</c:v>
                </c:pt>
                <c:pt idx="1">
                  <c:v>土木費</c:v>
                </c:pt>
                <c:pt idx="2">
                  <c:v>公債費</c:v>
                </c:pt>
                <c:pt idx="3">
                  <c:v>総務費</c:v>
                </c:pt>
                <c:pt idx="4">
                  <c:v>教育費</c:v>
                </c:pt>
                <c:pt idx="5">
                  <c:v>衛生費</c:v>
                </c:pt>
                <c:pt idx="6">
                  <c:v>その他</c:v>
                </c:pt>
              </c:strCache>
            </c:strRef>
          </c:cat>
          <c:val>
            <c:numRef>
              <c:f>Sheet1!$C$4:$C$14</c:f>
              <c:numCache>
                <c:formatCode>General</c:formatCode>
                <c:ptCount val="11"/>
                <c:pt idx="0">
                  <c:v>591</c:v>
                </c:pt>
                <c:pt idx="1">
                  <c:v>256</c:v>
                </c:pt>
                <c:pt idx="2">
                  <c:v>220</c:v>
                </c:pt>
                <c:pt idx="3">
                  <c:v>178</c:v>
                </c:pt>
                <c:pt idx="4">
                  <c:v>167</c:v>
                </c:pt>
                <c:pt idx="5">
                  <c:v>91</c:v>
                </c:pt>
                <c:pt idx="6">
                  <c:v>108</c:v>
                </c:pt>
              </c:numCache>
            </c:numRef>
          </c:val>
          <c:extLst>
            <c:ext xmlns:c16="http://schemas.microsoft.com/office/drawing/2014/chart" uri="{C3380CC4-5D6E-409C-BE32-E72D297353CC}">
              <c16:uniqueId val="{00000016-A63D-47EE-9BC2-58C466878798}"/>
            </c:ext>
          </c:extLst>
        </c:ser>
        <c:dLbls>
          <c:dLblPos val="ctr"/>
          <c:showLegendKey val="0"/>
          <c:showVal val="0"/>
          <c:showCatName val="0"/>
          <c:showSerName val="0"/>
          <c:showPercent val="1"/>
          <c:showBubbleSize val="0"/>
          <c:showLeaderLines val="1"/>
        </c:dLbls>
        <c:firstSliceAng val="3"/>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50000"/>
                  <a:lumOff val="50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A12477-E74E-4177-99B1-193B9A5E9EA8}" type="doc">
      <dgm:prSet loTypeId="urn:microsoft.com/office/officeart/2005/8/layout/radial6" loCatId="cycle" qsTypeId="urn:microsoft.com/office/officeart/2005/8/quickstyle/simple5" qsCatId="simple" csTypeId="urn:microsoft.com/office/officeart/2005/8/colors/colorful5" csCatId="colorful" phldr="1"/>
      <dgm:spPr/>
      <dgm:t>
        <a:bodyPr/>
        <a:lstStyle/>
        <a:p>
          <a:endParaRPr kumimoji="1" lang="ja-JP" altLang="en-US"/>
        </a:p>
      </dgm:t>
    </dgm:pt>
    <dgm:pt modelId="{978CDDEC-F7E4-4A20-9FCE-C43F41BC9A71}">
      <dgm:prSet phldrT="[テキスト]" custT="1"/>
      <dgm:spPr>
        <a:solidFill>
          <a:schemeClr val="accent2"/>
        </a:solidFill>
      </dgm:spPr>
      <dgm:t>
        <a:bodyPr/>
        <a:lstStyle/>
        <a:p>
          <a:r>
            <a:rPr kumimoji="1" lang="ja-JP" altLang="en-US" sz="3600" b="1">
              <a:solidFill>
                <a:schemeClr val="tx1"/>
              </a:solidFill>
            </a:rPr>
            <a:t>地方自治体</a:t>
          </a:r>
          <a:endParaRPr kumimoji="1" lang="ja-JP" altLang="en-US" sz="3600" b="1" dirty="0">
            <a:solidFill>
              <a:schemeClr val="tx1"/>
            </a:solidFill>
          </a:endParaRPr>
        </a:p>
      </dgm:t>
    </dgm:pt>
    <dgm:pt modelId="{73FEB90D-A555-48CF-9A59-E72AF61A8DFA}" type="parTrans" cxnId="{3AC85165-FD0A-449D-A851-D27665FAD628}">
      <dgm:prSet/>
      <dgm:spPr/>
      <dgm:t>
        <a:bodyPr/>
        <a:lstStyle/>
        <a:p>
          <a:endParaRPr kumimoji="1" lang="ja-JP" altLang="en-US"/>
        </a:p>
      </dgm:t>
    </dgm:pt>
    <dgm:pt modelId="{1B5DB2F9-E291-4708-90AF-4A8B0D0C05A9}" type="sibTrans" cxnId="{3AC85165-FD0A-449D-A851-D27665FAD628}">
      <dgm:prSet/>
      <dgm:spPr/>
      <dgm:t>
        <a:bodyPr/>
        <a:lstStyle/>
        <a:p>
          <a:endParaRPr kumimoji="1" lang="ja-JP" altLang="en-US"/>
        </a:p>
      </dgm:t>
    </dgm:pt>
    <dgm:pt modelId="{FDC13647-AF9F-4207-A25F-B9BE49D856EC}">
      <dgm:prSet phldrT="[テキスト]" custT="1"/>
      <dgm:spPr>
        <a:solidFill>
          <a:schemeClr val="accent4">
            <a:lumMod val="60000"/>
            <a:lumOff val="40000"/>
          </a:schemeClr>
        </a:solidFill>
      </dgm:spPr>
      <dgm:t>
        <a:bodyPr/>
        <a:lstStyle/>
        <a:p>
          <a:r>
            <a:rPr lang="ja-JP" altLang="en-US" sz="2000" b="1" dirty="0">
              <a:solidFill>
                <a:schemeClr val="tx1"/>
              </a:solidFill>
            </a:rPr>
            <a:t>技　術（道具）</a:t>
          </a:r>
          <a:endParaRPr lang="en-US" altLang="ja-JP" sz="2000" b="1" dirty="0">
            <a:solidFill>
              <a:schemeClr val="tx1"/>
            </a:solidFill>
          </a:endParaRPr>
        </a:p>
        <a:p>
          <a:r>
            <a:rPr lang="en-US" altLang="ja-JP" sz="1600" b="1" dirty="0">
              <a:solidFill>
                <a:schemeClr val="tx1"/>
              </a:solidFill>
            </a:rPr>
            <a:t>CM</a:t>
          </a:r>
          <a:r>
            <a:rPr lang="ja-JP" altLang="en-US" sz="1600" b="1" dirty="0">
              <a:solidFill>
                <a:schemeClr val="tx1"/>
              </a:solidFill>
            </a:rPr>
            <a:t>、</a:t>
          </a:r>
          <a:r>
            <a:rPr lang="en-US" altLang="ja-JP" sz="1600" b="1" dirty="0">
              <a:solidFill>
                <a:schemeClr val="tx1"/>
              </a:solidFill>
            </a:rPr>
            <a:t>DB</a:t>
          </a:r>
          <a:r>
            <a:rPr lang="ja-JP" altLang="en-US" sz="1600" b="1" dirty="0">
              <a:solidFill>
                <a:schemeClr val="tx1"/>
              </a:solidFill>
            </a:rPr>
            <a:t>、</a:t>
          </a:r>
          <a:r>
            <a:rPr lang="en-US" altLang="ja-JP" sz="1600" b="1" dirty="0">
              <a:solidFill>
                <a:schemeClr val="tx1"/>
              </a:solidFill>
            </a:rPr>
            <a:t>PPP/PFI</a:t>
          </a:r>
          <a:r>
            <a:rPr lang="ja-JP" altLang="en-US" sz="1600" b="1" dirty="0">
              <a:solidFill>
                <a:schemeClr val="tx1"/>
              </a:solidFill>
            </a:rPr>
            <a:t>、包括管理</a:t>
          </a:r>
          <a:endParaRPr lang="en-US" altLang="ja-JP" sz="1600" b="1" dirty="0">
            <a:solidFill>
              <a:schemeClr val="tx1"/>
            </a:solidFill>
          </a:endParaRPr>
        </a:p>
        <a:p>
          <a:r>
            <a:rPr lang="en-US" altLang="ja-JP" sz="1600" b="1" dirty="0">
              <a:solidFill>
                <a:schemeClr val="tx1"/>
              </a:solidFill>
            </a:rPr>
            <a:t>IOT</a:t>
          </a:r>
          <a:r>
            <a:rPr lang="ja-JP" altLang="en-US" sz="1600" b="1" dirty="0">
              <a:solidFill>
                <a:schemeClr val="tx1"/>
              </a:solidFill>
            </a:rPr>
            <a:t>技術、</a:t>
          </a:r>
          <a:r>
            <a:rPr lang="en-US" altLang="ja-JP" sz="1600" b="1" dirty="0">
              <a:solidFill>
                <a:schemeClr val="tx1"/>
              </a:solidFill>
            </a:rPr>
            <a:t>DX</a:t>
          </a:r>
          <a:r>
            <a:rPr lang="ja-JP" altLang="en-US" sz="1600" b="1" dirty="0">
              <a:solidFill>
                <a:schemeClr val="tx1"/>
              </a:solidFill>
            </a:rPr>
            <a:t>、</a:t>
          </a:r>
          <a:r>
            <a:rPr lang="en-US" altLang="ja-JP" sz="1600" b="1" dirty="0">
              <a:solidFill>
                <a:schemeClr val="tx1"/>
              </a:solidFill>
            </a:rPr>
            <a:t>BIM/CIM</a:t>
          </a:r>
          <a:r>
            <a:rPr lang="ja-JP" altLang="en-US" sz="1600" b="1" dirty="0">
              <a:solidFill>
                <a:schemeClr val="tx1"/>
              </a:solidFill>
            </a:rPr>
            <a:t>、</a:t>
          </a:r>
          <a:r>
            <a:rPr lang="en-US" altLang="ja-JP" sz="1600" b="1" dirty="0">
              <a:solidFill>
                <a:schemeClr val="tx1"/>
              </a:solidFill>
            </a:rPr>
            <a:t>AI</a:t>
          </a:r>
        </a:p>
        <a:p>
          <a:r>
            <a:rPr kumimoji="1" lang="ja-JP" altLang="en-US" sz="1600" dirty="0">
              <a:solidFill>
                <a:schemeClr val="tx1"/>
              </a:solidFill>
            </a:rPr>
            <a:t>新技術・新工法・新材料</a:t>
          </a:r>
        </a:p>
      </dgm:t>
    </dgm:pt>
    <dgm:pt modelId="{E05501DE-2BBE-42D3-8935-34482AFB6A9E}" type="parTrans" cxnId="{BF530F94-6832-4BB2-9C7B-1810F5A3CC8D}">
      <dgm:prSet/>
      <dgm:spPr/>
      <dgm:t>
        <a:bodyPr/>
        <a:lstStyle/>
        <a:p>
          <a:endParaRPr kumimoji="1" lang="ja-JP" altLang="en-US"/>
        </a:p>
      </dgm:t>
    </dgm:pt>
    <dgm:pt modelId="{C44FD136-3056-452C-B500-88B80E117EF8}" type="sibTrans" cxnId="{BF530F94-6832-4BB2-9C7B-1810F5A3CC8D}">
      <dgm:prSet/>
      <dgm:spPr/>
      <dgm:t>
        <a:bodyPr/>
        <a:lstStyle/>
        <a:p>
          <a:endParaRPr kumimoji="1" lang="ja-JP" altLang="en-US"/>
        </a:p>
      </dgm:t>
    </dgm:pt>
    <dgm:pt modelId="{EAF21CF3-46B9-4D3C-8911-D8B02E6AB462}">
      <dgm:prSet phldrT="[テキスト]"/>
      <dgm:spPr/>
      <dgm:t>
        <a:bodyPr/>
        <a:lstStyle/>
        <a:p>
          <a:r>
            <a:rPr kumimoji="1" lang="ja-JP" altLang="en-US" dirty="0">
              <a:solidFill>
                <a:schemeClr val="tx1"/>
              </a:solidFill>
            </a:rPr>
            <a:t>情報</a:t>
          </a:r>
        </a:p>
      </dgm:t>
    </dgm:pt>
    <dgm:pt modelId="{26B34A31-964D-4B2F-B738-0BB51C345A8D}" type="parTrans" cxnId="{B2B125FD-3DF5-49B6-9FF4-9566295A666D}">
      <dgm:prSet/>
      <dgm:spPr/>
      <dgm:t>
        <a:bodyPr/>
        <a:lstStyle/>
        <a:p>
          <a:endParaRPr kumimoji="1" lang="ja-JP" altLang="en-US"/>
        </a:p>
      </dgm:t>
    </dgm:pt>
    <dgm:pt modelId="{C9E2B2F2-AA07-42F7-8073-6F65174FEB46}" type="sibTrans" cxnId="{B2B125FD-3DF5-49B6-9FF4-9566295A666D}">
      <dgm:prSet/>
      <dgm:spPr/>
      <dgm:t>
        <a:bodyPr/>
        <a:lstStyle/>
        <a:p>
          <a:endParaRPr kumimoji="1" lang="ja-JP" altLang="en-US"/>
        </a:p>
      </dgm:t>
    </dgm:pt>
    <dgm:pt modelId="{6969D1B7-1C5D-48F2-9D03-48FA1787CC16}">
      <dgm:prSet phldrT="[テキスト]" custT="1"/>
      <dgm:spPr>
        <a:solidFill>
          <a:schemeClr val="accent4">
            <a:lumMod val="20000"/>
            <a:lumOff val="80000"/>
          </a:schemeClr>
        </a:solidFill>
      </dgm:spPr>
      <dgm:t>
        <a:bodyPr/>
        <a:lstStyle/>
        <a:p>
          <a:r>
            <a:rPr lang="ja-JP" altLang="en-US" sz="2000" b="1" dirty="0">
              <a:solidFill>
                <a:schemeClr val="tx1"/>
              </a:solidFill>
            </a:rPr>
            <a:t>マネジメント</a:t>
          </a:r>
          <a:endParaRPr lang="en-US" altLang="ja-JP" sz="2000" b="1" dirty="0">
            <a:solidFill>
              <a:schemeClr val="tx1"/>
            </a:solidFill>
          </a:endParaRPr>
        </a:p>
        <a:p>
          <a:r>
            <a:rPr lang="ja-JP" altLang="en-US" sz="2000" b="1" dirty="0">
              <a:solidFill>
                <a:schemeClr val="tx1"/>
              </a:solidFill>
            </a:rPr>
            <a:t>（しくみ）</a:t>
          </a:r>
          <a:endParaRPr lang="en-US" altLang="ja-JP" sz="2000" b="1" dirty="0">
            <a:solidFill>
              <a:schemeClr val="tx1"/>
            </a:solidFill>
          </a:endParaRPr>
        </a:p>
        <a:p>
          <a:r>
            <a:rPr kumimoji="1" lang="ja-JP" altLang="en-US" sz="2000" b="1" dirty="0">
              <a:solidFill>
                <a:schemeClr val="tx1"/>
              </a:solidFill>
            </a:rPr>
            <a:t>ｱｾｯﾄﾏﾈｼﾞﾒﾝﾄ、</a:t>
          </a:r>
          <a:r>
            <a:rPr kumimoji="1" lang="en-US" altLang="ja-JP" sz="2000" b="1" dirty="0">
              <a:solidFill>
                <a:schemeClr val="tx1"/>
              </a:solidFill>
            </a:rPr>
            <a:t>PPP/PFI</a:t>
          </a:r>
          <a:r>
            <a:rPr kumimoji="1" lang="ja-JP" altLang="en-US" sz="2000" b="1" dirty="0">
              <a:solidFill>
                <a:schemeClr val="tx1"/>
              </a:solidFill>
            </a:rPr>
            <a:t>、</a:t>
          </a:r>
          <a:endParaRPr kumimoji="1" lang="en-US" altLang="ja-JP" sz="2000" b="1" dirty="0">
            <a:solidFill>
              <a:schemeClr val="tx1"/>
            </a:solidFill>
          </a:endParaRPr>
        </a:p>
        <a:p>
          <a:r>
            <a:rPr kumimoji="1" lang="ja-JP" altLang="en-US" sz="2000" b="1" dirty="0">
              <a:solidFill>
                <a:schemeClr val="tx1"/>
              </a:solidFill>
            </a:rPr>
            <a:t>包括管理</a:t>
          </a:r>
        </a:p>
      </dgm:t>
    </dgm:pt>
    <dgm:pt modelId="{0F8E3406-826F-47A7-A87F-783BF5E4622B}" type="parTrans" cxnId="{4C4A24A4-4FDF-41D0-B675-D03DD7FB2412}">
      <dgm:prSet/>
      <dgm:spPr/>
      <dgm:t>
        <a:bodyPr/>
        <a:lstStyle/>
        <a:p>
          <a:endParaRPr kumimoji="1" lang="ja-JP" altLang="en-US"/>
        </a:p>
      </dgm:t>
    </dgm:pt>
    <dgm:pt modelId="{4AB754FB-E9C3-4514-A185-165E331D19A8}" type="sibTrans" cxnId="{4C4A24A4-4FDF-41D0-B675-D03DD7FB2412}">
      <dgm:prSet/>
      <dgm:spPr/>
      <dgm:t>
        <a:bodyPr/>
        <a:lstStyle/>
        <a:p>
          <a:endParaRPr kumimoji="1" lang="ja-JP" altLang="en-US"/>
        </a:p>
      </dgm:t>
    </dgm:pt>
    <dgm:pt modelId="{2FFA91E4-9746-4CD3-B82F-4A6AF78016F9}">
      <dgm:prSet phldrT="[テキスト]" custRadScaleRad="110141" custRadScaleInc="124774"/>
      <dgm:spPr/>
      <dgm:t>
        <a:bodyPr/>
        <a:lstStyle/>
        <a:p>
          <a:endParaRPr kumimoji="1" lang="ja-JP" altLang="en-US"/>
        </a:p>
      </dgm:t>
    </dgm:pt>
    <dgm:pt modelId="{B153A8AB-698E-4CD2-9845-3FFAB0D775B7}" type="parTrans" cxnId="{21BA1A8D-38D5-4E2B-BFC1-0E67B6EFFC8D}">
      <dgm:prSet/>
      <dgm:spPr/>
      <dgm:t>
        <a:bodyPr/>
        <a:lstStyle/>
        <a:p>
          <a:endParaRPr kumimoji="1" lang="ja-JP" altLang="en-US"/>
        </a:p>
      </dgm:t>
    </dgm:pt>
    <dgm:pt modelId="{ED55C40B-2F62-4EA3-A8B3-D973FDEC053D}" type="sibTrans" cxnId="{21BA1A8D-38D5-4E2B-BFC1-0E67B6EFFC8D}">
      <dgm:prSet/>
      <dgm:spPr/>
      <dgm:t>
        <a:bodyPr/>
        <a:lstStyle/>
        <a:p>
          <a:endParaRPr kumimoji="1" lang="ja-JP" altLang="en-US"/>
        </a:p>
      </dgm:t>
    </dgm:pt>
    <dgm:pt modelId="{E91B5362-9FC5-43B7-AD3A-B33C0606F2EA}">
      <dgm:prSet phldrT="[テキスト]" custScaleX="167340" custRadScaleRad="180844" custRadScaleInc="-33573"/>
      <dgm:spPr/>
      <dgm:t>
        <a:bodyPr/>
        <a:lstStyle/>
        <a:p>
          <a:endParaRPr kumimoji="1" lang="ja-JP" altLang="en-US"/>
        </a:p>
      </dgm:t>
    </dgm:pt>
    <dgm:pt modelId="{D311D1F8-7621-4E57-A7BE-0366DB977CC5}" type="parTrans" cxnId="{F3C5C55D-277F-44DC-87E8-8589F879C97A}">
      <dgm:prSet/>
      <dgm:spPr/>
      <dgm:t>
        <a:bodyPr/>
        <a:lstStyle/>
        <a:p>
          <a:endParaRPr kumimoji="1" lang="ja-JP" altLang="en-US"/>
        </a:p>
      </dgm:t>
    </dgm:pt>
    <dgm:pt modelId="{0723BFD1-E85B-4F00-9222-ED3A258D4460}" type="sibTrans" cxnId="{F3C5C55D-277F-44DC-87E8-8589F879C97A}">
      <dgm:prSet/>
      <dgm:spPr/>
      <dgm:t>
        <a:bodyPr/>
        <a:lstStyle/>
        <a:p>
          <a:endParaRPr kumimoji="1" lang="ja-JP" altLang="en-US"/>
        </a:p>
      </dgm:t>
    </dgm:pt>
    <dgm:pt modelId="{945C73FA-BD78-491F-B6D0-75F333DEEE58}" type="pres">
      <dgm:prSet presAssocID="{85A12477-E74E-4177-99B1-193B9A5E9EA8}" presName="Name0" presStyleCnt="0">
        <dgm:presLayoutVars>
          <dgm:chMax val="1"/>
          <dgm:dir/>
          <dgm:animLvl val="ctr"/>
          <dgm:resizeHandles val="exact"/>
        </dgm:presLayoutVars>
      </dgm:prSet>
      <dgm:spPr/>
    </dgm:pt>
    <dgm:pt modelId="{1B7A546F-C023-41B4-9939-62CD431142CB}" type="pres">
      <dgm:prSet presAssocID="{978CDDEC-F7E4-4A20-9FCE-C43F41BC9A71}" presName="centerShape" presStyleLbl="node0" presStyleIdx="0" presStyleCnt="1" custScaleX="340047" custScaleY="92521" custLinFactNeighborX="18184" custLinFactNeighborY="4299"/>
      <dgm:spPr/>
    </dgm:pt>
    <dgm:pt modelId="{37EFDD54-4FF3-42BA-8F3A-87DA326712CB}" type="pres">
      <dgm:prSet presAssocID="{FDC13647-AF9F-4207-A25F-B9BE49D856EC}" presName="node" presStyleLbl="node1" presStyleIdx="0" presStyleCnt="3" custScaleX="332248" custScaleY="221767" custRadScaleRad="124592" custRadScaleInc="89798">
        <dgm:presLayoutVars>
          <dgm:bulletEnabled val="1"/>
        </dgm:presLayoutVars>
      </dgm:prSet>
      <dgm:spPr/>
    </dgm:pt>
    <dgm:pt modelId="{488397DA-A7D8-49CD-B667-47DBC3249386}" type="pres">
      <dgm:prSet presAssocID="{FDC13647-AF9F-4207-A25F-B9BE49D856EC}" presName="dummy" presStyleCnt="0"/>
      <dgm:spPr/>
    </dgm:pt>
    <dgm:pt modelId="{ADF2A745-B2E1-48C3-8C93-F10BFE9DAA16}" type="pres">
      <dgm:prSet presAssocID="{C44FD136-3056-452C-B500-88B80E117EF8}" presName="sibTrans" presStyleLbl="sibTrans2D1" presStyleIdx="0" presStyleCnt="3" custScaleX="102391" custScaleY="136798" custLinFactNeighborX="51116" custLinFactNeighborY="-1481"/>
      <dgm:spPr/>
    </dgm:pt>
    <dgm:pt modelId="{1E49F528-80FD-4845-8E12-95E8BED28EB3}" type="pres">
      <dgm:prSet presAssocID="{EAF21CF3-46B9-4D3C-8911-D8B02E6AB462}" presName="node" presStyleLbl="node1" presStyleIdx="1" presStyleCnt="3" custScaleX="228117" custRadScaleRad="94420" custRadScaleInc="83747">
        <dgm:presLayoutVars>
          <dgm:bulletEnabled val="1"/>
        </dgm:presLayoutVars>
      </dgm:prSet>
      <dgm:spPr/>
    </dgm:pt>
    <dgm:pt modelId="{1A6685D1-977E-4489-9874-6C9A9A7A48AD}" type="pres">
      <dgm:prSet presAssocID="{EAF21CF3-46B9-4D3C-8911-D8B02E6AB462}" presName="dummy" presStyleCnt="0"/>
      <dgm:spPr/>
    </dgm:pt>
    <dgm:pt modelId="{B26C8BDD-608C-49F9-9CE6-C0CA4A4F566B}" type="pres">
      <dgm:prSet presAssocID="{C9E2B2F2-AA07-42F7-8073-6F65174FEB46}" presName="sibTrans" presStyleLbl="sibTrans2D1" presStyleIdx="1" presStyleCnt="3" custScaleX="265011" custScaleY="120001" custLinFactNeighborX="41160" custLinFactNeighborY="-6"/>
      <dgm:spPr/>
    </dgm:pt>
    <dgm:pt modelId="{D655E89F-78F0-4262-AA9A-B4E8C71D0F76}" type="pres">
      <dgm:prSet presAssocID="{6969D1B7-1C5D-48F2-9D03-48FA1787CC16}" presName="node" presStyleLbl="node1" presStyleIdx="2" presStyleCnt="3" custScaleX="204513" custScaleY="193156" custRadScaleRad="123451" custRadScaleInc="6144">
        <dgm:presLayoutVars>
          <dgm:bulletEnabled val="1"/>
        </dgm:presLayoutVars>
      </dgm:prSet>
      <dgm:spPr/>
    </dgm:pt>
    <dgm:pt modelId="{94E342C1-8453-4B1B-A131-C49745D2E7F6}" type="pres">
      <dgm:prSet presAssocID="{6969D1B7-1C5D-48F2-9D03-48FA1787CC16}" presName="dummy" presStyleCnt="0"/>
      <dgm:spPr/>
    </dgm:pt>
    <dgm:pt modelId="{D89DFCA0-D398-4F2B-9C85-1C8E5156676F}" type="pres">
      <dgm:prSet presAssocID="{4AB754FB-E9C3-4514-A185-165E331D19A8}" presName="sibTrans" presStyleLbl="sibTrans2D1" presStyleIdx="2" presStyleCnt="3" custScaleX="120125" custScaleY="121398" custLinFactNeighborX="21358" custLinFactNeighborY="13980"/>
      <dgm:spPr/>
    </dgm:pt>
  </dgm:ptLst>
  <dgm:cxnLst>
    <dgm:cxn modelId="{2C9ADE27-209F-43E3-AF09-8AC47F76CE25}" type="presOf" srcId="{85A12477-E74E-4177-99B1-193B9A5E9EA8}" destId="{945C73FA-BD78-491F-B6D0-75F333DEEE58}" srcOrd="0" destOrd="0" presId="urn:microsoft.com/office/officeart/2005/8/layout/radial6"/>
    <dgm:cxn modelId="{F3C5C55D-277F-44DC-87E8-8589F879C97A}" srcId="{85A12477-E74E-4177-99B1-193B9A5E9EA8}" destId="{E91B5362-9FC5-43B7-AD3A-B33C0606F2EA}" srcOrd="2" destOrd="0" parTransId="{D311D1F8-7621-4E57-A7BE-0366DB977CC5}" sibTransId="{0723BFD1-E85B-4F00-9222-ED3A258D4460}"/>
    <dgm:cxn modelId="{3AC85165-FD0A-449D-A851-D27665FAD628}" srcId="{85A12477-E74E-4177-99B1-193B9A5E9EA8}" destId="{978CDDEC-F7E4-4A20-9FCE-C43F41BC9A71}" srcOrd="0" destOrd="0" parTransId="{73FEB90D-A555-48CF-9A59-E72AF61A8DFA}" sibTransId="{1B5DB2F9-E291-4708-90AF-4A8B0D0C05A9}"/>
    <dgm:cxn modelId="{CB0FC14E-08DD-455F-9987-0D5FB667EACE}" type="presOf" srcId="{C9E2B2F2-AA07-42F7-8073-6F65174FEB46}" destId="{B26C8BDD-608C-49F9-9CE6-C0CA4A4F566B}" srcOrd="0" destOrd="0" presId="urn:microsoft.com/office/officeart/2005/8/layout/radial6"/>
    <dgm:cxn modelId="{C9924353-703D-4981-BC44-722892A9A7D1}" type="presOf" srcId="{FDC13647-AF9F-4207-A25F-B9BE49D856EC}" destId="{37EFDD54-4FF3-42BA-8F3A-87DA326712CB}" srcOrd="0" destOrd="0" presId="urn:microsoft.com/office/officeart/2005/8/layout/radial6"/>
    <dgm:cxn modelId="{2BDAE276-30A4-475C-8417-BD43AF5CFA63}" type="presOf" srcId="{EAF21CF3-46B9-4D3C-8911-D8B02E6AB462}" destId="{1E49F528-80FD-4845-8E12-95E8BED28EB3}" srcOrd="0" destOrd="0" presId="urn:microsoft.com/office/officeart/2005/8/layout/radial6"/>
    <dgm:cxn modelId="{2142E884-8E6C-4AC0-AA19-87A352DB209C}" type="presOf" srcId="{C44FD136-3056-452C-B500-88B80E117EF8}" destId="{ADF2A745-B2E1-48C3-8C93-F10BFE9DAA16}" srcOrd="0" destOrd="0" presId="urn:microsoft.com/office/officeart/2005/8/layout/radial6"/>
    <dgm:cxn modelId="{21BA1A8D-38D5-4E2B-BFC1-0E67B6EFFC8D}" srcId="{85A12477-E74E-4177-99B1-193B9A5E9EA8}" destId="{2FFA91E4-9746-4CD3-B82F-4A6AF78016F9}" srcOrd="1" destOrd="0" parTransId="{B153A8AB-698E-4CD2-9845-3FFAB0D775B7}" sibTransId="{ED55C40B-2F62-4EA3-A8B3-D973FDEC053D}"/>
    <dgm:cxn modelId="{BF530F94-6832-4BB2-9C7B-1810F5A3CC8D}" srcId="{978CDDEC-F7E4-4A20-9FCE-C43F41BC9A71}" destId="{FDC13647-AF9F-4207-A25F-B9BE49D856EC}" srcOrd="0" destOrd="0" parTransId="{E05501DE-2BBE-42D3-8935-34482AFB6A9E}" sibTransId="{C44FD136-3056-452C-B500-88B80E117EF8}"/>
    <dgm:cxn modelId="{0D53E895-16D9-4261-9535-C40F446D5689}" type="presOf" srcId="{6969D1B7-1C5D-48F2-9D03-48FA1787CC16}" destId="{D655E89F-78F0-4262-AA9A-B4E8C71D0F76}" srcOrd="0" destOrd="0" presId="urn:microsoft.com/office/officeart/2005/8/layout/radial6"/>
    <dgm:cxn modelId="{4C4A24A4-4FDF-41D0-B675-D03DD7FB2412}" srcId="{978CDDEC-F7E4-4A20-9FCE-C43F41BC9A71}" destId="{6969D1B7-1C5D-48F2-9D03-48FA1787CC16}" srcOrd="2" destOrd="0" parTransId="{0F8E3406-826F-47A7-A87F-783BF5E4622B}" sibTransId="{4AB754FB-E9C3-4514-A185-165E331D19A8}"/>
    <dgm:cxn modelId="{5B3512A5-69CA-4A1D-AFF8-23D672B608C8}" type="presOf" srcId="{978CDDEC-F7E4-4A20-9FCE-C43F41BC9A71}" destId="{1B7A546F-C023-41B4-9939-62CD431142CB}" srcOrd="0" destOrd="0" presId="urn:microsoft.com/office/officeart/2005/8/layout/radial6"/>
    <dgm:cxn modelId="{41F56EAE-70D9-43C6-AC63-058A323A7C9D}" type="presOf" srcId="{4AB754FB-E9C3-4514-A185-165E331D19A8}" destId="{D89DFCA0-D398-4F2B-9C85-1C8E5156676F}" srcOrd="0" destOrd="0" presId="urn:microsoft.com/office/officeart/2005/8/layout/radial6"/>
    <dgm:cxn modelId="{B2B125FD-3DF5-49B6-9FF4-9566295A666D}" srcId="{978CDDEC-F7E4-4A20-9FCE-C43F41BC9A71}" destId="{EAF21CF3-46B9-4D3C-8911-D8B02E6AB462}" srcOrd="1" destOrd="0" parTransId="{26B34A31-964D-4B2F-B738-0BB51C345A8D}" sibTransId="{C9E2B2F2-AA07-42F7-8073-6F65174FEB46}"/>
    <dgm:cxn modelId="{B282A164-B58B-4D69-BE42-743FBC008212}" type="presParOf" srcId="{945C73FA-BD78-491F-B6D0-75F333DEEE58}" destId="{1B7A546F-C023-41B4-9939-62CD431142CB}" srcOrd="0" destOrd="0" presId="urn:microsoft.com/office/officeart/2005/8/layout/radial6"/>
    <dgm:cxn modelId="{47D86F54-281C-4F40-A683-D859E333AC66}" type="presParOf" srcId="{945C73FA-BD78-491F-B6D0-75F333DEEE58}" destId="{37EFDD54-4FF3-42BA-8F3A-87DA326712CB}" srcOrd="1" destOrd="0" presId="urn:microsoft.com/office/officeart/2005/8/layout/radial6"/>
    <dgm:cxn modelId="{7D33A113-4468-44B3-991F-CA78C2A44AB9}" type="presParOf" srcId="{945C73FA-BD78-491F-B6D0-75F333DEEE58}" destId="{488397DA-A7D8-49CD-B667-47DBC3249386}" srcOrd="2" destOrd="0" presId="urn:microsoft.com/office/officeart/2005/8/layout/radial6"/>
    <dgm:cxn modelId="{78DB7EFB-1AF9-45E0-B754-D00A791677A1}" type="presParOf" srcId="{945C73FA-BD78-491F-B6D0-75F333DEEE58}" destId="{ADF2A745-B2E1-48C3-8C93-F10BFE9DAA16}" srcOrd="3" destOrd="0" presId="urn:microsoft.com/office/officeart/2005/8/layout/radial6"/>
    <dgm:cxn modelId="{9123038C-613F-4F17-88B6-7EBE2B5EFE82}" type="presParOf" srcId="{945C73FA-BD78-491F-B6D0-75F333DEEE58}" destId="{1E49F528-80FD-4845-8E12-95E8BED28EB3}" srcOrd="4" destOrd="0" presId="urn:microsoft.com/office/officeart/2005/8/layout/radial6"/>
    <dgm:cxn modelId="{536D576A-9A6C-48BF-9D68-B5E70DE79BBE}" type="presParOf" srcId="{945C73FA-BD78-491F-B6D0-75F333DEEE58}" destId="{1A6685D1-977E-4489-9874-6C9A9A7A48AD}" srcOrd="5" destOrd="0" presId="urn:microsoft.com/office/officeart/2005/8/layout/radial6"/>
    <dgm:cxn modelId="{3320A52A-7F08-43FF-9E1D-D83F4558A438}" type="presParOf" srcId="{945C73FA-BD78-491F-B6D0-75F333DEEE58}" destId="{B26C8BDD-608C-49F9-9CE6-C0CA4A4F566B}" srcOrd="6" destOrd="0" presId="urn:microsoft.com/office/officeart/2005/8/layout/radial6"/>
    <dgm:cxn modelId="{54C999CB-0044-4439-9507-4F4E7FBE3014}" type="presParOf" srcId="{945C73FA-BD78-491F-B6D0-75F333DEEE58}" destId="{D655E89F-78F0-4262-AA9A-B4E8C71D0F76}" srcOrd="7" destOrd="0" presId="urn:microsoft.com/office/officeart/2005/8/layout/radial6"/>
    <dgm:cxn modelId="{0B10710E-D8AB-4B40-9A89-89672B74BACB}" type="presParOf" srcId="{945C73FA-BD78-491F-B6D0-75F333DEEE58}" destId="{94E342C1-8453-4B1B-A131-C49745D2E7F6}" srcOrd="8" destOrd="0" presId="urn:microsoft.com/office/officeart/2005/8/layout/radial6"/>
    <dgm:cxn modelId="{B858F32D-76A3-4966-B3AA-818C8D6867F3}" type="presParOf" srcId="{945C73FA-BD78-491F-B6D0-75F333DEEE58}" destId="{D89DFCA0-D398-4F2B-9C85-1C8E5156676F}"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DFCA0-D398-4F2B-9C85-1C8E5156676F}">
      <dsp:nvSpPr>
        <dsp:cNvPr id="0" name=""/>
        <dsp:cNvSpPr/>
      </dsp:nvSpPr>
      <dsp:spPr>
        <a:xfrm>
          <a:off x="1826838" y="306548"/>
          <a:ext cx="5697295" cy="5757671"/>
        </a:xfrm>
        <a:prstGeom prst="blockArc">
          <a:avLst>
            <a:gd name="adj1" fmla="val 8435430"/>
            <a:gd name="adj2" fmla="val 19235430"/>
            <a:gd name="adj3" fmla="val 3941"/>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26C8BDD-608C-49F9-9CE6-C0CA4A4F566B}">
      <dsp:nvSpPr>
        <dsp:cNvPr id="0" name=""/>
        <dsp:cNvSpPr/>
      </dsp:nvSpPr>
      <dsp:spPr>
        <a:xfrm>
          <a:off x="-216036" y="432055"/>
          <a:ext cx="10677375" cy="4834877"/>
        </a:xfrm>
        <a:prstGeom prst="blockArc">
          <a:avLst>
            <a:gd name="adj1" fmla="val 2715586"/>
            <a:gd name="adj2" fmla="val 8657658"/>
            <a:gd name="adj3" fmla="val 4640"/>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DF2A745-B2E1-48C3-8C93-F10BFE9DAA16}">
      <dsp:nvSpPr>
        <dsp:cNvPr id="0" name=""/>
        <dsp:cNvSpPr/>
      </dsp:nvSpPr>
      <dsp:spPr>
        <a:xfrm>
          <a:off x="4066712" y="-374832"/>
          <a:ext cx="4125365" cy="5511633"/>
        </a:xfrm>
        <a:prstGeom prst="blockArc">
          <a:avLst>
            <a:gd name="adj1" fmla="val 18893276"/>
            <a:gd name="adj2" fmla="val 3999816"/>
            <a:gd name="adj3" fmla="val 464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B7A546F-C023-41B4-9939-62CD431142CB}">
      <dsp:nvSpPr>
        <dsp:cNvPr id="0" name=""/>
        <dsp:cNvSpPr/>
      </dsp:nvSpPr>
      <dsp:spPr>
        <a:xfrm>
          <a:off x="1582869" y="2325564"/>
          <a:ext cx="6306246" cy="1715822"/>
        </a:xfrm>
        <a:prstGeom prst="ellipse">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kumimoji="1" lang="ja-JP" altLang="en-US" sz="3600" b="1" kern="1200">
              <a:solidFill>
                <a:schemeClr val="tx1"/>
              </a:solidFill>
            </a:rPr>
            <a:t>地方自治体</a:t>
          </a:r>
          <a:endParaRPr kumimoji="1" lang="ja-JP" altLang="en-US" sz="3600" b="1" kern="1200" dirty="0">
            <a:solidFill>
              <a:schemeClr val="tx1"/>
            </a:solidFill>
          </a:endParaRPr>
        </a:p>
      </dsp:txBody>
      <dsp:txXfrm>
        <a:off x="2506397" y="2576840"/>
        <a:ext cx="4459190" cy="1213270"/>
      </dsp:txXfrm>
    </dsp:sp>
    <dsp:sp modelId="{37EFDD54-4FF3-42BA-8F3A-87DA326712CB}">
      <dsp:nvSpPr>
        <dsp:cNvPr id="0" name=""/>
        <dsp:cNvSpPr/>
      </dsp:nvSpPr>
      <dsp:spPr>
        <a:xfrm>
          <a:off x="3302059" y="-392947"/>
          <a:ext cx="4313128" cy="2878902"/>
        </a:xfrm>
        <a:prstGeom prst="ellipse">
          <a:avLst/>
        </a:prstGeom>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solidFill>
                <a:schemeClr val="tx1"/>
              </a:solidFill>
            </a:rPr>
            <a:t>技　術（道具）</a:t>
          </a:r>
          <a:endParaRPr lang="en-US" altLang="ja-JP" sz="2000" b="1" kern="1200" dirty="0">
            <a:solidFill>
              <a:schemeClr val="tx1"/>
            </a:solidFill>
          </a:endParaRPr>
        </a:p>
        <a:p>
          <a:pPr marL="0" lvl="0" indent="0" algn="ctr" defTabSz="889000">
            <a:lnSpc>
              <a:spcPct val="90000"/>
            </a:lnSpc>
            <a:spcBef>
              <a:spcPct val="0"/>
            </a:spcBef>
            <a:spcAft>
              <a:spcPct val="35000"/>
            </a:spcAft>
            <a:buNone/>
          </a:pPr>
          <a:r>
            <a:rPr lang="en-US" altLang="ja-JP" sz="1600" b="1" kern="1200" dirty="0">
              <a:solidFill>
                <a:schemeClr val="tx1"/>
              </a:solidFill>
            </a:rPr>
            <a:t>CM</a:t>
          </a:r>
          <a:r>
            <a:rPr lang="ja-JP" altLang="en-US" sz="1600" b="1" kern="1200" dirty="0">
              <a:solidFill>
                <a:schemeClr val="tx1"/>
              </a:solidFill>
            </a:rPr>
            <a:t>、</a:t>
          </a:r>
          <a:r>
            <a:rPr lang="en-US" altLang="ja-JP" sz="1600" b="1" kern="1200" dirty="0">
              <a:solidFill>
                <a:schemeClr val="tx1"/>
              </a:solidFill>
            </a:rPr>
            <a:t>DB</a:t>
          </a:r>
          <a:r>
            <a:rPr lang="ja-JP" altLang="en-US" sz="1600" b="1" kern="1200" dirty="0">
              <a:solidFill>
                <a:schemeClr val="tx1"/>
              </a:solidFill>
            </a:rPr>
            <a:t>、</a:t>
          </a:r>
          <a:r>
            <a:rPr lang="en-US" altLang="ja-JP" sz="1600" b="1" kern="1200" dirty="0">
              <a:solidFill>
                <a:schemeClr val="tx1"/>
              </a:solidFill>
            </a:rPr>
            <a:t>PPP/PFI</a:t>
          </a:r>
          <a:r>
            <a:rPr lang="ja-JP" altLang="en-US" sz="1600" b="1" kern="1200" dirty="0">
              <a:solidFill>
                <a:schemeClr val="tx1"/>
              </a:solidFill>
            </a:rPr>
            <a:t>、包括管理</a:t>
          </a:r>
          <a:endParaRPr lang="en-US" altLang="ja-JP" sz="1600" b="1" kern="1200" dirty="0">
            <a:solidFill>
              <a:schemeClr val="tx1"/>
            </a:solidFill>
          </a:endParaRPr>
        </a:p>
        <a:p>
          <a:pPr marL="0" lvl="0" indent="0" algn="ctr" defTabSz="889000">
            <a:lnSpc>
              <a:spcPct val="90000"/>
            </a:lnSpc>
            <a:spcBef>
              <a:spcPct val="0"/>
            </a:spcBef>
            <a:spcAft>
              <a:spcPct val="35000"/>
            </a:spcAft>
            <a:buNone/>
          </a:pPr>
          <a:r>
            <a:rPr lang="en-US" altLang="ja-JP" sz="1600" b="1" kern="1200" dirty="0">
              <a:solidFill>
                <a:schemeClr val="tx1"/>
              </a:solidFill>
            </a:rPr>
            <a:t>IOT</a:t>
          </a:r>
          <a:r>
            <a:rPr lang="ja-JP" altLang="en-US" sz="1600" b="1" kern="1200" dirty="0">
              <a:solidFill>
                <a:schemeClr val="tx1"/>
              </a:solidFill>
            </a:rPr>
            <a:t>技術、</a:t>
          </a:r>
          <a:r>
            <a:rPr lang="en-US" altLang="ja-JP" sz="1600" b="1" kern="1200" dirty="0">
              <a:solidFill>
                <a:schemeClr val="tx1"/>
              </a:solidFill>
            </a:rPr>
            <a:t>DX</a:t>
          </a:r>
          <a:r>
            <a:rPr lang="ja-JP" altLang="en-US" sz="1600" b="1" kern="1200" dirty="0">
              <a:solidFill>
                <a:schemeClr val="tx1"/>
              </a:solidFill>
            </a:rPr>
            <a:t>、</a:t>
          </a:r>
          <a:r>
            <a:rPr lang="en-US" altLang="ja-JP" sz="1600" b="1" kern="1200" dirty="0">
              <a:solidFill>
                <a:schemeClr val="tx1"/>
              </a:solidFill>
            </a:rPr>
            <a:t>BIM/CIM</a:t>
          </a:r>
          <a:r>
            <a:rPr lang="ja-JP" altLang="en-US" sz="1600" b="1" kern="1200" dirty="0">
              <a:solidFill>
                <a:schemeClr val="tx1"/>
              </a:solidFill>
            </a:rPr>
            <a:t>、</a:t>
          </a:r>
          <a:r>
            <a:rPr lang="en-US" altLang="ja-JP" sz="1600" b="1" kern="1200" dirty="0">
              <a:solidFill>
                <a:schemeClr val="tx1"/>
              </a:solidFill>
            </a:rPr>
            <a:t>AI</a:t>
          </a:r>
        </a:p>
        <a:p>
          <a:pPr marL="0" lvl="0" indent="0" algn="ctr" defTabSz="889000">
            <a:lnSpc>
              <a:spcPct val="90000"/>
            </a:lnSpc>
            <a:spcBef>
              <a:spcPct val="0"/>
            </a:spcBef>
            <a:spcAft>
              <a:spcPct val="35000"/>
            </a:spcAft>
            <a:buNone/>
          </a:pPr>
          <a:r>
            <a:rPr kumimoji="1" lang="ja-JP" altLang="en-US" sz="1600" kern="1200" dirty="0">
              <a:solidFill>
                <a:schemeClr val="tx1"/>
              </a:solidFill>
            </a:rPr>
            <a:t>新技術・新工法・新材料</a:t>
          </a:r>
        </a:p>
      </dsp:txBody>
      <dsp:txXfrm>
        <a:off x="3933702" y="28658"/>
        <a:ext cx="3049842" cy="2035692"/>
      </dsp:txXfrm>
    </dsp:sp>
    <dsp:sp modelId="{1E49F528-80FD-4845-8E12-95E8BED28EB3}">
      <dsp:nvSpPr>
        <dsp:cNvPr id="0" name=""/>
        <dsp:cNvSpPr/>
      </dsp:nvSpPr>
      <dsp:spPr>
        <a:xfrm>
          <a:off x="3368742" y="3598378"/>
          <a:ext cx="2961335" cy="1298165"/>
        </a:xfrm>
        <a:prstGeom prst="ellips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kumimoji="1" lang="ja-JP" altLang="en-US" sz="5100" kern="1200" dirty="0">
              <a:solidFill>
                <a:schemeClr val="tx1"/>
              </a:solidFill>
            </a:rPr>
            <a:t>情報</a:t>
          </a:r>
        </a:p>
      </dsp:txBody>
      <dsp:txXfrm>
        <a:off x="3802419" y="3788490"/>
        <a:ext cx="2093981" cy="917941"/>
      </dsp:txXfrm>
    </dsp:sp>
    <dsp:sp modelId="{D655E89F-78F0-4262-AA9A-B4E8C71D0F76}">
      <dsp:nvSpPr>
        <dsp:cNvPr id="0" name=""/>
        <dsp:cNvSpPr/>
      </dsp:nvSpPr>
      <dsp:spPr>
        <a:xfrm>
          <a:off x="538954" y="2744433"/>
          <a:ext cx="2654916" cy="2507484"/>
        </a:xfrm>
        <a:prstGeom prst="ellipse">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solidFill>
                <a:schemeClr val="tx1"/>
              </a:solidFill>
            </a:rPr>
            <a:t>マネジメント</a:t>
          </a:r>
          <a:endParaRPr lang="en-US" altLang="ja-JP" sz="2000" b="1" kern="1200" dirty="0">
            <a:solidFill>
              <a:schemeClr val="tx1"/>
            </a:solidFill>
          </a:endParaRPr>
        </a:p>
        <a:p>
          <a:pPr marL="0" lvl="0" indent="0" algn="ctr" defTabSz="889000">
            <a:lnSpc>
              <a:spcPct val="90000"/>
            </a:lnSpc>
            <a:spcBef>
              <a:spcPct val="0"/>
            </a:spcBef>
            <a:spcAft>
              <a:spcPct val="35000"/>
            </a:spcAft>
            <a:buNone/>
          </a:pPr>
          <a:r>
            <a:rPr lang="ja-JP" altLang="en-US" sz="2000" b="1" kern="1200" dirty="0">
              <a:solidFill>
                <a:schemeClr val="tx1"/>
              </a:solidFill>
            </a:rPr>
            <a:t>（しくみ）</a:t>
          </a:r>
          <a:endParaRPr lang="en-US" altLang="ja-JP" sz="2000" b="1" kern="1200" dirty="0">
            <a:solidFill>
              <a:schemeClr val="tx1"/>
            </a:solidFill>
          </a:endParaRPr>
        </a:p>
        <a:p>
          <a:pPr marL="0" lvl="0" indent="0" algn="ctr" defTabSz="889000">
            <a:lnSpc>
              <a:spcPct val="90000"/>
            </a:lnSpc>
            <a:spcBef>
              <a:spcPct val="0"/>
            </a:spcBef>
            <a:spcAft>
              <a:spcPct val="35000"/>
            </a:spcAft>
            <a:buNone/>
          </a:pPr>
          <a:r>
            <a:rPr kumimoji="1" lang="ja-JP" altLang="en-US" sz="2000" b="1" kern="1200" dirty="0">
              <a:solidFill>
                <a:schemeClr val="tx1"/>
              </a:solidFill>
            </a:rPr>
            <a:t>ｱｾｯﾄﾏﾈｼﾞﾒﾝﾄ、</a:t>
          </a:r>
          <a:r>
            <a:rPr kumimoji="1" lang="en-US" altLang="ja-JP" sz="2000" b="1" kern="1200" dirty="0">
              <a:solidFill>
                <a:schemeClr val="tx1"/>
              </a:solidFill>
            </a:rPr>
            <a:t>PPP/PFI</a:t>
          </a:r>
          <a:r>
            <a:rPr kumimoji="1" lang="ja-JP" altLang="en-US" sz="2000" b="1" kern="1200" dirty="0">
              <a:solidFill>
                <a:schemeClr val="tx1"/>
              </a:solidFill>
            </a:rPr>
            <a:t>、</a:t>
          </a:r>
          <a:endParaRPr kumimoji="1" lang="en-US" altLang="ja-JP" sz="2000" b="1" kern="1200" dirty="0">
            <a:solidFill>
              <a:schemeClr val="tx1"/>
            </a:solidFill>
          </a:endParaRPr>
        </a:p>
        <a:p>
          <a:pPr marL="0" lvl="0" indent="0" algn="ctr" defTabSz="889000">
            <a:lnSpc>
              <a:spcPct val="90000"/>
            </a:lnSpc>
            <a:spcBef>
              <a:spcPct val="0"/>
            </a:spcBef>
            <a:spcAft>
              <a:spcPct val="35000"/>
            </a:spcAft>
            <a:buNone/>
          </a:pPr>
          <a:r>
            <a:rPr kumimoji="1" lang="ja-JP" altLang="en-US" sz="2000" b="1" kern="1200" dirty="0">
              <a:solidFill>
                <a:schemeClr val="tx1"/>
              </a:solidFill>
            </a:rPr>
            <a:t>包括管理</a:t>
          </a:r>
        </a:p>
      </dsp:txBody>
      <dsp:txXfrm>
        <a:off x="927757" y="3111646"/>
        <a:ext cx="1877310" cy="177305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0.59649</cdr:x>
      <cdr:y>0.5119</cdr:y>
    </cdr:from>
    <cdr:to>
      <cdr:x>0.70788</cdr:x>
      <cdr:y>0.58333</cdr:y>
    </cdr:to>
    <cdr:sp macro="" textlink="">
      <cdr:nvSpPr>
        <cdr:cNvPr id="2" name="テキスト ボックス 1">
          <a:extLst xmlns:a="http://schemas.openxmlformats.org/drawingml/2006/main">
            <a:ext uri="{FF2B5EF4-FFF2-40B4-BE49-F238E27FC236}">
              <a16:creationId xmlns:a16="http://schemas.microsoft.com/office/drawing/2014/main" id="{679EC2B2-5E95-42A7-A0BC-F2AA5D71F645}"/>
            </a:ext>
          </a:extLst>
        </cdr:cNvPr>
        <cdr:cNvSpPr txBox="1"/>
      </cdr:nvSpPr>
      <cdr:spPr>
        <a:xfrm xmlns:a="http://schemas.openxmlformats.org/drawingml/2006/main">
          <a:off x="4896544" y="3096344"/>
          <a:ext cx="914400"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2000" dirty="0"/>
            <a:t>民生費</a:t>
          </a:r>
        </a:p>
      </cdr:txBody>
    </cdr:sp>
  </cdr:relSizeAnchor>
  <cdr:relSizeAnchor xmlns:cdr="http://schemas.openxmlformats.org/drawingml/2006/chartDrawing">
    <cdr:from>
      <cdr:x>0.44</cdr:x>
      <cdr:y>0.7415</cdr:y>
    </cdr:from>
    <cdr:to>
      <cdr:x>0.55139</cdr:x>
      <cdr:y>0.89267</cdr:y>
    </cdr:to>
    <cdr:sp macro="" textlink="">
      <cdr:nvSpPr>
        <cdr:cNvPr id="3" name="テキスト ボックス 2">
          <a:extLst xmlns:a="http://schemas.openxmlformats.org/drawingml/2006/main">
            <a:ext uri="{FF2B5EF4-FFF2-40B4-BE49-F238E27FC236}">
              <a16:creationId xmlns:a16="http://schemas.microsoft.com/office/drawing/2014/main" id="{60F9652A-B89D-4250-A8C6-A40D731BE7D0}"/>
            </a:ext>
          </a:extLst>
        </cdr:cNvPr>
        <cdr:cNvSpPr txBox="1"/>
      </cdr:nvSpPr>
      <cdr:spPr>
        <a:xfrm xmlns:a="http://schemas.openxmlformats.org/drawingml/2006/main">
          <a:off x="3960440" y="5085184"/>
          <a:ext cx="1002631" cy="10367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2000" dirty="0"/>
            <a:t>土木費</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6657" cy="340469"/>
          </a:xfrm>
          <a:prstGeom prst="rect">
            <a:avLst/>
          </a:prstGeom>
        </p:spPr>
        <p:txBody>
          <a:bodyPr vert="horz" lIns="91833" tIns="45917" rIns="91833" bIns="459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30349" y="0"/>
            <a:ext cx="4306657" cy="340469"/>
          </a:xfrm>
          <a:prstGeom prst="rect">
            <a:avLst/>
          </a:prstGeom>
        </p:spPr>
        <p:txBody>
          <a:bodyPr vert="horz" lIns="91833" tIns="45917" rIns="91833" bIns="45917" rtlCol="0"/>
          <a:lstStyle>
            <a:lvl1pPr algn="r">
              <a:defRPr sz="1200"/>
            </a:lvl1pPr>
          </a:lstStyle>
          <a:p>
            <a:fld id="{76E59788-07DE-4976-9FCC-E5DBE7526B65}" type="datetimeFigureOut">
              <a:rPr kumimoji="1" lang="ja-JP" altLang="en-US" smtClean="0"/>
              <a:t>2021/3/3</a:t>
            </a:fld>
            <a:endParaRPr kumimoji="1" lang="ja-JP" altLang="en-US"/>
          </a:p>
        </p:txBody>
      </p:sp>
      <p:sp>
        <p:nvSpPr>
          <p:cNvPr id="4" name="フッター プレースホルダー 3"/>
          <p:cNvSpPr>
            <a:spLocks noGrp="1"/>
          </p:cNvSpPr>
          <p:nvPr>
            <p:ph type="ftr" sz="quarter" idx="2"/>
          </p:nvPr>
        </p:nvSpPr>
        <p:spPr>
          <a:xfrm>
            <a:off x="0" y="6465640"/>
            <a:ext cx="4306657" cy="340469"/>
          </a:xfrm>
          <a:prstGeom prst="rect">
            <a:avLst/>
          </a:prstGeom>
        </p:spPr>
        <p:txBody>
          <a:bodyPr vert="horz" lIns="91833" tIns="45917" rIns="91833" bIns="459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30349" y="6465640"/>
            <a:ext cx="4306657" cy="340469"/>
          </a:xfrm>
          <a:prstGeom prst="rect">
            <a:avLst/>
          </a:prstGeom>
        </p:spPr>
        <p:txBody>
          <a:bodyPr vert="horz" lIns="91833" tIns="45917" rIns="91833" bIns="45917" rtlCol="0" anchor="b"/>
          <a:lstStyle>
            <a:lvl1pPr algn="r">
              <a:defRPr sz="1200"/>
            </a:lvl1pPr>
          </a:lstStyle>
          <a:p>
            <a:fld id="{A2FA2AB9-A85C-49C8-9843-4A351ACE6611}" type="slidenum">
              <a:rPr kumimoji="1" lang="ja-JP" altLang="en-US" smtClean="0"/>
              <a:t>‹#›</a:t>
            </a:fld>
            <a:endParaRPr kumimoji="1" lang="ja-JP" altLang="en-US"/>
          </a:p>
        </p:txBody>
      </p:sp>
    </p:spTree>
    <p:extLst>
      <p:ext uri="{BB962C8B-B14F-4D97-AF65-F5344CB8AC3E}">
        <p14:creationId xmlns:p14="http://schemas.microsoft.com/office/powerpoint/2010/main" val="517020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7047" cy="340360"/>
          </a:xfrm>
          <a:prstGeom prst="rect">
            <a:avLst/>
          </a:prstGeom>
        </p:spPr>
        <p:txBody>
          <a:bodyPr vert="horz" lIns="91833" tIns="45917" rIns="91833" bIns="45917"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992" y="0"/>
            <a:ext cx="4307047" cy="340360"/>
          </a:xfrm>
          <a:prstGeom prst="rect">
            <a:avLst/>
          </a:prstGeom>
        </p:spPr>
        <p:txBody>
          <a:bodyPr vert="horz" lIns="91833" tIns="45917" rIns="91833" bIns="45917" rtlCol="0"/>
          <a:lstStyle>
            <a:lvl1pPr algn="r">
              <a:defRPr sz="1200"/>
            </a:lvl1pPr>
          </a:lstStyle>
          <a:p>
            <a:fld id="{00014E37-C240-4A5D-8D54-7CDCEBCFE876}" type="datetimeFigureOut">
              <a:rPr kumimoji="1" lang="ja-JP" altLang="en-US" smtClean="0"/>
              <a:t>2021/3/3</a:t>
            </a:fld>
            <a:endParaRPr kumimoji="1" lang="ja-JP" altLang="en-US"/>
          </a:p>
        </p:txBody>
      </p:sp>
      <p:sp>
        <p:nvSpPr>
          <p:cNvPr id="4" name="スライド イメージ プレースホルダー 3"/>
          <p:cNvSpPr>
            <a:spLocks noGrp="1" noRot="1" noChangeAspect="1"/>
          </p:cNvSpPr>
          <p:nvPr>
            <p:ph type="sldImg" idx="2"/>
          </p:nvPr>
        </p:nvSpPr>
        <p:spPr>
          <a:xfrm>
            <a:off x="3268663" y="511175"/>
            <a:ext cx="3402012" cy="2551113"/>
          </a:xfrm>
          <a:prstGeom prst="rect">
            <a:avLst/>
          </a:prstGeom>
          <a:noFill/>
          <a:ln w="12700">
            <a:solidFill>
              <a:prstClr val="black"/>
            </a:solidFill>
          </a:ln>
        </p:spPr>
        <p:txBody>
          <a:bodyPr vert="horz" lIns="91833" tIns="45917" rIns="91833" bIns="45917" rtlCol="0" anchor="ctr"/>
          <a:lstStyle/>
          <a:p>
            <a:endParaRPr lang="ja-JP" altLang="en-US"/>
          </a:p>
        </p:txBody>
      </p:sp>
      <p:sp>
        <p:nvSpPr>
          <p:cNvPr id="5" name="ノート プレースホルダー 4"/>
          <p:cNvSpPr>
            <a:spLocks noGrp="1"/>
          </p:cNvSpPr>
          <p:nvPr>
            <p:ph type="body" sz="quarter" idx="3"/>
          </p:nvPr>
        </p:nvSpPr>
        <p:spPr>
          <a:xfrm>
            <a:off x="993934" y="3233420"/>
            <a:ext cx="7951470" cy="3063240"/>
          </a:xfrm>
          <a:prstGeom prst="rect">
            <a:avLst/>
          </a:prstGeom>
        </p:spPr>
        <p:txBody>
          <a:bodyPr vert="horz" lIns="91833" tIns="45917" rIns="91833" bIns="459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465659"/>
            <a:ext cx="4307047" cy="340360"/>
          </a:xfrm>
          <a:prstGeom prst="rect">
            <a:avLst/>
          </a:prstGeom>
        </p:spPr>
        <p:txBody>
          <a:bodyPr vert="horz" lIns="91833" tIns="45917" rIns="91833" bIns="459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992" y="6465659"/>
            <a:ext cx="4307047" cy="340360"/>
          </a:xfrm>
          <a:prstGeom prst="rect">
            <a:avLst/>
          </a:prstGeom>
        </p:spPr>
        <p:txBody>
          <a:bodyPr vert="horz" lIns="91833" tIns="45917" rIns="91833" bIns="45917" rtlCol="0" anchor="b"/>
          <a:lstStyle>
            <a:lvl1pPr algn="r">
              <a:defRPr sz="1200"/>
            </a:lvl1pPr>
          </a:lstStyle>
          <a:p>
            <a:fld id="{0FA0D7FB-34D8-412F-80F8-B2B07250E8BF}" type="slidenum">
              <a:rPr kumimoji="1" lang="ja-JP" altLang="en-US" smtClean="0"/>
              <a:t>‹#›</a:t>
            </a:fld>
            <a:endParaRPr kumimoji="1" lang="ja-JP" altLang="en-US"/>
          </a:p>
        </p:txBody>
      </p:sp>
    </p:spTree>
    <p:extLst>
      <p:ext uri="{BB962C8B-B14F-4D97-AF65-F5344CB8AC3E}">
        <p14:creationId xmlns:p14="http://schemas.microsoft.com/office/powerpoint/2010/main" val="3155887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1371600" y="1143000"/>
            <a:ext cx="4114800" cy="3086100"/>
          </a:xfrm>
          <a:ln/>
        </p:spPr>
      </p:sp>
      <p:sp>
        <p:nvSpPr>
          <p:cNvPr id="235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charset="0"/>
              </a:rPr>
              <a:t>重要橋梁は、</a:t>
            </a:r>
          </a:p>
          <a:p>
            <a:r>
              <a:rPr lang="ja-JP" altLang="en-US" dirty="0">
                <a:latin typeface="Arial" charset="0"/>
              </a:rPr>
              <a:t>　大規模な河川（国土交通省直轄の１級河川およびその上流）に架かる橋</a:t>
            </a:r>
          </a:p>
          <a:p>
            <a:r>
              <a:rPr lang="ja-JP" altLang="en-US" dirty="0">
                <a:latin typeface="Arial" charset="0"/>
              </a:rPr>
              <a:t>　　神通川　　神通大橋（旧橋、新橋）　新保大橋、新婦大橋、神峡橋、寺津橋、観光橋、吉野橋など</a:t>
            </a:r>
          </a:p>
          <a:p>
            <a:r>
              <a:rPr lang="ja-JP" altLang="en-US" dirty="0">
                <a:latin typeface="Arial" charset="0"/>
              </a:rPr>
              <a:t>　　常願時　　雷鳥大橋</a:t>
            </a:r>
          </a:p>
          <a:p>
            <a:r>
              <a:rPr lang="ja-JP" altLang="en-US" dirty="0">
                <a:latin typeface="Arial" charset="0"/>
              </a:rPr>
              <a:t>　　井田川　　高田橋　祢比川橋、宮神橋、新井田橋、坂のまち大橋、八尾大橋など</a:t>
            </a:r>
          </a:p>
          <a:p>
            <a:r>
              <a:rPr lang="ja-JP" altLang="en-US" dirty="0">
                <a:latin typeface="Arial" charset="0"/>
              </a:rPr>
              <a:t>　　熊野川　　八幡橋、友杉橋、任海橋、黒牧橋、文殊寺橋、小俣２号橋　</a:t>
            </a:r>
          </a:p>
          <a:p>
            <a:r>
              <a:rPr lang="ja-JP" altLang="en-US" dirty="0">
                <a:latin typeface="Arial" charset="0"/>
              </a:rPr>
              <a:t>　中規模な河川（県管理、市管理河川などの１級河川から普通河川）に架かる橋</a:t>
            </a:r>
          </a:p>
          <a:p>
            <a:r>
              <a:rPr lang="ja-JP" altLang="en-US" dirty="0">
                <a:latin typeface="Arial" charset="0"/>
              </a:rPr>
              <a:t>　　いたち川　千歳橋、八田橋、大平橋、新四ツ屋橋など</a:t>
            </a:r>
          </a:p>
          <a:p>
            <a:r>
              <a:rPr lang="ja-JP" altLang="en-US" dirty="0">
                <a:latin typeface="Arial" charset="0"/>
              </a:rPr>
              <a:t>　　松　　川　安住橋、塩倉橋、華明橋など</a:t>
            </a:r>
          </a:p>
          <a:p>
            <a:r>
              <a:rPr lang="en-US" altLang="ja-JP" dirty="0">
                <a:latin typeface="Arial" charset="0"/>
              </a:rPr>
              <a:t>JR</a:t>
            </a:r>
            <a:r>
              <a:rPr lang="ja-JP" altLang="en-US" dirty="0" err="1">
                <a:latin typeface="Arial" charset="0"/>
              </a:rPr>
              <a:t>、</a:t>
            </a:r>
            <a:r>
              <a:rPr lang="ja-JP" altLang="en-US" dirty="0">
                <a:latin typeface="Arial" charset="0"/>
              </a:rPr>
              <a:t>地鉄の跨線橋として、妙川寺跨線橋、開発陸橋</a:t>
            </a:r>
          </a:p>
          <a:p>
            <a:r>
              <a:rPr lang="ja-JP" altLang="en-US" dirty="0">
                <a:latin typeface="Arial" charset="0"/>
              </a:rPr>
              <a:t>跨道橋として　国道４１号に紅葉橋、北陸自動車道に呉羽橋などがある。</a:t>
            </a:r>
          </a:p>
          <a:p>
            <a:endParaRPr lang="ja-JP" altLang="en-US" dirty="0">
              <a:latin typeface="Arial" charset="0"/>
            </a:endParaRPr>
          </a:p>
          <a:p>
            <a:r>
              <a:rPr lang="ja-JP" altLang="en-US" dirty="0">
                <a:latin typeface="Arial" charset="0"/>
              </a:rPr>
              <a:t>１００ｍ以上（長大橋）　宿坊大橋、神通大橋（新、旧）、新保大橋、高田橋</a:t>
            </a:r>
          </a:p>
          <a:p>
            <a:r>
              <a:rPr lang="ja-JP" altLang="en-US" dirty="0">
                <a:latin typeface="Arial" charset="0"/>
              </a:rPr>
              <a:t>　　１００ｍ以上の橋は実は殆どが県施工で後に市道へ移管されたもの。</a:t>
            </a:r>
          </a:p>
          <a:p>
            <a:r>
              <a:rPr lang="ja-JP" altLang="en-US" dirty="0">
                <a:latin typeface="Arial" charset="0"/>
              </a:rPr>
              <a:t>　　富山市施工　高田橋</a:t>
            </a:r>
          </a:p>
          <a:p>
            <a:endParaRPr lang="ja-JP" altLang="en-US" dirty="0">
              <a:latin typeface="Arial" charset="0"/>
            </a:endParaRPr>
          </a:p>
          <a:p>
            <a:r>
              <a:rPr lang="ja-JP" altLang="en-US" dirty="0">
                <a:latin typeface="Arial" charset="0"/>
              </a:rPr>
              <a:t>５０以上１００未満　永代橋、八幡橋、木場橋</a:t>
            </a:r>
          </a:p>
          <a:p>
            <a:r>
              <a:rPr lang="ja-JP" altLang="en-US" dirty="0">
                <a:latin typeface="Arial" charset="0"/>
              </a:rPr>
              <a:t>５０未満　塩倉橋、安住橋、千歳橋、八田橋</a:t>
            </a:r>
          </a:p>
          <a:p>
            <a:endParaRPr lang="ja-JP" altLang="en-US" dirty="0">
              <a:latin typeface="Arial" charset="0"/>
            </a:endParaRPr>
          </a:p>
          <a:p>
            <a:r>
              <a:rPr lang="ja-JP" altLang="en-US" dirty="0">
                <a:latin typeface="Arial" charset="0"/>
              </a:rPr>
              <a:t>小規模橋梁は１００％が河川、用排水路に架かる。</a:t>
            </a:r>
          </a:p>
        </p:txBody>
      </p:sp>
    </p:spTree>
    <p:extLst>
      <p:ext uri="{BB962C8B-B14F-4D97-AF65-F5344CB8AC3E}">
        <p14:creationId xmlns:p14="http://schemas.microsoft.com/office/powerpoint/2010/main" val="112169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a:ln/>
        </p:spPr>
      </p:sp>
      <p:sp>
        <p:nvSpPr>
          <p:cNvPr id="3686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itchFamily="18" charset="0"/>
            </a:endParaRPr>
          </a:p>
        </p:txBody>
      </p:sp>
      <p:sp>
        <p:nvSpPr>
          <p:cNvPr id="3686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41408" indent="-285033" eaLnBrk="0" hangingPunct="0">
              <a:spcBef>
                <a:spcPct val="30000"/>
              </a:spcBef>
              <a:defRPr kumimoji="1" sz="1200">
                <a:solidFill>
                  <a:schemeClr val="tx1"/>
                </a:solidFill>
                <a:latin typeface="Times New Roman" pitchFamily="18" charset="0"/>
                <a:ea typeface="ＭＳ Ｐ明朝" pitchFamily="18" charset="-128"/>
              </a:defRPr>
            </a:lvl2pPr>
            <a:lvl3pPr marL="1141735" indent="-227386" eaLnBrk="0" hangingPunct="0">
              <a:spcBef>
                <a:spcPct val="30000"/>
              </a:spcBef>
              <a:defRPr kumimoji="1" sz="1200">
                <a:solidFill>
                  <a:schemeClr val="tx1"/>
                </a:solidFill>
                <a:latin typeface="Times New Roman" pitchFamily="18" charset="0"/>
                <a:ea typeface="ＭＳ Ｐ明朝" pitchFamily="18" charset="-128"/>
              </a:defRPr>
            </a:lvl3pPr>
            <a:lvl4pPr marL="1599710" indent="-227386" eaLnBrk="0" hangingPunct="0">
              <a:spcBef>
                <a:spcPct val="30000"/>
              </a:spcBef>
              <a:defRPr kumimoji="1" sz="1200">
                <a:solidFill>
                  <a:schemeClr val="tx1"/>
                </a:solidFill>
                <a:latin typeface="Times New Roman" pitchFamily="18" charset="0"/>
                <a:ea typeface="ＭＳ Ｐ明朝" pitchFamily="18" charset="-128"/>
              </a:defRPr>
            </a:lvl4pPr>
            <a:lvl5pPr marL="2056084" indent="-227386" eaLnBrk="0" hangingPunct="0">
              <a:spcBef>
                <a:spcPct val="30000"/>
              </a:spcBef>
              <a:defRPr kumimoji="1" sz="1200">
                <a:solidFill>
                  <a:schemeClr val="tx1"/>
                </a:solidFill>
                <a:latin typeface="Times New Roman" pitchFamily="18" charset="0"/>
                <a:ea typeface="ＭＳ Ｐ明朝" pitchFamily="18" charset="-128"/>
              </a:defRPr>
            </a:lvl5pPr>
            <a:lvl6pPr marL="2517261" indent="-22738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8439" indent="-22738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9617" indent="-22738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00794" indent="-22738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defTabSz="922355" eaLnBrk="1" hangingPunct="1">
              <a:spcBef>
                <a:spcPct val="0"/>
              </a:spcBef>
            </a:pPr>
            <a:fld id="{34046843-ED5F-4FD2-AA9D-64EB96301488}" type="slidenum">
              <a:rPr lang="ja-JP" altLang="en-US" smtClean="0">
                <a:ea typeface="ＭＳ Ｐゴシック" pitchFamily="50" charset="-128"/>
              </a:rPr>
              <a:pPr defTabSz="922355" eaLnBrk="1" hangingPunct="1">
                <a:spcBef>
                  <a:spcPct val="0"/>
                </a:spcBef>
              </a:pPr>
              <a:t>49</a:t>
            </a:fld>
            <a:endParaRPr lang="ja-JP" altLang="en-US">
              <a:ea typeface="ＭＳ Ｐゴシック" pitchFamily="50" charset="-128"/>
            </a:endParaRPr>
          </a:p>
        </p:txBody>
      </p:sp>
    </p:spTree>
    <p:extLst>
      <p:ext uri="{BB962C8B-B14F-4D97-AF65-F5344CB8AC3E}">
        <p14:creationId xmlns:p14="http://schemas.microsoft.com/office/powerpoint/2010/main" val="2514030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4A7C7C5-B1AB-4378-AC9A-AF036CD2EA5B}" type="datetimeFigureOut">
              <a:rPr kumimoji="1" lang="ja-JP" altLang="en-US" smtClean="0"/>
              <a:t>2021/3/3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228286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4A7C7C5-B1AB-4378-AC9A-AF036CD2EA5B}" type="datetimeFigureOut">
              <a:rPr kumimoji="1" lang="ja-JP" altLang="en-US" smtClean="0"/>
              <a:t>2021/3/3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456987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4A7C7C5-B1AB-4378-AC9A-AF036CD2EA5B}" type="datetimeFigureOut">
              <a:rPr kumimoji="1" lang="ja-JP" altLang="en-US" smtClean="0"/>
              <a:t>2021/3/3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486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4A7C7C5-B1AB-4378-AC9A-AF036CD2EA5B}" type="datetimeFigureOut">
              <a:rPr kumimoji="1" lang="ja-JP" altLang="en-US" smtClean="0"/>
              <a:t>2021/3/3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183891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4A7C7C5-B1AB-4378-AC9A-AF036CD2EA5B}" type="datetimeFigureOut">
              <a:rPr kumimoji="1" lang="ja-JP" altLang="en-US" smtClean="0"/>
              <a:t>2021/3/3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2985160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4A7C7C5-B1AB-4378-AC9A-AF036CD2EA5B}" type="datetimeFigureOut">
              <a:rPr kumimoji="1" lang="ja-JP" altLang="en-US" smtClean="0"/>
              <a:t>2021/3/3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3120699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4A7C7C5-B1AB-4378-AC9A-AF036CD2EA5B}" type="datetimeFigureOut">
              <a:rPr kumimoji="1" lang="ja-JP" altLang="en-US" smtClean="0"/>
              <a:t>2021/3/3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4191556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4A7C7C5-B1AB-4378-AC9A-AF036CD2EA5B}" type="datetimeFigureOut">
              <a:rPr kumimoji="1" lang="ja-JP" altLang="en-US" smtClean="0"/>
              <a:t>2021/3/3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130279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4A7C7C5-B1AB-4378-AC9A-AF036CD2EA5B}" type="datetimeFigureOut">
              <a:rPr kumimoji="1" lang="ja-JP" altLang="en-US" smtClean="0"/>
              <a:t>2021/3/3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970700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4A7C7C5-B1AB-4378-AC9A-AF036CD2EA5B}" type="datetimeFigureOut">
              <a:rPr kumimoji="1" lang="ja-JP" altLang="en-US" smtClean="0"/>
              <a:t>2021/3/3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3553652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4A7C7C5-B1AB-4378-AC9A-AF036CD2EA5B}" type="datetimeFigureOut">
              <a:rPr kumimoji="1" lang="ja-JP" altLang="en-US" smtClean="0"/>
              <a:t>2021/3/3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45321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7C7C5-B1AB-4378-AC9A-AF036CD2EA5B}" type="datetimeFigureOut">
              <a:rPr kumimoji="1" lang="ja-JP" altLang="en-US" smtClean="0"/>
              <a:t>2021/3/3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99B42-1756-4894-9698-8ECC5838FE7A}" type="slidenum">
              <a:rPr kumimoji="1" lang="ja-JP" altLang="en-US" smtClean="0"/>
              <a:t>‹#›</a:t>
            </a:fld>
            <a:endParaRPr kumimoji="1" lang="ja-JP" altLang="en-US"/>
          </a:p>
        </p:txBody>
      </p:sp>
    </p:spTree>
    <p:extLst>
      <p:ext uri="{BB962C8B-B14F-4D97-AF65-F5344CB8AC3E}">
        <p14:creationId xmlns:p14="http://schemas.microsoft.com/office/powerpoint/2010/main" val="31741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0.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oyama-city.local\17建設部\1730橋りょう保全\s2\課共有２\橋りょう係（管理課から移動したもの）\○富山市橋梁点検データ（重要橋梁）\080035012神通大橋（下流側）\レベル１点検\2011年度\01全景写真\3ランガ-桁側面(P1-A2)DSCF6208.jpg"/>
          <p:cNvPicPr preferRelativeResize="0">
            <a:picLocks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t="11136"/>
          <a:stretch>
            <a:fillRect/>
          </a:stretch>
        </p:blipFill>
        <p:spPr bwMode="auto">
          <a:xfrm>
            <a:off x="-24462" y="718481"/>
            <a:ext cx="9129713" cy="591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タイトル 1"/>
          <p:cNvSpPr>
            <a:spLocks noChangeArrowheads="1"/>
          </p:cNvSpPr>
          <p:nvPr/>
        </p:nvSpPr>
        <p:spPr bwMode="auto">
          <a:xfrm>
            <a:off x="107950" y="147638"/>
            <a:ext cx="89281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pitchFamily="34" charset="0"/>
                <a:ea typeface="ＭＳ Ｐゴシック" pitchFamily="50" charset="-128"/>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pitchFamily="34" charset="0"/>
                <a:ea typeface="ＭＳ Ｐゴシック" pitchFamily="50" charset="-128"/>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pitchFamily="34" charset="0"/>
                <a:ea typeface="ＭＳ Ｐゴシック" pitchFamily="50" charset="-128"/>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pitchFamily="34" charset="0"/>
                <a:ea typeface="ＭＳ Ｐゴシック" pitchFamily="50" charset="-128"/>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9pPr>
          </a:lstStyle>
          <a:p>
            <a:pPr algn="ctr" eaLnBrk="1" hangingPunct="1">
              <a:spcBef>
                <a:spcPct val="0"/>
              </a:spcBef>
              <a:buClrTx/>
              <a:buSzTx/>
              <a:buFontTx/>
              <a:buNone/>
            </a:pPr>
            <a:r>
              <a:rPr lang="ja-JP" altLang="en-US" sz="3200" dirty="0">
                <a:latin typeface="HGP創英角ﾎﾟｯﾌﾟ体" pitchFamily="50" charset="-128"/>
                <a:ea typeface="HGP創英角ﾎﾟｯﾌﾟ体" pitchFamily="50" charset="-128"/>
                <a:cs typeface="Arial" pitchFamily="34" charset="0"/>
              </a:rPr>
              <a:t>インフラを守る時代の民間資金導入事業</a:t>
            </a:r>
            <a:endParaRPr lang="en-US" altLang="ja-JP" sz="3200" dirty="0">
              <a:latin typeface="HGP創英角ﾎﾟｯﾌﾟ体" pitchFamily="50" charset="-128"/>
              <a:ea typeface="HGP創英角ﾎﾟｯﾌﾟ体" pitchFamily="50" charset="-128"/>
              <a:cs typeface="Arial" pitchFamily="34" charset="0"/>
            </a:endParaRPr>
          </a:p>
          <a:p>
            <a:pPr algn="ctr" eaLnBrk="1" hangingPunct="1">
              <a:spcBef>
                <a:spcPct val="0"/>
              </a:spcBef>
              <a:buClrTx/>
              <a:buSzTx/>
              <a:buFontTx/>
              <a:buNone/>
            </a:pPr>
            <a:r>
              <a:rPr lang="ja-JP" altLang="en-US" sz="3200" dirty="0">
                <a:latin typeface="HGP創英角ﾎﾟｯﾌﾟ体" pitchFamily="50" charset="-128"/>
                <a:ea typeface="HGP創英角ﾎﾟｯﾌﾟ体" pitchFamily="50" charset="-128"/>
                <a:cs typeface="Arial" pitchFamily="34" charset="0"/>
              </a:rPr>
              <a:t>その、課題と自治体営業のポイント</a:t>
            </a:r>
            <a:endParaRPr lang="en-US" altLang="ja-JP" sz="3200" dirty="0">
              <a:latin typeface="HGP創英角ﾎﾟｯﾌﾟ体" pitchFamily="50" charset="-128"/>
              <a:ea typeface="HGP創英角ﾎﾟｯﾌﾟ体" pitchFamily="50" charset="-128"/>
              <a:cs typeface="Arial" pitchFamily="34" charset="0"/>
            </a:endParaRPr>
          </a:p>
          <a:p>
            <a:pPr algn="ctr" eaLnBrk="1" hangingPunct="1">
              <a:spcBef>
                <a:spcPct val="0"/>
              </a:spcBef>
              <a:buClrTx/>
              <a:buSzTx/>
              <a:buFontTx/>
              <a:buNone/>
            </a:pPr>
            <a:r>
              <a:rPr lang="ja-JP" altLang="en-US" sz="3200" dirty="0">
                <a:latin typeface="HGP創英角ﾎﾟｯﾌﾟ体" pitchFamily="50" charset="-128"/>
                <a:ea typeface="HGP創英角ﾎﾟｯﾌﾟ体" pitchFamily="50" charset="-128"/>
                <a:cs typeface="Arial" pitchFamily="34" charset="0"/>
              </a:rPr>
              <a:t>　　　　　　</a:t>
            </a:r>
            <a:endParaRPr lang="en-US" altLang="ja-JP" sz="3200" dirty="0">
              <a:latin typeface="HGP創英角ﾎﾟｯﾌﾟ体" pitchFamily="50" charset="-128"/>
              <a:ea typeface="HGP創英角ﾎﾟｯﾌﾟ体" pitchFamily="50" charset="-128"/>
              <a:cs typeface="Arial" pitchFamily="34" charset="0"/>
            </a:endParaRPr>
          </a:p>
          <a:p>
            <a:pPr algn="ctr" eaLnBrk="1" hangingPunct="1">
              <a:spcBef>
                <a:spcPct val="0"/>
              </a:spcBef>
              <a:buClrTx/>
              <a:buSzTx/>
              <a:buFontTx/>
              <a:buNone/>
            </a:pPr>
            <a:r>
              <a:rPr lang="ja-JP" altLang="en-US" sz="2000" dirty="0">
                <a:latin typeface="HGP創英角ﾎﾟｯﾌﾟ体" pitchFamily="50" charset="-128"/>
                <a:ea typeface="HGP創英角ﾎﾟｯﾌﾟ体" pitchFamily="50" charset="-128"/>
                <a:cs typeface="Arial" pitchFamily="34" charset="0"/>
              </a:rPr>
              <a:t>（２０２１．</a:t>
            </a:r>
            <a:r>
              <a:rPr lang="en-US" altLang="ja-JP" sz="2000" dirty="0">
                <a:latin typeface="HGP創英角ﾎﾟｯﾌﾟ体" pitchFamily="50" charset="-128"/>
                <a:ea typeface="HGP創英角ﾎﾟｯﾌﾟ体" pitchFamily="50" charset="-128"/>
                <a:cs typeface="Arial" pitchFamily="34" charset="0"/>
              </a:rPr>
              <a:t>03</a:t>
            </a:r>
            <a:r>
              <a:rPr lang="ja-JP" altLang="en-US" sz="2000" dirty="0">
                <a:latin typeface="HGP創英角ﾎﾟｯﾌﾟ体" pitchFamily="50" charset="-128"/>
                <a:ea typeface="HGP創英角ﾎﾟｯﾌﾟ体" pitchFamily="50" charset="-128"/>
                <a:cs typeface="Arial" pitchFamily="34" charset="0"/>
              </a:rPr>
              <a:t>．</a:t>
            </a:r>
            <a:r>
              <a:rPr lang="en-US" altLang="ja-JP" sz="2000" dirty="0">
                <a:latin typeface="HGP創英角ﾎﾟｯﾌﾟ体" pitchFamily="50" charset="-128"/>
                <a:ea typeface="HGP創英角ﾎﾟｯﾌﾟ体" pitchFamily="50" charset="-128"/>
                <a:cs typeface="Arial" pitchFamily="34" charset="0"/>
              </a:rPr>
              <a:t>24</a:t>
            </a:r>
            <a:r>
              <a:rPr lang="ja-JP" altLang="en-US" sz="2000" dirty="0">
                <a:latin typeface="HGP創英角ﾎﾟｯﾌﾟ体" pitchFamily="50" charset="-128"/>
                <a:ea typeface="HGP創英角ﾎﾟｯﾌﾟ体" pitchFamily="50" charset="-128"/>
                <a:cs typeface="Arial" pitchFamily="34" charset="0"/>
              </a:rPr>
              <a:t>　）</a:t>
            </a:r>
            <a:br>
              <a:rPr lang="en-US" altLang="ja-JP" sz="2000" dirty="0">
                <a:latin typeface="HGP創英角ﾎﾟｯﾌﾟ体" pitchFamily="50" charset="-128"/>
                <a:ea typeface="HGP創英角ﾎﾟｯﾌﾟ体" pitchFamily="50" charset="-128"/>
                <a:cs typeface="Arial" pitchFamily="34" charset="0"/>
              </a:rPr>
            </a:br>
            <a:endParaRPr lang="en-US" altLang="ja-JP" sz="2000" dirty="0">
              <a:latin typeface="HGP創英角ﾎﾟｯﾌﾟ体" pitchFamily="50" charset="-128"/>
              <a:ea typeface="HGP創英角ﾎﾟｯﾌﾟ体" pitchFamily="50" charset="-128"/>
              <a:cs typeface="Arial" pitchFamily="34" charset="0"/>
            </a:endParaRPr>
          </a:p>
        </p:txBody>
      </p:sp>
      <p:sp>
        <p:nvSpPr>
          <p:cNvPr id="9220" name="Text Box 5"/>
          <p:cNvSpPr>
            <a:spLocks noChangeArrowheads="1"/>
          </p:cNvSpPr>
          <p:nvPr/>
        </p:nvSpPr>
        <p:spPr bwMode="auto">
          <a:xfrm>
            <a:off x="2051050" y="5880100"/>
            <a:ext cx="6480175"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600"/>
              </a:spcBef>
              <a:buClr>
                <a:schemeClr val="accent1"/>
              </a:buClr>
              <a:buSzPct val="76000"/>
              <a:buFont typeface="Wingdings 3" pitchFamily="18" charset="2"/>
              <a:buChar char=""/>
              <a:defRPr kumimoji="1" sz="2600">
                <a:solidFill>
                  <a:schemeClr val="tx1"/>
                </a:solidFill>
                <a:latin typeface="Gill Sans MT" pitchFamily="34" charset="0"/>
                <a:ea typeface="ＭＳ Ｐゴシック" pitchFamily="50" charset="-128"/>
              </a:defRPr>
            </a:lvl1pPr>
            <a:lvl2pPr marL="742950" indent="-285750" eaLnBrk="0" hangingPunct="0">
              <a:spcBef>
                <a:spcPts val="500"/>
              </a:spcBef>
              <a:buClr>
                <a:schemeClr val="accent2"/>
              </a:buClr>
              <a:buSzPct val="76000"/>
              <a:buFont typeface="Wingdings 3" pitchFamily="18" charset="2"/>
              <a:buChar char=""/>
              <a:defRPr kumimoji="1" sz="2300">
                <a:solidFill>
                  <a:schemeClr val="tx2"/>
                </a:solidFill>
                <a:latin typeface="Gill Sans MT" pitchFamily="34" charset="0"/>
                <a:ea typeface="ＭＳ Ｐゴシック" pitchFamily="50" charset="-128"/>
              </a:defRPr>
            </a:lvl2pPr>
            <a:lvl3pPr marL="1143000" indent="-228600" eaLnBrk="0" hangingPunct="0">
              <a:spcBef>
                <a:spcPts val="500"/>
              </a:spcBef>
              <a:buClr>
                <a:srgbClr val="BCBCBC"/>
              </a:buClr>
              <a:buSzPct val="76000"/>
              <a:buFont typeface="Wingdings 3" pitchFamily="18" charset="2"/>
              <a:buChar char=""/>
              <a:defRPr kumimoji="1" sz="2000">
                <a:solidFill>
                  <a:schemeClr val="tx1"/>
                </a:solidFill>
                <a:latin typeface="Gill Sans MT" pitchFamily="34" charset="0"/>
                <a:ea typeface="ＭＳ Ｐゴシック" pitchFamily="50" charset="-128"/>
              </a:defRPr>
            </a:lvl3pPr>
            <a:lvl4pPr marL="1600200" indent="-228600" eaLnBrk="0" hangingPunct="0">
              <a:spcBef>
                <a:spcPts val="400"/>
              </a:spcBef>
              <a:buClr>
                <a:srgbClr val="8BA2B4"/>
              </a:buClr>
              <a:buSzPct val="70000"/>
              <a:buFont typeface="Wingdings" pitchFamily="2" charset="2"/>
              <a:buChar char=""/>
              <a:defRPr kumimoji="1">
                <a:solidFill>
                  <a:schemeClr val="tx1"/>
                </a:solidFill>
                <a:latin typeface="Gill Sans MT" pitchFamily="34" charset="0"/>
                <a:ea typeface="ＭＳ Ｐゴシック" pitchFamily="50" charset="-128"/>
              </a:defRPr>
            </a:lvl4pPr>
            <a:lvl5pPr marL="2057400" indent="-228600" eaLnBrk="0" hangingPunct="0">
              <a:spcBef>
                <a:spcPts val="300"/>
              </a:spcBef>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5pPr>
            <a:lvl6pPr marL="25146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6pPr>
            <a:lvl7pPr marL="29718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7pPr>
            <a:lvl8pPr marL="34290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8pPr>
            <a:lvl9pPr marL="3886200" indent="-228600" eaLnBrk="0" fontAlgn="base" hangingPunct="0">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pitchFamily="50" charset="-128"/>
              </a:defRPr>
            </a:lvl9pPr>
          </a:lstStyle>
          <a:p>
            <a:pPr eaLnBrk="1" hangingPunct="1">
              <a:spcBef>
                <a:spcPct val="0"/>
              </a:spcBef>
              <a:buClrTx/>
              <a:buSzTx/>
              <a:buFontTx/>
              <a:buNone/>
            </a:pPr>
            <a:r>
              <a:rPr lang="ja-JP" altLang="en-US" sz="2400" b="1" dirty="0">
                <a:latin typeface="HGS創英角ﾎﾟｯﾌﾟ体" pitchFamily="50" charset="-128"/>
                <a:ea typeface="HGS創英角ﾎﾟｯﾌﾟ体" pitchFamily="50" charset="-128"/>
                <a:cs typeface="Arial" pitchFamily="34" charset="0"/>
              </a:rPr>
              <a:t>　　　　　　　　</a:t>
            </a:r>
            <a:r>
              <a:rPr lang="ja-JP" altLang="en-US" sz="2400" b="1" dirty="0">
                <a:latin typeface="富士ポップＰ"/>
                <a:ea typeface="富士ポップＰ"/>
                <a:cs typeface="Arial" pitchFamily="34" charset="0"/>
              </a:rPr>
              <a:t>富山市　政策参与　　　　　　</a:t>
            </a:r>
          </a:p>
          <a:p>
            <a:pPr eaLnBrk="1" hangingPunct="1">
              <a:spcBef>
                <a:spcPct val="0"/>
              </a:spcBef>
              <a:buClrTx/>
              <a:buSzTx/>
              <a:buFontTx/>
              <a:buNone/>
            </a:pPr>
            <a:r>
              <a:rPr lang="ja-JP" altLang="en-US" sz="2400" b="1" dirty="0">
                <a:latin typeface="富士ポップＰ"/>
                <a:ea typeface="富士ポップＰ"/>
                <a:cs typeface="Arial" pitchFamily="34" charset="0"/>
              </a:rPr>
              <a:t>　　　　　　　　　　　　　　植野　芳彦　</a:t>
            </a:r>
          </a:p>
        </p:txBody>
      </p:sp>
      <p:pic>
        <p:nvPicPr>
          <p:cNvPr id="9221"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938" y="6022975"/>
            <a:ext cx="5492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35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ja-JP" altLang="ja-JP"/>
          </a:p>
        </p:txBody>
      </p:sp>
      <p:sp>
        <p:nvSpPr>
          <p:cNvPr id="11267" name="Rectangle 3"/>
          <p:cNvSpPr>
            <a:spLocks noGrp="1" noChangeArrowheads="1"/>
          </p:cNvSpPr>
          <p:nvPr>
            <p:ph idx="1"/>
          </p:nvPr>
        </p:nvSpPr>
        <p:spPr/>
        <p:txBody>
          <a:bodyPr/>
          <a:lstStyle/>
          <a:p>
            <a:endParaRPr lang="ja-JP" altLang="ja-JP"/>
          </a:p>
        </p:txBody>
      </p:sp>
      <p:sp>
        <p:nvSpPr>
          <p:cNvPr id="11268"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a:spcBef>
                <a:spcPct val="0"/>
              </a:spcBef>
              <a:buFontTx/>
              <a:buNone/>
            </a:pPr>
            <a:fld id="{42487846-3A45-495B-9222-35E2772ABB82}" type="slidenum">
              <a:rPr kumimoji="0" lang="en-US" altLang="ja-JP" sz="1200">
                <a:latin typeface="Arial Black" pitchFamily="34" charset="0"/>
              </a:rPr>
              <a:pPr algn="r">
                <a:spcBef>
                  <a:spcPct val="0"/>
                </a:spcBef>
                <a:buFontTx/>
                <a:buNone/>
              </a:pPr>
              <a:t>10</a:t>
            </a:fld>
            <a:endParaRPr kumimoji="0" lang="en-US" altLang="ja-JP" sz="1200">
              <a:latin typeface="Arial Black" pitchFamily="34" charset="0"/>
            </a:endParaRPr>
          </a:p>
        </p:txBody>
      </p:sp>
      <p:pic>
        <p:nvPicPr>
          <p:cNvPr id="11269" name="Picture 5" descr="img-321073356-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352425"/>
            <a:ext cx="10698163" cy="756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65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番号プレースホルダー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a:spcBef>
                <a:spcPct val="0"/>
              </a:spcBef>
              <a:buFontTx/>
              <a:buNone/>
            </a:pPr>
            <a:fld id="{9E13540B-6D1B-4EFE-AA4E-8F029C560279}" type="slidenum">
              <a:rPr kumimoji="0" lang="en-US" altLang="ja-JP" sz="1200">
                <a:latin typeface="Arial Black" pitchFamily="34" charset="0"/>
              </a:rPr>
              <a:pPr algn="r">
                <a:spcBef>
                  <a:spcPct val="0"/>
                </a:spcBef>
                <a:buFontTx/>
                <a:buNone/>
              </a:pPr>
              <a:t>11</a:t>
            </a:fld>
            <a:endParaRPr kumimoji="0" lang="en-US" altLang="ja-JP" sz="1200">
              <a:latin typeface="Arial Black" pitchFamily="34" charset="0"/>
            </a:endParaRPr>
          </a:p>
        </p:txBody>
      </p:sp>
      <p:pic>
        <p:nvPicPr>
          <p:cNvPr id="12291" name="Picture 2" descr="画像 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0"/>
            <a:ext cx="9753601"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264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a:spcBef>
                <a:spcPct val="0"/>
              </a:spcBef>
              <a:buFontTx/>
              <a:buNone/>
            </a:pPr>
            <a:fld id="{2CD09069-9816-478F-A939-CF62E35B0FF0}" type="slidenum">
              <a:rPr kumimoji="0" lang="en-US" altLang="ja-JP" sz="1200">
                <a:latin typeface="Arial Black" pitchFamily="34" charset="0"/>
              </a:rPr>
              <a:pPr algn="r">
                <a:spcBef>
                  <a:spcPct val="0"/>
                </a:spcBef>
                <a:buFontTx/>
                <a:buNone/>
              </a:pPr>
              <a:t>12</a:t>
            </a:fld>
            <a:endParaRPr kumimoji="0" lang="en-US" altLang="ja-JP" sz="1200">
              <a:latin typeface="Arial Black" pitchFamily="34" charset="0"/>
            </a:endParaRPr>
          </a:p>
        </p:txBody>
      </p:sp>
      <p:pic>
        <p:nvPicPr>
          <p:cNvPr id="3" name="Picture 4"/>
          <p:cNvPicPr>
            <a:picLocks noChangeAspect="1" noChangeArrowheads="1"/>
          </p:cNvPicPr>
          <p:nvPr/>
        </p:nvPicPr>
        <p:blipFill>
          <a:blip r:embed="rId2"/>
          <a:srcRect/>
          <a:stretch>
            <a:fillRect/>
          </a:stretch>
        </p:blipFill>
        <p:spPr bwMode="auto">
          <a:xfrm>
            <a:off x="-34925" y="-17463"/>
            <a:ext cx="9213850" cy="6875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3382116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23850" y="19050"/>
            <a:ext cx="8229600" cy="733425"/>
          </a:xfrm>
        </p:spPr>
        <p:txBody>
          <a:bodyPr>
            <a:normAutofit/>
          </a:bodyPr>
          <a:lstStyle/>
          <a:p>
            <a:r>
              <a:rPr lang="ja-JP" altLang="en-US" sz="3200" dirty="0">
                <a:ea typeface="HGP創英角ﾎﾟｯﾌﾟ体" pitchFamily="50" charset="-128"/>
              </a:rPr>
              <a:t>韓国と日本の違い</a:t>
            </a:r>
          </a:p>
        </p:txBody>
      </p:sp>
      <p:sp>
        <p:nvSpPr>
          <p:cNvPr id="19460" name="Rectangle 3"/>
          <p:cNvSpPr>
            <a:spLocks noGrp="1" noChangeArrowheads="1"/>
          </p:cNvSpPr>
          <p:nvPr>
            <p:ph idx="1"/>
          </p:nvPr>
        </p:nvSpPr>
        <p:spPr>
          <a:xfrm>
            <a:off x="387350" y="752475"/>
            <a:ext cx="8424863" cy="5916885"/>
          </a:xfrm>
        </p:spPr>
        <p:txBody>
          <a:bodyPr rtlCol="0">
            <a:normAutofit fontScale="62500" lnSpcReduction="20000"/>
          </a:bodyPr>
          <a:lstStyle/>
          <a:p>
            <a:pPr fontAlgn="auto">
              <a:lnSpc>
                <a:spcPct val="90000"/>
              </a:lnSpc>
              <a:spcAft>
                <a:spcPts val="0"/>
              </a:spcAft>
              <a:buFont typeface="Arial" panose="020B0604020202020204" pitchFamily="34" charset="0"/>
              <a:buChar char="•"/>
              <a:defRPr/>
            </a:pPr>
            <a:r>
              <a:rPr lang="ja-JP" altLang="en-US" sz="2400" dirty="0">
                <a:ea typeface="HGP創英角ﾎﾟｯﾌﾟ体" pitchFamily="50" charset="-128"/>
              </a:rPr>
              <a:t>１９９０年代までは、日本をお手本に、追いつけ、追い越せ</a:t>
            </a:r>
          </a:p>
          <a:p>
            <a:pPr fontAlgn="auto">
              <a:lnSpc>
                <a:spcPct val="90000"/>
              </a:lnSpc>
              <a:spcAft>
                <a:spcPts val="0"/>
              </a:spcAft>
              <a:buFont typeface="Wingdings" pitchFamily="2" charset="2"/>
              <a:buNone/>
              <a:defRPr/>
            </a:pPr>
            <a:endParaRPr lang="ja-JP" altLang="en-US" sz="2400" dirty="0">
              <a:ea typeface="HGP創英角ﾎﾟｯﾌﾟ体" pitchFamily="50" charset="-128"/>
            </a:endParaRPr>
          </a:p>
          <a:p>
            <a:pPr fontAlgn="auto">
              <a:lnSpc>
                <a:spcPct val="90000"/>
              </a:lnSpc>
              <a:spcAft>
                <a:spcPts val="0"/>
              </a:spcAft>
              <a:buFont typeface="Wingdings" pitchFamily="2" charset="2"/>
              <a:buNone/>
              <a:defRPr/>
            </a:pPr>
            <a:endParaRPr lang="ja-JP" altLang="en-US" sz="2400" dirty="0">
              <a:ea typeface="HGP創英角ﾎﾟｯﾌﾟ体" pitchFamily="50" charset="-128"/>
            </a:endParaRPr>
          </a:p>
          <a:p>
            <a:pPr fontAlgn="auto">
              <a:lnSpc>
                <a:spcPct val="90000"/>
              </a:lnSpc>
              <a:spcAft>
                <a:spcPts val="0"/>
              </a:spcAft>
              <a:buFont typeface="Wingdings" pitchFamily="2" charset="2"/>
              <a:buNone/>
              <a:defRPr/>
            </a:pPr>
            <a:endParaRPr lang="ja-JP" altLang="en-US" sz="2400" dirty="0">
              <a:ea typeface="HGP創英角ﾎﾟｯﾌﾟ体" pitchFamily="50" charset="-128"/>
            </a:endParaRPr>
          </a:p>
          <a:p>
            <a:pPr fontAlgn="auto">
              <a:lnSpc>
                <a:spcPct val="90000"/>
              </a:lnSpc>
              <a:spcAft>
                <a:spcPts val="0"/>
              </a:spcAft>
              <a:buFont typeface="Arial" panose="020B0604020202020204" pitchFamily="34" charset="0"/>
              <a:buChar char="•"/>
              <a:defRPr/>
            </a:pPr>
            <a:endParaRPr lang="ja-JP" altLang="en-US" sz="2400" dirty="0">
              <a:ea typeface="HGP創英角ﾎﾟｯﾌﾟ体" pitchFamily="50" charset="-128"/>
            </a:endParaRPr>
          </a:p>
          <a:p>
            <a:pPr fontAlgn="auto">
              <a:lnSpc>
                <a:spcPct val="90000"/>
              </a:lnSpc>
              <a:spcAft>
                <a:spcPts val="0"/>
              </a:spcAft>
              <a:buFont typeface="Arial" panose="020B0604020202020204" pitchFamily="34" charset="0"/>
              <a:buChar char="•"/>
              <a:defRPr/>
            </a:pPr>
            <a:endParaRPr lang="ja-JP" altLang="en-US" sz="2400" dirty="0">
              <a:ea typeface="HGP創英角ﾎﾟｯﾌﾟ体" pitchFamily="50" charset="-128"/>
            </a:endParaRPr>
          </a:p>
          <a:p>
            <a:pPr fontAlgn="auto">
              <a:lnSpc>
                <a:spcPct val="90000"/>
              </a:lnSpc>
              <a:spcAft>
                <a:spcPts val="0"/>
              </a:spcAft>
              <a:buFont typeface="Arial" panose="020B0604020202020204" pitchFamily="34" charset="0"/>
              <a:buChar char="•"/>
              <a:defRPr/>
            </a:pPr>
            <a:endParaRPr lang="en-US" altLang="ja-JP" sz="2400" dirty="0">
              <a:ea typeface="HGP創英角ﾎﾟｯﾌﾟ体" pitchFamily="50" charset="-128"/>
            </a:endParaRPr>
          </a:p>
          <a:p>
            <a:pPr fontAlgn="auto">
              <a:lnSpc>
                <a:spcPct val="90000"/>
              </a:lnSpc>
              <a:spcAft>
                <a:spcPts val="0"/>
              </a:spcAft>
              <a:buFont typeface="Arial" panose="020B0604020202020204" pitchFamily="34" charset="0"/>
              <a:buChar char="•"/>
              <a:defRPr/>
            </a:pPr>
            <a:endParaRPr lang="en-US" altLang="ja-JP" sz="2400" dirty="0">
              <a:ea typeface="HGP創英角ﾎﾟｯﾌﾟ体" pitchFamily="50" charset="-128"/>
            </a:endParaRPr>
          </a:p>
          <a:p>
            <a:pPr fontAlgn="auto">
              <a:lnSpc>
                <a:spcPct val="90000"/>
              </a:lnSpc>
              <a:spcAft>
                <a:spcPts val="0"/>
              </a:spcAft>
              <a:buFont typeface="Arial" panose="020B0604020202020204" pitchFamily="34" charset="0"/>
              <a:buChar char="•"/>
              <a:defRPr/>
            </a:pPr>
            <a:endParaRPr lang="en-US" altLang="ja-JP" sz="2400" dirty="0">
              <a:ea typeface="HGP創英角ﾎﾟｯﾌﾟ体" pitchFamily="50" charset="-128"/>
            </a:endParaRPr>
          </a:p>
          <a:p>
            <a:pPr fontAlgn="auto">
              <a:lnSpc>
                <a:spcPct val="90000"/>
              </a:lnSpc>
              <a:spcAft>
                <a:spcPts val="0"/>
              </a:spcAft>
              <a:buFont typeface="Arial" panose="020B0604020202020204" pitchFamily="34" charset="0"/>
              <a:buChar char="•"/>
              <a:defRPr/>
            </a:pPr>
            <a:endParaRPr lang="en-US" altLang="ja-JP" sz="2400" dirty="0">
              <a:ea typeface="HGP創英角ﾎﾟｯﾌﾟ体" pitchFamily="50" charset="-128"/>
            </a:endParaRPr>
          </a:p>
          <a:p>
            <a:pPr fontAlgn="auto">
              <a:lnSpc>
                <a:spcPct val="90000"/>
              </a:lnSpc>
              <a:spcAft>
                <a:spcPts val="0"/>
              </a:spcAft>
              <a:buFont typeface="Arial" panose="020B0604020202020204" pitchFamily="34" charset="0"/>
              <a:buChar char="•"/>
              <a:defRPr/>
            </a:pPr>
            <a:endParaRPr lang="en-US" altLang="ja-JP" sz="2400" dirty="0">
              <a:ea typeface="HGP創英角ﾎﾟｯﾌﾟ体" pitchFamily="50" charset="-128"/>
            </a:endParaRPr>
          </a:p>
          <a:p>
            <a:pPr fontAlgn="auto">
              <a:lnSpc>
                <a:spcPct val="90000"/>
              </a:lnSpc>
              <a:spcAft>
                <a:spcPts val="0"/>
              </a:spcAft>
              <a:buFont typeface="Arial" panose="020B0604020202020204" pitchFamily="34" charset="0"/>
              <a:buChar char="•"/>
              <a:defRPr/>
            </a:pPr>
            <a:r>
              <a:rPr lang="ja-JP" altLang="en-US" dirty="0">
                <a:ea typeface="HGP創英角ﾎﾟｯﾌﾟ体" pitchFamily="50" charset="-128"/>
              </a:rPr>
              <a:t>９７年～２０００年以降</a:t>
            </a:r>
          </a:p>
          <a:p>
            <a:pPr fontAlgn="auto">
              <a:lnSpc>
                <a:spcPct val="90000"/>
              </a:lnSpc>
              <a:spcAft>
                <a:spcPts val="0"/>
              </a:spcAft>
              <a:buFont typeface="Wingdings" pitchFamily="2" charset="2"/>
              <a:buNone/>
              <a:defRPr/>
            </a:pPr>
            <a:r>
              <a:rPr lang="ja-JP" altLang="en-US" dirty="0">
                <a:ea typeface="HGP創英角ﾎﾟｯﾌﾟ体" pitchFamily="50" charset="-128"/>
              </a:rPr>
              <a:t>　　欧米の合理的制度を導入</a:t>
            </a:r>
            <a:endParaRPr lang="en-US" altLang="ja-JP" dirty="0">
              <a:ea typeface="HGP創英角ﾎﾟｯﾌﾟ体" pitchFamily="50" charset="-128"/>
            </a:endParaRPr>
          </a:p>
          <a:p>
            <a:pPr fontAlgn="auto">
              <a:lnSpc>
                <a:spcPct val="90000"/>
              </a:lnSpc>
              <a:spcAft>
                <a:spcPts val="0"/>
              </a:spcAft>
              <a:buFont typeface="Wingdings" pitchFamily="2" charset="2"/>
              <a:buNone/>
              <a:defRPr/>
            </a:pPr>
            <a:endParaRPr lang="en-US" altLang="ja-JP" dirty="0">
              <a:ea typeface="HGP創英角ﾎﾟｯﾌﾟ体" pitchFamily="50" charset="-128"/>
            </a:endParaRPr>
          </a:p>
          <a:p>
            <a:pPr fontAlgn="auto">
              <a:spcAft>
                <a:spcPts val="0"/>
              </a:spcAft>
              <a:buClr>
                <a:schemeClr val="hlink"/>
              </a:buClr>
              <a:buSzPct val="110000"/>
              <a:buFont typeface="Wingdings" pitchFamily="2" charset="2"/>
              <a:buBlip>
                <a:blip r:embed="rId2"/>
              </a:buBlip>
              <a:defRPr/>
            </a:pPr>
            <a:r>
              <a:rPr lang="ja-JP" altLang="en-US" dirty="0">
                <a:latin typeface="Tahoma" pitchFamily="34" charset="0"/>
                <a:ea typeface="HGP創英角ﾎﾟｯﾌﾟ体" pitchFamily="50" charset="-128"/>
              </a:rPr>
              <a:t>合理的な発注形態　（しくみ）</a:t>
            </a:r>
          </a:p>
          <a:p>
            <a:pPr fontAlgn="auto">
              <a:spcAft>
                <a:spcPts val="0"/>
              </a:spcAft>
              <a:buClr>
                <a:schemeClr val="hlink"/>
              </a:buClr>
              <a:buSzPct val="110000"/>
              <a:buFont typeface="Wingdings" pitchFamily="2" charset="2"/>
              <a:buBlip>
                <a:blip r:embed="rId2"/>
              </a:buBlip>
              <a:defRPr/>
            </a:pPr>
            <a:r>
              <a:rPr lang="ja-JP" altLang="en-US" dirty="0">
                <a:latin typeface="Tahoma" pitchFamily="34" charset="0"/>
                <a:ea typeface="HGP創英角ﾎﾟｯﾌﾟ体" pitchFamily="50" charset="-128"/>
              </a:rPr>
              <a:t>新たな仕組みへの挑戦心</a:t>
            </a:r>
          </a:p>
          <a:p>
            <a:pPr fontAlgn="auto">
              <a:lnSpc>
                <a:spcPct val="90000"/>
              </a:lnSpc>
              <a:spcAft>
                <a:spcPts val="0"/>
              </a:spcAft>
              <a:buFont typeface="Wingdings" pitchFamily="2" charset="2"/>
              <a:buNone/>
              <a:defRPr/>
            </a:pPr>
            <a:endParaRPr lang="en-US" altLang="ja-JP" dirty="0">
              <a:ea typeface="HGP創英角ﾎﾟｯﾌﾟ体" pitchFamily="50" charset="-128"/>
            </a:endParaRPr>
          </a:p>
          <a:p>
            <a:pPr fontAlgn="auto">
              <a:lnSpc>
                <a:spcPct val="90000"/>
              </a:lnSpc>
              <a:spcAft>
                <a:spcPts val="0"/>
              </a:spcAft>
              <a:buFont typeface="Wingdings" pitchFamily="2" charset="2"/>
              <a:buNone/>
              <a:defRPr/>
            </a:pPr>
            <a:endParaRPr lang="ja-JP" altLang="en-US" dirty="0">
              <a:ea typeface="HGP創英角ﾎﾟｯﾌﾟ体" pitchFamily="50" charset="-128"/>
            </a:endParaRPr>
          </a:p>
          <a:p>
            <a:pPr fontAlgn="auto">
              <a:lnSpc>
                <a:spcPct val="90000"/>
              </a:lnSpc>
              <a:spcAft>
                <a:spcPts val="0"/>
              </a:spcAft>
              <a:buFont typeface="Wingdings" pitchFamily="2" charset="2"/>
              <a:buNone/>
              <a:defRPr/>
            </a:pPr>
            <a:r>
              <a:rPr lang="ja-JP" altLang="en-US" dirty="0">
                <a:ea typeface="HGP創英角ﾎﾟｯﾌﾟ体" pitchFamily="50" charset="-128"/>
              </a:rPr>
              <a:t>　　イギリスでは１９８８年から、韓国でさえ２０００年に実施</a:t>
            </a:r>
            <a:endParaRPr lang="en-US" altLang="ja-JP" dirty="0">
              <a:ea typeface="HGP創英角ﾎﾟｯﾌﾟ体" pitchFamily="50" charset="-128"/>
            </a:endParaRPr>
          </a:p>
          <a:p>
            <a:pPr fontAlgn="auto">
              <a:lnSpc>
                <a:spcPct val="90000"/>
              </a:lnSpc>
              <a:spcAft>
                <a:spcPts val="0"/>
              </a:spcAft>
              <a:buFont typeface="Wingdings" pitchFamily="2" charset="2"/>
              <a:buNone/>
              <a:defRPr/>
            </a:pPr>
            <a:r>
              <a:rPr lang="ja-JP" altLang="en-US" dirty="0">
                <a:ea typeface="HGP創英角ﾎﾟｯﾌﾟ体" pitchFamily="50" charset="-128"/>
              </a:rPr>
              <a:t>　　日本では本格的インフラへの適用は未だ実行されず</a:t>
            </a:r>
            <a:endParaRPr lang="en-US" altLang="ja-JP" dirty="0">
              <a:ea typeface="HGP創英角ﾎﾟｯﾌﾟ体" pitchFamily="50" charset="-128"/>
            </a:endParaRPr>
          </a:p>
          <a:p>
            <a:pPr fontAlgn="auto">
              <a:lnSpc>
                <a:spcPct val="90000"/>
              </a:lnSpc>
              <a:spcAft>
                <a:spcPts val="0"/>
              </a:spcAft>
              <a:buFont typeface="Wingdings" pitchFamily="2" charset="2"/>
              <a:buNone/>
              <a:defRPr/>
            </a:pPr>
            <a:r>
              <a:rPr lang="ja-JP" altLang="en-US" dirty="0">
                <a:ea typeface="HGP創英角ﾎﾟｯﾌﾟ体" pitchFamily="50" charset="-128"/>
              </a:rPr>
              <a:t>　先進国からは３０年以上の遅れ</a:t>
            </a:r>
            <a:endParaRPr lang="en-US" altLang="ja-JP" dirty="0">
              <a:ea typeface="HGP創英角ﾎﾟｯﾌﾟ体" pitchFamily="50" charset="-128"/>
            </a:endParaRPr>
          </a:p>
          <a:p>
            <a:pPr fontAlgn="auto">
              <a:lnSpc>
                <a:spcPct val="90000"/>
              </a:lnSpc>
              <a:spcAft>
                <a:spcPts val="0"/>
              </a:spcAft>
              <a:buFont typeface="Wingdings" pitchFamily="2" charset="2"/>
              <a:buNone/>
              <a:defRPr/>
            </a:pPr>
            <a:r>
              <a:rPr lang="ja-JP" altLang="en-US" dirty="0">
                <a:ea typeface="HGP創英角ﾎﾟｯﾌﾟ体" pitchFamily="50" charset="-128"/>
              </a:rPr>
              <a:t>　何が、日本の建設技術は世界一なのか？</a:t>
            </a:r>
            <a:endParaRPr lang="en-US" altLang="ja-JP" dirty="0">
              <a:ea typeface="HGP創英角ﾎﾟｯﾌﾟ体" pitchFamily="50" charset="-128"/>
            </a:endParaRPr>
          </a:p>
          <a:p>
            <a:pPr fontAlgn="auto">
              <a:lnSpc>
                <a:spcPct val="90000"/>
              </a:lnSpc>
              <a:spcAft>
                <a:spcPts val="0"/>
              </a:spcAft>
              <a:buFont typeface="Wingdings" pitchFamily="2" charset="2"/>
              <a:buNone/>
              <a:defRPr/>
            </a:pPr>
            <a:r>
              <a:rPr lang="ja-JP" altLang="en-US" dirty="0">
                <a:ea typeface="HGP創英角ﾎﾟｯﾌﾟ体" pitchFamily="50" charset="-128"/>
              </a:rPr>
              <a:t>　　　　　　　　　　　　　　　　⇒大本営発表に踊らされる国民、産業界</a:t>
            </a:r>
          </a:p>
        </p:txBody>
      </p:sp>
      <p:sp>
        <p:nvSpPr>
          <p:cNvPr id="18436"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a:spcBef>
                <a:spcPct val="0"/>
              </a:spcBef>
              <a:buFontTx/>
              <a:buNone/>
            </a:pPr>
            <a:fld id="{FE10ACFC-71C7-4A28-BC80-522DF6BCB6BB}" type="slidenum">
              <a:rPr kumimoji="0" lang="en-US" altLang="ja-JP" sz="1200">
                <a:latin typeface="Arial Black" pitchFamily="34" charset="0"/>
              </a:rPr>
              <a:pPr algn="r">
                <a:spcBef>
                  <a:spcPct val="0"/>
                </a:spcBef>
                <a:buFontTx/>
                <a:buNone/>
              </a:pPr>
              <a:t>13</a:t>
            </a:fld>
            <a:endParaRPr kumimoji="0" lang="en-US" altLang="ja-JP" sz="1200">
              <a:latin typeface="Arial Black" pitchFamily="34" charset="0"/>
            </a:endParaRPr>
          </a:p>
        </p:txBody>
      </p:sp>
      <p:sp>
        <p:nvSpPr>
          <p:cNvPr id="18437" name="AutoShape 4"/>
          <p:cNvSpPr>
            <a:spLocks noChangeArrowheads="1"/>
          </p:cNvSpPr>
          <p:nvPr/>
        </p:nvSpPr>
        <p:spPr bwMode="auto">
          <a:xfrm>
            <a:off x="590550" y="1291296"/>
            <a:ext cx="7696200" cy="1600200"/>
          </a:xfrm>
          <a:prstGeom prst="irregularSeal2">
            <a:avLst/>
          </a:prstGeom>
          <a:solidFill>
            <a:srgbClr val="FF0000"/>
          </a:solidFill>
          <a:ln w="635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r>
              <a:rPr lang="ja-JP" altLang="en-US" sz="2800">
                <a:solidFill>
                  <a:srgbClr val="080912"/>
                </a:solidFill>
                <a:latin typeface="Tahoma" pitchFamily="34" charset="0"/>
                <a:ea typeface="HGP創英角ﾎﾟｯﾌﾟ体" pitchFamily="50" charset="-128"/>
              </a:rPr>
              <a:t>１９９７年の財政破綻</a:t>
            </a:r>
          </a:p>
        </p:txBody>
      </p:sp>
      <p:sp>
        <p:nvSpPr>
          <p:cNvPr id="18438" name="AutoShape 5"/>
          <p:cNvSpPr>
            <a:spLocks noChangeArrowheads="1"/>
          </p:cNvSpPr>
          <p:nvPr/>
        </p:nvSpPr>
        <p:spPr bwMode="auto">
          <a:xfrm rot="5400000">
            <a:off x="3846116" y="650081"/>
            <a:ext cx="457200" cy="13096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CC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39" name="AutoShape 6"/>
          <p:cNvSpPr>
            <a:spLocks noChangeArrowheads="1"/>
          </p:cNvSpPr>
          <p:nvPr/>
        </p:nvSpPr>
        <p:spPr bwMode="auto">
          <a:xfrm rot="5400000">
            <a:off x="3994324" y="2236652"/>
            <a:ext cx="304800" cy="13096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CC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40" name="AutoShape 7"/>
          <p:cNvSpPr>
            <a:spLocks noChangeArrowheads="1"/>
          </p:cNvSpPr>
          <p:nvPr/>
        </p:nvSpPr>
        <p:spPr bwMode="auto">
          <a:xfrm>
            <a:off x="6284913" y="2498726"/>
            <a:ext cx="2590800" cy="990600"/>
          </a:xfrm>
          <a:prstGeom prst="cloudCallout">
            <a:avLst>
              <a:gd name="adj1" fmla="val -91546"/>
              <a:gd name="adj2" fmla="val -15065"/>
            </a:avLst>
          </a:prstGeom>
          <a:solidFill>
            <a:srgbClr val="FFFF00"/>
          </a:solidFill>
          <a:ln w="635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endParaRPr lang="ja-JP" altLang="ja-JP" sz="2400">
              <a:latin typeface="Tahoma" pitchFamily="34" charset="0"/>
            </a:endParaRPr>
          </a:p>
        </p:txBody>
      </p:sp>
      <p:sp>
        <p:nvSpPr>
          <p:cNvPr id="18441" name="Text Box 8"/>
          <p:cNvSpPr txBox="1">
            <a:spLocks noChangeArrowheads="1"/>
          </p:cNvSpPr>
          <p:nvPr/>
        </p:nvSpPr>
        <p:spPr bwMode="auto">
          <a:xfrm>
            <a:off x="6799262" y="2739096"/>
            <a:ext cx="1550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spcBef>
                <a:spcPct val="0"/>
              </a:spcBef>
              <a:buFontTx/>
              <a:buNone/>
            </a:pPr>
            <a:r>
              <a:rPr lang="en-US" altLang="ja-JP" sz="2400" dirty="0">
                <a:latin typeface="HGP創英角ﾎﾟｯﾌﾟ体" pitchFamily="50" charset="-128"/>
                <a:ea typeface="HGP創英角ﾎﾟｯﾌﾟ体" pitchFamily="50" charset="-128"/>
              </a:rPr>
              <a:t>IMF</a:t>
            </a:r>
            <a:r>
              <a:rPr lang="ja-JP" altLang="en-US" sz="2400" dirty="0">
                <a:latin typeface="HGP創英角ﾎﾟｯﾌﾟ体" pitchFamily="50" charset="-128"/>
                <a:ea typeface="HGP創英角ﾎﾟｯﾌﾟ体" pitchFamily="50" charset="-128"/>
              </a:rPr>
              <a:t>の介入</a:t>
            </a:r>
          </a:p>
        </p:txBody>
      </p:sp>
    </p:spTree>
    <p:extLst>
      <p:ext uri="{BB962C8B-B14F-4D97-AF65-F5344CB8AC3E}">
        <p14:creationId xmlns:p14="http://schemas.microsoft.com/office/powerpoint/2010/main" val="2904614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Line 2">
            <a:extLst>
              <a:ext uri="{FF2B5EF4-FFF2-40B4-BE49-F238E27FC236}">
                <a16:creationId xmlns:a16="http://schemas.microsoft.com/office/drawing/2014/main" id="{41BBF606-20DF-44DF-9D13-23768D8038AF}"/>
              </a:ext>
            </a:extLst>
          </p:cNvPr>
          <p:cNvSpPr>
            <a:spLocks noChangeShapeType="1"/>
          </p:cNvSpPr>
          <p:nvPr/>
        </p:nvSpPr>
        <p:spPr bwMode="auto">
          <a:xfrm>
            <a:off x="1238298" y="2960437"/>
            <a:ext cx="6934101" cy="45567"/>
          </a:xfrm>
          <a:prstGeom prst="line">
            <a:avLst/>
          </a:prstGeom>
          <a:noFill/>
          <a:ln w="38100">
            <a:solidFill>
              <a:srgbClr val="008000"/>
            </a:solidFill>
            <a:prstDash val="lgDashDot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08" name="Rectangle 3">
            <a:extLst>
              <a:ext uri="{FF2B5EF4-FFF2-40B4-BE49-F238E27FC236}">
                <a16:creationId xmlns:a16="http://schemas.microsoft.com/office/drawing/2014/main" id="{A348E3CE-F25E-4D51-93D7-5912B3313355}"/>
              </a:ext>
            </a:extLst>
          </p:cNvPr>
          <p:cNvSpPr>
            <a:spLocks noChangeArrowheads="1"/>
          </p:cNvSpPr>
          <p:nvPr/>
        </p:nvSpPr>
        <p:spPr bwMode="auto">
          <a:xfrm>
            <a:off x="3143250" y="1723955"/>
            <a:ext cx="2374123" cy="708025"/>
          </a:xfrm>
          <a:prstGeom prst="rect">
            <a:avLst/>
          </a:prstGeom>
          <a:solidFill>
            <a:srgbClr val="FFFFFF"/>
          </a:solidFill>
          <a:ln w="3810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600" b="1" dirty="0">
                <a:latin typeface="ＭＳ Ｐゴシック" panose="020B0600070205080204" pitchFamily="50" charset="-128"/>
              </a:rPr>
              <a:t>プロジェクトプロモーター</a:t>
            </a:r>
          </a:p>
          <a:p>
            <a:pPr algn="ctr">
              <a:spcBef>
                <a:spcPct val="0"/>
              </a:spcBef>
              <a:buClrTx/>
              <a:buSzTx/>
              <a:buFontTx/>
              <a:buNone/>
            </a:pPr>
            <a:r>
              <a:rPr lang="ja-JP" altLang="en-US" sz="1600" b="1" dirty="0">
                <a:latin typeface="ＭＳ Ｐゴシック" panose="020B0600070205080204" pitchFamily="50" charset="-128"/>
              </a:rPr>
              <a:t>（官公庁・地方自治体）</a:t>
            </a:r>
          </a:p>
          <a:p>
            <a:pPr>
              <a:spcBef>
                <a:spcPct val="0"/>
              </a:spcBef>
              <a:buClrTx/>
              <a:buSzTx/>
              <a:buFontTx/>
              <a:buNone/>
            </a:pPr>
            <a:endParaRPr lang="en-US" altLang="ja-JP" sz="2400" dirty="0">
              <a:latin typeface="Times New Roman" panose="02020603050405020304" pitchFamily="18" charset="0"/>
            </a:endParaRPr>
          </a:p>
        </p:txBody>
      </p:sp>
      <p:sp>
        <p:nvSpPr>
          <p:cNvPr id="21509" name="Rectangle 4">
            <a:extLst>
              <a:ext uri="{FF2B5EF4-FFF2-40B4-BE49-F238E27FC236}">
                <a16:creationId xmlns:a16="http://schemas.microsoft.com/office/drawing/2014/main" id="{768CCBEC-CAF2-4B7A-9A1F-59A940A3D463}"/>
              </a:ext>
            </a:extLst>
          </p:cNvPr>
          <p:cNvSpPr>
            <a:spLocks noChangeArrowheads="1"/>
          </p:cNvSpPr>
          <p:nvPr/>
        </p:nvSpPr>
        <p:spPr bwMode="auto">
          <a:xfrm>
            <a:off x="3390901" y="3191141"/>
            <a:ext cx="1466850" cy="685800"/>
          </a:xfrm>
          <a:prstGeom prst="rect">
            <a:avLst/>
          </a:prstGeom>
          <a:solidFill>
            <a:srgbClr val="FF0000"/>
          </a:solidFill>
          <a:ln w="5715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400" b="1">
                <a:latin typeface="HGS創英角ﾎﾟｯﾌﾟ体" panose="040B0A00000000000000" pitchFamily="50" charset="-128"/>
                <a:ea typeface="HGS創英角ﾎﾟｯﾌﾟ体" panose="040B0A00000000000000" pitchFamily="50" charset="-128"/>
              </a:rPr>
              <a:t>コンセッション会社（</a:t>
            </a:r>
            <a:r>
              <a:rPr lang="en-US" altLang="ja-JP" sz="1400" b="1">
                <a:latin typeface="HGS創英角ﾎﾟｯﾌﾟ体" panose="040B0A00000000000000" pitchFamily="50" charset="-128"/>
                <a:ea typeface="HGS創英角ﾎﾟｯﾌﾟ体" panose="040B0A00000000000000" pitchFamily="50" charset="-128"/>
              </a:rPr>
              <a:t>SPC</a:t>
            </a:r>
            <a:r>
              <a:rPr lang="ja-JP" altLang="en-US" sz="1400" b="1">
                <a:latin typeface="HGS創英角ﾎﾟｯﾌﾟ体" panose="040B0A00000000000000" pitchFamily="50" charset="-128"/>
                <a:ea typeface="HGS創英角ﾎﾟｯﾌﾟ体" panose="040B0A00000000000000" pitchFamily="50" charset="-128"/>
              </a:rPr>
              <a:t>）</a:t>
            </a:r>
          </a:p>
          <a:p>
            <a:pPr>
              <a:spcBef>
                <a:spcPct val="0"/>
              </a:spcBef>
              <a:buClrTx/>
              <a:buSzTx/>
              <a:buFontTx/>
              <a:buNone/>
            </a:pPr>
            <a:endParaRPr lang="en-US" altLang="ja-JP" sz="1400">
              <a:latin typeface="Times New Roman" panose="02020603050405020304" pitchFamily="18" charset="0"/>
            </a:endParaRPr>
          </a:p>
        </p:txBody>
      </p:sp>
      <p:sp>
        <p:nvSpPr>
          <p:cNvPr id="21510" name="Rectangle 5">
            <a:extLst>
              <a:ext uri="{FF2B5EF4-FFF2-40B4-BE49-F238E27FC236}">
                <a16:creationId xmlns:a16="http://schemas.microsoft.com/office/drawing/2014/main" id="{3FF474D6-E9D9-4D59-ACAC-92EE56F580C6}"/>
              </a:ext>
            </a:extLst>
          </p:cNvPr>
          <p:cNvSpPr>
            <a:spLocks noChangeArrowheads="1"/>
          </p:cNvSpPr>
          <p:nvPr/>
        </p:nvSpPr>
        <p:spPr bwMode="auto">
          <a:xfrm>
            <a:off x="5136356" y="4695404"/>
            <a:ext cx="1181100" cy="342900"/>
          </a:xfrm>
          <a:prstGeom prst="rect">
            <a:avLst/>
          </a:prstGeom>
          <a:solidFill>
            <a:srgbClr val="FFFFFF"/>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000" dirty="0">
                <a:latin typeface="Times New Roman" panose="02020603050405020304" pitchFamily="18" charset="0"/>
                <a:ea typeface="ＭＳ 明朝" panose="02020609040205080304" pitchFamily="17" charset="-128"/>
              </a:rPr>
              <a:t>オペレーター</a:t>
            </a:r>
          </a:p>
          <a:p>
            <a:pPr>
              <a:spcBef>
                <a:spcPct val="0"/>
              </a:spcBef>
              <a:buClrTx/>
              <a:buSzTx/>
              <a:buFontTx/>
              <a:buNone/>
            </a:pPr>
            <a:r>
              <a:rPr lang="ja-JP" altLang="en-US" sz="1000" dirty="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dirty="0">
              <a:latin typeface="Times New Roman" panose="02020603050405020304" pitchFamily="18" charset="0"/>
            </a:endParaRPr>
          </a:p>
        </p:txBody>
      </p:sp>
      <p:sp>
        <p:nvSpPr>
          <p:cNvPr id="21511" name="Rectangle 6">
            <a:extLst>
              <a:ext uri="{FF2B5EF4-FFF2-40B4-BE49-F238E27FC236}">
                <a16:creationId xmlns:a16="http://schemas.microsoft.com/office/drawing/2014/main" id="{45EFD77A-78EF-4DB7-B5DE-BB38B08E4CA3}"/>
              </a:ext>
            </a:extLst>
          </p:cNvPr>
          <p:cNvSpPr>
            <a:spLocks noChangeArrowheads="1"/>
          </p:cNvSpPr>
          <p:nvPr/>
        </p:nvSpPr>
        <p:spPr bwMode="auto">
          <a:xfrm>
            <a:off x="6514889" y="3171615"/>
            <a:ext cx="1485900" cy="571500"/>
          </a:xfrm>
          <a:prstGeom prst="rect">
            <a:avLst/>
          </a:prstGeom>
          <a:solidFill>
            <a:srgbClr val="00FFFF"/>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000" b="1" dirty="0">
                <a:latin typeface="Century" panose="02040604050505020304" pitchFamily="18" charset="0"/>
                <a:ea typeface="ＭＳ 明朝" panose="02020609040205080304" pitchFamily="17" charset="-128"/>
              </a:rPr>
              <a:t>コンサルタント</a:t>
            </a:r>
            <a:endParaRPr lang="ja-JP" altLang="en-US" sz="1000" dirty="0">
              <a:latin typeface="Century" panose="02040604050505020304" pitchFamily="18" charset="0"/>
              <a:ea typeface="ＭＳ 明朝" panose="02020609040205080304" pitchFamily="17" charset="-128"/>
            </a:endParaRPr>
          </a:p>
          <a:p>
            <a:pPr>
              <a:spcBef>
                <a:spcPct val="0"/>
              </a:spcBef>
              <a:buClrTx/>
              <a:buSzTx/>
              <a:buFontTx/>
              <a:buNone/>
            </a:pPr>
            <a:r>
              <a:rPr lang="ja-JP" altLang="en-US" sz="1000" dirty="0">
                <a:latin typeface="Times New Roman" panose="02020603050405020304" pitchFamily="18" charset="0"/>
                <a:ea typeface="ＭＳ 明朝" panose="02020609040205080304" pitchFamily="17" charset="-128"/>
              </a:rPr>
              <a:t>（技術・財務・法務）</a:t>
            </a:r>
          </a:p>
          <a:p>
            <a:pPr>
              <a:spcBef>
                <a:spcPct val="0"/>
              </a:spcBef>
              <a:buClrTx/>
              <a:buSzTx/>
              <a:buFontTx/>
              <a:buNone/>
            </a:pPr>
            <a:r>
              <a:rPr lang="ja-JP" altLang="en-US" sz="1000" dirty="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dirty="0">
              <a:latin typeface="Times New Roman" panose="02020603050405020304" pitchFamily="18" charset="0"/>
            </a:endParaRPr>
          </a:p>
        </p:txBody>
      </p:sp>
      <p:sp>
        <p:nvSpPr>
          <p:cNvPr id="21512" name="Rectangle 7">
            <a:extLst>
              <a:ext uri="{FF2B5EF4-FFF2-40B4-BE49-F238E27FC236}">
                <a16:creationId xmlns:a16="http://schemas.microsoft.com/office/drawing/2014/main" id="{D26CEF3F-99BD-4060-8518-DE206984345C}"/>
              </a:ext>
            </a:extLst>
          </p:cNvPr>
          <p:cNvSpPr>
            <a:spLocks noChangeArrowheads="1"/>
          </p:cNvSpPr>
          <p:nvPr/>
        </p:nvSpPr>
        <p:spPr bwMode="auto">
          <a:xfrm>
            <a:off x="1047750" y="1781145"/>
            <a:ext cx="1485900" cy="685800"/>
          </a:xfrm>
          <a:prstGeom prst="rect">
            <a:avLst/>
          </a:prstGeom>
          <a:solidFill>
            <a:srgbClr val="FF9900"/>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ClrTx/>
              <a:buSzTx/>
              <a:buFontTx/>
              <a:buNone/>
            </a:pPr>
            <a:r>
              <a:rPr lang="ja-JP" altLang="en-US" sz="1000" b="1" dirty="0">
                <a:latin typeface="Century" panose="02040604050505020304" pitchFamily="18" charset="0"/>
                <a:ea typeface="ＭＳ 明朝" panose="02020609040205080304" pitchFamily="17" charset="-128"/>
              </a:rPr>
              <a:t>コンサルタント</a:t>
            </a:r>
            <a:endParaRPr lang="ja-JP" altLang="en-US" sz="1000" dirty="0">
              <a:latin typeface="Century" panose="02040604050505020304" pitchFamily="18" charset="0"/>
              <a:ea typeface="ＭＳ 明朝" panose="02020609040205080304" pitchFamily="17" charset="-128"/>
            </a:endParaRPr>
          </a:p>
          <a:p>
            <a:pPr algn="just">
              <a:spcBef>
                <a:spcPct val="0"/>
              </a:spcBef>
              <a:buClrTx/>
              <a:buSzTx/>
              <a:buFontTx/>
              <a:buNone/>
            </a:pPr>
            <a:r>
              <a:rPr lang="ja-JP" altLang="en-US" sz="1000" dirty="0">
                <a:latin typeface="Times New Roman" panose="02020603050405020304" pitchFamily="18" charset="0"/>
                <a:ea typeface="ＭＳ 明朝" panose="02020609040205080304" pitchFamily="17" charset="-128"/>
              </a:rPr>
              <a:t>（技術・財務・法務）</a:t>
            </a:r>
          </a:p>
          <a:p>
            <a:pPr algn="just">
              <a:spcBef>
                <a:spcPct val="0"/>
              </a:spcBef>
              <a:buClrTx/>
              <a:buSzTx/>
              <a:buFontTx/>
              <a:buNone/>
            </a:pPr>
            <a:r>
              <a:rPr lang="ja-JP" altLang="en-US" sz="1000" dirty="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dirty="0">
              <a:latin typeface="Times New Roman" panose="02020603050405020304" pitchFamily="18" charset="0"/>
            </a:endParaRPr>
          </a:p>
        </p:txBody>
      </p:sp>
      <p:sp>
        <p:nvSpPr>
          <p:cNvPr id="21513" name="Line 8">
            <a:extLst>
              <a:ext uri="{FF2B5EF4-FFF2-40B4-BE49-F238E27FC236}">
                <a16:creationId xmlns:a16="http://schemas.microsoft.com/office/drawing/2014/main" id="{64CC6B2B-57EC-4A5B-9161-C783C26B3627}"/>
              </a:ext>
            </a:extLst>
          </p:cNvPr>
          <p:cNvSpPr>
            <a:spLocks noChangeShapeType="1"/>
          </p:cNvSpPr>
          <p:nvPr/>
        </p:nvSpPr>
        <p:spPr bwMode="auto">
          <a:xfrm>
            <a:off x="3314700" y="3805238"/>
            <a:ext cx="0" cy="13716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14" name="Oval 9">
            <a:extLst>
              <a:ext uri="{FF2B5EF4-FFF2-40B4-BE49-F238E27FC236}">
                <a16:creationId xmlns:a16="http://schemas.microsoft.com/office/drawing/2014/main" id="{91BF232C-F70C-43BF-A373-15036F5E405B}"/>
              </a:ext>
            </a:extLst>
          </p:cNvPr>
          <p:cNvSpPr>
            <a:spLocks noChangeArrowheads="1"/>
          </p:cNvSpPr>
          <p:nvPr/>
        </p:nvSpPr>
        <p:spPr bwMode="auto">
          <a:xfrm>
            <a:off x="2374115" y="5411787"/>
            <a:ext cx="1066800" cy="457200"/>
          </a:xfrm>
          <a:prstGeom prst="ellipse">
            <a:avLst/>
          </a:prstGeom>
          <a:solidFill>
            <a:srgbClr val="FFFFFF"/>
          </a:solidFill>
          <a:ln w="9525">
            <a:solidFill>
              <a:srgbClr val="000000"/>
            </a:solidFill>
            <a:round/>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000" dirty="0">
                <a:latin typeface="Times New Roman" panose="02020603050405020304" pitchFamily="18" charset="0"/>
                <a:ea typeface="ＭＳ 明朝" panose="02020609040205080304" pitchFamily="17" charset="-128"/>
              </a:rPr>
              <a:t>設　　計</a:t>
            </a:r>
          </a:p>
          <a:p>
            <a:pPr>
              <a:spcBef>
                <a:spcPct val="0"/>
              </a:spcBef>
              <a:buClrTx/>
              <a:buSzTx/>
              <a:buFontTx/>
              <a:buNone/>
            </a:pPr>
            <a:endParaRPr lang="en-US" altLang="ja-JP" sz="2400" dirty="0">
              <a:latin typeface="Times New Roman" panose="02020603050405020304" pitchFamily="18" charset="0"/>
            </a:endParaRPr>
          </a:p>
        </p:txBody>
      </p:sp>
      <p:sp>
        <p:nvSpPr>
          <p:cNvPr id="21515" name="Oval 10">
            <a:extLst>
              <a:ext uri="{FF2B5EF4-FFF2-40B4-BE49-F238E27FC236}">
                <a16:creationId xmlns:a16="http://schemas.microsoft.com/office/drawing/2014/main" id="{439DBF10-5583-44CC-9C1A-C843ACEC940B}"/>
              </a:ext>
            </a:extLst>
          </p:cNvPr>
          <p:cNvSpPr>
            <a:spLocks noChangeArrowheads="1"/>
          </p:cNvSpPr>
          <p:nvPr/>
        </p:nvSpPr>
        <p:spPr bwMode="auto">
          <a:xfrm>
            <a:off x="5200650" y="5124798"/>
            <a:ext cx="1219200" cy="457200"/>
          </a:xfrm>
          <a:prstGeom prst="ellipse">
            <a:avLst/>
          </a:prstGeom>
          <a:solidFill>
            <a:srgbClr val="FFFFFF"/>
          </a:solidFill>
          <a:ln w="9525">
            <a:solidFill>
              <a:srgbClr val="000000"/>
            </a:solidFill>
            <a:round/>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000" dirty="0">
                <a:latin typeface="Times New Roman" panose="02020603050405020304" pitchFamily="18" charset="0"/>
                <a:ea typeface="ＭＳ 明朝" panose="02020609040205080304" pitchFamily="17" charset="-128"/>
              </a:rPr>
              <a:t>運営・管理</a:t>
            </a:r>
          </a:p>
          <a:p>
            <a:pPr>
              <a:spcBef>
                <a:spcPct val="0"/>
              </a:spcBef>
              <a:buClrTx/>
              <a:buSzTx/>
              <a:buFontTx/>
              <a:buNone/>
            </a:pPr>
            <a:endParaRPr lang="en-US" altLang="ja-JP" sz="2400" dirty="0">
              <a:latin typeface="Times New Roman" panose="02020603050405020304" pitchFamily="18" charset="0"/>
            </a:endParaRPr>
          </a:p>
        </p:txBody>
      </p:sp>
      <p:sp>
        <p:nvSpPr>
          <p:cNvPr id="21516" name="AutoShape 11">
            <a:extLst>
              <a:ext uri="{FF2B5EF4-FFF2-40B4-BE49-F238E27FC236}">
                <a16:creationId xmlns:a16="http://schemas.microsoft.com/office/drawing/2014/main" id="{29880384-5557-492E-8BB9-E12942B07AA2}"/>
              </a:ext>
            </a:extLst>
          </p:cNvPr>
          <p:cNvSpPr>
            <a:spLocks noChangeArrowheads="1"/>
          </p:cNvSpPr>
          <p:nvPr/>
        </p:nvSpPr>
        <p:spPr bwMode="auto">
          <a:xfrm>
            <a:off x="1009650" y="1067636"/>
            <a:ext cx="2057400" cy="457200"/>
          </a:xfrm>
          <a:prstGeom prst="wedgeRoundRectCallout">
            <a:avLst>
              <a:gd name="adj1" fmla="val -27250"/>
              <a:gd name="adj2" fmla="val 95139"/>
              <a:gd name="adj3" fmla="val 16667"/>
            </a:avLst>
          </a:prstGeom>
          <a:solidFill>
            <a:schemeClr val="accent4">
              <a:lumMod val="40000"/>
              <a:lumOff val="60000"/>
            </a:schemeClr>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200" b="1" dirty="0">
                <a:latin typeface="Century" panose="02040604050505020304" pitchFamily="18" charset="0"/>
                <a:ea typeface="ＭＳ 明朝" panose="02020609040205080304" pitchFamily="17" charset="-128"/>
              </a:rPr>
              <a:t>PFI</a:t>
            </a:r>
            <a:r>
              <a:rPr lang="ja-JP" altLang="en-US" sz="1200" b="1" dirty="0">
                <a:latin typeface="Century" panose="02040604050505020304" pitchFamily="18" charset="0"/>
                <a:ea typeface="ＭＳ 明朝" panose="02020609040205080304" pitchFamily="17" charset="-128"/>
              </a:rPr>
              <a:t>事業化に関する</a:t>
            </a:r>
          </a:p>
          <a:p>
            <a:pPr>
              <a:spcBef>
                <a:spcPct val="0"/>
              </a:spcBef>
              <a:buClrTx/>
              <a:buSzTx/>
              <a:buFontTx/>
              <a:buNone/>
            </a:pPr>
            <a:r>
              <a:rPr lang="en-US" altLang="ja-JP" sz="1200" b="1" dirty="0">
                <a:latin typeface="Century" panose="02040604050505020304" pitchFamily="18" charset="0"/>
                <a:ea typeface="ＭＳ 明朝" panose="02020609040205080304" pitchFamily="17" charset="-128"/>
              </a:rPr>
              <a:t>FS</a:t>
            </a:r>
            <a:r>
              <a:rPr lang="ja-JP" altLang="en-US" sz="1200" b="1" dirty="0">
                <a:latin typeface="Century" panose="02040604050505020304" pitchFamily="18" charset="0"/>
                <a:ea typeface="ＭＳ 明朝" panose="02020609040205080304" pitchFamily="17" charset="-128"/>
              </a:rPr>
              <a:t>／アドバイザリー業務</a:t>
            </a:r>
          </a:p>
          <a:p>
            <a:pPr>
              <a:spcBef>
                <a:spcPct val="0"/>
              </a:spcBef>
              <a:buClrTx/>
              <a:buSzTx/>
              <a:buFontTx/>
              <a:buNone/>
            </a:pPr>
            <a:endParaRPr lang="ja-JP" altLang="en-US" sz="1000" b="1" dirty="0">
              <a:latin typeface="Century" panose="02040604050505020304" pitchFamily="18" charset="0"/>
              <a:ea typeface="ＭＳ 明朝" panose="02020609040205080304" pitchFamily="17" charset="-128"/>
            </a:endParaRPr>
          </a:p>
          <a:p>
            <a:pPr>
              <a:spcBef>
                <a:spcPct val="0"/>
              </a:spcBef>
              <a:buClrTx/>
              <a:buSzTx/>
              <a:buFontTx/>
              <a:buNone/>
            </a:pPr>
            <a:endParaRPr lang="en-US" altLang="ja-JP" sz="2400" dirty="0">
              <a:latin typeface="Times New Roman" panose="02020603050405020304" pitchFamily="18" charset="0"/>
            </a:endParaRPr>
          </a:p>
        </p:txBody>
      </p:sp>
      <p:sp>
        <p:nvSpPr>
          <p:cNvPr id="21517" name="AutoShape 12">
            <a:extLst>
              <a:ext uri="{FF2B5EF4-FFF2-40B4-BE49-F238E27FC236}">
                <a16:creationId xmlns:a16="http://schemas.microsoft.com/office/drawing/2014/main" id="{82704862-7FE3-439A-99DF-5174988065C8}"/>
              </a:ext>
            </a:extLst>
          </p:cNvPr>
          <p:cNvSpPr>
            <a:spLocks noChangeArrowheads="1"/>
          </p:cNvSpPr>
          <p:nvPr/>
        </p:nvSpPr>
        <p:spPr bwMode="auto">
          <a:xfrm>
            <a:off x="990602" y="3934353"/>
            <a:ext cx="1495425" cy="398463"/>
          </a:xfrm>
          <a:prstGeom prst="wedgeRoundRectCallout">
            <a:avLst>
              <a:gd name="adj1" fmla="val -6690"/>
              <a:gd name="adj2" fmla="val -73505"/>
              <a:gd name="adj3" fmla="val 16667"/>
            </a:avLst>
          </a:prstGeom>
          <a:solidFill>
            <a:srgbClr val="FFFFFF"/>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000" b="1" dirty="0">
                <a:latin typeface="Century" panose="02040604050505020304" pitchFamily="18" charset="0"/>
                <a:ea typeface="ＭＳ 明朝" panose="02020609040205080304" pitchFamily="17" charset="-128"/>
              </a:rPr>
              <a:t>マネジメント業務</a:t>
            </a:r>
          </a:p>
          <a:p>
            <a:pPr>
              <a:spcBef>
                <a:spcPct val="0"/>
              </a:spcBef>
              <a:buClrTx/>
              <a:buSzTx/>
              <a:buFontTx/>
              <a:buNone/>
            </a:pPr>
            <a:r>
              <a:rPr lang="ja-JP" altLang="en-US" sz="1000" b="1" dirty="0">
                <a:latin typeface="Times New Roman" panose="02020603050405020304" pitchFamily="18" charset="0"/>
                <a:ea typeface="ＭＳ 明朝" panose="02020609040205080304" pitchFamily="17" charset="-128"/>
              </a:rPr>
              <a:t>（</a:t>
            </a:r>
            <a:r>
              <a:rPr lang="en-US" altLang="ja-JP" sz="1000" b="1" dirty="0">
                <a:latin typeface="Times New Roman" panose="02020603050405020304" pitchFamily="18" charset="0"/>
                <a:ea typeface="ＭＳ 明朝" panose="02020609040205080304" pitchFamily="17" charset="-128"/>
              </a:rPr>
              <a:t>CM</a:t>
            </a:r>
            <a:r>
              <a:rPr lang="ja-JP" altLang="en-US" sz="1000" b="1" dirty="0">
                <a:latin typeface="Times New Roman" panose="02020603050405020304" pitchFamily="18" charset="0"/>
                <a:ea typeface="ＭＳ 明朝" panose="02020609040205080304" pitchFamily="17" charset="-128"/>
              </a:rPr>
              <a:t>・</a:t>
            </a:r>
            <a:r>
              <a:rPr lang="en-US" altLang="ja-JP" sz="1000" b="1" dirty="0">
                <a:latin typeface="Times New Roman" panose="02020603050405020304" pitchFamily="18" charset="0"/>
                <a:ea typeface="ＭＳ 明朝" panose="02020609040205080304" pitchFamily="17" charset="-128"/>
              </a:rPr>
              <a:t>PM</a:t>
            </a:r>
            <a:r>
              <a:rPr lang="ja-JP" altLang="en-US" sz="1000" b="1" dirty="0">
                <a:latin typeface="Times New Roman" panose="02020603050405020304" pitchFamily="18" charset="0"/>
                <a:ea typeface="ＭＳ 明朝" panose="02020609040205080304" pitchFamily="17" charset="-128"/>
              </a:rPr>
              <a:t>含む）</a:t>
            </a:r>
            <a:endParaRPr lang="ja-JP" altLang="en-US" sz="1000" dirty="0">
              <a:latin typeface="Times New Roman" panose="02020603050405020304" pitchFamily="18" charset="0"/>
              <a:ea typeface="ＭＳ 明朝" panose="02020609040205080304" pitchFamily="17" charset="-128"/>
            </a:endParaRPr>
          </a:p>
          <a:p>
            <a:pPr>
              <a:spcBef>
                <a:spcPct val="0"/>
              </a:spcBef>
              <a:buClrTx/>
              <a:buSzTx/>
              <a:buFontTx/>
              <a:buNone/>
            </a:pPr>
            <a:r>
              <a:rPr lang="ja-JP" altLang="en-US" sz="1000" b="1" dirty="0">
                <a:solidFill>
                  <a:srgbClr val="FF0000"/>
                </a:solidFill>
                <a:latin typeface="Times New Roman" panose="02020603050405020304" pitchFamily="18" charset="0"/>
                <a:ea typeface="ＭＳ 明朝" panose="02020609040205080304" pitchFamily="17" charset="-128"/>
              </a:rPr>
              <a:t> </a:t>
            </a:r>
            <a:endParaRPr lang="ja-JP" altLang="en-US" sz="1000" dirty="0">
              <a:latin typeface="Times New Roman" panose="02020603050405020304" pitchFamily="18" charset="0"/>
              <a:ea typeface="ＭＳ 明朝" panose="02020609040205080304" pitchFamily="17" charset="-128"/>
            </a:endParaRPr>
          </a:p>
          <a:p>
            <a:pPr>
              <a:spcBef>
                <a:spcPct val="0"/>
              </a:spcBef>
              <a:buClrTx/>
              <a:buSzTx/>
              <a:buFontTx/>
              <a:buNone/>
            </a:pPr>
            <a:endParaRPr lang="en-US" altLang="ja-JP" sz="2400" dirty="0">
              <a:latin typeface="Times New Roman" panose="02020603050405020304" pitchFamily="18" charset="0"/>
            </a:endParaRPr>
          </a:p>
        </p:txBody>
      </p:sp>
      <p:sp>
        <p:nvSpPr>
          <p:cNvPr id="21518" name="AutoShape 13">
            <a:extLst>
              <a:ext uri="{FF2B5EF4-FFF2-40B4-BE49-F238E27FC236}">
                <a16:creationId xmlns:a16="http://schemas.microsoft.com/office/drawing/2014/main" id="{1CD1DDA2-C0AA-4087-8D2C-641FE2B2330E}"/>
              </a:ext>
            </a:extLst>
          </p:cNvPr>
          <p:cNvSpPr>
            <a:spLocks noChangeArrowheads="1"/>
          </p:cNvSpPr>
          <p:nvPr/>
        </p:nvSpPr>
        <p:spPr bwMode="auto">
          <a:xfrm>
            <a:off x="7636668" y="3982283"/>
            <a:ext cx="1390650" cy="990600"/>
          </a:xfrm>
          <a:prstGeom prst="wedgeRoundRectCallout">
            <a:avLst>
              <a:gd name="adj1" fmla="val -28081"/>
              <a:gd name="adj2" fmla="val -72596"/>
              <a:gd name="adj3" fmla="val 16667"/>
            </a:avLst>
          </a:prstGeom>
          <a:noFill/>
          <a:ln w="28575">
            <a:solidFill>
              <a:srgbClr val="000000"/>
            </a:solidFill>
            <a:miter lim="800000"/>
            <a:headEnd/>
            <a:tailEnd/>
          </a:ln>
          <a:extLst>
            <a:ext uri="{909E8E84-426E-40DD-AFC4-6F175D3DCCD1}">
              <a14:hiddenFill xmlns:a14="http://schemas.microsoft.com/office/drawing/2010/main">
                <a:solidFill>
                  <a:srgbClr val="FFFF00"/>
                </a:solidFill>
              </a14:hiddenFill>
            </a:ext>
          </a:extLst>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00" b="1">
                <a:latin typeface="Times New Roman" panose="02020603050405020304" pitchFamily="18" charset="0"/>
                <a:ea typeface="ＭＳ 明朝" panose="02020609040205080304" pitchFamily="17" charset="-128"/>
              </a:rPr>
              <a:t>《</a:t>
            </a:r>
            <a:r>
              <a:rPr lang="ja-JP" altLang="en-US" sz="1000" b="1">
                <a:latin typeface="Times New Roman" panose="02020603050405020304" pitchFamily="18" charset="0"/>
                <a:ea typeface="ＭＳ 明朝" panose="02020609040205080304" pitchFamily="17" charset="-128"/>
              </a:rPr>
              <a:t>融資前</a:t>
            </a:r>
            <a:r>
              <a:rPr lang="en-US" altLang="ja-JP" sz="1000" b="1">
                <a:latin typeface="Times New Roman" panose="02020603050405020304" pitchFamily="18" charset="0"/>
                <a:ea typeface="ＭＳ 明朝" panose="02020609040205080304" pitchFamily="17" charset="-128"/>
              </a:rPr>
              <a:t>》</a:t>
            </a:r>
            <a:endParaRPr lang="en-US" altLang="ja-JP" sz="1000">
              <a:latin typeface="Times New Roman" panose="02020603050405020304" pitchFamily="18" charset="0"/>
              <a:ea typeface="ＭＳ 明朝" panose="02020609040205080304" pitchFamily="17" charset="-128"/>
            </a:endParaRPr>
          </a:p>
          <a:p>
            <a:pPr>
              <a:spcBef>
                <a:spcPct val="0"/>
              </a:spcBef>
              <a:buClrTx/>
              <a:buSzTx/>
              <a:buFontTx/>
              <a:buNone/>
            </a:pPr>
            <a:r>
              <a:rPr lang="ja-JP" altLang="en-US" sz="1000" b="1">
                <a:latin typeface="Times New Roman" panose="02020603050405020304" pitchFamily="18" charset="0"/>
                <a:ea typeface="ＭＳ 明朝" panose="02020609040205080304" pitchFamily="17" charset="-128"/>
              </a:rPr>
              <a:t>事前リスク審査</a:t>
            </a:r>
            <a:endParaRPr lang="ja-JP" altLang="en-US" sz="1000">
              <a:latin typeface="Times New Roman" panose="02020603050405020304" pitchFamily="18" charset="0"/>
              <a:ea typeface="ＭＳ 明朝" panose="02020609040205080304" pitchFamily="17" charset="-128"/>
            </a:endParaRPr>
          </a:p>
          <a:p>
            <a:pPr>
              <a:spcBef>
                <a:spcPct val="0"/>
              </a:spcBef>
              <a:buClrTx/>
              <a:buSzTx/>
              <a:buFontTx/>
              <a:buNone/>
            </a:pPr>
            <a:r>
              <a:rPr lang="en-US" altLang="ja-JP" sz="1000" b="1">
                <a:latin typeface="Times New Roman" panose="02020603050405020304" pitchFamily="18" charset="0"/>
                <a:ea typeface="ＭＳ 明朝" panose="02020609040205080304" pitchFamily="17" charset="-128"/>
              </a:rPr>
              <a:t>《</a:t>
            </a:r>
            <a:r>
              <a:rPr lang="ja-JP" altLang="en-US" sz="1000" b="1">
                <a:latin typeface="Times New Roman" panose="02020603050405020304" pitchFamily="18" charset="0"/>
                <a:ea typeface="ＭＳ 明朝" panose="02020609040205080304" pitchFamily="17" charset="-128"/>
              </a:rPr>
              <a:t>融資後</a:t>
            </a:r>
            <a:r>
              <a:rPr lang="en-US" altLang="ja-JP" sz="1000" b="1">
                <a:latin typeface="Times New Roman" panose="02020603050405020304" pitchFamily="18" charset="0"/>
                <a:ea typeface="ＭＳ 明朝" panose="02020609040205080304" pitchFamily="17" charset="-128"/>
              </a:rPr>
              <a:t>》</a:t>
            </a:r>
            <a:endParaRPr lang="en-US" altLang="ja-JP" sz="1000">
              <a:latin typeface="Times New Roman" panose="02020603050405020304" pitchFamily="18" charset="0"/>
              <a:ea typeface="ＭＳ 明朝" panose="02020609040205080304" pitchFamily="17" charset="-128"/>
            </a:endParaRPr>
          </a:p>
          <a:p>
            <a:pPr>
              <a:spcBef>
                <a:spcPct val="0"/>
              </a:spcBef>
              <a:buClrTx/>
              <a:buSzTx/>
              <a:buFontTx/>
              <a:buNone/>
            </a:pPr>
            <a:r>
              <a:rPr lang="ja-JP" altLang="en-US" sz="1000" b="1">
                <a:latin typeface="Times New Roman" panose="02020603050405020304" pitchFamily="18" charset="0"/>
                <a:ea typeface="ＭＳ 明朝" panose="02020609040205080304" pitchFamily="17" charset="-128"/>
              </a:rPr>
              <a:t>モニタリング</a:t>
            </a:r>
            <a:endParaRPr lang="ja-JP" altLang="en-US" sz="1000">
              <a:latin typeface="Times New Roman" panose="02020603050405020304" pitchFamily="18" charset="0"/>
              <a:ea typeface="ＭＳ 明朝" panose="02020609040205080304" pitchFamily="17" charset="-128"/>
            </a:endParaRPr>
          </a:p>
          <a:p>
            <a:pPr>
              <a:spcBef>
                <a:spcPct val="0"/>
              </a:spcBef>
              <a:buClrTx/>
              <a:buSzTx/>
              <a:buFontTx/>
              <a:buNone/>
            </a:pPr>
            <a:r>
              <a:rPr lang="ja-JP" altLang="en-US" sz="1000" b="1">
                <a:solidFill>
                  <a:srgbClr val="FF0000"/>
                </a:solidFill>
                <a:latin typeface="Times New Roman" panose="02020603050405020304" pitchFamily="18" charset="0"/>
                <a:ea typeface="ＭＳ 明朝" panose="02020609040205080304" pitchFamily="17" charset="-128"/>
              </a:rPr>
              <a:t> </a:t>
            </a:r>
            <a:endParaRPr lang="ja-JP" altLang="en-US" sz="1000">
              <a:latin typeface="Times New Roman" panose="02020603050405020304" pitchFamily="18" charset="0"/>
              <a:ea typeface="ＭＳ 明朝" panose="02020609040205080304" pitchFamily="17" charset="-128"/>
            </a:endParaRPr>
          </a:p>
          <a:p>
            <a:pPr>
              <a:spcBef>
                <a:spcPct val="0"/>
              </a:spcBef>
              <a:buClrTx/>
              <a:buSzTx/>
              <a:buFontTx/>
              <a:buNone/>
            </a:pPr>
            <a:r>
              <a:rPr lang="ja-JP" altLang="en-US" sz="1000">
                <a:latin typeface="Times New Roman" panose="02020603050405020304" pitchFamily="18" charset="0"/>
                <a:ea typeface="ＭＳ 明朝" panose="02020609040205080304" pitchFamily="17" charset="-128"/>
              </a:rPr>
              <a:t> </a:t>
            </a:r>
          </a:p>
          <a:p>
            <a:pPr>
              <a:spcBef>
                <a:spcPct val="0"/>
              </a:spcBef>
              <a:buClrTx/>
              <a:buSzTx/>
              <a:buFontTx/>
              <a:buNone/>
            </a:pPr>
            <a:r>
              <a:rPr lang="ja-JP" altLang="en-US" sz="100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a:latin typeface="Times New Roman" panose="02020603050405020304" pitchFamily="18" charset="0"/>
            </a:endParaRPr>
          </a:p>
        </p:txBody>
      </p:sp>
      <p:sp>
        <p:nvSpPr>
          <p:cNvPr id="21519" name="Rectangle 14">
            <a:extLst>
              <a:ext uri="{FF2B5EF4-FFF2-40B4-BE49-F238E27FC236}">
                <a16:creationId xmlns:a16="http://schemas.microsoft.com/office/drawing/2014/main" id="{D1446205-5B12-4FCF-9E20-4C966C9459D6}"/>
              </a:ext>
            </a:extLst>
          </p:cNvPr>
          <p:cNvSpPr>
            <a:spLocks noChangeArrowheads="1"/>
          </p:cNvSpPr>
          <p:nvPr/>
        </p:nvSpPr>
        <p:spPr bwMode="auto">
          <a:xfrm>
            <a:off x="1269206" y="3123010"/>
            <a:ext cx="1485900" cy="685800"/>
          </a:xfrm>
          <a:prstGeom prst="rect">
            <a:avLst/>
          </a:prstGeom>
          <a:solidFill>
            <a:srgbClr val="00FF00"/>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000" b="1" dirty="0">
                <a:latin typeface="Century" panose="02040604050505020304" pitchFamily="18" charset="0"/>
                <a:ea typeface="ＭＳ 明朝" panose="02020609040205080304" pitchFamily="17" charset="-128"/>
              </a:rPr>
              <a:t>コンサルタント</a:t>
            </a:r>
            <a:endParaRPr lang="ja-JP" altLang="en-US" sz="1000" dirty="0">
              <a:latin typeface="Century" panose="02040604050505020304" pitchFamily="18" charset="0"/>
              <a:ea typeface="ＭＳ 明朝" panose="02020609040205080304" pitchFamily="17" charset="-128"/>
            </a:endParaRPr>
          </a:p>
          <a:p>
            <a:pPr>
              <a:spcBef>
                <a:spcPct val="0"/>
              </a:spcBef>
              <a:buClrTx/>
              <a:buSzTx/>
              <a:buFontTx/>
              <a:buNone/>
            </a:pPr>
            <a:r>
              <a:rPr lang="ja-JP" altLang="en-US" sz="1000" dirty="0">
                <a:latin typeface="Times New Roman" panose="02020603050405020304" pitchFamily="18" charset="0"/>
                <a:ea typeface="ＭＳ 明朝" panose="02020609040205080304" pitchFamily="17" charset="-128"/>
              </a:rPr>
              <a:t>（技術・財務・法務）</a:t>
            </a:r>
          </a:p>
          <a:p>
            <a:pPr>
              <a:spcBef>
                <a:spcPct val="0"/>
              </a:spcBef>
              <a:buClrTx/>
              <a:buSzTx/>
              <a:buFontTx/>
              <a:buNone/>
            </a:pPr>
            <a:endParaRPr lang="en-US" altLang="ja-JP" sz="2400" dirty="0">
              <a:latin typeface="Times New Roman" panose="02020603050405020304" pitchFamily="18" charset="0"/>
            </a:endParaRPr>
          </a:p>
        </p:txBody>
      </p:sp>
      <p:sp>
        <p:nvSpPr>
          <p:cNvPr id="21520" name="Line 15">
            <a:extLst>
              <a:ext uri="{FF2B5EF4-FFF2-40B4-BE49-F238E27FC236}">
                <a16:creationId xmlns:a16="http://schemas.microsoft.com/office/drawing/2014/main" id="{F53A5234-C42C-4C19-8A43-CFC56BCF08AA}"/>
              </a:ext>
            </a:extLst>
          </p:cNvPr>
          <p:cNvSpPr>
            <a:spLocks noChangeShapeType="1"/>
          </p:cNvSpPr>
          <p:nvPr/>
        </p:nvSpPr>
        <p:spPr bwMode="auto">
          <a:xfrm>
            <a:off x="4686300" y="3805238"/>
            <a:ext cx="0" cy="13716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21" name="Oval 16">
            <a:extLst>
              <a:ext uri="{FF2B5EF4-FFF2-40B4-BE49-F238E27FC236}">
                <a16:creationId xmlns:a16="http://schemas.microsoft.com/office/drawing/2014/main" id="{7E72F483-4963-4773-919E-4418B2805129}"/>
              </a:ext>
            </a:extLst>
          </p:cNvPr>
          <p:cNvSpPr>
            <a:spLocks noChangeArrowheads="1"/>
          </p:cNvSpPr>
          <p:nvPr/>
        </p:nvSpPr>
        <p:spPr bwMode="auto">
          <a:xfrm>
            <a:off x="6353175" y="4767262"/>
            <a:ext cx="1371600" cy="457200"/>
          </a:xfrm>
          <a:prstGeom prst="ellipse">
            <a:avLst/>
          </a:prstGeom>
          <a:solidFill>
            <a:srgbClr val="FFFFFF"/>
          </a:solidFill>
          <a:ln w="9525">
            <a:solidFill>
              <a:srgbClr val="000000"/>
            </a:solidFill>
            <a:prstDash val="dash"/>
            <a:round/>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000">
                <a:latin typeface="Times New Roman" panose="02020603050405020304" pitchFamily="18" charset="0"/>
                <a:ea typeface="ＭＳ 明朝" panose="02020609040205080304" pitchFamily="17" charset="-128"/>
              </a:rPr>
              <a:t>ファイナンス</a:t>
            </a:r>
          </a:p>
          <a:p>
            <a:pPr>
              <a:spcBef>
                <a:spcPct val="0"/>
              </a:spcBef>
              <a:buClrTx/>
              <a:buSzTx/>
              <a:buFontTx/>
              <a:buNone/>
            </a:pPr>
            <a:endParaRPr lang="en-US" altLang="ja-JP" sz="2400">
              <a:latin typeface="Times New Roman" panose="02020603050405020304" pitchFamily="18" charset="0"/>
            </a:endParaRPr>
          </a:p>
        </p:txBody>
      </p:sp>
      <p:sp>
        <p:nvSpPr>
          <p:cNvPr id="21522" name="AutoShape 17">
            <a:extLst>
              <a:ext uri="{FF2B5EF4-FFF2-40B4-BE49-F238E27FC236}">
                <a16:creationId xmlns:a16="http://schemas.microsoft.com/office/drawing/2014/main" id="{C1909F73-189C-453A-BF5F-E7851C0BAE34}"/>
              </a:ext>
            </a:extLst>
          </p:cNvPr>
          <p:cNvSpPr>
            <a:spLocks noChangeArrowheads="1"/>
          </p:cNvSpPr>
          <p:nvPr/>
        </p:nvSpPr>
        <p:spPr bwMode="auto">
          <a:xfrm>
            <a:off x="5910261" y="1171610"/>
            <a:ext cx="1914525" cy="447675"/>
          </a:xfrm>
          <a:prstGeom prst="wedgeRoundRectCallout">
            <a:avLst>
              <a:gd name="adj1" fmla="val 24185"/>
              <a:gd name="adj2" fmla="val 96097"/>
              <a:gd name="adj3" fmla="val 16667"/>
            </a:avLst>
          </a:prstGeom>
          <a:solidFill>
            <a:schemeClr val="accent4">
              <a:lumMod val="20000"/>
              <a:lumOff val="80000"/>
            </a:schemeClr>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00" b="1" dirty="0">
                <a:latin typeface="Century" panose="02040604050505020304" pitchFamily="18" charset="0"/>
                <a:ea typeface="ＭＳ 明朝" panose="02020609040205080304" pitchFamily="17" charset="-128"/>
              </a:rPr>
              <a:t>マネジメント業務</a:t>
            </a:r>
          </a:p>
          <a:p>
            <a:pPr>
              <a:spcBef>
                <a:spcPct val="0"/>
              </a:spcBef>
              <a:buClrTx/>
              <a:buSzTx/>
              <a:buFontTx/>
              <a:buNone/>
            </a:pPr>
            <a:r>
              <a:rPr lang="ja-JP" altLang="en-US" sz="1200" b="1" dirty="0">
                <a:latin typeface="Century" panose="02040604050505020304" pitchFamily="18" charset="0"/>
                <a:ea typeface="ＭＳ 明朝" panose="02020609040205080304" pitchFamily="17" charset="-128"/>
              </a:rPr>
              <a:t>（</a:t>
            </a:r>
            <a:r>
              <a:rPr lang="en-US" altLang="ja-JP" sz="1200" b="1" dirty="0">
                <a:latin typeface="Century" panose="02040604050505020304" pitchFamily="18" charset="0"/>
                <a:ea typeface="ＭＳ 明朝" panose="02020609040205080304" pitchFamily="17" charset="-128"/>
              </a:rPr>
              <a:t>CM</a:t>
            </a:r>
            <a:r>
              <a:rPr lang="ja-JP" altLang="en-US" sz="1200" b="1" dirty="0">
                <a:latin typeface="Century" panose="02040604050505020304" pitchFamily="18" charset="0"/>
                <a:ea typeface="ＭＳ 明朝" panose="02020609040205080304" pitchFamily="17" charset="-128"/>
              </a:rPr>
              <a:t>・</a:t>
            </a:r>
            <a:r>
              <a:rPr lang="en-US" altLang="ja-JP" sz="1200" b="1" dirty="0">
                <a:latin typeface="Century" panose="02040604050505020304" pitchFamily="18" charset="0"/>
                <a:ea typeface="ＭＳ 明朝" panose="02020609040205080304" pitchFamily="17" charset="-128"/>
              </a:rPr>
              <a:t>PM</a:t>
            </a:r>
            <a:r>
              <a:rPr lang="ja-JP" altLang="en-US" sz="1200" b="1" dirty="0">
                <a:latin typeface="Century" panose="02040604050505020304" pitchFamily="18" charset="0"/>
                <a:ea typeface="ＭＳ 明朝" panose="02020609040205080304" pitchFamily="17" charset="-128"/>
              </a:rPr>
              <a:t>含む）</a:t>
            </a:r>
          </a:p>
          <a:p>
            <a:pPr>
              <a:spcBef>
                <a:spcPct val="0"/>
              </a:spcBef>
              <a:buClrTx/>
              <a:buSzTx/>
              <a:buFontTx/>
              <a:buNone/>
            </a:pPr>
            <a:endParaRPr lang="ja-JP" altLang="en-US" sz="1000" b="1" dirty="0">
              <a:latin typeface="Century" panose="02040604050505020304" pitchFamily="18" charset="0"/>
              <a:ea typeface="ＭＳ 明朝" panose="02020609040205080304" pitchFamily="17" charset="-128"/>
            </a:endParaRPr>
          </a:p>
          <a:p>
            <a:pPr>
              <a:spcBef>
                <a:spcPct val="0"/>
              </a:spcBef>
              <a:buClrTx/>
              <a:buSzTx/>
              <a:buFontTx/>
              <a:buNone/>
            </a:pPr>
            <a:endParaRPr lang="en-US" altLang="ja-JP" sz="2400" dirty="0">
              <a:latin typeface="Times New Roman" panose="02020603050405020304" pitchFamily="18" charset="0"/>
            </a:endParaRPr>
          </a:p>
        </p:txBody>
      </p:sp>
      <p:sp>
        <p:nvSpPr>
          <p:cNvPr id="21523" name="Rectangle 18">
            <a:extLst>
              <a:ext uri="{FF2B5EF4-FFF2-40B4-BE49-F238E27FC236}">
                <a16:creationId xmlns:a16="http://schemas.microsoft.com/office/drawing/2014/main" id="{82CA1A50-544C-4EF9-85C5-16AE1756751B}"/>
              </a:ext>
            </a:extLst>
          </p:cNvPr>
          <p:cNvSpPr>
            <a:spLocks noChangeArrowheads="1"/>
          </p:cNvSpPr>
          <p:nvPr/>
        </p:nvSpPr>
        <p:spPr bwMode="auto">
          <a:xfrm>
            <a:off x="5867390" y="1869841"/>
            <a:ext cx="1637878" cy="406400"/>
          </a:xfrm>
          <a:prstGeom prst="rect">
            <a:avLst/>
          </a:prstGeom>
          <a:solidFill>
            <a:srgbClr val="FFFF00"/>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ClrTx/>
              <a:buSzTx/>
              <a:buFontTx/>
              <a:buNone/>
            </a:pPr>
            <a:r>
              <a:rPr lang="ja-JP" altLang="en-US" sz="1200" b="1" dirty="0">
                <a:latin typeface="Century" panose="02040604050505020304" pitchFamily="18" charset="0"/>
                <a:ea typeface="ＭＳ 明朝" panose="02020609040205080304" pitchFamily="17" charset="-128"/>
              </a:rPr>
              <a:t>技術コンサルタント</a:t>
            </a:r>
            <a:endParaRPr lang="ja-JP" altLang="en-US" sz="1200" dirty="0">
              <a:latin typeface="Century" panose="02040604050505020304" pitchFamily="18" charset="0"/>
              <a:ea typeface="ＭＳ 明朝" panose="02020609040205080304" pitchFamily="17" charset="-128"/>
            </a:endParaRPr>
          </a:p>
          <a:p>
            <a:pPr algn="just">
              <a:spcBef>
                <a:spcPct val="0"/>
              </a:spcBef>
              <a:buClrTx/>
              <a:buSzTx/>
              <a:buFontTx/>
              <a:buNone/>
            </a:pPr>
            <a:r>
              <a:rPr lang="ja-JP" altLang="en-US" sz="1000" dirty="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dirty="0">
              <a:latin typeface="Times New Roman" panose="02020603050405020304" pitchFamily="18" charset="0"/>
            </a:endParaRPr>
          </a:p>
        </p:txBody>
      </p:sp>
      <p:sp>
        <p:nvSpPr>
          <p:cNvPr id="21524" name="AutoShape 19">
            <a:extLst>
              <a:ext uri="{FF2B5EF4-FFF2-40B4-BE49-F238E27FC236}">
                <a16:creationId xmlns:a16="http://schemas.microsoft.com/office/drawing/2014/main" id="{610DC890-602B-4D5F-A1CC-2F44041EE988}"/>
              </a:ext>
            </a:extLst>
          </p:cNvPr>
          <p:cNvSpPr>
            <a:spLocks noChangeArrowheads="1"/>
          </p:cNvSpPr>
          <p:nvPr/>
        </p:nvSpPr>
        <p:spPr bwMode="auto">
          <a:xfrm>
            <a:off x="3619500" y="5560714"/>
            <a:ext cx="1257300" cy="406400"/>
          </a:xfrm>
          <a:prstGeom prst="wedgeRoundRectCallout">
            <a:avLst>
              <a:gd name="adj1" fmla="val -19699"/>
              <a:gd name="adj2" fmla="val -71565"/>
              <a:gd name="adj3" fmla="val 16667"/>
            </a:avLst>
          </a:prstGeom>
          <a:noFill/>
          <a:ln w="28575">
            <a:solidFill>
              <a:srgbClr val="000000"/>
            </a:solidFill>
            <a:miter lim="800000"/>
            <a:headEnd/>
            <a:tailEnd/>
          </a:ln>
          <a:extLst>
            <a:ext uri="{909E8E84-426E-40DD-AFC4-6F175D3DCCD1}">
              <a14:hiddenFill xmlns:a14="http://schemas.microsoft.com/office/drawing/2010/main">
                <a:solidFill>
                  <a:srgbClr val="FF99CC"/>
                </a:solidFill>
              </a14:hiddenFill>
            </a:ext>
          </a:extLst>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000" b="1" dirty="0">
                <a:latin typeface="Times New Roman" panose="02020603050405020304" pitchFamily="18" charset="0"/>
                <a:ea typeface="ＭＳ 明朝" panose="02020609040205080304" pitchFamily="17" charset="-128"/>
              </a:rPr>
              <a:t>ｱﾄﾞﾊﾞｲｻﾞﾘｰ業務</a:t>
            </a:r>
            <a:endParaRPr lang="ja-JP" altLang="en-US" sz="1000" dirty="0">
              <a:latin typeface="Times New Roman" panose="02020603050405020304" pitchFamily="18" charset="0"/>
              <a:ea typeface="ＭＳ 明朝" panose="02020609040205080304" pitchFamily="17" charset="-128"/>
            </a:endParaRPr>
          </a:p>
          <a:p>
            <a:pPr>
              <a:spcBef>
                <a:spcPct val="0"/>
              </a:spcBef>
              <a:buClrTx/>
              <a:buSzTx/>
              <a:buFontTx/>
              <a:buNone/>
            </a:pPr>
            <a:endParaRPr lang="ja-JP" altLang="en-US" sz="1000" dirty="0">
              <a:latin typeface="Times New Roman" panose="02020603050405020304" pitchFamily="18" charset="0"/>
              <a:ea typeface="ＭＳ 明朝" panose="02020609040205080304" pitchFamily="17" charset="-128"/>
            </a:endParaRPr>
          </a:p>
          <a:p>
            <a:pPr>
              <a:spcBef>
                <a:spcPct val="0"/>
              </a:spcBef>
              <a:buClrTx/>
              <a:buSzTx/>
              <a:buFontTx/>
              <a:buNone/>
            </a:pPr>
            <a:endParaRPr lang="en-US" altLang="ja-JP" sz="2400" dirty="0">
              <a:latin typeface="Times New Roman" panose="02020603050405020304" pitchFamily="18" charset="0"/>
            </a:endParaRPr>
          </a:p>
        </p:txBody>
      </p:sp>
      <p:sp>
        <p:nvSpPr>
          <p:cNvPr id="21525" name="Line 20">
            <a:extLst>
              <a:ext uri="{FF2B5EF4-FFF2-40B4-BE49-F238E27FC236}">
                <a16:creationId xmlns:a16="http://schemas.microsoft.com/office/drawing/2014/main" id="{F81D3DD0-DA32-40C8-9329-578347214865}"/>
              </a:ext>
            </a:extLst>
          </p:cNvPr>
          <p:cNvSpPr>
            <a:spLocks noChangeShapeType="1"/>
          </p:cNvSpPr>
          <p:nvPr/>
        </p:nvSpPr>
        <p:spPr bwMode="auto">
          <a:xfrm>
            <a:off x="2533650" y="4495800"/>
            <a:ext cx="0" cy="685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26" name="Oval 21">
            <a:extLst>
              <a:ext uri="{FF2B5EF4-FFF2-40B4-BE49-F238E27FC236}">
                <a16:creationId xmlns:a16="http://schemas.microsoft.com/office/drawing/2014/main" id="{7E304BDB-977F-4181-8A9A-AD35BCC2A929}"/>
              </a:ext>
            </a:extLst>
          </p:cNvPr>
          <p:cNvSpPr>
            <a:spLocks noChangeArrowheads="1"/>
          </p:cNvSpPr>
          <p:nvPr/>
        </p:nvSpPr>
        <p:spPr bwMode="auto">
          <a:xfrm>
            <a:off x="4686300" y="5641206"/>
            <a:ext cx="1266825" cy="457200"/>
          </a:xfrm>
          <a:prstGeom prst="ellipse">
            <a:avLst/>
          </a:prstGeom>
          <a:solidFill>
            <a:srgbClr val="FFFFFF"/>
          </a:solidFill>
          <a:ln w="9525">
            <a:solidFill>
              <a:srgbClr val="000000"/>
            </a:solidFill>
            <a:round/>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000" dirty="0">
                <a:latin typeface="Times New Roman" panose="02020603050405020304" pitchFamily="18" charset="0"/>
                <a:ea typeface="ＭＳ 明朝" panose="02020609040205080304" pitchFamily="17" charset="-128"/>
              </a:rPr>
              <a:t>建設・施工</a:t>
            </a:r>
          </a:p>
          <a:p>
            <a:pPr>
              <a:spcBef>
                <a:spcPct val="0"/>
              </a:spcBef>
              <a:buClrTx/>
              <a:buSzTx/>
              <a:buFontTx/>
              <a:buNone/>
            </a:pPr>
            <a:r>
              <a:rPr lang="ja-JP" altLang="en-US" sz="1000" dirty="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dirty="0">
              <a:latin typeface="Times New Roman" panose="02020603050405020304" pitchFamily="18" charset="0"/>
            </a:endParaRPr>
          </a:p>
        </p:txBody>
      </p:sp>
      <p:sp>
        <p:nvSpPr>
          <p:cNvPr id="21527" name="Text Box 22">
            <a:extLst>
              <a:ext uri="{FF2B5EF4-FFF2-40B4-BE49-F238E27FC236}">
                <a16:creationId xmlns:a16="http://schemas.microsoft.com/office/drawing/2014/main" id="{96E58CD5-2896-49FA-AEB3-36339114AEAB}"/>
              </a:ext>
            </a:extLst>
          </p:cNvPr>
          <p:cNvSpPr txBox="1">
            <a:spLocks noChangeArrowheads="1"/>
          </p:cNvSpPr>
          <p:nvPr/>
        </p:nvSpPr>
        <p:spPr bwMode="auto">
          <a:xfrm>
            <a:off x="5981699" y="1719486"/>
            <a:ext cx="24003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ClrTx/>
              <a:buSzTx/>
              <a:buFontTx/>
              <a:buNone/>
            </a:pPr>
            <a:r>
              <a:rPr lang="en-US" altLang="ja-JP" sz="100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a:latin typeface="Times New Roman" panose="02020603050405020304" pitchFamily="18" charset="0"/>
            </a:endParaRPr>
          </a:p>
        </p:txBody>
      </p:sp>
      <p:sp>
        <p:nvSpPr>
          <p:cNvPr id="21529" name="Text Box 24">
            <a:extLst>
              <a:ext uri="{FF2B5EF4-FFF2-40B4-BE49-F238E27FC236}">
                <a16:creationId xmlns:a16="http://schemas.microsoft.com/office/drawing/2014/main" id="{18DD76B7-B0C2-492F-8E2D-5C52E742795A}"/>
              </a:ext>
            </a:extLst>
          </p:cNvPr>
          <p:cNvSpPr txBox="1">
            <a:spLocks noChangeArrowheads="1"/>
          </p:cNvSpPr>
          <p:nvPr/>
        </p:nvSpPr>
        <p:spPr bwMode="auto">
          <a:xfrm>
            <a:off x="7562850" y="2073041"/>
            <a:ext cx="14001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ClrTx/>
              <a:buSzTx/>
              <a:buFontTx/>
              <a:buNone/>
            </a:pPr>
            <a:r>
              <a:rPr lang="ja-JP" altLang="en-US" sz="2800" b="1" i="1" dirty="0">
                <a:solidFill>
                  <a:srgbClr val="339966"/>
                </a:solidFill>
                <a:latin typeface="ＭＳ ゴシック" panose="020B0609070205080204" pitchFamily="49" charset="-128"/>
                <a:ea typeface="ＭＳ ゴシック" panose="020B0609070205080204" pitchFamily="49" charset="-128"/>
              </a:rPr>
              <a:t>官　側</a:t>
            </a:r>
            <a:endParaRPr lang="ja-JP" altLang="en-US" sz="2000" b="1" i="1" dirty="0">
              <a:solidFill>
                <a:srgbClr val="0000FF"/>
              </a:solidFill>
              <a:cs typeface="Arial" panose="020B0604020202020204" pitchFamily="34" charset="0"/>
            </a:endParaRPr>
          </a:p>
          <a:p>
            <a:pPr>
              <a:spcBef>
                <a:spcPct val="0"/>
              </a:spcBef>
              <a:buClrTx/>
              <a:buSzTx/>
              <a:buFontTx/>
              <a:buNone/>
            </a:pPr>
            <a:endParaRPr lang="en-US" altLang="ja-JP" sz="2400" dirty="0">
              <a:latin typeface="Times New Roman" panose="02020603050405020304" pitchFamily="18" charset="0"/>
            </a:endParaRPr>
          </a:p>
        </p:txBody>
      </p:sp>
      <p:sp>
        <p:nvSpPr>
          <p:cNvPr id="21530" name="Text Box 25">
            <a:extLst>
              <a:ext uri="{FF2B5EF4-FFF2-40B4-BE49-F238E27FC236}">
                <a16:creationId xmlns:a16="http://schemas.microsoft.com/office/drawing/2014/main" id="{C4685CF8-297F-4EB5-BC3B-F8311FC013DA}"/>
              </a:ext>
            </a:extLst>
          </p:cNvPr>
          <p:cNvSpPr txBox="1">
            <a:spLocks noChangeArrowheads="1"/>
          </p:cNvSpPr>
          <p:nvPr/>
        </p:nvSpPr>
        <p:spPr bwMode="auto">
          <a:xfrm>
            <a:off x="7362825" y="5156671"/>
            <a:ext cx="14668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800" b="1" i="1" dirty="0">
                <a:solidFill>
                  <a:srgbClr val="339966"/>
                </a:solidFill>
                <a:latin typeface="ＭＳ ゴシック" panose="020B0609070205080204" pitchFamily="49" charset="-128"/>
                <a:ea typeface="ＭＳ ゴシック" panose="020B0609070205080204" pitchFamily="49" charset="-128"/>
              </a:rPr>
              <a:t>民　側</a:t>
            </a:r>
            <a:endParaRPr lang="ja-JP" altLang="en-US" sz="2000" b="1" i="1" dirty="0">
              <a:solidFill>
                <a:srgbClr val="0000FF"/>
              </a:solidFill>
              <a:cs typeface="Arial" panose="020B0604020202020204" pitchFamily="34" charset="0"/>
            </a:endParaRPr>
          </a:p>
          <a:p>
            <a:pPr>
              <a:spcBef>
                <a:spcPct val="0"/>
              </a:spcBef>
              <a:buClrTx/>
              <a:buSzTx/>
              <a:buFontTx/>
              <a:buNone/>
            </a:pPr>
            <a:endParaRPr lang="en-US" altLang="ja-JP" sz="2400" dirty="0">
              <a:latin typeface="Times New Roman" panose="02020603050405020304" pitchFamily="18" charset="0"/>
            </a:endParaRPr>
          </a:p>
        </p:txBody>
      </p:sp>
      <p:sp>
        <p:nvSpPr>
          <p:cNvPr id="21531" name="Oval 26">
            <a:extLst>
              <a:ext uri="{FF2B5EF4-FFF2-40B4-BE49-F238E27FC236}">
                <a16:creationId xmlns:a16="http://schemas.microsoft.com/office/drawing/2014/main" id="{CF07BBA4-A677-4B1B-A3F0-1CDCAB0B03F3}"/>
              </a:ext>
            </a:extLst>
          </p:cNvPr>
          <p:cNvSpPr>
            <a:spLocks noChangeArrowheads="1"/>
          </p:cNvSpPr>
          <p:nvPr/>
        </p:nvSpPr>
        <p:spPr bwMode="auto">
          <a:xfrm>
            <a:off x="1143000" y="4372324"/>
            <a:ext cx="3890963" cy="1394766"/>
          </a:xfrm>
          <a:prstGeom prst="ellipse">
            <a:avLst/>
          </a:prstGeom>
          <a:noFill/>
          <a:ln w="19050" cap="rnd">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32" name="Rectangle 27">
            <a:extLst>
              <a:ext uri="{FF2B5EF4-FFF2-40B4-BE49-F238E27FC236}">
                <a16:creationId xmlns:a16="http://schemas.microsoft.com/office/drawing/2014/main" id="{B415CC4A-0A06-4D46-993C-C14FB04AB871}"/>
              </a:ext>
            </a:extLst>
          </p:cNvPr>
          <p:cNvSpPr>
            <a:spLocks noChangeArrowheads="1"/>
          </p:cNvSpPr>
          <p:nvPr/>
        </p:nvSpPr>
        <p:spPr bwMode="auto">
          <a:xfrm>
            <a:off x="1521612" y="5018257"/>
            <a:ext cx="1485900" cy="342900"/>
          </a:xfrm>
          <a:prstGeom prst="rect">
            <a:avLst/>
          </a:prstGeom>
          <a:solidFill>
            <a:srgbClr val="FF00FF"/>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000" b="1" dirty="0">
                <a:latin typeface="Century" panose="02040604050505020304" pitchFamily="18" charset="0"/>
                <a:ea typeface="ＭＳ 明朝" panose="02020609040205080304" pitchFamily="17" charset="-128"/>
              </a:rPr>
              <a:t>技術コンサルタント</a:t>
            </a:r>
            <a:endParaRPr lang="ja-JP" altLang="en-US" sz="1000" dirty="0">
              <a:latin typeface="Century" panose="02040604050505020304" pitchFamily="18" charset="0"/>
              <a:ea typeface="ＭＳ 明朝" panose="02020609040205080304" pitchFamily="17" charset="-128"/>
            </a:endParaRPr>
          </a:p>
          <a:p>
            <a:pPr>
              <a:spcBef>
                <a:spcPct val="0"/>
              </a:spcBef>
              <a:buClrTx/>
              <a:buSzTx/>
              <a:buFontTx/>
              <a:buNone/>
            </a:pPr>
            <a:r>
              <a:rPr lang="ja-JP" altLang="en-US" sz="1000" dirty="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dirty="0">
              <a:latin typeface="Times New Roman" panose="02020603050405020304" pitchFamily="18" charset="0"/>
            </a:endParaRPr>
          </a:p>
        </p:txBody>
      </p:sp>
      <p:sp>
        <p:nvSpPr>
          <p:cNvPr id="21533" name="Rectangle 28">
            <a:extLst>
              <a:ext uri="{FF2B5EF4-FFF2-40B4-BE49-F238E27FC236}">
                <a16:creationId xmlns:a16="http://schemas.microsoft.com/office/drawing/2014/main" id="{BBD1CF76-8BE8-4B73-A47F-E6045B3994E3}"/>
              </a:ext>
            </a:extLst>
          </p:cNvPr>
          <p:cNvSpPr>
            <a:spLocks noChangeArrowheads="1"/>
          </p:cNvSpPr>
          <p:nvPr/>
        </p:nvSpPr>
        <p:spPr bwMode="auto">
          <a:xfrm>
            <a:off x="3502817" y="4601247"/>
            <a:ext cx="1333500" cy="342900"/>
          </a:xfrm>
          <a:prstGeom prst="rect">
            <a:avLst/>
          </a:prstGeom>
          <a:solidFill>
            <a:srgbClr val="FFFFFF"/>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00" dirty="0">
                <a:latin typeface="Times New Roman" panose="02020603050405020304" pitchFamily="18" charset="0"/>
                <a:ea typeface="ＭＳ 明朝" panose="02020609040205080304" pitchFamily="17" charset="-128"/>
              </a:rPr>
              <a:t>コントラクター</a:t>
            </a:r>
          </a:p>
          <a:p>
            <a:pPr>
              <a:spcBef>
                <a:spcPct val="0"/>
              </a:spcBef>
              <a:buClrTx/>
              <a:buSzTx/>
              <a:buFontTx/>
              <a:buNone/>
            </a:pPr>
            <a:endParaRPr lang="en-US" altLang="ja-JP" sz="2400" dirty="0">
              <a:latin typeface="Times New Roman" panose="02020603050405020304" pitchFamily="18" charset="0"/>
            </a:endParaRPr>
          </a:p>
        </p:txBody>
      </p:sp>
      <p:sp>
        <p:nvSpPr>
          <p:cNvPr id="21534" name="Rectangle 29">
            <a:extLst>
              <a:ext uri="{FF2B5EF4-FFF2-40B4-BE49-F238E27FC236}">
                <a16:creationId xmlns:a16="http://schemas.microsoft.com/office/drawing/2014/main" id="{0AFE799E-77C3-4AD0-BD5D-9796F4B264DB}"/>
              </a:ext>
            </a:extLst>
          </p:cNvPr>
          <p:cNvSpPr>
            <a:spLocks noChangeArrowheads="1"/>
          </p:cNvSpPr>
          <p:nvPr/>
        </p:nvSpPr>
        <p:spPr bwMode="auto">
          <a:xfrm>
            <a:off x="3448050" y="5165603"/>
            <a:ext cx="1485900" cy="342900"/>
          </a:xfrm>
          <a:prstGeom prst="rect">
            <a:avLst/>
          </a:prstGeom>
          <a:solidFill>
            <a:srgbClr val="CCFFCC"/>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000" b="1" dirty="0">
                <a:latin typeface="Century" panose="02040604050505020304" pitchFamily="18" charset="0"/>
                <a:ea typeface="ＭＳ 明朝" panose="02020609040205080304" pitchFamily="17" charset="-128"/>
              </a:rPr>
              <a:t>技術コンサルタント</a:t>
            </a:r>
            <a:endParaRPr lang="ja-JP" altLang="en-US" sz="1000" dirty="0">
              <a:latin typeface="Century" panose="02040604050505020304" pitchFamily="18" charset="0"/>
              <a:ea typeface="ＭＳ 明朝" panose="02020609040205080304" pitchFamily="17" charset="-128"/>
            </a:endParaRPr>
          </a:p>
          <a:p>
            <a:pPr algn="just">
              <a:spcBef>
                <a:spcPct val="0"/>
              </a:spcBef>
              <a:buClrTx/>
              <a:buSzTx/>
              <a:buFontTx/>
              <a:buNone/>
            </a:pPr>
            <a:r>
              <a:rPr lang="ja-JP" altLang="en-US" sz="1000" dirty="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dirty="0">
              <a:latin typeface="Times New Roman" panose="02020603050405020304" pitchFamily="18" charset="0"/>
            </a:endParaRPr>
          </a:p>
        </p:txBody>
      </p:sp>
      <p:sp>
        <p:nvSpPr>
          <p:cNvPr id="21535" name="AutoShape 30">
            <a:extLst>
              <a:ext uri="{FF2B5EF4-FFF2-40B4-BE49-F238E27FC236}">
                <a16:creationId xmlns:a16="http://schemas.microsoft.com/office/drawing/2014/main" id="{843613A7-D227-44B1-A4E3-C015E247C7D4}"/>
              </a:ext>
            </a:extLst>
          </p:cNvPr>
          <p:cNvSpPr>
            <a:spLocks noChangeArrowheads="1"/>
          </p:cNvSpPr>
          <p:nvPr/>
        </p:nvSpPr>
        <p:spPr bwMode="auto">
          <a:xfrm>
            <a:off x="1297790" y="5691213"/>
            <a:ext cx="1057275" cy="342900"/>
          </a:xfrm>
          <a:prstGeom prst="wedgeRoundRectCallout">
            <a:avLst>
              <a:gd name="adj1" fmla="val 15806"/>
              <a:gd name="adj2" fmla="val -117097"/>
              <a:gd name="adj3" fmla="val 16667"/>
            </a:avLst>
          </a:prstGeom>
          <a:noFill/>
          <a:ln w="28575">
            <a:solidFill>
              <a:srgbClr val="000000"/>
            </a:solidFill>
            <a:miter lim="800000"/>
            <a:headEnd/>
            <a:tailEnd/>
          </a:ln>
          <a:extLst>
            <a:ext uri="{909E8E84-426E-40DD-AFC4-6F175D3DCCD1}">
              <a14:hiddenFill xmlns:a14="http://schemas.microsoft.com/office/drawing/2010/main">
                <a:solidFill>
                  <a:srgbClr val="FF99CC"/>
                </a:solidFill>
              </a14:hiddenFill>
            </a:ext>
          </a:extLst>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000" b="1" dirty="0">
                <a:latin typeface="Times New Roman" panose="02020603050405020304" pitchFamily="18" charset="0"/>
                <a:ea typeface="ＭＳ 明朝" panose="02020609040205080304" pitchFamily="17" charset="-128"/>
              </a:rPr>
              <a:t>設計サービス</a:t>
            </a:r>
            <a:endParaRPr lang="ja-JP" altLang="en-US" sz="1000" dirty="0">
              <a:latin typeface="Times New Roman" panose="02020603050405020304" pitchFamily="18" charset="0"/>
              <a:ea typeface="ＭＳ 明朝" panose="02020609040205080304" pitchFamily="17" charset="-128"/>
            </a:endParaRPr>
          </a:p>
          <a:p>
            <a:pPr>
              <a:spcBef>
                <a:spcPct val="0"/>
              </a:spcBef>
              <a:buClrTx/>
              <a:buSzTx/>
              <a:buFontTx/>
              <a:buNone/>
            </a:pPr>
            <a:endParaRPr lang="ja-JP" altLang="en-US" sz="1000" dirty="0">
              <a:latin typeface="Times New Roman" panose="02020603050405020304" pitchFamily="18" charset="0"/>
              <a:ea typeface="ＭＳ 明朝" panose="02020609040205080304" pitchFamily="17" charset="-128"/>
            </a:endParaRPr>
          </a:p>
          <a:p>
            <a:pPr>
              <a:spcBef>
                <a:spcPct val="0"/>
              </a:spcBef>
              <a:buClrTx/>
              <a:buSzTx/>
              <a:buFontTx/>
              <a:buNone/>
            </a:pPr>
            <a:r>
              <a:rPr lang="ja-JP" altLang="en-US" sz="1000" b="1" dirty="0">
                <a:latin typeface="Times New Roman" panose="02020603050405020304" pitchFamily="18" charset="0"/>
                <a:ea typeface="ＭＳ 明朝" panose="02020609040205080304" pitchFamily="17" charset="-128"/>
              </a:rPr>
              <a:t> </a:t>
            </a:r>
            <a:endParaRPr lang="ja-JP" altLang="en-US" sz="1000" dirty="0">
              <a:latin typeface="Times New Roman" panose="02020603050405020304" pitchFamily="18" charset="0"/>
              <a:ea typeface="ＭＳ 明朝" panose="02020609040205080304" pitchFamily="17" charset="-128"/>
            </a:endParaRPr>
          </a:p>
          <a:p>
            <a:pPr>
              <a:spcBef>
                <a:spcPct val="0"/>
              </a:spcBef>
              <a:buClrTx/>
              <a:buSzTx/>
              <a:buFontTx/>
              <a:buNone/>
            </a:pPr>
            <a:endParaRPr lang="en-US" altLang="ja-JP" sz="2400" dirty="0">
              <a:latin typeface="Times New Roman" panose="02020603050405020304" pitchFamily="18" charset="0"/>
            </a:endParaRPr>
          </a:p>
        </p:txBody>
      </p:sp>
      <p:sp>
        <p:nvSpPr>
          <p:cNvPr id="21536" name="Rectangle 31">
            <a:extLst>
              <a:ext uri="{FF2B5EF4-FFF2-40B4-BE49-F238E27FC236}">
                <a16:creationId xmlns:a16="http://schemas.microsoft.com/office/drawing/2014/main" id="{CECF0496-DECF-44DE-8382-C0AB2CC0BEF5}"/>
              </a:ext>
            </a:extLst>
          </p:cNvPr>
          <p:cNvSpPr>
            <a:spLocks noChangeArrowheads="1"/>
          </p:cNvSpPr>
          <p:nvPr/>
        </p:nvSpPr>
        <p:spPr bwMode="auto">
          <a:xfrm>
            <a:off x="5248274" y="3182228"/>
            <a:ext cx="733425" cy="685800"/>
          </a:xfrm>
          <a:prstGeom prst="rect">
            <a:avLst/>
          </a:prstGeom>
          <a:solidFill>
            <a:srgbClr val="FFFFFF"/>
          </a:solidFill>
          <a:ln w="5715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200">
                <a:latin typeface="Times New Roman" panose="02020603050405020304" pitchFamily="18" charset="0"/>
                <a:ea typeface="ＭＳ ゴシック" panose="020B0609070205080204" pitchFamily="49" charset="-128"/>
              </a:rPr>
              <a:t> </a:t>
            </a:r>
            <a:endParaRPr lang="en-US" altLang="ja-JP" sz="1000">
              <a:latin typeface="Century" panose="02040604050505020304" pitchFamily="18" charset="0"/>
              <a:ea typeface="ＭＳ 明朝" panose="02020609040205080304" pitchFamily="17" charset="-128"/>
            </a:endParaRPr>
          </a:p>
          <a:p>
            <a:pPr>
              <a:spcBef>
                <a:spcPct val="0"/>
              </a:spcBef>
              <a:buClrTx/>
              <a:buSzTx/>
              <a:buFontTx/>
              <a:buNone/>
            </a:pPr>
            <a:r>
              <a:rPr lang="ja-JP" altLang="en-US" sz="1200">
                <a:latin typeface="ＭＳ ゴシック" panose="020B0609070205080204" pitchFamily="49" charset="-128"/>
                <a:ea typeface="ＭＳ ゴシック" panose="020B0609070205080204" pitchFamily="49" charset="-128"/>
              </a:rPr>
              <a:t>融資団</a:t>
            </a:r>
            <a:endParaRPr lang="ja-JP" altLang="en-US" sz="1000">
              <a:latin typeface="Century" panose="02040604050505020304" pitchFamily="18" charset="0"/>
              <a:ea typeface="ＭＳ 明朝" panose="02020609040205080304" pitchFamily="17" charset="-128"/>
            </a:endParaRPr>
          </a:p>
          <a:p>
            <a:pPr>
              <a:spcBef>
                <a:spcPct val="0"/>
              </a:spcBef>
              <a:buClrTx/>
              <a:buSzTx/>
              <a:buFontTx/>
              <a:buNone/>
            </a:pPr>
            <a:endParaRPr lang="en-US" altLang="ja-JP" sz="2400">
              <a:latin typeface="Times New Roman" panose="02020603050405020304" pitchFamily="18" charset="0"/>
            </a:endParaRPr>
          </a:p>
        </p:txBody>
      </p:sp>
      <p:sp>
        <p:nvSpPr>
          <p:cNvPr id="21537" name="Text Box 32">
            <a:extLst>
              <a:ext uri="{FF2B5EF4-FFF2-40B4-BE49-F238E27FC236}">
                <a16:creationId xmlns:a16="http://schemas.microsoft.com/office/drawing/2014/main" id="{FFE00101-9CB6-4BA5-A639-76024F7DA63D}"/>
              </a:ext>
            </a:extLst>
          </p:cNvPr>
          <p:cNvSpPr txBox="1">
            <a:spLocks noChangeArrowheads="1"/>
          </p:cNvSpPr>
          <p:nvPr/>
        </p:nvSpPr>
        <p:spPr bwMode="auto">
          <a:xfrm>
            <a:off x="2057400" y="3490913"/>
            <a:ext cx="2171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00" b="1">
                <a:solidFill>
                  <a:srgbClr val="008000"/>
                </a:solidFill>
                <a:latin typeface="Times New Roman" panose="02020603050405020304" pitchFamily="18" charset="0"/>
                <a:ea typeface="ＭＳ ゴシック" panose="020B0609070205080204" pitchFamily="49" charset="-128"/>
              </a:rPr>
              <a:t> </a:t>
            </a:r>
            <a:endParaRPr lang="en-US" altLang="ja-JP" sz="1000">
              <a:latin typeface="Times New Roman" panose="02020603050405020304" pitchFamily="18" charset="0"/>
              <a:ea typeface="ＭＳ 明朝" panose="02020609040205080304" pitchFamily="17" charset="-128"/>
            </a:endParaRPr>
          </a:p>
          <a:p>
            <a:pPr>
              <a:spcBef>
                <a:spcPct val="0"/>
              </a:spcBef>
              <a:buClrTx/>
              <a:buSzTx/>
              <a:buFontTx/>
              <a:buNone/>
            </a:pPr>
            <a:r>
              <a:rPr lang="en-US" altLang="ja-JP" sz="100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a:latin typeface="Times New Roman" panose="02020603050405020304" pitchFamily="18" charset="0"/>
            </a:endParaRPr>
          </a:p>
        </p:txBody>
      </p:sp>
      <p:sp>
        <p:nvSpPr>
          <p:cNvPr id="21538" name="AutoShape 33">
            <a:extLst>
              <a:ext uri="{FF2B5EF4-FFF2-40B4-BE49-F238E27FC236}">
                <a16:creationId xmlns:a16="http://schemas.microsoft.com/office/drawing/2014/main" id="{9EBF9449-3885-4DC6-B371-AC33A556E00E}"/>
              </a:ext>
            </a:extLst>
          </p:cNvPr>
          <p:cNvSpPr>
            <a:spLocks noChangeArrowheads="1"/>
          </p:cNvSpPr>
          <p:nvPr/>
        </p:nvSpPr>
        <p:spPr bwMode="auto">
          <a:xfrm>
            <a:off x="5410190" y="1972913"/>
            <a:ext cx="457200" cy="228600"/>
          </a:xfrm>
          <a:prstGeom prst="leftRightArrow">
            <a:avLst>
              <a:gd name="adj1" fmla="val 50000"/>
              <a:gd name="adj2" fmla="val 40000"/>
            </a:avLst>
          </a:prstGeom>
          <a:solidFill>
            <a:srgbClr val="000000"/>
          </a:solidFill>
          <a:ln w="2540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39" name="AutoShape 34">
            <a:extLst>
              <a:ext uri="{FF2B5EF4-FFF2-40B4-BE49-F238E27FC236}">
                <a16:creationId xmlns:a16="http://schemas.microsoft.com/office/drawing/2014/main" id="{EB52C5A0-4CB3-43B5-85CC-7CE32F8F4919}"/>
              </a:ext>
            </a:extLst>
          </p:cNvPr>
          <p:cNvSpPr>
            <a:spLocks noChangeArrowheads="1"/>
          </p:cNvSpPr>
          <p:nvPr/>
        </p:nvSpPr>
        <p:spPr bwMode="auto">
          <a:xfrm>
            <a:off x="2562224" y="1980298"/>
            <a:ext cx="685800" cy="228600"/>
          </a:xfrm>
          <a:prstGeom prst="leftRightArrow">
            <a:avLst>
              <a:gd name="adj1" fmla="val 50000"/>
              <a:gd name="adj2" fmla="val 60000"/>
            </a:avLst>
          </a:prstGeom>
          <a:solidFill>
            <a:srgbClr val="000000"/>
          </a:solidFill>
          <a:ln w="2540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0" name="AutoShape 35">
            <a:extLst>
              <a:ext uri="{FF2B5EF4-FFF2-40B4-BE49-F238E27FC236}">
                <a16:creationId xmlns:a16="http://schemas.microsoft.com/office/drawing/2014/main" id="{8D5B7079-A355-4DDD-9E3D-9F80DE1ACC84}"/>
              </a:ext>
            </a:extLst>
          </p:cNvPr>
          <p:cNvSpPr>
            <a:spLocks noChangeArrowheads="1"/>
          </p:cNvSpPr>
          <p:nvPr/>
        </p:nvSpPr>
        <p:spPr bwMode="auto">
          <a:xfrm>
            <a:off x="6019800" y="3400924"/>
            <a:ext cx="457200" cy="228600"/>
          </a:xfrm>
          <a:prstGeom prst="leftRightArrow">
            <a:avLst>
              <a:gd name="adj1" fmla="val 50000"/>
              <a:gd name="adj2" fmla="val 40000"/>
            </a:avLst>
          </a:prstGeom>
          <a:solidFill>
            <a:srgbClr val="000000"/>
          </a:solidFill>
          <a:ln w="2540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1" name="AutoShape 36">
            <a:extLst>
              <a:ext uri="{FF2B5EF4-FFF2-40B4-BE49-F238E27FC236}">
                <a16:creationId xmlns:a16="http://schemas.microsoft.com/office/drawing/2014/main" id="{3950B446-65FF-4B7D-9046-ADC627DC19D5}"/>
              </a:ext>
            </a:extLst>
          </p:cNvPr>
          <p:cNvSpPr>
            <a:spLocks noChangeArrowheads="1"/>
          </p:cNvSpPr>
          <p:nvPr/>
        </p:nvSpPr>
        <p:spPr bwMode="auto">
          <a:xfrm>
            <a:off x="2840831" y="3429000"/>
            <a:ext cx="495300" cy="228600"/>
          </a:xfrm>
          <a:prstGeom prst="leftRightArrow">
            <a:avLst>
              <a:gd name="adj1" fmla="val 50000"/>
              <a:gd name="adj2" fmla="val 43333"/>
            </a:avLst>
          </a:prstGeom>
          <a:solidFill>
            <a:srgbClr val="000000"/>
          </a:solidFill>
          <a:ln w="2540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2" name="AutoShape 37">
            <a:extLst>
              <a:ext uri="{FF2B5EF4-FFF2-40B4-BE49-F238E27FC236}">
                <a16:creationId xmlns:a16="http://schemas.microsoft.com/office/drawing/2014/main" id="{906AAECC-4CB8-4578-AA8E-0C1F298AA000}"/>
              </a:ext>
            </a:extLst>
          </p:cNvPr>
          <p:cNvSpPr>
            <a:spLocks noChangeArrowheads="1"/>
          </p:cNvSpPr>
          <p:nvPr/>
        </p:nvSpPr>
        <p:spPr bwMode="auto">
          <a:xfrm>
            <a:off x="4876800" y="3400924"/>
            <a:ext cx="361950" cy="238124"/>
          </a:xfrm>
          <a:prstGeom prst="leftRightArrow">
            <a:avLst>
              <a:gd name="adj1" fmla="val 50000"/>
              <a:gd name="adj2" fmla="val 40000"/>
            </a:avLst>
          </a:prstGeom>
          <a:solidFill>
            <a:srgbClr val="000000"/>
          </a:solidFill>
          <a:ln w="25400">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3" name="AutoShape 38">
            <a:extLst>
              <a:ext uri="{FF2B5EF4-FFF2-40B4-BE49-F238E27FC236}">
                <a16:creationId xmlns:a16="http://schemas.microsoft.com/office/drawing/2014/main" id="{478D8655-2BEE-48A6-B855-E9A7E8225287}"/>
              </a:ext>
            </a:extLst>
          </p:cNvPr>
          <p:cNvSpPr>
            <a:spLocks noChangeArrowheads="1"/>
          </p:cNvSpPr>
          <p:nvPr/>
        </p:nvSpPr>
        <p:spPr bwMode="auto">
          <a:xfrm>
            <a:off x="3819525" y="2465855"/>
            <a:ext cx="342900" cy="685800"/>
          </a:xfrm>
          <a:prstGeom prst="downArrow">
            <a:avLst>
              <a:gd name="adj1" fmla="val 50000"/>
              <a:gd name="adj2" fmla="val 50000"/>
            </a:avLst>
          </a:prstGeom>
          <a:solidFill>
            <a:srgbClr val="000000"/>
          </a:solidFill>
          <a:ln w="9525">
            <a:solidFill>
              <a:srgbClr val="000000"/>
            </a:solidFill>
            <a:miter lim="800000"/>
            <a:headEnd/>
            <a:tailEnd/>
          </a:ln>
        </p:spPr>
        <p:txBody>
          <a:bodyPr vert="eaVert"/>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4" name="AutoShape 39">
            <a:extLst>
              <a:ext uri="{FF2B5EF4-FFF2-40B4-BE49-F238E27FC236}">
                <a16:creationId xmlns:a16="http://schemas.microsoft.com/office/drawing/2014/main" id="{E65A50F4-B24E-40B8-9A12-7E0C138250EC}"/>
              </a:ext>
            </a:extLst>
          </p:cNvPr>
          <p:cNvSpPr>
            <a:spLocks noChangeArrowheads="1"/>
          </p:cNvSpPr>
          <p:nvPr/>
        </p:nvSpPr>
        <p:spPr bwMode="auto">
          <a:xfrm>
            <a:off x="3838575" y="3924383"/>
            <a:ext cx="342900" cy="685800"/>
          </a:xfrm>
          <a:prstGeom prst="downArrow">
            <a:avLst>
              <a:gd name="adj1" fmla="val 50000"/>
              <a:gd name="adj2" fmla="val 50000"/>
            </a:avLst>
          </a:prstGeom>
          <a:solidFill>
            <a:srgbClr val="000000"/>
          </a:solidFill>
          <a:ln w="9525">
            <a:solidFill>
              <a:srgbClr val="000000"/>
            </a:solidFill>
            <a:miter lim="800000"/>
            <a:headEnd/>
            <a:tailEnd/>
          </a:ln>
        </p:spPr>
        <p:txBody>
          <a:bodyPr vert="eaVert"/>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5" name="AutoShape 40">
            <a:extLst>
              <a:ext uri="{FF2B5EF4-FFF2-40B4-BE49-F238E27FC236}">
                <a16:creationId xmlns:a16="http://schemas.microsoft.com/office/drawing/2014/main" id="{502207E0-7E86-459B-8D43-1698272F7307}"/>
              </a:ext>
            </a:extLst>
          </p:cNvPr>
          <p:cNvSpPr>
            <a:spLocks noChangeArrowheads="1"/>
          </p:cNvSpPr>
          <p:nvPr/>
        </p:nvSpPr>
        <p:spPr bwMode="auto">
          <a:xfrm>
            <a:off x="5574507" y="4391859"/>
            <a:ext cx="342900" cy="342900"/>
          </a:xfrm>
          <a:prstGeom prst="downArrow">
            <a:avLst>
              <a:gd name="adj1" fmla="val 50000"/>
              <a:gd name="adj2" fmla="val 25000"/>
            </a:avLst>
          </a:prstGeom>
          <a:solidFill>
            <a:srgbClr val="000000"/>
          </a:solidFill>
          <a:ln w="9525">
            <a:solidFill>
              <a:srgbClr val="000000"/>
            </a:solidFill>
            <a:miter lim="800000"/>
            <a:headEnd/>
            <a:tailEnd/>
          </a:ln>
        </p:spPr>
        <p:txBody>
          <a:bodyPr vert="eaVert"/>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6" name="AutoShape 41">
            <a:extLst>
              <a:ext uri="{FF2B5EF4-FFF2-40B4-BE49-F238E27FC236}">
                <a16:creationId xmlns:a16="http://schemas.microsoft.com/office/drawing/2014/main" id="{4E66DF94-2ACE-42E6-9301-E5EA570A7D3D}"/>
              </a:ext>
            </a:extLst>
          </p:cNvPr>
          <p:cNvSpPr>
            <a:spLocks noChangeArrowheads="1"/>
          </p:cNvSpPr>
          <p:nvPr/>
        </p:nvSpPr>
        <p:spPr bwMode="auto">
          <a:xfrm>
            <a:off x="2085976" y="4549596"/>
            <a:ext cx="342900" cy="342900"/>
          </a:xfrm>
          <a:prstGeom prst="downArrow">
            <a:avLst>
              <a:gd name="adj1" fmla="val 50000"/>
              <a:gd name="adj2" fmla="val 25000"/>
            </a:avLst>
          </a:prstGeom>
          <a:solidFill>
            <a:srgbClr val="000000"/>
          </a:solidFill>
          <a:ln w="9525">
            <a:solidFill>
              <a:srgbClr val="000000"/>
            </a:solidFill>
            <a:miter lim="800000"/>
            <a:headEnd/>
            <a:tailEnd/>
          </a:ln>
        </p:spPr>
        <p:txBody>
          <a:bodyPr vert="eaVert"/>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7" name="AutoShape 42">
            <a:extLst>
              <a:ext uri="{FF2B5EF4-FFF2-40B4-BE49-F238E27FC236}">
                <a16:creationId xmlns:a16="http://schemas.microsoft.com/office/drawing/2014/main" id="{9F3D04F0-EF22-4F29-B647-AB84B27BB6AF}"/>
              </a:ext>
            </a:extLst>
          </p:cNvPr>
          <p:cNvSpPr>
            <a:spLocks noChangeArrowheads="1"/>
          </p:cNvSpPr>
          <p:nvPr/>
        </p:nvSpPr>
        <p:spPr bwMode="auto">
          <a:xfrm>
            <a:off x="4124326" y="4343568"/>
            <a:ext cx="1714500" cy="228600"/>
          </a:xfrm>
          <a:prstGeom prst="rightArrow">
            <a:avLst>
              <a:gd name="adj1" fmla="val 50000"/>
              <a:gd name="adj2" fmla="val 187500"/>
            </a:avLst>
          </a:prstGeom>
          <a:solidFill>
            <a:srgbClr val="000000"/>
          </a:solidFill>
          <a:ln w="952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8" name="AutoShape 43">
            <a:extLst>
              <a:ext uri="{FF2B5EF4-FFF2-40B4-BE49-F238E27FC236}">
                <a16:creationId xmlns:a16="http://schemas.microsoft.com/office/drawing/2014/main" id="{3F8FAF1F-C5EE-4F8F-B0F9-72FED27D5662}"/>
              </a:ext>
            </a:extLst>
          </p:cNvPr>
          <p:cNvSpPr>
            <a:spLocks noChangeArrowheads="1"/>
          </p:cNvSpPr>
          <p:nvPr/>
        </p:nvSpPr>
        <p:spPr bwMode="auto">
          <a:xfrm>
            <a:off x="2171701" y="4391859"/>
            <a:ext cx="1600200" cy="228600"/>
          </a:xfrm>
          <a:prstGeom prst="leftArrow">
            <a:avLst>
              <a:gd name="adj1" fmla="val 50000"/>
              <a:gd name="adj2" fmla="val 175000"/>
            </a:avLst>
          </a:prstGeom>
          <a:solidFill>
            <a:srgbClr val="000000"/>
          </a:solidFill>
          <a:ln w="952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49" name="AutoShape 44">
            <a:extLst>
              <a:ext uri="{FF2B5EF4-FFF2-40B4-BE49-F238E27FC236}">
                <a16:creationId xmlns:a16="http://schemas.microsoft.com/office/drawing/2014/main" id="{5E79CEF4-4E27-48CE-A55A-8E5B62F60B00}"/>
              </a:ext>
            </a:extLst>
          </p:cNvPr>
          <p:cNvSpPr>
            <a:spLocks noChangeArrowheads="1"/>
          </p:cNvSpPr>
          <p:nvPr/>
        </p:nvSpPr>
        <p:spPr bwMode="auto">
          <a:xfrm>
            <a:off x="4362450" y="2409842"/>
            <a:ext cx="1000125" cy="533400"/>
          </a:xfrm>
          <a:prstGeom prst="wedgeRoundRectCallout">
            <a:avLst>
              <a:gd name="adj1" fmla="val -33176"/>
              <a:gd name="adj2" fmla="val 85417"/>
              <a:gd name="adj3" fmla="val 16667"/>
            </a:avLst>
          </a:prstGeom>
          <a:solidFill>
            <a:srgbClr val="FFFFFF"/>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000" b="1">
                <a:solidFill>
                  <a:srgbClr val="FF0000"/>
                </a:solidFill>
                <a:latin typeface="Times New Roman" panose="02020603050405020304" pitchFamily="18" charset="0"/>
                <a:ea typeface="ＭＳ 明朝" panose="02020609040205080304" pitchFamily="17" charset="-128"/>
              </a:rPr>
              <a:t>民間資本の</a:t>
            </a:r>
            <a:endParaRPr lang="ja-JP" altLang="en-US" sz="1000">
              <a:latin typeface="Times New Roman" panose="02020603050405020304" pitchFamily="18" charset="0"/>
              <a:ea typeface="ＭＳ 明朝" panose="02020609040205080304" pitchFamily="17" charset="-128"/>
            </a:endParaRPr>
          </a:p>
          <a:p>
            <a:pPr>
              <a:spcBef>
                <a:spcPct val="0"/>
              </a:spcBef>
              <a:buClrTx/>
              <a:buSzTx/>
              <a:buFontTx/>
              <a:buNone/>
            </a:pPr>
            <a:r>
              <a:rPr lang="ja-JP" altLang="en-US" sz="1000" b="1">
                <a:solidFill>
                  <a:srgbClr val="FF0000"/>
                </a:solidFill>
                <a:latin typeface="Times New Roman" panose="02020603050405020304" pitchFamily="18" charset="0"/>
                <a:ea typeface="ＭＳ 明朝" panose="02020609040205080304" pitchFamily="17" charset="-128"/>
              </a:rPr>
              <a:t>発注者</a:t>
            </a:r>
            <a:endParaRPr lang="ja-JP" altLang="en-US" sz="1000">
              <a:latin typeface="Times New Roman" panose="02020603050405020304" pitchFamily="18" charset="0"/>
              <a:ea typeface="ＭＳ 明朝" panose="02020609040205080304" pitchFamily="17" charset="-128"/>
            </a:endParaRPr>
          </a:p>
          <a:p>
            <a:pPr>
              <a:spcBef>
                <a:spcPct val="0"/>
              </a:spcBef>
              <a:buClrTx/>
              <a:buSzTx/>
              <a:buFontTx/>
              <a:buNone/>
            </a:pPr>
            <a:endParaRPr lang="en-US" altLang="ja-JP" sz="2400">
              <a:latin typeface="Times New Roman" panose="02020603050405020304" pitchFamily="18" charset="0"/>
            </a:endParaRPr>
          </a:p>
        </p:txBody>
      </p:sp>
      <p:sp>
        <p:nvSpPr>
          <p:cNvPr id="21551" name="Rectangle 46">
            <a:extLst>
              <a:ext uri="{FF2B5EF4-FFF2-40B4-BE49-F238E27FC236}">
                <a16:creationId xmlns:a16="http://schemas.microsoft.com/office/drawing/2014/main" id="{23CC59F5-C853-4895-BE16-A5E31C8C6D5A}"/>
              </a:ext>
            </a:extLst>
          </p:cNvPr>
          <p:cNvSpPr>
            <a:spLocks noChangeArrowheads="1"/>
          </p:cNvSpPr>
          <p:nvPr/>
        </p:nvSpPr>
        <p:spPr bwMode="auto">
          <a:xfrm>
            <a:off x="0" y="1404938"/>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chemeClr val="bg2"/>
              </a:buClr>
              <a:buSzPct val="75000"/>
              <a:buFont typeface="Wingdings" panose="05000000000000000000" pitchFamily="2" charset="2"/>
              <a:buChar char="n"/>
              <a:tabLst>
                <a:tab pos="533400" algn="r"/>
                <a:tab pos="2700338" algn="ctr"/>
                <a:tab pos="5400675" algn="r"/>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tabLst>
                <a:tab pos="533400" algn="r"/>
                <a:tab pos="2700338" algn="ctr"/>
                <a:tab pos="5400675" algn="r"/>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tabLst>
                <a:tab pos="533400" algn="r"/>
                <a:tab pos="2700338" algn="ctr"/>
                <a:tab pos="5400675" algn="r"/>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tabLst>
                <a:tab pos="533400" algn="r"/>
                <a:tab pos="2700338" algn="ctr"/>
                <a:tab pos="5400675" algn="r"/>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tabLst>
                <a:tab pos="533400" algn="r"/>
                <a:tab pos="2700338" algn="ctr"/>
                <a:tab pos="5400675" algn="r"/>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tabLst>
                <a:tab pos="533400" algn="r"/>
                <a:tab pos="2700338" algn="ctr"/>
                <a:tab pos="5400675" algn="r"/>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tabLst>
                <a:tab pos="533400" algn="r"/>
                <a:tab pos="2700338" algn="ctr"/>
                <a:tab pos="5400675" algn="r"/>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tabLst>
                <a:tab pos="533400" algn="r"/>
                <a:tab pos="2700338" algn="ctr"/>
                <a:tab pos="5400675" algn="r"/>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tabLst>
                <a:tab pos="533400" algn="r"/>
                <a:tab pos="2700338" algn="ctr"/>
                <a:tab pos="5400675" algn="r"/>
              </a:tabLst>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ClrTx/>
              <a:buSzTx/>
              <a:buFontTx/>
              <a:buNone/>
            </a:pPr>
            <a:r>
              <a:rPr lang="en-US" altLang="ja-JP" sz="1000">
                <a:latin typeface="Times New Roman" panose="02020603050405020304" pitchFamily="18" charset="0"/>
                <a:ea typeface="ＭＳ 明朝" panose="02020609040205080304" pitchFamily="17" charset="-128"/>
              </a:rPr>
              <a:t> </a:t>
            </a:r>
          </a:p>
          <a:p>
            <a:pPr>
              <a:spcBef>
                <a:spcPct val="0"/>
              </a:spcBef>
              <a:buClrTx/>
              <a:buSzTx/>
              <a:buFontTx/>
              <a:buNone/>
            </a:pPr>
            <a:endParaRPr lang="en-US" altLang="ja-JP" sz="2400">
              <a:latin typeface="Times New Roman" panose="02020603050405020304" pitchFamily="18" charset="0"/>
            </a:endParaRPr>
          </a:p>
        </p:txBody>
      </p:sp>
      <p:sp>
        <p:nvSpPr>
          <p:cNvPr id="21552" name="Rectangle 47">
            <a:extLst>
              <a:ext uri="{FF2B5EF4-FFF2-40B4-BE49-F238E27FC236}">
                <a16:creationId xmlns:a16="http://schemas.microsoft.com/office/drawing/2014/main" id="{99AB965C-230D-4E93-83A3-0A5D30EEFBBE}"/>
              </a:ext>
            </a:extLst>
          </p:cNvPr>
          <p:cNvSpPr>
            <a:spLocks noChangeArrowheads="1"/>
          </p:cNvSpPr>
          <p:nvPr/>
        </p:nvSpPr>
        <p:spPr bwMode="auto">
          <a:xfrm>
            <a:off x="0" y="1404938"/>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ClrTx/>
              <a:buSzTx/>
              <a:buFontTx/>
              <a:buNone/>
            </a:pPr>
            <a:r>
              <a:rPr lang="en-US" altLang="ja-JP" sz="1000">
                <a:latin typeface="Times New Roman" panose="02020603050405020304" pitchFamily="18" charset="0"/>
                <a:ea typeface="ＭＳ 明朝" panose="02020609040205080304" pitchFamily="17" charset="-128"/>
              </a:rPr>
              <a:t> </a:t>
            </a:r>
            <a:endParaRPr lang="en-US" altLang="ja-JP" sz="1000">
              <a:latin typeface="Century" panose="02040604050505020304" pitchFamily="18" charset="0"/>
              <a:ea typeface="ＭＳ 明朝" panose="02020609040205080304" pitchFamily="17" charset="-128"/>
            </a:endParaRPr>
          </a:p>
          <a:p>
            <a:pPr>
              <a:spcBef>
                <a:spcPct val="0"/>
              </a:spcBef>
              <a:buClrTx/>
              <a:buSzTx/>
              <a:buFontTx/>
              <a:buNone/>
            </a:pPr>
            <a:endParaRPr lang="en-US" altLang="ja-JP" sz="2400">
              <a:latin typeface="Times New Roman" panose="02020603050405020304" pitchFamily="18" charset="0"/>
            </a:endParaRPr>
          </a:p>
        </p:txBody>
      </p:sp>
      <p:sp>
        <p:nvSpPr>
          <p:cNvPr id="21554" name="AutoShape 49">
            <a:extLst>
              <a:ext uri="{FF2B5EF4-FFF2-40B4-BE49-F238E27FC236}">
                <a16:creationId xmlns:a16="http://schemas.microsoft.com/office/drawing/2014/main" id="{5A203A42-E7D4-431F-BE62-22F46D166590}"/>
              </a:ext>
            </a:extLst>
          </p:cNvPr>
          <p:cNvSpPr>
            <a:spLocks noChangeArrowheads="1"/>
          </p:cNvSpPr>
          <p:nvPr/>
        </p:nvSpPr>
        <p:spPr bwMode="auto">
          <a:xfrm>
            <a:off x="3929077" y="4962019"/>
            <a:ext cx="371445" cy="195262"/>
          </a:xfrm>
          <a:prstGeom prst="downArrow">
            <a:avLst>
              <a:gd name="adj1" fmla="val 50000"/>
              <a:gd name="adj2" fmla="val 25000"/>
            </a:avLst>
          </a:prstGeom>
          <a:solidFill>
            <a:srgbClr val="000000"/>
          </a:solidFill>
          <a:ln w="9525">
            <a:solidFill>
              <a:srgbClr val="000000"/>
            </a:solidFill>
            <a:miter lim="800000"/>
            <a:headEnd/>
            <a:tailEnd/>
          </a:ln>
        </p:spPr>
        <p:txBody>
          <a:bodyPr vert="eaVert"/>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endParaRPr lang="ja-JP" altLang="en-US" sz="1800"/>
          </a:p>
        </p:txBody>
      </p:sp>
      <p:sp>
        <p:nvSpPr>
          <p:cNvPr id="21555" name="AutoShape 50">
            <a:extLst>
              <a:ext uri="{FF2B5EF4-FFF2-40B4-BE49-F238E27FC236}">
                <a16:creationId xmlns:a16="http://schemas.microsoft.com/office/drawing/2014/main" id="{B93A81BB-AAA1-4AB4-89FF-C91A7506C5DD}"/>
              </a:ext>
            </a:extLst>
          </p:cNvPr>
          <p:cNvSpPr>
            <a:spLocks noChangeArrowheads="1"/>
          </p:cNvSpPr>
          <p:nvPr/>
        </p:nvSpPr>
        <p:spPr bwMode="auto">
          <a:xfrm>
            <a:off x="3728468" y="1209678"/>
            <a:ext cx="1143000" cy="304800"/>
          </a:xfrm>
          <a:prstGeom prst="wedgeRoundRectCallout">
            <a:avLst>
              <a:gd name="adj1" fmla="val -27361"/>
              <a:gd name="adj2" fmla="val 103125"/>
              <a:gd name="adj3" fmla="val 16667"/>
            </a:avLst>
          </a:prstGeom>
          <a:solidFill>
            <a:srgbClr val="FFFFFF"/>
          </a:solidFill>
          <a:ln w="28575">
            <a:solidFill>
              <a:srgbClr val="000000"/>
            </a:solidFill>
            <a:miter lim="800000"/>
            <a:headEnd/>
            <a:tailEnd/>
          </a:ln>
        </p:spPr>
        <p:txBody>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00" b="1" dirty="0">
                <a:solidFill>
                  <a:srgbClr val="FF0000"/>
                </a:solidFill>
                <a:latin typeface="Times New Roman" panose="02020603050405020304" pitchFamily="18" charset="0"/>
                <a:ea typeface="ＭＳ 明朝" panose="02020609040205080304" pitchFamily="17" charset="-128"/>
              </a:rPr>
              <a:t>従来の発注者</a:t>
            </a:r>
            <a:endParaRPr lang="ja-JP" altLang="en-US" sz="1200" dirty="0">
              <a:latin typeface="Times New Roman" panose="02020603050405020304" pitchFamily="18" charset="0"/>
              <a:ea typeface="ＭＳ 明朝" panose="02020609040205080304" pitchFamily="17" charset="-128"/>
            </a:endParaRPr>
          </a:p>
          <a:p>
            <a:pPr>
              <a:spcBef>
                <a:spcPct val="0"/>
              </a:spcBef>
              <a:buClrTx/>
              <a:buSzTx/>
              <a:buFontTx/>
              <a:buNone/>
            </a:pPr>
            <a:endParaRPr lang="en-US" altLang="ja-JP" sz="2400" dirty="0">
              <a:latin typeface="Times New Roman" panose="02020603050405020304" pitchFamily="18" charset="0"/>
            </a:endParaRPr>
          </a:p>
        </p:txBody>
      </p:sp>
      <p:sp>
        <p:nvSpPr>
          <p:cNvPr id="21556" name="テキスト ボックス 1">
            <a:extLst>
              <a:ext uri="{FF2B5EF4-FFF2-40B4-BE49-F238E27FC236}">
                <a16:creationId xmlns:a16="http://schemas.microsoft.com/office/drawing/2014/main" id="{9779DCB5-897A-4184-B0CF-92A322703D65}"/>
              </a:ext>
            </a:extLst>
          </p:cNvPr>
          <p:cNvSpPr txBox="1">
            <a:spLocks noChangeArrowheads="1"/>
          </p:cNvSpPr>
          <p:nvPr/>
        </p:nvSpPr>
        <p:spPr bwMode="auto">
          <a:xfrm>
            <a:off x="616330" y="65735"/>
            <a:ext cx="80698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dirty="0">
                <a:latin typeface="HG創英角ﾎﾟｯﾌﾟ体" panose="040B0A09000000000000" pitchFamily="49" charset="-128"/>
                <a:ea typeface="HG創英角ﾎﾟｯﾌﾟ体" panose="040B0A09000000000000" pitchFamily="49" charset="-128"/>
              </a:rPr>
              <a:t>新たな「仕組み」の導入</a:t>
            </a:r>
            <a:endParaRPr lang="en-US" altLang="ja-JP" sz="2400" dirty="0">
              <a:latin typeface="HG創英角ﾎﾟｯﾌﾟ体" panose="040B0A09000000000000" pitchFamily="49" charset="-128"/>
              <a:ea typeface="HG創英角ﾎﾟｯﾌﾟ体" panose="040B0A09000000000000" pitchFamily="49" charset="-128"/>
            </a:endParaRPr>
          </a:p>
          <a:p>
            <a:pPr algn="ctr" eaLnBrk="1" hangingPunct="1">
              <a:spcBef>
                <a:spcPct val="0"/>
              </a:spcBef>
              <a:buClrTx/>
              <a:buSzTx/>
              <a:buFontTx/>
              <a:buNone/>
            </a:pPr>
            <a:r>
              <a:rPr lang="ja-JP" altLang="en-US" sz="2000" dirty="0">
                <a:latin typeface="HGS創英角ﾎﾟｯﾌﾟ体" panose="040B0A00000000000000" pitchFamily="50" charset="-128"/>
                <a:ea typeface="HGS創英角ﾎﾟｯﾌﾟ体" panose="040B0A00000000000000" pitchFamily="50" charset="-128"/>
              </a:rPr>
              <a:t>財政難の中　</a:t>
            </a:r>
            <a:r>
              <a:rPr lang="en-US" altLang="ja-JP" sz="1600" dirty="0">
                <a:latin typeface="HGS創英角ﾎﾟｯﾌﾟ体" panose="040B0A00000000000000" pitchFamily="50" charset="-128"/>
                <a:ea typeface="HGS創英角ﾎﾟｯﾌﾟ体" panose="040B0A00000000000000" pitchFamily="50" charset="-128"/>
              </a:rPr>
              <a:t>PPP/PFI</a:t>
            </a:r>
            <a:r>
              <a:rPr lang="ja-JP" altLang="en-US" sz="1600" dirty="0">
                <a:latin typeface="HGS創英角ﾎﾟｯﾌﾟ体" panose="040B0A00000000000000" pitchFamily="50" charset="-128"/>
                <a:ea typeface="HGS創英角ﾎﾟｯﾌﾟ体" panose="040B0A00000000000000" pitchFamily="50" charset="-128"/>
              </a:rPr>
              <a:t>や包括管理などの、民間活力の活用は、避けては通れない</a:t>
            </a:r>
            <a:r>
              <a:rPr lang="ja-JP" altLang="en-US" sz="1600" dirty="0">
                <a:latin typeface="HG丸ｺﾞｼｯｸM-PRO" panose="020F0600000000000000" pitchFamily="50" charset="-128"/>
                <a:ea typeface="HG丸ｺﾞｼｯｸM-PRO" panose="020F0600000000000000" pitchFamily="50" charset="-128"/>
              </a:rPr>
              <a:t>！</a:t>
            </a:r>
            <a:endParaRPr lang="ja-JP" altLang="en-US" sz="2400" dirty="0">
              <a:latin typeface="HG創英角ﾎﾟｯﾌﾟ体" panose="040B0A09000000000000" pitchFamily="49" charset="-128"/>
              <a:ea typeface="HG創英角ﾎﾟｯﾌﾟ体" panose="040B0A09000000000000" pitchFamily="49" charset="-128"/>
            </a:endParaRPr>
          </a:p>
        </p:txBody>
      </p:sp>
      <p:sp>
        <p:nvSpPr>
          <p:cNvPr id="2" name="楕円 1">
            <a:extLst>
              <a:ext uri="{FF2B5EF4-FFF2-40B4-BE49-F238E27FC236}">
                <a16:creationId xmlns:a16="http://schemas.microsoft.com/office/drawing/2014/main" id="{696D082D-CF5D-46E5-9F63-22E8A3428DF9}"/>
              </a:ext>
            </a:extLst>
          </p:cNvPr>
          <p:cNvSpPr/>
          <p:nvPr/>
        </p:nvSpPr>
        <p:spPr>
          <a:xfrm>
            <a:off x="571529" y="4204729"/>
            <a:ext cx="495271" cy="1518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地元</a:t>
            </a:r>
          </a:p>
        </p:txBody>
      </p:sp>
      <p:sp>
        <p:nvSpPr>
          <p:cNvPr id="4" name="スライド番号プレースホルダー 3">
            <a:extLst>
              <a:ext uri="{FF2B5EF4-FFF2-40B4-BE49-F238E27FC236}">
                <a16:creationId xmlns:a16="http://schemas.microsoft.com/office/drawing/2014/main" id="{13E3BE2B-E147-44D9-BD55-389BE9865115}"/>
              </a:ext>
            </a:extLst>
          </p:cNvPr>
          <p:cNvSpPr>
            <a:spLocks noGrp="1"/>
          </p:cNvSpPr>
          <p:nvPr>
            <p:ph type="sldNum" sz="quarter" idx="12"/>
          </p:nvPr>
        </p:nvSpPr>
        <p:spPr/>
        <p:txBody>
          <a:bodyPr/>
          <a:lstStyle/>
          <a:p>
            <a:fld id="{7D5A2C38-BF5A-4117-A3B3-4E986D472ED9}" type="slidenum">
              <a:rPr kumimoji="1" lang="ja-JP" altLang="en-US" smtClean="0"/>
              <a:t>14</a:t>
            </a:fld>
            <a:endParaRPr kumimoji="1" lang="ja-JP" altLang="en-US" dirty="0"/>
          </a:p>
        </p:txBody>
      </p:sp>
      <p:sp>
        <p:nvSpPr>
          <p:cNvPr id="53" name="テキスト ボックス 1">
            <a:extLst>
              <a:ext uri="{FF2B5EF4-FFF2-40B4-BE49-F238E27FC236}">
                <a16:creationId xmlns:a16="http://schemas.microsoft.com/office/drawing/2014/main" id="{DF72CD8B-503F-498B-AA01-C12A792A8405}"/>
              </a:ext>
            </a:extLst>
          </p:cNvPr>
          <p:cNvSpPr txBox="1">
            <a:spLocks noChangeArrowheads="1"/>
          </p:cNvSpPr>
          <p:nvPr/>
        </p:nvSpPr>
        <p:spPr bwMode="auto">
          <a:xfrm>
            <a:off x="1321980" y="6084119"/>
            <a:ext cx="71096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lgn="l"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lgn="l"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lgn="l"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lgn="l"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000" dirty="0">
                <a:latin typeface="HG創英角ﾎﾟｯﾌﾟ体" panose="040B0A09000000000000" pitchFamily="49" charset="-128"/>
                <a:ea typeface="HG創英角ﾎﾟｯﾌﾟ体" panose="040B0A09000000000000" pitchFamily="49" charset="-128"/>
              </a:rPr>
              <a:t>発注の仕組みも変わり、乗り遅れれば、仕事はなくなるか、</a:t>
            </a:r>
            <a:endParaRPr lang="en-US" altLang="ja-JP" sz="2000" dirty="0">
              <a:latin typeface="HG創英角ﾎﾟｯﾌﾟ体" panose="040B0A09000000000000" pitchFamily="49" charset="-128"/>
              <a:ea typeface="HG創英角ﾎﾟｯﾌﾟ体" panose="040B0A09000000000000" pitchFamily="49" charset="-128"/>
            </a:endParaRPr>
          </a:p>
          <a:p>
            <a:pPr algn="ctr" eaLnBrk="1" hangingPunct="1">
              <a:spcBef>
                <a:spcPct val="0"/>
              </a:spcBef>
              <a:buClrTx/>
              <a:buSzTx/>
              <a:buFontTx/>
              <a:buNone/>
            </a:pPr>
            <a:r>
              <a:rPr lang="ja-JP" altLang="en-US" sz="2000" dirty="0">
                <a:latin typeface="HG創英角ﾎﾟｯﾌﾟ体" panose="040B0A09000000000000" pitchFamily="49" charset="-128"/>
                <a:ea typeface="HG創英角ﾎﾟｯﾌﾟ体" panose="040B0A09000000000000" pitchFamily="49" charset="-128"/>
              </a:rPr>
              <a:t>下請けの下請けになっていく。</a:t>
            </a:r>
            <a:endParaRPr lang="en-US" altLang="ja-JP" sz="2000" dirty="0">
              <a:latin typeface="HG創英角ﾎﾟｯﾌﾟ体" panose="040B0A09000000000000" pitchFamily="49" charset="-128"/>
              <a:ea typeface="HG創英角ﾎﾟｯﾌﾟ体" panose="040B0A09000000000000" pitchFamily="49" charset="-128"/>
            </a:endParaRPr>
          </a:p>
          <a:p>
            <a:pPr algn="ctr" eaLnBrk="1" hangingPunct="1">
              <a:spcBef>
                <a:spcPct val="0"/>
              </a:spcBef>
              <a:buClrTx/>
              <a:buSzTx/>
              <a:buFontTx/>
              <a:buNone/>
            </a:pPr>
            <a:endParaRPr lang="ja-JP" altLang="en-US" sz="2400" dirty="0">
              <a:latin typeface="HG創英角ﾎﾟｯﾌﾟ体" panose="040B0A09000000000000" pitchFamily="49" charset="-128"/>
              <a:ea typeface="HG創英角ﾎﾟｯﾌﾟ体" panose="040B0A09000000000000" pitchFamily="49" charset="-128"/>
            </a:endParaRPr>
          </a:p>
        </p:txBody>
      </p:sp>
      <p:sp>
        <p:nvSpPr>
          <p:cNvPr id="6" name="テキスト ボックス 5">
            <a:extLst>
              <a:ext uri="{FF2B5EF4-FFF2-40B4-BE49-F238E27FC236}">
                <a16:creationId xmlns:a16="http://schemas.microsoft.com/office/drawing/2014/main" id="{CCF87BB2-1F66-4083-92D1-48E6F0A78E74}"/>
              </a:ext>
            </a:extLst>
          </p:cNvPr>
          <p:cNvSpPr txBox="1"/>
          <p:nvPr/>
        </p:nvSpPr>
        <p:spPr>
          <a:xfrm>
            <a:off x="5810250" y="2463920"/>
            <a:ext cx="1986441" cy="369332"/>
          </a:xfrm>
          <a:prstGeom prst="rect">
            <a:avLst/>
          </a:prstGeom>
          <a:noFill/>
        </p:spPr>
        <p:txBody>
          <a:bodyPr wrap="none" rtlCol="0">
            <a:spAutoFit/>
          </a:bodyPr>
          <a:lstStyle/>
          <a:p>
            <a:r>
              <a:rPr kumimoji="1" lang="ja-JP" altLang="en-US" dirty="0">
                <a:solidFill>
                  <a:srgbClr val="0070C0"/>
                </a:solidFill>
              </a:rPr>
              <a:t>官の財政破綻も！</a:t>
            </a:r>
          </a:p>
        </p:txBody>
      </p:sp>
      <p:sp>
        <p:nvSpPr>
          <p:cNvPr id="56" name="テキスト ボックス 55">
            <a:extLst>
              <a:ext uri="{FF2B5EF4-FFF2-40B4-BE49-F238E27FC236}">
                <a16:creationId xmlns:a16="http://schemas.microsoft.com/office/drawing/2014/main" id="{C8DD590C-F054-4E81-A565-474AF618E022}"/>
              </a:ext>
            </a:extLst>
          </p:cNvPr>
          <p:cNvSpPr txBox="1"/>
          <p:nvPr/>
        </p:nvSpPr>
        <p:spPr>
          <a:xfrm>
            <a:off x="4398853" y="4007396"/>
            <a:ext cx="3108543" cy="369332"/>
          </a:xfrm>
          <a:prstGeom prst="rect">
            <a:avLst/>
          </a:prstGeom>
          <a:noFill/>
        </p:spPr>
        <p:txBody>
          <a:bodyPr wrap="none" rtlCol="0">
            <a:spAutoFit/>
          </a:bodyPr>
          <a:lstStyle/>
          <a:p>
            <a:r>
              <a:rPr lang="ja-JP" altLang="en-US" dirty="0">
                <a:solidFill>
                  <a:srgbClr val="0070C0"/>
                </a:solidFill>
              </a:rPr>
              <a:t>民</a:t>
            </a:r>
            <a:r>
              <a:rPr kumimoji="1" lang="ja-JP" altLang="en-US" dirty="0">
                <a:solidFill>
                  <a:srgbClr val="0070C0"/>
                </a:solidFill>
              </a:rPr>
              <a:t>の合理性、経営力の期待！</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12215" y="332656"/>
            <a:ext cx="9036496" cy="2431435"/>
          </a:xfrm>
          <a:prstGeom prst="rect">
            <a:avLst/>
          </a:prstGeom>
        </p:spPr>
        <p:txBody>
          <a:bodyPr wrap="square">
            <a:spAutoFit/>
          </a:bodyPr>
          <a:lstStyle/>
          <a:p>
            <a:r>
              <a:rPr lang="en-US" altLang="ja-JP" sz="3200" dirty="0"/>
              <a:t>VFM</a:t>
            </a:r>
            <a:r>
              <a:rPr lang="ja-JP" altLang="en-US" sz="3200" dirty="0"/>
              <a:t>（</a:t>
            </a:r>
            <a:r>
              <a:rPr lang="en-US" altLang="ja-JP" sz="3200" dirty="0"/>
              <a:t>Value For Money</a:t>
            </a:r>
            <a:r>
              <a:rPr lang="ja-JP" altLang="en-US" sz="3200" dirty="0" err="1"/>
              <a:t>、</a:t>
            </a:r>
            <a:r>
              <a:rPr lang="ja-JP" altLang="en-US" sz="3200" dirty="0"/>
              <a:t>バリュー・フォー・マネー）</a:t>
            </a:r>
            <a:endParaRPr lang="en-US" altLang="ja-JP" sz="3200" dirty="0"/>
          </a:p>
          <a:p>
            <a:endParaRPr lang="en-US" altLang="ja-JP" dirty="0"/>
          </a:p>
          <a:p>
            <a:r>
              <a:rPr lang="en-US" altLang="ja-JP" sz="2800" dirty="0"/>
              <a:t>VFM</a:t>
            </a:r>
            <a:r>
              <a:rPr lang="ja-JP" altLang="en-US" sz="2800" dirty="0"/>
              <a:t>があるとは？</a:t>
            </a:r>
            <a:endParaRPr lang="en-US" altLang="ja-JP" sz="2800" dirty="0"/>
          </a:p>
          <a:p>
            <a:r>
              <a:rPr lang="ja-JP" altLang="en-US" sz="2800" dirty="0"/>
              <a:t>そんなに重要か？　精度は？　確実性は？</a:t>
            </a:r>
            <a:endParaRPr lang="en-US" altLang="ja-JP" sz="2800" dirty="0"/>
          </a:p>
          <a:p>
            <a:r>
              <a:rPr lang="en-US" altLang="ja-JP" sz="2800" dirty="0"/>
              <a:t>VFM</a:t>
            </a:r>
            <a:r>
              <a:rPr lang="ja-JP" altLang="en-US" sz="2800" dirty="0"/>
              <a:t>に変わる、メリットが説明できれば、価値がある。</a:t>
            </a:r>
          </a:p>
          <a:p>
            <a:endParaRPr lang="ja-JP" altLang="en-US" dirty="0"/>
          </a:p>
        </p:txBody>
      </p:sp>
      <p:sp>
        <p:nvSpPr>
          <p:cNvPr id="3" name="正方形/長方形 2"/>
          <p:cNvSpPr/>
          <p:nvPr/>
        </p:nvSpPr>
        <p:spPr>
          <a:xfrm>
            <a:off x="755576" y="3033826"/>
            <a:ext cx="1735234" cy="3168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p:nvPr/>
        </p:nvCxnSpPr>
        <p:spPr>
          <a:xfrm>
            <a:off x="755576" y="3573016"/>
            <a:ext cx="173523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755576" y="4941168"/>
            <a:ext cx="173523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3910383" y="3645024"/>
            <a:ext cx="1539798" cy="2592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3910383" y="4005064"/>
            <a:ext cx="153979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3910383" y="4365104"/>
            <a:ext cx="153979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910383" y="5517232"/>
            <a:ext cx="15397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896071" y="5344987"/>
            <a:ext cx="1454244" cy="369332"/>
          </a:xfrm>
          <a:prstGeom prst="rect">
            <a:avLst/>
          </a:prstGeom>
          <a:noFill/>
        </p:spPr>
        <p:txBody>
          <a:bodyPr wrap="none" rtlCol="0">
            <a:spAutoFit/>
          </a:bodyPr>
          <a:lstStyle/>
          <a:p>
            <a:r>
              <a:rPr kumimoji="1" lang="ja-JP" altLang="en-US" b="1" dirty="0"/>
              <a:t>設計・建設費</a:t>
            </a:r>
          </a:p>
        </p:txBody>
      </p:sp>
      <p:sp>
        <p:nvSpPr>
          <p:cNvPr id="17" name="テキスト ボックス 16"/>
          <p:cNvSpPr txBox="1"/>
          <p:nvPr/>
        </p:nvSpPr>
        <p:spPr>
          <a:xfrm>
            <a:off x="896071" y="4005064"/>
            <a:ext cx="1107996" cy="646331"/>
          </a:xfrm>
          <a:prstGeom prst="rect">
            <a:avLst/>
          </a:prstGeom>
          <a:noFill/>
        </p:spPr>
        <p:txBody>
          <a:bodyPr wrap="none" rtlCol="0">
            <a:spAutoFit/>
          </a:bodyPr>
          <a:lstStyle/>
          <a:p>
            <a:r>
              <a:rPr kumimoji="1" lang="ja-JP" altLang="en-US" b="1" dirty="0"/>
              <a:t>維持管理</a:t>
            </a:r>
            <a:endParaRPr kumimoji="1" lang="en-US" altLang="ja-JP" b="1" dirty="0"/>
          </a:p>
          <a:p>
            <a:r>
              <a:rPr lang="ja-JP" altLang="en-US" b="1" dirty="0"/>
              <a:t>運営費</a:t>
            </a:r>
            <a:endParaRPr kumimoji="1" lang="ja-JP" altLang="en-US" b="1" dirty="0"/>
          </a:p>
        </p:txBody>
      </p:sp>
      <p:sp>
        <p:nvSpPr>
          <p:cNvPr id="18" name="テキスト ボックス 17"/>
          <p:cNvSpPr txBox="1"/>
          <p:nvPr/>
        </p:nvSpPr>
        <p:spPr>
          <a:xfrm>
            <a:off x="4307297" y="4008348"/>
            <a:ext cx="646331" cy="369332"/>
          </a:xfrm>
          <a:prstGeom prst="rect">
            <a:avLst/>
          </a:prstGeom>
          <a:noFill/>
        </p:spPr>
        <p:txBody>
          <a:bodyPr wrap="none" rtlCol="0">
            <a:spAutoFit/>
          </a:bodyPr>
          <a:lstStyle/>
          <a:p>
            <a:r>
              <a:rPr kumimoji="1" lang="ja-JP" altLang="en-US" b="1" dirty="0"/>
              <a:t>金利</a:t>
            </a:r>
          </a:p>
        </p:txBody>
      </p:sp>
      <p:sp>
        <p:nvSpPr>
          <p:cNvPr id="19" name="テキスト ボックス 18"/>
          <p:cNvSpPr txBox="1"/>
          <p:nvPr/>
        </p:nvSpPr>
        <p:spPr>
          <a:xfrm>
            <a:off x="3995936" y="5710174"/>
            <a:ext cx="1454244" cy="369332"/>
          </a:xfrm>
          <a:prstGeom prst="rect">
            <a:avLst/>
          </a:prstGeom>
          <a:noFill/>
        </p:spPr>
        <p:txBody>
          <a:bodyPr wrap="none" rtlCol="0">
            <a:spAutoFit/>
          </a:bodyPr>
          <a:lstStyle/>
          <a:p>
            <a:r>
              <a:rPr kumimoji="1" lang="ja-JP" altLang="en-US" b="1" dirty="0"/>
              <a:t>設計・建設費</a:t>
            </a:r>
          </a:p>
        </p:txBody>
      </p:sp>
      <p:sp>
        <p:nvSpPr>
          <p:cNvPr id="23" name="テキスト ボックス 22"/>
          <p:cNvSpPr txBox="1"/>
          <p:nvPr/>
        </p:nvSpPr>
        <p:spPr>
          <a:xfrm>
            <a:off x="3997394" y="3633198"/>
            <a:ext cx="1454244" cy="369332"/>
          </a:xfrm>
          <a:prstGeom prst="rect">
            <a:avLst/>
          </a:prstGeom>
          <a:noFill/>
        </p:spPr>
        <p:txBody>
          <a:bodyPr wrap="none" rtlCol="0">
            <a:spAutoFit/>
          </a:bodyPr>
          <a:lstStyle/>
          <a:p>
            <a:r>
              <a:rPr kumimoji="1" lang="ja-JP" altLang="en-US" b="1" dirty="0"/>
              <a:t>国税・地方税</a:t>
            </a:r>
          </a:p>
        </p:txBody>
      </p:sp>
      <p:sp>
        <p:nvSpPr>
          <p:cNvPr id="24" name="テキスト ボックス 23"/>
          <p:cNvSpPr txBox="1"/>
          <p:nvPr/>
        </p:nvSpPr>
        <p:spPr>
          <a:xfrm>
            <a:off x="4126283" y="4618002"/>
            <a:ext cx="1107996" cy="646331"/>
          </a:xfrm>
          <a:prstGeom prst="rect">
            <a:avLst/>
          </a:prstGeom>
          <a:noFill/>
        </p:spPr>
        <p:txBody>
          <a:bodyPr wrap="none" rtlCol="0">
            <a:spAutoFit/>
          </a:bodyPr>
          <a:lstStyle/>
          <a:p>
            <a:r>
              <a:rPr kumimoji="1" lang="ja-JP" altLang="en-US" b="1" dirty="0"/>
              <a:t>維持管理</a:t>
            </a:r>
            <a:endParaRPr kumimoji="1" lang="en-US" altLang="ja-JP" b="1" dirty="0"/>
          </a:p>
          <a:p>
            <a:r>
              <a:rPr lang="ja-JP" altLang="en-US" b="1" dirty="0"/>
              <a:t>運営費</a:t>
            </a:r>
            <a:endParaRPr kumimoji="1" lang="ja-JP" altLang="en-US" b="1" dirty="0"/>
          </a:p>
        </p:txBody>
      </p:sp>
      <p:cxnSp>
        <p:nvCxnSpPr>
          <p:cNvPr id="26" name="直線コネクタ 25"/>
          <p:cNvCxnSpPr/>
          <p:nvPr/>
        </p:nvCxnSpPr>
        <p:spPr>
          <a:xfrm>
            <a:off x="2490810" y="3068960"/>
            <a:ext cx="1419573"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2490810" y="3573016"/>
            <a:ext cx="1419573" cy="8046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490810" y="4941167"/>
            <a:ext cx="1419573" cy="5884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2490810" y="6202178"/>
            <a:ext cx="14195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2490810" y="3033826"/>
            <a:ext cx="1419573" cy="9745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490810" y="3033826"/>
            <a:ext cx="316131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1126903" y="3094126"/>
            <a:ext cx="646331" cy="369332"/>
          </a:xfrm>
          <a:prstGeom prst="rect">
            <a:avLst/>
          </a:prstGeom>
          <a:noFill/>
        </p:spPr>
        <p:txBody>
          <a:bodyPr wrap="none" rtlCol="0">
            <a:spAutoFit/>
          </a:bodyPr>
          <a:lstStyle/>
          <a:p>
            <a:r>
              <a:rPr kumimoji="1" lang="ja-JP" altLang="en-US" b="1" dirty="0"/>
              <a:t>金利</a:t>
            </a:r>
          </a:p>
        </p:txBody>
      </p:sp>
      <p:sp>
        <p:nvSpPr>
          <p:cNvPr id="38" name="上下矢印 37"/>
          <p:cNvSpPr/>
          <p:nvPr/>
        </p:nvSpPr>
        <p:spPr>
          <a:xfrm>
            <a:off x="4259086" y="3025122"/>
            <a:ext cx="484632" cy="6080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4953628" y="3172326"/>
            <a:ext cx="619080" cy="369332"/>
          </a:xfrm>
          <a:prstGeom prst="rect">
            <a:avLst/>
          </a:prstGeom>
          <a:noFill/>
        </p:spPr>
        <p:txBody>
          <a:bodyPr wrap="none" rtlCol="0">
            <a:spAutoFit/>
          </a:bodyPr>
          <a:lstStyle/>
          <a:p>
            <a:r>
              <a:rPr kumimoji="1" lang="en-US" altLang="ja-JP" dirty="0"/>
              <a:t>VFM</a:t>
            </a:r>
            <a:endParaRPr kumimoji="1" lang="ja-JP" altLang="en-US" dirty="0"/>
          </a:p>
        </p:txBody>
      </p:sp>
      <p:sp>
        <p:nvSpPr>
          <p:cNvPr id="40" name="テキスト ボックス 39"/>
          <p:cNvSpPr txBox="1"/>
          <p:nvPr/>
        </p:nvSpPr>
        <p:spPr>
          <a:xfrm>
            <a:off x="722946" y="6350922"/>
            <a:ext cx="1800493" cy="369332"/>
          </a:xfrm>
          <a:prstGeom prst="rect">
            <a:avLst/>
          </a:prstGeom>
          <a:noFill/>
        </p:spPr>
        <p:txBody>
          <a:bodyPr wrap="none" rtlCol="0">
            <a:spAutoFit/>
          </a:bodyPr>
          <a:lstStyle/>
          <a:p>
            <a:r>
              <a:rPr kumimoji="1" lang="ja-JP" altLang="en-US" b="1" dirty="0"/>
              <a:t>従来の公共事業</a:t>
            </a:r>
          </a:p>
        </p:txBody>
      </p:sp>
      <p:sp>
        <p:nvSpPr>
          <p:cNvPr id="41" name="テキスト ボックス 40"/>
          <p:cNvSpPr txBox="1"/>
          <p:nvPr/>
        </p:nvSpPr>
        <p:spPr>
          <a:xfrm>
            <a:off x="4110773" y="6361019"/>
            <a:ext cx="474810" cy="369332"/>
          </a:xfrm>
          <a:prstGeom prst="rect">
            <a:avLst/>
          </a:prstGeom>
          <a:noFill/>
        </p:spPr>
        <p:txBody>
          <a:bodyPr wrap="none" rtlCol="0">
            <a:spAutoFit/>
          </a:bodyPr>
          <a:lstStyle/>
          <a:p>
            <a:r>
              <a:rPr kumimoji="1" lang="en-US" altLang="ja-JP" b="1" dirty="0"/>
              <a:t>PFI</a:t>
            </a:r>
            <a:endParaRPr kumimoji="1" lang="ja-JP" altLang="en-US" b="1" dirty="0"/>
          </a:p>
        </p:txBody>
      </p:sp>
    </p:spTree>
    <p:extLst>
      <p:ext uri="{BB962C8B-B14F-4D97-AF65-F5344CB8AC3E}">
        <p14:creationId xmlns:p14="http://schemas.microsoft.com/office/powerpoint/2010/main" val="1947511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468313" y="115888"/>
            <a:ext cx="8229600" cy="596900"/>
          </a:xfrm>
        </p:spPr>
        <p:txBody>
          <a:bodyPr rtlCol="0">
            <a:normAutofit fontScale="90000"/>
          </a:bodyPr>
          <a:lstStyle/>
          <a:p>
            <a:pPr fontAlgn="auto">
              <a:spcAft>
                <a:spcPts val="0"/>
              </a:spcAft>
              <a:defRPr/>
            </a:pPr>
            <a:r>
              <a:rPr lang="en-US" altLang="ja-JP" dirty="0">
                <a:latin typeface="+mj-ea"/>
              </a:rPr>
              <a:t>PFI</a:t>
            </a:r>
            <a:r>
              <a:rPr lang="ja-JP" altLang="en-US" dirty="0">
                <a:latin typeface="+mj-ea"/>
              </a:rPr>
              <a:t>・</a:t>
            </a:r>
            <a:r>
              <a:rPr lang="en-US" altLang="ja-JP" dirty="0">
                <a:latin typeface="+mj-ea"/>
              </a:rPr>
              <a:t>PPP</a:t>
            </a:r>
            <a:r>
              <a:rPr lang="ja-JP" altLang="en-US" dirty="0">
                <a:latin typeface="+mj-ea"/>
              </a:rPr>
              <a:t>では何が大切か</a:t>
            </a:r>
          </a:p>
        </p:txBody>
      </p:sp>
      <p:sp>
        <p:nvSpPr>
          <p:cNvPr id="4100" name="Rectangle 3"/>
          <p:cNvSpPr>
            <a:spLocks noGrp="1" noChangeArrowheads="1"/>
          </p:cNvSpPr>
          <p:nvPr>
            <p:ph idx="1"/>
          </p:nvPr>
        </p:nvSpPr>
        <p:spPr>
          <a:xfrm>
            <a:off x="395536" y="1268760"/>
            <a:ext cx="8641208" cy="4967287"/>
          </a:xfrm>
        </p:spPr>
        <p:txBody>
          <a:bodyPr rtlCol="0">
            <a:normAutofit fontScale="55000" lnSpcReduction="20000"/>
          </a:bodyPr>
          <a:lstStyle/>
          <a:p>
            <a:pPr fontAlgn="auto">
              <a:spcAft>
                <a:spcPts val="0"/>
              </a:spcAft>
              <a:buFont typeface="Wingdings" pitchFamily="2" charset="2"/>
              <a:buNone/>
              <a:defRPr/>
            </a:pPr>
            <a:r>
              <a:rPr lang="en-US" altLang="ja-JP" sz="4500" dirty="0">
                <a:latin typeface="+mj-ea"/>
                <a:ea typeface="+mj-ea"/>
              </a:rPr>
              <a:t>①</a:t>
            </a:r>
            <a:r>
              <a:rPr lang="ja-JP" altLang="en-US" sz="4500" dirty="0">
                <a:latin typeface="+mj-ea"/>
                <a:ea typeface="+mj-ea"/>
              </a:rPr>
              <a:t>最重要は事業スキームをどのように構築するか</a:t>
            </a:r>
          </a:p>
          <a:p>
            <a:pPr fontAlgn="auto">
              <a:spcAft>
                <a:spcPts val="0"/>
              </a:spcAft>
              <a:buFont typeface="Wingdings" pitchFamily="2" charset="2"/>
              <a:buNone/>
              <a:defRPr/>
            </a:pPr>
            <a:r>
              <a:rPr lang="ja-JP" altLang="en-US" sz="4500" dirty="0">
                <a:latin typeface="+mj-ea"/>
                <a:ea typeface="+mj-ea"/>
              </a:rPr>
              <a:t>②設計・施行・維持管理は基本的に、従来の土木技術で可能</a:t>
            </a:r>
            <a:endParaRPr lang="en-US" altLang="ja-JP" sz="4500" dirty="0">
              <a:latin typeface="+mj-ea"/>
              <a:ea typeface="+mj-ea"/>
            </a:endParaRPr>
          </a:p>
          <a:p>
            <a:pPr fontAlgn="auto">
              <a:spcAft>
                <a:spcPts val="0"/>
              </a:spcAft>
              <a:buFont typeface="Wingdings" pitchFamily="2" charset="2"/>
              <a:buNone/>
              <a:defRPr/>
            </a:pPr>
            <a:r>
              <a:rPr lang="ja-JP" altLang="en-US" sz="4500" dirty="0">
                <a:latin typeface="+mj-ea"/>
                <a:ea typeface="+mj-ea"/>
              </a:rPr>
              <a:t>③発注者側は、事業者決定。事業者（</a:t>
            </a:r>
            <a:r>
              <a:rPr lang="en-US" altLang="ja-JP" sz="4500" dirty="0">
                <a:latin typeface="+mj-ea"/>
                <a:ea typeface="+mj-ea"/>
              </a:rPr>
              <a:t>SPC</a:t>
            </a:r>
            <a:r>
              <a:rPr lang="ja-JP" altLang="en-US" sz="4500" dirty="0">
                <a:latin typeface="+mj-ea"/>
                <a:ea typeface="+mj-ea"/>
              </a:rPr>
              <a:t>）側では、新技術の導入検討、維持管理の効率化等工夫が必要</a:t>
            </a:r>
            <a:endParaRPr lang="en-US" altLang="ja-JP" sz="4500" dirty="0">
              <a:latin typeface="+mj-ea"/>
              <a:ea typeface="+mj-ea"/>
            </a:endParaRPr>
          </a:p>
          <a:p>
            <a:pPr fontAlgn="auto">
              <a:spcAft>
                <a:spcPts val="0"/>
              </a:spcAft>
              <a:buFont typeface="Wingdings" pitchFamily="2" charset="2"/>
              <a:buNone/>
              <a:defRPr/>
            </a:pPr>
            <a:r>
              <a:rPr lang="ja-JP" altLang="en-US" sz="4500" dirty="0">
                <a:latin typeface="+mj-ea"/>
                <a:ea typeface="+mj-ea"/>
              </a:rPr>
              <a:t>④さまざまな発注形態の改革につながる</a:t>
            </a:r>
          </a:p>
          <a:p>
            <a:pPr fontAlgn="auto">
              <a:spcAft>
                <a:spcPts val="0"/>
              </a:spcAft>
              <a:buFont typeface="Wingdings" pitchFamily="2" charset="2"/>
              <a:buNone/>
              <a:defRPr/>
            </a:pPr>
            <a:r>
              <a:rPr lang="ja-JP" altLang="en-US" sz="4500" dirty="0">
                <a:latin typeface="+mj-ea"/>
                <a:ea typeface="+mj-ea"/>
              </a:rPr>
              <a:t>④</a:t>
            </a:r>
            <a:r>
              <a:rPr lang="en-US" altLang="ja-JP" sz="4500" dirty="0">
                <a:latin typeface="+mj-ea"/>
                <a:ea typeface="+mj-ea"/>
              </a:rPr>
              <a:t>VFM</a:t>
            </a:r>
            <a:r>
              <a:rPr lang="ja-JP" altLang="en-US" sz="4500" dirty="0">
                <a:latin typeface="+mj-ea"/>
                <a:ea typeface="+mj-ea"/>
              </a:rPr>
              <a:t>がすべてではない。公共性を如何に導入するか。</a:t>
            </a:r>
            <a:endParaRPr lang="en-US" altLang="ja-JP" sz="4500" dirty="0">
              <a:latin typeface="+mj-ea"/>
              <a:ea typeface="+mj-ea"/>
            </a:endParaRPr>
          </a:p>
          <a:p>
            <a:pPr fontAlgn="auto">
              <a:spcAft>
                <a:spcPts val="0"/>
              </a:spcAft>
              <a:buFont typeface="Wingdings" pitchFamily="2" charset="2"/>
              <a:buNone/>
              <a:defRPr/>
            </a:pPr>
            <a:r>
              <a:rPr lang="ja-JP" altLang="en-US" sz="4500" dirty="0">
                <a:latin typeface="+mj-ea"/>
                <a:ea typeface="+mj-ea"/>
              </a:rPr>
              <a:t>　⇒導入の理由付け</a:t>
            </a:r>
          </a:p>
          <a:p>
            <a:pPr fontAlgn="auto">
              <a:spcAft>
                <a:spcPts val="0"/>
              </a:spcAft>
              <a:buFont typeface="Wingdings" pitchFamily="2" charset="2"/>
              <a:buNone/>
              <a:defRPr/>
            </a:pPr>
            <a:r>
              <a:rPr lang="ja-JP" altLang="en-US" sz="4500" dirty="0">
                <a:latin typeface="+mj-ea"/>
                <a:ea typeface="+mj-ea"/>
              </a:rPr>
              <a:t>⑤リスク分担に注意が必要。</a:t>
            </a:r>
            <a:endParaRPr lang="en-US" altLang="ja-JP" sz="4500" dirty="0">
              <a:latin typeface="+mj-ea"/>
              <a:ea typeface="+mj-ea"/>
            </a:endParaRPr>
          </a:p>
          <a:p>
            <a:pPr fontAlgn="auto">
              <a:spcAft>
                <a:spcPts val="0"/>
              </a:spcAft>
              <a:buFont typeface="Wingdings" pitchFamily="2" charset="2"/>
              <a:buNone/>
              <a:defRPr/>
            </a:pPr>
            <a:r>
              <a:rPr lang="ja-JP" altLang="en-US" sz="4500" dirty="0">
                <a:latin typeface="+mj-ea"/>
                <a:ea typeface="+mj-ea"/>
              </a:rPr>
              <a:t>　⇒民間側の負担を軽減してやる必要</a:t>
            </a:r>
            <a:endParaRPr lang="en-US" altLang="ja-JP" sz="4500" dirty="0">
              <a:latin typeface="+mj-ea"/>
              <a:ea typeface="+mj-ea"/>
            </a:endParaRPr>
          </a:p>
          <a:p>
            <a:pPr fontAlgn="auto">
              <a:spcAft>
                <a:spcPts val="0"/>
              </a:spcAft>
              <a:buFont typeface="Wingdings" pitchFamily="2" charset="2"/>
              <a:buNone/>
              <a:defRPr/>
            </a:pPr>
            <a:r>
              <a:rPr lang="ja-JP" altLang="en-US" sz="4500" dirty="0">
                <a:latin typeface="+mj-ea"/>
                <a:ea typeface="+mj-ea"/>
              </a:rPr>
              <a:t>⑥法律、金融等の知識が必要。専門家を使う必要性</a:t>
            </a:r>
          </a:p>
          <a:p>
            <a:pPr fontAlgn="auto">
              <a:spcAft>
                <a:spcPts val="0"/>
              </a:spcAft>
              <a:buFont typeface="Wingdings" pitchFamily="2" charset="2"/>
              <a:buNone/>
              <a:defRPr/>
            </a:pPr>
            <a:endParaRPr lang="ja-JP" altLang="en-US" dirty="0">
              <a:latin typeface="+mj-ea"/>
              <a:ea typeface="+mj-ea"/>
            </a:endParaRPr>
          </a:p>
          <a:p>
            <a:pPr fontAlgn="auto">
              <a:spcAft>
                <a:spcPts val="0"/>
              </a:spcAft>
              <a:buFont typeface="Wingdings" pitchFamily="2" charset="2"/>
              <a:buNone/>
              <a:defRPr/>
            </a:pPr>
            <a:r>
              <a:rPr lang="ja-JP" altLang="en-US" dirty="0">
                <a:latin typeface="+mj-ea"/>
                <a:ea typeface="+mj-ea"/>
              </a:rPr>
              <a:t>　　　　　</a:t>
            </a:r>
          </a:p>
          <a:p>
            <a:pPr fontAlgn="auto">
              <a:spcAft>
                <a:spcPts val="0"/>
              </a:spcAft>
              <a:buFont typeface="Wingdings" pitchFamily="2" charset="2"/>
              <a:buNone/>
              <a:defRPr/>
            </a:pPr>
            <a:endParaRPr lang="ja-JP" altLang="en-US" dirty="0">
              <a:latin typeface="+mj-ea"/>
              <a:ea typeface="+mj-ea"/>
            </a:endParaRPr>
          </a:p>
          <a:p>
            <a:pPr fontAlgn="auto">
              <a:spcAft>
                <a:spcPts val="0"/>
              </a:spcAft>
              <a:buFont typeface="Wingdings" pitchFamily="2" charset="2"/>
              <a:buNone/>
              <a:defRPr/>
            </a:pPr>
            <a:endParaRPr lang="ja-JP" altLang="en-US" dirty="0">
              <a:latin typeface="+mj-ea"/>
              <a:ea typeface="+mj-ea"/>
            </a:endParaRPr>
          </a:p>
          <a:p>
            <a:pPr fontAlgn="auto">
              <a:spcAft>
                <a:spcPts val="0"/>
              </a:spcAft>
              <a:buFont typeface="Arial" panose="020B0604020202020204" pitchFamily="34" charset="0"/>
              <a:buChar char="•"/>
              <a:defRPr/>
            </a:pPr>
            <a:endParaRPr lang="en-US" altLang="ja-JP" dirty="0"/>
          </a:p>
        </p:txBody>
      </p:sp>
      <p:sp>
        <p:nvSpPr>
          <p:cNvPr id="3076"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a:spcBef>
                <a:spcPct val="0"/>
              </a:spcBef>
              <a:buFontTx/>
              <a:buNone/>
            </a:pPr>
            <a:fld id="{D530111B-9C78-401E-8437-CEDE88E90318}" type="slidenum">
              <a:rPr kumimoji="0" lang="en-US" altLang="ja-JP" sz="1200">
                <a:latin typeface="Arial Black" pitchFamily="34" charset="0"/>
              </a:rPr>
              <a:pPr algn="r">
                <a:spcBef>
                  <a:spcPct val="0"/>
                </a:spcBef>
                <a:buFontTx/>
                <a:buNone/>
              </a:pPr>
              <a:t>16</a:t>
            </a:fld>
            <a:endParaRPr kumimoji="0" lang="en-US" altLang="ja-JP" sz="1200">
              <a:latin typeface="Arial Black" pitchFamily="34" charset="0"/>
            </a:endParaRPr>
          </a:p>
        </p:txBody>
      </p:sp>
    </p:spTree>
    <p:extLst>
      <p:ext uri="{BB962C8B-B14F-4D97-AF65-F5344CB8AC3E}">
        <p14:creationId xmlns:p14="http://schemas.microsoft.com/office/powerpoint/2010/main" val="78613622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番号プレースホルダー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a:spcBef>
                <a:spcPct val="0"/>
              </a:spcBef>
              <a:buFontTx/>
              <a:buNone/>
            </a:pPr>
            <a:fld id="{B407003F-6B6D-401D-9D90-8C0C20E9F555}" type="slidenum">
              <a:rPr kumimoji="0" lang="en-US" altLang="ja-JP" sz="1200">
                <a:latin typeface="Arial Black" pitchFamily="34" charset="0"/>
              </a:rPr>
              <a:pPr algn="r">
                <a:spcBef>
                  <a:spcPct val="0"/>
                </a:spcBef>
                <a:buFontTx/>
                <a:buNone/>
              </a:pPr>
              <a:t>17</a:t>
            </a:fld>
            <a:endParaRPr kumimoji="0" lang="en-US" altLang="ja-JP" sz="1200">
              <a:latin typeface="Arial Black" pitchFamily="34" charset="0"/>
            </a:endParaRPr>
          </a:p>
        </p:txBody>
      </p:sp>
      <p:sp>
        <p:nvSpPr>
          <p:cNvPr id="21507" name="Rectangle 2"/>
          <p:cNvSpPr>
            <a:spLocks noChangeArrowheads="1"/>
          </p:cNvSpPr>
          <p:nvPr/>
        </p:nvSpPr>
        <p:spPr bwMode="auto">
          <a:xfrm>
            <a:off x="838200" y="0"/>
            <a:ext cx="7543800" cy="838200"/>
          </a:xfrm>
          <a:prstGeom prst="rect">
            <a:avLst/>
          </a:prstGeom>
          <a:solidFill>
            <a:schemeClr val="bg1">
              <a:lumMod val="85000"/>
            </a:schemeClr>
          </a:solidFill>
          <a:ln w="9525">
            <a:solidFill>
              <a:schemeClr val="tx1"/>
            </a:solidFill>
            <a:miter lim="800000"/>
            <a:headEnd/>
            <a:tailEnd/>
          </a:ln>
          <a:effectLst/>
        </p:spPr>
        <p:txBody>
          <a:bodyPr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r>
              <a:rPr lang="ja-JP" altLang="en-US" sz="4800" dirty="0">
                <a:latin typeface="Tahoma" pitchFamily="34" charset="0"/>
                <a:ea typeface="HGP創英角ﾎﾟｯﾌﾟ体" pitchFamily="50" charset="-128"/>
              </a:rPr>
              <a:t>変革を阻むもの</a:t>
            </a:r>
          </a:p>
        </p:txBody>
      </p:sp>
      <p:sp>
        <p:nvSpPr>
          <p:cNvPr id="21508" name="Oval 3"/>
          <p:cNvSpPr>
            <a:spLocks noChangeArrowheads="1"/>
          </p:cNvSpPr>
          <p:nvPr/>
        </p:nvSpPr>
        <p:spPr bwMode="auto">
          <a:xfrm>
            <a:off x="381000" y="1143000"/>
            <a:ext cx="3048000" cy="685800"/>
          </a:xfrm>
          <a:prstGeom prst="ellipse">
            <a:avLst/>
          </a:prstGeom>
          <a:solidFill>
            <a:schemeClr val="bg2"/>
          </a:solidFill>
          <a:ln w="9525">
            <a:solidFill>
              <a:schemeClr val="tx1"/>
            </a:solidFill>
            <a:round/>
            <a:headEnd/>
            <a:tailEnd/>
          </a:ln>
          <a:effectLst/>
        </p:spPr>
        <p:txBody>
          <a:bodyPr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r>
              <a:rPr lang="ja-JP" altLang="en-US" sz="2800" dirty="0">
                <a:latin typeface="Tahoma" pitchFamily="34" charset="0"/>
                <a:ea typeface="HGP創英角ﾎﾟｯﾌﾟ体" pitchFamily="50" charset="-128"/>
              </a:rPr>
              <a:t>法律</a:t>
            </a:r>
          </a:p>
        </p:txBody>
      </p:sp>
      <p:sp>
        <p:nvSpPr>
          <p:cNvPr id="21509" name="Oval 4"/>
          <p:cNvSpPr>
            <a:spLocks noChangeArrowheads="1"/>
          </p:cNvSpPr>
          <p:nvPr/>
        </p:nvSpPr>
        <p:spPr bwMode="auto">
          <a:xfrm>
            <a:off x="5334000" y="1143000"/>
            <a:ext cx="2743200" cy="685800"/>
          </a:xfrm>
          <a:prstGeom prst="ellipse">
            <a:avLst/>
          </a:prstGeom>
          <a:solidFill>
            <a:schemeClr val="accent6">
              <a:lumMod val="20000"/>
              <a:lumOff val="80000"/>
            </a:schemeClr>
          </a:solidFill>
          <a:ln w="9525">
            <a:solidFill>
              <a:schemeClr val="tx1"/>
            </a:solidFill>
            <a:round/>
            <a:headEnd/>
            <a:tailEnd/>
          </a:ln>
          <a:effectLst/>
        </p:spPr>
        <p:txBody>
          <a:bodyPr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r>
              <a:rPr lang="ja-JP" altLang="en-US" sz="2800" dirty="0">
                <a:latin typeface="Tahoma" pitchFamily="34" charset="0"/>
                <a:ea typeface="HGP創英角ﾎﾟｯﾌﾟ体" pitchFamily="50" charset="-128"/>
              </a:rPr>
              <a:t>自己満足</a:t>
            </a:r>
          </a:p>
        </p:txBody>
      </p:sp>
      <p:sp>
        <p:nvSpPr>
          <p:cNvPr id="21510" name="Oval 5"/>
          <p:cNvSpPr>
            <a:spLocks noChangeArrowheads="1"/>
          </p:cNvSpPr>
          <p:nvPr/>
        </p:nvSpPr>
        <p:spPr bwMode="auto">
          <a:xfrm>
            <a:off x="5410200" y="1905000"/>
            <a:ext cx="2590800" cy="609600"/>
          </a:xfrm>
          <a:prstGeom prst="ellipse">
            <a:avLst/>
          </a:prstGeom>
          <a:solidFill>
            <a:schemeClr val="accent5">
              <a:lumMod val="20000"/>
              <a:lumOff val="80000"/>
            </a:schemeClr>
          </a:solidFill>
          <a:ln w="9525">
            <a:solidFill>
              <a:schemeClr val="tx1"/>
            </a:solidFill>
            <a:round/>
            <a:headEnd/>
            <a:tailEnd/>
          </a:ln>
          <a:effectLst/>
        </p:spPr>
        <p:txBody>
          <a:bodyPr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r>
              <a:rPr lang="ja-JP" altLang="en-US" sz="2800" dirty="0">
                <a:latin typeface="Tahoma" pitchFamily="34" charset="0"/>
                <a:ea typeface="HGP創英角ﾎﾟｯﾌﾟ体" pitchFamily="50" charset="-128"/>
              </a:rPr>
              <a:t>怠　慢</a:t>
            </a:r>
          </a:p>
        </p:txBody>
      </p:sp>
      <p:sp>
        <p:nvSpPr>
          <p:cNvPr id="21511" name="Oval 6"/>
          <p:cNvSpPr>
            <a:spLocks noChangeArrowheads="1"/>
          </p:cNvSpPr>
          <p:nvPr/>
        </p:nvSpPr>
        <p:spPr bwMode="auto">
          <a:xfrm>
            <a:off x="457200" y="1905000"/>
            <a:ext cx="3048000" cy="685800"/>
          </a:xfrm>
          <a:prstGeom prst="ellipse">
            <a:avLst/>
          </a:prstGeom>
          <a:solidFill>
            <a:schemeClr val="tx2">
              <a:lumMod val="20000"/>
              <a:lumOff val="80000"/>
            </a:schemeClr>
          </a:solidFill>
          <a:ln w="9525">
            <a:solidFill>
              <a:schemeClr val="tx1"/>
            </a:solidFill>
            <a:round/>
            <a:headEnd/>
            <a:tailEnd/>
          </a:ln>
          <a:effectLst/>
        </p:spPr>
        <p:txBody>
          <a:bodyPr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r>
              <a:rPr lang="ja-JP" altLang="en-US" sz="2800" dirty="0">
                <a:latin typeface="Tahoma" pitchFamily="34" charset="0"/>
                <a:ea typeface="HGP創英角ﾎﾟｯﾌﾟ体" pitchFamily="50" charset="-128"/>
              </a:rPr>
              <a:t>発注体系</a:t>
            </a:r>
          </a:p>
        </p:txBody>
      </p:sp>
      <p:sp>
        <p:nvSpPr>
          <p:cNvPr id="21512" name="Oval 7"/>
          <p:cNvSpPr>
            <a:spLocks noChangeArrowheads="1"/>
          </p:cNvSpPr>
          <p:nvPr/>
        </p:nvSpPr>
        <p:spPr bwMode="auto">
          <a:xfrm>
            <a:off x="228600" y="4953000"/>
            <a:ext cx="8153400" cy="914400"/>
          </a:xfrm>
          <a:prstGeom prst="ellipse">
            <a:avLst/>
          </a:prstGeom>
          <a:solidFill>
            <a:schemeClr val="accent5">
              <a:lumMod val="40000"/>
              <a:lumOff val="60000"/>
            </a:schemeClr>
          </a:solidFill>
          <a:ln w="9525">
            <a:solidFill>
              <a:schemeClr val="tx1"/>
            </a:solidFill>
            <a:round/>
            <a:headEnd/>
            <a:tailEnd/>
          </a:ln>
          <a:effectLst/>
        </p:spPr>
        <p:txBody>
          <a:bodyPr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r>
              <a:rPr lang="ja-JP" altLang="en-US" sz="4000">
                <a:latin typeface="Tahoma" pitchFamily="34" charset="0"/>
                <a:ea typeface="HGP創英角ﾎﾟｯﾌﾟ体" pitchFamily="50" charset="-128"/>
              </a:rPr>
              <a:t>護送船団方式</a:t>
            </a:r>
          </a:p>
        </p:txBody>
      </p:sp>
      <p:sp>
        <p:nvSpPr>
          <p:cNvPr id="21513" name="Oval 8"/>
          <p:cNvSpPr>
            <a:spLocks noChangeArrowheads="1"/>
          </p:cNvSpPr>
          <p:nvPr/>
        </p:nvSpPr>
        <p:spPr bwMode="auto">
          <a:xfrm>
            <a:off x="528216" y="2819400"/>
            <a:ext cx="2971800" cy="609600"/>
          </a:xfrm>
          <a:prstGeom prst="ellipse">
            <a:avLst/>
          </a:prstGeom>
          <a:solidFill>
            <a:schemeClr val="accent1">
              <a:lumMod val="20000"/>
              <a:lumOff val="80000"/>
            </a:schemeClr>
          </a:solidFill>
          <a:ln w="9525">
            <a:solidFill>
              <a:schemeClr val="tx1"/>
            </a:solidFill>
            <a:round/>
            <a:headEnd/>
            <a:tailEnd/>
          </a:ln>
          <a:effectLst/>
        </p:spPr>
        <p:txBody>
          <a:bodyPr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r>
              <a:rPr lang="ja-JP" altLang="en-US" sz="2800">
                <a:latin typeface="Tahoma" pitchFamily="34" charset="0"/>
                <a:ea typeface="HGP創英角ﾎﾟｯﾌﾟ体" pitchFamily="50" charset="-128"/>
              </a:rPr>
              <a:t>会計法</a:t>
            </a:r>
          </a:p>
        </p:txBody>
      </p:sp>
      <p:sp>
        <p:nvSpPr>
          <p:cNvPr id="21514" name="AutoShape 9"/>
          <p:cNvSpPr>
            <a:spLocks noChangeArrowheads="1"/>
          </p:cNvSpPr>
          <p:nvPr/>
        </p:nvSpPr>
        <p:spPr bwMode="auto">
          <a:xfrm>
            <a:off x="3581400" y="981075"/>
            <a:ext cx="1600200" cy="3895725"/>
          </a:xfrm>
          <a:prstGeom prst="downArrow">
            <a:avLst>
              <a:gd name="adj1" fmla="val 59481"/>
              <a:gd name="adj2" fmla="val 287206"/>
            </a:avLst>
          </a:prstGeom>
          <a:solidFill>
            <a:schemeClr val="accent3">
              <a:lumMod val="40000"/>
              <a:lumOff val="60000"/>
            </a:schemeClr>
          </a:solidFill>
          <a:ln w="38100">
            <a:solidFill>
              <a:schemeClr val="tx1"/>
            </a:solidFill>
            <a:miter lim="800000"/>
            <a:headEnd/>
            <a:tailEnd/>
          </a:ln>
          <a:effectLst/>
        </p:spPr>
        <p:txBody>
          <a:bodyPr vert="eaVert"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endParaRPr lang="ja-JP" altLang="en-US" sz="1800" dirty="0">
              <a:solidFill>
                <a:schemeClr val="accent3">
                  <a:lumMod val="40000"/>
                  <a:lumOff val="60000"/>
                </a:schemeClr>
              </a:solidFill>
              <a:latin typeface="Arial" charset="0"/>
            </a:endParaRPr>
          </a:p>
        </p:txBody>
      </p:sp>
      <p:sp>
        <p:nvSpPr>
          <p:cNvPr id="21515" name="Oval 10"/>
          <p:cNvSpPr>
            <a:spLocks noChangeArrowheads="1"/>
          </p:cNvSpPr>
          <p:nvPr/>
        </p:nvSpPr>
        <p:spPr bwMode="auto">
          <a:xfrm>
            <a:off x="5181600" y="2590800"/>
            <a:ext cx="3276600" cy="685800"/>
          </a:xfrm>
          <a:prstGeom prst="ellipse">
            <a:avLst/>
          </a:prstGeom>
          <a:solidFill>
            <a:schemeClr val="bg2">
              <a:lumMod val="90000"/>
            </a:schemeClr>
          </a:solidFill>
          <a:ln w="9525">
            <a:solidFill>
              <a:schemeClr val="tx1"/>
            </a:solidFill>
            <a:round/>
            <a:headEnd/>
            <a:tailEnd/>
          </a:ln>
          <a:effectLst/>
        </p:spPr>
        <p:txBody>
          <a:bodyPr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r>
              <a:rPr lang="ja-JP" altLang="en-US" sz="2800">
                <a:latin typeface="Tahoma" pitchFamily="34" charset="0"/>
                <a:ea typeface="HGP創英角ﾎﾟｯﾌﾟ体" pitchFamily="50" charset="-128"/>
              </a:rPr>
              <a:t>経験がない</a:t>
            </a:r>
          </a:p>
        </p:txBody>
      </p:sp>
      <p:sp>
        <p:nvSpPr>
          <p:cNvPr id="21516" name="Oval 11"/>
          <p:cNvSpPr>
            <a:spLocks noChangeArrowheads="1"/>
          </p:cNvSpPr>
          <p:nvPr/>
        </p:nvSpPr>
        <p:spPr bwMode="auto">
          <a:xfrm>
            <a:off x="609600" y="3657600"/>
            <a:ext cx="3200400" cy="762000"/>
          </a:xfrm>
          <a:prstGeom prst="ellipse">
            <a:avLst/>
          </a:prstGeom>
          <a:solidFill>
            <a:schemeClr val="accent5">
              <a:lumMod val="20000"/>
              <a:lumOff val="80000"/>
            </a:schemeClr>
          </a:solidFill>
          <a:ln w="9525">
            <a:solidFill>
              <a:schemeClr val="tx1"/>
            </a:solidFill>
            <a:round/>
            <a:headEnd/>
            <a:tailEnd/>
          </a:ln>
          <a:effectLst/>
        </p:spPr>
        <p:txBody>
          <a:bodyPr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r>
              <a:rPr lang="ja-JP" altLang="en-US" sz="2800" dirty="0">
                <a:latin typeface="Tahoma" pitchFamily="34" charset="0"/>
                <a:ea typeface="HGP創英角ﾎﾟｯﾌﾟ体" pitchFamily="50" charset="-128"/>
              </a:rPr>
              <a:t>平等という安心感</a:t>
            </a:r>
          </a:p>
        </p:txBody>
      </p:sp>
      <p:sp>
        <p:nvSpPr>
          <p:cNvPr id="21517" name="Oval 12"/>
          <p:cNvSpPr>
            <a:spLocks noChangeArrowheads="1"/>
          </p:cNvSpPr>
          <p:nvPr/>
        </p:nvSpPr>
        <p:spPr bwMode="auto">
          <a:xfrm>
            <a:off x="381000" y="5715000"/>
            <a:ext cx="8153400" cy="914400"/>
          </a:xfrm>
          <a:prstGeom prst="ellipse">
            <a:avLst/>
          </a:prstGeom>
          <a:solidFill>
            <a:schemeClr val="accent2">
              <a:lumMod val="40000"/>
              <a:lumOff val="60000"/>
            </a:schemeClr>
          </a:solidFill>
          <a:ln w="9525">
            <a:solidFill>
              <a:schemeClr val="tx1"/>
            </a:solidFill>
            <a:round/>
            <a:headEnd/>
            <a:tailEnd/>
          </a:ln>
          <a:effectLst/>
        </p:spPr>
        <p:txBody>
          <a:bodyPr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r>
              <a:rPr lang="ja-JP" altLang="en-US" sz="4000" dirty="0">
                <a:latin typeface="Tahoma" pitchFamily="34" charset="0"/>
                <a:ea typeface="HGP創英角ﾎﾟｯﾌﾟ体" pitchFamily="50" charset="-128"/>
              </a:rPr>
              <a:t>発展はない</a:t>
            </a:r>
          </a:p>
        </p:txBody>
      </p:sp>
      <p:sp>
        <p:nvSpPr>
          <p:cNvPr id="21518" name="Oval 13"/>
          <p:cNvSpPr>
            <a:spLocks noChangeArrowheads="1"/>
          </p:cNvSpPr>
          <p:nvPr/>
        </p:nvSpPr>
        <p:spPr bwMode="auto">
          <a:xfrm>
            <a:off x="5181600" y="3276600"/>
            <a:ext cx="3276600" cy="685800"/>
          </a:xfrm>
          <a:prstGeom prst="ellipse">
            <a:avLst/>
          </a:prstGeom>
          <a:solidFill>
            <a:schemeClr val="accent1">
              <a:lumMod val="20000"/>
              <a:lumOff val="80000"/>
            </a:schemeClr>
          </a:solidFill>
          <a:ln w="9525">
            <a:solidFill>
              <a:schemeClr val="tx1"/>
            </a:solidFill>
            <a:round/>
            <a:headEnd/>
            <a:tailEnd/>
          </a:ln>
          <a:effectLst/>
        </p:spPr>
        <p:txBody>
          <a:bodyPr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r>
              <a:rPr lang="ja-JP" altLang="en-US" sz="2800" dirty="0">
                <a:latin typeface="Tahoma" pitchFamily="34" charset="0"/>
                <a:ea typeface="HGP創英角ﾎﾟｯﾌﾟ体" pitchFamily="50" charset="-128"/>
              </a:rPr>
              <a:t>挑戦心がない</a:t>
            </a:r>
          </a:p>
        </p:txBody>
      </p:sp>
      <p:sp>
        <p:nvSpPr>
          <p:cNvPr id="21519" name="Oval 14"/>
          <p:cNvSpPr>
            <a:spLocks noChangeArrowheads="1"/>
          </p:cNvSpPr>
          <p:nvPr/>
        </p:nvSpPr>
        <p:spPr bwMode="auto">
          <a:xfrm>
            <a:off x="4876800" y="4114800"/>
            <a:ext cx="3276600" cy="685800"/>
          </a:xfrm>
          <a:prstGeom prst="ellipse">
            <a:avLst/>
          </a:prstGeom>
          <a:solidFill>
            <a:schemeClr val="accent4">
              <a:lumMod val="20000"/>
              <a:lumOff val="80000"/>
            </a:schemeClr>
          </a:solidFill>
          <a:ln w="9525">
            <a:solidFill>
              <a:schemeClr val="tx1"/>
            </a:solidFill>
            <a:round/>
            <a:headEnd/>
            <a:tailEnd/>
          </a:ln>
          <a:effectLst/>
        </p:spPr>
        <p:txBody>
          <a:bodyPr wrap="none"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a:spcBef>
                <a:spcPct val="0"/>
              </a:spcBef>
              <a:buFontTx/>
              <a:buNone/>
            </a:pPr>
            <a:r>
              <a:rPr lang="ja-JP" altLang="en-US" sz="2800">
                <a:latin typeface="Tahoma" pitchFamily="34" charset="0"/>
                <a:ea typeface="HGP創英角ﾎﾟｯﾌﾟ体" pitchFamily="50" charset="-128"/>
              </a:rPr>
              <a:t>覚悟がない</a:t>
            </a:r>
          </a:p>
        </p:txBody>
      </p:sp>
    </p:spTree>
    <p:extLst>
      <p:ext uri="{BB962C8B-B14F-4D97-AF65-F5344CB8AC3E}">
        <p14:creationId xmlns:p14="http://schemas.microsoft.com/office/powerpoint/2010/main" val="1003848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35C2F22-5236-4B4D-A8F3-EE33AEA612E7}"/>
              </a:ext>
            </a:extLst>
          </p:cNvPr>
          <p:cNvPicPr>
            <a:picLocks noChangeAspect="1"/>
          </p:cNvPicPr>
          <p:nvPr/>
        </p:nvPicPr>
        <p:blipFill rotWithShape="1">
          <a:blip r:embed="rId2"/>
          <a:srcRect l="11096" r="1097"/>
          <a:stretch/>
        </p:blipFill>
        <p:spPr>
          <a:xfrm rot="21480000">
            <a:off x="908455" y="1492888"/>
            <a:ext cx="7437246" cy="4764396"/>
          </a:xfrm>
          <a:prstGeom prst="rect">
            <a:avLst/>
          </a:prstGeom>
        </p:spPr>
      </p:pic>
      <p:sp>
        <p:nvSpPr>
          <p:cNvPr id="2" name="スライド番号プレースホルダー 1">
            <a:extLst>
              <a:ext uri="{FF2B5EF4-FFF2-40B4-BE49-F238E27FC236}">
                <a16:creationId xmlns:a16="http://schemas.microsoft.com/office/drawing/2014/main" id="{9F67C5CF-4F6E-4709-B8F3-09C490FBE341}"/>
              </a:ext>
            </a:extLst>
          </p:cNvPr>
          <p:cNvSpPr>
            <a:spLocks noGrp="1"/>
          </p:cNvSpPr>
          <p:nvPr>
            <p:ph type="sldNum" sz="quarter" idx="12"/>
          </p:nvPr>
        </p:nvSpPr>
        <p:spPr>
          <a:xfrm>
            <a:off x="6457950" y="6356350"/>
            <a:ext cx="2057400" cy="365125"/>
          </a:xfrm>
        </p:spPr>
        <p:txBody>
          <a:bodyPr>
            <a:normAutofit/>
          </a:bodyPr>
          <a:lstStyle/>
          <a:p>
            <a:pPr>
              <a:spcAft>
                <a:spcPts val="600"/>
              </a:spcAft>
            </a:pPr>
            <a:fld id="{7D5A2C38-BF5A-4117-A3B3-4E986D472ED9}" type="slidenum">
              <a:rPr kumimoji="1" lang="ja-JP" altLang="en-US"/>
              <a:pPr>
                <a:spcAft>
                  <a:spcPts val="600"/>
                </a:spcAft>
              </a:pPr>
              <a:t>18</a:t>
            </a:fld>
            <a:endParaRPr kumimoji="1" lang="ja-JP" altLang="en-US"/>
          </a:p>
        </p:txBody>
      </p:sp>
      <p:sp>
        <p:nvSpPr>
          <p:cNvPr id="4" name="テキスト ボックス 3">
            <a:extLst>
              <a:ext uri="{FF2B5EF4-FFF2-40B4-BE49-F238E27FC236}">
                <a16:creationId xmlns:a16="http://schemas.microsoft.com/office/drawing/2014/main" id="{1E11B6C7-C83B-497F-9CC6-A2CAECC017AA}"/>
              </a:ext>
            </a:extLst>
          </p:cNvPr>
          <p:cNvSpPr txBox="1"/>
          <p:nvPr/>
        </p:nvSpPr>
        <p:spPr>
          <a:xfrm>
            <a:off x="395536" y="218397"/>
            <a:ext cx="5227713" cy="830997"/>
          </a:xfrm>
          <a:prstGeom prst="rect">
            <a:avLst/>
          </a:prstGeom>
          <a:noFill/>
        </p:spPr>
        <p:txBody>
          <a:bodyPr wrap="none" rtlCol="0">
            <a:spAutoFit/>
          </a:bodyPr>
          <a:lstStyle/>
          <a:p>
            <a:r>
              <a:rPr kumimoji="1" lang="ja-JP" altLang="en-US" sz="2400" dirty="0"/>
              <a:t>インフラメンテナンスの時代</a:t>
            </a:r>
            <a:endParaRPr kumimoji="1" lang="en-US" altLang="ja-JP" sz="2400" dirty="0"/>
          </a:p>
          <a:p>
            <a:r>
              <a:rPr kumimoji="1" lang="ja-JP" altLang="en-US" sz="2400" dirty="0"/>
              <a:t>破綻の危機！　いかに乗対応するか？</a:t>
            </a:r>
          </a:p>
        </p:txBody>
      </p:sp>
    </p:spTree>
    <p:extLst>
      <p:ext uri="{BB962C8B-B14F-4D97-AF65-F5344CB8AC3E}">
        <p14:creationId xmlns:p14="http://schemas.microsoft.com/office/powerpoint/2010/main" val="1933097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0581524-2E69-4F9B-896A-9F59CB093495}"/>
              </a:ext>
            </a:extLst>
          </p:cNvPr>
          <p:cNvSpPr>
            <a:spLocks noGrp="1"/>
          </p:cNvSpPr>
          <p:nvPr>
            <p:ph type="sldNum" sz="quarter" idx="12"/>
          </p:nvPr>
        </p:nvSpPr>
        <p:spPr/>
        <p:txBody>
          <a:bodyPr/>
          <a:lstStyle/>
          <a:p>
            <a:fld id="{7D5A2C38-BF5A-4117-A3B3-4E986D472ED9}" type="slidenum">
              <a:rPr kumimoji="1" lang="ja-JP" altLang="en-US" smtClean="0"/>
              <a:t>19</a:t>
            </a:fld>
            <a:endParaRPr kumimoji="1" lang="ja-JP" altLang="en-US" dirty="0"/>
          </a:p>
        </p:txBody>
      </p:sp>
      <p:pic>
        <p:nvPicPr>
          <p:cNvPr id="3" name="図 2">
            <a:extLst>
              <a:ext uri="{FF2B5EF4-FFF2-40B4-BE49-F238E27FC236}">
                <a16:creationId xmlns:a16="http://schemas.microsoft.com/office/drawing/2014/main" id="{2FF34695-3F15-4284-89B9-CB6E90AED09F}"/>
              </a:ext>
            </a:extLst>
          </p:cNvPr>
          <p:cNvPicPr>
            <a:picLocks noChangeAspect="1"/>
          </p:cNvPicPr>
          <p:nvPr/>
        </p:nvPicPr>
        <p:blipFill>
          <a:blip r:embed="rId2"/>
          <a:stretch>
            <a:fillRect/>
          </a:stretch>
        </p:blipFill>
        <p:spPr>
          <a:xfrm>
            <a:off x="179512" y="476672"/>
            <a:ext cx="8441436" cy="4752528"/>
          </a:xfrm>
          <a:prstGeom prst="rect">
            <a:avLst/>
          </a:prstGeom>
        </p:spPr>
      </p:pic>
      <p:sp>
        <p:nvSpPr>
          <p:cNvPr id="5" name="テキスト ボックス 4">
            <a:extLst>
              <a:ext uri="{FF2B5EF4-FFF2-40B4-BE49-F238E27FC236}">
                <a16:creationId xmlns:a16="http://schemas.microsoft.com/office/drawing/2014/main" id="{EFEF4B88-D688-413C-8EE7-FA0F1A13B210}"/>
              </a:ext>
            </a:extLst>
          </p:cNvPr>
          <p:cNvSpPr txBox="1"/>
          <p:nvPr/>
        </p:nvSpPr>
        <p:spPr>
          <a:xfrm>
            <a:off x="457200" y="5251400"/>
            <a:ext cx="8310288" cy="1261884"/>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インフラ老朽化による破綻への道</a:t>
            </a:r>
            <a:endParaRPr kumimoji="1" lang="en-US" altLang="ja-JP" sz="2800" dirty="0">
              <a:latin typeface="HGP創英角ﾎﾟｯﾌﾟ体" panose="040B0A00000000000000" pitchFamily="50" charset="-128"/>
              <a:ea typeface="HGP創英角ﾎﾟｯﾌﾟ体" panose="040B0A00000000000000" pitchFamily="50" charset="-128"/>
            </a:endParaRPr>
          </a:p>
          <a:p>
            <a:r>
              <a:rPr lang="ja-JP" altLang="en-US" sz="2800" dirty="0">
                <a:latin typeface="HGP創英角ﾎﾟｯﾌﾟ体" panose="040B0A00000000000000" pitchFamily="50" charset="-128"/>
                <a:ea typeface="HGP創英角ﾎﾟｯﾌﾟ体" panose="040B0A00000000000000" pitchFamily="50" charset="-128"/>
              </a:rPr>
              <a:t>　</a:t>
            </a:r>
            <a:r>
              <a:rPr lang="ja-JP" altLang="en-US" sz="2000" dirty="0">
                <a:latin typeface="HGP創英角ﾎﾟｯﾌﾟ体" panose="040B0A00000000000000" pitchFamily="50" charset="-128"/>
                <a:ea typeface="HGP創英角ﾎﾟｯﾌﾟ体" panose="040B0A00000000000000" pitchFamily="50" charset="-128"/>
              </a:rPr>
              <a:t>⇒私が富山に赴任した理由！</a:t>
            </a:r>
            <a:endParaRPr lang="en-US" altLang="ja-JP" sz="2000" dirty="0">
              <a:latin typeface="HGP創英角ﾎﾟｯﾌﾟ体" panose="040B0A00000000000000" pitchFamily="50" charset="-128"/>
              <a:ea typeface="HGP創英角ﾎﾟｯﾌﾟ体" panose="040B0A00000000000000" pitchFamily="50" charset="-128"/>
            </a:endParaRPr>
          </a:p>
          <a:p>
            <a:r>
              <a:rPr kumimoji="1" lang="ja-JP" altLang="en-US" sz="2000" dirty="0">
                <a:latin typeface="HGP創英角ﾎﾟｯﾌﾟ体" panose="040B0A00000000000000" pitchFamily="50" charset="-128"/>
                <a:ea typeface="HGP創英角ﾎﾟｯﾌﾟ体" panose="040B0A00000000000000" pitchFamily="50" charset="-128"/>
              </a:rPr>
              <a:t>　　　富山（中核市）で、可能性が無ければ、もはや日本全体が危険水域！！</a:t>
            </a:r>
          </a:p>
        </p:txBody>
      </p:sp>
    </p:spTree>
    <p:extLst>
      <p:ext uri="{BB962C8B-B14F-4D97-AF65-F5344CB8AC3E}">
        <p14:creationId xmlns:p14="http://schemas.microsoft.com/office/powerpoint/2010/main" val="903850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番号プレースホルダー 1">
            <a:extLst>
              <a:ext uri="{FF2B5EF4-FFF2-40B4-BE49-F238E27FC236}">
                <a16:creationId xmlns:a16="http://schemas.microsoft.com/office/drawing/2014/main" id="{BDCE4AF6-DF25-48E0-9394-6159DCDA16D5}"/>
              </a:ext>
            </a:extLst>
          </p:cNvPr>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200">
                <a:solidFill>
                  <a:schemeClr val="bg1"/>
                </a:solidFill>
                <a:latin typeface="HGPｺﾞｼｯｸE" panose="020B0900000000000000" pitchFamily="50" charset="-128"/>
                <a:ea typeface="HGPｺﾞｼｯｸE" panose="020B0900000000000000" pitchFamily="50" charset="-128"/>
              </a:rPr>
              <a:t>-</a:t>
            </a:r>
            <a:fld id="{2C921E7D-E5A2-4E72-8BD4-6DCEE40A1832}" type="slidenum">
              <a:rPr lang="en-US" altLang="ja-JP" sz="1200">
                <a:solidFill>
                  <a:schemeClr val="bg1"/>
                </a:solidFill>
                <a:latin typeface="HGPｺﾞｼｯｸE" panose="020B0900000000000000" pitchFamily="50" charset="-128"/>
                <a:ea typeface="HGPｺﾞｼｯｸE" panose="020B0900000000000000" pitchFamily="50" charset="-128"/>
              </a:rPr>
              <a:pPr algn="ctr">
                <a:spcBef>
                  <a:spcPct val="0"/>
                </a:spcBef>
                <a:buFontTx/>
                <a:buNone/>
              </a:pPr>
              <a:t>2</a:t>
            </a:fld>
            <a:r>
              <a:rPr lang="en-US" altLang="ja-JP" sz="1200">
                <a:solidFill>
                  <a:schemeClr val="bg1"/>
                </a:solidFill>
                <a:latin typeface="HGPｺﾞｼｯｸE" panose="020B0900000000000000" pitchFamily="50" charset="-128"/>
                <a:ea typeface="HGPｺﾞｼｯｸE" panose="020B0900000000000000" pitchFamily="50" charset="-128"/>
              </a:rPr>
              <a:t>-</a:t>
            </a:r>
          </a:p>
        </p:txBody>
      </p:sp>
      <p:pic>
        <p:nvPicPr>
          <p:cNvPr id="8195" name="図 1">
            <a:extLst>
              <a:ext uri="{FF2B5EF4-FFF2-40B4-BE49-F238E27FC236}">
                <a16:creationId xmlns:a16="http://schemas.microsoft.com/office/drawing/2014/main" id="{FD299A77-8BE6-4741-B5D6-9B4FA3624D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5250" y="0"/>
            <a:ext cx="269875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テキスト ボックス 3">
            <a:extLst>
              <a:ext uri="{FF2B5EF4-FFF2-40B4-BE49-F238E27FC236}">
                <a16:creationId xmlns:a16="http://schemas.microsoft.com/office/drawing/2014/main" id="{A2751F22-CFD5-464E-8233-98D5D28CF22B}"/>
              </a:ext>
            </a:extLst>
          </p:cNvPr>
          <p:cNvSpPr txBox="1">
            <a:spLocks noChangeArrowheads="1"/>
          </p:cNvSpPr>
          <p:nvPr/>
        </p:nvSpPr>
        <p:spPr bwMode="auto">
          <a:xfrm>
            <a:off x="0" y="3175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a:latin typeface="Arial" panose="020B0604020202020204" pitchFamily="34" charset="0"/>
              </a:rPr>
              <a:t>　　　　　　　　（さて、自己紹介）</a:t>
            </a:r>
            <a:r>
              <a:rPr lang="ja-JP" altLang="en-US">
                <a:latin typeface="Arial" panose="020B0604020202020204" pitchFamily="34" charset="0"/>
              </a:rPr>
              <a:t>　　</a:t>
            </a:r>
            <a:endParaRPr lang="en-US" altLang="ja-JP">
              <a:latin typeface="Arial" panose="020B0604020202020204" pitchFamily="34" charset="0"/>
            </a:endParaRPr>
          </a:p>
          <a:p>
            <a:pPr eaLnBrk="1" hangingPunct="1">
              <a:spcBef>
                <a:spcPct val="0"/>
              </a:spcBef>
              <a:buFontTx/>
              <a:buNone/>
            </a:pPr>
            <a:r>
              <a:rPr lang="ja-JP" altLang="en-US" sz="2000" b="1">
                <a:latin typeface="Arial" panose="020B0604020202020204" pitchFamily="34" charset="0"/>
              </a:rPr>
              <a:t>　　　　　　　　　　　　　　　　　　　　　</a:t>
            </a:r>
          </a:p>
        </p:txBody>
      </p:sp>
      <p:sp>
        <p:nvSpPr>
          <p:cNvPr id="5" name="四角形吹き出し 4">
            <a:extLst>
              <a:ext uri="{FF2B5EF4-FFF2-40B4-BE49-F238E27FC236}">
                <a16:creationId xmlns:a16="http://schemas.microsoft.com/office/drawing/2014/main" id="{877440C8-3083-45F0-89CA-ABF46F860DC3}"/>
              </a:ext>
            </a:extLst>
          </p:cNvPr>
          <p:cNvSpPr/>
          <p:nvPr/>
        </p:nvSpPr>
        <p:spPr>
          <a:xfrm>
            <a:off x="0" y="549275"/>
            <a:ext cx="6300192" cy="6276975"/>
          </a:xfrm>
          <a:prstGeom prst="wedgeRectCallout">
            <a:avLst>
              <a:gd name="adj1" fmla="val -47695"/>
              <a:gd name="adj2" fmla="val -1447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ja-JP" sz="1600" b="1" dirty="0">
              <a:solidFill>
                <a:schemeClr val="tx1"/>
              </a:solidFill>
            </a:endParaRPr>
          </a:p>
          <a:p>
            <a:pPr eaLnBrk="1" hangingPunct="1">
              <a:defRPr/>
            </a:pPr>
            <a:r>
              <a:rPr lang="ja-JP" altLang="en-US" sz="2400" b="1" dirty="0">
                <a:solidFill>
                  <a:schemeClr val="tx1"/>
                </a:solidFill>
              </a:rPr>
              <a:t>　　　　　　　　</a:t>
            </a:r>
            <a:endParaRPr lang="en-US" altLang="ja-JP" sz="2400" b="1" dirty="0">
              <a:solidFill>
                <a:schemeClr val="tx1"/>
              </a:solidFill>
            </a:endParaRPr>
          </a:p>
          <a:p>
            <a:pPr eaLnBrk="1" hangingPunct="1">
              <a:defRPr/>
            </a:pPr>
            <a:endParaRPr lang="en-US" altLang="ja-JP" sz="2400" b="1" dirty="0">
              <a:solidFill>
                <a:schemeClr val="tx1"/>
              </a:solidFill>
            </a:endParaRPr>
          </a:p>
          <a:p>
            <a:pPr eaLnBrk="1" hangingPunct="1">
              <a:defRPr/>
            </a:pPr>
            <a:r>
              <a:rPr lang="ja-JP" altLang="en-US" sz="2400" b="1" dirty="0">
                <a:solidFill>
                  <a:schemeClr val="tx1"/>
                </a:solidFill>
              </a:rPr>
              <a:t>出身：栃木県小山市</a:t>
            </a:r>
            <a:endParaRPr lang="en-US" altLang="ja-JP" sz="2400" b="1" dirty="0">
              <a:solidFill>
                <a:schemeClr val="tx1"/>
              </a:solidFill>
            </a:endParaRPr>
          </a:p>
          <a:p>
            <a:pPr eaLnBrk="1" hangingPunct="1">
              <a:defRPr/>
            </a:pPr>
            <a:r>
              <a:rPr lang="en-US" altLang="ja-JP" sz="2400" b="1" dirty="0">
                <a:solidFill>
                  <a:schemeClr val="tx1"/>
                </a:solidFill>
              </a:rPr>
              <a:t>【</a:t>
            </a:r>
            <a:r>
              <a:rPr lang="ja-JP" altLang="en-US" sz="2400" b="1" dirty="0">
                <a:solidFill>
                  <a:schemeClr val="tx1"/>
                </a:solidFill>
              </a:rPr>
              <a:t>学歴</a:t>
            </a:r>
            <a:r>
              <a:rPr lang="en-US" altLang="ja-JP" sz="2400" b="1" dirty="0">
                <a:solidFill>
                  <a:schemeClr val="tx1"/>
                </a:solidFill>
              </a:rPr>
              <a:t>】</a:t>
            </a:r>
          </a:p>
          <a:p>
            <a:pPr eaLnBrk="1" hangingPunct="1">
              <a:defRPr/>
            </a:pPr>
            <a:r>
              <a:rPr lang="ja-JP" altLang="en-US" sz="2400" b="1" dirty="0">
                <a:solidFill>
                  <a:schemeClr val="tx1"/>
                </a:solidFill>
              </a:rPr>
              <a:t>東洋大学工学部　土木工学科卒　（２浪）</a:t>
            </a:r>
            <a:endParaRPr lang="en-US" altLang="ja-JP" sz="2400" b="1" dirty="0">
              <a:solidFill>
                <a:schemeClr val="tx1"/>
              </a:solidFill>
            </a:endParaRPr>
          </a:p>
          <a:p>
            <a:pPr eaLnBrk="1" hangingPunct="1">
              <a:defRPr/>
            </a:pPr>
            <a:r>
              <a:rPr lang="ja-JP" altLang="en-US" sz="2400" b="1" dirty="0">
                <a:solidFill>
                  <a:schemeClr val="tx1"/>
                </a:solidFill>
              </a:rPr>
              <a:t>　　　　　　　　</a:t>
            </a:r>
            <a:r>
              <a:rPr lang="ja-JP" altLang="en-US" sz="2000" b="1" dirty="0">
                <a:solidFill>
                  <a:schemeClr val="tx1"/>
                </a:solidFill>
              </a:rPr>
              <a:t>医学部志望であったが受験で失敗挫折</a:t>
            </a:r>
            <a:endParaRPr lang="en-US" altLang="ja-JP" sz="2000" b="1" dirty="0">
              <a:solidFill>
                <a:schemeClr val="tx1"/>
              </a:solidFill>
            </a:endParaRPr>
          </a:p>
          <a:p>
            <a:pPr eaLnBrk="1" hangingPunct="1">
              <a:defRPr/>
            </a:pPr>
            <a:r>
              <a:rPr lang="en-US" altLang="ja-JP" sz="2400" b="1" dirty="0">
                <a:solidFill>
                  <a:schemeClr val="tx1"/>
                </a:solidFill>
              </a:rPr>
              <a:t>《</a:t>
            </a:r>
            <a:r>
              <a:rPr lang="ja-JP" altLang="en-US" sz="2400" b="1" dirty="0">
                <a:solidFill>
                  <a:schemeClr val="tx1"/>
                </a:solidFill>
              </a:rPr>
              <a:t>職歴</a:t>
            </a:r>
            <a:r>
              <a:rPr lang="en-US" altLang="ja-JP" sz="2400" b="1" dirty="0">
                <a:solidFill>
                  <a:schemeClr val="tx1"/>
                </a:solidFill>
              </a:rPr>
              <a:t>》</a:t>
            </a:r>
            <a:r>
              <a:rPr lang="ja-JP" altLang="en-US" sz="2400" b="1" dirty="0">
                <a:solidFill>
                  <a:schemeClr val="tx1"/>
                </a:solidFill>
              </a:rPr>
              <a:t>　</a:t>
            </a:r>
            <a:r>
              <a:rPr lang="ja-JP" altLang="en-US" sz="2000" b="1" dirty="0">
                <a:solidFill>
                  <a:srgbClr val="FF0000"/>
                </a:solidFill>
              </a:rPr>
              <a:t>「橋梁」を一貫して経験</a:t>
            </a:r>
            <a:endParaRPr lang="en-US" altLang="ja-JP" sz="2000" b="1" dirty="0">
              <a:solidFill>
                <a:srgbClr val="FF0000"/>
              </a:solidFill>
            </a:endParaRPr>
          </a:p>
          <a:p>
            <a:pPr eaLnBrk="1" hangingPunct="1">
              <a:defRPr/>
            </a:pPr>
            <a:r>
              <a:rPr lang="ja-JP" altLang="en-US" sz="2000" b="1" dirty="0">
                <a:solidFill>
                  <a:srgbClr val="FF0000"/>
                </a:solidFill>
              </a:rPr>
              <a:t>（技術基準策定　から　非破壊検査まで）　　</a:t>
            </a:r>
            <a:endParaRPr lang="en-US" altLang="ja-JP" sz="2000" b="1" dirty="0">
              <a:solidFill>
                <a:srgbClr val="FF0000"/>
              </a:solidFill>
            </a:endParaRPr>
          </a:p>
          <a:p>
            <a:pPr eaLnBrk="1" hangingPunct="1">
              <a:defRPr/>
            </a:pPr>
            <a:r>
              <a:rPr lang="ja-JP" altLang="en-US" sz="2000" b="1" dirty="0">
                <a:solidFill>
                  <a:srgbClr val="FF0000"/>
                </a:solidFill>
              </a:rPr>
              <a:t>　　　　　　　　　　　　　　　　　　⇒　これが私のキャリア形成</a:t>
            </a:r>
            <a:endParaRPr lang="en-US" altLang="ja-JP" sz="2000" b="1" dirty="0">
              <a:solidFill>
                <a:srgbClr val="FF0000"/>
              </a:solidFill>
            </a:endParaRPr>
          </a:p>
          <a:p>
            <a:pPr eaLnBrk="1" hangingPunct="1">
              <a:defRPr/>
            </a:pPr>
            <a:r>
              <a:rPr lang="ja-JP" altLang="en-US" sz="2400" b="1" dirty="0">
                <a:solidFill>
                  <a:schemeClr val="tx1"/>
                </a:solidFill>
              </a:rPr>
              <a:t>橋梁ﾒｰｶｰ　⇒　ｺﾝｻﾙ　⇒　行政（国土交通省の研究機関）　⇒　韓国高速道路</a:t>
            </a:r>
            <a:r>
              <a:rPr lang="en-US" altLang="ja-JP" sz="2400" b="1" dirty="0">
                <a:solidFill>
                  <a:schemeClr val="tx1"/>
                </a:solidFill>
              </a:rPr>
              <a:t>PFI</a:t>
            </a:r>
            <a:r>
              <a:rPr lang="ja-JP" altLang="en-US" sz="2400" b="1" dirty="0">
                <a:solidFill>
                  <a:schemeClr val="tx1"/>
                </a:solidFill>
              </a:rPr>
              <a:t>事業（プロジェクト・マネジャー）⇒　</a:t>
            </a:r>
            <a:r>
              <a:rPr lang="ja-JP" altLang="en-US" sz="2400" b="1" dirty="0">
                <a:solidFill>
                  <a:srgbClr val="FF0000"/>
                </a:solidFill>
              </a:rPr>
              <a:t>干された時代（政経塾）</a:t>
            </a:r>
            <a:r>
              <a:rPr lang="ja-JP" altLang="en-US" sz="2400" b="1" dirty="0">
                <a:solidFill>
                  <a:schemeClr val="tx1"/>
                </a:solidFill>
              </a:rPr>
              <a:t>非破壊検査会社役員、社団法人役員、外資系ｺﾝｻﾙ顧問を　</a:t>
            </a:r>
            <a:r>
              <a:rPr lang="ja-JP" altLang="en-US" sz="2400" b="1" dirty="0">
                <a:solidFill>
                  <a:srgbClr val="00B050"/>
                </a:solidFill>
              </a:rPr>
              <a:t>マルチに活動　</a:t>
            </a:r>
            <a:r>
              <a:rPr lang="ja-JP" altLang="en-US" sz="2400" b="1" dirty="0">
                <a:solidFill>
                  <a:schemeClr val="tx1"/>
                </a:solidFill>
              </a:rPr>
              <a:t>⇒　富山市　</a:t>
            </a:r>
            <a:endParaRPr lang="en-US" altLang="ja-JP" sz="2400" b="1" dirty="0">
              <a:solidFill>
                <a:schemeClr val="tx1"/>
              </a:solidFill>
            </a:endParaRPr>
          </a:p>
          <a:p>
            <a:pPr eaLnBrk="1" hangingPunct="1">
              <a:defRPr/>
            </a:pPr>
            <a:r>
              <a:rPr lang="ja-JP" altLang="en-US" sz="3200" b="1" dirty="0">
                <a:solidFill>
                  <a:srgbClr val="002060"/>
                </a:solidFill>
                <a:latin typeface="HGP創英角ﾎﾟｯﾌﾟ体" panose="040B0A00000000000000" pitchFamily="50" charset="-128"/>
                <a:ea typeface="HGP創英角ﾎﾟｯﾌﾟ体" panose="040B0A00000000000000" pitchFamily="50" charset="-128"/>
              </a:rPr>
              <a:t>「</a:t>
            </a:r>
            <a:r>
              <a:rPr lang="ja-JP" altLang="ja-JP" sz="3200" b="1" dirty="0">
                <a:solidFill>
                  <a:srgbClr val="002060"/>
                </a:solidFill>
                <a:latin typeface="HGP創英角ﾎﾟｯﾌﾟ体" panose="040B0A00000000000000" pitchFamily="50" charset="-128"/>
                <a:ea typeface="HGP創英角ﾎﾟｯﾌﾟ体" panose="040B0A00000000000000" pitchFamily="50" charset="-128"/>
              </a:rPr>
              <a:t>何かを学ぶのに、自分で体験する以上に良い方法は無い。</a:t>
            </a:r>
            <a:r>
              <a:rPr lang="ja-JP" altLang="en-US" sz="3200" b="1" dirty="0">
                <a:solidFill>
                  <a:srgbClr val="002060"/>
                </a:solidFill>
                <a:latin typeface="HGP創英角ﾎﾟｯﾌﾟ体" panose="040B0A00000000000000" pitchFamily="50" charset="-128"/>
                <a:ea typeface="HGP創英角ﾎﾟｯﾌﾟ体" panose="040B0A00000000000000" pitchFamily="50" charset="-128"/>
              </a:rPr>
              <a:t>」</a:t>
            </a:r>
            <a:r>
              <a:rPr lang="ja-JP" altLang="en-US" sz="1600" b="1" dirty="0">
                <a:solidFill>
                  <a:srgbClr val="002060"/>
                </a:solidFill>
                <a:latin typeface="HGP創英角ﾎﾟｯﾌﾟ体" panose="040B0A00000000000000" pitchFamily="50" charset="-128"/>
                <a:ea typeface="HGP創英角ﾎﾟｯﾌﾟ体" panose="040B0A00000000000000" pitchFamily="50" charset="-128"/>
              </a:rPr>
              <a:t>（ｱｲﾝｼｭﾀｲﾝ）</a:t>
            </a:r>
            <a:endParaRPr lang="en-US" altLang="ja-JP" sz="1600" b="1" dirty="0">
              <a:solidFill>
                <a:srgbClr val="002060"/>
              </a:solidFill>
              <a:latin typeface="HGP創英角ﾎﾟｯﾌﾟ体" panose="040B0A00000000000000" pitchFamily="50" charset="-128"/>
              <a:ea typeface="HGP創英角ﾎﾟｯﾌﾟ体" panose="040B0A00000000000000" pitchFamily="50" charset="-128"/>
            </a:endParaRPr>
          </a:p>
          <a:p>
            <a:pPr eaLnBrk="1" hangingPunct="1">
              <a:defRPr/>
            </a:pPr>
            <a:endParaRPr lang="en-US" altLang="ja-JP" sz="1600" b="1" dirty="0">
              <a:solidFill>
                <a:srgbClr val="002060"/>
              </a:solidFill>
              <a:latin typeface="HGP創英角ﾎﾟｯﾌﾟ体" panose="040B0A00000000000000" pitchFamily="50" charset="-128"/>
              <a:ea typeface="HGP創英角ﾎﾟｯﾌﾟ体" panose="040B0A00000000000000" pitchFamily="50" charset="-128"/>
            </a:endParaRPr>
          </a:p>
          <a:p>
            <a:pPr eaLnBrk="1" hangingPunct="1">
              <a:defRPr/>
            </a:pPr>
            <a:endParaRPr lang="en-US" altLang="ja-JP" sz="1600" b="1" dirty="0">
              <a:solidFill>
                <a:srgbClr val="002060"/>
              </a:solidFill>
              <a:latin typeface="HGP創英角ﾎﾟｯﾌﾟ体" panose="040B0A00000000000000" pitchFamily="50" charset="-128"/>
              <a:ea typeface="HGP創英角ﾎﾟｯﾌﾟ体" panose="040B0A00000000000000" pitchFamily="50" charset="-128"/>
            </a:endParaRPr>
          </a:p>
          <a:p>
            <a:pPr eaLnBrk="1" hangingPunct="1">
              <a:defRPr/>
            </a:pPr>
            <a:endParaRPr lang="en-US" altLang="ja-JP" sz="1600" b="1" dirty="0">
              <a:solidFill>
                <a:schemeClr val="tx1"/>
              </a:solidFill>
            </a:endParaRPr>
          </a:p>
          <a:p>
            <a:pPr eaLnBrk="1" hangingPunct="1">
              <a:defRPr/>
            </a:pPr>
            <a:r>
              <a:rPr lang="ja-JP" altLang="en-US" sz="2000" b="1" dirty="0">
                <a:solidFill>
                  <a:srgbClr val="FF0000"/>
                </a:solidFill>
              </a:rPr>
              <a:t>　　　　</a:t>
            </a:r>
            <a:endParaRPr lang="en-US" altLang="ja-JP" sz="1600" b="1" dirty="0">
              <a:solidFill>
                <a:schemeClr val="tx1"/>
              </a:solidFill>
            </a:endParaRPr>
          </a:p>
          <a:p>
            <a:pPr algn="ctr" eaLnBrk="1" hangingPunct="1">
              <a:defRPr/>
            </a:pPr>
            <a:endParaRPr lang="ja-JP" altLang="en-US" sz="1600" b="1" dirty="0">
              <a:solidFill>
                <a:schemeClr val="tx1"/>
              </a:solidFill>
            </a:endParaRPr>
          </a:p>
        </p:txBody>
      </p:sp>
      <p:sp>
        <p:nvSpPr>
          <p:cNvPr id="2" name="四角形吹き出し 1">
            <a:extLst>
              <a:ext uri="{FF2B5EF4-FFF2-40B4-BE49-F238E27FC236}">
                <a16:creationId xmlns:a16="http://schemas.microsoft.com/office/drawing/2014/main" id="{5B59E9F4-9D46-4D86-8AA4-DE9F1454FD5D}"/>
              </a:ext>
            </a:extLst>
          </p:cNvPr>
          <p:cNvSpPr/>
          <p:nvPr/>
        </p:nvSpPr>
        <p:spPr>
          <a:xfrm>
            <a:off x="6750050" y="5314950"/>
            <a:ext cx="2089150" cy="1138238"/>
          </a:xfrm>
          <a:prstGeom prst="wedgeRectCallout">
            <a:avLst>
              <a:gd name="adj1" fmla="val -7238"/>
              <a:gd name="adj2" fmla="val -137303"/>
            </a:avLst>
          </a:prstGeom>
          <a:solidFill>
            <a:srgbClr val="FAD8C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dirty="0">
                <a:solidFill>
                  <a:schemeClr val="tx1"/>
                </a:solidFill>
              </a:rPr>
              <a:t>趣味：武具収取</a:t>
            </a:r>
            <a:endParaRPr lang="en-US" altLang="ja-JP" sz="2000" b="1" dirty="0">
              <a:solidFill>
                <a:schemeClr val="tx1"/>
              </a:solidFill>
            </a:endParaRPr>
          </a:p>
          <a:p>
            <a:pPr algn="ctr" eaLnBrk="1" hangingPunct="1">
              <a:defRPr/>
            </a:pPr>
            <a:r>
              <a:rPr lang="ja-JP" altLang="en-US" sz="2000" b="1" dirty="0">
                <a:solidFill>
                  <a:schemeClr val="tx1"/>
                </a:solidFill>
              </a:rPr>
              <a:t>（我が家の</a:t>
            </a:r>
            <a:endParaRPr lang="en-US" altLang="ja-JP" sz="2000" b="1" dirty="0">
              <a:solidFill>
                <a:schemeClr val="tx1"/>
              </a:solidFill>
            </a:endParaRPr>
          </a:p>
          <a:p>
            <a:pPr algn="ctr" eaLnBrk="1" hangingPunct="1">
              <a:defRPr/>
            </a:pPr>
            <a:r>
              <a:rPr lang="ja-JP" altLang="en-US" sz="2000" b="1" dirty="0">
                <a:solidFill>
                  <a:schemeClr val="tx1"/>
                </a:solidFill>
              </a:rPr>
              <a:t>床の間）</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3D8FF2F-2F22-4694-8936-1A6251FB57AB}"/>
              </a:ext>
            </a:extLst>
          </p:cNvPr>
          <p:cNvSpPr>
            <a:spLocks noGrp="1"/>
          </p:cNvSpPr>
          <p:nvPr>
            <p:ph type="sldNum" sz="quarter" idx="12"/>
          </p:nvPr>
        </p:nvSpPr>
        <p:spPr/>
        <p:txBody>
          <a:bodyPr/>
          <a:lstStyle/>
          <a:p>
            <a:fld id="{7D5A2C38-BF5A-4117-A3B3-4E986D472ED9}" type="slidenum">
              <a:rPr kumimoji="1" lang="ja-JP" altLang="en-US" smtClean="0"/>
              <a:t>20</a:t>
            </a:fld>
            <a:endParaRPr kumimoji="1" lang="ja-JP" altLang="en-US" dirty="0"/>
          </a:p>
        </p:txBody>
      </p:sp>
      <p:pic>
        <p:nvPicPr>
          <p:cNvPr id="3" name="図 2">
            <a:extLst>
              <a:ext uri="{FF2B5EF4-FFF2-40B4-BE49-F238E27FC236}">
                <a16:creationId xmlns:a16="http://schemas.microsoft.com/office/drawing/2014/main" id="{1B1A4004-3795-431F-8FBA-E3F48B49991C}"/>
              </a:ext>
            </a:extLst>
          </p:cNvPr>
          <p:cNvPicPr>
            <a:picLocks noChangeAspect="1"/>
          </p:cNvPicPr>
          <p:nvPr/>
        </p:nvPicPr>
        <p:blipFill>
          <a:blip r:embed="rId2"/>
          <a:stretch>
            <a:fillRect/>
          </a:stretch>
        </p:blipFill>
        <p:spPr>
          <a:xfrm>
            <a:off x="223381" y="330374"/>
            <a:ext cx="8569335" cy="4824535"/>
          </a:xfrm>
          <a:prstGeom prst="rect">
            <a:avLst/>
          </a:prstGeom>
        </p:spPr>
      </p:pic>
      <p:sp>
        <p:nvSpPr>
          <p:cNvPr id="4" name="テキスト ボックス 3">
            <a:extLst>
              <a:ext uri="{FF2B5EF4-FFF2-40B4-BE49-F238E27FC236}">
                <a16:creationId xmlns:a16="http://schemas.microsoft.com/office/drawing/2014/main" id="{006D9012-CC1A-42EA-AB5D-5FF0DC1E34C3}"/>
              </a:ext>
            </a:extLst>
          </p:cNvPr>
          <p:cNvSpPr txBox="1"/>
          <p:nvPr/>
        </p:nvSpPr>
        <p:spPr>
          <a:xfrm>
            <a:off x="683568" y="5373216"/>
            <a:ext cx="7093609" cy="923330"/>
          </a:xfrm>
          <a:prstGeom prst="rect">
            <a:avLst/>
          </a:prstGeom>
          <a:noFill/>
        </p:spPr>
        <p:txBody>
          <a:bodyPr wrap="none" rtlCol="0">
            <a:spAutoFit/>
          </a:bodyPr>
          <a:lstStyle/>
          <a:p>
            <a:r>
              <a:rPr kumimoji="1" lang="ja-JP" altLang="en-US" dirty="0">
                <a:latin typeface="HGP創英角ﾎﾟｯﾌﾟ体" panose="040B0A00000000000000" pitchFamily="50" charset="-128"/>
                <a:ea typeface="HGP創英角ﾎﾟｯﾌﾟ体" panose="040B0A00000000000000" pitchFamily="50" charset="-128"/>
              </a:rPr>
              <a:t>市町村は住民に近いために、納得もしくは、あきらめてもらうしかない。</a:t>
            </a:r>
            <a:endParaRPr kumimoji="1" lang="en-US" altLang="ja-JP" dirty="0">
              <a:latin typeface="HGP創英角ﾎﾟｯﾌﾟ体" panose="040B0A00000000000000" pitchFamily="50" charset="-128"/>
              <a:ea typeface="HGP創英角ﾎﾟｯﾌﾟ体" panose="040B0A00000000000000" pitchFamily="50" charset="-128"/>
            </a:endParaRPr>
          </a:p>
          <a:p>
            <a:r>
              <a:rPr lang="ja-JP" altLang="en-US" dirty="0">
                <a:latin typeface="HGP創英角ﾎﾟｯﾌﾟ体" panose="040B0A00000000000000" pitchFamily="50" charset="-128"/>
                <a:ea typeface="HGP創英角ﾎﾟｯﾌﾟ体" panose="040B0A00000000000000" pitchFamily="50" charset="-128"/>
              </a:rPr>
              <a:t>「説明責任」とは言うけれど、</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en-US" dirty="0">
                <a:latin typeface="HGP創英角ﾎﾟｯﾌﾟ体" panose="040B0A00000000000000" pitchFamily="50" charset="-128"/>
                <a:ea typeface="HGP創英角ﾎﾟｯﾌﾟ体" panose="040B0A00000000000000" pitchFamily="50" charset="-128"/>
              </a:rPr>
              <a:t>説明に時間を使っているうちに、対処不能に！</a:t>
            </a:r>
            <a:endParaRPr kumimoji="1" lang="ja-JP" altLang="en-US"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954341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B6FED14-4693-403D-9D14-3CB50F7C87C7}"/>
              </a:ext>
            </a:extLst>
          </p:cNvPr>
          <p:cNvSpPr>
            <a:spLocks noGrp="1"/>
          </p:cNvSpPr>
          <p:nvPr>
            <p:ph type="sldNum" sz="quarter" idx="12"/>
          </p:nvPr>
        </p:nvSpPr>
        <p:spPr/>
        <p:txBody>
          <a:bodyPr/>
          <a:lstStyle/>
          <a:p>
            <a:fld id="{7D5A2C38-BF5A-4117-A3B3-4E986D472ED9}" type="slidenum">
              <a:rPr kumimoji="1" lang="ja-JP" altLang="en-US" smtClean="0"/>
              <a:t>21</a:t>
            </a:fld>
            <a:endParaRPr kumimoji="1" lang="ja-JP" altLang="en-US" dirty="0"/>
          </a:p>
        </p:txBody>
      </p:sp>
      <p:pic>
        <p:nvPicPr>
          <p:cNvPr id="3" name="図 2">
            <a:extLst>
              <a:ext uri="{FF2B5EF4-FFF2-40B4-BE49-F238E27FC236}">
                <a16:creationId xmlns:a16="http://schemas.microsoft.com/office/drawing/2014/main" id="{5E467232-DD83-46C8-90A3-9A783BFEEA91}"/>
              </a:ext>
            </a:extLst>
          </p:cNvPr>
          <p:cNvPicPr>
            <a:picLocks noChangeAspect="1"/>
          </p:cNvPicPr>
          <p:nvPr/>
        </p:nvPicPr>
        <p:blipFill>
          <a:blip r:embed="rId2"/>
          <a:stretch>
            <a:fillRect/>
          </a:stretch>
        </p:blipFill>
        <p:spPr>
          <a:xfrm>
            <a:off x="14515" y="14114"/>
            <a:ext cx="6096528" cy="3432345"/>
          </a:xfrm>
          <a:prstGeom prst="rect">
            <a:avLst/>
          </a:prstGeom>
        </p:spPr>
      </p:pic>
      <p:pic>
        <p:nvPicPr>
          <p:cNvPr id="4" name="図 3">
            <a:extLst>
              <a:ext uri="{FF2B5EF4-FFF2-40B4-BE49-F238E27FC236}">
                <a16:creationId xmlns:a16="http://schemas.microsoft.com/office/drawing/2014/main" id="{C7B962AD-6642-43FE-AC7D-E37CAA9A34EC}"/>
              </a:ext>
            </a:extLst>
          </p:cNvPr>
          <p:cNvPicPr>
            <a:picLocks noChangeAspect="1"/>
          </p:cNvPicPr>
          <p:nvPr/>
        </p:nvPicPr>
        <p:blipFill>
          <a:blip r:embed="rId3"/>
          <a:stretch>
            <a:fillRect/>
          </a:stretch>
        </p:blipFill>
        <p:spPr>
          <a:xfrm>
            <a:off x="3779912" y="3794986"/>
            <a:ext cx="5232432" cy="2945859"/>
          </a:xfrm>
          <a:prstGeom prst="rect">
            <a:avLst/>
          </a:prstGeom>
        </p:spPr>
      </p:pic>
      <p:sp>
        <p:nvSpPr>
          <p:cNvPr id="5" name="テキスト ボックス 4">
            <a:extLst>
              <a:ext uri="{FF2B5EF4-FFF2-40B4-BE49-F238E27FC236}">
                <a16:creationId xmlns:a16="http://schemas.microsoft.com/office/drawing/2014/main" id="{071E315B-38D4-4418-AC8B-53083BDE64E0}"/>
              </a:ext>
            </a:extLst>
          </p:cNvPr>
          <p:cNvSpPr txBox="1"/>
          <p:nvPr/>
        </p:nvSpPr>
        <p:spPr>
          <a:xfrm>
            <a:off x="131656" y="3347142"/>
            <a:ext cx="3647152" cy="4247317"/>
          </a:xfrm>
          <a:prstGeom prst="rect">
            <a:avLst/>
          </a:prstGeom>
          <a:noFill/>
        </p:spPr>
        <p:txBody>
          <a:bodyPr wrap="none" rtlCol="0">
            <a:spAutoFit/>
          </a:bodyPr>
          <a:lstStyle/>
          <a:p>
            <a:r>
              <a:rPr lang="ja-JP" altLang="en-US" b="1" dirty="0"/>
              <a:t>もはや、理解してもら</a:t>
            </a:r>
            <a:endParaRPr lang="en-US" altLang="ja-JP" b="1" dirty="0"/>
          </a:p>
          <a:p>
            <a:r>
              <a:rPr lang="ja-JP" altLang="en-US" b="1" dirty="0"/>
              <a:t>うかではなく、</a:t>
            </a:r>
            <a:endParaRPr lang="en-US" altLang="ja-JP" b="1" dirty="0"/>
          </a:p>
          <a:p>
            <a:r>
              <a:rPr kumimoji="1" lang="ja-JP" altLang="en-US" b="1" dirty="0"/>
              <a:t>どう、納得してもらうか？</a:t>
            </a:r>
            <a:endParaRPr lang="en-US" altLang="ja-JP" b="1" dirty="0"/>
          </a:p>
          <a:p>
            <a:endParaRPr lang="en-US" altLang="ja-JP" b="1" dirty="0"/>
          </a:p>
          <a:p>
            <a:r>
              <a:rPr lang="ja-JP" altLang="en-US" b="1" dirty="0"/>
              <a:t>「協働」「説明責任」とは</a:t>
            </a:r>
            <a:endParaRPr lang="en-US" altLang="ja-JP" b="1" dirty="0"/>
          </a:p>
          <a:p>
            <a:r>
              <a:rPr lang="ja-JP" altLang="en-US" b="1" dirty="0"/>
              <a:t>　言われるが？</a:t>
            </a:r>
            <a:endParaRPr lang="en-US" altLang="ja-JP" b="1" dirty="0"/>
          </a:p>
          <a:p>
            <a:endParaRPr lang="en-US" altLang="ja-JP" b="1" dirty="0"/>
          </a:p>
          <a:p>
            <a:r>
              <a:rPr lang="ja-JP" altLang="en-US" b="1" dirty="0"/>
              <a:t>　客観性</a:t>
            </a:r>
            <a:endParaRPr lang="en-US" altLang="ja-JP" b="1" dirty="0"/>
          </a:p>
          <a:p>
            <a:endParaRPr lang="en-US" altLang="ja-JP" b="1" dirty="0"/>
          </a:p>
          <a:p>
            <a:r>
              <a:rPr lang="ja-JP" altLang="en-US" b="1" dirty="0"/>
              <a:t>第三者による</a:t>
            </a:r>
            <a:endParaRPr lang="en-US" altLang="ja-JP" b="1" dirty="0"/>
          </a:p>
          <a:p>
            <a:r>
              <a:rPr lang="ja-JP" altLang="en-US" b="1" dirty="0"/>
              <a:t>「トリアージ・カンファレンス」</a:t>
            </a:r>
            <a:endParaRPr lang="en-US" altLang="ja-JP" b="1" dirty="0"/>
          </a:p>
          <a:p>
            <a:r>
              <a:rPr lang="ja-JP" altLang="en-US" b="1" dirty="0"/>
              <a:t>会議での審議</a:t>
            </a:r>
            <a:endParaRPr lang="en-US" altLang="ja-JP" b="1" dirty="0"/>
          </a:p>
          <a:p>
            <a:endParaRPr lang="en-US" altLang="ja-JP" b="1" dirty="0"/>
          </a:p>
          <a:p>
            <a:endParaRPr kumimoji="1" lang="en-US" altLang="ja-JP" b="1" dirty="0"/>
          </a:p>
          <a:p>
            <a:endParaRPr kumimoji="1" lang="ja-JP" altLang="en-US" b="1" dirty="0"/>
          </a:p>
        </p:txBody>
      </p:sp>
      <p:sp>
        <p:nvSpPr>
          <p:cNvPr id="7" name="テキスト ボックス 6">
            <a:extLst>
              <a:ext uri="{FF2B5EF4-FFF2-40B4-BE49-F238E27FC236}">
                <a16:creationId xmlns:a16="http://schemas.microsoft.com/office/drawing/2014/main" id="{0B007122-EC92-4637-82BA-7F901968FCCA}"/>
              </a:ext>
            </a:extLst>
          </p:cNvPr>
          <p:cNvSpPr txBox="1"/>
          <p:nvPr/>
        </p:nvSpPr>
        <p:spPr>
          <a:xfrm>
            <a:off x="6228184" y="548680"/>
            <a:ext cx="2929633" cy="2308324"/>
          </a:xfrm>
          <a:prstGeom prst="rect">
            <a:avLst/>
          </a:prstGeom>
          <a:noFill/>
        </p:spPr>
        <p:txBody>
          <a:bodyPr wrap="square">
            <a:spAutoFit/>
          </a:bodyPr>
          <a:lstStyle/>
          <a:p>
            <a:r>
              <a:rPr kumimoji="1" lang="ja-JP" altLang="en-US" b="1" dirty="0"/>
              <a:t>橋梁トリアージ　を</a:t>
            </a:r>
            <a:endParaRPr kumimoji="1" lang="en-US" altLang="ja-JP" b="1" dirty="0"/>
          </a:p>
          <a:p>
            <a:r>
              <a:rPr kumimoji="1" lang="ja-JP" altLang="en-US" b="1" dirty="0"/>
              <a:t>推奨したが、理解は？？</a:t>
            </a:r>
            <a:endParaRPr kumimoji="1" lang="en-US" altLang="ja-JP" b="1" dirty="0"/>
          </a:p>
          <a:p>
            <a:endParaRPr lang="en-US" altLang="ja-JP" b="1" dirty="0"/>
          </a:p>
          <a:p>
            <a:r>
              <a:rPr kumimoji="1" lang="ja-JP" altLang="en-US" b="1" dirty="0"/>
              <a:t>すべてを守ることは、</a:t>
            </a:r>
            <a:endParaRPr kumimoji="1" lang="en-US" altLang="ja-JP" b="1" dirty="0"/>
          </a:p>
          <a:p>
            <a:r>
              <a:rPr kumimoji="1" lang="ja-JP" altLang="en-US" b="1" dirty="0"/>
              <a:t>もはや、できない！</a:t>
            </a:r>
            <a:endParaRPr kumimoji="1" lang="en-US" altLang="ja-JP" b="1" dirty="0"/>
          </a:p>
          <a:p>
            <a:r>
              <a:rPr lang="ja-JP" altLang="en-US" b="1" dirty="0"/>
              <a:t>という事実！</a:t>
            </a:r>
            <a:endParaRPr kumimoji="1" lang="en-US" altLang="ja-JP" b="1" dirty="0"/>
          </a:p>
          <a:p>
            <a:endParaRPr lang="en-US" altLang="ja-JP" b="1" dirty="0"/>
          </a:p>
          <a:p>
            <a:r>
              <a:rPr kumimoji="1" lang="ja-JP" altLang="en-US" b="1" dirty="0"/>
              <a:t>選択と集中するしかない。</a:t>
            </a:r>
            <a:endParaRPr kumimoji="1" lang="en-US" altLang="ja-JP" b="1" dirty="0"/>
          </a:p>
        </p:txBody>
      </p:sp>
      <p:sp>
        <p:nvSpPr>
          <p:cNvPr id="8" name="矢印: 下 7">
            <a:extLst>
              <a:ext uri="{FF2B5EF4-FFF2-40B4-BE49-F238E27FC236}">
                <a16:creationId xmlns:a16="http://schemas.microsoft.com/office/drawing/2014/main" id="{0988B3EC-FAEB-40B6-A9A9-F6BE5944A82B}"/>
              </a:ext>
            </a:extLst>
          </p:cNvPr>
          <p:cNvSpPr/>
          <p:nvPr/>
        </p:nvSpPr>
        <p:spPr>
          <a:xfrm>
            <a:off x="899592" y="4221088"/>
            <a:ext cx="1152128" cy="216024"/>
          </a:xfrm>
          <a:prstGeom prst="downArrow">
            <a:avLst>
              <a:gd name="adj1" fmla="val 60788"/>
              <a:gd name="adj2" fmla="val 5000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矢印: 下 8">
            <a:extLst>
              <a:ext uri="{FF2B5EF4-FFF2-40B4-BE49-F238E27FC236}">
                <a16:creationId xmlns:a16="http://schemas.microsoft.com/office/drawing/2014/main" id="{EEC505E9-E982-4CFD-B82E-EAA0179A812F}"/>
              </a:ext>
            </a:extLst>
          </p:cNvPr>
          <p:cNvSpPr/>
          <p:nvPr/>
        </p:nvSpPr>
        <p:spPr>
          <a:xfrm>
            <a:off x="910432" y="5135967"/>
            <a:ext cx="1152128" cy="216024"/>
          </a:xfrm>
          <a:prstGeom prst="downArrow">
            <a:avLst>
              <a:gd name="adj1" fmla="val 60788"/>
              <a:gd name="adj2" fmla="val 5000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矢印: 下 9">
            <a:extLst>
              <a:ext uri="{FF2B5EF4-FFF2-40B4-BE49-F238E27FC236}">
                <a16:creationId xmlns:a16="http://schemas.microsoft.com/office/drawing/2014/main" id="{BB58ADC3-92F2-4540-AE93-D71BFA883501}"/>
              </a:ext>
            </a:extLst>
          </p:cNvPr>
          <p:cNvSpPr/>
          <p:nvPr/>
        </p:nvSpPr>
        <p:spPr>
          <a:xfrm>
            <a:off x="899592" y="5598808"/>
            <a:ext cx="1152128" cy="216024"/>
          </a:xfrm>
          <a:prstGeom prst="downArrow">
            <a:avLst>
              <a:gd name="adj1" fmla="val 60788"/>
              <a:gd name="adj2" fmla="val 5000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17082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EA1D7CA-31A2-472C-AAAA-1C159EAAB7EA}"/>
              </a:ext>
            </a:extLst>
          </p:cNvPr>
          <p:cNvSpPr txBox="1"/>
          <p:nvPr/>
        </p:nvSpPr>
        <p:spPr>
          <a:xfrm>
            <a:off x="1440373" y="548680"/>
            <a:ext cx="6263253" cy="4801314"/>
          </a:xfrm>
          <a:prstGeom prst="rect">
            <a:avLst/>
          </a:prstGeom>
          <a:noFill/>
        </p:spPr>
        <p:txBody>
          <a:bodyPr wrap="none" rtlCol="0">
            <a:spAutoFit/>
          </a:bodyPr>
          <a:lstStyle/>
          <a:p>
            <a:pPr algn="ctr"/>
            <a:r>
              <a:rPr kumimoji="1" lang="ja-JP" altLang="en-US" dirty="0"/>
              <a:t>社会資本整備審議会・交通政策審議会文化技術部会</a:t>
            </a:r>
            <a:endParaRPr kumimoji="1" lang="en-US" altLang="ja-JP" dirty="0"/>
          </a:p>
          <a:p>
            <a:pPr algn="ctr"/>
            <a:r>
              <a:rPr lang="ja-JP" altLang="en-US" dirty="0"/>
              <a:t>社会資本メンテナンス戦略相委員会</a:t>
            </a:r>
            <a:endParaRPr lang="en-US" altLang="ja-JP" dirty="0"/>
          </a:p>
          <a:p>
            <a:pPr algn="ctr"/>
            <a:r>
              <a:rPr kumimoji="1" lang="ja-JP" altLang="en-US" dirty="0"/>
              <a:t>民間活力活用促進ワーキンググループ</a:t>
            </a:r>
            <a:endParaRPr kumimoji="1" lang="en-US" altLang="ja-JP" dirty="0"/>
          </a:p>
          <a:p>
            <a:pPr algn="ctr"/>
            <a:r>
              <a:rPr lang="ja-JP" altLang="en-US" dirty="0"/>
              <a:t>委員名簿</a:t>
            </a:r>
            <a:endParaRPr lang="en-US" altLang="ja-JP" dirty="0"/>
          </a:p>
          <a:p>
            <a:endParaRPr kumimoji="1" lang="en-US" altLang="ja-JP" dirty="0"/>
          </a:p>
          <a:p>
            <a:r>
              <a:rPr lang="ja-JP" altLang="en-US" dirty="0"/>
              <a:t>座長　小澤一雅　東京大学大学院工学研究科教授</a:t>
            </a:r>
            <a:endParaRPr lang="en-US" altLang="ja-JP" dirty="0"/>
          </a:p>
          <a:p>
            <a:endParaRPr kumimoji="1" lang="en-US" altLang="ja-JP" dirty="0"/>
          </a:p>
          <a:p>
            <a:r>
              <a:rPr lang="ja-JP" altLang="en-US" dirty="0"/>
              <a:t>委員　堀田昌英　東京大学大学院新領域創生科学研究科教授</a:t>
            </a:r>
            <a:endParaRPr lang="en-US" altLang="ja-JP" dirty="0"/>
          </a:p>
          <a:p>
            <a:r>
              <a:rPr kumimoji="1" lang="ja-JP" altLang="en-US" dirty="0"/>
              <a:t>　　　　</a:t>
            </a:r>
            <a:endParaRPr kumimoji="1" lang="en-US" altLang="ja-JP" dirty="0"/>
          </a:p>
          <a:p>
            <a:r>
              <a:rPr lang="ja-JP" altLang="en-US" dirty="0"/>
              <a:t>　　　　水野高志　八千代ｴﾝｼﾞﾆｱﾘﾝｸﾞ株式会社　専務執行役員</a:t>
            </a:r>
            <a:endParaRPr lang="en-US" altLang="ja-JP" dirty="0"/>
          </a:p>
          <a:p>
            <a:endParaRPr kumimoji="1" lang="en-US" altLang="ja-JP" dirty="0"/>
          </a:p>
          <a:p>
            <a:r>
              <a:rPr lang="ja-JP" altLang="en-US" dirty="0"/>
              <a:t>オブザーバー</a:t>
            </a:r>
            <a:endParaRPr lang="en-US" altLang="ja-JP" dirty="0"/>
          </a:p>
          <a:p>
            <a:r>
              <a:rPr kumimoji="1" lang="ja-JP" altLang="en-US" dirty="0"/>
              <a:t>　　　　植野芳彦　富山市政策参与</a:t>
            </a:r>
            <a:endParaRPr kumimoji="1" lang="en-US" altLang="ja-JP" dirty="0"/>
          </a:p>
          <a:p>
            <a:r>
              <a:rPr lang="ja-JP" altLang="en-US" dirty="0"/>
              <a:t>　　　　</a:t>
            </a:r>
            <a:endParaRPr lang="en-US" altLang="ja-JP" dirty="0"/>
          </a:p>
          <a:p>
            <a:r>
              <a:rPr lang="ja-JP" altLang="en-US" dirty="0"/>
              <a:t>　　　　中州啓太　国土交通省国土技術総合研究所</a:t>
            </a:r>
            <a:endParaRPr lang="en-US" altLang="ja-JP" dirty="0"/>
          </a:p>
          <a:p>
            <a:r>
              <a:rPr lang="ja-JP" altLang="en-US" dirty="0"/>
              <a:t>　　　　　　　　　　　　　　　　　　社会資本マネジメント研究室長</a:t>
            </a:r>
            <a:endParaRPr lang="en-US" altLang="ja-JP" dirty="0"/>
          </a:p>
          <a:p>
            <a:endParaRPr kumimoji="1" lang="ja-JP" altLang="en-US" dirty="0"/>
          </a:p>
        </p:txBody>
      </p:sp>
    </p:spTree>
    <p:extLst>
      <p:ext uri="{BB962C8B-B14F-4D97-AF65-F5344CB8AC3E}">
        <p14:creationId xmlns:p14="http://schemas.microsoft.com/office/powerpoint/2010/main" val="1175745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4C2600A-EDFC-45BC-B651-E21925D1631C}"/>
              </a:ext>
            </a:extLst>
          </p:cNvPr>
          <p:cNvSpPr txBox="1"/>
          <p:nvPr/>
        </p:nvSpPr>
        <p:spPr>
          <a:xfrm>
            <a:off x="508083" y="1988840"/>
            <a:ext cx="8604448" cy="4524315"/>
          </a:xfrm>
          <a:prstGeom prst="rect">
            <a:avLst/>
          </a:prstGeom>
          <a:noFill/>
        </p:spPr>
        <p:txBody>
          <a:bodyPr wrap="square">
            <a:spAutoFit/>
          </a:bodyPr>
          <a:lstStyle/>
          <a:p>
            <a:endParaRPr lang="en-US" altLang="ja-JP" dirty="0"/>
          </a:p>
          <a:p>
            <a:endParaRPr lang="en-US" altLang="ja-JP" dirty="0"/>
          </a:p>
          <a:p>
            <a:endParaRPr lang="en-US" altLang="ja-JP" dirty="0"/>
          </a:p>
          <a:p>
            <a:endParaRPr lang="en-US" altLang="ja-JP" dirty="0"/>
          </a:p>
          <a:p>
            <a:r>
              <a:rPr lang="ja-JP" altLang="en-US" dirty="0"/>
              <a:t>〇　　新技術導入促進ワーキンググループ 　委員名簿</a:t>
            </a:r>
            <a:endParaRPr lang="en-US" altLang="ja-JP" dirty="0"/>
          </a:p>
          <a:p>
            <a:r>
              <a:rPr lang="ja-JP" altLang="en-US" dirty="0"/>
              <a:t> </a:t>
            </a:r>
            <a:endParaRPr lang="en-US" altLang="ja-JP" dirty="0"/>
          </a:p>
          <a:p>
            <a:r>
              <a:rPr lang="ja-JP" altLang="en-US" dirty="0"/>
              <a:t>座長 梶浦  敏  範 </a:t>
            </a:r>
            <a:r>
              <a:rPr lang="ja-JP" altLang="en-US" sz="1600" dirty="0"/>
              <a:t>（一社）日本経済団体連合会 デジタルエコノミー推進委員会 企画　　</a:t>
            </a:r>
            <a:endParaRPr lang="en-US" altLang="ja-JP" sz="1600" dirty="0"/>
          </a:p>
          <a:p>
            <a:r>
              <a:rPr lang="ja-JP" altLang="en-US" sz="1600" dirty="0"/>
              <a:t>　　　　　　　　　　　部会長代行 </a:t>
            </a:r>
            <a:endParaRPr lang="en-US" altLang="ja-JP" sz="1600" dirty="0"/>
          </a:p>
          <a:p>
            <a:r>
              <a:rPr lang="ja-JP" altLang="en-US" dirty="0"/>
              <a:t>委員 池田 真理子　 </a:t>
            </a:r>
            <a:r>
              <a:rPr lang="ja-JP" altLang="en-US" sz="1600" dirty="0"/>
              <a:t>鹿島建設株式会社土木管理本部土木技術部リニューアル グ</a:t>
            </a:r>
            <a:endParaRPr lang="en-US" altLang="ja-JP" sz="1600" dirty="0"/>
          </a:p>
          <a:p>
            <a:r>
              <a:rPr lang="ja-JP" altLang="en-US" sz="1600" dirty="0"/>
              <a:t>　　　　　　　　　　　　　ループ 次長</a:t>
            </a:r>
            <a:endParaRPr lang="en-US" altLang="ja-JP" sz="1600" dirty="0"/>
          </a:p>
          <a:p>
            <a:r>
              <a:rPr lang="ja-JP" altLang="en-US" dirty="0"/>
              <a:t>　　　 伊勢  勝巳 　　</a:t>
            </a:r>
            <a:r>
              <a:rPr lang="ja-JP" altLang="en-US" sz="1600" dirty="0"/>
              <a:t>東日本旅客鉄道株式会社 常務執行役員</a:t>
            </a:r>
            <a:endParaRPr lang="en-US" altLang="ja-JP" sz="1600" dirty="0"/>
          </a:p>
          <a:p>
            <a:r>
              <a:rPr lang="ja-JP" altLang="en-US" dirty="0"/>
              <a:t>　　　 岩佐  宏一  　　</a:t>
            </a:r>
            <a:r>
              <a:rPr lang="ja-JP" altLang="en-US" sz="1600" dirty="0"/>
              <a:t>公益社団法人日本ファシリティマネジメント協会 調査研究委員</a:t>
            </a:r>
            <a:endParaRPr lang="en-US" altLang="ja-JP" sz="1600" dirty="0"/>
          </a:p>
          <a:p>
            <a:r>
              <a:rPr lang="ja-JP" altLang="en-US" sz="1600" dirty="0"/>
              <a:t>　　　　　　　　　　　　　会 インフラマネジメント研究部会 副部会長 </a:t>
            </a:r>
            <a:endParaRPr lang="en-US" altLang="ja-JP" sz="1600" dirty="0"/>
          </a:p>
          <a:p>
            <a:r>
              <a:rPr lang="ja-JP" altLang="en-US" dirty="0"/>
              <a:t>　　　塚本 恵　 　　　　</a:t>
            </a:r>
            <a:r>
              <a:rPr lang="ja-JP" altLang="en-US" sz="1600" dirty="0"/>
              <a:t>キャタピラージャパン合同会社 代表執行役員 </a:t>
            </a:r>
            <a:endParaRPr lang="en-US" altLang="ja-JP" sz="1600" dirty="0"/>
          </a:p>
          <a:p>
            <a:r>
              <a:rPr lang="ja-JP" altLang="en-US" dirty="0"/>
              <a:t>オブザーバー 　植野  芳彦 　 </a:t>
            </a:r>
            <a:r>
              <a:rPr lang="ja-JP" altLang="en-US" sz="1600" dirty="0"/>
              <a:t>富山市 政策参与 </a:t>
            </a:r>
            <a:endParaRPr lang="en-US" altLang="ja-JP" sz="1600" dirty="0"/>
          </a:p>
          <a:p>
            <a:r>
              <a:rPr lang="ja-JP" altLang="en-US" dirty="0"/>
              <a:t>　　　　　　　　　　　　　　　　　　　　　　　　　　　　　　　　　　　　　　　（五十音順、敬称略）</a:t>
            </a:r>
          </a:p>
        </p:txBody>
      </p:sp>
      <p:sp>
        <p:nvSpPr>
          <p:cNvPr id="4" name="テキスト ボックス 3">
            <a:extLst>
              <a:ext uri="{FF2B5EF4-FFF2-40B4-BE49-F238E27FC236}">
                <a16:creationId xmlns:a16="http://schemas.microsoft.com/office/drawing/2014/main" id="{C9665207-4C7D-41C9-B795-AD7F69C1F43E}"/>
              </a:ext>
            </a:extLst>
          </p:cNvPr>
          <p:cNvSpPr txBox="1"/>
          <p:nvPr/>
        </p:nvSpPr>
        <p:spPr>
          <a:xfrm>
            <a:off x="539552" y="188640"/>
            <a:ext cx="7992888" cy="2585323"/>
          </a:xfrm>
          <a:prstGeom prst="rect">
            <a:avLst/>
          </a:prstGeom>
          <a:noFill/>
        </p:spPr>
        <p:txBody>
          <a:bodyPr wrap="square">
            <a:spAutoFit/>
          </a:bodyPr>
          <a:lstStyle/>
          <a:p>
            <a:r>
              <a:rPr lang="ja-JP" altLang="en-US" dirty="0"/>
              <a:t>新技術導入関係　社会資本整備審議会・交通政策審議会技術分科会技術部会 </a:t>
            </a:r>
            <a:endParaRPr lang="en-US" altLang="ja-JP" dirty="0"/>
          </a:p>
          <a:p>
            <a:r>
              <a:rPr lang="ja-JP" altLang="en-US" dirty="0"/>
              <a:t>　　社会資本メンテナンス戦略小委員会 </a:t>
            </a:r>
            <a:endParaRPr lang="en-US" altLang="ja-JP" dirty="0"/>
          </a:p>
          <a:p>
            <a:endParaRPr lang="en-US" altLang="ja-JP" dirty="0"/>
          </a:p>
          <a:p>
            <a:r>
              <a:rPr lang="ja-JP" altLang="en-US" dirty="0"/>
              <a:t>〇インフラメンテナンス新技術・体制等導入推進委員会　 委員名簿</a:t>
            </a:r>
            <a:endParaRPr lang="en-US" altLang="ja-JP" dirty="0"/>
          </a:p>
          <a:p>
            <a:endParaRPr lang="en-US" altLang="ja-JP" dirty="0"/>
          </a:p>
          <a:p>
            <a:r>
              <a:rPr lang="ja-JP" altLang="en-US" dirty="0"/>
              <a:t> 　委員長　岩波  光 保　</a:t>
            </a:r>
            <a:r>
              <a:rPr lang="ja-JP" altLang="en-US" sz="1600" dirty="0"/>
              <a:t>東京工業大学 環境・社会理工学院 教授 </a:t>
            </a:r>
            <a:endParaRPr lang="en-US" altLang="ja-JP" sz="1600" dirty="0"/>
          </a:p>
          <a:p>
            <a:r>
              <a:rPr lang="ja-JP" altLang="en-US" dirty="0"/>
              <a:t>  　委員　　植野  芳彦　</a:t>
            </a:r>
            <a:r>
              <a:rPr lang="ja-JP" altLang="en-US" sz="1600" dirty="0"/>
              <a:t>富山市 政策参与 </a:t>
            </a:r>
            <a:endParaRPr lang="en-US" altLang="ja-JP" sz="1600" dirty="0"/>
          </a:p>
          <a:p>
            <a:r>
              <a:rPr lang="ja-JP" altLang="en-US" dirty="0"/>
              <a:t> 　　　　　　木村  嘉  富　</a:t>
            </a:r>
            <a:r>
              <a:rPr lang="ja-JP" altLang="en-US" sz="1600" dirty="0"/>
              <a:t>国土技術政策総合研究所 道路構造物研究部 部長 　</a:t>
            </a:r>
            <a:endParaRPr lang="en-US" altLang="ja-JP" sz="1600" dirty="0"/>
          </a:p>
          <a:p>
            <a:r>
              <a:rPr lang="ja-JP" altLang="en-US" dirty="0"/>
              <a:t> 　　　　　　吉田  典 明 　</a:t>
            </a:r>
            <a:r>
              <a:rPr lang="ja-JP" altLang="en-US" sz="1600" dirty="0"/>
              <a:t>インフラメンテナンス国民会議 実行委員・企画部会幹事</a:t>
            </a:r>
          </a:p>
        </p:txBody>
      </p:sp>
    </p:spTree>
    <p:extLst>
      <p:ext uri="{BB962C8B-B14F-4D97-AF65-F5344CB8AC3E}">
        <p14:creationId xmlns:p14="http://schemas.microsoft.com/office/powerpoint/2010/main" val="3330519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7ADDA6-178A-46E7-B16B-83087015DD36}"/>
              </a:ext>
            </a:extLst>
          </p:cNvPr>
          <p:cNvSpPr>
            <a:spLocks noGrp="1"/>
          </p:cNvSpPr>
          <p:nvPr>
            <p:ph type="title"/>
          </p:nvPr>
        </p:nvSpPr>
        <p:spPr>
          <a:xfrm>
            <a:off x="457200" y="188640"/>
            <a:ext cx="8229600" cy="1143000"/>
          </a:xfrm>
        </p:spPr>
        <p:txBody>
          <a:bodyPr>
            <a:normAutofit/>
          </a:bodyPr>
          <a:lstStyle/>
          <a:p>
            <a:r>
              <a:rPr kumimoji="1" lang="ja-JP" altLang="en-US" sz="3200" dirty="0"/>
              <a:t>インフラメンテナンスで国の考える方策</a:t>
            </a:r>
          </a:p>
        </p:txBody>
      </p:sp>
      <p:sp>
        <p:nvSpPr>
          <p:cNvPr id="3" name="テキスト ボックス 2">
            <a:extLst>
              <a:ext uri="{FF2B5EF4-FFF2-40B4-BE49-F238E27FC236}">
                <a16:creationId xmlns:a16="http://schemas.microsoft.com/office/drawing/2014/main" id="{349E4B88-5227-4313-8C16-6B13A64F82E0}"/>
              </a:ext>
            </a:extLst>
          </p:cNvPr>
          <p:cNvSpPr txBox="1"/>
          <p:nvPr/>
        </p:nvSpPr>
        <p:spPr>
          <a:xfrm>
            <a:off x="611560" y="1331640"/>
            <a:ext cx="7019870" cy="4524315"/>
          </a:xfrm>
          <a:prstGeom prst="rect">
            <a:avLst/>
          </a:prstGeom>
          <a:noFill/>
        </p:spPr>
        <p:txBody>
          <a:bodyPr wrap="none" rtlCol="0">
            <a:spAutoFit/>
          </a:bodyPr>
          <a:lstStyle/>
          <a:p>
            <a:r>
              <a:rPr kumimoji="1" lang="ja-JP" altLang="en-US" sz="3200" dirty="0"/>
              <a:t>１．民間活力の導入</a:t>
            </a:r>
            <a:endParaRPr kumimoji="1" lang="en-US" altLang="ja-JP" sz="3200" dirty="0"/>
          </a:p>
          <a:p>
            <a:r>
              <a:rPr lang="ja-JP" altLang="en-US" sz="3200" dirty="0"/>
              <a:t>　　</a:t>
            </a:r>
            <a:r>
              <a:rPr lang="en-US" altLang="ja-JP" sz="3200" dirty="0"/>
              <a:t>PPP/PFI</a:t>
            </a:r>
            <a:r>
              <a:rPr lang="ja-JP" altLang="en-US" sz="3200" dirty="0"/>
              <a:t>、包括管理</a:t>
            </a:r>
            <a:endParaRPr lang="en-US" altLang="ja-JP" sz="3200" dirty="0"/>
          </a:p>
          <a:p>
            <a:r>
              <a:rPr kumimoji="1" lang="ja-JP" altLang="en-US" sz="3200" dirty="0"/>
              <a:t>　　⇒民間の資金、技術力、事業効率性</a:t>
            </a:r>
            <a:endParaRPr kumimoji="1" lang="en-US" altLang="ja-JP" sz="3200" dirty="0"/>
          </a:p>
          <a:p>
            <a:r>
              <a:rPr lang="ja-JP" altLang="en-US" sz="3200" dirty="0"/>
              <a:t>２．新技術新工法の導入</a:t>
            </a:r>
            <a:endParaRPr lang="en-US" altLang="ja-JP" sz="3200" dirty="0"/>
          </a:p>
          <a:p>
            <a:r>
              <a:rPr lang="ja-JP" altLang="en-US" sz="3200" dirty="0"/>
              <a:t>　　新技術導入による効率化</a:t>
            </a:r>
            <a:endParaRPr lang="en-US" altLang="ja-JP" sz="3200" dirty="0"/>
          </a:p>
          <a:p>
            <a:r>
              <a:rPr kumimoji="1" lang="ja-JP" altLang="en-US" sz="3200" dirty="0"/>
              <a:t>３．人材の派遣</a:t>
            </a:r>
            <a:endParaRPr kumimoji="1" lang="en-US" altLang="ja-JP" sz="3200" dirty="0"/>
          </a:p>
          <a:p>
            <a:r>
              <a:rPr lang="ja-JP" altLang="en-US" sz="3200" dirty="0"/>
              <a:t>　　専門家の自治体への派遣</a:t>
            </a:r>
            <a:endParaRPr lang="en-US" altLang="ja-JP" sz="3200" dirty="0"/>
          </a:p>
          <a:p>
            <a:r>
              <a:rPr kumimoji="1" lang="ja-JP" altLang="en-US" sz="3200" dirty="0"/>
              <a:t>　　　</a:t>
            </a:r>
            <a:endParaRPr kumimoji="1" lang="en-US" altLang="ja-JP" sz="3200" dirty="0"/>
          </a:p>
          <a:p>
            <a:r>
              <a:rPr lang="ja-JP" altLang="en-US" sz="3200" dirty="0"/>
              <a:t>これの「横展開」は？</a:t>
            </a:r>
            <a:endParaRPr kumimoji="1" lang="ja-JP" altLang="en-US" sz="3200" dirty="0"/>
          </a:p>
        </p:txBody>
      </p:sp>
    </p:spTree>
    <p:extLst>
      <p:ext uri="{BB962C8B-B14F-4D97-AF65-F5344CB8AC3E}">
        <p14:creationId xmlns:p14="http://schemas.microsoft.com/office/powerpoint/2010/main" val="3732602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CB359C-3E6F-4A6C-B9E3-35A6B6E497BC}"/>
              </a:ext>
            </a:extLst>
          </p:cNvPr>
          <p:cNvSpPr>
            <a:spLocks noGrp="1"/>
          </p:cNvSpPr>
          <p:nvPr>
            <p:ph type="title"/>
          </p:nvPr>
        </p:nvSpPr>
        <p:spPr/>
        <p:txBody>
          <a:bodyPr/>
          <a:lstStyle/>
          <a:p>
            <a:r>
              <a:rPr kumimoji="1" lang="ja-JP" altLang="en-US" dirty="0"/>
              <a:t>コロナ後</a:t>
            </a:r>
          </a:p>
        </p:txBody>
      </p:sp>
      <p:sp>
        <p:nvSpPr>
          <p:cNvPr id="3" name="テキスト ボックス 2">
            <a:extLst>
              <a:ext uri="{FF2B5EF4-FFF2-40B4-BE49-F238E27FC236}">
                <a16:creationId xmlns:a16="http://schemas.microsoft.com/office/drawing/2014/main" id="{7CA472AA-EA87-4B58-A766-8D4E8AF8C33A}"/>
              </a:ext>
            </a:extLst>
          </p:cNvPr>
          <p:cNvSpPr txBox="1"/>
          <p:nvPr/>
        </p:nvSpPr>
        <p:spPr>
          <a:xfrm>
            <a:off x="971600" y="1430281"/>
            <a:ext cx="7422225" cy="5109091"/>
          </a:xfrm>
          <a:prstGeom prst="rect">
            <a:avLst/>
          </a:prstGeom>
          <a:noFill/>
        </p:spPr>
        <p:txBody>
          <a:bodyPr wrap="none" rtlCol="0">
            <a:spAutoFit/>
          </a:bodyPr>
          <a:lstStyle/>
          <a:p>
            <a:r>
              <a:rPr kumimoji="1" lang="ja-JP" altLang="en-US" sz="2800" dirty="0"/>
              <a:t>財政の落ち込み　＋　</a:t>
            </a:r>
            <a:r>
              <a:rPr lang="ja-JP" altLang="en-US" sz="2800" dirty="0"/>
              <a:t>活動の制限</a:t>
            </a:r>
            <a:endParaRPr lang="en-US" altLang="ja-JP" sz="2800" dirty="0"/>
          </a:p>
          <a:p>
            <a:endParaRPr lang="en-US" altLang="ja-JP" sz="2800" dirty="0"/>
          </a:p>
          <a:p>
            <a:r>
              <a:rPr lang="ja-JP" altLang="en-US" sz="2800" dirty="0"/>
              <a:t>間違いなく来る「人口減」の世界</a:t>
            </a:r>
            <a:endParaRPr lang="en-US" altLang="ja-JP" sz="2800" dirty="0"/>
          </a:p>
          <a:p>
            <a:endParaRPr lang="en-US" altLang="ja-JP" sz="2800" dirty="0"/>
          </a:p>
          <a:p>
            <a:r>
              <a:rPr lang="ja-JP" altLang="en-US" sz="2800" dirty="0"/>
              <a:t>これまでと違った思考が重要</a:t>
            </a:r>
            <a:endParaRPr lang="en-US" altLang="ja-JP" sz="2800" dirty="0"/>
          </a:p>
          <a:p>
            <a:endParaRPr lang="en-US" altLang="ja-JP" sz="2800" dirty="0"/>
          </a:p>
          <a:p>
            <a:r>
              <a:rPr lang="ja-JP" altLang="en-US" sz="2800" dirty="0"/>
              <a:t>未だに、昔のままの考えがまかり通っている</a:t>
            </a:r>
            <a:endParaRPr lang="en-US" altLang="ja-JP" sz="2800" dirty="0"/>
          </a:p>
          <a:p>
            <a:endParaRPr lang="en-US" altLang="ja-JP" sz="2800" dirty="0"/>
          </a:p>
          <a:p>
            <a:r>
              <a:rPr lang="ja-JP" altLang="en-US" sz="2800" dirty="0"/>
              <a:t>災害の激甚化、維持管理の時代の到来！</a:t>
            </a:r>
            <a:endParaRPr lang="en-US" altLang="ja-JP" sz="2800" dirty="0"/>
          </a:p>
          <a:p>
            <a:endParaRPr lang="en-US" altLang="ja-JP" sz="2800" dirty="0"/>
          </a:p>
          <a:p>
            <a:r>
              <a:rPr lang="ja-JP" altLang="en-US" sz="2800" dirty="0"/>
              <a:t>これまで“人”を育ててこなかった、付けが回る！</a:t>
            </a:r>
            <a:endParaRPr lang="en-US" altLang="ja-JP" sz="2800" dirty="0"/>
          </a:p>
          <a:p>
            <a:endParaRPr kumimoji="1" lang="ja-JP" altLang="en-US" dirty="0"/>
          </a:p>
        </p:txBody>
      </p:sp>
    </p:spTree>
    <p:extLst>
      <p:ext uri="{BB962C8B-B14F-4D97-AF65-F5344CB8AC3E}">
        <p14:creationId xmlns:p14="http://schemas.microsoft.com/office/powerpoint/2010/main" val="1567989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6E089910-E741-4754-B2B2-69274BD754DD}"/>
              </a:ext>
            </a:extLst>
          </p:cNvPr>
          <p:cNvGraphicFramePr>
            <a:graphicFrameLocks/>
          </p:cNvGraphicFramePr>
          <p:nvPr>
            <p:extLst>
              <p:ext uri="{D42A27DB-BD31-4B8C-83A1-F6EECF244321}">
                <p14:modId xmlns:p14="http://schemas.microsoft.com/office/powerpoint/2010/main" val="3028524731"/>
              </p:ext>
            </p:extLst>
          </p:nvPr>
        </p:nvGraphicFramePr>
        <p:xfrm>
          <a:off x="-108520" y="18091"/>
          <a:ext cx="9001000"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表 2">
            <a:extLst>
              <a:ext uri="{FF2B5EF4-FFF2-40B4-BE49-F238E27FC236}">
                <a16:creationId xmlns:a16="http://schemas.microsoft.com/office/drawing/2014/main" id="{B81D116D-50EB-47BD-A06F-E48B3328C2B9}"/>
              </a:ext>
            </a:extLst>
          </p:cNvPr>
          <p:cNvGraphicFramePr>
            <a:graphicFrameLocks noGrp="1"/>
          </p:cNvGraphicFramePr>
          <p:nvPr>
            <p:extLst>
              <p:ext uri="{D42A27DB-BD31-4B8C-83A1-F6EECF244321}">
                <p14:modId xmlns:p14="http://schemas.microsoft.com/office/powerpoint/2010/main" val="117513050"/>
              </p:ext>
            </p:extLst>
          </p:nvPr>
        </p:nvGraphicFramePr>
        <p:xfrm>
          <a:off x="6804248" y="620688"/>
          <a:ext cx="1512168" cy="3132348"/>
        </p:xfrm>
        <a:graphic>
          <a:graphicData uri="http://schemas.openxmlformats.org/drawingml/2006/table">
            <a:tbl>
              <a:tblPr>
                <a:tableStyleId>{5C22544A-7EE6-4342-B048-85BDC9FD1C3A}</a:tableStyleId>
              </a:tblPr>
              <a:tblGrid>
                <a:gridCol w="693077">
                  <a:extLst>
                    <a:ext uri="{9D8B030D-6E8A-4147-A177-3AD203B41FA5}">
                      <a16:colId xmlns:a16="http://schemas.microsoft.com/office/drawing/2014/main" val="424522600"/>
                    </a:ext>
                  </a:extLst>
                </a:gridCol>
                <a:gridCol w="819091">
                  <a:extLst>
                    <a:ext uri="{9D8B030D-6E8A-4147-A177-3AD203B41FA5}">
                      <a16:colId xmlns:a16="http://schemas.microsoft.com/office/drawing/2014/main" val="323731063"/>
                    </a:ext>
                  </a:extLst>
                </a:gridCol>
              </a:tblGrid>
              <a:tr h="378042">
                <a:tc>
                  <a:txBody>
                    <a:bodyPr/>
                    <a:lstStyle/>
                    <a:p>
                      <a:pPr algn="l" fontAlgn="ctr"/>
                      <a:r>
                        <a:rPr lang="ja-JP" altLang="en-US" sz="1100" u="none" strike="noStrike" dirty="0">
                          <a:effectLst/>
                        </a:rPr>
                        <a:t>項目</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l" fontAlgn="ctr"/>
                      <a:r>
                        <a:rPr lang="zh-TW" altLang="en-US" sz="1100" u="none" strike="noStrike">
                          <a:effectLst/>
                        </a:rPr>
                        <a:t>金額（億円）</a:t>
                      </a:r>
                      <a:endParaRPr lang="zh-TW"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78119528"/>
                  </a:ext>
                </a:extLst>
              </a:tr>
              <a:tr h="378042">
                <a:tc>
                  <a:txBody>
                    <a:bodyPr/>
                    <a:lstStyle/>
                    <a:p>
                      <a:pPr algn="l" fontAlgn="ctr"/>
                      <a:r>
                        <a:rPr lang="ja-JP" altLang="en-US" sz="1100" u="none" strike="noStrike" dirty="0">
                          <a:effectLst/>
                        </a:rPr>
                        <a:t>民生費</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a:effectLst/>
                        </a:rPr>
                        <a:t>591</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1823355150"/>
                  </a:ext>
                </a:extLst>
              </a:tr>
              <a:tr h="378042">
                <a:tc>
                  <a:txBody>
                    <a:bodyPr/>
                    <a:lstStyle/>
                    <a:p>
                      <a:pPr algn="l" fontAlgn="ctr"/>
                      <a:r>
                        <a:rPr lang="ja-JP" altLang="en-US" sz="1100" u="none" strike="noStrike" dirty="0">
                          <a:effectLst/>
                        </a:rPr>
                        <a:t>土木費</a:t>
                      </a: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a:effectLst/>
                        </a:rPr>
                        <a:t>256</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2546120923"/>
                  </a:ext>
                </a:extLst>
              </a:tr>
              <a:tr h="378042">
                <a:tc>
                  <a:txBody>
                    <a:bodyPr/>
                    <a:lstStyle/>
                    <a:p>
                      <a:pPr algn="l" fontAlgn="ctr"/>
                      <a:r>
                        <a:rPr lang="ja-JP" altLang="en-US" sz="1100" u="none" strike="noStrike">
                          <a:effectLst/>
                        </a:rPr>
                        <a:t>公債費</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a:effectLst/>
                        </a:rPr>
                        <a:t>220</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2514652943"/>
                  </a:ext>
                </a:extLst>
              </a:tr>
              <a:tr h="378042">
                <a:tc>
                  <a:txBody>
                    <a:bodyPr/>
                    <a:lstStyle/>
                    <a:p>
                      <a:pPr algn="l" fontAlgn="ctr"/>
                      <a:r>
                        <a:rPr lang="ja-JP" altLang="en-US" sz="1100" u="none" strike="noStrike">
                          <a:effectLst/>
                        </a:rPr>
                        <a:t>総務費</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a:effectLst/>
                        </a:rPr>
                        <a:t>178</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1476720182"/>
                  </a:ext>
                </a:extLst>
              </a:tr>
              <a:tr h="486054">
                <a:tc>
                  <a:txBody>
                    <a:bodyPr/>
                    <a:lstStyle/>
                    <a:p>
                      <a:pPr algn="l" fontAlgn="ctr"/>
                      <a:r>
                        <a:rPr lang="ja-JP" altLang="en-US" sz="1100" u="none" strike="noStrike">
                          <a:effectLst/>
                        </a:rPr>
                        <a:t>教育費</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a:effectLst/>
                        </a:rPr>
                        <a:t>167</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3925710909"/>
                  </a:ext>
                </a:extLst>
              </a:tr>
              <a:tr h="378042">
                <a:tc>
                  <a:txBody>
                    <a:bodyPr/>
                    <a:lstStyle/>
                    <a:p>
                      <a:pPr algn="l" fontAlgn="ctr"/>
                      <a:r>
                        <a:rPr lang="ja-JP" altLang="en-US" sz="1100" u="none" strike="noStrike">
                          <a:effectLst/>
                        </a:rPr>
                        <a:t>衛生費</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dirty="0">
                          <a:effectLst/>
                        </a:rPr>
                        <a:t>91</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1797139047"/>
                  </a:ext>
                </a:extLst>
              </a:tr>
              <a:tr h="378042">
                <a:tc>
                  <a:txBody>
                    <a:bodyPr/>
                    <a:lstStyle/>
                    <a:p>
                      <a:pPr algn="l" fontAlgn="ctr"/>
                      <a:r>
                        <a:rPr lang="ja-JP" altLang="en-US" sz="1100" u="none" strike="noStrike">
                          <a:effectLst/>
                        </a:rPr>
                        <a:t>その他</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tc>
                  <a:txBody>
                    <a:bodyPr/>
                    <a:lstStyle/>
                    <a:p>
                      <a:pPr algn="r" fontAlgn="ctr"/>
                      <a:r>
                        <a:rPr lang="en-US" altLang="ja-JP" sz="1100" u="none" strike="noStrike" dirty="0">
                          <a:effectLst/>
                        </a:rPr>
                        <a:t>108</a:t>
                      </a:r>
                      <a:endPar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tc>
                <a:extLst>
                  <a:ext uri="{0D108BD9-81ED-4DB2-BD59-A6C34878D82A}">
                    <a16:rowId xmlns:a16="http://schemas.microsoft.com/office/drawing/2014/main" val="4204013393"/>
                  </a:ext>
                </a:extLst>
              </a:tr>
            </a:tbl>
          </a:graphicData>
        </a:graphic>
      </p:graphicFrame>
    </p:spTree>
    <p:extLst>
      <p:ext uri="{BB962C8B-B14F-4D97-AF65-F5344CB8AC3E}">
        <p14:creationId xmlns:p14="http://schemas.microsoft.com/office/powerpoint/2010/main" val="4053322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cstate="print"/>
          <a:stretch>
            <a:fillRect/>
          </a:stretch>
        </p:blipFill>
        <p:spPr>
          <a:xfrm>
            <a:off x="246809" y="804598"/>
            <a:ext cx="8639060" cy="5595602"/>
          </a:xfrm>
          <a:prstGeom prst="rect">
            <a:avLst/>
          </a:prstGeom>
          <a:noFill/>
          <a:ln w="0">
            <a:noFill/>
          </a:ln>
        </p:spPr>
      </p:pic>
      <p:pic>
        <p:nvPicPr>
          <p:cNvPr id="10" name="Picture 8"/>
          <p:cNvPicPr>
            <a:picLocks noChangeAspect="1"/>
          </p:cNvPicPr>
          <p:nvPr/>
        </p:nvPicPr>
        <p:blipFill>
          <a:blip r:embed="rId3" cstate="print"/>
          <a:stretch>
            <a:fillRect/>
          </a:stretch>
        </p:blipFill>
        <p:spPr>
          <a:xfrm>
            <a:off x="8254070" y="542820"/>
            <a:ext cx="582283" cy="221091"/>
          </a:xfrm>
          <a:prstGeom prst="rect">
            <a:avLst/>
          </a:prstGeom>
          <a:noFill/>
          <a:ln w="0">
            <a:noFill/>
          </a:ln>
        </p:spPr>
      </p:pic>
      <p:sp>
        <p:nvSpPr>
          <p:cNvPr id="2" name="Rect 3"/>
          <p:cNvSpPr>
            <a:spLocks noGrp="1" noChangeArrowheads="1"/>
          </p:cNvSpPr>
          <p:nvPr/>
        </p:nvSpPr>
        <p:spPr>
          <a:xfrm>
            <a:off x="0" y="196597"/>
            <a:ext cx="9159162" cy="6464998"/>
          </a:xfrm>
          <a:prstGeom prst="rect">
            <a:avLst/>
          </a:prstGeom>
          <a:noFill/>
          <a:ln w="0">
            <a:noFill/>
          </a:ln>
        </p:spPr>
        <p:txBody>
          <a:bodyPr wrap="none" lIns="0" tIns="0" rIns="0" bIns="0" anchor="t"/>
          <a:lstStyle/>
          <a:p>
            <a:pPr defTabSz="9213">
              <a:lnSpc>
                <a:spcPts val="2539"/>
              </a:lnSpc>
            </a:pPr>
            <a:endParaRPr lang="ko-KR" altLang="en-US" sz="574" dirty="0"/>
          </a:p>
          <a:p>
            <a:pPr defTabSz="9213">
              <a:lnSpc>
                <a:spcPts val="1028"/>
              </a:lnSpc>
            </a:pPr>
            <a:r>
              <a:rPr lang="en-US" altLang="ko-KR" sz="574" dirty="0">
                <a:solidFill>
                  <a:srgbClr val="000000"/>
                </a:solidFill>
                <a:latin typeface="Arial"/>
              </a:rPr>
              <a:t>																													</a:t>
            </a:r>
            <a:r>
              <a:rPr lang="en-US" altLang="ko-KR" sz="1400" dirty="0">
                <a:solidFill>
                  <a:srgbClr val="000000"/>
                </a:solidFill>
                <a:latin typeface="MS"/>
                <a:ea typeface="MS"/>
              </a:rPr>
              <a:t>令和２年度　公共施設等整備状況</a:t>
            </a:r>
            <a:endParaRPr lang="ko-KR" altLang="en-US" sz="1400" dirty="0"/>
          </a:p>
          <a:p>
            <a:pPr defTabSz="9213">
              <a:lnSpc>
                <a:spcPts val="302"/>
              </a:lnSpc>
            </a:pPr>
            <a:endParaRPr lang="ko-KR" altLang="en-US" sz="1400" dirty="0">
              <a:latin typeface="Arial"/>
              <a:ea typeface="Arial"/>
            </a:endParaRPr>
          </a:p>
          <a:p>
            <a:pPr defTabSz="9213">
              <a:lnSpc>
                <a:spcPts val="786"/>
              </a:lnSpc>
            </a:pPr>
            <a:r>
              <a:rPr lang="en-US" altLang="ko-KR" sz="1400" dirty="0">
                <a:solidFill>
                  <a:srgbClr val="000000"/>
                </a:solidFill>
                <a:latin typeface="Arial"/>
                <a:ea typeface="Arial"/>
              </a:rPr>
              <a:t>																													</a:t>
            </a:r>
            <a:r>
              <a:rPr lang="en-US" altLang="ko-KR" sz="1400" dirty="0">
                <a:solidFill>
                  <a:srgbClr val="000000"/>
                </a:solidFill>
                <a:latin typeface="MS"/>
                <a:ea typeface="MS"/>
              </a:rPr>
              <a:t>１　ＰＰＰ手法導入の検討を要するもの</a:t>
            </a:r>
            <a:endParaRPr lang="ko-KR" altLang="en-US" sz="1400" dirty="0"/>
          </a:p>
          <a:p>
            <a:pPr defTabSz="9213">
              <a:lnSpc>
                <a:spcPts val="484"/>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（Ａ）優先的検討の対象となった場合にリスト公開される情報</a:t>
            </a:r>
            <a:r>
              <a:rPr lang="en-US" altLang="ko-KR" sz="574" dirty="0">
                <a:solidFill>
                  <a:srgbClr val="000000"/>
                </a:solidFill>
                <a:latin typeface="Arial"/>
                <a:ea typeface="Arial"/>
              </a:rPr>
              <a:t>																																																																																																																																																																																																																																																								</a:t>
            </a:r>
            <a:r>
              <a:rPr lang="en-US" altLang="ko-KR" sz="519" dirty="0">
                <a:solidFill>
                  <a:srgbClr val="000000"/>
                </a:solidFill>
                <a:latin typeface="MS"/>
                <a:ea typeface="MS"/>
              </a:rPr>
              <a:t>（Ｂ）整備事業内容</a:t>
            </a:r>
            <a:endParaRPr lang="ko-KR" altLang="en-US" sz="519" dirty="0"/>
          </a:p>
          <a:p>
            <a:pPr defTabSz="9213">
              <a:lnSpc>
                <a:spcPts val="665"/>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事業規模（見込）</a:t>
            </a:r>
            <a:r>
              <a:rPr lang="en-US" altLang="ko-KR" sz="574" dirty="0">
                <a:solidFill>
                  <a:srgbClr val="000000"/>
                </a:solidFill>
                <a:latin typeface="Arial"/>
                <a:ea typeface="Arial"/>
              </a:rPr>
              <a:t>																																																																																																																																																																																																																																																																																													</a:t>
            </a:r>
            <a:r>
              <a:rPr lang="en-US" altLang="ko-KR" sz="519" dirty="0">
                <a:solidFill>
                  <a:srgbClr val="000000"/>
                </a:solidFill>
                <a:latin typeface="MS"/>
                <a:ea typeface="MS"/>
              </a:rPr>
              <a:t>事業費</a:t>
            </a:r>
            <a:r>
              <a:rPr lang="en-US" altLang="ko-KR" sz="574" dirty="0">
                <a:solidFill>
                  <a:srgbClr val="000000"/>
                </a:solidFill>
                <a:latin typeface="Arial"/>
                <a:ea typeface="Arial"/>
              </a:rPr>
              <a:t>																																																																										</a:t>
            </a:r>
            <a:r>
              <a:rPr lang="en-US" altLang="ko-KR" sz="519" dirty="0">
                <a:solidFill>
                  <a:srgbClr val="000000"/>
                </a:solidFill>
                <a:latin typeface="MS"/>
                <a:ea typeface="MS"/>
              </a:rPr>
              <a:t>（Ｃ）進捗状況（2021.1時点）</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a:t>
            </a:r>
            <a:r>
              <a:rPr lang="en-US" altLang="ko-KR" sz="574" dirty="0">
                <a:solidFill>
                  <a:srgbClr val="000000"/>
                </a:solidFill>
                <a:latin typeface="Arial"/>
                <a:ea typeface="Arial"/>
              </a:rPr>
              <a:t>																																			</a:t>
            </a:r>
            <a:r>
              <a:rPr lang="en-US" altLang="ko-KR" sz="519" dirty="0">
                <a:solidFill>
                  <a:srgbClr val="000000"/>
                </a:solidFill>
                <a:latin typeface="MS"/>
                <a:ea typeface="MS"/>
              </a:rPr>
              <a:t>事業名</a:t>
            </a:r>
            <a:r>
              <a:rPr lang="en-US" altLang="ko-KR" sz="574" dirty="0">
                <a:solidFill>
                  <a:srgbClr val="000000"/>
                </a:solidFill>
                <a:latin typeface="Arial"/>
                <a:ea typeface="Arial"/>
              </a:rPr>
              <a:t>																																																											</a:t>
            </a:r>
            <a:r>
              <a:rPr lang="en-US" altLang="ko-KR" sz="519" dirty="0">
                <a:solidFill>
                  <a:srgbClr val="000000"/>
                </a:solidFill>
                <a:latin typeface="MS"/>
                <a:ea typeface="MS"/>
              </a:rPr>
              <a:t>担当部署</a:t>
            </a:r>
            <a:r>
              <a:rPr lang="en-US" altLang="ko-KR" sz="574" dirty="0">
                <a:solidFill>
                  <a:srgbClr val="000000"/>
                </a:solidFill>
                <a:latin typeface="Arial"/>
                <a:ea typeface="Arial"/>
              </a:rPr>
              <a:t>																																																																							</a:t>
            </a:r>
            <a:r>
              <a:rPr lang="en-US" altLang="ko-KR" sz="519" dirty="0">
                <a:solidFill>
                  <a:srgbClr val="000000"/>
                </a:solidFill>
                <a:latin typeface="MS"/>
                <a:ea typeface="MS"/>
              </a:rPr>
              <a:t>概要</a:t>
            </a:r>
            <a:r>
              <a:rPr lang="en-US" altLang="ko-KR" sz="574" dirty="0">
                <a:solidFill>
                  <a:srgbClr val="000000"/>
                </a:solidFill>
                <a:latin typeface="Arial"/>
                <a:ea typeface="Arial"/>
              </a:rPr>
              <a:t>																																																																																																																																																																																																																																																																																																											</a:t>
            </a:r>
            <a:r>
              <a:rPr lang="en-US" altLang="ko-KR" sz="519" dirty="0">
                <a:solidFill>
                  <a:srgbClr val="000000"/>
                </a:solidFill>
                <a:latin typeface="MS"/>
                <a:ea typeface="MS"/>
              </a:rPr>
              <a:t>実施時期</a:t>
            </a:r>
            <a:r>
              <a:rPr lang="en-US" altLang="ko-KR" sz="574" dirty="0">
                <a:solidFill>
                  <a:srgbClr val="000000"/>
                </a:solidFill>
                <a:latin typeface="Arial"/>
                <a:ea typeface="Arial"/>
              </a:rPr>
              <a:t>																																																			</a:t>
            </a:r>
            <a:r>
              <a:rPr lang="en-US" altLang="ko-KR" sz="519" dirty="0">
                <a:solidFill>
                  <a:srgbClr val="000000"/>
                </a:solidFill>
                <a:latin typeface="MS"/>
                <a:ea typeface="MS"/>
              </a:rPr>
              <a:t>備考</a:t>
            </a:r>
            <a:endParaRPr lang="ko-KR" altLang="en-US" sz="519" dirty="0"/>
          </a:p>
          <a:p>
            <a:pPr defTabSz="9213">
              <a:lnSpc>
                <a:spcPts val="121"/>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面積</a:t>
            </a:r>
            <a:r>
              <a:rPr lang="en-US" altLang="ko-KR" sz="574" dirty="0">
                <a:solidFill>
                  <a:srgbClr val="000000"/>
                </a:solidFill>
                <a:latin typeface="Arial"/>
                <a:ea typeface="Arial"/>
              </a:rPr>
              <a:t>																														</a:t>
            </a:r>
            <a:r>
              <a:rPr lang="en-US" altLang="ko-KR" sz="519" dirty="0">
                <a:solidFill>
                  <a:srgbClr val="000000"/>
                </a:solidFill>
                <a:latin typeface="MS"/>
                <a:ea typeface="MS"/>
              </a:rPr>
              <a:t>整備費</a:t>
            </a:r>
            <a:r>
              <a:rPr lang="en-US" altLang="ko-KR" sz="574" dirty="0">
                <a:solidFill>
                  <a:srgbClr val="000000"/>
                </a:solidFill>
                <a:latin typeface="Arial"/>
                <a:ea typeface="Arial"/>
              </a:rPr>
              <a:t>																														</a:t>
            </a:r>
            <a:r>
              <a:rPr lang="en-US" altLang="ko-KR" sz="519" dirty="0">
                <a:solidFill>
                  <a:srgbClr val="000000"/>
                </a:solidFill>
                <a:latin typeface="MS"/>
                <a:ea typeface="MS"/>
              </a:rPr>
              <a:t>運営費</a:t>
            </a:r>
            <a:endParaRPr lang="ko-KR" altLang="en-US" sz="519" dirty="0"/>
          </a:p>
          <a:p>
            <a:pPr defTabSz="9213">
              <a:lnSpc>
                <a:spcPts val="907"/>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持続可能な社会インフラの実現に</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1社会インフラの管理のあり</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方等の検討</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る。</a:t>
            </a:r>
            <a:endParaRPr lang="ko-KR" altLang="en-US" sz="519" dirty="0"/>
          </a:p>
          <a:p>
            <a:pPr defTabSz="9213">
              <a:lnSpc>
                <a:spcPts val="1451"/>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地域資源を活用したエリア価値の</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2富山城址公園のパークマネ</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ジメント推進に関する調査</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可能性を調査するもの。</a:t>
            </a:r>
            <a:endParaRPr lang="ko-KR" altLang="en-US" sz="519" dirty="0"/>
          </a:p>
          <a:p>
            <a:pPr defTabSz="9213">
              <a:lnSpc>
                <a:spcPts val="139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・事業の目的も含めて検討段階</a:t>
            </a:r>
            <a:endParaRPr lang="ko-KR" altLang="en-US" sz="519" dirty="0"/>
          </a:p>
          <a:p>
            <a:pPr defTabSz="9213">
              <a:lnSpc>
                <a:spcPts val="665"/>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3 くすり関連施設整備事業</a:t>
            </a:r>
            <a:endParaRPr lang="ko-KR" altLang="en-US" sz="519" dirty="0"/>
          </a:p>
          <a:p>
            <a:pPr defTabSz="9213">
              <a:lnSpc>
                <a:spcPts val="665"/>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・郷土博物館との複合化について検討が必要</a:t>
            </a:r>
            <a:endParaRPr lang="ko-KR" altLang="en-US" sz="519" dirty="0"/>
          </a:p>
          <a:p>
            <a:pPr defTabSz="9213">
              <a:lnSpc>
                <a:spcPts val="1209"/>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4科学博物館施設の整備・更</a:t>
            </a:r>
            <a:r>
              <a:rPr lang="en-US" altLang="ko-KR" sz="574" dirty="0">
                <a:solidFill>
                  <a:srgbClr val="000000"/>
                </a:solidFill>
                <a:latin typeface="Arial"/>
                <a:ea typeface="Arial"/>
              </a:rPr>
              <a:t>				</a:t>
            </a:r>
            <a:r>
              <a:rPr lang="en-US" altLang="ko-KR" sz="519" dirty="0">
                <a:solidFill>
                  <a:srgbClr val="000000"/>
                </a:solidFill>
                <a:latin typeface="MS"/>
                <a:ea typeface="MS"/>
              </a:rPr>
              <a:t>教育委員会　科学博物館天体観測室の設置・</a:t>
            </a:r>
            <a:r>
              <a:rPr lang="en-US" altLang="ko-KR" sz="574" dirty="0">
                <a:solidFill>
                  <a:srgbClr val="000000"/>
                </a:solidFill>
                <a:latin typeface="Arial"/>
                <a:ea typeface="Arial"/>
              </a:rPr>
              <a:t>																																																																									</a:t>
            </a:r>
            <a:r>
              <a:rPr lang="en-US" altLang="ko-KR" sz="477" dirty="0">
                <a:solidFill>
                  <a:srgbClr val="000000"/>
                </a:solidFill>
                <a:latin typeface="MS"/>
                <a:ea typeface="MS"/>
              </a:rPr>
              <a:t>約70㎡</a:t>
            </a:r>
            <a:r>
              <a:rPr lang="en-US" altLang="ko-KR" sz="574" dirty="0">
                <a:solidFill>
                  <a:srgbClr val="000000"/>
                </a:solidFill>
                <a:latin typeface="Arial"/>
                <a:ea typeface="Arial"/>
              </a:rPr>
              <a:t>																				</a:t>
            </a:r>
            <a:r>
              <a:rPr lang="en-US" altLang="ko-KR" sz="477" dirty="0">
                <a:solidFill>
                  <a:srgbClr val="000000"/>
                </a:solidFill>
                <a:latin typeface="MS"/>
                <a:ea typeface="MS"/>
              </a:rPr>
              <a:t>132,960,000</a:t>
            </a:r>
            <a:r>
              <a:rPr lang="en-US" altLang="ko-KR" sz="574" dirty="0">
                <a:solidFill>
                  <a:srgbClr val="000000"/>
                </a:solidFill>
                <a:latin typeface="Arial"/>
                <a:ea typeface="Arial"/>
              </a:rPr>
              <a:t>																																																																																																																																																																																									</a:t>
            </a:r>
            <a:r>
              <a:rPr lang="en-US" altLang="ko-KR" sz="477" dirty="0">
                <a:solidFill>
                  <a:srgbClr val="000000"/>
                </a:solidFill>
                <a:latin typeface="MS"/>
                <a:ea typeface="MS"/>
              </a:rPr>
              <a:t>城南公園内、</a:t>
            </a:r>
            <a:r>
              <a:rPr lang="en-US" altLang="ko-KR" sz="574" dirty="0">
                <a:solidFill>
                  <a:srgbClr val="000000"/>
                </a:solidFill>
                <a:latin typeface="Arial"/>
                <a:ea typeface="Arial"/>
              </a:rPr>
              <a:t>																																																																																																																												</a:t>
            </a:r>
            <a:r>
              <a:rPr lang="en-US" altLang="ko-KR" sz="519" dirty="0">
                <a:solidFill>
                  <a:srgbClr val="000000"/>
                </a:solidFill>
                <a:latin typeface="MS"/>
                <a:ea typeface="MS"/>
              </a:rPr>
              <a:t>・30.7月検討委員会にて現地視察→パークマネジメントの中で検討</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新</a:t>
            </a:r>
            <a:r>
              <a:rPr lang="en-US" altLang="ko-KR" sz="574" dirty="0">
                <a:solidFill>
                  <a:srgbClr val="000000"/>
                </a:solidFill>
                <a:latin typeface="Arial"/>
                <a:ea typeface="Arial"/>
              </a:rPr>
              <a:t>																																																																																																																																																																	</a:t>
            </a:r>
            <a:r>
              <a:rPr lang="en-US" altLang="ko-KR" sz="519" dirty="0">
                <a:solidFill>
                  <a:srgbClr val="000000"/>
                </a:solidFill>
                <a:latin typeface="MS"/>
                <a:ea typeface="MS"/>
              </a:rPr>
              <a:t>プラネタリウムの更新を行う。</a:t>
            </a:r>
            <a:r>
              <a:rPr lang="en-US" altLang="ko-KR" sz="574" dirty="0">
                <a:solidFill>
                  <a:srgbClr val="000000"/>
                </a:solidFill>
                <a:latin typeface="Arial"/>
                <a:ea typeface="Arial"/>
              </a:rPr>
              <a:t>																																													</a:t>
            </a:r>
            <a:r>
              <a:rPr lang="en-US" altLang="ko-KR" sz="477" dirty="0">
                <a:solidFill>
                  <a:srgbClr val="000000"/>
                </a:solidFill>
                <a:latin typeface="MS"/>
                <a:ea typeface="MS"/>
              </a:rPr>
              <a:t>360.31㎡</a:t>
            </a:r>
            <a:r>
              <a:rPr lang="en-US" altLang="ko-KR" sz="574" dirty="0">
                <a:solidFill>
                  <a:srgbClr val="000000"/>
                </a:solidFill>
                <a:latin typeface="Arial"/>
                <a:ea typeface="Arial"/>
              </a:rPr>
              <a:t>															</a:t>
            </a:r>
            <a:r>
              <a:rPr lang="en-US" altLang="ko-KR" sz="477" dirty="0">
                <a:solidFill>
                  <a:srgbClr val="000000"/>
                </a:solidFill>
                <a:latin typeface="MS"/>
                <a:ea typeface="MS"/>
              </a:rPr>
              <a:t>260,580,000</a:t>
            </a:r>
            <a:r>
              <a:rPr lang="en-US" altLang="ko-KR" sz="574" dirty="0">
                <a:solidFill>
                  <a:srgbClr val="000000"/>
                </a:solidFill>
                <a:latin typeface="Arial"/>
                <a:ea typeface="Arial"/>
              </a:rPr>
              <a:t>																																																																																																																																																																																									</a:t>
            </a:r>
            <a:r>
              <a:rPr lang="en-US" altLang="ko-KR" sz="477" dirty="0">
                <a:solidFill>
                  <a:srgbClr val="000000"/>
                </a:solidFill>
                <a:latin typeface="MS"/>
                <a:ea typeface="MS"/>
              </a:rPr>
              <a:t>科学博物館</a:t>
            </a:r>
            <a:r>
              <a:rPr lang="en-US" altLang="ko-KR" sz="574" dirty="0">
                <a:solidFill>
                  <a:srgbClr val="000000"/>
                </a:solidFill>
                <a:latin typeface="Arial"/>
                <a:ea typeface="Arial"/>
              </a:rPr>
              <a:t>																																																																																																																																	</a:t>
            </a:r>
            <a:r>
              <a:rPr lang="en-US" altLang="ko-KR" sz="519" dirty="0">
                <a:solidFill>
                  <a:srgbClr val="000000"/>
                </a:solidFill>
                <a:latin typeface="MS"/>
                <a:ea typeface="MS"/>
              </a:rPr>
              <a:t>の余地有り</a:t>
            </a:r>
            <a:endParaRPr lang="ko-KR" altLang="en-US" sz="519" dirty="0"/>
          </a:p>
          <a:p>
            <a:pPr defTabSz="9213">
              <a:lnSpc>
                <a:spcPts val="139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県道によって分断された呉羽丘</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5 呉羽丘陵フットパス整備</a:t>
            </a:r>
            <a:r>
              <a:rPr lang="en-US" altLang="ko-KR" sz="574" dirty="0">
                <a:solidFill>
                  <a:srgbClr val="000000"/>
                </a:solidFill>
                <a:latin typeface="Arial"/>
                <a:ea typeface="Arial"/>
              </a:rPr>
              <a:t>														</a:t>
            </a:r>
            <a:r>
              <a:rPr lang="en-US" altLang="ko-KR" sz="519" dirty="0">
                <a:solidFill>
                  <a:srgbClr val="000000"/>
                </a:solidFill>
                <a:latin typeface="MS"/>
                <a:ea typeface="MS"/>
              </a:rPr>
              <a:t>建設部　公園緑地課</a:t>
            </a:r>
            <a:r>
              <a:rPr lang="en-US" altLang="ko-KR" sz="574" dirty="0">
                <a:solidFill>
                  <a:srgbClr val="000000"/>
                </a:solidFill>
                <a:latin typeface="Arial"/>
                <a:ea typeface="Arial"/>
              </a:rPr>
              <a:t>																			</a:t>
            </a:r>
            <a:r>
              <a:rPr lang="en-US" altLang="ko-KR" sz="519" dirty="0">
                <a:solidFill>
                  <a:srgbClr val="000000"/>
                </a:solidFill>
                <a:latin typeface="MS"/>
                <a:ea typeface="MS"/>
              </a:rPr>
              <a:t>陵フットパスを橋梁で接続し、橋</a:t>
            </a:r>
            <a:r>
              <a:rPr lang="en-US" altLang="ko-KR" sz="574" dirty="0">
                <a:solidFill>
                  <a:srgbClr val="000000"/>
                </a:solidFill>
                <a:latin typeface="Arial"/>
                <a:ea typeface="Arial"/>
              </a:rPr>
              <a:t>								</a:t>
            </a:r>
            <a:r>
              <a:rPr lang="en-US" altLang="ko-KR" sz="477" dirty="0">
                <a:solidFill>
                  <a:srgbClr val="000000"/>
                </a:solidFill>
                <a:latin typeface="MS"/>
                <a:ea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R2以降</a:t>
            </a:r>
            <a:r>
              <a:rPr lang="en-US" altLang="ko-KR" sz="574" dirty="0">
                <a:solidFill>
                  <a:srgbClr val="000000"/>
                </a:solidFill>
                <a:latin typeface="Arial"/>
                <a:ea typeface="Arial"/>
              </a:rPr>
              <a:t>																	</a:t>
            </a:r>
            <a:r>
              <a:rPr lang="en-US" altLang="ko-KR" sz="477" dirty="0">
                <a:solidFill>
                  <a:srgbClr val="000000"/>
                </a:solidFill>
                <a:latin typeface="MS"/>
                <a:ea typeface="MS"/>
              </a:rPr>
              <a:t>・設計業務完了</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519" dirty="0">
                <a:solidFill>
                  <a:srgbClr val="000000"/>
                </a:solidFill>
                <a:latin typeface="MS"/>
                <a:ea typeface="MS"/>
              </a:rPr>
              <a:t>今後、視察予定</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詰に園路広場を整備する。</a:t>
            </a:r>
            <a:endParaRPr lang="ko-KR" altLang="en-US" sz="519" dirty="0"/>
          </a:p>
          <a:p>
            <a:pPr defTabSz="9213">
              <a:lnSpc>
                <a:spcPts val="175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6割山森林公園天湖森施設</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事業</a:t>
            </a:r>
            <a:endParaRPr lang="ko-KR" altLang="en-US" sz="519" dirty="0"/>
          </a:p>
          <a:p>
            <a:pPr defTabSz="9213">
              <a:lnSpc>
                <a:spcPts val="169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民間ノウハウによる施設利用の</a:t>
            </a:r>
            <a:r>
              <a:rPr lang="en-US" altLang="ko-KR" sz="574" dirty="0">
                <a:solidFill>
                  <a:srgbClr val="000000"/>
                </a:solidFill>
                <a:latin typeface="Arial"/>
                <a:ea typeface="Arial"/>
              </a:rPr>
              <a:t>																																																																																																																																																																																																																																																																																																																																																																																																																																																																										</a:t>
            </a:r>
            <a:r>
              <a:rPr lang="en-US" altLang="ko-KR" sz="519" dirty="0">
                <a:solidFill>
                  <a:srgbClr val="000000"/>
                </a:solidFill>
                <a:latin typeface="MS"/>
                <a:ea typeface="MS"/>
              </a:rPr>
              <a:t>・H30年度民間事業化検討（内閣府支援事業）</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7民間事業化導入事業</a:t>
            </a:r>
            <a:r>
              <a:rPr lang="en-US" altLang="ko-KR" sz="574" dirty="0">
                <a:solidFill>
                  <a:srgbClr val="000000"/>
                </a:solidFill>
                <a:latin typeface="Arial"/>
                <a:ea typeface="Arial"/>
              </a:rPr>
              <a:t>																						</a:t>
            </a:r>
            <a:r>
              <a:rPr lang="en-US" altLang="ko-KR" sz="519" dirty="0">
                <a:solidFill>
                  <a:srgbClr val="000000"/>
                </a:solidFill>
                <a:latin typeface="MS"/>
                <a:ea typeface="MS"/>
              </a:rPr>
              <a:t>市民生活部　スポーツ健</a:t>
            </a:r>
            <a:r>
              <a:rPr lang="en-US" altLang="ko-KR" sz="574" dirty="0">
                <a:solidFill>
                  <a:srgbClr val="000000"/>
                </a:solidFill>
                <a:latin typeface="Arial"/>
                <a:ea typeface="Arial"/>
              </a:rPr>
              <a:t>							</a:t>
            </a:r>
            <a:r>
              <a:rPr lang="en-US" altLang="ko-KR" sz="519" dirty="0">
                <a:solidFill>
                  <a:srgbClr val="000000"/>
                </a:solidFill>
                <a:latin typeface="MS"/>
                <a:ea typeface="MS"/>
              </a:rPr>
              <a:t>活性化と維持管理費の削減等の</a:t>
            </a:r>
            <a:r>
              <a:rPr lang="en-US" altLang="ko-KR" sz="574" dirty="0">
                <a:solidFill>
                  <a:srgbClr val="000000"/>
                </a:solidFill>
                <a:latin typeface="Arial"/>
                <a:ea typeface="Arial"/>
              </a:rPr>
              <a:t>																																																																																																																																																																																																																																																																																																																																																																																																																																																																							</a:t>
            </a:r>
            <a:r>
              <a:rPr lang="en-US" altLang="ko-KR" sz="519" dirty="0">
                <a:solidFill>
                  <a:srgbClr val="000000"/>
                </a:solidFill>
                <a:latin typeface="MS"/>
                <a:ea typeface="MS"/>
              </a:rPr>
              <a:t>・R1年度導入可能性調査</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（総合体育館）</a:t>
            </a:r>
            <a:r>
              <a:rPr lang="en-US" altLang="ko-KR" sz="574" dirty="0">
                <a:solidFill>
                  <a:srgbClr val="000000"/>
                </a:solidFill>
                <a:latin typeface="Arial"/>
                <a:ea typeface="Arial"/>
              </a:rPr>
              <a:t>																																											</a:t>
            </a:r>
            <a:r>
              <a:rPr lang="en-US" altLang="ko-KR" sz="519" dirty="0">
                <a:solidFill>
                  <a:srgbClr val="000000"/>
                </a:solidFill>
                <a:latin typeface="MS"/>
                <a:ea typeface="MS"/>
              </a:rPr>
              <a:t>康課</a:t>
            </a:r>
            <a:r>
              <a:rPr lang="en-US" altLang="ko-KR" sz="574" dirty="0">
                <a:solidFill>
                  <a:srgbClr val="000000"/>
                </a:solidFill>
                <a:latin typeface="Arial"/>
                <a:ea typeface="Arial"/>
              </a:rPr>
              <a:t>																																																																			</a:t>
            </a:r>
            <a:r>
              <a:rPr lang="en-US" altLang="ko-KR" sz="519" dirty="0">
                <a:solidFill>
                  <a:srgbClr val="000000"/>
                </a:solidFill>
                <a:latin typeface="MS"/>
                <a:ea typeface="MS"/>
              </a:rPr>
              <a:t>効率的な運営体制の導入を図</a:t>
            </a:r>
            <a:r>
              <a:rPr lang="en-US" altLang="ko-KR" sz="574" dirty="0">
                <a:solidFill>
                  <a:srgbClr val="000000"/>
                </a:solidFill>
                <a:latin typeface="Arial"/>
                <a:ea typeface="Arial"/>
              </a:rPr>
              <a:t>																																																																																																																																																																																																																																																																																																																																																																																																																																																																														</a:t>
            </a:r>
            <a:r>
              <a:rPr lang="en-US" altLang="ko-KR" sz="519" dirty="0">
                <a:solidFill>
                  <a:srgbClr val="000000"/>
                </a:solidFill>
                <a:latin typeface="MS"/>
                <a:ea typeface="MS"/>
              </a:rPr>
              <a:t>・R2年度導入に係る課題解消・検討調査</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る。</a:t>
            </a:r>
            <a:r>
              <a:rPr lang="en-US" altLang="ko-KR" sz="574" dirty="0">
                <a:solidFill>
                  <a:srgbClr val="000000"/>
                </a:solidFill>
                <a:latin typeface="Arial"/>
                <a:ea typeface="Arial"/>
              </a:rPr>
              <a:t>																																																																																																																																																																																																																																																																																																																																																																																																																																																																																																																																																															</a:t>
            </a:r>
            <a:r>
              <a:rPr lang="en-US" altLang="ko-KR" sz="519" dirty="0">
                <a:solidFill>
                  <a:srgbClr val="FF0000"/>
                </a:solidFill>
                <a:latin typeface="MS"/>
                <a:ea typeface="MS"/>
              </a:rPr>
              <a:t>・R3.2月検討委員会にて付議</a:t>
            </a:r>
            <a:endParaRPr lang="ko-KR" altLang="en-US" sz="519" dirty="0"/>
          </a:p>
          <a:p>
            <a:pPr defTabSz="9213">
              <a:lnSpc>
                <a:spcPts val="1209"/>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総合体育館は民間事業化の導入について引き続き調査し、その</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スポーツ施設長寿命化対策</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8</a:t>
            </a:r>
            <a:r>
              <a:rPr lang="en-US" altLang="ko-KR" sz="574" dirty="0">
                <a:solidFill>
                  <a:srgbClr val="000000"/>
                </a:solidFill>
                <a:latin typeface="Arial"/>
                <a:ea typeface="Arial"/>
              </a:rPr>
              <a:t>		</a:t>
            </a:r>
            <a:r>
              <a:rPr lang="en-US" altLang="ko-KR" sz="519" dirty="0">
                <a:solidFill>
                  <a:srgbClr val="000000"/>
                </a:solidFill>
                <a:latin typeface="MS"/>
                <a:ea typeface="MS"/>
              </a:rPr>
              <a:t>事業</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（総合体育館外15施設）</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いため、検討を継続する。</a:t>
            </a:r>
            <a:endParaRPr lang="ko-KR" altLang="en-US" sz="519" dirty="0"/>
          </a:p>
          <a:p>
            <a:pPr defTabSz="9213">
              <a:lnSpc>
                <a:spcPts val="1511"/>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9 保育所建設事業</a:t>
            </a:r>
            <a:endParaRPr lang="ko-KR" altLang="en-US" sz="519" dirty="0"/>
          </a:p>
          <a:p>
            <a:pPr defTabSz="9213">
              <a:lnSpc>
                <a:spcPts val="1693"/>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・面積は共用部を除く住戸専用部分と</a:t>
            </a:r>
            <a:endParaRPr lang="ko-KR" altLang="en-US" sz="477" dirty="0"/>
          </a:p>
          <a:p>
            <a:pPr defTabSz="9213">
              <a:lnSpc>
                <a:spcPts val="605"/>
              </a:lnSpc>
            </a:pPr>
            <a:r>
              <a:rPr lang="en-US" altLang="ko-KR" sz="574" dirty="0">
                <a:solidFill>
                  <a:srgbClr val="000000"/>
                </a:solidFill>
                <a:latin typeface="Arial"/>
                <a:ea typeface="Arial"/>
              </a:rPr>
              <a:t>																															</a:t>
            </a:r>
            <a:r>
              <a:rPr lang="en-US" altLang="ko-KR" sz="519" dirty="0">
                <a:solidFill>
                  <a:srgbClr val="000000"/>
                </a:solidFill>
                <a:latin typeface="MS"/>
                <a:ea typeface="MS"/>
              </a:rPr>
              <a:t>10公営住宅月岡団地第４・５</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期街区建替事業</a:t>
            </a:r>
            <a:endParaRPr lang="ko-KR" altLang="en-US" sz="519" dirty="0"/>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集会所解体工事含む</a:t>
            </a:r>
            <a:endParaRPr lang="ko-KR" altLang="en-US" sz="477" dirty="0"/>
          </a:p>
          <a:p>
            <a:pPr defTabSz="9213">
              <a:lnSpc>
                <a:spcPts val="1814"/>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11水橋地区統合小・中学校整</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備事業</a:t>
            </a:r>
            <a:endParaRPr lang="ko-KR" altLang="en-US" sz="519" dirty="0"/>
          </a:p>
          <a:p>
            <a:pPr defTabSz="9213">
              <a:lnSpc>
                <a:spcPts val="2055"/>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12八人町小学校跡地活用事</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業</a:t>
            </a:r>
            <a:endParaRPr lang="ko-KR" altLang="en-US" sz="519" dirty="0"/>
          </a:p>
          <a:p>
            <a:pPr defTabSz="9213">
              <a:lnSpc>
                <a:spcPts val="1028"/>
              </a:lnSpc>
            </a:pPr>
            <a:endParaRPr lang="ko-KR" altLang="en-US" sz="574" dirty="0">
              <a:latin typeface="Arial"/>
              <a:ea typeface="Arial"/>
            </a:endParaRPr>
          </a:p>
          <a:p>
            <a:pPr defTabSz="9213">
              <a:lnSpc>
                <a:spcPts val="605"/>
              </a:lnSpc>
            </a:pPr>
            <a:r>
              <a:rPr lang="en-US" altLang="ko-KR" sz="574" dirty="0">
                <a:solidFill>
                  <a:srgbClr val="000000"/>
                </a:solidFill>
                <a:latin typeface="Arial"/>
                <a:ea typeface="Arial"/>
              </a:rPr>
              <a:t>																																																																																																																																																																																																																																																																																																																																																																																																																																																																																																													</a:t>
            </a:r>
            <a:r>
              <a:rPr lang="en-US" altLang="ko-KR" sz="604" dirty="0">
                <a:solidFill>
                  <a:srgbClr val="000000"/>
                </a:solidFill>
                <a:latin typeface="MS"/>
                <a:ea typeface="MS"/>
              </a:rPr>
              <a:t>1</a:t>
            </a:r>
            <a:endParaRPr lang="ko-KR" altLang="en-US" sz="604" dirty="0"/>
          </a:p>
        </p:txBody>
      </p:sp>
      <p:sp>
        <p:nvSpPr>
          <p:cNvPr id="11" name="Rect 3"/>
          <p:cNvSpPr>
            <a:spLocks noGrp="1" noChangeArrowheads="1"/>
          </p:cNvSpPr>
          <p:nvPr/>
        </p:nvSpPr>
        <p:spPr>
          <a:xfrm>
            <a:off x="6874169" y="5333129"/>
            <a:ext cx="1872366" cy="66404"/>
          </a:xfrm>
          <a:prstGeom prst="rect">
            <a:avLst/>
          </a:prstGeom>
          <a:noFill/>
          <a:ln w="0">
            <a:noFill/>
          </a:ln>
        </p:spPr>
        <p:txBody>
          <a:bodyPr wrap="none" lIns="0" tIns="0" rIns="0" bIns="0" anchor="t"/>
          <a:lstStyle/>
          <a:p>
            <a:pPr defTabSz="9213">
              <a:lnSpc>
                <a:spcPts val="544"/>
              </a:lnSpc>
            </a:pPr>
            <a:r>
              <a:rPr lang="en-US" altLang="ko-KR" sz="477" dirty="0">
                <a:solidFill>
                  <a:srgbClr val="000000"/>
                </a:solidFill>
                <a:latin typeface="MS"/>
              </a:rPr>
              <a:t>○</a:t>
            </a:r>
            <a:r>
              <a:rPr lang="en-US" altLang="ko-KR" sz="574" dirty="0">
                <a:solidFill>
                  <a:srgbClr val="000000"/>
                </a:solidFill>
                <a:latin typeface="Arial"/>
                <a:ea typeface="Arial"/>
              </a:rPr>
              <a:t>											</a:t>
            </a:r>
            <a:r>
              <a:rPr lang="en-US" altLang="ko-KR" sz="519" dirty="0">
                <a:solidFill>
                  <a:srgbClr val="000000"/>
                </a:solidFill>
                <a:latin typeface="MS"/>
                <a:ea typeface="MS"/>
              </a:rPr>
              <a:t>公営住宅月岡団地第３期街区建替事業は、事業化済み（BT）</a:t>
            </a:r>
            <a:endParaRPr lang="ko-KR" altLang="en-US" sz="519" dirty="0"/>
          </a:p>
        </p:txBody>
      </p:sp>
      <p:sp>
        <p:nvSpPr>
          <p:cNvPr id="4" name="Rect 3"/>
          <p:cNvSpPr>
            <a:spLocks noGrp="1" noChangeArrowheads="1"/>
          </p:cNvSpPr>
          <p:nvPr/>
        </p:nvSpPr>
        <p:spPr>
          <a:xfrm>
            <a:off x="5541865" y="5369977"/>
            <a:ext cx="988385" cy="61030"/>
          </a:xfrm>
          <a:prstGeom prst="rect">
            <a:avLst/>
          </a:prstGeom>
          <a:noFill/>
          <a:ln w="0">
            <a:noFill/>
          </a:ln>
        </p:spPr>
        <p:txBody>
          <a:bodyPr wrap="none" lIns="0" tIns="0" rIns="0" bIns="0" anchor="t"/>
          <a:lstStyle/>
          <a:p>
            <a:pPr defTabSz="9213">
              <a:lnSpc>
                <a:spcPts val="484"/>
              </a:lnSpc>
            </a:pPr>
            <a:r>
              <a:rPr lang="en-US" altLang="ko-KR" sz="477" dirty="0">
                <a:solidFill>
                  <a:srgbClr val="000000"/>
                </a:solidFill>
                <a:latin typeface="MS"/>
              </a:rPr>
              <a:t>・設計・建設（56戸、集会所、外構）、旧</a:t>
            </a:r>
            <a:endParaRPr lang="ko-KR" altLang="en-US" sz="477" dirty="0"/>
          </a:p>
        </p:txBody>
      </p:sp>
      <p:sp>
        <p:nvSpPr>
          <p:cNvPr id="5" name="Rect 3"/>
          <p:cNvSpPr>
            <a:spLocks noGrp="1" noChangeArrowheads="1"/>
          </p:cNvSpPr>
          <p:nvPr/>
        </p:nvSpPr>
        <p:spPr>
          <a:xfrm>
            <a:off x="5197561" y="5333129"/>
            <a:ext cx="1507719" cy="66404"/>
          </a:xfrm>
          <a:prstGeom prst="rect">
            <a:avLst/>
          </a:prstGeom>
          <a:noFill/>
          <a:ln w="0">
            <a:noFill/>
          </a:ln>
        </p:spPr>
        <p:txBody>
          <a:bodyPr wrap="none" lIns="0" tIns="0" rIns="0" bIns="0" anchor="t"/>
          <a:lstStyle/>
          <a:p>
            <a:pPr defTabSz="9213">
              <a:lnSpc>
                <a:spcPts val="484"/>
              </a:lnSpc>
            </a:pPr>
            <a:r>
              <a:rPr lang="en-US" altLang="ko-KR" sz="477" dirty="0">
                <a:solidFill>
                  <a:srgbClr val="000000"/>
                </a:solidFill>
                <a:latin typeface="MS"/>
              </a:rPr>
              <a:t>R2</a:t>
            </a:r>
            <a:r>
              <a:rPr lang="en-US" altLang="ko-KR" sz="574" dirty="0">
                <a:solidFill>
                  <a:srgbClr val="000000"/>
                </a:solidFill>
                <a:latin typeface="Arial"/>
                <a:ea typeface="Arial"/>
              </a:rPr>
              <a:t>																																																																																																																																																				</a:t>
            </a:r>
            <a:r>
              <a:rPr lang="en-US" altLang="ko-KR" sz="477" dirty="0">
                <a:solidFill>
                  <a:srgbClr val="000000"/>
                </a:solidFill>
                <a:latin typeface="MS"/>
                <a:ea typeface="MS"/>
              </a:rPr>
              <a:t>○</a:t>
            </a:r>
            <a:endParaRPr lang="ko-KR" altLang="en-US" sz="477" dirty="0"/>
          </a:p>
        </p:txBody>
      </p:sp>
      <p:sp>
        <p:nvSpPr>
          <p:cNvPr id="6" name="Rect 3"/>
          <p:cNvSpPr>
            <a:spLocks noGrp="1" noChangeArrowheads="1"/>
          </p:cNvSpPr>
          <p:nvPr/>
        </p:nvSpPr>
        <p:spPr>
          <a:xfrm>
            <a:off x="4499358" y="5302037"/>
            <a:ext cx="1361860" cy="128970"/>
          </a:xfrm>
          <a:prstGeom prst="rect">
            <a:avLst/>
          </a:prstGeom>
          <a:noFill/>
          <a:ln w="0">
            <a:noFill/>
          </a:ln>
        </p:spPr>
        <p:txBody>
          <a:bodyPr wrap="none" lIns="0" tIns="0" rIns="0" bIns="0" anchor="t"/>
          <a:lstStyle/>
          <a:p>
            <a:pPr defTabSz="9213">
              <a:lnSpc>
                <a:spcPts val="484"/>
              </a:lnSpc>
            </a:pPr>
            <a:r>
              <a:rPr lang="en-US" altLang="ko-KR" sz="477" dirty="0">
                <a:solidFill>
                  <a:srgbClr val="000000"/>
                </a:solidFill>
                <a:latin typeface="MS"/>
              </a:rPr>
              <a:t>基本計画の見直しにて概</a:t>
            </a:r>
            <a:r>
              <a:rPr lang="en-US" altLang="ko-KR" sz="574" dirty="0">
                <a:solidFill>
                  <a:srgbClr val="000000"/>
                </a:solidFill>
                <a:latin typeface="Arial"/>
                <a:ea typeface="Arial"/>
              </a:rPr>
              <a:t>																																											</a:t>
            </a:r>
            <a:r>
              <a:rPr lang="en-US" altLang="ko-KR" sz="477" dirty="0">
                <a:solidFill>
                  <a:srgbClr val="000000"/>
                </a:solidFill>
                <a:latin typeface="MS"/>
                <a:ea typeface="MS"/>
              </a:rPr>
              <a:t>集会所の計</a:t>
            </a:r>
            <a:endParaRPr lang="ko-KR" altLang="en-US" sz="477" dirty="0"/>
          </a:p>
          <a:p>
            <a:pPr defTabSz="9213">
              <a:lnSpc>
                <a:spcPts val="60"/>
              </a:lnSpc>
            </a:pPr>
            <a:endParaRPr lang="ko-KR" altLang="en-US" sz="574" dirty="0">
              <a:latin typeface="Arial"/>
              <a:ea typeface="Arial"/>
            </a:endParaRPr>
          </a:p>
          <a:p>
            <a:pPr defTabSz="9213">
              <a:lnSpc>
                <a:spcPts val="484"/>
              </a:lnSpc>
            </a:pPr>
            <a:r>
              <a:rPr lang="en-US" altLang="ko-KR" sz="477" dirty="0">
                <a:solidFill>
                  <a:srgbClr val="000000"/>
                </a:solidFill>
                <a:latin typeface="MS"/>
              </a:rPr>
              <a:t>算算出</a:t>
            </a:r>
            <a:endParaRPr lang="ko-KR" altLang="en-US" sz="477" dirty="0"/>
          </a:p>
        </p:txBody>
      </p:sp>
      <p:sp>
        <p:nvSpPr>
          <p:cNvPr id="7" name="Rect 3"/>
          <p:cNvSpPr>
            <a:spLocks noGrp="1" noChangeArrowheads="1"/>
          </p:cNvSpPr>
          <p:nvPr/>
        </p:nvSpPr>
        <p:spPr>
          <a:xfrm>
            <a:off x="2890690" y="1911973"/>
            <a:ext cx="5968310" cy="3487559"/>
          </a:xfrm>
          <a:prstGeom prst="rect">
            <a:avLst/>
          </a:prstGeom>
          <a:noFill/>
          <a:ln w="0">
            <a:noFill/>
          </a:ln>
        </p:spPr>
        <p:txBody>
          <a:bodyPr wrap="none" lIns="0" tIns="0" rIns="0" bIns="0" anchor="t"/>
          <a:lstStyle/>
          <a:p>
            <a:pPr defTabSz="9213">
              <a:lnSpc>
                <a:spcPts val="544"/>
              </a:lnSpc>
            </a:pPr>
            <a:r>
              <a:rPr lang="en-US" altLang="ko-KR" sz="574" dirty="0">
                <a:solidFill>
                  <a:srgbClr val="000000"/>
                </a:solidFill>
                <a:latin typeface="Arial"/>
              </a:rPr>
              <a:t>																																																																																																																																																																																																																																																																																																																																																																																																																																																																		</a:t>
            </a:r>
            <a:r>
              <a:rPr lang="en-US" altLang="ko-KR" sz="519" dirty="0">
                <a:solidFill>
                  <a:srgbClr val="000000"/>
                </a:solidFill>
                <a:latin typeface="MS"/>
                <a:ea typeface="MS"/>
              </a:rPr>
              <a:t>・R1.6月検討委員会付議</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477" dirty="0">
                <a:solidFill>
                  <a:srgbClr val="000000"/>
                </a:solidFill>
                <a:latin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519" dirty="0">
                <a:solidFill>
                  <a:srgbClr val="000000"/>
                </a:solidFill>
                <a:latin typeface="MS"/>
                <a:ea typeface="MS"/>
              </a:rPr>
              <a:t>・R1.8月とやま地域プラットフォームにて事業説明</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・R1.9月地方ブロックプラットフォームPPP/PFI研修</a:t>
            </a:r>
            <a:endParaRPr lang="ko-KR" altLang="en-US" sz="519" dirty="0"/>
          </a:p>
          <a:p>
            <a:pPr defTabSz="9213">
              <a:lnSpc>
                <a:spcPts val="2599"/>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旧図書館本館跡地1732.02㎡</a:t>
            </a:r>
            <a:endParaRPr lang="ko-KR" altLang="en-US" sz="477" dirty="0"/>
          </a:p>
          <a:p>
            <a:pPr defTabSz="9213">
              <a:lnSpc>
                <a:spcPts val="60"/>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今後城址公園整備計画とも調整</a:t>
            </a:r>
            <a:endParaRPr lang="ko-KR" altLang="en-US" sz="477" dirty="0"/>
          </a:p>
          <a:p>
            <a:pPr defTabSz="9213">
              <a:lnSpc>
                <a:spcPts val="15233"/>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R2長寿命化対策に関する基本計画策</a:t>
            </a:r>
            <a:endParaRPr lang="ko-KR" altLang="en-US" sz="477" dirty="0"/>
          </a:p>
          <a:p>
            <a:pPr defTabSz="9213">
              <a:lnSpc>
                <a:spcPts val="60"/>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定</a:t>
            </a:r>
            <a:endParaRPr lang="ko-KR" altLang="en-US" sz="477" dirty="0"/>
          </a:p>
          <a:p>
            <a:pPr defTabSz="9213">
              <a:lnSpc>
                <a:spcPts val="2116"/>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月岡保育所は令和5年度整備予定から前倒しし、月岡団地との一</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括整備を検討（30.7月検討委員会にて現地視察）</a:t>
            </a:r>
            <a:endParaRPr lang="ko-KR" altLang="en-US" sz="519" dirty="0"/>
          </a:p>
          <a:p>
            <a:pPr defTabSz="9213">
              <a:lnSpc>
                <a:spcPts val="2176"/>
              </a:lnSpc>
            </a:pPr>
            <a:endParaRPr lang="ko-KR" altLang="en-US" sz="574" dirty="0">
              <a:latin typeface="Arial"/>
              <a:ea typeface="Arial"/>
            </a:endParaRPr>
          </a:p>
          <a:p>
            <a:pPr defTabSz="9213">
              <a:lnSpc>
                <a:spcPts val="484"/>
              </a:lnSpc>
            </a:pPr>
            <a:r>
              <a:rPr lang="en-US" altLang="ko-KR" sz="477" dirty="0">
                <a:solidFill>
                  <a:srgbClr val="000000"/>
                </a:solidFill>
                <a:latin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3,209</a:t>
            </a:r>
            <a:r>
              <a:rPr lang="en-US" altLang="ko-KR" sz="574" dirty="0">
                <a:solidFill>
                  <a:srgbClr val="000000"/>
                </a:solidFill>
                <a:latin typeface="Arial"/>
                <a:ea typeface="Arial"/>
              </a:rPr>
              <a:t>																									</a:t>
            </a:r>
            <a:r>
              <a:rPr lang="en-US" altLang="ko-KR" sz="477" dirty="0">
                <a:solidFill>
                  <a:srgbClr val="000000"/>
                </a:solidFill>
                <a:latin typeface="MS"/>
                <a:ea typeface="MS"/>
              </a:rPr>
              <a:t>1,543,000,000</a:t>
            </a:r>
            <a:r>
              <a:rPr lang="en-US" altLang="ko-KR" sz="574" dirty="0">
                <a:solidFill>
                  <a:srgbClr val="000000"/>
                </a:solidFill>
                <a:latin typeface="Arial"/>
                <a:ea typeface="Arial"/>
              </a:rPr>
              <a:t>																				</a:t>
            </a:r>
            <a:r>
              <a:rPr lang="en-US" altLang="ko-KR" sz="477" dirty="0">
                <a:solidFill>
                  <a:srgbClr val="000000"/>
                </a:solidFill>
                <a:latin typeface="MS"/>
                <a:ea typeface="MS"/>
              </a:rPr>
              <a:t>未定</a:t>
            </a:r>
            <a:endParaRPr lang="ko-KR" altLang="en-US" sz="477" dirty="0"/>
          </a:p>
        </p:txBody>
      </p:sp>
      <p:sp>
        <p:nvSpPr>
          <p:cNvPr id="8" name="Rect 3"/>
          <p:cNvSpPr>
            <a:spLocks noGrp="1" noChangeArrowheads="1"/>
          </p:cNvSpPr>
          <p:nvPr/>
        </p:nvSpPr>
        <p:spPr>
          <a:xfrm>
            <a:off x="1929174" y="1038740"/>
            <a:ext cx="6957462" cy="4397641"/>
          </a:xfrm>
          <a:prstGeom prst="rect">
            <a:avLst/>
          </a:prstGeom>
          <a:noFill/>
          <a:ln w="0">
            <a:noFill/>
          </a:ln>
        </p:spPr>
        <p:txBody>
          <a:bodyPr wrap="none" lIns="0" tIns="0" rIns="0" bIns="0" anchor="t"/>
          <a:lstStyle/>
          <a:p>
            <a:pPr defTabSz="9213">
              <a:lnSpc>
                <a:spcPts val="544"/>
              </a:lnSpc>
            </a:pPr>
            <a:r>
              <a:rPr lang="en-US" altLang="ko-KR" sz="574" dirty="0">
                <a:solidFill>
                  <a:srgbClr val="000000"/>
                </a:solidFill>
                <a:latin typeface="Arial"/>
              </a:rPr>
              <a:t>																																																																																																																																																																																																																																																																																																																				</a:t>
            </a:r>
            <a:r>
              <a:rPr lang="en-US" altLang="ko-KR" sz="519" dirty="0">
                <a:solidFill>
                  <a:srgbClr val="000000"/>
                </a:solidFill>
                <a:latin typeface="MS"/>
                <a:ea typeface="MS"/>
              </a:rPr>
              <a:t>算定</a:t>
            </a:r>
            <a:endParaRPr lang="ko-KR" altLang="en-US" sz="519" dirty="0"/>
          </a:p>
          <a:p>
            <a:pPr defTabSz="9213">
              <a:lnSpc>
                <a:spcPts val="6650"/>
              </a:lnSpc>
            </a:pPr>
            <a:endParaRPr lang="ko-KR" altLang="en-US" sz="574" dirty="0">
              <a:latin typeface="Arial"/>
              <a:ea typeface="Arial"/>
            </a:endParaRPr>
          </a:p>
          <a:p>
            <a:pPr defTabSz="9213">
              <a:lnSpc>
                <a:spcPts val="544"/>
              </a:lnSpc>
            </a:pPr>
            <a:r>
              <a:rPr lang="en-US" altLang="ko-KR" sz="519" dirty="0">
                <a:solidFill>
                  <a:srgbClr val="000000"/>
                </a:solidFill>
                <a:latin typeface="MS"/>
              </a:rPr>
              <a:t>向上と、周辺や他地域への波及</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可能なパークマネジメントの実現</a:t>
            </a:r>
            <a:endParaRPr lang="ko-KR" altLang="en-US" sz="519" dirty="0"/>
          </a:p>
          <a:p>
            <a:pPr defTabSz="9213">
              <a:lnSpc>
                <a:spcPts val="2539"/>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・H30基本構想・基本計画策定</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477" dirty="0">
                <a:solidFill>
                  <a:srgbClr val="000000"/>
                </a:solidFill>
                <a:latin typeface="MS"/>
                <a:ea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519" dirty="0">
                <a:solidFill>
                  <a:srgbClr val="000000"/>
                </a:solidFill>
                <a:latin typeface="MS"/>
                <a:ea typeface="MS"/>
              </a:rPr>
              <a:t>・R1年度導入可能性調査</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・R1.6月検討委員会付議（簡易な検討）</a:t>
            </a:r>
            <a:endParaRPr lang="ko-KR" altLang="en-US" sz="519" dirty="0"/>
          </a:p>
          <a:p>
            <a:pPr defTabSz="9213">
              <a:lnSpc>
                <a:spcPts val="14568"/>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中で施設の保全方法を検討していく。体育文化センターはESCO事</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477" dirty="0">
                <a:solidFill>
                  <a:srgbClr val="000000"/>
                </a:solidFill>
                <a:latin typeface="MS"/>
                <a:ea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127,521.76</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R3以降</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519" dirty="0">
                <a:solidFill>
                  <a:srgbClr val="000000"/>
                </a:solidFill>
                <a:latin typeface="MS"/>
                <a:ea typeface="MS"/>
              </a:rPr>
              <a:t>業によるサービス対価の支払いについて継続する。そのほかの施</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設整備においては、PPP可能性があるものの、不確定な情報が多</a:t>
            </a:r>
            <a:endParaRPr lang="ko-KR" altLang="en-US" sz="519" dirty="0"/>
          </a:p>
          <a:p>
            <a:pPr defTabSz="9213">
              <a:lnSpc>
                <a:spcPts val="2116"/>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R5</a:t>
            </a:r>
            <a:r>
              <a:rPr lang="en-US" altLang="ko-KR" sz="574" dirty="0">
                <a:solidFill>
                  <a:srgbClr val="000000"/>
                </a:solidFill>
                <a:latin typeface="Arial"/>
                <a:ea typeface="Arial"/>
              </a:rPr>
              <a:t>																														</a:t>
            </a:r>
            <a:r>
              <a:rPr lang="en-US" altLang="ko-KR" sz="477" dirty="0">
                <a:solidFill>
                  <a:srgbClr val="000000"/>
                </a:solidFill>
                <a:latin typeface="MS"/>
                <a:ea typeface="MS"/>
              </a:rPr>
              <a:t>月岡保育所</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477" dirty="0">
                <a:solidFill>
                  <a:srgbClr val="000000"/>
                </a:solidFill>
                <a:latin typeface="MS"/>
                <a:ea typeface="MS"/>
              </a:rPr>
              <a:t>×</a:t>
            </a:r>
            <a:endParaRPr lang="ko-KR" altLang="en-US" sz="477" dirty="0"/>
          </a:p>
          <a:p>
            <a:pPr defTabSz="9213">
              <a:lnSpc>
                <a:spcPts val="2176"/>
              </a:lnSpc>
            </a:pPr>
            <a:endParaRPr lang="ko-KR" altLang="en-US" sz="574" dirty="0">
              <a:latin typeface="Arial"/>
              <a:ea typeface="Arial"/>
            </a:endParaRPr>
          </a:p>
          <a:p>
            <a:pPr defTabSz="9213">
              <a:lnSpc>
                <a:spcPts val="544"/>
              </a:lnSpc>
            </a:pPr>
            <a:r>
              <a:rPr lang="en-US" altLang="ko-KR" sz="519" dirty="0">
                <a:solidFill>
                  <a:srgbClr val="000000"/>
                </a:solidFill>
                <a:latin typeface="MS"/>
              </a:rPr>
              <a:t>老朽化した市営住宅を計画的に</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建替える。</a:t>
            </a:r>
            <a:endParaRPr lang="ko-KR" altLang="en-US" sz="519" dirty="0"/>
          </a:p>
        </p:txBody>
      </p:sp>
      <p:sp>
        <p:nvSpPr>
          <p:cNvPr id="9" name="Rect 3"/>
          <p:cNvSpPr>
            <a:spLocks noGrp="1" noChangeArrowheads="1"/>
          </p:cNvSpPr>
          <p:nvPr/>
        </p:nvSpPr>
        <p:spPr>
          <a:xfrm>
            <a:off x="1177234" y="804598"/>
            <a:ext cx="7622655" cy="5499642"/>
          </a:xfrm>
          <a:prstGeom prst="rect">
            <a:avLst/>
          </a:prstGeom>
          <a:noFill/>
          <a:ln w="0">
            <a:noFill/>
          </a:ln>
        </p:spPr>
        <p:txBody>
          <a:bodyPr wrap="none" lIns="0" tIns="0" rIns="0" bIns="0" anchor="t"/>
          <a:lstStyle/>
          <a:p>
            <a:pPr defTabSz="9213">
              <a:lnSpc>
                <a:spcPts val="786"/>
              </a:lnSpc>
            </a:pPr>
            <a:r>
              <a:rPr lang="en-US" altLang="ko-KR" sz="574" dirty="0">
                <a:solidFill>
                  <a:srgbClr val="000000"/>
                </a:solidFill>
                <a:latin typeface="Arial"/>
              </a:rPr>
              <a:t>																																																																																																																																																																																																																																																																																																																																																																																																																																																																																																																																																																																																																																																																																																																																																																																																																	</a:t>
            </a:r>
            <a:r>
              <a:rPr lang="en-US" altLang="ko-KR" sz="695" dirty="0">
                <a:solidFill>
                  <a:srgbClr val="000000"/>
                </a:solidFill>
                <a:latin typeface="YuGothic"/>
                <a:ea typeface="YuGothic"/>
              </a:rPr>
              <a:t>資料２</a:t>
            </a:r>
            <a:endParaRPr lang="ko-KR" altLang="en-US" sz="695" dirty="0"/>
          </a:p>
          <a:p>
            <a:pPr defTabSz="9213">
              <a:lnSpc>
                <a:spcPts val="2720"/>
              </a:lnSpc>
            </a:pPr>
            <a:endParaRPr lang="ko-KR" altLang="en-US" sz="574" dirty="0">
              <a:latin typeface="Arial"/>
              <a:ea typeface="Arial"/>
            </a:endParaRPr>
          </a:p>
          <a:p>
            <a:pPr defTabSz="9213">
              <a:lnSpc>
                <a:spcPts val="423"/>
              </a:lnSpc>
            </a:pPr>
            <a:r>
              <a:rPr lang="en-US" altLang="ko-KR" sz="574" dirty="0">
                <a:solidFill>
                  <a:srgbClr val="000000"/>
                </a:solidFill>
                <a:latin typeface="Arial"/>
                <a:ea typeface="Arial"/>
              </a:rPr>
              <a:t>																																																																																																																																																																																											</a:t>
            </a:r>
            <a:r>
              <a:rPr lang="en-US" altLang="ko-KR" sz="429" dirty="0">
                <a:solidFill>
                  <a:srgbClr val="000000"/>
                </a:solidFill>
                <a:latin typeface="MS"/>
                <a:ea typeface="MS"/>
              </a:rPr>
              <a:t>建設等の</a:t>
            </a:r>
            <a:endParaRPr lang="ko-KR" altLang="en-US" sz="42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429" dirty="0">
                <a:solidFill>
                  <a:srgbClr val="000000"/>
                </a:solidFill>
                <a:latin typeface="MS"/>
                <a:ea typeface="MS"/>
              </a:rPr>
              <a:t>可能性</a:t>
            </a:r>
            <a:r>
              <a:rPr lang="en-US" altLang="ko-KR" sz="574" dirty="0">
                <a:solidFill>
                  <a:srgbClr val="000000"/>
                </a:solidFill>
                <a:latin typeface="Arial"/>
                <a:ea typeface="Arial"/>
              </a:rPr>
              <a:t>																																																																																																																																																																																					</a:t>
            </a:r>
            <a:r>
              <a:rPr lang="en-US" altLang="ko-KR" sz="519" dirty="0">
                <a:solidFill>
                  <a:srgbClr val="000000"/>
                </a:solidFill>
                <a:latin typeface="MS"/>
                <a:ea typeface="MS"/>
              </a:rPr>
              <a:t>方法</a:t>
            </a:r>
            <a:r>
              <a:rPr lang="en-US" altLang="ko-KR" sz="574" dirty="0">
                <a:solidFill>
                  <a:srgbClr val="000000"/>
                </a:solidFill>
                <a:latin typeface="Arial"/>
                <a:ea typeface="Arial"/>
              </a:rPr>
              <a:t>																																																																																																																																																																																							</a:t>
            </a:r>
            <a:r>
              <a:rPr lang="en-US" altLang="ko-KR" sz="519" dirty="0">
                <a:solidFill>
                  <a:srgbClr val="000000"/>
                </a:solidFill>
                <a:latin typeface="MS"/>
                <a:ea typeface="MS"/>
              </a:rPr>
              <a:t>10億</a:t>
            </a:r>
            <a:r>
              <a:rPr lang="en-US" altLang="ko-KR" sz="574" dirty="0">
                <a:solidFill>
                  <a:srgbClr val="000000"/>
                </a:solidFill>
                <a:latin typeface="Arial"/>
                <a:ea typeface="Arial"/>
              </a:rPr>
              <a:t>													</a:t>
            </a:r>
            <a:r>
              <a:rPr lang="en-US" altLang="ko-KR" sz="519" dirty="0">
                <a:solidFill>
                  <a:srgbClr val="000000"/>
                </a:solidFill>
                <a:latin typeface="MS"/>
                <a:ea typeface="MS"/>
              </a:rPr>
              <a:t>1億</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u="sng" dirty="0">
                <a:solidFill>
                  <a:srgbClr val="000000"/>
                </a:solidFill>
                <a:latin typeface="MS"/>
                <a:ea typeface="MS"/>
              </a:rPr>
              <a:t>以上</a:t>
            </a:r>
            <a:r>
              <a:rPr lang="en-US" altLang="ko-KR" sz="574" dirty="0">
                <a:solidFill>
                  <a:srgbClr val="000000"/>
                </a:solidFill>
                <a:latin typeface="Arial"/>
                <a:ea typeface="Arial"/>
              </a:rPr>
              <a:t>												</a:t>
            </a:r>
            <a:r>
              <a:rPr lang="en-US" altLang="ko-KR" sz="519" u="sng" dirty="0">
                <a:solidFill>
                  <a:srgbClr val="000000"/>
                </a:solidFill>
                <a:latin typeface="MS"/>
                <a:ea typeface="MS"/>
              </a:rPr>
              <a:t>以上</a:t>
            </a:r>
            <a:endParaRPr lang="ko-KR" altLang="en-US" sz="519" u="sng" dirty="0"/>
          </a:p>
          <a:p>
            <a:pPr defTabSz="9213">
              <a:lnSpc>
                <a:spcPts val="1149"/>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向け、社会インフラ管理の包括的</a:t>
            </a:r>
            <a:r>
              <a:rPr lang="en-US" altLang="ko-KR" sz="574" dirty="0">
                <a:solidFill>
                  <a:srgbClr val="000000"/>
                </a:solidFill>
                <a:latin typeface="Arial"/>
                <a:ea typeface="Arial"/>
              </a:rPr>
              <a:t>																																																																																																																																																																																																																																																																																																																																																																																																																																																																						</a:t>
            </a:r>
            <a:r>
              <a:rPr lang="en-US" altLang="ko-KR" sz="519" dirty="0">
                <a:solidFill>
                  <a:srgbClr val="000000"/>
                </a:solidFill>
                <a:latin typeface="MS"/>
                <a:ea typeface="MS"/>
              </a:rPr>
              <a:t>・R1年度社会インフラマネジメント計画の検討</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建設部　建設政策課</a:t>
            </a:r>
            <a:r>
              <a:rPr lang="en-US" altLang="ko-KR" sz="574" dirty="0">
                <a:solidFill>
                  <a:srgbClr val="000000"/>
                </a:solidFill>
                <a:latin typeface="Arial"/>
                <a:ea typeface="Arial"/>
              </a:rPr>
              <a:t>																			</a:t>
            </a:r>
            <a:r>
              <a:rPr lang="en-US" altLang="ko-KR" sz="519" dirty="0">
                <a:solidFill>
                  <a:srgbClr val="000000"/>
                </a:solidFill>
                <a:latin typeface="MS"/>
                <a:ea typeface="MS"/>
              </a:rPr>
              <a:t>民間委託など、官民が連携した新</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519" dirty="0">
                <a:solidFill>
                  <a:srgbClr val="FF0000"/>
                </a:solidFill>
                <a:latin typeface="MS"/>
                <a:ea typeface="MS"/>
              </a:rPr>
              <a:t>・R2年度官民連携事業導入検討（国交省支援事業）</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たな仕組みの導入を検討してい</a:t>
            </a:r>
            <a:r>
              <a:rPr lang="en-US" altLang="ko-KR" sz="574" dirty="0">
                <a:solidFill>
                  <a:srgbClr val="000000"/>
                </a:solidFill>
                <a:latin typeface="Arial"/>
                <a:ea typeface="Arial"/>
              </a:rPr>
              <a:t>																																																																																																																																																																																																																																																																																																																																																																																																																																																																										</a:t>
            </a:r>
            <a:r>
              <a:rPr lang="en-US" altLang="ko-KR" sz="519" dirty="0">
                <a:solidFill>
                  <a:srgbClr val="000000"/>
                </a:solidFill>
                <a:latin typeface="MS"/>
                <a:ea typeface="MS"/>
              </a:rPr>
              <a:t>・R2.8とやま地域プラットフォームにて事業説明</a:t>
            </a:r>
            <a:endParaRPr lang="ko-KR" altLang="en-US" sz="519" dirty="0"/>
          </a:p>
          <a:p>
            <a:pPr defTabSz="9213">
              <a:lnSpc>
                <a:spcPts val="169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・R1年度導入可能性調査（トライアルサウンディングの実施）</a:t>
            </a:r>
            <a:endParaRPr lang="ko-KR" altLang="en-US" sz="519" dirty="0"/>
          </a:p>
          <a:p>
            <a:pPr defTabSz="9213">
              <a:lnSpc>
                <a:spcPts val="665"/>
              </a:lnSpc>
            </a:pPr>
            <a:endParaRPr lang="ko-KR" altLang="en-US" sz="574" dirty="0">
              <a:latin typeface="Arial"/>
              <a:ea typeface="Arial"/>
            </a:endParaRPr>
          </a:p>
          <a:p>
            <a:pPr defTabSz="9213">
              <a:lnSpc>
                <a:spcPts val="544"/>
              </a:lnSpc>
            </a:pPr>
            <a:r>
              <a:rPr lang="en-US" altLang="ko-KR" sz="519" dirty="0">
                <a:solidFill>
                  <a:srgbClr val="000000"/>
                </a:solidFill>
                <a:latin typeface="MS"/>
              </a:rPr>
              <a:t>企画管理部　行政経営課</a:t>
            </a:r>
            <a:endParaRPr lang="ko-KR" altLang="en-US" sz="519" dirty="0"/>
          </a:p>
          <a:p>
            <a:pPr defTabSz="9213">
              <a:lnSpc>
                <a:spcPts val="665"/>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FF0000"/>
                </a:solidFill>
                <a:latin typeface="MS"/>
                <a:ea typeface="MS"/>
              </a:rPr>
              <a:t>・R2年度事業手法検討（国交省支援事業）</a:t>
            </a:r>
            <a:endParaRPr lang="ko-KR" altLang="en-US" sz="519" dirty="0"/>
          </a:p>
          <a:p>
            <a:pPr defTabSz="9213">
              <a:lnSpc>
                <a:spcPts val="1995"/>
              </a:lnSpc>
            </a:pPr>
            <a:endParaRPr lang="ko-KR" altLang="en-US" sz="574" dirty="0">
              <a:latin typeface="Arial"/>
              <a:ea typeface="Arial"/>
            </a:endParaRPr>
          </a:p>
          <a:p>
            <a:pPr defTabSz="9213">
              <a:lnSpc>
                <a:spcPts val="544"/>
              </a:lnSpc>
            </a:pPr>
            <a:r>
              <a:rPr lang="en-US" altLang="ko-KR" sz="519" dirty="0">
                <a:solidFill>
                  <a:srgbClr val="000000"/>
                </a:solidFill>
                <a:latin typeface="MS"/>
              </a:rPr>
              <a:t>商工労働部　薬業物産課薬をテーマとした富山を象徴する</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施設の整備を行う。</a:t>
            </a:r>
            <a:endParaRPr lang="ko-KR" altLang="en-US" sz="519" dirty="0"/>
          </a:p>
          <a:p>
            <a:pPr defTabSz="9213">
              <a:lnSpc>
                <a:spcPts val="2418"/>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概算金額を計上</a:t>
            </a:r>
            <a:r>
              <a:rPr lang="en-US" altLang="ko-KR" sz="574" dirty="0">
                <a:solidFill>
                  <a:srgbClr val="000000"/>
                </a:solidFill>
                <a:latin typeface="Arial"/>
                <a:ea typeface="Arial"/>
              </a:rPr>
              <a:t>																														</a:t>
            </a:r>
            <a:r>
              <a:rPr lang="en-US" altLang="ko-KR" sz="477" dirty="0">
                <a:solidFill>
                  <a:srgbClr val="000000"/>
                </a:solidFill>
                <a:latin typeface="MS"/>
                <a:ea typeface="MS"/>
              </a:rPr>
              <a:t>R2以降</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477" dirty="0">
                <a:solidFill>
                  <a:srgbClr val="000000"/>
                </a:solidFill>
                <a:latin typeface="MS"/>
                <a:ea typeface="MS"/>
              </a:rPr>
              <a:t>○</a:t>
            </a:r>
            <a:endParaRPr lang="ko-KR" altLang="en-US" sz="477" dirty="0"/>
          </a:p>
          <a:p>
            <a:pPr defTabSz="9213">
              <a:lnSpc>
                <a:spcPts val="4836"/>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割山森林公園天湖森に新たにラ</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農林水産部　農地林務課</a:t>
            </a:r>
            <a:r>
              <a:rPr lang="en-US" altLang="ko-KR" sz="574" dirty="0">
                <a:solidFill>
                  <a:srgbClr val="000000"/>
                </a:solidFill>
                <a:latin typeface="Arial"/>
                <a:ea typeface="Arial"/>
              </a:rPr>
              <a:t>				</a:t>
            </a:r>
            <a:r>
              <a:rPr lang="en-US" altLang="ko-KR" sz="519" dirty="0">
                <a:solidFill>
                  <a:srgbClr val="000000"/>
                </a:solidFill>
                <a:latin typeface="MS"/>
                <a:ea typeface="MS"/>
              </a:rPr>
              <a:t>ンドマークとなるような吊り橋等の</a:t>
            </a:r>
            <a:r>
              <a:rPr lang="en-US" altLang="ko-KR" sz="574" dirty="0">
                <a:solidFill>
                  <a:srgbClr val="000000"/>
                </a:solidFill>
                <a:latin typeface="Arial"/>
                <a:ea typeface="Arial"/>
              </a:rPr>
              <a:t>			</a:t>
            </a:r>
            <a:r>
              <a:rPr lang="en-US" altLang="ko-KR" sz="477" dirty="0">
                <a:solidFill>
                  <a:srgbClr val="000000"/>
                </a:solidFill>
                <a:latin typeface="MS"/>
                <a:ea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300㎡以上</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R2以降</a:t>
            </a:r>
            <a:r>
              <a:rPr lang="en-US" altLang="ko-KR" sz="574" dirty="0">
                <a:solidFill>
                  <a:srgbClr val="000000"/>
                </a:solidFill>
                <a:latin typeface="Arial"/>
                <a:ea typeface="Arial"/>
              </a:rPr>
              <a:t>																</a:t>
            </a:r>
            <a:r>
              <a:rPr lang="en-US" altLang="ko-KR" sz="477" dirty="0">
                <a:solidFill>
                  <a:srgbClr val="000000"/>
                </a:solidFill>
                <a:latin typeface="MS"/>
                <a:ea typeface="MS"/>
              </a:rPr>
              <a:t>橋の形状や影響範囲等が未定</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519" dirty="0">
                <a:solidFill>
                  <a:srgbClr val="000000"/>
                </a:solidFill>
                <a:latin typeface="MS"/>
                <a:ea typeface="MS"/>
              </a:rPr>
              <a:t>今後、視察予定</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設置を計画する。</a:t>
            </a:r>
            <a:endParaRPr lang="ko-KR" altLang="en-US" sz="519" dirty="0"/>
          </a:p>
          <a:p>
            <a:pPr defTabSz="9213">
              <a:lnSpc>
                <a:spcPts val="2297"/>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28,681.97</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R3以降</a:t>
            </a:r>
            <a:r>
              <a:rPr lang="en-US" altLang="ko-KR" sz="574" dirty="0">
                <a:solidFill>
                  <a:srgbClr val="000000"/>
                </a:solidFill>
                <a:latin typeface="Arial"/>
                <a:ea typeface="Arial"/>
              </a:rPr>
              <a:t>																</a:t>
            </a:r>
            <a:r>
              <a:rPr lang="en-US" altLang="ko-KR" sz="477" dirty="0">
                <a:solidFill>
                  <a:srgbClr val="000000"/>
                </a:solidFill>
                <a:latin typeface="MS"/>
                <a:ea typeface="MS"/>
              </a:rPr>
              <a:t>R2で指定管理期間が終了</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477" dirty="0">
                <a:solidFill>
                  <a:srgbClr val="000000"/>
                </a:solidFill>
                <a:latin typeface="MS"/>
                <a:ea typeface="MS"/>
              </a:rPr>
              <a:t>×</a:t>
            </a:r>
            <a:endParaRPr lang="ko-KR" altLang="en-US" sz="477" dirty="0"/>
          </a:p>
          <a:p>
            <a:pPr defTabSz="9213">
              <a:lnSpc>
                <a:spcPts val="2962"/>
              </a:lnSpc>
            </a:pPr>
            <a:endParaRPr lang="ko-KR" altLang="en-US" sz="574" dirty="0">
              <a:latin typeface="Arial"/>
              <a:ea typeface="Arial"/>
            </a:endParaRPr>
          </a:p>
          <a:p>
            <a:pPr defTabSz="9213">
              <a:lnSpc>
                <a:spcPts val="544"/>
              </a:lnSpc>
            </a:pPr>
            <a:r>
              <a:rPr lang="en-US" altLang="ko-KR" sz="519" dirty="0">
                <a:solidFill>
                  <a:srgbClr val="000000"/>
                </a:solidFill>
                <a:latin typeface="MS"/>
              </a:rPr>
              <a:t>市民生活部　スポーツ健</a:t>
            </a:r>
            <a:r>
              <a:rPr lang="en-US" altLang="ko-KR" sz="574" dirty="0">
                <a:solidFill>
                  <a:srgbClr val="000000"/>
                </a:solidFill>
                <a:latin typeface="Arial"/>
                <a:ea typeface="Arial"/>
              </a:rPr>
              <a:t>							</a:t>
            </a:r>
            <a:r>
              <a:rPr lang="en-US" altLang="ko-KR" sz="519" dirty="0">
                <a:solidFill>
                  <a:srgbClr val="000000"/>
                </a:solidFill>
                <a:latin typeface="MS"/>
                <a:ea typeface="MS"/>
              </a:rPr>
              <a:t>老朽化施設の調査、改修を実施</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康課</a:t>
            </a:r>
            <a:r>
              <a:rPr lang="en-US" altLang="ko-KR" sz="574" dirty="0">
                <a:solidFill>
                  <a:srgbClr val="000000"/>
                </a:solidFill>
                <a:latin typeface="Arial"/>
                <a:ea typeface="Arial"/>
              </a:rPr>
              <a:t>																																																																			</a:t>
            </a:r>
            <a:r>
              <a:rPr lang="en-US" altLang="ko-KR" sz="519" dirty="0">
                <a:solidFill>
                  <a:srgbClr val="000000"/>
                </a:solidFill>
                <a:latin typeface="MS"/>
                <a:ea typeface="MS"/>
              </a:rPr>
              <a:t>し、長寿命化を図る。</a:t>
            </a:r>
            <a:endParaRPr lang="ko-KR" altLang="en-US" sz="519" dirty="0"/>
          </a:p>
          <a:p>
            <a:pPr defTabSz="9213">
              <a:lnSpc>
                <a:spcPts val="2055"/>
              </a:lnSpc>
            </a:pPr>
            <a:endParaRPr lang="ko-KR" altLang="en-US" sz="574" dirty="0">
              <a:latin typeface="Arial"/>
              <a:ea typeface="Arial"/>
            </a:endParaRPr>
          </a:p>
          <a:p>
            <a:pPr defTabSz="9213">
              <a:lnSpc>
                <a:spcPts val="544"/>
              </a:lnSpc>
            </a:pPr>
            <a:r>
              <a:rPr lang="en-US" altLang="ko-KR" sz="519" dirty="0">
                <a:solidFill>
                  <a:srgbClr val="000000"/>
                </a:solidFill>
                <a:latin typeface="MS"/>
              </a:rPr>
              <a:t>こども家庭部　こども保育</a:t>
            </a:r>
            <a:r>
              <a:rPr lang="en-US" altLang="ko-KR" sz="574" dirty="0">
                <a:solidFill>
                  <a:srgbClr val="000000"/>
                </a:solidFill>
                <a:latin typeface="Arial"/>
                <a:ea typeface="Arial"/>
              </a:rPr>
              <a:t>					</a:t>
            </a:r>
            <a:r>
              <a:rPr lang="en-US" altLang="ko-KR" sz="519" dirty="0">
                <a:solidFill>
                  <a:srgbClr val="000000"/>
                </a:solidFill>
                <a:latin typeface="MS"/>
                <a:ea typeface="MS"/>
              </a:rPr>
              <a:t>老朽化した保育所を計画的に建</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課</a:t>
            </a:r>
            <a:r>
              <a:rPr lang="en-US" altLang="ko-KR" sz="574" dirty="0">
                <a:solidFill>
                  <a:srgbClr val="000000"/>
                </a:solidFill>
                <a:latin typeface="Arial"/>
                <a:ea typeface="Arial"/>
              </a:rPr>
              <a:t>																																																																										</a:t>
            </a:r>
            <a:r>
              <a:rPr lang="en-US" altLang="ko-KR" sz="519" dirty="0">
                <a:solidFill>
                  <a:srgbClr val="000000"/>
                </a:solidFill>
                <a:latin typeface="MS"/>
                <a:ea typeface="MS"/>
              </a:rPr>
              <a:t>替える。</a:t>
            </a:r>
            <a:endParaRPr lang="ko-KR" altLang="en-US" sz="519" dirty="0"/>
          </a:p>
          <a:p>
            <a:pPr defTabSz="9213">
              <a:lnSpc>
                <a:spcPts val="2176"/>
              </a:lnSpc>
            </a:pPr>
            <a:endParaRPr lang="ko-KR" altLang="en-US" sz="574" dirty="0">
              <a:latin typeface="Arial"/>
              <a:ea typeface="Arial"/>
            </a:endParaRPr>
          </a:p>
          <a:p>
            <a:pPr defTabSz="9213">
              <a:lnSpc>
                <a:spcPts val="544"/>
              </a:lnSpc>
            </a:pPr>
            <a:r>
              <a:rPr lang="en-US" altLang="ko-KR" sz="519" dirty="0">
                <a:solidFill>
                  <a:srgbClr val="000000"/>
                </a:solidFill>
                <a:latin typeface="MS"/>
              </a:rPr>
              <a:t>建設部　市営住宅課</a:t>
            </a:r>
            <a:endParaRPr lang="ko-KR" altLang="en-US" sz="519" dirty="0"/>
          </a:p>
          <a:p>
            <a:pPr defTabSz="9213">
              <a:lnSpc>
                <a:spcPts val="2297"/>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水橋地区における小学校5校・中</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教育総務課</a:t>
            </a:r>
            <a:r>
              <a:rPr lang="en-US" altLang="ko-KR" sz="574" dirty="0">
                <a:solidFill>
                  <a:srgbClr val="000000"/>
                </a:solidFill>
                <a:latin typeface="Arial"/>
                <a:ea typeface="Arial"/>
              </a:rPr>
              <a:t>																																													</a:t>
            </a:r>
            <a:r>
              <a:rPr lang="en-US" altLang="ko-KR" sz="519" dirty="0">
                <a:solidFill>
                  <a:srgbClr val="000000"/>
                </a:solidFill>
                <a:latin typeface="MS"/>
                <a:ea typeface="MS"/>
              </a:rPr>
              <a:t>学校2校を統合し、新設校を建設</a:t>
            </a:r>
            <a:r>
              <a:rPr lang="en-US" altLang="ko-KR" sz="574" dirty="0">
                <a:solidFill>
                  <a:srgbClr val="000000"/>
                </a:solidFill>
                <a:latin typeface="Arial"/>
                <a:ea typeface="Arial"/>
              </a:rPr>
              <a:t>						</a:t>
            </a:r>
            <a:r>
              <a:rPr lang="en-US" altLang="ko-KR" sz="477" dirty="0">
                <a:solidFill>
                  <a:srgbClr val="000000"/>
                </a:solidFill>
                <a:latin typeface="MS"/>
                <a:ea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24,000</a:t>
            </a:r>
            <a:r>
              <a:rPr lang="en-US" altLang="ko-KR" sz="574" dirty="0">
                <a:solidFill>
                  <a:srgbClr val="000000"/>
                </a:solidFill>
                <a:latin typeface="Arial"/>
                <a:ea typeface="Arial"/>
              </a:rPr>
              <a:t>																						</a:t>
            </a:r>
            <a:r>
              <a:rPr lang="en-US" altLang="ko-KR" sz="477" dirty="0">
                <a:solidFill>
                  <a:srgbClr val="000000"/>
                </a:solidFill>
                <a:latin typeface="MS"/>
                <a:ea typeface="MS"/>
              </a:rPr>
              <a:t>12,000,000,000</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24,000㎡×500千円</a:t>
            </a:r>
            <a:r>
              <a:rPr lang="en-US" altLang="ko-KR" sz="574" dirty="0">
                <a:solidFill>
                  <a:srgbClr val="000000"/>
                </a:solidFill>
                <a:latin typeface="Arial"/>
                <a:ea typeface="Arial"/>
              </a:rPr>
              <a:t>																					</a:t>
            </a:r>
            <a:r>
              <a:rPr lang="en-US" altLang="ko-KR" sz="477" dirty="0">
                <a:solidFill>
                  <a:srgbClr val="000000"/>
                </a:solidFill>
                <a:latin typeface="MS"/>
                <a:ea typeface="MS"/>
              </a:rPr>
              <a:t>R3.3</a:t>
            </a:r>
            <a:r>
              <a:rPr lang="en-US" altLang="ko-KR" sz="574" dirty="0">
                <a:solidFill>
                  <a:srgbClr val="000000"/>
                </a:solidFill>
                <a:latin typeface="Arial"/>
                <a:ea typeface="Arial"/>
              </a:rPr>
              <a:t>																									</a:t>
            </a:r>
            <a:r>
              <a:rPr lang="en-US" altLang="ko-KR" sz="477" dirty="0">
                <a:solidFill>
                  <a:srgbClr val="000000"/>
                </a:solidFill>
                <a:latin typeface="MS"/>
                <a:ea typeface="MS"/>
              </a:rPr>
              <a:t>整備面積は概算</a:t>
            </a: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519" dirty="0">
                <a:solidFill>
                  <a:srgbClr val="000000"/>
                </a:solidFill>
                <a:latin typeface="MS"/>
                <a:ea typeface="MS"/>
              </a:rPr>
              <a:t>PFI事業を想定し、整備に係る基本計画策定業務委託を公募中</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する。</a:t>
            </a:r>
            <a:endParaRPr lang="ko-KR" altLang="en-US" sz="519" dirty="0"/>
          </a:p>
          <a:p>
            <a:pPr defTabSz="9213">
              <a:lnSpc>
                <a:spcPts val="1451"/>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旧八人町小学校跡地に地区セン</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企画管理部　企画調整課</a:t>
            </a:r>
            <a:r>
              <a:rPr lang="en-US" altLang="ko-KR" sz="574" dirty="0">
                <a:solidFill>
                  <a:srgbClr val="000000"/>
                </a:solidFill>
                <a:latin typeface="Arial"/>
                <a:ea typeface="Arial"/>
              </a:rPr>
              <a:t>				</a:t>
            </a:r>
            <a:r>
              <a:rPr lang="en-US" altLang="ko-KR" sz="519" dirty="0">
                <a:solidFill>
                  <a:srgbClr val="000000"/>
                </a:solidFill>
                <a:latin typeface="MS"/>
                <a:ea typeface="MS"/>
              </a:rPr>
              <a:t>ター・公民館のほか民間活力を活</a:t>
            </a:r>
            <a:r>
              <a:rPr lang="en-US" altLang="ko-KR" sz="574" dirty="0">
                <a:solidFill>
                  <a:srgbClr val="000000"/>
                </a:solidFill>
                <a:latin typeface="Arial"/>
                <a:ea typeface="Arial"/>
              </a:rPr>
              <a:t>			</a:t>
            </a:r>
            <a:r>
              <a:rPr lang="en-US" altLang="ko-KR" sz="477" dirty="0">
                <a:solidFill>
                  <a:srgbClr val="000000"/>
                </a:solidFill>
                <a:latin typeface="MS"/>
                <a:ea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R2以降</a:t>
            </a:r>
            <a:r>
              <a:rPr lang="en-US" altLang="ko-KR" sz="574" dirty="0">
                <a:solidFill>
                  <a:srgbClr val="000000"/>
                </a:solidFill>
                <a:latin typeface="Arial"/>
                <a:ea typeface="Arial"/>
              </a:rPr>
              <a:t>																</a:t>
            </a:r>
            <a:r>
              <a:rPr lang="en-US" altLang="ko-KR" sz="477" dirty="0">
                <a:solidFill>
                  <a:srgbClr val="000000"/>
                </a:solidFill>
                <a:latin typeface="MS"/>
                <a:ea typeface="MS"/>
              </a:rPr>
              <a:t>敷地面積9,834㎡</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477" dirty="0">
                <a:solidFill>
                  <a:srgbClr val="000000"/>
                </a:solidFill>
                <a:latin typeface="MS"/>
                <a:ea typeface="MS"/>
              </a:rPr>
              <a:t>未定</a:t>
            </a:r>
            <a:r>
              <a:rPr lang="en-US" altLang="ko-KR" sz="574" dirty="0">
                <a:solidFill>
                  <a:srgbClr val="000000"/>
                </a:solidFill>
                <a:latin typeface="Arial"/>
                <a:ea typeface="Arial"/>
              </a:rPr>
              <a:t>							</a:t>
            </a:r>
            <a:r>
              <a:rPr lang="en-US" altLang="ko-KR" sz="519" dirty="0">
                <a:solidFill>
                  <a:srgbClr val="000000"/>
                </a:solidFill>
                <a:latin typeface="MS"/>
                <a:ea typeface="MS"/>
              </a:rPr>
              <a:t>・H30.2月とやま地域プラットフォームにおけるサウンディング</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用した再整備を行う。</a:t>
            </a:r>
            <a:endParaRPr lang="ko-KR" altLang="en-US" sz="519"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p:cNvPicPr>
            <a:picLocks noChangeAspect="1"/>
          </p:cNvPicPr>
          <p:nvPr/>
        </p:nvPicPr>
        <p:blipFill>
          <a:blip r:embed="rId2" cstate="print"/>
          <a:stretch>
            <a:fillRect/>
          </a:stretch>
        </p:blipFill>
        <p:spPr>
          <a:xfrm>
            <a:off x="246809" y="653365"/>
            <a:ext cx="8639060" cy="3738590"/>
          </a:xfrm>
          <a:prstGeom prst="rect">
            <a:avLst/>
          </a:prstGeom>
          <a:noFill/>
          <a:ln w="0">
            <a:noFill/>
          </a:ln>
        </p:spPr>
      </p:pic>
      <p:sp>
        <p:nvSpPr>
          <p:cNvPr id="11" name="Rect 3"/>
          <p:cNvSpPr>
            <a:spLocks noGrp="1" noChangeArrowheads="1"/>
          </p:cNvSpPr>
          <p:nvPr/>
        </p:nvSpPr>
        <p:spPr>
          <a:xfrm>
            <a:off x="0" y="196597"/>
            <a:ext cx="9159162" cy="6464998"/>
          </a:xfrm>
          <a:prstGeom prst="rect">
            <a:avLst/>
          </a:prstGeom>
          <a:noFill/>
          <a:ln w="0">
            <a:noFill/>
          </a:ln>
        </p:spPr>
        <p:txBody>
          <a:bodyPr wrap="none" lIns="0" tIns="0" rIns="0" bIns="0" anchor="t"/>
          <a:lstStyle/>
          <a:p>
            <a:pPr defTabSz="9213">
              <a:lnSpc>
                <a:spcPts val="2660"/>
              </a:lnSpc>
            </a:pPr>
            <a:endParaRPr lang="ko-KR" altLang="en-US" sz="574" dirty="0"/>
          </a:p>
          <a:p>
            <a:pPr defTabSz="9213">
              <a:lnSpc>
                <a:spcPts val="786"/>
              </a:lnSpc>
            </a:pPr>
            <a:r>
              <a:rPr lang="en-US" altLang="ko-KR" sz="574" dirty="0">
                <a:solidFill>
                  <a:srgbClr val="000000"/>
                </a:solidFill>
                <a:latin typeface="Arial"/>
              </a:rPr>
              <a:t>																													</a:t>
            </a:r>
            <a:r>
              <a:rPr lang="en-US" altLang="ko-KR" sz="779" dirty="0">
                <a:solidFill>
                  <a:srgbClr val="000000"/>
                </a:solidFill>
                <a:latin typeface="MS"/>
                <a:ea typeface="MS"/>
              </a:rPr>
              <a:t>２　ＰＰＰ手法導入検討終了（事業化済み）</a:t>
            </a:r>
            <a:endParaRPr lang="ko-KR" altLang="en-US" sz="779" dirty="0"/>
          </a:p>
          <a:p>
            <a:pPr defTabSz="9213">
              <a:lnSpc>
                <a:spcPts val="544"/>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（Ａ）優先的検討の対象となった場合にリスト公開される情報</a:t>
            </a:r>
            <a:r>
              <a:rPr lang="en-US" altLang="ko-KR" sz="574" dirty="0">
                <a:solidFill>
                  <a:srgbClr val="000000"/>
                </a:solidFill>
                <a:latin typeface="Arial"/>
                <a:ea typeface="Arial"/>
              </a:rPr>
              <a:t>																																																																																																																																																																																																																																																																		</a:t>
            </a:r>
            <a:r>
              <a:rPr lang="en-US" altLang="ko-KR" sz="477" dirty="0">
                <a:solidFill>
                  <a:srgbClr val="000000"/>
                </a:solidFill>
                <a:latin typeface="MS"/>
                <a:ea typeface="MS"/>
              </a:rPr>
              <a:t>（Ｂ）整備事業内容</a:t>
            </a:r>
            <a:endParaRPr lang="ko-KR" altLang="en-US" sz="477" dirty="0"/>
          </a:p>
          <a:p>
            <a:pPr defTabSz="9213">
              <a:lnSpc>
                <a:spcPts val="665"/>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477" dirty="0">
                <a:solidFill>
                  <a:srgbClr val="000000"/>
                </a:solidFill>
                <a:latin typeface="MS"/>
                <a:ea typeface="MS"/>
              </a:rPr>
              <a:t>事業規模</a:t>
            </a:r>
            <a:r>
              <a:rPr lang="en-US" altLang="ko-KR" sz="574" dirty="0">
                <a:solidFill>
                  <a:srgbClr val="000000"/>
                </a:solidFill>
                <a:latin typeface="Arial"/>
                <a:ea typeface="Arial"/>
              </a:rPr>
              <a:t>																																																																																																																																																																																																																																																																																																																																																																																																									</a:t>
            </a:r>
            <a:r>
              <a:rPr lang="en-US" altLang="ko-KR" sz="519" dirty="0">
                <a:solidFill>
                  <a:srgbClr val="000000"/>
                </a:solidFill>
                <a:latin typeface="MS"/>
                <a:ea typeface="MS"/>
              </a:rPr>
              <a:t>（Ｃ）進捗状況（2021.1時点）</a:t>
            </a:r>
            <a:endParaRPr lang="ko-KR" altLang="en-US" sz="519" dirty="0"/>
          </a:p>
          <a:p>
            <a:pPr defTabSz="9213">
              <a:lnSpc>
                <a:spcPts val="121"/>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a:t>
            </a:r>
            <a:r>
              <a:rPr lang="en-US" altLang="ko-KR" sz="574" dirty="0">
                <a:solidFill>
                  <a:srgbClr val="000000"/>
                </a:solidFill>
                <a:latin typeface="Arial"/>
                <a:ea typeface="Arial"/>
              </a:rPr>
              <a:t>																																				</a:t>
            </a:r>
            <a:r>
              <a:rPr lang="en-US" altLang="ko-KR" sz="477" dirty="0">
                <a:solidFill>
                  <a:srgbClr val="000000"/>
                </a:solidFill>
                <a:latin typeface="MS"/>
                <a:ea typeface="MS"/>
              </a:rPr>
              <a:t>事業名</a:t>
            </a:r>
            <a:r>
              <a:rPr lang="en-US" altLang="ko-KR" sz="574" dirty="0">
                <a:solidFill>
                  <a:srgbClr val="000000"/>
                </a:solidFill>
                <a:latin typeface="Arial"/>
                <a:ea typeface="Arial"/>
              </a:rPr>
              <a:t>																																																													</a:t>
            </a:r>
            <a:r>
              <a:rPr lang="en-US" altLang="ko-KR" sz="477" dirty="0">
                <a:solidFill>
                  <a:srgbClr val="000000"/>
                </a:solidFill>
                <a:latin typeface="MS"/>
                <a:ea typeface="MS"/>
              </a:rPr>
              <a:t>担当部署</a:t>
            </a:r>
            <a:r>
              <a:rPr lang="en-US" altLang="ko-KR" sz="574" dirty="0">
                <a:solidFill>
                  <a:srgbClr val="000000"/>
                </a:solidFill>
                <a:latin typeface="Arial"/>
                <a:ea typeface="Arial"/>
              </a:rPr>
              <a:t>																																																																									</a:t>
            </a:r>
            <a:r>
              <a:rPr lang="en-US" altLang="ko-KR" sz="477" dirty="0">
                <a:solidFill>
                  <a:srgbClr val="000000"/>
                </a:solidFill>
                <a:latin typeface="MS"/>
                <a:ea typeface="MS"/>
              </a:rPr>
              <a:t>概要</a:t>
            </a:r>
            <a:r>
              <a:rPr lang="en-US" altLang="ko-KR" sz="574" dirty="0">
                <a:solidFill>
                  <a:srgbClr val="000000"/>
                </a:solidFill>
                <a:latin typeface="Arial"/>
                <a:ea typeface="Arial"/>
              </a:rPr>
              <a:t>																																																																																																																																																																																																																																																				</a:t>
            </a:r>
            <a:r>
              <a:rPr lang="en-US" altLang="ko-KR" sz="477" dirty="0">
                <a:solidFill>
                  <a:srgbClr val="000000"/>
                </a:solidFill>
                <a:latin typeface="MS"/>
                <a:ea typeface="MS"/>
              </a:rPr>
              <a:t>事業形態</a:t>
            </a:r>
            <a:r>
              <a:rPr lang="en-US" altLang="ko-KR" sz="574" dirty="0">
                <a:solidFill>
                  <a:srgbClr val="000000"/>
                </a:solidFill>
                <a:latin typeface="Arial"/>
                <a:ea typeface="Arial"/>
              </a:rPr>
              <a:t>																														</a:t>
            </a:r>
            <a:r>
              <a:rPr lang="en-US" altLang="ko-KR" sz="477" dirty="0">
                <a:solidFill>
                  <a:srgbClr val="000000"/>
                </a:solidFill>
                <a:latin typeface="MS"/>
                <a:ea typeface="MS"/>
              </a:rPr>
              <a:t>実施時期</a:t>
            </a:r>
            <a:r>
              <a:rPr lang="en-US" altLang="ko-KR" sz="574" dirty="0">
                <a:solidFill>
                  <a:srgbClr val="000000"/>
                </a:solidFill>
                <a:latin typeface="Arial"/>
                <a:ea typeface="Arial"/>
              </a:rPr>
              <a:t>																																																																																</a:t>
            </a:r>
            <a:r>
              <a:rPr lang="en-US" altLang="ko-KR" sz="477" dirty="0">
                <a:solidFill>
                  <a:srgbClr val="000000"/>
                </a:solidFill>
                <a:latin typeface="MS"/>
                <a:ea typeface="MS"/>
              </a:rPr>
              <a:t>備考</a:t>
            </a:r>
            <a:endParaRPr lang="ko-KR" altLang="en-US" sz="477" dirty="0"/>
          </a:p>
          <a:p>
            <a:pPr defTabSz="9213">
              <a:lnSpc>
                <a:spcPts val="121"/>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面積</a:t>
            </a:r>
            <a:r>
              <a:rPr lang="en-US" altLang="ko-KR" sz="574" dirty="0">
                <a:solidFill>
                  <a:srgbClr val="000000"/>
                </a:solidFill>
                <a:latin typeface="Arial"/>
                <a:ea typeface="Arial"/>
              </a:rPr>
              <a:t>																																																								</a:t>
            </a:r>
            <a:r>
              <a:rPr lang="en-US" altLang="ko-KR" sz="477" dirty="0">
                <a:solidFill>
                  <a:srgbClr val="000000"/>
                </a:solidFill>
                <a:latin typeface="MS"/>
                <a:ea typeface="MS"/>
              </a:rPr>
              <a:t>事業費</a:t>
            </a:r>
            <a:endParaRPr lang="ko-KR" altLang="en-US" sz="477" dirty="0"/>
          </a:p>
          <a:p>
            <a:pPr defTabSz="9213">
              <a:lnSpc>
                <a:spcPts val="725"/>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市役所北側公有地に民間施設を</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建設することにより活用（貸付・売</a:t>
            </a:r>
            <a:r>
              <a:rPr lang="en-US" altLang="ko-KR" sz="574" dirty="0">
                <a:solidFill>
                  <a:srgbClr val="000000"/>
                </a:solidFill>
                <a:latin typeface="Arial"/>
                <a:ea typeface="Arial"/>
              </a:rPr>
              <a:t>																																																																																																																																																																																																																																																																																																																																																																																																																																																																						</a:t>
            </a:r>
            <a:r>
              <a:rPr lang="en-US" altLang="ko-KR" sz="519" dirty="0">
                <a:solidFill>
                  <a:srgbClr val="000000"/>
                </a:solidFill>
                <a:latin typeface="MS"/>
                <a:ea typeface="MS"/>
              </a:rPr>
              <a:t>・29.6月とやま地域プラットフォームにおけるサウンディング</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1市役所北側公有地活用事</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業</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ことで、事務効率の向上と公共施</a:t>
            </a:r>
            <a:r>
              <a:rPr lang="en-US" altLang="ko-KR" sz="574" dirty="0">
                <a:solidFill>
                  <a:srgbClr val="000000"/>
                </a:solidFill>
                <a:latin typeface="Arial"/>
                <a:ea typeface="Arial"/>
              </a:rPr>
              <a:t>																																																																																																																																																																																																																																																																																																																																																																																																																																																																						</a:t>
            </a:r>
            <a:r>
              <a:rPr lang="en-US" altLang="ko-KR" sz="519" dirty="0">
                <a:solidFill>
                  <a:srgbClr val="000000"/>
                </a:solidFill>
                <a:latin typeface="MS"/>
                <a:ea typeface="MS"/>
              </a:rPr>
              <a:t>・30.3月事業化公表→30.10事業者選定</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設の総量削減を図る。</a:t>
            </a:r>
            <a:endParaRPr lang="ko-KR" altLang="en-US" sz="519" dirty="0"/>
          </a:p>
          <a:p>
            <a:pPr defTabSz="9213">
              <a:lnSpc>
                <a:spcPts val="967"/>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市内4斎場のＰＦＩ等導入可能性調</a:t>
            </a:r>
            <a:r>
              <a:rPr lang="en-US" altLang="ko-KR" sz="574" dirty="0">
                <a:solidFill>
                  <a:srgbClr val="000000"/>
                </a:solidFill>
                <a:latin typeface="Arial"/>
                <a:ea typeface="Arial"/>
              </a:rPr>
              <a:t>																																																																																																																																																																																																																																																																																																																																																																																																																																																																				</a:t>
            </a:r>
            <a:r>
              <a:rPr lang="en-US" altLang="ko-KR" sz="519" dirty="0">
                <a:solidFill>
                  <a:srgbClr val="000000"/>
                </a:solidFill>
                <a:latin typeface="MS"/>
                <a:ea typeface="MS"/>
              </a:rPr>
              <a:t>・28年度から基本構想着手</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2斎場の環境整備</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（富山市斎場再整備事業）</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を導入した再整備を実施する。</a:t>
            </a:r>
            <a:r>
              <a:rPr lang="en-US" altLang="ko-KR" sz="574" dirty="0">
                <a:solidFill>
                  <a:srgbClr val="000000"/>
                </a:solidFill>
                <a:latin typeface="Arial"/>
                <a:ea typeface="Arial"/>
              </a:rPr>
              <a:t>																																																																																																																																																																																																																																																																																																																																																																																																																																																																													</a:t>
            </a:r>
            <a:r>
              <a:rPr lang="en-US" altLang="ko-KR" sz="519" dirty="0">
                <a:solidFill>
                  <a:srgbClr val="000000"/>
                </a:solidFill>
                <a:latin typeface="MS"/>
                <a:ea typeface="MS"/>
              </a:rPr>
              <a:t>・30年度実施方針、事業者選定</a:t>
            </a:r>
            <a:endParaRPr lang="ko-KR" altLang="en-US" sz="519" dirty="0"/>
          </a:p>
          <a:p>
            <a:pPr defTabSz="9213">
              <a:lnSpc>
                <a:spcPts val="1209"/>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・29年度基本構想着手</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3 中規模ホール整備事業</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・31年度実施方針公表、事業者選定</a:t>
            </a:r>
            <a:endParaRPr lang="ko-KR" altLang="en-US" sz="519" dirty="0"/>
          </a:p>
          <a:p>
            <a:pPr defTabSz="9213">
              <a:lnSpc>
                <a:spcPts val="1209"/>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・H30年度基本構想</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4大沢野行政サービスセン</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ター庁舎建替事業</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FF0000"/>
                </a:solidFill>
                <a:latin typeface="MS"/>
                <a:ea typeface="MS"/>
              </a:rPr>
              <a:t>・R2年度事業者公募</a:t>
            </a:r>
            <a:endParaRPr lang="ko-KR" altLang="en-US" sz="519" dirty="0"/>
          </a:p>
          <a:p>
            <a:pPr defTabSz="9213">
              <a:lnSpc>
                <a:spcPts val="907"/>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・H30年度基本構想</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5大山行政サービスセンター</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庁舎建替事業</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FF0000"/>
                </a:solidFill>
                <a:latin typeface="MS"/>
                <a:ea typeface="MS"/>
              </a:rPr>
              <a:t>・R2年度事業者公募</a:t>
            </a:r>
            <a:endParaRPr lang="ko-KR" altLang="en-US" sz="519" dirty="0"/>
          </a:p>
          <a:p>
            <a:pPr defTabSz="9213">
              <a:lnSpc>
                <a:spcPts val="786"/>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・29年度基本構想着手</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・29.8月検討委員会で説明（簡易な検討）を行ったが、結論には至</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今後の市場のあり方を含めた施</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6 卸売市場再整備計画</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（市場整備＋余剰地活用）</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・R1年度導入可能性調査（アドバイザリー業務委託）</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FF0000"/>
                </a:solidFill>
                <a:latin typeface="MS"/>
                <a:ea typeface="MS"/>
              </a:rPr>
              <a:t>・R2年度事業者公募</a:t>
            </a:r>
            <a:endParaRPr lang="ko-KR" altLang="en-US" sz="519" dirty="0"/>
          </a:p>
          <a:p>
            <a:pPr defTabSz="9213">
              <a:lnSpc>
                <a:spcPts val="16201"/>
              </a:lnSpc>
            </a:pPr>
            <a:endParaRPr lang="ko-KR" altLang="en-US" sz="574" dirty="0">
              <a:latin typeface="Arial"/>
              <a:ea typeface="Arial"/>
            </a:endParaRPr>
          </a:p>
          <a:p>
            <a:pPr defTabSz="9213">
              <a:lnSpc>
                <a:spcPts val="605"/>
              </a:lnSpc>
            </a:pPr>
            <a:r>
              <a:rPr lang="en-US" altLang="ko-KR" sz="574" dirty="0">
                <a:solidFill>
                  <a:srgbClr val="000000"/>
                </a:solidFill>
                <a:latin typeface="Arial"/>
                <a:ea typeface="Arial"/>
              </a:rPr>
              <a:t>																																																																																																																																																																																																																																																																																																																																																																																																																																																																																																													</a:t>
            </a:r>
            <a:r>
              <a:rPr lang="en-US" altLang="ko-KR" sz="604" dirty="0">
                <a:solidFill>
                  <a:srgbClr val="000000"/>
                </a:solidFill>
                <a:latin typeface="MS"/>
                <a:ea typeface="MS"/>
              </a:rPr>
              <a:t>2</a:t>
            </a:r>
            <a:endParaRPr lang="ko-KR" altLang="en-US" sz="604" dirty="0"/>
          </a:p>
        </p:txBody>
      </p:sp>
      <p:sp>
        <p:nvSpPr>
          <p:cNvPr id="2" name="Rect 3"/>
          <p:cNvSpPr>
            <a:spLocks noGrp="1" noChangeArrowheads="1"/>
          </p:cNvSpPr>
          <p:nvPr/>
        </p:nvSpPr>
        <p:spPr>
          <a:xfrm>
            <a:off x="5197562" y="1307427"/>
            <a:ext cx="3504832" cy="1210628"/>
          </a:xfrm>
          <a:prstGeom prst="rect">
            <a:avLst/>
          </a:prstGeom>
          <a:noFill/>
          <a:ln w="0">
            <a:noFill/>
          </a:ln>
        </p:spPr>
        <p:txBody>
          <a:bodyPr wrap="none" lIns="0" tIns="0" rIns="0" bIns="0" anchor="t"/>
          <a:lstStyle/>
          <a:p>
            <a:pPr defTabSz="9213">
              <a:lnSpc>
                <a:spcPts val="544"/>
              </a:lnSpc>
            </a:pPr>
            <a:r>
              <a:rPr lang="en-US" altLang="ko-KR" sz="574" dirty="0">
                <a:solidFill>
                  <a:srgbClr val="000000"/>
                </a:solidFill>
                <a:latin typeface="Arial"/>
              </a:rPr>
              <a:t>																																																																																																																																																																																																							</a:t>
            </a:r>
            <a:r>
              <a:rPr lang="en-US" altLang="ko-KR" sz="519" dirty="0">
                <a:solidFill>
                  <a:srgbClr val="000000"/>
                </a:solidFill>
                <a:latin typeface="MS"/>
                <a:ea typeface="MS"/>
              </a:rPr>
              <a:t>・29.8月検討委員会で説明（簡易な検討）</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477" dirty="0">
                <a:solidFill>
                  <a:srgbClr val="000000"/>
                </a:solidFill>
                <a:latin typeface="MS"/>
              </a:rPr>
              <a:t>H30</a:t>
            </a:r>
            <a:r>
              <a:rPr lang="en-US" altLang="ko-KR" sz="574" dirty="0">
                <a:solidFill>
                  <a:srgbClr val="000000"/>
                </a:solidFill>
                <a:latin typeface="Arial"/>
                <a:ea typeface="Arial"/>
              </a:rPr>
              <a:t>																																																																																																																																																																																												</a:t>
            </a:r>
            <a:r>
              <a:rPr lang="en-US" altLang="ko-KR" sz="519" dirty="0">
                <a:solidFill>
                  <a:srgbClr val="000000"/>
                </a:solidFill>
                <a:latin typeface="MS"/>
                <a:ea typeface="MS"/>
              </a:rPr>
              <a:t>・29.11月検討委員会付議（詳細な検討）</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・政策調整会議済</a:t>
            </a:r>
            <a:endParaRPr lang="ko-KR" altLang="en-US" sz="519" dirty="0"/>
          </a:p>
          <a:p>
            <a:pPr defTabSz="9213">
              <a:lnSpc>
                <a:spcPts val="677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・29.11月とやま地域プラットフォームにおけるサウンディング</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・30年度検討委員会付議</a:t>
            </a:r>
            <a:endParaRPr lang="ko-KR" altLang="en-US" sz="519" dirty="0"/>
          </a:p>
        </p:txBody>
      </p:sp>
      <p:sp>
        <p:nvSpPr>
          <p:cNvPr id="13" name="Rect 3"/>
          <p:cNvSpPr>
            <a:spLocks noGrp="1" noChangeArrowheads="1"/>
          </p:cNvSpPr>
          <p:nvPr/>
        </p:nvSpPr>
        <p:spPr>
          <a:xfrm>
            <a:off x="2890690" y="1346194"/>
            <a:ext cx="5422875" cy="2772852"/>
          </a:xfrm>
          <a:prstGeom prst="rect">
            <a:avLst/>
          </a:prstGeom>
          <a:noFill/>
          <a:ln w="0">
            <a:noFill/>
          </a:ln>
        </p:spPr>
        <p:txBody>
          <a:bodyPr wrap="none" lIns="0" tIns="0" rIns="0" bIns="0" anchor="t"/>
          <a:lstStyle/>
          <a:p>
            <a:pPr defTabSz="9213">
              <a:lnSpc>
                <a:spcPts val="484"/>
              </a:lnSpc>
            </a:pPr>
            <a:r>
              <a:rPr lang="en-US" altLang="ko-KR" sz="574" dirty="0">
                <a:solidFill>
                  <a:srgbClr val="000000"/>
                </a:solidFill>
                <a:latin typeface="Arial"/>
              </a:rPr>
              <a:t>																																																																					</a:t>
            </a:r>
            <a:r>
              <a:rPr lang="en-US" altLang="ko-KR" sz="477" dirty="0">
                <a:solidFill>
                  <a:srgbClr val="000000"/>
                </a:solidFill>
                <a:latin typeface="MS"/>
                <a:ea typeface="MS"/>
              </a:rPr>
              <a:t>2,577,000,000</a:t>
            </a:r>
            <a:endParaRPr lang="ko-KR" altLang="en-US" sz="477" dirty="0"/>
          </a:p>
          <a:p>
            <a:pPr defTabSz="9213">
              <a:lnSpc>
                <a:spcPts val="60"/>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（公共施設分）</a:t>
            </a:r>
            <a:endParaRPr lang="ko-KR" altLang="en-US" sz="477" dirty="0"/>
          </a:p>
          <a:p>
            <a:pPr defTabSz="9213">
              <a:lnSpc>
                <a:spcPts val="7375"/>
              </a:lnSpc>
            </a:pPr>
            <a:endParaRPr lang="ko-KR" altLang="en-US" sz="574" dirty="0">
              <a:latin typeface="Arial"/>
              <a:ea typeface="Arial"/>
            </a:endParaRPr>
          </a:p>
          <a:p>
            <a:pPr defTabSz="9213">
              <a:lnSpc>
                <a:spcPts val="484"/>
              </a:lnSpc>
            </a:pPr>
            <a:r>
              <a:rPr lang="en-US" altLang="ko-KR" sz="477" dirty="0">
                <a:solidFill>
                  <a:srgbClr val="000000"/>
                </a:solidFill>
                <a:latin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4,000.00</a:t>
            </a:r>
            <a:r>
              <a:rPr lang="en-US" altLang="ko-KR" sz="574" dirty="0">
                <a:solidFill>
                  <a:srgbClr val="000000"/>
                </a:solidFill>
                <a:latin typeface="Arial"/>
                <a:ea typeface="Arial"/>
              </a:rPr>
              <a:t>																	</a:t>
            </a:r>
            <a:r>
              <a:rPr lang="en-US" altLang="ko-KR" sz="477" dirty="0">
                <a:solidFill>
                  <a:srgbClr val="000000"/>
                </a:solidFill>
                <a:latin typeface="MS"/>
                <a:ea typeface="MS"/>
              </a:rPr>
              <a:t>6,986,000,000</a:t>
            </a:r>
            <a:r>
              <a:rPr lang="en-US" altLang="ko-KR" sz="574" dirty="0">
                <a:solidFill>
                  <a:srgbClr val="000000"/>
                </a:solidFill>
                <a:latin typeface="Arial"/>
                <a:ea typeface="Arial"/>
              </a:rPr>
              <a:t>																																																																			</a:t>
            </a:r>
            <a:r>
              <a:rPr lang="en-US" altLang="ko-KR" sz="477" dirty="0">
                <a:solidFill>
                  <a:srgbClr val="000000"/>
                </a:solidFill>
                <a:latin typeface="MS"/>
                <a:ea typeface="MS"/>
              </a:rPr>
              <a:t>PEI-BTO、土地売却</a:t>
            </a:r>
            <a:r>
              <a:rPr lang="en-US" altLang="ko-KR" sz="574" dirty="0">
                <a:solidFill>
                  <a:srgbClr val="000000"/>
                </a:solidFill>
                <a:latin typeface="Arial"/>
                <a:ea typeface="Arial"/>
              </a:rPr>
              <a:t>																			</a:t>
            </a:r>
            <a:r>
              <a:rPr lang="en-US" altLang="ko-KR" sz="477" dirty="0">
                <a:solidFill>
                  <a:srgbClr val="000000"/>
                </a:solidFill>
                <a:latin typeface="MS"/>
                <a:ea typeface="MS"/>
              </a:rPr>
              <a:t>R1</a:t>
            </a:r>
            <a:endParaRPr lang="ko-KR" altLang="en-US" sz="477" dirty="0"/>
          </a:p>
          <a:p>
            <a:pPr defTabSz="9213">
              <a:lnSpc>
                <a:spcPts val="3023"/>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第1次富山市公共施設マネジメントアクションプランにおけ</a:t>
            </a:r>
            <a:endParaRPr lang="ko-KR" altLang="en-US" sz="477" dirty="0"/>
          </a:p>
          <a:p>
            <a:pPr defTabSz="9213">
              <a:lnSpc>
                <a:spcPts val="60"/>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るリーディングプロジェクト</a:t>
            </a:r>
            <a:endParaRPr lang="ko-KR" altLang="en-US" sz="477" dirty="0"/>
          </a:p>
          <a:p>
            <a:pPr defTabSz="9213">
              <a:lnSpc>
                <a:spcPts val="2781"/>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第1次富山市公共施設マネジメントアクションプランにおけ</a:t>
            </a:r>
            <a:endParaRPr lang="ko-KR" altLang="en-US" sz="477" dirty="0"/>
          </a:p>
          <a:p>
            <a:pPr defTabSz="9213">
              <a:lnSpc>
                <a:spcPts val="60"/>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るリーディングプロジェクト</a:t>
            </a:r>
            <a:endParaRPr lang="ko-KR" altLang="en-US" sz="477" dirty="0"/>
          </a:p>
          <a:p>
            <a:pPr defTabSz="9213">
              <a:lnSpc>
                <a:spcPts val="3446"/>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・30.3月再整備構想策定</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477" dirty="0">
                <a:solidFill>
                  <a:srgbClr val="000000"/>
                </a:solidFill>
                <a:latin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53,785.00</a:t>
            </a:r>
            <a:r>
              <a:rPr lang="en-US" altLang="ko-KR" sz="574" dirty="0">
                <a:solidFill>
                  <a:srgbClr val="000000"/>
                </a:solidFill>
                <a:latin typeface="Arial"/>
                <a:ea typeface="Arial"/>
              </a:rPr>
              <a:t>														</a:t>
            </a:r>
            <a:r>
              <a:rPr lang="en-US" altLang="ko-KR" sz="477" dirty="0">
                <a:solidFill>
                  <a:srgbClr val="000000"/>
                </a:solidFill>
                <a:latin typeface="MS"/>
                <a:ea typeface="MS"/>
              </a:rPr>
              <a:t>12,416,790,000</a:t>
            </a:r>
            <a:r>
              <a:rPr lang="en-US" altLang="ko-KR" sz="574" dirty="0">
                <a:solidFill>
                  <a:srgbClr val="000000"/>
                </a:solidFill>
                <a:latin typeface="Arial"/>
                <a:ea typeface="Arial"/>
              </a:rPr>
              <a:t>																																																																</a:t>
            </a:r>
            <a:r>
              <a:rPr lang="en-US" altLang="ko-KR" sz="477" dirty="0">
                <a:solidFill>
                  <a:srgbClr val="000000"/>
                </a:solidFill>
                <a:latin typeface="MS"/>
                <a:ea typeface="MS"/>
              </a:rPr>
              <a:t>リース方式</a:t>
            </a:r>
            <a:r>
              <a:rPr lang="en-US" altLang="ko-KR" sz="574" dirty="0">
                <a:solidFill>
                  <a:srgbClr val="000000"/>
                </a:solidFill>
                <a:latin typeface="Arial"/>
                <a:ea typeface="Arial"/>
              </a:rPr>
              <a:t>																																													</a:t>
            </a:r>
            <a:r>
              <a:rPr lang="en-US" altLang="ko-KR" sz="477" dirty="0">
                <a:solidFill>
                  <a:srgbClr val="000000"/>
                </a:solidFill>
                <a:latin typeface="MS"/>
                <a:ea typeface="MS"/>
              </a:rPr>
              <a:t>R2</a:t>
            </a:r>
            <a:r>
              <a:rPr lang="en-US" altLang="ko-KR" sz="574" dirty="0">
                <a:solidFill>
                  <a:srgbClr val="000000"/>
                </a:solidFill>
                <a:latin typeface="Arial"/>
                <a:ea typeface="Arial"/>
              </a:rPr>
              <a:t>																																																																																																																																																																																																</a:t>
            </a:r>
            <a:r>
              <a:rPr lang="en-US" altLang="ko-KR" sz="519" dirty="0">
                <a:solidFill>
                  <a:srgbClr val="000000"/>
                </a:solidFill>
                <a:latin typeface="MS"/>
                <a:ea typeface="MS"/>
              </a:rPr>
              <a:t>・30.7月検討委員会にて現地視察とヒアリング</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・31.2月検討委員会付議</a:t>
            </a:r>
            <a:endParaRPr lang="ko-KR" altLang="en-US" sz="519" dirty="0"/>
          </a:p>
        </p:txBody>
      </p:sp>
      <p:sp>
        <p:nvSpPr>
          <p:cNvPr id="14" name="Rect 3"/>
          <p:cNvSpPr>
            <a:spLocks noGrp="1" noChangeArrowheads="1"/>
          </p:cNvSpPr>
          <p:nvPr/>
        </p:nvSpPr>
        <p:spPr>
          <a:xfrm>
            <a:off x="1177234" y="892881"/>
            <a:ext cx="7281806" cy="3299862"/>
          </a:xfrm>
          <a:prstGeom prst="rect">
            <a:avLst/>
          </a:prstGeom>
          <a:noFill/>
          <a:ln w="0">
            <a:noFill/>
          </a:ln>
        </p:spPr>
        <p:txBody>
          <a:bodyPr wrap="none" lIns="0" tIns="0" rIns="0" bIns="0" anchor="t"/>
          <a:lstStyle/>
          <a:p>
            <a:pPr defTabSz="9213">
              <a:lnSpc>
                <a:spcPts val="484"/>
              </a:lnSpc>
            </a:pPr>
            <a:r>
              <a:rPr lang="en-US" altLang="ko-KR" sz="574" dirty="0">
                <a:solidFill>
                  <a:srgbClr val="000000"/>
                </a:solidFill>
                <a:latin typeface="Arial"/>
              </a:rPr>
              <a:t>																																																																																																																																																																																										</a:t>
            </a:r>
            <a:r>
              <a:rPr lang="en-US" altLang="ko-KR" sz="477" dirty="0">
                <a:solidFill>
                  <a:srgbClr val="000000"/>
                </a:solidFill>
                <a:latin typeface="MS"/>
                <a:ea typeface="MS"/>
              </a:rPr>
              <a:t>建設等の</a:t>
            </a:r>
            <a:endParaRPr lang="ko-KR" altLang="en-US" sz="477" dirty="0"/>
          </a:p>
          <a:p>
            <a:pPr defTabSz="9213">
              <a:lnSpc>
                <a:spcPts val="60"/>
              </a:lnSpc>
            </a:pPr>
            <a:endParaRPr lang="ko-KR" altLang="en-US" sz="574" dirty="0">
              <a:latin typeface="Arial"/>
              <a:ea typeface="Arial"/>
            </a:endParaRPr>
          </a:p>
          <a:p>
            <a:pPr defTabSz="9213">
              <a:lnSpc>
                <a:spcPts val="484"/>
              </a:lnSpc>
            </a:pPr>
            <a:r>
              <a:rPr lang="en-US" altLang="ko-KR" sz="574" dirty="0">
                <a:solidFill>
                  <a:srgbClr val="000000"/>
                </a:solidFill>
                <a:latin typeface="Arial"/>
                <a:ea typeface="Arial"/>
              </a:rPr>
              <a:t>																																																																																																																																																																																													</a:t>
            </a:r>
            <a:r>
              <a:rPr lang="en-US" altLang="ko-KR" sz="477" dirty="0">
                <a:solidFill>
                  <a:srgbClr val="000000"/>
                </a:solidFill>
                <a:latin typeface="MS"/>
                <a:ea typeface="MS"/>
              </a:rPr>
              <a:t>可能性</a:t>
            </a:r>
            <a:endParaRPr lang="ko-KR" altLang="en-US" sz="477" dirty="0"/>
          </a:p>
          <a:p>
            <a:pPr defTabSz="9213">
              <a:lnSpc>
                <a:spcPts val="2237"/>
              </a:lnSpc>
            </a:pPr>
            <a:endParaRPr lang="ko-KR" altLang="en-US" sz="574" dirty="0">
              <a:latin typeface="Arial"/>
              <a:ea typeface="Arial"/>
            </a:endParaRPr>
          </a:p>
          <a:p>
            <a:pPr defTabSz="9213">
              <a:lnSpc>
                <a:spcPts val="544"/>
              </a:lnSpc>
            </a:pPr>
            <a:r>
              <a:rPr lang="en-US" altLang="ko-KR" sz="519" dirty="0">
                <a:solidFill>
                  <a:srgbClr val="000000"/>
                </a:solidFill>
                <a:latin typeface="MS"/>
              </a:rPr>
              <a:t>企画管理部　企画調整課</a:t>
            </a:r>
            <a:r>
              <a:rPr lang="en-US" altLang="ko-KR" sz="574" dirty="0">
                <a:solidFill>
                  <a:srgbClr val="000000"/>
                </a:solidFill>
                <a:latin typeface="Arial"/>
                <a:ea typeface="Arial"/>
              </a:rPr>
              <a:t>				</a:t>
            </a:r>
            <a:r>
              <a:rPr lang="en-US" altLang="ko-KR" sz="519" dirty="0">
                <a:solidFill>
                  <a:srgbClr val="000000"/>
                </a:solidFill>
                <a:latin typeface="MS"/>
                <a:ea typeface="MS"/>
              </a:rPr>
              <a:t>却）を図るとともに、教育関係機関</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（財務部　管財課）</a:t>
            </a:r>
            <a:r>
              <a:rPr lang="en-US" altLang="ko-KR" sz="574" dirty="0">
                <a:solidFill>
                  <a:srgbClr val="000000"/>
                </a:solidFill>
                <a:latin typeface="Arial"/>
                <a:ea typeface="Arial"/>
              </a:rPr>
              <a:t>																										</a:t>
            </a:r>
            <a:r>
              <a:rPr lang="en-US" altLang="ko-KR" sz="519" dirty="0">
                <a:solidFill>
                  <a:srgbClr val="000000"/>
                </a:solidFill>
                <a:latin typeface="MS"/>
                <a:ea typeface="MS"/>
              </a:rPr>
              <a:t>（教育委員会事務局、教育セン</a:t>
            </a:r>
            <a:r>
              <a:rPr lang="en-US" altLang="ko-KR" sz="574" dirty="0">
                <a:solidFill>
                  <a:srgbClr val="000000"/>
                </a:solidFill>
                <a:latin typeface="Arial"/>
                <a:ea typeface="Arial"/>
              </a:rPr>
              <a:t>											</a:t>
            </a:r>
            <a:r>
              <a:rPr lang="en-US" altLang="ko-KR" sz="477" dirty="0">
                <a:solidFill>
                  <a:srgbClr val="000000"/>
                </a:solidFill>
                <a:latin typeface="MS"/>
                <a:ea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1,500.00</a:t>
            </a:r>
            <a:r>
              <a:rPr lang="en-US" altLang="ko-KR" sz="574" dirty="0">
                <a:solidFill>
                  <a:srgbClr val="000000"/>
                </a:solidFill>
                <a:latin typeface="Arial"/>
                <a:ea typeface="Arial"/>
              </a:rPr>
              <a:t>																																																																																																																										</a:t>
            </a:r>
            <a:r>
              <a:rPr lang="en-US" altLang="ko-KR" sz="477" dirty="0">
                <a:solidFill>
                  <a:srgbClr val="000000"/>
                </a:solidFill>
                <a:latin typeface="MS"/>
                <a:ea typeface="MS"/>
              </a:rPr>
              <a:t>定期借家、土地売却</a:t>
            </a:r>
            <a:endParaRPr lang="ko-KR" altLang="en-US" sz="477"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（教育委員会事務局)</a:t>
            </a:r>
            <a:r>
              <a:rPr lang="en-US" altLang="ko-KR" sz="574" dirty="0">
                <a:solidFill>
                  <a:srgbClr val="000000"/>
                </a:solidFill>
                <a:latin typeface="Arial"/>
                <a:ea typeface="Arial"/>
              </a:rPr>
              <a:t>																		</a:t>
            </a:r>
            <a:r>
              <a:rPr lang="en-US" altLang="ko-KR" sz="519" dirty="0">
                <a:solidFill>
                  <a:srgbClr val="000000"/>
                </a:solidFill>
                <a:latin typeface="MS"/>
                <a:ea typeface="MS"/>
              </a:rPr>
              <a:t>ター）を集約し同施設に入居する</a:t>
            </a:r>
            <a:endParaRPr lang="ko-KR" altLang="en-US" sz="519" dirty="0"/>
          </a:p>
          <a:p>
            <a:pPr defTabSz="9213">
              <a:lnSpc>
                <a:spcPts val="26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査を踏まえ、市内斎場の環境整</a:t>
            </a:r>
            <a:r>
              <a:rPr lang="en-US" altLang="ko-KR" sz="574" dirty="0">
                <a:solidFill>
                  <a:srgbClr val="000000"/>
                </a:solidFill>
                <a:latin typeface="Arial"/>
                <a:ea typeface="Arial"/>
              </a:rPr>
              <a:t>																																																																																																																																																																																																																																																																																																																																																																																																																																																																										</a:t>
            </a:r>
            <a:r>
              <a:rPr lang="en-US" altLang="ko-KR" sz="519" dirty="0">
                <a:solidFill>
                  <a:srgbClr val="000000"/>
                </a:solidFill>
                <a:latin typeface="MS"/>
                <a:ea typeface="MS"/>
              </a:rPr>
              <a:t>・29.8月検討委員会で説明（簡易な検討）</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環境部　環境保全課</a:t>
            </a:r>
            <a:r>
              <a:rPr lang="en-US" altLang="ko-KR" sz="574" dirty="0">
                <a:solidFill>
                  <a:srgbClr val="000000"/>
                </a:solidFill>
                <a:latin typeface="Arial"/>
                <a:ea typeface="Arial"/>
              </a:rPr>
              <a:t>																			</a:t>
            </a:r>
            <a:r>
              <a:rPr lang="en-US" altLang="ko-KR" sz="519" dirty="0">
                <a:solidFill>
                  <a:srgbClr val="000000"/>
                </a:solidFill>
                <a:latin typeface="MS"/>
                <a:ea typeface="MS"/>
              </a:rPr>
              <a:t>備を進める。著しく老朽化が進む</a:t>
            </a:r>
            <a:r>
              <a:rPr lang="en-US" altLang="ko-KR" sz="574" dirty="0">
                <a:solidFill>
                  <a:srgbClr val="000000"/>
                </a:solidFill>
                <a:latin typeface="Arial"/>
                <a:ea typeface="Arial"/>
              </a:rPr>
              <a:t>					</a:t>
            </a:r>
            <a:r>
              <a:rPr lang="en-US" altLang="ko-KR" sz="477" dirty="0">
                <a:solidFill>
                  <a:srgbClr val="000000"/>
                </a:solidFill>
                <a:latin typeface="MS"/>
                <a:ea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3,320.00</a:t>
            </a:r>
            <a:r>
              <a:rPr lang="en-US" altLang="ko-KR" sz="574" dirty="0">
                <a:solidFill>
                  <a:srgbClr val="000000"/>
                </a:solidFill>
                <a:latin typeface="Arial"/>
                <a:ea typeface="Arial"/>
              </a:rPr>
              <a:t>																	</a:t>
            </a:r>
            <a:r>
              <a:rPr lang="en-US" altLang="ko-KR" sz="477" dirty="0">
                <a:solidFill>
                  <a:srgbClr val="000000"/>
                </a:solidFill>
                <a:latin typeface="MS"/>
                <a:ea typeface="MS"/>
              </a:rPr>
              <a:t>6,714,000,000</a:t>
            </a:r>
            <a:r>
              <a:rPr lang="en-US" altLang="ko-KR" sz="574" dirty="0">
                <a:solidFill>
                  <a:srgbClr val="000000"/>
                </a:solidFill>
                <a:latin typeface="Arial"/>
                <a:ea typeface="Arial"/>
              </a:rPr>
              <a:t>																																																																			</a:t>
            </a:r>
            <a:r>
              <a:rPr lang="en-US" altLang="ko-KR" sz="477" dirty="0">
                <a:solidFill>
                  <a:srgbClr val="000000"/>
                </a:solidFill>
                <a:latin typeface="MS"/>
                <a:ea typeface="MS"/>
              </a:rPr>
              <a:t>PEI-BTO</a:t>
            </a:r>
            <a:r>
              <a:rPr lang="en-US" altLang="ko-KR" sz="574" dirty="0">
                <a:solidFill>
                  <a:srgbClr val="000000"/>
                </a:solidFill>
                <a:latin typeface="Arial"/>
                <a:ea typeface="Arial"/>
              </a:rPr>
              <a:t>																																																		</a:t>
            </a:r>
            <a:r>
              <a:rPr lang="en-US" altLang="ko-KR" sz="477" dirty="0">
                <a:solidFill>
                  <a:srgbClr val="000000"/>
                </a:solidFill>
                <a:latin typeface="MS"/>
                <a:ea typeface="MS"/>
              </a:rPr>
              <a:t>H30</a:t>
            </a:r>
            <a:r>
              <a:rPr lang="en-US" altLang="ko-KR" sz="574" dirty="0">
                <a:solidFill>
                  <a:srgbClr val="000000"/>
                </a:solidFill>
                <a:latin typeface="Arial"/>
                <a:ea typeface="Arial"/>
              </a:rPr>
              <a:t>																																																																																																																																																																																												</a:t>
            </a:r>
            <a:r>
              <a:rPr lang="en-US" altLang="ko-KR" sz="519" dirty="0">
                <a:solidFill>
                  <a:srgbClr val="000000"/>
                </a:solidFill>
                <a:latin typeface="MS"/>
                <a:ea typeface="MS"/>
              </a:rPr>
              <a:t>・29.11月検討委員会付議（詳細な検討）</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富山市斎場については、PFI手法</a:t>
            </a:r>
            <a:r>
              <a:rPr lang="en-US" altLang="ko-KR" sz="574" dirty="0">
                <a:solidFill>
                  <a:srgbClr val="000000"/>
                </a:solidFill>
                <a:latin typeface="Arial"/>
                <a:ea typeface="Arial"/>
              </a:rPr>
              <a:t>																																																																																																																																																																																																																																																																																																																																																																																																																																																																						</a:t>
            </a:r>
            <a:r>
              <a:rPr lang="en-US" altLang="ko-KR" sz="519" dirty="0">
                <a:solidFill>
                  <a:srgbClr val="000000"/>
                </a:solidFill>
                <a:latin typeface="MS"/>
                <a:ea typeface="MS"/>
              </a:rPr>
              <a:t>・政策調整会議済</a:t>
            </a:r>
            <a:endParaRPr lang="ko-KR" altLang="en-US" sz="519" dirty="0"/>
          </a:p>
          <a:p>
            <a:pPr defTabSz="9213">
              <a:lnSpc>
                <a:spcPts val="2358"/>
              </a:lnSpc>
            </a:pPr>
            <a:endParaRPr lang="ko-KR" altLang="en-US" sz="574" dirty="0">
              <a:latin typeface="Arial"/>
              <a:ea typeface="Arial"/>
            </a:endParaRPr>
          </a:p>
          <a:p>
            <a:pPr defTabSz="9213">
              <a:lnSpc>
                <a:spcPts val="544"/>
              </a:lnSpc>
            </a:pPr>
            <a:r>
              <a:rPr lang="en-US" altLang="ko-KR" sz="519" dirty="0">
                <a:solidFill>
                  <a:srgbClr val="000000"/>
                </a:solidFill>
                <a:latin typeface="MS"/>
              </a:rPr>
              <a:t>企画管理部　文化国際課中規模ホールの整備について検</a:t>
            </a:r>
            <a:endParaRPr lang="ko-KR" altLang="en-US" sz="519" dirty="0"/>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討する。</a:t>
            </a:r>
            <a:endParaRPr lang="ko-KR" altLang="en-US" sz="519" dirty="0"/>
          </a:p>
          <a:p>
            <a:pPr defTabSz="9213">
              <a:lnSpc>
                <a:spcPts val="2358"/>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老朽化した庁舎の建替えに合わ</a:t>
            </a:r>
            <a:r>
              <a:rPr lang="en-US" altLang="ko-KR" sz="574" dirty="0">
                <a:solidFill>
                  <a:srgbClr val="000000"/>
                </a:solidFill>
                <a:latin typeface="Arial"/>
                <a:ea typeface="Arial"/>
              </a:rPr>
              <a:t>																																																																																																																																																																																																																																																																																																																																																																																																																																																																									</a:t>
            </a:r>
            <a:r>
              <a:rPr lang="en-US" altLang="ko-KR" sz="519" dirty="0">
                <a:solidFill>
                  <a:srgbClr val="000000"/>
                </a:solidFill>
                <a:latin typeface="MS"/>
                <a:ea typeface="MS"/>
              </a:rPr>
              <a:t>・R1年度基本計画、導入可能性調査</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企画管理部　行政経営課</a:t>
            </a:r>
            <a:r>
              <a:rPr lang="en-US" altLang="ko-KR" sz="574" dirty="0">
                <a:solidFill>
                  <a:srgbClr val="000000"/>
                </a:solidFill>
                <a:latin typeface="Arial"/>
                <a:ea typeface="Arial"/>
              </a:rPr>
              <a:t>				</a:t>
            </a:r>
            <a:r>
              <a:rPr lang="en-US" altLang="ko-KR" sz="519" dirty="0">
                <a:solidFill>
                  <a:srgbClr val="000000"/>
                </a:solidFill>
                <a:latin typeface="MS"/>
                <a:ea typeface="MS"/>
              </a:rPr>
              <a:t>せ、周辺の公共施設の機能も取</a:t>
            </a:r>
            <a:r>
              <a:rPr lang="en-US" altLang="ko-KR" sz="574" dirty="0">
                <a:solidFill>
                  <a:srgbClr val="000000"/>
                </a:solidFill>
                <a:latin typeface="Arial"/>
                <a:ea typeface="Arial"/>
              </a:rPr>
              <a:t>							</a:t>
            </a:r>
            <a:r>
              <a:rPr lang="en-US" altLang="ko-KR" sz="477" dirty="0">
                <a:solidFill>
                  <a:srgbClr val="000000"/>
                </a:solidFill>
                <a:latin typeface="MS"/>
                <a:ea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3,260.00</a:t>
            </a:r>
            <a:r>
              <a:rPr lang="en-US" altLang="ko-KR" sz="574" dirty="0">
                <a:solidFill>
                  <a:srgbClr val="000000"/>
                </a:solidFill>
                <a:latin typeface="Arial"/>
                <a:ea typeface="Arial"/>
              </a:rPr>
              <a:t>																	</a:t>
            </a:r>
            <a:r>
              <a:rPr lang="en-US" altLang="ko-KR" sz="477" dirty="0">
                <a:solidFill>
                  <a:srgbClr val="000000"/>
                </a:solidFill>
                <a:latin typeface="MS"/>
                <a:ea typeface="MS"/>
              </a:rPr>
              <a:t>3,587,000,000</a:t>
            </a:r>
            <a:r>
              <a:rPr lang="en-US" altLang="ko-KR" sz="574" dirty="0">
                <a:solidFill>
                  <a:srgbClr val="000000"/>
                </a:solidFill>
                <a:latin typeface="Arial"/>
                <a:ea typeface="Arial"/>
              </a:rPr>
              <a:t>																																																																			</a:t>
            </a:r>
            <a:r>
              <a:rPr lang="en-US" altLang="ko-KR" sz="477" dirty="0">
                <a:solidFill>
                  <a:srgbClr val="000000"/>
                </a:solidFill>
                <a:latin typeface="MS"/>
                <a:ea typeface="MS"/>
              </a:rPr>
              <a:t>PEI-BTO</a:t>
            </a:r>
            <a:r>
              <a:rPr lang="en-US" altLang="ko-KR" sz="574" dirty="0">
                <a:solidFill>
                  <a:srgbClr val="000000"/>
                </a:solidFill>
                <a:latin typeface="Arial"/>
                <a:ea typeface="Arial"/>
              </a:rPr>
              <a:t>																																																		</a:t>
            </a:r>
            <a:r>
              <a:rPr lang="en-US" altLang="ko-KR" sz="477" dirty="0">
                <a:solidFill>
                  <a:srgbClr val="000000"/>
                </a:solidFill>
                <a:latin typeface="MS"/>
                <a:ea typeface="MS"/>
              </a:rPr>
              <a:t>R2</a:t>
            </a:r>
            <a:r>
              <a:rPr lang="en-US" altLang="ko-KR" sz="574" dirty="0">
                <a:solidFill>
                  <a:srgbClr val="000000"/>
                </a:solidFill>
                <a:latin typeface="Arial"/>
                <a:ea typeface="Arial"/>
              </a:rPr>
              <a:t>																																																																																																																																																																																																</a:t>
            </a:r>
            <a:r>
              <a:rPr lang="en-US" altLang="ko-KR" sz="519" dirty="0">
                <a:solidFill>
                  <a:srgbClr val="000000"/>
                </a:solidFill>
                <a:latin typeface="MS"/>
                <a:ea typeface="MS"/>
              </a:rPr>
              <a:t>・R1.6月検討委員会付議及び現地視察</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り入れた再編整備を行う。</a:t>
            </a:r>
            <a:r>
              <a:rPr lang="en-US" altLang="ko-KR" sz="574" dirty="0">
                <a:solidFill>
                  <a:srgbClr val="000000"/>
                </a:solidFill>
                <a:latin typeface="Arial"/>
                <a:ea typeface="Arial"/>
              </a:rPr>
              <a:t>																																																																																																																																																																																																																																																																																																																																																																																																																																																																																											</a:t>
            </a:r>
            <a:r>
              <a:rPr lang="en-US" altLang="ko-KR" sz="519" dirty="0">
                <a:solidFill>
                  <a:srgbClr val="000000"/>
                </a:solidFill>
                <a:latin typeface="MS"/>
                <a:ea typeface="MS"/>
              </a:rPr>
              <a:t>・R1.11月検討委員会付議</a:t>
            </a:r>
            <a:endParaRPr lang="ko-KR" altLang="en-US" sz="519" dirty="0"/>
          </a:p>
          <a:p>
            <a:pPr defTabSz="9213">
              <a:lnSpc>
                <a:spcPts val="2116"/>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老朽化した庁舎の建替えに合わ</a:t>
            </a:r>
            <a:r>
              <a:rPr lang="en-US" altLang="ko-KR" sz="574" dirty="0">
                <a:solidFill>
                  <a:srgbClr val="000000"/>
                </a:solidFill>
                <a:latin typeface="Arial"/>
                <a:ea typeface="Arial"/>
              </a:rPr>
              <a:t>																																																																																																																																																																																																																																																																																																																																																																																																																																																																									</a:t>
            </a:r>
            <a:r>
              <a:rPr lang="en-US" altLang="ko-KR" sz="519" dirty="0">
                <a:solidFill>
                  <a:srgbClr val="000000"/>
                </a:solidFill>
                <a:latin typeface="MS"/>
                <a:ea typeface="MS"/>
              </a:rPr>
              <a:t>・R1年度基本計画、導入可能性調査</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企画管理部　行政経営課</a:t>
            </a:r>
            <a:r>
              <a:rPr lang="en-US" altLang="ko-KR" sz="574" dirty="0">
                <a:solidFill>
                  <a:srgbClr val="000000"/>
                </a:solidFill>
                <a:latin typeface="Arial"/>
                <a:ea typeface="Arial"/>
              </a:rPr>
              <a:t>				</a:t>
            </a:r>
            <a:r>
              <a:rPr lang="en-US" altLang="ko-KR" sz="519" dirty="0">
                <a:solidFill>
                  <a:srgbClr val="000000"/>
                </a:solidFill>
                <a:latin typeface="MS"/>
                <a:ea typeface="MS"/>
              </a:rPr>
              <a:t>せ、周辺の公共施設の機能も取</a:t>
            </a:r>
            <a:r>
              <a:rPr lang="en-US" altLang="ko-KR" sz="574" dirty="0">
                <a:solidFill>
                  <a:srgbClr val="000000"/>
                </a:solidFill>
                <a:latin typeface="Arial"/>
                <a:ea typeface="Arial"/>
              </a:rPr>
              <a:t>							</a:t>
            </a:r>
            <a:r>
              <a:rPr lang="en-US" altLang="ko-KR" sz="477" dirty="0">
                <a:solidFill>
                  <a:srgbClr val="000000"/>
                </a:solidFill>
                <a:latin typeface="MS"/>
                <a:ea typeface="MS"/>
              </a:rPr>
              <a:t>有</a:t>
            </a:r>
            <a:r>
              <a:rPr lang="en-US" altLang="ko-KR" sz="574" dirty="0">
                <a:solidFill>
                  <a:srgbClr val="000000"/>
                </a:solidFill>
                <a:latin typeface="Arial"/>
                <a:ea typeface="Arial"/>
              </a:rPr>
              <a:t>																							</a:t>
            </a:r>
            <a:r>
              <a:rPr lang="en-US" altLang="ko-KR" sz="477" dirty="0">
                <a:solidFill>
                  <a:srgbClr val="000000"/>
                </a:solidFill>
                <a:latin typeface="MS"/>
                <a:ea typeface="MS"/>
              </a:rPr>
              <a:t>2,230.00</a:t>
            </a:r>
            <a:r>
              <a:rPr lang="en-US" altLang="ko-KR" sz="574" dirty="0">
                <a:solidFill>
                  <a:srgbClr val="000000"/>
                </a:solidFill>
                <a:latin typeface="Arial"/>
                <a:ea typeface="Arial"/>
              </a:rPr>
              <a:t>																	</a:t>
            </a:r>
            <a:r>
              <a:rPr lang="en-US" altLang="ko-KR" sz="477" dirty="0">
                <a:solidFill>
                  <a:srgbClr val="000000"/>
                </a:solidFill>
                <a:latin typeface="MS"/>
                <a:ea typeface="MS"/>
              </a:rPr>
              <a:t>2,127,000,000</a:t>
            </a:r>
            <a:r>
              <a:rPr lang="en-US" altLang="ko-KR" sz="574" dirty="0">
                <a:solidFill>
                  <a:srgbClr val="000000"/>
                </a:solidFill>
                <a:latin typeface="Arial"/>
                <a:ea typeface="Arial"/>
              </a:rPr>
              <a:t>																																																																			</a:t>
            </a:r>
            <a:r>
              <a:rPr lang="en-US" altLang="ko-KR" sz="477" dirty="0">
                <a:solidFill>
                  <a:srgbClr val="000000"/>
                </a:solidFill>
                <a:latin typeface="MS"/>
                <a:ea typeface="MS"/>
              </a:rPr>
              <a:t>PEI-BTO</a:t>
            </a:r>
            <a:r>
              <a:rPr lang="en-US" altLang="ko-KR" sz="574" dirty="0">
                <a:solidFill>
                  <a:srgbClr val="000000"/>
                </a:solidFill>
                <a:latin typeface="Arial"/>
                <a:ea typeface="Arial"/>
              </a:rPr>
              <a:t>																																																		</a:t>
            </a:r>
            <a:r>
              <a:rPr lang="en-US" altLang="ko-KR" sz="477" dirty="0">
                <a:solidFill>
                  <a:srgbClr val="000000"/>
                </a:solidFill>
                <a:latin typeface="MS"/>
                <a:ea typeface="MS"/>
              </a:rPr>
              <a:t>R2</a:t>
            </a:r>
            <a:r>
              <a:rPr lang="en-US" altLang="ko-KR" sz="574" dirty="0">
                <a:solidFill>
                  <a:srgbClr val="000000"/>
                </a:solidFill>
                <a:latin typeface="Arial"/>
                <a:ea typeface="Arial"/>
              </a:rPr>
              <a:t>																																																																																																																																																																																																</a:t>
            </a:r>
            <a:r>
              <a:rPr lang="en-US" altLang="ko-KR" sz="519" dirty="0">
                <a:solidFill>
                  <a:srgbClr val="000000"/>
                </a:solidFill>
                <a:latin typeface="MS"/>
                <a:ea typeface="MS"/>
              </a:rPr>
              <a:t>・R1.6月検討委員会付議</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り入れた再編整備を行う。</a:t>
            </a:r>
            <a:r>
              <a:rPr lang="en-US" altLang="ko-KR" sz="574" dirty="0">
                <a:solidFill>
                  <a:srgbClr val="000000"/>
                </a:solidFill>
                <a:latin typeface="Arial"/>
                <a:ea typeface="Arial"/>
              </a:rPr>
              <a:t>																																																																																																																																																																																																																																																																																																																																																																																																																																																																																											</a:t>
            </a:r>
            <a:r>
              <a:rPr lang="en-US" altLang="ko-KR" sz="519" dirty="0">
                <a:solidFill>
                  <a:srgbClr val="000000"/>
                </a:solidFill>
                <a:latin typeface="MS"/>
                <a:ea typeface="MS"/>
              </a:rPr>
              <a:t>・R1.11月検討委員会付議</a:t>
            </a:r>
            <a:endParaRPr lang="ko-KR" altLang="en-US" sz="519" dirty="0"/>
          </a:p>
          <a:p>
            <a:pPr defTabSz="9213">
              <a:lnSpc>
                <a:spcPts val="2539"/>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らず。※余剰地の活用方法を含めた再検討が必要</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19" dirty="0">
                <a:solidFill>
                  <a:srgbClr val="000000"/>
                </a:solidFill>
                <a:latin typeface="MS"/>
              </a:rPr>
              <a:t>農林水産部　地方卸売市</a:t>
            </a:r>
            <a:r>
              <a:rPr lang="en-US" altLang="ko-KR" sz="574" dirty="0">
                <a:solidFill>
                  <a:srgbClr val="000000"/>
                </a:solidFill>
                <a:latin typeface="Arial"/>
                <a:ea typeface="Arial"/>
              </a:rPr>
              <a:t>				</a:t>
            </a:r>
            <a:r>
              <a:rPr lang="en-US" altLang="ko-KR" sz="519" dirty="0">
                <a:solidFill>
                  <a:srgbClr val="000000"/>
                </a:solidFill>
                <a:latin typeface="MS"/>
                <a:ea typeface="MS"/>
              </a:rPr>
              <a:t>設整備等を検討し、卸売市場全</a:t>
            </a:r>
            <a:endParaRPr lang="ko-KR" altLang="en-US" sz="519" dirty="0"/>
          </a:p>
          <a:p>
            <a:pPr defTabSz="9213">
              <a:lnSpc>
                <a:spcPts val="60"/>
              </a:lnSpc>
            </a:pPr>
            <a:endParaRPr lang="ko-KR" altLang="en-US" sz="574" dirty="0">
              <a:latin typeface="Arial"/>
              <a:ea typeface="Arial"/>
            </a:endParaRPr>
          </a:p>
          <a:p>
            <a:pPr defTabSz="9213">
              <a:lnSpc>
                <a:spcPts val="544"/>
              </a:lnSpc>
            </a:pPr>
            <a:r>
              <a:rPr lang="en-US" altLang="ko-KR" sz="519" dirty="0">
                <a:solidFill>
                  <a:srgbClr val="000000"/>
                </a:solidFill>
                <a:latin typeface="MS"/>
              </a:rPr>
              <a:t>場</a:t>
            </a:r>
            <a:r>
              <a:rPr lang="en-US" altLang="ko-KR" sz="574" dirty="0">
                <a:solidFill>
                  <a:srgbClr val="000000"/>
                </a:solidFill>
                <a:latin typeface="Arial"/>
                <a:ea typeface="Arial"/>
              </a:rPr>
              <a:t>																																																																										</a:t>
            </a:r>
            <a:r>
              <a:rPr lang="en-US" altLang="ko-KR" sz="519" dirty="0">
                <a:solidFill>
                  <a:srgbClr val="000000"/>
                </a:solidFill>
                <a:latin typeface="MS"/>
                <a:ea typeface="MS"/>
              </a:rPr>
              <a:t>体の再整備を行う。</a:t>
            </a:r>
            <a:endParaRPr lang="ko-KR" altLang="en-US" sz="519" dirty="0"/>
          </a:p>
          <a:p>
            <a:pPr defTabSz="9213">
              <a:lnSpc>
                <a:spcPts val="363"/>
              </a:lnSpc>
            </a:pPr>
            <a:endParaRPr lang="ko-KR" altLang="en-US" sz="574" dirty="0">
              <a:latin typeface="Arial"/>
              <a:ea typeface="Arial"/>
            </a:endParaRPr>
          </a:p>
          <a:p>
            <a:pPr defTabSz="9213">
              <a:lnSpc>
                <a:spcPts val="544"/>
              </a:lnSpc>
            </a:pPr>
            <a:r>
              <a:rPr lang="en-US" altLang="ko-KR" sz="574" dirty="0">
                <a:solidFill>
                  <a:srgbClr val="000000"/>
                </a:solidFill>
                <a:latin typeface="Arial"/>
                <a:ea typeface="Arial"/>
              </a:rPr>
              <a:t>																																																																																																																																																																																																																																																																																																																																																																																																																																																																																																																																																																																																																																																												</a:t>
            </a:r>
            <a:r>
              <a:rPr lang="en-US" altLang="ko-KR" sz="519" dirty="0">
                <a:solidFill>
                  <a:srgbClr val="000000"/>
                </a:solidFill>
                <a:latin typeface="MS"/>
                <a:ea typeface="MS"/>
              </a:rPr>
              <a:t>・31.3月基本計画策定</a:t>
            </a:r>
            <a:endParaRPr lang="ko-KR" altLang="en-US" sz="519" dirty="0"/>
          </a:p>
        </p:txBody>
      </p:sp>
      <p:sp>
        <p:nvSpPr>
          <p:cNvPr id="3" name="テキスト ボックス 2">
            <a:extLst>
              <a:ext uri="{FF2B5EF4-FFF2-40B4-BE49-F238E27FC236}">
                <a16:creationId xmlns:a16="http://schemas.microsoft.com/office/drawing/2014/main" id="{5F671EB8-016B-4A30-BB5A-A1408805899F}"/>
              </a:ext>
            </a:extLst>
          </p:cNvPr>
          <p:cNvSpPr txBox="1"/>
          <p:nvPr/>
        </p:nvSpPr>
        <p:spPr>
          <a:xfrm>
            <a:off x="539552" y="4607289"/>
            <a:ext cx="7755963" cy="2031325"/>
          </a:xfrm>
          <a:prstGeom prst="rect">
            <a:avLst/>
          </a:prstGeom>
          <a:noFill/>
        </p:spPr>
        <p:txBody>
          <a:bodyPr wrap="square" rtlCol="0">
            <a:spAutoFit/>
          </a:bodyPr>
          <a:lstStyle/>
          <a:p>
            <a:r>
              <a:rPr kumimoji="1" lang="ja-JP" altLang="en-US" dirty="0"/>
              <a:t>富山市事業評価委員会　（５億円以上の公共工事）</a:t>
            </a:r>
            <a:endParaRPr kumimoji="1" lang="en-US" altLang="ja-JP" dirty="0"/>
          </a:p>
          <a:p>
            <a:r>
              <a:rPr lang="ja-JP" altLang="en-US" dirty="0"/>
              <a:t>委員長　鵜殿　裕　日本政策投資銀行</a:t>
            </a:r>
            <a:endParaRPr lang="en-US" altLang="ja-JP" dirty="0"/>
          </a:p>
          <a:p>
            <a:r>
              <a:rPr kumimoji="1" lang="ja-JP" altLang="en-US" dirty="0"/>
              <a:t>委員　　寺沢弘樹　　</a:t>
            </a:r>
            <a:r>
              <a:rPr lang="ja-JP" altLang="en-US" dirty="0"/>
              <a:t>日本</a:t>
            </a:r>
            <a:r>
              <a:rPr lang="en-US" altLang="ja-JP" dirty="0"/>
              <a:t>PFI</a:t>
            </a:r>
            <a:r>
              <a:rPr lang="ja-JP" altLang="en-US" dirty="0"/>
              <a:t>協会　</a:t>
            </a:r>
            <a:endParaRPr kumimoji="1" lang="en-US" altLang="ja-JP" dirty="0"/>
          </a:p>
          <a:p>
            <a:r>
              <a:rPr lang="ja-JP" altLang="en-US" dirty="0"/>
              <a:t>　　　　　内藤伸浩　（一社）不動産証券化協会</a:t>
            </a:r>
            <a:endParaRPr lang="en-US" altLang="ja-JP" dirty="0"/>
          </a:p>
          <a:p>
            <a:r>
              <a:rPr kumimoji="1" lang="ja-JP" altLang="en-US" dirty="0"/>
              <a:t>　　　　　植野芳彦　富山市　政策参与</a:t>
            </a:r>
            <a:endParaRPr kumimoji="1" lang="en-US" altLang="ja-JP" dirty="0"/>
          </a:p>
          <a:p>
            <a:endParaRPr lang="en-US" altLang="ja-JP" dirty="0"/>
          </a:p>
          <a:p>
            <a:r>
              <a:rPr kumimoji="1" lang="ja-JP" altLang="en-US" dirty="0"/>
              <a:t>事務局　富山市　企画部　行政経営課</a:t>
            </a:r>
          </a:p>
        </p:txBody>
      </p:sp>
      <p:sp>
        <p:nvSpPr>
          <p:cNvPr id="4" name="思考の吹き出し: 雲形 3">
            <a:extLst>
              <a:ext uri="{FF2B5EF4-FFF2-40B4-BE49-F238E27FC236}">
                <a16:creationId xmlns:a16="http://schemas.microsoft.com/office/drawing/2014/main" id="{827F8AD2-16CD-480D-BF62-5F63001265A2}"/>
              </a:ext>
            </a:extLst>
          </p:cNvPr>
          <p:cNvSpPr/>
          <p:nvPr/>
        </p:nvSpPr>
        <p:spPr>
          <a:xfrm>
            <a:off x="5796136" y="4646056"/>
            <a:ext cx="2808312" cy="2054306"/>
          </a:xfrm>
          <a:prstGeom prst="cloudCallout">
            <a:avLst>
              <a:gd name="adj1" fmla="val -59423"/>
              <a:gd name="adj2" fmla="val -69798"/>
            </a:avLst>
          </a:prstGeom>
          <a:solidFill>
            <a:srgbClr val="D8D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見ずらいですが</a:t>
            </a:r>
            <a:endParaRPr kumimoji="1" lang="en-US" altLang="ja-JP" dirty="0">
              <a:solidFill>
                <a:schemeClr val="tx1"/>
              </a:solidFill>
            </a:endParaRPr>
          </a:p>
          <a:p>
            <a:pPr algn="ctr"/>
            <a:r>
              <a:rPr lang="ja-JP" altLang="en-US" dirty="0">
                <a:solidFill>
                  <a:schemeClr val="tx1"/>
                </a:solidFill>
              </a:rPr>
              <a:t>これだけ検討してます</a:t>
            </a:r>
            <a:endParaRPr kumimoji="1" lang="ja-JP" altLang="en-US" dirty="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7F2A38E6-1234-4837-B265-05CDFE5FC675}"/>
              </a:ext>
            </a:extLst>
          </p:cNvPr>
          <p:cNvSpPr/>
          <p:nvPr/>
        </p:nvSpPr>
        <p:spPr>
          <a:xfrm>
            <a:off x="244475" y="735013"/>
            <a:ext cx="8696325" cy="6731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800" dirty="0">
                <a:solidFill>
                  <a:schemeClr val="tx1"/>
                </a:solidFill>
              </a:rPr>
              <a:t>納税者（市民、企業　など）＝</a:t>
            </a:r>
            <a:r>
              <a:rPr lang="ja-JP" altLang="en-US" sz="2800" b="1" dirty="0">
                <a:solidFill>
                  <a:schemeClr val="tx1"/>
                </a:solidFill>
              </a:rPr>
              <a:t>アセットオーナー</a:t>
            </a:r>
            <a:endParaRPr lang="ja-JP" altLang="en-US" b="1" dirty="0">
              <a:solidFill>
                <a:schemeClr val="tx1"/>
              </a:solidFill>
            </a:endParaRPr>
          </a:p>
        </p:txBody>
      </p:sp>
      <p:sp>
        <p:nvSpPr>
          <p:cNvPr id="3" name="角丸四角形 2">
            <a:extLst>
              <a:ext uri="{FF2B5EF4-FFF2-40B4-BE49-F238E27FC236}">
                <a16:creationId xmlns:a16="http://schemas.microsoft.com/office/drawing/2014/main" id="{1A04140A-3BC9-40E3-92B0-676F80850D5D}"/>
              </a:ext>
            </a:extLst>
          </p:cNvPr>
          <p:cNvSpPr/>
          <p:nvPr/>
        </p:nvSpPr>
        <p:spPr>
          <a:xfrm>
            <a:off x="58737" y="5537201"/>
            <a:ext cx="2752726" cy="914400"/>
          </a:xfrm>
          <a:prstGeom prst="roundRect">
            <a:avLst/>
          </a:prstGeom>
          <a:solidFill>
            <a:schemeClr val="accent6">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r>
              <a:rPr lang="ja-JP" altLang="en-US" sz="2800" dirty="0">
                <a:solidFill>
                  <a:schemeClr val="tx1"/>
                </a:solidFill>
              </a:rPr>
              <a:t>財政担当部局</a:t>
            </a:r>
          </a:p>
        </p:txBody>
      </p:sp>
      <p:sp>
        <p:nvSpPr>
          <p:cNvPr id="4" name="角丸四角形 3">
            <a:extLst>
              <a:ext uri="{FF2B5EF4-FFF2-40B4-BE49-F238E27FC236}">
                <a16:creationId xmlns:a16="http://schemas.microsoft.com/office/drawing/2014/main" id="{8DFF305D-45FC-4E89-9045-BF156508D696}"/>
              </a:ext>
            </a:extLst>
          </p:cNvPr>
          <p:cNvSpPr/>
          <p:nvPr/>
        </p:nvSpPr>
        <p:spPr>
          <a:xfrm>
            <a:off x="5219700" y="5294734"/>
            <a:ext cx="3713161" cy="1304082"/>
          </a:xfrm>
          <a:prstGeom prst="roundRect">
            <a:avLst/>
          </a:prstGeom>
          <a:solidFill>
            <a:schemeClr val="accent2">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ja-JP" altLang="en-US" sz="2800" b="1" dirty="0">
                <a:solidFill>
                  <a:schemeClr val="tx1"/>
                </a:solidFill>
              </a:rPr>
              <a:t>インフラ担当部局</a:t>
            </a:r>
            <a:endParaRPr lang="en-US" altLang="ja-JP" sz="2800" b="1" dirty="0">
              <a:solidFill>
                <a:schemeClr val="tx1"/>
              </a:solidFill>
            </a:endParaRPr>
          </a:p>
          <a:p>
            <a:pPr algn="ctr" eaLnBrk="1" hangingPunct="1">
              <a:defRPr/>
            </a:pPr>
            <a:r>
              <a:rPr lang="ja-JP" altLang="en-US" sz="2800" b="1" dirty="0">
                <a:solidFill>
                  <a:schemeClr val="tx1"/>
                </a:solidFill>
              </a:rPr>
              <a:t>（土木技術者）</a:t>
            </a:r>
          </a:p>
        </p:txBody>
      </p:sp>
      <p:sp>
        <p:nvSpPr>
          <p:cNvPr id="5" name="下矢印 4">
            <a:extLst>
              <a:ext uri="{FF2B5EF4-FFF2-40B4-BE49-F238E27FC236}">
                <a16:creationId xmlns:a16="http://schemas.microsoft.com/office/drawing/2014/main" id="{2B1F516E-2C9C-41AD-A316-9DB09F0644C2}"/>
              </a:ext>
            </a:extLst>
          </p:cNvPr>
          <p:cNvSpPr/>
          <p:nvPr/>
        </p:nvSpPr>
        <p:spPr>
          <a:xfrm>
            <a:off x="827088" y="1408113"/>
            <a:ext cx="865187" cy="1300162"/>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6" name="爆発 2 5">
            <a:extLst>
              <a:ext uri="{FF2B5EF4-FFF2-40B4-BE49-F238E27FC236}">
                <a16:creationId xmlns:a16="http://schemas.microsoft.com/office/drawing/2014/main" id="{FC8FCA0A-B7BE-4754-B3A8-3EA60C80C63E}"/>
              </a:ext>
            </a:extLst>
          </p:cNvPr>
          <p:cNvSpPr/>
          <p:nvPr/>
        </p:nvSpPr>
        <p:spPr>
          <a:xfrm>
            <a:off x="58737" y="2132856"/>
            <a:ext cx="2752726" cy="2023219"/>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800" b="1" dirty="0">
                <a:solidFill>
                  <a:schemeClr val="tx1"/>
                </a:solidFill>
              </a:rPr>
              <a:t>税金</a:t>
            </a:r>
          </a:p>
        </p:txBody>
      </p:sp>
      <p:sp>
        <p:nvSpPr>
          <p:cNvPr id="7" name="下矢印 6">
            <a:extLst>
              <a:ext uri="{FF2B5EF4-FFF2-40B4-BE49-F238E27FC236}">
                <a16:creationId xmlns:a16="http://schemas.microsoft.com/office/drawing/2014/main" id="{C5C35D14-20E4-4BA0-A74C-2FFA4BC57E11}"/>
              </a:ext>
            </a:extLst>
          </p:cNvPr>
          <p:cNvSpPr/>
          <p:nvPr/>
        </p:nvSpPr>
        <p:spPr>
          <a:xfrm>
            <a:off x="860425" y="4005263"/>
            <a:ext cx="863600" cy="1520825"/>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8" name="右矢印 7">
            <a:extLst>
              <a:ext uri="{FF2B5EF4-FFF2-40B4-BE49-F238E27FC236}">
                <a16:creationId xmlns:a16="http://schemas.microsoft.com/office/drawing/2014/main" id="{35F4B527-1E39-47F8-ABC0-600E8D8D166A}"/>
              </a:ext>
            </a:extLst>
          </p:cNvPr>
          <p:cNvSpPr/>
          <p:nvPr/>
        </p:nvSpPr>
        <p:spPr>
          <a:xfrm>
            <a:off x="3059833" y="5489575"/>
            <a:ext cx="2159868" cy="1131888"/>
          </a:xfrm>
          <a:prstGeom prst="rightArrow">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ja-JP" altLang="en-US" b="1" dirty="0">
                <a:solidFill>
                  <a:schemeClr val="tx1"/>
                </a:solidFill>
              </a:rPr>
              <a:t>予算配分</a:t>
            </a:r>
          </a:p>
        </p:txBody>
      </p:sp>
      <p:sp>
        <p:nvSpPr>
          <p:cNvPr id="9" name="上矢印 8">
            <a:extLst>
              <a:ext uri="{FF2B5EF4-FFF2-40B4-BE49-F238E27FC236}">
                <a16:creationId xmlns:a16="http://schemas.microsoft.com/office/drawing/2014/main" id="{4E90C7D7-86C7-46CF-85D6-91B29441E090}"/>
              </a:ext>
            </a:extLst>
          </p:cNvPr>
          <p:cNvSpPr/>
          <p:nvPr/>
        </p:nvSpPr>
        <p:spPr>
          <a:xfrm>
            <a:off x="4811837" y="4331648"/>
            <a:ext cx="4248150" cy="914401"/>
          </a:xfrm>
          <a:prstGeom prst="upArrow">
            <a:avLst>
              <a:gd name="adj1" fmla="val 50000"/>
              <a:gd name="adj2" fmla="val 51298"/>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dirty="0">
                <a:solidFill>
                  <a:schemeClr val="tx1"/>
                </a:solidFill>
              </a:rPr>
              <a:t>投資</a:t>
            </a:r>
            <a:endParaRPr lang="en-US" altLang="ja-JP" sz="2000" b="1" dirty="0">
              <a:solidFill>
                <a:schemeClr val="tx1"/>
              </a:solidFill>
            </a:endParaRPr>
          </a:p>
          <a:p>
            <a:pPr algn="ctr" eaLnBrk="1" hangingPunct="1">
              <a:defRPr/>
            </a:pPr>
            <a:r>
              <a:rPr lang="ja-JP" altLang="en-US" sz="2000" b="1" dirty="0">
                <a:solidFill>
                  <a:schemeClr val="tx1"/>
                </a:solidFill>
              </a:rPr>
              <a:t>管理運営</a:t>
            </a:r>
          </a:p>
        </p:txBody>
      </p:sp>
      <p:sp>
        <p:nvSpPr>
          <p:cNvPr id="12" name="上矢印 11">
            <a:extLst>
              <a:ext uri="{FF2B5EF4-FFF2-40B4-BE49-F238E27FC236}">
                <a16:creationId xmlns:a16="http://schemas.microsoft.com/office/drawing/2014/main" id="{69945978-271B-4FFA-89C5-BA56E5AA83F5}"/>
              </a:ext>
            </a:extLst>
          </p:cNvPr>
          <p:cNvSpPr/>
          <p:nvPr/>
        </p:nvSpPr>
        <p:spPr>
          <a:xfrm>
            <a:off x="4910138" y="1389566"/>
            <a:ext cx="4537075" cy="1295400"/>
          </a:xfrm>
          <a:prstGeom prst="upArrow">
            <a:avLst>
              <a:gd name="adj1" fmla="val 50000"/>
              <a:gd name="adj2" fmla="val 5259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00" b="1" dirty="0">
                <a:solidFill>
                  <a:schemeClr val="tx1"/>
                </a:solidFill>
              </a:rPr>
              <a:t>サービス</a:t>
            </a:r>
            <a:endParaRPr lang="en-US" altLang="ja-JP" sz="1800" b="1" dirty="0">
              <a:solidFill>
                <a:schemeClr val="tx1"/>
              </a:solidFill>
            </a:endParaRPr>
          </a:p>
          <a:p>
            <a:pPr algn="ctr" eaLnBrk="1" hangingPunct="1">
              <a:defRPr/>
            </a:pPr>
            <a:r>
              <a:rPr lang="ja-JP" altLang="en-US" b="1" dirty="0">
                <a:solidFill>
                  <a:schemeClr val="tx1"/>
                </a:solidFill>
              </a:rPr>
              <a:t>便益・価値</a:t>
            </a:r>
          </a:p>
        </p:txBody>
      </p:sp>
      <p:pic>
        <p:nvPicPr>
          <p:cNvPr id="15371" name="Picture 13">
            <a:extLst>
              <a:ext uri="{FF2B5EF4-FFF2-40B4-BE49-F238E27FC236}">
                <a16:creationId xmlns:a16="http://schemas.microsoft.com/office/drawing/2014/main" id="{B4258DCF-34F4-4B40-BA62-EEFF2E57A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656" y="2782026"/>
            <a:ext cx="2332037" cy="145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72" name="テキスト ボックス 13">
            <a:extLst>
              <a:ext uri="{FF2B5EF4-FFF2-40B4-BE49-F238E27FC236}">
                <a16:creationId xmlns:a16="http://schemas.microsoft.com/office/drawing/2014/main" id="{B4AF59CC-B511-4897-AD25-64C242F90CCF}"/>
              </a:ext>
            </a:extLst>
          </p:cNvPr>
          <p:cNvSpPr txBox="1">
            <a:spLocks noChangeArrowheads="1"/>
          </p:cNvSpPr>
          <p:nvPr/>
        </p:nvSpPr>
        <p:spPr bwMode="auto">
          <a:xfrm>
            <a:off x="231775" y="23813"/>
            <a:ext cx="72507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Arial" panose="020B0604020202020204" pitchFamily="34" charset="0"/>
              </a:rPr>
              <a:t>アセットオーナーと発注者の役割　⇒理解されてます？</a:t>
            </a:r>
          </a:p>
        </p:txBody>
      </p:sp>
      <p:sp>
        <p:nvSpPr>
          <p:cNvPr id="10" name="雲形吹き出し 9">
            <a:extLst>
              <a:ext uri="{FF2B5EF4-FFF2-40B4-BE49-F238E27FC236}">
                <a16:creationId xmlns:a16="http://schemas.microsoft.com/office/drawing/2014/main" id="{A74FD456-6D60-44D1-8901-09B59C6DA54B}"/>
              </a:ext>
            </a:extLst>
          </p:cNvPr>
          <p:cNvSpPr/>
          <p:nvPr/>
        </p:nvSpPr>
        <p:spPr>
          <a:xfrm>
            <a:off x="1965324" y="1425212"/>
            <a:ext cx="3712635" cy="2995612"/>
          </a:xfrm>
          <a:prstGeom prst="cloudCallout">
            <a:avLst>
              <a:gd name="adj1" fmla="val 58476"/>
              <a:gd name="adj2" fmla="val 1617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ja-JP" sz="2000" b="1" dirty="0">
              <a:solidFill>
                <a:schemeClr val="tx1"/>
              </a:solidFill>
            </a:endParaRPr>
          </a:p>
          <a:p>
            <a:pPr algn="ctr" eaLnBrk="1" hangingPunct="1">
              <a:defRPr/>
            </a:pPr>
            <a:r>
              <a:rPr lang="ja-JP" altLang="en-US" sz="2000" b="1" dirty="0">
                <a:solidFill>
                  <a:schemeClr val="tx1"/>
                </a:solidFill>
              </a:rPr>
              <a:t>忘れちゃいけない！</a:t>
            </a:r>
            <a:endParaRPr lang="en-US" altLang="ja-JP" sz="2000" b="1" dirty="0">
              <a:solidFill>
                <a:schemeClr val="tx1"/>
              </a:solidFill>
            </a:endParaRPr>
          </a:p>
          <a:p>
            <a:pPr algn="ctr" eaLnBrk="1" hangingPunct="1">
              <a:defRPr/>
            </a:pPr>
            <a:r>
              <a:rPr lang="ja-JP" altLang="en-US" sz="2000" b="1" dirty="0">
                <a:solidFill>
                  <a:schemeClr val="tx1"/>
                </a:solidFill>
              </a:rPr>
              <a:t>官庁職員は、納税者から信頼の下、付託を受けた、実行者である。</a:t>
            </a:r>
            <a:endParaRPr lang="en-US" altLang="ja-JP" sz="2000" b="1" dirty="0">
              <a:solidFill>
                <a:schemeClr val="tx1"/>
              </a:solidFill>
            </a:endParaRPr>
          </a:p>
          <a:p>
            <a:pPr algn="ctr" eaLnBrk="1" hangingPunct="1">
              <a:defRPr/>
            </a:pPr>
            <a:r>
              <a:rPr lang="ja-JP" altLang="en-US" sz="2000" b="1" dirty="0">
                <a:solidFill>
                  <a:schemeClr val="tx1"/>
                </a:solidFill>
              </a:rPr>
              <a:t>アセットオーナーの信頼にこたえる義務と責任がある</a:t>
            </a:r>
          </a:p>
        </p:txBody>
      </p:sp>
      <p:sp>
        <p:nvSpPr>
          <p:cNvPr id="14" name="角丸四角形 3">
            <a:extLst>
              <a:ext uri="{FF2B5EF4-FFF2-40B4-BE49-F238E27FC236}">
                <a16:creationId xmlns:a16="http://schemas.microsoft.com/office/drawing/2014/main" id="{0663E28B-D667-4E93-A9B6-02B290B6AE67}"/>
              </a:ext>
            </a:extLst>
          </p:cNvPr>
          <p:cNvSpPr/>
          <p:nvPr/>
        </p:nvSpPr>
        <p:spPr>
          <a:xfrm>
            <a:off x="1401763" y="4222701"/>
            <a:ext cx="1226021" cy="715962"/>
          </a:xfrm>
          <a:prstGeom prst="roundRect">
            <a:avLst/>
          </a:prstGeom>
          <a:solidFill>
            <a:srgbClr val="FFFF0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ja-JP" altLang="en-US" sz="2800" b="1" dirty="0">
                <a:solidFill>
                  <a:schemeClr val="tx1"/>
                </a:solidFill>
              </a:rPr>
              <a:t>付託</a:t>
            </a:r>
            <a:endParaRPr lang="ja-JP" altLang="en-US" sz="2000" b="1" dirty="0">
              <a:solidFill>
                <a:schemeClr val="tx1"/>
              </a:solidFill>
            </a:endParaRPr>
          </a:p>
        </p:txBody>
      </p:sp>
      <p:sp>
        <p:nvSpPr>
          <p:cNvPr id="11" name="吹き出し: 角を丸めた四角形 10">
            <a:extLst>
              <a:ext uri="{FF2B5EF4-FFF2-40B4-BE49-F238E27FC236}">
                <a16:creationId xmlns:a16="http://schemas.microsoft.com/office/drawing/2014/main" id="{C26586CB-8843-4F2D-8EF1-B01135F6DE22}"/>
              </a:ext>
            </a:extLst>
          </p:cNvPr>
          <p:cNvSpPr/>
          <p:nvPr/>
        </p:nvSpPr>
        <p:spPr>
          <a:xfrm>
            <a:off x="3049564" y="4656720"/>
            <a:ext cx="1401787" cy="638014"/>
          </a:xfrm>
          <a:prstGeom prst="wedgeRoundRectCallout">
            <a:avLst>
              <a:gd name="adj1" fmla="val -85057"/>
              <a:gd name="adj2" fmla="val -45809"/>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6BCD38AD-8463-42B1-9711-F7289C3B1642}"/>
              </a:ext>
            </a:extLst>
          </p:cNvPr>
          <p:cNvSpPr txBox="1"/>
          <p:nvPr/>
        </p:nvSpPr>
        <p:spPr>
          <a:xfrm>
            <a:off x="3049564" y="4753997"/>
            <a:ext cx="1330373" cy="369332"/>
          </a:xfrm>
          <a:prstGeom prst="rect">
            <a:avLst/>
          </a:prstGeom>
          <a:noFill/>
        </p:spPr>
        <p:txBody>
          <a:bodyPr wrap="square" rtlCol="0">
            <a:spAutoFit/>
          </a:bodyPr>
          <a:lstStyle/>
          <a:p>
            <a:r>
              <a:rPr kumimoji="1" lang="ja-JP" altLang="en-US" b="1" dirty="0">
                <a:latin typeface="HGP創英角ﾎﾟｯﾌﾟ体" panose="040B0A00000000000000" pitchFamily="50" charset="-128"/>
                <a:ea typeface="HGP創英角ﾎﾟｯﾌﾟ体" panose="040B0A00000000000000" pitchFamily="50" charset="-128"/>
              </a:rPr>
              <a:t>責任が伴う</a:t>
            </a:r>
          </a:p>
        </p:txBody>
      </p:sp>
    </p:spTree>
    <p:extLst>
      <p:ext uri="{BB962C8B-B14F-4D97-AF65-F5344CB8AC3E}">
        <p14:creationId xmlns:p14="http://schemas.microsoft.com/office/powerpoint/2010/main" val="2706021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ホームベース 4">
            <a:extLst>
              <a:ext uri="{FF2B5EF4-FFF2-40B4-BE49-F238E27FC236}">
                <a16:creationId xmlns:a16="http://schemas.microsoft.com/office/drawing/2014/main" id="{5C02703F-4EFC-46D3-B62A-37CE0A17E6BB}"/>
              </a:ext>
            </a:extLst>
          </p:cNvPr>
          <p:cNvSpPr/>
          <p:nvPr/>
        </p:nvSpPr>
        <p:spPr>
          <a:xfrm>
            <a:off x="114300" y="296863"/>
            <a:ext cx="9029700" cy="48418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 name="テキスト ボックス 3">
            <a:extLst>
              <a:ext uri="{FF2B5EF4-FFF2-40B4-BE49-F238E27FC236}">
                <a16:creationId xmlns:a16="http://schemas.microsoft.com/office/drawing/2014/main" id="{EA7FD358-1F98-4EB9-88B1-1EBA970AF8FB}"/>
              </a:ext>
            </a:extLst>
          </p:cNvPr>
          <p:cNvSpPr txBox="1"/>
          <p:nvPr/>
        </p:nvSpPr>
        <p:spPr>
          <a:xfrm>
            <a:off x="136525" y="350838"/>
            <a:ext cx="8756650" cy="2857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indent="267970" algn="just">
              <a:spcAft>
                <a:spcPts val="0"/>
              </a:spcAft>
              <a:defRPr/>
            </a:pPr>
            <a:r>
              <a:rPr lang="ja-JP" sz="1050" b="1" kern="100" dirty="0">
                <a:ea typeface="ＭＳ ゴシック"/>
                <a:cs typeface="Times New Roman"/>
              </a:rPr>
              <a:t>２５　　　　　３０　　　　　　　　　　　</a:t>
            </a:r>
            <a:r>
              <a:rPr lang="ja-JP" altLang="en-US" sz="1050" b="1" kern="100" dirty="0">
                <a:ea typeface="ＭＳ ゴシック"/>
                <a:cs typeface="Times New Roman"/>
              </a:rPr>
              <a:t>　　　　　　　</a:t>
            </a:r>
            <a:r>
              <a:rPr lang="ja-JP" sz="1050" b="1" kern="100" dirty="0">
                <a:ea typeface="ＭＳ ゴシック"/>
                <a:cs typeface="Times New Roman"/>
              </a:rPr>
              <a:t>　　　</a:t>
            </a:r>
            <a:r>
              <a:rPr lang="ja-JP" altLang="en-US" sz="1050" b="1" kern="100" dirty="0">
                <a:ea typeface="ＭＳ ゴシック"/>
                <a:cs typeface="Times New Roman"/>
              </a:rPr>
              <a:t>４</a:t>
            </a:r>
            <a:r>
              <a:rPr lang="ja-JP" sz="1050" b="1" kern="100" dirty="0">
                <a:ea typeface="ＭＳ ゴシック"/>
                <a:cs typeface="Times New Roman"/>
              </a:rPr>
              <a:t>０　</a:t>
            </a:r>
            <a:r>
              <a:rPr lang="ja-JP" altLang="en-US" sz="1050" b="1" kern="100" dirty="0">
                <a:ea typeface="ＭＳ ゴシック"/>
                <a:cs typeface="Times New Roman"/>
              </a:rPr>
              <a:t>　　　</a:t>
            </a:r>
            <a:r>
              <a:rPr lang="ja-JP" sz="1050" b="1" kern="100" dirty="0">
                <a:ea typeface="ＭＳ ゴシック"/>
                <a:cs typeface="Times New Roman"/>
              </a:rPr>
              <a:t>　　　　　　　　</a:t>
            </a:r>
            <a:r>
              <a:rPr lang="ja-JP" altLang="en-US" sz="1050" b="1" kern="100" dirty="0">
                <a:ea typeface="ＭＳ ゴシック"/>
                <a:cs typeface="Times New Roman"/>
              </a:rPr>
              <a:t>　</a:t>
            </a:r>
            <a:r>
              <a:rPr lang="ja-JP" sz="1050" b="1" kern="100" dirty="0">
                <a:ea typeface="ＭＳ ゴシック"/>
                <a:cs typeface="Times New Roman"/>
              </a:rPr>
              <a:t>　　　　</a:t>
            </a:r>
            <a:r>
              <a:rPr lang="ja-JP" altLang="en-US" sz="1050" b="1" kern="100" dirty="0">
                <a:ea typeface="ＭＳ ゴシック"/>
                <a:cs typeface="Times New Roman"/>
              </a:rPr>
              <a:t>　　</a:t>
            </a:r>
            <a:r>
              <a:rPr lang="ja-JP" sz="1050" b="1" kern="100" dirty="0">
                <a:ea typeface="ＭＳ ゴシック"/>
                <a:cs typeface="Times New Roman"/>
              </a:rPr>
              <a:t>５０　　　　</a:t>
            </a:r>
            <a:r>
              <a:rPr lang="ja-JP" altLang="en-US" sz="1050" b="1" kern="100" dirty="0">
                <a:ea typeface="ＭＳ ゴシック"/>
                <a:cs typeface="Times New Roman"/>
              </a:rPr>
              <a:t>（</a:t>
            </a:r>
            <a:r>
              <a:rPr lang="ja-JP" sz="1050" b="1" kern="100" dirty="0">
                <a:ea typeface="ＭＳ ゴシック"/>
                <a:cs typeface="Times New Roman"/>
              </a:rPr>
              <a:t>年齢）</a:t>
            </a:r>
            <a:endParaRPr lang="ja-JP" sz="1050" kern="100" dirty="0">
              <a:ea typeface="ＭＳ 明朝"/>
              <a:cs typeface="Times New Roman"/>
            </a:endParaRPr>
          </a:p>
        </p:txBody>
      </p:sp>
      <p:sp>
        <p:nvSpPr>
          <p:cNvPr id="7" name="テキスト ボックス 2">
            <a:extLst>
              <a:ext uri="{FF2B5EF4-FFF2-40B4-BE49-F238E27FC236}">
                <a16:creationId xmlns:a16="http://schemas.microsoft.com/office/drawing/2014/main" id="{3F40F1B1-0AA3-4D5C-8B59-FA3E317A2EDD}"/>
              </a:ext>
            </a:extLst>
          </p:cNvPr>
          <p:cNvSpPr txBox="1"/>
          <p:nvPr/>
        </p:nvSpPr>
        <p:spPr>
          <a:xfrm>
            <a:off x="200025" y="836613"/>
            <a:ext cx="1390650" cy="5048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sz="1050" b="1" kern="100" dirty="0">
                <a:latin typeface="+mn-ea"/>
                <a:cs typeface="Times New Roman"/>
              </a:rPr>
              <a:t>橋梁メーカー</a:t>
            </a:r>
          </a:p>
          <a:p>
            <a:pPr algn="just">
              <a:spcAft>
                <a:spcPts val="0"/>
              </a:spcAft>
              <a:defRPr/>
            </a:pPr>
            <a:endParaRPr lang="ja-JP" sz="1050" b="1" kern="100" dirty="0">
              <a:ea typeface="ＭＳ 明朝"/>
              <a:cs typeface="Times New Roman"/>
            </a:endParaRPr>
          </a:p>
        </p:txBody>
      </p:sp>
      <p:sp>
        <p:nvSpPr>
          <p:cNvPr id="8" name="テキスト ボックス 5">
            <a:extLst>
              <a:ext uri="{FF2B5EF4-FFF2-40B4-BE49-F238E27FC236}">
                <a16:creationId xmlns:a16="http://schemas.microsoft.com/office/drawing/2014/main" id="{4E59C757-DE7B-46EA-B89B-87A02654FDFF}"/>
              </a:ext>
            </a:extLst>
          </p:cNvPr>
          <p:cNvSpPr txBox="1"/>
          <p:nvPr/>
        </p:nvSpPr>
        <p:spPr>
          <a:xfrm>
            <a:off x="1590675" y="836613"/>
            <a:ext cx="1491571" cy="5048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sz="1050" b="1" kern="100" dirty="0">
                <a:latin typeface="+mj-ea"/>
                <a:ea typeface="+mj-ea"/>
                <a:cs typeface="Times New Roman"/>
              </a:rPr>
              <a:t>建設コンサルタント</a:t>
            </a:r>
          </a:p>
          <a:p>
            <a:pPr algn="just">
              <a:spcAft>
                <a:spcPts val="0"/>
              </a:spcAft>
              <a:defRPr/>
            </a:pPr>
            <a:endParaRPr lang="ja-JP" sz="1050" b="1" kern="100" dirty="0">
              <a:ea typeface="ＭＳ 明朝"/>
              <a:cs typeface="Times New Roman"/>
            </a:endParaRPr>
          </a:p>
        </p:txBody>
      </p:sp>
      <p:sp>
        <p:nvSpPr>
          <p:cNvPr id="9" name="テキスト ボックス 6">
            <a:extLst>
              <a:ext uri="{FF2B5EF4-FFF2-40B4-BE49-F238E27FC236}">
                <a16:creationId xmlns:a16="http://schemas.microsoft.com/office/drawing/2014/main" id="{E28E9ED1-5579-4739-90BF-E93FF0803192}"/>
              </a:ext>
            </a:extLst>
          </p:cNvPr>
          <p:cNvSpPr txBox="1"/>
          <p:nvPr/>
        </p:nvSpPr>
        <p:spPr>
          <a:xfrm>
            <a:off x="3086100" y="836613"/>
            <a:ext cx="1714500" cy="5048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altLang="en-US" sz="1050" b="1" kern="100" dirty="0">
                <a:ea typeface="ＭＳ 明朝"/>
                <a:cs typeface="Times New Roman"/>
              </a:rPr>
              <a:t>国交省　財団</a:t>
            </a:r>
            <a:endParaRPr lang="ja-JP" sz="1050" b="1" kern="100" dirty="0">
              <a:ea typeface="ＭＳ 明朝"/>
              <a:cs typeface="Times New Roman"/>
            </a:endParaRPr>
          </a:p>
        </p:txBody>
      </p:sp>
      <p:sp>
        <p:nvSpPr>
          <p:cNvPr id="10" name="テキスト ボックス 8">
            <a:extLst>
              <a:ext uri="{FF2B5EF4-FFF2-40B4-BE49-F238E27FC236}">
                <a16:creationId xmlns:a16="http://schemas.microsoft.com/office/drawing/2014/main" id="{3ED94DA9-E12E-4B87-9A9C-E76A54B36F8E}"/>
              </a:ext>
            </a:extLst>
          </p:cNvPr>
          <p:cNvSpPr txBox="1"/>
          <p:nvPr/>
        </p:nvSpPr>
        <p:spPr>
          <a:xfrm>
            <a:off x="4765675" y="846138"/>
            <a:ext cx="1390650" cy="5048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altLang="en-US" sz="1050" b="1" kern="100" dirty="0">
                <a:latin typeface="+mj-ea"/>
                <a:ea typeface="+mj-ea"/>
                <a:cs typeface="Times New Roman"/>
              </a:rPr>
              <a:t>韓国</a:t>
            </a:r>
            <a:endParaRPr lang="en-US" altLang="ja-JP" sz="1050" b="1" kern="100" dirty="0">
              <a:latin typeface="+mj-ea"/>
              <a:ea typeface="+mj-ea"/>
              <a:cs typeface="Times New Roman"/>
            </a:endParaRPr>
          </a:p>
          <a:p>
            <a:pPr algn="just">
              <a:spcAft>
                <a:spcPts val="0"/>
              </a:spcAft>
              <a:defRPr/>
            </a:pPr>
            <a:endParaRPr lang="ja-JP" sz="1050" b="1" kern="100" dirty="0">
              <a:ea typeface="ＭＳ 明朝"/>
              <a:cs typeface="Times New Roman"/>
            </a:endParaRPr>
          </a:p>
        </p:txBody>
      </p:sp>
      <p:sp>
        <p:nvSpPr>
          <p:cNvPr id="11" name="テキスト ボックス 9">
            <a:extLst>
              <a:ext uri="{FF2B5EF4-FFF2-40B4-BE49-F238E27FC236}">
                <a16:creationId xmlns:a16="http://schemas.microsoft.com/office/drawing/2014/main" id="{C2804C21-CD20-4A31-BA14-C0934A88E9CA}"/>
              </a:ext>
            </a:extLst>
          </p:cNvPr>
          <p:cNvSpPr txBox="1"/>
          <p:nvPr/>
        </p:nvSpPr>
        <p:spPr>
          <a:xfrm>
            <a:off x="6133959" y="826081"/>
            <a:ext cx="1123950" cy="5143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altLang="en-US" sz="1050" b="1" kern="100" dirty="0">
                <a:ea typeface="ＭＳ 明朝"/>
                <a:cs typeface="Times New Roman"/>
              </a:rPr>
              <a:t>国交省　財団</a:t>
            </a:r>
            <a:endParaRPr lang="en-US" altLang="ja-JP" sz="1050" b="1" kern="100" dirty="0">
              <a:ea typeface="ＭＳ 明朝"/>
              <a:cs typeface="Times New Roman"/>
            </a:endParaRPr>
          </a:p>
          <a:p>
            <a:pPr algn="just">
              <a:spcAft>
                <a:spcPts val="0"/>
              </a:spcAft>
              <a:defRPr/>
            </a:pPr>
            <a:r>
              <a:rPr lang="ja-JP" altLang="en-US" sz="1050" b="1" kern="100" dirty="0">
                <a:ea typeface="ＭＳ 明朝"/>
                <a:cs typeface="Times New Roman"/>
              </a:rPr>
              <a:t>建設ｺﾝｻﾙﾀﾝﾄ</a:t>
            </a:r>
            <a:endParaRPr lang="ja-JP" sz="1050" b="1" kern="100" dirty="0">
              <a:ea typeface="ＭＳ 明朝"/>
              <a:cs typeface="Times New Roman"/>
            </a:endParaRPr>
          </a:p>
        </p:txBody>
      </p:sp>
      <p:sp>
        <p:nvSpPr>
          <p:cNvPr id="12" name="テキスト ボックス 10">
            <a:extLst>
              <a:ext uri="{FF2B5EF4-FFF2-40B4-BE49-F238E27FC236}">
                <a16:creationId xmlns:a16="http://schemas.microsoft.com/office/drawing/2014/main" id="{B51636A7-608F-471E-9D92-8E632EA5072A}"/>
              </a:ext>
            </a:extLst>
          </p:cNvPr>
          <p:cNvSpPr txBox="1"/>
          <p:nvPr/>
        </p:nvSpPr>
        <p:spPr>
          <a:xfrm>
            <a:off x="7257909" y="795515"/>
            <a:ext cx="1104900" cy="552273"/>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altLang="en-US" sz="1050" b="1" kern="100" dirty="0">
                <a:latin typeface="+mj-ea"/>
                <a:ea typeface="+mj-ea"/>
                <a:cs typeface="Times New Roman"/>
              </a:rPr>
              <a:t>非破壊検査会社</a:t>
            </a:r>
            <a:endParaRPr lang="en-US" altLang="ja-JP" sz="1050" b="1" kern="100" dirty="0">
              <a:latin typeface="+mj-ea"/>
              <a:ea typeface="+mj-ea"/>
              <a:cs typeface="Times New Roman"/>
            </a:endParaRPr>
          </a:p>
          <a:p>
            <a:pPr algn="just">
              <a:spcAft>
                <a:spcPts val="0"/>
              </a:spcAft>
              <a:defRPr/>
            </a:pPr>
            <a:r>
              <a:rPr lang="ja-JP" altLang="en-US" sz="1050" b="1" kern="100" dirty="0">
                <a:latin typeface="+mj-ea"/>
                <a:ea typeface="+mj-ea"/>
                <a:cs typeface="Times New Roman"/>
              </a:rPr>
              <a:t>外資系ｺﾝｻﾙﾀﾝﾄ</a:t>
            </a:r>
            <a:endParaRPr lang="en-US" altLang="ja-JP" sz="1050" b="1" kern="100" dirty="0">
              <a:ea typeface="ＭＳ 明朝"/>
              <a:cs typeface="Times New Roman"/>
            </a:endParaRPr>
          </a:p>
          <a:p>
            <a:pPr algn="just">
              <a:spcAft>
                <a:spcPts val="0"/>
              </a:spcAft>
              <a:defRPr/>
            </a:pPr>
            <a:r>
              <a:rPr lang="ja-JP" altLang="en-US" sz="1050" b="1" kern="100" dirty="0">
                <a:latin typeface="+mj-ea"/>
                <a:ea typeface="+mj-ea"/>
                <a:cs typeface="Times New Roman"/>
              </a:rPr>
              <a:t>社団法人立上げ</a:t>
            </a:r>
            <a:endParaRPr lang="en-US" altLang="ja-JP" sz="1050" b="1" kern="100" dirty="0">
              <a:latin typeface="+mj-ea"/>
              <a:ea typeface="+mj-ea"/>
              <a:cs typeface="Times New Roman"/>
            </a:endParaRPr>
          </a:p>
          <a:p>
            <a:pPr algn="just">
              <a:spcAft>
                <a:spcPts val="0"/>
              </a:spcAft>
              <a:defRPr/>
            </a:pPr>
            <a:endParaRPr lang="ja-JP" sz="1050" b="1" kern="100" dirty="0">
              <a:latin typeface="+mj-ea"/>
              <a:ea typeface="+mj-ea"/>
              <a:cs typeface="Times New Roman"/>
            </a:endParaRPr>
          </a:p>
        </p:txBody>
      </p:sp>
      <p:sp>
        <p:nvSpPr>
          <p:cNvPr id="13" name="テキスト ボックス 11">
            <a:extLst>
              <a:ext uri="{FF2B5EF4-FFF2-40B4-BE49-F238E27FC236}">
                <a16:creationId xmlns:a16="http://schemas.microsoft.com/office/drawing/2014/main" id="{86EA0166-2464-4FE0-B0BC-397ACB3061C9}"/>
              </a:ext>
            </a:extLst>
          </p:cNvPr>
          <p:cNvSpPr txBox="1"/>
          <p:nvPr/>
        </p:nvSpPr>
        <p:spPr>
          <a:xfrm>
            <a:off x="188913" y="1438275"/>
            <a:ext cx="2874962" cy="315912"/>
          </a:xfrm>
          <a:prstGeom prst="rect">
            <a:avLst/>
          </a:prstGeom>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sz="1600" b="1" kern="100" dirty="0">
                <a:ea typeface="AR丸ゴシック体M"/>
                <a:cs typeface="Times New Roman"/>
              </a:rPr>
              <a:t>橋梁設計</a:t>
            </a:r>
            <a:r>
              <a:rPr lang="ja-JP" altLang="en-US" sz="1600" b="1" kern="100" dirty="0">
                <a:ea typeface="AR丸ゴシック体M"/>
                <a:cs typeface="Times New Roman"/>
              </a:rPr>
              <a:t>　橋梁計画</a:t>
            </a:r>
            <a:r>
              <a:rPr lang="en-US" altLang="ja-JP" sz="1600" b="1" kern="100" dirty="0">
                <a:ea typeface="AR丸ゴシック体M"/>
                <a:cs typeface="Times New Roman"/>
              </a:rPr>
              <a:t>/</a:t>
            </a:r>
            <a:r>
              <a:rPr lang="ja-JP" altLang="en-US" sz="1600" b="1" kern="100" dirty="0">
                <a:ea typeface="AR丸ゴシック体M"/>
                <a:cs typeface="Times New Roman"/>
              </a:rPr>
              <a:t>設計</a:t>
            </a:r>
            <a:endParaRPr lang="ja-JP" sz="1600" kern="100" dirty="0">
              <a:ea typeface="ＭＳ 明朝"/>
              <a:cs typeface="Times New Roman"/>
            </a:endParaRPr>
          </a:p>
        </p:txBody>
      </p:sp>
      <p:sp>
        <p:nvSpPr>
          <p:cNvPr id="14" name="テキスト ボックス 12">
            <a:extLst>
              <a:ext uri="{FF2B5EF4-FFF2-40B4-BE49-F238E27FC236}">
                <a16:creationId xmlns:a16="http://schemas.microsoft.com/office/drawing/2014/main" id="{E563A34B-788A-486E-B5A1-50615D48EC18}"/>
              </a:ext>
            </a:extLst>
          </p:cNvPr>
          <p:cNvSpPr txBox="1"/>
          <p:nvPr/>
        </p:nvSpPr>
        <p:spPr>
          <a:xfrm>
            <a:off x="467544" y="1735959"/>
            <a:ext cx="1100625" cy="524383"/>
          </a:xfrm>
          <a:prstGeom prst="rect">
            <a:avLst/>
          </a:prstGeom>
          <a:ln/>
        </p:spPr>
        <p:style>
          <a:lnRef idx="2">
            <a:schemeClr val="dk1"/>
          </a:lnRef>
          <a:fillRef idx="1">
            <a:schemeClr val="lt1"/>
          </a:fillRef>
          <a:effectRef idx="0">
            <a:schemeClr val="dk1"/>
          </a:effectRef>
          <a:fontRef idx="minor">
            <a:schemeClr val="dk1"/>
          </a:fontRef>
        </p:style>
        <p:txBody>
          <a:bodyPr wrap="none"/>
          <a:lstStyle/>
          <a:p>
            <a:pPr algn="just">
              <a:spcAft>
                <a:spcPts val="0"/>
              </a:spcAft>
              <a:defRPr/>
            </a:pPr>
            <a:r>
              <a:rPr lang="ja-JP" b="1" kern="100" dirty="0">
                <a:ea typeface="AR丸ゴシック体M"/>
                <a:cs typeface="Times New Roman"/>
              </a:rPr>
              <a:t>橋梁施工</a:t>
            </a:r>
            <a:endParaRPr lang="en-US" altLang="ja-JP" b="1" kern="100" dirty="0">
              <a:ea typeface="AR丸ゴシック体M"/>
              <a:cs typeface="Times New Roman"/>
            </a:endParaRPr>
          </a:p>
          <a:p>
            <a:pPr algn="just">
              <a:spcAft>
                <a:spcPts val="0"/>
              </a:spcAft>
              <a:defRPr/>
            </a:pPr>
            <a:r>
              <a:rPr lang="ja-JP" altLang="en-US" b="1" kern="100" dirty="0">
                <a:ea typeface="AR丸ゴシック体M"/>
                <a:cs typeface="Times New Roman"/>
              </a:rPr>
              <a:t>生産管理</a:t>
            </a:r>
            <a:endParaRPr lang="ja-JP" kern="100" dirty="0">
              <a:ea typeface="ＭＳ 明朝"/>
              <a:cs typeface="Times New Roman"/>
            </a:endParaRPr>
          </a:p>
        </p:txBody>
      </p:sp>
      <p:sp>
        <p:nvSpPr>
          <p:cNvPr id="16" name="テキスト ボックス 14">
            <a:extLst>
              <a:ext uri="{FF2B5EF4-FFF2-40B4-BE49-F238E27FC236}">
                <a16:creationId xmlns:a16="http://schemas.microsoft.com/office/drawing/2014/main" id="{60FB189D-CC16-4968-B0B0-1BE132501606}"/>
              </a:ext>
            </a:extLst>
          </p:cNvPr>
          <p:cNvSpPr txBox="1"/>
          <p:nvPr/>
        </p:nvSpPr>
        <p:spPr>
          <a:xfrm>
            <a:off x="604193" y="2697958"/>
            <a:ext cx="2459682" cy="495300"/>
          </a:xfrm>
          <a:prstGeom prst="rect">
            <a:avLst/>
          </a:prstGeom>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sz="1600" b="1" kern="100" dirty="0">
                <a:ea typeface="AR丸ゴシック体M"/>
                <a:cs typeface="Times New Roman"/>
              </a:rPr>
              <a:t>橋梁自動設計</a:t>
            </a:r>
            <a:r>
              <a:rPr lang="en-US" sz="1600" b="1" kern="100" dirty="0">
                <a:ea typeface="AR丸ゴシック体M"/>
                <a:cs typeface="Times New Roman"/>
              </a:rPr>
              <a:t>CAD/CAM</a:t>
            </a:r>
            <a:r>
              <a:rPr lang="ja-JP" sz="1600" b="1" kern="100" dirty="0">
                <a:ea typeface="AR丸ゴシック体M"/>
                <a:cs typeface="Times New Roman"/>
              </a:rPr>
              <a:t>等　システム開発</a:t>
            </a:r>
            <a:endParaRPr lang="ja-JP" sz="1600" kern="100" dirty="0">
              <a:ea typeface="ＭＳ 明朝"/>
              <a:cs typeface="Times New Roman"/>
            </a:endParaRPr>
          </a:p>
        </p:txBody>
      </p:sp>
      <p:sp>
        <p:nvSpPr>
          <p:cNvPr id="17" name="テキスト ボックス 15">
            <a:extLst>
              <a:ext uri="{FF2B5EF4-FFF2-40B4-BE49-F238E27FC236}">
                <a16:creationId xmlns:a16="http://schemas.microsoft.com/office/drawing/2014/main" id="{2638AE34-C782-4033-AC92-31CAFFA0EB47}"/>
              </a:ext>
            </a:extLst>
          </p:cNvPr>
          <p:cNvSpPr txBox="1"/>
          <p:nvPr/>
        </p:nvSpPr>
        <p:spPr>
          <a:xfrm>
            <a:off x="603137" y="3835741"/>
            <a:ext cx="6654771" cy="495300"/>
          </a:xfrm>
          <a:prstGeom prst="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b="1" kern="100" dirty="0">
                <a:ea typeface="AR丸ゴシック体M"/>
                <a:cs typeface="Times New Roman"/>
              </a:rPr>
              <a:t>構造物標準化</a:t>
            </a:r>
            <a:endParaRPr lang="ja-JP" sz="1050" kern="100" dirty="0">
              <a:ea typeface="ＭＳ 明朝"/>
              <a:cs typeface="Times New Roman"/>
            </a:endParaRPr>
          </a:p>
        </p:txBody>
      </p:sp>
      <p:sp>
        <p:nvSpPr>
          <p:cNvPr id="18" name="テキスト ボックス 16">
            <a:extLst>
              <a:ext uri="{FF2B5EF4-FFF2-40B4-BE49-F238E27FC236}">
                <a16:creationId xmlns:a16="http://schemas.microsoft.com/office/drawing/2014/main" id="{2D7E5294-B587-4AFD-BB00-C1910067F646}"/>
              </a:ext>
            </a:extLst>
          </p:cNvPr>
          <p:cNvSpPr txBox="1"/>
          <p:nvPr/>
        </p:nvSpPr>
        <p:spPr>
          <a:xfrm>
            <a:off x="2699792" y="1697038"/>
            <a:ext cx="4650333" cy="552273"/>
          </a:xfrm>
          <a:prstGeom prst="rect">
            <a:avLst/>
          </a:prstGeom>
          <a:solidFill>
            <a:srgbClr val="FFFF66"/>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sz="1600" b="1" kern="100" dirty="0">
                <a:ea typeface="AR丸ゴシック体M"/>
                <a:cs typeface="Times New Roman"/>
              </a:rPr>
              <a:t>国交省の</a:t>
            </a:r>
            <a:r>
              <a:rPr lang="ja-JP" altLang="en-US" sz="1600" b="1" kern="100" dirty="0">
                <a:ea typeface="AR丸ゴシック体M"/>
                <a:cs typeface="Times New Roman"/>
              </a:rPr>
              <a:t>施策検討</a:t>
            </a:r>
            <a:r>
              <a:rPr lang="en-US" altLang="ja-JP" sz="1600" b="1" kern="100" dirty="0">
                <a:ea typeface="AR丸ゴシック体M"/>
                <a:cs typeface="Times New Roman"/>
              </a:rPr>
              <a:t>/</a:t>
            </a:r>
            <a:r>
              <a:rPr lang="ja-JP" sz="1600" b="1" kern="100" dirty="0">
                <a:ea typeface="AR丸ゴシック体M"/>
                <a:cs typeface="Times New Roman"/>
              </a:rPr>
              <a:t>委員会</a:t>
            </a:r>
            <a:r>
              <a:rPr lang="ja-JP" altLang="en-US" sz="1600" b="1" kern="100" dirty="0">
                <a:ea typeface="AR丸ゴシック体M"/>
                <a:cs typeface="Times New Roman"/>
              </a:rPr>
              <a:t>運営</a:t>
            </a:r>
            <a:endParaRPr lang="en-US" altLang="ja-JP" sz="1600" b="1" kern="100" dirty="0">
              <a:ea typeface="AR丸ゴシック体M"/>
              <a:cs typeface="Times New Roman"/>
            </a:endParaRPr>
          </a:p>
          <a:p>
            <a:pPr algn="just">
              <a:spcAft>
                <a:spcPts val="0"/>
              </a:spcAft>
              <a:defRPr/>
            </a:pPr>
            <a:r>
              <a:rPr lang="ja-JP" altLang="en-US" sz="1600" b="1" kern="100" dirty="0">
                <a:ea typeface="ＭＳ 明朝"/>
                <a:cs typeface="Times New Roman"/>
              </a:rPr>
              <a:t>新施策・本省委員会</a:t>
            </a:r>
            <a:endParaRPr lang="ja-JP" sz="1600" kern="100" dirty="0">
              <a:ea typeface="ＭＳ 明朝"/>
              <a:cs typeface="Times New Roman"/>
            </a:endParaRPr>
          </a:p>
        </p:txBody>
      </p:sp>
      <p:sp>
        <p:nvSpPr>
          <p:cNvPr id="19" name="テキスト ボックス 17">
            <a:extLst>
              <a:ext uri="{FF2B5EF4-FFF2-40B4-BE49-F238E27FC236}">
                <a16:creationId xmlns:a16="http://schemas.microsoft.com/office/drawing/2014/main" id="{A1E8B435-B596-48C6-97E7-3C85ACDA55FA}"/>
              </a:ext>
            </a:extLst>
          </p:cNvPr>
          <p:cNvSpPr txBox="1"/>
          <p:nvPr/>
        </p:nvSpPr>
        <p:spPr>
          <a:xfrm>
            <a:off x="603138" y="3248160"/>
            <a:ext cx="6654771" cy="514350"/>
          </a:xfrm>
          <a:prstGeom prst="rect">
            <a:avLst/>
          </a:prstGeom>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altLang="en-US" b="1" kern="100" dirty="0">
                <a:latin typeface="HG丸ｺﾞｼｯｸM-PRO" panose="020F0600000000000000" pitchFamily="50" charset="-128"/>
                <a:ea typeface="HG丸ｺﾞｼｯｸM-PRO" panose="020F0600000000000000" pitchFamily="50" charset="-128"/>
                <a:cs typeface="Times New Roman"/>
              </a:rPr>
              <a:t>構造物省力化</a:t>
            </a:r>
            <a:r>
              <a:rPr lang="en-US" altLang="ja-JP" b="1" kern="100" dirty="0">
                <a:latin typeface="HG丸ｺﾞｼｯｸM-PRO" panose="020F0600000000000000" pitchFamily="50" charset="-128"/>
                <a:ea typeface="HG丸ｺﾞｼｯｸM-PRO" panose="020F0600000000000000" pitchFamily="50" charset="-128"/>
                <a:cs typeface="Times New Roman"/>
              </a:rPr>
              <a:t>/</a:t>
            </a:r>
            <a:r>
              <a:rPr lang="ja-JP" altLang="en-US" b="1" kern="100" dirty="0">
                <a:latin typeface="HG丸ｺﾞｼｯｸM-PRO" panose="020F0600000000000000" pitchFamily="50" charset="-128"/>
                <a:ea typeface="HG丸ｺﾞｼｯｸM-PRO" panose="020F0600000000000000" pitchFamily="50" charset="-128"/>
                <a:cs typeface="Times New Roman"/>
              </a:rPr>
              <a:t>コスト縮減</a:t>
            </a:r>
            <a:endParaRPr lang="ja-JP" b="1" kern="100" dirty="0">
              <a:latin typeface="HG丸ｺﾞｼｯｸM-PRO" panose="020F0600000000000000" pitchFamily="50" charset="-128"/>
              <a:ea typeface="HG丸ｺﾞｼｯｸM-PRO" panose="020F0600000000000000" pitchFamily="50" charset="-128"/>
              <a:cs typeface="Times New Roman"/>
            </a:endParaRPr>
          </a:p>
        </p:txBody>
      </p:sp>
      <p:sp>
        <p:nvSpPr>
          <p:cNvPr id="20" name="テキスト ボックス 18">
            <a:extLst>
              <a:ext uri="{FF2B5EF4-FFF2-40B4-BE49-F238E27FC236}">
                <a16:creationId xmlns:a16="http://schemas.microsoft.com/office/drawing/2014/main" id="{7FE6CA80-5F2A-4DCD-A0A8-9CD4AF26288D}"/>
              </a:ext>
            </a:extLst>
          </p:cNvPr>
          <p:cNvSpPr txBox="1"/>
          <p:nvPr/>
        </p:nvSpPr>
        <p:spPr>
          <a:xfrm>
            <a:off x="6080919" y="2690813"/>
            <a:ext cx="1473200" cy="514350"/>
          </a:xfrm>
          <a:prstGeom prst="rect">
            <a:avLst/>
          </a:prstGeom>
          <a:ln/>
        </p:spPr>
        <p:style>
          <a:lnRef idx="2">
            <a:schemeClr val="dk1"/>
          </a:lnRef>
          <a:fillRef idx="1">
            <a:schemeClr val="lt1"/>
          </a:fillRef>
          <a:effectRef idx="0">
            <a:schemeClr val="dk1"/>
          </a:effectRef>
          <a:fontRef idx="minor">
            <a:schemeClr val="dk1"/>
          </a:fontRef>
        </p:style>
        <p:txBody>
          <a:bodyPr wrap="none"/>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just" eaLnBrk="1" hangingPunct="1">
              <a:defRPr/>
            </a:pPr>
            <a:r>
              <a:rPr lang="ja-JP" altLang="ja-JP" b="1" dirty="0">
                <a:solidFill>
                  <a:srgbClr val="000000"/>
                </a:solidFill>
                <a:latin typeface="Calibri" pitchFamily="34" charset="0"/>
                <a:ea typeface="AR丸ゴシック体M" charset="-128"/>
                <a:cs typeface="Times New Roman" pitchFamily="18" charset="0"/>
              </a:rPr>
              <a:t>日本風景街道</a:t>
            </a:r>
            <a:endParaRPr lang="en-US" altLang="ja-JP" b="1" dirty="0">
              <a:solidFill>
                <a:srgbClr val="000000"/>
              </a:solidFill>
              <a:latin typeface="Calibri" pitchFamily="34" charset="0"/>
              <a:ea typeface="AR丸ゴシック体M" charset="-128"/>
              <a:cs typeface="Times New Roman" pitchFamily="18" charset="0"/>
            </a:endParaRPr>
          </a:p>
        </p:txBody>
      </p:sp>
      <p:sp>
        <p:nvSpPr>
          <p:cNvPr id="21" name="テキスト ボックス 20">
            <a:extLst>
              <a:ext uri="{FF2B5EF4-FFF2-40B4-BE49-F238E27FC236}">
                <a16:creationId xmlns:a16="http://schemas.microsoft.com/office/drawing/2014/main" id="{DEFE9F5B-BE3C-4C57-971E-E0E844631D9C}"/>
              </a:ext>
            </a:extLst>
          </p:cNvPr>
          <p:cNvSpPr txBox="1"/>
          <p:nvPr/>
        </p:nvSpPr>
        <p:spPr>
          <a:xfrm>
            <a:off x="1187624" y="2284202"/>
            <a:ext cx="6162501" cy="349461"/>
          </a:xfrm>
          <a:prstGeom prst="rect">
            <a:avLst/>
          </a:prstGeom>
          <a:solidFill>
            <a:srgbClr val="F1D9CB"/>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sz="1600" b="1" kern="100" dirty="0">
                <a:ea typeface="AR丸ゴシック体M"/>
                <a:cs typeface="Times New Roman"/>
              </a:rPr>
              <a:t>技術基準</a:t>
            </a:r>
            <a:endParaRPr lang="en-US" altLang="ja-JP" sz="1600" b="1" kern="100" dirty="0">
              <a:ea typeface="AR丸ゴシック体M"/>
              <a:cs typeface="Times New Roman"/>
            </a:endParaRPr>
          </a:p>
          <a:p>
            <a:pPr algn="just">
              <a:spcAft>
                <a:spcPts val="0"/>
              </a:spcAft>
              <a:defRPr/>
            </a:pPr>
            <a:r>
              <a:rPr lang="ja-JP" altLang="en-US" sz="1600" b="1" kern="100" dirty="0">
                <a:ea typeface="ＭＳ 明朝"/>
                <a:cs typeface="Times New Roman"/>
              </a:rPr>
              <a:t>　　　　</a:t>
            </a:r>
            <a:endParaRPr lang="ja-JP" sz="1600" kern="100" dirty="0">
              <a:ea typeface="ＭＳ 明朝"/>
              <a:cs typeface="Times New Roman"/>
            </a:endParaRPr>
          </a:p>
        </p:txBody>
      </p:sp>
      <p:sp>
        <p:nvSpPr>
          <p:cNvPr id="22" name="テキスト ボックス 4">
            <a:extLst>
              <a:ext uri="{FF2B5EF4-FFF2-40B4-BE49-F238E27FC236}">
                <a16:creationId xmlns:a16="http://schemas.microsoft.com/office/drawing/2014/main" id="{1514D363-233F-4D82-ADB9-F33C291427C7}"/>
              </a:ext>
            </a:extLst>
          </p:cNvPr>
          <p:cNvSpPr txBox="1"/>
          <p:nvPr/>
        </p:nvSpPr>
        <p:spPr>
          <a:xfrm>
            <a:off x="3662362" y="4357317"/>
            <a:ext cx="4942086" cy="371474"/>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b="1" kern="100" dirty="0">
                <a:ea typeface="AR丸ゴシック体M"/>
                <a:cs typeface="Times New Roman"/>
              </a:rPr>
              <a:t>木橋</a:t>
            </a:r>
            <a:r>
              <a:rPr lang="ja-JP" altLang="en-US" b="1" kern="100" dirty="0">
                <a:ea typeface="AR丸ゴシック体M"/>
                <a:cs typeface="Times New Roman"/>
              </a:rPr>
              <a:t>・石橋　の復活</a:t>
            </a:r>
            <a:endParaRPr lang="ja-JP" sz="1050" kern="100" dirty="0">
              <a:ea typeface="ＭＳ 明朝"/>
              <a:cs typeface="Times New Roman"/>
            </a:endParaRPr>
          </a:p>
        </p:txBody>
      </p:sp>
      <p:sp>
        <p:nvSpPr>
          <p:cNvPr id="23" name="テキスト ボックス 7">
            <a:extLst>
              <a:ext uri="{FF2B5EF4-FFF2-40B4-BE49-F238E27FC236}">
                <a16:creationId xmlns:a16="http://schemas.microsoft.com/office/drawing/2014/main" id="{43E36337-0422-4132-A79E-F20F3C80B203}"/>
              </a:ext>
            </a:extLst>
          </p:cNvPr>
          <p:cNvSpPr txBox="1"/>
          <p:nvPr/>
        </p:nvSpPr>
        <p:spPr>
          <a:xfrm>
            <a:off x="604193" y="4744667"/>
            <a:ext cx="8444557" cy="495300"/>
          </a:xfrm>
          <a:prstGeom prst="rect">
            <a:avLst/>
          </a:prstGeom>
          <a:solidFill>
            <a:srgbClr val="FFCCFF"/>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b="1" kern="100">
                <a:ea typeface="AR丸ゴシック体M"/>
                <a:cs typeface="Times New Roman"/>
              </a:rPr>
              <a:t>構造物維持管理</a:t>
            </a:r>
            <a:endParaRPr lang="ja-JP" sz="1050" kern="100">
              <a:ea typeface="ＭＳ 明朝"/>
              <a:cs typeface="Times New Roman"/>
            </a:endParaRPr>
          </a:p>
        </p:txBody>
      </p:sp>
      <p:sp>
        <p:nvSpPr>
          <p:cNvPr id="24" name="テキスト ボックス 21">
            <a:extLst>
              <a:ext uri="{FF2B5EF4-FFF2-40B4-BE49-F238E27FC236}">
                <a16:creationId xmlns:a16="http://schemas.microsoft.com/office/drawing/2014/main" id="{62C51AD0-6CAB-48D3-9A6B-25DFCD89769B}"/>
              </a:ext>
            </a:extLst>
          </p:cNvPr>
          <p:cNvSpPr txBox="1"/>
          <p:nvPr/>
        </p:nvSpPr>
        <p:spPr>
          <a:xfrm>
            <a:off x="3696147" y="5282565"/>
            <a:ext cx="5352602" cy="495300"/>
          </a:xfrm>
          <a:prstGeom prst="rect">
            <a:avLst/>
          </a:prstGeom>
          <a:solidFill>
            <a:schemeClr val="accent3">
              <a:lumMod val="40000"/>
              <a:lumOff val="60000"/>
            </a:schemeClr>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en-US" b="1" kern="100" dirty="0">
                <a:latin typeface="AR丸ゴシック体M"/>
                <a:ea typeface="ＭＳ 明朝"/>
                <a:cs typeface="Times New Roman"/>
              </a:rPr>
              <a:t>PFI</a:t>
            </a:r>
            <a:r>
              <a:rPr lang="ja-JP" b="1" kern="100" dirty="0">
                <a:ea typeface="AR丸ゴシック体M"/>
                <a:cs typeface="Times New Roman"/>
              </a:rPr>
              <a:t>・</a:t>
            </a:r>
            <a:r>
              <a:rPr lang="en-US" b="1" kern="100" dirty="0">
                <a:ea typeface="AR丸ゴシック体M"/>
                <a:cs typeface="Times New Roman"/>
              </a:rPr>
              <a:t>PPP</a:t>
            </a:r>
            <a:endParaRPr lang="ja-JP" sz="1050" kern="100" dirty="0">
              <a:ea typeface="ＭＳ 明朝"/>
              <a:cs typeface="Times New Roman"/>
            </a:endParaRPr>
          </a:p>
        </p:txBody>
      </p:sp>
      <p:sp>
        <p:nvSpPr>
          <p:cNvPr id="25" name="テキスト ボックス 22">
            <a:extLst>
              <a:ext uri="{FF2B5EF4-FFF2-40B4-BE49-F238E27FC236}">
                <a16:creationId xmlns:a16="http://schemas.microsoft.com/office/drawing/2014/main" id="{19E44597-0589-4639-90C8-E973B946E76A}"/>
              </a:ext>
            </a:extLst>
          </p:cNvPr>
          <p:cNvSpPr txBox="1"/>
          <p:nvPr/>
        </p:nvSpPr>
        <p:spPr>
          <a:xfrm>
            <a:off x="3168402" y="2668554"/>
            <a:ext cx="1473200" cy="514350"/>
          </a:xfrm>
          <a:prstGeom prst="rect">
            <a:avLst/>
          </a:prstGeom>
          <a:solidFill>
            <a:schemeClr val="accent3">
              <a:lumMod val="40000"/>
              <a:lumOff val="60000"/>
            </a:schemeClr>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sz="1600" b="1" kern="100" dirty="0">
                <a:ea typeface="AR丸ゴシック体M"/>
                <a:cs typeface="Times New Roman"/>
              </a:rPr>
              <a:t>技術審査証明</a:t>
            </a:r>
            <a:endParaRPr lang="en-US" altLang="ja-JP" sz="1600" b="1" kern="100" dirty="0">
              <a:ea typeface="AR丸ゴシック体M"/>
              <a:cs typeface="Times New Roman"/>
            </a:endParaRPr>
          </a:p>
          <a:p>
            <a:pPr algn="just">
              <a:spcAft>
                <a:spcPts val="0"/>
              </a:spcAft>
              <a:defRPr/>
            </a:pPr>
            <a:r>
              <a:rPr lang="ja-JP" altLang="en-US" sz="1600" b="1" kern="100" dirty="0">
                <a:ea typeface="ＭＳ 明朝"/>
                <a:cs typeface="Times New Roman"/>
              </a:rPr>
              <a:t>新技術審査</a:t>
            </a:r>
            <a:endParaRPr lang="ja-JP" sz="1600" kern="100" dirty="0">
              <a:ea typeface="ＭＳ 明朝"/>
              <a:cs typeface="Times New Roman"/>
            </a:endParaRPr>
          </a:p>
        </p:txBody>
      </p:sp>
      <p:sp>
        <p:nvSpPr>
          <p:cNvPr id="4120" name="Rectangle 22">
            <a:extLst>
              <a:ext uri="{FF2B5EF4-FFF2-40B4-BE49-F238E27FC236}">
                <a16:creationId xmlns:a16="http://schemas.microsoft.com/office/drawing/2014/main" id="{281FF4C3-FCAF-4AF6-8BD9-523EA360C73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lgn="l"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lgn="l"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4121" name="Rectangle 43">
            <a:extLst>
              <a:ext uri="{FF2B5EF4-FFF2-40B4-BE49-F238E27FC236}">
                <a16:creationId xmlns:a16="http://schemas.microsoft.com/office/drawing/2014/main" id="{AFE913D1-A62E-4A08-9B13-054B103654E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lgn="l"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lgn="l"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ja-JP" sz="1800">
              <a:latin typeface="Arial" panose="020B0604020202020204" pitchFamily="34" charset="0"/>
            </a:endParaRPr>
          </a:p>
        </p:txBody>
      </p:sp>
      <p:sp>
        <p:nvSpPr>
          <p:cNvPr id="26" name="テキスト ボックス 8">
            <a:extLst>
              <a:ext uri="{FF2B5EF4-FFF2-40B4-BE49-F238E27FC236}">
                <a16:creationId xmlns:a16="http://schemas.microsoft.com/office/drawing/2014/main" id="{00500CFA-0239-4279-9889-5814DA72DD7A}"/>
              </a:ext>
            </a:extLst>
          </p:cNvPr>
          <p:cNvSpPr txBox="1"/>
          <p:nvPr/>
        </p:nvSpPr>
        <p:spPr>
          <a:xfrm>
            <a:off x="8362809" y="819238"/>
            <a:ext cx="564151" cy="5048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altLang="en-US" sz="1050" b="1" kern="100" dirty="0">
                <a:latin typeface="+mj-ea"/>
                <a:ea typeface="+mj-ea"/>
                <a:cs typeface="Times New Roman"/>
              </a:rPr>
              <a:t>富山市</a:t>
            </a:r>
            <a:endParaRPr lang="en-US" altLang="ja-JP" sz="1050" b="1" kern="100" dirty="0">
              <a:latin typeface="+mj-ea"/>
              <a:ea typeface="+mj-ea"/>
              <a:cs typeface="Times New Roman"/>
            </a:endParaRPr>
          </a:p>
          <a:p>
            <a:pPr algn="just">
              <a:spcAft>
                <a:spcPts val="0"/>
              </a:spcAft>
              <a:defRPr/>
            </a:pPr>
            <a:endParaRPr lang="ja-JP" sz="1050" b="1" kern="100" dirty="0">
              <a:ea typeface="ＭＳ 明朝"/>
              <a:cs typeface="Times New Roman"/>
            </a:endParaRPr>
          </a:p>
        </p:txBody>
      </p:sp>
      <p:sp>
        <p:nvSpPr>
          <p:cNvPr id="2" name="テキスト ボックス 1">
            <a:extLst>
              <a:ext uri="{FF2B5EF4-FFF2-40B4-BE49-F238E27FC236}">
                <a16:creationId xmlns:a16="http://schemas.microsoft.com/office/drawing/2014/main" id="{6D1AF3A9-5BA9-47C7-8C5A-A235DA0D6E11}"/>
              </a:ext>
            </a:extLst>
          </p:cNvPr>
          <p:cNvSpPr txBox="1"/>
          <p:nvPr/>
        </p:nvSpPr>
        <p:spPr>
          <a:xfrm>
            <a:off x="232350" y="6181262"/>
            <a:ext cx="4339650" cy="646331"/>
          </a:xfrm>
          <a:prstGeom prst="rect">
            <a:avLst/>
          </a:prstGeom>
          <a:noFill/>
        </p:spPr>
        <p:txBody>
          <a:bodyPr wrap="none" rtlCol="0">
            <a:spAutoFit/>
          </a:bodyPr>
          <a:lstStyle/>
          <a:p>
            <a:r>
              <a:rPr kumimoji="1" lang="ja-JP" altLang="en-US" sz="3600" b="1" dirty="0"/>
              <a:t>植野の経歴　時経歴</a:t>
            </a:r>
          </a:p>
        </p:txBody>
      </p:sp>
      <p:sp>
        <p:nvSpPr>
          <p:cNvPr id="27" name="テキスト ボックス 18">
            <a:extLst>
              <a:ext uri="{FF2B5EF4-FFF2-40B4-BE49-F238E27FC236}">
                <a16:creationId xmlns:a16="http://schemas.microsoft.com/office/drawing/2014/main" id="{89520A2E-503D-4C09-9EB8-8956C70778B6}"/>
              </a:ext>
            </a:extLst>
          </p:cNvPr>
          <p:cNvSpPr txBox="1"/>
          <p:nvPr/>
        </p:nvSpPr>
        <p:spPr>
          <a:xfrm>
            <a:off x="6156325" y="5820462"/>
            <a:ext cx="1193800" cy="686699"/>
          </a:xfrm>
          <a:prstGeom prst="rect">
            <a:avLst/>
          </a:prstGeom>
          <a:ln/>
        </p:spPr>
        <p:style>
          <a:lnRef idx="2">
            <a:schemeClr val="dk1"/>
          </a:lnRef>
          <a:fillRef idx="1">
            <a:schemeClr val="lt1"/>
          </a:fillRef>
          <a:effectRef idx="0">
            <a:schemeClr val="dk1"/>
          </a:effectRef>
          <a:fontRef idx="minor">
            <a:schemeClr val="dk1"/>
          </a:fontRef>
        </p:style>
        <p:txBody>
          <a:bodyPr wrap="none"/>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just" eaLnBrk="1" hangingPunct="1">
              <a:defRPr/>
            </a:pPr>
            <a:r>
              <a:rPr lang="ja-JP" altLang="en-US" b="1" dirty="0">
                <a:solidFill>
                  <a:srgbClr val="000000"/>
                </a:solidFill>
                <a:latin typeface="Calibri" pitchFamily="34" charset="0"/>
                <a:ea typeface="AR丸ゴシック体M" charset="-128"/>
                <a:cs typeface="Times New Roman" pitchFamily="18" charset="0"/>
              </a:rPr>
              <a:t>政経塾</a:t>
            </a:r>
            <a:endParaRPr lang="en-US" altLang="ja-JP" b="1" dirty="0">
              <a:solidFill>
                <a:srgbClr val="000000"/>
              </a:solidFill>
              <a:latin typeface="Calibri" pitchFamily="34" charset="0"/>
              <a:ea typeface="AR丸ゴシック体M" charset="-128"/>
              <a:cs typeface="Times New Roman" pitchFamily="18" charset="0"/>
            </a:endParaRPr>
          </a:p>
          <a:p>
            <a:pPr algn="just" eaLnBrk="1" hangingPunct="1">
              <a:defRPr/>
            </a:pPr>
            <a:r>
              <a:rPr lang="ja-JP" altLang="en-US" b="1" dirty="0">
                <a:solidFill>
                  <a:srgbClr val="000000"/>
                </a:solidFill>
                <a:latin typeface="Calibri" pitchFamily="34" charset="0"/>
                <a:ea typeface="AR丸ゴシック体M" charset="-128"/>
                <a:cs typeface="Times New Roman" pitchFamily="18" charset="0"/>
              </a:rPr>
              <a:t>に通う</a:t>
            </a:r>
            <a:endParaRPr lang="en-US" altLang="ja-JP" b="1" dirty="0">
              <a:solidFill>
                <a:srgbClr val="000000"/>
              </a:solidFill>
              <a:latin typeface="Calibri" pitchFamily="34" charset="0"/>
              <a:ea typeface="AR丸ゴシック体M" charset="-128"/>
              <a:cs typeface="Times New Roman" pitchFamily="18" charset="0"/>
            </a:endParaRPr>
          </a:p>
        </p:txBody>
      </p:sp>
      <p:cxnSp>
        <p:nvCxnSpPr>
          <p:cNvPr id="4" name="直線コネクタ 3">
            <a:extLst>
              <a:ext uri="{FF2B5EF4-FFF2-40B4-BE49-F238E27FC236}">
                <a16:creationId xmlns:a16="http://schemas.microsoft.com/office/drawing/2014/main" id="{21B423ED-3AF6-4B27-9CA4-9186A3E9A19F}"/>
              </a:ext>
            </a:extLst>
          </p:cNvPr>
          <p:cNvCxnSpPr/>
          <p:nvPr/>
        </p:nvCxnSpPr>
        <p:spPr>
          <a:xfrm>
            <a:off x="6156325" y="1420092"/>
            <a:ext cx="0" cy="508706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07F13051-D8DB-4150-9165-ABD4AFE5B6F1}"/>
              </a:ext>
            </a:extLst>
          </p:cNvPr>
          <p:cNvCxnSpPr/>
          <p:nvPr/>
        </p:nvCxnSpPr>
        <p:spPr>
          <a:xfrm>
            <a:off x="7350125" y="1438275"/>
            <a:ext cx="0" cy="508706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吹き出し: 四角形 14">
            <a:extLst>
              <a:ext uri="{FF2B5EF4-FFF2-40B4-BE49-F238E27FC236}">
                <a16:creationId xmlns:a16="http://schemas.microsoft.com/office/drawing/2014/main" id="{F3B55889-BDC8-45C5-9490-078623926E82}"/>
              </a:ext>
            </a:extLst>
          </p:cNvPr>
          <p:cNvSpPr/>
          <p:nvPr/>
        </p:nvSpPr>
        <p:spPr>
          <a:xfrm>
            <a:off x="7572954" y="6202489"/>
            <a:ext cx="1354001" cy="612648"/>
          </a:xfrm>
          <a:prstGeom prst="wedgeRectCallout">
            <a:avLst>
              <a:gd name="adj1" fmla="val -88317"/>
              <a:gd name="adj2" fmla="val -397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干された時代</a:t>
            </a:r>
          </a:p>
        </p:txBody>
      </p:sp>
    </p:spTree>
    <p:extLst>
      <p:ext uri="{BB962C8B-B14F-4D97-AF65-F5344CB8AC3E}">
        <p14:creationId xmlns:p14="http://schemas.microsoft.com/office/powerpoint/2010/main" val="552020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9">
            <a:extLst>
              <a:ext uri="{FF2B5EF4-FFF2-40B4-BE49-F238E27FC236}">
                <a16:creationId xmlns:a16="http://schemas.microsoft.com/office/drawing/2014/main" id="{E0D2437F-56D0-466F-9FA7-A490976B34E5}"/>
              </a:ext>
            </a:extLst>
          </p:cNvPr>
          <p:cNvSpPr/>
          <p:nvPr/>
        </p:nvSpPr>
        <p:spPr>
          <a:xfrm>
            <a:off x="4478338" y="5296464"/>
            <a:ext cx="3482975" cy="1339154"/>
          </a:xfrm>
          <a:prstGeom prst="roundRect">
            <a:avLst/>
          </a:prstGeom>
          <a:solidFill>
            <a:schemeClr val="accent2">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 name="角丸四角形 1">
            <a:extLst>
              <a:ext uri="{FF2B5EF4-FFF2-40B4-BE49-F238E27FC236}">
                <a16:creationId xmlns:a16="http://schemas.microsoft.com/office/drawing/2014/main" id="{D51DC33A-6DC5-4715-84C2-99E573C2F43C}"/>
              </a:ext>
            </a:extLst>
          </p:cNvPr>
          <p:cNvSpPr/>
          <p:nvPr/>
        </p:nvSpPr>
        <p:spPr>
          <a:xfrm>
            <a:off x="2257425" y="3662363"/>
            <a:ext cx="3870325" cy="120015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6387" name="テキスト ボックス 2">
            <a:extLst>
              <a:ext uri="{FF2B5EF4-FFF2-40B4-BE49-F238E27FC236}">
                <a16:creationId xmlns:a16="http://schemas.microsoft.com/office/drawing/2014/main" id="{B30B0B5D-98BF-44E2-9A91-9A9E5D5B088A}"/>
              </a:ext>
            </a:extLst>
          </p:cNvPr>
          <p:cNvSpPr txBox="1">
            <a:spLocks noChangeArrowheads="1"/>
          </p:cNvSpPr>
          <p:nvPr/>
        </p:nvSpPr>
        <p:spPr bwMode="auto">
          <a:xfrm>
            <a:off x="2339974" y="683232"/>
            <a:ext cx="3990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Arial" panose="020B0604020202020204" pitchFamily="34" charset="0"/>
              </a:rPr>
              <a:t>社会資本を通じた公共サービ</a:t>
            </a:r>
            <a:endParaRPr lang="en-US" altLang="ja-JP" sz="2400" dirty="0">
              <a:latin typeface="Arial" panose="020B0604020202020204" pitchFamily="34" charset="0"/>
            </a:endParaRPr>
          </a:p>
          <a:p>
            <a:pPr eaLnBrk="1" hangingPunct="1">
              <a:spcBef>
                <a:spcPct val="0"/>
              </a:spcBef>
              <a:buFontTx/>
              <a:buNone/>
            </a:pPr>
            <a:r>
              <a:rPr lang="ja-JP" altLang="en-US" sz="2400" dirty="0">
                <a:latin typeface="Arial" panose="020B0604020202020204" pitchFamily="34" charset="0"/>
              </a:rPr>
              <a:t>○整備</a:t>
            </a:r>
            <a:endParaRPr lang="en-US" altLang="ja-JP" sz="2400" dirty="0">
              <a:latin typeface="Arial" panose="020B0604020202020204" pitchFamily="34" charset="0"/>
            </a:endParaRPr>
          </a:p>
          <a:p>
            <a:pPr eaLnBrk="1" hangingPunct="1">
              <a:spcBef>
                <a:spcPct val="0"/>
              </a:spcBef>
              <a:buFontTx/>
              <a:buNone/>
            </a:pPr>
            <a:r>
              <a:rPr lang="ja-JP" altLang="en-US" sz="2400" dirty="0">
                <a:latin typeface="Arial" panose="020B0604020202020204" pitchFamily="34" charset="0"/>
              </a:rPr>
              <a:t>○管理・サービス</a:t>
            </a:r>
          </a:p>
        </p:txBody>
      </p:sp>
      <p:sp>
        <p:nvSpPr>
          <p:cNvPr id="16388" name="テキスト ボックス 3">
            <a:extLst>
              <a:ext uri="{FF2B5EF4-FFF2-40B4-BE49-F238E27FC236}">
                <a16:creationId xmlns:a16="http://schemas.microsoft.com/office/drawing/2014/main" id="{6CFBC39B-E512-4651-BCF1-48B09F3C6E04}"/>
              </a:ext>
            </a:extLst>
          </p:cNvPr>
          <p:cNvSpPr txBox="1">
            <a:spLocks noChangeArrowheads="1"/>
          </p:cNvSpPr>
          <p:nvPr/>
        </p:nvSpPr>
        <p:spPr bwMode="auto">
          <a:xfrm>
            <a:off x="123031" y="93664"/>
            <a:ext cx="46121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dirty="0">
                <a:latin typeface="Arial" panose="020B0604020202020204" pitchFamily="34" charset="0"/>
              </a:rPr>
              <a:t>今後の世界　⇒解決策は？　</a:t>
            </a:r>
          </a:p>
        </p:txBody>
      </p:sp>
      <p:sp>
        <p:nvSpPr>
          <p:cNvPr id="5" name="爆発 2 4">
            <a:extLst>
              <a:ext uri="{FF2B5EF4-FFF2-40B4-BE49-F238E27FC236}">
                <a16:creationId xmlns:a16="http://schemas.microsoft.com/office/drawing/2014/main" id="{77C6BADA-3A2B-4B68-A6FB-C513A94E7626}"/>
              </a:ext>
            </a:extLst>
          </p:cNvPr>
          <p:cNvSpPr/>
          <p:nvPr/>
        </p:nvSpPr>
        <p:spPr>
          <a:xfrm>
            <a:off x="0" y="1746554"/>
            <a:ext cx="9217025" cy="182245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800" b="1" dirty="0">
                <a:solidFill>
                  <a:schemeClr val="tx1"/>
                </a:solidFill>
              </a:rPr>
              <a:t>税収不足</a:t>
            </a:r>
            <a:endParaRPr lang="en-US" altLang="ja-JP" sz="2800" b="1" dirty="0">
              <a:solidFill>
                <a:schemeClr val="tx1"/>
              </a:solidFill>
            </a:endParaRPr>
          </a:p>
          <a:p>
            <a:pPr algn="ctr" eaLnBrk="1" hangingPunct="1">
              <a:defRPr/>
            </a:pPr>
            <a:r>
              <a:rPr lang="ja-JP" altLang="en-US" sz="2400" b="1" dirty="0">
                <a:solidFill>
                  <a:schemeClr val="tx1"/>
                </a:solidFill>
              </a:rPr>
              <a:t>サービス水準を落とす選択</a:t>
            </a:r>
          </a:p>
        </p:txBody>
      </p:sp>
      <p:sp>
        <p:nvSpPr>
          <p:cNvPr id="6" name="角丸四角形 5">
            <a:extLst>
              <a:ext uri="{FF2B5EF4-FFF2-40B4-BE49-F238E27FC236}">
                <a16:creationId xmlns:a16="http://schemas.microsoft.com/office/drawing/2014/main" id="{901926FB-B26C-44DE-BD53-9B596F0DA2AD}"/>
              </a:ext>
            </a:extLst>
          </p:cNvPr>
          <p:cNvSpPr/>
          <p:nvPr/>
        </p:nvSpPr>
        <p:spPr>
          <a:xfrm>
            <a:off x="681038" y="669273"/>
            <a:ext cx="7280275" cy="121411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6391" name="正方形/長方形 6">
            <a:extLst>
              <a:ext uri="{FF2B5EF4-FFF2-40B4-BE49-F238E27FC236}">
                <a16:creationId xmlns:a16="http://schemas.microsoft.com/office/drawing/2014/main" id="{2263A1F3-2A05-4947-ABEB-D57BF8909C3D}"/>
              </a:ext>
            </a:extLst>
          </p:cNvPr>
          <p:cNvSpPr>
            <a:spLocks noChangeArrowheads="1"/>
          </p:cNvSpPr>
          <p:nvPr/>
        </p:nvSpPr>
        <p:spPr bwMode="auto">
          <a:xfrm>
            <a:off x="2693988" y="3691232"/>
            <a:ext cx="3482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Arial" panose="020B0604020202020204" pitchFamily="34" charset="0"/>
              </a:rPr>
              <a:t>サービス水準の低下</a:t>
            </a:r>
            <a:endParaRPr lang="en-US" altLang="ja-JP" sz="2400" dirty="0">
              <a:latin typeface="Arial" panose="020B0604020202020204" pitchFamily="34" charset="0"/>
            </a:endParaRPr>
          </a:p>
          <a:p>
            <a:pPr eaLnBrk="1" hangingPunct="1">
              <a:spcBef>
                <a:spcPct val="0"/>
              </a:spcBef>
              <a:buFontTx/>
              <a:buNone/>
            </a:pPr>
            <a:r>
              <a:rPr lang="ja-JP" altLang="en-US" sz="2400" dirty="0">
                <a:latin typeface="Arial" panose="020B0604020202020204" pitchFamily="34" charset="0"/>
              </a:rPr>
              <a:t>○多少傷んでも直せない</a:t>
            </a:r>
            <a:endParaRPr lang="en-US" altLang="ja-JP" sz="2400" dirty="0">
              <a:latin typeface="Arial" panose="020B0604020202020204" pitchFamily="34" charset="0"/>
            </a:endParaRPr>
          </a:p>
          <a:p>
            <a:pPr eaLnBrk="1" hangingPunct="1">
              <a:spcBef>
                <a:spcPct val="0"/>
              </a:spcBef>
              <a:buFontTx/>
              <a:buNone/>
            </a:pPr>
            <a:r>
              <a:rPr lang="ja-JP" altLang="en-US" sz="2400" dirty="0">
                <a:latin typeface="Arial" panose="020B0604020202020204" pitchFamily="34" charset="0"/>
              </a:rPr>
              <a:t>○我慢して使って</a:t>
            </a:r>
          </a:p>
        </p:txBody>
      </p:sp>
      <p:sp>
        <p:nvSpPr>
          <p:cNvPr id="8" name="下矢印 7">
            <a:extLst>
              <a:ext uri="{FF2B5EF4-FFF2-40B4-BE49-F238E27FC236}">
                <a16:creationId xmlns:a16="http://schemas.microsoft.com/office/drawing/2014/main" id="{08BAD64C-8DB1-4699-BC7A-006D50332753}"/>
              </a:ext>
            </a:extLst>
          </p:cNvPr>
          <p:cNvSpPr/>
          <p:nvPr/>
        </p:nvSpPr>
        <p:spPr>
          <a:xfrm>
            <a:off x="3249613" y="1902383"/>
            <a:ext cx="1393825" cy="29294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ja-JP" altLang="en-US"/>
          </a:p>
        </p:txBody>
      </p:sp>
      <p:sp>
        <p:nvSpPr>
          <p:cNvPr id="9" name="下矢印 8">
            <a:extLst>
              <a:ext uri="{FF2B5EF4-FFF2-40B4-BE49-F238E27FC236}">
                <a16:creationId xmlns:a16="http://schemas.microsoft.com/office/drawing/2014/main" id="{09F1572E-4644-4F63-A596-527EB9658623}"/>
              </a:ext>
            </a:extLst>
          </p:cNvPr>
          <p:cNvSpPr/>
          <p:nvPr/>
        </p:nvSpPr>
        <p:spPr>
          <a:xfrm>
            <a:off x="3332162" y="3237216"/>
            <a:ext cx="1393825" cy="345282"/>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ja-JP" altLang="en-US"/>
          </a:p>
        </p:txBody>
      </p:sp>
      <p:sp>
        <p:nvSpPr>
          <p:cNvPr id="10" name="角丸四角形 9">
            <a:extLst>
              <a:ext uri="{FF2B5EF4-FFF2-40B4-BE49-F238E27FC236}">
                <a16:creationId xmlns:a16="http://schemas.microsoft.com/office/drawing/2014/main" id="{A3F58D89-8365-44BA-9866-B8940675D067}"/>
              </a:ext>
            </a:extLst>
          </p:cNvPr>
          <p:cNvSpPr/>
          <p:nvPr/>
        </p:nvSpPr>
        <p:spPr>
          <a:xfrm>
            <a:off x="661193" y="5283247"/>
            <a:ext cx="3482975" cy="1339154"/>
          </a:xfrm>
          <a:prstGeom prst="roundRect">
            <a:avLst/>
          </a:prstGeom>
          <a:solidFill>
            <a:schemeClr val="accent2">
              <a:lumMod val="40000"/>
              <a:lumOff val="6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6395" name="正方形/長方形 10">
            <a:extLst>
              <a:ext uri="{FF2B5EF4-FFF2-40B4-BE49-F238E27FC236}">
                <a16:creationId xmlns:a16="http://schemas.microsoft.com/office/drawing/2014/main" id="{4DDC9E8F-8F27-4235-8521-B9DE0E4567B3}"/>
              </a:ext>
            </a:extLst>
          </p:cNvPr>
          <p:cNvSpPr>
            <a:spLocks noChangeArrowheads="1"/>
          </p:cNvSpPr>
          <p:nvPr/>
        </p:nvSpPr>
        <p:spPr bwMode="auto">
          <a:xfrm>
            <a:off x="824158" y="5352659"/>
            <a:ext cx="40655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Arial" panose="020B0604020202020204" pitchFamily="34" charset="0"/>
              </a:rPr>
              <a:t>不便な社会</a:t>
            </a:r>
            <a:endParaRPr lang="en-US" altLang="ja-JP" sz="2400" dirty="0">
              <a:latin typeface="Arial" panose="020B0604020202020204" pitchFamily="34" charset="0"/>
            </a:endParaRPr>
          </a:p>
          <a:p>
            <a:pPr eaLnBrk="1" hangingPunct="1">
              <a:spcBef>
                <a:spcPct val="0"/>
              </a:spcBef>
              <a:buFontTx/>
              <a:buNone/>
            </a:pPr>
            <a:r>
              <a:rPr lang="ja-JP" altLang="en-US" sz="2400" dirty="0">
                <a:latin typeface="Arial" panose="020B0604020202020204" pitchFamily="34" charset="0"/>
              </a:rPr>
              <a:t>　○我慢する社会</a:t>
            </a:r>
            <a:endParaRPr lang="en-US" altLang="ja-JP" sz="2400" dirty="0">
              <a:latin typeface="Arial" panose="020B0604020202020204" pitchFamily="34" charset="0"/>
            </a:endParaRPr>
          </a:p>
          <a:p>
            <a:pPr eaLnBrk="1" hangingPunct="1">
              <a:spcBef>
                <a:spcPct val="0"/>
              </a:spcBef>
              <a:buFontTx/>
              <a:buNone/>
            </a:pPr>
            <a:r>
              <a:rPr lang="ja-JP" altLang="en-US" sz="2400" dirty="0">
                <a:latin typeface="Arial" panose="020B0604020202020204" pitchFamily="34" charset="0"/>
              </a:rPr>
              <a:t>　〇破綻する自治体</a:t>
            </a:r>
          </a:p>
        </p:txBody>
      </p:sp>
      <p:sp>
        <p:nvSpPr>
          <p:cNvPr id="12" name="下矢印 11">
            <a:extLst>
              <a:ext uri="{FF2B5EF4-FFF2-40B4-BE49-F238E27FC236}">
                <a16:creationId xmlns:a16="http://schemas.microsoft.com/office/drawing/2014/main" id="{379FC36D-8BAE-48C4-A582-DA57C1FE47ED}"/>
              </a:ext>
            </a:extLst>
          </p:cNvPr>
          <p:cNvSpPr/>
          <p:nvPr/>
        </p:nvSpPr>
        <p:spPr>
          <a:xfrm>
            <a:off x="3398838" y="4896690"/>
            <a:ext cx="1393825" cy="369888"/>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ja-JP" altLang="en-US"/>
          </a:p>
        </p:txBody>
      </p:sp>
      <p:sp>
        <p:nvSpPr>
          <p:cNvPr id="13" name="正方形/長方形 10">
            <a:extLst>
              <a:ext uri="{FF2B5EF4-FFF2-40B4-BE49-F238E27FC236}">
                <a16:creationId xmlns:a16="http://schemas.microsoft.com/office/drawing/2014/main" id="{DC970FE4-4AED-45A0-8DBA-57414D3E715A}"/>
              </a:ext>
            </a:extLst>
          </p:cNvPr>
          <p:cNvSpPr>
            <a:spLocks noChangeArrowheads="1"/>
          </p:cNvSpPr>
          <p:nvPr/>
        </p:nvSpPr>
        <p:spPr bwMode="auto">
          <a:xfrm>
            <a:off x="4792663" y="5448611"/>
            <a:ext cx="27521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Arial" panose="020B0604020202020204" pitchFamily="34" charset="0"/>
              </a:rPr>
              <a:t>負債を子孫に残す</a:t>
            </a:r>
            <a:endParaRPr lang="en-US" altLang="ja-JP" sz="2400" dirty="0">
              <a:latin typeface="Arial" panose="020B0604020202020204" pitchFamily="34" charset="0"/>
            </a:endParaRPr>
          </a:p>
          <a:p>
            <a:pPr eaLnBrk="1" hangingPunct="1">
              <a:spcBef>
                <a:spcPct val="0"/>
              </a:spcBef>
              <a:buFontTx/>
              <a:buNone/>
            </a:pPr>
            <a:r>
              <a:rPr lang="ja-JP" altLang="en-US" sz="2400" dirty="0">
                <a:solidFill>
                  <a:srgbClr val="FF0000"/>
                </a:solidFill>
                <a:latin typeface="Arial" panose="020B0604020202020204" pitchFamily="34" charset="0"/>
              </a:rPr>
              <a:t>⇒民間資金の導入</a:t>
            </a:r>
          </a:p>
        </p:txBody>
      </p:sp>
    </p:spTree>
    <p:extLst>
      <p:ext uri="{BB962C8B-B14F-4D97-AF65-F5344CB8AC3E}">
        <p14:creationId xmlns:p14="http://schemas.microsoft.com/office/powerpoint/2010/main" val="126877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AC90885-B8CF-441B-99FE-EE6DE5B07327}"/>
              </a:ext>
            </a:extLst>
          </p:cNvPr>
          <p:cNvSpPr>
            <a:spLocks noGrp="1"/>
          </p:cNvSpPr>
          <p:nvPr>
            <p:ph type="sldNum" sz="quarter" idx="12"/>
          </p:nvPr>
        </p:nvSpPr>
        <p:spPr/>
        <p:txBody>
          <a:bodyPr/>
          <a:lstStyle/>
          <a:p>
            <a:fld id="{7D5A2C38-BF5A-4117-A3B3-4E986D472ED9}" type="slidenum">
              <a:rPr kumimoji="1" lang="ja-JP" altLang="en-US" smtClean="0"/>
              <a:t>31</a:t>
            </a:fld>
            <a:endParaRPr kumimoji="1" lang="ja-JP" altLang="en-US" dirty="0"/>
          </a:p>
        </p:txBody>
      </p:sp>
      <p:sp>
        <p:nvSpPr>
          <p:cNvPr id="5" name="正方形/長方形 4">
            <a:extLst>
              <a:ext uri="{FF2B5EF4-FFF2-40B4-BE49-F238E27FC236}">
                <a16:creationId xmlns:a16="http://schemas.microsoft.com/office/drawing/2014/main" id="{9AA4D9E8-8487-4CDC-A05D-7729D9158C8D}"/>
              </a:ext>
            </a:extLst>
          </p:cNvPr>
          <p:cNvSpPr/>
          <p:nvPr/>
        </p:nvSpPr>
        <p:spPr>
          <a:xfrm>
            <a:off x="1581401" y="1155301"/>
            <a:ext cx="4350653" cy="1104727"/>
          </a:xfrm>
          <a:prstGeom prst="rect">
            <a:avLst/>
          </a:prstGeom>
          <a:noFill/>
          <a:ln w="31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民間等との連携体制の構築　</a:t>
            </a:r>
            <a:endParaRPr kumimoji="1"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en-US" altLang="ja-JP" sz="2000" dirty="0">
                <a:solidFill>
                  <a:schemeClr val="tx1"/>
                </a:solidFill>
                <a:latin typeface="HG丸ｺﾞｼｯｸM-PRO" panose="020F0600000000000000" pitchFamily="50" charset="-128"/>
                <a:ea typeface="HG丸ｺﾞｼｯｸM-PRO" panose="020F0600000000000000" pitchFamily="50" charset="-128"/>
              </a:rPr>
              <a:t>PPP/PFI</a:t>
            </a:r>
            <a:r>
              <a:rPr lang="ja-JP" altLang="en-US" sz="2000" dirty="0" err="1">
                <a:solidFill>
                  <a:schemeClr val="tx1"/>
                </a:solidFill>
                <a:latin typeface="HG丸ｺﾞｼｯｸM-PRO" panose="020F0600000000000000" pitchFamily="50" charset="-128"/>
                <a:ea typeface="HG丸ｺﾞｼｯｸM-PRO" panose="020F0600000000000000" pitchFamily="50" charset="-128"/>
              </a:rPr>
              <a:t>、</a:t>
            </a:r>
            <a:r>
              <a:rPr lang="ja-JP" altLang="en-US" sz="2000" dirty="0">
                <a:solidFill>
                  <a:schemeClr val="tx1"/>
                </a:solidFill>
                <a:latin typeface="HG丸ｺﾞｼｯｸM-PRO" panose="020F0600000000000000" pitchFamily="50" charset="-128"/>
                <a:ea typeface="HG丸ｺﾞｼｯｸM-PRO" panose="020F0600000000000000" pitchFamily="50" charset="-128"/>
              </a:rPr>
              <a:t>包括管理　など</a:t>
            </a:r>
            <a:endParaRPr kumimoji="1"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rgbClr val="FF0000"/>
                </a:solidFill>
                <a:latin typeface="HG丸ｺﾞｼｯｸM-PRO" panose="020F0600000000000000" pitchFamily="50" charset="-128"/>
                <a:ea typeface="HG丸ｺﾞｼｯｸM-PRO" panose="020F0600000000000000" pitchFamily="50" charset="-128"/>
              </a:rPr>
              <a:t>新技術の積極導入</a:t>
            </a:r>
            <a:r>
              <a:rPr lang="ja-JP" altLang="en-US" sz="2000" dirty="0">
                <a:solidFill>
                  <a:schemeClr val="tx1"/>
                </a:solidFill>
                <a:latin typeface="HG丸ｺﾞｼｯｸM-PRO" panose="020F0600000000000000" pitchFamily="50" charset="-128"/>
                <a:ea typeface="HG丸ｺﾞｼｯｸM-PRO" panose="020F0600000000000000" pitchFamily="50" charset="-128"/>
              </a:rPr>
              <a:t>。</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正方形/長方形 5">
            <a:extLst>
              <a:ext uri="{FF2B5EF4-FFF2-40B4-BE49-F238E27FC236}">
                <a16:creationId xmlns:a16="http://schemas.microsoft.com/office/drawing/2014/main" id="{99634B4E-6086-4C04-9ADD-D8E8043E91CB}"/>
              </a:ext>
            </a:extLst>
          </p:cNvPr>
          <p:cNvSpPr/>
          <p:nvPr/>
        </p:nvSpPr>
        <p:spPr>
          <a:xfrm>
            <a:off x="1609364" y="2695506"/>
            <a:ext cx="4355783" cy="1434620"/>
          </a:xfrm>
          <a:prstGeom prst="rect">
            <a:avLst/>
          </a:prstGeom>
          <a:noFill/>
          <a:ln w="31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ja-JP" altLang="en-US" sz="2000" dirty="0">
                <a:solidFill>
                  <a:schemeClr val="tx1"/>
                </a:solidFill>
                <a:latin typeface="HG丸ｺﾞｼｯｸM-PRO" panose="020F0600000000000000" pitchFamily="50" charset="-128"/>
                <a:ea typeface="HG丸ｺﾞｼｯｸM-PRO" panose="020F0600000000000000" pitchFamily="50" charset="-128"/>
              </a:rPr>
              <a:t>セカンドオピニオンの実施。</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データベースシステム構築　</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en-US" altLang="ja-JP" sz="2000" dirty="0">
                <a:solidFill>
                  <a:srgbClr val="FF0000"/>
                </a:solidFill>
                <a:latin typeface="HG丸ｺﾞｼｯｸM-PRO" panose="020F0600000000000000" pitchFamily="50" charset="-128"/>
                <a:ea typeface="HG丸ｺﾞｼｯｸM-PRO" panose="020F0600000000000000" pitchFamily="50" charset="-128"/>
              </a:rPr>
              <a:t>IOT</a:t>
            </a:r>
            <a:r>
              <a:rPr lang="ja-JP" altLang="en-US" sz="2000" dirty="0">
                <a:solidFill>
                  <a:srgbClr val="FF0000"/>
                </a:solidFill>
                <a:latin typeface="HG丸ｺﾞｼｯｸM-PRO" panose="020F0600000000000000" pitchFamily="50" charset="-128"/>
                <a:ea typeface="HG丸ｺﾞｼｯｸM-PRO" panose="020F0600000000000000" pitchFamily="50" charset="-128"/>
              </a:rPr>
              <a:t>の活用　</a:t>
            </a:r>
            <a:r>
              <a:rPr lang="ja-JP" altLang="en-US" sz="2000" dirty="0">
                <a:solidFill>
                  <a:schemeClr val="tx1"/>
                </a:solidFill>
                <a:latin typeface="HG丸ｺﾞｼｯｸM-PRO" panose="020F0600000000000000" pitchFamily="50" charset="-128"/>
                <a:ea typeface="HG丸ｺﾞｼｯｸM-PRO" panose="020F0600000000000000" pitchFamily="50" charset="-128"/>
              </a:rPr>
              <a:t>、</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発注方式（新たな発注方法）　</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7" name="正方形/長方形 6">
            <a:extLst>
              <a:ext uri="{FF2B5EF4-FFF2-40B4-BE49-F238E27FC236}">
                <a16:creationId xmlns:a16="http://schemas.microsoft.com/office/drawing/2014/main" id="{003B8216-142E-48B7-BB47-F87CDF9A6615}"/>
              </a:ext>
            </a:extLst>
          </p:cNvPr>
          <p:cNvSpPr/>
          <p:nvPr/>
        </p:nvSpPr>
        <p:spPr>
          <a:xfrm>
            <a:off x="1535104" y="4635080"/>
            <a:ext cx="4427477" cy="1600033"/>
          </a:xfrm>
          <a:prstGeom prst="rect">
            <a:avLst/>
          </a:prstGeom>
          <a:noFill/>
          <a:ln w="31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橋梁トリアージの実施</a:t>
            </a:r>
            <a:endParaRPr kumimoji="1"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新たな</a:t>
            </a:r>
            <a:r>
              <a:rPr lang="ja-JP" altLang="en-US" sz="2000" dirty="0">
                <a:solidFill>
                  <a:schemeClr val="tx1"/>
                </a:solidFill>
                <a:latin typeface="HG丸ｺﾞｼｯｸM-PRO" panose="020F0600000000000000" pitchFamily="50" charset="-128"/>
                <a:ea typeface="HG丸ｺﾞｼｯｸM-PRO" panose="020F0600000000000000" pitchFamily="50" charset="-128"/>
              </a:rPr>
              <a:t>管理区分・方針の設定　</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地元優先との決別</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en-US" altLang="ja-JP" sz="2000" dirty="0">
                <a:solidFill>
                  <a:srgbClr val="FF0000"/>
                </a:solidFill>
                <a:latin typeface="HG丸ｺﾞｼｯｸM-PRO" panose="020F0600000000000000" pitchFamily="50" charset="-128"/>
                <a:ea typeface="HG丸ｺﾞｼｯｸM-PRO" panose="020F0600000000000000" pitchFamily="50" charset="-128"/>
              </a:rPr>
              <a:t>PPP/PFI</a:t>
            </a:r>
            <a:r>
              <a:rPr lang="ja-JP" altLang="en-US" sz="2000" dirty="0">
                <a:solidFill>
                  <a:srgbClr val="FF0000"/>
                </a:solidFill>
                <a:latin typeface="HG丸ｺﾞｼｯｸM-PRO" panose="020F0600000000000000" pitchFamily="50" charset="-128"/>
                <a:ea typeface="HG丸ｺﾞｼｯｸM-PRO" panose="020F0600000000000000" pitchFamily="50" charset="-128"/>
              </a:rPr>
              <a:t>、包括管理　</a:t>
            </a:r>
            <a:r>
              <a:rPr lang="ja-JP" altLang="en-US" sz="1600" dirty="0">
                <a:solidFill>
                  <a:srgbClr val="FF0000"/>
                </a:solidFill>
                <a:latin typeface="HG丸ｺﾞｼｯｸM-PRO" panose="020F0600000000000000" pitchFamily="50" charset="-128"/>
                <a:ea typeface="HG丸ｺﾞｼｯｸM-PRO" panose="020F0600000000000000" pitchFamily="50" charset="-128"/>
              </a:rPr>
              <a:t>（民間資金の活用）</a:t>
            </a:r>
            <a:endParaRPr lang="en-US" altLang="ja-JP" sz="1600" dirty="0">
              <a:solidFill>
                <a:srgbClr val="FF0000"/>
              </a:solidFill>
              <a:latin typeface="HG丸ｺﾞｼｯｸM-PRO" panose="020F0600000000000000" pitchFamily="50" charset="-128"/>
              <a:ea typeface="HG丸ｺﾞｼｯｸM-PRO" panose="020F0600000000000000" pitchFamily="50" charset="-128"/>
            </a:endParaRPr>
          </a:p>
          <a:p>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正方形/長方形 7">
            <a:extLst>
              <a:ext uri="{FF2B5EF4-FFF2-40B4-BE49-F238E27FC236}">
                <a16:creationId xmlns:a16="http://schemas.microsoft.com/office/drawing/2014/main" id="{E7CB4678-C8BE-47D0-8326-AFBD94056535}"/>
              </a:ext>
            </a:extLst>
          </p:cNvPr>
          <p:cNvSpPr/>
          <p:nvPr/>
        </p:nvSpPr>
        <p:spPr>
          <a:xfrm>
            <a:off x="1188502" y="1192791"/>
            <a:ext cx="382549" cy="1077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施策</a:t>
            </a:r>
          </a:p>
        </p:txBody>
      </p:sp>
      <p:sp>
        <p:nvSpPr>
          <p:cNvPr id="9" name="正方形/長方形 8">
            <a:extLst>
              <a:ext uri="{FF2B5EF4-FFF2-40B4-BE49-F238E27FC236}">
                <a16:creationId xmlns:a16="http://schemas.microsoft.com/office/drawing/2014/main" id="{CE662F6A-C4E3-49E8-8503-375139B0585D}"/>
              </a:ext>
            </a:extLst>
          </p:cNvPr>
          <p:cNvSpPr/>
          <p:nvPr/>
        </p:nvSpPr>
        <p:spPr>
          <a:xfrm>
            <a:off x="1197609" y="2704295"/>
            <a:ext cx="411755" cy="1458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施策</a:t>
            </a:r>
          </a:p>
        </p:txBody>
      </p:sp>
      <p:sp>
        <p:nvSpPr>
          <p:cNvPr id="10" name="正方形/長方形 9">
            <a:extLst>
              <a:ext uri="{FF2B5EF4-FFF2-40B4-BE49-F238E27FC236}">
                <a16:creationId xmlns:a16="http://schemas.microsoft.com/office/drawing/2014/main" id="{74E80CAD-38BF-400B-A687-00C615CCC428}"/>
              </a:ext>
            </a:extLst>
          </p:cNvPr>
          <p:cNvSpPr/>
          <p:nvPr/>
        </p:nvSpPr>
        <p:spPr>
          <a:xfrm>
            <a:off x="1234577" y="4604570"/>
            <a:ext cx="297025" cy="162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施策</a:t>
            </a:r>
          </a:p>
        </p:txBody>
      </p:sp>
      <p:sp>
        <p:nvSpPr>
          <p:cNvPr id="11" name="四角形: 角を丸くする 10">
            <a:extLst>
              <a:ext uri="{FF2B5EF4-FFF2-40B4-BE49-F238E27FC236}">
                <a16:creationId xmlns:a16="http://schemas.microsoft.com/office/drawing/2014/main" id="{B9A9D51F-791D-42CE-BCEF-78851B3C4978}"/>
              </a:ext>
            </a:extLst>
          </p:cNvPr>
          <p:cNvSpPr/>
          <p:nvPr/>
        </p:nvSpPr>
        <p:spPr>
          <a:xfrm>
            <a:off x="6037638" y="1154530"/>
            <a:ext cx="2926850" cy="115359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S創英角ﾎﾟｯﾌﾟ体" panose="040B0A00000000000000" pitchFamily="50" charset="-128"/>
                <a:ea typeface="HGS創英角ﾎﾟｯﾌﾟ体" panose="040B0A00000000000000" pitchFamily="50" charset="-128"/>
              </a:rPr>
              <a:t>民間活力の導入</a:t>
            </a:r>
            <a:endParaRPr kumimoji="1"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（民間の資金活用）</a:t>
            </a:r>
            <a:endParaRPr kumimoji="1" lang="ja-JP" altLang="en-US" sz="20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12" name="四角形: 角を丸くする 11">
            <a:extLst>
              <a:ext uri="{FF2B5EF4-FFF2-40B4-BE49-F238E27FC236}">
                <a16:creationId xmlns:a16="http://schemas.microsoft.com/office/drawing/2014/main" id="{53412A54-4A94-4E57-96C1-2D0B985ACF7F}"/>
              </a:ext>
            </a:extLst>
          </p:cNvPr>
          <p:cNvSpPr/>
          <p:nvPr/>
        </p:nvSpPr>
        <p:spPr>
          <a:xfrm>
            <a:off x="6037638" y="2686195"/>
            <a:ext cx="3024336" cy="14346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新技術</a:t>
            </a:r>
            <a:r>
              <a:rPr lang="en-US" altLang="ja-JP" sz="2000" dirty="0">
                <a:solidFill>
                  <a:schemeClr val="tx1"/>
                </a:solidFill>
                <a:latin typeface="HGS創英角ﾎﾟｯﾌﾟ体" panose="040B0A00000000000000" pitchFamily="50" charset="-128"/>
                <a:ea typeface="HGS創英角ﾎﾟｯﾌﾟ体" panose="040B0A00000000000000" pitchFamily="50" charset="-128"/>
              </a:rPr>
              <a:t>,IOT</a:t>
            </a: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の導入</a:t>
            </a:r>
            <a:endParaRPr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生産性の向上</a:t>
            </a:r>
            <a:endParaRPr kumimoji="1" lang="ja-JP" altLang="en-US" sz="20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13" name="四角形: 角を丸くする 12">
            <a:extLst>
              <a:ext uri="{FF2B5EF4-FFF2-40B4-BE49-F238E27FC236}">
                <a16:creationId xmlns:a16="http://schemas.microsoft.com/office/drawing/2014/main" id="{888EEC84-6764-47E9-A17B-23D21DB35D36}"/>
              </a:ext>
            </a:extLst>
          </p:cNvPr>
          <p:cNvSpPr/>
          <p:nvPr/>
        </p:nvSpPr>
        <p:spPr>
          <a:xfrm>
            <a:off x="5966487" y="4604569"/>
            <a:ext cx="2857611" cy="16388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S創英角ﾎﾟｯﾌﾟ体" panose="040B0A00000000000000" pitchFamily="50" charset="-128"/>
                <a:ea typeface="HGS創英角ﾎﾟｯﾌﾟ体" panose="040B0A00000000000000" pitchFamily="50" charset="-128"/>
              </a:rPr>
              <a:t>新たなしくみ</a:t>
            </a:r>
            <a:endParaRPr kumimoji="1" lang="en-US" altLang="ja-JP" sz="2000" dirty="0">
              <a:solidFill>
                <a:schemeClr val="tx1"/>
              </a:solidFill>
              <a:latin typeface="HGS創英角ﾎﾟｯﾌﾟ体" panose="040B0A00000000000000" pitchFamily="50" charset="-128"/>
              <a:ea typeface="HGS創英角ﾎﾟｯﾌﾟ体" panose="040B0A00000000000000" pitchFamily="50" charset="-128"/>
            </a:endParaRPr>
          </a:p>
          <a:p>
            <a:pPr algn="ctr"/>
            <a:r>
              <a:rPr lang="ja-JP" altLang="en-US" sz="2000" dirty="0">
                <a:solidFill>
                  <a:schemeClr val="tx1"/>
                </a:solidFill>
                <a:latin typeface="HGS創英角ﾎﾟｯﾌﾟ体" panose="040B0A00000000000000" pitchFamily="50" charset="-128"/>
                <a:ea typeface="HGS創英角ﾎﾟｯﾌﾟ体" panose="040B0A00000000000000" pitchFamily="50" charset="-128"/>
              </a:rPr>
              <a:t>新たな考え方</a:t>
            </a:r>
            <a:endParaRPr kumimoji="1" lang="ja-JP" altLang="en-US" sz="2000"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3" name="テキスト ボックス 2">
            <a:extLst>
              <a:ext uri="{FF2B5EF4-FFF2-40B4-BE49-F238E27FC236}">
                <a16:creationId xmlns:a16="http://schemas.microsoft.com/office/drawing/2014/main" id="{C9CC6C6A-82A2-4F0E-B0AA-37EF3F9B4687}"/>
              </a:ext>
            </a:extLst>
          </p:cNvPr>
          <p:cNvSpPr txBox="1"/>
          <p:nvPr/>
        </p:nvSpPr>
        <p:spPr>
          <a:xfrm>
            <a:off x="1234577" y="728378"/>
            <a:ext cx="2765501" cy="400110"/>
          </a:xfrm>
          <a:prstGeom prst="rect">
            <a:avLst/>
          </a:prstGeom>
          <a:noFill/>
        </p:spPr>
        <p:txBody>
          <a:bodyPr wrap="none" rtlCol="0">
            <a:spAutoFit/>
          </a:bodyPr>
          <a:lstStyle/>
          <a:p>
            <a:r>
              <a:rPr kumimoji="1" lang="ja-JP" altLang="en-US" sz="2000" b="1" dirty="0">
                <a:solidFill>
                  <a:schemeClr val="tx1"/>
                </a:solidFill>
                <a:latin typeface="HG丸ｺﾞｼｯｸM-PRO" panose="020F0600000000000000" pitchFamily="50" charset="-128"/>
                <a:ea typeface="HG丸ｺﾞｼｯｸM-PRO" panose="020F0600000000000000" pitchFamily="50" charset="-128"/>
              </a:rPr>
              <a:t>限られた資源に対応　</a:t>
            </a:r>
          </a:p>
        </p:txBody>
      </p:sp>
      <p:sp>
        <p:nvSpPr>
          <p:cNvPr id="14" name="テキスト ボックス 13">
            <a:extLst>
              <a:ext uri="{FF2B5EF4-FFF2-40B4-BE49-F238E27FC236}">
                <a16:creationId xmlns:a16="http://schemas.microsoft.com/office/drawing/2014/main" id="{41BC6583-3E47-430A-9BC0-C90B9C035020}"/>
              </a:ext>
            </a:extLst>
          </p:cNvPr>
          <p:cNvSpPr txBox="1"/>
          <p:nvPr/>
        </p:nvSpPr>
        <p:spPr>
          <a:xfrm>
            <a:off x="377052" y="1411717"/>
            <a:ext cx="634783" cy="4708981"/>
          </a:xfrm>
          <a:prstGeom prst="rect">
            <a:avLst/>
          </a:prstGeom>
          <a:solidFill>
            <a:schemeClr val="accent4">
              <a:lumMod val="20000"/>
              <a:lumOff val="80000"/>
            </a:schemeClr>
          </a:solidFill>
          <a:ln w="38100">
            <a:solidFill>
              <a:schemeClr val="tx1"/>
            </a:solidFill>
          </a:ln>
        </p:spPr>
        <p:txBody>
          <a:bodyPr wrap="square" rtlCol="0">
            <a:spAutoFit/>
          </a:bodyPr>
          <a:lstStyle/>
          <a:p>
            <a:pPr algn="ctr"/>
            <a:r>
              <a:rPr kumimoji="1" lang="ja-JP" altLang="en-US" sz="2000" dirty="0">
                <a:latin typeface="HG丸ｺﾞｼｯｸM-PRO" panose="020F0600000000000000" pitchFamily="50" charset="-128"/>
                <a:ea typeface="HG丸ｺﾞｼｯｸM-PRO" panose="020F0600000000000000" pitchFamily="50" charset="-128"/>
              </a:rPr>
              <a:t>富山市橋梁マネジ</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メ</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ン</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ト</a:t>
            </a:r>
            <a:endParaRPr kumimoji="1" lang="en-US" altLang="ja-JP" sz="2000" dirty="0">
              <a:latin typeface="HG丸ｺﾞｼｯｸM-PRO" panose="020F0600000000000000" pitchFamily="50" charset="-128"/>
              <a:ea typeface="HG丸ｺﾞｼｯｸM-PRO" panose="020F0600000000000000" pitchFamily="50" charset="-128"/>
            </a:endParaRPr>
          </a:p>
          <a:p>
            <a:pPr algn="ctr"/>
            <a:r>
              <a:rPr kumimoji="1" lang="ja-JP" altLang="en-US" sz="2000" dirty="0">
                <a:latin typeface="HG丸ｺﾞｼｯｸM-PRO" panose="020F0600000000000000" pitchFamily="50" charset="-128"/>
                <a:ea typeface="HG丸ｺﾞｼｯｸM-PRO" panose="020F0600000000000000" pitchFamily="50" charset="-128"/>
              </a:rPr>
              <a:t>基本計画</a:t>
            </a:r>
          </a:p>
        </p:txBody>
      </p:sp>
      <p:sp>
        <p:nvSpPr>
          <p:cNvPr id="15" name="テキスト ボックス 14">
            <a:extLst>
              <a:ext uri="{FF2B5EF4-FFF2-40B4-BE49-F238E27FC236}">
                <a16:creationId xmlns:a16="http://schemas.microsoft.com/office/drawing/2014/main" id="{AC70EDB5-6D79-4859-9BE9-3D8EF8C69ACD}"/>
              </a:ext>
            </a:extLst>
          </p:cNvPr>
          <p:cNvSpPr txBox="1"/>
          <p:nvPr/>
        </p:nvSpPr>
        <p:spPr>
          <a:xfrm>
            <a:off x="1188502" y="4256624"/>
            <a:ext cx="5962520" cy="369332"/>
          </a:xfrm>
          <a:prstGeom prst="rect">
            <a:avLst/>
          </a:prstGeom>
          <a:noFill/>
        </p:spPr>
        <p:txBody>
          <a:bodyPr wrap="square">
            <a:spAutoFit/>
          </a:bodyPr>
          <a:lstStyle/>
          <a:p>
            <a:r>
              <a:rPr kumimoji="1" lang="ja-JP" altLang="en-US" sz="1800" b="1" dirty="0">
                <a:solidFill>
                  <a:schemeClr val="tx1"/>
                </a:solidFill>
                <a:latin typeface="HG丸ｺﾞｼｯｸM-PRO" panose="020F0600000000000000" pitchFamily="50" charset="-128"/>
                <a:ea typeface="HG丸ｺﾞｼｯｸM-PRO" panose="020F0600000000000000" pitchFamily="50" charset="-128"/>
              </a:rPr>
              <a:t>選択と集中、新たな仕組み　</a:t>
            </a:r>
          </a:p>
        </p:txBody>
      </p:sp>
      <p:sp>
        <p:nvSpPr>
          <p:cNvPr id="17" name="テキスト ボックス 16">
            <a:extLst>
              <a:ext uri="{FF2B5EF4-FFF2-40B4-BE49-F238E27FC236}">
                <a16:creationId xmlns:a16="http://schemas.microsoft.com/office/drawing/2014/main" id="{D31A6FC2-3553-45C8-8533-7975015A884A}"/>
              </a:ext>
            </a:extLst>
          </p:cNvPr>
          <p:cNvSpPr txBox="1"/>
          <p:nvPr/>
        </p:nvSpPr>
        <p:spPr>
          <a:xfrm>
            <a:off x="1164913" y="2269867"/>
            <a:ext cx="6193003" cy="369332"/>
          </a:xfrm>
          <a:prstGeom prst="rect">
            <a:avLst/>
          </a:prstGeom>
          <a:noFill/>
        </p:spPr>
        <p:txBody>
          <a:bodyPr wrap="square">
            <a:spAutoFit/>
          </a:bodyPr>
          <a:lstStyle/>
          <a:p>
            <a:r>
              <a:rPr kumimoji="1" lang="ja-JP" altLang="en-US" sz="1800" b="1" dirty="0">
                <a:solidFill>
                  <a:schemeClr val="tx1"/>
                </a:solidFill>
                <a:latin typeface="HG丸ｺﾞｼｯｸM-PRO" panose="020F0600000000000000" pitchFamily="50" charset="-128"/>
                <a:ea typeface="HG丸ｺﾞｼｯｸM-PRO" panose="020F0600000000000000" pitchFamily="50" charset="-128"/>
              </a:rPr>
              <a:t>業務の効率化・高度化を推進　</a:t>
            </a:r>
          </a:p>
        </p:txBody>
      </p:sp>
      <p:sp>
        <p:nvSpPr>
          <p:cNvPr id="18" name="テキスト ボックス 17">
            <a:extLst>
              <a:ext uri="{FF2B5EF4-FFF2-40B4-BE49-F238E27FC236}">
                <a16:creationId xmlns:a16="http://schemas.microsoft.com/office/drawing/2014/main" id="{DD051744-37FD-4115-95D8-73A7F26E957D}"/>
              </a:ext>
            </a:extLst>
          </p:cNvPr>
          <p:cNvSpPr txBox="1"/>
          <p:nvPr/>
        </p:nvSpPr>
        <p:spPr>
          <a:xfrm>
            <a:off x="15377" y="6424145"/>
            <a:ext cx="4288353" cy="400110"/>
          </a:xfrm>
          <a:prstGeom prst="rect">
            <a:avLst/>
          </a:prstGeom>
          <a:noFill/>
        </p:spPr>
        <p:txBody>
          <a:bodyPr wrap="none" rtlCol="0">
            <a:spAutoFit/>
          </a:bodyPr>
          <a:lstStyle/>
          <a:p>
            <a:r>
              <a:rPr kumimoji="1" lang="en-US" altLang="ja-JP" sz="2000" dirty="0"/>
              <a:t>※</a:t>
            </a:r>
            <a:r>
              <a:rPr kumimoji="1" lang="ja-JP" altLang="en-US" sz="2000" dirty="0"/>
              <a:t>２０２０より見直しの検討に着手</a:t>
            </a:r>
          </a:p>
        </p:txBody>
      </p:sp>
      <p:sp>
        <p:nvSpPr>
          <p:cNvPr id="4" name="テキスト ボックス 3">
            <a:extLst>
              <a:ext uri="{FF2B5EF4-FFF2-40B4-BE49-F238E27FC236}">
                <a16:creationId xmlns:a16="http://schemas.microsoft.com/office/drawing/2014/main" id="{3AD6E21D-6B47-4B4B-96FE-6B10C3DBB7C3}"/>
              </a:ext>
            </a:extLst>
          </p:cNvPr>
          <p:cNvSpPr txBox="1"/>
          <p:nvPr/>
        </p:nvSpPr>
        <p:spPr>
          <a:xfrm>
            <a:off x="611560" y="33745"/>
            <a:ext cx="8114722" cy="523220"/>
          </a:xfrm>
          <a:prstGeom prst="rect">
            <a:avLst/>
          </a:prstGeom>
          <a:noFill/>
        </p:spPr>
        <p:txBody>
          <a:bodyPr wrap="none" rtlCol="0">
            <a:spAutoFit/>
          </a:bodyPr>
          <a:lstStyle/>
          <a:p>
            <a:r>
              <a:rPr kumimoji="1" lang="ja-JP" altLang="en-US" sz="2800" dirty="0">
                <a:latin typeface="HGP創英角ﾎﾟｯﾌﾟ体" panose="040B0A00000000000000" pitchFamily="50" charset="-128"/>
                <a:ea typeface="HGP創英角ﾎﾟｯﾌﾟ体" panose="040B0A00000000000000" pitchFamily="50" charset="-128"/>
              </a:rPr>
              <a:t>如何に対応するか？⇒新たな「技術」「しくみ」「人財」</a:t>
            </a:r>
          </a:p>
        </p:txBody>
      </p:sp>
    </p:spTree>
    <p:extLst>
      <p:ext uri="{BB962C8B-B14F-4D97-AF65-F5344CB8AC3E}">
        <p14:creationId xmlns:p14="http://schemas.microsoft.com/office/powerpoint/2010/main" val="3176560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sldNum" sz="quarter" idx="4294967295"/>
          </p:nvPr>
        </p:nvSpPr>
        <p:spPr>
          <a:xfrm>
            <a:off x="0" y="6356350"/>
            <a:ext cx="3086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en-US" altLang="ja-JP" sz="1200">
                <a:solidFill>
                  <a:schemeClr val="bg1"/>
                </a:solidFill>
                <a:latin typeface="HGPｺﾞｼｯｸE" pitchFamily="50" charset="-128"/>
                <a:ea typeface="HGPｺﾞｼｯｸE" pitchFamily="50" charset="-128"/>
              </a:rPr>
              <a:t>-</a:t>
            </a:r>
            <a:fld id="{104C7CE3-8080-4870-8ADC-FF5646BAEFD1}" type="slidenum">
              <a:rPr lang="en-US" altLang="ja-JP" sz="1200">
                <a:solidFill>
                  <a:schemeClr val="bg1"/>
                </a:solidFill>
                <a:latin typeface="HGPｺﾞｼｯｸE" pitchFamily="50" charset="-128"/>
                <a:ea typeface="HGPｺﾞｼｯｸE" pitchFamily="50" charset="-128"/>
              </a:rPr>
              <a:pPr eaLnBrk="1" hangingPunct="1">
                <a:spcBef>
                  <a:spcPct val="0"/>
                </a:spcBef>
                <a:buFontTx/>
                <a:buNone/>
              </a:pPr>
              <a:t>32</a:t>
            </a:fld>
            <a:r>
              <a:rPr lang="en-US" altLang="ja-JP" sz="1200">
                <a:solidFill>
                  <a:schemeClr val="bg1"/>
                </a:solidFill>
                <a:latin typeface="HGPｺﾞｼｯｸE" pitchFamily="50" charset="-128"/>
                <a:ea typeface="HGPｺﾞｼｯｸE" pitchFamily="50" charset="-128"/>
              </a:rPr>
              <a:t>-</a:t>
            </a:r>
          </a:p>
        </p:txBody>
      </p:sp>
      <p:sp>
        <p:nvSpPr>
          <p:cNvPr id="3075" name="Rectangle 6"/>
          <p:cNvSpPr>
            <a:spLocks noChangeArrowheads="1"/>
          </p:cNvSpPr>
          <p:nvPr/>
        </p:nvSpPr>
        <p:spPr bwMode="auto">
          <a:xfrm>
            <a:off x="80962" y="287291"/>
            <a:ext cx="90630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dirty="0">
                <a:latin typeface="HGS創英角ﾎﾟｯﾌﾟ体" panose="040B0A00000000000000" pitchFamily="50" charset="-128"/>
                <a:ea typeface="HGS創英角ﾎﾟｯﾌﾟ体" panose="040B0A00000000000000" pitchFamily="50" charset="-128"/>
              </a:rPr>
              <a:t>維持管理　第１ステージが終了し、</a:t>
            </a:r>
            <a:endParaRPr lang="en-US" altLang="ja-JP" dirty="0">
              <a:latin typeface="HGS創英角ﾎﾟｯﾌﾟ体" panose="040B0A00000000000000" pitchFamily="50" charset="-128"/>
              <a:ea typeface="HGS創英角ﾎﾟｯﾌﾟ体" panose="040B0A00000000000000" pitchFamily="50" charset="-128"/>
            </a:endParaRPr>
          </a:p>
          <a:p>
            <a:pPr eaLnBrk="1" hangingPunct="1">
              <a:spcBef>
                <a:spcPct val="0"/>
              </a:spcBef>
              <a:buFontTx/>
              <a:buNone/>
            </a:pPr>
            <a:r>
              <a:rPr lang="ja-JP" altLang="en-US" dirty="0">
                <a:latin typeface="HGS創英角ﾎﾟｯﾌﾟ体" panose="040B0A00000000000000" pitchFamily="50" charset="-128"/>
                <a:ea typeface="HGS創英角ﾎﾟｯﾌﾟ体" panose="040B0A00000000000000" pitchFamily="50" charset="-128"/>
              </a:rPr>
              <a:t>　　　　　　われわれは、どこへ向かうのか？</a:t>
            </a:r>
            <a:endParaRPr lang="en-US" altLang="ja-JP" dirty="0">
              <a:latin typeface="HGS創英角ﾎﾟｯﾌﾟ体" panose="040B0A00000000000000" pitchFamily="50" charset="-128"/>
              <a:ea typeface="HGS創英角ﾎﾟｯﾌﾟ体" panose="040B0A00000000000000" pitchFamily="50" charset="-128"/>
            </a:endParaRPr>
          </a:p>
          <a:p>
            <a:pPr eaLnBrk="1" hangingPunct="1">
              <a:spcBef>
                <a:spcPct val="0"/>
              </a:spcBef>
              <a:buFontTx/>
              <a:buNone/>
            </a:pPr>
            <a:endParaRPr lang="ja-JP" altLang="en-US" dirty="0">
              <a:solidFill>
                <a:srgbClr val="00B050"/>
              </a:solidFill>
              <a:latin typeface="HGPｺﾞｼｯｸE" pitchFamily="50" charset="-128"/>
              <a:ea typeface="HGPｺﾞｼｯｸE" pitchFamily="50" charset="-128"/>
            </a:endParaRPr>
          </a:p>
        </p:txBody>
      </p:sp>
      <p:sp>
        <p:nvSpPr>
          <p:cNvPr id="3076" name="Rectangle 17"/>
          <p:cNvSpPr>
            <a:spLocks noChangeArrowheads="1"/>
          </p:cNvSpPr>
          <p:nvPr/>
        </p:nvSpPr>
        <p:spPr bwMode="auto">
          <a:xfrm>
            <a:off x="66593" y="908720"/>
            <a:ext cx="90630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lnSpc>
                <a:spcPct val="80000"/>
              </a:lnSpc>
              <a:buFont typeface="Wingdings" pitchFamily="2" charset="2"/>
              <a:buChar char="Ø"/>
            </a:pPr>
            <a:endParaRPr lang="ja-JP" altLang="en-US" sz="2400" b="1" dirty="0">
              <a:solidFill>
                <a:srgbClr val="000000"/>
              </a:solidFill>
              <a:latin typeface="HG丸ｺﾞｼｯｸM-PRO" pitchFamily="50" charset="-128"/>
              <a:ea typeface="HG丸ｺﾞｼｯｸM-PRO" pitchFamily="50" charset="-128"/>
            </a:endParaRPr>
          </a:p>
        </p:txBody>
      </p:sp>
      <p:sp>
        <p:nvSpPr>
          <p:cNvPr id="2" name="正方形/長方形 1"/>
          <p:cNvSpPr/>
          <p:nvPr/>
        </p:nvSpPr>
        <p:spPr>
          <a:xfrm>
            <a:off x="136358" y="2991620"/>
            <a:ext cx="8630652" cy="3477875"/>
          </a:xfrm>
          <a:prstGeom prst="rect">
            <a:avLst/>
          </a:prstGeom>
        </p:spPr>
        <p:txBody>
          <a:bodyPr wrap="square">
            <a:spAutoFit/>
          </a:bodyPr>
          <a:lstStyle/>
          <a:p>
            <a:r>
              <a:rPr lang="en-US" altLang="ja-JP" sz="2000" dirty="0">
                <a:latin typeface="HG創英角ﾎﾟｯﾌﾟ体" panose="040B0A09000000000000" pitchFamily="49" charset="-128"/>
                <a:ea typeface="HG創英角ﾎﾟｯﾌﾟ体" panose="040B0A09000000000000" pitchFamily="49" charset="-128"/>
              </a:rPr>
              <a:t>1</a:t>
            </a:r>
            <a:r>
              <a:rPr lang="ja-JP" altLang="en-US" sz="2000" dirty="0">
                <a:latin typeface="HG創英角ﾎﾟｯﾌﾟ体" panose="040B0A09000000000000" pitchFamily="49" charset="-128"/>
                <a:ea typeface="HG創英角ﾎﾟｯﾌﾟ体" panose="040B0A09000000000000" pitchFamily="49" charset="-128"/>
              </a:rPr>
              <a:t>巡目が終わり、次は</a:t>
            </a:r>
            <a:r>
              <a:rPr lang="ja-JP" altLang="en-US" sz="2000" dirty="0">
                <a:solidFill>
                  <a:srgbClr val="FF0000"/>
                </a:solidFill>
                <a:latin typeface="HG創英角ﾎﾟｯﾌﾟ体" panose="040B0A09000000000000" pitchFamily="49" charset="-128"/>
                <a:ea typeface="HG創英角ﾎﾟｯﾌﾟ体" panose="040B0A09000000000000" pitchFamily="49" charset="-128"/>
              </a:rPr>
              <a:t>補修が必要だ！！</a:t>
            </a:r>
            <a:endParaRPr lang="en-US" altLang="ja-JP" sz="2000"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000" dirty="0">
                <a:latin typeface="HG創英角ﾎﾟｯﾌﾟ体" panose="040B0A09000000000000" pitchFamily="49" charset="-128"/>
                <a:ea typeface="HG創英角ﾎﾟｯﾌﾟ体" panose="040B0A09000000000000" pitchFamily="49" charset="-128"/>
              </a:rPr>
              <a:t>補修では、コストが点検と</a:t>
            </a:r>
            <a:r>
              <a:rPr lang="en-US" altLang="ja-JP" sz="2000" dirty="0">
                <a:latin typeface="HG創英角ﾎﾟｯﾌﾟ体" panose="040B0A09000000000000" pitchFamily="49" charset="-128"/>
                <a:ea typeface="HG創英角ﾎﾟｯﾌﾟ体" panose="040B0A09000000000000" pitchFamily="49" charset="-128"/>
              </a:rPr>
              <a:t>1</a:t>
            </a:r>
            <a:r>
              <a:rPr lang="ja-JP" altLang="en-US" sz="2000" dirty="0">
                <a:latin typeface="HG創英角ﾎﾟｯﾌﾟ体" panose="040B0A09000000000000" pitchFamily="49" charset="-128"/>
                <a:ea typeface="HG創英角ﾎﾟｯﾌﾟ体" panose="040B0A09000000000000" pitchFamily="49" charset="-128"/>
              </a:rPr>
              <a:t>桁</a:t>
            </a:r>
            <a:r>
              <a:rPr lang="en-US" altLang="ja-JP" sz="2000" dirty="0">
                <a:latin typeface="HG創英角ﾎﾟｯﾌﾟ体" panose="040B0A09000000000000" pitchFamily="49" charset="-128"/>
                <a:ea typeface="HG創英角ﾎﾟｯﾌﾟ体" panose="040B0A09000000000000" pitchFamily="49" charset="-128"/>
              </a:rPr>
              <a:t>2</a:t>
            </a:r>
            <a:r>
              <a:rPr lang="ja-JP" altLang="en-US" sz="2000" dirty="0">
                <a:latin typeface="HG創英角ﾎﾟｯﾌﾟ体" panose="040B0A09000000000000" pitchFamily="49" charset="-128"/>
                <a:ea typeface="HG創英角ﾎﾟｯﾌﾟ体" panose="040B0A09000000000000" pitchFamily="49" charset="-128"/>
              </a:rPr>
              <a:t>桁違ってくる。この時、「診断結果」「点検精度」が影響大。補修設計にも的確な判断が必要</a:t>
            </a:r>
            <a:endParaRPr lang="en-US" altLang="ja-JP" sz="2000" dirty="0">
              <a:latin typeface="HG創英角ﾎﾟｯﾌﾟ体" panose="040B0A09000000000000" pitchFamily="49" charset="-128"/>
              <a:ea typeface="HG創英角ﾎﾟｯﾌﾟ体" panose="040B0A09000000000000" pitchFamily="49" charset="-128"/>
            </a:endParaRPr>
          </a:p>
          <a:p>
            <a:r>
              <a:rPr lang="ja-JP" altLang="en-US" sz="2000" dirty="0">
                <a:solidFill>
                  <a:srgbClr val="FF0000"/>
                </a:solidFill>
                <a:latin typeface="HG創英角ﾎﾟｯﾌﾟ体" panose="040B0A09000000000000" pitchFamily="49" charset="-128"/>
                <a:ea typeface="HG創英角ﾎﾟｯﾌﾟ体" panose="040B0A09000000000000" pitchFamily="49" charset="-128"/>
              </a:rPr>
              <a:t>新技術をいかに導入し成果を上げるか？</a:t>
            </a:r>
            <a:endParaRPr lang="en-US" altLang="ja-JP" sz="2000" dirty="0">
              <a:solidFill>
                <a:srgbClr val="FF0000"/>
              </a:solidFill>
              <a:latin typeface="HG創英角ﾎﾟｯﾌﾟ体" panose="040B0A09000000000000" pitchFamily="49" charset="-128"/>
              <a:ea typeface="HG創英角ﾎﾟｯﾌﾟ体" panose="040B0A09000000000000" pitchFamily="49" charset="-128"/>
            </a:endParaRPr>
          </a:p>
          <a:p>
            <a:endParaRPr lang="en-US" altLang="ja-JP" sz="2000" dirty="0">
              <a:latin typeface="HG創英角ﾎﾟｯﾌﾟ体" panose="040B0A09000000000000" pitchFamily="49" charset="-128"/>
              <a:ea typeface="HG創英角ﾎﾟｯﾌﾟ体" panose="040B0A09000000000000" pitchFamily="49" charset="-128"/>
            </a:endParaRPr>
          </a:p>
          <a:p>
            <a:r>
              <a:rPr lang="ja-JP" altLang="en-US" sz="2000" dirty="0">
                <a:latin typeface="HG創英角ﾎﾟｯﾌﾟ体" panose="040B0A09000000000000" pitchFamily="49" charset="-128"/>
                <a:ea typeface="HG創英角ﾎﾟｯﾌﾟ体" panose="040B0A09000000000000" pitchFamily="49" charset="-128"/>
              </a:rPr>
              <a:t>これを解決すべき</a:t>
            </a:r>
            <a:endParaRPr lang="en-US" altLang="ja-JP" sz="2000" dirty="0">
              <a:latin typeface="HG創英角ﾎﾟｯﾌﾟ体" panose="040B0A09000000000000" pitchFamily="49" charset="-128"/>
              <a:ea typeface="HG創英角ﾎﾟｯﾌﾟ体" panose="040B0A09000000000000" pitchFamily="49" charset="-128"/>
            </a:endParaRPr>
          </a:p>
          <a:p>
            <a:r>
              <a:rPr lang="ja-JP" altLang="en-US" sz="2000" dirty="0">
                <a:latin typeface="HG創英角ﾎﾟｯﾌﾟ体" panose="040B0A09000000000000" pitchFamily="49" charset="-128"/>
                <a:ea typeface="HG創英角ﾎﾟｯﾌﾟ体" panose="040B0A09000000000000" pitchFamily="49" charset="-128"/>
              </a:rPr>
              <a:t>「ヒト」⇒知見、経験と判断、決断力、洞察力</a:t>
            </a:r>
            <a:endParaRPr lang="en-US" altLang="ja-JP" sz="2000" dirty="0">
              <a:latin typeface="HG創英角ﾎﾟｯﾌﾟ体" panose="040B0A09000000000000" pitchFamily="49" charset="-128"/>
              <a:ea typeface="HG創英角ﾎﾟｯﾌﾟ体" panose="040B0A09000000000000" pitchFamily="49" charset="-128"/>
            </a:endParaRPr>
          </a:p>
          <a:p>
            <a:r>
              <a:rPr lang="ja-JP" altLang="en-US" sz="2000" dirty="0">
                <a:latin typeface="HG創英角ﾎﾟｯﾌﾟ体" panose="040B0A09000000000000" pitchFamily="49" charset="-128"/>
                <a:ea typeface="HG創英角ﾎﾟｯﾌﾟ体" panose="040B0A09000000000000" pitchFamily="49" charset="-128"/>
              </a:rPr>
              <a:t>「モノ」⇒有効な点検、補修材料と技術、確かな技術力</a:t>
            </a:r>
            <a:endParaRPr lang="en-US" altLang="ja-JP" sz="2000" dirty="0">
              <a:latin typeface="HG創英角ﾎﾟｯﾌﾟ体" panose="040B0A09000000000000" pitchFamily="49" charset="-128"/>
              <a:ea typeface="HG創英角ﾎﾟｯﾌﾟ体" panose="040B0A09000000000000" pitchFamily="49" charset="-128"/>
            </a:endParaRPr>
          </a:p>
          <a:p>
            <a:r>
              <a:rPr lang="ja-JP" altLang="en-US" sz="2000" dirty="0">
                <a:latin typeface="HG創英角ﾎﾟｯﾌﾟ体" panose="040B0A09000000000000" pitchFamily="49" charset="-128"/>
                <a:ea typeface="HG創英角ﾎﾟｯﾌﾟ体" panose="040B0A09000000000000" pitchFamily="49" charset="-128"/>
              </a:rPr>
              <a:t>「カネ」⇒予算の十分な確保。限られた予算でのマネジメント</a:t>
            </a:r>
            <a:endParaRPr lang="en-US" altLang="ja-JP" sz="2000" dirty="0">
              <a:latin typeface="HG創英角ﾎﾟｯﾌﾟ体" panose="040B0A09000000000000" pitchFamily="49" charset="-128"/>
              <a:ea typeface="HG創英角ﾎﾟｯﾌﾟ体" panose="040B0A09000000000000" pitchFamily="49" charset="-128"/>
            </a:endParaRPr>
          </a:p>
          <a:p>
            <a:r>
              <a:rPr lang="ja-JP" altLang="en-US" sz="2000" dirty="0">
                <a:latin typeface="HG創英角ﾎﾟｯﾌﾟ体" panose="040B0A09000000000000" pitchFamily="49" charset="-128"/>
                <a:ea typeface="HG創英角ﾎﾟｯﾌﾟ体" panose="040B0A09000000000000" pitchFamily="49" charset="-128"/>
              </a:rPr>
              <a:t>「その他」⇒あらたな「しくみ」の導入（マネジメント）</a:t>
            </a:r>
            <a:endParaRPr lang="en-US" altLang="ja-JP" sz="2000" dirty="0">
              <a:latin typeface="HG創英角ﾎﾟｯﾌﾟ体" panose="040B0A09000000000000" pitchFamily="49" charset="-128"/>
              <a:ea typeface="HG創英角ﾎﾟｯﾌﾟ体" panose="040B0A09000000000000" pitchFamily="49" charset="-128"/>
            </a:endParaRPr>
          </a:p>
          <a:p>
            <a:r>
              <a:rPr lang="ja-JP" altLang="en-US" sz="2000" dirty="0">
                <a:latin typeface="HG創英角ﾎﾟｯﾌﾟ体" panose="040B0A09000000000000" pitchFamily="49" charset="-128"/>
                <a:ea typeface="HG創英角ﾎﾟｯﾌﾟ体" panose="040B0A09000000000000" pitchFamily="49" charset="-128"/>
              </a:rPr>
              <a:t>　　　　　　十分な知見と技術力の活用、適正なアドバイザー</a:t>
            </a:r>
          </a:p>
        </p:txBody>
      </p:sp>
      <p:sp>
        <p:nvSpPr>
          <p:cNvPr id="3" name="正方形/長方形 2"/>
          <p:cNvSpPr/>
          <p:nvPr/>
        </p:nvSpPr>
        <p:spPr>
          <a:xfrm>
            <a:off x="128337" y="991578"/>
            <a:ext cx="9030032" cy="646331"/>
          </a:xfrm>
          <a:prstGeom prst="rect">
            <a:avLst/>
          </a:prstGeom>
        </p:spPr>
        <p:txBody>
          <a:bodyPr wrap="square">
            <a:spAutoFit/>
          </a:bodyPr>
          <a:lstStyle/>
          <a:p>
            <a:pPr algn="just"/>
            <a:r>
              <a:rPr lang="ja-JP" altLang="en-US" dirty="0">
                <a:latin typeface="HGP創英角ﾎﾟｯﾌﾟ体" panose="040B0A00000000000000" pitchFamily="50" charset="-128"/>
                <a:ea typeface="HGP創英角ﾎﾟｯﾌﾟ体" panose="040B0A00000000000000" pitchFamily="50" charset="-128"/>
              </a:rPr>
              <a:t>　　　　　　　　　　　　　　　　　　　　　　　　　　　　　　　　</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en-US" dirty="0">
                <a:solidFill>
                  <a:srgbClr val="FF0000"/>
                </a:solidFill>
                <a:latin typeface="HGP創英角ﾎﾟｯﾌﾟ体" panose="040B0A00000000000000" pitchFamily="50" charset="-128"/>
                <a:ea typeface="HGP創英角ﾎﾟｯﾌﾟ体" panose="040B0A00000000000000" pitchFamily="50" charset="-128"/>
              </a:rPr>
              <a:t>手抜きの点検の議論？ではない！今のままでは、</a:t>
            </a:r>
            <a:r>
              <a:rPr lang="en-US" altLang="ja-JP" dirty="0">
                <a:solidFill>
                  <a:srgbClr val="FF0000"/>
                </a:solidFill>
                <a:latin typeface="HGP創英角ﾎﾟｯﾌﾟ体" panose="040B0A00000000000000" pitchFamily="50" charset="-128"/>
                <a:ea typeface="HGP創英角ﾎﾟｯﾌﾟ体" panose="040B0A00000000000000" pitchFamily="50" charset="-128"/>
              </a:rPr>
              <a:t>AI</a:t>
            </a:r>
            <a:r>
              <a:rPr lang="ja-JP" altLang="en-US" dirty="0">
                <a:solidFill>
                  <a:srgbClr val="FF0000"/>
                </a:solidFill>
                <a:latin typeface="HGP創英角ﾎﾟｯﾌﾟ体" panose="040B0A00000000000000" pitchFamily="50" charset="-128"/>
                <a:ea typeface="HGP創英角ﾎﾟｯﾌﾟ体" panose="040B0A00000000000000" pitchFamily="50" charset="-128"/>
              </a:rPr>
              <a:t>もドローンも新技術も使えない？</a:t>
            </a:r>
            <a:endParaRPr lang="en-US" altLang="ja-JP" sz="1600" dirty="0">
              <a:latin typeface="HGP創英角ﾎﾟｯﾌﾟ体" panose="040B0A00000000000000" pitchFamily="50" charset="-128"/>
              <a:ea typeface="HGP創英角ﾎﾟｯﾌﾟ体" panose="040B0A00000000000000" pitchFamily="50" charset="-128"/>
            </a:endParaRPr>
          </a:p>
        </p:txBody>
      </p:sp>
      <p:sp>
        <p:nvSpPr>
          <p:cNvPr id="4" name="正方形/長方形 3"/>
          <p:cNvSpPr/>
          <p:nvPr/>
        </p:nvSpPr>
        <p:spPr>
          <a:xfrm>
            <a:off x="128337" y="1477123"/>
            <a:ext cx="8638673" cy="954107"/>
          </a:xfrm>
          <a:prstGeom prst="rect">
            <a:avLst/>
          </a:prstGeom>
        </p:spPr>
        <p:txBody>
          <a:bodyPr wrap="square">
            <a:spAutoFit/>
          </a:bodyPr>
          <a:lstStyle/>
          <a:p>
            <a:endParaRPr lang="en-US" altLang="ja-JP" sz="2800" dirty="0">
              <a:latin typeface="HGP創英角ﾎﾟｯﾌﾟ体" panose="040B0A00000000000000" pitchFamily="50" charset="-128"/>
              <a:ea typeface="HGP創英角ﾎﾟｯﾌﾟ体" panose="040B0A00000000000000" pitchFamily="50" charset="-128"/>
            </a:endParaRPr>
          </a:p>
          <a:p>
            <a:r>
              <a:rPr lang="ja-JP" altLang="en-US" sz="2800" dirty="0">
                <a:latin typeface="HGP創英角ﾎﾟｯﾌﾟ体" panose="040B0A00000000000000" pitchFamily="50" charset="-128"/>
                <a:ea typeface="HGP創英角ﾎﾟｯﾌﾟ体" panose="040B0A00000000000000" pitchFamily="50" charset="-128"/>
              </a:rPr>
              <a:t>そもそも、我々の目的は何なのか？</a:t>
            </a:r>
            <a:endParaRPr lang="en-US" altLang="ja-JP" sz="28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834375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角丸四角形 3"/>
          <p:cNvSpPr>
            <a:spLocks noChangeArrowheads="1"/>
          </p:cNvSpPr>
          <p:nvPr/>
        </p:nvSpPr>
        <p:spPr bwMode="auto">
          <a:xfrm>
            <a:off x="0" y="2296"/>
            <a:ext cx="9144000" cy="6567672"/>
          </a:xfrm>
          <a:prstGeom prst="roundRect">
            <a:avLst>
              <a:gd name="adj" fmla="val 16667"/>
            </a:avLst>
          </a:prstGeom>
          <a:noFill/>
          <a:ln w="9525" algn="ctr">
            <a:noFill/>
            <a:miter lim="800000"/>
            <a:headEnd/>
            <a:tailEnd/>
          </a:ln>
        </p:spPr>
        <p:txBody>
          <a:bodyPr wrap="none"/>
          <a:lstStyle/>
          <a:p>
            <a:pPr>
              <a:defRPr/>
            </a:pPr>
            <a:endParaRPr lang="en-US" altLang="ja-JP" sz="2800" b="1" dirty="0">
              <a:solidFill>
                <a:srgbClr val="FF0000"/>
              </a:solidFill>
            </a:endParaRPr>
          </a:p>
          <a:p>
            <a:pPr>
              <a:defRPr/>
            </a:pPr>
            <a:r>
              <a:rPr lang="ja-JP" altLang="en-US" sz="2800" b="1" dirty="0">
                <a:latin typeface="AR P丸ゴシック体M" pitchFamily="50" charset="-128"/>
                <a:ea typeface="AR P丸ゴシック体M" pitchFamily="50" charset="-128"/>
              </a:rPr>
              <a:t>○ｲﾝﾌﾗ・ﾒﾝﾃﾅﾝｽは、総合マネジメント　</a:t>
            </a:r>
            <a:endParaRPr lang="en-US" altLang="ja-JP" sz="2800" b="1" dirty="0">
              <a:latin typeface="AR P丸ゴシック体M" pitchFamily="50" charset="-128"/>
              <a:ea typeface="AR P丸ゴシック体M" pitchFamily="50" charset="-128"/>
            </a:endParaRPr>
          </a:p>
          <a:p>
            <a:pPr>
              <a:defRPr/>
            </a:pPr>
            <a:r>
              <a:rPr lang="ja-JP" altLang="en-US" sz="2800" b="1" dirty="0">
                <a:latin typeface="AR P丸ゴシック体M" pitchFamily="50" charset="-128"/>
                <a:ea typeface="AR P丸ゴシック体M" pitchFamily="50" charset="-128"/>
              </a:rPr>
              <a:t>　　⇒</a:t>
            </a:r>
            <a:r>
              <a:rPr lang="en-US" altLang="ja-JP" sz="2800" b="1" dirty="0">
                <a:latin typeface="AR P丸ゴシック体M" pitchFamily="50" charset="-128"/>
                <a:ea typeface="AR P丸ゴシック体M" pitchFamily="50" charset="-128"/>
              </a:rPr>
              <a:t>1</a:t>
            </a:r>
            <a:r>
              <a:rPr lang="ja-JP" altLang="en-US" sz="2800" b="1" dirty="0">
                <a:latin typeface="AR P丸ゴシック体M" pitchFamily="50" charset="-128"/>
                <a:ea typeface="AR P丸ゴシック体M" pitchFamily="50" charset="-128"/>
              </a:rPr>
              <a:t>橋</a:t>
            </a:r>
            <a:r>
              <a:rPr lang="en-US" altLang="ja-JP" sz="2800" b="1" dirty="0">
                <a:latin typeface="AR P丸ゴシック体M" pitchFamily="50" charset="-128"/>
                <a:ea typeface="AR P丸ゴシック体M" pitchFamily="50" charset="-128"/>
              </a:rPr>
              <a:t>1</a:t>
            </a:r>
            <a:r>
              <a:rPr lang="ja-JP" altLang="en-US" sz="2800" b="1" dirty="0">
                <a:latin typeface="AR P丸ゴシック体M" pitchFamily="50" charset="-128"/>
                <a:ea typeface="AR P丸ゴシック体M" pitchFamily="50" charset="-128"/>
              </a:rPr>
              <a:t>橋の話ではない。１橋個別の問題に固執</a:t>
            </a:r>
            <a:endParaRPr lang="en-US" altLang="ja-JP" sz="2800" b="1" dirty="0">
              <a:latin typeface="AR P丸ゴシック体M" pitchFamily="50" charset="-128"/>
              <a:ea typeface="AR P丸ゴシック体M" pitchFamily="50" charset="-128"/>
            </a:endParaRPr>
          </a:p>
          <a:p>
            <a:pPr>
              <a:defRPr/>
            </a:pPr>
            <a:r>
              <a:rPr lang="ja-JP" altLang="en-US" sz="2800" b="1" dirty="0">
                <a:latin typeface="AR P丸ゴシック体M" pitchFamily="50" charset="-128"/>
                <a:ea typeface="AR P丸ゴシック体M" pitchFamily="50" charset="-128"/>
              </a:rPr>
              <a:t>○「一生懸命」だけでは解決できない。戦略が必要</a:t>
            </a:r>
            <a:endParaRPr lang="en-US" altLang="ja-JP" sz="2800" b="1" dirty="0">
              <a:latin typeface="AR P丸ゴシック体M" pitchFamily="50" charset="-128"/>
              <a:ea typeface="AR P丸ゴシック体M" pitchFamily="50" charset="-128"/>
            </a:endParaRPr>
          </a:p>
          <a:p>
            <a:pPr>
              <a:defRPr/>
            </a:pPr>
            <a:r>
              <a:rPr lang="ja-JP" altLang="en-US"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rPr>
              <a:t>〇きれいごとでは解決しない</a:t>
            </a:r>
            <a:endParaRPr lang="en-US" altLang="ja-JP"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endParaRPr>
          </a:p>
          <a:p>
            <a:pPr>
              <a:defRPr/>
            </a:pPr>
            <a:r>
              <a:rPr lang="ja-JP" altLang="en-US"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rPr>
              <a:t>〇「メンター」（相談相手、指導者）の必要性</a:t>
            </a:r>
            <a:endParaRPr lang="en-US" altLang="ja-JP"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endParaRPr>
          </a:p>
          <a:p>
            <a:pPr>
              <a:defRPr/>
            </a:pPr>
            <a:r>
              <a:rPr lang="ja-JP" altLang="en-US"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rPr>
              <a:t>〇日本のコンサルタントの生い立ちに問題</a:t>
            </a:r>
            <a:endParaRPr lang="en-US" altLang="ja-JP"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endParaRPr>
          </a:p>
          <a:p>
            <a:pPr>
              <a:defRPr/>
            </a:pPr>
            <a:r>
              <a:rPr lang="ja-JP" altLang="en-US"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rPr>
              <a:t>　　「設計のプロ」と言うけれど・・・</a:t>
            </a:r>
            <a:r>
              <a:rPr lang="ja-JP" altLang="en-US" sz="2800" b="1">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rPr>
              <a:t>・・本当？</a:t>
            </a:r>
            <a:endParaRPr lang="en-US" altLang="ja-JP"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endParaRPr>
          </a:p>
          <a:p>
            <a:pPr>
              <a:defRPr/>
            </a:pPr>
            <a:r>
              <a:rPr lang="ja-JP" altLang="en-US"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rPr>
              <a:t>　　維持管理は、作った経験が重要</a:t>
            </a:r>
            <a:endParaRPr lang="en-US" altLang="ja-JP"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endParaRPr>
          </a:p>
          <a:p>
            <a:pPr>
              <a:defRPr/>
            </a:pPr>
            <a:r>
              <a:rPr lang="ja-JP" altLang="en-US"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rPr>
              <a:t>〇「実行者」が少ない。</a:t>
            </a:r>
            <a:endParaRPr lang="en-US" altLang="ja-JP"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endParaRPr>
          </a:p>
          <a:p>
            <a:pPr>
              <a:defRPr/>
            </a:pPr>
            <a:r>
              <a:rPr lang="ja-JP" altLang="en-US"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rPr>
              <a:t>　　</a:t>
            </a:r>
            <a:endParaRPr lang="en-US" altLang="ja-JP"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endParaRPr>
          </a:p>
          <a:p>
            <a:pPr>
              <a:defRPr/>
            </a:pPr>
            <a:r>
              <a:rPr lang="ja-JP" altLang="en-US"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rPr>
              <a:t>　考えなければならない。何をするべきか？</a:t>
            </a:r>
            <a:endParaRPr lang="en-US" altLang="ja-JP" sz="2800" b="1" dirty="0">
              <a:ln w="11430"/>
              <a:solidFill>
                <a:srgbClr val="FF0000"/>
              </a:solidFill>
              <a:effectLst>
                <a:outerShdw blurRad="50800" dist="39000" dir="5460000" algn="tl">
                  <a:srgbClr val="000000">
                    <a:alpha val="38000"/>
                  </a:srgbClr>
                </a:outerShdw>
              </a:effectLst>
              <a:latin typeface="HG創英角ｺﾞｼｯｸUB" panose="020B0909000000000000" pitchFamily="49" charset="-128"/>
              <a:ea typeface="HG創英角ｺﾞｼｯｸUB" panose="020B0909000000000000" pitchFamily="49" charset="-128"/>
            </a:endParaRPr>
          </a:p>
          <a:p>
            <a:pPr>
              <a:defRPr/>
            </a:pPr>
            <a:r>
              <a:rPr lang="ja-JP" altLang="en-US" sz="2800" b="1" spc="50" dirty="0">
                <a:ln w="11430"/>
                <a:latin typeface="HGS創英角ﾎﾟｯﾌﾟ体" pitchFamily="50" charset="-128"/>
                <a:ea typeface="HGS創英角ﾎﾟｯﾌﾟ体" pitchFamily="50" charset="-128"/>
              </a:rPr>
              <a:t>　そして、実行しなければ！</a:t>
            </a:r>
            <a:endParaRPr lang="en-US" altLang="ja-JP" sz="2800" b="1" spc="50" dirty="0">
              <a:ln w="11430"/>
              <a:latin typeface="HGS創英角ﾎﾟｯﾌﾟ体" pitchFamily="50" charset="-128"/>
              <a:ea typeface="HGS創英角ﾎﾟｯﾌﾟ体" pitchFamily="50" charset="-128"/>
            </a:endParaRPr>
          </a:p>
          <a:p>
            <a:pPr>
              <a:defRPr/>
            </a:pPr>
            <a:r>
              <a:rPr lang="ja-JP" altLang="en-US" sz="2800" b="1" spc="50" dirty="0">
                <a:ln w="11430"/>
                <a:latin typeface="HGS創英角ﾎﾟｯﾌﾟ体" pitchFamily="50" charset="-128"/>
                <a:ea typeface="HGS創英角ﾎﾟｯﾌﾟ体" pitchFamily="50" charset="-128"/>
              </a:rPr>
              <a:t>　　　　　　　　　　　　　結局は、“人”！！</a:t>
            </a:r>
            <a:endParaRPr lang="en-US" altLang="ja-JP" sz="2800" b="1" spc="50" dirty="0">
              <a:ln w="11430"/>
              <a:latin typeface="HGS創英角ﾎﾟｯﾌﾟ体" pitchFamily="50" charset="-128"/>
              <a:ea typeface="HGS創英角ﾎﾟｯﾌﾟ体" pitchFamily="50" charset="-128"/>
            </a:endParaRPr>
          </a:p>
          <a:p>
            <a:pPr>
              <a:spcBef>
                <a:spcPct val="0"/>
              </a:spcBef>
            </a:pPr>
            <a:endParaRPr lang="en-US" altLang="ja-JP" sz="2800" dirty="0">
              <a:latin typeface="Arial" charset="0"/>
            </a:endParaRPr>
          </a:p>
          <a:p>
            <a:pPr>
              <a:spcBef>
                <a:spcPct val="0"/>
              </a:spcBef>
            </a:pPr>
            <a:r>
              <a:rPr lang="ja-JP" altLang="en-US" sz="2800" dirty="0">
                <a:latin typeface="Arial" charset="0"/>
              </a:rPr>
              <a:t>　　　　　　　　　　　　　</a:t>
            </a:r>
            <a:endParaRPr lang="en-US" altLang="ja-JP" sz="2800" b="1" spc="50" dirty="0">
              <a:ln w="11430"/>
              <a:solidFill>
                <a:srgbClr val="FF0000"/>
              </a:solidFill>
              <a:latin typeface="HGS創英角ﾎﾟｯﾌﾟ体" pitchFamily="50" charset="-128"/>
              <a:ea typeface="HGS創英角ﾎﾟｯﾌﾟ体" pitchFamily="50" charset="-128"/>
            </a:endParaRPr>
          </a:p>
        </p:txBody>
      </p:sp>
      <p:sp>
        <p:nvSpPr>
          <p:cNvPr id="28675"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spcBef>
                <a:spcPts val="600"/>
              </a:spcBef>
              <a:buClr>
                <a:schemeClr val="accent1"/>
              </a:buClr>
              <a:buSzPct val="76000"/>
              <a:buFont typeface="Wingdings 3" pitchFamily="18" charset="2"/>
              <a:buChar char=""/>
              <a:defRPr kumimoji="1" sz="2600">
                <a:solidFill>
                  <a:schemeClr val="tx1"/>
                </a:solidFill>
                <a:latin typeface="Gill Sans MT" pitchFamily="34" charset="0"/>
                <a:ea typeface="ＭＳ Ｐゴシック" charset="-128"/>
              </a:defRPr>
            </a:lvl1pPr>
            <a:lvl2pPr marL="742950" indent="-285750">
              <a:spcBef>
                <a:spcPts val="500"/>
              </a:spcBef>
              <a:buClr>
                <a:schemeClr val="accent2"/>
              </a:buClr>
              <a:buSzPct val="76000"/>
              <a:buFont typeface="Wingdings 3" pitchFamily="18" charset="2"/>
              <a:buChar char=""/>
              <a:defRPr kumimoji="1" sz="2300">
                <a:solidFill>
                  <a:schemeClr val="tx2"/>
                </a:solidFill>
                <a:latin typeface="Gill Sans MT" pitchFamily="34" charset="0"/>
                <a:ea typeface="ＭＳ Ｐゴシック" charset="-128"/>
              </a:defRPr>
            </a:lvl2pPr>
            <a:lvl3pPr marL="1143000" indent="-228600">
              <a:spcBef>
                <a:spcPts val="500"/>
              </a:spcBef>
              <a:buClr>
                <a:srgbClr val="BCBCBC"/>
              </a:buClr>
              <a:buSzPct val="76000"/>
              <a:buFont typeface="Wingdings 3" pitchFamily="18" charset="2"/>
              <a:buChar char=""/>
              <a:defRPr kumimoji="1" sz="2000">
                <a:solidFill>
                  <a:schemeClr val="tx1"/>
                </a:solidFill>
                <a:latin typeface="Gill Sans MT" pitchFamily="34" charset="0"/>
                <a:ea typeface="ＭＳ Ｐゴシック" charset="-128"/>
              </a:defRPr>
            </a:lvl3pPr>
            <a:lvl4pPr marL="1600200" indent="-228600">
              <a:spcBef>
                <a:spcPts val="400"/>
              </a:spcBef>
              <a:buClr>
                <a:srgbClr val="8BA2B4"/>
              </a:buClr>
              <a:buSzPct val="70000"/>
              <a:buFont typeface="Wingdings" pitchFamily="2" charset="2"/>
              <a:buChar char=""/>
              <a:defRPr kumimoji="1">
                <a:solidFill>
                  <a:schemeClr val="tx1"/>
                </a:solidFill>
                <a:latin typeface="Gill Sans MT" pitchFamily="34" charset="0"/>
                <a:ea typeface="ＭＳ Ｐゴシック" charset="-128"/>
              </a:defRPr>
            </a:lvl4pPr>
            <a:lvl5pPr marL="2057400" indent="-228600">
              <a:spcBef>
                <a:spcPts val="300"/>
              </a:spcBef>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5pPr>
            <a:lvl6pPr marL="2514600" indent="-228600"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6pPr>
            <a:lvl7pPr marL="2971800" indent="-228600"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7pPr>
            <a:lvl8pPr marL="3429000" indent="-228600"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8pPr>
            <a:lvl9pPr marL="3886200" indent="-228600"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9pPr>
          </a:lstStyle>
          <a:p>
            <a:pPr>
              <a:spcBef>
                <a:spcPct val="0"/>
              </a:spcBef>
              <a:buClrTx/>
              <a:buSzTx/>
              <a:buFontTx/>
              <a:buNone/>
            </a:pPr>
            <a:fld id="{600F97BF-57A9-42A1-9D5B-E49F35A5C48F}" type="slidenum">
              <a:rPr lang="en-US" altLang="ja-JP" sz="1400">
                <a:latin typeface="Arial" charset="0"/>
              </a:rPr>
              <a:pPr>
                <a:spcBef>
                  <a:spcPct val="0"/>
                </a:spcBef>
                <a:buClrTx/>
                <a:buSzTx/>
                <a:buFontTx/>
                <a:buNone/>
              </a:pPr>
              <a:t>33</a:t>
            </a:fld>
            <a:endParaRPr lang="en-US" altLang="ja-JP" sz="1400">
              <a:latin typeface="Arial" charset="0"/>
            </a:endParaRPr>
          </a:p>
        </p:txBody>
      </p:sp>
      <p:sp>
        <p:nvSpPr>
          <p:cNvPr id="5" name="テキスト ボックス 2"/>
          <p:cNvSpPr txBox="1">
            <a:spLocks noChangeArrowheads="1"/>
          </p:cNvSpPr>
          <p:nvPr/>
        </p:nvSpPr>
        <p:spPr bwMode="auto">
          <a:xfrm>
            <a:off x="179388" y="173038"/>
            <a:ext cx="5905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rgbClr val="0070C0"/>
                </a:solidFill>
                <a:latin typeface="HGP創英角ﾎﾟｯﾌﾟ体" panose="040B0A00000000000000" pitchFamily="50" charset="-128"/>
                <a:ea typeface="HGP創英角ﾎﾟｯﾌﾟ体" panose="040B0A00000000000000" pitchFamily="50" charset="-128"/>
              </a:rPr>
              <a:t>見えてきた課題</a:t>
            </a:r>
            <a:r>
              <a:rPr lang="ja-JP" altLang="en-US" sz="2400" dirty="0">
                <a:solidFill>
                  <a:srgbClr val="0070C0"/>
                </a:solidFill>
                <a:latin typeface="HGP創英角ﾎﾟｯﾌﾟ体" panose="040B0A00000000000000" pitchFamily="50" charset="-128"/>
                <a:ea typeface="HGP創英角ﾎﾟｯﾌﾟ体" panose="040B0A00000000000000" pitchFamily="50" charset="-128"/>
              </a:rPr>
              <a:t>⇒あくまで植野意見</a:t>
            </a:r>
          </a:p>
        </p:txBody>
      </p:sp>
    </p:spTree>
    <p:extLst>
      <p:ext uri="{BB962C8B-B14F-4D97-AF65-F5344CB8AC3E}">
        <p14:creationId xmlns:p14="http://schemas.microsoft.com/office/powerpoint/2010/main" val="1377726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8A91A28-132D-4EE9-8468-F15EACADC0B8}"/>
              </a:ext>
            </a:extLst>
          </p:cNvPr>
          <p:cNvSpPr>
            <a:spLocks noGrp="1"/>
          </p:cNvSpPr>
          <p:nvPr>
            <p:ph type="sldNum" sz="quarter" idx="12"/>
          </p:nvPr>
        </p:nvSpPr>
        <p:spPr/>
        <p:txBody>
          <a:bodyPr/>
          <a:lstStyle/>
          <a:p>
            <a:fld id="{7D5A2C38-BF5A-4117-A3B3-4E986D472ED9}" type="slidenum">
              <a:rPr kumimoji="1" lang="ja-JP" altLang="en-US" smtClean="0"/>
              <a:t>34</a:t>
            </a:fld>
            <a:endParaRPr kumimoji="1" lang="ja-JP" altLang="en-US" dirty="0"/>
          </a:p>
        </p:txBody>
      </p:sp>
      <p:graphicFrame>
        <p:nvGraphicFramePr>
          <p:cNvPr id="6" name="表 6">
            <a:extLst>
              <a:ext uri="{FF2B5EF4-FFF2-40B4-BE49-F238E27FC236}">
                <a16:creationId xmlns:a16="http://schemas.microsoft.com/office/drawing/2014/main" id="{B10CB9F4-84A6-4751-963F-F7281D039658}"/>
              </a:ext>
            </a:extLst>
          </p:cNvPr>
          <p:cNvGraphicFramePr>
            <a:graphicFrameLocks noGrp="1"/>
          </p:cNvGraphicFramePr>
          <p:nvPr>
            <p:extLst>
              <p:ext uri="{D42A27DB-BD31-4B8C-83A1-F6EECF244321}">
                <p14:modId xmlns:p14="http://schemas.microsoft.com/office/powerpoint/2010/main" val="1691607242"/>
              </p:ext>
            </p:extLst>
          </p:nvPr>
        </p:nvGraphicFramePr>
        <p:xfrm>
          <a:off x="179512" y="678318"/>
          <a:ext cx="8784977" cy="5991042"/>
        </p:xfrm>
        <a:graphic>
          <a:graphicData uri="http://schemas.openxmlformats.org/drawingml/2006/table">
            <a:tbl>
              <a:tblPr firstRow="1" bandRow="1">
                <a:tableStyleId>{22838BEF-8BB2-4498-84A7-C5851F593DF1}</a:tableStyleId>
              </a:tblPr>
              <a:tblGrid>
                <a:gridCol w="1509972">
                  <a:extLst>
                    <a:ext uri="{9D8B030D-6E8A-4147-A177-3AD203B41FA5}">
                      <a16:colId xmlns:a16="http://schemas.microsoft.com/office/drawing/2014/main" val="973725567"/>
                    </a:ext>
                  </a:extLst>
                </a:gridCol>
                <a:gridCol w="2018420">
                  <a:extLst>
                    <a:ext uri="{9D8B030D-6E8A-4147-A177-3AD203B41FA5}">
                      <a16:colId xmlns:a16="http://schemas.microsoft.com/office/drawing/2014/main" val="3606865741"/>
                    </a:ext>
                  </a:extLst>
                </a:gridCol>
                <a:gridCol w="1875718">
                  <a:extLst>
                    <a:ext uri="{9D8B030D-6E8A-4147-A177-3AD203B41FA5}">
                      <a16:colId xmlns:a16="http://schemas.microsoft.com/office/drawing/2014/main" val="1799844143"/>
                    </a:ext>
                  </a:extLst>
                </a:gridCol>
                <a:gridCol w="2066278">
                  <a:extLst>
                    <a:ext uri="{9D8B030D-6E8A-4147-A177-3AD203B41FA5}">
                      <a16:colId xmlns:a16="http://schemas.microsoft.com/office/drawing/2014/main" val="3973039876"/>
                    </a:ext>
                  </a:extLst>
                </a:gridCol>
                <a:gridCol w="1314589">
                  <a:extLst>
                    <a:ext uri="{9D8B030D-6E8A-4147-A177-3AD203B41FA5}">
                      <a16:colId xmlns:a16="http://schemas.microsoft.com/office/drawing/2014/main" val="294919873"/>
                    </a:ext>
                  </a:extLst>
                </a:gridCol>
              </a:tblGrid>
              <a:tr h="446936">
                <a:tc>
                  <a:txBody>
                    <a:bodyPr/>
                    <a:lstStyle/>
                    <a:p>
                      <a:endParaRPr kumimoji="1" lang="ja-JP" altLang="en-U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000" dirty="0"/>
                        <a:t>技術審査証明</a:t>
                      </a:r>
                    </a:p>
                  </a:txBody>
                  <a:tcP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000" dirty="0"/>
                        <a:t>NETIS</a:t>
                      </a:r>
                      <a:endParaRPr kumimoji="1" lang="ja-JP" altLang="en-US" sz="2000" dirty="0"/>
                    </a:p>
                  </a:txBody>
                  <a:tcPr/>
                </a:tc>
                <a:tc>
                  <a:txBody>
                    <a:bodyPr/>
                    <a:lstStyle/>
                    <a:p>
                      <a:r>
                        <a:rPr kumimoji="1" lang="ja-JP" altLang="en-US" sz="2000" dirty="0"/>
                        <a:t>特許</a:t>
                      </a:r>
                    </a:p>
                  </a:txBody>
                  <a:tcPr/>
                </a:tc>
                <a:tc>
                  <a:txBody>
                    <a:bodyPr/>
                    <a:lstStyle/>
                    <a:p>
                      <a:r>
                        <a:rPr kumimoji="1" lang="ja-JP" altLang="en-US" sz="2000" dirty="0"/>
                        <a:t>備考</a:t>
                      </a:r>
                    </a:p>
                  </a:txBody>
                  <a:tcPr/>
                </a:tc>
                <a:extLst>
                  <a:ext uri="{0D108BD9-81ED-4DB2-BD59-A6C34878D82A}">
                    <a16:rowId xmlns:a16="http://schemas.microsoft.com/office/drawing/2014/main" val="2823168950"/>
                  </a:ext>
                </a:extLst>
              </a:tr>
              <a:tr h="1439650">
                <a:tc>
                  <a:txBody>
                    <a:bodyPr/>
                    <a:lstStyle/>
                    <a:p>
                      <a:r>
                        <a:rPr kumimoji="1" lang="ja-JP" altLang="en-US" sz="1800" b="1" dirty="0"/>
                        <a:t>概要</a:t>
                      </a:r>
                    </a:p>
                  </a:txBody>
                  <a:tcPr/>
                </a:tc>
                <a:tc>
                  <a:txBody>
                    <a:bodyPr/>
                    <a:lstStyle/>
                    <a:p>
                      <a:r>
                        <a:rPr kumimoji="1" lang="ja-JP" altLang="en-US" sz="1800" b="1" dirty="0"/>
                        <a:t>国土交通省認可の１５の財団法人での規定に基づく審査。旧大臣認定</a:t>
                      </a:r>
                    </a:p>
                  </a:txBody>
                  <a:tcPr>
                    <a:solidFill>
                      <a:srgbClr val="FFFF00"/>
                    </a:solidFill>
                  </a:tcPr>
                </a:tc>
                <a:tc>
                  <a:txBody>
                    <a:bodyPr/>
                    <a:lstStyle/>
                    <a:p>
                      <a:r>
                        <a:rPr kumimoji="1" lang="ja-JP" altLang="en-US" sz="1800" b="1" dirty="0"/>
                        <a:t>各地方整備局で受け付け</a:t>
                      </a:r>
                      <a:endParaRPr kumimoji="1" lang="en-US" altLang="ja-JP" sz="1800" b="1" dirty="0"/>
                    </a:p>
                    <a:p>
                      <a:r>
                        <a:rPr kumimoji="1" lang="en-US" altLang="ja-JP" sz="1800" b="1" dirty="0"/>
                        <a:t>※</a:t>
                      </a:r>
                      <a:r>
                        <a:rPr kumimoji="1" lang="ja-JP" altLang="en-US" sz="1800" b="1" dirty="0"/>
                        <a:t>認定ではない。</a:t>
                      </a:r>
                      <a:endParaRPr kumimoji="1" lang="en-US" altLang="ja-JP" sz="1800" b="1" dirty="0"/>
                    </a:p>
                    <a:p>
                      <a:r>
                        <a:rPr kumimoji="1" lang="ja-JP" altLang="en-US" sz="1800" b="1" dirty="0"/>
                        <a:t>　登録</a:t>
                      </a:r>
                    </a:p>
                  </a:txBody>
                  <a:tcPr/>
                </a:tc>
                <a:tc>
                  <a:txBody>
                    <a:bodyPr/>
                    <a:lstStyle/>
                    <a:p>
                      <a:r>
                        <a:rPr kumimoji="1" lang="ja-JP" altLang="en-US" sz="1800" b="1" dirty="0"/>
                        <a:t>特許申請により登録</a:t>
                      </a:r>
                    </a:p>
                  </a:txBody>
                  <a:tcPr/>
                </a:tc>
                <a:tc>
                  <a:txBody>
                    <a:bodyPr/>
                    <a:lstStyle/>
                    <a:p>
                      <a:r>
                        <a:rPr kumimoji="1" lang="ja-JP" altLang="en-US" sz="1800" b="1" dirty="0"/>
                        <a:t>この他、</a:t>
                      </a:r>
                      <a:r>
                        <a:rPr kumimoji="1" lang="en-US" altLang="ja-JP" sz="1800" b="1" dirty="0"/>
                        <a:t>NEXCO</a:t>
                      </a:r>
                      <a:r>
                        <a:rPr kumimoji="1" lang="ja-JP" altLang="en-US" sz="1800" b="1" dirty="0"/>
                        <a:t>や</a:t>
                      </a:r>
                      <a:r>
                        <a:rPr kumimoji="1" lang="en-US" altLang="ja-JP" sz="1800" b="1" dirty="0"/>
                        <a:t>JR</a:t>
                      </a:r>
                      <a:r>
                        <a:rPr kumimoji="1" lang="ja-JP" altLang="en-US" sz="1800" b="1" dirty="0"/>
                        <a:t>、等で認定制度あり</a:t>
                      </a:r>
                    </a:p>
                  </a:txBody>
                  <a:tcPr/>
                </a:tc>
                <a:extLst>
                  <a:ext uri="{0D108BD9-81ED-4DB2-BD59-A6C34878D82A}">
                    <a16:rowId xmlns:a16="http://schemas.microsoft.com/office/drawing/2014/main" val="3089182791"/>
                  </a:ext>
                </a:extLst>
              </a:tr>
              <a:tr h="721973">
                <a:tc>
                  <a:txBody>
                    <a:bodyPr/>
                    <a:lstStyle/>
                    <a:p>
                      <a:r>
                        <a:rPr kumimoji="1" lang="ja-JP" altLang="en-US" sz="1800" b="1" dirty="0"/>
                        <a:t>審査機関</a:t>
                      </a:r>
                    </a:p>
                  </a:txBody>
                  <a:tcPr/>
                </a:tc>
                <a:tc>
                  <a:txBody>
                    <a:bodyPr/>
                    <a:lstStyle/>
                    <a:p>
                      <a:r>
                        <a:rPr kumimoji="1" lang="ja-JP" altLang="en-US" sz="1800" b="1" dirty="0"/>
                        <a:t>国土交通省の指定された財団法人</a:t>
                      </a:r>
                    </a:p>
                  </a:txBody>
                  <a:tcPr>
                    <a:solidFill>
                      <a:srgbClr val="FFFF00"/>
                    </a:solidFill>
                  </a:tcPr>
                </a:tc>
                <a:tc>
                  <a:txBody>
                    <a:bodyPr/>
                    <a:lstStyle/>
                    <a:p>
                      <a:r>
                        <a:rPr kumimoji="1" lang="ja-JP" altLang="en-US" sz="1800" b="1" dirty="0"/>
                        <a:t>地方整備局</a:t>
                      </a:r>
                    </a:p>
                  </a:txBody>
                  <a:tcPr/>
                </a:tc>
                <a:tc>
                  <a:txBody>
                    <a:bodyPr/>
                    <a:lstStyle/>
                    <a:p>
                      <a:r>
                        <a:rPr kumimoji="1" lang="ja-JP" altLang="en-US" sz="1800" b="1" dirty="0"/>
                        <a:t>特許庁</a:t>
                      </a:r>
                    </a:p>
                  </a:txBody>
                  <a:tcPr/>
                </a:tc>
                <a:tc>
                  <a:txBody>
                    <a:bodyPr/>
                    <a:lstStyle/>
                    <a:p>
                      <a:endParaRPr kumimoji="1" lang="ja-JP" altLang="en-US" sz="1800" b="1" dirty="0"/>
                    </a:p>
                  </a:txBody>
                  <a:tcPr/>
                </a:tc>
                <a:extLst>
                  <a:ext uri="{0D108BD9-81ED-4DB2-BD59-A6C34878D82A}">
                    <a16:rowId xmlns:a16="http://schemas.microsoft.com/office/drawing/2014/main" val="178050956"/>
                  </a:ext>
                </a:extLst>
              </a:tr>
              <a:tr h="418286">
                <a:tc>
                  <a:txBody>
                    <a:bodyPr/>
                    <a:lstStyle/>
                    <a:p>
                      <a:r>
                        <a:rPr kumimoji="1" lang="ja-JP" altLang="en-US" sz="1800" b="1" dirty="0"/>
                        <a:t>概略費用</a:t>
                      </a:r>
                    </a:p>
                  </a:txBody>
                  <a:tcPr/>
                </a:tc>
                <a:tc>
                  <a:txBody>
                    <a:bodyPr/>
                    <a:lstStyle/>
                    <a:p>
                      <a:r>
                        <a:rPr kumimoji="1" lang="ja-JP" altLang="en-US" sz="1800" b="1" dirty="0"/>
                        <a:t>最小３１０万円</a:t>
                      </a:r>
                    </a:p>
                  </a:txBody>
                  <a:tcPr>
                    <a:solidFill>
                      <a:srgbClr val="FFFF00"/>
                    </a:solidFill>
                  </a:tcPr>
                </a:tc>
                <a:tc>
                  <a:txBody>
                    <a:bodyPr/>
                    <a:lstStyle/>
                    <a:p>
                      <a:r>
                        <a:rPr kumimoji="1" lang="ja-JP" altLang="en-US" sz="1800" b="1" dirty="0"/>
                        <a:t>約１５万円</a:t>
                      </a:r>
                    </a:p>
                  </a:txBody>
                  <a:tcPr/>
                </a:tc>
                <a:tc>
                  <a:txBody>
                    <a:bodyPr/>
                    <a:lstStyle/>
                    <a:p>
                      <a:r>
                        <a:rPr kumimoji="1" lang="ja-JP" altLang="en-US" sz="1800" b="1" dirty="0"/>
                        <a:t>約</a:t>
                      </a:r>
                      <a:r>
                        <a:rPr kumimoji="1" lang="en-US" altLang="ja-JP" sz="1800" b="1" dirty="0"/>
                        <a:t>40</a:t>
                      </a:r>
                      <a:r>
                        <a:rPr kumimoji="1" lang="ja-JP" altLang="en-US" sz="1800" b="1" dirty="0"/>
                        <a:t>万円</a:t>
                      </a:r>
                    </a:p>
                  </a:txBody>
                  <a:tcPr/>
                </a:tc>
                <a:tc>
                  <a:txBody>
                    <a:bodyPr/>
                    <a:lstStyle/>
                    <a:p>
                      <a:endParaRPr kumimoji="1" lang="ja-JP" altLang="en-US" sz="1800" b="1" dirty="0"/>
                    </a:p>
                  </a:txBody>
                  <a:tcPr/>
                </a:tc>
                <a:extLst>
                  <a:ext uri="{0D108BD9-81ED-4DB2-BD59-A6C34878D82A}">
                    <a16:rowId xmlns:a16="http://schemas.microsoft.com/office/drawing/2014/main" val="3213922462"/>
                  </a:ext>
                </a:extLst>
              </a:tr>
              <a:tr h="659941">
                <a:tc>
                  <a:txBody>
                    <a:bodyPr/>
                    <a:lstStyle/>
                    <a:p>
                      <a:r>
                        <a:rPr kumimoji="1" lang="ja-JP" altLang="en-US" sz="1800" b="1" dirty="0"/>
                        <a:t>期間</a:t>
                      </a:r>
                    </a:p>
                  </a:txBody>
                  <a:tcPr/>
                </a:tc>
                <a:tc>
                  <a:txBody>
                    <a:bodyPr/>
                    <a:lstStyle/>
                    <a:p>
                      <a:r>
                        <a:rPr kumimoji="1" lang="ja-JP" altLang="en-US" sz="1800" b="1" dirty="0"/>
                        <a:t>６か月以上、</a:t>
                      </a:r>
                      <a:endParaRPr kumimoji="1" lang="en-US" altLang="ja-JP" sz="1800" b="1" dirty="0"/>
                    </a:p>
                    <a:p>
                      <a:r>
                        <a:rPr kumimoji="1" lang="ja-JP" altLang="en-US" sz="1800" b="1" dirty="0"/>
                        <a:t>３回以上の委員会</a:t>
                      </a:r>
                    </a:p>
                  </a:txBody>
                  <a:tcPr>
                    <a:solidFill>
                      <a:srgbClr val="FFFF00"/>
                    </a:solidFill>
                  </a:tcPr>
                </a:tc>
                <a:tc>
                  <a:txBody>
                    <a:bodyPr/>
                    <a:lstStyle/>
                    <a:p>
                      <a:r>
                        <a:rPr kumimoji="1" lang="ja-JP" altLang="en-US" sz="1800" b="1" dirty="0"/>
                        <a:t>申請書の受領</a:t>
                      </a:r>
                    </a:p>
                  </a:txBody>
                  <a:tcPr/>
                </a:tc>
                <a:tc>
                  <a:txBody>
                    <a:bodyPr/>
                    <a:lstStyle/>
                    <a:p>
                      <a:endParaRPr kumimoji="1" lang="ja-JP" altLang="en-US" sz="1800" b="1" dirty="0"/>
                    </a:p>
                  </a:txBody>
                  <a:tcPr/>
                </a:tc>
                <a:tc>
                  <a:txBody>
                    <a:bodyPr/>
                    <a:lstStyle/>
                    <a:p>
                      <a:endParaRPr kumimoji="1" lang="ja-JP" altLang="en-US" sz="1800" b="1" dirty="0"/>
                    </a:p>
                  </a:txBody>
                  <a:tcPr/>
                </a:tc>
                <a:extLst>
                  <a:ext uri="{0D108BD9-81ED-4DB2-BD59-A6C34878D82A}">
                    <a16:rowId xmlns:a16="http://schemas.microsoft.com/office/drawing/2014/main" val="3296295048"/>
                  </a:ext>
                </a:extLst>
              </a:tr>
              <a:tr h="2304256">
                <a:tc>
                  <a:txBody>
                    <a:bodyPr/>
                    <a:lstStyle/>
                    <a:p>
                      <a:r>
                        <a:rPr kumimoji="1" lang="ja-JP" altLang="en-US" sz="1800" b="1" dirty="0"/>
                        <a:t>課題</a:t>
                      </a:r>
                      <a:endParaRPr kumimoji="1" lang="en-US" altLang="ja-JP" sz="1800" b="1" dirty="0"/>
                    </a:p>
                    <a:p>
                      <a:endParaRPr kumimoji="1" lang="en-US" altLang="ja-JP" sz="1800" b="1" dirty="0"/>
                    </a:p>
                    <a:p>
                      <a:endParaRPr kumimoji="1" lang="en-US" altLang="ja-JP" sz="1800" b="1" dirty="0"/>
                    </a:p>
                    <a:p>
                      <a:endParaRPr kumimoji="1" lang="en-US" altLang="ja-JP" sz="1800" b="1" dirty="0"/>
                    </a:p>
                    <a:p>
                      <a:endParaRPr kumimoji="1" lang="en-US" altLang="ja-JP" sz="1800" b="1" dirty="0"/>
                    </a:p>
                    <a:p>
                      <a:endParaRPr kumimoji="1" lang="en-US" altLang="ja-JP" sz="1800" b="1" dirty="0"/>
                    </a:p>
                    <a:p>
                      <a:r>
                        <a:rPr kumimoji="1" lang="ja-JP" altLang="en-US" sz="1800" b="1" dirty="0"/>
                        <a:t>採用の可否</a:t>
                      </a:r>
                    </a:p>
                  </a:txBody>
                  <a:tcPr/>
                </a:tc>
                <a:tc>
                  <a:txBody>
                    <a:bodyPr/>
                    <a:lstStyle/>
                    <a:p>
                      <a:r>
                        <a:rPr kumimoji="1" lang="ja-JP" altLang="en-US" sz="1800" b="1" dirty="0"/>
                        <a:t>認定までに時間と労力がかかる</a:t>
                      </a:r>
                      <a:endParaRPr kumimoji="1" lang="en-US" altLang="ja-JP" sz="1800" b="1" dirty="0"/>
                    </a:p>
                    <a:p>
                      <a:r>
                        <a:rPr kumimoji="1" lang="ja-JP" altLang="en-US" sz="1800" b="1" dirty="0"/>
                        <a:t>知名度が薄い</a:t>
                      </a:r>
                      <a:endParaRPr kumimoji="1" lang="en-US" altLang="ja-JP" sz="1800" b="1" dirty="0"/>
                    </a:p>
                    <a:p>
                      <a:endParaRPr kumimoji="1" lang="en-US" altLang="ja-JP" sz="1800" b="1" dirty="0"/>
                    </a:p>
                    <a:p>
                      <a:endParaRPr kumimoji="1" lang="en-US" altLang="ja-JP" sz="1800" b="1" dirty="0"/>
                    </a:p>
                    <a:p>
                      <a:endParaRPr kumimoji="1" lang="en-US" altLang="ja-JP" sz="1800" b="1" dirty="0"/>
                    </a:p>
                    <a:p>
                      <a:r>
                        <a:rPr kumimoji="1" lang="ja-JP" altLang="en-US" sz="1800" b="1" dirty="0"/>
                        <a:t>〇</a:t>
                      </a:r>
                    </a:p>
                  </a:txBody>
                  <a:tcPr>
                    <a:solidFill>
                      <a:srgbClr val="FFFF00"/>
                    </a:solidFill>
                  </a:tcPr>
                </a:tc>
                <a:tc>
                  <a:txBody>
                    <a:bodyPr/>
                    <a:lstStyle/>
                    <a:p>
                      <a:r>
                        <a:rPr kumimoji="1" lang="ja-JP" altLang="en-US" sz="1800" b="1" dirty="0"/>
                        <a:t>所定の様式に合っていれば、受け付けられる。</a:t>
                      </a:r>
                      <a:endParaRPr kumimoji="1" lang="en-US" altLang="ja-JP" sz="1800" b="1" dirty="0"/>
                    </a:p>
                    <a:p>
                      <a:r>
                        <a:rPr kumimoji="1" lang="ja-JP" altLang="en-US" sz="1800" b="1" dirty="0"/>
                        <a:t>認定ではなく、登録</a:t>
                      </a:r>
                      <a:endParaRPr kumimoji="1" lang="en-US" altLang="ja-JP" sz="1800" b="1" dirty="0"/>
                    </a:p>
                    <a:p>
                      <a:endParaRPr kumimoji="1" lang="en-US" altLang="ja-JP" sz="1800" b="1" dirty="0"/>
                    </a:p>
                    <a:p>
                      <a:r>
                        <a:rPr kumimoji="1" lang="ja-JP" altLang="en-US" sz="1800" b="1" dirty="0"/>
                        <a:t>△</a:t>
                      </a:r>
                    </a:p>
                  </a:txBody>
                  <a:tcPr/>
                </a:tc>
                <a:tc>
                  <a:txBody>
                    <a:bodyPr/>
                    <a:lstStyle/>
                    <a:p>
                      <a:r>
                        <a:rPr kumimoji="1" lang="ja-JP" altLang="en-US" sz="1800" b="1" dirty="0"/>
                        <a:t>公共事業では業者指定となるので独占禁止法違反となる可能性があり好ましくはない。</a:t>
                      </a:r>
                      <a:endParaRPr kumimoji="1" lang="en-US" altLang="ja-JP" sz="1800" b="1" dirty="0"/>
                    </a:p>
                    <a:p>
                      <a:endParaRPr kumimoji="1" lang="en-US" altLang="ja-JP" sz="1800" b="1" dirty="0"/>
                    </a:p>
                    <a:p>
                      <a:r>
                        <a:rPr kumimoji="1" lang="en-US" altLang="ja-JP" sz="1800" b="1" dirty="0"/>
                        <a:t>×</a:t>
                      </a:r>
                      <a:endParaRPr kumimoji="1" lang="ja-JP" altLang="en-US" sz="1800" b="1" dirty="0"/>
                    </a:p>
                  </a:txBody>
                  <a:tcPr/>
                </a:tc>
                <a:tc>
                  <a:txBody>
                    <a:bodyPr/>
                    <a:lstStyle/>
                    <a:p>
                      <a:endParaRPr kumimoji="1" lang="ja-JP" altLang="en-US" sz="1800" b="1" dirty="0"/>
                    </a:p>
                  </a:txBody>
                  <a:tcPr/>
                </a:tc>
                <a:extLst>
                  <a:ext uri="{0D108BD9-81ED-4DB2-BD59-A6C34878D82A}">
                    <a16:rowId xmlns:a16="http://schemas.microsoft.com/office/drawing/2014/main" val="502375737"/>
                  </a:ext>
                </a:extLst>
              </a:tr>
            </a:tbl>
          </a:graphicData>
        </a:graphic>
      </p:graphicFrame>
      <p:sp>
        <p:nvSpPr>
          <p:cNvPr id="2" name="テキスト ボックス 1">
            <a:extLst>
              <a:ext uri="{FF2B5EF4-FFF2-40B4-BE49-F238E27FC236}">
                <a16:creationId xmlns:a16="http://schemas.microsoft.com/office/drawing/2014/main" id="{D593C591-2504-495E-BAE7-C8861982131D}"/>
              </a:ext>
            </a:extLst>
          </p:cNvPr>
          <p:cNvSpPr txBox="1"/>
          <p:nvPr/>
        </p:nvSpPr>
        <p:spPr>
          <a:xfrm>
            <a:off x="0" y="93543"/>
            <a:ext cx="9417963" cy="584775"/>
          </a:xfrm>
          <a:prstGeom prst="rect">
            <a:avLst/>
          </a:prstGeom>
          <a:noFill/>
        </p:spPr>
        <p:txBody>
          <a:bodyPr wrap="none" rtlCol="0">
            <a:spAutoFit/>
          </a:bodyPr>
          <a:lstStyle/>
          <a:p>
            <a:r>
              <a:rPr kumimoji="1" lang="ja-JP" altLang="en-US" sz="3200" dirty="0"/>
              <a:t>新技術の認定について</a:t>
            </a:r>
            <a:r>
              <a:rPr kumimoji="1" lang="ja-JP" altLang="en-US" sz="2000" dirty="0"/>
              <a:t>（現在の、仕組みの中で安心できるもの）</a:t>
            </a:r>
          </a:p>
        </p:txBody>
      </p:sp>
      <p:cxnSp>
        <p:nvCxnSpPr>
          <p:cNvPr id="5" name="直線コネクタ 4">
            <a:extLst>
              <a:ext uri="{FF2B5EF4-FFF2-40B4-BE49-F238E27FC236}">
                <a16:creationId xmlns:a16="http://schemas.microsoft.com/office/drawing/2014/main" id="{A29D2BBE-54CF-4F95-A29E-24D42FF464DB}"/>
              </a:ext>
            </a:extLst>
          </p:cNvPr>
          <p:cNvCxnSpPr>
            <a:cxnSpLocks/>
          </p:cNvCxnSpPr>
          <p:nvPr/>
        </p:nvCxnSpPr>
        <p:spPr>
          <a:xfrm>
            <a:off x="107504" y="5877272"/>
            <a:ext cx="885698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561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番号プレースホルダ 1">
            <a:extLst>
              <a:ext uri="{FF2B5EF4-FFF2-40B4-BE49-F238E27FC236}">
                <a16:creationId xmlns:a16="http://schemas.microsoft.com/office/drawing/2014/main" id="{5392F1AA-0BD6-4215-8D1D-8D3683B8E8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BE5D9ADD-6721-4B05-BF91-32CAA4B2DC27}" type="slidenum">
              <a:rPr kumimoji="0" lang="ja-JP" altLang="en-US" sz="1400">
                <a:latin typeface="Tahoma" panose="020B0604030504040204" pitchFamily="34" charset="0"/>
              </a:rPr>
              <a:pPr>
                <a:spcBef>
                  <a:spcPct val="0"/>
                </a:spcBef>
                <a:buFontTx/>
                <a:buNone/>
              </a:pPr>
              <a:t>35</a:t>
            </a:fld>
            <a:endParaRPr kumimoji="0" lang="ja-JP" altLang="en-US" sz="1400">
              <a:latin typeface="Tahoma" panose="020B0604030504040204" pitchFamily="34" charset="0"/>
            </a:endParaRPr>
          </a:p>
        </p:txBody>
      </p:sp>
      <p:grpSp>
        <p:nvGrpSpPr>
          <p:cNvPr id="76803" name="Group 2">
            <a:extLst>
              <a:ext uri="{FF2B5EF4-FFF2-40B4-BE49-F238E27FC236}">
                <a16:creationId xmlns:a16="http://schemas.microsoft.com/office/drawing/2014/main" id="{8A80867D-A513-4B5B-9C70-D308704D190A}"/>
              </a:ext>
            </a:extLst>
          </p:cNvPr>
          <p:cNvGrpSpPr>
            <a:grpSpLocks/>
          </p:cNvGrpSpPr>
          <p:nvPr/>
        </p:nvGrpSpPr>
        <p:grpSpPr bwMode="auto">
          <a:xfrm>
            <a:off x="490071" y="152631"/>
            <a:ext cx="8435500" cy="5889332"/>
            <a:chOff x="6121" y="9477"/>
            <a:chExt cx="7509" cy="4864"/>
          </a:xfrm>
        </p:grpSpPr>
        <p:sp>
          <p:nvSpPr>
            <p:cNvPr id="76806" name="Text Box 5">
              <a:extLst>
                <a:ext uri="{FF2B5EF4-FFF2-40B4-BE49-F238E27FC236}">
                  <a16:creationId xmlns:a16="http://schemas.microsoft.com/office/drawing/2014/main" id="{C2F9DF51-EB72-452E-B20F-BB0375414CD5}"/>
                </a:ext>
              </a:extLst>
            </p:cNvPr>
            <p:cNvSpPr txBox="1">
              <a:spLocks noChangeArrowheads="1"/>
            </p:cNvSpPr>
            <p:nvPr/>
          </p:nvSpPr>
          <p:spPr bwMode="auto">
            <a:xfrm>
              <a:off x="7842" y="10017"/>
              <a:ext cx="5780" cy="1654"/>
            </a:xfrm>
            <a:prstGeom prst="rect">
              <a:avLst/>
            </a:prstGeom>
            <a:solidFill>
              <a:schemeClr val="accent2">
                <a:lumMod val="20000"/>
                <a:lumOff val="80000"/>
              </a:schemeClr>
            </a:solidFill>
            <a:ln w="38100" algn="ctr">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lnSpc>
                  <a:spcPct val="96000"/>
                </a:lnSpc>
                <a:spcBef>
                  <a:spcPct val="0"/>
                </a:spcBef>
                <a:buFontTx/>
                <a:buNone/>
              </a:pPr>
              <a:r>
                <a:rPr lang="ja-JP" altLang="en-US" sz="2000" dirty="0">
                  <a:latin typeface="ＭＳ Ｐゴシック" panose="020B0600070205080204" pitchFamily="50" charset="-128"/>
                </a:rPr>
                <a:t>・スクリーニングの重要性　　ドロ－ン　等の活用</a:t>
              </a:r>
              <a:endParaRPr lang="en-US" altLang="ja-JP" sz="2000" dirty="0">
                <a:latin typeface="ＭＳ Ｐゴシック" panose="020B0600070205080204" pitchFamily="50" charset="-128"/>
              </a:endParaRPr>
            </a:p>
            <a:p>
              <a:pPr algn="just" eaLnBrk="1" hangingPunct="1">
                <a:lnSpc>
                  <a:spcPct val="96000"/>
                </a:lnSpc>
                <a:spcBef>
                  <a:spcPct val="0"/>
                </a:spcBef>
                <a:buFontTx/>
                <a:buNone/>
              </a:pPr>
              <a:r>
                <a:rPr lang="ja-JP" altLang="en-US" sz="2000" dirty="0">
                  <a:latin typeface="ＭＳ Ｐゴシック" panose="020B0600070205080204" pitchFamily="50" charset="-128"/>
                </a:rPr>
                <a:t>・現在の「点検マニュアル」</a:t>
              </a:r>
              <a:endParaRPr lang="en-US" altLang="ja-JP" sz="2000" dirty="0">
                <a:latin typeface="ＭＳ Ｐゴシック" panose="020B0600070205080204" pitchFamily="50" charset="-128"/>
              </a:endParaRPr>
            </a:p>
            <a:p>
              <a:pPr algn="just" eaLnBrk="1" hangingPunct="1">
                <a:lnSpc>
                  <a:spcPct val="96000"/>
                </a:lnSpc>
                <a:spcBef>
                  <a:spcPct val="0"/>
                </a:spcBef>
                <a:buFontTx/>
                <a:buNone/>
              </a:pPr>
              <a:r>
                <a:rPr lang="ja-JP" altLang="en-US" sz="2000" dirty="0">
                  <a:latin typeface="ＭＳ Ｐゴシック" panose="020B0600070205080204" pitchFamily="50" charset="-128"/>
                </a:rPr>
                <a:t>　近接目視、触診、打診では表面だけ</a:t>
              </a:r>
              <a:endParaRPr lang="en-US" altLang="ja-JP" sz="2000" b="1" dirty="0">
                <a:latin typeface="ＭＳ Ｐゴシック" panose="020B0600070205080204" pitchFamily="50" charset="-128"/>
              </a:endParaRPr>
            </a:p>
            <a:p>
              <a:pPr algn="just" eaLnBrk="1" hangingPunct="1">
                <a:lnSpc>
                  <a:spcPct val="96000"/>
                </a:lnSpc>
                <a:spcBef>
                  <a:spcPct val="0"/>
                </a:spcBef>
                <a:buFontTx/>
                <a:buNone/>
              </a:pPr>
              <a:r>
                <a:rPr lang="ja-JP" altLang="en-US" sz="2000" b="1" dirty="0">
                  <a:latin typeface="ＭＳ Ｐゴシック" panose="020B0600070205080204" pitchFamily="50" charset="-128"/>
                </a:rPr>
                <a:t>・詳細点検の必要性、有効な方法の提案と実施</a:t>
              </a:r>
              <a:endParaRPr lang="en-US" altLang="ja-JP" sz="2000" b="1" dirty="0">
                <a:latin typeface="ＭＳ Ｐゴシック" panose="020B0600070205080204" pitchFamily="50" charset="-128"/>
              </a:endParaRPr>
            </a:p>
            <a:p>
              <a:pPr algn="just" eaLnBrk="1" hangingPunct="1">
                <a:lnSpc>
                  <a:spcPct val="96000"/>
                </a:lnSpc>
                <a:spcBef>
                  <a:spcPct val="0"/>
                </a:spcBef>
                <a:buFontTx/>
                <a:buNone/>
              </a:pPr>
              <a:r>
                <a:rPr lang="ja-JP" altLang="en-US" sz="2000" b="1" dirty="0">
                  <a:latin typeface="ＭＳ Ｐゴシック" panose="020B0600070205080204" pitchFamily="50" charset="-128"/>
                </a:rPr>
                <a:t>　⇒これでも限度はある</a:t>
              </a:r>
              <a:endParaRPr lang="en-US" altLang="ja-JP" sz="2000" b="1" dirty="0">
                <a:latin typeface="ＭＳ Ｐゴシック" panose="020B0600070205080204" pitchFamily="50" charset="-128"/>
              </a:endParaRPr>
            </a:p>
            <a:p>
              <a:pPr algn="just" eaLnBrk="1" hangingPunct="1">
                <a:lnSpc>
                  <a:spcPct val="96000"/>
                </a:lnSpc>
                <a:spcBef>
                  <a:spcPct val="0"/>
                </a:spcBef>
                <a:buFontTx/>
                <a:buNone/>
              </a:pPr>
              <a:r>
                <a:rPr lang="ja-JP" altLang="en-US" sz="2000" b="1" dirty="0">
                  <a:latin typeface="ＭＳ Ｐゴシック" panose="020B0600070205080204" pitchFamily="50" charset="-128"/>
                </a:rPr>
                <a:t>・現在の資格制度</a:t>
              </a:r>
              <a:endParaRPr lang="ja-JP" altLang="ja-JP" sz="2000" b="1" dirty="0">
                <a:latin typeface="Tahoma" panose="020B0604030504040204" pitchFamily="34" charset="0"/>
              </a:endParaRPr>
            </a:p>
          </p:txBody>
        </p:sp>
        <p:sp>
          <p:nvSpPr>
            <p:cNvPr id="76810" name="Text Box 9">
              <a:extLst>
                <a:ext uri="{FF2B5EF4-FFF2-40B4-BE49-F238E27FC236}">
                  <a16:creationId xmlns:a16="http://schemas.microsoft.com/office/drawing/2014/main" id="{FA2C8E8F-5507-4041-AE33-485FF2BEF32B}"/>
                </a:ext>
              </a:extLst>
            </p:cNvPr>
            <p:cNvSpPr txBox="1">
              <a:spLocks noChangeArrowheads="1"/>
            </p:cNvSpPr>
            <p:nvPr/>
          </p:nvSpPr>
          <p:spPr bwMode="auto">
            <a:xfrm>
              <a:off x="7834" y="11782"/>
              <a:ext cx="5780" cy="1090"/>
            </a:xfrm>
            <a:prstGeom prst="rect">
              <a:avLst/>
            </a:prstGeom>
            <a:solidFill>
              <a:schemeClr val="accent2">
                <a:lumMod val="20000"/>
                <a:lumOff val="80000"/>
              </a:schemeClr>
            </a:solidFill>
            <a:ln w="38100" algn="ctr">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lnSpc>
                  <a:spcPct val="96000"/>
                </a:lnSpc>
                <a:spcBef>
                  <a:spcPct val="0"/>
                </a:spcBef>
                <a:buFontTx/>
                <a:buNone/>
              </a:pPr>
              <a:r>
                <a:rPr lang="ja-JP" altLang="en-US" sz="2000" dirty="0">
                  <a:latin typeface="ＭＳ Ｐゴシック" panose="020B0600070205080204" pitchFamily="50" charset="-128"/>
                </a:rPr>
                <a:t>・</a:t>
              </a:r>
              <a:r>
                <a:rPr lang="ja-JP" altLang="en-US" sz="2000" dirty="0">
                  <a:solidFill>
                    <a:srgbClr val="FF0000"/>
                  </a:solidFill>
                  <a:latin typeface="ＭＳ Ｐゴシック" panose="020B0600070205080204" pitchFamily="50" charset="-128"/>
                </a:rPr>
                <a:t>診断は、責任が伴うので、官が行うべき</a:t>
              </a:r>
              <a:endParaRPr lang="ja-JP" altLang="en-US" sz="2000" b="1" dirty="0">
                <a:solidFill>
                  <a:srgbClr val="FF0000"/>
                </a:solidFill>
                <a:latin typeface="ＭＳ Ｐゴシック" panose="020B0600070205080204" pitchFamily="50" charset="-128"/>
              </a:endParaRPr>
            </a:p>
            <a:p>
              <a:pPr algn="just" eaLnBrk="1" hangingPunct="1">
                <a:lnSpc>
                  <a:spcPct val="96000"/>
                </a:lnSpc>
                <a:spcBef>
                  <a:spcPct val="0"/>
                </a:spcBef>
                <a:buFontTx/>
                <a:buNone/>
              </a:pPr>
              <a:r>
                <a:rPr lang="ja-JP" altLang="en-US" sz="2000" b="1" dirty="0">
                  <a:latin typeface="ＭＳ Ｐゴシック" panose="020B0600070205080204" pitchFamily="50" charset="-128"/>
                </a:rPr>
                <a:t>・診断に必要な情報の把握</a:t>
              </a:r>
              <a:endParaRPr lang="en-US" altLang="ja-JP" sz="2000" b="1" dirty="0">
                <a:latin typeface="ＭＳ Ｐゴシック" panose="020B0600070205080204" pitchFamily="50" charset="-128"/>
              </a:endParaRPr>
            </a:p>
            <a:p>
              <a:pPr algn="just" eaLnBrk="1" hangingPunct="1">
                <a:lnSpc>
                  <a:spcPct val="96000"/>
                </a:lnSpc>
                <a:spcBef>
                  <a:spcPct val="0"/>
                </a:spcBef>
                <a:buFontTx/>
                <a:buNone/>
              </a:pPr>
              <a:r>
                <a:rPr lang="ja-JP" altLang="en-US" sz="2000" b="1" dirty="0">
                  <a:latin typeface="ＭＳ Ｐゴシック" panose="020B0600070205080204" pitchFamily="50" charset="-128"/>
                </a:rPr>
                <a:t>　地形、地質データ、構造物の計画からの生い立ち</a:t>
              </a:r>
              <a:endParaRPr lang="en-US" altLang="ja-JP" sz="2000" b="1" dirty="0">
                <a:latin typeface="ＭＳ Ｐゴシック" panose="020B0600070205080204" pitchFamily="50" charset="-128"/>
              </a:endParaRPr>
            </a:p>
            <a:p>
              <a:pPr algn="just" eaLnBrk="1" hangingPunct="1">
                <a:lnSpc>
                  <a:spcPct val="96000"/>
                </a:lnSpc>
                <a:spcBef>
                  <a:spcPct val="0"/>
                </a:spcBef>
                <a:buFontTx/>
                <a:buNone/>
              </a:pPr>
              <a:r>
                <a:rPr lang="ja-JP" altLang="en-US" sz="2000" b="1" dirty="0">
                  <a:latin typeface="ＭＳ Ｐゴシック" panose="020B0600070205080204" pitchFamily="50" charset="-128"/>
                </a:rPr>
                <a:t>　設計施工履歴</a:t>
              </a:r>
              <a:endParaRPr lang="ja-JP" altLang="ja-JP" sz="2000" b="1" dirty="0">
                <a:latin typeface="Tahoma" panose="020B0604030504040204" pitchFamily="34" charset="0"/>
              </a:endParaRPr>
            </a:p>
          </p:txBody>
        </p:sp>
        <p:sp>
          <p:nvSpPr>
            <p:cNvPr id="76811" name="Text Box 10">
              <a:extLst>
                <a:ext uri="{FF2B5EF4-FFF2-40B4-BE49-F238E27FC236}">
                  <a16:creationId xmlns:a16="http://schemas.microsoft.com/office/drawing/2014/main" id="{0DBCA17A-24CB-4963-81CA-74C62DE3F5C0}"/>
                </a:ext>
              </a:extLst>
            </p:cNvPr>
            <p:cNvSpPr txBox="1">
              <a:spLocks noChangeArrowheads="1"/>
            </p:cNvSpPr>
            <p:nvPr/>
          </p:nvSpPr>
          <p:spPr bwMode="auto">
            <a:xfrm>
              <a:off x="7834" y="12983"/>
              <a:ext cx="5788" cy="1358"/>
            </a:xfrm>
            <a:prstGeom prst="rect">
              <a:avLst/>
            </a:prstGeom>
            <a:solidFill>
              <a:schemeClr val="accent2">
                <a:lumMod val="20000"/>
                <a:lumOff val="80000"/>
              </a:schemeClr>
            </a:solidFill>
            <a:ln w="38100" algn="ctr">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lnSpc>
                  <a:spcPct val="96000"/>
                </a:lnSpc>
                <a:spcBef>
                  <a:spcPct val="0"/>
                </a:spcBef>
                <a:buFontTx/>
                <a:buNone/>
              </a:pPr>
              <a:r>
                <a:rPr lang="ja-JP" altLang="en-US" sz="2000" b="1" dirty="0">
                  <a:latin typeface="ＭＳ Ｐゴシック" panose="020B0600070205080204" pitchFamily="50" charset="-128"/>
                </a:rPr>
                <a:t>・補修の材料</a:t>
              </a:r>
              <a:endParaRPr lang="en-US" altLang="ja-JP" sz="2000" b="1" dirty="0">
                <a:latin typeface="ＭＳ Ｐゴシック" panose="020B0600070205080204" pitchFamily="50" charset="-128"/>
              </a:endParaRPr>
            </a:p>
            <a:p>
              <a:pPr algn="just" eaLnBrk="1" hangingPunct="1">
                <a:lnSpc>
                  <a:spcPct val="96000"/>
                </a:lnSpc>
                <a:spcBef>
                  <a:spcPct val="0"/>
                </a:spcBef>
                <a:buFontTx/>
                <a:buNone/>
              </a:pPr>
              <a:r>
                <a:rPr lang="ja-JP" altLang="en-US" sz="2000" b="1" dirty="0">
                  <a:latin typeface="Tahoma" panose="020B0604030504040204" pitchFamily="34" charset="0"/>
                </a:rPr>
                <a:t>　メーカー（代理店）のカタログ値で提案していないか？</a:t>
              </a:r>
              <a:endParaRPr lang="en-US" altLang="ja-JP" sz="2000" b="1" dirty="0">
                <a:latin typeface="Tahoma" panose="020B0604030504040204" pitchFamily="34" charset="0"/>
              </a:endParaRPr>
            </a:p>
            <a:p>
              <a:pPr algn="just">
                <a:lnSpc>
                  <a:spcPct val="96000"/>
                </a:lnSpc>
                <a:spcBef>
                  <a:spcPct val="0"/>
                </a:spcBef>
                <a:buNone/>
              </a:pPr>
              <a:r>
                <a:rPr lang="ja-JP" altLang="en-US" sz="2000" b="1" dirty="0">
                  <a:latin typeface="ＭＳ Ｐゴシック" panose="020B0600070205080204" pitchFamily="50" charset="-128"/>
                </a:rPr>
                <a:t>・補修後の効果持続期間（再劣化時間）</a:t>
              </a:r>
            </a:p>
            <a:p>
              <a:pPr algn="just">
                <a:lnSpc>
                  <a:spcPct val="96000"/>
                </a:lnSpc>
                <a:spcBef>
                  <a:spcPct val="0"/>
                </a:spcBef>
                <a:buNone/>
              </a:pPr>
              <a:r>
                <a:rPr lang="ja-JP" altLang="en-US" sz="2000" b="1" dirty="0">
                  <a:latin typeface="ＭＳ Ｐゴシック" panose="020B0600070205080204" pitchFamily="50" charset="-128"/>
                </a:rPr>
                <a:t>・何処まで効果があるのか</a:t>
              </a:r>
              <a:endParaRPr lang="en-US" altLang="ja-JP" sz="2000" b="1" dirty="0">
                <a:latin typeface="Tahoma" panose="020B0604030504040204" pitchFamily="34" charset="0"/>
              </a:endParaRPr>
            </a:p>
            <a:p>
              <a:pPr algn="just" eaLnBrk="1" hangingPunct="1">
                <a:lnSpc>
                  <a:spcPct val="96000"/>
                </a:lnSpc>
                <a:spcBef>
                  <a:spcPct val="0"/>
                </a:spcBef>
                <a:buFontTx/>
                <a:buNone/>
              </a:pPr>
              <a:r>
                <a:rPr lang="ja-JP" altLang="en-US" sz="2000" b="1" dirty="0">
                  <a:latin typeface="Tahoma" panose="020B0604030504040204" pitchFamily="34" charset="0"/>
                </a:rPr>
                <a:t>・経過観察の覚悟</a:t>
              </a:r>
              <a:endParaRPr lang="ja-JP" altLang="ja-JP" sz="2000" b="1" dirty="0">
                <a:latin typeface="Tahoma" panose="020B0604030504040204" pitchFamily="34" charset="0"/>
              </a:endParaRPr>
            </a:p>
          </p:txBody>
        </p:sp>
        <p:sp>
          <p:nvSpPr>
            <p:cNvPr id="76819" name="Text Box 18">
              <a:extLst>
                <a:ext uri="{FF2B5EF4-FFF2-40B4-BE49-F238E27FC236}">
                  <a16:creationId xmlns:a16="http://schemas.microsoft.com/office/drawing/2014/main" id="{26E31013-AF6D-44D1-8904-DE440A84C61A}"/>
                </a:ext>
              </a:extLst>
            </p:cNvPr>
            <p:cNvSpPr txBox="1">
              <a:spLocks noChangeArrowheads="1"/>
            </p:cNvSpPr>
            <p:nvPr/>
          </p:nvSpPr>
          <p:spPr bwMode="auto">
            <a:xfrm>
              <a:off x="6121" y="9477"/>
              <a:ext cx="7509" cy="476"/>
            </a:xfrm>
            <a:prstGeom prst="rect">
              <a:avLst/>
            </a:prstGeom>
            <a:solidFill>
              <a:srgbClr val="FFFFFF"/>
            </a:solidFill>
            <a:ln w="15875" algn="ctr">
              <a:solidFill>
                <a:srgbClr val="000000"/>
              </a:solidFill>
              <a:miter lim="800000"/>
              <a:headEnd/>
              <a:tailEnd/>
            </a:ln>
          </p:spPr>
          <p:txBody>
            <a:bodyPr tIns="288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dirty="0">
                  <a:latin typeface="ＭＳ Ｐゴシック" panose="020B0600070205080204" pitchFamily="50" charset="-128"/>
                </a:rPr>
                <a:t>世の中が本当に困っていること</a:t>
              </a:r>
              <a:endParaRPr lang="ja-JP" altLang="ja-JP" sz="2800" dirty="0">
                <a:latin typeface="Tahoma" panose="020B0604030504040204" pitchFamily="34" charset="0"/>
              </a:endParaRPr>
            </a:p>
          </p:txBody>
        </p:sp>
      </p:grpSp>
      <p:sp>
        <p:nvSpPr>
          <p:cNvPr id="21" name="AutoShape 7">
            <a:extLst>
              <a:ext uri="{FF2B5EF4-FFF2-40B4-BE49-F238E27FC236}">
                <a16:creationId xmlns:a16="http://schemas.microsoft.com/office/drawing/2014/main" id="{2CE5EAA3-843A-462B-A0CB-33CC896D0E2C}"/>
              </a:ext>
            </a:extLst>
          </p:cNvPr>
          <p:cNvSpPr>
            <a:spLocks noChangeArrowheads="1"/>
          </p:cNvSpPr>
          <p:nvPr/>
        </p:nvSpPr>
        <p:spPr bwMode="auto">
          <a:xfrm>
            <a:off x="1970358" y="3236064"/>
            <a:ext cx="316144" cy="621141"/>
          </a:xfrm>
          <a:prstGeom prst="rightArrow">
            <a:avLst>
              <a:gd name="adj1" fmla="val 50102"/>
              <a:gd name="adj2" fmla="val 37231"/>
            </a:avLst>
          </a:prstGeom>
          <a:solidFill>
            <a:srgbClr val="FFFFFF"/>
          </a:solidFill>
          <a:ln w="9525" algn="ctr">
            <a:solidFill>
              <a:srgbClr val="000000"/>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23" name="楕円 22">
            <a:extLst>
              <a:ext uri="{FF2B5EF4-FFF2-40B4-BE49-F238E27FC236}">
                <a16:creationId xmlns:a16="http://schemas.microsoft.com/office/drawing/2014/main" id="{F6D023F6-5D60-4045-9610-07916C4E5F19}"/>
              </a:ext>
            </a:extLst>
          </p:cNvPr>
          <p:cNvSpPr/>
          <p:nvPr/>
        </p:nvSpPr>
        <p:spPr>
          <a:xfrm>
            <a:off x="195961" y="1095347"/>
            <a:ext cx="1728192" cy="914400"/>
          </a:xfrm>
          <a:prstGeom prst="ellipse">
            <a:avLst/>
          </a:prstGeom>
          <a:solidFill>
            <a:srgbClr val="FF0000"/>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a:t>点検</a:t>
            </a:r>
            <a:endParaRPr kumimoji="1" lang="ja-JP" altLang="en-US" sz="2000" b="1" dirty="0"/>
          </a:p>
        </p:txBody>
      </p:sp>
      <p:sp>
        <p:nvSpPr>
          <p:cNvPr id="24" name="楕円 23">
            <a:extLst>
              <a:ext uri="{FF2B5EF4-FFF2-40B4-BE49-F238E27FC236}">
                <a16:creationId xmlns:a16="http://schemas.microsoft.com/office/drawing/2014/main" id="{D7532648-05DA-499E-B38A-4528B277EE1C}"/>
              </a:ext>
            </a:extLst>
          </p:cNvPr>
          <p:cNvSpPr/>
          <p:nvPr/>
        </p:nvSpPr>
        <p:spPr>
          <a:xfrm>
            <a:off x="114238" y="2971800"/>
            <a:ext cx="1728192" cy="914400"/>
          </a:xfrm>
          <a:prstGeom prst="ellipse">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dirty="0"/>
              <a:t>診断</a:t>
            </a:r>
          </a:p>
        </p:txBody>
      </p:sp>
      <p:sp>
        <p:nvSpPr>
          <p:cNvPr id="25" name="楕円 24">
            <a:extLst>
              <a:ext uri="{FF2B5EF4-FFF2-40B4-BE49-F238E27FC236}">
                <a16:creationId xmlns:a16="http://schemas.microsoft.com/office/drawing/2014/main" id="{97E66E59-CD8D-4FA4-A908-1E839F5DDE39}"/>
              </a:ext>
            </a:extLst>
          </p:cNvPr>
          <p:cNvSpPr/>
          <p:nvPr/>
        </p:nvSpPr>
        <p:spPr>
          <a:xfrm>
            <a:off x="201623" y="4626323"/>
            <a:ext cx="1728192" cy="914400"/>
          </a:xfrm>
          <a:prstGeom prst="ellipse">
            <a:avLst/>
          </a:prstGeom>
          <a:solidFill>
            <a:srgbClr val="FF9900"/>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dirty="0"/>
              <a:t>補修</a:t>
            </a:r>
          </a:p>
        </p:txBody>
      </p:sp>
      <p:sp>
        <p:nvSpPr>
          <p:cNvPr id="12" name="Text Box 18">
            <a:extLst>
              <a:ext uri="{FF2B5EF4-FFF2-40B4-BE49-F238E27FC236}">
                <a16:creationId xmlns:a16="http://schemas.microsoft.com/office/drawing/2014/main" id="{C2DC4EEE-172D-42B9-8283-A2EE85F1E3ED}"/>
              </a:ext>
            </a:extLst>
          </p:cNvPr>
          <p:cNvSpPr txBox="1">
            <a:spLocks noChangeArrowheads="1"/>
          </p:cNvSpPr>
          <p:nvPr/>
        </p:nvSpPr>
        <p:spPr bwMode="auto">
          <a:xfrm>
            <a:off x="354250" y="6176362"/>
            <a:ext cx="8435500" cy="576341"/>
          </a:xfrm>
          <a:prstGeom prst="rect">
            <a:avLst/>
          </a:prstGeom>
          <a:solidFill>
            <a:schemeClr val="accent1">
              <a:lumMod val="40000"/>
              <a:lumOff val="60000"/>
            </a:schemeClr>
          </a:solidFill>
          <a:ln w="15875" algn="ctr">
            <a:solidFill>
              <a:srgbClr val="000000"/>
            </a:solidFill>
            <a:miter lim="800000"/>
            <a:headEnd/>
            <a:tailEnd/>
          </a:ln>
        </p:spPr>
        <p:txBody>
          <a:bodyPr tIns="28800"/>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800" dirty="0">
                <a:latin typeface="ＭＳ Ｐゴシック" panose="020B0600070205080204" pitchFamily="50" charset="-128"/>
              </a:rPr>
              <a:t>いずれも、土木技術者の責務において議論すべき！</a:t>
            </a:r>
            <a:endParaRPr lang="ja-JP" altLang="ja-JP" sz="2800" dirty="0">
              <a:latin typeface="Tahoma" panose="020B0604030504040204" pitchFamily="34" charset="0"/>
            </a:endParaRPr>
          </a:p>
        </p:txBody>
      </p:sp>
    </p:spTree>
    <p:extLst>
      <p:ext uri="{BB962C8B-B14F-4D97-AF65-F5344CB8AC3E}">
        <p14:creationId xmlns:p14="http://schemas.microsoft.com/office/powerpoint/2010/main" val="48452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p:cNvPicPr>
          <p:nvPr/>
        </p:nvPicPr>
        <p:blipFill>
          <a:blip r:embed="rId2" cstate="print"/>
          <a:stretch>
            <a:fillRect/>
          </a:stretch>
        </p:blipFill>
        <p:spPr>
          <a:xfrm>
            <a:off x="659292" y="494774"/>
            <a:ext cx="7822974" cy="541987"/>
          </a:xfrm>
          <a:prstGeom prst="rect">
            <a:avLst/>
          </a:prstGeom>
          <a:noFill/>
          <a:ln w="0">
            <a:noFill/>
          </a:ln>
        </p:spPr>
      </p:pic>
      <p:pic>
        <p:nvPicPr>
          <p:cNvPr id="2" name="Picture 8"/>
          <p:cNvPicPr>
            <a:picLocks noChangeAspect="1"/>
          </p:cNvPicPr>
          <p:nvPr/>
        </p:nvPicPr>
        <p:blipFill>
          <a:blip r:embed="rId3" cstate="print"/>
          <a:stretch>
            <a:fillRect/>
          </a:stretch>
        </p:blipFill>
        <p:spPr>
          <a:xfrm>
            <a:off x="3161774" y="4310951"/>
            <a:ext cx="2028380" cy="938431"/>
          </a:xfrm>
          <a:prstGeom prst="rect">
            <a:avLst/>
          </a:prstGeom>
          <a:noFill/>
          <a:ln w="0">
            <a:noFill/>
          </a:ln>
        </p:spPr>
      </p:pic>
      <p:pic>
        <p:nvPicPr>
          <p:cNvPr id="3" name="Picture 8"/>
          <p:cNvPicPr>
            <a:picLocks noChangeAspect="1"/>
          </p:cNvPicPr>
          <p:nvPr/>
        </p:nvPicPr>
        <p:blipFill>
          <a:blip r:embed="rId4" cstate="print"/>
          <a:stretch>
            <a:fillRect/>
          </a:stretch>
        </p:blipFill>
        <p:spPr>
          <a:xfrm>
            <a:off x="808094" y="4313667"/>
            <a:ext cx="2252126" cy="870547"/>
          </a:xfrm>
          <a:prstGeom prst="rect">
            <a:avLst/>
          </a:prstGeom>
          <a:noFill/>
          <a:ln w="0">
            <a:noFill/>
          </a:ln>
        </p:spPr>
      </p:pic>
      <p:pic>
        <p:nvPicPr>
          <p:cNvPr id="4" name="Picture 8"/>
          <p:cNvPicPr>
            <a:picLocks noChangeAspect="1"/>
          </p:cNvPicPr>
          <p:nvPr/>
        </p:nvPicPr>
        <p:blipFill>
          <a:blip r:embed="rId5" cstate="print"/>
          <a:stretch>
            <a:fillRect/>
          </a:stretch>
        </p:blipFill>
        <p:spPr>
          <a:xfrm>
            <a:off x="5612122" y="4313667"/>
            <a:ext cx="2820724" cy="1444032"/>
          </a:xfrm>
          <a:prstGeom prst="rect">
            <a:avLst/>
          </a:prstGeom>
          <a:noFill/>
          <a:ln w="0">
            <a:noFill/>
          </a:ln>
        </p:spPr>
      </p:pic>
      <p:pic>
        <p:nvPicPr>
          <p:cNvPr id="7" name="Picture 8"/>
          <p:cNvPicPr>
            <a:picLocks noChangeAspect="1"/>
          </p:cNvPicPr>
          <p:nvPr/>
        </p:nvPicPr>
        <p:blipFill>
          <a:blip r:embed="rId6" cstate="print"/>
          <a:stretch>
            <a:fillRect/>
          </a:stretch>
        </p:blipFill>
        <p:spPr>
          <a:xfrm>
            <a:off x="828730" y="5239064"/>
            <a:ext cx="2208137" cy="1055735"/>
          </a:xfrm>
          <a:prstGeom prst="rect">
            <a:avLst/>
          </a:prstGeom>
          <a:noFill/>
          <a:ln w="0">
            <a:noFill/>
          </a:ln>
        </p:spPr>
      </p:pic>
      <p:pic>
        <p:nvPicPr>
          <p:cNvPr id="8" name="Picture 8"/>
          <p:cNvPicPr>
            <a:picLocks noChangeAspect="1"/>
          </p:cNvPicPr>
          <p:nvPr/>
        </p:nvPicPr>
        <p:blipFill>
          <a:blip r:embed="rId7" cstate="print"/>
          <a:stretch>
            <a:fillRect/>
          </a:stretch>
        </p:blipFill>
        <p:spPr>
          <a:xfrm>
            <a:off x="3148740" y="5265132"/>
            <a:ext cx="2333044" cy="1066053"/>
          </a:xfrm>
          <a:prstGeom prst="rect">
            <a:avLst/>
          </a:prstGeom>
          <a:noFill/>
          <a:ln w="0">
            <a:noFill/>
          </a:ln>
        </p:spPr>
      </p:pic>
      <p:pic>
        <p:nvPicPr>
          <p:cNvPr id="9" name="Picture 8"/>
          <p:cNvPicPr>
            <a:picLocks noChangeAspect="1"/>
          </p:cNvPicPr>
          <p:nvPr/>
        </p:nvPicPr>
        <p:blipFill>
          <a:blip r:embed="rId8" cstate="print"/>
          <a:stretch>
            <a:fillRect/>
          </a:stretch>
        </p:blipFill>
        <p:spPr>
          <a:xfrm>
            <a:off x="3456663" y="1844854"/>
            <a:ext cx="2525835" cy="1600981"/>
          </a:xfrm>
          <a:prstGeom prst="rect">
            <a:avLst/>
          </a:prstGeom>
          <a:noFill/>
          <a:ln w="0">
            <a:noFill/>
          </a:ln>
        </p:spPr>
      </p:pic>
      <p:pic>
        <p:nvPicPr>
          <p:cNvPr id="10" name="Picture 8"/>
          <p:cNvPicPr>
            <a:picLocks noChangeAspect="1"/>
          </p:cNvPicPr>
          <p:nvPr/>
        </p:nvPicPr>
        <p:blipFill>
          <a:blip r:embed="rId9" cstate="print"/>
          <a:stretch>
            <a:fillRect/>
          </a:stretch>
        </p:blipFill>
        <p:spPr>
          <a:xfrm>
            <a:off x="813525" y="1844855"/>
            <a:ext cx="2559505" cy="1587947"/>
          </a:xfrm>
          <a:prstGeom prst="rect">
            <a:avLst/>
          </a:prstGeom>
          <a:noFill/>
          <a:ln w="0">
            <a:noFill/>
          </a:ln>
        </p:spPr>
      </p:pic>
      <p:pic>
        <p:nvPicPr>
          <p:cNvPr id="11" name="Picture 8"/>
          <p:cNvPicPr>
            <a:picLocks noChangeAspect="1"/>
          </p:cNvPicPr>
          <p:nvPr/>
        </p:nvPicPr>
        <p:blipFill>
          <a:blip r:embed="rId10" cstate="print"/>
          <a:stretch>
            <a:fillRect/>
          </a:stretch>
        </p:blipFill>
        <p:spPr>
          <a:xfrm>
            <a:off x="6042236" y="1839967"/>
            <a:ext cx="2393325" cy="1616187"/>
          </a:xfrm>
          <a:prstGeom prst="rect">
            <a:avLst/>
          </a:prstGeom>
          <a:noFill/>
          <a:ln w="0">
            <a:noFill/>
          </a:ln>
        </p:spPr>
      </p:pic>
      <p:pic>
        <p:nvPicPr>
          <p:cNvPr id="12" name="Picture 8"/>
          <p:cNvPicPr>
            <a:picLocks noChangeAspect="1"/>
          </p:cNvPicPr>
          <p:nvPr/>
        </p:nvPicPr>
        <p:blipFill>
          <a:blip r:embed="rId11" cstate="print"/>
          <a:stretch>
            <a:fillRect/>
          </a:stretch>
        </p:blipFill>
        <p:spPr>
          <a:xfrm>
            <a:off x="688075" y="1159496"/>
            <a:ext cx="7737168" cy="325844"/>
          </a:xfrm>
          <a:prstGeom prst="rect">
            <a:avLst/>
          </a:prstGeom>
          <a:noFill/>
          <a:ln w="0">
            <a:noFill/>
          </a:ln>
        </p:spPr>
      </p:pic>
      <p:pic>
        <p:nvPicPr>
          <p:cNvPr id="13" name="Picture 8"/>
          <p:cNvPicPr>
            <a:picLocks noChangeAspect="1"/>
          </p:cNvPicPr>
          <p:nvPr/>
        </p:nvPicPr>
        <p:blipFill>
          <a:blip r:embed="rId12" cstate="print"/>
          <a:stretch>
            <a:fillRect/>
          </a:stretch>
        </p:blipFill>
        <p:spPr>
          <a:xfrm>
            <a:off x="701109" y="3698365"/>
            <a:ext cx="7739340" cy="563167"/>
          </a:xfrm>
          <a:prstGeom prst="rect">
            <a:avLst/>
          </a:prstGeom>
          <a:noFill/>
          <a:ln w="0">
            <a:noFill/>
          </a:ln>
        </p:spPr>
      </p:pic>
      <p:sp>
        <p:nvSpPr>
          <p:cNvPr id="5" name="Rect 3"/>
          <p:cNvSpPr>
            <a:spLocks noGrp="1" noChangeArrowheads="1"/>
          </p:cNvSpPr>
          <p:nvPr/>
        </p:nvSpPr>
        <p:spPr>
          <a:xfrm>
            <a:off x="1" y="194997"/>
            <a:ext cx="9165995" cy="6467463"/>
          </a:xfrm>
          <a:prstGeom prst="rect">
            <a:avLst/>
          </a:prstGeom>
          <a:noFill/>
          <a:ln w="0">
            <a:noFill/>
          </a:ln>
        </p:spPr>
        <p:txBody>
          <a:bodyPr wrap="none" lIns="0" tIns="0" rIns="0" bIns="0" anchor="t"/>
          <a:lstStyle/>
          <a:p>
            <a:pPr defTabSz="13033">
              <a:lnSpc>
                <a:spcPts val="2908"/>
              </a:lnSpc>
            </a:pPr>
            <a:endParaRPr lang="ko-KR" altLang="en-US" sz="812" dirty="0"/>
          </a:p>
          <a:p>
            <a:pPr defTabSz="13033">
              <a:lnSpc>
                <a:spcPts val="2395"/>
              </a:lnSpc>
            </a:pPr>
            <a:r>
              <a:rPr lang="en-US" altLang="ko-KR" sz="812" dirty="0">
                <a:solidFill>
                  <a:srgbClr val="000000"/>
                </a:solidFill>
                <a:latin typeface="Arial"/>
              </a:rPr>
              <a:t>																																																								</a:t>
            </a:r>
            <a:r>
              <a:rPr lang="en-US" altLang="ko-KR" sz="2390" dirty="0">
                <a:solidFill>
                  <a:srgbClr val="4087C8"/>
                </a:solidFill>
                <a:latin typeface="HGP?n?p?poT?ﾂPﾂCUB"/>
                <a:ea typeface="HGP?n?p?poT?ﾂPﾂCUB"/>
              </a:rPr>
              <a:t>富山市におけるi-Constructionの取り組み状況</a:t>
            </a:r>
            <a:endParaRPr lang="ko-KR" altLang="en-US" sz="2390" dirty="0"/>
          </a:p>
          <a:p>
            <a:pPr defTabSz="13033">
              <a:lnSpc>
                <a:spcPts val="2822"/>
              </a:lnSpc>
            </a:pPr>
            <a:endParaRPr lang="ko-KR" altLang="en-US" sz="812" dirty="0">
              <a:latin typeface="Arial"/>
              <a:ea typeface="Arial"/>
            </a:endParaRPr>
          </a:p>
          <a:p>
            <a:pPr defTabSz="13033">
              <a:lnSpc>
                <a:spcPts val="1539"/>
              </a:lnSpc>
            </a:pPr>
            <a:r>
              <a:rPr lang="en-US" altLang="ko-KR" sz="812" dirty="0">
                <a:solidFill>
                  <a:srgbClr val="000000"/>
                </a:solidFill>
                <a:latin typeface="Arial"/>
                <a:ea typeface="Arial"/>
              </a:rPr>
              <a:t>																																																											</a:t>
            </a:r>
            <a:r>
              <a:rPr lang="en-US" altLang="ko-KR" sz="1539" dirty="0">
                <a:solidFill>
                  <a:srgbClr val="000000"/>
                </a:solidFill>
                <a:latin typeface="?l?r?o?S?V?b?N"/>
                <a:ea typeface="?l?r?o?S?V?b?N"/>
              </a:rPr>
              <a:t>○橋梁の維持管理の効率化・高度化としてモニタリングシステム導入、構築</a:t>
            </a:r>
            <a:endParaRPr lang="ko-KR" altLang="en-US" sz="1539" dirty="0"/>
          </a:p>
          <a:p>
            <a:pPr defTabSz="13033">
              <a:lnSpc>
                <a:spcPts val="941"/>
              </a:lnSpc>
            </a:pPr>
            <a:endParaRPr lang="ko-KR" altLang="en-US" sz="812" dirty="0">
              <a:latin typeface="Arial"/>
              <a:ea typeface="Arial"/>
            </a:endParaRPr>
          </a:p>
          <a:p>
            <a:pPr defTabSz="13033">
              <a:lnSpc>
                <a:spcPts val="1368"/>
              </a:lnSpc>
            </a:pPr>
            <a:r>
              <a:rPr lang="en-US" altLang="ko-KR" sz="812" dirty="0">
                <a:solidFill>
                  <a:srgbClr val="000000"/>
                </a:solidFill>
                <a:latin typeface="Arial"/>
                <a:ea typeface="Arial"/>
              </a:rPr>
              <a:t>																																																																		</a:t>
            </a:r>
            <a:r>
              <a:rPr lang="en-US" altLang="ko-KR" sz="1365" dirty="0">
                <a:solidFill>
                  <a:srgbClr val="000000"/>
                </a:solidFill>
                <a:latin typeface="?l?r?o?S?V?b?N"/>
                <a:ea typeface="?l?r?o?S?V?b?N"/>
              </a:rPr>
              <a:t>モニタリングシステムへの試行例</a:t>
            </a:r>
            <a:endParaRPr lang="ko-KR" altLang="en-US" sz="1365" dirty="0"/>
          </a:p>
          <a:p>
            <a:pPr defTabSz="13033">
              <a:lnSpc>
                <a:spcPts val="13683"/>
              </a:lnSpc>
            </a:pPr>
            <a:endParaRPr lang="ko-KR" altLang="en-US" sz="812" dirty="0">
              <a:latin typeface="Arial"/>
              <a:ea typeface="Arial"/>
            </a:endParaRPr>
          </a:p>
          <a:p>
            <a:pPr defTabSz="13033">
              <a:lnSpc>
                <a:spcPts val="1197"/>
              </a:lnSpc>
            </a:pPr>
            <a:r>
              <a:rPr lang="en-US" altLang="ko-KR" sz="812" dirty="0">
                <a:solidFill>
                  <a:srgbClr val="000000"/>
                </a:solidFill>
                <a:latin typeface="Arial"/>
                <a:ea typeface="Arial"/>
              </a:rPr>
              <a:t>																																																																																																												</a:t>
            </a:r>
            <a:r>
              <a:rPr lang="en-US" altLang="ko-KR" sz="1200" dirty="0">
                <a:solidFill>
                  <a:srgbClr val="000000"/>
                </a:solidFill>
                <a:latin typeface="?l?r?o?S?V?b?N"/>
                <a:ea typeface="?l?r?o?S?V?b?N"/>
              </a:rPr>
              <a:t>現地実証試験状況</a:t>
            </a:r>
            <a:r>
              <a:rPr lang="en-US" altLang="ko-KR" sz="812" dirty="0">
                <a:solidFill>
                  <a:srgbClr val="000000"/>
                </a:solidFill>
                <a:latin typeface="Arial"/>
                <a:ea typeface="Arial"/>
              </a:rPr>
              <a:t>																																																																																																																</a:t>
            </a:r>
            <a:r>
              <a:rPr lang="en-US" altLang="ko-KR" sz="1200" dirty="0">
                <a:solidFill>
                  <a:srgbClr val="000000"/>
                </a:solidFill>
                <a:latin typeface="?l?r?o?S?V?b?N"/>
                <a:ea typeface="?l?r?o?S?V?b?N"/>
              </a:rPr>
              <a:t>センサー設置状況</a:t>
            </a:r>
            <a:endParaRPr lang="ko-KR" altLang="en-US" sz="1200" dirty="0"/>
          </a:p>
          <a:p>
            <a:pPr defTabSz="13033">
              <a:lnSpc>
                <a:spcPts val="1112"/>
              </a:lnSpc>
            </a:pPr>
            <a:endParaRPr lang="ko-KR" altLang="en-US" sz="812" dirty="0">
              <a:latin typeface="Arial"/>
              <a:ea typeface="Arial"/>
            </a:endParaRPr>
          </a:p>
          <a:p>
            <a:pPr defTabSz="13033">
              <a:lnSpc>
                <a:spcPts val="1710"/>
              </a:lnSpc>
            </a:pPr>
            <a:r>
              <a:rPr lang="en-US" altLang="ko-KR" sz="812" dirty="0">
                <a:solidFill>
                  <a:srgbClr val="000000"/>
                </a:solidFill>
                <a:latin typeface="Arial"/>
                <a:ea typeface="Arial"/>
              </a:rPr>
              <a:t>																																																												</a:t>
            </a:r>
            <a:r>
              <a:rPr lang="en-US" altLang="ko-KR" sz="1539" dirty="0">
                <a:solidFill>
                  <a:srgbClr val="000000"/>
                </a:solidFill>
                <a:latin typeface="?l?r?o?S?V?b?N"/>
                <a:ea typeface="?l?r?o?S?V?b?N"/>
              </a:rPr>
              <a:t>○八田橋更新事業において、</a:t>
            </a:r>
            <a:r>
              <a:rPr lang="en-US" altLang="ko-KR" sz="1539" dirty="0">
                <a:solidFill>
                  <a:srgbClr val="000000"/>
                </a:solidFill>
                <a:latin typeface="Arial"/>
                <a:ea typeface="Arial"/>
              </a:rPr>
              <a:t>CIM</a:t>
            </a:r>
            <a:r>
              <a:rPr lang="en-US" altLang="ko-KR" sz="1539" dirty="0">
                <a:solidFill>
                  <a:srgbClr val="000000"/>
                </a:solidFill>
                <a:latin typeface="?l?r?o?S?V?b?N"/>
                <a:ea typeface="?l?r?o?S?V?b?N"/>
              </a:rPr>
              <a:t>導入により鉄筋の干渉等、施工段階のフロントローディン</a:t>
            </a:r>
            <a:endParaRPr lang="ko-KR" altLang="en-US" sz="1539" dirty="0"/>
          </a:p>
          <a:p>
            <a:pPr defTabSz="13033">
              <a:lnSpc>
                <a:spcPts val="171"/>
              </a:lnSpc>
            </a:pPr>
            <a:endParaRPr lang="ko-KR" altLang="en-US" sz="812" dirty="0">
              <a:latin typeface="Arial"/>
              <a:ea typeface="Arial"/>
            </a:endParaRPr>
          </a:p>
          <a:p>
            <a:pPr defTabSz="13033">
              <a:lnSpc>
                <a:spcPts val="1539"/>
              </a:lnSpc>
            </a:pPr>
            <a:r>
              <a:rPr lang="en-US" altLang="ko-KR" sz="812" dirty="0">
                <a:solidFill>
                  <a:srgbClr val="000000"/>
                </a:solidFill>
                <a:latin typeface="Arial"/>
                <a:ea typeface="Arial"/>
              </a:rPr>
              <a:t>																																																												</a:t>
            </a:r>
            <a:r>
              <a:rPr lang="en-US" altLang="ko-KR" sz="1539" dirty="0">
                <a:solidFill>
                  <a:srgbClr val="000000"/>
                </a:solidFill>
                <a:latin typeface="?l?r?o?S?V?b?N"/>
                <a:ea typeface="?l?r?o?S?V?b?N"/>
              </a:rPr>
              <a:t>グを実施</a:t>
            </a:r>
            <a:endParaRPr lang="ko-KR" altLang="en-US" sz="1539" dirty="0"/>
          </a:p>
        </p:txBody>
      </p:sp>
      <p:sp>
        <p:nvSpPr>
          <p:cNvPr id="14" name="Rect 3"/>
          <p:cNvSpPr>
            <a:spLocks noGrp="1" noChangeArrowheads="1"/>
          </p:cNvSpPr>
          <p:nvPr/>
        </p:nvSpPr>
        <p:spPr>
          <a:xfrm>
            <a:off x="6258923" y="3492539"/>
            <a:ext cx="1921937" cy="130338"/>
          </a:xfrm>
          <a:prstGeom prst="rect">
            <a:avLst/>
          </a:prstGeom>
          <a:noFill/>
          <a:ln w="0">
            <a:noFill/>
          </a:ln>
        </p:spPr>
        <p:txBody>
          <a:bodyPr wrap="none" lIns="0" tIns="0" rIns="0" bIns="0" anchor="t"/>
          <a:lstStyle/>
          <a:p>
            <a:pPr defTabSz="13033">
              <a:lnSpc>
                <a:spcPts val="1026"/>
              </a:lnSpc>
            </a:pPr>
            <a:r>
              <a:rPr lang="en-US" altLang="ko-KR" sz="1026" dirty="0">
                <a:solidFill>
                  <a:srgbClr val="000000"/>
                </a:solidFill>
                <a:latin typeface="?l?r?o?S?V?b?N"/>
              </a:rPr>
              <a:t>解体後 土木研究所での破壊試験</a:t>
            </a:r>
            <a:endParaRPr lang="ko-KR" altLang="en-US" sz="1026" dirty="0"/>
          </a:p>
        </p:txBody>
      </p:sp>
      <p:sp>
        <p:nvSpPr>
          <p:cNvPr id="15" name="テキスト ボックス 14">
            <a:extLst>
              <a:ext uri="{FF2B5EF4-FFF2-40B4-BE49-F238E27FC236}">
                <a16:creationId xmlns:a16="http://schemas.microsoft.com/office/drawing/2014/main" id="{2D8B7C5F-A7F7-4AA5-A9B4-B8EB36E0C102}"/>
              </a:ext>
            </a:extLst>
          </p:cNvPr>
          <p:cNvSpPr txBox="1"/>
          <p:nvPr/>
        </p:nvSpPr>
        <p:spPr>
          <a:xfrm>
            <a:off x="395536" y="188640"/>
            <a:ext cx="4634154" cy="369332"/>
          </a:xfrm>
          <a:prstGeom prst="rect">
            <a:avLst/>
          </a:prstGeom>
          <a:noFill/>
        </p:spPr>
        <p:txBody>
          <a:bodyPr wrap="none" rtlCol="0">
            <a:spAutoFit/>
          </a:bodyPr>
          <a:lstStyle/>
          <a:p>
            <a:r>
              <a:rPr kumimoji="1" lang="en-US" altLang="ja-JP" dirty="0"/>
              <a:t>R</a:t>
            </a:r>
            <a:r>
              <a:rPr kumimoji="1" lang="ja-JP" altLang="en-US" dirty="0"/>
              <a:t>２年度　</a:t>
            </a:r>
            <a:r>
              <a:rPr kumimoji="1" lang="en-US" altLang="ja-JP" dirty="0"/>
              <a:t>I-CON</a:t>
            </a:r>
            <a:r>
              <a:rPr kumimoji="1" lang="ja-JP" altLang="en-US" dirty="0"/>
              <a:t>　大賞　公共部門　大臣賞受賞</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a:off x="659292" y="494774"/>
            <a:ext cx="7822974" cy="541987"/>
          </a:xfrm>
          <a:prstGeom prst="rect">
            <a:avLst/>
          </a:prstGeom>
          <a:noFill/>
          <a:ln w="0">
            <a:noFill/>
          </a:ln>
        </p:spPr>
      </p:pic>
      <p:pic>
        <p:nvPicPr>
          <p:cNvPr id="2" name="Picture 8"/>
          <p:cNvPicPr>
            <a:picLocks noChangeAspect="1"/>
          </p:cNvPicPr>
          <p:nvPr/>
        </p:nvPicPr>
        <p:blipFill>
          <a:blip r:embed="rId3" cstate="print"/>
          <a:stretch>
            <a:fillRect/>
          </a:stretch>
        </p:blipFill>
        <p:spPr>
          <a:xfrm>
            <a:off x="701109" y="1086725"/>
            <a:ext cx="7739340" cy="2656172"/>
          </a:xfrm>
          <a:prstGeom prst="rect">
            <a:avLst/>
          </a:prstGeom>
          <a:noFill/>
          <a:ln w="0">
            <a:noFill/>
          </a:ln>
        </p:spPr>
      </p:pic>
      <p:pic>
        <p:nvPicPr>
          <p:cNvPr id="3" name="Picture 8"/>
          <p:cNvPicPr>
            <a:picLocks noChangeAspect="1"/>
          </p:cNvPicPr>
          <p:nvPr/>
        </p:nvPicPr>
        <p:blipFill>
          <a:blip r:embed="rId4" cstate="print"/>
          <a:stretch>
            <a:fillRect/>
          </a:stretch>
        </p:blipFill>
        <p:spPr>
          <a:xfrm>
            <a:off x="716858" y="4021493"/>
            <a:ext cx="7739340" cy="325844"/>
          </a:xfrm>
          <a:prstGeom prst="rect">
            <a:avLst/>
          </a:prstGeom>
          <a:noFill/>
          <a:ln w="0">
            <a:noFill/>
          </a:ln>
        </p:spPr>
      </p:pic>
      <p:pic>
        <p:nvPicPr>
          <p:cNvPr id="4" name="Picture 8"/>
          <p:cNvPicPr>
            <a:picLocks noChangeAspect="1"/>
          </p:cNvPicPr>
          <p:nvPr/>
        </p:nvPicPr>
        <p:blipFill>
          <a:blip r:embed="rId5" cstate="print"/>
          <a:stretch>
            <a:fillRect/>
          </a:stretch>
        </p:blipFill>
        <p:spPr>
          <a:xfrm>
            <a:off x="5038636" y="4397301"/>
            <a:ext cx="1801375" cy="1066053"/>
          </a:xfrm>
          <a:prstGeom prst="rect">
            <a:avLst/>
          </a:prstGeom>
          <a:noFill/>
          <a:ln w="0">
            <a:noFill/>
          </a:ln>
        </p:spPr>
      </p:pic>
      <p:pic>
        <p:nvPicPr>
          <p:cNvPr id="5" name="Picture 8"/>
          <p:cNvPicPr>
            <a:picLocks noChangeAspect="1"/>
          </p:cNvPicPr>
          <p:nvPr/>
        </p:nvPicPr>
        <p:blipFill>
          <a:blip r:embed="rId6" cstate="print"/>
          <a:stretch>
            <a:fillRect/>
          </a:stretch>
        </p:blipFill>
        <p:spPr>
          <a:xfrm>
            <a:off x="6855760" y="4399472"/>
            <a:ext cx="1590119" cy="1061166"/>
          </a:xfrm>
          <a:prstGeom prst="rect">
            <a:avLst/>
          </a:prstGeom>
          <a:noFill/>
          <a:ln w="0">
            <a:noFill/>
          </a:ln>
        </p:spPr>
      </p:pic>
      <p:pic>
        <p:nvPicPr>
          <p:cNvPr id="6" name="Picture 8"/>
          <p:cNvPicPr>
            <a:picLocks noChangeAspect="1"/>
          </p:cNvPicPr>
          <p:nvPr/>
        </p:nvPicPr>
        <p:blipFill>
          <a:blip r:embed="rId7" cstate="print"/>
          <a:stretch>
            <a:fillRect/>
          </a:stretch>
        </p:blipFill>
        <p:spPr>
          <a:xfrm>
            <a:off x="5044067" y="5479103"/>
            <a:ext cx="3394209" cy="776595"/>
          </a:xfrm>
          <a:prstGeom prst="rect">
            <a:avLst/>
          </a:prstGeom>
          <a:noFill/>
          <a:ln w="0">
            <a:noFill/>
          </a:ln>
        </p:spPr>
      </p:pic>
      <p:sp>
        <p:nvSpPr>
          <p:cNvPr id="8" name="Rect 3"/>
          <p:cNvSpPr>
            <a:spLocks noGrp="1" noChangeArrowheads="1"/>
          </p:cNvSpPr>
          <p:nvPr/>
        </p:nvSpPr>
        <p:spPr>
          <a:xfrm>
            <a:off x="1" y="194997"/>
            <a:ext cx="9165995" cy="6467463"/>
          </a:xfrm>
          <a:prstGeom prst="rect">
            <a:avLst/>
          </a:prstGeom>
          <a:noFill/>
          <a:ln w="0">
            <a:noFill/>
          </a:ln>
        </p:spPr>
        <p:txBody>
          <a:bodyPr wrap="none" lIns="0" tIns="0" rIns="0" bIns="0" anchor="t"/>
          <a:lstStyle/>
          <a:p>
            <a:pPr defTabSz="13033">
              <a:lnSpc>
                <a:spcPts val="2908"/>
              </a:lnSpc>
            </a:pPr>
            <a:endParaRPr lang="ko-KR" altLang="en-US" sz="812" dirty="0"/>
          </a:p>
          <a:p>
            <a:pPr defTabSz="13033">
              <a:lnSpc>
                <a:spcPts val="2395"/>
              </a:lnSpc>
            </a:pPr>
            <a:r>
              <a:rPr lang="en-US" altLang="ko-KR" sz="812" dirty="0">
                <a:solidFill>
                  <a:srgbClr val="000000"/>
                </a:solidFill>
                <a:latin typeface="Arial"/>
              </a:rPr>
              <a:t>																																																								</a:t>
            </a:r>
            <a:r>
              <a:rPr lang="en-US" altLang="ko-KR" sz="2390" dirty="0">
                <a:solidFill>
                  <a:srgbClr val="4087C8"/>
                </a:solidFill>
                <a:latin typeface="HGP?n?p?poT?ﾂPﾂCUB"/>
                <a:ea typeface="HGP?n?p?poT?ﾂPﾂCUB"/>
              </a:rPr>
              <a:t>富山市におけるi-Constructionの取り組み状況</a:t>
            </a:r>
            <a:endParaRPr lang="ko-KR" altLang="en-US" sz="2390" dirty="0"/>
          </a:p>
          <a:p>
            <a:pPr defTabSz="13033">
              <a:lnSpc>
                <a:spcPts val="2224"/>
              </a:lnSpc>
            </a:pPr>
            <a:endParaRPr lang="ko-KR" altLang="en-US" sz="812" dirty="0">
              <a:latin typeface="Arial"/>
              <a:ea typeface="Arial"/>
            </a:endParaRPr>
          </a:p>
          <a:p>
            <a:pPr defTabSz="13033">
              <a:lnSpc>
                <a:spcPts val="1539"/>
              </a:lnSpc>
            </a:pPr>
            <a:r>
              <a:rPr lang="en-US" altLang="ko-KR" sz="812" dirty="0">
                <a:solidFill>
                  <a:srgbClr val="000000"/>
                </a:solidFill>
                <a:latin typeface="Arial"/>
                <a:ea typeface="Arial"/>
              </a:rPr>
              <a:t>																																																												</a:t>
            </a:r>
            <a:r>
              <a:rPr lang="en-US" altLang="ko-KR" sz="1539" dirty="0">
                <a:solidFill>
                  <a:srgbClr val="000000"/>
                </a:solidFill>
                <a:latin typeface="?l?r?o?S?V?b?N"/>
                <a:ea typeface="?l?r?o?S?V?b?N"/>
              </a:rPr>
              <a:t>○ライフライン共通プラットフォームを構築し、官民間で情報共有</a:t>
            </a:r>
            <a:endParaRPr lang="ko-KR" altLang="en-US" sz="1539" dirty="0"/>
          </a:p>
          <a:p>
            <a:pPr defTabSz="13033">
              <a:lnSpc>
                <a:spcPts val="257"/>
              </a:lnSpc>
            </a:pPr>
            <a:endParaRPr lang="ko-KR" altLang="en-US" sz="812" dirty="0">
              <a:latin typeface="Arial"/>
              <a:ea typeface="Arial"/>
            </a:endParaRPr>
          </a:p>
          <a:p>
            <a:pPr defTabSz="13033">
              <a:lnSpc>
                <a:spcPts val="1710"/>
              </a:lnSpc>
            </a:pPr>
            <a:r>
              <a:rPr lang="en-US" altLang="ko-KR" sz="812" dirty="0">
                <a:solidFill>
                  <a:srgbClr val="000000"/>
                </a:solidFill>
                <a:latin typeface="Arial"/>
                <a:ea typeface="Arial"/>
              </a:rPr>
              <a:t>																																																																						</a:t>
            </a:r>
            <a:r>
              <a:rPr lang="en-US" altLang="ko-KR" sz="1539" dirty="0">
                <a:solidFill>
                  <a:srgbClr val="000000"/>
                </a:solidFill>
                <a:latin typeface="?l?r?o?S?V?b?N"/>
                <a:ea typeface="?l?r?o?S?V?b?N"/>
              </a:rPr>
              <a:t>今後はセンサー</a:t>
            </a:r>
            <a:r>
              <a:rPr lang="en-US" altLang="ko-KR" sz="1539" dirty="0">
                <a:solidFill>
                  <a:srgbClr val="000000"/>
                </a:solidFill>
                <a:latin typeface="Arial"/>
                <a:ea typeface="Arial"/>
              </a:rPr>
              <a:t>NW</a:t>
            </a:r>
            <a:r>
              <a:rPr lang="en-US" altLang="ko-KR" sz="1539" dirty="0">
                <a:solidFill>
                  <a:srgbClr val="000000"/>
                </a:solidFill>
                <a:latin typeface="?l?r?o?S?V?b?N"/>
                <a:ea typeface="?l?r?o?S?V?b?N"/>
              </a:rPr>
              <a:t>取得情報とのクロスドメイン連携も検討中</a:t>
            </a:r>
            <a:endParaRPr lang="ko-KR" altLang="en-US" sz="1539" dirty="0"/>
          </a:p>
          <a:p>
            <a:pPr defTabSz="13033">
              <a:lnSpc>
                <a:spcPts val="2309"/>
              </a:lnSpc>
            </a:pPr>
            <a:endParaRPr lang="ko-KR" altLang="en-US" sz="812" dirty="0">
              <a:latin typeface="Arial"/>
              <a:ea typeface="Arial"/>
            </a:endParaRPr>
          </a:p>
          <a:p>
            <a:pPr defTabSz="13033">
              <a:lnSpc>
                <a:spcPts val="1026"/>
              </a:lnSpc>
            </a:pPr>
            <a:r>
              <a:rPr lang="en-US" altLang="ko-KR" sz="812" dirty="0">
                <a:solidFill>
                  <a:srgbClr val="000000"/>
                </a:solidFill>
                <a:latin typeface="Arial"/>
                <a:ea typeface="Arial"/>
              </a:rPr>
              <a:t>																																																																																																																																																																																																																																																																																																																																																																																																																																																																																																																																																																																																	</a:t>
            </a:r>
            <a:r>
              <a:rPr lang="en-US" altLang="ko-KR" sz="852" dirty="0">
                <a:solidFill>
                  <a:srgbClr val="FFFFFF"/>
                </a:solidFill>
                <a:latin typeface="Meiryo UI"/>
                <a:ea typeface="Meiryo UI"/>
              </a:rPr>
              <a:t>児童に貸与した</a:t>
            </a:r>
            <a:endParaRPr lang="ko-KR" altLang="en-US" sz="852" dirty="0"/>
          </a:p>
          <a:p>
            <a:pPr defTabSz="13033">
              <a:lnSpc>
                <a:spcPts val="1112"/>
              </a:lnSpc>
            </a:pPr>
            <a:r>
              <a:rPr lang="en-US" altLang="ko-KR" sz="812" dirty="0">
                <a:solidFill>
                  <a:srgbClr val="000000"/>
                </a:solidFill>
                <a:latin typeface="Arial"/>
                <a:ea typeface="Arial"/>
              </a:rPr>
              <a:t>																																																																																																																																																																																																																																																																																																																																																																																																																																																																																																																																																																																																						</a:t>
            </a:r>
            <a:r>
              <a:rPr lang="en-US" altLang="ko-KR" sz="852" dirty="0">
                <a:solidFill>
                  <a:srgbClr val="FFFFFF"/>
                </a:solidFill>
                <a:latin typeface="Meiryo UI"/>
                <a:ea typeface="Meiryo UI"/>
              </a:rPr>
              <a:t>GPSセンサー</a:t>
            </a:r>
            <a:endParaRPr lang="ko-KR" altLang="en-US" sz="852" dirty="0"/>
          </a:p>
          <a:p>
            <a:pPr defTabSz="13033">
              <a:lnSpc>
                <a:spcPts val="770"/>
              </a:lnSpc>
            </a:pPr>
            <a:endParaRPr lang="ko-KR" altLang="en-US" sz="812" dirty="0">
              <a:latin typeface="Arial"/>
              <a:ea typeface="Arial"/>
            </a:endParaRPr>
          </a:p>
          <a:p>
            <a:pPr defTabSz="13033">
              <a:lnSpc>
                <a:spcPts val="1283"/>
              </a:lnSpc>
            </a:pPr>
            <a:r>
              <a:rPr lang="en-US" altLang="ko-KR" sz="812" dirty="0">
                <a:solidFill>
                  <a:srgbClr val="000000"/>
                </a:solidFill>
                <a:latin typeface="Arial"/>
                <a:ea typeface="Arial"/>
              </a:rPr>
              <a:t>																																																																																																																																																																																																																																																																																																																																																																	</a:t>
            </a:r>
            <a:r>
              <a:rPr lang="en-US" altLang="ko-KR" sz="852" dirty="0">
                <a:solidFill>
                  <a:srgbClr val="000000"/>
                </a:solidFill>
                <a:latin typeface="Meiryo"/>
                <a:ea typeface="Meiryo"/>
              </a:rPr>
              <a:t>クロスドメイン分析</a:t>
            </a:r>
            <a:endParaRPr lang="ko-KR" altLang="en-US" sz="852" dirty="0"/>
          </a:p>
          <a:p>
            <a:pPr defTabSz="13033">
              <a:lnSpc>
                <a:spcPts val="6585"/>
              </a:lnSpc>
            </a:pPr>
            <a:endParaRPr lang="ko-KR" altLang="en-US" sz="812" dirty="0">
              <a:latin typeface="Arial"/>
              <a:ea typeface="Arial"/>
            </a:endParaRPr>
          </a:p>
          <a:p>
            <a:pPr defTabSz="13033">
              <a:lnSpc>
                <a:spcPts val="1454"/>
              </a:lnSpc>
            </a:pPr>
            <a:r>
              <a:rPr lang="en-US" altLang="ko-KR" sz="812" dirty="0">
                <a:solidFill>
                  <a:srgbClr val="000000"/>
                </a:solidFill>
                <a:latin typeface="Arial"/>
                <a:ea typeface="Arial"/>
              </a:rPr>
              <a:t>																																																																																																																																																						</a:t>
            </a:r>
            <a:r>
              <a:rPr lang="en-US" altLang="ko-KR" sz="943" b="1" dirty="0">
                <a:solidFill>
                  <a:srgbClr val="1D02BE"/>
                </a:solidFill>
                <a:latin typeface="Meiryo"/>
                <a:ea typeface="Meiryo"/>
              </a:rPr>
              <a:t>ライフライン共通プラットフォーム</a:t>
            </a:r>
            <a:endParaRPr lang="ko-KR" altLang="en-US" sz="943" b="1" dirty="0"/>
          </a:p>
          <a:p>
            <a:pPr defTabSz="13033">
              <a:lnSpc>
                <a:spcPts val="513"/>
              </a:lnSpc>
            </a:pPr>
            <a:endParaRPr lang="ko-KR" altLang="en-US" sz="812" dirty="0">
              <a:latin typeface="Arial"/>
              <a:ea typeface="Arial"/>
            </a:endParaRPr>
          </a:p>
          <a:p>
            <a:pPr defTabSz="13033">
              <a:lnSpc>
                <a:spcPts val="1026"/>
              </a:lnSpc>
            </a:pPr>
            <a:r>
              <a:rPr lang="en-US" altLang="ko-KR" sz="812" dirty="0">
                <a:solidFill>
                  <a:srgbClr val="000000"/>
                </a:solidFill>
                <a:latin typeface="Arial"/>
                <a:ea typeface="Arial"/>
              </a:rPr>
              <a:t>																																																																</a:t>
            </a:r>
            <a:r>
              <a:rPr lang="en-US" altLang="ko-KR" sz="852" dirty="0">
                <a:solidFill>
                  <a:srgbClr val="000000"/>
                </a:solidFill>
                <a:latin typeface="Meiryo UI"/>
                <a:ea typeface="Meiryo UI"/>
              </a:rPr>
              <a:t>電力会社や通信事業者等が保有しているライフライン・交通・生活安全等の情報を一元化し、</a:t>
            </a:r>
            <a:endParaRPr lang="ko-KR" altLang="en-US" sz="852" dirty="0"/>
          </a:p>
          <a:p>
            <a:pPr defTabSz="13033">
              <a:lnSpc>
                <a:spcPts val="1026"/>
              </a:lnSpc>
            </a:pPr>
            <a:r>
              <a:rPr lang="en-US" altLang="ko-KR" sz="812" dirty="0">
                <a:solidFill>
                  <a:srgbClr val="000000"/>
                </a:solidFill>
                <a:latin typeface="Arial"/>
                <a:ea typeface="Arial"/>
              </a:rPr>
              <a:t>																																																																</a:t>
            </a:r>
            <a:r>
              <a:rPr lang="en-US" altLang="ko-KR" sz="852" dirty="0">
                <a:solidFill>
                  <a:srgbClr val="000000"/>
                </a:solidFill>
                <a:latin typeface="Meiryo UI"/>
                <a:ea typeface="Meiryo UI"/>
              </a:rPr>
              <a:t>行政、企業、住民が情報の共有化により、住民生活や企業活動に活用するとともに、</a:t>
            </a:r>
            <a:endParaRPr lang="ko-KR" altLang="en-US" sz="852" dirty="0"/>
          </a:p>
          <a:p>
            <a:pPr defTabSz="13033">
              <a:lnSpc>
                <a:spcPts val="1112"/>
              </a:lnSpc>
            </a:pPr>
            <a:r>
              <a:rPr lang="en-US" altLang="ko-KR" sz="812" dirty="0">
                <a:solidFill>
                  <a:srgbClr val="000000"/>
                </a:solidFill>
                <a:latin typeface="Arial"/>
                <a:ea typeface="Arial"/>
              </a:rPr>
              <a:t>																																																																</a:t>
            </a:r>
            <a:r>
              <a:rPr lang="en-US" altLang="ko-KR" sz="852" dirty="0">
                <a:solidFill>
                  <a:srgbClr val="000000"/>
                </a:solidFill>
                <a:latin typeface="Meiryo UI"/>
                <a:ea typeface="Meiryo UI"/>
              </a:rPr>
              <a:t>災害時における状況把握や情報発信、迅速な復旧作業にも活用する目的で構築した情報基盤</a:t>
            </a:r>
            <a:endParaRPr lang="ko-KR" altLang="en-US" sz="852" dirty="0"/>
          </a:p>
          <a:p>
            <a:pPr defTabSz="13033">
              <a:lnSpc>
                <a:spcPts val="1368"/>
              </a:lnSpc>
            </a:pPr>
            <a:endParaRPr lang="ko-KR" altLang="en-US" sz="812" dirty="0">
              <a:latin typeface="Arial"/>
              <a:ea typeface="Arial"/>
            </a:endParaRPr>
          </a:p>
          <a:p>
            <a:pPr defTabSz="13033">
              <a:lnSpc>
                <a:spcPts val="1710"/>
              </a:lnSpc>
            </a:pPr>
            <a:r>
              <a:rPr lang="en-US" altLang="ko-KR" sz="812" dirty="0">
                <a:solidFill>
                  <a:srgbClr val="000000"/>
                </a:solidFill>
                <a:latin typeface="Arial"/>
                <a:ea typeface="Arial"/>
              </a:rPr>
              <a:t>																																																													</a:t>
            </a:r>
            <a:r>
              <a:rPr lang="en-US" altLang="ko-KR" sz="1539" dirty="0">
                <a:solidFill>
                  <a:srgbClr val="000000"/>
                </a:solidFill>
                <a:latin typeface="?l?r?o?S?V?b?N"/>
                <a:ea typeface="?l?r?o?S?V?b?N"/>
              </a:rPr>
              <a:t>○「</a:t>
            </a:r>
            <a:r>
              <a:rPr lang="en-US" altLang="ko-KR" sz="1539" dirty="0">
                <a:solidFill>
                  <a:srgbClr val="000000"/>
                </a:solidFill>
                <a:latin typeface="Arial"/>
                <a:ea typeface="Arial"/>
              </a:rPr>
              <a:t>i-Construction</a:t>
            </a:r>
            <a:r>
              <a:rPr lang="en-US" altLang="ko-KR" sz="1539" dirty="0">
                <a:solidFill>
                  <a:srgbClr val="000000"/>
                </a:solidFill>
                <a:latin typeface="?l?r?o?S?V?b?N"/>
                <a:ea typeface="?l?r?o?S?V?b?N"/>
              </a:rPr>
              <a:t>推進シンポジウム」を開催</a:t>
            </a:r>
            <a:endParaRPr lang="ko-KR" altLang="en-US" sz="1539" dirty="0"/>
          </a:p>
          <a:p>
            <a:pPr defTabSz="13033">
              <a:lnSpc>
                <a:spcPts val="941"/>
              </a:lnSpc>
            </a:pPr>
            <a:endParaRPr lang="ko-KR" altLang="en-US" sz="812" dirty="0">
              <a:latin typeface="Arial"/>
              <a:ea typeface="Arial"/>
            </a:endParaRPr>
          </a:p>
          <a:p>
            <a:pPr defTabSz="13033">
              <a:lnSpc>
                <a:spcPts val="1026"/>
              </a:lnSpc>
            </a:pPr>
            <a:r>
              <a:rPr lang="en-US" altLang="ko-KR" sz="812" dirty="0">
                <a:solidFill>
                  <a:srgbClr val="000000"/>
                </a:solidFill>
                <a:latin typeface="Arial"/>
                <a:ea typeface="Arial"/>
              </a:rPr>
              <a:t>																																																																</a:t>
            </a:r>
            <a:r>
              <a:rPr lang="en-US" altLang="ko-KR" sz="1026" dirty="0">
                <a:solidFill>
                  <a:srgbClr val="000000"/>
                </a:solidFill>
                <a:latin typeface="?l?r?o?S?V?b?N"/>
                <a:ea typeface="?l?r?o?S?V?b?N"/>
              </a:rPr>
              <a:t>開 催 日： 令和元年度１０月１日（火）</a:t>
            </a:r>
            <a:endParaRPr lang="ko-KR" altLang="en-US" sz="1026" dirty="0"/>
          </a:p>
          <a:p>
            <a:pPr defTabSz="13033">
              <a:lnSpc>
                <a:spcPts val="428"/>
              </a:lnSpc>
            </a:pPr>
            <a:endParaRPr lang="ko-KR" altLang="en-US" sz="812" dirty="0">
              <a:latin typeface="Arial"/>
              <a:ea typeface="Arial"/>
            </a:endParaRPr>
          </a:p>
          <a:p>
            <a:pPr defTabSz="13033">
              <a:lnSpc>
                <a:spcPts val="1026"/>
              </a:lnSpc>
            </a:pPr>
            <a:r>
              <a:rPr lang="en-US" altLang="ko-KR" sz="812" dirty="0">
                <a:solidFill>
                  <a:srgbClr val="000000"/>
                </a:solidFill>
                <a:latin typeface="Arial"/>
                <a:ea typeface="Arial"/>
              </a:rPr>
              <a:t>																																																																</a:t>
            </a:r>
            <a:r>
              <a:rPr lang="en-US" altLang="ko-KR" sz="1026" dirty="0">
                <a:solidFill>
                  <a:srgbClr val="000000"/>
                </a:solidFill>
                <a:latin typeface="?l?r?o?S?V?b?N"/>
                <a:ea typeface="?l?r?o?S?V?b?N"/>
              </a:rPr>
              <a:t>主 催 者： ㈶日本建設情報技術センター、富山市、</a:t>
            </a:r>
            <a:endParaRPr lang="ko-KR" altLang="en-US" sz="1026" dirty="0"/>
          </a:p>
          <a:p>
            <a:pPr defTabSz="13033">
              <a:lnSpc>
                <a:spcPts val="428"/>
              </a:lnSpc>
            </a:pPr>
            <a:endParaRPr lang="ko-KR" altLang="en-US" sz="812" dirty="0">
              <a:latin typeface="Arial"/>
              <a:ea typeface="Arial"/>
            </a:endParaRPr>
          </a:p>
          <a:p>
            <a:pPr defTabSz="13033">
              <a:lnSpc>
                <a:spcPts val="1026"/>
              </a:lnSpc>
            </a:pPr>
            <a:r>
              <a:rPr lang="en-US" altLang="ko-KR" sz="812" dirty="0">
                <a:solidFill>
                  <a:srgbClr val="000000"/>
                </a:solidFill>
                <a:latin typeface="Arial"/>
                <a:ea typeface="Arial"/>
              </a:rPr>
              <a:t>																																																																																																																								</a:t>
            </a:r>
            <a:r>
              <a:rPr lang="en-US" altLang="ko-KR" sz="1026" dirty="0">
                <a:solidFill>
                  <a:srgbClr val="000000"/>
                </a:solidFill>
                <a:latin typeface="?l?r?o?S?V?b?N"/>
                <a:ea typeface="?l?r?o?S?V?b?N"/>
              </a:rPr>
              <a:t>富山県国道等道路事業促進協議会</a:t>
            </a:r>
            <a:endParaRPr lang="ko-KR" altLang="en-US" sz="1026" dirty="0"/>
          </a:p>
          <a:p>
            <a:pPr defTabSz="13033">
              <a:lnSpc>
                <a:spcPts val="513"/>
              </a:lnSpc>
            </a:pPr>
            <a:endParaRPr lang="ko-KR" altLang="en-US" sz="812" dirty="0">
              <a:latin typeface="Arial"/>
              <a:ea typeface="Arial"/>
            </a:endParaRPr>
          </a:p>
          <a:p>
            <a:pPr defTabSz="13033">
              <a:lnSpc>
                <a:spcPts val="1026"/>
              </a:lnSpc>
            </a:pPr>
            <a:r>
              <a:rPr lang="en-US" altLang="ko-KR" sz="812" dirty="0">
                <a:solidFill>
                  <a:srgbClr val="000000"/>
                </a:solidFill>
                <a:latin typeface="Arial"/>
                <a:ea typeface="Arial"/>
              </a:rPr>
              <a:t>																																																																</a:t>
            </a:r>
            <a:r>
              <a:rPr lang="en-US" altLang="ko-KR" sz="1026" dirty="0">
                <a:solidFill>
                  <a:srgbClr val="000000"/>
                </a:solidFill>
                <a:latin typeface="?l?r?o?S?V?b?N"/>
                <a:ea typeface="?l?r?o?S?V?b?N"/>
              </a:rPr>
              <a:t>参 加 者： 国土交通省、富山県、富山市、㈶日本建設情報技術センター、</a:t>
            </a:r>
            <a:endParaRPr lang="ko-KR" altLang="en-US" sz="1026" dirty="0"/>
          </a:p>
          <a:p>
            <a:pPr defTabSz="13033">
              <a:lnSpc>
                <a:spcPts val="428"/>
              </a:lnSpc>
            </a:pPr>
            <a:endParaRPr lang="ko-KR" altLang="en-US" sz="812" dirty="0">
              <a:latin typeface="Arial"/>
              <a:ea typeface="Arial"/>
            </a:endParaRPr>
          </a:p>
          <a:p>
            <a:pPr defTabSz="13033">
              <a:lnSpc>
                <a:spcPts val="1026"/>
              </a:lnSpc>
            </a:pPr>
            <a:r>
              <a:rPr lang="en-US" altLang="ko-KR" sz="812" dirty="0">
                <a:solidFill>
                  <a:srgbClr val="000000"/>
                </a:solidFill>
                <a:latin typeface="Arial"/>
                <a:ea typeface="Arial"/>
              </a:rPr>
              <a:t>																																																																																																																								</a:t>
            </a:r>
            <a:r>
              <a:rPr lang="en-US" altLang="ko-KR" sz="1026" dirty="0">
                <a:solidFill>
                  <a:srgbClr val="000000"/>
                </a:solidFill>
                <a:latin typeface="?l?r?o?S?V?b?N"/>
                <a:ea typeface="?l?r?o?S?V?b?N"/>
              </a:rPr>
              <a:t>松原建設㈱、他自治体職員及び建設業者 等</a:t>
            </a:r>
            <a:r>
              <a:rPr lang="en-US" altLang="ko-KR" sz="812" dirty="0">
                <a:solidFill>
                  <a:srgbClr val="000000"/>
                </a:solidFill>
                <a:latin typeface="Arial"/>
                <a:ea typeface="Arial"/>
              </a:rPr>
              <a:t>													</a:t>
            </a:r>
            <a:r>
              <a:rPr lang="en-US" altLang="ko-KR" sz="1026" dirty="0">
                <a:solidFill>
                  <a:srgbClr val="000000"/>
                </a:solidFill>
                <a:latin typeface="?l?r?o?S?V?b?N"/>
                <a:ea typeface="?l?r?o?S?V?b?N"/>
              </a:rPr>
              <a:t>約１８０名</a:t>
            </a:r>
            <a:endParaRPr lang="ko-KR" altLang="en-US" sz="1026" dirty="0"/>
          </a:p>
          <a:p>
            <a:pPr defTabSz="13033">
              <a:lnSpc>
                <a:spcPts val="428"/>
              </a:lnSpc>
            </a:pPr>
            <a:endParaRPr lang="ko-KR" altLang="en-US" sz="812" dirty="0">
              <a:latin typeface="Arial"/>
              <a:ea typeface="Arial"/>
            </a:endParaRPr>
          </a:p>
          <a:p>
            <a:pPr defTabSz="13033">
              <a:lnSpc>
                <a:spcPts val="1026"/>
              </a:lnSpc>
            </a:pPr>
            <a:r>
              <a:rPr lang="en-US" altLang="ko-KR" sz="812" dirty="0">
                <a:solidFill>
                  <a:srgbClr val="000000"/>
                </a:solidFill>
                <a:latin typeface="Arial"/>
                <a:ea typeface="Arial"/>
              </a:rPr>
              <a:t>																																																																</a:t>
            </a:r>
            <a:r>
              <a:rPr lang="en-US" altLang="ko-KR" sz="1026" dirty="0">
                <a:solidFill>
                  <a:srgbClr val="000000"/>
                </a:solidFill>
                <a:latin typeface="?l?r?o?S?V?b?N"/>
                <a:ea typeface="?l?r?o?S?V?b?N"/>
              </a:rPr>
              <a:t>趣</a:t>
            </a:r>
            <a:r>
              <a:rPr lang="en-US" altLang="ko-KR" sz="812" dirty="0">
                <a:solidFill>
                  <a:srgbClr val="000000"/>
                </a:solidFill>
                <a:latin typeface="Arial"/>
                <a:ea typeface="Arial"/>
              </a:rPr>
              <a:t>													</a:t>
            </a:r>
            <a:r>
              <a:rPr lang="en-US" altLang="ko-KR" sz="1026" dirty="0">
                <a:solidFill>
                  <a:srgbClr val="000000"/>
                </a:solidFill>
                <a:latin typeface="?l?r?o?S?V?b?N"/>
                <a:ea typeface="?l?r?o?S?V?b?N"/>
              </a:rPr>
              <a:t>旨 ： ＩＣＴの活用等により、建設生産システム全体の生産性向上を図</a:t>
            </a:r>
            <a:endParaRPr lang="ko-KR" altLang="en-US" sz="1026" dirty="0"/>
          </a:p>
          <a:p>
            <a:pPr defTabSz="13033">
              <a:lnSpc>
                <a:spcPts val="171"/>
              </a:lnSpc>
            </a:pPr>
            <a:endParaRPr lang="ko-KR" altLang="en-US" sz="812" dirty="0">
              <a:latin typeface="Arial"/>
              <a:ea typeface="Arial"/>
            </a:endParaRPr>
          </a:p>
          <a:p>
            <a:pPr defTabSz="13033">
              <a:lnSpc>
                <a:spcPts val="1026"/>
              </a:lnSpc>
            </a:pPr>
            <a:r>
              <a:rPr lang="en-US" altLang="ko-KR" sz="812" dirty="0">
                <a:solidFill>
                  <a:srgbClr val="000000"/>
                </a:solidFill>
                <a:latin typeface="Arial"/>
                <a:ea typeface="Arial"/>
              </a:rPr>
              <a:t>																																																																																																																					</a:t>
            </a:r>
            <a:r>
              <a:rPr lang="en-US" altLang="ko-KR" sz="1026" dirty="0">
                <a:solidFill>
                  <a:srgbClr val="000000"/>
                </a:solidFill>
                <a:latin typeface="?l?r?o?S?V?b?N"/>
                <a:ea typeface="?l?r?o?S?V?b?N"/>
              </a:rPr>
              <a:t>り、魅力ある建設現場を目指すことを目的に開催</a:t>
            </a:r>
            <a:endParaRPr lang="ko-KR" altLang="en-US" sz="1026" dirty="0"/>
          </a:p>
          <a:p>
            <a:pPr defTabSz="13033">
              <a:lnSpc>
                <a:spcPts val="428"/>
              </a:lnSpc>
            </a:pPr>
            <a:endParaRPr lang="ko-KR" altLang="en-US" sz="812" dirty="0">
              <a:latin typeface="Arial"/>
              <a:ea typeface="Arial"/>
            </a:endParaRPr>
          </a:p>
          <a:p>
            <a:pPr defTabSz="13033">
              <a:lnSpc>
                <a:spcPts val="1026"/>
              </a:lnSpc>
            </a:pPr>
            <a:r>
              <a:rPr lang="en-US" altLang="ko-KR" sz="812" dirty="0">
                <a:solidFill>
                  <a:srgbClr val="000000"/>
                </a:solidFill>
                <a:latin typeface="Arial"/>
                <a:ea typeface="Arial"/>
              </a:rPr>
              <a:t>																																																																</a:t>
            </a:r>
            <a:r>
              <a:rPr lang="en-US" altLang="ko-KR" sz="1026" dirty="0">
                <a:solidFill>
                  <a:srgbClr val="000000"/>
                </a:solidFill>
                <a:latin typeface="?l?r?o?S?V?b?N"/>
                <a:ea typeface="?l?r?o?S?V?b?N"/>
              </a:rPr>
              <a:t>効</a:t>
            </a:r>
            <a:r>
              <a:rPr lang="en-US" altLang="ko-KR" sz="812" dirty="0">
                <a:solidFill>
                  <a:srgbClr val="000000"/>
                </a:solidFill>
                <a:latin typeface="Arial"/>
                <a:ea typeface="Arial"/>
              </a:rPr>
              <a:t>													</a:t>
            </a:r>
            <a:r>
              <a:rPr lang="en-US" altLang="ko-KR" sz="1026" dirty="0">
                <a:solidFill>
                  <a:srgbClr val="000000"/>
                </a:solidFill>
                <a:latin typeface="?l?r?o?S?V?b?N"/>
                <a:ea typeface="?l?r?o?S?V?b?N"/>
              </a:rPr>
              <a:t>果 ： 国県市及び民間等から、ICTの取組や課題について説明し、パ</a:t>
            </a:r>
            <a:endParaRPr lang="ko-KR" altLang="en-US" sz="1026" dirty="0"/>
          </a:p>
          <a:p>
            <a:pPr defTabSz="13033">
              <a:lnSpc>
                <a:spcPts val="171"/>
              </a:lnSpc>
            </a:pPr>
            <a:endParaRPr lang="ko-KR" altLang="en-US" sz="812" dirty="0">
              <a:latin typeface="Arial"/>
              <a:ea typeface="Arial"/>
            </a:endParaRPr>
          </a:p>
          <a:p>
            <a:pPr defTabSz="13033">
              <a:lnSpc>
                <a:spcPts val="1026"/>
              </a:lnSpc>
            </a:pPr>
            <a:r>
              <a:rPr lang="en-US" altLang="ko-KR" sz="812" dirty="0">
                <a:solidFill>
                  <a:srgbClr val="000000"/>
                </a:solidFill>
                <a:latin typeface="Arial"/>
                <a:ea typeface="Arial"/>
              </a:rPr>
              <a:t>																																																																																																																					</a:t>
            </a:r>
            <a:r>
              <a:rPr lang="en-US" altLang="ko-KR" sz="1026" dirty="0">
                <a:solidFill>
                  <a:srgbClr val="000000"/>
                </a:solidFill>
                <a:latin typeface="?l?r?o?S?V?b?N"/>
                <a:ea typeface="?l?r?o?S?V?b?N"/>
              </a:rPr>
              <a:t>ネルディスカッションを行い参加者と共にICT技術の理解を深め</a:t>
            </a:r>
            <a:endParaRPr lang="ko-KR" altLang="en-US" sz="1026" dirty="0"/>
          </a:p>
          <a:p>
            <a:pPr defTabSz="13033">
              <a:lnSpc>
                <a:spcPts val="171"/>
              </a:lnSpc>
            </a:pPr>
            <a:endParaRPr lang="ko-KR" altLang="en-US" sz="812" dirty="0">
              <a:latin typeface="Arial"/>
              <a:ea typeface="Arial"/>
            </a:endParaRPr>
          </a:p>
          <a:p>
            <a:pPr defTabSz="13033">
              <a:lnSpc>
                <a:spcPts val="1026"/>
              </a:lnSpc>
            </a:pPr>
            <a:r>
              <a:rPr lang="en-US" altLang="ko-KR" sz="812" dirty="0">
                <a:solidFill>
                  <a:srgbClr val="000000"/>
                </a:solidFill>
                <a:latin typeface="Arial"/>
                <a:ea typeface="Arial"/>
              </a:rPr>
              <a:t>																																																																																																																					</a:t>
            </a:r>
            <a:r>
              <a:rPr lang="en-US" altLang="ko-KR" sz="1026" dirty="0">
                <a:solidFill>
                  <a:srgbClr val="000000"/>
                </a:solidFill>
                <a:latin typeface="?l?r?o?S?V?b?N"/>
                <a:ea typeface="?l?r?o?S?V?b?N"/>
              </a:rPr>
              <a:t>るきっかけとなった</a:t>
            </a:r>
            <a:endParaRPr lang="ko-KR" altLang="en-US" sz="1026" dirty="0"/>
          </a:p>
        </p:txBody>
      </p:sp>
      <p:sp>
        <p:nvSpPr>
          <p:cNvPr id="7" name="Rect 3"/>
          <p:cNvSpPr>
            <a:spLocks noGrp="1" noChangeArrowheads="1"/>
          </p:cNvSpPr>
          <p:nvPr/>
        </p:nvSpPr>
        <p:spPr>
          <a:xfrm>
            <a:off x="5268356" y="3750500"/>
            <a:ext cx="3040125" cy="237323"/>
          </a:xfrm>
          <a:prstGeom prst="rect">
            <a:avLst/>
          </a:prstGeom>
          <a:noFill/>
          <a:ln w="0">
            <a:noFill/>
          </a:ln>
        </p:spPr>
        <p:txBody>
          <a:bodyPr wrap="none" lIns="0" tIns="0" rIns="0" bIns="0" anchor="t"/>
          <a:lstStyle/>
          <a:p>
            <a:pPr defTabSz="13033">
              <a:lnSpc>
                <a:spcPts val="770"/>
              </a:lnSpc>
            </a:pPr>
            <a:r>
              <a:rPr lang="en-US" altLang="ko-KR" sz="687" dirty="0">
                <a:solidFill>
                  <a:srgbClr val="000000"/>
                </a:solidFill>
                <a:latin typeface="Meiryo"/>
                <a:ea typeface="Meiryo"/>
              </a:rPr>
              <a:t>IoTセンサー情報による児童の登下校時の移動軌跡と工事予定情報の分析結果</a:t>
            </a:r>
            <a:endParaRPr lang="ko-KR" altLang="en-US" sz="687" dirty="0"/>
          </a:p>
          <a:p>
            <a:pPr defTabSz="13033">
              <a:lnSpc>
                <a:spcPts val="1026"/>
              </a:lnSpc>
            </a:pPr>
            <a:r>
              <a:rPr lang="en-US" altLang="ko-KR" sz="687" dirty="0">
                <a:solidFill>
                  <a:srgbClr val="000000"/>
                </a:solidFill>
                <a:latin typeface="Meiryo"/>
              </a:rPr>
              <a:t>（背景図：国土地理院</a:t>
            </a:r>
            <a:r>
              <a:rPr lang="en-US" altLang="ko-KR" sz="812" dirty="0">
                <a:solidFill>
                  <a:srgbClr val="000000"/>
                </a:solidFill>
                <a:latin typeface="Arial"/>
                <a:ea typeface="Arial"/>
              </a:rPr>
              <a:t>						</a:t>
            </a:r>
            <a:r>
              <a:rPr lang="en-US" altLang="ko-KR" sz="687" dirty="0">
                <a:solidFill>
                  <a:srgbClr val="000000"/>
                </a:solidFill>
                <a:latin typeface="Meiryo"/>
                <a:ea typeface="Meiryo"/>
              </a:rPr>
              <a:t>http://maps.gis.go.jp/development/ichran.html)</a:t>
            </a:r>
            <a:endParaRPr lang="ko-KR" altLang="en-US" sz="687"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VFS01.toyama-city.local\リダイレクト\114551\Desktop\CIM画像\１全体鳥瞰\1(1)施工前　鳥瞰.jpg">
            <a:extLst>
              <a:ext uri="{FF2B5EF4-FFF2-40B4-BE49-F238E27FC236}">
                <a16:creationId xmlns:a16="http://schemas.microsoft.com/office/drawing/2014/main" id="{E4775143-44FB-4009-BBC5-707606B9C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40259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SVFS01.toyama-city.local\リダイレクト\114551\Desktop\CIM画像\４新設橋桁架設工\4 南側　桁架設工.jpg">
            <a:extLst>
              <a:ext uri="{FF2B5EF4-FFF2-40B4-BE49-F238E27FC236}">
                <a16:creationId xmlns:a16="http://schemas.microsoft.com/office/drawing/2014/main" id="{A2BFC5FC-41E7-4FCA-881E-30A509830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298700"/>
            <a:ext cx="40132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SVFS01.toyama-city.local\リダイレクト\114551\Desktop\CIM画像\６鉄筋\6(2)鉄筋・隅角部　鉄筋属性の表示.jpg">
            <a:extLst>
              <a:ext uri="{FF2B5EF4-FFF2-40B4-BE49-F238E27FC236}">
                <a16:creationId xmlns:a16="http://schemas.microsoft.com/office/drawing/2014/main" id="{0D961D28-194A-4403-BE11-DD661FF4C0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871538"/>
            <a:ext cx="4589463"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SVFS01.toyama-city.local\リダイレクト\114551\Desktop\CIM画像\７地下埋設物\7(1)埋設物・下部工.jpg">
            <a:extLst>
              <a:ext uri="{FF2B5EF4-FFF2-40B4-BE49-F238E27FC236}">
                <a16:creationId xmlns:a16="http://schemas.microsoft.com/office/drawing/2014/main" id="{8D6B86CE-DC2C-4C2C-BE7A-B960657335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3500438"/>
            <a:ext cx="46482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テキスト ボックス 2">
            <a:extLst>
              <a:ext uri="{FF2B5EF4-FFF2-40B4-BE49-F238E27FC236}">
                <a16:creationId xmlns:a16="http://schemas.microsoft.com/office/drawing/2014/main" id="{953D5207-FB8C-4042-97A9-90C006DA991C}"/>
              </a:ext>
            </a:extLst>
          </p:cNvPr>
          <p:cNvSpPr txBox="1">
            <a:spLocks noChangeArrowheads="1"/>
          </p:cNvSpPr>
          <p:nvPr/>
        </p:nvSpPr>
        <p:spPr bwMode="auto">
          <a:xfrm>
            <a:off x="4578350" y="115888"/>
            <a:ext cx="3870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4000" dirty="0">
                <a:latin typeface="Arial" panose="020B0604020202020204" pitchFamily="34" charset="0"/>
              </a:rPr>
              <a:t>BIM/CIM</a:t>
            </a:r>
            <a:r>
              <a:rPr lang="ja-JP" altLang="en-US" sz="4000" dirty="0">
                <a:latin typeface="Arial" panose="020B0604020202020204" pitchFamily="34" charset="0"/>
              </a:rPr>
              <a:t>⇒</a:t>
            </a:r>
            <a:r>
              <a:rPr lang="en-US" altLang="ja-JP" sz="4000" dirty="0">
                <a:latin typeface="Arial" panose="020B0604020202020204" pitchFamily="34" charset="0"/>
              </a:rPr>
              <a:t>DX</a:t>
            </a:r>
            <a:endParaRPr lang="ja-JP" altLang="en-US" sz="2400" dirty="0">
              <a:latin typeface="Arial" panose="020B0604020202020204" pitchFamily="34" charset="0"/>
            </a:endParaRPr>
          </a:p>
        </p:txBody>
      </p:sp>
      <p:pic>
        <p:nvPicPr>
          <p:cNvPr id="29703" name="Picture 2">
            <a:extLst>
              <a:ext uri="{FF2B5EF4-FFF2-40B4-BE49-F238E27FC236}">
                <a16:creationId xmlns:a16="http://schemas.microsoft.com/office/drawing/2014/main" id="{1F8E50CA-317D-492F-A227-1DAF575E2F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 t="16476" r="-15" b="8540"/>
          <a:stretch>
            <a:fillRect/>
          </a:stretch>
        </p:blipFill>
        <p:spPr bwMode="auto">
          <a:xfrm>
            <a:off x="0" y="4273550"/>
            <a:ext cx="4170363"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テキスト ボックス 2">
            <a:extLst>
              <a:ext uri="{FF2B5EF4-FFF2-40B4-BE49-F238E27FC236}">
                <a16:creationId xmlns:a16="http://schemas.microsoft.com/office/drawing/2014/main" id="{66E17F09-8753-45F9-A77C-080846D2E436}"/>
              </a:ext>
            </a:extLst>
          </p:cNvPr>
          <p:cNvSpPr txBox="1">
            <a:spLocks noChangeArrowheads="1"/>
          </p:cNvSpPr>
          <p:nvPr/>
        </p:nvSpPr>
        <p:spPr bwMode="auto">
          <a:xfrm>
            <a:off x="4554538" y="5732463"/>
            <a:ext cx="3870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400">
                <a:latin typeface="Arial" panose="020B0604020202020204" pitchFamily="34" charset="0"/>
              </a:rPr>
              <a:t>Construction</a:t>
            </a:r>
            <a:r>
              <a:rPr lang="ja-JP" altLang="en-US" sz="2400">
                <a:latin typeface="Arial" panose="020B0604020202020204" pitchFamily="34" charset="0"/>
              </a:rPr>
              <a:t>　</a:t>
            </a:r>
            <a:r>
              <a:rPr lang="en-US" altLang="ja-JP" sz="2400">
                <a:latin typeface="Arial" panose="020B0604020202020204" pitchFamily="34" charset="0"/>
              </a:rPr>
              <a:t>information</a:t>
            </a:r>
            <a:r>
              <a:rPr lang="ja-JP" altLang="en-US" sz="2400">
                <a:latin typeface="Arial" panose="020B0604020202020204" pitchFamily="34" charset="0"/>
              </a:rPr>
              <a:t>　</a:t>
            </a:r>
            <a:r>
              <a:rPr lang="en-US" altLang="ja-JP" sz="2400">
                <a:latin typeface="Arial" panose="020B0604020202020204" pitchFamily="34" charset="0"/>
              </a:rPr>
              <a:t>Modeling</a:t>
            </a:r>
            <a:endParaRPr lang="ja-JP" altLang="en-US" sz="2400">
              <a:latin typeface="Arial" panose="020B0604020202020204" pitchFamily="34" charset="0"/>
            </a:endParaRPr>
          </a:p>
        </p:txBody>
      </p:sp>
    </p:spTree>
    <p:extLst>
      <p:ext uri="{BB962C8B-B14F-4D97-AF65-F5344CB8AC3E}">
        <p14:creationId xmlns:p14="http://schemas.microsoft.com/office/powerpoint/2010/main" val="1773753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r>
              <a:rPr kumimoji="1" lang="en-US" altLang="ja-JP"/>
              <a:t>-</a:t>
            </a:r>
            <a:fld id="{7D5A2C38-BF5A-4117-A3B3-4E986D472ED9}" type="slidenum">
              <a:rPr kumimoji="1" lang="ja-JP" altLang="en-US" smtClean="0"/>
              <a:t>39</a:t>
            </a:fld>
            <a:r>
              <a:rPr kumimoji="1" lang="en-US" altLang="ja-JP"/>
              <a:t>-</a:t>
            </a: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897" y="4437112"/>
            <a:ext cx="2907322" cy="218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2219" y="4414238"/>
            <a:ext cx="3010649" cy="225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2868" y="4414238"/>
            <a:ext cx="2928287" cy="219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0590" y="1196752"/>
            <a:ext cx="4524885" cy="299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14897" y="167602"/>
            <a:ext cx="5628464" cy="3724096"/>
          </a:xfrm>
          <a:prstGeom prst="rect">
            <a:avLst/>
          </a:prstGeom>
          <a:noFill/>
        </p:spPr>
        <p:txBody>
          <a:bodyPr wrap="none" rtlCol="0">
            <a:spAutoFit/>
          </a:bodyPr>
          <a:lstStyle/>
          <a:p>
            <a:r>
              <a:rPr kumimoji="1" lang="ja-JP" altLang="en-US" sz="4000" dirty="0"/>
              <a:t>補修オリンピック　の開催</a:t>
            </a:r>
            <a:endParaRPr kumimoji="1" lang="en-US" altLang="ja-JP" sz="4000" dirty="0"/>
          </a:p>
          <a:p>
            <a:r>
              <a:rPr lang="ja-JP" altLang="en-US" b="1" dirty="0"/>
              <a:t>補修材料・工法の有効性評価</a:t>
            </a:r>
            <a:endParaRPr lang="en-US" altLang="ja-JP" b="1" dirty="0"/>
          </a:p>
          <a:p>
            <a:endParaRPr kumimoji="1" lang="en-US" altLang="ja-JP" dirty="0"/>
          </a:p>
          <a:p>
            <a:r>
              <a:rPr kumimoji="1" lang="ja-JP" altLang="en-US" sz="2000" dirty="0"/>
              <a:t>テーマは　要相談</a:t>
            </a:r>
            <a:endParaRPr kumimoji="1" lang="en-US" altLang="ja-JP" sz="2000" dirty="0"/>
          </a:p>
          <a:p>
            <a:r>
              <a:rPr lang="ja-JP" altLang="en-US" sz="2000" dirty="0"/>
              <a:t>フィールド提供し実証実験</a:t>
            </a:r>
            <a:endParaRPr lang="en-US" altLang="ja-JP" sz="2000" dirty="0"/>
          </a:p>
          <a:p>
            <a:endParaRPr kumimoji="1" lang="en-US" altLang="ja-JP" sz="2000" dirty="0"/>
          </a:p>
          <a:p>
            <a:r>
              <a:rPr lang="ja-JP" altLang="en-US" sz="2000" dirty="0"/>
              <a:t>有効なものに関しては富山市</a:t>
            </a:r>
            <a:endParaRPr lang="en-US" altLang="ja-JP" sz="2000" dirty="0"/>
          </a:p>
          <a:p>
            <a:r>
              <a:rPr lang="ja-JP" altLang="en-US" sz="2000" dirty="0"/>
              <a:t>標準工法に</a:t>
            </a:r>
            <a:endParaRPr lang="en-US" altLang="ja-JP" sz="2000" dirty="0"/>
          </a:p>
          <a:p>
            <a:endParaRPr kumimoji="1" lang="en-US" altLang="ja-JP" sz="2000" dirty="0"/>
          </a:p>
          <a:p>
            <a:r>
              <a:rPr lang="ja-JP" altLang="en-US" sz="2000" dirty="0"/>
              <a:t>評価は、富山市、金沢大、金沢工大、</a:t>
            </a:r>
            <a:endParaRPr lang="en-US" altLang="ja-JP" sz="2000" dirty="0"/>
          </a:p>
          <a:p>
            <a:r>
              <a:rPr kumimoji="1" lang="ja-JP" altLang="en-US" sz="2000" dirty="0"/>
              <a:t>福井大、富山県立大、石川高専の教授</a:t>
            </a:r>
          </a:p>
        </p:txBody>
      </p:sp>
    </p:spTree>
    <p:extLst>
      <p:ext uri="{BB962C8B-B14F-4D97-AF65-F5344CB8AC3E}">
        <p14:creationId xmlns:p14="http://schemas.microsoft.com/office/powerpoint/2010/main" val="2278124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ホームベース 4">
            <a:extLst>
              <a:ext uri="{FF2B5EF4-FFF2-40B4-BE49-F238E27FC236}">
                <a16:creationId xmlns:a16="http://schemas.microsoft.com/office/drawing/2014/main" id="{5C02703F-4EFC-46D3-B62A-37CE0A17E6BB}"/>
              </a:ext>
            </a:extLst>
          </p:cNvPr>
          <p:cNvSpPr/>
          <p:nvPr/>
        </p:nvSpPr>
        <p:spPr>
          <a:xfrm>
            <a:off x="114300" y="296863"/>
            <a:ext cx="9029700" cy="48418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 name="テキスト ボックス 3">
            <a:extLst>
              <a:ext uri="{FF2B5EF4-FFF2-40B4-BE49-F238E27FC236}">
                <a16:creationId xmlns:a16="http://schemas.microsoft.com/office/drawing/2014/main" id="{EA7FD358-1F98-4EB9-88B1-1EBA970AF8FB}"/>
              </a:ext>
            </a:extLst>
          </p:cNvPr>
          <p:cNvSpPr txBox="1"/>
          <p:nvPr/>
        </p:nvSpPr>
        <p:spPr>
          <a:xfrm>
            <a:off x="136525" y="350838"/>
            <a:ext cx="8756650" cy="2857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indent="267970" algn="just">
              <a:spcAft>
                <a:spcPts val="0"/>
              </a:spcAft>
              <a:defRPr/>
            </a:pPr>
            <a:r>
              <a:rPr lang="ja-JP" sz="1050" b="1" kern="100" dirty="0">
                <a:ea typeface="ＭＳ ゴシック"/>
                <a:cs typeface="Times New Roman"/>
              </a:rPr>
              <a:t>２５　　　　　３０　　　　　　　　　　　</a:t>
            </a:r>
            <a:r>
              <a:rPr lang="ja-JP" altLang="en-US" sz="1050" b="1" kern="100" dirty="0">
                <a:ea typeface="ＭＳ ゴシック"/>
                <a:cs typeface="Times New Roman"/>
              </a:rPr>
              <a:t>　　　　　　　</a:t>
            </a:r>
            <a:r>
              <a:rPr lang="ja-JP" sz="1050" b="1" kern="100" dirty="0">
                <a:ea typeface="ＭＳ ゴシック"/>
                <a:cs typeface="Times New Roman"/>
              </a:rPr>
              <a:t>　　　</a:t>
            </a:r>
            <a:r>
              <a:rPr lang="ja-JP" altLang="en-US" sz="1050" b="1" kern="100" dirty="0">
                <a:ea typeface="ＭＳ ゴシック"/>
                <a:cs typeface="Times New Roman"/>
              </a:rPr>
              <a:t>４</a:t>
            </a:r>
            <a:r>
              <a:rPr lang="ja-JP" sz="1050" b="1" kern="100" dirty="0">
                <a:ea typeface="ＭＳ ゴシック"/>
                <a:cs typeface="Times New Roman"/>
              </a:rPr>
              <a:t>０　</a:t>
            </a:r>
            <a:r>
              <a:rPr lang="ja-JP" altLang="en-US" sz="1050" b="1" kern="100" dirty="0">
                <a:ea typeface="ＭＳ ゴシック"/>
                <a:cs typeface="Times New Roman"/>
              </a:rPr>
              <a:t>　　　</a:t>
            </a:r>
            <a:r>
              <a:rPr lang="ja-JP" sz="1050" b="1" kern="100" dirty="0">
                <a:ea typeface="ＭＳ ゴシック"/>
                <a:cs typeface="Times New Roman"/>
              </a:rPr>
              <a:t>　　　　　　　　</a:t>
            </a:r>
            <a:r>
              <a:rPr lang="ja-JP" altLang="en-US" sz="1050" b="1" kern="100" dirty="0">
                <a:ea typeface="ＭＳ ゴシック"/>
                <a:cs typeface="Times New Roman"/>
              </a:rPr>
              <a:t>　</a:t>
            </a:r>
            <a:r>
              <a:rPr lang="ja-JP" sz="1050" b="1" kern="100" dirty="0">
                <a:ea typeface="ＭＳ ゴシック"/>
                <a:cs typeface="Times New Roman"/>
              </a:rPr>
              <a:t>　　　　</a:t>
            </a:r>
            <a:r>
              <a:rPr lang="ja-JP" altLang="en-US" sz="1050" b="1" kern="100" dirty="0">
                <a:ea typeface="ＭＳ ゴシック"/>
                <a:cs typeface="Times New Roman"/>
              </a:rPr>
              <a:t>　　</a:t>
            </a:r>
            <a:r>
              <a:rPr lang="ja-JP" sz="1050" b="1" kern="100" dirty="0">
                <a:ea typeface="ＭＳ ゴシック"/>
                <a:cs typeface="Times New Roman"/>
              </a:rPr>
              <a:t>５０　　　　</a:t>
            </a:r>
            <a:r>
              <a:rPr lang="ja-JP" altLang="en-US" sz="1050" b="1" kern="100" dirty="0">
                <a:ea typeface="ＭＳ ゴシック"/>
                <a:cs typeface="Times New Roman"/>
              </a:rPr>
              <a:t>（</a:t>
            </a:r>
            <a:r>
              <a:rPr lang="ja-JP" sz="1050" b="1" kern="100" dirty="0">
                <a:ea typeface="ＭＳ ゴシック"/>
                <a:cs typeface="Times New Roman"/>
              </a:rPr>
              <a:t>年齢）</a:t>
            </a:r>
            <a:endParaRPr lang="ja-JP" sz="1050" kern="100" dirty="0">
              <a:ea typeface="ＭＳ 明朝"/>
              <a:cs typeface="Times New Roman"/>
            </a:endParaRPr>
          </a:p>
        </p:txBody>
      </p:sp>
      <p:sp>
        <p:nvSpPr>
          <p:cNvPr id="7" name="テキスト ボックス 2">
            <a:extLst>
              <a:ext uri="{FF2B5EF4-FFF2-40B4-BE49-F238E27FC236}">
                <a16:creationId xmlns:a16="http://schemas.microsoft.com/office/drawing/2014/main" id="{3F40F1B1-0AA3-4D5C-8B59-FA3E317A2EDD}"/>
              </a:ext>
            </a:extLst>
          </p:cNvPr>
          <p:cNvSpPr txBox="1"/>
          <p:nvPr/>
        </p:nvSpPr>
        <p:spPr>
          <a:xfrm>
            <a:off x="200025" y="836613"/>
            <a:ext cx="1390650" cy="5048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sz="1050" b="1" kern="100" dirty="0">
                <a:latin typeface="+mn-ea"/>
                <a:cs typeface="Times New Roman"/>
              </a:rPr>
              <a:t>橋梁メーカー</a:t>
            </a:r>
          </a:p>
          <a:p>
            <a:pPr algn="just">
              <a:spcAft>
                <a:spcPts val="0"/>
              </a:spcAft>
              <a:defRPr/>
            </a:pPr>
            <a:endParaRPr lang="ja-JP" sz="1050" b="1" kern="100" dirty="0">
              <a:ea typeface="ＭＳ 明朝"/>
              <a:cs typeface="Times New Roman"/>
            </a:endParaRPr>
          </a:p>
        </p:txBody>
      </p:sp>
      <p:sp>
        <p:nvSpPr>
          <p:cNvPr id="8" name="テキスト ボックス 5">
            <a:extLst>
              <a:ext uri="{FF2B5EF4-FFF2-40B4-BE49-F238E27FC236}">
                <a16:creationId xmlns:a16="http://schemas.microsoft.com/office/drawing/2014/main" id="{4E59C757-DE7B-46EA-B89B-87A02654FDFF}"/>
              </a:ext>
            </a:extLst>
          </p:cNvPr>
          <p:cNvSpPr txBox="1"/>
          <p:nvPr/>
        </p:nvSpPr>
        <p:spPr>
          <a:xfrm>
            <a:off x="1590675" y="836613"/>
            <a:ext cx="1491571" cy="5048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sz="1050" b="1" kern="100" dirty="0">
                <a:latin typeface="+mj-ea"/>
                <a:ea typeface="+mj-ea"/>
                <a:cs typeface="Times New Roman"/>
              </a:rPr>
              <a:t>建設コンサルタント</a:t>
            </a:r>
          </a:p>
          <a:p>
            <a:pPr algn="just">
              <a:spcAft>
                <a:spcPts val="0"/>
              </a:spcAft>
              <a:defRPr/>
            </a:pPr>
            <a:endParaRPr lang="ja-JP" sz="1050" b="1" kern="100" dirty="0">
              <a:ea typeface="ＭＳ 明朝"/>
              <a:cs typeface="Times New Roman"/>
            </a:endParaRPr>
          </a:p>
        </p:txBody>
      </p:sp>
      <p:sp>
        <p:nvSpPr>
          <p:cNvPr id="9" name="テキスト ボックス 6">
            <a:extLst>
              <a:ext uri="{FF2B5EF4-FFF2-40B4-BE49-F238E27FC236}">
                <a16:creationId xmlns:a16="http://schemas.microsoft.com/office/drawing/2014/main" id="{E28E9ED1-5579-4739-90BF-E93FF0803192}"/>
              </a:ext>
            </a:extLst>
          </p:cNvPr>
          <p:cNvSpPr txBox="1"/>
          <p:nvPr/>
        </p:nvSpPr>
        <p:spPr>
          <a:xfrm>
            <a:off x="3086100" y="836613"/>
            <a:ext cx="1714500" cy="5048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altLang="en-US" sz="1050" b="1" kern="100" dirty="0">
                <a:ea typeface="ＭＳ 明朝"/>
                <a:cs typeface="Times New Roman"/>
              </a:rPr>
              <a:t>国交省　財団</a:t>
            </a:r>
            <a:endParaRPr lang="ja-JP" sz="1050" b="1" kern="100" dirty="0">
              <a:ea typeface="ＭＳ 明朝"/>
              <a:cs typeface="Times New Roman"/>
            </a:endParaRPr>
          </a:p>
        </p:txBody>
      </p:sp>
      <p:sp>
        <p:nvSpPr>
          <p:cNvPr id="10" name="テキスト ボックス 8">
            <a:extLst>
              <a:ext uri="{FF2B5EF4-FFF2-40B4-BE49-F238E27FC236}">
                <a16:creationId xmlns:a16="http://schemas.microsoft.com/office/drawing/2014/main" id="{3ED94DA9-E12E-4B87-9A9C-E76A54B36F8E}"/>
              </a:ext>
            </a:extLst>
          </p:cNvPr>
          <p:cNvSpPr txBox="1"/>
          <p:nvPr/>
        </p:nvSpPr>
        <p:spPr>
          <a:xfrm>
            <a:off x="4765675" y="846138"/>
            <a:ext cx="1390650" cy="5048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altLang="en-US" sz="1050" b="1" kern="100" dirty="0">
                <a:latin typeface="+mj-ea"/>
                <a:ea typeface="+mj-ea"/>
                <a:cs typeface="Times New Roman"/>
              </a:rPr>
              <a:t>韓国</a:t>
            </a:r>
            <a:endParaRPr lang="en-US" altLang="ja-JP" sz="1050" b="1" kern="100" dirty="0">
              <a:latin typeface="+mj-ea"/>
              <a:ea typeface="+mj-ea"/>
              <a:cs typeface="Times New Roman"/>
            </a:endParaRPr>
          </a:p>
          <a:p>
            <a:pPr algn="just">
              <a:spcAft>
                <a:spcPts val="0"/>
              </a:spcAft>
              <a:defRPr/>
            </a:pPr>
            <a:endParaRPr lang="ja-JP" sz="1050" b="1" kern="100" dirty="0">
              <a:ea typeface="ＭＳ 明朝"/>
              <a:cs typeface="Times New Roman"/>
            </a:endParaRPr>
          </a:p>
        </p:txBody>
      </p:sp>
      <p:sp>
        <p:nvSpPr>
          <p:cNvPr id="11" name="テキスト ボックス 9">
            <a:extLst>
              <a:ext uri="{FF2B5EF4-FFF2-40B4-BE49-F238E27FC236}">
                <a16:creationId xmlns:a16="http://schemas.microsoft.com/office/drawing/2014/main" id="{C2804C21-CD20-4A31-BA14-C0934A88E9CA}"/>
              </a:ext>
            </a:extLst>
          </p:cNvPr>
          <p:cNvSpPr txBox="1"/>
          <p:nvPr/>
        </p:nvSpPr>
        <p:spPr>
          <a:xfrm>
            <a:off x="6133959" y="826081"/>
            <a:ext cx="1123950" cy="5143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altLang="en-US" sz="1050" b="1" kern="100" dirty="0">
                <a:ea typeface="ＭＳ 明朝"/>
                <a:cs typeface="Times New Roman"/>
              </a:rPr>
              <a:t>国交省　財団</a:t>
            </a:r>
            <a:endParaRPr lang="en-US" altLang="ja-JP" sz="1050" b="1" kern="100" dirty="0">
              <a:ea typeface="ＭＳ 明朝"/>
              <a:cs typeface="Times New Roman"/>
            </a:endParaRPr>
          </a:p>
          <a:p>
            <a:pPr algn="just">
              <a:spcAft>
                <a:spcPts val="0"/>
              </a:spcAft>
              <a:defRPr/>
            </a:pPr>
            <a:r>
              <a:rPr lang="ja-JP" altLang="en-US" sz="1050" b="1" kern="100" dirty="0">
                <a:ea typeface="ＭＳ 明朝"/>
                <a:cs typeface="Times New Roman"/>
              </a:rPr>
              <a:t>建設ｺﾝｻﾙﾀﾝﾄ</a:t>
            </a:r>
            <a:endParaRPr lang="ja-JP" sz="1050" b="1" kern="100" dirty="0">
              <a:ea typeface="ＭＳ 明朝"/>
              <a:cs typeface="Times New Roman"/>
            </a:endParaRPr>
          </a:p>
        </p:txBody>
      </p:sp>
      <p:sp>
        <p:nvSpPr>
          <p:cNvPr id="12" name="テキスト ボックス 10">
            <a:extLst>
              <a:ext uri="{FF2B5EF4-FFF2-40B4-BE49-F238E27FC236}">
                <a16:creationId xmlns:a16="http://schemas.microsoft.com/office/drawing/2014/main" id="{B51636A7-608F-471E-9D92-8E632EA5072A}"/>
              </a:ext>
            </a:extLst>
          </p:cNvPr>
          <p:cNvSpPr txBox="1"/>
          <p:nvPr/>
        </p:nvSpPr>
        <p:spPr>
          <a:xfrm>
            <a:off x="7257909" y="795515"/>
            <a:ext cx="1104900" cy="552273"/>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altLang="en-US" sz="1050" b="1" kern="100" dirty="0">
                <a:latin typeface="+mj-ea"/>
                <a:ea typeface="+mj-ea"/>
                <a:cs typeface="Times New Roman"/>
              </a:rPr>
              <a:t>非破壊検査会社</a:t>
            </a:r>
            <a:endParaRPr lang="en-US" altLang="ja-JP" sz="1050" b="1" kern="100" dirty="0">
              <a:latin typeface="+mj-ea"/>
              <a:ea typeface="+mj-ea"/>
              <a:cs typeface="Times New Roman"/>
            </a:endParaRPr>
          </a:p>
          <a:p>
            <a:pPr algn="just">
              <a:spcAft>
                <a:spcPts val="0"/>
              </a:spcAft>
              <a:defRPr/>
            </a:pPr>
            <a:r>
              <a:rPr lang="ja-JP" altLang="en-US" sz="1050" b="1" kern="100" dirty="0">
                <a:latin typeface="+mj-ea"/>
                <a:ea typeface="+mj-ea"/>
                <a:cs typeface="Times New Roman"/>
              </a:rPr>
              <a:t>外資系ｺﾝｻﾙﾀﾝﾄ</a:t>
            </a:r>
            <a:endParaRPr lang="en-US" altLang="ja-JP" sz="1050" b="1" kern="100" dirty="0">
              <a:ea typeface="ＭＳ 明朝"/>
              <a:cs typeface="Times New Roman"/>
            </a:endParaRPr>
          </a:p>
          <a:p>
            <a:pPr algn="just">
              <a:spcAft>
                <a:spcPts val="0"/>
              </a:spcAft>
              <a:defRPr/>
            </a:pPr>
            <a:r>
              <a:rPr lang="ja-JP" altLang="en-US" sz="1050" b="1" kern="100" dirty="0">
                <a:latin typeface="+mj-ea"/>
                <a:ea typeface="+mj-ea"/>
                <a:cs typeface="Times New Roman"/>
              </a:rPr>
              <a:t>社団法人立上げ</a:t>
            </a:r>
            <a:endParaRPr lang="en-US" altLang="ja-JP" sz="1050" b="1" kern="100" dirty="0">
              <a:latin typeface="+mj-ea"/>
              <a:ea typeface="+mj-ea"/>
              <a:cs typeface="Times New Roman"/>
            </a:endParaRPr>
          </a:p>
          <a:p>
            <a:pPr algn="just">
              <a:spcAft>
                <a:spcPts val="0"/>
              </a:spcAft>
              <a:defRPr/>
            </a:pPr>
            <a:endParaRPr lang="ja-JP" sz="1050" b="1" kern="100" dirty="0">
              <a:latin typeface="+mj-ea"/>
              <a:ea typeface="+mj-ea"/>
              <a:cs typeface="Times New Roman"/>
            </a:endParaRPr>
          </a:p>
        </p:txBody>
      </p:sp>
      <p:sp>
        <p:nvSpPr>
          <p:cNvPr id="16" name="テキスト ボックス 14">
            <a:extLst>
              <a:ext uri="{FF2B5EF4-FFF2-40B4-BE49-F238E27FC236}">
                <a16:creationId xmlns:a16="http://schemas.microsoft.com/office/drawing/2014/main" id="{60FB189D-CC16-4968-B0B0-1BE132501606}"/>
              </a:ext>
            </a:extLst>
          </p:cNvPr>
          <p:cNvSpPr txBox="1"/>
          <p:nvPr/>
        </p:nvSpPr>
        <p:spPr>
          <a:xfrm>
            <a:off x="784976" y="2692538"/>
            <a:ext cx="8236756" cy="368424"/>
          </a:xfrm>
          <a:prstGeom prst="rect">
            <a:avLst/>
          </a:prstGeom>
          <a:solidFill>
            <a:schemeClr val="accent6">
              <a:lumMod val="40000"/>
              <a:lumOff val="60000"/>
            </a:schemeClr>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sz="1600" b="1" kern="100" dirty="0">
                <a:ea typeface="AR丸ゴシック体M"/>
                <a:cs typeface="Times New Roman"/>
              </a:rPr>
              <a:t>橋梁自動設計</a:t>
            </a:r>
            <a:r>
              <a:rPr lang="ja-JP" altLang="en-US" sz="1600" b="1" kern="100" dirty="0">
                <a:ea typeface="AR丸ゴシック体M"/>
                <a:cs typeface="Times New Roman"/>
              </a:rPr>
              <a:t>・</a:t>
            </a:r>
            <a:r>
              <a:rPr lang="en-US" sz="1600" b="1" kern="100" dirty="0">
                <a:ea typeface="AR丸ゴシック体M"/>
                <a:cs typeface="Times New Roman"/>
              </a:rPr>
              <a:t>CAD/CAM</a:t>
            </a:r>
            <a:r>
              <a:rPr lang="ja-JP" sz="1600" b="1" kern="100" dirty="0">
                <a:ea typeface="AR丸ゴシック体M"/>
                <a:cs typeface="Times New Roman"/>
              </a:rPr>
              <a:t>等　システム開発</a:t>
            </a:r>
            <a:endParaRPr lang="ja-JP" sz="1600" kern="100" dirty="0">
              <a:ea typeface="ＭＳ 明朝"/>
              <a:cs typeface="Times New Roman"/>
            </a:endParaRPr>
          </a:p>
        </p:txBody>
      </p:sp>
      <p:sp>
        <p:nvSpPr>
          <p:cNvPr id="17" name="テキスト ボックス 15">
            <a:extLst>
              <a:ext uri="{FF2B5EF4-FFF2-40B4-BE49-F238E27FC236}">
                <a16:creationId xmlns:a16="http://schemas.microsoft.com/office/drawing/2014/main" id="{2638AE34-C782-4033-AC92-31CAFFA0EB47}"/>
              </a:ext>
            </a:extLst>
          </p:cNvPr>
          <p:cNvSpPr txBox="1"/>
          <p:nvPr/>
        </p:nvSpPr>
        <p:spPr>
          <a:xfrm>
            <a:off x="1404976" y="2196371"/>
            <a:ext cx="6005371" cy="383061"/>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altLang="en-US" b="1" kern="100" dirty="0">
                <a:ea typeface="AR丸ゴシック体M"/>
                <a:cs typeface="Times New Roman"/>
              </a:rPr>
              <a:t>各種解析　（有限要素法　等）</a:t>
            </a:r>
            <a:endParaRPr lang="ja-JP" sz="1050" kern="100" dirty="0">
              <a:ea typeface="ＭＳ 明朝"/>
              <a:cs typeface="Times New Roman"/>
            </a:endParaRPr>
          </a:p>
        </p:txBody>
      </p:sp>
      <p:sp>
        <p:nvSpPr>
          <p:cNvPr id="19" name="テキスト ボックス 17">
            <a:extLst>
              <a:ext uri="{FF2B5EF4-FFF2-40B4-BE49-F238E27FC236}">
                <a16:creationId xmlns:a16="http://schemas.microsoft.com/office/drawing/2014/main" id="{A1E8B435-B596-48C6-97E7-3C85ACDA55FA}"/>
              </a:ext>
            </a:extLst>
          </p:cNvPr>
          <p:cNvSpPr txBox="1"/>
          <p:nvPr/>
        </p:nvSpPr>
        <p:spPr>
          <a:xfrm>
            <a:off x="784976" y="1714147"/>
            <a:ext cx="6654771" cy="375614"/>
          </a:xfrm>
          <a:prstGeom prst="rect">
            <a:avLst/>
          </a:prstGeom>
          <a:solidFill>
            <a:srgbClr val="FF0000"/>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altLang="en-US" b="1" kern="100" dirty="0">
                <a:latin typeface="HG丸ｺﾞｼｯｸM-PRO" panose="020F0600000000000000" pitchFamily="50" charset="-128"/>
                <a:ea typeface="HG丸ｺﾞｼｯｸM-PRO" panose="020F0600000000000000" pitchFamily="50" charset="-128"/>
                <a:cs typeface="Times New Roman"/>
              </a:rPr>
              <a:t>構造物標準化</a:t>
            </a:r>
            <a:r>
              <a:rPr lang="en-US" altLang="ja-JP" b="1" kern="100" dirty="0">
                <a:latin typeface="HG丸ｺﾞｼｯｸM-PRO" panose="020F0600000000000000" pitchFamily="50" charset="-128"/>
                <a:ea typeface="HG丸ｺﾞｼｯｸM-PRO" panose="020F0600000000000000" pitchFamily="50" charset="-128"/>
                <a:cs typeface="Times New Roman"/>
              </a:rPr>
              <a:t>/</a:t>
            </a:r>
            <a:r>
              <a:rPr lang="ja-JP" altLang="en-US" b="1" kern="100" dirty="0">
                <a:latin typeface="HG丸ｺﾞｼｯｸM-PRO" panose="020F0600000000000000" pitchFamily="50" charset="-128"/>
                <a:ea typeface="HG丸ｺﾞｼｯｸM-PRO" panose="020F0600000000000000" pitchFamily="50" charset="-128"/>
                <a:cs typeface="Times New Roman"/>
              </a:rPr>
              <a:t>構造物省力化</a:t>
            </a:r>
            <a:r>
              <a:rPr lang="en-US" altLang="ja-JP" b="1" kern="100" dirty="0">
                <a:latin typeface="HG丸ｺﾞｼｯｸM-PRO" panose="020F0600000000000000" pitchFamily="50" charset="-128"/>
                <a:ea typeface="HG丸ｺﾞｼｯｸM-PRO" panose="020F0600000000000000" pitchFamily="50" charset="-128"/>
                <a:cs typeface="Times New Roman"/>
              </a:rPr>
              <a:t>/</a:t>
            </a:r>
            <a:r>
              <a:rPr lang="ja-JP" altLang="en-US" b="1" kern="100" dirty="0">
                <a:latin typeface="HG丸ｺﾞｼｯｸM-PRO" panose="020F0600000000000000" pitchFamily="50" charset="-128"/>
                <a:ea typeface="HG丸ｺﾞｼｯｸM-PRO" panose="020F0600000000000000" pitchFamily="50" charset="-128"/>
                <a:cs typeface="Times New Roman"/>
              </a:rPr>
              <a:t>コスト縮減</a:t>
            </a:r>
            <a:endParaRPr lang="ja-JP" b="1" kern="100" dirty="0">
              <a:latin typeface="HG丸ｺﾞｼｯｸM-PRO" panose="020F0600000000000000" pitchFamily="50" charset="-128"/>
              <a:ea typeface="HG丸ｺﾞｼｯｸM-PRO" panose="020F0600000000000000" pitchFamily="50" charset="-128"/>
              <a:cs typeface="Times New Roman"/>
            </a:endParaRPr>
          </a:p>
        </p:txBody>
      </p:sp>
      <p:sp>
        <p:nvSpPr>
          <p:cNvPr id="25" name="テキスト ボックス 22">
            <a:extLst>
              <a:ext uri="{FF2B5EF4-FFF2-40B4-BE49-F238E27FC236}">
                <a16:creationId xmlns:a16="http://schemas.microsoft.com/office/drawing/2014/main" id="{19E44597-0589-4639-90C8-E973B946E76A}"/>
              </a:ext>
            </a:extLst>
          </p:cNvPr>
          <p:cNvSpPr txBox="1"/>
          <p:nvPr/>
        </p:nvSpPr>
        <p:spPr>
          <a:xfrm>
            <a:off x="3086100" y="3289988"/>
            <a:ext cx="1644650" cy="514350"/>
          </a:xfrm>
          <a:prstGeom prst="rect">
            <a:avLst/>
          </a:prstGeom>
          <a:solidFill>
            <a:schemeClr val="accent3">
              <a:lumMod val="40000"/>
              <a:lumOff val="60000"/>
            </a:schemeClr>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sz="1600" b="1" kern="100" dirty="0">
                <a:ea typeface="AR丸ゴシック体M"/>
                <a:cs typeface="Times New Roman"/>
              </a:rPr>
              <a:t>技術審査証明</a:t>
            </a:r>
            <a:endParaRPr lang="en-US" altLang="ja-JP" sz="1600" b="1" kern="100" dirty="0">
              <a:ea typeface="AR丸ゴシック体M"/>
              <a:cs typeface="Times New Roman"/>
            </a:endParaRPr>
          </a:p>
          <a:p>
            <a:pPr algn="just">
              <a:spcAft>
                <a:spcPts val="0"/>
              </a:spcAft>
              <a:defRPr/>
            </a:pPr>
            <a:r>
              <a:rPr lang="ja-JP" altLang="en-US" sz="1200" kern="100" dirty="0">
                <a:ea typeface="ＭＳ 明朝"/>
                <a:cs typeface="Times New Roman"/>
              </a:rPr>
              <a:t>橋梁仮組立システム</a:t>
            </a:r>
            <a:endParaRPr lang="ja-JP" sz="1200" kern="100" dirty="0">
              <a:ea typeface="ＭＳ 明朝"/>
              <a:cs typeface="Times New Roman"/>
            </a:endParaRPr>
          </a:p>
        </p:txBody>
      </p:sp>
      <p:sp>
        <p:nvSpPr>
          <p:cNvPr id="4120" name="Rectangle 22">
            <a:extLst>
              <a:ext uri="{FF2B5EF4-FFF2-40B4-BE49-F238E27FC236}">
                <a16:creationId xmlns:a16="http://schemas.microsoft.com/office/drawing/2014/main" id="{281FF4C3-FCAF-4AF6-8BD9-523EA360C73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lgn="l"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lgn="l"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endParaRPr lang="ja-JP" altLang="en-US" sz="1800">
              <a:latin typeface="Arial" panose="020B0604020202020204" pitchFamily="34" charset="0"/>
            </a:endParaRPr>
          </a:p>
        </p:txBody>
      </p:sp>
      <p:sp>
        <p:nvSpPr>
          <p:cNvPr id="4121" name="Rectangle 43">
            <a:extLst>
              <a:ext uri="{FF2B5EF4-FFF2-40B4-BE49-F238E27FC236}">
                <a16:creationId xmlns:a16="http://schemas.microsoft.com/office/drawing/2014/main" id="{AFE913D1-A62E-4A08-9B13-054B103654EC}"/>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lgn="l"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lgn="l"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lgn="l"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ja-JP" sz="1800">
              <a:latin typeface="Arial" panose="020B0604020202020204" pitchFamily="34" charset="0"/>
            </a:endParaRPr>
          </a:p>
        </p:txBody>
      </p:sp>
      <p:sp>
        <p:nvSpPr>
          <p:cNvPr id="26" name="テキスト ボックス 8">
            <a:extLst>
              <a:ext uri="{FF2B5EF4-FFF2-40B4-BE49-F238E27FC236}">
                <a16:creationId xmlns:a16="http://schemas.microsoft.com/office/drawing/2014/main" id="{00500CFA-0239-4279-9889-5814DA72DD7A}"/>
              </a:ext>
            </a:extLst>
          </p:cNvPr>
          <p:cNvSpPr txBox="1"/>
          <p:nvPr/>
        </p:nvSpPr>
        <p:spPr>
          <a:xfrm>
            <a:off x="8362809" y="819238"/>
            <a:ext cx="564151" cy="5048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wrap="none"/>
          <a:lstStyle/>
          <a:p>
            <a:pPr algn="just">
              <a:spcAft>
                <a:spcPts val="0"/>
              </a:spcAft>
              <a:defRPr/>
            </a:pPr>
            <a:r>
              <a:rPr lang="ja-JP" altLang="en-US" sz="1050" b="1" kern="100" dirty="0">
                <a:latin typeface="+mj-ea"/>
                <a:ea typeface="+mj-ea"/>
                <a:cs typeface="Times New Roman"/>
              </a:rPr>
              <a:t>富山市</a:t>
            </a:r>
            <a:endParaRPr lang="en-US" altLang="ja-JP" sz="1050" b="1" kern="100" dirty="0">
              <a:latin typeface="+mj-ea"/>
              <a:ea typeface="+mj-ea"/>
              <a:cs typeface="Times New Roman"/>
            </a:endParaRPr>
          </a:p>
          <a:p>
            <a:pPr algn="just">
              <a:spcAft>
                <a:spcPts val="0"/>
              </a:spcAft>
              <a:defRPr/>
            </a:pPr>
            <a:endParaRPr lang="ja-JP" sz="1050" b="1" kern="100" dirty="0">
              <a:ea typeface="ＭＳ 明朝"/>
              <a:cs typeface="Times New Roman"/>
            </a:endParaRPr>
          </a:p>
        </p:txBody>
      </p:sp>
      <p:sp>
        <p:nvSpPr>
          <p:cNvPr id="27" name="テキスト ボックス 15">
            <a:extLst>
              <a:ext uri="{FF2B5EF4-FFF2-40B4-BE49-F238E27FC236}">
                <a16:creationId xmlns:a16="http://schemas.microsoft.com/office/drawing/2014/main" id="{4DC81E5F-9C4F-42E5-952F-88FCF02E262B}"/>
              </a:ext>
            </a:extLst>
          </p:cNvPr>
          <p:cNvSpPr txBox="1"/>
          <p:nvPr/>
        </p:nvSpPr>
        <p:spPr>
          <a:xfrm>
            <a:off x="3086100" y="3902391"/>
            <a:ext cx="2437109" cy="594890"/>
          </a:xfrm>
          <a:prstGeom prst="rect">
            <a:avLst/>
          </a:prstGeom>
          <a:solidFill>
            <a:srgbClr val="92D050"/>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en-US" altLang="ja-JP" sz="2000" b="1" kern="100" dirty="0">
                <a:ea typeface="ＭＳ 明朝"/>
                <a:cs typeface="Times New Roman"/>
              </a:rPr>
              <a:t>AI</a:t>
            </a:r>
            <a:r>
              <a:rPr lang="ja-JP" altLang="en-US" sz="2000" b="1" kern="100" dirty="0">
                <a:ea typeface="ＭＳ 明朝"/>
                <a:cs typeface="Times New Roman"/>
              </a:rPr>
              <a:t>（ｴｷｽﾊﾟｰﾄｼｽﾃﾑ）</a:t>
            </a:r>
            <a:endParaRPr lang="en-US" altLang="ja-JP" sz="2000" b="1" kern="100" dirty="0">
              <a:ea typeface="ＭＳ 明朝"/>
              <a:cs typeface="Times New Roman"/>
            </a:endParaRPr>
          </a:p>
          <a:p>
            <a:pPr algn="just">
              <a:spcAft>
                <a:spcPts val="0"/>
              </a:spcAft>
              <a:defRPr/>
            </a:pPr>
            <a:r>
              <a:rPr lang="ja-JP" altLang="en-US" sz="1200" b="1" kern="100" dirty="0">
                <a:ea typeface="ＭＳ 明朝"/>
                <a:cs typeface="Times New Roman"/>
              </a:rPr>
              <a:t>橋梁形式選定</a:t>
            </a:r>
            <a:endParaRPr lang="ja-JP" sz="1200" b="1" kern="100" dirty="0">
              <a:ea typeface="ＭＳ 明朝"/>
              <a:cs typeface="Times New Roman"/>
            </a:endParaRPr>
          </a:p>
        </p:txBody>
      </p:sp>
      <p:sp>
        <p:nvSpPr>
          <p:cNvPr id="28" name="テキスト ボックス 15">
            <a:extLst>
              <a:ext uri="{FF2B5EF4-FFF2-40B4-BE49-F238E27FC236}">
                <a16:creationId xmlns:a16="http://schemas.microsoft.com/office/drawing/2014/main" id="{F29D4C33-9193-4C72-9826-E486147266E0}"/>
              </a:ext>
            </a:extLst>
          </p:cNvPr>
          <p:cNvSpPr txBox="1"/>
          <p:nvPr/>
        </p:nvSpPr>
        <p:spPr>
          <a:xfrm>
            <a:off x="2675370" y="4588274"/>
            <a:ext cx="2090305" cy="495300"/>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en-US" altLang="ja-JP" b="1" kern="100" dirty="0">
                <a:ea typeface="AR丸ゴシック体M"/>
                <a:cs typeface="Times New Roman"/>
              </a:rPr>
              <a:t>3D</a:t>
            </a:r>
            <a:r>
              <a:rPr lang="ja-JP" altLang="en-US" b="1" kern="100" dirty="0">
                <a:ea typeface="AR丸ゴシック体M"/>
                <a:cs typeface="Times New Roman"/>
              </a:rPr>
              <a:t>　</a:t>
            </a:r>
            <a:r>
              <a:rPr lang="en-US" altLang="ja-JP" b="1" kern="100" dirty="0">
                <a:ea typeface="AR丸ゴシック体M"/>
                <a:cs typeface="Times New Roman"/>
              </a:rPr>
              <a:t>CAD</a:t>
            </a:r>
            <a:endParaRPr lang="ja-JP" sz="1050" kern="100" dirty="0">
              <a:ea typeface="ＭＳ 明朝"/>
              <a:cs typeface="Times New Roman"/>
            </a:endParaRPr>
          </a:p>
        </p:txBody>
      </p:sp>
      <p:sp>
        <p:nvSpPr>
          <p:cNvPr id="29" name="テキスト ボックス 15">
            <a:extLst>
              <a:ext uri="{FF2B5EF4-FFF2-40B4-BE49-F238E27FC236}">
                <a16:creationId xmlns:a16="http://schemas.microsoft.com/office/drawing/2014/main" id="{868B27EF-27E7-4C4C-9B87-AA5D462831E2}"/>
              </a:ext>
            </a:extLst>
          </p:cNvPr>
          <p:cNvSpPr txBox="1"/>
          <p:nvPr/>
        </p:nvSpPr>
        <p:spPr>
          <a:xfrm>
            <a:off x="7748652" y="4715150"/>
            <a:ext cx="1273080" cy="495300"/>
          </a:xfrm>
          <a:prstGeom prst="rect">
            <a:avLst/>
          </a:prstGeom>
          <a:solidFill>
            <a:srgbClr val="92D050"/>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en-US" altLang="ja-JP" b="1" kern="100" dirty="0">
                <a:ea typeface="AR丸ゴシック体M"/>
                <a:cs typeface="Times New Roman"/>
              </a:rPr>
              <a:t>BIM/CIM</a:t>
            </a:r>
            <a:endParaRPr lang="ja-JP" sz="1050" kern="100" dirty="0">
              <a:ea typeface="ＭＳ 明朝"/>
              <a:cs typeface="Times New Roman"/>
            </a:endParaRPr>
          </a:p>
        </p:txBody>
      </p:sp>
      <p:sp>
        <p:nvSpPr>
          <p:cNvPr id="30" name="テキスト ボックス 15">
            <a:extLst>
              <a:ext uri="{FF2B5EF4-FFF2-40B4-BE49-F238E27FC236}">
                <a16:creationId xmlns:a16="http://schemas.microsoft.com/office/drawing/2014/main" id="{0BCF3CBC-FE39-4A5A-BF77-2469293D9E59}"/>
              </a:ext>
            </a:extLst>
          </p:cNvPr>
          <p:cNvSpPr txBox="1"/>
          <p:nvPr/>
        </p:nvSpPr>
        <p:spPr>
          <a:xfrm>
            <a:off x="7824989" y="3269512"/>
            <a:ext cx="1187020" cy="1237088"/>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en-US" altLang="ja-JP" sz="2000" b="1" kern="100" dirty="0">
                <a:ea typeface="ＭＳ 明朝"/>
                <a:cs typeface="Times New Roman"/>
              </a:rPr>
              <a:t>AI</a:t>
            </a:r>
            <a:r>
              <a:rPr lang="ja-JP" altLang="en-US" sz="2000" b="1" kern="100" dirty="0">
                <a:ea typeface="ＭＳ 明朝"/>
                <a:cs typeface="Times New Roman"/>
              </a:rPr>
              <a:t>（ﾃﾞｰﾌﾟﾗｰﾆﾝｸﾞ）</a:t>
            </a:r>
            <a:endParaRPr lang="en-US" altLang="ja-JP" sz="2000" b="1" kern="100" dirty="0">
              <a:ea typeface="ＭＳ 明朝"/>
              <a:cs typeface="Times New Roman"/>
            </a:endParaRPr>
          </a:p>
          <a:p>
            <a:pPr algn="just">
              <a:spcAft>
                <a:spcPts val="0"/>
              </a:spcAft>
              <a:defRPr/>
            </a:pPr>
            <a:r>
              <a:rPr lang="ja-JP" altLang="en-US" sz="1200" b="1" kern="100" dirty="0">
                <a:ea typeface="ＭＳ 明朝"/>
                <a:cs typeface="Times New Roman"/>
              </a:rPr>
              <a:t>床版診断</a:t>
            </a:r>
            <a:endParaRPr lang="ja-JP" sz="1200" b="1" kern="100" dirty="0">
              <a:ea typeface="ＭＳ 明朝"/>
              <a:cs typeface="Times New Roman"/>
            </a:endParaRPr>
          </a:p>
        </p:txBody>
      </p:sp>
      <p:sp>
        <p:nvSpPr>
          <p:cNvPr id="31" name="テキスト ボックス 15">
            <a:extLst>
              <a:ext uri="{FF2B5EF4-FFF2-40B4-BE49-F238E27FC236}">
                <a16:creationId xmlns:a16="http://schemas.microsoft.com/office/drawing/2014/main" id="{32C37474-A017-420E-B7C0-DA2BED3126BB}"/>
              </a:ext>
            </a:extLst>
          </p:cNvPr>
          <p:cNvSpPr txBox="1"/>
          <p:nvPr/>
        </p:nvSpPr>
        <p:spPr>
          <a:xfrm>
            <a:off x="3731774" y="5133346"/>
            <a:ext cx="3792554" cy="327229"/>
          </a:xfrm>
          <a:prstGeom prst="rect">
            <a:avLst/>
          </a:prstGeom>
          <a:solidFill>
            <a:schemeClr val="accent5">
              <a:lumMod val="40000"/>
              <a:lumOff val="60000"/>
            </a:schemeClr>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altLang="en-US" b="1" kern="100" dirty="0">
                <a:ea typeface="AR丸ゴシック体M"/>
                <a:cs typeface="Times New Roman"/>
              </a:rPr>
              <a:t>ﾅﾋﾞｹﾞｰｼｮﾝｼｽﾃﾑ、</a:t>
            </a:r>
            <a:r>
              <a:rPr lang="en-US" altLang="ja-JP" b="1" kern="100" dirty="0">
                <a:ea typeface="AR丸ゴシック体M"/>
                <a:cs typeface="Times New Roman"/>
              </a:rPr>
              <a:t>ETC</a:t>
            </a:r>
            <a:r>
              <a:rPr lang="ja-JP" altLang="en-US" b="1" kern="100" dirty="0">
                <a:ea typeface="AR丸ゴシック体M"/>
                <a:cs typeface="Times New Roman"/>
              </a:rPr>
              <a:t>、</a:t>
            </a:r>
            <a:r>
              <a:rPr lang="en-US" altLang="ja-JP" b="1" kern="100" dirty="0">
                <a:ea typeface="AR丸ゴシック体M"/>
                <a:cs typeface="Times New Roman"/>
              </a:rPr>
              <a:t>BICS</a:t>
            </a:r>
            <a:r>
              <a:rPr lang="ja-JP" altLang="en-US" b="1" kern="100" dirty="0">
                <a:ea typeface="AR丸ゴシック体M"/>
                <a:cs typeface="Times New Roman"/>
              </a:rPr>
              <a:t>　等</a:t>
            </a:r>
            <a:endParaRPr lang="ja-JP" sz="1050" kern="100" dirty="0">
              <a:ea typeface="ＭＳ 明朝"/>
              <a:cs typeface="Times New Roman"/>
            </a:endParaRPr>
          </a:p>
        </p:txBody>
      </p:sp>
      <p:sp>
        <p:nvSpPr>
          <p:cNvPr id="2" name="テキスト ボックス 1">
            <a:extLst>
              <a:ext uri="{FF2B5EF4-FFF2-40B4-BE49-F238E27FC236}">
                <a16:creationId xmlns:a16="http://schemas.microsoft.com/office/drawing/2014/main" id="{E1ADF6F7-3053-4173-B4CE-7D0F1BBB8747}"/>
              </a:ext>
            </a:extLst>
          </p:cNvPr>
          <p:cNvSpPr txBox="1"/>
          <p:nvPr/>
        </p:nvSpPr>
        <p:spPr>
          <a:xfrm>
            <a:off x="200025" y="5973160"/>
            <a:ext cx="5017720" cy="646331"/>
          </a:xfrm>
          <a:prstGeom prst="rect">
            <a:avLst/>
          </a:prstGeom>
          <a:noFill/>
        </p:spPr>
        <p:txBody>
          <a:bodyPr wrap="none" rtlCol="0">
            <a:spAutoFit/>
          </a:bodyPr>
          <a:lstStyle/>
          <a:p>
            <a:r>
              <a:rPr kumimoji="1" lang="ja-JP" altLang="en-US" sz="3600" dirty="0">
                <a:latin typeface="HGP創英角ﾎﾟｯﾌﾟ体" panose="040B0A00000000000000" pitchFamily="50" charset="-128"/>
                <a:ea typeface="HGP創英角ﾎﾟｯﾌﾟ体" panose="040B0A00000000000000" pitchFamily="50" charset="-128"/>
              </a:rPr>
              <a:t>植野のシステム系の経歴</a:t>
            </a:r>
          </a:p>
        </p:txBody>
      </p:sp>
      <p:sp>
        <p:nvSpPr>
          <p:cNvPr id="23" name="テキスト ボックス 15">
            <a:extLst>
              <a:ext uri="{FF2B5EF4-FFF2-40B4-BE49-F238E27FC236}">
                <a16:creationId xmlns:a16="http://schemas.microsoft.com/office/drawing/2014/main" id="{441DE26C-B7F4-4CB4-A977-F3DD1E941868}"/>
              </a:ext>
            </a:extLst>
          </p:cNvPr>
          <p:cNvSpPr txBox="1"/>
          <p:nvPr/>
        </p:nvSpPr>
        <p:spPr>
          <a:xfrm>
            <a:off x="6516216" y="5567185"/>
            <a:ext cx="2505516" cy="495300"/>
          </a:xfrm>
          <a:prstGeom prst="rect">
            <a:avLst/>
          </a:prstGeom>
          <a:solidFill>
            <a:srgbClr val="92D050"/>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altLang="en-US" sz="2000" b="1" kern="100" dirty="0">
                <a:latin typeface="ＭＳ Ｐゴシック" panose="020B0600070205080204" pitchFamily="50" charset="-128"/>
                <a:ea typeface="ＭＳ Ｐゴシック" panose="020B0600070205080204" pitchFamily="50" charset="-128"/>
                <a:cs typeface="Times New Roman"/>
              </a:rPr>
              <a:t>モニタリングシステム</a:t>
            </a:r>
            <a:endParaRPr lang="ja-JP" sz="2000" b="1" kern="100" dirty="0">
              <a:latin typeface="ＭＳ Ｐゴシック" panose="020B0600070205080204" pitchFamily="50" charset="-128"/>
              <a:ea typeface="ＭＳ Ｐゴシック" panose="020B0600070205080204" pitchFamily="50" charset="-128"/>
              <a:cs typeface="Times New Roman"/>
            </a:endParaRPr>
          </a:p>
        </p:txBody>
      </p:sp>
      <p:sp>
        <p:nvSpPr>
          <p:cNvPr id="3" name="四角形: 角を丸くする 2">
            <a:extLst>
              <a:ext uri="{FF2B5EF4-FFF2-40B4-BE49-F238E27FC236}">
                <a16:creationId xmlns:a16="http://schemas.microsoft.com/office/drawing/2014/main" id="{9716B60B-556B-4323-8915-A75AB75511E5}"/>
              </a:ext>
            </a:extLst>
          </p:cNvPr>
          <p:cNvSpPr/>
          <p:nvPr/>
        </p:nvSpPr>
        <p:spPr>
          <a:xfrm>
            <a:off x="275780" y="3329226"/>
            <a:ext cx="2258392" cy="144127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HGP創英角ﾎﾟｯﾌﾟ体" panose="040B0A00000000000000" pitchFamily="50" charset="-128"/>
                <a:ea typeface="HGP創英角ﾎﾟｯﾌﾟ体" panose="040B0A00000000000000" pitchFamily="50" charset="-128"/>
              </a:rPr>
              <a:t>システム開発は、</a:t>
            </a:r>
            <a:endParaRPr kumimoji="1" lang="en-US" altLang="ja-JP" b="1" dirty="0">
              <a:solidFill>
                <a:schemeClr val="tx1"/>
              </a:solidFill>
              <a:latin typeface="HGP創英角ﾎﾟｯﾌﾟ体" panose="040B0A00000000000000" pitchFamily="50" charset="-128"/>
              <a:ea typeface="HGP創英角ﾎﾟｯﾌﾟ体" panose="040B0A00000000000000" pitchFamily="50" charset="-128"/>
            </a:endParaRPr>
          </a:p>
          <a:p>
            <a:pPr algn="ctr"/>
            <a:r>
              <a:rPr lang="ja-JP" altLang="en-US" b="1" dirty="0">
                <a:solidFill>
                  <a:schemeClr val="tx1"/>
                </a:solidFill>
                <a:latin typeface="HGP創英角ﾎﾟｯﾌﾟ体" panose="040B0A00000000000000" pitchFamily="50" charset="-128"/>
                <a:ea typeface="HGP創英角ﾎﾟｯﾌﾟ体" panose="040B0A00000000000000" pitchFamily="50" charset="-128"/>
              </a:rPr>
              <a:t>合間に</a:t>
            </a:r>
            <a:endParaRPr lang="en-US" altLang="ja-JP" b="1" dirty="0">
              <a:solidFill>
                <a:schemeClr val="tx1"/>
              </a:solidFill>
              <a:latin typeface="HGP創英角ﾎﾟｯﾌﾟ体" panose="040B0A00000000000000" pitchFamily="50" charset="-128"/>
              <a:ea typeface="HGP創英角ﾎﾟｯﾌﾟ体" panose="040B0A00000000000000" pitchFamily="50" charset="-128"/>
            </a:endParaRPr>
          </a:p>
          <a:p>
            <a:pPr algn="ctr"/>
            <a:r>
              <a:rPr kumimoji="1" lang="ja-JP" altLang="en-US" b="1" dirty="0">
                <a:solidFill>
                  <a:schemeClr val="tx1"/>
                </a:solidFill>
                <a:latin typeface="HGP創英角ﾎﾟｯﾌﾟ体" panose="040B0A00000000000000" pitchFamily="50" charset="-128"/>
                <a:ea typeface="HGP創英角ﾎﾟｯﾌﾟ体" panose="040B0A00000000000000" pitchFamily="50" charset="-128"/>
              </a:rPr>
              <a:t>自分の“道具”を整えるため</a:t>
            </a:r>
          </a:p>
        </p:txBody>
      </p:sp>
      <p:sp>
        <p:nvSpPr>
          <p:cNvPr id="32" name="テキスト ボックス 14">
            <a:extLst>
              <a:ext uri="{FF2B5EF4-FFF2-40B4-BE49-F238E27FC236}">
                <a16:creationId xmlns:a16="http://schemas.microsoft.com/office/drawing/2014/main" id="{84652298-570E-45C6-885B-22CED5EE26E4}"/>
              </a:ext>
            </a:extLst>
          </p:cNvPr>
          <p:cNvSpPr txBox="1"/>
          <p:nvPr/>
        </p:nvSpPr>
        <p:spPr>
          <a:xfrm>
            <a:off x="214077" y="1406520"/>
            <a:ext cx="8679097" cy="298003"/>
          </a:xfrm>
          <a:prstGeom prst="rect">
            <a:avLst/>
          </a:prstGeom>
          <a:solidFill>
            <a:schemeClr val="accent6">
              <a:lumMod val="40000"/>
              <a:lumOff val="60000"/>
            </a:schemeClr>
          </a:solidFill>
          <a:ln/>
        </p:spPr>
        <p:style>
          <a:lnRef idx="2">
            <a:schemeClr val="dk1"/>
          </a:lnRef>
          <a:fillRef idx="1">
            <a:schemeClr val="lt1"/>
          </a:fillRef>
          <a:effectRef idx="0">
            <a:schemeClr val="dk1"/>
          </a:effectRef>
          <a:fontRef idx="minor">
            <a:schemeClr val="dk1"/>
          </a:fontRef>
        </p:style>
        <p:txBody>
          <a:bodyPr/>
          <a:lstStyle/>
          <a:p>
            <a:pPr algn="just">
              <a:spcAft>
                <a:spcPts val="0"/>
              </a:spcAft>
              <a:defRPr/>
            </a:pPr>
            <a:r>
              <a:rPr lang="ja-JP" sz="1600" b="1" kern="100" dirty="0">
                <a:ea typeface="AR丸ゴシック体M"/>
                <a:cs typeface="Times New Roman"/>
              </a:rPr>
              <a:t>橋梁</a:t>
            </a:r>
            <a:r>
              <a:rPr lang="ja-JP" altLang="en-US" sz="1600" b="1" kern="100" dirty="0">
                <a:ea typeface="AR丸ゴシック体M"/>
                <a:cs typeface="Times New Roman"/>
              </a:rPr>
              <a:t>等　データベースシステム</a:t>
            </a:r>
            <a:endParaRPr lang="ja-JP" sz="1600" kern="100" dirty="0">
              <a:ea typeface="ＭＳ 明朝"/>
              <a:cs typeface="Times New Roman"/>
            </a:endParaRPr>
          </a:p>
        </p:txBody>
      </p:sp>
    </p:spTree>
    <p:extLst>
      <p:ext uri="{BB962C8B-B14F-4D97-AF65-F5344CB8AC3E}">
        <p14:creationId xmlns:p14="http://schemas.microsoft.com/office/powerpoint/2010/main" val="3668472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2400"/>
            <a:ext cx="8229600" cy="540296"/>
          </a:xfrm>
        </p:spPr>
        <p:txBody>
          <a:bodyPr>
            <a:normAutofit fontScale="90000"/>
          </a:bodyPr>
          <a:lstStyle/>
          <a:p>
            <a:r>
              <a:rPr kumimoji="1" lang="ja-JP" altLang="en-US" b="1" dirty="0"/>
              <a:t>新技術導入のポイントの本音</a:t>
            </a:r>
          </a:p>
        </p:txBody>
      </p:sp>
      <p:sp>
        <p:nvSpPr>
          <p:cNvPr id="4" name="テキスト ボックス 3"/>
          <p:cNvSpPr txBox="1"/>
          <p:nvPr/>
        </p:nvSpPr>
        <p:spPr>
          <a:xfrm>
            <a:off x="179512" y="764704"/>
            <a:ext cx="8784976" cy="4524315"/>
          </a:xfrm>
          <a:prstGeom prst="rect">
            <a:avLst/>
          </a:prstGeom>
          <a:noFill/>
        </p:spPr>
        <p:txBody>
          <a:bodyPr wrap="square" rtlCol="0">
            <a:spAutoFit/>
          </a:bodyPr>
          <a:lstStyle/>
          <a:p>
            <a:r>
              <a:rPr lang="ja-JP" altLang="en-US" sz="2400" b="1" u="sng" dirty="0"/>
              <a:t>開発者（</a:t>
            </a:r>
            <a:r>
              <a:rPr kumimoji="1" lang="ja-JP" altLang="en-US" sz="2400" b="1" u="sng" dirty="0"/>
              <a:t>民側）の課題</a:t>
            </a:r>
            <a:endParaRPr kumimoji="1" lang="en-US" altLang="ja-JP" sz="2400" b="1" u="sng" dirty="0"/>
          </a:p>
          <a:p>
            <a:r>
              <a:rPr kumimoji="1" lang="ja-JP" altLang="en-US" sz="2400" dirty="0"/>
              <a:t>・実装のための実証。ニーズの把握ができていない</a:t>
            </a:r>
            <a:endParaRPr kumimoji="1" lang="en-US" altLang="ja-JP" sz="2400" dirty="0"/>
          </a:p>
          <a:p>
            <a:endParaRPr lang="en-US" altLang="ja-JP" sz="2400" dirty="0"/>
          </a:p>
          <a:p>
            <a:r>
              <a:rPr lang="ja-JP" altLang="en-US" sz="2400" dirty="0"/>
              <a:t>・そもそも、実行するのは役所（官）</a:t>
            </a:r>
            <a:endParaRPr lang="en-US" altLang="ja-JP" sz="2400" dirty="0"/>
          </a:p>
          <a:p>
            <a:r>
              <a:rPr lang="ja-JP" altLang="en-US" sz="2400" dirty="0"/>
              <a:t>　　大学やコンサルに相談しても実行はされない！</a:t>
            </a:r>
            <a:endParaRPr lang="en-US" altLang="ja-JP" sz="2400" dirty="0"/>
          </a:p>
          <a:p>
            <a:r>
              <a:rPr lang="ja-JP" altLang="en-US" sz="2400" dirty="0"/>
              <a:t>　　　⇐これを忘れてる。わかっていない。</a:t>
            </a:r>
            <a:endParaRPr lang="en-US" altLang="ja-JP" sz="2400" dirty="0"/>
          </a:p>
          <a:p>
            <a:endParaRPr lang="en-US" altLang="ja-JP" sz="2400" dirty="0"/>
          </a:p>
          <a:p>
            <a:r>
              <a:rPr lang="ja-JP" altLang="en-US" sz="2400" dirty="0"/>
              <a:t>・言葉が通じない、温度差（官　⇔　民）理解する力</a:t>
            </a:r>
            <a:endParaRPr lang="en-US" altLang="ja-JP" sz="2400" dirty="0"/>
          </a:p>
          <a:p>
            <a:endParaRPr lang="en-US" altLang="ja-JP" sz="2400" dirty="0"/>
          </a:p>
          <a:p>
            <a:r>
              <a:rPr lang="ja-JP" altLang="en-US" sz="2400" b="1" u="sng" dirty="0"/>
              <a:t>実施者（官側）の課題</a:t>
            </a:r>
            <a:endParaRPr lang="en-US" altLang="ja-JP" sz="2400" b="1" u="sng" dirty="0"/>
          </a:p>
          <a:p>
            <a:r>
              <a:rPr kumimoji="1" lang="ja-JP" altLang="en-US" sz="2400" dirty="0"/>
              <a:t>・</a:t>
            </a:r>
            <a:r>
              <a:rPr lang="ja-JP" altLang="en-US" sz="2400" dirty="0"/>
              <a:t>変わったことはしたくない。（評価を恐れる）⇒保身</a:t>
            </a:r>
            <a:endParaRPr kumimoji="1" lang="en-US" altLang="ja-JP" sz="2400" dirty="0"/>
          </a:p>
          <a:p>
            <a:r>
              <a:rPr lang="ja-JP" altLang="en-US" sz="2400" dirty="0"/>
              <a:t>　　挑戦心、度量、</a:t>
            </a:r>
            <a:r>
              <a:rPr kumimoji="1" lang="ja-JP" altLang="en-US" sz="2400" dirty="0"/>
              <a:t>胆力（やってみる、失敗を恐れない）</a:t>
            </a:r>
          </a:p>
        </p:txBody>
      </p:sp>
      <p:sp>
        <p:nvSpPr>
          <p:cNvPr id="3" name="テキスト ボックス 2">
            <a:extLst>
              <a:ext uri="{FF2B5EF4-FFF2-40B4-BE49-F238E27FC236}">
                <a16:creationId xmlns:a16="http://schemas.microsoft.com/office/drawing/2014/main" id="{2A677CD3-1C13-4422-BE4E-64AEC455462E}"/>
              </a:ext>
            </a:extLst>
          </p:cNvPr>
          <p:cNvSpPr txBox="1"/>
          <p:nvPr/>
        </p:nvSpPr>
        <p:spPr>
          <a:xfrm>
            <a:off x="734888" y="6021288"/>
            <a:ext cx="6186309" cy="369332"/>
          </a:xfrm>
          <a:prstGeom prst="rect">
            <a:avLst/>
          </a:prstGeom>
          <a:noFill/>
        </p:spPr>
        <p:txBody>
          <a:bodyPr wrap="none" rtlCol="0">
            <a:spAutoFit/>
          </a:bodyPr>
          <a:lstStyle/>
          <a:p>
            <a:r>
              <a:rPr kumimoji="1" lang="ja-JP" altLang="en-US" b="1" dirty="0"/>
              <a:t>社会は、大きな変革期に来た！やってみることが重要！！</a:t>
            </a:r>
          </a:p>
        </p:txBody>
      </p:sp>
      <p:sp>
        <p:nvSpPr>
          <p:cNvPr id="5" name="スライド番号プレースホルダー 4">
            <a:extLst>
              <a:ext uri="{FF2B5EF4-FFF2-40B4-BE49-F238E27FC236}">
                <a16:creationId xmlns:a16="http://schemas.microsoft.com/office/drawing/2014/main" id="{29DD7196-0587-48C7-A3EE-09B7C1E7007C}"/>
              </a:ext>
            </a:extLst>
          </p:cNvPr>
          <p:cNvSpPr>
            <a:spLocks noGrp="1"/>
          </p:cNvSpPr>
          <p:nvPr>
            <p:ph type="sldNum" sz="quarter" idx="12"/>
          </p:nvPr>
        </p:nvSpPr>
        <p:spPr/>
        <p:txBody>
          <a:bodyPr/>
          <a:lstStyle/>
          <a:p>
            <a:fld id="{7D5A2C38-BF5A-4117-A3B3-4E986D472ED9}" type="slidenum">
              <a:rPr kumimoji="1" lang="ja-JP" altLang="en-US" smtClean="0"/>
              <a:t>40</a:t>
            </a:fld>
            <a:endParaRPr kumimoji="1" lang="ja-JP" altLang="en-US" dirty="0"/>
          </a:p>
        </p:txBody>
      </p:sp>
    </p:spTree>
    <p:extLst>
      <p:ext uri="{BB962C8B-B14F-4D97-AF65-F5344CB8AC3E}">
        <p14:creationId xmlns:p14="http://schemas.microsoft.com/office/powerpoint/2010/main" val="387569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937596D-66DE-46B4-A595-90E628921CD4}"/>
              </a:ext>
            </a:extLst>
          </p:cNvPr>
          <p:cNvSpPr txBox="1"/>
          <p:nvPr/>
        </p:nvSpPr>
        <p:spPr>
          <a:xfrm>
            <a:off x="395536" y="188640"/>
            <a:ext cx="8640960" cy="6863417"/>
          </a:xfrm>
          <a:prstGeom prst="rect">
            <a:avLst/>
          </a:prstGeom>
          <a:noFill/>
        </p:spPr>
        <p:txBody>
          <a:bodyPr wrap="square" rtlCol="0">
            <a:spAutoFit/>
          </a:bodyPr>
          <a:lstStyle/>
          <a:p>
            <a:r>
              <a:rPr kumimoji="1" lang="ja-JP" altLang="en-US" sz="2400" dirty="0"/>
              <a:t>自治体への営業活動の実態</a:t>
            </a:r>
            <a:endParaRPr kumimoji="1" lang="en-US" altLang="ja-JP" sz="2400" dirty="0"/>
          </a:p>
          <a:p>
            <a:endParaRPr lang="en-US" altLang="ja-JP" sz="2000" dirty="0"/>
          </a:p>
          <a:p>
            <a:r>
              <a:rPr lang="ja-JP" altLang="en-US" sz="2400" dirty="0"/>
              <a:t>〇皆さん勉強していない。</a:t>
            </a:r>
            <a:r>
              <a:rPr kumimoji="1" lang="ja-JP" altLang="en-US" sz="2400" dirty="0"/>
              <a:t>　</a:t>
            </a:r>
            <a:endParaRPr kumimoji="1" lang="en-US" altLang="ja-JP" sz="2400" dirty="0"/>
          </a:p>
          <a:p>
            <a:r>
              <a:rPr lang="ja-JP" altLang="en-US" sz="2400" dirty="0"/>
              <a:t>　　公共事業の仕組み。ルール。</a:t>
            </a:r>
            <a:r>
              <a:rPr kumimoji="1" lang="ja-JP" altLang="en-US" sz="2400" dirty="0"/>
              <a:t>実態がわからない。</a:t>
            </a:r>
            <a:endParaRPr kumimoji="1" lang="en-US" altLang="ja-JP" sz="2400" dirty="0"/>
          </a:p>
          <a:p>
            <a:r>
              <a:rPr kumimoji="1" lang="ja-JP" altLang="en-US" sz="2400" dirty="0"/>
              <a:t>　　これは当たり前、経験していないから！入り込めていないから。</a:t>
            </a:r>
            <a:endParaRPr kumimoji="1" lang="en-US" altLang="ja-JP" sz="2400" dirty="0"/>
          </a:p>
          <a:p>
            <a:r>
              <a:rPr kumimoji="1" lang="ja-JP" altLang="en-US" sz="2400" dirty="0"/>
              <a:t>　　大学の先生に相談しても、コンサルに相談しても、無理。</a:t>
            </a:r>
            <a:endParaRPr kumimoji="1" lang="en-US" altLang="ja-JP" sz="2400" dirty="0"/>
          </a:p>
          <a:p>
            <a:endParaRPr lang="en-US" altLang="ja-JP" sz="2400" dirty="0"/>
          </a:p>
          <a:p>
            <a:r>
              <a:rPr kumimoji="1" lang="ja-JP" altLang="en-US" sz="2400" dirty="0"/>
              <a:t>〇役所側は、受け入れる度量が無い。（覚悟）</a:t>
            </a:r>
            <a:endParaRPr kumimoji="1" lang="en-US" altLang="ja-JP" sz="2400" dirty="0"/>
          </a:p>
          <a:p>
            <a:endParaRPr lang="en-US" altLang="ja-JP" sz="2400" dirty="0"/>
          </a:p>
          <a:p>
            <a:r>
              <a:rPr kumimoji="1" lang="ja-JP" altLang="en-US" sz="2400" dirty="0"/>
              <a:t>〇官は、民間の発展を支援するのも役割のはず！</a:t>
            </a:r>
            <a:endParaRPr kumimoji="1" lang="en-US" altLang="ja-JP" sz="2400" dirty="0"/>
          </a:p>
          <a:p>
            <a:endParaRPr lang="en-US" altLang="ja-JP" sz="2400" dirty="0"/>
          </a:p>
          <a:p>
            <a:r>
              <a:rPr kumimoji="1" lang="ja-JP" altLang="en-US" sz="2400" dirty="0"/>
              <a:t>〇お互いに手間をかけずに、うまくやろうとしてもそんな甘くはない！</a:t>
            </a:r>
            <a:endParaRPr kumimoji="1" lang="en-US" altLang="ja-JP" sz="2400" dirty="0"/>
          </a:p>
          <a:p>
            <a:endParaRPr lang="en-US" altLang="ja-JP" sz="2400" dirty="0"/>
          </a:p>
          <a:p>
            <a:r>
              <a:rPr lang="ja-JP" altLang="en-US" sz="2400" dirty="0"/>
              <a:t>かつて聞いた某社長さんの、新技術を売り込むときの言葉</a:t>
            </a:r>
            <a:endParaRPr lang="en-US" altLang="ja-JP" sz="2400" dirty="0"/>
          </a:p>
          <a:p>
            <a:r>
              <a:rPr lang="ja-JP" altLang="en-US" sz="2400" dirty="0"/>
              <a:t>　「売り込みに行き、１００軒回って</a:t>
            </a:r>
            <a:r>
              <a:rPr lang="en-US" altLang="ja-JP" sz="2400" dirty="0"/>
              <a:t>1</a:t>
            </a:r>
            <a:r>
              <a:rPr lang="ja-JP" altLang="en-US" sz="2400" dirty="0"/>
              <a:t>件、手ごたえがあれば、良しとす</a:t>
            </a:r>
            <a:r>
              <a:rPr lang="ja-JP" altLang="en-US" sz="2000" dirty="0"/>
              <a:t>る！」</a:t>
            </a:r>
            <a:endParaRPr lang="en-US" altLang="ja-JP" sz="2000" dirty="0"/>
          </a:p>
          <a:p>
            <a:endParaRPr lang="en-US" altLang="ja-JP" dirty="0"/>
          </a:p>
          <a:p>
            <a:endParaRPr kumimoji="1" lang="ja-JP" altLang="en-US" dirty="0"/>
          </a:p>
        </p:txBody>
      </p:sp>
      <p:sp>
        <p:nvSpPr>
          <p:cNvPr id="3" name="楕円 2">
            <a:extLst>
              <a:ext uri="{FF2B5EF4-FFF2-40B4-BE49-F238E27FC236}">
                <a16:creationId xmlns:a16="http://schemas.microsoft.com/office/drawing/2014/main" id="{0A3610C7-4845-49F0-A471-E68F7925BFB4}"/>
              </a:ext>
            </a:extLst>
          </p:cNvPr>
          <p:cNvSpPr/>
          <p:nvPr/>
        </p:nvSpPr>
        <p:spPr>
          <a:xfrm>
            <a:off x="6012160" y="188640"/>
            <a:ext cx="2376264"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ヒント１</a:t>
            </a:r>
          </a:p>
        </p:txBody>
      </p:sp>
    </p:spTree>
    <p:extLst>
      <p:ext uri="{BB962C8B-B14F-4D97-AF65-F5344CB8AC3E}">
        <p14:creationId xmlns:p14="http://schemas.microsoft.com/office/powerpoint/2010/main" val="1958910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角丸四角形 3"/>
          <p:cNvSpPr>
            <a:spLocks noChangeArrowheads="1"/>
          </p:cNvSpPr>
          <p:nvPr/>
        </p:nvSpPr>
        <p:spPr bwMode="auto">
          <a:xfrm>
            <a:off x="0" y="2296"/>
            <a:ext cx="9144000" cy="6567672"/>
          </a:xfrm>
          <a:prstGeom prst="roundRect">
            <a:avLst>
              <a:gd name="adj" fmla="val 16667"/>
            </a:avLst>
          </a:prstGeom>
          <a:noFill/>
          <a:ln w="9525" algn="ctr">
            <a:noFill/>
            <a:miter lim="800000"/>
            <a:headEnd/>
            <a:tailEnd/>
          </a:ln>
        </p:spPr>
        <p:txBody>
          <a:bodyPr wrap="none"/>
          <a:lstStyle/>
          <a:p>
            <a:pPr>
              <a:defRPr/>
            </a:pPr>
            <a:endParaRPr lang="en-US" altLang="ja-JP" sz="2800" b="1" dirty="0">
              <a:solidFill>
                <a:srgbClr val="FF0000"/>
              </a:solidFill>
            </a:endParaRPr>
          </a:p>
          <a:p>
            <a:pPr>
              <a:defRPr/>
            </a:pPr>
            <a:endParaRPr lang="en-US" altLang="ja-JP" sz="2800" dirty="0">
              <a:latin typeface="HG創英角ﾎﾟｯﾌﾟ体" panose="040B0A09000000000000" pitchFamily="49" charset="-128"/>
              <a:ea typeface="HG創英角ﾎﾟｯﾌﾟ体" panose="040B0A09000000000000" pitchFamily="49" charset="-128"/>
            </a:endParaRPr>
          </a:p>
          <a:p>
            <a:pPr>
              <a:defRPr/>
            </a:pPr>
            <a:r>
              <a:rPr lang="ja-JP" altLang="en-US" sz="2800" dirty="0">
                <a:latin typeface="HG創英角ﾎﾟｯﾌﾟ体" panose="040B0A09000000000000" pitchFamily="49" charset="-128"/>
                <a:ea typeface="HG創英角ﾎﾟｯﾌﾟ体" panose="040B0A09000000000000" pitchFamily="49" charset="-128"/>
              </a:rPr>
              <a:t>・</a:t>
            </a:r>
            <a:r>
              <a:rPr lang="en-US" altLang="ja-JP" sz="2800" dirty="0">
                <a:latin typeface="HG創英角ﾎﾟｯﾌﾟ体" panose="040B0A09000000000000" pitchFamily="49" charset="-128"/>
                <a:ea typeface="HG創英角ﾎﾟｯﾌﾟ体" panose="040B0A09000000000000" pitchFamily="49" charset="-128"/>
              </a:rPr>
              <a:t>A</a:t>
            </a:r>
            <a:r>
              <a:rPr lang="ja-JP" altLang="en-US" sz="2800" dirty="0">
                <a:latin typeface="HG創英角ﾎﾟｯﾌﾟ体" panose="040B0A09000000000000" pitchFamily="49" charset="-128"/>
                <a:ea typeface="HG創英角ﾎﾟｯﾌﾟ体" panose="040B0A09000000000000" pitchFamily="49" charset="-128"/>
              </a:rPr>
              <a:t>　：大手コンサル＋ゼネコン＋橋梁メーカー</a:t>
            </a:r>
            <a:endParaRPr lang="en-US" altLang="ja-JP" sz="2800" dirty="0">
              <a:latin typeface="HG創英角ﾎﾟｯﾌﾟ体" panose="040B0A09000000000000" pitchFamily="49" charset="-128"/>
              <a:ea typeface="HG創英角ﾎﾟｯﾌﾟ体" panose="040B0A09000000000000" pitchFamily="49" charset="-128"/>
            </a:endParaRPr>
          </a:p>
          <a:p>
            <a:pPr>
              <a:defRPr/>
            </a:pPr>
            <a:r>
              <a:rPr lang="ja-JP" altLang="en-US" sz="2800" dirty="0">
                <a:latin typeface="HG創英角ﾎﾟｯﾌﾟ体" panose="040B0A09000000000000" pitchFamily="49" charset="-128"/>
                <a:ea typeface="HG創英角ﾎﾟｯﾌﾟ体" panose="040B0A09000000000000" pitchFamily="49" charset="-128"/>
              </a:rPr>
              <a:t>　　　　　（</a:t>
            </a:r>
            <a:r>
              <a:rPr lang="en-US" altLang="ja-JP" sz="2800" dirty="0">
                <a:latin typeface="HG創英角ﾎﾟｯﾌﾟ体" panose="040B0A09000000000000" pitchFamily="49" charset="-128"/>
                <a:ea typeface="HG創英角ﾎﾟｯﾌﾟ体" panose="040B0A09000000000000" pitchFamily="49" charset="-128"/>
              </a:rPr>
              <a:t>P</a:t>
            </a:r>
            <a:r>
              <a:rPr lang="ja-JP" altLang="en-US" sz="2800" dirty="0">
                <a:latin typeface="HG創英角ﾎﾟｯﾌﾟ体" panose="040B0A09000000000000" pitchFamily="49" charset="-128"/>
                <a:ea typeface="HG創英角ﾎﾟｯﾌﾟ体" panose="040B0A09000000000000" pitchFamily="49" charset="-128"/>
              </a:rPr>
              <a:t>＋ｋ＋</a:t>
            </a:r>
            <a:r>
              <a:rPr lang="en-US" altLang="ja-JP" sz="2800" dirty="0">
                <a:latin typeface="HG創英角ﾎﾟｯﾌﾟ体" panose="040B0A09000000000000" pitchFamily="49" charset="-128"/>
                <a:ea typeface="HG創英角ﾎﾟｯﾌﾟ体" panose="040B0A09000000000000" pitchFamily="49" charset="-128"/>
              </a:rPr>
              <a:t>Y</a:t>
            </a:r>
            <a:r>
              <a:rPr lang="ja-JP" altLang="en-US" sz="2800" dirty="0">
                <a:latin typeface="HG創英角ﾎﾟｯﾌﾟ体" panose="040B0A09000000000000" pitchFamily="49" charset="-128"/>
                <a:ea typeface="HG創英角ﾎﾟｯﾌﾟ体" panose="040B0A09000000000000" pitchFamily="49" charset="-128"/>
              </a:rPr>
              <a:t>）</a:t>
            </a:r>
            <a:r>
              <a:rPr lang="ja-JP" altLang="en-US" sz="2800" dirty="0">
                <a:latin typeface="Arial" charset="0"/>
              </a:rPr>
              <a:t>　</a:t>
            </a:r>
            <a:endParaRPr lang="en-US" altLang="ja-JP" sz="2800" dirty="0">
              <a:latin typeface="HG創英角ﾎﾟｯﾌﾟ体" panose="040B0A09000000000000" pitchFamily="49" charset="-128"/>
              <a:ea typeface="HG創英角ﾎﾟｯﾌﾟ体" panose="040B0A09000000000000" pitchFamily="49" charset="-128"/>
            </a:endParaRPr>
          </a:p>
          <a:p>
            <a:pPr>
              <a:defRPr/>
            </a:pPr>
            <a:r>
              <a:rPr lang="ja-JP" altLang="en-US" sz="2800" dirty="0">
                <a:latin typeface="HG創英角ﾎﾟｯﾌﾟ体" panose="040B0A09000000000000" pitchFamily="49" charset="-128"/>
                <a:ea typeface="HG創英角ﾎﾟｯﾌﾟ体" panose="040B0A09000000000000" pitchFamily="49" charset="-128"/>
              </a:rPr>
              <a:t>・</a:t>
            </a:r>
            <a:r>
              <a:rPr lang="en-US" altLang="ja-JP" sz="2800" dirty="0">
                <a:latin typeface="HG創英角ﾎﾟｯﾌﾟ体" panose="040B0A09000000000000" pitchFamily="49" charset="-128"/>
                <a:ea typeface="HG創英角ﾎﾟｯﾌﾟ体" panose="040B0A09000000000000" pitchFamily="49" charset="-128"/>
              </a:rPr>
              <a:t>B</a:t>
            </a:r>
            <a:r>
              <a:rPr lang="ja-JP" altLang="en-US" sz="2800" dirty="0">
                <a:latin typeface="HG創英角ﾎﾟｯﾌﾟ体" panose="040B0A09000000000000" pitchFamily="49" charset="-128"/>
                <a:ea typeface="HG創英角ﾎﾟｯﾌﾟ体" panose="040B0A09000000000000" pitchFamily="49" charset="-128"/>
              </a:rPr>
              <a:t>　：</a:t>
            </a:r>
            <a:r>
              <a:rPr lang="en-US" altLang="ja-JP" sz="2800" dirty="0">
                <a:latin typeface="HG創英角ﾎﾟｯﾌﾟ体" panose="040B0A09000000000000" pitchFamily="49" charset="-128"/>
                <a:ea typeface="HG創英角ﾎﾟｯﾌﾟ体" panose="040B0A09000000000000" pitchFamily="49" charset="-128"/>
              </a:rPr>
              <a:t> </a:t>
            </a:r>
            <a:r>
              <a:rPr lang="ja-JP" altLang="en-US" sz="2800" dirty="0">
                <a:latin typeface="HG創英角ﾎﾟｯﾌﾟ体" panose="040B0A09000000000000" pitchFamily="49" charset="-128"/>
                <a:ea typeface="HG創英角ﾎﾟｯﾌﾟ体" panose="040B0A09000000000000" pitchFamily="49" charset="-128"/>
              </a:rPr>
              <a:t>ゼネコン＋大手コンサル</a:t>
            </a:r>
            <a:endParaRPr lang="en-US" altLang="ja-JP" sz="2800" dirty="0">
              <a:latin typeface="HG創英角ﾎﾟｯﾌﾟ体" panose="040B0A09000000000000" pitchFamily="49" charset="-128"/>
              <a:ea typeface="HG創英角ﾎﾟｯﾌﾟ体" panose="040B0A09000000000000" pitchFamily="49" charset="-128"/>
            </a:endParaRPr>
          </a:p>
          <a:p>
            <a:pPr>
              <a:defRPr/>
            </a:pPr>
            <a:r>
              <a:rPr lang="ja-JP" altLang="en-US" sz="2800" dirty="0">
                <a:latin typeface="HG創英角ﾎﾟｯﾌﾟ体" panose="040B0A09000000000000" pitchFamily="49" charset="-128"/>
                <a:ea typeface="HG創英角ﾎﾟｯﾌﾟ体" panose="040B0A09000000000000" pitchFamily="49" charset="-128"/>
              </a:rPr>
              <a:t>　　　　　（</a:t>
            </a:r>
            <a:r>
              <a:rPr lang="en-US" altLang="ja-JP" sz="2800" dirty="0">
                <a:latin typeface="HG創英角ﾎﾟｯﾌﾟ体" panose="040B0A09000000000000" pitchFamily="49" charset="-128"/>
                <a:ea typeface="HG創英角ﾎﾟｯﾌﾟ体" panose="040B0A09000000000000" pitchFamily="49" charset="-128"/>
              </a:rPr>
              <a:t>S</a:t>
            </a:r>
            <a:r>
              <a:rPr lang="ja-JP" altLang="en-US" sz="2800" dirty="0">
                <a:latin typeface="HG創英角ﾎﾟｯﾌﾟ体" panose="040B0A09000000000000" pitchFamily="49" charset="-128"/>
                <a:ea typeface="HG創英角ﾎﾟｯﾌﾟ体" panose="040B0A09000000000000" pitchFamily="49" charset="-128"/>
              </a:rPr>
              <a:t>＋</a:t>
            </a:r>
            <a:r>
              <a:rPr lang="en-US" altLang="ja-JP" sz="2800" dirty="0">
                <a:latin typeface="HG創英角ﾎﾟｯﾌﾟ体" panose="040B0A09000000000000" pitchFamily="49" charset="-128"/>
                <a:ea typeface="HG創英角ﾎﾟｯﾌﾟ体" panose="040B0A09000000000000" pitchFamily="49" charset="-128"/>
              </a:rPr>
              <a:t>O</a:t>
            </a:r>
            <a:r>
              <a:rPr lang="ja-JP" altLang="en-US" sz="2800" dirty="0">
                <a:latin typeface="HG創英角ﾎﾟｯﾌﾟ体" panose="040B0A09000000000000" pitchFamily="49" charset="-128"/>
                <a:ea typeface="HG創英角ﾎﾟｯﾌﾟ体" panose="040B0A09000000000000" pitchFamily="49" charset="-128"/>
              </a:rPr>
              <a:t>）</a:t>
            </a:r>
            <a:r>
              <a:rPr lang="en-US" altLang="ja-JP" sz="2800" dirty="0">
                <a:latin typeface="HG創英角ﾎﾟｯﾌﾟ体" panose="040B0A09000000000000" pitchFamily="49" charset="-128"/>
                <a:ea typeface="HG創英角ﾎﾟｯﾌﾟ体" panose="040B0A09000000000000" pitchFamily="49" charset="-128"/>
              </a:rPr>
              <a:t> </a:t>
            </a:r>
            <a:r>
              <a:rPr lang="ja-JP" altLang="en-US" sz="2800" dirty="0">
                <a:latin typeface="Arial" charset="0"/>
              </a:rPr>
              <a:t>　　　　　　　　　　　</a:t>
            </a:r>
            <a:endParaRPr lang="en-US" altLang="ja-JP" sz="2800" dirty="0">
              <a:latin typeface="Arial" charset="0"/>
            </a:endParaRPr>
          </a:p>
          <a:p>
            <a:pPr>
              <a:spcBef>
                <a:spcPct val="0"/>
              </a:spcBef>
            </a:pPr>
            <a:r>
              <a:rPr lang="ja-JP" altLang="en-US" sz="2800" b="1" spc="50" dirty="0">
                <a:ln w="11430"/>
                <a:latin typeface="HGS創英角ﾎﾟｯﾌﾟ体" pitchFamily="50" charset="-128"/>
                <a:ea typeface="HGS創英角ﾎﾟｯﾌﾟ体" pitchFamily="50" charset="-128"/>
              </a:rPr>
              <a:t>・</a:t>
            </a:r>
            <a:r>
              <a:rPr lang="en-US" altLang="ja-JP" sz="2800" b="1" spc="50" dirty="0">
                <a:ln w="11430"/>
                <a:latin typeface="HGS創英角ﾎﾟｯﾌﾟ体" pitchFamily="50" charset="-128"/>
                <a:ea typeface="HGS創英角ﾎﾟｯﾌﾟ体" pitchFamily="50" charset="-128"/>
              </a:rPr>
              <a:t>C</a:t>
            </a:r>
            <a:r>
              <a:rPr lang="ja-JP" altLang="en-US" sz="2800" b="1" spc="50" dirty="0">
                <a:ln w="11430"/>
                <a:latin typeface="HGS創英角ﾎﾟｯﾌﾟ体" pitchFamily="50" charset="-128"/>
                <a:ea typeface="HGS創英角ﾎﾟｯﾌﾟ体" pitchFamily="50" charset="-128"/>
              </a:rPr>
              <a:t>　：大手コンサル＋中堅ゼネコン＋橋梁メーカー</a:t>
            </a:r>
            <a:endParaRPr lang="en-US" altLang="ja-JP" sz="2800" b="1" spc="50" dirty="0">
              <a:ln w="11430"/>
              <a:latin typeface="HGS創英角ﾎﾟｯﾌﾟ体" pitchFamily="50" charset="-128"/>
              <a:ea typeface="HGS創英角ﾎﾟｯﾌﾟ体" pitchFamily="50" charset="-128"/>
            </a:endParaRPr>
          </a:p>
          <a:p>
            <a:pPr>
              <a:spcBef>
                <a:spcPct val="0"/>
              </a:spcBef>
            </a:pPr>
            <a:r>
              <a:rPr lang="ja-JP" altLang="en-US" sz="2800" b="1" spc="50" dirty="0">
                <a:ln w="11430"/>
                <a:latin typeface="HGS創英角ﾎﾟｯﾌﾟ体" pitchFamily="50" charset="-128"/>
                <a:ea typeface="HGS創英角ﾎﾟｯﾌﾟ体" pitchFamily="50" charset="-128"/>
              </a:rPr>
              <a:t>　　　　　（</a:t>
            </a:r>
            <a:r>
              <a:rPr lang="en-US" altLang="ja-JP" sz="2800" b="1" spc="50" dirty="0">
                <a:ln w="11430"/>
                <a:latin typeface="HGS創英角ﾎﾟｯﾌﾟ体" pitchFamily="50" charset="-128"/>
                <a:ea typeface="HGS創英角ﾎﾟｯﾌﾟ体" pitchFamily="50" charset="-128"/>
              </a:rPr>
              <a:t>K</a:t>
            </a:r>
            <a:r>
              <a:rPr lang="ja-JP" altLang="en-US" sz="2800" b="1" spc="50" dirty="0">
                <a:ln w="11430"/>
                <a:latin typeface="HGS創英角ﾎﾟｯﾌﾟ体" pitchFamily="50" charset="-128"/>
                <a:ea typeface="HGS創英角ﾎﾟｯﾌﾟ体" pitchFamily="50" charset="-128"/>
              </a:rPr>
              <a:t>＋</a:t>
            </a:r>
            <a:r>
              <a:rPr lang="en-US" altLang="ja-JP" sz="2800" b="1" spc="50" dirty="0">
                <a:ln w="11430"/>
                <a:latin typeface="HGS創英角ﾎﾟｯﾌﾟ体" pitchFamily="50" charset="-128"/>
                <a:ea typeface="HGS創英角ﾎﾟｯﾌﾟ体" pitchFamily="50" charset="-128"/>
              </a:rPr>
              <a:t>S</a:t>
            </a:r>
            <a:r>
              <a:rPr lang="ja-JP" altLang="en-US" sz="2800" b="1" spc="50" dirty="0">
                <a:ln w="11430"/>
                <a:latin typeface="HGS創英角ﾎﾟｯﾌﾟ体" pitchFamily="50" charset="-128"/>
                <a:ea typeface="HGS創英角ﾎﾟｯﾌﾟ体" pitchFamily="50" charset="-128"/>
              </a:rPr>
              <a:t>＋ｋ）</a:t>
            </a:r>
            <a:endParaRPr lang="en-US" altLang="ja-JP" sz="2800" b="1" spc="50" dirty="0">
              <a:ln w="11430"/>
              <a:latin typeface="HGS創英角ﾎﾟｯﾌﾟ体" pitchFamily="50" charset="-128"/>
              <a:ea typeface="HGS創英角ﾎﾟｯﾌﾟ体" pitchFamily="50" charset="-128"/>
            </a:endParaRPr>
          </a:p>
          <a:p>
            <a:pPr>
              <a:spcBef>
                <a:spcPct val="0"/>
              </a:spcBef>
            </a:pPr>
            <a:r>
              <a:rPr lang="ja-JP" altLang="en-US" sz="2800" b="1" spc="50" dirty="0">
                <a:ln w="11430"/>
                <a:latin typeface="HGS創英角ﾎﾟｯﾌﾟ体" pitchFamily="50" charset="-128"/>
                <a:ea typeface="HGS創英角ﾎﾟｯﾌﾟ体" pitchFamily="50" charset="-128"/>
              </a:rPr>
              <a:t>・</a:t>
            </a:r>
            <a:r>
              <a:rPr lang="en-US" altLang="ja-JP" sz="2800" b="1" spc="50" dirty="0">
                <a:ln w="11430"/>
                <a:latin typeface="HGS創英角ﾎﾟｯﾌﾟ体" pitchFamily="50" charset="-128"/>
                <a:ea typeface="HGS創英角ﾎﾟｯﾌﾟ体" pitchFamily="50" charset="-128"/>
              </a:rPr>
              <a:t>D</a:t>
            </a:r>
            <a:r>
              <a:rPr lang="ja-JP" altLang="en-US" sz="2800" b="1" spc="50" dirty="0">
                <a:ln w="11430"/>
                <a:latin typeface="HGS創英角ﾎﾟｯﾌﾟ体" pitchFamily="50" charset="-128"/>
                <a:ea typeface="HGS創英角ﾎﾟｯﾌﾟ体" pitchFamily="50" charset="-128"/>
              </a:rPr>
              <a:t>　：大手コンサル＋重工＋ゼネコン</a:t>
            </a:r>
            <a:endParaRPr lang="en-US" altLang="ja-JP" sz="2800" b="1" spc="50" dirty="0">
              <a:ln w="11430"/>
              <a:latin typeface="HGS創英角ﾎﾟｯﾌﾟ体" pitchFamily="50" charset="-128"/>
              <a:ea typeface="HGS創英角ﾎﾟｯﾌﾟ体" pitchFamily="50" charset="-128"/>
            </a:endParaRPr>
          </a:p>
          <a:p>
            <a:pPr>
              <a:spcBef>
                <a:spcPct val="0"/>
              </a:spcBef>
            </a:pPr>
            <a:r>
              <a:rPr lang="ja-JP" altLang="en-US" sz="2800" b="1" spc="50" dirty="0">
                <a:ln w="11430"/>
                <a:latin typeface="HGS創英角ﾎﾟｯﾌﾟ体" pitchFamily="50" charset="-128"/>
                <a:ea typeface="HGS創英角ﾎﾟｯﾌﾟ体" pitchFamily="50" charset="-128"/>
              </a:rPr>
              <a:t>　　　　　（</a:t>
            </a:r>
            <a:r>
              <a:rPr lang="en-US" altLang="ja-JP" sz="2800" b="1" spc="50" dirty="0">
                <a:ln w="11430"/>
                <a:latin typeface="HGS創英角ﾎﾟｯﾌﾟ体" pitchFamily="50" charset="-128"/>
                <a:ea typeface="HGS創英角ﾎﾟｯﾌﾟ体" pitchFamily="50" charset="-128"/>
              </a:rPr>
              <a:t>C</a:t>
            </a:r>
            <a:r>
              <a:rPr lang="ja-JP" altLang="en-US" sz="2800" b="1" spc="50" dirty="0">
                <a:ln w="11430"/>
                <a:latin typeface="HGS創英角ﾎﾟｯﾌﾟ体" pitchFamily="50" charset="-128"/>
                <a:ea typeface="HGS創英角ﾎﾟｯﾌﾟ体" pitchFamily="50" charset="-128"/>
              </a:rPr>
              <a:t>＋</a:t>
            </a:r>
            <a:r>
              <a:rPr lang="en-US" altLang="ja-JP" sz="2800" b="1" spc="50" dirty="0">
                <a:ln w="11430"/>
                <a:latin typeface="HGS創英角ﾎﾟｯﾌﾟ体" pitchFamily="50" charset="-128"/>
                <a:ea typeface="HGS創英角ﾎﾟｯﾌﾟ体" pitchFamily="50" charset="-128"/>
              </a:rPr>
              <a:t>I</a:t>
            </a:r>
            <a:r>
              <a:rPr lang="ja-JP" altLang="en-US" sz="2800" b="1" spc="50" dirty="0">
                <a:ln w="11430"/>
                <a:latin typeface="HGS創英角ﾎﾟｯﾌﾟ体" pitchFamily="50" charset="-128"/>
                <a:ea typeface="HGS創英角ﾎﾟｯﾌﾟ体" pitchFamily="50" charset="-128"/>
              </a:rPr>
              <a:t>＋</a:t>
            </a:r>
            <a:r>
              <a:rPr lang="en-US" altLang="ja-JP" sz="2800" b="1" spc="50" dirty="0">
                <a:ln w="11430"/>
                <a:latin typeface="HGS創英角ﾎﾟｯﾌﾟ体" pitchFamily="50" charset="-128"/>
                <a:ea typeface="HGS創英角ﾎﾟｯﾌﾟ体" pitchFamily="50" charset="-128"/>
              </a:rPr>
              <a:t>M</a:t>
            </a:r>
            <a:r>
              <a:rPr lang="ja-JP" altLang="en-US" sz="2800" b="1" spc="50" dirty="0">
                <a:ln w="11430"/>
                <a:latin typeface="HGS創英角ﾎﾟｯﾌﾟ体" pitchFamily="50" charset="-128"/>
                <a:ea typeface="HGS創英角ﾎﾟｯﾌﾟ体" pitchFamily="50" charset="-128"/>
              </a:rPr>
              <a:t>）</a:t>
            </a:r>
            <a:endParaRPr lang="en-US" altLang="ja-JP" sz="2800" b="1" spc="50" dirty="0">
              <a:ln w="11430"/>
              <a:latin typeface="HGS創英角ﾎﾟｯﾌﾟ体" pitchFamily="50" charset="-128"/>
              <a:ea typeface="HGS創英角ﾎﾟｯﾌﾟ体" pitchFamily="50" charset="-128"/>
            </a:endParaRPr>
          </a:p>
          <a:p>
            <a:pPr>
              <a:spcBef>
                <a:spcPct val="0"/>
              </a:spcBef>
            </a:pPr>
            <a:r>
              <a:rPr lang="ja-JP" altLang="en-US" sz="2800" b="1" spc="50" dirty="0">
                <a:ln w="11430"/>
                <a:latin typeface="HGS創英角ﾎﾟｯﾌﾟ体" pitchFamily="50" charset="-128"/>
                <a:ea typeface="HGS創英角ﾎﾟｯﾌﾟ体" pitchFamily="50" charset="-128"/>
              </a:rPr>
              <a:t>・</a:t>
            </a:r>
            <a:r>
              <a:rPr lang="en-US" altLang="ja-JP" sz="2800" b="1" spc="50" dirty="0">
                <a:ln w="11430"/>
                <a:latin typeface="HGS創英角ﾎﾟｯﾌﾟ体" pitchFamily="50" charset="-128"/>
                <a:ea typeface="HGS創英角ﾎﾟｯﾌﾟ体" pitchFamily="50" charset="-128"/>
              </a:rPr>
              <a:t>E</a:t>
            </a:r>
            <a:r>
              <a:rPr lang="ja-JP" altLang="en-US" sz="2800" b="1" spc="50" dirty="0">
                <a:ln w="11430"/>
                <a:latin typeface="HGS創英角ﾎﾟｯﾌﾟ体" pitchFamily="50" charset="-128"/>
                <a:ea typeface="HGS創英角ﾎﾟｯﾌﾟ体" pitchFamily="50" charset="-128"/>
              </a:rPr>
              <a:t>　：ゼネコン＋外資コンサル</a:t>
            </a:r>
            <a:endParaRPr lang="en-US" altLang="ja-JP" sz="2800" b="1" spc="50" dirty="0">
              <a:ln w="11430"/>
              <a:latin typeface="HGS創英角ﾎﾟｯﾌﾟ体" pitchFamily="50" charset="-128"/>
              <a:ea typeface="HGS創英角ﾎﾟｯﾌﾟ体" pitchFamily="50" charset="-128"/>
            </a:endParaRPr>
          </a:p>
          <a:p>
            <a:pPr>
              <a:spcBef>
                <a:spcPct val="0"/>
              </a:spcBef>
            </a:pPr>
            <a:r>
              <a:rPr lang="ja-JP" altLang="en-US" sz="2800" b="1" spc="50" dirty="0">
                <a:ln w="11430"/>
                <a:latin typeface="HGS創英角ﾎﾟｯﾌﾟ体" pitchFamily="50" charset="-128"/>
                <a:ea typeface="HGS創英角ﾎﾟｯﾌﾟ体" pitchFamily="50" charset="-128"/>
              </a:rPr>
              <a:t>　　　　　（</a:t>
            </a:r>
            <a:r>
              <a:rPr lang="en-US" altLang="ja-JP" sz="2800" b="1" spc="50" dirty="0">
                <a:ln w="11430"/>
                <a:latin typeface="HGS創英角ﾎﾟｯﾌﾟ体" pitchFamily="50" charset="-128"/>
                <a:ea typeface="HGS創英角ﾎﾟｯﾌﾟ体" pitchFamily="50" charset="-128"/>
              </a:rPr>
              <a:t>M</a:t>
            </a:r>
            <a:r>
              <a:rPr lang="ja-JP" altLang="en-US" sz="2800" b="1" spc="50" dirty="0">
                <a:ln w="11430"/>
                <a:latin typeface="HGS創英角ﾎﾟｯﾌﾟ体" pitchFamily="50" charset="-128"/>
                <a:ea typeface="HGS創英角ﾎﾟｯﾌﾟ体" pitchFamily="50" charset="-128"/>
              </a:rPr>
              <a:t>＋</a:t>
            </a:r>
            <a:r>
              <a:rPr lang="en-US" altLang="ja-JP" sz="2800" b="1" spc="50" dirty="0">
                <a:ln w="11430"/>
                <a:latin typeface="HGS創英角ﾎﾟｯﾌﾟ体" pitchFamily="50" charset="-128"/>
                <a:ea typeface="HGS創英角ﾎﾟｯﾌﾟ体" pitchFamily="50" charset="-128"/>
              </a:rPr>
              <a:t>D</a:t>
            </a:r>
            <a:r>
              <a:rPr lang="ja-JP" altLang="en-US" sz="2800" b="1" spc="50" dirty="0">
                <a:ln w="11430"/>
                <a:latin typeface="HGS創英角ﾎﾟｯﾌﾟ体" pitchFamily="50" charset="-128"/>
                <a:ea typeface="HGS創英角ﾎﾟｯﾌﾟ体" pitchFamily="50" charset="-128"/>
              </a:rPr>
              <a:t>）</a:t>
            </a:r>
            <a:endParaRPr lang="en-US" altLang="ja-JP" sz="2800" b="1" spc="50" dirty="0">
              <a:ln w="11430"/>
              <a:latin typeface="HGS創英角ﾎﾟｯﾌﾟ体" pitchFamily="50" charset="-128"/>
              <a:ea typeface="HGS創英角ﾎﾟｯﾌﾟ体" pitchFamily="50" charset="-128"/>
            </a:endParaRPr>
          </a:p>
          <a:p>
            <a:pPr>
              <a:spcBef>
                <a:spcPct val="0"/>
              </a:spcBef>
            </a:pPr>
            <a:endParaRPr lang="en-US" altLang="ja-JP" sz="2800" b="1" spc="50" dirty="0">
              <a:ln w="11430"/>
              <a:latin typeface="HGS創英角ﾎﾟｯﾌﾟ体" pitchFamily="50" charset="-128"/>
              <a:ea typeface="HGS創英角ﾎﾟｯﾌﾟ体" pitchFamily="50" charset="-128"/>
            </a:endParaRPr>
          </a:p>
          <a:p>
            <a:pPr>
              <a:spcBef>
                <a:spcPct val="0"/>
              </a:spcBef>
            </a:pPr>
            <a:r>
              <a:rPr lang="en-US" altLang="ja-JP" sz="2800" b="1" spc="50" dirty="0">
                <a:ln w="11430"/>
                <a:latin typeface="HGS創英角ﾎﾟｯﾌﾟ体" pitchFamily="50" charset="-128"/>
                <a:ea typeface="HGS創英角ﾎﾟｯﾌﾟ体" pitchFamily="50" charset="-128"/>
              </a:rPr>
              <a:t>※</a:t>
            </a:r>
            <a:r>
              <a:rPr lang="ja-JP" altLang="en-US" sz="2800" b="1" spc="50" dirty="0">
                <a:ln w="11430"/>
                <a:latin typeface="HGS創英角ﾎﾟｯﾌﾟ体" pitchFamily="50" charset="-128"/>
                <a:ea typeface="HGS創英角ﾎﾟｯﾌﾟ体" pitchFamily="50" charset="-128"/>
              </a:rPr>
              <a:t>グループで参画。成り行きが楽しみ</a:t>
            </a:r>
            <a:endParaRPr lang="en-US" altLang="ja-JP" sz="2800" b="1" spc="50" dirty="0">
              <a:ln w="11430"/>
              <a:latin typeface="HGS創英角ﾎﾟｯﾌﾟ体" pitchFamily="50" charset="-128"/>
              <a:ea typeface="HGS創英角ﾎﾟｯﾌﾟ体" pitchFamily="50" charset="-128"/>
            </a:endParaRPr>
          </a:p>
        </p:txBody>
      </p:sp>
      <p:sp>
        <p:nvSpPr>
          <p:cNvPr id="28675"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spcBef>
                <a:spcPts val="600"/>
              </a:spcBef>
              <a:buClr>
                <a:schemeClr val="accent1"/>
              </a:buClr>
              <a:buSzPct val="76000"/>
              <a:buFont typeface="Wingdings 3" pitchFamily="18" charset="2"/>
              <a:buChar char=""/>
              <a:defRPr kumimoji="1" sz="2600">
                <a:solidFill>
                  <a:schemeClr val="tx1"/>
                </a:solidFill>
                <a:latin typeface="Gill Sans MT" pitchFamily="34" charset="0"/>
                <a:ea typeface="ＭＳ Ｐゴシック" charset="-128"/>
              </a:defRPr>
            </a:lvl1pPr>
            <a:lvl2pPr marL="742950" indent="-285750">
              <a:spcBef>
                <a:spcPts val="500"/>
              </a:spcBef>
              <a:buClr>
                <a:schemeClr val="accent2"/>
              </a:buClr>
              <a:buSzPct val="76000"/>
              <a:buFont typeface="Wingdings 3" pitchFamily="18" charset="2"/>
              <a:buChar char=""/>
              <a:defRPr kumimoji="1" sz="2300">
                <a:solidFill>
                  <a:schemeClr val="tx2"/>
                </a:solidFill>
                <a:latin typeface="Gill Sans MT" pitchFamily="34" charset="0"/>
                <a:ea typeface="ＭＳ Ｐゴシック" charset="-128"/>
              </a:defRPr>
            </a:lvl2pPr>
            <a:lvl3pPr marL="1143000" indent="-228600">
              <a:spcBef>
                <a:spcPts val="500"/>
              </a:spcBef>
              <a:buClr>
                <a:srgbClr val="BCBCBC"/>
              </a:buClr>
              <a:buSzPct val="76000"/>
              <a:buFont typeface="Wingdings 3" pitchFamily="18" charset="2"/>
              <a:buChar char=""/>
              <a:defRPr kumimoji="1" sz="2000">
                <a:solidFill>
                  <a:schemeClr val="tx1"/>
                </a:solidFill>
                <a:latin typeface="Gill Sans MT" pitchFamily="34" charset="0"/>
                <a:ea typeface="ＭＳ Ｐゴシック" charset="-128"/>
              </a:defRPr>
            </a:lvl3pPr>
            <a:lvl4pPr marL="1600200" indent="-228600">
              <a:spcBef>
                <a:spcPts val="400"/>
              </a:spcBef>
              <a:buClr>
                <a:srgbClr val="8BA2B4"/>
              </a:buClr>
              <a:buSzPct val="70000"/>
              <a:buFont typeface="Wingdings" pitchFamily="2" charset="2"/>
              <a:buChar char=""/>
              <a:defRPr kumimoji="1">
                <a:solidFill>
                  <a:schemeClr val="tx1"/>
                </a:solidFill>
                <a:latin typeface="Gill Sans MT" pitchFamily="34" charset="0"/>
                <a:ea typeface="ＭＳ Ｐゴシック" charset="-128"/>
              </a:defRPr>
            </a:lvl4pPr>
            <a:lvl5pPr marL="2057400" indent="-228600">
              <a:spcBef>
                <a:spcPts val="300"/>
              </a:spcBef>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5pPr>
            <a:lvl6pPr marL="2514600" indent="-228600"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6pPr>
            <a:lvl7pPr marL="2971800" indent="-228600"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7pPr>
            <a:lvl8pPr marL="3429000" indent="-228600"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8pPr>
            <a:lvl9pPr marL="3886200" indent="-228600" fontAlgn="base">
              <a:spcBef>
                <a:spcPts val="300"/>
              </a:spcBef>
              <a:spcAft>
                <a:spcPct val="0"/>
              </a:spcAft>
              <a:buClr>
                <a:schemeClr val="accent2"/>
              </a:buClr>
              <a:buSzPct val="70000"/>
              <a:buFont typeface="Wingdings" pitchFamily="2" charset="2"/>
              <a:buChar char=""/>
              <a:defRPr kumimoji="1" sz="1600">
                <a:solidFill>
                  <a:schemeClr val="tx1"/>
                </a:solidFill>
                <a:latin typeface="Gill Sans MT" pitchFamily="34" charset="0"/>
                <a:ea typeface="ＭＳ Ｐゴシック" charset="-128"/>
              </a:defRPr>
            </a:lvl9pPr>
          </a:lstStyle>
          <a:p>
            <a:pPr>
              <a:spcBef>
                <a:spcPct val="0"/>
              </a:spcBef>
              <a:buClrTx/>
              <a:buSzTx/>
              <a:buFontTx/>
              <a:buNone/>
            </a:pPr>
            <a:fld id="{600F97BF-57A9-42A1-9D5B-E49F35A5C48F}" type="slidenum">
              <a:rPr lang="en-US" altLang="ja-JP" sz="1400">
                <a:latin typeface="Arial" charset="0"/>
              </a:rPr>
              <a:pPr>
                <a:spcBef>
                  <a:spcPct val="0"/>
                </a:spcBef>
                <a:buClrTx/>
                <a:buSzTx/>
                <a:buFontTx/>
                <a:buNone/>
              </a:pPr>
              <a:t>42</a:t>
            </a:fld>
            <a:endParaRPr lang="en-US" altLang="ja-JP" sz="1400">
              <a:latin typeface="Arial" charset="0"/>
            </a:endParaRPr>
          </a:p>
        </p:txBody>
      </p:sp>
      <p:sp>
        <p:nvSpPr>
          <p:cNvPr id="5" name="テキスト ボックス 2"/>
          <p:cNvSpPr txBox="1">
            <a:spLocks noChangeArrowheads="1"/>
          </p:cNvSpPr>
          <p:nvPr/>
        </p:nvSpPr>
        <p:spPr bwMode="auto">
          <a:xfrm>
            <a:off x="179388" y="173038"/>
            <a:ext cx="80714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3600" dirty="0">
                <a:solidFill>
                  <a:srgbClr val="0070C0"/>
                </a:solidFill>
                <a:latin typeface="HGP創英角ﾎﾟｯﾌﾟ体" panose="040B0A00000000000000" pitchFamily="50" charset="-128"/>
                <a:ea typeface="HGP創英角ﾎﾟｯﾌﾟ体" panose="040B0A00000000000000" pitchFamily="50" charset="-128"/>
              </a:rPr>
              <a:t>最近、具体的相談のあった例（包括管理）</a:t>
            </a:r>
            <a:endParaRPr lang="ja-JP" altLang="en-US" sz="2400" dirty="0">
              <a:solidFill>
                <a:srgbClr val="0070C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960793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920059-3A31-44F3-8EE8-9D9A15C34548}"/>
              </a:ext>
            </a:extLst>
          </p:cNvPr>
          <p:cNvSpPr>
            <a:spLocks noGrp="1"/>
          </p:cNvSpPr>
          <p:nvPr>
            <p:ph type="title"/>
          </p:nvPr>
        </p:nvSpPr>
        <p:spPr>
          <a:xfrm>
            <a:off x="457200" y="116632"/>
            <a:ext cx="8229600" cy="634082"/>
          </a:xfrm>
        </p:spPr>
        <p:txBody>
          <a:bodyPr>
            <a:normAutofit fontScale="90000"/>
          </a:bodyPr>
          <a:lstStyle/>
          <a:p>
            <a:r>
              <a:rPr kumimoji="1" lang="ja-JP" altLang="en-US" dirty="0"/>
              <a:t>今後どうする</a:t>
            </a:r>
          </a:p>
        </p:txBody>
      </p:sp>
      <p:sp>
        <p:nvSpPr>
          <p:cNvPr id="3" name="テキスト ボックス 2">
            <a:extLst>
              <a:ext uri="{FF2B5EF4-FFF2-40B4-BE49-F238E27FC236}">
                <a16:creationId xmlns:a16="http://schemas.microsoft.com/office/drawing/2014/main" id="{4F1CA20C-07D6-4AD6-B512-BC5E0093BAAB}"/>
              </a:ext>
            </a:extLst>
          </p:cNvPr>
          <p:cNvSpPr txBox="1"/>
          <p:nvPr/>
        </p:nvSpPr>
        <p:spPr>
          <a:xfrm>
            <a:off x="899592" y="762050"/>
            <a:ext cx="7697941" cy="5940088"/>
          </a:xfrm>
          <a:prstGeom prst="rect">
            <a:avLst/>
          </a:prstGeom>
          <a:noFill/>
        </p:spPr>
        <p:txBody>
          <a:bodyPr wrap="none" rtlCol="0">
            <a:spAutoFit/>
          </a:bodyPr>
          <a:lstStyle/>
          <a:p>
            <a:r>
              <a:rPr kumimoji="1" lang="ja-JP" altLang="en-US" sz="2000" dirty="0"/>
              <a:t>富山市内の要望と民間提案の中でよいものを選定</a:t>
            </a:r>
            <a:endParaRPr kumimoji="1" lang="en-US" altLang="ja-JP" sz="2000" dirty="0"/>
          </a:p>
          <a:p>
            <a:endParaRPr lang="en-US" altLang="ja-JP" sz="2000" dirty="0"/>
          </a:p>
          <a:p>
            <a:r>
              <a:rPr kumimoji="1" lang="ja-JP" altLang="en-US" sz="2000" dirty="0"/>
              <a:t>軌道修正を行い（事業評価委員会）</a:t>
            </a:r>
            <a:endParaRPr kumimoji="1" lang="en-US" altLang="ja-JP" sz="2000" dirty="0"/>
          </a:p>
          <a:p>
            <a:endParaRPr lang="en-US" altLang="ja-JP" sz="2000" dirty="0"/>
          </a:p>
          <a:p>
            <a:r>
              <a:rPr kumimoji="1" lang="ja-JP" altLang="en-US" sz="2000" dirty="0"/>
              <a:t>公募　⇒提案者に対し矛盾しているようであるが、</a:t>
            </a:r>
            <a:endParaRPr kumimoji="1" lang="en-US" altLang="ja-JP" sz="2000" dirty="0"/>
          </a:p>
          <a:p>
            <a:r>
              <a:rPr kumimoji="1" lang="ja-JP" altLang="en-US" sz="2000" dirty="0"/>
              <a:t>現実として競争性を出させなければならない。</a:t>
            </a:r>
            <a:endParaRPr kumimoji="1" lang="en-US" altLang="ja-JP" sz="2000" dirty="0"/>
          </a:p>
          <a:p>
            <a:endParaRPr lang="en-US" altLang="ja-JP" sz="2000" dirty="0"/>
          </a:p>
          <a:p>
            <a:r>
              <a:rPr kumimoji="1" lang="ja-JP" altLang="en-US" sz="2000" dirty="0"/>
              <a:t>応募者が複数あれば、プロポーザル方式でさらに揉む</a:t>
            </a:r>
            <a:endParaRPr kumimoji="1" lang="en-US" altLang="ja-JP" sz="2000" dirty="0"/>
          </a:p>
          <a:p>
            <a:endParaRPr lang="en-US" altLang="ja-JP" sz="2000" dirty="0"/>
          </a:p>
          <a:p>
            <a:r>
              <a:rPr kumimoji="1" lang="ja-JP" altLang="en-US" sz="2000" dirty="0"/>
              <a:t>選定委員会を通して選定</a:t>
            </a:r>
            <a:endParaRPr kumimoji="1" lang="en-US" altLang="ja-JP" sz="2000" dirty="0"/>
          </a:p>
          <a:p>
            <a:endParaRPr lang="en-US" altLang="ja-JP" sz="2000" dirty="0"/>
          </a:p>
          <a:p>
            <a:r>
              <a:rPr kumimoji="1" lang="ja-JP" altLang="en-US" sz="2000" dirty="0"/>
              <a:t>事業実施</a:t>
            </a:r>
            <a:endParaRPr kumimoji="1" lang="en-US" altLang="ja-JP" sz="2000" dirty="0"/>
          </a:p>
          <a:p>
            <a:endParaRPr lang="en-US" altLang="ja-JP" sz="2000" dirty="0"/>
          </a:p>
          <a:p>
            <a:endParaRPr kumimoji="1" lang="en-US" altLang="ja-JP" sz="2000" dirty="0"/>
          </a:p>
          <a:p>
            <a:r>
              <a:rPr lang="en-US" altLang="ja-JP" sz="2000" dirty="0"/>
              <a:t>※</a:t>
            </a:r>
            <a:r>
              <a:rPr lang="ja-JP" altLang="en-US" sz="2000" dirty="0"/>
              <a:t>総合評価型方式は、現在富山県内ではほとんど実施されていない。</a:t>
            </a:r>
            <a:endParaRPr lang="en-US" altLang="ja-JP" sz="2000" dirty="0"/>
          </a:p>
          <a:p>
            <a:endParaRPr kumimoji="1" lang="en-US" altLang="ja-JP" sz="2000" dirty="0"/>
          </a:p>
          <a:p>
            <a:r>
              <a:rPr lang="ja-JP" altLang="en-US" sz="2000" dirty="0"/>
              <a:t>　</a:t>
            </a:r>
            <a:r>
              <a:rPr kumimoji="1" lang="ja-JP" altLang="en-US" sz="2000" dirty="0"/>
              <a:t>財政の契約課が嫌がるので、プロポで実施</a:t>
            </a:r>
            <a:endParaRPr kumimoji="1" lang="en-US" altLang="ja-JP" sz="2000" dirty="0"/>
          </a:p>
          <a:p>
            <a:endParaRPr lang="en-US" altLang="ja-JP" sz="2000" dirty="0"/>
          </a:p>
          <a:p>
            <a:r>
              <a:rPr kumimoji="1" lang="en-US" altLang="ja-JP" sz="2000" dirty="0"/>
              <a:t>※</a:t>
            </a:r>
            <a:r>
              <a:rPr kumimoji="1" lang="ja-JP" altLang="en-US" sz="2000" dirty="0"/>
              <a:t>提案者は提案しているので競争者よりは有利なはず。</a:t>
            </a:r>
          </a:p>
        </p:txBody>
      </p:sp>
      <p:sp>
        <p:nvSpPr>
          <p:cNvPr id="4" name="楕円 3">
            <a:extLst>
              <a:ext uri="{FF2B5EF4-FFF2-40B4-BE49-F238E27FC236}">
                <a16:creationId xmlns:a16="http://schemas.microsoft.com/office/drawing/2014/main" id="{AB982E9F-F311-47FF-848F-0575DA53D754}"/>
              </a:ext>
            </a:extLst>
          </p:cNvPr>
          <p:cNvSpPr/>
          <p:nvPr/>
        </p:nvSpPr>
        <p:spPr>
          <a:xfrm>
            <a:off x="7164288" y="116632"/>
            <a:ext cx="1584176"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ヒント２</a:t>
            </a:r>
          </a:p>
        </p:txBody>
      </p:sp>
    </p:spTree>
    <p:extLst>
      <p:ext uri="{BB962C8B-B14F-4D97-AF65-F5344CB8AC3E}">
        <p14:creationId xmlns:p14="http://schemas.microsoft.com/office/powerpoint/2010/main" val="2046406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B9F2CF-F543-4100-A472-62EABE0826B7}"/>
              </a:ext>
            </a:extLst>
          </p:cNvPr>
          <p:cNvSpPr>
            <a:spLocks noGrp="1"/>
          </p:cNvSpPr>
          <p:nvPr>
            <p:ph type="title"/>
          </p:nvPr>
        </p:nvSpPr>
        <p:spPr>
          <a:xfrm>
            <a:off x="251520" y="44624"/>
            <a:ext cx="8229600" cy="706090"/>
          </a:xfrm>
        </p:spPr>
        <p:txBody>
          <a:bodyPr>
            <a:normAutofit fontScale="90000"/>
          </a:bodyPr>
          <a:lstStyle/>
          <a:p>
            <a:r>
              <a:rPr kumimoji="1" lang="ja-JP" altLang="en-US" dirty="0"/>
              <a:t>提案者と競争者</a:t>
            </a:r>
          </a:p>
        </p:txBody>
      </p:sp>
      <p:sp>
        <p:nvSpPr>
          <p:cNvPr id="3" name="テキスト ボックス 2">
            <a:extLst>
              <a:ext uri="{FF2B5EF4-FFF2-40B4-BE49-F238E27FC236}">
                <a16:creationId xmlns:a16="http://schemas.microsoft.com/office/drawing/2014/main" id="{FB2F9932-2DA2-4431-AE7B-C1E7CBE15A1D}"/>
              </a:ext>
            </a:extLst>
          </p:cNvPr>
          <p:cNvSpPr txBox="1"/>
          <p:nvPr/>
        </p:nvSpPr>
        <p:spPr>
          <a:xfrm>
            <a:off x="539552" y="750714"/>
            <a:ext cx="8241359" cy="5909310"/>
          </a:xfrm>
          <a:prstGeom prst="rect">
            <a:avLst/>
          </a:prstGeom>
          <a:noFill/>
        </p:spPr>
        <p:txBody>
          <a:bodyPr wrap="none" rtlCol="0">
            <a:spAutoFit/>
          </a:bodyPr>
          <a:lstStyle/>
          <a:p>
            <a:r>
              <a:rPr kumimoji="1" lang="ja-JP" altLang="en-US" sz="2400" dirty="0"/>
              <a:t>提案者とは</a:t>
            </a:r>
            <a:endParaRPr kumimoji="1" lang="en-US" altLang="ja-JP" sz="2400" dirty="0"/>
          </a:p>
          <a:p>
            <a:endParaRPr lang="en-US" altLang="ja-JP" sz="2400" dirty="0"/>
          </a:p>
          <a:p>
            <a:r>
              <a:rPr kumimoji="1" lang="ja-JP" altLang="en-US" sz="2400" dirty="0"/>
              <a:t>①提案の相談</a:t>
            </a:r>
            <a:endParaRPr kumimoji="1" lang="en-US" altLang="ja-JP" sz="2400" dirty="0"/>
          </a:p>
          <a:p>
            <a:r>
              <a:rPr kumimoji="1" lang="ja-JP" altLang="en-US" sz="2400" dirty="0"/>
              <a:t>②勉強会の設置　数度から</a:t>
            </a:r>
            <a:r>
              <a:rPr kumimoji="1" lang="en-US" altLang="ja-JP" sz="2400" dirty="0"/>
              <a:t>1</a:t>
            </a:r>
            <a:r>
              <a:rPr kumimoji="1" lang="ja-JP" altLang="en-US" sz="2400" dirty="0"/>
              <a:t>，</a:t>
            </a:r>
            <a:r>
              <a:rPr kumimoji="1" lang="en-US" altLang="ja-JP" sz="2400" dirty="0"/>
              <a:t>2</a:t>
            </a:r>
            <a:r>
              <a:rPr kumimoji="1" lang="ja-JP" altLang="en-US" sz="2400" dirty="0"/>
              <a:t>年の勉強会を実施</a:t>
            </a:r>
            <a:endParaRPr kumimoji="1" lang="en-US" altLang="ja-JP" sz="2400" dirty="0"/>
          </a:p>
          <a:p>
            <a:r>
              <a:rPr kumimoji="1" lang="ja-JP" altLang="en-US" sz="2400" dirty="0"/>
              <a:t>③提案の受付</a:t>
            </a:r>
            <a:endParaRPr kumimoji="1" lang="en-US" altLang="ja-JP" sz="2400" dirty="0"/>
          </a:p>
          <a:p>
            <a:r>
              <a:rPr lang="ja-JP" altLang="en-US" sz="2400" dirty="0"/>
              <a:t>　　担当職員　⇒時期を見て課長説明　⇒時期を見て部長説明</a:t>
            </a:r>
            <a:endParaRPr lang="en-US" altLang="ja-JP" sz="2400" dirty="0"/>
          </a:p>
          <a:p>
            <a:r>
              <a:rPr kumimoji="1" lang="ja-JP" altLang="en-US" sz="2400" dirty="0"/>
              <a:t>　　</a:t>
            </a:r>
            <a:r>
              <a:rPr kumimoji="1" lang="en-US" altLang="ja-JP" sz="2400" dirty="0"/>
              <a:t>OK</a:t>
            </a:r>
            <a:r>
              <a:rPr kumimoji="1" lang="ja-JP" altLang="en-US" sz="2400" dirty="0"/>
              <a:t>となれば建設部　⇒企画部との協議　</a:t>
            </a:r>
            <a:endParaRPr kumimoji="1" lang="en-US" altLang="ja-JP" sz="2400" dirty="0"/>
          </a:p>
          <a:p>
            <a:r>
              <a:rPr lang="ja-JP" altLang="en-US" sz="2400" dirty="0"/>
              <a:t>　　</a:t>
            </a:r>
            <a:r>
              <a:rPr kumimoji="1" lang="ja-JP" altLang="en-US" sz="2400" dirty="0"/>
              <a:t>⇒</a:t>
            </a:r>
            <a:r>
              <a:rPr kumimoji="1" lang="en-US" altLang="ja-JP" sz="2400" dirty="0"/>
              <a:t>OK</a:t>
            </a:r>
            <a:r>
              <a:rPr kumimoji="1" lang="ja-JP" altLang="en-US" sz="2400" dirty="0"/>
              <a:t>であれば市長協議</a:t>
            </a:r>
            <a:endParaRPr kumimoji="1" lang="en-US" altLang="ja-JP" sz="2400" dirty="0"/>
          </a:p>
          <a:p>
            <a:r>
              <a:rPr kumimoji="1" lang="ja-JP" altLang="en-US" sz="2400" dirty="0"/>
              <a:t>　　新たな仕組み：市長、副市長（</a:t>
            </a:r>
            <a:r>
              <a:rPr kumimoji="1" lang="en-US" altLang="ja-JP" sz="2400" dirty="0"/>
              <a:t>2</a:t>
            </a:r>
            <a:r>
              <a:rPr kumimoji="1" lang="ja-JP" altLang="en-US" sz="2400" dirty="0"/>
              <a:t>名）、企画部長、</a:t>
            </a:r>
            <a:endParaRPr kumimoji="1" lang="en-US" altLang="ja-JP" sz="2400" dirty="0"/>
          </a:p>
          <a:p>
            <a:r>
              <a:rPr lang="ja-JP" altLang="en-US" sz="2400" dirty="0"/>
              <a:t>　　　　　　　　（</a:t>
            </a:r>
            <a:r>
              <a:rPr kumimoji="1" lang="ja-JP" altLang="en-US" sz="2400" dirty="0"/>
              <a:t>建設技術統括監）、建設部長</a:t>
            </a:r>
            <a:r>
              <a:rPr lang="ja-JP" altLang="en-US" sz="2400" dirty="0"/>
              <a:t>　で協議し決定。</a:t>
            </a:r>
            <a:endParaRPr lang="en-US" altLang="ja-JP" sz="2400" dirty="0"/>
          </a:p>
          <a:p>
            <a:r>
              <a:rPr lang="ja-JP" altLang="en-US" sz="2400" dirty="0"/>
              <a:t>競争者</a:t>
            </a:r>
            <a:endParaRPr lang="en-US" altLang="ja-JP" sz="2400" dirty="0"/>
          </a:p>
          <a:p>
            <a:r>
              <a:rPr lang="ja-JP" altLang="en-US" sz="2400" dirty="0"/>
              <a:t>すでにこの段階で後れを取っている。</a:t>
            </a:r>
            <a:endParaRPr lang="en-US" altLang="ja-JP" sz="2400" dirty="0"/>
          </a:p>
          <a:p>
            <a:r>
              <a:rPr lang="ja-JP" altLang="en-US" sz="2400" dirty="0"/>
              <a:t>しかし、挽回は不可能ではない</a:t>
            </a:r>
            <a:endParaRPr lang="en-US" altLang="ja-JP" sz="2400" dirty="0"/>
          </a:p>
          <a:p>
            <a:endParaRPr kumimoji="1" lang="en-US" altLang="ja-JP" sz="2400" dirty="0"/>
          </a:p>
          <a:p>
            <a:r>
              <a:rPr lang="ja-JP" altLang="en-US" sz="2400" dirty="0"/>
              <a:t>提案は先手必勝。心情も伝わりやすい。</a:t>
            </a:r>
            <a:endParaRPr lang="en-US" altLang="ja-JP" sz="2400" dirty="0"/>
          </a:p>
          <a:p>
            <a:endParaRPr kumimoji="1" lang="ja-JP" altLang="en-US" dirty="0"/>
          </a:p>
        </p:txBody>
      </p:sp>
      <p:sp>
        <p:nvSpPr>
          <p:cNvPr id="4" name="楕円 3">
            <a:extLst>
              <a:ext uri="{FF2B5EF4-FFF2-40B4-BE49-F238E27FC236}">
                <a16:creationId xmlns:a16="http://schemas.microsoft.com/office/drawing/2014/main" id="{3ED370AF-0D98-4A42-BDA8-98522AB5F58D}"/>
              </a:ext>
            </a:extLst>
          </p:cNvPr>
          <p:cNvSpPr/>
          <p:nvPr/>
        </p:nvSpPr>
        <p:spPr>
          <a:xfrm>
            <a:off x="7164288" y="116632"/>
            <a:ext cx="1584176"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ヒント３</a:t>
            </a:r>
          </a:p>
        </p:txBody>
      </p:sp>
    </p:spTree>
    <p:extLst>
      <p:ext uri="{BB962C8B-B14F-4D97-AF65-F5344CB8AC3E}">
        <p14:creationId xmlns:p14="http://schemas.microsoft.com/office/powerpoint/2010/main" val="3388651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EA51A1-A16D-407D-8193-75FCC42BA1BE}"/>
              </a:ext>
            </a:extLst>
          </p:cNvPr>
          <p:cNvSpPr>
            <a:spLocks noGrp="1"/>
          </p:cNvSpPr>
          <p:nvPr>
            <p:ph type="title"/>
          </p:nvPr>
        </p:nvSpPr>
        <p:spPr>
          <a:xfrm>
            <a:off x="395536" y="0"/>
            <a:ext cx="8229600" cy="1143000"/>
          </a:xfrm>
        </p:spPr>
        <p:txBody>
          <a:bodyPr/>
          <a:lstStyle/>
          <a:p>
            <a:r>
              <a:rPr kumimoji="1" lang="ja-JP" altLang="en-US" dirty="0"/>
              <a:t>民間企業の誤り</a:t>
            </a:r>
          </a:p>
        </p:txBody>
      </p:sp>
      <p:sp>
        <p:nvSpPr>
          <p:cNvPr id="3" name="テキスト ボックス 2">
            <a:extLst>
              <a:ext uri="{FF2B5EF4-FFF2-40B4-BE49-F238E27FC236}">
                <a16:creationId xmlns:a16="http://schemas.microsoft.com/office/drawing/2014/main" id="{166512CA-BE1E-4018-A9FA-013838F290F1}"/>
              </a:ext>
            </a:extLst>
          </p:cNvPr>
          <p:cNvSpPr txBox="1"/>
          <p:nvPr/>
        </p:nvSpPr>
        <p:spPr>
          <a:xfrm>
            <a:off x="419696" y="1143000"/>
            <a:ext cx="8204490" cy="4524315"/>
          </a:xfrm>
          <a:prstGeom prst="rect">
            <a:avLst/>
          </a:prstGeom>
          <a:noFill/>
        </p:spPr>
        <p:txBody>
          <a:bodyPr wrap="none" rtlCol="0">
            <a:spAutoFit/>
          </a:bodyPr>
          <a:lstStyle/>
          <a:p>
            <a:r>
              <a:rPr kumimoji="1" lang="ja-JP" altLang="en-US" sz="2400" dirty="0"/>
              <a:t>よくある例</a:t>
            </a:r>
            <a:endParaRPr kumimoji="1" lang="en-US" altLang="ja-JP" sz="2400" dirty="0"/>
          </a:p>
          <a:p>
            <a:r>
              <a:rPr kumimoji="1" lang="ja-JP" altLang="en-US" sz="2400" dirty="0"/>
              <a:t>・「点検業務」をどう見ているか？</a:t>
            </a:r>
            <a:endParaRPr kumimoji="1" lang="en-US" altLang="ja-JP" sz="2400" dirty="0"/>
          </a:p>
          <a:p>
            <a:r>
              <a:rPr kumimoji="1" lang="ja-JP" altLang="en-US" sz="2400" dirty="0"/>
              <a:t>　　</a:t>
            </a:r>
            <a:r>
              <a:rPr kumimoji="1" lang="en-US" altLang="ja-JP" sz="2400" dirty="0"/>
              <a:t>A:</a:t>
            </a:r>
            <a:r>
              <a:rPr kumimoji="1" lang="ja-JP" altLang="en-US" sz="2400" dirty="0"/>
              <a:t>点検業務のような面倒な業務は、指名があっても辞退　</a:t>
            </a:r>
            <a:endParaRPr kumimoji="1" lang="en-US" altLang="ja-JP" sz="2400" dirty="0"/>
          </a:p>
          <a:p>
            <a:r>
              <a:rPr lang="ja-JP" altLang="en-US" sz="2400" dirty="0"/>
              <a:t>　　　　　　　　　　　　　　　　　　　　　　　　　　</a:t>
            </a:r>
            <a:r>
              <a:rPr kumimoji="1" lang="ja-JP" altLang="en-US" sz="2400" dirty="0"/>
              <a:t>（某　</a:t>
            </a:r>
            <a:r>
              <a:rPr kumimoji="1" lang="en-US" altLang="ja-JP" sz="2400" dirty="0"/>
              <a:t>C</a:t>
            </a:r>
            <a:r>
              <a:rPr kumimoji="1" lang="ja-JP" altLang="en-US" sz="2400" dirty="0"/>
              <a:t>コンサル　等）</a:t>
            </a:r>
            <a:endParaRPr kumimoji="1" lang="en-US" altLang="ja-JP" sz="2400" dirty="0"/>
          </a:p>
          <a:p>
            <a:r>
              <a:rPr kumimoji="1" lang="ja-JP" altLang="en-US" sz="2400" dirty="0"/>
              <a:t>　　</a:t>
            </a:r>
            <a:r>
              <a:rPr kumimoji="1" lang="en-US" altLang="ja-JP" sz="2400" dirty="0"/>
              <a:t>B:</a:t>
            </a:r>
            <a:r>
              <a:rPr kumimoji="1" lang="ja-JP" altLang="en-US" sz="2400" dirty="0"/>
              <a:t>点検業務は情報収集の宝庫、自治体に入り込むチャンス</a:t>
            </a:r>
            <a:endParaRPr kumimoji="1" lang="en-US" altLang="ja-JP" sz="2400" dirty="0"/>
          </a:p>
          <a:p>
            <a:r>
              <a:rPr lang="ja-JP" altLang="en-US" sz="2400" dirty="0"/>
              <a:t>　　　　　　　　　　　　　　　　　　　　　　　　</a:t>
            </a:r>
            <a:r>
              <a:rPr kumimoji="1" lang="ja-JP" altLang="en-US" sz="2400" dirty="0"/>
              <a:t>（某　</a:t>
            </a:r>
            <a:r>
              <a:rPr kumimoji="1" lang="en-US" altLang="ja-JP" sz="2400" dirty="0"/>
              <a:t>K</a:t>
            </a:r>
            <a:r>
              <a:rPr kumimoji="1" lang="ja-JP" altLang="en-US" sz="2400" dirty="0"/>
              <a:t>や</a:t>
            </a:r>
            <a:r>
              <a:rPr kumimoji="1" lang="en-US" altLang="ja-JP" sz="2400" dirty="0"/>
              <a:t>P</a:t>
            </a:r>
            <a:r>
              <a:rPr kumimoji="1" lang="ja-JP" altLang="en-US" sz="2400" dirty="0"/>
              <a:t>　等）</a:t>
            </a:r>
            <a:endParaRPr kumimoji="1" lang="en-US" altLang="ja-JP" sz="2400" dirty="0"/>
          </a:p>
          <a:p>
            <a:r>
              <a:rPr kumimoji="1" lang="ja-JP" altLang="en-US" sz="2400" dirty="0"/>
              <a:t>さてどちらが成功するか？</a:t>
            </a:r>
            <a:endParaRPr kumimoji="1" lang="en-US" altLang="ja-JP" sz="2400" dirty="0"/>
          </a:p>
          <a:p>
            <a:endParaRPr lang="en-US" altLang="ja-JP" sz="2400" dirty="0"/>
          </a:p>
          <a:p>
            <a:r>
              <a:rPr kumimoji="1" lang="ja-JP" altLang="en-US" sz="2400" dirty="0"/>
              <a:t>それぞれの戦略なので、何も言わないが結果は見えているし、</a:t>
            </a:r>
            <a:endParaRPr kumimoji="1" lang="en-US" altLang="ja-JP" sz="2400" dirty="0"/>
          </a:p>
          <a:p>
            <a:r>
              <a:rPr kumimoji="1" lang="en-US" altLang="ja-JP" sz="2400" dirty="0"/>
              <a:t>A</a:t>
            </a:r>
            <a:r>
              <a:rPr kumimoji="1" lang="ja-JP" altLang="en-US" sz="2400" dirty="0"/>
              <a:t>は、戦略が全くない！</a:t>
            </a:r>
            <a:endParaRPr kumimoji="1" lang="en-US" altLang="ja-JP" sz="2400" dirty="0"/>
          </a:p>
          <a:p>
            <a:r>
              <a:rPr kumimoji="1" lang="ja-JP" altLang="en-US" sz="2400" dirty="0"/>
              <a:t>つまらない業務で信頼を得ることも重要。</a:t>
            </a:r>
            <a:endParaRPr kumimoji="1" lang="en-US" altLang="ja-JP" sz="2400" dirty="0"/>
          </a:p>
          <a:p>
            <a:r>
              <a:rPr lang="ja-JP" altLang="en-US" sz="2400" dirty="0"/>
              <a:t>そんなに、技術力があるのならば海外にでも行けば！</a:t>
            </a:r>
            <a:endParaRPr kumimoji="1" lang="ja-JP" altLang="en-US" sz="2400" dirty="0"/>
          </a:p>
        </p:txBody>
      </p:sp>
      <p:sp>
        <p:nvSpPr>
          <p:cNvPr id="4" name="楕円 3">
            <a:extLst>
              <a:ext uri="{FF2B5EF4-FFF2-40B4-BE49-F238E27FC236}">
                <a16:creationId xmlns:a16="http://schemas.microsoft.com/office/drawing/2014/main" id="{9E7B4280-0961-40E7-91CD-19E25B1A97E7}"/>
              </a:ext>
            </a:extLst>
          </p:cNvPr>
          <p:cNvSpPr/>
          <p:nvPr/>
        </p:nvSpPr>
        <p:spPr>
          <a:xfrm>
            <a:off x="7164288" y="116632"/>
            <a:ext cx="1584176"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ヒント４</a:t>
            </a:r>
          </a:p>
        </p:txBody>
      </p:sp>
    </p:spTree>
    <p:extLst>
      <p:ext uri="{BB962C8B-B14F-4D97-AF65-F5344CB8AC3E}">
        <p14:creationId xmlns:p14="http://schemas.microsoft.com/office/powerpoint/2010/main" val="1043743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31750" y="160338"/>
            <a:ext cx="88614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defRPr/>
            </a:pPr>
            <a:r>
              <a:rPr lang="ja-JP" altLang="en-US" sz="3200" dirty="0">
                <a:solidFill>
                  <a:srgbClr val="000000"/>
                </a:solidFill>
                <a:ea typeface="HGPｺﾞｼｯｸE" pitchFamily="50" charset="-128"/>
              </a:rPr>
              <a:t>架替は必ず発生する</a:t>
            </a:r>
            <a:r>
              <a:rPr lang="ja-JP" altLang="en-US" sz="3200" dirty="0">
                <a:ea typeface="HGPｺﾞｼｯｸE" pitchFamily="50" charset="-128"/>
              </a:rPr>
              <a:t>⇒</a:t>
            </a:r>
            <a:r>
              <a:rPr lang="ja-JP" altLang="en-US" sz="2800" dirty="0">
                <a:effectLst>
                  <a:outerShdw blurRad="38100" dist="38100" dir="2700000" algn="tl">
                    <a:srgbClr val="000000">
                      <a:alpha val="43137"/>
                    </a:srgbClr>
                  </a:outerShdw>
                </a:effectLst>
                <a:latin typeface="HGP創英角ﾎﾟｯﾌﾟ体" panose="040B0A00000000000000" pitchFamily="50" charset="-128"/>
                <a:ea typeface="HGP創英角ﾎﾟｯﾌﾟ体" panose="040B0A00000000000000" pitchFamily="50" charset="-128"/>
              </a:rPr>
              <a:t>更新のマネジメント</a:t>
            </a:r>
            <a:endParaRPr lang="en-US" altLang="ja-JP" sz="2800" dirty="0">
              <a:latin typeface="HGP創英角ﾎﾟｯﾌﾟ体" panose="040B0A00000000000000" pitchFamily="50" charset="-128"/>
              <a:ea typeface="HGP創英角ﾎﾟｯﾌﾟ体" panose="040B0A00000000000000" pitchFamily="50" charset="-128"/>
            </a:endParaRPr>
          </a:p>
        </p:txBody>
      </p:sp>
      <p:sp>
        <p:nvSpPr>
          <p:cNvPr id="11" name="Rectangle 17"/>
          <p:cNvSpPr>
            <a:spLocks noChangeArrowheads="1"/>
          </p:cNvSpPr>
          <p:nvPr/>
        </p:nvSpPr>
        <p:spPr bwMode="auto">
          <a:xfrm>
            <a:off x="31750" y="722313"/>
            <a:ext cx="85693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285750" indent="-285750" eaLnBrk="1" hangingPunct="1">
              <a:lnSpc>
                <a:spcPct val="80000"/>
              </a:lnSpc>
              <a:spcBef>
                <a:spcPct val="20000"/>
              </a:spcBef>
              <a:buFont typeface="Wingdings" panose="05000000000000000000" pitchFamily="2" charset="2"/>
              <a:buChar char="Ø"/>
              <a:defRPr/>
            </a:pPr>
            <a:r>
              <a:rPr lang="ja-JP" altLang="en-US" sz="2000" b="1" dirty="0">
                <a:solidFill>
                  <a:srgbClr val="FF0000"/>
                </a:solidFill>
                <a:latin typeface="HG丸ｺﾞｼｯｸM-PRO" pitchFamily="50" charset="-128"/>
                <a:ea typeface="HG丸ｺﾞｼｯｸM-PRO" pitchFamily="50" charset="-128"/>
              </a:rPr>
              <a:t>架替えは必ず発生する課題</a:t>
            </a:r>
            <a:r>
              <a:rPr lang="ja-JP" altLang="en-US" sz="2000" b="1" dirty="0">
                <a:latin typeface="HG丸ｺﾞｼｯｸM-PRO" pitchFamily="50" charset="-128"/>
                <a:ea typeface="HG丸ｺﾞｼｯｸM-PRO" pitchFamily="50" charset="-128"/>
              </a:rPr>
              <a:t>。</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ja-JP" altLang="en-US" sz="2000" b="1" dirty="0">
                <a:latin typeface="HG丸ｺﾞｼｯｸM-PRO" pitchFamily="50" charset="-128"/>
                <a:ea typeface="HG丸ｺﾞｼｯｸM-PRO" pitchFamily="50" charset="-128"/>
              </a:rPr>
              <a:t>　　　⇒長寿命計画では抜け落ちている。</a:t>
            </a:r>
            <a:endParaRPr lang="en-US" altLang="ja-JP" sz="2000" b="1" dirty="0">
              <a:latin typeface="HG丸ｺﾞｼｯｸM-PRO" pitchFamily="50" charset="-128"/>
              <a:ea typeface="HG丸ｺﾞｼｯｸM-PRO" pitchFamily="50" charset="-128"/>
            </a:endParaRPr>
          </a:p>
          <a:p>
            <a:pPr marL="285750" indent="-285750" eaLnBrk="1" hangingPunct="1">
              <a:lnSpc>
                <a:spcPct val="80000"/>
              </a:lnSpc>
              <a:spcBef>
                <a:spcPct val="20000"/>
              </a:spcBef>
              <a:buFont typeface="Wingdings" panose="05000000000000000000" pitchFamily="2" charset="2"/>
              <a:buChar char="Ø"/>
              <a:defRPr/>
            </a:pPr>
            <a:r>
              <a:rPr lang="ja-JP" altLang="en-US" sz="2000" b="1" dirty="0">
                <a:latin typeface="HG丸ｺﾞｼｯｸM-PRO" pitchFamily="50" charset="-128"/>
                <a:ea typeface="HG丸ｺﾞｼｯｸM-PRO" pitchFamily="50" charset="-128"/>
              </a:rPr>
              <a:t>「</a:t>
            </a:r>
            <a:r>
              <a:rPr lang="ja-JP" altLang="en-US" sz="2000" b="1" dirty="0">
                <a:solidFill>
                  <a:srgbClr val="FF0000"/>
                </a:solidFill>
                <a:latin typeface="HG丸ｺﾞｼｯｸM-PRO" pitchFamily="50" charset="-128"/>
                <a:ea typeface="HG丸ｺﾞｼｯｸM-PRO" pitchFamily="50" charset="-128"/>
              </a:rPr>
              <a:t>架替えのマネジメント</a:t>
            </a:r>
            <a:r>
              <a:rPr lang="ja-JP" altLang="en-US" sz="2000" b="1" dirty="0">
                <a:latin typeface="HG丸ｺﾞｼｯｸM-PRO" pitchFamily="50" charset="-128"/>
                <a:ea typeface="HG丸ｺﾞｼｯｸM-PRO" pitchFamily="50" charset="-128"/>
              </a:rPr>
              <a:t>」を検討</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ja-JP" altLang="en-US" sz="2000" b="1" dirty="0">
                <a:latin typeface="HG丸ｺﾞｼｯｸM-PRO" pitchFamily="50" charset="-128"/>
                <a:ea typeface="HG丸ｺﾞｼｯｸM-PRO" pitchFamily="50" charset="-128"/>
              </a:rPr>
              <a:t>　・課題のリスク分析</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ja-JP" altLang="en-US" sz="2000" b="1" dirty="0">
                <a:latin typeface="HG丸ｺﾞｼｯｸM-PRO" pitchFamily="50" charset="-128"/>
                <a:ea typeface="HG丸ｺﾞｼｯｸM-PRO" pitchFamily="50" charset="-128"/>
              </a:rPr>
              <a:t>　・財政シュミュレーションの実施</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en-US" altLang="ja-JP" sz="2000" b="1" dirty="0">
                <a:latin typeface="HG丸ｺﾞｼｯｸM-PRO" pitchFamily="50" charset="-128"/>
                <a:ea typeface="HG丸ｺﾞｼｯｸM-PRO" pitchFamily="50" charset="-128"/>
              </a:rPr>
              <a:t>    ※</a:t>
            </a:r>
            <a:r>
              <a:rPr lang="ja-JP" altLang="en-US" sz="2000" b="1" dirty="0">
                <a:latin typeface="HG丸ｺﾞｼｯｸM-PRO" pitchFamily="50" charset="-128"/>
                <a:ea typeface="HG丸ｺﾞｼｯｸM-PRO" pitchFamily="50" charset="-128"/>
              </a:rPr>
              <a:t>様々な橋梁条件に対処</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ja-JP" altLang="en-US" sz="2000" b="1">
                <a:latin typeface="HG丸ｺﾞｼｯｸM-PRO" pitchFamily="50" charset="-128"/>
                <a:ea typeface="HG丸ｺﾞｼｯｸM-PRO" pitchFamily="50" charset="-128"/>
              </a:rPr>
              <a:t>　　　何</a:t>
            </a:r>
            <a:r>
              <a:rPr lang="ja-JP" altLang="en-US" sz="2000" b="1" dirty="0">
                <a:latin typeface="HG丸ｺﾞｼｯｸM-PRO" pitchFamily="50" charset="-128"/>
                <a:ea typeface="HG丸ｺﾞｼｯｸM-PRO" pitchFamily="50" charset="-128"/>
              </a:rPr>
              <a:t>もしない。あきらめる覚悟も</a:t>
            </a:r>
            <a:endParaRPr lang="en-US" altLang="ja-JP" sz="2000" b="1" dirty="0">
              <a:latin typeface="HG丸ｺﾞｼｯｸM-PRO" pitchFamily="50" charset="-128"/>
              <a:ea typeface="HG丸ｺﾞｼｯｸM-PRO" pitchFamily="50" charset="-128"/>
            </a:endParaRPr>
          </a:p>
          <a:p>
            <a:pPr marL="0" indent="0" eaLnBrk="1" hangingPunct="1">
              <a:lnSpc>
                <a:spcPct val="80000"/>
              </a:lnSpc>
              <a:spcBef>
                <a:spcPct val="20000"/>
              </a:spcBef>
              <a:defRPr/>
            </a:pPr>
            <a:r>
              <a:rPr lang="ja-JP" altLang="en-US" sz="2000" b="1" dirty="0">
                <a:latin typeface="HG丸ｺﾞｼｯｸM-PRO" pitchFamily="50" charset="-128"/>
                <a:ea typeface="HG丸ｺﾞｼｯｸM-PRO" pitchFamily="50" charset="-128"/>
              </a:rPr>
              <a:t>　　　</a:t>
            </a:r>
            <a:r>
              <a:rPr lang="ja-JP" altLang="en-US" sz="2800" b="1" dirty="0">
                <a:latin typeface="HG丸ｺﾞｼｯｸM-PRO" pitchFamily="50" charset="-128"/>
                <a:ea typeface="HG丸ｺﾞｼｯｸM-PRO" pitchFamily="50" charset="-128"/>
              </a:rPr>
              <a:t>⇒</a:t>
            </a:r>
            <a:r>
              <a:rPr lang="en-US" altLang="ja-JP" sz="2800" b="1" dirty="0">
                <a:latin typeface="HG丸ｺﾞｼｯｸM-PRO" pitchFamily="50" charset="-128"/>
                <a:ea typeface="HG丸ｺﾞｼｯｸM-PRO" pitchFamily="50" charset="-128"/>
              </a:rPr>
              <a:t>PPP/PFI</a:t>
            </a:r>
            <a:r>
              <a:rPr lang="ja-JP" altLang="en-US" sz="2800" b="1" dirty="0">
                <a:latin typeface="HG丸ｺﾞｼｯｸM-PRO" pitchFamily="50" charset="-128"/>
                <a:ea typeface="HG丸ｺﾞｼｯｸM-PRO" pitchFamily="50" charset="-128"/>
              </a:rPr>
              <a:t>のチャンス</a:t>
            </a:r>
            <a:endParaRPr lang="en-US" altLang="ja-JP" sz="2800" b="1" dirty="0">
              <a:latin typeface="HG丸ｺﾞｼｯｸM-PRO" pitchFamily="50" charset="-128"/>
              <a:ea typeface="HG丸ｺﾞｼｯｸM-PRO" pitchFamily="50" charset="-128"/>
            </a:endParaRPr>
          </a:p>
        </p:txBody>
      </p:sp>
      <p:pic>
        <p:nvPicPr>
          <p:cNvPr id="57348" name="Picture 13" descr="\\toyama-city.local\17建設部\1708建設政策\s2\課共有２\01_画像等\03,計画係\橋梁\瓶岩橋\通行止\IMG_88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449763"/>
            <a:ext cx="3446463"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295979" y="4221088"/>
            <a:ext cx="4572000" cy="2314480"/>
          </a:xfrm>
          <a:prstGeom prst="rect">
            <a:avLst/>
          </a:prstGeom>
        </p:spPr>
        <p:txBody>
          <a:bodyPr>
            <a:spAutoFit/>
          </a:bodyPr>
          <a:lstStyle/>
          <a:p>
            <a:pPr marL="285750" indent="-285750">
              <a:lnSpc>
                <a:spcPct val="80000"/>
              </a:lnSpc>
              <a:spcBef>
                <a:spcPct val="20000"/>
              </a:spcBef>
              <a:buFont typeface="Wingdings" panose="05000000000000000000" pitchFamily="2" charset="2"/>
              <a:buChar char="Ø"/>
              <a:defRPr/>
            </a:pPr>
            <a:r>
              <a:rPr lang="ja-JP" altLang="en-US" b="1" dirty="0">
                <a:latin typeface="HG丸ｺﾞｼｯｸM-PRO" pitchFamily="50" charset="-128"/>
                <a:ea typeface="HG丸ｺﾞｼｯｸM-PRO" pitchFamily="50" charset="-128"/>
              </a:rPr>
              <a:t>通行止めは、管理者責任</a:t>
            </a:r>
            <a:endParaRPr lang="en-US" altLang="ja-JP" b="1" dirty="0">
              <a:latin typeface="HG丸ｺﾞｼｯｸM-PRO" pitchFamily="50" charset="-128"/>
              <a:ea typeface="HG丸ｺﾞｼｯｸM-PRO" pitchFamily="50" charset="-128"/>
            </a:endParaRPr>
          </a:p>
          <a:p>
            <a:pPr>
              <a:lnSpc>
                <a:spcPct val="80000"/>
              </a:lnSpc>
              <a:spcBef>
                <a:spcPct val="20000"/>
              </a:spcBef>
              <a:defRPr/>
            </a:pPr>
            <a:r>
              <a:rPr lang="ja-JP" altLang="en-US" b="1" dirty="0">
                <a:latin typeface="HG丸ｺﾞｼｯｸM-PRO" pitchFamily="50" charset="-128"/>
                <a:ea typeface="HG丸ｺﾞｼｯｸM-PRO" pitchFamily="50" charset="-128"/>
              </a:rPr>
              <a:t>　　・過積載に対する認識の甘さ</a:t>
            </a:r>
            <a:endParaRPr lang="en-US" altLang="ja-JP" b="1" dirty="0">
              <a:latin typeface="HG丸ｺﾞｼｯｸM-PRO" pitchFamily="50" charset="-128"/>
              <a:ea typeface="HG丸ｺﾞｼｯｸM-PRO" pitchFamily="50" charset="-128"/>
            </a:endParaRPr>
          </a:p>
          <a:p>
            <a:pPr>
              <a:lnSpc>
                <a:spcPct val="80000"/>
              </a:lnSpc>
              <a:spcBef>
                <a:spcPct val="20000"/>
              </a:spcBef>
              <a:defRPr/>
            </a:pPr>
            <a:r>
              <a:rPr lang="ja-JP" altLang="en-US" b="1" dirty="0">
                <a:latin typeface="HG丸ｺﾞｼｯｸM-PRO" pitchFamily="50" charset="-128"/>
                <a:ea typeface="HG丸ｺﾞｼｯｸM-PRO" pitchFamily="50" charset="-128"/>
              </a:rPr>
              <a:t>　　・荷重制限や用途変更の必要性</a:t>
            </a:r>
            <a:endParaRPr lang="en-US" altLang="ja-JP" b="1" dirty="0">
              <a:latin typeface="HG丸ｺﾞｼｯｸM-PRO" pitchFamily="50" charset="-128"/>
              <a:ea typeface="HG丸ｺﾞｼｯｸM-PRO" pitchFamily="50" charset="-128"/>
            </a:endParaRPr>
          </a:p>
          <a:p>
            <a:pPr>
              <a:lnSpc>
                <a:spcPct val="80000"/>
              </a:lnSpc>
              <a:spcBef>
                <a:spcPct val="20000"/>
              </a:spcBef>
              <a:defRPr/>
            </a:pPr>
            <a:endParaRPr lang="en-US" altLang="ja-JP" b="1" dirty="0">
              <a:latin typeface="HG丸ｺﾞｼｯｸM-PRO" pitchFamily="50" charset="-128"/>
              <a:ea typeface="HG丸ｺﾞｼｯｸM-PRO" pitchFamily="50" charset="-128"/>
            </a:endParaRPr>
          </a:p>
          <a:p>
            <a:pPr>
              <a:lnSpc>
                <a:spcPct val="80000"/>
              </a:lnSpc>
              <a:spcBef>
                <a:spcPct val="20000"/>
              </a:spcBef>
              <a:defRPr/>
            </a:pPr>
            <a:r>
              <a:rPr lang="ja-JP" altLang="en-US" sz="2800" b="1" dirty="0">
                <a:latin typeface="HG丸ｺﾞｼｯｸM-PRO" pitchFamily="50" charset="-128"/>
                <a:ea typeface="HG丸ｺﾞｼｯｸM-PRO" pitchFamily="50" charset="-128"/>
              </a:rPr>
              <a:t>“</a:t>
            </a:r>
            <a:r>
              <a:rPr lang="ja-JP" altLang="en-US" sz="2000" b="1" dirty="0">
                <a:latin typeface="HG丸ｺﾞｼｯｸM-PRO" pitchFamily="50" charset="-128"/>
                <a:ea typeface="HG丸ｺﾞｼｯｸM-PRO" pitchFamily="50" charset="-128"/>
              </a:rPr>
              <a:t>市道”としての役割と</a:t>
            </a:r>
            <a:endParaRPr lang="en-US" altLang="ja-JP" sz="2000" b="1" dirty="0">
              <a:latin typeface="HG丸ｺﾞｼｯｸM-PRO" pitchFamily="50" charset="-128"/>
              <a:ea typeface="HG丸ｺﾞｼｯｸM-PRO" pitchFamily="50" charset="-128"/>
            </a:endParaRPr>
          </a:p>
          <a:p>
            <a:pPr>
              <a:lnSpc>
                <a:spcPct val="80000"/>
              </a:lnSpc>
              <a:spcBef>
                <a:spcPct val="20000"/>
              </a:spcBef>
              <a:defRPr/>
            </a:pPr>
            <a:r>
              <a:rPr lang="ja-JP" altLang="en-US" sz="2000" b="1" dirty="0">
                <a:latin typeface="HG丸ｺﾞｼｯｸM-PRO" pitchFamily="50" charset="-128"/>
                <a:ea typeface="HG丸ｺﾞｼｯｸM-PRO" pitchFamily="50" charset="-128"/>
              </a:rPr>
              <a:t>　管理者の責任</a:t>
            </a:r>
            <a:endParaRPr lang="en-US" altLang="ja-JP" sz="2000" b="1" dirty="0">
              <a:latin typeface="HG丸ｺﾞｼｯｸM-PRO" pitchFamily="50" charset="-128"/>
              <a:ea typeface="HG丸ｺﾞｼｯｸM-PRO" pitchFamily="50" charset="-128"/>
            </a:endParaRPr>
          </a:p>
          <a:p>
            <a:pPr>
              <a:lnSpc>
                <a:spcPct val="80000"/>
              </a:lnSpc>
              <a:spcBef>
                <a:spcPct val="20000"/>
              </a:spcBef>
              <a:defRPr/>
            </a:pPr>
            <a:r>
              <a:rPr lang="ja-JP" altLang="en-US" sz="2800" b="1" dirty="0">
                <a:latin typeface="HG丸ｺﾞｼｯｸM-PRO" pitchFamily="50" charset="-128"/>
                <a:ea typeface="HG丸ｺﾞｼｯｸM-PRO" pitchFamily="50" charset="-128"/>
              </a:rPr>
              <a:t>　包括管理への移行も</a:t>
            </a:r>
            <a:endParaRPr lang="en-US" altLang="ja-JP" sz="2800" b="1" dirty="0">
              <a:latin typeface="HG丸ｺﾞｼｯｸM-PRO" pitchFamily="50" charset="-128"/>
              <a:ea typeface="HG丸ｺﾞｼｯｸM-PRO" pitchFamily="50" charset="-128"/>
            </a:endParaRPr>
          </a:p>
        </p:txBody>
      </p:sp>
      <p:sp>
        <p:nvSpPr>
          <p:cNvPr id="3" name="正方形/長方形 2"/>
          <p:cNvSpPr/>
          <p:nvPr/>
        </p:nvSpPr>
        <p:spPr>
          <a:xfrm>
            <a:off x="138485" y="3247232"/>
            <a:ext cx="5656263" cy="830262"/>
          </a:xfrm>
          <a:prstGeom prst="rect">
            <a:avLst/>
          </a:prstGeom>
        </p:spPr>
        <p:txBody>
          <a:bodyPr>
            <a:spAutoFit/>
          </a:bodyPr>
          <a:lstStyle/>
          <a:p>
            <a:pPr>
              <a:defRPr/>
            </a:pPr>
            <a:r>
              <a:rPr lang="ja-JP" altLang="en-US" sz="2400" dirty="0">
                <a:latin typeface="+mn-ea"/>
                <a:ea typeface="HGP創英角ﾎﾟｯﾌﾟ体" panose="040B0A00000000000000" pitchFamily="50" charset="-128"/>
              </a:rPr>
              <a:t>ダメージコントロールとリスクマネジメントのための、通行止めも</a:t>
            </a:r>
            <a:endParaRPr lang="ja-JP" altLang="en-US" sz="2400" dirty="0">
              <a:latin typeface="HGP創英角ﾎﾟｯﾌﾟ体" panose="040B0A00000000000000" pitchFamily="50" charset="-128"/>
              <a:ea typeface="HGP創英角ﾎﾟｯﾌﾟ体" panose="040B0A00000000000000" pitchFamily="50" charset="-128"/>
            </a:endParaRPr>
          </a:p>
        </p:txBody>
      </p:sp>
      <p:pic>
        <p:nvPicPr>
          <p:cNvPr id="57351" name="Picture 2" descr="\\toyama-city.local\17建設部\1730橋りょう保全\s2\課共有２\橋りょう係（管理課から移動したもの）\○富山市橋梁点検データ（重要橋梁）\080035012神通大橋（下流側）\レベル１点検\2011年度\01全景写真\3ランガ-桁側面(P1-A2)DSCF6208.jpg"/>
          <p:cNvPicPr preferRelativeResize="0">
            <a:picLocks noChangeArrowheads="1"/>
          </p:cNvPicPr>
          <p:nvPr/>
        </p:nvPicPr>
        <p:blipFill>
          <a:blip r:embed="rId3">
            <a:extLst>
              <a:ext uri="{28A0092B-C50C-407E-A947-70E740481C1C}">
                <a14:useLocalDpi xmlns:a14="http://schemas.microsoft.com/office/drawing/2010/main" val="0"/>
              </a:ext>
            </a:extLst>
          </a:blip>
          <a:srcRect t="11136"/>
          <a:stretch>
            <a:fillRect/>
          </a:stretch>
        </p:blipFill>
        <p:spPr bwMode="auto">
          <a:xfrm>
            <a:off x="5562600" y="2276475"/>
            <a:ext cx="3446463" cy="177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2" name="Picture 2"/>
          <p:cNvPicPr>
            <a:picLocks noChangeAspect="1" noChangeArrowheads="1"/>
          </p:cNvPicPr>
          <p:nvPr/>
        </p:nvPicPr>
        <p:blipFill>
          <a:blip r:embed="rId4">
            <a:extLst>
              <a:ext uri="{28A0092B-C50C-407E-A947-70E740481C1C}">
                <a14:useLocalDpi xmlns:a14="http://schemas.microsoft.com/office/drawing/2010/main" val="0"/>
              </a:ext>
            </a:extLst>
          </a:blip>
          <a:srcRect l="15" t="16476" r="-15" b="8540"/>
          <a:stretch>
            <a:fillRect/>
          </a:stretch>
        </p:blipFill>
        <p:spPr bwMode="auto">
          <a:xfrm>
            <a:off x="5573713" y="576263"/>
            <a:ext cx="3422650"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楕円 9">
            <a:extLst>
              <a:ext uri="{FF2B5EF4-FFF2-40B4-BE49-F238E27FC236}">
                <a16:creationId xmlns:a16="http://schemas.microsoft.com/office/drawing/2014/main" id="{715B2663-2371-414A-B5F5-5B8E99207924}"/>
              </a:ext>
            </a:extLst>
          </p:cNvPr>
          <p:cNvSpPr/>
          <p:nvPr/>
        </p:nvSpPr>
        <p:spPr>
          <a:xfrm>
            <a:off x="7214543" y="125016"/>
            <a:ext cx="1584176"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ヒント５</a:t>
            </a:r>
          </a:p>
        </p:txBody>
      </p:sp>
    </p:spTree>
    <p:extLst>
      <p:ext uri="{BB962C8B-B14F-4D97-AF65-F5344CB8AC3E}">
        <p14:creationId xmlns:p14="http://schemas.microsoft.com/office/powerpoint/2010/main" val="1435757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番号プレースホルダー 3">
            <a:extLst>
              <a:ext uri="{FF2B5EF4-FFF2-40B4-BE49-F238E27FC236}">
                <a16:creationId xmlns:a16="http://schemas.microsoft.com/office/drawing/2014/main" id="{9520123D-6C3D-4BAC-BA60-42EA6F4761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D6129EA-3B7A-4992-B0E0-79D8F41597B6}" type="slidenum">
              <a:rPr kumimoji="1" lang="ja-JP" altLang="en-US" sz="1400" smtClean="0">
                <a:solidFill>
                  <a:schemeClr val="tx2"/>
                </a:solidFill>
                <a:latin typeface="Arial" panose="020B0604020202020204" pitchFamily="34" charset="0"/>
              </a:rPr>
              <a:pPr fontAlgn="base">
                <a:spcBef>
                  <a:spcPct val="0"/>
                </a:spcBef>
                <a:spcAft>
                  <a:spcPct val="0"/>
                </a:spcAft>
              </a:pPr>
              <a:t>47</a:t>
            </a:fld>
            <a:endParaRPr kumimoji="1" lang="ja-JP" altLang="en-US" sz="1400">
              <a:solidFill>
                <a:schemeClr val="tx2"/>
              </a:solidFill>
              <a:latin typeface="Arial" panose="020B0604020202020204" pitchFamily="34" charset="0"/>
            </a:endParaRPr>
          </a:p>
        </p:txBody>
      </p:sp>
      <p:sp>
        <p:nvSpPr>
          <p:cNvPr id="35843" name="Rectangle 8">
            <a:extLst>
              <a:ext uri="{FF2B5EF4-FFF2-40B4-BE49-F238E27FC236}">
                <a16:creationId xmlns:a16="http://schemas.microsoft.com/office/drawing/2014/main" id="{EB25B437-E1E4-4842-9C90-CF5A097FB8EB}"/>
              </a:ext>
            </a:extLst>
          </p:cNvPr>
          <p:cNvSpPr>
            <a:spLocks noChangeArrowheads="1"/>
          </p:cNvSpPr>
          <p:nvPr/>
        </p:nvSpPr>
        <p:spPr bwMode="auto">
          <a:xfrm>
            <a:off x="179388" y="360363"/>
            <a:ext cx="7921625" cy="4318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kumimoji="1" lang="ja-JP" altLang="en-US" sz="3600" dirty="0">
                <a:solidFill>
                  <a:srgbClr val="000000"/>
                </a:solidFill>
                <a:latin typeface="Arial" panose="020B0604020202020204" pitchFamily="34" charset="0"/>
                <a:ea typeface="HGPｺﾞｼｯｸE" panose="020B0900000000000000" pitchFamily="50" charset="-128"/>
              </a:rPr>
              <a:t>全ては人！</a:t>
            </a:r>
            <a:endParaRPr kumimoji="1" lang="en-US" altLang="ja-JP" sz="3600" dirty="0">
              <a:solidFill>
                <a:srgbClr val="000000"/>
              </a:solidFill>
              <a:latin typeface="Arial" panose="020B0604020202020204" pitchFamily="34" charset="0"/>
              <a:ea typeface="HGPｺﾞｼｯｸE" panose="020B0900000000000000" pitchFamily="50" charset="-128"/>
            </a:endParaRPr>
          </a:p>
          <a:p>
            <a:pPr eaLnBrk="1" hangingPunct="1"/>
            <a:r>
              <a:rPr kumimoji="1" lang="ja-JP" altLang="en-US" sz="3600" dirty="0">
                <a:solidFill>
                  <a:srgbClr val="000000"/>
                </a:solidFill>
                <a:latin typeface="Arial" panose="020B0604020202020204" pitchFamily="34" charset="0"/>
                <a:ea typeface="HGPｺﾞｼｯｸE" panose="020B0900000000000000" pitchFamily="50" charset="-128"/>
              </a:rPr>
              <a:t>人財育成　「植野塾」　</a:t>
            </a:r>
            <a:endParaRPr kumimoji="1" lang="ja-JP" altLang="en-US" sz="2800" dirty="0">
              <a:solidFill>
                <a:srgbClr val="000000"/>
              </a:solidFill>
              <a:latin typeface="Arial" panose="020B0604020202020204" pitchFamily="34" charset="0"/>
              <a:ea typeface="HGPｺﾞｼｯｸE" panose="020B0900000000000000" pitchFamily="50" charset="-128"/>
            </a:endParaRPr>
          </a:p>
        </p:txBody>
      </p:sp>
      <p:pic>
        <p:nvPicPr>
          <p:cNvPr id="35846" name="Picture 4" descr="\\toyama-city.local\17建設部\1730橋りょう保全\s1\橋りょう室共通\05写真\05その他\八田橋現場視察\20170801　AM　富山市どぼじょ\RIMG6968.JPG">
            <a:extLst>
              <a:ext uri="{FF2B5EF4-FFF2-40B4-BE49-F238E27FC236}">
                <a16:creationId xmlns:a16="http://schemas.microsoft.com/office/drawing/2014/main" id="{0FC157F3-AFD7-4332-B356-DACA06CD8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568825"/>
            <a:ext cx="23399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5" descr="\\toyama-city.local\17建設部\1708建設政策\s1\_定数外\_課共有２（移行）\01_画像等\03,計画係\研修等\橋梁\150610現場研修（川田工業富山工場）\IMG_7348.JPG">
            <a:extLst>
              <a:ext uri="{FF2B5EF4-FFF2-40B4-BE49-F238E27FC236}">
                <a16:creationId xmlns:a16="http://schemas.microsoft.com/office/drawing/2014/main" id="{A653DC5D-D37E-43D0-9699-BAFD58FEE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4565650"/>
            <a:ext cx="23399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テキスト ボックス 61">
            <a:extLst>
              <a:ext uri="{FF2B5EF4-FFF2-40B4-BE49-F238E27FC236}">
                <a16:creationId xmlns:a16="http://schemas.microsoft.com/office/drawing/2014/main" id="{594B4C81-EA5B-482B-B724-E76535CBB9FD}"/>
              </a:ext>
            </a:extLst>
          </p:cNvPr>
          <p:cNvSpPr txBox="1">
            <a:spLocks noChangeArrowheads="1"/>
          </p:cNvSpPr>
          <p:nvPr/>
        </p:nvSpPr>
        <p:spPr bwMode="auto">
          <a:xfrm>
            <a:off x="6623050" y="6356350"/>
            <a:ext cx="25209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kumimoji="1" lang="ja-JP" altLang="en-US" sz="1200" dirty="0">
                <a:latin typeface="HGｺﾞｼｯｸM" panose="020B0609000000000000" pitchFamily="49" charset="-128"/>
                <a:ea typeface="HGｺﾞｼｯｸM" panose="020B0609000000000000" pitchFamily="49" charset="-128"/>
                <a:cs typeface="ＭＳ Ｐゴシック" panose="020B0600070205080204" pitchFamily="50" charset="-128"/>
              </a:rPr>
              <a:t>講習会の様子</a:t>
            </a:r>
            <a:endParaRPr kumimoji="1" lang="ja-JP" altLang="ja-JP" sz="1200" dirty="0">
              <a:latin typeface="HGｺﾞｼｯｸM" panose="020B0609000000000000" pitchFamily="49" charset="-128"/>
              <a:ea typeface="HGｺﾞｼｯｸM" panose="020B0609000000000000" pitchFamily="49" charset="-128"/>
              <a:cs typeface="ＭＳ Ｐゴシック" panose="020B0600070205080204" pitchFamily="50" charset="-128"/>
            </a:endParaRPr>
          </a:p>
        </p:txBody>
      </p:sp>
      <p:sp>
        <p:nvSpPr>
          <p:cNvPr id="35849" name="テキスト ボックス 61">
            <a:extLst>
              <a:ext uri="{FF2B5EF4-FFF2-40B4-BE49-F238E27FC236}">
                <a16:creationId xmlns:a16="http://schemas.microsoft.com/office/drawing/2014/main" id="{DCBF1BDF-4300-452B-ACAE-E0AA21389BBC}"/>
              </a:ext>
            </a:extLst>
          </p:cNvPr>
          <p:cNvSpPr txBox="1">
            <a:spLocks noChangeArrowheads="1"/>
          </p:cNvSpPr>
          <p:nvPr/>
        </p:nvSpPr>
        <p:spPr bwMode="auto">
          <a:xfrm>
            <a:off x="468313" y="6238875"/>
            <a:ext cx="251936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kumimoji="1" lang="ja-JP" altLang="en-US" sz="1200">
                <a:latin typeface="HGｺﾞｼｯｸM" panose="020B0609000000000000" pitchFamily="49" charset="-128"/>
                <a:ea typeface="HGｺﾞｼｯｸM" panose="020B0609000000000000" pitchFamily="49" charset="-128"/>
                <a:cs typeface="ＭＳ Ｐゴシック" panose="020B0600070205080204" pitchFamily="50" charset="-128"/>
              </a:rPr>
              <a:t>どぼく女子　現場見学会の様子</a:t>
            </a:r>
            <a:endParaRPr kumimoji="1" lang="ja-JP" altLang="ja-JP" sz="1200">
              <a:latin typeface="HGｺﾞｼｯｸM" panose="020B0609000000000000" pitchFamily="49" charset="-128"/>
              <a:ea typeface="HGｺﾞｼｯｸM" panose="020B0609000000000000" pitchFamily="49" charset="-128"/>
              <a:cs typeface="ＭＳ Ｐゴシック" panose="020B0600070205080204" pitchFamily="50" charset="-128"/>
            </a:endParaRPr>
          </a:p>
        </p:txBody>
      </p:sp>
      <p:sp>
        <p:nvSpPr>
          <p:cNvPr id="35850" name="テキスト ボックス 61">
            <a:extLst>
              <a:ext uri="{FF2B5EF4-FFF2-40B4-BE49-F238E27FC236}">
                <a16:creationId xmlns:a16="http://schemas.microsoft.com/office/drawing/2014/main" id="{7E5D9C35-C843-4B3E-9F7D-B111C1935F15}"/>
              </a:ext>
            </a:extLst>
          </p:cNvPr>
          <p:cNvSpPr txBox="1">
            <a:spLocks noChangeArrowheads="1"/>
          </p:cNvSpPr>
          <p:nvPr/>
        </p:nvSpPr>
        <p:spPr bwMode="auto">
          <a:xfrm>
            <a:off x="3348038" y="6237288"/>
            <a:ext cx="25193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kumimoji="1" lang="ja-JP" altLang="en-US" sz="1200">
                <a:latin typeface="HGｺﾞｼｯｸM" panose="020B0609000000000000" pitchFamily="49" charset="-128"/>
                <a:ea typeface="HGｺﾞｼｯｸM" panose="020B0609000000000000" pitchFamily="49" charset="-128"/>
                <a:cs typeface="ＭＳ Ｐゴシック" panose="020B0600070205080204" pitchFamily="50" charset="-128"/>
              </a:rPr>
              <a:t>工場見学の様子</a:t>
            </a:r>
            <a:endParaRPr kumimoji="1" lang="ja-JP" altLang="ja-JP" sz="1200">
              <a:latin typeface="HGｺﾞｼｯｸM" panose="020B0609000000000000" pitchFamily="49" charset="-128"/>
              <a:ea typeface="HGｺﾞｼｯｸM" panose="020B0609000000000000" pitchFamily="49" charset="-128"/>
              <a:cs typeface="ＭＳ Ｐゴシック" panose="020B0600070205080204" pitchFamily="50" charset="-128"/>
            </a:endParaRPr>
          </a:p>
        </p:txBody>
      </p:sp>
      <p:sp>
        <p:nvSpPr>
          <p:cNvPr id="24" name="Rectangle 8">
            <a:extLst>
              <a:ext uri="{FF2B5EF4-FFF2-40B4-BE49-F238E27FC236}">
                <a16:creationId xmlns:a16="http://schemas.microsoft.com/office/drawing/2014/main" id="{E628693A-997C-4B62-80BE-438DE03F7F81}"/>
              </a:ext>
            </a:extLst>
          </p:cNvPr>
          <p:cNvSpPr>
            <a:spLocks noChangeArrowheads="1"/>
          </p:cNvSpPr>
          <p:nvPr/>
        </p:nvSpPr>
        <p:spPr bwMode="auto">
          <a:xfrm>
            <a:off x="330460" y="1315504"/>
            <a:ext cx="79216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fontAlgn="auto" hangingPunct="1">
              <a:spcBef>
                <a:spcPts val="0"/>
              </a:spcBef>
              <a:spcAft>
                <a:spcPts val="0"/>
              </a:spcAft>
              <a:defRPr/>
            </a:pPr>
            <a:r>
              <a:rPr lang="ja-JP" altLang="en-US" sz="1800" dirty="0">
                <a:solidFill>
                  <a:schemeClr val="tx2">
                    <a:lumMod val="60000"/>
                    <a:lumOff val="40000"/>
                  </a:schemeClr>
                </a:solidFill>
                <a:ea typeface="HGPｺﾞｼｯｸE" pitchFamily="50" charset="-128"/>
              </a:rPr>
              <a:t>６年間実施、</a:t>
            </a:r>
            <a:r>
              <a:rPr lang="ja-JP" altLang="en-US" sz="1800" dirty="0"/>
              <a:t>毎月１回</a:t>
            </a:r>
            <a:r>
              <a:rPr lang="ja-JP" altLang="en-US" sz="1800"/>
              <a:t>開催。継続は力！</a:t>
            </a:r>
            <a:endParaRPr lang="ja-JP" altLang="en-US" sz="1800" dirty="0">
              <a:solidFill>
                <a:schemeClr val="tx2">
                  <a:lumMod val="60000"/>
                  <a:lumOff val="40000"/>
                </a:schemeClr>
              </a:solidFill>
              <a:ea typeface="HGPｺﾞｼｯｸE" pitchFamily="50" charset="-128"/>
            </a:endParaRPr>
          </a:p>
        </p:txBody>
      </p:sp>
      <p:sp>
        <p:nvSpPr>
          <p:cNvPr id="19" name="テキスト ボックス 3">
            <a:extLst>
              <a:ext uri="{FF2B5EF4-FFF2-40B4-BE49-F238E27FC236}">
                <a16:creationId xmlns:a16="http://schemas.microsoft.com/office/drawing/2014/main" id="{889DDE9C-83E3-4F57-BC34-75DE5041C053}"/>
              </a:ext>
            </a:extLst>
          </p:cNvPr>
          <p:cNvSpPr txBox="1">
            <a:spLocks noChangeArrowheads="1"/>
          </p:cNvSpPr>
          <p:nvPr/>
        </p:nvSpPr>
        <p:spPr bwMode="auto">
          <a:xfrm>
            <a:off x="294142" y="1754944"/>
            <a:ext cx="554380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400" dirty="0"/>
              <a:t>目的</a:t>
            </a:r>
            <a:endParaRPr lang="en-US" altLang="ja-JP" sz="2400" dirty="0"/>
          </a:p>
          <a:p>
            <a:pPr eaLnBrk="1" hangingPunct="1">
              <a:spcBef>
                <a:spcPct val="0"/>
              </a:spcBef>
              <a:buFontTx/>
              <a:buNone/>
            </a:pPr>
            <a:r>
              <a:rPr lang="ja-JP" altLang="en-US" sz="2400" dirty="0"/>
              <a:t>・インハウスエンジニアの心得</a:t>
            </a:r>
            <a:endParaRPr lang="en-US" altLang="ja-JP" sz="2400" dirty="0"/>
          </a:p>
          <a:p>
            <a:pPr eaLnBrk="1" hangingPunct="1">
              <a:spcBef>
                <a:spcPct val="0"/>
              </a:spcBef>
              <a:buFontTx/>
              <a:buNone/>
            </a:pPr>
            <a:r>
              <a:rPr lang="ja-JP" altLang="en-US" sz="2400" dirty="0"/>
              <a:t>・考えられる職員の育成</a:t>
            </a:r>
            <a:endParaRPr lang="en-US" altLang="ja-JP" sz="2400" dirty="0"/>
          </a:p>
          <a:p>
            <a:pPr eaLnBrk="1" hangingPunct="1">
              <a:spcBef>
                <a:spcPct val="0"/>
              </a:spcBef>
              <a:buFontTx/>
              <a:buNone/>
            </a:pPr>
            <a:endParaRPr lang="en-US" altLang="ja-JP" sz="2400" dirty="0"/>
          </a:p>
          <a:p>
            <a:pPr eaLnBrk="1" hangingPunct="1">
              <a:spcBef>
                <a:spcPct val="0"/>
              </a:spcBef>
              <a:buFontTx/>
              <a:buNone/>
            </a:pPr>
            <a:r>
              <a:rPr lang="ja-JP" altLang="en-US" sz="2000" dirty="0"/>
              <a:t>富山市職員の参加少ない⇒目的意識の違い</a:t>
            </a:r>
            <a:endParaRPr lang="en-US" altLang="ja-JP" sz="2000" dirty="0"/>
          </a:p>
          <a:p>
            <a:pPr eaLnBrk="1" hangingPunct="1">
              <a:spcBef>
                <a:spcPct val="0"/>
              </a:spcBef>
              <a:buFontTx/>
              <a:buNone/>
            </a:pPr>
            <a:r>
              <a:rPr lang="ja-JP" altLang="en-US" sz="2000" dirty="0"/>
              <a:t>外部からの出席者増加中（大学、他官庁、民間）</a:t>
            </a:r>
            <a:endParaRPr lang="en-US" altLang="ja-JP" sz="2000" dirty="0"/>
          </a:p>
          <a:p>
            <a:pPr eaLnBrk="1" hangingPunct="1">
              <a:spcBef>
                <a:spcPct val="0"/>
              </a:spcBef>
              <a:buFontTx/>
              <a:buNone/>
            </a:pPr>
            <a:r>
              <a:rPr lang="en-US" altLang="ja-JP" sz="2000" dirty="0"/>
              <a:t>R2</a:t>
            </a:r>
            <a:r>
              <a:rPr lang="ja-JP" altLang="en-US" sz="2000" dirty="0"/>
              <a:t>年度は関東拠点、官庁、民間企業などの依頼に応じる</a:t>
            </a:r>
            <a:endParaRPr lang="en-US" altLang="ja-JP" sz="2000" dirty="0"/>
          </a:p>
          <a:p>
            <a:pPr eaLnBrk="1" hangingPunct="1">
              <a:spcBef>
                <a:spcPct val="0"/>
              </a:spcBef>
              <a:buFontTx/>
              <a:buNone/>
            </a:pPr>
            <a:endParaRPr lang="en-US" altLang="ja-JP" sz="2000" dirty="0"/>
          </a:p>
        </p:txBody>
      </p:sp>
      <p:pic>
        <p:nvPicPr>
          <p:cNvPr id="21" name="Picture 3">
            <a:extLst>
              <a:ext uri="{FF2B5EF4-FFF2-40B4-BE49-F238E27FC236}">
                <a16:creationId xmlns:a16="http://schemas.microsoft.com/office/drawing/2014/main" id="{D6DE7D91-996B-4269-98AA-788CBAF40D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2448" y="0"/>
            <a:ext cx="3171552" cy="4481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4563457"/>
            <a:ext cx="1928172" cy="176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楕円 13">
            <a:extLst>
              <a:ext uri="{FF2B5EF4-FFF2-40B4-BE49-F238E27FC236}">
                <a16:creationId xmlns:a16="http://schemas.microsoft.com/office/drawing/2014/main" id="{8545C327-9848-453D-9F6A-3B5112403601}"/>
              </a:ext>
            </a:extLst>
          </p:cNvPr>
          <p:cNvSpPr/>
          <p:nvPr/>
        </p:nvSpPr>
        <p:spPr>
          <a:xfrm>
            <a:off x="4246024" y="84137"/>
            <a:ext cx="1584176"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ヒント６</a:t>
            </a:r>
          </a:p>
        </p:txBody>
      </p:sp>
    </p:spTree>
    <p:extLst>
      <p:ext uri="{BB962C8B-B14F-4D97-AF65-F5344CB8AC3E}">
        <p14:creationId xmlns:p14="http://schemas.microsoft.com/office/powerpoint/2010/main" val="185790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0" name="テキスト ボックス 14">
            <a:extLst>
              <a:ext uri="{FF2B5EF4-FFF2-40B4-BE49-F238E27FC236}">
                <a16:creationId xmlns:a16="http://schemas.microsoft.com/office/drawing/2014/main" id="{D3C89C84-EFB6-4B9E-BABF-410E59219817}"/>
              </a:ext>
            </a:extLst>
          </p:cNvPr>
          <p:cNvSpPr txBox="1">
            <a:spLocks noChangeArrowheads="1"/>
          </p:cNvSpPr>
          <p:nvPr/>
        </p:nvSpPr>
        <p:spPr bwMode="auto">
          <a:xfrm>
            <a:off x="128330" y="105929"/>
            <a:ext cx="65982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t>今後のインフラマネジメントで必要なもの！</a:t>
            </a:r>
          </a:p>
        </p:txBody>
      </p:sp>
      <p:sp>
        <p:nvSpPr>
          <p:cNvPr id="15" name="スライド番号プレースホルダー 14">
            <a:extLst>
              <a:ext uri="{FF2B5EF4-FFF2-40B4-BE49-F238E27FC236}">
                <a16:creationId xmlns:a16="http://schemas.microsoft.com/office/drawing/2014/main" id="{F8BEA8E5-0DA0-4F97-8389-93E2D216754C}"/>
              </a:ext>
            </a:extLst>
          </p:cNvPr>
          <p:cNvSpPr>
            <a:spLocks noGrp="1"/>
          </p:cNvSpPr>
          <p:nvPr>
            <p:ph type="sldNum" sz="quarter" idx="12"/>
          </p:nvPr>
        </p:nvSpPr>
        <p:spPr/>
        <p:txBody>
          <a:bodyPr/>
          <a:lstStyle/>
          <a:p>
            <a:fld id="{7D5A2C38-BF5A-4117-A3B3-4E986D472ED9}" type="slidenum">
              <a:rPr kumimoji="1" lang="ja-JP" altLang="en-US" smtClean="0"/>
              <a:t>48</a:t>
            </a:fld>
            <a:endParaRPr kumimoji="1" lang="ja-JP" altLang="en-US" dirty="0"/>
          </a:p>
        </p:txBody>
      </p:sp>
      <p:sp>
        <p:nvSpPr>
          <p:cNvPr id="18" name="角丸四角形 2">
            <a:extLst>
              <a:ext uri="{FF2B5EF4-FFF2-40B4-BE49-F238E27FC236}">
                <a16:creationId xmlns:a16="http://schemas.microsoft.com/office/drawing/2014/main" id="{4520C686-9A16-4787-8834-C7ECF2F214DD}"/>
              </a:ext>
            </a:extLst>
          </p:cNvPr>
          <p:cNvSpPr/>
          <p:nvPr/>
        </p:nvSpPr>
        <p:spPr>
          <a:xfrm>
            <a:off x="179512" y="657684"/>
            <a:ext cx="2736304" cy="2012329"/>
          </a:xfrm>
          <a:prstGeom prst="roundRect">
            <a:avLst/>
          </a:prstGeom>
          <a:solidFill>
            <a:srgbClr val="FFFF0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solidFill>
                  <a:schemeClr val="tx1"/>
                </a:solidFill>
              </a:rPr>
              <a:t>技術者</a:t>
            </a:r>
            <a:endParaRPr lang="en-US" altLang="ja-JP" sz="2400" b="1" dirty="0">
              <a:solidFill>
                <a:schemeClr val="tx1"/>
              </a:solidFill>
            </a:endParaRPr>
          </a:p>
          <a:p>
            <a:pPr algn="ctr">
              <a:defRPr/>
            </a:pPr>
            <a:r>
              <a:rPr lang="ja-JP" altLang="en-US" sz="1600" b="1" dirty="0">
                <a:solidFill>
                  <a:schemeClr val="tx1"/>
                </a:solidFill>
              </a:rPr>
              <a:t>現場知見・実物経験</a:t>
            </a:r>
            <a:endParaRPr lang="en-US" altLang="ja-JP" sz="1600" b="1" dirty="0">
              <a:solidFill>
                <a:schemeClr val="tx1"/>
              </a:solidFill>
            </a:endParaRPr>
          </a:p>
          <a:p>
            <a:pPr algn="ctr">
              <a:defRPr/>
            </a:pPr>
            <a:r>
              <a:rPr lang="ja-JP" altLang="en-US" sz="1600" b="1" dirty="0">
                <a:solidFill>
                  <a:schemeClr val="tx1"/>
                </a:solidFill>
              </a:rPr>
              <a:t>先進性・興味</a:t>
            </a:r>
            <a:endParaRPr lang="en-US" altLang="ja-JP" sz="1600" b="1" dirty="0">
              <a:solidFill>
                <a:schemeClr val="tx1"/>
              </a:solidFill>
            </a:endParaRPr>
          </a:p>
          <a:p>
            <a:pPr algn="ctr">
              <a:defRPr/>
            </a:pPr>
            <a:r>
              <a:rPr lang="ja-JP" altLang="en-US" sz="1600" b="1" dirty="0">
                <a:solidFill>
                  <a:schemeClr val="tx1"/>
                </a:solidFill>
              </a:rPr>
              <a:t>俯瞰的目・責任感</a:t>
            </a:r>
            <a:endParaRPr lang="en-US" altLang="ja-JP" sz="1600" b="1" dirty="0">
              <a:solidFill>
                <a:schemeClr val="tx1"/>
              </a:solidFill>
            </a:endParaRPr>
          </a:p>
          <a:p>
            <a:pPr algn="ctr">
              <a:defRPr/>
            </a:pPr>
            <a:r>
              <a:rPr lang="ja-JP" altLang="en-US" sz="1600" b="1" dirty="0">
                <a:solidFill>
                  <a:schemeClr val="tx1"/>
                </a:solidFill>
              </a:rPr>
              <a:t>度量</a:t>
            </a:r>
          </a:p>
        </p:txBody>
      </p:sp>
      <p:graphicFrame>
        <p:nvGraphicFramePr>
          <p:cNvPr id="10" name="図表 9">
            <a:extLst>
              <a:ext uri="{FF2B5EF4-FFF2-40B4-BE49-F238E27FC236}">
                <a16:creationId xmlns:a16="http://schemas.microsoft.com/office/drawing/2014/main" id="{FCC4842B-EE1B-46AF-AC37-9BA73DC786E1}"/>
              </a:ext>
            </a:extLst>
          </p:cNvPr>
          <p:cNvGraphicFramePr/>
          <p:nvPr>
            <p:extLst>
              <p:ext uri="{D42A27DB-BD31-4B8C-83A1-F6EECF244321}">
                <p14:modId xmlns:p14="http://schemas.microsoft.com/office/powerpoint/2010/main" val="2446913794"/>
              </p:ext>
            </p:extLst>
          </p:nvPr>
        </p:nvGraphicFramePr>
        <p:xfrm>
          <a:off x="-180528" y="980728"/>
          <a:ext cx="8072393"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図 12">
            <a:extLst>
              <a:ext uri="{FF2B5EF4-FFF2-40B4-BE49-F238E27FC236}">
                <a16:creationId xmlns:a16="http://schemas.microsoft.com/office/drawing/2014/main" id="{4F792F57-44C7-48DB-9B50-A38B9E817A6A}"/>
              </a:ext>
            </a:extLst>
          </p:cNvPr>
          <p:cNvPicPr>
            <a:picLocks noChangeAspect="1"/>
          </p:cNvPicPr>
          <p:nvPr/>
        </p:nvPicPr>
        <p:blipFill>
          <a:blip r:embed="rId7"/>
          <a:stretch>
            <a:fillRect/>
          </a:stretch>
        </p:blipFill>
        <p:spPr>
          <a:xfrm>
            <a:off x="6117597" y="5008683"/>
            <a:ext cx="1530229" cy="1530229"/>
          </a:xfrm>
          <a:prstGeom prst="rect">
            <a:avLst/>
          </a:prstGeom>
        </p:spPr>
      </p:pic>
      <p:grpSp>
        <p:nvGrpSpPr>
          <p:cNvPr id="9" name="グループ化 8">
            <a:extLst>
              <a:ext uri="{FF2B5EF4-FFF2-40B4-BE49-F238E27FC236}">
                <a16:creationId xmlns:a16="http://schemas.microsoft.com/office/drawing/2014/main" id="{7778FB36-0ABE-4856-A8FE-0DBE4C8E3D75}"/>
              </a:ext>
            </a:extLst>
          </p:cNvPr>
          <p:cNvGrpSpPr/>
          <p:nvPr/>
        </p:nvGrpSpPr>
        <p:grpSpPr>
          <a:xfrm>
            <a:off x="7154874" y="2777033"/>
            <a:ext cx="1910483" cy="1948111"/>
            <a:chOff x="6654777" y="1532192"/>
            <a:chExt cx="1910483" cy="1141677"/>
          </a:xfrm>
        </p:grpSpPr>
        <p:sp>
          <p:nvSpPr>
            <p:cNvPr id="11" name="楕円 10">
              <a:extLst>
                <a:ext uri="{FF2B5EF4-FFF2-40B4-BE49-F238E27FC236}">
                  <a16:creationId xmlns:a16="http://schemas.microsoft.com/office/drawing/2014/main" id="{AB2840F2-EAF4-4D0A-8BBF-CF274FA21674}"/>
                </a:ext>
              </a:extLst>
            </p:cNvPr>
            <p:cNvSpPr/>
            <p:nvPr/>
          </p:nvSpPr>
          <p:spPr>
            <a:xfrm>
              <a:off x="6654777" y="1532192"/>
              <a:ext cx="1910483" cy="1141677"/>
            </a:xfrm>
            <a:prstGeom prst="ellipse">
              <a:avLst/>
            </a:prstGeom>
            <a:solidFill>
              <a:schemeClr val="accent2">
                <a:lumMod val="40000"/>
                <a:lumOff val="60000"/>
              </a:schemeClr>
            </a:solidFill>
          </p:spPr>
          <p:style>
            <a:lnRef idx="0">
              <a:schemeClr val="lt1">
                <a:hueOff val="0"/>
                <a:satOff val="0"/>
                <a:lumOff val="0"/>
                <a:alphaOff val="0"/>
              </a:schemeClr>
            </a:lnRef>
            <a:fillRef idx="3">
              <a:schemeClr val="accent5">
                <a:hueOff val="-3311292"/>
                <a:satOff val="13270"/>
                <a:lumOff val="2876"/>
                <a:alphaOff val="0"/>
              </a:schemeClr>
            </a:fillRef>
            <a:effectRef idx="3">
              <a:schemeClr val="accent5">
                <a:hueOff val="-3311292"/>
                <a:satOff val="13270"/>
                <a:lumOff val="2876"/>
                <a:alphaOff val="0"/>
              </a:schemeClr>
            </a:effectRef>
            <a:fontRef idx="minor">
              <a:schemeClr val="lt1"/>
            </a:fontRef>
          </p:style>
          <p:txBody>
            <a:bodyPr/>
            <a:lstStyle/>
            <a:p>
              <a:endParaRPr lang="ja-JP" altLang="en-US" dirty="0"/>
            </a:p>
          </p:txBody>
        </p:sp>
        <p:sp>
          <p:nvSpPr>
            <p:cNvPr id="12" name="楕円 4">
              <a:extLst>
                <a:ext uri="{FF2B5EF4-FFF2-40B4-BE49-F238E27FC236}">
                  <a16:creationId xmlns:a16="http://schemas.microsoft.com/office/drawing/2014/main" id="{B17BD19E-A757-4E58-9BF4-92C89CC4B47A}"/>
                </a:ext>
              </a:extLst>
            </p:cNvPr>
            <p:cNvSpPr txBox="1"/>
            <p:nvPr/>
          </p:nvSpPr>
          <p:spPr>
            <a:xfrm>
              <a:off x="6934561" y="1699387"/>
              <a:ext cx="1350915" cy="8072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latin typeface="HGPｺﾞｼｯｸM" panose="020B0600000000000000" pitchFamily="50" charset="-128"/>
                  <a:ea typeface="HGPｺﾞｼｯｸM" panose="020B0600000000000000" pitchFamily="50" charset="-128"/>
                </a:rPr>
                <a:t>お金</a:t>
              </a:r>
              <a:endParaRPr kumimoji="1" lang="en-US" altLang="ja-JP" sz="2000" b="1" kern="1200" dirty="0">
                <a:solidFill>
                  <a:schemeClr val="tx1"/>
                </a:solidFill>
                <a:latin typeface="HGPｺﾞｼｯｸM" panose="020B0600000000000000" pitchFamily="50" charset="-128"/>
                <a:ea typeface="HGPｺﾞｼｯｸM" panose="020B0600000000000000" pitchFamily="50" charset="-128"/>
              </a:endParaRPr>
            </a:p>
            <a:p>
              <a:pPr marL="0" lvl="0" indent="0" algn="ctr" defTabSz="889000">
                <a:lnSpc>
                  <a:spcPct val="90000"/>
                </a:lnSpc>
                <a:spcBef>
                  <a:spcPct val="0"/>
                </a:spcBef>
                <a:spcAft>
                  <a:spcPct val="35000"/>
                </a:spcAft>
                <a:buNone/>
              </a:pPr>
              <a:r>
                <a:rPr kumimoji="1" lang="ja-JP" altLang="en-US" sz="2000" b="1" kern="1200" dirty="0">
                  <a:solidFill>
                    <a:schemeClr val="tx1"/>
                  </a:solidFill>
                  <a:latin typeface="HGPｺﾞｼｯｸM" panose="020B0600000000000000" pitchFamily="50" charset="-128"/>
                  <a:ea typeface="HGPｺﾞｼｯｸM" panose="020B0600000000000000" pitchFamily="50" charset="-128"/>
                </a:rPr>
                <a:t>（財政）</a:t>
              </a:r>
              <a:endParaRPr kumimoji="1" lang="en-US" altLang="ja-JP" sz="2000" b="1" kern="1200" dirty="0">
                <a:solidFill>
                  <a:schemeClr val="tx1"/>
                </a:solidFill>
                <a:latin typeface="HGPｺﾞｼｯｸM" panose="020B0600000000000000" pitchFamily="50" charset="-128"/>
                <a:ea typeface="HGPｺﾞｼｯｸM" panose="020B0600000000000000" pitchFamily="50" charset="-128"/>
              </a:endParaRPr>
            </a:p>
            <a:p>
              <a:pPr marL="0" lvl="0" indent="0" algn="ctr" defTabSz="889000">
                <a:lnSpc>
                  <a:spcPct val="90000"/>
                </a:lnSpc>
                <a:spcBef>
                  <a:spcPct val="0"/>
                </a:spcBef>
                <a:spcAft>
                  <a:spcPct val="35000"/>
                </a:spcAft>
                <a:buNone/>
              </a:pPr>
              <a:r>
                <a:rPr lang="ja-JP" altLang="en-US" sz="2000" b="1" dirty="0">
                  <a:solidFill>
                    <a:schemeClr val="tx1"/>
                  </a:solidFill>
                  <a:latin typeface="HGPｺﾞｼｯｸM" panose="020B0600000000000000" pitchFamily="50" charset="-128"/>
                  <a:ea typeface="HGPｺﾞｼｯｸM" panose="020B0600000000000000" pitchFamily="50" charset="-128"/>
                </a:rPr>
                <a:t>民間資金</a:t>
              </a:r>
              <a:endParaRPr kumimoji="1" lang="ja-JP" altLang="en-US" sz="2000" b="1" kern="1200" dirty="0">
                <a:solidFill>
                  <a:schemeClr val="tx1"/>
                </a:solidFill>
                <a:latin typeface="HGPｺﾞｼｯｸM" panose="020B0600000000000000" pitchFamily="50" charset="-128"/>
                <a:ea typeface="HGPｺﾞｼｯｸM" panose="020B0600000000000000" pitchFamily="50" charset="-128"/>
              </a:endParaRPr>
            </a:p>
          </p:txBody>
        </p:sp>
      </p:grpSp>
      <p:sp>
        <p:nvSpPr>
          <p:cNvPr id="14" name="楕円 13">
            <a:extLst>
              <a:ext uri="{FF2B5EF4-FFF2-40B4-BE49-F238E27FC236}">
                <a16:creationId xmlns:a16="http://schemas.microsoft.com/office/drawing/2014/main" id="{D22FEAD5-8BCA-48D0-9245-D7488273D24C}"/>
              </a:ext>
            </a:extLst>
          </p:cNvPr>
          <p:cNvSpPr/>
          <p:nvPr/>
        </p:nvSpPr>
        <p:spPr>
          <a:xfrm>
            <a:off x="7164288" y="116632"/>
            <a:ext cx="1584176"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ヒント７</a:t>
            </a:r>
          </a:p>
        </p:txBody>
      </p:sp>
    </p:spTree>
    <p:extLst>
      <p:ext uri="{BB962C8B-B14F-4D97-AF65-F5344CB8AC3E}">
        <p14:creationId xmlns:p14="http://schemas.microsoft.com/office/powerpoint/2010/main" val="341748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Oval 1028"/>
          <p:cNvSpPr>
            <a:spLocks noChangeArrowheads="1"/>
          </p:cNvSpPr>
          <p:nvPr/>
        </p:nvSpPr>
        <p:spPr bwMode="auto">
          <a:xfrm>
            <a:off x="632250" y="627062"/>
            <a:ext cx="8064500" cy="5603875"/>
          </a:xfrm>
          <a:prstGeom prst="ellipse">
            <a:avLst/>
          </a:prstGeom>
          <a:solidFill>
            <a:schemeClr val="tx2">
              <a:lumMod val="20000"/>
              <a:lumOff val="80000"/>
            </a:schemeClr>
          </a:solidFill>
          <a:ln w="9525">
            <a:solidFill>
              <a:schemeClr val="tx1"/>
            </a:solidFill>
            <a:round/>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defRPr/>
            </a:pPr>
            <a:endParaRPr lang="ja-JP" altLang="en-US" dirty="0">
              <a:latin typeface="Tahoma" pitchFamily="34" charset="0"/>
              <a:ea typeface="HGP創英角ﾎﾟｯﾌﾟ体" pitchFamily="50" charset="-128"/>
            </a:endParaRPr>
          </a:p>
        </p:txBody>
      </p:sp>
      <p:sp>
        <p:nvSpPr>
          <p:cNvPr id="30723" name="Rectangle 1026"/>
          <p:cNvSpPr>
            <a:spLocks noChangeArrowheads="1"/>
          </p:cNvSpPr>
          <p:nvPr/>
        </p:nvSpPr>
        <p:spPr bwMode="auto">
          <a:xfrm>
            <a:off x="0" y="-12700"/>
            <a:ext cx="9080500" cy="654050"/>
          </a:xfrm>
          <a:prstGeom prst="rect">
            <a:avLst/>
          </a:prstGeom>
          <a:solidFill>
            <a:srgbClr val="FFCC99"/>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800" dirty="0">
                <a:latin typeface="HG丸ｺﾞｼｯｸM-PRO" pitchFamily="50" charset="-128"/>
                <a:ea typeface="HG丸ｺﾞｼｯｸM-PRO" pitchFamily="50" charset="-128"/>
              </a:rPr>
              <a:t>今後の社会は総力戦　＝　真の協働</a:t>
            </a:r>
          </a:p>
        </p:txBody>
      </p:sp>
      <p:sp>
        <p:nvSpPr>
          <p:cNvPr id="16" name="円/楕円 15"/>
          <p:cNvSpPr/>
          <p:nvPr/>
        </p:nvSpPr>
        <p:spPr>
          <a:xfrm>
            <a:off x="6339594" y="860750"/>
            <a:ext cx="2799380" cy="1206500"/>
          </a:xfrm>
          <a:prstGeom prst="ellipse">
            <a:avLst/>
          </a:prstGeom>
          <a:solidFill>
            <a:srgbClr val="00B0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dirty="0"/>
          </a:p>
          <a:p>
            <a:pPr>
              <a:defRPr/>
            </a:pPr>
            <a:endParaRPr lang="ja-JP" altLang="en-US" dirty="0"/>
          </a:p>
        </p:txBody>
      </p:sp>
      <p:sp>
        <p:nvSpPr>
          <p:cNvPr id="30725" name="Text Box 1031"/>
          <p:cNvSpPr txBox="1">
            <a:spLocks noChangeArrowheads="1"/>
          </p:cNvSpPr>
          <p:nvPr/>
        </p:nvSpPr>
        <p:spPr bwMode="auto">
          <a:xfrm>
            <a:off x="2590800" y="1524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endParaRPr lang="ja-JP" altLang="en-US" sz="2400"/>
          </a:p>
        </p:txBody>
      </p:sp>
      <p:sp>
        <p:nvSpPr>
          <p:cNvPr id="3" name="円/楕円 2"/>
          <p:cNvSpPr/>
          <p:nvPr/>
        </p:nvSpPr>
        <p:spPr>
          <a:xfrm>
            <a:off x="3276123" y="2175933"/>
            <a:ext cx="3150078" cy="3125275"/>
          </a:xfrm>
          <a:prstGeom prst="ellipse">
            <a:avLst/>
          </a:prstGeom>
          <a:solidFill>
            <a:srgbClr val="FF66FF"/>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rPr>
              <a:t>　　</a:t>
            </a:r>
            <a:r>
              <a:rPr lang="ja-JP" altLang="en-US" sz="2000" b="1" dirty="0">
                <a:solidFill>
                  <a:schemeClr val="tx1"/>
                </a:solidFill>
              </a:rPr>
              <a:t>やる気のある</a:t>
            </a:r>
            <a:endParaRPr lang="en-US" altLang="ja-JP" sz="2000" b="1" dirty="0">
              <a:solidFill>
                <a:schemeClr val="tx1"/>
              </a:solidFill>
            </a:endParaRPr>
          </a:p>
          <a:p>
            <a:pPr>
              <a:defRPr/>
            </a:pPr>
            <a:r>
              <a:rPr lang="ja-JP" altLang="en-US" sz="4000" dirty="0">
                <a:solidFill>
                  <a:schemeClr val="tx1"/>
                </a:solidFill>
              </a:rPr>
              <a:t>　市町村</a:t>
            </a:r>
            <a:endParaRPr lang="en-US" altLang="ja-JP" sz="2000" dirty="0">
              <a:solidFill>
                <a:schemeClr val="tx1"/>
              </a:solidFill>
            </a:endParaRPr>
          </a:p>
          <a:p>
            <a:pPr>
              <a:defRPr/>
            </a:pPr>
            <a:endParaRPr lang="en-US" altLang="ja-JP" sz="2000" b="1" dirty="0">
              <a:solidFill>
                <a:schemeClr val="tx1"/>
              </a:solidFill>
            </a:endParaRPr>
          </a:p>
          <a:p>
            <a:pPr>
              <a:defRPr/>
            </a:pPr>
            <a:r>
              <a:rPr lang="ja-JP" altLang="en-US" sz="2000" b="1" dirty="0">
                <a:solidFill>
                  <a:schemeClr val="tx1"/>
                </a:solidFill>
              </a:rPr>
              <a:t>　実行と責任</a:t>
            </a:r>
            <a:endParaRPr lang="en-US" altLang="ja-JP" sz="2000" b="1" dirty="0">
              <a:solidFill>
                <a:schemeClr val="tx1"/>
              </a:solidFill>
            </a:endParaRPr>
          </a:p>
          <a:p>
            <a:pPr>
              <a:defRPr/>
            </a:pPr>
            <a:r>
              <a:rPr lang="ja-JP" altLang="en-US" sz="2000" b="1" dirty="0">
                <a:solidFill>
                  <a:schemeClr val="tx1"/>
                </a:solidFill>
              </a:rPr>
              <a:t>　覚悟・度量</a:t>
            </a:r>
          </a:p>
          <a:p>
            <a:pPr>
              <a:defRPr/>
            </a:pPr>
            <a:endParaRPr lang="en-US" altLang="ja-JP" dirty="0"/>
          </a:p>
          <a:p>
            <a:pPr>
              <a:defRPr/>
            </a:pPr>
            <a:endParaRPr lang="ja-JP" altLang="en-US" dirty="0"/>
          </a:p>
        </p:txBody>
      </p:sp>
      <p:sp>
        <p:nvSpPr>
          <p:cNvPr id="19" name="円/楕円 18"/>
          <p:cNvSpPr/>
          <p:nvPr/>
        </p:nvSpPr>
        <p:spPr>
          <a:xfrm>
            <a:off x="77942" y="912595"/>
            <a:ext cx="4019550" cy="1776266"/>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dirty="0"/>
          </a:p>
          <a:p>
            <a:pPr>
              <a:defRPr/>
            </a:pPr>
            <a:endParaRPr lang="ja-JP" altLang="en-US" dirty="0"/>
          </a:p>
        </p:txBody>
      </p:sp>
      <p:sp>
        <p:nvSpPr>
          <p:cNvPr id="30728" name="テキスト ボックス 19"/>
          <p:cNvSpPr txBox="1">
            <a:spLocks noChangeArrowheads="1"/>
          </p:cNvSpPr>
          <p:nvPr/>
        </p:nvSpPr>
        <p:spPr bwMode="auto">
          <a:xfrm>
            <a:off x="13667" y="1077230"/>
            <a:ext cx="3633787"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FontTx/>
              <a:buNone/>
            </a:pPr>
            <a:r>
              <a:rPr lang="ja-JP" altLang="en-US" dirty="0">
                <a:latin typeface="Arial" pitchFamily="34" charset="0"/>
              </a:rPr>
              <a:t>大学・学会</a:t>
            </a:r>
            <a:endParaRPr lang="en-US" altLang="ja-JP" dirty="0">
              <a:latin typeface="Arial" pitchFamily="34" charset="0"/>
            </a:endParaRPr>
          </a:p>
          <a:p>
            <a:pPr marL="0" lvl="1" algn="ctr" eaLnBrk="1" hangingPunct="1">
              <a:spcBef>
                <a:spcPct val="0"/>
              </a:spcBef>
              <a:buClrTx/>
              <a:buSzTx/>
              <a:buFontTx/>
              <a:buNone/>
            </a:pPr>
            <a:r>
              <a:rPr lang="ja-JP" altLang="en-US" sz="2400" dirty="0">
                <a:latin typeface="Arial" pitchFamily="34" charset="0"/>
              </a:rPr>
              <a:t>技術支援、評価</a:t>
            </a:r>
            <a:endParaRPr lang="en-US" altLang="ja-JP" sz="2400" dirty="0">
              <a:latin typeface="Arial" pitchFamily="34" charset="0"/>
            </a:endParaRPr>
          </a:p>
          <a:p>
            <a:pPr marL="0" lvl="1" algn="ctr" eaLnBrk="1" hangingPunct="1">
              <a:spcBef>
                <a:spcPct val="0"/>
              </a:spcBef>
              <a:buClrTx/>
              <a:buSzTx/>
              <a:buFontTx/>
              <a:buNone/>
            </a:pPr>
            <a:r>
              <a:rPr lang="ja-JP" altLang="en-US" sz="2400" dirty="0">
                <a:latin typeface="Arial" pitchFamily="34" charset="0"/>
              </a:rPr>
              <a:t>アドバイス、人材教育</a:t>
            </a:r>
            <a:endParaRPr lang="en-US" altLang="ja-JP" sz="2400" dirty="0">
              <a:latin typeface="Arial" pitchFamily="34" charset="0"/>
            </a:endParaRPr>
          </a:p>
          <a:p>
            <a:pPr marL="0" lvl="1" algn="ctr" eaLnBrk="1" hangingPunct="1">
              <a:spcBef>
                <a:spcPct val="0"/>
              </a:spcBef>
              <a:buClrTx/>
              <a:buSzTx/>
              <a:buFontTx/>
              <a:buNone/>
            </a:pPr>
            <a:endParaRPr lang="en-US" altLang="ja-JP" sz="4000" dirty="0">
              <a:latin typeface="Arial" pitchFamily="34" charset="0"/>
            </a:endParaRPr>
          </a:p>
        </p:txBody>
      </p:sp>
      <p:sp>
        <p:nvSpPr>
          <p:cNvPr id="20" name="円/楕円 19"/>
          <p:cNvSpPr/>
          <p:nvPr/>
        </p:nvSpPr>
        <p:spPr>
          <a:xfrm>
            <a:off x="-51165" y="3253665"/>
            <a:ext cx="3153789" cy="1781528"/>
          </a:xfrm>
          <a:prstGeom prst="ellipse">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dirty="0"/>
          </a:p>
          <a:p>
            <a:pPr>
              <a:defRPr/>
            </a:pPr>
            <a:endParaRPr lang="ja-JP" altLang="en-US" dirty="0"/>
          </a:p>
        </p:txBody>
      </p:sp>
      <p:sp>
        <p:nvSpPr>
          <p:cNvPr id="30731" name="テキスト ボックス 19"/>
          <p:cNvSpPr txBox="1">
            <a:spLocks noChangeArrowheads="1"/>
          </p:cNvSpPr>
          <p:nvPr/>
        </p:nvSpPr>
        <p:spPr bwMode="auto">
          <a:xfrm>
            <a:off x="-4192" y="3623931"/>
            <a:ext cx="311495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FontTx/>
              <a:buNone/>
            </a:pPr>
            <a:r>
              <a:rPr lang="ja-JP" altLang="en-US" dirty="0">
                <a:latin typeface="Arial" pitchFamily="34" charset="0"/>
              </a:rPr>
              <a:t>民間企業・コンサル</a:t>
            </a:r>
            <a:endParaRPr lang="en-US" altLang="ja-JP" dirty="0">
              <a:latin typeface="Arial" pitchFamily="34" charset="0"/>
            </a:endParaRPr>
          </a:p>
          <a:p>
            <a:pPr marL="0" lvl="1" algn="ctr" eaLnBrk="1" hangingPunct="1">
              <a:spcBef>
                <a:spcPct val="0"/>
              </a:spcBef>
              <a:buClrTx/>
              <a:buSzTx/>
              <a:buFontTx/>
              <a:buNone/>
            </a:pPr>
            <a:r>
              <a:rPr lang="ja-JP" altLang="en-US" sz="2000" b="1" dirty="0">
                <a:latin typeface="Arial" pitchFamily="34" charset="0"/>
              </a:rPr>
              <a:t>業務・協力・連携</a:t>
            </a:r>
            <a:endParaRPr lang="en-US" altLang="ja-JP" sz="2000" b="1" dirty="0">
              <a:latin typeface="Arial" pitchFamily="34" charset="0"/>
            </a:endParaRPr>
          </a:p>
          <a:p>
            <a:pPr marL="0" lvl="1" algn="ctr" eaLnBrk="1" hangingPunct="1">
              <a:spcBef>
                <a:spcPct val="0"/>
              </a:spcBef>
              <a:buClrTx/>
              <a:buSzTx/>
              <a:buFontTx/>
              <a:buNone/>
            </a:pPr>
            <a:r>
              <a:rPr lang="en-US" altLang="ja-JP" sz="2000" b="1" dirty="0">
                <a:latin typeface="Arial" pitchFamily="34" charset="0"/>
              </a:rPr>
              <a:t>PPP/PFI</a:t>
            </a:r>
            <a:r>
              <a:rPr lang="ja-JP" altLang="en-US" sz="2000" b="1" dirty="0">
                <a:latin typeface="Arial" pitchFamily="34" charset="0"/>
              </a:rPr>
              <a:t>、包括管理</a:t>
            </a:r>
            <a:endParaRPr lang="en-US" altLang="ja-JP" sz="2000" b="1" dirty="0">
              <a:latin typeface="Arial" pitchFamily="34" charset="0"/>
            </a:endParaRPr>
          </a:p>
          <a:p>
            <a:pPr marL="0" lvl="1" algn="ctr" eaLnBrk="1" hangingPunct="1">
              <a:spcBef>
                <a:spcPct val="0"/>
              </a:spcBef>
              <a:buClrTx/>
              <a:buSzTx/>
              <a:buFontTx/>
              <a:buNone/>
            </a:pPr>
            <a:endParaRPr lang="en-US" altLang="ja-JP" sz="4000" dirty="0">
              <a:latin typeface="Arial" pitchFamily="34" charset="0"/>
            </a:endParaRPr>
          </a:p>
        </p:txBody>
      </p:sp>
      <p:sp>
        <p:nvSpPr>
          <p:cNvPr id="30732" name="テキスト ボックス 3"/>
          <p:cNvSpPr txBox="1">
            <a:spLocks noChangeArrowheads="1"/>
          </p:cNvSpPr>
          <p:nvPr/>
        </p:nvSpPr>
        <p:spPr bwMode="auto">
          <a:xfrm>
            <a:off x="6257027" y="1034284"/>
            <a:ext cx="33025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FontTx/>
              <a:buNone/>
            </a:pPr>
            <a:r>
              <a:rPr lang="ja-JP" altLang="en-US" dirty="0">
                <a:latin typeface="Arial" pitchFamily="34" charset="0"/>
              </a:rPr>
              <a:t>国土交通省</a:t>
            </a:r>
            <a:endParaRPr lang="en-US" altLang="ja-JP" dirty="0">
              <a:latin typeface="Arial" pitchFamily="34" charset="0"/>
            </a:endParaRPr>
          </a:p>
          <a:p>
            <a:pPr marL="0" lvl="1" algn="ctr" eaLnBrk="1" hangingPunct="1">
              <a:spcBef>
                <a:spcPct val="0"/>
              </a:spcBef>
              <a:buClrTx/>
              <a:buSzTx/>
              <a:buFontTx/>
              <a:buNone/>
            </a:pPr>
            <a:r>
              <a:rPr lang="ja-JP" altLang="en-US" sz="2400" dirty="0">
                <a:latin typeface="Arial" pitchFamily="34" charset="0"/>
              </a:rPr>
              <a:t>指導</a:t>
            </a:r>
            <a:endParaRPr lang="en-US" altLang="ja-JP" sz="2400" dirty="0">
              <a:latin typeface="Arial" pitchFamily="34" charset="0"/>
            </a:endParaRPr>
          </a:p>
          <a:p>
            <a:pPr marL="0" lvl="1" algn="ctr" eaLnBrk="1" hangingPunct="1">
              <a:spcBef>
                <a:spcPct val="0"/>
              </a:spcBef>
              <a:buClrTx/>
              <a:buSzTx/>
              <a:buFontTx/>
              <a:buNone/>
            </a:pPr>
            <a:endParaRPr lang="en-US" altLang="ja-JP" sz="2000" dirty="0">
              <a:latin typeface="Arial" pitchFamily="34" charset="0"/>
            </a:endParaRPr>
          </a:p>
          <a:p>
            <a:pPr marL="0" lvl="1" algn="ctr" eaLnBrk="1" hangingPunct="1">
              <a:spcBef>
                <a:spcPct val="0"/>
              </a:spcBef>
              <a:buClrTx/>
              <a:buSzTx/>
              <a:buFontTx/>
              <a:buNone/>
            </a:pPr>
            <a:endParaRPr lang="ja-JP" altLang="en-US" sz="1800" dirty="0">
              <a:latin typeface="Arial" pitchFamily="34" charset="0"/>
            </a:endParaRPr>
          </a:p>
          <a:p>
            <a:pPr algn="ctr" eaLnBrk="1" hangingPunct="1">
              <a:spcBef>
                <a:spcPct val="0"/>
              </a:spcBef>
              <a:buClrTx/>
              <a:buSzTx/>
              <a:buFontTx/>
              <a:buNone/>
            </a:pPr>
            <a:endParaRPr lang="ja-JP" altLang="en-US" sz="1800" dirty="0">
              <a:latin typeface="Arial" pitchFamily="34" charset="0"/>
            </a:endParaRPr>
          </a:p>
        </p:txBody>
      </p:sp>
      <p:sp>
        <p:nvSpPr>
          <p:cNvPr id="21" name="円/楕円 20"/>
          <p:cNvSpPr/>
          <p:nvPr/>
        </p:nvSpPr>
        <p:spPr>
          <a:xfrm>
            <a:off x="6062256" y="4394185"/>
            <a:ext cx="2864680" cy="131923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dirty="0"/>
          </a:p>
          <a:p>
            <a:pPr>
              <a:defRPr/>
            </a:pPr>
            <a:endParaRPr lang="ja-JP" altLang="en-US" dirty="0"/>
          </a:p>
        </p:txBody>
      </p:sp>
      <p:sp>
        <p:nvSpPr>
          <p:cNvPr id="30734" name="テキスト ボックス 19"/>
          <p:cNvSpPr txBox="1">
            <a:spLocks noChangeArrowheads="1"/>
          </p:cNvSpPr>
          <p:nvPr/>
        </p:nvSpPr>
        <p:spPr bwMode="auto">
          <a:xfrm>
            <a:off x="6166500" y="4537640"/>
            <a:ext cx="2711450" cy="1138773"/>
          </a:xfrm>
          <a:prstGeom prst="rect">
            <a:avLst/>
          </a:prstGeom>
          <a:noFill/>
          <a:ln>
            <a:noFill/>
          </a:ln>
        </p:spPr>
        <p:txBody>
          <a:bodyPr wrap="square">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FontTx/>
              <a:buNone/>
            </a:pPr>
            <a:r>
              <a:rPr lang="ja-JP" altLang="en-US" b="1" dirty="0">
                <a:latin typeface="Arial" pitchFamily="34" charset="0"/>
              </a:rPr>
              <a:t>他自治体</a:t>
            </a:r>
            <a:endParaRPr lang="en-US" altLang="ja-JP" b="1" dirty="0">
              <a:latin typeface="Arial" pitchFamily="34" charset="0"/>
            </a:endParaRPr>
          </a:p>
          <a:p>
            <a:pPr marL="0" lvl="1" algn="ctr" eaLnBrk="1" hangingPunct="1">
              <a:spcBef>
                <a:spcPct val="0"/>
              </a:spcBef>
              <a:buClrTx/>
              <a:buSzTx/>
              <a:buFontTx/>
              <a:buNone/>
            </a:pPr>
            <a:r>
              <a:rPr lang="ja-JP" altLang="en-US" sz="2000" b="1" dirty="0">
                <a:latin typeface="Arial" pitchFamily="34" charset="0"/>
              </a:rPr>
              <a:t>情報共有、協力</a:t>
            </a:r>
            <a:endParaRPr lang="en-US" altLang="ja-JP" sz="2000" b="1" dirty="0">
              <a:latin typeface="Arial" pitchFamily="34" charset="0"/>
            </a:endParaRPr>
          </a:p>
          <a:p>
            <a:pPr marL="0" lvl="1" algn="ctr" eaLnBrk="1" hangingPunct="1">
              <a:spcBef>
                <a:spcPct val="0"/>
              </a:spcBef>
              <a:buClrTx/>
              <a:buSzTx/>
              <a:buFontTx/>
              <a:buNone/>
            </a:pPr>
            <a:r>
              <a:rPr lang="ja-JP" altLang="en-US" sz="2000" b="1" dirty="0">
                <a:latin typeface="Arial" pitchFamily="34" charset="0"/>
              </a:rPr>
              <a:t>広域連合</a:t>
            </a:r>
            <a:endParaRPr lang="en-US" altLang="ja-JP" sz="2000" b="1" dirty="0">
              <a:latin typeface="Arial" pitchFamily="34" charset="0"/>
            </a:endParaRPr>
          </a:p>
        </p:txBody>
      </p:sp>
      <p:sp>
        <p:nvSpPr>
          <p:cNvPr id="22" name="左右矢印 21"/>
          <p:cNvSpPr/>
          <p:nvPr/>
        </p:nvSpPr>
        <p:spPr>
          <a:xfrm rot="13525433">
            <a:off x="6144562" y="4186213"/>
            <a:ext cx="765777" cy="485775"/>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p>
        </p:txBody>
      </p:sp>
      <p:sp>
        <p:nvSpPr>
          <p:cNvPr id="24" name="左右矢印 23"/>
          <p:cNvSpPr/>
          <p:nvPr/>
        </p:nvSpPr>
        <p:spPr>
          <a:xfrm rot="20164698">
            <a:off x="2506098" y="3147262"/>
            <a:ext cx="1079500" cy="484188"/>
          </a:xfrm>
          <a:prstGeom prst="lef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p>
        </p:txBody>
      </p:sp>
      <p:sp>
        <p:nvSpPr>
          <p:cNvPr id="26" name="左右矢印 25"/>
          <p:cNvSpPr/>
          <p:nvPr/>
        </p:nvSpPr>
        <p:spPr>
          <a:xfrm>
            <a:off x="6088631" y="2848042"/>
            <a:ext cx="848970" cy="485775"/>
          </a:xfrm>
          <a:prstGeom prst="leftRightArrow">
            <a:avLst>
              <a:gd name="adj1" fmla="val 42504"/>
              <a:gd name="adj2" fmla="val 50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solidFill>
                <a:schemeClr val="accent1"/>
              </a:solidFill>
            </a:endParaRPr>
          </a:p>
        </p:txBody>
      </p:sp>
      <p:sp>
        <p:nvSpPr>
          <p:cNvPr id="27" name="円/楕円 26"/>
          <p:cNvSpPr/>
          <p:nvPr/>
        </p:nvSpPr>
        <p:spPr>
          <a:xfrm>
            <a:off x="614238" y="6068221"/>
            <a:ext cx="8579716" cy="823913"/>
          </a:xfrm>
          <a:prstGeom prst="ellipse">
            <a:avLst/>
          </a:prstGeom>
          <a:solidFill>
            <a:schemeClr val="accent4">
              <a:lumMod val="20000"/>
              <a:lumOff val="8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dirty="0"/>
          </a:p>
          <a:p>
            <a:pPr>
              <a:defRPr/>
            </a:pPr>
            <a:endParaRPr lang="ja-JP" altLang="en-US" dirty="0"/>
          </a:p>
        </p:txBody>
      </p:sp>
      <p:sp>
        <p:nvSpPr>
          <p:cNvPr id="30740" name="テキスト ボックス 3"/>
          <p:cNvSpPr txBox="1">
            <a:spLocks noChangeArrowheads="1"/>
          </p:cNvSpPr>
          <p:nvPr/>
        </p:nvSpPr>
        <p:spPr bwMode="auto">
          <a:xfrm>
            <a:off x="2937368" y="6094195"/>
            <a:ext cx="3897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dirty="0">
                <a:latin typeface="Arial" pitchFamily="34" charset="0"/>
              </a:rPr>
              <a:t>市民・市民団体・ボランティア</a:t>
            </a:r>
            <a:endParaRPr lang="en-US" altLang="ja-JP" sz="2400" dirty="0">
              <a:latin typeface="Arial" pitchFamily="34" charset="0"/>
            </a:endParaRPr>
          </a:p>
          <a:p>
            <a:pPr algn="ctr" eaLnBrk="1" hangingPunct="1">
              <a:spcBef>
                <a:spcPct val="0"/>
              </a:spcBef>
              <a:buClrTx/>
              <a:buSzTx/>
              <a:buFontTx/>
              <a:buNone/>
            </a:pPr>
            <a:r>
              <a:rPr lang="ja-JP" altLang="en-US" sz="2400" dirty="0">
                <a:latin typeface="Arial" pitchFamily="34" charset="0"/>
              </a:rPr>
              <a:t>協力（限定的、支援、理解）</a:t>
            </a:r>
          </a:p>
        </p:txBody>
      </p:sp>
      <p:sp>
        <p:nvSpPr>
          <p:cNvPr id="28" name="左右矢印 27"/>
          <p:cNvSpPr/>
          <p:nvPr/>
        </p:nvSpPr>
        <p:spPr>
          <a:xfrm rot="16200000">
            <a:off x="3932167" y="5319329"/>
            <a:ext cx="980479" cy="484187"/>
          </a:xfrm>
          <a:prstGeom prst="leftRightArrow">
            <a:avLst/>
          </a:prstGeom>
          <a:solidFill>
            <a:schemeClr val="accent1">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3" name="円/楕円 15">
            <a:extLst>
              <a:ext uri="{FF2B5EF4-FFF2-40B4-BE49-F238E27FC236}">
                <a16:creationId xmlns:a16="http://schemas.microsoft.com/office/drawing/2014/main" id="{43710AE8-7500-4235-8B5C-408B93826A68}"/>
              </a:ext>
            </a:extLst>
          </p:cNvPr>
          <p:cNvSpPr/>
          <p:nvPr/>
        </p:nvSpPr>
        <p:spPr>
          <a:xfrm>
            <a:off x="6818974" y="2520804"/>
            <a:ext cx="2084500" cy="1206500"/>
          </a:xfrm>
          <a:prstGeom prst="ellipse">
            <a:avLst/>
          </a:prstGeom>
          <a:solidFill>
            <a:srgbClr val="00B0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dirty="0"/>
          </a:p>
          <a:p>
            <a:pPr>
              <a:defRPr/>
            </a:pPr>
            <a:endParaRPr lang="ja-JP" altLang="en-US" dirty="0"/>
          </a:p>
        </p:txBody>
      </p:sp>
      <p:sp>
        <p:nvSpPr>
          <p:cNvPr id="25" name="テキスト ボックス 19">
            <a:extLst>
              <a:ext uri="{FF2B5EF4-FFF2-40B4-BE49-F238E27FC236}">
                <a16:creationId xmlns:a16="http://schemas.microsoft.com/office/drawing/2014/main" id="{F2FFFC5B-C26A-4A88-8C26-8C68F5B47EF7}"/>
              </a:ext>
            </a:extLst>
          </p:cNvPr>
          <p:cNvSpPr txBox="1">
            <a:spLocks noChangeArrowheads="1"/>
          </p:cNvSpPr>
          <p:nvPr/>
        </p:nvSpPr>
        <p:spPr bwMode="auto">
          <a:xfrm>
            <a:off x="6487143" y="2605553"/>
            <a:ext cx="27114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FontTx/>
              <a:buNone/>
            </a:pPr>
            <a:r>
              <a:rPr lang="ja-JP" altLang="en-US" b="1" dirty="0">
                <a:latin typeface="Arial" pitchFamily="34" charset="0"/>
              </a:rPr>
              <a:t>県</a:t>
            </a:r>
            <a:endParaRPr lang="en-US" altLang="ja-JP" b="1" dirty="0">
              <a:latin typeface="Arial" pitchFamily="34" charset="0"/>
            </a:endParaRPr>
          </a:p>
          <a:p>
            <a:pPr marL="0" lvl="1" algn="ctr" eaLnBrk="1" hangingPunct="1">
              <a:spcBef>
                <a:spcPct val="0"/>
              </a:spcBef>
              <a:buClrTx/>
              <a:buSzTx/>
              <a:buFontTx/>
              <a:buNone/>
            </a:pPr>
            <a:r>
              <a:rPr lang="ja-JP" altLang="en-US" sz="2000" b="1" dirty="0">
                <a:latin typeface="Arial" pitchFamily="34" charset="0"/>
              </a:rPr>
              <a:t>指導、情報共有</a:t>
            </a:r>
            <a:endParaRPr lang="en-US" altLang="ja-JP" sz="2000" b="1" dirty="0">
              <a:latin typeface="Arial" pitchFamily="34" charset="0"/>
            </a:endParaRPr>
          </a:p>
          <a:p>
            <a:pPr marL="0" lvl="1" algn="ctr" eaLnBrk="1" hangingPunct="1">
              <a:spcBef>
                <a:spcPct val="0"/>
              </a:spcBef>
              <a:buClrTx/>
              <a:buSzTx/>
              <a:buFontTx/>
              <a:buNone/>
            </a:pPr>
            <a:endParaRPr lang="en-US" altLang="ja-JP" sz="4000" dirty="0">
              <a:latin typeface="Arial" pitchFamily="34" charset="0"/>
            </a:endParaRPr>
          </a:p>
        </p:txBody>
      </p:sp>
      <p:sp>
        <p:nvSpPr>
          <p:cNvPr id="29" name="左右矢印 1">
            <a:extLst>
              <a:ext uri="{FF2B5EF4-FFF2-40B4-BE49-F238E27FC236}">
                <a16:creationId xmlns:a16="http://schemas.microsoft.com/office/drawing/2014/main" id="{E1F5D3A6-8D8F-4F6B-9E06-95D17276B034}"/>
              </a:ext>
            </a:extLst>
          </p:cNvPr>
          <p:cNvSpPr/>
          <p:nvPr/>
        </p:nvSpPr>
        <p:spPr>
          <a:xfrm rot="20603517">
            <a:off x="5766406" y="1936697"/>
            <a:ext cx="1137987" cy="4841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p>
        </p:txBody>
      </p:sp>
      <p:sp>
        <p:nvSpPr>
          <p:cNvPr id="30" name="左右矢印 23">
            <a:extLst>
              <a:ext uri="{FF2B5EF4-FFF2-40B4-BE49-F238E27FC236}">
                <a16:creationId xmlns:a16="http://schemas.microsoft.com/office/drawing/2014/main" id="{4A49A5AC-4767-401F-BB39-C994B2E9B883}"/>
              </a:ext>
            </a:extLst>
          </p:cNvPr>
          <p:cNvSpPr/>
          <p:nvPr/>
        </p:nvSpPr>
        <p:spPr>
          <a:xfrm rot="2439667">
            <a:off x="3076742" y="2202666"/>
            <a:ext cx="1079500" cy="484188"/>
          </a:xfrm>
          <a:prstGeom prst="lef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dirty="0"/>
          </a:p>
        </p:txBody>
      </p:sp>
      <p:sp>
        <p:nvSpPr>
          <p:cNvPr id="2" name="楕円 1">
            <a:extLst>
              <a:ext uri="{FF2B5EF4-FFF2-40B4-BE49-F238E27FC236}">
                <a16:creationId xmlns:a16="http://schemas.microsoft.com/office/drawing/2014/main" id="{8C01E94D-3190-4233-A840-2F8A4911F309}"/>
              </a:ext>
            </a:extLst>
          </p:cNvPr>
          <p:cNvSpPr/>
          <p:nvPr/>
        </p:nvSpPr>
        <p:spPr>
          <a:xfrm>
            <a:off x="73626" y="702885"/>
            <a:ext cx="5845356" cy="530380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雲形吹き出し 30">
            <a:extLst>
              <a:ext uri="{FF2B5EF4-FFF2-40B4-BE49-F238E27FC236}">
                <a16:creationId xmlns:a16="http://schemas.microsoft.com/office/drawing/2014/main" id="{AE8D3CF5-660F-4DBB-B09D-BF637FCF0D37}"/>
              </a:ext>
            </a:extLst>
          </p:cNvPr>
          <p:cNvSpPr/>
          <p:nvPr/>
        </p:nvSpPr>
        <p:spPr>
          <a:xfrm>
            <a:off x="69434" y="5210849"/>
            <a:ext cx="2317172" cy="1043150"/>
          </a:xfrm>
          <a:prstGeom prst="cloudCallout">
            <a:avLst>
              <a:gd name="adj1" fmla="val 4143"/>
              <a:gd name="adj2" fmla="val -78366"/>
            </a:avLst>
          </a:prstGeom>
          <a:solidFill>
            <a:srgbClr val="FF0000"/>
          </a:solidFill>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600" b="1" dirty="0"/>
              <a:t>実は最大</a:t>
            </a:r>
            <a:r>
              <a:rPr lang="ja-JP" altLang="en-US" sz="1600" b="1" dirty="0"/>
              <a:t>のパートナー</a:t>
            </a:r>
            <a:endParaRPr kumimoji="1" lang="en-US" altLang="ja-JP" sz="1600" b="1" dirty="0"/>
          </a:p>
        </p:txBody>
      </p:sp>
      <p:sp>
        <p:nvSpPr>
          <p:cNvPr id="32" name="雲形吹き出し 31">
            <a:extLst>
              <a:ext uri="{FF2B5EF4-FFF2-40B4-BE49-F238E27FC236}">
                <a16:creationId xmlns:a16="http://schemas.microsoft.com/office/drawing/2014/main" id="{17977A2B-BF0B-41AE-8BC4-F9A07F119649}"/>
              </a:ext>
            </a:extLst>
          </p:cNvPr>
          <p:cNvSpPr/>
          <p:nvPr/>
        </p:nvSpPr>
        <p:spPr>
          <a:xfrm>
            <a:off x="7480164" y="6111668"/>
            <a:ext cx="1331679" cy="627063"/>
          </a:xfrm>
          <a:prstGeom prst="cloudCallout">
            <a:avLst>
              <a:gd name="adj1" fmla="val -59140"/>
              <a:gd name="adj2" fmla="val 2873"/>
            </a:avLst>
          </a:prstGeom>
          <a:solidFill>
            <a:schemeClr val="bg1">
              <a:lumMod val="95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600" b="1" dirty="0"/>
              <a:t>限界</a:t>
            </a:r>
            <a:endParaRPr kumimoji="1" lang="ja-JP" altLang="en-US" sz="1600" b="1" dirty="0"/>
          </a:p>
        </p:txBody>
      </p:sp>
      <p:sp>
        <p:nvSpPr>
          <p:cNvPr id="33" name="雲形吹き出し 4">
            <a:extLst>
              <a:ext uri="{FF2B5EF4-FFF2-40B4-BE49-F238E27FC236}">
                <a16:creationId xmlns:a16="http://schemas.microsoft.com/office/drawing/2014/main" id="{01CBE999-02CC-4547-B9AE-0370B53C76DB}"/>
              </a:ext>
            </a:extLst>
          </p:cNvPr>
          <p:cNvSpPr/>
          <p:nvPr/>
        </p:nvSpPr>
        <p:spPr>
          <a:xfrm>
            <a:off x="7641029" y="3535578"/>
            <a:ext cx="1623882" cy="802144"/>
          </a:xfrm>
          <a:prstGeom prst="cloudCallout">
            <a:avLst>
              <a:gd name="adj1" fmla="val -17781"/>
              <a:gd name="adj2" fmla="val -5969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600" b="1" dirty="0"/>
              <a:t>機能不全</a:t>
            </a:r>
          </a:p>
        </p:txBody>
      </p:sp>
    </p:spTree>
    <p:extLst>
      <p:ext uri="{BB962C8B-B14F-4D97-AF65-F5344CB8AC3E}">
        <p14:creationId xmlns:p14="http://schemas.microsoft.com/office/powerpoint/2010/main" val="64144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fontScale="90000"/>
          </a:bodyPr>
          <a:lstStyle/>
          <a:p>
            <a:r>
              <a:rPr kumimoji="1" lang="ja-JP" altLang="en-US" dirty="0"/>
              <a:t>役所の悪いところ</a:t>
            </a:r>
          </a:p>
        </p:txBody>
      </p:sp>
      <p:sp>
        <p:nvSpPr>
          <p:cNvPr id="3" name="コンテンツ プレースホルダー 2"/>
          <p:cNvSpPr>
            <a:spLocks noGrp="1"/>
          </p:cNvSpPr>
          <p:nvPr>
            <p:ph idx="1"/>
          </p:nvPr>
        </p:nvSpPr>
        <p:spPr>
          <a:xfrm>
            <a:off x="179512" y="980729"/>
            <a:ext cx="8784976" cy="1728191"/>
          </a:xfrm>
        </p:spPr>
        <p:txBody>
          <a:bodyPr>
            <a:normAutofit/>
          </a:bodyPr>
          <a:lstStyle/>
          <a:p>
            <a:pPr marL="0" indent="0">
              <a:buNone/>
            </a:pPr>
            <a:r>
              <a:rPr lang="ja-JP" altLang="en-US" sz="2800" dirty="0"/>
              <a:t>■いつまでも 「お上」「発注者」意識</a:t>
            </a:r>
          </a:p>
          <a:p>
            <a:pPr marL="0" indent="0">
              <a:buNone/>
            </a:pPr>
            <a:r>
              <a:rPr lang="ja-JP" altLang="en-US" sz="2800" dirty="0"/>
              <a:t>■ プロでもないのに、プロ気取り</a:t>
            </a:r>
          </a:p>
          <a:p>
            <a:pPr marL="0" indent="0">
              <a:buNone/>
            </a:pPr>
            <a:r>
              <a:rPr lang="ja-JP" altLang="en-US" sz="2800" dirty="0"/>
              <a:t>■ 言い訳　「前例が無い」</a:t>
            </a:r>
          </a:p>
        </p:txBody>
      </p:sp>
      <p:sp>
        <p:nvSpPr>
          <p:cNvPr id="4" name="コンテンツ プレースホルダー 2"/>
          <p:cNvSpPr txBox="1">
            <a:spLocks/>
          </p:cNvSpPr>
          <p:nvPr/>
        </p:nvSpPr>
        <p:spPr>
          <a:xfrm>
            <a:off x="167811" y="3140968"/>
            <a:ext cx="848004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ja-JP" sz="2800" dirty="0">
                <a:effectLst>
                  <a:outerShdw blurRad="50800" dist="38100" algn="tr" rotWithShape="0">
                    <a:prstClr val="black">
                      <a:alpha val="40000"/>
                    </a:prstClr>
                  </a:outerShdw>
                </a:effectLst>
              </a:rPr>
              <a:t>■ </a:t>
            </a:r>
            <a:r>
              <a:rPr lang="ja-JP" altLang="en-US" sz="2800" dirty="0">
                <a:effectLst>
                  <a:outerShdw blurRad="50800" dist="38100" algn="tr" rotWithShape="0">
                    <a:prstClr val="black">
                      <a:alpha val="40000"/>
                    </a:prstClr>
                  </a:outerShdw>
                </a:effectLst>
              </a:rPr>
              <a:t>信頼できる、協力者が本来必要</a:t>
            </a:r>
            <a:endParaRPr lang="ja-JP" altLang="ja-JP" sz="2800" dirty="0"/>
          </a:p>
          <a:p>
            <a:pPr marL="0" indent="0">
              <a:buFont typeface="Arial" panose="020B0604020202020204" pitchFamily="34" charset="0"/>
              <a:buNone/>
            </a:pPr>
            <a:r>
              <a:rPr lang="ja-JP" altLang="ja-JP" sz="2800" dirty="0">
                <a:effectLst>
                  <a:outerShdw blurRad="50800" dist="38100" algn="tr" rotWithShape="0">
                    <a:prstClr val="black">
                      <a:alpha val="40000"/>
                    </a:prstClr>
                  </a:outerShdw>
                </a:effectLst>
              </a:rPr>
              <a:t>■ </a:t>
            </a:r>
            <a:r>
              <a:rPr lang="ja-JP" altLang="en-US" sz="2800" dirty="0">
                <a:effectLst>
                  <a:outerShdw blurRad="50800" dist="38100" algn="tr" rotWithShape="0">
                    <a:prstClr val="black">
                      <a:alpha val="40000"/>
                    </a:prstClr>
                  </a:outerShdw>
                </a:effectLst>
              </a:rPr>
              <a:t>自分たちは、「調達のプロ」になるんだ</a:t>
            </a:r>
            <a:endParaRPr lang="en-US" altLang="ja-JP" sz="2800" dirty="0">
              <a:effectLst>
                <a:outerShdw blurRad="50800" dist="38100" algn="tr" rotWithShape="0">
                  <a:prstClr val="black">
                    <a:alpha val="40000"/>
                  </a:prstClr>
                </a:outerShdw>
              </a:effectLst>
            </a:endParaRPr>
          </a:p>
          <a:p>
            <a:pPr marL="0" indent="0">
              <a:buFont typeface="Arial" panose="020B0604020202020204" pitchFamily="34" charset="0"/>
              <a:buNone/>
            </a:pPr>
            <a:r>
              <a:rPr lang="ja-JP" altLang="ja-JP" sz="2800" dirty="0">
                <a:effectLst>
                  <a:outerShdw blurRad="50800" dist="38100" algn="tr" rotWithShape="0">
                    <a:prstClr val="black">
                      <a:alpha val="40000"/>
                    </a:prstClr>
                  </a:outerShdw>
                </a:effectLst>
              </a:rPr>
              <a:t>■</a:t>
            </a:r>
            <a:r>
              <a:rPr lang="ja-JP" altLang="en-US" sz="2800" dirty="0">
                <a:effectLst>
                  <a:outerShdw blurRad="50800" dist="38100" algn="tr" rotWithShape="0">
                    <a:prstClr val="black">
                      <a:alpha val="40000"/>
                    </a:prstClr>
                  </a:outerShdw>
                </a:effectLst>
              </a:rPr>
              <a:t>わからないところは聞く　⇒　アドバイザー</a:t>
            </a:r>
            <a:endParaRPr lang="en-US" altLang="ja-JP" sz="2800" dirty="0">
              <a:effectLst>
                <a:outerShdw blurRad="50800" dist="38100" algn="tr" rotWithShape="0">
                  <a:prstClr val="black">
                    <a:alpha val="40000"/>
                  </a:prstClr>
                </a:outerShdw>
              </a:effectLst>
            </a:endParaRPr>
          </a:p>
          <a:p>
            <a:pPr marL="0" indent="0">
              <a:buFont typeface="Arial" panose="020B0604020202020204" pitchFamily="34" charset="0"/>
              <a:buNone/>
            </a:pPr>
            <a:r>
              <a:rPr lang="ja-JP" altLang="en-US" sz="2800" dirty="0">
                <a:effectLst>
                  <a:outerShdw blurRad="50800" dist="38100" algn="tr" rotWithShape="0">
                    <a:prstClr val="black">
                      <a:alpha val="40000"/>
                    </a:prstClr>
                  </a:outerShdw>
                </a:effectLst>
              </a:rPr>
              <a:t>　　出来ないことは出来る奴を探す</a:t>
            </a:r>
            <a:endParaRPr lang="en-US" altLang="ja-JP" sz="2800" dirty="0">
              <a:effectLst>
                <a:outerShdw blurRad="50800" dist="38100" algn="tr" rotWithShape="0">
                  <a:prstClr val="black">
                    <a:alpha val="40000"/>
                  </a:prstClr>
                </a:outerShdw>
              </a:effectLst>
            </a:endParaRPr>
          </a:p>
          <a:p>
            <a:pPr marL="0" indent="0">
              <a:buFont typeface="Arial" panose="020B0604020202020204" pitchFamily="34" charset="0"/>
              <a:buNone/>
            </a:pPr>
            <a:r>
              <a:rPr lang="ja-JP" altLang="en-US" sz="2800" dirty="0">
                <a:effectLst>
                  <a:outerShdw blurRad="50800" dist="38100" algn="tr" rotWithShape="0">
                    <a:prstClr val="black">
                      <a:alpha val="40000"/>
                    </a:prstClr>
                  </a:outerShdw>
                </a:effectLst>
              </a:rPr>
              <a:t>　　</a:t>
            </a:r>
            <a:endParaRPr lang="en-US" altLang="ja-JP" sz="2800" dirty="0">
              <a:effectLst>
                <a:outerShdw blurRad="50800" dist="38100" algn="tr" rotWithShape="0">
                  <a:prstClr val="black">
                    <a:alpha val="40000"/>
                  </a:prstClr>
                </a:outerShdw>
              </a:effectLst>
            </a:endParaRPr>
          </a:p>
          <a:p>
            <a:pPr marL="0" indent="0">
              <a:buFont typeface="Arial" panose="020B0604020202020204" pitchFamily="34" charset="0"/>
              <a:buNone/>
            </a:pPr>
            <a:r>
              <a:rPr lang="ja-JP" altLang="en-US" sz="2800" dirty="0">
                <a:effectLst>
                  <a:outerShdw blurRad="50800" dist="38100" algn="tr" rotWithShape="0">
                    <a:prstClr val="black">
                      <a:alpha val="40000"/>
                    </a:prstClr>
                  </a:outerShdw>
                </a:effectLst>
              </a:rPr>
              <a:t>課題解決は、持てる力を全て使う</a:t>
            </a:r>
            <a:endParaRPr lang="en-US" altLang="ja-JP" sz="2800" dirty="0">
              <a:effectLst>
                <a:outerShdw blurRad="50800" dist="38100" algn="tr" rotWithShape="0">
                  <a:prstClr val="black">
                    <a:alpha val="40000"/>
                  </a:prstClr>
                </a:outerShdw>
              </a:effectLst>
            </a:endParaRPr>
          </a:p>
          <a:p>
            <a:pPr marL="0" indent="0">
              <a:buFont typeface="Arial" panose="020B0604020202020204" pitchFamily="34" charset="0"/>
              <a:buNone/>
            </a:pPr>
            <a:r>
              <a:rPr lang="ja-JP" altLang="en-US" sz="2800" dirty="0">
                <a:effectLst>
                  <a:outerShdw blurRad="50800" dist="38100" algn="tr" rotWithShape="0">
                    <a:prstClr val="black">
                      <a:alpha val="40000"/>
                    </a:prstClr>
                  </a:outerShdw>
                </a:effectLst>
              </a:rPr>
              <a:t>　戦略「限られた資源で、問題を解決する」</a:t>
            </a:r>
            <a:endParaRPr lang="ja-JP" altLang="ja-JP" sz="2800" dirty="0"/>
          </a:p>
        </p:txBody>
      </p:sp>
      <p:sp>
        <p:nvSpPr>
          <p:cNvPr id="5" name="下矢印 4"/>
          <p:cNvSpPr/>
          <p:nvPr/>
        </p:nvSpPr>
        <p:spPr>
          <a:xfrm>
            <a:off x="2051720" y="2602632"/>
            <a:ext cx="194421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4">
            <a:extLst>
              <a:ext uri="{FF2B5EF4-FFF2-40B4-BE49-F238E27FC236}">
                <a16:creationId xmlns:a16="http://schemas.microsoft.com/office/drawing/2014/main" id="{8FDE5EC8-9496-4460-8EEB-4A18185E3CE3}"/>
              </a:ext>
            </a:extLst>
          </p:cNvPr>
          <p:cNvSpPr/>
          <p:nvPr/>
        </p:nvSpPr>
        <p:spPr>
          <a:xfrm>
            <a:off x="2123728" y="5187925"/>
            <a:ext cx="194421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6764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BF684E-7CE0-4890-9F99-9AF12F387B6B}"/>
              </a:ext>
            </a:extLst>
          </p:cNvPr>
          <p:cNvSpPr>
            <a:spLocks noGrp="1"/>
          </p:cNvSpPr>
          <p:nvPr>
            <p:ph type="title"/>
          </p:nvPr>
        </p:nvSpPr>
        <p:spPr>
          <a:xfrm>
            <a:off x="395536" y="0"/>
            <a:ext cx="8229600" cy="836712"/>
          </a:xfrm>
        </p:spPr>
        <p:txBody>
          <a:bodyPr/>
          <a:lstStyle/>
          <a:p>
            <a:r>
              <a:rPr kumimoji="1" lang="ja-JP" altLang="en-US" dirty="0"/>
              <a:t>課題</a:t>
            </a:r>
          </a:p>
        </p:txBody>
      </p:sp>
      <p:sp>
        <p:nvSpPr>
          <p:cNvPr id="3" name="テキスト ボックス 2">
            <a:extLst>
              <a:ext uri="{FF2B5EF4-FFF2-40B4-BE49-F238E27FC236}">
                <a16:creationId xmlns:a16="http://schemas.microsoft.com/office/drawing/2014/main" id="{5947CF7B-6D11-4F5C-860D-FB2C59F3029A}"/>
              </a:ext>
            </a:extLst>
          </p:cNvPr>
          <p:cNvSpPr txBox="1"/>
          <p:nvPr/>
        </p:nvSpPr>
        <p:spPr>
          <a:xfrm>
            <a:off x="683568" y="908720"/>
            <a:ext cx="7220246" cy="5539978"/>
          </a:xfrm>
          <a:prstGeom prst="rect">
            <a:avLst/>
          </a:prstGeom>
          <a:noFill/>
        </p:spPr>
        <p:txBody>
          <a:bodyPr wrap="none" rtlCol="0">
            <a:spAutoFit/>
          </a:bodyPr>
          <a:lstStyle/>
          <a:p>
            <a:r>
              <a:rPr kumimoji="1" lang="ja-JP" altLang="en-US" sz="2000" dirty="0"/>
              <a:t>地方の財政のひっ迫</a:t>
            </a:r>
            <a:endParaRPr kumimoji="1" lang="en-US" altLang="ja-JP" sz="2000" dirty="0"/>
          </a:p>
          <a:p>
            <a:r>
              <a:rPr lang="ja-JP" altLang="en-US" sz="2000" dirty="0"/>
              <a:t>新設工事の抑制　⇒新設への批判と将来の維持管理費への不安</a:t>
            </a:r>
            <a:endParaRPr lang="en-US" altLang="ja-JP" sz="2000" dirty="0"/>
          </a:p>
          <a:p>
            <a:r>
              <a:rPr kumimoji="1" lang="ja-JP" altLang="en-US" sz="2000" dirty="0"/>
              <a:t>維持管理の時代へ</a:t>
            </a:r>
            <a:endParaRPr kumimoji="1" lang="en-US" altLang="ja-JP" sz="2000" dirty="0"/>
          </a:p>
          <a:p>
            <a:endParaRPr lang="en-US" altLang="ja-JP" sz="2000" dirty="0"/>
          </a:p>
          <a:p>
            <a:r>
              <a:rPr kumimoji="1" lang="ja-JP" altLang="en-US" sz="2000" dirty="0"/>
              <a:t>インフラメンテナンス</a:t>
            </a:r>
            <a:endParaRPr kumimoji="1" lang="en-US" altLang="ja-JP" sz="2000" dirty="0"/>
          </a:p>
          <a:p>
            <a:r>
              <a:rPr lang="ja-JP" altLang="en-US" sz="2000" dirty="0"/>
              <a:t>インフラメンテナンス国民会議　⇒民間事業者の要望</a:t>
            </a:r>
            <a:endParaRPr lang="en-US" altLang="ja-JP" sz="2000" dirty="0"/>
          </a:p>
          <a:p>
            <a:r>
              <a:rPr lang="ja-JP" altLang="en-US" sz="2000" dirty="0"/>
              <a:t>　　　　　　　　　　　　　　　　　　　　⇒現実として今のやり方では？？</a:t>
            </a:r>
            <a:endParaRPr lang="en-US" altLang="ja-JP" sz="2000" dirty="0"/>
          </a:p>
          <a:p>
            <a:endParaRPr kumimoji="1" lang="en-US" altLang="ja-JP" sz="2000" dirty="0"/>
          </a:p>
          <a:p>
            <a:r>
              <a:rPr lang="ja-JP" altLang="en-US" sz="2000" dirty="0"/>
              <a:t>最近、良く言われること</a:t>
            </a:r>
            <a:endParaRPr lang="en-US" altLang="ja-JP" sz="2000" dirty="0"/>
          </a:p>
          <a:p>
            <a:r>
              <a:rPr kumimoji="1" lang="ja-JP" altLang="en-US" sz="2000" dirty="0"/>
              <a:t>「横展開」　⇒成功事例を作り、それを他にも導入拡大</a:t>
            </a:r>
            <a:endParaRPr kumimoji="1" lang="en-US" altLang="ja-JP" sz="2000" dirty="0"/>
          </a:p>
          <a:p>
            <a:r>
              <a:rPr lang="ja-JP" altLang="en-US" sz="2000" dirty="0"/>
              <a:t>しかしそんなに簡単にはいかない。</a:t>
            </a:r>
            <a:r>
              <a:rPr kumimoji="1" lang="ja-JP" altLang="en-US" sz="2000" dirty="0"/>
              <a:t>成功事例ができない。</a:t>
            </a:r>
            <a:endParaRPr kumimoji="1" lang="en-US" altLang="ja-JP" sz="2000" dirty="0"/>
          </a:p>
          <a:p>
            <a:r>
              <a:rPr lang="ja-JP" altLang="en-US" sz="2000" dirty="0"/>
              <a:t>おのおのの自治体の事情の違い。</a:t>
            </a:r>
            <a:endParaRPr lang="en-US" altLang="ja-JP" sz="2000" dirty="0"/>
          </a:p>
          <a:p>
            <a:endParaRPr kumimoji="1" lang="en-US" altLang="ja-JP" sz="3200" dirty="0"/>
          </a:p>
          <a:p>
            <a:r>
              <a:rPr kumimoji="1" lang="ja-JP" altLang="en-US" sz="3200" dirty="0"/>
              <a:t>自治体の状況がわからない！</a:t>
            </a:r>
            <a:endParaRPr kumimoji="1" lang="en-US" altLang="ja-JP" sz="3200" dirty="0"/>
          </a:p>
          <a:p>
            <a:r>
              <a:rPr lang="ja-JP" altLang="en-US" sz="3200" dirty="0"/>
              <a:t>だから、提案できなくて、</a:t>
            </a:r>
            <a:r>
              <a:rPr kumimoji="1" lang="ja-JP" altLang="en-US" sz="3200" dirty="0"/>
              <a:t>当たり前！</a:t>
            </a:r>
            <a:endParaRPr kumimoji="1" lang="en-US" altLang="ja-JP" sz="3200" dirty="0"/>
          </a:p>
          <a:p>
            <a:r>
              <a:rPr kumimoji="1" lang="ja-JP" altLang="en-US" dirty="0">
                <a:solidFill>
                  <a:srgbClr val="FF0000"/>
                </a:solidFill>
              </a:rPr>
              <a:t>ではどうするの？</a:t>
            </a:r>
          </a:p>
        </p:txBody>
      </p:sp>
      <p:sp>
        <p:nvSpPr>
          <p:cNvPr id="4" name="楕円 3">
            <a:extLst>
              <a:ext uri="{FF2B5EF4-FFF2-40B4-BE49-F238E27FC236}">
                <a16:creationId xmlns:a16="http://schemas.microsoft.com/office/drawing/2014/main" id="{C4B4FF5D-8034-48BB-B106-7A6DB2FFC2EC}"/>
              </a:ext>
            </a:extLst>
          </p:cNvPr>
          <p:cNvSpPr/>
          <p:nvPr/>
        </p:nvSpPr>
        <p:spPr>
          <a:xfrm>
            <a:off x="7164288" y="116632"/>
            <a:ext cx="1584176"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ヒント８</a:t>
            </a:r>
          </a:p>
        </p:txBody>
      </p:sp>
    </p:spTree>
    <p:extLst>
      <p:ext uri="{BB962C8B-B14F-4D97-AF65-F5344CB8AC3E}">
        <p14:creationId xmlns:p14="http://schemas.microsoft.com/office/powerpoint/2010/main" val="3462856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938571-0A58-4EDF-B589-BFB69C06708A}"/>
              </a:ext>
            </a:extLst>
          </p:cNvPr>
          <p:cNvSpPr>
            <a:spLocks noGrp="1"/>
          </p:cNvSpPr>
          <p:nvPr>
            <p:ph type="title"/>
          </p:nvPr>
        </p:nvSpPr>
        <p:spPr/>
        <p:txBody>
          <a:bodyPr/>
          <a:lstStyle/>
          <a:p>
            <a:r>
              <a:rPr kumimoji="1" lang="ja-JP" altLang="en-US" dirty="0"/>
              <a:t>今後　サスティナブル</a:t>
            </a:r>
          </a:p>
        </p:txBody>
      </p:sp>
      <p:sp>
        <p:nvSpPr>
          <p:cNvPr id="3" name="テキスト ボックス 2">
            <a:extLst>
              <a:ext uri="{FF2B5EF4-FFF2-40B4-BE49-F238E27FC236}">
                <a16:creationId xmlns:a16="http://schemas.microsoft.com/office/drawing/2014/main" id="{506AEB8A-0004-44B9-98AF-FB9ECD01FCDC}"/>
              </a:ext>
            </a:extLst>
          </p:cNvPr>
          <p:cNvSpPr txBox="1"/>
          <p:nvPr/>
        </p:nvSpPr>
        <p:spPr>
          <a:xfrm>
            <a:off x="1475656" y="1556792"/>
            <a:ext cx="6349815" cy="4154984"/>
          </a:xfrm>
          <a:prstGeom prst="rect">
            <a:avLst/>
          </a:prstGeom>
          <a:noFill/>
        </p:spPr>
        <p:txBody>
          <a:bodyPr wrap="none" rtlCol="0">
            <a:spAutoFit/>
          </a:bodyPr>
          <a:lstStyle/>
          <a:p>
            <a:r>
              <a:rPr kumimoji="1" lang="ja-JP" altLang="en-US" sz="2400" dirty="0"/>
              <a:t>サスティナブルな社会を構築していく必要がある</a:t>
            </a:r>
            <a:endParaRPr kumimoji="1" lang="en-US" altLang="ja-JP" sz="2400" dirty="0"/>
          </a:p>
          <a:p>
            <a:endParaRPr lang="en-US" altLang="ja-JP" sz="2400" dirty="0"/>
          </a:p>
          <a:p>
            <a:r>
              <a:rPr kumimoji="1" lang="ja-JP" altLang="en-US" sz="2400" dirty="0"/>
              <a:t>しかし、すべては生き残れない。</a:t>
            </a:r>
            <a:endParaRPr kumimoji="1" lang="en-US" altLang="ja-JP" sz="2400" dirty="0"/>
          </a:p>
          <a:p>
            <a:endParaRPr lang="en-US" altLang="ja-JP" sz="2400" dirty="0"/>
          </a:p>
          <a:p>
            <a:r>
              <a:rPr kumimoji="1" lang="ja-JP" altLang="en-US" sz="2400" dirty="0"/>
              <a:t>早く気づき早く手を打てるところが残る</a:t>
            </a:r>
            <a:endParaRPr kumimoji="1" lang="en-US" altLang="ja-JP" sz="2400" dirty="0"/>
          </a:p>
          <a:p>
            <a:endParaRPr lang="en-US" altLang="ja-JP" sz="2400" dirty="0"/>
          </a:p>
          <a:p>
            <a:r>
              <a:rPr kumimoji="1" lang="ja-JP" altLang="en-US" sz="2400" dirty="0"/>
              <a:t>正解はない。</a:t>
            </a:r>
            <a:endParaRPr kumimoji="1" lang="en-US" altLang="ja-JP" sz="2400" dirty="0"/>
          </a:p>
          <a:p>
            <a:endParaRPr lang="en-US" altLang="ja-JP" sz="2400" dirty="0"/>
          </a:p>
          <a:p>
            <a:r>
              <a:rPr kumimoji="1" lang="ja-JP" altLang="en-US" sz="2400" dirty="0"/>
              <a:t>やってみて失敗したら軌道修正</a:t>
            </a:r>
            <a:endParaRPr kumimoji="1" lang="en-US" altLang="ja-JP" sz="2400" dirty="0"/>
          </a:p>
          <a:p>
            <a:endParaRPr lang="en-US" altLang="ja-JP" sz="2400" dirty="0"/>
          </a:p>
          <a:p>
            <a:r>
              <a:rPr kumimoji="1" lang="ja-JP" altLang="en-US" sz="2400" dirty="0"/>
              <a:t>やる勇気、覚悟</a:t>
            </a:r>
          </a:p>
        </p:txBody>
      </p:sp>
      <p:sp>
        <p:nvSpPr>
          <p:cNvPr id="4" name="楕円 3">
            <a:extLst>
              <a:ext uri="{FF2B5EF4-FFF2-40B4-BE49-F238E27FC236}">
                <a16:creationId xmlns:a16="http://schemas.microsoft.com/office/drawing/2014/main" id="{1A882A0A-93E6-4711-AFE8-640F891E90A5}"/>
              </a:ext>
            </a:extLst>
          </p:cNvPr>
          <p:cNvSpPr/>
          <p:nvPr/>
        </p:nvSpPr>
        <p:spPr>
          <a:xfrm>
            <a:off x="7164288" y="116632"/>
            <a:ext cx="1584176"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ヒント９</a:t>
            </a:r>
          </a:p>
        </p:txBody>
      </p:sp>
    </p:spTree>
    <p:extLst>
      <p:ext uri="{BB962C8B-B14F-4D97-AF65-F5344CB8AC3E}">
        <p14:creationId xmlns:p14="http://schemas.microsoft.com/office/powerpoint/2010/main" val="628131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707CBE-4332-4E8E-AB21-F6FA04D317FB}"/>
              </a:ext>
            </a:extLst>
          </p:cNvPr>
          <p:cNvSpPr>
            <a:spLocks noGrp="1"/>
          </p:cNvSpPr>
          <p:nvPr>
            <p:ph type="title"/>
          </p:nvPr>
        </p:nvSpPr>
        <p:spPr>
          <a:xfrm>
            <a:off x="179511" y="-99392"/>
            <a:ext cx="8229600" cy="1143000"/>
          </a:xfrm>
        </p:spPr>
        <p:txBody>
          <a:bodyPr>
            <a:normAutofit/>
          </a:bodyPr>
          <a:lstStyle/>
          <a:p>
            <a:r>
              <a:rPr kumimoji="1" lang="ja-JP" altLang="en-US" sz="3200" dirty="0"/>
              <a:t>自治体が欲している技術・情報・アイディア</a:t>
            </a:r>
          </a:p>
        </p:txBody>
      </p:sp>
      <p:sp>
        <p:nvSpPr>
          <p:cNvPr id="3" name="テキスト ボックス 2">
            <a:extLst>
              <a:ext uri="{FF2B5EF4-FFF2-40B4-BE49-F238E27FC236}">
                <a16:creationId xmlns:a16="http://schemas.microsoft.com/office/drawing/2014/main" id="{A9985CD6-1ED3-49C6-8DD4-86EE2784C36C}"/>
              </a:ext>
            </a:extLst>
          </p:cNvPr>
          <p:cNvSpPr txBox="1"/>
          <p:nvPr/>
        </p:nvSpPr>
        <p:spPr>
          <a:xfrm>
            <a:off x="395536" y="1592180"/>
            <a:ext cx="7633821" cy="5355312"/>
          </a:xfrm>
          <a:prstGeom prst="rect">
            <a:avLst/>
          </a:prstGeom>
          <a:noFill/>
        </p:spPr>
        <p:txBody>
          <a:bodyPr wrap="none" rtlCol="0">
            <a:spAutoFit/>
          </a:bodyPr>
          <a:lstStyle/>
          <a:p>
            <a:r>
              <a:rPr kumimoji="1" lang="ja-JP" altLang="en-US" sz="2400" dirty="0"/>
              <a:t>本当に民間にそんなすごい技術あるの？</a:t>
            </a:r>
            <a:endParaRPr kumimoji="1" lang="en-US" altLang="ja-JP" sz="2400" dirty="0"/>
          </a:p>
          <a:p>
            <a:r>
              <a:rPr lang="ja-JP" altLang="en-US" sz="2400" dirty="0"/>
              <a:t>有れば、役所側でも大体はつかんでいる。伝わっている。</a:t>
            </a:r>
            <a:endParaRPr kumimoji="1" lang="en-US" altLang="ja-JP" sz="2400" dirty="0"/>
          </a:p>
          <a:p>
            <a:endParaRPr lang="en-US" altLang="ja-JP" sz="2400" dirty="0"/>
          </a:p>
          <a:p>
            <a:r>
              <a:rPr kumimoji="1" lang="ja-JP" altLang="en-US" sz="2400" dirty="0"/>
              <a:t>情報もそんなに持ってるの。</a:t>
            </a:r>
            <a:endParaRPr kumimoji="1" lang="en-US" altLang="ja-JP" sz="2400" dirty="0"/>
          </a:p>
          <a:p>
            <a:r>
              <a:rPr lang="ja-JP" altLang="en-US" sz="2400" dirty="0"/>
              <a:t>そんなにあるのならばなぜ活かせない？</a:t>
            </a:r>
            <a:endParaRPr lang="en-US" altLang="ja-JP" sz="2400" dirty="0"/>
          </a:p>
          <a:p>
            <a:r>
              <a:rPr kumimoji="1" lang="ja-JP" altLang="en-US" sz="2400" dirty="0"/>
              <a:t>役所が一番欲しいのは中央の、新たな交付金制度の情報</a:t>
            </a:r>
            <a:endParaRPr kumimoji="1" lang="en-US" altLang="ja-JP" sz="2400" dirty="0"/>
          </a:p>
          <a:p>
            <a:endParaRPr lang="en-US" altLang="ja-JP" sz="2400" dirty="0"/>
          </a:p>
          <a:p>
            <a:r>
              <a:rPr kumimoji="1" lang="ja-JP" altLang="en-US" sz="2400" dirty="0"/>
              <a:t>アイディアもそんなにあるの？</a:t>
            </a:r>
            <a:endParaRPr kumimoji="1" lang="en-US" altLang="ja-JP" sz="2400" dirty="0"/>
          </a:p>
          <a:p>
            <a:r>
              <a:rPr lang="ja-JP" altLang="en-US" sz="2400" dirty="0"/>
              <a:t>あるのならばなぜ提案しない？</a:t>
            </a:r>
            <a:endParaRPr lang="en-US" altLang="ja-JP" sz="2400" dirty="0"/>
          </a:p>
          <a:p>
            <a:endParaRPr kumimoji="1" lang="en-US" altLang="ja-JP" sz="2400" dirty="0"/>
          </a:p>
          <a:p>
            <a:r>
              <a:rPr lang="ja-JP" altLang="en-US" sz="2400" dirty="0"/>
              <a:t>提案する相手は？</a:t>
            </a:r>
            <a:r>
              <a:rPr kumimoji="1" lang="ja-JP" altLang="en-US" sz="2400" dirty="0"/>
              <a:t>ずれてない？</a:t>
            </a:r>
            <a:endParaRPr kumimoji="1" lang="en-US" altLang="ja-JP" sz="2400" dirty="0"/>
          </a:p>
          <a:p>
            <a:r>
              <a:rPr lang="ja-JP" altLang="en-US" sz="2400" dirty="0"/>
              <a:t>誰に相談している？</a:t>
            </a:r>
            <a:endParaRPr kumimoji="1" lang="en-US" altLang="ja-JP" sz="2400" dirty="0"/>
          </a:p>
          <a:p>
            <a:endParaRPr lang="en-US" altLang="ja-JP" dirty="0"/>
          </a:p>
          <a:p>
            <a:endParaRPr kumimoji="1" lang="en-US" altLang="ja-JP" dirty="0"/>
          </a:p>
          <a:p>
            <a:endParaRPr kumimoji="1" lang="ja-JP" altLang="en-US" dirty="0"/>
          </a:p>
        </p:txBody>
      </p:sp>
      <p:sp>
        <p:nvSpPr>
          <p:cNvPr id="4" name="楕円 3">
            <a:extLst>
              <a:ext uri="{FF2B5EF4-FFF2-40B4-BE49-F238E27FC236}">
                <a16:creationId xmlns:a16="http://schemas.microsoft.com/office/drawing/2014/main" id="{83DE5482-184B-4171-B574-B4946F6CD34B}"/>
              </a:ext>
            </a:extLst>
          </p:cNvPr>
          <p:cNvSpPr/>
          <p:nvPr/>
        </p:nvSpPr>
        <p:spPr>
          <a:xfrm>
            <a:off x="6876256" y="1102023"/>
            <a:ext cx="2016224"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ヒント１０</a:t>
            </a:r>
          </a:p>
        </p:txBody>
      </p:sp>
    </p:spTree>
    <p:extLst>
      <p:ext uri="{BB962C8B-B14F-4D97-AF65-F5344CB8AC3E}">
        <p14:creationId xmlns:p14="http://schemas.microsoft.com/office/powerpoint/2010/main" val="1002088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707CBE-4332-4E8E-AB21-F6FA04D317FB}"/>
              </a:ext>
            </a:extLst>
          </p:cNvPr>
          <p:cNvSpPr>
            <a:spLocks noGrp="1"/>
          </p:cNvSpPr>
          <p:nvPr>
            <p:ph type="title"/>
          </p:nvPr>
        </p:nvSpPr>
        <p:spPr>
          <a:xfrm>
            <a:off x="456373" y="116632"/>
            <a:ext cx="8229600" cy="1143000"/>
          </a:xfrm>
        </p:spPr>
        <p:txBody>
          <a:bodyPr>
            <a:normAutofit fontScale="90000"/>
          </a:bodyPr>
          <a:lstStyle/>
          <a:p>
            <a:r>
              <a:rPr kumimoji="1" lang="ja-JP" altLang="en-US" dirty="0"/>
              <a:t>自治体営業の処方箋、</a:t>
            </a:r>
            <a:br>
              <a:rPr kumimoji="1" lang="en-US" altLang="ja-JP" dirty="0"/>
            </a:br>
            <a:r>
              <a:rPr kumimoji="1" lang="ja-JP" altLang="en-US" dirty="0"/>
              <a:t>実戦明日からの営業</a:t>
            </a:r>
          </a:p>
        </p:txBody>
      </p:sp>
      <p:sp>
        <p:nvSpPr>
          <p:cNvPr id="3" name="テキスト ボックス 2">
            <a:extLst>
              <a:ext uri="{FF2B5EF4-FFF2-40B4-BE49-F238E27FC236}">
                <a16:creationId xmlns:a16="http://schemas.microsoft.com/office/drawing/2014/main" id="{A9985CD6-1ED3-49C6-8DD4-86EE2784C36C}"/>
              </a:ext>
            </a:extLst>
          </p:cNvPr>
          <p:cNvSpPr txBox="1"/>
          <p:nvPr/>
        </p:nvSpPr>
        <p:spPr>
          <a:xfrm>
            <a:off x="457200" y="1340768"/>
            <a:ext cx="8122736" cy="5139869"/>
          </a:xfrm>
          <a:prstGeom prst="rect">
            <a:avLst/>
          </a:prstGeom>
          <a:noFill/>
        </p:spPr>
        <p:txBody>
          <a:bodyPr wrap="none" rtlCol="0">
            <a:spAutoFit/>
          </a:bodyPr>
          <a:lstStyle/>
          <a:p>
            <a:r>
              <a:rPr kumimoji="1" lang="ja-JP" altLang="en-US" sz="2400" dirty="0"/>
              <a:t>まづ信頼を得る</a:t>
            </a:r>
            <a:endParaRPr kumimoji="1" lang="en-US" altLang="ja-JP" sz="2400" dirty="0"/>
          </a:p>
          <a:p>
            <a:endParaRPr lang="en-US" altLang="ja-JP" sz="2400" dirty="0"/>
          </a:p>
          <a:p>
            <a:r>
              <a:rPr kumimoji="1" lang="ja-JP" altLang="en-US" sz="2400" dirty="0"/>
              <a:t>自己満足ではだめ。</a:t>
            </a:r>
            <a:endParaRPr kumimoji="1" lang="en-US" altLang="ja-JP" sz="2400" dirty="0"/>
          </a:p>
          <a:p>
            <a:endParaRPr lang="en-US" altLang="ja-JP" sz="2400" dirty="0"/>
          </a:p>
          <a:p>
            <a:r>
              <a:rPr kumimoji="1" lang="ja-JP" altLang="en-US" sz="2400" dirty="0"/>
              <a:t>最初はお金にはなりません。出せません。</a:t>
            </a:r>
            <a:endParaRPr kumimoji="1" lang="en-US" altLang="ja-JP" sz="2400" dirty="0"/>
          </a:p>
          <a:p>
            <a:endParaRPr lang="en-US" altLang="ja-JP" sz="2400" dirty="0"/>
          </a:p>
          <a:p>
            <a:r>
              <a:rPr kumimoji="1" lang="ja-JP" altLang="en-US" sz="2400" dirty="0"/>
              <a:t>そんなに情報に差はないと思え</a:t>
            </a:r>
            <a:endParaRPr lang="en-US" altLang="ja-JP" sz="2400" dirty="0"/>
          </a:p>
          <a:p>
            <a:r>
              <a:rPr kumimoji="1" lang="ja-JP" altLang="en-US" sz="2400" dirty="0"/>
              <a:t>どこまで、中央の情報、自治体の情報をつかめているのか？</a:t>
            </a:r>
            <a:endParaRPr kumimoji="1" lang="en-US" altLang="ja-JP" sz="2400" dirty="0"/>
          </a:p>
          <a:p>
            <a:endParaRPr lang="en-US" altLang="ja-JP" sz="2400" dirty="0"/>
          </a:p>
          <a:p>
            <a:r>
              <a:rPr kumimoji="1" lang="en-US" altLang="ja-JP" sz="2400" dirty="0"/>
              <a:t>100</a:t>
            </a:r>
            <a:r>
              <a:rPr kumimoji="1" lang="ja-JP" altLang="en-US" sz="2400" dirty="0"/>
              <a:t>軒回って</a:t>
            </a:r>
            <a:r>
              <a:rPr kumimoji="1" lang="en-US" altLang="ja-JP" sz="2400" dirty="0"/>
              <a:t>1</a:t>
            </a:r>
            <a:r>
              <a:rPr kumimoji="1" lang="ja-JP" altLang="en-US" sz="2400" dirty="0"/>
              <a:t>件成功すれば御の字と思え</a:t>
            </a:r>
            <a:endParaRPr kumimoji="1" lang="en-US" altLang="ja-JP" sz="2400" dirty="0"/>
          </a:p>
          <a:p>
            <a:r>
              <a:rPr lang="ja-JP" altLang="en-US" sz="2400" dirty="0"/>
              <a:t>それでも全国で１７件は成功できる！</a:t>
            </a:r>
            <a:endParaRPr kumimoji="1" lang="en-US" altLang="ja-JP" sz="2400" dirty="0"/>
          </a:p>
          <a:p>
            <a:endParaRPr lang="en-US" altLang="ja-JP" dirty="0"/>
          </a:p>
          <a:p>
            <a:r>
              <a:rPr kumimoji="1" lang="ja-JP" altLang="en-US" sz="2800" dirty="0"/>
              <a:t>お宅の会社に自治体に精通している人はいますか？</a:t>
            </a:r>
            <a:endParaRPr kumimoji="1" lang="en-US" altLang="ja-JP" sz="2800" dirty="0"/>
          </a:p>
          <a:p>
            <a:endParaRPr kumimoji="1" lang="ja-JP" altLang="en-US" dirty="0"/>
          </a:p>
        </p:txBody>
      </p:sp>
      <p:sp>
        <p:nvSpPr>
          <p:cNvPr id="4" name="楕円 3">
            <a:extLst>
              <a:ext uri="{FF2B5EF4-FFF2-40B4-BE49-F238E27FC236}">
                <a16:creationId xmlns:a16="http://schemas.microsoft.com/office/drawing/2014/main" id="{FD38B774-25DA-4970-9345-715C9CFE4AEB}"/>
              </a:ext>
            </a:extLst>
          </p:cNvPr>
          <p:cNvSpPr/>
          <p:nvPr/>
        </p:nvSpPr>
        <p:spPr>
          <a:xfrm>
            <a:off x="7164288" y="116632"/>
            <a:ext cx="1872208"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ヒント１１</a:t>
            </a:r>
          </a:p>
        </p:txBody>
      </p:sp>
    </p:spTree>
    <p:extLst>
      <p:ext uri="{BB962C8B-B14F-4D97-AF65-F5344CB8AC3E}">
        <p14:creationId xmlns:p14="http://schemas.microsoft.com/office/powerpoint/2010/main" val="4131168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707CBE-4332-4E8E-AB21-F6FA04D317FB}"/>
              </a:ext>
            </a:extLst>
          </p:cNvPr>
          <p:cNvSpPr>
            <a:spLocks noGrp="1"/>
          </p:cNvSpPr>
          <p:nvPr>
            <p:ph type="title"/>
          </p:nvPr>
        </p:nvSpPr>
        <p:spPr>
          <a:xfrm>
            <a:off x="457200" y="-27219"/>
            <a:ext cx="8229600" cy="1143000"/>
          </a:xfrm>
        </p:spPr>
        <p:txBody>
          <a:bodyPr/>
          <a:lstStyle/>
          <a:p>
            <a:r>
              <a:rPr kumimoji="1" lang="ja-JP" altLang="en-US" dirty="0"/>
              <a:t>自治体に評価される提案</a:t>
            </a:r>
          </a:p>
        </p:txBody>
      </p:sp>
      <p:sp>
        <p:nvSpPr>
          <p:cNvPr id="3" name="テキスト ボックス 2">
            <a:extLst>
              <a:ext uri="{FF2B5EF4-FFF2-40B4-BE49-F238E27FC236}">
                <a16:creationId xmlns:a16="http://schemas.microsoft.com/office/drawing/2014/main" id="{A9985CD6-1ED3-49C6-8DD4-86EE2784C36C}"/>
              </a:ext>
            </a:extLst>
          </p:cNvPr>
          <p:cNvSpPr txBox="1"/>
          <p:nvPr/>
        </p:nvSpPr>
        <p:spPr>
          <a:xfrm>
            <a:off x="971600" y="1115781"/>
            <a:ext cx="7513595" cy="6093976"/>
          </a:xfrm>
          <a:prstGeom prst="rect">
            <a:avLst/>
          </a:prstGeom>
          <a:noFill/>
        </p:spPr>
        <p:txBody>
          <a:bodyPr wrap="none" rtlCol="0">
            <a:spAutoFit/>
          </a:bodyPr>
          <a:lstStyle/>
          <a:p>
            <a:r>
              <a:rPr kumimoji="1" lang="ja-JP" altLang="en-US" sz="2400" dirty="0"/>
              <a:t>まづ相手を知ること　「孫子の兵法」</a:t>
            </a:r>
            <a:endParaRPr kumimoji="1" lang="en-US" altLang="ja-JP" sz="2400" dirty="0"/>
          </a:p>
          <a:p>
            <a:endParaRPr lang="en-US" altLang="ja-JP" sz="2400" dirty="0"/>
          </a:p>
          <a:p>
            <a:r>
              <a:rPr kumimoji="1" lang="ja-JP" altLang="en-US" sz="2400" dirty="0"/>
              <a:t>一緒に考えられる。課題を共有できること。</a:t>
            </a:r>
            <a:endParaRPr kumimoji="1" lang="en-US" altLang="ja-JP" sz="2400" dirty="0"/>
          </a:p>
          <a:p>
            <a:endParaRPr lang="en-US" altLang="ja-JP" sz="2400" dirty="0"/>
          </a:p>
          <a:p>
            <a:r>
              <a:rPr kumimoji="1" lang="ja-JP" altLang="en-US" sz="2400" dirty="0"/>
              <a:t>信頼できる真摯な態度。</a:t>
            </a:r>
            <a:endParaRPr kumimoji="1" lang="en-US" altLang="ja-JP" sz="2400" dirty="0"/>
          </a:p>
          <a:p>
            <a:r>
              <a:rPr lang="ja-JP" altLang="en-US" sz="2400" dirty="0"/>
              <a:t>一方的に「俺のほうが知識がある」では、はじかれる</a:t>
            </a:r>
            <a:endParaRPr kumimoji="1" lang="en-US" altLang="ja-JP" sz="2400" dirty="0"/>
          </a:p>
          <a:p>
            <a:endParaRPr lang="en-US" altLang="ja-JP" sz="2400" dirty="0"/>
          </a:p>
          <a:p>
            <a:r>
              <a:rPr kumimoji="1" lang="ja-JP" altLang="en-US" sz="2400" dirty="0"/>
              <a:t>世の中の課題を的確に分析できている</a:t>
            </a:r>
            <a:endParaRPr kumimoji="1" lang="en-US" altLang="ja-JP" sz="2400" dirty="0"/>
          </a:p>
          <a:p>
            <a:endParaRPr lang="en-US" altLang="ja-JP" sz="2400" dirty="0"/>
          </a:p>
          <a:p>
            <a:r>
              <a:rPr kumimoji="1" lang="ja-JP" altLang="en-US" sz="2400" dirty="0"/>
              <a:t>解決策を考えられる</a:t>
            </a:r>
            <a:endParaRPr kumimoji="1" lang="en-US" altLang="ja-JP" sz="2400" dirty="0"/>
          </a:p>
          <a:p>
            <a:r>
              <a:rPr lang="ja-JP" altLang="en-US" sz="2400" dirty="0"/>
              <a:t>　国の補助金や制度に関する知識や情報網を持っている</a:t>
            </a:r>
            <a:endParaRPr lang="en-US" altLang="ja-JP" sz="2400" dirty="0"/>
          </a:p>
          <a:p>
            <a:r>
              <a:rPr kumimoji="1" lang="ja-JP" altLang="en-US" sz="2400" dirty="0"/>
              <a:t>　ロビーイスト的存在</a:t>
            </a:r>
            <a:endParaRPr kumimoji="1" lang="en-US" altLang="ja-JP" sz="2400" dirty="0"/>
          </a:p>
          <a:p>
            <a:endParaRPr lang="en-US" altLang="ja-JP" sz="2400" dirty="0"/>
          </a:p>
          <a:p>
            <a:r>
              <a:rPr kumimoji="1" lang="ja-JP" altLang="en-US" sz="2400" dirty="0"/>
              <a:t>“きれいごと“ではダメ！”実”があること</a:t>
            </a:r>
            <a:endParaRPr kumimoji="1" lang="en-US" altLang="ja-JP" sz="2400" dirty="0"/>
          </a:p>
          <a:p>
            <a:endParaRPr lang="en-US" altLang="ja-JP" dirty="0"/>
          </a:p>
          <a:p>
            <a:endParaRPr kumimoji="1" lang="en-US" altLang="ja-JP" dirty="0"/>
          </a:p>
          <a:p>
            <a:endParaRPr kumimoji="1" lang="ja-JP" altLang="en-US" dirty="0"/>
          </a:p>
        </p:txBody>
      </p:sp>
      <p:sp>
        <p:nvSpPr>
          <p:cNvPr id="4" name="楕円 3">
            <a:extLst>
              <a:ext uri="{FF2B5EF4-FFF2-40B4-BE49-F238E27FC236}">
                <a16:creationId xmlns:a16="http://schemas.microsoft.com/office/drawing/2014/main" id="{E3EC1911-B6CE-4162-B5D1-30750144D80E}"/>
              </a:ext>
            </a:extLst>
          </p:cNvPr>
          <p:cNvSpPr/>
          <p:nvPr/>
        </p:nvSpPr>
        <p:spPr>
          <a:xfrm>
            <a:off x="6876256" y="836712"/>
            <a:ext cx="1872208"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1"/>
                </a:solidFill>
              </a:rPr>
              <a:t>ヒント１２</a:t>
            </a:r>
            <a:endParaRPr kumimoji="1" lang="ja-JP" altLang="en-US" sz="2400" dirty="0">
              <a:solidFill>
                <a:schemeClr val="tx1"/>
              </a:solidFill>
            </a:endParaRPr>
          </a:p>
        </p:txBody>
      </p:sp>
    </p:spTree>
    <p:extLst>
      <p:ext uri="{BB962C8B-B14F-4D97-AF65-F5344CB8AC3E}">
        <p14:creationId xmlns:p14="http://schemas.microsoft.com/office/powerpoint/2010/main" val="3830611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3876A067-AA3A-4120-95A3-5664227EC1CF}" type="slidenum">
              <a:rPr lang="en-US" altLang="ja-JP" sz="1400" smtClean="0">
                <a:latin typeface="Arial" panose="020B0604020202020204" pitchFamily="34" charset="0"/>
              </a:rPr>
              <a:pPr>
                <a:spcBef>
                  <a:spcPct val="0"/>
                </a:spcBef>
                <a:buFontTx/>
                <a:buNone/>
              </a:pPr>
              <a:t>55</a:t>
            </a:fld>
            <a:endParaRPr lang="en-US" altLang="ja-JP" sz="1400">
              <a:latin typeface="Arial" panose="020B0604020202020204" pitchFamily="34" charset="0"/>
            </a:endParaRPr>
          </a:p>
        </p:txBody>
      </p:sp>
      <p:sp>
        <p:nvSpPr>
          <p:cNvPr id="7171" name="角丸四角形 2"/>
          <p:cNvSpPr>
            <a:spLocks noChangeArrowheads="1"/>
          </p:cNvSpPr>
          <p:nvPr/>
        </p:nvSpPr>
        <p:spPr bwMode="auto">
          <a:xfrm>
            <a:off x="0" y="1"/>
            <a:ext cx="9136063" cy="692696"/>
          </a:xfrm>
          <a:prstGeom prst="roundRect">
            <a:avLst>
              <a:gd name="adj" fmla="val 16667"/>
            </a:avLst>
          </a:prstGeom>
          <a:solidFill>
            <a:schemeClr val="bg2"/>
          </a:solidFill>
          <a:ln w="9525" algn="ctr">
            <a:solidFill>
              <a:schemeClr val="tx1"/>
            </a:solidFill>
            <a:miter lim="800000"/>
            <a:headEnd/>
            <a:tailEnd/>
          </a:ln>
        </p:spPr>
        <p:txBody>
          <a:bodyPr wrap="none">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ja-JP" altLang="en-US" sz="4400" b="1" spc="50" dirty="0">
                <a:ln w="11430"/>
                <a:effectLst>
                  <a:outerShdw blurRad="76200" dist="50800" dir="5400000" algn="tl" rotWithShape="0">
                    <a:srgbClr val="000000">
                      <a:alpha val="65000"/>
                    </a:srgbClr>
                  </a:outerShdw>
                </a:effectLst>
                <a:ea typeface="HGP創英角ﾎﾟｯﾌﾟ体" pitchFamily="50" charset="-128"/>
              </a:rPr>
              <a:t>最後に</a:t>
            </a:r>
          </a:p>
        </p:txBody>
      </p:sp>
      <p:sp>
        <p:nvSpPr>
          <p:cNvPr id="6" name="角丸四角形 3"/>
          <p:cNvSpPr>
            <a:spLocks noChangeArrowheads="1"/>
          </p:cNvSpPr>
          <p:nvPr/>
        </p:nvSpPr>
        <p:spPr bwMode="auto">
          <a:xfrm>
            <a:off x="-23813" y="692150"/>
            <a:ext cx="9144001" cy="5761038"/>
          </a:xfrm>
          <a:prstGeom prst="roundRect">
            <a:avLst>
              <a:gd name="adj" fmla="val 16667"/>
            </a:avLst>
          </a:prstGeom>
          <a:noFill/>
          <a:ln w="9525" algn="ctr">
            <a:solidFill>
              <a:schemeClr val="tx1"/>
            </a:solidFill>
            <a:miter lim="800000"/>
            <a:headEnd/>
            <a:tailEnd/>
          </a:ln>
        </p:spPr>
        <p:txBody>
          <a:bodyPr wrap="none"/>
          <a:lstStyle/>
          <a:p>
            <a:pPr eaLnBrk="1" hangingPunct="1">
              <a:defRPr/>
            </a:pPr>
            <a:r>
              <a:rPr lang="ja-JP" altLang="en-US" sz="2400" b="1" dirty="0">
                <a:latin typeface="HG創英角ﾎﾟｯﾌﾟ体" panose="040B0A09000000000000" pitchFamily="49" charset="-128"/>
                <a:ea typeface="HG創英角ﾎﾟｯﾌﾟ体" panose="040B0A09000000000000" pitchFamily="49" charset="-128"/>
              </a:rPr>
              <a:t>●今後、厳しい世界が待っている。戦国時代！</a:t>
            </a:r>
            <a:endParaRPr lang="en-US" altLang="ja-JP" sz="2400" b="1" dirty="0">
              <a:latin typeface="HG創英角ﾎﾟｯﾌﾟ体" panose="040B0A09000000000000" pitchFamily="49" charset="-128"/>
              <a:ea typeface="HG創英角ﾎﾟｯﾌﾟ体" panose="040B0A09000000000000" pitchFamily="49" charset="-128"/>
            </a:endParaRPr>
          </a:p>
          <a:p>
            <a:pPr eaLnBrk="1" hangingPunct="1">
              <a:defRPr/>
            </a:pPr>
            <a:r>
              <a:rPr lang="ja-JP" altLang="en-US" sz="2400" b="1" dirty="0">
                <a:solidFill>
                  <a:srgbClr val="FF0000"/>
                </a:solidFill>
                <a:latin typeface="HG創英角ﾎﾟｯﾌﾟ体" panose="040B0A09000000000000" pitchFamily="49" charset="-128"/>
                <a:ea typeface="HG創英角ﾎﾟｯﾌﾟ体" panose="040B0A09000000000000" pitchFamily="49" charset="-128"/>
              </a:rPr>
              <a:t>　　　しかし、世の中は甘い人間が増えてしまった！</a:t>
            </a:r>
            <a:endParaRPr lang="en-US" altLang="ja-JP" sz="2400" b="1" dirty="0">
              <a:latin typeface="HG創英角ﾎﾟｯﾌﾟ体" panose="040B0A09000000000000" pitchFamily="49" charset="-128"/>
              <a:ea typeface="HG創英角ﾎﾟｯﾌﾟ体" panose="040B0A09000000000000" pitchFamily="49" charset="-128"/>
            </a:endParaRPr>
          </a:p>
          <a:p>
            <a:pPr algn="ctr" eaLnBrk="1" hangingPunct="1">
              <a:defRPr/>
            </a:pPr>
            <a:r>
              <a:rPr lang="ja-JP" altLang="en-US" sz="2800" b="1" dirty="0">
                <a:latin typeface="HG創英角ﾎﾟｯﾌﾟ体" panose="040B0A09000000000000" pitchFamily="49" charset="-128"/>
                <a:ea typeface="HG創英角ﾎﾟｯﾌﾟ体" panose="040B0A09000000000000" pitchFamily="49" charset="-128"/>
              </a:rPr>
              <a:t>　　　　　　　　　　　</a:t>
            </a:r>
            <a:endParaRPr lang="en-US" altLang="ja-JP" sz="2800" b="1" dirty="0">
              <a:latin typeface="HG創英角ﾎﾟｯﾌﾟ体" panose="040B0A09000000000000" pitchFamily="49" charset="-128"/>
              <a:ea typeface="HG創英角ﾎﾟｯﾌﾟ体" panose="040B0A09000000000000" pitchFamily="49" charset="-128"/>
            </a:endParaRPr>
          </a:p>
          <a:p>
            <a:pPr>
              <a:spcBef>
                <a:spcPct val="0"/>
              </a:spcBef>
            </a:pPr>
            <a:r>
              <a:rPr lang="ja-JP" altLang="en-US" sz="2800" b="1" dirty="0">
                <a:latin typeface="AR P丸ゴシック体M" pitchFamily="50" charset="-128"/>
                <a:ea typeface="AR P丸ゴシック体M" pitchFamily="50" charset="-128"/>
              </a:rPr>
              <a:t>織田信長　：天才的リーダー⇒なかなか出てこない</a:t>
            </a: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豊臣秀吉　：人たらしと軍師の活用⇒</a:t>
            </a:r>
            <a:r>
              <a:rPr lang="ja-JP" altLang="en-US" sz="2800" b="1" dirty="0">
                <a:solidFill>
                  <a:srgbClr val="FF0000"/>
                </a:solidFill>
                <a:latin typeface="AR P丸ゴシック体M" pitchFamily="50" charset="-128"/>
                <a:ea typeface="AR P丸ゴシック体M" pitchFamily="50" charset="-128"/>
              </a:rPr>
              <a:t>今後の世界</a:t>
            </a:r>
            <a:endParaRPr lang="en-US" altLang="ja-JP" sz="2800" b="1" dirty="0">
              <a:solidFill>
                <a:srgbClr val="FF0000"/>
              </a:solidFill>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徳川家康　：権力と規律による統治⇒今の世の中</a:t>
            </a:r>
            <a:endParaRPr lang="en-US" altLang="ja-JP" sz="2800" b="1" dirty="0">
              <a:latin typeface="AR P丸ゴシック体M" pitchFamily="50" charset="-128"/>
              <a:ea typeface="AR P丸ゴシック体M" pitchFamily="50" charset="-128"/>
            </a:endParaRPr>
          </a:p>
          <a:p>
            <a:pPr>
              <a:spcBef>
                <a:spcPct val="0"/>
              </a:spcBef>
            </a:pP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なかなか、先の読めない時代、</a:t>
            </a: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今後は、信頼できる軍師、参謀をいかに見つけ</a:t>
            </a: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相談できるか？そして、世の中をひきつけられるか！</a:t>
            </a:r>
            <a:endParaRPr lang="en-US" altLang="ja-JP" sz="2800" b="1" dirty="0">
              <a:latin typeface="AR P丸ゴシック体M" pitchFamily="50" charset="-128"/>
              <a:ea typeface="AR P丸ゴシック体M" pitchFamily="50" charset="-128"/>
            </a:endParaRPr>
          </a:p>
          <a:p>
            <a:pPr>
              <a:spcBef>
                <a:spcPct val="0"/>
              </a:spcBef>
            </a:pP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あなたのそばに、“軍師“はいますか？</a:t>
            </a: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これを探すのも、味方にするのも、労力がいる！</a:t>
            </a: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　　</a:t>
            </a:r>
            <a:endParaRPr lang="en-US" altLang="ja-JP" sz="2800" b="1" dirty="0">
              <a:latin typeface="AR P丸ゴシック体M" pitchFamily="50" charset="-128"/>
              <a:ea typeface="AR P丸ゴシック体M" pitchFamily="50" charset="-128"/>
            </a:endParaRPr>
          </a:p>
          <a:p>
            <a:pPr>
              <a:spcBef>
                <a:spcPct val="0"/>
              </a:spcBef>
            </a:pPr>
            <a:endParaRPr lang="en-US" altLang="ja-JP" sz="2800" b="1" dirty="0">
              <a:latin typeface="Arial" charset="0"/>
              <a:ea typeface="AR P丸ゴシック体M" pitchFamily="50" charset="-128"/>
            </a:endParaRPr>
          </a:p>
          <a:p>
            <a:pPr>
              <a:spcBef>
                <a:spcPct val="0"/>
              </a:spcBef>
            </a:pPr>
            <a:endParaRPr lang="en-US" altLang="ja-JP" sz="2800" dirty="0">
              <a:latin typeface="Arial" charset="0"/>
            </a:endParaRPr>
          </a:p>
          <a:p>
            <a:pPr>
              <a:spcBef>
                <a:spcPct val="0"/>
              </a:spcBef>
            </a:pPr>
            <a:r>
              <a:rPr lang="ja-JP" altLang="en-US" sz="2800" dirty="0">
                <a:latin typeface="Arial" charset="0"/>
              </a:rPr>
              <a:t>　　　　　　　　　　　</a:t>
            </a:r>
          </a:p>
          <a:p>
            <a:pPr algn="ctr" eaLnBrk="1" hangingPunct="1">
              <a:defRPr/>
            </a:pPr>
            <a:r>
              <a:rPr lang="ja-JP" altLang="en-US" sz="2800" b="1" dirty="0">
                <a:latin typeface="AR P丸ゴシック体M" pitchFamily="50" charset="-128"/>
                <a:ea typeface="AR P丸ゴシック体M" pitchFamily="50" charset="-128"/>
              </a:rPr>
              <a:t>　</a:t>
            </a:r>
            <a:endParaRPr lang="en-US" altLang="ja-JP" sz="2800" b="1" spc="50" dirty="0">
              <a:ln w="11430"/>
              <a:effectLst>
                <a:outerShdw blurRad="76200" dist="50800" dir="5400000" algn="tl" rotWithShape="0">
                  <a:srgbClr val="000000">
                    <a:alpha val="65000"/>
                  </a:srgbClr>
                </a:outerShdw>
              </a:effectLst>
              <a:latin typeface="HGS創英角ﾎﾟｯﾌﾟ体" pitchFamily="50" charset="-128"/>
              <a:ea typeface="HGS創英角ﾎﾟｯﾌﾟ体" pitchFamily="50" charset="-128"/>
            </a:endParaRPr>
          </a:p>
          <a:p>
            <a:pPr algn="ctr" eaLnBrk="1" hangingPunct="1">
              <a:defRPr/>
            </a:pPr>
            <a:endParaRPr lang="en-US" altLang="ja-JP" b="1" dirty="0">
              <a:latin typeface="AR P丸ゴシック体M" pitchFamily="50" charset="-128"/>
              <a:ea typeface="AR P丸ゴシック体M" pitchFamily="50" charset="-128"/>
            </a:endParaRPr>
          </a:p>
          <a:p>
            <a:pPr algn="ctr" eaLnBrk="1" hangingPunct="1">
              <a:defRPr/>
            </a:pPr>
            <a:r>
              <a:rPr lang="ja-JP" altLang="en-US" b="1" dirty="0">
                <a:latin typeface="AR P丸ゴシック体M" pitchFamily="50" charset="-128"/>
                <a:ea typeface="AR P丸ゴシック体M" pitchFamily="50" charset="-128"/>
              </a:rPr>
              <a:t>　　　</a:t>
            </a:r>
            <a:endParaRPr lang="en-US" altLang="ja-JP" b="1" dirty="0">
              <a:latin typeface="AR P丸ゴシック体M" pitchFamily="50" charset="-128"/>
              <a:ea typeface="AR P丸ゴシック体M" pitchFamily="50" charset="-128"/>
            </a:endParaRPr>
          </a:p>
          <a:p>
            <a:pPr algn="ctr" eaLnBrk="1" hangingPunct="1">
              <a:defRPr/>
            </a:pPr>
            <a:r>
              <a:rPr lang="ja-JP" altLang="en-US" sz="2800" dirty="0">
                <a:latin typeface="HGS創英角ﾎﾟｯﾌﾟ体" pitchFamily="50" charset="-128"/>
                <a:ea typeface="HGS創英角ﾎﾟｯﾌﾟ体" pitchFamily="50" charset="-128"/>
              </a:rPr>
              <a:t>　　　</a:t>
            </a:r>
          </a:p>
        </p:txBody>
      </p:sp>
      <p:sp>
        <p:nvSpPr>
          <p:cNvPr id="5" name="楕円 4">
            <a:extLst>
              <a:ext uri="{FF2B5EF4-FFF2-40B4-BE49-F238E27FC236}">
                <a16:creationId xmlns:a16="http://schemas.microsoft.com/office/drawing/2014/main" id="{3C5939FF-433F-4FA8-BD2C-72D8D1947C86}"/>
              </a:ext>
            </a:extLst>
          </p:cNvPr>
          <p:cNvSpPr/>
          <p:nvPr/>
        </p:nvSpPr>
        <p:spPr>
          <a:xfrm>
            <a:off x="7164288" y="116632"/>
            <a:ext cx="1872208"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ヒント１３</a:t>
            </a:r>
          </a:p>
        </p:txBody>
      </p:sp>
    </p:spTree>
    <p:extLst>
      <p:ext uri="{BB962C8B-B14F-4D97-AF65-F5344CB8AC3E}">
        <p14:creationId xmlns:p14="http://schemas.microsoft.com/office/powerpoint/2010/main" val="16483710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3876A067-AA3A-4120-95A3-5664227EC1CF}" type="slidenum">
              <a:rPr lang="en-US" altLang="ja-JP" sz="1400" smtClean="0">
                <a:latin typeface="Arial" panose="020B0604020202020204" pitchFamily="34" charset="0"/>
              </a:rPr>
              <a:pPr>
                <a:spcBef>
                  <a:spcPct val="0"/>
                </a:spcBef>
                <a:buFontTx/>
                <a:buNone/>
              </a:pPr>
              <a:t>56</a:t>
            </a:fld>
            <a:endParaRPr lang="en-US" altLang="ja-JP" sz="1400">
              <a:latin typeface="Arial" panose="020B0604020202020204" pitchFamily="34" charset="0"/>
            </a:endParaRPr>
          </a:p>
        </p:txBody>
      </p:sp>
      <p:sp>
        <p:nvSpPr>
          <p:cNvPr id="7171" name="角丸四角形 2"/>
          <p:cNvSpPr>
            <a:spLocks noChangeArrowheads="1"/>
          </p:cNvSpPr>
          <p:nvPr/>
        </p:nvSpPr>
        <p:spPr bwMode="auto">
          <a:xfrm>
            <a:off x="0" y="1"/>
            <a:ext cx="9136063" cy="692696"/>
          </a:xfrm>
          <a:prstGeom prst="roundRect">
            <a:avLst>
              <a:gd name="adj" fmla="val 16667"/>
            </a:avLst>
          </a:prstGeom>
          <a:solidFill>
            <a:schemeClr val="bg2"/>
          </a:solidFill>
          <a:ln w="9525" algn="ctr">
            <a:solidFill>
              <a:schemeClr val="tx1"/>
            </a:solidFill>
            <a:miter lim="800000"/>
            <a:headEnd/>
            <a:tailEnd/>
          </a:ln>
        </p:spPr>
        <p:txBody>
          <a:bodyPr wrap="none">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ja-JP" altLang="en-US" sz="4400" b="1" spc="50" dirty="0">
                <a:ln w="11430"/>
                <a:effectLst>
                  <a:outerShdw blurRad="76200" dist="50800" dir="5400000" algn="tl" rotWithShape="0">
                    <a:srgbClr val="000000">
                      <a:alpha val="65000"/>
                    </a:srgbClr>
                  </a:outerShdw>
                </a:effectLst>
                <a:ea typeface="HGP創英角ﾎﾟｯﾌﾟ体" pitchFamily="50" charset="-128"/>
              </a:rPr>
              <a:t>最後に</a:t>
            </a:r>
          </a:p>
        </p:txBody>
      </p:sp>
      <p:sp>
        <p:nvSpPr>
          <p:cNvPr id="6" name="角丸四角形 3"/>
          <p:cNvSpPr>
            <a:spLocks noChangeArrowheads="1"/>
          </p:cNvSpPr>
          <p:nvPr/>
        </p:nvSpPr>
        <p:spPr bwMode="auto">
          <a:xfrm>
            <a:off x="-23813" y="692150"/>
            <a:ext cx="9144001" cy="5761038"/>
          </a:xfrm>
          <a:prstGeom prst="roundRect">
            <a:avLst>
              <a:gd name="adj" fmla="val 16667"/>
            </a:avLst>
          </a:prstGeom>
          <a:noFill/>
          <a:ln w="9525" algn="ctr">
            <a:solidFill>
              <a:schemeClr val="tx1"/>
            </a:solidFill>
            <a:miter lim="800000"/>
            <a:headEnd/>
            <a:tailEnd/>
          </a:ln>
        </p:spPr>
        <p:txBody>
          <a:bodyPr wrap="none"/>
          <a:lstStyle/>
          <a:p>
            <a:pPr eaLnBrk="1" hangingPunct="1">
              <a:defRPr/>
            </a:pPr>
            <a:r>
              <a:rPr lang="ja-JP" altLang="en-US" sz="2400" b="1" dirty="0">
                <a:latin typeface="HG創英角ﾎﾟｯﾌﾟ体" panose="040B0A09000000000000" pitchFamily="49" charset="-128"/>
                <a:ea typeface="HG創英角ﾎﾟｯﾌﾟ体" panose="040B0A09000000000000" pitchFamily="49" charset="-128"/>
              </a:rPr>
              <a:t>●なかなか先を読むのは難しい時代です！</a:t>
            </a:r>
            <a:endParaRPr lang="en-US" altLang="ja-JP" sz="2400" b="1" dirty="0">
              <a:latin typeface="HG創英角ﾎﾟｯﾌﾟ体" panose="040B0A09000000000000" pitchFamily="49" charset="-128"/>
              <a:ea typeface="HG創英角ﾎﾟｯﾌﾟ体" panose="040B0A09000000000000" pitchFamily="49" charset="-128"/>
            </a:endParaRPr>
          </a:p>
          <a:p>
            <a:pPr algn="ctr" eaLnBrk="1" hangingPunct="1">
              <a:defRPr/>
            </a:pPr>
            <a:r>
              <a:rPr lang="ja-JP" altLang="en-US" sz="2800" b="1" dirty="0">
                <a:latin typeface="HG創英角ﾎﾟｯﾌﾟ体" panose="040B0A09000000000000" pitchFamily="49" charset="-128"/>
                <a:ea typeface="HG創英角ﾎﾟｯﾌﾟ体" panose="040B0A09000000000000" pitchFamily="49" charset="-128"/>
              </a:rPr>
              <a:t>　　　　　　　　　　　</a:t>
            </a:r>
            <a:endParaRPr lang="en-US" altLang="ja-JP" sz="2800" b="1" dirty="0">
              <a:latin typeface="HG創英角ﾎﾟｯﾌﾟ体" panose="040B0A09000000000000" pitchFamily="49" charset="-128"/>
              <a:ea typeface="HG創英角ﾎﾟｯﾌﾟ体" panose="040B0A09000000000000" pitchFamily="49" charset="-128"/>
            </a:endParaRPr>
          </a:p>
          <a:p>
            <a:pPr>
              <a:spcBef>
                <a:spcPct val="0"/>
              </a:spcBef>
            </a:pPr>
            <a:r>
              <a:rPr lang="ja-JP" altLang="en-US" sz="2800" b="1" dirty="0">
                <a:latin typeface="AR P丸ゴシック体M" pitchFamily="50" charset="-128"/>
                <a:ea typeface="AR P丸ゴシック体M" pitchFamily="50" charset="-128"/>
              </a:rPr>
              <a:t>それぞれの立場も考えもあるでしょう！</a:t>
            </a:r>
            <a:endParaRPr lang="en-US" altLang="ja-JP" sz="2800" b="1" dirty="0">
              <a:latin typeface="AR P丸ゴシック体M" pitchFamily="50" charset="-128"/>
              <a:ea typeface="AR P丸ゴシック体M" pitchFamily="50" charset="-128"/>
            </a:endParaRPr>
          </a:p>
          <a:p>
            <a:pPr>
              <a:spcBef>
                <a:spcPct val="0"/>
              </a:spcBef>
            </a:pP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どうも世の中がソフト化傾向にある。</a:t>
            </a: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デザイン、デザインと言うけれど、事業はデザイン</a:t>
            </a: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では動かない。</a:t>
            </a:r>
            <a:endParaRPr lang="en-US" altLang="ja-JP" sz="2800" b="1" dirty="0">
              <a:latin typeface="AR P丸ゴシック体M" pitchFamily="50" charset="-128"/>
              <a:ea typeface="AR P丸ゴシック体M" pitchFamily="50" charset="-128"/>
            </a:endParaRPr>
          </a:p>
          <a:p>
            <a:pPr>
              <a:spcBef>
                <a:spcPct val="0"/>
              </a:spcBef>
            </a:pP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想像力（工夫）と実際の経験に基ずく、知見が</a:t>
            </a: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物を言う時代にやっとなってきたと考える！</a:t>
            </a:r>
            <a:endParaRPr lang="en-US" altLang="ja-JP" sz="2800" b="1" dirty="0">
              <a:latin typeface="AR P丸ゴシック体M" pitchFamily="50" charset="-128"/>
              <a:ea typeface="AR P丸ゴシック体M" pitchFamily="50" charset="-128"/>
            </a:endParaRPr>
          </a:p>
          <a:p>
            <a:pPr>
              <a:spcBef>
                <a:spcPct val="0"/>
              </a:spcBef>
            </a:pP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よろしければ、相談に乗ります。</a:t>
            </a:r>
            <a:endParaRPr lang="en-US" altLang="ja-JP" sz="2800" b="1" dirty="0">
              <a:latin typeface="AR P丸ゴシック体M" pitchFamily="50" charset="-128"/>
              <a:ea typeface="AR P丸ゴシック体M" pitchFamily="50" charset="-128"/>
            </a:endParaRPr>
          </a:p>
          <a:p>
            <a:pPr>
              <a:spcBef>
                <a:spcPct val="0"/>
              </a:spcBef>
            </a:pPr>
            <a:r>
              <a:rPr lang="ja-JP" altLang="en-US" sz="2800" b="1" dirty="0">
                <a:latin typeface="AR P丸ゴシック体M" pitchFamily="50" charset="-128"/>
                <a:ea typeface="AR P丸ゴシック体M" pitchFamily="50" charset="-128"/>
              </a:rPr>
              <a:t>　　</a:t>
            </a:r>
            <a:endParaRPr lang="en-US" altLang="ja-JP" sz="2800" b="1" dirty="0">
              <a:latin typeface="AR P丸ゴシック体M" pitchFamily="50" charset="-128"/>
              <a:ea typeface="AR P丸ゴシック体M" pitchFamily="50" charset="-128"/>
            </a:endParaRPr>
          </a:p>
          <a:p>
            <a:pPr>
              <a:spcBef>
                <a:spcPct val="0"/>
              </a:spcBef>
            </a:pPr>
            <a:endParaRPr lang="en-US" altLang="ja-JP" sz="2800" b="1" dirty="0">
              <a:latin typeface="Arial" charset="0"/>
              <a:ea typeface="AR P丸ゴシック体M" pitchFamily="50" charset="-128"/>
            </a:endParaRPr>
          </a:p>
          <a:p>
            <a:pPr>
              <a:spcBef>
                <a:spcPct val="0"/>
              </a:spcBef>
            </a:pPr>
            <a:endParaRPr lang="en-US" altLang="ja-JP" sz="2800" dirty="0">
              <a:latin typeface="Arial" charset="0"/>
            </a:endParaRPr>
          </a:p>
          <a:p>
            <a:pPr>
              <a:spcBef>
                <a:spcPct val="0"/>
              </a:spcBef>
            </a:pPr>
            <a:r>
              <a:rPr lang="ja-JP" altLang="en-US" sz="2800" dirty="0">
                <a:latin typeface="Arial" charset="0"/>
              </a:rPr>
              <a:t>　　　　　　　　　　　</a:t>
            </a:r>
          </a:p>
          <a:p>
            <a:pPr algn="ctr" eaLnBrk="1" hangingPunct="1">
              <a:defRPr/>
            </a:pPr>
            <a:r>
              <a:rPr lang="ja-JP" altLang="en-US" sz="2800" b="1" dirty="0">
                <a:latin typeface="AR P丸ゴシック体M" pitchFamily="50" charset="-128"/>
                <a:ea typeface="AR P丸ゴシック体M" pitchFamily="50" charset="-128"/>
              </a:rPr>
              <a:t>　</a:t>
            </a:r>
            <a:endParaRPr lang="en-US" altLang="ja-JP" sz="2800" b="1" spc="50" dirty="0">
              <a:ln w="11430"/>
              <a:effectLst>
                <a:outerShdw blurRad="76200" dist="50800" dir="5400000" algn="tl" rotWithShape="0">
                  <a:srgbClr val="000000">
                    <a:alpha val="65000"/>
                  </a:srgbClr>
                </a:outerShdw>
              </a:effectLst>
              <a:latin typeface="HGS創英角ﾎﾟｯﾌﾟ体" pitchFamily="50" charset="-128"/>
              <a:ea typeface="HGS創英角ﾎﾟｯﾌﾟ体" pitchFamily="50" charset="-128"/>
            </a:endParaRPr>
          </a:p>
          <a:p>
            <a:pPr algn="ctr" eaLnBrk="1" hangingPunct="1">
              <a:defRPr/>
            </a:pPr>
            <a:endParaRPr lang="en-US" altLang="ja-JP" b="1" dirty="0">
              <a:latin typeface="AR P丸ゴシック体M" pitchFamily="50" charset="-128"/>
              <a:ea typeface="AR P丸ゴシック体M" pitchFamily="50" charset="-128"/>
            </a:endParaRPr>
          </a:p>
          <a:p>
            <a:pPr algn="ctr" eaLnBrk="1" hangingPunct="1">
              <a:defRPr/>
            </a:pPr>
            <a:r>
              <a:rPr lang="ja-JP" altLang="en-US" b="1" dirty="0">
                <a:latin typeface="AR P丸ゴシック体M" pitchFamily="50" charset="-128"/>
                <a:ea typeface="AR P丸ゴシック体M" pitchFamily="50" charset="-128"/>
              </a:rPr>
              <a:t>　　　</a:t>
            </a:r>
            <a:endParaRPr lang="en-US" altLang="ja-JP" b="1" dirty="0">
              <a:latin typeface="AR P丸ゴシック体M" pitchFamily="50" charset="-128"/>
              <a:ea typeface="AR P丸ゴシック体M" pitchFamily="50" charset="-128"/>
            </a:endParaRPr>
          </a:p>
          <a:p>
            <a:pPr algn="ctr" eaLnBrk="1" hangingPunct="1">
              <a:defRPr/>
            </a:pPr>
            <a:r>
              <a:rPr lang="ja-JP" altLang="en-US" sz="2800" dirty="0">
                <a:latin typeface="HGS創英角ﾎﾟｯﾌﾟ体" pitchFamily="50" charset="-128"/>
                <a:ea typeface="HGS創英角ﾎﾟｯﾌﾟ体" pitchFamily="50" charset="-128"/>
              </a:rPr>
              <a:t>　　　</a:t>
            </a:r>
          </a:p>
        </p:txBody>
      </p:sp>
      <p:sp>
        <p:nvSpPr>
          <p:cNvPr id="5" name="楕円 4">
            <a:extLst>
              <a:ext uri="{FF2B5EF4-FFF2-40B4-BE49-F238E27FC236}">
                <a16:creationId xmlns:a16="http://schemas.microsoft.com/office/drawing/2014/main" id="{3C5939FF-433F-4FA8-BD2C-72D8D1947C86}"/>
              </a:ext>
            </a:extLst>
          </p:cNvPr>
          <p:cNvSpPr/>
          <p:nvPr/>
        </p:nvSpPr>
        <p:spPr>
          <a:xfrm>
            <a:off x="7164288" y="116632"/>
            <a:ext cx="1872208"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ヒント１４</a:t>
            </a:r>
          </a:p>
        </p:txBody>
      </p:sp>
    </p:spTree>
    <p:extLst>
      <p:ext uri="{BB962C8B-B14F-4D97-AF65-F5344CB8AC3E}">
        <p14:creationId xmlns:p14="http://schemas.microsoft.com/office/powerpoint/2010/main" val="3011497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今後、取り組まなければならない問題</a:t>
            </a:r>
          </a:p>
        </p:txBody>
      </p:sp>
      <p:sp>
        <p:nvSpPr>
          <p:cNvPr id="3" name="コンテンツ プレースホルダー 2"/>
          <p:cNvSpPr>
            <a:spLocks noGrp="1"/>
          </p:cNvSpPr>
          <p:nvPr>
            <p:ph idx="1"/>
          </p:nvPr>
        </p:nvSpPr>
        <p:spPr/>
        <p:txBody>
          <a:bodyPr/>
          <a:lstStyle/>
          <a:p>
            <a:r>
              <a:rPr kumimoji="1" lang="ja-JP" altLang="en-US" dirty="0"/>
              <a:t>多彩な発注方式</a:t>
            </a:r>
            <a:endParaRPr kumimoji="1" lang="en-US" altLang="ja-JP" dirty="0"/>
          </a:p>
          <a:p>
            <a:r>
              <a:rPr lang="ja-JP" altLang="en-US" dirty="0"/>
              <a:t>効率化、生産性向上</a:t>
            </a:r>
            <a:endParaRPr lang="en-US" altLang="ja-JP" dirty="0"/>
          </a:p>
          <a:p>
            <a:r>
              <a:rPr kumimoji="1" lang="ja-JP" altLang="en-US" dirty="0"/>
              <a:t>“楽”をする技術</a:t>
            </a:r>
            <a:endParaRPr kumimoji="1" lang="en-US" altLang="ja-JP" dirty="0"/>
          </a:p>
          <a:p>
            <a:r>
              <a:rPr lang="ja-JP" altLang="en-US" dirty="0"/>
              <a:t>周囲を巻き込む技術</a:t>
            </a:r>
            <a:endParaRPr lang="en-US" altLang="ja-JP" dirty="0"/>
          </a:p>
          <a:p>
            <a:r>
              <a:rPr lang="ja-JP" altLang="en-US" dirty="0"/>
              <a:t>発信力</a:t>
            </a:r>
            <a:endParaRPr kumimoji="1" lang="ja-JP" altLang="en-US" dirty="0"/>
          </a:p>
        </p:txBody>
      </p:sp>
      <p:sp>
        <p:nvSpPr>
          <p:cNvPr id="4" name="爆発 1 3"/>
          <p:cNvSpPr/>
          <p:nvPr/>
        </p:nvSpPr>
        <p:spPr>
          <a:xfrm>
            <a:off x="1835696" y="4528935"/>
            <a:ext cx="7123500" cy="1440160"/>
          </a:xfrm>
          <a:prstGeom prst="irregularSeal1">
            <a:avLst/>
          </a:prstGeom>
          <a:solidFill>
            <a:srgbClr val="F715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solidFill>
              </a:rPr>
              <a:t>発想の転換</a:t>
            </a:r>
          </a:p>
        </p:txBody>
      </p:sp>
    </p:spTree>
    <p:extLst>
      <p:ext uri="{BB962C8B-B14F-4D97-AF65-F5344CB8AC3E}">
        <p14:creationId xmlns:p14="http://schemas.microsoft.com/office/powerpoint/2010/main" val="1336515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a:spcBef>
                <a:spcPct val="0"/>
              </a:spcBef>
              <a:buFontTx/>
              <a:buNone/>
            </a:pPr>
            <a:fld id="{E7C6D975-6CBD-48DC-8FAC-58BE2156B99B}" type="slidenum">
              <a:rPr kumimoji="0" lang="en-US" altLang="ja-JP" sz="1200">
                <a:latin typeface="Arial Black" pitchFamily="34" charset="0"/>
              </a:rPr>
              <a:pPr algn="r">
                <a:spcBef>
                  <a:spcPct val="0"/>
                </a:spcBef>
                <a:buFontTx/>
                <a:buNone/>
              </a:pPr>
              <a:t>7</a:t>
            </a:fld>
            <a:endParaRPr kumimoji="0" lang="en-US" altLang="ja-JP" sz="1200">
              <a:latin typeface="Arial Black" pitchFamily="34" charset="0"/>
            </a:endParaRPr>
          </a:p>
        </p:txBody>
      </p:sp>
      <p:sp>
        <p:nvSpPr>
          <p:cNvPr id="7171" name="Rectangle 4"/>
          <p:cNvSpPr>
            <a:spLocks noChangeArrowheads="1"/>
          </p:cNvSpPr>
          <p:nvPr/>
        </p:nvSpPr>
        <p:spPr bwMode="auto">
          <a:xfrm>
            <a:off x="515938" y="26035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spcBef>
                <a:spcPct val="0"/>
              </a:spcBef>
              <a:buFontTx/>
              <a:buNone/>
            </a:pPr>
            <a:r>
              <a:rPr lang="ja-JP" altLang="en-US" sz="4400">
                <a:latin typeface="HGP創英角ﾎﾟｯﾌﾟ体" pitchFamily="50" charset="-128"/>
                <a:ea typeface="HGP創英角ﾎﾟｯﾌﾟ体" pitchFamily="50" charset="-128"/>
              </a:rPr>
              <a:t>韓国　永宗大橋</a:t>
            </a:r>
            <a:br>
              <a:rPr lang="ja-JP" altLang="en-US" sz="4400">
                <a:latin typeface="HGP創英角ﾎﾟｯﾌﾟ体" pitchFamily="50" charset="-128"/>
                <a:ea typeface="HGP創英角ﾎﾟｯﾌﾟ体" pitchFamily="50" charset="-128"/>
              </a:rPr>
            </a:br>
            <a:r>
              <a:rPr lang="ja-JP" altLang="en-US" sz="4400">
                <a:latin typeface="HGP創英角ﾎﾟｯﾌﾟ体" pitchFamily="50" charset="-128"/>
                <a:ea typeface="HGP創英角ﾎﾟｯﾌﾟ体" pitchFamily="50" charset="-128"/>
              </a:rPr>
              <a:t>（</a:t>
            </a:r>
            <a:r>
              <a:rPr lang="en-US" altLang="ja-JP" sz="4400">
                <a:latin typeface="HGP創英角ﾎﾟｯﾌﾟ体" pitchFamily="50" charset="-128"/>
                <a:ea typeface="HGP創英角ﾎﾟｯﾌﾟ体" pitchFamily="50" charset="-128"/>
              </a:rPr>
              <a:t>PFI</a:t>
            </a:r>
            <a:r>
              <a:rPr lang="ja-JP" altLang="en-US" sz="4400">
                <a:latin typeface="HGP創英角ﾎﾟｯﾌﾟ体" pitchFamily="50" charset="-128"/>
                <a:ea typeface="HGP創英角ﾎﾟｯﾌﾟ体" pitchFamily="50" charset="-128"/>
              </a:rPr>
              <a:t>、</a:t>
            </a:r>
            <a:r>
              <a:rPr lang="en-US" altLang="ja-JP" sz="4400">
                <a:latin typeface="HGP創英角ﾎﾟｯﾌﾟ体" pitchFamily="50" charset="-128"/>
                <a:ea typeface="HGP創英角ﾎﾟｯﾌﾟ体" pitchFamily="50" charset="-128"/>
              </a:rPr>
              <a:t>CM</a:t>
            </a:r>
            <a:r>
              <a:rPr lang="ja-JP" altLang="en-US" sz="4400">
                <a:latin typeface="HGP創英角ﾎﾟｯﾌﾟ体" pitchFamily="50" charset="-128"/>
                <a:ea typeface="HGP創英角ﾎﾟｯﾌﾟ体" pitchFamily="50" charset="-128"/>
              </a:rPr>
              <a:t>の要素も含まれている）</a:t>
            </a:r>
          </a:p>
        </p:txBody>
      </p:sp>
      <p:pic>
        <p:nvPicPr>
          <p:cNvPr id="7172" name="Picture 14" descr="eisyu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675" y="3344863"/>
            <a:ext cx="4430713"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5"/>
          <p:cNvSpPr>
            <a:spLocks noChangeArrowheads="1"/>
          </p:cNvSpPr>
          <p:nvPr/>
        </p:nvSpPr>
        <p:spPr bwMode="auto">
          <a:xfrm>
            <a:off x="539750" y="21336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buClr>
                <a:schemeClr val="bg2"/>
              </a:buClr>
              <a:buSzPct val="75000"/>
              <a:buFont typeface="Wingdings" pitchFamily="2" charset="2"/>
              <a:buChar char="n"/>
            </a:pPr>
            <a:r>
              <a:rPr lang="ja-JP" altLang="en-US">
                <a:latin typeface="Arial" charset="0"/>
                <a:ea typeface="HG創英角ﾎﾟｯﾌﾟ体" pitchFamily="49" charset="-128"/>
              </a:rPr>
              <a:t>事業期間　建設：６０ヶ月　</a:t>
            </a:r>
          </a:p>
          <a:p>
            <a:pPr>
              <a:buClr>
                <a:schemeClr val="bg2"/>
              </a:buClr>
              <a:buSzPct val="75000"/>
              <a:buFont typeface="Wingdings" pitchFamily="2" charset="2"/>
              <a:buChar char="n"/>
            </a:pPr>
            <a:r>
              <a:rPr lang="ja-JP" altLang="en-US">
                <a:latin typeface="Arial" charset="0"/>
                <a:ea typeface="HG創英角ﾎﾟｯﾌﾟ体" pitchFamily="49" charset="-128"/>
              </a:rPr>
              <a:t>運営：３０年</a:t>
            </a:r>
          </a:p>
          <a:p>
            <a:pPr>
              <a:buClr>
                <a:schemeClr val="bg2"/>
              </a:buClr>
              <a:buSzPct val="75000"/>
              <a:buFont typeface="Wingdings" pitchFamily="2" charset="2"/>
              <a:buChar char="n"/>
            </a:pPr>
            <a:r>
              <a:rPr lang="ja-JP" altLang="en-US">
                <a:latin typeface="Arial" charset="0"/>
                <a:ea typeface="HG創英角ﾎﾟｯﾌﾟ体" pitchFamily="49" charset="-128"/>
              </a:rPr>
              <a:t>総事業費　約１，６７５億円</a:t>
            </a:r>
            <a:endParaRPr lang="en-US" altLang="ja-JP">
              <a:latin typeface="Arial" charset="0"/>
              <a:ea typeface="HG創英角ﾎﾟｯﾌﾟ体" pitchFamily="49" charset="-128"/>
            </a:endParaRPr>
          </a:p>
          <a:p>
            <a:pPr>
              <a:buClr>
                <a:schemeClr val="bg2"/>
              </a:buClr>
              <a:buSzPct val="75000"/>
              <a:buFont typeface="Wingdings" pitchFamily="2" charset="2"/>
              <a:buChar char="n"/>
            </a:pPr>
            <a:r>
              <a:rPr lang="en-US" altLang="ja-JP">
                <a:latin typeface="HG創英角ﾎﾟｯﾌﾟ体" pitchFamily="49" charset="-128"/>
                <a:ea typeface="HG創英角ﾎﾟｯﾌﾟ体" pitchFamily="49" charset="-128"/>
              </a:rPr>
              <a:t>BOT</a:t>
            </a:r>
            <a:r>
              <a:rPr lang="ja-JP" altLang="en-US">
                <a:latin typeface="Arial" charset="0"/>
                <a:ea typeface="HG創英角ﾎﾟｯﾌﾟ体" pitchFamily="49" charset="-128"/>
              </a:rPr>
              <a:t>事業</a:t>
            </a:r>
          </a:p>
          <a:p>
            <a:pPr>
              <a:buClr>
                <a:schemeClr val="bg2"/>
              </a:buClr>
              <a:buSzPct val="75000"/>
              <a:buFont typeface="Wingdings" pitchFamily="2" charset="2"/>
              <a:buChar char="n"/>
            </a:pPr>
            <a:endParaRPr lang="en-US" altLang="ja-JP">
              <a:latin typeface="Arial" charset="0"/>
              <a:ea typeface="HG創英角ﾎﾟｯﾌﾟ体" pitchFamily="49" charset="-128"/>
            </a:endParaRPr>
          </a:p>
        </p:txBody>
      </p:sp>
    </p:spTree>
    <p:extLst>
      <p:ext uri="{BB962C8B-B14F-4D97-AF65-F5344CB8AC3E}">
        <p14:creationId xmlns:p14="http://schemas.microsoft.com/office/powerpoint/2010/main" val="42902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4"/>
          <p:cNvGraphicFramePr>
            <a:graphicFrameLocks noGrp="1" noChangeAspect="1"/>
          </p:cNvGraphicFramePr>
          <p:nvPr>
            <p:ph idx="1"/>
          </p:nvPr>
        </p:nvGraphicFramePr>
        <p:xfrm>
          <a:off x="250825" y="620713"/>
          <a:ext cx="8208963" cy="5810250"/>
        </p:xfrm>
        <a:graphic>
          <a:graphicData uri="http://schemas.openxmlformats.org/presentationml/2006/ole">
            <mc:AlternateContent xmlns:mc="http://schemas.openxmlformats.org/markup-compatibility/2006">
              <mc:Choice xmlns:v="urn:schemas-microsoft-com:vml" Requires="v">
                <p:oleObj name="DocuWorks" r:id="rId2" imgW="10680192" imgH="7559040" progId="xdw.Document">
                  <p:embed/>
                </p:oleObj>
              </mc:Choice>
              <mc:Fallback>
                <p:oleObj name="DocuWorks" r:id="rId2" imgW="10680192" imgH="7559040" progId="xdw.Document">
                  <p:embed/>
                  <p:pic>
                    <p:nvPicPr>
                      <p:cNvPr id="9218" name="Object 4"/>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20713"/>
                        <a:ext cx="8208963"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9"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a:spcBef>
                <a:spcPct val="0"/>
              </a:spcBef>
              <a:buFontTx/>
              <a:buNone/>
            </a:pPr>
            <a:fld id="{5A0A0102-960A-4CAD-A8DC-F221B31A8586}" type="slidenum">
              <a:rPr kumimoji="0" lang="en-US" altLang="ja-JP" sz="1200">
                <a:latin typeface="Arial Black" pitchFamily="34" charset="0"/>
              </a:rPr>
              <a:pPr algn="r">
                <a:spcBef>
                  <a:spcPct val="0"/>
                </a:spcBef>
                <a:buFontTx/>
                <a:buNone/>
              </a:pPr>
              <a:t>8</a:t>
            </a:fld>
            <a:endParaRPr kumimoji="0" lang="en-US" altLang="ja-JP" sz="1200">
              <a:latin typeface="Arial Black" pitchFamily="34" charset="0"/>
            </a:endParaRPr>
          </a:p>
        </p:txBody>
      </p:sp>
    </p:spTree>
    <p:extLst>
      <p:ext uri="{BB962C8B-B14F-4D97-AF65-F5344CB8AC3E}">
        <p14:creationId xmlns:p14="http://schemas.microsoft.com/office/powerpoint/2010/main" val="44776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a:spcBef>
                <a:spcPct val="0"/>
              </a:spcBef>
              <a:buFontTx/>
              <a:buNone/>
            </a:pPr>
            <a:fld id="{A588D989-38F3-4C1B-905B-8586C7CC9884}" type="slidenum">
              <a:rPr kumimoji="0" lang="en-US" altLang="ja-JP" sz="1200">
                <a:latin typeface="Arial Black" pitchFamily="34" charset="0"/>
              </a:rPr>
              <a:pPr algn="r">
                <a:spcBef>
                  <a:spcPct val="0"/>
                </a:spcBef>
                <a:buFontTx/>
                <a:buNone/>
              </a:pPr>
              <a:t>9</a:t>
            </a:fld>
            <a:endParaRPr kumimoji="0" lang="en-US" altLang="ja-JP" sz="1200">
              <a:latin typeface="Arial Black" pitchFamily="34" charset="0"/>
            </a:endParaRPr>
          </a:p>
        </p:txBody>
      </p:sp>
      <p:sp>
        <p:nvSpPr>
          <p:cNvPr id="10243" name="Rectangle 4"/>
          <p:cNvSpPr>
            <a:spLocks noChangeArrowheads="1"/>
          </p:cNvSpPr>
          <p:nvPr/>
        </p:nvSpPr>
        <p:spPr bwMode="auto">
          <a:xfrm>
            <a:off x="673100" y="6731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spcBef>
                <a:spcPct val="0"/>
              </a:spcBef>
              <a:buFontTx/>
              <a:buNone/>
            </a:pPr>
            <a:r>
              <a:rPr lang="ja-JP" altLang="en-US" sz="4400">
                <a:latin typeface="Century" pitchFamily="18" charset="0"/>
                <a:ea typeface="HGP創英角ﾎﾟｯﾌﾟ体" pitchFamily="50" charset="-128"/>
              </a:rPr>
              <a:t>大邱</a:t>
            </a:r>
            <a:r>
              <a:rPr lang="en-US" altLang="ja-JP" sz="4400">
                <a:latin typeface="Century" pitchFamily="18" charset="0"/>
                <a:ea typeface="HGP創英角ﾎﾟｯﾌﾟ体" pitchFamily="50" charset="-128"/>
              </a:rPr>
              <a:t>―</a:t>
            </a:r>
            <a:r>
              <a:rPr lang="ja-JP" altLang="en-US" sz="4400">
                <a:latin typeface="Century" pitchFamily="18" charset="0"/>
                <a:ea typeface="HGP創英角ﾎﾟｯﾌﾟ体" pitchFamily="50" charset="-128"/>
              </a:rPr>
              <a:t>釜山</a:t>
            </a:r>
            <a:r>
              <a:rPr lang="ja-JP" altLang="en-US" sz="4400">
                <a:latin typeface="Arial" charset="0"/>
                <a:ea typeface="HGP創英角ﾎﾟｯﾌﾟ体" pitchFamily="50" charset="-128"/>
              </a:rPr>
              <a:t>高速道路</a:t>
            </a:r>
          </a:p>
        </p:txBody>
      </p:sp>
      <p:sp>
        <p:nvSpPr>
          <p:cNvPr id="10244" name="Rectangle 5"/>
          <p:cNvSpPr>
            <a:spLocks noChangeArrowheads="1"/>
          </p:cNvSpPr>
          <p:nvPr/>
        </p:nvSpPr>
        <p:spPr bwMode="auto">
          <a:xfrm>
            <a:off x="673100" y="21971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lgn="l">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lgn="l">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lgn="l">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lgn="l">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buClr>
                <a:schemeClr val="bg2"/>
              </a:buClr>
              <a:buSzPct val="75000"/>
              <a:buFont typeface="Wingdings" pitchFamily="2" charset="2"/>
              <a:buChar char="n"/>
            </a:pPr>
            <a:r>
              <a:rPr lang="ja-JP" altLang="en-US">
                <a:latin typeface="HG創英角ﾎﾟｯﾌﾟ体" pitchFamily="49" charset="-128"/>
                <a:ea typeface="HG創英角ﾎﾟｯﾌﾟ体" pitchFamily="49" charset="-128"/>
              </a:rPr>
              <a:t>事業期間　建設：５年　運営：３０年</a:t>
            </a:r>
          </a:p>
          <a:p>
            <a:pPr>
              <a:buClr>
                <a:schemeClr val="bg2"/>
              </a:buClr>
              <a:buSzPct val="75000"/>
              <a:buFont typeface="Wingdings" pitchFamily="2" charset="2"/>
              <a:buChar char="n"/>
            </a:pPr>
            <a:r>
              <a:rPr lang="ja-JP" altLang="en-US">
                <a:latin typeface="HG創英角ﾎﾟｯﾌﾟ体" pitchFamily="49" charset="-128"/>
                <a:ea typeface="HG創英角ﾎﾟｯﾌﾟ体" pitchFamily="49" charset="-128"/>
              </a:rPr>
              <a:t>総事業費　約２，０００億円</a:t>
            </a:r>
          </a:p>
          <a:p>
            <a:pPr>
              <a:buClr>
                <a:schemeClr val="bg2"/>
              </a:buClr>
              <a:buSzPct val="75000"/>
              <a:buFont typeface="Wingdings" pitchFamily="2" charset="2"/>
              <a:buNone/>
            </a:pPr>
            <a:r>
              <a:rPr lang="ja-JP" altLang="en-US">
                <a:latin typeface="HG創英角ﾎﾟｯﾌﾟ体" pitchFamily="49" charset="-128"/>
                <a:ea typeface="HG創英角ﾎﾟｯﾌﾟ体" pitchFamily="49" charset="-128"/>
              </a:rPr>
              <a:t>　　　　（６０％株式・４０％金融機関）</a:t>
            </a:r>
          </a:p>
          <a:p>
            <a:pPr>
              <a:buClr>
                <a:schemeClr val="bg2"/>
              </a:buClr>
              <a:buSzPct val="75000"/>
              <a:buFont typeface="Wingdings" pitchFamily="2" charset="2"/>
              <a:buChar char="n"/>
            </a:pPr>
            <a:r>
              <a:rPr lang="ja-JP" altLang="en-US">
                <a:latin typeface="HG創英角ﾎﾟｯﾌﾟ体" pitchFamily="49" charset="-128"/>
                <a:ea typeface="HG創英角ﾎﾟｯﾌﾟ体" pitchFamily="49" charset="-128"/>
              </a:rPr>
              <a:t>延長　８２</a:t>
            </a:r>
            <a:r>
              <a:rPr lang="en-US" altLang="ja-JP">
                <a:latin typeface="HG創英角ﾎﾟｯﾌﾟ体" pitchFamily="49" charset="-128"/>
                <a:ea typeface="HG創英角ﾎﾟｯﾌﾟ体" pitchFamily="49" charset="-128"/>
              </a:rPr>
              <a:t>km</a:t>
            </a:r>
          </a:p>
          <a:p>
            <a:pPr>
              <a:buClr>
                <a:schemeClr val="bg2"/>
              </a:buClr>
              <a:buSzPct val="75000"/>
              <a:buFont typeface="Wingdings" pitchFamily="2" charset="2"/>
              <a:buChar char="n"/>
            </a:pPr>
            <a:r>
              <a:rPr lang="ja-JP" altLang="en-US">
                <a:latin typeface="HG創英角ﾎﾟｯﾌﾟ体" pitchFamily="49" charset="-128"/>
                <a:ea typeface="HG創英角ﾎﾟｯﾌﾟ体" pitchFamily="49" charset="-128"/>
              </a:rPr>
              <a:t>橋梁１０５橋　トンネル１３本</a:t>
            </a:r>
          </a:p>
          <a:p>
            <a:pPr>
              <a:buClr>
                <a:schemeClr val="bg2"/>
              </a:buClr>
              <a:buSzPct val="75000"/>
              <a:buFont typeface="Wingdings" pitchFamily="2" charset="2"/>
              <a:buChar char="n"/>
            </a:pPr>
            <a:r>
              <a:rPr lang="en-US" altLang="ja-JP">
                <a:latin typeface="HG創英角ﾎﾟｯﾌﾟ体" pitchFamily="49" charset="-128"/>
                <a:ea typeface="HG創英角ﾎﾟｯﾌﾟ体" pitchFamily="49" charset="-128"/>
              </a:rPr>
              <a:t>BTO</a:t>
            </a:r>
            <a:r>
              <a:rPr lang="ja-JP" altLang="en-US">
                <a:latin typeface="HG創英角ﾎﾟｯﾌﾟ体" pitchFamily="49" charset="-128"/>
                <a:ea typeface="HG創英角ﾎﾟｯﾌﾟ体" pitchFamily="49" charset="-128"/>
              </a:rPr>
              <a:t>事業</a:t>
            </a:r>
          </a:p>
        </p:txBody>
      </p:sp>
    </p:spTree>
    <p:extLst>
      <p:ext uri="{BB962C8B-B14F-4D97-AF65-F5344CB8AC3E}">
        <p14:creationId xmlns:p14="http://schemas.microsoft.com/office/powerpoint/2010/main" val="204896375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1448</TotalTime>
  <Words>61358</Words>
  <Application>Microsoft Office PowerPoint</Application>
  <PresentationFormat>画面に合わせる (4:3)</PresentationFormat>
  <Paragraphs>1247</Paragraphs>
  <Slides>56</Slides>
  <Notes>2</Notes>
  <HiddenSlides>0</HiddenSlides>
  <MMClips>0</MMClips>
  <ScaleCrop>false</ScaleCrop>
  <HeadingPairs>
    <vt:vector size="8" baseType="variant">
      <vt:variant>
        <vt:lpstr>使用されているフォント</vt:lpstr>
      </vt:variant>
      <vt:variant>
        <vt:i4>27</vt:i4>
      </vt:variant>
      <vt:variant>
        <vt:lpstr>テーマ</vt:lpstr>
      </vt:variant>
      <vt:variant>
        <vt:i4>1</vt:i4>
      </vt:variant>
      <vt:variant>
        <vt:lpstr>埋め込まれた OLE サーバー</vt:lpstr>
      </vt:variant>
      <vt:variant>
        <vt:i4>1</vt:i4>
      </vt:variant>
      <vt:variant>
        <vt:lpstr>スライド タイトル</vt:lpstr>
      </vt:variant>
      <vt:variant>
        <vt:i4>56</vt:i4>
      </vt:variant>
    </vt:vector>
  </HeadingPairs>
  <TitlesOfParts>
    <vt:vector size="85" baseType="lpstr">
      <vt:lpstr>?l?r?o?S?V?b?N</vt:lpstr>
      <vt:lpstr>AR P丸ゴシック体M</vt:lpstr>
      <vt:lpstr>AR丸ゴシック体M</vt:lpstr>
      <vt:lpstr>HGP?n?p?poT?ﾂPﾂCUB</vt:lpstr>
      <vt:lpstr>HGPｺﾞｼｯｸE</vt:lpstr>
      <vt:lpstr>HGPｺﾞｼｯｸM</vt:lpstr>
      <vt:lpstr>HGP創英角ﾎﾟｯﾌﾟ体</vt:lpstr>
      <vt:lpstr>HGS創英角ﾎﾟｯﾌﾟ体</vt:lpstr>
      <vt:lpstr>HGｺﾞｼｯｸM</vt:lpstr>
      <vt:lpstr>HG丸ｺﾞｼｯｸM-PRO</vt:lpstr>
      <vt:lpstr>HG創英角ｺﾞｼｯｸUB</vt:lpstr>
      <vt:lpstr>HG創英角ﾎﾟｯﾌﾟ体</vt:lpstr>
      <vt:lpstr>Meiryo UI</vt:lpstr>
      <vt:lpstr>MS</vt:lpstr>
      <vt:lpstr>ＭＳ Ｐゴシック</vt:lpstr>
      <vt:lpstr>ＭＳ ゴシック</vt:lpstr>
      <vt:lpstr>YuGothic</vt:lpstr>
      <vt:lpstr>Meiryo</vt:lpstr>
      <vt:lpstr>富士ポップＰ</vt:lpstr>
      <vt:lpstr>游ゴシック</vt:lpstr>
      <vt:lpstr>Arial</vt:lpstr>
      <vt:lpstr>Arial Black</vt:lpstr>
      <vt:lpstr>Calibri</vt:lpstr>
      <vt:lpstr>Century</vt:lpstr>
      <vt:lpstr>Tahoma</vt:lpstr>
      <vt:lpstr>Times New Roman</vt:lpstr>
      <vt:lpstr>Wingdings</vt:lpstr>
      <vt:lpstr>Office ​​テーマ</vt:lpstr>
      <vt:lpstr>DocuWorks</vt:lpstr>
      <vt:lpstr>PowerPoint プレゼンテーション</vt:lpstr>
      <vt:lpstr>PowerPoint プレゼンテーション</vt:lpstr>
      <vt:lpstr>PowerPoint プレゼンテーション</vt:lpstr>
      <vt:lpstr>PowerPoint プレゼンテーション</vt:lpstr>
      <vt:lpstr>役所の悪いところ</vt:lpstr>
      <vt:lpstr>今後、取り組まなければならない問題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韓国と日本の違い</vt:lpstr>
      <vt:lpstr>PowerPoint プレゼンテーション</vt:lpstr>
      <vt:lpstr>PowerPoint プレゼンテーション</vt:lpstr>
      <vt:lpstr>PFI・PPPでは何が大切か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インフラメンテナンスで国の考える方策</vt:lpstr>
      <vt:lpstr>コロナ後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新技術導入のポイントの本音</vt:lpstr>
      <vt:lpstr>PowerPoint プレゼンテーション</vt:lpstr>
      <vt:lpstr>PowerPoint プレゼンテーション</vt:lpstr>
      <vt:lpstr>今後どうする</vt:lpstr>
      <vt:lpstr>提案者と競争者</vt:lpstr>
      <vt:lpstr>民間企業の誤り</vt:lpstr>
      <vt:lpstr>PowerPoint プレゼンテーション</vt:lpstr>
      <vt:lpstr>PowerPoint プレゼンテーション</vt:lpstr>
      <vt:lpstr>PowerPoint プレゼンテーション</vt:lpstr>
      <vt:lpstr>PowerPoint プレゼンテーション</vt:lpstr>
      <vt:lpstr>課題</vt:lpstr>
      <vt:lpstr>今後　サスティナブル</vt:lpstr>
      <vt:lpstr>自治体が欲している技術・情報・アイディア</vt:lpstr>
      <vt:lpstr>自治体営業の処方箋、 実戦明日からの営業</vt:lpstr>
      <vt:lpstr>自治体に評価される提案</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富山市</dc:creator>
  <cp:lastModifiedBy>菊池 一郎</cp:lastModifiedBy>
  <cp:revision>21</cp:revision>
  <cp:lastPrinted>2018-11-19T03:03:16Z</cp:lastPrinted>
  <dcterms:created xsi:type="dcterms:W3CDTF">2016-12-06T01:16:35Z</dcterms:created>
  <dcterms:modified xsi:type="dcterms:W3CDTF">2021-03-03T02:20:25Z</dcterms:modified>
</cp:coreProperties>
</file>