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57" r:id="rId3"/>
    <p:sldId id="258" r:id="rId4"/>
    <p:sldId id="259" r:id="rId5"/>
    <p:sldId id="1869" r:id="rId6"/>
    <p:sldId id="1871" r:id="rId7"/>
    <p:sldId id="1873" r:id="rId8"/>
    <p:sldId id="1872" r:id="rId9"/>
    <p:sldId id="1874" r:id="rId10"/>
    <p:sldId id="1850" r:id="rId11"/>
    <p:sldId id="1840" r:id="rId12"/>
    <p:sldId id="1875" r:id="rId13"/>
    <p:sldId id="1877" r:id="rId14"/>
    <p:sldId id="1878" r:id="rId15"/>
    <p:sldId id="1842" r:id="rId16"/>
    <p:sldId id="1879" r:id="rId17"/>
    <p:sldId id="1880" r:id="rId18"/>
    <p:sldId id="1881" r:id="rId19"/>
    <p:sldId id="388" r:id="rId20"/>
    <p:sldId id="1882" r:id="rId21"/>
    <p:sldId id="340" r:id="rId2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9999"/>
    <a:srgbClr val="5B9BD5"/>
    <a:srgbClr val="CCFFFF"/>
    <a:srgbClr val="FFFFCC"/>
    <a:srgbClr val="FFCCCC"/>
    <a:srgbClr val="CC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47" autoAdjust="0"/>
    <p:restoredTop sz="94660"/>
  </p:normalViewPr>
  <p:slideViewPr>
    <p:cSldViewPr snapToGrid="0">
      <p:cViewPr>
        <p:scale>
          <a:sx n="67" d="100"/>
          <a:sy n="67" d="100"/>
        </p:scale>
        <p:origin x="296" y="60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80DF37-9A09-4D4C-A415-9671782230D2}" type="datetimeFigureOut">
              <a:rPr kumimoji="1" lang="ja-JP" altLang="en-US" smtClean="0"/>
              <a:t>2021/7/8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C8699-273E-4E9C-B5EA-7785870C065A}" type="slidenum">
              <a:rPr kumimoji="1" lang="ja-JP" altLang="en-US" smtClean="0"/>
              <a:t>‹#›</a:t>
            </a:fld>
            <a:endParaRPr kumimoji="1" lang="ja-JP" altLang="en-US"/>
          </a:p>
        </p:txBody>
      </p:sp>
    </p:spTree>
    <p:extLst>
      <p:ext uri="{BB962C8B-B14F-4D97-AF65-F5344CB8AC3E}">
        <p14:creationId xmlns:p14="http://schemas.microsoft.com/office/powerpoint/2010/main" val="2312037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0ED0C2E-D043-4235-9A33-791557908BA7}" type="slidenum">
              <a:rPr lang="en-US" altLang="ja-JP" smtClean="0"/>
              <a:pPr>
                <a:defRPr/>
              </a:pPr>
              <a:t>21</a:t>
            </a:fld>
            <a:endParaRPr lang="en-US" altLang="ja-JP"/>
          </a:p>
        </p:txBody>
      </p:sp>
    </p:spTree>
    <p:extLst>
      <p:ext uri="{BB962C8B-B14F-4D97-AF65-F5344CB8AC3E}">
        <p14:creationId xmlns:p14="http://schemas.microsoft.com/office/powerpoint/2010/main" val="1264741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3C1EFA-293F-4FB4-9DF8-5F88ABEE6BF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67FC779-9C67-4C9A-BDD0-1018662209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C031396-8FC9-4899-BE8F-28C4A14E6C68}"/>
              </a:ext>
            </a:extLst>
          </p:cNvPr>
          <p:cNvSpPr>
            <a:spLocks noGrp="1"/>
          </p:cNvSpPr>
          <p:nvPr>
            <p:ph type="dt" sz="half" idx="10"/>
          </p:nvPr>
        </p:nvSpPr>
        <p:spPr/>
        <p:txBody>
          <a:bodyPr/>
          <a:lstStyle/>
          <a:p>
            <a:fld id="{1F85FF2A-8E53-4F41-8127-45D98A382F46}" type="datetime1">
              <a:rPr kumimoji="1" lang="ja-JP" altLang="en-US" smtClean="0"/>
              <a:t>2021/7/8</a:t>
            </a:fld>
            <a:endParaRPr kumimoji="1" lang="ja-JP" altLang="en-US"/>
          </a:p>
        </p:txBody>
      </p:sp>
      <p:sp>
        <p:nvSpPr>
          <p:cNvPr id="5" name="フッター プレースホルダー 4">
            <a:extLst>
              <a:ext uri="{FF2B5EF4-FFF2-40B4-BE49-F238E27FC236}">
                <a16:creationId xmlns:a16="http://schemas.microsoft.com/office/drawing/2014/main" id="{C13500E3-93EE-4774-89AC-91B594E8644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6673435-2AFE-42BB-B042-0A466CEA8F8C}"/>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05610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0A2FED-DC90-4849-BE5B-9A94A65D70C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C60DE86-5804-4D51-8840-D2D8D5AB7BF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E8A0A80-9D7B-4593-BD86-084D44340FD5}"/>
              </a:ext>
            </a:extLst>
          </p:cNvPr>
          <p:cNvSpPr>
            <a:spLocks noGrp="1"/>
          </p:cNvSpPr>
          <p:nvPr>
            <p:ph type="dt" sz="half" idx="10"/>
          </p:nvPr>
        </p:nvSpPr>
        <p:spPr/>
        <p:txBody>
          <a:bodyPr/>
          <a:lstStyle/>
          <a:p>
            <a:fld id="{A571FD0F-ADFE-4FDB-91E2-FEFFF183E0E8}" type="datetime1">
              <a:rPr kumimoji="1" lang="ja-JP" altLang="en-US" smtClean="0"/>
              <a:t>2021/7/8</a:t>
            </a:fld>
            <a:endParaRPr kumimoji="1" lang="ja-JP" altLang="en-US"/>
          </a:p>
        </p:txBody>
      </p:sp>
      <p:sp>
        <p:nvSpPr>
          <p:cNvPr id="5" name="フッター プレースホルダー 4">
            <a:extLst>
              <a:ext uri="{FF2B5EF4-FFF2-40B4-BE49-F238E27FC236}">
                <a16:creationId xmlns:a16="http://schemas.microsoft.com/office/drawing/2014/main" id="{F791DEE3-56E7-4446-820C-1289E8047C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1308B14-F0F6-4C44-9F17-A6CA0753BF34}"/>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10102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C2767E7-63F8-4DB6-AFC8-957610F0D17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6A44658-4687-46BF-945B-6B0D6A81410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78A0D72-147B-4572-BD02-93C0E8497A77}"/>
              </a:ext>
            </a:extLst>
          </p:cNvPr>
          <p:cNvSpPr>
            <a:spLocks noGrp="1"/>
          </p:cNvSpPr>
          <p:nvPr>
            <p:ph type="dt" sz="half" idx="10"/>
          </p:nvPr>
        </p:nvSpPr>
        <p:spPr/>
        <p:txBody>
          <a:bodyPr/>
          <a:lstStyle/>
          <a:p>
            <a:fld id="{758DB5F8-F3C6-49B9-A18F-6A72A8742605}" type="datetime1">
              <a:rPr kumimoji="1" lang="ja-JP" altLang="en-US" smtClean="0"/>
              <a:t>2021/7/8</a:t>
            </a:fld>
            <a:endParaRPr kumimoji="1" lang="ja-JP" altLang="en-US"/>
          </a:p>
        </p:txBody>
      </p:sp>
      <p:sp>
        <p:nvSpPr>
          <p:cNvPr id="5" name="フッター プレースホルダー 4">
            <a:extLst>
              <a:ext uri="{FF2B5EF4-FFF2-40B4-BE49-F238E27FC236}">
                <a16:creationId xmlns:a16="http://schemas.microsoft.com/office/drawing/2014/main" id="{8A716984-DD00-4A0D-AE6C-902CE2430A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FA970E-1D5D-42D2-ACE3-1271BDC46ADE}"/>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50933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EA16C2-922E-4BAB-AE38-05EBCEA5C8E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E99AF13-21F5-423D-8ED0-1CD4E9BE238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8DC9214-CF6F-4CCA-BF61-B56F663010CE}"/>
              </a:ext>
            </a:extLst>
          </p:cNvPr>
          <p:cNvSpPr>
            <a:spLocks noGrp="1"/>
          </p:cNvSpPr>
          <p:nvPr>
            <p:ph type="dt" sz="half" idx="10"/>
          </p:nvPr>
        </p:nvSpPr>
        <p:spPr/>
        <p:txBody>
          <a:bodyPr/>
          <a:lstStyle/>
          <a:p>
            <a:fld id="{C0787090-0927-4446-BC43-1317A5CFC1AF}" type="datetime1">
              <a:rPr kumimoji="1" lang="ja-JP" altLang="en-US" smtClean="0"/>
              <a:t>2021/7/8</a:t>
            </a:fld>
            <a:endParaRPr kumimoji="1" lang="ja-JP" altLang="en-US"/>
          </a:p>
        </p:txBody>
      </p:sp>
      <p:sp>
        <p:nvSpPr>
          <p:cNvPr id="5" name="フッター プレースホルダー 4">
            <a:extLst>
              <a:ext uri="{FF2B5EF4-FFF2-40B4-BE49-F238E27FC236}">
                <a16:creationId xmlns:a16="http://schemas.microsoft.com/office/drawing/2014/main" id="{5134ECA9-6B00-42E9-98F3-2C12E10DAB6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01B246F-A5C1-44F1-A667-D7AAC092E6DB}"/>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478532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4FEC90-F1A2-41B2-9F06-68CCB024CBA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8A4ABA5-C6B4-4A2B-8A86-11EC0FA2DF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EE631E2-4A16-4DFA-BBAF-BB042506179F}"/>
              </a:ext>
            </a:extLst>
          </p:cNvPr>
          <p:cNvSpPr>
            <a:spLocks noGrp="1"/>
          </p:cNvSpPr>
          <p:nvPr>
            <p:ph type="dt" sz="half" idx="10"/>
          </p:nvPr>
        </p:nvSpPr>
        <p:spPr/>
        <p:txBody>
          <a:bodyPr/>
          <a:lstStyle/>
          <a:p>
            <a:fld id="{673D6A2E-6AD3-4CFA-962B-EC4FF071E679}" type="datetime1">
              <a:rPr kumimoji="1" lang="ja-JP" altLang="en-US" smtClean="0"/>
              <a:t>2021/7/8</a:t>
            </a:fld>
            <a:endParaRPr kumimoji="1" lang="ja-JP" altLang="en-US"/>
          </a:p>
        </p:txBody>
      </p:sp>
      <p:sp>
        <p:nvSpPr>
          <p:cNvPr id="5" name="フッター プレースホルダー 4">
            <a:extLst>
              <a:ext uri="{FF2B5EF4-FFF2-40B4-BE49-F238E27FC236}">
                <a16:creationId xmlns:a16="http://schemas.microsoft.com/office/drawing/2014/main" id="{5B3922F4-F86C-4522-AF93-064D2A2A557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26DE5E2-6D13-4000-BB8C-41A2C8A19C03}"/>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51212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469022-BECA-4D88-948A-00ABD56533B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BE20AC3-A456-4667-B4B5-F8CC06048FE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1BEB188-70B6-489F-AD0C-7E61314A98B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4E85C47-9336-4FF2-AC69-513043838773}"/>
              </a:ext>
            </a:extLst>
          </p:cNvPr>
          <p:cNvSpPr>
            <a:spLocks noGrp="1"/>
          </p:cNvSpPr>
          <p:nvPr>
            <p:ph type="dt" sz="half" idx="10"/>
          </p:nvPr>
        </p:nvSpPr>
        <p:spPr/>
        <p:txBody>
          <a:bodyPr/>
          <a:lstStyle/>
          <a:p>
            <a:fld id="{D7A2EC11-F609-4800-B172-3B0060CE7DDA}" type="datetime1">
              <a:rPr kumimoji="1" lang="ja-JP" altLang="en-US" smtClean="0"/>
              <a:t>2021/7/8</a:t>
            </a:fld>
            <a:endParaRPr kumimoji="1" lang="ja-JP" altLang="en-US"/>
          </a:p>
        </p:txBody>
      </p:sp>
      <p:sp>
        <p:nvSpPr>
          <p:cNvPr id="6" name="フッター プレースホルダー 5">
            <a:extLst>
              <a:ext uri="{FF2B5EF4-FFF2-40B4-BE49-F238E27FC236}">
                <a16:creationId xmlns:a16="http://schemas.microsoft.com/office/drawing/2014/main" id="{4FD67B07-217D-4DE9-A11F-B188F518334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7DB29AF-98B9-4533-A40C-EE2F653B7620}"/>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551290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34BD0C-3523-43F1-8E03-E05163CBE3F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FBC529B-7CB6-4F36-8FD6-FA0F43B478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A5284E0-D314-4DA9-B5D6-DDA0C4028F0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5599717-2BBB-4669-8CF0-A423B6073E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32FAEB9-6728-4DB2-AFA4-3105BAF1967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1E97F94-329F-46C3-9789-E35816CB7F11}"/>
              </a:ext>
            </a:extLst>
          </p:cNvPr>
          <p:cNvSpPr>
            <a:spLocks noGrp="1"/>
          </p:cNvSpPr>
          <p:nvPr>
            <p:ph type="dt" sz="half" idx="10"/>
          </p:nvPr>
        </p:nvSpPr>
        <p:spPr/>
        <p:txBody>
          <a:bodyPr/>
          <a:lstStyle/>
          <a:p>
            <a:fld id="{54AA90BC-8C28-43F8-9667-940C428F5C24}" type="datetime1">
              <a:rPr kumimoji="1" lang="ja-JP" altLang="en-US" smtClean="0"/>
              <a:t>2021/7/8</a:t>
            </a:fld>
            <a:endParaRPr kumimoji="1" lang="ja-JP" altLang="en-US"/>
          </a:p>
        </p:txBody>
      </p:sp>
      <p:sp>
        <p:nvSpPr>
          <p:cNvPr id="8" name="フッター プレースホルダー 7">
            <a:extLst>
              <a:ext uri="{FF2B5EF4-FFF2-40B4-BE49-F238E27FC236}">
                <a16:creationId xmlns:a16="http://schemas.microsoft.com/office/drawing/2014/main" id="{E8A2AD5F-9E9E-402C-B71B-65F8BFC14DD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030D2A0-5429-4156-8533-DA4CC84B88B1}"/>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733234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825E9F-37A2-457F-B74F-A1DB395200C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0FB00E3-4D91-4D11-BFFF-AD71EC0F7697}"/>
              </a:ext>
            </a:extLst>
          </p:cNvPr>
          <p:cNvSpPr>
            <a:spLocks noGrp="1"/>
          </p:cNvSpPr>
          <p:nvPr>
            <p:ph type="dt" sz="half" idx="10"/>
          </p:nvPr>
        </p:nvSpPr>
        <p:spPr/>
        <p:txBody>
          <a:bodyPr/>
          <a:lstStyle/>
          <a:p>
            <a:fld id="{75A1E98E-49C1-4443-A0C2-B6B23D02547D}" type="datetime1">
              <a:rPr kumimoji="1" lang="ja-JP" altLang="en-US" smtClean="0"/>
              <a:t>2021/7/8</a:t>
            </a:fld>
            <a:endParaRPr kumimoji="1" lang="ja-JP" altLang="en-US"/>
          </a:p>
        </p:txBody>
      </p:sp>
      <p:sp>
        <p:nvSpPr>
          <p:cNvPr id="4" name="フッター プレースホルダー 3">
            <a:extLst>
              <a:ext uri="{FF2B5EF4-FFF2-40B4-BE49-F238E27FC236}">
                <a16:creationId xmlns:a16="http://schemas.microsoft.com/office/drawing/2014/main" id="{14C56BAD-F9DE-4D0B-B2B0-C784626847B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94014B1-2E3D-4508-9440-73A5A7BB8E2A}"/>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274788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949CB00-EC83-40A0-9851-12FEF09159A0}"/>
              </a:ext>
            </a:extLst>
          </p:cNvPr>
          <p:cNvSpPr>
            <a:spLocks noGrp="1"/>
          </p:cNvSpPr>
          <p:nvPr>
            <p:ph type="dt" sz="half" idx="10"/>
          </p:nvPr>
        </p:nvSpPr>
        <p:spPr/>
        <p:txBody>
          <a:bodyPr/>
          <a:lstStyle/>
          <a:p>
            <a:fld id="{F29F0708-8B1A-4211-9921-4CAF22326716}" type="datetime1">
              <a:rPr kumimoji="1" lang="ja-JP" altLang="en-US" smtClean="0"/>
              <a:t>2021/7/8</a:t>
            </a:fld>
            <a:endParaRPr kumimoji="1" lang="ja-JP" altLang="en-US"/>
          </a:p>
        </p:txBody>
      </p:sp>
      <p:sp>
        <p:nvSpPr>
          <p:cNvPr id="3" name="フッター プレースホルダー 2">
            <a:extLst>
              <a:ext uri="{FF2B5EF4-FFF2-40B4-BE49-F238E27FC236}">
                <a16:creationId xmlns:a16="http://schemas.microsoft.com/office/drawing/2014/main" id="{5EF9E8F6-D457-47C3-BD16-F921FCCF526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A4824ED-F2D6-4890-8656-47109F9F3891}"/>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20878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8CBAA9-9127-4F09-948F-BE8BF2BA22F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F9771B5-7E8E-46DA-8F0C-658D75421B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4C048CB-224D-4D03-872E-C1DBD2958B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074CCF3-7D8F-4F9B-85BC-044B68098D74}"/>
              </a:ext>
            </a:extLst>
          </p:cNvPr>
          <p:cNvSpPr>
            <a:spLocks noGrp="1"/>
          </p:cNvSpPr>
          <p:nvPr>
            <p:ph type="dt" sz="half" idx="10"/>
          </p:nvPr>
        </p:nvSpPr>
        <p:spPr/>
        <p:txBody>
          <a:bodyPr/>
          <a:lstStyle/>
          <a:p>
            <a:fld id="{EAF923E8-6F34-44BA-BA6B-F13918573776}" type="datetime1">
              <a:rPr kumimoji="1" lang="ja-JP" altLang="en-US" smtClean="0"/>
              <a:t>2021/7/8</a:t>
            </a:fld>
            <a:endParaRPr kumimoji="1" lang="ja-JP" altLang="en-US"/>
          </a:p>
        </p:txBody>
      </p:sp>
      <p:sp>
        <p:nvSpPr>
          <p:cNvPr id="6" name="フッター プレースホルダー 5">
            <a:extLst>
              <a:ext uri="{FF2B5EF4-FFF2-40B4-BE49-F238E27FC236}">
                <a16:creationId xmlns:a16="http://schemas.microsoft.com/office/drawing/2014/main" id="{45F24380-9168-46F6-91D8-C2FD272C610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2D6787-6C77-48E6-BEC0-83D03E6857C7}"/>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095228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348805-0A4D-4FEF-95BB-4E5B2BB666D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1088C94-98D6-453A-9166-C6C3DB2661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4EBA786-05E5-4E45-80CB-8F836F68C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4267735-BE2E-4566-87ED-E5C393F9CAC7}"/>
              </a:ext>
            </a:extLst>
          </p:cNvPr>
          <p:cNvSpPr>
            <a:spLocks noGrp="1"/>
          </p:cNvSpPr>
          <p:nvPr>
            <p:ph type="dt" sz="half" idx="10"/>
          </p:nvPr>
        </p:nvSpPr>
        <p:spPr/>
        <p:txBody>
          <a:bodyPr/>
          <a:lstStyle/>
          <a:p>
            <a:fld id="{CC49FFA9-AC0E-49AE-8D76-70A67465F9E9}" type="datetime1">
              <a:rPr kumimoji="1" lang="ja-JP" altLang="en-US" smtClean="0"/>
              <a:t>2021/7/8</a:t>
            </a:fld>
            <a:endParaRPr kumimoji="1" lang="ja-JP" altLang="en-US"/>
          </a:p>
        </p:txBody>
      </p:sp>
      <p:sp>
        <p:nvSpPr>
          <p:cNvPr id="6" name="フッター プレースホルダー 5">
            <a:extLst>
              <a:ext uri="{FF2B5EF4-FFF2-40B4-BE49-F238E27FC236}">
                <a16:creationId xmlns:a16="http://schemas.microsoft.com/office/drawing/2014/main" id="{42725FA0-0718-408C-83BF-C73A56DC106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1848B9F-E782-4158-97CF-0E8B3E0EA42F}"/>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57286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9B78EC1-06FF-424E-B37C-114DF513DE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0E87E63-91BE-4EAA-B61A-C310D9DC67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0DE3180-6B99-460B-AB49-91B0898046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8ECBA-C932-4754-8DB1-5E75E5352340}" type="datetime1">
              <a:rPr kumimoji="1" lang="ja-JP" altLang="en-US" smtClean="0"/>
              <a:t>2021/7/8</a:t>
            </a:fld>
            <a:endParaRPr kumimoji="1" lang="ja-JP" altLang="en-US"/>
          </a:p>
        </p:txBody>
      </p:sp>
      <p:sp>
        <p:nvSpPr>
          <p:cNvPr id="5" name="フッター プレースホルダー 4">
            <a:extLst>
              <a:ext uri="{FF2B5EF4-FFF2-40B4-BE49-F238E27FC236}">
                <a16:creationId xmlns:a16="http://schemas.microsoft.com/office/drawing/2014/main" id="{E730D3BB-9F9B-477E-9B83-1E90AB56F3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B0E3794-C52E-43C2-8B47-DAD4287AE0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051093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27096;&#24335;9-4&#35036;&#36275;&#36039;&#26009;_&#34701;&#36039;&#30906;&#32004;&#26360;&#12362;&#12424;&#12403;&#12479;&#12540;&#12512;&#12471;&#12540;&#12488;.pdf" TargetMode="Externa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iba@image.ocn.ne.j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FFABE2-8D5C-4D33-A697-81A63FE30CF2}"/>
              </a:ext>
            </a:extLst>
          </p:cNvPr>
          <p:cNvPicPr>
            <a:picLocks noChangeAspect="1"/>
          </p:cNvPicPr>
          <p:nvPr/>
        </p:nvPicPr>
        <p:blipFill rotWithShape="1">
          <a:blip r:embed="rId2"/>
          <a:srcRect t="7704" b="459"/>
          <a:stretch/>
        </p:blipFill>
        <p:spPr>
          <a:xfrm>
            <a:off x="0" y="17477"/>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タイトル 1">
            <a:extLst>
              <a:ext uri="{FF2B5EF4-FFF2-40B4-BE49-F238E27FC236}">
                <a16:creationId xmlns:a16="http://schemas.microsoft.com/office/drawing/2014/main" id="{5E5D70FB-8EB6-4EB9-920B-87D5437B5EE4}"/>
              </a:ext>
            </a:extLst>
          </p:cNvPr>
          <p:cNvSpPr>
            <a:spLocks noGrp="1"/>
          </p:cNvSpPr>
          <p:nvPr>
            <p:ph type="ctrTitle"/>
          </p:nvPr>
        </p:nvSpPr>
        <p:spPr>
          <a:xfrm>
            <a:off x="1712317" y="518388"/>
            <a:ext cx="9938664" cy="1834056"/>
          </a:xfrm>
        </p:spPr>
        <p:txBody>
          <a:bodyPr>
            <a:normAutofit/>
          </a:bodyPr>
          <a:lstStyle/>
          <a:p>
            <a:pPr algn="r"/>
            <a:r>
              <a:rPr kumimoji="1" lang="en-US" altLang="ja-JP" sz="4000" dirty="0"/>
              <a:t>PPP</a:t>
            </a:r>
            <a:r>
              <a:rPr kumimoji="1" lang="ja-JP" altLang="en-US" sz="4000" dirty="0"/>
              <a:t>・</a:t>
            </a:r>
            <a:r>
              <a:rPr kumimoji="1" lang="en-US" altLang="ja-JP" sz="4000" dirty="0"/>
              <a:t>PFI</a:t>
            </a:r>
            <a:r>
              <a:rPr kumimoji="1" lang="ja-JP" altLang="en-US" sz="4000" dirty="0"/>
              <a:t>プロジェクトマネージャー養成</a:t>
            </a:r>
            <a:br>
              <a:rPr kumimoji="1" lang="en-US" altLang="ja-JP" sz="4000" dirty="0"/>
            </a:br>
            <a:r>
              <a:rPr kumimoji="1" lang="ja-JP" altLang="en-US" sz="4000" dirty="0"/>
              <a:t>専門講座シリーズ　全</a:t>
            </a:r>
            <a:r>
              <a:rPr kumimoji="1" lang="en-US" altLang="ja-JP" sz="4000" dirty="0"/>
              <a:t>10</a:t>
            </a:r>
            <a:r>
              <a:rPr kumimoji="1" lang="ja-JP" altLang="en-US" sz="4000" dirty="0"/>
              <a:t>回</a:t>
            </a:r>
            <a:br>
              <a:rPr kumimoji="1" lang="en-US" altLang="ja-JP" sz="4000" dirty="0"/>
            </a:br>
            <a:r>
              <a:rPr kumimoji="1" lang="ja-JP" altLang="en-US" sz="4000" dirty="0"/>
              <a:t>第</a:t>
            </a:r>
            <a:r>
              <a:rPr kumimoji="1" lang="en-US" altLang="ja-JP" sz="4000" dirty="0"/>
              <a:t>4</a:t>
            </a:r>
            <a:r>
              <a:rPr kumimoji="1" lang="ja-JP" altLang="en-US" sz="4000" dirty="0"/>
              <a:t>回　金融機関の選定</a:t>
            </a:r>
          </a:p>
        </p:txBody>
      </p:sp>
      <p:sp>
        <p:nvSpPr>
          <p:cNvPr id="3" name="字幕 2">
            <a:extLst>
              <a:ext uri="{FF2B5EF4-FFF2-40B4-BE49-F238E27FC236}">
                <a16:creationId xmlns:a16="http://schemas.microsoft.com/office/drawing/2014/main" id="{4133CC19-36A0-414C-BE86-ED0CE65FBC11}"/>
              </a:ext>
            </a:extLst>
          </p:cNvPr>
          <p:cNvSpPr>
            <a:spLocks noGrp="1"/>
          </p:cNvSpPr>
          <p:nvPr>
            <p:ph type="subTitle" idx="1"/>
          </p:nvPr>
        </p:nvSpPr>
        <p:spPr>
          <a:xfrm>
            <a:off x="1529821" y="4803471"/>
            <a:ext cx="9422261" cy="1360831"/>
          </a:xfrm>
        </p:spPr>
        <p:txBody>
          <a:bodyPr>
            <a:normAutofit/>
          </a:bodyPr>
          <a:lstStyle/>
          <a:p>
            <a:pPr algn="r"/>
            <a:r>
              <a:rPr kumimoji="1" lang="en-US" altLang="ja-JP" sz="2000" dirty="0"/>
              <a:t>2021</a:t>
            </a:r>
            <a:r>
              <a:rPr kumimoji="1" lang="ja-JP" altLang="en-US" sz="2000" dirty="0"/>
              <a:t>年</a:t>
            </a:r>
            <a:r>
              <a:rPr kumimoji="1" lang="en-US" altLang="ja-JP" sz="2000" dirty="0"/>
              <a:t>7</a:t>
            </a:r>
            <a:r>
              <a:rPr kumimoji="1" lang="ja-JP" altLang="en-US" sz="2000" dirty="0"/>
              <a:t>月</a:t>
            </a:r>
            <a:r>
              <a:rPr kumimoji="1" lang="en-US" altLang="ja-JP" sz="2000" dirty="0"/>
              <a:t>13</a:t>
            </a:r>
            <a:r>
              <a:rPr kumimoji="1" lang="ja-JP" altLang="en-US" sz="2000" dirty="0"/>
              <a:t>日</a:t>
            </a:r>
            <a:endParaRPr kumimoji="1" lang="en-US" altLang="ja-JP" sz="2000" dirty="0"/>
          </a:p>
          <a:p>
            <a:pPr algn="r"/>
            <a:r>
              <a:rPr lang="ja-JP" altLang="en-US" sz="2000" dirty="0"/>
              <a:t>一般社団法人　国土政策研究会　理事　伊庭　良知</a:t>
            </a:r>
            <a:endParaRPr lang="en-US" altLang="ja-JP" sz="2000" dirty="0"/>
          </a:p>
          <a:p>
            <a:pPr algn="r"/>
            <a:r>
              <a:rPr kumimoji="1" lang="ja-JP" altLang="en-US" sz="2000" dirty="0"/>
              <a:t>連絡・質問：　</a:t>
            </a:r>
            <a:r>
              <a:rPr kumimoji="1" lang="en-US" altLang="ja-JP" sz="2000" dirty="0"/>
              <a:t>iba@image.ocn.ne.jp</a:t>
            </a:r>
            <a:endParaRPr kumimoji="1" lang="ja-JP" altLang="en-US" sz="2000" dirty="0"/>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855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537865" y="154743"/>
            <a:ext cx="4709743" cy="264923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244617" y="1709738"/>
            <a:ext cx="11102833" cy="4646612"/>
          </a:xfrm>
        </p:spPr>
        <p:txBody>
          <a:bodyPr>
            <a:normAutofit/>
          </a:bodyPr>
          <a:lstStyle/>
          <a:p>
            <a:pPr marL="0" marR="0" lvl="0" indent="0" defTabSz="914400" rtl="0" eaLnBrk="1" fontAlgn="auto" latinLnBrk="0" hangingPunct="1">
              <a:lnSpc>
                <a:spcPct val="90000"/>
              </a:lnSpc>
              <a:spcBef>
                <a:spcPts val="1000"/>
              </a:spcBef>
              <a:spcAft>
                <a:spcPts val="0"/>
              </a:spcAft>
              <a:tabLst/>
              <a:defRPr/>
            </a:pP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③　その他必要となる融資</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③－</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1</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建設期間中融資</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③ー</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2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短期つなぎ融資</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③ー</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3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消費税支払い融資</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③ー</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4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緊急時支援劣後融資枠</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万が一の時の資金調達の確保（銀行ルート）</a:t>
            </a:r>
            <a:br>
              <a:rPr kumimoji="1" lang="en-US" altLang="ja-JP"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メンバーによる支援（メンバー企業の約定）</a:t>
            </a:r>
            <a:br>
              <a:rPr kumimoji="1" lang="en-US" altLang="ja-JP"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内部留保金の取り崩し許可（株主間協定）</a:t>
            </a:r>
            <a:endParaRPr lang="ja-JP" altLang="en-US" dirty="0"/>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10</a:t>
            </a:fld>
            <a:endParaRPr kumimoji="1" lang="ja-JP" altLang="en-US"/>
          </a:p>
        </p:txBody>
      </p:sp>
    </p:spTree>
    <p:extLst>
      <p:ext uri="{BB962C8B-B14F-4D97-AF65-F5344CB8AC3E}">
        <p14:creationId xmlns:p14="http://schemas.microsoft.com/office/powerpoint/2010/main" val="3387509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833120" y="184551"/>
            <a:ext cx="6438880" cy="2406249"/>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920224" y="2484358"/>
            <a:ext cx="10724786" cy="3467978"/>
          </a:xfrm>
        </p:spPr>
        <p:txBody>
          <a:bodyPr>
            <a:normAutofit/>
          </a:bodyPr>
          <a:lstStyle/>
          <a:p>
            <a:pPr marL="0" marR="0" lvl="0" indent="0" defTabSz="914400" rtl="0" eaLnBrk="1" fontAlgn="auto" latinLnBrk="0" hangingPunct="1">
              <a:lnSpc>
                <a:spcPct val="90000"/>
              </a:lnSpc>
              <a:spcBef>
                <a:spcPts val="1000"/>
              </a:spcBef>
              <a:spcAft>
                <a:spcPts val="0"/>
              </a:spcAft>
              <a:tabLst/>
              <a:defRPr/>
            </a:pP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④　その他銀行経費</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④ー</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1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アップフロントフィー</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④ー</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2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アレンジメントフィー・</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エージェントフィー</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④ー</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3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リーガルチェック（弁護士費用）</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endParaRPr lang="ja-JP" altLang="en-US" sz="4800" dirty="0">
              <a:latin typeface="BIZ UDPゴシック" panose="020B0400000000000000" pitchFamily="50" charset="-128"/>
              <a:ea typeface="BIZ UDPゴシック" panose="020B0400000000000000" pitchFamily="50" charset="-128"/>
            </a:endParaRP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11</a:t>
            </a:fld>
            <a:endParaRPr kumimoji="1" lang="ja-JP" altLang="en-US"/>
          </a:p>
        </p:txBody>
      </p:sp>
    </p:spTree>
    <p:extLst>
      <p:ext uri="{BB962C8B-B14F-4D97-AF65-F5344CB8AC3E}">
        <p14:creationId xmlns:p14="http://schemas.microsoft.com/office/powerpoint/2010/main" val="2184136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A6D69399-0F96-45EB-A7AA-C440F87D2C43}"/>
              </a:ext>
            </a:extLst>
          </p:cNvPr>
          <p:cNvSpPr>
            <a:spLocks noGrp="1"/>
          </p:cNvSpPr>
          <p:nvPr>
            <p:ph type="title"/>
          </p:nvPr>
        </p:nvSpPr>
        <p:spPr>
          <a:xfrm>
            <a:off x="838200" y="365125"/>
            <a:ext cx="10515600" cy="918590"/>
          </a:xfrm>
        </p:spPr>
        <p:style>
          <a:lnRef idx="2">
            <a:schemeClr val="accent1"/>
          </a:lnRef>
          <a:fillRef idx="1">
            <a:schemeClr val="lt1"/>
          </a:fillRef>
          <a:effectRef idx="0">
            <a:schemeClr val="accent1"/>
          </a:effectRef>
          <a:fontRef idx="minor">
            <a:schemeClr val="dk1"/>
          </a:fontRef>
        </p:style>
        <p:txBody>
          <a:bodyPr>
            <a:noAutofit/>
          </a:bodyPr>
          <a:lstStyle/>
          <a:p>
            <a:r>
              <a:rPr lang="ja-JP" altLang="en-US" sz="2000" dirty="0"/>
              <a:t>アップフロントフィー（０～</a:t>
            </a:r>
            <a:r>
              <a:rPr lang="en-US" altLang="ja-JP" sz="2000" dirty="0"/>
              <a:t>3000</a:t>
            </a:r>
            <a:r>
              <a:rPr lang="ja-JP" altLang="en-US" sz="2000" dirty="0"/>
              <a:t>万くらい）</a:t>
            </a:r>
            <a:br>
              <a:rPr lang="en-US" altLang="ja-JP" sz="2000" dirty="0"/>
            </a:br>
            <a:r>
              <a:rPr lang="ja-JP" altLang="en-US" sz="2000" dirty="0"/>
              <a:t>インターネットの記事に下記のようなものがありました。</a:t>
            </a:r>
            <a:br>
              <a:rPr lang="en-US" altLang="ja-JP" sz="2000" dirty="0"/>
            </a:br>
            <a:r>
              <a:rPr lang="ja-JP" altLang="en-US" sz="2000" dirty="0"/>
              <a:t>不動産業界の方のようです。</a:t>
            </a:r>
          </a:p>
        </p:txBody>
      </p:sp>
      <p:sp>
        <p:nvSpPr>
          <p:cNvPr id="6" name="コンテンツ プレースホルダー 5">
            <a:extLst>
              <a:ext uri="{FF2B5EF4-FFF2-40B4-BE49-F238E27FC236}">
                <a16:creationId xmlns:a16="http://schemas.microsoft.com/office/drawing/2014/main" id="{C4C2EE13-587D-4BC6-9BA3-323BDF9C1DC2}"/>
              </a:ext>
            </a:extLst>
          </p:cNvPr>
          <p:cNvSpPr>
            <a:spLocks noGrp="1"/>
          </p:cNvSpPr>
          <p:nvPr>
            <p:ph idx="1"/>
          </p:nvPr>
        </p:nvSpPr>
        <p:spPr>
          <a:xfrm>
            <a:off x="505609" y="1409253"/>
            <a:ext cx="10702962" cy="4218952"/>
          </a:xfrm>
        </p:spPr>
        <p:style>
          <a:lnRef idx="2">
            <a:schemeClr val="accent2"/>
          </a:lnRef>
          <a:fillRef idx="1">
            <a:schemeClr val="lt1"/>
          </a:fillRef>
          <a:effectRef idx="0">
            <a:schemeClr val="accent2"/>
          </a:effectRef>
          <a:fontRef idx="minor">
            <a:schemeClr val="dk1"/>
          </a:fontRef>
        </p:style>
        <p:txBody>
          <a:bodyPr>
            <a:normAutofit/>
          </a:bodyPr>
          <a:lstStyle/>
          <a:p>
            <a:r>
              <a:rPr lang="ja-JP" altLang="en-US" sz="1400" dirty="0"/>
              <a:t>アップフロントフィー（融資手数料）は、各銀行よって対応の違い</a:t>
            </a:r>
          </a:p>
          <a:p>
            <a:r>
              <a:rPr lang="ja-JP" altLang="en-US" sz="1400" dirty="0"/>
              <a:t>①請求する、➁請求しない、③融資相手によってとる、とらないを分ける。</a:t>
            </a:r>
          </a:p>
          <a:p>
            <a:r>
              <a:rPr lang="ja-JP" altLang="en-US" sz="1400" dirty="0"/>
              <a:t>アップフロントフィーの相場は、以下のような感じ</a:t>
            </a:r>
          </a:p>
          <a:p>
            <a:r>
              <a:rPr lang="ja-JP" altLang="en-US" sz="1400" dirty="0"/>
              <a:t>銀行の場合：</a:t>
            </a:r>
            <a:r>
              <a:rPr lang="en-US" altLang="ja-JP" sz="1400" dirty="0"/>
              <a:t>		0.300</a:t>
            </a:r>
            <a:r>
              <a:rPr lang="ja-JP" altLang="en-US" sz="1400" dirty="0"/>
              <a:t>％～</a:t>
            </a:r>
            <a:r>
              <a:rPr lang="en-US" altLang="ja-JP" sz="1400" dirty="0"/>
              <a:t>1.000</a:t>
            </a:r>
            <a:r>
              <a:rPr lang="ja-JP" altLang="en-US" sz="1400" dirty="0"/>
              <a:t>％＋税</a:t>
            </a:r>
          </a:p>
          <a:p>
            <a:r>
              <a:rPr lang="ja-JP" altLang="en-US" sz="1400" dirty="0"/>
              <a:t>ノンバンクの場合：</a:t>
            </a:r>
            <a:r>
              <a:rPr lang="en-US" altLang="ja-JP" sz="1400" dirty="0"/>
              <a:t>	1.000</a:t>
            </a:r>
            <a:r>
              <a:rPr lang="ja-JP" altLang="en-US" sz="1400" dirty="0"/>
              <a:t>％～</a:t>
            </a:r>
            <a:r>
              <a:rPr lang="en-US" altLang="ja-JP" sz="1400" dirty="0"/>
              <a:t>2.000</a:t>
            </a:r>
            <a:r>
              <a:rPr lang="ja-JP" altLang="en-US" sz="1400" dirty="0"/>
              <a:t>％＋税</a:t>
            </a:r>
          </a:p>
          <a:p>
            <a:r>
              <a:rPr lang="ja-JP" altLang="en-US" sz="1400" dirty="0"/>
              <a:t>ここで議論となるのは、融資相手により対応が異なる点です。</a:t>
            </a:r>
          </a:p>
          <a:p>
            <a:r>
              <a:rPr lang="ja-JP" altLang="en-US" sz="1400" dirty="0"/>
              <a:t>明確な基準は、あるのでしょうか。</a:t>
            </a:r>
            <a:endParaRPr lang="en-US" altLang="ja-JP" sz="1400" dirty="0"/>
          </a:p>
          <a:p>
            <a:r>
              <a:rPr lang="ja-JP" altLang="en-US" sz="1400" dirty="0"/>
              <a:t>それとも、とれるところからは、とっておけなのでしょうか。</a:t>
            </a:r>
          </a:p>
          <a:p>
            <a:r>
              <a:rPr lang="ja-JP" altLang="en-US" sz="1400" dirty="0"/>
              <a:t>アップフロントフィーは、金利でないため、事前に一括で支払います。</a:t>
            </a:r>
          </a:p>
          <a:p>
            <a:r>
              <a:rPr lang="ja-JP" altLang="en-US" sz="1400" dirty="0"/>
              <a:t>出来る限り、アップフロントフィーを払いたくない。</a:t>
            </a:r>
          </a:p>
          <a:p>
            <a:r>
              <a:rPr lang="ja-JP" altLang="en-US" sz="1400" dirty="0"/>
              <a:t>おおむね</a:t>
            </a:r>
            <a:r>
              <a:rPr lang="en-US" altLang="ja-JP" sz="1400" dirty="0"/>
              <a:t>3</a:t>
            </a:r>
            <a:r>
              <a:rPr lang="ja-JP" altLang="en-US" sz="1400" dirty="0"/>
              <a:t>ヶ月以上の融資実行期間がないとアップフロントフィーを求められる。</a:t>
            </a:r>
          </a:p>
          <a:p>
            <a:r>
              <a:rPr lang="ja-JP" altLang="en-US" sz="1400" dirty="0"/>
              <a:t>融資実行までの調査や稟議等のコストが、金利では賄えない可能性がある。</a:t>
            </a:r>
          </a:p>
        </p:txBody>
      </p:sp>
      <p:sp>
        <p:nvSpPr>
          <p:cNvPr id="4" name="スライド番号プレースホルダー 3">
            <a:extLst>
              <a:ext uri="{FF2B5EF4-FFF2-40B4-BE49-F238E27FC236}">
                <a16:creationId xmlns:a16="http://schemas.microsoft.com/office/drawing/2014/main" id="{AC26FD94-5B1A-4120-B1B3-15F832F77E82}"/>
              </a:ext>
            </a:extLst>
          </p:cNvPr>
          <p:cNvSpPr>
            <a:spLocks noGrp="1"/>
          </p:cNvSpPr>
          <p:nvPr>
            <p:ph type="sldNum" sz="quarter" idx="12"/>
          </p:nvPr>
        </p:nvSpPr>
        <p:spPr/>
        <p:txBody>
          <a:bodyPr/>
          <a:lstStyle/>
          <a:p>
            <a:fld id="{8CBE0B6B-AA1C-4A08-8C69-36F95E8FD104}" type="slidenum">
              <a:rPr kumimoji="1" lang="ja-JP" altLang="en-US" smtClean="0"/>
              <a:t>12</a:t>
            </a:fld>
            <a:endParaRPr kumimoji="1" lang="ja-JP" altLang="en-US"/>
          </a:p>
        </p:txBody>
      </p:sp>
      <p:sp>
        <p:nvSpPr>
          <p:cNvPr id="7" name="楕円 6">
            <a:extLst>
              <a:ext uri="{FF2B5EF4-FFF2-40B4-BE49-F238E27FC236}">
                <a16:creationId xmlns:a16="http://schemas.microsoft.com/office/drawing/2014/main" id="{C0A7D298-2908-4147-98EB-2B5ED903502F}"/>
              </a:ext>
            </a:extLst>
          </p:cNvPr>
          <p:cNvSpPr/>
          <p:nvPr/>
        </p:nvSpPr>
        <p:spPr>
          <a:xfrm>
            <a:off x="7788536" y="1619027"/>
            <a:ext cx="3141233" cy="65621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a:t>PFI</a:t>
            </a:r>
            <a:r>
              <a:rPr kumimoji="1" lang="ja-JP" altLang="en-US" dirty="0"/>
              <a:t>でも</a:t>
            </a:r>
            <a:endParaRPr kumimoji="1" lang="en-US" altLang="ja-JP" dirty="0"/>
          </a:p>
          <a:p>
            <a:pPr algn="ctr"/>
            <a:r>
              <a:rPr lang="ja-JP" altLang="en-US" dirty="0"/>
              <a:t>銀行による！</a:t>
            </a:r>
            <a:endParaRPr kumimoji="1" lang="ja-JP" altLang="en-US" dirty="0"/>
          </a:p>
        </p:txBody>
      </p:sp>
      <p:sp>
        <p:nvSpPr>
          <p:cNvPr id="8" name="楕円 7">
            <a:extLst>
              <a:ext uri="{FF2B5EF4-FFF2-40B4-BE49-F238E27FC236}">
                <a16:creationId xmlns:a16="http://schemas.microsoft.com/office/drawing/2014/main" id="{466E1D66-174B-44B5-BF35-A0AA758F9264}"/>
              </a:ext>
            </a:extLst>
          </p:cNvPr>
          <p:cNvSpPr/>
          <p:nvPr/>
        </p:nvSpPr>
        <p:spPr>
          <a:xfrm>
            <a:off x="6142616" y="2022570"/>
            <a:ext cx="3141233" cy="175241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a:t>PFI</a:t>
            </a:r>
            <a:r>
              <a:rPr kumimoji="1" lang="ja-JP" altLang="en-US" dirty="0"/>
              <a:t>では</a:t>
            </a:r>
            <a:endParaRPr kumimoji="1" lang="en-US" altLang="ja-JP" dirty="0"/>
          </a:p>
          <a:p>
            <a:pPr algn="ctr"/>
            <a:r>
              <a:rPr lang="ja-JP" altLang="en-US" dirty="0"/>
              <a:t>もっと高い！</a:t>
            </a:r>
            <a:endParaRPr lang="en-US" altLang="ja-JP" dirty="0"/>
          </a:p>
          <a:p>
            <a:pPr algn="ctr"/>
            <a:r>
              <a:rPr kumimoji="1" lang="ja-JP" altLang="en-US" dirty="0"/>
              <a:t>なので</a:t>
            </a:r>
            <a:endParaRPr kumimoji="1" lang="en-US" altLang="ja-JP" dirty="0"/>
          </a:p>
          <a:p>
            <a:pPr algn="ctr"/>
            <a:r>
              <a:rPr lang="ja-JP" altLang="en-US" dirty="0"/>
              <a:t>銀行選びを</a:t>
            </a:r>
            <a:endParaRPr lang="en-US" altLang="ja-JP" dirty="0"/>
          </a:p>
          <a:p>
            <a:pPr algn="ctr"/>
            <a:r>
              <a:rPr kumimoji="1" lang="ja-JP" altLang="en-US" dirty="0"/>
              <a:t>慎重に</a:t>
            </a:r>
          </a:p>
        </p:txBody>
      </p:sp>
      <p:sp>
        <p:nvSpPr>
          <p:cNvPr id="9" name="楕円 8">
            <a:extLst>
              <a:ext uri="{FF2B5EF4-FFF2-40B4-BE49-F238E27FC236}">
                <a16:creationId xmlns:a16="http://schemas.microsoft.com/office/drawing/2014/main" id="{C86080E1-59C5-4EF3-A4FB-81139530A1D0}"/>
              </a:ext>
            </a:extLst>
          </p:cNvPr>
          <p:cNvSpPr/>
          <p:nvPr/>
        </p:nvSpPr>
        <p:spPr>
          <a:xfrm>
            <a:off x="8067338" y="3311280"/>
            <a:ext cx="3141233" cy="157807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a:t>PFI</a:t>
            </a:r>
            <a:r>
              <a:rPr kumimoji="1" lang="ja-JP" altLang="en-US" dirty="0"/>
              <a:t>では十分長い！</a:t>
            </a:r>
            <a:endParaRPr kumimoji="1" lang="en-US" altLang="ja-JP" dirty="0"/>
          </a:p>
          <a:p>
            <a:pPr algn="ctr"/>
            <a:r>
              <a:rPr lang="ja-JP" altLang="en-US" dirty="0"/>
              <a:t>金利も高いので</a:t>
            </a:r>
            <a:endParaRPr kumimoji="1" lang="en-US" altLang="ja-JP" dirty="0"/>
          </a:p>
          <a:p>
            <a:pPr algn="ctr"/>
            <a:r>
              <a:rPr kumimoji="1" lang="ja-JP" altLang="en-US" dirty="0"/>
              <a:t>アップフロントは</a:t>
            </a:r>
            <a:endParaRPr kumimoji="1" lang="en-US" altLang="ja-JP" dirty="0"/>
          </a:p>
          <a:p>
            <a:pPr algn="ctr"/>
            <a:r>
              <a:rPr lang="ja-JP" altLang="en-US" dirty="0"/>
              <a:t>もっと安くていいのでは！</a:t>
            </a:r>
            <a:endParaRPr kumimoji="1" lang="ja-JP" altLang="en-US" dirty="0"/>
          </a:p>
        </p:txBody>
      </p:sp>
      <p:sp>
        <p:nvSpPr>
          <p:cNvPr id="10" name="正方形/長方形 9">
            <a:extLst>
              <a:ext uri="{FF2B5EF4-FFF2-40B4-BE49-F238E27FC236}">
                <a16:creationId xmlns:a16="http://schemas.microsoft.com/office/drawing/2014/main" id="{32A0D171-65F9-4DE7-B1A9-107A8A44DA8C}"/>
              </a:ext>
            </a:extLst>
          </p:cNvPr>
          <p:cNvSpPr/>
          <p:nvPr/>
        </p:nvSpPr>
        <p:spPr>
          <a:xfrm>
            <a:off x="7019365" y="5165659"/>
            <a:ext cx="4071769" cy="147388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さらに</a:t>
            </a:r>
            <a:endParaRPr kumimoji="1" lang="en-US" altLang="ja-JP" dirty="0"/>
          </a:p>
          <a:p>
            <a:pPr algn="ctr"/>
            <a:r>
              <a:rPr lang="ja-JP" altLang="en-US" dirty="0"/>
              <a:t>サービス対価型ＰＦＩでは</a:t>
            </a:r>
            <a:endParaRPr lang="en-US" altLang="ja-JP" dirty="0"/>
          </a:p>
          <a:p>
            <a:pPr algn="ctr"/>
            <a:r>
              <a:rPr kumimoji="1" lang="ja-JP" altLang="en-US" dirty="0"/>
              <a:t>自治体債務保証型で</a:t>
            </a:r>
            <a:endParaRPr kumimoji="1" lang="en-US" altLang="ja-JP" dirty="0"/>
          </a:p>
          <a:p>
            <a:pPr algn="ctr"/>
            <a:r>
              <a:rPr lang="ja-JP" altLang="en-US" dirty="0"/>
              <a:t>リスク「０」に近い。</a:t>
            </a:r>
            <a:endParaRPr lang="en-US" altLang="ja-JP" dirty="0"/>
          </a:p>
          <a:p>
            <a:pPr algn="ctr"/>
            <a:r>
              <a:rPr kumimoji="1" lang="ja-JP" altLang="en-US" dirty="0"/>
              <a:t>事業評価いらない！</a:t>
            </a:r>
          </a:p>
        </p:txBody>
      </p:sp>
      <p:sp>
        <p:nvSpPr>
          <p:cNvPr id="11" name="正方形/長方形 10">
            <a:extLst>
              <a:ext uri="{FF2B5EF4-FFF2-40B4-BE49-F238E27FC236}">
                <a16:creationId xmlns:a16="http://schemas.microsoft.com/office/drawing/2014/main" id="{87087846-A0C3-49C5-AC74-DA722D5A2938}"/>
              </a:ext>
            </a:extLst>
          </p:cNvPr>
          <p:cNvSpPr/>
          <p:nvPr/>
        </p:nvSpPr>
        <p:spPr>
          <a:xfrm>
            <a:off x="230801" y="5268558"/>
            <a:ext cx="6589057" cy="12243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dirty="0"/>
              <a:t>さらにさらに</a:t>
            </a:r>
            <a:endParaRPr kumimoji="1" lang="en-US" altLang="ja-JP" sz="1400" dirty="0"/>
          </a:p>
          <a:p>
            <a:pPr algn="ctr"/>
            <a:r>
              <a:rPr lang="ja-JP" altLang="en-US" sz="1400" dirty="0"/>
              <a:t>銀行が融資しているのは施設整備費の一部。</a:t>
            </a:r>
            <a:endParaRPr lang="en-US" altLang="ja-JP" sz="1400" dirty="0"/>
          </a:p>
          <a:p>
            <a:pPr algn="ctr"/>
            <a:r>
              <a:rPr kumimoji="1" lang="ja-JP" altLang="en-US" sz="1400" dirty="0"/>
              <a:t>施設整備費の対価は、商品代金で、民法上減額不可。</a:t>
            </a:r>
            <a:endParaRPr kumimoji="1" lang="en-US" altLang="ja-JP" sz="1400" dirty="0"/>
          </a:p>
          <a:p>
            <a:pPr algn="ctr"/>
            <a:r>
              <a:rPr lang="ja-JP" altLang="en-US" sz="1400" dirty="0"/>
              <a:t>銀行は、融資回収のリスク「０」、なのに、関係ない維持管理にまで口うるさい</a:t>
            </a:r>
            <a:endParaRPr kumimoji="1" lang="en-US" altLang="ja-JP" sz="1400" dirty="0"/>
          </a:p>
        </p:txBody>
      </p:sp>
    </p:spTree>
    <p:extLst>
      <p:ext uri="{BB962C8B-B14F-4D97-AF65-F5344CB8AC3E}">
        <p14:creationId xmlns:p14="http://schemas.microsoft.com/office/powerpoint/2010/main" val="905242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4D3881-06D0-4275-A7CE-727370ECF240}"/>
              </a:ext>
            </a:extLst>
          </p:cNvPr>
          <p:cNvSpPr>
            <a:spLocks noGrp="1"/>
          </p:cNvSpPr>
          <p:nvPr>
            <p:ph type="title"/>
          </p:nvPr>
        </p:nvSpPr>
        <p:spPr>
          <a:xfrm>
            <a:off x="838200" y="329076"/>
            <a:ext cx="10515600" cy="588394"/>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アレンジメントフィー・エージェントフィー</a:t>
            </a:r>
          </a:p>
        </p:txBody>
      </p:sp>
      <p:sp>
        <p:nvSpPr>
          <p:cNvPr id="3" name="コンテンツ プレースホルダー 2">
            <a:extLst>
              <a:ext uri="{FF2B5EF4-FFF2-40B4-BE49-F238E27FC236}">
                <a16:creationId xmlns:a16="http://schemas.microsoft.com/office/drawing/2014/main" id="{6FD77279-86C2-4E9A-9C83-FBB8F668703D}"/>
              </a:ext>
            </a:extLst>
          </p:cNvPr>
          <p:cNvSpPr>
            <a:spLocks noGrp="1"/>
          </p:cNvSpPr>
          <p:nvPr>
            <p:ph idx="1"/>
          </p:nvPr>
        </p:nvSpPr>
        <p:spPr>
          <a:xfrm>
            <a:off x="626636" y="1207896"/>
            <a:ext cx="10684727" cy="5223443"/>
          </a:xfrm>
        </p:spPr>
        <p:txBody>
          <a:bodyPr>
            <a:normAutofit fontScale="55000" lnSpcReduction="20000"/>
          </a:bodyPr>
          <a:lstStyle/>
          <a:p>
            <a:r>
              <a:rPr kumimoji="1" lang="ja-JP" altLang="en-US" dirty="0"/>
              <a:t>みずほ銀行の</a:t>
            </a:r>
            <a:r>
              <a:rPr kumimoji="1" lang="en-US" altLang="ja-JP" dirty="0"/>
              <a:t>HP</a:t>
            </a:r>
            <a:r>
              <a:rPr kumimoji="1" lang="ja-JP" altLang="en-US" dirty="0"/>
              <a:t>では、下記のような説明があります。（一部割愛）</a:t>
            </a:r>
            <a:endParaRPr kumimoji="1" lang="en-US" altLang="ja-JP" dirty="0"/>
          </a:p>
          <a:p>
            <a:r>
              <a:rPr kumimoji="1" lang="ja-JP" altLang="en-US" dirty="0"/>
              <a:t>通常はシンジケートローンを組むときに使われます。</a:t>
            </a:r>
          </a:p>
          <a:p>
            <a:r>
              <a:rPr kumimoji="1" lang="ja-JP" altLang="en-US" dirty="0"/>
              <a:t>シンジケートローンの手続き</a:t>
            </a:r>
            <a:endParaRPr kumimoji="1" lang="en-US" altLang="ja-JP" dirty="0"/>
          </a:p>
          <a:p>
            <a:r>
              <a:rPr kumimoji="1" lang="ja-JP" altLang="en-US" dirty="0"/>
              <a:t>［</a:t>
            </a:r>
            <a:r>
              <a:rPr kumimoji="1" lang="en-US" altLang="ja-JP" dirty="0"/>
              <a:t>1</a:t>
            </a:r>
            <a:r>
              <a:rPr kumimoji="1" lang="ja-JP" altLang="en-US" dirty="0"/>
              <a:t>］アレンジャーよりタームシート（貸出条件の提示書）を提示</a:t>
            </a:r>
          </a:p>
          <a:p>
            <a:r>
              <a:rPr kumimoji="1" lang="ja-JP" altLang="en-US" dirty="0"/>
              <a:t>［</a:t>
            </a:r>
            <a:r>
              <a:rPr kumimoji="1" lang="en-US" altLang="ja-JP" dirty="0"/>
              <a:t>2</a:t>
            </a:r>
            <a:r>
              <a:rPr kumimoji="1" lang="ja-JP" altLang="en-US" dirty="0"/>
              <a:t>］アレンジャーにマンデートレター（組成依頼書）を提出</a:t>
            </a:r>
          </a:p>
          <a:p>
            <a:r>
              <a:rPr kumimoji="1" lang="ja-JP" altLang="en-US" dirty="0"/>
              <a:t>［</a:t>
            </a:r>
            <a:r>
              <a:rPr kumimoji="1" lang="en-US" altLang="ja-JP" dirty="0"/>
              <a:t>4</a:t>
            </a:r>
            <a:r>
              <a:rPr kumimoji="1" lang="ja-JP" altLang="en-US" dirty="0"/>
              <a:t>］金融機関よりコミットレター（参加表明書）の獲得</a:t>
            </a:r>
          </a:p>
          <a:p>
            <a:r>
              <a:rPr kumimoji="1" lang="ja-JP" altLang="en-US" dirty="0"/>
              <a:t>［</a:t>
            </a:r>
            <a:r>
              <a:rPr kumimoji="1" lang="en-US" altLang="ja-JP" dirty="0"/>
              <a:t>5</a:t>
            </a:r>
            <a:r>
              <a:rPr kumimoji="1" lang="ja-JP" altLang="en-US" dirty="0"/>
              <a:t>］契約書の作成［</a:t>
            </a:r>
            <a:r>
              <a:rPr kumimoji="1" lang="en-US" altLang="ja-JP" dirty="0"/>
              <a:t>6</a:t>
            </a:r>
            <a:r>
              <a:rPr kumimoji="1" lang="ja-JP" altLang="en-US" dirty="0"/>
              <a:t>］契約書調印［</a:t>
            </a:r>
            <a:r>
              <a:rPr kumimoji="1" lang="en-US" altLang="ja-JP" dirty="0"/>
              <a:t>7</a:t>
            </a:r>
            <a:r>
              <a:rPr kumimoji="1" lang="ja-JP" altLang="en-US" dirty="0"/>
              <a:t>］融資実行</a:t>
            </a:r>
          </a:p>
          <a:p>
            <a:r>
              <a:rPr kumimoji="1" lang="ja-JP" altLang="en-US" dirty="0"/>
              <a:t>組成期間：</a:t>
            </a:r>
            <a:r>
              <a:rPr kumimoji="1" lang="en-US" altLang="ja-JP" dirty="0"/>
              <a:t>1</a:t>
            </a:r>
            <a:r>
              <a:rPr lang="ja-JP" altLang="en-US" dirty="0"/>
              <a:t>～</a:t>
            </a:r>
            <a:r>
              <a:rPr lang="en-US" altLang="ja-JP" dirty="0"/>
              <a:t>3</a:t>
            </a:r>
            <a:r>
              <a:rPr lang="ja-JP" altLang="en-US" dirty="0"/>
              <a:t>か月</a:t>
            </a:r>
            <a:endParaRPr kumimoji="1" lang="ja-JP" altLang="en-US" dirty="0"/>
          </a:p>
          <a:p>
            <a:r>
              <a:rPr kumimoji="1" lang="ja-JP" altLang="en-US" dirty="0"/>
              <a:t>アレンジャー：調印まで以下の実務全般。</a:t>
            </a:r>
          </a:p>
          <a:p>
            <a:r>
              <a:rPr kumimoji="1" lang="ja-JP" altLang="en-US" dirty="0"/>
              <a:t>［</a:t>
            </a:r>
            <a:r>
              <a:rPr kumimoji="1" lang="en-US" altLang="ja-JP" dirty="0"/>
              <a:t>1</a:t>
            </a:r>
            <a:r>
              <a:rPr kumimoji="1" lang="ja-JP" altLang="en-US" dirty="0"/>
              <a:t>］ストラクチャーの提案［</a:t>
            </a:r>
            <a:r>
              <a:rPr kumimoji="1" lang="en-US" altLang="ja-JP" dirty="0"/>
              <a:t>2</a:t>
            </a:r>
            <a:r>
              <a:rPr kumimoji="1" lang="ja-JP" altLang="en-US" dirty="0"/>
              <a:t>］マーケット需要の調査［</a:t>
            </a:r>
            <a:r>
              <a:rPr kumimoji="1" lang="en-US" altLang="ja-JP" dirty="0"/>
              <a:t>3</a:t>
            </a:r>
            <a:r>
              <a:rPr kumimoji="1" lang="ja-JP" altLang="en-US" dirty="0"/>
              <a:t>］契約条件取りまとめ</a:t>
            </a:r>
          </a:p>
          <a:p>
            <a:r>
              <a:rPr kumimoji="1" lang="ja-JP" altLang="en-US" dirty="0"/>
              <a:t>［</a:t>
            </a:r>
            <a:r>
              <a:rPr kumimoji="1" lang="en-US" altLang="ja-JP" dirty="0"/>
              <a:t>4</a:t>
            </a:r>
            <a:r>
              <a:rPr kumimoji="1" lang="ja-JP" altLang="en-US" dirty="0"/>
              <a:t>］契約書（タームシート）の作成［</a:t>
            </a:r>
            <a:r>
              <a:rPr kumimoji="1" lang="en-US" altLang="ja-JP" dirty="0"/>
              <a:t>5</a:t>
            </a:r>
            <a:r>
              <a:rPr kumimoji="1" lang="ja-JP" altLang="en-US" dirty="0"/>
              <a:t>］金融機関との交渉</a:t>
            </a:r>
          </a:p>
          <a:p>
            <a:r>
              <a:rPr kumimoji="1" lang="ja-JP" altLang="en-US" dirty="0"/>
              <a:t>エージェント：、貸付人の代理人：エージェント業務。</a:t>
            </a:r>
          </a:p>
          <a:p>
            <a:r>
              <a:rPr kumimoji="1" lang="ja-JP" altLang="en-US" dirty="0"/>
              <a:t>［</a:t>
            </a:r>
            <a:r>
              <a:rPr kumimoji="1" lang="en-US" altLang="ja-JP" dirty="0"/>
              <a:t>1</a:t>
            </a:r>
            <a:r>
              <a:rPr kumimoji="1" lang="ja-JP" altLang="en-US" dirty="0"/>
              <a:t>］貸付・元利金・手数料等の資金決済業務</a:t>
            </a:r>
            <a:endParaRPr kumimoji="1" lang="en-US" altLang="ja-JP" dirty="0"/>
          </a:p>
          <a:p>
            <a:r>
              <a:rPr kumimoji="1" lang="ja-JP" altLang="en-US" dirty="0"/>
              <a:t>［</a:t>
            </a:r>
            <a:r>
              <a:rPr kumimoji="1" lang="en-US" altLang="ja-JP" dirty="0"/>
              <a:t>2</a:t>
            </a:r>
            <a:r>
              <a:rPr kumimoji="1" lang="ja-JP" altLang="en-US" dirty="0"/>
              <a:t>］客先・貸付人への契約関連通知　　他</a:t>
            </a:r>
          </a:p>
          <a:p>
            <a:r>
              <a:rPr kumimoji="1" lang="ja-JP" altLang="en-US" b="1" dirty="0"/>
              <a:t>シンジケートローン組成費用</a:t>
            </a:r>
          </a:p>
          <a:p>
            <a:r>
              <a:rPr kumimoji="1" lang="ja-JP" altLang="en-US" b="1" dirty="0"/>
              <a:t>　　　アレンジメント業務の対価「アレンジメントフィー」</a:t>
            </a:r>
            <a:endParaRPr kumimoji="1" lang="en-US" altLang="ja-JP" b="1" dirty="0"/>
          </a:p>
          <a:p>
            <a:r>
              <a:rPr kumimoji="1" lang="ja-JP" altLang="en-US" b="1" dirty="0"/>
              <a:t>　　　エージェント業務の対価「エージェントフィー」</a:t>
            </a:r>
            <a:endParaRPr kumimoji="1" lang="en-US" altLang="ja-JP" b="1"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4A0463A9-4928-4751-B470-4C0C5A8AB225}"/>
              </a:ext>
            </a:extLst>
          </p:cNvPr>
          <p:cNvSpPr>
            <a:spLocks noGrp="1"/>
          </p:cNvSpPr>
          <p:nvPr>
            <p:ph type="sldNum" sz="quarter" idx="12"/>
          </p:nvPr>
        </p:nvSpPr>
        <p:spPr/>
        <p:txBody>
          <a:bodyPr/>
          <a:lstStyle/>
          <a:p>
            <a:fld id="{8CBE0B6B-AA1C-4A08-8C69-36F95E8FD104}" type="slidenum">
              <a:rPr kumimoji="1" lang="ja-JP" altLang="en-US" smtClean="0"/>
              <a:t>13</a:t>
            </a:fld>
            <a:endParaRPr kumimoji="1" lang="ja-JP" altLang="en-US"/>
          </a:p>
        </p:txBody>
      </p:sp>
      <p:sp>
        <p:nvSpPr>
          <p:cNvPr id="5" name="楕円 4">
            <a:extLst>
              <a:ext uri="{FF2B5EF4-FFF2-40B4-BE49-F238E27FC236}">
                <a16:creationId xmlns:a16="http://schemas.microsoft.com/office/drawing/2014/main" id="{2081DF85-7987-414F-B296-E7ECBDA0CF6F}"/>
              </a:ext>
            </a:extLst>
          </p:cNvPr>
          <p:cNvSpPr/>
          <p:nvPr/>
        </p:nvSpPr>
        <p:spPr>
          <a:xfrm>
            <a:off x="5969000" y="1025620"/>
            <a:ext cx="5930900" cy="1752414"/>
          </a:xfrm>
          <a:prstGeom prst="ellipse">
            <a:avLst/>
          </a:prstGeom>
          <a:solidFill>
            <a:srgbClr val="FFCC66">
              <a:alpha val="43922"/>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融資金額が大きいときは</a:t>
            </a:r>
            <a:endParaRPr lang="en-US" altLang="ja-JP" dirty="0"/>
          </a:p>
          <a:p>
            <a:pPr algn="ctr"/>
            <a:r>
              <a:rPr kumimoji="1" lang="ja-JP" altLang="en-US" dirty="0"/>
              <a:t>シンジケートローンになることがある</a:t>
            </a:r>
            <a:endParaRPr kumimoji="1" lang="en-US" altLang="ja-JP" dirty="0"/>
          </a:p>
          <a:p>
            <a:pPr algn="ctr"/>
            <a:r>
              <a:rPr lang="ja-JP" altLang="en-US" dirty="0"/>
              <a:t>シンジケートローンでなくとも</a:t>
            </a:r>
            <a:endParaRPr lang="en-US" altLang="ja-JP" dirty="0"/>
          </a:p>
          <a:p>
            <a:pPr algn="ctr"/>
            <a:r>
              <a:rPr lang="ja-JP" altLang="en-US" dirty="0"/>
              <a:t>タームシート・融資確約は</a:t>
            </a:r>
            <a:endParaRPr lang="en-US" altLang="ja-JP" dirty="0"/>
          </a:p>
          <a:p>
            <a:pPr algn="ctr"/>
            <a:r>
              <a:rPr kumimoji="1" lang="ja-JP" altLang="en-US" dirty="0"/>
              <a:t>取得しましょう</a:t>
            </a:r>
          </a:p>
        </p:txBody>
      </p:sp>
      <p:sp>
        <p:nvSpPr>
          <p:cNvPr id="6" name="楕円 5">
            <a:extLst>
              <a:ext uri="{FF2B5EF4-FFF2-40B4-BE49-F238E27FC236}">
                <a16:creationId xmlns:a16="http://schemas.microsoft.com/office/drawing/2014/main" id="{AE522B62-7E56-4F5C-A8C8-B4577E5AF7A0}"/>
              </a:ext>
            </a:extLst>
          </p:cNvPr>
          <p:cNvSpPr/>
          <p:nvPr/>
        </p:nvSpPr>
        <p:spPr>
          <a:xfrm>
            <a:off x="6785827" y="2710616"/>
            <a:ext cx="5226050" cy="908884"/>
          </a:xfrm>
          <a:prstGeom prst="ellipse">
            <a:avLst/>
          </a:prstGeom>
          <a:solidFill>
            <a:srgbClr val="FFCC66">
              <a:alpha val="43922"/>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アレンジャー業務はシンジケートローン以外で必要でない。</a:t>
            </a:r>
            <a:endParaRPr lang="en-US" altLang="ja-JP" dirty="0"/>
          </a:p>
        </p:txBody>
      </p:sp>
      <p:sp>
        <p:nvSpPr>
          <p:cNvPr id="9" name="楕円 8">
            <a:extLst>
              <a:ext uri="{FF2B5EF4-FFF2-40B4-BE49-F238E27FC236}">
                <a16:creationId xmlns:a16="http://schemas.microsoft.com/office/drawing/2014/main" id="{556589ED-10E6-448A-B2BB-A559B3BF3A5F}"/>
              </a:ext>
            </a:extLst>
          </p:cNvPr>
          <p:cNvSpPr/>
          <p:nvPr/>
        </p:nvSpPr>
        <p:spPr>
          <a:xfrm>
            <a:off x="6235699" y="3819618"/>
            <a:ext cx="5776177" cy="2381156"/>
          </a:xfrm>
          <a:prstGeom prst="ellipse">
            <a:avLst/>
          </a:prstGeom>
          <a:solidFill>
            <a:srgbClr val="FFCC66">
              <a:alpha val="43922"/>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エージェント業務のうち</a:t>
            </a:r>
          </a:p>
          <a:p>
            <a:pPr algn="ctr"/>
            <a:r>
              <a:rPr kumimoji="1" lang="ja-JP" altLang="en-US" dirty="0"/>
              <a:t>資金決済業務の一部を銀行にゆだねて、口座を管理していただく</a:t>
            </a:r>
            <a:endParaRPr kumimoji="1" lang="en-US" altLang="ja-JP" dirty="0"/>
          </a:p>
          <a:p>
            <a:pPr algn="ctr"/>
            <a:r>
              <a:rPr lang="ja-JP" altLang="en-US" dirty="0"/>
              <a:t>提案はよく出てきます。</a:t>
            </a:r>
            <a:endParaRPr lang="en-US" altLang="ja-JP" dirty="0"/>
          </a:p>
          <a:p>
            <a:pPr algn="ctr"/>
            <a:r>
              <a:rPr kumimoji="1" lang="ja-JP" altLang="en-US" dirty="0"/>
              <a:t>返済期間を通じ</a:t>
            </a:r>
            <a:endParaRPr kumimoji="1" lang="en-US" altLang="ja-JP" dirty="0"/>
          </a:p>
          <a:p>
            <a:pPr algn="ctr"/>
            <a:r>
              <a:rPr lang="en-US" altLang="ja-JP" dirty="0"/>
              <a:t>SPC</a:t>
            </a:r>
            <a:r>
              <a:rPr lang="ja-JP" altLang="en-US" dirty="0"/>
              <a:t>の銀行口座を管理してもらいます。</a:t>
            </a:r>
            <a:endParaRPr lang="en-US" altLang="ja-JP" dirty="0"/>
          </a:p>
          <a:p>
            <a:pPr algn="ctr"/>
            <a:r>
              <a:rPr lang="ja-JP" altLang="en-US" dirty="0"/>
              <a:t>年間数十万のオーダーです。</a:t>
            </a:r>
            <a:endParaRPr kumimoji="1" lang="en-US" altLang="ja-JP" dirty="0"/>
          </a:p>
          <a:p>
            <a:pPr algn="ctr"/>
            <a:endParaRPr kumimoji="1" lang="ja-JP" altLang="en-US" dirty="0"/>
          </a:p>
        </p:txBody>
      </p:sp>
    </p:spTree>
    <p:extLst>
      <p:ext uri="{BB962C8B-B14F-4D97-AF65-F5344CB8AC3E}">
        <p14:creationId xmlns:p14="http://schemas.microsoft.com/office/powerpoint/2010/main" val="3296559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1815BF-0FA9-46E0-BB8A-3A63AF736B48}"/>
              </a:ext>
            </a:extLst>
          </p:cNvPr>
          <p:cNvSpPr>
            <a:spLocks noGrp="1"/>
          </p:cNvSpPr>
          <p:nvPr>
            <p:ph type="title"/>
          </p:nvPr>
        </p:nvSpPr>
        <p:spPr>
          <a:xfrm>
            <a:off x="838200" y="365125"/>
            <a:ext cx="10515600" cy="587375"/>
          </a:xfrm>
        </p:spPr>
        <p:txBody>
          <a:bodyPr>
            <a:normAutofit fontScale="90000"/>
          </a:bodyPr>
          <a:lstStyle/>
          <a:p>
            <a:r>
              <a:rPr kumimoji="1" lang="ja-JP" altLang="en-US" dirty="0"/>
              <a:t>リーガルチェック費用（数百万～</a:t>
            </a:r>
            <a:r>
              <a:rPr kumimoji="1" lang="en-US" altLang="ja-JP" dirty="0"/>
              <a:t>2000</a:t>
            </a:r>
            <a:r>
              <a:rPr kumimoji="1" lang="ja-JP" altLang="en-US" dirty="0"/>
              <a:t>万）</a:t>
            </a:r>
          </a:p>
        </p:txBody>
      </p:sp>
      <p:sp>
        <p:nvSpPr>
          <p:cNvPr id="3" name="コンテンツ プレースホルダー 2">
            <a:extLst>
              <a:ext uri="{FF2B5EF4-FFF2-40B4-BE49-F238E27FC236}">
                <a16:creationId xmlns:a16="http://schemas.microsoft.com/office/drawing/2014/main" id="{A3C7D6AA-3324-4EA5-B83E-3F3B8E0F792C}"/>
              </a:ext>
            </a:extLst>
          </p:cNvPr>
          <p:cNvSpPr>
            <a:spLocks noGrp="1"/>
          </p:cNvSpPr>
          <p:nvPr>
            <p:ph idx="1"/>
          </p:nvPr>
        </p:nvSpPr>
        <p:spPr>
          <a:xfrm>
            <a:off x="838200" y="1168400"/>
            <a:ext cx="10515600" cy="5187950"/>
          </a:xfrm>
        </p:spPr>
        <p:txBody>
          <a:bodyPr/>
          <a:lstStyle/>
          <a:p>
            <a:r>
              <a:rPr kumimoji="1" lang="ja-JP" altLang="en-US" dirty="0"/>
              <a:t>融資契約書に関し、弁護士によるリーガルチェック費用を要求されることがある。</a:t>
            </a:r>
            <a:endParaRPr kumimoji="1" lang="en-US" altLang="ja-JP" dirty="0"/>
          </a:p>
          <a:p>
            <a:pPr lvl="1"/>
            <a:r>
              <a:rPr lang="ja-JP" altLang="en-US" dirty="0"/>
              <a:t>銀行側の弁護士の費用を、仮受人に要求してくるものです。</a:t>
            </a:r>
            <a:endParaRPr kumimoji="1" lang="en-US" altLang="ja-JP" dirty="0"/>
          </a:p>
          <a:p>
            <a:r>
              <a:rPr lang="ja-JP" altLang="en-US" dirty="0"/>
              <a:t>同様の</a:t>
            </a:r>
            <a:r>
              <a:rPr lang="en-US" altLang="ja-JP" dirty="0"/>
              <a:t>PFI</a:t>
            </a:r>
            <a:r>
              <a:rPr lang="ja-JP" altLang="en-US" dirty="0"/>
              <a:t>融資の経験があれば、すでにリーガルチェックを受けた契約書のひながたをもっているはずで、不要もしくはチェックするにしてもそれほど費用のかかるものでないと思われます。したがって、銀行を選択する際の基準にします。</a:t>
            </a:r>
            <a:endParaRPr lang="en-US" altLang="ja-JP" dirty="0"/>
          </a:p>
          <a:p>
            <a:pPr lvl="1"/>
            <a:r>
              <a:rPr lang="ja-JP" altLang="en-US" dirty="0"/>
              <a:t>住宅や給食のように、前例の多いものは、新たなチェックは不要と思われます。</a:t>
            </a:r>
            <a:endParaRPr lang="en-US" altLang="ja-JP" dirty="0"/>
          </a:p>
          <a:p>
            <a:r>
              <a:rPr kumimoji="1" lang="ja-JP" altLang="en-US" dirty="0"/>
              <a:t>選定する弁護士の技量によっても金額が変ります。弁護士費用は時間課金なので、不慣れな弁護士は時間がかかるからです。したがって、弁護士の選定も銀行側と交渉しましょう。</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378D91C5-957E-4858-8917-E684AC228ADC}"/>
              </a:ext>
            </a:extLst>
          </p:cNvPr>
          <p:cNvSpPr>
            <a:spLocks noGrp="1"/>
          </p:cNvSpPr>
          <p:nvPr>
            <p:ph type="sldNum" sz="quarter" idx="12"/>
          </p:nvPr>
        </p:nvSpPr>
        <p:spPr/>
        <p:txBody>
          <a:bodyPr/>
          <a:lstStyle/>
          <a:p>
            <a:fld id="{8CBE0B6B-AA1C-4A08-8C69-36F95E8FD104}" type="slidenum">
              <a:rPr kumimoji="1" lang="ja-JP" altLang="en-US" smtClean="0"/>
              <a:t>14</a:t>
            </a:fld>
            <a:endParaRPr kumimoji="1" lang="ja-JP" altLang="en-US"/>
          </a:p>
        </p:txBody>
      </p:sp>
    </p:spTree>
    <p:extLst>
      <p:ext uri="{BB962C8B-B14F-4D97-AF65-F5344CB8AC3E}">
        <p14:creationId xmlns:p14="http://schemas.microsoft.com/office/powerpoint/2010/main" val="2278014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502920" y="457601"/>
            <a:ext cx="6438880" cy="362187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838200" y="1575782"/>
            <a:ext cx="10515600" cy="3467978"/>
          </a:xfrm>
        </p:spPr>
        <p:txBody>
          <a:bodyPr>
            <a:normAutofit/>
          </a:bodyPr>
          <a:lstStyle/>
          <a:p>
            <a:r>
              <a:rPr lang="ja-JP" altLang="en-US" sz="4000" dirty="0">
                <a:solidFill>
                  <a:srgbClr val="000000"/>
                </a:solidFill>
              </a:rPr>
              <a:t>⑤　銀行交渉と</a:t>
            </a:r>
            <a:br>
              <a:rPr lang="en-US" altLang="ja-JP" sz="4000" dirty="0">
                <a:solidFill>
                  <a:srgbClr val="000000"/>
                </a:solidFill>
              </a:rPr>
            </a:br>
            <a:r>
              <a:rPr lang="ja-JP" altLang="en-US" sz="4000" dirty="0">
                <a:solidFill>
                  <a:srgbClr val="000000"/>
                </a:solidFill>
              </a:rPr>
              <a:t>　　　　　融資確約・条件規定書について</a:t>
            </a:r>
            <a:br>
              <a:rPr lang="en-US" altLang="ja-JP" sz="4000" dirty="0">
                <a:solidFill>
                  <a:srgbClr val="000000"/>
                </a:solidFill>
              </a:rPr>
            </a:br>
            <a:r>
              <a:rPr lang="en-US" altLang="ja-JP" sz="4000" dirty="0">
                <a:solidFill>
                  <a:srgbClr val="000000"/>
                </a:solidFill>
              </a:rPr>
              <a:t>	</a:t>
            </a:r>
            <a:endParaRPr lang="ja-JP" altLang="en-US" sz="4000" dirty="0">
              <a:latin typeface="BIZ UDPゴシック" panose="020B0400000000000000" pitchFamily="50" charset="-128"/>
              <a:ea typeface="BIZ UDPゴシック" panose="020B0400000000000000" pitchFamily="50" charset="-128"/>
            </a:endParaRP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15</a:t>
            </a:fld>
            <a:endParaRPr kumimoji="1" lang="ja-JP" altLang="en-US"/>
          </a:p>
        </p:txBody>
      </p:sp>
    </p:spTree>
    <p:extLst>
      <p:ext uri="{BB962C8B-B14F-4D97-AF65-F5344CB8AC3E}">
        <p14:creationId xmlns:p14="http://schemas.microsoft.com/office/powerpoint/2010/main" val="4011941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6A5C93AE-A4E8-4142-A60D-F009BB73A59E}"/>
              </a:ext>
            </a:extLst>
          </p:cNvPr>
          <p:cNvSpPr>
            <a:spLocks noGrp="1"/>
          </p:cNvSpPr>
          <p:nvPr>
            <p:ph type="title"/>
          </p:nvPr>
        </p:nvSpPr>
        <p:spPr>
          <a:xfrm>
            <a:off x="838200" y="365125"/>
            <a:ext cx="10515600" cy="682625"/>
          </a:xfrm>
        </p:spPr>
        <p:txBody>
          <a:bodyPr>
            <a:normAutofit fontScale="90000"/>
          </a:bodyPr>
          <a:lstStyle/>
          <a:p>
            <a:r>
              <a:rPr lang="ja-JP" altLang="en-US" dirty="0"/>
              <a:t>銀行交渉について</a:t>
            </a:r>
          </a:p>
        </p:txBody>
      </p:sp>
      <p:sp>
        <p:nvSpPr>
          <p:cNvPr id="4" name="スライド番号プレースホルダー 3">
            <a:extLst>
              <a:ext uri="{FF2B5EF4-FFF2-40B4-BE49-F238E27FC236}">
                <a16:creationId xmlns:a16="http://schemas.microsoft.com/office/drawing/2014/main" id="{F20D6F7A-D8AE-4BB7-9D43-B546819D0054}"/>
              </a:ext>
            </a:extLst>
          </p:cNvPr>
          <p:cNvSpPr>
            <a:spLocks noGrp="1"/>
          </p:cNvSpPr>
          <p:nvPr>
            <p:ph type="sldNum" sz="quarter" idx="12"/>
          </p:nvPr>
        </p:nvSpPr>
        <p:spPr/>
        <p:txBody>
          <a:bodyPr/>
          <a:lstStyle/>
          <a:p>
            <a:fld id="{8CBE0B6B-AA1C-4A08-8C69-36F95E8FD104}" type="slidenum">
              <a:rPr kumimoji="1" lang="ja-JP" altLang="en-US" smtClean="0"/>
              <a:t>16</a:t>
            </a:fld>
            <a:endParaRPr kumimoji="1" lang="ja-JP" altLang="en-US"/>
          </a:p>
        </p:txBody>
      </p:sp>
      <p:sp>
        <p:nvSpPr>
          <p:cNvPr id="6" name="正方形/長方形 5">
            <a:extLst>
              <a:ext uri="{FF2B5EF4-FFF2-40B4-BE49-F238E27FC236}">
                <a16:creationId xmlns:a16="http://schemas.microsoft.com/office/drawing/2014/main" id="{8FC9FE99-7009-4834-9AE6-AAEE8EC28685}"/>
              </a:ext>
            </a:extLst>
          </p:cNvPr>
          <p:cNvSpPr/>
          <p:nvPr/>
        </p:nvSpPr>
        <p:spPr>
          <a:xfrm>
            <a:off x="508000" y="1212850"/>
            <a:ext cx="2597150" cy="5651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銀行交渉に入るとき</a:t>
            </a:r>
            <a:endParaRPr kumimoji="1" lang="en-US" altLang="ja-JP" dirty="0"/>
          </a:p>
          <a:p>
            <a:pPr algn="ctr"/>
            <a:r>
              <a:rPr lang="ja-JP" altLang="en-US" dirty="0"/>
              <a:t>初対面時用意するもの</a:t>
            </a:r>
            <a:endParaRPr kumimoji="1" lang="ja-JP" altLang="en-US" dirty="0"/>
          </a:p>
        </p:txBody>
      </p:sp>
      <p:sp>
        <p:nvSpPr>
          <p:cNvPr id="7" name="正方形/長方形 6">
            <a:extLst>
              <a:ext uri="{FF2B5EF4-FFF2-40B4-BE49-F238E27FC236}">
                <a16:creationId xmlns:a16="http://schemas.microsoft.com/office/drawing/2014/main" id="{0F9E4493-FBB1-45B2-9964-778DD32043FC}"/>
              </a:ext>
            </a:extLst>
          </p:cNvPr>
          <p:cNvSpPr/>
          <p:nvPr/>
        </p:nvSpPr>
        <p:spPr>
          <a:xfrm>
            <a:off x="527050" y="2095500"/>
            <a:ext cx="2578100" cy="4546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募集要項のコピー</a:t>
            </a:r>
            <a:endParaRPr kumimoji="1" lang="en-US" altLang="ja-JP" dirty="0"/>
          </a:p>
          <a:p>
            <a:pPr algn="ctr"/>
            <a:r>
              <a:rPr lang="ja-JP" altLang="en-US" dirty="0"/>
              <a:t>もしくは</a:t>
            </a:r>
            <a:endParaRPr lang="en-US" altLang="ja-JP" dirty="0"/>
          </a:p>
          <a:p>
            <a:pPr algn="ctr"/>
            <a:r>
              <a:rPr kumimoji="1" lang="ja-JP" altLang="en-US" dirty="0"/>
              <a:t>ダウンロードリンク</a:t>
            </a:r>
            <a:endParaRPr kumimoji="1" lang="en-US" altLang="ja-JP" dirty="0"/>
          </a:p>
          <a:p>
            <a:pPr algn="ctr"/>
            <a:endParaRPr lang="en-US" altLang="ja-JP" dirty="0"/>
          </a:p>
          <a:p>
            <a:pPr algn="ctr"/>
            <a:r>
              <a:rPr kumimoji="1" lang="ja-JP" altLang="en-US" dirty="0"/>
              <a:t>おおよその</a:t>
            </a:r>
            <a:endParaRPr kumimoji="1" lang="en-US" altLang="ja-JP" dirty="0"/>
          </a:p>
          <a:p>
            <a:pPr algn="ctr"/>
            <a:r>
              <a:rPr lang="ja-JP" altLang="en-US" dirty="0"/>
              <a:t>施設整備費予想</a:t>
            </a:r>
            <a:endParaRPr lang="en-US" altLang="ja-JP" dirty="0"/>
          </a:p>
          <a:p>
            <a:pPr algn="ctr"/>
            <a:r>
              <a:rPr kumimoji="1" lang="ja-JP" altLang="en-US" dirty="0"/>
              <a:t>融資必要金額</a:t>
            </a:r>
            <a:endParaRPr kumimoji="1" lang="en-US" altLang="ja-JP" dirty="0"/>
          </a:p>
          <a:p>
            <a:pPr algn="ctr"/>
            <a:r>
              <a:rPr lang="ja-JP" altLang="en-US" dirty="0"/>
              <a:t>事業期間</a:t>
            </a:r>
            <a:endParaRPr lang="en-US" altLang="ja-JP" dirty="0"/>
          </a:p>
          <a:p>
            <a:pPr algn="ctr"/>
            <a:r>
              <a:rPr kumimoji="1" lang="ja-JP" altLang="en-US" dirty="0"/>
              <a:t>返済条件</a:t>
            </a:r>
            <a:endParaRPr kumimoji="1" lang="en-US" altLang="ja-JP" dirty="0"/>
          </a:p>
          <a:p>
            <a:pPr algn="ctr"/>
            <a:r>
              <a:rPr lang="ja-JP" altLang="en-US" dirty="0"/>
              <a:t>など</a:t>
            </a:r>
            <a:endParaRPr lang="en-US" altLang="ja-JP" dirty="0"/>
          </a:p>
          <a:p>
            <a:pPr algn="ctr"/>
            <a:r>
              <a:rPr kumimoji="1" lang="ja-JP" altLang="en-US" dirty="0"/>
              <a:t>募集要項でわかる範囲</a:t>
            </a:r>
            <a:endParaRPr kumimoji="1" lang="en-US" altLang="ja-JP" dirty="0"/>
          </a:p>
          <a:p>
            <a:pPr algn="ctr"/>
            <a:r>
              <a:rPr lang="ja-JP" altLang="en-US" dirty="0"/>
              <a:t>の</a:t>
            </a:r>
            <a:endParaRPr lang="en-US" altLang="ja-JP" dirty="0"/>
          </a:p>
          <a:p>
            <a:pPr algn="ctr"/>
            <a:r>
              <a:rPr kumimoji="1" lang="ja-JP" altLang="en-US" dirty="0"/>
              <a:t>融資関連情報まとめ</a:t>
            </a:r>
            <a:endParaRPr kumimoji="1" lang="en-US" altLang="ja-JP" dirty="0"/>
          </a:p>
          <a:p>
            <a:pPr algn="ctr"/>
            <a:endParaRPr lang="en-US" altLang="ja-JP" dirty="0"/>
          </a:p>
          <a:p>
            <a:pPr algn="ctr"/>
            <a:r>
              <a:rPr kumimoji="1" lang="ja-JP" altLang="en-US" dirty="0"/>
              <a:t>銀行に提示要求する</a:t>
            </a:r>
            <a:endParaRPr kumimoji="1" lang="en-US" altLang="ja-JP" dirty="0"/>
          </a:p>
          <a:p>
            <a:pPr algn="ctr"/>
            <a:r>
              <a:rPr lang="ja-JP" altLang="en-US" dirty="0"/>
              <a:t>内容</a:t>
            </a:r>
            <a:endParaRPr kumimoji="1" lang="ja-JP" altLang="en-US" dirty="0"/>
          </a:p>
        </p:txBody>
      </p:sp>
      <p:sp>
        <p:nvSpPr>
          <p:cNvPr id="8" name="四角形: 角を丸くする 7">
            <a:extLst>
              <a:ext uri="{FF2B5EF4-FFF2-40B4-BE49-F238E27FC236}">
                <a16:creationId xmlns:a16="http://schemas.microsoft.com/office/drawing/2014/main" id="{11DF4F9F-53DF-4DDB-A9A2-DE51CC366E52}"/>
              </a:ext>
            </a:extLst>
          </p:cNvPr>
          <p:cNvSpPr/>
          <p:nvPr/>
        </p:nvSpPr>
        <p:spPr>
          <a:xfrm>
            <a:off x="7835900" y="1212850"/>
            <a:ext cx="3663950" cy="542925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dirty="0"/>
              <a:t>銀行から出してほしい書類</a:t>
            </a:r>
            <a:endParaRPr kumimoji="1" lang="en-US" altLang="ja-JP" dirty="0"/>
          </a:p>
          <a:p>
            <a:endParaRPr lang="en-US" altLang="ja-JP" dirty="0"/>
          </a:p>
          <a:p>
            <a:r>
              <a:rPr lang="ja-JP" altLang="en-US" dirty="0"/>
              <a:t>　優先融資に関する</a:t>
            </a:r>
            <a:endParaRPr kumimoji="1" lang="en-US" altLang="ja-JP" dirty="0"/>
          </a:p>
          <a:p>
            <a:r>
              <a:rPr lang="ja-JP" altLang="en-US" dirty="0"/>
              <a:t>　　融資確約書</a:t>
            </a:r>
            <a:endParaRPr lang="en-US" altLang="ja-JP" dirty="0"/>
          </a:p>
          <a:p>
            <a:r>
              <a:rPr lang="ja-JP" altLang="en-US" dirty="0"/>
              <a:t>　　</a:t>
            </a:r>
            <a:r>
              <a:rPr kumimoji="1" lang="ja-JP" altLang="en-US" dirty="0"/>
              <a:t>タームシート</a:t>
            </a:r>
            <a:endParaRPr kumimoji="1" lang="en-US" altLang="ja-JP" dirty="0"/>
          </a:p>
          <a:p>
            <a:endParaRPr lang="en-US" altLang="ja-JP" dirty="0"/>
          </a:p>
          <a:p>
            <a:r>
              <a:rPr kumimoji="1" lang="ja-JP" altLang="en-US" dirty="0"/>
              <a:t>　建中融資・</a:t>
            </a:r>
            <a:r>
              <a:rPr lang="ja-JP" altLang="en-US" dirty="0"/>
              <a:t>短期借入融資</a:t>
            </a:r>
            <a:endParaRPr lang="en-US" altLang="ja-JP" dirty="0"/>
          </a:p>
          <a:p>
            <a:r>
              <a:rPr kumimoji="1" lang="ja-JP" altLang="en-US" dirty="0"/>
              <a:t>　消費税支払い融資</a:t>
            </a:r>
            <a:endParaRPr kumimoji="1" lang="en-US" altLang="ja-JP" dirty="0"/>
          </a:p>
          <a:p>
            <a:r>
              <a:rPr lang="ja-JP" altLang="en-US" dirty="0"/>
              <a:t>　など</a:t>
            </a:r>
            <a:r>
              <a:rPr kumimoji="1" lang="ja-JP" altLang="en-US" dirty="0"/>
              <a:t>必要なその他融資</a:t>
            </a:r>
            <a:endParaRPr kumimoji="1" lang="en-US" altLang="ja-JP" dirty="0"/>
          </a:p>
          <a:p>
            <a:r>
              <a:rPr lang="ja-JP" altLang="en-US" dirty="0"/>
              <a:t>　　融資条件</a:t>
            </a:r>
            <a:endParaRPr lang="en-US" altLang="ja-JP" dirty="0"/>
          </a:p>
          <a:p>
            <a:endParaRPr lang="en-US" altLang="ja-JP" dirty="0"/>
          </a:p>
          <a:p>
            <a:r>
              <a:rPr lang="ja-JP" altLang="en-US" dirty="0"/>
              <a:t>アップフロントフィー・アレンジメントフィー</a:t>
            </a:r>
            <a:endParaRPr kumimoji="1" lang="en-US" altLang="ja-JP" dirty="0"/>
          </a:p>
          <a:p>
            <a:r>
              <a:rPr kumimoji="1" lang="ja-JP" altLang="en-US" dirty="0"/>
              <a:t>　　金額と支払い時期</a:t>
            </a:r>
            <a:endParaRPr kumimoji="1" lang="en-US" altLang="ja-JP" dirty="0"/>
          </a:p>
          <a:p>
            <a:r>
              <a:rPr kumimoji="1" lang="ja-JP" altLang="en-US" dirty="0"/>
              <a:t>エージェントフィー</a:t>
            </a:r>
            <a:endParaRPr kumimoji="1" lang="en-US" altLang="ja-JP" dirty="0"/>
          </a:p>
          <a:p>
            <a:r>
              <a:rPr lang="ja-JP" altLang="en-US" dirty="0"/>
              <a:t>　　提供してくれるサービス</a:t>
            </a:r>
            <a:endParaRPr lang="en-US" altLang="ja-JP" dirty="0"/>
          </a:p>
          <a:p>
            <a:r>
              <a:rPr kumimoji="1" lang="ja-JP" altLang="en-US" dirty="0"/>
              <a:t>　　費用</a:t>
            </a:r>
          </a:p>
        </p:txBody>
      </p:sp>
      <p:sp>
        <p:nvSpPr>
          <p:cNvPr id="9" name="四角形: 角を丸くする 8">
            <a:extLst>
              <a:ext uri="{FF2B5EF4-FFF2-40B4-BE49-F238E27FC236}">
                <a16:creationId xmlns:a16="http://schemas.microsoft.com/office/drawing/2014/main" id="{5E28B54D-1292-4441-9F8C-275D8CEC2B13}"/>
              </a:ext>
            </a:extLst>
          </p:cNvPr>
          <p:cNvSpPr/>
          <p:nvPr/>
        </p:nvSpPr>
        <p:spPr>
          <a:xfrm>
            <a:off x="3282950" y="1292225"/>
            <a:ext cx="3352800" cy="54292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dirty="0"/>
              <a:t>こちらから提示するもの</a:t>
            </a:r>
            <a:endParaRPr kumimoji="1" lang="en-US" altLang="ja-JP" dirty="0"/>
          </a:p>
          <a:p>
            <a:endParaRPr kumimoji="1" lang="en-US" altLang="ja-JP" dirty="0"/>
          </a:p>
          <a:p>
            <a:r>
              <a:rPr kumimoji="1" lang="ja-JP" altLang="en-US" dirty="0"/>
              <a:t>優先融資関連</a:t>
            </a:r>
            <a:endParaRPr kumimoji="1" lang="en-US" altLang="ja-JP" dirty="0"/>
          </a:p>
          <a:p>
            <a:r>
              <a:rPr lang="ja-JP" altLang="en-US" dirty="0"/>
              <a:t>　　融資金額上限額</a:t>
            </a:r>
            <a:endParaRPr lang="en-US" altLang="ja-JP" dirty="0"/>
          </a:p>
          <a:p>
            <a:endParaRPr kumimoji="1" lang="en-US" altLang="ja-JP" dirty="0"/>
          </a:p>
          <a:p>
            <a:r>
              <a:rPr lang="ja-JP" altLang="en-US" dirty="0"/>
              <a:t>建中融資・短期融資</a:t>
            </a:r>
            <a:endParaRPr lang="en-US" altLang="ja-JP" dirty="0"/>
          </a:p>
          <a:p>
            <a:r>
              <a:rPr lang="ja-JP" altLang="en-US" dirty="0"/>
              <a:t>消費税支払い融資など</a:t>
            </a:r>
            <a:endParaRPr lang="en-US" altLang="ja-JP" dirty="0"/>
          </a:p>
          <a:p>
            <a:r>
              <a:rPr lang="ja-JP" altLang="en-US" dirty="0"/>
              <a:t>その他融資</a:t>
            </a:r>
            <a:endParaRPr lang="en-US" altLang="ja-JP" dirty="0"/>
          </a:p>
          <a:p>
            <a:r>
              <a:rPr kumimoji="1" lang="ja-JP" altLang="en-US" dirty="0"/>
              <a:t>　　融資時期と融資期間</a:t>
            </a:r>
            <a:endParaRPr kumimoji="1" lang="en-US" altLang="ja-JP" dirty="0"/>
          </a:p>
          <a:p>
            <a:r>
              <a:rPr kumimoji="1" lang="ja-JP" altLang="en-US" dirty="0"/>
              <a:t>　　借入人設定</a:t>
            </a:r>
            <a:endParaRPr kumimoji="1" lang="en-US" altLang="ja-JP" dirty="0"/>
          </a:p>
          <a:p>
            <a:r>
              <a:rPr lang="ja-JP" altLang="en-US" dirty="0"/>
              <a:t>　　　</a:t>
            </a:r>
            <a:r>
              <a:rPr lang="en-US" altLang="ja-JP" dirty="0"/>
              <a:t>SPC</a:t>
            </a:r>
            <a:r>
              <a:rPr lang="ja-JP" altLang="en-US" dirty="0"/>
              <a:t>が借りるか</a:t>
            </a:r>
            <a:endParaRPr lang="en-US" altLang="ja-JP" dirty="0"/>
          </a:p>
          <a:p>
            <a:r>
              <a:rPr kumimoji="1" lang="ja-JP" altLang="en-US" dirty="0"/>
              <a:t>　　　建設会社等構成員が</a:t>
            </a:r>
            <a:endParaRPr kumimoji="1" lang="en-US" altLang="ja-JP" dirty="0"/>
          </a:p>
          <a:p>
            <a:r>
              <a:rPr kumimoji="1" lang="ja-JP" altLang="en-US" dirty="0"/>
              <a:t>　　　借りるか</a:t>
            </a:r>
            <a:endParaRPr kumimoji="1" lang="en-US" altLang="ja-JP" dirty="0"/>
          </a:p>
          <a:p>
            <a:endParaRPr kumimoji="1" lang="en-US" altLang="ja-JP" dirty="0"/>
          </a:p>
          <a:p>
            <a:r>
              <a:rPr lang="ja-JP" altLang="en-US" dirty="0"/>
              <a:t>銀行に要求すること</a:t>
            </a:r>
            <a:endParaRPr lang="en-US" altLang="ja-JP" dirty="0"/>
          </a:p>
          <a:p>
            <a:r>
              <a:rPr kumimoji="1" lang="ja-JP" altLang="en-US" dirty="0"/>
              <a:t>　アップフロントフィーな</a:t>
            </a:r>
            <a:endParaRPr kumimoji="1" lang="en-US" altLang="ja-JP" dirty="0"/>
          </a:p>
          <a:p>
            <a:r>
              <a:rPr lang="ja-JP" altLang="en-US" dirty="0"/>
              <a:t>　</a:t>
            </a:r>
            <a:r>
              <a:rPr kumimoji="1" lang="ja-JP" altLang="en-US" dirty="0"/>
              <a:t>どの金額提示</a:t>
            </a:r>
            <a:endParaRPr kumimoji="1" lang="en-US" altLang="ja-JP" dirty="0"/>
          </a:p>
          <a:p>
            <a:r>
              <a:rPr lang="ja-JP" altLang="en-US" dirty="0"/>
              <a:t>　融資確約・タームシート　　</a:t>
            </a:r>
            <a:endParaRPr lang="en-US" altLang="ja-JP" dirty="0"/>
          </a:p>
          <a:p>
            <a:r>
              <a:rPr lang="ja-JP" altLang="en-US" dirty="0"/>
              <a:t>　の</a:t>
            </a:r>
            <a:r>
              <a:rPr kumimoji="1" lang="ja-JP" altLang="en-US" dirty="0"/>
              <a:t>発出の稟議期間の提示</a:t>
            </a:r>
          </a:p>
        </p:txBody>
      </p:sp>
      <p:sp>
        <p:nvSpPr>
          <p:cNvPr id="10" name="矢印: 右 9">
            <a:extLst>
              <a:ext uri="{FF2B5EF4-FFF2-40B4-BE49-F238E27FC236}">
                <a16:creationId xmlns:a16="http://schemas.microsoft.com/office/drawing/2014/main" id="{F4DE23F1-3C34-4E41-A831-CCBF5F940110}"/>
              </a:ext>
            </a:extLst>
          </p:cNvPr>
          <p:cNvSpPr/>
          <p:nvPr/>
        </p:nvSpPr>
        <p:spPr>
          <a:xfrm>
            <a:off x="6750050" y="3521075"/>
            <a:ext cx="1073150" cy="812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C964A6DA-ED90-4D40-B384-74570D3565A0}"/>
              </a:ext>
            </a:extLst>
          </p:cNvPr>
          <p:cNvSpPr/>
          <p:nvPr/>
        </p:nvSpPr>
        <p:spPr>
          <a:xfrm rot="10800000">
            <a:off x="6699250" y="4162425"/>
            <a:ext cx="1073150" cy="812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ローチャート: 記憶データ 11">
            <a:hlinkClick r:id="rId2" action="ppaction://hlinkfile"/>
            <a:extLst>
              <a:ext uri="{FF2B5EF4-FFF2-40B4-BE49-F238E27FC236}">
                <a16:creationId xmlns:a16="http://schemas.microsoft.com/office/drawing/2014/main" id="{79DAFD92-9C01-4DC1-9F69-889A0E9C1F22}"/>
              </a:ext>
            </a:extLst>
          </p:cNvPr>
          <p:cNvSpPr/>
          <p:nvPr/>
        </p:nvSpPr>
        <p:spPr>
          <a:xfrm>
            <a:off x="5175250" y="441324"/>
            <a:ext cx="5511800" cy="530225"/>
          </a:xfrm>
          <a:prstGeom prst="flowChartOnlineStorag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融資確約・タームシートひな形</a:t>
            </a:r>
          </a:p>
        </p:txBody>
      </p:sp>
    </p:spTree>
    <p:extLst>
      <p:ext uri="{BB962C8B-B14F-4D97-AF65-F5344CB8AC3E}">
        <p14:creationId xmlns:p14="http://schemas.microsoft.com/office/powerpoint/2010/main" val="676422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922020" y="44851"/>
            <a:ext cx="6438880" cy="362187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2406650" y="1575782"/>
            <a:ext cx="8947150" cy="3467978"/>
          </a:xfrm>
        </p:spPr>
        <p:txBody>
          <a:bodyPr>
            <a:normAutofit/>
          </a:bodyPr>
          <a:lstStyle/>
          <a:p>
            <a:r>
              <a:rPr lang="ja-JP" altLang="en-US" sz="4000" dirty="0">
                <a:solidFill>
                  <a:srgbClr val="000000"/>
                </a:solidFill>
              </a:rPr>
              <a:t>⑥銀行の選択</a:t>
            </a:r>
            <a:endParaRPr lang="ja-JP" altLang="en-US" sz="4000" dirty="0">
              <a:latin typeface="BIZ UDPゴシック" panose="020B0400000000000000" pitchFamily="50" charset="-128"/>
              <a:ea typeface="BIZ UDPゴシック" panose="020B0400000000000000" pitchFamily="50" charset="-128"/>
            </a:endParaRP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17</a:t>
            </a:fld>
            <a:endParaRPr kumimoji="1" lang="ja-JP" altLang="en-US"/>
          </a:p>
        </p:txBody>
      </p:sp>
    </p:spTree>
    <p:extLst>
      <p:ext uri="{BB962C8B-B14F-4D97-AF65-F5344CB8AC3E}">
        <p14:creationId xmlns:p14="http://schemas.microsoft.com/office/powerpoint/2010/main" val="1258031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 name="タイトル 4">
            <a:extLst>
              <a:ext uri="{FF2B5EF4-FFF2-40B4-BE49-F238E27FC236}">
                <a16:creationId xmlns:a16="http://schemas.microsoft.com/office/drawing/2014/main" id="{67FE7C33-3C15-4665-83CA-FC48A859F37F}"/>
              </a:ext>
            </a:extLst>
          </p:cNvPr>
          <p:cNvSpPr>
            <a:spLocks noGrp="1"/>
          </p:cNvSpPr>
          <p:nvPr>
            <p:ph type="title"/>
          </p:nvPr>
        </p:nvSpPr>
        <p:spPr>
          <a:xfrm>
            <a:off x="569775" y="432057"/>
            <a:ext cx="4414975" cy="831594"/>
          </a:xfrm>
        </p:spPr>
        <p:txBody>
          <a:bodyPr vert="horz" lIns="91440" tIns="45720" rIns="91440" bIns="45720" rtlCol="0" anchor="b">
            <a:normAutofit/>
          </a:bodyPr>
          <a:lstStyle/>
          <a:p>
            <a:pPr algn="ctr"/>
            <a:r>
              <a:rPr lang="ja-JP" altLang="en-US" sz="5200" kern="1200" dirty="0">
                <a:solidFill>
                  <a:schemeClr val="tx2"/>
                </a:solidFill>
                <a:latin typeface="+mj-lt"/>
                <a:ea typeface="+mj-ea"/>
                <a:cs typeface="+mj-cs"/>
              </a:rPr>
              <a:t>銀行の選択</a:t>
            </a:r>
          </a:p>
        </p:txBody>
      </p:sp>
      <p:grpSp>
        <p:nvGrpSpPr>
          <p:cNvPr id="14" name="Group 13">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5" name="Freeform: Shape 14">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21" name="Freeform: Shape 20">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スライド番号プレースホルダー 3">
            <a:extLst>
              <a:ext uri="{FF2B5EF4-FFF2-40B4-BE49-F238E27FC236}">
                <a16:creationId xmlns:a16="http://schemas.microsoft.com/office/drawing/2014/main" id="{4AECA25C-901A-4CB7-BEEC-3944B150C99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CBE0B6B-AA1C-4A08-8C69-36F95E8FD104}" type="slidenum">
              <a:rPr kumimoji="1" lang="en-US" altLang="ja-JP" smtClean="0"/>
              <a:pPr>
                <a:spcAft>
                  <a:spcPts val="600"/>
                </a:spcAft>
              </a:pPr>
              <a:t>18</a:t>
            </a:fld>
            <a:endParaRPr kumimoji="1" lang="en-US" altLang="ja-JP"/>
          </a:p>
        </p:txBody>
      </p:sp>
      <p:sp>
        <p:nvSpPr>
          <p:cNvPr id="6" name="四角形: 角を丸くする 5">
            <a:extLst>
              <a:ext uri="{FF2B5EF4-FFF2-40B4-BE49-F238E27FC236}">
                <a16:creationId xmlns:a16="http://schemas.microsoft.com/office/drawing/2014/main" id="{8B98DF78-428C-4874-899B-05D9D3A962F6}"/>
              </a:ext>
            </a:extLst>
          </p:cNvPr>
          <p:cNvSpPr/>
          <p:nvPr/>
        </p:nvSpPr>
        <p:spPr>
          <a:xfrm>
            <a:off x="1143000" y="1337612"/>
            <a:ext cx="6413500" cy="4403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普段から多くの金勇機関とのチャンネルをセットしていく</a:t>
            </a:r>
          </a:p>
        </p:txBody>
      </p:sp>
      <p:sp>
        <p:nvSpPr>
          <p:cNvPr id="19" name="四角形: 角を丸くする 18">
            <a:extLst>
              <a:ext uri="{FF2B5EF4-FFF2-40B4-BE49-F238E27FC236}">
                <a16:creationId xmlns:a16="http://schemas.microsoft.com/office/drawing/2014/main" id="{70E176EF-B8E7-4235-8DEE-7372F5AA8AAD}"/>
              </a:ext>
            </a:extLst>
          </p:cNvPr>
          <p:cNvSpPr/>
          <p:nvPr/>
        </p:nvSpPr>
        <p:spPr>
          <a:xfrm>
            <a:off x="1511300" y="1851961"/>
            <a:ext cx="2603500" cy="4403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コンタクトチャンネル</a:t>
            </a:r>
          </a:p>
        </p:txBody>
      </p:sp>
      <p:sp>
        <p:nvSpPr>
          <p:cNvPr id="25" name="四角形: 角を丸くする 24">
            <a:extLst>
              <a:ext uri="{FF2B5EF4-FFF2-40B4-BE49-F238E27FC236}">
                <a16:creationId xmlns:a16="http://schemas.microsoft.com/office/drawing/2014/main" id="{4A19B6FB-6A88-4881-9316-6FE73C408835}"/>
              </a:ext>
            </a:extLst>
          </p:cNvPr>
          <p:cNvSpPr/>
          <p:nvPr/>
        </p:nvSpPr>
        <p:spPr>
          <a:xfrm>
            <a:off x="4324045" y="1853835"/>
            <a:ext cx="2603500" cy="4403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融資可能エリアの把握</a:t>
            </a:r>
          </a:p>
        </p:txBody>
      </p:sp>
      <p:sp>
        <p:nvSpPr>
          <p:cNvPr id="26" name="四角形: 角を丸くする 25">
            <a:extLst>
              <a:ext uri="{FF2B5EF4-FFF2-40B4-BE49-F238E27FC236}">
                <a16:creationId xmlns:a16="http://schemas.microsoft.com/office/drawing/2014/main" id="{699A4565-534F-4964-9046-8A1F48DD3C5F}"/>
              </a:ext>
            </a:extLst>
          </p:cNvPr>
          <p:cNvSpPr/>
          <p:nvPr/>
        </p:nvSpPr>
        <p:spPr>
          <a:xfrm>
            <a:off x="7136790" y="1851961"/>
            <a:ext cx="2603500" cy="4403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融資条件傾向や実績</a:t>
            </a:r>
          </a:p>
        </p:txBody>
      </p:sp>
      <p:sp>
        <p:nvSpPr>
          <p:cNvPr id="27" name="四角形: 角を丸くする 26">
            <a:extLst>
              <a:ext uri="{FF2B5EF4-FFF2-40B4-BE49-F238E27FC236}">
                <a16:creationId xmlns:a16="http://schemas.microsoft.com/office/drawing/2014/main" id="{1CBE8CF5-FC68-4732-9613-55BC1F6D2974}"/>
              </a:ext>
            </a:extLst>
          </p:cNvPr>
          <p:cNvSpPr/>
          <p:nvPr/>
        </p:nvSpPr>
        <p:spPr>
          <a:xfrm>
            <a:off x="2005990" y="3217757"/>
            <a:ext cx="6413500" cy="4403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案件が出たらコンタクト・条件提示・交渉に入る：複数行</a:t>
            </a:r>
          </a:p>
        </p:txBody>
      </p:sp>
      <p:sp>
        <p:nvSpPr>
          <p:cNvPr id="7" name="正方形/長方形 6">
            <a:extLst>
              <a:ext uri="{FF2B5EF4-FFF2-40B4-BE49-F238E27FC236}">
                <a16:creationId xmlns:a16="http://schemas.microsoft.com/office/drawing/2014/main" id="{D6892F7C-0A88-4B5F-9389-B69A14060687}"/>
              </a:ext>
            </a:extLst>
          </p:cNvPr>
          <p:cNvSpPr/>
          <p:nvPr/>
        </p:nvSpPr>
        <p:spPr>
          <a:xfrm>
            <a:off x="3149600" y="3841750"/>
            <a:ext cx="8204200" cy="20637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dirty="0"/>
              <a:t>銀行比較で決定　（比較項目）</a:t>
            </a:r>
            <a:endParaRPr kumimoji="1" lang="en-US" altLang="ja-JP" dirty="0"/>
          </a:p>
          <a:p>
            <a:endParaRPr kumimoji="1" lang="en-US" altLang="ja-JP" dirty="0"/>
          </a:p>
          <a:p>
            <a:r>
              <a:rPr lang="ja-JP" altLang="en-US" dirty="0"/>
              <a:t>　　＋優先融資条件の素検討：金利・融資期間ヒアリング・固定・変動など</a:t>
            </a:r>
            <a:endParaRPr lang="en-US" altLang="ja-JP" dirty="0"/>
          </a:p>
          <a:p>
            <a:r>
              <a:rPr kumimoji="1" lang="ja-JP" altLang="en-US" dirty="0"/>
              <a:t>　　＋アップフロントフィーやアレンジメントフィー、その他経費比較</a:t>
            </a:r>
            <a:endParaRPr kumimoji="1" lang="en-US" altLang="ja-JP" dirty="0"/>
          </a:p>
          <a:p>
            <a:r>
              <a:rPr lang="ja-JP" altLang="en-US" dirty="0"/>
              <a:t>　　＋建中融資・短期融資・消費税融資など条件比較</a:t>
            </a:r>
            <a:endParaRPr lang="en-US" altLang="ja-JP" dirty="0"/>
          </a:p>
          <a:p>
            <a:r>
              <a:rPr lang="ja-JP" altLang="en-US" dirty="0"/>
              <a:t>　　＋劣後融資枠の設定可否と条件</a:t>
            </a:r>
            <a:endParaRPr lang="en-US" altLang="ja-JP" dirty="0"/>
          </a:p>
          <a:p>
            <a:r>
              <a:rPr lang="ja-JP" altLang="en-US" dirty="0"/>
              <a:t>　　＋エージェントサービスの内容と費用</a:t>
            </a:r>
            <a:endParaRPr lang="en-US" altLang="ja-JP" dirty="0"/>
          </a:p>
        </p:txBody>
      </p:sp>
    </p:spTree>
    <p:extLst>
      <p:ext uri="{BB962C8B-B14F-4D97-AF65-F5344CB8AC3E}">
        <p14:creationId xmlns:p14="http://schemas.microsoft.com/office/powerpoint/2010/main" val="2121040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7F0171-8B61-4832-B91A-F37E054CBA56}"/>
              </a:ext>
            </a:extLst>
          </p:cNvPr>
          <p:cNvSpPr>
            <a:spLocks noGrp="1"/>
          </p:cNvSpPr>
          <p:nvPr>
            <p:ph type="title"/>
          </p:nvPr>
        </p:nvSpPr>
        <p:spPr>
          <a:xfrm>
            <a:off x="915125" y="494995"/>
            <a:ext cx="10361752" cy="526564"/>
          </a:xfrm>
        </p:spPr>
        <p:style>
          <a:lnRef idx="2">
            <a:schemeClr val="accent6"/>
          </a:lnRef>
          <a:fillRef idx="1">
            <a:schemeClr val="lt1"/>
          </a:fillRef>
          <a:effectRef idx="0">
            <a:schemeClr val="accent6"/>
          </a:effectRef>
          <a:fontRef idx="minor">
            <a:schemeClr val="dk1"/>
          </a:fontRef>
        </p:style>
        <p:txBody>
          <a:bodyPr>
            <a:noAutofit/>
          </a:bodyPr>
          <a:lstStyle/>
          <a:p>
            <a:r>
              <a:rPr lang="ja-JP" altLang="en-US" sz="2799" dirty="0"/>
              <a:t>事業のお金の流れと契約の種類：エンド企業受取額１００想定</a:t>
            </a:r>
          </a:p>
        </p:txBody>
      </p:sp>
      <p:sp>
        <p:nvSpPr>
          <p:cNvPr id="3" name="正方形/長方形 2">
            <a:extLst>
              <a:ext uri="{FF2B5EF4-FFF2-40B4-BE49-F238E27FC236}">
                <a16:creationId xmlns:a16="http://schemas.microsoft.com/office/drawing/2014/main" id="{8F6CAF93-3016-463E-93EE-03532D97B6BE}"/>
              </a:ext>
            </a:extLst>
          </p:cNvPr>
          <p:cNvSpPr/>
          <p:nvPr/>
        </p:nvSpPr>
        <p:spPr>
          <a:xfrm>
            <a:off x="7385885" y="1265632"/>
            <a:ext cx="4467264" cy="516989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実際業務遂行（１００）</a:t>
            </a: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ja-JP" altLang="en-US" sz="1799" dirty="0"/>
          </a:p>
        </p:txBody>
      </p:sp>
      <p:sp>
        <p:nvSpPr>
          <p:cNvPr id="4" name="四角形: 角を丸くする 3">
            <a:extLst>
              <a:ext uri="{FF2B5EF4-FFF2-40B4-BE49-F238E27FC236}">
                <a16:creationId xmlns:a16="http://schemas.microsoft.com/office/drawing/2014/main" id="{17120D5A-E567-4CED-9DB0-D21C24BE5D04}"/>
              </a:ext>
            </a:extLst>
          </p:cNvPr>
          <p:cNvSpPr/>
          <p:nvPr/>
        </p:nvSpPr>
        <p:spPr>
          <a:xfrm>
            <a:off x="7576704" y="1567395"/>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設計企業</a:t>
            </a:r>
          </a:p>
        </p:txBody>
      </p:sp>
      <p:sp>
        <p:nvSpPr>
          <p:cNvPr id="5" name="四角形: 角を丸くする 4">
            <a:extLst>
              <a:ext uri="{FF2B5EF4-FFF2-40B4-BE49-F238E27FC236}">
                <a16:creationId xmlns:a16="http://schemas.microsoft.com/office/drawing/2014/main" id="{FFF7894C-616A-41E9-A0DA-92E56C229AD6}"/>
              </a:ext>
            </a:extLst>
          </p:cNvPr>
          <p:cNvSpPr/>
          <p:nvPr/>
        </p:nvSpPr>
        <p:spPr>
          <a:xfrm>
            <a:off x="7576704" y="2023497"/>
            <a:ext cx="1264739" cy="5303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建設企業</a:t>
            </a:r>
            <a:r>
              <a:rPr kumimoji="1" lang="en-US" altLang="ja-JP" sz="1799" dirty="0"/>
              <a:t>JV</a:t>
            </a:r>
            <a:endParaRPr kumimoji="1" lang="ja-JP" altLang="en-US" sz="1799" dirty="0"/>
          </a:p>
        </p:txBody>
      </p:sp>
      <p:sp>
        <p:nvSpPr>
          <p:cNvPr id="6" name="四角形: 角を丸くする 5">
            <a:extLst>
              <a:ext uri="{FF2B5EF4-FFF2-40B4-BE49-F238E27FC236}">
                <a16:creationId xmlns:a16="http://schemas.microsoft.com/office/drawing/2014/main" id="{87228FF7-328F-4BA4-903F-F59D12BC121C}"/>
              </a:ext>
            </a:extLst>
          </p:cNvPr>
          <p:cNvSpPr/>
          <p:nvPr/>
        </p:nvSpPr>
        <p:spPr>
          <a:xfrm>
            <a:off x="9849939" y="1568873"/>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工事監理</a:t>
            </a:r>
          </a:p>
        </p:txBody>
      </p:sp>
      <p:sp>
        <p:nvSpPr>
          <p:cNvPr id="7" name="四角形: 角を丸くする 6">
            <a:extLst>
              <a:ext uri="{FF2B5EF4-FFF2-40B4-BE49-F238E27FC236}">
                <a16:creationId xmlns:a16="http://schemas.microsoft.com/office/drawing/2014/main" id="{667C0574-F453-4F8B-B8A0-B5BBCEF1F81F}"/>
              </a:ext>
            </a:extLst>
          </p:cNvPr>
          <p:cNvSpPr/>
          <p:nvPr/>
        </p:nvSpPr>
        <p:spPr>
          <a:xfrm>
            <a:off x="9840417" y="2056426"/>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内装工事</a:t>
            </a:r>
          </a:p>
        </p:txBody>
      </p:sp>
      <p:sp>
        <p:nvSpPr>
          <p:cNvPr id="8" name="四角形: 角を丸くする 7">
            <a:extLst>
              <a:ext uri="{FF2B5EF4-FFF2-40B4-BE49-F238E27FC236}">
                <a16:creationId xmlns:a16="http://schemas.microsoft.com/office/drawing/2014/main" id="{EC64D0BF-F32E-401B-AAF6-A96CE17192B0}"/>
              </a:ext>
            </a:extLst>
          </p:cNvPr>
          <p:cNvSpPr/>
          <p:nvPr/>
        </p:nvSpPr>
        <p:spPr>
          <a:xfrm>
            <a:off x="9848035" y="2483035"/>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a:t>管工事</a:t>
            </a:r>
            <a:endParaRPr kumimoji="1" lang="ja-JP" altLang="en-US" sz="1799" dirty="0"/>
          </a:p>
        </p:txBody>
      </p:sp>
      <p:sp>
        <p:nvSpPr>
          <p:cNvPr id="9" name="四角形: 角を丸くする 8">
            <a:extLst>
              <a:ext uri="{FF2B5EF4-FFF2-40B4-BE49-F238E27FC236}">
                <a16:creationId xmlns:a16="http://schemas.microsoft.com/office/drawing/2014/main" id="{FC32BD4C-8FC7-4F68-B6A2-516C6E4E9665}"/>
              </a:ext>
            </a:extLst>
          </p:cNvPr>
          <p:cNvSpPr/>
          <p:nvPr/>
        </p:nvSpPr>
        <p:spPr>
          <a:xfrm>
            <a:off x="7585511" y="2635396"/>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電気工事</a:t>
            </a:r>
          </a:p>
        </p:txBody>
      </p:sp>
      <p:sp>
        <p:nvSpPr>
          <p:cNvPr id="10" name="四角形: 角を丸くする 9">
            <a:extLst>
              <a:ext uri="{FF2B5EF4-FFF2-40B4-BE49-F238E27FC236}">
                <a16:creationId xmlns:a16="http://schemas.microsoft.com/office/drawing/2014/main" id="{62B1B866-D367-45CE-9CB3-7E1B47F96D09}"/>
              </a:ext>
            </a:extLst>
          </p:cNvPr>
          <p:cNvSpPr/>
          <p:nvPr/>
        </p:nvSpPr>
        <p:spPr>
          <a:xfrm>
            <a:off x="4572397" y="1257866"/>
            <a:ext cx="733234" cy="24282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3199" dirty="0"/>
              <a:t>S</a:t>
            </a:r>
          </a:p>
          <a:p>
            <a:pPr algn="ctr"/>
            <a:r>
              <a:rPr kumimoji="1" lang="en-US" altLang="ja-JP" sz="3199" dirty="0"/>
              <a:t>P</a:t>
            </a:r>
          </a:p>
          <a:p>
            <a:pPr algn="ctr"/>
            <a:r>
              <a:rPr kumimoji="1" lang="en-US" altLang="ja-JP" sz="3199" dirty="0"/>
              <a:t>C</a:t>
            </a:r>
            <a:endParaRPr kumimoji="1" lang="ja-JP" altLang="en-US" sz="3199" dirty="0"/>
          </a:p>
        </p:txBody>
      </p:sp>
      <p:sp>
        <p:nvSpPr>
          <p:cNvPr id="11" name="四角形: 角を丸くする 10">
            <a:extLst>
              <a:ext uri="{FF2B5EF4-FFF2-40B4-BE49-F238E27FC236}">
                <a16:creationId xmlns:a16="http://schemas.microsoft.com/office/drawing/2014/main" id="{446FAE10-2E61-4E30-894D-D1F6E66286AC}"/>
              </a:ext>
            </a:extLst>
          </p:cNvPr>
          <p:cNvSpPr/>
          <p:nvPr/>
        </p:nvSpPr>
        <p:spPr>
          <a:xfrm>
            <a:off x="1525191" y="1248344"/>
            <a:ext cx="733234" cy="24282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799" dirty="0"/>
              <a:t>自</a:t>
            </a:r>
            <a:endParaRPr kumimoji="1" lang="en-US" altLang="ja-JP" sz="2799" dirty="0"/>
          </a:p>
          <a:p>
            <a:pPr algn="ctr"/>
            <a:r>
              <a:rPr kumimoji="1" lang="ja-JP" altLang="en-US" sz="2799" dirty="0"/>
              <a:t>治</a:t>
            </a:r>
            <a:endParaRPr kumimoji="1" lang="en-US" altLang="ja-JP" sz="2799" dirty="0"/>
          </a:p>
          <a:p>
            <a:pPr algn="ctr"/>
            <a:r>
              <a:rPr kumimoji="1" lang="ja-JP" altLang="en-US" sz="2799" dirty="0"/>
              <a:t>体</a:t>
            </a:r>
          </a:p>
        </p:txBody>
      </p:sp>
      <p:sp>
        <p:nvSpPr>
          <p:cNvPr id="12" name="楕円 11">
            <a:extLst>
              <a:ext uri="{FF2B5EF4-FFF2-40B4-BE49-F238E27FC236}">
                <a16:creationId xmlns:a16="http://schemas.microsoft.com/office/drawing/2014/main" id="{9CE827AB-5E94-4BF3-8A45-BB2C00B8A3D0}"/>
              </a:ext>
            </a:extLst>
          </p:cNvPr>
          <p:cNvSpPr/>
          <p:nvPr/>
        </p:nvSpPr>
        <p:spPr>
          <a:xfrm>
            <a:off x="8850250" y="1505453"/>
            <a:ext cx="597678" cy="47113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５</a:t>
            </a:r>
          </a:p>
        </p:txBody>
      </p:sp>
      <p:sp>
        <p:nvSpPr>
          <p:cNvPr id="13" name="楕円 12">
            <a:extLst>
              <a:ext uri="{FF2B5EF4-FFF2-40B4-BE49-F238E27FC236}">
                <a16:creationId xmlns:a16="http://schemas.microsoft.com/office/drawing/2014/main" id="{33C09EE1-2382-4A83-A26C-824A30FC81D6}"/>
              </a:ext>
            </a:extLst>
          </p:cNvPr>
          <p:cNvSpPr/>
          <p:nvPr/>
        </p:nvSpPr>
        <p:spPr>
          <a:xfrm>
            <a:off x="8850249" y="2048237"/>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53</a:t>
            </a:r>
            <a:endParaRPr kumimoji="1" lang="ja-JP" altLang="en-US" sz="1600" dirty="0"/>
          </a:p>
        </p:txBody>
      </p:sp>
      <p:sp>
        <p:nvSpPr>
          <p:cNvPr id="14" name="楕円 13">
            <a:extLst>
              <a:ext uri="{FF2B5EF4-FFF2-40B4-BE49-F238E27FC236}">
                <a16:creationId xmlns:a16="http://schemas.microsoft.com/office/drawing/2014/main" id="{BC7306EC-33CC-47A2-B5E6-CEBBEEC4C9FC}"/>
              </a:ext>
            </a:extLst>
          </p:cNvPr>
          <p:cNvSpPr/>
          <p:nvPr/>
        </p:nvSpPr>
        <p:spPr>
          <a:xfrm>
            <a:off x="8850249" y="2571975"/>
            <a:ext cx="651529" cy="39819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12</a:t>
            </a:r>
            <a:endParaRPr kumimoji="1" lang="ja-JP" altLang="en-US" sz="1600" dirty="0"/>
          </a:p>
        </p:txBody>
      </p:sp>
      <p:sp>
        <p:nvSpPr>
          <p:cNvPr id="15" name="楕円 14">
            <a:extLst>
              <a:ext uri="{FF2B5EF4-FFF2-40B4-BE49-F238E27FC236}">
                <a16:creationId xmlns:a16="http://schemas.microsoft.com/office/drawing/2014/main" id="{CB04A935-33A4-4A94-98B2-F41E6A4B6E78}"/>
              </a:ext>
            </a:extLst>
          </p:cNvPr>
          <p:cNvSpPr/>
          <p:nvPr/>
        </p:nvSpPr>
        <p:spPr>
          <a:xfrm>
            <a:off x="11131819" y="1514976"/>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２</a:t>
            </a:r>
          </a:p>
        </p:txBody>
      </p:sp>
      <p:sp>
        <p:nvSpPr>
          <p:cNvPr id="16" name="楕円 15">
            <a:extLst>
              <a:ext uri="{FF2B5EF4-FFF2-40B4-BE49-F238E27FC236}">
                <a16:creationId xmlns:a16="http://schemas.microsoft.com/office/drawing/2014/main" id="{15F1EDDB-56AE-4FCE-A62B-E1B517EE9E63}"/>
              </a:ext>
            </a:extLst>
          </p:cNvPr>
          <p:cNvSpPr/>
          <p:nvPr/>
        </p:nvSpPr>
        <p:spPr>
          <a:xfrm>
            <a:off x="11141341" y="1991102"/>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２</a:t>
            </a:r>
          </a:p>
        </p:txBody>
      </p:sp>
      <p:sp>
        <p:nvSpPr>
          <p:cNvPr id="17" name="楕円 16">
            <a:extLst>
              <a:ext uri="{FF2B5EF4-FFF2-40B4-BE49-F238E27FC236}">
                <a16:creationId xmlns:a16="http://schemas.microsoft.com/office/drawing/2014/main" id="{B11BF30C-C1EE-4AD9-B0A5-D23B074E3695}"/>
              </a:ext>
            </a:extLst>
          </p:cNvPr>
          <p:cNvSpPr/>
          <p:nvPr/>
        </p:nvSpPr>
        <p:spPr>
          <a:xfrm>
            <a:off x="11131819" y="2419615"/>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５</a:t>
            </a:r>
          </a:p>
        </p:txBody>
      </p:sp>
      <p:sp>
        <p:nvSpPr>
          <p:cNvPr id="18" name="四角形: 角を丸くする 17">
            <a:extLst>
              <a:ext uri="{FF2B5EF4-FFF2-40B4-BE49-F238E27FC236}">
                <a16:creationId xmlns:a16="http://schemas.microsoft.com/office/drawing/2014/main" id="{AFE74B54-92EB-497F-BC0E-C5F8EE6CA9EA}"/>
              </a:ext>
            </a:extLst>
          </p:cNvPr>
          <p:cNvSpPr/>
          <p:nvPr/>
        </p:nvSpPr>
        <p:spPr>
          <a:xfrm>
            <a:off x="9857557" y="2978206"/>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造園工事</a:t>
            </a:r>
          </a:p>
        </p:txBody>
      </p:sp>
      <p:sp>
        <p:nvSpPr>
          <p:cNvPr id="19" name="楕円 18">
            <a:extLst>
              <a:ext uri="{FF2B5EF4-FFF2-40B4-BE49-F238E27FC236}">
                <a16:creationId xmlns:a16="http://schemas.microsoft.com/office/drawing/2014/main" id="{D9728634-5953-41AF-BC95-45D4234006C5}"/>
              </a:ext>
            </a:extLst>
          </p:cNvPr>
          <p:cNvSpPr/>
          <p:nvPr/>
        </p:nvSpPr>
        <p:spPr>
          <a:xfrm>
            <a:off x="11141341" y="2914786"/>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１</a:t>
            </a:r>
          </a:p>
        </p:txBody>
      </p:sp>
      <p:sp>
        <p:nvSpPr>
          <p:cNvPr id="20" name="四角形: 角を丸くする 19">
            <a:extLst>
              <a:ext uri="{FF2B5EF4-FFF2-40B4-BE49-F238E27FC236}">
                <a16:creationId xmlns:a16="http://schemas.microsoft.com/office/drawing/2014/main" id="{E9DB0EB0-FA1B-41F5-93B5-DD78B5B0591B}"/>
              </a:ext>
            </a:extLst>
          </p:cNvPr>
          <p:cNvSpPr/>
          <p:nvPr/>
        </p:nvSpPr>
        <p:spPr>
          <a:xfrm>
            <a:off x="9876602" y="3416242"/>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土工工事</a:t>
            </a:r>
          </a:p>
        </p:txBody>
      </p:sp>
      <p:sp>
        <p:nvSpPr>
          <p:cNvPr id="21" name="楕円 20">
            <a:extLst>
              <a:ext uri="{FF2B5EF4-FFF2-40B4-BE49-F238E27FC236}">
                <a16:creationId xmlns:a16="http://schemas.microsoft.com/office/drawing/2014/main" id="{726DA6CB-1A98-4EC7-8CD7-FC550810EB94}"/>
              </a:ext>
            </a:extLst>
          </p:cNvPr>
          <p:cNvSpPr/>
          <p:nvPr/>
        </p:nvSpPr>
        <p:spPr>
          <a:xfrm>
            <a:off x="11160386" y="3352822"/>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５</a:t>
            </a:r>
          </a:p>
        </p:txBody>
      </p:sp>
      <p:sp>
        <p:nvSpPr>
          <p:cNvPr id="22" name="四角形: 角を丸くする 21">
            <a:extLst>
              <a:ext uri="{FF2B5EF4-FFF2-40B4-BE49-F238E27FC236}">
                <a16:creationId xmlns:a16="http://schemas.microsoft.com/office/drawing/2014/main" id="{32CC51CC-07EB-4689-89C1-8D7574945757}"/>
              </a:ext>
            </a:extLst>
          </p:cNvPr>
          <p:cNvSpPr/>
          <p:nvPr/>
        </p:nvSpPr>
        <p:spPr>
          <a:xfrm>
            <a:off x="9876602" y="3863801"/>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躯体工事</a:t>
            </a:r>
          </a:p>
        </p:txBody>
      </p:sp>
      <p:sp>
        <p:nvSpPr>
          <p:cNvPr id="23" name="楕円 22">
            <a:extLst>
              <a:ext uri="{FF2B5EF4-FFF2-40B4-BE49-F238E27FC236}">
                <a16:creationId xmlns:a16="http://schemas.microsoft.com/office/drawing/2014/main" id="{E8E57B89-5D6B-4B7F-9A04-4420251D746D}"/>
              </a:ext>
            </a:extLst>
          </p:cNvPr>
          <p:cNvSpPr/>
          <p:nvPr/>
        </p:nvSpPr>
        <p:spPr>
          <a:xfrm>
            <a:off x="11160386" y="3800380"/>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dirty="0"/>
              <a:t>33</a:t>
            </a:r>
            <a:endParaRPr lang="ja-JP" altLang="en-US" sz="1600" dirty="0"/>
          </a:p>
        </p:txBody>
      </p:sp>
      <p:sp>
        <p:nvSpPr>
          <p:cNvPr id="24" name="四角形: 角を丸くする 23">
            <a:extLst>
              <a:ext uri="{FF2B5EF4-FFF2-40B4-BE49-F238E27FC236}">
                <a16:creationId xmlns:a16="http://schemas.microsoft.com/office/drawing/2014/main" id="{9BE5B3C8-1FA0-4734-88D0-E43A00957648}"/>
              </a:ext>
            </a:extLst>
          </p:cNvPr>
          <p:cNvSpPr/>
          <p:nvPr/>
        </p:nvSpPr>
        <p:spPr>
          <a:xfrm>
            <a:off x="7614078" y="4378017"/>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維持管理</a:t>
            </a:r>
          </a:p>
        </p:txBody>
      </p:sp>
      <p:sp>
        <p:nvSpPr>
          <p:cNvPr id="25" name="楕円 24">
            <a:extLst>
              <a:ext uri="{FF2B5EF4-FFF2-40B4-BE49-F238E27FC236}">
                <a16:creationId xmlns:a16="http://schemas.microsoft.com/office/drawing/2014/main" id="{9791920B-43C0-4E60-AD9A-9BAAA18D94CB}"/>
              </a:ext>
            </a:extLst>
          </p:cNvPr>
          <p:cNvSpPr/>
          <p:nvPr/>
        </p:nvSpPr>
        <p:spPr>
          <a:xfrm>
            <a:off x="8878816" y="4314596"/>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20</a:t>
            </a:r>
            <a:endParaRPr kumimoji="1" lang="ja-JP" altLang="en-US" sz="1600" dirty="0"/>
          </a:p>
        </p:txBody>
      </p:sp>
      <p:sp>
        <p:nvSpPr>
          <p:cNvPr id="29" name="四角形: 角を丸くする 28">
            <a:extLst>
              <a:ext uri="{FF2B5EF4-FFF2-40B4-BE49-F238E27FC236}">
                <a16:creationId xmlns:a16="http://schemas.microsoft.com/office/drawing/2014/main" id="{6BB7B086-572A-45C4-8E34-3770493B3004}"/>
              </a:ext>
            </a:extLst>
          </p:cNvPr>
          <p:cNvSpPr/>
          <p:nvPr/>
        </p:nvSpPr>
        <p:spPr>
          <a:xfrm>
            <a:off x="7614078" y="5149341"/>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運営</a:t>
            </a:r>
          </a:p>
        </p:txBody>
      </p:sp>
      <p:sp>
        <p:nvSpPr>
          <p:cNvPr id="30" name="楕円 29">
            <a:extLst>
              <a:ext uri="{FF2B5EF4-FFF2-40B4-BE49-F238E27FC236}">
                <a16:creationId xmlns:a16="http://schemas.microsoft.com/office/drawing/2014/main" id="{7EA33E82-D14C-4847-BEBE-CB25393EBB61}"/>
              </a:ext>
            </a:extLst>
          </p:cNvPr>
          <p:cNvSpPr/>
          <p:nvPr/>
        </p:nvSpPr>
        <p:spPr>
          <a:xfrm>
            <a:off x="8878816" y="5085920"/>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5</a:t>
            </a:r>
            <a:endParaRPr kumimoji="1" lang="ja-JP" altLang="en-US" sz="1600" dirty="0"/>
          </a:p>
        </p:txBody>
      </p:sp>
      <p:sp>
        <p:nvSpPr>
          <p:cNvPr id="31" name="四角形: 角を丸くする 30">
            <a:extLst>
              <a:ext uri="{FF2B5EF4-FFF2-40B4-BE49-F238E27FC236}">
                <a16:creationId xmlns:a16="http://schemas.microsoft.com/office/drawing/2014/main" id="{745389D3-B172-4E18-B2E2-EB4A041660C3}"/>
              </a:ext>
            </a:extLst>
          </p:cNvPr>
          <p:cNvSpPr/>
          <p:nvPr/>
        </p:nvSpPr>
        <p:spPr>
          <a:xfrm>
            <a:off x="7623601" y="5968277"/>
            <a:ext cx="1264739" cy="35057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en-US" altLang="ja-JP" sz="1799" dirty="0"/>
              <a:t>SPC</a:t>
            </a:r>
            <a:r>
              <a:rPr kumimoji="1" lang="ja-JP" altLang="en-US" sz="1799" dirty="0"/>
              <a:t>経営</a:t>
            </a:r>
          </a:p>
        </p:txBody>
      </p:sp>
      <p:sp>
        <p:nvSpPr>
          <p:cNvPr id="32" name="楕円 31">
            <a:extLst>
              <a:ext uri="{FF2B5EF4-FFF2-40B4-BE49-F238E27FC236}">
                <a16:creationId xmlns:a16="http://schemas.microsoft.com/office/drawing/2014/main" id="{5A39EC85-BCFB-4E1C-8FE8-C2DE5835DAD8}"/>
              </a:ext>
            </a:extLst>
          </p:cNvPr>
          <p:cNvSpPr/>
          <p:nvPr/>
        </p:nvSpPr>
        <p:spPr>
          <a:xfrm>
            <a:off x="8888339" y="5904857"/>
            <a:ext cx="597678" cy="43479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600" dirty="0"/>
              <a:t>5</a:t>
            </a:r>
            <a:endParaRPr kumimoji="1" lang="ja-JP" altLang="en-US" sz="1600" dirty="0"/>
          </a:p>
        </p:txBody>
      </p:sp>
      <p:sp>
        <p:nvSpPr>
          <p:cNvPr id="33" name="四角形: 角を丸くする 32">
            <a:extLst>
              <a:ext uri="{FF2B5EF4-FFF2-40B4-BE49-F238E27FC236}">
                <a16:creationId xmlns:a16="http://schemas.microsoft.com/office/drawing/2014/main" id="{FE87AA45-639A-45EA-873D-7F8AC8CC49D1}"/>
              </a:ext>
            </a:extLst>
          </p:cNvPr>
          <p:cNvSpPr/>
          <p:nvPr/>
        </p:nvSpPr>
        <p:spPr>
          <a:xfrm>
            <a:off x="9876602" y="4358972"/>
            <a:ext cx="1264739" cy="35057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警備</a:t>
            </a:r>
          </a:p>
        </p:txBody>
      </p:sp>
      <p:sp>
        <p:nvSpPr>
          <p:cNvPr id="34" name="楕円 33">
            <a:extLst>
              <a:ext uri="{FF2B5EF4-FFF2-40B4-BE49-F238E27FC236}">
                <a16:creationId xmlns:a16="http://schemas.microsoft.com/office/drawing/2014/main" id="{66518DF0-9F38-4D63-BFEB-5508B672C320}"/>
              </a:ext>
            </a:extLst>
          </p:cNvPr>
          <p:cNvSpPr/>
          <p:nvPr/>
        </p:nvSpPr>
        <p:spPr>
          <a:xfrm>
            <a:off x="11160386" y="4295551"/>
            <a:ext cx="597678" cy="4711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１</a:t>
            </a:r>
          </a:p>
        </p:txBody>
      </p:sp>
      <p:sp>
        <p:nvSpPr>
          <p:cNvPr id="35" name="四角形: 角を丸くする 34">
            <a:extLst>
              <a:ext uri="{FF2B5EF4-FFF2-40B4-BE49-F238E27FC236}">
                <a16:creationId xmlns:a16="http://schemas.microsoft.com/office/drawing/2014/main" id="{24446A07-4638-4A13-963D-87510A36F384}"/>
              </a:ext>
            </a:extLst>
          </p:cNvPr>
          <p:cNvSpPr/>
          <p:nvPr/>
        </p:nvSpPr>
        <p:spPr>
          <a:xfrm>
            <a:off x="9895647" y="4806530"/>
            <a:ext cx="1264739" cy="35057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法定</a:t>
            </a:r>
          </a:p>
        </p:txBody>
      </p:sp>
      <p:sp>
        <p:nvSpPr>
          <p:cNvPr id="36" name="楕円 35">
            <a:extLst>
              <a:ext uri="{FF2B5EF4-FFF2-40B4-BE49-F238E27FC236}">
                <a16:creationId xmlns:a16="http://schemas.microsoft.com/office/drawing/2014/main" id="{9C7D39A1-3C65-4994-A8AB-A869904EC0A5}"/>
              </a:ext>
            </a:extLst>
          </p:cNvPr>
          <p:cNvSpPr/>
          <p:nvPr/>
        </p:nvSpPr>
        <p:spPr>
          <a:xfrm>
            <a:off x="11179431" y="4743110"/>
            <a:ext cx="597678" cy="4711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８</a:t>
            </a:r>
          </a:p>
        </p:txBody>
      </p:sp>
      <p:sp>
        <p:nvSpPr>
          <p:cNvPr id="37" name="正方形/長方形 36">
            <a:extLst>
              <a:ext uri="{FF2B5EF4-FFF2-40B4-BE49-F238E27FC236}">
                <a16:creationId xmlns:a16="http://schemas.microsoft.com/office/drawing/2014/main" id="{D818486D-DB2B-45F7-B129-8361E0238AAC}"/>
              </a:ext>
            </a:extLst>
          </p:cNvPr>
          <p:cNvSpPr/>
          <p:nvPr/>
        </p:nvSpPr>
        <p:spPr>
          <a:xfrm>
            <a:off x="9743682" y="5968277"/>
            <a:ext cx="1588156" cy="813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各企業１０％</a:t>
            </a:r>
            <a:endParaRPr kumimoji="1" lang="en-US" altLang="ja-JP" sz="1799" dirty="0"/>
          </a:p>
          <a:p>
            <a:pPr algn="ctr"/>
            <a:r>
              <a:rPr kumimoji="1" lang="ja-JP" altLang="en-US" sz="1799" dirty="0"/>
              <a:t>利益として</a:t>
            </a:r>
            <a:endParaRPr kumimoji="1" lang="en-US" altLang="ja-JP" sz="1799" dirty="0"/>
          </a:p>
          <a:p>
            <a:pPr algn="ctr"/>
            <a:r>
              <a:rPr kumimoji="1" lang="ja-JP" altLang="en-US" sz="1799" dirty="0"/>
              <a:t>１０の利益</a:t>
            </a:r>
          </a:p>
        </p:txBody>
      </p:sp>
      <p:cxnSp>
        <p:nvCxnSpPr>
          <p:cNvPr id="38" name="直線矢印コネクタ 37">
            <a:extLst>
              <a:ext uri="{FF2B5EF4-FFF2-40B4-BE49-F238E27FC236}">
                <a16:creationId xmlns:a16="http://schemas.microsoft.com/office/drawing/2014/main" id="{C42A9526-9F52-4EDB-976D-6924ABAFBE48}"/>
              </a:ext>
            </a:extLst>
          </p:cNvPr>
          <p:cNvCxnSpPr>
            <a:cxnSpLocks/>
            <a:stCxn id="11" idx="3"/>
            <a:endCxn id="10" idx="1"/>
          </p:cNvCxnSpPr>
          <p:nvPr/>
        </p:nvCxnSpPr>
        <p:spPr>
          <a:xfrm>
            <a:off x="2258425" y="2462466"/>
            <a:ext cx="2313972" cy="9523"/>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73A9DDBC-0AD7-4160-8946-3D9B5F870BCD}"/>
              </a:ext>
            </a:extLst>
          </p:cNvPr>
          <p:cNvSpPr txBox="1"/>
          <p:nvPr/>
        </p:nvSpPr>
        <p:spPr>
          <a:xfrm>
            <a:off x="2638563" y="1902163"/>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事業契約</a:t>
            </a:r>
          </a:p>
        </p:txBody>
      </p:sp>
      <p:cxnSp>
        <p:nvCxnSpPr>
          <p:cNvPr id="42" name="直線矢印コネクタ 41">
            <a:extLst>
              <a:ext uri="{FF2B5EF4-FFF2-40B4-BE49-F238E27FC236}">
                <a16:creationId xmlns:a16="http://schemas.microsoft.com/office/drawing/2014/main" id="{B7AF9504-22AB-4AA1-9D69-F0F6DD20CE9E}"/>
              </a:ext>
            </a:extLst>
          </p:cNvPr>
          <p:cNvCxnSpPr>
            <a:cxnSpLocks/>
            <a:stCxn id="10" idx="3"/>
          </p:cNvCxnSpPr>
          <p:nvPr/>
        </p:nvCxnSpPr>
        <p:spPr>
          <a:xfrm flipV="1">
            <a:off x="5305631" y="1753037"/>
            <a:ext cx="2234886" cy="71895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47" name="直線矢印コネクタ 46">
            <a:extLst>
              <a:ext uri="{FF2B5EF4-FFF2-40B4-BE49-F238E27FC236}">
                <a16:creationId xmlns:a16="http://schemas.microsoft.com/office/drawing/2014/main" id="{62AD7B91-0565-4AFE-A32D-8B76AAC55C14}"/>
              </a:ext>
            </a:extLst>
          </p:cNvPr>
          <p:cNvCxnSpPr>
            <a:cxnSpLocks/>
            <a:stCxn id="10" idx="3"/>
            <a:endCxn id="5" idx="1"/>
          </p:cNvCxnSpPr>
          <p:nvPr/>
        </p:nvCxnSpPr>
        <p:spPr>
          <a:xfrm flipV="1">
            <a:off x="5305631" y="2288648"/>
            <a:ext cx="2271072" cy="18334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0" name="直線矢印コネクタ 49">
            <a:extLst>
              <a:ext uri="{FF2B5EF4-FFF2-40B4-BE49-F238E27FC236}">
                <a16:creationId xmlns:a16="http://schemas.microsoft.com/office/drawing/2014/main" id="{EB8A7643-B9D8-4FE9-A2A4-16357E4CFE1E}"/>
              </a:ext>
            </a:extLst>
          </p:cNvPr>
          <p:cNvCxnSpPr>
            <a:cxnSpLocks/>
            <a:stCxn id="10" idx="3"/>
            <a:endCxn id="9" idx="1"/>
          </p:cNvCxnSpPr>
          <p:nvPr/>
        </p:nvCxnSpPr>
        <p:spPr>
          <a:xfrm>
            <a:off x="5305632" y="2471987"/>
            <a:ext cx="2279879" cy="338696"/>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3" name="直線矢印コネクタ 52">
            <a:extLst>
              <a:ext uri="{FF2B5EF4-FFF2-40B4-BE49-F238E27FC236}">
                <a16:creationId xmlns:a16="http://schemas.microsoft.com/office/drawing/2014/main" id="{D1BA9DB6-056E-45DC-8394-6310590490EE}"/>
              </a:ext>
            </a:extLst>
          </p:cNvPr>
          <p:cNvCxnSpPr>
            <a:cxnSpLocks/>
            <a:stCxn id="10" idx="3"/>
            <a:endCxn id="24" idx="1"/>
          </p:cNvCxnSpPr>
          <p:nvPr/>
        </p:nvCxnSpPr>
        <p:spPr>
          <a:xfrm>
            <a:off x="5305632" y="2471989"/>
            <a:ext cx="2308447" cy="2081317"/>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4" name="直線矢印コネクタ 53">
            <a:extLst>
              <a:ext uri="{FF2B5EF4-FFF2-40B4-BE49-F238E27FC236}">
                <a16:creationId xmlns:a16="http://schemas.microsoft.com/office/drawing/2014/main" id="{F5A901BD-C5F8-4621-A419-C8E5DE9424D5}"/>
              </a:ext>
            </a:extLst>
          </p:cNvPr>
          <p:cNvCxnSpPr>
            <a:cxnSpLocks/>
            <a:stCxn id="10" idx="3"/>
            <a:endCxn id="29" idx="1"/>
          </p:cNvCxnSpPr>
          <p:nvPr/>
        </p:nvCxnSpPr>
        <p:spPr>
          <a:xfrm>
            <a:off x="5305632" y="2471988"/>
            <a:ext cx="2308447" cy="285264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5" name="直線矢印コネクタ 54">
            <a:extLst>
              <a:ext uri="{FF2B5EF4-FFF2-40B4-BE49-F238E27FC236}">
                <a16:creationId xmlns:a16="http://schemas.microsoft.com/office/drawing/2014/main" id="{7A68C858-34D0-4E13-BD6C-B84F402AE34E}"/>
              </a:ext>
            </a:extLst>
          </p:cNvPr>
          <p:cNvCxnSpPr>
            <a:cxnSpLocks/>
            <a:stCxn id="10" idx="3"/>
            <a:endCxn id="31" idx="1"/>
          </p:cNvCxnSpPr>
          <p:nvPr/>
        </p:nvCxnSpPr>
        <p:spPr>
          <a:xfrm>
            <a:off x="5305632" y="2471987"/>
            <a:ext cx="2317969" cy="3671578"/>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sp>
        <p:nvSpPr>
          <p:cNvPr id="62" name="楕円 61">
            <a:extLst>
              <a:ext uri="{FF2B5EF4-FFF2-40B4-BE49-F238E27FC236}">
                <a16:creationId xmlns:a16="http://schemas.microsoft.com/office/drawing/2014/main" id="{3460C35F-E5FE-4E63-AEED-E66F2DC14AA4}"/>
              </a:ext>
            </a:extLst>
          </p:cNvPr>
          <p:cNvSpPr/>
          <p:nvPr/>
        </p:nvSpPr>
        <p:spPr>
          <a:xfrm>
            <a:off x="7321643" y="3370110"/>
            <a:ext cx="1868655" cy="60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構成企業</a:t>
            </a:r>
          </a:p>
        </p:txBody>
      </p:sp>
      <p:sp>
        <p:nvSpPr>
          <p:cNvPr id="63" name="楕円 62">
            <a:extLst>
              <a:ext uri="{FF2B5EF4-FFF2-40B4-BE49-F238E27FC236}">
                <a16:creationId xmlns:a16="http://schemas.microsoft.com/office/drawing/2014/main" id="{BF328BE1-F0BF-4206-8B91-40DA1485DF9B}"/>
              </a:ext>
            </a:extLst>
          </p:cNvPr>
          <p:cNvSpPr/>
          <p:nvPr/>
        </p:nvSpPr>
        <p:spPr>
          <a:xfrm>
            <a:off x="9973256" y="5237688"/>
            <a:ext cx="1868655" cy="60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協力企業</a:t>
            </a:r>
          </a:p>
        </p:txBody>
      </p:sp>
      <p:sp>
        <p:nvSpPr>
          <p:cNvPr id="65" name="テキスト ボックス 64">
            <a:extLst>
              <a:ext uri="{FF2B5EF4-FFF2-40B4-BE49-F238E27FC236}">
                <a16:creationId xmlns:a16="http://schemas.microsoft.com/office/drawing/2014/main" id="{53445260-F137-4A1A-B97A-0B2B0C4D89F3}"/>
              </a:ext>
            </a:extLst>
          </p:cNvPr>
          <p:cNvSpPr txBox="1"/>
          <p:nvPr/>
        </p:nvSpPr>
        <p:spPr>
          <a:xfrm>
            <a:off x="5723093" y="2060849"/>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請負契約</a:t>
            </a:r>
          </a:p>
        </p:txBody>
      </p:sp>
      <p:sp>
        <p:nvSpPr>
          <p:cNvPr id="66" name="テキスト ボックス 65">
            <a:extLst>
              <a:ext uri="{FF2B5EF4-FFF2-40B4-BE49-F238E27FC236}">
                <a16:creationId xmlns:a16="http://schemas.microsoft.com/office/drawing/2014/main" id="{7E314414-2E30-4020-A5B6-80EE857CBC47}"/>
              </a:ext>
            </a:extLst>
          </p:cNvPr>
          <p:cNvSpPr txBox="1"/>
          <p:nvPr/>
        </p:nvSpPr>
        <p:spPr>
          <a:xfrm>
            <a:off x="8700028" y="3030219"/>
            <a:ext cx="1062444" cy="338554"/>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kumimoji="1" lang="ja-JP" altLang="en-US" sz="1600" dirty="0">
                <a:solidFill>
                  <a:schemeClr val="tx1"/>
                </a:solidFill>
              </a:rPr>
              <a:t>請負契約</a:t>
            </a:r>
          </a:p>
        </p:txBody>
      </p:sp>
      <p:sp>
        <p:nvSpPr>
          <p:cNvPr id="67" name="楕円 66">
            <a:extLst>
              <a:ext uri="{FF2B5EF4-FFF2-40B4-BE49-F238E27FC236}">
                <a16:creationId xmlns:a16="http://schemas.microsoft.com/office/drawing/2014/main" id="{B2323A6D-8CC9-4193-98D9-AF4FB8CA378D}"/>
              </a:ext>
            </a:extLst>
          </p:cNvPr>
          <p:cNvSpPr/>
          <p:nvPr/>
        </p:nvSpPr>
        <p:spPr>
          <a:xfrm>
            <a:off x="4845012" y="3597158"/>
            <a:ext cx="1868655" cy="60364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t>発注</a:t>
            </a:r>
            <a:r>
              <a:rPr kumimoji="1" lang="en-US" altLang="ja-JP" sz="2400" dirty="0"/>
              <a:t>100</a:t>
            </a:r>
            <a:endParaRPr kumimoji="1" lang="ja-JP" altLang="en-US" sz="2400" dirty="0"/>
          </a:p>
        </p:txBody>
      </p:sp>
      <p:sp>
        <p:nvSpPr>
          <p:cNvPr id="68" name="正方形/長方形 67">
            <a:extLst>
              <a:ext uri="{FF2B5EF4-FFF2-40B4-BE49-F238E27FC236}">
                <a16:creationId xmlns:a16="http://schemas.microsoft.com/office/drawing/2014/main" id="{ABFBE9EA-A1B2-4C57-AF87-E5FF91B9B5A3}"/>
              </a:ext>
            </a:extLst>
          </p:cNvPr>
          <p:cNvSpPr/>
          <p:nvPr/>
        </p:nvSpPr>
        <p:spPr>
          <a:xfrm>
            <a:off x="2505767" y="2579634"/>
            <a:ext cx="1832912" cy="1096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支払いの約束</a:t>
            </a:r>
            <a:endParaRPr kumimoji="1" lang="en-US" altLang="ja-JP" sz="1799" dirty="0"/>
          </a:p>
          <a:p>
            <a:pPr algn="ctr"/>
            <a:r>
              <a:rPr kumimoji="1" lang="ja-JP" altLang="en-US" sz="1799" dirty="0"/>
              <a:t>発注権の委譲</a:t>
            </a:r>
            <a:endParaRPr kumimoji="1" lang="en-US" altLang="ja-JP" sz="1799" dirty="0"/>
          </a:p>
          <a:p>
            <a:pPr algn="ctr"/>
            <a:r>
              <a:rPr kumimoji="1" lang="ja-JP" altLang="en-US" sz="1799" dirty="0"/>
              <a:t>業務遂行の約束</a:t>
            </a:r>
          </a:p>
        </p:txBody>
      </p:sp>
      <p:cxnSp>
        <p:nvCxnSpPr>
          <p:cNvPr id="70" name="コネクタ: 曲線 69">
            <a:extLst>
              <a:ext uri="{FF2B5EF4-FFF2-40B4-BE49-F238E27FC236}">
                <a16:creationId xmlns:a16="http://schemas.microsoft.com/office/drawing/2014/main" id="{CA6A791D-20A6-41EF-A772-0FAB7CD74373}"/>
              </a:ext>
            </a:extLst>
          </p:cNvPr>
          <p:cNvCxnSpPr>
            <a:stCxn id="11" idx="2"/>
            <a:endCxn id="10" idx="2"/>
          </p:cNvCxnSpPr>
          <p:nvPr/>
        </p:nvCxnSpPr>
        <p:spPr>
          <a:xfrm rot="16200000" flipH="1">
            <a:off x="3410652" y="2157743"/>
            <a:ext cx="9523" cy="3047206"/>
          </a:xfrm>
          <a:prstGeom prst="curvedConnector3">
            <a:avLst>
              <a:gd name="adj1" fmla="val 41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71">
            <a:extLst>
              <a:ext uri="{FF2B5EF4-FFF2-40B4-BE49-F238E27FC236}">
                <a16:creationId xmlns:a16="http://schemas.microsoft.com/office/drawing/2014/main" id="{0BC48E83-C97E-4187-BB6B-2F60692CE1C8}"/>
              </a:ext>
            </a:extLst>
          </p:cNvPr>
          <p:cNvSpPr txBox="1"/>
          <p:nvPr/>
        </p:nvSpPr>
        <p:spPr>
          <a:xfrm>
            <a:off x="2430291" y="3713635"/>
            <a:ext cx="1877300" cy="4015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999" dirty="0"/>
              <a:t>発注権の移転</a:t>
            </a:r>
          </a:p>
        </p:txBody>
      </p:sp>
      <p:sp>
        <p:nvSpPr>
          <p:cNvPr id="73" name="楕円 72">
            <a:extLst>
              <a:ext uri="{FF2B5EF4-FFF2-40B4-BE49-F238E27FC236}">
                <a16:creationId xmlns:a16="http://schemas.microsoft.com/office/drawing/2014/main" id="{6AA35C6D-6559-418A-BB9E-4A73543603F1}"/>
              </a:ext>
            </a:extLst>
          </p:cNvPr>
          <p:cNvSpPr/>
          <p:nvPr/>
        </p:nvSpPr>
        <p:spPr>
          <a:xfrm>
            <a:off x="4240866" y="4177133"/>
            <a:ext cx="2042575" cy="55858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金利</a:t>
            </a:r>
            <a:r>
              <a:rPr lang="en-US" altLang="ja-JP" sz="2399" dirty="0"/>
              <a:t>10</a:t>
            </a:r>
            <a:endParaRPr kumimoji="1" lang="ja-JP" altLang="en-US" sz="2399" dirty="0"/>
          </a:p>
        </p:txBody>
      </p:sp>
      <p:sp>
        <p:nvSpPr>
          <p:cNvPr id="74" name="楕円 73">
            <a:extLst>
              <a:ext uri="{FF2B5EF4-FFF2-40B4-BE49-F238E27FC236}">
                <a16:creationId xmlns:a16="http://schemas.microsoft.com/office/drawing/2014/main" id="{4D1E7C26-FCB9-4266-B98C-F5924C49D8DC}"/>
              </a:ext>
            </a:extLst>
          </p:cNvPr>
          <p:cNvSpPr/>
          <p:nvPr/>
        </p:nvSpPr>
        <p:spPr>
          <a:xfrm>
            <a:off x="4253761" y="4769570"/>
            <a:ext cx="1868655" cy="603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経費２</a:t>
            </a:r>
          </a:p>
        </p:txBody>
      </p:sp>
      <p:sp>
        <p:nvSpPr>
          <p:cNvPr id="75" name="楕円 74">
            <a:extLst>
              <a:ext uri="{FF2B5EF4-FFF2-40B4-BE49-F238E27FC236}">
                <a16:creationId xmlns:a16="http://schemas.microsoft.com/office/drawing/2014/main" id="{D972E663-72E6-4574-88DF-4132E4A739C4}"/>
              </a:ext>
            </a:extLst>
          </p:cNvPr>
          <p:cNvSpPr/>
          <p:nvPr/>
        </p:nvSpPr>
        <p:spPr>
          <a:xfrm>
            <a:off x="4116964" y="5395253"/>
            <a:ext cx="2196976" cy="59948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初期費５</a:t>
            </a:r>
          </a:p>
        </p:txBody>
      </p:sp>
      <p:sp>
        <p:nvSpPr>
          <p:cNvPr id="76" name="楕円 75">
            <a:extLst>
              <a:ext uri="{FF2B5EF4-FFF2-40B4-BE49-F238E27FC236}">
                <a16:creationId xmlns:a16="http://schemas.microsoft.com/office/drawing/2014/main" id="{B5FA6C01-1086-4FBD-BAFC-841B5A3614A1}"/>
              </a:ext>
            </a:extLst>
          </p:cNvPr>
          <p:cNvSpPr/>
          <p:nvPr/>
        </p:nvSpPr>
        <p:spPr>
          <a:xfrm>
            <a:off x="4238525" y="5993706"/>
            <a:ext cx="1868655" cy="603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利益</a:t>
            </a:r>
            <a:r>
              <a:rPr kumimoji="1" lang="en-US" altLang="ja-JP" sz="2399" dirty="0"/>
              <a:t>3</a:t>
            </a:r>
            <a:endParaRPr kumimoji="1" lang="ja-JP" altLang="en-US" sz="2399" dirty="0"/>
          </a:p>
        </p:txBody>
      </p:sp>
      <p:sp>
        <p:nvSpPr>
          <p:cNvPr id="77" name="左中かっこ 76">
            <a:extLst>
              <a:ext uri="{FF2B5EF4-FFF2-40B4-BE49-F238E27FC236}">
                <a16:creationId xmlns:a16="http://schemas.microsoft.com/office/drawing/2014/main" id="{13D9F006-B63B-414B-83F2-5312F05D1245}"/>
              </a:ext>
            </a:extLst>
          </p:cNvPr>
          <p:cNvSpPr/>
          <p:nvPr/>
        </p:nvSpPr>
        <p:spPr>
          <a:xfrm>
            <a:off x="3897420" y="3823955"/>
            <a:ext cx="310815" cy="247585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799"/>
          </a:p>
        </p:txBody>
      </p:sp>
      <p:sp>
        <p:nvSpPr>
          <p:cNvPr id="78" name="正方形/長方形 77">
            <a:extLst>
              <a:ext uri="{FF2B5EF4-FFF2-40B4-BE49-F238E27FC236}">
                <a16:creationId xmlns:a16="http://schemas.microsoft.com/office/drawing/2014/main" id="{500BE993-8C15-4C88-8B79-120F4905D175}"/>
              </a:ext>
            </a:extLst>
          </p:cNvPr>
          <p:cNvSpPr/>
          <p:nvPr/>
        </p:nvSpPr>
        <p:spPr>
          <a:xfrm>
            <a:off x="1756957" y="4728593"/>
            <a:ext cx="2079197" cy="79212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799" dirty="0"/>
              <a:t>提案金額</a:t>
            </a:r>
            <a:endParaRPr kumimoji="1" lang="en-US" altLang="ja-JP" sz="1799" dirty="0"/>
          </a:p>
          <a:p>
            <a:pPr algn="ctr"/>
            <a:r>
              <a:rPr kumimoji="1" lang="ja-JP" altLang="en-US" sz="1799" dirty="0"/>
              <a:t>１２</a:t>
            </a:r>
            <a:r>
              <a:rPr kumimoji="1" lang="en-US" altLang="ja-JP" sz="1799" dirty="0"/>
              <a:t>0</a:t>
            </a:r>
          </a:p>
        </p:txBody>
      </p:sp>
      <p:sp>
        <p:nvSpPr>
          <p:cNvPr id="79" name="正方形/長方形 78">
            <a:extLst>
              <a:ext uri="{FF2B5EF4-FFF2-40B4-BE49-F238E27FC236}">
                <a16:creationId xmlns:a16="http://schemas.microsoft.com/office/drawing/2014/main" id="{8625E0F3-34C0-4347-826B-2A44C979A9D0}"/>
              </a:ext>
            </a:extLst>
          </p:cNvPr>
          <p:cNvSpPr/>
          <p:nvPr/>
        </p:nvSpPr>
        <p:spPr>
          <a:xfrm>
            <a:off x="362860" y="3623981"/>
            <a:ext cx="2079197" cy="792126"/>
          </a:xfrm>
          <a:prstGeom prst="rect">
            <a:avLst/>
          </a:prstGeom>
          <a:solidFill>
            <a:srgbClr val="BBDBCD">
              <a:alpha val="40000"/>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799" dirty="0"/>
              <a:t>予定価格</a:t>
            </a:r>
            <a:endParaRPr kumimoji="1" lang="en-US" altLang="ja-JP" sz="1799" dirty="0"/>
          </a:p>
          <a:p>
            <a:pPr algn="ctr"/>
            <a:r>
              <a:rPr kumimoji="1" lang="en-US" altLang="ja-JP" sz="1799" dirty="0"/>
              <a:t>130</a:t>
            </a:r>
            <a:r>
              <a:rPr kumimoji="1" lang="ja-JP" altLang="en-US" sz="1799" dirty="0"/>
              <a:t>～</a:t>
            </a:r>
            <a:r>
              <a:rPr kumimoji="1" lang="en-US" altLang="ja-JP" sz="1799" dirty="0"/>
              <a:t>150</a:t>
            </a:r>
            <a:endParaRPr kumimoji="1" lang="ja-JP" altLang="en-US" sz="1799" dirty="0"/>
          </a:p>
        </p:txBody>
      </p:sp>
      <p:sp>
        <p:nvSpPr>
          <p:cNvPr id="80" name="正方形/長方形 79">
            <a:extLst>
              <a:ext uri="{FF2B5EF4-FFF2-40B4-BE49-F238E27FC236}">
                <a16:creationId xmlns:a16="http://schemas.microsoft.com/office/drawing/2014/main" id="{B38C05F1-D21B-40A6-9D30-3F5056FCDD1B}"/>
              </a:ext>
            </a:extLst>
          </p:cNvPr>
          <p:cNvSpPr/>
          <p:nvPr/>
        </p:nvSpPr>
        <p:spPr>
          <a:xfrm>
            <a:off x="484597" y="5853432"/>
            <a:ext cx="3051744" cy="792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積算時金利・間接職員給与忘れ</a:t>
            </a:r>
            <a:endParaRPr kumimoji="1" lang="en-US" altLang="ja-JP" sz="1600" dirty="0"/>
          </a:p>
          <a:p>
            <a:pPr algn="ctr"/>
            <a:r>
              <a:rPr kumimoji="1" lang="ja-JP" altLang="en-US" sz="1600" dirty="0"/>
              <a:t>公共積算１１０～</a:t>
            </a:r>
            <a:r>
              <a:rPr kumimoji="1" lang="en-US" altLang="ja-JP" sz="1600" dirty="0"/>
              <a:t>120</a:t>
            </a:r>
            <a:endParaRPr kumimoji="1" lang="ja-JP" altLang="en-US" sz="1600" dirty="0"/>
          </a:p>
        </p:txBody>
      </p:sp>
      <p:cxnSp>
        <p:nvCxnSpPr>
          <p:cNvPr id="82" name="直線矢印コネクタ 81">
            <a:extLst>
              <a:ext uri="{FF2B5EF4-FFF2-40B4-BE49-F238E27FC236}">
                <a16:creationId xmlns:a16="http://schemas.microsoft.com/office/drawing/2014/main" id="{8F406656-AEC2-403B-B96C-0E7A8B28BE03}"/>
              </a:ext>
            </a:extLst>
          </p:cNvPr>
          <p:cNvCxnSpPr>
            <a:cxnSpLocks/>
          </p:cNvCxnSpPr>
          <p:nvPr/>
        </p:nvCxnSpPr>
        <p:spPr>
          <a:xfrm flipV="1">
            <a:off x="1013495" y="4416107"/>
            <a:ext cx="0" cy="1437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テキスト ボックス 83">
            <a:extLst>
              <a:ext uri="{FF2B5EF4-FFF2-40B4-BE49-F238E27FC236}">
                <a16:creationId xmlns:a16="http://schemas.microsoft.com/office/drawing/2014/main" id="{5BC5F91A-F66F-4BFE-AC0A-970FBB6C10C4}"/>
              </a:ext>
            </a:extLst>
          </p:cNvPr>
          <p:cNvSpPr txBox="1"/>
          <p:nvPr/>
        </p:nvSpPr>
        <p:spPr>
          <a:xfrm>
            <a:off x="2632959" y="1378716"/>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公共契約</a:t>
            </a:r>
          </a:p>
        </p:txBody>
      </p:sp>
      <p:sp>
        <p:nvSpPr>
          <p:cNvPr id="85" name="テキスト ボックス 84">
            <a:extLst>
              <a:ext uri="{FF2B5EF4-FFF2-40B4-BE49-F238E27FC236}">
                <a16:creationId xmlns:a16="http://schemas.microsoft.com/office/drawing/2014/main" id="{270FC0E3-F0A0-4FDA-AECD-04100A6388D3}"/>
              </a:ext>
            </a:extLst>
          </p:cNvPr>
          <p:cNvSpPr txBox="1"/>
          <p:nvPr/>
        </p:nvSpPr>
        <p:spPr>
          <a:xfrm>
            <a:off x="5375920" y="1556793"/>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err="1">
                <a:solidFill>
                  <a:schemeClr val="tx1"/>
                </a:solidFill>
              </a:rPr>
              <a:t>民民</a:t>
            </a:r>
            <a:r>
              <a:rPr kumimoji="1" lang="ja-JP" altLang="en-US" sz="2399" dirty="0">
                <a:solidFill>
                  <a:schemeClr val="tx1"/>
                </a:solidFill>
              </a:rPr>
              <a:t>契約</a:t>
            </a:r>
          </a:p>
        </p:txBody>
      </p:sp>
      <p:sp>
        <p:nvSpPr>
          <p:cNvPr id="58" name="矢印: U ターン 57">
            <a:extLst>
              <a:ext uri="{FF2B5EF4-FFF2-40B4-BE49-F238E27FC236}">
                <a16:creationId xmlns:a16="http://schemas.microsoft.com/office/drawing/2014/main" id="{47205DCA-7166-4FCD-81EE-67E32E12B530}"/>
              </a:ext>
            </a:extLst>
          </p:cNvPr>
          <p:cNvSpPr/>
          <p:nvPr/>
        </p:nvSpPr>
        <p:spPr>
          <a:xfrm rot="20790256">
            <a:off x="1997908" y="981202"/>
            <a:ext cx="9403165" cy="3239762"/>
          </a:xfrm>
          <a:prstGeom prst="uturnArrow">
            <a:avLst>
              <a:gd name="adj1" fmla="val 12846"/>
              <a:gd name="adj2" fmla="val 25000"/>
              <a:gd name="adj3" fmla="val 48240"/>
              <a:gd name="adj4" fmla="val 25000"/>
              <a:gd name="adj5" fmla="val 100000"/>
            </a:avLst>
          </a:prstGeom>
          <a:solidFill>
            <a:srgbClr val="2DC3A6">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正方形/長方形 25">
            <a:extLst>
              <a:ext uri="{FF2B5EF4-FFF2-40B4-BE49-F238E27FC236}">
                <a16:creationId xmlns:a16="http://schemas.microsoft.com/office/drawing/2014/main" id="{FAE1C335-B0CE-4124-BAC9-AF62529E8DF6}"/>
              </a:ext>
            </a:extLst>
          </p:cNvPr>
          <p:cNvSpPr/>
          <p:nvPr/>
        </p:nvSpPr>
        <p:spPr>
          <a:xfrm>
            <a:off x="5849227" y="5804129"/>
            <a:ext cx="1472416" cy="97083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税引き後</a:t>
            </a:r>
            <a:endParaRPr lang="en-US" altLang="ja-JP" dirty="0"/>
          </a:p>
          <a:p>
            <a:pPr algn="ctr"/>
            <a:r>
              <a:rPr kumimoji="1" lang="en-US" altLang="ja-JP" dirty="0"/>
              <a:t>SPC</a:t>
            </a:r>
            <a:r>
              <a:rPr kumimoji="1" lang="ja-JP" altLang="en-US" dirty="0"/>
              <a:t>株主に</a:t>
            </a:r>
            <a:endParaRPr kumimoji="1" lang="en-US" altLang="ja-JP" dirty="0"/>
          </a:p>
          <a:p>
            <a:pPr algn="ctr"/>
            <a:r>
              <a:rPr kumimoji="1" lang="ja-JP" altLang="en-US" dirty="0"/>
              <a:t>配当</a:t>
            </a:r>
          </a:p>
        </p:txBody>
      </p:sp>
    </p:spTree>
    <p:extLst>
      <p:ext uri="{BB962C8B-B14F-4D97-AF65-F5344CB8AC3E}">
        <p14:creationId xmlns:p14="http://schemas.microsoft.com/office/powerpoint/2010/main" val="40809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29AB2A9-0370-4104-91EB-49047464C398}"/>
              </a:ext>
            </a:extLst>
          </p:cNvPr>
          <p:cNvPicPr>
            <a:picLocks noChangeAspect="1"/>
          </p:cNvPicPr>
          <p:nvPr/>
        </p:nvPicPr>
        <p:blipFill>
          <a:blip r:embed="rId2"/>
          <a:stretch>
            <a:fillRect/>
          </a:stretch>
        </p:blipFill>
        <p:spPr>
          <a:xfrm rot="10800000">
            <a:off x="6048588" y="0"/>
            <a:ext cx="2736427" cy="1539240"/>
          </a:xfrm>
          <a:prstGeom prst="rect">
            <a:avLst/>
          </a:prstGeom>
        </p:spPr>
      </p:pic>
      <p:pic>
        <p:nvPicPr>
          <p:cNvPr id="5" name="図 4">
            <a:extLst>
              <a:ext uri="{FF2B5EF4-FFF2-40B4-BE49-F238E27FC236}">
                <a16:creationId xmlns:a16="http://schemas.microsoft.com/office/drawing/2014/main" id="{19CBBD30-28ED-4E65-B115-AC6A6D5E5058}"/>
              </a:ext>
            </a:extLst>
          </p:cNvPr>
          <p:cNvPicPr>
            <a:picLocks noChangeAspect="1"/>
          </p:cNvPicPr>
          <p:nvPr/>
        </p:nvPicPr>
        <p:blipFill>
          <a:blip r:embed="rId2"/>
          <a:stretch>
            <a:fillRect/>
          </a:stretch>
        </p:blipFill>
        <p:spPr>
          <a:xfrm>
            <a:off x="9441180" y="5303203"/>
            <a:ext cx="2736427" cy="1539240"/>
          </a:xfrm>
          <a:prstGeom prst="rect">
            <a:avLst/>
          </a:prstGeom>
        </p:spPr>
      </p:pic>
      <p:pic>
        <p:nvPicPr>
          <p:cNvPr id="4" name="図 3">
            <a:extLst>
              <a:ext uri="{FF2B5EF4-FFF2-40B4-BE49-F238E27FC236}">
                <a16:creationId xmlns:a16="http://schemas.microsoft.com/office/drawing/2014/main" id="{E42491AF-FA8E-4FFD-B4D2-BD11FDDA64CF}"/>
              </a:ext>
            </a:extLst>
          </p:cNvPr>
          <p:cNvPicPr>
            <a:picLocks noChangeAspect="1"/>
          </p:cNvPicPr>
          <p:nvPr/>
        </p:nvPicPr>
        <p:blipFill>
          <a:blip r:embed="rId2"/>
          <a:stretch>
            <a:fillRect/>
          </a:stretch>
        </p:blipFill>
        <p:spPr>
          <a:xfrm>
            <a:off x="327660" y="0"/>
            <a:ext cx="2736427" cy="1539240"/>
          </a:xfrm>
          <a:prstGeom prst="rect">
            <a:avLst/>
          </a:prstGeom>
        </p:spPr>
      </p:pic>
      <p:sp>
        <p:nvSpPr>
          <p:cNvPr id="2" name="タイトル 1">
            <a:extLst>
              <a:ext uri="{FF2B5EF4-FFF2-40B4-BE49-F238E27FC236}">
                <a16:creationId xmlns:a16="http://schemas.microsoft.com/office/drawing/2014/main" id="{446A3CA5-A161-452B-9825-716C53B30358}"/>
              </a:ext>
            </a:extLst>
          </p:cNvPr>
          <p:cNvSpPr>
            <a:spLocks noGrp="1"/>
          </p:cNvSpPr>
          <p:nvPr>
            <p:ph type="title"/>
          </p:nvPr>
        </p:nvSpPr>
        <p:spPr>
          <a:xfrm>
            <a:off x="839788" y="365126"/>
            <a:ext cx="10515600" cy="731838"/>
          </a:xfrm>
        </p:spPr>
        <p:txBody>
          <a:bodyPr/>
          <a:lstStyle/>
          <a:p>
            <a:r>
              <a:rPr kumimoji="1" lang="ja-JP" altLang="en-US" dirty="0"/>
              <a:t>　　　　</a:t>
            </a:r>
            <a:r>
              <a:rPr kumimoji="1" lang="en-US" altLang="ja-JP" dirty="0"/>
              <a:t>10</a:t>
            </a:r>
            <a:r>
              <a:rPr kumimoji="1" lang="ja-JP" altLang="en-US" dirty="0"/>
              <a:t>回の内容</a:t>
            </a:r>
          </a:p>
        </p:txBody>
      </p:sp>
      <p:sp>
        <p:nvSpPr>
          <p:cNvPr id="7" name="コンテンツ プレースホルダー 6">
            <a:extLst>
              <a:ext uri="{FF2B5EF4-FFF2-40B4-BE49-F238E27FC236}">
                <a16:creationId xmlns:a16="http://schemas.microsoft.com/office/drawing/2014/main" id="{D71EBC8C-646C-4EC9-9150-1B65881002E9}"/>
              </a:ext>
            </a:extLst>
          </p:cNvPr>
          <p:cNvSpPr>
            <a:spLocks noGrp="1"/>
          </p:cNvSpPr>
          <p:nvPr>
            <p:ph sz="half" idx="2"/>
          </p:nvPr>
        </p:nvSpPr>
        <p:spPr>
          <a:xfrm>
            <a:off x="392516" y="1462089"/>
            <a:ext cx="5779684" cy="4727573"/>
          </a:xfrm>
        </p:spPr>
        <p:txBody>
          <a:bodyPr>
            <a:normAutofit/>
          </a:bodyPr>
          <a:lstStyle/>
          <a:p>
            <a:pPr marL="0" indent="0">
              <a:buNone/>
            </a:pPr>
            <a:r>
              <a:rPr lang="ja-JP" altLang="en-US" dirty="0"/>
              <a:t>第</a:t>
            </a:r>
            <a:r>
              <a:rPr lang="en-US" altLang="ja-JP" dirty="0"/>
              <a:t>1</a:t>
            </a:r>
            <a:r>
              <a:rPr lang="ja-JP" altLang="en-US" dirty="0"/>
              <a:t>回　チーム編成の要諦</a:t>
            </a:r>
            <a:endParaRPr lang="en-US" altLang="ja-JP" dirty="0"/>
          </a:p>
          <a:p>
            <a:pPr marL="0" indent="0">
              <a:buNone/>
            </a:pPr>
            <a:endParaRPr lang="en-US" altLang="ja-JP" dirty="0"/>
          </a:p>
          <a:p>
            <a:pPr marL="0" indent="0">
              <a:buNone/>
            </a:pPr>
            <a:r>
              <a:rPr lang="ja-JP" altLang="en-US" dirty="0"/>
              <a:t>第</a:t>
            </a:r>
            <a:r>
              <a:rPr lang="en-US" altLang="ja-JP" dirty="0"/>
              <a:t>2</a:t>
            </a:r>
            <a:r>
              <a:rPr lang="ja-JP" altLang="en-US" dirty="0"/>
              <a:t>回　チーム運営のプロセス　</a:t>
            </a:r>
            <a:endParaRPr lang="en-US" altLang="ja-JP" dirty="0"/>
          </a:p>
          <a:p>
            <a:pPr marL="0" indent="0">
              <a:buNone/>
            </a:pPr>
            <a:endParaRPr lang="en-US" altLang="ja-JP" sz="2400" dirty="0"/>
          </a:p>
          <a:p>
            <a:pPr marL="0" indent="0">
              <a:buNone/>
            </a:pPr>
            <a:r>
              <a:rPr lang="ja-JP" altLang="en-US" dirty="0"/>
              <a:t>第</a:t>
            </a:r>
            <a:r>
              <a:rPr lang="en-US" altLang="ja-JP" dirty="0"/>
              <a:t>3</a:t>
            </a:r>
            <a:r>
              <a:rPr lang="ja-JP" altLang="en-US" dirty="0"/>
              <a:t>回　提案作成の詳細</a:t>
            </a:r>
            <a:endParaRPr lang="en-US" altLang="ja-JP" dirty="0"/>
          </a:p>
          <a:p>
            <a:pPr marL="0" indent="0">
              <a:buNone/>
            </a:pPr>
            <a:endParaRPr lang="en-US" altLang="ja-JP" dirty="0"/>
          </a:p>
          <a:p>
            <a:pPr marL="0" indent="0">
              <a:buNone/>
            </a:pPr>
            <a:r>
              <a:rPr lang="ja-JP" altLang="en-US" sz="3200" b="1" dirty="0">
                <a:solidFill>
                  <a:srgbClr val="FF0000"/>
                </a:solidFill>
              </a:rPr>
              <a:t>第</a:t>
            </a:r>
            <a:r>
              <a:rPr lang="en-US" altLang="ja-JP" sz="3200" b="1" dirty="0">
                <a:solidFill>
                  <a:srgbClr val="FF0000"/>
                </a:solidFill>
              </a:rPr>
              <a:t>4</a:t>
            </a:r>
            <a:r>
              <a:rPr lang="ja-JP" altLang="en-US" sz="3200" b="1" dirty="0">
                <a:solidFill>
                  <a:srgbClr val="FF0000"/>
                </a:solidFill>
              </a:rPr>
              <a:t>回　金融機関の選定・協議</a:t>
            </a:r>
            <a:endParaRPr lang="en-US" altLang="ja-JP" sz="3200" b="1" dirty="0">
              <a:solidFill>
                <a:srgbClr val="FF0000"/>
              </a:solidFill>
            </a:endParaRPr>
          </a:p>
          <a:p>
            <a:pPr marL="0" indent="0">
              <a:buNone/>
            </a:pPr>
            <a:endParaRPr lang="en-US" altLang="ja-JP" dirty="0"/>
          </a:p>
          <a:p>
            <a:pPr marL="0" indent="0">
              <a:buNone/>
            </a:pPr>
            <a:r>
              <a:rPr lang="ja-JP" altLang="en-US" dirty="0"/>
              <a:t>第</a:t>
            </a:r>
            <a:r>
              <a:rPr lang="en-US" altLang="ja-JP" dirty="0"/>
              <a:t>5</a:t>
            </a:r>
            <a:r>
              <a:rPr lang="ja-JP" altLang="en-US" dirty="0"/>
              <a:t>回　審査委員会と審査</a:t>
            </a:r>
          </a:p>
        </p:txBody>
      </p:sp>
      <p:sp>
        <p:nvSpPr>
          <p:cNvPr id="9" name="コンテンツ プレースホルダー 8">
            <a:extLst>
              <a:ext uri="{FF2B5EF4-FFF2-40B4-BE49-F238E27FC236}">
                <a16:creationId xmlns:a16="http://schemas.microsoft.com/office/drawing/2014/main" id="{2E9C8D53-EF85-4582-82D3-F28C84674C01}"/>
              </a:ext>
            </a:extLst>
          </p:cNvPr>
          <p:cNvSpPr>
            <a:spLocks noGrp="1"/>
          </p:cNvSpPr>
          <p:nvPr>
            <p:ph sz="quarter" idx="4"/>
          </p:nvPr>
        </p:nvSpPr>
        <p:spPr>
          <a:xfrm>
            <a:off x="6172200" y="1462089"/>
            <a:ext cx="5364480" cy="4727574"/>
          </a:xfrm>
        </p:spPr>
        <p:txBody>
          <a:bodyPr>
            <a:normAutofit/>
          </a:bodyPr>
          <a:lstStyle/>
          <a:p>
            <a:pPr marL="0" indent="0">
              <a:buNone/>
            </a:pPr>
            <a:r>
              <a:rPr lang="ja-JP" altLang="en-US" dirty="0"/>
              <a:t>第</a:t>
            </a:r>
            <a:r>
              <a:rPr lang="en-US" altLang="ja-JP" dirty="0"/>
              <a:t>6</a:t>
            </a:r>
            <a:r>
              <a:rPr lang="ja-JP" altLang="en-US" dirty="0"/>
              <a:t>回　提案の方向・コンセプト</a:t>
            </a:r>
            <a:endParaRPr lang="en-US" altLang="ja-JP" dirty="0"/>
          </a:p>
          <a:p>
            <a:pPr marL="0" indent="0">
              <a:buNone/>
            </a:pPr>
            <a:endParaRPr lang="en-US" altLang="ja-JP" dirty="0"/>
          </a:p>
          <a:p>
            <a:pPr marL="0" indent="0">
              <a:buNone/>
            </a:pPr>
            <a:r>
              <a:rPr lang="ja-JP" altLang="en-US" dirty="0"/>
              <a:t>第</a:t>
            </a:r>
            <a:r>
              <a:rPr lang="en-US" altLang="ja-JP" dirty="0"/>
              <a:t>7</a:t>
            </a:r>
            <a:r>
              <a:rPr lang="ja-JP" altLang="en-US" dirty="0"/>
              <a:t>回　提案金額の成り立ち</a:t>
            </a:r>
            <a:endParaRPr lang="en-US" altLang="ja-JP" dirty="0"/>
          </a:p>
          <a:p>
            <a:pPr marL="0" indent="0">
              <a:buNone/>
            </a:pPr>
            <a:endParaRPr lang="en-US" altLang="ja-JP" dirty="0"/>
          </a:p>
          <a:p>
            <a:pPr marL="0" indent="0">
              <a:buNone/>
            </a:pPr>
            <a:r>
              <a:rPr lang="ja-JP" altLang="en-US" dirty="0"/>
              <a:t>第</a:t>
            </a:r>
            <a:r>
              <a:rPr lang="en-US" altLang="ja-JP" dirty="0"/>
              <a:t>8</a:t>
            </a:r>
            <a:r>
              <a:rPr lang="ja-JP" altLang="en-US" dirty="0"/>
              <a:t>回　提案書作成コンセプト</a:t>
            </a:r>
            <a:endParaRPr lang="en-US" altLang="ja-JP" dirty="0"/>
          </a:p>
          <a:p>
            <a:pPr marL="0" indent="0">
              <a:buNone/>
            </a:pPr>
            <a:endParaRPr lang="en-US" altLang="ja-JP" dirty="0"/>
          </a:p>
          <a:p>
            <a:pPr marL="0" indent="0">
              <a:buNone/>
            </a:pPr>
            <a:r>
              <a:rPr lang="ja-JP" altLang="en-US" dirty="0"/>
              <a:t>第</a:t>
            </a:r>
            <a:r>
              <a:rPr lang="en-US" altLang="ja-JP" dirty="0"/>
              <a:t>9</a:t>
            </a:r>
            <a:r>
              <a:rPr lang="ja-JP" altLang="en-US" dirty="0"/>
              <a:t>回　プレゼンテーション</a:t>
            </a:r>
            <a:endParaRPr lang="en-US" altLang="ja-JP" dirty="0"/>
          </a:p>
          <a:p>
            <a:pPr marL="0" indent="0">
              <a:buNone/>
            </a:pPr>
            <a:endParaRPr lang="en-US" altLang="ja-JP" dirty="0"/>
          </a:p>
          <a:p>
            <a:pPr marL="0" indent="0">
              <a:buNone/>
            </a:pPr>
            <a:r>
              <a:rPr lang="ja-JP" altLang="en-US" dirty="0"/>
              <a:t>第</a:t>
            </a:r>
            <a:r>
              <a:rPr lang="en-US" altLang="ja-JP" dirty="0"/>
              <a:t>10</a:t>
            </a:r>
            <a:r>
              <a:rPr lang="ja-JP" altLang="en-US" dirty="0"/>
              <a:t>回　</a:t>
            </a:r>
            <a:r>
              <a:rPr lang="en-US" altLang="ja-JP" dirty="0"/>
              <a:t>SPC</a:t>
            </a:r>
            <a:r>
              <a:rPr lang="ja-JP" altLang="en-US" dirty="0"/>
              <a:t>の経営</a:t>
            </a:r>
          </a:p>
        </p:txBody>
      </p:sp>
      <p:sp>
        <p:nvSpPr>
          <p:cNvPr id="11" name="スライド番号プレースホルダー 10">
            <a:extLst>
              <a:ext uri="{FF2B5EF4-FFF2-40B4-BE49-F238E27FC236}">
                <a16:creationId xmlns:a16="http://schemas.microsoft.com/office/drawing/2014/main" id="{F61FBBE1-224D-4819-A7F1-F1DA8D4097DE}"/>
              </a:ext>
            </a:extLst>
          </p:cNvPr>
          <p:cNvSpPr>
            <a:spLocks noGrp="1"/>
          </p:cNvSpPr>
          <p:nvPr>
            <p:ph type="sldNum" sz="quarter" idx="12"/>
          </p:nvPr>
        </p:nvSpPr>
        <p:spPr/>
        <p:txBody>
          <a:bodyPr/>
          <a:lstStyle/>
          <a:p>
            <a:fld id="{8CBE0B6B-AA1C-4A08-8C69-36F95E8FD104}" type="slidenum">
              <a:rPr kumimoji="1" lang="ja-JP" altLang="en-US" smtClean="0"/>
              <a:t>2</a:t>
            </a:fld>
            <a:endParaRPr kumimoji="1" lang="ja-JP" altLang="en-US"/>
          </a:p>
        </p:txBody>
      </p:sp>
    </p:spTree>
    <p:extLst>
      <p:ext uri="{BB962C8B-B14F-4D97-AF65-F5344CB8AC3E}">
        <p14:creationId xmlns:p14="http://schemas.microsoft.com/office/powerpoint/2010/main" val="2275344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7F0171-8B61-4832-B91A-F37E054CBA56}"/>
              </a:ext>
            </a:extLst>
          </p:cNvPr>
          <p:cNvSpPr>
            <a:spLocks noGrp="1"/>
          </p:cNvSpPr>
          <p:nvPr>
            <p:ph type="title"/>
          </p:nvPr>
        </p:nvSpPr>
        <p:spPr>
          <a:xfrm>
            <a:off x="915125" y="494995"/>
            <a:ext cx="10361752" cy="526564"/>
          </a:xfrm>
        </p:spPr>
        <p:style>
          <a:lnRef idx="2">
            <a:schemeClr val="accent6"/>
          </a:lnRef>
          <a:fillRef idx="1">
            <a:schemeClr val="lt1"/>
          </a:fillRef>
          <a:effectRef idx="0">
            <a:schemeClr val="accent6"/>
          </a:effectRef>
          <a:fontRef idx="minor">
            <a:schemeClr val="dk1"/>
          </a:fontRef>
        </p:style>
        <p:txBody>
          <a:bodyPr>
            <a:noAutofit/>
          </a:bodyPr>
          <a:lstStyle/>
          <a:p>
            <a:r>
              <a:rPr lang="ja-JP" altLang="en-US" sz="2799" dirty="0"/>
              <a:t>事業のお金の流れと契約の種類：エンド企業受取額１００想定</a:t>
            </a:r>
          </a:p>
        </p:txBody>
      </p:sp>
      <p:sp>
        <p:nvSpPr>
          <p:cNvPr id="3" name="正方形/長方形 2">
            <a:extLst>
              <a:ext uri="{FF2B5EF4-FFF2-40B4-BE49-F238E27FC236}">
                <a16:creationId xmlns:a16="http://schemas.microsoft.com/office/drawing/2014/main" id="{8F6CAF93-3016-463E-93EE-03532D97B6BE}"/>
              </a:ext>
            </a:extLst>
          </p:cNvPr>
          <p:cNvSpPr/>
          <p:nvPr/>
        </p:nvSpPr>
        <p:spPr>
          <a:xfrm>
            <a:off x="7385885" y="1265632"/>
            <a:ext cx="4467264" cy="516989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実際業務遂行（１００）</a:t>
            </a: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ja-JP" altLang="en-US" sz="1799" dirty="0"/>
          </a:p>
        </p:txBody>
      </p:sp>
      <p:sp>
        <p:nvSpPr>
          <p:cNvPr id="4" name="四角形: 角を丸くする 3">
            <a:extLst>
              <a:ext uri="{FF2B5EF4-FFF2-40B4-BE49-F238E27FC236}">
                <a16:creationId xmlns:a16="http://schemas.microsoft.com/office/drawing/2014/main" id="{17120D5A-E567-4CED-9DB0-D21C24BE5D04}"/>
              </a:ext>
            </a:extLst>
          </p:cNvPr>
          <p:cNvSpPr/>
          <p:nvPr/>
        </p:nvSpPr>
        <p:spPr>
          <a:xfrm>
            <a:off x="7576704" y="1567395"/>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設計企業</a:t>
            </a:r>
          </a:p>
        </p:txBody>
      </p:sp>
      <p:sp>
        <p:nvSpPr>
          <p:cNvPr id="5" name="四角形: 角を丸くする 4">
            <a:extLst>
              <a:ext uri="{FF2B5EF4-FFF2-40B4-BE49-F238E27FC236}">
                <a16:creationId xmlns:a16="http://schemas.microsoft.com/office/drawing/2014/main" id="{FFF7894C-616A-41E9-A0DA-92E56C229AD6}"/>
              </a:ext>
            </a:extLst>
          </p:cNvPr>
          <p:cNvSpPr/>
          <p:nvPr/>
        </p:nvSpPr>
        <p:spPr>
          <a:xfrm>
            <a:off x="7576704" y="2023497"/>
            <a:ext cx="1264739" cy="5303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建設企業</a:t>
            </a:r>
            <a:r>
              <a:rPr kumimoji="1" lang="en-US" altLang="ja-JP" sz="1799" dirty="0"/>
              <a:t>JV</a:t>
            </a:r>
            <a:endParaRPr kumimoji="1" lang="ja-JP" altLang="en-US" sz="1799" dirty="0"/>
          </a:p>
        </p:txBody>
      </p:sp>
      <p:sp>
        <p:nvSpPr>
          <p:cNvPr id="6" name="四角形: 角を丸くする 5">
            <a:extLst>
              <a:ext uri="{FF2B5EF4-FFF2-40B4-BE49-F238E27FC236}">
                <a16:creationId xmlns:a16="http://schemas.microsoft.com/office/drawing/2014/main" id="{87228FF7-328F-4BA4-903F-F59D12BC121C}"/>
              </a:ext>
            </a:extLst>
          </p:cNvPr>
          <p:cNvSpPr/>
          <p:nvPr/>
        </p:nvSpPr>
        <p:spPr>
          <a:xfrm>
            <a:off x="9849939" y="1568873"/>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工事監理</a:t>
            </a:r>
          </a:p>
        </p:txBody>
      </p:sp>
      <p:sp>
        <p:nvSpPr>
          <p:cNvPr id="7" name="四角形: 角を丸くする 6">
            <a:extLst>
              <a:ext uri="{FF2B5EF4-FFF2-40B4-BE49-F238E27FC236}">
                <a16:creationId xmlns:a16="http://schemas.microsoft.com/office/drawing/2014/main" id="{667C0574-F453-4F8B-B8A0-B5BBCEF1F81F}"/>
              </a:ext>
            </a:extLst>
          </p:cNvPr>
          <p:cNvSpPr/>
          <p:nvPr/>
        </p:nvSpPr>
        <p:spPr>
          <a:xfrm>
            <a:off x="9840417" y="2056426"/>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内装工事</a:t>
            </a:r>
          </a:p>
        </p:txBody>
      </p:sp>
      <p:sp>
        <p:nvSpPr>
          <p:cNvPr id="8" name="四角形: 角を丸くする 7">
            <a:extLst>
              <a:ext uri="{FF2B5EF4-FFF2-40B4-BE49-F238E27FC236}">
                <a16:creationId xmlns:a16="http://schemas.microsoft.com/office/drawing/2014/main" id="{EC64D0BF-F32E-401B-AAF6-A96CE17192B0}"/>
              </a:ext>
            </a:extLst>
          </p:cNvPr>
          <p:cNvSpPr/>
          <p:nvPr/>
        </p:nvSpPr>
        <p:spPr>
          <a:xfrm>
            <a:off x="9848035" y="2483035"/>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a:t>管工事</a:t>
            </a:r>
            <a:endParaRPr kumimoji="1" lang="ja-JP" altLang="en-US" sz="1799" dirty="0"/>
          </a:p>
        </p:txBody>
      </p:sp>
      <p:sp>
        <p:nvSpPr>
          <p:cNvPr id="9" name="四角形: 角を丸くする 8">
            <a:extLst>
              <a:ext uri="{FF2B5EF4-FFF2-40B4-BE49-F238E27FC236}">
                <a16:creationId xmlns:a16="http://schemas.microsoft.com/office/drawing/2014/main" id="{FC32BD4C-8FC7-4F68-B6A2-516C6E4E9665}"/>
              </a:ext>
            </a:extLst>
          </p:cNvPr>
          <p:cNvSpPr/>
          <p:nvPr/>
        </p:nvSpPr>
        <p:spPr>
          <a:xfrm>
            <a:off x="7585511" y="2635396"/>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電気工事</a:t>
            </a:r>
          </a:p>
        </p:txBody>
      </p:sp>
      <p:sp>
        <p:nvSpPr>
          <p:cNvPr id="10" name="四角形: 角を丸くする 9">
            <a:extLst>
              <a:ext uri="{FF2B5EF4-FFF2-40B4-BE49-F238E27FC236}">
                <a16:creationId xmlns:a16="http://schemas.microsoft.com/office/drawing/2014/main" id="{62B1B866-D367-45CE-9CB3-7E1B47F96D09}"/>
              </a:ext>
            </a:extLst>
          </p:cNvPr>
          <p:cNvSpPr/>
          <p:nvPr/>
        </p:nvSpPr>
        <p:spPr>
          <a:xfrm>
            <a:off x="4572397" y="1257866"/>
            <a:ext cx="733234" cy="24282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3199" dirty="0"/>
              <a:t>S</a:t>
            </a:r>
          </a:p>
          <a:p>
            <a:pPr algn="ctr"/>
            <a:r>
              <a:rPr kumimoji="1" lang="en-US" altLang="ja-JP" sz="3199" dirty="0"/>
              <a:t>P</a:t>
            </a:r>
          </a:p>
          <a:p>
            <a:pPr algn="ctr"/>
            <a:r>
              <a:rPr kumimoji="1" lang="en-US" altLang="ja-JP" sz="3199" dirty="0"/>
              <a:t>C</a:t>
            </a:r>
            <a:endParaRPr kumimoji="1" lang="ja-JP" altLang="en-US" sz="3199" dirty="0"/>
          </a:p>
        </p:txBody>
      </p:sp>
      <p:sp>
        <p:nvSpPr>
          <p:cNvPr id="11" name="四角形: 角を丸くする 10">
            <a:extLst>
              <a:ext uri="{FF2B5EF4-FFF2-40B4-BE49-F238E27FC236}">
                <a16:creationId xmlns:a16="http://schemas.microsoft.com/office/drawing/2014/main" id="{446FAE10-2E61-4E30-894D-D1F6E66286AC}"/>
              </a:ext>
            </a:extLst>
          </p:cNvPr>
          <p:cNvSpPr/>
          <p:nvPr/>
        </p:nvSpPr>
        <p:spPr>
          <a:xfrm>
            <a:off x="1525191" y="1248344"/>
            <a:ext cx="733234" cy="24282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799" dirty="0"/>
              <a:t>自</a:t>
            </a:r>
            <a:endParaRPr kumimoji="1" lang="en-US" altLang="ja-JP" sz="2799" dirty="0"/>
          </a:p>
          <a:p>
            <a:pPr algn="ctr"/>
            <a:r>
              <a:rPr kumimoji="1" lang="ja-JP" altLang="en-US" sz="2799" dirty="0"/>
              <a:t>治</a:t>
            </a:r>
            <a:endParaRPr kumimoji="1" lang="en-US" altLang="ja-JP" sz="2799" dirty="0"/>
          </a:p>
          <a:p>
            <a:pPr algn="ctr"/>
            <a:r>
              <a:rPr kumimoji="1" lang="ja-JP" altLang="en-US" sz="2799" dirty="0"/>
              <a:t>体</a:t>
            </a:r>
          </a:p>
        </p:txBody>
      </p:sp>
      <p:sp>
        <p:nvSpPr>
          <p:cNvPr id="12" name="楕円 11">
            <a:extLst>
              <a:ext uri="{FF2B5EF4-FFF2-40B4-BE49-F238E27FC236}">
                <a16:creationId xmlns:a16="http://schemas.microsoft.com/office/drawing/2014/main" id="{9CE827AB-5E94-4BF3-8A45-BB2C00B8A3D0}"/>
              </a:ext>
            </a:extLst>
          </p:cNvPr>
          <p:cNvSpPr/>
          <p:nvPr/>
        </p:nvSpPr>
        <p:spPr>
          <a:xfrm>
            <a:off x="8850250" y="1505453"/>
            <a:ext cx="597678" cy="47113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５</a:t>
            </a:r>
          </a:p>
        </p:txBody>
      </p:sp>
      <p:sp>
        <p:nvSpPr>
          <p:cNvPr id="13" name="楕円 12">
            <a:extLst>
              <a:ext uri="{FF2B5EF4-FFF2-40B4-BE49-F238E27FC236}">
                <a16:creationId xmlns:a16="http://schemas.microsoft.com/office/drawing/2014/main" id="{33C09EE1-2382-4A83-A26C-824A30FC81D6}"/>
              </a:ext>
            </a:extLst>
          </p:cNvPr>
          <p:cNvSpPr/>
          <p:nvPr/>
        </p:nvSpPr>
        <p:spPr>
          <a:xfrm>
            <a:off x="8850249" y="2048237"/>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53</a:t>
            </a:r>
            <a:endParaRPr kumimoji="1" lang="ja-JP" altLang="en-US" sz="1600" dirty="0"/>
          </a:p>
        </p:txBody>
      </p:sp>
      <p:sp>
        <p:nvSpPr>
          <p:cNvPr id="14" name="楕円 13">
            <a:extLst>
              <a:ext uri="{FF2B5EF4-FFF2-40B4-BE49-F238E27FC236}">
                <a16:creationId xmlns:a16="http://schemas.microsoft.com/office/drawing/2014/main" id="{BC7306EC-33CC-47A2-B5E6-CEBBEEC4C9FC}"/>
              </a:ext>
            </a:extLst>
          </p:cNvPr>
          <p:cNvSpPr/>
          <p:nvPr/>
        </p:nvSpPr>
        <p:spPr>
          <a:xfrm>
            <a:off x="8850249" y="2571975"/>
            <a:ext cx="651529" cy="39819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12</a:t>
            </a:r>
            <a:endParaRPr kumimoji="1" lang="ja-JP" altLang="en-US" sz="1600" dirty="0"/>
          </a:p>
        </p:txBody>
      </p:sp>
      <p:sp>
        <p:nvSpPr>
          <p:cNvPr id="15" name="楕円 14">
            <a:extLst>
              <a:ext uri="{FF2B5EF4-FFF2-40B4-BE49-F238E27FC236}">
                <a16:creationId xmlns:a16="http://schemas.microsoft.com/office/drawing/2014/main" id="{CB04A935-33A4-4A94-98B2-F41E6A4B6E78}"/>
              </a:ext>
            </a:extLst>
          </p:cNvPr>
          <p:cNvSpPr/>
          <p:nvPr/>
        </p:nvSpPr>
        <p:spPr>
          <a:xfrm>
            <a:off x="11131819" y="1514976"/>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２</a:t>
            </a:r>
          </a:p>
        </p:txBody>
      </p:sp>
      <p:sp>
        <p:nvSpPr>
          <p:cNvPr id="16" name="楕円 15">
            <a:extLst>
              <a:ext uri="{FF2B5EF4-FFF2-40B4-BE49-F238E27FC236}">
                <a16:creationId xmlns:a16="http://schemas.microsoft.com/office/drawing/2014/main" id="{15F1EDDB-56AE-4FCE-A62B-E1B517EE9E63}"/>
              </a:ext>
            </a:extLst>
          </p:cNvPr>
          <p:cNvSpPr/>
          <p:nvPr/>
        </p:nvSpPr>
        <p:spPr>
          <a:xfrm>
            <a:off x="11141341" y="1991102"/>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２</a:t>
            </a:r>
          </a:p>
        </p:txBody>
      </p:sp>
      <p:sp>
        <p:nvSpPr>
          <p:cNvPr id="17" name="楕円 16">
            <a:extLst>
              <a:ext uri="{FF2B5EF4-FFF2-40B4-BE49-F238E27FC236}">
                <a16:creationId xmlns:a16="http://schemas.microsoft.com/office/drawing/2014/main" id="{B11BF30C-C1EE-4AD9-B0A5-D23B074E3695}"/>
              </a:ext>
            </a:extLst>
          </p:cNvPr>
          <p:cNvSpPr/>
          <p:nvPr/>
        </p:nvSpPr>
        <p:spPr>
          <a:xfrm>
            <a:off x="11131819" y="2419615"/>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５</a:t>
            </a:r>
          </a:p>
        </p:txBody>
      </p:sp>
      <p:sp>
        <p:nvSpPr>
          <p:cNvPr id="18" name="四角形: 角を丸くする 17">
            <a:extLst>
              <a:ext uri="{FF2B5EF4-FFF2-40B4-BE49-F238E27FC236}">
                <a16:creationId xmlns:a16="http://schemas.microsoft.com/office/drawing/2014/main" id="{AFE74B54-92EB-497F-BC0E-C5F8EE6CA9EA}"/>
              </a:ext>
            </a:extLst>
          </p:cNvPr>
          <p:cNvSpPr/>
          <p:nvPr/>
        </p:nvSpPr>
        <p:spPr>
          <a:xfrm>
            <a:off x="9857557" y="2978206"/>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造園工事</a:t>
            </a:r>
          </a:p>
        </p:txBody>
      </p:sp>
      <p:sp>
        <p:nvSpPr>
          <p:cNvPr id="19" name="楕円 18">
            <a:extLst>
              <a:ext uri="{FF2B5EF4-FFF2-40B4-BE49-F238E27FC236}">
                <a16:creationId xmlns:a16="http://schemas.microsoft.com/office/drawing/2014/main" id="{D9728634-5953-41AF-BC95-45D4234006C5}"/>
              </a:ext>
            </a:extLst>
          </p:cNvPr>
          <p:cNvSpPr/>
          <p:nvPr/>
        </p:nvSpPr>
        <p:spPr>
          <a:xfrm>
            <a:off x="11141341" y="2914786"/>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１</a:t>
            </a:r>
          </a:p>
        </p:txBody>
      </p:sp>
      <p:sp>
        <p:nvSpPr>
          <p:cNvPr id="20" name="四角形: 角を丸くする 19">
            <a:extLst>
              <a:ext uri="{FF2B5EF4-FFF2-40B4-BE49-F238E27FC236}">
                <a16:creationId xmlns:a16="http://schemas.microsoft.com/office/drawing/2014/main" id="{E9DB0EB0-FA1B-41F5-93B5-DD78B5B0591B}"/>
              </a:ext>
            </a:extLst>
          </p:cNvPr>
          <p:cNvSpPr/>
          <p:nvPr/>
        </p:nvSpPr>
        <p:spPr>
          <a:xfrm>
            <a:off x="9876602" y="3416242"/>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土工工事</a:t>
            </a:r>
          </a:p>
        </p:txBody>
      </p:sp>
      <p:sp>
        <p:nvSpPr>
          <p:cNvPr id="21" name="楕円 20">
            <a:extLst>
              <a:ext uri="{FF2B5EF4-FFF2-40B4-BE49-F238E27FC236}">
                <a16:creationId xmlns:a16="http://schemas.microsoft.com/office/drawing/2014/main" id="{726DA6CB-1A98-4EC7-8CD7-FC550810EB94}"/>
              </a:ext>
            </a:extLst>
          </p:cNvPr>
          <p:cNvSpPr/>
          <p:nvPr/>
        </p:nvSpPr>
        <p:spPr>
          <a:xfrm>
            <a:off x="11160386" y="3352822"/>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５</a:t>
            </a:r>
          </a:p>
        </p:txBody>
      </p:sp>
      <p:sp>
        <p:nvSpPr>
          <p:cNvPr id="22" name="四角形: 角を丸くする 21">
            <a:extLst>
              <a:ext uri="{FF2B5EF4-FFF2-40B4-BE49-F238E27FC236}">
                <a16:creationId xmlns:a16="http://schemas.microsoft.com/office/drawing/2014/main" id="{32CC51CC-07EB-4689-89C1-8D7574945757}"/>
              </a:ext>
            </a:extLst>
          </p:cNvPr>
          <p:cNvSpPr/>
          <p:nvPr/>
        </p:nvSpPr>
        <p:spPr>
          <a:xfrm>
            <a:off x="9876602" y="3863801"/>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躯体工事</a:t>
            </a:r>
          </a:p>
        </p:txBody>
      </p:sp>
      <p:sp>
        <p:nvSpPr>
          <p:cNvPr id="23" name="楕円 22">
            <a:extLst>
              <a:ext uri="{FF2B5EF4-FFF2-40B4-BE49-F238E27FC236}">
                <a16:creationId xmlns:a16="http://schemas.microsoft.com/office/drawing/2014/main" id="{E8E57B89-5D6B-4B7F-9A04-4420251D746D}"/>
              </a:ext>
            </a:extLst>
          </p:cNvPr>
          <p:cNvSpPr/>
          <p:nvPr/>
        </p:nvSpPr>
        <p:spPr>
          <a:xfrm>
            <a:off x="11160386" y="3800380"/>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dirty="0"/>
              <a:t>33</a:t>
            </a:r>
            <a:endParaRPr lang="ja-JP" altLang="en-US" sz="1600" dirty="0"/>
          </a:p>
        </p:txBody>
      </p:sp>
      <p:sp>
        <p:nvSpPr>
          <p:cNvPr id="24" name="四角形: 角を丸くする 23">
            <a:extLst>
              <a:ext uri="{FF2B5EF4-FFF2-40B4-BE49-F238E27FC236}">
                <a16:creationId xmlns:a16="http://schemas.microsoft.com/office/drawing/2014/main" id="{9BE5B3C8-1FA0-4734-88D0-E43A00957648}"/>
              </a:ext>
            </a:extLst>
          </p:cNvPr>
          <p:cNvSpPr/>
          <p:nvPr/>
        </p:nvSpPr>
        <p:spPr>
          <a:xfrm>
            <a:off x="7614078" y="4378017"/>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維持管理</a:t>
            </a:r>
          </a:p>
        </p:txBody>
      </p:sp>
      <p:sp>
        <p:nvSpPr>
          <p:cNvPr id="25" name="楕円 24">
            <a:extLst>
              <a:ext uri="{FF2B5EF4-FFF2-40B4-BE49-F238E27FC236}">
                <a16:creationId xmlns:a16="http://schemas.microsoft.com/office/drawing/2014/main" id="{9791920B-43C0-4E60-AD9A-9BAAA18D94CB}"/>
              </a:ext>
            </a:extLst>
          </p:cNvPr>
          <p:cNvSpPr/>
          <p:nvPr/>
        </p:nvSpPr>
        <p:spPr>
          <a:xfrm>
            <a:off x="8878816" y="4314596"/>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20</a:t>
            </a:r>
            <a:endParaRPr kumimoji="1" lang="ja-JP" altLang="en-US" sz="1600" dirty="0"/>
          </a:p>
        </p:txBody>
      </p:sp>
      <p:sp>
        <p:nvSpPr>
          <p:cNvPr id="29" name="四角形: 角を丸くする 28">
            <a:extLst>
              <a:ext uri="{FF2B5EF4-FFF2-40B4-BE49-F238E27FC236}">
                <a16:creationId xmlns:a16="http://schemas.microsoft.com/office/drawing/2014/main" id="{6BB7B086-572A-45C4-8E34-3770493B3004}"/>
              </a:ext>
            </a:extLst>
          </p:cNvPr>
          <p:cNvSpPr/>
          <p:nvPr/>
        </p:nvSpPr>
        <p:spPr>
          <a:xfrm>
            <a:off x="7614078" y="5149341"/>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運営</a:t>
            </a:r>
          </a:p>
        </p:txBody>
      </p:sp>
      <p:sp>
        <p:nvSpPr>
          <p:cNvPr id="30" name="楕円 29">
            <a:extLst>
              <a:ext uri="{FF2B5EF4-FFF2-40B4-BE49-F238E27FC236}">
                <a16:creationId xmlns:a16="http://schemas.microsoft.com/office/drawing/2014/main" id="{7EA33E82-D14C-4847-BEBE-CB25393EBB61}"/>
              </a:ext>
            </a:extLst>
          </p:cNvPr>
          <p:cNvSpPr/>
          <p:nvPr/>
        </p:nvSpPr>
        <p:spPr>
          <a:xfrm>
            <a:off x="8878816" y="5085920"/>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5</a:t>
            </a:r>
            <a:endParaRPr kumimoji="1" lang="ja-JP" altLang="en-US" sz="1600" dirty="0"/>
          </a:p>
        </p:txBody>
      </p:sp>
      <p:sp>
        <p:nvSpPr>
          <p:cNvPr id="31" name="四角形: 角を丸くする 30">
            <a:extLst>
              <a:ext uri="{FF2B5EF4-FFF2-40B4-BE49-F238E27FC236}">
                <a16:creationId xmlns:a16="http://schemas.microsoft.com/office/drawing/2014/main" id="{745389D3-B172-4E18-B2E2-EB4A041660C3}"/>
              </a:ext>
            </a:extLst>
          </p:cNvPr>
          <p:cNvSpPr/>
          <p:nvPr/>
        </p:nvSpPr>
        <p:spPr>
          <a:xfrm>
            <a:off x="7623601" y="5968277"/>
            <a:ext cx="1264739" cy="35057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en-US" altLang="ja-JP" sz="1799" dirty="0"/>
              <a:t>SPC</a:t>
            </a:r>
            <a:r>
              <a:rPr kumimoji="1" lang="ja-JP" altLang="en-US" sz="1799" dirty="0"/>
              <a:t>経営</a:t>
            </a:r>
          </a:p>
        </p:txBody>
      </p:sp>
      <p:sp>
        <p:nvSpPr>
          <p:cNvPr id="32" name="楕円 31">
            <a:extLst>
              <a:ext uri="{FF2B5EF4-FFF2-40B4-BE49-F238E27FC236}">
                <a16:creationId xmlns:a16="http://schemas.microsoft.com/office/drawing/2014/main" id="{5A39EC85-BCFB-4E1C-8FE8-C2DE5835DAD8}"/>
              </a:ext>
            </a:extLst>
          </p:cNvPr>
          <p:cNvSpPr/>
          <p:nvPr/>
        </p:nvSpPr>
        <p:spPr>
          <a:xfrm>
            <a:off x="8888339" y="5904857"/>
            <a:ext cx="597678" cy="43479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600" dirty="0"/>
              <a:t>5</a:t>
            </a:r>
            <a:endParaRPr kumimoji="1" lang="ja-JP" altLang="en-US" sz="1600" dirty="0"/>
          </a:p>
        </p:txBody>
      </p:sp>
      <p:sp>
        <p:nvSpPr>
          <p:cNvPr id="33" name="四角形: 角を丸くする 32">
            <a:extLst>
              <a:ext uri="{FF2B5EF4-FFF2-40B4-BE49-F238E27FC236}">
                <a16:creationId xmlns:a16="http://schemas.microsoft.com/office/drawing/2014/main" id="{FE87AA45-639A-45EA-873D-7F8AC8CC49D1}"/>
              </a:ext>
            </a:extLst>
          </p:cNvPr>
          <p:cNvSpPr/>
          <p:nvPr/>
        </p:nvSpPr>
        <p:spPr>
          <a:xfrm>
            <a:off x="9876602" y="4358972"/>
            <a:ext cx="1264739" cy="35057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警備</a:t>
            </a:r>
          </a:p>
        </p:txBody>
      </p:sp>
      <p:sp>
        <p:nvSpPr>
          <p:cNvPr id="34" name="楕円 33">
            <a:extLst>
              <a:ext uri="{FF2B5EF4-FFF2-40B4-BE49-F238E27FC236}">
                <a16:creationId xmlns:a16="http://schemas.microsoft.com/office/drawing/2014/main" id="{66518DF0-9F38-4D63-BFEB-5508B672C320}"/>
              </a:ext>
            </a:extLst>
          </p:cNvPr>
          <p:cNvSpPr/>
          <p:nvPr/>
        </p:nvSpPr>
        <p:spPr>
          <a:xfrm>
            <a:off x="11160386" y="4295551"/>
            <a:ext cx="597678" cy="4711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１</a:t>
            </a:r>
          </a:p>
        </p:txBody>
      </p:sp>
      <p:sp>
        <p:nvSpPr>
          <p:cNvPr id="35" name="四角形: 角を丸くする 34">
            <a:extLst>
              <a:ext uri="{FF2B5EF4-FFF2-40B4-BE49-F238E27FC236}">
                <a16:creationId xmlns:a16="http://schemas.microsoft.com/office/drawing/2014/main" id="{24446A07-4638-4A13-963D-87510A36F384}"/>
              </a:ext>
            </a:extLst>
          </p:cNvPr>
          <p:cNvSpPr/>
          <p:nvPr/>
        </p:nvSpPr>
        <p:spPr>
          <a:xfrm>
            <a:off x="9895647" y="4806530"/>
            <a:ext cx="1264739" cy="35057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法定</a:t>
            </a:r>
          </a:p>
        </p:txBody>
      </p:sp>
      <p:sp>
        <p:nvSpPr>
          <p:cNvPr id="36" name="楕円 35">
            <a:extLst>
              <a:ext uri="{FF2B5EF4-FFF2-40B4-BE49-F238E27FC236}">
                <a16:creationId xmlns:a16="http://schemas.microsoft.com/office/drawing/2014/main" id="{9C7D39A1-3C65-4994-A8AB-A869904EC0A5}"/>
              </a:ext>
            </a:extLst>
          </p:cNvPr>
          <p:cNvSpPr/>
          <p:nvPr/>
        </p:nvSpPr>
        <p:spPr>
          <a:xfrm>
            <a:off x="11179431" y="4743110"/>
            <a:ext cx="597678" cy="4711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８</a:t>
            </a:r>
          </a:p>
        </p:txBody>
      </p:sp>
      <p:sp>
        <p:nvSpPr>
          <p:cNvPr id="37" name="正方形/長方形 36">
            <a:extLst>
              <a:ext uri="{FF2B5EF4-FFF2-40B4-BE49-F238E27FC236}">
                <a16:creationId xmlns:a16="http://schemas.microsoft.com/office/drawing/2014/main" id="{D818486D-DB2B-45F7-B129-8361E0238AAC}"/>
              </a:ext>
            </a:extLst>
          </p:cNvPr>
          <p:cNvSpPr/>
          <p:nvPr/>
        </p:nvSpPr>
        <p:spPr>
          <a:xfrm>
            <a:off x="9743682" y="5968277"/>
            <a:ext cx="1588156" cy="813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各企業１０％</a:t>
            </a:r>
            <a:endParaRPr kumimoji="1" lang="en-US" altLang="ja-JP" sz="1799" dirty="0"/>
          </a:p>
          <a:p>
            <a:pPr algn="ctr"/>
            <a:r>
              <a:rPr kumimoji="1" lang="ja-JP" altLang="en-US" sz="1799" dirty="0"/>
              <a:t>利益として</a:t>
            </a:r>
            <a:endParaRPr kumimoji="1" lang="en-US" altLang="ja-JP" sz="1799" dirty="0"/>
          </a:p>
          <a:p>
            <a:pPr algn="ctr"/>
            <a:r>
              <a:rPr kumimoji="1" lang="ja-JP" altLang="en-US" sz="1799" dirty="0"/>
              <a:t>１０の利益</a:t>
            </a:r>
          </a:p>
        </p:txBody>
      </p:sp>
      <p:cxnSp>
        <p:nvCxnSpPr>
          <p:cNvPr id="38" name="直線矢印コネクタ 37">
            <a:extLst>
              <a:ext uri="{FF2B5EF4-FFF2-40B4-BE49-F238E27FC236}">
                <a16:creationId xmlns:a16="http://schemas.microsoft.com/office/drawing/2014/main" id="{C42A9526-9F52-4EDB-976D-6924ABAFBE48}"/>
              </a:ext>
            </a:extLst>
          </p:cNvPr>
          <p:cNvCxnSpPr>
            <a:cxnSpLocks/>
            <a:stCxn id="11" idx="3"/>
            <a:endCxn id="10" idx="1"/>
          </p:cNvCxnSpPr>
          <p:nvPr/>
        </p:nvCxnSpPr>
        <p:spPr>
          <a:xfrm>
            <a:off x="2258425" y="2462466"/>
            <a:ext cx="2313972" cy="9523"/>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73A9DDBC-0AD7-4160-8946-3D9B5F870BCD}"/>
              </a:ext>
            </a:extLst>
          </p:cNvPr>
          <p:cNvSpPr txBox="1"/>
          <p:nvPr/>
        </p:nvSpPr>
        <p:spPr>
          <a:xfrm>
            <a:off x="2638563" y="1902163"/>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事業契約</a:t>
            </a:r>
          </a:p>
        </p:txBody>
      </p:sp>
      <p:cxnSp>
        <p:nvCxnSpPr>
          <p:cNvPr id="42" name="直線矢印コネクタ 41">
            <a:extLst>
              <a:ext uri="{FF2B5EF4-FFF2-40B4-BE49-F238E27FC236}">
                <a16:creationId xmlns:a16="http://schemas.microsoft.com/office/drawing/2014/main" id="{B7AF9504-22AB-4AA1-9D69-F0F6DD20CE9E}"/>
              </a:ext>
            </a:extLst>
          </p:cNvPr>
          <p:cNvCxnSpPr>
            <a:cxnSpLocks/>
            <a:stCxn id="10" idx="3"/>
          </p:cNvCxnSpPr>
          <p:nvPr/>
        </p:nvCxnSpPr>
        <p:spPr>
          <a:xfrm flipV="1">
            <a:off x="5305631" y="1753037"/>
            <a:ext cx="2234886" cy="71895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47" name="直線矢印コネクタ 46">
            <a:extLst>
              <a:ext uri="{FF2B5EF4-FFF2-40B4-BE49-F238E27FC236}">
                <a16:creationId xmlns:a16="http://schemas.microsoft.com/office/drawing/2014/main" id="{62AD7B91-0565-4AFE-A32D-8B76AAC55C14}"/>
              </a:ext>
            </a:extLst>
          </p:cNvPr>
          <p:cNvCxnSpPr>
            <a:cxnSpLocks/>
            <a:stCxn id="10" idx="3"/>
            <a:endCxn id="5" idx="1"/>
          </p:cNvCxnSpPr>
          <p:nvPr/>
        </p:nvCxnSpPr>
        <p:spPr>
          <a:xfrm flipV="1">
            <a:off x="5305631" y="2288648"/>
            <a:ext cx="2271072" cy="18334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0" name="直線矢印コネクタ 49">
            <a:extLst>
              <a:ext uri="{FF2B5EF4-FFF2-40B4-BE49-F238E27FC236}">
                <a16:creationId xmlns:a16="http://schemas.microsoft.com/office/drawing/2014/main" id="{EB8A7643-B9D8-4FE9-A2A4-16357E4CFE1E}"/>
              </a:ext>
            </a:extLst>
          </p:cNvPr>
          <p:cNvCxnSpPr>
            <a:cxnSpLocks/>
            <a:stCxn id="10" idx="3"/>
            <a:endCxn id="9" idx="1"/>
          </p:cNvCxnSpPr>
          <p:nvPr/>
        </p:nvCxnSpPr>
        <p:spPr>
          <a:xfrm>
            <a:off x="5305632" y="2471987"/>
            <a:ext cx="2279879" cy="338696"/>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3" name="直線矢印コネクタ 52">
            <a:extLst>
              <a:ext uri="{FF2B5EF4-FFF2-40B4-BE49-F238E27FC236}">
                <a16:creationId xmlns:a16="http://schemas.microsoft.com/office/drawing/2014/main" id="{D1BA9DB6-056E-45DC-8394-6310590490EE}"/>
              </a:ext>
            </a:extLst>
          </p:cNvPr>
          <p:cNvCxnSpPr>
            <a:cxnSpLocks/>
            <a:stCxn id="10" idx="3"/>
            <a:endCxn id="24" idx="1"/>
          </p:cNvCxnSpPr>
          <p:nvPr/>
        </p:nvCxnSpPr>
        <p:spPr>
          <a:xfrm>
            <a:off x="5305632" y="2471989"/>
            <a:ext cx="2308447" cy="2081317"/>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4" name="直線矢印コネクタ 53">
            <a:extLst>
              <a:ext uri="{FF2B5EF4-FFF2-40B4-BE49-F238E27FC236}">
                <a16:creationId xmlns:a16="http://schemas.microsoft.com/office/drawing/2014/main" id="{F5A901BD-C5F8-4621-A419-C8E5DE9424D5}"/>
              </a:ext>
            </a:extLst>
          </p:cNvPr>
          <p:cNvCxnSpPr>
            <a:cxnSpLocks/>
            <a:stCxn id="10" idx="3"/>
            <a:endCxn id="29" idx="1"/>
          </p:cNvCxnSpPr>
          <p:nvPr/>
        </p:nvCxnSpPr>
        <p:spPr>
          <a:xfrm>
            <a:off x="5305632" y="2471988"/>
            <a:ext cx="2308447" cy="285264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5" name="直線矢印コネクタ 54">
            <a:extLst>
              <a:ext uri="{FF2B5EF4-FFF2-40B4-BE49-F238E27FC236}">
                <a16:creationId xmlns:a16="http://schemas.microsoft.com/office/drawing/2014/main" id="{7A68C858-34D0-4E13-BD6C-B84F402AE34E}"/>
              </a:ext>
            </a:extLst>
          </p:cNvPr>
          <p:cNvCxnSpPr>
            <a:cxnSpLocks/>
            <a:stCxn id="10" idx="3"/>
            <a:endCxn id="31" idx="1"/>
          </p:cNvCxnSpPr>
          <p:nvPr/>
        </p:nvCxnSpPr>
        <p:spPr>
          <a:xfrm>
            <a:off x="5305632" y="2471987"/>
            <a:ext cx="2317969" cy="3671578"/>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sp>
        <p:nvSpPr>
          <p:cNvPr id="62" name="楕円 61">
            <a:extLst>
              <a:ext uri="{FF2B5EF4-FFF2-40B4-BE49-F238E27FC236}">
                <a16:creationId xmlns:a16="http://schemas.microsoft.com/office/drawing/2014/main" id="{3460C35F-E5FE-4E63-AEED-E66F2DC14AA4}"/>
              </a:ext>
            </a:extLst>
          </p:cNvPr>
          <p:cNvSpPr/>
          <p:nvPr/>
        </p:nvSpPr>
        <p:spPr>
          <a:xfrm>
            <a:off x="7321643" y="3370110"/>
            <a:ext cx="1868655" cy="60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構成企業</a:t>
            </a:r>
          </a:p>
        </p:txBody>
      </p:sp>
      <p:sp>
        <p:nvSpPr>
          <p:cNvPr id="63" name="楕円 62">
            <a:extLst>
              <a:ext uri="{FF2B5EF4-FFF2-40B4-BE49-F238E27FC236}">
                <a16:creationId xmlns:a16="http://schemas.microsoft.com/office/drawing/2014/main" id="{BF328BE1-F0BF-4206-8B91-40DA1485DF9B}"/>
              </a:ext>
            </a:extLst>
          </p:cNvPr>
          <p:cNvSpPr/>
          <p:nvPr/>
        </p:nvSpPr>
        <p:spPr>
          <a:xfrm>
            <a:off x="9973256" y="5237688"/>
            <a:ext cx="1868655" cy="60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協力企業</a:t>
            </a:r>
          </a:p>
        </p:txBody>
      </p:sp>
      <p:sp>
        <p:nvSpPr>
          <p:cNvPr id="65" name="テキスト ボックス 64">
            <a:extLst>
              <a:ext uri="{FF2B5EF4-FFF2-40B4-BE49-F238E27FC236}">
                <a16:creationId xmlns:a16="http://schemas.microsoft.com/office/drawing/2014/main" id="{53445260-F137-4A1A-B97A-0B2B0C4D89F3}"/>
              </a:ext>
            </a:extLst>
          </p:cNvPr>
          <p:cNvSpPr txBox="1"/>
          <p:nvPr/>
        </p:nvSpPr>
        <p:spPr>
          <a:xfrm>
            <a:off x="5723093" y="2060849"/>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請負契約</a:t>
            </a:r>
          </a:p>
        </p:txBody>
      </p:sp>
      <p:sp>
        <p:nvSpPr>
          <p:cNvPr id="66" name="テキスト ボックス 65">
            <a:extLst>
              <a:ext uri="{FF2B5EF4-FFF2-40B4-BE49-F238E27FC236}">
                <a16:creationId xmlns:a16="http://schemas.microsoft.com/office/drawing/2014/main" id="{7E314414-2E30-4020-A5B6-80EE857CBC47}"/>
              </a:ext>
            </a:extLst>
          </p:cNvPr>
          <p:cNvSpPr txBox="1"/>
          <p:nvPr/>
        </p:nvSpPr>
        <p:spPr>
          <a:xfrm>
            <a:off x="8700028" y="3030219"/>
            <a:ext cx="1062444" cy="338554"/>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kumimoji="1" lang="ja-JP" altLang="en-US" sz="1600" dirty="0">
                <a:solidFill>
                  <a:schemeClr val="tx1"/>
                </a:solidFill>
              </a:rPr>
              <a:t>請負契約</a:t>
            </a:r>
          </a:p>
        </p:txBody>
      </p:sp>
      <p:sp>
        <p:nvSpPr>
          <p:cNvPr id="67" name="楕円 66">
            <a:extLst>
              <a:ext uri="{FF2B5EF4-FFF2-40B4-BE49-F238E27FC236}">
                <a16:creationId xmlns:a16="http://schemas.microsoft.com/office/drawing/2014/main" id="{B2323A6D-8CC9-4193-98D9-AF4FB8CA378D}"/>
              </a:ext>
            </a:extLst>
          </p:cNvPr>
          <p:cNvSpPr/>
          <p:nvPr/>
        </p:nvSpPr>
        <p:spPr>
          <a:xfrm>
            <a:off x="4845012" y="3597158"/>
            <a:ext cx="1868655" cy="60364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t>発注</a:t>
            </a:r>
            <a:r>
              <a:rPr kumimoji="1" lang="en-US" altLang="ja-JP" sz="2400" dirty="0"/>
              <a:t>100</a:t>
            </a:r>
            <a:endParaRPr kumimoji="1" lang="ja-JP" altLang="en-US" sz="2400" dirty="0"/>
          </a:p>
        </p:txBody>
      </p:sp>
      <p:sp>
        <p:nvSpPr>
          <p:cNvPr id="68" name="正方形/長方形 67">
            <a:extLst>
              <a:ext uri="{FF2B5EF4-FFF2-40B4-BE49-F238E27FC236}">
                <a16:creationId xmlns:a16="http://schemas.microsoft.com/office/drawing/2014/main" id="{ABFBE9EA-A1B2-4C57-AF87-E5FF91B9B5A3}"/>
              </a:ext>
            </a:extLst>
          </p:cNvPr>
          <p:cNvSpPr/>
          <p:nvPr/>
        </p:nvSpPr>
        <p:spPr>
          <a:xfrm>
            <a:off x="2505767" y="2579634"/>
            <a:ext cx="1832912" cy="1096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支払いの約束</a:t>
            </a:r>
            <a:endParaRPr kumimoji="1" lang="en-US" altLang="ja-JP" sz="1799" dirty="0"/>
          </a:p>
          <a:p>
            <a:pPr algn="ctr"/>
            <a:r>
              <a:rPr kumimoji="1" lang="ja-JP" altLang="en-US" sz="1799" dirty="0"/>
              <a:t>発注権の委譲</a:t>
            </a:r>
            <a:endParaRPr kumimoji="1" lang="en-US" altLang="ja-JP" sz="1799" dirty="0"/>
          </a:p>
          <a:p>
            <a:pPr algn="ctr"/>
            <a:r>
              <a:rPr kumimoji="1" lang="ja-JP" altLang="en-US" sz="1799" dirty="0"/>
              <a:t>業務遂行の約束</a:t>
            </a:r>
          </a:p>
        </p:txBody>
      </p:sp>
      <p:cxnSp>
        <p:nvCxnSpPr>
          <p:cNvPr id="70" name="コネクタ: 曲線 69">
            <a:extLst>
              <a:ext uri="{FF2B5EF4-FFF2-40B4-BE49-F238E27FC236}">
                <a16:creationId xmlns:a16="http://schemas.microsoft.com/office/drawing/2014/main" id="{CA6A791D-20A6-41EF-A772-0FAB7CD74373}"/>
              </a:ext>
            </a:extLst>
          </p:cNvPr>
          <p:cNvCxnSpPr>
            <a:stCxn id="11" idx="2"/>
            <a:endCxn id="10" idx="2"/>
          </p:cNvCxnSpPr>
          <p:nvPr/>
        </p:nvCxnSpPr>
        <p:spPr>
          <a:xfrm rot="16200000" flipH="1">
            <a:off x="3410652" y="2157743"/>
            <a:ext cx="9523" cy="3047206"/>
          </a:xfrm>
          <a:prstGeom prst="curvedConnector3">
            <a:avLst>
              <a:gd name="adj1" fmla="val 41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71">
            <a:extLst>
              <a:ext uri="{FF2B5EF4-FFF2-40B4-BE49-F238E27FC236}">
                <a16:creationId xmlns:a16="http://schemas.microsoft.com/office/drawing/2014/main" id="{0BC48E83-C97E-4187-BB6B-2F60692CE1C8}"/>
              </a:ext>
            </a:extLst>
          </p:cNvPr>
          <p:cNvSpPr txBox="1"/>
          <p:nvPr/>
        </p:nvSpPr>
        <p:spPr>
          <a:xfrm>
            <a:off x="2430291" y="3713635"/>
            <a:ext cx="1877300" cy="4015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999" dirty="0"/>
              <a:t>発注権の移転</a:t>
            </a:r>
          </a:p>
        </p:txBody>
      </p:sp>
      <p:sp>
        <p:nvSpPr>
          <p:cNvPr id="73" name="楕円 72">
            <a:extLst>
              <a:ext uri="{FF2B5EF4-FFF2-40B4-BE49-F238E27FC236}">
                <a16:creationId xmlns:a16="http://schemas.microsoft.com/office/drawing/2014/main" id="{6AA35C6D-6559-418A-BB9E-4A73543603F1}"/>
              </a:ext>
            </a:extLst>
          </p:cNvPr>
          <p:cNvSpPr/>
          <p:nvPr/>
        </p:nvSpPr>
        <p:spPr>
          <a:xfrm>
            <a:off x="4240866" y="4177133"/>
            <a:ext cx="2042575" cy="55858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金利</a:t>
            </a:r>
            <a:r>
              <a:rPr lang="en-US" altLang="ja-JP" sz="2399" dirty="0"/>
              <a:t>10</a:t>
            </a:r>
            <a:endParaRPr kumimoji="1" lang="ja-JP" altLang="en-US" sz="2399" dirty="0"/>
          </a:p>
        </p:txBody>
      </p:sp>
      <p:sp>
        <p:nvSpPr>
          <p:cNvPr id="74" name="楕円 73">
            <a:extLst>
              <a:ext uri="{FF2B5EF4-FFF2-40B4-BE49-F238E27FC236}">
                <a16:creationId xmlns:a16="http://schemas.microsoft.com/office/drawing/2014/main" id="{4D1E7C26-FCB9-4266-B98C-F5924C49D8DC}"/>
              </a:ext>
            </a:extLst>
          </p:cNvPr>
          <p:cNvSpPr/>
          <p:nvPr/>
        </p:nvSpPr>
        <p:spPr>
          <a:xfrm>
            <a:off x="4253761" y="4769570"/>
            <a:ext cx="1868655" cy="603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経費２</a:t>
            </a:r>
          </a:p>
        </p:txBody>
      </p:sp>
      <p:sp>
        <p:nvSpPr>
          <p:cNvPr id="75" name="楕円 74">
            <a:extLst>
              <a:ext uri="{FF2B5EF4-FFF2-40B4-BE49-F238E27FC236}">
                <a16:creationId xmlns:a16="http://schemas.microsoft.com/office/drawing/2014/main" id="{D972E663-72E6-4574-88DF-4132E4A739C4}"/>
              </a:ext>
            </a:extLst>
          </p:cNvPr>
          <p:cNvSpPr/>
          <p:nvPr/>
        </p:nvSpPr>
        <p:spPr>
          <a:xfrm>
            <a:off x="4116964" y="5395253"/>
            <a:ext cx="2196976" cy="59948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初期費５</a:t>
            </a:r>
          </a:p>
        </p:txBody>
      </p:sp>
      <p:sp>
        <p:nvSpPr>
          <p:cNvPr id="76" name="楕円 75">
            <a:extLst>
              <a:ext uri="{FF2B5EF4-FFF2-40B4-BE49-F238E27FC236}">
                <a16:creationId xmlns:a16="http://schemas.microsoft.com/office/drawing/2014/main" id="{B5FA6C01-1086-4FBD-BAFC-841B5A3614A1}"/>
              </a:ext>
            </a:extLst>
          </p:cNvPr>
          <p:cNvSpPr/>
          <p:nvPr/>
        </p:nvSpPr>
        <p:spPr>
          <a:xfrm>
            <a:off x="4238525" y="5993706"/>
            <a:ext cx="1868655" cy="603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利益</a:t>
            </a:r>
            <a:r>
              <a:rPr kumimoji="1" lang="en-US" altLang="ja-JP" sz="2399" dirty="0"/>
              <a:t>3</a:t>
            </a:r>
            <a:endParaRPr kumimoji="1" lang="ja-JP" altLang="en-US" sz="2399" dirty="0"/>
          </a:p>
        </p:txBody>
      </p:sp>
      <p:sp>
        <p:nvSpPr>
          <p:cNvPr id="77" name="左中かっこ 76">
            <a:extLst>
              <a:ext uri="{FF2B5EF4-FFF2-40B4-BE49-F238E27FC236}">
                <a16:creationId xmlns:a16="http://schemas.microsoft.com/office/drawing/2014/main" id="{13D9F006-B63B-414B-83F2-5312F05D1245}"/>
              </a:ext>
            </a:extLst>
          </p:cNvPr>
          <p:cNvSpPr/>
          <p:nvPr/>
        </p:nvSpPr>
        <p:spPr>
          <a:xfrm>
            <a:off x="3897420" y="3823955"/>
            <a:ext cx="310815" cy="247585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799"/>
          </a:p>
        </p:txBody>
      </p:sp>
      <p:sp>
        <p:nvSpPr>
          <p:cNvPr id="78" name="正方形/長方形 77">
            <a:extLst>
              <a:ext uri="{FF2B5EF4-FFF2-40B4-BE49-F238E27FC236}">
                <a16:creationId xmlns:a16="http://schemas.microsoft.com/office/drawing/2014/main" id="{500BE993-8C15-4C88-8B79-120F4905D175}"/>
              </a:ext>
            </a:extLst>
          </p:cNvPr>
          <p:cNvSpPr/>
          <p:nvPr/>
        </p:nvSpPr>
        <p:spPr>
          <a:xfrm>
            <a:off x="1756957" y="4728593"/>
            <a:ext cx="2079197" cy="79212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799" dirty="0"/>
              <a:t>提案金額</a:t>
            </a:r>
            <a:endParaRPr kumimoji="1" lang="en-US" altLang="ja-JP" sz="1799" dirty="0"/>
          </a:p>
          <a:p>
            <a:pPr algn="ctr"/>
            <a:r>
              <a:rPr kumimoji="1" lang="ja-JP" altLang="en-US" sz="1799" dirty="0"/>
              <a:t>１２</a:t>
            </a:r>
            <a:r>
              <a:rPr kumimoji="1" lang="en-US" altLang="ja-JP" sz="1799" dirty="0"/>
              <a:t>0</a:t>
            </a:r>
          </a:p>
        </p:txBody>
      </p:sp>
      <p:sp>
        <p:nvSpPr>
          <p:cNvPr id="79" name="正方形/長方形 78">
            <a:extLst>
              <a:ext uri="{FF2B5EF4-FFF2-40B4-BE49-F238E27FC236}">
                <a16:creationId xmlns:a16="http://schemas.microsoft.com/office/drawing/2014/main" id="{8625E0F3-34C0-4347-826B-2A44C979A9D0}"/>
              </a:ext>
            </a:extLst>
          </p:cNvPr>
          <p:cNvSpPr/>
          <p:nvPr/>
        </p:nvSpPr>
        <p:spPr>
          <a:xfrm>
            <a:off x="362860" y="3623981"/>
            <a:ext cx="2079197" cy="792126"/>
          </a:xfrm>
          <a:prstGeom prst="rect">
            <a:avLst/>
          </a:prstGeom>
          <a:solidFill>
            <a:srgbClr val="BBDBCD">
              <a:alpha val="40000"/>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799" dirty="0"/>
              <a:t>予定価格</a:t>
            </a:r>
            <a:endParaRPr kumimoji="1" lang="en-US" altLang="ja-JP" sz="1799" dirty="0"/>
          </a:p>
          <a:p>
            <a:pPr algn="ctr"/>
            <a:r>
              <a:rPr kumimoji="1" lang="en-US" altLang="ja-JP" sz="1799" dirty="0"/>
              <a:t>130</a:t>
            </a:r>
            <a:r>
              <a:rPr kumimoji="1" lang="ja-JP" altLang="en-US" sz="1799" dirty="0"/>
              <a:t>～</a:t>
            </a:r>
            <a:r>
              <a:rPr kumimoji="1" lang="en-US" altLang="ja-JP" sz="1799" dirty="0"/>
              <a:t>150</a:t>
            </a:r>
            <a:endParaRPr kumimoji="1" lang="ja-JP" altLang="en-US" sz="1799" dirty="0"/>
          </a:p>
        </p:txBody>
      </p:sp>
      <p:sp>
        <p:nvSpPr>
          <p:cNvPr id="80" name="正方形/長方形 79">
            <a:extLst>
              <a:ext uri="{FF2B5EF4-FFF2-40B4-BE49-F238E27FC236}">
                <a16:creationId xmlns:a16="http://schemas.microsoft.com/office/drawing/2014/main" id="{B38C05F1-D21B-40A6-9D30-3F5056FCDD1B}"/>
              </a:ext>
            </a:extLst>
          </p:cNvPr>
          <p:cNvSpPr/>
          <p:nvPr/>
        </p:nvSpPr>
        <p:spPr>
          <a:xfrm>
            <a:off x="484597" y="5853432"/>
            <a:ext cx="3051744" cy="792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積算時金利・間接職員給与忘れ</a:t>
            </a:r>
            <a:endParaRPr kumimoji="1" lang="en-US" altLang="ja-JP" sz="1600" dirty="0"/>
          </a:p>
          <a:p>
            <a:pPr algn="ctr"/>
            <a:r>
              <a:rPr kumimoji="1" lang="ja-JP" altLang="en-US" sz="1600" dirty="0"/>
              <a:t>公共積算１１０～</a:t>
            </a:r>
            <a:r>
              <a:rPr kumimoji="1" lang="en-US" altLang="ja-JP" sz="1600" dirty="0"/>
              <a:t>120</a:t>
            </a:r>
            <a:endParaRPr kumimoji="1" lang="ja-JP" altLang="en-US" sz="1600" dirty="0"/>
          </a:p>
        </p:txBody>
      </p:sp>
      <p:cxnSp>
        <p:nvCxnSpPr>
          <p:cNvPr id="82" name="直線矢印コネクタ 81">
            <a:extLst>
              <a:ext uri="{FF2B5EF4-FFF2-40B4-BE49-F238E27FC236}">
                <a16:creationId xmlns:a16="http://schemas.microsoft.com/office/drawing/2014/main" id="{8F406656-AEC2-403B-B96C-0E7A8B28BE03}"/>
              </a:ext>
            </a:extLst>
          </p:cNvPr>
          <p:cNvCxnSpPr>
            <a:cxnSpLocks/>
          </p:cNvCxnSpPr>
          <p:nvPr/>
        </p:nvCxnSpPr>
        <p:spPr>
          <a:xfrm flipV="1">
            <a:off x="1013495" y="4416107"/>
            <a:ext cx="0" cy="1437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テキスト ボックス 83">
            <a:extLst>
              <a:ext uri="{FF2B5EF4-FFF2-40B4-BE49-F238E27FC236}">
                <a16:creationId xmlns:a16="http://schemas.microsoft.com/office/drawing/2014/main" id="{5BC5F91A-F66F-4BFE-AC0A-970FBB6C10C4}"/>
              </a:ext>
            </a:extLst>
          </p:cNvPr>
          <p:cNvSpPr txBox="1"/>
          <p:nvPr/>
        </p:nvSpPr>
        <p:spPr>
          <a:xfrm>
            <a:off x="2632959" y="1378716"/>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公共契約</a:t>
            </a:r>
          </a:p>
        </p:txBody>
      </p:sp>
      <p:sp>
        <p:nvSpPr>
          <p:cNvPr id="85" name="テキスト ボックス 84">
            <a:extLst>
              <a:ext uri="{FF2B5EF4-FFF2-40B4-BE49-F238E27FC236}">
                <a16:creationId xmlns:a16="http://schemas.microsoft.com/office/drawing/2014/main" id="{270FC0E3-F0A0-4FDA-AECD-04100A6388D3}"/>
              </a:ext>
            </a:extLst>
          </p:cNvPr>
          <p:cNvSpPr txBox="1"/>
          <p:nvPr/>
        </p:nvSpPr>
        <p:spPr>
          <a:xfrm>
            <a:off x="5375920" y="1556793"/>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err="1">
                <a:solidFill>
                  <a:schemeClr val="tx1"/>
                </a:solidFill>
              </a:rPr>
              <a:t>民民</a:t>
            </a:r>
            <a:r>
              <a:rPr kumimoji="1" lang="ja-JP" altLang="en-US" sz="2399" dirty="0">
                <a:solidFill>
                  <a:schemeClr val="tx1"/>
                </a:solidFill>
              </a:rPr>
              <a:t>契約</a:t>
            </a:r>
          </a:p>
        </p:txBody>
      </p:sp>
      <p:sp>
        <p:nvSpPr>
          <p:cNvPr id="58" name="矢印: U ターン 57">
            <a:extLst>
              <a:ext uri="{FF2B5EF4-FFF2-40B4-BE49-F238E27FC236}">
                <a16:creationId xmlns:a16="http://schemas.microsoft.com/office/drawing/2014/main" id="{47205DCA-7166-4FCD-81EE-67E32E12B530}"/>
              </a:ext>
            </a:extLst>
          </p:cNvPr>
          <p:cNvSpPr/>
          <p:nvPr/>
        </p:nvSpPr>
        <p:spPr>
          <a:xfrm rot="20790256">
            <a:off x="1997908" y="981202"/>
            <a:ext cx="9403165" cy="3239762"/>
          </a:xfrm>
          <a:prstGeom prst="uturnArrow">
            <a:avLst>
              <a:gd name="adj1" fmla="val 12846"/>
              <a:gd name="adj2" fmla="val 25000"/>
              <a:gd name="adj3" fmla="val 48240"/>
              <a:gd name="adj4" fmla="val 25000"/>
              <a:gd name="adj5" fmla="val 100000"/>
            </a:avLst>
          </a:prstGeom>
          <a:solidFill>
            <a:srgbClr val="2DC3A6">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正方形/長方形 25">
            <a:extLst>
              <a:ext uri="{FF2B5EF4-FFF2-40B4-BE49-F238E27FC236}">
                <a16:creationId xmlns:a16="http://schemas.microsoft.com/office/drawing/2014/main" id="{FAE1C335-B0CE-4124-BAC9-AF62529E8DF6}"/>
              </a:ext>
            </a:extLst>
          </p:cNvPr>
          <p:cNvSpPr/>
          <p:nvPr/>
        </p:nvSpPr>
        <p:spPr>
          <a:xfrm>
            <a:off x="5849227" y="5804129"/>
            <a:ext cx="1472416" cy="97083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税引き後</a:t>
            </a:r>
            <a:endParaRPr lang="en-US" altLang="ja-JP" dirty="0"/>
          </a:p>
          <a:p>
            <a:pPr algn="ctr"/>
            <a:r>
              <a:rPr kumimoji="1" lang="en-US" altLang="ja-JP" dirty="0"/>
              <a:t>SPC</a:t>
            </a:r>
            <a:r>
              <a:rPr kumimoji="1" lang="ja-JP" altLang="en-US" dirty="0"/>
              <a:t>株主に</a:t>
            </a:r>
            <a:endParaRPr kumimoji="1" lang="en-US" altLang="ja-JP" dirty="0"/>
          </a:p>
          <a:p>
            <a:pPr algn="ctr"/>
            <a:r>
              <a:rPr kumimoji="1" lang="ja-JP" altLang="en-US" dirty="0"/>
              <a:t>配当</a:t>
            </a:r>
          </a:p>
        </p:txBody>
      </p:sp>
      <p:sp>
        <p:nvSpPr>
          <p:cNvPr id="27" name="楕円 26">
            <a:extLst>
              <a:ext uri="{FF2B5EF4-FFF2-40B4-BE49-F238E27FC236}">
                <a16:creationId xmlns:a16="http://schemas.microsoft.com/office/drawing/2014/main" id="{99AE5120-8CF4-4F42-9305-2A0EAD515DF0}"/>
              </a:ext>
            </a:extLst>
          </p:cNvPr>
          <p:cNvSpPr/>
          <p:nvPr/>
        </p:nvSpPr>
        <p:spPr>
          <a:xfrm>
            <a:off x="7359320" y="2145394"/>
            <a:ext cx="3213430" cy="52515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solidFill>
                  <a:srgbClr val="FF0000"/>
                </a:solidFill>
              </a:rPr>
              <a:t>優先融資金利</a:t>
            </a:r>
          </a:p>
        </p:txBody>
      </p:sp>
      <p:cxnSp>
        <p:nvCxnSpPr>
          <p:cNvPr id="39" name="直線矢印コネクタ 38">
            <a:extLst>
              <a:ext uri="{FF2B5EF4-FFF2-40B4-BE49-F238E27FC236}">
                <a16:creationId xmlns:a16="http://schemas.microsoft.com/office/drawing/2014/main" id="{0A097B1A-D703-4B4E-8206-F325147DFEDB}"/>
              </a:ext>
            </a:extLst>
          </p:cNvPr>
          <p:cNvCxnSpPr>
            <a:cxnSpLocks/>
            <a:stCxn id="27" idx="4"/>
            <a:endCxn id="73" idx="0"/>
          </p:cNvCxnSpPr>
          <p:nvPr/>
        </p:nvCxnSpPr>
        <p:spPr>
          <a:xfrm flipH="1">
            <a:off x="5262154" y="2670548"/>
            <a:ext cx="3703881" cy="15065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9" name="楕円 68">
            <a:extLst>
              <a:ext uri="{FF2B5EF4-FFF2-40B4-BE49-F238E27FC236}">
                <a16:creationId xmlns:a16="http://schemas.microsoft.com/office/drawing/2014/main" id="{ED36B02A-1002-4C33-A06E-859DDCDF7496}"/>
              </a:ext>
            </a:extLst>
          </p:cNvPr>
          <p:cNvSpPr/>
          <p:nvPr/>
        </p:nvSpPr>
        <p:spPr>
          <a:xfrm>
            <a:off x="7602607" y="4170535"/>
            <a:ext cx="4033819" cy="156855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solidFill>
                  <a:srgbClr val="FF0000"/>
                </a:solidFill>
              </a:rPr>
              <a:t>アップフロントフィー</a:t>
            </a:r>
            <a:endParaRPr kumimoji="1" lang="en-US" altLang="ja-JP" b="1" dirty="0">
              <a:solidFill>
                <a:srgbClr val="FF0000"/>
              </a:solidFill>
            </a:endParaRPr>
          </a:p>
          <a:p>
            <a:pPr algn="ctr"/>
            <a:r>
              <a:rPr lang="ja-JP" altLang="en-US" b="1" dirty="0">
                <a:solidFill>
                  <a:srgbClr val="FF0000"/>
                </a:solidFill>
              </a:rPr>
              <a:t>アレンジメントフィー</a:t>
            </a:r>
            <a:endParaRPr lang="en-US" altLang="ja-JP" b="1" dirty="0">
              <a:solidFill>
                <a:srgbClr val="FF0000"/>
              </a:solidFill>
            </a:endParaRPr>
          </a:p>
          <a:p>
            <a:pPr algn="ctr"/>
            <a:r>
              <a:rPr kumimoji="1" lang="ja-JP" altLang="en-US" b="1" dirty="0">
                <a:solidFill>
                  <a:srgbClr val="FF0000"/>
                </a:solidFill>
              </a:rPr>
              <a:t>リーガルチェック</a:t>
            </a:r>
            <a:endParaRPr kumimoji="1" lang="en-US" altLang="ja-JP" b="1" dirty="0">
              <a:solidFill>
                <a:srgbClr val="FF0000"/>
              </a:solidFill>
            </a:endParaRPr>
          </a:p>
          <a:p>
            <a:pPr algn="ctr"/>
            <a:r>
              <a:rPr lang="ja-JP" altLang="en-US" b="1" dirty="0">
                <a:solidFill>
                  <a:srgbClr val="FF0000"/>
                </a:solidFill>
              </a:rPr>
              <a:t>建中融資・短期融資</a:t>
            </a:r>
            <a:endParaRPr lang="en-US" altLang="ja-JP" b="1" dirty="0">
              <a:solidFill>
                <a:srgbClr val="FF0000"/>
              </a:solidFill>
            </a:endParaRPr>
          </a:p>
          <a:p>
            <a:pPr algn="ctr"/>
            <a:r>
              <a:rPr kumimoji="1" lang="ja-JP" altLang="en-US" b="1" dirty="0">
                <a:solidFill>
                  <a:srgbClr val="FF0000"/>
                </a:solidFill>
              </a:rPr>
              <a:t>消費税支払融資</a:t>
            </a:r>
          </a:p>
        </p:txBody>
      </p:sp>
      <p:cxnSp>
        <p:nvCxnSpPr>
          <p:cNvPr id="71" name="直線矢印コネクタ 70">
            <a:extLst>
              <a:ext uri="{FF2B5EF4-FFF2-40B4-BE49-F238E27FC236}">
                <a16:creationId xmlns:a16="http://schemas.microsoft.com/office/drawing/2014/main" id="{42856C04-1AAC-4EB1-A45E-401C0256CA48}"/>
              </a:ext>
            </a:extLst>
          </p:cNvPr>
          <p:cNvCxnSpPr>
            <a:cxnSpLocks/>
            <a:stCxn id="69" idx="2"/>
            <a:endCxn id="75" idx="6"/>
          </p:cNvCxnSpPr>
          <p:nvPr/>
        </p:nvCxnSpPr>
        <p:spPr>
          <a:xfrm flipH="1">
            <a:off x="6313940" y="4954813"/>
            <a:ext cx="1288667" cy="7401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1" name="楕円 80">
            <a:extLst>
              <a:ext uri="{FF2B5EF4-FFF2-40B4-BE49-F238E27FC236}">
                <a16:creationId xmlns:a16="http://schemas.microsoft.com/office/drawing/2014/main" id="{ECDAD284-B35C-405F-BE21-40CF166A1AAD}"/>
              </a:ext>
            </a:extLst>
          </p:cNvPr>
          <p:cNvSpPr/>
          <p:nvPr/>
        </p:nvSpPr>
        <p:spPr>
          <a:xfrm>
            <a:off x="7042588" y="3252660"/>
            <a:ext cx="3802456" cy="77626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solidFill>
                  <a:srgbClr val="FF0000"/>
                </a:solidFill>
              </a:rPr>
              <a:t>エージェントフィー</a:t>
            </a:r>
          </a:p>
        </p:txBody>
      </p:sp>
      <p:cxnSp>
        <p:nvCxnSpPr>
          <p:cNvPr id="83" name="直線矢印コネクタ 82">
            <a:extLst>
              <a:ext uri="{FF2B5EF4-FFF2-40B4-BE49-F238E27FC236}">
                <a16:creationId xmlns:a16="http://schemas.microsoft.com/office/drawing/2014/main" id="{ADBD7030-7B1E-4ABB-BAA6-1C699DEFF25B}"/>
              </a:ext>
            </a:extLst>
          </p:cNvPr>
          <p:cNvCxnSpPr>
            <a:cxnSpLocks/>
            <a:stCxn id="81" idx="4"/>
            <a:endCxn id="74" idx="6"/>
          </p:cNvCxnSpPr>
          <p:nvPr/>
        </p:nvCxnSpPr>
        <p:spPr>
          <a:xfrm flipH="1">
            <a:off x="6122416" y="4028921"/>
            <a:ext cx="2821400" cy="10424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7888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8B11F3AC-2B7B-4CE7-8C04-37D87736A7B4}"/>
              </a:ext>
            </a:extLst>
          </p:cNvPr>
          <p:cNvPicPr>
            <a:picLocks noChangeAspect="1"/>
          </p:cNvPicPr>
          <p:nvPr/>
        </p:nvPicPr>
        <p:blipFill rotWithShape="1">
          <a:blip r:embed="rId3"/>
          <a:srcRect t="7704" b="459"/>
          <a:stretch/>
        </p:blipFill>
        <p:spPr>
          <a:xfrm>
            <a:off x="146253" y="0"/>
            <a:ext cx="9336705" cy="3192517"/>
          </a:xfrm>
          <a:prstGeom prst="rect">
            <a:avLst/>
          </a:prstGeom>
        </p:spPr>
      </p:pic>
      <p:sp>
        <p:nvSpPr>
          <p:cNvPr id="2" name="タイトル 1"/>
          <p:cNvSpPr>
            <a:spLocks noGrp="1"/>
          </p:cNvSpPr>
          <p:nvPr>
            <p:ph type="title"/>
          </p:nvPr>
        </p:nvSpPr>
        <p:spPr>
          <a:xfrm>
            <a:off x="3297001" y="2510899"/>
            <a:ext cx="5846999" cy="994172"/>
          </a:xfrm>
        </p:spPr>
        <p:txBody>
          <a:bodyPr>
            <a:normAutofit fontScale="90000"/>
          </a:bodyPr>
          <a:lstStyle/>
          <a:p>
            <a:pPr algn="ctr"/>
            <a:r>
              <a:rPr kumimoji="1" lang="ja-JP" altLang="en-US" dirty="0"/>
              <a:t>ご清聴　</a:t>
            </a:r>
            <a:br>
              <a:rPr kumimoji="1" lang="en-US" altLang="ja-JP" dirty="0"/>
            </a:br>
            <a:r>
              <a:rPr kumimoji="1" lang="ja-JP" altLang="en-US" dirty="0"/>
              <a:t>ありがとうございました。</a:t>
            </a:r>
          </a:p>
        </p:txBody>
      </p:sp>
      <p:sp>
        <p:nvSpPr>
          <p:cNvPr id="3" name="コンテンツ プレースホルダー 2"/>
          <p:cNvSpPr>
            <a:spLocks noGrp="1"/>
          </p:cNvSpPr>
          <p:nvPr>
            <p:ph idx="1"/>
          </p:nvPr>
        </p:nvSpPr>
        <p:spPr>
          <a:xfrm>
            <a:off x="4185501" y="4347101"/>
            <a:ext cx="6655323" cy="1940577"/>
          </a:xfrm>
        </p:spPr>
        <p:txBody>
          <a:bodyPr>
            <a:noAutofit/>
          </a:bodyPr>
          <a:lstStyle/>
          <a:p>
            <a:endParaRPr lang="en-US" altLang="ja-JP" dirty="0"/>
          </a:p>
          <a:p>
            <a:r>
              <a:rPr lang="ja-JP" altLang="en-US" dirty="0"/>
              <a:t>文責：        伊庭　良知</a:t>
            </a:r>
            <a:endParaRPr lang="en-US" altLang="ja-JP" dirty="0"/>
          </a:p>
          <a:p>
            <a:r>
              <a:rPr kumimoji="1" lang="ja-JP" altLang="en-US" dirty="0"/>
              <a:t>質問：</a:t>
            </a:r>
            <a:r>
              <a:rPr kumimoji="1" lang="en-US" altLang="ja-JP" dirty="0">
                <a:hlinkClick r:id="rId4"/>
              </a:rPr>
              <a:t>iba@image.ocn.ne.jp</a:t>
            </a:r>
            <a:endParaRPr kumimoji="1" lang="en-US"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pPr>
              <a:defRPr/>
            </a:pPr>
            <a:fld id="{E3503048-72AE-44BE-BA19-DE0604AEE975}" type="slidenum">
              <a:rPr lang="en-US" altLang="ja-JP" smtClean="0"/>
              <a:pPr>
                <a:defRPr/>
              </a:pPr>
              <a:t>21</a:t>
            </a:fld>
            <a:endParaRPr lang="en-US" altLang="ja-JP"/>
          </a:p>
        </p:txBody>
      </p:sp>
    </p:spTree>
    <p:extLst>
      <p:ext uri="{BB962C8B-B14F-4D97-AF65-F5344CB8AC3E}">
        <p14:creationId xmlns:p14="http://schemas.microsoft.com/office/powerpoint/2010/main" val="2462222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799A8B4F-0FED-46C0-9186-5A8E116D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id="{DA6861EE-7660-46C9-80BD-173B8F7454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id="{446A3CA5-A161-452B-9825-716C53B30358}"/>
              </a:ext>
            </a:extLst>
          </p:cNvPr>
          <p:cNvSpPr>
            <a:spLocks noGrp="1"/>
          </p:cNvSpPr>
          <p:nvPr>
            <p:ph type="title"/>
          </p:nvPr>
        </p:nvSpPr>
        <p:spPr>
          <a:xfrm>
            <a:off x="875662" y="347017"/>
            <a:ext cx="6318649" cy="1454051"/>
          </a:xfrm>
        </p:spPr>
        <p:txBody>
          <a:bodyPr>
            <a:normAutofit/>
          </a:bodyPr>
          <a:lstStyle/>
          <a:p>
            <a:r>
              <a:rPr kumimoji="1" lang="ja-JP" altLang="en-US" sz="3600" dirty="0">
                <a:solidFill>
                  <a:srgbClr val="000000"/>
                </a:solidFill>
              </a:rPr>
              <a:t>　</a:t>
            </a:r>
            <a:r>
              <a:rPr kumimoji="1" lang="ja-JP" altLang="en-US" sz="3600" b="1" dirty="0">
                <a:solidFill>
                  <a:srgbClr val="000000"/>
                </a:solidFill>
              </a:rPr>
              <a:t>第４回金融機関の選定　　　　　　　　　　　　　　　　</a:t>
            </a:r>
            <a:br>
              <a:rPr kumimoji="1" lang="en-US" altLang="ja-JP" sz="3600" b="1" dirty="0">
                <a:solidFill>
                  <a:srgbClr val="000000"/>
                </a:solidFill>
              </a:rPr>
            </a:br>
            <a:r>
              <a:rPr kumimoji="1" lang="ja-JP" altLang="en-US" sz="3600" b="1" dirty="0">
                <a:solidFill>
                  <a:srgbClr val="000000"/>
                </a:solidFill>
              </a:rPr>
              <a:t>　　　　　　目次</a:t>
            </a:r>
          </a:p>
        </p:txBody>
      </p:sp>
      <p:sp>
        <p:nvSpPr>
          <p:cNvPr id="58" name="Oval 57">
            <a:extLst>
              <a:ext uri="{FF2B5EF4-FFF2-40B4-BE49-F238E27FC236}">
                <a16:creationId xmlns:a16="http://schemas.microsoft.com/office/drawing/2014/main" id="{38A69B74-22E3-47CC-823F-18BE7930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図 3">
            <a:extLst>
              <a:ext uri="{FF2B5EF4-FFF2-40B4-BE49-F238E27FC236}">
                <a16:creationId xmlns:a16="http://schemas.microsoft.com/office/drawing/2014/main" id="{E42491AF-FA8E-4FFD-B4D2-BD11FDDA64CF}"/>
              </a:ext>
            </a:extLst>
          </p:cNvPr>
          <p:cNvPicPr>
            <a:picLocks noChangeAspect="1"/>
          </p:cNvPicPr>
          <p:nvPr/>
        </p:nvPicPr>
        <p:blipFill rotWithShape="1">
          <a:blip r:embed="rId3"/>
          <a:srcRect t="4329" r="-2" b="2030"/>
          <a:stretch/>
        </p:blipFill>
        <p:spPr>
          <a:xfrm>
            <a:off x="8675132" y="817726"/>
            <a:ext cx="3205839" cy="1688581"/>
          </a:xfrm>
          <a:prstGeom prst="rect">
            <a:avLst/>
          </a:prstGeom>
        </p:spPr>
      </p:pic>
      <p:pic>
        <p:nvPicPr>
          <p:cNvPr id="5" name="図 4">
            <a:extLst>
              <a:ext uri="{FF2B5EF4-FFF2-40B4-BE49-F238E27FC236}">
                <a16:creationId xmlns:a16="http://schemas.microsoft.com/office/drawing/2014/main" id="{19CBBD30-28ED-4E65-B115-AC6A6D5E5058}"/>
              </a:ext>
            </a:extLst>
          </p:cNvPr>
          <p:cNvPicPr>
            <a:picLocks noChangeAspect="1"/>
          </p:cNvPicPr>
          <p:nvPr/>
        </p:nvPicPr>
        <p:blipFill rotWithShape="1">
          <a:blip r:embed="rId3"/>
          <a:srcRect t="4067" r="2" b="1773"/>
          <a:stretch/>
        </p:blipFill>
        <p:spPr>
          <a:xfrm>
            <a:off x="6480439" y="3362324"/>
            <a:ext cx="1807158" cy="957180"/>
          </a:xfrm>
          <a:prstGeom prst="rect">
            <a:avLst/>
          </a:prstGeom>
        </p:spPr>
      </p:pic>
      <p:sp>
        <p:nvSpPr>
          <p:cNvPr id="62"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図 9">
            <a:extLst>
              <a:ext uri="{FF2B5EF4-FFF2-40B4-BE49-F238E27FC236}">
                <a16:creationId xmlns:a16="http://schemas.microsoft.com/office/drawing/2014/main" id="{229AB2A9-0370-4104-91EB-49047464C398}"/>
              </a:ext>
            </a:extLst>
          </p:cNvPr>
          <p:cNvPicPr>
            <a:picLocks noChangeAspect="1"/>
          </p:cNvPicPr>
          <p:nvPr/>
        </p:nvPicPr>
        <p:blipFill rotWithShape="1">
          <a:blip r:embed="rId3"/>
          <a:srcRect t="4212" r="-2" b="1913"/>
          <a:stretch/>
        </p:blipFill>
        <p:spPr>
          <a:xfrm rot="10800000">
            <a:off x="9345367" y="5119372"/>
            <a:ext cx="2432116" cy="1284247"/>
          </a:xfrm>
          <a:prstGeom prst="rect">
            <a:avLst/>
          </a:prstGeom>
        </p:spPr>
      </p:pic>
      <p:sp>
        <p:nvSpPr>
          <p:cNvPr id="13" name="スライド番号プレースホルダー 12">
            <a:extLst>
              <a:ext uri="{FF2B5EF4-FFF2-40B4-BE49-F238E27FC236}">
                <a16:creationId xmlns:a16="http://schemas.microsoft.com/office/drawing/2014/main" id="{A9357D9E-B621-4B41-BB40-F412839549F7}"/>
              </a:ext>
            </a:extLst>
          </p:cNvPr>
          <p:cNvSpPr>
            <a:spLocks noGrp="1"/>
          </p:cNvSpPr>
          <p:nvPr>
            <p:ph type="sldNum" sz="quarter" idx="12"/>
          </p:nvPr>
        </p:nvSpPr>
        <p:spPr/>
        <p:txBody>
          <a:bodyPr/>
          <a:lstStyle/>
          <a:p>
            <a:fld id="{8CBE0B6B-AA1C-4A08-8C69-36F95E8FD104}" type="slidenum">
              <a:rPr kumimoji="1" lang="ja-JP" altLang="en-US" smtClean="0"/>
              <a:t>3</a:t>
            </a:fld>
            <a:endParaRPr kumimoji="1" lang="ja-JP" altLang="en-US"/>
          </a:p>
        </p:txBody>
      </p:sp>
      <p:sp>
        <p:nvSpPr>
          <p:cNvPr id="12" name="コンテンツ プレースホルダー 11">
            <a:extLst>
              <a:ext uri="{FF2B5EF4-FFF2-40B4-BE49-F238E27FC236}">
                <a16:creationId xmlns:a16="http://schemas.microsoft.com/office/drawing/2014/main" id="{07D07B43-6FFB-4231-AFC3-3607A340D1A8}"/>
              </a:ext>
            </a:extLst>
          </p:cNvPr>
          <p:cNvSpPr>
            <a:spLocks noGrp="1"/>
          </p:cNvSpPr>
          <p:nvPr>
            <p:ph idx="1"/>
          </p:nvPr>
        </p:nvSpPr>
        <p:spPr>
          <a:xfrm>
            <a:off x="180249" y="1572535"/>
            <a:ext cx="8998695" cy="5026288"/>
          </a:xfrm>
        </p:spPr>
        <p:txBody>
          <a:bodyPr anchor="ctr">
            <a:normAutofit fontScale="70000" lnSpcReduction="20000"/>
          </a:bodyPr>
          <a:lstStyle/>
          <a:p>
            <a:pPr marL="0" indent="0">
              <a:buNone/>
            </a:pPr>
            <a:r>
              <a:rPr lang="ja-JP" altLang="en-US" sz="3200" dirty="0">
                <a:solidFill>
                  <a:srgbClr val="000000"/>
                </a:solidFill>
              </a:rPr>
              <a:t>①　</a:t>
            </a:r>
            <a:r>
              <a:rPr lang="en-US" altLang="ja-JP" sz="3200" dirty="0">
                <a:solidFill>
                  <a:srgbClr val="000000"/>
                </a:solidFill>
              </a:rPr>
              <a:t>PFI</a:t>
            </a:r>
            <a:r>
              <a:rPr lang="ja-JP" altLang="en-US" sz="3200" dirty="0">
                <a:solidFill>
                  <a:srgbClr val="000000"/>
                </a:solidFill>
              </a:rPr>
              <a:t>において必要となる融資</a:t>
            </a:r>
            <a:endParaRPr lang="en-US" altLang="ja-JP" sz="3200" dirty="0">
              <a:solidFill>
                <a:srgbClr val="000000"/>
              </a:solidFill>
            </a:endParaRPr>
          </a:p>
          <a:p>
            <a:pPr marL="0" indent="0">
              <a:buNone/>
            </a:pPr>
            <a:r>
              <a:rPr lang="ja-JP" altLang="en-US" sz="3200" dirty="0">
                <a:solidFill>
                  <a:srgbClr val="000000"/>
                </a:solidFill>
              </a:rPr>
              <a:t>②　</a:t>
            </a:r>
            <a:r>
              <a:rPr lang="en-US" altLang="ja-JP" sz="3200" dirty="0">
                <a:solidFill>
                  <a:srgbClr val="000000"/>
                </a:solidFill>
              </a:rPr>
              <a:t>PFI</a:t>
            </a:r>
            <a:r>
              <a:rPr lang="ja-JP" altLang="en-US" sz="3200" dirty="0">
                <a:solidFill>
                  <a:srgbClr val="000000"/>
                </a:solidFill>
              </a:rPr>
              <a:t>における優先融資とは</a:t>
            </a:r>
            <a:endParaRPr lang="en-US" altLang="ja-JP" sz="3200" dirty="0">
              <a:solidFill>
                <a:srgbClr val="000000"/>
              </a:solidFill>
            </a:endParaRPr>
          </a:p>
          <a:p>
            <a:pPr marL="0" indent="0">
              <a:buNone/>
            </a:pPr>
            <a:r>
              <a:rPr lang="ja-JP" altLang="en-US" sz="3200" dirty="0">
                <a:solidFill>
                  <a:srgbClr val="000000"/>
                </a:solidFill>
              </a:rPr>
              <a:t>③　その他必要となる融資</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③－</a:t>
            </a:r>
            <a:r>
              <a:rPr lang="en-US" altLang="ja-JP" sz="3200" dirty="0">
                <a:solidFill>
                  <a:srgbClr val="000000"/>
                </a:solidFill>
              </a:rPr>
              <a:t>1</a:t>
            </a:r>
            <a:r>
              <a:rPr lang="ja-JP" altLang="en-US" sz="3200" dirty="0">
                <a:solidFill>
                  <a:srgbClr val="000000"/>
                </a:solidFill>
              </a:rPr>
              <a:t>　</a:t>
            </a:r>
            <a:r>
              <a:rPr lang="en-US" altLang="ja-JP" sz="3200" dirty="0">
                <a:solidFill>
                  <a:srgbClr val="000000"/>
                </a:solidFill>
              </a:rPr>
              <a:t>	</a:t>
            </a:r>
            <a:r>
              <a:rPr lang="ja-JP" altLang="en-US" sz="3200" dirty="0">
                <a:solidFill>
                  <a:srgbClr val="000000"/>
                </a:solidFill>
              </a:rPr>
              <a:t>建設期間中融資</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③ー</a:t>
            </a:r>
            <a:r>
              <a:rPr lang="en-US" altLang="ja-JP" sz="3200" dirty="0">
                <a:solidFill>
                  <a:srgbClr val="000000"/>
                </a:solidFill>
              </a:rPr>
              <a:t>2		</a:t>
            </a:r>
            <a:r>
              <a:rPr lang="ja-JP" altLang="en-US" sz="3200" dirty="0">
                <a:solidFill>
                  <a:srgbClr val="000000"/>
                </a:solidFill>
              </a:rPr>
              <a:t>短期つなぎ融資</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③ー</a:t>
            </a:r>
            <a:r>
              <a:rPr lang="en-US" altLang="ja-JP" sz="3200" dirty="0">
                <a:solidFill>
                  <a:srgbClr val="000000"/>
                </a:solidFill>
              </a:rPr>
              <a:t>3		</a:t>
            </a:r>
            <a:r>
              <a:rPr lang="ja-JP" altLang="en-US" sz="3200" dirty="0">
                <a:solidFill>
                  <a:srgbClr val="000000"/>
                </a:solidFill>
              </a:rPr>
              <a:t>消費税支払い融資</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③ー</a:t>
            </a:r>
            <a:r>
              <a:rPr lang="en-US" altLang="ja-JP" sz="3200" dirty="0">
                <a:solidFill>
                  <a:srgbClr val="000000"/>
                </a:solidFill>
              </a:rPr>
              <a:t>4		</a:t>
            </a:r>
            <a:r>
              <a:rPr lang="ja-JP" altLang="en-US" sz="3200" dirty="0">
                <a:solidFill>
                  <a:srgbClr val="000000"/>
                </a:solidFill>
              </a:rPr>
              <a:t>緊急時支援劣後融資枠</a:t>
            </a:r>
            <a:endParaRPr lang="en-US" altLang="ja-JP" sz="3200" dirty="0">
              <a:solidFill>
                <a:srgbClr val="000000"/>
              </a:solidFill>
            </a:endParaRPr>
          </a:p>
          <a:p>
            <a:pPr marL="0" indent="0">
              <a:buNone/>
            </a:pPr>
            <a:r>
              <a:rPr lang="ja-JP" altLang="en-US" sz="3200" dirty="0">
                <a:solidFill>
                  <a:srgbClr val="000000"/>
                </a:solidFill>
              </a:rPr>
              <a:t>④　その他銀行経費</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④ー</a:t>
            </a:r>
            <a:r>
              <a:rPr lang="en-US" altLang="ja-JP" sz="3200" dirty="0">
                <a:solidFill>
                  <a:srgbClr val="000000"/>
                </a:solidFill>
              </a:rPr>
              <a:t>1		</a:t>
            </a:r>
            <a:r>
              <a:rPr lang="ja-JP" altLang="en-US" sz="3200" dirty="0">
                <a:solidFill>
                  <a:srgbClr val="000000"/>
                </a:solidFill>
              </a:rPr>
              <a:t>アップフロントフィー</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④ー</a:t>
            </a:r>
            <a:r>
              <a:rPr lang="en-US" altLang="ja-JP" sz="3200" dirty="0">
                <a:solidFill>
                  <a:srgbClr val="000000"/>
                </a:solidFill>
              </a:rPr>
              <a:t>2		</a:t>
            </a:r>
            <a:r>
              <a:rPr lang="ja-JP" altLang="en-US" sz="3200" dirty="0">
                <a:solidFill>
                  <a:srgbClr val="000000"/>
                </a:solidFill>
              </a:rPr>
              <a:t>アレンジメントフィー・エージェントフィー</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④ー</a:t>
            </a:r>
            <a:r>
              <a:rPr lang="en-US" altLang="ja-JP" sz="3200" dirty="0">
                <a:solidFill>
                  <a:srgbClr val="000000"/>
                </a:solidFill>
              </a:rPr>
              <a:t>3		</a:t>
            </a:r>
            <a:r>
              <a:rPr lang="ja-JP" altLang="en-US" sz="3200" dirty="0">
                <a:solidFill>
                  <a:srgbClr val="000000"/>
                </a:solidFill>
              </a:rPr>
              <a:t>リーガルチェック（弁護士費用）</a:t>
            </a:r>
            <a:endParaRPr lang="en-US" altLang="ja-JP" sz="3200" dirty="0">
              <a:solidFill>
                <a:srgbClr val="000000"/>
              </a:solidFill>
            </a:endParaRPr>
          </a:p>
          <a:p>
            <a:pPr marL="0" indent="0">
              <a:buNone/>
            </a:pPr>
            <a:r>
              <a:rPr lang="ja-JP" altLang="en-US" sz="3200" dirty="0">
                <a:solidFill>
                  <a:srgbClr val="000000"/>
                </a:solidFill>
              </a:rPr>
              <a:t>⑤　金勇機関交渉と融資確約・条件規定書について</a:t>
            </a:r>
            <a:endParaRPr lang="en-US" altLang="ja-JP" sz="3200" dirty="0">
              <a:solidFill>
                <a:srgbClr val="000000"/>
              </a:solidFill>
            </a:endParaRPr>
          </a:p>
          <a:p>
            <a:pPr marL="0" indent="0">
              <a:buNone/>
            </a:pPr>
            <a:r>
              <a:rPr lang="ja-JP" altLang="en-US" sz="3200" dirty="0">
                <a:solidFill>
                  <a:srgbClr val="000000"/>
                </a:solidFill>
              </a:rPr>
              <a:t>⑥　金融機関の選択</a:t>
            </a:r>
          </a:p>
        </p:txBody>
      </p:sp>
    </p:spTree>
    <p:extLst>
      <p:ext uri="{BB962C8B-B14F-4D97-AF65-F5344CB8AC3E}">
        <p14:creationId xmlns:p14="http://schemas.microsoft.com/office/powerpoint/2010/main" val="228266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502920" y="457601"/>
            <a:ext cx="6438880" cy="362187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p:txBody>
          <a:bodyPr>
            <a:normAutofit/>
          </a:bodyPr>
          <a:lstStyle/>
          <a:p>
            <a:r>
              <a:rPr lang="ja-JP" altLang="en-US" sz="4000" dirty="0">
                <a:solidFill>
                  <a:srgbClr val="000000"/>
                </a:solidFill>
              </a:rPr>
              <a:t>①　</a:t>
            </a:r>
            <a:r>
              <a:rPr lang="en-US" altLang="ja-JP" sz="4000" dirty="0">
                <a:solidFill>
                  <a:srgbClr val="000000"/>
                </a:solidFill>
              </a:rPr>
              <a:t>PFI</a:t>
            </a:r>
            <a:r>
              <a:rPr lang="ja-JP" altLang="en-US" sz="4000" dirty="0">
                <a:solidFill>
                  <a:srgbClr val="000000"/>
                </a:solidFill>
              </a:rPr>
              <a:t>において必要となる融資</a:t>
            </a:r>
            <a:endParaRPr lang="ja-JP" altLang="en-US" sz="4000" dirty="0"/>
          </a:p>
        </p:txBody>
      </p:sp>
      <p:sp>
        <p:nvSpPr>
          <p:cNvPr id="7" name="テキスト プレースホルダー 6">
            <a:extLst>
              <a:ext uri="{FF2B5EF4-FFF2-40B4-BE49-F238E27FC236}">
                <a16:creationId xmlns:a16="http://schemas.microsoft.com/office/drawing/2014/main" id="{55F2D800-5BDB-4F31-972C-68417D3C0BA1}"/>
              </a:ext>
            </a:extLst>
          </p:cNvPr>
          <p:cNvSpPr>
            <a:spLocks noGrp="1"/>
          </p:cNvSpPr>
          <p:nvPr>
            <p:ph type="body" idx="1"/>
          </p:nvPr>
        </p:nvSpPr>
        <p:spPr/>
        <p:txBody>
          <a:bodyPr/>
          <a:lstStyle/>
          <a:p>
            <a:endParaRPr lang="ja-JP" altLang="en-US" dirty="0"/>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4</a:t>
            </a:fld>
            <a:endParaRPr kumimoji="1" lang="ja-JP" altLang="en-US"/>
          </a:p>
        </p:txBody>
      </p:sp>
    </p:spTree>
    <p:extLst>
      <p:ext uri="{BB962C8B-B14F-4D97-AF65-F5344CB8AC3E}">
        <p14:creationId xmlns:p14="http://schemas.microsoft.com/office/powerpoint/2010/main" val="2261493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EB99D4-1EA2-43F5-ACEF-8271B6175D13}"/>
              </a:ext>
            </a:extLst>
          </p:cNvPr>
          <p:cNvPicPr>
            <a:picLocks noChangeAspect="1"/>
          </p:cNvPicPr>
          <p:nvPr/>
        </p:nvPicPr>
        <p:blipFill rotWithShape="1">
          <a:blip r:embed="rId2"/>
          <a:srcRect t="7704" b="459"/>
          <a:stretch/>
        </p:blipFill>
        <p:spPr>
          <a:xfrm>
            <a:off x="1446538" y="177047"/>
            <a:ext cx="1791962" cy="1007979"/>
          </a:xfrm>
          <a:prstGeom prst="rect">
            <a:avLst/>
          </a:prstGeom>
        </p:spPr>
      </p:pic>
      <p:sp>
        <p:nvSpPr>
          <p:cNvPr id="2" name="タイトル 1">
            <a:extLst>
              <a:ext uri="{FF2B5EF4-FFF2-40B4-BE49-F238E27FC236}">
                <a16:creationId xmlns:a16="http://schemas.microsoft.com/office/drawing/2014/main" id="{66822A3A-8748-433E-9A68-F96E3D7432B0}"/>
              </a:ext>
            </a:extLst>
          </p:cNvPr>
          <p:cNvSpPr>
            <a:spLocks noGrp="1"/>
          </p:cNvSpPr>
          <p:nvPr>
            <p:ph type="title"/>
          </p:nvPr>
        </p:nvSpPr>
        <p:spPr>
          <a:xfrm>
            <a:off x="3238500" y="365126"/>
            <a:ext cx="8115300" cy="689056"/>
          </a:xfrm>
        </p:spPr>
        <p:txBody>
          <a:bodyPr>
            <a:normAutofit fontScale="90000"/>
          </a:bodyPr>
          <a:lstStyle/>
          <a:p>
            <a:r>
              <a:rPr kumimoji="1" lang="en-US" altLang="ja-JP" dirty="0"/>
              <a:t>PFI</a:t>
            </a:r>
            <a:r>
              <a:rPr kumimoji="1" lang="ja-JP" altLang="en-US" dirty="0"/>
              <a:t>で必要となる融資</a:t>
            </a:r>
          </a:p>
        </p:txBody>
      </p:sp>
      <p:sp>
        <p:nvSpPr>
          <p:cNvPr id="3" name="コンテンツ プレースホルダー 2">
            <a:extLst>
              <a:ext uri="{FF2B5EF4-FFF2-40B4-BE49-F238E27FC236}">
                <a16:creationId xmlns:a16="http://schemas.microsoft.com/office/drawing/2014/main" id="{A21DBDD5-A609-4C13-96DD-4DAC32FFA7D5}"/>
              </a:ext>
            </a:extLst>
          </p:cNvPr>
          <p:cNvSpPr>
            <a:spLocks noGrp="1"/>
          </p:cNvSpPr>
          <p:nvPr>
            <p:ph idx="1"/>
          </p:nvPr>
        </p:nvSpPr>
        <p:spPr>
          <a:xfrm>
            <a:off x="908576" y="1233569"/>
            <a:ext cx="10445224" cy="5122781"/>
          </a:xfrm>
        </p:spPr>
        <p:txBody>
          <a:bodyPr>
            <a:normAutofit fontScale="77500" lnSpcReduction="20000"/>
          </a:bodyPr>
          <a:lstStyle/>
          <a:p>
            <a:r>
              <a:rPr kumimoji="1" lang="ja-JP" altLang="en-US" dirty="0"/>
              <a:t>優先融資</a:t>
            </a:r>
            <a:endParaRPr kumimoji="1" lang="en-US" altLang="ja-JP" dirty="0"/>
          </a:p>
          <a:p>
            <a:pPr lvl="1"/>
            <a:r>
              <a:rPr lang="ja-JP" altLang="en-US" dirty="0"/>
              <a:t>施設整備に必要となる民間調達資金融資</a:t>
            </a:r>
            <a:endParaRPr lang="en-US" altLang="ja-JP" dirty="0"/>
          </a:p>
          <a:p>
            <a:pPr lvl="2"/>
            <a:r>
              <a:rPr lang="ja-JP" altLang="en-US" dirty="0"/>
              <a:t>一般に：優先融資額＝（施設整備費ー交付金・補助金ー行政が調達する資金</a:t>
            </a:r>
            <a:endParaRPr lang="en-US" altLang="ja-JP" dirty="0"/>
          </a:p>
          <a:p>
            <a:pPr lvl="2"/>
            <a:r>
              <a:rPr lang="ja-JP" altLang="en-US" dirty="0"/>
              <a:t>　</a:t>
            </a:r>
            <a:r>
              <a:rPr lang="en-US" altLang="ja-JP" dirty="0"/>
              <a:t>			</a:t>
            </a:r>
            <a:r>
              <a:rPr lang="ja-JP" altLang="en-US" dirty="0"/>
              <a:t>　＋</a:t>
            </a:r>
            <a:r>
              <a:rPr lang="en-US" altLang="ja-JP" dirty="0"/>
              <a:t>SPC</a:t>
            </a:r>
            <a:r>
              <a:rPr lang="ja-JP" altLang="en-US" dirty="0"/>
              <a:t>の初期費（登記費用・建設期間中の</a:t>
            </a:r>
            <a:r>
              <a:rPr lang="en-US" altLang="ja-JP" dirty="0"/>
              <a:t>SPC</a:t>
            </a:r>
            <a:r>
              <a:rPr lang="ja-JP" altLang="en-US" dirty="0"/>
              <a:t>運営費</a:t>
            </a:r>
            <a:endParaRPr lang="en-US" altLang="ja-JP" dirty="0"/>
          </a:p>
          <a:p>
            <a:pPr lvl="2"/>
            <a:r>
              <a:rPr lang="ja-JP" altLang="en-US" dirty="0"/>
              <a:t>　</a:t>
            </a:r>
            <a:r>
              <a:rPr lang="en-US" altLang="ja-JP" dirty="0"/>
              <a:t>			</a:t>
            </a:r>
            <a:r>
              <a:rPr lang="ja-JP" altLang="en-US" dirty="0"/>
              <a:t>　＋銀行アップフロントフィー＋消費税割賦支払い分）</a:t>
            </a:r>
            <a:endParaRPr lang="en-US" altLang="ja-JP" dirty="0"/>
          </a:p>
          <a:p>
            <a:pPr lvl="1"/>
            <a:r>
              <a:rPr kumimoji="1" lang="en-US" altLang="ja-JP" dirty="0"/>
              <a:t>30</a:t>
            </a:r>
            <a:r>
              <a:rPr kumimoji="1" lang="ja-JP" altLang="en-US" dirty="0"/>
              <a:t>年とかの事業期間中に行政が支払う割賦金に対応するもの</a:t>
            </a:r>
            <a:endParaRPr kumimoji="1" lang="en-US" altLang="ja-JP" dirty="0"/>
          </a:p>
          <a:p>
            <a:r>
              <a:rPr lang="ja-JP" altLang="en-US" dirty="0"/>
              <a:t>建設期間中融資</a:t>
            </a:r>
            <a:endParaRPr lang="en-US" altLang="ja-JP" dirty="0"/>
          </a:p>
          <a:p>
            <a:pPr lvl="1"/>
            <a:r>
              <a:rPr kumimoji="1" lang="ja-JP" altLang="en-US" dirty="0"/>
              <a:t>建設期間に設計・建設業者に支払う施設整備費</a:t>
            </a:r>
            <a:endParaRPr kumimoji="1" lang="en-US" altLang="ja-JP" dirty="0"/>
          </a:p>
          <a:p>
            <a:pPr lvl="2"/>
            <a:r>
              <a:rPr kumimoji="1" lang="ja-JP" altLang="en-US" dirty="0"/>
              <a:t>一般に設計費全額と建設費の</a:t>
            </a:r>
            <a:r>
              <a:rPr kumimoji="1" lang="en-US" altLang="ja-JP" dirty="0"/>
              <a:t>6</a:t>
            </a:r>
            <a:r>
              <a:rPr kumimoji="1" lang="ja-JP" altLang="en-US" dirty="0"/>
              <a:t>割程度（前渡金</a:t>
            </a:r>
            <a:r>
              <a:rPr kumimoji="1" lang="en-US" altLang="ja-JP" dirty="0"/>
              <a:t>20</a:t>
            </a:r>
            <a:r>
              <a:rPr kumimoji="1" lang="ja-JP" altLang="en-US" dirty="0"/>
              <a:t>％中間金</a:t>
            </a:r>
            <a:r>
              <a:rPr kumimoji="1" lang="en-US" altLang="ja-JP" dirty="0"/>
              <a:t>40%</a:t>
            </a:r>
            <a:r>
              <a:rPr kumimoji="1" lang="ja-JP" altLang="en-US" dirty="0"/>
              <a:t>とか）</a:t>
            </a:r>
            <a:endParaRPr kumimoji="1" lang="en-US" altLang="ja-JP" dirty="0"/>
          </a:p>
          <a:p>
            <a:pPr lvl="2"/>
            <a:r>
              <a:rPr lang="ja-JP" altLang="en-US" dirty="0"/>
              <a:t>借り入れは、優先融資実行時まで：優先融資入金後全額返済する。</a:t>
            </a:r>
            <a:endParaRPr lang="en-US" altLang="ja-JP" dirty="0"/>
          </a:p>
          <a:p>
            <a:r>
              <a:rPr kumimoji="1" lang="ja-JP" altLang="en-US" dirty="0"/>
              <a:t>短期融資</a:t>
            </a:r>
            <a:endParaRPr kumimoji="1" lang="en-US" altLang="ja-JP" dirty="0"/>
          </a:p>
          <a:p>
            <a:pPr lvl="1"/>
            <a:r>
              <a:rPr kumimoji="1" lang="en-US" altLang="ja-JP" dirty="0"/>
              <a:t>SPC</a:t>
            </a:r>
            <a:r>
              <a:rPr kumimoji="1" lang="ja-JP" altLang="en-US" dirty="0"/>
              <a:t>の建設期間の経費・運営費（この期間収入がないので）</a:t>
            </a:r>
            <a:endParaRPr lang="en-US" altLang="ja-JP" dirty="0"/>
          </a:p>
          <a:p>
            <a:r>
              <a:rPr kumimoji="1" lang="ja-JP" altLang="en-US" dirty="0"/>
              <a:t>消費税支払い融資</a:t>
            </a:r>
            <a:endParaRPr kumimoji="1" lang="en-US" altLang="ja-JP" dirty="0"/>
          </a:p>
          <a:p>
            <a:pPr lvl="1"/>
            <a:r>
              <a:rPr kumimoji="1" lang="ja-JP" altLang="en-US" dirty="0"/>
              <a:t>設計建設費の建設中支払いに伴う消費税支払いに充てる資金</a:t>
            </a:r>
            <a:endParaRPr kumimoji="1" lang="en-US" altLang="ja-JP" dirty="0"/>
          </a:p>
          <a:p>
            <a:pPr lvl="1"/>
            <a:r>
              <a:rPr lang="ja-JP" altLang="en-US" dirty="0"/>
              <a:t>交付金・補助金や行政の調達金（債券や一般財源）の部分は、行政から支払われるのでその入金で返済。ただし返済までの期間の金利は、優先融資に乗せておく必要がある。</a:t>
            </a:r>
            <a:endParaRPr lang="en-US" altLang="ja-JP" dirty="0"/>
          </a:p>
          <a:p>
            <a:pPr lvl="1"/>
            <a:r>
              <a:rPr kumimoji="1" lang="ja-JP" altLang="en-US" dirty="0"/>
              <a:t>割賦金部分の消費税はまだ未納なので、優先融資に含み、事業期間で徐々に返済</a:t>
            </a:r>
            <a:endParaRPr kumimoji="1" lang="en-US" altLang="ja-JP" dirty="0"/>
          </a:p>
          <a:p>
            <a:pPr lvl="1"/>
            <a:r>
              <a:rPr kumimoji="1" lang="ja-JP" altLang="en-US" dirty="0"/>
              <a:t>この部分は事業期間中の返済なので、金利が発生する</a:t>
            </a:r>
            <a:endParaRPr kumimoji="1" lang="en-US" altLang="ja-JP" dirty="0"/>
          </a:p>
          <a:p>
            <a:pPr lvl="1"/>
            <a:endParaRPr kumimoji="1" lang="ja-JP" altLang="en-US" dirty="0"/>
          </a:p>
        </p:txBody>
      </p:sp>
      <p:sp>
        <p:nvSpPr>
          <p:cNvPr id="4" name="スライド番号プレースホルダー 3">
            <a:extLst>
              <a:ext uri="{FF2B5EF4-FFF2-40B4-BE49-F238E27FC236}">
                <a16:creationId xmlns:a16="http://schemas.microsoft.com/office/drawing/2014/main" id="{0C1B180E-92A1-4049-8358-1CD85C54D3A1}"/>
              </a:ext>
            </a:extLst>
          </p:cNvPr>
          <p:cNvSpPr>
            <a:spLocks noGrp="1"/>
          </p:cNvSpPr>
          <p:nvPr>
            <p:ph type="sldNum" sz="quarter" idx="12"/>
          </p:nvPr>
        </p:nvSpPr>
        <p:spPr/>
        <p:txBody>
          <a:bodyPr/>
          <a:lstStyle/>
          <a:p>
            <a:fld id="{8CBE0B6B-AA1C-4A08-8C69-36F95E8FD104}" type="slidenum">
              <a:rPr kumimoji="1" lang="ja-JP" altLang="en-US" smtClean="0"/>
              <a:t>5</a:t>
            </a:fld>
            <a:endParaRPr kumimoji="1" lang="ja-JP" altLang="en-US"/>
          </a:p>
        </p:txBody>
      </p:sp>
      <p:pic>
        <p:nvPicPr>
          <p:cNvPr id="6" name="Picture 4">
            <a:extLst>
              <a:ext uri="{FF2B5EF4-FFF2-40B4-BE49-F238E27FC236}">
                <a16:creationId xmlns:a16="http://schemas.microsoft.com/office/drawing/2014/main" id="{308A3620-1777-483A-8BC4-BFC08805000C}"/>
              </a:ext>
            </a:extLst>
          </p:cNvPr>
          <p:cNvPicPr>
            <a:picLocks noChangeAspect="1"/>
          </p:cNvPicPr>
          <p:nvPr/>
        </p:nvPicPr>
        <p:blipFill rotWithShape="1">
          <a:blip r:embed="rId2"/>
          <a:srcRect t="7704" b="459"/>
          <a:stretch/>
        </p:blipFill>
        <p:spPr>
          <a:xfrm>
            <a:off x="8464558" y="260867"/>
            <a:ext cx="1791962" cy="1007979"/>
          </a:xfrm>
          <a:prstGeom prst="rect">
            <a:avLst/>
          </a:prstGeom>
        </p:spPr>
      </p:pic>
    </p:spTree>
    <p:extLst>
      <p:ext uri="{BB962C8B-B14F-4D97-AF65-F5344CB8AC3E}">
        <p14:creationId xmlns:p14="http://schemas.microsoft.com/office/powerpoint/2010/main" val="1460111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1F2C05-C761-4189-AD5B-287E46C062F8}"/>
              </a:ext>
            </a:extLst>
          </p:cNvPr>
          <p:cNvSpPr>
            <a:spLocks noGrp="1"/>
          </p:cNvSpPr>
          <p:nvPr>
            <p:ph type="title"/>
          </p:nvPr>
        </p:nvSpPr>
        <p:spPr>
          <a:xfrm>
            <a:off x="838200" y="365125"/>
            <a:ext cx="10515600" cy="677407"/>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en-US" altLang="ja-JP" dirty="0"/>
              <a:t>PFI</a:t>
            </a:r>
            <a:r>
              <a:rPr kumimoji="1" lang="ja-JP" altLang="en-US" dirty="0"/>
              <a:t>の初期のキャッシュフロー</a:t>
            </a:r>
          </a:p>
        </p:txBody>
      </p:sp>
      <p:sp>
        <p:nvSpPr>
          <p:cNvPr id="3" name="スライド番号プレースホルダー 2">
            <a:extLst>
              <a:ext uri="{FF2B5EF4-FFF2-40B4-BE49-F238E27FC236}">
                <a16:creationId xmlns:a16="http://schemas.microsoft.com/office/drawing/2014/main" id="{87B1C77F-3FEE-4ECC-B4E8-69BEB5DD83DB}"/>
              </a:ext>
            </a:extLst>
          </p:cNvPr>
          <p:cNvSpPr>
            <a:spLocks noGrp="1"/>
          </p:cNvSpPr>
          <p:nvPr>
            <p:ph type="sldNum" sz="quarter" idx="12"/>
          </p:nvPr>
        </p:nvSpPr>
        <p:spPr/>
        <p:txBody>
          <a:bodyPr/>
          <a:lstStyle/>
          <a:p>
            <a:fld id="{8CBE0B6B-AA1C-4A08-8C69-36F95E8FD104}" type="slidenum">
              <a:rPr kumimoji="1" lang="ja-JP" altLang="en-US" smtClean="0"/>
              <a:t>6</a:t>
            </a:fld>
            <a:endParaRPr kumimoji="1" lang="ja-JP" altLang="en-US"/>
          </a:p>
        </p:txBody>
      </p:sp>
      <p:pic>
        <p:nvPicPr>
          <p:cNvPr id="10" name="図 9">
            <a:extLst>
              <a:ext uri="{FF2B5EF4-FFF2-40B4-BE49-F238E27FC236}">
                <a16:creationId xmlns:a16="http://schemas.microsoft.com/office/drawing/2014/main" id="{9FF1C82B-579F-415F-BCB4-D23F103BA934}"/>
              </a:ext>
            </a:extLst>
          </p:cNvPr>
          <p:cNvPicPr>
            <a:picLocks noChangeAspect="1"/>
          </p:cNvPicPr>
          <p:nvPr/>
        </p:nvPicPr>
        <p:blipFill>
          <a:blip r:embed="rId2"/>
          <a:stretch>
            <a:fillRect/>
          </a:stretch>
        </p:blipFill>
        <p:spPr>
          <a:xfrm>
            <a:off x="1516380" y="1345776"/>
            <a:ext cx="8077200" cy="4897967"/>
          </a:xfrm>
          <a:prstGeom prst="rect">
            <a:avLst/>
          </a:prstGeom>
        </p:spPr>
      </p:pic>
    </p:spTree>
    <p:extLst>
      <p:ext uri="{BB962C8B-B14F-4D97-AF65-F5344CB8AC3E}">
        <p14:creationId xmlns:p14="http://schemas.microsoft.com/office/powerpoint/2010/main" val="1229087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502920" y="457601"/>
            <a:ext cx="6438880" cy="362187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p:txBody>
          <a:bodyPr>
            <a:normAutofit/>
          </a:bodyPr>
          <a:lstStyle/>
          <a:p>
            <a:r>
              <a:rPr lang="ja-JP" altLang="en-US" sz="4000" dirty="0">
                <a:solidFill>
                  <a:srgbClr val="000000"/>
                </a:solidFill>
              </a:rPr>
              <a:t>②　</a:t>
            </a:r>
            <a:r>
              <a:rPr lang="en-US" altLang="ja-JP" sz="4000" dirty="0">
                <a:solidFill>
                  <a:srgbClr val="000000"/>
                </a:solidFill>
              </a:rPr>
              <a:t>PFI</a:t>
            </a:r>
            <a:r>
              <a:rPr lang="ja-JP" altLang="en-US" sz="4000" dirty="0">
                <a:solidFill>
                  <a:srgbClr val="000000"/>
                </a:solidFill>
              </a:rPr>
              <a:t>における優先融資とは</a:t>
            </a:r>
            <a:br>
              <a:rPr lang="en-US" altLang="ja-JP" sz="4000" dirty="0">
                <a:solidFill>
                  <a:srgbClr val="000000"/>
                </a:solidFill>
              </a:rPr>
            </a:br>
            <a:endParaRPr lang="ja-JP" altLang="en-US" sz="4000" dirty="0"/>
          </a:p>
        </p:txBody>
      </p:sp>
      <p:sp>
        <p:nvSpPr>
          <p:cNvPr id="7" name="テキスト プレースホルダー 6">
            <a:extLst>
              <a:ext uri="{FF2B5EF4-FFF2-40B4-BE49-F238E27FC236}">
                <a16:creationId xmlns:a16="http://schemas.microsoft.com/office/drawing/2014/main" id="{55F2D800-5BDB-4F31-972C-68417D3C0BA1}"/>
              </a:ext>
            </a:extLst>
          </p:cNvPr>
          <p:cNvSpPr>
            <a:spLocks noGrp="1"/>
          </p:cNvSpPr>
          <p:nvPr>
            <p:ph type="body" idx="1"/>
          </p:nvPr>
        </p:nvSpPr>
        <p:spPr/>
        <p:txBody>
          <a:bodyPr/>
          <a:lstStyle/>
          <a:p>
            <a:endParaRPr lang="ja-JP" altLang="en-US" dirty="0"/>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7</a:t>
            </a:fld>
            <a:endParaRPr kumimoji="1" lang="ja-JP" altLang="en-US"/>
          </a:p>
        </p:txBody>
      </p:sp>
    </p:spTree>
    <p:extLst>
      <p:ext uri="{BB962C8B-B14F-4D97-AF65-F5344CB8AC3E}">
        <p14:creationId xmlns:p14="http://schemas.microsoft.com/office/powerpoint/2010/main" val="320848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1F2C05-C761-4189-AD5B-287E46C062F8}"/>
              </a:ext>
            </a:extLst>
          </p:cNvPr>
          <p:cNvSpPr>
            <a:spLocks noGrp="1"/>
          </p:cNvSpPr>
          <p:nvPr>
            <p:ph type="title"/>
          </p:nvPr>
        </p:nvSpPr>
        <p:spPr>
          <a:xfrm>
            <a:off x="792092" y="365125"/>
            <a:ext cx="3768260" cy="677407"/>
          </a:xfrm>
        </p:spPr>
        <p:style>
          <a:lnRef idx="2">
            <a:schemeClr val="accent2"/>
          </a:lnRef>
          <a:fillRef idx="1">
            <a:schemeClr val="lt1"/>
          </a:fillRef>
          <a:effectRef idx="0">
            <a:schemeClr val="accent2"/>
          </a:effectRef>
          <a:fontRef idx="minor">
            <a:schemeClr val="dk1"/>
          </a:fontRef>
        </p:style>
        <p:txBody>
          <a:bodyPr>
            <a:noAutofit/>
          </a:bodyPr>
          <a:lstStyle/>
          <a:p>
            <a:r>
              <a:rPr kumimoji="1" lang="en-US" altLang="ja-JP" sz="2000" dirty="0"/>
              <a:t>PFI</a:t>
            </a:r>
            <a:r>
              <a:rPr kumimoji="1" lang="ja-JP" altLang="en-US" sz="2000" dirty="0"/>
              <a:t>の初期のキャッシュフロー</a:t>
            </a:r>
          </a:p>
        </p:txBody>
      </p:sp>
      <p:sp>
        <p:nvSpPr>
          <p:cNvPr id="3" name="スライド番号プレースホルダー 2">
            <a:extLst>
              <a:ext uri="{FF2B5EF4-FFF2-40B4-BE49-F238E27FC236}">
                <a16:creationId xmlns:a16="http://schemas.microsoft.com/office/drawing/2014/main" id="{87B1C77F-3FEE-4ECC-B4E8-69BEB5DD83DB}"/>
              </a:ext>
            </a:extLst>
          </p:cNvPr>
          <p:cNvSpPr>
            <a:spLocks noGrp="1"/>
          </p:cNvSpPr>
          <p:nvPr>
            <p:ph type="sldNum" sz="quarter" idx="12"/>
          </p:nvPr>
        </p:nvSpPr>
        <p:spPr/>
        <p:txBody>
          <a:bodyPr/>
          <a:lstStyle/>
          <a:p>
            <a:fld id="{8CBE0B6B-AA1C-4A08-8C69-36F95E8FD104}" type="slidenum">
              <a:rPr kumimoji="1" lang="ja-JP" altLang="en-US" smtClean="0"/>
              <a:t>8</a:t>
            </a:fld>
            <a:endParaRPr kumimoji="1" lang="ja-JP" altLang="en-US"/>
          </a:p>
        </p:txBody>
      </p:sp>
      <p:sp>
        <p:nvSpPr>
          <p:cNvPr id="8" name="正方形/長方形 7">
            <a:extLst>
              <a:ext uri="{FF2B5EF4-FFF2-40B4-BE49-F238E27FC236}">
                <a16:creationId xmlns:a16="http://schemas.microsoft.com/office/drawing/2014/main" id="{9EB6AC60-CCBD-418B-9C30-FE43F4345F22}"/>
              </a:ext>
            </a:extLst>
          </p:cNvPr>
          <p:cNvSpPr/>
          <p:nvPr/>
        </p:nvSpPr>
        <p:spPr>
          <a:xfrm>
            <a:off x="569167" y="1320282"/>
            <a:ext cx="4114800" cy="48752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優先融資額の概算算出</a:t>
            </a:r>
            <a:endParaRPr kumimoji="1" lang="en-US" altLang="ja-JP" dirty="0"/>
          </a:p>
          <a:p>
            <a:pPr algn="ctr"/>
            <a:endParaRPr lang="en-US" altLang="ja-JP" dirty="0"/>
          </a:p>
          <a:p>
            <a:pPr algn="ctr"/>
            <a:r>
              <a:rPr kumimoji="1" lang="ja-JP" altLang="en-US" dirty="0"/>
              <a:t>優先融資額＝</a:t>
            </a:r>
            <a:endParaRPr kumimoji="1" lang="en-US" altLang="ja-JP" dirty="0"/>
          </a:p>
          <a:p>
            <a:pPr algn="ctr"/>
            <a:r>
              <a:rPr lang="ja-JP" altLang="en-US" dirty="0"/>
              <a:t>建設期間中に借り入れる融資額合計</a:t>
            </a:r>
            <a:endParaRPr lang="en-US" altLang="ja-JP" dirty="0"/>
          </a:p>
          <a:p>
            <a:pPr algn="ctr"/>
            <a:r>
              <a:rPr kumimoji="1" lang="ja-JP" altLang="en-US" dirty="0"/>
              <a:t>＋</a:t>
            </a:r>
            <a:endParaRPr kumimoji="1" lang="en-US" altLang="ja-JP" dirty="0"/>
          </a:p>
          <a:p>
            <a:pPr algn="ctr"/>
            <a:r>
              <a:rPr lang="ja-JP" altLang="en-US" dirty="0"/>
              <a:t>建設費残額（４０％）</a:t>
            </a:r>
            <a:endParaRPr lang="en-US" altLang="ja-JP" dirty="0"/>
          </a:p>
          <a:p>
            <a:pPr algn="ctr"/>
            <a:r>
              <a:rPr kumimoji="1" lang="ja-JP" altLang="en-US" dirty="0"/>
              <a:t>ー</a:t>
            </a:r>
            <a:endParaRPr kumimoji="1" lang="en-US" altLang="ja-JP" dirty="0"/>
          </a:p>
          <a:p>
            <a:pPr algn="ctr"/>
            <a:r>
              <a:rPr lang="ja-JP" altLang="en-US" dirty="0"/>
              <a:t>交付金等一時金受取額（税込み）</a:t>
            </a:r>
            <a:endParaRPr lang="en-US" altLang="ja-JP" dirty="0"/>
          </a:p>
          <a:p>
            <a:pPr algn="ctr"/>
            <a:r>
              <a:rPr kumimoji="1" lang="ja-JP" altLang="en-US" dirty="0"/>
              <a:t>＝</a:t>
            </a:r>
            <a:endParaRPr kumimoji="1" lang="en-US" altLang="ja-JP" dirty="0"/>
          </a:p>
          <a:p>
            <a:pPr algn="ctr"/>
            <a:r>
              <a:rPr lang="ja-JP" altLang="en-US" dirty="0"/>
              <a:t>８２５</a:t>
            </a:r>
            <a:endParaRPr lang="en-US" altLang="ja-JP" dirty="0"/>
          </a:p>
          <a:p>
            <a:pPr algn="ctr"/>
            <a:r>
              <a:rPr kumimoji="1" lang="ja-JP" altLang="en-US" dirty="0"/>
              <a:t>＋</a:t>
            </a:r>
            <a:endParaRPr kumimoji="1" lang="en-US" altLang="ja-JP" dirty="0"/>
          </a:p>
          <a:p>
            <a:pPr algn="ctr"/>
            <a:r>
              <a:rPr lang="ja-JP" altLang="en-US" dirty="0"/>
              <a:t>４４０（</a:t>
            </a:r>
            <a:r>
              <a:rPr kumimoji="1" lang="ja-JP" altLang="en-US" dirty="0"/>
              <a:t>税込）</a:t>
            </a:r>
            <a:endParaRPr kumimoji="1" lang="en-US" altLang="ja-JP" dirty="0"/>
          </a:p>
          <a:p>
            <a:pPr algn="ctr"/>
            <a:r>
              <a:rPr lang="ja-JP" altLang="en-US" dirty="0"/>
              <a:t>ー</a:t>
            </a:r>
            <a:endParaRPr lang="en-US" altLang="ja-JP" dirty="0"/>
          </a:p>
          <a:p>
            <a:pPr algn="ctr"/>
            <a:r>
              <a:rPr kumimoji="1" lang="ja-JP" altLang="en-US" dirty="0"/>
              <a:t>４９５（税込）</a:t>
            </a:r>
            <a:endParaRPr kumimoji="1" lang="en-US" altLang="ja-JP" dirty="0"/>
          </a:p>
          <a:p>
            <a:pPr algn="ctr"/>
            <a:r>
              <a:rPr lang="ja-JP" altLang="en-US" dirty="0"/>
              <a:t>＝</a:t>
            </a:r>
            <a:endParaRPr kumimoji="1" lang="en-US" altLang="ja-JP" dirty="0"/>
          </a:p>
          <a:p>
            <a:pPr algn="ctr"/>
            <a:r>
              <a:rPr kumimoji="1" lang="ja-JP" altLang="en-US" dirty="0"/>
              <a:t>７７０（＋２２（</a:t>
            </a:r>
            <a:r>
              <a:rPr kumimoji="1" lang="en-US" altLang="ja-JP" dirty="0"/>
              <a:t>2</a:t>
            </a:r>
            <a:r>
              <a:rPr kumimoji="1" lang="ja-JP" altLang="en-US" dirty="0"/>
              <a:t>年目運営費））</a:t>
            </a:r>
          </a:p>
        </p:txBody>
      </p:sp>
      <p:graphicFrame>
        <p:nvGraphicFramePr>
          <p:cNvPr id="12" name="表 11">
            <a:extLst>
              <a:ext uri="{FF2B5EF4-FFF2-40B4-BE49-F238E27FC236}">
                <a16:creationId xmlns:a16="http://schemas.microsoft.com/office/drawing/2014/main" id="{61D6BFF8-7CBA-4007-8947-06EE3CB93765}"/>
              </a:ext>
            </a:extLst>
          </p:cNvPr>
          <p:cNvGraphicFramePr>
            <a:graphicFrameLocks noGrp="1"/>
          </p:cNvGraphicFramePr>
          <p:nvPr>
            <p:extLst>
              <p:ext uri="{D42A27DB-BD31-4B8C-83A1-F6EECF244321}">
                <p14:modId xmlns:p14="http://schemas.microsoft.com/office/powerpoint/2010/main" val="3509605233"/>
              </p:ext>
            </p:extLst>
          </p:nvPr>
        </p:nvGraphicFramePr>
        <p:xfrm>
          <a:off x="5475492" y="180550"/>
          <a:ext cx="5765219" cy="6587180"/>
        </p:xfrm>
        <a:graphic>
          <a:graphicData uri="http://schemas.openxmlformats.org/drawingml/2006/table">
            <a:tbl>
              <a:tblPr/>
              <a:tblGrid>
                <a:gridCol w="1725142">
                  <a:extLst>
                    <a:ext uri="{9D8B030D-6E8A-4147-A177-3AD203B41FA5}">
                      <a16:colId xmlns:a16="http://schemas.microsoft.com/office/drawing/2014/main" val="2736200323"/>
                    </a:ext>
                  </a:extLst>
                </a:gridCol>
                <a:gridCol w="1562949">
                  <a:extLst>
                    <a:ext uri="{9D8B030D-6E8A-4147-A177-3AD203B41FA5}">
                      <a16:colId xmlns:a16="http://schemas.microsoft.com/office/drawing/2014/main" val="3099998161"/>
                    </a:ext>
                  </a:extLst>
                </a:gridCol>
                <a:gridCol w="324385">
                  <a:extLst>
                    <a:ext uri="{9D8B030D-6E8A-4147-A177-3AD203B41FA5}">
                      <a16:colId xmlns:a16="http://schemas.microsoft.com/office/drawing/2014/main" val="2368481420"/>
                    </a:ext>
                  </a:extLst>
                </a:gridCol>
                <a:gridCol w="324385">
                  <a:extLst>
                    <a:ext uri="{9D8B030D-6E8A-4147-A177-3AD203B41FA5}">
                      <a16:colId xmlns:a16="http://schemas.microsoft.com/office/drawing/2014/main" val="4183049794"/>
                    </a:ext>
                  </a:extLst>
                </a:gridCol>
                <a:gridCol w="398110">
                  <a:extLst>
                    <a:ext uri="{9D8B030D-6E8A-4147-A177-3AD203B41FA5}">
                      <a16:colId xmlns:a16="http://schemas.microsoft.com/office/drawing/2014/main" val="1835745480"/>
                    </a:ext>
                  </a:extLst>
                </a:gridCol>
                <a:gridCol w="353876">
                  <a:extLst>
                    <a:ext uri="{9D8B030D-6E8A-4147-A177-3AD203B41FA5}">
                      <a16:colId xmlns:a16="http://schemas.microsoft.com/office/drawing/2014/main" val="2905462151"/>
                    </a:ext>
                  </a:extLst>
                </a:gridCol>
                <a:gridCol w="1076372">
                  <a:extLst>
                    <a:ext uri="{9D8B030D-6E8A-4147-A177-3AD203B41FA5}">
                      <a16:colId xmlns:a16="http://schemas.microsoft.com/office/drawing/2014/main" val="1052534338"/>
                    </a:ext>
                  </a:extLst>
                </a:gridCol>
              </a:tblGrid>
              <a:tr h="150397">
                <a:tc gridSpan="7">
                  <a:txBody>
                    <a:bodyPr/>
                    <a:lstStyle/>
                    <a:p>
                      <a:pPr algn="ctr" fontAlgn="ctr"/>
                      <a:r>
                        <a:rPr lang="en-US" sz="900" b="1" i="0" u="none" strike="noStrike">
                          <a:solidFill>
                            <a:srgbClr val="000000"/>
                          </a:solidFill>
                          <a:effectLst/>
                          <a:latin typeface="游ゴシック" panose="020B0400000000000000" pitchFamily="50" charset="-128"/>
                          <a:ea typeface="游ゴシック" panose="020B0400000000000000" pitchFamily="50" charset="-128"/>
                        </a:rPr>
                        <a:t>SPC</a:t>
                      </a:r>
                      <a:r>
                        <a:rPr lang="ja-JP" altLang="en-US" sz="900" b="1" i="0" u="none" strike="noStrike">
                          <a:solidFill>
                            <a:srgbClr val="000000"/>
                          </a:solidFill>
                          <a:effectLst/>
                          <a:latin typeface="游ゴシック" panose="020B0400000000000000" pitchFamily="50" charset="-128"/>
                          <a:ea typeface="游ゴシック" panose="020B0400000000000000" pitchFamily="50" charset="-128"/>
                        </a:rPr>
                        <a:t>の会計</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93240965"/>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2">
                  <a:txBody>
                    <a:bodyPr/>
                    <a:lstStyle/>
                    <a:p>
                      <a:pPr algn="ctr"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建設期間</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tc gridSpan="3">
                  <a:txBody>
                    <a:bodyPr/>
                    <a:lstStyle/>
                    <a:p>
                      <a:pPr algn="ctr"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維持管理運営期間</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50457350"/>
                  </a:ext>
                </a:extLst>
              </a:tr>
              <a:tr h="207783">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2EFDA"/>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2EFDA"/>
                    </a:solidFill>
                  </a:tcPr>
                </a:tc>
                <a:tc>
                  <a:txBody>
                    <a:bodyPr/>
                    <a:lstStyle/>
                    <a:p>
                      <a:pPr algn="l"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年目</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2EFDA"/>
                    </a:solidFill>
                  </a:tcPr>
                </a:tc>
                <a:tc>
                  <a:txBody>
                    <a:bodyPr/>
                    <a:lstStyle/>
                    <a:p>
                      <a:pPr algn="l"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a:t>
                      </a: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年目</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2EFDA"/>
                    </a:solidFill>
                  </a:tcPr>
                </a:tc>
                <a:tc>
                  <a:txBody>
                    <a:bodyPr/>
                    <a:lstStyle/>
                    <a:p>
                      <a:pPr algn="l"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年目</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2EFDA"/>
                    </a:solidFill>
                  </a:tcPr>
                </a:tc>
                <a:tc>
                  <a:txBody>
                    <a:bodyPr/>
                    <a:lstStyle/>
                    <a:p>
                      <a:pPr algn="l"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a:t>
                      </a: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年目</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2EFDA"/>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882942459"/>
                  </a:ext>
                </a:extLst>
              </a:tr>
              <a:tr h="14262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入金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100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100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維持管理対価</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461098376"/>
                  </a:ext>
                </a:extLst>
              </a:tr>
              <a:tr h="207783">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維持管理対価消費税</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740920"/>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割賦金対価</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9079677"/>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割賦金対価消費税</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969204146"/>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4.5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割賦金利息分</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24187507"/>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出資金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265691996"/>
                  </a:ext>
                </a:extLst>
              </a:tr>
              <a:tr h="139905">
                <a:tc rowSpan="2">
                  <a:txBody>
                    <a:bodyPr/>
                    <a:lstStyle/>
                    <a:p>
                      <a:pPr algn="l"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SPC</a:t>
                      </a: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の</a:t>
                      </a: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a:t>
                      </a: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年間の運営費</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短期つなぎ融資</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100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92026037"/>
                  </a:ext>
                </a:extLst>
              </a:tr>
              <a:tr h="139905">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消費税支払い融資その０</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939474241"/>
                  </a:ext>
                </a:extLst>
              </a:tr>
              <a:tr h="139905">
                <a:tc rowSpan="2">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基本設計費</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建中融資その１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85656363"/>
                  </a:ext>
                </a:extLst>
              </a:tr>
              <a:tr h="139905">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消費税支払い融資その１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142518974"/>
                  </a:ext>
                </a:extLst>
              </a:tr>
              <a:tr h="139905">
                <a:tc rowSpan="2">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実施設計費</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建中融資その２</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30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32340089"/>
                  </a:ext>
                </a:extLst>
              </a:tr>
              <a:tr h="139905">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消費税支払い融資その２</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884437401"/>
                  </a:ext>
                </a:extLst>
              </a:tr>
              <a:tr h="139905">
                <a:tc rowSpan="2">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建設費前渡金</a:t>
                      </a:r>
                      <a:b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b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３０％</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建中融資その３</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300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234417361"/>
                  </a:ext>
                </a:extLst>
              </a:tr>
              <a:tr h="139905">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消費税支払い融資その３</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30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928332730"/>
                  </a:ext>
                </a:extLst>
              </a:tr>
              <a:tr h="139905">
                <a:tc rowSpan="2">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建設費中間金</a:t>
                      </a:r>
                      <a:b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b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３０％</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建中融資その４</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300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542055091"/>
                  </a:ext>
                </a:extLst>
              </a:tr>
              <a:tr h="139905">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消費税支払い融資その４</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30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889330210"/>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長期融資</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優先融資</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792</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617479337"/>
                  </a:ext>
                </a:extLst>
              </a:tr>
              <a:tr h="139905">
                <a:tc rowSpan="2">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施設整備費</a:t>
                      </a:r>
                      <a:b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b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一時金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交付金等自治体</a:t>
                      </a: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時金払い</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450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640267083"/>
                  </a:ext>
                </a:extLst>
              </a:tr>
              <a:tr h="207783">
                <a:tc vMerge="1">
                  <a:txBody>
                    <a:bodyPr/>
                    <a:lstStyle/>
                    <a:p>
                      <a:endParaRPr kumimoji="1" lang="ja-JP" altLang="en-US"/>
                    </a:p>
                  </a:txBody>
                  <a:tcPr/>
                </a:tc>
                <a:tc>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交付金等自治体</a:t>
                      </a:r>
                      <a:r>
                        <a:rPr lang="en-US" altLang="zh-TW" sz="800" b="0" i="0" u="none" strike="noStrike">
                          <a:solidFill>
                            <a:srgbClr val="000000"/>
                          </a:solidFill>
                          <a:effectLst/>
                          <a:latin typeface="游ゴシック" panose="020B0400000000000000" pitchFamily="50" charset="-128"/>
                          <a:ea typeface="游ゴシック" panose="020B0400000000000000" pitchFamily="50" charset="-128"/>
                        </a:rPr>
                        <a:t>1</a:t>
                      </a: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時金消費税分</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45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041739608"/>
                  </a:ext>
                </a:extLst>
              </a:tr>
              <a:tr h="142625">
                <a:tc gridSpan="2">
                  <a:txBody>
                    <a:bodyPr/>
                    <a:lstStyle/>
                    <a:p>
                      <a:pPr algn="ctr" fontAlgn="ctr"/>
                      <a:r>
                        <a:rPr lang="ja-JP" altLang="en-US" sz="800" b="1" i="0" u="none" strike="noStrike">
                          <a:solidFill>
                            <a:srgbClr val="FFFFFF"/>
                          </a:solidFill>
                          <a:effectLst/>
                          <a:latin typeface="游ゴシック" panose="020B0400000000000000" pitchFamily="50" charset="-128"/>
                          <a:ea typeface="游ゴシック" panose="020B0400000000000000" pitchFamily="50" charset="-128"/>
                        </a:rPr>
                        <a:t>入金額合計</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305496"/>
                    </a:solidFill>
                  </a:tcPr>
                </a:tc>
                <a:tc hMerge="1">
                  <a:txBody>
                    <a:bodyPr/>
                    <a:lstStyle/>
                    <a:p>
                      <a:endParaRPr kumimoji="1" lang="ja-JP" altLang="en-US"/>
                    </a:p>
                  </a:txBody>
                  <a:tcPr/>
                </a:tc>
                <a:tc>
                  <a:txBody>
                    <a:bodyPr/>
                    <a:lstStyle/>
                    <a:p>
                      <a:pPr algn="r" fontAlgn="ctr"/>
                      <a:r>
                        <a:rPr lang="en-US" altLang="ja-JP" sz="800" b="1" i="0" u="none" strike="noStrike">
                          <a:solidFill>
                            <a:srgbClr val="FFFFFF"/>
                          </a:solidFill>
                          <a:effectLst/>
                          <a:latin typeface="游ゴシック" panose="020B0400000000000000" pitchFamily="50" charset="-128"/>
                          <a:ea typeface="游ゴシック" panose="020B0400000000000000" pitchFamily="50" charset="-128"/>
                        </a:rPr>
                        <a:t>828</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305496"/>
                    </a:solidFill>
                  </a:tcPr>
                </a:tc>
                <a:tc>
                  <a:txBody>
                    <a:bodyPr/>
                    <a:lstStyle/>
                    <a:p>
                      <a:pPr algn="r" fontAlgn="ctr"/>
                      <a:r>
                        <a:rPr lang="en-US" altLang="ja-JP" sz="800" b="1" i="0" u="none" strike="noStrike">
                          <a:solidFill>
                            <a:srgbClr val="FFFFFF"/>
                          </a:solidFill>
                          <a:effectLst/>
                          <a:latin typeface="游ゴシック" panose="020B0400000000000000" pitchFamily="50" charset="-128"/>
                          <a:ea typeface="游ゴシック" panose="020B0400000000000000" pitchFamily="50" charset="-128"/>
                        </a:rPr>
                        <a:t>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305496"/>
                    </a:solidFill>
                  </a:tcPr>
                </a:tc>
                <a:tc>
                  <a:txBody>
                    <a:bodyPr/>
                    <a:lstStyle/>
                    <a:p>
                      <a:pPr algn="r" fontAlgn="ctr"/>
                      <a:r>
                        <a:rPr lang="en-US" altLang="ja-JP" sz="800" b="1" i="0" u="none" strike="noStrike">
                          <a:solidFill>
                            <a:srgbClr val="FFFFFF"/>
                          </a:solidFill>
                          <a:effectLst/>
                          <a:latin typeface="游ゴシック" panose="020B0400000000000000" pitchFamily="50" charset="-128"/>
                          <a:ea typeface="游ゴシック" panose="020B0400000000000000" pitchFamily="50" charset="-128"/>
                        </a:rPr>
                        <a:t>1463</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305496"/>
                    </a:solidFill>
                  </a:tcPr>
                </a:tc>
                <a:tc>
                  <a:txBody>
                    <a:bodyPr/>
                    <a:lstStyle/>
                    <a:p>
                      <a:pPr algn="r" fontAlgn="ctr"/>
                      <a:r>
                        <a:rPr lang="en-US" altLang="ja-JP" sz="800" b="1" i="0" u="none" strike="noStrike">
                          <a:solidFill>
                            <a:srgbClr val="FFFFFF"/>
                          </a:solidFill>
                          <a:effectLst/>
                          <a:latin typeface="游ゴシック" panose="020B0400000000000000" pitchFamily="50" charset="-128"/>
                          <a:ea typeface="游ゴシック" panose="020B0400000000000000" pitchFamily="50" charset="-128"/>
                        </a:rPr>
                        <a:t>175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305496"/>
                    </a:solidFill>
                  </a:tcPr>
                </a:tc>
                <a:tc>
                  <a:txBody>
                    <a:bodyPr/>
                    <a:lstStyle/>
                    <a:p>
                      <a:pPr algn="l" fontAlgn="ctr"/>
                      <a:r>
                        <a:rPr lang="ja-JP" altLang="en-US" sz="800" b="1" i="0" u="none" strike="noStrike">
                          <a:solidFill>
                            <a:srgbClr val="FFFFFF"/>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2427322326"/>
                  </a:ext>
                </a:extLst>
              </a:tr>
              <a:tr h="14262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出金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800" b="0" i="0" u="none" strike="noStrike">
                          <a:solidFill>
                            <a:srgbClr val="000000"/>
                          </a:solidFill>
                          <a:effectLst/>
                          <a:latin typeface="游ゴシック" panose="020B0400000000000000" pitchFamily="50" charset="-128"/>
                          <a:ea typeface="游ゴシック" panose="020B0400000000000000" pitchFamily="50" charset="-128"/>
                        </a:rPr>
                        <a:t>ＳPC</a:t>
                      </a: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運営費</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80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81836197"/>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548113956"/>
                  </a:ext>
                </a:extLst>
              </a:tr>
              <a:tr h="207783">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維持管理運営委託費支払い</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97</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97</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457134041"/>
                  </a:ext>
                </a:extLst>
              </a:tr>
              <a:tr h="207783">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維持管理運営費委託費消費税</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9.7</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9.7</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357269301"/>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銀行融資返済</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53.35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53.35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392401620"/>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銀行融資利息</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4.5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351815689"/>
                  </a:ext>
                </a:extLst>
              </a:tr>
              <a:tr h="139905">
                <a:tc rowSpan="2">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基本設計費</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基本設計費</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19.4</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910434607"/>
                  </a:ext>
                </a:extLst>
              </a:tr>
              <a:tr h="139905">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1.94</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38860926"/>
                  </a:ext>
                </a:extLst>
              </a:tr>
              <a:tr h="139905">
                <a:tc rowSpan="2">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実施設計費</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実施設計費</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29.1</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189665954"/>
                  </a:ext>
                </a:extLst>
              </a:tr>
              <a:tr h="139905">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2.91</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75756217"/>
                  </a:ext>
                </a:extLst>
              </a:tr>
              <a:tr h="139905">
                <a:tc rowSpan="2">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建設前渡金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前渡金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291</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195919859"/>
                  </a:ext>
                </a:extLst>
              </a:tr>
              <a:tr h="139905">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29.1</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113151136"/>
                  </a:ext>
                </a:extLst>
              </a:tr>
              <a:tr h="139905">
                <a:tc rowSpan="2">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建設中間金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中間金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291</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429124150"/>
                  </a:ext>
                </a:extLst>
              </a:tr>
              <a:tr h="139905">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29.1</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305133687"/>
                  </a:ext>
                </a:extLst>
              </a:tr>
              <a:tr h="139905">
                <a:tc rowSpan="2">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建設費残額</a:t>
                      </a:r>
                      <a:b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b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４０％</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建設費残額支払い</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388</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15149869"/>
                  </a:ext>
                </a:extLst>
              </a:tr>
              <a:tr h="139905">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38.8</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672283506"/>
                  </a:ext>
                </a:extLst>
              </a:tr>
              <a:tr h="207783">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融資返済</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建中融資・つなぎ融資・消費税</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825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433186245"/>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法人税等</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租税等</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789166386"/>
                  </a:ext>
                </a:extLst>
              </a:tr>
              <a:tr h="142625">
                <a:tc gridSpan="2">
                  <a:txBody>
                    <a:bodyPr/>
                    <a:lstStyle/>
                    <a:p>
                      <a:pPr algn="ctr" fontAlgn="ctr"/>
                      <a:r>
                        <a:rPr lang="ja-JP" altLang="en-US" sz="800" b="1" i="0" u="none" strike="noStrike">
                          <a:solidFill>
                            <a:srgbClr val="FFFFFF"/>
                          </a:solidFill>
                          <a:effectLst/>
                          <a:latin typeface="游ゴシック" panose="020B0400000000000000" pitchFamily="50" charset="-128"/>
                          <a:ea typeface="游ゴシック" panose="020B0400000000000000" pitchFamily="50" charset="-128"/>
                        </a:rPr>
                        <a:t>出金合計</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8F00"/>
                    </a:solidFill>
                  </a:tcPr>
                </a:tc>
                <a:tc hMerge="1">
                  <a:txBody>
                    <a:bodyPr/>
                    <a:lstStyle/>
                    <a:p>
                      <a:endParaRPr kumimoji="1" lang="ja-JP" altLang="en-US"/>
                    </a:p>
                  </a:txBody>
                  <a:tcPr/>
                </a:tc>
                <a:tc>
                  <a:txBody>
                    <a:bodyPr/>
                    <a:lstStyle/>
                    <a:p>
                      <a:pPr algn="r" fontAlgn="ctr"/>
                      <a:r>
                        <a:rPr lang="en-US" altLang="ja-JP" sz="800" b="1" i="0" u="none" strike="noStrike">
                          <a:solidFill>
                            <a:srgbClr val="FFFFFF"/>
                          </a:solidFill>
                          <a:effectLst/>
                          <a:latin typeface="游ゴシック" panose="020B0400000000000000" pitchFamily="50" charset="-128"/>
                          <a:ea typeface="游ゴシック" panose="020B0400000000000000" pitchFamily="50" charset="-128"/>
                        </a:rPr>
                        <a:t>782</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8F00"/>
                    </a:solidFill>
                  </a:tcPr>
                </a:tc>
                <a:tc>
                  <a:txBody>
                    <a:bodyPr/>
                    <a:lstStyle/>
                    <a:p>
                      <a:pPr algn="r" fontAlgn="ctr"/>
                      <a:r>
                        <a:rPr lang="en-US" altLang="ja-JP" sz="800" b="1" i="0" u="none" strike="noStrike">
                          <a:solidFill>
                            <a:srgbClr val="FFFFFF"/>
                          </a:solidFill>
                          <a:effectLst/>
                          <a:latin typeface="游ゴシック" panose="020B0400000000000000" pitchFamily="50" charset="-128"/>
                          <a:ea typeface="游ゴシック" panose="020B0400000000000000" pitchFamily="50" charset="-128"/>
                        </a:rPr>
                        <a:t>22</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8F00"/>
                    </a:solidFill>
                  </a:tcPr>
                </a:tc>
                <a:tc>
                  <a:txBody>
                    <a:bodyPr/>
                    <a:lstStyle/>
                    <a:p>
                      <a:pPr algn="r" fontAlgn="ctr"/>
                      <a:r>
                        <a:rPr lang="en-US" altLang="ja-JP" sz="800" b="1" i="0" u="none" strike="noStrike">
                          <a:solidFill>
                            <a:srgbClr val="FFFFFF"/>
                          </a:solidFill>
                          <a:effectLst/>
                          <a:latin typeface="游ゴシック" panose="020B0400000000000000" pitchFamily="50" charset="-128"/>
                          <a:ea typeface="游ゴシック" panose="020B0400000000000000" pitchFamily="50" charset="-128"/>
                        </a:rPr>
                        <a:t>1422</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8F00"/>
                    </a:solidFill>
                  </a:tcPr>
                </a:tc>
                <a:tc>
                  <a:txBody>
                    <a:bodyPr/>
                    <a:lstStyle/>
                    <a:p>
                      <a:pPr algn="r" fontAlgn="ctr"/>
                      <a:r>
                        <a:rPr lang="en-US" altLang="ja-JP" sz="800" b="1" i="0" u="none" strike="noStrike">
                          <a:solidFill>
                            <a:srgbClr val="FFFFFF"/>
                          </a:solidFill>
                          <a:effectLst/>
                          <a:latin typeface="游ゴシック" panose="020B0400000000000000" pitchFamily="50" charset="-128"/>
                          <a:ea typeface="游ゴシック" panose="020B0400000000000000" pitchFamily="50" charset="-128"/>
                        </a:rPr>
                        <a:t>169.6</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8F00"/>
                    </a:solidFill>
                  </a:tcPr>
                </a:tc>
                <a:tc>
                  <a:txBody>
                    <a:bodyPr/>
                    <a:lstStyle/>
                    <a:p>
                      <a:pPr algn="l" fontAlgn="ctr"/>
                      <a:r>
                        <a:rPr lang="ja-JP" altLang="en-US" sz="800" b="1" i="0" u="none" strike="noStrike">
                          <a:solidFill>
                            <a:srgbClr val="FFFFFF"/>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8F00"/>
                    </a:solidFill>
                  </a:tcPr>
                </a:tc>
                <a:extLst>
                  <a:ext uri="{0D108BD9-81ED-4DB2-BD59-A6C34878D82A}">
                    <a16:rowId xmlns:a16="http://schemas.microsoft.com/office/drawing/2014/main" val="1154536014"/>
                  </a:ext>
                </a:extLst>
              </a:tr>
              <a:tr h="14262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残額</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46.4</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-22</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40.15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5.45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内部留保必要額</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166722610"/>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累積手持ち剰余金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46.4</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24.4</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64.6</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70.05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違約金１０</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69681497"/>
                  </a:ext>
                </a:extLst>
              </a:tr>
            </a:tbl>
          </a:graphicData>
        </a:graphic>
      </p:graphicFrame>
    </p:spTree>
    <p:extLst>
      <p:ext uri="{BB962C8B-B14F-4D97-AF65-F5344CB8AC3E}">
        <p14:creationId xmlns:p14="http://schemas.microsoft.com/office/powerpoint/2010/main" val="1653117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17DD41-D24F-4D85-BD24-0837954D5737}"/>
              </a:ext>
            </a:extLst>
          </p:cNvPr>
          <p:cNvSpPr>
            <a:spLocks noGrp="1"/>
          </p:cNvSpPr>
          <p:nvPr>
            <p:ph type="title"/>
          </p:nvPr>
        </p:nvSpPr>
        <p:spPr>
          <a:xfrm>
            <a:off x="838200" y="365125"/>
            <a:ext cx="10515600" cy="956969"/>
          </a:xfrm>
        </p:spPr>
        <p:txBody>
          <a:bodyPr>
            <a:normAutofit fontScale="90000"/>
          </a:bodyPr>
          <a:lstStyle/>
          <a:p>
            <a:r>
              <a:rPr kumimoji="1" lang="ja-JP" altLang="en-US" dirty="0"/>
              <a:t>優先融資</a:t>
            </a:r>
            <a:br>
              <a:rPr kumimoji="1" lang="en-US" altLang="ja-JP" dirty="0"/>
            </a:br>
            <a:r>
              <a:rPr kumimoji="1" lang="ja-JP" altLang="en-US" sz="2400" dirty="0"/>
              <a:t>プロジェクトファイナンスといわれているもの</a:t>
            </a:r>
            <a:endParaRPr kumimoji="1" lang="ja-JP" altLang="en-US" dirty="0"/>
          </a:p>
        </p:txBody>
      </p:sp>
      <p:sp>
        <p:nvSpPr>
          <p:cNvPr id="3" name="スライド番号プレースホルダー 2">
            <a:extLst>
              <a:ext uri="{FF2B5EF4-FFF2-40B4-BE49-F238E27FC236}">
                <a16:creationId xmlns:a16="http://schemas.microsoft.com/office/drawing/2014/main" id="{E23A736D-CEE2-4079-B909-479B1D96FBC9}"/>
              </a:ext>
            </a:extLst>
          </p:cNvPr>
          <p:cNvSpPr>
            <a:spLocks noGrp="1"/>
          </p:cNvSpPr>
          <p:nvPr>
            <p:ph type="sldNum" sz="quarter" idx="12"/>
          </p:nvPr>
        </p:nvSpPr>
        <p:spPr/>
        <p:txBody>
          <a:bodyPr/>
          <a:lstStyle/>
          <a:p>
            <a:fld id="{8CBE0B6B-AA1C-4A08-8C69-36F95E8FD104}" type="slidenum">
              <a:rPr kumimoji="1" lang="ja-JP" altLang="en-US" smtClean="0"/>
              <a:t>9</a:t>
            </a:fld>
            <a:endParaRPr kumimoji="1" lang="ja-JP" altLang="en-US"/>
          </a:p>
        </p:txBody>
      </p:sp>
      <p:sp>
        <p:nvSpPr>
          <p:cNvPr id="4" name="正方形/長方形 3">
            <a:extLst>
              <a:ext uri="{FF2B5EF4-FFF2-40B4-BE49-F238E27FC236}">
                <a16:creationId xmlns:a16="http://schemas.microsoft.com/office/drawing/2014/main" id="{0BE4150D-3DE5-44F2-A627-680A996384F9}"/>
              </a:ext>
            </a:extLst>
          </p:cNvPr>
          <p:cNvSpPr/>
          <p:nvPr/>
        </p:nvSpPr>
        <p:spPr>
          <a:xfrm>
            <a:off x="530002" y="1514293"/>
            <a:ext cx="3284851" cy="107165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本来の</a:t>
            </a:r>
            <a:endParaRPr kumimoji="1" lang="en-US" altLang="ja-JP" dirty="0"/>
          </a:p>
          <a:p>
            <a:pPr algn="ctr"/>
            <a:r>
              <a:rPr lang="ja-JP" altLang="en-US" dirty="0"/>
              <a:t>プロジェクトファイナンス</a:t>
            </a:r>
            <a:endParaRPr kumimoji="1" lang="ja-JP" altLang="en-US" dirty="0"/>
          </a:p>
        </p:txBody>
      </p:sp>
      <p:sp>
        <p:nvSpPr>
          <p:cNvPr id="5" name="正方形/長方形 4">
            <a:extLst>
              <a:ext uri="{FF2B5EF4-FFF2-40B4-BE49-F238E27FC236}">
                <a16:creationId xmlns:a16="http://schemas.microsoft.com/office/drawing/2014/main" id="{D9B2112B-12C5-45CA-8B43-5E31A97AFA16}"/>
              </a:ext>
            </a:extLst>
          </p:cNvPr>
          <p:cNvSpPr/>
          <p:nvPr/>
        </p:nvSpPr>
        <p:spPr>
          <a:xfrm>
            <a:off x="4130331" y="1514292"/>
            <a:ext cx="7531667" cy="107165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b="1" i="0" dirty="0">
                <a:solidFill>
                  <a:srgbClr val="111111"/>
                </a:solidFill>
                <a:effectLst/>
                <a:latin typeface="Roboto" panose="02000000000000000000" pitchFamily="2" charset="0"/>
              </a:rPr>
              <a:t>特定の事業（プロジェクト）に対して融資を行い、そこから生み出されるキャッシュフローを返済の原資とし、また債権保全のための担保も対象プロジェクトの資産に限定されるファイナンス手法</a:t>
            </a:r>
            <a:endParaRPr kumimoji="1" lang="ja-JP" altLang="en-US" dirty="0"/>
          </a:p>
        </p:txBody>
      </p:sp>
      <p:sp>
        <p:nvSpPr>
          <p:cNvPr id="6" name="正方形/長方形 5">
            <a:extLst>
              <a:ext uri="{FF2B5EF4-FFF2-40B4-BE49-F238E27FC236}">
                <a16:creationId xmlns:a16="http://schemas.microsoft.com/office/drawing/2014/main" id="{E64C6C86-63A1-4971-ABC8-021C8D9F11B4}"/>
              </a:ext>
            </a:extLst>
          </p:cNvPr>
          <p:cNvSpPr/>
          <p:nvPr/>
        </p:nvSpPr>
        <p:spPr>
          <a:xfrm>
            <a:off x="530002" y="2837358"/>
            <a:ext cx="3284851" cy="10716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a:t>PFI</a:t>
            </a:r>
            <a:r>
              <a:rPr kumimoji="1" lang="ja-JP" altLang="en-US" dirty="0"/>
              <a:t>の</a:t>
            </a:r>
            <a:endParaRPr kumimoji="1" lang="en-US" altLang="ja-JP" dirty="0"/>
          </a:p>
          <a:p>
            <a:pPr algn="ctr"/>
            <a:r>
              <a:rPr lang="ja-JP" altLang="en-US" dirty="0"/>
              <a:t>優先融資</a:t>
            </a:r>
            <a:endParaRPr kumimoji="1" lang="ja-JP" altLang="en-US" dirty="0"/>
          </a:p>
        </p:txBody>
      </p:sp>
      <p:sp>
        <p:nvSpPr>
          <p:cNvPr id="7" name="正方形/長方形 6">
            <a:extLst>
              <a:ext uri="{FF2B5EF4-FFF2-40B4-BE49-F238E27FC236}">
                <a16:creationId xmlns:a16="http://schemas.microsoft.com/office/drawing/2014/main" id="{62B2692E-FF0C-46BD-8097-B1B78215A043}"/>
              </a:ext>
            </a:extLst>
          </p:cNvPr>
          <p:cNvSpPr/>
          <p:nvPr/>
        </p:nvSpPr>
        <p:spPr>
          <a:xfrm>
            <a:off x="4130331" y="2837358"/>
            <a:ext cx="7531667" cy="35750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施設整備に必要な資金のうち、民間が調達する資金</a:t>
            </a:r>
            <a:endParaRPr kumimoji="1" lang="en-US" altLang="ja-JP" dirty="0"/>
          </a:p>
          <a:p>
            <a:pPr algn="ctr"/>
            <a:r>
              <a:rPr lang="ja-JP" altLang="en-US" dirty="0"/>
              <a:t>この資金に対し、キャッシュインは、行政の割賦金返済</a:t>
            </a:r>
            <a:endParaRPr lang="en-US" altLang="ja-JP" dirty="0"/>
          </a:p>
          <a:p>
            <a:pPr algn="ctr"/>
            <a:r>
              <a:rPr lang="ja-JP" altLang="en-US" dirty="0"/>
              <a:t>行政は支払いを事業契約で約束する</a:t>
            </a:r>
            <a:endParaRPr lang="en-US" altLang="ja-JP" dirty="0"/>
          </a:p>
          <a:p>
            <a:pPr algn="ctr"/>
            <a:endParaRPr lang="en-US" altLang="ja-JP" dirty="0"/>
          </a:p>
          <a:p>
            <a:pPr algn="ctr"/>
            <a:r>
              <a:rPr lang="ja-JP" altLang="en-US" dirty="0"/>
              <a:t>通常のプロジェクトファイナンスでは、</a:t>
            </a:r>
            <a:endParaRPr lang="en-US" altLang="ja-JP" dirty="0"/>
          </a:p>
          <a:p>
            <a:pPr algn="ctr"/>
            <a:r>
              <a:rPr lang="ja-JP" altLang="en-US" dirty="0"/>
              <a:t>キャッシュインは売上なので不安定なため、融資の際</a:t>
            </a:r>
            <a:endParaRPr lang="en-US" altLang="ja-JP" dirty="0"/>
          </a:p>
          <a:p>
            <a:pPr algn="ctr"/>
            <a:r>
              <a:rPr lang="ja-JP" altLang="en-US" dirty="0"/>
              <a:t>徹底的な事業評価が必要</a:t>
            </a:r>
            <a:endParaRPr lang="en-US" altLang="ja-JP" dirty="0"/>
          </a:p>
          <a:p>
            <a:pPr algn="ctr"/>
            <a:endParaRPr lang="en-US" altLang="ja-JP" dirty="0"/>
          </a:p>
          <a:p>
            <a:pPr algn="ctr"/>
            <a:r>
              <a:rPr lang="en-US" altLang="ja-JP" dirty="0"/>
              <a:t>PFI</a:t>
            </a:r>
            <a:r>
              <a:rPr lang="ja-JP" altLang="en-US" dirty="0"/>
              <a:t>では、キャッシュインが行政の契約に基づく支払い保証のある</a:t>
            </a:r>
            <a:endParaRPr lang="en-US" altLang="ja-JP" dirty="0"/>
          </a:p>
          <a:p>
            <a:pPr algn="ctr"/>
            <a:r>
              <a:rPr lang="ja-JP" altLang="en-US" dirty="0"/>
              <a:t>安定したキャッシュイン</a:t>
            </a:r>
            <a:endParaRPr lang="en-US" altLang="ja-JP" dirty="0"/>
          </a:p>
          <a:p>
            <a:pPr algn="ctr"/>
            <a:endParaRPr lang="en-US" altLang="ja-JP" dirty="0"/>
          </a:p>
          <a:p>
            <a:pPr algn="ctr"/>
            <a:r>
              <a:rPr lang="ja-JP" altLang="en-US" dirty="0"/>
              <a:t>なので、事業評価はプロジェクトファイナンスのようには必要ない。</a:t>
            </a:r>
            <a:endParaRPr lang="en-US" altLang="ja-JP" dirty="0"/>
          </a:p>
        </p:txBody>
      </p:sp>
      <p:sp>
        <p:nvSpPr>
          <p:cNvPr id="8" name="爆発: 8 pt 7">
            <a:extLst>
              <a:ext uri="{FF2B5EF4-FFF2-40B4-BE49-F238E27FC236}">
                <a16:creationId xmlns:a16="http://schemas.microsoft.com/office/drawing/2014/main" id="{49643226-D022-4E56-BE1B-5D5091629729}"/>
              </a:ext>
            </a:extLst>
          </p:cNvPr>
          <p:cNvSpPr/>
          <p:nvPr/>
        </p:nvSpPr>
        <p:spPr>
          <a:xfrm>
            <a:off x="157253" y="3037322"/>
            <a:ext cx="5311674" cy="3756611"/>
          </a:xfrm>
          <a:prstGeom prst="irregularSeal1">
            <a:avLst/>
          </a:prstGeom>
          <a:solidFill>
            <a:srgbClr val="FF9999">
              <a:alpha val="43922"/>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t>PFI</a:t>
            </a:r>
            <a:r>
              <a:rPr kumimoji="1" lang="ja-JP" altLang="en-US" dirty="0"/>
              <a:t>の優先融資は</a:t>
            </a:r>
            <a:endParaRPr kumimoji="1" lang="en-US" altLang="ja-JP" dirty="0"/>
          </a:p>
          <a:p>
            <a:pPr algn="ctr"/>
            <a:r>
              <a:rPr lang="ja-JP" altLang="en-US" dirty="0"/>
              <a:t>厳密には</a:t>
            </a:r>
            <a:endParaRPr lang="en-US" altLang="ja-JP" dirty="0"/>
          </a:p>
          <a:p>
            <a:pPr algn="ctr"/>
            <a:r>
              <a:rPr kumimoji="1" lang="ja-JP" altLang="en-US" dirty="0"/>
              <a:t>プロジェクトファイナンス</a:t>
            </a:r>
            <a:endParaRPr kumimoji="1" lang="en-US" altLang="ja-JP" dirty="0"/>
          </a:p>
          <a:p>
            <a:pPr algn="ctr"/>
            <a:r>
              <a:rPr lang="ja-JP" altLang="en-US" dirty="0"/>
              <a:t>ではない！！</a:t>
            </a:r>
            <a:endParaRPr lang="en-US" altLang="ja-JP" dirty="0"/>
          </a:p>
          <a:p>
            <a:pPr algn="ctr"/>
            <a:endParaRPr kumimoji="1" lang="en-US" altLang="ja-JP" dirty="0"/>
          </a:p>
          <a:p>
            <a:pPr algn="ctr"/>
            <a:r>
              <a:rPr lang="ja-JP" altLang="en-US" dirty="0"/>
              <a:t>融資組成費用は</a:t>
            </a:r>
            <a:endParaRPr lang="en-US" altLang="ja-JP" dirty="0"/>
          </a:p>
          <a:p>
            <a:pPr algn="ctr"/>
            <a:r>
              <a:rPr kumimoji="1" lang="ja-JP" altLang="en-US" dirty="0"/>
              <a:t>そんなに必要ではない！！</a:t>
            </a:r>
          </a:p>
        </p:txBody>
      </p:sp>
    </p:spTree>
    <p:extLst>
      <p:ext uri="{BB962C8B-B14F-4D97-AF65-F5344CB8AC3E}">
        <p14:creationId xmlns:p14="http://schemas.microsoft.com/office/powerpoint/2010/main" val="348064238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3087</TotalTime>
  <Words>2701</Words>
  <Application>Microsoft Office PowerPoint</Application>
  <PresentationFormat>ワイド画面</PresentationFormat>
  <Paragraphs>717</Paragraphs>
  <Slides>21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21</vt:i4>
      </vt:variant>
    </vt:vector>
  </HeadingPairs>
  <TitlesOfParts>
    <vt:vector size="27" baseType="lpstr">
      <vt:lpstr>BIZ UDPゴシック</vt:lpstr>
      <vt:lpstr>游ゴシック</vt:lpstr>
      <vt:lpstr>游ゴシック Light</vt:lpstr>
      <vt:lpstr>Arial</vt:lpstr>
      <vt:lpstr>Roboto</vt:lpstr>
      <vt:lpstr>Office テーマ</vt:lpstr>
      <vt:lpstr>PPP・PFIプロジェクトマネージャー養成 専門講座シリーズ　全10回 第4回　金融機関の選定</vt:lpstr>
      <vt:lpstr>　　　　10回の内容</vt:lpstr>
      <vt:lpstr>　第４回金融機関の選定　　　　　　　　　　　　　　　　 　　　　　　目次</vt:lpstr>
      <vt:lpstr>①　PFIにおいて必要となる融資</vt:lpstr>
      <vt:lpstr>PFIで必要となる融資</vt:lpstr>
      <vt:lpstr>PFIの初期のキャッシュフロー</vt:lpstr>
      <vt:lpstr>②　PFIにおける優先融資とは </vt:lpstr>
      <vt:lpstr>PFIの初期のキャッシュフロー</vt:lpstr>
      <vt:lpstr>優先融資 プロジェクトファイナンスといわれているもの</vt:lpstr>
      <vt:lpstr>③　その他必要となる融資  ③－1　  建設期間中融資  ③ー2  短期つなぎ融資  ③ー3  消費税支払い融資  ③ー4  緊急時支援劣後融資枠      万が一の時の資金調達の確保（銀行ルート）      メンバーによる支援（メンバー企業の約定）      内部留保金の取り崩し許可（株主間協定）</vt:lpstr>
      <vt:lpstr>④　その他銀行経費  ④ー1  アップフロントフィー  ④ー2  アレンジメントフィー・ 　　　　　　　　エージェントフィー  ④ー3  リーガルチェック（弁護士費用） </vt:lpstr>
      <vt:lpstr>アップフロントフィー（０～3000万くらい） インターネットの記事に下記のようなものがありました。 不動産業界の方のようです。</vt:lpstr>
      <vt:lpstr>アレンジメントフィー・エージェントフィー</vt:lpstr>
      <vt:lpstr>リーガルチェック費用（数百万～2000万）</vt:lpstr>
      <vt:lpstr>⑤　銀行交渉と 　　　　　融資確約・条件規定書について  </vt:lpstr>
      <vt:lpstr>銀行交渉について</vt:lpstr>
      <vt:lpstr>⑥銀行の選択</vt:lpstr>
      <vt:lpstr>銀行の選択</vt:lpstr>
      <vt:lpstr>事業のお金の流れと契約の種類：エンド企業受取額１００想定</vt:lpstr>
      <vt:lpstr>事業のお金の流れと契約の種類：エンド企業受取額１００想定</vt:lpstr>
      <vt:lpstr>ご清聴　 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tanuki kazehiki</dc:creator>
  <cp:lastModifiedBy>tanuki kazehiki</cp:lastModifiedBy>
  <cp:revision>11</cp:revision>
  <dcterms:created xsi:type="dcterms:W3CDTF">2021-05-17T04:17:13Z</dcterms:created>
  <dcterms:modified xsi:type="dcterms:W3CDTF">2021-07-08T05:14:36Z</dcterms:modified>
</cp:coreProperties>
</file>